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345" r:id="rId5"/>
    <p:sldId id="346" r:id="rId6"/>
    <p:sldId id="257" r:id="rId7"/>
    <p:sldId id="341" r:id="rId8"/>
    <p:sldId id="374" r:id="rId9"/>
    <p:sldId id="385" r:id="rId10"/>
    <p:sldId id="386" r:id="rId11"/>
    <p:sldId id="387" r:id="rId12"/>
    <p:sldId id="388" r:id="rId13"/>
    <p:sldId id="389" r:id="rId14"/>
    <p:sldId id="365" r:id="rId15"/>
    <p:sldId id="366" r:id="rId16"/>
    <p:sldId id="367" r:id="rId17"/>
    <p:sldId id="368" r:id="rId18"/>
    <p:sldId id="370" r:id="rId19"/>
    <p:sldId id="371" r:id="rId20"/>
    <p:sldId id="375" r:id="rId21"/>
    <p:sldId id="376" r:id="rId22"/>
    <p:sldId id="383" r:id="rId2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CB4151-941F-4C96-8093-B081CDA7CA50}">
          <p14:sldIdLst>
            <p14:sldId id="345"/>
            <p14:sldId id="346"/>
            <p14:sldId id="257"/>
            <p14:sldId id="341"/>
            <p14:sldId id="374"/>
          </p14:sldIdLst>
        </p14:section>
        <p14:section name="Vehicle Program" id="{466E5ED8-9ABF-414E-AF53-AE3884B66AB0}">
          <p14:sldIdLst>
            <p14:sldId id="385"/>
            <p14:sldId id="386"/>
            <p14:sldId id="387"/>
            <p14:sldId id="388"/>
            <p14:sldId id="389"/>
          </p14:sldIdLst>
        </p14:section>
        <p14:section name="Infrastructure Program" id="{3375A7B1-5D73-43A0-8932-8A16D12472E5}">
          <p14:sldIdLst>
            <p14:sldId id="365"/>
            <p14:sldId id="366"/>
            <p14:sldId id="367"/>
            <p14:sldId id="368"/>
            <p14:sldId id="370"/>
            <p14:sldId id="371"/>
          </p14:sldIdLst>
        </p14:section>
        <p14:section name="Signals" id="{8F8B7130-37BE-4615-AA16-739F55F4B750}">
          <p14:sldIdLst>
            <p14:sldId id="375"/>
          </p14:sldIdLst>
        </p14:section>
        <p14:section name="SOGR" id="{7A7EB4B3-69FB-4089-9790-A56B2B196B64}">
          <p14:sldIdLst>
            <p14:sldId id="376"/>
          </p14:sldIdLst>
        </p14:section>
        <p14:section name="Collaboration" id="{AE8AF2FE-1BFA-4B6B-B27C-25D61BE86DA9}">
          <p14:sldIdLst>
            <p14:sldId id="383"/>
          </p14:sldIdLst>
        </p14:section>
        <p14:section name="Extra Slides" id="{588C3B91-DF30-44F2-BF2B-EB0AA21F077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cking, Brittany" initials="H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523"/>
    <a:srgbClr val="FE7F00"/>
    <a:srgbClr val="F2F2F2"/>
    <a:srgbClr val="DC7307"/>
    <a:srgbClr val="8064A2"/>
    <a:srgbClr val="FFFFFF"/>
    <a:srgbClr val="00269E"/>
    <a:srgbClr val="F154F1"/>
    <a:srgbClr val="0070C0"/>
    <a:srgbClr val="01A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71870" autoAdjust="0"/>
  </p:normalViewPr>
  <p:slideViewPr>
    <p:cSldViewPr snapToGrid="0">
      <p:cViewPr varScale="1">
        <p:scale>
          <a:sx n="82" d="100"/>
          <a:sy n="82" d="100"/>
        </p:scale>
        <p:origin x="2496"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66" d="100"/>
          <a:sy n="66" d="100"/>
        </p:scale>
        <p:origin x="720" y="-10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DCE78E-D418-4E32-92CB-4A0809509686}"/>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B30373-86D8-4FB7-8F7E-C21B368951FE}"/>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0BF1F5AE-D873-4B0D-8643-244064CF569C}" type="datetimeFigureOut">
              <a:rPr lang="en-US" smtClean="0"/>
              <a:t>7/16/18</a:t>
            </a:fld>
            <a:endParaRPr lang="en-US"/>
          </a:p>
        </p:txBody>
      </p:sp>
      <p:sp>
        <p:nvSpPr>
          <p:cNvPr id="4" name="Footer Placeholder 3">
            <a:extLst>
              <a:ext uri="{FF2B5EF4-FFF2-40B4-BE49-F238E27FC236}">
                <a16:creationId xmlns:a16="http://schemas.microsoft.com/office/drawing/2014/main" id="{C3BDF862-C81A-4918-B980-966A45E719BC}"/>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27D690-8802-49D0-A57B-AC7DA1F489AD}"/>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09128166-7DE5-4336-A198-ED7BEDD7FD31}" type="slidenum">
              <a:rPr lang="en-US" smtClean="0"/>
              <a:t>‹#›</a:t>
            </a:fld>
            <a:endParaRPr lang="en-US"/>
          </a:p>
        </p:txBody>
      </p:sp>
    </p:spTree>
    <p:extLst>
      <p:ext uri="{BB962C8B-B14F-4D97-AF65-F5344CB8AC3E}">
        <p14:creationId xmlns:p14="http://schemas.microsoft.com/office/powerpoint/2010/main" val="1643459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11595" cy="463064"/>
          </a:xfrm>
          <a:prstGeom prst="rect">
            <a:avLst/>
          </a:prstGeom>
        </p:spPr>
        <p:txBody>
          <a:bodyPr vert="horz" lIns="89887" tIns="44945" rIns="89887" bIns="44945" rtlCol="0"/>
          <a:lstStyle>
            <a:lvl1pPr algn="l">
              <a:defRPr sz="1300"/>
            </a:lvl1pPr>
          </a:lstStyle>
          <a:p>
            <a:endParaRPr lang="en-US"/>
          </a:p>
        </p:txBody>
      </p:sp>
      <p:sp>
        <p:nvSpPr>
          <p:cNvPr id="3" name="Date Placeholder 2"/>
          <p:cNvSpPr>
            <a:spLocks noGrp="1"/>
          </p:cNvSpPr>
          <p:nvPr>
            <p:ph type="dt" idx="1"/>
          </p:nvPr>
        </p:nvSpPr>
        <p:spPr>
          <a:xfrm>
            <a:off x="3936914" y="2"/>
            <a:ext cx="3011595" cy="463064"/>
          </a:xfrm>
          <a:prstGeom prst="rect">
            <a:avLst/>
          </a:prstGeom>
        </p:spPr>
        <p:txBody>
          <a:bodyPr vert="horz" lIns="89887" tIns="44945" rIns="89887" bIns="44945" rtlCol="0"/>
          <a:lstStyle>
            <a:lvl1pPr algn="r">
              <a:defRPr sz="1300"/>
            </a:lvl1pPr>
          </a:lstStyle>
          <a:p>
            <a:fld id="{72A39B4F-D8E7-4701-A6C4-5CF39AE8D229}" type="datetimeFigureOut">
              <a:rPr lang="en-US" smtClean="0"/>
              <a:pPr/>
              <a:t>7/16/18</a:t>
            </a:fld>
            <a:endParaRPr lang="en-US"/>
          </a:p>
        </p:txBody>
      </p:sp>
      <p:sp>
        <p:nvSpPr>
          <p:cNvPr id="4" name="Slide Image Placeholder 3"/>
          <p:cNvSpPr>
            <a:spLocks noGrp="1" noRot="1" noChangeAspect="1"/>
          </p:cNvSpPr>
          <p:nvPr>
            <p:ph type="sldImg" idx="2"/>
          </p:nvPr>
        </p:nvSpPr>
        <p:spPr>
          <a:xfrm>
            <a:off x="1400175" y="1154113"/>
            <a:ext cx="4149725" cy="3113087"/>
          </a:xfrm>
          <a:prstGeom prst="rect">
            <a:avLst/>
          </a:prstGeom>
          <a:noFill/>
          <a:ln w="12700">
            <a:solidFill>
              <a:prstClr val="black"/>
            </a:solidFill>
          </a:ln>
        </p:spPr>
        <p:txBody>
          <a:bodyPr vert="horz" lIns="89887" tIns="44945" rIns="89887" bIns="44945" rtlCol="0" anchor="ctr"/>
          <a:lstStyle/>
          <a:p>
            <a:endParaRPr lang="en-US"/>
          </a:p>
        </p:txBody>
      </p:sp>
      <p:sp>
        <p:nvSpPr>
          <p:cNvPr id="5" name="Notes Placeholder 4"/>
          <p:cNvSpPr>
            <a:spLocks noGrp="1"/>
          </p:cNvSpPr>
          <p:nvPr>
            <p:ph type="body" sz="quarter" idx="3"/>
          </p:nvPr>
        </p:nvSpPr>
        <p:spPr>
          <a:xfrm>
            <a:off x="694382" y="4444784"/>
            <a:ext cx="5561317" cy="3636784"/>
          </a:xfrm>
          <a:prstGeom prst="rect">
            <a:avLst/>
          </a:prstGeom>
        </p:spPr>
        <p:txBody>
          <a:bodyPr vert="horz" lIns="89887" tIns="44945" rIns="89887" bIns="449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773011"/>
            <a:ext cx="3011595" cy="463064"/>
          </a:xfrm>
          <a:prstGeom prst="rect">
            <a:avLst/>
          </a:prstGeom>
        </p:spPr>
        <p:txBody>
          <a:bodyPr vert="horz" lIns="89887" tIns="44945" rIns="89887" bIns="44945" rtlCol="0" anchor="b"/>
          <a:lstStyle>
            <a:lvl1pPr algn="l">
              <a:defRPr sz="1300"/>
            </a:lvl1pPr>
          </a:lstStyle>
          <a:p>
            <a:endParaRPr lang="en-US"/>
          </a:p>
        </p:txBody>
      </p:sp>
      <p:sp>
        <p:nvSpPr>
          <p:cNvPr id="7" name="Slide Number Placeholder 6"/>
          <p:cNvSpPr>
            <a:spLocks noGrp="1"/>
          </p:cNvSpPr>
          <p:nvPr>
            <p:ph type="sldNum" sz="quarter" idx="5"/>
          </p:nvPr>
        </p:nvSpPr>
        <p:spPr>
          <a:xfrm>
            <a:off x="3936914" y="8773011"/>
            <a:ext cx="3011595" cy="463064"/>
          </a:xfrm>
          <a:prstGeom prst="rect">
            <a:avLst/>
          </a:prstGeom>
        </p:spPr>
        <p:txBody>
          <a:bodyPr vert="horz" lIns="89887" tIns="44945" rIns="89887" bIns="44945" rtlCol="0" anchor="b"/>
          <a:lstStyle>
            <a:lvl1pPr algn="r">
              <a:defRPr sz="1300"/>
            </a:lvl1pPr>
          </a:lstStyle>
          <a:p>
            <a:fld id="{4AE956D3-FD57-457D-8F40-FAC78B4C2BE7}" type="slidenum">
              <a:rPr lang="en-US" smtClean="0"/>
              <a:pPr/>
              <a:t>‹#›</a:t>
            </a:fld>
            <a:endParaRPr lang="en-US"/>
          </a:p>
        </p:txBody>
      </p:sp>
    </p:spTree>
    <p:extLst>
      <p:ext uri="{BB962C8B-B14F-4D97-AF65-F5344CB8AC3E}">
        <p14:creationId xmlns:p14="http://schemas.microsoft.com/office/powerpoint/2010/main" val="355329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25" y="103188"/>
            <a:ext cx="3498850" cy="2624137"/>
          </a:xfrm>
        </p:spPr>
      </p:sp>
      <p:sp>
        <p:nvSpPr>
          <p:cNvPr id="3" name="Notes Placeholder 2"/>
          <p:cNvSpPr>
            <a:spLocks noGrp="1"/>
          </p:cNvSpPr>
          <p:nvPr>
            <p:ph type="body" idx="1"/>
          </p:nvPr>
        </p:nvSpPr>
        <p:spPr>
          <a:xfrm>
            <a:off x="207264" y="2727326"/>
            <a:ext cx="6650735" cy="6405100"/>
          </a:xfrm>
        </p:spPr>
        <p:txBody>
          <a:bodyPr/>
          <a:lstStyle/>
          <a:p>
            <a:endParaRPr lang="en-US" dirty="0"/>
          </a:p>
        </p:txBody>
      </p:sp>
      <p:sp>
        <p:nvSpPr>
          <p:cNvPr id="4" name="Slide Number Placeholder 3"/>
          <p:cNvSpPr>
            <a:spLocks noGrp="1"/>
          </p:cNvSpPr>
          <p:nvPr>
            <p:ph type="sldNum" sz="quarter" idx="10"/>
          </p:nvPr>
        </p:nvSpPr>
        <p:spPr/>
        <p:txBody>
          <a:bodyPr/>
          <a:lstStyle/>
          <a:p>
            <a:fld id="{4AE956D3-FD57-457D-8F40-FAC78B4C2BE7}" type="slidenum">
              <a:rPr lang="en-US" smtClean="0"/>
              <a:pPr/>
              <a:t>4</a:t>
            </a:fld>
            <a:endParaRPr lang="en-US"/>
          </a:p>
        </p:txBody>
      </p:sp>
    </p:spTree>
    <p:extLst>
      <p:ext uri="{BB962C8B-B14F-4D97-AF65-F5344CB8AC3E}">
        <p14:creationId xmlns:p14="http://schemas.microsoft.com/office/powerpoint/2010/main" val="194864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19969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sz="14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49688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70611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056" rtl="0" eaLnBrk="1" fontAlgn="auto" latinLnBrk="0" hangingPunct="1">
              <a:lnSpc>
                <a:spcPct val="100000"/>
              </a:lnSpc>
              <a:spcBef>
                <a:spcPts val="0"/>
              </a:spcBef>
              <a:spcAft>
                <a:spcPts val="0"/>
              </a:spcAft>
              <a:buClrTx/>
              <a:buSzTx/>
              <a:buFontTx/>
              <a:buNone/>
              <a:tabLst/>
              <a:defRPr/>
            </a:pPr>
            <a:fld id="{4AE956D3-FD57-457D-8F40-FAC78B4C2BE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56"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17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056" rtl="0" eaLnBrk="1" fontAlgn="auto" latinLnBrk="0" hangingPunct="1">
              <a:lnSpc>
                <a:spcPct val="100000"/>
              </a:lnSpc>
              <a:spcBef>
                <a:spcPts val="0"/>
              </a:spcBef>
              <a:spcAft>
                <a:spcPts val="0"/>
              </a:spcAft>
              <a:buClrTx/>
              <a:buSzTx/>
              <a:buFontTx/>
              <a:buNone/>
              <a:tabLst/>
              <a:defRPr/>
            </a:pPr>
            <a:fld id="{4AE956D3-FD57-457D-8F40-FAC78B4C2BE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56"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70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956D3-FD57-457D-8F40-FAC78B4C2BE7}" type="slidenum">
              <a:rPr lang="en-US" smtClean="0"/>
              <a:pPr/>
              <a:t>5</a:t>
            </a:fld>
            <a:endParaRPr lang="en-US"/>
          </a:p>
        </p:txBody>
      </p:sp>
    </p:spTree>
    <p:extLst>
      <p:ext uri="{BB962C8B-B14F-4D97-AF65-F5344CB8AC3E}">
        <p14:creationId xmlns:p14="http://schemas.microsoft.com/office/powerpoint/2010/main" val="179050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25" y="103188"/>
            <a:ext cx="3498850" cy="2624137"/>
          </a:xfrm>
        </p:spPr>
      </p:sp>
      <p:sp>
        <p:nvSpPr>
          <p:cNvPr id="3" name="Notes Placeholder 2"/>
          <p:cNvSpPr>
            <a:spLocks noGrp="1"/>
          </p:cNvSpPr>
          <p:nvPr>
            <p:ph type="body" idx="1"/>
          </p:nvPr>
        </p:nvSpPr>
        <p:spPr>
          <a:xfrm>
            <a:off x="207264" y="2727326"/>
            <a:ext cx="6650735" cy="6405100"/>
          </a:xfrm>
        </p:spPr>
        <p:txBody>
          <a:bodyPr/>
          <a:lstStyle/>
          <a:p>
            <a:endParaRPr lang="en-US" dirty="0"/>
          </a:p>
        </p:txBody>
      </p:sp>
      <p:sp>
        <p:nvSpPr>
          <p:cNvPr id="4" name="Slide Number Placeholder 3"/>
          <p:cNvSpPr>
            <a:spLocks noGrp="1"/>
          </p:cNvSpPr>
          <p:nvPr>
            <p:ph type="sldNum" sz="quarter" idx="10"/>
          </p:nvPr>
        </p:nvSpPr>
        <p:spPr/>
        <p:txBody>
          <a:bodyPr/>
          <a:lstStyle/>
          <a:p>
            <a:fld id="{4AE956D3-FD57-457D-8F40-FAC78B4C2BE7}" type="slidenum">
              <a:rPr lang="en-US" smtClean="0"/>
              <a:pPr/>
              <a:t>7</a:t>
            </a:fld>
            <a:endParaRPr lang="en-US"/>
          </a:p>
        </p:txBody>
      </p:sp>
    </p:spTree>
    <p:extLst>
      <p:ext uri="{BB962C8B-B14F-4D97-AF65-F5344CB8AC3E}">
        <p14:creationId xmlns:p14="http://schemas.microsoft.com/office/powerpoint/2010/main" val="305604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sz="13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22556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sz="13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05449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sz="13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83726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sz="1300"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23792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endParaRPr lang="en-US"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32377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sz="1400" dirty="0">
              <a:solidFill>
                <a:schemeClr val="tx1"/>
              </a:solidFill>
            </a:endParaRPr>
          </a:p>
          <a:p>
            <a:pPr lvl="0">
              <a:defRPr/>
            </a:pPr>
            <a:endParaRPr lang="en-US" sz="14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defTabSz="914056">
              <a:defRPr/>
            </a:pPr>
            <a:fld id="{4AE956D3-FD57-457D-8F40-FAC78B4C2BE7}" type="slidenum">
              <a:rPr lang="en-US">
                <a:solidFill>
                  <a:prstClr val="black"/>
                </a:solidFill>
                <a:latin typeface="Calibri" panose="020F0502020204030204"/>
              </a:rPr>
              <a:pPr defTabSz="91405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46505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5" y="1463675"/>
            <a:ext cx="843438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10"/>
          <p:cNvSpPr/>
          <p:nvPr/>
        </p:nvSpPr>
        <p:spPr>
          <a:xfrm>
            <a:off x="327025" y="625475"/>
            <a:ext cx="767397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Date Placeholder 1"/>
          <p:cNvSpPr>
            <a:spLocks noGrp="1"/>
          </p:cNvSpPr>
          <p:nvPr>
            <p:ph type="dt" sz="half" idx="10"/>
          </p:nvPr>
        </p:nvSpPr>
        <p:spPr/>
        <p:txBody>
          <a:bodyPr/>
          <a:lstStyle>
            <a:lvl1pPr algn="r">
              <a:defRPr sz="800"/>
            </a:lvl1pPr>
          </a:lstStyle>
          <a:p>
            <a:fld id="{F809FA0C-9138-4409-9FF5-7DACD331B09B}" type="datetime1">
              <a:rPr lang="en-US" smtClean="0"/>
              <a:pPr/>
              <a:t>7/16/18</a:t>
            </a:fld>
            <a:endParaRPr lang="en-US" dirty="0"/>
          </a:p>
        </p:txBody>
      </p:sp>
      <p:sp>
        <p:nvSpPr>
          <p:cNvPr id="6"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cxnSp>
        <p:nvCxnSpPr>
          <p:cNvPr id="9" name="Straight Connector 8"/>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1"/>
          <p:cNvSpPr>
            <a:spLocks noGrp="1"/>
          </p:cNvSpPr>
          <p:nvPr>
            <p:ph type="dt" sz="half" idx="15"/>
          </p:nvPr>
        </p:nvSpPr>
        <p:spPr/>
        <p:txBody>
          <a:bodyPr/>
          <a:lstStyle>
            <a:lvl1pPr>
              <a:defRPr/>
            </a:lvl1pPr>
          </a:lstStyle>
          <a:p>
            <a:fld id="{20FA1DF3-6E5F-4A59-9A2C-E3FEDDFEF6C6}" type="datetime1">
              <a:rPr lang="en-US" smtClean="0"/>
              <a:pPr/>
              <a:t>7/16/18</a:t>
            </a:fld>
            <a:endParaRPr lang="en-US" dirty="0"/>
          </a:p>
        </p:txBody>
      </p:sp>
      <p:sp>
        <p:nvSpPr>
          <p:cNvPr id="5"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1" y="169895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7"/>
          </p:nvPr>
        </p:nvSpPr>
        <p:spPr>
          <a:xfrm>
            <a:off x="4600041" y="169514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Date Placeholder 1"/>
          <p:cNvSpPr>
            <a:spLocks noGrp="1"/>
          </p:cNvSpPr>
          <p:nvPr>
            <p:ph type="dt" sz="half" idx="18"/>
          </p:nvPr>
        </p:nvSpPr>
        <p:spPr/>
        <p:txBody>
          <a:bodyPr/>
          <a:lstStyle>
            <a:lvl1pPr>
              <a:defRPr/>
            </a:lvl1pPr>
          </a:lstStyle>
          <a:p>
            <a:fld id="{1AB85839-DE7E-4765-A9A0-B3F73C84A708}" type="datetime1">
              <a:rPr lang="en-US" smtClean="0"/>
              <a:pPr/>
              <a:t>7/16/18</a:t>
            </a:fld>
            <a:endParaRPr lang="en-US" dirty="0"/>
          </a:p>
        </p:txBody>
      </p:sp>
      <p:sp>
        <p:nvSpPr>
          <p:cNvPr id="7" name="TextBox 6"/>
          <p:cNvSpPr txBox="1">
            <a:spLocks noChangeArrowheads="1"/>
          </p:cNvSpPr>
          <p:nvPr/>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8"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B85839-DE7E-4765-A9A0-B3F73C84A708}" type="datetime1">
              <a:rPr lang="en-US" smtClean="0"/>
              <a:pPr/>
              <a:t>7/16/18</a:t>
            </a:fld>
            <a:endParaRPr lang="en-US" dirty="0"/>
          </a:p>
        </p:txBody>
      </p:sp>
      <p:pic>
        <p:nvPicPr>
          <p:cNvPr id="7" name="Picture 6" descr="newMekkoChart.emf"/>
          <p:cNvPicPr>
            <a:picLocks noChangeAspect="1"/>
          </p:cNvPicPr>
          <p:nvPr>
            <p:custDataLst>
              <p:tags r:id="rId1"/>
            </p:custDataLst>
          </p:nvPr>
        </p:nvPicPr>
        <p:blipFill>
          <a:blip r:embed="rId4" cstate="print"/>
          <a:stretch>
            <a:fillRect/>
          </a:stretch>
        </p:blipFill>
        <p:spPr>
          <a:xfrm>
            <a:off x="524191" y="1243330"/>
            <a:ext cx="4284821" cy="5488940"/>
          </a:xfrm>
          <a:prstGeom prst="rect">
            <a:avLst/>
          </a:prstGeom>
        </p:spPr>
      </p:pic>
      <p:pic>
        <p:nvPicPr>
          <p:cNvPr id="11" name="Picture 10" descr="newMekkoChart.emf"/>
          <p:cNvPicPr>
            <a:picLocks noChangeAspect="1"/>
          </p:cNvPicPr>
          <p:nvPr>
            <p:custDataLst>
              <p:tags r:id="rId2"/>
            </p:custDataLst>
          </p:nvPr>
        </p:nvPicPr>
        <p:blipFill>
          <a:blip r:embed="rId5" cstate="print"/>
          <a:stretch>
            <a:fillRect/>
          </a:stretch>
        </p:blipFill>
        <p:spPr>
          <a:xfrm>
            <a:off x="5060472" y="1243330"/>
            <a:ext cx="4284821" cy="5488940"/>
          </a:xfrm>
          <a:prstGeom prst="rect">
            <a:avLst/>
          </a:prstGeom>
        </p:spPr>
      </p:pic>
      <p:sp>
        <p:nvSpPr>
          <p:cNvPr id="12"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Line 11"/>
          <p:cNvSpPr>
            <a:spLocks noChangeShapeType="1"/>
          </p:cNvSpPr>
          <p:nvPr/>
        </p:nvSpPr>
        <p:spPr bwMode="auto">
          <a:xfrm>
            <a:off x="2443167" y="3752850"/>
            <a:ext cx="5722937" cy="0"/>
          </a:xfrm>
          <a:prstGeom prst="line">
            <a:avLst/>
          </a:prstGeom>
          <a:noFill/>
          <a:ln w="9525">
            <a:solidFill>
              <a:schemeClr val="tx1"/>
            </a:solidFill>
            <a:round/>
            <a:headEnd/>
            <a:tailEnd/>
          </a:ln>
        </p:spPr>
        <p:txBody>
          <a:bodyPr lIns="68592" tIns="34296" rIns="68592" bIns="34296"/>
          <a:lstStyle/>
          <a:p>
            <a:endParaRPr lang="en-US" sz="1500" dirty="0"/>
          </a:p>
        </p:txBody>
      </p:sp>
      <p:sp>
        <p:nvSpPr>
          <p:cNvPr id="6" name="Title 1"/>
          <p:cNvSpPr>
            <a:spLocks noGrp="1"/>
          </p:cNvSpPr>
          <p:nvPr>
            <p:ph type="title" hasCustomPrompt="1"/>
          </p:nvPr>
        </p:nvSpPr>
        <p:spPr>
          <a:xfrm>
            <a:off x="685802" y="3962400"/>
            <a:ext cx="7751547" cy="466344"/>
          </a:xfrm>
          <a:prstGeom prst="rect">
            <a:avLst/>
          </a:prstGeom>
        </p:spPr>
        <p:txBody>
          <a:bodyPr lIns="91432" tIns="45716" rIns="91432" bIns="45716" anchor="b" anchorCtr="0"/>
          <a:lstStyle>
            <a:lvl1pPr>
              <a:lnSpc>
                <a:spcPct val="100000"/>
              </a:lnSpc>
              <a:defRPr sz="2701" b="1" baseline="0">
                <a:solidFill>
                  <a:srgbClr val="00269E"/>
                </a:solidFill>
                <a:latin typeface="Arial" pitchFamily="34" charset="0"/>
                <a:cs typeface="Arial" pitchFamily="34" charset="0"/>
              </a:defRPr>
            </a:lvl1pPr>
          </a:lstStyle>
          <a:p>
            <a:r>
              <a:rPr lang="en-US" dirty="0"/>
              <a:t>Insert title here</a:t>
            </a:r>
          </a:p>
        </p:txBody>
      </p:sp>
      <p:sp>
        <p:nvSpPr>
          <p:cNvPr id="9" name="Text Placeholder 8"/>
          <p:cNvSpPr>
            <a:spLocks noGrp="1"/>
          </p:cNvSpPr>
          <p:nvPr>
            <p:ph type="body" sz="quarter" idx="10" hasCustomPrompt="1"/>
          </p:nvPr>
        </p:nvSpPr>
        <p:spPr>
          <a:xfrm>
            <a:off x="1219200" y="5105400"/>
            <a:ext cx="3352800" cy="762000"/>
          </a:xfrm>
          <a:prstGeom prst="rect">
            <a:avLst/>
          </a:prstGeom>
        </p:spPr>
        <p:txBody>
          <a:bodyPr lIns="91432" tIns="45716" rIns="91432" bIns="45716"/>
          <a:lstStyle>
            <a:lvl1pPr>
              <a:buNone/>
              <a:defRPr>
                <a:latin typeface="Arial" pitchFamily="34" charset="0"/>
                <a:cs typeface="Arial" pitchFamily="34" charset="0"/>
              </a:defRPr>
            </a:lvl1pPr>
          </a:lstStyle>
          <a:p>
            <a:pPr lvl="0"/>
            <a:r>
              <a:rPr lang="en-US" dirty="0"/>
              <a:t>Insert date here</a:t>
            </a:r>
          </a:p>
        </p:txBody>
      </p:sp>
      <p:sp>
        <p:nvSpPr>
          <p:cNvPr id="10" name="TextBox 9"/>
          <p:cNvSpPr txBox="1"/>
          <p:nvPr userDrawn="1"/>
        </p:nvSpPr>
        <p:spPr>
          <a:xfrm>
            <a:off x="1219201" y="4593771"/>
            <a:ext cx="5867400" cy="300094"/>
          </a:xfrm>
          <a:prstGeom prst="rect">
            <a:avLst/>
          </a:prstGeom>
          <a:noFill/>
        </p:spPr>
        <p:txBody>
          <a:bodyPr wrap="square" lIns="68592" tIns="34296" rIns="68592" bIns="34296" rtlCol="0">
            <a:spAutoFit/>
          </a:bodyPr>
          <a:lstStyle/>
          <a:p>
            <a:pPr marL="291510" indent="-291510"/>
            <a:endParaRPr lang="en-US" sz="1500" b="1" u="sng" dirty="0">
              <a:latin typeface="+mj-lt"/>
            </a:endParaRPr>
          </a:p>
        </p:txBody>
      </p:sp>
      <p:sp>
        <p:nvSpPr>
          <p:cNvPr id="13" name="Text Placeholder 12"/>
          <p:cNvSpPr>
            <a:spLocks noGrp="1"/>
          </p:cNvSpPr>
          <p:nvPr>
            <p:ph type="body" sz="quarter" idx="11" hasCustomPrompt="1"/>
          </p:nvPr>
        </p:nvSpPr>
        <p:spPr>
          <a:xfrm>
            <a:off x="1219200" y="4528458"/>
            <a:ext cx="4572000" cy="457200"/>
          </a:xfrm>
          <a:prstGeom prst="rect">
            <a:avLst/>
          </a:prstGeom>
        </p:spPr>
        <p:txBody>
          <a:bodyPr lIns="91432" tIns="45716" rIns="91432" bIns="45716"/>
          <a:lstStyle>
            <a:lvl1pPr algn="l" rtl="0" eaLnBrk="1" fontAlgn="base" hangingPunct="1">
              <a:lnSpc>
                <a:spcPct val="100000"/>
              </a:lnSpc>
              <a:spcBef>
                <a:spcPct val="0"/>
              </a:spcBef>
              <a:spcAft>
                <a:spcPct val="0"/>
              </a:spcAft>
              <a:buNone/>
              <a:defRPr lang="en-US" sz="2026" b="1" baseline="0" dirty="0" smtClean="0">
                <a:solidFill>
                  <a:srgbClr val="00269E"/>
                </a:solidFill>
                <a:latin typeface="Arial" pitchFamily="34" charset="0"/>
                <a:ea typeface="+mj-ea"/>
                <a:cs typeface="Arial" pitchFamily="34" charset="0"/>
              </a:defRPr>
            </a:lvl1pPr>
          </a:lstStyle>
          <a:p>
            <a:pPr lvl="0"/>
            <a:r>
              <a:rPr lang="en-US" dirty="0"/>
              <a:t>Insert subtitle here</a:t>
            </a:r>
          </a:p>
        </p:txBody>
      </p:sp>
      <p:pic>
        <p:nvPicPr>
          <p:cNvPr id="8" name="Picture 2" descr="C:\Users\dmlee\Downloads\preview-MABayTransAuthority.png">
            <a:extLst>
              <a:ext uri="{FF2B5EF4-FFF2-40B4-BE49-F238E27FC236}">
                <a16:creationId xmlns:a16="http://schemas.microsoft.com/office/drawing/2014/main" id="{1160F7E3-3995-4C76-9963-1A537D05EED0}"/>
              </a:ext>
            </a:extLst>
          </p:cNvPr>
          <p:cNvPicPr>
            <a:picLocks noChangeAspect="1" noChangeArrowheads="1"/>
          </p:cNvPicPr>
          <p:nvPr userDrawn="1"/>
        </p:nvPicPr>
        <p:blipFill>
          <a:blip r:embed="rId2" cstate="print"/>
          <a:srcRect t="38333" b="39000"/>
          <a:stretch>
            <a:fillRect/>
          </a:stretch>
        </p:blipFill>
        <p:spPr bwMode="auto">
          <a:xfrm>
            <a:off x="1012825" y="1562100"/>
            <a:ext cx="6386513" cy="1447800"/>
          </a:xfrm>
          <a:prstGeom prst="rect">
            <a:avLst/>
          </a:prstGeom>
          <a:noFill/>
          <a:ln w="9525">
            <a:noFill/>
            <a:miter lim="800000"/>
            <a:headEnd/>
            <a:tailEnd/>
          </a:ln>
        </p:spPr>
      </p:pic>
    </p:spTree>
    <p:extLst>
      <p:ext uri="{BB962C8B-B14F-4D97-AF65-F5344CB8AC3E}">
        <p14:creationId xmlns:p14="http://schemas.microsoft.com/office/powerpoint/2010/main" val="82851609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1"/>
          <p:cNvSpPr>
            <a:spLocks noGrp="1"/>
          </p:cNvSpPr>
          <p:nvPr>
            <p:ph type="dt" sz="half" idx="15"/>
          </p:nvPr>
        </p:nvSpPr>
        <p:spPr/>
        <p:txBody>
          <a:bodyPr/>
          <a:lstStyle>
            <a:lvl1pPr>
              <a:defRPr/>
            </a:lvl1pPr>
          </a:lstStyle>
          <a:p>
            <a:fld id="{20FA1DF3-6E5F-4A59-9A2C-E3FEDDFEF6C6}" type="datetime1">
              <a:rPr lang="en-US" smtClean="0"/>
              <a:pPr/>
              <a:t>7/16/18</a:t>
            </a:fld>
            <a:endParaRPr lang="en-US" dirty="0"/>
          </a:p>
        </p:txBody>
      </p:sp>
      <p:sp>
        <p:nvSpPr>
          <p:cNvPr id="5" name="TextBox 6"/>
          <p:cNvSpPr txBox="1">
            <a:spLocks noChangeArrowheads="1"/>
          </p:cNvSpPr>
          <p:nvPr userDrawn="1"/>
        </p:nvSpPr>
        <p:spPr bwMode="auto">
          <a:xfrm>
            <a:off x="3265488" y="6283325"/>
            <a:ext cx="261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800" dirty="0"/>
              <a:t>Draft for Discussion &amp; Policy Purposes Only</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5817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chemeClr val="tx1"/>
                </a:solidFill>
                <a:latin typeface="Arial"/>
                <a:cs typeface="Arial"/>
              </a:defRPr>
            </a:lvl1pPr>
          </a:lstStyle>
          <a:p>
            <a:pPr marL="12700">
              <a:lnSpc>
                <a:spcPct val="100000"/>
              </a:lnSpc>
              <a:spcBef>
                <a:spcPts val="25"/>
              </a:spcBef>
            </a:pPr>
            <a:r>
              <a:rPr spc="-5" dirty="0"/>
              <a:t>Draft for </a:t>
            </a:r>
            <a:r>
              <a:rPr dirty="0"/>
              <a:t>Discussion &amp; Policy </a:t>
            </a:r>
            <a:r>
              <a:rPr spc="-5" dirty="0"/>
              <a:t>Purposes</a:t>
            </a:r>
            <a:r>
              <a:rPr spc="-35" dirty="0"/>
              <a:t> </a:t>
            </a:r>
            <a:r>
              <a:rPr dirty="0"/>
              <a:t>Only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7/16/18</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298798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7675" y="6280150"/>
            <a:ext cx="8321675" cy="0"/>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543675"/>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00" smtClean="0"/>
              <a:pPr algn="r" eaLnBrk="1" hangingPunct="1">
                <a:defRPr/>
              </a:pPr>
              <a:t>‹#›</a:t>
            </a:fld>
            <a:endParaRPr lang="en-US" altLang="en-US" sz="1000" dirty="0"/>
          </a:p>
        </p:txBody>
      </p:sp>
      <p:sp>
        <p:nvSpPr>
          <p:cNvPr id="41" name="Content Placeholder 8"/>
          <p:cNvSpPr txBox="1">
            <a:spLocks/>
          </p:cNvSpPr>
          <p:nvPr/>
        </p:nvSpPr>
        <p:spPr>
          <a:xfrm>
            <a:off x="469900" y="1698625"/>
            <a:ext cx="8348663" cy="4438650"/>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defRPr/>
            </a:pPr>
            <a:endParaRPr lang="en-US" dirty="0"/>
          </a:p>
        </p:txBody>
      </p:sp>
      <p:sp>
        <p:nvSpPr>
          <p:cNvPr id="18" name="Date Placeholder 1"/>
          <p:cNvSpPr>
            <a:spLocks noGrp="1"/>
          </p:cNvSpPr>
          <p:nvPr>
            <p:ph type="dt" sz="half" idx="2"/>
          </p:nvPr>
        </p:nvSpPr>
        <p:spPr>
          <a:xfrm>
            <a:off x="7200900" y="6269038"/>
            <a:ext cx="1673225" cy="155575"/>
          </a:xfrm>
          <a:prstGeom prst="rect">
            <a:avLst/>
          </a:prstGeom>
        </p:spPr>
        <p:txBody>
          <a:bodyPr/>
          <a:lstStyle>
            <a:lvl1pPr algn="r" eaLnBrk="1" hangingPunct="1">
              <a:defRPr sz="800">
                <a:latin typeface="Arial" charset="0"/>
                <a:cs typeface="+mn-cs"/>
              </a:defRPr>
            </a:lvl1pPr>
          </a:lstStyle>
          <a:p>
            <a:fld id="{1AB85839-DE7E-4765-A9A0-B3F73C84A708}" type="datetime1">
              <a:rPr lang="en-US" smtClean="0"/>
              <a:pPr/>
              <a:t>7/16/18</a:t>
            </a:fld>
            <a:endParaRPr lang="en-US" dirty="0"/>
          </a:p>
        </p:txBody>
      </p:sp>
      <p:pic>
        <p:nvPicPr>
          <p:cNvPr id="1034" name="Picture 2" descr="File:MBTA.svg"/>
          <p:cNvPicPr>
            <a:picLocks noChangeAspect="1" noChangeArrowheads="1"/>
          </p:cNvPicPr>
          <p:nvPr/>
        </p:nvPicPr>
        <p:blipFill>
          <a:blip r:embed="rId9" cstate="print"/>
          <a:srcRect/>
          <a:stretch>
            <a:fillRect/>
          </a:stretch>
        </p:blipFill>
        <p:spPr bwMode="auto">
          <a:xfrm>
            <a:off x="8139113" y="222250"/>
            <a:ext cx="711200" cy="711200"/>
          </a:xfrm>
          <a:prstGeom prst="rect">
            <a:avLst/>
          </a:prstGeom>
          <a:noFill/>
          <a:ln w="9525">
            <a:noFill/>
            <a:miter lim="800000"/>
            <a:headEnd/>
            <a:tailEnd/>
          </a:ln>
        </p:spPr>
      </p:pic>
      <p:sp>
        <p:nvSpPr>
          <p:cNvPr id="9" name="Text Placeholder 12">
            <a:extLst>
              <a:ext uri="{FF2B5EF4-FFF2-40B4-BE49-F238E27FC236}">
                <a16:creationId xmlns:a16="http://schemas.microsoft.com/office/drawing/2014/main" id="{7001B58C-59F8-4FB3-8079-AA14751A739E}"/>
              </a:ext>
            </a:extLst>
          </p:cNvPr>
          <p:cNvSpPr txBox="1">
            <a:spLocks/>
          </p:cNvSpPr>
          <p:nvPr userDrawn="1"/>
        </p:nvSpPr>
        <p:spPr>
          <a:xfrm>
            <a:off x="462684" y="381000"/>
            <a:ext cx="7309716" cy="228600"/>
          </a:xfrm>
          <a:prstGeom prst="rect">
            <a:avLst/>
          </a:prstGeom>
        </p:spPr>
        <p:txBody>
          <a:bodyPr/>
          <a:lstStyle>
            <a:lvl1pPr marL="228600" indent="-228600" algn="l" rtl="0" eaLnBrk="1" fontAlgn="base" hangingPunct="1">
              <a:lnSpc>
                <a:spcPct val="100000"/>
              </a:lnSpc>
              <a:spcBef>
                <a:spcPct val="0"/>
              </a:spcBef>
              <a:spcAft>
                <a:spcPct val="0"/>
              </a:spcAft>
              <a:buClr>
                <a:srgbClr val="0033CC"/>
              </a:buClr>
              <a:buNone/>
              <a:defRPr lang="en-US" sz="1100" b="1" dirty="0" smtClean="0">
                <a:solidFill>
                  <a:srgbClr val="00269E"/>
                </a:solidFill>
                <a:latin typeface="Arial" pitchFamily="34" charset="0"/>
                <a:ea typeface="+mj-ea"/>
                <a:cs typeface="Arial" pitchFamily="34" charset="0"/>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r>
              <a:rPr lang="en-US" kern="0"/>
              <a:t>Red Line and Orange Line Improvement Program Update</a:t>
            </a:r>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73" r:id="rId4"/>
    <p:sldLayoutId id="2147483674" r:id="rId5"/>
    <p:sldLayoutId id="2147483675" r:id="rId6"/>
    <p:sldLayoutId id="2147483676" r:id="rId7"/>
  </p:sldLayoutIdLst>
  <p:hf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30660"/>
            <a:ext cx="7839075" cy="603286"/>
          </a:xfrm>
        </p:spPr>
        <p:txBody>
          <a:bodyPr/>
          <a:lstStyle/>
          <a:p>
            <a:r>
              <a:rPr lang="en-US" sz="2400" dirty="0"/>
              <a:t>Red Line/Orange Line Improvement Program Update</a:t>
            </a:r>
          </a:p>
        </p:txBody>
      </p:sp>
      <p:sp>
        <p:nvSpPr>
          <p:cNvPr id="3" name="Text Placeholder 2"/>
          <p:cNvSpPr>
            <a:spLocks noGrp="1"/>
          </p:cNvSpPr>
          <p:nvPr>
            <p:ph type="body" sz="quarter" idx="10"/>
          </p:nvPr>
        </p:nvSpPr>
        <p:spPr>
          <a:xfrm>
            <a:off x="1219200" y="5334000"/>
            <a:ext cx="7010400" cy="762000"/>
          </a:xfrm>
        </p:spPr>
        <p:txBody>
          <a:bodyPr/>
          <a:lstStyle/>
          <a:p>
            <a:pPr>
              <a:spcBef>
                <a:spcPts val="0"/>
              </a:spcBef>
            </a:pPr>
            <a:r>
              <a:rPr lang="en-US" sz="1800" dirty="0"/>
              <a:t>July 16, 2018</a:t>
            </a:r>
          </a:p>
          <a:p>
            <a:pPr>
              <a:spcBef>
                <a:spcPts val="0"/>
              </a:spcBef>
            </a:pPr>
            <a:endParaRPr lang="en-US" sz="1800" dirty="0"/>
          </a:p>
        </p:txBody>
      </p:sp>
      <p:sp>
        <p:nvSpPr>
          <p:cNvPr id="4" name="Text Placeholder 3"/>
          <p:cNvSpPr>
            <a:spLocks noGrp="1"/>
          </p:cNvSpPr>
          <p:nvPr>
            <p:ph type="body" sz="quarter" idx="11"/>
          </p:nvPr>
        </p:nvSpPr>
        <p:spPr>
          <a:xfrm>
            <a:off x="838200" y="4610682"/>
            <a:ext cx="6584004" cy="723317"/>
          </a:xfrm>
        </p:spPr>
        <p:txBody>
          <a:bodyPr/>
          <a:lstStyle/>
          <a:p>
            <a:pPr marL="0" indent="0"/>
            <a:r>
              <a:rPr lang="en-US" sz="1800" dirty="0"/>
              <a:t>Vehicle Procurement, Infrastructure Improvements, </a:t>
            </a:r>
          </a:p>
          <a:p>
            <a:pPr marL="0" indent="0"/>
            <a:r>
              <a:rPr lang="en-US" sz="1800" dirty="0"/>
              <a:t>State of Good Repair Improvements and Signal Upgrades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Production Vehicle Final Assembly – Springfield MA</a:t>
            </a:r>
          </a:p>
        </p:txBody>
      </p:sp>
      <p:sp>
        <p:nvSpPr>
          <p:cNvPr id="6" name="Rectangle 5"/>
          <p:cNvSpPr/>
          <p:nvPr/>
        </p:nvSpPr>
        <p:spPr>
          <a:xfrm>
            <a:off x="835909" y="1490634"/>
            <a:ext cx="3717429" cy="2801448"/>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lgn="just">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Final assembly on the first four carshells is continuing in Springfield. HVAC units have been installed and installation of undercar equipment brackets is progressing. </a:t>
            </a:r>
          </a:p>
          <a:p>
            <a:pPr lvl="0" algn="just">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algn="just">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In addition to the in-plant inspector who monitors production quality and workmanship the MBTA has now assigned  a production surveillance supervisor. The MBTA continues its weekly audits of CRRCMA production and Q/A.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382" y="1490634"/>
            <a:ext cx="2994850" cy="224613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165" t="6395" r="4958" b="13061"/>
          <a:stretch/>
        </p:blipFill>
        <p:spPr>
          <a:xfrm>
            <a:off x="5219383" y="3917399"/>
            <a:ext cx="2994850" cy="2035535"/>
          </a:xfrm>
          <a:prstGeom prst="rect">
            <a:avLst/>
          </a:prstGeom>
        </p:spPr>
      </p:pic>
    </p:spTree>
    <p:extLst>
      <p:ext uri="{BB962C8B-B14F-4D97-AF65-F5344CB8AC3E}">
        <p14:creationId xmlns:p14="http://schemas.microsoft.com/office/powerpoint/2010/main" val="2008122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9F15D-4734-42EA-B013-6E6E6589BAC0}"/>
              </a:ext>
            </a:extLst>
          </p:cNvPr>
          <p:cNvPicPr>
            <a:picLocks noChangeAspect="1"/>
          </p:cNvPicPr>
          <p:nvPr/>
        </p:nvPicPr>
        <p:blipFill rotWithShape="1">
          <a:blip r:embed="rId3"/>
          <a:srcRect l="18646" t="7117"/>
          <a:stretch/>
        </p:blipFill>
        <p:spPr>
          <a:xfrm>
            <a:off x="459525" y="2946249"/>
            <a:ext cx="3868294" cy="3314197"/>
          </a:xfrm>
          <a:prstGeom prst="rect">
            <a:avLst/>
          </a:prstGeom>
        </p:spPr>
      </p:pic>
      <p:pic>
        <p:nvPicPr>
          <p:cNvPr id="10" name="Picture 9">
            <a:extLst>
              <a:ext uri="{FF2B5EF4-FFF2-40B4-BE49-F238E27FC236}">
                <a16:creationId xmlns:a16="http://schemas.microsoft.com/office/drawing/2014/main" id="{ADE1F9AE-E564-4A92-9E29-6C8FFB3B33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58" r="7011"/>
          <a:stretch/>
        </p:blipFill>
        <p:spPr>
          <a:xfrm>
            <a:off x="4358122" y="1813819"/>
            <a:ext cx="4675371" cy="3519847"/>
          </a:xfrm>
          <a:prstGeom prst="rect">
            <a:avLst/>
          </a:prstGeom>
        </p:spPr>
      </p:pic>
      <p:sp>
        <p:nvSpPr>
          <p:cNvPr id="3" name="Title 2"/>
          <p:cNvSpPr>
            <a:spLocks noGrp="1"/>
          </p:cNvSpPr>
          <p:nvPr>
            <p:ph type="title"/>
          </p:nvPr>
        </p:nvSpPr>
        <p:spPr/>
        <p:txBody>
          <a:bodyPr/>
          <a:lstStyle/>
          <a:p>
            <a:r>
              <a:rPr lang="en-US" dirty="0"/>
              <a:t>Orange Line Projects: Wellington Yard Expansion Tracks 33 to 38</a:t>
            </a:r>
          </a:p>
        </p:txBody>
      </p:sp>
      <p:sp>
        <p:nvSpPr>
          <p:cNvPr id="6" name="Rectangle 5"/>
          <p:cNvSpPr/>
          <p:nvPr/>
        </p:nvSpPr>
        <p:spPr>
          <a:xfrm>
            <a:off x="462684" y="1396855"/>
            <a:ext cx="4642716" cy="2299493"/>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latin typeface="Verdana" panose="020B0604030504040204" pitchFamily="34" charset="0"/>
                <a:ea typeface="Verdana" panose="020B0604030504040204" pitchFamily="34" charset="0"/>
                <a:cs typeface="Verdana" panose="020B0604030504040204" pitchFamily="34" charset="0"/>
              </a:rPr>
              <a:t>JF White</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NTP: 12/05/2016</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Substantial Completion:</a:t>
            </a:r>
          </a:p>
          <a:p>
            <a:pPr lvl="1">
              <a:defRPr/>
            </a:pP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Contractual: 06/23/18	</a:t>
            </a:r>
          </a:p>
          <a:p>
            <a:pPr lvl="1">
              <a:defRPr/>
            </a:pP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Projected: 12/23/19 *</a:t>
            </a:r>
          </a:p>
          <a:p>
            <a:pPr lvl="1">
              <a:defRPr/>
            </a:pPr>
            <a:endParaRPr lang="en-US" sz="5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Budget: $17,977,777</a:t>
            </a:r>
          </a:p>
          <a:p>
            <a:pPr lvl="0">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Construction Expenditures to Date</a:t>
            </a: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$6,169,114 </a:t>
            </a: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Construction Percent Complete: 45%</a:t>
            </a:r>
          </a:p>
          <a:p>
            <a:pPr marR="86360">
              <a:spcBef>
                <a:spcPts val="1195"/>
              </a:spcBef>
              <a:defRPr/>
            </a:pP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*Adjusted to account for unforeseen environmental  work</a:t>
            </a:r>
          </a:p>
        </p:txBody>
      </p:sp>
      <p:sp>
        <p:nvSpPr>
          <p:cNvPr id="12" name="object 5">
            <a:extLst>
              <a:ext uri="{FF2B5EF4-FFF2-40B4-BE49-F238E27FC236}">
                <a16:creationId xmlns:a16="http://schemas.microsoft.com/office/drawing/2014/main" id="{DBA17BEA-B939-49BB-9ED2-7DAF6CC3600B}"/>
              </a:ext>
            </a:extLst>
          </p:cNvPr>
          <p:cNvSpPr/>
          <p:nvPr/>
        </p:nvSpPr>
        <p:spPr>
          <a:xfrm>
            <a:off x="6477673" y="1813819"/>
            <a:ext cx="2555820" cy="208257"/>
          </a:xfrm>
          <a:custGeom>
            <a:avLst/>
            <a:gdLst/>
            <a:ahLst/>
            <a:cxnLst/>
            <a:rect l="l" t="t" r="r" b="b"/>
            <a:pathLst>
              <a:path w="3429000" h="390525">
                <a:moveTo>
                  <a:pt x="0" y="390143"/>
                </a:moveTo>
                <a:lnTo>
                  <a:pt x="3428999" y="390143"/>
                </a:lnTo>
                <a:lnTo>
                  <a:pt x="3428999" y="0"/>
                </a:lnTo>
                <a:lnTo>
                  <a:pt x="0" y="0"/>
                </a:lnTo>
                <a:lnTo>
                  <a:pt x="0" y="390143"/>
                </a:lnTo>
                <a:close/>
              </a:path>
            </a:pathLst>
          </a:custGeom>
          <a:solidFill>
            <a:schemeClr val="bg1">
              <a:lumMod val="75000"/>
            </a:schemeClr>
          </a:solidFill>
        </p:spPr>
        <p:txBody>
          <a:bodyPr wrap="square" lIns="0" tIns="0" rIns="0" bIns="0" rtlCol="0"/>
          <a:lstStyle/>
          <a:p>
            <a:pPr algn="r"/>
            <a:r>
              <a:rPr lang="en-US" sz="1200" dirty="0"/>
              <a:t>Installation of Turnouts</a:t>
            </a:r>
            <a:endParaRPr sz="1200" dirty="0"/>
          </a:p>
        </p:txBody>
      </p:sp>
      <p:sp>
        <p:nvSpPr>
          <p:cNvPr id="11" name="object 5">
            <a:extLst>
              <a:ext uri="{FF2B5EF4-FFF2-40B4-BE49-F238E27FC236}">
                <a16:creationId xmlns:a16="http://schemas.microsoft.com/office/drawing/2014/main" id="{1A0E34B6-D5CD-4146-AA32-44F705E4BA7D}"/>
              </a:ext>
            </a:extLst>
          </p:cNvPr>
          <p:cNvSpPr/>
          <p:nvPr/>
        </p:nvSpPr>
        <p:spPr>
          <a:xfrm>
            <a:off x="459525" y="6008372"/>
            <a:ext cx="2555820" cy="252074"/>
          </a:xfrm>
          <a:custGeom>
            <a:avLst/>
            <a:gdLst/>
            <a:ahLst/>
            <a:cxnLst/>
            <a:rect l="l" t="t" r="r" b="b"/>
            <a:pathLst>
              <a:path w="3429000" h="390525">
                <a:moveTo>
                  <a:pt x="0" y="390143"/>
                </a:moveTo>
                <a:lnTo>
                  <a:pt x="3428999" y="390143"/>
                </a:lnTo>
                <a:lnTo>
                  <a:pt x="3428999" y="0"/>
                </a:lnTo>
                <a:lnTo>
                  <a:pt x="0" y="0"/>
                </a:lnTo>
                <a:lnTo>
                  <a:pt x="0" y="390143"/>
                </a:lnTo>
                <a:close/>
              </a:path>
            </a:pathLst>
          </a:custGeom>
          <a:solidFill>
            <a:schemeClr val="bg1">
              <a:lumMod val="75000"/>
            </a:schemeClr>
          </a:solidFill>
        </p:spPr>
        <p:txBody>
          <a:bodyPr wrap="square" lIns="0" tIns="0" rIns="0" bIns="0" rtlCol="0"/>
          <a:lstStyle/>
          <a:p>
            <a:r>
              <a:rPr lang="en-US" sz="1200" dirty="0"/>
              <a:t>Underground Utilities Installed</a:t>
            </a:r>
            <a:endParaRPr sz="1200" dirty="0"/>
          </a:p>
        </p:txBody>
      </p:sp>
    </p:spTree>
    <p:extLst>
      <p:ext uri="{BB962C8B-B14F-4D97-AF65-F5344CB8AC3E}">
        <p14:creationId xmlns:p14="http://schemas.microsoft.com/office/powerpoint/2010/main" val="272185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70984AC3-B21D-4671-977F-CB96278CB353" descr="image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83" y="3482346"/>
            <a:ext cx="4685554" cy="26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4EBF7BF7-1DF4-4DEB-95E3-9BA4F0EC62FC" descr="image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2382" y="1386868"/>
            <a:ext cx="2742497" cy="48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62685" y="829056"/>
            <a:ext cx="7751547" cy="466344"/>
          </a:xfrm>
        </p:spPr>
        <p:txBody>
          <a:bodyPr/>
          <a:lstStyle/>
          <a:p>
            <a:r>
              <a:rPr lang="en-US" dirty="0"/>
              <a:t>Orange Line Projects: Orange Line Test Track</a:t>
            </a:r>
          </a:p>
        </p:txBody>
      </p:sp>
      <p:sp>
        <p:nvSpPr>
          <p:cNvPr id="10" name="Rectangle 9">
            <a:extLst>
              <a:ext uri="{FF2B5EF4-FFF2-40B4-BE49-F238E27FC236}">
                <a16:creationId xmlns:a16="http://schemas.microsoft.com/office/drawing/2014/main" id="{5228F52C-0F26-4700-97C9-2785CFDEEE81}"/>
              </a:ext>
            </a:extLst>
          </p:cNvPr>
          <p:cNvSpPr/>
          <p:nvPr/>
        </p:nvSpPr>
        <p:spPr>
          <a:xfrm>
            <a:off x="462683" y="1396855"/>
            <a:ext cx="5261841" cy="2003570"/>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LM Heavy</a:t>
            </a:r>
          </a:p>
          <a:p>
            <a:pPr lvl="0">
              <a:defRPr/>
            </a:pPr>
            <a:r>
              <a:rPr lang="en-US" sz="1300" dirty="0">
                <a:solidFill>
                  <a:srgbClr val="000000"/>
                </a:solidFill>
              </a:rPr>
              <a:t>Construction NTP: 06/20/17</a:t>
            </a:r>
          </a:p>
          <a:p>
            <a:pPr lvl="0">
              <a:defRPr/>
            </a:pPr>
            <a:r>
              <a:rPr lang="en-US" sz="1300" dirty="0">
                <a:solidFill>
                  <a:schemeClr val="tx1"/>
                </a:solidFill>
              </a:rPr>
              <a:t>Construction Substantial Completion:</a:t>
            </a:r>
          </a:p>
          <a:p>
            <a:pPr lvl="1">
              <a:defRPr/>
            </a:pPr>
            <a:r>
              <a:rPr lang="en-US" sz="1300" dirty="0">
                <a:solidFill>
                  <a:schemeClr val="tx1"/>
                </a:solidFill>
              </a:rPr>
              <a:t>Contractual: 09/11/18	</a:t>
            </a:r>
          </a:p>
          <a:p>
            <a:pPr lvl="1">
              <a:defRPr/>
            </a:pPr>
            <a:r>
              <a:rPr lang="en-US" sz="1300" dirty="0">
                <a:solidFill>
                  <a:schemeClr val="tx1"/>
                </a:solidFill>
              </a:rPr>
              <a:t>Projected: 08/17/18</a:t>
            </a:r>
          </a:p>
          <a:p>
            <a:pPr lvl="1">
              <a:defRPr/>
            </a:pPr>
            <a:endParaRPr lang="en-US" sz="500" dirty="0">
              <a:solidFill>
                <a:schemeClr val="tx1"/>
              </a:solidFill>
            </a:endParaRPr>
          </a:p>
          <a:p>
            <a:pPr lvl="0">
              <a:defRPr/>
            </a:pPr>
            <a:r>
              <a:rPr lang="en-US" sz="1300" dirty="0">
                <a:solidFill>
                  <a:schemeClr val="tx1"/>
                </a:solidFill>
              </a:rPr>
              <a:t>Construction Budget: $5,867,000</a:t>
            </a:r>
          </a:p>
          <a:p>
            <a:pPr lvl="0">
              <a:defRPr/>
            </a:pPr>
            <a:r>
              <a:rPr lang="en-US" sz="1300" dirty="0">
                <a:solidFill>
                  <a:schemeClr val="tx1"/>
                </a:solidFill>
              </a:rPr>
              <a:t>Construction Expenditures to Date: $3,716,241</a:t>
            </a:r>
          </a:p>
          <a:p>
            <a:pPr lvl="0">
              <a:defRPr/>
            </a:pPr>
            <a:r>
              <a:rPr lang="en-US" sz="1300" dirty="0">
                <a:solidFill>
                  <a:schemeClr val="tx1"/>
                </a:solidFill>
              </a:rPr>
              <a:t>Construction Percent Complete: 91%</a:t>
            </a:r>
          </a:p>
          <a:p>
            <a:pPr lvl="0">
              <a:defRPr/>
            </a:pPr>
            <a:endParaRPr lang="en-US" sz="500" dirty="0">
              <a:solidFill>
                <a:schemeClr val="tx1"/>
              </a:solidFill>
            </a:endParaRPr>
          </a:p>
          <a:p>
            <a:pPr lvl="0">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sp>
        <p:nvSpPr>
          <p:cNvPr id="6" name="Freeform: Shape 5">
            <a:extLst>
              <a:ext uri="{FF2B5EF4-FFF2-40B4-BE49-F238E27FC236}">
                <a16:creationId xmlns:a16="http://schemas.microsoft.com/office/drawing/2014/main" id="{047F65DD-0330-4F0F-8D03-B53B6F82C4F2}"/>
              </a:ext>
            </a:extLst>
          </p:cNvPr>
          <p:cNvSpPr/>
          <p:nvPr/>
        </p:nvSpPr>
        <p:spPr>
          <a:xfrm>
            <a:off x="7072745" y="2992582"/>
            <a:ext cx="1488816" cy="3269835"/>
          </a:xfrm>
          <a:custGeom>
            <a:avLst/>
            <a:gdLst>
              <a:gd name="connsiteX0" fmla="*/ 17606 w 1559536"/>
              <a:gd name="connsiteY0" fmla="*/ 0 h 3693459"/>
              <a:gd name="connsiteX1" fmla="*/ 8642 w 1559536"/>
              <a:gd name="connsiteY1" fmla="*/ 358589 h 3693459"/>
              <a:gd name="connsiteX2" fmla="*/ 125183 w 1559536"/>
              <a:gd name="connsiteY2" fmla="*/ 932330 h 3693459"/>
              <a:gd name="connsiteX3" fmla="*/ 322406 w 1559536"/>
              <a:gd name="connsiteY3" fmla="*/ 1371600 h 3693459"/>
              <a:gd name="connsiteX4" fmla="*/ 645136 w 1559536"/>
              <a:gd name="connsiteY4" fmla="*/ 2160495 h 3693459"/>
              <a:gd name="connsiteX5" fmla="*/ 1559536 w 1559536"/>
              <a:gd name="connsiteY5" fmla="*/ 3693459 h 3693459"/>
              <a:gd name="connsiteX0" fmla="*/ 17606 w 1559536"/>
              <a:gd name="connsiteY0" fmla="*/ 0 h 3693459"/>
              <a:gd name="connsiteX1" fmla="*/ 8642 w 1559536"/>
              <a:gd name="connsiteY1" fmla="*/ 358589 h 3693459"/>
              <a:gd name="connsiteX2" fmla="*/ 125183 w 1559536"/>
              <a:gd name="connsiteY2" fmla="*/ 932330 h 3693459"/>
              <a:gd name="connsiteX3" fmla="*/ 268618 w 1559536"/>
              <a:gd name="connsiteY3" fmla="*/ 1371600 h 3693459"/>
              <a:gd name="connsiteX4" fmla="*/ 645136 w 1559536"/>
              <a:gd name="connsiteY4" fmla="*/ 2160495 h 3693459"/>
              <a:gd name="connsiteX5" fmla="*/ 1559536 w 1559536"/>
              <a:gd name="connsiteY5" fmla="*/ 3693459 h 3693459"/>
              <a:gd name="connsiteX0" fmla="*/ 8704 w 1568563"/>
              <a:gd name="connsiteY0" fmla="*/ 0 h 3693459"/>
              <a:gd name="connsiteX1" fmla="*/ 17669 w 1568563"/>
              <a:gd name="connsiteY1" fmla="*/ 358589 h 3693459"/>
              <a:gd name="connsiteX2" fmla="*/ 134210 w 1568563"/>
              <a:gd name="connsiteY2" fmla="*/ 932330 h 3693459"/>
              <a:gd name="connsiteX3" fmla="*/ 277645 w 1568563"/>
              <a:gd name="connsiteY3" fmla="*/ 1371600 h 3693459"/>
              <a:gd name="connsiteX4" fmla="*/ 654163 w 1568563"/>
              <a:gd name="connsiteY4" fmla="*/ 2160495 h 3693459"/>
              <a:gd name="connsiteX5" fmla="*/ 1568563 w 1568563"/>
              <a:gd name="connsiteY5" fmla="*/ 3693459 h 3693459"/>
              <a:gd name="connsiteX0" fmla="*/ 6015 w 1565874"/>
              <a:gd name="connsiteY0" fmla="*/ 0 h 3693459"/>
              <a:gd name="connsiteX1" fmla="*/ 23945 w 1565874"/>
              <a:gd name="connsiteY1" fmla="*/ 358589 h 3693459"/>
              <a:gd name="connsiteX2" fmla="*/ 131521 w 1565874"/>
              <a:gd name="connsiteY2" fmla="*/ 932330 h 3693459"/>
              <a:gd name="connsiteX3" fmla="*/ 274956 w 1565874"/>
              <a:gd name="connsiteY3" fmla="*/ 1371600 h 3693459"/>
              <a:gd name="connsiteX4" fmla="*/ 651474 w 1565874"/>
              <a:gd name="connsiteY4" fmla="*/ 2160495 h 3693459"/>
              <a:gd name="connsiteX5" fmla="*/ 1565874 w 1565874"/>
              <a:gd name="connsiteY5" fmla="*/ 3693459 h 3693459"/>
              <a:gd name="connsiteX0" fmla="*/ 23325 w 1547325"/>
              <a:gd name="connsiteY0" fmla="*/ 0 h 3720353"/>
              <a:gd name="connsiteX1" fmla="*/ 5396 w 1547325"/>
              <a:gd name="connsiteY1" fmla="*/ 385483 h 3720353"/>
              <a:gd name="connsiteX2" fmla="*/ 112972 w 1547325"/>
              <a:gd name="connsiteY2" fmla="*/ 959224 h 3720353"/>
              <a:gd name="connsiteX3" fmla="*/ 256407 w 1547325"/>
              <a:gd name="connsiteY3" fmla="*/ 1398494 h 3720353"/>
              <a:gd name="connsiteX4" fmla="*/ 632925 w 1547325"/>
              <a:gd name="connsiteY4" fmla="*/ 2187389 h 3720353"/>
              <a:gd name="connsiteX5" fmla="*/ 1547325 w 1547325"/>
              <a:gd name="connsiteY5" fmla="*/ 3720353 h 3720353"/>
              <a:gd name="connsiteX0" fmla="*/ 11293 w 1554343"/>
              <a:gd name="connsiteY0" fmla="*/ 0 h 3720353"/>
              <a:gd name="connsiteX1" fmla="*/ 12414 w 1554343"/>
              <a:gd name="connsiteY1" fmla="*/ 385483 h 3720353"/>
              <a:gd name="connsiteX2" fmla="*/ 119990 w 1554343"/>
              <a:gd name="connsiteY2" fmla="*/ 959224 h 3720353"/>
              <a:gd name="connsiteX3" fmla="*/ 263425 w 1554343"/>
              <a:gd name="connsiteY3" fmla="*/ 1398494 h 3720353"/>
              <a:gd name="connsiteX4" fmla="*/ 639943 w 1554343"/>
              <a:gd name="connsiteY4" fmla="*/ 2187389 h 3720353"/>
              <a:gd name="connsiteX5" fmla="*/ 1554343 w 1554343"/>
              <a:gd name="connsiteY5" fmla="*/ 3720353 h 3720353"/>
              <a:gd name="connsiteX0" fmla="*/ 0 w 1541929"/>
              <a:gd name="connsiteY0" fmla="*/ 1 h 3334871"/>
              <a:gd name="connsiteX1" fmla="*/ 107576 w 1541929"/>
              <a:gd name="connsiteY1" fmla="*/ 573742 h 3334871"/>
              <a:gd name="connsiteX2" fmla="*/ 251011 w 1541929"/>
              <a:gd name="connsiteY2" fmla="*/ 1013012 h 3334871"/>
              <a:gd name="connsiteX3" fmla="*/ 627529 w 1541929"/>
              <a:gd name="connsiteY3" fmla="*/ 1801907 h 3334871"/>
              <a:gd name="connsiteX4" fmla="*/ 1541929 w 1541929"/>
              <a:gd name="connsiteY4" fmla="*/ 3334871 h 3334871"/>
              <a:gd name="connsiteX0" fmla="*/ 0 w 1434353"/>
              <a:gd name="connsiteY0" fmla="*/ 0 h 2761129"/>
              <a:gd name="connsiteX1" fmla="*/ 143435 w 1434353"/>
              <a:gd name="connsiteY1" fmla="*/ 439270 h 2761129"/>
              <a:gd name="connsiteX2" fmla="*/ 519953 w 1434353"/>
              <a:gd name="connsiteY2" fmla="*/ 1228165 h 2761129"/>
              <a:gd name="connsiteX3" fmla="*/ 1434353 w 1434353"/>
              <a:gd name="connsiteY3" fmla="*/ 2761129 h 2761129"/>
              <a:gd name="connsiteX0" fmla="*/ 0 w 1290918"/>
              <a:gd name="connsiteY0" fmla="*/ 0 h 2321859"/>
              <a:gd name="connsiteX1" fmla="*/ 376518 w 1290918"/>
              <a:gd name="connsiteY1" fmla="*/ 788895 h 2321859"/>
              <a:gd name="connsiteX2" fmla="*/ 1290918 w 1290918"/>
              <a:gd name="connsiteY2" fmla="*/ 2321859 h 2321859"/>
              <a:gd name="connsiteX0" fmla="*/ 0 w 1281587"/>
              <a:gd name="connsiteY0" fmla="*/ 0 h 2162434"/>
              <a:gd name="connsiteX1" fmla="*/ 367187 w 1281587"/>
              <a:gd name="connsiteY1" fmla="*/ 629470 h 2162434"/>
              <a:gd name="connsiteX2" fmla="*/ 1281587 w 1281587"/>
              <a:gd name="connsiteY2" fmla="*/ 2162434 h 2162434"/>
            </a:gdLst>
            <a:ahLst/>
            <a:cxnLst>
              <a:cxn ang="0">
                <a:pos x="connsiteX0" y="connsiteY0"/>
              </a:cxn>
              <a:cxn ang="0">
                <a:pos x="connsiteX1" y="connsiteY1"/>
              </a:cxn>
              <a:cxn ang="0">
                <a:pos x="connsiteX2" y="connsiteY2"/>
              </a:cxn>
            </a:cxnLst>
            <a:rect l="l" t="t" r="r" b="b"/>
            <a:pathLst>
              <a:path w="1281587" h="2162434">
                <a:moveTo>
                  <a:pt x="0" y="0"/>
                </a:moveTo>
                <a:cubicBezTo>
                  <a:pt x="86659" y="204694"/>
                  <a:pt x="152034" y="242494"/>
                  <a:pt x="367187" y="629470"/>
                </a:cubicBezTo>
                <a:cubicBezTo>
                  <a:pt x="582340" y="1016446"/>
                  <a:pt x="1141887" y="1910675"/>
                  <a:pt x="1281587" y="2162434"/>
                </a:cubicBezTo>
              </a:path>
            </a:pathLst>
          </a:custGeom>
          <a:noFill/>
          <a:ln>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5">
            <a:extLst>
              <a:ext uri="{FF2B5EF4-FFF2-40B4-BE49-F238E27FC236}">
                <a16:creationId xmlns:a16="http://schemas.microsoft.com/office/drawing/2014/main" id="{1A0E34B6-D5CD-4146-AA32-44F705E4BA7D}"/>
              </a:ext>
            </a:extLst>
          </p:cNvPr>
          <p:cNvSpPr/>
          <p:nvPr/>
        </p:nvSpPr>
        <p:spPr>
          <a:xfrm>
            <a:off x="459525" y="5865896"/>
            <a:ext cx="2555820" cy="252074"/>
          </a:xfrm>
          <a:custGeom>
            <a:avLst/>
            <a:gdLst/>
            <a:ahLst/>
            <a:cxnLst/>
            <a:rect l="l" t="t" r="r" b="b"/>
            <a:pathLst>
              <a:path w="3429000" h="390525">
                <a:moveTo>
                  <a:pt x="0" y="390143"/>
                </a:moveTo>
                <a:lnTo>
                  <a:pt x="3428999" y="390143"/>
                </a:lnTo>
                <a:lnTo>
                  <a:pt x="3428999" y="0"/>
                </a:lnTo>
                <a:lnTo>
                  <a:pt x="0" y="0"/>
                </a:lnTo>
                <a:lnTo>
                  <a:pt x="0" y="390143"/>
                </a:lnTo>
                <a:close/>
              </a:path>
            </a:pathLst>
          </a:custGeom>
          <a:solidFill>
            <a:schemeClr val="bg1">
              <a:lumMod val="75000"/>
            </a:schemeClr>
          </a:solidFill>
        </p:spPr>
        <p:txBody>
          <a:bodyPr wrap="square" lIns="0" tIns="0" rIns="0" bIns="0" rtlCol="0"/>
          <a:lstStyle/>
          <a:p>
            <a:endParaRPr sz="1200" dirty="0"/>
          </a:p>
        </p:txBody>
      </p:sp>
      <p:sp>
        <p:nvSpPr>
          <p:cNvPr id="19" name="object 5">
            <a:extLst>
              <a:ext uri="{FF2B5EF4-FFF2-40B4-BE49-F238E27FC236}">
                <a16:creationId xmlns:a16="http://schemas.microsoft.com/office/drawing/2014/main" id="{1A0E34B6-D5CD-4146-AA32-44F705E4BA7D}"/>
              </a:ext>
            </a:extLst>
          </p:cNvPr>
          <p:cNvSpPr/>
          <p:nvPr/>
        </p:nvSpPr>
        <p:spPr>
          <a:xfrm>
            <a:off x="6039059" y="1404828"/>
            <a:ext cx="2555820" cy="252074"/>
          </a:xfrm>
          <a:custGeom>
            <a:avLst/>
            <a:gdLst/>
            <a:ahLst/>
            <a:cxnLst/>
            <a:rect l="l" t="t" r="r" b="b"/>
            <a:pathLst>
              <a:path w="3429000" h="390525">
                <a:moveTo>
                  <a:pt x="0" y="390143"/>
                </a:moveTo>
                <a:lnTo>
                  <a:pt x="3428999" y="390143"/>
                </a:lnTo>
                <a:lnTo>
                  <a:pt x="3428999" y="0"/>
                </a:lnTo>
                <a:lnTo>
                  <a:pt x="0" y="0"/>
                </a:lnTo>
                <a:lnTo>
                  <a:pt x="0" y="390143"/>
                </a:lnTo>
                <a:close/>
              </a:path>
            </a:pathLst>
          </a:custGeom>
          <a:solidFill>
            <a:schemeClr val="bg1">
              <a:lumMod val="75000"/>
            </a:schemeClr>
          </a:solidFill>
        </p:spPr>
        <p:txBody>
          <a:bodyPr wrap="square" lIns="0" tIns="0" rIns="0" bIns="0" rtlCol="0"/>
          <a:lstStyle/>
          <a:p>
            <a:endParaRPr sz="1200" dirty="0"/>
          </a:p>
        </p:txBody>
      </p:sp>
    </p:spTree>
    <p:extLst>
      <p:ext uri="{BB962C8B-B14F-4D97-AF65-F5344CB8AC3E}">
        <p14:creationId xmlns:p14="http://schemas.microsoft.com/office/powerpoint/2010/main" val="240181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61E71F-77AC-48F7-8AD7-78B24A3E16AA}"/>
              </a:ext>
            </a:extLst>
          </p:cNvPr>
          <p:cNvPicPr>
            <a:picLocks noChangeAspect="1"/>
          </p:cNvPicPr>
          <p:nvPr/>
        </p:nvPicPr>
        <p:blipFill rotWithShape="1">
          <a:blip r:embed="rId3"/>
          <a:srcRect l="6466" b="23397"/>
          <a:stretch/>
        </p:blipFill>
        <p:spPr>
          <a:xfrm>
            <a:off x="191385" y="3627020"/>
            <a:ext cx="4414663" cy="2359110"/>
          </a:xfrm>
          <a:prstGeom prst="rect">
            <a:avLst/>
          </a:prstGeom>
        </p:spPr>
      </p:pic>
      <p:pic>
        <p:nvPicPr>
          <p:cNvPr id="12" name="Picture 11">
            <a:extLst>
              <a:ext uri="{FF2B5EF4-FFF2-40B4-BE49-F238E27FC236}">
                <a16:creationId xmlns:a16="http://schemas.microsoft.com/office/drawing/2014/main" id="{5631F44E-4E60-4A9B-A246-C709DF47F9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910"/>
          <a:stretch/>
        </p:blipFill>
        <p:spPr>
          <a:xfrm>
            <a:off x="4679844" y="1295401"/>
            <a:ext cx="4175708" cy="2884060"/>
          </a:xfrm>
          <a:prstGeom prst="rect">
            <a:avLst/>
          </a:prstGeom>
        </p:spPr>
      </p:pic>
      <p:sp>
        <p:nvSpPr>
          <p:cNvPr id="3" name="Title 2"/>
          <p:cNvSpPr>
            <a:spLocks noGrp="1"/>
          </p:cNvSpPr>
          <p:nvPr>
            <p:ph type="title"/>
          </p:nvPr>
        </p:nvSpPr>
        <p:spPr/>
        <p:txBody>
          <a:bodyPr/>
          <a:lstStyle/>
          <a:p>
            <a:r>
              <a:rPr lang="en-US" dirty="0"/>
              <a:t>Orange Line Projects: Wellington Maintenance Facility</a:t>
            </a:r>
          </a:p>
        </p:txBody>
      </p:sp>
      <p:sp>
        <p:nvSpPr>
          <p:cNvPr id="11" name="Rectangle 10">
            <a:extLst>
              <a:ext uri="{FF2B5EF4-FFF2-40B4-BE49-F238E27FC236}">
                <a16:creationId xmlns:a16="http://schemas.microsoft.com/office/drawing/2014/main" id="{A2D275F0-1C14-4F96-99B7-4F07847D7D3C}"/>
              </a:ext>
            </a:extLst>
          </p:cNvPr>
          <p:cNvSpPr/>
          <p:nvPr/>
        </p:nvSpPr>
        <p:spPr>
          <a:xfrm>
            <a:off x="462684" y="1444480"/>
            <a:ext cx="4143365" cy="2033460"/>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Barletta Heavy Division</a:t>
            </a:r>
          </a:p>
          <a:p>
            <a:pPr lvl="0">
              <a:defRPr/>
            </a:pPr>
            <a:r>
              <a:rPr lang="en-US" sz="1300" dirty="0">
                <a:solidFill>
                  <a:srgbClr val="000000"/>
                </a:solidFill>
              </a:rPr>
              <a:t>Construction NTP: 06/30/17</a:t>
            </a:r>
          </a:p>
          <a:p>
            <a:pPr lvl="0">
              <a:defRPr/>
            </a:pPr>
            <a:r>
              <a:rPr lang="en-US" sz="1300" dirty="0">
                <a:solidFill>
                  <a:srgbClr val="000000"/>
                </a:solidFill>
              </a:rPr>
              <a:t>Construction Substantial Completion:</a:t>
            </a:r>
          </a:p>
          <a:p>
            <a:pPr lvl="1">
              <a:defRPr/>
            </a:pPr>
            <a:r>
              <a:rPr lang="en-US" sz="1300" dirty="0">
                <a:solidFill>
                  <a:srgbClr val="000000"/>
                </a:solidFill>
              </a:rPr>
              <a:t>Contractual: 08/04/20	</a:t>
            </a:r>
          </a:p>
          <a:p>
            <a:pPr lvl="1">
              <a:defRPr/>
            </a:pPr>
            <a:r>
              <a:rPr lang="en-US" sz="1300" dirty="0">
                <a:solidFill>
                  <a:schemeClr val="tx1"/>
                </a:solidFill>
              </a:rPr>
              <a:t>Projected: 08/04/20</a:t>
            </a:r>
          </a:p>
          <a:p>
            <a:pPr lvl="1">
              <a:defRPr/>
            </a:pPr>
            <a:endParaRPr lang="en-US" sz="500" dirty="0">
              <a:solidFill>
                <a:srgbClr val="000000"/>
              </a:solidFill>
            </a:endParaRPr>
          </a:p>
          <a:p>
            <a:pPr lvl="0">
              <a:defRPr/>
            </a:pPr>
            <a:r>
              <a:rPr lang="en-US" sz="1300" dirty="0">
                <a:solidFill>
                  <a:srgbClr val="000000"/>
                </a:solidFill>
              </a:rPr>
              <a:t>Construction Budget: $72,582,000</a:t>
            </a:r>
          </a:p>
          <a:p>
            <a:pPr lvl="0">
              <a:defRPr/>
            </a:pPr>
            <a:r>
              <a:rPr lang="en-US" sz="1300" dirty="0">
                <a:solidFill>
                  <a:srgbClr val="000000"/>
                </a:solidFill>
              </a:rPr>
              <a:t>Construction Expenditures to Date: $5,864,425</a:t>
            </a:r>
            <a:br>
              <a:rPr lang="en-US" sz="1300" dirty="0">
                <a:solidFill>
                  <a:srgbClr val="000000"/>
                </a:solidFill>
              </a:rPr>
            </a:br>
            <a:r>
              <a:rPr lang="en-US" sz="1300" dirty="0">
                <a:solidFill>
                  <a:srgbClr val="000000"/>
                </a:solidFill>
              </a:rPr>
              <a:t>Construction Percent Complete: </a:t>
            </a:r>
            <a:r>
              <a:rPr lang="en-US" sz="1300" dirty="0">
                <a:solidFill>
                  <a:schemeClr val="tx1"/>
                </a:solidFill>
              </a:rPr>
              <a:t>16</a:t>
            </a:r>
            <a:r>
              <a:rPr lang="en-US" sz="1300" dirty="0">
                <a:solidFill>
                  <a:srgbClr val="000000"/>
                </a:solidFill>
              </a:rPr>
              <a:t>%</a:t>
            </a:r>
          </a:p>
          <a:p>
            <a:pPr lvl="0">
              <a:defRPr/>
            </a:pPr>
            <a:endParaRPr lang="en-US" sz="500" dirty="0">
              <a:solidFill>
                <a:srgbClr val="000000"/>
              </a:solidFill>
            </a:endParaRPr>
          </a:p>
          <a:p>
            <a:pPr lvl="0">
              <a:defRPr/>
            </a:pPr>
            <a:r>
              <a:rPr lang="en-US" sz="1300" dirty="0">
                <a:solidFill>
                  <a:srgbClr val="000000"/>
                </a:solidFill>
              </a:rPr>
              <a:t>* Forecast completing on schedule	</a:t>
            </a: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pic>
        <p:nvPicPr>
          <p:cNvPr id="15" name="Picture 14">
            <a:extLst>
              <a:ext uri="{FF2B5EF4-FFF2-40B4-BE49-F238E27FC236}">
                <a16:creationId xmlns:a16="http://schemas.microsoft.com/office/drawing/2014/main" id="{AB4F1522-79EB-4A92-B014-8A47622847C7}"/>
              </a:ext>
            </a:extLst>
          </p:cNvPr>
          <p:cNvPicPr>
            <a:picLocks noChangeAspect="1"/>
          </p:cNvPicPr>
          <p:nvPr/>
        </p:nvPicPr>
        <p:blipFill rotWithShape="1">
          <a:blip r:embed="rId5"/>
          <a:srcRect l="3455" t="8769" r="5366"/>
          <a:stretch/>
        </p:blipFill>
        <p:spPr>
          <a:xfrm>
            <a:off x="4857412" y="4318000"/>
            <a:ext cx="3998717" cy="1950677"/>
          </a:xfrm>
          <a:prstGeom prst="rect">
            <a:avLst/>
          </a:prstGeom>
        </p:spPr>
      </p:pic>
      <p:sp>
        <p:nvSpPr>
          <p:cNvPr id="20" name="Rectangle 19">
            <a:extLst>
              <a:ext uri="{FF2B5EF4-FFF2-40B4-BE49-F238E27FC236}">
                <a16:creationId xmlns:a16="http://schemas.microsoft.com/office/drawing/2014/main" id="{FBB3E899-A0AA-41D2-8CC6-8DF303B678C5}"/>
              </a:ext>
            </a:extLst>
          </p:cNvPr>
          <p:cNvSpPr/>
          <p:nvPr/>
        </p:nvSpPr>
        <p:spPr>
          <a:xfrm>
            <a:off x="191385" y="5709131"/>
            <a:ext cx="3381730" cy="276999"/>
          </a:xfrm>
          <a:prstGeom prst="rect">
            <a:avLst/>
          </a:prstGeom>
          <a:solidFill>
            <a:schemeClr val="bg1">
              <a:lumMod val="75000"/>
            </a:schemeClr>
          </a:solidFill>
        </p:spPr>
        <p:txBody>
          <a:bodyPr wrap="square">
            <a:spAutoFit/>
          </a:bodyPr>
          <a:lstStyle/>
          <a:p>
            <a:pPr marL="342900" indent="-342900"/>
            <a:r>
              <a:rPr lang="en-US" sz="1200" dirty="0"/>
              <a:t>Electronics Building – Masonry Installed</a:t>
            </a:r>
          </a:p>
        </p:txBody>
      </p:sp>
      <p:sp>
        <p:nvSpPr>
          <p:cNvPr id="17" name="Rectangle 16">
            <a:extLst>
              <a:ext uri="{FF2B5EF4-FFF2-40B4-BE49-F238E27FC236}">
                <a16:creationId xmlns:a16="http://schemas.microsoft.com/office/drawing/2014/main" id="{73FB9C9D-DC3E-4065-9C7D-78041C978874}"/>
              </a:ext>
            </a:extLst>
          </p:cNvPr>
          <p:cNvSpPr/>
          <p:nvPr/>
        </p:nvSpPr>
        <p:spPr>
          <a:xfrm>
            <a:off x="5560730" y="3902462"/>
            <a:ext cx="3294822" cy="276999"/>
          </a:xfrm>
          <a:prstGeom prst="rect">
            <a:avLst/>
          </a:prstGeom>
          <a:solidFill>
            <a:schemeClr val="bg1">
              <a:lumMod val="75000"/>
            </a:schemeClr>
          </a:solidFill>
        </p:spPr>
        <p:txBody>
          <a:bodyPr wrap="square">
            <a:spAutoFit/>
          </a:bodyPr>
          <a:lstStyle/>
          <a:p>
            <a:pPr marL="342900" indent="-342900" algn="r"/>
            <a:r>
              <a:rPr lang="en-US" sz="1200" dirty="0"/>
              <a:t>Exterior Expansion – Piles Complete</a:t>
            </a:r>
          </a:p>
        </p:txBody>
      </p:sp>
      <p:sp>
        <p:nvSpPr>
          <p:cNvPr id="2" name="AutoShape 2" descr="https://app.e-builder.net/da2/Documents/FileView.aspx?FileID=fa73954d-05fc-4eea-8beb-2b3ef3c7eb7d">
            <a:extLst>
              <a:ext uri="{FF2B5EF4-FFF2-40B4-BE49-F238E27FC236}">
                <a16:creationId xmlns:a16="http://schemas.microsoft.com/office/drawing/2014/main" id="{607E1835-579F-402C-A2D6-E0C857A745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909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E40AE-88C9-4321-81BA-A8BCFBAB51AD}"/>
              </a:ext>
            </a:extLst>
          </p:cNvPr>
          <p:cNvPicPr>
            <a:picLocks noChangeAspect="1"/>
          </p:cNvPicPr>
          <p:nvPr/>
        </p:nvPicPr>
        <p:blipFill rotWithShape="1">
          <a:blip r:embed="rId3" cstate="print"/>
          <a:srcRect t="9551"/>
          <a:stretch/>
        </p:blipFill>
        <p:spPr>
          <a:xfrm>
            <a:off x="0" y="1295400"/>
            <a:ext cx="9144000" cy="5009806"/>
          </a:xfrm>
          <a:prstGeom prst="rect">
            <a:avLst/>
          </a:prstGeom>
        </p:spPr>
      </p:pic>
      <p:sp>
        <p:nvSpPr>
          <p:cNvPr id="8" name="Rectangle 7">
            <a:extLst>
              <a:ext uri="{FF2B5EF4-FFF2-40B4-BE49-F238E27FC236}">
                <a16:creationId xmlns:a16="http://schemas.microsoft.com/office/drawing/2014/main" id="{A2D275F0-1C14-4F96-99B7-4F07847D7D3C}"/>
              </a:ext>
            </a:extLst>
          </p:cNvPr>
          <p:cNvSpPr/>
          <p:nvPr/>
        </p:nvSpPr>
        <p:spPr>
          <a:xfrm>
            <a:off x="462684" y="1444480"/>
            <a:ext cx="3415049" cy="1821234"/>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Barletta Heavy Division</a:t>
            </a:r>
          </a:p>
          <a:p>
            <a:pPr lvl="0">
              <a:defRPr/>
            </a:pPr>
            <a:r>
              <a:rPr lang="en-US" sz="1300" dirty="0">
                <a:solidFill>
                  <a:srgbClr val="000000"/>
                </a:solidFill>
              </a:rPr>
              <a:t>Construction NTP: 05/31/18</a:t>
            </a:r>
          </a:p>
          <a:p>
            <a:pPr lvl="0">
              <a:defRPr/>
            </a:pPr>
            <a:r>
              <a:rPr lang="en-US" sz="1300" dirty="0">
                <a:solidFill>
                  <a:srgbClr val="000000"/>
                </a:solidFill>
              </a:rPr>
              <a:t>Construction Substantial Completion:</a:t>
            </a:r>
          </a:p>
          <a:p>
            <a:pPr lvl="1">
              <a:defRPr/>
            </a:pPr>
            <a:r>
              <a:rPr lang="en-US" sz="1300" dirty="0">
                <a:solidFill>
                  <a:srgbClr val="000000"/>
                </a:solidFill>
              </a:rPr>
              <a:t>Contractual: 03/07/21	</a:t>
            </a:r>
          </a:p>
          <a:p>
            <a:pPr lvl="1">
              <a:defRPr/>
            </a:pPr>
            <a:r>
              <a:rPr lang="en-US" sz="1300" dirty="0">
                <a:solidFill>
                  <a:schemeClr val="tx1"/>
                </a:solidFill>
              </a:rPr>
              <a:t>Projected: 03/07/21</a:t>
            </a:r>
          </a:p>
          <a:p>
            <a:pPr lvl="1">
              <a:defRPr/>
            </a:pPr>
            <a:endParaRPr lang="en-US" sz="500" dirty="0">
              <a:solidFill>
                <a:srgbClr val="000000"/>
              </a:solidFill>
            </a:endParaRPr>
          </a:p>
          <a:p>
            <a:pPr lvl="0">
              <a:defRPr/>
            </a:pPr>
            <a:r>
              <a:rPr lang="en-US" sz="1300" dirty="0">
                <a:solidFill>
                  <a:srgbClr val="000000"/>
                </a:solidFill>
              </a:rPr>
              <a:t>Construction Budget: $102,663,000</a:t>
            </a:r>
          </a:p>
          <a:p>
            <a:pPr lvl="0">
              <a:defRPr/>
            </a:pPr>
            <a:r>
              <a:rPr lang="en-US" sz="1300" dirty="0">
                <a:solidFill>
                  <a:srgbClr val="000000"/>
                </a:solidFill>
              </a:rPr>
              <a:t>Construction Expenditures to Date: $0</a:t>
            </a:r>
            <a:br>
              <a:rPr lang="en-US" sz="1300" dirty="0">
                <a:solidFill>
                  <a:srgbClr val="000000"/>
                </a:solidFill>
              </a:rPr>
            </a:br>
            <a:r>
              <a:rPr lang="en-US" sz="1300" dirty="0">
                <a:solidFill>
                  <a:srgbClr val="000000"/>
                </a:solidFill>
              </a:rPr>
              <a:t>Construction Percent Complete: 0%	</a:t>
            </a: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sp>
        <p:nvSpPr>
          <p:cNvPr id="3" name="Title 2"/>
          <p:cNvSpPr>
            <a:spLocks noGrp="1"/>
          </p:cNvSpPr>
          <p:nvPr>
            <p:ph type="title"/>
          </p:nvPr>
        </p:nvSpPr>
        <p:spPr/>
        <p:txBody>
          <a:bodyPr/>
          <a:lstStyle/>
          <a:p>
            <a:r>
              <a:rPr lang="en-US" dirty="0"/>
              <a:t>Orange Line Projects: Wellington Yard Rebuild</a:t>
            </a:r>
          </a:p>
        </p:txBody>
      </p:sp>
      <p:sp>
        <p:nvSpPr>
          <p:cNvPr id="15" name="Rectangle 14">
            <a:extLst>
              <a:ext uri="{FF2B5EF4-FFF2-40B4-BE49-F238E27FC236}">
                <a16:creationId xmlns:a16="http://schemas.microsoft.com/office/drawing/2014/main" id="{6ED21A48-233B-4D68-BFE2-513A1D3531C4}"/>
              </a:ext>
            </a:extLst>
          </p:cNvPr>
          <p:cNvSpPr/>
          <p:nvPr/>
        </p:nvSpPr>
        <p:spPr>
          <a:xfrm>
            <a:off x="4019548" y="5838826"/>
            <a:ext cx="4914901" cy="276840"/>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Wellington Yard Rebuild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16" name="Rectangle 15">
            <a:extLst>
              <a:ext uri="{FF2B5EF4-FFF2-40B4-BE49-F238E27FC236}">
                <a16:creationId xmlns:a16="http://schemas.microsoft.com/office/drawing/2014/main" id="{054F6691-7ECD-4057-8002-B6C0999F95A6}"/>
              </a:ext>
            </a:extLst>
          </p:cNvPr>
          <p:cNvSpPr>
            <a:spLocks noChangeArrowheads="1"/>
          </p:cNvSpPr>
          <p:nvPr/>
        </p:nvSpPr>
        <p:spPr bwMode="auto">
          <a:xfrm>
            <a:off x="4192806" y="5923428"/>
            <a:ext cx="289293" cy="102897"/>
          </a:xfrm>
          <a:prstGeom prst="rect">
            <a:avLst/>
          </a:prstGeom>
          <a:solidFill>
            <a:srgbClr val="92D050"/>
          </a:solidFill>
          <a:ln w="12700">
            <a:solidFill>
              <a:srgbClr val="02AD04"/>
            </a:solidFill>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Arial"/>
            </a:endParaRPr>
          </a:p>
        </p:txBody>
      </p:sp>
    </p:spTree>
    <p:extLst>
      <p:ext uri="{BB962C8B-B14F-4D97-AF65-F5344CB8AC3E}">
        <p14:creationId xmlns:p14="http://schemas.microsoft.com/office/powerpoint/2010/main" val="889064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dblack\Desktop\180620-R44CN01- Track Removal Midland St Bri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924" y="1755084"/>
            <a:ext cx="5345616" cy="34610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black\Desktop\180629-R44CN01- T Wall Leveling Pa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9" y="3574216"/>
            <a:ext cx="4142109" cy="27000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Red Line Projects: Red Line Test Track</a:t>
            </a:r>
          </a:p>
        </p:txBody>
      </p:sp>
      <p:sp>
        <p:nvSpPr>
          <p:cNvPr id="8" name="TextBox 7">
            <a:extLst>
              <a:ext uri="{FF2B5EF4-FFF2-40B4-BE49-F238E27FC236}">
                <a16:creationId xmlns:a16="http://schemas.microsoft.com/office/drawing/2014/main" id="{D0817A5A-C34E-4800-8F7C-220B24132E73}"/>
              </a:ext>
            </a:extLst>
          </p:cNvPr>
          <p:cNvSpPr txBox="1"/>
          <p:nvPr/>
        </p:nvSpPr>
        <p:spPr>
          <a:xfrm>
            <a:off x="5621867" y="4939097"/>
            <a:ext cx="3368673" cy="276991"/>
          </a:xfrm>
          <a:prstGeom prst="rect">
            <a:avLst/>
          </a:prstGeom>
          <a:solidFill>
            <a:schemeClr val="bg1">
              <a:lumMod val="75000"/>
            </a:schemeClr>
          </a:solidFill>
          <a:ln>
            <a:noFill/>
          </a:ln>
        </p:spPr>
        <p:txBody>
          <a:bodyPr wrap="square" lIns="91432" tIns="45716" rIns="91432"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Track Removed at Midland Street Bridge</a:t>
            </a:r>
          </a:p>
        </p:txBody>
      </p:sp>
      <p:sp>
        <p:nvSpPr>
          <p:cNvPr id="10" name="TextBox 9">
            <a:extLst>
              <a:ext uri="{FF2B5EF4-FFF2-40B4-BE49-F238E27FC236}">
                <a16:creationId xmlns:a16="http://schemas.microsoft.com/office/drawing/2014/main" id="{80259391-FF9A-4836-B65F-DCF627F9F4F7}"/>
              </a:ext>
            </a:extLst>
          </p:cNvPr>
          <p:cNvSpPr txBox="1"/>
          <p:nvPr/>
        </p:nvSpPr>
        <p:spPr>
          <a:xfrm>
            <a:off x="297179" y="3574216"/>
            <a:ext cx="2911688"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Arial"/>
              </a:rPr>
              <a:t>T Wall Leveling Pads Installation</a:t>
            </a:r>
          </a:p>
        </p:txBody>
      </p:sp>
      <p:sp>
        <p:nvSpPr>
          <p:cNvPr id="15" name="Rectangle 14">
            <a:extLst>
              <a:ext uri="{FF2B5EF4-FFF2-40B4-BE49-F238E27FC236}">
                <a16:creationId xmlns:a16="http://schemas.microsoft.com/office/drawing/2014/main" id="{3C9E61E5-5E0C-48A3-8996-7C3AEF2D3281}"/>
              </a:ext>
            </a:extLst>
          </p:cNvPr>
          <p:cNvSpPr/>
          <p:nvPr/>
        </p:nvSpPr>
        <p:spPr>
          <a:xfrm>
            <a:off x="462684" y="1444481"/>
            <a:ext cx="3976605" cy="2041105"/>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rPr>
              <a:t>Barletta Heavy Division</a:t>
            </a:r>
          </a:p>
          <a:p>
            <a:pPr lvl="0">
              <a:defRPr/>
            </a:pPr>
            <a:r>
              <a:rPr lang="en-US" sz="1300" dirty="0">
                <a:solidFill>
                  <a:srgbClr val="000000"/>
                </a:solidFill>
              </a:rPr>
              <a:t>Construction NTP: 11/17/17</a:t>
            </a:r>
          </a:p>
          <a:p>
            <a:pPr lvl="0">
              <a:defRPr/>
            </a:pPr>
            <a:r>
              <a:rPr lang="en-US" sz="1300" dirty="0">
                <a:solidFill>
                  <a:srgbClr val="000000"/>
                </a:solidFill>
              </a:rPr>
              <a:t>Construction Substantial Completion:</a:t>
            </a:r>
          </a:p>
          <a:p>
            <a:pPr lvl="1">
              <a:defRPr/>
            </a:pPr>
            <a:r>
              <a:rPr lang="en-US" sz="1300" dirty="0">
                <a:solidFill>
                  <a:schemeClr val="tx1"/>
                </a:solidFill>
              </a:rPr>
              <a:t>Contractual: 04/07/19</a:t>
            </a:r>
          </a:p>
          <a:p>
            <a:pPr lvl="1">
              <a:defRPr/>
            </a:pPr>
            <a:r>
              <a:rPr lang="en-US" sz="1300" dirty="0">
                <a:solidFill>
                  <a:schemeClr val="tx1"/>
                </a:solidFill>
              </a:rPr>
              <a:t>Projected: 04/07/19</a:t>
            </a:r>
          </a:p>
          <a:p>
            <a:pPr lvl="1">
              <a:defRPr/>
            </a:pPr>
            <a:endParaRPr lang="en-US" sz="500" dirty="0">
              <a:solidFill>
                <a:srgbClr val="000000"/>
              </a:solidFill>
            </a:endParaRPr>
          </a:p>
          <a:p>
            <a:pPr lvl="0">
              <a:defRPr/>
            </a:pPr>
            <a:r>
              <a:rPr lang="en-US" sz="1300" dirty="0">
                <a:solidFill>
                  <a:srgbClr val="000000"/>
                </a:solidFill>
              </a:rPr>
              <a:t>Construction Budget: $21,269,000</a:t>
            </a:r>
          </a:p>
          <a:p>
            <a:pPr lvl="0">
              <a:defRPr/>
            </a:pPr>
            <a:r>
              <a:rPr lang="en-US" sz="1300" dirty="0">
                <a:solidFill>
                  <a:srgbClr val="000000"/>
                </a:solidFill>
              </a:rPr>
              <a:t>Construction Expenditures to Date: $432,705 Construction Percent Complete</a:t>
            </a:r>
            <a:r>
              <a:rPr lang="en-US" sz="1300" dirty="0">
                <a:solidFill>
                  <a:schemeClr val="tx1"/>
                </a:solidFill>
              </a:rPr>
              <a:t>: 11</a:t>
            </a:r>
            <a:r>
              <a:rPr lang="en-US" sz="1300" dirty="0">
                <a:solidFill>
                  <a:srgbClr val="000000"/>
                </a:solidFill>
              </a:rPr>
              <a:t>%</a:t>
            </a:r>
          </a:p>
          <a:p>
            <a:pPr lvl="0">
              <a:defRPr/>
            </a:pPr>
            <a:endParaRPr lang="en-US" sz="500" dirty="0">
              <a:solidFill>
                <a:srgbClr val="000000"/>
              </a:solidFill>
            </a:endParaRPr>
          </a:p>
          <a:p>
            <a:pPr lvl="0">
              <a:defRPr/>
            </a:pPr>
            <a:r>
              <a:rPr lang="en-US" sz="1300" dirty="0">
                <a:solidFill>
                  <a:srgbClr val="000000"/>
                </a:solidFill>
              </a:rPr>
              <a:t>* Forecast completing on schedule	</a:t>
            </a:r>
            <a:endParaRPr lang="en-US" sz="1300" b="1" u="sng" dirty="0">
              <a:solidFill>
                <a:srgbClr val="000000"/>
              </a:solidFill>
            </a:endParaRPr>
          </a:p>
        </p:txBody>
      </p:sp>
    </p:spTree>
    <p:extLst>
      <p:ext uri="{BB962C8B-B14F-4D97-AF65-F5344CB8AC3E}">
        <p14:creationId xmlns:p14="http://schemas.microsoft.com/office/powerpoint/2010/main" val="1396072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A17DB-42D7-465E-A37F-E11553A9E930}"/>
              </a:ext>
            </a:extLst>
          </p:cNvPr>
          <p:cNvPicPr>
            <a:picLocks noChangeAspect="1"/>
          </p:cNvPicPr>
          <p:nvPr/>
        </p:nvPicPr>
        <p:blipFill>
          <a:blip r:embed="rId3" cstate="print"/>
          <a:stretch>
            <a:fillRect/>
          </a:stretch>
        </p:blipFill>
        <p:spPr>
          <a:xfrm>
            <a:off x="7581" y="1295400"/>
            <a:ext cx="9144000" cy="4285021"/>
          </a:xfrm>
          <a:prstGeom prst="rect">
            <a:avLst/>
          </a:prstGeom>
        </p:spPr>
      </p:pic>
      <p:sp>
        <p:nvSpPr>
          <p:cNvPr id="8" name="Rectangle 7">
            <a:extLst>
              <a:ext uri="{FF2B5EF4-FFF2-40B4-BE49-F238E27FC236}">
                <a16:creationId xmlns:a16="http://schemas.microsoft.com/office/drawing/2014/main" id="{3C9E61E5-5E0C-48A3-8996-7C3AEF2D3281}"/>
              </a:ext>
            </a:extLst>
          </p:cNvPr>
          <p:cNvSpPr/>
          <p:nvPr/>
        </p:nvSpPr>
        <p:spPr>
          <a:xfrm>
            <a:off x="462684" y="1444481"/>
            <a:ext cx="3976605" cy="2041105"/>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rPr>
              <a:t>LM Heavy/Lane Construction</a:t>
            </a:r>
          </a:p>
          <a:p>
            <a:pPr lvl="0">
              <a:defRPr/>
            </a:pPr>
            <a:r>
              <a:rPr lang="en-US" sz="1300" dirty="0">
                <a:solidFill>
                  <a:srgbClr val="000000"/>
                </a:solidFill>
              </a:rPr>
              <a:t>Construction NTP: 07/20/18*</a:t>
            </a:r>
          </a:p>
          <a:p>
            <a:pPr lvl="0">
              <a:defRPr/>
            </a:pPr>
            <a:r>
              <a:rPr lang="en-US" sz="1300" dirty="0">
                <a:solidFill>
                  <a:srgbClr val="000000"/>
                </a:solidFill>
              </a:rPr>
              <a:t>Construction Substantial Completion:</a:t>
            </a:r>
          </a:p>
          <a:p>
            <a:pPr lvl="1">
              <a:defRPr/>
            </a:pPr>
            <a:r>
              <a:rPr lang="en-US" sz="1300" dirty="0">
                <a:solidFill>
                  <a:schemeClr val="tx1"/>
                </a:solidFill>
              </a:rPr>
              <a:t>Contractual: 12/22/21</a:t>
            </a:r>
            <a:r>
              <a:rPr lang="en-US" sz="1300" dirty="0">
                <a:solidFill>
                  <a:srgbClr val="000000"/>
                </a:solidFill>
              </a:rPr>
              <a:t>*</a:t>
            </a:r>
            <a:endParaRPr lang="en-US" sz="1300" dirty="0">
              <a:solidFill>
                <a:schemeClr val="tx1"/>
              </a:solidFill>
            </a:endParaRPr>
          </a:p>
          <a:p>
            <a:pPr lvl="1">
              <a:defRPr/>
            </a:pPr>
            <a:r>
              <a:rPr lang="en-US" sz="1300" dirty="0">
                <a:solidFill>
                  <a:schemeClr val="tx1"/>
                </a:solidFill>
              </a:rPr>
              <a:t>Projected: 12/22/21</a:t>
            </a:r>
            <a:r>
              <a:rPr lang="en-US" sz="1300" dirty="0">
                <a:solidFill>
                  <a:srgbClr val="000000"/>
                </a:solidFill>
              </a:rPr>
              <a:t>*</a:t>
            </a:r>
          </a:p>
          <a:p>
            <a:pPr lvl="1">
              <a:defRPr/>
            </a:pPr>
            <a:endParaRPr lang="en-US" sz="500" dirty="0">
              <a:solidFill>
                <a:srgbClr val="000000"/>
              </a:solidFill>
            </a:endParaRPr>
          </a:p>
          <a:p>
            <a:pPr lvl="0">
              <a:defRPr/>
            </a:pPr>
            <a:r>
              <a:rPr lang="en-US" sz="1300" dirty="0">
                <a:solidFill>
                  <a:srgbClr val="000000"/>
                </a:solidFill>
              </a:rPr>
              <a:t>Construction Budget: $213,817,000</a:t>
            </a:r>
          </a:p>
          <a:p>
            <a:pPr lvl="0">
              <a:defRPr/>
            </a:pPr>
            <a:r>
              <a:rPr lang="en-US" sz="1300" dirty="0">
                <a:solidFill>
                  <a:srgbClr val="000000"/>
                </a:solidFill>
              </a:rPr>
              <a:t>Construction Expenditures to Date: $0 Construction Percent Complete</a:t>
            </a:r>
            <a:r>
              <a:rPr lang="en-US" sz="1300" dirty="0">
                <a:solidFill>
                  <a:schemeClr val="tx1"/>
                </a:solidFill>
              </a:rPr>
              <a:t>: 0</a:t>
            </a:r>
            <a:r>
              <a:rPr lang="en-US" sz="1300" dirty="0">
                <a:solidFill>
                  <a:srgbClr val="000000"/>
                </a:solidFill>
              </a:rPr>
              <a:t>%</a:t>
            </a:r>
          </a:p>
          <a:p>
            <a:pPr lvl="0">
              <a:defRPr/>
            </a:pPr>
            <a:endParaRPr lang="en-US" sz="500" dirty="0">
              <a:solidFill>
                <a:srgbClr val="000000"/>
              </a:solidFill>
            </a:endParaRPr>
          </a:p>
          <a:p>
            <a:pPr lvl="0">
              <a:defRPr/>
            </a:pPr>
            <a:r>
              <a:rPr lang="en-US" sz="1300" dirty="0">
                <a:solidFill>
                  <a:srgbClr val="000000"/>
                </a:solidFill>
              </a:rPr>
              <a:t>* Anticipated	</a:t>
            </a:r>
            <a:endParaRPr lang="en-US" sz="1300" b="1" u="sng" dirty="0">
              <a:solidFill>
                <a:srgbClr val="000000"/>
              </a:solidFill>
            </a:endParaRPr>
          </a:p>
        </p:txBody>
      </p:sp>
      <p:sp>
        <p:nvSpPr>
          <p:cNvPr id="3" name="Title 2"/>
          <p:cNvSpPr>
            <a:spLocks noGrp="1"/>
          </p:cNvSpPr>
          <p:nvPr>
            <p:ph type="title"/>
          </p:nvPr>
        </p:nvSpPr>
        <p:spPr/>
        <p:txBody>
          <a:bodyPr/>
          <a:lstStyle/>
          <a:p>
            <a:r>
              <a:rPr lang="en-US" dirty="0"/>
              <a:t>Red Line Projects: Cabot Yard &amp; Maintenance Facility Improvements</a:t>
            </a:r>
          </a:p>
        </p:txBody>
      </p:sp>
      <p:sp>
        <p:nvSpPr>
          <p:cNvPr id="13" name="Rectangle 12">
            <a:extLst>
              <a:ext uri="{FF2B5EF4-FFF2-40B4-BE49-F238E27FC236}">
                <a16:creationId xmlns:a16="http://schemas.microsoft.com/office/drawing/2014/main" id="{6CBA8D85-F930-485E-9F39-D8C836BF1E3C}"/>
              </a:ext>
            </a:extLst>
          </p:cNvPr>
          <p:cNvSpPr/>
          <p:nvPr/>
        </p:nvSpPr>
        <p:spPr>
          <a:xfrm>
            <a:off x="4579581" y="4655128"/>
            <a:ext cx="4429222" cy="516640"/>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1">
              <a:spcBef>
                <a:spcPts val="600"/>
              </a:spcBef>
              <a:defRPr/>
            </a:pPr>
            <a:r>
              <a:rPr lang="en-US" sz="1200" dirty="0">
                <a:solidFill>
                  <a:srgbClr val="000000"/>
                </a:solidFill>
              </a:rPr>
              <a:t>Cabot Yard &amp; Maintenance Facility Improvements</a:t>
            </a:r>
            <a:endParaRPr kumimoji="0" lang="en-US" sz="12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14" name="Rectangle 13">
            <a:extLst>
              <a:ext uri="{FF2B5EF4-FFF2-40B4-BE49-F238E27FC236}">
                <a16:creationId xmlns:a16="http://schemas.microsoft.com/office/drawing/2014/main" id="{0F9540F5-7CAA-4D45-8AA9-1D385DDF24CC}"/>
              </a:ext>
            </a:extLst>
          </p:cNvPr>
          <p:cNvSpPr>
            <a:spLocks noChangeArrowheads="1"/>
          </p:cNvSpPr>
          <p:nvPr/>
        </p:nvSpPr>
        <p:spPr bwMode="auto">
          <a:xfrm>
            <a:off x="4743002" y="4747478"/>
            <a:ext cx="289293" cy="102897"/>
          </a:xfrm>
          <a:prstGeom prst="rect">
            <a:avLst/>
          </a:prstGeom>
          <a:solidFill>
            <a:srgbClr val="92D050"/>
          </a:solidFill>
          <a:ln w="12700">
            <a:solidFill>
              <a:srgbClr val="02AD04"/>
            </a:solidFill>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Arial"/>
            </a:endParaRPr>
          </a:p>
        </p:txBody>
      </p:sp>
      <p:sp>
        <p:nvSpPr>
          <p:cNvPr id="16" name="Rectangle 15">
            <a:extLst>
              <a:ext uri="{FF2B5EF4-FFF2-40B4-BE49-F238E27FC236}">
                <a16:creationId xmlns:a16="http://schemas.microsoft.com/office/drawing/2014/main" id="{777B4836-F50E-49F7-B46A-0CB87D974375}"/>
              </a:ext>
            </a:extLst>
          </p:cNvPr>
          <p:cNvSpPr>
            <a:spLocks noChangeArrowheads="1"/>
          </p:cNvSpPr>
          <p:nvPr/>
        </p:nvSpPr>
        <p:spPr bwMode="auto">
          <a:xfrm>
            <a:off x="4743003" y="4903838"/>
            <a:ext cx="289293" cy="102897"/>
          </a:xfrm>
          <a:prstGeom prst="rect">
            <a:avLst/>
          </a:prstGeom>
          <a:solidFill>
            <a:srgbClr val="AE4BAE"/>
          </a:solidFill>
          <a:ln w="12700">
            <a:solidFill>
              <a:srgbClr val="F154F1"/>
            </a:solidFill>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Arial"/>
            </a:endParaRPr>
          </a:p>
        </p:txBody>
      </p:sp>
    </p:spTree>
    <p:extLst>
      <p:ext uri="{BB962C8B-B14F-4D97-AF65-F5344CB8AC3E}">
        <p14:creationId xmlns:p14="http://schemas.microsoft.com/office/powerpoint/2010/main" val="52132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9D5C8F-9533-4DAD-880E-36C4F515CA24}"/>
              </a:ext>
            </a:extLst>
          </p:cNvPr>
          <p:cNvGrpSpPr/>
          <p:nvPr/>
        </p:nvGrpSpPr>
        <p:grpSpPr>
          <a:xfrm>
            <a:off x="0" y="1094116"/>
            <a:ext cx="8789669" cy="5523854"/>
            <a:chOff x="0" y="1113166"/>
            <a:chExt cx="8789669" cy="5523854"/>
          </a:xfrm>
        </p:grpSpPr>
        <p:grpSp>
          <p:nvGrpSpPr>
            <p:cNvPr id="12" name="Group 11">
              <a:extLst>
                <a:ext uri="{FF2B5EF4-FFF2-40B4-BE49-F238E27FC236}">
                  <a16:creationId xmlns:a16="http://schemas.microsoft.com/office/drawing/2014/main" id="{B4E5B104-025B-489F-95B6-7DB726BA28F5}"/>
                </a:ext>
              </a:extLst>
            </p:cNvPr>
            <p:cNvGrpSpPr/>
            <p:nvPr/>
          </p:nvGrpSpPr>
          <p:grpSpPr>
            <a:xfrm>
              <a:off x="0" y="1360170"/>
              <a:ext cx="8789669" cy="5276850"/>
              <a:chOff x="0" y="1360170"/>
              <a:chExt cx="8789669" cy="5276850"/>
            </a:xfrm>
          </p:grpSpPr>
          <p:pic>
            <p:nvPicPr>
              <p:cNvPr id="18" name="Picture 17">
                <a:extLst>
                  <a:ext uri="{FF2B5EF4-FFF2-40B4-BE49-F238E27FC236}">
                    <a16:creationId xmlns:a16="http://schemas.microsoft.com/office/drawing/2014/main" id="{81E50E42-AE4C-4E60-8DCD-46410F1B1761}"/>
                  </a:ext>
                </a:extLst>
              </p:cNvPr>
              <p:cNvPicPr>
                <a:picLocks noChangeAspect="1"/>
              </p:cNvPicPr>
              <p:nvPr/>
            </p:nvPicPr>
            <p:blipFill rotWithShape="1">
              <a:blip r:embed="rId3"/>
              <a:srcRect r="7091"/>
              <a:stretch/>
            </p:blipFill>
            <p:spPr>
              <a:xfrm>
                <a:off x="3398282" y="1360170"/>
                <a:ext cx="5391387" cy="4915530"/>
              </a:xfrm>
              <a:prstGeom prst="rect">
                <a:avLst/>
              </a:prstGeom>
            </p:spPr>
          </p:pic>
          <p:sp>
            <p:nvSpPr>
              <p:cNvPr id="19" name="Rectangle 11">
                <a:extLst>
                  <a:ext uri="{FF2B5EF4-FFF2-40B4-BE49-F238E27FC236}">
                    <a16:creationId xmlns:a16="http://schemas.microsoft.com/office/drawing/2014/main" id="{BD902CF5-0F7E-49C9-8234-71BC7E62600A}"/>
                  </a:ext>
                </a:extLst>
              </p:cNvPr>
              <p:cNvSpPr/>
              <p:nvPr/>
            </p:nvSpPr>
            <p:spPr bwMode="auto">
              <a:xfrm rot="10800000" flipH="1" flipV="1">
                <a:off x="0" y="1360170"/>
                <a:ext cx="6762750" cy="5276850"/>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032" h="4647575">
                    <a:moveTo>
                      <a:pt x="63962" y="4647575"/>
                    </a:moveTo>
                    <a:lnTo>
                      <a:pt x="0" y="0"/>
                    </a:lnTo>
                    <a:lnTo>
                      <a:pt x="6875032" y="10160"/>
                    </a:lnTo>
                    <a:lnTo>
                      <a:pt x="3443954" y="4637415"/>
                    </a:lnTo>
                    <a:lnTo>
                      <a:pt x="63962" y="4647575"/>
                    </a:lnTo>
                    <a:close/>
                  </a:path>
                </a:pathLst>
              </a:custGeom>
              <a:ln/>
            </p:spPr>
            <p:style>
              <a:lnRef idx="2">
                <a:schemeClr val="accent3"/>
              </a:lnRef>
              <a:fillRef idx="1">
                <a:schemeClr val="lt1"/>
              </a:fillRef>
              <a:effectRef idx="0">
                <a:schemeClr val="accent3"/>
              </a:effectRef>
              <a:fontRef idx="minor">
                <a:schemeClr val="dk1"/>
              </a:fontRef>
            </p:style>
            <p:txBody>
              <a:bodyPr anchor="ctr"/>
              <a:lstStyle/>
              <a:p>
                <a:pPr>
                  <a:spcAft>
                    <a:spcPts val="300"/>
                  </a:spcAft>
                  <a:buSzPts val="1300"/>
                  <a:tabLst>
                    <a:tab pos="5486400" algn="l"/>
                  </a:tabLst>
                </a:pPr>
                <a:endParaRPr lang="en-US" dirty="0">
                  <a:latin typeface="Arial" panose="020B0604020202020204" pitchFamily="34" charset="0"/>
                </a:endParaRPr>
              </a:p>
              <a:p>
                <a:pPr algn="ctr" eaLnBrk="1" fontAlgn="auto" hangingPunct="1">
                  <a:spcBef>
                    <a:spcPts val="0"/>
                  </a:spcBef>
                  <a:spcAft>
                    <a:spcPts val="0"/>
                  </a:spcAft>
                  <a:defRPr/>
                </a:pPr>
                <a:endParaRPr lang="en-US" dirty="0"/>
              </a:p>
            </p:txBody>
          </p:sp>
        </p:grpSp>
        <p:sp>
          <p:nvSpPr>
            <p:cNvPr id="15" name="Rectangle 11">
              <a:extLst>
                <a:ext uri="{FF2B5EF4-FFF2-40B4-BE49-F238E27FC236}">
                  <a16:creationId xmlns:a16="http://schemas.microsoft.com/office/drawing/2014/main" id="{6BEFA7C7-C0F2-4991-9395-FFAF38060F49}"/>
                </a:ext>
              </a:extLst>
            </p:cNvPr>
            <p:cNvSpPr/>
            <p:nvPr/>
          </p:nvSpPr>
          <p:spPr bwMode="auto">
            <a:xfrm rot="10800000" flipH="1" flipV="1">
              <a:off x="78068" y="1113166"/>
              <a:ext cx="7164741" cy="5383761"/>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487838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97546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53662 w 6875032"/>
                <a:gd name="connsiteY3" fmla="*/ 4617557 h 4647575"/>
                <a:gd name="connsiteX4" fmla="*/ 63962 w 6875032"/>
                <a:gd name="connsiteY4" fmla="*/ 4647575 h 4647575"/>
                <a:gd name="connsiteX0" fmla="*/ 63962 w 6875032"/>
                <a:gd name="connsiteY0" fmla="*/ 4647575 h 4657274"/>
                <a:gd name="connsiteX1" fmla="*/ 0 w 6875032"/>
                <a:gd name="connsiteY1" fmla="*/ 0 h 4657274"/>
                <a:gd name="connsiteX2" fmla="*/ 6875032 w 6875032"/>
                <a:gd name="connsiteY2" fmla="*/ 10160 h 4657274"/>
                <a:gd name="connsiteX3" fmla="*/ 3531721 w 6875032"/>
                <a:gd name="connsiteY3" fmla="*/ 4657274 h 4657274"/>
                <a:gd name="connsiteX4" fmla="*/ 63962 w 6875032"/>
                <a:gd name="connsiteY4" fmla="*/ 4647575 h 4657274"/>
                <a:gd name="connsiteX0" fmla="*/ 63962 w 6875032"/>
                <a:gd name="connsiteY0" fmla="*/ 4647575 h 4696991"/>
                <a:gd name="connsiteX1" fmla="*/ 0 w 6875032"/>
                <a:gd name="connsiteY1" fmla="*/ 0 h 4696991"/>
                <a:gd name="connsiteX2" fmla="*/ 6875032 w 6875032"/>
                <a:gd name="connsiteY2" fmla="*/ 10160 h 4696991"/>
                <a:gd name="connsiteX3" fmla="*/ 3498808 w 6875032"/>
                <a:gd name="connsiteY3" fmla="*/ 4696991 h 4696991"/>
                <a:gd name="connsiteX4" fmla="*/ 63962 w 6875032"/>
                <a:gd name="connsiteY4" fmla="*/ 4647575 h 4696991"/>
                <a:gd name="connsiteX0" fmla="*/ 0 w 6811070"/>
                <a:gd name="connsiteY0" fmla="*/ 4637415 h 4686831"/>
                <a:gd name="connsiteX1" fmla="*/ 3874554 w 6811070"/>
                <a:gd name="connsiteY1" fmla="*/ 116149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393496 w 6811070"/>
                <a:gd name="connsiteY1" fmla="*/ 16856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448350 w 6811070"/>
                <a:gd name="connsiteY1" fmla="*/ 59345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601942 w 6811070"/>
                <a:gd name="connsiteY1" fmla="*/ 15685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1801074 w 6811070"/>
                <a:gd name="connsiteY1" fmla="*/ 883478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5377554 w 6811070"/>
                <a:gd name="connsiteY1" fmla="*/ 96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645 h 4687061"/>
                <a:gd name="connsiteX1" fmla="*/ 5596971 w 6811070"/>
                <a:gd name="connsiteY1" fmla="*/ 0 h 4687061"/>
                <a:gd name="connsiteX2" fmla="*/ 6811070 w 6811070"/>
                <a:gd name="connsiteY2" fmla="*/ 230 h 4687061"/>
                <a:gd name="connsiteX3" fmla="*/ 3434846 w 6811070"/>
                <a:gd name="connsiteY3" fmla="*/ 4687061 h 4687061"/>
                <a:gd name="connsiteX4" fmla="*/ 0 w 6811070"/>
                <a:gd name="connsiteY4" fmla="*/ 4637645 h 4687061"/>
                <a:gd name="connsiteX0" fmla="*/ 0 w 6712333"/>
                <a:gd name="connsiteY0" fmla="*/ 4637645 h 4687061"/>
                <a:gd name="connsiteX1" fmla="*/ 5596971 w 6712333"/>
                <a:gd name="connsiteY1" fmla="*/ 0 h 4687061"/>
                <a:gd name="connsiteX2" fmla="*/ 6712333 w 6712333"/>
                <a:gd name="connsiteY2" fmla="*/ 119382 h 4687061"/>
                <a:gd name="connsiteX3" fmla="*/ 3434846 w 6712333"/>
                <a:gd name="connsiteY3" fmla="*/ 4687061 h 4687061"/>
                <a:gd name="connsiteX4" fmla="*/ 0 w 6712333"/>
                <a:gd name="connsiteY4" fmla="*/ 4637645 h 4687061"/>
                <a:gd name="connsiteX0" fmla="*/ 0 w 6789129"/>
                <a:gd name="connsiteY0" fmla="*/ 4637645 h 4687061"/>
                <a:gd name="connsiteX1" fmla="*/ 5596971 w 6789129"/>
                <a:gd name="connsiteY1" fmla="*/ 0 h 4687061"/>
                <a:gd name="connsiteX2" fmla="*/ 6789129 w 6789129"/>
                <a:gd name="connsiteY2" fmla="*/ 39947 h 4687061"/>
                <a:gd name="connsiteX3" fmla="*/ 3434846 w 6789129"/>
                <a:gd name="connsiteY3" fmla="*/ 4687061 h 4687061"/>
                <a:gd name="connsiteX4" fmla="*/ 0 w 6789129"/>
                <a:gd name="connsiteY4" fmla="*/ 4637645 h 4687061"/>
                <a:gd name="connsiteX0" fmla="*/ 0 w 6701363"/>
                <a:gd name="connsiteY0" fmla="*/ 4637645 h 4687061"/>
                <a:gd name="connsiteX1" fmla="*/ 5596971 w 6701363"/>
                <a:gd name="connsiteY1" fmla="*/ 0 h 4687061"/>
                <a:gd name="connsiteX2" fmla="*/ 6701363 w 6701363"/>
                <a:gd name="connsiteY2" fmla="*/ 119382 h 4687061"/>
                <a:gd name="connsiteX3" fmla="*/ 3434846 w 6701363"/>
                <a:gd name="connsiteY3" fmla="*/ 4687061 h 4687061"/>
                <a:gd name="connsiteX4" fmla="*/ 0 w 6701363"/>
                <a:gd name="connsiteY4" fmla="*/ 4637645 h 4687061"/>
                <a:gd name="connsiteX0" fmla="*/ 0 w 6778159"/>
                <a:gd name="connsiteY0" fmla="*/ 4667203 h 4716619"/>
                <a:gd name="connsiteX1" fmla="*/ 5596971 w 6778159"/>
                <a:gd name="connsiteY1" fmla="*/ 29558 h 4716619"/>
                <a:gd name="connsiteX2" fmla="*/ 6778159 w 6778159"/>
                <a:gd name="connsiteY2" fmla="*/ 0 h 4716619"/>
                <a:gd name="connsiteX3" fmla="*/ 3434846 w 6778159"/>
                <a:gd name="connsiteY3" fmla="*/ 4716619 h 4716619"/>
                <a:gd name="connsiteX4" fmla="*/ 0 w 6778159"/>
                <a:gd name="connsiteY4" fmla="*/ 4667203 h 4716619"/>
                <a:gd name="connsiteX0" fmla="*/ 0 w 6843984"/>
                <a:gd name="connsiteY0" fmla="*/ 4667203 h 4716619"/>
                <a:gd name="connsiteX1" fmla="*/ 5596971 w 6843984"/>
                <a:gd name="connsiteY1" fmla="*/ 29558 h 4716619"/>
                <a:gd name="connsiteX2" fmla="*/ 6843984 w 6843984"/>
                <a:gd name="connsiteY2" fmla="*/ 0 h 4716619"/>
                <a:gd name="connsiteX3" fmla="*/ 3434846 w 6843984"/>
                <a:gd name="connsiteY3" fmla="*/ 4716619 h 4716619"/>
                <a:gd name="connsiteX4" fmla="*/ 0 w 6843984"/>
                <a:gd name="connsiteY4" fmla="*/ 4667203 h 4716619"/>
                <a:gd name="connsiteX0" fmla="*/ 0 w 6876896"/>
                <a:gd name="connsiteY0" fmla="*/ 4657274 h 4706690"/>
                <a:gd name="connsiteX1" fmla="*/ 5596971 w 6876896"/>
                <a:gd name="connsiteY1" fmla="*/ 19629 h 4706690"/>
                <a:gd name="connsiteX2" fmla="*/ 6876896 w 6876896"/>
                <a:gd name="connsiteY2" fmla="*/ 0 h 4706690"/>
                <a:gd name="connsiteX3" fmla="*/ 3434846 w 6876896"/>
                <a:gd name="connsiteY3" fmla="*/ 4706690 h 4706690"/>
                <a:gd name="connsiteX4" fmla="*/ 0 w 6876896"/>
                <a:gd name="connsiteY4" fmla="*/ 4657274 h 4706690"/>
                <a:gd name="connsiteX0" fmla="*/ 0 w 6876896"/>
                <a:gd name="connsiteY0" fmla="*/ 4657274 h 4676902"/>
                <a:gd name="connsiteX1" fmla="*/ 5596971 w 6876896"/>
                <a:gd name="connsiteY1" fmla="*/ 19629 h 4676902"/>
                <a:gd name="connsiteX2" fmla="*/ 6876896 w 6876896"/>
                <a:gd name="connsiteY2" fmla="*/ 0 h 4676902"/>
                <a:gd name="connsiteX3" fmla="*/ 3566496 w 6876896"/>
                <a:gd name="connsiteY3" fmla="*/ 4676902 h 4676902"/>
                <a:gd name="connsiteX4" fmla="*/ 0 w 6876896"/>
                <a:gd name="connsiteY4" fmla="*/ 4657274 h 467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6896" h="4676902">
                  <a:moveTo>
                    <a:pt x="0" y="4657274"/>
                  </a:moveTo>
                  <a:lnTo>
                    <a:pt x="5596971" y="19629"/>
                  </a:lnTo>
                  <a:lnTo>
                    <a:pt x="6876896" y="0"/>
                  </a:lnTo>
                  <a:lnTo>
                    <a:pt x="3566496" y="4676902"/>
                  </a:lnTo>
                  <a:lnTo>
                    <a:pt x="0" y="4657274"/>
                  </a:lnTo>
                  <a:close/>
                </a:path>
              </a:pathLst>
            </a:cu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7" name="Straight Connector 16">
              <a:extLst>
                <a:ext uri="{FF2B5EF4-FFF2-40B4-BE49-F238E27FC236}">
                  <a16:creationId xmlns:a16="http://schemas.microsoft.com/office/drawing/2014/main" id="{0BE69406-1B49-4CFE-BC9C-4C52B9354861}"/>
                </a:ext>
              </a:extLst>
            </p:cNvPr>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a:t>Signals Upgrade Projects Status </a:t>
            </a:r>
          </a:p>
        </p:txBody>
      </p:sp>
      <p:sp>
        <p:nvSpPr>
          <p:cNvPr id="11" name="Rectangle 10">
            <a:extLst>
              <a:ext uri="{FF2B5EF4-FFF2-40B4-BE49-F238E27FC236}">
                <a16:creationId xmlns:a16="http://schemas.microsoft.com/office/drawing/2014/main" id="{716B7AAF-CC55-428B-ACA0-D9B9BE90D0C7}"/>
              </a:ext>
            </a:extLst>
          </p:cNvPr>
          <p:cNvSpPr/>
          <p:nvPr/>
        </p:nvSpPr>
        <p:spPr>
          <a:xfrm>
            <a:off x="462685" y="1617719"/>
            <a:ext cx="4071622" cy="1722997"/>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dirty="0">
                <a:solidFill>
                  <a:srgbClr val="000000"/>
                </a:solidFill>
                <a:latin typeface="Verdana"/>
                <a:cs typeface="Arial"/>
              </a:rPr>
              <a:t>RFP Issued – 02/12/18</a:t>
            </a:r>
          </a:p>
          <a:p>
            <a:pPr lvl="0">
              <a:defRPr/>
            </a:pPr>
            <a:r>
              <a:rPr lang="en-US" sz="1300" dirty="0">
                <a:solidFill>
                  <a:srgbClr val="000000"/>
                </a:solidFill>
                <a:latin typeface="Verdana"/>
                <a:cs typeface="Arial"/>
              </a:rPr>
              <a:t>Proposer Meetings – 05/30/18</a:t>
            </a:r>
          </a:p>
          <a:p>
            <a:pPr lvl="0">
              <a:defRPr/>
            </a:pPr>
            <a:r>
              <a:rPr lang="en-US" sz="1300" dirty="0">
                <a:solidFill>
                  <a:srgbClr val="000000"/>
                </a:solidFill>
                <a:latin typeface="Verdana"/>
                <a:cs typeface="Arial"/>
              </a:rPr>
              <a:t>Proposals Due – 07/10/18</a:t>
            </a:r>
          </a:p>
          <a:p>
            <a:pPr lvl="0">
              <a:defRPr/>
            </a:pPr>
            <a:r>
              <a:rPr lang="en-US" sz="1300" dirty="0">
                <a:solidFill>
                  <a:srgbClr val="000000"/>
                </a:solidFill>
                <a:latin typeface="Verdana"/>
                <a:cs typeface="Arial"/>
              </a:rPr>
              <a:t>Public Price Opening – August, 2018</a:t>
            </a:r>
          </a:p>
          <a:p>
            <a:pPr lvl="0">
              <a:defRPr/>
            </a:pPr>
            <a:r>
              <a:rPr lang="en-US" sz="1300" dirty="0">
                <a:solidFill>
                  <a:srgbClr val="000000"/>
                </a:solidFill>
                <a:latin typeface="Verdana"/>
                <a:cs typeface="Arial"/>
              </a:rPr>
              <a:t>NOA – August 2018</a:t>
            </a:r>
          </a:p>
          <a:p>
            <a:pPr lvl="0">
              <a:defRPr/>
            </a:pPr>
            <a:r>
              <a:rPr lang="en-US" sz="1300" dirty="0">
                <a:solidFill>
                  <a:srgbClr val="000000"/>
                </a:solidFill>
                <a:latin typeface="Verdana"/>
                <a:cs typeface="Arial"/>
              </a:rPr>
              <a:t>NTP – September 2018</a:t>
            </a:r>
          </a:p>
          <a:p>
            <a:pPr lvl="0">
              <a:defRPr/>
            </a:pPr>
            <a:r>
              <a:rPr lang="en-US" sz="1300" dirty="0">
                <a:solidFill>
                  <a:srgbClr val="000000"/>
                </a:solidFill>
              </a:rPr>
              <a:t>Substantial Completion RL – 10/05/21 </a:t>
            </a:r>
          </a:p>
          <a:p>
            <a:pPr>
              <a:defRPr/>
            </a:pPr>
            <a:r>
              <a:rPr lang="en-US" sz="1300" dirty="0">
                <a:solidFill>
                  <a:srgbClr val="000000"/>
                </a:solidFill>
              </a:rPr>
              <a:t>Substantial Completion OL – 02/23/22</a:t>
            </a:r>
            <a:endParaRPr lang="en-US" sz="1300" dirty="0">
              <a:solidFill>
                <a:srgbClr val="000000"/>
              </a:solidFill>
              <a:highlight>
                <a:srgbClr val="FFFF00"/>
              </a:highlight>
              <a:latin typeface="Verdana"/>
              <a:cs typeface="Arial"/>
            </a:endParaRPr>
          </a:p>
          <a:p>
            <a:pPr lvl="0">
              <a:defRPr/>
            </a:pPr>
            <a:r>
              <a:rPr kumimoji="0" lang="en-US" sz="1300" i="0" strike="noStrike" kern="1200" cap="none" spc="0" normalizeH="0" baseline="0" noProof="0" dirty="0">
                <a:ln>
                  <a:noFill/>
                </a:ln>
                <a:solidFill>
                  <a:srgbClr val="000000"/>
                </a:solidFill>
                <a:effectLst/>
                <a:highlight>
                  <a:srgbClr val="FFFF00"/>
                </a:highlight>
                <a:uLnTx/>
                <a:uFillTx/>
                <a:latin typeface="Verdana"/>
                <a:ea typeface="+mn-ea"/>
                <a:cs typeface="Arial"/>
              </a:rPr>
              <a:t> </a:t>
            </a:r>
          </a:p>
          <a:p>
            <a:pPr lvl="0">
              <a:defRPr/>
            </a:pPr>
            <a:endParaRPr kumimoji="0" lang="en-US" sz="1300" i="0" strike="noStrike" kern="1200" cap="none" spc="0" normalizeH="0" baseline="0" noProof="0" dirty="0">
              <a:ln>
                <a:noFill/>
              </a:ln>
              <a:solidFill>
                <a:srgbClr val="000000"/>
              </a:solidFill>
              <a:effectLst/>
              <a:highlight>
                <a:srgbClr val="FFFF00"/>
              </a:highlight>
              <a:uLnTx/>
              <a:uFillTx/>
              <a:latin typeface="Verdana"/>
              <a:ea typeface="+mn-ea"/>
              <a:cs typeface="Arial"/>
            </a:endParaRPr>
          </a:p>
        </p:txBody>
      </p:sp>
      <p:graphicFrame>
        <p:nvGraphicFramePr>
          <p:cNvPr id="20" name="Table 19">
            <a:extLst>
              <a:ext uri="{FF2B5EF4-FFF2-40B4-BE49-F238E27FC236}">
                <a16:creationId xmlns:a16="http://schemas.microsoft.com/office/drawing/2014/main" id="{C69C174D-7053-4697-87EB-2A2E5215DA11}"/>
              </a:ext>
            </a:extLst>
          </p:cNvPr>
          <p:cNvGraphicFramePr>
            <a:graphicFrameLocks noGrp="1"/>
          </p:cNvGraphicFramePr>
          <p:nvPr>
            <p:extLst>
              <p:ext uri="{D42A27DB-BD31-4B8C-83A1-F6EECF244321}">
                <p14:modId xmlns:p14="http://schemas.microsoft.com/office/powerpoint/2010/main" val="351695389"/>
              </p:ext>
            </p:extLst>
          </p:nvPr>
        </p:nvGraphicFramePr>
        <p:xfrm>
          <a:off x="462685" y="3480810"/>
          <a:ext cx="4071620" cy="662940"/>
        </p:xfrm>
        <a:graphic>
          <a:graphicData uri="http://schemas.openxmlformats.org/drawingml/2006/table">
            <a:tbl>
              <a:tblPr/>
              <a:tblGrid>
                <a:gridCol w="4071620">
                  <a:extLst>
                    <a:ext uri="{9D8B030D-6E8A-4147-A177-3AD203B41FA5}">
                      <a16:colId xmlns:a16="http://schemas.microsoft.com/office/drawing/2014/main" val="3913899908"/>
                    </a:ext>
                  </a:extLst>
                </a:gridCol>
              </a:tblGrid>
              <a:tr h="0">
                <a:tc>
                  <a:txBody>
                    <a:bodyPr/>
                    <a:lstStyle/>
                    <a:p>
                      <a:pPr marL="0" algn="l" defTabSz="914400" rtl="0" eaLnBrk="1" fontAlgn="ctr" latinLnBrk="0" hangingPunct="1"/>
                      <a:r>
                        <a:rPr lang="en-US" sz="1400" b="1" i="0" u="none" strike="noStrike" kern="1200" dirty="0">
                          <a:solidFill>
                            <a:srgbClr val="000000"/>
                          </a:solidFill>
                          <a:effectLst/>
                          <a:latin typeface="Arial" panose="020B0604020202020204" pitchFamily="34" charset="0"/>
                          <a:ea typeface="+mn-ea"/>
                          <a:cs typeface="+mn-cs"/>
                        </a:rPr>
                        <a:t>Red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929073347"/>
                  </a:ext>
                </a:extLst>
              </a:tr>
              <a:tr h="144780">
                <a:tc>
                  <a:txBody>
                    <a:bodyPr/>
                    <a:lstStyle/>
                    <a:p>
                      <a:pPr>
                        <a:spcAft>
                          <a:spcPts val="300"/>
                        </a:spcAft>
                        <a:tabLst>
                          <a:tab pos="5486400" algn="l"/>
                        </a:tabLst>
                      </a:pPr>
                      <a:r>
                        <a:rPr lang="en-US" sz="1400" dirty="0">
                          <a:solidFill>
                            <a:schemeClr val="tx1"/>
                          </a:solidFill>
                          <a:latin typeface="Calibri" panose="020F0502020204030204" pitchFamily="34" charset="0"/>
                        </a:rPr>
                        <a:t>RL Signaling and Train Control System Upgrade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21779010"/>
                  </a:ext>
                </a:extLst>
              </a:tr>
              <a:tr h="144780">
                <a:tc>
                  <a:txBody>
                    <a:bodyPr/>
                    <a:lstStyle/>
                    <a:p>
                      <a:pPr>
                        <a:spcAft>
                          <a:spcPts val="300"/>
                        </a:spcAft>
                        <a:tabLst>
                          <a:tab pos="5486400" algn="l"/>
                        </a:tabLst>
                      </a:pPr>
                      <a:r>
                        <a:rPr lang="en-US" sz="1400" dirty="0">
                          <a:solidFill>
                            <a:schemeClr val="tx1"/>
                          </a:solidFill>
                          <a:latin typeface="Calibri" panose="020F0502020204030204" pitchFamily="34" charset="0"/>
                        </a:rPr>
                        <a:t>RL Columbia Junction Phase II</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88271170"/>
                  </a:ext>
                </a:extLst>
              </a:tr>
            </a:tbl>
          </a:graphicData>
        </a:graphic>
      </p:graphicFrame>
      <p:graphicFrame>
        <p:nvGraphicFramePr>
          <p:cNvPr id="21" name="Table 20">
            <a:extLst>
              <a:ext uri="{FF2B5EF4-FFF2-40B4-BE49-F238E27FC236}">
                <a16:creationId xmlns:a16="http://schemas.microsoft.com/office/drawing/2014/main" id="{FF32A96A-F3BD-470D-9963-3414DD9E31B4}"/>
              </a:ext>
            </a:extLst>
          </p:cNvPr>
          <p:cNvGraphicFramePr>
            <a:graphicFrameLocks noGrp="1"/>
          </p:cNvGraphicFramePr>
          <p:nvPr>
            <p:extLst>
              <p:ext uri="{D42A27DB-BD31-4B8C-83A1-F6EECF244321}">
                <p14:modId xmlns:p14="http://schemas.microsoft.com/office/powerpoint/2010/main" val="3783224999"/>
              </p:ext>
            </p:extLst>
          </p:nvPr>
        </p:nvGraphicFramePr>
        <p:xfrm>
          <a:off x="462685" y="4364355"/>
          <a:ext cx="4071620" cy="632460"/>
        </p:xfrm>
        <a:graphic>
          <a:graphicData uri="http://schemas.openxmlformats.org/drawingml/2006/table">
            <a:tbl>
              <a:tblPr/>
              <a:tblGrid>
                <a:gridCol w="4071620">
                  <a:extLst>
                    <a:ext uri="{9D8B030D-6E8A-4147-A177-3AD203B41FA5}">
                      <a16:colId xmlns:a16="http://schemas.microsoft.com/office/drawing/2014/main" val="1507746599"/>
                    </a:ext>
                  </a:extLst>
                </a:gridCol>
              </a:tblGrid>
              <a:tr h="0">
                <a:tc>
                  <a:txBody>
                    <a:bodyPr/>
                    <a:lstStyle/>
                    <a:p>
                      <a:pPr algn="l" fontAlgn="ctr"/>
                      <a:r>
                        <a:rPr lang="en-US" sz="1400" b="1" i="0" u="none" strike="noStrike" dirty="0">
                          <a:solidFill>
                            <a:srgbClr val="000000"/>
                          </a:solidFill>
                          <a:effectLst/>
                          <a:latin typeface="Arial" panose="020B0604020202020204" pitchFamily="34" charset="0"/>
                        </a:rPr>
                        <a:t>Orange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4120171026"/>
                  </a:ext>
                </a:extLst>
              </a:tr>
              <a:tr h="144780">
                <a:tc>
                  <a:txBody>
                    <a:bodyPr/>
                    <a:lstStyle/>
                    <a:p>
                      <a:pPr marL="0" indent="0">
                        <a:spcAft>
                          <a:spcPts val="300"/>
                        </a:spcAft>
                        <a:buFont typeface="Arial" panose="020B0604020202020204" pitchFamily="34" charset="0"/>
                        <a:buNone/>
                        <a:tabLst>
                          <a:tab pos="5486400" algn="l"/>
                        </a:tabLst>
                      </a:pPr>
                      <a:r>
                        <a:rPr lang="en-US" sz="1300" dirty="0">
                          <a:solidFill>
                            <a:schemeClr val="tx1"/>
                          </a:solidFill>
                          <a:latin typeface="Calibri" panose="020F0502020204030204" pitchFamily="34" charset="0"/>
                        </a:rPr>
                        <a:t>OL Signaling and Train Control System Upgrade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89301076"/>
                  </a:ext>
                </a:extLst>
              </a:tr>
              <a:tr h="144780">
                <a:tc>
                  <a: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tab pos="5486400" algn="l"/>
                        </a:tabLst>
                        <a:defRPr/>
                      </a:pPr>
                      <a:r>
                        <a:rPr lang="en-US" sz="1300" dirty="0">
                          <a:solidFill>
                            <a:schemeClr val="tx1"/>
                          </a:solidFill>
                          <a:latin typeface="Calibri" panose="020F0502020204030204" pitchFamily="34" charset="0"/>
                        </a:rPr>
                        <a:t>OL South West Corridor Wayside Signal Replacement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11138893"/>
                  </a:ext>
                </a:extLst>
              </a:tr>
            </a:tbl>
          </a:graphicData>
        </a:graphic>
      </p:graphicFrame>
    </p:spTree>
    <p:extLst>
      <p:ext uri="{BB962C8B-B14F-4D97-AF65-F5344CB8AC3E}">
        <p14:creationId xmlns:p14="http://schemas.microsoft.com/office/powerpoint/2010/main" val="398866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6095A9C-30A2-4816-9976-3748632E1F64}"/>
              </a:ext>
            </a:extLst>
          </p:cNvPr>
          <p:cNvGrpSpPr/>
          <p:nvPr/>
        </p:nvGrpSpPr>
        <p:grpSpPr>
          <a:xfrm>
            <a:off x="0" y="1103641"/>
            <a:ext cx="8789669" cy="5533379"/>
            <a:chOff x="0" y="1103641"/>
            <a:chExt cx="8789669" cy="5533379"/>
          </a:xfrm>
        </p:grpSpPr>
        <p:pic>
          <p:nvPicPr>
            <p:cNvPr id="7" name="Picture 6">
              <a:extLst>
                <a:ext uri="{FF2B5EF4-FFF2-40B4-BE49-F238E27FC236}">
                  <a16:creationId xmlns:a16="http://schemas.microsoft.com/office/drawing/2014/main" id="{6D793F8F-ED27-4EE3-81C6-92E2CFCA8D84}"/>
                </a:ext>
              </a:extLst>
            </p:cNvPr>
            <p:cNvPicPr>
              <a:picLocks noChangeAspect="1"/>
            </p:cNvPicPr>
            <p:nvPr/>
          </p:nvPicPr>
          <p:blipFill rotWithShape="1">
            <a:blip r:embed="rId3"/>
            <a:srcRect r="7091"/>
            <a:stretch/>
          </p:blipFill>
          <p:spPr>
            <a:xfrm>
              <a:off x="3398282" y="1360170"/>
              <a:ext cx="5391387" cy="4915530"/>
            </a:xfrm>
            <a:prstGeom prst="rect">
              <a:avLst/>
            </a:prstGeom>
          </p:spPr>
        </p:pic>
        <p:grpSp>
          <p:nvGrpSpPr>
            <p:cNvPr id="18" name="Group 17">
              <a:extLst>
                <a:ext uri="{FF2B5EF4-FFF2-40B4-BE49-F238E27FC236}">
                  <a16:creationId xmlns:a16="http://schemas.microsoft.com/office/drawing/2014/main" id="{FF8C7DD8-DA3A-4B2A-B973-5F618E62419D}"/>
                </a:ext>
              </a:extLst>
            </p:cNvPr>
            <p:cNvGrpSpPr/>
            <p:nvPr/>
          </p:nvGrpSpPr>
          <p:grpSpPr>
            <a:xfrm>
              <a:off x="0" y="1103641"/>
              <a:ext cx="8769350" cy="5533379"/>
              <a:chOff x="0" y="1103641"/>
              <a:chExt cx="8769350" cy="5533379"/>
            </a:xfrm>
          </p:grpSpPr>
          <p:pic>
            <p:nvPicPr>
              <p:cNvPr id="17" name="Picture 16">
                <a:extLst>
                  <a:ext uri="{FF2B5EF4-FFF2-40B4-BE49-F238E27FC236}">
                    <a16:creationId xmlns:a16="http://schemas.microsoft.com/office/drawing/2014/main" id="{F67A3686-3E85-4933-98AD-2F9B880793FB}"/>
                  </a:ext>
                </a:extLst>
              </p:cNvPr>
              <p:cNvPicPr>
                <a:picLocks noChangeAspect="1"/>
              </p:cNvPicPr>
              <p:nvPr/>
            </p:nvPicPr>
            <p:blipFill rotWithShape="1">
              <a:blip r:embed="rId4"/>
              <a:srcRect t="2116" r="1379"/>
              <a:stretch/>
            </p:blipFill>
            <p:spPr>
              <a:xfrm>
                <a:off x="5086350" y="1509465"/>
                <a:ext cx="3561093" cy="4669450"/>
              </a:xfrm>
              <a:prstGeom prst="rect">
                <a:avLst/>
              </a:prstGeom>
            </p:spPr>
          </p:pic>
          <p:sp>
            <p:nvSpPr>
              <p:cNvPr id="10" name="Rectangle 11">
                <a:extLst>
                  <a:ext uri="{FF2B5EF4-FFF2-40B4-BE49-F238E27FC236}">
                    <a16:creationId xmlns:a16="http://schemas.microsoft.com/office/drawing/2014/main" id="{33BE826B-B26B-43F2-87EE-31CB49CB4B79}"/>
                  </a:ext>
                </a:extLst>
              </p:cNvPr>
              <p:cNvSpPr/>
              <p:nvPr/>
            </p:nvSpPr>
            <p:spPr bwMode="auto">
              <a:xfrm rot="10800000" flipH="1" flipV="1">
                <a:off x="78068" y="1103641"/>
                <a:ext cx="7164741" cy="5383761"/>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487838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97546 w 6875032"/>
                  <a:gd name="connsiteY3" fmla="*/ 4528193 h 4647575"/>
                  <a:gd name="connsiteX4" fmla="*/ 63962 w 6875032"/>
                  <a:gd name="connsiteY4" fmla="*/ 4647575 h 4647575"/>
                  <a:gd name="connsiteX0" fmla="*/ 63962 w 6875032"/>
                  <a:gd name="connsiteY0" fmla="*/ 4647575 h 4647575"/>
                  <a:gd name="connsiteX1" fmla="*/ 0 w 6875032"/>
                  <a:gd name="connsiteY1" fmla="*/ 0 h 4647575"/>
                  <a:gd name="connsiteX2" fmla="*/ 6875032 w 6875032"/>
                  <a:gd name="connsiteY2" fmla="*/ 10160 h 4647575"/>
                  <a:gd name="connsiteX3" fmla="*/ 3553662 w 6875032"/>
                  <a:gd name="connsiteY3" fmla="*/ 4617557 h 4647575"/>
                  <a:gd name="connsiteX4" fmla="*/ 63962 w 6875032"/>
                  <a:gd name="connsiteY4" fmla="*/ 4647575 h 4647575"/>
                  <a:gd name="connsiteX0" fmla="*/ 63962 w 6875032"/>
                  <a:gd name="connsiteY0" fmla="*/ 4647575 h 4657274"/>
                  <a:gd name="connsiteX1" fmla="*/ 0 w 6875032"/>
                  <a:gd name="connsiteY1" fmla="*/ 0 h 4657274"/>
                  <a:gd name="connsiteX2" fmla="*/ 6875032 w 6875032"/>
                  <a:gd name="connsiteY2" fmla="*/ 10160 h 4657274"/>
                  <a:gd name="connsiteX3" fmla="*/ 3531721 w 6875032"/>
                  <a:gd name="connsiteY3" fmla="*/ 4657274 h 4657274"/>
                  <a:gd name="connsiteX4" fmla="*/ 63962 w 6875032"/>
                  <a:gd name="connsiteY4" fmla="*/ 4647575 h 4657274"/>
                  <a:gd name="connsiteX0" fmla="*/ 63962 w 6875032"/>
                  <a:gd name="connsiteY0" fmla="*/ 4647575 h 4696991"/>
                  <a:gd name="connsiteX1" fmla="*/ 0 w 6875032"/>
                  <a:gd name="connsiteY1" fmla="*/ 0 h 4696991"/>
                  <a:gd name="connsiteX2" fmla="*/ 6875032 w 6875032"/>
                  <a:gd name="connsiteY2" fmla="*/ 10160 h 4696991"/>
                  <a:gd name="connsiteX3" fmla="*/ 3498808 w 6875032"/>
                  <a:gd name="connsiteY3" fmla="*/ 4696991 h 4696991"/>
                  <a:gd name="connsiteX4" fmla="*/ 63962 w 6875032"/>
                  <a:gd name="connsiteY4" fmla="*/ 4647575 h 4696991"/>
                  <a:gd name="connsiteX0" fmla="*/ 0 w 6811070"/>
                  <a:gd name="connsiteY0" fmla="*/ 4637415 h 4686831"/>
                  <a:gd name="connsiteX1" fmla="*/ 3874554 w 6811070"/>
                  <a:gd name="connsiteY1" fmla="*/ 116149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393496 w 6811070"/>
                  <a:gd name="connsiteY1" fmla="*/ 168567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448350 w 6811070"/>
                  <a:gd name="connsiteY1" fmla="*/ 59345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2601942 w 6811070"/>
                  <a:gd name="connsiteY1" fmla="*/ 15685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1801074 w 6811070"/>
                  <a:gd name="connsiteY1" fmla="*/ 883478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415 h 4686831"/>
                  <a:gd name="connsiteX1" fmla="*/ 5377554 w 6811070"/>
                  <a:gd name="connsiteY1" fmla="*/ 9699 h 4686831"/>
                  <a:gd name="connsiteX2" fmla="*/ 6811070 w 6811070"/>
                  <a:gd name="connsiteY2" fmla="*/ 0 h 4686831"/>
                  <a:gd name="connsiteX3" fmla="*/ 3434846 w 6811070"/>
                  <a:gd name="connsiteY3" fmla="*/ 4686831 h 4686831"/>
                  <a:gd name="connsiteX4" fmla="*/ 0 w 6811070"/>
                  <a:gd name="connsiteY4" fmla="*/ 4637415 h 4686831"/>
                  <a:gd name="connsiteX0" fmla="*/ 0 w 6811070"/>
                  <a:gd name="connsiteY0" fmla="*/ 4637645 h 4687061"/>
                  <a:gd name="connsiteX1" fmla="*/ 5596971 w 6811070"/>
                  <a:gd name="connsiteY1" fmla="*/ 0 h 4687061"/>
                  <a:gd name="connsiteX2" fmla="*/ 6811070 w 6811070"/>
                  <a:gd name="connsiteY2" fmla="*/ 230 h 4687061"/>
                  <a:gd name="connsiteX3" fmla="*/ 3434846 w 6811070"/>
                  <a:gd name="connsiteY3" fmla="*/ 4687061 h 4687061"/>
                  <a:gd name="connsiteX4" fmla="*/ 0 w 6811070"/>
                  <a:gd name="connsiteY4" fmla="*/ 4637645 h 4687061"/>
                  <a:gd name="connsiteX0" fmla="*/ 0 w 6712333"/>
                  <a:gd name="connsiteY0" fmla="*/ 4637645 h 4687061"/>
                  <a:gd name="connsiteX1" fmla="*/ 5596971 w 6712333"/>
                  <a:gd name="connsiteY1" fmla="*/ 0 h 4687061"/>
                  <a:gd name="connsiteX2" fmla="*/ 6712333 w 6712333"/>
                  <a:gd name="connsiteY2" fmla="*/ 119382 h 4687061"/>
                  <a:gd name="connsiteX3" fmla="*/ 3434846 w 6712333"/>
                  <a:gd name="connsiteY3" fmla="*/ 4687061 h 4687061"/>
                  <a:gd name="connsiteX4" fmla="*/ 0 w 6712333"/>
                  <a:gd name="connsiteY4" fmla="*/ 4637645 h 4687061"/>
                  <a:gd name="connsiteX0" fmla="*/ 0 w 6789129"/>
                  <a:gd name="connsiteY0" fmla="*/ 4637645 h 4687061"/>
                  <a:gd name="connsiteX1" fmla="*/ 5596971 w 6789129"/>
                  <a:gd name="connsiteY1" fmla="*/ 0 h 4687061"/>
                  <a:gd name="connsiteX2" fmla="*/ 6789129 w 6789129"/>
                  <a:gd name="connsiteY2" fmla="*/ 39947 h 4687061"/>
                  <a:gd name="connsiteX3" fmla="*/ 3434846 w 6789129"/>
                  <a:gd name="connsiteY3" fmla="*/ 4687061 h 4687061"/>
                  <a:gd name="connsiteX4" fmla="*/ 0 w 6789129"/>
                  <a:gd name="connsiteY4" fmla="*/ 4637645 h 4687061"/>
                  <a:gd name="connsiteX0" fmla="*/ 0 w 6701363"/>
                  <a:gd name="connsiteY0" fmla="*/ 4637645 h 4687061"/>
                  <a:gd name="connsiteX1" fmla="*/ 5596971 w 6701363"/>
                  <a:gd name="connsiteY1" fmla="*/ 0 h 4687061"/>
                  <a:gd name="connsiteX2" fmla="*/ 6701363 w 6701363"/>
                  <a:gd name="connsiteY2" fmla="*/ 119382 h 4687061"/>
                  <a:gd name="connsiteX3" fmla="*/ 3434846 w 6701363"/>
                  <a:gd name="connsiteY3" fmla="*/ 4687061 h 4687061"/>
                  <a:gd name="connsiteX4" fmla="*/ 0 w 6701363"/>
                  <a:gd name="connsiteY4" fmla="*/ 4637645 h 4687061"/>
                  <a:gd name="connsiteX0" fmla="*/ 0 w 6778159"/>
                  <a:gd name="connsiteY0" fmla="*/ 4667203 h 4716619"/>
                  <a:gd name="connsiteX1" fmla="*/ 5596971 w 6778159"/>
                  <a:gd name="connsiteY1" fmla="*/ 29558 h 4716619"/>
                  <a:gd name="connsiteX2" fmla="*/ 6778159 w 6778159"/>
                  <a:gd name="connsiteY2" fmla="*/ 0 h 4716619"/>
                  <a:gd name="connsiteX3" fmla="*/ 3434846 w 6778159"/>
                  <a:gd name="connsiteY3" fmla="*/ 4716619 h 4716619"/>
                  <a:gd name="connsiteX4" fmla="*/ 0 w 6778159"/>
                  <a:gd name="connsiteY4" fmla="*/ 4667203 h 4716619"/>
                  <a:gd name="connsiteX0" fmla="*/ 0 w 6843984"/>
                  <a:gd name="connsiteY0" fmla="*/ 4667203 h 4716619"/>
                  <a:gd name="connsiteX1" fmla="*/ 5596971 w 6843984"/>
                  <a:gd name="connsiteY1" fmla="*/ 29558 h 4716619"/>
                  <a:gd name="connsiteX2" fmla="*/ 6843984 w 6843984"/>
                  <a:gd name="connsiteY2" fmla="*/ 0 h 4716619"/>
                  <a:gd name="connsiteX3" fmla="*/ 3434846 w 6843984"/>
                  <a:gd name="connsiteY3" fmla="*/ 4716619 h 4716619"/>
                  <a:gd name="connsiteX4" fmla="*/ 0 w 6843984"/>
                  <a:gd name="connsiteY4" fmla="*/ 4667203 h 4716619"/>
                  <a:gd name="connsiteX0" fmla="*/ 0 w 6876896"/>
                  <a:gd name="connsiteY0" fmla="*/ 4657274 h 4706690"/>
                  <a:gd name="connsiteX1" fmla="*/ 5596971 w 6876896"/>
                  <a:gd name="connsiteY1" fmla="*/ 19629 h 4706690"/>
                  <a:gd name="connsiteX2" fmla="*/ 6876896 w 6876896"/>
                  <a:gd name="connsiteY2" fmla="*/ 0 h 4706690"/>
                  <a:gd name="connsiteX3" fmla="*/ 3434846 w 6876896"/>
                  <a:gd name="connsiteY3" fmla="*/ 4706690 h 4706690"/>
                  <a:gd name="connsiteX4" fmla="*/ 0 w 6876896"/>
                  <a:gd name="connsiteY4" fmla="*/ 4657274 h 4706690"/>
                  <a:gd name="connsiteX0" fmla="*/ 0 w 6876896"/>
                  <a:gd name="connsiteY0" fmla="*/ 4657274 h 4676902"/>
                  <a:gd name="connsiteX1" fmla="*/ 5596971 w 6876896"/>
                  <a:gd name="connsiteY1" fmla="*/ 19629 h 4676902"/>
                  <a:gd name="connsiteX2" fmla="*/ 6876896 w 6876896"/>
                  <a:gd name="connsiteY2" fmla="*/ 0 h 4676902"/>
                  <a:gd name="connsiteX3" fmla="*/ 3566496 w 6876896"/>
                  <a:gd name="connsiteY3" fmla="*/ 4676902 h 4676902"/>
                  <a:gd name="connsiteX4" fmla="*/ 0 w 6876896"/>
                  <a:gd name="connsiteY4" fmla="*/ 4657274 h 467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6896" h="4676902">
                    <a:moveTo>
                      <a:pt x="0" y="4657274"/>
                    </a:moveTo>
                    <a:lnTo>
                      <a:pt x="5596971" y="19629"/>
                    </a:lnTo>
                    <a:lnTo>
                      <a:pt x="6876896" y="0"/>
                    </a:lnTo>
                    <a:lnTo>
                      <a:pt x="3566496" y="4676902"/>
                    </a:lnTo>
                    <a:lnTo>
                      <a:pt x="0" y="4657274"/>
                    </a:lnTo>
                    <a:close/>
                  </a:path>
                </a:pathLst>
              </a:cu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F7B2F5D6-F071-4039-915A-5660588CDB6F}"/>
                  </a:ext>
                </a:extLst>
              </p:cNvPr>
              <p:cNvSpPr/>
              <p:nvPr/>
            </p:nvSpPr>
            <p:spPr bwMode="auto">
              <a:xfrm rot="10800000" flipH="1" flipV="1">
                <a:off x="0" y="1360170"/>
                <a:ext cx="6762750" cy="5276850"/>
              </a:xfrm>
              <a:custGeom>
                <a:avLst/>
                <a:gdLst>
                  <a:gd name="connsiteX0" fmla="*/ 0 w 4057710"/>
                  <a:gd name="connsiteY0" fmla="*/ 4627255 h 4627255"/>
                  <a:gd name="connsiteX1" fmla="*/ 3431078 w 4057710"/>
                  <a:gd name="connsiteY1" fmla="*/ 0 h 4627255"/>
                  <a:gd name="connsiteX2" fmla="*/ 4057710 w 4057710"/>
                  <a:gd name="connsiteY2" fmla="*/ 0 h 4627255"/>
                  <a:gd name="connsiteX3" fmla="*/ 626632 w 4057710"/>
                  <a:gd name="connsiteY3" fmla="*/ 4627255 h 4627255"/>
                  <a:gd name="connsiteX4" fmla="*/ 0 w 4057710"/>
                  <a:gd name="connsiteY4" fmla="*/ 4627255 h 4627255"/>
                  <a:gd name="connsiteX0" fmla="*/ 0 w 6811070"/>
                  <a:gd name="connsiteY0" fmla="*/ 4637415 h 4637415"/>
                  <a:gd name="connsiteX1" fmla="*/ 6184438 w 6811070"/>
                  <a:gd name="connsiteY1" fmla="*/ 0 h 4637415"/>
                  <a:gd name="connsiteX2" fmla="*/ 6811070 w 6811070"/>
                  <a:gd name="connsiteY2" fmla="*/ 0 h 4637415"/>
                  <a:gd name="connsiteX3" fmla="*/ 3379992 w 6811070"/>
                  <a:gd name="connsiteY3" fmla="*/ 4627255 h 4637415"/>
                  <a:gd name="connsiteX4" fmla="*/ 0 w 6811070"/>
                  <a:gd name="connsiteY4" fmla="*/ 4637415 h 4637415"/>
                  <a:gd name="connsiteX0" fmla="*/ 53802 w 6864872"/>
                  <a:gd name="connsiteY0" fmla="*/ 4637415 h 4637415"/>
                  <a:gd name="connsiteX1" fmla="*/ 0 w 6864872"/>
                  <a:gd name="connsiteY1" fmla="*/ 20320 h 4637415"/>
                  <a:gd name="connsiteX2" fmla="*/ 6864872 w 6864872"/>
                  <a:gd name="connsiteY2" fmla="*/ 0 h 4637415"/>
                  <a:gd name="connsiteX3" fmla="*/ 3433794 w 6864872"/>
                  <a:gd name="connsiteY3" fmla="*/ 4627255 h 4637415"/>
                  <a:gd name="connsiteX4" fmla="*/ 53802 w 6864872"/>
                  <a:gd name="connsiteY4" fmla="*/ 4637415 h 4637415"/>
                  <a:gd name="connsiteX0" fmla="*/ 63962 w 6875032"/>
                  <a:gd name="connsiteY0" fmla="*/ 4647575 h 4647575"/>
                  <a:gd name="connsiteX1" fmla="*/ 0 w 6875032"/>
                  <a:gd name="connsiteY1" fmla="*/ 0 h 4647575"/>
                  <a:gd name="connsiteX2" fmla="*/ 6875032 w 6875032"/>
                  <a:gd name="connsiteY2" fmla="*/ 10160 h 4647575"/>
                  <a:gd name="connsiteX3" fmla="*/ 3443954 w 6875032"/>
                  <a:gd name="connsiteY3" fmla="*/ 4637415 h 4647575"/>
                  <a:gd name="connsiteX4" fmla="*/ 63962 w 6875032"/>
                  <a:gd name="connsiteY4" fmla="*/ 4647575 h 464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032" h="4647575">
                    <a:moveTo>
                      <a:pt x="63962" y="4647575"/>
                    </a:moveTo>
                    <a:lnTo>
                      <a:pt x="0" y="0"/>
                    </a:lnTo>
                    <a:lnTo>
                      <a:pt x="6875032" y="10160"/>
                    </a:lnTo>
                    <a:lnTo>
                      <a:pt x="3443954" y="4637415"/>
                    </a:lnTo>
                    <a:lnTo>
                      <a:pt x="63962" y="4647575"/>
                    </a:lnTo>
                    <a:close/>
                  </a:path>
                </a:pathLst>
              </a:custGeom>
              <a:ln/>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endParaRPr lang="en-US" dirty="0"/>
              </a:p>
            </p:txBody>
          </p:sp>
          <p:cxnSp>
            <p:nvCxnSpPr>
              <p:cNvPr id="14" name="Straight Connector 13">
                <a:extLst>
                  <a:ext uri="{FF2B5EF4-FFF2-40B4-BE49-F238E27FC236}">
                    <a16:creationId xmlns:a16="http://schemas.microsoft.com/office/drawing/2014/main" id="{18031377-CA2E-49D4-A245-40E24828CE00}"/>
                  </a:ext>
                </a:extLst>
              </p:cNvPr>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grpSp>
      </p:grpSp>
      <p:sp>
        <p:nvSpPr>
          <p:cNvPr id="3" name="Title 2"/>
          <p:cNvSpPr>
            <a:spLocks noGrp="1"/>
          </p:cNvSpPr>
          <p:nvPr>
            <p:ph type="title"/>
          </p:nvPr>
        </p:nvSpPr>
        <p:spPr/>
        <p:txBody>
          <a:bodyPr/>
          <a:lstStyle/>
          <a:p>
            <a:r>
              <a:rPr lang="en-US" dirty="0"/>
              <a:t>State of Good Repair Projects Status – Bridge Hardening</a:t>
            </a:r>
          </a:p>
        </p:txBody>
      </p:sp>
      <p:sp>
        <p:nvSpPr>
          <p:cNvPr id="11" name="Rectangle 10">
            <a:extLst>
              <a:ext uri="{FF2B5EF4-FFF2-40B4-BE49-F238E27FC236}">
                <a16:creationId xmlns:a16="http://schemas.microsoft.com/office/drawing/2014/main" id="{716B7AAF-CC55-428B-ACA0-D9B9BE90D0C7}"/>
              </a:ext>
            </a:extLst>
          </p:cNvPr>
          <p:cNvSpPr/>
          <p:nvPr/>
        </p:nvSpPr>
        <p:spPr>
          <a:xfrm>
            <a:off x="459259" y="1569985"/>
            <a:ext cx="4075046" cy="1388370"/>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300" b="1" u="sng" dirty="0">
                <a:solidFill>
                  <a:srgbClr val="000000"/>
                </a:solidFill>
                <a:latin typeface="Verdana"/>
                <a:cs typeface="Arial"/>
              </a:rPr>
              <a:t>Status</a:t>
            </a:r>
          </a:p>
          <a:p>
            <a:pPr lvl="0">
              <a:defRPr/>
            </a:pPr>
            <a:r>
              <a:rPr lang="en-US" sz="1300" b="1" u="sng" dirty="0">
                <a:solidFill>
                  <a:srgbClr val="000000"/>
                </a:solidFill>
                <a:latin typeface="Verdana"/>
                <a:cs typeface="Arial"/>
              </a:rPr>
              <a:t>Bridge Repairs </a:t>
            </a:r>
          </a:p>
          <a:p>
            <a:pPr lvl="0">
              <a:defRPr/>
            </a:pPr>
            <a:r>
              <a:rPr lang="en-US" sz="1300" dirty="0">
                <a:solidFill>
                  <a:srgbClr val="000000"/>
                </a:solidFill>
                <a:latin typeface="Verdana"/>
                <a:cs typeface="Arial"/>
              </a:rPr>
              <a:t>RL Substantial Completion – 11/01/18</a:t>
            </a:r>
          </a:p>
          <a:p>
            <a:pPr lvl="0">
              <a:defRPr/>
            </a:pPr>
            <a:r>
              <a:rPr lang="en-US" sz="1300" dirty="0">
                <a:solidFill>
                  <a:srgbClr val="000000"/>
                </a:solidFill>
                <a:latin typeface="Verdana"/>
                <a:cs typeface="Arial"/>
              </a:rPr>
              <a:t>OL Substantial Completion – 11/30/18</a:t>
            </a:r>
          </a:p>
          <a:p>
            <a:pPr lvl="0">
              <a:defRPr/>
            </a:pPr>
            <a:r>
              <a:rPr lang="en-US" sz="1300" b="1" u="sng" dirty="0">
                <a:solidFill>
                  <a:srgbClr val="000000"/>
                </a:solidFill>
                <a:latin typeface="Verdana"/>
                <a:cs typeface="Arial"/>
              </a:rPr>
              <a:t>Long Fellow Approach – Interim Repairs</a:t>
            </a:r>
          </a:p>
          <a:p>
            <a:pPr lvl="0">
              <a:defRPr/>
            </a:pPr>
            <a:r>
              <a:rPr lang="en-US" sz="1300" dirty="0">
                <a:solidFill>
                  <a:srgbClr val="000000"/>
                </a:solidFill>
              </a:rPr>
              <a:t>Substantial Completion – 12/31/18</a:t>
            </a:r>
            <a:endParaRPr lang="en-US" sz="1300" b="1" u="sng" dirty="0">
              <a:solidFill>
                <a:srgbClr val="000000"/>
              </a:solidFill>
              <a:latin typeface="Verdana"/>
              <a:cs typeface="Arial"/>
            </a:endParaRPr>
          </a:p>
          <a:p>
            <a:pPr lvl="0">
              <a:defRPr/>
            </a:pPr>
            <a:r>
              <a:rPr kumimoji="0" lang="en-US" sz="1300" b="1" i="0" u="sng" strike="noStrike" kern="1200" cap="none" spc="0" normalizeH="0" baseline="0" noProof="0" dirty="0">
                <a:ln>
                  <a:noFill/>
                </a:ln>
                <a:solidFill>
                  <a:srgbClr val="000000"/>
                </a:solidFill>
                <a:effectLst/>
                <a:uLnTx/>
                <a:uFillTx/>
                <a:latin typeface="Verdana"/>
                <a:ea typeface="+mn-ea"/>
                <a:cs typeface="Arial"/>
              </a:rPr>
              <a:t> </a:t>
            </a:r>
          </a:p>
          <a:p>
            <a:pPr lvl="0">
              <a:defRPr/>
            </a:pPr>
            <a:endParaRPr kumimoji="0" lang="en-US" sz="1300" b="1" i="0" u="sng" strike="noStrike" kern="1200" cap="none" spc="0" normalizeH="0" baseline="0" noProof="0" dirty="0">
              <a:ln>
                <a:noFill/>
              </a:ln>
              <a:solidFill>
                <a:srgbClr val="000000"/>
              </a:solidFill>
              <a:effectLst/>
              <a:highlight>
                <a:srgbClr val="FFFF00"/>
              </a:highlight>
              <a:uLnTx/>
              <a:uFillTx/>
              <a:latin typeface="Verdana"/>
              <a:ea typeface="+mn-ea"/>
              <a:cs typeface="Arial"/>
            </a:endParaRPr>
          </a:p>
        </p:txBody>
      </p:sp>
      <p:graphicFrame>
        <p:nvGraphicFramePr>
          <p:cNvPr id="4" name="Table 3">
            <a:extLst>
              <a:ext uri="{FF2B5EF4-FFF2-40B4-BE49-F238E27FC236}">
                <a16:creationId xmlns:a16="http://schemas.microsoft.com/office/drawing/2014/main" id="{1E801618-3B3F-40BA-9721-3131468EEE89}"/>
              </a:ext>
            </a:extLst>
          </p:cNvPr>
          <p:cNvGraphicFramePr>
            <a:graphicFrameLocks noGrp="1"/>
          </p:cNvGraphicFramePr>
          <p:nvPr>
            <p:extLst>
              <p:ext uri="{D42A27DB-BD31-4B8C-83A1-F6EECF244321}">
                <p14:modId xmlns:p14="http://schemas.microsoft.com/office/powerpoint/2010/main" val="2249348808"/>
              </p:ext>
            </p:extLst>
          </p:nvPr>
        </p:nvGraphicFramePr>
        <p:xfrm>
          <a:off x="462685" y="3115050"/>
          <a:ext cx="4071620" cy="1988820"/>
        </p:xfrm>
        <a:graphic>
          <a:graphicData uri="http://schemas.openxmlformats.org/drawingml/2006/table">
            <a:tbl>
              <a:tblPr/>
              <a:tblGrid>
                <a:gridCol w="4071620">
                  <a:extLst>
                    <a:ext uri="{9D8B030D-6E8A-4147-A177-3AD203B41FA5}">
                      <a16:colId xmlns:a16="http://schemas.microsoft.com/office/drawing/2014/main" val="3913899908"/>
                    </a:ext>
                  </a:extLst>
                </a:gridCol>
              </a:tblGrid>
              <a:tr h="0">
                <a:tc>
                  <a:txBody>
                    <a:bodyPr/>
                    <a:lstStyle/>
                    <a:p>
                      <a:pPr marL="0" algn="l" defTabSz="914400" rtl="0" eaLnBrk="1" fontAlgn="ctr" latinLnBrk="0" hangingPunct="1"/>
                      <a:r>
                        <a:rPr lang="en-US" sz="1400" b="1" i="0" u="none" strike="noStrike" kern="1200" dirty="0">
                          <a:solidFill>
                            <a:srgbClr val="000000"/>
                          </a:solidFill>
                          <a:effectLst/>
                          <a:latin typeface="Arial" panose="020B0604020202020204" pitchFamily="34" charset="0"/>
                          <a:ea typeface="+mn-ea"/>
                          <a:cs typeface="+mn-cs"/>
                        </a:rPr>
                        <a:t>Red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929073347"/>
                  </a:ext>
                </a:extLst>
              </a:tr>
              <a:tr h="0">
                <a:tc>
                  <a:txBody>
                    <a:bodyPr/>
                    <a:lstStyle/>
                    <a:p>
                      <a:pPr marL="0" algn="l" defTabSz="914400" rtl="0" eaLnBrk="1" fontAlgn="ctr" latinLnBrk="0" hangingPunct="1"/>
                      <a:r>
                        <a:rPr lang="en-US" sz="1400" b="0" i="0" u="none" strike="noStrike" kern="1200" dirty="0">
                          <a:solidFill>
                            <a:srgbClr val="000000"/>
                          </a:solidFill>
                          <a:effectLst/>
                          <a:latin typeface="Arial" panose="020B0604020202020204" pitchFamily="34" charset="0"/>
                          <a:ea typeface="+mn-ea"/>
                          <a:cs typeface="+mn-cs"/>
                        </a:rPr>
                        <a:t>Bridge Repairs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893124"/>
                  </a:ext>
                </a:extLst>
              </a:tr>
              <a:tr h="144780">
                <a:tc>
                  <a:txBody>
                    <a:bodyPr/>
                    <a:lstStyle/>
                    <a:p>
                      <a:pPr marL="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Granite Spur-B-21-069 (A23)</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21779010"/>
                  </a:ext>
                </a:extLst>
              </a:tr>
              <a:tr h="144780">
                <a:tc>
                  <a:txBody>
                    <a:bodyPr/>
                    <a:lstStyle/>
                    <a:p>
                      <a:pPr marL="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Conley St.-B-16-136 (A38)</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88271170"/>
                  </a:ext>
                </a:extLst>
              </a:tr>
              <a:tr h="144780">
                <a:tc>
                  <a:txBody>
                    <a:bodyPr/>
                    <a:lstStyle/>
                    <a:p>
                      <a:pPr marL="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Fields Corner Busway-B-16-418 (A3N)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78654624"/>
                  </a:ext>
                </a:extLst>
              </a:tr>
              <a:tr h="144780">
                <a:tc>
                  <a:txBody>
                    <a:bodyPr/>
                    <a:lstStyle/>
                    <a:p>
                      <a:pPr marL="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Victory Rd -B-16-134 (A36)</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44241169"/>
                  </a:ext>
                </a:extLst>
              </a:tr>
              <a:tr h="144780">
                <a:tc>
                  <a:txBody>
                    <a:bodyPr/>
                    <a:lstStyle/>
                    <a:p>
                      <a:pPr marL="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Geneva Ave-B-16-142 (A3D)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32000091"/>
                  </a:ext>
                </a:extLst>
              </a:tr>
              <a:tr h="144780">
                <a:tc>
                  <a:txBody>
                    <a:bodyPr/>
                    <a:lstStyle/>
                    <a:p>
                      <a:pPr marL="365760" lvl="0" indent="-285750" algn="l" defTabSz="914400" rtl="0" eaLnBrk="1" fontAlgn="ctr" latinLnBrk="0" hangingPunct="1">
                        <a:buFont typeface="Arial" panose="020B0604020202020204" pitchFamily="34" charset="0"/>
                        <a:buChar char="•"/>
                      </a:pPr>
                      <a:r>
                        <a:rPr lang="en-US" sz="1400" b="0" i="0" u="none" strike="noStrike" kern="1200" dirty="0">
                          <a:solidFill>
                            <a:srgbClr val="000000"/>
                          </a:solidFill>
                          <a:effectLst/>
                          <a:latin typeface="Arial" panose="020B0604020202020204" pitchFamily="34" charset="0"/>
                          <a:ea typeface="+mn-ea"/>
                          <a:cs typeface="+mn-cs"/>
                        </a:rPr>
                        <a:t>Long Fellow Approach - Interim Repairs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61549680"/>
                  </a:ext>
                </a:extLst>
              </a:tr>
              <a:tr h="69056">
                <a:tc>
                  <a:txBody>
                    <a:bodyPr/>
                    <a:lstStyle/>
                    <a:p>
                      <a:pPr marL="365760" lvl="0" indent="-285750" algn="l" defTabSz="914400" rtl="0" eaLnBrk="1" fontAlgn="ctr" latinLnBrk="0" hangingPunct="1">
                        <a:buFont typeface="Arial" panose="020B0604020202020204" pitchFamily="34" charset="0"/>
                        <a:buChar char="•"/>
                      </a:pPr>
                      <a:endParaRPr lang="en-US" sz="1400" b="0" i="0" u="none" strike="noStrike" kern="1200" dirty="0">
                        <a:solidFill>
                          <a:srgbClr val="000000"/>
                        </a:solidFill>
                        <a:effectLst/>
                        <a:latin typeface="Arial" panose="020B0604020202020204" pitchFamily="34" charset="0"/>
                        <a:ea typeface="+mn-ea"/>
                        <a:cs typeface="+mn-c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68827488"/>
                  </a:ext>
                </a:extLst>
              </a:tr>
            </a:tbl>
          </a:graphicData>
        </a:graphic>
      </p:graphicFrame>
      <p:graphicFrame>
        <p:nvGraphicFramePr>
          <p:cNvPr id="5" name="Table 4">
            <a:extLst>
              <a:ext uri="{FF2B5EF4-FFF2-40B4-BE49-F238E27FC236}">
                <a16:creationId xmlns:a16="http://schemas.microsoft.com/office/drawing/2014/main" id="{8404BC7E-5752-426A-9257-B4ED3104498F}"/>
              </a:ext>
            </a:extLst>
          </p:cNvPr>
          <p:cNvGraphicFramePr>
            <a:graphicFrameLocks noGrp="1"/>
          </p:cNvGraphicFramePr>
          <p:nvPr>
            <p:extLst>
              <p:ext uri="{D42A27DB-BD31-4B8C-83A1-F6EECF244321}">
                <p14:modId xmlns:p14="http://schemas.microsoft.com/office/powerpoint/2010/main" val="3623446926"/>
              </p:ext>
            </p:extLst>
          </p:nvPr>
        </p:nvGraphicFramePr>
        <p:xfrm>
          <a:off x="462685" y="5304054"/>
          <a:ext cx="4071620" cy="883920"/>
        </p:xfrm>
        <a:graphic>
          <a:graphicData uri="http://schemas.openxmlformats.org/drawingml/2006/table">
            <a:tbl>
              <a:tblPr/>
              <a:tblGrid>
                <a:gridCol w="4071620">
                  <a:extLst>
                    <a:ext uri="{9D8B030D-6E8A-4147-A177-3AD203B41FA5}">
                      <a16:colId xmlns:a16="http://schemas.microsoft.com/office/drawing/2014/main" val="1507746599"/>
                    </a:ext>
                  </a:extLst>
                </a:gridCol>
              </a:tblGrid>
              <a:tr h="0">
                <a:tc>
                  <a:txBody>
                    <a:bodyPr/>
                    <a:lstStyle/>
                    <a:p>
                      <a:pPr algn="l" fontAlgn="ctr"/>
                      <a:r>
                        <a:rPr lang="en-US" sz="1400" b="1" i="0" u="none" strike="noStrike" dirty="0">
                          <a:solidFill>
                            <a:srgbClr val="000000"/>
                          </a:solidFill>
                          <a:effectLst/>
                          <a:latin typeface="Arial" panose="020B0604020202020204" pitchFamily="34" charset="0"/>
                        </a:rPr>
                        <a:t>Orange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4120171026"/>
                  </a:ext>
                </a:extLst>
              </a:tr>
              <a:tr h="0">
                <a:tc>
                  <a:txBody>
                    <a:bodyPr/>
                    <a:lstStyle/>
                    <a:p>
                      <a:pPr algn="l" fontAlgn="ctr"/>
                      <a:r>
                        <a:rPr lang="en-US" sz="1400" b="0" i="0" u="none" strike="noStrike" dirty="0">
                          <a:solidFill>
                            <a:srgbClr val="000000"/>
                          </a:solidFill>
                          <a:effectLst/>
                          <a:latin typeface="Arial" panose="020B0604020202020204" pitchFamily="34" charset="0"/>
                        </a:rPr>
                        <a:t>Bridge Repairs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93440012"/>
                  </a:ext>
                </a:extLst>
              </a:tr>
              <a:tr h="144780">
                <a:tc>
                  <a:txBody>
                    <a:bodyPr/>
                    <a:lstStyle/>
                    <a:p>
                      <a:pPr marL="285750" indent="-285750" algn="l" fontAlgn="ctr">
                        <a:buFont typeface="Arial" panose="020B0604020202020204" pitchFamily="34" charset="0"/>
                        <a:buChar char="•"/>
                      </a:pPr>
                      <a:r>
                        <a:rPr lang="en-US" sz="1400" b="0" i="0" u="none" strike="noStrike" dirty="0">
                          <a:solidFill>
                            <a:srgbClr val="000000"/>
                          </a:solidFill>
                          <a:effectLst/>
                          <a:latin typeface="Arial" panose="020B0604020202020204" pitchFamily="34" charset="0"/>
                        </a:rPr>
                        <a:t>Charles Street-M-01-003 (85)</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89301076"/>
                  </a:ext>
                </a:extLst>
              </a:tr>
              <a:tr h="144780">
                <a:tc>
                  <a:txBody>
                    <a:bodyPr/>
                    <a:lstStyle/>
                    <a:p>
                      <a:pPr marL="285750" indent="-285750" algn="l" fontAlgn="ctr">
                        <a:buFont typeface="Arial" panose="020B0604020202020204" pitchFamily="34" charset="0"/>
                        <a:buChar char="•"/>
                      </a:pPr>
                      <a:r>
                        <a:rPr lang="en-US" sz="1400" b="0" i="0" u="none" strike="noStrike" dirty="0">
                          <a:solidFill>
                            <a:srgbClr val="000000"/>
                          </a:solidFill>
                          <a:effectLst/>
                          <a:latin typeface="Arial" panose="020B0604020202020204" pitchFamily="34" charset="0"/>
                        </a:rPr>
                        <a:t>Adams Street-M-01-002 (85J)</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11138893"/>
                  </a:ext>
                </a:extLst>
              </a:tr>
            </a:tbl>
          </a:graphicData>
        </a:graphic>
      </p:graphicFrame>
    </p:spTree>
    <p:extLst>
      <p:ext uri="{BB962C8B-B14F-4D97-AF65-F5344CB8AC3E}">
        <p14:creationId xmlns:p14="http://schemas.microsoft.com/office/powerpoint/2010/main" val="3964349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21F3F-B17C-488B-A0BB-06B656798527}"/>
              </a:ext>
            </a:extLst>
          </p:cNvPr>
          <p:cNvSpPr>
            <a:spLocks noGrp="1"/>
          </p:cNvSpPr>
          <p:nvPr>
            <p:ph sz="quarter" idx="14"/>
          </p:nvPr>
        </p:nvSpPr>
        <p:spPr>
          <a:xfrm>
            <a:off x="462685" y="1436068"/>
            <a:ext cx="8348472" cy="4793282"/>
          </a:xfrm>
        </p:spPr>
        <p:txBody>
          <a:bodyPr/>
          <a:lstStyle/>
          <a:p>
            <a:pPr marL="285750" indent="-285750">
              <a:buFont typeface="Arial" panose="020B0604020202020204" pitchFamily="34" charset="0"/>
              <a:buChar char="•"/>
            </a:pPr>
            <a:r>
              <a:rPr lang="en-US" sz="1800" dirty="0"/>
              <a:t>Early involvement and collaboration with preparation of the Infrastructure Improvement Strategic Program Plan lead to:</a:t>
            </a:r>
          </a:p>
          <a:p>
            <a:pPr marL="685800" lvl="1" indent="-285750"/>
            <a:r>
              <a:rPr lang="en-US" sz="1800" dirty="0"/>
              <a:t>Definition of support categories: testing, storage, maintenance and reliability</a:t>
            </a:r>
          </a:p>
          <a:p>
            <a:pPr marL="685800" lvl="1" indent="-285750"/>
            <a:r>
              <a:rPr lang="en-US" sz="1800" dirty="0"/>
              <a:t>Interim milestones to support the vehicle arrival </a:t>
            </a:r>
          </a:p>
          <a:p>
            <a:pPr marL="685800" lvl="1" indent="-285750"/>
            <a:r>
              <a:rPr lang="en-US" sz="1800" dirty="0"/>
              <a:t>Scope in the Improvements Program to accommodate maintenance of the New Vehicle Features (overhead platforms, vehicle diagnostic room, </a:t>
            </a:r>
            <a:r>
              <a:rPr lang="en-US" sz="1800" dirty="0" err="1"/>
              <a:t>Wifi</a:t>
            </a:r>
            <a:r>
              <a:rPr lang="en-US" sz="1800" dirty="0"/>
              <a:t>, etc.) </a:t>
            </a:r>
          </a:p>
          <a:p>
            <a:pPr marL="285750" indent="-285750">
              <a:buFont typeface="Arial" panose="020B0604020202020204" pitchFamily="34" charset="0"/>
              <a:buChar char="•"/>
            </a:pPr>
            <a:r>
              <a:rPr lang="en-US" sz="1800" dirty="0"/>
              <a:t>Development of vehicle storage models to analyze storage impacts due to both New Vehicle commissioning schedule and construction contracts in the Infrastructure Improvements Program. </a:t>
            </a:r>
          </a:p>
          <a:p>
            <a:pPr marL="285750" indent="-285750">
              <a:buFont typeface="Arial" panose="020B0604020202020204" pitchFamily="34" charset="0"/>
              <a:buChar char="•"/>
            </a:pPr>
            <a:r>
              <a:rPr lang="en-US" sz="1800" dirty="0"/>
              <a:t>Pilot Vehicle Delivery Assessment and logistic coordination</a:t>
            </a:r>
          </a:p>
        </p:txBody>
      </p:sp>
      <p:sp>
        <p:nvSpPr>
          <p:cNvPr id="3" name="Title 2">
            <a:extLst>
              <a:ext uri="{FF2B5EF4-FFF2-40B4-BE49-F238E27FC236}">
                <a16:creationId xmlns:a16="http://schemas.microsoft.com/office/drawing/2014/main" id="{3E3D92A1-727C-4CCF-AC0E-BC9F36519AC2}"/>
              </a:ext>
            </a:extLst>
          </p:cNvPr>
          <p:cNvSpPr>
            <a:spLocks noGrp="1"/>
          </p:cNvSpPr>
          <p:nvPr>
            <p:ph type="title"/>
          </p:nvPr>
        </p:nvSpPr>
        <p:spPr/>
        <p:txBody>
          <a:bodyPr/>
          <a:lstStyle/>
          <a:p>
            <a:r>
              <a:rPr lang="en-US" dirty="0"/>
              <a:t>Vehicle Procurement &amp; Improvement Program Collaboration</a:t>
            </a:r>
          </a:p>
        </p:txBody>
      </p:sp>
    </p:spTree>
    <p:extLst>
      <p:ext uri="{BB962C8B-B14F-4D97-AF65-F5344CB8AC3E}">
        <p14:creationId xmlns:p14="http://schemas.microsoft.com/office/powerpoint/2010/main" val="292135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469900" y="1447800"/>
            <a:ext cx="8348663" cy="4689475"/>
          </a:xfrm>
        </p:spPr>
        <p:txBody>
          <a:bodyPr/>
          <a:lstStyle/>
          <a:p>
            <a:pPr>
              <a:lnSpc>
                <a:spcPts val="3000"/>
              </a:lnSpc>
              <a:spcBef>
                <a:spcPts val="0"/>
              </a:spcBef>
              <a:spcAft>
                <a:spcPts val="400"/>
              </a:spcAft>
              <a:defRPr/>
            </a:pPr>
            <a:r>
              <a:rPr lang="en-US" sz="1800" dirty="0"/>
              <a:t>The following summary provides an update to the Fiscal and Management Control Board on the progress of the Red Line/Orange Line Improvement Program; which includes new Vehicle Procurement, Infrastructure Improvements, State of Good Repair Improvements and Signal Upgrades. </a:t>
            </a:r>
          </a:p>
          <a:p>
            <a:pPr>
              <a:lnSpc>
                <a:spcPts val="3000"/>
              </a:lnSpc>
              <a:spcBef>
                <a:spcPts val="0"/>
              </a:spcBef>
              <a:spcAft>
                <a:spcPts val="400"/>
              </a:spcAft>
              <a:defRPr/>
            </a:pPr>
            <a:endParaRPr lang="en-US" sz="500" dirty="0"/>
          </a:p>
          <a:p>
            <a:pPr>
              <a:lnSpc>
                <a:spcPts val="3000"/>
              </a:lnSpc>
              <a:spcBef>
                <a:spcPts val="0"/>
              </a:spcBef>
              <a:spcAft>
                <a:spcPts val="400"/>
              </a:spcAft>
              <a:defRPr/>
            </a:pPr>
            <a:r>
              <a:rPr lang="en-US" sz="1800" dirty="0"/>
              <a:t>This Program supports the MBTA’s goal to improve the Level of Service on the Red Line and Orange Line. </a:t>
            </a:r>
          </a:p>
          <a:p>
            <a:pPr marL="285750" indent="-285750">
              <a:spcBef>
                <a:spcPts val="0"/>
              </a:spcBef>
              <a:spcAft>
                <a:spcPts val="400"/>
              </a:spcAft>
              <a:buFont typeface="Arial" pitchFamily="34" charset="0"/>
              <a:buChar char="•"/>
              <a:defRPr/>
            </a:pPr>
            <a:endParaRPr lang="en-US" sz="1800" dirty="0"/>
          </a:p>
        </p:txBody>
      </p:sp>
      <p:sp>
        <p:nvSpPr>
          <p:cNvPr id="12291" name="Title 2"/>
          <p:cNvSpPr>
            <a:spLocks noGrp="1"/>
          </p:cNvSpPr>
          <p:nvPr>
            <p:ph type="title"/>
          </p:nvPr>
        </p:nvSpPr>
        <p:spPr bwMode="auto">
          <a:xfrm>
            <a:off x="461963" y="828675"/>
            <a:ext cx="7751762"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t>OVERVIEW</a:t>
            </a:r>
          </a:p>
        </p:txBody>
      </p:sp>
    </p:spTree>
    <p:extLst>
      <p:ext uri="{BB962C8B-B14F-4D97-AF65-F5344CB8AC3E}">
        <p14:creationId xmlns:p14="http://schemas.microsoft.com/office/powerpoint/2010/main" val="3660149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8055" y="1325880"/>
            <a:ext cx="8321675" cy="0"/>
          </a:xfrm>
          <a:custGeom>
            <a:avLst/>
            <a:gdLst/>
            <a:ahLst/>
            <a:cxnLst/>
            <a:rect l="l" t="t" r="r" b="b"/>
            <a:pathLst>
              <a:path w="8321675">
                <a:moveTo>
                  <a:pt x="0" y="0"/>
                </a:moveTo>
                <a:lnTo>
                  <a:pt x="8321675" y="0"/>
                </a:lnTo>
              </a:path>
            </a:pathLst>
          </a:custGeom>
          <a:ln w="9144">
            <a:solidFill>
              <a:srgbClr val="000000"/>
            </a:solidFill>
            <a:prstDash val="sysDot"/>
          </a:ln>
        </p:spPr>
        <p:txBody>
          <a:bodyPr wrap="square" lIns="0" tIns="0" rIns="0" bIns="0" rtlCol="0"/>
          <a:lstStyle/>
          <a:p>
            <a:endParaRPr/>
          </a:p>
        </p:txBody>
      </p:sp>
      <p:sp>
        <p:nvSpPr>
          <p:cNvPr id="3" name="object 3"/>
          <p:cNvSpPr/>
          <p:nvPr/>
        </p:nvSpPr>
        <p:spPr>
          <a:xfrm>
            <a:off x="448055" y="6280403"/>
            <a:ext cx="8321675" cy="0"/>
          </a:xfrm>
          <a:custGeom>
            <a:avLst/>
            <a:gdLst/>
            <a:ahLst/>
            <a:cxnLst/>
            <a:rect l="l" t="t" r="r" b="b"/>
            <a:pathLst>
              <a:path w="8321675">
                <a:moveTo>
                  <a:pt x="0" y="0"/>
                </a:moveTo>
                <a:lnTo>
                  <a:pt x="8321675" y="0"/>
                </a:lnTo>
              </a:path>
            </a:pathLst>
          </a:custGeom>
          <a:ln w="9144">
            <a:solidFill>
              <a:srgbClr val="000000"/>
            </a:solidFill>
          </a:ln>
        </p:spPr>
        <p:txBody>
          <a:bodyPr wrap="square" lIns="0" tIns="0" rIns="0" bIns="0" rtlCol="0"/>
          <a:lstStyle/>
          <a:p>
            <a:endParaRPr/>
          </a:p>
        </p:txBody>
      </p:sp>
      <p:sp>
        <p:nvSpPr>
          <p:cNvPr id="4" name="object 4"/>
          <p:cNvSpPr/>
          <p:nvPr/>
        </p:nvSpPr>
        <p:spPr>
          <a:xfrm>
            <a:off x="8139683" y="222504"/>
            <a:ext cx="710183" cy="71170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48055" y="720851"/>
            <a:ext cx="7499350" cy="0"/>
          </a:xfrm>
          <a:custGeom>
            <a:avLst/>
            <a:gdLst/>
            <a:ahLst/>
            <a:cxnLst/>
            <a:rect l="l" t="t" r="r" b="b"/>
            <a:pathLst>
              <a:path w="7499350">
                <a:moveTo>
                  <a:pt x="0" y="0"/>
                </a:moveTo>
                <a:lnTo>
                  <a:pt x="7499350" y="0"/>
                </a:lnTo>
              </a:path>
            </a:pathLst>
          </a:custGeom>
          <a:ln w="12192">
            <a:solidFill>
              <a:srgbClr val="000000"/>
            </a:solidFill>
          </a:ln>
        </p:spPr>
        <p:txBody>
          <a:bodyPr wrap="square" lIns="0" tIns="0" rIns="0" bIns="0" rtlCol="0"/>
          <a:lstStyle/>
          <a:p>
            <a:endParaRPr/>
          </a:p>
        </p:txBody>
      </p:sp>
      <p:sp>
        <p:nvSpPr>
          <p:cNvPr id="7" name="object 7"/>
          <p:cNvSpPr txBox="1"/>
          <p:nvPr/>
        </p:nvSpPr>
        <p:spPr>
          <a:xfrm>
            <a:off x="541426" y="1001014"/>
            <a:ext cx="4351020" cy="259079"/>
          </a:xfrm>
          <a:prstGeom prst="rect">
            <a:avLst/>
          </a:prstGeom>
        </p:spPr>
        <p:txBody>
          <a:bodyPr vert="horz" wrap="square" lIns="0" tIns="0" rIns="0" bIns="0" rtlCol="0">
            <a:spAutoFit/>
          </a:bodyPr>
          <a:lstStyle/>
          <a:p>
            <a:pPr marL="12700">
              <a:lnSpc>
                <a:spcPct val="100000"/>
              </a:lnSpc>
            </a:pPr>
            <a:r>
              <a:rPr sz="1600" b="1" spc="-5" dirty="0">
                <a:solidFill>
                  <a:srgbClr val="00259E"/>
                </a:solidFill>
                <a:latin typeface="Arial"/>
                <a:cs typeface="Arial"/>
              </a:rPr>
              <a:t>Red Line/Orange Line </a:t>
            </a:r>
            <a:r>
              <a:rPr sz="1600" b="1" spc="-10" dirty="0">
                <a:solidFill>
                  <a:srgbClr val="00259E"/>
                </a:solidFill>
                <a:latin typeface="Arial"/>
                <a:cs typeface="Arial"/>
              </a:rPr>
              <a:t>Improvement</a:t>
            </a:r>
            <a:r>
              <a:rPr sz="1600" b="1" spc="110" dirty="0">
                <a:solidFill>
                  <a:srgbClr val="00259E"/>
                </a:solidFill>
                <a:latin typeface="Arial"/>
                <a:cs typeface="Arial"/>
              </a:rPr>
              <a:t> </a:t>
            </a:r>
            <a:r>
              <a:rPr sz="1600" b="1" spc="-5" dirty="0">
                <a:solidFill>
                  <a:srgbClr val="00259E"/>
                </a:solidFill>
                <a:latin typeface="Arial"/>
                <a:cs typeface="Arial"/>
              </a:rPr>
              <a:t>Program</a:t>
            </a:r>
            <a:endParaRPr sz="1600">
              <a:latin typeface="Arial"/>
              <a:cs typeface="Arial"/>
            </a:endParaRPr>
          </a:p>
        </p:txBody>
      </p:sp>
      <p:sp>
        <p:nvSpPr>
          <p:cNvPr id="8" name="object 8"/>
          <p:cNvSpPr/>
          <p:nvPr/>
        </p:nvSpPr>
        <p:spPr>
          <a:xfrm>
            <a:off x="4599432" y="1475232"/>
            <a:ext cx="2715767" cy="86410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638294" y="1514094"/>
            <a:ext cx="2583180" cy="731520"/>
          </a:xfrm>
          <a:custGeom>
            <a:avLst/>
            <a:gdLst/>
            <a:ahLst/>
            <a:cxnLst/>
            <a:rect l="l" t="t" r="r" b="b"/>
            <a:pathLst>
              <a:path w="2583179" h="731519">
                <a:moveTo>
                  <a:pt x="0" y="731520"/>
                </a:moveTo>
                <a:lnTo>
                  <a:pt x="2583179" y="731520"/>
                </a:lnTo>
                <a:lnTo>
                  <a:pt x="2583179" y="0"/>
                </a:lnTo>
                <a:lnTo>
                  <a:pt x="0" y="0"/>
                </a:lnTo>
                <a:lnTo>
                  <a:pt x="0" y="731520"/>
                </a:lnTo>
                <a:close/>
              </a:path>
            </a:pathLst>
          </a:custGeom>
          <a:ln w="25908">
            <a:solidFill>
              <a:srgbClr val="FFFFFF"/>
            </a:solidFill>
          </a:ln>
        </p:spPr>
        <p:txBody>
          <a:bodyPr wrap="square" lIns="0" tIns="0" rIns="0" bIns="0" rtlCol="0"/>
          <a:lstStyle/>
          <a:p>
            <a:endParaRPr/>
          </a:p>
        </p:txBody>
      </p:sp>
      <p:sp>
        <p:nvSpPr>
          <p:cNvPr id="10" name="object 10"/>
          <p:cNvSpPr txBox="1"/>
          <p:nvPr/>
        </p:nvSpPr>
        <p:spPr>
          <a:xfrm>
            <a:off x="4638294" y="1514094"/>
            <a:ext cx="2583180" cy="731520"/>
          </a:xfrm>
          <a:prstGeom prst="rect">
            <a:avLst/>
          </a:prstGeom>
          <a:solidFill>
            <a:srgbClr val="F68E00"/>
          </a:solidFill>
        </p:spPr>
        <p:txBody>
          <a:bodyPr vert="horz" wrap="square" lIns="0" tIns="125095" rIns="0" bIns="0" rtlCol="0">
            <a:spAutoFit/>
          </a:bodyPr>
          <a:lstStyle/>
          <a:p>
            <a:pPr marL="59690">
              <a:lnSpc>
                <a:spcPct val="100000"/>
              </a:lnSpc>
              <a:spcBef>
                <a:spcPts val="985"/>
              </a:spcBef>
            </a:pPr>
            <a:r>
              <a:rPr sz="3200" spc="-5" dirty="0">
                <a:solidFill>
                  <a:srgbClr val="FFFFFF"/>
                </a:solidFill>
                <a:latin typeface="Verdana"/>
                <a:cs typeface="Verdana"/>
              </a:rPr>
              <a:t>Orange</a:t>
            </a:r>
            <a:r>
              <a:rPr sz="3200" spc="-70" dirty="0">
                <a:solidFill>
                  <a:srgbClr val="FFFFFF"/>
                </a:solidFill>
                <a:latin typeface="Verdana"/>
                <a:cs typeface="Verdana"/>
              </a:rPr>
              <a:t> </a:t>
            </a:r>
            <a:r>
              <a:rPr sz="3200" dirty="0">
                <a:solidFill>
                  <a:srgbClr val="FFFFFF"/>
                </a:solidFill>
                <a:latin typeface="Verdana"/>
                <a:cs typeface="Verdana"/>
              </a:rPr>
              <a:t>Line</a:t>
            </a:r>
            <a:endParaRPr sz="3200">
              <a:latin typeface="Verdana"/>
              <a:cs typeface="Verdana"/>
            </a:endParaRPr>
          </a:p>
        </p:txBody>
      </p:sp>
      <p:sp>
        <p:nvSpPr>
          <p:cNvPr id="11" name="object 11"/>
          <p:cNvSpPr/>
          <p:nvPr/>
        </p:nvSpPr>
        <p:spPr>
          <a:xfrm>
            <a:off x="2171700" y="1475232"/>
            <a:ext cx="2400300" cy="859536"/>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2210561" y="1514094"/>
            <a:ext cx="2268220" cy="727075"/>
          </a:xfrm>
          <a:custGeom>
            <a:avLst/>
            <a:gdLst/>
            <a:ahLst/>
            <a:cxnLst/>
            <a:rect l="l" t="t" r="r" b="b"/>
            <a:pathLst>
              <a:path w="2268220" h="727075">
                <a:moveTo>
                  <a:pt x="0" y="726948"/>
                </a:moveTo>
                <a:lnTo>
                  <a:pt x="2267712" y="726948"/>
                </a:lnTo>
                <a:lnTo>
                  <a:pt x="2267712" y="0"/>
                </a:lnTo>
                <a:lnTo>
                  <a:pt x="0" y="0"/>
                </a:lnTo>
                <a:lnTo>
                  <a:pt x="0" y="726948"/>
                </a:lnTo>
                <a:close/>
              </a:path>
            </a:pathLst>
          </a:custGeom>
          <a:ln w="25908">
            <a:solidFill>
              <a:srgbClr val="FFFFFF"/>
            </a:solidFill>
          </a:ln>
        </p:spPr>
        <p:txBody>
          <a:bodyPr wrap="square" lIns="0" tIns="0" rIns="0" bIns="0" rtlCol="0"/>
          <a:lstStyle/>
          <a:p>
            <a:endParaRPr/>
          </a:p>
        </p:txBody>
      </p:sp>
      <p:sp>
        <p:nvSpPr>
          <p:cNvPr id="13" name="object 13"/>
          <p:cNvSpPr txBox="1"/>
          <p:nvPr/>
        </p:nvSpPr>
        <p:spPr>
          <a:xfrm>
            <a:off x="2210561" y="1514094"/>
            <a:ext cx="2268220" cy="727075"/>
          </a:xfrm>
          <a:prstGeom prst="rect">
            <a:avLst/>
          </a:prstGeom>
          <a:solidFill>
            <a:srgbClr val="C00000"/>
          </a:solidFill>
        </p:spPr>
        <p:txBody>
          <a:bodyPr vert="horz" wrap="square" lIns="0" tIns="137160" rIns="0" bIns="0" rtlCol="0">
            <a:spAutoFit/>
          </a:bodyPr>
          <a:lstStyle/>
          <a:p>
            <a:pPr marL="188595">
              <a:lnSpc>
                <a:spcPct val="100000"/>
              </a:lnSpc>
              <a:spcBef>
                <a:spcPts val="1080"/>
              </a:spcBef>
            </a:pPr>
            <a:r>
              <a:rPr sz="3200" dirty="0">
                <a:solidFill>
                  <a:srgbClr val="FFFFFF"/>
                </a:solidFill>
                <a:latin typeface="Verdana"/>
                <a:cs typeface="Verdana"/>
              </a:rPr>
              <a:t>Red</a:t>
            </a:r>
            <a:r>
              <a:rPr sz="3200" spc="-80" dirty="0">
                <a:solidFill>
                  <a:srgbClr val="FFFFFF"/>
                </a:solidFill>
                <a:latin typeface="Verdana"/>
                <a:cs typeface="Verdana"/>
              </a:rPr>
              <a:t> </a:t>
            </a:r>
            <a:r>
              <a:rPr sz="3200" dirty="0">
                <a:solidFill>
                  <a:srgbClr val="FFFFFF"/>
                </a:solidFill>
                <a:latin typeface="Verdana"/>
                <a:cs typeface="Verdana"/>
              </a:rPr>
              <a:t>Line</a:t>
            </a:r>
            <a:endParaRPr sz="3200">
              <a:latin typeface="Verdana"/>
              <a:cs typeface="Verdana"/>
            </a:endParaRPr>
          </a:p>
        </p:txBody>
      </p:sp>
      <p:sp>
        <p:nvSpPr>
          <p:cNvPr id="14" name="object 14"/>
          <p:cNvSpPr/>
          <p:nvPr/>
        </p:nvSpPr>
        <p:spPr>
          <a:xfrm>
            <a:off x="1143761" y="2873501"/>
            <a:ext cx="7105015" cy="684530"/>
          </a:xfrm>
          <a:custGeom>
            <a:avLst/>
            <a:gdLst/>
            <a:ahLst/>
            <a:cxnLst/>
            <a:rect l="l" t="t" r="r" b="b"/>
            <a:pathLst>
              <a:path w="7105015" h="684529">
                <a:moveTo>
                  <a:pt x="6990842" y="0"/>
                </a:moveTo>
                <a:lnTo>
                  <a:pt x="114046" y="0"/>
                </a:lnTo>
                <a:lnTo>
                  <a:pt x="69656" y="8961"/>
                </a:lnTo>
                <a:lnTo>
                  <a:pt x="33405" y="33401"/>
                </a:lnTo>
                <a:lnTo>
                  <a:pt x="8963" y="69651"/>
                </a:lnTo>
                <a:lnTo>
                  <a:pt x="0" y="114046"/>
                </a:lnTo>
                <a:lnTo>
                  <a:pt x="0" y="570230"/>
                </a:lnTo>
                <a:lnTo>
                  <a:pt x="8963" y="614624"/>
                </a:lnTo>
                <a:lnTo>
                  <a:pt x="33405" y="650875"/>
                </a:lnTo>
                <a:lnTo>
                  <a:pt x="69656" y="675314"/>
                </a:lnTo>
                <a:lnTo>
                  <a:pt x="114046" y="684276"/>
                </a:lnTo>
                <a:lnTo>
                  <a:pt x="6990842" y="684276"/>
                </a:lnTo>
                <a:lnTo>
                  <a:pt x="7035236" y="675314"/>
                </a:lnTo>
                <a:lnTo>
                  <a:pt x="7071486" y="650875"/>
                </a:lnTo>
                <a:lnTo>
                  <a:pt x="7095926" y="614624"/>
                </a:lnTo>
                <a:lnTo>
                  <a:pt x="7104888" y="570230"/>
                </a:lnTo>
                <a:lnTo>
                  <a:pt x="7104888" y="114046"/>
                </a:lnTo>
                <a:lnTo>
                  <a:pt x="7095926" y="69651"/>
                </a:lnTo>
                <a:lnTo>
                  <a:pt x="7071487" y="33401"/>
                </a:lnTo>
                <a:lnTo>
                  <a:pt x="7035236" y="8961"/>
                </a:lnTo>
                <a:lnTo>
                  <a:pt x="6990842" y="0"/>
                </a:lnTo>
                <a:close/>
              </a:path>
            </a:pathLst>
          </a:custGeom>
          <a:solidFill>
            <a:srgbClr val="737193"/>
          </a:solidFill>
        </p:spPr>
        <p:txBody>
          <a:bodyPr wrap="square" lIns="0" tIns="0" rIns="0" bIns="0" rtlCol="0"/>
          <a:lstStyle/>
          <a:p>
            <a:endParaRPr/>
          </a:p>
        </p:txBody>
      </p:sp>
      <p:sp>
        <p:nvSpPr>
          <p:cNvPr id="15" name="object 15"/>
          <p:cNvSpPr/>
          <p:nvPr/>
        </p:nvSpPr>
        <p:spPr>
          <a:xfrm>
            <a:off x="1143761" y="2873501"/>
            <a:ext cx="7105015" cy="684530"/>
          </a:xfrm>
          <a:custGeom>
            <a:avLst/>
            <a:gdLst/>
            <a:ahLst/>
            <a:cxnLst/>
            <a:rect l="l" t="t" r="r" b="b"/>
            <a:pathLst>
              <a:path w="7105015" h="684529">
                <a:moveTo>
                  <a:pt x="0" y="114046"/>
                </a:moveTo>
                <a:lnTo>
                  <a:pt x="8963" y="69651"/>
                </a:lnTo>
                <a:lnTo>
                  <a:pt x="33405" y="33401"/>
                </a:lnTo>
                <a:lnTo>
                  <a:pt x="69656" y="8961"/>
                </a:lnTo>
                <a:lnTo>
                  <a:pt x="114046" y="0"/>
                </a:lnTo>
                <a:lnTo>
                  <a:pt x="6990842" y="0"/>
                </a:lnTo>
                <a:lnTo>
                  <a:pt x="7035236" y="8961"/>
                </a:lnTo>
                <a:lnTo>
                  <a:pt x="7071487" y="33401"/>
                </a:lnTo>
                <a:lnTo>
                  <a:pt x="7095926" y="69651"/>
                </a:lnTo>
                <a:lnTo>
                  <a:pt x="7104888" y="114046"/>
                </a:lnTo>
                <a:lnTo>
                  <a:pt x="7104888" y="570230"/>
                </a:lnTo>
                <a:lnTo>
                  <a:pt x="7095926" y="614624"/>
                </a:lnTo>
                <a:lnTo>
                  <a:pt x="7071486" y="650875"/>
                </a:lnTo>
                <a:lnTo>
                  <a:pt x="7035236" y="675314"/>
                </a:lnTo>
                <a:lnTo>
                  <a:pt x="6990842" y="684276"/>
                </a:lnTo>
                <a:lnTo>
                  <a:pt x="114046" y="684276"/>
                </a:lnTo>
                <a:lnTo>
                  <a:pt x="69656" y="675314"/>
                </a:lnTo>
                <a:lnTo>
                  <a:pt x="33405" y="650875"/>
                </a:lnTo>
                <a:lnTo>
                  <a:pt x="8963" y="614624"/>
                </a:lnTo>
                <a:lnTo>
                  <a:pt x="0" y="570230"/>
                </a:lnTo>
                <a:lnTo>
                  <a:pt x="0" y="114046"/>
                </a:lnTo>
                <a:close/>
              </a:path>
            </a:pathLst>
          </a:custGeom>
          <a:ln w="25907">
            <a:solidFill>
              <a:srgbClr val="FFFFFF"/>
            </a:solidFill>
          </a:ln>
        </p:spPr>
        <p:txBody>
          <a:bodyPr wrap="square" lIns="0" tIns="0" rIns="0" bIns="0" rtlCol="0"/>
          <a:lstStyle/>
          <a:p>
            <a:endParaRPr/>
          </a:p>
        </p:txBody>
      </p:sp>
      <p:sp>
        <p:nvSpPr>
          <p:cNvPr id="16" name="object 16"/>
          <p:cNvSpPr txBox="1"/>
          <p:nvPr/>
        </p:nvSpPr>
        <p:spPr>
          <a:xfrm>
            <a:off x="1346708" y="3066922"/>
            <a:ext cx="4725035" cy="289560"/>
          </a:xfrm>
          <a:prstGeom prst="rect">
            <a:avLst/>
          </a:prstGeom>
        </p:spPr>
        <p:txBody>
          <a:bodyPr vert="horz" wrap="square" lIns="0" tIns="0" rIns="0" bIns="0" rtlCol="0">
            <a:spAutoFit/>
          </a:bodyPr>
          <a:lstStyle/>
          <a:p>
            <a:pPr marL="12700">
              <a:lnSpc>
                <a:spcPct val="100000"/>
              </a:lnSpc>
            </a:pPr>
            <a:r>
              <a:rPr sz="1800" spc="-5" dirty="0">
                <a:solidFill>
                  <a:srgbClr val="FFFFFF"/>
                </a:solidFill>
                <a:latin typeface="Verdana"/>
                <a:cs typeface="Verdana"/>
              </a:rPr>
              <a:t>NEW </a:t>
            </a:r>
            <a:r>
              <a:rPr sz="1800" dirty="0">
                <a:solidFill>
                  <a:srgbClr val="FFFFFF"/>
                </a:solidFill>
                <a:latin typeface="Verdana"/>
                <a:cs typeface="Verdana"/>
              </a:rPr>
              <a:t>VEHICLE </a:t>
            </a:r>
            <a:r>
              <a:rPr sz="1800" spc="-5" dirty="0">
                <a:solidFill>
                  <a:srgbClr val="FFFFFF"/>
                </a:solidFill>
                <a:latin typeface="Verdana"/>
                <a:cs typeface="Verdana"/>
              </a:rPr>
              <a:t>PROCUREMENT</a:t>
            </a:r>
            <a:r>
              <a:rPr sz="1800" spc="-70" dirty="0">
                <a:solidFill>
                  <a:srgbClr val="FFFFFF"/>
                </a:solidFill>
                <a:latin typeface="Verdana"/>
                <a:cs typeface="Verdana"/>
              </a:rPr>
              <a:t> </a:t>
            </a:r>
            <a:r>
              <a:rPr sz="1800" spc="-5" dirty="0">
                <a:solidFill>
                  <a:srgbClr val="FFFFFF"/>
                </a:solidFill>
                <a:latin typeface="Verdana"/>
                <a:cs typeface="Verdana"/>
              </a:rPr>
              <a:t>PROGRAM</a:t>
            </a:r>
            <a:endParaRPr sz="1800">
              <a:latin typeface="Verdana"/>
              <a:cs typeface="Verdana"/>
            </a:endParaRPr>
          </a:p>
        </p:txBody>
      </p:sp>
      <p:sp>
        <p:nvSpPr>
          <p:cNvPr id="17" name="object 17"/>
          <p:cNvSpPr/>
          <p:nvPr/>
        </p:nvSpPr>
        <p:spPr>
          <a:xfrm>
            <a:off x="1133094" y="3748278"/>
            <a:ext cx="7105015" cy="646430"/>
          </a:xfrm>
          <a:custGeom>
            <a:avLst/>
            <a:gdLst/>
            <a:ahLst/>
            <a:cxnLst/>
            <a:rect l="l" t="t" r="r" b="b"/>
            <a:pathLst>
              <a:path w="7105015" h="646429">
                <a:moveTo>
                  <a:pt x="6997192" y="0"/>
                </a:moveTo>
                <a:lnTo>
                  <a:pt x="107696" y="0"/>
                </a:lnTo>
                <a:lnTo>
                  <a:pt x="65777" y="8469"/>
                </a:lnTo>
                <a:lnTo>
                  <a:pt x="31545" y="31559"/>
                </a:lnTo>
                <a:lnTo>
                  <a:pt x="8463" y="65793"/>
                </a:lnTo>
                <a:lnTo>
                  <a:pt x="0" y="107696"/>
                </a:lnTo>
                <a:lnTo>
                  <a:pt x="0" y="538480"/>
                </a:lnTo>
                <a:lnTo>
                  <a:pt x="8463" y="580382"/>
                </a:lnTo>
                <a:lnTo>
                  <a:pt x="31545" y="614616"/>
                </a:lnTo>
                <a:lnTo>
                  <a:pt x="65777" y="637706"/>
                </a:lnTo>
                <a:lnTo>
                  <a:pt x="107696" y="646176"/>
                </a:lnTo>
                <a:lnTo>
                  <a:pt x="6997192" y="646176"/>
                </a:lnTo>
                <a:lnTo>
                  <a:pt x="7039094" y="637706"/>
                </a:lnTo>
                <a:lnTo>
                  <a:pt x="7073328" y="614616"/>
                </a:lnTo>
                <a:lnTo>
                  <a:pt x="7096418" y="580382"/>
                </a:lnTo>
                <a:lnTo>
                  <a:pt x="7104888" y="538480"/>
                </a:lnTo>
                <a:lnTo>
                  <a:pt x="7104888" y="107696"/>
                </a:lnTo>
                <a:lnTo>
                  <a:pt x="7096418" y="65793"/>
                </a:lnTo>
                <a:lnTo>
                  <a:pt x="7073328" y="31559"/>
                </a:lnTo>
                <a:lnTo>
                  <a:pt x="7039094" y="8469"/>
                </a:lnTo>
                <a:lnTo>
                  <a:pt x="6997192" y="0"/>
                </a:lnTo>
                <a:close/>
              </a:path>
            </a:pathLst>
          </a:custGeom>
          <a:solidFill>
            <a:srgbClr val="20A899"/>
          </a:solidFill>
        </p:spPr>
        <p:txBody>
          <a:bodyPr wrap="square" lIns="0" tIns="0" rIns="0" bIns="0" rtlCol="0"/>
          <a:lstStyle/>
          <a:p>
            <a:endParaRPr/>
          </a:p>
        </p:txBody>
      </p:sp>
      <p:sp>
        <p:nvSpPr>
          <p:cNvPr id="18" name="object 18"/>
          <p:cNvSpPr/>
          <p:nvPr/>
        </p:nvSpPr>
        <p:spPr>
          <a:xfrm>
            <a:off x="1133094" y="3748278"/>
            <a:ext cx="7105015" cy="646430"/>
          </a:xfrm>
          <a:custGeom>
            <a:avLst/>
            <a:gdLst/>
            <a:ahLst/>
            <a:cxnLst/>
            <a:rect l="l" t="t" r="r" b="b"/>
            <a:pathLst>
              <a:path w="7105015" h="646429">
                <a:moveTo>
                  <a:pt x="0" y="107696"/>
                </a:moveTo>
                <a:lnTo>
                  <a:pt x="8463" y="65793"/>
                </a:lnTo>
                <a:lnTo>
                  <a:pt x="31545" y="31559"/>
                </a:lnTo>
                <a:lnTo>
                  <a:pt x="65777" y="8469"/>
                </a:lnTo>
                <a:lnTo>
                  <a:pt x="107696" y="0"/>
                </a:lnTo>
                <a:lnTo>
                  <a:pt x="6997192" y="0"/>
                </a:lnTo>
                <a:lnTo>
                  <a:pt x="7039094" y="8469"/>
                </a:lnTo>
                <a:lnTo>
                  <a:pt x="7073328" y="31559"/>
                </a:lnTo>
                <a:lnTo>
                  <a:pt x="7096418" y="65793"/>
                </a:lnTo>
                <a:lnTo>
                  <a:pt x="7104888" y="107696"/>
                </a:lnTo>
                <a:lnTo>
                  <a:pt x="7104888" y="538480"/>
                </a:lnTo>
                <a:lnTo>
                  <a:pt x="7096418" y="580382"/>
                </a:lnTo>
                <a:lnTo>
                  <a:pt x="7073328" y="614616"/>
                </a:lnTo>
                <a:lnTo>
                  <a:pt x="7039094" y="637706"/>
                </a:lnTo>
                <a:lnTo>
                  <a:pt x="6997192" y="646176"/>
                </a:lnTo>
                <a:lnTo>
                  <a:pt x="107696" y="646176"/>
                </a:lnTo>
                <a:lnTo>
                  <a:pt x="65777" y="637706"/>
                </a:lnTo>
                <a:lnTo>
                  <a:pt x="31545" y="614616"/>
                </a:lnTo>
                <a:lnTo>
                  <a:pt x="8463" y="580382"/>
                </a:lnTo>
                <a:lnTo>
                  <a:pt x="0" y="538480"/>
                </a:lnTo>
                <a:lnTo>
                  <a:pt x="0" y="107696"/>
                </a:lnTo>
                <a:close/>
              </a:path>
            </a:pathLst>
          </a:custGeom>
          <a:ln w="25908">
            <a:solidFill>
              <a:srgbClr val="FFFFFF"/>
            </a:solidFill>
          </a:ln>
        </p:spPr>
        <p:txBody>
          <a:bodyPr wrap="square" lIns="0" tIns="0" rIns="0" bIns="0" rtlCol="0"/>
          <a:lstStyle/>
          <a:p>
            <a:endParaRPr/>
          </a:p>
        </p:txBody>
      </p:sp>
      <p:sp>
        <p:nvSpPr>
          <p:cNvPr id="19" name="object 19"/>
          <p:cNvSpPr txBox="1"/>
          <p:nvPr/>
        </p:nvSpPr>
        <p:spPr>
          <a:xfrm>
            <a:off x="1364741" y="3926078"/>
            <a:ext cx="5325745" cy="289560"/>
          </a:xfrm>
          <a:prstGeom prst="rect">
            <a:avLst/>
          </a:prstGeom>
        </p:spPr>
        <p:txBody>
          <a:bodyPr vert="horz" wrap="square" lIns="0" tIns="0" rIns="0" bIns="0" rtlCol="0">
            <a:spAutoFit/>
          </a:bodyPr>
          <a:lstStyle/>
          <a:p>
            <a:pPr marL="12700">
              <a:lnSpc>
                <a:spcPct val="100000"/>
              </a:lnSpc>
            </a:pPr>
            <a:r>
              <a:rPr sz="1800" spc="-5" dirty="0">
                <a:solidFill>
                  <a:srgbClr val="FFFFFF"/>
                </a:solidFill>
                <a:latin typeface="Verdana"/>
                <a:cs typeface="Verdana"/>
              </a:rPr>
              <a:t>INFRASTRUCTURE IMPROVEMENTS</a:t>
            </a:r>
            <a:r>
              <a:rPr sz="1800" spc="-45" dirty="0">
                <a:solidFill>
                  <a:srgbClr val="FFFFFF"/>
                </a:solidFill>
                <a:latin typeface="Verdana"/>
                <a:cs typeface="Verdana"/>
              </a:rPr>
              <a:t> </a:t>
            </a:r>
            <a:r>
              <a:rPr sz="1800" spc="-5" dirty="0">
                <a:solidFill>
                  <a:srgbClr val="FFFFFF"/>
                </a:solidFill>
                <a:latin typeface="Verdana"/>
                <a:cs typeface="Verdana"/>
              </a:rPr>
              <a:t>PROGRAM</a:t>
            </a:r>
            <a:endParaRPr sz="1800" dirty="0">
              <a:latin typeface="Verdana"/>
              <a:cs typeface="Verdana"/>
            </a:endParaRPr>
          </a:p>
        </p:txBody>
      </p:sp>
      <p:sp>
        <p:nvSpPr>
          <p:cNvPr id="20" name="object 20"/>
          <p:cNvSpPr/>
          <p:nvPr/>
        </p:nvSpPr>
        <p:spPr>
          <a:xfrm>
            <a:off x="1143761" y="5298185"/>
            <a:ext cx="7105015" cy="641985"/>
          </a:xfrm>
          <a:custGeom>
            <a:avLst/>
            <a:gdLst/>
            <a:ahLst/>
            <a:cxnLst/>
            <a:rect l="l" t="t" r="r" b="b"/>
            <a:pathLst>
              <a:path w="7105015" h="641985">
                <a:moveTo>
                  <a:pt x="6997954" y="0"/>
                </a:moveTo>
                <a:lnTo>
                  <a:pt x="106934" y="0"/>
                </a:lnTo>
                <a:lnTo>
                  <a:pt x="65311" y="8403"/>
                </a:lnTo>
                <a:lnTo>
                  <a:pt x="31321" y="31321"/>
                </a:lnTo>
                <a:lnTo>
                  <a:pt x="8403" y="65311"/>
                </a:lnTo>
                <a:lnTo>
                  <a:pt x="0" y="106933"/>
                </a:lnTo>
                <a:lnTo>
                  <a:pt x="0" y="534669"/>
                </a:lnTo>
                <a:lnTo>
                  <a:pt x="8403" y="576292"/>
                </a:lnTo>
                <a:lnTo>
                  <a:pt x="31321" y="610282"/>
                </a:lnTo>
                <a:lnTo>
                  <a:pt x="65311" y="633200"/>
                </a:lnTo>
                <a:lnTo>
                  <a:pt x="106934" y="641603"/>
                </a:lnTo>
                <a:lnTo>
                  <a:pt x="6997954" y="641603"/>
                </a:lnTo>
                <a:lnTo>
                  <a:pt x="7039576" y="633200"/>
                </a:lnTo>
                <a:lnTo>
                  <a:pt x="7073566" y="610282"/>
                </a:lnTo>
                <a:lnTo>
                  <a:pt x="7096484" y="576292"/>
                </a:lnTo>
                <a:lnTo>
                  <a:pt x="7104888" y="534669"/>
                </a:lnTo>
                <a:lnTo>
                  <a:pt x="7104888" y="106933"/>
                </a:lnTo>
                <a:lnTo>
                  <a:pt x="7096484" y="65311"/>
                </a:lnTo>
                <a:lnTo>
                  <a:pt x="7073566" y="31321"/>
                </a:lnTo>
                <a:lnTo>
                  <a:pt x="7039576" y="8403"/>
                </a:lnTo>
                <a:lnTo>
                  <a:pt x="6997954" y="0"/>
                </a:lnTo>
                <a:close/>
              </a:path>
            </a:pathLst>
          </a:custGeom>
          <a:solidFill>
            <a:srgbClr val="9A9ADC"/>
          </a:solidFill>
        </p:spPr>
        <p:txBody>
          <a:bodyPr wrap="square" lIns="0" tIns="0" rIns="0" bIns="0" rtlCol="0"/>
          <a:lstStyle/>
          <a:p>
            <a:endParaRPr/>
          </a:p>
        </p:txBody>
      </p:sp>
      <p:sp>
        <p:nvSpPr>
          <p:cNvPr id="21" name="object 21"/>
          <p:cNvSpPr/>
          <p:nvPr/>
        </p:nvSpPr>
        <p:spPr>
          <a:xfrm>
            <a:off x="1143761" y="5298185"/>
            <a:ext cx="7105015" cy="641985"/>
          </a:xfrm>
          <a:custGeom>
            <a:avLst/>
            <a:gdLst/>
            <a:ahLst/>
            <a:cxnLst/>
            <a:rect l="l" t="t" r="r" b="b"/>
            <a:pathLst>
              <a:path w="7105015" h="641985">
                <a:moveTo>
                  <a:pt x="0" y="106933"/>
                </a:moveTo>
                <a:lnTo>
                  <a:pt x="8403" y="65311"/>
                </a:lnTo>
                <a:lnTo>
                  <a:pt x="31321" y="31321"/>
                </a:lnTo>
                <a:lnTo>
                  <a:pt x="65311" y="8403"/>
                </a:lnTo>
                <a:lnTo>
                  <a:pt x="106934" y="0"/>
                </a:lnTo>
                <a:lnTo>
                  <a:pt x="6997954" y="0"/>
                </a:lnTo>
                <a:lnTo>
                  <a:pt x="7039576" y="8403"/>
                </a:lnTo>
                <a:lnTo>
                  <a:pt x="7073566" y="31321"/>
                </a:lnTo>
                <a:lnTo>
                  <a:pt x="7096484" y="65311"/>
                </a:lnTo>
                <a:lnTo>
                  <a:pt x="7104888" y="106933"/>
                </a:lnTo>
                <a:lnTo>
                  <a:pt x="7104888" y="534669"/>
                </a:lnTo>
                <a:lnTo>
                  <a:pt x="7096484" y="576292"/>
                </a:lnTo>
                <a:lnTo>
                  <a:pt x="7073566" y="610282"/>
                </a:lnTo>
                <a:lnTo>
                  <a:pt x="7039576" y="633200"/>
                </a:lnTo>
                <a:lnTo>
                  <a:pt x="6997954" y="641603"/>
                </a:lnTo>
                <a:lnTo>
                  <a:pt x="106934" y="641603"/>
                </a:lnTo>
                <a:lnTo>
                  <a:pt x="65311" y="633200"/>
                </a:lnTo>
                <a:lnTo>
                  <a:pt x="31321" y="610282"/>
                </a:lnTo>
                <a:lnTo>
                  <a:pt x="8403" y="576292"/>
                </a:lnTo>
                <a:lnTo>
                  <a:pt x="0" y="534669"/>
                </a:lnTo>
                <a:lnTo>
                  <a:pt x="0" y="106933"/>
                </a:lnTo>
                <a:close/>
              </a:path>
            </a:pathLst>
          </a:custGeom>
          <a:ln w="25908">
            <a:solidFill>
              <a:srgbClr val="FFFFFF"/>
            </a:solidFill>
          </a:ln>
        </p:spPr>
        <p:txBody>
          <a:bodyPr wrap="square" lIns="0" tIns="0" rIns="0" bIns="0" rtlCol="0"/>
          <a:lstStyle/>
          <a:p>
            <a:endParaRPr/>
          </a:p>
        </p:txBody>
      </p:sp>
      <p:sp>
        <p:nvSpPr>
          <p:cNvPr id="22" name="object 22"/>
          <p:cNvSpPr/>
          <p:nvPr/>
        </p:nvSpPr>
        <p:spPr>
          <a:xfrm>
            <a:off x="1126997" y="4574285"/>
            <a:ext cx="7105015" cy="646430"/>
          </a:xfrm>
          <a:custGeom>
            <a:avLst/>
            <a:gdLst/>
            <a:ahLst/>
            <a:cxnLst/>
            <a:rect l="l" t="t" r="r" b="b"/>
            <a:pathLst>
              <a:path w="7105015" h="646429">
                <a:moveTo>
                  <a:pt x="6997192"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5"/>
                </a:lnTo>
                <a:lnTo>
                  <a:pt x="6997192" y="646175"/>
                </a:lnTo>
                <a:lnTo>
                  <a:pt x="7039094" y="637706"/>
                </a:lnTo>
                <a:lnTo>
                  <a:pt x="7073328" y="614616"/>
                </a:lnTo>
                <a:lnTo>
                  <a:pt x="7096418" y="580382"/>
                </a:lnTo>
                <a:lnTo>
                  <a:pt x="7104888" y="538479"/>
                </a:lnTo>
                <a:lnTo>
                  <a:pt x="7104888" y="107695"/>
                </a:lnTo>
                <a:lnTo>
                  <a:pt x="7096418" y="65793"/>
                </a:lnTo>
                <a:lnTo>
                  <a:pt x="7073328" y="31559"/>
                </a:lnTo>
                <a:lnTo>
                  <a:pt x="7039094" y="8469"/>
                </a:lnTo>
                <a:lnTo>
                  <a:pt x="6997192" y="0"/>
                </a:lnTo>
                <a:close/>
              </a:path>
            </a:pathLst>
          </a:custGeom>
          <a:solidFill>
            <a:srgbClr val="006FC0"/>
          </a:solidFill>
        </p:spPr>
        <p:txBody>
          <a:bodyPr wrap="square" lIns="0" tIns="0" rIns="0" bIns="0" rtlCol="0"/>
          <a:lstStyle/>
          <a:p>
            <a:endParaRPr/>
          </a:p>
        </p:txBody>
      </p:sp>
      <p:sp>
        <p:nvSpPr>
          <p:cNvPr id="23" name="object 23"/>
          <p:cNvSpPr/>
          <p:nvPr/>
        </p:nvSpPr>
        <p:spPr>
          <a:xfrm>
            <a:off x="1126997" y="4574285"/>
            <a:ext cx="7105015" cy="646430"/>
          </a:xfrm>
          <a:custGeom>
            <a:avLst/>
            <a:gdLst/>
            <a:ahLst/>
            <a:cxnLst/>
            <a:rect l="l" t="t" r="r" b="b"/>
            <a:pathLst>
              <a:path w="7105015" h="646429">
                <a:moveTo>
                  <a:pt x="0" y="107695"/>
                </a:moveTo>
                <a:lnTo>
                  <a:pt x="8463" y="65793"/>
                </a:lnTo>
                <a:lnTo>
                  <a:pt x="31545" y="31559"/>
                </a:lnTo>
                <a:lnTo>
                  <a:pt x="65777" y="8469"/>
                </a:lnTo>
                <a:lnTo>
                  <a:pt x="107696" y="0"/>
                </a:lnTo>
                <a:lnTo>
                  <a:pt x="6997192" y="0"/>
                </a:lnTo>
                <a:lnTo>
                  <a:pt x="7039094" y="8469"/>
                </a:lnTo>
                <a:lnTo>
                  <a:pt x="7073328" y="31559"/>
                </a:lnTo>
                <a:lnTo>
                  <a:pt x="7096418" y="65793"/>
                </a:lnTo>
                <a:lnTo>
                  <a:pt x="7104888" y="107695"/>
                </a:lnTo>
                <a:lnTo>
                  <a:pt x="7104888" y="538479"/>
                </a:lnTo>
                <a:lnTo>
                  <a:pt x="7096418" y="580382"/>
                </a:lnTo>
                <a:lnTo>
                  <a:pt x="7073328" y="614616"/>
                </a:lnTo>
                <a:lnTo>
                  <a:pt x="7039094" y="637706"/>
                </a:lnTo>
                <a:lnTo>
                  <a:pt x="6997192" y="646175"/>
                </a:lnTo>
                <a:lnTo>
                  <a:pt x="107696" y="646175"/>
                </a:lnTo>
                <a:lnTo>
                  <a:pt x="65777" y="637706"/>
                </a:lnTo>
                <a:lnTo>
                  <a:pt x="31545" y="614616"/>
                </a:lnTo>
                <a:lnTo>
                  <a:pt x="8463" y="580382"/>
                </a:lnTo>
                <a:lnTo>
                  <a:pt x="0" y="538479"/>
                </a:lnTo>
                <a:lnTo>
                  <a:pt x="0" y="107695"/>
                </a:lnTo>
                <a:close/>
              </a:path>
            </a:pathLst>
          </a:custGeom>
          <a:ln w="25908">
            <a:solidFill>
              <a:srgbClr val="FFFFFF"/>
            </a:solidFill>
          </a:ln>
        </p:spPr>
        <p:txBody>
          <a:bodyPr wrap="square" lIns="0" tIns="0" rIns="0" bIns="0" rtlCol="0"/>
          <a:lstStyle/>
          <a:p>
            <a:endParaRPr/>
          </a:p>
        </p:txBody>
      </p:sp>
      <p:sp>
        <p:nvSpPr>
          <p:cNvPr id="24" name="object 24"/>
          <p:cNvSpPr txBox="1"/>
          <p:nvPr/>
        </p:nvSpPr>
        <p:spPr>
          <a:xfrm>
            <a:off x="1376933" y="4777104"/>
            <a:ext cx="3523615" cy="289560"/>
          </a:xfrm>
          <a:prstGeom prst="rect">
            <a:avLst/>
          </a:prstGeom>
        </p:spPr>
        <p:txBody>
          <a:bodyPr vert="horz" wrap="square" lIns="0" tIns="0" rIns="0" bIns="0" rtlCol="0">
            <a:spAutoFit/>
          </a:bodyPr>
          <a:lstStyle/>
          <a:p>
            <a:pPr marL="12700">
              <a:lnSpc>
                <a:spcPct val="100000"/>
              </a:lnSpc>
            </a:pPr>
            <a:r>
              <a:rPr sz="1800" dirty="0">
                <a:solidFill>
                  <a:srgbClr val="FFFFFF"/>
                </a:solidFill>
                <a:latin typeface="Verdana"/>
                <a:cs typeface="Verdana"/>
              </a:rPr>
              <a:t>SIGNALS </a:t>
            </a:r>
            <a:r>
              <a:rPr sz="1800" spc="-5" dirty="0">
                <a:solidFill>
                  <a:srgbClr val="FFFFFF"/>
                </a:solidFill>
                <a:latin typeface="Verdana"/>
                <a:cs typeface="Verdana"/>
              </a:rPr>
              <a:t>UPGRADE</a:t>
            </a:r>
            <a:r>
              <a:rPr sz="1800" spc="-90" dirty="0">
                <a:solidFill>
                  <a:srgbClr val="FFFFFF"/>
                </a:solidFill>
                <a:latin typeface="Verdana"/>
                <a:cs typeface="Verdana"/>
              </a:rPr>
              <a:t> </a:t>
            </a:r>
            <a:r>
              <a:rPr sz="1800" spc="-5" dirty="0">
                <a:solidFill>
                  <a:srgbClr val="FFFFFF"/>
                </a:solidFill>
                <a:latin typeface="Verdana"/>
                <a:cs typeface="Verdana"/>
              </a:rPr>
              <a:t>PROJECTS</a:t>
            </a:r>
            <a:endParaRPr sz="1800">
              <a:latin typeface="Verdana"/>
              <a:cs typeface="Verdana"/>
            </a:endParaRPr>
          </a:p>
        </p:txBody>
      </p:sp>
      <p:sp>
        <p:nvSpPr>
          <p:cNvPr id="31" name="object 31"/>
          <p:cNvSpPr txBox="1"/>
          <p:nvPr/>
        </p:nvSpPr>
        <p:spPr>
          <a:xfrm>
            <a:off x="8736330" y="6579609"/>
            <a:ext cx="95885" cy="167005"/>
          </a:xfrm>
          <a:prstGeom prst="rect">
            <a:avLst/>
          </a:prstGeom>
        </p:spPr>
        <p:txBody>
          <a:bodyPr vert="horz" wrap="square" lIns="0" tIns="0" rIns="0" bIns="0" rtlCol="0">
            <a:spAutoFit/>
          </a:bodyPr>
          <a:lstStyle/>
          <a:p>
            <a:pPr marL="12700">
              <a:lnSpc>
                <a:spcPct val="100000"/>
              </a:lnSpc>
            </a:pPr>
            <a:r>
              <a:rPr sz="1000" spc="-5" dirty="0">
                <a:latin typeface="Arial"/>
                <a:cs typeface="Arial"/>
              </a:rPr>
              <a:t>3</a:t>
            </a:r>
            <a:endParaRPr sz="1000">
              <a:latin typeface="Arial"/>
              <a:cs typeface="Arial"/>
            </a:endParaRPr>
          </a:p>
        </p:txBody>
      </p:sp>
      <p:sp>
        <p:nvSpPr>
          <p:cNvPr id="25" name="object 25"/>
          <p:cNvSpPr txBox="1"/>
          <p:nvPr/>
        </p:nvSpPr>
        <p:spPr>
          <a:xfrm>
            <a:off x="1330578" y="5505602"/>
            <a:ext cx="4110990" cy="289560"/>
          </a:xfrm>
          <a:prstGeom prst="rect">
            <a:avLst/>
          </a:prstGeom>
        </p:spPr>
        <p:txBody>
          <a:bodyPr vert="horz" wrap="square" lIns="0" tIns="0" rIns="0" bIns="0" rtlCol="0">
            <a:spAutoFit/>
          </a:bodyPr>
          <a:lstStyle/>
          <a:p>
            <a:pPr marL="12700">
              <a:lnSpc>
                <a:spcPct val="100000"/>
              </a:lnSpc>
            </a:pPr>
            <a:r>
              <a:rPr sz="1800" spc="-45" dirty="0">
                <a:solidFill>
                  <a:srgbClr val="FFFFFF"/>
                </a:solidFill>
                <a:latin typeface="Verdana"/>
                <a:cs typeface="Verdana"/>
              </a:rPr>
              <a:t>STATE </a:t>
            </a:r>
            <a:r>
              <a:rPr sz="1800" spc="-5" dirty="0">
                <a:solidFill>
                  <a:srgbClr val="FFFFFF"/>
                </a:solidFill>
                <a:latin typeface="Verdana"/>
                <a:cs typeface="Verdana"/>
              </a:rPr>
              <a:t>OF GOOD </a:t>
            </a:r>
            <a:r>
              <a:rPr sz="1800" spc="-15" dirty="0">
                <a:solidFill>
                  <a:srgbClr val="FFFFFF"/>
                </a:solidFill>
                <a:latin typeface="Verdana"/>
                <a:cs typeface="Verdana"/>
              </a:rPr>
              <a:t>REPAIR</a:t>
            </a:r>
            <a:r>
              <a:rPr sz="1800" spc="10" dirty="0">
                <a:solidFill>
                  <a:srgbClr val="FFFFFF"/>
                </a:solidFill>
                <a:latin typeface="Verdana"/>
                <a:cs typeface="Verdana"/>
              </a:rPr>
              <a:t> </a:t>
            </a:r>
            <a:r>
              <a:rPr sz="1800" spc="-5" dirty="0">
                <a:solidFill>
                  <a:srgbClr val="FFFFFF"/>
                </a:solidFill>
                <a:latin typeface="Verdana"/>
                <a:cs typeface="Verdana"/>
              </a:rPr>
              <a:t>PROJECTS</a:t>
            </a:r>
            <a:endParaRPr sz="1800">
              <a:latin typeface="Verdana"/>
              <a:cs typeface="Verdana"/>
            </a:endParaRPr>
          </a:p>
        </p:txBody>
      </p:sp>
      <p:sp>
        <p:nvSpPr>
          <p:cNvPr id="26" name="object 26"/>
          <p:cNvSpPr txBox="1"/>
          <p:nvPr/>
        </p:nvSpPr>
        <p:spPr>
          <a:xfrm>
            <a:off x="6729476" y="3085846"/>
            <a:ext cx="1399540" cy="289560"/>
          </a:xfrm>
          <a:prstGeom prst="rect">
            <a:avLst/>
          </a:prstGeom>
        </p:spPr>
        <p:txBody>
          <a:bodyPr vert="horz" wrap="square" lIns="0" tIns="0" rIns="0" bIns="0" rtlCol="0">
            <a:spAutoFit/>
          </a:bodyPr>
          <a:lstStyle/>
          <a:p>
            <a:pPr marL="12700">
              <a:lnSpc>
                <a:spcPct val="100000"/>
              </a:lnSpc>
            </a:pPr>
            <a:r>
              <a:rPr sz="1800" spc="-5" dirty="0">
                <a:solidFill>
                  <a:srgbClr val="FFFFFF"/>
                </a:solidFill>
                <a:latin typeface="Verdana"/>
                <a:cs typeface="Verdana"/>
              </a:rPr>
              <a:t>$</a:t>
            </a:r>
            <a:r>
              <a:rPr sz="1800" dirty="0">
                <a:solidFill>
                  <a:srgbClr val="FFFFFF"/>
                </a:solidFill>
                <a:latin typeface="Verdana"/>
                <a:cs typeface="Verdana"/>
              </a:rPr>
              <a:t>1,0</a:t>
            </a:r>
            <a:r>
              <a:rPr sz="1800" spc="-10" dirty="0">
                <a:solidFill>
                  <a:srgbClr val="FFFFFF"/>
                </a:solidFill>
                <a:latin typeface="Verdana"/>
                <a:cs typeface="Verdana"/>
              </a:rPr>
              <a:t>0</a:t>
            </a:r>
            <a:r>
              <a:rPr sz="1800" dirty="0">
                <a:solidFill>
                  <a:srgbClr val="FFFFFF"/>
                </a:solidFill>
                <a:latin typeface="Verdana"/>
                <a:cs typeface="Verdana"/>
              </a:rPr>
              <a:t>9.0</a:t>
            </a:r>
            <a:r>
              <a:rPr sz="1800" spc="-10" dirty="0">
                <a:solidFill>
                  <a:srgbClr val="FFFFFF"/>
                </a:solidFill>
                <a:latin typeface="Verdana"/>
                <a:cs typeface="Verdana"/>
              </a:rPr>
              <a:t>0</a:t>
            </a:r>
            <a:r>
              <a:rPr sz="1800" dirty="0">
                <a:solidFill>
                  <a:srgbClr val="FFFFFF"/>
                </a:solidFill>
                <a:latin typeface="Verdana"/>
                <a:cs typeface="Verdana"/>
              </a:rPr>
              <a:t>M</a:t>
            </a:r>
            <a:endParaRPr sz="1800">
              <a:latin typeface="Verdana"/>
              <a:cs typeface="Verdana"/>
            </a:endParaRPr>
          </a:p>
        </p:txBody>
      </p:sp>
      <p:sp>
        <p:nvSpPr>
          <p:cNvPr id="27" name="object 27"/>
          <p:cNvSpPr txBox="1"/>
          <p:nvPr/>
        </p:nvSpPr>
        <p:spPr>
          <a:xfrm>
            <a:off x="6958076" y="3909059"/>
            <a:ext cx="1171575" cy="289560"/>
          </a:xfrm>
          <a:prstGeom prst="rect">
            <a:avLst/>
          </a:prstGeom>
        </p:spPr>
        <p:txBody>
          <a:bodyPr vert="horz" wrap="square" lIns="0" tIns="0" rIns="0" bIns="0" rtlCol="0">
            <a:spAutoFit/>
          </a:bodyPr>
          <a:lstStyle/>
          <a:p>
            <a:pPr marL="12700">
              <a:lnSpc>
                <a:spcPct val="100000"/>
              </a:lnSpc>
            </a:pPr>
            <a:r>
              <a:rPr sz="1800" dirty="0">
                <a:solidFill>
                  <a:srgbClr val="FFFFFF"/>
                </a:solidFill>
                <a:latin typeface="Verdana"/>
                <a:cs typeface="Verdana"/>
              </a:rPr>
              <a:t>$</a:t>
            </a:r>
            <a:r>
              <a:rPr sz="1800" spc="-10" dirty="0">
                <a:solidFill>
                  <a:srgbClr val="FFFFFF"/>
                </a:solidFill>
                <a:latin typeface="Verdana"/>
                <a:cs typeface="Verdana"/>
              </a:rPr>
              <a:t>4</a:t>
            </a:r>
            <a:r>
              <a:rPr sz="1800" dirty="0">
                <a:solidFill>
                  <a:srgbClr val="FFFFFF"/>
                </a:solidFill>
                <a:latin typeface="Verdana"/>
                <a:cs typeface="Verdana"/>
              </a:rPr>
              <a:t>7</a:t>
            </a:r>
            <a:r>
              <a:rPr sz="1800" spc="-10" dirty="0">
                <a:solidFill>
                  <a:srgbClr val="FFFFFF"/>
                </a:solidFill>
                <a:latin typeface="Verdana"/>
                <a:cs typeface="Verdana"/>
              </a:rPr>
              <a:t>0</a:t>
            </a:r>
            <a:r>
              <a:rPr sz="1800" dirty="0">
                <a:solidFill>
                  <a:srgbClr val="FFFFFF"/>
                </a:solidFill>
                <a:latin typeface="Verdana"/>
                <a:cs typeface="Verdana"/>
              </a:rPr>
              <a:t>.36M</a:t>
            </a:r>
            <a:endParaRPr sz="1800">
              <a:latin typeface="Verdana"/>
              <a:cs typeface="Verdana"/>
            </a:endParaRPr>
          </a:p>
        </p:txBody>
      </p:sp>
      <p:sp>
        <p:nvSpPr>
          <p:cNvPr id="28" name="object 28"/>
          <p:cNvSpPr txBox="1"/>
          <p:nvPr/>
        </p:nvSpPr>
        <p:spPr>
          <a:xfrm>
            <a:off x="6958076" y="4732273"/>
            <a:ext cx="1171575" cy="289560"/>
          </a:xfrm>
          <a:prstGeom prst="rect">
            <a:avLst/>
          </a:prstGeom>
        </p:spPr>
        <p:txBody>
          <a:bodyPr vert="horz" wrap="square" lIns="0" tIns="0" rIns="0" bIns="0" rtlCol="0">
            <a:spAutoFit/>
          </a:bodyPr>
          <a:lstStyle/>
          <a:p>
            <a:pPr marL="12700">
              <a:lnSpc>
                <a:spcPct val="100000"/>
              </a:lnSpc>
            </a:pPr>
            <a:r>
              <a:rPr sz="1800" dirty="0">
                <a:solidFill>
                  <a:srgbClr val="FFFFFF"/>
                </a:solidFill>
                <a:latin typeface="Verdana"/>
                <a:cs typeface="Verdana"/>
              </a:rPr>
              <a:t>$</a:t>
            </a:r>
            <a:r>
              <a:rPr sz="1800" spc="-10" dirty="0">
                <a:solidFill>
                  <a:srgbClr val="FFFFFF"/>
                </a:solidFill>
                <a:latin typeface="Verdana"/>
                <a:cs typeface="Verdana"/>
              </a:rPr>
              <a:t>3</a:t>
            </a:r>
            <a:r>
              <a:rPr sz="1800" dirty="0">
                <a:solidFill>
                  <a:srgbClr val="FFFFFF"/>
                </a:solidFill>
                <a:latin typeface="Verdana"/>
                <a:cs typeface="Verdana"/>
              </a:rPr>
              <a:t>5</a:t>
            </a:r>
            <a:r>
              <a:rPr sz="1800" spc="-10" dirty="0">
                <a:solidFill>
                  <a:srgbClr val="FFFFFF"/>
                </a:solidFill>
                <a:latin typeface="Verdana"/>
                <a:cs typeface="Verdana"/>
              </a:rPr>
              <a:t>0</a:t>
            </a:r>
            <a:r>
              <a:rPr sz="1800" dirty="0">
                <a:solidFill>
                  <a:srgbClr val="FFFFFF"/>
                </a:solidFill>
                <a:latin typeface="Verdana"/>
                <a:cs typeface="Verdana"/>
              </a:rPr>
              <a:t>.95M</a:t>
            </a:r>
            <a:endParaRPr sz="1800">
              <a:latin typeface="Verdana"/>
              <a:cs typeface="Verdana"/>
            </a:endParaRPr>
          </a:p>
        </p:txBody>
      </p:sp>
      <p:sp>
        <p:nvSpPr>
          <p:cNvPr id="29" name="object 29"/>
          <p:cNvSpPr txBox="1"/>
          <p:nvPr/>
        </p:nvSpPr>
        <p:spPr>
          <a:xfrm>
            <a:off x="6958076" y="5555284"/>
            <a:ext cx="1171575" cy="289560"/>
          </a:xfrm>
          <a:prstGeom prst="rect">
            <a:avLst/>
          </a:prstGeom>
        </p:spPr>
        <p:txBody>
          <a:bodyPr vert="horz" wrap="square" lIns="0" tIns="0" rIns="0" bIns="0" rtlCol="0">
            <a:spAutoFit/>
          </a:bodyPr>
          <a:lstStyle/>
          <a:p>
            <a:pPr marL="12700">
              <a:lnSpc>
                <a:spcPct val="100000"/>
              </a:lnSpc>
            </a:pPr>
            <a:r>
              <a:rPr sz="1800" dirty="0">
                <a:solidFill>
                  <a:srgbClr val="FFFFFF"/>
                </a:solidFill>
                <a:latin typeface="Verdana"/>
                <a:cs typeface="Verdana"/>
              </a:rPr>
              <a:t>$</a:t>
            </a:r>
            <a:r>
              <a:rPr sz="1800" spc="-10" dirty="0">
                <a:solidFill>
                  <a:srgbClr val="FFFFFF"/>
                </a:solidFill>
                <a:latin typeface="Verdana"/>
                <a:cs typeface="Verdana"/>
              </a:rPr>
              <a:t>1</a:t>
            </a:r>
            <a:r>
              <a:rPr sz="1800" dirty="0">
                <a:solidFill>
                  <a:srgbClr val="FFFFFF"/>
                </a:solidFill>
                <a:latin typeface="Verdana"/>
                <a:cs typeface="Verdana"/>
              </a:rPr>
              <a:t>5</a:t>
            </a:r>
            <a:r>
              <a:rPr sz="1800" spc="-10" dirty="0">
                <a:solidFill>
                  <a:srgbClr val="FFFFFF"/>
                </a:solidFill>
                <a:latin typeface="Verdana"/>
                <a:cs typeface="Verdana"/>
              </a:rPr>
              <a:t>1</a:t>
            </a:r>
            <a:r>
              <a:rPr sz="1800" dirty="0">
                <a:solidFill>
                  <a:srgbClr val="FFFFFF"/>
                </a:solidFill>
                <a:latin typeface="Verdana"/>
                <a:cs typeface="Verdana"/>
              </a:rPr>
              <a:t>.72M</a:t>
            </a:r>
            <a:endParaRPr sz="1800">
              <a:latin typeface="Verdana"/>
              <a:cs typeface="Verdana"/>
            </a:endParaRPr>
          </a:p>
        </p:txBody>
      </p:sp>
      <p:sp>
        <p:nvSpPr>
          <p:cNvPr id="30" name="object 30"/>
          <p:cNvSpPr txBox="1"/>
          <p:nvPr/>
        </p:nvSpPr>
        <p:spPr>
          <a:xfrm>
            <a:off x="3176142" y="2443226"/>
            <a:ext cx="2270760" cy="289560"/>
          </a:xfrm>
          <a:prstGeom prst="rect">
            <a:avLst/>
          </a:prstGeom>
        </p:spPr>
        <p:txBody>
          <a:bodyPr vert="horz" wrap="square" lIns="0" tIns="0" rIns="0" bIns="0" rtlCol="0">
            <a:spAutoFit/>
          </a:bodyPr>
          <a:lstStyle/>
          <a:p>
            <a:pPr marL="12700">
              <a:lnSpc>
                <a:spcPct val="100000"/>
              </a:lnSpc>
            </a:pPr>
            <a:r>
              <a:rPr sz="1800" b="1" spc="-5" dirty="0">
                <a:latin typeface="Verdana"/>
                <a:cs typeface="Verdana"/>
              </a:rPr>
              <a:t>Total</a:t>
            </a:r>
            <a:r>
              <a:rPr sz="1800" b="1" spc="-60" dirty="0">
                <a:latin typeface="Verdana"/>
                <a:cs typeface="Verdana"/>
              </a:rPr>
              <a:t> </a:t>
            </a:r>
            <a:r>
              <a:rPr sz="1800" b="1" spc="-5" dirty="0">
                <a:latin typeface="Verdana"/>
                <a:cs typeface="Verdana"/>
              </a:rPr>
              <a:t>$1,982.03M</a:t>
            </a:r>
            <a:endParaRPr sz="1800">
              <a:latin typeface="Verdana"/>
              <a:cs typeface="Verdana"/>
            </a:endParaRPr>
          </a:p>
        </p:txBody>
      </p:sp>
    </p:spTree>
    <p:extLst>
      <p:ext uri="{BB962C8B-B14F-4D97-AF65-F5344CB8AC3E}">
        <p14:creationId xmlns:p14="http://schemas.microsoft.com/office/powerpoint/2010/main" val="228547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355EA-5435-46FA-AC33-E677753B12FB}"/>
              </a:ext>
            </a:extLst>
          </p:cNvPr>
          <p:cNvPicPr>
            <a:picLocks noChangeAspect="1"/>
          </p:cNvPicPr>
          <p:nvPr/>
        </p:nvPicPr>
        <p:blipFill>
          <a:blip r:embed="rId3"/>
          <a:stretch>
            <a:fillRect/>
          </a:stretch>
        </p:blipFill>
        <p:spPr>
          <a:xfrm>
            <a:off x="3814352" y="4392410"/>
            <a:ext cx="5105759" cy="520863"/>
          </a:xfrm>
          <a:prstGeom prst="rect">
            <a:avLst/>
          </a:prstGeom>
        </p:spPr>
      </p:pic>
      <p:pic>
        <p:nvPicPr>
          <p:cNvPr id="4" name="Picture 3">
            <a:extLst>
              <a:ext uri="{FF2B5EF4-FFF2-40B4-BE49-F238E27FC236}">
                <a16:creationId xmlns:a16="http://schemas.microsoft.com/office/drawing/2014/main" id="{6C4372D8-FE83-4BA6-BDA4-DF23FA88974A}"/>
              </a:ext>
            </a:extLst>
          </p:cNvPr>
          <p:cNvPicPr>
            <a:picLocks noChangeAspect="1"/>
          </p:cNvPicPr>
          <p:nvPr/>
        </p:nvPicPr>
        <p:blipFill>
          <a:blip r:embed="rId4"/>
          <a:stretch>
            <a:fillRect/>
          </a:stretch>
        </p:blipFill>
        <p:spPr>
          <a:xfrm>
            <a:off x="3818936" y="3106350"/>
            <a:ext cx="5105759" cy="914510"/>
          </a:xfrm>
          <a:prstGeom prst="rect">
            <a:avLst/>
          </a:prstGeom>
        </p:spPr>
      </p:pic>
      <p:sp>
        <p:nvSpPr>
          <p:cNvPr id="26" name="Arrow: Right 25">
            <a:extLst>
              <a:ext uri="{FF2B5EF4-FFF2-40B4-BE49-F238E27FC236}">
                <a16:creationId xmlns:a16="http://schemas.microsoft.com/office/drawing/2014/main" id="{857BFC30-4DF5-4489-A799-7F41BD99A867}"/>
              </a:ext>
            </a:extLst>
          </p:cNvPr>
          <p:cNvSpPr/>
          <p:nvPr/>
        </p:nvSpPr>
        <p:spPr>
          <a:xfrm>
            <a:off x="8136948" y="2441710"/>
            <a:ext cx="951723" cy="356678"/>
          </a:xfrm>
          <a:prstGeom prst="rightArrow">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67FEC6D-84C9-4043-8AD0-569A82B65A9C}"/>
              </a:ext>
            </a:extLst>
          </p:cNvPr>
          <p:cNvSpPr>
            <a:spLocks noGrp="1"/>
          </p:cNvSpPr>
          <p:nvPr>
            <p:ph type="title"/>
          </p:nvPr>
        </p:nvSpPr>
        <p:spPr/>
        <p:txBody>
          <a:bodyPr/>
          <a:lstStyle/>
          <a:p>
            <a:r>
              <a:rPr lang="en-US" dirty="0"/>
              <a:t>Red Line and Orange Line Schedule by Project</a:t>
            </a:r>
          </a:p>
        </p:txBody>
      </p:sp>
      <p:grpSp>
        <p:nvGrpSpPr>
          <p:cNvPr id="142" name="Group 61">
            <a:extLst>
              <a:ext uri="{FF2B5EF4-FFF2-40B4-BE49-F238E27FC236}">
                <a16:creationId xmlns:a16="http://schemas.microsoft.com/office/drawing/2014/main" id="{21C51554-C228-48AB-A000-96E6C8074EAA}"/>
              </a:ext>
            </a:extLst>
          </p:cNvPr>
          <p:cNvGrpSpPr>
            <a:grpSpLocks/>
          </p:cNvGrpSpPr>
          <p:nvPr/>
        </p:nvGrpSpPr>
        <p:grpSpPr bwMode="auto">
          <a:xfrm>
            <a:off x="462684" y="5536214"/>
            <a:ext cx="3180515" cy="245920"/>
            <a:chOff x="5087270" y="1123950"/>
            <a:chExt cx="1374929" cy="243745"/>
          </a:xfrm>
        </p:grpSpPr>
        <p:sp>
          <p:nvSpPr>
            <p:cNvPr id="143" name="Rectangle 142">
              <a:extLst>
                <a:ext uri="{FF2B5EF4-FFF2-40B4-BE49-F238E27FC236}">
                  <a16:creationId xmlns:a16="http://schemas.microsoft.com/office/drawing/2014/main" id="{DD0FFB59-1176-4CDB-94BB-DE8A0DA3F31F}"/>
                </a:ext>
              </a:extLst>
            </p:cNvPr>
            <p:cNvSpPr/>
            <p:nvPr/>
          </p:nvSpPr>
          <p:spPr>
            <a:xfrm>
              <a:off x="5087270" y="1123950"/>
              <a:ext cx="1374928" cy="243745"/>
            </a:xfrm>
            <a:prstGeom prst="rect">
              <a:avLst/>
            </a:prstGeom>
            <a:solidFill>
              <a:srgbClr val="FFFF00"/>
            </a:solidFill>
            <a:ln w="9525" cap="flat" cmpd="sng" algn="ctr">
              <a:noFill/>
              <a:prstDash val="solid"/>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endParaRPr lang="en-US" b="1" kern="0" dirty="0"/>
            </a:p>
          </p:txBody>
        </p:sp>
        <p:sp>
          <p:nvSpPr>
            <p:cNvPr id="144" name="Rectangle 143">
              <a:extLst>
                <a:ext uri="{FF2B5EF4-FFF2-40B4-BE49-F238E27FC236}">
                  <a16:creationId xmlns:a16="http://schemas.microsoft.com/office/drawing/2014/main" id="{7EBC3700-DA37-4C32-8AB7-46902E4AD299}"/>
                </a:ext>
              </a:extLst>
            </p:cNvPr>
            <p:cNvSpPr/>
            <p:nvPr/>
          </p:nvSpPr>
          <p:spPr>
            <a:xfrm>
              <a:off x="5927395" y="1123950"/>
              <a:ext cx="534804" cy="243745"/>
            </a:xfrm>
            <a:prstGeom prst="rect">
              <a:avLst/>
            </a:prstGeom>
            <a:solidFill>
              <a:srgbClr val="0070C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chemeClr val="tx1"/>
                  </a:solidFill>
                </a:rPr>
                <a:t>Construction</a:t>
              </a:r>
            </a:p>
          </p:txBody>
        </p:sp>
        <p:sp>
          <p:nvSpPr>
            <p:cNvPr id="145" name="Rectangle 144">
              <a:extLst>
                <a:ext uri="{FF2B5EF4-FFF2-40B4-BE49-F238E27FC236}">
                  <a16:creationId xmlns:a16="http://schemas.microsoft.com/office/drawing/2014/main" id="{52166AB9-ED75-47D2-9F9C-BCB554CE5C9A}"/>
                </a:ext>
              </a:extLst>
            </p:cNvPr>
            <p:cNvSpPr/>
            <p:nvPr/>
          </p:nvSpPr>
          <p:spPr>
            <a:xfrm>
              <a:off x="5087271" y="1123950"/>
              <a:ext cx="377788" cy="243745"/>
            </a:xfrm>
            <a:prstGeom prst="rect">
              <a:avLst/>
            </a:prstGeom>
            <a:solidFill>
              <a:srgbClr val="00CC0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chemeClr val="tx1"/>
                  </a:solidFill>
                </a:rPr>
                <a:t>Design</a:t>
              </a:r>
            </a:p>
          </p:txBody>
        </p:sp>
      </p:grpSp>
      <p:sp>
        <p:nvSpPr>
          <p:cNvPr id="146" name="TextBox 2">
            <a:extLst>
              <a:ext uri="{FF2B5EF4-FFF2-40B4-BE49-F238E27FC236}">
                <a16:creationId xmlns:a16="http://schemas.microsoft.com/office/drawing/2014/main" id="{A88F670A-C36A-42D9-94C0-11385B744D3C}"/>
              </a:ext>
            </a:extLst>
          </p:cNvPr>
          <p:cNvSpPr txBox="1">
            <a:spLocks noChangeArrowheads="1"/>
          </p:cNvSpPr>
          <p:nvPr/>
        </p:nvSpPr>
        <p:spPr bwMode="auto">
          <a:xfrm>
            <a:off x="361960" y="5009301"/>
            <a:ext cx="106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25418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AB54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AB54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9pPr>
          </a:lstStyle>
          <a:p>
            <a:pPr>
              <a:spcBef>
                <a:spcPct val="0"/>
              </a:spcBef>
              <a:buFontTx/>
              <a:buNone/>
            </a:pPr>
            <a:r>
              <a:rPr lang="en-US" altLang="en-US" sz="1200" dirty="0">
                <a:solidFill>
                  <a:schemeClr val="tx1"/>
                </a:solidFill>
              </a:rPr>
              <a:t>LEGEND</a:t>
            </a:r>
          </a:p>
        </p:txBody>
      </p:sp>
      <p:sp>
        <p:nvSpPr>
          <p:cNvPr id="147" name="Rectangle 146">
            <a:extLst>
              <a:ext uri="{FF2B5EF4-FFF2-40B4-BE49-F238E27FC236}">
                <a16:creationId xmlns:a16="http://schemas.microsoft.com/office/drawing/2014/main" id="{A551CD20-1405-4FEC-A95E-025FB3D6B2D2}"/>
              </a:ext>
            </a:extLst>
          </p:cNvPr>
          <p:cNvSpPr/>
          <p:nvPr/>
        </p:nvSpPr>
        <p:spPr>
          <a:xfrm>
            <a:off x="1336483" y="5534691"/>
            <a:ext cx="1189748" cy="261610"/>
          </a:xfrm>
          <a:prstGeom prst="rect">
            <a:avLst/>
          </a:prstGeom>
        </p:spPr>
        <p:txBody>
          <a:bodyPr wrap="none">
            <a:spAutoFit/>
          </a:bodyPr>
          <a:lstStyle/>
          <a:p>
            <a:pPr algn="ctr">
              <a:defRPr/>
            </a:pPr>
            <a:r>
              <a:rPr lang="en-US" sz="1100" kern="0" dirty="0"/>
              <a:t>Procurement  </a:t>
            </a:r>
          </a:p>
        </p:txBody>
      </p:sp>
      <p:sp>
        <p:nvSpPr>
          <p:cNvPr id="148" name="Diamond 147">
            <a:extLst>
              <a:ext uri="{FF2B5EF4-FFF2-40B4-BE49-F238E27FC236}">
                <a16:creationId xmlns:a16="http://schemas.microsoft.com/office/drawing/2014/main" id="{00000000-0008-0000-0300-000010000000}"/>
              </a:ext>
            </a:extLst>
          </p:cNvPr>
          <p:cNvSpPr/>
          <p:nvPr/>
        </p:nvSpPr>
        <p:spPr>
          <a:xfrm>
            <a:off x="481554" y="6056147"/>
            <a:ext cx="135251" cy="171422"/>
          </a:xfrm>
          <a:prstGeom prst="diamond">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49" name="Rectangle 148">
            <a:extLst>
              <a:ext uri="{FF2B5EF4-FFF2-40B4-BE49-F238E27FC236}">
                <a16:creationId xmlns:a16="http://schemas.microsoft.com/office/drawing/2014/main" id="{82FF14B3-9C84-4234-A0D3-67EA0B2A1BAD}"/>
              </a:ext>
            </a:extLst>
          </p:cNvPr>
          <p:cNvSpPr/>
          <p:nvPr/>
        </p:nvSpPr>
        <p:spPr>
          <a:xfrm>
            <a:off x="578995" y="5783731"/>
            <a:ext cx="4848706" cy="500137"/>
          </a:xfrm>
          <a:prstGeom prst="rect">
            <a:avLst/>
          </a:prstGeom>
        </p:spPr>
        <p:txBody>
          <a:bodyPr wrap="square">
            <a:spAutoFit/>
          </a:bodyPr>
          <a:lstStyle/>
          <a:p>
            <a:pPr>
              <a:spcAft>
                <a:spcPts val="300"/>
              </a:spcAft>
            </a:pPr>
            <a:r>
              <a:rPr lang="en-US" sz="1100" dirty="0"/>
              <a:t>Interim Milestone to Support Vehicle Delivery - Completed</a:t>
            </a:r>
          </a:p>
          <a:p>
            <a:endParaRPr lang="en-US" sz="200" dirty="0"/>
          </a:p>
          <a:p>
            <a:r>
              <a:rPr lang="en-US" sz="1100" dirty="0"/>
              <a:t>Interim Milestone to Support Vehicle Delivery	</a:t>
            </a:r>
          </a:p>
        </p:txBody>
      </p:sp>
      <p:sp>
        <p:nvSpPr>
          <p:cNvPr id="55" name="Diamond 54">
            <a:extLst>
              <a:ext uri="{FF2B5EF4-FFF2-40B4-BE49-F238E27FC236}">
                <a16:creationId xmlns:a16="http://schemas.microsoft.com/office/drawing/2014/main" id="{F55D4CDA-3948-4518-8CA0-0074E223CEA2}"/>
              </a:ext>
            </a:extLst>
          </p:cNvPr>
          <p:cNvSpPr/>
          <p:nvPr/>
        </p:nvSpPr>
        <p:spPr>
          <a:xfrm>
            <a:off x="493135" y="5815931"/>
            <a:ext cx="135251" cy="171422"/>
          </a:xfrm>
          <a:prstGeom prst="diamond">
            <a:avLst/>
          </a:prstGeom>
          <a:solidFill>
            <a:srgbClr val="F154F1"/>
          </a:solidFill>
        </p:spPr>
        <p:style>
          <a:lnRef idx="2">
            <a:schemeClr val="dk1">
              <a:shade val="50000"/>
            </a:schemeClr>
          </a:lnRef>
          <a:fillRef idx="1">
            <a:schemeClr val="dk1"/>
          </a:fillRef>
          <a:effectRef idx="0">
            <a:schemeClr val="dk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aphicFrame>
        <p:nvGraphicFramePr>
          <p:cNvPr id="51" name="Table 50">
            <a:extLst>
              <a:ext uri="{FF2B5EF4-FFF2-40B4-BE49-F238E27FC236}">
                <a16:creationId xmlns:a16="http://schemas.microsoft.com/office/drawing/2014/main" id="{82342C2D-9B29-4495-A4EB-B7B0CB5F995A}"/>
              </a:ext>
            </a:extLst>
          </p:cNvPr>
          <p:cNvGraphicFramePr>
            <a:graphicFrameLocks noGrp="1"/>
          </p:cNvGraphicFramePr>
          <p:nvPr>
            <p:extLst>
              <p:ext uri="{D42A27DB-BD31-4B8C-83A1-F6EECF244321}">
                <p14:modId xmlns:p14="http://schemas.microsoft.com/office/powerpoint/2010/main" val="2788155008"/>
              </p:ext>
            </p:extLst>
          </p:nvPr>
        </p:nvGraphicFramePr>
        <p:xfrm>
          <a:off x="3809771" y="1943403"/>
          <a:ext cx="5114928" cy="258762"/>
        </p:xfrm>
        <a:graphic>
          <a:graphicData uri="http://schemas.openxmlformats.org/drawingml/2006/table">
            <a:tbl>
              <a:tblPr firstRow="1" bandRow="1"/>
              <a:tblGrid>
                <a:gridCol w="730704">
                  <a:extLst>
                    <a:ext uri="{9D8B030D-6E8A-4147-A177-3AD203B41FA5}">
                      <a16:colId xmlns:a16="http://schemas.microsoft.com/office/drawing/2014/main" val="4221572498"/>
                    </a:ext>
                  </a:extLst>
                </a:gridCol>
                <a:gridCol w="730704">
                  <a:extLst>
                    <a:ext uri="{9D8B030D-6E8A-4147-A177-3AD203B41FA5}">
                      <a16:colId xmlns:a16="http://schemas.microsoft.com/office/drawing/2014/main" val="4124304114"/>
                    </a:ext>
                  </a:extLst>
                </a:gridCol>
                <a:gridCol w="730704">
                  <a:extLst>
                    <a:ext uri="{9D8B030D-6E8A-4147-A177-3AD203B41FA5}">
                      <a16:colId xmlns:a16="http://schemas.microsoft.com/office/drawing/2014/main" val="1227994041"/>
                    </a:ext>
                  </a:extLst>
                </a:gridCol>
                <a:gridCol w="730704">
                  <a:extLst>
                    <a:ext uri="{9D8B030D-6E8A-4147-A177-3AD203B41FA5}">
                      <a16:colId xmlns:a16="http://schemas.microsoft.com/office/drawing/2014/main" val="745839056"/>
                    </a:ext>
                  </a:extLst>
                </a:gridCol>
                <a:gridCol w="730704">
                  <a:extLst>
                    <a:ext uri="{9D8B030D-6E8A-4147-A177-3AD203B41FA5}">
                      <a16:colId xmlns:a16="http://schemas.microsoft.com/office/drawing/2014/main" val="422961721"/>
                    </a:ext>
                  </a:extLst>
                </a:gridCol>
                <a:gridCol w="730704">
                  <a:extLst>
                    <a:ext uri="{9D8B030D-6E8A-4147-A177-3AD203B41FA5}">
                      <a16:colId xmlns:a16="http://schemas.microsoft.com/office/drawing/2014/main" val="3365452910"/>
                    </a:ext>
                  </a:extLst>
                </a:gridCol>
                <a:gridCol w="730704">
                  <a:extLst>
                    <a:ext uri="{9D8B030D-6E8A-4147-A177-3AD203B41FA5}">
                      <a16:colId xmlns:a16="http://schemas.microsoft.com/office/drawing/2014/main" val="618082120"/>
                    </a:ext>
                  </a:extLst>
                </a:gridCol>
              </a:tblGrid>
              <a:tr h="258762">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2016</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2017</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2018</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2019</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2020</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2021</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2022</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831777"/>
                  </a:ext>
                </a:extLst>
              </a:tr>
            </a:tbl>
          </a:graphicData>
        </a:graphic>
      </p:graphicFrame>
      <p:grpSp>
        <p:nvGrpSpPr>
          <p:cNvPr id="52" name="Group 6">
            <a:extLst>
              <a:ext uri="{FF2B5EF4-FFF2-40B4-BE49-F238E27FC236}">
                <a16:creationId xmlns:a16="http://schemas.microsoft.com/office/drawing/2014/main" id="{12163E6E-849F-493D-9759-53D53E889186}"/>
              </a:ext>
            </a:extLst>
          </p:cNvPr>
          <p:cNvGrpSpPr>
            <a:grpSpLocks/>
          </p:cNvGrpSpPr>
          <p:nvPr/>
        </p:nvGrpSpPr>
        <p:grpSpPr bwMode="auto">
          <a:xfrm>
            <a:off x="5495696" y="2620049"/>
            <a:ext cx="885825" cy="2731121"/>
            <a:chOff x="5511501" y="2745242"/>
            <a:chExt cx="1173363" cy="3166593"/>
          </a:xfrm>
        </p:grpSpPr>
        <p:cxnSp>
          <p:nvCxnSpPr>
            <p:cNvPr id="57" name="Straight Connector 7">
              <a:extLst>
                <a:ext uri="{FF2B5EF4-FFF2-40B4-BE49-F238E27FC236}">
                  <a16:creationId xmlns:a16="http://schemas.microsoft.com/office/drawing/2014/main" id="{78BE3A06-511B-413A-8582-6C9AD64B11F3}"/>
                </a:ext>
              </a:extLst>
            </p:cNvPr>
            <p:cNvCxnSpPr>
              <a:cxnSpLocks/>
            </p:cNvCxnSpPr>
            <p:nvPr/>
          </p:nvCxnSpPr>
          <p:spPr bwMode="auto">
            <a:xfrm>
              <a:off x="6351447" y="2745242"/>
              <a:ext cx="0" cy="2759257"/>
            </a:xfrm>
            <a:prstGeom prst="line">
              <a:avLst/>
            </a:prstGeom>
            <a:noFill/>
            <a:ln w="38100"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60" name="Rectangle 59">
              <a:extLst>
                <a:ext uri="{FF2B5EF4-FFF2-40B4-BE49-F238E27FC236}">
                  <a16:creationId xmlns:a16="http://schemas.microsoft.com/office/drawing/2014/main" id="{EE2A59C5-1CA2-424F-919C-3039835B824C}"/>
                </a:ext>
              </a:extLst>
            </p:cNvPr>
            <p:cNvSpPr/>
            <p:nvPr/>
          </p:nvSpPr>
          <p:spPr>
            <a:xfrm>
              <a:off x="6045612" y="5650466"/>
              <a:ext cx="639252" cy="261369"/>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Pilot  </a:t>
              </a:r>
            </a:p>
          </p:txBody>
        </p:sp>
        <p:pic>
          <p:nvPicPr>
            <p:cNvPr id="61" name="Picture 1" descr="image001">
              <a:extLst>
                <a:ext uri="{FF2B5EF4-FFF2-40B4-BE49-F238E27FC236}">
                  <a16:creationId xmlns:a16="http://schemas.microsoft.com/office/drawing/2014/main" id="{2E5AC510-6168-43EE-A034-15A6E59FD0B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1501" y="5345425"/>
              <a:ext cx="1039944" cy="43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10">
            <a:extLst>
              <a:ext uri="{FF2B5EF4-FFF2-40B4-BE49-F238E27FC236}">
                <a16:creationId xmlns:a16="http://schemas.microsoft.com/office/drawing/2014/main" id="{7F60879A-B4ED-4BC1-801B-3E2DBF8169B8}"/>
              </a:ext>
            </a:extLst>
          </p:cNvPr>
          <p:cNvGrpSpPr>
            <a:grpSpLocks/>
          </p:cNvGrpSpPr>
          <p:nvPr/>
        </p:nvGrpSpPr>
        <p:grpSpPr bwMode="auto">
          <a:xfrm>
            <a:off x="6325070" y="2603703"/>
            <a:ext cx="1014413" cy="2904883"/>
            <a:chOff x="6428762" y="2830332"/>
            <a:chExt cx="1343638" cy="3368375"/>
          </a:xfrm>
        </p:grpSpPr>
        <p:cxnSp>
          <p:nvCxnSpPr>
            <p:cNvPr id="63" name="Straight Connector 11">
              <a:extLst>
                <a:ext uri="{FF2B5EF4-FFF2-40B4-BE49-F238E27FC236}">
                  <a16:creationId xmlns:a16="http://schemas.microsoft.com/office/drawing/2014/main" id="{A97D39F2-D9EF-4D0B-A05E-559DCE974AB0}"/>
                </a:ext>
              </a:extLst>
            </p:cNvPr>
            <p:cNvCxnSpPr>
              <a:cxnSpLocks noChangeShapeType="1"/>
            </p:cNvCxnSpPr>
            <p:nvPr/>
          </p:nvCxnSpPr>
          <p:spPr bwMode="auto">
            <a:xfrm>
              <a:off x="6814404" y="2830332"/>
              <a:ext cx="38705" cy="290974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4" name="Rectangle 63">
              <a:extLst>
                <a:ext uri="{FF2B5EF4-FFF2-40B4-BE49-F238E27FC236}">
                  <a16:creationId xmlns:a16="http://schemas.microsoft.com/office/drawing/2014/main" id="{DD8BB03C-65C6-40AC-943B-96A2263945EB}"/>
                </a:ext>
              </a:extLst>
            </p:cNvPr>
            <p:cNvSpPr/>
            <p:nvPr/>
          </p:nvSpPr>
          <p:spPr>
            <a:xfrm>
              <a:off x="6428762" y="5937314"/>
              <a:ext cx="1343638" cy="261393"/>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1</a:t>
              </a:r>
              <a:r>
                <a:rPr lang="en-US" sz="1100" b="1" kern="0" baseline="30000" dirty="0">
                  <a:solidFill>
                    <a:srgbClr val="FFFFFF">
                      <a:lumMod val="50000"/>
                    </a:srgbClr>
                  </a:solidFill>
                  <a:latin typeface="Verdana"/>
                  <a:cs typeface="Arial"/>
                </a:rPr>
                <a:t>st</a:t>
              </a:r>
              <a:r>
                <a:rPr lang="en-US" sz="1100" b="1" kern="0" dirty="0">
                  <a:solidFill>
                    <a:srgbClr val="FFFFFF">
                      <a:lumMod val="50000"/>
                    </a:srgbClr>
                  </a:solidFill>
                  <a:latin typeface="Verdana"/>
                  <a:cs typeface="Arial"/>
                </a:rPr>
                <a:t> Production</a:t>
              </a:r>
            </a:p>
          </p:txBody>
        </p:sp>
        <p:pic>
          <p:nvPicPr>
            <p:cNvPr id="65" name="Picture 1" descr="image001">
              <a:extLst>
                <a:ext uri="{FF2B5EF4-FFF2-40B4-BE49-F238E27FC236}">
                  <a16:creationId xmlns:a16="http://schemas.microsoft.com/office/drawing/2014/main" id="{86630E10-A521-425C-A6EB-B5EA6C4A98E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108" y="5575523"/>
              <a:ext cx="1039944" cy="43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19">
            <a:extLst>
              <a:ext uri="{FF2B5EF4-FFF2-40B4-BE49-F238E27FC236}">
                <a16:creationId xmlns:a16="http://schemas.microsoft.com/office/drawing/2014/main" id="{773FC350-9132-451D-828B-ABE31DCB82D4}"/>
              </a:ext>
            </a:extLst>
          </p:cNvPr>
          <p:cNvGrpSpPr>
            <a:grpSpLocks/>
          </p:cNvGrpSpPr>
          <p:nvPr/>
        </p:nvGrpSpPr>
        <p:grpSpPr bwMode="auto">
          <a:xfrm>
            <a:off x="4909908" y="1476375"/>
            <a:ext cx="590550" cy="1584325"/>
            <a:chOff x="5077995" y="1488661"/>
            <a:chExt cx="782637" cy="1837044"/>
          </a:xfrm>
        </p:grpSpPr>
        <p:grpSp>
          <p:nvGrpSpPr>
            <p:cNvPr id="72" name="Group 20">
              <a:extLst>
                <a:ext uri="{FF2B5EF4-FFF2-40B4-BE49-F238E27FC236}">
                  <a16:creationId xmlns:a16="http://schemas.microsoft.com/office/drawing/2014/main" id="{7906E167-814E-47AD-915F-50F37AB85994}"/>
                </a:ext>
              </a:extLst>
            </p:cNvPr>
            <p:cNvGrpSpPr>
              <a:grpSpLocks/>
            </p:cNvGrpSpPr>
            <p:nvPr/>
          </p:nvGrpSpPr>
          <p:grpSpPr bwMode="auto">
            <a:xfrm>
              <a:off x="5077995" y="1664610"/>
              <a:ext cx="782637" cy="1661095"/>
              <a:chOff x="5824143" y="987125"/>
              <a:chExt cx="782637" cy="1661095"/>
            </a:xfrm>
          </p:grpSpPr>
          <p:cxnSp>
            <p:nvCxnSpPr>
              <p:cNvPr id="74" name="Straight Connector 22">
                <a:extLst>
                  <a:ext uri="{FF2B5EF4-FFF2-40B4-BE49-F238E27FC236}">
                    <a16:creationId xmlns:a16="http://schemas.microsoft.com/office/drawing/2014/main" id="{D6752004-CFEA-47D1-9B39-DEF38AF63505}"/>
                  </a:ext>
                </a:extLst>
              </p:cNvPr>
              <p:cNvCxnSpPr>
                <a:cxnSpLocks noChangeShapeType="1"/>
              </p:cNvCxnSpPr>
              <p:nvPr/>
            </p:nvCxnSpPr>
            <p:spPr bwMode="auto">
              <a:xfrm>
                <a:off x="6226397" y="1185180"/>
                <a:ext cx="6350" cy="1463040"/>
              </a:xfrm>
              <a:prstGeom prst="line">
                <a:avLst/>
              </a:prstGeom>
              <a:noFill/>
              <a:ln w="28575" algn="ctr">
                <a:solidFill>
                  <a:srgbClr val="F68E00"/>
                </a:solidFill>
                <a:prstDash val="sysDash"/>
                <a:round/>
                <a:headEnd/>
                <a:tailEnd/>
              </a:ln>
              <a:extLst>
                <a:ext uri="{909E8E84-426E-40DD-AFC4-6F175D3DCCD1}">
                  <a14:hiddenFill xmlns:a14="http://schemas.microsoft.com/office/drawing/2010/main">
                    <a:noFill/>
                  </a14:hiddenFill>
                </a:ext>
              </a:extLst>
            </p:spPr>
          </p:cxnSp>
          <p:pic>
            <p:nvPicPr>
              <p:cNvPr id="75" name="Picture 23">
                <a:extLst>
                  <a:ext uri="{FF2B5EF4-FFF2-40B4-BE49-F238E27FC236}">
                    <a16:creationId xmlns:a16="http://schemas.microsoft.com/office/drawing/2014/main" id="{02BB1C62-BA47-4B28-8315-BA618A36852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143" y="987125"/>
                <a:ext cx="782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Rectangle 72">
              <a:extLst>
                <a:ext uri="{FF2B5EF4-FFF2-40B4-BE49-F238E27FC236}">
                  <a16:creationId xmlns:a16="http://schemas.microsoft.com/office/drawing/2014/main" id="{D7062FE8-0619-40BE-BF5D-A3CF289AC1C6}"/>
                </a:ext>
              </a:extLst>
            </p:cNvPr>
            <p:cNvSpPr/>
            <p:nvPr/>
          </p:nvSpPr>
          <p:spPr>
            <a:xfrm>
              <a:off x="5128488" y="1488661"/>
              <a:ext cx="639574" cy="261383"/>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Pilot  </a:t>
              </a:r>
            </a:p>
          </p:txBody>
        </p:sp>
      </p:grpSp>
      <p:grpSp>
        <p:nvGrpSpPr>
          <p:cNvPr id="78" name="Group 36">
            <a:extLst>
              <a:ext uri="{FF2B5EF4-FFF2-40B4-BE49-F238E27FC236}">
                <a16:creationId xmlns:a16="http://schemas.microsoft.com/office/drawing/2014/main" id="{DD50BEA3-CF05-4D03-A4B9-5F7990EEB134}"/>
              </a:ext>
            </a:extLst>
          </p:cNvPr>
          <p:cNvGrpSpPr>
            <a:grpSpLocks/>
          </p:cNvGrpSpPr>
          <p:nvPr/>
        </p:nvGrpSpPr>
        <p:grpSpPr bwMode="auto">
          <a:xfrm>
            <a:off x="5149622" y="3356206"/>
            <a:ext cx="1730376" cy="1487487"/>
            <a:chOff x="7697687" y="2640994"/>
            <a:chExt cx="1707694" cy="1723659"/>
          </a:xfrm>
        </p:grpSpPr>
        <p:sp>
          <p:nvSpPr>
            <p:cNvPr id="81" name="Diamond 80">
              <a:extLst>
                <a:ext uri="{FF2B5EF4-FFF2-40B4-BE49-F238E27FC236}">
                  <a16:creationId xmlns:a16="http://schemas.microsoft.com/office/drawing/2014/main" id="{A4E2B501-1A0F-4189-A8F4-BC00C0935C96}"/>
                </a:ext>
              </a:extLst>
            </p:cNvPr>
            <p:cNvSpPr/>
            <p:nvPr/>
          </p:nvSpPr>
          <p:spPr>
            <a:xfrm>
              <a:off x="7697687" y="2953718"/>
              <a:ext cx="98701" cy="176597"/>
            </a:xfrm>
            <a:prstGeom prst="diamond">
              <a:avLst/>
            </a:prstGeom>
            <a:solidFill>
              <a:srgbClr val="F154F1"/>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2" name="Diamond 81">
              <a:extLst>
                <a:ext uri="{FF2B5EF4-FFF2-40B4-BE49-F238E27FC236}">
                  <a16:creationId xmlns:a16="http://schemas.microsoft.com/office/drawing/2014/main" id="{340FFA91-2B7F-41AE-89DC-6E430F5A7F5D}"/>
                </a:ext>
              </a:extLst>
            </p:cNvPr>
            <p:cNvSpPr/>
            <p:nvPr/>
          </p:nvSpPr>
          <p:spPr>
            <a:xfrm>
              <a:off x="7764303" y="2640994"/>
              <a:ext cx="98702" cy="174757"/>
            </a:xfrm>
            <a:prstGeom prst="diamond">
              <a:avLst/>
            </a:prstGeom>
            <a:solidFill>
              <a:srgbClr val="F154F1"/>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3" name="Diamond 82">
              <a:extLst>
                <a:ext uri="{FF2B5EF4-FFF2-40B4-BE49-F238E27FC236}">
                  <a16:creationId xmlns:a16="http://schemas.microsoft.com/office/drawing/2014/main" id="{443AF07A-E492-4EE0-8EA8-F5FFF982768D}"/>
                </a:ext>
              </a:extLst>
            </p:cNvPr>
            <p:cNvSpPr/>
            <p:nvPr/>
          </p:nvSpPr>
          <p:spPr>
            <a:xfrm>
              <a:off x="8432465" y="2953718"/>
              <a:ext cx="98702" cy="176597"/>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4" name="Diamond 83">
              <a:extLst>
                <a:ext uri="{FF2B5EF4-FFF2-40B4-BE49-F238E27FC236}">
                  <a16:creationId xmlns:a16="http://schemas.microsoft.com/office/drawing/2014/main" id="{039C4AB5-C659-4AB4-987A-1B355854F4C6}"/>
                </a:ext>
              </a:extLst>
            </p:cNvPr>
            <p:cNvSpPr/>
            <p:nvPr/>
          </p:nvSpPr>
          <p:spPr>
            <a:xfrm>
              <a:off x="8128527" y="2953718"/>
              <a:ext cx="98702" cy="176597"/>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5" name="Diamond 84">
              <a:extLst>
                <a:ext uri="{FF2B5EF4-FFF2-40B4-BE49-F238E27FC236}">
                  <a16:creationId xmlns:a16="http://schemas.microsoft.com/office/drawing/2014/main" id="{D8A373BF-74C3-4435-9710-4F0B2A9AEC38}"/>
                </a:ext>
              </a:extLst>
            </p:cNvPr>
            <p:cNvSpPr/>
            <p:nvPr/>
          </p:nvSpPr>
          <p:spPr>
            <a:xfrm>
              <a:off x="9306679" y="2944519"/>
              <a:ext cx="98702" cy="174758"/>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6" name="Diamond 85">
              <a:extLst>
                <a:ext uri="{FF2B5EF4-FFF2-40B4-BE49-F238E27FC236}">
                  <a16:creationId xmlns:a16="http://schemas.microsoft.com/office/drawing/2014/main" id="{6920004C-7A6F-44F7-8EF0-9736B6A7539D}"/>
                </a:ext>
              </a:extLst>
            </p:cNvPr>
            <p:cNvSpPr/>
            <p:nvPr/>
          </p:nvSpPr>
          <p:spPr>
            <a:xfrm>
              <a:off x="9073242" y="4188056"/>
              <a:ext cx="98701" cy="176597"/>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sp>
          <p:nvSpPr>
            <p:cNvPr id="87" name="Diamond 86">
              <a:extLst>
                <a:ext uri="{FF2B5EF4-FFF2-40B4-BE49-F238E27FC236}">
                  <a16:creationId xmlns:a16="http://schemas.microsoft.com/office/drawing/2014/main" id="{E5099400-050B-4E59-BBD7-F3F36863113F}"/>
                </a:ext>
              </a:extLst>
            </p:cNvPr>
            <p:cNvSpPr/>
            <p:nvPr/>
          </p:nvSpPr>
          <p:spPr>
            <a:xfrm>
              <a:off x="8984284" y="3220452"/>
              <a:ext cx="98702" cy="174758"/>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grpSp>
      <p:sp>
        <p:nvSpPr>
          <p:cNvPr id="90" name="Diamond 89">
            <a:extLst>
              <a:ext uri="{FF2B5EF4-FFF2-40B4-BE49-F238E27FC236}">
                <a16:creationId xmlns:a16="http://schemas.microsoft.com/office/drawing/2014/main" id="{6F477D25-3FED-4D43-89BE-8F93800D3EB5}"/>
              </a:ext>
            </a:extLst>
          </p:cNvPr>
          <p:cNvSpPr/>
          <p:nvPr/>
        </p:nvSpPr>
        <p:spPr bwMode="auto">
          <a:xfrm>
            <a:off x="6079802" y="4477194"/>
            <a:ext cx="100013" cy="150813"/>
          </a:xfrm>
          <a:prstGeom prst="diamond">
            <a:avLst/>
          </a:prstGeom>
          <a:solidFill>
            <a:srgbClr val="FFFF00"/>
          </a:solidFill>
          <a:ln w="9525" cap="flat" cmpd="sng" algn="ctr">
            <a:solidFill>
              <a:srgbClr val="000000">
                <a:shade val="5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kern="0">
              <a:solidFill>
                <a:srgbClr val="FFFFFF"/>
              </a:solidFill>
              <a:latin typeface="Calibri"/>
            </a:endParaRPr>
          </a:p>
        </p:txBody>
      </p:sp>
      <p:graphicFrame>
        <p:nvGraphicFramePr>
          <p:cNvPr id="23" name="Table 22">
            <a:extLst>
              <a:ext uri="{FF2B5EF4-FFF2-40B4-BE49-F238E27FC236}">
                <a16:creationId xmlns:a16="http://schemas.microsoft.com/office/drawing/2014/main" id="{EA3CBD2C-406F-4A94-8CDD-A051F76DF2F4}"/>
              </a:ext>
            </a:extLst>
          </p:cNvPr>
          <p:cNvGraphicFramePr>
            <a:graphicFrameLocks noGrp="1"/>
          </p:cNvGraphicFramePr>
          <p:nvPr>
            <p:extLst>
              <p:ext uri="{D42A27DB-BD31-4B8C-83A1-F6EECF244321}">
                <p14:modId xmlns:p14="http://schemas.microsoft.com/office/powerpoint/2010/main" val="1784170068"/>
              </p:ext>
            </p:extLst>
          </p:nvPr>
        </p:nvGraphicFramePr>
        <p:xfrm>
          <a:off x="221633" y="1977080"/>
          <a:ext cx="3542482" cy="276942"/>
        </p:xfrm>
        <a:graphic>
          <a:graphicData uri="http://schemas.openxmlformats.org/drawingml/2006/table">
            <a:tbl>
              <a:tblPr/>
              <a:tblGrid>
                <a:gridCol w="3542482">
                  <a:extLst>
                    <a:ext uri="{9D8B030D-6E8A-4147-A177-3AD203B41FA5}">
                      <a16:colId xmlns:a16="http://schemas.microsoft.com/office/drawing/2014/main" val="460624374"/>
                    </a:ext>
                  </a:extLst>
                </a:gridCol>
              </a:tblGrid>
              <a:tr h="276942">
                <a:tc>
                  <a:txBody>
                    <a:bodyPr/>
                    <a:lstStyle/>
                    <a:p>
                      <a:pPr algn="l" fontAlgn="ctr"/>
                      <a:r>
                        <a:rPr lang="en-US" sz="1200" b="1" i="0" u="none" strike="noStrike" dirty="0">
                          <a:solidFill>
                            <a:srgbClr val="000000"/>
                          </a:solidFill>
                          <a:effectLst/>
                          <a:latin typeface="Arial" panose="020B0604020202020204" pitchFamily="34" charset="0"/>
                        </a:rPr>
                        <a:t>Vehicle Procurement Program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619067974"/>
                  </a:ext>
                </a:extLst>
              </a:tr>
            </a:tbl>
          </a:graphicData>
        </a:graphic>
      </p:graphicFrame>
      <p:graphicFrame>
        <p:nvGraphicFramePr>
          <p:cNvPr id="24" name="Table 23">
            <a:extLst>
              <a:ext uri="{FF2B5EF4-FFF2-40B4-BE49-F238E27FC236}">
                <a16:creationId xmlns:a16="http://schemas.microsoft.com/office/drawing/2014/main" id="{AF45F9F8-A798-400B-8ECB-F138BB8A1A89}"/>
              </a:ext>
            </a:extLst>
          </p:cNvPr>
          <p:cNvGraphicFramePr>
            <a:graphicFrameLocks noGrp="1"/>
          </p:cNvGraphicFramePr>
          <p:nvPr>
            <p:extLst>
              <p:ext uri="{D42A27DB-BD31-4B8C-83A1-F6EECF244321}">
                <p14:modId xmlns:p14="http://schemas.microsoft.com/office/powerpoint/2010/main" val="103503161"/>
              </p:ext>
            </p:extLst>
          </p:nvPr>
        </p:nvGraphicFramePr>
        <p:xfrm>
          <a:off x="221633" y="2255469"/>
          <a:ext cx="3538602" cy="488122"/>
        </p:xfrm>
        <a:graphic>
          <a:graphicData uri="http://schemas.openxmlformats.org/drawingml/2006/table">
            <a:tbl>
              <a:tblPr/>
              <a:tblGrid>
                <a:gridCol w="3538602">
                  <a:extLst>
                    <a:ext uri="{9D8B030D-6E8A-4147-A177-3AD203B41FA5}">
                      <a16:colId xmlns:a16="http://schemas.microsoft.com/office/drawing/2014/main" val="1758214005"/>
                    </a:ext>
                  </a:extLst>
                </a:gridCol>
              </a:tblGrid>
              <a:tr h="244061">
                <a:tc>
                  <a:txBody>
                    <a:bodyPr/>
                    <a:lstStyle/>
                    <a:p>
                      <a:pPr marL="0" algn="l" defTabSz="914400" rtl="0" eaLnBrk="1" fontAlgn="ctr" latinLnBrk="0" hangingPunct="1"/>
                      <a:r>
                        <a:rPr lang="en-US" sz="1100" b="0" i="0" u="none" strike="noStrike" kern="1200" dirty="0">
                          <a:solidFill>
                            <a:srgbClr val="000000"/>
                          </a:solidFill>
                          <a:effectLst/>
                          <a:latin typeface="Arial" panose="020B0604020202020204" pitchFamily="34" charset="0"/>
                          <a:ea typeface="+mn-ea"/>
                          <a:cs typeface="+mn-cs"/>
                        </a:rPr>
                        <a:t>   OL  Vehicles</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109533"/>
                  </a:ext>
                </a:extLst>
              </a:tr>
              <a:tr h="244061">
                <a:tc>
                  <a:txBody>
                    <a:bodyPr/>
                    <a:lstStyle/>
                    <a:p>
                      <a:pPr marL="0" algn="l" defTabSz="914400" rtl="0" eaLnBrk="1" fontAlgn="ctr" latinLnBrk="0" hangingPunct="1"/>
                      <a:r>
                        <a:rPr lang="en-US" sz="1100" b="0" i="0" u="none" strike="noStrike" kern="1200" dirty="0">
                          <a:solidFill>
                            <a:srgbClr val="000000"/>
                          </a:solidFill>
                          <a:effectLst/>
                          <a:latin typeface="Arial" panose="020B0604020202020204" pitchFamily="34" charset="0"/>
                          <a:ea typeface="+mn-ea"/>
                          <a:cs typeface="+mn-cs"/>
                        </a:rPr>
                        <a:t>   RL  Vehicles</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897570"/>
                  </a:ext>
                </a:extLst>
              </a:tr>
            </a:tbl>
          </a:graphicData>
        </a:graphic>
      </p:graphicFrame>
      <p:pic>
        <p:nvPicPr>
          <p:cNvPr id="25" name="Picture 24">
            <a:extLst>
              <a:ext uri="{FF2B5EF4-FFF2-40B4-BE49-F238E27FC236}">
                <a16:creationId xmlns:a16="http://schemas.microsoft.com/office/drawing/2014/main" id="{3D05786A-30D1-4F99-B2AA-E3529E11E8DD}"/>
              </a:ext>
            </a:extLst>
          </p:cNvPr>
          <p:cNvPicPr>
            <a:picLocks noChangeAspect="1"/>
          </p:cNvPicPr>
          <p:nvPr/>
        </p:nvPicPr>
        <p:blipFill>
          <a:blip r:embed="rId7"/>
          <a:stretch>
            <a:fillRect/>
          </a:stretch>
        </p:blipFill>
        <p:spPr>
          <a:xfrm>
            <a:off x="3809770" y="2263371"/>
            <a:ext cx="5114925" cy="477838"/>
          </a:xfrm>
          <a:prstGeom prst="rect">
            <a:avLst/>
          </a:prstGeom>
        </p:spPr>
      </p:pic>
      <p:sp>
        <p:nvSpPr>
          <p:cNvPr id="93" name="Rectangle 92">
            <a:extLst>
              <a:ext uri="{FF2B5EF4-FFF2-40B4-BE49-F238E27FC236}">
                <a16:creationId xmlns:a16="http://schemas.microsoft.com/office/drawing/2014/main" id="{0C339CFA-1D12-4B1E-B01F-0622A733F3F3}"/>
              </a:ext>
            </a:extLst>
          </p:cNvPr>
          <p:cNvSpPr/>
          <p:nvPr/>
        </p:nvSpPr>
        <p:spPr bwMode="auto">
          <a:xfrm>
            <a:off x="462684" y="5236530"/>
            <a:ext cx="2243194" cy="248347"/>
          </a:xfrm>
          <a:prstGeom prst="rect">
            <a:avLst/>
          </a:prstGeom>
          <a:solidFill>
            <a:srgbClr val="8064A2"/>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chemeClr val="tx1"/>
                </a:solidFill>
              </a:rPr>
              <a:t>Manufacturing/Delivery</a:t>
            </a:r>
          </a:p>
        </p:txBody>
      </p:sp>
      <p:graphicFrame>
        <p:nvGraphicFramePr>
          <p:cNvPr id="29" name="Table 28">
            <a:extLst>
              <a:ext uri="{FF2B5EF4-FFF2-40B4-BE49-F238E27FC236}">
                <a16:creationId xmlns:a16="http://schemas.microsoft.com/office/drawing/2014/main" id="{4ECADA98-496B-4FA6-B17D-72E771F85C3D}"/>
              </a:ext>
            </a:extLst>
          </p:cNvPr>
          <p:cNvGraphicFramePr>
            <a:graphicFrameLocks noGrp="1"/>
          </p:cNvGraphicFramePr>
          <p:nvPr>
            <p:extLst>
              <p:ext uri="{D42A27DB-BD31-4B8C-83A1-F6EECF244321}">
                <p14:modId xmlns:p14="http://schemas.microsoft.com/office/powerpoint/2010/main" val="1964653919"/>
              </p:ext>
            </p:extLst>
          </p:nvPr>
        </p:nvGraphicFramePr>
        <p:xfrm>
          <a:off x="220934" y="2904015"/>
          <a:ext cx="3538734" cy="1116845"/>
        </p:xfrm>
        <a:graphic>
          <a:graphicData uri="http://schemas.openxmlformats.org/drawingml/2006/table">
            <a:tbl>
              <a:tblPr/>
              <a:tblGrid>
                <a:gridCol w="3538734">
                  <a:extLst>
                    <a:ext uri="{9D8B030D-6E8A-4147-A177-3AD203B41FA5}">
                      <a16:colId xmlns:a16="http://schemas.microsoft.com/office/drawing/2014/main" val="1402358826"/>
                    </a:ext>
                  </a:extLst>
                </a:gridCol>
              </a:tblGrid>
              <a:tr h="223369">
                <a:tc>
                  <a:txBody>
                    <a:bodyPr/>
                    <a:lstStyle/>
                    <a:p>
                      <a:pPr algn="l" fontAlgn="ctr"/>
                      <a:r>
                        <a:rPr lang="en-US" sz="1100" b="0" i="0" u="none" strike="noStrike" dirty="0">
                          <a:solidFill>
                            <a:srgbClr val="000000"/>
                          </a:solidFill>
                          <a:effectLst/>
                          <a:latin typeface="Arial" panose="020B0604020202020204" pitchFamily="34" charset="0"/>
                        </a:rPr>
                        <a:t>Infrastructure Program – Orange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79646"/>
                    </a:solidFill>
                  </a:tcPr>
                </a:tc>
                <a:extLst>
                  <a:ext uri="{0D108BD9-81ED-4DB2-BD59-A6C34878D82A}">
                    <a16:rowId xmlns:a16="http://schemas.microsoft.com/office/drawing/2014/main" val="3910160615"/>
                  </a:ext>
                </a:extLst>
              </a:tr>
              <a:tr h="223369">
                <a:tc>
                  <a:txBody>
                    <a:bodyPr/>
                    <a:lstStyle/>
                    <a:p>
                      <a:pPr algn="l" fontAlgn="ctr"/>
                      <a:r>
                        <a:rPr lang="en-US" sz="1100" b="0" i="0" u="none" strike="noStrike" dirty="0">
                          <a:solidFill>
                            <a:srgbClr val="000000"/>
                          </a:solidFill>
                          <a:effectLst/>
                          <a:latin typeface="Arial" panose="020B0604020202020204" pitchFamily="34" charset="0"/>
                        </a:rPr>
                        <a:t>Wellington Yard Expansion Tracks 33-38</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4870681"/>
                  </a:ext>
                </a:extLst>
              </a:tr>
              <a:tr h="223369">
                <a:tc>
                  <a:txBody>
                    <a:bodyPr/>
                    <a:lstStyle/>
                    <a:p>
                      <a:pPr algn="l" fontAlgn="ctr"/>
                      <a:r>
                        <a:rPr lang="en-US" sz="1100" b="0" i="0" u="none" strike="noStrike" dirty="0">
                          <a:solidFill>
                            <a:srgbClr val="000000"/>
                          </a:solidFill>
                          <a:effectLst/>
                          <a:latin typeface="Arial" panose="020B0604020202020204" pitchFamily="34" charset="0"/>
                        </a:rPr>
                        <a:t>Orange Line Test Track</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243804"/>
                  </a:ext>
                </a:extLst>
              </a:tr>
              <a:tr h="223369">
                <a:tc>
                  <a:txBody>
                    <a:bodyPr/>
                    <a:lstStyle/>
                    <a:p>
                      <a:pPr algn="l" fontAlgn="ctr"/>
                      <a:r>
                        <a:rPr lang="en-US" sz="1100" b="0" i="0" u="none" strike="noStrike" dirty="0">
                          <a:solidFill>
                            <a:srgbClr val="000000"/>
                          </a:solidFill>
                          <a:effectLst/>
                          <a:latin typeface="Arial" panose="020B0604020202020204" pitchFamily="34" charset="0"/>
                        </a:rPr>
                        <a:t>Wellington Maintenance Facility</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7679276"/>
                  </a:ext>
                </a:extLst>
              </a:tr>
              <a:tr h="223369">
                <a:tc>
                  <a:txBody>
                    <a:bodyPr/>
                    <a:lstStyle/>
                    <a:p>
                      <a:pPr algn="l" fontAlgn="ctr"/>
                      <a:r>
                        <a:rPr lang="en-US" sz="1100" b="0" i="0" u="none" strike="noStrike" dirty="0">
                          <a:solidFill>
                            <a:srgbClr val="000000"/>
                          </a:solidFill>
                          <a:effectLst/>
                          <a:latin typeface="Arial" panose="020B0604020202020204" pitchFamily="34" charset="0"/>
                        </a:rPr>
                        <a:t>Wellington Yard Rebuild</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615674"/>
                  </a:ext>
                </a:extLst>
              </a:tr>
            </a:tbl>
          </a:graphicData>
        </a:graphic>
      </p:graphicFrame>
      <p:graphicFrame>
        <p:nvGraphicFramePr>
          <p:cNvPr id="30" name="Table 29">
            <a:extLst>
              <a:ext uri="{FF2B5EF4-FFF2-40B4-BE49-F238E27FC236}">
                <a16:creationId xmlns:a16="http://schemas.microsoft.com/office/drawing/2014/main" id="{5B778D52-41BF-4773-A49E-97E51691F3C0}"/>
              </a:ext>
            </a:extLst>
          </p:cNvPr>
          <p:cNvGraphicFramePr>
            <a:graphicFrameLocks noGrp="1"/>
          </p:cNvGraphicFramePr>
          <p:nvPr>
            <p:extLst>
              <p:ext uri="{D42A27DB-BD31-4B8C-83A1-F6EECF244321}">
                <p14:modId xmlns:p14="http://schemas.microsoft.com/office/powerpoint/2010/main" val="2466572797"/>
              </p:ext>
            </p:extLst>
          </p:nvPr>
        </p:nvGraphicFramePr>
        <p:xfrm>
          <a:off x="231685" y="4156649"/>
          <a:ext cx="3535225" cy="727771"/>
        </p:xfrm>
        <a:graphic>
          <a:graphicData uri="http://schemas.openxmlformats.org/drawingml/2006/table">
            <a:tbl>
              <a:tblPr/>
              <a:tblGrid>
                <a:gridCol w="3535225">
                  <a:extLst>
                    <a:ext uri="{9D8B030D-6E8A-4147-A177-3AD203B41FA5}">
                      <a16:colId xmlns:a16="http://schemas.microsoft.com/office/drawing/2014/main" val="1593049947"/>
                    </a:ext>
                  </a:extLst>
                </a:gridCol>
              </a:tblGrid>
              <a:tr h="234917">
                <a:tc>
                  <a:txBody>
                    <a:bodyPr/>
                    <a:lstStyle/>
                    <a:p>
                      <a:pPr algn="l" fontAlgn="ctr"/>
                      <a:r>
                        <a:rPr lang="en-US" sz="1100" b="0" i="0" u="none" strike="noStrike" dirty="0">
                          <a:solidFill>
                            <a:srgbClr val="000000"/>
                          </a:solidFill>
                          <a:effectLst/>
                          <a:latin typeface="Arial" panose="020B0604020202020204" pitchFamily="34" charset="0"/>
                        </a:rPr>
                        <a:t>Infrastructure Program – Red Line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297299162"/>
                  </a:ext>
                </a:extLst>
              </a:tr>
              <a:tr h="234917">
                <a:tc>
                  <a:txBody>
                    <a:bodyPr/>
                    <a:lstStyle/>
                    <a:p>
                      <a:pPr algn="l" fontAlgn="ctr"/>
                      <a:r>
                        <a:rPr lang="en-US" sz="1100" b="0" i="0" u="none" strike="noStrike" dirty="0">
                          <a:solidFill>
                            <a:srgbClr val="000000"/>
                          </a:solidFill>
                          <a:effectLst/>
                          <a:latin typeface="Arial" panose="020B0604020202020204" pitchFamily="34" charset="0"/>
                        </a:rPr>
                        <a:t>Red Line Test Track</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8602310"/>
                  </a:ext>
                </a:extLst>
              </a:tr>
              <a:tr h="257937">
                <a:tc>
                  <a:txBody>
                    <a:bodyPr/>
                    <a:lstStyle/>
                    <a:p>
                      <a:pPr algn="l" fontAlgn="ctr"/>
                      <a:r>
                        <a:rPr lang="en-US" sz="1050" b="0" i="0" u="none" strike="noStrike" dirty="0">
                          <a:solidFill>
                            <a:srgbClr val="000000"/>
                          </a:solidFill>
                          <a:effectLst/>
                          <a:latin typeface="Arial" panose="020B0604020202020204" pitchFamily="34" charset="0"/>
                        </a:rPr>
                        <a:t>Cabot Maintenance Facility &amp; Cabot Yard Improvements</a:t>
                      </a:r>
                    </a:p>
                  </a:txBody>
                  <a:tcPr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6414665"/>
                  </a:ext>
                </a:extLst>
              </a:tr>
            </a:tbl>
          </a:graphicData>
        </a:graphic>
      </p:graphicFrame>
      <p:sp>
        <p:nvSpPr>
          <p:cNvPr id="50" name="Rectangle 49">
            <a:extLst>
              <a:ext uri="{FF2B5EF4-FFF2-40B4-BE49-F238E27FC236}">
                <a16:creationId xmlns:a16="http://schemas.microsoft.com/office/drawing/2014/main" id="{89EEFDB8-E11D-4082-B1EE-3004E133F573}"/>
              </a:ext>
            </a:extLst>
          </p:cNvPr>
          <p:cNvSpPr/>
          <p:nvPr/>
        </p:nvSpPr>
        <p:spPr>
          <a:xfrm>
            <a:off x="5357267" y="3371615"/>
            <a:ext cx="388213" cy="19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97B32BA-158E-4113-8A98-7D82C7F763B2}"/>
              </a:ext>
            </a:extLst>
          </p:cNvPr>
          <p:cNvSpPr/>
          <p:nvPr/>
        </p:nvSpPr>
        <p:spPr>
          <a:xfrm>
            <a:off x="7106383" y="3597479"/>
            <a:ext cx="89370" cy="1922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6A3664D-33E2-481F-8EFD-BC394B166BE3}"/>
              </a:ext>
            </a:extLst>
          </p:cNvPr>
          <p:cNvSpPr/>
          <p:nvPr/>
        </p:nvSpPr>
        <p:spPr>
          <a:xfrm>
            <a:off x="7609944" y="3815030"/>
            <a:ext cx="551075" cy="1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298129D-D9E9-4FEA-8957-4FAAD40F5207}"/>
              </a:ext>
            </a:extLst>
          </p:cNvPr>
          <p:cNvSpPr/>
          <p:nvPr/>
        </p:nvSpPr>
        <p:spPr>
          <a:xfrm>
            <a:off x="8126342" y="4650741"/>
            <a:ext cx="45719" cy="2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955F923-001F-4BD5-84DD-75C6EF62DC17}"/>
              </a:ext>
            </a:extLst>
          </p:cNvPr>
          <p:cNvSpPr/>
          <p:nvPr/>
        </p:nvSpPr>
        <p:spPr>
          <a:xfrm>
            <a:off x="6229822" y="4392410"/>
            <a:ext cx="125499" cy="235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7C09CF4-890D-4609-9259-AA731A702DE9}"/>
              </a:ext>
            </a:extLst>
          </p:cNvPr>
          <p:cNvPicPr>
            <a:picLocks noChangeAspect="1"/>
          </p:cNvPicPr>
          <p:nvPr/>
        </p:nvPicPr>
        <p:blipFill rotWithShape="1">
          <a:blip r:embed="rId8"/>
          <a:srcRect l="2914" r="-1"/>
          <a:stretch/>
        </p:blipFill>
        <p:spPr>
          <a:xfrm>
            <a:off x="7626668" y="3788983"/>
            <a:ext cx="557211" cy="235330"/>
          </a:xfrm>
          <a:prstGeom prst="rect">
            <a:avLst/>
          </a:prstGeom>
        </p:spPr>
      </p:pic>
      <p:pic>
        <p:nvPicPr>
          <p:cNvPr id="6" name="Picture 5">
            <a:extLst>
              <a:ext uri="{FF2B5EF4-FFF2-40B4-BE49-F238E27FC236}">
                <a16:creationId xmlns:a16="http://schemas.microsoft.com/office/drawing/2014/main" id="{61AB90D8-80B9-44F5-8088-8CE3C20DE795}"/>
              </a:ext>
            </a:extLst>
          </p:cNvPr>
          <p:cNvPicPr>
            <a:picLocks noChangeAspect="1"/>
          </p:cNvPicPr>
          <p:nvPr/>
        </p:nvPicPr>
        <p:blipFill>
          <a:blip r:embed="rId9"/>
          <a:stretch>
            <a:fillRect/>
          </a:stretch>
        </p:blipFill>
        <p:spPr>
          <a:xfrm>
            <a:off x="8118158" y="4622538"/>
            <a:ext cx="801953" cy="290735"/>
          </a:xfrm>
          <a:prstGeom prst="rect">
            <a:avLst/>
          </a:prstGeom>
        </p:spPr>
      </p:pic>
      <p:sp>
        <p:nvSpPr>
          <p:cNvPr id="76" name="Rectangle 75">
            <a:extLst>
              <a:ext uri="{FF2B5EF4-FFF2-40B4-BE49-F238E27FC236}">
                <a16:creationId xmlns:a16="http://schemas.microsoft.com/office/drawing/2014/main" id="{A5E5A7FD-786E-479A-9827-6A2376EE9F28}"/>
              </a:ext>
            </a:extLst>
          </p:cNvPr>
          <p:cNvSpPr/>
          <p:nvPr/>
        </p:nvSpPr>
        <p:spPr>
          <a:xfrm>
            <a:off x="5559965" y="3137549"/>
            <a:ext cx="393950" cy="2009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1A574BF-9CB8-4BCE-A2CB-38EAD1376E06}"/>
              </a:ext>
            </a:extLst>
          </p:cNvPr>
          <p:cNvSpPr/>
          <p:nvPr/>
        </p:nvSpPr>
        <p:spPr>
          <a:xfrm>
            <a:off x="3803554" y="1915060"/>
            <a:ext cx="1821421" cy="3227515"/>
          </a:xfrm>
          <a:prstGeom prst="rect">
            <a:avLst/>
          </a:prstGeom>
          <a:solidFill>
            <a:srgbClr val="A6A6A6">
              <a:alpha val="38039"/>
            </a:srgbClr>
          </a:solidFill>
          <a:ln w="25400" cap="flat" cmpd="sng" algn="ctr">
            <a:noFill/>
            <a:prstDash val="solid"/>
          </a:ln>
          <a:effectLst/>
        </p:spPr>
        <p:txBody>
          <a:bodyPr anchor="b"/>
          <a:lstStyle/>
          <a:p>
            <a:pPr eaLnBrk="1" fontAlgn="auto" hangingPunct="1">
              <a:spcBef>
                <a:spcPts val="0"/>
              </a:spcBef>
              <a:spcAft>
                <a:spcPts val="0"/>
              </a:spcAft>
              <a:defRPr/>
            </a:pPr>
            <a:r>
              <a:rPr lang="en-US" sz="1400" kern="0" dirty="0">
                <a:solidFill>
                  <a:srgbClr val="000000"/>
                </a:solidFill>
                <a:latin typeface="Verdana"/>
                <a:cs typeface="Arial"/>
              </a:rPr>
              <a:t>  Completed</a:t>
            </a:r>
          </a:p>
        </p:txBody>
      </p:sp>
      <p:grpSp>
        <p:nvGrpSpPr>
          <p:cNvPr id="66" name="Group 14">
            <a:extLst>
              <a:ext uri="{FF2B5EF4-FFF2-40B4-BE49-F238E27FC236}">
                <a16:creationId xmlns:a16="http://schemas.microsoft.com/office/drawing/2014/main" id="{0548A946-32C8-4C9A-90A2-175597F31984}"/>
              </a:ext>
            </a:extLst>
          </p:cNvPr>
          <p:cNvGrpSpPr>
            <a:grpSpLocks/>
          </p:cNvGrpSpPr>
          <p:nvPr/>
        </p:nvGrpSpPr>
        <p:grpSpPr bwMode="auto">
          <a:xfrm>
            <a:off x="5485263" y="1343025"/>
            <a:ext cx="1014412" cy="1995488"/>
            <a:chOff x="5573281" y="1302719"/>
            <a:chExt cx="1343638" cy="2312624"/>
          </a:xfrm>
        </p:grpSpPr>
        <p:grpSp>
          <p:nvGrpSpPr>
            <p:cNvPr id="67" name="Group 15">
              <a:extLst>
                <a:ext uri="{FF2B5EF4-FFF2-40B4-BE49-F238E27FC236}">
                  <a16:creationId xmlns:a16="http://schemas.microsoft.com/office/drawing/2014/main" id="{25973C50-AB4C-436C-AEE3-D9499FDD253C}"/>
                </a:ext>
              </a:extLst>
            </p:cNvPr>
            <p:cNvGrpSpPr>
              <a:grpSpLocks/>
            </p:cNvGrpSpPr>
            <p:nvPr/>
          </p:nvGrpSpPr>
          <p:grpSpPr bwMode="auto">
            <a:xfrm>
              <a:off x="5843624" y="1499425"/>
              <a:ext cx="855239" cy="2115918"/>
              <a:chOff x="6562365" y="818634"/>
              <a:chExt cx="782637" cy="1993573"/>
            </a:xfrm>
          </p:grpSpPr>
          <p:cxnSp>
            <p:nvCxnSpPr>
              <p:cNvPr id="69" name="Straight Connector 17">
                <a:extLst>
                  <a:ext uri="{FF2B5EF4-FFF2-40B4-BE49-F238E27FC236}">
                    <a16:creationId xmlns:a16="http://schemas.microsoft.com/office/drawing/2014/main" id="{A7E8BA40-D6F2-490B-BC53-E179D76AEC3F}"/>
                  </a:ext>
                </a:extLst>
              </p:cNvPr>
              <p:cNvCxnSpPr>
                <a:cxnSpLocks/>
              </p:cNvCxnSpPr>
              <p:nvPr/>
            </p:nvCxnSpPr>
            <p:spPr bwMode="auto">
              <a:xfrm>
                <a:off x="6883028" y="1019053"/>
                <a:ext cx="0" cy="1793154"/>
              </a:xfrm>
              <a:prstGeom prst="line">
                <a:avLst/>
              </a:prstGeom>
              <a:noFill/>
              <a:ln w="28575" algn="ctr">
                <a:solidFill>
                  <a:srgbClr val="F68E00"/>
                </a:solidFill>
                <a:round/>
                <a:headEnd/>
                <a:tailEnd/>
              </a:ln>
              <a:extLst>
                <a:ext uri="{909E8E84-426E-40DD-AFC4-6F175D3DCCD1}">
                  <a14:hiddenFill xmlns:a14="http://schemas.microsoft.com/office/drawing/2010/main">
                    <a:noFill/>
                  </a14:hiddenFill>
                </a:ext>
              </a:extLst>
            </p:spPr>
          </p:cxnSp>
          <p:pic>
            <p:nvPicPr>
              <p:cNvPr id="70" name="Picture 18">
                <a:extLst>
                  <a:ext uri="{FF2B5EF4-FFF2-40B4-BE49-F238E27FC236}">
                    <a16:creationId xmlns:a16="http://schemas.microsoft.com/office/drawing/2014/main" id="{36FCF0BE-1013-4B7A-9F72-F5710D32C29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2365" y="818634"/>
                <a:ext cx="7826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Rectangle 67">
              <a:extLst>
                <a:ext uri="{FF2B5EF4-FFF2-40B4-BE49-F238E27FC236}">
                  <a16:creationId xmlns:a16="http://schemas.microsoft.com/office/drawing/2014/main" id="{2E9F6329-09DD-45D0-83A8-9F17718AA849}"/>
                </a:ext>
              </a:extLst>
            </p:cNvPr>
            <p:cNvSpPr/>
            <p:nvPr/>
          </p:nvSpPr>
          <p:spPr>
            <a:xfrm>
              <a:off x="5573281" y="1302719"/>
              <a:ext cx="1343638" cy="261251"/>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1</a:t>
              </a:r>
              <a:r>
                <a:rPr lang="en-US" sz="1100" b="1" kern="0" baseline="30000" dirty="0">
                  <a:solidFill>
                    <a:srgbClr val="FFFFFF">
                      <a:lumMod val="50000"/>
                    </a:srgbClr>
                  </a:solidFill>
                  <a:latin typeface="Verdana"/>
                  <a:cs typeface="Arial"/>
                </a:rPr>
                <a:t>st</a:t>
              </a:r>
              <a:r>
                <a:rPr lang="en-US" sz="1100" b="1" kern="0" dirty="0">
                  <a:solidFill>
                    <a:srgbClr val="FFFFFF">
                      <a:lumMod val="50000"/>
                    </a:srgbClr>
                  </a:solidFill>
                  <a:latin typeface="Verdana"/>
                  <a:cs typeface="Arial"/>
                </a:rPr>
                <a:t> Production</a:t>
              </a:r>
            </a:p>
          </p:txBody>
        </p:sp>
      </p:grpSp>
    </p:spTree>
    <p:extLst>
      <p:ext uri="{BB962C8B-B14F-4D97-AF65-F5344CB8AC3E}">
        <p14:creationId xmlns:p14="http://schemas.microsoft.com/office/powerpoint/2010/main" val="405334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FA85E-DC5D-4711-9536-FC56732A9F57}"/>
              </a:ext>
            </a:extLst>
          </p:cNvPr>
          <p:cNvPicPr>
            <a:picLocks noChangeAspect="1"/>
          </p:cNvPicPr>
          <p:nvPr/>
        </p:nvPicPr>
        <p:blipFill>
          <a:blip r:embed="rId3"/>
          <a:stretch>
            <a:fillRect/>
          </a:stretch>
        </p:blipFill>
        <p:spPr>
          <a:xfrm>
            <a:off x="4086082" y="2786004"/>
            <a:ext cx="4753118" cy="596976"/>
          </a:xfrm>
          <a:prstGeom prst="rect">
            <a:avLst/>
          </a:prstGeom>
        </p:spPr>
      </p:pic>
      <p:pic>
        <p:nvPicPr>
          <p:cNvPr id="4" name="Picture 3">
            <a:extLst>
              <a:ext uri="{FF2B5EF4-FFF2-40B4-BE49-F238E27FC236}">
                <a16:creationId xmlns:a16="http://schemas.microsoft.com/office/drawing/2014/main" id="{A518672C-F11F-4D16-A857-C65982DF77B8}"/>
              </a:ext>
            </a:extLst>
          </p:cNvPr>
          <p:cNvPicPr>
            <a:picLocks noChangeAspect="1"/>
          </p:cNvPicPr>
          <p:nvPr/>
        </p:nvPicPr>
        <p:blipFill>
          <a:blip r:embed="rId4"/>
          <a:stretch>
            <a:fillRect/>
          </a:stretch>
        </p:blipFill>
        <p:spPr>
          <a:xfrm>
            <a:off x="4110012" y="3747672"/>
            <a:ext cx="4724399" cy="622973"/>
          </a:xfrm>
          <a:prstGeom prst="rect">
            <a:avLst/>
          </a:prstGeom>
        </p:spPr>
      </p:pic>
      <p:grpSp>
        <p:nvGrpSpPr>
          <p:cNvPr id="14" name="Group 13">
            <a:extLst>
              <a:ext uri="{FF2B5EF4-FFF2-40B4-BE49-F238E27FC236}">
                <a16:creationId xmlns:a16="http://schemas.microsoft.com/office/drawing/2014/main" id="{7B9EC4C6-2BBC-46B8-91D2-743F6C1AD014}"/>
              </a:ext>
            </a:extLst>
          </p:cNvPr>
          <p:cNvGrpSpPr/>
          <p:nvPr/>
        </p:nvGrpSpPr>
        <p:grpSpPr>
          <a:xfrm>
            <a:off x="554651" y="5151596"/>
            <a:ext cx="2611365" cy="871594"/>
            <a:chOff x="1092993" y="4818262"/>
            <a:chExt cx="2611365" cy="871594"/>
          </a:xfrm>
        </p:grpSpPr>
        <p:grpSp>
          <p:nvGrpSpPr>
            <p:cNvPr id="14338" name="Group 48">
              <a:extLst>
                <a:ext uri="{FF2B5EF4-FFF2-40B4-BE49-F238E27FC236}">
                  <a16:creationId xmlns:a16="http://schemas.microsoft.com/office/drawing/2014/main" id="{6ADCD26D-4430-4647-B614-8D313F08FBA2}"/>
                </a:ext>
              </a:extLst>
            </p:cNvPr>
            <p:cNvGrpSpPr>
              <a:grpSpLocks/>
            </p:cNvGrpSpPr>
            <p:nvPr/>
          </p:nvGrpSpPr>
          <p:grpSpPr bwMode="auto">
            <a:xfrm>
              <a:off x="1092993" y="4818262"/>
              <a:ext cx="2611365" cy="549080"/>
              <a:chOff x="1014083" y="4818214"/>
              <a:chExt cx="2350588" cy="548961"/>
            </a:xfrm>
          </p:grpSpPr>
          <p:grpSp>
            <p:nvGrpSpPr>
              <p:cNvPr id="14403" name="Group 61">
                <a:extLst>
                  <a:ext uri="{FF2B5EF4-FFF2-40B4-BE49-F238E27FC236}">
                    <a16:creationId xmlns:a16="http://schemas.microsoft.com/office/drawing/2014/main" id="{942EE2E4-9F44-410F-A333-0C6043381030}"/>
                  </a:ext>
                </a:extLst>
              </p:cNvPr>
              <p:cNvGrpSpPr>
                <a:grpSpLocks/>
              </p:cNvGrpSpPr>
              <p:nvPr/>
            </p:nvGrpSpPr>
            <p:grpSpPr bwMode="auto">
              <a:xfrm>
                <a:off x="1059094" y="5105294"/>
                <a:ext cx="2305577" cy="261881"/>
                <a:chOff x="5366065" y="1100409"/>
                <a:chExt cx="1180141" cy="300976"/>
              </a:xfrm>
            </p:grpSpPr>
            <p:sp>
              <p:nvSpPr>
                <p:cNvPr id="58" name="Rectangle 57">
                  <a:extLst>
                    <a:ext uri="{FF2B5EF4-FFF2-40B4-BE49-F238E27FC236}">
                      <a16:creationId xmlns:a16="http://schemas.microsoft.com/office/drawing/2014/main" id="{08EED5BF-4A53-4FEA-847C-0E55CCD1D017}"/>
                    </a:ext>
                  </a:extLst>
                </p:cNvPr>
                <p:cNvSpPr/>
                <p:nvPr/>
              </p:nvSpPr>
              <p:spPr>
                <a:xfrm>
                  <a:off x="5366065" y="1100409"/>
                  <a:ext cx="568327" cy="300976"/>
                </a:xfrm>
                <a:prstGeom prst="rect">
                  <a:avLst/>
                </a:prstGeom>
                <a:solidFill>
                  <a:srgbClr val="FFFF00"/>
                </a:solidFill>
                <a:ln w="9525" cap="flat" cmpd="sng" algn="ctr">
                  <a:noFill/>
                  <a:prstDash val="solid"/>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Calibri"/>
                    <a:ea typeface="+mn-ea"/>
                    <a:cs typeface="Arial"/>
                  </a:endParaRPr>
                </a:p>
              </p:txBody>
            </p:sp>
            <p:sp>
              <p:nvSpPr>
                <p:cNvPr id="59" name="Rectangle 58">
                  <a:extLst>
                    <a:ext uri="{FF2B5EF4-FFF2-40B4-BE49-F238E27FC236}">
                      <a16:creationId xmlns:a16="http://schemas.microsoft.com/office/drawing/2014/main" id="{CFBBC362-7D30-474A-8911-35E40CE9B5C7}"/>
                    </a:ext>
                  </a:extLst>
                </p:cNvPr>
                <p:cNvSpPr/>
                <p:nvPr/>
              </p:nvSpPr>
              <p:spPr>
                <a:xfrm>
                  <a:off x="5934392" y="1100409"/>
                  <a:ext cx="611814" cy="300806"/>
                </a:xfrm>
                <a:prstGeom prst="rect">
                  <a:avLst/>
                </a:prstGeom>
                <a:solidFill>
                  <a:srgbClr val="0070C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a:ea typeface="+mn-ea"/>
                      <a:cs typeface="Arial"/>
                    </a:rPr>
                    <a:t>Design/Build</a:t>
                  </a:r>
                </a:p>
              </p:txBody>
            </p:sp>
          </p:grpSp>
          <p:sp>
            <p:nvSpPr>
              <p:cNvPr id="56" name="TextBox 2">
                <a:extLst>
                  <a:ext uri="{FF2B5EF4-FFF2-40B4-BE49-F238E27FC236}">
                    <a16:creationId xmlns:a16="http://schemas.microsoft.com/office/drawing/2014/main" id="{9122D68F-9806-43FA-B249-DE714ECDB2C7}"/>
                  </a:ext>
                </a:extLst>
              </p:cNvPr>
              <p:cNvSpPr txBox="1">
                <a:spLocks noChangeArrowheads="1"/>
              </p:cNvSpPr>
              <p:nvPr/>
            </p:nvSpPr>
            <p:spPr bwMode="auto">
              <a:xfrm>
                <a:off x="1014083" y="4818214"/>
                <a:ext cx="1110309" cy="30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25418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AB54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AB54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LEGEND</a:t>
                </a:r>
              </a:p>
            </p:txBody>
          </p:sp>
          <p:sp>
            <p:nvSpPr>
              <p:cNvPr id="57" name="Rectangle 56">
                <a:extLst>
                  <a:ext uri="{FF2B5EF4-FFF2-40B4-BE49-F238E27FC236}">
                    <a16:creationId xmlns:a16="http://schemas.microsoft.com/office/drawing/2014/main" id="{7714C132-15F3-4F96-AA0D-AA79C1035EFF}"/>
                  </a:ext>
                </a:extLst>
              </p:cNvPr>
              <p:cNvSpPr/>
              <p:nvPr/>
            </p:nvSpPr>
            <p:spPr>
              <a:xfrm>
                <a:off x="1059096" y="5105293"/>
                <a:ext cx="1101735" cy="26188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ea typeface="+mn-ea"/>
                    <a:cs typeface="Arial"/>
                  </a:rPr>
                  <a:t>Procurement</a:t>
                </a:r>
                <a:r>
                  <a:rPr kumimoji="0" lang="en-US" sz="1100" b="1" i="0" u="none" strike="noStrike" kern="0" cap="none" spc="0" normalizeH="0" baseline="0" noProof="0" dirty="0">
                    <a:ln>
                      <a:noFill/>
                    </a:ln>
                    <a:solidFill>
                      <a:srgbClr val="000000"/>
                    </a:solidFill>
                    <a:effectLst/>
                    <a:uLnTx/>
                    <a:uFillTx/>
                    <a:latin typeface="Verdana"/>
                    <a:ea typeface="+mn-ea"/>
                    <a:cs typeface="Arial"/>
                  </a:rPr>
                  <a:t>  </a:t>
                </a:r>
              </a:p>
            </p:txBody>
          </p:sp>
        </p:grpSp>
        <p:sp>
          <p:nvSpPr>
            <p:cNvPr id="61" name="Rectangle 60">
              <a:extLst>
                <a:ext uri="{FF2B5EF4-FFF2-40B4-BE49-F238E27FC236}">
                  <a16:creationId xmlns:a16="http://schemas.microsoft.com/office/drawing/2014/main" id="{5A070243-B4AC-45C4-8E42-5BD6763DF013}"/>
                </a:ext>
              </a:extLst>
            </p:cNvPr>
            <p:cNvSpPr/>
            <p:nvPr/>
          </p:nvSpPr>
          <p:spPr bwMode="auto">
            <a:xfrm>
              <a:off x="2366963" y="5444286"/>
              <a:ext cx="1337395" cy="245570"/>
            </a:xfrm>
            <a:prstGeom prst="rect">
              <a:avLst/>
            </a:prstGeom>
            <a:solidFill>
              <a:srgbClr val="632523"/>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a:ea typeface="+mn-ea"/>
                  <a:cs typeface="Arial"/>
                </a:rPr>
                <a:t>MBTA Installation</a:t>
              </a:r>
            </a:p>
          </p:txBody>
        </p:sp>
      </p:grpSp>
      <p:graphicFrame>
        <p:nvGraphicFramePr>
          <p:cNvPr id="50" name="Table 49">
            <a:extLst>
              <a:ext uri="{FF2B5EF4-FFF2-40B4-BE49-F238E27FC236}">
                <a16:creationId xmlns:a16="http://schemas.microsoft.com/office/drawing/2014/main" id="{ECF825A5-34AD-4AED-8B59-EF0CFC3D6F93}"/>
              </a:ext>
            </a:extLst>
          </p:cNvPr>
          <p:cNvGraphicFramePr>
            <a:graphicFrameLocks noGrp="1"/>
          </p:cNvGraphicFramePr>
          <p:nvPr/>
        </p:nvGraphicFramePr>
        <p:xfrm>
          <a:off x="457200" y="2514600"/>
          <a:ext cx="3581400" cy="86838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tblGrid>
              <a:tr h="289454">
                <a:tc>
                  <a:txBody>
                    <a:bodyPr/>
                    <a:lstStyle/>
                    <a:p>
                      <a:r>
                        <a:rPr lang="en-US" sz="1300" b="1" dirty="0">
                          <a:solidFill>
                            <a:schemeClr val="tx1"/>
                          </a:solidFill>
                          <a:latin typeface="Calibri" panose="020F0502020204030204" pitchFamily="34" charset="0"/>
                        </a:rPr>
                        <a:t>Signal Upgrades Program - Orange Line</a:t>
                      </a:r>
                    </a:p>
                  </a:txBody>
                  <a:tcPr marL="91426" marR="91426" marT="45670" marB="45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89454">
                <a:tc>
                  <a:txBody>
                    <a:bodyPr/>
                    <a:lstStyle/>
                    <a:p>
                      <a:r>
                        <a:rPr lang="en-US" sz="1300" b="1" dirty="0">
                          <a:latin typeface="Calibri" panose="020F0502020204030204" pitchFamily="34" charset="0"/>
                        </a:rPr>
                        <a:t>Mainline Signal</a:t>
                      </a:r>
                      <a:r>
                        <a:rPr lang="en-US" sz="1300" b="1" baseline="0" dirty="0">
                          <a:latin typeface="Calibri" panose="020F0502020204030204" pitchFamily="34" charset="0"/>
                        </a:rPr>
                        <a:t> Upgrades Project</a:t>
                      </a:r>
                      <a:endParaRPr lang="en-US" sz="1300" b="1" dirty="0">
                        <a:latin typeface="Calibri" panose="020F0502020204030204" pitchFamily="34" charset="0"/>
                      </a:endParaRPr>
                    </a:p>
                  </a:txBody>
                  <a:tcPr marL="91426" marR="91426" marT="45670" marB="45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9454">
                <a:tc>
                  <a:txBody>
                    <a:bodyPr/>
                    <a:lstStyle/>
                    <a:p>
                      <a:r>
                        <a:rPr lang="en-US" sz="1300" b="1" dirty="0">
                          <a:latin typeface="Calibri" panose="020F0502020204030204" pitchFamily="34" charset="0"/>
                        </a:rPr>
                        <a:t>Signal Enhancements</a:t>
                      </a:r>
                    </a:p>
                  </a:txBody>
                  <a:tcPr marL="91426" marR="91426" marT="45670" marB="45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352" name="Title 4">
            <a:extLst>
              <a:ext uri="{FF2B5EF4-FFF2-40B4-BE49-F238E27FC236}">
                <a16:creationId xmlns:a16="http://schemas.microsoft.com/office/drawing/2014/main" id="{8F38C8FC-81BC-4CF6-BDF2-6999B7839B3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t>Red Line/Orange Line Schedule – Signals Upgrades</a:t>
            </a:r>
          </a:p>
        </p:txBody>
      </p:sp>
      <p:graphicFrame>
        <p:nvGraphicFramePr>
          <p:cNvPr id="10" name="Table 9">
            <a:extLst>
              <a:ext uri="{FF2B5EF4-FFF2-40B4-BE49-F238E27FC236}">
                <a16:creationId xmlns:a16="http://schemas.microsoft.com/office/drawing/2014/main" id="{B94FBE6C-3D7E-4936-8DEA-0E1875B37BD7}"/>
              </a:ext>
            </a:extLst>
          </p:cNvPr>
          <p:cNvGraphicFramePr>
            <a:graphicFrameLocks noGrp="1"/>
          </p:cNvGraphicFramePr>
          <p:nvPr/>
        </p:nvGraphicFramePr>
        <p:xfrm>
          <a:off x="457200" y="3429000"/>
          <a:ext cx="3581400" cy="93821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tblGrid>
              <a:tr h="312738">
                <a:tc>
                  <a:txBody>
                    <a:bodyPr/>
                    <a:lstStyle/>
                    <a:p>
                      <a:r>
                        <a:rPr lang="en-US" sz="1300" b="1" dirty="0">
                          <a:solidFill>
                            <a:schemeClr val="tx1"/>
                          </a:solidFill>
                          <a:latin typeface="Calibri" panose="020F0502020204030204" pitchFamily="34" charset="0"/>
                        </a:rPr>
                        <a:t>Signal Upgrades Program - Red Line</a:t>
                      </a:r>
                    </a:p>
                  </a:txBody>
                  <a:tcPr marL="91426" marR="91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312738">
                <a:tc>
                  <a:txBody>
                    <a:bodyPr/>
                    <a:lstStyle/>
                    <a:p>
                      <a:r>
                        <a:rPr lang="en-US" sz="1300" b="1" dirty="0">
                          <a:latin typeface="Calibri" panose="020F0502020204030204" pitchFamily="34" charset="0"/>
                        </a:rPr>
                        <a:t>Mainline Signal</a:t>
                      </a:r>
                      <a:r>
                        <a:rPr lang="en-US" sz="1300" b="1" baseline="0" dirty="0">
                          <a:latin typeface="Calibri" panose="020F0502020204030204" pitchFamily="34" charset="0"/>
                        </a:rPr>
                        <a:t> Upgrades Project</a:t>
                      </a:r>
                      <a:endParaRPr lang="en-US" sz="1300" b="1" dirty="0">
                        <a:latin typeface="Calibri" panose="020F0502020204030204" pitchFamily="34" charset="0"/>
                      </a:endParaRPr>
                    </a:p>
                  </a:txBody>
                  <a:tcPr marL="91426" marR="91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2738">
                <a:tc>
                  <a:txBody>
                    <a:bodyPr/>
                    <a:lstStyle/>
                    <a:p>
                      <a:r>
                        <a:rPr lang="en-US" sz="1300" b="1" dirty="0">
                          <a:latin typeface="Calibri" panose="020F0502020204030204" pitchFamily="34" charset="0"/>
                        </a:rPr>
                        <a:t>Signal Enhancements</a:t>
                      </a:r>
                    </a:p>
                  </a:txBody>
                  <a:tcPr marL="91426" marR="91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36" name="Table 35">
            <a:extLst>
              <a:ext uri="{FF2B5EF4-FFF2-40B4-BE49-F238E27FC236}">
                <a16:creationId xmlns:a16="http://schemas.microsoft.com/office/drawing/2014/main" id="{B9507B9B-18A6-400A-B6C7-83F1E0181551}"/>
              </a:ext>
            </a:extLst>
          </p:cNvPr>
          <p:cNvGraphicFramePr>
            <a:graphicFrameLocks noGrp="1"/>
          </p:cNvGraphicFramePr>
          <p:nvPr>
            <p:extLst>
              <p:ext uri="{D42A27DB-BD31-4B8C-83A1-F6EECF244321}">
                <p14:modId xmlns:p14="http://schemas.microsoft.com/office/powerpoint/2010/main" val="4122774434"/>
              </p:ext>
            </p:extLst>
          </p:nvPr>
        </p:nvGraphicFramePr>
        <p:xfrm>
          <a:off x="4114800" y="3413125"/>
          <a:ext cx="4724399" cy="244475"/>
        </p:xfrm>
        <a:graphic>
          <a:graphicData uri="http://schemas.openxmlformats.org/drawingml/2006/table">
            <a:tbl>
              <a:tblPr firstRow="1" bandRow="1"/>
              <a:tblGrid>
                <a:gridCol w="674915">
                  <a:extLst>
                    <a:ext uri="{9D8B030D-6E8A-4147-A177-3AD203B41FA5}">
                      <a16:colId xmlns:a16="http://schemas.microsoft.com/office/drawing/2014/main" val="20000"/>
                    </a:ext>
                  </a:extLst>
                </a:gridCol>
                <a:gridCol w="674915">
                  <a:extLst>
                    <a:ext uri="{9D8B030D-6E8A-4147-A177-3AD203B41FA5}">
                      <a16:colId xmlns:a16="http://schemas.microsoft.com/office/drawing/2014/main" val="20001"/>
                    </a:ext>
                  </a:extLst>
                </a:gridCol>
                <a:gridCol w="674915">
                  <a:extLst>
                    <a:ext uri="{9D8B030D-6E8A-4147-A177-3AD203B41FA5}">
                      <a16:colId xmlns:a16="http://schemas.microsoft.com/office/drawing/2014/main" val="20002"/>
                    </a:ext>
                  </a:extLst>
                </a:gridCol>
                <a:gridCol w="674915">
                  <a:extLst>
                    <a:ext uri="{9D8B030D-6E8A-4147-A177-3AD203B41FA5}">
                      <a16:colId xmlns:a16="http://schemas.microsoft.com/office/drawing/2014/main" val="20003"/>
                    </a:ext>
                  </a:extLst>
                </a:gridCol>
                <a:gridCol w="674912">
                  <a:extLst>
                    <a:ext uri="{9D8B030D-6E8A-4147-A177-3AD203B41FA5}">
                      <a16:colId xmlns:a16="http://schemas.microsoft.com/office/drawing/2014/main" val="20004"/>
                    </a:ext>
                  </a:extLst>
                </a:gridCol>
                <a:gridCol w="674914">
                  <a:extLst>
                    <a:ext uri="{9D8B030D-6E8A-4147-A177-3AD203B41FA5}">
                      <a16:colId xmlns:a16="http://schemas.microsoft.com/office/drawing/2014/main" val="20005"/>
                    </a:ext>
                  </a:extLst>
                </a:gridCol>
                <a:gridCol w="674913">
                  <a:extLst>
                    <a:ext uri="{9D8B030D-6E8A-4147-A177-3AD203B41FA5}">
                      <a16:colId xmlns:a16="http://schemas.microsoft.com/office/drawing/2014/main" val="20006"/>
                    </a:ext>
                  </a:extLst>
                </a:gridCol>
              </a:tblGrid>
              <a:tr h="244475">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2016</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2017</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2018</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2019</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2020</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2021</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2022</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47" name="Rectangle 46">
            <a:extLst>
              <a:ext uri="{FF2B5EF4-FFF2-40B4-BE49-F238E27FC236}">
                <a16:creationId xmlns:a16="http://schemas.microsoft.com/office/drawing/2014/main" id="{261F17DB-F50E-4A01-AD37-6380FBD1D91B}"/>
              </a:ext>
            </a:extLst>
          </p:cNvPr>
          <p:cNvSpPr/>
          <p:nvPr/>
        </p:nvSpPr>
        <p:spPr>
          <a:xfrm>
            <a:off x="4086082" y="2514600"/>
            <a:ext cx="1703521" cy="2117690"/>
          </a:xfrm>
          <a:prstGeom prst="rect">
            <a:avLst/>
          </a:prstGeom>
          <a:solidFill>
            <a:srgbClr val="A6A6A6">
              <a:alpha val="38039"/>
            </a:srgbClr>
          </a:solidFill>
          <a:ln w="25400" cap="flat" cmpd="sng" algn="ctr">
            <a:noFill/>
            <a:prstDash val="solid"/>
          </a:ln>
          <a:effectLst/>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Verdana"/>
                <a:ea typeface="+mn-ea"/>
                <a:cs typeface="Arial"/>
              </a:rPr>
              <a:t>  Completed</a:t>
            </a:r>
          </a:p>
        </p:txBody>
      </p:sp>
      <p:sp>
        <p:nvSpPr>
          <p:cNvPr id="18" name="Rectangle 17">
            <a:extLst>
              <a:ext uri="{FF2B5EF4-FFF2-40B4-BE49-F238E27FC236}">
                <a16:creationId xmlns:a16="http://schemas.microsoft.com/office/drawing/2014/main" id="{6FC9E029-3B20-4440-85EB-43AF4E3F153D}"/>
              </a:ext>
            </a:extLst>
          </p:cNvPr>
          <p:cNvSpPr/>
          <p:nvPr/>
        </p:nvSpPr>
        <p:spPr bwMode="auto">
          <a:xfrm>
            <a:off x="614181" y="5777620"/>
            <a:ext cx="1223963" cy="245570"/>
          </a:xfrm>
          <a:prstGeom prst="rect">
            <a:avLst/>
          </a:prstGeom>
          <a:solidFill>
            <a:srgbClr val="FFFF00"/>
          </a:solidFill>
          <a:ln w="9525" cap="flat" cmpd="sng" algn="ctr">
            <a:noFill/>
            <a:prstDash val="solid"/>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Calibri"/>
              <a:ea typeface="+mn-ea"/>
              <a:cs typeface="Arial"/>
            </a:endParaRPr>
          </a:p>
        </p:txBody>
      </p:sp>
      <p:sp>
        <p:nvSpPr>
          <p:cNvPr id="19" name="Rectangle 18">
            <a:extLst>
              <a:ext uri="{FF2B5EF4-FFF2-40B4-BE49-F238E27FC236}">
                <a16:creationId xmlns:a16="http://schemas.microsoft.com/office/drawing/2014/main" id="{0970A9BF-1B46-482C-B1C7-B711235F3752}"/>
              </a:ext>
            </a:extLst>
          </p:cNvPr>
          <p:cNvSpPr/>
          <p:nvPr/>
        </p:nvSpPr>
        <p:spPr bwMode="auto">
          <a:xfrm>
            <a:off x="614181" y="5761252"/>
            <a:ext cx="1223963" cy="26193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ea typeface="+mn-ea"/>
                <a:cs typeface="Arial"/>
              </a:rPr>
              <a:t>Procurement</a:t>
            </a:r>
            <a:r>
              <a:rPr kumimoji="0" lang="en-US" sz="1100" b="1" i="0" u="none" strike="noStrike" kern="0" cap="none" spc="0" normalizeH="0" baseline="0" noProof="0" dirty="0">
                <a:ln>
                  <a:noFill/>
                </a:ln>
                <a:solidFill>
                  <a:srgbClr val="000000"/>
                </a:solidFill>
                <a:effectLst/>
                <a:uLnTx/>
                <a:uFillTx/>
                <a:latin typeface="Verdana"/>
                <a:ea typeface="+mn-ea"/>
                <a:cs typeface="Arial"/>
              </a:rPr>
              <a:t>  </a:t>
            </a:r>
          </a:p>
        </p:txBody>
      </p:sp>
      <p:graphicFrame>
        <p:nvGraphicFramePr>
          <p:cNvPr id="20" name="Table 19">
            <a:extLst>
              <a:ext uri="{FF2B5EF4-FFF2-40B4-BE49-F238E27FC236}">
                <a16:creationId xmlns:a16="http://schemas.microsoft.com/office/drawing/2014/main" id="{86941288-1EBD-41F8-B60B-92CA92ACF2AE}"/>
              </a:ext>
            </a:extLst>
          </p:cNvPr>
          <p:cNvGraphicFramePr>
            <a:graphicFrameLocks noGrp="1"/>
          </p:cNvGraphicFramePr>
          <p:nvPr>
            <p:extLst>
              <p:ext uri="{D42A27DB-BD31-4B8C-83A1-F6EECF244321}">
                <p14:modId xmlns:p14="http://schemas.microsoft.com/office/powerpoint/2010/main" val="1327520643"/>
              </p:ext>
            </p:extLst>
          </p:nvPr>
        </p:nvGraphicFramePr>
        <p:xfrm>
          <a:off x="4077613" y="2514600"/>
          <a:ext cx="4724399" cy="244475"/>
        </p:xfrm>
        <a:graphic>
          <a:graphicData uri="http://schemas.openxmlformats.org/drawingml/2006/table">
            <a:tbl>
              <a:tblPr firstRow="1" bandRow="1"/>
              <a:tblGrid>
                <a:gridCol w="674915">
                  <a:extLst>
                    <a:ext uri="{9D8B030D-6E8A-4147-A177-3AD203B41FA5}">
                      <a16:colId xmlns:a16="http://schemas.microsoft.com/office/drawing/2014/main" val="20000"/>
                    </a:ext>
                  </a:extLst>
                </a:gridCol>
                <a:gridCol w="674915">
                  <a:extLst>
                    <a:ext uri="{9D8B030D-6E8A-4147-A177-3AD203B41FA5}">
                      <a16:colId xmlns:a16="http://schemas.microsoft.com/office/drawing/2014/main" val="20001"/>
                    </a:ext>
                  </a:extLst>
                </a:gridCol>
                <a:gridCol w="674915">
                  <a:extLst>
                    <a:ext uri="{9D8B030D-6E8A-4147-A177-3AD203B41FA5}">
                      <a16:colId xmlns:a16="http://schemas.microsoft.com/office/drawing/2014/main" val="20002"/>
                    </a:ext>
                  </a:extLst>
                </a:gridCol>
                <a:gridCol w="674915">
                  <a:extLst>
                    <a:ext uri="{9D8B030D-6E8A-4147-A177-3AD203B41FA5}">
                      <a16:colId xmlns:a16="http://schemas.microsoft.com/office/drawing/2014/main" val="20003"/>
                    </a:ext>
                  </a:extLst>
                </a:gridCol>
                <a:gridCol w="674912">
                  <a:extLst>
                    <a:ext uri="{9D8B030D-6E8A-4147-A177-3AD203B41FA5}">
                      <a16:colId xmlns:a16="http://schemas.microsoft.com/office/drawing/2014/main" val="20004"/>
                    </a:ext>
                  </a:extLst>
                </a:gridCol>
                <a:gridCol w="674914">
                  <a:extLst>
                    <a:ext uri="{9D8B030D-6E8A-4147-A177-3AD203B41FA5}">
                      <a16:colId xmlns:a16="http://schemas.microsoft.com/office/drawing/2014/main" val="20005"/>
                    </a:ext>
                  </a:extLst>
                </a:gridCol>
                <a:gridCol w="674913">
                  <a:extLst>
                    <a:ext uri="{9D8B030D-6E8A-4147-A177-3AD203B41FA5}">
                      <a16:colId xmlns:a16="http://schemas.microsoft.com/office/drawing/2014/main" val="20006"/>
                    </a:ext>
                  </a:extLst>
                </a:gridCol>
              </a:tblGrid>
              <a:tr h="244475">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2016</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2017</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2018</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2019</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2020</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2021</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pPr algn="ctr"/>
                      <a:r>
                        <a:rPr lang="en-US" sz="1000" dirty="0">
                          <a:solidFill>
                            <a:schemeClr val="tx1"/>
                          </a:solidFill>
                        </a:rPr>
                        <a:t>2022</a:t>
                      </a:r>
                    </a:p>
                  </a:txBody>
                  <a:tcPr marL="91420" marR="91420" marT="45798" marB="457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79D560D1-C727-4AA3-96E2-45C1C88EED26}"/>
              </a:ext>
            </a:extLst>
          </p:cNvPr>
          <p:cNvSpPr/>
          <p:nvPr/>
        </p:nvSpPr>
        <p:spPr>
          <a:xfrm>
            <a:off x="5981700" y="3759200"/>
            <a:ext cx="2080753" cy="2839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1A4D362-5446-49A0-B27F-EC6FC1565FC5}"/>
              </a:ext>
            </a:extLst>
          </p:cNvPr>
          <p:cNvSpPr/>
          <p:nvPr/>
        </p:nvSpPr>
        <p:spPr>
          <a:xfrm>
            <a:off x="5981700" y="2794576"/>
            <a:ext cx="2268220" cy="2514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04C7B52-C7D2-4678-858B-1E9AFB9ADCB6}"/>
              </a:ext>
            </a:extLst>
          </p:cNvPr>
          <p:cNvSpPr/>
          <p:nvPr/>
        </p:nvSpPr>
        <p:spPr>
          <a:xfrm>
            <a:off x="6100428" y="4069595"/>
            <a:ext cx="468631" cy="297619"/>
          </a:xfrm>
          <a:prstGeom prst="rect">
            <a:avLst/>
          </a:prstGeom>
          <a:solidFill>
            <a:srgbClr val="632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79832F7-71DB-49DE-8E8E-B96891B0AE34}"/>
              </a:ext>
            </a:extLst>
          </p:cNvPr>
          <p:cNvSpPr/>
          <p:nvPr/>
        </p:nvSpPr>
        <p:spPr>
          <a:xfrm>
            <a:off x="5148562" y="2811375"/>
            <a:ext cx="833138" cy="2514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4" name="Rectangle 23">
            <a:extLst>
              <a:ext uri="{FF2B5EF4-FFF2-40B4-BE49-F238E27FC236}">
                <a16:creationId xmlns:a16="http://schemas.microsoft.com/office/drawing/2014/main" id="{C4B857F8-E43B-4901-9815-B271E8617EA8}"/>
              </a:ext>
            </a:extLst>
          </p:cNvPr>
          <p:cNvSpPr/>
          <p:nvPr/>
        </p:nvSpPr>
        <p:spPr>
          <a:xfrm>
            <a:off x="5419375" y="3099066"/>
            <a:ext cx="631143" cy="2670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5" name="Rectangle 24">
            <a:extLst>
              <a:ext uri="{FF2B5EF4-FFF2-40B4-BE49-F238E27FC236}">
                <a16:creationId xmlns:a16="http://schemas.microsoft.com/office/drawing/2014/main" id="{B1BFCDD3-F57A-4A34-9143-A57A33B9C9E8}"/>
              </a:ext>
            </a:extLst>
          </p:cNvPr>
          <p:cNvSpPr/>
          <p:nvPr/>
        </p:nvSpPr>
        <p:spPr>
          <a:xfrm>
            <a:off x="6050518" y="3102492"/>
            <a:ext cx="158785" cy="267019"/>
          </a:xfrm>
          <a:prstGeom prst="rect">
            <a:avLst/>
          </a:prstGeom>
          <a:solidFill>
            <a:srgbClr val="632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6" name="Rectangle 25">
            <a:extLst>
              <a:ext uri="{FF2B5EF4-FFF2-40B4-BE49-F238E27FC236}">
                <a16:creationId xmlns:a16="http://schemas.microsoft.com/office/drawing/2014/main" id="{28B69277-AF1B-4E0A-950E-8C72CBC6174C}"/>
              </a:ext>
            </a:extLst>
          </p:cNvPr>
          <p:cNvSpPr/>
          <p:nvPr/>
        </p:nvSpPr>
        <p:spPr>
          <a:xfrm>
            <a:off x="5195642" y="3759200"/>
            <a:ext cx="786057" cy="2839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7" name="Rectangle 26">
            <a:extLst>
              <a:ext uri="{FF2B5EF4-FFF2-40B4-BE49-F238E27FC236}">
                <a16:creationId xmlns:a16="http://schemas.microsoft.com/office/drawing/2014/main" id="{A6C19C65-81DC-48E4-BFF8-4F3D65EF7633}"/>
              </a:ext>
            </a:extLst>
          </p:cNvPr>
          <p:cNvSpPr/>
          <p:nvPr/>
        </p:nvSpPr>
        <p:spPr>
          <a:xfrm>
            <a:off x="5434013" y="4072128"/>
            <a:ext cx="666415" cy="29508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123736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F09CC-98B5-41C2-8CC2-023989F089EB}"/>
              </a:ext>
            </a:extLst>
          </p:cNvPr>
          <p:cNvSpPr>
            <a:spLocks noGrp="1"/>
          </p:cNvSpPr>
          <p:nvPr>
            <p:ph type="title"/>
          </p:nvPr>
        </p:nvSpPr>
        <p:spPr/>
        <p:txBody>
          <a:bodyPr/>
          <a:lstStyle/>
          <a:p>
            <a:r>
              <a:rPr lang="en-US" dirty="0"/>
              <a:t>New Vehicle Procurement Program</a:t>
            </a:r>
          </a:p>
        </p:txBody>
      </p:sp>
      <p:sp>
        <p:nvSpPr>
          <p:cNvPr id="16" name="Content Placeholder 5">
            <a:extLst>
              <a:ext uri="{FF2B5EF4-FFF2-40B4-BE49-F238E27FC236}">
                <a16:creationId xmlns:a16="http://schemas.microsoft.com/office/drawing/2014/main" id="{7B750BAB-9DDB-4BB7-937D-EECE3C228828}"/>
              </a:ext>
            </a:extLst>
          </p:cNvPr>
          <p:cNvSpPr txBox="1">
            <a:spLocks/>
          </p:cNvSpPr>
          <p:nvPr/>
        </p:nvSpPr>
        <p:spPr bwMode="auto">
          <a:xfrm>
            <a:off x="4429013" y="4607097"/>
            <a:ext cx="4270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25418A"/>
                </a:solidFill>
                <a:latin typeface="+mn-lt"/>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AB54A"/>
                </a:solidFill>
                <a:latin typeface="+mn-lt"/>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AB54A"/>
                </a:solidFill>
                <a:latin typeface="+mn-lt"/>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AB54A"/>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AB54A"/>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269E"/>
                </a:solidFill>
                <a:effectLst/>
                <a:uLnTx/>
                <a:uFillTx/>
                <a:latin typeface="Calibri"/>
                <a:ea typeface="+mn-ea"/>
                <a:cs typeface="Arial" pitchFamily="34" charset="0"/>
              </a:rPr>
              <a:t>Replace 120 Orange Line cars</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269E"/>
                </a:solidFill>
                <a:effectLst/>
                <a:uLnTx/>
                <a:uFillTx/>
                <a:latin typeface="Calibri"/>
                <a:ea typeface="+mn-ea"/>
                <a:cs typeface="Arial" pitchFamily="34" charset="0"/>
              </a:rPr>
              <a:t>32 new cars</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269E"/>
                </a:solidFill>
                <a:effectLst/>
                <a:uLnTx/>
                <a:uFillTx/>
                <a:latin typeface="Calibri"/>
                <a:ea typeface="+mn-ea"/>
                <a:cs typeface="Arial" pitchFamily="34" charset="0"/>
              </a:rPr>
              <a:t>Total = 152 vehicles</a:t>
            </a:r>
            <a:endParaRPr kumimoji="0" lang="en-US" sz="2800" b="0" i="0" u="none" strike="noStrike" kern="1200" cap="none" spc="0" normalizeH="0" baseline="0" noProof="0" dirty="0">
              <a:ln>
                <a:noFill/>
              </a:ln>
              <a:solidFill>
                <a:srgbClr val="00269E"/>
              </a:solidFill>
              <a:effectLst/>
              <a:uLnTx/>
              <a:uFillTx/>
              <a:latin typeface="Calibri"/>
              <a:ea typeface="+mn-ea"/>
              <a:cs typeface="Arial" pitchFamily="34" charset="0"/>
            </a:endParaRPr>
          </a:p>
        </p:txBody>
      </p:sp>
      <p:sp>
        <p:nvSpPr>
          <p:cNvPr id="17" name="Text Placeholder 2">
            <a:extLst>
              <a:ext uri="{FF2B5EF4-FFF2-40B4-BE49-F238E27FC236}">
                <a16:creationId xmlns:a16="http://schemas.microsoft.com/office/drawing/2014/main" id="{E7167995-66BC-48B1-A29A-8C526A363852}"/>
              </a:ext>
            </a:extLst>
          </p:cNvPr>
          <p:cNvSpPr txBox="1">
            <a:spLocks/>
          </p:cNvSpPr>
          <p:nvPr/>
        </p:nvSpPr>
        <p:spPr bwMode="auto">
          <a:xfrm>
            <a:off x="4463938" y="2959272"/>
            <a:ext cx="404018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25418A"/>
                </a:solidFill>
                <a:latin typeface="+mn-lt"/>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AB54A"/>
                </a:solidFill>
                <a:latin typeface="+mn-lt"/>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AB54A"/>
                </a:solidFill>
                <a:latin typeface="+mn-lt"/>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AB54A"/>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AB54A"/>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ts val="2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69E"/>
                </a:solidFill>
                <a:effectLst/>
                <a:uLnTx/>
                <a:uFillTx/>
                <a:latin typeface="Calibri"/>
                <a:ea typeface="+mn-ea"/>
                <a:cs typeface="Arial" pitchFamily="34" charset="0"/>
              </a:rPr>
              <a:t>Replace 218 Red Line cars</a:t>
            </a:r>
          </a:p>
          <a:p>
            <a:pPr marL="342900" marR="0" lvl="0" indent="-342900" algn="l" defTabSz="914400" rtl="0" eaLnBrk="1" fontAlgn="base" latinLnBrk="0" hangingPunct="1">
              <a:lnSpc>
                <a:spcPts val="2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69E"/>
                </a:solidFill>
                <a:effectLst/>
                <a:uLnTx/>
                <a:uFillTx/>
                <a:latin typeface="Calibri"/>
                <a:ea typeface="+mn-ea"/>
                <a:cs typeface="Arial" pitchFamily="34" charset="0"/>
              </a:rPr>
              <a:t>34 new cars</a:t>
            </a:r>
          </a:p>
          <a:p>
            <a:pPr marL="342900" marR="0" lvl="0" indent="-342900" algn="l" defTabSz="914400" rtl="0" eaLnBrk="1" fontAlgn="base" latinLnBrk="0" hangingPunct="1">
              <a:lnSpc>
                <a:spcPts val="2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69E"/>
                </a:solidFill>
                <a:effectLst/>
                <a:uLnTx/>
                <a:uFillTx/>
                <a:latin typeface="Calibri"/>
                <a:ea typeface="+mn-ea"/>
                <a:cs typeface="Arial" pitchFamily="34" charset="0"/>
              </a:rPr>
              <a:t>Total = 252 vehicles</a:t>
            </a:r>
          </a:p>
        </p:txBody>
      </p:sp>
      <p:pic>
        <p:nvPicPr>
          <p:cNvPr id="18" name="Picture 17">
            <a:extLst>
              <a:ext uri="{FF2B5EF4-FFF2-40B4-BE49-F238E27FC236}">
                <a16:creationId xmlns:a16="http://schemas.microsoft.com/office/drawing/2014/main" id="{4AD493B0-53B3-45DF-B61D-ED94CDF6C680}"/>
              </a:ext>
            </a:extLst>
          </p:cNvPr>
          <p:cNvPicPr>
            <a:picLocks noChangeAspect="1"/>
          </p:cNvPicPr>
          <p:nvPr/>
        </p:nvPicPr>
        <p:blipFill rotWithShape="1">
          <a:blip r:embed="rId2">
            <a:extLst>
              <a:ext uri="{28A0092B-C50C-407E-A947-70E740481C1C}">
                <a14:useLocalDpi xmlns:a14="http://schemas.microsoft.com/office/drawing/2010/main" val="0"/>
              </a:ext>
            </a:extLst>
          </a:blip>
          <a:srcRect t="16983" r="21875" b="15088"/>
          <a:stretch/>
        </p:blipFill>
        <p:spPr>
          <a:xfrm>
            <a:off x="1030493" y="2708447"/>
            <a:ext cx="2560320" cy="1365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6177329-B508-4CA3-8D7E-B9D683C336C0}"/>
              </a:ext>
            </a:extLst>
          </p:cNvPr>
          <p:cNvPicPr>
            <a:picLocks noChangeAspect="1"/>
          </p:cNvPicPr>
          <p:nvPr/>
        </p:nvPicPr>
        <p:blipFill rotWithShape="1">
          <a:blip r:embed="rId3">
            <a:extLst>
              <a:ext uri="{28A0092B-C50C-407E-A947-70E740481C1C}">
                <a14:useLocalDpi xmlns:a14="http://schemas.microsoft.com/office/drawing/2010/main" val="0"/>
              </a:ext>
            </a:extLst>
          </a:blip>
          <a:srcRect t="16127" r="23580" b="17552"/>
          <a:stretch/>
        </p:blipFill>
        <p:spPr>
          <a:xfrm>
            <a:off x="1030493" y="4442897"/>
            <a:ext cx="2560320" cy="1395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a:extLst>
              <a:ext uri="{FF2B5EF4-FFF2-40B4-BE49-F238E27FC236}">
                <a16:creationId xmlns:a16="http://schemas.microsoft.com/office/drawing/2014/main" id="{FDA3988A-2697-41B4-9E2D-F2CD280DC676}"/>
              </a:ext>
            </a:extLst>
          </p:cNvPr>
          <p:cNvSpPr/>
          <p:nvPr/>
        </p:nvSpPr>
        <p:spPr>
          <a:xfrm>
            <a:off x="505494" y="1592117"/>
            <a:ext cx="3243546" cy="819613"/>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lvl="0">
              <a:defRPr/>
            </a:pPr>
            <a:r>
              <a:rPr lang="en-US" sz="1200" b="1" u="sng" dirty="0">
                <a:solidFill>
                  <a:srgbClr val="000000"/>
                </a:solidFill>
                <a:latin typeface="Verdana"/>
                <a:cs typeface="Arial"/>
              </a:rPr>
              <a:t>New Vehicle Procurement Program</a:t>
            </a:r>
          </a:p>
          <a:p>
            <a:pPr lvl="0">
              <a:tabLst>
                <a:tab pos="2855913" algn="dec"/>
              </a:tabLst>
              <a:defRPr/>
            </a:pPr>
            <a:r>
              <a:rPr lang="en-US" sz="1200" dirty="0">
                <a:solidFill>
                  <a:srgbClr val="000000"/>
                </a:solidFill>
                <a:latin typeface="Verdana"/>
                <a:cs typeface="Arial"/>
              </a:rPr>
              <a:t>Total Project </a:t>
            </a:r>
            <a:r>
              <a:rPr lang="en-US" sz="1200" dirty="0">
                <a:solidFill>
                  <a:srgbClr val="000000"/>
                </a:solidFill>
              </a:rPr>
              <a:t>Value: $ 	1,009,871,671</a:t>
            </a:r>
            <a:endParaRPr lang="en-US" sz="1200" dirty="0">
              <a:solidFill>
                <a:srgbClr val="000000"/>
              </a:solidFill>
              <a:latin typeface="Verdana"/>
              <a:cs typeface="Arial"/>
            </a:endParaRPr>
          </a:p>
          <a:p>
            <a:pPr lvl="0">
              <a:tabLst>
                <a:tab pos="2855913" algn="dec"/>
              </a:tabLst>
              <a:defRPr/>
            </a:pPr>
            <a:r>
              <a:rPr lang="en-US" sz="1200" dirty="0">
                <a:solidFill>
                  <a:srgbClr val="000000"/>
                </a:solidFill>
                <a:latin typeface="Verdana"/>
                <a:cs typeface="Arial"/>
              </a:rPr>
              <a:t>Expenditure to date: </a:t>
            </a:r>
            <a:r>
              <a:rPr lang="en-US" sz="1200" dirty="0"/>
              <a:t>$ 	188,463,035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Carbuilder Percent Complete: 18.66%</a:t>
            </a:r>
            <a:endParaRPr kumimoji="0" lang="en-US" sz="1200" i="0" strike="noStrike" kern="1200" cap="none" spc="0" normalizeH="0" baseline="0" noProof="0" dirty="0">
              <a:ln>
                <a:noFill/>
              </a:ln>
              <a:solidFill>
                <a:srgbClr val="000000"/>
              </a:solidFill>
              <a:effectLst/>
              <a:uLnTx/>
              <a:uFillTx/>
              <a:latin typeface="Verdana"/>
              <a:ea typeface="+mn-ea"/>
              <a:cs typeface="Arial"/>
            </a:endParaRPr>
          </a:p>
        </p:txBody>
      </p:sp>
    </p:spTree>
    <p:extLst>
      <p:ext uri="{BB962C8B-B14F-4D97-AF65-F5344CB8AC3E}">
        <p14:creationId xmlns:p14="http://schemas.microsoft.com/office/powerpoint/2010/main" val="216054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Right 25">
            <a:extLst>
              <a:ext uri="{FF2B5EF4-FFF2-40B4-BE49-F238E27FC236}">
                <a16:creationId xmlns:a16="http://schemas.microsoft.com/office/drawing/2014/main" id="{857BFC30-4DF5-4489-A799-7F41BD99A867}"/>
              </a:ext>
            </a:extLst>
          </p:cNvPr>
          <p:cNvSpPr/>
          <p:nvPr/>
        </p:nvSpPr>
        <p:spPr>
          <a:xfrm>
            <a:off x="8154306" y="3741849"/>
            <a:ext cx="951723" cy="356678"/>
          </a:xfrm>
          <a:prstGeom prst="rightArrow">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67FEC6D-84C9-4043-8AD0-569A82B65A9C}"/>
              </a:ext>
            </a:extLst>
          </p:cNvPr>
          <p:cNvSpPr>
            <a:spLocks noGrp="1"/>
          </p:cNvSpPr>
          <p:nvPr>
            <p:ph type="title"/>
          </p:nvPr>
        </p:nvSpPr>
        <p:spPr/>
        <p:txBody>
          <a:bodyPr/>
          <a:lstStyle/>
          <a:p>
            <a:r>
              <a:rPr lang="en-US" dirty="0"/>
              <a:t>Vehicle Procurement Project Status – Current/Look Ahead</a:t>
            </a:r>
          </a:p>
        </p:txBody>
      </p:sp>
      <p:sp>
        <p:nvSpPr>
          <p:cNvPr id="146" name="TextBox 2">
            <a:extLst>
              <a:ext uri="{FF2B5EF4-FFF2-40B4-BE49-F238E27FC236}">
                <a16:creationId xmlns:a16="http://schemas.microsoft.com/office/drawing/2014/main" id="{A88F670A-C36A-42D9-94C0-11385B744D3C}"/>
              </a:ext>
            </a:extLst>
          </p:cNvPr>
          <p:cNvSpPr txBox="1">
            <a:spLocks noChangeArrowheads="1"/>
          </p:cNvSpPr>
          <p:nvPr/>
        </p:nvSpPr>
        <p:spPr bwMode="auto">
          <a:xfrm>
            <a:off x="367825" y="5638223"/>
            <a:ext cx="106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25418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AB54A"/>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AB54A"/>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AB54A"/>
                </a:solidFill>
                <a:latin typeface="Calibri" panose="020F0502020204030204" pitchFamily="34" charset="0"/>
                <a:cs typeface="Arial" panose="020B0604020202020204" pitchFamily="34" charset="0"/>
              </a:defRPr>
            </a:lvl9pPr>
          </a:lstStyle>
          <a:p>
            <a:pPr>
              <a:spcBef>
                <a:spcPct val="0"/>
              </a:spcBef>
              <a:buFontTx/>
              <a:buNone/>
            </a:pPr>
            <a:r>
              <a:rPr lang="en-US" altLang="en-US" sz="1200" dirty="0">
                <a:solidFill>
                  <a:schemeClr val="tx1"/>
                </a:solidFill>
              </a:rPr>
              <a:t>LEGEND</a:t>
            </a:r>
          </a:p>
        </p:txBody>
      </p:sp>
      <p:graphicFrame>
        <p:nvGraphicFramePr>
          <p:cNvPr id="51" name="Table 50">
            <a:extLst>
              <a:ext uri="{FF2B5EF4-FFF2-40B4-BE49-F238E27FC236}">
                <a16:creationId xmlns:a16="http://schemas.microsoft.com/office/drawing/2014/main" id="{82342C2D-9B29-4495-A4EB-B7B0CB5F995A}"/>
              </a:ext>
            </a:extLst>
          </p:cNvPr>
          <p:cNvGraphicFramePr>
            <a:graphicFrameLocks noGrp="1"/>
          </p:cNvGraphicFramePr>
          <p:nvPr/>
        </p:nvGraphicFramePr>
        <p:xfrm>
          <a:off x="3809771" y="1943403"/>
          <a:ext cx="5114928" cy="258762"/>
        </p:xfrm>
        <a:graphic>
          <a:graphicData uri="http://schemas.openxmlformats.org/drawingml/2006/table">
            <a:tbl>
              <a:tblPr firstRow="1" bandRow="1"/>
              <a:tblGrid>
                <a:gridCol w="730704">
                  <a:extLst>
                    <a:ext uri="{9D8B030D-6E8A-4147-A177-3AD203B41FA5}">
                      <a16:colId xmlns:a16="http://schemas.microsoft.com/office/drawing/2014/main" val="4221572498"/>
                    </a:ext>
                  </a:extLst>
                </a:gridCol>
                <a:gridCol w="730704">
                  <a:extLst>
                    <a:ext uri="{9D8B030D-6E8A-4147-A177-3AD203B41FA5}">
                      <a16:colId xmlns:a16="http://schemas.microsoft.com/office/drawing/2014/main" val="4124304114"/>
                    </a:ext>
                  </a:extLst>
                </a:gridCol>
                <a:gridCol w="730704">
                  <a:extLst>
                    <a:ext uri="{9D8B030D-6E8A-4147-A177-3AD203B41FA5}">
                      <a16:colId xmlns:a16="http://schemas.microsoft.com/office/drawing/2014/main" val="1227994041"/>
                    </a:ext>
                  </a:extLst>
                </a:gridCol>
                <a:gridCol w="730704">
                  <a:extLst>
                    <a:ext uri="{9D8B030D-6E8A-4147-A177-3AD203B41FA5}">
                      <a16:colId xmlns:a16="http://schemas.microsoft.com/office/drawing/2014/main" val="745839056"/>
                    </a:ext>
                  </a:extLst>
                </a:gridCol>
                <a:gridCol w="730704">
                  <a:extLst>
                    <a:ext uri="{9D8B030D-6E8A-4147-A177-3AD203B41FA5}">
                      <a16:colId xmlns:a16="http://schemas.microsoft.com/office/drawing/2014/main" val="422961721"/>
                    </a:ext>
                  </a:extLst>
                </a:gridCol>
                <a:gridCol w="730704">
                  <a:extLst>
                    <a:ext uri="{9D8B030D-6E8A-4147-A177-3AD203B41FA5}">
                      <a16:colId xmlns:a16="http://schemas.microsoft.com/office/drawing/2014/main" val="3365452910"/>
                    </a:ext>
                  </a:extLst>
                </a:gridCol>
                <a:gridCol w="730704">
                  <a:extLst>
                    <a:ext uri="{9D8B030D-6E8A-4147-A177-3AD203B41FA5}">
                      <a16:colId xmlns:a16="http://schemas.microsoft.com/office/drawing/2014/main" val="618082120"/>
                    </a:ext>
                  </a:extLst>
                </a:gridCol>
              </a:tblGrid>
              <a:tr h="258762">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2016</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2017</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2018</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2019</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2020</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2021</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54128" rtl="0" eaLnBrk="1" latinLnBrk="0" hangingPunct="1">
                        <a:defRPr sz="2267" b="1" kern="1200">
                          <a:solidFill>
                            <a:schemeClr val="lt1"/>
                          </a:solidFill>
                          <a:latin typeface="Verdana"/>
                          <a:cs typeface="Arial"/>
                        </a:defRPr>
                      </a:lvl1pPr>
                      <a:lvl2pPr marL="577066" algn="l" defTabSz="1154128" rtl="0" eaLnBrk="1" latinLnBrk="0" hangingPunct="1">
                        <a:defRPr sz="2267" b="1" kern="1200">
                          <a:solidFill>
                            <a:schemeClr val="lt1"/>
                          </a:solidFill>
                          <a:latin typeface="Verdana"/>
                          <a:cs typeface="Arial"/>
                        </a:defRPr>
                      </a:lvl2pPr>
                      <a:lvl3pPr marL="1154128" algn="l" defTabSz="1154128" rtl="0" eaLnBrk="1" latinLnBrk="0" hangingPunct="1">
                        <a:defRPr sz="2267" b="1" kern="1200">
                          <a:solidFill>
                            <a:schemeClr val="lt1"/>
                          </a:solidFill>
                          <a:latin typeface="Verdana"/>
                          <a:cs typeface="Arial"/>
                        </a:defRPr>
                      </a:lvl3pPr>
                      <a:lvl4pPr marL="1731195" algn="l" defTabSz="1154128" rtl="0" eaLnBrk="1" latinLnBrk="0" hangingPunct="1">
                        <a:defRPr sz="2267" b="1" kern="1200">
                          <a:solidFill>
                            <a:schemeClr val="lt1"/>
                          </a:solidFill>
                          <a:latin typeface="Verdana"/>
                          <a:cs typeface="Arial"/>
                        </a:defRPr>
                      </a:lvl4pPr>
                      <a:lvl5pPr marL="2308258" algn="l" defTabSz="1154128" rtl="0" eaLnBrk="1" latinLnBrk="0" hangingPunct="1">
                        <a:defRPr sz="2267" b="1" kern="1200">
                          <a:solidFill>
                            <a:schemeClr val="lt1"/>
                          </a:solidFill>
                          <a:latin typeface="Verdana"/>
                          <a:cs typeface="Arial"/>
                        </a:defRPr>
                      </a:lvl5pPr>
                      <a:lvl6pPr marL="2885325" algn="l" defTabSz="1154128" rtl="0" eaLnBrk="1" latinLnBrk="0" hangingPunct="1">
                        <a:defRPr sz="2267" b="1" kern="1200">
                          <a:solidFill>
                            <a:schemeClr val="lt1"/>
                          </a:solidFill>
                          <a:latin typeface="Verdana"/>
                          <a:cs typeface="Arial"/>
                        </a:defRPr>
                      </a:lvl6pPr>
                      <a:lvl7pPr marL="3462387" algn="l" defTabSz="1154128" rtl="0" eaLnBrk="1" latinLnBrk="0" hangingPunct="1">
                        <a:defRPr sz="2267" b="1" kern="1200">
                          <a:solidFill>
                            <a:schemeClr val="lt1"/>
                          </a:solidFill>
                          <a:latin typeface="Verdana"/>
                          <a:cs typeface="Arial"/>
                        </a:defRPr>
                      </a:lvl7pPr>
                      <a:lvl8pPr marL="4039453" algn="l" defTabSz="1154128" rtl="0" eaLnBrk="1" latinLnBrk="0" hangingPunct="1">
                        <a:defRPr sz="2267" b="1" kern="1200">
                          <a:solidFill>
                            <a:schemeClr val="lt1"/>
                          </a:solidFill>
                          <a:latin typeface="Verdana"/>
                          <a:cs typeface="Arial"/>
                        </a:defRPr>
                      </a:lvl8pPr>
                      <a:lvl9pPr marL="4616516" algn="l" defTabSz="1154128" rtl="0" eaLnBrk="1" latinLnBrk="0" hangingPunct="1">
                        <a:defRPr sz="2267" b="1" kern="1200">
                          <a:solidFill>
                            <a:schemeClr val="lt1"/>
                          </a:solidFill>
                          <a:latin typeface="Verdana"/>
                          <a:cs typeface="Arial"/>
                        </a:defRPr>
                      </a:lvl9pPr>
                    </a:lstStyle>
                    <a:p>
                      <a:r>
                        <a:rPr lang="en-US" sz="1000" dirty="0">
                          <a:solidFill>
                            <a:schemeClr val="tx1"/>
                          </a:solidFill>
                        </a:rPr>
                        <a:t>2022</a:t>
                      </a:r>
                    </a:p>
                  </a:txBody>
                  <a:tcPr marL="91420" marR="91420" marT="45654" marB="456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831777"/>
                  </a:ext>
                </a:extLst>
              </a:tr>
            </a:tbl>
          </a:graphicData>
        </a:graphic>
      </p:graphicFrame>
      <p:grpSp>
        <p:nvGrpSpPr>
          <p:cNvPr id="52" name="Group 6">
            <a:extLst>
              <a:ext uri="{FF2B5EF4-FFF2-40B4-BE49-F238E27FC236}">
                <a16:creationId xmlns:a16="http://schemas.microsoft.com/office/drawing/2014/main" id="{12163E6E-849F-493D-9759-53D53E889186}"/>
              </a:ext>
            </a:extLst>
          </p:cNvPr>
          <p:cNvGrpSpPr>
            <a:grpSpLocks/>
          </p:cNvGrpSpPr>
          <p:nvPr/>
        </p:nvGrpSpPr>
        <p:grpSpPr bwMode="auto">
          <a:xfrm>
            <a:off x="5495696" y="3275107"/>
            <a:ext cx="885825" cy="767690"/>
            <a:chOff x="5511501" y="5114670"/>
            <a:chExt cx="1173363" cy="890089"/>
          </a:xfrm>
        </p:grpSpPr>
        <p:cxnSp>
          <p:nvCxnSpPr>
            <p:cNvPr id="57" name="Straight Connector 7">
              <a:extLst>
                <a:ext uri="{FF2B5EF4-FFF2-40B4-BE49-F238E27FC236}">
                  <a16:creationId xmlns:a16="http://schemas.microsoft.com/office/drawing/2014/main" id="{78BE3A06-511B-413A-8582-6C9AD64B11F3}"/>
                </a:ext>
              </a:extLst>
            </p:cNvPr>
            <p:cNvCxnSpPr>
              <a:cxnSpLocks/>
            </p:cNvCxnSpPr>
            <p:nvPr/>
          </p:nvCxnSpPr>
          <p:spPr bwMode="auto">
            <a:xfrm flipH="1">
              <a:off x="6340695" y="5553240"/>
              <a:ext cx="24543" cy="451519"/>
            </a:xfrm>
            <a:prstGeom prst="line">
              <a:avLst/>
            </a:prstGeom>
            <a:noFill/>
            <a:ln w="38100"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60" name="Rectangle 59">
              <a:extLst>
                <a:ext uri="{FF2B5EF4-FFF2-40B4-BE49-F238E27FC236}">
                  <a16:creationId xmlns:a16="http://schemas.microsoft.com/office/drawing/2014/main" id="{EE2A59C5-1CA2-424F-919C-3039835B824C}"/>
                </a:ext>
              </a:extLst>
            </p:cNvPr>
            <p:cNvSpPr/>
            <p:nvPr/>
          </p:nvSpPr>
          <p:spPr>
            <a:xfrm>
              <a:off x="6045612" y="5114670"/>
              <a:ext cx="639252" cy="261369"/>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Pilot  </a:t>
              </a:r>
            </a:p>
          </p:txBody>
        </p:sp>
        <p:pic>
          <p:nvPicPr>
            <p:cNvPr id="61" name="Picture 1" descr="image001">
              <a:extLst>
                <a:ext uri="{FF2B5EF4-FFF2-40B4-BE49-F238E27FC236}">
                  <a16:creationId xmlns:a16="http://schemas.microsoft.com/office/drawing/2014/main" id="{2E5AC510-6168-43EE-A034-15A6E59FD0B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1501" y="5345425"/>
              <a:ext cx="1039944" cy="43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10">
            <a:extLst>
              <a:ext uri="{FF2B5EF4-FFF2-40B4-BE49-F238E27FC236}">
                <a16:creationId xmlns:a16="http://schemas.microsoft.com/office/drawing/2014/main" id="{7F60879A-B4ED-4BC1-801B-3E2DBF8169B8}"/>
              </a:ext>
            </a:extLst>
          </p:cNvPr>
          <p:cNvGrpSpPr>
            <a:grpSpLocks/>
          </p:cNvGrpSpPr>
          <p:nvPr/>
        </p:nvGrpSpPr>
        <p:grpSpPr bwMode="auto">
          <a:xfrm>
            <a:off x="6390958" y="3157188"/>
            <a:ext cx="1054398" cy="885607"/>
            <a:chOff x="6545108" y="5355860"/>
            <a:chExt cx="1396599" cy="1026910"/>
          </a:xfrm>
        </p:grpSpPr>
        <p:cxnSp>
          <p:nvCxnSpPr>
            <p:cNvPr id="63" name="Straight Connector 11">
              <a:extLst>
                <a:ext uri="{FF2B5EF4-FFF2-40B4-BE49-F238E27FC236}">
                  <a16:creationId xmlns:a16="http://schemas.microsoft.com/office/drawing/2014/main" id="{A97D39F2-D9EF-4D0B-A05E-559DCE974AB0}"/>
                </a:ext>
              </a:extLst>
            </p:cNvPr>
            <p:cNvCxnSpPr>
              <a:cxnSpLocks noChangeShapeType="1"/>
            </p:cNvCxnSpPr>
            <p:nvPr/>
          </p:nvCxnSpPr>
          <p:spPr bwMode="auto">
            <a:xfrm>
              <a:off x="6839271" y="5860189"/>
              <a:ext cx="0" cy="522581"/>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4" name="Rectangle 63">
              <a:extLst>
                <a:ext uri="{FF2B5EF4-FFF2-40B4-BE49-F238E27FC236}">
                  <a16:creationId xmlns:a16="http://schemas.microsoft.com/office/drawing/2014/main" id="{DD8BB03C-65C6-40AC-943B-96A2263945EB}"/>
                </a:ext>
              </a:extLst>
            </p:cNvPr>
            <p:cNvSpPr/>
            <p:nvPr/>
          </p:nvSpPr>
          <p:spPr>
            <a:xfrm>
              <a:off x="6598067" y="5355860"/>
              <a:ext cx="1343640" cy="261393"/>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1</a:t>
              </a:r>
              <a:r>
                <a:rPr lang="en-US" sz="1100" b="1" kern="0" baseline="30000" dirty="0">
                  <a:solidFill>
                    <a:srgbClr val="FFFFFF">
                      <a:lumMod val="50000"/>
                    </a:srgbClr>
                  </a:solidFill>
                  <a:latin typeface="Verdana"/>
                  <a:cs typeface="Arial"/>
                </a:rPr>
                <a:t>st</a:t>
              </a:r>
              <a:r>
                <a:rPr lang="en-US" sz="1100" b="1" kern="0" dirty="0">
                  <a:solidFill>
                    <a:srgbClr val="FFFFFF">
                      <a:lumMod val="50000"/>
                    </a:srgbClr>
                  </a:solidFill>
                  <a:latin typeface="Verdana"/>
                  <a:cs typeface="Arial"/>
                </a:rPr>
                <a:t> Production</a:t>
              </a:r>
            </a:p>
          </p:txBody>
        </p:sp>
        <p:pic>
          <p:nvPicPr>
            <p:cNvPr id="65" name="Picture 1" descr="image001">
              <a:extLst>
                <a:ext uri="{FF2B5EF4-FFF2-40B4-BE49-F238E27FC236}">
                  <a16:creationId xmlns:a16="http://schemas.microsoft.com/office/drawing/2014/main" id="{86630E10-A521-425C-A6EB-B5EA6C4A98E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108" y="5575523"/>
              <a:ext cx="1039944" cy="43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Group 14">
            <a:extLst>
              <a:ext uri="{FF2B5EF4-FFF2-40B4-BE49-F238E27FC236}">
                <a16:creationId xmlns:a16="http://schemas.microsoft.com/office/drawing/2014/main" id="{0548A946-32C8-4C9A-90A2-175597F31984}"/>
              </a:ext>
            </a:extLst>
          </p:cNvPr>
          <p:cNvGrpSpPr>
            <a:grpSpLocks/>
          </p:cNvGrpSpPr>
          <p:nvPr/>
        </p:nvGrpSpPr>
        <p:grpSpPr bwMode="auto">
          <a:xfrm>
            <a:off x="5479821" y="1343025"/>
            <a:ext cx="1014412" cy="1134262"/>
            <a:chOff x="5573281" y="1302719"/>
            <a:chExt cx="1343638" cy="1314526"/>
          </a:xfrm>
        </p:grpSpPr>
        <p:grpSp>
          <p:nvGrpSpPr>
            <p:cNvPr id="67" name="Group 15">
              <a:extLst>
                <a:ext uri="{FF2B5EF4-FFF2-40B4-BE49-F238E27FC236}">
                  <a16:creationId xmlns:a16="http://schemas.microsoft.com/office/drawing/2014/main" id="{25973C50-AB4C-436C-AEE3-D9499FDD253C}"/>
                </a:ext>
              </a:extLst>
            </p:cNvPr>
            <p:cNvGrpSpPr>
              <a:grpSpLocks/>
            </p:cNvGrpSpPr>
            <p:nvPr/>
          </p:nvGrpSpPr>
          <p:grpSpPr bwMode="auto">
            <a:xfrm>
              <a:off x="5843624" y="1499425"/>
              <a:ext cx="855239" cy="1117820"/>
              <a:chOff x="6562365" y="818634"/>
              <a:chExt cx="782637" cy="1053186"/>
            </a:xfrm>
          </p:grpSpPr>
          <p:cxnSp>
            <p:nvCxnSpPr>
              <p:cNvPr id="69" name="Straight Connector 17">
                <a:extLst>
                  <a:ext uri="{FF2B5EF4-FFF2-40B4-BE49-F238E27FC236}">
                    <a16:creationId xmlns:a16="http://schemas.microsoft.com/office/drawing/2014/main" id="{A7E8BA40-D6F2-490B-BC53-E179D76AEC3F}"/>
                  </a:ext>
                </a:extLst>
              </p:cNvPr>
              <p:cNvCxnSpPr>
                <a:cxnSpLocks/>
              </p:cNvCxnSpPr>
              <p:nvPr/>
            </p:nvCxnSpPr>
            <p:spPr bwMode="auto">
              <a:xfrm>
                <a:off x="6883028" y="1019053"/>
                <a:ext cx="0" cy="852767"/>
              </a:xfrm>
              <a:prstGeom prst="line">
                <a:avLst/>
              </a:prstGeom>
              <a:noFill/>
              <a:ln w="28575" algn="ctr">
                <a:solidFill>
                  <a:srgbClr val="F68E00"/>
                </a:solidFill>
                <a:round/>
                <a:headEnd/>
                <a:tailEnd/>
              </a:ln>
              <a:extLst>
                <a:ext uri="{909E8E84-426E-40DD-AFC4-6F175D3DCCD1}">
                  <a14:hiddenFill xmlns:a14="http://schemas.microsoft.com/office/drawing/2010/main">
                    <a:noFill/>
                  </a14:hiddenFill>
                </a:ext>
              </a:extLst>
            </p:spPr>
          </p:cxnSp>
          <p:pic>
            <p:nvPicPr>
              <p:cNvPr id="70" name="Picture 18">
                <a:extLst>
                  <a:ext uri="{FF2B5EF4-FFF2-40B4-BE49-F238E27FC236}">
                    <a16:creationId xmlns:a16="http://schemas.microsoft.com/office/drawing/2014/main" id="{36FCF0BE-1013-4B7A-9F72-F5710D32C29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2365" y="818634"/>
                <a:ext cx="7826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Rectangle 67">
              <a:extLst>
                <a:ext uri="{FF2B5EF4-FFF2-40B4-BE49-F238E27FC236}">
                  <a16:creationId xmlns:a16="http://schemas.microsoft.com/office/drawing/2014/main" id="{2E9F6329-09DD-45D0-83A8-9F17718AA849}"/>
                </a:ext>
              </a:extLst>
            </p:cNvPr>
            <p:cNvSpPr/>
            <p:nvPr/>
          </p:nvSpPr>
          <p:spPr>
            <a:xfrm>
              <a:off x="5573281" y="1302719"/>
              <a:ext cx="1343638" cy="261251"/>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1</a:t>
              </a:r>
              <a:r>
                <a:rPr lang="en-US" sz="1100" b="1" kern="0" baseline="30000" dirty="0">
                  <a:solidFill>
                    <a:srgbClr val="FFFFFF">
                      <a:lumMod val="50000"/>
                    </a:srgbClr>
                  </a:solidFill>
                  <a:latin typeface="Verdana"/>
                  <a:cs typeface="Arial"/>
                </a:rPr>
                <a:t>st</a:t>
              </a:r>
              <a:r>
                <a:rPr lang="en-US" sz="1100" b="1" kern="0" dirty="0">
                  <a:solidFill>
                    <a:srgbClr val="FFFFFF">
                      <a:lumMod val="50000"/>
                    </a:srgbClr>
                  </a:solidFill>
                  <a:latin typeface="Verdana"/>
                  <a:cs typeface="Arial"/>
                </a:rPr>
                <a:t> Production</a:t>
              </a:r>
            </a:p>
          </p:txBody>
        </p:sp>
      </p:grpSp>
      <p:grpSp>
        <p:nvGrpSpPr>
          <p:cNvPr id="71" name="Group 19">
            <a:extLst>
              <a:ext uri="{FF2B5EF4-FFF2-40B4-BE49-F238E27FC236}">
                <a16:creationId xmlns:a16="http://schemas.microsoft.com/office/drawing/2014/main" id="{773FC350-9132-451D-828B-ABE31DCB82D4}"/>
              </a:ext>
            </a:extLst>
          </p:cNvPr>
          <p:cNvGrpSpPr>
            <a:grpSpLocks/>
          </p:cNvGrpSpPr>
          <p:nvPr/>
        </p:nvGrpSpPr>
        <p:grpSpPr bwMode="auto">
          <a:xfrm>
            <a:off x="4909908" y="1476375"/>
            <a:ext cx="590550" cy="1000911"/>
            <a:chOff x="5077995" y="1488661"/>
            <a:chExt cx="782637" cy="1160568"/>
          </a:xfrm>
        </p:grpSpPr>
        <p:grpSp>
          <p:nvGrpSpPr>
            <p:cNvPr id="72" name="Group 20">
              <a:extLst>
                <a:ext uri="{FF2B5EF4-FFF2-40B4-BE49-F238E27FC236}">
                  <a16:creationId xmlns:a16="http://schemas.microsoft.com/office/drawing/2014/main" id="{7906E167-814E-47AD-915F-50F37AB85994}"/>
                </a:ext>
              </a:extLst>
            </p:cNvPr>
            <p:cNvGrpSpPr>
              <a:grpSpLocks/>
            </p:cNvGrpSpPr>
            <p:nvPr/>
          </p:nvGrpSpPr>
          <p:grpSpPr bwMode="auto">
            <a:xfrm>
              <a:off x="5077995" y="1664610"/>
              <a:ext cx="782637" cy="984619"/>
              <a:chOff x="5824143" y="987125"/>
              <a:chExt cx="782637" cy="984619"/>
            </a:xfrm>
          </p:grpSpPr>
          <p:cxnSp>
            <p:nvCxnSpPr>
              <p:cNvPr id="74" name="Straight Connector 22">
                <a:extLst>
                  <a:ext uri="{FF2B5EF4-FFF2-40B4-BE49-F238E27FC236}">
                    <a16:creationId xmlns:a16="http://schemas.microsoft.com/office/drawing/2014/main" id="{D6752004-CFEA-47D1-9B39-DEF38AF63505}"/>
                  </a:ext>
                </a:extLst>
              </p:cNvPr>
              <p:cNvCxnSpPr>
                <a:cxnSpLocks noChangeShapeType="1"/>
              </p:cNvCxnSpPr>
              <p:nvPr/>
            </p:nvCxnSpPr>
            <p:spPr bwMode="auto">
              <a:xfrm>
                <a:off x="6226398" y="1185180"/>
                <a:ext cx="0" cy="786564"/>
              </a:xfrm>
              <a:prstGeom prst="line">
                <a:avLst/>
              </a:prstGeom>
              <a:noFill/>
              <a:ln w="28575" algn="ctr">
                <a:solidFill>
                  <a:srgbClr val="F68E00"/>
                </a:solidFill>
                <a:prstDash val="sysDash"/>
                <a:round/>
                <a:headEnd/>
                <a:tailEnd/>
              </a:ln>
              <a:extLst>
                <a:ext uri="{909E8E84-426E-40DD-AFC4-6F175D3DCCD1}">
                  <a14:hiddenFill xmlns:a14="http://schemas.microsoft.com/office/drawing/2010/main">
                    <a:noFill/>
                  </a14:hiddenFill>
                </a:ext>
              </a:extLst>
            </p:spPr>
          </p:cxnSp>
          <p:pic>
            <p:nvPicPr>
              <p:cNvPr id="75" name="Picture 23">
                <a:extLst>
                  <a:ext uri="{FF2B5EF4-FFF2-40B4-BE49-F238E27FC236}">
                    <a16:creationId xmlns:a16="http://schemas.microsoft.com/office/drawing/2014/main" id="{02BB1C62-BA47-4B28-8315-BA618A36852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143" y="987125"/>
                <a:ext cx="782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Rectangle 72">
              <a:extLst>
                <a:ext uri="{FF2B5EF4-FFF2-40B4-BE49-F238E27FC236}">
                  <a16:creationId xmlns:a16="http://schemas.microsoft.com/office/drawing/2014/main" id="{D7062FE8-0619-40BE-BF5D-A3CF289AC1C6}"/>
                </a:ext>
              </a:extLst>
            </p:cNvPr>
            <p:cNvSpPr/>
            <p:nvPr/>
          </p:nvSpPr>
          <p:spPr>
            <a:xfrm>
              <a:off x="5128488" y="1488661"/>
              <a:ext cx="639574" cy="261383"/>
            </a:xfrm>
            <a:prstGeom prst="rect">
              <a:avLst/>
            </a:prstGeom>
          </p:spPr>
          <p:txBody>
            <a:bodyPr wrap="none">
              <a:spAutoFit/>
            </a:bodyPr>
            <a:lstStyle/>
            <a:p>
              <a:pPr algn="ctr" eaLnBrk="1" fontAlgn="auto" hangingPunct="1">
                <a:spcBef>
                  <a:spcPts val="0"/>
                </a:spcBef>
                <a:spcAft>
                  <a:spcPts val="0"/>
                </a:spcAft>
                <a:defRPr/>
              </a:pPr>
              <a:r>
                <a:rPr lang="en-US" sz="1100" b="1" kern="0" dirty="0">
                  <a:solidFill>
                    <a:srgbClr val="FFFFFF">
                      <a:lumMod val="50000"/>
                    </a:srgbClr>
                  </a:solidFill>
                  <a:latin typeface="Verdana"/>
                  <a:cs typeface="Arial"/>
                </a:rPr>
                <a:t>Pilot  </a:t>
              </a:r>
            </a:p>
          </p:txBody>
        </p:sp>
      </p:grpSp>
      <p:graphicFrame>
        <p:nvGraphicFramePr>
          <p:cNvPr id="23" name="Table 22">
            <a:extLst>
              <a:ext uri="{FF2B5EF4-FFF2-40B4-BE49-F238E27FC236}">
                <a16:creationId xmlns:a16="http://schemas.microsoft.com/office/drawing/2014/main" id="{EA3CBD2C-406F-4A94-8CDD-A051F76DF2F4}"/>
              </a:ext>
            </a:extLst>
          </p:cNvPr>
          <p:cNvGraphicFramePr>
            <a:graphicFrameLocks noGrp="1"/>
          </p:cNvGraphicFramePr>
          <p:nvPr/>
        </p:nvGraphicFramePr>
        <p:xfrm>
          <a:off x="221633" y="1977080"/>
          <a:ext cx="3542482" cy="276942"/>
        </p:xfrm>
        <a:graphic>
          <a:graphicData uri="http://schemas.openxmlformats.org/drawingml/2006/table">
            <a:tbl>
              <a:tblPr/>
              <a:tblGrid>
                <a:gridCol w="3542482">
                  <a:extLst>
                    <a:ext uri="{9D8B030D-6E8A-4147-A177-3AD203B41FA5}">
                      <a16:colId xmlns:a16="http://schemas.microsoft.com/office/drawing/2014/main" val="460624374"/>
                    </a:ext>
                  </a:extLst>
                </a:gridCol>
              </a:tblGrid>
              <a:tr h="276942">
                <a:tc>
                  <a:txBody>
                    <a:bodyPr/>
                    <a:lstStyle/>
                    <a:p>
                      <a:pPr algn="l" fontAlgn="ctr"/>
                      <a:r>
                        <a:rPr lang="en-US" sz="1200" b="1" i="0" u="none" strike="noStrike" dirty="0">
                          <a:solidFill>
                            <a:srgbClr val="000000"/>
                          </a:solidFill>
                          <a:effectLst/>
                          <a:latin typeface="Arial" panose="020B0604020202020204" pitchFamily="34" charset="0"/>
                        </a:rPr>
                        <a:t>Vehicle Procurement Program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619067974"/>
                  </a:ext>
                </a:extLst>
              </a:tr>
            </a:tbl>
          </a:graphicData>
        </a:graphic>
      </p:graphicFrame>
      <p:graphicFrame>
        <p:nvGraphicFramePr>
          <p:cNvPr id="24" name="Table 23">
            <a:extLst>
              <a:ext uri="{FF2B5EF4-FFF2-40B4-BE49-F238E27FC236}">
                <a16:creationId xmlns:a16="http://schemas.microsoft.com/office/drawing/2014/main" id="{AF45F9F8-A798-400B-8ECB-F138BB8A1A89}"/>
              </a:ext>
            </a:extLst>
          </p:cNvPr>
          <p:cNvGraphicFramePr>
            <a:graphicFrameLocks noGrp="1"/>
          </p:cNvGraphicFramePr>
          <p:nvPr>
            <p:extLst/>
          </p:nvPr>
        </p:nvGraphicFramePr>
        <p:xfrm>
          <a:off x="221633" y="2255469"/>
          <a:ext cx="3538602" cy="244061"/>
        </p:xfrm>
        <a:graphic>
          <a:graphicData uri="http://schemas.openxmlformats.org/drawingml/2006/table">
            <a:tbl>
              <a:tblPr/>
              <a:tblGrid>
                <a:gridCol w="3538602">
                  <a:extLst>
                    <a:ext uri="{9D8B030D-6E8A-4147-A177-3AD203B41FA5}">
                      <a16:colId xmlns:a16="http://schemas.microsoft.com/office/drawing/2014/main" val="1758214005"/>
                    </a:ext>
                  </a:extLst>
                </a:gridCol>
              </a:tblGrid>
              <a:tr h="244061">
                <a:tc>
                  <a:txBody>
                    <a:bodyPr/>
                    <a:lstStyle/>
                    <a:p>
                      <a:pPr marL="0" algn="l" defTabSz="914400" rtl="0" eaLnBrk="1" fontAlgn="ctr" latinLnBrk="0" hangingPunct="1"/>
                      <a:r>
                        <a:rPr lang="en-US" sz="1100" b="0" i="0" u="none" strike="noStrike" kern="1200" dirty="0">
                          <a:solidFill>
                            <a:srgbClr val="000000"/>
                          </a:solidFill>
                          <a:effectLst/>
                          <a:latin typeface="Arial" panose="020B0604020202020204" pitchFamily="34" charset="0"/>
                          <a:ea typeface="+mn-ea"/>
                          <a:cs typeface="+mn-cs"/>
                        </a:rPr>
                        <a:t>   OL  Vehicles</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109533"/>
                  </a:ext>
                </a:extLst>
              </a:tr>
            </a:tbl>
          </a:graphicData>
        </a:graphic>
      </p:graphicFrame>
      <p:pic>
        <p:nvPicPr>
          <p:cNvPr id="25" name="Picture 24">
            <a:extLst>
              <a:ext uri="{FF2B5EF4-FFF2-40B4-BE49-F238E27FC236}">
                <a16:creationId xmlns:a16="http://schemas.microsoft.com/office/drawing/2014/main" id="{3D05786A-30D1-4F99-B2AA-E3529E11E8DD}"/>
              </a:ext>
            </a:extLst>
          </p:cNvPr>
          <p:cNvPicPr>
            <a:picLocks noChangeAspect="1"/>
          </p:cNvPicPr>
          <p:nvPr/>
        </p:nvPicPr>
        <p:blipFill rotWithShape="1">
          <a:blip r:embed="rId6"/>
          <a:srcRect b="48373"/>
          <a:stretch/>
        </p:blipFill>
        <p:spPr>
          <a:xfrm>
            <a:off x="3809770" y="2263371"/>
            <a:ext cx="5114925" cy="246694"/>
          </a:xfrm>
          <a:prstGeom prst="rect">
            <a:avLst/>
          </a:prstGeom>
        </p:spPr>
      </p:pic>
      <p:sp>
        <p:nvSpPr>
          <p:cNvPr id="93" name="Rectangle 92">
            <a:extLst>
              <a:ext uri="{FF2B5EF4-FFF2-40B4-BE49-F238E27FC236}">
                <a16:creationId xmlns:a16="http://schemas.microsoft.com/office/drawing/2014/main" id="{0C339CFA-1D12-4B1E-B01F-0622A733F3F3}"/>
              </a:ext>
            </a:extLst>
          </p:cNvPr>
          <p:cNvSpPr/>
          <p:nvPr/>
        </p:nvSpPr>
        <p:spPr bwMode="auto">
          <a:xfrm>
            <a:off x="1336592" y="5914956"/>
            <a:ext cx="2243194" cy="248347"/>
          </a:xfrm>
          <a:prstGeom prst="rect">
            <a:avLst/>
          </a:prstGeom>
          <a:solidFill>
            <a:srgbClr val="8064A2"/>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chemeClr val="tx1"/>
                </a:solidFill>
              </a:rPr>
              <a:t>Manufacturing/Delivery</a:t>
            </a:r>
          </a:p>
        </p:txBody>
      </p:sp>
      <p:graphicFrame>
        <p:nvGraphicFramePr>
          <p:cNvPr id="50" name="Table 49">
            <a:extLst>
              <a:ext uri="{FF2B5EF4-FFF2-40B4-BE49-F238E27FC236}">
                <a16:creationId xmlns:a16="http://schemas.microsoft.com/office/drawing/2014/main" id="{221D4D83-0B58-4314-B841-B2A2A10730DF}"/>
              </a:ext>
            </a:extLst>
          </p:cNvPr>
          <p:cNvGraphicFramePr>
            <a:graphicFrameLocks noGrp="1"/>
          </p:cNvGraphicFramePr>
          <p:nvPr>
            <p:extLst/>
          </p:nvPr>
        </p:nvGraphicFramePr>
        <p:xfrm>
          <a:off x="221397" y="3798734"/>
          <a:ext cx="3538602" cy="244061"/>
        </p:xfrm>
        <a:graphic>
          <a:graphicData uri="http://schemas.openxmlformats.org/drawingml/2006/table">
            <a:tbl>
              <a:tblPr/>
              <a:tblGrid>
                <a:gridCol w="3538602">
                  <a:extLst>
                    <a:ext uri="{9D8B030D-6E8A-4147-A177-3AD203B41FA5}">
                      <a16:colId xmlns:a16="http://schemas.microsoft.com/office/drawing/2014/main" val="1758214005"/>
                    </a:ext>
                  </a:extLst>
                </a:gridCol>
              </a:tblGrid>
              <a:tr h="244061">
                <a:tc>
                  <a:txBody>
                    <a:bodyPr/>
                    <a:lstStyle/>
                    <a:p>
                      <a:pPr marL="0" algn="l" defTabSz="914400" rtl="0" eaLnBrk="1" fontAlgn="ctr" latinLnBrk="0" hangingPunct="1"/>
                      <a:r>
                        <a:rPr lang="en-US" sz="1100" b="0" i="0" u="none" strike="noStrike" kern="1200" dirty="0">
                          <a:solidFill>
                            <a:srgbClr val="000000"/>
                          </a:solidFill>
                          <a:effectLst/>
                          <a:latin typeface="Arial" panose="020B0604020202020204" pitchFamily="34" charset="0"/>
                          <a:ea typeface="+mn-ea"/>
                          <a:cs typeface="+mn-cs"/>
                        </a:rPr>
                        <a:t>   RL  Vehicles</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897570"/>
                  </a:ext>
                </a:extLst>
              </a:tr>
            </a:tbl>
          </a:graphicData>
        </a:graphic>
      </p:graphicFrame>
      <p:pic>
        <p:nvPicPr>
          <p:cNvPr id="53" name="Picture 52">
            <a:extLst>
              <a:ext uri="{FF2B5EF4-FFF2-40B4-BE49-F238E27FC236}">
                <a16:creationId xmlns:a16="http://schemas.microsoft.com/office/drawing/2014/main" id="{53E8D988-C522-418A-87D5-CABD7F50B55B}"/>
              </a:ext>
            </a:extLst>
          </p:cNvPr>
          <p:cNvPicPr>
            <a:picLocks noChangeAspect="1"/>
          </p:cNvPicPr>
          <p:nvPr/>
        </p:nvPicPr>
        <p:blipFill rotWithShape="1">
          <a:blip r:embed="rId6"/>
          <a:srcRect t="47885"/>
          <a:stretch/>
        </p:blipFill>
        <p:spPr>
          <a:xfrm>
            <a:off x="3809769" y="3795661"/>
            <a:ext cx="5114925" cy="249026"/>
          </a:xfrm>
          <a:prstGeom prst="rect">
            <a:avLst/>
          </a:prstGeom>
        </p:spPr>
      </p:pic>
      <p:sp>
        <p:nvSpPr>
          <p:cNvPr id="54" name="Rectangle 53">
            <a:extLst>
              <a:ext uri="{FF2B5EF4-FFF2-40B4-BE49-F238E27FC236}">
                <a16:creationId xmlns:a16="http://schemas.microsoft.com/office/drawing/2014/main" id="{5AEDF61C-9D26-4DF9-8B58-72255FC2FF6C}"/>
              </a:ext>
            </a:extLst>
          </p:cNvPr>
          <p:cNvSpPr/>
          <p:nvPr/>
        </p:nvSpPr>
        <p:spPr bwMode="auto">
          <a:xfrm>
            <a:off x="462685" y="5915488"/>
            <a:ext cx="873907" cy="245920"/>
          </a:xfrm>
          <a:prstGeom prst="rect">
            <a:avLst/>
          </a:prstGeom>
          <a:solidFill>
            <a:srgbClr val="00CC0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chemeClr val="tx1"/>
                </a:solidFill>
              </a:rPr>
              <a:t>Design</a:t>
            </a:r>
          </a:p>
        </p:txBody>
      </p:sp>
      <p:sp>
        <p:nvSpPr>
          <p:cNvPr id="76" name="TextBox 75">
            <a:extLst>
              <a:ext uri="{FF2B5EF4-FFF2-40B4-BE49-F238E27FC236}">
                <a16:creationId xmlns:a16="http://schemas.microsoft.com/office/drawing/2014/main" id="{9522A8A4-564F-4EE8-9920-0FA7B80D55D7}"/>
              </a:ext>
            </a:extLst>
          </p:cNvPr>
          <p:cNvSpPr txBox="1"/>
          <p:nvPr/>
        </p:nvSpPr>
        <p:spPr>
          <a:xfrm>
            <a:off x="19567" y="2525688"/>
            <a:ext cx="8610600" cy="892552"/>
          </a:xfrm>
          <a:prstGeom prst="rect">
            <a:avLst/>
          </a:prstGeom>
          <a:noFill/>
        </p:spPr>
        <p:txBody>
          <a:bodyPr wrap="square" rtlCol="0">
            <a:spAutoFit/>
          </a:bodyPr>
          <a:lstStyle/>
          <a:p>
            <a:pPr marL="179388" lvl="1">
              <a:spcAft>
                <a:spcPts val="600"/>
              </a:spcAft>
              <a:tabLst>
                <a:tab pos="5486400" algn="l"/>
              </a:tabLst>
            </a:pPr>
            <a:r>
              <a:rPr lang="en-US" sz="1400" dirty="0">
                <a:solidFill>
                  <a:srgbClr val="DC7307"/>
                </a:solidFill>
                <a:latin typeface="Calibri" panose="020F0502020204030204" pitchFamily="34" charset="0"/>
              </a:rPr>
              <a:t>●</a:t>
            </a:r>
            <a:r>
              <a:rPr lang="en-US" sz="1400" dirty="0">
                <a:latin typeface="Calibri" panose="020F0502020204030204" pitchFamily="34" charset="0"/>
              </a:rPr>
              <a:t> OL Pilot Car Qualification &amp; Acceptance Testing - (through December 2018)</a:t>
            </a:r>
          </a:p>
          <a:p>
            <a:pPr marL="179388" lvl="1">
              <a:spcAft>
                <a:spcPts val="600"/>
              </a:spcAft>
              <a:tabLst>
                <a:tab pos="5486400" algn="l"/>
              </a:tabLst>
            </a:pPr>
            <a:r>
              <a:rPr lang="en-US" sz="1400" dirty="0">
                <a:solidFill>
                  <a:srgbClr val="FE7F00"/>
                </a:solidFill>
                <a:latin typeface="Calibri" panose="020F0502020204030204" pitchFamily="34" charset="0"/>
              </a:rPr>
              <a:t>●</a:t>
            </a:r>
            <a:r>
              <a:rPr lang="en-US" sz="1400" dirty="0">
                <a:latin typeface="Calibri" panose="020F0502020204030204" pitchFamily="34" charset="0"/>
              </a:rPr>
              <a:t> </a:t>
            </a:r>
            <a:r>
              <a:rPr lang="en-US" sz="1400" dirty="0" err="1">
                <a:latin typeface="Calibri" panose="020F0502020204030204" pitchFamily="34" charset="0"/>
              </a:rPr>
              <a:t>OL</a:t>
            </a:r>
            <a:r>
              <a:rPr lang="en-US" sz="1400" dirty="0">
                <a:latin typeface="Calibri" panose="020F0502020204030204" pitchFamily="34" charset="0"/>
              </a:rPr>
              <a:t> Complete Vehicle FAI (Changchun) – (July 2018)</a:t>
            </a:r>
          </a:p>
          <a:p>
            <a:pPr marL="179388" lvl="1">
              <a:spcAft>
                <a:spcPts val="600"/>
              </a:spcAft>
              <a:tabLst>
                <a:tab pos="5486400" algn="l"/>
              </a:tabLst>
            </a:pPr>
            <a:r>
              <a:rPr lang="en-US" sz="1400" dirty="0">
                <a:solidFill>
                  <a:srgbClr val="FE7F00"/>
                </a:solidFill>
                <a:latin typeface="Calibri" panose="020F0502020204030204" pitchFamily="34" charset="0"/>
              </a:rPr>
              <a:t>●</a:t>
            </a:r>
            <a:r>
              <a:rPr lang="en-US" sz="1400" dirty="0">
                <a:latin typeface="Calibri" panose="020F0502020204030204" pitchFamily="34" charset="0"/>
              </a:rPr>
              <a:t> </a:t>
            </a:r>
            <a:r>
              <a:rPr lang="en-US" sz="1400" dirty="0" err="1">
                <a:latin typeface="Calibri" panose="020F0502020204030204" pitchFamily="34" charset="0"/>
              </a:rPr>
              <a:t>OL</a:t>
            </a:r>
            <a:r>
              <a:rPr lang="en-US" sz="1400" dirty="0">
                <a:latin typeface="Calibri" panose="020F0502020204030204" pitchFamily="34" charset="0"/>
              </a:rPr>
              <a:t> Production Delivery from Springfield Facility Starts - (December 2018)</a:t>
            </a:r>
          </a:p>
        </p:txBody>
      </p:sp>
      <p:sp>
        <p:nvSpPr>
          <p:cNvPr id="77" name="TextBox 76">
            <a:extLst>
              <a:ext uri="{FF2B5EF4-FFF2-40B4-BE49-F238E27FC236}">
                <a16:creationId xmlns:a16="http://schemas.microsoft.com/office/drawing/2014/main" id="{520005A0-EF60-484D-A998-040484122E30}"/>
              </a:ext>
            </a:extLst>
          </p:cNvPr>
          <p:cNvSpPr txBox="1"/>
          <p:nvPr/>
        </p:nvSpPr>
        <p:spPr>
          <a:xfrm>
            <a:off x="33158" y="4141608"/>
            <a:ext cx="8610600" cy="1184940"/>
          </a:xfrm>
          <a:prstGeom prst="rect">
            <a:avLst/>
          </a:prstGeom>
          <a:noFill/>
        </p:spPr>
        <p:txBody>
          <a:bodyPr wrap="square" rtlCol="0">
            <a:spAutoFit/>
          </a:bodyPr>
          <a:lstStyle/>
          <a:p>
            <a:pPr marL="179388" lvl="1">
              <a:spcAft>
                <a:spcPts val="600"/>
              </a:spcAft>
              <a:tabLst>
                <a:tab pos="5486400" algn="l"/>
              </a:tabLst>
            </a:pPr>
            <a:r>
              <a:rPr lang="en-US" sz="1400" dirty="0">
                <a:solidFill>
                  <a:srgbClr val="FF0000"/>
                </a:solidFill>
                <a:latin typeface="Calibri" panose="020F0502020204030204" pitchFamily="34" charset="0"/>
              </a:rPr>
              <a:t>● </a:t>
            </a:r>
            <a:r>
              <a:rPr lang="en-US" sz="1400" dirty="0">
                <a:latin typeface="Calibri" panose="020F0502020204030204" pitchFamily="34" charset="0"/>
              </a:rPr>
              <a:t>RL Carbody Testing - (July 2018)</a:t>
            </a:r>
          </a:p>
          <a:p>
            <a:pPr marL="179388" lvl="1">
              <a:spcAft>
                <a:spcPts val="600"/>
              </a:spcAft>
              <a:tabLst>
                <a:tab pos="5486400" algn="l"/>
              </a:tabLst>
            </a:pPr>
            <a:r>
              <a:rPr lang="en-US" sz="1400" dirty="0">
                <a:solidFill>
                  <a:srgbClr val="FF0000"/>
                </a:solidFill>
                <a:latin typeface="Calibri" panose="020F0502020204030204" pitchFamily="34" charset="0"/>
              </a:rPr>
              <a:t>● </a:t>
            </a:r>
            <a:r>
              <a:rPr lang="en-US" sz="1400" dirty="0" err="1">
                <a:latin typeface="Calibri" panose="020F0502020204030204" pitchFamily="34" charset="0"/>
              </a:rPr>
              <a:t>RL</a:t>
            </a:r>
            <a:r>
              <a:rPr lang="en-US" sz="1400" dirty="0">
                <a:latin typeface="Calibri" panose="020F0502020204030204" pitchFamily="34" charset="0"/>
              </a:rPr>
              <a:t> Mock-up Display - (August 2018)</a:t>
            </a:r>
          </a:p>
          <a:p>
            <a:pPr marL="179388" lvl="1">
              <a:spcAft>
                <a:spcPts val="600"/>
              </a:spcAft>
              <a:tabLst>
                <a:tab pos="5486400" algn="l"/>
              </a:tabLst>
            </a:pPr>
            <a:r>
              <a:rPr lang="en-US" sz="1400" dirty="0">
                <a:solidFill>
                  <a:srgbClr val="FF0000"/>
                </a:solidFill>
                <a:latin typeface="Calibri" panose="020F0502020204030204" pitchFamily="34" charset="0"/>
              </a:rPr>
              <a:t>● </a:t>
            </a:r>
            <a:r>
              <a:rPr lang="en-US" sz="1400" dirty="0" err="1">
                <a:latin typeface="Calibri" panose="020F0502020204030204" pitchFamily="34" charset="0"/>
              </a:rPr>
              <a:t>RL</a:t>
            </a:r>
            <a:r>
              <a:rPr lang="en-US" sz="1400" dirty="0">
                <a:latin typeface="Calibri" panose="020F0502020204030204" pitchFamily="34" charset="0"/>
              </a:rPr>
              <a:t> Complete Vehicle FAI (Changchun) – (February 2019)</a:t>
            </a:r>
          </a:p>
          <a:p>
            <a:pPr marL="179388" lvl="1">
              <a:spcAft>
                <a:spcPts val="600"/>
              </a:spcAft>
              <a:tabLst>
                <a:tab pos="5486400" algn="l"/>
              </a:tabLst>
            </a:pPr>
            <a:r>
              <a:rPr lang="en-US" sz="1400" dirty="0">
                <a:solidFill>
                  <a:srgbClr val="FF0000"/>
                </a:solidFill>
                <a:latin typeface="Calibri" panose="020F0502020204030204" pitchFamily="34" charset="0"/>
              </a:rPr>
              <a:t>● </a:t>
            </a:r>
            <a:r>
              <a:rPr lang="en-US" sz="1400" dirty="0">
                <a:latin typeface="Calibri" panose="020F0502020204030204" pitchFamily="34" charset="0"/>
              </a:rPr>
              <a:t>RL Delivery of Pilot Cars - (March 2019)</a:t>
            </a:r>
          </a:p>
        </p:txBody>
      </p:sp>
    </p:spTree>
    <p:extLst>
      <p:ext uri="{BB962C8B-B14F-4D97-AF65-F5344CB8AC3E}">
        <p14:creationId xmlns:p14="http://schemas.microsoft.com/office/powerpoint/2010/main" val="216858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Orange Line Vehicle Procurement Project Status</a:t>
            </a:r>
          </a:p>
        </p:txBody>
      </p:sp>
      <p:sp>
        <p:nvSpPr>
          <p:cNvPr id="6" name="Rectangle 5"/>
          <p:cNvSpPr/>
          <p:nvPr/>
        </p:nvSpPr>
        <p:spPr>
          <a:xfrm>
            <a:off x="462685" y="1396857"/>
            <a:ext cx="3834845" cy="1794212"/>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algn="just"/>
            <a:r>
              <a:rPr lang="en-US" sz="1300" b="1" dirty="0">
                <a:solidFill>
                  <a:srgbClr val="000000"/>
                </a:solidFill>
                <a:latin typeface="Verdana" panose="020B0604030504040204" pitchFamily="34" charset="0"/>
                <a:ea typeface="Verdana" panose="020B0604030504040204" pitchFamily="34" charset="0"/>
                <a:cs typeface="Verdana" panose="020B0604030504040204" pitchFamily="34" charset="0"/>
              </a:rPr>
              <a:t>Wellington</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 Q</a:t>
            </a:r>
            <a:r>
              <a:rPr lang="en-US" sz="1400" dirty="0"/>
              <a:t>ualification testing is ongoing along with  training for the Operators. The current phase of testing is for the communication system and On-Board Video Recorder. Upon delivery of the remaining pilot cars, extensive 6 car testing will continue through the end of the year.</a:t>
            </a:r>
          </a:p>
          <a:p>
            <a:endParaRPr lang="en-US" sz="1400" dirty="0"/>
          </a:p>
        </p:txBody>
      </p:sp>
      <p:sp>
        <p:nvSpPr>
          <p:cNvPr id="8" name="Rectangle 7"/>
          <p:cNvSpPr/>
          <p:nvPr/>
        </p:nvSpPr>
        <p:spPr>
          <a:xfrm>
            <a:off x="4933972" y="1396857"/>
            <a:ext cx="3828340" cy="1794212"/>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algn="just">
              <a:defRPr/>
            </a:pPr>
            <a:r>
              <a:rPr lang="en-US" sz="1300" b="1" dirty="0">
                <a:solidFill>
                  <a:srgbClr val="000000"/>
                </a:solidFill>
                <a:latin typeface="Verdana" panose="020B0604030504040204" pitchFamily="34" charset="0"/>
                <a:ea typeface="Verdana" panose="020B0604030504040204" pitchFamily="34" charset="0"/>
                <a:cs typeface="Verdana" panose="020B0604030504040204" pitchFamily="34" charset="0"/>
              </a:rPr>
              <a:t>Changchun</a:t>
            </a: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 – The next 4 Pilot cars are completing qualification testing in China. Testing in Changchun includes brake rate testing at various loaded weights. These cars are scheduled for shipment from China in July with delivery to Boston in late August.</a:t>
            </a:r>
          </a:p>
        </p:txBody>
      </p:sp>
      <p:pic>
        <p:nvPicPr>
          <p:cNvPr id="1026" name="Picture 2" descr="dc6c454e-47f6-4b95-9130-4e03080dbc43@namprd0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62"/>
          <a:stretch/>
        </p:blipFill>
        <p:spPr bwMode="auto">
          <a:xfrm rot="5400000">
            <a:off x="1035296" y="3414226"/>
            <a:ext cx="2876347" cy="263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972" y="3297618"/>
            <a:ext cx="3828340" cy="2871255"/>
          </a:xfrm>
          <a:prstGeom prst="rect">
            <a:avLst/>
          </a:prstGeom>
        </p:spPr>
      </p:pic>
    </p:spTree>
    <p:extLst>
      <p:ext uri="{BB962C8B-B14F-4D97-AF65-F5344CB8AC3E}">
        <p14:creationId xmlns:p14="http://schemas.microsoft.com/office/powerpoint/2010/main" val="406111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Red Line Vehicle Procurement Project Status</a:t>
            </a:r>
          </a:p>
        </p:txBody>
      </p:sp>
      <p:sp>
        <p:nvSpPr>
          <p:cNvPr id="6" name="Rectangle 5"/>
          <p:cNvSpPr/>
          <p:nvPr/>
        </p:nvSpPr>
        <p:spPr>
          <a:xfrm>
            <a:off x="462685" y="1902714"/>
            <a:ext cx="3717429" cy="2833769"/>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algn="just">
              <a:defRPr/>
            </a:pPr>
            <a:r>
              <a:rPr lang="en-US" sz="1300" dirty="0">
                <a:solidFill>
                  <a:srgbClr val="000000"/>
                </a:solidFill>
                <a:latin typeface="Verdana"/>
                <a:cs typeface="Arial"/>
              </a:rPr>
              <a:t>Construction of the Red Line carshell for structural strength testing has been completed. Destructive Carshell Structural testing is scheduled to be performed from July to the first week of August. </a:t>
            </a: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just">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just">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Red Line Final Design Review meetings have been completed.</a:t>
            </a:r>
          </a:p>
          <a:p>
            <a:pPr algn="just">
              <a:defRPr/>
            </a:pPr>
            <a:endPar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just">
              <a:defRPr/>
            </a:pPr>
            <a:r>
              <a:rPr lang="en-US" sz="1300" dirty="0">
                <a:solidFill>
                  <a:srgbClr val="000000"/>
                </a:solidFill>
                <a:latin typeface="Verdana" panose="020B0604030504040204" pitchFamily="34" charset="0"/>
                <a:ea typeface="Verdana" panose="020B0604030504040204" pitchFamily="34" charset="0"/>
                <a:cs typeface="Verdana" panose="020B0604030504040204" pitchFamily="34" charset="0"/>
              </a:rPr>
              <a:t>The Red Line Mock-Up was shipped to Boston in June and is scheduled for arrival in July and public display in August @ City Hall Plaza </a:t>
            </a:r>
          </a:p>
          <a:p>
            <a:pPr lvl="0" algn="just">
              <a:defRPr/>
            </a:pPr>
            <a:endParaRPr kumimoji="0" lang="en-US" sz="1300" i="0" u="none" strike="noStrike" kern="1200" cap="none" spc="0" normalizeH="0" baseline="0" noProof="0" dirty="0">
              <a:ln>
                <a:noFill/>
              </a:ln>
              <a:solidFill>
                <a:srgbClr val="000000"/>
              </a:solidFill>
              <a:effectLst/>
              <a:uLnTx/>
              <a:uFillTx/>
              <a:latin typeface="Verdana"/>
              <a:cs typeface="Arial"/>
            </a:endParaRPr>
          </a:p>
        </p:txBody>
      </p:sp>
      <p:pic>
        <p:nvPicPr>
          <p:cNvPr id="1026" name="Pictur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065" y="1902714"/>
            <a:ext cx="4498587" cy="335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18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2.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heme/theme1.xml><?xml version="1.0" encoding="utf-8"?>
<a:theme xmlns:a="http://schemas.openxmlformats.org/drawingml/2006/main" name="MBTA">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BTA" id="{A9A91626-64AF-4BB6-A98C-A92CD1976DE6}" vid="{E06E7F53-71CC-4783-9AF9-416875201A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1793DE6AB3D74BAE0147179C0F3FC3" ma:contentTypeVersion="4" ma:contentTypeDescription="Create a new document." ma:contentTypeScope="" ma:versionID="856ade8883e36fba21a658172cb6495a">
  <xsd:schema xmlns:xsd="http://www.w3.org/2001/XMLSchema" xmlns:xs="http://www.w3.org/2001/XMLSchema" xmlns:p="http://schemas.microsoft.com/office/2006/metadata/properties" xmlns:ns2="32d83033-5c03-493c-b5c4-65b3aef55f42" xmlns:ns3="d7135841-cb9c-4d73-9451-c90cc3f4fb8d" targetNamespace="http://schemas.microsoft.com/office/2006/metadata/properties" ma:root="true" ma:fieldsID="98a8b8bf3a6a9c31efa858b7f3c018ce" ns2:_="" ns3:_="">
    <xsd:import namespace="32d83033-5c03-493c-b5c4-65b3aef55f42"/>
    <xsd:import namespace="d7135841-cb9c-4d73-9451-c90cc3f4fb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83033-5c03-493c-b5c4-65b3aef55f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135841-cb9c-4d73-9451-c90cc3f4fb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C431BA-9AD7-4876-88D1-D2568832121F}">
  <ds:schemaRefs>
    <ds:schemaRef ds:uri="http://schemas.microsoft.com/sharepoint/v3/contenttype/forms"/>
  </ds:schemaRefs>
</ds:datastoreItem>
</file>

<file path=customXml/itemProps2.xml><?xml version="1.0" encoding="utf-8"?>
<ds:datastoreItem xmlns:ds="http://schemas.openxmlformats.org/officeDocument/2006/customXml" ds:itemID="{74C6DE0D-F18C-4C70-A905-3123B325C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83033-5c03-493c-b5c4-65b3aef55f42"/>
    <ds:schemaRef ds:uri="d7135841-cb9c-4d73-9451-c90cc3f4f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5F1B15-2315-4C39-A7FE-4479BB581BE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MBTA</Template>
  <TotalTime>12805</TotalTime>
  <Words>1167</Words>
  <Application>Microsoft Macintosh PowerPoint</Application>
  <PresentationFormat>On-screen Show (4:3)</PresentationFormat>
  <Paragraphs>265</Paragraphs>
  <Slides>19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Verdana</vt:lpstr>
      <vt:lpstr>MBTA</vt:lpstr>
      <vt:lpstr>Red Line/Orange Line Improvement Program Update</vt:lpstr>
      <vt:lpstr>OVERVIEW</vt:lpstr>
      <vt:lpstr>PowerPoint Presentation</vt:lpstr>
      <vt:lpstr>Red Line and Orange Line Schedule by Project</vt:lpstr>
      <vt:lpstr>Red Line/Orange Line Schedule – Signals Upgrades</vt:lpstr>
      <vt:lpstr>New Vehicle Procurement Program</vt:lpstr>
      <vt:lpstr>Vehicle Procurement Project Status – Current/Look Ahead</vt:lpstr>
      <vt:lpstr>Orange Line Vehicle Procurement Project Status</vt:lpstr>
      <vt:lpstr>Red Line Vehicle Procurement Project Status</vt:lpstr>
      <vt:lpstr>Production Vehicle Final Assembly – Springfield MA</vt:lpstr>
      <vt:lpstr>Orange Line Projects: Wellington Yard Expansion Tracks 33 to 38</vt:lpstr>
      <vt:lpstr>Orange Line Projects: Orange Line Test Track</vt:lpstr>
      <vt:lpstr>Orange Line Projects: Wellington Maintenance Facility</vt:lpstr>
      <vt:lpstr>Orange Line Projects: Wellington Yard Rebuild</vt:lpstr>
      <vt:lpstr>Red Line Projects: Red Line Test Track</vt:lpstr>
      <vt:lpstr>Red Line Projects: Cabot Yard &amp; Maintenance Facility Improvements</vt:lpstr>
      <vt:lpstr>Signals Upgrade Projects Status </vt:lpstr>
      <vt:lpstr>State of Good Repair Projects Status – Bridge Hardening</vt:lpstr>
      <vt:lpstr>Vehicle Procurement &amp; Improvement Program Collaboration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Sans, Joshua</dc:creator>
  <cp:lastModifiedBy>Siddiqui, Aayesha</cp:lastModifiedBy>
  <cp:revision>502</cp:revision>
  <cp:lastPrinted>2018-07-10T18:48:23Z</cp:lastPrinted>
  <dcterms:created xsi:type="dcterms:W3CDTF">2017-06-19T20:46:15Z</dcterms:created>
  <dcterms:modified xsi:type="dcterms:W3CDTF">2018-07-16T19:53:49Z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0x010100B41793DE6AB3D74BAE0147179C0F3FC3</vt:lpwstr>
  </property>
</Properties>
</file>