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</p:sldMasterIdLst>
  <p:notesMasterIdLst>
    <p:notesMasterId r:id="rId16"/>
  </p:notesMasterIdLst>
  <p:handoutMasterIdLst>
    <p:handoutMasterId r:id="rId17"/>
  </p:handoutMasterIdLst>
  <p:sldIdLst>
    <p:sldId id="438" r:id="rId3"/>
    <p:sldId id="550" r:id="rId4"/>
    <p:sldId id="577" r:id="rId5"/>
    <p:sldId id="578" r:id="rId6"/>
    <p:sldId id="575" r:id="rId7"/>
    <p:sldId id="571" r:id="rId8"/>
    <p:sldId id="562" r:id="rId9"/>
    <p:sldId id="576" r:id="rId10"/>
    <p:sldId id="563" r:id="rId11"/>
    <p:sldId id="566" r:id="rId12"/>
    <p:sldId id="580" r:id="rId13"/>
    <p:sldId id="558" r:id="rId14"/>
    <p:sldId id="582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6" userDrawn="1">
          <p15:clr>
            <a:srgbClr val="A4A3A4"/>
          </p15:clr>
        </p15:guide>
        <p15:guide id="2" pos="2265" userDrawn="1">
          <p15:clr>
            <a:srgbClr val="A4A3A4"/>
          </p15:clr>
        </p15:guide>
        <p15:guide id="3" orient="horz" pos="2932" userDrawn="1">
          <p15:clr>
            <a:srgbClr val="A4A3A4"/>
          </p15:clr>
        </p15:guide>
        <p15:guide id="4" pos="2212" userDrawn="1">
          <p15:clr>
            <a:srgbClr val="A4A3A4"/>
          </p15:clr>
        </p15:guide>
        <p15:guide id="5" pos="2315" userDrawn="1">
          <p15:clr>
            <a:srgbClr val="A4A3A4"/>
          </p15:clr>
        </p15:guide>
        <p15:guide id="6" pos="2261" userDrawn="1">
          <p15:clr>
            <a:srgbClr val="A4A3A4"/>
          </p15:clr>
        </p15:guide>
        <p15:guide id="7" orient="horz" pos="2928" userDrawn="1">
          <p15:clr>
            <a:srgbClr val="A4A3A4"/>
          </p15:clr>
        </p15:guide>
        <p15:guide id="8" pos="2160" userDrawn="1">
          <p15:clr>
            <a:srgbClr val="A4A3A4"/>
          </p15:clr>
        </p15:guide>
        <p15:guide id="9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DEECFF"/>
    <a:srgbClr val="00269E"/>
    <a:srgbClr val="FF5050"/>
    <a:srgbClr val="369A40"/>
    <a:srgbClr val="55864A"/>
    <a:srgbClr val="B9FFD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88953" autoAdjust="0"/>
  </p:normalViewPr>
  <p:slideViewPr>
    <p:cSldViewPr>
      <p:cViewPr varScale="1">
        <p:scale>
          <a:sx n="99" d="100"/>
          <a:sy n="99" d="100"/>
        </p:scale>
        <p:origin x="148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-4716"/>
    </p:cViewPr>
  </p:sorterViewPr>
  <p:notesViewPr>
    <p:cSldViewPr>
      <p:cViewPr varScale="1">
        <p:scale>
          <a:sx n="54" d="100"/>
          <a:sy n="54" d="100"/>
        </p:scale>
        <p:origin x="-2886" y="-96"/>
      </p:cViewPr>
      <p:guideLst>
        <p:guide orient="horz" pos="2936"/>
        <p:guide pos="2265"/>
        <p:guide orient="horz" pos="2932"/>
        <p:guide pos="2212"/>
        <p:guide pos="2315"/>
        <p:guide pos="2261"/>
        <p:guide orient="horz" pos="2928"/>
        <p:guide pos="2160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4"/>
            <a:ext cx="3037735" cy="464503"/>
          </a:xfrm>
          <a:prstGeom prst="rect">
            <a:avLst/>
          </a:prstGeom>
        </p:spPr>
        <p:txBody>
          <a:bodyPr vert="horz" lIns="90927" tIns="45464" rIns="90927" bIns="4546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5" y="4"/>
            <a:ext cx="3037735" cy="464503"/>
          </a:xfrm>
          <a:prstGeom prst="rect">
            <a:avLst/>
          </a:prstGeom>
        </p:spPr>
        <p:txBody>
          <a:bodyPr vert="horz" lIns="90927" tIns="45464" rIns="90927" bIns="45464" rtlCol="0"/>
          <a:lstStyle>
            <a:lvl1pPr algn="r">
              <a:defRPr sz="1200"/>
            </a:lvl1pPr>
          </a:lstStyle>
          <a:p>
            <a:fld id="{A8782089-6BC6-4235-B712-F8742B9D4234}" type="datetimeFigureOut">
              <a:rPr lang="en-US" smtClean="0"/>
              <a:pPr/>
              <a:t>7/16/2018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8830321"/>
            <a:ext cx="3037735" cy="464503"/>
          </a:xfrm>
          <a:prstGeom prst="rect">
            <a:avLst/>
          </a:prstGeom>
        </p:spPr>
        <p:txBody>
          <a:bodyPr vert="horz" lIns="90927" tIns="45464" rIns="90927" bIns="4546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5" y="8830321"/>
            <a:ext cx="3037735" cy="464503"/>
          </a:xfrm>
          <a:prstGeom prst="rect">
            <a:avLst/>
          </a:prstGeom>
        </p:spPr>
        <p:txBody>
          <a:bodyPr vert="horz" lIns="90927" tIns="45464" rIns="90927" bIns="45464" rtlCol="0" anchor="b"/>
          <a:lstStyle>
            <a:lvl1pPr algn="r">
              <a:defRPr sz="1200"/>
            </a:lvl1pPr>
          </a:lstStyle>
          <a:p>
            <a:fld id="{75612B8F-7C36-4EC9-BD17-68C48F5CD9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533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4551" tIns="47274" rIns="94551" bIns="4727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8" y="0"/>
            <a:ext cx="3037840" cy="464820"/>
          </a:xfrm>
          <a:prstGeom prst="rect">
            <a:avLst/>
          </a:prstGeom>
        </p:spPr>
        <p:txBody>
          <a:bodyPr vert="horz" lIns="94551" tIns="47274" rIns="94551" bIns="47274" rtlCol="0"/>
          <a:lstStyle>
            <a:lvl1pPr algn="r">
              <a:defRPr sz="1200"/>
            </a:lvl1pPr>
          </a:lstStyle>
          <a:p>
            <a:fld id="{CEB96F95-300C-4A3F-BDC6-417068EB1BB3}" type="datetimeFigureOut">
              <a:rPr lang="en-US" smtClean="0"/>
              <a:pPr/>
              <a:t>7/16/2018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51" tIns="47274" rIns="94551" bIns="4727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800"/>
            <a:ext cx="5608320" cy="4183380"/>
          </a:xfrm>
          <a:prstGeom prst="rect">
            <a:avLst/>
          </a:prstGeom>
        </p:spPr>
        <p:txBody>
          <a:bodyPr vert="horz" lIns="94551" tIns="47274" rIns="94551" bIns="472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5"/>
            <a:ext cx="3037840" cy="464820"/>
          </a:xfrm>
          <a:prstGeom prst="rect">
            <a:avLst/>
          </a:prstGeom>
        </p:spPr>
        <p:txBody>
          <a:bodyPr vert="horz" lIns="94551" tIns="47274" rIns="94551" bIns="4727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8" y="8829975"/>
            <a:ext cx="3037840" cy="464820"/>
          </a:xfrm>
          <a:prstGeom prst="rect">
            <a:avLst/>
          </a:prstGeom>
        </p:spPr>
        <p:txBody>
          <a:bodyPr vert="horz" lIns="94551" tIns="47274" rIns="94551" bIns="47274" rtlCol="0" anchor="b"/>
          <a:lstStyle>
            <a:lvl1pPr algn="r">
              <a:defRPr sz="1200"/>
            </a:lvl1pPr>
          </a:lstStyle>
          <a:p>
            <a:fld id="{DDE3C4EC-FA30-4BAF-8816-853426F570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046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2" indent="-171432">
              <a:buFontTx/>
              <a:buChar char="-"/>
            </a:pPr>
            <a:r>
              <a:rPr lang="en-US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Nine out of ten routes the run time is longer than the scheduled</a:t>
            </a:r>
            <a:r>
              <a:rPr lang="en-US" baseline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</a:t>
            </a:r>
          </a:p>
          <a:p>
            <a:pPr marL="171432" indent="-171432">
              <a:buFontTx/>
              <a:buChar char="-"/>
            </a:pPr>
            <a:r>
              <a:rPr lang="en-US" baseline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Approximately 85% </a:t>
            </a:r>
          </a:p>
          <a:p>
            <a:pPr marL="171432" indent="-171432">
              <a:buFontTx/>
              <a:buChar char="-"/>
            </a:pPr>
            <a:r>
              <a:rPr lang="en-US" baseline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Sequence the route and make the runtime match the schedule (makes schedules difficult because run times are all different)</a:t>
            </a:r>
          </a:p>
          <a:p>
            <a:pPr marL="171432" indent="-171432">
              <a:buFontTx/>
              <a:buChar char="-"/>
            </a:pPr>
            <a:r>
              <a:rPr lang="en-US" baseline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Consolidate routes CT1 and Route 1 – where they run the same segment</a:t>
            </a:r>
          </a:p>
          <a:p>
            <a:pPr marL="171432" indent="-171432">
              <a:buFontTx/>
              <a:buChar char="-"/>
            </a:pPr>
            <a:r>
              <a:rPr lang="en-US" baseline="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route duplication - midterm</a:t>
            </a:r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04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91416" rIns="91416" bIns="91416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6582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336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64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91416" rIns="91416" bIns="91416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9192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91416" rIns="91416" bIns="91416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5197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117 changes in total, on 54 routes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286F8-8D0F-40F2-A42D-73DA64F3F8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771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6" tIns="91416" rIns="91416" bIns="91416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5622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117 changes in total, on 54 routes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286F8-8D0F-40F2-A42D-73DA64F3F8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58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747713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63" y="3752850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print"/>
          <a:srcRect t="38333" b="39000"/>
          <a:stretch>
            <a:fillRect/>
          </a:stretch>
        </p:blipFill>
        <p:spPr bwMode="auto">
          <a:xfrm>
            <a:off x="1012825" y="1562100"/>
            <a:ext cx="63865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962400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Insert title here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5105400"/>
            <a:ext cx="3352800" cy="762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" y="459377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b="1" u="sng" dirty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528458"/>
            <a:ext cx="45720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July 16,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9588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July 16,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5927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July 16,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6451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July 16,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99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July 16,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7504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July 16,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2487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July 16,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2922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July 16,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3332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July 16,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1006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July 16,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5350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/>
          <p:cNvSpPr/>
          <p:nvPr userDrawn="1"/>
        </p:nvSpPr>
        <p:spPr>
          <a:xfrm>
            <a:off x="327025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Red Line Customer Capacity Update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July 16,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74718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July 16,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165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July 16,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8860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July 16,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7058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July 16,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30766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July 16,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470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July 16,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0743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dark)" type="blank">
  <p:cSld name="Blank (dark)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100" y="-7733"/>
            <a:ext cx="9144000" cy="6866000"/>
          </a:xfrm>
          <a:prstGeom prst="rect">
            <a:avLst/>
          </a:prstGeom>
          <a:solidFill>
            <a:srgbClr val="165C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Shape 16"/>
          <p:cNvCxnSpPr/>
          <p:nvPr/>
        </p:nvCxnSpPr>
        <p:spPr>
          <a:xfrm>
            <a:off x="0" y="796317"/>
            <a:ext cx="9421500" cy="0"/>
          </a:xfrm>
          <a:prstGeom prst="straightConnector1">
            <a:avLst/>
          </a:prstGeom>
          <a:noFill/>
          <a:ln w="28575" cap="flat" cmpd="sng">
            <a:solidFill>
              <a:srgbClr val="FFCE0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696726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6C5E-EB96-49E9-952F-FF78FFA9C84B}" type="datetimeFigureOut">
              <a:rPr lang="en-US" smtClean="0"/>
              <a:t>7/16/2018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164CB-43F5-49F7-AA62-A48E0172D16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6172200"/>
            <a:ext cx="8229600" cy="3048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r>
              <a:rPr lang="en-US" sz="1200" dirty="0" smtClean="0">
                <a:solidFill>
                  <a:schemeClr val="tx1"/>
                </a:solidFill>
              </a:rPr>
              <a:t>Please put your source here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02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ird: text fill left, anything right" userDrawn="1">
  <p:cSld name="Third: text fill left, anything righ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559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Green Line Service Improvements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6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3" name="Rectangle 10"/>
          <p:cNvSpPr/>
          <p:nvPr userDrawn="1"/>
        </p:nvSpPr>
        <p:spPr>
          <a:xfrm>
            <a:off x="327026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6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2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825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Red Line Customer Capacity Update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15536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50"/>
              </a:spcBef>
              <a:buClr>
                <a:schemeClr val="tx1"/>
              </a:buClr>
              <a:buFont typeface="Arial" pitchFamily="34" charset="0"/>
              <a:buNone/>
              <a:defRPr sz="9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00038" indent="-133350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428625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›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557213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557213" indent="0">
              <a:spcBef>
                <a:spcPts val="450"/>
              </a:spcBef>
              <a:buClr>
                <a:schemeClr val="tx1"/>
              </a:buClr>
              <a:buFont typeface="Arial" pitchFamily="34" charset="0"/>
              <a:buNone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6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2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825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Green Line Service Improvements</a:t>
            </a:r>
          </a:p>
        </p:txBody>
      </p:sp>
      <p:sp>
        <p:nvSpPr>
          <p:cNvPr id="5" name="TextBox 6"/>
          <p:cNvSpPr txBox="1">
            <a:spLocks noChangeArrowheads="1"/>
          </p:cNvSpPr>
          <p:nvPr userDrawn="1"/>
        </p:nvSpPr>
        <p:spPr bwMode="auto">
          <a:xfrm>
            <a:off x="-183748" y="6642100"/>
            <a:ext cx="195976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600" dirty="0"/>
              <a:t>Draft for Discussion &amp; Policy Purposes Only</a:t>
            </a:r>
          </a:p>
        </p:txBody>
      </p:sp>
    </p:spTree>
    <p:extLst>
      <p:ext uri="{BB962C8B-B14F-4D97-AF65-F5344CB8AC3E}">
        <p14:creationId xmlns:p14="http://schemas.microsoft.com/office/powerpoint/2010/main" val="42476417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2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50"/>
              </a:spcBef>
              <a:buClr>
                <a:schemeClr val="tx1"/>
              </a:buClr>
              <a:buFont typeface="Arial" pitchFamily="34" charset="0"/>
              <a:buNone/>
              <a:defRPr sz="9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00038" indent="-133350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428625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›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557213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557213" indent="0">
              <a:spcBef>
                <a:spcPts val="450"/>
              </a:spcBef>
              <a:buClr>
                <a:schemeClr val="tx1"/>
              </a:buClr>
              <a:buFont typeface="Arial" pitchFamily="34" charset="0"/>
              <a:buNone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2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50"/>
              </a:spcBef>
              <a:buClr>
                <a:schemeClr val="tx1"/>
              </a:buClr>
              <a:buFont typeface="Arial" pitchFamily="34" charset="0"/>
              <a:buNone/>
              <a:defRPr sz="9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00038" indent="-133350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428625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›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557213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557213" indent="0">
              <a:spcBef>
                <a:spcPts val="450"/>
              </a:spcBef>
              <a:buClr>
                <a:schemeClr val="tx1"/>
              </a:buClr>
              <a:buFont typeface="Arial" pitchFamily="34" charset="0"/>
              <a:buNone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6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2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825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9705875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2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495801" y="1023874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6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2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825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01233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6400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  <a:prstGeom prst="rect">
            <a:avLst/>
          </a:prstGeom>
        </p:spPr>
        <p:txBody>
          <a:bodyPr lIns="82048" tIns="41025" rIns="82048" bIns="41025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3" y="1812925"/>
            <a:ext cx="4449763" cy="5130800"/>
          </a:xfrm>
          <a:prstGeom prst="rect">
            <a:avLst/>
          </a:prstGeom>
        </p:spPr>
        <p:txBody>
          <a:bodyPr lIns="82048" tIns="41025" rIns="82048" bIns="41025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82048" tIns="41025" rIns="82048" bIns="41025"/>
          <a:lstStyle/>
          <a:p>
            <a:fld id="{A7EB0778-A622-4CF1-9AB3-2DA7F91AC891}" type="datetime1">
              <a:rPr lang="en-US" smtClean="0">
                <a:solidFill>
                  <a:srgbClr val="000000"/>
                </a:solidFill>
              </a:rPr>
              <a:pPr/>
              <a:t>7/16/2018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lIns="82048" tIns="41025" rIns="82048" bIns="41025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lIns="82048" tIns="41025" rIns="82048" bIns="41025"/>
          <a:lstStyle/>
          <a:p>
            <a:fld id="{1AB6784F-114F-4FA9-AB86-CE8F522A1CF3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47778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July 16,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31194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July 16,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25139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July 16,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18765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July 16,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82464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July 16,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266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1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1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July 16,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96522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July 16,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20413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July 16,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60537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July 16,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9905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July 16,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73956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July 16,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85054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July 16,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297508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July 16,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06662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July 16,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3817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July 16,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28859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1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495800" y="1023874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July 16,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80316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July 16,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44834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July 16,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33621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July 16,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98304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1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9" y="6356352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 smtClean="0">
                <a:solidFill>
                  <a:srgbClr val="000000"/>
                </a:solidFill>
              </a:rPr>
              <a:pPr>
                <a:defRPr/>
              </a:pPr>
              <a:t>July 16, 2018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1" y="6356352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|  Leading the Nation in Transportation Excellence  |  www.mbta.com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4" y="6356352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65725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50"/>
              </a:spcBef>
              <a:buClr>
                <a:schemeClr val="tx1"/>
              </a:buClr>
              <a:buFont typeface="Arial" pitchFamily="34" charset="0"/>
              <a:buNone/>
              <a:defRPr sz="9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300038" indent="-133350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•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428625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›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557213" indent="-128588">
              <a:spcBef>
                <a:spcPts val="450"/>
              </a:spcBef>
              <a:buClr>
                <a:schemeClr val="tx1"/>
              </a:buClr>
              <a:buFont typeface="Arial" pitchFamily="34" charset="0"/>
              <a:buChar char="»"/>
              <a:defRPr sz="9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557213" indent="0">
              <a:spcBef>
                <a:spcPts val="450"/>
              </a:spcBef>
              <a:buClr>
                <a:schemeClr val="tx1"/>
              </a:buClr>
              <a:buFont typeface="Arial" pitchFamily="34" charset="0"/>
              <a:buNone/>
              <a:defRPr sz="9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6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2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72981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587A6FB5-55FC-41BB-96AD-B9854D824E40}" type="datetimeFigureOut">
              <a:rPr lang="en-US" smtClean="0">
                <a:solidFill>
                  <a:srgbClr val="000000"/>
                </a:solidFill>
              </a:rPr>
              <a:pPr/>
              <a:t>7/16/2018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E90C4686-4FF0-4B14-AA0A-2AC8D6F72CE0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537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with Caption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528816"/>
            <a:ext cx="1828800" cy="329184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pPr algn="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038600" y="6528816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7"/>
          </p:nvPr>
        </p:nvSpPr>
        <p:spPr>
          <a:xfrm>
            <a:off x="457200" y="1371600"/>
            <a:ext cx="8229600" cy="4038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54102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9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6172200"/>
            <a:ext cx="8229600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900"/>
            </a:lvl1pPr>
          </a:lstStyle>
          <a:p>
            <a:r>
              <a:rPr lang="en-US" sz="900" dirty="0">
                <a:solidFill>
                  <a:schemeClr val="tx1"/>
                </a:solidFill>
              </a:rPr>
              <a:t>Please put your source here</a:t>
            </a:r>
          </a:p>
        </p:txBody>
      </p:sp>
    </p:spTree>
    <p:extLst>
      <p:ext uri="{BB962C8B-B14F-4D97-AF65-F5344CB8AC3E}">
        <p14:creationId xmlns:p14="http://schemas.microsoft.com/office/powerpoint/2010/main" val="6003169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; optional bullets">
  <p:cSld name="Table; optional bulle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34"/>
          <p:cNvCxnSpPr/>
          <p:nvPr/>
        </p:nvCxnSpPr>
        <p:spPr>
          <a:xfrm>
            <a:off x="388625" y="554200"/>
            <a:ext cx="83334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2425" y="724717"/>
            <a:ext cx="63216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5620097" y="1539267"/>
            <a:ext cx="3071400" cy="4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7492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042450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(white)">
  <p:cSld name="Blank (white)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35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6400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  <a:prstGeom prst="rect">
            <a:avLst/>
          </a:prstGeom>
        </p:spPr>
        <p:txBody>
          <a:bodyPr lIns="82048" tIns="41025" rIns="82048" bIns="4102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2" y="1812925"/>
            <a:ext cx="4449763" cy="5130800"/>
          </a:xfrm>
          <a:prstGeom prst="rect">
            <a:avLst/>
          </a:prstGeom>
        </p:spPr>
        <p:txBody>
          <a:bodyPr lIns="82048" tIns="41025" rIns="82048" bIns="41025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lIns="82048" tIns="41025" rIns="82048" bIns="41025"/>
          <a:lstStyle/>
          <a:p>
            <a:fld id="{A7EB0778-A622-4CF1-9AB3-2DA7F91AC891}" type="datetime1">
              <a:rPr lang="en-US" smtClean="0"/>
              <a:pPr/>
              <a:t>7/16/2018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lIns="82048" tIns="41025" rIns="82048" bIns="41025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lIns="82048" tIns="41025" rIns="82048" bIns="41025"/>
          <a:lstStyle/>
          <a:p>
            <a:fld id="{1AB6784F-114F-4FA9-AB86-CE8F522A1CF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9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July 16,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904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July 16,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854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1343310"/>
            <a:ext cx="7886979" cy="46568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1766888" y="6356350"/>
            <a:ext cx="12049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55137-DBAD-4141-B1FE-EBA0E054E8ED}" type="datetime4">
              <a:rPr lang="en-US"/>
              <a:pPr>
                <a:defRPr/>
              </a:pPr>
              <a:t>July 16,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971800" y="6356350"/>
            <a:ext cx="56165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|  Leading the Nation in Transportation Excellence  |  www.mbta.com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1401763" y="6356350"/>
            <a:ext cx="3651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2F94F-AB0A-4724-83C9-F502D41A04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"/>
            <a:ext cx="5943600" cy="8229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137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5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/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0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8139113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4" r:id="rId2"/>
    <p:sldLayoutId id="2147483662" r:id="rId3"/>
    <p:sldLayoutId id="2147483663" r:id="rId4"/>
    <p:sldLayoutId id="2147483673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  <p:sldLayoutId id="2147483688" r:id="rId19"/>
    <p:sldLayoutId id="2147483689" r:id="rId20"/>
    <p:sldLayoutId id="2147483690" r:id="rId21"/>
    <p:sldLayoutId id="2147483691" r:id="rId22"/>
    <p:sldLayoutId id="2147483692" r:id="rId23"/>
    <p:sldLayoutId id="2147483693" r:id="rId24"/>
    <p:sldLayoutId id="2147483694" r:id="rId25"/>
    <p:sldLayoutId id="2147483695" r:id="rId26"/>
    <p:sldLayoutId id="2147483736" r:id="rId27"/>
    <p:sldLayoutId id="2147483737" r:id="rId28"/>
    <p:sldLayoutId id="2147483738" r:id="rId29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 userDrawn="1"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447676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80981-3DA6-46C2-826D-0D8005ADC286}" type="slidenum">
              <a:rPr kumimoji="0" lang="en-US" alt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7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1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257175" marR="0" lvl="0" indent="-257175" algn="l" defTabSz="6858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>
                <a:srgbClr val="000000"/>
              </a:buClr>
              <a:buSzTx/>
              <a:buFont typeface="+mj-lt"/>
              <a:buAutoNum type="arabicPeriod"/>
              <a:tabLst/>
              <a:defRPr/>
            </a:pPr>
            <a:endParaRPr kumimoji="0" lang="en-US" sz="975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 userDrawn="1"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8177576" y="222250"/>
            <a:ext cx="5521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983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CC"/>
          </a:solidFill>
          <a:latin typeface="Verdana" pitchFamily="34" charset="0"/>
          <a:cs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CC"/>
          </a:solidFill>
          <a:latin typeface="Verdana" pitchFamily="34" charset="0"/>
          <a:cs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CC"/>
          </a:solidFill>
          <a:latin typeface="Verdana" pitchFamily="34" charset="0"/>
          <a:cs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171450" indent="-17145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18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32197" indent="-17502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15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68580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15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946547" indent="-175022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15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20015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5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154305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500">
          <a:solidFill>
            <a:schemeClr val="tx1"/>
          </a:solidFill>
          <a:latin typeface="+mn-lt"/>
          <a:cs typeface="+mn-cs"/>
        </a:defRPr>
      </a:lvl6pPr>
      <a:lvl7pPr marL="188595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500">
          <a:solidFill>
            <a:schemeClr val="tx1"/>
          </a:solidFill>
          <a:latin typeface="+mn-lt"/>
          <a:cs typeface="+mn-cs"/>
        </a:defRPr>
      </a:lvl7pPr>
      <a:lvl8pPr marL="222885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500">
          <a:solidFill>
            <a:schemeClr val="tx1"/>
          </a:solidFill>
          <a:latin typeface="+mn-lt"/>
          <a:cs typeface="+mn-cs"/>
        </a:defRPr>
      </a:lvl8pPr>
      <a:lvl9pPr marL="2571750" indent="-167879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tif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5" Type="http://schemas.openxmlformats.org/officeDocument/2006/relationships/image" Target="../media/image7.tiff"/><Relationship Id="rId10" Type="http://schemas.openxmlformats.org/officeDocument/2006/relationships/image" Target="../media/image12.emf"/><Relationship Id="rId4" Type="http://schemas.openxmlformats.org/officeDocument/2006/relationships/image" Target="../media/image6.tiff"/><Relationship Id="rId9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853" y="4181856"/>
            <a:ext cx="7751547" cy="466344"/>
          </a:xfrm>
        </p:spPr>
        <p:txBody>
          <a:bodyPr/>
          <a:lstStyle/>
          <a:p>
            <a:r>
              <a:rPr lang="en-US" sz="2500" dirty="0">
                <a:solidFill>
                  <a:srgbClr val="0033CC"/>
                </a:solidFill>
              </a:rPr>
              <a:t>Better Bus Project - Update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63853" y="4648200"/>
            <a:ext cx="3352800" cy="762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500" b="0" dirty="0">
                <a:solidFill>
                  <a:srgbClr val="0033CC"/>
                </a:solidFill>
                <a:ea typeface="+mj-ea"/>
              </a:rPr>
              <a:t>July 2018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43000" y="463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200" b="1" baseline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9pPr>
          </a:lstStyle>
          <a:p>
            <a:endParaRPr lang="en-US" sz="2400" b="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859219"/>
            <a:ext cx="8229600" cy="685800"/>
          </a:xfrm>
        </p:spPr>
        <p:txBody>
          <a:bodyPr>
            <a:normAutofit/>
          </a:bodyPr>
          <a:lstStyle/>
          <a:p>
            <a:r>
              <a:rPr lang="en-US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Commitment to Service Improvement – September 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959343"/>
              </p:ext>
            </p:extLst>
          </p:nvPr>
        </p:nvGraphicFramePr>
        <p:xfrm>
          <a:off x="469900" y="2895600"/>
          <a:ext cx="8267702" cy="371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3921">
                  <a:extLst>
                    <a:ext uri="{9D8B030D-6E8A-4147-A177-3AD203B41FA5}">
                      <a16:colId xmlns:a16="http://schemas.microsoft.com/office/drawing/2014/main" val="185605707"/>
                    </a:ext>
                  </a:extLst>
                </a:gridCol>
                <a:gridCol w="6083781">
                  <a:extLst>
                    <a:ext uri="{9D8B030D-6E8A-4147-A177-3AD203B41FA5}">
                      <a16:colId xmlns:a16="http://schemas.microsoft.com/office/drawing/2014/main" val="3171772814"/>
                    </a:ext>
                  </a:extLst>
                </a:gridCol>
              </a:tblGrid>
              <a:tr h="31616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Corridor/Route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Service Type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186640"/>
                  </a:ext>
                </a:extLst>
              </a:tr>
              <a:tr h="100597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Route 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operators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policy for dropped trips implemented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De-interlined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Updated run time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506115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Route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92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operators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Updated run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046512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Route 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Operators</a:t>
                      </a:r>
                      <a:endParaRPr lang="en-US" sz="16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Updated run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643019"/>
                  </a:ext>
                </a:extLst>
              </a:tr>
              <a:tr h="316163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Route </a:t>
                      </a: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34,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35, 37, 40 and 50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Dedicated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 lane implementation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305267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Night Pilot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$1.1 M dollar investment in late night service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routes,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38 changes 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36105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19100" y="1508922"/>
            <a:ext cx="47879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83 changes; 49 routes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158,571 Passenger Trips</a:t>
            </a:r>
          </a:p>
          <a:p>
            <a:pPr algn="ctr">
              <a:spcAft>
                <a:spcPts val="600"/>
              </a:spcAft>
            </a:pPr>
            <a:r>
              <a:rPr lang="en-US" sz="2000" dirty="0" smtClean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38% </a:t>
            </a:r>
            <a:r>
              <a:rPr lang="en-US" sz="2000" dirty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 Trips/Weekday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78818" y="1308868"/>
            <a:ext cx="347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Combined Fixed Routes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Run Time Adjustment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Shift Trips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Headway Adjustment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De-interlining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Resource Adjustment</a:t>
            </a:r>
          </a:p>
        </p:txBody>
      </p:sp>
    </p:spTree>
    <p:extLst>
      <p:ext uri="{BB962C8B-B14F-4D97-AF65-F5344CB8AC3E}">
        <p14:creationId xmlns:p14="http://schemas.microsoft.com/office/powerpoint/2010/main" val="3294931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8392823" cy="466344"/>
          </a:xfrm>
        </p:spPr>
        <p:txBody>
          <a:bodyPr/>
          <a:lstStyle/>
          <a:p>
            <a:r>
              <a:rPr lang="en-US" sz="2200" kern="1200" dirty="0" smtClean="0">
                <a:solidFill>
                  <a:srgbClr val="0033CC"/>
                </a:solidFill>
              </a:rPr>
              <a:t>December: Focused Approach for Expedited </a:t>
            </a:r>
            <a:r>
              <a:rPr lang="en-US" sz="2200" kern="1200" dirty="0">
                <a:solidFill>
                  <a:srgbClr val="0033CC"/>
                </a:solidFill>
              </a:rPr>
              <a:t>Improvement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1000" y="1620252"/>
            <a:ext cx="4191001" cy="5133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Key Bus Routes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24400" y="1620252"/>
            <a:ext cx="4191000" cy="5133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Key Corridors &amp; Routes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21842" y="2362200"/>
            <a:ext cx="4150159" cy="2895600"/>
          </a:xfrm>
          <a:prstGeom prst="roundRect">
            <a:avLst>
              <a:gd name="adj" fmla="val 539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18 Routes</a:t>
            </a:r>
          </a:p>
          <a:p>
            <a:pPr algn="ctr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Passenger Trips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168,919/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wkdy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Average Passenger Trips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8,446/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wkdy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05350" y="2362200"/>
            <a:ext cx="4150159" cy="2895448"/>
          </a:xfrm>
          <a:prstGeom prst="roundRect">
            <a:avLst>
              <a:gd name="adj" fmla="val 676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35 Routes</a:t>
            </a:r>
          </a:p>
          <a:p>
            <a:pPr algn="ctr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Passenger Trips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239,451/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wkdy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Average Passenger Trips</a:t>
            </a:r>
          </a:p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6,841/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wkdy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21842" y="5489452"/>
            <a:ext cx="4150159" cy="815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41%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705349" y="5486400"/>
            <a:ext cx="4150159" cy="8086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58%</a:t>
            </a:r>
          </a:p>
        </p:txBody>
      </p:sp>
    </p:spTree>
    <p:extLst>
      <p:ext uri="{BB962C8B-B14F-4D97-AF65-F5344CB8AC3E}">
        <p14:creationId xmlns:p14="http://schemas.microsoft.com/office/powerpoint/2010/main" val="4107665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720" y="865095"/>
            <a:ext cx="869128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December: Goal &gt;25% Passenger Trips/Weekday</a:t>
            </a:r>
            <a:endParaRPr lang="en-US" sz="2400" b="1" dirty="0">
              <a:solidFill>
                <a:srgbClr val="0033CC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0309" y="1524000"/>
            <a:ext cx="3946802" cy="3810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Key Routes &amp; Corridors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1259" y="2078454"/>
            <a:ext cx="3908341" cy="3463942"/>
          </a:xfrm>
          <a:prstGeom prst="roundRect">
            <a:avLst>
              <a:gd name="adj" fmla="val 676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35 Routes</a:t>
            </a:r>
          </a:p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Passenger Trips </a:t>
            </a: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239,451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wkdy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Average Passenger Trips 6,841/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wkdy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1258" y="5618748"/>
            <a:ext cx="3908341" cy="80862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58%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606573"/>
              </p:ext>
            </p:extLst>
          </p:nvPr>
        </p:nvGraphicFramePr>
        <p:xfrm>
          <a:off x="4717198" y="1485900"/>
          <a:ext cx="4188279" cy="4941471"/>
        </p:xfrm>
        <a:graphic>
          <a:graphicData uri="http://schemas.openxmlformats.org/drawingml/2006/table">
            <a:tbl>
              <a:tblPr>
                <a:tableStyleId>{0660B408-B3CF-4A94-85FC-2B1E0A45F4A2}</a:tableStyleId>
              </a:tblPr>
              <a:tblGrid>
                <a:gridCol w="4188279">
                  <a:extLst>
                    <a:ext uri="{9D8B030D-6E8A-4147-A177-3AD203B41FA5}">
                      <a16:colId xmlns:a16="http://schemas.microsoft.com/office/drawing/2014/main" val="4220455287"/>
                    </a:ext>
                  </a:extLst>
                </a:gridCol>
              </a:tblGrid>
              <a:tr h="355117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>
                          <a:tab pos="153670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Running time adjustments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046023"/>
                  </a:ext>
                </a:extLst>
              </a:tr>
              <a:tr h="355117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>
                          <a:tab pos="153670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Departure time adjustments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602788"/>
                  </a:ext>
                </a:extLst>
              </a:tr>
              <a:tr h="1420467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>
                          <a:tab pos="153670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Headway changes to match ridership and service levels (provided the frequency and comfort minimums are still met)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387365"/>
                  </a:ext>
                </a:extLst>
              </a:tr>
              <a:tr h="355117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>
                          <a:tab pos="153670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Route alignment changes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08181"/>
                  </a:ext>
                </a:extLst>
              </a:tr>
              <a:tr h="710234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>
                          <a:tab pos="153670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Span of service changes within 1 hour or less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63650"/>
                  </a:ext>
                </a:extLst>
              </a:tr>
              <a:tr h="355117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>
                          <a:tab pos="153670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Route extensions of 1 mile or less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971381"/>
                  </a:ext>
                </a:extLst>
              </a:tr>
              <a:tr h="355117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>
                          <a:tab pos="153670" algn="l"/>
                        </a:tabLs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Route variation 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modifications</a:t>
                      </a: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915203"/>
                  </a:ext>
                </a:extLst>
              </a:tr>
              <a:tr h="1035185"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Arial" panose="020B0604020202020204" pitchFamily="34" charset="0"/>
                        <a:buChar char="•"/>
                        <a:tabLst>
                          <a:tab pos="153670" algn="l"/>
                        </a:tabLs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Optimization (Dedicated Bus Lanes, Transit Signal Prioritization and Signal Optimization)</a:t>
                      </a:r>
                    </a:p>
                  </a:txBody>
                  <a:tcPr marL="65837" marR="6583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665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2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>
                <a:solidFill>
                  <a:srgbClr val="0033CC"/>
                </a:solidFill>
              </a:rPr>
              <a:t>Next Steps</a:t>
            </a:r>
            <a:endParaRPr lang="en-US" sz="2500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2685" y="1524000"/>
            <a:ext cx="830031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Infrastructure 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Dedicated Bus Lanes</a:t>
            </a:r>
          </a:p>
          <a:p>
            <a:pPr marL="1200150" lvl="5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Broadway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Northbound (new),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Everett (July 2018); Washington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St. (Roslindale),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Boston (Aug 2018)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South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Mass Ave,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Cambridge (Mid 2018); Mt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Auburn St.,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Cambridge/Watertown (Oct 2018); North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Mass Ave,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Arlington (Late 2018); and Broadway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Somerville (Late 2018)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Transit Signal Priority</a:t>
            </a:r>
          </a:p>
          <a:p>
            <a:pPr marL="1200150" lvl="5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Beacon Street,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Brookline; Commonwealth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Avenue,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Boston; Huntington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Avenue,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Boston; Massachusetts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Avenue,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Cambridge; Mt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Auburn St.,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Cambridge/Watertown; and Massachusetts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Avenue, Arlington</a:t>
            </a:r>
          </a:p>
          <a:p>
            <a:pPr marL="457200" lvl="4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Investment for Service Improvements (Tier Development)</a:t>
            </a:r>
          </a:p>
          <a:p>
            <a:pPr marL="742950" lvl="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October to November 2018 – Finalize Development of Tiers</a:t>
            </a:r>
          </a:p>
          <a:p>
            <a:pPr marL="742950" lvl="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November 2018 – Board Presentation and Vote for FY20 Operating and Capital Budget Planning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3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Network Redesign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August 2018 – Release of RFP 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October 2018 – Notice to Proceed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02029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>
                <a:solidFill>
                  <a:srgbClr val="0033CC"/>
                </a:solidFill>
              </a:rPr>
              <a:t>Overview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2685" y="1524000"/>
            <a:ext cx="83003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MBTA Bus Network Strategy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Elements of Improving the Bus Network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Timeline and Sequencing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Our Current Bus Network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Strategy for Expediting Improvements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Service Improvements, as of April 1, 2018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Upcoming Service Improvements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Fall 2018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Winter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4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3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22702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ctrTitle" idx="4294967295"/>
          </p:nvPr>
        </p:nvSpPr>
        <p:spPr>
          <a:xfrm>
            <a:off x="381000" y="3514200"/>
            <a:ext cx="8317148" cy="1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E23"/>
              </a:buClr>
              <a:buSzPts val="2000"/>
            </a:pPr>
            <a:r>
              <a:rPr lang="en" sz="3000" dirty="0" smtClean="0">
                <a:solidFill>
                  <a:srgbClr val="FFCE0C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The MBTA Bus Network </a:t>
            </a:r>
            <a:br>
              <a:rPr lang="en" sz="3000" dirty="0" smtClean="0">
                <a:solidFill>
                  <a:srgbClr val="FFCE0C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" sz="3000" dirty="0" smtClean="0">
                <a:solidFill>
                  <a:srgbClr val="FFCE0C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Strategy</a:t>
            </a:r>
            <a:br>
              <a:rPr lang="en" sz="3000" dirty="0" smtClean="0">
                <a:solidFill>
                  <a:srgbClr val="FFCE0C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" sz="2400" dirty="0">
                <a:solidFill>
                  <a:srgbClr val="FFCE0C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/>
            </a:r>
            <a:br>
              <a:rPr lang="en" sz="2400" dirty="0">
                <a:solidFill>
                  <a:srgbClr val="FFCE0C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" sz="2400" dirty="0" smtClean="0">
                <a:solidFill>
                  <a:srgbClr val="FFCE0C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Elements of Improving the Bus Network</a:t>
            </a:r>
            <a:br>
              <a:rPr lang="en" sz="2400" dirty="0" smtClean="0">
                <a:solidFill>
                  <a:srgbClr val="FFCE0C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" sz="2400" dirty="0" smtClean="0">
                <a:solidFill>
                  <a:srgbClr val="FFCE0C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Timeline and Sequencing</a:t>
            </a:r>
            <a:br>
              <a:rPr lang="en" sz="2400" dirty="0" smtClean="0">
                <a:solidFill>
                  <a:srgbClr val="FFCE0C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" sz="2400" dirty="0" smtClean="0">
                <a:solidFill>
                  <a:srgbClr val="FFCE0C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Our Current Bus Network</a:t>
            </a:r>
            <a:br>
              <a:rPr lang="en" sz="2400" dirty="0" smtClean="0">
                <a:solidFill>
                  <a:srgbClr val="FFCE0C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</a:br>
            <a:r>
              <a:rPr lang="en" sz="2400" dirty="0" smtClean="0">
                <a:solidFill>
                  <a:srgbClr val="FFCE0C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t>Strategy for Expediting Improvements</a:t>
            </a:r>
            <a:endParaRPr sz="1800" dirty="0">
              <a:solidFill>
                <a:srgbClr val="FFCE0C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602340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720" y="833735"/>
            <a:ext cx="84527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26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Elements of Improving the Bus Network </a:t>
            </a:r>
            <a:endParaRPr lang="en-US" sz="2400" b="1" dirty="0">
              <a:solidFill>
                <a:srgbClr val="00269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056561"/>
              </p:ext>
            </p:extLst>
          </p:nvPr>
        </p:nvGraphicFramePr>
        <p:xfrm>
          <a:off x="452720" y="1447800"/>
          <a:ext cx="831028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5080">
                  <a:extLst>
                    <a:ext uri="{9D8B030D-6E8A-4147-A177-3AD203B41FA5}">
                      <a16:colId xmlns:a16="http://schemas.microsoft.com/office/drawing/2014/main" val="234594643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829214136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885259779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7771304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Focus Areas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6138877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Better Bus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Project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I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Changes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endParaRPr lang="en-US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budget impacts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5888" marR="0" lvl="0" indent="-115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Focused on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routes with high passenger trips</a:t>
                      </a:r>
                    </a:p>
                    <a:p>
                      <a:pPr marL="115888" marR="0" lvl="0" indent="-115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5888" marR="0" lvl="0" indent="-115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Focused on specific requests and considerations</a:t>
                      </a:r>
                    </a:p>
                    <a:p>
                      <a:pPr marL="115888" marR="0" lvl="0" indent="-115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20427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 II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Continued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Quarterly Changes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endParaRPr lang="en-US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Development, including proposals to realign routes, alter routes &gt;1 mile, implement bus stop changes, etc.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endParaRPr lang="en-US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Budget impacts and considerations</a:t>
                      </a:r>
                    </a:p>
                    <a:p>
                      <a:pPr marL="115888" indent="-115888"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5888" marR="0" lvl="1" indent="-115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Focused on routes with high and moderate passenger trips</a:t>
                      </a:r>
                    </a:p>
                    <a:p>
                      <a:pPr marL="115888" marR="0" lvl="1" indent="-115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15888" marR="0" lvl="1" indent="-1158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Focused on specific requests and considerations</a:t>
                      </a:r>
                    </a:p>
                    <a:p>
                      <a:pPr marL="115888" lvl="1" indent="-115888">
                        <a:buFont typeface="Arial" panose="020B0604020202020204" pitchFamily="34" charset="0"/>
                        <a:buChar char="•"/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3738325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Redesign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5888" marR="0" indent="-11588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new bus network, including routes, frequency, span of service, and coverage to better serve the region’s travel needs.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5888" marR="0" indent="-115888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All routes, with a specific focus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to rebuild moderate to low passenger trip routes and corridors, as higher passenger trip routes and corridors are addressed in Better Bus Project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410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290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385242"/>
              </p:ext>
            </p:extLst>
          </p:nvPr>
        </p:nvGraphicFramePr>
        <p:xfrm>
          <a:off x="533406" y="1447801"/>
          <a:ext cx="8229588" cy="5098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594">
                  <a:extLst>
                    <a:ext uri="{9D8B030D-6E8A-4147-A177-3AD203B41FA5}">
                      <a16:colId xmlns:a16="http://schemas.microsoft.com/office/drawing/2014/main" val="1225467521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925236112"/>
                    </a:ext>
                  </a:extLst>
                </a:gridCol>
                <a:gridCol w="331866">
                  <a:extLst>
                    <a:ext uri="{9D8B030D-6E8A-4147-A177-3AD203B41FA5}">
                      <a16:colId xmlns:a16="http://schemas.microsoft.com/office/drawing/2014/main" val="3463716312"/>
                    </a:ext>
                  </a:extLst>
                </a:gridCol>
                <a:gridCol w="388833">
                  <a:extLst>
                    <a:ext uri="{9D8B030D-6E8A-4147-A177-3AD203B41FA5}">
                      <a16:colId xmlns:a16="http://schemas.microsoft.com/office/drawing/2014/main" val="3999418273"/>
                    </a:ext>
                  </a:extLst>
                </a:gridCol>
                <a:gridCol w="388833">
                  <a:extLst>
                    <a:ext uri="{9D8B030D-6E8A-4147-A177-3AD203B41FA5}">
                      <a16:colId xmlns:a16="http://schemas.microsoft.com/office/drawing/2014/main" val="1684919717"/>
                    </a:ext>
                  </a:extLst>
                </a:gridCol>
                <a:gridCol w="388833">
                  <a:extLst>
                    <a:ext uri="{9D8B030D-6E8A-4147-A177-3AD203B41FA5}">
                      <a16:colId xmlns:a16="http://schemas.microsoft.com/office/drawing/2014/main" val="1502594338"/>
                    </a:ext>
                  </a:extLst>
                </a:gridCol>
                <a:gridCol w="388833">
                  <a:extLst>
                    <a:ext uri="{9D8B030D-6E8A-4147-A177-3AD203B41FA5}">
                      <a16:colId xmlns:a16="http://schemas.microsoft.com/office/drawing/2014/main" val="535649345"/>
                    </a:ext>
                  </a:extLst>
                </a:gridCol>
                <a:gridCol w="388833">
                  <a:extLst>
                    <a:ext uri="{9D8B030D-6E8A-4147-A177-3AD203B41FA5}">
                      <a16:colId xmlns:a16="http://schemas.microsoft.com/office/drawing/2014/main" val="1234135889"/>
                    </a:ext>
                  </a:extLst>
                </a:gridCol>
                <a:gridCol w="388833">
                  <a:extLst>
                    <a:ext uri="{9D8B030D-6E8A-4147-A177-3AD203B41FA5}">
                      <a16:colId xmlns:a16="http://schemas.microsoft.com/office/drawing/2014/main" val="4183469740"/>
                    </a:ext>
                  </a:extLst>
                </a:gridCol>
                <a:gridCol w="388833">
                  <a:extLst>
                    <a:ext uri="{9D8B030D-6E8A-4147-A177-3AD203B41FA5}">
                      <a16:colId xmlns:a16="http://schemas.microsoft.com/office/drawing/2014/main" val="2529116891"/>
                    </a:ext>
                  </a:extLst>
                </a:gridCol>
                <a:gridCol w="388833">
                  <a:extLst>
                    <a:ext uri="{9D8B030D-6E8A-4147-A177-3AD203B41FA5}">
                      <a16:colId xmlns:a16="http://schemas.microsoft.com/office/drawing/2014/main" val="2762492871"/>
                    </a:ext>
                  </a:extLst>
                </a:gridCol>
                <a:gridCol w="388833">
                  <a:extLst>
                    <a:ext uri="{9D8B030D-6E8A-4147-A177-3AD203B41FA5}">
                      <a16:colId xmlns:a16="http://schemas.microsoft.com/office/drawing/2014/main" val="16057545"/>
                    </a:ext>
                  </a:extLst>
                </a:gridCol>
                <a:gridCol w="388833">
                  <a:extLst>
                    <a:ext uri="{9D8B030D-6E8A-4147-A177-3AD203B41FA5}">
                      <a16:colId xmlns:a16="http://schemas.microsoft.com/office/drawing/2014/main" val="2484245447"/>
                    </a:ext>
                  </a:extLst>
                </a:gridCol>
                <a:gridCol w="388833">
                  <a:extLst>
                    <a:ext uri="{9D8B030D-6E8A-4147-A177-3AD203B41FA5}">
                      <a16:colId xmlns:a16="http://schemas.microsoft.com/office/drawing/2014/main" val="892406283"/>
                    </a:ext>
                  </a:extLst>
                </a:gridCol>
                <a:gridCol w="388833">
                  <a:extLst>
                    <a:ext uri="{9D8B030D-6E8A-4147-A177-3AD203B41FA5}">
                      <a16:colId xmlns:a16="http://schemas.microsoft.com/office/drawing/2014/main" val="36161308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28760507"/>
                    </a:ext>
                  </a:extLst>
                </a:gridCol>
                <a:gridCol w="569386">
                  <a:extLst>
                    <a:ext uri="{9D8B030D-6E8A-4147-A177-3AD203B41FA5}">
                      <a16:colId xmlns:a16="http://schemas.microsoft.com/office/drawing/2014/main" val="3987332838"/>
                    </a:ext>
                  </a:extLst>
                </a:gridCol>
                <a:gridCol w="388833">
                  <a:extLst>
                    <a:ext uri="{9D8B030D-6E8A-4147-A177-3AD203B41FA5}">
                      <a16:colId xmlns:a16="http://schemas.microsoft.com/office/drawing/2014/main" val="1279113094"/>
                    </a:ext>
                  </a:extLst>
                </a:gridCol>
                <a:gridCol w="388833">
                  <a:extLst>
                    <a:ext uri="{9D8B030D-6E8A-4147-A177-3AD203B41FA5}">
                      <a16:colId xmlns:a16="http://schemas.microsoft.com/office/drawing/2014/main" val="3153671732"/>
                    </a:ext>
                  </a:extLst>
                </a:gridCol>
              </a:tblGrid>
              <a:tr h="389207">
                <a:tc rowSpan="2">
                  <a:txBody>
                    <a:bodyPr/>
                    <a:lstStyle/>
                    <a:p>
                      <a:pPr algn="l"/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 hMerge="1"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 hMerge="1"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 hMerge="1"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 hMerge="1"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 gridSpan="1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 hMerge="1"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 hMerge="1"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 hMerge="1"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 hMerge="1"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 hMerge="1"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 hMerge="1"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 hMerge="1"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 hMerge="1"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 hMerge="1"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tc hMerge="1"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vert="vert"/>
                </a:tc>
                <a:extLst>
                  <a:ext uri="{0D108BD9-81ED-4DB2-BD59-A6C34878D82A}">
                    <a16:rowId xmlns:a16="http://schemas.microsoft.com/office/drawing/2014/main" val="3863610163"/>
                  </a:ext>
                </a:extLst>
              </a:tr>
              <a:tr h="1245462">
                <a:tc vMerge="1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</a:t>
                      </a:r>
                      <a:r>
                        <a:rPr lang="en-US" sz="15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August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January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February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 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July 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August 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September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October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November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" anchor="ctr"/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</a:pPr>
                      <a:r>
                        <a:rPr lang="en-US" sz="15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December </a:t>
                      </a:r>
                      <a:endParaRPr lang="en-US" sz="15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vert="vert" anchor="ctr"/>
                </a:tc>
                <a:extLst>
                  <a:ext uri="{0D108BD9-81ED-4DB2-BD59-A6C34878D82A}">
                    <a16:rowId xmlns:a16="http://schemas.microsoft.com/office/drawing/2014/main" val="2192678099"/>
                  </a:ext>
                </a:extLst>
              </a:tr>
              <a:tr h="7132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Quarterly Service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Changes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669972"/>
                  </a:ext>
                </a:extLst>
              </a:tr>
              <a:tr h="772515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Infrastructure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Improvements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2243203"/>
                  </a:ext>
                </a:extLst>
              </a:tr>
              <a:tr h="817254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Investments for Service Improvement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2753927"/>
                  </a:ext>
                </a:extLst>
              </a:tr>
              <a:tr h="1015322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Redesign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111238"/>
                  </a:ext>
                </a:extLst>
              </a:tr>
            </a:tbl>
          </a:graphicData>
        </a:graphic>
      </p:graphicFrame>
      <p:sp>
        <p:nvSpPr>
          <p:cNvPr id="23" name="Rounded Rectangle 22"/>
          <p:cNvSpPr/>
          <p:nvPr/>
        </p:nvSpPr>
        <p:spPr>
          <a:xfrm>
            <a:off x="5323570" y="4724400"/>
            <a:ext cx="3439423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1200" dirty="0" smtClean="0">
                <a:solidFill>
                  <a:srgbClr val="0033CC"/>
                </a:solidFill>
              </a:rPr>
              <a:t>Timeline and Sequencing </a:t>
            </a:r>
            <a:endParaRPr lang="en-US" sz="2400" kern="1200" dirty="0">
              <a:solidFill>
                <a:srgbClr val="0033CC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2648550" y="3284220"/>
            <a:ext cx="304800" cy="304800"/>
          </a:xfrm>
          <a:prstGeom prst="star5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3962400" y="3276600"/>
            <a:ext cx="304800" cy="304800"/>
          </a:xfrm>
          <a:prstGeom prst="star5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7247825" y="3276600"/>
            <a:ext cx="304800" cy="304800"/>
          </a:xfrm>
          <a:prstGeom prst="star5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4" name="5-Point Star 13"/>
          <p:cNvSpPr/>
          <p:nvPr/>
        </p:nvSpPr>
        <p:spPr>
          <a:xfrm>
            <a:off x="8534400" y="3276600"/>
            <a:ext cx="304800" cy="304800"/>
          </a:xfrm>
          <a:prstGeom prst="star5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5" name="5-Point Star 14"/>
          <p:cNvSpPr/>
          <p:nvPr/>
        </p:nvSpPr>
        <p:spPr>
          <a:xfrm>
            <a:off x="5334000" y="3276600"/>
            <a:ext cx="304800" cy="304800"/>
          </a:xfrm>
          <a:prstGeom prst="star5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6248400" y="3276600"/>
            <a:ext cx="304800" cy="304800"/>
          </a:xfrm>
          <a:prstGeom prst="star5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7" name="Rounded Rectangle 16"/>
          <p:cNvSpPr/>
          <p:nvPr/>
        </p:nvSpPr>
        <p:spPr>
          <a:xfrm>
            <a:off x="2648550" y="4724400"/>
            <a:ext cx="70425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Draft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10550" y="4724400"/>
            <a:ext cx="70425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Vote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5332396" y="4800600"/>
            <a:ext cx="304800" cy="304800"/>
          </a:xfrm>
          <a:prstGeom prst="star5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7247825" y="4824262"/>
            <a:ext cx="304800" cy="304800"/>
          </a:xfrm>
          <a:prstGeom prst="star5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1" name="5-Point Star 20"/>
          <p:cNvSpPr/>
          <p:nvPr/>
        </p:nvSpPr>
        <p:spPr>
          <a:xfrm>
            <a:off x="8534400" y="4824262"/>
            <a:ext cx="304800" cy="304800"/>
          </a:xfrm>
          <a:prstGeom prst="star5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2" name="5-Point Star 21"/>
          <p:cNvSpPr/>
          <p:nvPr/>
        </p:nvSpPr>
        <p:spPr>
          <a:xfrm>
            <a:off x="6248400" y="4824262"/>
            <a:ext cx="304800" cy="304800"/>
          </a:xfrm>
          <a:prstGeom prst="star5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4" name="TextBox 23"/>
          <p:cNvSpPr txBox="1"/>
          <p:nvPr/>
        </p:nvSpPr>
        <p:spPr>
          <a:xfrm>
            <a:off x="5410200" y="6400800"/>
            <a:ext cx="510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Bus procurement (April 2019)</a:t>
            </a:r>
          </a:p>
        </p:txBody>
      </p:sp>
      <p:sp>
        <p:nvSpPr>
          <p:cNvPr id="26" name="5-Point Star 25"/>
          <p:cNvSpPr/>
          <p:nvPr/>
        </p:nvSpPr>
        <p:spPr>
          <a:xfrm>
            <a:off x="1905000" y="4038600"/>
            <a:ext cx="304800" cy="304800"/>
          </a:xfrm>
          <a:prstGeom prst="star5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2247500" y="4038600"/>
            <a:ext cx="304800" cy="304800"/>
          </a:xfrm>
          <a:prstGeom prst="star5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2772075" y="4038600"/>
            <a:ext cx="304800" cy="304800"/>
          </a:xfrm>
          <a:prstGeom prst="star5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2971800" y="4038600"/>
            <a:ext cx="304800" cy="304800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3296650" y="3913544"/>
            <a:ext cx="5466343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 of Transit Signal Prioritization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5-Point Star 29"/>
          <p:cNvSpPr/>
          <p:nvPr/>
        </p:nvSpPr>
        <p:spPr>
          <a:xfrm>
            <a:off x="3581400" y="4038600"/>
            <a:ext cx="304800" cy="304800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3886200" y="4038600"/>
            <a:ext cx="304800" cy="304800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075268" y="3865760"/>
            <a:ext cx="1261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65225" y="4312265"/>
            <a:ext cx="1261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Build out</a:t>
            </a:r>
          </a:p>
        </p:txBody>
      </p:sp>
      <p:sp>
        <p:nvSpPr>
          <p:cNvPr id="36" name="5-Point Star 35"/>
          <p:cNvSpPr/>
          <p:nvPr/>
        </p:nvSpPr>
        <p:spPr>
          <a:xfrm>
            <a:off x="2057400" y="5855412"/>
            <a:ext cx="304800" cy="304800"/>
          </a:xfrm>
          <a:prstGeom prst="star5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2953350" y="5861849"/>
            <a:ext cx="304800" cy="304800"/>
          </a:xfrm>
          <a:prstGeom prst="star5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8046469" y="5770645"/>
            <a:ext cx="704250" cy="484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Vote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733794" y="5770645"/>
            <a:ext cx="4191006" cy="4849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Analysis and Draft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59962" y="5938049"/>
            <a:ext cx="1261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NTP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184326" y="5715000"/>
            <a:ext cx="1261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RFP</a:t>
            </a:r>
          </a:p>
        </p:txBody>
      </p:sp>
    </p:spTree>
    <p:extLst>
      <p:ext uri="{BB962C8B-B14F-4D97-AF65-F5344CB8AC3E}">
        <p14:creationId xmlns:p14="http://schemas.microsoft.com/office/powerpoint/2010/main" val="2641734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030D68-45A0-244F-B488-642ED08D1EB9}"/>
              </a:ext>
            </a:extLst>
          </p:cNvPr>
          <p:cNvSpPr txBox="1"/>
          <p:nvPr/>
        </p:nvSpPr>
        <p:spPr>
          <a:xfrm>
            <a:off x="1143000" y="1752600"/>
            <a:ext cx="5260761" cy="4329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7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Service is too complex</a:t>
            </a:r>
          </a:p>
          <a:p>
            <a:pPr>
              <a:spcAft>
                <a:spcPts val="17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are too few frequent routes</a:t>
            </a:r>
          </a:p>
          <a:p>
            <a:pPr>
              <a:spcAft>
                <a:spcPts val="17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Service is slow and getting slower</a:t>
            </a:r>
          </a:p>
          <a:p>
            <a:pPr>
              <a:spcAft>
                <a:spcPts val="17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Service is unreliable</a:t>
            </a:r>
          </a:p>
          <a:p>
            <a:pPr>
              <a:spcAft>
                <a:spcPts val="17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Schedules are irregular</a:t>
            </a:r>
          </a:p>
          <a:p>
            <a:pPr>
              <a:spcAft>
                <a:spcPts val="17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Many buses are overcrowded</a:t>
            </a:r>
          </a:p>
          <a:p>
            <a:pPr>
              <a:spcAft>
                <a:spcPts val="17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Many routes start too late</a:t>
            </a:r>
          </a:p>
          <a:p>
            <a:pPr>
              <a:spcAft>
                <a:spcPts val="17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Many routes end service too early</a:t>
            </a:r>
          </a:p>
          <a:p>
            <a:pPr>
              <a:spcAft>
                <a:spcPts val="170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Many routes operate too infrequently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FF683D-27E2-F64D-9029-EC4EDAD589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234" y="2709588"/>
            <a:ext cx="462303" cy="295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F18366-DE83-0D42-931B-6E0D275729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8665" y="4112460"/>
            <a:ext cx="629440" cy="466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1D5FE3-CF6C-3242-B9A6-CE14A553A5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662" y="1503995"/>
            <a:ext cx="573449" cy="57344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B1F0D5-DBD9-6C43-8432-C36D9FC721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835" y="4650721"/>
            <a:ext cx="419100" cy="4191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2A0A9CA-2619-A042-BFE8-606D0793D6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835" y="5141658"/>
            <a:ext cx="419100" cy="4191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CF9CA79-7921-EF48-9CF7-31A701DCD6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835" y="3621522"/>
            <a:ext cx="419100" cy="4191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A1C416-447A-A94A-8F82-9B860A90EB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7191" y="3077297"/>
            <a:ext cx="472388" cy="4723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DFF76F0-8B66-D44D-A61B-4543D15EE9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835" y="5632596"/>
            <a:ext cx="419100" cy="4191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A630564-AF52-CB42-AAE6-F5717461376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26" y="2193635"/>
            <a:ext cx="423111" cy="409889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01262" y="816198"/>
            <a:ext cx="8546247" cy="4663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0033CC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2pPr>
            <a:lvl3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3pPr>
            <a:lvl4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4pPr>
            <a:lvl5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Calibri" panose="020F0502020204030204" pitchFamily="34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CC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2400" dirty="0" smtClean="0"/>
              <a:t>What </a:t>
            </a:r>
            <a:r>
              <a:rPr lang="en-US" sz="2400" dirty="0"/>
              <a:t>have </a:t>
            </a:r>
            <a:r>
              <a:rPr lang="en-US" sz="2400" dirty="0" smtClean="0"/>
              <a:t>we learned </a:t>
            </a:r>
            <a:r>
              <a:rPr lang="en-US" sz="2400" dirty="0"/>
              <a:t>about the MBTA Bus </a:t>
            </a:r>
            <a:r>
              <a:rPr lang="en-US" sz="2400" dirty="0" smtClean="0"/>
              <a:t>Network?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2626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ctrTitle" idx="4294967295"/>
          </p:nvPr>
        </p:nvSpPr>
        <p:spPr>
          <a:xfrm>
            <a:off x="398835" y="1984999"/>
            <a:ext cx="8317148" cy="1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E23"/>
              </a:buClr>
              <a:buSzPts val="2000"/>
            </a:pPr>
            <a:r>
              <a:rPr lang="en" sz="3000" dirty="0" smtClean="0">
                <a:solidFill>
                  <a:srgbClr val="FFCE0C"/>
                </a:solidFill>
                <a:latin typeface="Lato"/>
                <a:ea typeface="Lato"/>
                <a:cs typeface="Lato"/>
                <a:sym typeface="Lato"/>
              </a:rPr>
              <a:t>Service Improvements</a:t>
            </a:r>
            <a:br>
              <a:rPr lang="en" sz="3000" dirty="0" smtClean="0">
                <a:solidFill>
                  <a:srgbClr val="FFCE0C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3000" dirty="0" smtClean="0">
                <a:solidFill>
                  <a:srgbClr val="FFCE0C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n" sz="3000" dirty="0" smtClean="0">
                <a:solidFill>
                  <a:srgbClr val="FFCE0C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3000" dirty="0" smtClean="0">
                <a:solidFill>
                  <a:srgbClr val="FFCE0C"/>
                </a:solidFill>
                <a:latin typeface="Lato"/>
                <a:ea typeface="Lato"/>
                <a:cs typeface="Lato"/>
                <a:sym typeface="Lato"/>
              </a:rPr>
              <a:t>As of April 1, 2018</a:t>
            </a:r>
          </a:p>
        </p:txBody>
      </p:sp>
    </p:spTree>
    <p:extLst>
      <p:ext uri="{BB962C8B-B14F-4D97-AF65-F5344CB8AC3E}">
        <p14:creationId xmlns:p14="http://schemas.microsoft.com/office/powerpoint/2010/main" val="3456953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859219"/>
            <a:ext cx="8229600" cy="685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Commitment to Service Improvement – April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8964474"/>
              </p:ext>
            </p:extLst>
          </p:nvPr>
        </p:nvGraphicFramePr>
        <p:xfrm>
          <a:off x="469900" y="2675878"/>
          <a:ext cx="8267702" cy="4049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3921">
                  <a:extLst>
                    <a:ext uri="{9D8B030D-6E8A-4147-A177-3AD203B41FA5}">
                      <a16:colId xmlns:a16="http://schemas.microsoft.com/office/drawing/2014/main" val="185605707"/>
                    </a:ext>
                  </a:extLst>
                </a:gridCol>
                <a:gridCol w="6083781">
                  <a:extLst>
                    <a:ext uri="{9D8B030D-6E8A-4147-A177-3AD203B41FA5}">
                      <a16:colId xmlns:a16="http://schemas.microsoft.com/office/drawing/2014/main" val="3171772814"/>
                    </a:ext>
                  </a:extLst>
                </a:gridCol>
              </a:tblGrid>
              <a:tr h="37498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Corridor/Route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Service Type</a:t>
                      </a:r>
                      <a:endParaRPr lang="en-US" sz="16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186640"/>
                  </a:ext>
                </a:extLst>
              </a:tr>
              <a:tr h="387016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Route 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Route</a:t>
                      </a:r>
                      <a:r>
                        <a:rPr lang="en-US" sz="16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212 increased from 57% to 68% reliable on weekdays. Routes 210 and 211 saw similar improvements.</a:t>
                      </a:r>
                      <a:endParaRPr lang="en-US" sz="16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50611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Route 7</a:t>
                      </a:r>
                      <a:r>
                        <a:rPr lang="en-US" sz="16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9</a:t>
                      </a:r>
                      <a:endPara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7, weekdays: comfort improved from 79% to 82%; reliability from 74% to 83%. Route 9 improved similarly.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046512"/>
                  </a:ext>
                </a:extLst>
              </a:tr>
              <a:tr h="134298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Route SL3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route established – 4,300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trips taken daily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643019"/>
                  </a:ext>
                </a:extLst>
              </a:tr>
              <a:tr h="37498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Route SL1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Light cycle adjusted to reduce wait times by 60 seconds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305267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Early Morning Pilot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Additional trips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added to ensure first train connect could be made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6361056"/>
                  </a:ext>
                </a:extLst>
              </a:tr>
              <a:tr h="445114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Route 15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On-time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departures for AM peak trips improved from 80% to 89%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446737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Broadway Ave Corridor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Adjusted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running time to allow for better coordination of bus routes along corridor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79816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9900" y="1498221"/>
            <a:ext cx="4787900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114 changes; 53 routes</a:t>
            </a:r>
          </a:p>
          <a:p>
            <a:pPr algn="ctr"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28,944 Passenger Trips</a:t>
            </a:r>
          </a:p>
          <a:p>
            <a:pPr algn="ctr">
              <a:spcAft>
                <a:spcPts val="600"/>
              </a:spcAft>
            </a:pPr>
            <a:r>
              <a:rPr lang="en-US" dirty="0" smtClean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9.0% </a:t>
            </a:r>
            <a:r>
              <a:rPr lang="en-US" dirty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of Trips/Weekday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1343561"/>
            <a:ext cx="34798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Run Time Adjustment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Shift Trips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Headway Adjustment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Resource Adjustment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33C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Partnerships with Communities</a:t>
            </a:r>
          </a:p>
        </p:txBody>
      </p:sp>
    </p:spTree>
    <p:extLst>
      <p:ext uri="{BB962C8B-B14F-4D97-AF65-F5344CB8AC3E}">
        <p14:creationId xmlns:p14="http://schemas.microsoft.com/office/powerpoint/2010/main" val="3031295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ctrTitle" idx="4294967295"/>
          </p:nvPr>
        </p:nvSpPr>
        <p:spPr>
          <a:xfrm>
            <a:off x="381000" y="4885800"/>
            <a:ext cx="8317148" cy="1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E23"/>
              </a:buClr>
              <a:buSzPts val="2000"/>
            </a:pPr>
            <a:r>
              <a:rPr lang="en" sz="3000" dirty="0" smtClean="0">
                <a:solidFill>
                  <a:srgbClr val="FFCE0C"/>
                </a:solidFill>
                <a:latin typeface="Lato"/>
                <a:ea typeface="Lato"/>
                <a:cs typeface="Lato"/>
                <a:sym typeface="Lato"/>
              </a:rPr>
              <a:t>Upcoming Service Improvements</a:t>
            </a:r>
            <a:br>
              <a:rPr lang="en" sz="3000" dirty="0" smtClean="0">
                <a:solidFill>
                  <a:srgbClr val="FFCE0C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3000" dirty="0" smtClean="0">
                <a:solidFill>
                  <a:srgbClr val="FFCE0C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n" sz="3000" dirty="0" smtClean="0">
                <a:solidFill>
                  <a:srgbClr val="FFCE0C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3000" dirty="0" smtClean="0">
                <a:solidFill>
                  <a:srgbClr val="FFCE0C"/>
                </a:solidFill>
                <a:latin typeface="Lato"/>
                <a:ea typeface="Lato"/>
                <a:cs typeface="Lato"/>
                <a:sym typeface="Lato"/>
              </a:rPr>
              <a:t>Fall 2018 - September</a:t>
            </a:r>
            <a:br>
              <a:rPr lang="en" sz="3000" dirty="0" smtClean="0">
                <a:solidFill>
                  <a:srgbClr val="FFCE0C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3000" dirty="0" smtClean="0">
                <a:solidFill>
                  <a:srgbClr val="FFCE0C"/>
                </a:solidFill>
                <a:latin typeface="Lato"/>
                <a:ea typeface="Lato"/>
                <a:cs typeface="Lato"/>
                <a:sym typeface="Lato"/>
              </a:rPr>
              <a:t>Winter 2018 – December</a:t>
            </a:r>
            <a:br>
              <a:rPr lang="en" sz="3000" dirty="0" smtClean="0">
                <a:solidFill>
                  <a:srgbClr val="FFCE0C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3000" dirty="0" smtClean="0">
                <a:solidFill>
                  <a:srgbClr val="FFCE0C"/>
                </a:solidFill>
                <a:latin typeface="Lato"/>
                <a:ea typeface="Lato"/>
                <a:cs typeface="Lato"/>
                <a:sym typeface="Lato"/>
              </a:rPr>
              <a:t>Next Steps</a:t>
            </a:r>
            <a:br>
              <a:rPr lang="en" sz="3000" dirty="0" smtClean="0">
                <a:solidFill>
                  <a:srgbClr val="FFCE0C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3000" dirty="0" smtClean="0">
                <a:solidFill>
                  <a:srgbClr val="FFCE0C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n" sz="3000" dirty="0" smtClean="0">
                <a:solidFill>
                  <a:srgbClr val="FFCE0C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3000" dirty="0" smtClean="0">
                <a:solidFill>
                  <a:srgbClr val="FFCE0C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n" sz="3000" dirty="0" smtClean="0">
                <a:solidFill>
                  <a:srgbClr val="FFCE0C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3000" dirty="0">
                <a:solidFill>
                  <a:srgbClr val="FFCE0C"/>
                </a:solidFill>
                <a:latin typeface="Lato"/>
                <a:ea typeface="Lato"/>
                <a:cs typeface="Lato"/>
                <a:sym typeface="Lato"/>
              </a:rPr>
              <a:t/>
            </a:r>
            <a:br>
              <a:rPr lang="en" sz="3000" dirty="0">
                <a:solidFill>
                  <a:srgbClr val="FFCE0C"/>
                </a:solidFill>
                <a:latin typeface="Lato"/>
                <a:ea typeface="Lato"/>
                <a:cs typeface="Lato"/>
                <a:sym typeface="Lato"/>
              </a:rPr>
            </a:br>
            <a:endParaRPr lang="en" sz="3000" dirty="0" smtClean="0">
              <a:solidFill>
                <a:srgbClr val="FFCE0C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0130770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heme/theme1.xml><?xml version="1.0" encoding="utf-8"?>
<a:theme xmlns:a="http://schemas.openxmlformats.org/drawingml/2006/main" name="MBTA Default 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BTA Default Template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MBTA Default Template</Template>
  <TotalTime>44383</TotalTime>
  <Words>890</Words>
  <Application>Microsoft Office PowerPoint</Application>
  <PresentationFormat>On-screen Show (4:3)</PresentationFormat>
  <Paragraphs>216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Lato</vt:lpstr>
      <vt:lpstr>Montserrat</vt:lpstr>
      <vt:lpstr>Times New Roman</vt:lpstr>
      <vt:lpstr>Verdana</vt:lpstr>
      <vt:lpstr>MBTA Default Template</vt:lpstr>
      <vt:lpstr>1_MBTA Default Template</vt:lpstr>
      <vt:lpstr>Better Bus Project - Update</vt:lpstr>
      <vt:lpstr>Overview</vt:lpstr>
      <vt:lpstr>The MBTA Bus Network  Strategy  Elements of Improving the Bus Network Timeline and Sequencing Our Current Bus Network Strategy for Expediting Improvements</vt:lpstr>
      <vt:lpstr>PowerPoint Presentation</vt:lpstr>
      <vt:lpstr>Timeline and Sequencing </vt:lpstr>
      <vt:lpstr>PowerPoint Presentation</vt:lpstr>
      <vt:lpstr>Service Improvements  As of April 1, 2018</vt:lpstr>
      <vt:lpstr>Commitment to Service Improvement – April</vt:lpstr>
      <vt:lpstr>Upcoming Service Improvements  Fall 2018 - September Winter 2018 – December Next Steps    </vt:lpstr>
      <vt:lpstr>Commitment to Service Improvement – September </vt:lpstr>
      <vt:lpstr>December: Focused Approach for Expedited Improvement </vt:lpstr>
      <vt:lpstr>PowerPoint Presentation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Fare Evasion Reduction Strategy</dc:title>
  <dc:creator>bkane</dc:creator>
  <cp:lastModifiedBy>Casey, Jessica</cp:lastModifiedBy>
  <cp:revision>1496</cp:revision>
  <cp:lastPrinted>2018-07-12T13:43:48Z</cp:lastPrinted>
  <dcterms:created xsi:type="dcterms:W3CDTF">2016-04-11T13:25:01Z</dcterms:created>
  <dcterms:modified xsi:type="dcterms:W3CDTF">2018-07-16T21:44:31Z</dcterms:modified>
</cp:coreProperties>
</file>