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345" r:id="rId5"/>
    <p:sldId id="346" r:id="rId6"/>
    <p:sldId id="257" r:id="rId7"/>
    <p:sldId id="712" r:id="rId8"/>
    <p:sldId id="711" r:id="rId9"/>
    <p:sldId id="385" r:id="rId10"/>
    <p:sldId id="386" r:id="rId11"/>
    <p:sldId id="387" r:id="rId12"/>
    <p:sldId id="388" r:id="rId13"/>
    <p:sldId id="389" r:id="rId14"/>
    <p:sldId id="365" r:id="rId15"/>
    <p:sldId id="366" r:id="rId16"/>
    <p:sldId id="367" r:id="rId17"/>
    <p:sldId id="368" r:id="rId18"/>
    <p:sldId id="370" r:id="rId19"/>
    <p:sldId id="371" r:id="rId20"/>
    <p:sldId id="375" r:id="rId21"/>
    <p:sldId id="709" r:id="rId22"/>
    <p:sldId id="710" r:id="rId23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BCB4151-941F-4C96-8093-B081CDA7CA50}">
          <p14:sldIdLst>
            <p14:sldId id="345"/>
            <p14:sldId id="346"/>
            <p14:sldId id="257"/>
            <p14:sldId id="712"/>
            <p14:sldId id="711"/>
          </p14:sldIdLst>
        </p14:section>
        <p14:section name="Vehicle Program" id="{466E5ED8-9ABF-414E-AF53-AE3884B66AB0}">
          <p14:sldIdLst>
            <p14:sldId id="385"/>
            <p14:sldId id="386"/>
            <p14:sldId id="387"/>
            <p14:sldId id="388"/>
            <p14:sldId id="389"/>
          </p14:sldIdLst>
        </p14:section>
        <p14:section name="Infrastructure Program" id="{3375A7B1-5D73-43A0-8932-8A16D12472E5}">
          <p14:sldIdLst>
            <p14:sldId id="365"/>
            <p14:sldId id="366"/>
            <p14:sldId id="367"/>
            <p14:sldId id="368"/>
            <p14:sldId id="370"/>
            <p14:sldId id="371"/>
          </p14:sldIdLst>
        </p14:section>
        <p14:section name="Signals" id="{8F8B7130-37BE-4615-AA16-739F55F4B750}">
          <p14:sldIdLst>
            <p14:sldId id="375"/>
          </p14:sldIdLst>
        </p14:section>
        <p14:section name="SOGR" id="{7A7EB4B3-69FB-4089-9790-A56B2B196B64}">
          <p14:sldIdLst>
            <p14:sldId id="709"/>
          </p14:sldIdLst>
        </p14:section>
        <p14:section name="Collaboration" id="{AE8AF2FE-1BFA-4B6B-B27C-25D61BE86DA9}">
          <p14:sldIdLst>
            <p14:sldId id="710"/>
          </p14:sldIdLst>
        </p14:section>
        <p14:section name="Extra Slides" id="{588C3B91-DF30-44F2-BF2B-EB0AA21F077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cking, Brittany" initials="HB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4F1"/>
    <a:srgbClr val="632523"/>
    <a:srgbClr val="FE7F00"/>
    <a:srgbClr val="F2F2F2"/>
    <a:srgbClr val="DC7307"/>
    <a:srgbClr val="8064A2"/>
    <a:srgbClr val="FFFFFF"/>
    <a:srgbClr val="00269E"/>
    <a:srgbClr val="0070C0"/>
    <a:srgbClr val="01A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1" autoAdjust="0"/>
    <p:restoredTop sz="95274" autoAdjust="0"/>
  </p:normalViewPr>
  <p:slideViewPr>
    <p:cSldViewPr snapToGrid="0">
      <p:cViewPr varScale="1">
        <p:scale>
          <a:sx n="80" d="100"/>
          <a:sy n="80" d="100"/>
        </p:scale>
        <p:origin x="1459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720" y="-106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DCE78E-D418-4E32-92CB-4A08095096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B30373-86D8-4FB7-8F7E-C21B368951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fld id="{0BF1F5AE-D873-4B0D-8643-244064CF569C}" type="datetimeFigureOut">
              <a:rPr lang="en-US" smtClean="0"/>
              <a:t>11/30/2018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BDF862-C81A-4918-B980-966A45E719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526"/>
            <a:ext cx="3011488" cy="463550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27D690-8802-49D0-A57B-AC7DA1F489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7000" y="8772526"/>
            <a:ext cx="3011488" cy="463550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09128166-7DE5-4336-A198-ED7BEDD7F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59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3011595" cy="463064"/>
          </a:xfrm>
          <a:prstGeom prst="rect">
            <a:avLst/>
          </a:prstGeom>
        </p:spPr>
        <p:txBody>
          <a:bodyPr vert="horz" lIns="89880" tIns="44942" rIns="89880" bIns="4494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914" y="2"/>
            <a:ext cx="3011595" cy="463064"/>
          </a:xfrm>
          <a:prstGeom prst="rect">
            <a:avLst/>
          </a:prstGeom>
        </p:spPr>
        <p:txBody>
          <a:bodyPr vert="horz" lIns="89880" tIns="44942" rIns="89880" bIns="44942" rtlCol="0"/>
          <a:lstStyle>
            <a:lvl1pPr algn="r">
              <a:defRPr sz="1300"/>
            </a:lvl1pPr>
          </a:lstStyle>
          <a:p>
            <a:fld id="{72A39B4F-D8E7-4701-A6C4-5CF39AE8D229}" type="datetimeFigureOut">
              <a:rPr lang="en-US" smtClean="0"/>
              <a:pPr/>
              <a:t>11/30/2018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0175" y="1154113"/>
            <a:ext cx="4149725" cy="31130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880" tIns="44942" rIns="89880" bIns="4494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4383" y="4444784"/>
            <a:ext cx="5561317" cy="3636784"/>
          </a:xfrm>
          <a:prstGeom prst="rect">
            <a:avLst/>
          </a:prstGeom>
        </p:spPr>
        <p:txBody>
          <a:bodyPr vert="horz" lIns="89880" tIns="44942" rIns="89880" bIns="4494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8773012"/>
            <a:ext cx="3011595" cy="463064"/>
          </a:xfrm>
          <a:prstGeom prst="rect">
            <a:avLst/>
          </a:prstGeom>
        </p:spPr>
        <p:txBody>
          <a:bodyPr vert="horz" lIns="89880" tIns="44942" rIns="89880" bIns="4494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914" y="8773012"/>
            <a:ext cx="3011595" cy="463064"/>
          </a:xfrm>
          <a:prstGeom prst="rect">
            <a:avLst/>
          </a:prstGeom>
        </p:spPr>
        <p:txBody>
          <a:bodyPr vert="horz" lIns="89880" tIns="44942" rIns="89880" bIns="44942" rtlCol="0" anchor="b"/>
          <a:lstStyle>
            <a:lvl1pPr algn="r">
              <a:defRPr sz="1300"/>
            </a:lvl1pPr>
          </a:lstStyle>
          <a:p>
            <a:fld id="{4AE956D3-FD57-457D-8F40-FAC78B4C2B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9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71625" y="103188"/>
            <a:ext cx="3498850" cy="2624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07265" y="2727326"/>
            <a:ext cx="6650735" cy="64051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47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99690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982">
              <a:defRPr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96889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06113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56171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97564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897564">
                <a:defRPr/>
              </a:pPr>
              <a:t>18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2065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04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71625" y="103188"/>
            <a:ext cx="3498850" cy="26241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07264" y="2727326"/>
            <a:ext cx="6650735" cy="64051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956D3-FD57-457D-8F40-FAC78B4C2BE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52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56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56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056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01812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56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56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056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4995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56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56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056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53320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982">
              <a:defRPr/>
            </a:pPr>
            <a:endParaRPr lang="en-US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7928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98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3237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en-US" sz="1400" dirty="0"/>
          </a:p>
          <a:p>
            <a:pPr lvl="0">
              <a:defRPr/>
            </a:pPr>
            <a:endParaRPr lang="en-US" sz="1400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3982">
              <a:defRPr/>
            </a:pPr>
            <a:fld id="{4AE956D3-FD57-457D-8F40-FAC78B4C2BE7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3982">
                <a:defRPr/>
              </a:pPr>
              <a:t>13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6505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11/30/2018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7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92" tIns="34296" rIns="68592" bIns="34296"/>
          <a:lstStyle/>
          <a:p>
            <a:endParaRPr lang="en-US" sz="1500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2" y="3962400"/>
            <a:ext cx="7751547" cy="466344"/>
          </a:xfrm>
          <a:prstGeom prst="rect">
            <a:avLst/>
          </a:prstGeom>
        </p:spPr>
        <p:txBody>
          <a:bodyPr lIns="91432" tIns="45716" rIns="91432" bIns="45716" anchor="b" anchorCtr="0"/>
          <a:lstStyle>
            <a:lvl1pPr>
              <a:lnSpc>
                <a:spcPct val="100000"/>
              </a:lnSpc>
              <a:defRPr sz="2701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 lIns="91432" tIns="45716" rIns="91432" bIns="45716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1" y="4593771"/>
            <a:ext cx="5867400" cy="300094"/>
          </a:xfrm>
          <a:prstGeom prst="rect">
            <a:avLst/>
          </a:prstGeom>
          <a:noFill/>
        </p:spPr>
        <p:txBody>
          <a:bodyPr wrap="square" lIns="68592" tIns="34296" rIns="68592" bIns="34296" rtlCol="0">
            <a:spAutoFit/>
          </a:bodyPr>
          <a:lstStyle/>
          <a:p>
            <a:pPr marL="291510" indent="-291510"/>
            <a:endParaRPr lang="en-US" sz="1500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 lIns="91432" tIns="45716" rIns="91432" bIns="45716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026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  <p:pic>
        <p:nvPicPr>
          <p:cNvPr id="8" name="Picture 2" descr="C:\Users\dmlee\Downloads\preview-MABayTransAuthority.png">
            <a:extLst>
              <a:ext uri="{FF2B5EF4-FFF2-40B4-BE49-F238E27FC236}">
                <a16:creationId xmlns:a16="http://schemas.microsoft.com/office/drawing/2014/main" id="{1160F7E3-3995-4C76-9963-1A537D05EE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8516094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17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Draft for </a:t>
            </a:r>
            <a:r>
              <a:rPr dirty="0"/>
              <a:t>Discussion &amp; Policy </a:t>
            </a:r>
            <a:r>
              <a:rPr spc="-5" dirty="0"/>
              <a:t>Purposes</a:t>
            </a:r>
            <a:r>
              <a:rPr spc="-35" dirty="0"/>
              <a:t> </a:t>
            </a:r>
            <a:r>
              <a:rPr dirty="0"/>
              <a:t>Only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11/30/2018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98798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11/30/2018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7001B58C-59F8-4FB3-8079-AA14751A739E}"/>
              </a:ext>
            </a:extLst>
          </p:cNvPr>
          <p:cNvSpPr txBox="1">
            <a:spLocks/>
          </p:cNvSpPr>
          <p:nvPr userDrawn="1"/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3CC"/>
              </a:buClr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76263" indent="-2333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Font typeface="Arial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2pPr>
            <a:lvl3pPr marL="914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3pPr>
            <a:lvl4pPr marL="1262063" indent="-2333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4pPr>
            <a:lvl5pPr marL="16002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+mn-cs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kern="0"/>
              <a:t>Red Line and Orange Line Improvement Program Update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73" r:id="rId4"/>
    <p:sldLayoutId id="2147483674" r:id="rId5"/>
    <p:sldLayoutId id="2147483675" r:id="rId6"/>
    <p:sldLayoutId id="2147483676" r:id="rId7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30660"/>
            <a:ext cx="7839075" cy="603286"/>
          </a:xfrm>
        </p:spPr>
        <p:txBody>
          <a:bodyPr/>
          <a:lstStyle/>
          <a:p>
            <a:r>
              <a:rPr lang="en-US" sz="2400" dirty="0"/>
              <a:t>Red Line/Orange Line Improvement Program Update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334000"/>
            <a:ext cx="7010400" cy="7620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December 3, 2018</a:t>
            </a:r>
          </a:p>
          <a:p>
            <a:pPr>
              <a:spcBef>
                <a:spcPts val="0"/>
              </a:spcBef>
            </a:pPr>
            <a:endParaRPr lang="en-US" sz="1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38200" y="4610682"/>
            <a:ext cx="6584004" cy="723317"/>
          </a:xfrm>
        </p:spPr>
        <p:txBody>
          <a:bodyPr/>
          <a:lstStyle/>
          <a:p>
            <a:pPr marL="0" indent="0"/>
            <a:r>
              <a:rPr lang="en-US" sz="1800" dirty="0"/>
              <a:t>Vehicle Procurement, Infrastructure Improvements, </a:t>
            </a:r>
          </a:p>
          <a:p>
            <a:pPr marL="0" indent="0"/>
            <a:r>
              <a:rPr lang="en-US" sz="1800" dirty="0"/>
              <a:t>State of Good Repair Improvements and Signal Upgrades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Production Vehicle Final Assembly – Springfield MA</a:t>
            </a:r>
          </a:p>
        </p:txBody>
      </p:sp>
      <p:sp>
        <p:nvSpPr>
          <p:cNvPr id="6" name="Rectangle 5"/>
          <p:cNvSpPr/>
          <p:nvPr/>
        </p:nvSpPr>
        <p:spPr>
          <a:xfrm>
            <a:off x="699797" y="2087046"/>
            <a:ext cx="3872203" cy="339935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MBTA travelled to Springfield on November 13</a:t>
            </a:r>
            <a:r>
              <a:rPr lang="en-US" sz="1300" baseline="30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inspect Married Pair 5, which moved under its own power on the CRRC test track. 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event is significant since it represents the completion of two major milestones for the Springfield facility: 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completion and use of an electrified, test track. 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installation and dynamic testing of onboard propulsion and braking systems.</a:t>
            </a: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2290B-7B8C-4733-9FFE-AA45F8D9F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027" y="1625907"/>
            <a:ext cx="3248966" cy="20212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771FEC-9187-47D5-A1B3-9523212A4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027" y="3913669"/>
            <a:ext cx="3248967" cy="204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22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rge long train on a steel track&#10;&#10;Description generated with very high confidence">
            <a:extLst>
              <a:ext uri="{FF2B5EF4-FFF2-40B4-BE49-F238E27FC236}">
                <a16:creationId xmlns:a16="http://schemas.microsoft.com/office/drawing/2014/main" id="{6C373FD2-6428-49E0-9ABE-1B405F747F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4"/>
          <a:stretch/>
        </p:blipFill>
        <p:spPr>
          <a:xfrm>
            <a:off x="462684" y="3700080"/>
            <a:ext cx="4995604" cy="3158332"/>
          </a:xfrm>
          <a:prstGeom prst="rect">
            <a:avLst/>
          </a:prstGeom>
        </p:spPr>
      </p:pic>
      <p:pic>
        <p:nvPicPr>
          <p:cNvPr id="7" name="Picture 6" descr="A tall building in a city&#10;&#10;Description generated with high confidence">
            <a:extLst>
              <a:ext uri="{FF2B5EF4-FFF2-40B4-BE49-F238E27FC236}">
                <a16:creationId xmlns:a16="http://schemas.microsoft.com/office/drawing/2014/main" id="{BC5A78B1-14B3-425C-9E6D-6A644389F3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7" t="4288" r="14963"/>
          <a:stretch/>
        </p:blipFill>
        <p:spPr>
          <a:xfrm rot="5400000">
            <a:off x="5428816" y="1006042"/>
            <a:ext cx="2988053" cy="377631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Yard Expansion Tracks 33 to 38</a:t>
            </a:r>
          </a:p>
        </p:txBody>
      </p:sp>
      <p:sp>
        <p:nvSpPr>
          <p:cNvPr id="6" name="Rectangle 5"/>
          <p:cNvSpPr/>
          <p:nvPr/>
        </p:nvSpPr>
        <p:spPr>
          <a:xfrm>
            <a:off x="462684" y="1400175"/>
            <a:ext cx="4572000" cy="229949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JF White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NTP: 12/05/16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Contractual: 01/04/19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Projected: 03/25/19*</a:t>
            </a:r>
          </a:p>
          <a:p>
            <a:pPr lvl="1">
              <a:defRPr/>
            </a:pPr>
            <a:endParaRPr lang="en-US" sz="5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Budget: $17,977,777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Expenditures to </a:t>
            </a:r>
            <a:r>
              <a:rPr lang="en-US" sz="1300" dirty="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Date: $8,932,103 </a:t>
            </a: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Construction Percent Complete: 72%</a:t>
            </a:r>
          </a:p>
          <a:p>
            <a:pPr marR="86360">
              <a:spcBef>
                <a:spcPts val="1195"/>
              </a:spcBef>
              <a:defRPr/>
            </a:pP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*Working with contractor to improve upon projected date.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9AF518-7C5F-4A58-9069-11A18FEB9F40}"/>
              </a:ext>
            </a:extLst>
          </p:cNvPr>
          <p:cNvSpPr/>
          <p:nvPr/>
        </p:nvSpPr>
        <p:spPr>
          <a:xfrm>
            <a:off x="6091734" y="1400175"/>
            <a:ext cx="2719267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New Turnouts: SW319 &amp; SW347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DB6E46-1ABB-41D8-993D-7963344F8C26}"/>
              </a:ext>
            </a:extLst>
          </p:cNvPr>
          <p:cNvSpPr/>
          <p:nvPr/>
        </p:nvSpPr>
        <p:spPr>
          <a:xfrm>
            <a:off x="462684" y="3699669"/>
            <a:ext cx="2509115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Installing Insulators &amp; 3</a:t>
            </a:r>
            <a:r>
              <a:rPr lang="en-US" sz="1200" baseline="30000" dirty="0"/>
              <a:t>rd</a:t>
            </a:r>
            <a:r>
              <a:rPr lang="en-US" sz="1200" dirty="0"/>
              <a:t> Rail</a:t>
            </a:r>
          </a:p>
        </p:txBody>
      </p:sp>
    </p:spTree>
    <p:extLst>
      <p:ext uri="{BB962C8B-B14F-4D97-AF65-F5344CB8AC3E}">
        <p14:creationId xmlns:p14="http://schemas.microsoft.com/office/powerpoint/2010/main" val="2721857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now, outdoor, ground, building&#10;&#10;Description generated with high confidence">
            <a:extLst>
              <a:ext uri="{FF2B5EF4-FFF2-40B4-BE49-F238E27FC236}">
                <a16:creationId xmlns:a16="http://schemas.microsoft.com/office/drawing/2014/main" id="{7EB176C5-8FF3-4B87-9D80-14054561E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64431" y="1396854"/>
            <a:ext cx="6510196" cy="488264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</p:spPr>
        <p:txBody>
          <a:bodyPr/>
          <a:lstStyle/>
          <a:p>
            <a:r>
              <a:rPr lang="en-US" dirty="0"/>
              <a:t>Orange Line Projects: Orange Line Test Track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28F52C-0F26-4700-97C9-2785CFDEEE81}"/>
              </a:ext>
            </a:extLst>
          </p:cNvPr>
          <p:cNvSpPr/>
          <p:nvPr/>
        </p:nvSpPr>
        <p:spPr>
          <a:xfrm>
            <a:off x="462684" y="1396856"/>
            <a:ext cx="4342582" cy="178488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LM Heavy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06/20/17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Substantial Completion:8/29/18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09/11/18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Actual: 08/29/18</a:t>
            </a:r>
          </a:p>
          <a:p>
            <a:pPr lvl="1">
              <a:defRPr/>
            </a:pPr>
            <a:endParaRPr lang="en-US" sz="5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Budget: $5,867,000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Expenditures to Date: $3,939,146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Percent Complete: 99%</a:t>
            </a:r>
          </a:p>
          <a:p>
            <a:pPr lvl="0">
              <a:defRPr/>
            </a:pPr>
            <a:endParaRPr lang="en-US" sz="5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DDE657-93F1-43EA-A81A-1031D0FC6DF7}"/>
              </a:ext>
            </a:extLst>
          </p:cNvPr>
          <p:cNvCxnSpPr>
            <a:cxnSpLocks/>
          </p:cNvCxnSpPr>
          <p:nvPr/>
        </p:nvCxnSpPr>
        <p:spPr>
          <a:xfrm flipV="1">
            <a:off x="2264431" y="4272280"/>
            <a:ext cx="3333729" cy="1402080"/>
          </a:xfrm>
          <a:prstGeom prst="line">
            <a:avLst/>
          </a:prstGeom>
          <a:ln w="2222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D1BE3B7-6BE9-44F7-9C99-DFA1113164D1}"/>
              </a:ext>
            </a:extLst>
          </p:cNvPr>
          <p:cNvSpPr txBox="1"/>
          <p:nvPr/>
        </p:nvSpPr>
        <p:spPr>
          <a:xfrm>
            <a:off x="3442932" y="3893827"/>
            <a:ext cx="1229761" cy="276999"/>
          </a:xfrm>
          <a:prstGeom prst="rect">
            <a:avLst/>
          </a:prstGeom>
          <a:solidFill>
            <a:schemeClr val="bg1">
              <a:lumMod val="50000"/>
              <a:alpha val="63137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6600"/>
                </a:solidFill>
                <a:latin typeface="+mj-lt"/>
              </a:rPr>
              <a:t>Test Track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6C3362-AB3E-4B75-845E-14E766C12992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3987801" y="4170826"/>
            <a:ext cx="70012" cy="7618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B19DD3F3-10A8-46A2-A5A7-E2B03F145299}"/>
              </a:ext>
            </a:extLst>
          </p:cNvPr>
          <p:cNvSpPr/>
          <p:nvPr/>
        </p:nvSpPr>
        <p:spPr>
          <a:xfrm>
            <a:off x="6665599" y="1396854"/>
            <a:ext cx="2109028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New Train On Test Track</a:t>
            </a:r>
          </a:p>
        </p:txBody>
      </p:sp>
    </p:spTree>
    <p:extLst>
      <p:ext uri="{BB962C8B-B14F-4D97-AF65-F5344CB8AC3E}">
        <p14:creationId xmlns:p14="http://schemas.microsoft.com/office/powerpoint/2010/main" val="2401819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uilding, indoor, ground&#10;&#10;Description generated with very high confidence">
            <a:extLst>
              <a:ext uri="{FF2B5EF4-FFF2-40B4-BE49-F238E27FC236}">
                <a16:creationId xmlns:a16="http://schemas.microsoft.com/office/drawing/2014/main" id="{8CF58CC5-2FFA-4765-90B4-4D46C988E4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7" b="12316"/>
          <a:stretch/>
        </p:blipFill>
        <p:spPr>
          <a:xfrm>
            <a:off x="289841" y="3637778"/>
            <a:ext cx="5515504" cy="2648008"/>
          </a:xfrm>
          <a:prstGeom prst="rect">
            <a:avLst/>
          </a:prstGeom>
        </p:spPr>
      </p:pic>
      <p:pic>
        <p:nvPicPr>
          <p:cNvPr id="7" name="Picture 6" descr="A train is parked on the side of a building&#10;&#10;Description generated with high confidence">
            <a:extLst>
              <a:ext uri="{FF2B5EF4-FFF2-40B4-BE49-F238E27FC236}">
                <a16:creationId xmlns:a16="http://schemas.microsoft.com/office/drawing/2014/main" id="{96673B76-8CC2-4B0B-9FD3-2A13D04151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60"/>
          <a:stretch/>
        </p:blipFill>
        <p:spPr>
          <a:xfrm>
            <a:off x="4603952" y="1422964"/>
            <a:ext cx="4497016" cy="30199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E77861E-88E6-4C40-82B2-F0BD9A7126CD}"/>
              </a:ext>
            </a:extLst>
          </p:cNvPr>
          <p:cNvSpPr/>
          <p:nvPr/>
        </p:nvSpPr>
        <p:spPr>
          <a:xfrm>
            <a:off x="5715428" y="4165909"/>
            <a:ext cx="3385540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 algn="r"/>
            <a:r>
              <a:rPr lang="en-US" sz="1200" dirty="0"/>
              <a:t>Facility Building Expansion Precast Panels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FB9A3C-44A3-45D5-A842-BDE33E70E0DF}"/>
              </a:ext>
            </a:extLst>
          </p:cNvPr>
          <p:cNvSpPr/>
          <p:nvPr/>
        </p:nvSpPr>
        <p:spPr>
          <a:xfrm>
            <a:off x="289840" y="6008787"/>
            <a:ext cx="5206288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/>
            <a:r>
              <a:rPr lang="en-US" sz="1200" dirty="0"/>
              <a:t>Refurbished Tracks 12/13; along with new Electronics Room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Maintenance Facility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D275F0-1C14-4F96-99B7-4F07847D7D3C}"/>
              </a:ext>
            </a:extLst>
          </p:cNvPr>
          <p:cNvSpPr/>
          <p:nvPr/>
        </p:nvSpPr>
        <p:spPr>
          <a:xfrm>
            <a:off x="289841" y="1444480"/>
            <a:ext cx="4282160" cy="183212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06/30/17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rgbClr val="000000"/>
                </a:solidFill>
              </a:rPr>
              <a:t>Contractual: 08/04/20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</a:t>
            </a:r>
            <a:r>
              <a:rPr lang="en-US" sz="1300" dirty="0">
                <a:solidFill>
                  <a:srgbClr val="000000"/>
                </a:solidFill>
              </a:rPr>
              <a:t>08/04/20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$72,582,000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$</a:t>
            </a:r>
            <a:r>
              <a:rPr lang="en-US" sz="1300" dirty="0">
                <a:solidFill>
                  <a:schemeClr val="tx1"/>
                </a:solidFill>
              </a:rPr>
              <a:t>19,950,411</a:t>
            </a:r>
            <a:r>
              <a:rPr lang="en-US" sz="1300" dirty="0">
                <a:solidFill>
                  <a:srgbClr val="000000"/>
                </a:solidFill>
              </a:rPr>
              <a:t/>
            </a:r>
            <a:br>
              <a:rPr lang="en-US" sz="1300" dirty="0">
                <a:solidFill>
                  <a:srgbClr val="000000"/>
                </a:solidFill>
              </a:rPr>
            </a:br>
            <a:r>
              <a:rPr lang="en-US" sz="1300" dirty="0">
                <a:solidFill>
                  <a:srgbClr val="000000"/>
                </a:solidFill>
              </a:rPr>
              <a:t>Construction Percent Complete: </a:t>
            </a:r>
            <a:r>
              <a:rPr lang="en-US" sz="1300" dirty="0">
                <a:solidFill>
                  <a:schemeClr val="tx1"/>
                </a:solidFill>
              </a:rPr>
              <a:t>36</a:t>
            </a:r>
            <a:r>
              <a:rPr lang="en-US" sz="1300" dirty="0">
                <a:solidFill>
                  <a:srgbClr val="000000"/>
                </a:solidFill>
              </a:rPr>
              <a:t>%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	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" name="AutoShape 2" descr="https://app.e-builder.net/da2/Documents/FileView.aspx?FileID=fa73954d-05fc-4eea-8beb-2b3ef3c7eb7d">
            <a:extLst>
              <a:ext uri="{FF2B5EF4-FFF2-40B4-BE49-F238E27FC236}">
                <a16:creationId xmlns:a16="http://schemas.microsoft.com/office/drawing/2014/main" id="{607E1835-579F-402C-A2D6-E0C857A745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9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0DE40AE-88C9-4321-81BA-A8BCFBAB5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9551"/>
          <a:stretch/>
        </p:blipFill>
        <p:spPr>
          <a:xfrm>
            <a:off x="0" y="1295400"/>
            <a:ext cx="9144000" cy="50098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D275F0-1C14-4F96-99B7-4F07847D7D3C}"/>
              </a:ext>
            </a:extLst>
          </p:cNvPr>
          <p:cNvSpPr/>
          <p:nvPr/>
        </p:nvSpPr>
        <p:spPr>
          <a:xfrm>
            <a:off x="154773" y="1380001"/>
            <a:ext cx="4327325" cy="185556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05/31/18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rgbClr val="000000"/>
                </a:solidFill>
              </a:rPr>
              <a:t>Contractual: 03/07/21	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03/07/21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$102,663,000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</a:t>
            </a:r>
            <a:r>
              <a:rPr lang="en-US" sz="1300" dirty="0">
                <a:solidFill>
                  <a:schemeClr val="tx1"/>
                </a:solidFill>
              </a:rPr>
              <a:t>$1,953,964</a:t>
            </a:r>
            <a:r>
              <a:rPr lang="en-US" sz="1300" dirty="0">
                <a:solidFill>
                  <a:srgbClr val="000000"/>
                </a:solidFill>
              </a:rPr>
              <a:t/>
            </a:r>
            <a:br>
              <a:rPr lang="en-US" sz="1300" dirty="0">
                <a:solidFill>
                  <a:srgbClr val="000000"/>
                </a:solidFill>
              </a:rPr>
            </a:br>
            <a:r>
              <a:rPr lang="en-US" sz="1300" dirty="0">
                <a:solidFill>
                  <a:srgbClr val="000000"/>
                </a:solidFill>
              </a:rPr>
              <a:t>Construction Percent Complete:</a:t>
            </a:r>
            <a:r>
              <a:rPr lang="en-US" sz="1300" dirty="0">
                <a:solidFill>
                  <a:schemeClr val="tx1"/>
                </a:solidFill>
              </a:rPr>
              <a:t> 3%	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Projects: Wellington Yard Rebuild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D21A48-233B-4D68-BFE2-513A1D3531C4}"/>
              </a:ext>
            </a:extLst>
          </p:cNvPr>
          <p:cNvSpPr/>
          <p:nvPr/>
        </p:nvSpPr>
        <p:spPr>
          <a:xfrm>
            <a:off x="4019548" y="5838826"/>
            <a:ext cx="4914901" cy="2768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Wellington Yard Rebuild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4F6691-7ECD-4057-8002-B6C0999F9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806" y="5923428"/>
            <a:ext cx="289293" cy="102897"/>
          </a:xfrm>
          <a:prstGeom prst="rect">
            <a:avLst/>
          </a:prstGeom>
          <a:solidFill>
            <a:srgbClr val="92D050"/>
          </a:solidFill>
          <a:ln w="12700">
            <a:solidFill>
              <a:srgbClr val="02AD04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9064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, person, nature&#10;&#10;Description generated with high confidence">
            <a:extLst>
              <a:ext uri="{FF2B5EF4-FFF2-40B4-BE49-F238E27FC236}">
                <a16:creationId xmlns:a16="http://schemas.microsoft.com/office/drawing/2014/main" id="{8F112038-11C7-40D3-A75A-F7700CC2C9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1"/>
          <a:stretch/>
        </p:blipFill>
        <p:spPr>
          <a:xfrm rot="5400000">
            <a:off x="4241536" y="1860918"/>
            <a:ext cx="4751924" cy="391905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Projects: Red Line Test Track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2F2D82-8D37-408C-AF49-80D39CD8EAFF}"/>
              </a:ext>
            </a:extLst>
          </p:cNvPr>
          <p:cNvSpPr txBox="1"/>
          <p:nvPr/>
        </p:nvSpPr>
        <p:spPr>
          <a:xfrm>
            <a:off x="5486400" y="5919409"/>
            <a:ext cx="3090626" cy="276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200" dirty="0">
                <a:solidFill>
                  <a:srgbClr val="000000"/>
                </a:solidFill>
              </a:rPr>
              <a:t>Access to Test Track from Cabot Yard</a:t>
            </a:r>
          </a:p>
        </p:txBody>
      </p:sp>
      <p:pic>
        <p:nvPicPr>
          <p:cNvPr id="4" name="Picture 3" descr="A picture containing sky, building, fence, outdoor&#10;&#10;Description generated with very high confidence">
            <a:extLst>
              <a:ext uri="{FF2B5EF4-FFF2-40B4-BE49-F238E27FC236}">
                <a16:creationId xmlns:a16="http://schemas.microsoft.com/office/drawing/2014/main" id="{5ACAC8FB-9EEC-4438-B183-7E4C4334A5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2" t="19994"/>
          <a:stretch/>
        </p:blipFill>
        <p:spPr>
          <a:xfrm>
            <a:off x="462684" y="3359982"/>
            <a:ext cx="4133219" cy="283642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2229281-6A4C-4C72-B5D3-10C07E3B6636}"/>
              </a:ext>
            </a:extLst>
          </p:cNvPr>
          <p:cNvSpPr txBox="1"/>
          <p:nvPr/>
        </p:nvSpPr>
        <p:spPr>
          <a:xfrm>
            <a:off x="462684" y="3370564"/>
            <a:ext cx="2495669" cy="276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000000"/>
                </a:solidFill>
              </a:rPr>
              <a:t>VTF Interior Pit Wall Framing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9E61E5-5E0C-48A3-8996-7C3AEF2D3281}"/>
              </a:ext>
            </a:extLst>
          </p:cNvPr>
          <p:cNvSpPr/>
          <p:nvPr/>
        </p:nvSpPr>
        <p:spPr>
          <a:xfrm>
            <a:off x="462684" y="1444482"/>
            <a:ext cx="4195286" cy="182943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</a:rPr>
              <a:t>Barletta Heavy Division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11/17/17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04/07/19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04/07/19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$21,269,000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</a:t>
            </a:r>
            <a:r>
              <a:rPr lang="en-US" sz="1300" dirty="0">
                <a:solidFill>
                  <a:schemeClr val="tx1"/>
                </a:solidFill>
              </a:rPr>
              <a:t>$4,376,677 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Percent </a:t>
            </a:r>
            <a:r>
              <a:rPr lang="en-US" sz="1300" dirty="0">
                <a:solidFill>
                  <a:schemeClr val="tx1"/>
                </a:solidFill>
              </a:rPr>
              <a:t>Complete: 38%</a:t>
            </a:r>
            <a:endParaRPr lang="en-US" sz="13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72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0A17DB-42D7-465E-A37F-E11553A9E93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1" y="1295400"/>
            <a:ext cx="9144000" cy="428502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C9E61E5-5E0C-48A3-8996-7C3AEF2D3281}"/>
              </a:ext>
            </a:extLst>
          </p:cNvPr>
          <p:cNvSpPr/>
          <p:nvPr/>
        </p:nvSpPr>
        <p:spPr>
          <a:xfrm>
            <a:off x="164105" y="1416490"/>
            <a:ext cx="4258425" cy="180257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</a:rPr>
              <a:t>LM Heavy/Lane Construction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NTP: </a:t>
            </a:r>
            <a:r>
              <a:rPr lang="en-US" sz="1300" dirty="0">
                <a:solidFill>
                  <a:schemeClr val="tx1"/>
                </a:solidFill>
              </a:rPr>
              <a:t>08/02/18</a:t>
            </a: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Construction Substantial Completion: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Contractual: 01/04/22 </a:t>
            </a:r>
          </a:p>
          <a:p>
            <a:pPr lvl="1">
              <a:defRPr/>
            </a:pPr>
            <a:r>
              <a:rPr lang="en-US" sz="1300" dirty="0">
                <a:solidFill>
                  <a:schemeClr val="tx1"/>
                </a:solidFill>
              </a:rPr>
              <a:t>Projected: 01/04/22 </a:t>
            </a:r>
          </a:p>
          <a:p>
            <a:pPr lvl="1">
              <a:defRPr/>
            </a:pPr>
            <a:endParaRPr lang="en-US" sz="500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Budget: $213,817,000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Construction Expenditures to Date: $5,172,247 Construction Percent Complete</a:t>
            </a:r>
            <a:r>
              <a:rPr lang="en-US" sz="1300" dirty="0">
                <a:solidFill>
                  <a:schemeClr val="tx1"/>
                </a:solidFill>
              </a:rPr>
              <a:t>: 2</a:t>
            </a:r>
            <a:r>
              <a:rPr lang="en-US" sz="1300" dirty="0">
                <a:solidFill>
                  <a:srgbClr val="000000"/>
                </a:solidFill>
              </a:rPr>
              <a:t>%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	</a:t>
            </a:r>
            <a:endParaRPr lang="en-US" sz="1300" b="1" u="sng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Projects: Cabot Yard &amp; Maintenance Facility Improvements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CBA8D85-F930-485E-9F39-D8C836BF1E3C}"/>
              </a:ext>
            </a:extLst>
          </p:cNvPr>
          <p:cNvSpPr/>
          <p:nvPr/>
        </p:nvSpPr>
        <p:spPr>
          <a:xfrm>
            <a:off x="4579581" y="4655128"/>
            <a:ext cx="4429222" cy="5166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1">
              <a:spcBef>
                <a:spcPts val="600"/>
              </a:spcBef>
              <a:defRPr/>
            </a:pPr>
            <a:r>
              <a:rPr lang="en-US" sz="1200" dirty="0">
                <a:solidFill>
                  <a:srgbClr val="000000"/>
                </a:solidFill>
              </a:rPr>
              <a:t>Cabot Yard &amp; Maintenance Facility Improvements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9540F5-7CAA-4D45-8AA9-1D385DDF2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002" y="4747478"/>
            <a:ext cx="289293" cy="102897"/>
          </a:xfrm>
          <a:prstGeom prst="rect">
            <a:avLst/>
          </a:prstGeom>
          <a:solidFill>
            <a:srgbClr val="92D050"/>
          </a:solidFill>
          <a:ln w="12700">
            <a:solidFill>
              <a:srgbClr val="02AD04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B4836-F50E-49F7-B46A-0CB87D974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003" y="4903838"/>
            <a:ext cx="289293" cy="102897"/>
          </a:xfrm>
          <a:prstGeom prst="rect">
            <a:avLst/>
          </a:prstGeom>
          <a:solidFill>
            <a:srgbClr val="AE4BAE"/>
          </a:solidFill>
          <a:ln w="12700">
            <a:solidFill>
              <a:srgbClr val="F154F1"/>
            </a:solidFill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1326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69D5C8F-9533-4DAD-880E-36C4F515CA24}"/>
              </a:ext>
            </a:extLst>
          </p:cNvPr>
          <p:cNvGrpSpPr/>
          <p:nvPr/>
        </p:nvGrpSpPr>
        <p:grpSpPr>
          <a:xfrm>
            <a:off x="0" y="1094116"/>
            <a:ext cx="8789669" cy="5523854"/>
            <a:chOff x="0" y="1113166"/>
            <a:chExt cx="8789669" cy="552385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E5B104-025B-489F-95B6-7DB726BA28F5}"/>
                </a:ext>
              </a:extLst>
            </p:cNvPr>
            <p:cNvGrpSpPr/>
            <p:nvPr/>
          </p:nvGrpSpPr>
          <p:grpSpPr>
            <a:xfrm>
              <a:off x="0" y="1360170"/>
              <a:ext cx="8789669" cy="5276850"/>
              <a:chOff x="0" y="1360170"/>
              <a:chExt cx="8789669" cy="527685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81E50E42-AE4C-4E60-8DCD-46410F1B17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7091"/>
              <a:stretch/>
            </p:blipFill>
            <p:spPr>
              <a:xfrm>
                <a:off x="3398282" y="1360170"/>
                <a:ext cx="5391387" cy="4915530"/>
              </a:xfrm>
              <a:prstGeom prst="rect">
                <a:avLst/>
              </a:prstGeom>
            </p:spPr>
          </p:pic>
          <p:sp>
            <p:nvSpPr>
              <p:cNvPr id="19" name="Rectangle 11">
                <a:extLst>
                  <a:ext uri="{FF2B5EF4-FFF2-40B4-BE49-F238E27FC236}">
                    <a16:creationId xmlns:a16="http://schemas.microsoft.com/office/drawing/2014/main" id="{BD902CF5-0F7E-49C9-8234-71BC7E62600A}"/>
                  </a:ext>
                </a:extLst>
              </p:cNvPr>
              <p:cNvSpPr/>
              <p:nvPr/>
            </p:nvSpPr>
            <p:spPr bwMode="auto">
              <a:xfrm rot="10800000" flipH="1" flipV="1">
                <a:off x="0" y="1360170"/>
                <a:ext cx="6762750" cy="5276850"/>
              </a:xfrm>
              <a:custGeom>
                <a:avLst/>
                <a:gdLst>
                  <a:gd name="connsiteX0" fmla="*/ 0 w 4057710"/>
                  <a:gd name="connsiteY0" fmla="*/ 4627255 h 4627255"/>
                  <a:gd name="connsiteX1" fmla="*/ 3431078 w 4057710"/>
                  <a:gd name="connsiteY1" fmla="*/ 0 h 4627255"/>
                  <a:gd name="connsiteX2" fmla="*/ 4057710 w 4057710"/>
                  <a:gd name="connsiteY2" fmla="*/ 0 h 4627255"/>
                  <a:gd name="connsiteX3" fmla="*/ 626632 w 4057710"/>
                  <a:gd name="connsiteY3" fmla="*/ 4627255 h 4627255"/>
                  <a:gd name="connsiteX4" fmla="*/ 0 w 4057710"/>
                  <a:gd name="connsiteY4" fmla="*/ 4627255 h 4627255"/>
                  <a:gd name="connsiteX0" fmla="*/ 0 w 6811070"/>
                  <a:gd name="connsiteY0" fmla="*/ 4637415 h 4637415"/>
                  <a:gd name="connsiteX1" fmla="*/ 6184438 w 6811070"/>
                  <a:gd name="connsiteY1" fmla="*/ 0 h 4637415"/>
                  <a:gd name="connsiteX2" fmla="*/ 6811070 w 6811070"/>
                  <a:gd name="connsiteY2" fmla="*/ 0 h 4637415"/>
                  <a:gd name="connsiteX3" fmla="*/ 3379992 w 6811070"/>
                  <a:gd name="connsiteY3" fmla="*/ 4627255 h 4637415"/>
                  <a:gd name="connsiteX4" fmla="*/ 0 w 6811070"/>
                  <a:gd name="connsiteY4" fmla="*/ 4637415 h 4637415"/>
                  <a:gd name="connsiteX0" fmla="*/ 53802 w 6864872"/>
                  <a:gd name="connsiteY0" fmla="*/ 4637415 h 4637415"/>
                  <a:gd name="connsiteX1" fmla="*/ 0 w 6864872"/>
                  <a:gd name="connsiteY1" fmla="*/ 20320 h 4637415"/>
                  <a:gd name="connsiteX2" fmla="*/ 6864872 w 6864872"/>
                  <a:gd name="connsiteY2" fmla="*/ 0 h 4637415"/>
                  <a:gd name="connsiteX3" fmla="*/ 3433794 w 6864872"/>
                  <a:gd name="connsiteY3" fmla="*/ 4627255 h 4637415"/>
                  <a:gd name="connsiteX4" fmla="*/ 53802 w 6864872"/>
                  <a:gd name="connsiteY4" fmla="*/ 4637415 h 4637415"/>
                  <a:gd name="connsiteX0" fmla="*/ 63962 w 6875032"/>
                  <a:gd name="connsiteY0" fmla="*/ 4647575 h 4647575"/>
                  <a:gd name="connsiteX1" fmla="*/ 0 w 6875032"/>
                  <a:gd name="connsiteY1" fmla="*/ 0 h 4647575"/>
                  <a:gd name="connsiteX2" fmla="*/ 6875032 w 6875032"/>
                  <a:gd name="connsiteY2" fmla="*/ 10160 h 4647575"/>
                  <a:gd name="connsiteX3" fmla="*/ 3443954 w 6875032"/>
                  <a:gd name="connsiteY3" fmla="*/ 4637415 h 4647575"/>
                  <a:gd name="connsiteX4" fmla="*/ 63962 w 6875032"/>
                  <a:gd name="connsiteY4" fmla="*/ 4647575 h 464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5032" h="4647575">
                    <a:moveTo>
                      <a:pt x="63962" y="4647575"/>
                    </a:moveTo>
                    <a:lnTo>
                      <a:pt x="0" y="0"/>
                    </a:lnTo>
                    <a:lnTo>
                      <a:pt x="6875032" y="10160"/>
                    </a:lnTo>
                    <a:lnTo>
                      <a:pt x="3443954" y="4637415"/>
                    </a:lnTo>
                    <a:lnTo>
                      <a:pt x="63962" y="4647575"/>
                    </a:lnTo>
                    <a:close/>
                  </a:path>
                </a:pathLst>
              </a:custGeom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spcAft>
                    <a:spcPts val="300"/>
                  </a:spcAft>
                  <a:buSzPts val="1300"/>
                  <a:tabLst>
                    <a:tab pos="5486400" algn="l"/>
                  </a:tabLst>
                </a:pPr>
                <a:endParaRPr lang="en-US" dirty="0">
                  <a:latin typeface="Arial" panose="020B0604020202020204" pitchFamily="34" charset="0"/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</p:grp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6BEFA7C7-C0F2-4991-9395-FFAF38060F49}"/>
                </a:ext>
              </a:extLst>
            </p:cNvPr>
            <p:cNvSpPr/>
            <p:nvPr/>
          </p:nvSpPr>
          <p:spPr bwMode="auto">
            <a:xfrm rot="10800000" flipH="1" flipV="1">
              <a:off x="78068" y="1113166"/>
              <a:ext cx="7164741" cy="5383761"/>
            </a:xfrm>
            <a:custGeom>
              <a:avLst/>
              <a:gdLst>
                <a:gd name="connsiteX0" fmla="*/ 0 w 4057710"/>
                <a:gd name="connsiteY0" fmla="*/ 4627255 h 4627255"/>
                <a:gd name="connsiteX1" fmla="*/ 3431078 w 4057710"/>
                <a:gd name="connsiteY1" fmla="*/ 0 h 4627255"/>
                <a:gd name="connsiteX2" fmla="*/ 4057710 w 4057710"/>
                <a:gd name="connsiteY2" fmla="*/ 0 h 4627255"/>
                <a:gd name="connsiteX3" fmla="*/ 626632 w 4057710"/>
                <a:gd name="connsiteY3" fmla="*/ 4627255 h 4627255"/>
                <a:gd name="connsiteX4" fmla="*/ 0 w 4057710"/>
                <a:gd name="connsiteY4" fmla="*/ 4627255 h 4627255"/>
                <a:gd name="connsiteX0" fmla="*/ 0 w 6811070"/>
                <a:gd name="connsiteY0" fmla="*/ 4637415 h 4637415"/>
                <a:gd name="connsiteX1" fmla="*/ 6184438 w 6811070"/>
                <a:gd name="connsiteY1" fmla="*/ 0 h 4637415"/>
                <a:gd name="connsiteX2" fmla="*/ 6811070 w 6811070"/>
                <a:gd name="connsiteY2" fmla="*/ 0 h 4637415"/>
                <a:gd name="connsiteX3" fmla="*/ 3379992 w 6811070"/>
                <a:gd name="connsiteY3" fmla="*/ 4627255 h 4637415"/>
                <a:gd name="connsiteX4" fmla="*/ 0 w 6811070"/>
                <a:gd name="connsiteY4" fmla="*/ 4637415 h 4637415"/>
                <a:gd name="connsiteX0" fmla="*/ 53802 w 6864872"/>
                <a:gd name="connsiteY0" fmla="*/ 4637415 h 4637415"/>
                <a:gd name="connsiteX1" fmla="*/ 0 w 6864872"/>
                <a:gd name="connsiteY1" fmla="*/ 20320 h 4637415"/>
                <a:gd name="connsiteX2" fmla="*/ 6864872 w 6864872"/>
                <a:gd name="connsiteY2" fmla="*/ 0 h 4637415"/>
                <a:gd name="connsiteX3" fmla="*/ 3433794 w 6864872"/>
                <a:gd name="connsiteY3" fmla="*/ 4627255 h 4637415"/>
                <a:gd name="connsiteX4" fmla="*/ 53802 w 6864872"/>
                <a:gd name="connsiteY4" fmla="*/ 4637415 h 463741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43954 w 6875032"/>
                <a:gd name="connsiteY3" fmla="*/ 4637415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87838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97546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53662 w 6875032"/>
                <a:gd name="connsiteY3" fmla="*/ 4617557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57274"/>
                <a:gd name="connsiteX1" fmla="*/ 0 w 6875032"/>
                <a:gd name="connsiteY1" fmla="*/ 0 h 4657274"/>
                <a:gd name="connsiteX2" fmla="*/ 6875032 w 6875032"/>
                <a:gd name="connsiteY2" fmla="*/ 10160 h 4657274"/>
                <a:gd name="connsiteX3" fmla="*/ 3531721 w 6875032"/>
                <a:gd name="connsiteY3" fmla="*/ 4657274 h 4657274"/>
                <a:gd name="connsiteX4" fmla="*/ 63962 w 6875032"/>
                <a:gd name="connsiteY4" fmla="*/ 4647575 h 4657274"/>
                <a:gd name="connsiteX0" fmla="*/ 63962 w 6875032"/>
                <a:gd name="connsiteY0" fmla="*/ 4647575 h 4696991"/>
                <a:gd name="connsiteX1" fmla="*/ 0 w 6875032"/>
                <a:gd name="connsiteY1" fmla="*/ 0 h 4696991"/>
                <a:gd name="connsiteX2" fmla="*/ 6875032 w 6875032"/>
                <a:gd name="connsiteY2" fmla="*/ 10160 h 4696991"/>
                <a:gd name="connsiteX3" fmla="*/ 3498808 w 6875032"/>
                <a:gd name="connsiteY3" fmla="*/ 4696991 h 4696991"/>
                <a:gd name="connsiteX4" fmla="*/ 63962 w 6875032"/>
                <a:gd name="connsiteY4" fmla="*/ 4647575 h 4696991"/>
                <a:gd name="connsiteX0" fmla="*/ 0 w 6811070"/>
                <a:gd name="connsiteY0" fmla="*/ 4637415 h 4686831"/>
                <a:gd name="connsiteX1" fmla="*/ 3874554 w 6811070"/>
                <a:gd name="connsiteY1" fmla="*/ 116149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393496 w 6811070"/>
                <a:gd name="connsiteY1" fmla="*/ 16856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448350 w 6811070"/>
                <a:gd name="connsiteY1" fmla="*/ 59345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601942 w 6811070"/>
                <a:gd name="connsiteY1" fmla="*/ 15685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1801074 w 6811070"/>
                <a:gd name="connsiteY1" fmla="*/ 883478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5377554 w 6811070"/>
                <a:gd name="connsiteY1" fmla="*/ 96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645 h 4687061"/>
                <a:gd name="connsiteX1" fmla="*/ 5596971 w 6811070"/>
                <a:gd name="connsiteY1" fmla="*/ 0 h 4687061"/>
                <a:gd name="connsiteX2" fmla="*/ 6811070 w 6811070"/>
                <a:gd name="connsiteY2" fmla="*/ 230 h 4687061"/>
                <a:gd name="connsiteX3" fmla="*/ 3434846 w 6811070"/>
                <a:gd name="connsiteY3" fmla="*/ 4687061 h 4687061"/>
                <a:gd name="connsiteX4" fmla="*/ 0 w 6811070"/>
                <a:gd name="connsiteY4" fmla="*/ 4637645 h 4687061"/>
                <a:gd name="connsiteX0" fmla="*/ 0 w 6712333"/>
                <a:gd name="connsiteY0" fmla="*/ 4637645 h 4687061"/>
                <a:gd name="connsiteX1" fmla="*/ 5596971 w 6712333"/>
                <a:gd name="connsiteY1" fmla="*/ 0 h 4687061"/>
                <a:gd name="connsiteX2" fmla="*/ 6712333 w 6712333"/>
                <a:gd name="connsiteY2" fmla="*/ 119382 h 4687061"/>
                <a:gd name="connsiteX3" fmla="*/ 3434846 w 6712333"/>
                <a:gd name="connsiteY3" fmla="*/ 4687061 h 4687061"/>
                <a:gd name="connsiteX4" fmla="*/ 0 w 6712333"/>
                <a:gd name="connsiteY4" fmla="*/ 4637645 h 4687061"/>
                <a:gd name="connsiteX0" fmla="*/ 0 w 6789129"/>
                <a:gd name="connsiteY0" fmla="*/ 4637645 h 4687061"/>
                <a:gd name="connsiteX1" fmla="*/ 5596971 w 6789129"/>
                <a:gd name="connsiteY1" fmla="*/ 0 h 4687061"/>
                <a:gd name="connsiteX2" fmla="*/ 6789129 w 6789129"/>
                <a:gd name="connsiteY2" fmla="*/ 39947 h 4687061"/>
                <a:gd name="connsiteX3" fmla="*/ 3434846 w 6789129"/>
                <a:gd name="connsiteY3" fmla="*/ 4687061 h 4687061"/>
                <a:gd name="connsiteX4" fmla="*/ 0 w 6789129"/>
                <a:gd name="connsiteY4" fmla="*/ 4637645 h 4687061"/>
                <a:gd name="connsiteX0" fmla="*/ 0 w 6701363"/>
                <a:gd name="connsiteY0" fmla="*/ 4637645 h 4687061"/>
                <a:gd name="connsiteX1" fmla="*/ 5596971 w 6701363"/>
                <a:gd name="connsiteY1" fmla="*/ 0 h 4687061"/>
                <a:gd name="connsiteX2" fmla="*/ 6701363 w 6701363"/>
                <a:gd name="connsiteY2" fmla="*/ 119382 h 4687061"/>
                <a:gd name="connsiteX3" fmla="*/ 3434846 w 6701363"/>
                <a:gd name="connsiteY3" fmla="*/ 4687061 h 4687061"/>
                <a:gd name="connsiteX4" fmla="*/ 0 w 6701363"/>
                <a:gd name="connsiteY4" fmla="*/ 4637645 h 4687061"/>
                <a:gd name="connsiteX0" fmla="*/ 0 w 6778159"/>
                <a:gd name="connsiteY0" fmla="*/ 4667203 h 4716619"/>
                <a:gd name="connsiteX1" fmla="*/ 5596971 w 6778159"/>
                <a:gd name="connsiteY1" fmla="*/ 29558 h 4716619"/>
                <a:gd name="connsiteX2" fmla="*/ 6778159 w 6778159"/>
                <a:gd name="connsiteY2" fmla="*/ 0 h 4716619"/>
                <a:gd name="connsiteX3" fmla="*/ 3434846 w 6778159"/>
                <a:gd name="connsiteY3" fmla="*/ 4716619 h 4716619"/>
                <a:gd name="connsiteX4" fmla="*/ 0 w 6778159"/>
                <a:gd name="connsiteY4" fmla="*/ 4667203 h 4716619"/>
                <a:gd name="connsiteX0" fmla="*/ 0 w 6843984"/>
                <a:gd name="connsiteY0" fmla="*/ 4667203 h 4716619"/>
                <a:gd name="connsiteX1" fmla="*/ 5596971 w 6843984"/>
                <a:gd name="connsiteY1" fmla="*/ 29558 h 4716619"/>
                <a:gd name="connsiteX2" fmla="*/ 6843984 w 6843984"/>
                <a:gd name="connsiteY2" fmla="*/ 0 h 4716619"/>
                <a:gd name="connsiteX3" fmla="*/ 3434846 w 6843984"/>
                <a:gd name="connsiteY3" fmla="*/ 4716619 h 4716619"/>
                <a:gd name="connsiteX4" fmla="*/ 0 w 6843984"/>
                <a:gd name="connsiteY4" fmla="*/ 4667203 h 4716619"/>
                <a:gd name="connsiteX0" fmla="*/ 0 w 6876896"/>
                <a:gd name="connsiteY0" fmla="*/ 4657274 h 4706690"/>
                <a:gd name="connsiteX1" fmla="*/ 5596971 w 6876896"/>
                <a:gd name="connsiteY1" fmla="*/ 19629 h 4706690"/>
                <a:gd name="connsiteX2" fmla="*/ 6876896 w 6876896"/>
                <a:gd name="connsiteY2" fmla="*/ 0 h 4706690"/>
                <a:gd name="connsiteX3" fmla="*/ 3434846 w 6876896"/>
                <a:gd name="connsiteY3" fmla="*/ 4706690 h 4706690"/>
                <a:gd name="connsiteX4" fmla="*/ 0 w 6876896"/>
                <a:gd name="connsiteY4" fmla="*/ 4657274 h 4706690"/>
                <a:gd name="connsiteX0" fmla="*/ 0 w 6876896"/>
                <a:gd name="connsiteY0" fmla="*/ 4657274 h 4676902"/>
                <a:gd name="connsiteX1" fmla="*/ 5596971 w 6876896"/>
                <a:gd name="connsiteY1" fmla="*/ 19629 h 4676902"/>
                <a:gd name="connsiteX2" fmla="*/ 6876896 w 6876896"/>
                <a:gd name="connsiteY2" fmla="*/ 0 h 4676902"/>
                <a:gd name="connsiteX3" fmla="*/ 3566496 w 6876896"/>
                <a:gd name="connsiteY3" fmla="*/ 4676902 h 4676902"/>
                <a:gd name="connsiteX4" fmla="*/ 0 w 6876896"/>
                <a:gd name="connsiteY4" fmla="*/ 4657274 h 467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6896" h="4676902">
                  <a:moveTo>
                    <a:pt x="0" y="4657274"/>
                  </a:moveTo>
                  <a:lnTo>
                    <a:pt x="5596971" y="19629"/>
                  </a:lnTo>
                  <a:lnTo>
                    <a:pt x="6876896" y="0"/>
                  </a:lnTo>
                  <a:lnTo>
                    <a:pt x="3566496" y="4676902"/>
                  </a:lnTo>
                  <a:lnTo>
                    <a:pt x="0" y="4657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E69406-1B49-4CFE-BC9C-4C52B9354861}"/>
                </a:ext>
              </a:extLst>
            </p:cNvPr>
            <p:cNvCxnSpPr/>
            <p:nvPr/>
          </p:nvCxnSpPr>
          <p:spPr>
            <a:xfrm>
              <a:off x="447675" y="1325563"/>
              <a:ext cx="83216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sysDot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Signals Upgrade Projects Status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B7AAF-CC55-428B-ACA0-D9B9BE90D0C7}"/>
              </a:ext>
            </a:extLst>
          </p:cNvPr>
          <p:cNvSpPr/>
          <p:nvPr/>
        </p:nvSpPr>
        <p:spPr>
          <a:xfrm>
            <a:off x="462685" y="1617719"/>
            <a:ext cx="4071622" cy="172299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RFP Issued – 02/12/18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Proposer Meetings – 05/30/18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Proposals Due – 08/20/18</a:t>
            </a:r>
          </a:p>
          <a:p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Public Price Opening – 09/20/18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NOA – 10/09/18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NTP – 11/30/18</a:t>
            </a:r>
            <a:endParaRPr lang="en-US" sz="1300" dirty="0">
              <a:solidFill>
                <a:schemeClr val="tx1"/>
              </a:solidFill>
              <a:latin typeface="Verdana"/>
              <a:cs typeface="Arial"/>
            </a:endParaRPr>
          </a:p>
          <a:p>
            <a:pPr lvl="0">
              <a:defRPr/>
            </a:pPr>
            <a:r>
              <a:rPr lang="en-US" sz="1300" dirty="0">
                <a:solidFill>
                  <a:schemeClr val="tx1"/>
                </a:solidFill>
              </a:rPr>
              <a:t>Substantial Completion RL – 01/04/22</a:t>
            </a:r>
          </a:p>
          <a:p>
            <a:pPr>
              <a:defRPr/>
            </a:pPr>
            <a:r>
              <a:rPr lang="en-US" sz="1300" dirty="0">
                <a:solidFill>
                  <a:schemeClr val="tx1"/>
                </a:solidFill>
              </a:rPr>
              <a:t>Substantial Completion OL – 05/25/22</a:t>
            </a:r>
            <a:endParaRPr lang="en-US" sz="1300" dirty="0">
              <a:solidFill>
                <a:schemeClr val="tx1"/>
              </a:solidFill>
              <a:latin typeface="Verdana"/>
              <a:cs typeface="Arial"/>
            </a:endParaRPr>
          </a:p>
          <a:p>
            <a:pPr lvl="0">
              <a:defRPr/>
            </a:pPr>
            <a:r>
              <a:rPr kumimoji="0" lang="en-US" sz="130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lvl="0">
              <a:defRPr/>
            </a:pPr>
            <a:endParaRPr kumimoji="0" lang="en-US" sz="1300" i="0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Verdana"/>
              <a:ea typeface="+mn-ea"/>
              <a:cs typeface="Arial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C69C174D-7053-4697-87EB-2A2E5215D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95389"/>
              </p:ext>
            </p:extLst>
          </p:nvPr>
        </p:nvGraphicFramePr>
        <p:xfrm>
          <a:off x="462685" y="3480810"/>
          <a:ext cx="4071620" cy="66294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39138999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73347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tabLst>
                          <a:tab pos="5486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RL Signaling and Train Control System Upgrade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7901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  <a:tabLst>
                          <a:tab pos="5486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RL Columbia Junction Phase II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71170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FF32A96A-F3BD-470D-9963-3414DD9E31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224999"/>
              </p:ext>
            </p:extLst>
          </p:nvPr>
        </p:nvGraphicFramePr>
        <p:xfrm>
          <a:off x="462685" y="4364355"/>
          <a:ext cx="4071620" cy="632460"/>
        </p:xfrm>
        <a:graphic>
          <a:graphicData uri="http://schemas.openxmlformats.org/drawingml/2006/table">
            <a:tbl>
              <a:tblPr/>
              <a:tblGrid>
                <a:gridCol w="4071620">
                  <a:extLst>
                    <a:ext uri="{9D8B030D-6E8A-4147-A177-3AD203B41FA5}">
                      <a16:colId xmlns:a16="http://schemas.microsoft.com/office/drawing/2014/main" val="1507746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17102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indent="0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5486400" algn="l"/>
                        </a:tabLs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OL Signaling and Train Control System Upgrade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30107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>
                          <a:tab pos="5486400" algn="l"/>
                        </a:tabLst>
                        <a:defRPr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OL South West Corridor Wayside Signal Replacement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38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660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7B24D9-7B6B-4982-9C46-A249BFA363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6" r="5282" b="2415"/>
          <a:stretch/>
        </p:blipFill>
        <p:spPr>
          <a:xfrm>
            <a:off x="3644900" y="1484415"/>
            <a:ext cx="5124450" cy="476398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F8C7DD8-DA3A-4B2A-B973-5F618E62419D}"/>
              </a:ext>
            </a:extLst>
          </p:cNvPr>
          <p:cNvGrpSpPr/>
          <p:nvPr/>
        </p:nvGrpSpPr>
        <p:grpSpPr>
          <a:xfrm>
            <a:off x="0" y="1103641"/>
            <a:ext cx="8769350" cy="5533379"/>
            <a:chOff x="0" y="1103641"/>
            <a:chExt cx="8769350" cy="5533379"/>
          </a:xfrm>
        </p:grpSpPr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33BE826B-B26B-43F2-87EE-31CB49CB4B79}"/>
                </a:ext>
              </a:extLst>
            </p:cNvPr>
            <p:cNvSpPr/>
            <p:nvPr/>
          </p:nvSpPr>
          <p:spPr bwMode="auto">
            <a:xfrm rot="10800000" flipH="1" flipV="1">
              <a:off x="78068" y="1103641"/>
              <a:ext cx="7164741" cy="5383761"/>
            </a:xfrm>
            <a:custGeom>
              <a:avLst/>
              <a:gdLst>
                <a:gd name="connsiteX0" fmla="*/ 0 w 4057710"/>
                <a:gd name="connsiteY0" fmla="*/ 4627255 h 4627255"/>
                <a:gd name="connsiteX1" fmla="*/ 3431078 w 4057710"/>
                <a:gd name="connsiteY1" fmla="*/ 0 h 4627255"/>
                <a:gd name="connsiteX2" fmla="*/ 4057710 w 4057710"/>
                <a:gd name="connsiteY2" fmla="*/ 0 h 4627255"/>
                <a:gd name="connsiteX3" fmla="*/ 626632 w 4057710"/>
                <a:gd name="connsiteY3" fmla="*/ 4627255 h 4627255"/>
                <a:gd name="connsiteX4" fmla="*/ 0 w 4057710"/>
                <a:gd name="connsiteY4" fmla="*/ 4627255 h 4627255"/>
                <a:gd name="connsiteX0" fmla="*/ 0 w 6811070"/>
                <a:gd name="connsiteY0" fmla="*/ 4637415 h 4637415"/>
                <a:gd name="connsiteX1" fmla="*/ 6184438 w 6811070"/>
                <a:gd name="connsiteY1" fmla="*/ 0 h 4637415"/>
                <a:gd name="connsiteX2" fmla="*/ 6811070 w 6811070"/>
                <a:gd name="connsiteY2" fmla="*/ 0 h 4637415"/>
                <a:gd name="connsiteX3" fmla="*/ 3379992 w 6811070"/>
                <a:gd name="connsiteY3" fmla="*/ 4627255 h 4637415"/>
                <a:gd name="connsiteX4" fmla="*/ 0 w 6811070"/>
                <a:gd name="connsiteY4" fmla="*/ 4637415 h 4637415"/>
                <a:gd name="connsiteX0" fmla="*/ 53802 w 6864872"/>
                <a:gd name="connsiteY0" fmla="*/ 4637415 h 4637415"/>
                <a:gd name="connsiteX1" fmla="*/ 0 w 6864872"/>
                <a:gd name="connsiteY1" fmla="*/ 20320 h 4637415"/>
                <a:gd name="connsiteX2" fmla="*/ 6864872 w 6864872"/>
                <a:gd name="connsiteY2" fmla="*/ 0 h 4637415"/>
                <a:gd name="connsiteX3" fmla="*/ 3433794 w 6864872"/>
                <a:gd name="connsiteY3" fmla="*/ 4627255 h 4637415"/>
                <a:gd name="connsiteX4" fmla="*/ 53802 w 6864872"/>
                <a:gd name="connsiteY4" fmla="*/ 4637415 h 463741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43954 w 6875032"/>
                <a:gd name="connsiteY3" fmla="*/ 4637415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87838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97546 w 6875032"/>
                <a:gd name="connsiteY3" fmla="*/ 4528193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553662 w 6875032"/>
                <a:gd name="connsiteY3" fmla="*/ 4617557 h 4647575"/>
                <a:gd name="connsiteX4" fmla="*/ 63962 w 6875032"/>
                <a:gd name="connsiteY4" fmla="*/ 4647575 h 4647575"/>
                <a:gd name="connsiteX0" fmla="*/ 63962 w 6875032"/>
                <a:gd name="connsiteY0" fmla="*/ 4647575 h 4657274"/>
                <a:gd name="connsiteX1" fmla="*/ 0 w 6875032"/>
                <a:gd name="connsiteY1" fmla="*/ 0 h 4657274"/>
                <a:gd name="connsiteX2" fmla="*/ 6875032 w 6875032"/>
                <a:gd name="connsiteY2" fmla="*/ 10160 h 4657274"/>
                <a:gd name="connsiteX3" fmla="*/ 3531721 w 6875032"/>
                <a:gd name="connsiteY3" fmla="*/ 4657274 h 4657274"/>
                <a:gd name="connsiteX4" fmla="*/ 63962 w 6875032"/>
                <a:gd name="connsiteY4" fmla="*/ 4647575 h 4657274"/>
                <a:gd name="connsiteX0" fmla="*/ 63962 w 6875032"/>
                <a:gd name="connsiteY0" fmla="*/ 4647575 h 4696991"/>
                <a:gd name="connsiteX1" fmla="*/ 0 w 6875032"/>
                <a:gd name="connsiteY1" fmla="*/ 0 h 4696991"/>
                <a:gd name="connsiteX2" fmla="*/ 6875032 w 6875032"/>
                <a:gd name="connsiteY2" fmla="*/ 10160 h 4696991"/>
                <a:gd name="connsiteX3" fmla="*/ 3498808 w 6875032"/>
                <a:gd name="connsiteY3" fmla="*/ 4696991 h 4696991"/>
                <a:gd name="connsiteX4" fmla="*/ 63962 w 6875032"/>
                <a:gd name="connsiteY4" fmla="*/ 4647575 h 4696991"/>
                <a:gd name="connsiteX0" fmla="*/ 0 w 6811070"/>
                <a:gd name="connsiteY0" fmla="*/ 4637415 h 4686831"/>
                <a:gd name="connsiteX1" fmla="*/ 3874554 w 6811070"/>
                <a:gd name="connsiteY1" fmla="*/ 116149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393496 w 6811070"/>
                <a:gd name="connsiteY1" fmla="*/ 168567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448350 w 6811070"/>
                <a:gd name="connsiteY1" fmla="*/ 59345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2601942 w 6811070"/>
                <a:gd name="connsiteY1" fmla="*/ 15685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1801074 w 6811070"/>
                <a:gd name="connsiteY1" fmla="*/ 883478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415 h 4686831"/>
                <a:gd name="connsiteX1" fmla="*/ 5377554 w 6811070"/>
                <a:gd name="connsiteY1" fmla="*/ 9699 h 4686831"/>
                <a:gd name="connsiteX2" fmla="*/ 6811070 w 6811070"/>
                <a:gd name="connsiteY2" fmla="*/ 0 h 4686831"/>
                <a:gd name="connsiteX3" fmla="*/ 3434846 w 6811070"/>
                <a:gd name="connsiteY3" fmla="*/ 4686831 h 4686831"/>
                <a:gd name="connsiteX4" fmla="*/ 0 w 6811070"/>
                <a:gd name="connsiteY4" fmla="*/ 4637415 h 4686831"/>
                <a:gd name="connsiteX0" fmla="*/ 0 w 6811070"/>
                <a:gd name="connsiteY0" fmla="*/ 4637645 h 4687061"/>
                <a:gd name="connsiteX1" fmla="*/ 5596971 w 6811070"/>
                <a:gd name="connsiteY1" fmla="*/ 0 h 4687061"/>
                <a:gd name="connsiteX2" fmla="*/ 6811070 w 6811070"/>
                <a:gd name="connsiteY2" fmla="*/ 230 h 4687061"/>
                <a:gd name="connsiteX3" fmla="*/ 3434846 w 6811070"/>
                <a:gd name="connsiteY3" fmla="*/ 4687061 h 4687061"/>
                <a:gd name="connsiteX4" fmla="*/ 0 w 6811070"/>
                <a:gd name="connsiteY4" fmla="*/ 4637645 h 4687061"/>
                <a:gd name="connsiteX0" fmla="*/ 0 w 6712333"/>
                <a:gd name="connsiteY0" fmla="*/ 4637645 h 4687061"/>
                <a:gd name="connsiteX1" fmla="*/ 5596971 w 6712333"/>
                <a:gd name="connsiteY1" fmla="*/ 0 h 4687061"/>
                <a:gd name="connsiteX2" fmla="*/ 6712333 w 6712333"/>
                <a:gd name="connsiteY2" fmla="*/ 119382 h 4687061"/>
                <a:gd name="connsiteX3" fmla="*/ 3434846 w 6712333"/>
                <a:gd name="connsiteY3" fmla="*/ 4687061 h 4687061"/>
                <a:gd name="connsiteX4" fmla="*/ 0 w 6712333"/>
                <a:gd name="connsiteY4" fmla="*/ 4637645 h 4687061"/>
                <a:gd name="connsiteX0" fmla="*/ 0 w 6789129"/>
                <a:gd name="connsiteY0" fmla="*/ 4637645 h 4687061"/>
                <a:gd name="connsiteX1" fmla="*/ 5596971 w 6789129"/>
                <a:gd name="connsiteY1" fmla="*/ 0 h 4687061"/>
                <a:gd name="connsiteX2" fmla="*/ 6789129 w 6789129"/>
                <a:gd name="connsiteY2" fmla="*/ 39947 h 4687061"/>
                <a:gd name="connsiteX3" fmla="*/ 3434846 w 6789129"/>
                <a:gd name="connsiteY3" fmla="*/ 4687061 h 4687061"/>
                <a:gd name="connsiteX4" fmla="*/ 0 w 6789129"/>
                <a:gd name="connsiteY4" fmla="*/ 4637645 h 4687061"/>
                <a:gd name="connsiteX0" fmla="*/ 0 w 6701363"/>
                <a:gd name="connsiteY0" fmla="*/ 4637645 h 4687061"/>
                <a:gd name="connsiteX1" fmla="*/ 5596971 w 6701363"/>
                <a:gd name="connsiteY1" fmla="*/ 0 h 4687061"/>
                <a:gd name="connsiteX2" fmla="*/ 6701363 w 6701363"/>
                <a:gd name="connsiteY2" fmla="*/ 119382 h 4687061"/>
                <a:gd name="connsiteX3" fmla="*/ 3434846 w 6701363"/>
                <a:gd name="connsiteY3" fmla="*/ 4687061 h 4687061"/>
                <a:gd name="connsiteX4" fmla="*/ 0 w 6701363"/>
                <a:gd name="connsiteY4" fmla="*/ 4637645 h 4687061"/>
                <a:gd name="connsiteX0" fmla="*/ 0 w 6778159"/>
                <a:gd name="connsiteY0" fmla="*/ 4667203 h 4716619"/>
                <a:gd name="connsiteX1" fmla="*/ 5596971 w 6778159"/>
                <a:gd name="connsiteY1" fmla="*/ 29558 h 4716619"/>
                <a:gd name="connsiteX2" fmla="*/ 6778159 w 6778159"/>
                <a:gd name="connsiteY2" fmla="*/ 0 h 4716619"/>
                <a:gd name="connsiteX3" fmla="*/ 3434846 w 6778159"/>
                <a:gd name="connsiteY3" fmla="*/ 4716619 h 4716619"/>
                <a:gd name="connsiteX4" fmla="*/ 0 w 6778159"/>
                <a:gd name="connsiteY4" fmla="*/ 4667203 h 4716619"/>
                <a:gd name="connsiteX0" fmla="*/ 0 w 6843984"/>
                <a:gd name="connsiteY0" fmla="*/ 4667203 h 4716619"/>
                <a:gd name="connsiteX1" fmla="*/ 5596971 w 6843984"/>
                <a:gd name="connsiteY1" fmla="*/ 29558 h 4716619"/>
                <a:gd name="connsiteX2" fmla="*/ 6843984 w 6843984"/>
                <a:gd name="connsiteY2" fmla="*/ 0 h 4716619"/>
                <a:gd name="connsiteX3" fmla="*/ 3434846 w 6843984"/>
                <a:gd name="connsiteY3" fmla="*/ 4716619 h 4716619"/>
                <a:gd name="connsiteX4" fmla="*/ 0 w 6843984"/>
                <a:gd name="connsiteY4" fmla="*/ 4667203 h 4716619"/>
                <a:gd name="connsiteX0" fmla="*/ 0 w 6876896"/>
                <a:gd name="connsiteY0" fmla="*/ 4657274 h 4706690"/>
                <a:gd name="connsiteX1" fmla="*/ 5596971 w 6876896"/>
                <a:gd name="connsiteY1" fmla="*/ 19629 h 4706690"/>
                <a:gd name="connsiteX2" fmla="*/ 6876896 w 6876896"/>
                <a:gd name="connsiteY2" fmla="*/ 0 h 4706690"/>
                <a:gd name="connsiteX3" fmla="*/ 3434846 w 6876896"/>
                <a:gd name="connsiteY3" fmla="*/ 4706690 h 4706690"/>
                <a:gd name="connsiteX4" fmla="*/ 0 w 6876896"/>
                <a:gd name="connsiteY4" fmla="*/ 4657274 h 4706690"/>
                <a:gd name="connsiteX0" fmla="*/ 0 w 6876896"/>
                <a:gd name="connsiteY0" fmla="*/ 4657274 h 4676902"/>
                <a:gd name="connsiteX1" fmla="*/ 5596971 w 6876896"/>
                <a:gd name="connsiteY1" fmla="*/ 19629 h 4676902"/>
                <a:gd name="connsiteX2" fmla="*/ 6876896 w 6876896"/>
                <a:gd name="connsiteY2" fmla="*/ 0 h 4676902"/>
                <a:gd name="connsiteX3" fmla="*/ 3566496 w 6876896"/>
                <a:gd name="connsiteY3" fmla="*/ 4676902 h 4676902"/>
                <a:gd name="connsiteX4" fmla="*/ 0 w 6876896"/>
                <a:gd name="connsiteY4" fmla="*/ 4657274 h 467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6896" h="4676902">
                  <a:moveTo>
                    <a:pt x="0" y="4657274"/>
                  </a:moveTo>
                  <a:lnTo>
                    <a:pt x="5596971" y="19629"/>
                  </a:lnTo>
                  <a:lnTo>
                    <a:pt x="6876896" y="0"/>
                  </a:lnTo>
                  <a:lnTo>
                    <a:pt x="3566496" y="4676902"/>
                  </a:lnTo>
                  <a:lnTo>
                    <a:pt x="0" y="4657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7B2F5D6-F071-4039-915A-5660588CDB6F}"/>
                </a:ext>
              </a:extLst>
            </p:cNvPr>
            <p:cNvSpPr/>
            <p:nvPr/>
          </p:nvSpPr>
          <p:spPr bwMode="auto">
            <a:xfrm rot="10800000" flipH="1" flipV="1">
              <a:off x="0" y="1360170"/>
              <a:ext cx="6762750" cy="5276850"/>
            </a:xfrm>
            <a:custGeom>
              <a:avLst/>
              <a:gdLst>
                <a:gd name="connsiteX0" fmla="*/ 0 w 4057710"/>
                <a:gd name="connsiteY0" fmla="*/ 4627255 h 4627255"/>
                <a:gd name="connsiteX1" fmla="*/ 3431078 w 4057710"/>
                <a:gd name="connsiteY1" fmla="*/ 0 h 4627255"/>
                <a:gd name="connsiteX2" fmla="*/ 4057710 w 4057710"/>
                <a:gd name="connsiteY2" fmla="*/ 0 h 4627255"/>
                <a:gd name="connsiteX3" fmla="*/ 626632 w 4057710"/>
                <a:gd name="connsiteY3" fmla="*/ 4627255 h 4627255"/>
                <a:gd name="connsiteX4" fmla="*/ 0 w 4057710"/>
                <a:gd name="connsiteY4" fmla="*/ 4627255 h 4627255"/>
                <a:gd name="connsiteX0" fmla="*/ 0 w 6811070"/>
                <a:gd name="connsiteY0" fmla="*/ 4637415 h 4637415"/>
                <a:gd name="connsiteX1" fmla="*/ 6184438 w 6811070"/>
                <a:gd name="connsiteY1" fmla="*/ 0 h 4637415"/>
                <a:gd name="connsiteX2" fmla="*/ 6811070 w 6811070"/>
                <a:gd name="connsiteY2" fmla="*/ 0 h 4637415"/>
                <a:gd name="connsiteX3" fmla="*/ 3379992 w 6811070"/>
                <a:gd name="connsiteY3" fmla="*/ 4627255 h 4637415"/>
                <a:gd name="connsiteX4" fmla="*/ 0 w 6811070"/>
                <a:gd name="connsiteY4" fmla="*/ 4637415 h 4637415"/>
                <a:gd name="connsiteX0" fmla="*/ 53802 w 6864872"/>
                <a:gd name="connsiteY0" fmla="*/ 4637415 h 4637415"/>
                <a:gd name="connsiteX1" fmla="*/ 0 w 6864872"/>
                <a:gd name="connsiteY1" fmla="*/ 20320 h 4637415"/>
                <a:gd name="connsiteX2" fmla="*/ 6864872 w 6864872"/>
                <a:gd name="connsiteY2" fmla="*/ 0 h 4637415"/>
                <a:gd name="connsiteX3" fmla="*/ 3433794 w 6864872"/>
                <a:gd name="connsiteY3" fmla="*/ 4627255 h 4637415"/>
                <a:gd name="connsiteX4" fmla="*/ 53802 w 6864872"/>
                <a:gd name="connsiteY4" fmla="*/ 4637415 h 4637415"/>
                <a:gd name="connsiteX0" fmla="*/ 63962 w 6875032"/>
                <a:gd name="connsiteY0" fmla="*/ 4647575 h 4647575"/>
                <a:gd name="connsiteX1" fmla="*/ 0 w 6875032"/>
                <a:gd name="connsiteY1" fmla="*/ 0 h 4647575"/>
                <a:gd name="connsiteX2" fmla="*/ 6875032 w 6875032"/>
                <a:gd name="connsiteY2" fmla="*/ 10160 h 4647575"/>
                <a:gd name="connsiteX3" fmla="*/ 3443954 w 6875032"/>
                <a:gd name="connsiteY3" fmla="*/ 4637415 h 4647575"/>
                <a:gd name="connsiteX4" fmla="*/ 63962 w 6875032"/>
                <a:gd name="connsiteY4" fmla="*/ 4647575 h 464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5032" h="4647575">
                  <a:moveTo>
                    <a:pt x="63962" y="4647575"/>
                  </a:moveTo>
                  <a:lnTo>
                    <a:pt x="0" y="0"/>
                  </a:lnTo>
                  <a:lnTo>
                    <a:pt x="6875032" y="10160"/>
                  </a:lnTo>
                  <a:lnTo>
                    <a:pt x="3443954" y="4637415"/>
                  </a:lnTo>
                  <a:lnTo>
                    <a:pt x="63962" y="4647575"/>
                  </a:lnTo>
                  <a:close/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8031377-CA2E-49D4-A245-40E24828CE00}"/>
                </a:ext>
              </a:extLst>
            </p:cNvPr>
            <p:cNvCxnSpPr/>
            <p:nvPr/>
          </p:nvCxnSpPr>
          <p:spPr>
            <a:xfrm>
              <a:off x="447675" y="1325563"/>
              <a:ext cx="83216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sysDot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Good Repair Projects Status – Bridge Strengthening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B7AAF-CC55-428B-ACA0-D9B9BE90D0C7}"/>
              </a:ext>
            </a:extLst>
          </p:cNvPr>
          <p:cNvSpPr/>
          <p:nvPr/>
        </p:nvSpPr>
        <p:spPr>
          <a:xfrm>
            <a:off x="304800" y="1551929"/>
            <a:ext cx="4800600" cy="13883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Status</a:t>
            </a:r>
          </a:p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Bridge Repairs 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RL Substantial Completion – 05/01/19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  <a:latin typeface="Verdana"/>
                <a:cs typeface="Arial"/>
              </a:rPr>
              <a:t>OL Substantial Completion – 01/07/19</a:t>
            </a:r>
          </a:p>
          <a:p>
            <a:pPr lvl="0">
              <a:defRPr/>
            </a:pPr>
            <a:r>
              <a:rPr lang="en-US" sz="1300" b="1" u="sng" dirty="0">
                <a:solidFill>
                  <a:srgbClr val="000000"/>
                </a:solidFill>
                <a:latin typeface="Verdana"/>
                <a:cs typeface="Arial"/>
              </a:rPr>
              <a:t>Long Fellow Approach – Interim Repairs</a:t>
            </a:r>
          </a:p>
          <a:p>
            <a:pPr lvl="0">
              <a:defRPr/>
            </a:pPr>
            <a:r>
              <a:rPr lang="en-US" sz="1300" dirty="0">
                <a:solidFill>
                  <a:srgbClr val="000000"/>
                </a:solidFill>
              </a:rPr>
              <a:t>Substantial Completion – 06/31/19</a:t>
            </a:r>
            <a:endParaRPr lang="en-US" sz="1300" b="1" u="sng" dirty="0">
              <a:solidFill>
                <a:srgbClr val="000000"/>
              </a:solidFill>
              <a:latin typeface="Verdana"/>
              <a:cs typeface="Arial"/>
            </a:endParaRPr>
          </a:p>
          <a:p>
            <a:pPr lvl="0"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</a:p>
          <a:p>
            <a:pPr lvl="0">
              <a:defRPr/>
            </a:pPr>
            <a:endParaRPr kumimoji="0" lang="en-US" sz="13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Verdana"/>
              <a:ea typeface="+mn-ea"/>
              <a:cs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801618-3B3F-40BA-9721-3131468EEE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4800" y="3115050"/>
          <a:ext cx="4800600" cy="1767840"/>
        </p:xfrm>
        <a:graphic>
          <a:graphicData uri="http://schemas.openxmlformats.org/drawingml/2006/table">
            <a:tbl>
              <a:tblPr/>
              <a:tblGrid>
                <a:gridCol w="4800600">
                  <a:extLst>
                    <a:ext uri="{9D8B030D-6E8A-4147-A177-3AD203B41FA5}">
                      <a16:colId xmlns:a16="http://schemas.microsoft.com/office/drawing/2014/main" val="39138999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073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Bridge Repairs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93124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Granite Spur-B-21-069 (A23) </a:t>
                      </a:r>
                      <a:r>
                        <a:rPr lang="en-US" sz="1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(COMPLETE)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77901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Conley St.-B-16-136 (A38) </a:t>
                      </a:r>
                      <a:r>
                        <a:rPr lang="en-US" sz="1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(COMPLETE)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71170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Fields Corner Busway-B-16-418 (A3N) </a:t>
                      </a:r>
                      <a:r>
                        <a:rPr lang="en-US" sz="1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(COMPLETE)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654624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Victory Rd -B-16-134 (A36) </a:t>
                      </a:r>
                      <a:r>
                        <a:rPr lang="en-US" sz="1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(COMPLETE)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241169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Geneva Ave-B-16-142 (A3D) (IN PROGRESS)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000091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0" lvl="0" indent="-18288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Long Fellow Approach - Interim Repairs (IN PROGRESS)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90739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404BC7E-5752-426A-9257-B4ED310449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4801" y="5304054"/>
          <a:ext cx="4800600" cy="883920"/>
        </p:xfrm>
        <a:graphic>
          <a:graphicData uri="http://schemas.openxmlformats.org/drawingml/2006/table">
            <a:tbl>
              <a:tblPr/>
              <a:tblGrid>
                <a:gridCol w="4800600">
                  <a:extLst>
                    <a:ext uri="{9D8B030D-6E8A-4147-A177-3AD203B41FA5}">
                      <a16:colId xmlns:a16="http://schemas.microsoft.com/office/drawing/2014/main" val="1507746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171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Bridge Repairs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440012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182880" indent="-18288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Charles Street-M-01-003 (85) </a:t>
                      </a:r>
                      <a:r>
                        <a:rPr lang="en-US" sz="14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IN CONSTRUCTION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301076"/>
                  </a:ext>
                </a:extLst>
              </a:tr>
              <a:tr h="144780">
                <a:tc>
                  <a:txBody>
                    <a:bodyPr/>
                    <a:lstStyle/>
                    <a:p>
                      <a:pPr marL="182880" indent="-18288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Adams Street-M-01-002 (85J) </a:t>
                      </a:r>
                      <a:r>
                        <a:rPr lang="en-US" sz="14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IN CONSTRUCTION</a:t>
                      </a:r>
                    </a:p>
                  </a:txBody>
                  <a:tcPr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138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221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99136D9-D474-4FF7-A831-38B520B7B0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60"/>
          <a:stretch/>
        </p:blipFill>
        <p:spPr>
          <a:xfrm>
            <a:off x="332842" y="3590138"/>
            <a:ext cx="3906315" cy="224569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3521F3F-B17C-488B-A0BB-06B65679852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2685" y="1436068"/>
            <a:ext cx="8348472" cy="479328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Collaboration between the Vehicle Procurement Program, Operations, E&amp;M, Safety and the Infrastructure Improvement Program to confirm final vehicle delivery logistics, while continuing to accommodate Operational needs within both Yards</a:t>
            </a:r>
          </a:p>
          <a:p>
            <a:pPr lvl="1" indent="0">
              <a:buNone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3D92A1-727C-4CCF-AC0E-BC9F36519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 Procurement &amp; Improvement Program Collaboration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F569EA-52CD-4158-8472-551FBC94E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820" y="3590140"/>
            <a:ext cx="4572000" cy="22593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32D0CFD-B044-4912-980A-83A5DF552807}"/>
              </a:ext>
            </a:extLst>
          </p:cNvPr>
          <p:cNvSpPr txBox="1"/>
          <p:nvPr/>
        </p:nvSpPr>
        <p:spPr>
          <a:xfrm>
            <a:off x="332843" y="3590139"/>
            <a:ext cx="2865108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200" dirty="0">
                <a:solidFill>
                  <a:srgbClr val="000000"/>
                </a:solidFill>
              </a:rPr>
              <a:t>Delivery Location shown in purple at Wellington Yard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56F62F-BF56-4614-871C-53BA5C543F36}"/>
              </a:ext>
            </a:extLst>
          </p:cNvPr>
          <p:cNvSpPr txBox="1"/>
          <p:nvPr/>
        </p:nvSpPr>
        <p:spPr>
          <a:xfrm>
            <a:off x="4416821" y="3590138"/>
            <a:ext cx="2971532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200" dirty="0">
                <a:solidFill>
                  <a:srgbClr val="000000"/>
                </a:solidFill>
              </a:rPr>
              <a:t>Delivery Location shown in yellow at Cabot Yard</a:t>
            </a:r>
          </a:p>
        </p:txBody>
      </p:sp>
    </p:spTree>
    <p:extLst>
      <p:ext uri="{BB962C8B-B14F-4D97-AF65-F5344CB8AC3E}">
        <p14:creationId xmlns:p14="http://schemas.microsoft.com/office/powerpoint/2010/main" val="2320094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9900" y="1385807"/>
            <a:ext cx="8348663" cy="4689475"/>
          </a:xfrm>
        </p:spPr>
        <p:txBody>
          <a:bodyPr anchor="t"/>
          <a:lstStyle/>
          <a:p>
            <a:pPr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600" dirty="0"/>
              <a:t>The following summary provides an update to the FMCB on the progress </a:t>
            </a:r>
            <a:r>
              <a:rPr lang="en-US" sz="1600" dirty="0">
                <a:solidFill>
                  <a:schemeClr val="tx1"/>
                </a:solidFill>
              </a:rPr>
              <a:t>of the $1.98 billion </a:t>
            </a:r>
            <a:r>
              <a:rPr lang="en-US" sz="1600" dirty="0"/>
              <a:t>Red Line/Orange Line Improvement Program; which includes new Vehicle Procurement, Infrastructure Improvements, State of Good Repair Improvements and Signal Upgrades. </a:t>
            </a:r>
            <a:endParaRPr lang="en-US" sz="400" dirty="0"/>
          </a:p>
          <a:p>
            <a:pPr>
              <a:lnSpc>
                <a:spcPts val="3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Verdana"/>
              </a:rPr>
              <a:t>This program supports the MBTA’s goal to improve the level of service on the Red Line to 3 minute headways and the Orange Line to 4.5 minute headways. This would increase capacity by 50% on the Red Line and 40% on the Orange Line from scheduled headways.</a:t>
            </a:r>
          </a:p>
        </p:txBody>
      </p:sp>
      <p:sp>
        <p:nvSpPr>
          <p:cNvPr id="12291" name="Title 2"/>
          <p:cNvSpPr>
            <a:spLocks noGrp="1"/>
          </p:cNvSpPr>
          <p:nvPr>
            <p:ph type="title"/>
          </p:nvPr>
        </p:nvSpPr>
        <p:spPr bwMode="auto">
          <a:xfrm>
            <a:off x="461963" y="828675"/>
            <a:ext cx="7751762" cy="46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66014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8055" y="1325880"/>
            <a:ext cx="8321675" cy="0"/>
          </a:xfrm>
          <a:custGeom>
            <a:avLst/>
            <a:gdLst/>
            <a:ahLst/>
            <a:cxnLst/>
            <a:rect l="l" t="t" r="r" b="b"/>
            <a:pathLst>
              <a:path w="8321675">
                <a:moveTo>
                  <a:pt x="0" y="0"/>
                </a:moveTo>
                <a:lnTo>
                  <a:pt x="8321675" y="0"/>
                </a:lnTo>
              </a:path>
            </a:pathLst>
          </a:custGeom>
          <a:ln w="9144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48055" y="6280403"/>
            <a:ext cx="8321675" cy="0"/>
          </a:xfrm>
          <a:custGeom>
            <a:avLst/>
            <a:gdLst/>
            <a:ahLst/>
            <a:cxnLst/>
            <a:rect l="l" t="t" r="r" b="b"/>
            <a:pathLst>
              <a:path w="8321675">
                <a:moveTo>
                  <a:pt x="0" y="0"/>
                </a:moveTo>
                <a:lnTo>
                  <a:pt x="8321675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139683" y="222504"/>
            <a:ext cx="710183" cy="711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8055" y="720851"/>
            <a:ext cx="7499350" cy="0"/>
          </a:xfrm>
          <a:custGeom>
            <a:avLst/>
            <a:gdLst/>
            <a:ahLst/>
            <a:cxnLst/>
            <a:rect l="l" t="t" r="r" b="b"/>
            <a:pathLst>
              <a:path w="7499350">
                <a:moveTo>
                  <a:pt x="0" y="0"/>
                </a:moveTo>
                <a:lnTo>
                  <a:pt x="749935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41426" y="1001014"/>
            <a:ext cx="4351020" cy="259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00259E"/>
                </a:solidFill>
                <a:latin typeface="Arial"/>
                <a:cs typeface="Arial"/>
              </a:rPr>
              <a:t>Red Line/Orange Line </a:t>
            </a:r>
            <a:r>
              <a:rPr sz="1600" b="1" spc="-10" dirty="0">
                <a:solidFill>
                  <a:srgbClr val="00259E"/>
                </a:solidFill>
                <a:latin typeface="Arial"/>
                <a:cs typeface="Arial"/>
              </a:rPr>
              <a:t>Improvement</a:t>
            </a:r>
            <a:r>
              <a:rPr sz="1600" b="1" spc="110" dirty="0">
                <a:solidFill>
                  <a:srgbClr val="00259E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00259E"/>
                </a:solidFill>
                <a:latin typeface="Arial"/>
                <a:cs typeface="Arial"/>
              </a:rPr>
              <a:t>Program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99432" y="1475232"/>
            <a:ext cx="2715767" cy="8641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38294" y="1514094"/>
            <a:ext cx="2583180" cy="731520"/>
          </a:xfrm>
          <a:custGeom>
            <a:avLst/>
            <a:gdLst/>
            <a:ahLst/>
            <a:cxnLst/>
            <a:rect l="l" t="t" r="r" b="b"/>
            <a:pathLst>
              <a:path w="2583179" h="731519">
                <a:moveTo>
                  <a:pt x="0" y="731520"/>
                </a:moveTo>
                <a:lnTo>
                  <a:pt x="2583179" y="731520"/>
                </a:lnTo>
                <a:lnTo>
                  <a:pt x="2583179" y="0"/>
                </a:lnTo>
                <a:lnTo>
                  <a:pt x="0" y="0"/>
                </a:lnTo>
                <a:lnTo>
                  <a:pt x="0" y="73152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638294" y="1514094"/>
            <a:ext cx="2583180" cy="731520"/>
          </a:xfrm>
          <a:prstGeom prst="rect">
            <a:avLst/>
          </a:prstGeom>
          <a:solidFill>
            <a:srgbClr val="F68E00"/>
          </a:solidFill>
        </p:spPr>
        <p:txBody>
          <a:bodyPr vert="horz" wrap="square" lIns="0" tIns="125095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985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Orange</a:t>
            </a:r>
            <a:r>
              <a:rPr sz="32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Line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71700" y="1475232"/>
            <a:ext cx="2400300" cy="8595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210561" y="1514094"/>
            <a:ext cx="2268220" cy="727075"/>
          </a:xfrm>
          <a:custGeom>
            <a:avLst/>
            <a:gdLst/>
            <a:ahLst/>
            <a:cxnLst/>
            <a:rect l="l" t="t" r="r" b="b"/>
            <a:pathLst>
              <a:path w="2268220" h="727075">
                <a:moveTo>
                  <a:pt x="0" y="726948"/>
                </a:moveTo>
                <a:lnTo>
                  <a:pt x="2267712" y="726948"/>
                </a:lnTo>
                <a:lnTo>
                  <a:pt x="2267712" y="0"/>
                </a:lnTo>
                <a:lnTo>
                  <a:pt x="0" y="0"/>
                </a:lnTo>
                <a:lnTo>
                  <a:pt x="0" y="726948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210561" y="1514094"/>
            <a:ext cx="2268220" cy="727075"/>
          </a:xfrm>
          <a:prstGeom prst="rect">
            <a:avLst/>
          </a:prstGeom>
          <a:solidFill>
            <a:srgbClr val="C00000"/>
          </a:solidFill>
        </p:spPr>
        <p:txBody>
          <a:bodyPr vert="horz" wrap="square" lIns="0" tIns="137160" rIns="0" bIns="0" rtlCol="0">
            <a:spAutoFit/>
          </a:bodyPr>
          <a:lstStyle/>
          <a:p>
            <a:pPr marL="188595">
              <a:lnSpc>
                <a:spcPct val="100000"/>
              </a:lnSpc>
              <a:spcBef>
                <a:spcPts val="1080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Red</a:t>
            </a:r>
            <a:r>
              <a:rPr sz="3200" spc="-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Line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43761" y="2873501"/>
            <a:ext cx="7105015" cy="684530"/>
          </a:xfrm>
          <a:custGeom>
            <a:avLst/>
            <a:gdLst/>
            <a:ahLst/>
            <a:cxnLst/>
            <a:rect l="l" t="t" r="r" b="b"/>
            <a:pathLst>
              <a:path w="7105015" h="684529">
                <a:moveTo>
                  <a:pt x="6990842" y="0"/>
                </a:moveTo>
                <a:lnTo>
                  <a:pt x="114046" y="0"/>
                </a:lnTo>
                <a:lnTo>
                  <a:pt x="69656" y="8961"/>
                </a:lnTo>
                <a:lnTo>
                  <a:pt x="33405" y="33401"/>
                </a:lnTo>
                <a:lnTo>
                  <a:pt x="8963" y="69651"/>
                </a:lnTo>
                <a:lnTo>
                  <a:pt x="0" y="114046"/>
                </a:lnTo>
                <a:lnTo>
                  <a:pt x="0" y="570230"/>
                </a:lnTo>
                <a:lnTo>
                  <a:pt x="8963" y="614624"/>
                </a:lnTo>
                <a:lnTo>
                  <a:pt x="33405" y="650875"/>
                </a:lnTo>
                <a:lnTo>
                  <a:pt x="69656" y="675314"/>
                </a:lnTo>
                <a:lnTo>
                  <a:pt x="114046" y="684276"/>
                </a:lnTo>
                <a:lnTo>
                  <a:pt x="6990842" y="684276"/>
                </a:lnTo>
                <a:lnTo>
                  <a:pt x="7035236" y="675314"/>
                </a:lnTo>
                <a:lnTo>
                  <a:pt x="7071486" y="650875"/>
                </a:lnTo>
                <a:lnTo>
                  <a:pt x="7095926" y="614624"/>
                </a:lnTo>
                <a:lnTo>
                  <a:pt x="7104888" y="570230"/>
                </a:lnTo>
                <a:lnTo>
                  <a:pt x="7104888" y="114046"/>
                </a:lnTo>
                <a:lnTo>
                  <a:pt x="7095926" y="69651"/>
                </a:lnTo>
                <a:lnTo>
                  <a:pt x="7071487" y="33401"/>
                </a:lnTo>
                <a:lnTo>
                  <a:pt x="7035236" y="8961"/>
                </a:lnTo>
                <a:lnTo>
                  <a:pt x="6990842" y="0"/>
                </a:lnTo>
                <a:close/>
              </a:path>
            </a:pathLst>
          </a:custGeom>
          <a:solidFill>
            <a:srgbClr val="737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43761" y="2873501"/>
            <a:ext cx="7105015" cy="684530"/>
          </a:xfrm>
          <a:custGeom>
            <a:avLst/>
            <a:gdLst/>
            <a:ahLst/>
            <a:cxnLst/>
            <a:rect l="l" t="t" r="r" b="b"/>
            <a:pathLst>
              <a:path w="7105015" h="684529">
                <a:moveTo>
                  <a:pt x="0" y="114046"/>
                </a:moveTo>
                <a:lnTo>
                  <a:pt x="8963" y="69651"/>
                </a:lnTo>
                <a:lnTo>
                  <a:pt x="33405" y="33401"/>
                </a:lnTo>
                <a:lnTo>
                  <a:pt x="69656" y="8961"/>
                </a:lnTo>
                <a:lnTo>
                  <a:pt x="114046" y="0"/>
                </a:lnTo>
                <a:lnTo>
                  <a:pt x="6990842" y="0"/>
                </a:lnTo>
                <a:lnTo>
                  <a:pt x="7035236" y="8961"/>
                </a:lnTo>
                <a:lnTo>
                  <a:pt x="7071487" y="33401"/>
                </a:lnTo>
                <a:lnTo>
                  <a:pt x="7095926" y="69651"/>
                </a:lnTo>
                <a:lnTo>
                  <a:pt x="7104888" y="114046"/>
                </a:lnTo>
                <a:lnTo>
                  <a:pt x="7104888" y="570230"/>
                </a:lnTo>
                <a:lnTo>
                  <a:pt x="7095926" y="614624"/>
                </a:lnTo>
                <a:lnTo>
                  <a:pt x="7071486" y="650875"/>
                </a:lnTo>
                <a:lnTo>
                  <a:pt x="7035236" y="675314"/>
                </a:lnTo>
                <a:lnTo>
                  <a:pt x="6990842" y="684276"/>
                </a:lnTo>
                <a:lnTo>
                  <a:pt x="114046" y="684276"/>
                </a:lnTo>
                <a:lnTo>
                  <a:pt x="69656" y="675314"/>
                </a:lnTo>
                <a:lnTo>
                  <a:pt x="33405" y="650875"/>
                </a:lnTo>
                <a:lnTo>
                  <a:pt x="8963" y="614624"/>
                </a:lnTo>
                <a:lnTo>
                  <a:pt x="0" y="570230"/>
                </a:lnTo>
                <a:lnTo>
                  <a:pt x="0" y="114046"/>
                </a:lnTo>
                <a:close/>
              </a:path>
            </a:pathLst>
          </a:custGeom>
          <a:ln w="2590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346708" y="3066922"/>
            <a:ext cx="472503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NEW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VEHICLE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PROCUREMENT</a:t>
            </a:r>
            <a:r>
              <a:rPr sz="1800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PROGRAM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133094" y="3748278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6997192" y="0"/>
                </a:moveTo>
                <a:lnTo>
                  <a:pt x="107696" y="0"/>
                </a:lnTo>
                <a:lnTo>
                  <a:pt x="65777" y="8469"/>
                </a:lnTo>
                <a:lnTo>
                  <a:pt x="31545" y="31559"/>
                </a:lnTo>
                <a:lnTo>
                  <a:pt x="8463" y="65793"/>
                </a:lnTo>
                <a:lnTo>
                  <a:pt x="0" y="107696"/>
                </a:lnTo>
                <a:lnTo>
                  <a:pt x="0" y="538480"/>
                </a:lnTo>
                <a:lnTo>
                  <a:pt x="8463" y="580382"/>
                </a:lnTo>
                <a:lnTo>
                  <a:pt x="31545" y="614616"/>
                </a:lnTo>
                <a:lnTo>
                  <a:pt x="65777" y="637706"/>
                </a:lnTo>
                <a:lnTo>
                  <a:pt x="107696" y="646176"/>
                </a:lnTo>
                <a:lnTo>
                  <a:pt x="6997192" y="646176"/>
                </a:lnTo>
                <a:lnTo>
                  <a:pt x="7039094" y="637706"/>
                </a:lnTo>
                <a:lnTo>
                  <a:pt x="7073328" y="614616"/>
                </a:lnTo>
                <a:lnTo>
                  <a:pt x="7096418" y="580382"/>
                </a:lnTo>
                <a:lnTo>
                  <a:pt x="7104888" y="538480"/>
                </a:lnTo>
                <a:lnTo>
                  <a:pt x="7104888" y="107696"/>
                </a:lnTo>
                <a:lnTo>
                  <a:pt x="7096418" y="65793"/>
                </a:lnTo>
                <a:lnTo>
                  <a:pt x="7073328" y="31559"/>
                </a:lnTo>
                <a:lnTo>
                  <a:pt x="7039094" y="8469"/>
                </a:lnTo>
                <a:lnTo>
                  <a:pt x="6997192" y="0"/>
                </a:lnTo>
                <a:close/>
              </a:path>
            </a:pathLst>
          </a:custGeom>
          <a:solidFill>
            <a:srgbClr val="20A8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33094" y="3748278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0" y="107696"/>
                </a:moveTo>
                <a:lnTo>
                  <a:pt x="8463" y="65793"/>
                </a:lnTo>
                <a:lnTo>
                  <a:pt x="31545" y="31559"/>
                </a:lnTo>
                <a:lnTo>
                  <a:pt x="65777" y="8469"/>
                </a:lnTo>
                <a:lnTo>
                  <a:pt x="107696" y="0"/>
                </a:lnTo>
                <a:lnTo>
                  <a:pt x="6997192" y="0"/>
                </a:lnTo>
                <a:lnTo>
                  <a:pt x="7039094" y="8469"/>
                </a:lnTo>
                <a:lnTo>
                  <a:pt x="7073328" y="31559"/>
                </a:lnTo>
                <a:lnTo>
                  <a:pt x="7096418" y="65793"/>
                </a:lnTo>
                <a:lnTo>
                  <a:pt x="7104888" y="107696"/>
                </a:lnTo>
                <a:lnTo>
                  <a:pt x="7104888" y="538480"/>
                </a:lnTo>
                <a:lnTo>
                  <a:pt x="7096418" y="580382"/>
                </a:lnTo>
                <a:lnTo>
                  <a:pt x="7073328" y="614616"/>
                </a:lnTo>
                <a:lnTo>
                  <a:pt x="7039094" y="637706"/>
                </a:lnTo>
                <a:lnTo>
                  <a:pt x="6997192" y="646176"/>
                </a:lnTo>
                <a:lnTo>
                  <a:pt x="107696" y="646176"/>
                </a:lnTo>
                <a:lnTo>
                  <a:pt x="65777" y="637706"/>
                </a:lnTo>
                <a:lnTo>
                  <a:pt x="31545" y="614616"/>
                </a:lnTo>
                <a:lnTo>
                  <a:pt x="8463" y="580382"/>
                </a:lnTo>
                <a:lnTo>
                  <a:pt x="0" y="538480"/>
                </a:lnTo>
                <a:lnTo>
                  <a:pt x="0" y="107696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364741" y="3926078"/>
            <a:ext cx="532574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INFRASTRUCTURE IMPROVEMENTS</a:t>
            </a:r>
            <a:r>
              <a:rPr sz="1800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PROGRAM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143761" y="5298185"/>
            <a:ext cx="7105015" cy="641985"/>
          </a:xfrm>
          <a:custGeom>
            <a:avLst/>
            <a:gdLst/>
            <a:ahLst/>
            <a:cxnLst/>
            <a:rect l="l" t="t" r="r" b="b"/>
            <a:pathLst>
              <a:path w="7105015" h="641985">
                <a:moveTo>
                  <a:pt x="6997954" y="0"/>
                </a:moveTo>
                <a:lnTo>
                  <a:pt x="106934" y="0"/>
                </a:lnTo>
                <a:lnTo>
                  <a:pt x="65311" y="8403"/>
                </a:lnTo>
                <a:lnTo>
                  <a:pt x="31321" y="31321"/>
                </a:lnTo>
                <a:lnTo>
                  <a:pt x="8403" y="65311"/>
                </a:lnTo>
                <a:lnTo>
                  <a:pt x="0" y="106933"/>
                </a:lnTo>
                <a:lnTo>
                  <a:pt x="0" y="534669"/>
                </a:lnTo>
                <a:lnTo>
                  <a:pt x="8403" y="576292"/>
                </a:lnTo>
                <a:lnTo>
                  <a:pt x="31321" y="610282"/>
                </a:lnTo>
                <a:lnTo>
                  <a:pt x="65311" y="633200"/>
                </a:lnTo>
                <a:lnTo>
                  <a:pt x="106934" y="641603"/>
                </a:lnTo>
                <a:lnTo>
                  <a:pt x="6997954" y="641603"/>
                </a:lnTo>
                <a:lnTo>
                  <a:pt x="7039576" y="633200"/>
                </a:lnTo>
                <a:lnTo>
                  <a:pt x="7073566" y="610282"/>
                </a:lnTo>
                <a:lnTo>
                  <a:pt x="7096484" y="576292"/>
                </a:lnTo>
                <a:lnTo>
                  <a:pt x="7104888" y="534669"/>
                </a:lnTo>
                <a:lnTo>
                  <a:pt x="7104888" y="106933"/>
                </a:lnTo>
                <a:lnTo>
                  <a:pt x="7096484" y="65311"/>
                </a:lnTo>
                <a:lnTo>
                  <a:pt x="7073566" y="31321"/>
                </a:lnTo>
                <a:lnTo>
                  <a:pt x="7039576" y="8403"/>
                </a:lnTo>
                <a:lnTo>
                  <a:pt x="6997954" y="0"/>
                </a:lnTo>
                <a:close/>
              </a:path>
            </a:pathLst>
          </a:custGeom>
          <a:solidFill>
            <a:srgbClr val="9A9A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43761" y="5298185"/>
            <a:ext cx="7105015" cy="641985"/>
          </a:xfrm>
          <a:custGeom>
            <a:avLst/>
            <a:gdLst/>
            <a:ahLst/>
            <a:cxnLst/>
            <a:rect l="l" t="t" r="r" b="b"/>
            <a:pathLst>
              <a:path w="7105015" h="641985">
                <a:moveTo>
                  <a:pt x="0" y="106933"/>
                </a:moveTo>
                <a:lnTo>
                  <a:pt x="8403" y="65311"/>
                </a:lnTo>
                <a:lnTo>
                  <a:pt x="31321" y="31321"/>
                </a:lnTo>
                <a:lnTo>
                  <a:pt x="65311" y="8403"/>
                </a:lnTo>
                <a:lnTo>
                  <a:pt x="106934" y="0"/>
                </a:lnTo>
                <a:lnTo>
                  <a:pt x="6997954" y="0"/>
                </a:lnTo>
                <a:lnTo>
                  <a:pt x="7039576" y="8403"/>
                </a:lnTo>
                <a:lnTo>
                  <a:pt x="7073566" y="31321"/>
                </a:lnTo>
                <a:lnTo>
                  <a:pt x="7096484" y="65311"/>
                </a:lnTo>
                <a:lnTo>
                  <a:pt x="7104888" y="106933"/>
                </a:lnTo>
                <a:lnTo>
                  <a:pt x="7104888" y="534669"/>
                </a:lnTo>
                <a:lnTo>
                  <a:pt x="7096484" y="576292"/>
                </a:lnTo>
                <a:lnTo>
                  <a:pt x="7073566" y="610282"/>
                </a:lnTo>
                <a:lnTo>
                  <a:pt x="7039576" y="633200"/>
                </a:lnTo>
                <a:lnTo>
                  <a:pt x="6997954" y="641603"/>
                </a:lnTo>
                <a:lnTo>
                  <a:pt x="106934" y="641603"/>
                </a:lnTo>
                <a:lnTo>
                  <a:pt x="65311" y="633200"/>
                </a:lnTo>
                <a:lnTo>
                  <a:pt x="31321" y="610282"/>
                </a:lnTo>
                <a:lnTo>
                  <a:pt x="8403" y="576292"/>
                </a:lnTo>
                <a:lnTo>
                  <a:pt x="0" y="534669"/>
                </a:lnTo>
                <a:lnTo>
                  <a:pt x="0" y="106933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26997" y="4574285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6997192" y="0"/>
                </a:moveTo>
                <a:lnTo>
                  <a:pt x="107696" y="0"/>
                </a:lnTo>
                <a:lnTo>
                  <a:pt x="65777" y="8469"/>
                </a:lnTo>
                <a:lnTo>
                  <a:pt x="31545" y="31559"/>
                </a:lnTo>
                <a:lnTo>
                  <a:pt x="8463" y="65793"/>
                </a:lnTo>
                <a:lnTo>
                  <a:pt x="0" y="107695"/>
                </a:lnTo>
                <a:lnTo>
                  <a:pt x="0" y="538479"/>
                </a:lnTo>
                <a:lnTo>
                  <a:pt x="8463" y="580382"/>
                </a:lnTo>
                <a:lnTo>
                  <a:pt x="31545" y="614616"/>
                </a:lnTo>
                <a:lnTo>
                  <a:pt x="65777" y="637706"/>
                </a:lnTo>
                <a:lnTo>
                  <a:pt x="107696" y="646175"/>
                </a:lnTo>
                <a:lnTo>
                  <a:pt x="6997192" y="646175"/>
                </a:lnTo>
                <a:lnTo>
                  <a:pt x="7039094" y="637706"/>
                </a:lnTo>
                <a:lnTo>
                  <a:pt x="7073328" y="614616"/>
                </a:lnTo>
                <a:lnTo>
                  <a:pt x="7096418" y="580382"/>
                </a:lnTo>
                <a:lnTo>
                  <a:pt x="7104888" y="538479"/>
                </a:lnTo>
                <a:lnTo>
                  <a:pt x="7104888" y="107695"/>
                </a:lnTo>
                <a:lnTo>
                  <a:pt x="7096418" y="65793"/>
                </a:lnTo>
                <a:lnTo>
                  <a:pt x="7073328" y="31559"/>
                </a:lnTo>
                <a:lnTo>
                  <a:pt x="7039094" y="8469"/>
                </a:lnTo>
                <a:lnTo>
                  <a:pt x="6997192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26997" y="4574285"/>
            <a:ext cx="7105015" cy="646430"/>
          </a:xfrm>
          <a:custGeom>
            <a:avLst/>
            <a:gdLst/>
            <a:ahLst/>
            <a:cxnLst/>
            <a:rect l="l" t="t" r="r" b="b"/>
            <a:pathLst>
              <a:path w="7105015" h="646429">
                <a:moveTo>
                  <a:pt x="0" y="107695"/>
                </a:moveTo>
                <a:lnTo>
                  <a:pt x="8463" y="65793"/>
                </a:lnTo>
                <a:lnTo>
                  <a:pt x="31545" y="31559"/>
                </a:lnTo>
                <a:lnTo>
                  <a:pt x="65777" y="8469"/>
                </a:lnTo>
                <a:lnTo>
                  <a:pt x="107696" y="0"/>
                </a:lnTo>
                <a:lnTo>
                  <a:pt x="6997192" y="0"/>
                </a:lnTo>
                <a:lnTo>
                  <a:pt x="7039094" y="8469"/>
                </a:lnTo>
                <a:lnTo>
                  <a:pt x="7073328" y="31559"/>
                </a:lnTo>
                <a:lnTo>
                  <a:pt x="7096418" y="65793"/>
                </a:lnTo>
                <a:lnTo>
                  <a:pt x="7104888" y="107695"/>
                </a:lnTo>
                <a:lnTo>
                  <a:pt x="7104888" y="538479"/>
                </a:lnTo>
                <a:lnTo>
                  <a:pt x="7096418" y="580382"/>
                </a:lnTo>
                <a:lnTo>
                  <a:pt x="7073328" y="614616"/>
                </a:lnTo>
                <a:lnTo>
                  <a:pt x="7039094" y="637706"/>
                </a:lnTo>
                <a:lnTo>
                  <a:pt x="6997192" y="646175"/>
                </a:lnTo>
                <a:lnTo>
                  <a:pt x="107696" y="646175"/>
                </a:lnTo>
                <a:lnTo>
                  <a:pt x="65777" y="637706"/>
                </a:lnTo>
                <a:lnTo>
                  <a:pt x="31545" y="614616"/>
                </a:lnTo>
                <a:lnTo>
                  <a:pt x="8463" y="580382"/>
                </a:lnTo>
                <a:lnTo>
                  <a:pt x="0" y="538479"/>
                </a:lnTo>
                <a:lnTo>
                  <a:pt x="0" y="107695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76933" y="4777104"/>
            <a:ext cx="352361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SIGNALS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UPGRADE</a:t>
            </a:r>
            <a:r>
              <a:rPr sz="18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PROJECTS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736330" y="6579609"/>
            <a:ext cx="95885" cy="167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3</a:t>
            </a:r>
            <a:endParaRPr sz="1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30578" y="5505602"/>
            <a:ext cx="411099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45" dirty="0">
                <a:solidFill>
                  <a:srgbClr val="FFFFFF"/>
                </a:solidFill>
                <a:latin typeface="Verdana"/>
                <a:cs typeface="Verdana"/>
              </a:rPr>
              <a:t>STATE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OF GOOD </a:t>
            </a:r>
            <a:r>
              <a:rPr sz="1800" spc="-15" dirty="0">
                <a:solidFill>
                  <a:srgbClr val="FFFFFF"/>
                </a:solidFill>
                <a:latin typeface="Verdana"/>
                <a:cs typeface="Verdana"/>
              </a:rPr>
              <a:t>REPAIR</a:t>
            </a:r>
            <a:r>
              <a:rPr sz="1800" spc="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PROJECTS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729476" y="3085846"/>
            <a:ext cx="139954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1,0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9.0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58076" y="3909059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4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7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.36M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58076" y="4732273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3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5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0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.95M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58076" y="5555284"/>
            <a:ext cx="117157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$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5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.72M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76142" y="2443226"/>
            <a:ext cx="227076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Verdana"/>
                <a:cs typeface="Verdana"/>
              </a:rPr>
              <a:t>Total</a:t>
            </a:r>
            <a:r>
              <a:rPr sz="1800" b="1" spc="-60" dirty="0">
                <a:latin typeface="Verdana"/>
                <a:cs typeface="Verdana"/>
              </a:rPr>
              <a:t> </a:t>
            </a:r>
            <a:r>
              <a:rPr sz="1800" b="1" spc="-5" dirty="0">
                <a:latin typeface="Verdana"/>
                <a:cs typeface="Verdana"/>
              </a:rPr>
              <a:t>$1,982.03M</a:t>
            </a:r>
            <a:endParaRPr sz="18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85476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6">
            <a:extLst>
              <a:ext uri="{FF2B5EF4-FFF2-40B4-BE49-F238E27FC236}">
                <a16:creationId xmlns:a16="http://schemas.microsoft.com/office/drawing/2014/main" id="{12163E6E-849F-493D-9759-53D53E889186}"/>
              </a:ext>
            </a:extLst>
          </p:cNvPr>
          <p:cNvGrpSpPr>
            <a:grpSpLocks/>
          </p:cNvGrpSpPr>
          <p:nvPr/>
        </p:nvGrpSpPr>
        <p:grpSpPr bwMode="auto">
          <a:xfrm>
            <a:off x="5509252" y="2646425"/>
            <a:ext cx="785101" cy="2729819"/>
            <a:chOff x="5517810" y="2745242"/>
            <a:chExt cx="1039944" cy="3165082"/>
          </a:xfrm>
        </p:grpSpPr>
        <p:cxnSp>
          <p:nvCxnSpPr>
            <p:cNvPr id="57" name="Straight Connector 7">
              <a:extLst>
                <a:ext uri="{FF2B5EF4-FFF2-40B4-BE49-F238E27FC236}">
                  <a16:creationId xmlns:a16="http://schemas.microsoft.com/office/drawing/2014/main" id="{78BE3A06-511B-413A-8582-6C9AD64B11F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51447" y="2745242"/>
              <a:ext cx="0" cy="2759257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E2A59C5-1CA2-424F-919C-3039835B824C}"/>
                </a:ext>
              </a:extLst>
            </p:cNvPr>
            <p:cNvSpPr/>
            <p:nvPr/>
          </p:nvSpPr>
          <p:spPr>
            <a:xfrm>
              <a:off x="5741216" y="5607001"/>
              <a:ext cx="738056" cy="303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  <p:pic>
          <p:nvPicPr>
            <p:cNvPr id="61" name="Picture 1" descr="image001">
              <a:extLst>
                <a:ext uri="{FF2B5EF4-FFF2-40B4-BE49-F238E27FC236}">
                  <a16:creationId xmlns:a16="http://schemas.microsoft.com/office/drawing/2014/main" id="{2E5AC510-6168-43EE-A034-15A6E59FD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7810" y="5329031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FDAEE32-C059-4D37-8A71-CD16CD505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789" y="1953472"/>
            <a:ext cx="5102987" cy="2971170"/>
          </a:xfrm>
          <a:prstGeom prst="rect">
            <a:avLst/>
          </a:prstGeom>
        </p:spPr>
      </p:pic>
      <p:grpSp>
        <p:nvGrpSpPr>
          <p:cNvPr id="71" name="Group 19">
            <a:extLst>
              <a:ext uri="{FF2B5EF4-FFF2-40B4-BE49-F238E27FC236}">
                <a16:creationId xmlns:a16="http://schemas.microsoft.com/office/drawing/2014/main" id="{773FC350-9132-451D-828B-ABE31DCB82D4}"/>
              </a:ext>
            </a:extLst>
          </p:cNvPr>
          <p:cNvGrpSpPr>
            <a:grpSpLocks/>
          </p:cNvGrpSpPr>
          <p:nvPr/>
        </p:nvGrpSpPr>
        <p:grpSpPr bwMode="auto">
          <a:xfrm>
            <a:off x="4912252" y="1413115"/>
            <a:ext cx="590550" cy="1647585"/>
            <a:chOff x="5077995" y="1415310"/>
            <a:chExt cx="782637" cy="1910395"/>
          </a:xfrm>
        </p:grpSpPr>
        <p:grpSp>
          <p:nvGrpSpPr>
            <p:cNvPr id="72" name="Group 20">
              <a:extLst>
                <a:ext uri="{FF2B5EF4-FFF2-40B4-BE49-F238E27FC236}">
                  <a16:creationId xmlns:a16="http://schemas.microsoft.com/office/drawing/2014/main" id="{7906E167-814E-47AD-915F-50F37AB85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7995" y="1664610"/>
              <a:ext cx="782637" cy="1661095"/>
              <a:chOff x="5824143" y="987125"/>
              <a:chExt cx="782637" cy="1661095"/>
            </a:xfrm>
          </p:grpSpPr>
          <p:cxnSp>
            <p:nvCxnSpPr>
              <p:cNvPr id="74" name="Straight Connector 22">
                <a:extLst>
                  <a:ext uri="{FF2B5EF4-FFF2-40B4-BE49-F238E27FC236}">
                    <a16:creationId xmlns:a16="http://schemas.microsoft.com/office/drawing/2014/main" id="{D6752004-CFEA-47D1-9B39-DEF38AF6350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26397" y="1185180"/>
                <a:ext cx="6350" cy="1463040"/>
              </a:xfrm>
              <a:prstGeom prst="line">
                <a:avLst/>
              </a:prstGeom>
              <a:noFill/>
              <a:ln w="19050" algn="ctr">
                <a:solidFill>
                  <a:srgbClr val="F68E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5" name="Picture 23">
                <a:extLst>
                  <a:ext uri="{FF2B5EF4-FFF2-40B4-BE49-F238E27FC236}">
                    <a16:creationId xmlns:a16="http://schemas.microsoft.com/office/drawing/2014/main" id="{02BB1C62-BA47-4B28-8315-BA618A3685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4143" y="987125"/>
                <a:ext cx="782637" cy="26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7062FE8-0619-40BE-BF5D-A3CF289AC1C6}"/>
                </a:ext>
              </a:extLst>
            </p:cNvPr>
            <p:cNvSpPr/>
            <p:nvPr/>
          </p:nvSpPr>
          <p:spPr>
            <a:xfrm>
              <a:off x="5124635" y="1415310"/>
              <a:ext cx="639574" cy="261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67FEC6D-84C9-4043-8AD0-569A82B6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and Orange Line Schedule by Project</a:t>
            </a:r>
          </a:p>
        </p:txBody>
      </p:sp>
      <p:grpSp>
        <p:nvGrpSpPr>
          <p:cNvPr id="142" name="Group 61">
            <a:extLst>
              <a:ext uri="{FF2B5EF4-FFF2-40B4-BE49-F238E27FC236}">
                <a16:creationId xmlns:a16="http://schemas.microsoft.com/office/drawing/2014/main" id="{21C51554-C228-48AB-A000-96E6C8074EAA}"/>
              </a:ext>
            </a:extLst>
          </p:cNvPr>
          <p:cNvGrpSpPr>
            <a:grpSpLocks/>
          </p:cNvGrpSpPr>
          <p:nvPr/>
        </p:nvGrpSpPr>
        <p:grpSpPr bwMode="auto">
          <a:xfrm>
            <a:off x="462684" y="5451555"/>
            <a:ext cx="3180515" cy="245920"/>
            <a:chOff x="5087270" y="1123950"/>
            <a:chExt cx="1374929" cy="243745"/>
          </a:xfrm>
        </p:grpSpPr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DD0FFB59-1176-4CDB-94BB-DE8A0DA3F31F}"/>
                </a:ext>
              </a:extLst>
            </p:cNvPr>
            <p:cNvSpPr/>
            <p:nvPr/>
          </p:nvSpPr>
          <p:spPr>
            <a:xfrm>
              <a:off x="5087270" y="1123950"/>
              <a:ext cx="1374928" cy="24374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b="1" kern="0" dirty="0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7EBC3700-DA37-4C32-8AB7-46902E4AD299}"/>
                </a:ext>
              </a:extLst>
            </p:cNvPr>
            <p:cNvSpPr/>
            <p:nvPr/>
          </p:nvSpPr>
          <p:spPr>
            <a:xfrm>
              <a:off x="5927395" y="1123950"/>
              <a:ext cx="534804" cy="243745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kern="0" dirty="0">
                  <a:solidFill>
                    <a:schemeClr val="tx1"/>
                  </a:solidFill>
                </a:rPr>
                <a:t>Construction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2166AB9-ED75-47D2-9F9C-BCB554CE5C9A}"/>
                </a:ext>
              </a:extLst>
            </p:cNvPr>
            <p:cNvSpPr/>
            <p:nvPr/>
          </p:nvSpPr>
          <p:spPr>
            <a:xfrm>
              <a:off x="5087271" y="1123950"/>
              <a:ext cx="377788" cy="243745"/>
            </a:xfrm>
            <a:prstGeom prst="rect">
              <a:avLst/>
            </a:prstGeom>
            <a:solidFill>
              <a:srgbClr val="00CC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kern="0" dirty="0">
                  <a:solidFill>
                    <a:schemeClr val="tx1"/>
                  </a:solidFill>
                </a:rPr>
                <a:t>Design</a:t>
              </a:r>
            </a:p>
          </p:txBody>
        </p:sp>
      </p:grpSp>
      <p:sp>
        <p:nvSpPr>
          <p:cNvPr id="146" name="TextBox 2">
            <a:extLst>
              <a:ext uri="{FF2B5EF4-FFF2-40B4-BE49-F238E27FC236}">
                <a16:creationId xmlns:a16="http://schemas.microsoft.com/office/drawing/2014/main" id="{A88F670A-C36A-42D9-94C0-11385B744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60" y="4924642"/>
            <a:ext cx="1063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25418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LEGEND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A551CD20-1405-4FEC-A95E-025FB3D6B2D2}"/>
              </a:ext>
            </a:extLst>
          </p:cNvPr>
          <p:cNvSpPr/>
          <p:nvPr/>
        </p:nvSpPr>
        <p:spPr>
          <a:xfrm>
            <a:off x="1336483" y="5450032"/>
            <a:ext cx="11897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100" kern="0" dirty="0"/>
              <a:t>Procurement  </a:t>
            </a:r>
          </a:p>
        </p:txBody>
      </p:sp>
      <p:grpSp>
        <p:nvGrpSpPr>
          <p:cNvPr id="62" name="Group 10">
            <a:extLst>
              <a:ext uri="{FF2B5EF4-FFF2-40B4-BE49-F238E27FC236}">
                <a16:creationId xmlns:a16="http://schemas.microsoft.com/office/drawing/2014/main" id="{7F60879A-B4ED-4BC1-801B-3E2DBF8169B8}"/>
              </a:ext>
            </a:extLst>
          </p:cNvPr>
          <p:cNvGrpSpPr>
            <a:grpSpLocks/>
          </p:cNvGrpSpPr>
          <p:nvPr/>
        </p:nvGrpSpPr>
        <p:grpSpPr bwMode="auto">
          <a:xfrm>
            <a:off x="6285561" y="4862767"/>
            <a:ext cx="1183708" cy="466154"/>
            <a:chOff x="6391088" y="5578853"/>
            <a:chExt cx="1567877" cy="540532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D8BB03C-65C6-40AC-943B-96A2263945EB}"/>
                </a:ext>
              </a:extLst>
            </p:cNvPr>
            <p:cNvSpPr/>
            <p:nvPr/>
          </p:nvSpPr>
          <p:spPr>
            <a:xfrm>
              <a:off x="6615327" y="5857992"/>
              <a:ext cx="1343638" cy="26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  <p:pic>
          <p:nvPicPr>
            <p:cNvPr id="65" name="Picture 1" descr="image001">
              <a:extLst>
                <a:ext uri="{FF2B5EF4-FFF2-40B4-BE49-F238E27FC236}">
                  <a16:creationId xmlns:a16="http://schemas.microsoft.com/office/drawing/2014/main" id="{86630E10-A521-425C-A6EB-B5EA6C4A9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088" y="5578853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A3CBD2C-406F-4A94-8CDD-A051F76DF2F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633" y="1977080"/>
          <a:ext cx="3542482" cy="276942"/>
        </p:xfrm>
        <a:graphic>
          <a:graphicData uri="http://schemas.openxmlformats.org/drawingml/2006/table">
            <a:tbl>
              <a:tblPr/>
              <a:tblGrid>
                <a:gridCol w="3542482">
                  <a:extLst>
                    <a:ext uri="{9D8B030D-6E8A-4147-A177-3AD203B41FA5}">
                      <a16:colId xmlns:a16="http://schemas.microsoft.com/office/drawing/2014/main" val="460624374"/>
                    </a:ext>
                  </a:extLst>
                </a:gridCol>
              </a:tblGrid>
              <a:tr h="2769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Procurement Program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6797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F45F9F8-A798-400B-8ECB-F138BB8A1A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633" y="2255468"/>
          <a:ext cx="3538602" cy="476834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3841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OL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109533"/>
                  </a:ext>
                </a:extLst>
              </a:tr>
              <a:tr h="23841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RL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97570"/>
                  </a:ext>
                </a:extLst>
              </a:tr>
            </a:tbl>
          </a:graphicData>
        </a:graphic>
      </p:graphicFrame>
      <p:sp>
        <p:nvSpPr>
          <p:cNvPr id="93" name="Rectangle 92">
            <a:extLst>
              <a:ext uri="{FF2B5EF4-FFF2-40B4-BE49-F238E27FC236}">
                <a16:creationId xmlns:a16="http://schemas.microsoft.com/office/drawing/2014/main" id="{0C339CFA-1D12-4B1E-B01F-0622A733F3F3}"/>
              </a:ext>
            </a:extLst>
          </p:cNvPr>
          <p:cNvSpPr/>
          <p:nvPr/>
        </p:nvSpPr>
        <p:spPr bwMode="auto">
          <a:xfrm>
            <a:off x="462684" y="5151871"/>
            <a:ext cx="2243194" cy="248347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Manufacturing/Delivery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ECADA98-496B-4FA6-B17D-72E771F85C3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2223" y="2764502"/>
          <a:ext cx="3538734" cy="1329644"/>
        </p:xfrm>
        <a:graphic>
          <a:graphicData uri="http://schemas.openxmlformats.org/drawingml/2006/table">
            <a:tbl>
              <a:tblPr/>
              <a:tblGrid>
                <a:gridCol w="3538734">
                  <a:extLst>
                    <a:ext uri="{9D8B030D-6E8A-4147-A177-3AD203B41FA5}">
                      <a16:colId xmlns:a16="http://schemas.microsoft.com/office/drawing/2014/main" val="1402358826"/>
                    </a:ext>
                  </a:extLst>
                </a:gridCol>
              </a:tblGrid>
              <a:tr h="2426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Infrastructure Program – Orange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160615"/>
                  </a:ext>
                </a:extLst>
              </a:tr>
              <a:tr h="2327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Yard Expansion Tracks 33-38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4870681"/>
                  </a:ext>
                </a:extLst>
              </a:tr>
              <a:tr h="2497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 Line Test Track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1243804"/>
                  </a:ext>
                </a:extLst>
              </a:tr>
              <a:tr h="3262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Maintenance Facility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7679276"/>
                  </a:ext>
                </a:extLst>
              </a:tr>
              <a:tr h="2782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Wellington Yard Rebuild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615674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5B778D52-41BF-4773-A49E-97E51691F3C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2133" y="4122283"/>
          <a:ext cx="3535225" cy="806002"/>
        </p:xfrm>
        <a:graphic>
          <a:graphicData uri="http://schemas.openxmlformats.org/drawingml/2006/table">
            <a:tbl>
              <a:tblPr/>
              <a:tblGrid>
                <a:gridCol w="3535225">
                  <a:extLst>
                    <a:ext uri="{9D8B030D-6E8A-4147-A177-3AD203B41FA5}">
                      <a16:colId xmlns:a16="http://schemas.microsoft.com/office/drawing/2014/main" val="1593049947"/>
                    </a:ext>
                  </a:extLst>
                </a:gridCol>
              </a:tblGrid>
              <a:tr h="2601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Infrastructure Program – Red Line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299162"/>
                  </a:ext>
                </a:extLst>
              </a:tr>
              <a:tr h="2601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Red Line Test Track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02310"/>
                  </a:ext>
                </a:extLst>
              </a:tr>
              <a:tr h="2856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Cabot Maintenance Facility &amp; Cabot Yard Improvements</a:t>
                      </a:r>
                    </a:p>
                  </a:txBody>
                  <a:tcPr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414665"/>
                  </a:ext>
                </a:extLst>
              </a:tr>
            </a:tbl>
          </a:graphicData>
        </a:graphic>
      </p:graphicFrame>
      <p:sp>
        <p:nvSpPr>
          <p:cNvPr id="54" name="Rectangle 53">
            <a:extLst>
              <a:ext uri="{FF2B5EF4-FFF2-40B4-BE49-F238E27FC236}">
                <a16:creationId xmlns:a16="http://schemas.microsoft.com/office/drawing/2014/main" id="{66A3664D-33E2-481F-8EFD-BC394B166BE3}"/>
              </a:ext>
            </a:extLst>
          </p:cNvPr>
          <p:cNvSpPr/>
          <p:nvPr/>
        </p:nvSpPr>
        <p:spPr>
          <a:xfrm>
            <a:off x="7609944" y="3815030"/>
            <a:ext cx="551075" cy="192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955F923-001F-4BD5-84DD-75C6EF62DC17}"/>
              </a:ext>
            </a:extLst>
          </p:cNvPr>
          <p:cNvSpPr/>
          <p:nvPr/>
        </p:nvSpPr>
        <p:spPr>
          <a:xfrm>
            <a:off x="6229822" y="4392410"/>
            <a:ext cx="125499" cy="235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1A574BF-9CB8-4BCE-A2CB-38EAD1376E06}"/>
              </a:ext>
            </a:extLst>
          </p:cNvPr>
          <p:cNvSpPr/>
          <p:nvPr/>
        </p:nvSpPr>
        <p:spPr>
          <a:xfrm>
            <a:off x="3812670" y="1971148"/>
            <a:ext cx="2096195" cy="3152377"/>
          </a:xfrm>
          <a:prstGeom prst="rect">
            <a:avLst/>
          </a:prstGeom>
          <a:solidFill>
            <a:srgbClr val="A6A6A6">
              <a:alpha val="38039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Verdana"/>
                <a:cs typeface="Arial"/>
              </a:rPr>
              <a:t>  Completed</a:t>
            </a:r>
          </a:p>
        </p:txBody>
      </p:sp>
      <p:sp>
        <p:nvSpPr>
          <p:cNvPr id="116" name="Diamond 115">
            <a:extLst>
              <a:ext uri="{FF2B5EF4-FFF2-40B4-BE49-F238E27FC236}">
                <a16:creationId xmlns:a16="http://schemas.microsoft.com/office/drawing/2014/main" id="{7ED00BC9-866A-43FC-A236-882B470C5D92}"/>
              </a:ext>
            </a:extLst>
          </p:cNvPr>
          <p:cNvSpPr/>
          <p:nvPr/>
        </p:nvSpPr>
        <p:spPr>
          <a:xfrm>
            <a:off x="481554" y="6056147"/>
            <a:ext cx="135251" cy="171422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BA02725-2AD3-4CD5-932D-CACF4B2F43D9}"/>
              </a:ext>
            </a:extLst>
          </p:cNvPr>
          <p:cNvSpPr/>
          <p:nvPr/>
        </p:nvSpPr>
        <p:spPr>
          <a:xfrm>
            <a:off x="578995" y="5783731"/>
            <a:ext cx="4848706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1100" dirty="0"/>
              <a:t>Interim Milestone to Support Vehicle Delivery - Completed</a:t>
            </a:r>
          </a:p>
          <a:p>
            <a:endParaRPr lang="en-US" sz="200" dirty="0"/>
          </a:p>
          <a:p>
            <a:r>
              <a:rPr lang="en-US" sz="1100" dirty="0"/>
              <a:t>Interim Milestone to Support Vehicle Delivery	</a:t>
            </a:r>
          </a:p>
        </p:txBody>
      </p:sp>
      <p:sp>
        <p:nvSpPr>
          <p:cNvPr id="118" name="Diamond 117">
            <a:extLst>
              <a:ext uri="{FF2B5EF4-FFF2-40B4-BE49-F238E27FC236}">
                <a16:creationId xmlns:a16="http://schemas.microsoft.com/office/drawing/2014/main" id="{72887566-88AA-40E8-86EF-8F003442CDA7}"/>
              </a:ext>
            </a:extLst>
          </p:cNvPr>
          <p:cNvSpPr/>
          <p:nvPr/>
        </p:nvSpPr>
        <p:spPr>
          <a:xfrm>
            <a:off x="493135" y="5815931"/>
            <a:ext cx="135251" cy="171422"/>
          </a:xfrm>
          <a:prstGeom prst="diamond">
            <a:avLst/>
          </a:prstGeom>
          <a:solidFill>
            <a:srgbClr val="F154F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073D22A-0625-49CB-93E7-34A4CC56BC33}"/>
              </a:ext>
            </a:extLst>
          </p:cNvPr>
          <p:cNvGrpSpPr/>
          <p:nvPr/>
        </p:nvGrpSpPr>
        <p:grpSpPr>
          <a:xfrm>
            <a:off x="5245501" y="-352181"/>
            <a:ext cx="4376552" cy="5225486"/>
            <a:chOff x="5245501" y="-352181"/>
            <a:chExt cx="4376552" cy="5225486"/>
          </a:xfrm>
        </p:grpSpPr>
        <p:sp>
          <p:nvSpPr>
            <p:cNvPr id="63" name="Diamond 62">
              <a:extLst>
                <a:ext uri="{FF2B5EF4-FFF2-40B4-BE49-F238E27FC236}">
                  <a16:creationId xmlns:a16="http://schemas.microsoft.com/office/drawing/2014/main" id="{294536C4-6B15-4177-B7E8-B91684FC603C}"/>
                </a:ext>
              </a:extLst>
            </p:cNvPr>
            <p:cNvSpPr/>
            <p:nvPr/>
          </p:nvSpPr>
          <p:spPr bwMode="auto">
            <a:xfrm>
              <a:off x="5993276" y="4413666"/>
              <a:ext cx="100013" cy="152400"/>
            </a:xfrm>
            <a:prstGeom prst="diamond">
              <a:avLst/>
            </a:prstGeom>
            <a:solidFill>
              <a:srgbClr val="FFFF00"/>
            </a:solidFill>
            <a:ln w="9525" cap="flat" cmpd="sng" algn="ctr">
              <a:solidFill>
                <a:srgbClr val="000000">
                  <a:shade val="50000"/>
                </a:srgb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76" name="Diamond 75">
              <a:extLst>
                <a:ext uri="{FF2B5EF4-FFF2-40B4-BE49-F238E27FC236}">
                  <a16:creationId xmlns:a16="http://schemas.microsoft.com/office/drawing/2014/main" id="{4383712C-23F2-4A78-97D1-A7B0D99F035F}"/>
                </a:ext>
              </a:extLst>
            </p:cNvPr>
            <p:cNvSpPr/>
            <p:nvPr/>
          </p:nvSpPr>
          <p:spPr bwMode="auto">
            <a:xfrm>
              <a:off x="6063018" y="4417077"/>
              <a:ext cx="100013" cy="152400"/>
            </a:xfrm>
            <a:prstGeom prst="diamond">
              <a:avLst/>
            </a:prstGeom>
            <a:solidFill>
              <a:srgbClr val="FFFF00"/>
            </a:solidFill>
            <a:ln w="9525" cap="flat" cmpd="sng" algn="ctr">
              <a:solidFill>
                <a:srgbClr val="000000">
                  <a:shade val="50000"/>
                </a:srgbClr>
              </a:solidFill>
              <a:prstDash val="solid"/>
            </a:ln>
            <a:effectLst/>
          </p:spPr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D9BEAF4-DB48-4CE3-A2DF-B45DCB5F5E1E}"/>
                </a:ext>
              </a:extLst>
            </p:cNvPr>
            <p:cNvGrpSpPr/>
            <p:nvPr/>
          </p:nvGrpSpPr>
          <p:grpSpPr>
            <a:xfrm>
              <a:off x="5245501" y="-352181"/>
              <a:ext cx="4376552" cy="5225486"/>
              <a:chOff x="5245501" y="-352181"/>
              <a:chExt cx="4376552" cy="5225486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8240B8F-C1F0-4029-9FBF-0DAC47A3588F}"/>
                  </a:ext>
                </a:extLst>
              </p:cNvPr>
              <p:cNvGrpSpPr/>
              <p:nvPr/>
            </p:nvGrpSpPr>
            <p:grpSpPr>
              <a:xfrm>
                <a:off x="5245501" y="-352181"/>
                <a:ext cx="4376552" cy="4416791"/>
                <a:chOff x="5347101" y="557048"/>
                <a:chExt cx="4376552" cy="4416791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6409DD43-E19A-4B7A-9F8A-8C976AA05DAC}"/>
                    </a:ext>
                  </a:extLst>
                </p:cNvPr>
                <p:cNvGrpSpPr/>
                <p:nvPr/>
              </p:nvGrpSpPr>
              <p:grpSpPr>
                <a:xfrm>
                  <a:off x="5347101" y="557048"/>
                  <a:ext cx="4376552" cy="4139284"/>
                  <a:chOff x="2503911" y="3603893"/>
                  <a:chExt cx="4376552" cy="4139284"/>
                </a:xfrm>
              </p:grpSpPr>
              <p:grpSp>
                <p:nvGrpSpPr>
                  <p:cNvPr id="80" name="Group 36">
                    <a:extLst>
                      <a:ext uri="{FF2B5EF4-FFF2-40B4-BE49-F238E27FC236}">
                        <a16:creationId xmlns:a16="http://schemas.microsoft.com/office/drawing/2014/main" id="{F9275A49-5B3B-4039-869E-50F95AB63E7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03911" y="3603893"/>
                    <a:ext cx="4376552" cy="3837062"/>
                    <a:chOff x="888886" y="5928845"/>
                    <a:chExt cx="4319187" cy="4446287"/>
                  </a:xfrm>
                </p:grpSpPr>
                <p:sp>
                  <p:nvSpPr>
                    <p:cNvPr id="89" name="Diamond 88">
                      <a:extLst>
                        <a:ext uri="{FF2B5EF4-FFF2-40B4-BE49-F238E27FC236}">
                          <a16:creationId xmlns:a16="http://schemas.microsoft.com/office/drawing/2014/main" id="{F6262DA9-E87C-4041-8A77-96BE813413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886" y="10198535"/>
                      <a:ext cx="98701" cy="176597"/>
                    </a:xfrm>
                    <a:prstGeom prst="diamond">
                      <a:avLst/>
                    </a:prstGeom>
                    <a:solidFill>
                      <a:srgbClr val="F154F1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2" name="Diamond 91">
                      <a:extLst>
                        <a:ext uri="{FF2B5EF4-FFF2-40B4-BE49-F238E27FC236}">
                          <a16:creationId xmlns:a16="http://schemas.microsoft.com/office/drawing/2014/main" id="{4A0A4A89-26C4-4743-8109-D6090F5D86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35158" y="5938045"/>
                      <a:ext cx="98702" cy="176597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4" name="Diamond 93">
                      <a:extLst>
                        <a:ext uri="{FF2B5EF4-FFF2-40B4-BE49-F238E27FC236}">
                          <a16:creationId xmlns:a16="http://schemas.microsoft.com/office/drawing/2014/main" id="{50F2B72F-8842-46EE-90E3-EEE1EF47F4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31220" y="5938045"/>
                      <a:ext cx="98702" cy="176597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  <p:sp>
                  <p:nvSpPr>
                    <p:cNvPr id="95" name="Diamond 94">
                      <a:extLst>
                        <a:ext uri="{FF2B5EF4-FFF2-40B4-BE49-F238E27FC236}">
                          <a16:creationId xmlns:a16="http://schemas.microsoft.com/office/drawing/2014/main" id="{DFD476AD-4892-4A8E-BEB0-C5D50F53FE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9371" y="5928845"/>
                      <a:ext cx="98702" cy="174758"/>
                    </a:xfrm>
                    <a:prstGeom prst="diamond">
                      <a:avLst/>
                    </a:prstGeom>
                    <a:solidFill>
                      <a:srgbClr val="FFFF00"/>
                    </a:solidFill>
                    <a:ln w="9525" cap="flat" cmpd="sng" algn="ctr">
                      <a:solidFill>
                        <a:srgbClr val="000000">
                          <a:shade val="50000"/>
                        </a:srgbClr>
                      </a:solidFill>
                      <a:prstDash val="solid"/>
                    </a:ln>
                    <a:effectLst/>
                  </p:spPr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rgbClr val="FFFFFF"/>
                        </a:solidFill>
                        <a:latin typeface="Calibri"/>
                      </a:endParaRPr>
                    </a:p>
                  </p:txBody>
                </p:sp>
              </p:grpSp>
              <p:sp>
                <p:nvSpPr>
                  <p:cNvPr id="98" name="Diamond 97">
                    <a:extLst>
                      <a:ext uri="{FF2B5EF4-FFF2-40B4-BE49-F238E27FC236}">
                        <a16:creationId xmlns:a16="http://schemas.microsoft.com/office/drawing/2014/main" id="{F4BAB882-421B-4EBE-9491-B60A353626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69733" y="7576129"/>
                    <a:ext cx="100013" cy="152400"/>
                  </a:xfrm>
                  <a:prstGeom prst="diamond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99" name="Diamond 98">
                    <a:extLst>
                      <a:ext uri="{FF2B5EF4-FFF2-40B4-BE49-F238E27FC236}">
                        <a16:creationId xmlns:a16="http://schemas.microsoft.com/office/drawing/2014/main" id="{5C68AC4C-CBE4-488C-9378-5865782F21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5668" y="7576878"/>
                    <a:ext cx="100013" cy="152400"/>
                  </a:xfrm>
                  <a:prstGeom prst="diamond">
                    <a:avLst/>
                  </a:prstGeom>
                  <a:solidFill>
                    <a:srgbClr val="F154F1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  <p:sp>
                <p:nvSpPr>
                  <p:cNvPr id="100" name="Diamond 99">
                    <a:extLst>
                      <a:ext uri="{FF2B5EF4-FFF2-40B4-BE49-F238E27FC236}">
                        <a16:creationId xmlns:a16="http://schemas.microsoft.com/office/drawing/2014/main" id="{396A387D-ED46-4BB2-8298-BD75BAE22B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9286" y="7592364"/>
                    <a:ext cx="100013" cy="150813"/>
                  </a:xfrm>
                  <a:prstGeom prst="diamond">
                    <a:avLst/>
                  </a:prstGeom>
                  <a:solidFill>
                    <a:srgbClr val="FFFF00"/>
                  </a:solidFill>
                  <a:ln w="9525" cap="flat" cmpd="sng" algn="ctr">
                    <a:solidFill>
                      <a:srgbClr val="000000">
                        <a:shade val="50000"/>
                      </a:srgbClr>
                    </a:solidFill>
                    <a:prstDash val="solid"/>
                  </a:ln>
                  <a:effectLst/>
                </p:spPr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rgbClr val="FFFFFF"/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110" name="Diamond 109">
                  <a:extLst>
                    <a:ext uri="{FF2B5EF4-FFF2-40B4-BE49-F238E27FC236}">
                      <a16:creationId xmlns:a16="http://schemas.microsoft.com/office/drawing/2014/main" id="{800469A1-8FA6-452A-A19A-2BEA966FB85D}"/>
                    </a:ext>
                  </a:extLst>
                </p:cNvPr>
                <p:cNvSpPr/>
                <p:nvPr/>
              </p:nvSpPr>
              <p:spPr bwMode="auto">
                <a:xfrm>
                  <a:off x="5909868" y="3955784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2" name="Diamond 111">
                  <a:extLst>
                    <a:ext uri="{FF2B5EF4-FFF2-40B4-BE49-F238E27FC236}">
                      <a16:creationId xmlns:a16="http://schemas.microsoft.com/office/drawing/2014/main" id="{C502289B-643A-4293-A486-0269FA18C5F0}"/>
                    </a:ext>
                  </a:extLst>
                </p:cNvPr>
                <p:cNvSpPr/>
                <p:nvPr/>
              </p:nvSpPr>
              <p:spPr bwMode="auto">
                <a:xfrm>
                  <a:off x="7480654" y="4806663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3" name="Diamond 112">
                  <a:extLst>
                    <a:ext uri="{FF2B5EF4-FFF2-40B4-BE49-F238E27FC236}">
                      <a16:creationId xmlns:a16="http://schemas.microsoft.com/office/drawing/2014/main" id="{7820B7CD-78A4-42CB-9C7E-D12E68A94AB7}"/>
                    </a:ext>
                  </a:extLst>
                </p:cNvPr>
                <p:cNvSpPr/>
                <p:nvPr/>
              </p:nvSpPr>
              <p:spPr bwMode="auto">
                <a:xfrm>
                  <a:off x="7163539" y="4821439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4" name="Diamond 113">
                  <a:extLst>
                    <a:ext uri="{FF2B5EF4-FFF2-40B4-BE49-F238E27FC236}">
                      <a16:creationId xmlns:a16="http://schemas.microsoft.com/office/drawing/2014/main" id="{81C79F41-7AF9-419C-9317-69660785E4CE}"/>
                    </a:ext>
                  </a:extLst>
                </p:cNvPr>
                <p:cNvSpPr/>
                <p:nvPr/>
              </p:nvSpPr>
              <p:spPr bwMode="auto">
                <a:xfrm>
                  <a:off x="6676492" y="4813546"/>
                  <a:ext cx="100013" cy="152400"/>
                </a:xfrm>
                <a:prstGeom prst="diamond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5" name="Diamond 114">
                  <a:extLst>
                    <a:ext uri="{FF2B5EF4-FFF2-40B4-BE49-F238E27FC236}">
                      <a16:creationId xmlns:a16="http://schemas.microsoft.com/office/drawing/2014/main" id="{FE925185-0417-4241-A44D-EF19BCA73609}"/>
                    </a:ext>
                  </a:extLst>
                </p:cNvPr>
                <p:cNvSpPr/>
                <p:nvPr/>
              </p:nvSpPr>
              <p:spPr bwMode="auto">
                <a:xfrm>
                  <a:off x="5846363" y="4523889"/>
                  <a:ext cx="100013" cy="152400"/>
                </a:xfrm>
                <a:prstGeom prst="diamond">
                  <a:avLst/>
                </a:prstGeom>
                <a:solidFill>
                  <a:srgbClr val="F154F1"/>
                </a:solidFill>
                <a:ln w="9525" cap="flat" cmpd="sng" algn="ctr">
                  <a:solidFill>
                    <a:srgbClr val="000000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kern="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77" name="Diamond 76">
                <a:extLst>
                  <a:ext uri="{FF2B5EF4-FFF2-40B4-BE49-F238E27FC236}">
                    <a16:creationId xmlns:a16="http://schemas.microsoft.com/office/drawing/2014/main" id="{B9CA6828-11B0-4435-9C47-E36B81CF28F3}"/>
                  </a:ext>
                </a:extLst>
              </p:cNvPr>
              <p:cNvSpPr/>
              <p:nvPr/>
            </p:nvSpPr>
            <p:spPr bwMode="auto">
              <a:xfrm>
                <a:off x="6458207" y="4694162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78" name="Diamond 77">
                <a:extLst>
                  <a:ext uri="{FF2B5EF4-FFF2-40B4-BE49-F238E27FC236}">
                    <a16:creationId xmlns:a16="http://schemas.microsoft.com/office/drawing/2014/main" id="{7945FE34-D674-4DEC-B0A4-B20C15909D22}"/>
                  </a:ext>
                </a:extLst>
              </p:cNvPr>
              <p:cNvSpPr/>
              <p:nvPr/>
            </p:nvSpPr>
            <p:spPr bwMode="auto">
              <a:xfrm>
                <a:off x="6878644" y="4720905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1" name="Diamond 80">
                <a:extLst>
                  <a:ext uri="{FF2B5EF4-FFF2-40B4-BE49-F238E27FC236}">
                    <a16:creationId xmlns:a16="http://schemas.microsoft.com/office/drawing/2014/main" id="{F8411B23-B03E-4263-8C55-4DAC7D958D6B}"/>
                  </a:ext>
                </a:extLst>
              </p:cNvPr>
              <p:cNvSpPr/>
              <p:nvPr/>
            </p:nvSpPr>
            <p:spPr bwMode="auto">
              <a:xfrm>
                <a:off x="6934915" y="4719240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2" name="Diamond 81">
                <a:extLst>
                  <a:ext uri="{FF2B5EF4-FFF2-40B4-BE49-F238E27FC236}">
                    <a16:creationId xmlns:a16="http://schemas.microsoft.com/office/drawing/2014/main" id="{E84D43F6-3FFE-4ECB-A742-DD41F9BEB0D5}"/>
                  </a:ext>
                </a:extLst>
              </p:cNvPr>
              <p:cNvSpPr/>
              <p:nvPr/>
            </p:nvSpPr>
            <p:spPr bwMode="auto">
              <a:xfrm>
                <a:off x="7329047" y="4707651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  <p:sp>
            <p:nvSpPr>
              <p:cNvPr id="83" name="Diamond 82">
                <a:extLst>
                  <a:ext uri="{FF2B5EF4-FFF2-40B4-BE49-F238E27FC236}">
                    <a16:creationId xmlns:a16="http://schemas.microsoft.com/office/drawing/2014/main" id="{DF6B4797-1027-478A-8FAD-080BB5268AF6}"/>
                  </a:ext>
                </a:extLst>
              </p:cNvPr>
              <p:cNvSpPr/>
              <p:nvPr/>
            </p:nvSpPr>
            <p:spPr bwMode="auto">
              <a:xfrm>
                <a:off x="8049188" y="4692162"/>
                <a:ext cx="100013" cy="152400"/>
              </a:xfrm>
              <a:prstGeom prst="diamond">
                <a:avLst/>
              </a:prstGeom>
              <a:solidFill>
                <a:srgbClr val="FFFF00"/>
              </a:solidFill>
              <a:ln w="9525" cap="flat" cmpd="sng" algn="ctr">
                <a:solidFill>
                  <a:srgbClr val="000000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</p:grp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FED0C914-08D7-4A3C-A1DA-C6589FFB1167}"/>
              </a:ext>
            </a:extLst>
          </p:cNvPr>
          <p:cNvSpPr/>
          <p:nvPr/>
        </p:nvSpPr>
        <p:spPr>
          <a:xfrm>
            <a:off x="8194098" y="2371053"/>
            <a:ext cx="951723" cy="487913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F2622A-CC44-4771-A468-6829EAA554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r="38935"/>
          <a:stretch/>
        </p:blipFill>
        <p:spPr>
          <a:xfrm>
            <a:off x="5955088" y="2987102"/>
            <a:ext cx="45719" cy="246318"/>
          </a:xfrm>
          <a:prstGeom prst="rect">
            <a:avLst/>
          </a:prstGeom>
        </p:spPr>
      </p:pic>
      <p:grpSp>
        <p:nvGrpSpPr>
          <p:cNvPr id="66" name="Group 14">
            <a:extLst>
              <a:ext uri="{FF2B5EF4-FFF2-40B4-BE49-F238E27FC236}">
                <a16:creationId xmlns:a16="http://schemas.microsoft.com/office/drawing/2014/main" id="{0548A946-32C8-4C9A-90A2-175597F31984}"/>
              </a:ext>
            </a:extLst>
          </p:cNvPr>
          <p:cNvGrpSpPr>
            <a:grpSpLocks/>
          </p:cNvGrpSpPr>
          <p:nvPr/>
        </p:nvGrpSpPr>
        <p:grpSpPr bwMode="auto">
          <a:xfrm>
            <a:off x="5607362" y="1313463"/>
            <a:ext cx="1014412" cy="2025050"/>
            <a:chOff x="5738371" y="1268459"/>
            <a:chExt cx="1343638" cy="2346884"/>
          </a:xfrm>
        </p:grpSpPr>
        <p:grpSp>
          <p:nvGrpSpPr>
            <p:cNvPr id="67" name="Group 15">
              <a:extLst>
                <a:ext uri="{FF2B5EF4-FFF2-40B4-BE49-F238E27FC236}">
                  <a16:creationId xmlns:a16="http://schemas.microsoft.com/office/drawing/2014/main" id="{25973C50-AB4C-436C-AEE3-D9499FDD2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43624" y="1499425"/>
              <a:ext cx="855239" cy="2115918"/>
              <a:chOff x="6562365" y="818634"/>
              <a:chExt cx="782637" cy="1993573"/>
            </a:xfrm>
          </p:grpSpPr>
          <p:cxnSp>
            <p:nvCxnSpPr>
              <p:cNvPr id="69" name="Straight Connector 17">
                <a:extLst>
                  <a:ext uri="{FF2B5EF4-FFF2-40B4-BE49-F238E27FC236}">
                    <a16:creationId xmlns:a16="http://schemas.microsoft.com/office/drawing/2014/main" id="{A7E8BA40-D6F2-490B-BC53-E179D76AEC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883028" y="1019053"/>
                <a:ext cx="0" cy="1793154"/>
              </a:xfrm>
              <a:prstGeom prst="line">
                <a:avLst/>
              </a:prstGeom>
              <a:noFill/>
              <a:ln w="19050" algn="ctr">
                <a:solidFill>
                  <a:srgbClr val="F68E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0" name="Picture 18">
                <a:extLst>
                  <a:ext uri="{FF2B5EF4-FFF2-40B4-BE49-F238E27FC236}">
                    <a16:creationId xmlns:a16="http://schemas.microsoft.com/office/drawing/2014/main" id="{36FCF0BE-1013-4B7A-9F72-F5710D32C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2365" y="818634"/>
                <a:ext cx="782637" cy="26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E9F6329-09DD-45D0-83A8-9F17718AA849}"/>
                </a:ext>
              </a:extLst>
            </p:cNvPr>
            <p:cNvSpPr/>
            <p:nvPr/>
          </p:nvSpPr>
          <p:spPr>
            <a:xfrm>
              <a:off x="5738371" y="1268459"/>
              <a:ext cx="1343638" cy="2612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0042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AD6422-EB57-4CF4-88CD-40598D742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51" y="3429000"/>
            <a:ext cx="4881511" cy="9382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2BCAA9-BDAA-4AF2-8EA5-C021AADC8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51" y="2506980"/>
            <a:ext cx="4881511" cy="86838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B9EC4C6-2BBC-46B8-91D2-743F6C1AD014}"/>
              </a:ext>
            </a:extLst>
          </p:cNvPr>
          <p:cNvGrpSpPr/>
          <p:nvPr/>
        </p:nvGrpSpPr>
        <p:grpSpPr>
          <a:xfrm>
            <a:off x="554651" y="5151596"/>
            <a:ext cx="2611365" cy="871594"/>
            <a:chOff x="1092993" y="4818262"/>
            <a:chExt cx="2611365" cy="871594"/>
          </a:xfrm>
        </p:grpSpPr>
        <p:grpSp>
          <p:nvGrpSpPr>
            <p:cNvPr id="14338" name="Group 48">
              <a:extLst>
                <a:ext uri="{FF2B5EF4-FFF2-40B4-BE49-F238E27FC236}">
                  <a16:creationId xmlns:a16="http://schemas.microsoft.com/office/drawing/2014/main" id="{6ADCD26D-4430-4647-B614-8D313F08FB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2993" y="4818262"/>
              <a:ext cx="2611365" cy="549080"/>
              <a:chOff x="1014083" y="4818214"/>
              <a:chExt cx="2350588" cy="548961"/>
            </a:xfrm>
          </p:grpSpPr>
          <p:grpSp>
            <p:nvGrpSpPr>
              <p:cNvPr id="14403" name="Group 61">
                <a:extLst>
                  <a:ext uri="{FF2B5EF4-FFF2-40B4-BE49-F238E27FC236}">
                    <a16:creationId xmlns:a16="http://schemas.microsoft.com/office/drawing/2014/main" id="{942EE2E4-9F44-410F-A333-0C60433810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9094" y="5105294"/>
                <a:ext cx="2305577" cy="261881"/>
                <a:chOff x="5366065" y="1100409"/>
                <a:chExt cx="1180141" cy="300976"/>
              </a:xfrm>
            </p:grpSpPr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08EED5BF-4A53-4FEA-847C-0E55CCD1D017}"/>
                    </a:ext>
                  </a:extLst>
                </p:cNvPr>
                <p:cNvSpPr/>
                <p:nvPr/>
              </p:nvSpPr>
              <p:spPr>
                <a:xfrm>
                  <a:off x="5366065" y="1100409"/>
                  <a:ext cx="568327" cy="30097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CFBBC362-7D30-474A-8911-35E40CE9B5C7}"/>
                    </a:ext>
                  </a:extLst>
                </p:cNvPr>
                <p:cNvSpPr/>
                <p:nvPr/>
              </p:nvSpPr>
              <p:spPr>
                <a:xfrm>
                  <a:off x="5934392" y="1100409"/>
                  <a:ext cx="611814" cy="300806"/>
                </a:xfrm>
                <a:prstGeom prst="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Arial"/>
                    </a:rPr>
                    <a:t>Design/Build</a:t>
                  </a:r>
                </a:p>
              </p:txBody>
            </p:sp>
          </p:grpSp>
          <p:sp>
            <p:nvSpPr>
              <p:cNvPr id="56" name="TextBox 2">
                <a:extLst>
                  <a:ext uri="{FF2B5EF4-FFF2-40B4-BE49-F238E27FC236}">
                    <a16:creationId xmlns:a16="http://schemas.microsoft.com/office/drawing/2014/main" id="{9122D68F-9806-43FA-B249-DE714ECDB2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4083" y="4818214"/>
                <a:ext cx="1110309" cy="3077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25418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rgbClr val="3AB54A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panose="020B0604020202020204" pitchFamily="34" charset="0"/>
                  </a:rPr>
                  <a:t>LEGEND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714C132-15F3-4F96-AA0D-AA79C1035EFF}"/>
                  </a:ext>
                </a:extLst>
              </p:cNvPr>
              <p:cNvSpPr/>
              <p:nvPr/>
            </p:nvSpPr>
            <p:spPr>
              <a:xfrm>
                <a:off x="1059096" y="5105293"/>
                <a:ext cx="1101735" cy="2618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/>
                  </a:rPr>
                  <a:t>Procurement</a:t>
                </a: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/>
                    <a:ea typeface="+mn-ea"/>
                    <a:cs typeface="Arial"/>
                  </a:rPr>
                  <a:t> 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A070243-B4AC-45C4-8E42-5BD6763DF013}"/>
                </a:ext>
              </a:extLst>
            </p:cNvPr>
            <p:cNvSpPr/>
            <p:nvPr/>
          </p:nvSpPr>
          <p:spPr bwMode="auto">
            <a:xfrm>
              <a:off x="2366963" y="5444286"/>
              <a:ext cx="1337395" cy="245570"/>
            </a:xfrm>
            <a:prstGeom prst="rect">
              <a:avLst/>
            </a:prstGeom>
            <a:solidFill>
              <a:srgbClr val="63252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</a:rPr>
                <a:t>MBTA Installation</a:t>
              </a:r>
            </a:p>
          </p:txBody>
        </p:sp>
      </p:grp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ECF825A5-34AD-4AED-8B59-EF0CFC3D6F93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2514600"/>
          <a:ext cx="3581400" cy="86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Signal Upgrades Program - Orange Line</a:t>
                      </a: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Mainline Signal</a:t>
                      </a:r>
                      <a:r>
                        <a:rPr lang="en-US" sz="1300" b="1" baseline="0" dirty="0">
                          <a:latin typeface="Calibri" panose="020F0502020204030204" pitchFamily="34" charset="0"/>
                        </a:rPr>
                        <a:t> Upgrades Project</a:t>
                      </a:r>
                      <a:endParaRPr lang="en-US" sz="1300" b="1" dirty="0">
                        <a:latin typeface="Calibri" panose="020F0502020204030204" pitchFamily="34" charset="0"/>
                      </a:endParaRP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454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Signal Enhancements</a:t>
                      </a:r>
                    </a:p>
                  </a:txBody>
                  <a:tcPr marL="91426" marR="91426" marT="45670" marB="456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52" name="Title 4">
            <a:extLst>
              <a:ext uri="{FF2B5EF4-FFF2-40B4-BE49-F238E27FC236}">
                <a16:creationId xmlns:a16="http://schemas.microsoft.com/office/drawing/2014/main" id="{8F38C8FC-81BC-4CF6-BDF2-6999B7839B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en-US"/>
              <a:t>Red Line/Orange Line Schedule – Signals Upgrades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94FBE6C-3D7E-4936-8DEA-0E1875B37BD7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3581400" cy="938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Signal Upgrades Program - Red Line</a:t>
                      </a: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Mainline Signal</a:t>
                      </a:r>
                      <a:r>
                        <a:rPr lang="en-US" sz="1300" b="1" baseline="0" dirty="0">
                          <a:latin typeface="Calibri" panose="020F0502020204030204" pitchFamily="34" charset="0"/>
                        </a:rPr>
                        <a:t> Upgrades Project</a:t>
                      </a:r>
                      <a:endParaRPr lang="en-US" sz="1300" b="1" dirty="0">
                        <a:latin typeface="Calibri" panose="020F0502020204030204" pitchFamily="34" charset="0"/>
                      </a:endParaRP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r>
                        <a:rPr lang="en-US" sz="1300" b="1" dirty="0">
                          <a:latin typeface="Calibri" panose="020F0502020204030204" pitchFamily="34" charset="0"/>
                        </a:rPr>
                        <a:t>Signal Enhancements</a:t>
                      </a:r>
                    </a:p>
                  </a:txBody>
                  <a:tcPr marL="91426" marR="9142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6FC9E029-3B20-4440-85EB-43AF4E3F153D}"/>
              </a:ext>
            </a:extLst>
          </p:cNvPr>
          <p:cNvSpPr/>
          <p:nvPr/>
        </p:nvSpPr>
        <p:spPr bwMode="auto">
          <a:xfrm>
            <a:off x="614181" y="5777620"/>
            <a:ext cx="1223963" cy="24557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</a:ln>
          <a:effectLst/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70A9BF-1B46-482C-B1C7-B711235F3752}"/>
              </a:ext>
            </a:extLst>
          </p:cNvPr>
          <p:cNvSpPr/>
          <p:nvPr/>
        </p:nvSpPr>
        <p:spPr bwMode="auto">
          <a:xfrm>
            <a:off x="614181" y="5761252"/>
            <a:ext cx="1223963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/>
              </a:rPr>
              <a:t>Procurement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61F17DB-F50E-4A01-AD37-6380FBD1D91B}"/>
              </a:ext>
            </a:extLst>
          </p:cNvPr>
          <p:cNvSpPr/>
          <p:nvPr/>
        </p:nvSpPr>
        <p:spPr>
          <a:xfrm>
            <a:off x="4069131" y="2514600"/>
            <a:ext cx="2014677" cy="2117690"/>
          </a:xfrm>
          <a:prstGeom prst="rect">
            <a:avLst/>
          </a:prstGeom>
          <a:solidFill>
            <a:srgbClr val="A6A6A6">
              <a:alpha val="38039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 Completed</a:t>
            </a:r>
          </a:p>
        </p:txBody>
      </p:sp>
    </p:spTree>
    <p:extLst>
      <p:ext uri="{BB962C8B-B14F-4D97-AF65-F5344CB8AC3E}">
        <p14:creationId xmlns:p14="http://schemas.microsoft.com/office/powerpoint/2010/main" val="12096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8F09CC-98B5-41C2-8CC2-023989F0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Vehicle Procurement Program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7B750BAB-9DDB-4BB7-937D-EECE3C228828}"/>
              </a:ext>
            </a:extLst>
          </p:cNvPr>
          <p:cNvSpPr txBox="1">
            <a:spLocks/>
          </p:cNvSpPr>
          <p:nvPr/>
        </p:nvSpPr>
        <p:spPr bwMode="auto">
          <a:xfrm>
            <a:off x="4429013" y="4607097"/>
            <a:ext cx="42703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25418A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Replace 120 Orange Line cars</a:t>
            </a:r>
          </a:p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32 new cars</a:t>
            </a:r>
          </a:p>
          <a:p>
            <a:pPr marL="342900" marR="0" lvl="0" indent="-342900" algn="l" defTabSz="914400" rtl="0" eaLnBrk="1" fontAlgn="auto" latinLnBrk="0" hangingPunct="1">
              <a:lnSpc>
                <a:spcPts val="2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Total = 152 vehicles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7167995-66BC-48B1-A29A-8C526A363852}"/>
              </a:ext>
            </a:extLst>
          </p:cNvPr>
          <p:cNvSpPr txBox="1">
            <a:spLocks/>
          </p:cNvSpPr>
          <p:nvPr/>
        </p:nvSpPr>
        <p:spPr bwMode="auto">
          <a:xfrm>
            <a:off x="4463938" y="2959272"/>
            <a:ext cx="4040188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25418A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rgbClr val="3AB54A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Replace 218 Red Line cars</a:t>
            </a: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34 new cars</a:t>
            </a: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Total = 252 vehicles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D493B0-53B3-45DF-B61D-ED94CDF6C6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493" y="2708447"/>
            <a:ext cx="2560320" cy="1365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6177329-B508-4CA3-8D7E-B9D683C336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493" y="4442897"/>
            <a:ext cx="2560320" cy="1395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A3988A-2697-41B4-9E2D-F2CD280DC676}"/>
              </a:ext>
            </a:extLst>
          </p:cNvPr>
          <p:cNvSpPr/>
          <p:nvPr/>
        </p:nvSpPr>
        <p:spPr>
          <a:xfrm>
            <a:off x="505494" y="1592117"/>
            <a:ext cx="3243546" cy="8196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lvl="0">
              <a:defRPr/>
            </a:pPr>
            <a:r>
              <a:rPr lang="en-US" sz="1200" b="1" u="sng" dirty="0">
                <a:solidFill>
                  <a:srgbClr val="000000"/>
                </a:solidFill>
                <a:latin typeface="Verdana"/>
                <a:cs typeface="Arial"/>
              </a:rPr>
              <a:t>New Vehicle Procurement Program</a:t>
            </a:r>
          </a:p>
          <a:p>
            <a:pPr lvl="0">
              <a:tabLst>
                <a:tab pos="2855913" algn="dec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Verdana"/>
                <a:cs typeface="Arial"/>
              </a:rPr>
              <a:t>Total Project </a:t>
            </a:r>
            <a:r>
              <a:rPr lang="en-US" sz="1200" dirty="0">
                <a:solidFill>
                  <a:srgbClr val="000000"/>
                </a:solidFill>
              </a:rPr>
              <a:t>Value: $ 	1,009,871,671</a:t>
            </a:r>
            <a:endParaRPr lang="en-US" sz="1200" dirty="0">
              <a:solidFill>
                <a:srgbClr val="000000"/>
              </a:solidFill>
              <a:latin typeface="Verdana"/>
              <a:cs typeface="Arial"/>
            </a:endParaRPr>
          </a:p>
          <a:p>
            <a:pPr lvl="0">
              <a:tabLst>
                <a:tab pos="2855913" algn="dec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Verdana"/>
                <a:cs typeface="Arial"/>
              </a:rPr>
              <a:t>Expenditure to date: </a:t>
            </a:r>
            <a:r>
              <a:rPr lang="en-US" sz="1200" dirty="0">
                <a:solidFill>
                  <a:srgbClr val="000000"/>
                </a:solidFill>
              </a:rPr>
              <a:t>$ 	 </a:t>
            </a:r>
            <a:r>
              <a:rPr lang="en-US" sz="1200" dirty="0"/>
              <a:t>191,261,768 </a:t>
            </a:r>
            <a:r>
              <a:rPr lang="en-US" sz="1200" dirty="0">
                <a:solidFill>
                  <a:srgbClr val="000000"/>
                </a:solidFill>
              </a:rPr>
              <a:t>  </a:t>
            </a:r>
            <a:r>
              <a:rPr lang="en-US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Carbuilder Percent Complete: 18.94%</a:t>
            </a:r>
            <a:endParaRPr kumimoji="0" lang="en-US" sz="1200" i="0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540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Right 25">
            <a:extLst>
              <a:ext uri="{FF2B5EF4-FFF2-40B4-BE49-F238E27FC236}">
                <a16:creationId xmlns:a16="http://schemas.microsoft.com/office/drawing/2014/main" id="{857BFC30-4DF5-4489-A799-7F41BD99A867}"/>
              </a:ext>
            </a:extLst>
          </p:cNvPr>
          <p:cNvSpPr/>
          <p:nvPr/>
        </p:nvSpPr>
        <p:spPr>
          <a:xfrm>
            <a:off x="8154306" y="3741849"/>
            <a:ext cx="951723" cy="356678"/>
          </a:xfrm>
          <a:prstGeom prst="rightArrow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7FEC6D-84C9-4043-8AD0-569A82B6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 Procurement Project Status – Current/Look Ahead</a:t>
            </a:r>
          </a:p>
        </p:txBody>
      </p:sp>
      <p:sp>
        <p:nvSpPr>
          <p:cNvPr id="146" name="TextBox 2">
            <a:extLst>
              <a:ext uri="{FF2B5EF4-FFF2-40B4-BE49-F238E27FC236}">
                <a16:creationId xmlns:a16="http://schemas.microsoft.com/office/drawing/2014/main" id="{A88F670A-C36A-42D9-94C0-11385B744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25" y="5638223"/>
            <a:ext cx="1063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25418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3AB54A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</a:rPr>
              <a:t>LEGEND</a:t>
            </a:r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82342C2D-9B29-4495-A4EB-B7B0CB5F995A}"/>
              </a:ext>
            </a:extLst>
          </p:cNvPr>
          <p:cNvGraphicFramePr>
            <a:graphicFrameLocks noGrp="1"/>
          </p:cNvGraphicFramePr>
          <p:nvPr/>
        </p:nvGraphicFramePr>
        <p:xfrm>
          <a:off x="3809771" y="1943403"/>
          <a:ext cx="5114928" cy="258762"/>
        </p:xfrm>
        <a:graphic>
          <a:graphicData uri="http://schemas.openxmlformats.org/drawingml/2006/table">
            <a:tbl>
              <a:tblPr firstRow="1" bandRow="1"/>
              <a:tblGrid>
                <a:gridCol w="730704">
                  <a:extLst>
                    <a:ext uri="{9D8B030D-6E8A-4147-A177-3AD203B41FA5}">
                      <a16:colId xmlns:a16="http://schemas.microsoft.com/office/drawing/2014/main" val="4221572498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4124304114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1227994041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745839056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422961721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3365452910"/>
                    </a:ext>
                  </a:extLst>
                </a:gridCol>
                <a:gridCol w="730704">
                  <a:extLst>
                    <a:ext uri="{9D8B030D-6E8A-4147-A177-3AD203B41FA5}">
                      <a16:colId xmlns:a16="http://schemas.microsoft.com/office/drawing/2014/main" val="618082120"/>
                    </a:ext>
                  </a:extLst>
                </a:gridCol>
              </a:tblGrid>
              <a:tr h="258762"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2016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2017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2018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1pPr>
                      <a:lvl2pPr marL="57706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2pPr>
                      <a:lvl3pPr marL="115412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3pPr>
                      <a:lvl4pPr marL="173119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4pPr>
                      <a:lvl5pPr marL="2308258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5pPr>
                      <a:lvl6pPr marL="2885325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6pPr>
                      <a:lvl7pPr marL="3462387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7pPr>
                      <a:lvl8pPr marL="4039453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8pPr>
                      <a:lvl9pPr marL="4616516" algn="l" defTabSz="1154128" rtl="0" eaLnBrk="1" latinLnBrk="0" hangingPunct="1">
                        <a:defRPr sz="2267" b="1" kern="1200">
                          <a:solidFill>
                            <a:schemeClr val="lt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2022</a:t>
                      </a:r>
                    </a:p>
                  </a:txBody>
                  <a:tcPr marL="91420" marR="91420" marT="45654" marB="4565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831777"/>
                  </a:ext>
                </a:extLst>
              </a:tr>
            </a:tbl>
          </a:graphicData>
        </a:graphic>
      </p:graphicFrame>
      <p:grpSp>
        <p:nvGrpSpPr>
          <p:cNvPr id="52" name="Group 6">
            <a:extLst>
              <a:ext uri="{FF2B5EF4-FFF2-40B4-BE49-F238E27FC236}">
                <a16:creationId xmlns:a16="http://schemas.microsoft.com/office/drawing/2014/main" id="{12163E6E-849F-493D-9759-53D53E889186}"/>
              </a:ext>
            </a:extLst>
          </p:cNvPr>
          <p:cNvGrpSpPr>
            <a:grpSpLocks/>
          </p:cNvGrpSpPr>
          <p:nvPr/>
        </p:nvGrpSpPr>
        <p:grpSpPr bwMode="auto">
          <a:xfrm>
            <a:off x="5495696" y="3275107"/>
            <a:ext cx="885825" cy="767690"/>
            <a:chOff x="5511501" y="5114670"/>
            <a:chExt cx="1173363" cy="890089"/>
          </a:xfrm>
        </p:grpSpPr>
        <p:cxnSp>
          <p:nvCxnSpPr>
            <p:cNvPr id="57" name="Straight Connector 7">
              <a:extLst>
                <a:ext uri="{FF2B5EF4-FFF2-40B4-BE49-F238E27FC236}">
                  <a16:creationId xmlns:a16="http://schemas.microsoft.com/office/drawing/2014/main" id="{78BE3A06-511B-413A-8582-6C9AD64B11F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340695" y="5553240"/>
              <a:ext cx="24543" cy="451519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EE2A59C5-1CA2-424F-919C-3039835B824C}"/>
                </a:ext>
              </a:extLst>
            </p:cNvPr>
            <p:cNvSpPr/>
            <p:nvPr/>
          </p:nvSpPr>
          <p:spPr>
            <a:xfrm>
              <a:off x="6045612" y="5114670"/>
              <a:ext cx="639252" cy="261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  <p:pic>
          <p:nvPicPr>
            <p:cNvPr id="61" name="Picture 1" descr="image001">
              <a:extLst>
                <a:ext uri="{FF2B5EF4-FFF2-40B4-BE49-F238E27FC236}">
                  <a16:creationId xmlns:a16="http://schemas.microsoft.com/office/drawing/2014/main" id="{2E5AC510-6168-43EE-A034-15A6E59FD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501" y="5345425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Group 10">
            <a:extLst>
              <a:ext uri="{FF2B5EF4-FFF2-40B4-BE49-F238E27FC236}">
                <a16:creationId xmlns:a16="http://schemas.microsoft.com/office/drawing/2014/main" id="{7F60879A-B4ED-4BC1-801B-3E2DBF8169B8}"/>
              </a:ext>
            </a:extLst>
          </p:cNvPr>
          <p:cNvGrpSpPr>
            <a:grpSpLocks/>
          </p:cNvGrpSpPr>
          <p:nvPr/>
        </p:nvGrpSpPr>
        <p:grpSpPr bwMode="auto">
          <a:xfrm>
            <a:off x="6390958" y="3157188"/>
            <a:ext cx="1054398" cy="885607"/>
            <a:chOff x="6545108" y="5355860"/>
            <a:chExt cx="1396599" cy="1026910"/>
          </a:xfrm>
        </p:grpSpPr>
        <p:cxnSp>
          <p:nvCxnSpPr>
            <p:cNvPr id="63" name="Straight Connector 11">
              <a:extLst>
                <a:ext uri="{FF2B5EF4-FFF2-40B4-BE49-F238E27FC236}">
                  <a16:creationId xmlns:a16="http://schemas.microsoft.com/office/drawing/2014/main" id="{A97D39F2-D9EF-4D0B-A05E-559DCE974A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39271" y="5860189"/>
              <a:ext cx="0" cy="522581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D8BB03C-65C6-40AC-943B-96A2263945EB}"/>
                </a:ext>
              </a:extLst>
            </p:cNvPr>
            <p:cNvSpPr/>
            <p:nvPr/>
          </p:nvSpPr>
          <p:spPr>
            <a:xfrm>
              <a:off x="6598067" y="5355860"/>
              <a:ext cx="1343640" cy="26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  <p:pic>
          <p:nvPicPr>
            <p:cNvPr id="65" name="Picture 1" descr="image001">
              <a:extLst>
                <a:ext uri="{FF2B5EF4-FFF2-40B4-BE49-F238E27FC236}">
                  <a16:creationId xmlns:a16="http://schemas.microsoft.com/office/drawing/2014/main" id="{86630E10-A521-425C-A6EB-B5EA6C4A9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108" y="5575523"/>
              <a:ext cx="1039944" cy="43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6" name="Group 14">
            <a:extLst>
              <a:ext uri="{FF2B5EF4-FFF2-40B4-BE49-F238E27FC236}">
                <a16:creationId xmlns:a16="http://schemas.microsoft.com/office/drawing/2014/main" id="{0548A946-32C8-4C9A-90A2-175597F31984}"/>
              </a:ext>
            </a:extLst>
          </p:cNvPr>
          <p:cNvGrpSpPr>
            <a:grpSpLocks/>
          </p:cNvGrpSpPr>
          <p:nvPr/>
        </p:nvGrpSpPr>
        <p:grpSpPr bwMode="auto">
          <a:xfrm>
            <a:off x="5479821" y="1343025"/>
            <a:ext cx="1014412" cy="1134262"/>
            <a:chOff x="5573281" y="1302719"/>
            <a:chExt cx="1343638" cy="1314526"/>
          </a:xfrm>
        </p:grpSpPr>
        <p:grpSp>
          <p:nvGrpSpPr>
            <p:cNvPr id="67" name="Group 15">
              <a:extLst>
                <a:ext uri="{FF2B5EF4-FFF2-40B4-BE49-F238E27FC236}">
                  <a16:creationId xmlns:a16="http://schemas.microsoft.com/office/drawing/2014/main" id="{25973C50-AB4C-436C-AEE3-D9499FDD2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43624" y="1499425"/>
              <a:ext cx="855239" cy="1117820"/>
              <a:chOff x="6562365" y="818634"/>
              <a:chExt cx="782637" cy="1053186"/>
            </a:xfrm>
          </p:grpSpPr>
          <p:cxnSp>
            <p:nvCxnSpPr>
              <p:cNvPr id="69" name="Straight Connector 17">
                <a:extLst>
                  <a:ext uri="{FF2B5EF4-FFF2-40B4-BE49-F238E27FC236}">
                    <a16:creationId xmlns:a16="http://schemas.microsoft.com/office/drawing/2014/main" id="{A7E8BA40-D6F2-490B-BC53-E179D76AEC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883028" y="1019053"/>
                <a:ext cx="0" cy="852767"/>
              </a:xfrm>
              <a:prstGeom prst="line">
                <a:avLst/>
              </a:prstGeom>
              <a:noFill/>
              <a:ln w="28575" algn="ctr">
                <a:solidFill>
                  <a:srgbClr val="F68E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0" name="Picture 18">
                <a:extLst>
                  <a:ext uri="{FF2B5EF4-FFF2-40B4-BE49-F238E27FC236}">
                    <a16:creationId xmlns:a16="http://schemas.microsoft.com/office/drawing/2014/main" id="{36FCF0BE-1013-4B7A-9F72-F5710D32C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2365" y="818634"/>
                <a:ext cx="782637" cy="265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E9F6329-09DD-45D0-83A8-9F17718AA849}"/>
                </a:ext>
              </a:extLst>
            </p:cNvPr>
            <p:cNvSpPr/>
            <p:nvPr/>
          </p:nvSpPr>
          <p:spPr>
            <a:xfrm>
              <a:off x="5573281" y="1302719"/>
              <a:ext cx="1343638" cy="2612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1</a:t>
              </a:r>
              <a:r>
                <a:rPr lang="en-US" sz="1100" b="1" kern="0" baseline="3000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st</a:t>
              </a: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 Production</a:t>
              </a:r>
            </a:p>
          </p:txBody>
        </p:sp>
      </p:grpSp>
      <p:grpSp>
        <p:nvGrpSpPr>
          <p:cNvPr id="71" name="Group 19">
            <a:extLst>
              <a:ext uri="{FF2B5EF4-FFF2-40B4-BE49-F238E27FC236}">
                <a16:creationId xmlns:a16="http://schemas.microsoft.com/office/drawing/2014/main" id="{773FC350-9132-451D-828B-ABE31DCB82D4}"/>
              </a:ext>
            </a:extLst>
          </p:cNvPr>
          <p:cNvGrpSpPr>
            <a:grpSpLocks/>
          </p:cNvGrpSpPr>
          <p:nvPr/>
        </p:nvGrpSpPr>
        <p:grpSpPr bwMode="auto">
          <a:xfrm>
            <a:off x="4909908" y="1476375"/>
            <a:ext cx="590550" cy="1000911"/>
            <a:chOff x="5077995" y="1488661"/>
            <a:chExt cx="782637" cy="1160568"/>
          </a:xfrm>
        </p:grpSpPr>
        <p:grpSp>
          <p:nvGrpSpPr>
            <p:cNvPr id="72" name="Group 20">
              <a:extLst>
                <a:ext uri="{FF2B5EF4-FFF2-40B4-BE49-F238E27FC236}">
                  <a16:creationId xmlns:a16="http://schemas.microsoft.com/office/drawing/2014/main" id="{7906E167-814E-47AD-915F-50F37AB859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7995" y="1664610"/>
              <a:ext cx="782637" cy="984619"/>
              <a:chOff x="5824143" y="987125"/>
              <a:chExt cx="782637" cy="984619"/>
            </a:xfrm>
          </p:grpSpPr>
          <p:cxnSp>
            <p:nvCxnSpPr>
              <p:cNvPr id="74" name="Straight Connector 22">
                <a:extLst>
                  <a:ext uri="{FF2B5EF4-FFF2-40B4-BE49-F238E27FC236}">
                    <a16:creationId xmlns:a16="http://schemas.microsoft.com/office/drawing/2014/main" id="{D6752004-CFEA-47D1-9B39-DEF38AF6350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26398" y="1185180"/>
                <a:ext cx="0" cy="786564"/>
              </a:xfrm>
              <a:prstGeom prst="line">
                <a:avLst/>
              </a:prstGeom>
              <a:noFill/>
              <a:ln w="28575" algn="ctr">
                <a:solidFill>
                  <a:srgbClr val="F68E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75" name="Picture 23">
                <a:extLst>
                  <a:ext uri="{FF2B5EF4-FFF2-40B4-BE49-F238E27FC236}">
                    <a16:creationId xmlns:a16="http://schemas.microsoft.com/office/drawing/2014/main" id="{02BB1C62-BA47-4B28-8315-BA618A3685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4143" y="987125"/>
                <a:ext cx="782637" cy="263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7062FE8-0619-40BE-BF5D-A3CF289AC1C6}"/>
                </a:ext>
              </a:extLst>
            </p:cNvPr>
            <p:cNvSpPr/>
            <p:nvPr/>
          </p:nvSpPr>
          <p:spPr>
            <a:xfrm>
              <a:off x="5128488" y="1488661"/>
              <a:ext cx="639574" cy="261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b="1" kern="0" dirty="0">
                  <a:solidFill>
                    <a:srgbClr val="FFFFFF">
                      <a:lumMod val="50000"/>
                    </a:srgbClr>
                  </a:solidFill>
                  <a:latin typeface="Verdana"/>
                  <a:cs typeface="Arial"/>
                </a:rPr>
                <a:t>Pilot  </a:t>
              </a:r>
            </a:p>
          </p:txBody>
        </p:sp>
      </p:grp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A3CBD2C-406F-4A94-8CDD-A051F76DF2F4}"/>
              </a:ext>
            </a:extLst>
          </p:cNvPr>
          <p:cNvGraphicFramePr>
            <a:graphicFrameLocks noGrp="1"/>
          </p:cNvGraphicFramePr>
          <p:nvPr/>
        </p:nvGraphicFramePr>
        <p:xfrm>
          <a:off x="221633" y="1977080"/>
          <a:ext cx="3542482" cy="276942"/>
        </p:xfrm>
        <a:graphic>
          <a:graphicData uri="http://schemas.openxmlformats.org/drawingml/2006/table">
            <a:tbl>
              <a:tblPr/>
              <a:tblGrid>
                <a:gridCol w="3542482">
                  <a:extLst>
                    <a:ext uri="{9D8B030D-6E8A-4147-A177-3AD203B41FA5}">
                      <a16:colId xmlns:a16="http://schemas.microsoft.com/office/drawing/2014/main" val="460624374"/>
                    </a:ext>
                  </a:extLst>
                </a:gridCol>
              </a:tblGrid>
              <a:tr h="2769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Procurement Program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67974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AF45F9F8-A798-400B-8ECB-F138BB8A1A8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633" y="2255469"/>
          <a:ext cx="3538602" cy="244061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440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OL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109533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3D05786A-30D1-4F99-B2AA-E3529E11E8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373"/>
          <a:stretch/>
        </p:blipFill>
        <p:spPr>
          <a:xfrm>
            <a:off x="3809770" y="2263371"/>
            <a:ext cx="5114925" cy="246694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0C339CFA-1D12-4B1E-B01F-0622A733F3F3}"/>
              </a:ext>
            </a:extLst>
          </p:cNvPr>
          <p:cNvSpPr/>
          <p:nvPr/>
        </p:nvSpPr>
        <p:spPr bwMode="auto">
          <a:xfrm>
            <a:off x="1336592" y="5914956"/>
            <a:ext cx="2243194" cy="248347"/>
          </a:xfrm>
          <a:prstGeom prst="rect">
            <a:avLst/>
          </a:prstGeom>
          <a:solidFill>
            <a:srgbClr val="8064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Manufacturing/Delivery</a:t>
            </a:r>
          </a:p>
        </p:txBody>
      </p: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221D4D83-0B58-4314-B841-B2A2A10730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1397" y="3798734"/>
          <a:ext cx="3538602" cy="244061"/>
        </p:xfrm>
        <a:graphic>
          <a:graphicData uri="http://schemas.openxmlformats.org/drawingml/2006/table">
            <a:tbl>
              <a:tblPr/>
              <a:tblGrid>
                <a:gridCol w="3538602">
                  <a:extLst>
                    <a:ext uri="{9D8B030D-6E8A-4147-A177-3AD203B41FA5}">
                      <a16:colId xmlns:a16="http://schemas.microsoft.com/office/drawing/2014/main" val="1758214005"/>
                    </a:ext>
                  </a:extLst>
                </a:gridCol>
              </a:tblGrid>
              <a:tr h="2440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RL  Vehicles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97570"/>
                  </a:ext>
                </a:extLst>
              </a:tr>
            </a:tbl>
          </a:graphicData>
        </a:graphic>
      </p:graphicFrame>
      <p:pic>
        <p:nvPicPr>
          <p:cNvPr id="53" name="Picture 52">
            <a:extLst>
              <a:ext uri="{FF2B5EF4-FFF2-40B4-BE49-F238E27FC236}">
                <a16:creationId xmlns:a16="http://schemas.microsoft.com/office/drawing/2014/main" id="{53E8D988-C522-418A-87D5-CABD7F50B5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885"/>
          <a:stretch/>
        </p:blipFill>
        <p:spPr>
          <a:xfrm>
            <a:off x="3809769" y="3795661"/>
            <a:ext cx="5114925" cy="249026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5AEDF61C-9D26-4DF9-8B58-72255FC2FF6C}"/>
              </a:ext>
            </a:extLst>
          </p:cNvPr>
          <p:cNvSpPr/>
          <p:nvPr/>
        </p:nvSpPr>
        <p:spPr bwMode="auto">
          <a:xfrm>
            <a:off x="462685" y="5915488"/>
            <a:ext cx="873907" cy="245920"/>
          </a:xfrm>
          <a:prstGeom prst="rect">
            <a:avLst/>
          </a:prstGeom>
          <a:solidFill>
            <a:srgbClr val="00CC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kern="0" dirty="0">
                <a:solidFill>
                  <a:schemeClr val="tx1"/>
                </a:solidFill>
              </a:rPr>
              <a:t>Design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522A8A4-564F-4EE8-9920-0FA7B80D55D7}"/>
              </a:ext>
            </a:extLst>
          </p:cNvPr>
          <p:cNvSpPr txBox="1"/>
          <p:nvPr/>
        </p:nvSpPr>
        <p:spPr>
          <a:xfrm>
            <a:off x="19567" y="2585976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DC7307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OL Pilot Car Qualification &amp; Acceptance Testing - (through December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E7F00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OL</a:t>
            </a:r>
            <a:r>
              <a:rPr lang="en-US" sz="1400" dirty="0">
                <a:latin typeface="Calibri" panose="020F0502020204030204" pitchFamily="34" charset="0"/>
              </a:rPr>
              <a:t> Production Delivery from Springfield Facility Starts - (December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E7F00"/>
                </a:solidFill>
                <a:latin typeface="Calibri" panose="020F0502020204030204" pitchFamily="34" charset="0"/>
              </a:rPr>
              <a:t>●</a:t>
            </a:r>
            <a:r>
              <a:rPr lang="en-US" sz="1400" dirty="0">
                <a:latin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</a:rPr>
              <a:t>OL</a:t>
            </a:r>
            <a:r>
              <a:rPr lang="en-US" sz="1400" dirty="0">
                <a:latin typeface="Calibri" panose="020F0502020204030204" pitchFamily="34" charset="0"/>
              </a:rPr>
              <a:t> Production Acceptance Testing Begins - (January 2019)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20005A0-EF60-484D-A998-040484122E30}"/>
              </a:ext>
            </a:extLst>
          </p:cNvPr>
          <p:cNvSpPr txBox="1"/>
          <p:nvPr/>
        </p:nvSpPr>
        <p:spPr>
          <a:xfrm>
            <a:off x="33158" y="4141608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 err="1">
                <a:latin typeface="Calibri" panose="020F0502020204030204" pitchFamily="34" charset="0"/>
              </a:rPr>
              <a:t>RL</a:t>
            </a:r>
            <a:r>
              <a:rPr lang="en-US" sz="1400" dirty="0">
                <a:latin typeface="Calibri" panose="020F0502020204030204" pitchFamily="34" charset="0"/>
              </a:rPr>
              <a:t> Pilot Car Assembly - (Fall/Winter 2018)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 err="1">
                <a:latin typeface="Calibri" panose="020F0502020204030204" pitchFamily="34" charset="0"/>
              </a:rPr>
              <a:t>RL</a:t>
            </a:r>
            <a:r>
              <a:rPr lang="en-US" sz="1400" dirty="0">
                <a:latin typeface="Calibri" panose="020F0502020204030204" pitchFamily="34" charset="0"/>
              </a:rPr>
              <a:t> Complete Vehicle FAI (Changchun) – (Spring 2019)</a:t>
            </a:r>
          </a:p>
          <a:p>
            <a:pPr marL="179388" lvl="1">
              <a:spcAft>
                <a:spcPts val="600"/>
              </a:spcAft>
              <a:tabLst>
                <a:tab pos="5486400" algn="l"/>
              </a:tabLst>
            </a:pPr>
            <a:r>
              <a:rPr lang="en-US" sz="1400" dirty="0">
                <a:solidFill>
                  <a:srgbClr val="FF0000"/>
                </a:solidFill>
                <a:latin typeface="Calibri" panose="020F0502020204030204" pitchFamily="34" charset="0"/>
              </a:rPr>
              <a:t>● </a:t>
            </a:r>
            <a:r>
              <a:rPr lang="en-US" sz="1400" dirty="0">
                <a:latin typeface="Calibri" panose="020F0502020204030204" pitchFamily="34" charset="0"/>
              </a:rPr>
              <a:t>RL Delivery of Pilot Cars - (Spring 2019)</a:t>
            </a:r>
          </a:p>
        </p:txBody>
      </p:sp>
    </p:spTree>
    <p:extLst>
      <p:ext uri="{BB962C8B-B14F-4D97-AF65-F5344CB8AC3E}">
        <p14:creationId xmlns:p14="http://schemas.microsoft.com/office/powerpoint/2010/main" val="2168583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Orange Line Vehicle Procurement Project Status</a:t>
            </a:r>
          </a:p>
        </p:txBody>
      </p:sp>
      <p:sp>
        <p:nvSpPr>
          <p:cNvPr id="6" name="Rectangle 5"/>
          <p:cNvSpPr/>
          <p:nvPr/>
        </p:nvSpPr>
        <p:spPr>
          <a:xfrm>
            <a:off x="536028" y="2032068"/>
            <a:ext cx="4303986" cy="34448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/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Orange Line Pilot Train is continuing testing on the MBTA system. As shown </a:t>
            </a:r>
            <a:r>
              <a:rPr lang="en-US" sz="1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Wellington Station.</a:t>
            </a:r>
          </a:p>
          <a:p>
            <a:pPr algn="just"/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cars are currently undergoing various lighting, suspension and sound level tests. Tests are being performed throughout the Orange Line system. </a:t>
            </a:r>
          </a:p>
          <a:p>
            <a:pPr algn="just"/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Upcoming testing will include door testing, speed regulation testing, ride quality testing as well as validation of the braking model.</a:t>
            </a:r>
          </a:p>
          <a:p>
            <a:pPr algn="just"/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r>
              <a:rPr lang="en-US" sz="13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vehicle design has been undergoing a comprehensive safety review which is part of the completion of the formal Safety Certification process of the new fleet. </a:t>
            </a:r>
          </a:p>
          <a:p>
            <a:pPr algn="just"/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F44E09-38E6-4CC4-A016-96154D5217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12"/>
          <a:stretch/>
        </p:blipFill>
        <p:spPr>
          <a:xfrm>
            <a:off x="5179563" y="1578967"/>
            <a:ext cx="3254988" cy="21357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B6B2E7-A035-45C4-B15E-F7D5E5FB74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63" y="4010494"/>
            <a:ext cx="3254988" cy="183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13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 Line Vehicle Procurement Project Status</a:t>
            </a:r>
          </a:p>
        </p:txBody>
      </p:sp>
      <p:sp>
        <p:nvSpPr>
          <p:cNvPr id="6" name="Rectangle 5"/>
          <p:cNvSpPr/>
          <p:nvPr/>
        </p:nvSpPr>
        <p:spPr>
          <a:xfrm>
            <a:off x="572755" y="1556375"/>
            <a:ext cx="4856495" cy="160671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just">
              <a:defRPr/>
            </a:pPr>
            <a:r>
              <a:rPr lang="en-US" sz="1300" dirty="0">
                <a:solidFill>
                  <a:schemeClr val="tx1"/>
                </a:solidFill>
                <a:latin typeface="Verdana"/>
                <a:cs typeface="Arial"/>
              </a:rPr>
              <a:t>CRRC is manufacturing the first six Red Line Pilot carshells in Changchun, China. These shells will then move to assembly and test before shipment. </a:t>
            </a:r>
          </a:p>
          <a:p>
            <a:pPr algn="just">
              <a:defRPr/>
            </a:pPr>
            <a:endParaRPr lang="en-US" sz="1300" dirty="0">
              <a:solidFill>
                <a:schemeClr val="tx1"/>
              </a:solidFill>
              <a:latin typeface="Verdana"/>
              <a:cs typeface="Arial"/>
            </a:endParaRPr>
          </a:p>
          <a:p>
            <a:pPr algn="just">
              <a:defRPr/>
            </a:pPr>
            <a:r>
              <a:rPr lang="en-US" sz="1300" dirty="0">
                <a:solidFill>
                  <a:schemeClr val="tx1"/>
                </a:solidFill>
                <a:latin typeface="Verdana"/>
                <a:cs typeface="Arial"/>
              </a:rPr>
              <a:t>Following testing in China, the completed Red Line Pilot Cars will be shipped to Boston for the completion of testing and conditional acceptance. </a:t>
            </a:r>
          </a:p>
          <a:p>
            <a:pPr algn="just">
              <a:defRPr/>
            </a:pPr>
            <a:endParaRPr lang="en-US" sz="1300" dirty="0">
              <a:solidFill>
                <a:schemeClr val="tx1"/>
              </a:solidFill>
              <a:latin typeface="Verdana"/>
              <a:ea typeface="Verdana" panose="020B0604030504040204" pitchFamily="34" charset="0"/>
              <a:cs typeface="Arial"/>
            </a:endParaRPr>
          </a:p>
          <a:p>
            <a:pPr algn="just">
              <a:defRPr/>
            </a:pPr>
            <a:endParaRPr lang="en-US" sz="13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BA123D-FFC6-44FE-B03E-4F6532454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46" y="3424067"/>
            <a:ext cx="3209944" cy="23777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0C367A-C9D9-423C-B176-CB588EB88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879" y="3424068"/>
            <a:ext cx="3148687" cy="237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18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MBTA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BTA" id="{A9A91626-64AF-4BB6-A98C-A92CD1976DE6}" vid="{E06E7F53-71CC-4783-9AF9-416875201A0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AEA24755921242B6930DE14963EEA1" ma:contentTypeVersion="2" ma:contentTypeDescription="Create a new document." ma:contentTypeScope="" ma:versionID="05c769840a6264e83d3d2bcd161cf46a">
  <xsd:schema xmlns:xsd="http://www.w3.org/2001/XMLSchema" xmlns:xs="http://www.w3.org/2001/XMLSchema" xmlns:p="http://schemas.microsoft.com/office/2006/metadata/properties" xmlns:ns2="a48fa604-65a2-4043-adf9-a239411230e9" targetNamespace="http://schemas.microsoft.com/office/2006/metadata/properties" ma:root="true" ma:fieldsID="8052e779e10ae18b65a98d9eba4387c7" ns2:_="">
    <xsd:import namespace="a48fa604-65a2-4043-adf9-a239411230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8fa604-65a2-4043-adf9-a239411230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9C05C7-058A-484B-9149-27F15EEEA9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8fa604-65a2-4043-adf9-a239411230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925FDC-4F6A-4C36-B90B-7FE388DF48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215429-FB37-45DA-8E07-94A457724AF8}">
  <ds:schemaRefs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a48fa604-65a2-4043-adf9-a239411230e9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</Template>
  <TotalTime>14255</TotalTime>
  <Words>1069</Words>
  <Application>Microsoft Office PowerPoint</Application>
  <PresentationFormat>On-screen Show (4:3)</PresentationFormat>
  <Paragraphs>246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Verdana</vt:lpstr>
      <vt:lpstr>Wingdings</vt:lpstr>
      <vt:lpstr>MBTA</vt:lpstr>
      <vt:lpstr>Red Line/Orange Line Improvement Program Update</vt:lpstr>
      <vt:lpstr>OVERVIEW</vt:lpstr>
      <vt:lpstr>PowerPoint Presentation</vt:lpstr>
      <vt:lpstr>Red Line and Orange Line Schedule by Project</vt:lpstr>
      <vt:lpstr>Red Line/Orange Line Schedule – Signals Upgrades</vt:lpstr>
      <vt:lpstr>New Vehicle Procurement Program</vt:lpstr>
      <vt:lpstr>Vehicle Procurement Project Status – Current/Look Ahead</vt:lpstr>
      <vt:lpstr>Orange Line Vehicle Procurement Project Status</vt:lpstr>
      <vt:lpstr>Red Line Vehicle Procurement Project Status</vt:lpstr>
      <vt:lpstr>Production Vehicle Final Assembly – Springfield MA</vt:lpstr>
      <vt:lpstr>Orange Line Projects: Wellington Yard Expansion Tracks 33 to 38</vt:lpstr>
      <vt:lpstr>Orange Line Projects: Orange Line Test Track</vt:lpstr>
      <vt:lpstr>Orange Line Projects: Wellington Maintenance Facility</vt:lpstr>
      <vt:lpstr>Orange Line Projects: Wellington Yard Rebuild</vt:lpstr>
      <vt:lpstr>Red Line Projects: Red Line Test Track</vt:lpstr>
      <vt:lpstr>Red Line Projects: Cabot Yard &amp; Maintenance Facility Improvements</vt:lpstr>
      <vt:lpstr>Signals Upgrade Projects Status </vt:lpstr>
      <vt:lpstr>State of Good Repair Projects Status – Bridge Strengthening</vt:lpstr>
      <vt:lpstr>Vehicle Procurement &amp; Improvement Program Collaboration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Sans, Joshua</dc:creator>
  <cp:lastModifiedBy>Larkin, Beth</cp:lastModifiedBy>
  <cp:revision>692</cp:revision>
  <cp:lastPrinted>2018-10-31T12:45:31Z</cp:lastPrinted>
  <dcterms:created xsi:type="dcterms:W3CDTF">2017-06-19T20:46:15Z</dcterms:created>
  <dcterms:modified xsi:type="dcterms:W3CDTF">2018-11-30T22:53:42Z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0x01010029AEA24755921242B6930DE14963EEA1</vt:lpwstr>
  </property>
</Properties>
</file>