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 id="2147483668" r:id="rId2"/>
  </p:sldMasterIdLst>
  <p:notesMasterIdLst>
    <p:notesMasterId r:id="rId40"/>
  </p:notesMasterIdLst>
  <p:sldIdLst>
    <p:sldId id="336" r:id="rId3"/>
    <p:sldId id="337" r:id="rId4"/>
    <p:sldId id="338" r:id="rId5"/>
    <p:sldId id="324" r:id="rId6"/>
    <p:sldId id="325" r:id="rId7"/>
    <p:sldId id="326" r:id="rId8"/>
    <p:sldId id="327" r:id="rId9"/>
    <p:sldId id="334" r:id="rId10"/>
    <p:sldId id="335" r:id="rId11"/>
    <p:sldId id="329" r:id="rId12"/>
    <p:sldId id="330" r:id="rId13"/>
    <p:sldId id="332" r:id="rId14"/>
    <p:sldId id="331" r:id="rId15"/>
    <p:sldId id="333" r:id="rId16"/>
    <p:sldId id="292" r:id="rId17"/>
    <p:sldId id="291" r:id="rId18"/>
    <p:sldId id="275" r:id="rId19"/>
    <p:sldId id="274" r:id="rId20"/>
    <p:sldId id="310" r:id="rId21"/>
    <p:sldId id="311" r:id="rId22"/>
    <p:sldId id="312" r:id="rId23"/>
    <p:sldId id="322" r:id="rId24"/>
    <p:sldId id="323" r:id="rId25"/>
    <p:sldId id="313" r:id="rId26"/>
    <p:sldId id="314" r:id="rId27"/>
    <p:sldId id="315" r:id="rId28"/>
    <p:sldId id="316" r:id="rId29"/>
    <p:sldId id="317" r:id="rId30"/>
    <p:sldId id="318" r:id="rId31"/>
    <p:sldId id="319" r:id="rId32"/>
    <p:sldId id="320" r:id="rId33"/>
    <p:sldId id="321" r:id="rId34"/>
    <p:sldId id="339" r:id="rId35"/>
    <p:sldId id="296" r:id="rId36"/>
    <p:sldId id="297" r:id="rId37"/>
    <p:sldId id="298" r:id="rId38"/>
    <p:sldId id="299" r:id="rId39"/>
  </p:sldIdLst>
  <p:sldSz cx="9144000" cy="6858000" type="screen4x3"/>
  <p:notesSz cx="7010400"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F69200"/>
    <a:srgbClr val="C47500"/>
    <a:srgbClr val="006600"/>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533" autoAdjust="0"/>
    <p:restoredTop sz="94661" autoAdjust="0"/>
  </p:normalViewPr>
  <p:slideViewPr>
    <p:cSldViewPr snapToGrid="0">
      <p:cViewPr varScale="1">
        <p:scale>
          <a:sx n="83" d="100"/>
          <a:sy n="83" d="100"/>
        </p:scale>
        <p:origin x="-1380" y="-90"/>
      </p:cViewPr>
      <p:guideLst>
        <p:guide orient="horz" pos="2160"/>
        <p:guide pos="288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3408"/>
          </a:xfrm>
          <a:prstGeom prst="rect">
            <a:avLst/>
          </a:prstGeom>
        </p:spPr>
        <p:txBody>
          <a:bodyPr vert="horz" lIns="92829" tIns="46415" rIns="92829" bIns="46415" rtlCol="0"/>
          <a:lstStyle>
            <a:lvl1pPr algn="l">
              <a:defRPr sz="1200"/>
            </a:lvl1pPr>
          </a:lstStyle>
          <a:p>
            <a:endParaRPr lang="en-US"/>
          </a:p>
        </p:txBody>
      </p:sp>
      <p:sp>
        <p:nvSpPr>
          <p:cNvPr id="3" name="Date Placeholder 2"/>
          <p:cNvSpPr>
            <a:spLocks noGrp="1"/>
          </p:cNvSpPr>
          <p:nvPr>
            <p:ph type="dt" idx="1"/>
          </p:nvPr>
        </p:nvSpPr>
        <p:spPr>
          <a:xfrm>
            <a:off x="3970939" y="0"/>
            <a:ext cx="3037840" cy="463408"/>
          </a:xfrm>
          <a:prstGeom prst="rect">
            <a:avLst/>
          </a:prstGeom>
        </p:spPr>
        <p:txBody>
          <a:bodyPr vert="horz" lIns="92829" tIns="46415" rIns="92829" bIns="46415" rtlCol="0"/>
          <a:lstStyle>
            <a:lvl1pPr algn="r">
              <a:defRPr sz="1200"/>
            </a:lvl1pPr>
          </a:lstStyle>
          <a:p>
            <a:fld id="{620A6A1D-0428-4DAF-97FB-EDD6E58A80BE}" type="datetimeFigureOut">
              <a:rPr lang="en-US" smtClean="0"/>
              <a:t>11/30/2018</a:t>
            </a:fld>
            <a:endParaRPr lang="en-US"/>
          </a:p>
        </p:txBody>
      </p:sp>
      <p:sp>
        <p:nvSpPr>
          <p:cNvPr id="4" name="Slide Image Placeholder 3"/>
          <p:cNvSpPr>
            <a:spLocks noGrp="1" noRot="1" noChangeAspect="1"/>
          </p:cNvSpPr>
          <p:nvPr>
            <p:ph type="sldImg" idx="2"/>
          </p:nvPr>
        </p:nvSpPr>
        <p:spPr>
          <a:xfrm>
            <a:off x="1427163" y="1154113"/>
            <a:ext cx="4156075" cy="3117850"/>
          </a:xfrm>
          <a:prstGeom prst="rect">
            <a:avLst/>
          </a:prstGeom>
          <a:noFill/>
          <a:ln w="12700">
            <a:solidFill>
              <a:prstClr val="black"/>
            </a:solidFill>
          </a:ln>
        </p:spPr>
        <p:txBody>
          <a:bodyPr vert="horz" lIns="92829" tIns="46415" rIns="92829" bIns="46415" rtlCol="0" anchor="ctr"/>
          <a:lstStyle/>
          <a:p>
            <a:endParaRPr lang="en-US"/>
          </a:p>
        </p:txBody>
      </p:sp>
      <p:sp>
        <p:nvSpPr>
          <p:cNvPr id="5" name="Notes Placeholder 4"/>
          <p:cNvSpPr>
            <a:spLocks noGrp="1"/>
          </p:cNvSpPr>
          <p:nvPr>
            <p:ph type="body" sz="quarter" idx="3"/>
          </p:nvPr>
        </p:nvSpPr>
        <p:spPr>
          <a:xfrm>
            <a:off x="701040" y="4444861"/>
            <a:ext cx="5608320" cy="3636704"/>
          </a:xfrm>
          <a:prstGeom prst="rect">
            <a:avLst/>
          </a:prstGeom>
        </p:spPr>
        <p:txBody>
          <a:bodyPr vert="horz" lIns="92829" tIns="46415" rIns="92829" bIns="46415"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72669"/>
            <a:ext cx="3037840" cy="463407"/>
          </a:xfrm>
          <a:prstGeom prst="rect">
            <a:avLst/>
          </a:prstGeom>
        </p:spPr>
        <p:txBody>
          <a:bodyPr vert="horz" lIns="92829" tIns="46415" rIns="92829" bIns="46415" rtlCol="0" anchor="b"/>
          <a:lstStyle>
            <a:lvl1pPr algn="l">
              <a:defRPr sz="1200"/>
            </a:lvl1pPr>
          </a:lstStyle>
          <a:p>
            <a:endParaRPr lang="en-US"/>
          </a:p>
        </p:txBody>
      </p:sp>
      <p:sp>
        <p:nvSpPr>
          <p:cNvPr id="7" name="Slide Number Placeholder 6"/>
          <p:cNvSpPr>
            <a:spLocks noGrp="1"/>
          </p:cNvSpPr>
          <p:nvPr>
            <p:ph type="sldNum" sz="quarter" idx="5"/>
          </p:nvPr>
        </p:nvSpPr>
        <p:spPr>
          <a:xfrm>
            <a:off x="3970939" y="8772669"/>
            <a:ext cx="3037840" cy="463407"/>
          </a:xfrm>
          <a:prstGeom prst="rect">
            <a:avLst/>
          </a:prstGeom>
        </p:spPr>
        <p:txBody>
          <a:bodyPr vert="horz" lIns="92829" tIns="46415" rIns="92829" bIns="46415" rtlCol="0" anchor="b"/>
          <a:lstStyle>
            <a:lvl1pPr algn="r">
              <a:defRPr sz="1200"/>
            </a:lvl1pPr>
          </a:lstStyle>
          <a:p>
            <a:fld id="{5ACB04D5-5BBA-456C-B84E-D72052E643F4}" type="slidenum">
              <a:rPr lang="en-US" smtClean="0"/>
              <a:t>‹#›</a:t>
            </a:fld>
            <a:endParaRPr lang="en-US"/>
          </a:p>
        </p:txBody>
      </p:sp>
    </p:spTree>
    <p:extLst>
      <p:ext uri="{BB962C8B-B14F-4D97-AF65-F5344CB8AC3E}">
        <p14:creationId xmlns:p14="http://schemas.microsoft.com/office/powerpoint/2010/main" val="28130411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9138">
              <a:defRPr/>
            </a:pPr>
            <a:endParaRPr lang="en-US" dirty="0"/>
          </a:p>
        </p:txBody>
      </p:sp>
      <p:sp>
        <p:nvSpPr>
          <p:cNvPr id="4" name="Slide Number Placeholder 3"/>
          <p:cNvSpPr>
            <a:spLocks noGrp="1"/>
          </p:cNvSpPr>
          <p:nvPr>
            <p:ph type="sldNum" sz="quarter" idx="10"/>
          </p:nvPr>
        </p:nvSpPr>
        <p:spPr/>
        <p:txBody>
          <a:bodyPr/>
          <a:lstStyle/>
          <a:p>
            <a:pPr defTabSz="909138">
              <a:defRPr/>
            </a:pPr>
            <a:fld id="{4AE956D3-FD57-457D-8F40-FAC78B4C2BE7}" type="slidenum">
              <a:rPr lang="en-US" sz="1300">
                <a:solidFill>
                  <a:prstClr val="black"/>
                </a:solidFill>
                <a:latin typeface="Calibri" panose="020F0502020204030204"/>
              </a:rPr>
              <a:pPr defTabSz="909138">
                <a:defRPr/>
              </a:pPr>
              <a:t>4</a:t>
            </a:fld>
            <a:endParaRPr lang="en-US" sz="1300">
              <a:solidFill>
                <a:prstClr val="black"/>
              </a:solidFill>
              <a:latin typeface="Calibri" panose="020F0502020204030204"/>
            </a:endParaRPr>
          </a:p>
        </p:txBody>
      </p:sp>
    </p:spTree>
    <p:extLst>
      <p:ext uri="{BB962C8B-B14F-4D97-AF65-F5344CB8AC3E}">
        <p14:creationId xmlns:p14="http://schemas.microsoft.com/office/powerpoint/2010/main" val="28161475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27163" y="1154113"/>
            <a:ext cx="4156075" cy="3117850"/>
          </a:xfrm>
        </p:spPr>
      </p:sp>
      <p:sp>
        <p:nvSpPr>
          <p:cNvPr id="3" name="Notes Placeholder 2"/>
          <p:cNvSpPr>
            <a:spLocks noGrp="1"/>
          </p:cNvSpPr>
          <p:nvPr>
            <p:ph type="body" idx="1"/>
          </p:nvPr>
        </p:nvSpPr>
        <p:spPr/>
        <p:txBody>
          <a:bodyPr/>
          <a:lstStyle/>
          <a:p>
            <a:pPr defTabSz="936054">
              <a:defRPr/>
            </a:pPr>
            <a:endParaRPr lang="en-US" sz="1300" dirty="0"/>
          </a:p>
        </p:txBody>
      </p:sp>
      <p:sp>
        <p:nvSpPr>
          <p:cNvPr id="4" name="Slide Number Placeholder 3"/>
          <p:cNvSpPr>
            <a:spLocks noGrp="1"/>
          </p:cNvSpPr>
          <p:nvPr>
            <p:ph type="sldNum" sz="quarter" idx="10"/>
          </p:nvPr>
        </p:nvSpPr>
        <p:spPr/>
        <p:txBody>
          <a:bodyPr/>
          <a:lstStyle/>
          <a:p>
            <a:pPr defTabSz="936054">
              <a:defRPr/>
            </a:pPr>
            <a:fld id="{4AE956D3-FD57-457D-8F40-FAC78B4C2BE7}" type="slidenum">
              <a:rPr lang="en-US">
                <a:solidFill>
                  <a:prstClr val="black"/>
                </a:solidFill>
                <a:latin typeface="Calibri" panose="020F0502020204030204"/>
              </a:rPr>
              <a:pPr defTabSz="936054">
                <a:defRPr/>
              </a:pPr>
              <a:t>13</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19541058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27163" y="1154113"/>
            <a:ext cx="4156075" cy="3117850"/>
          </a:xfrm>
        </p:spPr>
      </p:sp>
      <p:sp>
        <p:nvSpPr>
          <p:cNvPr id="3" name="Notes Placeholder 2"/>
          <p:cNvSpPr>
            <a:spLocks noGrp="1"/>
          </p:cNvSpPr>
          <p:nvPr>
            <p:ph type="body" idx="1"/>
          </p:nvPr>
        </p:nvSpPr>
        <p:spPr/>
        <p:txBody>
          <a:bodyPr/>
          <a:lstStyle/>
          <a:p>
            <a:pPr defTabSz="936054">
              <a:defRPr/>
            </a:pPr>
            <a:endParaRPr lang="en-US" sz="1300" dirty="0"/>
          </a:p>
        </p:txBody>
      </p:sp>
      <p:sp>
        <p:nvSpPr>
          <p:cNvPr id="4" name="Slide Number Placeholder 3"/>
          <p:cNvSpPr>
            <a:spLocks noGrp="1"/>
          </p:cNvSpPr>
          <p:nvPr>
            <p:ph type="sldNum" sz="quarter" idx="10"/>
          </p:nvPr>
        </p:nvSpPr>
        <p:spPr/>
        <p:txBody>
          <a:bodyPr/>
          <a:lstStyle/>
          <a:p>
            <a:pPr defTabSz="936054">
              <a:defRPr/>
            </a:pPr>
            <a:fld id="{4AE956D3-FD57-457D-8F40-FAC78B4C2BE7}" type="slidenum">
              <a:rPr lang="en-US">
                <a:solidFill>
                  <a:prstClr val="black"/>
                </a:solidFill>
                <a:latin typeface="Calibri" panose="020F0502020204030204"/>
              </a:rPr>
              <a:pPr defTabSz="936054">
                <a:defRPr/>
              </a:pPr>
              <a:t>14</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6856266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73200" y="1174750"/>
            <a:ext cx="4230688" cy="3173413"/>
          </a:xfrm>
        </p:spPr>
      </p:sp>
      <p:sp>
        <p:nvSpPr>
          <p:cNvPr id="3" name="Notes Placeholder 2"/>
          <p:cNvSpPr>
            <a:spLocks noGrp="1"/>
          </p:cNvSpPr>
          <p:nvPr>
            <p:ph type="body" idx="1"/>
          </p:nvPr>
        </p:nvSpPr>
        <p:spPr/>
        <p:txBody>
          <a:bodyPr/>
          <a:lstStyle/>
          <a:p>
            <a:pPr defTabSz="955337">
              <a:defRPr/>
            </a:pPr>
            <a:endParaRPr lang="en-US" sz="1300" dirty="0"/>
          </a:p>
        </p:txBody>
      </p:sp>
      <p:sp>
        <p:nvSpPr>
          <p:cNvPr id="4" name="Slide Number Placeholder 3"/>
          <p:cNvSpPr>
            <a:spLocks noGrp="1"/>
          </p:cNvSpPr>
          <p:nvPr>
            <p:ph type="sldNum" sz="quarter" idx="10"/>
          </p:nvPr>
        </p:nvSpPr>
        <p:spPr/>
        <p:txBody>
          <a:bodyPr/>
          <a:lstStyle/>
          <a:p>
            <a:pPr defTabSz="955337">
              <a:defRPr/>
            </a:pPr>
            <a:fld id="{4AE956D3-FD57-457D-8F40-FAC78B4C2BE7}" type="slidenum">
              <a:rPr lang="en-US">
                <a:solidFill>
                  <a:prstClr val="black"/>
                </a:solidFill>
                <a:latin typeface="Calibri" panose="020F0502020204030204"/>
              </a:rPr>
              <a:pPr defTabSz="955337">
                <a:defRPr/>
              </a:pPr>
              <a:t>15</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29333936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73200" y="1174750"/>
            <a:ext cx="4230688" cy="3173413"/>
          </a:xfrm>
        </p:spPr>
      </p:sp>
      <p:sp>
        <p:nvSpPr>
          <p:cNvPr id="3" name="Notes Placeholder 2"/>
          <p:cNvSpPr>
            <a:spLocks noGrp="1"/>
          </p:cNvSpPr>
          <p:nvPr>
            <p:ph type="body" idx="1"/>
          </p:nvPr>
        </p:nvSpPr>
        <p:spPr/>
        <p:txBody>
          <a:bodyPr/>
          <a:lstStyle/>
          <a:p>
            <a:pPr defTabSz="955337">
              <a:defRPr/>
            </a:pPr>
            <a:endParaRPr lang="en-US" sz="1300" dirty="0"/>
          </a:p>
        </p:txBody>
      </p:sp>
      <p:sp>
        <p:nvSpPr>
          <p:cNvPr id="4" name="Slide Number Placeholder 3"/>
          <p:cNvSpPr>
            <a:spLocks noGrp="1"/>
          </p:cNvSpPr>
          <p:nvPr>
            <p:ph type="sldNum" sz="quarter" idx="10"/>
          </p:nvPr>
        </p:nvSpPr>
        <p:spPr/>
        <p:txBody>
          <a:bodyPr/>
          <a:lstStyle/>
          <a:p>
            <a:pPr defTabSz="955337">
              <a:defRPr/>
            </a:pPr>
            <a:fld id="{4AE956D3-FD57-457D-8F40-FAC78B4C2BE7}" type="slidenum">
              <a:rPr lang="en-US">
                <a:solidFill>
                  <a:prstClr val="black"/>
                </a:solidFill>
                <a:latin typeface="Calibri" panose="020F0502020204030204"/>
              </a:rPr>
              <a:pPr defTabSz="955337">
                <a:defRPr/>
              </a:pPr>
              <a:t>16</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35305249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27163" y="1154113"/>
            <a:ext cx="4156075" cy="3117850"/>
          </a:xfrm>
        </p:spPr>
      </p:sp>
      <p:sp>
        <p:nvSpPr>
          <p:cNvPr id="3" name="Notes Placeholder 2"/>
          <p:cNvSpPr>
            <a:spLocks noGrp="1"/>
          </p:cNvSpPr>
          <p:nvPr>
            <p:ph type="body" idx="1"/>
          </p:nvPr>
        </p:nvSpPr>
        <p:spPr/>
        <p:txBody>
          <a:bodyPr/>
          <a:lstStyle/>
          <a:p>
            <a:pPr defTabSz="936054">
              <a:defRPr/>
            </a:pPr>
            <a:endParaRPr lang="en-US" sz="1300" dirty="0"/>
          </a:p>
        </p:txBody>
      </p:sp>
      <p:sp>
        <p:nvSpPr>
          <p:cNvPr id="4" name="Slide Number Placeholder 3"/>
          <p:cNvSpPr>
            <a:spLocks noGrp="1"/>
          </p:cNvSpPr>
          <p:nvPr>
            <p:ph type="sldNum" sz="quarter" idx="10"/>
          </p:nvPr>
        </p:nvSpPr>
        <p:spPr/>
        <p:txBody>
          <a:bodyPr/>
          <a:lstStyle/>
          <a:p>
            <a:pPr defTabSz="936054">
              <a:defRPr/>
            </a:pPr>
            <a:fld id="{4AE956D3-FD57-457D-8F40-FAC78B4C2BE7}" type="slidenum">
              <a:rPr lang="en-US">
                <a:solidFill>
                  <a:prstClr val="black"/>
                </a:solidFill>
                <a:latin typeface="Calibri" panose="020F0502020204030204"/>
              </a:rPr>
              <a:pPr defTabSz="936054">
                <a:defRPr/>
              </a:pPr>
              <a:t>17</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13690746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27163" y="1154113"/>
            <a:ext cx="4156075" cy="3117850"/>
          </a:xfrm>
        </p:spPr>
      </p:sp>
      <p:sp>
        <p:nvSpPr>
          <p:cNvPr id="3" name="Notes Placeholder 2"/>
          <p:cNvSpPr>
            <a:spLocks noGrp="1"/>
          </p:cNvSpPr>
          <p:nvPr>
            <p:ph type="body" idx="1"/>
          </p:nvPr>
        </p:nvSpPr>
        <p:spPr/>
        <p:txBody>
          <a:bodyPr/>
          <a:lstStyle/>
          <a:p>
            <a:pPr defTabSz="936054">
              <a:defRPr/>
            </a:pPr>
            <a:endParaRPr lang="en-US" sz="1300" dirty="0"/>
          </a:p>
        </p:txBody>
      </p:sp>
      <p:sp>
        <p:nvSpPr>
          <p:cNvPr id="4" name="Slide Number Placeholder 3"/>
          <p:cNvSpPr>
            <a:spLocks noGrp="1"/>
          </p:cNvSpPr>
          <p:nvPr>
            <p:ph type="sldNum" sz="quarter" idx="10"/>
          </p:nvPr>
        </p:nvSpPr>
        <p:spPr/>
        <p:txBody>
          <a:bodyPr/>
          <a:lstStyle/>
          <a:p>
            <a:pPr defTabSz="936054">
              <a:defRPr/>
            </a:pPr>
            <a:fld id="{4AE956D3-FD57-457D-8F40-FAC78B4C2BE7}" type="slidenum">
              <a:rPr lang="en-US">
                <a:solidFill>
                  <a:prstClr val="black"/>
                </a:solidFill>
                <a:latin typeface="Calibri" panose="020F0502020204030204"/>
              </a:rPr>
              <a:pPr defTabSz="936054">
                <a:defRPr/>
              </a:pPr>
              <a:t>18</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21693974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27163" y="1154113"/>
            <a:ext cx="4156075" cy="3117850"/>
          </a:xfrm>
        </p:spPr>
      </p:sp>
      <p:sp>
        <p:nvSpPr>
          <p:cNvPr id="3" name="Notes Placeholder 2"/>
          <p:cNvSpPr>
            <a:spLocks noGrp="1"/>
          </p:cNvSpPr>
          <p:nvPr>
            <p:ph type="body" idx="1"/>
          </p:nvPr>
        </p:nvSpPr>
        <p:spPr/>
        <p:txBody>
          <a:bodyPr/>
          <a:lstStyle/>
          <a:p>
            <a:pPr defTabSz="936054">
              <a:defRPr/>
            </a:pPr>
            <a:endParaRPr lang="en-US" sz="1300" dirty="0"/>
          </a:p>
        </p:txBody>
      </p:sp>
      <p:sp>
        <p:nvSpPr>
          <p:cNvPr id="4" name="Slide Number Placeholder 3"/>
          <p:cNvSpPr>
            <a:spLocks noGrp="1"/>
          </p:cNvSpPr>
          <p:nvPr>
            <p:ph type="sldNum" sz="quarter" idx="10"/>
          </p:nvPr>
        </p:nvSpPr>
        <p:spPr/>
        <p:txBody>
          <a:bodyPr/>
          <a:lstStyle/>
          <a:p>
            <a:pPr defTabSz="936054">
              <a:defRPr/>
            </a:pPr>
            <a:fld id="{4AE956D3-FD57-457D-8F40-FAC78B4C2BE7}" type="slidenum">
              <a:rPr lang="en-US">
                <a:solidFill>
                  <a:prstClr val="black"/>
                </a:solidFill>
                <a:latin typeface="Calibri" panose="020F0502020204030204"/>
              </a:rPr>
              <a:pPr defTabSz="936054">
                <a:defRPr/>
              </a:pPr>
              <a:t>19</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28672741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27163" y="1154113"/>
            <a:ext cx="4156075" cy="3117850"/>
          </a:xfrm>
        </p:spPr>
      </p:sp>
      <p:sp>
        <p:nvSpPr>
          <p:cNvPr id="3" name="Notes Placeholder 2"/>
          <p:cNvSpPr>
            <a:spLocks noGrp="1"/>
          </p:cNvSpPr>
          <p:nvPr>
            <p:ph type="body" idx="1"/>
          </p:nvPr>
        </p:nvSpPr>
        <p:spPr/>
        <p:txBody>
          <a:bodyPr/>
          <a:lstStyle/>
          <a:p>
            <a:pPr defTabSz="936054">
              <a:defRPr/>
            </a:pPr>
            <a:endParaRPr lang="en-US" sz="1300" dirty="0"/>
          </a:p>
        </p:txBody>
      </p:sp>
      <p:sp>
        <p:nvSpPr>
          <p:cNvPr id="4" name="Slide Number Placeholder 3"/>
          <p:cNvSpPr>
            <a:spLocks noGrp="1"/>
          </p:cNvSpPr>
          <p:nvPr>
            <p:ph type="sldNum" sz="quarter" idx="10"/>
          </p:nvPr>
        </p:nvSpPr>
        <p:spPr/>
        <p:txBody>
          <a:bodyPr/>
          <a:lstStyle/>
          <a:p>
            <a:pPr defTabSz="936054">
              <a:defRPr/>
            </a:pPr>
            <a:fld id="{4AE956D3-FD57-457D-8F40-FAC78B4C2BE7}" type="slidenum">
              <a:rPr lang="en-US">
                <a:solidFill>
                  <a:prstClr val="black"/>
                </a:solidFill>
                <a:latin typeface="Calibri" panose="020F0502020204030204"/>
              </a:rPr>
              <a:pPr defTabSz="936054">
                <a:defRPr/>
              </a:pPr>
              <a:t>20</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389449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27163" y="1154113"/>
            <a:ext cx="4156075" cy="3117850"/>
          </a:xfrm>
        </p:spPr>
      </p:sp>
      <p:sp>
        <p:nvSpPr>
          <p:cNvPr id="3" name="Notes Placeholder 2"/>
          <p:cNvSpPr>
            <a:spLocks noGrp="1"/>
          </p:cNvSpPr>
          <p:nvPr>
            <p:ph type="body" idx="1"/>
          </p:nvPr>
        </p:nvSpPr>
        <p:spPr/>
        <p:txBody>
          <a:bodyPr/>
          <a:lstStyle/>
          <a:p>
            <a:pPr defTabSz="936054">
              <a:defRPr/>
            </a:pPr>
            <a:endParaRPr lang="en-US" sz="1300" dirty="0"/>
          </a:p>
        </p:txBody>
      </p:sp>
      <p:sp>
        <p:nvSpPr>
          <p:cNvPr id="4" name="Slide Number Placeholder 3"/>
          <p:cNvSpPr>
            <a:spLocks noGrp="1"/>
          </p:cNvSpPr>
          <p:nvPr>
            <p:ph type="sldNum" sz="quarter" idx="10"/>
          </p:nvPr>
        </p:nvSpPr>
        <p:spPr/>
        <p:txBody>
          <a:bodyPr/>
          <a:lstStyle/>
          <a:p>
            <a:pPr defTabSz="936054">
              <a:defRPr/>
            </a:pPr>
            <a:fld id="{4AE956D3-FD57-457D-8F40-FAC78B4C2BE7}" type="slidenum">
              <a:rPr lang="en-US">
                <a:solidFill>
                  <a:prstClr val="black"/>
                </a:solidFill>
                <a:latin typeface="Calibri" panose="020F0502020204030204"/>
              </a:rPr>
              <a:pPr defTabSz="936054">
                <a:defRPr/>
              </a:pPr>
              <a:t>21</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21105299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27163" y="1154113"/>
            <a:ext cx="4156075" cy="3117850"/>
          </a:xfrm>
        </p:spPr>
      </p:sp>
      <p:sp>
        <p:nvSpPr>
          <p:cNvPr id="3" name="Notes Placeholder 2"/>
          <p:cNvSpPr>
            <a:spLocks noGrp="1"/>
          </p:cNvSpPr>
          <p:nvPr>
            <p:ph type="body" idx="1"/>
          </p:nvPr>
        </p:nvSpPr>
        <p:spPr/>
        <p:txBody>
          <a:bodyPr/>
          <a:lstStyle/>
          <a:p>
            <a:pPr defTabSz="936054">
              <a:defRPr/>
            </a:pPr>
            <a:endParaRPr lang="en-US" sz="1300" dirty="0"/>
          </a:p>
        </p:txBody>
      </p:sp>
      <p:sp>
        <p:nvSpPr>
          <p:cNvPr id="4" name="Slide Number Placeholder 3"/>
          <p:cNvSpPr>
            <a:spLocks noGrp="1"/>
          </p:cNvSpPr>
          <p:nvPr>
            <p:ph type="sldNum" sz="quarter" idx="10"/>
          </p:nvPr>
        </p:nvSpPr>
        <p:spPr/>
        <p:txBody>
          <a:bodyPr/>
          <a:lstStyle/>
          <a:p>
            <a:pPr defTabSz="936054">
              <a:defRPr/>
            </a:pPr>
            <a:fld id="{4AE956D3-FD57-457D-8F40-FAC78B4C2BE7}" type="slidenum">
              <a:rPr lang="en-US">
                <a:solidFill>
                  <a:prstClr val="black"/>
                </a:solidFill>
                <a:latin typeface="Calibri" panose="020F0502020204030204"/>
              </a:rPr>
              <a:pPr defTabSz="936054">
                <a:defRPr/>
              </a:pPr>
              <a:t>22</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35689341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9138">
              <a:defRPr/>
            </a:pPr>
            <a:endParaRPr lang="en-US" sz="1300" dirty="0"/>
          </a:p>
        </p:txBody>
      </p:sp>
      <p:sp>
        <p:nvSpPr>
          <p:cNvPr id="4" name="Slide Number Placeholder 3"/>
          <p:cNvSpPr>
            <a:spLocks noGrp="1"/>
          </p:cNvSpPr>
          <p:nvPr>
            <p:ph type="sldNum" sz="quarter" idx="10"/>
          </p:nvPr>
        </p:nvSpPr>
        <p:spPr/>
        <p:txBody>
          <a:bodyPr/>
          <a:lstStyle/>
          <a:p>
            <a:pPr defTabSz="909138">
              <a:defRPr/>
            </a:pPr>
            <a:fld id="{4AE956D3-FD57-457D-8F40-FAC78B4C2BE7}" type="slidenum">
              <a:rPr lang="en-US" sz="1300">
                <a:solidFill>
                  <a:prstClr val="black"/>
                </a:solidFill>
                <a:latin typeface="Calibri" panose="020F0502020204030204"/>
              </a:rPr>
              <a:pPr defTabSz="909138">
                <a:defRPr/>
              </a:pPr>
              <a:t>5</a:t>
            </a:fld>
            <a:endParaRPr lang="en-US" sz="1300">
              <a:solidFill>
                <a:prstClr val="black"/>
              </a:solidFill>
              <a:latin typeface="Calibri" panose="020F0502020204030204"/>
            </a:endParaRPr>
          </a:p>
        </p:txBody>
      </p:sp>
    </p:spTree>
    <p:extLst>
      <p:ext uri="{BB962C8B-B14F-4D97-AF65-F5344CB8AC3E}">
        <p14:creationId xmlns:p14="http://schemas.microsoft.com/office/powerpoint/2010/main" val="9337332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27163" y="1154113"/>
            <a:ext cx="4156075" cy="3117850"/>
          </a:xfrm>
        </p:spPr>
      </p:sp>
      <p:sp>
        <p:nvSpPr>
          <p:cNvPr id="3" name="Notes Placeholder 2"/>
          <p:cNvSpPr>
            <a:spLocks noGrp="1"/>
          </p:cNvSpPr>
          <p:nvPr>
            <p:ph type="body" idx="1"/>
          </p:nvPr>
        </p:nvSpPr>
        <p:spPr/>
        <p:txBody>
          <a:bodyPr/>
          <a:lstStyle/>
          <a:p>
            <a:pPr defTabSz="936054">
              <a:defRPr/>
            </a:pPr>
            <a:endParaRPr lang="en-US" sz="1300" dirty="0"/>
          </a:p>
        </p:txBody>
      </p:sp>
      <p:sp>
        <p:nvSpPr>
          <p:cNvPr id="4" name="Slide Number Placeholder 3"/>
          <p:cNvSpPr>
            <a:spLocks noGrp="1"/>
          </p:cNvSpPr>
          <p:nvPr>
            <p:ph type="sldNum" sz="quarter" idx="10"/>
          </p:nvPr>
        </p:nvSpPr>
        <p:spPr/>
        <p:txBody>
          <a:bodyPr/>
          <a:lstStyle/>
          <a:p>
            <a:pPr defTabSz="936054">
              <a:defRPr/>
            </a:pPr>
            <a:fld id="{4AE956D3-FD57-457D-8F40-FAC78B4C2BE7}" type="slidenum">
              <a:rPr lang="en-US">
                <a:solidFill>
                  <a:prstClr val="black"/>
                </a:solidFill>
                <a:latin typeface="Calibri" panose="020F0502020204030204"/>
              </a:rPr>
              <a:pPr defTabSz="936054">
                <a:defRPr/>
              </a:pPr>
              <a:t>23</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8652539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27163" y="1154113"/>
            <a:ext cx="4156075" cy="3117850"/>
          </a:xfrm>
        </p:spPr>
      </p:sp>
      <p:sp>
        <p:nvSpPr>
          <p:cNvPr id="3" name="Notes Placeholder 2"/>
          <p:cNvSpPr>
            <a:spLocks noGrp="1"/>
          </p:cNvSpPr>
          <p:nvPr>
            <p:ph type="body" idx="1"/>
          </p:nvPr>
        </p:nvSpPr>
        <p:spPr/>
        <p:txBody>
          <a:bodyPr/>
          <a:lstStyle/>
          <a:p>
            <a:pPr defTabSz="936054">
              <a:defRPr/>
            </a:pPr>
            <a:endParaRPr lang="en-US" sz="1300" dirty="0"/>
          </a:p>
        </p:txBody>
      </p:sp>
      <p:sp>
        <p:nvSpPr>
          <p:cNvPr id="4" name="Slide Number Placeholder 3"/>
          <p:cNvSpPr>
            <a:spLocks noGrp="1"/>
          </p:cNvSpPr>
          <p:nvPr>
            <p:ph type="sldNum" sz="quarter" idx="10"/>
          </p:nvPr>
        </p:nvSpPr>
        <p:spPr/>
        <p:txBody>
          <a:bodyPr/>
          <a:lstStyle/>
          <a:p>
            <a:pPr defTabSz="936054">
              <a:defRPr/>
            </a:pPr>
            <a:fld id="{4AE956D3-FD57-457D-8F40-FAC78B4C2BE7}" type="slidenum">
              <a:rPr lang="en-US">
                <a:solidFill>
                  <a:prstClr val="black"/>
                </a:solidFill>
                <a:latin typeface="Calibri" panose="020F0502020204030204"/>
              </a:rPr>
              <a:pPr defTabSz="936054">
                <a:defRPr/>
              </a:pPr>
              <a:t>24</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39567867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27163" y="1154113"/>
            <a:ext cx="4156075" cy="3117850"/>
          </a:xfrm>
        </p:spPr>
      </p:sp>
      <p:sp>
        <p:nvSpPr>
          <p:cNvPr id="3" name="Notes Placeholder 2"/>
          <p:cNvSpPr>
            <a:spLocks noGrp="1"/>
          </p:cNvSpPr>
          <p:nvPr>
            <p:ph type="body" idx="1"/>
          </p:nvPr>
        </p:nvSpPr>
        <p:spPr/>
        <p:txBody>
          <a:bodyPr/>
          <a:lstStyle/>
          <a:p>
            <a:pPr defTabSz="936054">
              <a:defRPr/>
            </a:pPr>
            <a:endParaRPr lang="en-US" sz="1300" dirty="0"/>
          </a:p>
        </p:txBody>
      </p:sp>
      <p:sp>
        <p:nvSpPr>
          <p:cNvPr id="4" name="Slide Number Placeholder 3"/>
          <p:cNvSpPr>
            <a:spLocks noGrp="1"/>
          </p:cNvSpPr>
          <p:nvPr>
            <p:ph type="sldNum" sz="quarter" idx="10"/>
          </p:nvPr>
        </p:nvSpPr>
        <p:spPr/>
        <p:txBody>
          <a:bodyPr/>
          <a:lstStyle/>
          <a:p>
            <a:pPr defTabSz="936054">
              <a:defRPr/>
            </a:pPr>
            <a:fld id="{4AE956D3-FD57-457D-8F40-FAC78B4C2BE7}" type="slidenum">
              <a:rPr lang="en-US">
                <a:solidFill>
                  <a:prstClr val="black"/>
                </a:solidFill>
                <a:latin typeface="Calibri" panose="020F0502020204030204"/>
              </a:rPr>
              <a:pPr defTabSz="936054">
                <a:defRPr/>
              </a:pPr>
              <a:t>25</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17616795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27163" y="1154113"/>
            <a:ext cx="4156075" cy="3117850"/>
          </a:xfrm>
        </p:spPr>
      </p:sp>
      <p:sp>
        <p:nvSpPr>
          <p:cNvPr id="3" name="Notes Placeholder 2"/>
          <p:cNvSpPr>
            <a:spLocks noGrp="1"/>
          </p:cNvSpPr>
          <p:nvPr>
            <p:ph type="body" idx="1"/>
          </p:nvPr>
        </p:nvSpPr>
        <p:spPr/>
        <p:txBody>
          <a:bodyPr/>
          <a:lstStyle/>
          <a:p>
            <a:pPr defTabSz="936054">
              <a:defRPr/>
            </a:pPr>
            <a:endParaRPr lang="en-US" sz="1300" dirty="0"/>
          </a:p>
        </p:txBody>
      </p:sp>
      <p:sp>
        <p:nvSpPr>
          <p:cNvPr id="4" name="Slide Number Placeholder 3"/>
          <p:cNvSpPr>
            <a:spLocks noGrp="1"/>
          </p:cNvSpPr>
          <p:nvPr>
            <p:ph type="sldNum" sz="quarter" idx="10"/>
          </p:nvPr>
        </p:nvSpPr>
        <p:spPr/>
        <p:txBody>
          <a:bodyPr/>
          <a:lstStyle/>
          <a:p>
            <a:pPr defTabSz="936054">
              <a:defRPr/>
            </a:pPr>
            <a:fld id="{4AE956D3-FD57-457D-8F40-FAC78B4C2BE7}" type="slidenum">
              <a:rPr lang="en-US">
                <a:solidFill>
                  <a:prstClr val="black"/>
                </a:solidFill>
                <a:latin typeface="Calibri" panose="020F0502020204030204"/>
              </a:rPr>
              <a:pPr defTabSz="936054">
                <a:defRPr/>
              </a:pPr>
              <a:t>26</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15250172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27163" y="1154113"/>
            <a:ext cx="4156075" cy="3117850"/>
          </a:xfrm>
        </p:spPr>
      </p:sp>
      <p:sp>
        <p:nvSpPr>
          <p:cNvPr id="3" name="Notes Placeholder 2"/>
          <p:cNvSpPr>
            <a:spLocks noGrp="1"/>
          </p:cNvSpPr>
          <p:nvPr>
            <p:ph type="body" idx="1"/>
          </p:nvPr>
        </p:nvSpPr>
        <p:spPr/>
        <p:txBody>
          <a:bodyPr/>
          <a:lstStyle/>
          <a:p>
            <a:pPr defTabSz="936054">
              <a:defRPr/>
            </a:pPr>
            <a:endParaRPr lang="en-US" sz="1300" dirty="0"/>
          </a:p>
        </p:txBody>
      </p:sp>
      <p:sp>
        <p:nvSpPr>
          <p:cNvPr id="4" name="Slide Number Placeholder 3"/>
          <p:cNvSpPr>
            <a:spLocks noGrp="1"/>
          </p:cNvSpPr>
          <p:nvPr>
            <p:ph type="sldNum" sz="quarter" idx="10"/>
          </p:nvPr>
        </p:nvSpPr>
        <p:spPr/>
        <p:txBody>
          <a:bodyPr/>
          <a:lstStyle/>
          <a:p>
            <a:pPr defTabSz="936054">
              <a:defRPr/>
            </a:pPr>
            <a:fld id="{4AE956D3-FD57-457D-8F40-FAC78B4C2BE7}" type="slidenum">
              <a:rPr lang="en-US">
                <a:solidFill>
                  <a:prstClr val="black"/>
                </a:solidFill>
                <a:latin typeface="Calibri" panose="020F0502020204030204"/>
              </a:rPr>
              <a:pPr defTabSz="936054">
                <a:defRPr/>
              </a:pPr>
              <a:t>27</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42390622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27163" y="1154113"/>
            <a:ext cx="4156075" cy="3117850"/>
          </a:xfrm>
        </p:spPr>
      </p:sp>
      <p:sp>
        <p:nvSpPr>
          <p:cNvPr id="3" name="Notes Placeholder 2"/>
          <p:cNvSpPr>
            <a:spLocks noGrp="1"/>
          </p:cNvSpPr>
          <p:nvPr>
            <p:ph type="body" idx="1"/>
          </p:nvPr>
        </p:nvSpPr>
        <p:spPr/>
        <p:txBody>
          <a:bodyPr/>
          <a:lstStyle/>
          <a:p>
            <a:pPr defTabSz="936054">
              <a:defRPr/>
            </a:pPr>
            <a:endParaRPr lang="en-US" sz="1300" dirty="0"/>
          </a:p>
        </p:txBody>
      </p:sp>
      <p:sp>
        <p:nvSpPr>
          <p:cNvPr id="4" name="Slide Number Placeholder 3"/>
          <p:cNvSpPr>
            <a:spLocks noGrp="1"/>
          </p:cNvSpPr>
          <p:nvPr>
            <p:ph type="sldNum" sz="quarter" idx="10"/>
          </p:nvPr>
        </p:nvSpPr>
        <p:spPr/>
        <p:txBody>
          <a:bodyPr/>
          <a:lstStyle/>
          <a:p>
            <a:pPr defTabSz="936054">
              <a:defRPr/>
            </a:pPr>
            <a:fld id="{4AE956D3-FD57-457D-8F40-FAC78B4C2BE7}" type="slidenum">
              <a:rPr lang="en-US">
                <a:solidFill>
                  <a:prstClr val="black"/>
                </a:solidFill>
                <a:latin typeface="Calibri" panose="020F0502020204030204"/>
              </a:rPr>
              <a:pPr defTabSz="936054">
                <a:defRPr/>
              </a:pPr>
              <a:t>28</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16103547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27163" y="1154113"/>
            <a:ext cx="4156075" cy="3117850"/>
          </a:xfrm>
        </p:spPr>
      </p:sp>
      <p:sp>
        <p:nvSpPr>
          <p:cNvPr id="3" name="Notes Placeholder 2"/>
          <p:cNvSpPr>
            <a:spLocks noGrp="1"/>
          </p:cNvSpPr>
          <p:nvPr>
            <p:ph type="body" idx="1"/>
          </p:nvPr>
        </p:nvSpPr>
        <p:spPr/>
        <p:txBody>
          <a:bodyPr/>
          <a:lstStyle/>
          <a:p>
            <a:pPr defTabSz="936054">
              <a:defRPr/>
            </a:pPr>
            <a:endParaRPr lang="en-US" sz="1300" dirty="0"/>
          </a:p>
        </p:txBody>
      </p:sp>
      <p:sp>
        <p:nvSpPr>
          <p:cNvPr id="4" name="Slide Number Placeholder 3"/>
          <p:cNvSpPr>
            <a:spLocks noGrp="1"/>
          </p:cNvSpPr>
          <p:nvPr>
            <p:ph type="sldNum" sz="quarter" idx="10"/>
          </p:nvPr>
        </p:nvSpPr>
        <p:spPr/>
        <p:txBody>
          <a:bodyPr/>
          <a:lstStyle/>
          <a:p>
            <a:pPr defTabSz="936054">
              <a:defRPr/>
            </a:pPr>
            <a:fld id="{4AE956D3-FD57-457D-8F40-FAC78B4C2BE7}" type="slidenum">
              <a:rPr lang="en-US">
                <a:solidFill>
                  <a:prstClr val="black"/>
                </a:solidFill>
                <a:latin typeface="Calibri" panose="020F0502020204030204"/>
              </a:rPr>
              <a:pPr defTabSz="936054">
                <a:defRPr/>
              </a:pPr>
              <a:t>29</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20402818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27163" y="1154113"/>
            <a:ext cx="4156075" cy="3117850"/>
          </a:xfrm>
        </p:spPr>
      </p:sp>
      <p:sp>
        <p:nvSpPr>
          <p:cNvPr id="3" name="Notes Placeholder 2"/>
          <p:cNvSpPr>
            <a:spLocks noGrp="1"/>
          </p:cNvSpPr>
          <p:nvPr>
            <p:ph type="body" idx="1"/>
          </p:nvPr>
        </p:nvSpPr>
        <p:spPr/>
        <p:txBody>
          <a:bodyPr/>
          <a:lstStyle/>
          <a:p>
            <a:pPr defTabSz="936054">
              <a:defRPr/>
            </a:pPr>
            <a:endParaRPr lang="en-US" sz="1300" dirty="0"/>
          </a:p>
        </p:txBody>
      </p:sp>
      <p:sp>
        <p:nvSpPr>
          <p:cNvPr id="4" name="Slide Number Placeholder 3"/>
          <p:cNvSpPr>
            <a:spLocks noGrp="1"/>
          </p:cNvSpPr>
          <p:nvPr>
            <p:ph type="sldNum" sz="quarter" idx="10"/>
          </p:nvPr>
        </p:nvSpPr>
        <p:spPr/>
        <p:txBody>
          <a:bodyPr/>
          <a:lstStyle/>
          <a:p>
            <a:pPr defTabSz="936054">
              <a:defRPr/>
            </a:pPr>
            <a:fld id="{4AE956D3-FD57-457D-8F40-FAC78B4C2BE7}" type="slidenum">
              <a:rPr lang="en-US">
                <a:solidFill>
                  <a:prstClr val="black"/>
                </a:solidFill>
                <a:latin typeface="Calibri" panose="020F0502020204030204"/>
              </a:rPr>
              <a:pPr defTabSz="936054">
                <a:defRPr/>
              </a:pPr>
              <a:t>30</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42165244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27163" y="1154113"/>
            <a:ext cx="4156075" cy="3117850"/>
          </a:xfrm>
        </p:spPr>
      </p:sp>
      <p:sp>
        <p:nvSpPr>
          <p:cNvPr id="3" name="Notes Placeholder 2"/>
          <p:cNvSpPr>
            <a:spLocks noGrp="1"/>
          </p:cNvSpPr>
          <p:nvPr>
            <p:ph type="body" idx="1"/>
          </p:nvPr>
        </p:nvSpPr>
        <p:spPr/>
        <p:txBody>
          <a:bodyPr/>
          <a:lstStyle/>
          <a:p>
            <a:pPr defTabSz="936054">
              <a:defRPr/>
            </a:pPr>
            <a:endParaRPr lang="en-US" sz="1300" dirty="0"/>
          </a:p>
        </p:txBody>
      </p:sp>
      <p:sp>
        <p:nvSpPr>
          <p:cNvPr id="4" name="Slide Number Placeholder 3"/>
          <p:cNvSpPr>
            <a:spLocks noGrp="1"/>
          </p:cNvSpPr>
          <p:nvPr>
            <p:ph type="sldNum" sz="quarter" idx="10"/>
          </p:nvPr>
        </p:nvSpPr>
        <p:spPr/>
        <p:txBody>
          <a:bodyPr/>
          <a:lstStyle/>
          <a:p>
            <a:pPr defTabSz="936054">
              <a:defRPr/>
            </a:pPr>
            <a:fld id="{4AE956D3-FD57-457D-8F40-FAC78B4C2BE7}" type="slidenum">
              <a:rPr lang="en-US">
                <a:solidFill>
                  <a:prstClr val="black"/>
                </a:solidFill>
                <a:latin typeface="Calibri" panose="020F0502020204030204"/>
              </a:rPr>
              <a:pPr defTabSz="936054">
                <a:defRPr/>
              </a:pPr>
              <a:t>31</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3777414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27163" y="1154113"/>
            <a:ext cx="4156075" cy="3117850"/>
          </a:xfrm>
        </p:spPr>
      </p:sp>
      <p:sp>
        <p:nvSpPr>
          <p:cNvPr id="3" name="Notes Placeholder 2"/>
          <p:cNvSpPr>
            <a:spLocks noGrp="1"/>
          </p:cNvSpPr>
          <p:nvPr>
            <p:ph type="body" idx="1"/>
          </p:nvPr>
        </p:nvSpPr>
        <p:spPr/>
        <p:txBody>
          <a:bodyPr/>
          <a:lstStyle/>
          <a:p>
            <a:pPr defTabSz="936054">
              <a:defRPr/>
            </a:pPr>
            <a:endParaRPr lang="en-US" sz="1300" dirty="0"/>
          </a:p>
        </p:txBody>
      </p:sp>
      <p:sp>
        <p:nvSpPr>
          <p:cNvPr id="4" name="Slide Number Placeholder 3"/>
          <p:cNvSpPr>
            <a:spLocks noGrp="1"/>
          </p:cNvSpPr>
          <p:nvPr>
            <p:ph type="sldNum" sz="quarter" idx="10"/>
          </p:nvPr>
        </p:nvSpPr>
        <p:spPr/>
        <p:txBody>
          <a:bodyPr/>
          <a:lstStyle/>
          <a:p>
            <a:pPr defTabSz="936054">
              <a:defRPr/>
            </a:pPr>
            <a:fld id="{4AE956D3-FD57-457D-8F40-FAC78B4C2BE7}" type="slidenum">
              <a:rPr lang="en-US">
                <a:solidFill>
                  <a:prstClr val="black"/>
                </a:solidFill>
                <a:latin typeface="Calibri" panose="020F0502020204030204"/>
              </a:rPr>
              <a:pPr defTabSz="936054">
                <a:defRPr/>
              </a:pPr>
              <a:t>32</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9493352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defRPr/>
            </a:pPr>
            <a:endParaRPr lang="en-US" sz="1400" dirty="0"/>
          </a:p>
          <a:p>
            <a:pPr lvl="0">
              <a:defRPr/>
            </a:pPr>
            <a:endParaRPr lang="en-US" sz="1400" dirty="0">
              <a:solidFill>
                <a:srgbClr val="000000"/>
              </a:solidFill>
            </a:endParaRPr>
          </a:p>
          <a:p>
            <a:endParaRPr lang="en-US" dirty="0"/>
          </a:p>
        </p:txBody>
      </p:sp>
      <p:sp>
        <p:nvSpPr>
          <p:cNvPr id="4" name="Slide Number Placeholder 3"/>
          <p:cNvSpPr>
            <a:spLocks noGrp="1"/>
          </p:cNvSpPr>
          <p:nvPr>
            <p:ph type="sldNum" sz="quarter" idx="10"/>
          </p:nvPr>
        </p:nvSpPr>
        <p:spPr/>
        <p:txBody>
          <a:bodyPr/>
          <a:lstStyle/>
          <a:p>
            <a:pPr defTabSz="909138">
              <a:defRPr/>
            </a:pPr>
            <a:fld id="{4AE956D3-FD57-457D-8F40-FAC78B4C2BE7}" type="slidenum">
              <a:rPr lang="en-US" sz="1300">
                <a:solidFill>
                  <a:prstClr val="black"/>
                </a:solidFill>
                <a:latin typeface="Calibri" panose="020F0502020204030204"/>
              </a:rPr>
              <a:pPr defTabSz="909138">
                <a:defRPr/>
              </a:pPr>
              <a:t>6</a:t>
            </a:fld>
            <a:endParaRPr lang="en-US" sz="1300">
              <a:solidFill>
                <a:prstClr val="black"/>
              </a:solidFill>
              <a:latin typeface="Calibri" panose="020F0502020204030204"/>
            </a:endParaRPr>
          </a:p>
        </p:txBody>
      </p:sp>
    </p:spTree>
    <p:extLst>
      <p:ext uri="{BB962C8B-B14F-4D97-AF65-F5344CB8AC3E}">
        <p14:creationId xmlns:p14="http://schemas.microsoft.com/office/powerpoint/2010/main" val="16108307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defTabSz="922048">
              <a:defRPr/>
            </a:pPr>
            <a:endParaRPr lang="en-US" sz="1300" dirty="0"/>
          </a:p>
        </p:txBody>
      </p:sp>
      <p:sp>
        <p:nvSpPr>
          <p:cNvPr id="4" name="Slide Number Placeholder 3"/>
          <p:cNvSpPr>
            <a:spLocks noGrp="1"/>
          </p:cNvSpPr>
          <p:nvPr>
            <p:ph type="sldNum" sz="quarter" idx="10"/>
          </p:nvPr>
        </p:nvSpPr>
        <p:spPr/>
        <p:txBody>
          <a:bodyPr/>
          <a:lstStyle/>
          <a:p>
            <a:pPr marL="0" marR="0" lvl="0" indent="0" algn="r" defTabSz="922048" rtl="0" eaLnBrk="1" fontAlgn="auto" latinLnBrk="0" hangingPunct="1">
              <a:lnSpc>
                <a:spcPct val="100000"/>
              </a:lnSpc>
              <a:spcBef>
                <a:spcPts val="0"/>
              </a:spcBef>
              <a:spcAft>
                <a:spcPts val="0"/>
              </a:spcAft>
              <a:buClrTx/>
              <a:buSzTx/>
              <a:buFontTx/>
              <a:buNone/>
              <a:tabLst/>
              <a:defRPr/>
            </a:pPr>
            <a:fld id="{4AE956D3-FD57-457D-8F40-FAC78B4C2BE7}"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22048"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383209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0923">
              <a:defRPr/>
            </a:pPr>
            <a:endParaRPr lang="en-US" sz="1300" dirty="0"/>
          </a:p>
        </p:txBody>
      </p:sp>
      <p:sp>
        <p:nvSpPr>
          <p:cNvPr id="4" name="Slide Number Placeholder 3"/>
          <p:cNvSpPr>
            <a:spLocks noGrp="1"/>
          </p:cNvSpPr>
          <p:nvPr>
            <p:ph type="sldNum" sz="quarter" idx="10"/>
          </p:nvPr>
        </p:nvSpPr>
        <p:spPr/>
        <p:txBody>
          <a:bodyPr/>
          <a:lstStyle/>
          <a:p>
            <a:pPr defTabSz="940923">
              <a:defRPr/>
            </a:pPr>
            <a:fld id="{4AE956D3-FD57-457D-8F40-FAC78B4C2BE7}" type="slidenum">
              <a:rPr lang="en-US">
                <a:solidFill>
                  <a:prstClr val="black"/>
                </a:solidFill>
                <a:latin typeface="Calibri" panose="020F0502020204030204"/>
              </a:rPr>
              <a:pPr defTabSz="940923">
                <a:defRPr/>
              </a:pPr>
              <a:t>34</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14999973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0923">
              <a:defRPr/>
            </a:pPr>
            <a:endParaRPr lang="en-US" sz="1300" dirty="0"/>
          </a:p>
        </p:txBody>
      </p:sp>
      <p:sp>
        <p:nvSpPr>
          <p:cNvPr id="4" name="Slide Number Placeholder 3"/>
          <p:cNvSpPr>
            <a:spLocks noGrp="1"/>
          </p:cNvSpPr>
          <p:nvPr>
            <p:ph type="sldNum" sz="quarter" idx="10"/>
          </p:nvPr>
        </p:nvSpPr>
        <p:spPr/>
        <p:txBody>
          <a:bodyPr/>
          <a:lstStyle/>
          <a:p>
            <a:pPr defTabSz="940923">
              <a:defRPr/>
            </a:pPr>
            <a:fld id="{4AE956D3-FD57-457D-8F40-FAC78B4C2BE7}" type="slidenum">
              <a:rPr lang="en-US">
                <a:solidFill>
                  <a:prstClr val="black"/>
                </a:solidFill>
                <a:latin typeface="Calibri" panose="020F0502020204030204"/>
              </a:rPr>
              <a:pPr defTabSz="940923">
                <a:defRPr/>
              </a:pPr>
              <a:t>35</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20462999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0923">
              <a:defRPr/>
            </a:pPr>
            <a:endParaRPr lang="en-US" sz="1300" dirty="0"/>
          </a:p>
        </p:txBody>
      </p:sp>
      <p:sp>
        <p:nvSpPr>
          <p:cNvPr id="4" name="Slide Number Placeholder 3"/>
          <p:cNvSpPr>
            <a:spLocks noGrp="1"/>
          </p:cNvSpPr>
          <p:nvPr>
            <p:ph type="sldNum" sz="quarter" idx="10"/>
          </p:nvPr>
        </p:nvSpPr>
        <p:spPr/>
        <p:txBody>
          <a:bodyPr/>
          <a:lstStyle/>
          <a:p>
            <a:pPr defTabSz="940923">
              <a:defRPr/>
            </a:pPr>
            <a:fld id="{4AE956D3-FD57-457D-8F40-FAC78B4C2BE7}" type="slidenum">
              <a:rPr lang="en-US">
                <a:solidFill>
                  <a:prstClr val="black"/>
                </a:solidFill>
                <a:latin typeface="Calibri" panose="020F0502020204030204"/>
              </a:rPr>
              <a:pPr defTabSz="940923">
                <a:defRPr/>
              </a:pPr>
              <a:t>36</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1927397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0923">
              <a:defRPr/>
            </a:pPr>
            <a:endParaRPr lang="en-US" sz="1300" dirty="0"/>
          </a:p>
        </p:txBody>
      </p:sp>
      <p:sp>
        <p:nvSpPr>
          <p:cNvPr id="4" name="Slide Number Placeholder 3"/>
          <p:cNvSpPr>
            <a:spLocks noGrp="1"/>
          </p:cNvSpPr>
          <p:nvPr>
            <p:ph type="sldNum" sz="quarter" idx="10"/>
          </p:nvPr>
        </p:nvSpPr>
        <p:spPr/>
        <p:txBody>
          <a:bodyPr/>
          <a:lstStyle/>
          <a:p>
            <a:pPr defTabSz="940923">
              <a:defRPr/>
            </a:pPr>
            <a:fld id="{4AE956D3-FD57-457D-8F40-FAC78B4C2BE7}" type="slidenum">
              <a:rPr lang="en-US">
                <a:solidFill>
                  <a:prstClr val="black"/>
                </a:solidFill>
                <a:latin typeface="Calibri" panose="020F0502020204030204"/>
              </a:rPr>
              <a:pPr defTabSz="940923">
                <a:defRPr/>
              </a:pPr>
              <a:t>37</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15597003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defTabSz="909138">
              <a:defRPr/>
            </a:pPr>
            <a:fld id="{4AE956D3-FD57-457D-8F40-FAC78B4C2BE7}" type="slidenum">
              <a:rPr lang="en-US" sz="1300">
                <a:solidFill>
                  <a:prstClr val="black"/>
                </a:solidFill>
                <a:latin typeface="Calibri" panose="020F0502020204030204"/>
              </a:rPr>
              <a:pPr defTabSz="909138">
                <a:defRPr/>
              </a:pPr>
              <a:t>7</a:t>
            </a:fld>
            <a:endParaRPr lang="en-US" sz="1300">
              <a:solidFill>
                <a:prstClr val="black"/>
              </a:solidFill>
              <a:latin typeface="Calibri" panose="020F0502020204030204"/>
            </a:endParaRPr>
          </a:p>
        </p:txBody>
      </p:sp>
    </p:spTree>
    <p:extLst>
      <p:ext uri="{BB962C8B-B14F-4D97-AF65-F5344CB8AC3E}">
        <p14:creationId xmlns:p14="http://schemas.microsoft.com/office/powerpoint/2010/main" val="16545313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p>
        </p:txBody>
      </p:sp>
      <p:sp>
        <p:nvSpPr>
          <p:cNvPr id="4" name="Slide Number Placeholder 3"/>
          <p:cNvSpPr>
            <a:spLocks noGrp="1"/>
          </p:cNvSpPr>
          <p:nvPr>
            <p:ph type="sldNum" sz="quarter" idx="10"/>
          </p:nvPr>
        </p:nvSpPr>
        <p:spPr/>
        <p:txBody>
          <a:bodyPr/>
          <a:lstStyle/>
          <a:p>
            <a:pPr defTabSz="909023">
              <a:defRPr/>
            </a:pPr>
            <a:fld id="{4AE956D3-FD57-457D-8F40-FAC78B4C2BE7}" type="slidenum">
              <a:rPr lang="en-US">
                <a:solidFill>
                  <a:prstClr val="black"/>
                </a:solidFill>
                <a:latin typeface="Calibri" panose="020F0502020204030204"/>
              </a:rPr>
              <a:pPr defTabSz="909023">
                <a:defRPr/>
              </a:pPr>
              <a:t>8</a:t>
            </a:fld>
            <a:endParaRPr lang="en-US">
              <a:solidFill>
                <a:prstClr val="black"/>
              </a:solidFill>
              <a:latin typeface="Calibri" panose="020F0502020204030204"/>
            </a:endParaRPr>
          </a:p>
        </p:txBody>
      </p:sp>
    </p:spTree>
    <p:extLst>
      <p:ext uri="{BB962C8B-B14F-4D97-AF65-F5344CB8AC3E}">
        <p14:creationId xmlns:p14="http://schemas.microsoft.com/office/powerpoint/2010/main" val="8212279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p>
        </p:txBody>
      </p:sp>
      <p:sp>
        <p:nvSpPr>
          <p:cNvPr id="4" name="Slide Number Placeholder 3"/>
          <p:cNvSpPr>
            <a:spLocks noGrp="1"/>
          </p:cNvSpPr>
          <p:nvPr>
            <p:ph type="sldNum" sz="quarter" idx="10"/>
          </p:nvPr>
        </p:nvSpPr>
        <p:spPr/>
        <p:txBody>
          <a:bodyPr/>
          <a:lstStyle/>
          <a:p>
            <a:pPr defTabSz="892694">
              <a:defRPr/>
            </a:pPr>
            <a:fld id="{4AE956D3-FD57-457D-8F40-FAC78B4C2BE7}" type="slidenum">
              <a:rPr lang="en-US">
                <a:solidFill>
                  <a:prstClr val="black"/>
                </a:solidFill>
                <a:latin typeface="Calibri" panose="020F0502020204030204"/>
              </a:rPr>
              <a:pPr defTabSz="892694">
                <a:defRPr/>
              </a:pPr>
              <a:t>9</a:t>
            </a:fld>
            <a:endParaRPr lang="en-US">
              <a:solidFill>
                <a:prstClr val="black"/>
              </a:solidFill>
              <a:latin typeface="Calibri" panose="020F0502020204030204"/>
            </a:endParaRPr>
          </a:p>
        </p:txBody>
      </p:sp>
    </p:spTree>
    <p:extLst>
      <p:ext uri="{BB962C8B-B14F-4D97-AF65-F5344CB8AC3E}">
        <p14:creationId xmlns:p14="http://schemas.microsoft.com/office/powerpoint/2010/main" val="17919871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73200" y="1174750"/>
            <a:ext cx="4230688" cy="3173413"/>
          </a:xfrm>
        </p:spPr>
      </p:sp>
      <p:sp>
        <p:nvSpPr>
          <p:cNvPr id="3" name="Notes Placeholder 2"/>
          <p:cNvSpPr>
            <a:spLocks noGrp="1"/>
          </p:cNvSpPr>
          <p:nvPr>
            <p:ph type="body" idx="1"/>
          </p:nvPr>
        </p:nvSpPr>
        <p:spPr/>
        <p:txBody>
          <a:bodyPr/>
          <a:lstStyle/>
          <a:p>
            <a:pPr defTabSz="955337">
              <a:defRPr/>
            </a:pPr>
            <a:endParaRPr lang="en-US" sz="1300" dirty="0"/>
          </a:p>
        </p:txBody>
      </p:sp>
      <p:sp>
        <p:nvSpPr>
          <p:cNvPr id="4" name="Slide Number Placeholder 3"/>
          <p:cNvSpPr>
            <a:spLocks noGrp="1"/>
          </p:cNvSpPr>
          <p:nvPr>
            <p:ph type="sldNum" sz="quarter" idx="10"/>
          </p:nvPr>
        </p:nvSpPr>
        <p:spPr/>
        <p:txBody>
          <a:bodyPr/>
          <a:lstStyle/>
          <a:p>
            <a:pPr defTabSz="955337">
              <a:defRPr/>
            </a:pPr>
            <a:fld id="{4AE956D3-FD57-457D-8F40-FAC78B4C2BE7}" type="slidenum">
              <a:rPr lang="en-US">
                <a:solidFill>
                  <a:prstClr val="black"/>
                </a:solidFill>
                <a:latin typeface="Calibri" panose="020F0502020204030204"/>
              </a:rPr>
              <a:pPr defTabSz="955337">
                <a:defRPr/>
              </a:pPr>
              <a:t>10</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30618435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27163" y="1154113"/>
            <a:ext cx="4156075" cy="3117850"/>
          </a:xfrm>
        </p:spPr>
      </p:sp>
      <p:sp>
        <p:nvSpPr>
          <p:cNvPr id="3" name="Notes Placeholder 2"/>
          <p:cNvSpPr>
            <a:spLocks noGrp="1"/>
          </p:cNvSpPr>
          <p:nvPr>
            <p:ph type="body" idx="1"/>
          </p:nvPr>
        </p:nvSpPr>
        <p:spPr/>
        <p:txBody>
          <a:bodyPr/>
          <a:lstStyle/>
          <a:p>
            <a:pPr defTabSz="936054">
              <a:defRPr/>
            </a:pPr>
            <a:endParaRPr lang="en-US" sz="1300" dirty="0"/>
          </a:p>
        </p:txBody>
      </p:sp>
      <p:sp>
        <p:nvSpPr>
          <p:cNvPr id="4" name="Slide Number Placeholder 3"/>
          <p:cNvSpPr>
            <a:spLocks noGrp="1"/>
          </p:cNvSpPr>
          <p:nvPr>
            <p:ph type="sldNum" sz="quarter" idx="10"/>
          </p:nvPr>
        </p:nvSpPr>
        <p:spPr/>
        <p:txBody>
          <a:bodyPr/>
          <a:lstStyle/>
          <a:p>
            <a:pPr defTabSz="936054">
              <a:defRPr/>
            </a:pPr>
            <a:fld id="{4AE956D3-FD57-457D-8F40-FAC78B4C2BE7}" type="slidenum">
              <a:rPr lang="en-US">
                <a:solidFill>
                  <a:prstClr val="black"/>
                </a:solidFill>
                <a:latin typeface="Calibri" panose="020F0502020204030204"/>
              </a:rPr>
              <a:pPr defTabSz="936054">
                <a:defRPr/>
              </a:pPr>
              <a:t>11</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29973984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27163" y="1154113"/>
            <a:ext cx="4156075" cy="3117850"/>
          </a:xfrm>
        </p:spPr>
      </p:sp>
      <p:sp>
        <p:nvSpPr>
          <p:cNvPr id="3" name="Notes Placeholder 2"/>
          <p:cNvSpPr>
            <a:spLocks noGrp="1"/>
          </p:cNvSpPr>
          <p:nvPr>
            <p:ph type="body" idx="1"/>
          </p:nvPr>
        </p:nvSpPr>
        <p:spPr/>
        <p:txBody>
          <a:bodyPr/>
          <a:lstStyle/>
          <a:p>
            <a:pPr defTabSz="936054">
              <a:defRPr/>
            </a:pPr>
            <a:endParaRPr lang="en-US" sz="1300" dirty="0"/>
          </a:p>
        </p:txBody>
      </p:sp>
      <p:sp>
        <p:nvSpPr>
          <p:cNvPr id="4" name="Slide Number Placeholder 3"/>
          <p:cNvSpPr>
            <a:spLocks noGrp="1"/>
          </p:cNvSpPr>
          <p:nvPr>
            <p:ph type="sldNum" sz="quarter" idx="10"/>
          </p:nvPr>
        </p:nvSpPr>
        <p:spPr/>
        <p:txBody>
          <a:bodyPr/>
          <a:lstStyle/>
          <a:p>
            <a:pPr defTabSz="936054">
              <a:defRPr/>
            </a:pPr>
            <a:fld id="{4AE956D3-FD57-457D-8F40-FAC78B4C2BE7}" type="slidenum">
              <a:rPr lang="en-US">
                <a:solidFill>
                  <a:prstClr val="black"/>
                </a:solidFill>
                <a:latin typeface="Calibri" panose="020F0502020204030204"/>
              </a:rPr>
              <a:pPr defTabSz="936054">
                <a:defRPr/>
              </a:pPr>
              <a:t>12</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42076553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3.emf"/><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3.emf"/><Relationship Id="rId4" Type="http://schemas.openxmlformats.org/officeDocument/2006/relationships/image" Target="../media/image2.emf"/></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Rectangle 1"/>
          <p:cNvSpPr/>
          <p:nvPr/>
        </p:nvSpPr>
        <p:spPr>
          <a:xfrm>
            <a:off x="396876" y="1463675"/>
            <a:ext cx="8434388"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dirty="0"/>
          </a:p>
        </p:txBody>
      </p:sp>
      <p:sp>
        <p:nvSpPr>
          <p:cNvPr id="3" name="Rectangle 10"/>
          <p:cNvSpPr/>
          <p:nvPr/>
        </p:nvSpPr>
        <p:spPr>
          <a:xfrm>
            <a:off x="327026" y="625475"/>
            <a:ext cx="7673975" cy="234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dirty="0"/>
          </a:p>
        </p:txBody>
      </p:sp>
      <p:sp>
        <p:nvSpPr>
          <p:cNvPr id="4" name="Date Placeholder 1"/>
          <p:cNvSpPr>
            <a:spLocks noGrp="1"/>
          </p:cNvSpPr>
          <p:nvPr>
            <p:ph type="dt" sz="half" idx="10"/>
          </p:nvPr>
        </p:nvSpPr>
        <p:spPr/>
        <p:txBody>
          <a:bodyPr/>
          <a:lstStyle>
            <a:lvl1pPr algn="r">
              <a:defRPr sz="800"/>
            </a:lvl1pPr>
          </a:lstStyle>
          <a:p>
            <a:fld id="{F809FA0C-9138-4409-9FF5-7DACD331B09B}" type="datetime1">
              <a:rPr lang="en-US" smtClean="0"/>
              <a:pPr/>
              <a:t>11/30/2018</a:t>
            </a:fld>
            <a:endParaRPr lang="en-US" dirty="0"/>
          </a:p>
        </p:txBody>
      </p:sp>
      <p:sp>
        <p:nvSpPr>
          <p:cNvPr id="6" name="TextBox 6"/>
          <p:cNvSpPr txBox="1">
            <a:spLocks noChangeArrowheads="1"/>
          </p:cNvSpPr>
          <p:nvPr userDrawn="1"/>
        </p:nvSpPr>
        <p:spPr bwMode="auto">
          <a:xfrm>
            <a:off x="3265489" y="6283325"/>
            <a:ext cx="26130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sz="800" dirty="0" smtClean="0"/>
              <a:t>Draft for Discussion &amp; Policy Purposes Only</a:t>
            </a:r>
          </a:p>
        </p:txBody>
      </p:sp>
      <p:sp>
        <p:nvSpPr>
          <p:cNvPr id="7" name="Title 1"/>
          <p:cNvSpPr>
            <a:spLocks noGrp="1"/>
          </p:cNvSpPr>
          <p:nvPr>
            <p:ph type="title"/>
          </p:nvPr>
        </p:nvSpPr>
        <p:spPr>
          <a:xfrm>
            <a:off x="462686" y="829056"/>
            <a:ext cx="7751547" cy="466344"/>
          </a:xfrm>
          <a:prstGeom prst="rect">
            <a:avLst/>
          </a:prstGeom>
        </p:spPr>
        <p:txBody>
          <a:bodyPr anchor="b" anchorCtr="0"/>
          <a:lstStyle>
            <a:lvl1pPr>
              <a:lnSpc>
                <a:spcPct val="100000"/>
              </a:lnSpc>
              <a:defRPr sz="1600" b="1">
                <a:solidFill>
                  <a:srgbClr val="00269E"/>
                </a:solidFill>
                <a:latin typeface="Arial" pitchFamily="34" charset="0"/>
                <a:cs typeface="Arial" pitchFamily="34" charset="0"/>
              </a:defRPr>
            </a:lvl1pPr>
          </a:lstStyle>
          <a:p>
            <a:r>
              <a:rPr lang="en-US" smtClean="0"/>
              <a:t>Click to edit Master title style</a:t>
            </a:r>
            <a:endParaRPr lang="en-US" dirty="0"/>
          </a:p>
        </p:txBody>
      </p:sp>
      <p:sp>
        <p:nvSpPr>
          <p:cNvPr id="8" name="Text Placeholder 12"/>
          <p:cNvSpPr>
            <a:spLocks noGrp="1"/>
          </p:cNvSpPr>
          <p:nvPr>
            <p:ph type="body" sz="quarter" idx="16" hasCustomPrompt="1"/>
          </p:nvPr>
        </p:nvSpPr>
        <p:spPr>
          <a:xfrm>
            <a:off x="462684" y="381000"/>
            <a:ext cx="7309716" cy="228600"/>
          </a:xfrm>
          <a:prstGeom prst="rect">
            <a:avLst/>
          </a:prstGeom>
        </p:spPr>
        <p:txBody>
          <a:bodyPr/>
          <a:lstStyle>
            <a:lvl1pPr algn="l" rtl="0" eaLnBrk="1" fontAlgn="base" hangingPunct="1">
              <a:lnSpc>
                <a:spcPct val="100000"/>
              </a:lnSpc>
              <a:spcBef>
                <a:spcPct val="0"/>
              </a:spcBef>
              <a:spcAft>
                <a:spcPct val="0"/>
              </a:spcAft>
              <a:buNone/>
              <a:defRPr lang="en-US" sz="1100" b="1" baseline="0" dirty="0" smtClean="0">
                <a:solidFill>
                  <a:srgbClr val="00269E"/>
                </a:solidFill>
                <a:latin typeface="Arial" pitchFamily="34" charset="0"/>
                <a:ea typeface="+mj-ea"/>
                <a:cs typeface="Arial" pitchFamily="34" charset="0"/>
              </a:defRPr>
            </a:lvl1pPr>
          </a:lstStyle>
          <a:p>
            <a:pPr lvl="0"/>
            <a:r>
              <a:rPr lang="en-US" dirty="0" smtClean="0"/>
              <a:t>Capital Delivery All Hands Meeting (Q1 FY2019)</a:t>
            </a:r>
          </a:p>
        </p:txBody>
      </p:sp>
      <p:cxnSp>
        <p:nvCxnSpPr>
          <p:cNvPr id="9" name="Straight Connector 8"/>
          <p:cNvCxnSpPr/>
          <p:nvPr userDrawn="1"/>
        </p:nvCxnSpPr>
        <p:spPr>
          <a:xfrm>
            <a:off x="447675" y="720725"/>
            <a:ext cx="7499350"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71397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de by Side">
    <p:spTree>
      <p:nvGrpSpPr>
        <p:cNvPr id="1" name=""/>
        <p:cNvGrpSpPr/>
        <p:nvPr/>
      </p:nvGrpSpPr>
      <p:grpSpPr>
        <a:xfrm>
          <a:off x="0" y="0"/>
          <a:ext cx="0" cy="0"/>
          <a:chOff x="0" y="0"/>
          <a:chExt cx="0" cy="0"/>
        </a:xfrm>
      </p:grpSpPr>
      <p:sp>
        <p:nvSpPr>
          <p:cNvPr id="9" name="Content Placeholder 8"/>
          <p:cNvSpPr>
            <a:spLocks noGrp="1"/>
          </p:cNvSpPr>
          <p:nvPr>
            <p:ph sz="quarter" idx="16"/>
          </p:nvPr>
        </p:nvSpPr>
        <p:spPr>
          <a:xfrm>
            <a:off x="470001" y="1698958"/>
            <a:ext cx="3957219" cy="4438496"/>
          </a:xfrm>
          <a:prstGeom prst="rect">
            <a:avLst/>
          </a:prstGeom>
        </p:spPr>
        <p:txBody>
          <a:bodyPr/>
          <a:lstStyle>
            <a:lvl1pPr marL="0" indent="0">
              <a:spcBef>
                <a:spcPts val="1000"/>
              </a:spcBef>
              <a:buClr>
                <a:schemeClr val="tx1"/>
              </a:buClr>
              <a:buFont typeface="Arial" pitchFamily="34" charset="0"/>
              <a:buNone/>
              <a:defRPr sz="1200" b="0">
                <a:solidFill>
                  <a:schemeClr val="tx2"/>
                </a:solidFill>
                <a:latin typeface="+mj-lt"/>
                <a:cs typeface="Arial" pitchFamily="34" charset="0"/>
              </a:defRPr>
            </a:lvl1pPr>
            <a:lvl2pPr marL="400050" indent="-177800">
              <a:spcBef>
                <a:spcPts val="600"/>
              </a:spcBef>
              <a:buClr>
                <a:schemeClr val="tx1"/>
              </a:buClr>
              <a:buFont typeface="Arial" pitchFamily="34" charset="0"/>
              <a:buChar char="•"/>
              <a:defRPr sz="1200">
                <a:solidFill>
                  <a:schemeClr val="tx2"/>
                </a:solidFill>
                <a:latin typeface="+mj-lt"/>
                <a:cs typeface="Arial" pitchFamily="34" charset="0"/>
              </a:defRPr>
            </a:lvl2pPr>
            <a:lvl3pPr marL="571500" indent="-171450">
              <a:spcBef>
                <a:spcPts val="600"/>
              </a:spcBef>
              <a:buClr>
                <a:schemeClr val="tx1"/>
              </a:buClr>
              <a:buFont typeface="Arial" pitchFamily="34" charset="0"/>
              <a:buChar char="›"/>
              <a:defRPr sz="1200">
                <a:solidFill>
                  <a:schemeClr val="tx2"/>
                </a:solidFill>
                <a:latin typeface="+mj-lt"/>
                <a:cs typeface="Arial" pitchFamily="34" charset="0"/>
              </a:defRPr>
            </a:lvl3pPr>
            <a:lvl4pPr marL="742950" indent="-171450">
              <a:spcBef>
                <a:spcPts val="600"/>
              </a:spcBef>
              <a:buClr>
                <a:schemeClr val="tx1"/>
              </a:buClr>
              <a:buFont typeface="Arial" pitchFamily="34" charset="0"/>
              <a:buChar char="»"/>
              <a:defRPr sz="1200">
                <a:solidFill>
                  <a:schemeClr val="tx2"/>
                </a:solidFill>
                <a:latin typeface="+mj-lt"/>
                <a:cs typeface="Arial" pitchFamily="34" charset="0"/>
              </a:defRPr>
            </a:lvl4pPr>
            <a:lvl5pPr marL="742950" indent="0">
              <a:spcBef>
                <a:spcPts val="600"/>
              </a:spcBef>
              <a:buClr>
                <a:schemeClr val="tx1"/>
              </a:buClr>
              <a:buFont typeface="Arial" pitchFamily="34" charset="0"/>
              <a:buNone/>
              <a:defRPr sz="1200">
                <a:solidFill>
                  <a:schemeClr val="tx2"/>
                </a:solidFill>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Content Placeholder 8"/>
          <p:cNvSpPr>
            <a:spLocks noGrp="1"/>
          </p:cNvSpPr>
          <p:nvPr>
            <p:ph sz="quarter" idx="17"/>
          </p:nvPr>
        </p:nvSpPr>
        <p:spPr>
          <a:xfrm>
            <a:off x="4600041" y="1695148"/>
            <a:ext cx="3957219" cy="4438496"/>
          </a:xfrm>
          <a:prstGeom prst="rect">
            <a:avLst/>
          </a:prstGeom>
        </p:spPr>
        <p:txBody>
          <a:bodyPr/>
          <a:lstStyle>
            <a:lvl1pPr marL="0" indent="0">
              <a:spcBef>
                <a:spcPts val="1000"/>
              </a:spcBef>
              <a:buClr>
                <a:schemeClr val="tx1"/>
              </a:buClr>
              <a:buFont typeface="Arial" pitchFamily="34" charset="0"/>
              <a:buNone/>
              <a:defRPr sz="1200" b="0">
                <a:solidFill>
                  <a:schemeClr val="tx2"/>
                </a:solidFill>
                <a:latin typeface="+mj-lt"/>
                <a:cs typeface="Arial" pitchFamily="34" charset="0"/>
              </a:defRPr>
            </a:lvl1pPr>
            <a:lvl2pPr marL="400050" indent="-177800">
              <a:spcBef>
                <a:spcPts val="600"/>
              </a:spcBef>
              <a:buClr>
                <a:schemeClr val="tx1"/>
              </a:buClr>
              <a:buFont typeface="Arial" pitchFamily="34" charset="0"/>
              <a:buChar char="•"/>
              <a:defRPr sz="1200">
                <a:solidFill>
                  <a:schemeClr val="tx2"/>
                </a:solidFill>
                <a:latin typeface="+mj-lt"/>
                <a:cs typeface="Arial" pitchFamily="34" charset="0"/>
              </a:defRPr>
            </a:lvl2pPr>
            <a:lvl3pPr marL="571500" indent="-171450">
              <a:spcBef>
                <a:spcPts val="600"/>
              </a:spcBef>
              <a:buClr>
                <a:schemeClr val="tx1"/>
              </a:buClr>
              <a:buFont typeface="Arial" pitchFamily="34" charset="0"/>
              <a:buChar char="›"/>
              <a:defRPr sz="1200">
                <a:solidFill>
                  <a:schemeClr val="tx2"/>
                </a:solidFill>
                <a:latin typeface="+mj-lt"/>
                <a:cs typeface="Arial" pitchFamily="34" charset="0"/>
              </a:defRPr>
            </a:lvl3pPr>
            <a:lvl4pPr marL="742950" indent="-171450">
              <a:spcBef>
                <a:spcPts val="600"/>
              </a:spcBef>
              <a:buClr>
                <a:schemeClr val="tx1"/>
              </a:buClr>
              <a:buFont typeface="Arial" pitchFamily="34" charset="0"/>
              <a:buChar char="»"/>
              <a:defRPr sz="1200">
                <a:solidFill>
                  <a:schemeClr val="tx2"/>
                </a:solidFill>
                <a:latin typeface="+mj-lt"/>
                <a:cs typeface="Arial" pitchFamily="34" charset="0"/>
              </a:defRPr>
            </a:lvl4pPr>
            <a:lvl5pPr marL="742950" indent="0">
              <a:spcBef>
                <a:spcPts val="600"/>
              </a:spcBef>
              <a:buClr>
                <a:schemeClr val="tx1"/>
              </a:buClr>
              <a:buFont typeface="Arial" pitchFamily="34" charset="0"/>
              <a:buNone/>
              <a:defRPr sz="1200">
                <a:solidFill>
                  <a:schemeClr val="tx2"/>
                </a:solidFill>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Date Placeholder 1"/>
          <p:cNvSpPr>
            <a:spLocks noGrp="1"/>
          </p:cNvSpPr>
          <p:nvPr>
            <p:ph type="dt" sz="half" idx="18"/>
          </p:nvPr>
        </p:nvSpPr>
        <p:spPr/>
        <p:txBody>
          <a:bodyPr/>
          <a:lstStyle>
            <a:lvl1pPr>
              <a:defRPr/>
            </a:lvl1pPr>
          </a:lstStyle>
          <a:p>
            <a:fld id="{1AB85839-DE7E-4765-A9A0-B3F73C84A708}" type="datetime1">
              <a:rPr lang="en-US" smtClean="0"/>
              <a:pPr/>
              <a:t>11/30/2018</a:t>
            </a:fld>
            <a:endParaRPr lang="en-US" dirty="0"/>
          </a:p>
        </p:txBody>
      </p:sp>
      <p:sp>
        <p:nvSpPr>
          <p:cNvPr id="7" name="TextBox 6"/>
          <p:cNvSpPr txBox="1">
            <a:spLocks noChangeArrowheads="1"/>
          </p:cNvSpPr>
          <p:nvPr/>
        </p:nvSpPr>
        <p:spPr bwMode="auto">
          <a:xfrm>
            <a:off x="3265488" y="6283325"/>
            <a:ext cx="26130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sz="800" dirty="0"/>
              <a:t>Draft for Discussion &amp; Policy Purposes Only</a:t>
            </a:r>
          </a:p>
        </p:txBody>
      </p:sp>
      <p:sp>
        <p:nvSpPr>
          <p:cNvPr id="8" name="Title 1"/>
          <p:cNvSpPr>
            <a:spLocks noGrp="1"/>
          </p:cNvSpPr>
          <p:nvPr>
            <p:ph type="title"/>
          </p:nvPr>
        </p:nvSpPr>
        <p:spPr>
          <a:xfrm>
            <a:off x="462685" y="829056"/>
            <a:ext cx="7751547" cy="466344"/>
          </a:xfrm>
          <a:prstGeom prst="rect">
            <a:avLst/>
          </a:prstGeom>
        </p:spPr>
        <p:txBody>
          <a:bodyPr anchor="b" anchorCtr="0"/>
          <a:lstStyle>
            <a:lvl1pPr>
              <a:lnSpc>
                <a:spcPct val="100000"/>
              </a:lnSpc>
              <a:defRPr sz="1600" b="1">
                <a:solidFill>
                  <a:srgbClr val="00269E"/>
                </a:solidFill>
                <a:latin typeface="Arial" pitchFamily="34" charset="0"/>
                <a:cs typeface="Arial"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4202689387"/>
      </p:ext>
    </p:extLst>
  </p:cSld>
  <p:clrMapOvr>
    <a:masterClrMapping/>
  </p:clrMapOvr>
  <p:hf hd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AB85839-DE7E-4765-A9A0-B3F73C84A708}" type="datetime1">
              <a:rPr lang="en-US" smtClean="0"/>
              <a:pPr/>
              <a:t>11/30/2018</a:t>
            </a:fld>
            <a:endParaRPr lang="en-US" dirty="0"/>
          </a:p>
        </p:txBody>
      </p:sp>
      <p:pic>
        <p:nvPicPr>
          <p:cNvPr id="7" name="Picture 6" descr="newMekkoChart.emf"/>
          <p:cNvPicPr>
            <a:picLocks noChangeAspect="1"/>
          </p:cNvPicPr>
          <p:nvPr>
            <p:custDataLst>
              <p:tags r:id="rId1"/>
            </p:custDataLst>
          </p:nvPr>
        </p:nvPicPr>
        <p:blipFill>
          <a:blip r:embed="rId4" cstate="print"/>
          <a:stretch>
            <a:fillRect/>
          </a:stretch>
        </p:blipFill>
        <p:spPr>
          <a:xfrm>
            <a:off x="524191" y="1243330"/>
            <a:ext cx="4284821" cy="5488940"/>
          </a:xfrm>
          <a:prstGeom prst="rect">
            <a:avLst/>
          </a:prstGeom>
        </p:spPr>
      </p:pic>
      <p:pic>
        <p:nvPicPr>
          <p:cNvPr id="11" name="Picture 10" descr="newMekkoChart.emf"/>
          <p:cNvPicPr>
            <a:picLocks noChangeAspect="1"/>
          </p:cNvPicPr>
          <p:nvPr>
            <p:custDataLst>
              <p:tags r:id="rId2"/>
            </p:custDataLst>
          </p:nvPr>
        </p:nvPicPr>
        <p:blipFill>
          <a:blip r:embed="rId5" cstate="print"/>
          <a:stretch>
            <a:fillRect/>
          </a:stretch>
        </p:blipFill>
        <p:spPr>
          <a:xfrm>
            <a:off x="5060472" y="1243330"/>
            <a:ext cx="4284821" cy="5488940"/>
          </a:xfrm>
          <a:prstGeom prst="rect">
            <a:avLst/>
          </a:prstGeom>
        </p:spPr>
      </p:pic>
      <p:sp>
        <p:nvSpPr>
          <p:cNvPr id="12" name="Title 1"/>
          <p:cNvSpPr>
            <a:spLocks noGrp="1"/>
          </p:cNvSpPr>
          <p:nvPr>
            <p:ph type="title"/>
          </p:nvPr>
        </p:nvSpPr>
        <p:spPr>
          <a:xfrm>
            <a:off x="462685" y="829056"/>
            <a:ext cx="7751547" cy="466344"/>
          </a:xfrm>
          <a:prstGeom prst="rect">
            <a:avLst/>
          </a:prstGeom>
        </p:spPr>
        <p:txBody>
          <a:bodyPr anchor="b" anchorCtr="0"/>
          <a:lstStyle>
            <a:lvl1pPr>
              <a:lnSpc>
                <a:spcPct val="100000"/>
              </a:lnSpc>
              <a:defRPr sz="1600" b="1">
                <a:solidFill>
                  <a:srgbClr val="00269E"/>
                </a:solidFill>
                <a:latin typeface="Arial" pitchFamily="34" charset="0"/>
                <a:cs typeface="Arial"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6037398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
        <p:nvSpPr>
          <p:cNvPr id="3" name="Line 11"/>
          <p:cNvSpPr>
            <a:spLocks noChangeShapeType="1"/>
          </p:cNvSpPr>
          <p:nvPr/>
        </p:nvSpPr>
        <p:spPr bwMode="auto">
          <a:xfrm>
            <a:off x="2443167" y="3752850"/>
            <a:ext cx="5722937" cy="0"/>
          </a:xfrm>
          <a:prstGeom prst="line">
            <a:avLst/>
          </a:prstGeom>
          <a:noFill/>
          <a:ln w="9525">
            <a:solidFill>
              <a:schemeClr val="tx1"/>
            </a:solidFill>
            <a:round/>
            <a:headEnd/>
            <a:tailEnd/>
          </a:ln>
        </p:spPr>
        <p:txBody>
          <a:bodyPr lIns="68592" tIns="34296" rIns="68592" bIns="34296"/>
          <a:lstStyle/>
          <a:p>
            <a:endParaRPr lang="en-US" sz="1500" dirty="0"/>
          </a:p>
        </p:txBody>
      </p:sp>
      <p:sp>
        <p:nvSpPr>
          <p:cNvPr id="6" name="Title 1"/>
          <p:cNvSpPr>
            <a:spLocks noGrp="1"/>
          </p:cNvSpPr>
          <p:nvPr>
            <p:ph type="title" hasCustomPrompt="1"/>
          </p:nvPr>
        </p:nvSpPr>
        <p:spPr>
          <a:xfrm>
            <a:off x="685802" y="3962400"/>
            <a:ext cx="7751547" cy="466344"/>
          </a:xfrm>
          <a:prstGeom prst="rect">
            <a:avLst/>
          </a:prstGeom>
        </p:spPr>
        <p:txBody>
          <a:bodyPr lIns="91432" tIns="45716" rIns="91432" bIns="45716" anchor="b" anchorCtr="0"/>
          <a:lstStyle>
            <a:lvl1pPr>
              <a:lnSpc>
                <a:spcPct val="100000"/>
              </a:lnSpc>
              <a:defRPr sz="2701" b="1" baseline="0">
                <a:solidFill>
                  <a:srgbClr val="00269E"/>
                </a:solidFill>
                <a:latin typeface="Arial" pitchFamily="34" charset="0"/>
                <a:cs typeface="Arial" pitchFamily="34" charset="0"/>
              </a:defRPr>
            </a:lvl1pPr>
          </a:lstStyle>
          <a:p>
            <a:r>
              <a:rPr lang="en-US" dirty="0"/>
              <a:t>Insert title here</a:t>
            </a:r>
          </a:p>
        </p:txBody>
      </p:sp>
      <p:sp>
        <p:nvSpPr>
          <p:cNvPr id="9" name="Text Placeholder 8"/>
          <p:cNvSpPr>
            <a:spLocks noGrp="1"/>
          </p:cNvSpPr>
          <p:nvPr>
            <p:ph type="body" sz="quarter" idx="10" hasCustomPrompt="1"/>
          </p:nvPr>
        </p:nvSpPr>
        <p:spPr>
          <a:xfrm>
            <a:off x="1219200" y="5105400"/>
            <a:ext cx="3352800" cy="762000"/>
          </a:xfrm>
          <a:prstGeom prst="rect">
            <a:avLst/>
          </a:prstGeom>
        </p:spPr>
        <p:txBody>
          <a:bodyPr lIns="91432" tIns="45716" rIns="91432" bIns="45716"/>
          <a:lstStyle>
            <a:lvl1pPr>
              <a:buNone/>
              <a:defRPr>
                <a:latin typeface="Arial" pitchFamily="34" charset="0"/>
                <a:cs typeface="Arial" pitchFamily="34" charset="0"/>
              </a:defRPr>
            </a:lvl1pPr>
          </a:lstStyle>
          <a:p>
            <a:pPr lvl="0"/>
            <a:r>
              <a:rPr lang="en-US" dirty="0"/>
              <a:t>Insert date here</a:t>
            </a:r>
          </a:p>
        </p:txBody>
      </p:sp>
      <p:sp>
        <p:nvSpPr>
          <p:cNvPr id="10" name="TextBox 9"/>
          <p:cNvSpPr txBox="1"/>
          <p:nvPr userDrawn="1"/>
        </p:nvSpPr>
        <p:spPr>
          <a:xfrm>
            <a:off x="1219201" y="4593771"/>
            <a:ext cx="5867400" cy="300094"/>
          </a:xfrm>
          <a:prstGeom prst="rect">
            <a:avLst/>
          </a:prstGeom>
          <a:noFill/>
        </p:spPr>
        <p:txBody>
          <a:bodyPr wrap="square" lIns="68592" tIns="34296" rIns="68592" bIns="34296" rtlCol="0">
            <a:spAutoFit/>
          </a:bodyPr>
          <a:lstStyle/>
          <a:p>
            <a:pPr marL="291510" indent="-291510"/>
            <a:endParaRPr lang="en-US" sz="1500" b="1" u="sng" dirty="0">
              <a:latin typeface="+mj-lt"/>
            </a:endParaRPr>
          </a:p>
        </p:txBody>
      </p:sp>
      <p:sp>
        <p:nvSpPr>
          <p:cNvPr id="13" name="Text Placeholder 12"/>
          <p:cNvSpPr>
            <a:spLocks noGrp="1"/>
          </p:cNvSpPr>
          <p:nvPr>
            <p:ph type="body" sz="quarter" idx="11" hasCustomPrompt="1"/>
          </p:nvPr>
        </p:nvSpPr>
        <p:spPr>
          <a:xfrm>
            <a:off x="1219200" y="4528458"/>
            <a:ext cx="4572000" cy="457200"/>
          </a:xfrm>
          <a:prstGeom prst="rect">
            <a:avLst/>
          </a:prstGeom>
        </p:spPr>
        <p:txBody>
          <a:bodyPr lIns="91432" tIns="45716" rIns="91432" bIns="45716"/>
          <a:lstStyle>
            <a:lvl1pPr algn="l" rtl="0" eaLnBrk="1" fontAlgn="base" hangingPunct="1">
              <a:lnSpc>
                <a:spcPct val="100000"/>
              </a:lnSpc>
              <a:spcBef>
                <a:spcPct val="0"/>
              </a:spcBef>
              <a:spcAft>
                <a:spcPct val="0"/>
              </a:spcAft>
              <a:buNone/>
              <a:defRPr lang="en-US" sz="2026" b="1" baseline="0" dirty="0" smtClean="0">
                <a:solidFill>
                  <a:srgbClr val="00269E"/>
                </a:solidFill>
                <a:latin typeface="Arial" pitchFamily="34" charset="0"/>
                <a:ea typeface="+mj-ea"/>
                <a:cs typeface="Arial" pitchFamily="34" charset="0"/>
              </a:defRPr>
            </a:lvl1pPr>
          </a:lstStyle>
          <a:p>
            <a:pPr lvl="0"/>
            <a:r>
              <a:rPr lang="en-US" dirty="0"/>
              <a:t>Insert subtitle here</a:t>
            </a:r>
          </a:p>
        </p:txBody>
      </p:sp>
      <p:pic>
        <p:nvPicPr>
          <p:cNvPr id="8" name="Picture 2" descr="C:\Users\dmlee\Downloads\preview-MABayTransAuthority.png">
            <a:extLst>
              <a:ext uri="{FF2B5EF4-FFF2-40B4-BE49-F238E27FC236}">
                <a16:creationId xmlns:a16="http://schemas.microsoft.com/office/drawing/2014/main" xmlns="" id="{1160F7E3-3995-4C76-9963-1A537D05EED0}"/>
              </a:ext>
            </a:extLst>
          </p:cNvPr>
          <p:cNvPicPr>
            <a:picLocks noChangeAspect="1" noChangeArrowheads="1"/>
          </p:cNvPicPr>
          <p:nvPr userDrawn="1"/>
        </p:nvPicPr>
        <p:blipFill>
          <a:blip r:embed="rId2" cstate="print"/>
          <a:srcRect t="38333" b="39000"/>
          <a:stretch>
            <a:fillRect/>
          </a:stretch>
        </p:blipFill>
        <p:spPr bwMode="auto">
          <a:xfrm>
            <a:off x="1012825" y="1562100"/>
            <a:ext cx="6386513" cy="1447800"/>
          </a:xfrm>
          <a:prstGeom prst="rect">
            <a:avLst/>
          </a:prstGeom>
          <a:noFill/>
          <a:ln w="9525">
            <a:noFill/>
            <a:miter lim="800000"/>
            <a:headEnd/>
            <a:tailEnd/>
          </a:ln>
        </p:spPr>
      </p:pic>
    </p:spTree>
    <p:extLst>
      <p:ext uri="{BB962C8B-B14F-4D97-AF65-F5344CB8AC3E}">
        <p14:creationId xmlns:p14="http://schemas.microsoft.com/office/powerpoint/2010/main" val="2295950203"/>
      </p:ext>
    </p:extLst>
  </p:cSld>
  <p:clrMapOvr>
    <a:masterClrMapping/>
  </p:clrMapOvr>
  <p:hf hd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1_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defRPr sz="800" b="0" i="0">
                <a:solidFill>
                  <a:schemeClr val="tx1"/>
                </a:solidFill>
                <a:latin typeface="Arial"/>
                <a:cs typeface="Arial"/>
              </a:defRPr>
            </a:lvl1pPr>
          </a:lstStyle>
          <a:p>
            <a:pPr marL="12700">
              <a:lnSpc>
                <a:spcPct val="100000"/>
              </a:lnSpc>
              <a:spcBef>
                <a:spcPts val="25"/>
              </a:spcBef>
            </a:pPr>
            <a:r>
              <a:rPr spc="-5" dirty="0"/>
              <a:t>Draft for </a:t>
            </a:r>
            <a:r>
              <a:rPr dirty="0"/>
              <a:t>Discussion &amp; Policy </a:t>
            </a:r>
            <a:r>
              <a:rPr spc="-5" dirty="0"/>
              <a:t>Purposes</a:t>
            </a:r>
            <a:r>
              <a:rPr spc="-35" dirty="0"/>
              <a:t> </a:t>
            </a:r>
            <a:r>
              <a:rPr dirty="0"/>
              <a:t>Only</a:t>
            </a: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11/30/2018</a:t>
            </a:fld>
            <a:endParaRPr lang="en-US"/>
          </a:p>
        </p:txBody>
      </p:sp>
      <p:sp>
        <p:nvSpPr>
          <p:cNvPr id="4" name="Holder 4"/>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25400">
              <a:lnSpc>
                <a:spcPct val="100000"/>
              </a:lnSpc>
            </a:pPr>
            <a:fld id="{81D60167-4931-47E6-BA6A-407CBD079E47}" type="slidenum">
              <a:rPr spc="-5" dirty="0"/>
              <a:t>‹#›</a:t>
            </a:fld>
            <a:endParaRPr spc="-5" dirty="0"/>
          </a:p>
        </p:txBody>
      </p:sp>
    </p:spTree>
    <p:extLst>
      <p:ext uri="{BB962C8B-B14F-4D97-AF65-F5344CB8AC3E}">
        <p14:creationId xmlns:p14="http://schemas.microsoft.com/office/powerpoint/2010/main" val="35090439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1325563"/>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AB85839-DE7E-4765-A9A0-B3F73C84A708}" type="datetime1">
              <a:rPr lang="en-US" smtClean="0"/>
              <a:pPr/>
              <a:t>11/30/2018</a:t>
            </a:fld>
            <a:endParaRPr lang="en-US" dirty="0"/>
          </a:p>
        </p:txBody>
      </p:sp>
    </p:spTree>
    <p:extLst>
      <p:ext uri="{BB962C8B-B14F-4D97-AF65-F5344CB8AC3E}">
        <p14:creationId xmlns:p14="http://schemas.microsoft.com/office/powerpoint/2010/main" val="2527482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Content Placeholder 8"/>
          <p:cNvSpPr>
            <a:spLocks noGrp="1"/>
          </p:cNvSpPr>
          <p:nvPr>
            <p:ph sz="quarter" idx="14"/>
          </p:nvPr>
        </p:nvSpPr>
        <p:spPr>
          <a:xfrm>
            <a:off x="470001" y="1698958"/>
            <a:ext cx="8348472" cy="4438496"/>
          </a:xfrm>
          <a:prstGeom prst="rect">
            <a:avLst/>
          </a:prstGeom>
        </p:spPr>
        <p:txBody>
          <a:bodyPr/>
          <a:lstStyle>
            <a:lvl1pPr marL="0" indent="0">
              <a:spcBef>
                <a:spcPts val="1000"/>
              </a:spcBef>
              <a:buClr>
                <a:schemeClr val="tx1"/>
              </a:buClr>
              <a:buFont typeface="Arial" pitchFamily="34" charset="0"/>
              <a:buNone/>
              <a:defRPr sz="1200" b="0">
                <a:solidFill>
                  <a:schemeClr val="tx2"/>
                </a:solidFill>
                <a:latin typeface="+mj-lt"/>
                <a:cs typeface="Arial" pitchFamily="34" charset="0"/>
              </a:defRPr>
            </a:lvl1pPr>
            <a:lvl2pPr marL="400050" indent="-177800">
              <a:spcBef>
                <a:spcPts val="600"/>
              </a:spcBef>
              <a:buClr>
                <a:schemeClr val="tx1"/>
              </a:buClr>
              <a:buFont typeface="Arial" pitchFamily="34" charset="0"/>
              <a:buChar char="•"/>
              <a:defRPr sz="1200">
                <a:solidFill>
                  <a:schemeClr val="tx2"/>
                </a:solidFill>
                <a:latin typeface="+mj-lt"/>
                <a:cs typeface="Arial" pitchFamily="34" charset="0"/>
              </a:defRPr>
            </a:lvl2pPr>
            <a:lvl3pPr marL="571500" indent="-171450">
              <a:spcBef>
                <a:spcPts val="600"/>
              </a:spcBef>
              <a:buClr>
                <a:schemeClr val="tx1"/>
              </a:buClr>
              <a:buFont typeface="Arial" pitchFamily="34" charset="0"/>
              <a:buChar char="›"/>
              <a:defRPr sz="1200">
                <a:solidFill>
                  <a:schemeClr val="tx2"/>
                </a:solidFill>
                <a:latin typeface="+mj-lt"/>
                <a:cs typeface="Arial" pitchFamily="34" charset="0"/>
              </a:defRPr>
            </a:lvl3pPr>
            <a:lvl4pPr marL="742950" indent="-171450">
              <a:spcBef>
                <a:spcPts val="600"/>
              </a:spcBef>
              <a:buClr>
                <a:schemeClr val="tx1"/>
              </a:buClr>
              <a:buFont typeface="Arial" pitchFamily="34" charset="0"/>
              <a:buChar char="»"/>
              <a:defRPr sz="1200">
                <a:solidFill>
                  <a:schemeClr val="tx2"/>
                </a:solidFill>
                <a:latin typeface="+mj-lt"/>
                <a:cs typeface="Arial" pitchFamily="34" charset="0"/>
              </a:defRPr>
            </a:lvl4pPr>
            <a:lvl5pPr marL="742950" indent="0">
              <a:spcBef>
                <a:spcPts val="600"/>
              </a:spcBef>
              <a:buClr>
                <a:schemeClr val="tx1"/>
              </a:buClr>
              <a:buFont typeface="Arial" pitchFamily="34" charset="0"/>
              <a:buNone/>
              <a:defRPr sz="1200">
                <a:solidFill>
                  <a:schemeClr val="tx2"/>
                </a:solidFill>
                <a:latin typeface="Arial" pitchFamily="34" charset="0"/>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4" name="Date Placeholder 1"/>
          <p:cNvSpPr>
            <a:spLocks noGrp="1"/>
          </p:cNvSpPr>
          <p:nvPr>
            <p:ph type="dt" sz="half" idx="15"/>
          </p:nvPr>
        </p:nvSpPr>
        <p:spPr/>
        <p:txBody>
          <a:bodyPr/>
          <a:lstStyle>
            <a:lvl1pPr>
              <a:defRPr/>
            </a:lvl1pPr>
          </a:lstStyle>
          <a:p>
            <a:fld id="{20FA1DF3-6E5F-4A59-9A2C-E3FEDDFEF6C6}" type="datetime1">
              <a:rPr lang="en-US" smtClean="0"/>
              <a:pPr/>
              <a:t>11/30/2018</a:t>
            </a:fld>
            <a:endParaRPr lang="en-US" dirty="0"/>
          </a:p>
        </p:txBody>
      </p:sp>
      <p:sp>
        <p:nvSpPr>
          <p:cNvPr id="5" name="TextBox 6"/>
          <p:cNvSpPr txBox="1">
            <a:spLocks noChangeArrowheads="1"/>
          </p:cNvSpPr>
          <p:nvPr userDrawn="1"/>
        </p:nvSpPr>
        <p:spPr bwMode="auto">
          <a:xfrm>
            <a:off x="3265489" y="6283325"/>
            <a:ext cx="26130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sz="800" dirty="0" smtClean="0"/>
              <a:t>Draft for Discussion &amp; Policy Purposes Only</a:t>
            </a:r>
          </a:p>
        </p:txBody>
      </p:sp>
      <p:sp>
        <p:nvSpPr>
          <p:cNvPr id="7" name="Title 1"/>
          <p:cNvSpPr>
            <a:spLocks noGrp="1"/>
          </p:cNvSpPr>
          <p:nvPr>
            <p:ph type="title"/>
          </p:nvPr>
        </p:nvSpPr>
        <p:spPr>
          <a:xfrm>
            <a:off x="462686" y="829056"/>
            <a:ext cx="7751547" cy="466344"/>
          </a:xfrm>
          <a:prstGeom prst="rect">
            <a:avLst/>
          </a:prstGeom>
        </p:spPr>
        <p:txBody>
          <a:bodyPr anchor="b" anchorCtr="0"/>
          <a:lstStyle>
            <a:lvl1pPr>
              <a:lnSpc>
                <a:spcPct val="100000"/>
              </a:lnSpc>
              <a:defRPr sz="1600" b="1">
                <a:solidFill>
                  <a:srgbClr val="00269E"/>
                </a:solidFill>
                <a:latin typeface="Arial" pitchFamily="34" charset="0"/>
                <a:cs typeface="Arial" pitchFamily="34" charset="0"/>
              </a:defRPr>
            </a:lvl1pPr>
          </a:lstStyle>
          <a:p>
            <a:r>
              <a:rPr lang="en-US" smtClean="0"/>
              <a:t>Click to edit Master title style</a:t>
            </a:r>
            <a:endParaRPr lang="en-US" dirty="0"/>
          </a:p>
        </p:txBody>
      </p:sp>
      <p:sp>
        <p:nvSpPr>
          <p:cNvPr id="8" name="Text Placeholder 12"/>
          <p:cNvSpPr>
            <a:spLocks noGrp="1"/>
          </p:cNvSpPr>
          <p:nvPr>
            <p:ph type="body" sz="quarter" idx="16"/>
          </p:nvPr>
        </p:nvSpPr>
        <p:spPr>
          <a:xfrm>
            <a:off x="462684" y="381000"/>
            <a:ext cx="7309716" cy="228600"/>
          </a:xfrm>
          <a:prstGeom prst="rect">
            <a:avLst/>
          </a:prstGeom>
        </p:spPr>
        <p:txBody>
          <a:bodyPr/>
          <a:lstStyle>
            <a:lvl1pPr algn="l" rtl="0" eaLnBrk="1" fontAlgn="base" hangingPunct="1">
              <a:lnSpc>
                <a:spcPct val="100000"/>
              </a:lnSpc>
              <a:spcBef>
                <a:spcPct val="0"/>
              </a:spcBef>
              <a:spcAft>
                <a:spcPct val="0"/>
              </a:spcAft>
              <a:buNone/>
              <a:defRPr lang="en-US" sz="1100" b="1" dirty="0" smtClean="0">
                <a:solidFill>
                  <a:srgbClr val="00269E"/>
                </a:solidFill>
                <a:latin typeface="Arial" pitchFamily="34" charset="0"/>
                <a:ea typeface="+mj-ea"/>
                <a:cs typeface="Arial" pitchFamily="34" charset="0"/>
              </a:defRPr>
            </a:lvl1pPr>
          </a:lstStyle>
          <a:p>
            <a:pPr lvl="0"/>
            <a:r>
              <a:rPr lang="en-US" smtClean="0"/>
              <a:t>Click to edit Master text styles</a:t>
            </a:r>
          </a:p>
        </p:txBody>
      </p:sp>
    </p:spTree>
    <p:extLst>
      <p:ext uri="{BB962C8B-B14F-4D97-AF65-F5344CB8AC3E}">
        <p14:creationId xmlns:p14="http://schemas.microsoft.com/office/powerpoint/2010/main" val="410441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ide by Side">
    <p:spTree>
      <p:nvGrpSpPr>
        <p:cNvPr id="1" name=""/>
        <p:cNvGrpSpPr/>
        <p:nvPr/>
      </p:nvGrpSpPr>
      <p:grpSpPr>
        <a:xfrm>
          <a:off x="0" y="0"/>
          <a:ext cx="0" cy="0"/>
          <a:chOff x="0" y="0"/>
          <a:chExt cx="0" cy="0"/>
        </a:xfrm>
      </p:grpSpPr>
      <p:sp>
        <p:nvSpPr>
          <p:cNvPr id="9" name="Content Placeholder 8"/>
          <p:cNvSpPr>
            <a:spLocks noGrp="1"/>
          </p:cNvSpPr>
          <p:nvPr>
            <p:ph sz="quarter" idx="16"/>
          </p:nvPr>
        </p:nvSpPr>
        <p:spPr>
          <a:xfrm>
            <a:off x="470002" y="1698958"/>
            <a:ext cx="3957219" cy="4438496"/>
          </a:xfrm>
          <a:prstGeom prst="rect">
            <a:avLst/>
          </a:prstGeom>
        </p:spPr>
        <p:txBody>
          <a:bodyPr/>
          <a:lstStyle>
            <a:lvl1pPr marL="0" indent="0">
              <a:spcBef>
                <a:spcPts val="1000"/>
              </a:spcBef>
              <a:buClr>
                <a:schemeClr val="tx1"/>
              </a:buClr>
              <a:buFont typeface="Arial" pitchFamily="34" charset="0"/>
              <a:buNone/>
              <a:defRPr sz="1200" b="0">
                <a:solidFill>
                  <a:schemeClr val="tx2"/>
                </a:solidFill>
                <a:latin typeface="+mj-lt"/>
                <a:cs typeface="Arial" pitchFamily="34" charset="0"/>
              </a:defRPr>
            </a:lvl1pPr>
            <a:lvl2pPr marL="400050" indent="-177800">
              <a:spcBef>
                <a:spcPts val="600"/>
              </a:spcBef>
              <a:buClr>
                <a:schemeClr val="tx1"/>
              </a:buClr>
              <a:buFont typeface="Arial" pitchFamily="34" charset="0"/>
              <a:buChar char="•"/>
              <a:defRPr sz="1200">
                <a:solidFill>
                  <a:schemeClr val="tx2"/>
                </a:solidFill>
                <a:latin typeface="+mj-lt"/>
                <a:cs typeface="Arial" pitchFamily="34" charset="0"/>
              </a:defRPr>
            </a:lvl2pPr>
            <a:lvl3pPr marL="571500" indent="-171450">
              <a:spcBef>
                <a:spcPts val="600"/>
              </a:spcBef>
              <a:buClr>
                <a:schemeClr val="tx1"/>
              </a:buClr>
              <a:buFont typeface="Arial" pitchFamily="34" charset="0"/>
              <a:buChar char="›"/>
              <a:defRPr sz="1200">
                <a:solidFill>
                  <a:schemeClr val="tx2"/>
                </a:solidFill>
                <a:latin typeface="+mj-lt"/>
                <a:cs typeface="Arial" pitchFamily="34" charset="0"/>
              </a:defRPr>
            </a:lvl3pPr>
            <a:lvl4pPr marL="742950" indent="-171450">
              <a:spcBef>
                <a:spcPts val="600"/>
              </a:spcBef>
              <a:buClr>
                <a:schemeClr val="tx1"/>
              </a:buClr>
              <a:buFont typeface="Arial" pitchFamily="34" charset="0"/>
              <a:buChar char="»"/>
              <a:defRPr sz="1200">
                <a:solidFill>
                  <a:schemeClr val="tx2"/>
                </a:solidFill>
                <a:latin typeface="+mj-lt"/>
                <a:cs typeface="Arial" pitchFamily="34" charset="0"/>
              </a:defRPr>
            </a:lvl4pPr>
            <a:lvl5pPr marL="742950" indent="0">
              <a:spcBef>
                <a:spcPts val="600"/>
              </a:spcBef>
              <a:buClr>
                <a:schemeClr val="tx1"/>
              </a:buClr>
              <a:buFont typeface="Arial" pitchFamily="34" charset="0"/>
              <a:buNone/>
              <a:defRPr sz="1200">
                <a:solidFill>
                  <a:schemeClr val="tx2"/>
                </a:solidFill>
                <a:latin typeface="Arial" pitchFamily="34" charset="0"/>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0" name="Content Placeholder 8"/>
          <p:cNvSpPr>
            <a:spLocks noGrp="1"/>
          </p:cNvSpPr>
          <p:nvPr>
            <p:ph sz="quarter" idx="17"/>
          </p:nvPr>
        </p:nvSpPr>
        <p:spPr>
          <a:xfrm>
            <a:off x="4600042" y="1695148"/>
            <a:ext cx="3957219" cy="4438496"/>
          </a:xfrm>
          <a:prstGeom prst="rect">
            <a:avLst/>
          </a:prstGeom>
        </p:spPr>
        <p:txBody>
          <a:bodyPr/>
          <a:lstStyle>
            <a:lvl1pPr marL="0" indent="0">
              <a:spcBef>
                <a:spcPts val="1000"/>
              </a:spcBef>
              <a:buClr>
                <a:schemeClr val="tx1"/>
              </a:buClr>
              <a:buFont typeface="Arial" pitchFamily="34" charset="0"/>
              <a:buNone/>
              <a:defRPr sz="1200" b="0">
                <a:solidFill>
                  <a:schemeClr val="tx2"/>
                </a:solidFill>
                <a:latin typeface="+mj-lt"/>
                <a:cs typeface="Arial" pitchFamily="34" charset="0"/>
              </a:defRPr>
            </a:lvl1pPr>
            <a:lvl2pPr marL="400050" indent="-177800">
              <a:spcBef>
                <a:spcPts val="600"/>
              </a:spcBef>
              <a:buClr>
                <a:schemeClr val="tx1"/>
              </a:buClr>
              <a:buFont typeface="Arial" pitchFamily="34" charset="0"/>
              <a:buChar char="•"/>
              <a:defRPr sz="1200">
                <a:solidFill>
                  <a:schemeClr val="tx2"/>
                </a:solidFill>
                <a:latin typeface="+mj-lt"/>
                <a:cs typeface="Arial" pitchFamily="34" charset="0"/>
              </a:defRPr>
            </a:lvl2pPr>
            <a:lvl3pPr marL="571500" indent="-171450">
              <a:spcBef>
                <a:spcPts val="600"/>
              </a:spcBef>
              <a:buClr>
                <a:schemeClr val="tx1"/>
              </a:buClr>
              <a:buFont typeface="Arial" pitchFamily="34" charset="0"/>
              <a:buChar char="›"/>
              <a:defRPr sz="1200">
                <a:solidFill>
                  <a:schemeClr val="tx2"/>
                </a:solidFill>
                <a:latin typeface="+mj-lt"/>
                <a:cs typeface="Arial" pitchFamily="34" charset="0"/>
              </a:defRPr>
            </a:lvl3pPr>
            <a:lvl4pPr marL="742950" indent="-171450">
              <a:spcBef>
                <a:spcPts val="600"/>
              </a:spcBef>
              <a:buClr>
                <a:schemeClr val="tx1"/>
              </a:buClr>
              <a:buFont typeface="Arial" pitchFamily="34" charset="0"/>
              <a:buChar char="»"/>
              <a:defRPr sz="1200">
                <a:solidFill>
                  <a:schemeClr val="tx2"/>
                </a:solidFill>
                <a:latin typeface="+mj-lt"/>
                <a:cs typeface="Arial" pitchFamily="34" charset="0"/>
              </a:defRPr>
            </a:lvl4pPr>
            <a:lvl5pPr marL="742950" indent="0">
              <a:spcBef>
                <a:spcPts val="600"/>
              </a:spcBef>
              <a:buClr>
                <a:schemeClr val="tx1"/>
              </a:buClr>
              <a:buFont typeface="Arial" pitchFamily="34" charset="0"/>
              <a:buNone/>
              <a:defRPr sz="1200">
                <a:solidFill>
                  <a:schemeClr val="tx2"/>
                </a:solidFill>
                <a:latin typeface="Arial" pitchFamily="34" charset="0"/>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6" name="Date Placeholder 1"/>
          <p:cNvSpPr>
            <a:spLocks noGrp="1"/>
          </p:cNvSpPr>
          <p:nvPr>
            <p:ph type="dt" sz="half" idx="18"/>
          </p:nvPr>
        </p:nvSpPr>
        <p:spPr/>
        <p:txBody>
          <a:bodyPr/>
          <a:lstStyle>
            <a:lvl1pPr>
              <a:defRPr/>
            </a:lvl1pPr>
          </a:lstStyle>
          <a:p>
            <a:fld id="{1AB85839-DE7E-4765-A9A0-B3F73C84A708}" type="datetime1">
              <a:rPr lang="en-US" smtClean="0"/>
              <a:pPr/>
              <a:t>11/30/2018</a:t>
            </a:fld>
            <a:endParaRPr lang="en-US" dirty="0"/>
          </a:p>
        </p:txBody>
      </p:sp>
      <p:sp>
        <p:nvSpPr>
          <p:cNvPr id="7" name="TextBox 6"/>
          <p:cNvSpPr txBox="1">
            <a:spLocks noChangeArrowheads="1"/>
          </p:cNvSpPr>
          <p:nvPr userDrawn="1"/>
        </p:nvSpPr>
        <p:spPr bwMode="auto">
          <a:xfrm>
            <a:off x="3265489" y="6283325"/>
            <a:ext cx="26130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sz="800" dirty="0" smtClean="0"/>
              <a:t>Draft for Discussion &amp; Policy Purposes Only</a:t>
            </a:r>
          </a:p>
        </p:txBody>
      </p:sp>
      <p:sp>
        <p:nvSpPr>
          <p:cNvPr id="8" name="Title 1"/>
          <p:cNvSpPr>
            <a:spLocks noGrp="1"/>
          </p:cNvSpPr>
          <p:nvPr>
            <p:ph type="title"/>
          </p:nvPr>
        </p:nvSpPr>
        <p:spPr>
          <a:xfrm>
            <a:off x="462686" y="829056"/>
            <a:ext cx="7751547" cy="466344"/>
          </a:xfrm>
          <a:prstGeom prst="rect">
            <a:avLst/>
          </a:prstGeom>
        </p:spPr>
        <p:txBody>
          <a:bodyPr anchor="b" anchorCtr="0"/>
          <a:lstStyle>
            <a:lvl1pPr>
              <a:lnSpc>
                <a:spcPct val="100000"/>
              </a:lnSpc>
              <a:defRPr sz="1600" b="1">
                <a:solidFill>
                  <a:srgbClr val="00269E"/>
                </a:solidFill>
                <a:latin typeface="Arial" pitchFamily="34" charset="0"/>
                <a:cs typeface="Arial" pitchFamily="34" charset="0"/>
              </a:defRPr>
            </a:lvl1pPr>
          </a:lstStyle>
          <a:p>
            <a:r>
              <a:rPr lang="en-US" smtClean="0"/>
              <a:t>Click to edit Master title style</a:t>
            </a:r>
            <a:endParaRPr lang="en-US" dirty="0"/>
          </a:p>
        </p:txBody>
      </p:sp>
      <p:sp>
        <p:nvSpPr>
          <p:cNvPr id="12" name="Text Placeholder 12"/>
          <p:cNvSpPr>
            <a:spLocks noGrp="1"/>
          </p:cNvSpPr>
          <p:nvPr>
            <p:ph type="body" sz="quarter" idx="19"/>
          </p:nvPr>
        </p:nvSpPr>
        <p:spPr>
          <a:xfrm>
            <a:off x="462684" y="381000"/>
            <a:ext cx="7309716" cy="228600"/>
          </a:xfrm>
          <a:prstGeom prst="rect">
            <a:avLst/>
          </a:prstGeom>
        </p:spPr>
        <p:txBody>
          <a:bodyPr/>
          <a:lstStyle>
            <a:lvl1pPr algn="l" rtl="0" eaLnBrk="1" fontAlgn="base" hangingPunct="1">
              <a:lnSpc>
                <a:spcPct val="100000"/>
              </a:lnSpc>
              <a:spcBef>
                <a:spcPct val="0"/>
              </a:spcBef>
              <a:spcAft>
                <a:spcPct val="0"/>
              </a:spcAft>
              <a:buNone/>
              <a:defRPr lang="en-US" sz="1100" b="1" dirty="0" smtClean="0">
                <a:solidFill>
                  <a:srgbClr val="00269E"/>
                </a:solidFill>
                <a:latin typeface="Arial" pitchFamily="34" charset="0"/>
                <a:ea typeface="+mj-ea"/>
                <a:cs typeface="Arial" pitchFamily="34" charset="0"/>
              </a:defRPr>
            </a:lvl1pPr>
          </a:lstStyle>
          <a:p>
            <a:pPr lvl="0"/>
            <a:r>
              <a:rPr lang="en-US" smtClean="0"/>
              <a:t>Click to edit Master text styles</a:t>
            </a:r>
          </a:p>
        </p:txBody>
      </p:sp>
    </p:spTree>
    <p:extLst>
      <p:ext uri="{BB962C8B-B14F-4D97-AF65-F5344CB8AC3E}">
        <p14:creationId xmlns:p14="http://schemas.microsoft.com/office/powerpoint/2010/main" val="1988446096"/>
      </p:ext>
    </p:extLst>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AB85839-DE7E-4765-A9A0-B3F73C84A708}" type="datetime1">
              <a:rPr lang="en-US" smtClean="0"/>
              <a:pPr/>
              <a:t>11/30/2018</a:t>
            </a:fld>
            <a:endParaRPr lang="en-US" dirty="0"/>
          </a:p>
        </p:txBody>
      </p:sp>
      <p:pic>
        <p:nvPicPr>
          <p:cNvPr id="7" name="Picture 6" descr="newMekkoChart.emf"/>
          <p:cNvPicPr>
            <a:picLocks noChangeAspect="1"/>
          </p:cNvPicPr>
          <p:nvPr userDrawn="1">
            <p:custDataLst>
              <p:tags r:id="rId1"/>
            </p:custDataLst>
          </p:nvPr>
        </p:nvPicPr>
        <p:blipFill>
          <a:blip r:embed="rId4" cstate="print"/>
          <a:stretch>
            <a:fillRect/>
          </a:stretch>
        </p:blipFill>
        <p:spPr>
          <a:xfrm>
            <a:off x="524192" y="1243330"/>
            <a:ext cx="4284821" cy="5488940"/>
          </a:xfrm>
          <a:prstGeom prst="rect">
            <a:avLst/>
          </a:prstGeom>
        </p:spPr>
      </p:pic>
      <p:pic>
        <p:nvPicPr>
          <p:cNvPr id="11" name="Picture 10" descr="newMekkoChart.emf"/>
          <p:cNvPicPr>
            <a:picLocks noChangeAspect="1"/>
          </p:cNvPicPr>
          <p:nvPr userDrawn="1">
            <p:custDataLst>
              <p:tags r:id="rId2"/>
            </p:custDataLst>
          </p:nvPr>
        </p:nvPicPr>
        <p:blipFill>
          <a:blip r:embed="rId5" cstate="print"/>
          <a:stretch>
            <a:fillRect/>
          </a:stretch>
        </p:blipFill>
        <p:spPr>
          <a:xfrm>
            <a:off x="5060473" y="1243330"/>
            <a:ext cx="4284821" cy="5488940"/>
          </a:xfrm>
          <a:prstGeom prst="rect">
            <a:avLst/>
          </a:prstGeom>
        </p:spPr>
      </p:pic>
      <p:sp>
        <p:nvSpPr>
          <p:cNvPr id="12" name="Title 1"/>
          <p:cNvSpPr>
            <a:spLocks noGrp="1"/>
          </p:cNvSpPr>
          <p:nvPr>
            <p:ph type="title"/>
          </p:nvPr>
        </p:nvSpPr>
        <p:spPr>
          <a:xfrm>
            <a:off x="462686" y="829056"/>
            <a:ext cx="7751547" cy="466344"/>
          </a:xfrm>
          <a:prstGeom prst="rect">
            <a:avLst/>
          </a:prstGeom>
        </p:spPr>
        <p:txBody>
          <a:bodyPr anchor="b" anchorCtr="0"/>
          <a:lstStyle>
            <a:lvl1pPr>
              <a:lnSpc>
                <a:spcPct val="100000"/>
              </a:lnSpc>
              <a:defRPr sz="1600" b="1">
                <a:solidFill>
                  <a:srgbClr val="00269E"/>
                </a:solidFill>
                <a:latin typeface="Arial" pitchFamily="34" charset="0"/>
                <a:cs typeface="Arial" pitchFamily="34" charset="0"/>
              </a:defRPr>
            </a:lvl1pPr>
          </a:lstStyle>
          <a:p>
            <a:r>
              <a:rPr lang="en-US" smtClean="0"/>
              <a:t>Click to edit Master title style</a:t>
            </a:r>
            <a:endParaRPr lang="en-US" dirty="0"/>
          </a:p>
        </p:txBody>
      </p:sp>
      <p:sp>
        <p:nvSpPr>
          <p:cNvPr id="8" name="Text Placeholder 12"/>
          <p:cNvSpPr>
            <a:spLocks noGrp="1"/>
          </p:cNvSpPr>
          <p:nvPr>
            <p:ph type="body" sz="quarter" idx="16"/>
          </p:nvPr>
        </p:nvSpPr>
        <p:spPr>
          <a:xfrm>
            <a:off x="462684" y="381000"/>
            <a:ext cx="7309716" cy="228600"/>
          </a:xfrm>
          <a:prstGeom prst="rect">
            <a:avLst/>
          </a:prstGeom>
        </p:spPr>
        <p:txBody>
          <a:bodyPr/>
          <a:lstStyle>
            <a:lvl1pPr algn="l" rtl="0" eaLnBrk="1" fontAlgn="base" hangingPunct="1">
              <a:lnSpc>
                <a:spcPct val="100000"/>
              </a:lnSpc>
              <a:spcBef>
                <a:spcPct val="0"/>
              </a:spcBef>
              <a:spcAft>
                <a:spcPct val="0"/>
              </a:spcAft>
              <a:buNone/>
              <a:defRPr lang="en-US" sz="1100" b="1" dirty="0" smtClean="0">
                <a:solidFill>
                  <a:srgbClr val="00269E"/>
                </a:solidFill>
                <a:latin typeface="Arial" pitchFamily="34" charset="0"/>
                <a:ea typeface="+mj-ea"/>
                <a:cs typeface="Arial" pitchFamily="34" charset="0"/>
              </a:defRPr>
            </a:lvl1pPr>
          </a:lstStyle>
          <a:p>
            <a:pPr lvl="0"/>
            <a:r>
              <a:rPr lang="en-US" smtClean="0"/>
              <a:t>Click to edit Master text styles</a:t>
            </a:r>
          </a:p>
        </p:txBody>
      </p:sp>
    </p:spTree>
    <p:extLst>
      <p:ext uri="{BB962C8B-B14F-4D97-AF65-F5344CB8AC3E}">
        <p14:creationId xmlns:p14="http://schemas.microsoft.com/office/powerpoint/2010/main" val="9136789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1" name="Content Placeholder 8"/>
          <p:cNvSpPr>
            <a:spLocks noGrp="1"/>
          </p:cNvSpPr>
          <p:nvPr>
            <p:ph sz="quarter" idx="14"/>
          </p:nvPr>
        </p:nvSpPr>
        <p:spPr>
          <a:xfrm>
            <a:off x="470001" y="1698958"/>
            <a:ext cx="8348472" cy="4438496"/>
          </a:xfrm>
          <a:prstGeom prst="rect">
            <a:avLst/>
          </a:prstGeom>
        </p:spPr>
        <p:txBody>
          <a:bodyPr/>
          <a:lstStyle>
            <a:lvl1pPr marL="0" indent="0">
              <a:spcBef>
                <a:spcPts val="1000"/>
              </a:spcBef>
              <a:buClr>
                <a:schemeClr val="tx1"/>
              </a:buClr>
              <a:buFont typeface="Arial" pitchFamily="34" charset="0"/>
              <a:buNone/>
              <a:defRPr sz="1200" b="0">
                <a:solidFill>
                  <a:schemeClr val="tx2"/>
                </a:solidFill>
                <a:latin typeface="+mj-lt"/>
                <a:cs typeface="Arial" pitchFamily="34" charset="0"/>
              </a:defRPr>
            </a:lvl1pPr>
            <a:lvl2pPr marL="400050" indent="-177800">
              <a:spcBef>
                <a:spcPts val="600"/>
              </a:spcBef>
              <a:buClr>
                <a:schemeClr val="tx1"/>
              </a:buClr>
              <a:buFont typeface="Arial" pitchFamily="34" charset="0"/>
              <a:buChar char="•"/>
              <a:defRPr sz="1200">
                <a:solidFill>
                  <a:schemeClr val="tx2"/>
                </a:solidFill>
                <a:latin typeface="+mj-lt"/>
                <a:cs typeface="Arial" pitchFamily="34" charset="0"/>
              </a:defRPr>
            </a:lvl2pPr>
            <a:lvl3pPr marL="571500" indent="-171450">
              <a:spcBef>
                <a:spcPts val="600"/>
              </a:spcBef>
              <a:buClr>
                <a:schemeClr val="tx1"/>
              </a:buClr>
              <a:buFont typeface="Arial" pitchFamily="34" charset="0"/>
              <a:buChar char="›"/>
              <a:defRPr sz="1200">
                <a:solidFill>
                  <a:schemeClr val="tx2"/>
                </a:solidFill>
                <a:latin typeface="+mj-lt"/>
                <a:cs typeface="Arial" pitchFamily="34" charset="0"/>
              </a:defRPr>
            </a:lvl3pPr>
            <a:lvl4pPr marL="742950" indent="-171450">
              <a:spcBef>
                <a:spcPts val="600"/>
              </a:spcBef>
              <a:buClr>
                <a:schemeClr val="tx1"/>
              </a:buClr>
              <a:buFont typeface="Arial" pitchFamily="34" charset="0"/>
              <a:buChar char="»"/>
              <a:defRPr sz="1200">
                <a:solidFill>
                  <a:schemeClr val="tx2"/>
                </a:solidFill>
                <a:latin typeface="+mj-lt"/>
                <a:cs typeface="Arial" pitchFamily="34" charset="0"/>
              </a:defRPr>
            </a:lvl4pPr>
            <a:lvl5pPr marL="742950" indent="0">
              <a:spcBef>
                <a:spcPts val="600"/>
              </a:spcBef>
              <a:buClr>
                <a:schemeClr val="tx1"/>
              </a:buClr>
              <a:buFont typeface="Arial" pitchFamily="34" charset="0"/>
              <a:buNone/>
              <a:defRPr sz="1200">
                <a:solidFill>
                  <a:schemeClr val="tx2"/>
                </a:solidFill>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1"/>
          <p:cNvSpPr>
            <a:spLocks noGrp="1"/>
          </p:cNvSpPr>
          <p:nvPr>
            <p:ph type="dt" sz="half" idx="15"/>
          </p:nvPr>
        </p:nvSpPr>
        <p:spPr/>
        <p:txBody>
          <a:bodyPr/>
          <a:lstStyle>
            <a:lvl1pPr>
              <a:defRPr/>
            </a:lvl1pPr>
          </a:lstStyle>
          <a:p>
            <a:fld id="{20FA1DF3-6E5F-4A59-9A2C-E3FEDDFEF6C6}" type="datetime1">
              <a:rPr lang="en-US" smtClean="0"/>
              <a:pPr/>
              <a:t>11/30/2018</a:t>
            </a:fld>
            <a:endParaRPr lang="en-US" dirty="0"/>
          </a:p>
        </p:txBody>
      </p:sp>
      <p:sp>
        <p:nvSpPr>
          <p:cNvPr id="5" name="TextBox 6"/>
          <p:cNvSpPr txBox="1">
            <a:spLocks noChangeArrowheads="1"/>
          </p:cNvSpPr>
          <p:nvPr/>
        </p:nvSpPr>
        <p:spPr bwMode="auto">
          <a:xfrm>
            <a:off x="3265489" y="6283325"/>
            <a:ext cx="26130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sz="800" dirty="0"/>
              <a:t>Draft for Discussion &amp; Policy Purposes Only</a:t>
            </a:r>
          </a:p>
        </p:txBody>
      </p:sp>
      <p:sp>
        <p:nvSpPr>
          <p:cNvPr id="7" name="Title 1"/>
          <p:cNvSpPr>
            <a:spLocks noGrp="1"/>
          </p:cNvSpPr>
          <p:nvPr>
            <p:ph type="title"/>
          </p:nvPr>
        </p:nvSpPr>
        <p:spPr>
          <a:xfrm>
            <a:off x="462686" y="829056"/>
            <a:ext cx="7751547" cy="466344"/>
          </a:xfrm>
          <a:prstGeom prst="rect">
            <a:avLst/>
          </a:prstGeom>
        </p:spPr>
        <p:txBody>
          <a:bodyPr anchor="b" anchorCtr="0"/>
          <a:lstStyle>
            <a:lvl1pPr>
              <a:lnSpc>
                <a:spcPct val="100000"/>
              </a:lnSpc>
              <a:defRPr sz="1600" b="1">
                <a:solidFill>
                  <a:srgbClr val="00269E"/>
                </a:solidFill>
                <a:latin typeface="Arial" pitchFamily="34" charset="0"/>
                <a:cs typeface="Arial"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4286515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
        <p:nvSpPr>
          <p:cNvPr id="2" name="Line 7"/>
          <p:cNvSpPr>
            <a:spLocks noChangeShapeType="1"/>
          </p:cNvSpPr>
          <p:nvPr/>
        </p:nvSpPr>
        <p:spPr bwMode="auto">
          <a:xfrm>
            <a:off x="0" y="747713"/>
            <a:ext cx="9144000" cy="0"/>
          </a:xfrm>
          <a:prstGeom prst="line">
            <a:avLst/>
          </a:prstGeom>
          <a:noFill/>
          <a:ln w="9525">
            <a:solidFill>
              <a:srgbClr val="FFFFFF"/>
            </a:solidFill>
            <a:round/>
            <a:headEnd/>
            <a:tailEnd/>
          </a:ln>
        </p:spPr>
        <p:txBody>
          <a:bodyPr/>
          <a:lstStyle/>
          <a:p>
            <a:endParaRPr lang="en-US" dirty="0"/>
          </a:p>
        </p:txBody>
      </p:sp>
      <p:sp>
        <p:nvSpPr>
          <p:cNvPr id="3" name="Line 11"/>
          <p:cNvSpPr>
            <a:spLocks noChangeShapeType="1"/>
          </p:cNvSpPr>
          <p:nvPr/>
        </p:nvSpPr>
        <p:spPr bwMode="auto">
          <a:xfrm>
            <a:off x="2443163" y="3752850"/>
            <a:ext cx="5722937" cy="0"/>
          </a:xfrm>
          <a:prstGeom prst="line">
            <a:avLst/>
          </a:prstGeom>
          <a:noFill/>
          <a:ln w="9525">
            <a:solidFill>
              <a:schemeClr val="tx1"/>
            </a:solidFill>
            <a:round/>
            <a:headEnd/>
            <a:tailEnd/>
          </a:ln>
        </p:spPr>
        <p:txBody>
          <a:bodyPr/>
          <a:lstStyle/>
          <a:p>
            <a:endParaRPr lang="en-US" dirty="0"/>
          </a:p>
        </p:txBody>
      </p:sp>
      <p:sp>
        <p:nvSpPr>
          <p:cNvPr id="4" name="TextBox 6"/>
          <p:cNvSpPr txBox="1">
            <a:spLocks noChangeArrowheads="1"/>
          </p:cNvSpPr>
          <p:nvPr/>
        </p:nvSpPr>
        <p:spPr bwMode="auto">
          <a:xfrm>
            <a:off x="3265488" y="6283325"/>
            <a:ext cx="26130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sz="800" dirty="0" smtClean="0"/>
              <a:t>Draft for Discussion &amp; Policy Purposes Only</a:t>
            </a:r>
          </a:p>
        </p:txBody>
      </p:sp>
      <p:pic>
        <p:nvPicPr>
          <p:cNvPr id="5" name="Picture 2" descr="C:\Users\dmlee\Downloads\preview-MABayTransAuthority.png"/>
          <p:cNvPicPr>
            <a:picLocks noChangeAspect="1" noChangeArrowheads="1"/>
          </p:cNvPicPr>
          <p:nvPr/>
        </p:nvPicPr>
        <p:blipFill>
          <a:blip r:embed="rId2" cstate="print"/>
          <a:srcRect t="38333" b="39000"/>
          <a:stretch>
            <a:fillRect/>
          </a:stretch>
        </p:blipFill>
        <p:spPr bwMode="auto">
          <a:xfrm>
            <a:off x="1012825" y="1562100"/>
            <a:ext cx="6386513" cy="1447800"/>
          </a:xfrm>
          <a:prstGeom prst="rect">
            <a:avLst/>
          </a:prstGeom>
          <a:noFill/>
          <a:ln w="9525">
            <a:noFill/>
            <a:miter lim="800000"/>
            <a:headEnd/>
            <a:tailEnd/>
          </a:ln>
        </p:spPr>
      </p:pic>
      <p:sp>
        <p:nvSpPr>
          <p:cNvPr id="6" name="Title 1"/>
          <p:cNvSpPr>
            <a:spLocks noGrp="1"/>
          </p:cNvSpPr>
          <p:nvPr>
            <p:ph type="title" hasCustomPrompt="1"/>
          </p:nvPr>
        </p:nvSpPr>
        <p:spPr>
          <a:xfrm>
            <a:off x="685800" y="3962400"/>
            <a:ext cx="7751547" cy="466344"/>
          </a:xfrm>
          <a:prstGeom prst="rect">
            <a:avLst/>
          </a:prstGeom>
        </p:spPr>
        <p:txBody>
          <a:bodyPr anchor="b" anchorCtr="0"/>
          <a:lstStyle>
            <a:lvl1pPr>
              <a:lnSpc>
                <a:spcPct val="100000"/>
              </a:lnSpc>
              <a:defRPr sz="3200" b="1" baseline="0">
                <a:solidFill>
                  <a:srgbClr val="00269E"/>
                </a:solidFill>
                <a:latin typeface="Arial" pitchFamily="34" charset="0"/>
                <a:cs typeface="Arial" pitchFamily="34" charset="0"/>
              </a:defRPr>
            </a:lvl1pPr>
          </a:lstStyle>
          <a:p>
            <a:r>
              <a:rPr lang="en-US" dirty="0" smtClean="0"/>
              <a:t>Insert title here</a:t>
            </a:r>
            <a:endParaRPr lang="en-US" dirty="0"/>
          </a:p>
        </p:txBody>
      </p:sp>
      <p:sp>
        <p:nvSpPr>
          <p:cNvPr id="9" name="Text Placeholder 8"/>
          <p:cNvSpPr>
            <a:spLocks noGrp="1"/>
          </p:cNvSpPr>
          <p:nvPr>
            <p:ph type="body" sz="quarter" idx="10" hasCustomPrompt="1"/>
          </p:nvPr>
        </p:nvSpPr>
        <p:spPr>
          <a:xfrm>
            <a:off x="1219200" y="5105400"/>
            <a:ext cx="3352800" cy="762000"/>
          </a:xfrm>
          <a:prstGeom prst="rect">
            <a:avLst/>
          </a:prstGeom>
        </p:spPr>
        <p:txBody>
          <a:bodyPr/>
          <a:lstStyle>
            <a:lvl1pPr>
              <a:buNone/>
              <a:defRPr>
                <a:latin typeface="Arial" pitchFamily="34" charset="0"/>
                <a:cs typeface="Arial" pitchFamily="34" charset="0"/>
              </a:defRPr>
            </a:lvl1pPr>
          </a:lstStyle>
          <a:p>
            <a:pPr lvl="0"/>
            <a:r>
              <a:rPr lang="en-US" dirty="0" smtClean="0"/>
              <a:t>Insert date here</a:t>
            </a:r>
          </a:p>
        </p:txBody>
      </p:sp>
      <p:sp>
        <p:nvSpPr>
          <p:cNvPr id="10" name="TextBox 9"/>
          <p:cNvSpPr txBox="1"/>
          <p:nvPr userDrawn="1"/>
        </p:nvSpPr>
        <p:spPr>
          <a:xfrm>
            <a:off x="1219200" y="4593770"/>
            <a:ext cx="5867400" cy="369332"/>
          </a:xfrm>
          <a:prstGeom prst="rect">
            <a:avLst/>
          </a:prstGeom>
          <a:noFill/>
        </p:spPr>
        <p:txBody>
          <a:bodyPr wrap="square" rtlCol="0">
            <a:spAutoFit/>
          </a:bodyPr>
          <a:lstStyle/>
          <a:p>
            <a:pPr marL="342900" indent="-342900"/>
            <a:endParaRPr lang="en-US" b="1" u="sng" dirty="0" smtClean="0">
              <a:latin typeface="+mj-lt"/>
            </a:endParaRPr>
          </a:p>
        </p:txBody>
      </p:sp>
      <p:sp>
        <p:nvSpPr>
          <p:cNvPr id="13" name="Text Placeholder 12"/>
          <p:cNvSpPr>
            <a:spLocks noGrp="1"/>
          </p:cNvSpPr>
          <p:nvPr>
            <p:ph type="body" sz="quarter" idx="11" hasCustomPrompt="1"/>
          </p:nvPr>
        </p:nvSpPr>
        <p:spPr>
          <a:xfrm>
            <a:off x="1219200" y="4528458"/>
            <a:ext cx="4572000" cy="457200"/>
          </a:xfrm>
          <a:prstGeom prst="rect">
            <a:avLst/>
          </a:prstGeom>
        </p:spPr>
        <p:txBody>
          <a:bodyPr/>
          <a:lstStyle>
            <a:lvl1pPr algn="l" rtl="0" eaLnBrk="1" fontAlgn="base" hangingPunct="1">
              <a:lnSpc>
                <a:spcPct val="100000"/>
              </a:lnSpc>
              <a:spcBef>
                <a:spcPct val="0"/>
              </a:spcBef>
              <a:spcAft>
                <a:spcPct val="0"/>
              </a:spcAft>
              <a:buNone/>
              <a:defRPr lang="en-US" sz="2400" b="1" baseline="0" dirty="0" smtClean="0">
                <a:solidFill>
                  <a:srgbClr val="00269E"/>
                </a:solidFill>
                <a:latin typeface="Arial" pitchFamily="34" charset="0"/>
                <a:ea typeface="+mj-ea"/>
                <a:cs typeface="Arial" pitchFamily="34" charset="0"/>
              </a:defRPr>
            </a:lvl1pPr>
          </a:lstStyle>
          <a:p>
            <a:pPr lvl="0"/>
            <a:r>
              <a:rPr lang="en-US" dirty="0" smtClean="0"/>
              <a:t>Insert subtitle here</a:t>
            </a:r>
          </a:p>
        </p:txBody>
      </p:sp>
    </p:spTree>
    <p:extLst>
      <p:ext uri="{BB962C8B-B14F-4D97-AF65-F5344CB8AC3E}">
        <p14:creationId xmlns:p14="http://schemas.microsoft.com/office/powerpoint/2010/main" val="195443649"/>
      </p:ext>
    </p:extLst>
  </p:cSld>
  <p:clrMapOvr>
    <a:masterClrMapping/>
  </p:clrMapOvr>
  <p:hf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Rectangle 1"/>
          <p:cNvSpPr/>
          <p:nvPr/>
        </p:nvSpPr>
        <p:spPr>
          <a:xfrm>
            <a:off x="396875" y="1463675"/>
            <a:ext cx="8434388"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3" name="Rectangle 10"/>
          <p:cNvSpPr/>
          <p:nvPr/>
        </p:nvSpPr>
        <p:spPr>
          <a:xfrm>
            <a:off x="327025" y="625475"/>
            <a:ext cx="7673975" cy="234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4" name="Date Placeholder 1"/>
          <p:cNvSpPr>
            <a:spLocks noGrp="1"/>
          </p:cNvSpPr>
          <p:nvPr>
            <p:ph type="dt" sz="half" idx="10"/>
          </p:nvPr>
        </p:nvSpPr>
        <p:spPr/>
        <p:txBody>
          <a:bodyPr/>
          <a:lstStyle>
            <a:lvl1pPr algn="r">
              <a:defRPr sz="800"/>
            </a:lvl1pPr>
          </a:lstStyle>
          <a:p>
            <a:fld id="{F809FA0C-9138-4409-9FF5-7DACD331B09B}" type="datetime1">
              <a:rPr lang="en-US" smtClean="0"/>
              <a:pPr/>
              <a:t>11/30/2018</a:t>
            </a:fld>
            <a:endParaRPr lang="en-US" dirty="0"/>
          </a:p>
        </p:txBody>
      </p:sp>
      <p:sp>
        <p:nvSpPr>
          <p:cNvPr id="6" name="TextBox 6"/>
          <p:cNvSpPr txBox="1">
            <a:spLocks noChangeArrowheads="1"/>
          </p:cNvSpPr>
          <p:nvPr/>
        </p:nvSpPr>
        <p:spPr bwMode="auto">
          <a:xfrm>
            <a:off x="3265488" y="6283325"/>
            <a:ext cx="26130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sz="800" dirty="0"/>
              <a:t>Draft for Discussion &amp; Policy Purposes Only</a:t>
            </a:r>
          </a:p>
        </p:txBody>
      </p:sp>
      <p:sp>
        <p:nvSpPr>
          <p:cNvPr id="7" name="Title 1"/>
          <p:cNvSpPr>
            <a:spLocks noGrp="1"/>
          </p:cNvSpPr>
          <p:nvPr>
            <p:ph type="title"/>
          </p:nvPr>
        </p:nvSpPr>
        <p:spPr>
          <a:xfrm>
            <a:off x="462685" y="829056"/>
            <a:ext cx="7751547" cy="466344"/>
          </a:xfrm>
          <a:prstGeom prst="rect">
            <a:avLst/>
          </a:prstGeom>
        </p:spPr>
        <p:txBody>
          <a:bodyPr anchor="b" anchorCtr="0"/>
          <a:lstStyle>
            <a:lvl1pPr>
              <a:lnSpc>
                <a:spcPct val="100000"/>
              </a:lnSpc>
              <a:defRPr sz="1600" b="1">
                <a:solidFill>
                  <a:srgbClr val="00269E"/>
                </a:solidFill>
                <a:latin typeface="Arial" pitchFamily="34" charset="0"/>
                <a:cs typeface="Arial" pitchFamily="34" charset="0"/>
              </a:defRPr>
            </a:lvl1pPr>
          </a:lstStyle>
          <a:p>
            <a:r>
              <a:rPr lang="en-US"/>
              <a:t>Click to edit Master title style</a:t>
            </a:r>
            <a:endParaRPr lang="en-US" dirty="0"/>
          </a:p>
        </p:txBody>
      </p:sp>
      <p:cxnSp>
        <p:nvCxnSpPr>
          <p:cNvPr id="9" name="Straight Connector 8"/>
          <p:cNvCxnSpPr/>
          <p:nvPr/>
        </p:nvCxnSpPr>
        <p:spPr>
          <a:xfrm>
            <a:off x="447675" y="720725"/>
            <a:ext cx="7499350"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0875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Content Placeholder 8"/>
          <p:cNvSpPr>
            <a:spLocks noGrp="1"/>
          </p:cNvSpPr>
          <p:nvPr>
            <p:ph sz="quarter" idx="14"/>
          </p:nvPr>
        </p:nvSpPr>
        <p:spPr>
          <a:xfrm>
            <a:off x="470001" y="1698958"/>
            <a:ext cx="8348472" cy="4438496"/>
          </a:xfrm>
          <a:prstGeom prst="rect">
            <a:avLst/>
          </a:prstGeom>
        </p:spPr>
        <p:txBody>
          <a:bodyPr/>
          <a:lstStyle>
            <a:lvl1pPr marL="0" indent="0">
              <a:spcBef>
                <a:spcPts val="1000"/>
              </a:spcBef>
              <a:buClr>
                <a:schemeClr val="tx1"/>
              </a:buClr>
              <a:buFont typeface="Arial" pitchFamily="34" charset="0"/>
              <a:buNone/>
              <a:defRPr sz="1200" b="0">
                <a:solidFill>
                  <a:schemeClr val="tx2"/>
                </a:solidFill>
                <a:latin typeface="+mj-lt"/>
                <a:cs typeface="Arial" pitchFamily="34" charset="0"/>
              </a:defRPr>
            </a:lvl1pPr>
            <a:lvl2pPr marL="400050" indent="-177800">
              <a:spcBef>
                <a:spcPts val="600"/>
              </a:spcBef>
              <a:buClr>
                <a:schemeClr val="tx1"/>
              </a:buClr>
              <a:buFont typeface="Arial" pitchFamily="34" charset="0"/>
              <a:buChar char="•"/>
              <a:defRPr sz="1200">
                <a:solidFill>
                  <a:schemeClr val="tx2"/>
                </a:solidFill>
                <a:latin typeface="+mj-lt"/>
                <a:cs typeface="Arial" pitchFamily="34" charset="0"/>
              </a:defRPr>
            </a:lvl2pPr>
            <a:lvl3pPr marL="571500" indent="-171450">
              <a:spcBef>
                <a:spcPts val="600"/>
              </a:spcBef>
              <a:buClr>
                <a:schemeClr val="tx1"/>
              </a:buClr>
              <a:buFont typeface="Arial" pitchFamily="34" charset="0"/>
              <a:buChar char="›"/>
              <a:defRPr sz="1200">
                <a:solidFill>
                  <a:schemeClr val="tx2"/>
                </a:solidFill>
                <a:latin typeface="+mj-lt"/>
                <a:cs typeface="Arial" pitchFamily="34" charset="0"/>
              </a:defRPr>
            </a:lvl3pPr>
            <a:lvl4pPr marL="742950" indent="-171450">
              <a:spcBef>
                <a:spcPts val="600"/>
              </a:spcBef>
              <a:buClr>
                <a:schemeClr val="tx1"/>
              </a:buClr>
              <a:buFont typeface="Arial" pitchFamily="34" charset="0"/>
              <a:buChar char="»"/>
              <a:defRPr sz="1200">
                <a:solidFill>
                  <a:schemeClr val="tx2"/>
                </a:solidFill>
                <a:latin typeface="+mj-lt"/>
                <a:cs typeface="Arial" pitchFamily="34" charset="0"/>
              </a:defRPr>
            </a:lvl4pPr>
            <a:lvl5pPr marL="742950" indent="0">
              <a:spcBef>
                <a:spcPts val="600"/>
              </a:spcBef>
              <a:buClr>
                <a:schemeClr val="tx1"/>
              </a:buClr>
              <a:buFont typeface="Arial" pitchFamily="34" charset="0"/>
              <a:buNone/>
              <a:defRPr sz="1200">
                <a:solidFill>
                  <a:schemeClr val="tx2"/>
                </a:solidFill>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1"/>
          <p:cNvSpPr>
            <a:spLocks noGrp="1"/>
          </p:cNvSpPr>
          <p:nvPr>
            <p:ph type="dt" sz="half" idx="15"/>
          </p:nvPr>
        </p:nvSpPr>
        <p:spPr/>
        <p:txBody>
          <a:bodyPr/>
          <a:lstStyle>
            <a:lvl1pPr>
              <a:defRPr/>
            </a:lvl1pPr>
          </a:lstStyle>
          <a:p>
            <a:fld id="{20FA1DF3-6E5F-4A59-9A2C-E3FEDDFEF6C6}" type="datetime1">
              <a:rPr lang="en-US" smtClean="0"/>
              <a:pPr/>
              <a:t>11/30/2018</a:t>
            </a:fld>
            <a:endParaRPr lang="en-US" dirty="0"/>
          </a:p>
        </p:txBody>
      </p:sp>
      <p:sp>
        <p:nvSpPr>
          <p:cNvPr id="5" name="TextBox 6"/>
          <p:cNvSpPr txBox="1">
            <a:spLocks noChangeArrowheads="1"/>
          </p:cNvSpPr>
          <p:nvPr/>
        </p:nvSpPr>
        <p:spPr bwMode="auto">
          <a:xfrm>
            <a:off x="3265488" y="6283325"/>
            <a:ext cx="26130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sz="800" dirty="0"/>
              <a:t>Draft for Discussion &amp; Policy Purposes Only</a:t>
            </a:r>
          </a:p>
        </p:txBody>
      </p:sp>
      <p:sp>
        <p:nvSpPr>
          <p:cNvPr id="7" name="Title 1"/>
          <p:cNvSpPr>
            <a:spLocks noGrp="1"/>
          </p:cNvSpPr>
          <p:nvPr>
            <p:ph type="title"/>
          </p:nvPr>
        </p:nvSpPr>
        <p:spPr>
          <a:xfrm>
            <a:off x="462685" y="829056"/>
            <a:ext cx="7751547" cy="466344"/>
          </a:xfrm>
          <a:prstGeom prst="rect">
            <a:avLst/>
          </a:prstGeom>
        </p:spPr>
        <p:txBody>
          <a:bodyPr anchor="b" anchorCtr="0"/>
          <a:lstStyle>
            <a:lvl1pPr>
              <a:lnSpc>
                <a:spcPct val="100000"/>
              </a:lnSpc>
              <a:defRPr sz="1600" b="1">
                <a:solidFill>
                  <a:srgbClr val="00269E"/>
                </a:solidFill>
                <a:latin typeface="Arial" pitchFamily="34" charset="0"/>
                <a:cs typeface="Arial"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8003815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10.xml"/><Relationship Id="rId7"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7" name="Straight Connector 26"/>
          <p:cNvCxnSpPr/>
          <p:nvPr/>
        </p:nvCxnSpPr>
        <p:spPr>
          <a:xfrm>
            <a:off x="447675" y="720725"/>
            <a:ext cx="7499350"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447676" y="1325563"/>
            <a:ext cx="8321675" cy="0"/>
          </a:xfrm>
          <a:prstGeom prst="line">
            <a:avLst/>
          </a:prstGeom>
          <a:ln w="9525">
            <a:solidFill>
              <a:schemeClr val="tx1"/>
            </a:solidFill>
            <a:prstDash val="sysDot"/>
            <a:miter lim="800000"/>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447676" y="6280150"/>
            <a:ext cx="8321675" cy="0"/>
          </a:xfrm>
          <a:prstGeom prst="line">
            <a:avLst/>
          </a:prstGeom>
          <a:ln w="9525">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40" name="Slide Number Placeholder 6"/>
          <p:cNvSpPr txBox="1">
            <a:spLocks/>
          </p:cNvSpPr>
          <p:nvPr/>
        </p:nvSpPr>
        <p:spPr>
          <a:xfrm>
            <a:off x="8148638" y="6543675"/>
            <a:ext cx="762000" cy="228600"/>
          </a:xfrm>
          <a:prstGeom prst="rect">
            <a:avLst/>
          </a:prstGeom>
        </p:spPr>
        <p:txBody>
          <a:bodyPr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eaLnBrk="1" hangingPunct="1">
              <a:defRPr/>
            </a:pPr>
            <a:fld id="{BBE80981-3DA6-46C2-826D-0D8005ADC286}" type="slidenum">
              <a:rPr lang="en-US" altLang="en-US" sz="1000" smtClean="0"/>
              <a:pPr algn="r" eaLnBrk="1" hangingPunct="1">
                <a:defRPr/>
              </a:pPr>
              <a:t>‹#›</a:t>
            </a:fld>
            <a:endParaRPr lang="en-US" altLang="en-US" sz="1000" dirty="0" smtClean="0"/>
          </a:p>
        </p:txBody>
      </p:sp>
      <p:sp>
        <p:nvSpPr>
          <p:cNvPr id="41" name="Content Placeholder 8"/>
          <p:cNvSpPr txBox="1">
            <a:spLocks/>
          </p:cNvSpPr>
          <p:nvPr/>
        </p:nvSpPr>
        <p:spPr>
          <a:xfrm>
            <a:off x="469901" y="1698625"/>
            <a:ext cx="8348663" cy="4438650"/>
          </a:xfrm>
          <a:prstGeom prst="rect">
            <a:avLst/>
          </a:prstGeom>
        </p:spPr>
        <p:txBody>
          <a:bodyPr/>
          <a:lstStyle>
            <a:lvl1pPr marL="342900" indent="-342900" algn="l" rtl="0" eaLnBrk="1" fontAlgn="base" hangingPunct="1">
              <a:spcBef>
                <a:spcPts val="1000"/>
              </a:spcBef>
              <a:spcAft>
                <a:spcPct val="0"/>
              </a:spcAft>
              <a:buClr>
                <a:schemeClr val="tx1"/>
              </a:buClr>
              <a:buFont typeface="+mj-lt"/>
              <a:buAutoNum type="arabicPeriod"/>
              <a:defRPr sz="1300" b="0">
                <a:solidFill>
                  <a:schemeClr val="tx2"/>
                </a:solidFill>
                <a:latin typeface="Arial" pitchFamily="34" charset="0"/>
                <a:ea typeface="+mn-ea"/>
                <a:cs typeface="Arial" pitchFamily="34" charset="0"/>
              </a:defRPr>
            </a:lvl1pPr>
            <a:lvl2pPr marL="400050" indent="-177800" algn="l" rtl="0" eaLnBrk="1" fontAlgn="base" hangingPunct="1">
              <a:spcBef>
                <a:spcPts val="600"/>
              </a:spcBef>
              <a:spcAft>
                <a:spcPct val="0"/>
              </a:spcAft>
              <a:buClr>
                <a:srgbClr val="0033CC"/>
              </a:buClr>
              <a:buFont typeface="Arial" pitchFamily="34" charset="0"/>
              <a:buChar char="›"/>
              <a:defRPr sz="2000">
                <a:solidFill>
                  <a:schemeClr val="tx2"/>
                </a:solidFill>
                <a:latin typeface="Arial" pitchFamily="34" charset="0"/>
                <a:cs typeface="Arial" pitchFamily="34" charset="0"/>
              </a:defRPr>
            </a:lvl2pPr>
            <a:lvl3pPr marL="571500" indent="-171450" algn="l" rtl="0" eaLnBrk="1" fontAlgn="base" hangingPunct="1">
              <a:spcBef>
                <a:spcPts val="600"/>
              </a:spcBef>
              <a:spcAft>
                <a:spcPct val="0"/>
              </a:spcAft>
              <a:buClr>
                <a:srgbClr val="0033CC"/>
              </a:buClr>
              <a:buFont typeface="Arial" pitchFamily="34" charset="0"/>
              <a:buChar char="»"/>
              <a:defRPr sz="1400">
                <a:solidFill>
                  <a:schemeClr val="tx2"/>
                </a:solidFill>
                <a:latin typeface="Arial" pitchFamily="34" charset="0"/>
                <a:cs typeface="Arial" pitchFamily="34" charset="0"/>
              </a:defRPr>
            </a:lvl3pPr>
            <a:lvl4pPr marL="742950" indent="-171450" algn="l" rtl="0" eaLnBrk="1" fontAlgn="base" hangingPunct="1">
              <a:spcBef>
                <a:spcPts val="600"/>
              </a:spcBef>
              <a:spcAft>
                <a:spcPct val="0"/>
              </a:spcAft>
              <a:buClr>
                <a:srgbClr val="0033CC"/>
              </a:buClr>
              <a:buFont typeface="Arial" pitchFamily="34" charset="0"/>
              <a:buChar char="–"/>
              <a:defRPr sz="1400">
                <a:solidFill>
                  <a:schemeClr val="tx2"/>
                </a:solidFill>
                <a:latin typeface="Arial" pitchFamily="34" charset="0"/>
                <a:cs typeface="Arial" pitchFamily="34" charset="0"/>
              </a:defRPr>
            </a:lvl4pPr>
            <a:lvl5pPr marL="857250" indent="-114300" algn="l" rtl="0" eaLnBrk="1" fontAlgn="base" hangingPunct="1">
              <a:spcBef>
                <a:spcPts val="600"/>
              </a:spcBef>
              <a:spcAft>
                <a:spcPct val="0"/>
              </a:spcAft>
              <a:buClr>
                <a:srgbClr val="0033CC"/>
              </a:buClr>
              <a:buChar char="»"/>
              <a:defRPr sz="1200">
                <a:solidFill>
                  <a:schemeClr val="tx2"/>
                </a:solidFill>
                <a:latin typeface="Arial" pitchFamily="34" charset="0"/>
                <a:cs typeface="Arial" pitchFamily="34" charset="0"/>
              </a:defRPr>
            </a:lvl5pPr>
            <a:lvl6pPr marL="2057400" indent="-223838" algn="l" rtl="0" eaLnBrk="1" fontAlgn="base" hangingPunct="1">
              <a:spcBef>
                <a:spcPct val="20000"/>
              </a:spcBef>
              <a:spcAft>
                <a:spcPct val="0"/>
              </a:spcAft>
              <a:buClr>
                <a:srgbClr val="0033CC"/>
              </a:buClr>
              <a:buChar char="»"/>
              <a:defRPr sz="2000">
                <a:solidFill>
                  <a:schemeClr val="tx1"/>
                </a:solidFill>
                <a:latin typeface="+mn-lt"/>
                <a:cs typeface="+mn-cs"/>
              </a:defRPr>
            </a:lvl6pPr>
            <a:lvl7pPr marL="2514600" indent="-223838" algn="l" rtl="0" eaLnBrk="1" fontAlgn="base" hangingPunct="1">
              <a:spcBef>
                <a:spcPct val="20000"/>
              </a:spcBef>
              <a:spcAft>
                <a:spcPct val="0"/>
              </a:spcAft>
              <a:buClr>
                <a:srgbClr val="0033CC"/>
              </a:buClr>
              <a:buChar char="»"/>
              <a:defRPr sz="2000">
                <a:solidFill>
                  <a:schemeClr val="tx1"/>
                </a:solidFill>
                <a:latin typeface="+mn-lt"/>
                <a:cs typeface="+mn-cs"/>
              </a:defRPr>
            </a:lvl7pPr>
            <a:lvl8pPr marL="2971800" indent="-223838" algn="l" rtl="0" eaLnBrk="1" fontAlgn="base" hangingPunct="1">
              <a:spcBef>
                <a:spcPct val="20000"/>
              </a:spcBef>
              <a:spcAft>
                <a:spcPct val="0"/>
              </a:spcAft>
              <a:buClr>
                <a:srgbClr val="0033CC"/>
              </a:buClr>
              <a:buChar char="»"/>
              <a:defRPr sz="2000">
                <a:solidFill>
                  <a:schemeClr val="tx1"/>
                </a:solidFill>
                <a:latin typeface="+mn-lt"/>
                <a:cs typeface="+mn-cs"/>
              </a:defRPr>
            </a:lvl8pPr>
            <a:lvl9pPr marL="3429000" indent="-223838" algn="l" rtl="0" eaLnBrk="1" fontAlgn="base" hangingPunct="1">
              <a:spcBef>
                <a:spcPct val="20000"/>
              </a:spcBef>
              <a:spcAft>
                <a:spcPct val="0"/>
              </a:spcAft>
              <a:buClr>
                <a:srgbClr val="0033CC"/>
              </a:buClr>
              <a:buChar char="»"/>
              <a:defRPr sz="2000">
                <a:solidFill>
                  <a:schemeClr val="tx1"/>
                </a:solidFill>
                <a:latin typeface="+mn-lt"/>
                <a:cs typeface="+mn-cs"/>
              </a:defRPr>
            </a:lvl9pPr>
          </a:lstStyle>
          <a:p>
            <a:pPr>
              <a:defRPr/>
            </a:pPr>
            <a:endParaRPr lang="en-US" sz="1300" dirty="0" smtClean="0"/>
          </a:p>
        </p:txBody>
      </p:sp>
      <p:sp>
        <p:nvSpPr>
          <p:cNvPr id="18" name="Date Placeholder 1"/>
          <p:cNvSpPr>
            <a:spLocks noGrp="1"/>
          </p:cNvSpPr>
          <p:nvPr>
            <p:ph type="dt" sz="half" idx="2"/>
          </p:nvPr>
        </p:nvSpPr>
        <p:spPr>
          <a:xfrm>
            <a:off x="7200901" y="6269040"/>
            <a:ext cx="1673225" cy="155575"/>
          </a:xfrm>
          <a:prstGeom prst="rect">
            <a:avLst/>
          </a:prstGeom>
        </p:spPr>
        <p:txBody>
          <a:bodyPr/>
          <a:lstStyle>
            <a:lvl1pPr algn="r" eaLnBrk="1" hangingPunct="1">
              <a:defRPr sz="800">
                <a:latin typeface="Arial" charset="0"/>
                <a:cs typeface="+mn-cs"/>
              </a:defRPr>
            </a:lvl1pPr>
          </a:lstStyle>
          <a:p>
            <a:fld id="{1AB85839-DE7E-4765-A9A0-B3F73C84A708}" type="datetime1">
              <a:rPr lang="en-US" smtClean="0"/>
              <a:pPr/>
              <a:t>11/30/2018</a:t>
            </a:fld>
            <a:endParaRPr lang="en-US" dirty="0"/>
          </a:p>
        </p:txBody>
      </p:sp>
      <p:pic>
        <p:nvPicPr>
          <p:cNvPr id="1034" name="Picture 2" descr="File:MBTA.svg"/>
          <p:cNvPicPr>
            <a:picLocks noChangeAspect="1" noChangeArrowheads="1"/>
          </p:cNvPicPr>
          <p:nvPr/>
        </p:nvPicPr>
        <p:blipFill>
          <a:blip r:embed="rId9" cstate="print"/>
          <a:srcRect/>
          <a:stretch>
            <a:fillRect/>
          </a:stretch>
        </p:blipFill>
        <p:spPr bwMode="auto">
          <a:xfrm>
            <a:off x="8139114" y="222250"/>
            <a:ext cx="711200" cy="711200"/>
          </a:xfrm>
          <a:prstGeom prst="rect">
            <a:avLst/>
          </a:prstGeom>
          <a:noFill/>
          <a:ln w="9525">
            <a:noFill/>
            <a:miter lim="800000"/>
            <a:headEnd/>
            <a:tailEnd/>
          </a:ln>
        </p:spPr>
      </p:pic>
    </p:spTree>
    <p:extLst>
      <p:ext uri="{BB962C8B-B14F-4D97-AF65-F5344CB8AC3E}">
        <p14:creationId xmlns:p14="http://schemas.microsoft.com/office/powerpoint/2010/main" val="3249233161"/>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76" r:id="rId7"/>
  </p:sldLayoutIdLst>
  <p:timing>
    <p:tnLst>
      <p:par>
        <p:cTn id="1" dur="indefinite" restart="never" nodeType="tmRoot"/>
      </p:par>
    </p:tnLst>
  </p:timing>
  <p:hf hdr="0" dt="0"/>
  <p:txStyles>
    <p:titleStyle>
      <a:lvl1pPr algn="l" rtl="0" eaLnBrk="1" fontAlgn="base" hangingPunct="1">
        <a:lnSpc>
          <a:spcPct val="90000"/>
        </a:lnSpc>
        <a:spcBef>
          <a:spcPct val="0"/>
        </a:spcBef>
        <a:spcAft>
          <a:spcPct val="0"/>
        </a:spcAft>
        <a:defRPr sz="2800" b="1">
          <a:solidFill>
            <a:srgbClr val="0033CC"/>
          </a:solidFill>
          <a:latin typeface="Calibri" panose="020F0502020204030204" pitchFamily="34" charset="0"/>
          <a:ea typeface="+mj-ea"/>
          <a:cs typeface="+mj-cs"/>
        </a:defRPr>
      </a:lvl1pPr>
      <a:lvl2pPr algn="l" rtl="0" eaLnBrk="1" fontAlgn="base" hangingPunct="1">
        <a:lnSpc>
          <a:spcPct val="90000"/>
        </a:lnSpc>
        <a:spcBef>
          <a:spcPct val="0"/>
        </a:spcBef>
        <a:spcAft>
          <a:spcPct val="0"/>
        </a:spcAft>
        <a:defRPr sz="2800" b="1">
          <a:solidFill>
            <a:srgbClr val="0033CC"/>
          </a:solidFill>
          <a:latin typeface="Calibri" panose="020F0502020204030204" pitchFamily="34" charset="0"/>
          <a:cs typeface="Arial" charset="0"/>
        </a:defRPr>
      </a:lvl2pPr>
      <a:lvl3pPr algn="l" rtl="0" eaLnBrk="1" fontAlgn="base" hangingPunct="1">
        <a:lnSpc>
          <a:spcPct val="90000"/>
        </a:lnSpc>
        <a:spcBef>
          <a:spcPct val="0"/>
        </a:spcBef>
        <a:spcAft>
          <a:spcPct val="0"/>
        </a:spcAft>
        <a:defRPr sz="2800" b="1">
          <a:solidFill>
            <a:srgbClr val="0033CC"/>
          </a:solidFill>
          <a:latin typeface="Calibri" panose="020F0502020204030204" pitchFamily="34" charset="0"/>
          <a:cs typeface="Arial" charset="0"/>
        </a:defRPr>
      </a:lvl3pPr>
      <a:lvl4pPr algn="l" rtl="0" eaLnBrk="1" fontAlgn="base" hangingPunct="1">
        <a:lnSpc>
          <a:spcPct val="90000"/>
        </a:lnSpc>
        <a:spcBef>
          <a:spcPct val="0"/>
        </a:spcBef>
        <a:spcAft>
          <a:spcPct val="0"/>
        </a:spcAft>
        <a:defRPr sz="2800" b="1">
          <a:solidFill>
            <a:srgbClr val="0033CC"/>
          </a:solidFill>
          <a:latin typeface="Calibri" panose="020F0502020204030204" pitchFamily="34" charset="0"/>
          <a:cs typeface="Arial" charset="0"/>
        </a:defRPr>
      </a:lvl4pPr>
      <a:lvl5pPr algn="l" rtl="0" eaLnBrk="1" fontAlgn="base" hangingPunct="1">
        <a:lnSpc>
          <a:spcPct val="90000"/>
        </a:lnSpc>
        <a:spcBef>
          <a:spcPct val="0"/>
        </a:spcBef>
        <a:spcAft>
          <a:spcPct val="0"/>
        </a:spcAft>
        <a:defRPr sz="2800" b="1">
          <a:solidFill>
            <a:srgbClr val="0033CC"/>
          </a:solidFill>
          <a:latin typeface="Calibri" panose="020F0502020204030204" pitchFamily="34" charset="0"/>
          <a:cs typeface="Arial" charset="0"/>
        </a:defRPr>
      </a:lvl5pPr>
      <a:lvl6pPr marL="457200" algn="l" rtl="0" eaLnBrk="1" fontAlgn="base" hangingPunct="1">
        <a:spcBef>
          <a:spcPct val="0"/>
        </a:spcBef>
        <a:spcAft>
          <a:spcPct val="0"/>
        </a:spcAft>
        <a:defRPr sz="2400" b="1">
          <a:solidFill>
            <a:srgbClr val="0033CC"/>
          </a:solidFill>
          <a:latin typeface="Verdana" pitchFamily="34" charset="0"/>
          <a:cs typeface="Arial" charset="0"/>
        </a:defRPr>
      </a:lvl6pPr>
      <a:lvl7pPr marL="914400" algn="l" rtl="0" eaLnBrk="1" fontAlgn="base" hangingPunct="1">
        <a:spcBef>
          <a:spcPct val="0"/>
        </a:spcBef>
        <a:spcAft>
          <a:spcPct val="0"/>
        </a:spcAft>
        <a:defRPr sz="2400" b="1">
          <a:solidFill>
            <a:srgbClr val="0033CC"/>
          </a:solidFill>
          <a:latin typeface="Verdana" pitchFamily="34" charset="0"/>
          <a:cs typeface="Arial" charset="0"/>
        </a:defRPr>
      </a:lvl7pPr>
      <a:lvl8pPr marL="1371600" algn="l" rtl="0" eaLnBrk="1" fontAlgn="base" hangingPunct="1">
        <a:spcBef>
          <a:spcPct val="0"/>
        </a:spcBef>
        <a:spcAft>
          <a:spcPct val="0"/>
        </a:spcAft>
        <a:defRPr sz="2400" b="1">
          <a:solidFill>
            <a:srgbClr val="0033CC"/>
          </a:solidFill>
          <a:latin typeface="Verdana" pitchFamily="34" charset="0"/>
          <a:cs typeface="Arial" charset="0"/>
        </a:defRPr>
      </a:lvl8pPr>
      <a:lvl9pPr marL="1828800" algn="l" rtl="0" eaLnBrk="1" fontAlgn="base" hangingPunct="1">
        <a:spcBef>
          <a:spcPct val="0"/>
        </a:spcBef>
        <a:spcAft>
          <a:spcPct val="0"/>
        </a:spcAft>
        <a:defRPr sz="2400" b="1">
          <a:solidFill>
            <a:srgbClr val="0033CC"/>
          </a:solidFill>
          <a:latin typeface="Verdana" pitchFamily="34" charset="0"/>
          <a:cs typeface="Arial" charset="0"/>
        </a:defRPr>
      </a:lvl9pPr>
    </p:titleStyle>
    <p:bodyStyle>
      <a:lvl1pPr marL="228600" indent="-228600" algn="l" rtl="0" eaLnBrk="1" fontAlgn="base" hangingPunct="1">
        <a:spcBef>
          <a:spcPct val="100000"/>
        </a:spcBef>
        <a:spcAft>
          <a:spcPct val="0"/>
        </a:spcAft>
        <a:buClr>
          <a:srgbClr val="0033CC"/>
        </a:buClr>
        <a:buChar char="•"/>
        <a:defRPr sz="2400" b="1">
          <a:solidFill>
            <a:schemeClr val="tx1"/>
          </a:solidFill>
          <a:latin typeface="Calibri" panose="020F0502020204030204" pitchFamily="34" charset="0"/>
          <a:ea typeface="+mn-ea"/>
          <a:cs typeface="+mn-cs"/>
        </a:defRPr>
      </a:lvl1pPr>
      <a:lvl2pPr marL="576263" indent="-233363" algn="l" rtl="0" eaLnBrk="1" fontAlgn="base" hangingPunct="1">
        <a:spcBef>
          <a:spcPct val="20000"/>
        </a:spcBef>
        <a:spcAft>
          <a:spcPct val="0"/>
        </a:spcAft>
        <a:buClr>
          <a:srgbClr val="0033CC"/>
        </a:buClr>
        <a:buFont typeface="Arial" charset="0"/>
        <a:buChar char="–"/>
        <a:defRPr sz="2000">
          <a:solidFill>
            <a:schemeClr val="tx1"/>
          </a:solidFill>
          <a:latin typeface="Calibri" panose="020F0502020204030204" pitchFamily="34" charset="0"/>
          <a:cs typeface="+mn-cs"/>
        </a:defRPr>
      </a:lvl2pPr>
      <a:lvl3pPr marL="914400" indent="-223838" algn="l" rtl="0" eaLnBrk="1" fontAlgn="base" hangingPunct="1">
        <a:spcBef>
          <a:spcPct val="20000"/>
        </a:spcBef>
        <a:spcAft>
          <a:spcPct val="0"/>
        </a:spcAft>
        <a:buClr>
          <a:srgbClr val="0033CC"/>
        </a:buClr>
        <a:buChar char="•"/>
        <a:defRPr sz="2000">
          <a:solidFill>
            <a:schemeClr val="tx1"/>
          </a:solidFill>
          <a:latin typeface="Calibri" panose="020F0502020204030204" pitchFamily="34" charset="0"/>
          <a:cs typeface="+mn-cs"/>
        </a:defRPr>
      </a:lvl3pPr>
      <a:lvl4pPr marL="1262063" indent="-233363" algn="l" rtl="0" eaLnBrk="1" fontAlgn="base" hangingPunct="1">
        <a:spcBef>
          <a:spcPct val="20000"/>
        </a:spcBef>
        <a:spcAft>
          <a:spcPct val="0"/>
        </a:spcAft>
        <a:buClr>
          <a:srgbClr val="0033CC"/>
        </a:buClr>
        <a:buChar char="–"/>
        <a:defRPr sz="2000">
          <a:solidFill>
            <a:schemeClr val="tx1"/>
          </a:solidFill>
          <a:latin typeface="Calibri" panose="020F0502020204030204" pitchFamily="34" charset="0"/>
          <a:cs typeface="+mn-cs"/>
        </a:defRPr>
      </a:lvl4pPr>
      <a:lvl5pPr marL="1600200" indent="-223838" algn="l" rtl="0" eaLnBrk="1" fontAlgn="base" hangingPunct="1">
        <a:spcBef>
          <a:spcPct val="20000"/>
        </a:spcBef>
        <a:spcAft>
          <a:spcPct val="0"/>
        </a:spcAft>
        <a:buClr>
          <a:srgbClr val="0033CC"/>
        </a:buClr>
        <a:buChar char="»"/>
        <a:defRPr sz="2000">
          <a:solidFill>
            <a:schemeClr val="tx1"/>
          </a:solidFill>
          <a:latin typeface="Calibri" panose="020F0502020204030204" pitchFamily="34" charset="0"/>
          <a:cs typeface="+mn-cs"/>
        </a:defRPr>
      </a:lvl5pPr>
      <a:lvl6pPr marL="2057400" indent="-223838" algn="l" rtl="0" eaLnBrk="1" fontAlgn="base" hangingPunct="1">
        <a:spcBef>
          <a:spcPct val="20000"/>
        </a:spcBef>
        <a:spcAft>
          <a:spcPct val="0"/>
        </a:spcAft>
        <a:buClr>
          <a:srgbClr val="0033CC"/>
        </a:buClr>
        <a:buChar char="»"/>
        <a:defRPr sz="2000">
          <a:solidFill>
            <a:schemeClr val="tx1"/>
          </a:solidFill>
          <a:latin typeface="+mn-lt"/>
          <a:cs typeface="+mn-cs"/>
        </a:defRPr>
      </a:lvl6pPr>
      <a:lvl7pPr marL="2514600" indent="-223838" algn="l" rtl="0" eaLnBrk="1" fontAlgn="base" hangingPunct="1">
        <a:spcBef>
          <a:spcPct val="20000"/>
        </a:spcBef>
        <a:spcAft>
          <a:spcPct val="0"/>
        </a:spcAft>
        <a:buClr>
          <a:srgbClr val="0033CC"/>
        </a:buClr>
        <a:buChar char="»"/>
        <a:defRPr sz="2000">
          <a:solidFill>
            <a:schemeClr val="tx1"/>
          </a:solidFill>
          <a:latin typeface="+mn-lt"/>
          <a:cs typeface="+mn-cs"/>
        </a:defRPr>
      </a:lvl7pPr>
      <a:lvl8pPr marL="2971800" indent="-223838" algn="l" rtl="0" eaLnBrk="1" fontAlgn="base" hangingPunct="1">
        <a:spcBef>
          <a:spcPct val="20000"/>
        </a:spcBef>
        <a:spcAft>
          <a:spcPct val="0"/>
        </a:spcAft>
        <a:buClr>
          <a:srgbClr val="0033CC"/>
        </a:buClr>
        <a:buChar char="»"/>
        <a:defRPr sz="2000">
          <a:solidFill>
            <a:schemeClr val="tx1"/>
          </a:solidFill>
          <a:latin typeface="+mn-lt"/>
          <a:cs typeface="+mn-cs"/>
        </a:defRPr>
      </a:lvl8pPr>
      <a:lvl9pPr marL="3429000" indent="-223838" algn="l" rtl="0" eaLnBrk="1" fontAlgn="base" hangingPunct="1">
        <a:spcBef>
          <a:spcPct val="20000"/>
        </a:spcBef>
        <a:spcAft>
          <a:spcPct val="0"/>
        </a:spcAft>
        <a:buClr>
          <a:srgbClr val="0033CC"/>
        </a:buClr>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7" name="Straight Connector 26"/>
          <p:cNvCxnSpPr/>
          <p:nvPr/>
        </p:nvCxnSpPr>
        <p:spPr>
          <a:xfrm>
            <a:off x="447675" y="720725"/>
            <a:ext cx="7499350"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447675" y="1325563"/>
            <a:ext cx="8321675" cy="0"/>
          </a:xfrm>
          <a:prstGeom prst="line">
            <a:avLst/>
          </a:prstGeom>
          <a:ln w="9525">
            <a:solidFill>
              <a:schemeClr val="tx1"/>
            </a:solidFill>
            <a:prstDash val="sysDot"/>
            <a:miter lim="800000"/>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447675" y="6280150"/>
            <a:ext cx="8321675" cy="0"/>
          </a:xfrm>
          <a:prstGeom prst="line">
            <a:avLst/>
          </a:prstGeom>
          <a:ln w="9525">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40" name="Slide Number Placeholder 6"/>
          <p:cNvSpPr txBox="1">
            <a:spLocks/>
          </p:cNvSpPr>
          <p:nvPr/>
        </p:nvSpPr>
        <p:spPr>
          <a:xfrm>
            <a:off x="8148638" y="6543675"/>
            <a:ext cx="762000" cy="228600"/>
          </a:xfrm>
          <a:prstGeom prst="rect">
            <a:avLst/>
          </a:prstGeom>
        </p:spPr>
        <p:txBody>
          <a:bodyPr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eaLnBrk="1" hangingPunct="1">
              <a:defRPr/>
            </a:pPr>
            <a:fld id="{BBE80981-3DA6-46C2-826D-0D8005ADC286}" type="slidenum">
              <a:rPr lang="en-US" altLang="en-US" sz="1000" smtClean="0"/>
              <a:pPr algn="r" eaLnBrk="1" hangingPunct="1">
                <a:defRPr/>
              </a:pPr>
              <a:t>‹#›</a:t>
            </a:fld>
            <a:endParaRPr lang="en-US" altLang="en-US" sz="1000" dirty="0"/>
          </a:p>
        </p:txBody>
      </p:sp>
      <p:sp>
        <p:nvSpPr>
          <p:cNvPr id="41" name="Content Placeholder 8"/>
          <p:cNvSpPr txBox="1">
            <a:spLocks/>
          </p:cNvSpPr>
          <p:nvPr/>
        </p:nvSpPr>
        <p:spPr>
          <a:xfrm>
            <a:off x="469900" y="1698625"/>
            <a:ext cx="8348663" cy="4438650"/>
          </a:xfrm>
          <a:prstGeom prst="rect">
            <a:avLst/>
          </a:prstGeom>
        </p:spPr>
        <p:txBody>
          <a:bodyPr/>
          <a:lstStyle>
            <a:lvl1pPr marL="342900" indent="-342900" algn="l" rtl="0" eaLnBrk="1" fontAlgn="base" hangingPunct="1">
              <a:spcBef>
                <a:spcPts val="1000"/>
              </a:spcBef>
              <a:spcAft>
                <a:spcPct val="0"/>
              </a:spcAft>
              <a:buClr>
                <a:schemeClr val="tx1"/>
              </a:buClr>
              <a:buFont typeface="+mj-lt"/>
              <a:buAutoNum type="arabicPeriod"/>
              <a:defRPr sz="1300" b="0">
                <a:solidFill>
                  <a:schemeClr val="tx2"/>
                </a:solidFill>
                <a:latin typeface="Arial" pitchFamily="34" charset="0"/>
                <a:ea typeface="+mn-ea"/>
                <a:cs typeface="Arial" pitchFamily="34" charset="0"/>
              </a:defRPr>
            </a:lvl1pPr>
            <a:lvl2pPr marL="400050" indent="-177800" algn="l" rtl="0" eaLnBrk="1" fontAlgn="base" hangingPunct="1">
              <a:spcBef>
                <a:spcPts val="600"/>
              </a:spcBef>
              <a:spcAft>
                <a:spcPct val="0"/>
              </a:spcAft>
              <a:buClr>
                <a:srgbClr val="0033CC"/>
              </a:buClr>
              <a:buFont typeface="Arial" pitchFamily="34" charset="0"/>
              <a:buChar char="›"/>
              <a:defRPr sz="2000">
                <a:solidFill>
                  <a:schemeClr val="tx2"/>
                </a:solidFill>
                <a:latin typeface="Arial" pitchFamily="34" charset="0"/>
                <a:cs typeface="Arial" pitchFamily="34" charset="0"/>
              </a:defRPr>
            </a:lvl2pPr>
            <a:lvl3pPr marL="571500" indent="-171450" algn="l" rtl="0" eaLnBrk="1" fontAlgn="base" hangingPunct="1">
              <a:spcBef>
                <a:spcPts val="600"/>
              </a:spcBef>
              <a:spcAft>
                <a:spcPct val="0"/>
              </a:spcAft>
              <a:buClr>
                <a:srgbClr val="0033CC"/>
              </a:buClr>
              <a:buFont typeface="Arial" pitchFamily="34" charset="0"/>
              <a:buChar char="»"/>
              <a:defRPr sz="1400">
                <a:solidFill>
                  <a:schemeClr val="tx2"/>
                </a:solidFill>
                <a:latin typeface="Arial" pitchFamily="34" charset="0"/>
                <a:cs typeface="Arial" pitchFamily="34" charset="0"/>
              </a:defRPr>
            </a:lvl3pPr>
            <a:lvl4pPr marL="742950" indent="-171450" algn="l" rtl="0" eaLnBrk="1" fontAlgn="base" hangingPunct="1">
              <a:spcBef>
                <a:spcPts val="600"/>
              </a:spcBef>
              <a:spcAft>
                <a:spcPct val="0"/>
              </a:spcAft>
              <a:buClr>
                <a:srgbClr val="0033CC"/>
              </a:buClr>
              <a:buFont typeface="Arial" pitchFamily="34" charset="0"/>
              <a:buChar char="–"/>
              <a:defRPr sz="1400">
                <a:solidFill>
                  <a:schemeClr val="tx2"/>
                </a:solidFill>
                <a:latin typeface="Arial" pitchFamily="34" charset="0"/>
                <a:cs typeface="Arial" pitchFamily="34" charset="0"/>
              </a:defRPr>
            </a:lvl4pPr>
            <a:lvl5pPr marL="857250" indent="-114300" algn="l" rtl="0" eaLnBrk="1" fontAlgn="base" hangingPunct="1">
              <a:spcBef>
                <a:spcPts val="600"/>
              </a:spcBef>
              <a:spcAft>
                <a:spcPct val="0"/>
              </a:spcAft>
              <a:buClr>
                <a:srgbClr val="0033CC"/>
              </a:buClr>
              <a:buChar char="»"/>
              <a:defRPr sz="1200">
                <a:solidFill>
                  <a:schemeClr val="tx2"/>
                </a:solidFill>
                <a:latin typeface="Arial" pitchFamily="34" charset="0"/>
                <a:cs typeface="Arial" pitchFamily="34" charset="0"/>
              </a:defRPr>
            </a:lvl5pPr>
            <a:lvl6pPr marL="2057400" indent="-223838" algn="l" rtl="0" eaLnBrk="1" fontAlgn="base" hangingPunct="1">
              <a:spcBef>
                <a:spcPct val="20000"/>
              </a:spcBef>
              <a:spcAft>
                <a:spcPct val="0"/>
              </a:spcAft>
              <a:buClr>
                <a:srgbClr val="0033CC"/>
              </a:buClr>
              <a:buChar char="»"/>
              <a:defRPr sz="2000">
                <a:solidFill>
                  <a:schemeClr val="tx1"/>
                </a:solidFill>
                <a:latin typeface="+mn-lt"/>
                <a:cs typeface="+mn-cs"/>
              </a:defRPr>
            </a:lvl6pPr>
            <a:lvl7pPr marL="2514600" indent="-223838" algn="l" rtl="0" eaLnBrk="1" fontAlgn="base" hangingPunct="1">
              <a:spcBef>
                <a:spcPct val="20000"/>
              </a:spcBef>
              <a:spcAft>
                <a:spcPct val="0"/>
              </a:spcAft>
              <a:buClr>
                <a:srgbClr val="0033CC"/>
              </a:buClr>
              <a:buChar char="»"/>
              <a:defRPr sz="2000">
                <a:solidFill>
                  <a:schemeClr val="tx1"/>
                </a:solidFill>
                <a:latin typeface="+mn-lt"/>
                <a:cs typeface="+mn-cs"/>
              </a:defRPr>
            </a:lvl7pPr>
            <a:lvl8pPr marL="2971800" indent="-223838" algn="l" rtl="0" eaLnBrk="1" fontAlgn="base" hangingPunct="1">
              <a:spcBef>
                <a:spcPct val="20000"/>
              </a:spcBef>
              <a:spcAft>
                <a:spcPct val="0"/>
              </a:spcAft>
              <a:buClr>
                <a:srgbClr val="0033CC"/>
              </a:buClr>
              <a:buChar char="»"/>
              <a:defRPr sz="2000">
                <a:solidFill>
                  <a:schemeClr val="tx1"/>
                </a:solidFill>
                <a:latin typeface="+mn-lt"/>
                <a:cs typeface="+mn-cs"/>
              </a:defRPr>
            </a:lvl8pPr>
            <a:lvl9pPr marL="3429000" indent="-223838" algn="l" rtl="0" eaLnBrk="1" fontAlgn="base" hangingPunct="1">
              <a:spcBef>
                <a:spcPct val="20000"/>
              </a:spcBef>
              <a:spcAft>
                <a:spcPct val="0"/>
              </a:spcAft>
              <a:buClr>
                <a:srgbClr val="0033CC"/>
              </a:buClr>
              <a:buChar char="»"/>
              <a:defRPr sz="2000">
                <a:solidFill>
                  <a:schemeClr val="tx1"/>
                </a:solidFill>
                <a:latin typeface="+mn-lt"/>
                <a:cs typeface="+mn-cs"/>
              </a:defRPr>
            </a:lvl9pPr>
          </a:lstStyle>
          <a:p>
            <a:pPr>
              <a:defRPr/>
            </a:pPr>
            <a:endParaRPr lang="en-US" dirty="0"/>
          </a:p>
        </p:txBody>
      </p:sp>
      <p:sp>
        <p:nvSpPr>
          <p:cNvPr id="18" name="Date Placeholder 1"/>
          <p:cNvSpPr>
            <a:spLocks noGrp="1"/>
          </p:cNvSpPr>
          <p:nvPr>
            <p:ph type="dt" sz="half" idx="2"/>
          </p:nvPr>
        </p:nvSpPr>
        <p:spPr>
          <a:xfrm>
            <a:off x="7200900" y="6269038"/>
            <a:ext cx="1673225" cy="155575"/>
          </a:xfrm>
          <a:prstGeom prst="rect">
            <a:avLst/>
          </a:prstGeom>
        </p:spPr>
        <p:txBody>
          <a:bodyPr/>
          <a:lstStyle>
            <a:lvl1pPr algn="r" eaLnBrk="1" hangingPunct="1">
              <a:defRPr sz="800">
                <a:latin typeface="Arial" charset="0"/>
                <a:cs typeface="+mn-cs"/>
              </a:defRPr>
            </a:lvl1pPr>
          </a:lstStyle>
          <a:p>
            <a:fld id="{1AB85839-DE7E-4765-A9A0-B3F73C84A708}" type="datetime1">
              <a:rPr lang="en-US" smtClean="0"/>
              <a:pPr/>
              <a:t>11/30/2018</a:t>
            </a:fld>
            <a:endParaRPr lang="en-US" dirty="0"/>
          </a:p>
        </p:txBody>
      </p:sp>
      <p:pic>
        <p:nvPicPr>
          <p:cNvPr id="1034" name="Picture 2" descr="File:MBTA.svg"/>
          <p:cNvPicPr>
            <a:picLocks noChangeAspect="1" noChangeArrowheads="1"/>
          </p:cNvPicPr>
          <p:nvPr/>
        </p:nvPicPr>
        <p:blipFill>
          <a:blip r:embed="rId8" cstate="print"/>
          <a:srcRect/>
          <a:stretch>
            <a:fillRect/>
          </a:stretch>
        </p:blipFill>
        <p:spPr bwMode="auto">
          <a:xfrm>
            <a:off x="8139113" y="222250"/>
            <a:ext cx="711200" cy="711200"/>
          </a:xfrm>
          <a:prstGeom prst="rect">
            <a:avLst/>
          </a:prstGeom>
          <a:noFill/>
          <a:ln w="9525">
            <a:noFill/>
            <a:miter lim="800000"/>
            <a:headEnd/>
            <a:tailEnd/>
          </a:ln>
        </p:spPr>
      </p:pic>
      <p:sp>
        <p:nvSpPr>
          <p:cNvPr id="9" name="Text Placeholder 12">
            <a:extLst>
              <a:ext uri="{FF2B5EF4-FFF2-40B4-BE49-F238E27FC236}">
                <a16:creationId xmlns:a16="http://schemas.microsoft.com/office/drawing/2014/main" xmlns="" id="{7001B58C-59F8-4FB3-8079-AA14751A739E}"/>
              </a:ext>
            </a:extLst>
          </p:cNvPr>
          <p:cNvSpPr txBox="1">
            <a:spLocks/>
          </p:cNvSpPr>
          <p:nvPr userDrawn="1"/>
        </p:nvSpPr>
        <p:spPr>
          <a:xfrm>
            <a:off x="462684" y="381000"/>
            <a:ext cx="7309716" cy="228600"/>
          </a:xfrm>
          <a:prstGeom prst="rect">
            <a:avLst/>
          </a:prstGeom>
        </p:spPr>
        <p:txBody>
          <a:bodyPr/>
          <a:lstStyle>
            <a:lvl1pPr marL="228600" indent="-228600" algn="l" rtl="0" eaLnBrk="1" fontAlgn="base" hangingPunct="1">
              <a:lnSpc>
                <a:spcPct val="100000"/>
              </a:lnSpc>
              <a:spcBef>
                <a:spcPct val="0"/>
              </a:spcBef>
              <a:spcAft>
                <a:spcPct val="0"/>
              </a:spcAft>
              <a:buClr>
                <a:srgbClr val="0033CC"/>
              </a:buClr>
              <a:buNone/>
              <a:defRPr lang="en-US" sz="1100" b="1" dirty="0" smtClean="0">
                <a:solidFill>
                  <a:srgbClr val="00269E"/>
                </a:solidFill>
                <a:latin typeface="Arial" pitchFamily="34" charset="0"/>
                <a:ea typeface="+mj-ea"/>
                <a:cs typeface="Arial" pitchFamily="34" charset="0"/>
              </a:defRPr>
            </a:lvl1pPr>
            <a:lvl2pPr marL="576263" indent="-233363" algn="l" rtl="0" eaLnBrk="1" fontAlgn="base" hangingPunct="1">
              <a:spcBef>
                <a:spcPct val="20000"/>
              </a:spcBef>
              <a:spcAft>
                <a:spcPct val="0"/>
              </a:spcAft>
              <a:buClr>
                <a:srgbClr val="0033CC"/>
              </a:buClr>
              <a:buFont typeface="Arial" charset="0"/>
              <a:buChar char="–"/>
              <a:defRPr sz="2000">
                <a:solidFill>
                  <a:schemeClr val="tx1"/>
                </a:solidFill>
                <a:latin typeface="Calibri" panose="020F0502020204030204" pitchFamily="34" charset="0"/>
                <a:cs typeface="+mn-cs"/>
              </a:defRPr>
            </a:lvl2pPr>
            <a:lvl3pPr marL="914400" indent="-223838" algn="l" rtl="0" eaLnBrk="1" fontAlgn="base" hangingPunct="1">
              <a:spcBef>
                <a:spcPct val="20000"/>
              </a:spcBef>
              <a:spcAft>
                <a:spcPct val="0"/>
              </a:spcAft>
              <a:buClr>
                <a:srgbClr val="0033CC"/>
              </a:buClr>
              <a:buChar char="•"/>
              <a:defRPr sz="2000">
                <a:solidFill>
                  <a:schemeClr val="tx1"/>
                </a:solidFill>
                <a:latin typeface="Calibri" panose="020F0502020204030204" pitchFamily="34" charset="0"/>
                <a:cs typeface="+mn-cs"/>
              </a:defRPr>
            </a:lvl3pPr>
            <a:lvl4pPr marL="1262063" indent="-233363" algn="l" rtl="0" eaLnBrk="1" fontAlgn="base" hangingPunct="1">
              <a:spcBef>
                <a:spcPct val="20000"/>
              </a:spcBef>
              <a:spcAft>
                <a:spcPct val="0"/>
              </a:spcAft>
              <a:buClr>
                <a:srgbClr val="0033CC"/>
              </a:buClr>
              <a:buChar char="–"/>
              <a:defRPr sz="2000">
                <a:solidFill>
                  <a:schemeClr val="tx1"/>
                </a:solidFill>
                <a:latin typeface="Calibri" panose="020F0502020204030204" pitchFamily="34" charset="0"/>
                <a:cs typeface="+mn-cs"/>
              </a:defRPr>
            </a:lvl4pPr>
            <a:lvl5pPr marL="1600200" indent="-223838" algn="l" rtl="0" eaLnBrk="1" fontAlgn="base" hangingPunct="1">
              <a:spcBef>
                <a:spcPct val="20000"/>
              </a:spcBef>
              <a:spcAft>
                <a:spcPct val="0"/>
              </a:spcAft>
              <a:buClr>
                <a:srgbClr val="0033CC"/>
              </a:buClr>
              <a:buChar char="»"/>
              <a:defRPr sz="2000">
                <a:solidFill>
                  <a:schemeClr val="tx1"/>
                </a:solidFill>
                <a:latin typeface="Calibri" panose="020F0502020204030204" pitchFamily="34" charset="0"/>
                <a:cs typeface="+mn-cs"/>
              </a:defRPr>
            </a:lvl5pPr>
            <a:lvl6pPr marL="2057400" indent="-223838" algn="l" rtl="0" eaLnBrk="1" fontAlgn="base" hangingPunct="1">
              <a:spcBef>
                <a:spcPct val="20000"/>
              </a:spcBef>
              <a:spcAft>
                <a:spcPct val="0"/>
              </a:spcAft>
              <a:buClr>
                <a:srgbClr val="0033CC"/>
              </a:buClr>
              <a:buChar char="»"/>
              <a:defRPr sz="2000">
                <a:solidFill>
                  <a:schemeClr val="tx1"/>
                </a:solidFill>
                <a:latin typeface="+mn-lt"/>
                <a:cs typeface="+mn-cs"/>
              </a:defRPr>
            </a:lvl6pPr>
            <a:lvl7pPr marL="2514600" indent="-223838" algn="l" rtl="0" eaLnBrk="1" fontAlgn="base" hangingPunct="1">
              <a:spcBef>
                <a:spcPct val="20000"/>
              </a:spcBef>
              <a:spcAft>
                <a:spcPct val="0"/>
              </a:spcAft>
              <a:buClr>
                <a:srgbClr val="0033CC"/>
              </a:buClr>
              <a:buChar char="»"/>
              <a:defRPr sz="2000">
                <a:solidFill>
                  <a:schemeClr val="tx1"/>
                </a:solidFill>
                <a:latin typeface="+mn-lt"/>
                <a:cs typeface="+mn-cs"/>
              </a:defRPr>
            </a:lvl7pPr>
            <a:lvl8pPr marL="2971800" indent="-223838" algn="l" rtl="0" eaLnBrk="1" fontAlgn="base" hangingPunct="1">
              <a:spcBef>
                <a:spcPct val="20000"/>
              </a:spcBef>
              <a:spcAft>
                <a:spcPct val="0"/>
              </a:spcAft>
              <a:buClr>
                <a:srgbClr val="0033CC"/>
              </a:buClr>
              <a:buChar char="»"/>
              <a:defRPr sz="2000">
                <a:solidFill>
                  <a:schemeClr val="tx1"/>
                </a:solidFill>
                <a:latin typeface="+mn-lt"/>
                <a:cs typeface="+mn-cs"/>
              </a:defRPr>
            </a:lvl8pPr>
            <a:lvl9pPr marL="3429000" indent="-223838" algn="l" rtl="0" eaLnBrk="1" fontAlgn="base" hangingPunct="1">
              <a:spcBef>
                <a:spcPct val="20000"/>
              </a:spcBef>
              <a:spcAft>
                <a:spcPct val="0"/>
              </a:spcAft>
              <a:buClr>
                <a:srgbClr val="0033CC"/>
              </a:buClr>
              <a:buChar char="»"/>
              <a:defRPr sz="2000">
                <a:solidFill>
                  <a:schemeClr val="tx1"/>
                </a:solidFill>
                <a:latin typeface="+mn-lt"/>
                <a:cs typeface="+mn-cs"/>
              </a:defRPr>
            </a:lvl9pPr>
          </a:lstStyle>
          <a:p>
            <a:r>
              <a:rPr lang="en-US" kern="0"/>
              <a:t>Red Line and Orange Line Improvement Program Update</a:t>
            </a:r>
          </a:p>
        </p:txBody>
      </p:sp>
    </p:spTree>
    <p:extLst>
      <p:ext uri="{BB962C8B-B14F-4D97-AF65-F5344CB8AC3E}">
        <p14:creationId xmlns:p14="http://schemas.microsoft.com/office/powerpoint/2010/main" val="4107460703"/>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5" r:id="rId6"/>
  </p:sldLayoutIdLst>
  <p:hf hdr="0" dt="0"/>
  <p:txStyles>
    <p:titleStyle>
      <a:lvl1pPr algn="l" rtl="0" eaLnBrk="1" fontAlgn="base" hangingPunct="1">
        <a:lnSpc>
          <a:spcPct val="90000"/>
        </a:lnSpc>
        <a:spcBef>
          <a:spcPct val="0"/>
        </a:spcBef>
        <a:spcAft>
          <a:spcPct val="0"/>
        </a:spcAft>
        <a:defRPr sz="2800" b="1">
          <a:solidFill>
            <a:srgbClr val="0033CC"/>
          </a:solidFill>
          <a:latin typeface="Calibri" panose="020F0502020204030204" pitchFamily="34" charset="0"/>
          <a:ea typeface="+mj-ea"/>
          <a:cs typeface="+mj-cs"/>
        </a:defRPr>
      </a:lvl1pPr>
      <a:lvl2pPr algn="l" rtl="0" eaLnBrk="1" fontAlgn="base" hangingPunct="1">
        <a:lnSpc>
          <a:spcPct val="90000"/>
        </a:lnSpc>
        <a:spcBef>
          <a:spcPct val="0"/>
        </a:spcBef>
        <a:spcAft>
          <a:spcPct val="0"/>
        </a:spcAft>
        <a:defRPr sz="2800" b="1">
          <a:solidFill>
            <a:srgbClr val="0033CC"/>
          </a:solidFill>
          <a:latin typeface="Calibri" panose="020F0502020204030204" pitchFamily="34" charset="0"/>
          <a:cs typeface="Arial" charset="0"/>
        </a:defRPr>
      </a:lvl2pPr>
      <a:lvl3pPr algn="l" rtl="0" eaLnBrk="1" fontAlgn="base" hangingPunct="1">
        <a:lnSpc>
          <a:spcPct val="90000"/>
        </a:lnSpc>
        <a:spcBef>
          <a:spcPct val="0"/>
        </a:spcBef>
        <a:spcAft>
          <a:spcPct val="0"/>
        </a:spcAft>
        <a:defRPr sz="2800" b="1">
          <a:solidFill>
            <a:srgbClr val="0033CC"/>
          </a:solidFill>
          <a:latin typeface="Calibri" panose="020F0502020204030204" pitchFamily="34" charset="0"/>
          <a:cs typeface="Arial" charset="0"/>
        </a:defRPr>
      </a:lvl3pPr>
      <a:lvl4pPr algn="l" rtl="0" eaLnBrk="1" fontAlgn="base" hangingPunct="1">
        <a:lnSpc>
          <a:spcPct val="90000"/>
        </a:lnSpc>
        <a:spcBef>
          <a:spcPct val="0"/>
        </a:spcBef>
        <a:spcAft>
          <a:spcPct val="0"/>
        </a:spcAft>
        <a:defRPr sz="2800" b="1">
          <a:solidFill>
            <a:srgbClr val="0033CC"/>
          </a:solidFill>
          <a:latin typeface="Calibri" panose="020F0502020204030204" pitchFamily="34" charset="0"/>
          <a:cs typeface="Arial" charset="0"/>
        </a:defRPr>
      </a:lvl4pPr>
      <a:lvl5pPr algn="l" rtl="0" eaLnBrk="1" fontAlgn="base" hangingPunct="1">
        <a:lnSpc>
          <a:spcPct val="90000"/>
        </a:lnSpc>
        <a:spcBef>
          <a:spcPct val="0"/>
        </a:spcBef>
        <a:spcAft>
          <a:spcPct val="0"/>
        </a:spcAft>
        <a:defRPr sz="2800" b="1">
          <a:solidFill>
            <a:srgbClr val="0033CC"/>
          </a:solidFill>
          <a:latin typeface="Calibri" panose="020F0502020204030204" pitchFamily="34" charset="0"/>
          <a:cs typeface="Arial" charset="0"/>
        </a:defRPr>
      </a:lvl5pPr>
      <a:lvl6pPr marL="457200" algn="l" rtl="0" eaLnBrk="1" fontAlgn="base" hangingPunct="1">
        <a:spcBef>
          <a:spcPct val="0"/>
        </a:spcBef>
        <a:spcAft>
          <a:spcPct val="0"/>
        </a:spcAft>
        <a:defRPr sz="2400" b="1">
          <a:solidFill>
            <a:srgbClr val="0033CC"/>
          </a:solidFill>
          <a:latin typeface="Verdana" pitchFamily="34" charset="0"/>
          <a:cs typeface="Arial" charset="0"/>
        </a:defRPr>
      </a:lvl6pPr>
      <a:lvl7pPr marL="914400" algn="l" rtl="0" eaLnBrk="1" fontAlgn="base" hangingPunct="1">
        <a:spcBef>
          <a:spcPct val="0"/>
        </a:spcBef>
        <a:spcAft>
          <a:spcPct val="0"/>
        </a:spcAft>
        <a:defRPr sz="2400" b="1">
          <a:solidFill>
            <a:srgbClr val="0033CC"/>
          </a:solidFill>
          <a:latin typeface="Verdana" pitchFamily="34" charset="0"/>
          <a:cs typeface="Arial" charset="0"/>
        </a:defRPr>
      </a:lvl7pPr>
      <a:lvl8pPr marL="1371600" algn="l" rtl="0" eaLnBrk="1" fontAlgn="base" hangingPunct="1">
        <a:spcBef>
          <a:spcPct val="0"/>
        </a:spcBef>
        <a:spcAft>
          <a:spcPct val="0"/>
        </a:spcAft>
        <a:defRPr sz="2400" b="1">
          <a:solidFill>
            <a:srgbClr val="0033CC"/>
          </a:solidFill>
          <a:latin typeface="Verdana" pitchFamily="34" charset="0"/>
          <a:cs typeface="Arial" charset="0"/>
        </a:defRPr>
      </a:lvl8pPr>
      <a:lvl9pPr marL="1828800" algn="l" rtl="0" eaLnBrk="1" fontAlgn="base" hangingPunct="1">
        <a:spcBef>
          <a:spcPct val="0"/>
        </a:spcBef>
        <a:spcAft>
          <a:spcPct val="0"/>
        </a:spcAft>
        <a:defRPr sz="2400" b="1">
          <a:solidFill>
            <a:srgbClr val="0033CC"/>
          </a:solidFill>
          <a:latin typeface="Verdana" pitchFamily="34" charset="0"/>
          <a:cs typeface="Arial" charset="0"/>
        </a:defRPr>
      </a:lvl9pPr>
    </p:titleStyle>
    <p:bodyStyle>
      <a:lvl1pPr marL="228600" indent="-228600" algn="l" rtl="0" eaLnBrk="1" fontAlgn="base" hangingPunct="1">
        <a:spcBef>
          <a:spcPct val="100000"/>
        </a:spcBef>
        <a:spcAft>
          <a:spcPct val="0"/>
        </a:spcAft>
        <a:buClr>
          <a:srgbClr val="0033CC"/>
        </a:buClr>
        <a:buChar char="•"/>
        <a:defRPr sz="2400" b="1">
          <a:solidFill>
            <a:schemeClr val="tx1"/>
          </a:solidFill>
          <a:latin typeface="Calibri" panose="020F0502020204030204" pitchFamily="34" charset="0"/>
          <a:ea typeface="+mn-ea"/>
          <a:cs typeface="+mn-cs"/>
        </a:defRPr>
      </a:lvl1pPr>
      <a:lvl2pPr marL="576263" indent="-233363" algn="l" rtl="0" eaLnBrk="1" fontAlgn="base" hangingPunct="1">
        <a:spcBef>
          <a:spcPct val="20000"/>
        </a:spcBef>
        <a:spcAft>
          <a:spcPct val="0"/>
        </a:spcAft>
        <a:buClr>
          <a:srgbClr val="0033CC"/>
        </a:buClr>
        <a:buFont typeface="Arial" charset="0"/>
        <a:buChar char="–"/>
        <a:defRPr sz="2000">
          <a:solidFill>
            <a:schemeClr val="tx1"/>
          </a:solidFill>
          <a:latin typeface="Calibri" panose="020F0502020204030204" pitchFamily="34" charset="0"/>
          <a:cs typeface="+mn-cs"/>
        </a:defRPr>
      </a:lvl2pPr>
      <a:lvl3pPr marL="914400" indent="-223838" algn="l" rtl="0" eaLnBrk="1" fontAlgn="base" hangingPunct="1">
        <a:spcBef>
          <a:spcPct val="20000"/>
        </a:spcBef>
        <a:spcAft>
          <a:spcPct val="0"/>
        </a:spcAft>
        <a:buClr>
          <a:srgbClr val="0033CC"/>
        </a:buClr>
        <a:buChar char="•"/>
        <a:defRPr sz="2000">
          <a:solidFill>
            <a:schemeClr val="tx1"/>
          </a:solidFill>
          <a:latin typeface="Calibri" panose="020F0502020204030204" pitchFamily="34" charset="0"/>
          <a:cs typeface="+mn-cs"/>
        </a:defRPr>
      </a:lvl3pPr>
      <a:lvl4pPr marL="1262063" indent="-233363" algn="l" rtl="0" eaLnBrk="1" fontAlgn="base" hangingPunct="1">
        <a:spcBef>
          <a:spcPct val="20000"/>
        </a:spcBef>
        <a:spcAft>
          <a:spcPct val="0"/>
        </a:spcAft>
        <a:buClr>
          <a:srgbClr val="0033CC"/>
        </a:buClr>
        <a:buChar char="–"/>
        <a:defRPr sz="2000">
          <a:solidFill>
            <a:schemeClr val="tx1"/>
          </a:solidFill>
          <a:latin typeface="Calibri" panose="020F0502020204030204" pitchFamily="34" charset="0"/>
          <a:cs typeface="+mn-cs"/>
        </a:defRPr>
      </a:lvl4pPr>
      <a:lvl5pPr marL="1600200" indent="-223838" algn="l" rtl="0" eaLnBrk="1" fontAlgn="base" hangingPunct="1">
        <a:spcBef>
          <a:spcPct val="20000"/>
        </a:spcBef>
        <a:spcAft>
          <a:spcPct val="0"/>
        </a:spcAft>
        <a:buClr>
          <a:srgbClr val="0033CC"/>
        </a:buClr>
        <a:buChar char="»"/>
        <a:defRPr sz="2000">
          <a:solidFill>
            <a:schemeClr val="tx1"/>
          </a:solidFill>
          <a:latin typeface="Calibri" panose="020F0502020204030204" pitchFamily="34" charset="0"/>
          <a:cs typeface="+mn-cs"/>
        </a:defRPr>
      </a:lvl5pPr>
      <a:lvl6pPr marL="2057400" indent="-223838" algn="l" rtl="0" eaLnBrk="1" fontAlgn="base" hangingPunct="1">
        <a:spcBef>
          <a:spcPct val="20000"/>
        </a:spcBef>
        <a:spcAft>
          <a:spcPct val="0"/>
        </a:spcAft>
        <a:buClr>
          <a:srgbClr val="0033CC"/>
        </a:buClr>
        <a:buChar char="»"/>
        <a:defRPr sz="2000">
          <a:solidFill>
            <a:schemeClr val="tx1"/>
          </a:solidFill>
          <a:latin typeface="+mn-lt"/>
          <a:cs typeface="+mn-cs"/>
        </a:defRPr>
      </a:lvl6pPr>
      <a:lvl7pPr marL="2514600" indent="-223838" algn="l" rtl="0" eaLnBrk="1" fontAlgn="base" hangingPunct="1">
        <a:spcBef>
          <a:spcPct val="20000"/>
        </a:spcBef>
        <a:spcAft>
          <a:spcPct val="0"/>
        </a:spcAft>
        <a:buClr>
          <a:srgbClr val="0033CC"/>
        </a:buClr>
        <a:buChar char="»"/>
        <a:defRPr sz="2000">
          <a:solidFill>
            <a:schemeClr val="tx1"/>
          </a:solidFill>
          <a:latin typeface="+mn-lt"/>
          <a:cs typeface="+mn-cs"/>
        </a:defRPr>
      </a:lvl7pPr>
      <a:lvl8pPr marL="2971800" indent="-223838" algn="l" rtl="0" eaLnBrk="1" fontAlgn="base" hangingPunct="1">
        <a:spcBef>
          <a:spcPct val="20000"/>
        </a:spcBef>
        <a:spcAft>
          <a:spcPct val="0"/>
        </a:spcAft>
        <a:buClr>
          <a:srgbClr val="0033CC"/>
        </a:buClr>
        <a:buChar char="»"/>
        <a:defRPr sz="2000">
          <a:solidFill>
            <a:schemeClr val="tx1"/>
          </a:solidFill>
          <a:latin typeface="+mn-lt"/>
          <a:cs typeface="+mn-cs"/>
        </a:defRPr>
      </a:lvl8pPr>
      <a:lvl9pPr marL="3429000" indent="-223838" algn="l" rtl="0" eaLnBrk="1" fontAlgn="base" hangingPunct="1">
        <a:spcBef>
          <a:spcPct val="20000"/>
        </a:spcBef>
        <a:spcAft>
          <a:spcPct val="0"/>
        </a:spcAft>
        <a:buClr>
          <a:srgbClr val="0033CC"/>
        </a:buClr>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cid:9FD6400AB448EF42A8432CC7BD5E2FDA@HNTB.com" TargetMode="External"/><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17.jpeg"/><Relationship Id="rId5" Type="http://schemas.openxmlformats.org/officeDocument/2006/relationships/image" Target="cid:4950F75ED60A3740B25E480D48CB40C9@HNTB.com" TargetMode="External"/><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3.xml"/><Relationship Id="rId1" Type="http://schemas.openxmlformats.org/officeDocument/2006/relationships/slideLayout" Target="../slideLayouts/slideLayout6.xml"/><Relationship Id="rId4" Type="http://schemas.openxmlformats.org/officeDocument/2006/relationships/image" Target="../media/image43.jpeg"/></Relationships>
</file>

<file path=ppt/slides/_rels/slide37.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410456"/>
            <a:ext cx="7751547" cy="466344"/>
          </a:xfrm>
        </p:spPr>
        <p:txBody>
          <a:bodyPr/>
          <a:lstStyle/>
          <a:p>
            <a:r>
              <a:rPr lang="en-US" sz="2400" dirty="0" smtClean="0"/>
              <a:t>Capital Series:</a:t>
            </a:r>
            <a:br>
              <a:rPr lang="en-US" sz="2400" dirty="0" smtClean="0"/>
            </a:br>
            <a:r>
              <a:rPr lang="en-US" sz="2400" dirty="0" smtClean="0">
                <a:solidFill>
                  <a:srgbClr val="FF9900"/>
                </a:solidFill>
              </a:rPr>
              <a:t>Orange Line Improvements</a:t>
            </a:r>
            <a:endParaRPr lang="en-US" sz="2400" dirty="0">
              <a:solidFill>
                <a:srgbClr val="FF9900"/>
              </a:solidFill>
            </a:endParaRPr>
          </a:p>
        </p:txBody>
      </p:sp>
      <p:sp>
        <p:nvSpPr>
          <p:cNvPr id="3" name="Text Placeholder 2"/>
          <p:cNvSpPr>
            <a:spLocks noGrp="1"/>
          </p:cNvSpPr>
          <p:nvPr>
            <p:ph type="body" sz="quarter" idx="10"/>
          </p:nvPr>
        </p:nvSpPr>
        <p:spPr>
          <a:xfrm>
            <a:off x="1219200" y="5170714"/>
            <a:ext cx="7010400" cy="762000"/>
          </a:xfrm>
        </p:spPr>
        <p:txBody>
          <a:bodyPr/>
          <a:lstStyle/>
          <a:p>
            <a:pPr>
              <a:spcBef>
                <a:spcPts val="0"/>
              </a:spcBef>
            </a:pPr>
            <a:r>
              <a:rPr lang="en-US" sz="1800" dirty="0" smtClean="0"/>
              <a:t>December 3, 2018</a:t>
            </a:r>
          </a:p>
          <a:p>
            <a:pPr>
              <a:spcBef>
                <a:spcPts val="0"/>
              </a:spcBef>
            </a:pPr>
            <a:endParaRPr lang="en-US" sz="1800" dirty="0"/>
          </a:p>
        </p:txBody>
      </p:sp>
    </p:spTree>
    <p:extLst>
      <p:ext uri="{BB962C8B-B14F-4D97-AF65-F5344CB8AC3E}">
        <p14:creationId xmlns:p14="http://schemas.microsoft.com/office/powerpoint/2010/main" val="11158197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36061" y="792587"/>
            <a:ext cx="7541291" cy="466344"/>
          </a:xfrm>
          <a:solidFill>
            <a:srgbClr val="FF9900"/>
          </a:solidFill>
        </p:spPr>
        <p:txBody>
          <a:bodyPr/>
          <a:lstStyle/>
          <a:p>
            <a:r>
              <a:rPr lang="en-US" dirty="0" smtClean="0">
                <a:solidFill>
                  <a:schemeClr val="bg1"/>
                </a:solidFill>
              </a:rPr>
              <a:t>Orange Line Tunnel Repairs (Pre-Bid)</a:t>
            </a:r>
            <a:endParaRPr lang="en-US" sz="1400" dirty="0">
              <a:solidFill>
                <a:schemeClr val="bg1"/>
              </a:solidFill>
            </a:endParaRPr>
          </a:p>
        </p:txBody>
      </p:sp>
      <p:sp>
        <p:nvSpPr>
          <p:cNvPr id="2" name="Rectangle 1"/>
          <p:cNvSpPr/>
          <p:nvPr/>
        </p:nvSpPr>
        <p:spPr>
          <a:xfrm>
            <a:off x="462687" y="473043"/>
            <a:ext cx="4033115" cy="261610"/>
          </a:xfrm>
          <a:prstGeom prst="rect">
            <a:avLst/>
          </a:prstGeom>
        </p:spPr>
        <p:txBody>
          <a:bodyPr wrap="square">
            <a:spAutoFit/>
          </a:bodyPr>
          <a:lstStyle/>
          <a:p>
            <a:r>
              <a:rPr lang="en-US" sz="1100" b="1" kern="0" dirty="0" smtClean="0">
                <a:solidFill>
                  <a:srgbClr val="FF9900"/>
                </a:solidFill>
                <a:latin typeface="Arial" pitchFamily="34" charset="0"/>
                <a:cs typeface="Arial" pitchFamily="34" charset="0"/>
              </a:rPr>
              <a:t>Orange </a:t>
            </a:r>
            <a:r>
              <a:rPr lang="en-US" sz="1100" b="1" kern="0" dirty="0">
                <a:solidFill>
                  <a:srgbClr val="FF9900"/>
                </a:solidFill>
                <a:latin typeface="Arial" pitchFamily="34" charset="0"/>
                <a:cs typeface="Arial" pitchFamily="34" charset="0"/>
              </a:rPr>
              <a:t>Line Improvements Update</a:t>
            </a:r>
            <a:endParaRPr lang="en-US" b="1" dirty="0">
              <a:solidFill>
                <a:srgbClr val="FF9900"/>
              </a:solidFill>
              <a:latin typeface="Verdana"/>
              <a:cs typeface="Arial"/>
            </a:endParaRPr>
          </a:p>
        </p:txBody>
      </p:sp>
      <p:sp>
        <p:nvSpPr>
          <p:cNvPr id="10" name="Rectangle 9"/>
          <p:cNvSpPr/>
          <p:nvPr/>
        </p:nvSpPr>
        <p:spPr>
          <a:xfrm>
            <a:off x="462685" y="1389803"/>
            <a:ext cx="4343400" cy="2101541"/>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Status</a:t>
            </a:r>
          </a:p>
          <a:p>
            <a:pPr>
              <a:defRPr/>
            </a:pPr>
            <a:endPar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tabLst>
                <a:tab pos="2230438" algn="l"/>
              </a:tabLst>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Advertise for Bid:	January, 2019</a:t>
            </a:r>
          </a:p>
          <a:p>
            <a:pPr>
              <a:tabLst>
                <a:tab pos="2230438" algn="l"/>
              </a:tabLst>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Planned Construction NTP:	April, 2019</a:t>
            </a:r>
          </a:p>
          <a:p>
            <a:pPr>
              <a:tabLst>
                <a:tab pos="2230438" algn="l"/>
              </a:tabLst>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Construction Duration:	30 months</a:t>
            </a:r>
          </a:p>
          <a:p>
            <a:pPr>
              <a:tabLst>
                <a:tab pos="2230438" algn="l"/>
              </a:tabLst>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Est. Construction Cost:   	$24.2 M</a:t>
            </a:r>
          </a:p>
          <a:p>
            <a:pPr>
              <a:tabLst>
                <a:tab pos="2230438" algn="l"/>
              </a:tabLst>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Est. Project Budget:	$32.5 M 	</a:t>
            </a:r>
          </a:p>
        </p:txBody>
      </p:sp>
      <p:sp>
        <p:nvSpPr>
          <p:cNvPr id="6" name="Rectangle 5"/>
          <p:cNvSpPr/>
          <p:nvPr/>
        </p:nvSpPr>
        <p:spPr>
          <a:xfrm>
            <a:off x="4953000" y="1389805"/>
            <a:ext cx="3810000" cy="2101539"/>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Scope</a:t>
            </a:r>
          </a:p>
          <a:p>
            <a:pPr marL="171450" indent="-171450">
              <a:buFont typeface="Arial" panose="020B0604020202020204" pitchFamily="34" charset="0"/>
              <a:buChar char="•"/>
              <a:defRPr/>
            </a:pPr>
            <a:r>
              <a:rPr lang="en-US" sz="1200" dirty="0"/>
              <a:t>Repair of structural defects and leaks within the Orange Line Tunnels between Chinatown and Haymarket Stations. Repairs include sealing of cracks and joints with water infiltration, repair of framing steel and rebar, and concrete delamination’s. </a:t>
            </a:r>
          </a:p>
          <a:p>
            <a:pPr marL="171450" indent="-171450">
              <a:buFont typeface="Arial" panose="020B0604020202020204" pitchFamily="34" charset="0"/>
              <a:buChar char="•"/>
              <a:defRPr/>
            </a:pPr>
            <a:r>
              <a:rPr lang="en-US" sz="1200" dirty="0"/>
              <a:t>The scope of the contract also includes the relocation of existing MBTA utilities, where and when in conflict with the repair locations.</a:t>
            </a:r>
            <a:endParaRPr lang="en-US" altLang="en-US" sz="1200" dirty="0"/>
          </a:p>
          <a:p>
            <a:pPr marL="285750" indent="-285750">
              <a:buFont typeface="Arial" panose="020B0604020202020204" pitchFamily="34" charset="0"/>
              <a:buChar char="•"/>
              <a:defRPr/>
            </a:pPr>
            <a:endParaRPr lang="en-US" sz="1200" dirty="0"/>
          </a:p>
          <a:p>
            <a:pPr marL="285750" indent="-285750">
              <a:buFont typeface="Arial" panose="020B0604020202020204" pitchFamily="34" charset="0"/>
              <a:buChar char="•"/>
              <a:defRPr/>
            </a:pP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p:cNvSpPr/>
          <p:nvPr/>
        </p:nvSpPr>
        <p:spPr>
          <a:xfrm>
            <a:off x="4952999" y="3729710"/>
            <a:ext cx="3810001" cy="2362200"/>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Benefits</a:t>
            </a:r>
          </a:p>
          <a:p>
            <a:pPr>
              <a:defRPr/>
            </a:pPr>
            <a:endPar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171450" indent="-171450">
              <a:buFont typeface="Arial" pitchFamily="34" charset="0"/>
              <a:buChar char="•"/>
            </a:pPr>
            <a:r>
              <a:rPr lang="en-US" sz="1200" dirty="0" smtClean="0"/>
              <a:t>Orange Line tunnel structural integrity and useful life increase. Address state </a:t>
            </a:r>
            <a:r>
              <a:rPr lang="en-US" sz="1200" dirty="0"/>
              <a:t>of good repair needs of the </a:t>
            </a:r>
            <a:r>
              <a:rPr lang="en-US" sz="1200" dirty="0" smtClean="0"/>
              <a:t>downtown Orange </a:t>
            </a:r>
            <a:r>
              <a:rPr lang="en-US" sz="1200" dirty="0"/>
              <a:t>Line Tunnel. </a:t>
            </a:r>
            <a:endParaRPr lang="en-US" sz="1200" dirty="0" smtClean="0"/>
          </a:p>
          <a:p>
            <a:endParaRPr lang="en-US" sz="1200" dirty="0"/>
          </a:p>
          <a:p>
            <a:pPr marL="171450" indent="-171450">
              <a:buFont typeface="Arial" pitchFamily="34" charset="0"/>
              <a:buChar char="•"/>
            </a:pPr>
            <a:r>
              <a:rPr lang="en-US" sz="1200" dirty="0" smtClean="0"/>
              <a:t>Repairs </a:t>
            </a:r>
            <a:r>
              <a:rPr lang="en-US" sz="1200" dirty="0"/>
              <a:t>will enhance on-time performance, </a:t>
            </a:r>
            <a:r>
              <a:rPr lang="en-US" sz="1200" dirty="0" smtClean="0"/>
              <a:t>and customer experience</a:t>
            </a: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defRPr/>
            </a:pPr>
            <a:endParaRPr lang="en-US" sz="1300" b="1" u="sng"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Rectangle 10"/>
          <p:cNvSpPr/>
          <p:nvPr/>
        </p:nvSpPr>
        <p:spPr>
          <a:xfrm>
            <a:off x="462685" y="3729710"/>
            <a:ext cx="4370024" cy="2413814"/>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r>
              <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rPr>
              <a:t>One Project Photo</a:t>
            </a:r>
          </a:p>
        </p:txBody>
      </p:sp>
      <p:pic>
        <p:nvPicPr>
          <p:cNvPr id="12" name="Picture 2">
            <a:extLst>
              <a:ext uri="{FF2B5EF4-FFF2-40B4-BE49-F238E27FC236}">
                <a16:creationId xmlns:a16="http://schemas.microsoft.com/office/drawing/2014/main" xmlns="" id="{65027BBF-42A0-4DFB-A692-FFAC01EA0E46}"/>
              </a:ext>
            </a:extLst>
          </p:cNvPr>
          <p:cNvPicPr>
            <a:picLocks noChangeAspect="1" noChangeArrowheads="1"/>
          </p:cNvPicPr>
          <p:nvPr/>
        </p:nvPicPr>
        <p:blipFill>
          <a:blip r:embed="rId3" cstate="print"/>
          <a:srcRect l="3582" t="3074" r="3292" b="3170"/>
          <a:stretch>
            <a:fillRect/>
          </a:stretch>
        </p:blipFill>
        <p:spPr bwMode="auto">
          <a:xfrm>
            <a:off x="462685" y="3729710"/>
            <a:ext cx="4343400" cy="2413814"/>
          </a:xfrm>
          <a:prstGeom prst="rect">
            <a:avLst/>
          </a:prstGeom>
          <a:noFill/>
          <a:ln w="9525">
            <a:noFill/>
            <a:miter lim="800000"/>
            <a:headEnd/>
            <a:tailEnd/>
          </a:ln>
        </p:spPr>
      </p:pic>
    </p:spTree>
    <p:extLst>
      <p:ext uri="{BB962C8B-B14F-4D97-AF65-F5344CB8AC3E}">
        <p14:creationId xmlns:p14="http://schemas.microsoft.com/office/powerpoint/2010/main" val="341934770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36061" y="792587"/>
            <a:ext cx="7541291" cy="466344"/>
          </a:xfrm>
          <a:solidFill>
            <a:schemeClr val="bg1"/>
          </a:solidFill>
          <a:ln w="28575">
            <a:solidFill>
              <a:srgbClr val="FF9900"/>
            </a:solidFill>
          </a:ln>
        </p:spPr>
        <p:txBody>
          <a:bodyPr/>
          <a:lstStyle/>
          <a:p>
            <a:r>
              <a:rPr lang="en-US" dirty="0">
                <a:solidFill>
                  <a:srgbClr val="FF9900"/>
                </a:solidFill>
              </a:rPr>
              <a:t>Systemwide On Call Track and ROW II (</a:t>
            </a:r>
            <a:r>
              <a:rPr lang="en-US" dirty="0" smtClean="0">
                <a:solidFill>
                  <a:srgbClr val="FF9900"/>
                </a:solidFill>
              </a:rPr>
              <a:t>Construction)</a:t>
            </a:r>
            <a:endParaRPr lang="en-US" sz="1400" dirty="0">
              <a:solidFill>
                <a:srgbClr val="FF9900"/>
              </a:solidFill>
            </a:endParaRPr>
          </a:p>
        </p:txBody>
      </p:sp>
      <p:sp>
        <p:nvSpPr>
          <p:cNvPr id="2" name="Rectangle 1"/>
          <p:cNvSpPr/>
          <p:nvPr/>
        </p:nvSpPr>
        <p:spPr>
          <a:xfrm>
            <a:off x="462687" y="473043"/>
            <a:ext cx="4033115" cy="261610"/>
          </a:xfrm>
          <a:prstGeom prst="rect">
            <a:avLst/>
          </a:prstGeom>
        </p:spPr>
        <p:txBody>
          <a:bodyPr wrap="square">
            <a:spAutoFit/>
          </a:bodyPr>
          <a:lstStyle/>
          <a:p>
            <a:r>
              <a:rPr lang="en-US" sz="1100" b="1" kern="0" dirty="0" smtClean="0">
                <a:solidFill>
                  <a:srgbClr val="FF9900"/>
                </a:solidFill>
                <a:latin typeface="Arial" pitchFamily="34" charset="0"/>
                <a:cs typeface="Arial" pitchFamily="34" charset="0"/>
              </a:rPr>
              <a:t>Orange </a:t>
            </a:r>
            <a:r>
              <a:rPr lang="en-US" sz="1100" b="1" kern="0" dirty="0">
                <a:solidFill>
                  <a:srgbClr val="FF9900"/>
                </a:solidFill>
                <a:latin typeface="Arial" pitchFamily="34" charset="0"/>
                <a:cs typeface="Arial" pitchFamily="34" charset="0"/>
              </a:rPr>
              <a:t>Line Improvements Update</a:t>
            </a:r>
            <a:endParaRPr lang="en-US" b="1" dirty="0">
              <a:solidFill>
                <a:srgbClr val="FF9900"/>
              </a:solidFill>
              <a:latin typeface="Verdana"/>
              <a:cs typeface="Arial"/>
            </a:endParaRPr>
          </a:p>
        </p:txBody>
      </p:sp>
      <p:sp>
        <p:nvSpPr>
          <p:cNvPr id="10" name="Rectangle 9"/>
          <p:cNvSpPr/>
          <p:nvPr/>
        </p:nvSpPr>
        <p:spPr>
          <a:xfrm>
            <a:off x="462685" y="1389804"/>
            <a:ext cx="4343400" cy="1973506"/>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Status</a:t>
            </a:r>
          </a:p>
          <a:p>
            <a:pPr defTabSz="1371600">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Construction NTP: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June </a:t>
            </a: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29, 2018</a:t>
            </a:r>
          </a:p>
          <a:p>
            <a:pPr>
              <a:defRPr/>
            </a:pP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Construction Subst. Completion:     </a:t>
            </a:r>
            <a:r>
              <a:rPr 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     July </a:t>
            </a: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2, 2020</a:t>
            </a:r>
          </a:p>
          <a:p>
            <a:pPr>
              <a:defRPr/>
            </a:pP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Construction Contract Value:     	</a:t>
            </a:r>
            <a:r>
              <a:rPr 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28.7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M</a:t>
            </a:r>
          </a:p>
          <a:p>
            <a:pP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Construction Expenditures to Date: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a:t>
            </a: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2.5 </a:t>
            </a:r>
            <a:r>
              <a:rPr 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M *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Overall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Project Budget: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42 </a:t>
            </a:r>
            <a:r>
              <a:rPr 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M **</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p>
            <a:pPr>
              <a:defRPr/>
            </a:pP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Construction Percent Complete:	</a:t>
            </a:r>
            <a:r>
              <a:rPr 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      15</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Expenditures to date for OL </a:t>
            </a:r>
            <a:r>
              <a:rPr lang="en-US" sz="1200" dirty="0" err="1" smtClean="0">
                <a:solidFill>
                  <a:srgbClr val="000000"/>
                </a:solidFill>
                <a:latin typeface="Verdana" panose="020B0604030504040204" pitchFamily="34" charset="0"/>
                <a:ea typeface="Verdana" panose="020B0604030504040204" pitchFamily="34" charset="0"/>
                <a:cs typeface="Verdana" panose="020B0604030504040204" pitchFamily="34" charset="0"/>
              </a:rPr>
              <a:t>trackwork</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a:t>
            </a:r>
          </a:p>
          <a:p>
            <a:pP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 Includes work at locations other than the OL</a:t>
            </a:r>
          </a:p>
        </p:txBody>
      </p:sp>
      <p:sp>
        <p:nvSpPr>
          <p:cNvPr id="6" name="Rectangle 5"/>
          <p:cNvSpPr/>
          <p:nvPr/>
        </p:nvSpPr>
        <p:spPr>
          <a:xfrm>
            <a:off x="4953000" y="1389805"/>
            <a:ext cx="3810000" cy="2505920"/>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Scope</a:t>
            </a:r>
          </a:p>
          <a:p>
            <a:pPr marL="284163" indent="-284163">
              <a:buFont typeface="Arial" panose="020B0604020202020204" pitchFamily="34" charset="0"/>
              <a:buChar char="•"/>
              <a:defRPr/>
            </a:pPr>
            <a:r>
              <a:rPr lang="en-US" sz="1200" dirty="0">
                <a:solidFill>
                  <a:srgbClr val="000000"/>
                </a:solidFill>
                <a:latin typeface="+mj-lt"/>
              </a:rPr>
              <a:t>Providing construction-related services on an on-call basis to support emergency, urgent and routine repair/reconstruction needs of the Authority. </a:t>
            </a:r>
          </a:p>
          <a:p>
            <a:pPr marL="285750" indent="-285750">
              <a:buFont typeface="Arial" panose="020B0604020202020204" pitchFamily="34" charset="0"/>
              <a:buChar char="•"/>
              <a:defRPr/>
            </a:pPr>
            <a:r>
              <a:rPr lang="en-US" sz="1200" dirty="0">
                <a:solidFill>
                  <a:schemeClr val="tx1"/>
                </a:solidFill>
                <a:latin typeface="+mj-lt"/>
                <a:ea typeface="Verdana" panose="020B0604030504040204" pitchFamily="34" charset="0"/>
                <a:cs typeface="Verdana" panose="020B0604030504040204" pitchFamily="34" charset="0"/>
              </a:rPr>
              <a:t>Immediate response to emergency and urgent repair requests </a:t>
            </a:r>
          </a:p>
          <a:p>
            <a:pPr marL="285750" indent="-285750">
              <a:buFont typeface="Arial" panose="020B0604020202020204" pitchFamily="34" charset="0"/>
              <a:buChar char="•"/>
              <a:defRPr/>
            </a:pPr>
            <a:r>
              <a:rPr lang="en-US" sz="1200" dirty="0" smtClean="0">
                <a:solidFill>
                  <a:schemeClr val="tx1"/>
                </a:solidFill>
                <a:latin typeface="+mj-lt"/>
                <a:ea typeface="Verdana" panose="020B0604030504040204" pitchFamily="34" charset="0"/>
                <a:cs typeface="Verdana" panose="020B0604030504040204" pitchFamily="34" charset="0"/>
              </a:rPr>
              <a:t>Orange Line work to date includes repair of concrete track bases (Direct Fixation) from Back Bay to Forest Hills</a:t>
            </a:r>
          </a:p>
          <a:p>
            <a:pPr marL="285750" indent="-285750">
              <a:buFont typeface="Arial" panose="020B0604020202020204" pitchFamily="34" charset="0"/>
              <a:buChar char="•"/>
              <a:defRPr/>
            </a:pP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p:cNvSpPr/>
          <p:nvPr/>
        </p:nvSpPr>
        <p:spPr>
          <a:xfrm>
            <a:off x="4938312" y="4026598"/>
            <a:ext cx="3810001" cy="1846309"/>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Benefits</a:t>
            </a:r>
          </a:p>
          <a:p>
            <a:pPr>
              <a:defRPr/>
            </a:pPr>
            <a:endPar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Achieve State of Good Repair </a:t>
            </a:r>
          </a:p>
          <a:p>
            <a:pPr marL="28575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Removal of speed restrictions resulting from track defects</a:t>
            </a:r>
          </a:p>
          <a:p>
            <a:pPr marL="28575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Improved Customer Experience</a:t>
            </a:r>
          </a:p>
          <a:p>
            <a:pPr>
              <a:defRPr/>
            </a:pPr>
            <a:endParaRPr lang="en-US" sz="1300" b="1" u="sng"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Rectangle 10"/>
          <p:cNvSpPr/>
          <p:nvPr/>
        </p:nvSpPr>
        <p:spPr>
          <a:xfrm>
            <a:off x="436061" y="3494183"/>
            <a:ext cx="4343400" cy="2362200"/>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r>
              <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rPr>
              <a:t>One Project Photo</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2685" y="3518376"/>
            <a:ext cx="4339636" cy="2338007"/>
          </a:xfrm>
          <a:prstGeom prst="rect">
            <a:avLst/>
          </a:prstGeom>
        </p:spPr>
      </p:pic>
    </p:spTree>
    <p:extLst>
      <p:ext uri="{BB962C8B-B14F-4D97-AF65-F5344CB8AC3E}">
        <p14:creationId xmlns:p14="http://schemas.microsoft.com/office/powerpoint/2010/main" val="14616427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36061" y="792587"/>
            <a:ext cx="7541291" cy="466344"/>
          </a:xfrm>
          <a:solidFill>
            <a:schemeClr val="bg1"/>
          </a:solidFill>
          <a:ln w="28575">
            <a:solidFill>
              <a:srgbClr val="FF9900"/>
            </a:solidFill>
          </a:ln>
        </p:spPr>
        <p:txBody>
          <a:bodyPr/>
          <a:lstStyle/>
          <a:p>
            <a:r>
              <a:rPr lang="en-US" dirty="0">
                <a:solidFill>
                  <a:srgbClr val="FF9900"/>
                </a:solidFill>
              </a:rPr>
              <a:t>Systemwide Power SCADA System Upgrade (Pre-Bid)</a:t>
            </a:r>
            <a:endParaRPr lang="en-US" sz="1400" dirty="0">
              <a:solidFill>
                <a:srgbClr val="FF9900"/>
              </a:solidFill>
            </a:endParaRPr>
          </a:p>
        </p:txBody>
      </p:sp>
      <p:sp>
        <p:nvSpPr>
          <p:cNvPr id="2" name="Rectangle 1"/>
          <p:cNvSpPr/>
          <p:nvPr/>
        </p:nvSpPr>
        <p:spPr>
          <a:xfrm>
            <a:off x="462687" y="473043"/>
            <a:ext cx="4033115" cy="261610"/>
          </a:xfrm>
          <a:prstGeom prst="rect">
            <a:avLst/>
          </a:prstGeom>
        </p:spPr>
        <p:txBody>
          <a:bodyPr wrap="square">
            <a:spAutoFit/>
          </a:bodyPr>
          <a:lstStyle/>
          <a:p>
            <a:r>
              <a:rPr lang="en-US" sz="1100" b="1" kern="0" dirty="0" smtClean="0">
                <a:solidFill>
                  <a:srgbClr val="FF9900"/>
                </a:solidFill>
                <a:latin typeface="Arial" pitchFamily="34" charset="0"/>
                <a:cs typeface="Arial" pitchFamily="34" charset="0"/>
              </a:rPr>
              <a:t>Orange </a:t>
            </a:r>
            <a:r>
              <a:rPr lang="en-US" sz="1100" b="1" kern="0" dirty="0">
                <a:solidFill>
                  <a:srgbClr val="FF9900"/>
                </a:solidFill>
                <a:latin typeface="Arial" pitchFamily="34" charset="0"/>
                <a:cs typeface="Arial" pitchFamily="34" charset="0"/>
              </a:rPr>
              <a:t>Line Improvements Update</a:t>
            </a:r>
            <a:endParaRPr lang="en-US" b="1" dirty="0">
              <a:solidFill>
                <a:srgbClr val="FF9900"/>
              </a:solidFill>
              <a:latin typeface="Verdana"/>
              <a:cs typeface="Arial"/>
            </a:endParaRPr>
          </a:p>
        </p:txBody>
      </p:sp>
      <p:sp>
        <p:nvSpPr>
          <p:cNvPr id="10" name="Rectangle 9"/>
          <p:cNvSpPr/>
          <p:nvPr/>
        </p:nvSpPr>
        <p:spPr>
          <a:xfrm>
            <a:off x="462685" y="1389804"/>
            <a:ext cx="4343400" cy="1973506"/>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Status</a:t>
            </a:r>
          </a:p>
          <a:p>
            <a:pPr defTabSz="1228725">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Current Design Phase:	Complete                 </a:t>
            </a:r>
          </a:p>
          <a:p>
            <a:pPr defTabSz="1228725">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Final Design Completion: 	Complete	</a:t>
            </a:r>
          </a:p>
          <a:p>
            <a:pPr defTabSz="1228725">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Advertise for Bid:	December 2018	</a:t>
            </a:r>
          </a:p>
          <a:p>
            <a:pPr defTabSz="1228725">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Planned Construction NTP: 	January 2018	</a:t>
            </a:r>
          </a:p>
          <a:p>
            <a:pPr defTabSz="1228725">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Construction Duration: 	24 Months              </a:t>
            </a:r>
          </a:p>
          <a:p>
            <a:pPr defTabSz="1228725">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Est. Construction Cost:  	$3.5 M 	</a:t>
            </a:r>
          </a:p>
          <a:p>
            <a:pPr defTabSz="1228725">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Est. Project Budget: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9.2 M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Includes work at locations other than the OL</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14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of 45 locations are on the Orange Line</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6" name="Rectangle 5"/>
          <p:cNvSpPr/>
          <p:nvPr/>
        </p:nvSpPr>
        <p:spPr>
          <a:xfrm>
            <a:off x="4953000" y="1389805"/>
            <a:ext cx="3810000" cy="1973505"/>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a:t>
            </a:r>
            <a:r>
              <a:rPr lang="en-US" sz="1200" b="1" u="sng" dirty="0" smtClean="0">
                <a:solidFill>
                  <a:srgbClr val="000000"/>
                </a:solidFill>
                <a:latin typeface="Verdana" panose="020B0604030504040204" pitchFamily="34" charset="0"/>
                <a:ea typeface="Verdana" panose="020B0604030504040204" pitchFamily="34" charset="0"/>
                <a:cs typeface="Verdana" panose="020B0604030504040204" pitchFamily="34" charset="0"/>
              </a:rPr>
              <a:t>Scope</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Installation of Ethernet switches in the Traction Power Substation (TPS) and in the Communication (Comm) Room</a:t>
            </a:r>
          </a:p>
          <a:p>
            <a:pPr marL="28575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Installation of Conduits and Fiber optic Cable between the Comm room and TPS</a:t>
            </a:r>
          </a:p>
          <a:p>
            <a:pPr marL="28575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Program the following: Switches; Remote Terminal Unit (RTU) at each TPS, and the operating system at the Operational Control Center (OCC)</a:t>
            </a:r>
          </a:p>
        </p:txBody>
      </p:sp>
      <p:sp>
        <p:nvSpPr>
          <p:cNvPr id="9" name="Rectangle 8"/>
          <p:cNvSpPr/>
          <p:nvPr/>
        </p:nvSpPr>
        <p:spPr>
          <a:xfrm>
            <a:off x="4938312" y="3510708"/>
            <a:ext cx="3810001" cy="2362200"/>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a:t>
            </a:r>
            <a:r>
              <a:rPr lang="en-US" sz="1200" b="1" u="sng" dirty="0" smtClean="0">
                <a:solidFill>
                  <a:srgbClr val="000000"/>
                </a:solidFill>
                <a:latin typeface="Verdana" panose="020B0604030504040204" pitchFamily="34" charset="0"/>
                <a:ea typeface="Verdana" panose="020B0604030504040204" pitchFamily="34" charset="0"/>
                <a:cs typeface="Verdana" panose="020B0604030504040204" pitchFamily="34" charset="0"/>
              </a:rPr>
              <a:t>Benefits</a:t>
            </a:r>
            <a:endParaRPr lang="en-US" sz="1200" b="1" u="sng" dirty="0">
              <a:solidFill>
                <a:srgbClr val="000000"/>
              </a:solidFill>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smtClean="0">
                <a:solidFill>
                  <a:srgbClr val="000000"/>
                </a:solidFill>
                <a:ea typeface="Calibri"/>
              </a:rPr>
              <a:t>More </a:t>
            </a:r>
            <a:r>
              <a:rPr lang="en-US" sz="1200" dirty="0">
                <a:solidFill>
                  <a:srgbClr val="000000"/>
                </a:solidFill>
                <a:ea typeface="Calibri"/>
              </a:rPr>
              <a:t>reliable communication between the Remote Locations i.e., TPS and the Power Control Center at 45 High Street.</a:t>
            </a:r>
          </a:p>
          <a:p>
            <a:pPr marL="285750" indent="-285750">
              <a:buFont typeface="Arial" panose="020B0604020202020204" pitchFamily="34" charset="0"/>
              <a:buChar char="•"/>
              <a:defRPr/>
            </a:pPr>
            <a:r>
              <a:rPr lang="en-US" sz="1200" dirty="0">
                <a:solidFill>
                  <a:srgbClr val="000000"/>
                </a:solidFill>
                <a:ea typeface="Calibri"/>
              </a:rPr>
              <a:t>Reduce the need for leased copper circuits from Verizon saving money and adding reliability</a:t>
            </a:r>
            <a:r>
              <a:rPr lang="en-US" sz="1200" dirty="0" smtClean="0">
                <a:solidFill>
                  <a:srgbClr val="000000"/>
                </a:solidFill>
                <a:ea typeface="Calibri"/>
              </a:rPr>
              <a:t>.</a:t>
            </a:r>
          </a:p>
        </p:txBody>
      </p:sp>
      <p:pic>
        <p:nvPicPr>
          <p:cNvPr id="8" name="Picture 7"/>
          <p:cNvPicPr>
            <a:picLocks noChangeAspect="1"/>
          </p:cNvPicPr>
          <p:nvPr/>
        </p:nvPicPr>
        <p:blipFill>
          <a:blip r:embed="rId3"/>
          <a:stretch>
            <a:fillRect/>
          </a:stretch>
        </p:blipFill>
        <p:spPr>
          <a:xfrm>
            <a:off x="436061" y="3519889"/>
            <a:ext cx="1535995" cy="2353019"/>
          </a:xfrm>
          <a:prstGeom prst="rect">
            <a:avLst/>
          </a:prstGeom>
        </p:spPr>
      </p:pic>
      <p:pic>
        <p:nvPicPr>
          <p:cNvPr id="12" name="Picture 11" descr="cid:4950F75ED60A3740B25E480D48CB40C9@HNTB.com"/>
          <p:cNvPicPr/>
          <p:nvPr/>
        </p:nvPicPr>
        <p:blipFill>
          <a:blip r:embed="rId4" r:link="rId5" cstate="print"/>
          <a:srcRect/>
          <a:stretch>
            <a:fillRect/>
          </a:stretch>
        </p:blipFill>
        <p:spPr bwMode="auto">
          <a:xfrm>
            <a:off x="1958744" y="3519889"/>
            <a:ext cx="1530343" cy="2362200"/>
          </a:xfrm>
          <a:prstGeom prst="rect">
            <a:avLst/>
          </a:prstGeom>
          <a:noFill/>
          <a:ln w="9525">
            <a:noFill/>
            <a:miter lim="800000"/>
            <a:headEnd/>
            <a:tailEnd/>
          </a:ln>
        </p:spPr>
      </p:pic>
      <p:pic>
        <p:nvPicPr>
          <p:cNvPr id="13" name="Picture 12" descr="cid:9FD6400AB448EF42A8432CC7BD5E2FDA@HNTB.com"/>
          <p:cNvPicPr/>
          <p:nvPr/>
        </p:nvPicPr>
        <p:blipFill>
          <a:blip r:embed="rId6" r:link="rId7" cstate="print"/>
          <a:srcRect/>
          <a:stretch>
            <a:fillRect/>
          </a:stretch>
        </p:blipFill>
        <p:spPr bwMode="auto">
          <a:xfrm>
            <a:off x="3489087" y="3516216"/>
            <a:ext cx="1303687" cy="2351183"/>
          </a:xfrm>
          <a:prstGeom prst="rect">
            <a:avLst/>
          </a:prstGeom>
          <a:noFill/>
          <a:ln w="9525">
            <a:noFill/>
            <a:miter lim="800000"/>
            <a:headEnd/>
            <a:tailEnd/>
          </a:ln>
        </p:spPr>
      </p:pic>
    </p:spTree>
    <p:extLst>
      <p:ext uri="{BB962C8B-B14F-4D97-AF65-F5344CB8AC3E}">
        <p14:creationId xmlns:p14="http://schemas.microsoft.com/office/powerpoint/2010/main" val="312905918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36061" y="792587"/>
            <a:ext cx="7541291" cy="466344"/>
          </a:xfrm>
          <a:solidFill>
            <a:schemeClr val="bg1"/>
          </a:solidFill>
          <a:ln w="28575">
            <a:solidFill>
              <a:srgbClr val="FF9900"/>
            </a:solidFill>
          </a:ln>
        </p:spPr>
        <p:txBody>
          <a:bodyPr/>
          <a:lstStyle/>
          <a:p>
            <a:r>
              <a:rPr lang="en-US" dirty="0">
                <a:solidFill>
                  <a:srgbClr val="FF9900"/>
                </a:solidFill>
              </a:rPr>
              <a:t>Systemwide Power </a:t>
            </a:r>
            <a:r>
              <a:rPr lang="en-US" dirty="0" smtClean="0">
                <a:solidFill>
                  <a:srgbClr val="FF9900"/>
                </a:solidFill>
              </a:rPr>
              <a:t>Resiliency </a:t>
            </a:r>
            <a:r>
              <a:rPr lang="en-US" dirty="0">
                <a:solidFill>
                  <a:srgbClr val="FF9900"/>
                </a:solidFill>
              </a:rPr>
              <a:t>Program (Pre-Design) </a:t>
            </a:r>
            <a:endParaRPr lang="en-US" sz="1400" dirty="0">
              <a:solidFill>
                <a:srgbClr val="FF9900"/>
              </a:solidFill>
            </a:endParaRPr>
          </a:p>
        </p:txBody>
      </p:sp>
      <p:sp>
        <p:nvSpPr>
          <p:cNvPr id="2" name="Rectangle 1"/>
          <p:cNvSpPr/>
          <p:nvPr/>
        </p:nvSpPr>
        <p:spPr>
          <a:xfrm>
            <a:off x="462687" y="473043"/>
            <a:ext cx="4033115" cy="261610"/>
          </a:xfrm>
          <a:prstGeom prst="rect">
            <a:avLst/>
          </a:prstGeom>
        </p:spPr>
        <p:txBody>
          <a:bodyPr wrap="square">
            <a:spAutoFit/>
          </a:bodyPr>
          <a:lstStyle/>
          <a:p>
            <a:r>
              <a:rPr lang="en-US" sz="1100" b="1" kern="0" dirty="0" smtClean="0">
                <a:solidFill>
                  <a:srgbClr val="FF9900"/>
                </a:solidFill>
                <a:latin typeface="Arial" pitchFamily="34" charset="0"/>
                <a:cs typeface="Arial" pitchFamily="34" charset="0"/>
              </a:rPr>
              <a:t>Orange </a:t>
            </a:r>
            <a:r>
              <a:rPr lang="en-US" sz="1100" b="1" kern="0" dirty="0">
                <a:solidFill>
                  <a:srgbClr val="FF9900"/>
                </a:solidFill>
                <a:latin typeface="Arial" pitchFamily="34" charset="0"/>
                <a:cs typeface="Arial" pitchFamily="34" charset="0"/>
              </a:rPr>
              <a:t>Line Improvements Update</a:t>
            </a:r>
            <a:endParaRPr lang="en-US" b="1" dirty="0">
              <a:solidFill>
                <a:srgbClr val="FF9900"/>
              </a:solidFill>
              <a:latin typeface="Verdana"/>
              <a:cs typeface="Arial"/>
            </a:endParaRPr>
          </a:p>
        </p:txBody>
      </p:sp>
      <p:sp>
        <p:nvSpPr>
          <p:cNvPr id="10" name="Rectangle 9"/>
          <p:cNvSpPr/>
          <p:nvPr/>
        </p:nvSpPr>
        <p:spPr>
          <a:xfrm>
            <a:off x="462685" y="1389804"/>
            <a:ext cx="4343400" cy="1973506"/>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Status</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Current Design Phase:  	Pre Design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Final Design Completion:               TBD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Advertise for Bid:	                 TBD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Planned Construction NTP:             Spring Construction Duration: 	 	12 Months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Est. Construction Cost: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6.8 M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Est. Project Budget:	                 $13.3 M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Includes work at locations other than the OL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6" name="Rectangle 5"/>
          <p:cNvSpPr/>
          <p:nvPr/>
        </p:nvSpPr>
        <p:spPr>
          <a:xfrm>
            <a:off x="4953000" y="1389805"/>
            <a:ext cx="3810000" cy="1973505"/>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a:t>
            </a:r>
            <a:r>
              <a:rPr lang="en-US" sz="1200" b="1" u="sng" dirty="0" smtClean="0">
                <a:solidFill>
                  <a:srgbClr val="000000"/>
                </a:solidFill>
                <a:latin typeface="Verdana" panose="020B0604030504040204" pitchFamily="34" charset="0"/>
                <a:ea typeface="Verdana" panose="020B0604030504040204" pitchFamily="34" charset="0"/>
                <a:cs typeface="Verdana" panose="020B0604030504040204" pitchFamily="34" charset="0"/>
              </a:rPr>
              <a:t>Scope</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lvl="0" indent="-285750">
              <a:buFont typeface="Arial" panose="020B0604020202020204" pitchFamily="34" charset="0"/>
              <a:buChar char="•"/>
              <a:defRPr/>
            </a:pPr>
            <a:r>
              <a:rPr lang="en-US" sz="1200" dirty="0">
                <a:solidFill>
                  <a:srgbClr val="000000"/>
                </a:solidFill>
                <a:ea typeface="Verdana" panose="020B0604030504040204" pitchFamily="34" charset="0"/>
                <a:cs typeface="Verdana" panose="020B0604030504040204" pitchFamily="34" charset="0"/>
              </a:rPr>
              <a:t>Replace priority Duct Banks at 9 </a:t>
            </a:r>
            <a:r>
              <a:rPr lang="en-US" sz="1200" dirty="0" smtClean="0">
                <a:solidFill>
                  <a:srgbClr val="000000"/>
                </a:solidFill>
                <a:ea typeface="Verdana" panose="020B0604030504040204" pitchFamily="34" charset="0"/>
                <a:cs typeface="Verdana" panose="020B0604030504040204" pitchFamily="34" charset="0"/>
              </a:rPr>
              <a:t>locations</a:t>
            </a:r>
            <a:endParaRPr lang="en-US" sz="1200" dirty="0">
              <a:solidFill>
                <a:srgbClr val="000000"/>
              </a:solidFill>
              <a:ea typeface="Verdana" panose="020B0604030504040204" pitchFamily="34" charset="0"/>
              <a:cs typeface="Verdana" panose="020B0604030504040204" pitchFamily="34" charset="0"/>
            </a:endParaRPr>
          </a:p>
          <a:p>
            <a:pPr marL="285750" lvl="0" indent="-285750">
              <a:buFont typeface="Arial" panose="020B0604020202020204" pitchFamily="34" charset="0"/>
              <a:buChar char="•"/>
              <a:defRPr/>
            </a:pPr>
            <a:r>
              <a:rPr lang="en-US" sz="1200" dirty="0" smtClean="0">
                <a:solidFill>
                  <a:schemeClr val="tx1"/>
                </a:solidFill>
                <a:ea typeface="Verdana" panose="020B0604030504040204" pitchFamily="34" charset="0"/>
                <a:cs typeface="Verdana" panose="020B0604030504040204" pitchFamily="34" charset="0"/>
              </a:rPr>
              <a:t>Four (4) locations </a:t>
            </a:r>
            <a:r>
              <a:rPr lang="en-US" sz="1200" dirty="0" smtClean="0">
                <a:solidFill>
                  <a:srgbClr val="000000"/>
                </a:solidFill>
                <a:ea typeface="Verdana" panose="020B0604030504040204" pitchFamily="34" charset="0"/>
                <a:cs typeface="Verdana" panose="020B0604030504040204" pitchFamily="34" charset="0"/>
              </a:rPr>
              <a:t>on the Orange Line</a:t>
            </a:r>
            <a:endParaRPr lang="en-US" sz="1200" dirty="0">
              <a:solidFill>
                <a:srgbClr val="FF0000"/>
              </a:solidFill>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a:solidFill>
                  <a:srgbClr val="000000"/>
                </a:solidFill>
                <a:ea typeface="Verdana" panose="020B0604030504040204" pitchFamily="34" charset="0"/>
                <a:cs typeface="Verdana" panose="020B0604030504040204" pitchFamily="34" charset="0"/>
              </a:rPr>
              <a:t>Procure Temporary (10 </a:t>
            </a:r>
            <a:r>
              <a:rPr lang="en-US" sz="1200" dirty="0" err="1">
                <a:solidFill>
                  <a:srgbClr val="000000"/>
                </a:solidFill>
                <a:ea typeface="Verdana" panose="020B0604030504040204" pitchFamily="34" charset="0"/>
                <a:cs typeface="Verdana" panose="020B0604030504040204" pitchFamily="34" charset="0"/>
              </a:rPr>
              <a:t>ea</a:t>
            </a:r>
            <a:r>
              <a:rPr lang="en-US" sz="1200" dirty="0">
                <a:solidFill>
                  <a:srgbClr val="000000"/>
                </a:solidFill>
                <a:ea typeface="Verdana" panose="020B0604030504040204" pitchFamily="34" charset="0"/>
                <a:cs typeface="Verdana" panose="020B0604030504040204" pitchFamily="34" charset="0"/>
              </a:rPr>
              <a:t>) and Permanent generators (approximately 12 </a:t>
            </a:r>
            <a:r>
              <a:rPr lang="en-US" sz="1200" dirty="0" err="1">
                <a:solidFill>
                  <a:srgbClr val="000000"/>
                </a:solidFill>
                <a:ea typeface="Verdana" panose="020B0604030504040204" pitchFamily="34" charset="0"/>
                <a:cs typeface="Verdana" panose="020B0604030504040204" pitchFamily="34" charset="0"/>
              </a:rPr>
              <a:t>ea</a:t>
            </a:r>
            <a:r>
              <a:rPr lang="en-US" sz="1200" dirty="0">
                <a:solidFill>
                  <a:srgbClr val="000000"/>
                </a:solidFill>
                <a:ea typeface="Verdana" panose="020B0604030504040204" pitchFamily="34" charset="0"/>
                <a:cs typeface="Verdana" panose="020B0604030504040204" pitchFamily="34" charset="0"/>
              </a:rPr>
              <a:t>)</a:t>
            </a:r>
          </a:p>
          <a:p>
            <a:pPr marL="285750" indent="-285750">
              <a:buFont typeface="Arial" panose="020B0604020202020204" pitchFamily="34" charset="0"/>
              <a:buChar char="•"/>
              <a:defRPr/>
            </a:pPr>
            <a:r>
              <a:rPr lang="en-US" sz="1200" dirty="0">
                <a:solidFill>
                  <a:srgbClr val="000000"/>
                </a:solidFill>
                <a:ea typeface="Verdana" panose="020B0604030504040204" pitchFamily="34" charset="0"/>
                <a:cs typeface="Verdana" panose="020B0604030504040204" pitchFamily="34" charset="0"/>
              </a:rPr>
              <a:t>Provide a Feasibility Study to determine if it is worth installing a redundant power feed from South Boston </a:t>
            </a:r>
            <a:r>
              <a:rPr lang="en-US" sz="1200" dirty="0">
                <a:ea typeface="Calibri"/>
              </a:rPr>
              <a:t>Power Complex </a:t>
            </a:r>
            <a:r>
              <a:rPr lang="en-US" sz="1200" dirty="0">
                <a:solidFill>
                  <a:srgbClr val="000000"/>
                </a:solidFill>
                <a:ea typeface="Verdana" panose="020B0604030504040204" pitchFamily="34" charset="0"/>
                <a:cs typeface="Verdana" panose="020B0604030504040204" pitchFamily="34" charset="0"/>
              </a:rPr>
              <a:t>to</a:t>
            </a:r>
            <a:r>
              <a:rPr lang="en-US" sz="1200" dirty="0">
                <a:ea typeface="Calibri"/>
              </a:rPr>
              <a:t> Lincoln Switching Station</a:t>
            </a:r>
            <a:r>
              <a:rPr lang="en-US" sz="1200" dirty="0">
                <a:solidFill>
                  <a:srgbClr val="000000"/>
                </a:solidFill>
                <a:ea typeface="Verdana" panose="020B0604030504040204" pitchFamily="34" charset="0"/>
                <a:cs typeface="Verdana" panose="020B0604030504040204" pitchFamily="34" charset="0"/>
              </a:rPr>
              <a:t> </a:t>
            </a:r>
          </a:p>
        </p:txBody>
      </p:sp>
      <p:sp>
        <p:nvSpPr>
          <p:cNvPr id="9" name="Rectangle 8"/>
          <p:cNvSpPr/>
          <p:nvPr/>
        </p:nvSpPr>
        <p:spPr>
          <a:xfrm>
            <a:off x="4938312" y="3510708"/>
            <a:ext cx="3810001" cy="2362200"/>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a:t>
            </a:r>
            <a:r>
              <a:rPr lang="en-US" sz="1200" b="1" u="sng" dirty="0" smtClean="0">
                <a:solidFill>
                  <a:srgbClr val="000000"/>
                </a:solidFill>
                <a:latin typeface="Verdana" panose="020B0604030504040204" pitchFamily="34" charset="0"/>
                <a:ea typeface="Verdana" panose="020B0604030504040204" pitchFamily="34" charset="0"/>
                <a:cs typeface="Verdana" panose="020B0604030504040204" pitchFamily="34" charset="0"/>
              </a:rPr>
              <a:t>Benefits</a:t>
            </a:r>
            <a:endParaRPr lang="en-US" sz="1200" b="1" u="sng" dirty="0">
              <a:solidFill>
                <a:srgbClr val="000000"/>
              </a:solidFill>
              <a:ea typeface="Verdana" panose="020B0604030504040204" pitchFamily="34" charset="0"/>
              <a:cs typeface="Verdana" panose="020B0604030504040204" pitchFamily="34" charset="0"/>
            </a:endParaRPr>
          </a:p>
          <a:p>
            <a:pPr marL="285750" lvl="0" indent="-285750">
              <a:buFont typeface="Arial" panose="020B0604020202020204" pitchFamily="34" charset="0"/>
              <a:buChar char="•"/>
              <a:defRPr/>
            </a:pPr>
            <a:r>
              <a:rPr lang="en-US" sz="1200" dirty="0" smtClean="0">
                <a:latin typeface="+mj-lt"/>
                <a:ea typeface="Calibri"/>
              </a:rPr>
              <a:t>Address </a:t>
            </a:r>
            <a:r>
              <a:rPr lang="en-US" sz="1200" dirty="0">
                <a:latin typeface="+mj-lt"/>
                <a:ea typeface="Calibri"/>
              </a:rPr>
              <a:t>urgent needs across the rapid transit power network</a:t>
            </a:r>
          </a:p>
          <a:p>
            <a:pPr marL="285750" lvl="0" indent="-285750">
              <a:buFont typeface="Arial" panose="020B0604020202020204" pitchFamily="34" charset="0"/>
              <a:buChar char="•"/>
              <a:defRPr/>
            </a:pPr>
            <a:r>
              <a:rPr lang="en-US" sz="1200" dirty="0">
                <a:latin typeface="+mj-lt"/>
                <a:ea typeface="Calibri"/>
              </a:rPr>
              <a:t>Ability to be more resilient when there is an interruption to the power supplied</a:t>
            </a:r>
          </a:p>
          <a:p>
            <a:pPr marL="285750" lvl="0" indent="-285750">
              <a:buFont typeface="Arial" panose="020B0604020202020204" pitchFamily="34" charset="0"/>
              <a:buChar char="•"/>
              <a:defRPr/>
            </a:pPr>
            <a:r>
              <a:rPr lang="en-US" sz="1200" dirty="0">
                <a:latin typeface="+mj-lt"/>
                <a:ea typeface="Calibri"/>
              </a:rPr>
              <a:t>Additionally there a study that will provide critical information for deciding how to build in redundancy from the Boston Power Complex to the Lincoln Switching </a:t>
            </a:r>
            <a:r>
              <a:rPr lang="en-US" sz="1200" dirty="0" smtClean="0">
                <a:latin typeface="+mj-lt"/>
                <a:ea typeface="Calibri"/>
              </a:rPr>
              <a:t>Station</a:t>
            </a:r>
            <a:endParaRPr lang="en-US" sz="1200" dirty="0">
              <a:latin typeface="+mj-lt"/>
              <a:ea typeface="Calibri"/>
            </a:endParaRPr>
          </a:p>
        </p:txBody>
      </p:sp>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1928" y="3510708"/>
            <a:ext cx="4384157" cy="2351184"/>
          </a:xfrm>
          <a:prstGeom prst="rect">
            <a:avLst/>
          </a:prstGeom>
        </p:spPr>
      </p:pic>
    </p:spTree>
    <p:extLst>
      <p:ext uri="{BB962C8B-B14F-4D97-AF65-F5344CB8AC3E}">
        <p14:creationId xmlns:p14="http://schemas.microsoft.com/office/powerpoint/2010/main" val="30074822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36061" y="792587"/>
            <a:ext cx="7541291" cy="466344"/>
          </a:xfrm>
          <a:solidFill>
            <a:srgbClr val="FF9900"/>
          </a:solidFill>
        </p:spPr>
        <p:txBody>
          <a:bodyPr/>
          <a:lstStyle/>
          <a:p>
            <a:r>
              <a:rPr lang="en-US" dirty="0" smtClean="0">
                <a:solidFill>
                  <a:schemeClr val="bg1"/>
                </a:solidFill>
              </a:rPr>
              <a:t>OL Traction Power Substation Upgrade </a:t>
            </a:r>
            <a:r>
              <a:rPr lang="en-US" dirty="0">
                <a:solidFill>
                  <a:schemeClr val="bg1"/>
                </a:solidFill>
              </a:rPr>
              <a:t>(</a:t>
            </a:r>
            <a:r>
              <a:rPr lang="en-US" dirty="0" smtClean="0">
                <a:solidFill>
                  <a:schemeClr val="bg1"/>
                </a:solidFill>
              </a:rPr>
              <a:t>Construction Phase)</a:t>
            </a:r>
            <a:endParaRPr lang="en-US" sz="1400" dirty="0">
              <a:solidFill>
                <a:schemeClr val="bg1"/>
              </a:solidFill>
            </a:endParaRPr>
          </a:p>
        </p:txBody>
      </p:sp>
      <p:sp>
        <p:nvSpPr>
          <p:cNvPr id="2" name="Rectangle 1"/>
          <p:cNvSpPr/>
          <p:nvPr/>
        </p:nvSpPr>
        <p:spPr>
          <a:xfrm>
            <a:off x="462687" y="473043"/>
            <a:ext cx="4033115" cy="261610"/>
          </a:xfrm>
          <a:prstGeom prst="rect">
            <a:avLst/>
          </a:prstGeom>
        </p:spPr>
        <p:txBody>
          <a:bodyPr wrap="square">
            <a:spAutoFit/>
          </a:bodyPr>
          <a:lstStyle/>
          <a:p>
            <a:r>
              <a:rPr lang="en-US" sz="1100" b="1" kern="0" dirty="0" smtClean="0">
                <a:solidFill>
                  <a:srgbClr val="FF9900"/>
                </a:solidFill>
                <a:latin typeface="Arial" pitchFamily="34" charset="0"/>
                <a:cs typeface="Arial" pitchFamily="34" charset="0"/>
              </a:rPr>
              <a:t>Orange </a:t>
            </a:r>
            <a:r>
              <a:rPr lang="en-US" sz="1100" b="1" kern="0" dirty="0">
                <a:solidFill>
                  <a:srgbClr val="FF9900"/>
                </a:solidFill>
                <a:latin typeface="Arial" pitchFamily="34" charset="0"/>
                <a:cs typeface="Arial" pitchFamily="34" charset="0"/>
              </a:rPr>
              <a:t>Line Improvements Update</a:t>
            </a:r>
            <a:endParaRPr lang="en-US" b="1" dirty="0">
              <a:solidFill>
                <a:srgbClr val="FF9900"/>
              </a:solidFill>
              <a:latin typeface="Verdana"/>
              <a:cs typeface="Arial"/>
            </a:endParaRPr>
          </a:p>
        </p:txBody>
      </p:sp>
      <p:sp>
        <p:nvSpPr>
          <p:cNvPr id="10" name="Rectangle 9"/>
          <p:cNvSpPr/>
          <p:nvPr/>
        </p:nvSpPr>
        <p:spPr>
          <a:xfrm>
            <a:off x="462685" y="1389804"/>
            <a:ext cx="4343400" cy="1973506"/>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Status</a:t>
            </a:r>
          </a:p>
          <a:p>
            <a:pPr>
              <a:defRPr/>
            </a:pPr>
            <a:endPar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defTabSz="857250">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Substantial Completion:	</a:t>
            </a:r>
            <a:r>
              <a:rPr 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Summer, 2021</a:t>
            </a:r>
          </a:p>
          <a:p>
            <a:pPr defTabSz="857250">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Est. Construction Cost:         	$37.3 M</a:t>
            </a:r>
          </a:p>
          <a:p>
            <a:pPr>
              <a:tabLst>
                <a:tab pos="2571750" algn="l"/>
              </a:tabLst>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Est. Project Budget:	$47.0 M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6" name="Rectangle 5"/>
          <p:cNvSpPr/>
          <p:nvPr/>
        </p:nvSpPr>
        <p:spPr>
          <a:xfrm>
            <a:off x="4953000" y="1389805"/>
            <a:ext cx="3810000" cy="1973505"/>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Scope</a:t>
            </a:r>
          </a:p>
          <a:p>
            <a:pPr marL="285750" indent="-285750">
              <a:buFont typeface="Arial" panose="020B0604020202020204" pitchFamily="34" charset="0"/>
              <a:buChar char="•"/>
              <a:defRPr/>
            </a:pP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Make needed building repairs</a:t>
            </a: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Remove aging switchgear and all associated electrical equipment</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Install dielectric flooring in the switch gear area</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Install new electrical equipment</a:t>
            </a: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Install substation automation system (SAS)</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p:cNvSpPr/>
          <p:nvPr/>
        </p:nvSpPr>
        <p:spPr>
          <a:xfrm>
            <a:off x="4938312" y="3510707"/>
            <a:ext cx="3810001" cy="2644765"/>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Benefits</a:t>
            </a:r>
          </a:p>
          <a:p>
            <a:pPr>
              <a:defRPr/>
            </a:pPr>
            <a:endPar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Improved reliability</a:t>
            </a: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Increased safety</a:t>
            </a: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Reduced maintenance cost</a:t>
            </a: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Increased control from the Operational Control Center</a:t>
            </a: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Building Improvements</a:t>
            </a: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defRPr/>
            </a:pPr>
            <a:endParaRPr lang="en-US" sz="1300" b="1" u="sng"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r="2490" b="25919"/>
          <a:stretch/>
        </p:blipFill>
        <p:spPr>
          <a:xfrm>
            <a:off x="462685" y="3510707"/>
            <a:ext cx="4343400" cy="2644766"/>
          </a:xfrm>
          <a:prstGeom prst="rect">
            <a:avLst/>
          </a:prstGeom>
        </p:spPr>
      </p:pic>
    </p:spTree>
    <p:extLst>
      <p:ext uri="{BB962C8B-B14F-4D97-AF65-F5344CB8AC3E}">
        <p14:creationId xmlns:p14="http://schemas.microsoft.com/office/powerpoint/2010/main" val="153085170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2687" y="473043"/>
            <a:ext cx="4033115" cy="261610"/>
          </a:xfrm>
          <a:prstGeom prst="rect">
            <a:avLst/>
          </a:prstGeom>
        </p:spPr>
        <p:txBody>
          <a:bodyPr wrap="square">
            <a:spAutoFit/>
          </a:bodyPr>
          <a:lstStyle/>
          <a:p>
            <a:r>
              <a:rPr lang="en-US" sz="1100" b="1" kern="0" dirty="0" smtClean="0">
                <a:solidFill>
                  <a:srgbClr val="FF9900"/>
                </a:solidFill>
                <a:latin typeface="Arial" pitchFamily="34" charset="0"/>
                <a:cs typeface="Arial" pitchFamily="34" charset="0"/>
              </a:rPr>
              <a:t>Orange </a:t>
            </a:r>
            <a:r>
              <a:rPr lang="en-US" sz="1100" b="1" kern="0" dirty="0">
                <a:solidFill>
                  <a:srgbClr val="FF9900"/>
                </a:solidFill>
                <a:latin typeface="Arial" pitchFamily="34" charset="0"/>
                <a:cs typeface="Arial" pitchFamily="34" charset="0"/>
              </a:rPr>
              <a:t>Line Improvements Update</a:t>
            </a:r>
            <a:endParaRPr lang="en-US" b="1" dirty="0">
              <a:solidFill>
                <a:srgbClr val="FF9900"/>
              </a:solidFill>
              <a:latin typeface="Verdana"/>
              <a:cs typeface="Arial"/>
            </a:endParaRPr>
          </a:p>
        </p:txBody>
      </p:sp>
      <p:sp>
        <p:nvSpPr>
          <p:cNvPr id="10" name="Rectangle 9"/>
          <p:cNvSpPr/>
          <p:nvPr/>
        </p:nvSpPr>
        <p:spPr>
          <a:xfrm>
            <a:off x="462685" y="1389804"/>
            <a:ext cx="4343400" cy="1973506"/>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a:t>
            </a:r>
            <a:r>
              <a:rPr lang="en-US" sz="1200" b="1" u="sng" dirty="0" smtClean="0">
                <a:solidFill>
                  <a:srgbClr val="000000"/>
                </a:solidFill>
                <a:latin typeface="Verdana" panose="020B0604030504040204" pitchFamily="34" charset="0"/>
                <a:ea typeface="Verdana" panose="020B0604030504040204" pitchFamily="34" charset="0"/>
                <a:cs typeface="Verdana" panose="020B0604030504040204" pitchFamily="34" charset="0"/>
              </a:rPr>
              <a:t>Status</a:t>
            </a:r>
          </a:p>
          <a:p>
            <a:pPr>
              <a:defRPr/>
            </a:pPr>
            <a:endPar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just" defTabSz="1171575">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Current Design Phase:	Final Design              </a:t>
            </a:r>
          </a:p>
          <a:p>
            <a:pPr algn="just" defTabSz="1171575">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Final Design Completion:   	Spring 2019	</a:t>
            </a:r>
          </a:p>
          <a:p>
            <a:pPr algn="just" defTabSz="1171575">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Advertise for Bid:	Summer 2019	</a:t>
            </a:r>
          </a:p>
          <a:p>
            <a:pPr algn="just" defTabSz="1171575">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Planned Construction NTP: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Fall 2019	</a:t>
            </a:r>
          </a:p>
          <a:p>
            <a:pPr algn="just" defTabSz="1171575">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Construction Duration: 	24 months                 </a:t>
            </a:r>
          </a:p>
          <a:p>
            <a:pPr algn="just" defTabSz="1171575">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Est. Construction Cost:    	$25 M	</a:t>
            </a:r>
          </a:p>
          <a:p>
            <a:pPr algn="just" defTabSz="1171575">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Est. Project Budget:	$35.3 M	</a:t>
            </a:r>
          </a:p>
        </p:txBody>
      </p:sp>
      <p:sp>
        <p:nvSpPr>
          <p:cNvPr id="6" name="Rectangle 5"/>
          <p:cNvSpPr/>
          <p:nvPr/>
        </p:nvSpPr>
        <p:spPr>
          <a:xfrm>
            <a:off x="4953000" y="1389805"/>
            <a:ext cx="3810000" cy="1973505"/>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a:t>
            </a:r>
            <a:r>
              <a:rPr lang="en-US" sz="1200" b="1" u="sng" dirty="0" smtClean="0">
                <a:solidFill>
                  <a:srgbClr val="000000"/>
                </a:solidFill>
                <a:latin typeface="Verdana" panose="020B0604030504040204" pitchFamily="34" charset="0"/>
                <a:ea typeface="Verdana" panose="020B0604030504040204" pitchFamily="34" charset="0"/>
                <a:cs typeface="Verdana" panose="020B0604030504040204" pitchFamily="34" charset="0"/>
              </a:rPr>
              <a:t>Scope</a:t>
            </a:r>
          </a:p>
          <a:p>
            <a:pPr>
              <a:defRPr/>
            </a:pPr>
            <a:endParaRPr lang="en-US" sz="400" b="1" u="sng"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171450" indent="-171450">
              <a:buFont typeface="Arial" panose="020B0604020202020204" pitchFamily="34" charset="0"/>
              <a:buChar char="•"/>
            </a:pPr>
            <a:r>
              <a:rPr lang="en-US" sz="1200" spc="10" dirty="0" smtClean="0">
                <a:latin typeface="Verdana" panose="020B0604030504040204" pitchFamily="34" charset="0"/>
                <a:ea typeface="Verdana" panose="020B0604030504040204" pitchFamily="34" charset="0"/>
                <a:cs typeface="Verdana" panose="020B0604030504040204" pitchFamily="34" charset="0"/>
              </a:rPr>
              <a:t>Upgrade </a:t>
            </a:r>
            <a:r>
              <a:rPr lang="en-US" sz="1200" spc="10" dirty="0">
                <a:latin typeface="Verdana" panose="020B0604030504040204" pitchFamily="34" charset="0"/>
                <a:ea typeface="Verdana" panose="020B0604030504040204" pitchFamily="34" charset="0"/>
                <a:cs typeface="Verdana" panose="020B0604030504040204" pitchFamily="34" charset="0"/>
              </a:rPr>
              <a:t>one existing elevator </a:t>
            </a:r>
          </a:p>
          <a:p>
            <a:pPr marL="171450" indent="-171450">
              <a:buFont typeface="Arial" panose="020B0604020202020204" pitchFamily="34" charset="0"/>
              <a:buChar char="•"/>
            </a:pPr>
            <a:r>
              <a:rPr lang="en-US" sz="1200" spc="10" dirty="0" smtClean="0">
                <a:latin typeface="Verdana" panose="020B0604030504040204" pitchFamily="34" charset="0"/>
                <a:ea typeface="Verdana" panose="020B0604030504040204" pitchFamily="34" charset="0"/>
                <a:cs typeface="Verdana" panose="020B0604030504040204" pitchFamily="34" charset="0"/>
              </a:rPr>
              <a:t>Install </a:t>
            </a:r>
            <a:r>
              <a:rPr lang="en-US" sz="1200" spc="10" dirty="0">
                <a:latin typeface="Verdana" panose="020B0604030504040204" pitchFamily="34" charset="0"/>
                <a:ea typeface="Verdana" panose="020B0604030504040204" pitchFamily="34" charset="0"/>
                <a:cs typeface="Verdana" panose="020B0604030504040204" pitchFamily="34" charset="0"/>
              </a:rPr>
              <a:t>three new elevators </a:t>
            </a:r>
          </a:p>
          <a:p>
            <a:pPr marL="171450" indent="-171450">
              <a:buFont typeface="Arial" panose="020B0604020202020204" pitchFamily="34" charset="0"/>
              <a:buChar char="•"/>
            </a:pPr>
            <a:r>
              <a:rPr lang="en-US" sz="1200" spc="10" dirty="0" smtClean="0">
                <a:latin typeface="Verdana" panose="020B0604030504040204" pitchFamily="34" charset="0"/>
                <a:ea typeface="Verdana" panose="020B0604030504040204" pitchFamily="34" charset="0"/>
                <a:cs typeface="Verdana" panose="020B0604030504040204" pitchFamily="34" charset="0"/>
              </a:rPr>
              <a:t>Improve </a:t>
            </a:r>
            <a:r>
              <a:rPr lang="en-US" sz="1200" spc="10" dirty="0">
                <a:latin typeface="Verdana" panose="020B0604030504040204" pitchFamily="34" charset="0"/>
                <a:ea typeface="Verdana" panose="020B0604030504040204" pitchFamily="34" charset="0"/>
                <a:cs typeface="Verdana" panose="020B0604030504040204" pitchFamily="34" charset="0"/>
              </a:rPr>
              <a:t>elevator visibility by use of glass </a:t>
            </a:r>
            <a:r>
              <a:rPr lang="en-US" sz="1200" spc="10" dirty="0" smtClean="0">
                <a:latin typeface="Verdana" panose="020B0604030504040204" pitchFamily="34" charset="0"/>
                <a:ea typeface="Verdana" panose="020B0604030504040204" pitchFamily="34" charset="0"/>
                <a:cs typeface="Verdana" panose="020B0604030504040204" pitchFamily="34" charset="0"/>
              </a:rPr>
              <a:t>enclosures</a:t>
            </a:r>
          </a:p>
          <a:p>
            <a:pPr marL="171450" indent="-171450">
              <a:buFont typeface="Arial" panose="020B0604020202020204" pitchFamily="34" charset="0"/>
              <a:buChar char="•"/>
            </a:pPr>
            <a:r>
              <a:rPr lang="en-US" sz="1200" spc="10" dirty="0" smtClean="0">
                <a:latin typeface="Verdana" panose="020B0604030504040204" pitchFamily="34" charset="0"/>
                <a:ea typeface="Verdana" panose="020B0604030504040204" pitchFamily="34" charset="0"/>
                <a:cs typeface="Verdana" panose="020B0604030504040204" pitchFamily="34" charset="0"/>
              </a:rPr>
              <a:t>Improve </a:t>
            </a:r>
            <a:r>
              <a:rPr lang="en-US" sz="1200" spc="10" dirty="0">
                <a:latin typeface="Verdana" panose="020B0604030504040204" pitchFamily="34" charset="0"/>
                <a:ea typeface="Verdana" panose="020B0604030504040204" pitchFamily="34" charset="0"/>
                <a:cs typeface="Verdana" panose="020B0604030504040204" pitchFamily="34" charset="0"/>
              </a:rPr>
              <a:t>station access and </a:t>
            </a:r>
            <a:r>
              <a:rPr lang="en-US" sz="1200" spc="10" dirty="0" smtClean="0">
                <a:latin typeface="Verdana" panose="020B0604030504040204" pitchFamily="34" charset="0"/>
                <a:ea typeface="Verdana" panose="020B0604030504040204" pitchFamily="34" charset="0"/>
                <a:cs typeface="Verdana" panose="020B0604030504040204" pitchFamily="34" charset="0"/>
              </a:rPr>
              <a:t>signage</a:t>
            </a:r>
            <a:endParaRPr lang="en-US" sz="1200" spc="10" dirty="0">
              <a:latin typeface="Verdana" panose="020B0604030504040204" pitchFamily="34" charset="0"/>
              <a:ea typeface="Verdana" panose="020B0604030504040204" pitchFamily="34" charset="0"/>
              <a:cs typeface="Verdana" panose="020B0604030504040204" pitchFamily="34" charset="0"/>
            </a:endParaRPr>
          </a:p>
          <a:p>
            <a:pPr marL="171450" indent="-171450">
              <a:buFont typeface="Arial" panose="020B0604020202020204" pitchFamily="34" charset="0"/>
              <a:buChar char="•"/>
            </a:pPr>
            <a:r>
              <a:rPr lang="en-US" sz="1200" spc="10" dirty="0" smtClean="0">
                <a:latin typeface="Verdana" panose="020B0604030504040204" pitchFamily="34" charset="0"/>
                <a:ea typeface="Verdana" panose="020B0604030504040204" pitchFamily="34" charset="0"/>
                <a:cs typeface="Verdana" panose="020B0604030504040204" pitchFamily="34" charset="0"/>
              </a:rPr>
              <a:t>Implement </a:t>
            </a:r>
            <a:r>
              <a:rPr lang="en-US" sz="1200" spc="10" dirty="0">
                <a:latin typeface="Verdana" panose="020B0604030504040204" pitchFamily="34" charset="0"/>
                <a:ea typeface="Verdana" panose="020B0604030504040204" pitchFamily="34" charset="0"/>
                <a:cs typeface="Verdana" panose="020B0604030504040204" pitchFamily="34" charset="0"/>
              </a:rPr>
              <a:t>station brightening (cleaning, repainting, </a:t>
            </a:r>
            <a:r>
              <a:rPr lang="en-US" sz="1200" spc="10" dirty="0" smtClean="0">
                <a:latin typeface="Verdana" panose="020B0604030504040204" pitchFamily="34" charset="0"/>
                <a:ea typeface="Verdana" panose="020B0604030504040204" pitchFamily="34" charset="0"/>
                <a:cs typeface="Verdana" panose="020B0604030504040204" pitchFamily="34" charset="0"/>
              </a:rPr>
              <a:t>relighting)</a:t>
            </a:r>
          </a:p>
          <a:p>
            <a:pPr marL="171450" indent="-171450">
              <a:buFont typeface="Arial" panose="020B0604020202020204" pitchFamily="34" charset="0"/>
              <a:buChar char="•"/>
            </a:pPr>
            <a:r>
              <a:rPr lang="en-US" sz="1200" spc="10" dirty="0" smtClean="0">
                <a:latin typeface="Verdana" panose="020B0604030504040204" pitchFamily="34" charset="0"/>
                <a:ea typeface="Verdana" panose="020B0604030504040204" pitchFamily="34" charset="0"/>
                <a:cs typeface="Verdana" panose="020B0604030504040204" pitchFamily="34" charset="0"/>
              </a:rPr>
              <a:t>Upgrade Unit Substation and codes</a:t>
            </a:r>
          </a:p>
          <a:p>
            <a:pPr marL="171450" indent="-171450">
              <a:buFont typeface="Arial" panose="020B0604020202020204" pitchFamily="34" charset="0"/>
              <a:buChar char="•"/>
            </a:pPr>
            <a:r>
              <a:rPr lang="en-US" sz="1200" spc="10" dirty="0" smtClean="0">
                <a:latin typeface="Verdana" panose="020B0604030504040204" pitchFamily="34" charset="0"/>
                <a:ea typeface="Verdana" panose="020B0604030504040204" pitchFamily="34" charset="0"/>
                <a:cs typeface="Verdana" panose="020B0604030504040204" pitchFamily="34" charset="0"/>
              </a:rPr>
              <a:t>State of Good Repair Improvements</a:t>
            </a:r>
          </a:p>
        </p:txBody>
      </p:sp>
      <p:sp>
        <p:nvSpPr>
          <p:cNvPr id="9" name="Rectangle 8"/>
          <p:cNvSpPr/>
          <p:nvPr/>
        </p:nvSpPr>
        <p:spPr>
          <a:xfrm>
            <a:off x="4953000" y="3510708"/>
            <a:ext cx="3810001" cy="2362200"/>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a:t>
            </a:r>
            <a:r>
              <a:rPr lang="en-US" sz="1200" b="1" u="sng" dirty="0" smtClean="0">
                <a:solidFill>
                  <a:srgbClr val="000000"/>
                </a:solidFill>
                <a:latin typeface="Verdana" panose="020B0604030504040204" pitchFamily="34" charset="0"/>
                <a:ea typeface="Verdana" panose="020B0604030504040204" pitchFamily="34" charset="0"/>
                <a:cs typeface="Verdana" panose="020B0604030504040204" pitchFamily="34" charset="0"/>
              </a:rPr>
              <a:t>Benefits</a:t>
            </a:r>
          </a:p>
          <a:p>
            <a:pPr>
              <a:defRPr/>
            </a:pPr>
            <a:endParaRPr lang="en-US" sz="600" b="1" u="sng"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400050" indent="-285750">
              <a:buFont typeface="Arial" panose="020B0604020202020204" pitchFamily="34" charset="0"/>
              <a:buChar char="•"/>
            </a:pPr>
            <a:r>
              <a:rPr lang="en-US" sz="1200" spc="10" dirty="0" smtClean="0">
                <a:latin typeface="Verdana" panose="020B0604030504040204" pitchFamily="34" charset="0"/>
                <a:ea typeface="Verdana" panose="020B0604030504040204" pitchFamily="34" charset="0"/>
                <a:cs typeface="Verdana" panose="020B0604030504040204" pitchFamily="34" charset="0"/>
              </a:rPr>
              <a:t>Improved </a:t>
            </a:r>
            <a:r>
              <a:rPr lang="en-US" sz="1200" spc="10" dirty="0">
                <a:latin typeface="Verdana" panose="020B0604030504040204" pitchFamily="34" charset="0"/>
                <a:ea typeface="Verdana" panose="020B0604030504040204" pitchFamily="34" charset="0"/>
                <a:cs typeface="Verdana" panose="020B0604030504040204" pitchFamily="34" charset="0"/>
              </a:rPr>
              <a:t>station accessibility</a:t>
            </a:r>
          </a:p>
          <a:p>
            <a:pPr marL="857250" lvl="2" indent="-285750">
              <a:buSzPct val="80000"/>
              <a:buFont typeface="Courier New" panose="02070309020205020404" pitchFamily="49" charset="0"/>
              <a:buChar char="o"/>
            </a:pPr>
            <a:r>
              <a:rPr lang="en-US" sz="1200" spc="10" dirty="0">
                <a:latin typeface="Verdana" panose="020B0604030504040204" pitchFamily="34" charset="0"/>
                <a:ea typeface="Verdana" panose="020B0604030504040204" pitchFamily="34" charset="0"/>
                <a:cs typeface="Verdana" panose="020B0604030504040204" pitchFamily="34" charset="0"/>
              </a:rPr>
              <a:t>Elevator reliability</a:t>
            </a:r>
          </a:p>
          <a:p>
            <a:pPr marL="857250" lvl="2" indent="-285750">
              <a:buSzPct val="80000"/>
              <a:buFont typeface="Courier New" panose="02070309020205020404" pitchFamily="49" charset="0"/>
              <a:buChar char="o"/>
            </a:pPr>
            <a:r>
              <a:rPr lang="en-US" sz="1200" spc="10" dirty="0">
                <a:latin typeface="Verdana" panose="020B0604030504040204" pitchFamily="34" charset="0"/>
                <a:ea typeface="Verdana" panose="020B0604030504040204" pitchFamily="34" charset="0"/>
                <a:cs typeface="Verdana" panose="020B0604030504040204" pitchFamily="34" charset="0"/>
              </a:rPr>
              <a:t>Pedestrian circulation</a:t>
            </a:r>
          </a:p>
          <a:p>
            <a:pPr marL="400050" indent="-285750">
              <a:buFont typeface="Arial" panose="020B0604020202020204" pitchFamily="34" charset="0"/>
              <a:buChar char="•"/>
            </a:pPr>
            <a:r>
              <a:rPr lang="en-US" sz="1200" spc="10" dirty="0">
                <a:latin typeface="Verdana" panose="020B0604030504040204" pitchFamily="34" charset="0"/>
                <a:ea typeface="Verdana" panose="020B0604030504040204" pitchFamily="34" charset="0"/>
                <a:cs typeface="Verdana" panose="020B0604030504040204" pitchFamily="34" charset="0"/>
              </a:rPr>
              <a:t>Improved safety</a:t>
            </a:r>
          </a:p>
          <a:p>
            <a:pPr marL="400050" indent="-285750">
              <a:buFont typeface="Arial" panose="020B0604020202020204" pitchFamily="34" charset="0"/>
              <a:buChar char="•"/>
            </a:pPr>
            <a:r>
              <a:rPr lang="en-US" sz="1200" spc="10" dirty="0">
                <a:latin typeface="Verdana" panose="020B0604030504040204" pitchFamily="34" charset="0"/>
                <a:ea typeface="Verdana" panose="020B0604030504040204" pitchFamily="34" charset="0"/>
                <a:cs typeface="Verdana" panose="020B0604030504040204" pitchFamily="34" charset="0"/>
              </a:rPr>
              <a:t>Increase energy efficiency</a:t>
            </a:r>
          </a:p>
          <a:p>
            <a:pPr marL="400050" indent="-285750">
              <a:buFont typeface="Arial" panose="020B0604020202020204" pitchFamily="34" charset="0"/>
              <a:buChar char="•"/>
            </a:pPr>
            <a:r>
              <a:rPr lang="en-US" sz="1200" spc="10" dirty="0">
                <a:latin typeface="Verdana" panose="020B0604030504040204" pitchFamily="34" charset="0"/>
                <a:ea typeface="Verdana" panose="020B0604030504040204" pitchFamily="34" charset="0"/>
                <a:cs typeface="Verdana" panose="020B0604030504040204" pitchFamily="34" charset="0"/>
              </a:rPr>
              <a:t>Reduced maintenance costs</a:t>
            </a:r>
          </a:p>
          <a:p>
            <a:pPr marL="400050" indent="-285750">
              <a:buFont typeface="Arial" panose="020B0604020202020204" pitchFamily="34" charset="0"/>
              <a:buChar char="•"/>
            </a:pPr>
            <a:r>
              <a:rPr lang="en-US" sz="1200" spc="10" dirty="0">
                <a:latin typeface="Verdana" panose="020B0604030504040204" pitchFamily="34" charset="0"/>
                <a:ea typeface="Verdana" panose="020B0604030504040204" pitchFamily="34" charset="0"/>
                <a:cs typeface="Verdana" panose="020B0604030504040204" pitchFamily="34" charset="0"/>
              </a:rPr>
              <a:t>Improved station signage and wayfinding</a:t>
            </a:r>
          </a:p>
          <a:p>
            <a:pPr marL="400050" indent="-285750">
              <a:buFont typeface="Arial" panose="020B0604020202020204" pitchFamily="34" charset="0"/>
              <a:buChar char="•"/>
            </a:pPr>
            <a:r>
              <a:rPr lang="en-US" sz="1200" spc="10" dirty="0">
                <a:latin typeface="Verdana" panose="020B0604030504040204" pitchFamily="34" charset="0"/>
                <a:ea typeface="Verdana" panose="020B0604030504040204" pitchFamily="34" charset="0"/>
                <a:cs typeface="Verdana" panose="020B0604030504040204" pitchFamily="34" charset="0"/>
              </a:rPr>
              <a:t>Improved customer experience</a:t>
            </a:r>
          </a:p>
          <a:p>
            <a:pPr marL="400050" indent="-285750">
              <a:buFont typeface="Arial" panose="020B0604020202020204" pitchFamily="34" charset="0"/>
              <a:buChar char="•"/>
            </a:pPr>
            <a:r>
              <a:rPr lang="en-US" sz="1200" spc="10" dirty="0">
                <a:latin typeface="Verdana" panose="020B0604030504040204" pitchFamily="34" charset="0"/>
                <a:ea typeface="Verdana" panose="020B0604030504040204" pitchFamily="34" charset="0"/>
                <a:cs typeface="Verdana" panose="020B0604030504040204" pitchFamily="34" charset="0"/>
              </a:rPr>
              <a:t>Improved station reliability</a:t>
            </a:r>
          </a:p>
          <a:p>
            <a:pPr marL="400050" indent="-285750">
              <a:buFont typeface="Arial" panose="020B0604020202020204" pitchFamily="34" charset="0"/>
              <a:buChar char="•"/>
            </a:pPr>
            <a:r>
              <a:rPr lang="en-US" sz="1200" spc="10" dirty="0">
                <a:latin typeface="Verdana" panose="020B0604030504040204" pitchFamily="34" charset="0"/>
                <a:ea typeface="Verdana" panose="020B0604030504040204" pitchFamily="34" charset="0"/>
                <a:cs typeface="Verdana" panose="020B0604030504040204" pitchFamily="34" charset="0"/>
              </a:rPr>
              <a:t>Renovated station finishes for an extended life expectancy</a:t>
            </a:r>
          </a:p>
          <a:p>
            <a:pPr>
              <a:defRPr/>
            </a:pPr>
            <a:endPar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Rectangle 10"/>
          <p:cNvSpPr/>
          <p:nvPr/>
        </p:nvSpPr>
        <p:spPr>
          <a:xfrm>
            <a:off x="436061" y="3494183"/>
            <a:ext cx="4343400" cy="2362200"/>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r>
              <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rPr>
              <a:t>One Project Photo</a:t>
            </a:r>
          </a:p>
        </p:txBody>
      </p:sp>
      <p:pic>
        <p:nvPicPr>
          <p:cNvPr id="8" name="Picture 2" descr="C:\Users\katsoufisg\Desktop\New Picture.bmp"/>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76647" y="3510708"/>
            <a:ext cx="4268947" cy="2345675"/>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a:solidFill>
            <a:srgbClr val="FF9900"/>
          </a:solidFill>
        </p:spPr>
        <p:txBody>
          <a:bodyPr/>
          <a:lstStyle/>
          <a:p>
            <a:r>
              <a:rPr lang="en-US" dirty="0" smtClean="0">
                <a:solidFill>
                  <a:schemeClr val="bg1"/>
                </a:solidFill>
              </a:rPr>
              <a:t>Oak Grove Station Accessibility Improvement (Design)</a:t>
            </a:r>
            <a:endParaRPr lang="en-US" dirty="0">
              <a:solidFill>
                <a:schemeClr val="bg1"/>
              </a:solidFill>
            </a:endParaRPr>
          </a:p>
        </p:txBody>
      </p:sp>
    </p:spTree>
    <p:extLst>
      <p:ext uri="{BB962C8B-B14F-4D97-AF65-F5344CB8AC3E}">
        <p14:creationId xmlns:p14="http://schemas.microsoft.com/office/powerpoint/2010/main" val="162299294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36061" y="792587"/>
            <a:ext cx="7541291" cy="466344"/>
          </a:xfrm>
          <a:solidFill>
            <a:srgbClr val="FF9900"/>
          </a:solidFill>
        </p:spPr>
        <p:txBody>
          <a:bodyPr/>
          <a:lstStyle/>
          <a:p>
            <a:r>
              <a:rPr lang="en-US" dirty="0" smtClean="0">
                <a:solidFill>
                  <a:schemeClr val="bg1"/>
                </a:solidFill>
              </a:rPr>
              <a:t>Forest Hills Station Improvements Project (Design) *</a:t>
            </a:r>
            <a:endParaRPr lang="en-US" sz="1400" dirty="0">
              <a:solidFill>
                <a:schemeClr val="bg1"/>
              </a:solidFill>
            </a:endParaRPr>
          </a:p>
        </p:txBody>
      </p:sp>
      <p:sp>
        <p:nvSpPr>
          <p:cNvPr id="2" name="Rectangle 1"/>
          <p:cNvSpPr/>
          <p:nvPr/>
        </p:nvSpPr>
        <p:spPr>
          <a:xfrm>
            <a:off x="462687" y="473043"/>
            <a:ext cx="4033115" cy="261610"/>
          </a:xfrm>
          <a:prstGeom prst="rect">
            <a:avLst/>
          </a:prstGeom>
        </p:spPr>
        <p:txBody>
          <a:bodyPr wrap="square">
            <a:spAutoFit/>
          </a:bodyPr>
          <a:lstStyle/>
          <a:p>
            <a:r>
              <a:rPr lang="en-US" sz="1100" b="1" kern="0" dirty="0" smtClean="0">
                <a:solidFill>
                  <a:srgbClr val="FF9900"/>
                </a:solidFill>
                <a:latin typeface="Arial" pitchFamily="34" charset="0"/>
                <a:cs typeface="Arial" pitchFamily="34" charset="0"/>
              </a:rPr>
              <a:t>Orange </a:t>
            </a:r>
            <a:r>
              <a:rPr lang="en-US" sz="1100" b="1" kern="0" dirty="0">
                <a:solidFill>
                  <a:srgbClr val="FF9900"/>
                </a:solidFill>
                <a:latin typeface="Arial" pitchFamily="34" charset="0"/>
                <a:cs typeface="Arial" pitchFamily="34" charset="0"/>
              </a:rPr>
              <a:t>Line Improvements Update</a:t>
            </a:r>
            <a:endParaRPr lang="en-US" b="1" dirty="0">
              <a:solidFill>
                <a:srgbClr val="FF9900"/>
              </a:solidFill>
              <a:latin typeface="Verdana"/>
              <a:cs typeface="Arial"/>
            </a:endParaRPr>
          </a:p>
        </p:txBody>
      </p:sp>
      <p:sp>
        <p:nvSpPr>
          <p:cNvPr id="10" name="Rectangle 9"/>
          <p:cNvSpPr/>
          <p:nvPr/>
        </p:nvSpPr>
        <p:spPr>
          <a:xfrm>
            <a:off x="462685" y="1389804"/>
            <a:ext cx="4343400" cy="1973506"/>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Status</a:t>
            </a:r>
          </a:p>
          <a:p>
            <a:pPr>
              <a:defRPr/>
            </a:pPr>
            <a:endPar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Current Design Phase:	        30% Design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Final Design Completion:      Fall, 2020</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Advertise for Bid:                 Jan, 2021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Planned Construction NTP:    April, 2021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Construction Duration: 	        24 months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Est. Construction Cost:         $30 M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Est. Project Budget:	        $46 M</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6" name="Rectangle 5"/>
          <p:cNvSpPr/>
          <p:nvPr/>
        </p:nvSpPr>
        <p:spPr>
          <a:xfrm>
            <a:off x="4953000" y="1389805"/>
            <a:ext cx="3810000" cy="1973505"/>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a:t>
            </a:r>
            <a:r>
              <a:rPr lang="en-US" sz="1200" b="1" u="sng" dirty="0" smtClean="0">
                <a:solidFill>
                  <a:srgbClr val="000000"/>
                </a:solidFill>
                <a:latin typeface="Verdana" panose="020B0604030504040204" pitchFamily="34" charset="0"/>
                <a:ea typeface="Verdana" panose="020B0604030504040204" pitchFamily="34" charset="0"/>
                <a:cs typeface="Verdana" panose="020B0604030504040204" pitchFamily="34" charset="0"/>
              </a:rPr>
              <a:t>Scope</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171450" indent="-1714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Code compliant Improvements</a:t>
            </a:r>
          </a:p>
          <a:p>
            <a:pPr marL="171450" indent="-1714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Tactile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at Orange Line and Commuter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Rail</a:t>
            </a:r>
          </a:p>
          <a:p>
            <a:pPr marL="171450" indent="-1714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Accessible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public and employee toilets, T   police and employee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spaces</a:t>
            </a:r>
          </a:p>
          <a:p>
            <a:pPr marL="171450" indent="-1714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Station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brightening and replace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roof</a:t>
            </a:r>
          </a:p>
          <a:p>
            <a:pPr marL="171450" indent="-1714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New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wayfinding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signage</a:t>
            </a:r>
          </a:p>
          <a:p>
            <a:pPr marL="171450" indent="-1714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Replace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3 existing elevators and add 1 new elevator from upper to lower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busway</a:t>
            </a:r>
          </a:p>
          <a:p>
            <a:pPr marL="171450" indent="-1714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New Commuter Rail platform Point of Safety </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p:cNvSpPr/>
          <p:nvPr/>
        </p:nvSpPr>
        <p:spPr>
          <a:xfrm>
            <a:off x="4938312" y="3510708"/>
            <a:ext cx="3810001" cy="2362200"/>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Benefits</a:t>
            </a:r>
          </a:p>
          <a:p>
            <a:pPr>
              <a:defRPr/>
            </a:pPr>
            <a:endPar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171450" lvl="0" indent="-1714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Will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make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Forest Hills accessible</a:t>
            </a:r>
          </a:p>
          <a:p>
            <a:pPr marL="171450" lvl="0" indent="-1714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Will achieve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State of Good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Repair</a:t>
            </a:r>
          </a:p>
          <a:p>
            <a:pPr marL="171450" lvl="0" indent="-1714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Will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improve public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safety</a:t>
            </a:r>
          </a:p>
          <a:p>
            <a:pPr marL="171450" lvl="0" indent="-1714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Will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improve the customer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experience </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defRPr/>
            </a:pPr>
            <a:endParaRPr lang="en-US" sz="1300" b="1" u="sng"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Rectangle 10"/>
          <p:cNvSpPr/>
          <p:nvPr/>
        </p:nvSpPr>
        <p:spPr>
          <a:xfrm>
            <a:off x="436061" y="3510708"/>
            <a:ext cx="4343400" cy="2362200"/>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r>
              <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rPr>
              <a:t>One Project Photo</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6060" y="3510708"/>
            <a:ext cx="4344293" cy="2362200"/>
          </a:xfrm>
          <a:prstGeom prst="rect">
            <a:avLst/>
          </a:prstGeom>
        </p:spPr>
      </p:pic>
      <p:sp>
        <p:nvSpPr>
          <p:cNvPr id="5" name="Rectangle 4"/>
          <p:cNvSpPr/>
          <p:nvPr/>
        </p:nvSpPr>
        <p:spPr>
          <a:xfrm>
            <a:off x="462685" y="5872908"/>
            <a:ext cx="8300316" cy="3428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smtClean="0">
                <a:solidFill>
                  <a:schemeClr val="tx1"/>
                </a:solidFill>
              </a:rPr>
              <a:t>*</a:t>
            </a:r>
            <a:r>
              <a:rPr lang="en-US" dirty="0" smtClean="0">
                <a:solidFill>
                  <a:schemeClr val="tx1"/>
                </a:solidFill>
              </a:rPr>
              <a:t> </a:t>
            </a:r>
            <a:r>
              <a:rPr lang="en-US" sz="1200" dirty="0" smtClean="0">
                <a:solidFill>
                  <a:schemeClr val="tx1"/>
                </a:solidFill>
              </a:rPr>
              <a:t>This project is separate from the bus canopy and </a:t>
            </a:r>
            <a:r>
              <a:rPr lang="en-US" sz="1200" dirty="0" err="1" smtClean="0">
                <a:solidFill>
                  <a:schemeClr val="tx1"/>
                </a:solidFill>
              </a:rPr>
              <a:t>headhouse</a:t>
            </a:r>
            <a:r>
              <a:rPr lang="en-US" sz="1200" dirty="0" smtClean="0">
                <a:solidFill>
                  <a:schemeClr val="tx1"/>
                </a:solidFill>
              </a:rPr>
              <a:t> currently being constructed by </a:t>
            </a:r>
            <a:r>
              <a:rPr lang="en-US" sz="1200" dirty="0" err="1" smtClean="0">
                <a:solidFill>
                  <a:schemeClr val="tx1"/>
                </a:solidFill>
              </a:rPr>
              <a:t>MassDOT</a:t>
            </a:r>
            <a:r>
              <a:rPr lang="en-US" sz="1200" dirty="0" smtClean="0">
                <a:solidFill>
                  <a:schemeClr val="tx1"/>
                </a:solidFill>
              </a:rPr>
              <a:t>.</a:t>
            </a:r>
            <a:endParaRPr lang="en-US" sz="1200" dirty="0">
              <a:solidFill>
                <a:schemeClr val="tx1"/>
              </a:solidFill>
            </a:endParaRPr>
          </a:p>
        </p:txBody>
      </p:sp>
    </p:spTree>
    <p:extLst>
      <p:ext uri="{BB962C8B-B14F-4D97-AF65-F5344CB8AC3E}">
        <p14:creationId xmlns:p14="http://schemas.microsoft.com/office/powerpoint/2010/main" val="390804917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36061" y="792587"/>
            <a:ext cx="7541291" cy="466344"/>
          </a:xfrm>
          <a:solidFill>
            <a:srgbClr val="FF9900"/>
          </a:solidFill>
        </p:spPr>
        <p:txBody>
          <a:bodyPr/>
          <a:lstStyle/>
          <a:p>
            <a:r>
              <a:rPr lang="en-US" dirty="0" smtClean="0">
                <a:solidFill>
                  <a:schemeClr val="bg1"/>
                </a:solidFill>
              </a:rPr>
              <a:t>Sullivan Square </a:t>
            </a:r>
            <a:r>
              <a:rPr lang="en-US" dirty="0">
                <a:solidFill>
                  <a:schemeClr val="bg1"/>
                </a:solidFill>
              </a:rPr>
              <a:t>Station Structural </a:t>
            </a:r>
            <a:r>
              <a:rPr lang="en-US" dirty="0" smtClean="0">
                <a:solidFill>
                  <a:schemeClr val="bg1"/>
                </a:solidFill>
              </a:rPr>
              <a:t>Repairs </a:t>
            </a:r>
            <a:r>
              <a:rPr lang="en-US" dirty="0">
                <a:solidFill>
                  <a:schemeClr val="bg1"/>
                </a:solidFill>
              </a:rPr>
              <a:t>(</a:t>
            </a:r>
            <a:r>
              <a:rPr lang="en-US" dirty="0" smtClean="0">
                <a:solidFill>
                  <a:schemeClr val="bg1"/>
                </a:solidFill>
              </a:rPr>
              <a:t>Design)</a:t>
            </a:r>
            <a:endParaRPr lang="en-US" sz="1400" dirty="0">
              <a:solidFill>
                <a:schemeClr val="bg1"/>
              </a:solidFill>
            </a:endParaRPr>
          </a:p>
        </p:txBody>
      </p:sp>
      <p:sp>
        <p:nvSpPr>
          <p:cNvPr id="2" name="Rectangle 1"/>
          <p:cNvSpPr/>
          <p:nvPr/>
        </p:nvSpPr>
        <p:spPr>
          <a:xfrm>
            <a:off x="462687" y="473043"/>
            <a:ext cx="4033115" cy="261610"/>
          </a:xfrm>
          <a:prstGeom prst="rect">
            <a:avLst/>
          </a:prstGeom>
        </p:spPr>
        <p:txBody>
          <a:bodyPr wrap="square">
            <a:spAutoFit/>
          </a:bodyPr>
          <a:lstStyle/>
          <a:p>
            <a:r>
              <a:rPr lang="en-US" sz="1100" b="1" kern="0" dirty="0" smtClean="0">
                <a:solidFill>
                  <a:srgbClr val="FF9900"/>
                </a:solidFill>
                <a:latin typeface="Arial" pitchFamily="34" charset="0"/>
                <a:cs typeface="Arial" pitchFamily="34" charset="0"/>
              </a:rPr>
              <a:t>Orange </a:t>
            </a:r>
            <a:r>
              <a:rPr lang="en-US" sz="1100" b="1" kern="0" dirty="0">
                <a:solidFill>
                  <a:srgbClr val="FF9900"/>
                </a:solidFill>
                <a:latin typeface="Arial" pitchFamily="34" charset="0"/>
                <a:cs typeface="Arial" pitchFamily="34" charset="0"/>
              </a:rPr>
              <a:t>Line Improvements Update</a:t>
            </a:r>
            <a:endParaRPr lang="en-US" b="1" dirty="0">
              <a:solidFill>
                <a:srgbClr val="FF9900"/>
              </a:solidFill>
              <a:latin typeface="Verdana"/>
              <a:cs typeface="Arial"/>
            </a:endParaRPr>
          </a:p>
        </p:txBody>
      </p:sp>
      <p:sp>
        <p:nvSpPr>
          <p:cNvPr id="10" name="Rectangle 9"/>
          <p:cNvSpPr/>
          <p:nvPr/>
        </p:nvSpPr>
        <p:spPr>
          <a:xfrm>
            <a:off x="462685" y="1389804"/>
            <a:ext cx="4343400" cy="1973506"/>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Status</a:t>
            </a:r>
          </a:p>
          <a:p>
            <a:pPr>
              <a:tabLst>
                <a:tab pos="2290763" algn="l"/>
              </a:tabLst>
              <a:defRPr/>
            </a:pPr>
            <a:endPar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tabLst>
                <a:tab pos="2290763" algn="l"/>
              </a:tabLst>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Final Design Completion:	12/15/2018	</a:t>
            </a:r>
          </a:p>
          <a:p>
            <a:pPr>
              <a:tabLst>
                <a:tab pos="2290763" algn="l"/>
              </a:tabLst>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Begin Construction:	Spring 2019</a:t>
            </a:r>
          </a:p>
          <a:p>
            <a:pPr>
              <a:tabLst>
                <a:tab pos="2290763" algn="l"/>
              </a:tabLst>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Construction Duration:	9 months</a:t>
            </a:r>
          </a:p>
          <a:p>
            <a:pPr>
              <a:tabLst>
                <a:tab pos="2290763" algn="l"/>
              </a:tabLst>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Est. Construction Cost:   	$5.7 M</a:t>
            </a:r>
          </a:p>
          <a:p>
            <a:pPr>
              <a:tabLst>
                <a:tab pos="2290763" algn="l"/>
              </a:tabLst>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Est. Project Budget:	$9.8 M	</a:t>
            </a:r>
          </a:p>
          <a:p>
            <a:pPr>
              <a:tabLst>
                <a:tab pos="2290763" algn="l"/>
              </a:tabLst>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6" name="Rectangle 5"/>
          <p:cNvSpPr/>
          <p:nvPr/>
        </p:nvSpPr>
        <p:spPr>
          <a:xfrm>
            <a:off x="4953000" y="1389805"/>
            <a:ext cx="3810000" cy="1973505"/>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Scope</a:t>
            </a:r>
          </a:p>
          <a:p>
            <a:pPr marL="285750" indent="-285750">
              <a:buFont typeface="Arial" panose="020B0604020202020204" pitchFamily="34" charset="0"/>
              <a:buChar char="•"/>
              <a:defRPr/>
            </a:pP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r>
              <a:rPr lang="en-US" sz="1200" dirty="0"/>
              <a:t>Work will include removal and repair of loose and deteriorated concrete </a:t>
            </a:r>
            <a:r>
              <a:rPr lang="en-US" sz="1200" dirty="0" smtClean="0"/>
              <a:t>on platform canopy, </a:t>
            </a:r>
            <a:r>
              <a:rPr lang="en-US" sz="1200" dirty="0"/>
              <a:t>removal and replacement of protective coating to canopy elements, and removal and replacement of damaged paint systems to canopy elements.</a:t>
            </a:r>
          </a:p>
        </p:txBody>
      </p:sp>
      <p:sp>
        <p:nvSpPr>
          <p:cNvPr id="9" name="Rectangle 8"/>
          <p:cNvSpPr/>
          <p:nvPr/>
        </p:nvSpPr>
        <p:spPr>
          <a:xfrm>
            <a:off x="4938312" y="3510708"/>
            <a:ext cx="3810001" cy="2362200"/>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Benefits</a:t>
            </a:r>
          </a:p>
          <a:p>
            <a:pPr>
              <a:defRPr/>
            </a:pPr>
            <a:endPar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Bring station toward State of Good Repair.</a:t>
            </a: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Improve Customer Experience through better protection from weather and improved lighting.</a:t>
            </a: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Extend usable life of station.</a:t>
            </a: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Reduce maintenance costs.</a:t>
            </a: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Rectangle 10"/>
          <p:cNvSpPr/>
          <p:nvPr/>
        </p:nvSpPr>
        <p:spPr>
          <a:xfrm>
            <a:off x="436061" y="3494183"/>
            <a:ext cx="4343400" cy="2362200"/>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r>
              <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rPr>
              <a:t>One Project Photo</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2684" y="3510708"/>
            <a:ext cx="4316777" cy="2345675"/>
          </a:xfrm>
          <a:prstGeom prst="rect">
            <a:avLst/>
          </a:prstGeom>
        </p:spPr>
      </p:pic>
    </p:spTree>
    <p:extLst>
      <p:ext uri="{BB962C8B-B14F-4D97-AF65-F5344CB8AC3E}">
        <p14:creationId xmlns:p14="http://schemas.microsoft.com/office/powerpoint/2010/main" val="28082287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36061" y="792587"/>
            <a:ext cx="7541291" cy="466344"/>
          </a:xfrm>
          <a:solidFill>
            <a:srgbClr val="FF9900"/>
          </a:solidFill>
        </p:spPr>
        <p:txBody>
          <a:bodyPr/>
          <a:lstStyle/>
          <a:p>
            <a:r>
              <a:rPr lang="en-US" dirty="0" err="1" smtClean="0">
                <a:solidFill>
                  <a:schemeClr val="bg1"/>
                </a:solidFill>
              </a:rPr>
              <a:t>Ruggles</a:t>
            </a:r>
            <a:r>
              <a:rPr lang="en-US" dirty="0" smtClean="0">
                <a:solidFill>
                  <a:schemeClr val="bg1"/>
                </a:solidFill>
              </a:rPr>
              <a:t> Station Roof Repair/Replacement (Conceptual Design)</a:t>
            </a:r>
            <a:endParaRPr lang="en-US" sz="1400" dirty="0">
              <a:solidFill>
                <a:schemeClr val="bg1"/>
              </a:solidFill>
            </a:endParaRPr>
          </a:p>
        </p:txBody>
      </p:sp>
      <p:sp>
        <p:nvSpPr>
          <p:cNvPr id="2" name="Rectangle 1"/>
          <p:cNvSpPr/>
          <p:nvPr/>
        </p:nvSpPr>
        <p:spPr>
          <a:xfrm>
            <a:off x="462687" y="473043"/>
            <a:ext cx="4033115" cy="261610"/>
          </a:xfrm>
          <a:prstGeom prst="rect">
            <a:avLst/>
          </a:prstGeom>
        </p:spPr>
        <p:txBody>
          <a:bodyPr wrap="square">
            <a:spAutoFit/>
          </a:bodyPr>
          <a:lstStyle/>
          <a:p>
            <a:r>
              <a:rPr lang="en-US" sz="1100" b="1" kern="0" dirty="0" smtClean="0">
                <a:solidFill>
                  <a:srgbClr val="FF9900"/>
                </a:solidFill>
                <a:latin typeface="Arial" pitchFamily="34" charset="0"/>
                <a:cs typeface="Arial" pitchFamily="34" charset="0"/>
              </a:rPr>
              <a:t>Orange </a:t>
            </a:r>
            <a:r>
              <a:rPr lang="en-US" sz="1100" b="1" kern="0" dirty="0">
                <a:solidFill>
                  <a:srgbClr val="FF9900"/>
                </a:solidFill>
                <a:latin typeface="Arial" pitchFamily="34" charset="0"/>
                <a:cs typeface="Arial" pitchFamily="34" charset="0"/>
              </a:rPr>
              <a:t>Line Improvements Update</a:t>
            </a:r>
            <a:endParaRPr lang="en-US" b="1" dirty="0">
              <a:solidFill>
                <a:srgbClr val="FF9900"/>
              </a:solidFill>
              <a:latin typeface="Verdana"/>
              <a:cs typeface="Arial"/>
            </a:endParaRPr>
          </a:p>
        </p:txBody>
      </p:sp>
      <p:sp>
        <p:nvSpPr>
          <p:cNvPr id="10" name="Rectangle 9"/>
          <p:cNvSpPr/>
          <p:nvPr/>
        </p:nvSpPr>
        <p:spPr>
          <a:xfrm>
            <a:off x="462685" y="1389804"/>
            <a:ext cx="4343400" cy="1973506"/>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Status</a:t>
            </a:r>
          </a:p>
          <a:p>
            <a:pPr>
              <a:defRPr/>
            </a:pPr>
            <a:endPar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tabLst>
                <a:tab pos="2290763" algn="l"/>
              </a:tabLst>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Current Design Phase:	Pre-Design	         </a:t>
            </a:r>
          </a:p>
          <a:p>
            <a:pPr>
              <a:tabLst>
                <a:tab pos="2290763" algn="l"/>
              </a:tabLst>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Final Design Completion:	Spring 2019</a:t>
            </a:r>
          </a:p>
          <a:p>
            <a:pPr>
              <a:tabLst>
                <a:tab pos="2290763" algn="l"/>
              </a:tabLst>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Advertise for Bid:	Summer 2019</a:t>
            </a:r>
          </a:p>
          <a:p>
            <a:pPr>
              <a:tabLst>
                <a:tab pos="2290763" algn="l"/>
              </a:tabLst>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Planned Construction NTP:	Fall 2019</a:t>
            </a:r>
          </a:p>
          <a:p>
            <a:pPr>
              <a:tabLst>
                <a:tab pos="2290763" algn="l"/>
              </a:tabLst>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Construction Duration: 	12 months</a:t>
            </a:r>
          </a:p>
          <a:p>
            <a:pPr>
              <a:tabLst>
                <a:tab pos="2290763" algn="l"/>
              </a:tabLst>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Est. Construction Cost:   	TBD</a:t>
            </a:r>
          </a:p>
          <a:p>
            <a:pPr>
              <a:tabLst>
                <a:tab pos="2290763" algn="l"/>
              </a:tabLst>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Est. Project Budget:	$800 K (Pre-Design)</a:t>
            </a:r>
          </a:p>
        </p:txBody>
      </p:sp>
      <p:sp>
        <p:nvSpPr>
          <p:cNvPr id="6" name="Rectangle 5"/>
          <p:cNvSpPr/>
          <p:nvPr/>
        </p:nvSpPr>
        <p:spPr>
          <a:xfrm>
            <a:off x="4938313" y="1399329"/>
            <a:ext cx="3810000" cy="1973505"/>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Scope</a:t>
            </a:r>
          </a:p>
          <a:p>
            <a:pPr marL="285750" indent="-285750">
              <a:buFont typeface="Arial" panose="020B0604020202020204" pitchFamily="34" charset="0"/>
              <a:buChar char="•"/>
              <a:defRPr/>
            </a:pP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a:t>Project will repair </a:t>
            </a:r>
            <a:r>
              <a:rPr lang="en-US" sz="1200" dirty="0" smtClean="0"/>
              <a:t>and/or </a:t>
            </a:r>
            <a:r>
              <a:rPr lang="en-US" sz="1200" dirty="0"/>
              <a:t>replace the </a:t>
            </a:r>
            <a:r>
              <a:rPr lang="en-US" sz="1200" dirty="0" smtClean="0"/>
              <a:t>existing roofing </a:t>
            </a:r>
            <a:r>
              <a:rPr lang="en-US" sz="1200" dirty="0"/>
              <a:t>and skylight systems at Ruggles Station (OL</a:t>
            </a:r>
            <a:r>
              <a:rPr lang="en-US" sz="1200" dirty="0" smtClean="0"/>
              <a:t>).</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p:cNvSpPr/>
          <p:nvPr/>
        </p:nvSpPr>
        <p:spPr>
          <a:xfrm>
            <a:off x="4938312" y="3510708"/>
            <a:ext cx="3810001" cy="2362200"/>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Benefits</a:t>
            </a:r>
          </a:p>
          <a:p>
            <a:pPr>
              <a:defRPr/>
            </a:pPr>
            <a:endParaRPr lang="en-US" sz="1200" b="1" u="sng" dirty="0">
              <a:solidFill>
                <a:srgbClr val="000000"/>
              </a:solidFill>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a:t>Project will address urgent </a:t>
            </a:r>
            <a:r>
              <a:rPr lang="en-US" sz="1200" dirty="0" smtClean="0"/>
              <a:t>State </a:t>
            </a:r>
            <a:r>
              <a:rPr lang="en-US" sz="1200" dirty="0"/>
              <a:t>of Good Repair needs for the station by removing sources of leaking </a:t>
            </a:r>
            <a:r>
              <a:rPr lang="en-US" sz="1200" dirty="0" smtClean="0"/>
              <a:t>which </a:t>
            </a:r>
            <a:r>
              <a:rPr lang="en-US" sz="1200" dirty="0"/>
              <a:t>create unsafe slipping (water pooling) conditions as well as damage to MBTA assets within the station enclosure</a:t>
            </a:r>
            <a:r>
              <a:rPr lang="en-US" sz="1200" dirty="0" smtClean="0"/>
              <a:t>.</a:t>
            </a:r>
          </a:p>
          <a:p>
            <a:pPr marL="285750" indent="-285750">
              <a:buFont typeface="Arial" panose="020B0604020202020204" pitchFamily="34" charset="0"/>
              <a:buChar char="•"/>
              <a:defRPr/>
            </a:pPr>
            <a:r>
              <a:rPr lang="en-US" sz="1200" dirty="0" smtClean="0">
                <a:solidFill>
                  <a:srgbClr val="000000"/>
                </a:solidFill>
                <a:ea typeface="Verdana" panose="020B0604030504040204" pitchFamily="34" charset="0"/>
                <a:cs typeface="Verdana" panose="020B0604030504040204" pitchFamily="34" charset="0"/>
              </a:rPr>
              <a:t>Improve </a:t>
            </a:r>
            <a:r>
              <a:rPr lang="en-US" sz="1200" dirty="0">
                <a:solidFill>
                  <a:srgbClr val="000000"/>
                </a:solidFill>
                <a:ea typeface="Verdana" panose="020B0604030504040204" pitchFamily="34" charset="0"/>
                <a:cs typeface="Verdana" panose="020B0604030504040204" pitchFamily="34" charset="0"/>
              </a:rPr>
              <a:t>Customer Experience through better protection from </a:t>
            </a:r>
            <a:r>
              <a:rPr lang="en-US" sz="1200" dirty="0" smtClean="0">
                <a:solidFill>
                  <a:srgbClr val="000000"/>
                </a:solidFill>
                <a:ea typeface="Verdana" panose="020B0604030504040204" pitchFamily="34" charset="0"/>
                <a:cs typeface="Verdana" panose="020B0604030504040204" pitchFamily="34" charset="0"/>
              </a:rPr>
              <a:t>weather.</a:t>
            </a:r>
            <a:endParaRPr lang="en-US" sz="1200" dirty="0">
              <a:solidFill>
                <a:srgbClr val="000000"/>
              </a:solidFill>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a:solidFill>
                  <a:srgbClr val="000000"/>
                </a:solidFill>
                <a:ea typeface="Verdana" panose="020B0604030504040204" pitchFamily="34" charset="0"/>
                <a:cs typeface="Verdana" panose="020B0604030504040204" pitchFamily="34" charset="0"/>
              </a:rPr>
              <a:t>Extend usable life of station.</a:t>
            </a:r>
          </a:p>
          <a:p>
            <a:pPr marL="285750" indent="-285750">
              <a:buFont typeface="Arial" panose="020B0604020202020204" pitchFamily="34" charset="0"/>
              <a:buChar char="•"/>
              <a:defRPr/>
            </a:pPr>
            <a:r>
              <a:rPr lang="en-US" sz="1200" dirty="0">
                <a:solidFill>
                  <a:srgbClr val="000000"/>
                </a:solidFill>
                <a:ea typeface="Verdana" panose="020B0604030504040204" pitchFamily="34" charset="0"/>
                <a:cs typeface="Verdana" panose="020B0604030504040204" pitchFamily="34" charset="0"/>
              </a:rPr>
              <a:t>Reduce maintenance costs.</a:t>
            </a:r>
          </a:p>
          <a:p>
            <a:pPr marL="285750" indent="-285750">
              <a:buFont typeface="Arial" panose="020B0604020202020204" pitchFamily="34" charset="0"/>
              <a:buChar char="•"/>
              <a:defRPr/>
            </a:pPr>
            <a:endParaRPr lang="en-US" sz="1200" b="1" u="sng" dirty="0">
              <a:solidFill>
                <a:srgbClr val="000000"/>
              </a:solidFill>
              <a:ea typeface="Verdana" panose="020B0604030504040204" pitchFamily="34" charset="0"/>
              <a:cs typeface="Verdana" panose="020B0604030504040204" pitchFamily="34" charset="0"/>
            </a:endParaRPr>
          </a:p>
        </p:txBody>
      </p:sp>
      <p:sp>
        <p:nvSpPr>
          <p:cNvPr id="11" name="Rectangle 10"/>
          <p:cNvSpPr/>
          <p:nvPr/>
        </p:nvSpPr>
        <p:spPr>
          <a:xfrm>
            <a:off x="436061" y="3494183"/>
            <a:ext cx="4343400" cy="2362200"/>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r>
              <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rPr>
              <a:t>One Project Photo</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2685" y="3510707"/>
            <a:ext cx="4316776" cy="2345675"/>
          </a:xfrm>
          <a:prstGeom prst="rect">
            <a:avLst/>
          </a:prstGeom>
        </p:spPr>
      </p:pic>
    </p:spTree>
    <p:extLst>
      <p:ext uri="{BB962C8B-B14F-4D97-AF65-F5344CB8AC3E}">
        <p14:creationId xmlns:p14="http://schemas.microsoft.com/office/powerpoint/2010/main" val="422117923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36061" y="792587"/>
            <a:ext cx="7541291" cy="466344"/>
          </a:xfrm>
          <a:solidFill>
            <a:srgbClr val="FF9900"/>
          </a:solidFill>
        </p:spPr>
        <p:txBody>
          <a:bodyPr/>
          <a:lstStyle/>
          <a:p>
            <a:r>
              <a:rPr lang="en-US" dirty="0">
                <a:solidFill>
                  <a:schemeClr val="bg1"/>
                </a:solidFill>
              </a:rPr>
              <a:t>Back Bay </a:t>
            </a:r>
            <a:r>
              <a:rPr lang="en-US" dirty="0" smtClean="0">
                <a:solidFill>
                  <a:schemeClr val="bg1"/>
                </a:solidFill>
              </a:rPr>
              <a:t>Ventilation: Package </a:t>
            </a:r>
            <a:r>
              <a:rPr lang="en-US" dirty="0">
                <a:solidFill>
                  <a:schemeClr val="bg1"/>
                </a:solidFill>
              </a:rPr>
              <a:t>1 Stair </a:t>
            </a:r>
            <a:r>
              <a:rPr lang="en-US" dirty="0" smtClean="0">
                <a:solidFill>
                  <a:schemeClr val="bg1"/>
                </a:solidFill>
              </a:rPr>
              <a:t>Pressurization (Construction)</a:t>
            </a:r>
            <a:endParaRPr lang="en-US" sz="1400" dirty="0">
              <a:solidFill>
                <a:schemeClr val="bg1"/>
              </a:solidFill>
            </a:endParaRPr>
          </a:p>
        </p:txBody>
      </p:sp>
      <p:sp>
        <p:nvSpPr>
          <p:cNvPr id="2" name="Rectangle 1"/>
          <p:cNvSpPr/>
          <p:nvPr/>
        </p:nvSpPr>
        <p:spPr>
          <a:xfrm>
            <a:off x="462687" y="473043"/>
            <a:ext cx="4033115" cy="261610"/>
          </a:xfrm>
          <a:prstGeom prst="rect">
            <a:avLst/>
          </a:prstGeom>
        </p:spPr>
        <p:txBody>
          <a:bodyPr wrap="square">
            <a:spAutoFit/>
          </a:bodyPr>
          <a:lstStyle/>
          <a:p>
            <a:r>
              <a:rPr lang="en-US" sz="1100" b="1" kern="0" dirty="0" smtClean="0">
                <a:solidFill>
                  <a:srgbClr val="FF9900"/>
                </a:solidFill>
                <a:latin typeface="Arial" pitchFamily="34" charset="0"/>
                <a:cs typeface="Arial" pitchFamily="34" charset="0"/>
              </a:rPr>
              <a:t>Orange </a:t>
            </a:r>
            <a:r>
              <a:rPr lang="en-US" sz="1100" b="1" kern="0" dirty="0">
                <a:solidFill>
                  <a:srgbClr val="FF9900"/>
                </a:solidFill>
                <a:latin typeface="Arial" pitchFamily="34" charset="0"/>
                <a:cs typeface="Arial" pitchFamily="34" charset="0"/>
              </a:rPr>
              <a:t>Line Improvements Update</a:t>
            </a:r>
            <a:endParaRPr lang="en-US" b="1" dirty="0">
              <a:solidFill>
                <a:srgbClr val="FF9900"/>
              </a:solidFill>
              <a:latin typeface="Verdana"/>
              <a:cs typeface="Arial"/>
            </a:endParaRPr>
          </a:p>
        </p:txBody>
      </p:sp>
      <p:sp>
        <p:nvSpPr>
          <p:cNvPr id="10" name="Rectangle 9"/>
          <p:cNvSpPr/>
          <p:nvPr/>
        </p:nvSpPr>
        <p:spPr>
          <a:xfrm>
            <a:off x="462685" y="1389804"/>
            <a:ext cx="4343400" cy="1973506"/>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Status</a:t>
            </a:r>
          </a:p>
          <a:p>
            <a:pPr defTabSz="954088">
              <a:defRPr/>
            </a:pPr>
            <a:endPar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defTabSz="954088">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Construction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NTP: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May 2018</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defTabSz="954088">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Substantial Completion: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May 2020</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defTabSz="954088">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Construction Budget: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$5 M</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Construction Expenditures to Date: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$1.2 M</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Construction Percent Complete:        24%</a:t>
            </a:r>
          </a:p>
          <a:p>
            <a:pPr defTabSz="954088">
              <a:defRPr/>
            </a:pP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Est. Project Budget:		$</a:t>
            </a:r>
            <a:r>
              <a:rPr 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6 M</a:t>
            </a: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6" name="Rectangle 5"/>
          <p:cNvSpPr/>
          <p:nvPr/>
        </p:nvSpPr>
        <p:spPr>
          <a:xfrm>
            <a:off x="4938313" y="1398067"/>
            <a:ext cx="3810000" cy="1973505"/>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smtClean="0">
                <a:solidFill>
                  <a:srgbClr val="000000"/>
                </a:solidFill>
                <a:latin typeface="Verdana" panose="020B0604030504040204" pitchFamily="34" charset="0"/>
                <a:ea typeface="Verdana" panose="020B0604030504040204" pitchFamily="34" charset="0"/>
                <a:cs typeface="Verdana" panose="020B0604030504040204" pitchFamily="34" charset="0"/>
              </a:rPr>
              <a:t>Project Scope</a:t>
            </a:r>
          </a:p>
          <a:p>
            <a:pPr>
              <a:defRPr/>
            </a:pP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Air Pressurize Stairways 5 &amp; 6 (Tracks 1-3)</a:t>
            </a: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Install New Doors at Concourse for Separation</a:t>
            </a:r>
          </a:p>
        </p:txBody>
      </p:sp>
      <p:sp>
        <p:nvSpPr>
          <p:cNvPr id="9" name="Rectangle 8"/>
          <p:cNvSpPr/>
          <p:nvPr/>
        </p:nvSpPr>
        <p:spPr>
          <a:xfrm>
            <a:off x="4938312" y="3510708"/>
            <a:ext cx="3810001" cy="2362200"/>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smtClean="0">
                <a:solidFill>
                  <a:srgbClr val="000000"/>
                </a:solidFill>
                <a:latin typeface="Verdana" panose="020B0604030504040204" pitchFamily="34" charset="0"/>
                <a:ea typeface="Verdana" panose="020B0604030504040204" pitchFamily="34" charset="0"/>
                <a:cs typeface="Verdana" panose="020B0604030504040204" pitchFamily="34" charset="0"/>
              </a:rPr>
              <a:t>Project Benefits</a:t>
            </a:r>
          </a:p>
          <a:p>
            <a:pPr>
              <a:defRPr/>
            </a:pPr>
            <a:endParaRPr lang="en-US" sz="1200" b="1" u="sng"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Improved Air Quality - Aerodynamic Separation Between Platform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and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Concourse – Prevent Train Exhaust Migration</a:t>
            </a: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New Mechanical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and E</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lectrical Systems</a:t>
            </a:r>
            <a:endParaRPr lang="en-US" sz="1300" b="1" u="sng"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pic>
        <p:nvPicPr>
          <p:cNvPr id="4" name="Picture 3"/>
          <p:cNvPicPr>
            <a:picLocks noChangeAspect="1"/>
          </p:cNvPicPr>
          <p:nvPr/>
        </p:nvPicPr>
        <p:blipFill rotWithShape="1">
          <a:blip r:embed="rId3"/>
          <a:srcRect l="22002" t="19547" r="13567" b="16301"/>
          <a:stretch/>
        </p:blipFill>
        <p:spPr>
          <a:xfrm>
            <a:off x="515883" y="3510708"/>
            <a:ext cx="4241081" cy="2375312"/>
          </a:xfrm>
          <a:prstGeom prst="rect">
            <a:avLst/>
          </a:prstGeom>
          <a:ln w="28575" cap="sq">
            <a:solidFill>
              <a:srgbClr val="000000"/>
            </a:solidFill>
            <a:miter lim="800000"/>
          </a:ln>
          <a:effectLst>
            <a:outerShdw blurRad="57150" dist="50800" dir="2700000" algn="tl" rotWithShape="0">
              <a:srgbClr val="000000">
                <a:alpha val="40000"/>
              </a:srgbClr>
            </a:outerShdw>
          </a:effectLst>
        </p:spPr>
      </p:pic>
      <p:pic>
        <p:nvPicPr>
          <p:cNvPr id="12" name="Picture 7"/>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437" t="14793" r="37953" b="22861"/>
          <a:stretch/>
        </p:blipFill>
        <p:spPr bwMode="auto">
          <a:xfrm>
            <a:off x="577971" y="3582801"/>
            <a:ext cx="2122098" cy="1109007"/>
          </a:xfrm>
          <a:prstGeom prst="rect">
            <a:avLst/>
          </a:prstGeom>
          <a:ln w="9525">
            <a:solidFill>
              <a:srgbClr val="000000"/>
            </a:solidFill>
            <a:miter lim="800000"/>
            <a:headEnd/>
            <a:tailEnd/>
          </a:ln>
          <a:effectLst>
            <a:outerShdw blurRad="57150" dist="50800" dir="2700000" algn="tl" rotWithShape="0">
              <a:srgbClr val="000000">
                <a:alpha val="4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76372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4"/>
          </p:nvPr>
        </p:nvSpPr>
        <p:spPr>
          <a:xfrm>
            <a:off x="469900" y="1447800"/>
            <a:ext cx="8445500" cy="4689475"/>
          </a:xfrm>
        </p:spPr>
        <p:txBody>
          <a:bodyPr/>
          <a:lstStyle/>
          <a:p>
            <a:pPr marL="285750" indent="-285750">
              <a:lnSpc>
                <a:spcPts val="2400"/>
              </a:lnSpc>
              <a:spcBef>
                <a:spcPts val="0"/>
              </a:spcBef>
              <a:spcAft>
                <a:spcPts val="2400"/>
              </a:spcAft>
              <a:buFont typeface="Arial" pitchFamily="34" charset="0"/>
              <a:buChar char="•"/>
              <a:defRPr/>
            </a:pPr>
            <a:r>
              <a:rPr lang="en-US" sz="1800" dirty="0" smtClean="0"/>
              <a:t>This Program is designed </a:t>
            </a:r>
            <a:r>
              <a:rPr lang="en-US" sz="1800" dirty="0"/>
              <a:t>to </a:t>
            </a:r>
            <a:r>
              <a:rPr lang="en-US" sz="1800" b="1" dirty="0"/>
              <a:t>improve service and reliability, and bring the Orange Line assets to a state of good repair</a:t>
            </a:r>
            <a:r>
              <a:rPr lang="en-US" sz="1800" b="1" dirty="0" smtClean="0"/>
              <a:t>.</a:t>
            </a:r>
          </a:p>
          <a:p>
            <a:pPr marL="285750" indent="-285750">
              <a:lnSpc>
                <a:spcPts val="2400"/>
              </a:lnSpc>
              <a:spcBef>
                <a:spcPts val="0"/>
              </a:spcBef>
              <a:spcAft>
                <a:spcPts val="0"/>
              </a:spcAft>
              <a:buFont typeface="Arial" pitchFamily="34" charset="0"/>
              <a:buChar char="•"/>
              <a:defRPr/>
            </a:pPr>
            <a:r>
              <a:rPr lang="en-US" sz="1800" dirty="0" smtClean="0"/>
              <a:t>Broadly, investments reviewed in this presentation include:</a:t>
            </a:r>
          </a:p>
          <a:p>
            <a:pPr defTabSz="342900">
              <a:lnSpc>
                <a:spcPts val="2400"/>
              </a:lnSpc>
              <a:spcBef>
                <a:spcPts val="0"/>
              </a:spcBef>
              <a:spcAft>
                <a:spcPts val="0"/>
              </a:spcAft>
              <a:defRPr/>
            </a:pPr>
            <a:r>
              <a:rPr lang="en-US" sz="1800" dirty="0" smtClean="0"/>
              <a:t>		-	new vehicle procurement</a:t>
            </a:r>
          </a:p>
          <a:p>
            <a:pPr defTabSz="342900">
              <a:lnSpc>
                <a:spcPts val="2400"/>
              </a:lnSpc>
              <a:spcBef>
                <a:spcPts val="0"/>
              </a:spcBef>
              <a:spcAft>
                <a:spcPts val="0"/>
              </a:spcAft>
              <a:defRPr/>
            </a:pPr>
            <a:r>
              <a:rPr lang="en-US" sz="1800" dirty="0"/>
              <a:t>	</a:t>
            </a:r>
            <a:r>
              <a:rPr lang="en-US" sz="1800" dirty="0" smtClean="0"/>
              <a:t>	-	infrastructure modernization</a:t>
            </a:r>
          </a:p>
          <a:p>
            <a:pPr defTabSz="342900">
              <a:lnSpc>
                <a:spcPts val="2400"/>
              </a:lnSpc>
              <a:spcBef>
                <a:spcPts val="0"/>
              </a:spcBef>
              <a:spcAft>
                <a:spcPts val="0"/>
              </a:spcAft>
              <a:defRPr/>
            </a:pPr>
            <a:r>
              <a:rPr lang="en-US" sz="1800" dirty="0"/>
              <a:t>	</a:t>
            </a:r>
            <a:r>
              <a:rPr lang="en-US" sz="1800" dirty="0" smtClean="0"/>
              <a:t>	-	state </a:t>
            </a:r>
            <a:r>
              <a:rPr lang="en-US" sz="1800" dirty="0"/>
              <a:t>of </a:t>
            </a:r>
            <a:r>
              <a:rPr lang="en-US" sz="1800" dirty="0" smtClean="0"/>
              <a:t>good repair</a:t>
            </a:r>
          </a:p>
          <a:p>
            <a:pPr defTabSz="342900">
              <a:lnSpc>
                <a:spcPts val="2400"/>
              </a:lnSpc>
              <a:spcBef>
                <a:spcPts val="0"/>
              </a:spcBef>
              <a:spcAft>
                <a:spcPts val="0"/>
              </a:spcAft>
              <a:defRPr/>
            </a:pPr>
            <a:r>
              <a:rPr lang="en-US" sz="1800" dirty="0"/>
              <a:t>	</a:t>
            </a:r>
            <a:r>
              <a:rPr lang="en-US" sz="1800" dirty="0" smtClean="0"/>
              <a:t>	-	signal upgrades, and</a:t>
            </a:r>
          </a:p>
          <a:p>
            <a:pPr defTabSz="342900">
              <a:lnSpc>
                <a:spcPts val="2400"/>
              </a:lnSpc>
              <a:spcBef>
                <a:spcPts val="0"/>
              </a:spcBef>
              <a:spcAft>
                <a:spcPts val="2400"/>
              </a:spcAft>
              <a:defRPr/>
            </a:pPr>
            <a:r>
              <a:rPr lang="en-US" sz="1800" dirty="0"/>
              <a:t>	</a:t>
            </a:r>
            <a:r>
              <a:rPr lang="en-US" sz="1800" dirty="0" smtClean="0"/>
              <a:t>	-	facilities, station and accessibility improvements.</a:t>
            </a:r>
            <a:r>
              <a:rPr lang="en-US" sz="1800" dirty="0"/>
              <a:t> </a:t>
            </a:r>
            <a:endParaRPr lang="en-US" sz="500" dirty="0"/>
          </a:p>
          <a:p>
            <a:pPr marL="285750" indent="-285750">
              <a:lnSpc>
                <a:spcPts val="2400"/>
              </a:lnSpc>
              <a:spcBef>
                <a:spcPts val="0"/>
              </a:spcBef>
              <a:spcAft>
                <a:spcPts val="1200"/>
              </a:spcAft>
              <a:buFont typeface="Arial" pitchFamily="34" charset="0"/>
              <a:buChar char="•"/>
              <a:defRPr/>
            </a:pPr>
            <a:r>
              <a:rPr lang="en-US" sz="1800" dirty="0" smtClean="0">
                <a:solidFill>
                  <a:schemeClr val="tx1"/>
                </a:solidFill>
                <a:ea typeface="Verdana"/>
              </a:rPr>
              <a:t>This investment portfolio supports </a:t>
            </a:r>
            <a:r>
              <a:rPr lang="en-US" sz="1800" dirty="0">
                <a:solidFill>
                  <a:schemeClr val="tx1"/>
                </a:solidFill>
                <a:ea typeface="Verdana"/>
              </a:rPr>
              <a:t>the MBTA’s goal to </a:t>
            </a:r>
            <a:r>
              <a:rPr lang="en-US" sz="1800" dirty="0" smtClean="0">
                <a:solidFill>
                  <a:schemeClr val="tx1"/>
                </a:solidFill>
                <a:ea typeface="Verdana"/>
              </a:rPr>
              <a:t>deliver Orange Line </a:t>
            </a:r>
            <a:r>
              <a:rPr lang="en-US" sz="1800" dirty="0">
                <a:solidFill>
                  <a:schemeClr val="tx1"/>
                </a:solidFill>
                <a:ea typeface="Verdana"/>
              </a:rPr>
              <a:t>service </a:t>
            </a:r>
            <a:r>
              <a:rPr lang="en-US" sz="1800" dirty="0" smtClean="0">
                <a:solidFill>
                  <a:schemeClr val="tx1"/>
                </a:solidFill>
                <a:ea typeface="Verdana"/>
              </a:rPr>
              <a:t>at </a:t>
            </a:r>
            <a:r>
              <a:rPr lang="en-US" sz="1800" b="1" dirty="0">
                <a:solidFill>
                  <a:schemeClr val="tx1"/>
                </a:solidFill>
                <a:ea typeface="Verdana"/>
              </a:rPr>
              <a:t>4.5 minute </a:t>
            </a:r>
            <a:r>
              <a:rPr lang="en-US" sz="1800" b="1" dirty="0" smtClean="0">
                <a:solidFill>
                  <a:schemeClr val="tx1"/>
                </a:solidFill>
                <a:ea typeface="Verdana"/>
              </a:rPr>
              <a:t>headways resulting in a 40</a:t>
            </a:r>
            <a:r>
              <a:rPr lang="en-US" sz="1800" b="1" dirty="0">
                <a:solidFill>
                  <a:schemeClr val="tx1"/>
                </a:solidFill>
                <a:ea typeface="Verdana"/>
              </a:rPr>
              <a:t>% </a:t>
            </a:r>
            <a:r>
              <a:rPr lang="en-US" sz="1800" b="1" dirty="0" smtClean="0">
                <a:solidFill>
                  <a:schemeClr val="tx1"/>
                </a:solidFill>
                <a:ea typeface="Verdana"/>
              </a:rPr>
              <a:t>increase in capacity</a:t>
            </a:r>
            <a:r>
              <a:rPr lang="en-US" sz="1800" dirty="0" smtClean="0">
                <a:solidFill>
                  <a:schemeClr val="tx1"/>
                </a:solidFill>
                <a:ea typeface="Verdana"/>
              </a:rPr>
              <a:t> from scheduled headways.</a:t>
            </a:r>
            <a:endParaRPr lang="en-US" sz="1800" dirty="0">
              <a:solidFill>
                <a:schemeClr val="tx1"/>
              </a:solidFill>
              <a:ea typeface="Verdana"/>
            </a:endParaRPr>
          </a:p>
          <a:p>
            <a:pPr marL="285750" indent="-285750">
              <a:lnSpc>
                <a:spcPts val="2400"/>
              </a:lnSpc>
              <a:spcBef>
                <a:spcPts val="0"/>
              </a:spcBef>
              <a:spcAft>
                <a:spcPts val="1200"/>
              </a:spcAft>
              <a:buFont typeface="Arial" pitchFamily="34" charset="0"/>
              <a:buChar char="•"/>
              <a:defRPr/>
            </a:pPr>
            <a:endParaRPr lang="en-US" sz="1800" dirty="0" smtClean="0"/>
          </a:p>
        </p:txBody>
      </p:sp>
      <p:sp>
        <p:nvSpPr>
          <p:cNvPr id="12291" name="Title 2"/>
          <p:cNvSpPr>
            <a:spLocks noGrp="1"/>
          </p:cNvSpPr>
          <p:nvPr>
            <p:ph type="title"/>
          </p:nvPr>
        </p:nvSpPr>
        <p:spPr bwMode="auto">
          <a:xfrm>
            <a:off x="461963" y="828675"/>
            <a:ext cx="7751762" cy="4667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r>
              <a:rPr lang="en-US" altLang="en-US" dirty="0"/>
              <a:t>OVERVIEW</a:t>
            </a:r>
          </a:p>
        </p:txBody>
      </p:sp>
      <p:sp>
        <p:nvSpPr>
          <p:cNvPr id="5" name="Rectangle 4"/>
          <p:cNvSpPr/>
          <p:nvPr/>
        </p:nvSpPr>
        <p:spPr>
          <a:xfrm>
            <a:off x="462687" y="473043"/>
            <a:ext cx="4033115" cy="261610"/>
          </a:xfrm>
          <a:prstGeom prst="rect">
            <a:avLst/>
          </a:prstGeom>
        </p:spPr>
        <p:txBody>
          <a:bodyPr wrap="square">
            <a:spAutoFit/>
          </a:bodyPr>
          <a:lstStyle/>
          <a:p>
            <a:r>
              <a:rPr lang="en-US" sz="1100" b="1" kern="0" dirty="0" smtClean="0">
                <a:solidFill>
                  <a:srgbClr val="FF9900"/>
                </a:solidFill>
                <a:latin typeface="Arial" pitchFamily="34" charset="0"/>
                <a:cs typeface="Arial" pitchFamily="34" charset="0"/>
              </a:rPr>
              <a:t>Orange </a:t>
            </a:r>
            <a:r>
              <a:rPr lang="en-US" sz="1100" b="1" kern="0" dirty="0">
                <a:solidFill>
                  <a:srgbClr val="FF9900"/>
                </a:solidFill>
                <a:latin typeface="Arial" pitchFamily="34" charset="0"/>
                <a:cs typeface="Arial" pitchFamily="34" charset="0"/>
              </a:rPr>
              <a:t>Line Improvements Update</a:t>
            </a:r>
            <a:endParaRPr lang="en-US" b="1" dirty="0">
              <a:solidFill>
                <a:srgbClr val="FF9900"/>
              </a:solidFill>
              <a:latin typeface="Verdana"/>
              <a:cs typeface="Arial"/>
            </a:endParaRPr>
          </a:p>
        </p:txBody>
      </p:sp>
    </p:spTree>
    <p:extLst>
      <p:ext uri="{BB962C8B-B14F-4D97-AF65-F5344CB8AC3E}">
        <p14:creationId xmlns:p14="http://schemas.microsoft.com/office/powerpoint/2010/main" val="187424060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36061" y="792587"/>
            <a:ext cx="7541291" cy="466344"/>
          </a:xfrm>
          <a:solidFill>
            <a:srgbClr val="FF9900"/>
          </a:solidFill>
        </p:spPr>
        <p:txBody>
          <a:bodyPr/>
          <a:lstStyle/>
          <a:p>
            <a:r>
              <a:rPr lang="en-US" dirty="0">
                <a:solidFill>
                  <a:schemeClr val="bg1"/>
                </a:solidFill>
              </a:rPr>
              <a:t>Back Bay </a:t>
            </a:r>
            <a:r>
              <a:rPr lang="en-US" dirty="0" smtClean="0">
                <a:solidFill>
                  <a:schemeClr val="bg1"/>
                </a:solidFill>
              </a:rPr>
              <a:t>Ventilation: Package 2 Tunnel Ventilation (Design)</a:t>
            </a:r>
            <a:endParaRPr lang="en-US" dirty="0">
              <a:solidFill>
                <a:schemeClr val="bg1"/>
              </a:solidFill>
            </a:endParaRPr>
          </a:p>
        </p:txBody>
      </p:sp>
      <p:sp>
        <p:nvSpPr>
          <p:cNvPr id="10" name="Rectangle 9"/>
          <p:cNvSpPr/>
          <p:nvPr/>
        </p:nvSpPr>
        <p:spPr>
          <a:xfrm>
            <a:off x="462685" y="1389804"/>
            <a:ext cx="4343400" cy="1973506"/>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Status</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Current Design Phase:		30% Design</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Final Design Completion: 	May 2019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Advertise for Bid:		Summer 2019</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Planned Construction NTP: 	Fall 2019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Construction Duration: 	     	12 months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Est. Construction Cost:  	$10 M </a:t>
            </a:r>
          </a:p>
          <a:p>
            <a:pPr>
              <a:defRPr/>
            </a:pPr>
            <a:r>
              <a:rPr 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Estimated Project Budget:	$11.7 M</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a:t>
            </a:r>
          </a:p>
          <a:p>
            <a:pPr>
              <a:defRPr/>
            </a:pP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6" name="Rectangle 5"/>
          <p:cNvSpPr/>
          <p:nvPr/>
        </p:nvSpPr>
        <p:spPr>
          <a:xfrm>
            <a:off x="4953000" y="1389805"/>
            <a:ext cx="3810000" cy="1973505"/>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a:t>
            </a:r>
            <a:r>
              <a:rPr lang="en-US" sz="1200" b="1" u="sng" dirty="0" smtClean="0">
                <a:solidFill>
                  <a:srgbClr val="000000"/>
                </a:solidFill>
                <a:latin typeface="Verdana" panose="020B0604030504040204" pitchFamily="34" charset="0"/>
                <a:ea typeface="Verdana" panose="020B0604030504040204" pitchFamily="34" charset="0"/>
                <a:cs typeface="Verdana" panose="020B0604030504040204" pitchFamily="34" charset="0"/>
              </a:rPr>
              <a:t>Scope</a:t>
            </a:r>
          </a:p>
          <a:p>
            <a:pPr>
              <a:defRPr/>
            </a:pPr>
            <a:endParaRPr lang="en-US" sz="1200" b="1" u="sng"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New Tunnel Jet Fan Installation - Draw Away Train Exhaust from Platforms</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New Improvements to Existing Intake and Exhaust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V</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ent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S</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tructures for Improved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F</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unctionality,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R</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esiliency and Life Cycle.      </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p:cNvSpPr/>
          <p:nvPr/>
        </p:nvSpPr>
        <p:spPr>
          <a:xfrm>
            <a:off x="4938312" y="3510708"/>
            <a:ext cx="3810001" cy="2362200"/>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a:t>
            </a:r>
            <a:r>
              <a:rPr lang="en-US" sz="1200" b="1" u="sng" dirty="0" smtClean="0">
                <a:solidFill>
                  <a:srgbClr val="000000"/>
                </a:solidFill>
                <a:latin typeface="Verdana" panose="020B0604030504040204" pitchFamily="34" charset="0"/>
                <a:ea typeface="Verdana" panose="020B0604030504040204" pitchFamily="34" charset="0"/>
                <a:cs typeface="Verdana" panose="020B0604030504040204" pitchFamily="34" charset="0"/>
              </a:rPr>
              <a:t>Benefits</a:t>
            </a:r>
          </a:p>
          <a:p>
            <a:pPr>
              <a:defRPr/>
            </a:pPr>
            <a:endPar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Improve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A</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mbient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A</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ir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Q</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uality </a:t>
            </a: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Improve Life-Safety During Fire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E</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vent </a:t>
            </a: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Improvements to Existing Intake &amp; Exhaust Structures</a:t>
            </a:r>
          </a:p>
          <a:p>
            <a:pPr marL="285750" indent="-285750">
              <a:buFont typeface="Arial" panose="020B0604020202020204" pitchFamily="34" charset="0"/>
              <a:buChar char="•"/>
              <a:defRPr/>
            </a:pPr>
            <a:endPar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defRPr/>
            </a:pPr>
            <a:endParaRPr lang="en-US" sz="1300" b="1" u="sng"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pic>
        <p:nvPicPr>
          <p:cNvPr id="2" name="Picture 1"/>
          <p:cNvPicPr>
            <a:picLocks noChangeAspect="1"/>
          </p:cNvPicPr>
          <p:nvPr/>
        </p:nvPicPr>
        <p:blipFill rotWithShape="1">
          <a:blip r:embed="rId3"/>
          <a:srcRect l="29202" t="20320" r="8787" b="15161"/>
          <a:stretch/>
        </p:blipFill>
        <p:spPr>
          <a:xfrm>
            <a:off x="462685" y="3510708"/>
            <a:ext cx="4343399" cy="2362200"/>
          </a:xfrm>
          <a:prstGeom prst="rect">
            <a:avLst/>
          </a:prstGeom>
          <a:ln w="28575" cap="sq">
            <a:solidFill>
              <a:srgbClr val="000000"/>
            </a:solidFill>
            <a:miter lim="800000"/>
          </a:ln>
          <a:effectLst>
            <a:outerShdw blurRad="57150" dist="50800" dir="2700000" algn="tl" rotWithShape="0">
              <a:srgbClr val="000000">
                <a:alpha val="40000"/>
              </a:srgbClr>
            </a:outerShdw>
          </a:effectLst>
        </p:spPr>
      </p:pic>
      <p:sp>
        <p:nvSpPr>
          <p:cNvPr id="8" name="Rectangle 7"/>
          <p:cNvSpPr/>
          <p:nvPr/>
        </p:nvSpPr>
        <p:spPr>
          <a:xfrm>
            <a:off x="462687" y="473043"/>
            <a:ext cx="4033115" cy="261610"/>
          </a:xfrm>
          <a:prstGeom prst="rect">
            <a:avLst/>
          </a:prstGeom>
        </p:spPr>
        <p:txBody>
          <a:bodyPr wrap="square">
            <a:spAutoFit/>
          </a:bodyPr>
          <a:lstStyle/>
          <a:p>
            <a:r>
              <a:rPr lang="en-US" sz="1100" b="1" kern="0" dirty="0" smtClean="0">
                <a:solidFill>
                  <a:srgbClr val="FF9900"/>
                </a:solidFill>
                <a:latin typeface="Arial" pitchFamily="34" charset="0"/>
                <a:cs typeface="Arial" pitchFamily="34" charset="0"/>
              </a:rPr>
              <a:t>Orange </a:t>
            </a:r>
            <a:r>
              <a:rPr lang="en-US" sz="1100" b="1" kern="0" dirty="0">
                <a:solidFill>
                  <a:srgbClr val="FF9900"/>
                </a:solidFill>
                <a:latin typeface="Arial" pitchFamily="34" charset="0"/>
                <a:cs typeface="Arial" pitchFamily="34" charset="0"/>
              </a:rPr>
              <a:t>Line Improvements Update</a:t>
            </a:r>
            <a:endParaRPr lang="en-US" b="1" dirty="0">
              <a:solidFill>
                <a:srgbClr val="FF9900"/>
              </a:solidFill>
              <a:latin typeface="Verdana"/>
              <a:cs typeface="Arial"/>
            </a:endParaRPr>
          </a:p>
        </p:txBody>
      </p:sp>
    </p:spTree>
    <p:extLst>
      <p:ext uri="{BB962C8B-B14F-4D97-AF65-F5344CB8AC3E}">
        <p14:creationId xmlns:p14="http://schemas.microsoft.com/office/powerpoint/2010/main" val="318279979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36061" y="792587"/>
            <a:ext cx="7541291" cy="466344"/>
          </a:xfrm>
          <a:solidFill>
            <a:srgbClr val="FF9900"/>
          </a:solidFill>
        </p:spPr>
        <p:txBody>
          <a:bodyPr/>
          <a:lstStyle/>
          <a:p>
            <a:r>
              <a:rPr lang="en-US" dirty="0">
                <a:solidFill>
                  <a:schemeClr val="bg1"/>
                </a:solidFill>
              </a:rPr>
              <a:t>Back Bay </a:t>
            </a:r>
            <a:r>
              <a:rPr lang="en-US" dirty="0" smtClean="0">
                <a:solidFill>
                  <a:schemeClr val="bg1"/>
                </a:solidFill>
              </a:rPr>
              <a:t>Ventilation: Package 3 Systems Imps (Study)</a:t>
            </a:r>
            <a:endParaRPr lang="en-US" dirty="0">
              <a:solidFill>
                <a:schemeClr val="bg1"/>
              </a:solidFill>
            </a:endParaRPr>
          </a:p>
        </p:txBody>
      </p:sp>
      <p:sp>
        <p:nvSpPr>
          <p:cNvPr id="10" name="Rectangle 9"/>
          <p:cNvSpPr/>
          <p:nvPr/>
        </p:nvSpPr>
        <p:spPr>
          <a:xfrm>
            <a:off x="462685" y="1389804"/>
            <a:ext cx="4343400" cy="1973506"/>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Status</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Power Study:		Jan 2019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Final Design Completion: 	TBD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Advertise for Bid:		TBD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Planned Construction NTP: 	TBD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Construction Duration: 	   	12 months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Est. Construction Cost:  	$14 M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Estimated Project Budget:	</a:t>
            </a:r>
            <a:r>
              <a:rPr lang="en-US" sz="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$15.3 M	</a:t>
            </a:r>
          </a:p>
          <a:p>
            <a:pPr>
              <a:defRPr/>
            </a:pP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6" name="Rectangle 5"/>
          <p:cNvSpPr/>
          <p:nvPr/>
        </p:nvSpPr>
        <p:spPr>
          <a:xfrm>
            <a:off x="4953000" y="1389805"/>
            <a:ext cx="3810000" cy="1973505"/>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a:t>
            </a:r>
            <a:r>
              <a:rPr lang="en-US" sz="1200" b="1" u="sng" dirty="0" smtClean="0">
                <a:solidFill>
                  <a:srgbClr val="000000"/>
                </a:solidFill>
                <a:latin typeface="Verdana" panose="020B0604030504040204" pitchFamily="34" charset="0"/>
                <a:ea typeface="Verdana" panose="020B0604030504040204" pitchFamily="34" charset="0"/>
                <a:cs typeface="Verdana" panose="020B0604030504040204" pitchFamily="34" charset="0"/>
              </a:rPr>
              <a:t>Scope</a:t>
            </a:r>
          </a:p>
          <a:p>
            <a:pPr>
              <a:defRPr/>
            </a:pPr>
            <a:endPar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New Unit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S</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ubstation - Meet Current/Future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T</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ransportation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N</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eeds &amp; Provide 1600 amp Service for Future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R</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etail Expansion.</a:t>
            </a: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Repair Existing Concourse Expansion Joints</a:t>
            </a: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Mechanical and Plumbing Upgrades</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p:cNvSpPr/>
          <p:nvPr/>
        </p:nvSpPr>
        <p:spPr>
          <a:xfrm>
            <a:off x="4938312" y="3510708"/>
            <a:ext cx="3810001" cy="2362200"/>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a:t>
            </a:r>
            <a:r>
              <a:rPr lang="en-US" sz="1200" b="1" u="sng" dirty="0" smtClean="0">
                <a:solidFill>
                  <a:srgbClr val="000000"/>
                </a:solidFill>
                <a:latin typeface="Verdana" panose="020B0604030504040204" pitchFamily="34" charset="0"/>
                <a:ea typeface="Verdana" panose="020B0604030504040204" pitchFamily="34" charset="0"/>
                <a:cs typeface="Verdana" panose="020B0604030504040204" pitchFamily="34" charset="0"/>
              </a:rPr>
              <a:t>Benefits</a:t>
            </a:r>
          </a:p>
          <a:p>
            <a:pPr>
              <a:defRPr/>
            </a:pPr>
            <a:endPar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Upgraded MBTA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S</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tation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P</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ower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G</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rid</a:t>
            </a: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Improved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P</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ower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R</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esiliency </a:t>
            </a: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Improved HVAC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S</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ystems</a:t>
            </a: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New Concourse Expansion Joints</a:t>
            </a:r>
          </a:p>
          <a:p>
            <a:pPr marL="28575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P</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ower for Retail Tenants for MBTA Revenue</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defRPr/>
            </a:pPr>
            <a:endPar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endPar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defRPr/>
            </a:pPr>
            <a:endParaRPr lang="en-US" sz="1300" b="1" u="sng"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pic>
        <p:nvPicPr>
          <p:cNvPr id="15" name="Picture 3" descr="H:\1.PROJECTS FOLDER\Back-Bay Station-Boston Properties\30% presentation\Lipofsky-734686.jpg"/>
          <p:cNvPicPr>
            <a:picLocks noChangeAspect="1" noChangeArrowheads="1"/>
          </p:cNvPicPr>
          <p:nvPr/>
        </p:nvPicPr>
        <p:blipFill>
          <a:blip r:embed="rId3" cstate="print"/>
          <a:srcRect/>
          <a:stretch>
            <a:fillRect/>
          </a:stretch>
        </p:blipFill>
        <p:spPr bwMode="auto">
          <a:xfrm>
            <a:off x="502090" y="3510708"/>
            <a:ext cx="4264590" cy="2362200"/>
          </a:xfrm>
          <a:prstGeom prst="rect">
            <a:avLst/>
          </a:prstGeom>
          <a:ln w="19050" cap="sq">
            <a:solidFill>
              <a:srgbClr val="000000"/>
            </a:solidFill>
            <a:miter lim="800000"/>
          </a:ln>
          <a:effectLst>
            <a:outerShdw blurRad="57150" dist="50800" dir="2700000" algn="tl" rotWithShape="0">
              <a:srgbClr val="000000">
                <a:alpha val="40000"/>
              </a:srgbClr>
            </a:outerShdw>
          </a:effectLst>
        </p:spPr>
      </p:pic>
      <p:sp>
        <p:nvSpPr>
          <p:cNvPr id="8" name="Rectangle 7"/>
          <p:cNvSpPr/>
          <p:nvPr/>
        </p:nvSpPr>
        <p:spPr>
          <a:xfrm>
            <a:off x="462687" y="473043"/>
            <a:ext cx="4033115" cy="261610"/>
          </a:xfrm>
          <a:prstGeom prst="rect">
            <a:avLst/>
          </a:prstGeom>
        </p:spPr>
        <p:txBody>
          <a:bodyPr wrap="square">
            <a:spAutoFit/>
          </a:bodyPr>
          <a:lstStyle/>
          <a:p>
            <a:r>
              <a:rPr lang="en-US" sz="1100" b="1" kern="0" dirty="0" smtClean="0">
                <a:solidFill>
                  <a:srgbClr val="FF9900"/>
                </a:solidFill>
                <a:latin typeface="Arial" pitchFamily="34" charset="0"/>
                <a:cs typeface="Arial" pitchFamily="34" charset="0"/>
              </a:rPr>
              <a:t>Orange </a:t>
            </a:r>
            <a:r>
              <a:rPr lang="en-US" sz="1100" b="1" kern="0" dirty="0">
                <a:solidFill>
                  <a:srgbClr val="FF9900"/>
                </a:solidFill>
                <a:latin typeface="Arial" pitchFamily="34" charset="0"/>
                <a:cs typeface="Arial" pitchFamily="34" charset="0"/>
              </a:rPr>
              <a:t>Line Improvements Update</a:t>
            </a:r>
            <a:endParaRPr lang="en-US" b="1" dirty="0">
              <a:solidFill>
                <a:srgbClr val="FF9900"/>
              </a:solidFill>
              <a:latin typeface="Verdana"/>
              <a:cs typeface="Arial"/>
            </a:endParaRPr>
          </a:p>
        </p:txBody>
      </p:sp>
    </p:spTree>
    <p:extLst>
      <p:ext uri="{BB962C8B-B14F-4D97-AF65-F5344CB8AC3E}">
        <p14:creationId xmlns:p14="http://schemas.microsoft.com/office/powerpoint/2010/main" val="221463600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36061" y="792587"/>
            <a:ext cx="7541291" cy="466344"/>
          </a:xfrm>
          <a:solidFill>
            <a:schemeClr val="bg1"/>
          </a:solidFill>
          <a:ln w="28575">
            <a:solidFill>
              <a:srgbClr val="FF9900"/>
            </a:solidFill>
          </a:ln>
        </p:spPr>
        <p:txBody>
          <a:bodyPr/>
          <a:lstStyle/>
          <a:p>
            <a:r>
              <a:rPr lang="en-US" dirty="0" smtClean="0">
                <a:solidFill>
                  <a:srgbClr val="FF9900"/>
                </a:solidFill>
              </a:rPr>
              <a:t>Wayfinding </a:t>
            </a:r>
            <a:r>
              <a:rPr lang="en-US" dirty="0">
                <a:solidFill>
                  <a:srgbClr val="FF9900"/>
                </a:solidFill>
              </a:rPr>
              <a:t>&amp; Station Improvements </a:t>
            </a:r>
            <a:r>
              <a:rPr lang="en-US" dirty="0" smtClean="0">
                <a:solidFill>
                  <a:srgbClr val="FF9900"/>
                </a:solidFill>
              </a:rPr>
              <a:t>(8 Stations) (Design)</a:t>
            </a:r>
            <a:endParaRPr lang="en-US" sz="1400" dirty="0">
              <a:solidFill>
                <a:srgbClr val="FF9900"/>
              </a:solidFill>
            </a:endParaRPr>
          </a:p>
        </p:txBody>
      </p:sp>
      <p:sp>
        <p:nvSpPr>
          <p:cNvPr id="2" name="Rectangle 1"/>
          <p:cNvSpPr/>
          <p:nvPr/>
        </p:nvSpPr>
        <p:spPr>
          <a:xfrm>
            <a:off x="462687" y="473043"/>
            <a:ext cx="4033115" cy="261610"/>
          </a:xfrm>
          <a:prstGeom prst="rect">
            <a:avLst/>
          </a:prstGeom>
        </p:spPr>
        <p:txBody>
          <a:bodyPr wrap="square">
            <a:spAutoFit/>
          </a:bodyPr>
          <a:lstStyle/>
          <a:p>
            <a:r>
              <a:rPr lang="en-US" sz="1100" b="1" kern="0" dirty="0" smtClean="0">
                <a:solidFill>
                  <a:srgbClr val="FF9900"/>
                </a:solidFill>
                <a:latin typeface="Arial" pitchFamily="34" charset="0"/>
                <a:cs typeface="Arial" pitchFamily="34" charset="0"/>
              </a:rPr>
              <a:t>Orange </a:t>
            </a:r>
            <a:r>
              <a:rPr lang="en-US" sz="1100" b="1" kern="0" dirty="0">
                <a:solidFill>
                  <a:srgbClr val="FF9900"/>
                </a:solidFill>
                <a:latin typeface="Arial" pitchFamily="34" charset="0"/>
                <a:cs typeface="Arial" pitchFamily="34" charset="0"/>
              </a:rPr>
              <a:t>Line Improvements Update</a:t>
            </a:r>
            <a:endParaRPr lang="en-US" b="1" dirty="0">
              <a:solidFill>
                <a:srgbClr val="FF9900"/>
              </a:solidFill>
              <a:latin typeface="Verdana"/>
              <a:cs typeface="Arial"/>
            </a:endParaRPr>
          </a:p>
        </p:txBody>
      </p:sp>
      <p:sp>
        <p:nvSpPr>
          <p:cNvPr id="10" name="Rectangle 9"/>
          <p:cNvSpPr/>
          <p:nvPr/>
        </p:nvSpPr>
        <p:spPr>
          <a:xfrm>
            <a:off x="462685" y="1389804"/>
            <a:ext cx="4343400" cy="1973506"/>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smtClean="0">
                <a:solidFill>
                  <a:srgbClr val="000000"/>
                </a:solidFill>
                <a:latin typeface="Verdana" panose="020B0604030504040204" pitchFamily="34" charset="0"/>
                <a:ea typeface="Verdana" panose="020B0604030504040204" pitchFamily="34" charset="0"/>
                <a:cs typeface="Verdana" panose="020B0604030504040204" pitchFamily="34" charset="0"/>
              </a:rPr>
              <a:t>Project Status</a:t>
            </a:r>
          </a:p>
          <a:p>
            <a:pPr>
              <a:defRPr/>
            </a:pPr>
            <a:endParaRPr lang="en-US" sz="1200" b="1" u="sng"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lvl="0" defTabSz="838200">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Current Design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Phase: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30</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 Design </a:t>
            </a:r>
            <a:endPar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lvl="0" defTabSz="838200">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Final Design Completion</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Spring 2019</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lvl="0" defTabSz="838200">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Advertise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for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Bid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Summer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2019  </a:t>
            </a:r>
          </a:p>
          <a:p>
            <a:pPr lvl="0" defTabSz="628650">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Construction Duration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12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Months</a:t>
            </a:r>
          </a:p>
          <a:p>
            <a:pPr lvl="0" defTabSz="838200">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Est. Construction Cost	$46M</a:t>
            </a:r>
          </a:p>
          <a:p>
            <a:pPr lvl="0" defTabSz="838200">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Est. Project Budget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63M *</a:t>
            </a:r>
          </a:p>
          <a:p>
            <a:pPr defTabSz="838200">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  Includes work at locations other than the OL</a:t>
            </a:r>
          </a:p>
          <a:p>
            <a:pPr lvl="0" defTabSz="838200">
              <a:defRPr/>
            </a:pPr>
            <a:endPar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lvl="0" defTabSz="838200">
              <a:defRPr/>
            </a:pPr>
            <a:endParaRPr lang="en-US" sz="1200" b="1" u="sng"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6" name="Rectangle 5"/>
          <p:cNvSpPr/>
          <p:nvPr/>
        </p:nvSpPr>
        <p:spPr>
          <a:xfrm>
            <a:off x="4953000" y="1389805"/>
            <a:ext cx="3810000" cy="1973505"/>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a:t>
            </a:r>
            <a:r>
              <a:rPr lang="en-US" sz="1200" b="1" u="sng" dirty="0" smtClean="0">
                <a:solidFill>
                  <a:srgbClr val="000000"/>
                </a:solidFill>
                <a:latin typeface="Verdana" panose="020B0604030504040204" pitchFamily="34" charset="0"/>
                <a:ea typeface="Verdana" panose="020B0604030504040204" pitchFamily="34" charset="0"/>
                <a:cs typeface="Verdana" panose="020B0604030504040204" pitchFamily="34" charset="0"/>
              </a:rPr>
              <a:t>Scope</a:t>
            </a:r>
            <a:endPar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171450" lvl="0" indent="-1714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Of the 8 Station 6 are OL stations, including State, Haymarket, DTX, Back Bay, Malden, N. Station</a:t>
            </a:r>
          </a:p>
          <a:p>
            <a:pPr marL="171450" lvl="0" indent="-1714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Divided into (2) two (4) four station packages</a:t>
            </a:r>
          </a:p>
          <a:p>
            <a:pPr marL="171450" lvl="0" indent="-1714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Wayfinding (Signage)</a:t>
            </a:r>
          </a:p>
          <a:p>
            <a:pPr marL="171450" lvl="0" indent="-1714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Select Floor/Wall/Ceiling repairs</a:t>
            </a:r>
          </a:p>
          <a:p>
            <a:pPr marL="171450" lvl="0" indent="-1714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Extensive Cleaning/Painting </a:t>
            </a:r>
          </a:p>
          <a:p>
            <a:pPr marL="285750" indent="-285750">
              <a:buFont typeface="Arial" panose="020B0604020202020204" pitchFamily="34" charset="0"/>
              <a:buChar char="•"/>
              <a:defRPr/>
            </a:pP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p:cNvSpPr/>
          <p:nvPr/>
        </p:nvSpPr>
        <p:spPr>
          <a:xfrm>
            <a:off x="4938312" y="3510708"/>
            <a:ext cx="3810001" cy="2362200"/>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Benefits</a:t>
            </a:r>
          </a:p>
          <a:p>
            <a:pPr>
              <a:defRPr/>
            </a:pPr>
            <a:endPar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171450" indent="-1714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Improve Customer Experience</a:t>
            </a:r>
          </a:p>
          <a:p>
            <a:pPr marL="171450" indent="-1714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Bring Wayfinding into compliance with ADA &amp; new MBTA Standards</a:t>
            </a:r>
          </a:p>
          <a:p>
            <a:pPr marL="171450" lvl="0" indent="-1714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All customers, including those w/disabilities, will be able to get to destinations quicker &amp; safer</a:t>
            </a:r>
          </a:p>
          <a:p>
            <a:pPr marL="171450" lvl="0" indent="-1714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Tripping Hazards to be repaired and improved</a:t>
            </a:r>
          </a:p>
          <a:p>
            <a:pP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defRPr/>
            </a:pPr>
            <a:endParaRPr lang="en-US" sz="1300" b="1" u="sng"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Rectangle 10"/>
          <p:cNvSpPr/>
          <p:nvPr/>
        </p:nvSpPr>
        <p:spPr>
          <a:xfrm>
            <a:off x="436061" y="3494183"/>
            <a:ext cx="4343400" cy="2362200"/>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r>
              <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rPr>
              <a:t>One Project Photo</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5305" y="3511635"/>
            <a:ext cx="3067874" cy="2284587"/>
          </a:xfrm>
          <a:prstGeom prst="rect">
            <a:avLst/>
          </a:prstGeom>
        </p:spPr>
      </p:pic>
    </p:spTree>
    <p:extLst>
      <p:ext uri="{BB962C8B-B14F-4D97-AF65-F5344CB8AC3E}">
        <p14:creationId xmlns:p14="http://schemas.microsoft.com/office/powerpoint/2010/main" val="101781348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36061" y="792587"/>
            <a:ext cx="7541291" cy="466344"/>
          </a:xfrm>
          <a:solidFill>
            <a:schemeClr val="bg1"/>
          </a:solidFill>
          <a:ln w="28575">
            <a:solidFill>
              <a:srgbClr val="FF9900"/>
            </a:solidFill>
          </a:ln>
        </p:spPr>
        <p:txBody>
          <a:bodyPr/>
          <a:lstStyle/>
          <a:p>
            <a:r>
              <a:rPr lang="en-US" dirty="0" smtClean="0">
                <a:solidFill>
                  <a:srgbClr val="FF9900"/>
                </a:solidFill>
              </a:rPr>
              <a:t>Lighting </a:t>
            </a:r>
            <a:r>
              <a:rPr lang="en-US" dirty="0">
                <a:solidFill>
                  <a:srgbClr val="FF9900"/>
                </a:solidFill>
              </a:rPr>
              <a:t>&amp; Station Improvements </a:t>
            </a:r>
            <a:r>
              <a:rPr lang="en-US" dirty="0" smtClean="0">
                <a:solidFill>
                  <a:srgbClr val="FF9900"/>
                </a:solidFill>
              </a:rPr>
              <a:t>(8 Stations) (Design Procurement)</a:t>
            </a:r>
            <a:endParaRPr lang="en-US" sz="1400" dirty="0">
              <a:solidFill>
                <a:srgbClr val="FF9900"/>
              </a:solidFill>
            </a:endParaRPr>
          </a:p>
        </p:txBody>
      </p:sp>
      <p:sp>
        <p:nvSpPr>
          <p:cNvPr id="2" name="Rectangle 1"/>
          <p:cNvSpPr/>
          <p:nvPr/>
        </p:nvSpPr>
        <p:spPr>
          <a:xfrm>
            <a:off x="462687" y="473043"/>
            <a:ext cx="4033115" cy="261610"/>
          </a:xfrm>
          <a:prstGeom prst="rect">
            <a:avLst/>
          </a:prstGeom>
        </p:spPr>
        <p:txBody>
          <a:bodyPr wrap="square">
            <a:spAutoFit/>
          </a:bodyPr>
          <a:lstStyle/>
          <a:p>
            <a:r>
              <a:rPr lang="en-US" sz="1100" b="1" kern="0" dirty="0" smtClean="0">
                <a:solidFill>
                  <a:srgbClr val="FF9900"/>
                </a:solidFill>
                <a:latin typeface="Arial" pitchFamily="34" charset="0"/>
                <a:cs typeface="Arial" pitchFamily="34" charset="0"/>
              </a:rPr>
              <a:t>Orange </a:t>
            </a:r>
            <a:r>
              <a:rPr lang="en-US" sz="1100" b="1" kern="0" dirty="0">
                <a:solidFill>
                  <a:srgbClr val="FF9900"/>
                </a:solidFill>
                <a:latin typeface="Arial" pitchFamily="34" charset="0"/>
                <a:cs typeface="Arial" pitchFamily="34" charset="0"/>
              </a:rPr>
              <a:t>Line Improvements Update</a:t>
            </a:r>
            <a:endParaRPr lang="en-US" b="1" dirty="0">
              <a:solidFill>
                <a:srgbClr val="FF9900"/>
              </a:solidFill>
              <a:latin typeface="Verdana"/>
              <a:cs typeface="Arial"/>
            </a:endParaRPr>
          </a:p>
        </p:txBody>
      </p:sp>
      <p:sp>
        <p:nvSpPr>
          <p:cNvPr id="10" name="Rectangle 9"/>
          <p:cNvSpPr/>
          <p:nvPr/>
        </p:nvSpPr>
        <p:spPr>
          <a:xfrm>
            <a:off x="462685" y="1389804"/>
            <a:ext cx="4343400" cy="1973506"/>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lvl="0">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Consultants – TBD</a:t>
            </a:r>
          </a:p>
          <a:p>
            <a:pPr lvl="0" defTabSz="838200">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Issue RFQ:</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December 2018        </a:t>
            </a:r>
          </a:p>
          <a:p>
            <a:pPr lvl="0" defTabSz="838200">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Complete Design:		Winter 2019/2020</a:t>
            </a:r>
          </a:p>
          <a:p>
            <a:pPr lvl="0" defTabSz="838200">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Advertise for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Bid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Spring 2020  </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lvl="0" defTabSz="628650">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Construction Duration		12 Months</a:t>
            </a:r>
          </a:p>
          <a:p>
            <a:pPr lvl="0" defTabSz="838200">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Est. Construction Cost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30 M</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lvl="0" defTabSz="838200">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Est. Project Budget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40 M *</a:t>
            </a:r>
          </a:p>
          <a:p>
            <a:pPr defTabSz="838200">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  Includes work at locations other than the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OL</a:t>
            </a:r>
            <a:endParaRPr lang="en-US" sz="1200" b="1" u="sng"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6" name="Rectangle 5"/>
          <p:cNvSpPr/>
          <p:nvPr/>
        </p:nvSpPr>
        <p:spPr>
          <a:xfrm>
            <a:off x="4953000" y="1389805"/>
            <a:ext cx="3810000" cy="1973505"/>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lvl="0">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Scope</a:t>
            </a:r>
          </a:p>
          <a:p>
            <a:pPr lvl="0">
              <a:defRPr/>
            </a:pP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lvl="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Of the 8 Station 6 are OL stations, including State, Haymarket, DTX, Back Bay, Malden, N. Station</a:t>
            </a:r>
          </a:p>
          <a:p>
            <a:pPr marL="285750" lvl="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Illuminate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Wayfinding Signage</a:t>
            </a:r>
          </a:p>
          <a:p>
            <a:pPr marL="285750" lvl="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Illuminate Path of Travel &amp; Track Edges</a:t>
            </a:r>
          </a:p>
          <a:p>
            <a:pPr marL="285750" lvl="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Evaluate Existing Lighting</a:t>
            </a:r>
          </a:p>
          <a:p>
            <a:pPr marL="285750" lvl="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Recommend Improve or Replace</a:t>
            </a:r>
          </a:p>
          <a:p>
            <a:pPr>
              <a:defRPr/>
            </a:pP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p:cNvSpPr/>
          <p:nvPr/>
        </p:nvSpPr>
        <p:spPr>
          <a:xfrm>
            <a:off x="4938312" y="3510708"/>
            <a:ext cx="3810001" cy="2362200"/>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Benefits</a:t>
            </a:r>
          </a:p>
          <a:p>
            <a:pPr>
              <a:defRPr/>
            </a:pPr>
            <a:endPar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171450" indent="-1714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Improve Overall Customer Experience</a:t>
            </a:r>
          </a:p>
          <a:p>
            <a:pPr marL="171450" indent="-1714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Bring Wayfinding into compliance with ADA &amp; new MBTA Standards</a:t>
            </a:r>
          </a:p>
          <a:p>
            <a:pPr marL="171450" indent="-1714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Reduce Operating Costs</a:t>
            </a:r>
          </a:p>
          <a:p>
            <a:pPr marL="171450" indent="-1714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Take advantage of energy partnerships</a:t>
            </a:r>
          </a:p>
          <a:p>
            <a:pP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Rectangle 10"/>
          <p:cNvSpPr/>
          <p:nvPr/>
        </p:nvSpPr>
        <p:spPr>
          <a:xfrm>
            <a:off x="436061" y="3494183"/>
            <a:ext cx="4343400" cy="2362200"/>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r>
              <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rPr>
              <a:t>One Project Photo</a:t>
            </a: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335" y="3554517"/>
            <a:ext cx="2977465" cy="2236683"/>
          </a:xfrm>
          <a:prstGeom prst="rect">
            <a:avLst/>
          </a:prstGeom>
        </p:spPr>
      </p:pic>
    </p:spTree>
    <p:extLst>
      <p:ext uri="{BB962C8B-B14F-4D97-AF65-F5344CB8AC3E}">
        <p14:creationId xmlns:p14="http://schemas.microsoft.com/office/powerpoint/2010/main" val="142672790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36061" y="792587"/>
            <a:ext cx="7541291" cy="466344"/>
          </a:xfrm>
          <a:solidFill>
            <a:srgbClr val="FF9900"/>
          </a:solidFill>
        </p:spPr>
        <p:txBody>
          <a:bodyPr/>
          <a:lstStyle/>
          <a:p>
            <a:r>
              <a:rPr lang="en-US" dirty="0" smtClean="0">
                <a:solidFill>
                  <a:schemeClr val="bg1"/>
                </a:solidFill>
              </a:rPr>
              <a:t>Downtown Crossing Vertical Transp. Improvements Phase I </a:t>
            </a:r>
            <a:r>
              <a:rPr lang="en-US" dirty="0">
                <a:solidFill>
                  <a:schemeClr val="bg1"/>
                </a:solidFill>
              </a:rPr>
              <a:t>(</a:t>
            </a:r>
            <a:r>
              <a:rPr lang="en-US" dirty="0" smtClean="0">
                <a:solidFill>
                  <a:schemeClr val="bg1"/>
                </a:solidFill>
              </a:rPr>
              <a:t>Construction)</a:t>
            </a:r>
            <a:endParaRPr lang="en-US" sz="1400" dirty="0">
              <a:solidFill>
                <a:schemeClr val="bg1"/>
              </a:solidFill>
            </a:endParaRPr>
          </a:p>
        </p:txBody>
      </p:sp>
      <p:sp>
        <p:nvSpPr>
          <p:cNvPr id="2" name="Rectangle 1"/>
          <p:cNvSpPr/>
          <p:nvPr/>
        </p:nvSpPr>
        <p:spPr>
          <a:xfrm>
            <a:off x="462687" y="473043"/>
            <a:ext cx="4033115" cy="261610"/>
          </a:xfrm>
          <a:prstGeom prst="rect">
            <a:avLst/>
          </a:prstGeom>
        </p:spPr>
        <p:txBody>
          <a:bodyPr wrap="square">
            <a:spAutoFit/>
          </a:bodyPr>
          <a:lstStyle/>
          <a:p>
            <a:r>
              <a:rPr lang="en-US" sz="1100" b="1" kern="0" dirty="0" smtClean="0">
                <a:solidFill>
                  <a:srgbClr val="FF9900"/>
                </a:solidFill>
                <a:latin typeface="Arial" pitchFamily="34" charset="0"/>
                <a:cs typeface="Arial" pitchFamily="34" charset="0"/>
              </a:rPr>
              <a:t>Orange </a:t>
            </a:r>
            <a:r>
              <a:rPr lang="en-US" sz="1100" b="1" kern="0" dirty="0">
                <a:solidFill>
                  <a:srgbClr val="FF9900"/>
                </a:solidFill>
                <a:latin typeface="Arial" pitchFamily="34" charset="0"/>
                <a:cs typeface="Arial" pitchFamily="34" charset="0"/>
              </a:rPr>
              <a:t>Line Improvements Update</a:t>
            </a:r>
            <a:endParaRPr lang="en-US" b="1" dirty="0">
              <a:solidFill>
                <a:srgbClr val="FF9900"/>
              </a:solidFill>
              <a:latin typeface="Verdana"/>
              <a:cs typeface="Arial"/>
            </a:endParaRPr>
          </a:p>
        </p:txBody>
      </p:sp>
      <p:sp>
        <p:nvSpPr>
          <p:cNvPr id="10" name="Rectangle 9"/>
          <p:cNvSpPr/>
          <p:nvPr/>
        </p:nvSpPr>
        <p:spPr>
          <a:xfrm>
            <a:off x="462685" y="1389804"/>
            <a:ext cx="4343400" cy="1973506"/>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Status</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Construction NTP:                                02/18/16</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Projected Substantial Completion:         January 2019</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Construction Contract Value:                $13.6 M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Overall Project Budget:                        $34.4 M</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Construction Expenditures to Date:       $9.2 M</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Construction Percent Complete:            75%	</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6" name="Rectangle 5"/>
          <p:cNvSpPr/>
          <p:nvPr/>
        </p:nvSpPr>
        <p:spPr>
          <a:xfrm>
            <a:off x="4953000" y="1389805"/>
            <a:ext cx="3810000" cy="1973505"/>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Scope</a:t>
            </a:r>
          </a:p>
          <a:p>
            <a:pPr marL="285750" indent="-285750">
              <a:buFont typeface="Arial" panose="020B0604020202020204" pitchFamily="34" charset="0"/>
              <a:buChar char="•"/>
              <a:defRPr/>
            </a:pP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The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Downtown Crossing (DTX) Vertical Transportation Improvements Phase I project includes two new elevators servicing the RL NB to OL NB connection. </a:t>
            </a: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Also included are new fire/life systems, improvements to exits and doors to improve egress capacity.   </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p:cNvSpPr/>
          <p:nvPr/>
        </p:nvSpPr>
        <p:spPr>
          <a:xfrm>
            <a:off x="4938312" y="3510708"/>
            <a:ext cx="3810001" cy="2362200"/>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Benefits</a:t>
            </a:r>
          </a:p>
          <a:p>
            <a:pPr>
              <a:defRPr/>
            </a:pPr>
            <a:endPar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Provide ADA Compliant and Stretcher-sized elevator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for Downtown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Crossing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Station.</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Provide safer experience with increased use of glass.</a:t>
            </a:r>
          </a:p>
          <a:p>
            <a:pPr marL="28575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Provide more reliable and efficient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elevator.</a:t>
            </a: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Improve life safety systems at DTX</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Rectangle 10"/>
          <p:cNvSpPr/>
          <p:nvPr/>
        </p:nvSpPr>
        <p:spPr>
          <a:xfrm>
            <a:off x="436061" y="3510708"/>
            <a:ext cx="4343400" cy="2362200"/>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pic>
        <p:nvPicPr>
          <p:cNvPr id="5" name="Picture 4"/>
          <p:cNvPicPr>
            <a:picLocks noChangeAspect="1"/>
          </p:cNvPicPr>
          <p:nvPr/>
        </p:nvPicPr>
        <p:blipFill>
          <a:blip r:embed="rId3"/>
          <a:stretch>
            <a:fillRect/>
          </a:stretch>
        </p:blipFill>
        <p:spPr>
          <a:xfrm>
            <a:off x="462685" y="3537092"/>
            <a:ext cx="4224929" cy="2309432"/>
          </a:xfrm>
          <a:prstGeom prst="rect">
            <a:avLst/>
          </a:prstGeom>
        </p:spPr>
      </p:pic>
    </p:spTree>
    <p:extLst>
      <p:ext uri="{BB962C8B-B14F-4D97-AF65-F5344CB8AC3E}">
        <p14:creationId xmlns:p14="http://schemas.microsoft.com/office/powerpoint/2010/main" val="68488109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36061" y="792587"/>
            <a:ext cx="7541291" cy="466344"/>
          </a:xfrm>
          <a:solidFill>
            <a:srgbClr val="FF9900"/>
          </a:solidFill>
        </p:spPr>
        <p:txBody>
          <a:bodyPr/>
          <a:lstStyle/>
          <a:p>
            <a:r>
              <a:rPr lang="en-US" dirty="0" smtClean="0">
                <a:solidFill>
                  <a:schemeClr val="bg1"/>
                </a:solidFill>
              </a:rPr>
              <a:t>Downtown Crossing Vertical Transp. Imps Phase II (Design Procurement)</a:t>
            </a:r>
            <a:endParaRPr lang="en-US" sz="1400" dirty="0">
              <a:solidFill>
                <a:schemeClr val="bg1"/>
              </a:solidFill>
            </a:endParaRPr>
          </a:p>
        </p:txBody>
      </p:sp>
      <p:sp>
        <p:nvSpPr>
          <p:cNvPr id="2" name="Rectangle 1"/>
          <p:cNvSpPr/>
          <p:nvPr/>
        </p:nvSpPr>
        <p:spPr>
          <a:xfrm>
            <a:off x="462687" y="473043"/>
            <a:ext cx="4033115" cy="261610"/>
          </a:xfrm>
          <a:prstGeom prst="rect">
            <a:avLst/>
          </a:prstGeom>
        </p:spPr>
        <p:txBody>
          <a:bodyPr wrap="square">
            <a:spAutoFit/>
          </a:bodyPr>
          <a:lstStyle/>
          <a:p>
            <a:r>
              <a:rPr lang="en-US" sz="1100" b="1" kern="0" dirty="0" smtClean="0">
                <a:solidFill>
                  <a:srgbClr val="FF9900"/>
                </a:solidFill>
                <a:latin typeface="Arial" pitchFamily="34" charset="0"/>
                <a:cs typeface="Arial" pitchFamily="34" charset="0"/>
              </a:rPr>
              <a:t>Orange </a:t>
            </a:r>
            <a:r>
              <a:rPr lang="en-US" sz="1100" b="1" kern="0" dirty="0">
                <a:solidFill>
                  <a:srgbClr val="FF9900"/>
                </a:solidFill>
                <a:latin typeface="Arial" pitchFamily="34" charset="0"/>
                <a:cs typeface="Arial" pitchFamily="34" charset="0"/>
              </a:rPr>
              <a:t>Line Improvements Update</a:t>
            </a:r>
            <a:endParaRPr lang="en-US" b="1" dirty="0">
              <a:solidFill>
                <a:srgbClr val="FF9900"/>
              </a:solidFill>
              <a:latin typeface="Verdana"/>
              <a:cs typeface="Arial"/>
            </a:endParaRPr>
          </a:p>
        </p:txBody>
      </p:sp>
      <p:sp>
        <p:nvSpPr>
          <p:cNvPr id="10" name="Rectangle 9"/>
          <p:cNvSpPr/>
          <p:nvPr/>
        </p:nvSpPr>
        <p:spPr>
          <a:xfrm>
            <a:off x="462685" y="1389804"/>
            <a:ext cx="4343400" cy="1973506"/>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Status</a:t>
            </a:r>
          </a:p>
          <a:p>
            <a:pPr defTabSz="819150">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Issued RFQ:		November 6, 2018               </a:t>
            </a:r>
          </a:p>
          <a:p>
            <a:pPr defTabSz="819150">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Final Design Completion:      	Winter 2020/2021</a:t>
            </a:r>
          </a:p>
          <a:p>
            <a:pPr defTabSz="1228725">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Advertise for Bid:                	Spring 2021</a:t>
            </a:r>
          </a:p>
          <a:p>
            <a:pPr defTabSz="1228725">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Planned Construction NTP: 	Summer 2021</a:t>
            </a:r>
          </a:p>
          <a:p>
            <a:pPr defTabSz="1228725">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Construction Duration:   	24 Months                  </a:t>
            </a:r>
          </a:p>
          <a:p>
            <a:pPr defTabSz="1228725">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Est. Construction Cost:  	$35 M  	</a:t>
            </a:r>
          </a:p>
          <a:p>
            <a:pPr defTabSz="1228725">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Est. Project Budget:       	$49 M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6" name="Rectangle 5"/>
          <p:cNvSpPr/>
          <p:nvPr/>
        </p:nvSpPr>
        <p:spPr>
          <a:xfrm>
            <a:off x="4953000" y="1389805"/>
            <a:ext cx="3810000" cy="1973505"/>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Scope</a:t>
            </a:r>
          </a:p>
          <a:p>
            <a:pPr marL="285750" indent="-285750">
              <a:buFont typeface="Arial" panose="020B0604020202020204" pitchFamily="34" charset="0"/>
              <a:buChar char="•"/>
              <a:defRPr/>
            </a:pP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The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Downtown Crossing (DTX) Vertical Transportation Improvements Phase II project will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be part of a 3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elevator improvement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project at Park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St.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and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DTX.  Servicing the Orange Line will be two new elevators:</a:t>
            </a:r>
          </a:p>
          <a:p>
            <a:pPr lvl="1">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Wash. St (Surface - OL SB - RL SB)</a:t>
            </a:r>
          </a:p>
          <a:p>
            <a:pPr lvl="1">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Macy’s (OL NB – RL SB)  </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p:cNvSpPr/>
          <p:nvPr/>
        </p:nvSpPr>
        <p:spPr>
          <a:xfrm>
            <a:off x="4938312" y="3510708"/>
            <a:ext cx="3810001" cy="2362200"/>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Benefits</a:t>
            </a:r>
          </a:p>
          <a:p>
            <a:pPr>
              <a:defRPr/>
            </a:pPr>
            <a:endPar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Provide ADA Compliant and Stretcher-sized elevator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for Park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Street and Downtown Crossing Stations.</a:t>
            </a:r>
          </a:p>
          <a:p>
            <a:pPr marL="28575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Provide safer experience with increased use of glass.</a:t>
            </a:r>
          </a:p>
          <a:p>
            <a:pPr marL="28575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Provide more reliable and efficient elevator</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Rectangle 10"/>
          <p:cNvSpPr/>
          <p:nvPr/>
        </p:nvSpPr>
        <p:spPr>
          <a:xfrm>
            <a:off x="436061" y="3494183"/>
            <a:ext cx="4343400" cy="2362200"/>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r>
              <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rPr>
              <a:t>One Project Photo</a:t>
            </a:r>
          </a:p>
        </p:txBody>
      </p:sp>
      <p:pic>
        <p:nvPicPr>
          <p:cNvPr id="4" name="Picture 3"/>
          <p:cNvPicPr>
            <a:picLocks noChangeAspect="1"/>
          </p:cNvPicPr>
          <p:nvPr/>
        </p:nvPicPr>
        <p:blipFill>
          <a:blip r:embed="rId3"/>
          <a:stretch>
            <a:fillRect/>
          </a:stretch>
        </p:blipFill>
        <p:spPr>
          <a:xfrm>
            <a:off x="462685" y="3510707"/>
            <a:ext cx="4316775" cy="2345675"/>
          </a:xfrm>
          <a:prstGeom prst="rect">
            <a:avLst/>
          </a:prstGeom>
        </p:spPr>
      </p:pic>
    </p:spTree>
    <p:extLst>
      <p:ext uri="{BB962C8B-B14F-4D97-AF65-F5344CB8AC3E}">
        <p14:creationId xmlns:p14="http://schemas.microsoft.com/office/powerpoint/2010/main" val="10312964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36061" y="792587"/>
            <a:ext cx="7541291" cy="466344"/>
          </a:xfrm>
          <a:solidFill>
            <a:srgbClr val="FF9900"/>
          </a:solidFill>
          <a:ln w="19050">
            <a:solidFill>
              <a:srgbClr val="FF9900"/>
            </a:solidFill>
          </a:ln>
        </p:spPr>
        <p:txBody>
          <a:bodyPr anchor="b" anchorCtr="0"/>
          <a:lstStyle/>
          <a:p>
            <a:r>
              <a:rPr lang="en-US" dirty="0">
                <a:solidFill>
                  <a:schemeClr val="bg1"/>
                </a:solidFill>
              </a:rPr>
              <a:t>North Station Elevators (2) (Design Procurement)</a:t>
            </a:r>
          </a:p>
        </p:txBody>
      </p:sp>
      <p:sp>
        <p:nvSpPr>
          <p:cNvPr id="2" name="Rectangle 1"/>
          <p:cNvSpPr/>
          <p:nvPr/>
        </p:nvSpPr>
        <p:spPr>
          <a:xfrm>
            <a:off x="462687" y="473043"/>
            <a:ext cx="4033115" cy="261610"/>
          </a:xfrm>
          <a:prstGeom prst="rect">
            <a:avLst/>
          </a:prstGeom>
        </p:spPr>
        <p:txBody>
          <a:bodyPr wrap="square">
            <a:spAutoFit/>
          </a:bodyPr>
          <a:lstStyle/>
          <a:p>
            <a:r>
              <a:rPr lang="en-US" sz="1100" b="1" kern="0" dirty="0" smtClean="0">
                <a:solidFill>
                  <a:srgbClr val="FF9900"/>
                </a:solidFill>
                <a:latin typeface="Arial" pitchFamily="34" charset="0"/>
                <a:cs typeface="Arial" pitchFamily="34" charset="0"/>
              </a:rPr>
              <a:t>Orange </a:t>
            </a:r>
            <a:r>
              <a:rPr lang="en-US" sz="1100" b="1" kern="0" dirty="0">
                <a:solidFill>
                  <a:srgbClr val="FF9900"/>
                </a:solidFill>
                <a:latin typeface="Arial" pitchFamily="34" charset="0"/>
                <a:cs typeface="Arial" pitchFamily="34" charset="0"/>
              </a:rPr>
              <a:t>Line Improvements Update</a:t>
            </a:r>
            <a:endParaRPr lang="en-US" b="1" dirty="0">
              <a:solidFill>
                <a:srgbClr val="FF9900"/>
              </a:solidFill>
              <a:latin typeface="Verdana"/>
              <a:cs typeface="Arial"/>
            </a:endParaRPr>
          </a:p>
        </p:txBody>
      </p:sp>
      <p:sp>
        <p:nvSpPr>
          <p:cNvPr id="10" name="Rectangle 9"/>
          <p:cNvSpPr/>
          <p:nvPr/>
        </p:nvSpPr>
        <p:spPr>
          <a:xfrm>
            <a:off x="436061" y="1389804"/>
            <a:ext cx="4370024" cy="2267796"/>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Status</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Issue RFQ:			Spring 2019</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Final Design Completion:	Spring 2021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Advertise for Construction:	Spring 2021</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Construction NTP:		Summer 2021</a:t>
            </a:r>
          </a:p>
          <a:p>
            <a:pP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Construction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Duration:		27 Months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Est. Construction Cost: 	$10 M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Est. Project Budget:		$18 M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6" name="Rectangle 5"/>
          <p:cNvSpPr/>
          <p:nvPr/>
        </p:nvSpPr>
        <p:spPr>
          <a:xfrm>
            <a:off x="4953000" y="1389805"/>
            <a:ext cx="3810000" cy="2267795"/>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Scope</a:t>
            </a:r>
          </a:p>
          <a:p>
            <a:pPr marL="285750" indent="-285750">
              <a:buFont typeface="Arial" panose="020B0604020202020204" pitchFamily="34" charset="0"/>
              <a:buChar char="•"/>
              <a:defRPr/>
            </a:pP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lvl="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Construct a new elevator between the mezzanine and Orange Line Platform</a:t>
            </a:r>
          </a:p>
          <a:p>
            <a:pPr marL="285750" lvl="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Construct a new elevator between the mezzanine and the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Green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Line inbound platform.</a:t>
            </a:r>
          </a:p>
          <a:p>
            <a:pPr marL="285750" lvl="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Life Safety Systems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Upgrades</a:t>
            </a:r>
          </a:p>
          <a:p>
            <a:pPr marL="285750" lvl="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Two design and construction contracts anticipated (five stations each)</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p:cNvSpPr/>
          <p:nvPr/>
        </p:nvSpPr>
        <p:spPr>
          <a:xfrm>
            <a:off x="4938312" y="3773212"/>
            <a:ext cx="3810001" cy="2322788"/>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lvl="0">
              <a:defRPr/>
            </a:pPr>
            <a:r>
              <a:rPr lang="en-US" sz="1200" b="1" u="sng" dirty="0" smtClean="0">
                <a:solidFill>
                  <a:srgbClr val="000000"/>
                </a:solidFill>
                <a:latin typeface="Verdana" panose="020B0604030504040204" pitchFamily="34" charset="0"/>
                <a:ea typeface="Verdana" panose="020B0604030504040204" pitchFamily="34" charset="0"/>
                <a:cs typeface="Verdana" panose="020B0604030504040204" pitchFamily="34" charset="0"/>
              </a:rPr>
              <a:t>Project </a:t>
            </a: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Benefits</a:t>
            </a:r>
          </a:p>
          <a:p>
            <a:pPr lvl="0">
              <a:defRPr/>
            </a:pPr>
            <a:endPar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Provide redundant elevator service within North Station</a:t>
            </a:r>
          </a:p>
          <a:p>
            <a:pPr marL="28575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Improve accessibility between Orange and Green Line </a:t>
            </a:r>
          </a:p>
          <a:p>
            <a:pPr marL="28575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Upgrade the station fire alarm system</a:t>
            </a:r>
          </a:p>
          <a:p>
            <a:pPr marL="28575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Repurpose existing space within the station to increase functionality</a:t>
            </a:r>
          </a:p>
          <a:p>
            <a:pPr>
              <a:defRPr/>
            </a:pPr>
            <a:endParaRPr lang="en-US" sz="1300" b="1" u="sng"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Rectangle 10"/>
          <p:cNvSpPr/>
          <p:nvPr/>
        </p:nvSpPr>
        <p:spPr>
          <a:xfrm>
            <a:off x="436061" y="3773213"/>
            <a:ext cx="4370024" cy="2322787"/>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r>
              <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rPr>
              <a:t>One Project Photo</a:t>
            </a:r>
          </a:p>
        </p:txBody>
      </p:sp>
      <p:pic>
        <p:nvPicPr>
          <p:cNvPr id="8" name="Picture 7"/>
          <p:cNvPicPr>
            <a:picLocks noChangeAspect="1"/>
          </p:cNvPicPr>
          <p:nvPr/>
        </p:nvPicPr>
        <p:blipFill>
          <a:blip r:embed="rId3"/>
          <a:stretch>
            <a:fillRect/>
          </a:stretch>
        </p:blipFill>
        <p:spPr>
          <a:xfrm>
            <a:off x="436061" y="3773210"/>
            <a:ext cx="4348310" cy="2322789"/>
          </a:xfrm>
          <a:prstGeom prst="rect">
            <a:avLst/>
          </a:prstGeom>
        </p:spPr>
      </p:pic>
    </p:spTree>
    <p:extLst>
      <p:ext uri="{BB962C8B-B14F-4D97-AF65-F5344CB8AC3E}">
        <p14:creationId xmlns:p14="http://schemas.microsoft.com/office/powerpoint/2010/main" val="374334386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36061" y="792587"/>
            <a:ext cx="7541291" cy="466344"/>
          </a:xfrm>
          <a:solidFill>
            <a:srgbClr val="FF9900"/>
          </a:solidFill>
          <a:ln w="19050">
            <a:solidFill>
              <a:srgbClr val="FF9900"/>
            </a:solidFill>
          </a:ln>
        </p:spPr>
        <p:txBody>
          <a:bodyPr anchor="b" anchorCtr="0"/>
          <a:lstStyle/>
          <a:p>
            <a:r>
              <a:rPr lang="en-US" dirty="0">
                <a:solidFill>
                  <a:schemeClr val="bg1"/>
                </a:solidFill>
              </a:rPr>
              <a:t>Sullivan Station Elevators (3) (Design Procurement)</a:t>
            </a:r>
          </a:p>
        </p:txBody>
      </p:sp>
      <p:sp>
        <p:nvSpPr>
          <p:cNvPr id="2" name="Rectangle 1"/>
          <p:cNvSpPr/>
          <p:nvPr/>
        </p:nvSpPr>
        <p:spPr>
          <a:xfrm>
            <a:off x="462687" y="473043"/>
            <a:ext cx="4033115" cy="261610"/>
          </a:xfrm>
          <a:prstGeom prst="rect">
            <a:avLst/>
          </a:prstGeom>
        </p:spPr>
        <p:txBody>
          <a:bodyPr wrap="square">
            <a:spAutoFit/>
          </a:bodyPr>
          <a:lstStyle/>
          <a:p>
            <a:r>
              <a:rPr lang="en-US" sz="1100" b="1" kern="0" dirty="0" smtClean="0">
                <a:solidFill>
                  <a:srgbClr val="FF9900"/>
                </a:solidFill>
                <a:latin typeface="Arial" pitchFamily="34" charset="0"/>
                <a:cs typeface="Arial" pitchFamily="34" charset="0"/>
              </a:rPr>
              <a:t>Orange </a:t>
            </a:r>
            <a:r>
              <a:rPr lang="en-US" sz="1100" b="1" kern="0" dirty="0">
                <a:solidFill>
                  <a:srgbClr val="FF9900"/>
                </a:solidFill>
                <a:latin typeface="Arial" pitchFamily="34" charset="0"/>
                <a:cs typeface="Arial" pitchFamily="34" charset="0"/>
              </a:rPr>
              <a:t>Line Improvements Update</a:t>
            </a:r>
            <a:endParaRPr lang="en-US" b="1" dirty="0">
              <a:solidFill>
                <a:srgbClr val="FF9900"/>
              </a:solidFill>
              <a:latin typeface="Verdana"/>
              <a:cs typeface="Arial"/>
            </a:endParaRPr>
          </a:p>
        </p:txBody>
      </p:sp>
      <p:sp>
        <p:nvSpPr>
          <p:cNvPr id="10" name="Rectangle 9"/>
          <p:cNvSpPr/>
          <p:nvPr/>
        </p:nvSpPr>
        <p:spPr>
          <a:xfrm>
            <a:off x="436061" y="1389804"/>
            <a:ext cx="4370024" cy="2267796"/>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Status</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Issue RFQ:			Spring 2019</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Final Design Completion:	Spring 2021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Advertise for Construction:	Spring 2021</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Construction NTP:		Summer 2021</a:t>
            </a:r>
          </a:p>
          <a:p>
            <a:pP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Construction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Duration:		23 Months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Est. Construction Cost: 	$7 M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Est. Project Budget:		$13 M		</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6" name="Rectangle 5"/>
          <p:cNvSpPr/>
          <p:nvPr/>
        </p:nvSpPr>
        <p:spPr>
          <a:xfrm>
            <a:off x="4953000" y="1389805"/>
            <a:ext cx="3810000" cy="2267795"/>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Scope</a:t>
            </a:r>
          </a:p>
          <a:p>
            <a:pPr marL="285750" indent="-285750">
              <a:buFont typeface="Arial" panose="020B0604020202020204" pitchFamily="34" charset="0"/>
              <a:buChar char="•"/>
              <a:defRPr/>
            </a:pP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lvl="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Construct a new elevator between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upper and lower busways </a:t>
            </a:r>
          </a:p>
          <a:p>
            <a:pPr marL="285750" lvl="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Replace two existing elevators between the lobby and the inbound and outbound platforms</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lvl="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Life Safety Systems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Upgrades</a:t>
            </a:r>
          </a:p>
          <a:p>
            <a:pPr marL="285750" lvl="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Two design and construction contracts anticipated (five stations each)</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p:cNvSpPr/>
          <p:nvPr/>
        </p:nvSpPr>
        <p:spPr>
          <a:xfrm>
            <a:off x="4938312" y="3773211"/>
            <a:ext cx="3810001" cy="2427891"/>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lvl="0">
              <a:defRPr/>
            </a:pPr>
            <a:r>
              <a:rPr lang="en-US" sz="1200" b="1" u="sng" dirty="0" smtClean="0">
                <a:solidFill>
                  <a:srgbClr val="000000"/>
                </a:solidFill>
                <a:latin typeface="Verdana" panose="020B0604030504040204" pitchFamily="34" charset="0"/>
                <a:ea typeface="Verdana" panose="020B0604030504040204" pitchFamily="34" charset="0"/>
                <a:cs typeface="Verdana" panose="020B0604030504040204" pitchFamily="34" charset="0"/>
              </a:rPr>
              <a:t>Project </a:t>
            </a: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Benefits</a:t>
            </a:r>
          </a:p>
          <a:p>
            <a:pPr lvl="0">
              <a:defRPr/>
            </a:pPr>
            <a:endPar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Provide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elevator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service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between the busways</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Improve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functionality of existing elevators by providing pass-through operability</a:t>
            </a: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Bring existing elevators up to a state of good repair</a:t>
            </a: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Repurpose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existing space within the station to increase functionality</a:t>
            </a:r>
          </a:p>
          <a:p>
            <a:pPr>
              <a:defRPr/>
            </a:pPr>
            <a:endParaRPr lang="en-US" sz="1300" b="1" u="sng"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Rectangle 10"/>
          <p:cNvSpPr/>
          <p:nvPr/>
        </p:nvSpPr>
        <p:spPr>
          <a:xfrm>
            <a:off x="436061" y="3773213"/>
            <a:ext cx="4370024" cy="2427890"/>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r>
              <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rPr>
              <a:t>One Project Photo</a:t>
            </a:r>
          </a:p>
        </p:txBody>
      </p:sp>
      <p:pic>
        <p:nvPicPr>
          <p:cNvPr id="4" name="Picture 3"/>
          <p:cNvPicPr>
            <a:picLocks noChangeAspect="1"/>
          </p:cNvPicPr>
          <p:nvPr/>
        </p:nvPicPr>
        <p:blipFill>
          <a:blip r:embed="rId3"/>
          <a:stretch>
            <a:fillRect/>
          </a:stretch>
        </p:blipFill>
        <p:spPr>
          <a:xfrm>
            <a:off x="462687" y="3788473"/>
            <a:ext cx="4279048" cy="2307527"/>
          </a:xfrm>
          <a:prstGeom prst="rect">
            <a:avLst/>
          </a:prstGeom>
        </p:spPr>
      </p:pic>
    </p:spTree>
    <p:extLst>
      <p:ext uri="{BB962C8B-B14F-4D97-AF65-F5344CB8AC3E}">
        <p14:creationId xmlns:p14="http://schemas.microsoft.com/office/powerpoint/2010/main" val="152039990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36061" y="792587"/>
            <a:ext cx="7541291" cy="466344"/>
          </a:xfrm>
          <a:solidFill>
            <a:srgbClr val="FF9900"/>
          </a:solidFill>
          <a:ln w="19050">
            <a:solidFill>
              <a:srgbClr val="FF9900"/>
            </a:solidFill>
          </a:ln>
        </p:spPr>
        <p:txBody>
          <a:bodyPr anchor="b" anchorCtr="0"/>
          <a:lstStyle/>
          <a:p>
            <a:r>
              <a:rPr lang="en-US" dirty="0">
                <a:solidFill>
                  <a:schemeClr val="bg1"/>
                </a:solidFill>
              </a:rPr>
              <a:t>Wellington Station Elevators (5) (Design Procurement)</a:t>
            </a:r>
          </a:p>
        </p:txBody>
      </p:sp>
      <p:sp>
        <p:nvSpPr>
          <p:cNvPr id="2" name="Rectangle 1"/>
          <p:cNvSpPr/>
          <p:nvPr/>
        </p:nvSpPr>
        <p:spPr>
          <a:xfrm>
            <a:off x="462687" y="473043"/>
            <a:ext cx="4033115" cy="261610"/>
          </a:xfrm>
          <a:prstGeom prst="rect">
            <a:avLst/>
          </a:prstGeom>
        </p:spPr>
        <p:txBody>
          <a:bodyPr wrap="square">
            <a:spAutoFit/>
          </a:bodyPr>
          <a:lstStyle/>
          <a:p>
            <a:r>
              <a:rPr lang="en-US" sz="1100" b="1" kern="0" dirty="0" smtClean="0">
                <a:solidFill>
                  <a:srgbClr val="FF9900"/>
                </a:solidFill>
                <a:latin typeface="Arial" pitchFamily="34" charset="0"/>
                <a:cs typeface="Arial" pitchFamily="34" charset="0"/>
              </a:rPr>
              <a:t>Orange </a:t>
            </a:r>
            <a:r>
              <a:rPr lang="en-US" sz="1100" b="1" kern="0" dirty="0">
                <a:solidFill>
                  <a:srgbClr val="FF9900"/>
                </a:solidFill>
                <a:latin typeface="Arial" pitchFamily="34" charset="0"/>
                <a:cs typeface="Arial" pitchFamily="34" charset="0"/>
              </a:rPr>
              <a:t>Line Improvements Update</a:t>
            </a:r>
            <a:endParaRPr lang="en-US" b="1" dirty="0">
              <a:solidFill>
                <a:srgbClr val="FF9900"/>
              </a:solidFill>
              <a:latin typeface="Verdana"/>
              <a:cs typeface="Arial"/>
            </a:endParaRPr>
          </a:p>
        </p:txBody>
      </p:sp>
      <p:sp>
        <p:nvSpPr>
          <p:cNvPr id="10" name="Rectangle 9"/>
          <p:cNvSpPr/>
          <p:nvPr/>
        </p:nvSpPr>
        <p:spPr>
          <a:xfrm>
            <a:off x="436061" y="1389804"/>
            <a:ext cx="4370024" cy="2267796"/>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Status</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Issue RFQ:			Spring 2019</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Final Design Completion:	Spring 2021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Advertise for Construction:	Spring 2021</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Construction NTP:		Summer 2021</a:t>
            </a:r>
          </a:p>
          <a:p>
            <a:pP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Construction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Duration:		30 Months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Est. Construction Cost: 	$14 M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Est. Project Budget:		$25 M			</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6" name="Rectangle 5"/>
          <p:cNvSpPr/>
          <p:nvPr/>
        </p:nvSpPr>
        <p:spPr>
          <a:xfrm>
            <a:off x="4953000" y="1389805"/>
            <a:ext cx="3810000" cy="2267795"/>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Scope</a:t>
            </a:r>
          </a:p>
          <a:p>
            <a:pPr marL="285750" indent="-285750">
              <a:buFont typeface="Arial" panose="020B0604020202020204" pitchFamily="34" charset="0"/>
              <a:buChar char="•"/>
              <a:defRPr/>
            </a:pP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lvl="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Construct a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three new elevators and a </a:t>
            </a:r>
            <a:r>
              <a:rPr lang="en-US" sz="1200" dirty="0" err="1" smtClean="0">
                <a:solidFill>
                  <a:srgbClr val="000000"/>
                </a:solidFill>
                <a:latin typeface="Verdana" panose="020B0604030504040204" pitchFamily="34" charset="0"/>
                <a:ea typeface="Verdana" panose="020B0604030504040204" pitchFamily="34" charset="0"/>
                <a:cs typeface="Verdana" panose="020B0604030504040204" pitchFamily="34" charset="0"/>
              </a:rPr>
              <a:t>headhouse</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entrance from the parking lot to the south end of the platform. </a:t>
            </a:r>
          </a:p>
          <a:p>
            <a:pPr marL="285750" lvl="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Replace two existing elevators between the north lobby and the inbound and outbound platforms</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lvl="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Life Safety Systems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Upgrades</a:t>
            </a:r>
          </a:p>
          <a:p>
            <a:pPr marL="285750" lvl="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Two design and construction contracts anticipated (five stations each)</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p:cNvSpPr/>
          <p:nvPr/>
        </p:nvSpPr>
        <p:spPr>
          <a:xfrm>
            <a:off x="4938312" y="3773211"/>
            <a:ext cx="3810001" cy="2427891"/>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lvl="0">
              <a:defRPr/>
            </a:pPr>
            <a:r>
              <a:rPr lang="en-US" sz="1200" b="1" u="sng" dirty="0" smtClean="0">
                <a:solidFill>
                  <a:srgbClr val="000000"/>
                </a:solidFill>
                <a:latin typeface="Verdana" panose="020B0604030504040204" pitchFamily="34" charset="0"/>
                <a:ea typeface="Verdana" panose="020B0604030504040204" pitchFamily="34" charset="0"/>
                <a:cs typeface="Verdana" panose="020B0604030504040204" pitchFamily="34" charset="0"/>
              </a:rPr>
              <a:t>Project </a:t>
            </a: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Benefits</a:t>
            </a:r>
          </a:p>
          <a:p>
            <a:pPr lvl="0">
              <a:defRPr/>
            </a:pPr>
            <a:endPar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Provide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redundant elevator service at Wellington Station</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Improve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egress to the passenger parking lot area</a:t>
            </a: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Bring existing elevators up to a state of good repair</a:t>
            </a: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Repurpose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existing space within the station to increase functionality</a:t>
            </a:r>
          </a:p>
          <a:p>
            <a:pPr>
              <a:defRPr/>
            </a:pPr>
            <a:endParaRPr lang="en-US" sz="1300" b="1" u="sng"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Rectangle 10"/>
          <p:cNvSpPr/>
          <p:nvPr/>
        </p:nvSpPr>
        <p:spPr>
          <a:xfrm>
            <a:off x="436061" y="3773213"/>
            <a:ext cx="4370024" cy="2427890"/>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r>
              <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rPr>
              <a:t>One Project Photo</a:t>
            </a:r>
          </a:p>
        </p:txBody>
      </p:sp>
      <p:pic>
        <p:nvPicPr>
          <p:cNvPr id="5" name="Picture 4"/>
          <p:cNvPicPr>
            <a:picLocks noChangeAspect="1"/>
          </p:cNvPicPr>
          <p:nvPr/>
        </p:nvPicPr>
        <p:blipFill>
          <a:blip r:embed="rId3"/>
          <a:stretch>
            <a:fillRect/>
          </a:stretch>
        </p:blipFill>
        <p:spPr>
          <a:xfrm>
            <a:off x="462688" y="3788473"/>
            <a:ext cx="4343397" cy="2388968"/>
          </a:xfrm>
          <a:prstGeom prst="rect">
            <a:avLst/>
          </a:prstGeom>
        </p:spPr>
      </p:pic>
    </p:spTree>
    <p:extLst>
      <p:ext uri="{BB962C8B-B14F-4D97-AF65-F5344CB8AC3E}">
        <p14:creationId xmlns:p14="http://schemas.microsoft.com/office/powerpoint/2010/main" val="140078041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36061" y="792587"/>
            <a:ext cx="7541291" cy="466344"/>
          </a:xfrm>
          <a:solidFill>
            <a:srgbClr val="FF9900"/>
          </a:solidFill>
          <a:ln w="19050">
            <a:solidFill>
              <a:srgbClr val="FF9900"/>
            </a:solidFill>
          </a:ln>
        </p:spPr>
        <p:txBody>
          <a:bodyPr anchor="b" anchorCtr="0"/>
          <a:lstStyle/>
          <a:p>
            <a:r>
              <a:rPr lang="en-US" dirty="0">
                <a:solidFill>
                  <a:schemeClr val="bg1"/>
                </a:solidFill>
              </a:rPr>
              <a:t>Chinatown Station Elevators (4) (Design Procurement)</a:t>
            </a:r>
          </a:p>
        </p:txBody>
      </p:sp>
      <p:sp>
        <p:nvSpPr>
          <p:cNvPr id="2" name="Rectangle 1"/>
          <p:cNvSpPr/>
          <p:nvPr/>
        </p:nvSpPr>
        <p:spPr>
          <a:xfrm>
            <a:off x="462687" y="473043"/>
            <a:ext cx="4033115" cy="261610"/>
          </a:xfrm>
          <a:prstGeom prst="rect">
            <a:avLst/>
          </a:prstGeom>
        </p:spPr>
        <p:txBody>
          <a:bodyPr wrap="square">
            <a:spAutoFit/>
          </a:bodyPr>
          <a:lstStyle/>
          <a:p>
            <a:r>
              <a:rPr lang="en-US" sz="1100" b="1" kern="0" dirty="0" smtClean="0">
                <a:solidFill>
                  <a:srgbClr val="FF9900"/>
                </a:solidFill>
                <a:latin typeface="Arial" pitchFamily="34" charset="0"/>
                <a:cs typeface="Arial" pitchFamily="34" charset="0"/>
              </a:rPr>
              <a:t>Orange </a:t>
            </a:r>
            <a:r>
              <a:rPr lang="en-US" sz="1100" b="1" kern="0" dirty="0">
                <a:solidFill>
                  <a:srgbClr val="FF9900"/>
                </a:solidFill>
                <a:latin typeface="Arial" pitchFamily="34" charset="0"/>
                <a:cs typeface="Arial" pitchFamily="34" charset="0"/>
              </a:rPr>
              <a:t>Line Improvements Update</a:t>
            </a:r>
            <a:endParaRPr lang="en-US" b="1" dirty="0">
              <a:solidFill>
                <a:srgbClr val="FF9900"/>
              </a:solidFill>
              <a:latin typeface="Verdana"/>
              <a:cs typeface="Arial"/>
            </a:endParaRPr>
          </a:p>
        </p:txBody>
      </p:sp>
      <p:sp>
        <p:nvSpPr>
          <p:cNvPr id="10" name="Rectangle 9"/>
          <p:cNvSpPr/>
          <p:nvPr/>
        </p:nvSpPr>
        <p:spPr>
          <a:xfrm>
            <a:off x="436061" y="1389804"/>
            <a:ext cx="4370024" cy="2267796"/>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Status</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Issue RFQ:			Spring 2019</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Final Design Completion:	Spring 2021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Advertise for Construction:	Spring 2021</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Construction NTP:		Summer 2021</a:t>
            </a:r>
          </a:p>
          <a:p>
            <a:pP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Construction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Duration:		42 Months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Est. Construction Cost: 	$27 M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Est. Project Budget:		$48 M		</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6" name="Rectangle 5"/>
          <p:cNvSpPr/>
          <p:nvPr/>
        </p:nvSpPr>
        <p:spPr>
          <a:xfrm>
            <a:off x="4953000" y="1389805"/>
            <a:ext cx="3810000" cy="2267795"/>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Scope</a:t>
            </a:r>
          </a:p>
          <a:p>
            <a:pPr marL="285750" indent="-285750">
              <a:buFont typeface="Arial" panose="020B0604020202020204" pitchFamily="34" charset="0"/>
              <a:buChar char="•"/>
              <a:defRPr/>
            </a:pP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lvl="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Construct a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two new elevators from Washington St to the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Orange Line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Inbound and Outbound Platforms</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lvl="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Replace two existing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elevators from Washington St to the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inbound and outbound platforms</a:t>
            </a:r>
          </a:p>
          <a:p>
            <a:pPr marL="285750" lvl="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Life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Safety Systems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Upgrades</a:t>
            </a:r>
          </a:p>
          <a:p>
            <a:pPr marL="285750" lvl="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Two design and construction contracts anticipated (five stations each)</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p:cNvSpPr/>
          <p:nvPr/>
        </p:nvSpPr>
        <p:spPr>
          <a:xfrm>
            <a:off x="4938312" y="3773212"/>
            <a:ext cx="3810001" cy="2438400"/>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lvl="0">
              <a:defRPr/>
            </a:pPr>
            <a:r>
              <a:rPr lang="en-US" sz="1200" b="1" u="sng" dirty="0" smtClean="0">
                <a:solidFill>
                  <a:srgbClr val="000000"/>
                </a:solidFill>
                <a:latin typeface="Verdana" panose="020B0604030504040204" pitchFamily="34" charset="0"/>
                <a:ea typeface="Verdana" panose="020B0604030504040204" pitchFamily="34" charset="0"/>
                <a:cs typeface="Verdana" panose="020B0604030504040204" pitchFamily="34" charset="0"/>
              </a:rPr>
              <a:t>Project </a:t>
            </a: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Benefits</a:t>
            </a:r>
          </a:p>
          <a:p>
            <a:pPr lvl="0">
              <a:defRPr/>
            </a:pPr>
            <a:endPar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Provide redundant elevator service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to both the inbound and outbound platforms</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Bring existing elevators up to a state of good repair</a:t>
            </a: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Upgrade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the station fire alarm system</a:t>
            </a: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Re-opening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existing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station entrances to enhance presence at Washington St level</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defRPr/>
            </a:pPr>
            <a:endParaRPr lang="en-US" sz="1300" b="1" u="sng"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Rectangle 10"/>
          <p:cNvSpPr/>
          <p:nvPr/>
        </p:nvSpPr>
        <p:spPr>
          <a:xfrm>
            <a:off x="436061" y="3773213"/>
            <a:ext cx="4370024" cy="2438399"/>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r>
              <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rPr>
              <a:t>One Project Photo</a:t>
            </a:r>
          </a:p>
        </p:txBody>
      </p:sp>
      <p:pic>
        <p:nvPicPr>
          <p:cNvPr id="4" name="Picture 3"/>
          <p:cNvPicPr>
            <a:picLocks noChangeAspect="1"/>
          </p:cNvPicPr>
          <p:nvPr/>
        </p:nvPicPr>
        <p:blipFill>
          <a:blip r:embed="rId3"/>
          <a:stretch>
            <a:fillRect/>
          </a:stretch>
        </p:blipFill>
        <p:spPr>
          <a:xfrm>
            <a:off x="462687" y="3773212"/>
            <a:ext cx="4343397" cy="2438400"/>
          </a:xfrm>
          <a:prstGeom prst="rect">
            <a:avLst/>
          </a:prstGeom>
        </p:spPr>
      </p:pic>
    </p:spTree>
    <p:extLst>
      <p:ext uri="{BB962C8B-B14F-4D97-AF65-F5344CB8AC3E}">
        <p14:creationId xmlns:p14="http://schemas.microsoft.com/office/powerpoint/2010/main" val="11971069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369035" y="802883"/>
            <a:ext cx="8383905" cy="4667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1" fontAlgn="base" hangingPunct="1">
              <a:lnSpc>
                <a:spcPct val="100000"/>
              </a:lnSpc>
              <a:spcBef>
                <a:spcPct val="0"/>
              </a:spcBef>
              <a:spcAft>
                <a:spcPct val="0"/>
              </a:spcAft>
              <a:defRPr sz="1600" b="1">
                <a:solidFill>
                  <a:srgbClr val="00269E"/>
                </a:solidFill>
                <a:latin typeface="Arial" pitchFamily="34" charset="0"/>
                <a:ea typeface="+mj-ea"/>
                <a:cs typeface="Arial" pitchFamily="34" charset="0"/>
              </a:defRPr>
            </a:lvl1pPr>
            <a:lvl2pPr algn="l" rtl="0" eaLnBrk="1" fontAlgn="base" hangingPunct="1">
              <a:lnSpc>
                <a:spcPct val="90000"/>
              </a:lnSpc>
              <a:spcBef>
                <a:spcPct val="0"/>
              </a:spcBef>
              <a:spcAft>
                <a:spcPct val="0"/>
              </a:spcAft>
              <a:defRPr sz="2800" b="1">
                <a:solidFill>
                  <a:srgbClr val="0033CC"/>
                </a:solidFill>
                <a:latin typeface="Calibri" panose="020F0502020204030204" pitchFamily="34" charset="0"/>
                <a:cs typeface="Arial" charset="0"/>
              </a:defRPr>
            </a:lvl2pPr>
            <a:lvl3pPr algn="l" rtl="0" eaLnBrk="1" fontAlgn="base" hangingPunct="1">
              <a:lnSpc>
                <a:spcPct val="90000"/>
              </a:lnSpc>
              <a:spcBef>
                <a:spcPct val="0"/>
              </a:spcBef>
              <a:spcAft>
                <a:spcPct val="0"/>
              </a:spcAft>
              <a:defRPr sz="2800" b="1">
                <a:solidFill>
                  <a:srgbClr val="0033CC"/>
                </a:solidFill>
                <a:latin typeface="Calibri" panose="020F0502020204030204" pitchFamily="34" charset="0"/>
                <a:cs typeface="Arial" charset="0"/>
              </a:defRPr>
            </a:lvl3pPr>
            <a:lvl4pPr algn="l" rtl="0" eaLnBrk="1" fontAlgn="base" hangingPunct="1">
              <a:lnSpc>
                <a:spcPct val="90000"/>
              </a:lnSpc>
              <a:spcBef>
                <a:spcPct val="0"/>
              </a:spcBef>
              <a:spcAft>
                <a:spcPct val="0"/>
              </a:spcAft>
              <a:defRPr sz="2800" b="1">
                <a:solidFill>
                  <a:srgbClr val="0033CC"/>
                </a:solidFill>
                <a:latin typeface="Calibri" panose="020F0502020204030204" pitchFamily="34" charset="0"/>
                <a:cs typeface="Arial" charset="0"/>
              </a:defRPr>
            </a:lvl4pPr>
            <a:lvl5pPr algn="l" rtl="0" eaLnBrk="1" fontAlgn="base" hangingPunct="1">
              <a:lnSpc>
                <a:spcPct val="90000"/>
              </a:lnSpc>
              <a:spcBef>
                <a:spcPct val="0"/>
              </a:spcBef>
              <a:spcAft>
                <a:spcPct val="0"/>
              </a:spcAft>
              <a:defRPr sz="2800" b="1">
                <a:solidFill>
                  <a:srgbClr val="0033CC"/>
                </a:solidFill>
                <a:latin typeface="Calibri" panose="020F0502020204030204" pitchFamily="34" charset="0"/>
                <a:cs typeface="Arial" charset="0"/>
              </a:defRPr>
            </a:lvl5pPr>
            <a:lvl6pPr marL="457200" algn="l" rtl="0" eaLnBrk="1" fontAlgn="base" hangingPunct="1">
              <a:spcBef>
                <a:spcPct val="0"/>
              </a:spcBef>
              <a:spcAft>
                <a:spcPct val="0"/>
              </a:spcAft>
              <a:defRPr sz="2400" b="1">
                <a:solidFill>
                  <a:srgbClr val="0033CC"/>
                </a:solidFill>
                <a:latin typeface="Verdana" pitchFamily="34" charset="0"/>
                <a:cs typeface="Arial" charset="0"/>
              </a:defRPr>
            </a:lvl6pPr>
            <a:lvl7pPr marL="914400" algn="l" rtl="0" eaLnBrk="1" fontAlgn="base" hangingPunct="1">
              <a:spcBef>
                <a:spcPct val="0"/>
              </a:spcBef>
              <a:spcAft>
                <a:spcPct val="0"/>
              </a:spcAft>
              <a:defRPr sz="2400" b="1">
                <a:solidFill>
                  <a:srgbClr val="0033CC"/>
                </a:solidFill>
                <a:latin typeface="Verdana" pitchFamily="34" charset="0"/>
                <a:cs typeface="Arial" charset="0"/>
              </a:defRPr>
            </a:lvl7pPr>
            <a:lvl8pPr marL="1371600" algn="l" rtl="0" eaLnBrk="1" fontAlgn="base" hangingPunct="1">
              <a:spcBef>
                <a:spcPct val="0"/>
              </a:spcBef>
              <a:spcAft>
                <a:spcPct val="0"/>
              </a:spcAft>
              <a:defRPr sz="2400" b="1">
                <a:solidFill>
                  <a:srgbClr val="0033CC"/>
                </a:solidFill>
                <a:latin typeface="Verdana" pitchFamily="34" charset="0"/>
                <a:cs typeface="Arial" charset="0"/>
              </a:defRPr>
            </a:lvl8pPr>
            <a:lvl9pPr marL="1828800" algn="l" rtl="0" eaLnBrk="1" fontAlgn="base" hangingPunct="1">
              <a:spcBef>
                <a:spcPct val="0"/>
              </a:spcBef>
              <a:spcAft>
                <a:spcPct val="0"/>
              </a:spcAft>
              <a:defRPr sz="2400" b="1">
                <a:solidFill>
                  <a:srgbClr val="0033CC"/>
                </a:solidFill>
                <a:latin typeface="Verdana" pitchFamily="34"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1" i="0" u="none" strike="noStrike" kern="0" cap="none" spc="0" normalizeH="0" baseline="0" noProof="0" dirty="0" smtClean="0">
                <a:ln>
                  <a:noFill/>
                </a:ln>
                <a:solidFill>
                  <a:srgbClr val="00269E"/>
                </a:solidFill>
                <a:effectLst/>
                <a:uLnTx/>
                <a:uFillTx/>
                <a:latin typeface="Arial" pitchFamily="34" charset="0"/>
                <a:ea typeface="+mj-ea"/>
                <a:cs typeface="Arial" pitchFamily="34" charset="0"/>
              </a:rPr>
              <a:t>ORANGE LINE</a:t>
            </a:r>
            <a:r>
              <a:rPr kumimoji="0" lang="en-US" altLang="en-US" sz="1600" b="1" i="0" u="none" strike="noStrike" kern="0" cap="none" spc="0" normalizeH="0" noProof="0" dirty="0" smtClean="0">
                <a:ln>
                  <a:noFill/>
                </a:ln>
                <a:solidFill>
                  <a:srgbClr val="00269E"/>
                </a:solidFill>
                <a:effectLst/>
                <a:uLnTx/>
                <a:uFillTx/>
                <a:latin typeface="Arial" pitchFamily="34" charset="0"/>
                <a:ea typeface="+mj-ea"/>
                <a:cs typeface="Arial" pitchFamily="34" charset="0"/>
              </a:rPr>
              <a:t> </a:t>
            </a:r>
            <a:r>
              <a:rPr kumimoji="0" lang="en-US" altLang="en-US" sz="1600" b="1" i="0" u="none" strike="noStrike" kern="0" cap="none" spc="0" normalizeH="0" baseline="0" noProof="0" dirty="0" smtClean="0">
                <a:ln>
                  <a:noFill/>
                </a:ln>
                <a:solidFill>
                  <a:srgbClr val="00269E"/>
                </a:solidFill>
                <a:effectLst/>
                <a:uLnTx/>
                <a:uFillTx/>
                <a:latin typeface="Arial" pitchFamily="34" charset="0"/>
                <a:ea typeface="+mj-ea"/>
                <a:cs typeface="Arial" pitchFamily="34" charset="0"/>
              </a:rPr>
              <a:t>IMPROVEMENTS </a:t>
            </a:r>
            <a:r>
              <a:rPr kumimoji="0" lang="en-US" altLang="en-US" sz="1600" b="1" i="0" u="none" strike="noStrike" kern="0" cap="none" spc="0" normalizeH="0" baseline="0" noProof="0" dirty="0" smtClean="0">
                <a:ln>
                  <a:noFill/>
                </a:ln>
                <a:solidFill>
                  <a:srgbClr val="FF9900"/>
                </a:solidFill>
                <a:effectLst/>
                <a:uLnTx/>
                <a:uFillTx/>
                <a:latin typeface="Arial" pitchFamily="34" charset="0"/>
                <a:ea typeface="+mj-ea"/>
                <a:cs typeface="Arial" pitchFamily="34" charset="0"/>
              </a:rPr>
              <a:t>(OVER $1</a:t>
            </a:r>
            <a:r>
              <a:rPr lang="en-US" altLang="en-US" kern="0" dirty="0" smtClean="0">
                <a:solidFill>
                  <a:srgbClr val="FF9900"/>
                </a:solidFill>
              </a:rPr>
              <a:t> BILLION</a:t>
            </a:r>
            <a:r>
              <a:rPr kumimoji="0" lang="en-US" altLang="en-US" sz="1600" b="1" i="0" u="none" strike="noStrike" kern="0" cap="none" spc="0" normalizeH="0" noProof="0" dirty="0" smtClean="0">
                <a:ln>
                  <a:noFill/>
                </a:ln>
                <a:solidFill>
                  <a:srgbClr val="FF9900"/>
                </a:solidFill>
                <a:effectLst/>
                <a:uLnTx/>
                <a:uFillTx/>
                <a:latin typeface="Arial" pitchFamily="34" charset="0"/>
                <a:ea typeface="+mj-ea"/>
                <a:cs typeface="Arial" pitchFamily="34" charset="0"/>
              </a:rPr>
              <a:t> </a:t>
            </a:r>
            <a:r>
              <a:rPr kumimoji="0" lang="en-US" altLang="en-US" sz="1600" b="1" i="0" u="none" strike="noStrike" kern="0" cap="none" spc="0" normalizeH="0" baseline="0" noProof="0" dirty="0" smtClean="0">
                <a:ln>
                  <a:noFill/>
                </a:ln>
                <a:solidFill>
                  <a:srgbClr val="FF9900"/>
                </a:solidFill>
                <a:effectLst/>
                <a:uLnTx/>
                <a:uFillTx/>
                <a:latin typeface="Arial" pitchFamily="34" charset="0"/>
                <a:ea typeface="+mj-ea"/>
                <a:cs typeface="Arial" pitchFamily="34" charset="0"/>
              </a:rPr>
              <a:t>UNDERWAY)</a:t>
            </a:r>
          </a:p>
        </p:txBody>
      </p:sp>
      <p:sp>
        <p:nvSpPr>
          <p:cNvPr id="18" name="Text Placeholder 2"/>
          <p:cNvSpPr txBox="1">
            <a:spLocks/>
          </p:cNvSpPr>
          <p:nvPr/>
        </p:nvSpPr>
        <p:spPr>
          <a:xfrm>
            <a:off x="369035" y="6573637"/>
            <a:ext cx="7772400" cy="338786"/>
          </a:xfrm>
          <a:prstGeom prst="rect">
            <a:avLst/>
          </a:prstGeom>
        </p:spPr>
        <p:txBody>
          <a:bodyPr/>
          <a:lstStyle>
            <a:lvl1pPr marL="228600" indent="-228600" algn="l" rtl="0" eaLnBrk="1" fontAlgn="base" hangingPunct="1">
              <a:spcBef>
                <a:spcPct val="100000"/>
              </a:spcBef>
              <a:spcAft>
                <a:spcPct val="0"/>
              </a:spcAft>
              <a:buClr>
                <a:srgbClr val="0033CC"/>
              </a:buClr>
              <a:buChar char="•"/>
              <a:defRPr sz="2400" b="1">
                <a:solidFill>
                  <a:schemeClr val="tx1"/>
                </a:solidFill>
                <a:latin typeface="Calibri" panose="020F0502020204030204" pitchFamily="34" charset="0"/>
                <a:ea typeface="+mn-ea"/>
                <a:cs typeface="+mn-cs"/>
              </a:defRPr>
            </a:lvl1pPr>
            <a:lvl2pPr marL="576263" indent="-233363" algn="l" rtl="0" eaLnBrk="1" fontAlgn="base" hangingPunct="1">
              <a:spcBef>
                <a:spcPct val="20000"/>
              </a:spcBef>
              <a:spcAft>
                <a:spcPct val="0"/>
              </a:spcAft>
              <a:buClr>
                <a:srgbClr val="0033CC"/>
              </a:buClr>
              <a:buFont typeface="Arial" charset="0"/>
              <a:buChar char="–"/>
              <a:defRPr sz="2000">
                <a:solidFill>
                  <a:schemeClr val="tx1"/>
                </a:solidFill>
                <a:latin typeface="Calibri" panose="020F0502020204030204" pitchFamily="34" charset="0"/>
                <a:cs typeface="+mn-cs"/>
              </a:defRPr>
            </a:lvl2pPr>
            <a:lvl3pPr marL="914400" indent="-223838" algn="l" rtl="0" eaLnBrk="1" fontAlgn="base" hangingPunct="1">
              <a:spcBef>
                <a:spcPct val="20000"/>
              </a:spcBef>
              <a:spcAft>
                <a:spcPct val="0"/>
              </a:spcAft>
              <a:buClr>
                <a:srgbClr val="0033CC"/>
              </a:buClr>
              <a:buChar char="•"/>
              <a:defRPr sz="2000">
                <a:solidFill>
                  <a:schemeClr val="tx1"/>
                </a:solidFill>
                <a:latin typeface="Calibri" panose="020F0502020204030204" pitchFamily="34" charset="0"/>
                <a:cs typeface="+mn-cs"/>
              </a:defRPr>
            </a:lvl3pPr>
            <a:lvl4pPr marL="1262063" indent="-233363" algn="l" rtl="0" eaLnBrk="1" fontAlgn="base" hangingPunct="1">
              <a:spcBef>
                <a:spcPct val="20000"/>
              </a:spcBef>
              <a:spcAft>
                <a:spcPct val="0"/>
              </a:spcAft>
              <a:buClr>
                <a:srgbClr val="0033CC"/>
              </a:buClr>
              <a:buChar char="–"/>
              <a:defRPr sz="2000">
                <a:solidFill>
                  <a:schemeClr val="tx1"/>
                </a:solidFill>
                <a:latin typeface="Calibri" panose="020F0502020204030204" pitchFamily="34" charset="0"/>
                <a:cs typeface="+mn-cs"/>
              </a:defRPr>
            </a:lvl4pPr>
            <a:lvl5pPr marL="1600200" indent="-223838" algn="l" rtl="0" eaLnBrk="1" fontAlgn="base" hangingPunct="1">
              <a:spcBef>
                <a:spcPct val="20000"/>
              </a:spcBef>
              <a:spcAft>
                <a:spcPct val="0"/>
              </a:spcAft>
              <a:buClr>
                <a:srgbClr val="0033CC"/>
              </a:buClr>
              <a:buChar char="»"/>
              <a:defRPr sz="2000">
                <a:solidFill>
                  <a:schemeClr val="tx1"/>
                </a:solidFill>
                <a:latin typeface="Calibri" panose="020F0502020204030204" pitchFamily="34" charset="0"/>
                <a:cs typeface="+mn-cs"/>
              </a:defRPr>
            </a:lvl5pPr>
            <a:lvl6pPr marL="2057400" indent="-223838" algn="l" rtl="0" eaLnBrk="1" fontAlgn="base" hangingPunct="1">
              <a:spcBef>
                <a:spcPct val="20000"/>
              </a:spcBef>
              <a:spcAft>
                <a:spcPct val="0"/>
              </a:spcAft>
              <a:buClr>
                <a:srgbClr val="0033CC"/>
              </a:buClr>
              <a:buChar char="»"/>
              <a:defRPr sz="2000">
                <a:solidFill>
                  <a:schemeClr val="tx1"/>
                </a:solidFill>
                <a:latin typeface="+mn-lt"/>
                <a:cs typeface="+mn-cs"/>
              </a:defRPr>
            </a:lvl6pPr>
            <a:lvl7pPr marL="2514600" indent="-223838" algn="l" rtl="0" eaLnBrk="1" fontAlgn="base" hangingPunct="1">
              <a:spcBef>
                <a:spcPct val="20000"/>
              </a:spcBef>
              <a:spcAft>
                <a:spcPct val="0"/>
              </a:spcAft>
              <a:buClr>
                <a:srgbClr val="0033CC"/>
              </a:buClr>
              <a:buChar char="»"/>
              <a:defRPr sz="2000">
                <a:solidFill>
                  <a:schemeClr val="tx1"/>
                </a:solidFill>
                <a:latin typeface="+mn-lt"/>
                <a:cs typeface="+mn-cs"/>
              </a:defRPr>
            </a:lvl7pPr>
            <a:lvl8pPr marL="2971800" indent="-223838" algn="l" rtl="0" eaLnBrk="1" fontAlgn="base" hangingPunct="1">
              <a:spcBef>
                <a:spcPct val="20000"/>
              </a:spcBef>
              <a:spcAft>
                <a:spcPct val="0"/>
              </a:spcAft>
              <a:buClr>
                <a:srgbClr val="0033CC"/>
              </a:buClr>
              <a:buChar char="»"/>
              <a:defRPr sz="2000">
                <a:solidFill>
                  <a:schemeClr val="tx1"/>
                </a:solidFill>
                <a:latin typeface="+mn-lt"/>
                <a:cs typeface="+mn-cs"/>
              </a:defRPr>
            </a:lvl8pPr>
            <a:lvl9pPr marL="3429000" indent="-223838" algn="l" rtl="0" eaLnBrk="1" fontAlgn="base" hangingPunct="1">
              <a:spcBef>
                <a:spcPct val="20000"/>
              </a:spcBef>
              <a:spcAft>
                <a:spcPct val="0"/>
              </a:spcAft>
              <a:buClr>
                <a:srgbClr val="0033CC"/>
              </a:buClr>
              <a:buChar char="»"/>
              <a:defRPr sz="2000">
                <a:solidFill>
                  <a:schemeClr val="tx1"/>
                </a:solidFill>
                <a:latin typeface="+mn-lt"/>
                <a:cs typeface="+mn-cs"/>
              </a:defRPr>
            </a:lvl9pPr>
          </a:lstStyle>
          <a:p>
            <a:pPr>
              <a:spcBef>
                <a:spcPts val="0"/>
              </a:spcBef>
              <a:buNone/>
            </a:pPr>
            <a:endParaRPr lang="en-US" sz="1800" kern="0" dirty="0"/>
          </a:p>
        </p:txBody>
      </p:sp>
      <p:sp>
        <p:nvSpPr>
          <p:cNvPr id="5" name="Rectangle 4"/>
          <p:cNvSpPr/>
          <p:nvPr/>
        </p:nvSpPr>
        <p:spPr>
          <a:xfrm>
            <a:off x="3505200" y="6324600"/>
            <a:ext cx="2133600" cy="152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2"/>
          <p:cNvSpPr txBox="1">
            <a:spLocks/>
          </p:cNvSpPr>
          <p:nvPr/>
        </p:nvSpPr>
        <p:spPr>
          <a:xfrm>
            <a:off x="369035" y="6259982"/>
            <a:ext cx="5803165" cy="338786"/>
          </a:xfrm>
          <a:prstGeom prst="rect">
            <a:avLst/>
          </a:prstGeom>
        </p:spPr>
        <p:txBody>
          <a:bodyPr/>
          <a:lstStyle>
            <a:lvl1pPr marL="228600" indent="-228600" algn="l" rtl="0" eaLnBrk="1" fontAlgn="base" hangingPunct="1">
              <a:spcBef>
                <a:spcPct val="100000"/>
              </a:spcBef>
              <a:spcAft>
                <a:spcPct val="0"/>
              </a:spcAft>
              <a:buClr>
                <a:srgbClr val="0033CC"/>
              </a:buClr>
              <a:buChar char="•"/>
              <a:defRPr sz="2400" b="1">
                <a:solidFill>
                  <a:schemeClr val="tx1"/>
                </a:solidFill>
                <a:latin typeface="Calibri" panose="020F0502020204030204" pitchFamily="34" charset="0"/>
                <a:ea typeface="+mn-ea"/>
                <a:cs typeface="+mn-cs"/>
              </a:defRPr>
            </a:lvl1pPr>
            <a:lvl2pPr marL="576263" indent="-233363" algn="l" rtl="0" eaLnBrk="1" fontAlgn="base" hangingPunct="1">
              <a:spcBef>
                <a:spcPct val="20000"/>
              </a:spcBef>
              <a:spcAft>
                <a:spcPct val="0"/>
              </a:spcAft>
              <a:buClr>
                <a:srgbClr val="0033CC"/>
              </a:buClr>
              <a:buFont typeface="Arial" charset="0"/>
              <a:buChar char="–"/>
              <a:defRPr sz="2000">
                <a:solidFill>
                  <a:schemeClr val="tx1"/>
                </a:solidFill>
                <a:latin typeface="Calibri" panose="020F0502020204030204" pitchFamily="34" charset="0"/>
                <a:cs typeface="+mn-cs"/>
              </a:defRPr>
            </a:lvl2pPr>
            <a:lvl3pPr marL="914400" indent="-223838" algn="l" rtl="0" eaLnBrk="1" fontAlgn="base" hangingPunct="1">
              <a:spcBef>
                <a:spcPct val="20000"/>
              </a:spcBef>
              <a:spcAft>
                <a:spcPct val="0"/>
              </a:spcAft>
              <a:buClr>
                <a:srgbClr val="0033CC"/>
              </a:buClr>
              <a:buChar char="•"/>
              <a:defRPr sz="2000">
                <a:solidFill>
                  <a:schemeClr val="tx1"/>
                </a:solidFill>
                <a:latin typeface="Calibri" panose="020F0502020204030204" pitchFamily="34" charset="0"/>
                <a:cs typeface="+mn-cs"/>
              </a:defRPr>
            </a:lvl3pPr>
            <a:lvl4pPr marL="1262063" indent="-233363" algn="l" rtl="0" eaLnBrk="1" fontAlgn="base" hangingPunct="1">
              <a:spcBef>
                <a:spcPct val="20000"/>
              </a:spcBef>
              <a:spcAft>
                <a:spcPct val="0"/>
              </a:spcAft>
              <a:buClr>
                <a:srgbClr val="0033CC"/>
              </a:buClr>
              <a:buChar char="–"/>
              <a:defRPr sz="2000">
                <a:solidFill>
                  <a:schemeClr val="tx1"/>
                </a:solidFill>
                <a:latin typeface="Calibri" panose="020F0502020204030204" pitchFamily="34" charset="0"/>
                <a:cs typeface="+mn-cs"/>
              </a:defRPr>
            </a:lvl4pPr>
            <a:lvl5pPr marL="1600200" indent="-223838" algn="l" rtl="0" eaLnBrk="1" fontAlgn="base" hangingPunct="1">
              <a:spcBef>
                <a:spcPct val="20000"/>
              </a:spcBef>
              <a:spcAft>
                <a:spcPct val="0"/>
              </a:spcAft>
              <a:buClr>
                <a:srgbClr val="0033CC"/>
              </a:buClr>
              <a:buChar char="»"/>
              <a:defRPr sz="2000">
                <a:solidFill>
                  <a:schemeClr val="tx1"/>
                </a:solidFill>
                <a:latin typeface="Calibri" panose="020F0502020204030204" pitchFamily="34" charset="0"/>
                <a:cs typeface="+mn-cs"/>
              </a:defRPr>
            </a:lvl5pPr>
            <a:lvl6pPr marL="2057400" indent="-223838" algn="l" rtl="0" eaLnBrk="1" fontAlgn="base" hangingPunct="1">
              <a:spcBef>
                <a:spcPct val="20000"/>
              </a:spcBef>
              <a:spcAft>
                <a:spcPct val="0"/>
              </a:spcAft>
              <a:buClr>
                <a:srgbClr val="0033CC"/>
              </a:buClr>
              <a:buChar char="»"/>
              <a:defRPr sz="2000">
                <a:solidFill>
                  <a:schemeClr val="tx1"/>
                </a:solidFill>
                <a:latin typeface="+mn-lt"/>
                <a:cs typeface="+mn-cs"/>
              </a:defRPr>
            </a:lvl6pPr>
            <a:lvl7pPr marL="2514600" indent="-223838" algn="l" rtl="0" eaLnBrk="1" fontAlgn="base" hangingPunct="1">
              <a:spcBef>
                <a:spcPct val="20000"/>
              </a:spcBef>
              <a:spcAft>
                <a:spcPct val="0"/>
              </a:spcAft>
              <a:buClr>
                <a:srgbClr val="0033CC"/>
              </a:buClr>
              <a:buChar char="»"/>
              <a:defRPr sz="2000">
                <a:solidFill>
                  <a:schemeClr val="tx1"/>
                </a:solidFill>
                <a:latin typeface="+mn-lt"/>
                <a:cs typeface="+mn-cs"/>
              </a:defRPr>
            </a:lvl7pPr>
            <a:lvl8pPr marL="2971800" indent="-223838" algn="l" rtl="0" eaLnBrk="1" fontAlgn="base" hangingPunct="1">
              <a:spcBef>
                <a:spcPct val="20000"/>
              </a:spcBef>
              <a:spcAft>
                <a:spcPct val="0"/>
              </a:spcAft>
              <a:buClr>
                <a:srgbClr val="0033CC"/>
              </a:buClr>
              <a:buChar char="»"/>
              <a:defRPr sz="2000">
                <a:solidFill>
                  <a:schemeClr val="tx1"/>
                </a:solidFill>
                <a:latin typeface="+mn-lt"/>
                <a:cs typeface="+mn-cs"/>
              </a:defRPr>
            </a:lvl8pPr>
            <a:lvl9pPr marL="3429000" indent="-223838" algn="l" rtl="0" eaLnBrk="1" fontAlgn="base" hangingPunct="1">
              <a:spcBef>
                <a:spcPct val="20000"/>
              </a:spcBef>
              <a:spcAft>
                <a:spcPct val="0"/>
              </a:spcAft>
              <a:buClr>
                <a:srgbClr val="0033CC"/>
              </a:buClr>
              <a:buChar char="»"/>
              <a:defRPr sz="2000">
                <a:solidFill>
                  <a:schemeClr val="tx1"/>
                </a:solidFill>
                <a:latin typeface="+mn-lt"/>
                <a:cs typeface="+mn-cs"/>
              </a:defRPr>
            </a:lvl9pPr>
          </a:lstStyle>
          <a:p>
            <a:pPr>
              <a:spcBef>
                <a:spcPts val="0"/>
              </a:spcBef>
              <a:buAutoNum type="arabicParenBoth"/>
            </a:pPr>
            <a:r>
              <a:rPr lang="en-US" sz="1100" b="0" kern="0" dirty="0" smtClean="0"/>
              <a:t>Total Funding Committed includes costs associated with construction, vehicle procurement, professional services, admin and inspection, force accounts, third party costs and contingency.</a:t>
            </a:r>
          </a:p>
          <a:p>
            <a:pPr>
              <a:spcBef>
                <a:spcPts val="0"/>
              </a:spcBef>
              <a:buAutoNum type="arabicParenBoth"/>
            </a:pPr>
            <a:r>
              <a:rPr lang="en-US" sz="1100" b="0" kern="0" dirty="0" smtClean="0"/>
              <a:t>Project includes more than just the Orange Line.  Estimated portion for Orange Line work.</a:t>
            </a:r>
          </a:p>
          <a:p>
            <a:pPr marL="0" indent="0">
              <a:spcBef>
                <a:spcPts val="0"/>
              </a:spcBef>
              <a:buNone/>
            </a:pPr>
            <a:r>
              <a:rPr lang="en-US" sz="1100" b="0" kern="0" dirty="0" smtClean="0"/>
              <a:t>  </a:t>
            </a:r>
          </a:p>
          <a:p>
            <a:pPr>
              <a:spcBef>
                <a:spcPts val="0"/>
              </a:spcBef>
            </a:pPr>
            <a:endParaRPr lang="en-US" sz="1800" kern="0" dirty="0"/>
          </a:p>
        </p:txBody>
      </p:sp>
      <p:sp>
        <p:nvSpPr>
          <p:cNvPr id="7" name="Rectangle 6"/>
          <p:cNvSpPr/>
          <p:nvPr/>
        </p:nvSpPr>
        <p:spPr>
          <a:xfrm>
            <a:off x="462687" y="473043"/>
            <a:ext cx="4033115" cy="261610"/>
          </a:xfrm>
          <a:prstGeom prst="rect">
            <a:avLst/>
          </a:prstGeom>
        </p:spPr>
        <p:txBody>
          <a:bodyPr wrap="square">
            <a:spAutoFit/>
          </a:bodyPr>
          <a:lstStyle/>
          <a:p>
            <a:r>
              <a:rPr lang="en-US" sz="1100" b="1" kern="0" dirty="0" smtClean="0">
                <a:solidFill>
                  <a:srgbClr val="FF9900"/>
                </a:solidFill>
                <a:latin typeface="Arial" pitchFamily="34" charset="0"/>
                <a:cs typeface="Arial" pitchFamily="34" charset="0"/>
              </a:rPr>
              <a:t>Orange </a:t>
            </a:r>
            <a:r>
              <a:rPr lang="en-US" sz="1100" b="1" kern="0" dirty="0">
                <a:solidFill>
                  <a:srgbClr val="FF9900"/>
                </a:solidFill>
                <a:latin typeface="Arial" pitchFamily="34" charset="0"/>
                <a:cs typeface="Arial" pitchFamily="34" charset="0"/>
              </a:rPr>
              <a:t>Line Improvements Update</a:t>
            </a:r>
            <a:endParaRPr lang="en-US" b="1" dirty="0">
              <a:solidFill>
                <a:srgbClr val="FF9900"/>
              </a:solidFill>
              <a:latin typeface="Verdana"/>
              <a:cs typeface="Arial"/>
            </a:endParaRPr>
          </a:p>
        </p:txBody>
      </p:sp>
      <p:graphicFrame>
        <p:nvGraphicFramePr>
          <p:cNvPr id="3" name="Table 2"/>
          <p:cNvGraphicFramePr>
            <a:graphicFrameLocks noGrp="1"/>
          </p:cNvGraphicFramePr>
          <p:nvPr>
            <p:extLst>
              <p:ext uri="{D42A27DB-BD31-4B8C-83A1-F6EECF244321}">
                <p14:modId xmlns:p14="http://schemas.microsoft.com/office/powerpoint/2010/main" val="1333030892"/>
              </p:ext>
            </p:extLst>
          </p:nvPr>
        </p:nvGraphicFramePr>
        <p:xfrm>
          <a:off x="923924" y="1432210"/>
          <a:ext cx="7296151" cy="4731135"/>
        </p:xfrm>
        <a:graphic>
          <a:graphicData uri="http://schemas.openxmlformats.org/drawingml/2006/table">
            <a:tbl>
              <a:tblPr/>
              <a:tblGrid>
                <a:gridCol w="646058">
                  <a:extLst>
                    <a:ext uri="{9D8B030D-6E8A-4147-A177-3AD203B41FA5}">
                      <a16:colId xmlns:a16="http://schemas.microsoft.com/office/drawing/2014/main" xmlns="" val="3275393295"/>
                    </a:ext>
                  </a:extLst>
                </a:gridCol>
                <a:gridCol w="5013411">
                  <a:extLst>
                    <a:ext uri="{9D8B030D-6E8A-4147-A177-3AD203B41FA5}">
                      <a16:colId xmlns:a16="http://schemas.microsoft.com/office/drawing/2014/main" xmlns="" val="1222189917"/>
                    </a:ext>
                  </a:extLst>
                </a:gridCol>
                <a:gridCol w="1636682">
                  <a:extLst>
                    <a:ext uri="{9D8B030D-6E8A-4147-A177-3AD203B41FA5}">
                      <a16:colId xmlns:a16="http://schemas.microsoft.com/office/drawing/2014/main" xmlns="" val="1565905267"/>
                    </a:ext>
                  </a:extLst>
                </a:gridCol>
              </a:tblGrid>
              <a:tr h="262540">
                <a:tc gridSpan="2">
                  <a:txBody>
                    <a:bodyPr/>
                    <a:lstStyle/>
                    <a:p>
                      <a:pPr algn="ctr" fontAlgn="ctr"/>
                      <a:r>
                        <a:rPr lang="en-US" sz="1200" b="1" i="0" u="none" strike="noStrike" dirty="0">
                          <a:solidFill>
                            <a:srgbClr val="FFFFFF"/>
                          </a:solidFill>
                          <a:effectLst/>
                          <a:latin typeface="Calibri" panose="020F0502020204030204" pitchFamily="34" charset="0"/>
                        </a:rPr>
                        <a:t>Capital Projects</a:t>
                      </a:r>
                    </a:p>
                  </a:txBody>
                  <a:tcPr marL="4519" marR="4519" marT="4519" marB="0" anchor="ctr">
                    <a:lnL>
                      <a:noFill/>
                    </a:lnL>
                    <a:lnR w="1270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F27900"/>
                    </a:solidFill>
                  </a:tcPr>
                </a:tc>
                <a:tc hMerge="1">
                  <a:txBody>
                    <a:bodyPr/>
                    <a:lstStyle/>
                    <a:p>
                      <a:endParaRPr lang="en-US"/>
                    </a:p>
                  </a:txBody>
                  <a:tcPr/>
                </a:tc>
                <a:tc>
                  <a:txBody>
                    <a:bodyPr/>
                    <a:lstStyle/>
                    <a:p>
                      <a:pPr algn="ctr" fontAlgn="ctr"/>
                      <a:r>
                        <a:rPr lang="en-US" sz="1200" b="1" i="0" u="none" strike="noStrike" dirty="0">
                          <a:solidFill>
                            <a:srgbClr val="FFFFFF"/>
                          </a:solidFill>
                          <a:effectLst/>
                          <a:latin typeface="Calibri" panose="020F0502020204030204" pitchFamily="34" charset="0"/>
                        </a:rPr>
                        <a:t>Total Funding Committed (1)</a:t>
                      </a:r>
                    </a:p>
                  </a:txBody>
                  <a:tcPr marL="4519" marR="4519" marT="4519" marB="0" anchor="ctr">
                    <a:lnL w="12700" cap="flat" cmpd="sng" algn="ctr">
                      <a:solidFill>
                        <a:srgbClr val="FFFFFF"/>
                      </a:solidFill>
                      <a:prstDash val="solid"/>
                      <a:round/>
                      <a:headEnd type="none" w="med" len="med"/>
                      <a:tailEnd type="none" w="med" len="med"/>
                    </a:lnL>
                    <a:lnR>
                      <a:noFill/>
                    </a:lnR>
                    <a:lnT>
                      <a:noFill/>
                    </a:lnT>
                    <a:lnB w="12700" cap="flat" cmpd="sng" algn="ctr">
                      <a:solidFill>
                        <a:srgbClr val="FFFFFF"/>
                      </a:solidFill>
                      <a:prstDash val="solid"/>
                      <a:round/>
                      <a:headEnd type="none" w="med" len="med"/>
                      <a:tailEnd type="none" w="med" len="med"/>
                    </a:lnB>
                    <a:solidFill>
                      <a:srgbClr val="F27900"/>
                    </a:solidFill>
                  </a:tcPr>
                </a:tc>
                <a:extLst>
                  <a:ext uri="{0D108BD9-81ED-4DB2-BD59-A6C34878D82A}">
                    <a16:rowId xmlns:a16="http://schemas.microsoft.com/office/drawing/2014/main" xmlns="" val="2508904804"/>
                  </a:ext>
                </a:extLst>
              </a:tr>
              <a:tr h="198102">
                <a:tc rowSpan="7">
                  <a:txBody>
                    <a:bodyPr/>
                    <a:lstStyle/>
                    <a:p>
                      <a:pPr algn="ctr" fontAlgn="ctr"/>
                      <a:r>
                        <a:rPr lang="en-US" sz="1200" b="1" i="0" u="none" strike="noStrike" dirty="0">
                          <a:solidFill>
                            <a:srgbClr val="000000"/>
                          </a:solidFill>
                          <a:effectLst/>
                          <a:latin typeface="Calibri" panose="020F0502020204030204" pitchFamily="34" charset="0"/>
                        </a:rPr>
                        <a:t>RLOL Improvements Program </a:t>
                      </a:r>
                      <a:r>
                        <a:rPr lang="en-US" sz="1200" b="1" i="0" u="none" strike="noStrike" dirty="0" smtClean="0">
                          <a:solidFill>
                            <a:srgbClr val="000000"/>
                          </a:solidFill>
                          <a:effectLst/>
                          <a:latin typeface="Calibri" panose="020F0502020204030204" pitchFamily="34" charset="0"/>
                        </a:rPr>
                        <a:t>                       (</a:t>
                      </a:r>
                      <a:r>
                        <a:rPr lang="en-US" sz="1200" b="1" i="0" u="none" strike="noStrike" dirty="0">
                          <a:solidFill>
                            <a:srgbClr val="000000"/>
                          </a:solidFill>
                          <a:effectLst/>
                          <a:latin typeface="Calibri" panose="020F0502020204030204" pitchFamily="34" charset="0"/>
                        </a:rPr>
                        <a:t>OL Projects)</a:t>
                      </a:r>
                    </a:p>
                  </a:txBody>
                  <a:tcPr marL="4519" marR="4519" marT="4519" marB="0" vert="vert27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84F"/>
                    </a:solidFill>
                  </a:tcPr>
                </a:tc>
                <a:tc>
                  <a:txBody>
                    <a:bodyPr/>
                    <a:lstStyle/>
                    <a:p>
                      <a:pPr algn="l" fontAlgn="ctr"/>
                      <a:r>
                        <a:rPr lang="en-US" sz="1200" b="1" i="0" u="none" strike="noStrike" dirty="0">
                          <a:solidFill>
                            <a:srgbClr val="000000"/>
                          </a:solidFill>
                          <a:effectLst/>
                          <a:latin typeface="Calibri" panose="020F0502020204030204" pitchFamily="34" charset="0"/>
                        </a:rPr>
                        <a:t>New Orange Line Vehicles</a:t>
                      </a:r>
                    </a:p>
                  </a:txBody>
                  <a:tcPr marL="4519" marR="4519" marT="45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84F"/>
                    </a:solidFill>
                  </a:tcPr>
                </a:tc>
                <a:tc>
                  <a:txBody>
                    <a:bodyPr/>
                    <a:lstStyle/>
                    <a:p>
                      <a:pPr algn="l" fontAlgn="ctr"/>
                      <a:r>
                        <a:rPr lang="en-US" sz="1200" b="1" i="0" u="none" strike="noStrike">
                          <a:solidFill>
                            <a:srgbClr val="000000"/>
                          </a:solidFill>
                          <a:effectLst/>
                          <a:latin typeface="Calibri" panose="020F0502020204030204" pitchFamily="34" charset="0"/>
                        </a:rPr>
                        <a:t>           360,000,000 </a:t>
                      </a:r>
                    </a:p>
                  </a:txBody>
                  <a:tcPr marL="4519" marR="4519" marT="4519" marB="0" anchor="ctr">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84F"/>
                    </a:solidFill>
                  </a:tcPr>
                </a:tc>
                <a:extLst>
                  <a:ext uri="{0D108BD9-81ED-4DB2-BD59-A6C34878D82A}">
                    <a16:rowId xmlns:a16="http://schemas.microsoft.com/office/drawing/2014/main" xmlns="" val="1895109589"/>
                  </a:ext>
                </a:extLst>
              </a:tr>
              <a:tr h="198102">
                <a:tc vMerge="1">
                  <a:txBody>
                    <a:bodyPr/>
                    <a:lstStyle/>
                    <a:p>
                      <a:endParaRPr lang="en-US"/>
                    </a:p>
                  </a:txBody>
                  <a:tcPr/>
                </a:tc>
                <a:tc>
                  <a:txBody>
                    <a:bodyPr/>
                    <a:lstStyle/>
                    <a:p>
                      <a:pPr algn="l" fontAlgn="ctr"/>
                      <a:r>
                        <a:rPr lang="en-US" sz="1200" b="1" i="0" u="none" strike="noStrike" dirty="0">
                          <a:solidFill>
                            <a:srgbClr val="000000"/>
                          </a:solidFill>
                          <a:effectLst/>
                          <a:latin typeface="Calibri" panose="020F0502020204030204" pitchFamily="34" charset="0"/>
                        </a:rPr>
                        <a:t>Orange Line Test Track</a:t>
                      </a:r>
                    </a:p>
                  </a:txBody>
                  <a:tcPr marL="4519" marR="4519" marT="45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E699"/>
                    </a:solidFill>
                  </a:tcPr>
                </a:tc>
                <a:tc>
                  <a:txBody>
                    <a:bodyPr/>
                    <a:lstStyle/>
                    <a:p>
                      <a:pPr algn="l" fontAlgn="ctr"/>
                      <a:r>
                        <a:rPr lang="en-US" sz="1200" b="1" i="0" u="none" strike="noStrike">
                          <a:solidFill>
                            <a:srgbClr val="000000"/>
                          </a:solidFill>
                          <a:effectLst/>
                          <a:latin typeface="Calibri" panose="020F0502020204030204" pitchFamily="34" charset="0"/>
                        </a:rPr>
                        <a:t>                9,480,000 </a:t>
                      </a:r>
                    </a:p>
                  </a:txBody>
                  <a:tcPr marL="4519" marR="4519" marT="4519" marB="0" anchor="ctr">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E699"/>
                    </a:solidFill>
                  </a:tcPr>
                </a:tc>
                <a:extLst>
                  <a:ext uri="{0D108BD9-81ED-4DB2-BD59-A6C34878D82A}">
                    <a16:rowId xmlns:a16="http://schemas.microsoft.com/office/drawing/2014/main" xmlns="" val="842944671"/>
                  </a:ext>
                </a:extLst>
              </a:tr>
              <a:tr h="198102">
                <a:tc vMerge="1">
                  <a:txBody>
                    <a:bodyPr/>
                    <a:lstStyle/>
                    <a:p>
                      <a:endParaRPr lang="en-US"/>
                    </a:p>
                  </a:txBody>
                  <a:tcPr/>
                </a:tc>
                <a:tc>
                  <a:txBody>
                    <a:bodyPr/>
                    <a:lstStyle/>
                    <a:p>
                      <a:pPr algn="l" fontAlgn="ctr"/>
                      <a:r>
                        <a:rPr lang="en-US" sz="1200" b="1" i="0" u="none" strike="noStrike" dirty="0">
                          <a:solidFill>
                            <a:srgbClr val="000000"/>
                          </a:solidFill>
                          <a:effectLst/>
                          <a:latin typeface="Calibri" panose="020F0502020204030204" pitchFamily="34" charset="0"/>
                        </a:rPr>
                        <a:t>Wellington Yard Expansion Tracks 33-38</a:t>
                      </a:r>
                    </a:p>
                  </a:txBody>
                  <a:tcPr marL="4519" marR="4519" marT="45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84F"/>
                    </a:solidFill>
                  </a:tcPr>
                </a:tc>
                <a:tc>
                  <a:txBody>
                    <a:bodyPr/>
                    <a:lstStyle/>
                    <a:p>
                      <a:pPr algn="l" fontAlgn="ctr"/>
                      <a:r>
                        <a:rPr lang="en-US" sz="1200" b="1" i="0" u="none" strike="noStrike">
                          <a:solidFill>
                            <a:srgbClr val="000000"/>
                          </a:solidFill>
                          <a:effectLst/>
                          <a:latin typeface="Calibri" panose="020F0502020204030204" pitchFamily="34" charset="0"/>
                        </a:rPr>
                        <a:t>              28,830,000 </a:t>
                      </a:r>
                    </a:p>
                  </a:txBody>
                  <a:tcPr marL="4519" marR="4519" marT="4519" marB="0" anchor="ctr">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84F"/>
                    </a:solidFill>
                  </a:tcPr>
                </a:tc>
                <a:extLst>
                  <a:ext uri="{0D108BD9-81ED-4DB2-BD59-A6C34878D82A}">
                    <a16:rowId xmlns:a16="http://schemas.microsoft.com/office/drawing/2014/main" xmlns="" val="2333498886"/>
                  </a:ext>
                </a:extLst>
              </a:tr>
              <a:tr h="198102">
                <a:tc vMerge="1">
                  <a:txBody>
                    <a:bodyPr/>
                    <a:lstStyle/>
                    <a:p>
                      <a:endParaRPr lang="en-US"/>
                    </a:p>
                  </a:txBody>
                  <a:tcPr/>
                </a:tc>
                <a:tc>
                  <a:txBody>
                    <a:bodyPr/>
                    <a:lstStyle/>
                    <a:p>
                      <a:pPr algn="l" fontAlgn="ctr"/>
                      <a:r>
                        <a:rPr lang="en-US" sz="1200" b="1" i="0" u="none" strike="noStrike" dirty="0">
                          <a:solidFill>
                            <a:srgbClr val="000000"/>
                          </a:solidFill>
                          <a:effectLst/>
                          <a:latin typeface="Calibri" panose="020F0502020204030204" pitchFamily="34" charset="0"/>
                        </a:rPr>
                        <a:t>Wellington Maintenance Facility Improvements</a:t>
                      </a:r>
                    </a:p>
                  </a:txBody>
                  <a:tcPr marL="4519" marR="4519" marT="45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E699"/>
                    </a:solidFill>
                  </a:tcPr>
                </a:tc>
                <a:tc>
                  <a:txBody>
                    <a:bodyPr/>
                    <a:lstStyle/>
                    <a:p>
                      <a:pPr algn="l" fontAlgn="ctr"/>
                      <a:r>
                        <a:rPr lang="en-US" sz="1200" b="1" i="0" u="none" strike="noStrike">
                          <a:solidFill>
                            <a:srgbClr val="000000"/>
                          </a:solidFill>
                          <a:effectLst/>
                          <a:latin typeface="Calibri" panose="020F0502020204030204" pitchFamily="34" charset="0"/>
                        </a:rPr>
                        <a:t>           104,950,000 </a:t>
                      </a:r>
                    </a:p>
                  </a:txBody>
                  <a:tcPr marL="4519" marR="4519" marT="4519" marB="0" anchor="ctr">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E699"/>
                    </a:solidFill>
                  </a:tcPr>
                </a:tc>
                <a:extLst>
                  <a:ext uri="{0D108BD9-81ED-4DB2-BD59-A6C34878D82A}">
                    <a16:rowId xmlns:a16="http://schemas.microsoft.com/office/drawing/2014/main" xmlns="" val="2920305066"/>
                  </a:ext>
                </a:extLst>
              </a:tr>
              <a:tr h="198102">
                <a:tc vMerge="1">
                  <a:txBody>
                    <a:bodyPr/>
                    <a:lstStyle/>
                    <a:p>
                      <a:endParaRPr lang="en-US"/>
                    </a:p>
                  </a:txBody>
                  <a:tcPr/>
                </a:tc>
                <a:tc>
                  <a:txBody>
                    <a:bodyPr/>
                    <a:lstStyle/>
                    <a:p>
                      <a:pPr algn="l" fontAlgn="ctr"/>
                      <a:r>
                        <a:rPr lang="en-US" sz="1200" b="1" i="0" u="none" strike="noStrike" dirty="0">
                          <a:solidFill>
                            <a:srgbClr val="000000"/>
                          </a:solidFill>
                          <a:effectLst/>
                          <a:latin typeface="Calibri" panose="020F0502020204030204" pitchFamily="34" charset="0"/>
                        </a:rPr>
                        <a:t>Wellington Yard Improvements</a:t>
                      </a:r>
                    </a:p>
                  </a:txBody>
                  <a:tcPr marL="4519" marR="4519" marT="45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84F"/>
                    </a:solidFill>
                  </a:tcPr>
                </a:tc>
                <a:tc>
                  <a:txBody>
                    <a:bodyPr/>
                    <a:lstStyle/>
                    <a:p>
                      <a:pPr algn="l" fontAlgn="ctr"/>
                      <a:r>
                        <a:rPr lang="en-US" sz="1200" b="1" i="0" u="none" strike="noStrike">
                          <a:solidFill>
                            <a:srgbClr val="000000"/>
                          </a:solidFill>
                          <a:effectLst/>
                          <a:latin typeface="Calibri" panose="020F0502020204030204" pitchFamily="34" charset="0"/>
                        </a:rPr>
                        <a:t>           151,200,000 </a:t>
                      </a:r>
                    </a:p>
                  </a:txBody>
                  <a:tcPr marL="4519" marR="4519" marT="4519" marB="0" anchor="ctr">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84F"/>
                    </a:solidFill>
                  </a:tcPr>
                </a:tc>
                <a:extLst>
                  <a:ext uri="{0D108BD9-81ED-4DB2-BD59-A6C34878D82A}">
                    <a16:rowId xmlns:a16="http://schemas.microsoft.com/office/drawing/2014/main" xmlns="" val="3472743077"/>
                  </a:ext>
                </a:extLst>
              </a:tr>
              <a:tr h="198102">
                <a:tc vMerge="1">
                  <a:txBody>
                    <a:bodyPr/>
                    <a:lstStyle/>
                    <a:p>
                      <a:endParaRPr lang="en-US"/>
                    </a:p>
                  </a:txBody>
                  <a:tcPr/>
                </a:tc>
                <a:tc>
                  <a:txBody>
                    <a:bodyPr/>
                    <a:lstStyle/>
                    <a:p>
                      <a:pPr algn="l" fontAlgn="ctr"/>
                      <a:r>
                        <a:rPr lang="en-US" sz="1200" b="1" i="0" u="none" strike="noStrike" dirty="0">
                          <a:solidFill>
                            <a:srgbClr val="000000"/>
                          </a:solidFill>
                          <a:effectLst/>
                          <a:latin typeface="Calibri" panose="020F0502020204030204" pitchFamily="34" charset="0"/>
                        </a:rPr>
                        <a:t>Orange Line Signals Upgrades</a:t>
                      </a:r>
                    </a:p>
                  </a:txBody>
                  <a:tcPr marL="4519" marR="4519" marT="45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E699"/>
                    </a:solidFill>
                  </a:tcPr>
                </a:tc>
                <a:tc>
                  <a:txBody>
                    <a:bodyPr/>
                    <a:lstStyle/>
                    <a:p>
                      <a:pPr algn="l" fontAlgn="ctr"/>
                      <a:r>
                        <a:rPr lang="en-US" sz="1200" b="1" i="0" u="none" strike="noStrike" dirty="0">
                          <a:solidFill>
                            <a:srgbClr val="000000"/>
                          </a:solidFill>
                          <a:effectLst/>
                          <a:latin typeface="Calibri" panose="020F0502020204030204" pitchFamily="34" charset="0"/>
                        </a:rPr>
                        <a:t>           137,530,000 </a:t>
                      </a:r>
                    </a:p>
                  </a:txBody>
                  <a:tcPr marL="4519" marR="4519" marT="4519" marB="0" anchor="ctr">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E699"/>
                    </a:solidFill>
                  </a:tcPr>
                </a:tc>
                <a:extLst>
                  <a:ext uri="{0D108BD9-81ED-4DB2-BD59-A6C34878D82A}">
                    <a16:rowId xmlns:a16="http://schemas.microsoft.com/office/drawing/2014/main" xmlns="" val="3843734784"/>
                  </a:ext>
                </a:extLst>
              </a:tr>
              <a:tr h="198102">
                <a:tc vMerge="1">
                  <a:txBody>
                    <a:bodyPr/>
                    <a:lstStyle/>
                    <a:p>
                      <a:endParaRPr lang="en-US"/>
                    </a:p>
                  </a:txBody>
                  <a:tcPr/>
                </a:tc>
                <a:tc>
                  <a:txBody>
                    <a:bodyPr/>
                    <a:lstStyle/>
                    <a:p>
                      <a:pPr algn="l" fontAlgn="ctr"/>
                      <a:r>
                        <a:rPr lang="en-US" sz="1200" b="1" i="0" u="none" strike="noStrike" dirty="0">
                          <a:solidFill>
                            <a:srgbClr val="000000"/>
                          </a:solidFill>
                          <a:effectLst/>
                          <a:latin typeface="Calibri" panose="020F0502020204030204" pitchFamily="34" charset="0"/>
                        </a:rPr>
                        <a:t>Orange Line Bridge Strengthening</a:t>
                      </a:r>
                    </a:p>
                  </a:txBody>
                  <a:tcPr marL="4519" marR="4519" marT="45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84F"/>
                    </a:solidFill>
                  </a:tcPr>
                </a:tc>
                <a:tc>
                  <a:txBody>
                    <a:bodyPr/>
                    <a:lstStyle/>
                    <a:p>
                      <a:pPr algn="l" fontAlgn="ctr"/>
                      <a:r>
                        <a:rPr lang="en-US" sz="1200" b="1" i="0" u="none" strike="noStrike" dirty="0">
                          <a:solidFill>
                            <a:srgbClr val="000000"/>
                          </a:solidFill>
                          <a:effectLst/>
                          <a:latin typeface="Calibri" panose="020F0502020204030204" pitchFamily="34" charset="0"/>
                        </a:rPr>
                        <a:t>                1,210,000 </a:t>
                      </a:r>
                    </a:p>
                  </a:txBody>
                  <a:tcPr marL="4519" marR="4519" marT="4519" marB="0" anchor="ctr">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84F"/>
                    </a:solidFill>
                  </a:tcPr>
                </a:tc>
                <a:extLst>
                  <a:ext uri="{0D108BD9-81ED-4DB2-BD59-A6C34878D82A}">
                    <a16:rowId xmlns:a16="http://schemas.microsoft.com/office/drawing/2014/main" xmlns="" val="161686889"/>
                  </a:ext>
                </a:extLst>
              </a:tr>
              <a:tr h="198102">
                <a:tc rowSpan="5">
                  <a:txBody>
                    <a:bodyPr/>
                    <a:lstStyle/>
                    <a:p>
                      <a:pPr algn="ctr" fontAlgn="ctr"/>
                      <a:r>
                        <a:rPr lang="en-US" sz="1200" b="1" i="0" u="none" strike="noStrike" dirty="0">
                          <a:solidFill>
                            <a:srgbClr val="000000"/>
                          </a:solidFill>
                          <a:effectLst/>
                          <a:latin typeface="Calibri" panose="020F0502020204030204" pitchFamily="34" charset="0"/>
                        </a:rPr>
                        <a:t>Infrastructure Projects</a:t>
                      </a:r>
                    </a:p>
                  </a:txBody>
                  <a:tcPr marL="4519" marR="4519" marT="4519" marB="0" vert="vert27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E699"/>
                    </a:solidFill>
                  </a:tcPr>
                </a:tc>
                <a:tc>
                  <a:txBody>
                    <a:bodyPr/>
                    <a:lstStyle/>
                    <a:p>
                      <a:pPr algn="l" fontAlgn="ctr"/>
                      <a:r>
                        <a:rPr lang="en-US" sz="1200" b="1" i="0" u="none" strike="noStrike" dirty="0">
                          <a:solidFill>
                            <a:srgbClr val="000000"/>
                          </a:solidFill>
                          <a:effectLst/>
                          <a:latin typeface="Calibri" panose="020F0502020204030204" pitchFamily="34" charset="0"/>
                        </a:rPr>
                        <a:t>Orange Line Tunnel Repairs</a:t>
                      </a:r>
                    </a:p>
                  </a:txBody>
                  <a:tcPr marL="4519" marR="4519" marT="45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E699"/>
                    </a:solidFill>
                  </a:tcPr>
                </a:tc>
                <a:tc>
                  <a:txBody>
                    <a:bodyPr/>
                    <a:lstStyle/>
                    <a:p>
                      <a:pPr algn="l" fontAlgn="ctr"/>
                      <a:r>
                        <a:rPr lang="en-US" sz="1200" b="1" i="0" u="none" strike="noStrike">
                          <a:solidFill>
                            <a:srgbClr val="000000"/>
                          </a:solidFill>
                          <a:effectLst/>
                          <a:latin typeface="Calibri" panose="020F0502020204030204" pitchFamily="34" charset="0"/>
                        </a:rPr>
                        <a:t>              32,500,000 </a:t>
                      </a:r>
                    </a:p>
                  </a:txBody>
                  <a:tcPr marL="4519" marR="4519" marT="4519" marB="0" anchor="ctr">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E699"/>
                    </a:solidFill>
                  </a:tcPr>
                </a:tc>
                <a:extLst>
                  <a:ext uri="{0D108BD9-81ED-4DB2-BD59-A6C34878D82A}">
                    <a16:rowId xmlns:a16="http://schemas.microsoft.com/office/drawing/2014/main" xmlns="" val="2206316441"/>
                  </a:ext>
                </a:extLst>
              </a:tr>
              <a:tr h="198102">
                <a:tc vMerge="1">
                  <a:txBody>
                    <a:bodyPr/>
                    <a:lstStyle/>
                    <a:p>
                      <a:endParaRPr lang="en-US"/>
                    </a:p>
                  </a:txBody>
                  <a:tcPr/>
                </a:tc>
                <a:tc>
                  <a:txBody>
                    <a:bodyPr/>
                    <a:lstStyle/>
                    <a:p>
                      <a:pPr algn="l" fontAlgn="ctr"/>
                      <a:r>
                        <a:rPr lang="en-US" sz="1200" b="1" i="0" u="none" strike="noStrike" dirty="0" err="1">
                          <a:solidFill>
                            <a:srgbClr val="000000"/>
                          </a:solidFill>
                          <a:effectLst/>
                          <a:latin typeface="Calibri" panose="020F0502020204030204" pitchFamily="34" charset="0"/>
                        </a:rPr>
                        <a:t>Systemwide</a:t>
                      </a:r>
                      <a:r>
                        <a:rPr lang="en-US" sz="1200" b="1" i="0" u="none" strike="noStrike" dirty="0">
                          <a:solidFill>
                            <a:srgbClr val="000000"/>
                          </a:solidFill>
                          <a:effectLst/>
                          <a:latin typeface="Calibri" panose="020F0502020204030204" pitchFamily="34" charset="0"/>
                        </a:rPr>
                        <a:t> On Call Track and ROW II (2)</a:t>
                      </a:r>
                    </a:p>
                  </a:txBody>
                  <a:tcPr marL="4519" marR="4519" marT="45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84F"/>
                    </a:solidFill>
                  </a:tcPr>
                </a:tc>
                <a:tc>
                  <a:txBody>
                    <a:bodyPr/>
                    <a:lstStyle/>
                    <a:p>
                      <a:pPr algn="l" fontAlgn="ctr"/>
                      <a:r>
                        <a:rPr lang="en-US" sz="1200" b="1" i="0" u="none" strike="noStrike">
                          <a:solidFill>
                            <a:srgbClr val="000000"/>
                          </a:solidFill>
                          <a:effectLst/>
                          <a:latin typeface="Calibri" panose="020F0502020204030204" pitchFamily="34" charset="0"/>
                        </a:rPr>
                        <a:t>                6,330,000 </a:t>
                      </a:r>
                    </a:p>
                  </a:txBody>
                  <a:tcPr marL="4519" marR="4519" marT="4519" marB="0" anchor="ctr">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84F"/>
                    </a:solidFill>
                  </a:tcPr>
                </a:tc>
                <a:extLst>
                  <a:ext uri="{0D108BD9-81ED-4DB2-BD59-A6C34878D82A}">
                    <a16:rowId xmlns:a16="http://schemas.microsoft.com/office/drawing/2014/main" xmlns="" val="483020950"/>
                  </a:ext>
                </a:extLst>
              </a:tr>
              <a:tr h="198102">
                <a:tc vMerge="1">
                  <a:txBody>
                    <a:bodyPr/>
                    <a:lstStyle/>
                    <a:p>
                      <a:endParaRPr lang="en-US"/>
                    </a:p>
                  </a:txBody>
                  <a:tcPr/>
                </a:tc>
                <a:tc>
                  <a:txBody>
                    <a:bodyPr/>
                    <a:lstStyle/>
                    <a:p>
                      <a:pPr algn="l" fontAlgn="ctr"/>
                      <a:r>
                        <a:rPr lang="en-US" sz="1200" b="1" i="0" u="none" strike="noStrike" dirty="0" err="1">
                          <a:solidFill>
                            <a:srgbClr val="000000"/>
                          </a:solidFill>
                          <a:effectLst/>
                          <a:latin typeface="Calibri" panose="020F0502020204030204" pitchFamily="34" charset="0"/>
                        </a:rPr>
                        <a:t>Systemwide</a:t>
                      </a:r>
                      <a:r>
                        <a:rPr lang="en-US" sz="1200" b="1" i="0" u="none" strike="noStrike" dirty="0">
                          <a:solidFill>
                            <a:srgbClr val="000000"/>
                          </a:solidFill>
                          <a:effectLst/>
                          <a:latin typeface="Calibri" panose="020F0502020204030204" pitchFamily="34" charset="0"/>
                        </a:rPr>
                        <a:t> Power SCADA System Upgrade (2)</a:t>
                      </a:r>
                    </a:p>
                  </a:txBody>
                  <a:tcPr marL="4519" marR="4519" marT="45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E699"/>
                    </a:solidFill>
                  </a:tcPr>
                </a:tc>
                <a:tc>
                  <a:txBody>
                    <a:bodyPr/>
                    <a:lstStyle/>
                    <a:p>
                      <a:pPr algn="l" fontAlgn="ctr"/>
                      <a:r>
                        <a:rPr lang="en-US" sz="1200" b="1" i="0" u="none" strike="noStrike">
                          <a:solidFill>
                            <a:srgbClr val="000000"/>
                          </a:solidFill>
                          <a:effectLst/>
                          <a:latin typeface="Calibri" panose="020F0502020204030204" pitchFamily="34" charset="0"/>
                        </a:rPr>
                        <a:t>                    870,000 </a:t>
                      </a:r>
                    </a:p>
                  </a:txBody>
                  <a:tcPr marL="4519" marR="4519" marT="4519" marB="0" anchor="ctr">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E699"/>
                    </a:solidFill>
                  </a:tcPr>
                </a:tc>
                <a:extLst>
                  <a:ext uri="{0D108BD9-81ED-4DB2-BD59-A6C34878D82A}">
                    <a16:rowId xmlns:a16="http://schemas.microsoft.com/office/drawing/2014/main" xmlns="" val="2444840890"/>
                  </a:ext>
                </a:extLst>
              </a:tr>
              <a:tr h="198102">
                <a:tc vMerge="1">
                  <a:txBody>
                    <a:bodyPr/>
                    <a:lstStyle/>
                    <a:p>
                      <a:endParaRPr lang="en-US"/>
                    </a:p>
                  </a:txBody>
                  <a:tcPr/>
                </a:tc>
                <a:tc>
                  <a:txBody>
                    <a:bodyPr/>
                    <a:lstStyle/>
                    <a:p>
                      <a:pPr algn="l" fontAlgn="ctr"/>
                      <a:r>
                        <a:rPr lang="en-US" sz="1200" b="1" i="0" u="none" strike="noStrike" dirty="0" err="1">
                          <a:solidFill>
                            <a:srgbClr val="000000"/>
                          </a:solidFill>
                          <a:effectLst/>
                          <a:latin typeface="Calibri" panose="020F0502020204030204" pitchFamily="34" charset="0"/>
                        </a:rPr>
                        <a:t>Systemwide</a:t>
                      </a:r>
                      <a:r>
                        <a:rPr lang="en-US" sz="1200" b="1" i="0" u="none" strike="noStrike" dirty="0">
                          <a:solidFill>
                            <a:srgbClr val="000000"/>
                          </a:solidFill>
                          <a:effectLst/>
                          <a:latin typeface="Calibri" panose="020F0502020204030204" pitchFamily="34" charset="0"/>
                        </a:rPr>
                        <a:t> Power Resiliency Program (2)</a:t>
                      </a:r>
                    </a:p>
                  </a:txBody>
                  <a:tcPr marL="4519" marR="4519" marT="45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84F"/>
                    </a:solidFill>
                  </a:tcPr>
                </a:tc>
                <a:tc>
                  <a:txBody>
                    <a:bodyPr/>
                    <a:lstStyle/>
                    <a:p>
                      <a:pPr algn="l" fontAlgn="ctr"/>
                      <a:r>
                        <a:rPr lang="en-US" sz="1200" b="1" i="0" u="none" strike="noStrike">
                          <a:solidFill>
                            <a:srgbClr val="000000"/>
                          </a:solidFill>
                          <a:effectLst/>
                          <a:latin typeface="Calibri" panose="020F0502020204030204" pitchFamily="34" charset="0"/>
                        </a:rPr>
                        <a:t>                5,200,000 </a:t>
                      </a:r>
                    </a:p>
                  </a:txBody>
                  <a:tcPr marL="4519" marR="4519" marT="4519" marB="0" anchor="ctr">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84F"/>
                    </a:solidFill>
                  </a:tcPr>
                </a:tc>
                <a:extLst>
                  <a:ext uri="{0D108BD9-81ED-4DB2-BD59-A6C34878D82A}">
                    <a16:rowId xmlns:a16="http://schemas.microsoft.com/office/drawing/2014/main" xmlns="" val="3067257392"/>
                  </a:ext>
                </a:extLst>
              </a:tr>
              <a:tr h="198102">
                <a:tc vMerge="1">
                  <a:txBody>
                    <a:bodyPr/>
                    <a:lstStyle/>
                    <a:p>
                      <a:endParaRPr lang="en-US"/>
                    </a:p>
                  </a:txBody>
                  <a:tcPr/>
                </a:tc>
                <a:tc>
                  <a:txBody>
                    <a:bodyPr/>
                    <a:lstStyle/>
                    <a:p>
                      <a:pPr algn="l" fontAlgn="ctr"/>
                      <a:r>
                        <a:rPr lang="en-US" sz="1200" b="1" i="0" u="none" strike="noStrike" dirty="0">
                          <a:solidFill>
                            <a:srgbClr val="000000"/>
                          </a:solidFill>
                          <a:effectLst/>
                          <a:latin typeface="Calibri" panose="020F0502020204030204" pitchFamily="34" charset="0"/>
                        </a:rPr>
                        <a:t>Orange Line Traction Power Substation Upgrade</a:t>
                      </a:r>
                    </a:p>
                  </a:txBody>
                  <a:tcPr marL="4519" marR="4519" marT="45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E699"/>
                    </a:solidFill>
                  </a:tcPr>
                </a:tc>
                <a:tc>
                  <a:txBody>
                    <a:bodyPr/>
                    <a:lstStyle/>
                    <a:p>
                      <a:pPr algn="l" fontAlgn="ctr"/>
                      <a:r>
                        <a:rPr lang="en-US" sz="1200" b="1" i="0" u="none" strike="noStrike">
                          <a:solidFill>
                            <a:srgbClr val="000000"/>
                          </a:solidFill>
                          <a:effectLst/>
                          <a:latin typeface="Calibri" panose="020F0502020204030204" pitchFamily="34" charset="0"/>
                        </a:rPr>
                        <a:t>              47,034,000 </a:t>
                      </a:r>
                    </a:p>
                  </a:txBody>
                  <a:tcPr marL="4519" marR="4519" marT="4519" marB="0" anchor="ctr">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E699"/>
                    </a:solidFill>
                  </a:tcPr>
                </a:tc>
                <a:extLst>
                  <a:ext uri="{0D108BD9-81ED-4DB2-BD59-A6C34878D82A}">
                    <a16:rowId xmlns:a16="http://schemas.microsoft.com/office/drawing/2014/main" xmlns="" val="1003642181"/>
                  </a:ext>
                </a:extLst>
              </a:tr>
              <a:tr h="198102">
                <a:tc rowSpan="9">
                  <a:txBody>
                    <a:bodyPr/>
                    <a:lstStyle/>
                    <a:p>
                      <a:pPr algn="ctr" fontAlgn="ctr"/>
                      <a:r>
                        <a:rPr lang="en-US" sz="1200" b="1" i="0" u="none" strike="noStrike" dirty="0">
                          <a:solidFill>
                            <a:srgbClr val="000000"/>
                          </a:solidFill>
                          <a:effectLst/>
                          <a:latin typeface="Calibri" panose="020F0502020204030204" pitchFamily="34" charset="0"/>
                        </a:rPr>
                        <a:t>Facilities, Stations and               </a:t>
                      </a:r>
                      <a:r>
                        <a:rPr lang="en-US" sz="1200" b="1" i="0" u="none" strike="noStrike" dirty="0" smtClean="0">
                          <a:solidFill>
                            <a:srgbClr val="000000"/>
                          </a:solidFill>
                          <a:effectLst/>
                          <a:latin typeface="Calibri" panose="020F0502020204030204" pitchFamily="34" charset="0"/>
                        </a:rPr>
                        <a:t>     Accessibility </a:t>
                      </a:r>
                      <a:r>
                        <a:rPr lang="en-US" sz="1200" b="1" i="0" u="none" strike="noStrike" dirty="0">
                          <a:solidFill>
                            <a:srgbClr val="000000"/>
                          </a:solidFill>
                          <a:effectLst/>
                          <a:latin typeface="Calibri" panose="020F0502020204030204" pitchFamily="34" charset="0"/>
                        </a:rPr>
                        <a:t>Projects</a:t>
                      </a:r>
                    </a:p>
                  </a:txBody>
                  <a:tcPr marL="4519" marR="4519" marT="4519" marB="0" vert="vert27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84F"/>
                    </a:solidFill>
                  </a:tcPr>
                </a:tc>
                <a:tc>
                  <a:txBody>
                    <a:bodyPr/>
                    <a:lstStyle/>
                    <a:p>
                      <a:pPr algn="l" fontAlgn="ctr"/>
                      <a:r>
                        <a:rPr lang="en-US" sz="1200" b="1" i="0" u="none" strike="noStrike" dirty="0">
                          <a:solidFill>
                            <a:srgbClr val="000000"/>
                          </a:solidFill>
                          <a:effectLst/>
                          <a:latin typeface="Calibri" panose="020F0502020204030204" pitchFamily="34" charset="0"/>
                        </a:rPr>
                        <a:t>Oak Grove Station Vertical Transportation Improvements</a:t>
                      </a:r>
                    </a:p>
                  </a:txBody>
                  <a:tcPr marL="4519" marR="4519" marT="45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84F"/>
                    </a:solidFill>
                  </a:tcPr>
                </a:tc>
                <a:tc>
                  <a:txBody>
                    <a:bodyPr/>
                    <a:lstStyle/>
                    <a:p>
                      <a:pPr algn="l" fontAlgn="ctr"/>
                      <a:r>
                        <a:rPr lang="en-US" sz="1200" b="1" i="0" u="none" strike="noStrike">
                          <a:solidFill>
                            <a:srgbClr val="000000"/>
                          </a:solidFill>
                          <a:effectLst/>
                          <a:latin typeface="Calibri" panose="020F0502020204030204" pitchFamily="34" charset="0"/>
                        </a:rPr>
                        <a:t>              35,290,000 </a:t>
                      </a:r>
                    </a:p>
                  </a:txBody>
                  <a:tcPr marL="4519" marR="4519" marT="4519" marB="0" anchor="ctr">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84F"/>
                    </a:solidFill>
                  </a:tcPr>
                </a:tc>
                <a:extLst>
                  <a:ext uri="{0D108BD9-81ED-4DB2-BD59-A6C34878D82A}">
                    <a16:rowId xmlns:a16="http://schemas.microsoft.com/office/drawing/2014/main" xmlns="" val="1526582557"/>
                  </a:ext>
                </a:extLst>
              </a:tr>
              <a:tr h="198102">
                <a:tc vMerge="1">
                  <a:txBody>
                    <a:bodyPr/>
                    <a:lstStyle/>
                    <a:p>
                      <a:endParaRPr lang="en-US"/>
                    </a:p>
                  </a:txBody>
                  <a:tcPr/>
                </a:tc>
                <a:tc>
                  <a:txBody>
                    <a:bodyPr/>
                    <a:lstStyle/>
                    <a:p>
                      <a:pPr algn="l" fontAlgn="ctr"/>
                      <a:r>
                        <a:rPr lang="en-US" sz="1200" b="1" i="0" u="none" strike="noStrike" dirty="0">
                          <a:solidFill>
                            <a:srgbClr val="000000"/>
                          </a:solidFill>
                          <a:effectLst/>
                          <a:latin typeface="Calibri" panose="020F0502020204030204" pitchFamily="34" charset="0"/>
                        </a:rPr>
                        <a:t>Forest Hills Improvement Project</a:t>
                      </a:r>
                    </a:p>
                  </a:txBody>
                  <a:tcPr marL="4519" marR="4519" marT="45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E699"/>
                    </a:solidFill>
                  </a:tcPr>
                </a:tc>
                <a:tc>
                  <a:txBody>
                    <a:bodyPr/>
                    <a:lstStyle/>
                    <a:p>
                      <a:pPr algn="l" fontAlgn="ctr"/>
                      <a:r>
                        <a:rPr lang="en-US" sz="1200" b="1" i="0" u="none" strike="noStrike">
                          <a:solidFill>
                            <a:srgbClr val="000000"/>
                          </a:solidFill>
                          <a:effectLst/>
                          <a:latin typeface="Calibri" panose="020F0502020204030204" pitchFamily="34" charset="0"/>
                        </a:rPr>
                        <a:t>              22,612,000 </a:t>
                      </a:r>
                    </a:p>
                  </a:txBody>
                  <a:tcPr marL="4519" marR="4519" marT="4519" marB="0" anchor="ctr">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E699"/>
                    </a:solidFill>
                  </a:tcPr>
                </a:tc>
                <a:extLst>
                  <a:ext uri="{0D108BD9-81ED-4DB2-BD59-A6C34878D82A}">
                    <a16:rowId xmlns:a16="http://schemas.microsoft.com/office/drawing/2014/main" xmlns="" val="2304768552"/>
                  </a:ext>
                </a:extLst>
              </a:tr>
              <a:tr h="198102">
                <a:tc vMerge="1">
                  <a:txBody>
                    <a:bodyPr/>
                    <a:lstStyle/>
                    <a:p>
                      <a:endParaRPr lang="en-US"/>
                    </a:p>
                  </a:txBody>
                  <a:tcPr/>
                </a:tc>
                <a:tc>
                  <a:txBody>
                    <a:bodyPr/>
                    <a:lstStyle/>
                    <a:p>
                      <a:pPr algn="l" fontAlgn="ctr"/>
                      <a:r>
                        <a:rPr lang="en-US" sz="1200" b="1" i="0" u="none" strike="noStrike" dirty="0">
                          <a:solidFill>
                            <a:srgbClr val="000000"/>
                          </a:solidFill>
                          <a:effectLst/>
                          <a:latin typeface="Calibri" panose="020F0502020204030204" pitchFamily="34" charset="0"/>
                        </a:rPr>
                        <a:t>Sullivan Square Station Rehabilitation</a:t>
                      </a:r>
                    </a:p>
                  </a:txBody>
                  <a:tcPr marL="4519" marR="4519" marT="45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84F"/>
                    </a:solidFill>
                  </a:tcPr>
                </a:tc>
                <a:tc>
                  <a:txBody>
                    <a:bodyPr/>
                    <a:lstStyle/>
                    <a:p>
                      <a:pPr algn="l" fontAlgn="ctr"/>
                      <a:r>
                        <a:rPr lang="en-US" sz="1200" b="1" i="0" u="none" strike="noStrike">
                          <a:solidFill>
                            <a:srgbClr val="000000"/>
                          </a:solidFill>
                          <a:effectLst/>
                          <a:latin typeface="Calibri" panose="020F0502020204030204" pitchFamily="34" charset="0"/>
                        </a:rPr>
                        <a:t>                7,250,000 </a:t>
                      </a:r>
                    </a:p>
                  </a:txBody>
                  <a:tcPr marL="4519" marR="4519" marT="4519" marB="0" anchor="ctr">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84F"/>
                    </a:solidFill>
                  </a:tcPr>
                </a:tc>
                <a:extLst>
                  <a:ext uri="{0D108BD9-81ED-4DB2-BD59-A6C34878D82A}">
                    <a16:rowId xmlns:a16="http://schemas.microsoft.com/office/drawing/2014/main" xmlns="" val="3191807594"/>
                  </a:ext>
                </a:extLst>
              </a:tr>
              <a:tr h="198102">
                <a:tc vMerge="1">
                  <a:txBody>
                    <a:bodyPr/>
                    <a:lstStyle/>
                    <a:p>
                      <a:endParaRPr lang="en-US"/>
                    </a:p>
                  </a:txBody>
                  <a:tcPr/>
                </a:tc>
                <a:tc>
                  <a:txBody>
                    <a:bodyPr/>
                    <a:lstStyle/>
                    <a:p>
                      <a:pPr algn="l" fontAlgn="ctr"/>
                      <a:r>
                        <a:rPr lang="en-US" sz="1200" b="1" i="0" u="none" strike="noStrike" dirty="0" err="1">
                          <a:solidFill>
                            <a:srgbClr val="000000"/>
                          </a:solidFill>
                          <a:effectLst/>
                          <a:latin typeface="Calibri" panose="020F0502020204030204" pitchFamily="34" charset="0"/>
                        </a:rPr>
                        <a:t>Ruggles</a:t>
                      </a:r>
                      <a:r>
                        <a:rPr lang="en-US" sz="1200" b="1" i="0" u="none" strike="noStrike" dirty="0">
                          <a:solidFill>
                            <a:srgbClr val="000000"/>
                          </a:solidFill>
                          <a:effectLst/>
                          <a:latin typeface="Calibri" panose="020F0502020204030204" pitchFamily="34" charset="0"/>
                        </a:rPr>
                        <a:t> Station Roof Repair/Replacement (Conceptual Design) </a:t>
                      </a:r>
                    </a:p>
                  </a:txBody>
                  <a:tcPr marL="4519" marR="4519" marT="45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E699"/>
                    </a:solidFill>
                  </a:tcPr>
                </a:tc>
                <a:tc>
                  <a:txBody>
                    <a:bodyPr/>
                    <a:lstStyle/>
                    <a:p>
                      <a:pPr algn="l" fontAlgn="ctr"/>
                      <a:r>
                        <a:rPr lang="en-US" sz="1200" b="1" i="0" u="none" strike="noStrike">
                          <a:solidFill>
                            <a:srgbClr val="000000"/>
                          </a:solidFill>
                          <a:effectLst/>
                          <a:latin typeface="Calibri" panose="020F0502020204030204" pitchFamily="34" charset="0"/>
                        </a:rPr>
                        <a:t>                    800,000 </a:t>
                      </a:r>
                    </a:p>
                  </a:txBody>
                  <a:tcPr marL="4519" marR="4519" marT="4519" marB="0" anchor="ctr">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E699"/>
                    </a:solidFill>
                  </a:tcPr>
                </a:tc>
                <a:extLst>
                  <a:ext uri="{0D108BD9-81ED-4DB2-BD59-A6C34878D82A}">
                    <a16:rowId xmlns:a16="http://schemas.microsoft.com/office/drawing/2014/main" xmlns="" val="2992001145"/>
                  </a:ext>
                </a:extLst>
              </a:tr>
              <a:tr h="198102">
                <a:tc vMerge="1">
                  <a:txBody>
                    <a:bodyPr/>
                    <a:lstStyle/>
                    <a:p>
                      <a:endParaRPr lang="en-US"/>
                    </a:p>
                  </a:txBody>
                  <a:tcPr/>
                </a:tc>
                <a:tc>
                  <a:txBody>
                    <a:bodyPr/>
                    <a:lstStyle/>
                    <a:p>
                      <a:pPr algn="l" fontAlgn="ctr"/>
                      <a:r>
                        <a:rPr lang="en-US" sz="1200" b="1" i="0" u="none" strike="noStrike" dirty="0">
                          <a:solidFill>
                            <a:srgbClr val="000000"/>
                          </a:solidFill>
                          <a:effectLst/>
                          <a:latin typeface="Calibri" panose="020F0502020204030204" pitchFamily="34" charset="0"/>
                        </a:rPr>
                        <a:t>Back Bay Ventilation (Packages 1 - 3)</a:t>
                      </a:r>
                    </a:p>
                  </a:txBody>
                  <a:tcPr marL="4519" marR="4519" marT="45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84F"/>
                    </a:solidFill>
                  </a:tcPr>
                </a:tc>
                <a:tc>
                  <a:txBody>
                    <a:bodyPr/>
                    <a:lstStyle/>
                    <a:p>
                      <a:pPr algn="l" fontAlgn="ctr"/>
                      <a:r>
                        <a:rPr lang="en-US" sz="1200" b="1" i="0" u="none" strike="noStrike">
                          <a:solidFill>
                            <a:srgbClr val="000000"/>
                          </a:solidFill>
                          <a:effectLst/>
                          <a:latin typeface="Calibri" panose="020F0502020204030204" pitchFamily="34" charset="0"/>
                        </a:rPr>
                        <a:t>              33,000,000 </a:t>
                      </a:r>
                    </a:p>
                  </a:txBody>
                  <a:tcPr marL="4519" marR="4519" marT="4519" marB="0" anchor="ctr">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84F"/>
                    </a:solidFill>
                  </a:tcPr>
                </a:tc>
                <a:extLst>
                  <a:ext uri="{0D108BD9-81ED-4DB2-BD59-A6C34878D82A}">
                    <a16:rowId xmlns:a16="http://schemas.microsoft.com/office/drawing/2014/main" xmlns="" val="1476425851"/>
                  </a:ext>
                </a:extLst>
              </a:tr>
              <a:tr h="198102">
                <a:tc vMerge="1">
                  <a:txBody>
                    <a:bodyPr/>
                    <a:lstStyle/>
                    <a:p>
                      <a:endParaRPr lang="en-US"/>
                    </a:p>
                  </a:txBody>
                  <a:tcPr/>
                </a:tc>
                <a:tc>
                  <a:txBody>
                    <a:bodyPr/>
                    <a:lstStyle/>
                    <a:p>
                      <a:pPr algn="l" fontAlgn="ctr"/>
                      <a:r>
                        <a:rPr lang="en-US" sz="1200" b="1" i="0" u="none" strike="noStrike" dirty="0" err="1">
                          <a:solidFill>
                            <a:srgbClr val="000000"/>
                          </a:solidFill>
                          <a:effectLst/>
                          <a:latin typeface="Calibri" panose="020F0502020204030204" pitchFamily="34" charset="0"/>
                        </a:rPr>
                        <a:t>Systemwide</a:t>
                      </a:r>
                      <a:r>
                        <a:rPr lang="en-US" sz="1200" b="1" i="0" u="none" strike="noStrike" dirty="0">
                          <a:solidFill>
                            <a:srgbClr val="000000"/>
                          </a:solidFill>
                          <a:effectLst/>
                          <a:latin typeface="Calibri" panose="020F0502020204030204" pitchFamily="34" charset="0"/>
                        </a:rPr>
                        <a:t> Wayfinding Improvements (2)</a:t>
                      </a:r>
                    </a:p>
                  </a:txBody>
                  <a:tcPr marL="4519" marR="4519" marT="45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E699"/>
                    </a:solidFill>
                  </a:tcPr>
                </a:tc>
                <a:tc>
                  <a:txBody>
                    <a:bodyPr/>
                    <a:lstStyle/>
                    <a:p>
                      <a:pPr algn="l" fontAlgn="ctr"/>
                      <a:r>
                        <a:rPr lang="en-US" sz="1200" b="1" i="0" u="none" strike="noStrike">
                          <a:solidFill>
                            <a:srgbClr val="000000"/>
                          </a:solidFill>
                          <a:effectLst/>
                          <a:latin typeface="Calibri" panose="020F0502020204030204" pitchFamily="34" charset="0"/>
                        </a:rPr>
                        <a:t>              31,500,000 </a:t>
                      </a:r>
                    </a:p>
                  </a:txBody>
                  <a:tcPr marL="4519" marR="4519" marT="4519" marB="0" anchor="ctr">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E699"/>
                    </a:solidFill>
                  </a:tcPr>
                </a:tc>
                <a:extLst>
                  <a:ext uri="{0D108BD9-81ED-4DB2-BD59-A6C34878D82A}">
                    <a16:rowId xmlns:a16="http://schemas.microsoft.com/office/drawing/2014/main" xmlns="" val="3488672025"/>
                  </a:ext>
                </a:extLst>
              </a:tr>
              <a:tr h="200714">
                <a:tc vMerge="1">
                  <a:txBody>
                    <a:bodyPr/>
                    <a:lstStyle/>
                    <a:p>
                      <a:endParaRPr lang="en-US"/>
                    </a:p>
                  </a:txBody>
                  <a:tcPr/>
                </a:tc>
                <a:tc>
                  <a:txBody>
                    <a:bodyPr/>
                    <a:lstStyle/>
                    <a:p>
                      <a:pPr algn="l" fontAlgn="ctr"/>
                      <a:r>
                        <a:rPr lang="en-US" sz="1200" b="1" i="0" u="none" strike="noStrike" dirty="0">
                          <a:solidFill>
                            <a:srgbClr val="000000"/>
                          </a:solidFill>
                          <a:effectLst/>
                          <a:latin typeface="Calibri" panose="020F0502020204030204" pitchFamily="34" charset="0"/>
                        </a:rPr>
                        <a:t>Downtown Crossing Vertical Transportation Improvements Phase I and II</a:t>
                      </a:r>
                    </a:p>
                  </a:txBody>
                  <a:tcPr marL="4519" marR="4519" marT="45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84F"/>
                    </a:solidFill>
                  </a:tcPr>
                </a:tc>
                <a:tc>
                  <a:txBody>
                    <a:bodyPr/>
                    <a:lstStyle/>
                    <a:p>
                      <a:pPr algn="l" fontAlgn="ctr"/>
                      <a:r>
                        <a:rPr lang="en-US" sz="1200" b="1" i="0" u="none" strike="noStrike">
                          <a:solidFill>
                            <a:srgbClr val="000000"/>
                          </a:solidFill>
                          <a:effectLst/>
                          <a:latin typeface="Calibri" panose="020F0502020204030204" pitchFamily="34" charset="0"/>
                        </a:rPr>
                        <a:t>              34,400,000 </a:t>
                      </a:r>
                    </a:p>
                  </a:txBody>
                  <a:tcPr marL="4519" marR="4519" marT="4519" marB="0" anchor="ctr">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84F"/>
                    </a:solidFill>
                  </a:tcPr>
                </a:tc>
                <a:extLst>
                  <a:ext uri="{0D108BD9-81ED-4DB2-BD59-A6C34878D82A}">
                    <a16:rowId xmlns:a16="http://schemas.microsoft.com/office/drawing/2014/main" xmlns="" val="2201431833"/>
                  </a:ext>
                </a:extLst>
              </a:tr>
              <a:tr h="198102">
                <a:tc vMerge="1">
                  <a:txBody>
                    <a:bodyPr/>
                    <a:lstStyle/>
                    <a:p>
                      <a:endParaRPr lang="en-US"/>
                    </a:p>
                  </a:txBody>
                  <a:tcPr/>
                </a:tc>
                <a:tc>
                  <a:txBody>
                    <a:bodyPr/>
                    <a:lstStyle/>
                    <a:p>
                      <a:pPr algn="l" fontAlgn="ctr"/>
                      <a:r>
                        <a:rPr lang="en-US" sz="1200" b="1" i="0" u="none" strike="noStrike" dirty="0">
                          <a:solidFill>
                            <a:srgbClr val="000000"/>
                          </a:solidFill>
                          <a:effectLst/>
                          <a:latin typeface="Calibri" panose="020F0502020204030204" pitchFamily="34" charset="0"/>
                        </a:rPr>
                        <a:t>Elevator Program Multiple Locations (Design only) (2)</a:t>
                      </a:r>
                    </a:p>
                  </a:txBody>
                  <a:tcPr marL="4519" marR="4519" marT="45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E699"/>
                    </a:solidFill>
                  </a:tcPr>
                </a:tc>
                <a:tc>
                  <a:txBody>
                    <a:bodyPr/>
                    <a:lstStyle/>
                    <a:p>
                      <a:pPr algn="l" fontAlgn="ctr"/>
                      <a:r>
                        <a:rPr lang="en-US" sz="1200" b="1" i="0" u="none" strike="noStrike">
                          <a:solidFill>
                            <a:srgbClr val="000000"/>
                          </a:solidFill>
                          <a:effectLst/>
                          <a:latin typeface="Calibri" panose="020F0502020204030204" pitchFamily="34" charset="0"/>
                        </a:rPr>
                        <a:t>              14,713,000 </a:t>
                      </a:r>
                    </a:p>
                  </a:txBody>
                  <a:tcPr marL="4519" marR="4519" marT="4519" marB="0" anchor="ctr">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E699"/>
                    </a:solidFill>
                  </a:tcPr>
                </a:tc>
                <a:extLst>
                  <a:ext uri="{0D108BD9-81ED-4DB2-BD59-A6C34878D82A}">
                    <a16:rowId xmlns:a16="http://schemas.microsoft.com/office/drawing/2014/main" xmlns="" val="192836643"/>
                  </a:ext>
                </a:extLst>
              </a:tr>
              <a:tr h="198102">
                <a:tc vMerge="1">
                  <a:txBody>
                    <a:bodyPr/>
                    <a:lstStyle/>
                    <a:p>
                      <a:endParaRPr lang="en-US"/>
                    </a:p>
                  </a:txBody>
                  <a:tcPr/>
                </a:tc>
                <a:tc>
                  <a:txBody>
                    <a:bodyPr/>
                    <a:lstStyle/>
                    <a:p>
                      <a:pPr algn="l" fontAlgn="ctr"/>
                      <a:r>
                        <a:rPr lang="en-US" sz="1200" b="1" i="0" u="none" strike="noStrike" dirty="0" err="1">
                          <a:solidFill>
                            <a:srgbClr val="000000"/>
                          </a:solidFill>
                          <a:effectLst/>
                          <a:latin typeface="Calibri" panose="020F0502020204030204" pitchFamily="34" charset="0"/>
                        </a:rPr>
                        <a:t>Systemwide</a:t>
                      </a:r>
                      <a:r>
                        <a:rPr lang="en-US" sz="1200" b="1" i="0" u="none" strike="noStrike" dirty="0">
                          <a:solidFill>
                            <a:srgbClr val="000000"/>
                          </a:solidFill>
                          <a:effectLst/>
                          <a:latin typeface="Calibri" panose="020F0502020204030204" pitchFamily="34" charset="0"/>
                        </a:rPr>
                        <a:t> Parking and Paving - On-Call (2)</a:t>
                      </a:r>
                    </a:p>
                  </a:txBody>
                  <a:tcPr marL="4519" marR="4519" marT="45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84F"/>
                    </a:solidFill>
                  </a:tcPr>
                </a:tc>
                <a:tc>
                  <a:txBody>
                    <a:bodyPr/>
                    <a:lstStyle/>
                    <a:p>
                      <a:pPr algn="l" fontAlgn="ctr"/>
                      <a:r>
                        <a:rPr lang="en-US" sz="1200" b="1" i="0" u="none" strike="noStrike" dirty="0">
                          <a:solidFill>
                            <a:srgbClr val="000000"/>
                          </a:solidFill>
                          <a:effectLst/>
                          <a:latin typeface="Calibri" panose="020F0502020204030204" pitchFamily="34" charset="0"/>
                        </a:rPr>
                        <a:t>                9,070,000 </a:t>
                      </a:r>
                    </a:p>
                  </a:txBody>
                  <a:tcPr marL="4519" marR="4519" marT="4519" marB="0" anchor="ctr">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B84F"/>
                    </a:solidFill>
                  </a:tcPr>
                </a:tc>
                <a:extLst>
                  <a:ext uri="{0D108BD9-81ED-4DB2-BD59-A6C34878D82A}">
                    <a16:rowId xmlns:a16="http://schemas.microsoft.com/office/drawing/2014/main" xmlns="" val="160266367"/>
                  </a:ext>
                </a:extLst>
              </a:tr>
              <a:tr h="198102">
                <a:tc gridSpan="2">
                  <a:txBody>
                    <a:bodyPr/>
                    <a:lstStyle/>
                    <a:p>
                      <a:pPr algn="r" fontAlgn="ctr"/>
                      <a:r>
                        <a:rPr lang="en-US" sz="1200" b="1" i="0" u="none" strike="noStrike">
                          <a:solidFill>
                            <a:srgbClr val="FFFFFF"/>
                          </a:solidFill>
                          <a:effectLst/>
                          <a:latin typeface="Calibri" panose="020F0502020204030204" pitchFamily="34" charset="0"/>
                        </a:rPr>
                        <a:t>TOTAL</a:t>
                      </a:r>
                    </a:p>
                  </a:txBody>
                  <a:tcPr marL="4519" marR="54222" marT="451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F27900"/>
                    </a:solidFill>
                  </a:tcPr>
                </a:tc>
                <a:tc hMerge="1">
                  <a:txBody>
                    <a:bodyPr/>
                    <a:lstStyle/>
                    <a:p>
                      <a:endParaRPr lang="en-US"/>
                    </a:p>
                  </a:txBody>
                  <a:tcPr/>
                </a:tc>
                <a:tc>
                  <a:txBody>
                    <a:bodyPr/>
                    <a:lstStyle/>
                    <a:p>
                      <a:pPr algn="ctr" fontAlgn="ctr"/>
                      <a:r>
                        <a:rPr lang="en-US" sz="1200" b="1" i="0" u="none" strike="noStrike" dirty="0" smtClean="0">
                          <a:solidFill>
                            <a:srgbClr val="FFFFFF"/>
                          </a:solidFill>
                          <a:effectLst/>
                          <a:latin typeface="Calibri" panose="020F0502020204030204" pitchFamily="34" charset="0"/>
                        </a:rPr>
                        <a:t>$    </a:t>
                      </a:r>
                      <a:r>
                        <a:rPr lang="en-US" sz="1200" b="1" i="0" u="none" strike="noStrike" dirty="0">
                          <a:solidFill>
                            <a:srgbClr val="FFFFFF"/>
                          </a:solidFill>
                          <a:effectLst/>
                          <a:latin typeface="Calibri" panose="020F0502020204030204" pitchFamily="34" charset="0"/>
                        </a:rPr>
                        <a:t>1,073,769,000 </a:t>
                      </a:r>
                    </a:p>
                  </a:txBody>
                  <a:tcPr marL="4519" marR="4519" marT="4519" marB="0" anchor="ctr">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a:noFill/>
                    </a:lnB>
                    <a:solidFill>
                      <a:srgbClr val="F27900"/>
                    </a:solidFill>
                  </a:tcPr>
                </a:tc>
                <a:extLst>
                  <a:ext uri="{0D108BD9-81ED-4DB2-BD59-A6C34878D82A}">
                    <a16:rowId xmlns:a16="http://schemas.microsoft.com/office/drawing/2014/main" xmlns="" val="2897114460"/>
                  </a:ext>
                </a:extLst>
              </a:tr>
            </a:tbl>
          </a:graphicData>
        </a:graphic>
      </p:graphicFrame>
    </p:spTree>
    <p:extLst>
      <p:ext uri="{BB962C8B-B14F-4D97-AF65-F5344CB8AC3E}">
        <p14:creationId xmlns:p14="http://schemas.microsoft.com/office/powerpoint/2010/main" val="386643039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36061" y="792587"/>
            <a:ext cx="7541291" cy="466344"/>
          </a:xfrm>
          <a:solidFill>
            <a:srgbClr val="FF9900"/>
          </a:solidFill>
          <a:ln w="19050">
            <a:solidFill>
              <a:srgbClr val="FF9900"/>
            </a:solidFill>
          </a:ln>
        </p:spPr>
        <p:txBody>
          <a:bodyPr anchor="b" anchorCtr="0"/>
          <a:lstStyle/>
          <a:p>
            <a:r>
              <a:rPr lang="en-US" dirty="0">
                <a:solidFill>
                  <a:schemeClr val="bg1"/>
                </a:solidFill>
              </a:rPr>
              <a:t>State Street Station Elevators (3) (Design Procurement)</a:t>
            </a:r>
          </a:p>
        </p:txBody>
      </p:sp>
      <p:sp>
        <p:nvSpPr>
          <p:cNvPr id="2" name="Rectangle 1"/>
          <p:cNvSpPr/>
          <p:nvPr/>
        </p:nvSpPr>
        <p:spPr>
          <a:xfrm>
            <a:off x="462687" y="473043"/>
            <a:ext cx="4033115" cy="261610"/>
          </a:xfrm>
          <a:prstGeom prst="rect">
            <a:avLst/>
          </a:prstGeom>
        </p:spPr>
        <p:txBody>
          <a:bodyPr wrap="square">
            <a:spAutoFit/>
          </a:bodyPr>
          <a:lstStyle/>
          <a:p>
            <a:r>
              <a:rPr lang="en-US" sz="1100" b="1" kern="0" dirty="0" smtClean="0">
                <a:solidFill>
                  <a:srgbClr val="FF9900"/>
                </a:solidFill>
                <a:latin typeface="Arial" pitchFamily="34" charset="0"/>
                <a:cs typeface="Arial" pitchFamily="34" charset="0"/>
              </a:rPr>
              <a:t>Orange </a:t>
            </a:r>
            <a:r>
              <a:rPr lang="en-US" sz="1100" b="1" kern="0" dirty="0">
                <a:solidFill>
                  <a:srgbClr val="FF9900"/>
                </a:solidFill>
                <a:latin typeface="Arial" pitchFamily="34" charset="0"/>
                <a:cs typeface="Arial" pitchFamily="34" charset="0"/>
              </a:rPr>
              <a:t>Line Improvements Update</a:t>
            </a:r>
            <a:endParaRPr lang="en-US" b="1" dirty="0">
              <a:solidFill>
                <a:srgbClr val="FF9900"/>
              </a:solidFill>
              <a:latin typeface="Verdana"/>
              <a:cs typeface="Arial"/>
            </a:endParaRPr>
          </a:p>
        </p:txBody>
      </p:sp>
      <p:sp>
        <p:nvSpPr>
          <p:cNvPr id="10" name="Rectangle 9"/>
          <p:cNvSpPr/>
          <p:nvPr/>
        </p:nvSpPr>
        <p:spPr>
          <a:xfrm>
            <a:off x="436061" y="1389804"/>
            <a:ext cx="4370024" cy="2267796"/>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Status</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Issue RFQ:			Spring 2019</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Final Design Completion:	Spring 2021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Advertise for Construction:	Spring 2021</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Construction NTP:		Summer 2021</a:t>
            </a:r>
          </a:p>
          <a:p>
            <a:pP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Construction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Duration:		30 Months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Est. Construction Cost: 	$17 M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Est. Project Budget:		$30 M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6" name="Rectangle 5"/>
          <p:cNvSpPr/>
          <p:nvPr/>
        </p:nvSpPr>
        <p:spPr>
          <a:xfrm>
            <a:off x="4938313" y="1400315"/>
            <a:ext cx="3810000" cy="2267795"/>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a:t>
            </a:r>
            <a:r>
              <a:rPr lang="en-US" sz="1200" b="1" u="sng" dirty="0" smtClean="0">
                <a:solidFill>
                  <a:srgbClr val="000000"/>
                </a:solidFill>
                <a:latin typeface="Verdana" panose="020B0604030504040204" pitchFamily="34" charset="0"/>
                <a:ea typeface="Verdana" panose="020B0604030504040204" pitchFamily="34" charset="0"/>
                <a:cs typeface="Verdana" panose="020B0604030504040204" pitchFamily="34" charset="0"/>
              </a:rPr>
              <a:t>Scope</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Construct a new elevator to serve the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Orange Line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Outbound platform from the surface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in the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Washington Mall portion of City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Hall Plaza</a:t>
            </a:r>
          </a:p>
          <a:p>
            <a:pPr marL="28575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Replace existing Elevators 802 below the Old State House and 803 at the Milk Street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entrance</a:t>
            </a: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Reconstruct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the Milk Street entrance lobby to provide accessible floor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grading</a:t>
            </a:r>
          </a:p>
          <a:p>
            <a:pPr marL="285750" lvl="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Two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design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and construction contracts anticipated (five stations each)</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p:cNvSpPr/>
          <p:nvPr/>
        </p:nvSpPr>
        <p:spPr>
          <a:xfrm>
            <a:off x="4938312" y="3773212"/>
            <a:ext cx="3810001" cy="2438400"/>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lvl="0">
              <a:defRPr/>
            </a:pPr>
            <a:r>
              <a:rPr lang="en-US" sz="1200" b="1" u="sng" dirty="0" smtClean="0">
                <a:solidFill>
                  <a:srgbClr val="000000"/>
                </a:solidFill>
                <a:latin typeface="Verdana" panose="020B0604030504040204" pitchFamily="34" charset="0"/>
                <a:ea typeface="Verdana" panose="020B0604030504040204" pitchFamily="34" charset="0"/>
                <a:cs typeface="Verdana" panose="020B0604030504040204" pitchFamily="34" charset="0"/>
              </a:rPr>
              <a:t>Project Benefits</a:t>
            </a:r>
          </a:p>
          <a:p>
            <a:pPr lvl="0">
              <a:defRPr/>
            </a:pPr>
            <a:endPar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Create a new entrance at City Hall Plaza to station entrances to enhance presence at Washington Mall level</a:t>
            </a: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Update existing elevators to a state of good repair</a:t>
            </a: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Bring Milk St Lobby grades to within limits acceptable to MAAB</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defRPr/>
            </a:pPr>
            <a:endParaRPr lang="en-US" sz="1300" b="1" u="sng"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Rectangle 10"/>
          <p:cNvSpPr/>
          <p:nvPr/>
        </p:nvSpPr>
        <p:spPr>
          <a:xfrm>
            <a:off x="436061" y="3773213"/>
            <a:ext cx="4370024" cy="2438399"/>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r>
              <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rPr>
              <a:t>One Project Photo</a:t>
            </a:r>
          </a:p>
        </p:txBody>
      </p:sp>
      <p:pic>
        <p:nvPicPr>
          <p:cNvPr id="5" name="Picture 4"/>
          <p:cNvPicPr>
            <a:picLocks noChangeAspect="1"/>
          </p:cNvPicPr>
          <p:nvPr/>
        </p:nvPicPr>
        <p:blipFill>
          <a:blip r:embed="rId3"/>
          <a:stretch>
            <a:fillRect/>
          </a:stretch>
        </p:blipFill>
        <p:spPr>
          <a:xfrm>
            <a:off x="462687" y="3810669"/>
            <a:ext cx="4287989" cy="2361212"/>
          </a:xfrm>
          <a:prstGeom prst="rect">
            <a:avLst/>
          </a:prstGeom>
        </p:spPr>
      </p:pic>
    </p:spTree>
    <p:extLst>
      <p:ext uri="{BB962C8B-B14F-4D97-AF65-F5344CB8AC3E}">
        <p14:creationId xmlns:p14="http://schemas.microsoft.com/office/powerpoint/2010/main" val="417200464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36061" y="792587"/>
            <a:ext cx="7541291" cy="466344"/>
          </a:xfrm>
          <a:solidFill>
            <a:srgbClr val="FF9900"/>
          </a:solidFill>
          <a:ln w="19050">
            <a:solidFill>
              <a:srgbClr val="FF9900"/>
            </a:solidFill>
          </a:ln>
        </p:spPr>
        <p:txBody>
          <a:bodyPr anchor="b" anchorCtr="0"/>
          <a:lstStyle/>
          <a:p>
            <a:r>
              <a:rPr lang="en-US" dirty="0">
                <a:solidFill>
                  <a:schemeClr val="bg1"/>
                </a:solidFill>
              </a:rPr>
              <a:t>Jackson Square Station Elevators (2) (Design Procurement)</a:t>
            </a:r>
          </a:p>
        </p:txBody>
      </p:sp>
      <p:sp>
        <p:nvSpPr>
          <p:cNvPr id="2" name="Rectangle 1"/>
          <p:cNvSpPr/>
          <p:nvPr/>
        </p:nvSpPr>
        <p:spPr>
          <a:xfrm>
            <a:off x="462687" y="473043"/>
            <a:ext cx="4033115" cy="261610"/>
          </a:xfrm>
          <a:prstGeom prst="rect">
            <a:avLst/>
          </a:prstGeom>
        </p:spPr>
        <p:txBody>
          <a:bodyPr wrap="square">
            <a:spAutoFit/>
          </a:bodyPr>
          <a:lstStyle/>
          <a:p>
            <a:r>
              <a:rPr lang="en-US" sz="1100" b="1" kern="0" dirty="0" smtClean="0">
                <a:solidFill>
                  <a:srgbClr val="FF9900"/>
                </a:solidFill>
                <a:latin typeface="Arial" pitchFamily="34" charset="0"/>
                <a:cs typeface="Arial" pitchFamily="34" charset="0"/>
              </a:rPr>
              <a:t>Orange </a:t>
            </a:r>
            <a:r>
              <a:rPr lang="en-US" sz="1100" b="1" kern="0" dirty="0">
                <a:solidFill>
                  <a:srgbClr val="FF9900"/>
                </a:solidFill>
                <a:latin typeface="Arial" pitchFamily="34" charset="0"/>
                <a:cs typeface="Arial" pitchFamily="34" charset="0"/>
              </a:rPr>
              <a:t>Line Improvements Update</a:t>
            </a:r>
            <a:endParaRPr lang="en-US" b="1" dirty="0">
              <a:solidFill>
                <a:srgbClr val="FF9900"/>
              </a:solidFill>
              <a:latin typeface="Verdana"/>
              <a:cs typeface="Arial"/>
            </a:endParaRPr>
          </a:p>
        </p:txBody>
      </p:sp>
      <p:sp>
        <p:nvSpPr>
          <p:cNvPr id="10" name="Rectangle 9"/>
          <p:cNvSpPr/>
          <p:nvPr/>
        </p:nvSpPr>
        <p:spPr>
          <a:xfrm>
            <a:off x="436061" y="1389804"/>
            <a:ext cx="4370024" cy="2267796"/>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Status</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Issue RFQ:			Spring 2019</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Final Design Completion:	Spring 2021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Advertise for Construction:	Spring 2021</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Construction NTP:		Summer 2021</a:t>
            </a:r>
          </a:p>
          <a:p>
            <a:pP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Construction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Duration:		36 Months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Est. Construction Cost: 	$9 M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Est. Project Budget:		$15 M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6" name="Rectangle 5"/>
          <p:cNvSpPr/>
          <p:nvPr/>
        </p:nvSpPr>
        <p:spPr>
          <a:xfrm>
            <a:off x="4938313" y="1400315"/>
            <a:ext cx="3810000" cy="2267795"/>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a:t>
            </a:r>
            <a:r>
              <a:rPr lang="en-US" sz="1200" b="1" u="sng" dirty="0" smtClean="0">
                <a:solidFill>
                  <a:srgbClr val="000000"/>
                </a:solidFill>
                <a:latin typeface="Verdana" panose="020B0604030504040204" pitchFamily="34" charset="0"/>
                <a:ea typeface="Verdana" panose="020B0604030504040204" pitchFamily="34" charset="0"/>
                <a:cs typeface="Verdana" panose="020B0604030504040204" pitchFamily="34" charset="0"/>
              </a:rPr>
              <a:t>Scope</a:t>
            </a:r>
          </a:p>
          <a:p>
            <a:pPr>
              <a:defRPr/>
            </a:pP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Construct a new elevator to serve the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Orange Line Center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platform </a:t>
            </a:r>
            <a:endPar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Replace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existing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elevator serving the Orange Line Center Platform</a:t>
            </a:r>
          </a:p>
          <a:p>
            <a:pPr marL="285750" lvl="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Life Safety Systems Upgrades</a:t>
            </a:r>
          </a:p>
          <a:p>
            <a:pPr marL="285750" lvl="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Two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design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and construction contracts anticipated (five stations each)</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p:cNvSpPr/>
          <p:nvPr/>
        </p:nvSpPr>
        <p:spPr>
          <a:xfrm>
            <a:off x="4938312" y="3773212"/>
            <a:ext cx="3810001" cy="2438400"/>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lvl="0">
              <a:defRPr/>
            </a:pPr>
            <a:r>
              <a:rPr lang="en-US" sz="1200" b="1" u="sng" dirty="0" smtClean="0">
                <a:solidFill>
                  <a:srgbClr val="000000"/>
                </a:solidFill>
                <a:latin typeface="Verdana" panose="020B0604030504040204" pitchFamily="34" charset="0"/>
                <a:ea typeface="Verdana" panose="020B0604030504040204" pitchFamily="34" charset="0"/>
                <a:cs typeface="Verdana" panose="020B0604030504040204" pitchFamily="34" charset="0"/>
              </a:rPr>
              <a:t>Project Benefits</a:t>
            </a:r>
          </a:p>
          <a:p>
            <a:pPr lvl="0">
              <a:defRPr/>
            </a:pPr>
            <a:endPar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Provide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redundant elevator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service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to the center platform</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Improve functionality of existing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elevator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by providing pass-through operability</a:t>
            </a:r>
          </a:p>
          <a:p>
            <a:pPr marL="28575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Bring existing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elevator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up to a state of good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repair</a:t>
            </a:r>
          </a:p>
          <a:p>
            <a:pPr marL="28575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Upgrade the station fire alarm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system</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Repurpose existing space within the station to increase functionality</a:t>
            </a:r>
          </a:p>
          <a:p>
            <a:pPr>
              <a:defRPr/>
            </a:pPr>
            <a:endParaRPr lang="en-US" sz="1300" b="1" u="sng"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Rectangle 10"/>
          <p:cNvSpPr/>
          <p:nvPr/>
        </p:nvSpPr>
        <p:spPr>
          <a:xfrm>
            <a:off x="436061" y="3773213"/>
            <a:ext cx="4370024" cy="2438399"/>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r>
              <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rPr>
              <a:t>One Project Photo</a:t>
            </a:r>
          </a:p>
        </p:txBody>
      </p:sp>
      <p:pic>
        <p:nvPicPr>
          <p:cNvPr id="4" name="Picture 3"/>
          <p:cNvPicPr>
            <a:picLocks noChangeAspect="1"/>
          </p:cNvPicPr>
          <p:nvPr/>
        </p:nvPicPr>
        <p:blipFill>
          <a:blip r:embed="rId3"/>
          <a:stretch>
            <a:fillRect/>
          </a:stretch>
        </p:blipFill>
        <p:spPr>
          <a:xfrm>
            <a:off x="441724" y="3781298"/>
            <a:ext cx="4364361" cy="2390582"/>
          </a:xfrm>
          <a:prstGeom prst="rect">
            <a:avLst/>
          </a:prstGeom>
        </p:spPr>
      </p:pic>
    </p:spTree>
    <p:extLst>
      <p:ext uri="{BB962C8B-B14F-4D97-AF65-F5344CB8AC3E}">
        <p14:creationId xmlns:p14="http://schemas.microsoft.com/office/powerpoint/2010/main" val="18682339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36061" y="792587"/>
            <a:ext cx="7541291" cy="466344"/>
          </a:xfrm>
          <a:solidFill>
            <a:srgbClr val="FF9900"/>
          </a:solidFill>
          <a:ln w="19050">
            <a:solidFill>
              <a:srgbClr val="FF9900"/>
            </a:solidFill>
          </a:ln>
        </p:spPr>
        <p:txBody>
          <a:bodyPr/>
          <a:lstStyle/>
          <a:p>
            <a:r>
              <a:rPr lang="en-US" dirty="0" smtClean="0">
                <a:solidFill>
                  <a:schemeClr val="bg1"/>
                </a:solidFill>
              </a:rPr>
              <a:t>Mass Ave Station Elevators (2) </a:t>
            </a:r>
            <a:r>
              <a:rPr lang="en-US" dirty="0">
                <a:solidFill>
                  <a:schemeClr val="bg1"/>
                </a:solidFill>
              </a:rPr>
              <a:t>(Design Procurement)</a:t>
            </a:r>
          </a:p>
        </p:txBody>
      </p:sp>
      <p:sp>
        <p:nvSpPr>
          <p:cNvPr id="2" name="Rectangle 1"/>
          <p:cNvSpPr/>
          <p:nvPr/>
        </p:nvSpPr>
        <p:spPr>
          <a:xfrm>
            <a:off x="462687" y="473043"/>
            <a:ext cx="4033115" cy="261610"/>
          </a:xfrm>
          <a:prstGeom prst="rect">
            <a:avLst/>
          </a:prstGeom>
        </p:spPr>
        <p:txBody>
          <a:bodyPr wrap="square">
            <a:spAutoFit/>
          </a:bodyPr>
          <a:lstStyle/>
          <a:p>
            <a:r>
              <a:rPr lang="en-US" sz="1100" b="1" kern="0" dirty="0" smtClean="0">
                <a:solidFill>
                  <a:srgbClr val="FF9900"/>
                </a:solidFill>
                <a:latin typeface="Arial" pitchFamily="34" charset="0"/>
                <a:cs typeface="Arial" pitchFamily="34" charset="0"/>
              </a:rPr>
              <a:t>Orange </a:t>
            </a:r>
            <a:r>
              <a:rPr lang="en-US" sz="1100" b="1" kern="0" dirty="0">
                <a:solidFill>
                  <a:srgbClr val="FF9900"/>
                </a:solidFill>
                <a:latin typeface="Arial" pitchFamily="34" charset="0"/>
                <a:cs typeface="Arial" pitchFamily="34" charset="0"/>
              </a:rPr>
              <a:t>Line Improvements Update</a:t>
            </a:r>
            <a:endParaRPr lang="en-US" b="1" dirty="0">
              <a:solidFill>
                <a:srgbClr val="FF9900"/>
              </a:solidFill>
              <a:latin typeface="Verdana"/>
              <a:cs typeface="Arial"/>
            </a:endParaRPr>
          </a:p>
        </p:txBody>
      </p:sp>
      <p:sp>
        <p:nvSpPr>
          <p:cNvPr id="10" name="Rectangle 9"/>
          <p:cNvSpPr/>
          <p:nvPr/>
        </p:nvSpPr>
        <p:spPr>
          <a:xfrm>
            <a:off x="436061" y="1389804"/>
            <a:ext cx="4370024" cy="2267796"/>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Status</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Issue RFQ:			Spring 2019</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Final Design Completion:	Spring 2021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Advertise for Construction:	Spring 2021</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Construction NTP:		Summer 2021</a:t>
            </a:r>
          </a:p>
          <a:p>
            <a:pP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Construction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Duration:		32 Months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Est. Construction Cost: 	$12 M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Est. Project Budget:		$21 M	</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6" name="Rectangle 5"/>
          <p:cNvSpPr/>
          <p:nvPr/>
        </p:nvSpPr>
        <p:spPr>
          <a:xfrm>
            <a:off x="4938313" y="1400315"/>
            <a:ext cx="3810000" cy="2267795"/>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a:t>
            </a:r>
            <a:r>
              <a:rPr lang="en-US" sz="1200" b="1" u="sng" dirty="0" smtClean="0">
                <a:solidFill>
                  <a:srgbClr val="000000"/>
                </a:solidFill>
                <a:latin typeface="Verdana" panose="020B0604030504040204" pitchFamily="34" charset="0"/>
                <a:ea typeface="Verdana" panose="020B0604030504040204" pitchFamily="34" charset="0"/>
                <a:cs typeface="Verdana" panose="020B0604030504040204" pitchFamily="34" charset="0"/>
              </a:rPr>
              <a:t>Scope</a:t>
            </a:r>
          </a:p>
          <a:p>
            <a:pPr>
              <a:defRPr/>
            </a:pP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Construct a new elevator to serve the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Orange Line Center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platform </a:t>
            </a:r>
            <a:endPar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Replace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existing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elevator serving the Orange Line Center Platform</a:t>
            </a:r>
          </a:p>
          <a:p>
            <a:pPr marL="285750" lvl="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Life Safety Systems Upgrades</a:t>
            </a:r>
          </a:p>
          <a:p>
            <a:pPr marL="285750" lvl="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Two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design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and construction contracts anticipated (five stations each)</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p:cNvSpPr/>
          <p:nvPr/>
        </p:nvSpPr>
        <p:spPr>
          <a:xfrm>
            <a:off x="4938312" y="3773212"/>
            <a:ext cx="3810001" cy="2438400"/>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lvl="0">
              <a:defRPr/>
            </a:pPr>
            <a:r>
              <a:rPr lang="en-US" sz="1200" b="1" u="sng" dirty="0" smtClean="0">
                <a:solidFill>
                  <a:srgbClr val="000000"/>
                </a:solidFill>
                <a:latin typeface="Verdana" panose="020B0604030504040204" pitchFamily="34" charset="0"/>
                <a:ea typeface="Verdana" panose="020B0604030504040204" pitchFamily="34" charset="0"/>
                <a:cs typeface="Verdana" panose="020B0604030504040204" pitchFamily="34" charset="0"/>
              </a:rPr>
              <a:t>Project Benefits</a:t>
            </a:r>
          </a:p>
          <a:p>
            <a:pPr lvl="0">
              <a:defRPr/>
            </a:pPr>
            <a:endPar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Provide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redundant elevator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service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to the center platform</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Bring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existing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elevator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up to a state of good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repair</a:t>
            </a:r>
          </a:p>
          <a:p>
            <a:pPr marL="28575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Upgrade the station fire alarm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system</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Repurpose existing space within the station to increase functionality</a:t>
            </a:r>
          </a:p>
          <a:p>
            <a:pPr>
              <a:defRPr/>
            </a:pPr>
            <a:endParaRPr lang="en-US" sz="1300" b="1" u="sng"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Rectangle 10"/>
          <p:cNvSpPr/>
          <p:nvPr/>
        </p:nvSpPr>
        <p:spPr>
          <a:xfrm>
            <a:off x="436061" y="3773213"/>
            <a:ext cx="4370024" cy="2438399"/>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ctr">
              <a:defRPr/>
            </a:pPr>
            <a:r>
              <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rPr>
              <a:t>One Project Photo</a:t>
            </a:r>
          </a:p>
        </p:txBody>
      </p:sp>
      <p:pic>
        <p:nvPicPr>
          <p:cNvPr id="5" name="Picture 4"/>
          <p:cNvPicPr>
            <a:picLocks noChangeAspect="1"/>
          </p:cNvPicPr>
          <p:nvPr/>
        </p:nvPicPr>
        <p:blipFill>
          <a:blip r:embed="rId3"/>
          <a:stretch>
            <a:fillRect/>
          </a:stretch>
        </p:blipFill>
        <p:spPr>
          <a:xfrm>
            <a:off x="462687" y="3788472"/>
            <a:ext cx="4343398" cy="2423139"/>
          </a:xfrm>
          <a:prstGeom prst="rect">
            <a:avLst/>
          </a:prstGeom>
        </p:spPr>
      </p:pic>
    </p:spTree>
    <p:extLst>
      <p:ext uri="{BB962C8B-B14F-4D97-AF65-F5344CB8AC3E}">
        <p14:creationId xmlns:p14="http://schemas.microsoft.com/office/powerpoint/2010/main" val="302593819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36061" y="792587"/>
            <a:ext cx="7541291" cy="466344"/>
          </a:xfrm>
          <a:solidFill>
            <a:schemeClr val="bg1"/>
          </a:solidFill>
          <a:ln w="28575">
            <a:solidFill>
              <a:srgbClr val="FF9900"/>
            </a:solidFill>
          </a:ln>
        </p:spPr>
        <p:txBody>
          <a:bodyPr/>
          <a:lstStyle/>
          <a:p>
            <a:r>
              <a:rPr lang="en-US" dirty="0" smtClean="0">
                <a:solidFill>
                  <a:srgbClr val="FF9900"/>
                </a:solidFill>
              </a:rPr>
              <a:t>On </a:t>
            </a:r>
            <a:r>
              <a:rPr lang="en-US" dirty="0">
                <a:solidFill>
                  <a:srgbClr val="FF9900"/>
                </a:solidFill>
              </a:rPr>
              <a:t>Call </a:t>
            </a:r>
            <a:r>
              <a:rPr lang="en-US" dirty="0" smtClean="0">
                <a:solidFill>
                  <a:srgbClr val="FF9900"/>
                </a:solidFill>
              </a:rPr>
              <a:t>Parking &amp; Paving </a:t>
            </a:r>
            <a:r>
              <a:rPr lang="en-US" dirty="0">
                <a:solidFill>
                  <a:srgbClr val="FF9900"/>
                </a:solidFill>
              </a:rPr>
              <a:t>(</a:t>
            </a:r>
            <a:r>
              <a:rPr lang="en-US" dirty="0" smtClean="0">
                <a:solidFill>
                  <a:srgbClr val="FF9900"/>
                </a:solidFill>
              </a:rPr>
              <a:t>Construction)</a:t>
            </a:r>
            <a:endParaRPr lang="en-US" sz="1400" dirty="0">
              <a:solidFill>
                <a:srgbClr val="FF9900"/>
              </a:solidFill>
            </a:endParaRPr>
          </a:p>
        </p:txBody>
      </p:sp>
      <p:sp>
        <p:nvSpPr>
          <p:cNvPr id="2" name="Rectangle 1"/>
          <p:cNvSpPr/>
          <p:nvPr/>
        </p:nvSpPr>
        <p:spPr>
          <a:xfrm>
            <a:off x="462687" y="473043"/>
            <a:ext cx="4033115" cy="26161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rgbClr val="FF9900"/>
                </a:solidFill>
                <a:effectLst/>
                <a:uLnTx/>
                <a:uFillTx/>
                <a:latin typeface="Arial" pitchFamily="34" charset="0"/>
                <a:ea typeface="+mn-ea"/>
                <a:cs typeface="Arial" pitchFamily="34" charset="0"/>
              </a:rPr>
              <a:t>Orange </a:t>
            </a:r>
            <a:r>
              <a:rPr kumimoji="0" lang="en-US" sz="1100" b="1" i="0" u="none" strike="noStrike" kern="0" cap="none" spc="0" normalizeH="0" baseline="0" noProof="0" dirty="0">
                <a:ln>
                  <a:noFill/>
                </a:ln>
                <a:solidFill>
                  <a:srgbClr val="FF9900"/>
                </a:solidFill>
                <a:effectLst/>
                <a:uLnTx/>
                <a:uFillTx/>
                <a:latin typeface="Arial" pitchFamily="34" charset="0"/>
                <a:ea typeface="+mn-ea"/>
                <a:cs typeface="Arial" pitchFamily="34" charset="0"/>
              </a:rPr>
              <a:t>Line Improvements Update</a:t>
            </a:r>
            <a:endParaRPr kumimoji="0" lang="en-US" sz="1800" b="1" i="0" u="none" strike="noStrike" kern="1200" cap="none" spc="0" normalizeH="0" baseline="0" noProof="0" dirty="0">
              <a:ln>
                <a:noFill/>
              </a:ln>
              <a:solidFill>
                <a:srgbClr val="FF9900"/>
              </a:solidFill>
              <a:effectLst/>
              <a:uLnTx/>
              <a:uFillTx/>
              <a:latin typeface="Verdana"/>
              <a:ea typeface="+mn-ea"/>
              <a:cs typeface="Arial"/>
            </a:endParaRPr>
          </a:p>
        </p:txBody>
      </p:sp>
      <p:sp>
        <p:nvSpPr>
          <p:cNvPr id="10" name="Rectangle 9"/>
          <p:cNvSpPr/>
          <p:nvPr/>
        </p:nvSpPr>
        <p:spPr>
          <a:xfrm>
            <a:off x="462685" y="1389804"/>
            <a:ext cx="4343400" cy="1973506"/>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sng"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Project Status</a:t>
            </a:r>
          </a:p>
          <a:p>
            <a:pPr marL="0" marR="0" lvl="0" indent="0" algn="l" defTabSz="13716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Construction NTP:            	</a:t>
            </a:r>
            <a:r>
              <a:rPr kumimoji="0" lang="en-US" sz="1200" b="0" i="0" u="none" strike="noStrike" kern="1200" cap="none" spc="0" normalizeH="0" baseline="0" noProof="0" dirty="0" smtClean="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July 31, 2017</a:t>
            </a:r>
            <a:endParaRPr kumimoji="0" lang="en-US" sz="12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Construction Subst. Completion:     July </a:t>
            </a:r>
            <a:r>
              <a:rPr kumimoji="0" lang="en-US" sz="1200" b="0" i="0" u="none" strike="noStrike" kern="1200" cap="none" spc="0" normalizeH="0" baseline="0" noProof="0" dirty="0" smtClean="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7, </a:t>
            </a:r>
            <a:r>
              <a:rPr kumimoji="0" lang="en-US" sz="12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2020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Construction Contract Value:     	$</a:t>
            </a:r>
            <a:r>
              <a:rPr kumimoji="0" lang="en-US" sz="1200" b="0" i="0" u="none" strike="noStrike" kern="1200" cap="none" spc="0" normalizeH="0" baseline="0" noProof="0" dirty="0" smtClean="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21.5 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Ant. amount to be spent on OL	$5M</a:t>
            </a:r>
            <a:endParaRPr kumimoji="0" lang="en-US" sz="12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Construction Expenditures to Date:	</a:t>
            </a:r>
            <a:r>
              <a:rPr kumimoji="0" lang="en-US" sz="1200" b="0" i="0" u="none" strike="noStrike" kern="1200" cap="none" spc="0" normalizeH="0" baseline="0" noProof="0" dirty="0" smtClean="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$7 M</a:t>
            </a:r>
            <a:endParaRPr kumimoji="0" lang="en-US" sz="12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Overall Project Budget: 	</a:t>
            </a:r>
            <a:r>
              <a:rPr kumimoji="0" lang="en-US" sz="1200" b="0" i="0" u="none" strike="noStrike" kern="1200" cap="none" spc="0" normalizeH="0" baseline="0" noProof="0" dirty="0" smtClean="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$28.4 M *</a:t>
            </a:r>
            <a:endParaRPr kumimoji="0" lang="en-US" sz="12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Construction Percent Complete:	</a:t>
            </a:r>
            <a:r>
              <a:rPr kumimoji="0" lang="en-US" sz="1200" b="0" i="0" u="none" strike="noStrike" kern="1200" cap="none" spc="0" normalizeH="0" baseline="0" noProof="0" dirty="0" smtClean="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65%  Total</a:t>
            </a:r>
          </a:p>
          <a:p>
            <a:pPr lvl="0">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 Includes work at locations other than the OL</a:t>
            </a:r>
            <a:endParaRPr kumimoji="0" lang="en-US" sz="1200" b="0" i="0" u="none" strike="noStrike" kern="1200" cap="none" spc="0" normalizeH="0" baseline="0" noProof="0" dirty="0" smtClean="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		</a:t>
            </a:r>
            <a:endParaRPr kumimoji="0" lang="en-US" sz="12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sp>
        <p:nvSpPr>
          <p:cNvPr id="6" name="Rectangle 5"/>
          <p:cNvSpPr/>
          <p:nvPr/>
        </p:nvSpPr>
        <p:spPr>
          <a:xfrm>
            <a:off x="4953000" y="1389805"/>
            <a:ext cx="3810000" cy="1973505"/>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sng"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Project Scope</a:t>
            </a:r>
          </a:p>
          <a:p>
            <a:pPr marL="284163" marR="0" lvl="0" indent="-2841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smtClean="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Parking </a:t>
            </a:r>
            <a:r>
              <a:rPr kumimoji="0" lang="en-US" sz="12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and paving </a:t>
            </a:r>
            <a:r>
              <a:rPr kumimoji="0" lang="en-US" sz="1200" b="0" i="0" u="none" strike="noStrike" kern="1200" cap="none" spc="0" normalizeH="0" baseline="0" noProof="0" dirty="0" smtClean="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repair/reconstruction </a:t>
            </a:r>
            <a:r>
              <a:rPr kumimoji="0" lang="en-US" sz="12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needs of the Authority </a:t>
            </a:r>
            <a:r>
              <a:rPr kumimoji="0" lang="en-US" sz="1200" b="0" i="0" u="none" strike="noStrike" kern="1200" cap="none" spc="0" normalizeH="0" baseline="0" noProof="0" dirty="0" smtClean="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and </a:t>
            </a:r>
            <a:r>
              <a:rPr kumimoji="0" lang="en-US" sz="12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associated work </a:t>
            </a:r>
            <a:r>
              <a:rPr kumimoji="0" lang="en-US" sz="1200" b="0" i="0" u="none" strike="noStrike" kern="1200" cap="none" spc="0" normalizeH="0" baseline="0" noProof="0" dirty="0" smtClean="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elements on an on-call basis</a:t>
            </a:r>
            <a:endParaRPr kumimoji="0" lang="en-US" sz="12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a:p>
            <a:pPr marL="284163" marR="0" lvl="0" indent="-2841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smtClean="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OL work includes:</a:t>
            </a:r>
          </a:p>
          <a:p>
            <a:pPr marL="457200" marR="0" lvl="0" indent="-171450" algn="l" defTabSz="914400" rtl="0" eaLnBrk="1" fontAlgn="auto" latinLnBrk="0" hangingPunct="1">
              <a:lnSpc>
                <a:spcPct val="100000"/>
              </a:lnSpc>
              <a:spcBef>
                <a:spcPts val="0"/>
              </a:spcBef>
              <a:spcAft>
                <a:spcPts val="0"/>
              </a:spcAft>
              <a:buClrTx/>
              <a:buSzTx/>
              <a:buFontTx/>
              <a:buChar char="-"/>
              <a:tabLst/>
              <a:defRPr/>
            </a:pPr>
            <a:r>
              <a:rPr kumimoji="0" lang="en-US" sz="1200" b="0" i="0" u="none" strike="noStrike" kern="1200" cap="none" spc="0" normalizeH="0" baseline="0" noProof="0" dirty="0" smtClean="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Temporary resurfacing of Banks Place</a:t>
            </a:r>
          </a:p>
          <a:p>
            <a:pPr marL="457200" marR="0" lvl="0" indent="-171450" algn="l" defTabSz="914400" rtl="0" eaLnBrk="1" fontAlgn="auto" latinLnBrk="0" hangingPunct="1">
              <a:lnSpc>
                <a:spcPct val="100000"/>
              </a:lnSpc>
              <a:spcBef>
                <a:spcPts val="0"/>
              </a:spcBef>
              <a:spcAft>
                <a:spcPts val="0"/>
              </a:spcAft>
              <a:buClrTx/>
              <a:buSzTx/>
              <a:buFontTx/>
              <a:buChar char="-"/>
              <a:tabLst/>
              <a:defRPr/>
            </a:pPr>
            <a:r>
              <a:rPr kumimoji="0" lang="en-US" sz="1200" b="0" i="0" u="none" strike="noStrike" kern="1200" cap="none" spc="0" normalizeH="0" baseline="0" noProof="0" dirty="0" smtClean="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Creation of a CDL training facility at Wellington Yard</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457200" marR="0" lvl="0" indent="-171450" algn="l" defTabSz="914400" rtl="0" eaLnBrk="1" fontAlgn="auto" latinLnBrk="0" hangingPunct="1">
              <a:lnSpc>
                <a:spcPct val="100000"/>
              </a:lnSpc>
              <a:spcBef>
                <a:spcPts val="0"/>
              </a:spcBef>
              <a:spcAft>
                <a:spcPts val="0"/>
              </a:spcAft>
              <a:buClrTx/>
              <a:buSzTx/>
              <a:buFontTx/>
              <a:buChar char="-"/>
              <a:tabLst/>
              <a:defRPr/>
            </a:pPr>
            <a:r>
              <a:rPr kumimoji="0" lang="en-US" sz="1200" b="0" i="0" u="none" strike="noStrike" kern="1200" cap="none" spc="0" normalizeH="0" baseline="0" noProof="0" dirty="0" smtClean="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Reconstruction of Wellington surface lot</a:t>
            </a:r>
          </a:p>
          <a:p>
            <a:pPr marL="457200" marR="0" lvl="0" indent="-171450" algn="l" defTabSz="914400" rtl="0" eaLnBrk="1" fontAlgn="auto" latinLnBrk="0" hangingPunct="1">
              <a:lnSpc>
                <a:spcPct val="100000"/>
              </a:lnSpc>
              <a:spcBef>
                <a:spcPts val="0"/>
              </a:spcBef>
              <a:spcAft>
                <a:spcPts val="0"/>
              </a:spcAft>
              <a:buClrTx/>
              <a:buSzTx/>
              <a:buFontTx/>
              <a:buChar char="-"/>
              <a:tabLst/>
              <a:defRPr/>
            </a:pPr>
            <a:r>
              <a:rPr kumimoji="0" lang="en-US" sz="1200" b="0" i="0" u="none" strike="noStrike" kern="1200" cap="none" spc="0" normalizeH="0" baseline="0" noProof="0" dirty="0" smtClean="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Reconstruction of Oak Grove surface lot</a:t>
            </a:r>
          </a:p>
          <a:p>
            <a:pPr marL="741363" marR="0" lvl="1" indent="-28416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9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p:cNvSpPr/>
          <p:nvPr/>
        </p:nvSpPr>
        <p:spPr>
          <a:xfrm>
            <a:off x="4938312" y="3510708"/>
            <a:ext cx="3810001" cy="2362200"/>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sng"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Project Benefits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sng"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Achieve State of Good Repair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smtClean="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Increase parking capacity of certain lots</a:t>
            </a:r>
            <a:endParaRPr kumimoji="0" lang="en-US" sz="12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Improved Customer Experience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00" b="1" i="0" u="sng"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sp>
        <p:nvSpPr>
          <p:cNvPr id="11" name="Rectangle 10"/>
          <p:cNvSpPr/>
          <p:nvPr/>
        </p:nvSpPr>
        <p:spPr>
          <a:xfrm>
            <a:off x="436061" y="3494183"/>
            <a:ext cx="4343400" cy="2362200"/>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One Project Photo</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6061" y="3510708"/>
            <a:ext cx="4370024" cy="2345675"/>
          </a:xfrm>
          <a:prstGeom prst="rect">
            <a:avLst/>
          </a:prstGeom>
        </p:spPr>
      </p:pic>
    </p:spTree>
    <p:extLst>
      <p:ext uri="{BB962C8B-B14F-4D97-AF65-F5344CB8AC3E}">
        <p14:creationId xmlns:p14="http://schemas.microsoft.com/office/powerpoint/2010/main" val="150027833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04800" y="829056"/>
            <a:ext cx="7696200" cy="466344"/>
          </a:xfrm>
          <a:solidFill>
            <a:schemeClr val="bg1"/>
          </a:solidFill>
          <a:ln w="28575">
            <a:solidFill>
              <a:srgbClr val="FF9900"/>
            </a:solidFill>
          </a:ln>
        </p:spPr>
        <p:txBody>
          <a:bodyPr/>
          <a:lstStyle/>
          <a:p>
            <a:r>
              <a:rPr lang="en-US" dirty="0" smtClean="0">
                <a:solidFill>
                  <a:schemeClr val="tx1"/>
                </a:solidFill>
              </a:rPr>
              <a:t>Back Bay Station: Concourse Renovations &amp; Air Rights (Design) - TOD</a:t>
            </a:r>
            <a:endParaRPr lang="en-US" sz="1100" dirty="0">
              <a:solidFill>
                <a:schemeClr val="tx1"/>
              </a:solidFill>
            </a:endParaRPr>
          </a:p>
        </p:txBody>
      </p:sp>
      <p:sp>
        <p:nvSpPr>
          <p:cNvPr id="2" name="Rectangle 1"/>
          <p:cNvSpPr/>
          <p:nvPr/>
        </p:nvSpPr>
        <p:spPr>
          <a:xfrm>
            <a:off x="337868" y="448601"/>
            <a:ext cx="4033115" cy="261610"/>
          </a:xfrm>
          <a:prstGeom prst="rect">
            <a:avLst/>
          </a:prstGeom>
        </p:spPr>
        <p:txBody>
          <a:bodyPr wrap="square">
            <a:spAutoFit/>
          </a:bodyPr>
          <a:lstStyle/>
          <a:p>
            <a:r>
              <a:rPr lang="en-US" sz="1100" b="1" kern="0" dirty="0" smtClean="0">
                <a:solidFill>
                  <a:srgbClr val="FF9900"/>
                </a:solidFill>
                <a:latin typeface="Arial" pitchFamily="34" charset="0"/>
                <a:cs typeface="Arial" pitchFamily="34" charset="0"/>
              </a:rPr>
              <a:t>Orange </a:t>
            </a:r>
            <a:r>
              <a:rPr lang="en-US" sz="1100" b="1" kern="0" dirty="0">
                <a:solidFill>
                  <a:srgbClr val="FF9900"/>
                </a:solidFill>
                <a:latin typeface="Arial" pitchFamily="34" charset="0"/>
                <a:cs typeface="Arial" pitchFamily="34" charset="0"/>
              </a:rPr>
              <a:t>Line Capital Projects Review</a:t>
            </a:r>
            <a:endParaRPr lang="en-US" sz="1100" dirty="0">
              <a:solidFill>
                <a:srgbClr val="FF9900"/>
              </a:solidFill>
            </a:endParaRPr>
          </a:p>
        </p:txBody>
      </p:sp>
      <p:sp>
        <p:nvSpPr>
          <p:cNvPr id="10" name="Rectangle 9"/>
          <p:cNvSpPr/>
          <p:nvPr/>
        </p:nvSpPr>
        <p:spPr>
          <a:xfrm>
            <a:off x="381000" y="1389803"/>
            <a:ext cx="4343400" cy="1886797"/>
          </a:xfrm>
          <a:prstGeom prst="rect">
            <a:avLst/>
          </a:prstGeom>
          <a:ln/>
        </p:spPr>
        <p:style>
          <a:lnRef idx="2">
            <a:schemeClr val="accent1"/>
          </a:lnRef>
          <a:fillRef idx="1">
            <a:schemeClr val="lt1"/>
          </a:fillRef>
          <a:effectRef idx="0">
            <a:schemeClr val="accent1"/>
          </a:effectRef>
          <a:fontRef idx="minor">
            <a:schemeClr val="dk1"/>
          </a:fontRef>
        </p:style>
        <p:txBody>
          <a:bodyPr rtlCol="0" anchor="t"/>
          <a:lstStyle/>
          <a:p>
            <a:pPr lvl="0">
              <a:defRPr/>
            </a:pPr>
            <a:r>
              <a:rPr lang="en-US" sz="13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Status:</a:t>
            </a:r>
          </a:p>
          <a:p>
            <a:pPr lvl="0">
              <a:defRPr/>
            </a:pPr>
            <a:r>
              <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rPr>
              <a:t>Current Design Phase:  </a:t>
            </a: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30</a:t>
            </a:r>
            <a:r>
              <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rPr>
              <a:t>%	</a:t>
            </a:r>
          </a:p>
          <a:p>
            <a:pPr lvl="0">
              <a:defRPr/>
            </a:pPr>
            <a:r>
              <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rPr>
              <a:t>Planned Construction NTP:	</a:t>
            </a: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TBD</a:t>
            </a: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lvl="0">
              <a:defRPr/>
            </a:pPr>
            <a:r>
              <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rPr>
              <a:t>Construction Duration:	</a:t>
            </a: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TBD</a:t>
            </a: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lvl="0">
              <a:defRPr/>
            </a:pPr>
            <a:r>
              <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rPr>
              <a:t>Est. Construction Cost: 	TBD</a:t>
            </a:r>
          </a:p>
          <a:p>
            <a:pPr lvl="0">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lvl="0">
              <a:defRPr/>
            </a:pP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Developer Lease Funded &amp; </a:t>
            </a:r>
            <a:r>
              <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rPr>
              <a:t>Constructed</a:t>
            </a:r>
          </a:p>
          <a:p>
            <a:pPr lvl="0">
              <a:defRPr/>
            </a:pPr>
            <a:r>
              <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rPr>
              <a:t>Adjacent/Air-Rights Private Development</a:t>
            </a:r>
          </a:p>
        </p:txBody>
      </p:sp>
      <p:sp>
        <p:nvSpPr>
          <p:cNvPr id="6" name="Rectangle 5"/>
          <p:cNvSpPr/>
          <p:nvPr/>
        </p:nvSpPr>
        <p:spPr>
          <a:xfrm>
            <a:off x="4876800" y="1389803"/>
            <a:ext cx="3810000" cy="1886797"/>
          </a:xfrm>
          <a:prstGeom prst="rect">
            <a:avLst/>
          </a:prstGeom>
          <a:ln/>
        </p:spPr>
        <p:style>
          <a:lnRef idx="2">
            <a:schemeClr val="accent1"/>
          </a:lnRef>
          <a:fillRef idx="1">
            <a:schemeClr val="lt1"/>
          </a:fillRef>
          <a:effectRef idx="0">
            <a:schemeClr val="accent1"/>
          </a:effectRef>
          <a:fontRef idx="minor">
            <a:schemeClr val="dk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sng" strike="noStrike" kern="1200" cap="none" spc="0" normalizeH="0" baseline="0" noProof="0" dirty="0" smtClean="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Project Scope</a:t>
            </a:r>
          </a:p>
          <a:p>
            <a:pPr marL="285750" indent="-285750">
              <a:buFont typeface="Arial" panose="020B0604020202020204" pitchFamily="34" charset="0"/>
              <a:buChar char="•"/>
              <a:defRPr/>
            </a:pP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Development – Public, Private</a:t>
            </a:r>
          </a:p>
          <a:p>
            <a:pPr marL="285750" indent="-285750">
              <a:buFont typeface="Arial" panose="020B0604020202020204" pitchFamily="34" charset="0"/>
              <a:buChar char="•"/>
              <a:defRPr/>
            </a:pP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Developer </a:t>
            </a:r>
            <a:r>
              <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Boston Properties</a:t>
            </a:r>
          </a:p>
          <a:p>
            <a:pPr marL="285750" indent="-285750">
              <a:buFont typeface="Arial" panose="020B0604020202020204" pitchFamily="34" charset="0"/>
              <a:buChar char="•"/>
              <a:defRPr/>
            </a:pPr>
            <a:r>
              <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rPr>
              <a:t>Residential &amp; Retail Construction </a:t>
            </a:r>
            <a:endPar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Renovation Station Concourse</a:t>
            </a:r>
          </a:p>
          <a:p>
            <a:pPr marL="285750" indent="-285750">
              <a:buFont typeface="Arial" panose="020B0604020202020204" pitchFamily="34" charset="0"/>
              <a:buChar char="•"/>
              <a:defRPr/>
            </a:pP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New </a:t>
            </a:r>
            <a:r>
              <a:rPr lang="en-US" sz="1300" dirty="0" err="1" smtClean="0">
                <a:solidFill>
                  <a:srgbClr val="000000"/>
                </a:solidFill>
                <a:latin typeface="Verdana" panose="020B0604030504040204" pitchFamily="34" charset="0"/>
                <a:ea typeface="Verdana" panose="020B0604030504040204" pitchFamily="34" charset="0"/>
                <a:cs typeface="Verdana" panose="020B0604030504040204" pitchFamily="34" charset="0"/>
              </a:rPr>
              <a:t>Keolis</a:t>
            </a: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/AMTRAK Ticket Offices</a:t>
            </a:r>
          </a:p>
          <a:p>
            <a:pPr marL="285750" indent="-285750">
              <a:buFont typeface="Arial" panose="020B0604020202020204" pitchFamily="34" charset="0"/>
              <a:buChar char="•"/>
              <a:defRPr/>
            </a:pP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Power Upgrades </a:t>
            </a:r>
          </a:p>
          <a:p>
            <a:pPr marL="285750" indent="-285750">
              <a:buFont typeface="Arial" panose="020B0604020202020204" pitchFamily="34" charset="0"/>
              <a:buChar char="•"/>
              <a:defRPr/>
            </a:pP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Accessibility Upgrades</a:t>
            </a:r>
          </a:p>
          <a:p>
            <a:pPr>
              <a:defRPr/>
            </a:pPr>
            <a:endPar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endPar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R="0" lvl="0" algn="l" defTabSz="914400" rtl="0" eaLnBrk="1" fontAlgn="auto" latinLnBrk="0" hangingPunct="1">
              <a:lnSpc>
                <a:spcPct val="100000"/>
              </a:lnSpc>
              <a:spcBef>
                <a:spcPts val="0"/>
              </a:spcBef>
              <a:buClrTx/>
              <a:buSzTx/>
              <a:tabLst/>
              <a:defRPr/>
            </a:pPr>
            <a:endPar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marR="0" lvl="0" indent="-285750" algn="l" defTabSz="914400" rtl="0" eaLnBrk="1" fontAlgn="auto" latinLnBrk="0" hangingPunct="1">
              <a:lnSpc>
                <a:spcPct val="100000"/>
              </a:lnSpc>
              <a:spcBef>
                <a:spcPts val="0"/>
              </a:spcBef>
              <a:buClrTx/>
              <a:buSzTx/>
              <a:buFont typeface="Arial" panose="020B0604020202020204" pitchFamily="34" charset="0"/>
              <a:buChar char="•"/>
              <a:tabLst/>
              <a:defRPr/>
            </a:pPr>
            <a:endParaRPr kumimoji="0" lang="en-US" sz="13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p:cNvSpPr/>
          <p:nvPr/>
        </p:nvSpPr>
        <p:spPr>
          <a:xfrm>
            <a:off x="4876800" y="3602964"/>
            <a:ext cx="3810000" cy="2416836"/>
          </a:xfrm>
          <a:prstGeom prst="rect">
            <a:avLst/>
          </a:prstGeom>
          <a:ln/>
        </p:spPr>
        <p:style>
          <a:lnRef idx="2">
            <a:schemeClr val="accent1"/>
          </a:lnRef>
          <a:fillRef idx="1">
            <a:schemeClr val="lt1"/>
          </a:fillRef>
          <a:effectRef idx="0">
            <a:schemeClr val="accent1"/>
          </a:effectRef>
          <a:fontRef idx="minor">
            <a:schemeClr val="dk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sng" strike="noStrike" kern="1200" cap="none" spc="0" normalizeH="0" baseline="0" noProof="0" dirty="0" smtClean="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Project Benefits</a:t>
            </a:r>
          </a:p>
          <a:p>
            <a:pPr marL="285750" indent="-285750">
              <a:buFont typeface="Arial" panose="020B0604020202020204" pitchFamily="34" charset="0"/>
              <a:buChar char="•"/>
              <a:defRPr/>
            </a:pP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New Fully-Accessible Pedestrian Connection </a:t>
            </a:r>
            <a:r>
              <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rPr>
              <a:t>to </a:t>
            </a: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Station from Stuart Street</a:t>
            </a: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MBTA Revenue from New </a:t>
            </a:r>
            <a:r>
              <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rPr>
              <a:t>C</a:t>
            </a: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oncourse </a:t>
            </a:r>
            <a:r>
              <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rPr>
              <a:t>L</a:t>
            </a: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eased </a:t>
            </a:r>
            <a:r>
              <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rPr>
              <a:t>R</a:t>
            </a: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etail Space</a:t>
            </a:r>
          </a:p>
          <a:p>
            <a:pPr marL="285750" indent="-285750">
              <a:buFont typeface="Arial" panose="020B0604020202020204" pitchFamily="34" charset="0"/>
              <a:buChar char="•"/>
              <a:defRPr/>
            </a:pP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Enhanced Customer Experience</a:t>
            </a:r>
          </a:p>
          <a:p>
            <a:pPr lvl="1">
              <a:defRPr/>
            </a:pP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New Ticket Offices</a:t>
            </a:r>
          </a:p>
          <a:p>
            <a:pPr lvl="1">
              <a:defRPr/>
            </a:pP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Escalators</a:t>
            </a:r>
          </a:p>
          <a:p>
            <a:pPr lvl="1">
              <a:defRPr/>
            </a:pP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Redundant Elevators</a:t>
            </a:r>
          </a:p>
          <a:p>
            <a:pPr lvl="1">
              <a:defRPr/>
            </a:pP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Wayfinding</a:t>
            </a:r>
          </a:p>
          <a:p>
            <a:pPr>
              <a:defRPr/>
            </a:pPr>
            <a:endPar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R="0" lvl="0" algn="l" defTabSz="914400" rtl="0" eaLnBrk="1" fontAlgn="auto" latinLnBrk="0" hangingPunct="1">
              <a:lnSpc>
                <a:spcPct val="100000"/>
              </a:lnSpc>
              <a:spcBef>
                <a:spcPts val="0"/>
              </a:spcBef>
              <a:buClrTx/>
              <a:buSzTx/>
              <a:tabLst/>
              <a:defRPr/>
            </a:pPr>
            <a:endPar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marR="0" lvl="0" indent="-285750" algn="l" defTabSz="914400" rtl="0" eaLnBrk="1" fontAlgn="auto" latinLnBrk="0" hangingPunct="1">
              <a:lnSpc>
                <a:spcPct val="100000"/>
              </a:lnSpc>
              <a:spcBef>
                <a:spcPts val="0"/>
              </a:spcBef>
              <a:buClrTx/>
              <a:buSzTx/>
              <a:buFont typeface="Arial" panose="020B0604020202020204" pitchFamily="34" charset="0"/>
              <a:buChar char="•"/>
              <a:tabLst/>
              <a:defRPr/>
            </a:pPr>
            <a:endParaRPr kumimoji="0" lang="en-US" sz="13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pic>
        <p:nvPicPr>
          <p:cNvPr id="1028" name="Picture 4" descr="Image result for back bay gateway"/>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5321"/>
          <a:stretch/>
        </p:blipFill>
        <p:spPr bwMode="auto">
          <a:xfrm>
            <a:off x="471983" y="3597215"/>
            <a:ext cx="4252417" cy="2422585"/>
          </a:xfrm>
          <a:prstGeom prst="rect">
            <a:avLst/>
          </a:prstGeom>
          <a:ln w="28575" cap="sq">
            <a:solidFill>
              <a:schemeClr val="tx1"/>
            </a:solidFill>
            <a:miter lim="800000"/>
          </a:ln>
          <a:effectLst>
            <a:outerShdw blurRad="57150" dist="50800" dir="2700000" algn="tl" rotWithShape="0">
              <a:srgbClr val="000000">
                <a:alpha val="4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763038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04800" y="829056"/>
            <a:ext cx="7762875" cy="466344"/>
          </a:xfrm>
          <a:solidFill>
            <a:schemeClr val="bg1"/>
          </a:solidFill>
          <a:ln w="28575">
            <a:solidFill>
              <a:srgbClr val="FF9900"/>
            </a:solidFill>
          </a:ln>
        </p:spPr>
        <p:txBody>
          <a:bodyPr/>
          <a:lstStyle/>
          <a:p>
            <a:r>
              <a:rPr lang="en-US" dirty="0" err="1" smtClean="0">
                <a:solidFill>
                  <a:schemeClr val="tx1"/>
                </a:solidFill>
              </a:rPr>
              <a:t>Ruggles</a:t>
            </a:r>
            <a:r>
              <a:rPr lang="en-US" dirty="0" smtClean="0">
                <a:solidFill>
                  <a:schemeClr val="tx1"/>
                </a:solidFill>
              </a:rPr>
              <a:t> Station: Northeastern U. ISEC &amp; </a:t>
            </a:r>
            <a:r>
              <a:rPr lang="en-US" dirty="0" err="1" smtClean="0">
                <a:solidFill>
                  <a:schemeClr val="tx1"/>
                </a:solidFill>
              </a:rPr>
              <a:t>Ped</a:t>
            </a:r>
            <a:r>
              <a:rPr lang="en-US" dirty="0" smtClean="0">
                <a:solidFill>
                  <a:schemeClr val="tx1"/>
                </a:solidFill>
              </a:rPr>
              <a:t>. Bridge </a:t>
            </a:r>
            <a:r>
              <a:rPr lang="en-US" dirty="0">
                <a:solidFill>
                  <a:schemeClr val="tx1"/>
                </a:solidFill>
              </a:rPr>
              <a:t>(</a:t>
            </a:r>
            <a:r>
              <a:rPr lang="en-US" dirty="0" smtClean="0">
                <a:solidFill>
                  <a:schemeClr val="tx1"/>
                </a:solidFill>
              </a:rPr>
              <a:t>Construction) - TOD</a:t>
            </a:r>
            <a:endParaRPr lang="en-US" sz="1100" dirty="0">
              <a:solidFill>
                <a:schemeClr val="tx1"/>
              </a:solidFill>
            </a:endParaRPr>
          </a:p>
        </p:txBody>
      </p:sp>
      <p:sp>
        <p:nvSpPr>
          <p:cNvPr id="2" name="Rectangle 1"/>
          <p:cNvSpPr/>
          <p:nvPr/>
        </p:nvSpPr>
        <p:spPr>
          <a:xfrm>
            <a:off x="337868" y="448601"/>
            <a:ext cx="4033115" cy="261610"/>
          </a:xfrm>
          <a:prstGeom prst="rect">
            <a:avLst/>
          </a:prstGeom>
        </p:spPr>
        <p:txBody>
          <a:bodyPr wrap="square">
            <a:spAutoFit/>
          </a:bodyPr>
          <a:lstStyle/>
          <a:p>
            <a:r>
              <a:rPr lang="en-US" sz="1100" b="1" kern="0" dirty="0" smtClean="0">
                <a:solidFill>
                  <a:srgbClr val="FF9900"/>
                </a:solidFill>
                <a:latin typeface="Arial" pitchFamily="34" charset="0"/>
                <a:cs typeface="Arial" pitchFamily="34" charset="0"/>
              </a:rPr>
              <a:t>Orange </a:t>
            </a:r>
            <a:r>
              <a:rPr lang="en-US" sz="1100" b="1" kern="0" dirty="0">
                <a:solidFill>
                  <a:srgbClr val="FF9900"/>
                </a:solidFill>
                <a:latin typeface="Arial" pitchFamily="34" charset="0"/>
                <a:cs typeface="Arial" pitchFamily="34" charset="0"/>
              </a:rPr>
              <a:t>Line Capital Projects Review</a:t>
            </a:r>
            <a:endParaRPr lang="en-US" sz="1100" dirty="0">
              <a:solidFill>
                <a:srgbClr val="FF9900"/>
              </a:solidFill>
            </a:endParaRPr>
          </a:p>
        </p:txBody>
      </p:sp>
      <p:sp>
        <p:nvSpPr>
          <p:cNvPr id="10" name="Rectangle 9"/>
          <p:cNvSpPr/>
          <p:nvPr/>
        </p:nvSpPr>
        <p:spPr>
          <a:xfrm>
            <a:off x="381000" y="1389803"/>
            <a:ext cx="4343400" cy="1886797"/>
          </a:xfrm>
          <a:prstGeom prst="rect">
            <a:avLst/>
          </a:prstGeom>
          <a:ln/>
        </p:spPr>
        <p:style>
          <a:lnRef idx="2">
            <a:schemeClr val="accent1"/>
          </a:lnRef>
          <a:fillRef idx="1">
            <a:schemeClr val="lt1"/>
          </a:fillRef>
          <a:effectRef idx="0">
            <a:schemeClr val="accent1"/>
          </a:effectRef>
          <a:fontRef idx="minor">
            <a:schemeClr val="dk1"/>
          </a:fontRef>
        </p:style>
        <p:txBody>
          <a:bodyPr rtlCol="0" anchor="t"/>
          <a:lstStyle/>
          <a:p>
            <a:pPr lvl="0">
              <a:defRPr/>
            </a:pPr>
            <a:r>
              <a:rPr lang="en-US" sz="13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Status:</a:t>
            </a:r>
          </a:p>
          <a:p>
            <a:pPr lvl="0">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Construction Start:  		Jan. 2014</a:t>
            </a:r>
          </a:p>
          <a:p>
            <a:pPr lvl="0">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Construction Completion: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Sept. 2019</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lvl="0">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Construction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Duration:	                 Multi-phase</a:t>
            </a: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lvl="0">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Est. Construction Cost: 	TBD</a:t>
            </a:r>
          </a:p>
          <a:p>
            <a:pPr lvl="0">
              <a:defRPr/>
            </a:pPr>
            <a:endPar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lvl="0">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Developer Funded &amp; Constructed</a:t>
            </a:r>
          </a:p>
          <a:p>
            <a:pPr lvl="0">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Adjacent/Air-Rights Private Development</a:t>
            </a:r>
          </a:p>
        </p:txBody>
      </p:sp>
      <p:sp>
        <p:nvSpPr>
          <p:cNvPr id="6" name="Rectangle 5"/>
          <p:cNvSpPr/>
          <p:nvPr/>
        </p:nvSpPr>
        <p:spPr>
          <a:xfrm>
            <a:off x="4876800" y="1389803"/>
            <a:ext cx="3810000" cy="1886797"/>
          </a:xfrm>
          <a:prstGeom prst="rect">
            <a:avLst/>
          </a:prstGeom>
          <a:ln/>
        </p:spPr>
        <p:style>
          <a:lnRef idx="2">
            <a:schemeClr val="accent1"/>
          </a:lnRef>
          <a:fillRef idx="1">
            <a:schemeClr val="lt1"/>
          </a:fillRef>
          <a:effectRef idx="0">
            <a:schemeClr val="accent1"/>
          </a:effectRef>
          <a:fontRef idx="minor">
            <a:schemeClr val="dk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sng" strike="noStrike" kern="1200" cap="none" spc="0" normalizeH="0" baseline="0" noProof="0" dirty="0" smtClean="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Project Scope</a:t>
            </a: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Development – Public, Private</a:t>
            </a: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Developer </a:t>
            </a: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Northeastern University</a:t>
            </a: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New Academic Building &amp; </a:t>
            </a:r>
            <a:r>
              <a:rPr lang="en-US" sz="1200" dirty="0" err="1" smtClean="0">
                <a:solidFill>
                  <a:srgbClr val="000000"/>
                </a:solidFill>
                <a:latin typeface="Verdana" panose="020B0604030504040204" pitchFamily="34" charset="0"/>
                <a:ea typeface="Verdana" panose="020B0604030504040204" pitchFamily="34" charset="0"/>
                <a:cs typeface="Verdana" panose="020B0604030504040204" pitchFamily="34" charset="0"/>
              </a:rPr>
              <a:t>Ped</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en-US" sz="1200" dirty="0" err="1" smtClean="0">
                <a:solidFill>
                  <a:srgbClr val="000000"/>
                </a:solidFill>
                <a:latin typeface="Verdana" panose="020B0604030504040204" pitchFamily="34" charset="0"/>
                <a:ea typeface="Verdana" panose="020B0604030504040204" pitchFamily="34" charset="0"/>
                <a:cs typeface="Verdana" panose="020B0604030504040204" pitchFamily="34" charset="0"/>
              </a:rPr>
              <a:t>Brdg</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a:t>
            </a: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Relocation of MBTA Utilities</a:t>
            </a: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Relocation of AMTRAK Catenary</a:t>
            </a: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Accessibility Upgrades</a:t>
            </a:r>
          </a:p>
          <a:p>
            <a:pPr>
              <a:defRPr/>
            </a:pPr>
            <a:endPar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endPar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R="0" lvl="0" algn="l" defTabSz="914400" rtl="0" eaLnBrk="1" fontAlgn="auto" latinLnBrk="0" hangingPunct="1">
              <a:lnSpc>
                <a:spcPct val="100000"/>
              </a:lnSpc>
              <a:spcBef>
                <a:spcPts val="0"/>
              </a:spcBef>
              <a:buClrTx/>
              <a:buSzTx/>
              <a:tabLst/>
              <a:defRPr/>
            </a:pPr>
            <a:endPar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marR="0" lvl="0" indent="-285750" algn="l" defTabSz="914400" rtl="0" eaLnBrk="1" fontAlgn="auto" latinLnBrk="0" hangingPunct="1">
              <a:lnSpc>
                <a:spcPct val="100000"/>
              </a:lnSpc>
              <a:spcBef>
                <a:spcPts val="0"/>
              </a:spcBef>
              <a:buClrTx/>
              <a:buSzTx/>
              <a:buFont typeface="Arial" panose="020B0604020202020204" pitchFamily="34" charset="0"/>
              <a:buChar char="•"/>
              <a:tabLst/>
              <a:defRPr/>
            </a:pPr>
            <a:endParaRPr kumimoji="0" lang="en-US" sz="13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p:cNvSpPr/>
          <p:nvPr/>
        </p:nvSpPr>
        <p:spPr>
          <a:xfrm>
            <a:off x="4876800" y="3602964"/>
            <a:ext cx="3810000" cy="2416836"/>
          </a:xfrm>
          <a:prstGeom prst="rect">
            <a:avLst/>
          </a:prstGeom>
          <a:ln/>
        </p:spPr>
        <p:style>
          <a:lnRef idx="2">
            <a:schemeClr val="accent1"/>
          </a:lnRef>
          <a:fillRef idx="1">
            <a:schemeClr val="lt1"/>
          </a:fillRef>
          <a:effectRef idx="0">
            <a:schemeClr val="accent1"/>
          </a:effectRef>
          <a:fontRef idx="minor">
            <a:schemeClr val="dk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sng" strike="noStrike" kern="1200" cap="none" spc="0" normalizeH="0" baseline="0" noProof="0" dirty="0" smtClean="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Project Benefits</a:t>
            </a: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Fully-Accessible Connection to Proposed New </a:t>
            </a:r>
            <a:r>
              <a:rPr lang="en-US" sz="1200" dirty="0" err="1" smtClean="0">
                <a:solidFill>
                  <a:srgbClr val="000000"/>
                </a:solidFill>
                <a:latin typeface="Verdana" panose="020B0604030504040204" pitchFamily="34" charset="0"/>
                <a:ea typeface="Verdana" panose="020B0604030504040204" pitchFamily="34" charset="0"/>
                <a:cs typeface="Verdana" panose="020B0604030504040204" pitchFamily="34" charset="0"/>
              </a:rPr>
              <a:t>Ruggles</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Commuter Rail Platforms</a:t>
            </a: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Shared MBTA Scope: MBTA Duct Bank Relocation; Wall Demolition; Constr.</a:t>
            </a: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Enhanced Customer Experience</a:t>
            </a:r>
          </a:p>
          <a:p>
            <a:pP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  Wayfinding</a:t>
            </a:r>
          </a:p>
          <a:p>
            <a:pPr>
              <a:defRPr/>
            </a:pPr>
            <a:endPar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R="0" lvl="0" algn="l" defTabSz="914400" rtl="0" eaLnBrk="1" fontAlgn="auto" latinLnBrk="0" hangingPunct="1">
              <a:lnSpc>
                <a:spcPct val="100000"/>
              </a:lnSpc>
              <a:spcBef>
                <a:spcPts val="0"/>
              </a:spcBef>
              <a:buClrTx/>
              <a:buSzTx/>
              <a:tabLst/>
              <a:defRPr/>
            </a:pPr>
            <a:endPar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marR="0" lvl="0" indent="-285750" algn="l" defTabSz="914400" rtl="0" eaLnBrk="1" fontAlgn="auto" latinLnBrk="0" hangingPunct="1">
              <a:lnSpc>
                <a:spcPct val="100000"/>
              </a:lnSpc>
              <a:spcBef>
                <a:spcPts val="0"/>
              </a:spcBef>
              <a:buClrTx/>
              <a:buSzTx/>
              <a:buFont typeface="Arial" panose="020B0604020202020204" pitchFamily="34" charset="0"/>
              <a:buChar char="•"/>
              <a:tabLst/>
              <a:defRPr/>
            </a:pPr>
            <a:endParaRPr kumimoji="0" lang="en-US" sz="13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pic>
        <p:nvPicPr>
          <p:cNvPr id="2052" name="Picture 4" descr="Northeastern Campus Bridge"/>
          <p:cNvPicPr>
            <a:picLocks noChangeAspect="1" noChangeArrowheads="1"/>
          </p:cNvPicPr>
          <p:nvPr/>
        </p:nvPicPr>
        <p:blipFill rotWithShape="1">
          <a:blip r:embed="rId3">
            <a:extLst>
              <a:ext uri="{28A0092B-C50C-407E-A947-70E740481C1C}">
                <a14:useLocalDpi xmlns:a14="http://schemas.microsoft.com/office/drawing/2010/main" val="0"/>
              </a:ext>
            </a:extLst>
          </a:blip>
          <a:srcRect l="2814" t="19172"/>
          <a:stretch/>
        </p:blipFill>
        <p:spPr bwMode="auto">
          <a:xfrm>
            <a:off x="381000" y="3597215"/>
            <a:ext cx="4369279" cy="2422585"/>
          </a:xfrm>
          <a:prstGeom prst="rect">
            <a:avLst/>
          </a:prstGeom>
          <a:ln w="19050" cap="sq">
            <a:solidFill>
              <a:srgbClr val="000000"/>
            </a:solidFill>
            <a:miter lim="800000"/>
          </a:ln>
          <a:effectLst>
            <a:outerShdw blurRad="57150" dist="50800" dir="2700000" algn="tl" rotWithShape="0">
              <a:srgbClr val="000000">
                <a:alpha val="4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525608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04800" y="829056"/>
            <a:ext cx="7846741" cy="466344"/>
          </a:xfrm>
          <a:solidFill>
            <a:schemeClr val="bg1"/>
          </a:solidFill>
          <a:ln w="28575">
            <a:solidFill>
              <a:srgbClr val="FF9900"/>
            </a:solidFill>
          </a:ln>
        </p:spPr>
        <p:txBody>
          <a:bodyPr/>
          <a:lstStyle/>
          <a:p>
            <a:r>
              <a:rPr lang="en-US" dirty="0" smtClean="0">
                <a:solidFill>
                  <a:schemeClr val="tx1"/>
                </a:solidFill>
              </a:rPr>
              <a:t>Sullivan Sq. Station: </a:t>
            </a:r>
            <a:r>
              <a:rPr lang="en-US" dirty="0" err="1" smtClean="0">
                <a:solidFill>
                  <a:schemeClr val="tx1"/>
                </a:solidFill>
              </a:rPr>
              <a:t>Reconstr</a:t>
            </a:r>
            <a:r>
              <a:rPr lang="en-US" dirty="0" smtClean="0">
                <a:solidFill>
                  <a:schemeClr val="tx1"/>
                </a:solidFill>
              </a:rPr>
              <a:t>. Lower Busway &amp; Parking (Construction) - TOD</a:t>
            </a:r>
            <a:endParaRPr lang="en-US" sz="1100" dirty="0">
              <a:solidFill>
                <a:schemeClr val="tx1"/>
              </a:solidFill>
            </a:endParaRPr>
          </a:p>
        </p:txBody>
      </p:sp>
      <p:sp>
        <p:nvSpPr>
          <p:cNvPr id="2" name="Rectangle 1"/>
          <p:cNvSpPr/>
          <p:nvPr/>
        </p:nvSpPr>
        <p:spPr>
          <a:xfrm>
            <a:off x="337868" y="448601"/>
            <a:ext cx="4033115" cy="261610"/>
          </a:xfrm>
          <a:prstGeom prst="rect">
            <a:avLst/>
          </a:prstGeom>
        </p:spPr>
        <p:txBody>
          <a:bodyPr wrap="square">
            <a:spAutoFit/>
          </a:bodyPr>
          <a:lstStyle/>
          <a:p>
            <a:r>
              <a:rPr lang="en-US" sz="1100" b="1" kern="0" dirty="0" smtClean="0">
                <a:solidFill>
                  <a:srgbClr val="FF9900"/>
                </a:solidFill>
                <a:latin typeface="Arial" pitchFamily="34" charset="0"/>
                <a:cs typeface="Arial" pitchFamily="34" charset="0"/>
              </a:rPr>
              <a:t>Orange </a:t>
            </a:r>
            <a:r>
              <a:rPr lang="en-US" sz="1100" b="1" kern="0" dirty="0">
                <a:solidFill>
                  <a:srgbClr val="FF9900"/>
                </a:solidFill>
                <a:latin typeface="Arial" pitchFamily="34" charset="0"/>
                <a:cs typeface="Arial" pitchFamily="34" charset="0"/>
              </a:rPr>
              <a:t>Line Capital Projects Review</a:t>
            </a:r>
            <a:endParaRPr lang="en-US" sz="1100" dirty="0">
              <a:solidFill>
                <a:srgbClr val="FF9900"/>
              </a:solidFill>
            </a:endParaRPr>
          </a:p>
        </p:txBody>
      </p:sp>
      <p:sp>
        <p:nvSpPr>
          <p:cNvPr id="10" name="Rectangle 9"/>
          <p:cNvSpPr/>
          <p:nvPr/>
        </p:nvSpPr>
        <p:spPr>
          <a:xfrm>
            <a:off x="381000" y="1389803"/>
            <a:ext cx="4343400" cy="1886797"/>
          </a:xfrm>
          <a:prstGeom prst="rect">
            <a:avLst/>
          </a:prstGeom>
          <a:ln/>
        </p:spPr>
        <p:style>
          <a:lnRef idx="2">
            <a:schemeClr val="accent1"/>
          </a:lnRef>
          <a:fillRef idx="1">
            <a:schemeClr val="lt1"/>
          </a:fillRef>
          <a:effectRef idx="0">
            <a:schemeClr val="accent1"/>
          </a:effectRef>
          <a:fontRef idx="minor">
            <a:schemeClr val="dk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sng" strike="noStrike" kern="1200" cap="none" spc="0" normalizeH="0" baseline="0" noProof="0" dirty="0" smtClean="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Project Status:</a:t>
            </a:r>
          </a:p>
          <a:p>
            <a:pPr marL="0" marR="0" lvl="0" indent="0" algn="l" defTabSz="914400" rtl="0" eaLnBrk="1" fontAlgn="auto" latinLnBrk="0" hangingPunct="1">
              <a:lnSpc>
                <a:spcPct val="100000"/>
              </a:lnSpc>
              <a:spcBef>
                <a:spcPts val="0"/>
              </a:spcBef>
              <a:buClrTx/>
              <a:buSzTx/>
              <a:buFontTx/>
              <a:buNone/>
              <a:tabLst/>
              <a:defRPr/>
            </a:pPr>
            <a:r>
              <a:rPr kumimoji="0" lang="en-US" sz="1300" b="0" i="0" u="none" strike="noStrike" kern="1200" cap="none" spc="0" normalizeH="0" baseline="0" noProof="0" dirty="0" smtClean="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Construction Start</a:t>
            </a: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May</a:t>
            </a:r>
            <a:r>
              <a:rPr kumimoji="0" lang="en-US" sz="1300" b="0" i="0" u="none" strike="noStrike" kern="1200" cap="none" spc="0" normalizeH="0" noProof="0" dirty="0" smtClean="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 2018</a:t>
            </a:r>
            <a:endParaRPr kumimoji="0" lang="en-US" sz="13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a:p>
            <a:pPr marL="0" marR="0" lvl="0" indent="0" algn="l" defTabSz="914400" rtl="0" eaLnBrk="1" fontAlgn="auto" latinLnBrk="0" hangingPunct="1">
              <a:lnSpc>
                <a:spcPct val="100000"/>
              </a:lnSpc>
              <a:spcBef>
                <a:spcPts val="0"/>
              </a:spcBef>
              <a:buClrTx/>
              <a:buSzTx/>
              <a:buFontTx/>
              <a:buNone/>
              <a:tabLst/>
              <a:defRPr/>
            </a:pP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Construction Completion:	Dec. 2018</a:t>
            </a:r>
            <a:endParaRPr lang="en-US" sz="800"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0" marR="0" lvl="0" indent="0" algn="l" defTabSz="914400" rtl="0" eaLnBrk="1" fontAlgn="auto" latinLnBrk="0" hangingPunct="1">
              <a:lnSpc>
                <a:spcPct val="100000"/>
              </a:lnSpc>
              <a:spcBef>
                <a:spcPts val="0"/>
              </a:spcBef>
              <a:buClrTx/>
              <a:buSzTx/>
              <a:buFontTx/>
              <a:buNone/>
              <a:tabLst/>
              <a:defRPr/>
            </a:pP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Construction Duration:	10 Months</a:t>
            </a: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smtClean="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Est. Construction Cost: </a:t>
            </a:r>
            <a:r>
              <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TBD</a:t>
            </a:r>
            <a:endParaRPr kumimoji="0" lang="en-US" sz="1300" b="0" i="0" u="none" strike="noStrike" kern="1200" cap="none" spc="0" normalizeH="0" baseline="0" noProof="0" dirty="0" smtClean="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smtClean="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Developer Funded &amp; Constructed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Mitigation by </a:t>
            </a:r>
            <a:r>
              <a:rPr kumimoji="0" lang="en-US" sz="1300" b="0" i="0" u="none" strike="noStrike" kern="1200" cap="none" spc="0" normalizeH="0" baseline="0" noProof="0" dirty="0" smtClean="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Private Development</a:t>
            </a:r>
            <a:endParaRPr kumimoji="0" lang="en-US" sz="13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sp>
        <p:nvSpPr>
          <p:cNvPr id="6" name="Rectangle 5"/>
          <p:cNvSpPr/>
          <p:nvPr/>
        </p:nvSpPr>
        <p:spPr>
          <a:xfrm>
            <a:off x="4876800" y="1389803"/>
            <a:ext cx="3810000" cy="1886797"/>
          </a:xfrm>
          <a:prstGeom prst="rect">
            <a:avLst/>
          </a:prstGeom>
          <a:ln/>
        </p:spPr>
        <p:style>
          <a:lnRef idx="2">
            <a:schemeClr val="accent1"/>
          </a:lnRef>
          <a:fillRef idx="1">
            <a:schemeClr val="lt1"/>
          </a:fillRef>
          <a:effectRef idx="0">
            <a:schemeClr val="accent1"/>
          </a:effectRef>
          <a:fontRef idx="minor">
            <a:schemeClr val="dk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sng" strike="noStrike" kern="1200" cap="none" spc="0" normalizeH="0" baseline="0" noProof="0" dirty="0" smtClean="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Project Scope</a:t>
            </a:r>
          </a:p>
          <a:p>
            <a:pPr marL="285750" indent="-285750">
              <a:buFont typeface="Arial" panose="020B0604020202020204" pitchFamily="34" charset="0"/>
              <a:buChar char="•"/>
              <a:defRPr/>
            </a:pP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Development – Public, Private</a:t>
            </a:r>
          </a:p>
          <a:p>
            <a:pPr marL="285750" indent="-285750">
              <a:buFont typeface="Arial" panose="020B0604020202020204" pitchFamily="34" charset="0"/>
              <a:buChar char="•"/>
              <a:defRPr/>
            </a:pP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Developer </a:t>
            </a:r>
            <a:r>
              <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Wynn</a:t>
            </a:r>
          </a:p>
          <a:p>
            <a:pPr marL="285750" indent="-285750">
              <a:buFont typeface="Arial" panose="020B0604020202020204" pitchFamily="34" charset="0"/>
              <a:buChar char="•"/>
              <a:defRPr/>
            </a:pP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Reconstruction of MBTA Lower Busway and Parking Facilities</a:t>
            </a:r>
          </a:p>
          <a:p>
            <a:pPr marL="285750" indent="-285750">
              <a:buFont typeface="Arial" panose="020B0604020202020204" pitchFamily="34" charset="0"/>
              <a:buChar char="•"/>
              <a:defRPr/>
            </a:pP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Accessibility Upgrades</a:t>
            </a:r>
          </a:p>
          <a:p>
            <a:pPr>
              <a:defRPr/>
            </a:pPr>
            <a:endPar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endPar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R="0" lvl="0" algn="l" defTabSz="914400" rtl="0" eaLnBrk="1" fontAlgn="auto" latinLnBrk="0" hangingPunct="1">
              <a:lnSpc>
                <a:spcPct val="100000"/>
              </a:lnSpc>
              <a:spcBef>
                <a:spcPts val="0"/>
              </a:spcBef>
              <a:buClrTx/>
              <a:buSzTx/>
              <a:tabLst/>
              <a:defRPr/>
            </a:pPr>
            <a:endPar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marR="0" lvl="0" indent="-285750" algn="l" defTabSz="914400" rtl="0" eaLnBrk="1" fontAlgn="auto" latinLnBrk="0" hangingPunct="1">
              <a:lnSpc>
                <a:spcPct val="100000"/>
              </a:lnSpc>
              <a:spcBef>
                <a:spcPts val="0"/>
              </a:spcBef>
              <a:buClrTx/>
              <a:buSzTx/>
              <a:buFont typeface="Arial" panose="020B0604020202020204" pitchFamily="34" charset="0"/>
              <a:buChar char="•"/>
              <a:tabLst/>
              <a:defRPr/>
            </a:pPr>
            <a:endParaRPr kumimoji="0" lang="en-US" sz="13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p:cNvSpPr/>
          <p:nvPr/>
        </p:nvSpPr>
        <p:spPr>
          <a:xfrm>
            <a:off x="4876800" y="3602964"/>
            <a:ext cx="3810000" cy="2416836"/>
          </a:xfrm>
          <a:prstGeom prst="rect">
            <a:avLst/>
          </a:prstGeom>
          <a:ln/>
        </p:spPr>
        <p:style>
          <a:lnRef idx="2">
            <a:schemeClr val="accent1"/>
          </a:lnRef>
          <a:fillRef idx="1">
            <a:schemeClr val="lt1"/>
          </a:fillRef>
          <a:effectRef idx="0">
            <a:schemeClr val="accent1"/>
          </a:effectRef>
          <a:fontRef idx="minor">
            <a:schemeClr val="dk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sng" strike="noStrike" kern="1200" cap="none" spc="0" normalizeH="0" baseline="0" noProof="0" dirty="0" smtClean="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Project Benefits</a:t>
            </a:r>
          </a:p>
          <a:p>
            <a:pPr marL="285750" indent="-285750">
              <a:buFont typeface="Arial" panose="020B0604020202020204" pitchFamily="34" charset="0"/>
              <a:buChar char="•"/>
              <a:defRPr/>
            </a:pP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Reduced Local Traffic Volume</a:t>
            </a:r>
          </a:p>
          <a:p>
            <a:pPr marL="285750" indent="-285750">
              <a:buFont typeface="Arial" panose="020B0604020202020204" pitchFamily="34" charset="0"/>
              <a:buChar char="•"/>
              <a:defRPr/>
            </a:pP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Improved MBTA Bus Capacity; 5 New Bus Berths</a:t>
            </a:r>
          </a:p>
          <a:p>
            <a:pPr marL="285750" indent="-285750">
              <a:buFont typeface="Arial" panose="020B0604020202020204" pitchFamily="34" charset="0"/>
              <a:buChar char="•"/>
              <a:defRPr/>
            </a:pP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New Safer/More Efficient Busway </a:t>
            </a:r>
          </a:p>
          <a:p>
            <a:pPr marL="285750" indent="-285750">
              <a:buFont typeface="Arial" panose="020B0604020202020204" pitchFamily="34" charset="0"/>
              <a:buChar char="•"/>
              <a:defRPr/>
            </a:pP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Enhanced Customer Experience</a:t>
            </a:r>
          </a:p>
          <a:p>
            <a:pPr lvl="1">
              <a:defRPr/>
            </a:pP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New Sidewalks and Ramps</a:t>
            </a:r>
          </a:p>
          <a:p>
            <a:pPr lvl="1">
              <a:defRPr/>
            </a:pP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Wayfinding</a:t>
            </a:r>
          </a:p>
          <a:p>
            <a:pPr>
              <a:defRPr/>
            </a:pPr>
            <a:endPar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R="0" lvl="0" algn="l" defTabSz="914400" rtl="0" eaLnBrk="1" fontAlgn="auto" latinLnBrk="0" hangingPunct="1">
              <a:lnSpc>
                <a:spcPct val="100000"/>
              </a:lnSpc>
              <a:spcBef>
                <a:spcPts val="0"/>
              </a:spcBef>
              <a:buClrTx/>
              <a:buSzTx/>
              <a:tabLst/>
              <a:defRPr/>
            </a:pPr>
            <a:endPar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marR="0" lvl="0" indent="-285750" algn="l" defTabSz="914400" rtl="0" eaLnBrk="1" fontAlgn="auto" latinLnBrk="0" hangingPunct="1">
              <a:lnSpc>
                <a:spcPct val="100000"/>
              </a:lnSpc>
              <a:spcBef>
                <a:spcPts val="0"/>
              </a:spcBef>
              <a:buClrTx/>
              <a:buSzTx/>
              <a:buFont typeface="Arial" panose="020B0604020202020204" pitchFamily="34" charset="0"/>
              <a:buChar char="•"/>
              <a:tabLst/>
              <a:defRPr/>
            </a:pPr>
            <a:endParaRPr kumimoji="0" lang="en-US" sz="13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pic>
        <p:nvPicPr>
          <p:cNvPr id="4" name="Picture 3"/>
          <p:cNvPicPr>
            <a:picLocks noChangeAspect="1"/>
          </p:cNvPicPr>
          <p:nvPr/>
        </p:nvPicPr>
        <p:blipFill rotWithShape="1">
          <a:blip r:embed="rId3"/>
          <a:srcRect l="21727" t="53572" r="42097" b="11638"/>
          <a:stretch/>
        </p:blipFill>
        <p:spPr>
          <a:xfrm>
            <a:off x="370936" y="3633876"/>
            <a:ext cx="4353464" cy="2355012"/>
          </a:xfrm>
          <a:prstGeom prst="rect">
            <a:avLst/>
          </a:prstGeom>
          <a:ln w="19050" cap="sq">
            <a:solidFill>
              <a:srgbClr val="000000"/>
            </a:solidFill>
            <a:miter lim="800000"/>
          </a:ln>
          <a:effectLst>
            <a:outerShdw blurRad="57150" dist="50800" dir="2700000" algn="tl" rotWithShape="0">
              <a:srgbClr val="000000">
                <a:alpha val="40000"/>
              </a:srgbClr>
            </a:outerShdw>
          </a:effectLst>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t="27976"/>
          <a:stretch/>
        </p:blipFill>
        <p:spPr>
          <a:xfrm rot="10800000">
            <a:off x="466815" y="3700733"/>
            <a:ext cx="2203774" cy="1190444"/>
          </a:xfrm>
          <a:prstGeom prst="rect">
            <a:avLst/>
          </a:prstGeom>
          <a:ln w="1905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150849926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04800" y="829056"/>
            <a:ext cx="7915275" cy="466344"/>
          </a:xfrm>
          <a:solidFill>
            <a:schemeClr val="bg1"/>
          </a:solidFill>
          <a:ln w="28575">
            <a:solidFill>
              <a:srgbClr val="FF9900"/>
            </a:solidFill>
          </a:ln>
        </p:spPr>
        <p:txBody>
          <a:bodyPr/>
          <a:lstStyle/>
          <a:p>
            <a:r>
              <a:rPr lang="en-US" dirty="0" smtClean="0">
                <a:solidFill>
                  <a:schemeClr val="tx1"/>
                </a:solidFill>
              </a:rPr>
              <a:t>North Station: Transit to Commuter Rail Direct Connection </a:t>
            </a:r>
            <a:r>
              <a:rPr lang="en-US" dirty="0">
                <a:solidFill>
                  <a:schemeClr val="tx1"/>
                </a:solidFill>
              </a:rPr>
              <a:t>(</a:t>
            </a:r>
            <a:r>
              <a:rPr lang="en-US" dirty="0" smtClean="0">
                <a:solidFill>
                  <a:schemeClr val="tx1"/>
                </a:solidFill>
              </a:rPr>
              <a:t>Construction) - TOD</a:t>
            </a:r>
            <a:endParaRPr lang="en-US" sz="1100" dirty="0">
              <a:solidFill>
                <a:schemeClr val="tx1"/>
              </a:solidFill>
            </a:endParaRPr>
          </a:p>
        </p:txBody>
      </p:sp>
      <p:sp>
        <p:nvSpPr>
          <p:cNvPr id="2" name="Rectangle 1"/>
          <p:cNvSpPr/>
          <p:nvPr/>
        </p:nvSpPr>
        <p:spPr>
          <a:xfrm>
            <a:off x="337868" y="448601"/>
            <a:ext cx="4033115" cy="261610"/>
          </a:xfrm>
          <a:prstGeom prst="rect">
            <a:avLst/>
          </a:prstGeom>
        </p:spPr>
        <p:txBody>
          <a:bodyPr wrap="square">
            <a:spAutoFit/>
          </a:bodyPr>
          <a:lstStyle/>
          <a:p>
            <a:r>
              <a:rPr lang="en-US" sz="1100" b="1" kern="0" dirty="0" smtClean="0">
                <a:solidFill>
                  <a:srgbClr val="FF9900"/>
                </a:solidFill>
                <a:latin typeface="Arial" pitchFamily="34" charset="0"/>
                <a:cs typeface="Arial" pitchFamily="34" charset="0"/>
              </a:rPr>
              <a:t>Orange </a:t>
            </a:r>
            <a:r>
              <a:rPr lang="en-US" sz="1100" b="1" kern="0" dirty="0">
                <a:solidFill>
                  <a:srgbClr val="FF9900"/>
                </a:solidFill>
                <a:latin typeface="Arial" pitchFamily="34" charset="0"/>
                <a:cs typeface="Arial" pitchFamily="34" charset="0"/>
              </a:rPr>
              <a:t>Line Capital Projects Review</a:t>
            </a:r>
            <a:endParaRPr lang="en-US" sz="1100" dirty="0">
              <a:solidFill>
                <a:srgbClr val="FF9900"/>
              </a:solidFill>
            </a:endParaRPr>
          </a:p>
        </p:txBody>
      </p:sp>
      <p:sp>
        <p:nvSpPr>
          <p:cNvPr id="10" name="Rectangle 9"/>
          <p:cNvSpPr/>
          <p:nvPr/>
        </p:nvSpPr>
        <p:spPr>
          <a:xfrm>
            <a:off x="381000" y="1389803"/>
            <a:ext cx="4343400" cy="1886797"/>
          </a:xfrm>
          <a:prstGeom prst="rect">
            <a:avLst/>
          </a:prstGeom>
          <a:ln/>
        </p:spPr>
        <p:style>
          <a:lnRef idx="2">
            <a:schemeClr val="accent1"/>
          </a:lnRef>
          <a:fillRef idx="1">
            <a:schemeClr val="lt1"/>
          </a:fillRef>
          <a:effectRef idx="0">
            <a:schemeClr val="accent1"/>
          </a:effectRef>
          <a:fontRef idx="minor">
            <a:schemeClr val="dk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sng" strike="noStrike" kern="1200" cap="none" spc="0" normalizeH="0" baseline="0" noProof="0" dirty="0" smtClean="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Project Status:</a:t>
            </a:r>
          </a:p>
          <a:p>
            <a:pPr marL="0" marR="0" lvl="0" indent="0" algn="l" defTabSz="914400" rtl="0" eaLnBrk="1" fontAlgn="auto" latinLnBrk="0" hangingPunct="1">
              <a:lnSpc>
                <a:spcPct val="100000"/>
              </a:lnSpc>
              <a:spcBef>
                <a:spcPts val="0"/>
              </a:spcBef>
              <a:buClrTx/>
              <a:buSzTx/>
              <a:buFontTx/>
              <a:buNone/>
              <a:tabLst/>
              <a:defRPr/>
            </a:pPr>
            <a:r>
              <a:rPr kumimoji="0" lang="en-US" sz="1300" b="0" i="0" u="none" strike="noStrike" kern="1200" cap="none" spc="0" normalizeH="0" baseline="0" noProof="0" dirty="0" smtClean="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Construction Start</a:t>
            </a: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Jan.</a:t>
            </a:r>
            <a:r>
              <a:rPr kumimoji="0" lang="en-US" sz="1300" b="0" i="0" u="none" strike="noStrike" kern="1200" cap="none" spc="0" normalizeH="0" noProof="0" dirty="0" smtClean="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 2014</a:t>
            </a:r>
            <a:endParaRPr kumimoji="0" lang="en-US" sz="13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a:p>
            <a:pPr marL="0" marR="0" lvl="0" indent="0" algn="l" defTabSz="914400" rtl="0" eaLnBrk="1" fontAlgn="auto" latinLnBrk="0" hangingPunct="1">
              <a:lnSpc>
                <a:spcPct val="100000"/>
              </a:lnSpc>
              <a:spcBef>
                <a:spcPts val="0"/>
              </a:spcBef>
              <a:buClrTx/>
              <a:buSzTx/>
              <a:buFontTx/>
              <a:buNone/>
              <a:tabLst/>
              <a:defRPr/>
            </a:pP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Construction Completion:	Dec. 2018</a:t>
            </a:r>
            <a:endParaRPr lang="en-US" sz="800"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0" marR="0" lvl="0" indent="0" algn="l" defTabSz="914400" rtl="0" eaLnBrk="1" fontAlgn="auto" latinLnBrk="0" hangingPunct="1">
              <a:lnSpc>
                <a:spcPct val="100000"/>
              </a:lnSpc>
              <a:spcBef>
                <a:spcPts val="0"/>
              </a:spcBef>
              <a:buClrTx/>
              <a:buSzTx/>
              <a:buFontTx/>
              <a:buNone/>
              <a:tabLst/>
              <a:defRPr/>
            </a:pP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Construction Duration:	48 Months</a:t>
            </a: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smtClean="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Est. Construction Cost: </a:t>
            </a:r>
            <a:r>
              <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TBD</a:t>
            </a:r>
            <a:endParaRPr kumimoji="0" lang="en-US" sz="1300" b="0" i="0" u="none" strike="noStrike" kern="1200" cap="none" spc="0" normalizeH="0" baseline="0" noProof="0" dirty="0" smtClean="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smtClean="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Developer Funded &amp; Constructed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smtClean="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Adjacent/Air-Rights Private Development</a:t>
            </a:r>
            <a:endParaRPr kumimoji="0" lang="en-US" sz="13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sp>
        <p:nvSpPr>
          <p:cNvPr id="6" name="Rectangle 5"/>
          <p:cNvSpPr/>
          <p:nvPr/>
        </p:nvSpPr>
        <p:spPr>
          <a:xfrm>
            <a:off x="4876800" y="1389803"/>
            <a:ext cx="3810000" cy="1886797"/>
          </a:xfrm>
          <a:prstGeom prst="rect">
            <a:avLst/>
          </a:prstGeom>
          <a:ln/>
        </p:spPr>
        <p:style>
          <a:lnRef idx="2">
            <a:schemeClr val="accent1"/>
          </a:lnRef>
          <a:fillRef idx="1">
            <a:schemeClr val="lt1"/>
          </a:fillRef>
          <a:effectRef idx="0">
            <a:schemeClr val="accent1"/>
          </a:effectRef>
          <a:fontRef idx="minor">
            <a:schemeClr val="dk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sng" strike="noStrike" kern="1200" cap="none" spc="0" normalizeH="0" baseline="0" noProof="0" dirty="0" smtClean="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Project Scope</a:t>
            </a:r>
          </a:p>
          <a:p>
            <a:pPr marL="285750" indent="-285750">
              <a:buFont typeface="Arial" panose="020B0604020202020204" pitchFamily="34" charset="0"/>
              <a:buChar char="•"/>
              <a:defRPr/>
            </a:pP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Development – Public, Private</a:t>
            </a:r>
          </a:p>
          <a:p>
            <a:pPr marL="285750" indent="-285750">
              <a:buFont typeface="Arial" panose="020B0604020202020204" pitchFamily="34" charset="0"/>
              <a:buChar char="•"/>
              <a:defRPr/>
            </a:pP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Developer </a:t>
            </a:r>
            <a:r>
              <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Boston Properties</a:t>
            </a:r>
          </a:p>
          <a:p>
            <a:pPr marL="285750" indent="-285750">
              <a:buFont typeface="Arial" panose="020B0604020202020204" pitchFamily="34" charset="0"/>
              <a:buChar char="•"/>
              <a:defRPr/>
            </a:pPr>
            <a:r>
              <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rPr>
              <a:t>Residential &amp; Retail Construction </a:t>
            </a:r>
            <a:endPar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New Pedestrian Tunnel Connection Green/Orange Line Below Causeway Street to Commuter Rail Service</a:t>
            </a:r>
          </a:p>
          <a:p>
            <a:pPr marL="285750" indent="-285750">
              <a:buFont typeface="Arial" panose="020B0604020202020204" pitchFamily="34" charset="0"/>
              <a:buChar char="•"/>
              <a:defRPr/>
            </a:pP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New </a:t>
            </a:r>
            <a:r>
              <a:rPr lang="en-US" sz="1300" dirty="0" err="1" smtClean="0">
                <a:solidFill>
                  <a:srgbClr val="000000"/>
                </a:solidFill>
                <a:latin typeface="Verdana" panose="020B0604030504040204" pitchFamily="34" charset="0"/>
                <a:ea typeface="Verdana" panose="020B0604030504040204" pitchFamily="34" charset="0"/>
                <a:cs typeface="Verdana" panose="020B0604030504040204" pitchFamily="34" charset="0"/>
              </a:rPr>
              <a:t>Keolis</a:t>
            </a: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Ticket Offices and Facilities</a:t>
            </a:r>
          </a:p>
          <a:p>
            <a:pPr marL="285750" indent="-285750">
              <a:buFont typeface="Arial" panose="020B0604020202020204" pitchFamily="34" charset="0"/>
              <a:buChar char="•"/>
              <a:defRPr/>
            </a:pP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Accessibility Upgrades</a:t>
            </a:r>
          </a:p>
          <a:p>
            <a:pPr>
              <a:defRPr/>
            </a:pPr>
            <a:endPar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endPar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R="0" lvl="0" algn="l" defTabSz="914400" rtl="0" eaLnBrk="1" fontAlgn="auto" latinLnBrk="0" hangingPunct="1">
              <a:lnSpc>
                <a:spcPct val="100000"/>
              </a:lnSpc>
              <a:spcBef>
                <a:spcPts val="0"/>
              </a:spcBef>
              <a:buClrTx/>
              <a:buSzTx/>
              <a:tabLst/>
              <a:defRPr/>
            </a:pPr>
            <a:endPar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marR="0" lvl="0" indent="-285750" algn="l" defTabSz="914400" rtl="0" eaLnBrk="1" fontAlgn="auto" latinLnBrk="0" hangingPunct="1">
              <a:lnSpc>
                <a:spcPct val="100000"/>
              </a:lnSpc>
              <a:spcBef>
                <a:spcPts val="0"/>
              </a:spcBef>
              <a:buClrTx/>
              <a:buSzTx/>
              <a:buFont typeface="Arial" panose="020B0604020202020204" pitchFamily="34" charset="0"/>
              <a:buChar char="•"/>
              <a:tabLst/>
              <a:defRPr/>
            </a:pPr>
            <a:endParaRPr kumimoji="0" lang="en-US" sz="13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p:cNvSpPr/>
          <p:nvPr/>
        </p:nvSpPr>
        <p:spPr>
          <a:xfrm>
            <a:off x="4876800" y="3522858"/>
            <a:ext cx="3810000" cy="2518529"/>
          </a:xfrm>
          <a:prstGeom prst="rect">
            <a:avLst/>
          </a:prstGeom>
          <a:ln/>
        </p:spPr>
        <p:style>
          <a:lnRef idx="2">
            <a:schemeClr val="accent1"/>
          </a:lnRef>
          <a:fillRef idx="1">
            <a:schemeClr val="lt1"/>
          </a:fillRef>
          <a:effectRef idx="0">
            <a:schemeClr val="accent1"/>
          </a:effectRef>
          <a:fontRef idx="minor">
            <a:schemeClr val="dk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sng" strike="noStrike" kern="1200" cap="none" spc="0" normalizeH="0" baseline="0" noProof="0" dirty="0" smtClean="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Project Benefits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00" b="1" i="0" u="sng" strike="noStrike" kern="1200" cap="none" spc="0" normalizeH="0" baseline="0" noProof="0" dirty="0" smtClean="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Safer, Fully-Accessible Connection to Transit to Commuter Rail </a:t>
            </a:r>
          </a:p>
          <a:p>
            <a:pPr marL="285750" indent="-285750">
              <a:buFont typeface="Arial" panose="020B0604020202020204" pitchFamily="34" charset="0"/>
              <a:buChar char="•"/>
              <a:defRPr/>
            </a:pP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Enhanced Customer Experience</a:t>
            </a:r>
          </a:p>
          <a:p>
            <a:pPr lvl="1">
              <a:defRPr/>
            </a:pP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New Ticket Offices</a:t>
            </a:r>
          </a:p>
          <a:p>
            <a:pPr lvl="1">
              <a:defRPr/>
            </a:pP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Redundant Elevators</a:t>
            </a:r>
          </a:p>
          <a:p>
            <a:pPr lvl="1">
              <a:defRPr/>
            </a:pP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  Wayfinding</a:t>
            </a:r>
          </a:p>
          <a:p>
            <a:pPr>
              <a:defRPr/>
            </a:pPr>
            <a:endPar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R="0" lvl="0" algn="l" defTabSz="914400" rtl="0" eaLnBrk="1" fontAlgn="auto" latinLnBrk="0" hangingPunct="1">
              <a:lnSpc>
                <a:spcPct val="100000"/>
              </a:lnSpc>
              <a:spcBef>
                <a:spcPts val="0"/>
              </a:spcBef>
              <a:buClrTx/>
              <a:buSzTx/>
              <a:tabLst/>
              <a:defRPr/>
            </a:pPr>
            <a:endPar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marR="0" lvl="0" indent="-285750" algn="l" defTabSz="914400" rtl="0" eaLnBrk="1" fontAlgn="auto" latinLnBrk="0" hangingPunct="1">
              <a:lnSpc>
                <a:spcPct val="100000"/>
              </a:lnSpc>
              <a:spcBef>
                <a:spcPts val="0"/>
              </a:spcBef>
              <a:buClrTx/>
              <a:buSzTx/>
              <a:buFont typeface="Arial" panose="020B0604020202020204" pitchFamily="34" charset="0"/>
              <a:buChar char="•"/>
              <a:tabLst/>
              <a:defRPr/>
            </a:pPr>
            <a:endParaRPr kumimoji="0" lang="en-US" sz="13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2231" t="8247" b="8463"/>
          <a:stretch/>
        </p:blipFill>
        <p:spPr>
          <a:xfrm>
            <a:off x="447675" y="3522858"/>
            <a:ext cx="4067175" cy="2598635"/>
          </a:xfrm>
          <a:prstGeom prst="rect">
            <a:avLst/>
          </a:prstGeom>
          <a:ln w="28575">
            <a:solidFill>
              <a:schemeClr val="accent1"/>
            </a:solidFill>
          </a:ln>
        </p:spPr>
      </p:pic>
    </p:spTree>
    <p:extLst>
      <p:ext uri="{BB962C8B-B14F-4D97-AF65-F5344CB8AC3E}">
        <p14:creationId xmlns:p14="http://schemas.microsoft.com/office/powerpoint/2010/main" val="24383214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snow, outdoor, ground, building&#10;&#10;Description generated with high confidence">
            <a:extLst>
              <a:ext uri="{FF2B5EF4-FFF2-40B4-BE49-F238E27FC236}">
                <a16:creationId xmlns:a16="http://schemas.microsoft.com/office/drawing/2014/main" xmlns="" id="{7EB176C5-8FF3-4B87-9D80-14054561EAE5}"/>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6000"/>
                    </a14:imgEffect>
                  </a14:imgLayer>
                </a14:imgProps>
              </a:ext>
              <a:ext uri="{28A0092B-C50C-407E-A947-70E740481C1C}">
                <a14:useLocalDpi xmlns:a14="http://schemas.microsoft.com/office/drawing/2010/main" val="0"/>
              </a:ext>
            </a:extLst>
          </a:blip>
          <a:stretch>
            <a:fillRect/>
          </a:stretch>
        </p:blipFill>
        <p:spPr>
          <a:xfrm rot="10800000">
            <a:off x="2264431" y="1396854"/>
            <a:ext cx="6510196" cy="4882647"/>
          </a:xfrm>
          <a:prstGeom prst="rect">
            <a:avLst/>
          </a:prstGeom>
        </p:spPr>
      </p:pic>
      <p:sp>
        <p:nvSpPr>
          <p:cNvPr id="10" name="Rectangle 9">
            <a:extLst>
              <a:ext uri="{FF2B5EF4-FFF2-40B4-BE49-F238E27FC236}">
                <a16:creationId xmlns:a16="http://schemas.microsoft.com/office/drawing/2014/main" xmlns="" id="{5228F52C-0F26-4700-97C9-2785CFDEEE81}"/>
              </a:ext>
            </a:extLst>
          </p:cNvPr>
          <p:cNvSpPr/>
          <p:nvPr/>
        </p:nvSpPr>
        <p:spPr>
          <a:xfrm>
            <a:off x="462684" y="1396855"/>
            <a:ext cx="4342582" cy="1891829"/>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sng" strike="noStrike" kern="1200" cap="none" spc="0" normalizeH="0" baseline="0" noProof="0" dirty="0">
                <a:ln>
                  <a:noFill/>
                </a:ln>
                <a:solidFill>
                  <a:srgbClr val="000000"/>
                </a:solidFill>
                <a:effectLst/>
                <a:uLnTx/>
                <a:uFillTx/>
                <a:latin typeface="Verdana"/>
                <a:ea typeface="+mn-ea"/>
                <a:cs typeface="Arial"/>
              </a:rPr>
              <a:t>LM Heavy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Verdana"/>
                <a:ea typeface="+mn-ea"/>
                <a:cs typeface="Arial"/>
              </a:rPr>
              <a:t>Construction NTP: 06/20/17</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Verdana"/>
                <a:ea typeface="+mn-ea"/>
                <a:cs typeface="Arial"/>
              </a:rPr>
              <a:t>Construction Substantial Completion:8/29/18</a:t>
            </a: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Verdana"/>
                <a:ea typeface="+mn-ea"/>
                <a:cs typeface="Arial"/>
              </a:rPr>
              <a:t>Contractual: 09/11/18	</a:t>
            </a: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Verdana"/>
                <a:ea typeface="+mn-ea"/>
                <a:cs typeface="Arial"/>
              </a:rPr>
              <a:t>Actual: 08/29/18</a:t>
            </a: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en-US" sz="500" b="0" i="0" u="none" strike="noStrike" kern="1200" cap="none" spc="0" normalizeH="0" baseline="0" noProof="0" dirty="0">
              <a:ln>
                <a:noFill/>
              </a:ln>
              <a:solidFill>
                <a:srgbClr val="000000"/>
              </a:solidFill>
              <a:effectLst/>
              <a:uLnTx/>
              <a:uFillTx/>
              <a:latin typeface="Verdana"/>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Verdana"/>
                <a:ea typeface="+mn-ea"/>
                <a:cs typeface="Arial"/>
              </a:rPr>
              <a:t>Construction Budget: $5,867,000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Verdana"/>
                <a:ea typeface="+mn-ea"/>
                <a:cs typeface="Arial"/>
              </a:rPr>
              <a:t>Construction Expenditures to Date: $3,939,146</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Verdana"/>
                <a:ea typeface="+mn-ea"/>
                <a:cs typeface="Arial"/>
              </a:rPr>
              <a:t>Construction Percent Complete: 99%</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500" b="0" i="0" u="none" strike="noStrike" kern="1200" cap="none" spc="0" normalizeH="0" baseline="0" noProof="0" dirty="0">
              <a:ln>
                <a:noFill/>
              </a:ln>
              <a:solidFill>
                <a:srgbClr val="000000"/>
              </a:solidFill>
              <a:effectLst/>
              <a:uLnTx/>
              <a:uFillTx/>
              <a:latin typeface="Verdana"/>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Verdana"/>
                <a:ea typeface="+mn-ea"/>
                <a:cs typeface="Arial"/>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Verdana"/>
                <a:ea typeface="+mn-ea"/>
                <a:cs typeface="Arial"/>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srgbClr val="000000"/>
              </a:solidFill>
              <a:effectLst/>
              <a:uLnTx/>
              <a:uFillTx/>
              <a:latin typeface="Verdana"/>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00" b="1" i="0" u="none" strike="noStrike" kern="1200" cap="none" spc="0" normalizeH="0" baseline="0" noProof="0" dirty="0">
              <a:ln>
                <a:noFill/>
              </a:ln>
              <a:solidFill>
                <a:srgbClr val="000000"/>
              </a:solidFill>
              <a:effectLst/>
              <a:uLnTx/>
              <a:uFillTx/>
              <a:latin typeface="Verdana"/>
              <a:ea typeface="+mn-ea"/>
              <a:cs typeface="Arial"/>
            </a:endParaRPr>
          </a:p>
        </p:txBody>
      </p:sp>
      <p:cxnSp>
        <p:nvCxnSpPr>
          <p:cNvPr id="13" name="Straight Connector 12">
            <a:extLst>
              <a:ext uri="{FF2B5EF4-FFF2-40B4-BE49-F238E27FC236}">
                <a16:creationId xmlns:a16="http://schemas.microsoft.com/office/drawing/2014/main" xmlns="" id="{C0DDE657-93F1-43EA-A81A-1031D0FC6DF7}"/>
              </a:ext>
            </a:extLst>
          </p:cNvPr>
          <p:cNvCxnSpPr>
            <a:cxnSpLocks/>
          </p:cNvCxnSpPr>
          <p:nvPr/>
        </p:nvCxnSpPr>
        <p:spPr>
          <a:xfrm flipV="1">
            <a:off x="2264431" y="4272280"/>
            <a:ext cx="3333729" cy="1402080"/>
          </a:xfrm>
          <a:prstGeom prst="line">
            <a:avLst/>
          </a:prstGeom>
          <a:ln w="22225">
            <a:solidFill>
              <a:srgbClr val="FF6600"/>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xmlns="" id="{0D1BE3B7-6BE9-44F7-9C99-DFA1113164D1}"/>
              </a:ext>
            </a:extLst>
          </p:cNvPr>
          <p:cNvSpPr txBox="1"/>
          <p:nvPr/>
        </p:nvSpPr>
        <p:spPr>
          <a:xfrm>
            <a:off x="3442932" y="3893827"/>
            <a:ext cx="1229761" cy="276999"/>
          </a:xfrm>
          <a:prstGeom prst="rect">
            <a:avLst/>
          </a:prstGeom>
          <a:solidFill>
            <a:schemeClr val="bg1">
              <a:lumMod val="50000"/>
              <a:alpha val="63137"/>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6600"/>
                </a:solidFill>
                <a:effectLst/>
                <a:uLnTx/>
                <a:uFillTx/>
                <a:latin typeface="Verdana"/>
                <a:ea typeface="+mn-ea"/>
                <a:cs typeface="Arial"/>
              </a:rPr>
              <a:t>Test Track</a:t>
            </a:r>
          </a:p>
        </p:txBody>
      </p:sp>
      <p:cxnSp>
        <p:nvCxnSpPr>
          <p:cNvPr id="19" name="Straight Arrow Connector 18">
            <a:extLst>
              <a:ext uri="{FF2B5EF4-FFF2-40B4-BE49-F238E27FC236}">
                <a16:creationId xmlns:a16="http://schemas.microsoft.com/office/drawing/2014/main" xmlns="" id="{876C3362-AB3E-4B75-845E-14E766C12992}"/>
              </a:ext>
            </a:extLst>
          </p:cNvPr>
          <p:cNvCxnSpPr>
            <a:cxnSpLocks/>
            <a:stCxn id="18" idx="2"/>
          </p:cNvCxnSpPr>
          <p:nvPr/>
        </p:nvCxnSpPr>
        <p:spPr>
          <a:xfrm flipH="1">
            <a:off x="3987801" y="4170826"/>
            <a:ext cx="70012" cy="761854"/>
          </a:xfrm>
          <a:prstGeom prst="straightConnector1">
            <a:avLst/>
          </a:prstGeom>
          <a:ln>
            <a:tailEnd type="triangle"/>
          </a:ln>
        </p:spPr>
        <p:style>
          <a:lnRef idx="1">
            <a:schemeClr val="accent3"/>
          </a:lnRef>
          <a:fillRef idx="0">
            <a:schemeClr val="accent3"/>
          </a:fillRef>
          <a:effectRef idx="0">
            <a:schemeClr val="accent3"/>
          </a:effectRef>
          <a:fontRef idx="minor">
            <a:schemeClr val="tx1"/>
          </a:fontRef>
        </p:style>
      </p:cxnSp>
      <p:sp>
        <p:nvSpPr>
          <p:cNvPr id="21" name="Rectangle 20">
            <a:extLst>
              <a:ext uri="{FF2B5EF4-FFF2-40B4-BE49-F238E27FC236}">
                <a16:creationId xmlns:a16="http://schemas.microsoft.com/office/drawing/2014/main" xmlns="" id="{B19DD3F3-10A8-46A2-A5A7-E2B03F145299}"/>
              </a:ext>
            </a:extLst>
          </p:cNvPr>
          <p:cNvSpPr/>
          <p:nvPr/>
        </p:nvSpPr>
        <p:spPr>
          <a:xfrm>
            <a:off x="6665599" y="1396854"/>
            <a:ext cx="2109028" cy="276999"/>
          </a:xfrm>
          <a:prstGeom prst="rect">
            <a:avLst/>
          </a:prstGeom>
          <a:solidFill>
            <a:schemeClr val="bg1">
              <a:lumMod val="75000"/>
            </a:schemeClr>
          </a:solid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Verdana"/>
                <a:ea typeface="+mn-ea"/>
                <a:cs typeface="Arial"/>
              </a:rPr>
              <a:t>New Train On Test Track</a:t>
            </a:r>
          </a:p>
        </p:txBody>
      </p:sp>
      <p:sp>
        <p:nvSpPr>
          <p:cNvPr id="11" name="Title 2"/>
          <p:cNvSpPr>
            <a:spLocks noGrp="1"/>
          </p:cNvSpPr>
          <p:nvPr>
            <p:ph type="title"/>
          </p:nvPr>
        </p:nvSpPr>
        <p:spPr>
          <a:solidFill>
            <a:srgbClr val="FF9900"/>
          </a:solidFill>
        </p:spPr>
        <p:txBody>
          <a:bodyPr/>
          <a:lstStyle/>
          <a:p>
            <a:r>
              <a:rPr lang="en-US" dirty="0" smtClean="0">
                <a:solidFill>
                  <a:schemeClr val="bg1"/>
                </a:solidFill>
              </a:rPr>
              <a:t>Orange Line Test Track (Construction)</a:t>
            </a:r>
            <a:endParaRPr lang="en-US" sz="1400" dirty="0">
              <a:solidFill>
                <a:schemeClr val="bg1"/>
              </a:solidFill>
            </a:endParaRPr>
          </a:p>
        </p:txBody>
      </p:sp>
      <p:sp>
        <p:nvSpPr>
          <p:cNvPr id="4" name="Rectangle 3"/>
          <p:cNvSpPr/>
          <p:nvPr/>
        </p:nvSpPr>
        <p:spPr>
          <a:xfrm>
            <a:off x="462684" y="419100"/>
            <a:ext cx="4014066" cy="190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462687" y="473043"/>
            <a:ext cx="4033115" cy="261610"/>
          </a:xfrm>
          <a:prstGeom prst="rect">
            <a:avLst/>
          </a:prstGeom>
        </p:spPr>
        <p:txBody>
          <a:bodyPr wrap="square">
            <a:spAutoFit/>
          </a:bodyPr>
          <a:lstStyle/>
          <a:p>
            <a:r>
              <a:rPr lang="en-US" sz="1100" b="1" kern="0" dirty="0" smtClean="0">
                <a:solidFill>
                  <a:srgbClr val="FF9900"/>
                </a:solidFill>
                <a:latin typeface="Arial" pitchFamily="34" charset="0"/>
                <a:cs typeface="Arial" pitchFamily="34" charset="0"/>
              </a:rPr>
              <a:t>Orange </a:t>
            </a:r>
            <a:r>
              <a:rPr lang="en-US" sz="1100" b="1" kern="0" dirty="0">
                <a:solidFill>
                  <a:srgbClr val="FF9900"/>
                </a:solidFill>
                <a:latin typeface="Arial" pitchFamily="34" charset="0"/>
                <a:cs typeface="Arial" pitchFamily="34" charset="0"/>
              </a:rPr>
              <a:t>Line Improvements Update</a:t>
            </a:r>
            <a:endParaRPr lang="en-US" b="1" dirty="0">
              <a:solidFill>
                <a:srgbClr val="FF9900"/>
              </a:solidFill>
              <a:latin typeface="Verdana"/>
              <a:cs typeface="Arial"/>
            </a:endParaRPr>
          </a:p>
        </p:txBody>
      </p:sp>
    </p:spTree>
    <p:extLst>
      <p:ext uri="{BB962C8B-B14F-4D97-AF65-F5344CB8AC3E}">
        <p14:creationId xmlns:p14="http://schemas.microsoft.com/office/powerpoint/2010/main" val="16710755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large long train on a steel track&#10;&#10;Description generated with very high confidence">
            <a:extLst>
              <a:ext uri="{FF2B5EF4-FFF2-40B4-BE49-F238E27FC236}">
                <a16:creationId xmlns:a16="http://schemas.microsoft.com/office/drawing/2014/main" xmlns="" id="{6C373FD2-6428-49E0-9ABE-1B405F747FF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5704"/>
          <a:stretch/>
        </p:blipFill>
        <p:spPr>
          <a:xfrm>
            <a:off x="462684" y="3537745"/>
            <a:ext cx="4156941" cy="2628111"/>
          </a:xfrm>
          <a:prstGeom prst="rect">
            <a:avLst/>
          </a:prstGeom>
        </p:spPr>
      </p:pic>
      <p:pic>
        <p:nvPicPr>
          <p:cNvPr id="7" name="Picture 6" descr="A tall building in a city&#10;&#10;Description generated with high confidence">
            <a:extLst>
              <a:ext uri="{FF2B5EF4-FFF2-40B4-BE49-F238E27FC236}">
                <a16:creationId xmlns:a16="http://schemas.microsoft.com/office/drawing/2014/main" xmlns="" id="{BC5A78B1-14B3-425C-9E6D-6A644389F32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8237" t="4288" r="14963"/>
          <a:stretch/>
        </p:blipFill>
        <p:spPr>
          <a:xfrm rot="5400000">
            <a:off x="5270348" y="1020894"/>
            <a:ext cx="3128054" cy="3953251"/>
          </a:xfrm>
          <a:prstGeom prst="rect">
            <a:avLst/>
          </a:prstGeom>
        </p:spPr>
      </p:pic>
      <p:sp>
        <p:nvSpPr>
          <p:cNvPr id="6" name="Rectangle 5"/>
          <p:cNvSpPr/>
          <p:nvPr/>
        </p:nvSpPr>
        <p:spPr>
          <a:xfrm>
            <a:off x="462684" y="1400176"/>
            <a:ext cx="4156941" cy="2028824"/>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sng"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JF White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Construction NTP: 12/05/16</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Construction Substantial Completion:</a:t>
            </a: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Contractual: 01/04/19	</a:t>
            </a: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Projected: 03/25/19*</a:t>
            </a: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en-US" sz="5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Construction Budget: $17,977,777</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Construction Expenditures to Date: $8,932,103 Construction Percent Complete: 72%</a:t>
            </a:r>
          </a:p>
          <a:p>
            <a:pPr marL="0" marR="86360" lvl="0" indent="0" algn="l" defTabSz="914400" rtl="0" eaLnBrk="1" fontAlgn="auto" latinLnBrk="0" hangingPunct="1">
              <a:lnSpc>
                <a:spcPct val="100000"/>
              </a:lnSpc>
              <a:spcBef>
                <a:spcPts val="60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rPr>
              <a:t>*Working with contractor to improve </a:t>
            </a:r>
            <a:r>
              <a:rPr lang="en-US" sz="13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date</a:t>
            </a:r>
            <a:endParaRPr kumimoji="0" lang="en-US" sz="13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a:extLst>
              <a:ext uri="{FF2B5EF4-FFF2-40B4-BE49-F238E27FC236}">
                <a16:creationId xmlns:a16="http://schemas.microsoft.com/office/drawing/2014/main" xmlns="" id="{4A9AF518-7C5F-4A58-9069-11A18FEB9F40}"/>
              </a:ext>
            </a:extLst>
          </p:cNvPr>
          <p:cNvSpPr/>
          <p:nvPr/>
        </p:nvSpPr>
        <p:spPr>
          <a:xfrm>
            <a:off x="6091734" y="1400175"/>
            <a:ext cx="2719267" cy="276999"/>
          </a:xfrm>
          <a:prstGeom prst="rect">
            <a:avLst/>
          </a:prstGeom>
          <a:solidFill>
            <a:schemeClr val="bg1">
              <a:lumMod val="75000"/>
            </a:schemeClr>
          </a:solid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Verdana"/>
                <a:ea typeface="+mn-ea"/>
                <a:cs typeface="Arial"/>
              </a:rPr>
              <a:t>New Turnouts: SW319 &amp; SW347</a:t>
            </a:r>
          </a:p>
        </p:txBody>
      </p:sp>
      <p:sp>
        <p:nvSpPr>
          <p:cNvPr id="8" name="Rectangle 7">
            <a:extLst>
              <a:ext uri="{FF2B5EF4-FFF2-40B4-BE49-F238E27FC236}">
                <a16:creationId xmlns:a16="http://schemas.microsoft.com/office/drawing/2014/main" xmlns="" id="{FFDB6E46-1ABB-41D8-993D-7963344F8C26}"/>
              </a:ext>
            </a:extLst>
          </p:cNvPr>
          <p:cNvSpPr/>
          <p:nvPr/>
        </p:nvSpPr>
        <p:spPr>
          <a:xfrm>
            <a:off x="462684" y="3699669"/>
            <a:ext cx="2509115" cy="276999"/>
          </a:xfrm>
          <a:prstGeom prst="rect">
            <a:avLst/>
          </a:prstGeom>
          <a:solidFill>
            <a:schemeClr val="bg1">
              <a:lumMod val="75000"/>
            </a:schemeClr>
          </a:solid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Verdana"/>
                <a:ea typeface="+mn-ea"/>
                <a:cs typeface="Arial"/>
              </a:rPr>
              <a:t>Installing Insulators &amp; 3</a:t>
            </a:r>
            <a:r>
              <a:rPr kumimoji="0" lang="en-US" sz="1200" b="0" i="0" u="none" strike="noStrike" kern="1200" cap="none" spc="0" normalizeH="0" baseline="30000" noProof="0" dirty="0">
                <a:ln>
                  <a:noFill/>
                </a:ln>
                <a:solidFill>
                  <a:srgbClr val="000000"/>
                </a:solidFill>
                <a:effectLst/>
                <a:uLnTx/>
                <a:uFillTx/>
                <a:latin typeface="Verdana"/>
                <a:ea typeface="+mn-ea"/>
                <a:cs typeface="Arial"/>
              </a:rPr>
              <a:t>rd</a:t>
            </a:r>
            <a:r>
              <a:rPr kumimoji="0" lang="en-US" sz="1200" b="0" i="0" u="none" strike="noStrike" kern="1200" cap="none" spc="0" normalizeH="0" baseline="0" noProof="0" dirty="0">
                <a:ln>
                  <a:noFill/>
                </a:ln>
                <a:solidFill>
                  <a:srgbClr val="000000"/>
                </a:solidFill>
                <a:effectLst/>
                <a:uLnTx/>
                <a:uFillTx/>
                <a:latin typeface="Verdana"/>
                <a:ea typeface="+mn-ea"/>
                <a:cs typeface="Arial"/>
              </a:rPr>
              <a:t> Rail</a:t>
            </a:r>
          </a:p>
        </p:txBody>
      </p:sp>
      <p:sp>
        <p:nvSpPr>
          <p:cNvPr id="12" name="Title 2"/>
          <p:cNvSpPr txBox="1">
            <a:spLocks/>
          </p:cNvSpPr>
          <p:nvPr/>
        </p:nvSpPr>
        <p:spPr>
          <a:xfrm>
            <a:off x="462687" y="834774"/>
            <a:ext cx="7541291" cy="466344"/>
          </a:xfrm>
          <a:prstGeom prst="rect">
            <a:avLst/>
          </a:prstGeom>
          <a:solidFill>
            <a:srgbClr val="FF9900"/>
          </a:solidFill>
        </p:spPr>
        <p:txBody>
          <a:bodyPr anchor="b" anchorCtr="0"/>
          <a:lstStyle>
            <a:lvl1pPr algn="l" rtl="0" eaLnBrk="1" fontAlgn="base" hangingPunct="1">
              <a:lnSpc>
                <a:spcPct val="100000"/>
              </a:lnSpc>
              <a:spcBef>
                <a:spcPct val="0"/>
              </a:spcBef>
              <a:spcAft>
                <a:spcPct val="0"/>
              </a:spcAft>
              <a:defRPr sz="1600" b="1">
                <a:solidFill>
                  <a:srgbClr val="00269E"/>
                </a:solidFill>
                <a:latin typeface="Arial" pitchFamily="34" charset="0"/>
                <a:ea typeface="+mj-ea"/>
                <a:cs typeface="Arial" pitchFamily="34" charset="0"/>
              </a:defRPr>
            </a:lvl1pPr>
            <a:lvl2pPr algn="l" rtl="0" eaLnBrk="1" fontAlgn="base" hangingPunct="1">
              <a:lnSpc>
                <a:spcPct val="90000"/>
              </a:lnSpc>
              <a:spcBef>
                <a:spcPct val="0"/>
              </a:spcBef>
              <a:spcAft>
                <a:spcPct val="0"/>
              </a:spcAft>
              <a:defRPr sz="2800" b="1">
                <a:solidFill>
                  <a:srgbClr val="0033CC"/>
                </a:solidFill>
                <a:latin typeface="Calibri" panose="020F0502020204030204" pitchFamily="34" charset="0"/>
                <a:cs typeface="Arial" charset="0"/>
              </a:defRPr>
            </a:lvl2pPr>
            <a:lvl3pPr algn="l" rtl="0" eaLnBrk="1" fontAlgn="base" hangingPunct="1">
              <a:lnSpc>
                <a:spcPct val="90000"/>
              </a:lnSpc>
              <a:spcBef>
                <a:spcPct val="0"/>
              </a:spcBef>
              <a:spcAft>
                <a:spcPct val="0"/>
              </a:spcAft>
              <a:defRPr sz="2800" b="1">
                <a:solidFill>
                  <a:srgbClr val="0033CC"/>
                </a:solidFill>
                <a:latin typeface="Calibri" panose="020F0502020204030204" pitchFamily="34" charset="0"/>
                <a:cs typeface="Arial" charset="0"/>
              </a:defRPr>
            </a:lvl3pPr>
            <a:lvl4pPr algn="l" rtl="0" eaLnBrk="1" fontAlgn="base" hangingPunct="1">
              <a:lnSpc>
                <a:spcPct val="90000"/>
              </a:lnSpc>
              <a:spcBef>
                <a:spcPct val="0"/>
              </a:spcBef>
              <a:spcAft>
                <a:spcPct val="0"/>
              </a:spcAft>
              <a:defRPr sz="2800" b="1">
                <a:solidFill>
                  <a:srgbClr val="0033CC"/>
                </a:solidFill>
                <a:latin typeface="Calibri" panose="020F0502020204030204" pitchFamily="34" charset="0"/>
                <a:cs typeface="Arial" charset="0"/>
              </a:defRPr>
            </a:lvl4pPr>
            <a:lvl5pPr algn="l" rtl="0" eaLnBrk="1" fontAlgn="base" hangingPunct="1">
              <a:lnSpc>
                <a:spcPct val="90000"/>
              </a:lnSpc>
              <a:spcBef>
                <a:spcPct val="0"/>
              </a:spcBef>
              <a:spcAft>
                <a:spcPct val="0"/>
              </a:spcAft>
              <a:defRPr sz="2800" b="1">
                <a:solidFill>
                  <a:srgbClr val="0033CC"/>
                </a:solidFill>
                <a:latin typeface="Calibri" panose="020F0502020204030204" pitchFamily="34" charset="0"/>
                <a:cs typeface="Arial" charset="0"/>
              </a:defRPr>
            </a:lvl5pPr>
            <a:lvl6pPr marL="457200" algn="l" rtl="0" eaLnBrk="1" fontAlgn="base" hangingPunct="1">
              <a:spcBef>
                <a:spcPct val="0"/>
              </a:spcBef>
              <a:spcAft>
                <a:spcPct val="0"/>
              </a:spcAft>
              <a:defRPr sz="2400" b="1">
                <a:solidFill>
                  <a:srgbClr val="0033CC"/>
                </a:solidFill>
                <a:latin typeface="Verdana" pitchFamily="34" charset="0"/>
                <a:cs typeface="Arial" charset="0"/>
              </a:defRPr>
            </a:lvl6pPr>
            <a:lvl7pPr marL="914400" algn="l" rtl="0" eaLnBrk="1" fontAlgn="base" hangingPunct="1">
              <a:spcBef>
                <a:spcPct val="0"/>
              </a:spcBef>
              <a:spcAft>
                <a:spcPct val="0"/>
              </a:spcAft>
              <a:defRPr sz="2400" b="1">
                <a:solidFill>
                  <a:srgbClr val="0033CC"/>
                </a:solidFill>
                <a:latin typeface="Verdana" pitchFamily="34" charset="0"/>
                <a:cs typeface="Arial" charset="0"/>
              </a:defRPr>
            </a:lvl7pPr>
            <a:lvl8pPr marL="1371600" algn="l" rtl="0" eaLnBrk="1" fontAlgn="base" hangingPunct="1">
              <a:spcBef>
                <a:spcPct val="0"/>
              </a:spcBef>
              <a:spcAft>
                <a:spcPct val="0"/>
              </a:spcAft>
              <a:defRPr sz="2400" b="1">
                <a:solidFill>
                  <a:srgbClr val="0033CC"/>
                </a:solidFill>
                <a:latin typeface="Verdana" pitchFamily="34" charset="0"/>
                <a:cs typeface="Arial" charset="0"/>
              </a:defRPr>
            </a:lvl8pPr>
            <a:lvl9pPr marL="1828800" algn="l" rtl="0" eaLnBrk="1" fontAlgn="base" hangingPunct="1">
              <a:spcBef>
                <a:spcPct val="0"/>
              </a:spcBef>
              <a:spcAft>
                <a:spcPct val="0"/>
              </a:spcAft>
              <a:defRPr sz="2400" b="1">
                <a:solidFill>
                  <a:srgbClr val="0033CC"/>
                </a:solidFill>
                <a:latin typeface="Verdana" pitchFamily="34" charset="0"/>
                <a:cs typeface="Arial" charset="0"/>
              </a:defRPr>
            </a:lvl9pPr>
          </a:lstStyle>
          <a:p>
            <a:r>
              <a:rPr lang="en-US" kern="0" dirty="0" smtClean="0">
                <a:solidFill>
                  <a:schemeClr val="bg1"/>
                </a:solidFill>
              </a:rPr>
              <a:t>Wellington Yard Expansion Tracks 33 to 38 (Construction)</a:t>
            </a:r>
            <a:endParaRPr lang="en-US" sz="1400" kern="0" dirty="0">
              <a:solidFill>
                <a:schemeClr val="bg1"/>
              </a:solidFill>
            </a:endParaRPr>
          </a:p>
        </p:txBody>
      </p:sp>
      <p:sp>
        <p:nvSpPr>
          <p:cNvPr id="4" name="Rectangle 3"/>
          <p:cNvSpPr/>
          <p:nvPr/>
        </p:nvSpPr>
        <p:spPr>
          <a:xfrm flipV="1">
            <a:off x="462684" y="361949"/>
            <a:ext cx="4833216" cy="2560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62687" y="473043"/>
            <a:ext cx="4033115" cy="261610"/>
          </a:xfrm>
          <a:prstGeom prst="rect">
            <a:avLst/>
          </a:prstGeom>
        </p:spPr>
        <p:txBody>
          <a:bodyPr wrap="square">
            <a:spAutoFit/>
          </a:bodyPr>
          <a:lstStyle/>
          <a:p>
            <a:r>
              <a:rPr lang="en-US" sz="1100" b="1" kern="0" dirty="0" smtClean="0">
                <a:solidFill>
                  <a:srgbClr val="FF9900"/>
                </a:solidFill>
                <a:latin typeface="Arial" pitchFamily="34" charset="0"/>
                <a:cs typeface="Arial" pitchFamily="34" charset="0"/>
              </a:rPr>
              <a:t>Orange </a:t>
            </a:r>
            <a:r>
              <a:rPr lang="en-US" sz="1100" b="1" kern="0" dirty="0">
                <a:solidFill>
                  <a:srgbClr val="FF9900"/>
                </a:solidFill>
                <a:latin typeface="Arial" pitchFamily="34" charset="0"/>
                <a:cs typeface="Arial" pitchFamily="34" charset="0"/>
              </a:rPr>
              <a:t>Line Improvements Update</a:t>
            </a:r>
            <a:endParaRPr lang="en-US" b="1" dirty="0">
              <a:solidFill>
                <a:srgbClr val="FF9900"/>
              </a:solidFill>
              <a:latin typeface="Verdana"/>
              <a:cs typeface="Arial"/>
            </a:endParaRPr>
          </a:p>
        </p:txBody>
      </p:sp>
    </p:spTree>
    <p:extLst>
      <p:ext uri="{BB962C8B-B14F-4D97-AF65-F5344CB8AC3E}">
        <p14:creationId xmlns:p14="http://schemas.microsoft.com/office/powerpoint/2010/main" val="14795025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building, indoor, ground&#10;&#10;Description generated with very high confidence">
            <a:extLst>
              <a:ext uri="{FF2B5EF4-FFF2-40B4-BE49-F238E27FC236}">
                <a16:creationId xmlns:a16="http://schemas.microsoft.com/office/drawing/2014/main" xmlns="" id="{8CF58CC5-2FFA-4765-90B4-4D46C988E44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28459" b="15138"/>
          <a:stretch/>
        </p:blipFill>
        <p:spPr>
          <a:xfrm>
            <a:off x="466775" y="3581400"/>
            <a:ext cx="4282160" cy="2544886"/>
          </a:xfrm>
          <a:prstGeom prst="rect">
            <a:avLst/>
          </a:prstGeom>
        </p:spPr>
      </p:pic>
      <p:pic>
        <p:nvPicPr>
          <p:cNvPr id="7" name="Picture 6" descr="A train is parked on the side of a building&#10;&#10;Description generated with high confidence">
            <a:extLst>
              <a:ext uri="{FF2B5EF4-FFF2-40B4-BE49-F238E27FC236}">
                <a16:creationId xmlns:a16="http://schemas.microsoft.com/office/drawing/2014/main" xmlns="" id="{96673B76-8CC2-4B0B-9FD3-2A13D041513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10460"/>
          <a:stretch/>
        </p:blipFill>
        <p:spPr>
          <a:xfrm>
            <a:off x="4829174" y="1422964"/>
            <a:ext cx="4271793" cy="2868697"/>
          </a:xfrm>
          <a:prstGeom prst="rect">
            <a:avLst/>
          </a:prstGeom>
        </p:spPr>
      </p:pic>
      <p:sp>
        <p:nvSpPr>
          <p:cNvPr id="12" name="Rectangle 11">
            <a:extLst>
              <a:ext uri="{FF2B5EF4-FFF2-40B4-BE49-F238E27FC236}">
                <a16:creationId xmlns:a16="http://schemas.microsoft.com/office/drawing/2014/main" xmlns="" id="{1E77861E-88E6-4C40-82B2-F0BD9A7126CD}"/>
              </a:ext>
            </a:extLst>
          </p:cNvPr>
          <p:cNvSpPr/>
          <p:nvPr/>
        </p:nvSpPr>
        <p:spPr>
          <a:xfrm>
            <a:off x="5715427" y="1422964"/>
            <a:ext cx="3385540" cy="276999"/>
          </a:xfrm>
          <a:prstGeom prst="rect">
            <a:avLst/>
          </a:prstGeom>
          <a:solidFill>
            <a:schemeClr val="bg1">
              <a:lumMod val="75000"/>
            </a:schemeClr>
          </a:solidFill>
        </p:spPr>
        <p:txBody>
          <a:bodyPr wrap="square">
            <a:spAutoFit/>
          </a:bodyPr>
          <a:lstStyle/>
          <a:p>
            <a:pPr marL="342900" marR="0" lvl="0" indent="-34290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Verdana"/>
                <a:ea typeface="+mn-ea"/>
                <a:cs typeface="Arial"/>
              </a:rPr>
              <a:t>Facility Building Expansion Precast Panels</a:t>
            </a:r>
          </a:p>
        </p:txBody>
      </p:sp>
      <p:sp>
        <p:nvSpPr>
          <p:cNvPr id="13" name="Rectangle 12">
            <a:extLst>
              <a:ext uri="{FF2B5EF4-FFF2-40B4-BE49-F238E27FC236}">
                <a16:creationId xmlns:a16="http://schemas.microsoft.com/office/drawing/2014/main" xmlns="" id="{A7FB9A3C-44A3-45D5-A842-BDE33E70E0DF}"/>
              </a:ext>
            </a:extLst>
          </p:cNvPr>
          <p:cNvSpPr/>
          <p:nvPr/>
        </p:nvSpPr>
        <p:spPr>
          <a:xfrm>
            <a:off x="462684" y="5974263"/>
            <a:ext cx="4282161" cy="276999"/>
          </a:xfrm>
          <a:prstGeom prst="rect">
            <a:avLst/>
          </a:prstGeom>
          <a:solidFill>
            <a:schemeClr val="bg1">
              <a:lumMod val="75000"/>
            </a:schemeClr>
          </a:solid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Verdana"/>
                <a:ea typeface="+mn-ea"/>
                <a:cs typeface="Arial"/>
              </a:rPr>
              <a:t>Refurbished Tracks 12/13; </a:t>
            </a:r>
            <a:r>
              <a:rPr kumimoji="0" lang="en-US" sz="1200" b="0" i="0" u="none" strike="noStrike" kern="1200" cap="none" spc="0" normalizeH="0" baseline="0" noProof="0" dirty="0" smtClean="0">
                <a:ln>
                  <a:noFill/>
                </a:ln>
                <a:solidFill>
                  <a:srgbClr val="000000"/>
                </a:solidFill>
                <a:effectLst/>
                <a:uLnTx/>
                <a:uFillTx/>
                <a:latin typeface="Verdana"/>
                <a:ea typeface="+mn-ea"/>
                <a:cs typeface="Arial"/>
              </a:rPr>
              <a:t>and new </a:t>
            </a:r>
            <a:r>
              <a:rPr kumimoji="0" lang="en-US" sz="1200" b="0" i="0" u="none" strike="noStrike" kern="1200" cap="none" spc="0" normalizeH="0" baseline="0" noProof="0" dirty="0">
                <a:ln>
                  <a:noFill/>
                </a:ln>
                <a:solidFill>
                  <a:srgbClr val="000000"/>
                </a:solidFill>
                <a:effectLst/>
                <a:uLnTx/>
                <a:uFillTx/>
                <a:latin typeface="Verdana"/>
                <a:ea typeface="+mn-ea"/>
                <a:cs typeface="Arial"/>
              </a:rPr>
              <a:t>Electronics Room </a:t>
            </a:r>
          </a:p>
        </p:txBody>
      </p:sp>
      <p:sp>
        <p:nvSpPr>
          <p:cNvPr id="11" name="Rectangle 10">
            <a:extLst>
              <a:ext uri="{FF2B5EF4-FFF2-40B4-BE49-F238E27FC236}">
                <a16:creationId xmlns:a16="http://schemas.microsoft.com/office/drawing/2014/main" xmlns="" id="{A2D275F0-1C14-4F96-99B7-4F07847D7D3C}"/>
              </a:ext>
            </a:extLst>
          </p:cNvPr>
          <p:cNvSpPr/>
          <p:nvPr/>
        </p:nvSpPr>
        <p:spPr>
          <a:xfrm>
            <a:off x="462685" y="1422964"/>
            <a:ext cx="4282160" cy="1853636"/>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sng" strike="noStrike" kern="1200" cap="none" spc="0" normalizeH="0" baseline="0" noProof="0" dirty="0">
                <a:ln>
                  <a:noFill/>
                </a:ln>
                <a:solidFill>
                  <a:srgbClr val="000000"/>
                </a:solidFill>
                <a:effectLst/>
                <a:uLnTx/>
                <a:uFillTx/>
                <a:latin typeface="Verdana"/>
                <a:ea typeface="+mn-ea"/>
                <a:cs typeface="Arial"/>
              </a:rPr>
              <a:t>Barletta Heavy Division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Verdana"/>
                <a:ea typeface="+mn-ea"/>
                <a:cs typeface="Arial"/>
              </a:rPr>
              <a:t>Construction NTP: 06/30/17</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Verdana"/>
                <a:ea typeface="+mn-ea"/>
                <a:cs typeface="Arial"/>
              </a:rPr>
              <a:t>Construction Substantial Completion:</a:t>
            </a: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Verdana"/>
                <a:ea typeface="+mn-ea"/>
                <a:cs typeface="Arial"/>
              </a:rPr>
              <a:t>Contractual: 08/04/20	</a:t>
            </a: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Verdana"/>
                <a:ea typeface="+mn-ea"/>
                <a:cs typeface="Arial"/>
              </a:rPr>
              <a:t>Projected: 08/04/20</a:t>
            </a: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en-US" sz="500" b="0" i="0" u="none" strike="noStrike" kern="1200" cap="none" spc="0" normalizeH="0" baseline="0" noProof="0" dirty="0">
              <a:ln>
                <a:noFill/>
              </a:ln>
              <a:solidFill>
                <a:srgbClr val="000000"/>
              </a:solidFill>
              <a:effectLst/>
              <a:uLnTx/>
              <a:uFillTx/>
              <a:latin typeface="Verdana"/>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Verdana"/>
                <a:ea typeface="+mn-ea"/>
                <a:cs typeface="Arial"/>
              </a:rPr>
              <a:t>Construction Budget: $72,582,000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Verdana"/>
                <a:ea typeface="+mn-ea"/>
                <a:cs typeface="Arial"/>
              </a:rPr>
              <a:t>Construction Expenditures to Date: $19,950,411</a:t>
            </a:r>
            <a:br>
              <a:rPr kumimoji="0" lang="en-US" sz="1300" b="0" i="0" u="none" strike="noStrike" kern="1200" cap="none" spc="0" normalizeH="0" baseline="0" noProof="0" dirty="0">
                <a:ln>
                  <a:noFill/>
                </a:ln>
                <a:solidFill>
                  <a:srgbClr val="000000"/>
                </a:solidFill>
                <a:effectLst/>
                <a:uLnTx/>
                <a:uFillTx/>
                <a:latin typeface="Verdana"/>
                <a:ea typeface="+mn-ea"/>
                <a:cs typeface="Arial"/>
              </a:rPr>
            </a:br>
            <a:r>
              <a:rPr kumimoji="0" lang="en-US" sz="1300" b="0" i="0" u="none" strike="noStrike" kern="1200" cap="none" spc="0" normalizeH="0" baseline="0" noProof="0" dirty="0">
                <a:ln>
                  <a:noFill/>
                </a:ln>
                <a:solidFill>
                  <a:srgbClr val="000000"/>
                </a:solidFill>
                <a:effectLst/>
                <a:uLnTx/>
                <a:uFillTx/>
                <a:latin typeface="Verdana"/>
                <a:ea typeface="+mn-ea"/>
                <a:cs typeface="Arial"/>
              </a:rPr>
              <a:t>Construction Percent Complete: 36%</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Verdana"/>
                <a:ea typeface="+mn-ea"/>
                <a:cs typeface="Arial"/>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Verdana"/>
                <a:ea typeface="+mn-ea"/>
                <a:cs typeface="Arial"/>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srgbClr val="000000"/>
              </a:solidFill>
              <a:effectLst/>
              <a:uLnTx/>
              <a:uFillTx/>
              <a:latin typeface="Verdana"/>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srgbClr val="000000"/>
              </a:solidFill>
              <a:effectLst/>
              <a:uLnTx/>
              <a:uFillTx/>
              <a:latin typeface="Verdana"/>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00" b="1" i="0" u="none" strike="noStrike" kern="1200" cap="none" spc="0" normalizeH="0" baseline="0" noProof="0" dirty="0">
              <a:ln>
                <a:noFill/>
              </a:ln>
              <a:solidFill>
                <a:srgbClr val="000000"/>
              </a:solidFill>
              <a:effectLst/>
              <a:uLnTx/>
              <a:uFillTx/>
              <a:latin typeface="Verdana"/>
              <a:ea typeface="+mn-ea"/>
              <a:cs typeface="Arial"/>
            </a:endParaRPr>
          </a:p>
        </p:txBody>
      </p:sp>
      <p:sp>
        <p:nvSpPr>
          <p:cNvPr id="2" name="AutoShape 2" descr="https://app.e-builder.net/da2/Documents/FileView.aspx?FileID=fa73954d-05fc-4eea-8beb-2b3ef3c7eb7d">
            <a:extLst>
              <a:ext uri="{FF2B5EF4-FFF2-40B4-BE49-F238E27FC236}">
                <a16:creationId xmlns:a16="http://schemas.microsoft.com/office/drawing/2014/main" xmlns="" id="{607E1835-579F-402C-A2D6-E0C857A745DA}"/>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Verdana"/>
              <a:ea typeface="+mn-ea"/>
              <a:cs typeface="Arial"/>
            </a:endParaRPr>
          </a:p>
        </p:txBody>
      </p:sp>
      <p:sp>
        <p:nvSpPr>
          <p:cNvPr id="10" name="Title 2"/>
          <p:cNvSpPr>
            <a:spLocks noGrp="1"/>
          </p:cNvSpPr>
          <p:nvPr>
            <p:ph type="title"/>
          </p:nvPr>
        </p:nvSpPr>
        <p:spPr>
          <a:solidFill>
            <a:srgbClr val="FF9900"/>
          </a:solidFill>
        </p:spPr>
        <p:txBody>
          <a:bodyPr/>
          <a:lstStyle/>
          <a:p>
            <a:r>
              <a:rPr lang="en-US" dirty="0" smtClean="0">
                <a:solidFill>
                  <a:schemeClr val="bg1"/>
                </a:solidFill>
              </a:rPr>
              <a:t>Wellington Maintenance Facility Improvements (Construction)</a:t>
            </a:r>
            <a:endParaRPr lang="en-US" sz="1400" dirty="0">
              <a:solidFill>
                <a:schemeClr val="bg1"/>
              </a:solidFill>
            </a:endParaRPr>
          </a:p>
        </p:txBody>
      </p:sp>
      <p:sp>
        <p:nvSpPr>
          <p:cNvPr id="5" name="Rectangle 4"/>
          <p:cNvSpPr/>
          <p:nvPr/>
        </p:nvSpPr>
        <p:spPr>
          <a:xfrm>
            <a:off x="462685" y="400050"/>
            <a:ext cx="3956915" cy="228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62687" y="473043"/>
            <a:ext cx="4033115" cy="261610"/>
          </a:xfrm>
          <a:prstGeom prst="rect">
            <a:avLst/>
          </a:prstGeom>
        </p:spPr>
        <p:txBody>
          <a:bodyPr wrap="square">
            <a:spAutoFit/>
          </a:bodyPr>
          <a:lstStyle/>
          <a:p>
            <a:r>
              <a:rPr lang="en-US" sz="1100" b="1" kern="0" dirty="0" smtClean="0">
                <a:solidFill>
                  <a:srgbClr val="FF9900"/>
                </a:solidFill>
                <a:latin typeface="Arial" pitchFamily="34" charset="0"/>
                <a:cs typeface="Arial" pitchFamily="34" charset="0"/>
              </a:rPr>
              <a:t>Orange </a:t>
            </a:r>
            <a:r>
              <a:rPr lang="en-US" sz="1100" b="1" kern="0" dirty="0">
                <a:solidFill>
                  <a:srgbClr val="FF9900"/>
                </a:solidFill>
                <a:latin typeface="Arial" pitchFamily="34" charset="0"/>
                <a:cs typeface="Arial" pitchFamily="34" charset="0"/>
              </a:rPr>
              <a:t>Line Improvements Update</a:t>
            </a:r>
            <a:endParaRPr lang="en-US" b="1" dirty="0">
              <a:solidFill>
                <a:srgbClr val="FF9900"/>
              </a:solidFill>
              <a:latin typeface="Verdana"/>
              <a:cs typeface="Arial"/>
            </a:endParaRPr>
          </a:p>
        </p:txBody>
      </p:sp>
    </p:spTree>
    <p:extLst>
      <p:ext uri="{BB962C8B-B14F-4D97-AF65-F5344CB8AC3E}">
        <p14:creationId xmlns:p14="http://schemas.microsoft.com/office/powerpoint/2010/main" val="4014111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30DE40AE-88C9-4321-81BA-A8BCFBAB51AD}"/>
              </a:ext>
            </a:extLst>
          </p:cNvPr>
          <p:cNvPicPr>
            <a:picLocks noChangeAspect="1"/>
          </p:cNvPicPr>
          <p:nvPr/>
        </p:nvPicPr>
        <p:blipFill rotWithShape="1">
          <a:blip r:embed="rId3" cstate="print"/>
          <a:srcRect l="3011" t="9551" b="548"/>
          <a:stretch/>
        </p:blipFill>
        <p:spPr>
          <a:xfrm>
            <a:off x="419100" y="1410209"/>
            <a:ext cx="8515349" cy="4781042"/>
          </a:xfrm>
          <a:prstGeom prst="rect">
            <a:avLst/>
          </a:prstGeom>
        </p:spPr>
      </p:pic>
      <p:sp>
        <p:nvSpPr>
          <p:cNvPr id="8" name="Rectangle 7">
            <a:extLst>
              <a:ext uri="{FF2B5EF4-FFF2-40B4-BE49-F238E27FC236}">
                <a16:creationId xmlns:a16="http://schemas.microsoft.com/office/drawing/2014/main" xmlns="" id="{A2D275F0-1C14-4F96-99B7-4F07847D7D3C}"/>
              </a:ext>
            </a:extLst>
          </p:cNvPr>
          <p:cNvSpPr/>
          <p:nvPr/>
        </p:nvSpPr>
        <p:spPr>
          <a:xfrm>
            <a:off x="419100" y="1380002"/>
            <a:ext cx="4160052" cy="1855567"/>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sng" strike="noStrike" kern="1200" cap="none" spc="0" normalizeH="0" baseline="0" noProof="0" dirty="0">
                <a:ln>
                  <a:noFill/>
                </a:ln>
                <a:solidFill>
                  <a:srgbClr val="000000"/>
                </a:solidFill>
                <a:effectLst/>
                <a:uLnTx/>
                <a:uFillTx/>
                <a:latin typeface="Verdana"/>
                <a:ea typeface="+mn-ea"/>
                <a:cs typeface="Arial"/>
              </a:rPr>
              <a:t>Barletta Heavy Division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Verdana"/>
                <a:ea typeface="+mn-ea"/>
                <a:cs typeface="Arial"/>
              </a:rPr>
              <a:t>Construction NTP: 05/31/18</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Verdana"/>
                <a:ea typeface="+mn-ea"/>
                <a:cs typeface="Arial"/>
              </a:rPr>
              <a:t>Construction Substantial Completion:</a:t>
            </a: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Verdana"/>
                <a:ea typeface="+mn-ea"/>
                <a:cs typeface="Arial"/>
              </a:rPr>
              <a:t>Contractual: 03/07/21	</a:t>
            </a: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Verdana"/>
                <a:ea typeface="+mn-ea"/>
                <a:cs typeface="Arial"/>
              </a:rPr>
              <a:t>Projected: 03/07/21</a:t>
            </a: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en-US" sz="500" b="0" i="0" u="none" strike="noStrike" kern="1200" cap="none" spc="0" normalizeH="0" baseline="0" noProof="0" dirty="0">
              <a:ln>
                <a:noFill/>
              </a:ln>
              <a:solidFill>
                <a:srgbClr val="000000"/>
              </a:solidFill>
              <a:effectLst/>
              <a:uLnTx/>
              <a:uFillTx/>
              <a:latin typeface="Verdana"/>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Verdana"/>
                <a:ea typeface="+mn-ea"/>
                <a:cs typeface="Arial"/>
              </a:rPr>
              <a:t>Construction Budget: $102,663,000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Verdana"/>
                <a:ea typeface="+mn-ea"/>
                <a:cs typeface="Arial"/>
              </a:rPr>
              <a:t>Construction Expenditures to Date: $1,953,964</a:t>
            </a:r>
            <a:br>
              <a:rPr kumimoji="0" lang="en-US" sz="1300" b="0" i="0" u="none" strike="noStrike" kern="1200" cap="none" spc="0" normalizeH="0" baseline="0" noProof="0" dirty="0">
                <a:ln>
                  <a:noFill/>
                </a:ln>
                <a:solidFill>
                  <a:srgbClr val="000000"/>
                </a:solidFill>
                <a:effectLst/>
                <a:uLnTx/>
                <a:uFillTx/>
                <a:latin typeface="Verdana"/>
                <a:ea typeface="+mn-ea"/>
                <a:cs typeface="Arial"/>
              </a:rPr>
            </a:br>
            <a:r>
              <a:rPr kumimoji="0" lang="en-US" sz="1300" b="0" i="0" u="none" strike="noStrike" kern="1200" cap="none" spc="0" normalizeH="0" baseline="0" noProof="0" dirty="0">
                <a:ln>
                  <a:noFill/>
                </a:ln>
                <a:solidFill>
                  <a:srgbClr val="000000"/>
                </a:solidFill>
                <a:effectLst/>
                <a:uLnTx/>
                <a:uFillTx/>
                <a:latin typeface="Verdana"/>
                <a:ea typeface="+mn-ea"/>
                <a:cs typeface="Arial"/>
              </a:rPr>
              <a:t>Construction Percent Complete: 3%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Verdana"/>
                <a:ea typeface="+mn-ea"/>
                <a:cs typeface="Arial"/>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srgbClr val="000000"/>
              </a:solidFill>
              <a:effectLst/>
              <a:uLnTx/>
              <a:uFillTx/>
              <a:latin typeface="Verdana"/>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srgbClr val="000000"/>
              </a:solidFill>
              <a:effectLst/>
              <a:uLnTx/>
              <a:uFillTx/>
              <a:latin typeface="Verdana"/>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00" b="1" i="0" u="none" strike="noStrike" kern="1200" cap="none" spc="0" normalizeH="0" baseline="0" noProof="0" dirty="0">
              <a:ln>
                <a:noFill/>
              </a:ln>
              <a:solidFill>
                <a:srgbClr val="000000"/>
              </a:solidFill>
              <a:effectLst/>
              <a:uLnTx/>
              <a:uFillTx/>
              <a:latin typeface="Verdana"/>
              <a:ea typeface="+mn-ea"/>
              <a:cs typeface="Arial"/>
            </a:endParaRPr>
          </a:p>
        </p:txBody>
      </p:sp>
      <p:sp>
        <p:nvSpPr>
          <p:cNvPr id="15" name="Rectangle 14">
            <a:extLst>
              <a:ext uri="{FF2B5EF4-FFF2-40B4-BE49-F238E27FC236}">
                <a16:creationId xmlns:a16="http://schemas.microsoft.com/office/drawing/2014/main" xmlns="" id="{6ED21A48-233B-4D68-BFE2-513A1D3531C4}"/>
              </a:ext>
            </a:extLst>
          </p:cNvPr>
          <p:cNvSpPr/>
          <p:nvPr/>
        </p:nvSpPr>
        <p:spPr>
          <a:xfrm>
            <a:off x="4019548" y="5838826"/>
            <a:ext cx="4914901" cy="276840"/>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Verdana"/>
                <a:ea typeface="+mn-ea"/>
                <a:cs typeface="Arial"/>
              </a:rPr>
              <a:t>Wellington Yard Rebuild</a:t>
            </a: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Verdana"/>
              <a:ea typeface="+mn-ea"/>
              <a:cs typeface="Arial"/>
            </a:endParaRP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Verdana"/>
                <a:ea typeface="+mn-ea"/>
                <a:cs typeface="Arial"/>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Verdana"/>
              <a:ea typeface="+mn-ea"/>
              <a:cs typeface="Arial"/>
            </a:endParaRPr>
          </a:p>
        </p:txBody>
      </p:sp>
      <p:sp>
        <p:nvSpPr>
          <p:cNvPr id="16" name="Rectangle 15">
            <a:extLst>
              <a:ext uri="{FF2B5EF4-FFF2-40B4-BE49-F238E27FC236}">
                <a16:creationId xmlns:a16="http://schemas.microsoft.com/office/drawing/2014/main" xmlns="" id="{054F6691-7ECD-4057-8002-B6C0999F95A6}"/>
              </a:ext>
            </a:extLst>
          </p:cNvPr>
          <p:cNvSpPr>
            <a:spLocks noChangeArrowheads="1"/>
          </p:cNvSpPr>
          <p:nvPr/>
        </p:nvSpPr>
        <p:spPr bwMode="auto">
          <a:xfrm>
            <a:off x="4192806" y="5923428"/>
            <a:ext cx="289293" cy="102897"/>
          </a:xfrm>
          <a:prstGeom prst="rect">
            <a:avLst/>
          </a:prstGeom>
          <a:solidFill>
            <a:srgbClr val="92D050"/>
          </a:solidFill>
          <a:ln w="12700">
            <a:solidFill>
              <a:srgbClr val="02AD04"/>
            </a:solidFill>
          </a:ln>
        </p:spPr>
        <p:txBody>
          <a:bodyPr vert="horz" wrap="square" lIns="68598" tIns="34299" rIns="68598" bIns="34299"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000000"/>
              </a:solidFill>
              <a:effectLst/>
              <a:uLnTx/>
              <a:uFillTx/>
              <a:latin typeface="Verdana"/>
              <a:ea typeface="+mn-ea"/>
              <a:cs typeface="Arial"/>
            </a:endParaRPr>
          </a:p>
        </p:txBody>
      </p:sp>
      <p:sp>
        <p:nvSpPr>
          <p:cNvPr id="9" name="Title 2"/>
          <p:cNvSpPr>
            <a:spLocks noGrp="1"/>
          </p:cNvSpPr>
          <p:nvPr>
            <p:ph type="title"/>
          </p:nvPr>
        </p:nvSpPr>
        <p:spPr>
          <a:solidFill>
            <a:srgbClr val="FF9900"/>
          </a:solidFill>
          <a:ln>
            <a:solidFill>
              <a:srgbClr val="FF9900"/>
            </a:solidFill>
          </a:ln>
        </p:spPr>
        <p:txBody>
          <a:bodyPr/>
          <a:lstStyle/>
          <a:p>
            <a:r>
              <a:rPr lang="en-US" dirty="0" smtClean="0">
                <a:solidFill>
                  <a:schemeClr val="bg1"/>
                </a:solidFill>
              </a:rPr>
              <a:t>Wellington Yard Rebuild (Construction)</a:t>
            </a:r>
            <a:endParaRPr lang="en-US" sz="1400" dirty="0">
              <a:solidFill>
                <a:schemeClr val="bg1"/>
              </a:solidFill>
            </a:endParaRPr>
          </a:p>
        </p:txBody>
      </p:sp>
      <p:sp>
        <p:nvSpPr>
          <p:cNvPr id="5" name="Rectangle 4"/>
          <p:cNvSpPr/>
          <p:nvPr/>
        </p:nvSpPr>
        <p:spPr>
          <a:xfrm>
            <a:off x="462685" y="381000"/>
            <a:ext cx="4019414" cy="228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462687" y="473043"/>
            <a:ext cx="4033115" cy="261610"/>
          </a:xfrm>
          <a:prstGeom prst="rect">
            <a:avLst/>
          </a:prstGeom>
        </p:spPr>
        <p:txBody>
          <a:bodyPr wrap="square">
            <a:spAutoFit/>
          </a:bodyPr>
          <a:lstStyle/>
          <a:p>
            <a:r>
              <a:rPr lang="en-US" sz="1100" b="1" kern="0" dirty="0" smtClean="0">
                <a:solidFill>
                  <a:srgbClr val="FF9900"/>
                </a:solidFill>
                <a:latin typeface="Arial" pitchFamily="34" charset="0"/>
                <a:cs typeface="Arial" pitchFamily="34" charset="0"/>
              </a:rPr>
              <a:t>Orange </a:t>
            </a:r>
            <a:r>
              <a:rPr lang="en-US" sz="1100" b="1" kern="0" dirty="0">
                <a:solidFill>
                  <a:srgbClr val="FF9900"/>
                </a:solidFill>
                <a:latin typeface="Arial" pitchFamily="34" charset="0"/>
                <a:cs typeface="Arial" pitchFamily="34" charset="0"/>
              </a:rPr>
              <a:t>Line Improvements Update</a:t>
            </a:r>
            <a:endParaRPr lang="en-US" b="1" dirty="0">
              <a:solidFill>
                <a:srgbClr val="FF9900"/>
              </a:solidFill>
              <a:latin typeface="Verdana"/>
              <a:cs typeface="Arial"/>
            </a:endParaRPr>
          </a:p>
        </p:txBody>
      </p:sp>
    </p:spTree>
    <p:extLst>
      <p:ext uri="{BB962C8B-B14F-4D97-AF65-F5344CB8AC3E}">
        <p14:creationId xmlns:p14="http://schemas.microsoft.com/office/powerpoint/2010/main" val="280343554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xmlns="" id="{B69D5C8F-9533-4DAD-880E-36C4F515CA24}"/>
              </a:ext>
            </a:extLst>
          </p:cNvPr>
          <p:cNvGrpSpPr/>
          <p:nvPr/>
        </p:nvGrpSpPr>
        <p:grpSpPr>
          <a:xfrm>
            <a:off x="0" y="1094116"/>
            <a:ext cx="8789669" cy="5523854"/>
            <a:chOff x="0" y="1113166"/>
            <a:chExt cx="8789669" cy="5523854"/>
          </a:xfrm>
        </p:grpSpPr>
        <p:grpSp>
          <p:nvGrpSpPr>
            <p:cNvPr id="12" name="Group 11">
              <a:extLst>
                <a:ext uri="{FF2B5EF4-FFF2-40B4-BE49-F238E27FC236}">
                  <a16:creationId xmlns:a16="http://schemas.microsoft.com/office/drawing/2014/main" xmlns="" id="{B4E5B104-025B-489F-95B6-7DB726BA28F5}"/>
                </a:ext>
              </a:extLst>
            </p:cNvPr>
            <p:cNvGrpSpPr/>
            <p:nvPr/>
          </p:nvGrpSpPr>
          <p:grpSpPr>
            <a:xfrm>
              <a:off x="0" y="1360170"/>
              <a:ext cx="8789669" cy="5276850"/>
              <a:chOff x="0" y="1360170"/>
              <a:chExt cx="8789669" cy="5276850"/>
            </a:xfrm>
          </p:grpSpPr>
          <p:pic>
            <p:nvPicPr>
              <p:cNvPr id="18" name="Picture 17">
                <a:extLst>
                  <a:ext uri="{FF2B5EF4-FFF2-40B4-BE49-F238E27FC236}">
                    <a16:creationId xmlns:a16="http://schemas.microsoft.com/office/drawing/2014/main" xmlns="" id="{81E50E42-AE4C-4E60-8DCD-46410F1B1761}"/>
                  </a:ext>
                </a:extLst>
              </p:cNvPr>
              <p:cNvPicPr>
                <a:picLocks noChangeAspect="1"/>
              </p:cNvPicPr>
              <p:nvPr/>
            </p:nvPicPr>
            <p:blipFill rotWithShape="1">
              <a:blip r:embed="rId3"/>
              <a:srcRect r="7091"/>
              <a:stretch/>
            </p:blipFill>
            <p:spPr>
              <a:xfrm>
                <a:off x="3398282" y="1360170"/>
                <a:ext cx="5391387" cy="4915530"/>
              </a:xfrm>
              <a:prstGeom prst="rect">
                <a:avLst/>
              </a:prstGeom>
            </p:spPr>
          </p:pic>
          <p:sp>
            <p:nvSpPr>
              <p:cNvPr id="19" name="Rectangle 11">
                <a:extLst>
                  <a:ext uri="{FF2B5EF4-FFF2-40B4-BE49-F238E27FC236}">
                    <a16:creationId xmlns:a16="http://schemas.microsoft.com/office/drawing/2014/main" xmlns="" id="{BD902CF5-0F7E-49C9-8234-71BC7E62600A}"/>
                  </a:ext>
                </a:extLst>
              </p:cNvPr>
              <p:cNvSpPr/>
              <p:nvPr/>
            </p:nvSpPr>
            <p:spPr bwMode="auto">
              <a:xfrm rot="10800000" flipH="1" flipV="1">
                <a:off x="0" y="1360170"/>
                <a:ext cx="6762750" cy="5276850"/>
              </a:xfrm>
              <a:custGeom>
                <a:avLst/>
                <a:gdLst>
                  <a:gd name="connsiteX0" fmla="*/ 0 w 4057710"/>
                  <a:gd name="connsiteY0" fmla="*/ 4627255 h 4627255"/>
                  <a:gd name="connsiteX1" fmla="*/ 3431078 w 4057710"/>
                  <a:gd name="connsiteY1" fmla="*/ 0 h 4627255"/>
                  <a:gd name="connsiteX2" fmla="*/ 4057710 w 4057710"/>
                  <a:gd name="connsiteY2" fmla="*/ 0 h 4627255"/>
                  <a:gd name="connsiteX3" fmla="*/ 626632 w 4057710"/>
                  <a:gd name="connsiteY3" fmla="*/ 4627255 h 4627255"/>
                  <a:gd name="connsiteX4" fmla="*/ 0 w 4057710"/>
                  <a:gd name="connsiteY4" fmla="*/ 4627255 h 4627255"/>
                  <a:gd name="connsiteX0" fmla="*/ 0 w 6811070"/>
                  <a:gd name="connsiteY0" fmla="*/ 4637415 h 4637415"/>
                  <a:gd name="connsiteX1" fmla="*/ 6184438 w 6811070"/>
                  <a:gd name="connsiteY1" fmla="*/ 0 h 4637415"/>
                  <a:gd name="connsiteX2" fmla="*/ 6811070 w 6811070"/>
                  <a:gd name="connsiteY2" fmla="*/ 0 h 4637415"/>
                  <a:gd name="connsiteX3" fmla="*/ 3379992 w 6811070"/>
                  <a:gd name="connsiteY3" fmla="*/ 4627255 h 4637415"/>
                  <a:gd name="connsiteX4" fmla="*/ 0 w 6811070"/>
                  <a:gd name="connsiteY4" fmla="*/ 4637415 h 4637415"/>
                  <a:gd name="connsiteX0" fmla="*/ 53802 w 6864872"/>
                  <a:gd name="connsiteY0" fmla="*/ 4637415 h 4637415"/>
                  <a:gd name="connsiteX1" fmla="*/ 0 w 6864872"/>
                  <a:gd name="connsiteY1" fmla="*/ 20320 h 4637415"/>
                  <a:gd name="connsiteX2" fmla="*/ 6864872 w 6864872"/>
                  <a:gd name="connsiteY2" fmla="*/ 0 h 4637415"/>
                  <a:gd name="connsiteX3" fmla="*/ 3433794 w 6864872"/>
                  <a:gd name="connsiteY3" fmla="*/ 4627255 h 4637415"/>
                  <a:gd name="connsiteX4" fmla="*/ 53802 w 6864872"/>
                  <a:gd name="connsiteY4" fmla="*/ 4637415 h 4637415"/>
                  <a:gd name="connsiteX0" fmla="*/ 63962 w 6875032"/>
                  <a:gd name="connsiteY0" fmla="*/ 4647575 h 4647575"/>
                  <a:gd name="connsiteX1" fmla="*/ 0 w 6875032"/>
                  <a:gd name="connsiteY1" fmla="*/ 0 h 4647575"/>
                  <a:gd name="connsiteX2" fmla="*/ 6875032 w 6875032"/>
                  <a:gd name="connsiteY2" fmla="*/ 10160 h 4647575"/>
                  <a:gd name="connsiteX3" fmla="*/ 3443954 w 6875032"/>
                  <a:gd name="connsiteY3" fmla="*/ 4637415 h 4647575"/>
                  <a:gd name="connsiteX4" fmla="*/ 63962 w 6875032"/>
                  <a:gd name="connsiteY4" fmla="*/ 4647575 h 4647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5032" h="4647575">
                    <a:moveTo>
                      <a:pt x="63962" y="4647575"/>
                    </a:moveTo>
                    <a:lnTo>
                      <a:pt x="0" y="0"/>
                    </a:lnTo>
                    <a:lnTo>
                      <a:pt x="6875032" y="10160"/>
                    </a:lnTo>
                    <a:lnTo>
                      <a:pt x="3443954" y="4637415"/>
                    </a:lnTo>
                    <a:lnTo>
                      <a:pt x="63962" y="4647575"/>
                    </a:lnTo>
                    <a:close/>
                  </a:path>
                </a:pathLst>
              </a:custGeom>
              <a:ln/>
            </p:spPr>
            <p:style>
              <a:lnRef idx="2">
                <a:schemeClr val="accent3"/>
              </a:lnRef>
              <a:fillRef idx="1">
                <a:schemeClr val="lt1"/>
              </a:fillRef>
              <a:effectRef idx="0">
                <a:schemeClr val="accent3"/>
              </a:effectRef>
              <a:fontRef idx="minor">
                <a:schemeClr val="dk1"/>
              </a:fontRef>
            </p:style>
            <p:txBody>
              <a:bodyPr anchor="ctr"/>
              <a:lstStyle/>
              <a:p>
                <a:pPr>
                  <a:spcAft>
                    <a:spcPts val="300"/>
                  </a:spcAft>
                  <a:buSzPts val="1300"/>
                  <a:tabLst>
                    <a:tab pos="5486400" algn="l"/>
                  </a:tabLst>
                </a:pPr>
                <a:endParaRPr lang="en-US" dirty="0">
                  <a:latin typeface="Arial" panose="020B0604020202020204" pitchFamily="34" charset="0"/>
                </a:endParaRPr>
              </a:p>
              <a:p>
                <a:pPr algn="ctr" eaLnBrk="1" fontAlgn="auto" hangingPunct="1">
                  <a:spcBef>
                    <a:spcPts val="0"/>
                  </a:spcBef>
                  <a:spcAft>
                    <a:spcPts val="0"/>
                  </a:spcAft>
                  <a:defRPr/>
                </a:pPr>
                <a:endParaRPr lang="en-US" dirty="0"/>
              </a:p>
            </p:txBody>
          </p:sp>
        </p:grpSp>
        <p:sp>
          <p:nvSpPr>
            <p:cNvPr id="15" name="Rectangle 11">
              <a:extLst>
                <a:ext uri="{FF2B5EF4-FFF2-40B4-BE49-F238E27FC236}">
                  <a16:creationId xmlns:a16="http://schemas.microsoft.com/office/drawing/2014/main" xmlns="" id="{6BEFA7C7-C0F2-4991-9395-FFAF38060F49}"/>
                </a:ext>
              </a:extLst>
            </p:cNvPr>
            <p:cNvSpPr/>
            <p:nvPr/>
          </p:nvSpPr>
          <p:spPr bwMode="auto">
            <a:xfrm rot="10800000" flipH="1" flipV="1">
              <a:off x="78068" y="1113166"/>
              <a:ext cx="7164741" cy="5383761"/>
            </a:xfrm>
            <a:custGeom>
              <a:avLst/>
              <a:gdLst>
                <a:gd name="connsiteX0" fmla="*/ 0 w 4057710"/>
                <a:gd name="connsiteY0" fmla="*/ 4627255 h 4627255"/>
                <a:gd name="connsiteX1" fmla="*/ 3431078 w 4057710"/>
                <a:gd name="connsiteY1" fmla="*/ 0 h 4627255"/>
                <a:gd name="connsiteX2" fmla="*/ 4057710 w 4057710"/>
                <a:gd name="connsiteY2" fmla="*/ 0 h 4627255"/>
                <a:gd name="connsiteX3" fmla="*/ 626632 w 4057710"/>
                <a:gd name="connsiteY3" fmla="*/ 4627255 h 4627255"/>
                <a:gd name="connsiteX4" fmla="*/ 0 w 4057710"/>
                <a:gd name="connsiteY4" fmla="*/ 4627255 h 4627255"/>
                <a:gd name="connsiteX0" fmla="*/ 0 w 6811070"/>
                <a:gd name="connsiteY0" fmla="*/ 4637415 h 4637415"/>
                <a:gd name="connsiteX1" fmla="*/ 6184438 w 6811070"/>
                <a:gd name="connsiteY1" fmla="*/ 0 h 4637415"/>
                <a:gd name="connsiteX2" fmla="*/ 6811070 w 6811070"/>
                <a:gd name="connsiteY2" fmla="*/ 0 h 4637415"/>
                <a:gd name="connsiteX3" fmla="*/ 3379992 w 6811070"/>
                <a:gd name="connsiteY3" fmla="*/ 4627255 h 4637415"/>
                <a:gd name="connsiteX4" fmla="*/ 0 w 6811070"/>
                <a:gd name="connsiteY4" fmla="*/ 4637415 h 4637415"/>
                <a:gd name="connsiteX0" fmla="*/ 53802 w 6864872"/>
                <a:gd name="connsiteY0" fmla="*/ 4637415 h 4637415"/>
                <a:gd name="connsiteX1" fmla="*/ 0 w 6864872"/>
                <a:gd name="connsiteY1" fmla="*/ 20320 h 4637415"/>
                <a:gd name="connsiteX2" fmla="*/ 6864872 w 6864872"/>
                <a:gd name="connsiteY2" fmla="*/ 0 h 4637415"/>
                <a:gd name="connsiteX3" fmla="*/ 3433794 w 6864872"/>
                <a:gd name="connsiteY3" fmla="*/ 4627255 h 4637415"/>
                <a:gd name="connsiteX4" fmla="*/ 53802 w 6864872"/>
                <a:gd name="connsiteY4" fmla="*/ 4637415 h 4637415"/>
                <a:gd name="connsiteX0" fmla="*/ 63962 w 6875032"/>
                <a:gd name="connsiteY0" fmla="*/ 4647575 h 4647575"/>
                <a:gd name="connsiteX1" fmla="*/ 0 w 6875032"/>
                <a:gd name="connsiteY1" fmla="*/ 0 h 4647575"/>
                <a:gd name="connsiteX2" fmla="*/ 6875032 w 6875032"/>
                <a:gd name="connsiteY2" fmla="*/ 10160 h 4647575"/>
                <a:gd name="connsiteX3" fmla="*/ 3443954 w 6875032"/>
                <a:gd name="connsiteY3" fmla="*/ 4637415 h 4647575"/>
                <a:gd name="connsiteX4" fmla="*/ 63962 w 6875032"/>
                <a:gd name="connsiteY4" fmla="*/ 4647575 h 4647575"/>
                <a:gd name="connsiteX0" fmla="*/ 63962 w 6875032"/>
                <a:gd name="connsiteY0" fmla="*/ 4647575 h 4647575"/>
                <a:gd name="connsiteX1" fmla="*/ 0 w 6875032"/>
                <a:gd name="connsiteY1" fmla="*/ 0 h 4647575"/>
                <a:gd name="connsiteX2" fmla="*/ 6875032 w 6875032"/>
                <a:gd name="connsiteY2" fmla="*/ 10160 h 4647575"/>
                <a:gd name="connsiteX3" fmla="*/ 3487838 w 6875032"/>
                <a:gd name="connsiteY3" fmla="*/ 4528193 h 4647575"/>
                <a:gd name="connsiteX4" fmla="*/ 63962 w 6875032"/>
                <a:gd name="connsiteY4" fmla="*/ 4647575 h 4647575"/>
                <a:gd name="connsiteX0" fmla="*/ 63962 w 6875032"/>
                <a:gd name="connsiteY0" fmla="*/ 4647575 h 4647575"/>
                <a:gd name="connsiteX1" fmla="*/ 0 w 6875032"/>
                <a:gd name="connsiteY1" fmla="*/ 0 h 4647575"/>
                <a:gd name="connsiteX2" fmla="*/ 6875032 w 6875032"/>
                <a:gd name="connsiteY2" fmla="*/ 10160 h 4647575"/>
                <a:gd name="connsiteX3" fmla="*/ 3597546 w 6875032"/>
                <a:gd name="connsiteY3" fmla="*/ 4528193 h 4647575"/>
                <a:gd name="connsiteX4" fmla="*/ 63962 w 6875032"/>
                <a:gd name="connsiteY4" fmla="*/ 4647575 h 4647575"/>
                <a:gd name="connsiteX0" fmla="*/ 63962 w 6875032"/>
                <a:gd name="connsiteY0" fmla="*/ 4647575 h 4647575"/>
                <a:gd name="connsiteX1" fmla="*/ 0 w 6875032"/>
                <a:gd name="connsiteY1" fmla="*/ 0 h 4647575"/>
                <a:gd name="connsiteX2" fmla="*/ 6875032 w 6875032"/>
                <a:gd name="connsiteY2" fmla="*/ 10160 h 4647575"/>
                <a:gd name="connsiteX3" fmla="*/ 3553662 w 6875032"/>
                <a:gd name="connsiteY3" fmla="*/ 4617557 h 4647575"/>
                <a:gd name="connsiteX4" fmla="*/ 63962 w 6875032"/>
                <a:gd name="connsiteY4" fmla="*/ 4647575 h 4647575"/>
                <a:gd name="connsiteX0" fmla="*/ 63962 w 6875032"/>
                <a:gd name="connsiteY0" fmla="*/ 4647575 h 4657274"/>
                <a:gd name="connsiteX1" fmla="*/ 0 w 6875032"/>
                <a:gd name="connsiteY1" fmla="*/ 0 h 4657274"/>
                <a:gd name="connsiteX2" fmla="*/ 6875032 w 6875032"/>
                <a:gd name="connsiteY2" fmla="*/ 10160 h 4657274"/>
                <a:gd name="connsiteX3" fmla="*/ 3531721 w 6875032"/>
                <a:gd name="connsiteY3" fmla="*/ 4657274 h 4657274"/>
                <a:gd name="connsiteX4" fmla="*/ 63962 w 6875032"/>
                <a:gd name="connsiteY4" fmla="*/ 4647575 h 4657274"/>
                <a:gd name="connsiteX0" fmla="*/ 63962 w 6875032"/>
                <a:gd name="connsiteY0" fmla="*/ 4647575 h 4696991"/>
                <a:gd name="connsiteX1" fmla="*/ 0 w 6875032"/>
                <a:gd name="connsiteY1" fmla="*/ 0 h 4696991"/>
                <a:gd name="connsiteX2" fmla="*/ 6875032 w 6875032"/>
                <a:gd name="connsiteY2" fmla="*/ 10160 h 4696991"/>
                <a:gd name="connsiteX3" fmla="*/ 3498808 w 6875032"/>
                <a:gd name="connsiteY3" fmla="*/ 4696991 h 4696991"/>
                <a:gd name="connsiteX4" fmla="*/ 63962 w 6875032"/>
                <a:gd name="connsiteY4" fmla="*/ 4647575 h 4696991"/>
                <a:gd name="connsiteX0" fmla="*/ 0 w 6811070"/>
                <a:gd name="connsiteY0" fmla="*/ 4637415 h 4686831"/>
                <a:gd name="connsiteX1" fmla="*/ 3874554 w 6811070"/>
                <a:gd name="connsiteY1" fmla="*/ 1161497 h 4686831"/>
                <a:gd name="connsiteX2" fmla="*/ 6811070 w 6811070"/>
                <a:gd name="connsiteY2" fmla="*/ 0 h 4686831"/>
                <a:gd name="connsiteX3" fmla="*/ 3434846 w 6811070"/>
                <a:gd name="connsiteY3" fmla="*/ 4686831 h 4686831"/>
                <a:gd name="connsiteX4" fmla="*/ 0 w 6811070"/>
                <a:gd name="connsiteY4" fmla="*/ 4637415 h 4686831"/>
                <a:gd name="connsiteX0" fmla="*/ 0 w 6811070"/>
                <a:gd name="connsiteY0" fmla="*/ 4637415 h 4686831"/>
                <a:gd name="connsiteX1" fmla="*/ 2393496 w 6811070"/>
                <a:gd name="connsiteY1" fmla="*/ 168567 h 4686831"/>
                <a:gd name="connsiteX2" fmla="*/ 6811070 w 6811070"/>
                <a:gd name="connsiteY2" fmla="*/ 0 h 4686831"/>
                <a:gd name="connsiteX3" fmla="*/ 3434846 w 6811070"/>
                <a:gd name="connsiteY3" fmla="*/ 4686831 h 4686831"/>
                <a:gd name="connsiteX4" fmla="*/ 0 w 6811070"/>
                <a:gd name="connsiteY4" fmla="*/ 4637415 h 4686831"/>
                <a:gd name="connsiteX0" fmla="*/ 0 w 6811070"/>
                <a:gd name="connsiteY0" fmla="*/ 4637415 h 4686831"/>
                <a:gd name="connsiteX1" fmla="*/ 2448350 w 6811070"/>
                <a:gd name="connsiteY1" fmla="*/ 59345 h 4686831"/>
                <a:gd name="connsiteX2" fmla="*/ 6811070 w 6811070"/>
                <a:gd name="connsiteY2" fmla="*/ 0 h 4686831"/>
                <a:gd name="connsiteX3" fmla="*/ 3434846 w 6811070"/>
                <a:gd name="connsiteY3" fmla="*/ 4686831 h 4686831"/>
                <a:gd name="connsiteX4" fmla="*/ 0 w 6811070"/>
                <a:gd name="connsiteY4" fmla="*/ 4637415 h 4686831"/>
                <a:gd name="connsiteX0" fmla="*/ 0 w 6811070"/>
                <a:gd name="connsiteY0" fmla="*/ 4637415 h 4686831"/>
                <a:gd name="connsiteX1" fmla="*/ 2601942 w 6811070"/>
                <a:gd name="connsiteY1" fmla="*/ 1568599 h 4686831"/>
                <a:gd name="connsiteX2" fmla="*/ 6811070 w 6811070"/>
                <a:gd name="connsiteY2" fmla="*/ 0 h 4686831"/>
                <a:gd name="connsiteX3" fmla="*/ 3434846 w 6811070"/>
                <a:gd name="connsiteY3" fmla="*/ 4686831 h 4686831"/>
                <a:gd name="connsiteX4" fmla="*/ 0 w 6811070"/>
                <a:gd name="connsiteY4" fmla="*/ 4637415 h 4686831"/>
                <a:gd name="connsiteX0" fmla="*/ 0 w 6811070"/>
                <a:gd name="connsiteY0" fmla="*/ 4637415 h 4686831"/>
                <a:gd name="connsiteX1" fmla="*/ 1801074 w 6811070"/>
                <a:gd name="connsiteY1" fmla="*/ 883478 h 4686831"/>
                <a:gd name="connsiteX2" fmla="*/ 6811070 w 6811070"/>
                <a:gd name="connsiteY2" fmla="*/ 0 h 4686831"/>
                <a:gd name="connsiteX3" fmla="*/ 3434846 w 6811070"/>
                <a:gd name="connsiteY3" fmla="*/ 4686831 h 4686831"/>
                <a:gd name="connsiteX4" fmla="*/ 0 w 6811070"/>
                <a:gd name="connsiteY4" fmla="*/ 4637415 h 4686831"/>
                <a:gd name="connsiteX0" fmla="*/ 0 w 6811070"/>
                <a:gd name="connsiteY0" fmla="*/ 4637415 h 4686831"/>
                <a:gd name="connsiteX1" fmla="*/ 5377554 w 6811070"/>
                <a:gd name="connsiteY1" fmla="*/ 9699 h 4686831"/>
                <a:gd name="connsiteX2" fmla="*/ 6811070 w 6811070"/>
                <a:gd name="connsiteY2" fmla="*/ 0 h 4686831"/>
                <a:gd name="connsiteX3" fmla="*/ 3434846 w 6811070"/>
                <a:gd name="connsiteY3" fmla="*/ 4686831 h 4686831"/>
                <a:gd name="connsiteX4" fmla="*/ 0 w 6811070"/>
                <a:gd name="connsiteY4" fmla="*/ 4637415 h 4686831"/>
                <a:gd name="connsiteX0" fmla="*/ 0 w 6811070"/>
                <a:gd name="connsiteY0" fmla="*/ 4637645 h 4687061"/>
                <a:gd name="connsiteX1" fmla="*/ 5596971 w 6811070"/>
                <a:gd name="connsiteY1" fmla="*/ 0 h 4687061"/>
                <a:gd name="connsiteX2" fmla="*/ 6811070 w 6811070"/>
                <a:gd name="connsiteY2" fmla="*/ 230 h 4687061"/>
                <a:gd name="connsiteX3" fmla="*/ 3434846 w 6811070"/>
                <a:gd name="connsiteY3" fmla="*/ 4687061 h 4687061"/>
                <a:gd name="connsiteX4" fmla="*/ 0 w 6811070"/>
                <a:gd name="connsiteY4" fmla="*/ 4637645 h 4687061"/>
                <a:gd name="connsiteX0" fmla="*/ 0 w 6712333"/>
                <a:gd name="connsiteY0" fmla="*/ 4637645 h 4687061"/>
                <a:gd name="connsiteX1" fmla="*/ 5596971 w 6712333"/>
                <a:gd name="connsiteY1" fmla="*/ 0 h 4687061"/>
                <a:gd name="connsiteX2" fmla="*/ 6712333 w 6712333"/>
                <a:gd name="connsiteY2" fmla="*/ 119382 h 4687061"/>
                <a:gd name="connsiteX3" fmla="*/ 3434846 w 6712333"/>
                <a:gd name="connsiteY3" fmla="*/ 4687061 h 4687061"/>
                <a:gd name="connsiteX4" fmla="*/ 0 w 6712333"/>
                <a:gd name="connsiteY4" fmla="*/ 4637645 h 4687061"/>
                <a:gd name="connsiteX0" fmla="*/ 0 w 6789129"/>
                <a:gd name="connsiteY0" fmla="*/ 4637645 h 4687061"/>
                <a:gd name="connsiteX1" fmla="*/ 5596971 w 6789129"/>
                <a:gd name="connsiteY1" fmla="*/ 0 h 4687061"/>
                <a:gd name="connsiteX2" fmla="*/ 6789129 w 6789129"/>
                <a:gd name="connsiteY2" fmla="*/ 39947 h 4687061"/>
                <a:gd name="connsiteX3" fmla="*/ 3434846 w 6789129"/>
                <a:gd name="connsiteY3" fmla="*/ 4687061 h 4687061"/>
                <a:gd name="connsiteX4" fmla="*/ 0 w 6789129"/>
                <a:gd name="connsiteY4" fmla="*/ 4637645 h 4687061"/>
                <a:gd name="connsiteX0" fmla="*/ 0 w 6701363"/>
                <a:gd name="connsiteY0" fmla="*/ 4637645 h 4687061"/>
                <a:gd name="connsiteX1" fmla="*/ 5596971 w 6701363"/>
                <a:gd name="connsiteY1" fmla="*/ 0 h 4687061"/>
                <a:gd name="connsiteX2" fmla="*/ 6701363 w 6701363"/>
                <a:gd name="connsiteY2" fmla="*/ 119382 h 4687061"/>
                <a:gd name="connsiteX3" fmla="*/ 3434846 w 6701363"/>
                <a:gd name="connsiteY3" fmla="*/ 4687061 h 4687061"/>
                <a:gd name="connsiteX4" fmla="*/ 0 w 6701363"/>
                <a:gd name="connsiteY4" fmla="*/ 4637645 h 4687061"/>
                <a:gd name="connsiteX0" fmla="*/ 0 w 6778159"/>
                <a:gd name="connsiteY0" fmla="*/ 4667203 h 4716619"/>
                <a:gd name="connsiteX1" fmla="*/ 5596971 w 6778159"/>
                <a:gd name="connsiteY1" fmla="*/ 29558 h 4716619"/>
                <a:gd name="connsiteX2" fmla="*/ 6778159 w 6778159"/>
                <a:gd name="connsiteY2" fmla="*/ 0 h 4716619"/>
                <a:gd name="connsiteX3" fmla="*/ 3434846 w 6778159"/>
                <a:gd name="connsiteY3" fmla="*/ 4716619 h 4716619"/>
                <a:gd name="connsiteX4" fmla="*/ 0 w 6778159"/>
                <a:gd name="connsiteY4" fmla="*/ 4667203 h 4716619"/>
                <a:gd name="connsiteX0" fmla="*/ 0 w 6843984"/>
                <a:gd name="connsiteY0" fmla="*/ 4667203 h 4716619"/>
                <a:gd name="connsiteX1" fmla="*/ 5596971 w 6843984"/>
                <a:gd name="connsiteY1" fmla="*/ 29558 h 4716619"/>
                <a:gd name="connsiteX2" fmla="*/ 6843984 w 6843984"/>
                <a:gd name="connsiteY2" fmla="*/ 0 h 4716619"/>
                <a:gd name="connsiteX3" fmla="*/ 3434846 w 6843984"/>
                <a:gd name="connsiteY3" fmla="*/ 4716619 h 4716619"/>
                <a:gd name="connsiteX4" fmla="*/ 0 w 6843984"/>
                <a:gd name="connsiteY4" fmla="*/ 4667203 h 4716619"/>
                <a:gd name="connsiteX0" fmla="*/ 0 w 6876896"/>
                <a:gd name="connsiteY0" fmla="*/ 4657274 h 4706690"/>
                <a:gd name="connsiteX1" fmla="*/ 5596971 w 6876896"/>
                <a:gd name="connsiteY1" fmla="*/ 19629 h 4706690"/>
                <a:gd name="connsiteX2" fmla="*/ 6876896 w 6876896"/>
                <a:gd name="connsiteY2" fmla="*/ 0 h 4706690"/>
                <a:gd name="connsiteX3" fmla="*/ 3434846 w 6876896"/>
                <a:gd name="connsiteY3" fmla="*/ 4706690 h 4706690"/>
                <a:gd name="connsiteX4" fmla="*/ 0 w 6876896"/>
                <a:gd name="connsiteY4" fmla="*/ 4657274 h 4706690"/>
                <a:gd name="connsiteX0" fmla="*/ 0 w 6876896"/>
                <a:gd name="connsiteY0" fmla="*/ 4657274 h 4676902"/>
                <a:gd name="connsiteX1" fmla="*/ 5596971 w 6876896"/>
                <a:gd name="connsiteY1" fmla="*/ 19629 h 4676902"/>
                <a:gd name="connsiteX2" fmla="*/ 6876896 w 6876896"/>
                <a:gd name="connsiteY2" fmla="*/ 0 h 4676902"/>
                <a:gd name="connsiteX3" fmla="*/ 3566496 w 6876896"/>
                <a:gd name="connsiteY3" fmla="*/ 4676902 h 4676902"/>
                <a:gd name="connsiteX4" fmla="*/ 0 w 6876896"/>
                <a:gd name="connsiteY4" fmla="*/ 4657274 h 4676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6896" h="4676902">
                  <a:moveTo>
                    <a:pt x="0" y="4657274"/>
                  </a:moveTo>
                  <a:lnTo>
                    <a:pt x="5596971" y="19629"/>
                  </a:lnTo>
                  <a:lnTo>
                    <a:pt x="6876896" y="0"/>
                  </a:lnTo>
                  <a:lnTo>
                    <a:pt x="3566496" y="4676902"/>
                  </a:lnTo>
                  <a:lnTo>
                    <a:pt x="0" y="4657274"/>
                  </a:lnTo>
                  <a:close/>
                </a:path>
              </a:pathLst>
            </a:custGeom>
            <a:solidFill>
              <a:srgbClr val="FFFFFF"/>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17" name="Straight Connector 16">
              <a:extLst>
                <a:ext uri="{FF2B5EF4-FFF2-40B4-BE49-F238E27FC236}">
                  <a16:creationId xmlns:a16="http://schemas.microsoft.com/office/drawing/2014/main" xmlns="" id="{0BE69406-1B49-4CFE-BC9C-4C52B9354861}"/>
                </a:ext>
              </a:extLst>
            </p:cNvPr>
            <p:cNvCxnSpPr/>
            <p:nvPr/>
          </p:nvCxnSpPr>
          <p:spPr>
            <a:xfrm>
              <a:off x="447675" y="1325563"/>
              <a:ext cx="8321675" cy="0"/>
            </a:xfrm>
            <a:prstGeom prst="line">
              <a:avLst/>
            </a:prstGeom>
            <a:ln w="9525">
              <a:solidFill>
                <a:schemeClr val="tx1"/>
              </a:solidFill>
              <a:prstDash val="sysDot"/>
              <a:miter lim="800000"/>
            </a:ln>
          </p:spPr>
          <p:style>
            <a:lnRef idx="1">
              <a:schemeClr val="accent1"/>
            </a:lnRef>
            <a:fillRef idx="0">
              <a:schemeClr val="accent1"/>
            </a:fillRef>
            <a:effectRef idx="0">
              <a:schemeClr val="accent1"/>
            </a:effectRef>
            <a:fontRef idx="minor">
              <a:schemeClr val="tx1"/>
            </a:fontRef>
          </p:style>
        </p:cxnSp>
      </p:grpSp>
      <p:sp>
        <p:nvSpPr>
          <p:cNvPr id="13" name="Rectangle 12">
            <a:extLst>
              <a:ext uri="{FF2B5EF4-FFF2-40B4-BE49-F238E27FC236}">
                <a16:creationId xmlns:a16="http://schemas.microsoft.com/office/drawing/2014/main" xmlns="" id="{3C9E61E5-5E0C-48A3-8996-7C3AEF2D3281}"/>
              </a:ext>
            </a:extLst>
          </p:cNvPr>
          <p:cNvSpPr/>
          <p:nvPr/>
        </p:nvSpPr>
        <p:spPr>
          <a:xfrm>
            <a:off x="462685" y="2514600"/>
            <a:ext cx="4258606" cy="1829436"/>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lvl="0">
              <a:spcAft>
                <a:spcPts val="600"/>
              </a:spcAft>
              <a:defRPr/>
            </a:pPr>
            <a:r>
              <a:rPr lang="en-US" sz="1400" b="1" u="sng" dirty="0">
                <a:solidFill>
                  <a:srgbClr val="000000"/>
                </a:solidFill>
              </a:rPr>
              <a:t>Barletta Heavy Division</a:t>
            </a:r>
          </a:p>
          <a:p>
            <a:pPr lvl="0">
              <a:spcAft>
                <a:spcPts val="600"/>
              </a:spcAft>
              <a:defRPr/>
            </a:pPr>
            <a:r>
              <a:rPr lang="en-US" sz="1400" dirty="0" smtClean="0">
                <a:solidFill>
                  <a:srgbClr val="000000"/>
                </a:solidFill>
              </a:rPr>
              <a:t>NTP: </a:t>
            </a:r>
            <a:r>
              <a:rPr lang="en-US" sz="1400" dirty="0">
                <a:solidFill>
                  <a:srgbClr val="000000"/>
                </a:solidFill>
              </a:rPr>
              <a:t>November</a:t>
            </a:r>
            <a:r>
              <a:rPr lang="en-US" sz="1400" dirty="0">
                <a:solidFill>
                  <a:schemeClr val="tx1"/>
                </a:solidFill>
              </a:rPr>
              <a:t> </a:t>
            </a:r>
            <a:r>
              <a:rPr lang="en-US" sz="1400" dirty="0" smtClean="0">
                <a:solidFill>
                  <a:schemeClr val="tx1"/>
                </a:solidFill>
              </a:rPr>
              <a:t>30, 2018</a:t>
            </a:r>
            <a:endParaRPr lang="en-US" sz="1400" dirty="0">
              <a:solidFill>
                <a:schemeClr val="tx1"/>
              </a:solidFill>
            </a:endParaRPr>
          </a:p>
          <a:p>
            <a:pPr lvl="0">
              <a:spcAft>
                <a:spcPts val="600"/>
              </a:spcAft>
              <a:defRPr/>
            </a:pPr>
            <a:r>
              <a:rPr lang="en-US" sz="1400" dirty="0">
                <a:solidFill>
                  <a:schemeClr val="tx1"/>
                </a:solidFill>
              </a:rPr>
              <a:t>Substantial </a:t>
            </a:r>
            <a:r>
              <a:rPr lang="en-US" sz="1400" dirty="0" smtClean="0">
                <a:solidFill>
                  <a:schemeClr val="tx1"/>
                </a:solidFill>
              </a:rPr>
              <a:t>Completion: </a:t>
            </a:r>
            <a:r>
              <a:rPr lang="en-US" sz="1400" dirty="0">
                <a:solidFill>
                  <a:schemeClr val="tx1"/>
                </a:solidFill>
              </a:rPr>
              <a:t>December 2021</a:t>
            </a:r>
          </a:p>
          <a:p>
            <a:pPr lvl="0">
              <a:spcAft>
                <a:spcPts val="600"/>
              </a:spcAft>
              <a:defRPr/>
            </a:pPr>
            <a:r>
              <a:rPr lang="en-US" sz="1400" dirty="0">
                <a:solidFill>
                  <a:schemeClr val="tx1"/>
                </a:solidFill>
              </a:rPr>
              <a:t>Design-Build Budget: </a:t>
            </a:r>
            <a:r>
              <a:rPr lang="en-US" sz="1400" dirty="0" smtClean="0">
                <a:solidFill>
                  <a:schemeClr val="tx1"/>
                </a:solidFill>
              </a:rPr>
              <a:t>$104,000,000</a:t>
            </a:r>
            <a:endParaRPr lang="en-US" sz="1400" dirty="0">
              <a:solidFill>
                <a:srgbClr val="FF0000"/>
              </a:solidFill>
            </a:endParaRPr>
          </a:p>
          <a:p>
            <a:pPr lvl="0">
              <a:spcAft>
                <a:spcPts val="600"/>
              </a:spcAft>
              <a:defRPr/>
            </a:pPr>
            <a:r>
              <a:rPr lang="en-US" sz="1400" dirty="0">
                <a:solidFill>
                  <a:schemeClr val="tx1"/>
                </a:solidFill>
              </a:rPr>
              <a:t>Expenditures to Date:  $0</a:t>
            </a:r>
          </a:p>
          <a:p>
            <a:pPr lvl="0">
              <a:defRPr/>
            </a:pPr>
            <a:r>
              <a:rPr lang="en-US" sz="1400" dirty="0">
                <a:solidFill>
                  <a:schemeClr val="tx1"/>
                </a:solidFill>
              </a:rPr>
              <a:t>Percent Work Complete:  </a:t>
            </a:r>
            <a:r>
              <a:rPr lang="en-US" sz="1400" dirty="0" smtClean="0">
                <a:solidFill>
                  <a:schemeClr val="tx1"/>
                </a:solidFill>
              </a:rPr>
              <a:t>0% </a:t>
            </a:r>
            <a:endParaRPr lang="en-US" sz="1400" dirty="0">
              <a:solidFill>
                <a:schemeClr val="tx1"/>
              </a:solidFill>
            </a:endParaRPr>
          </a:p>
        </p:txBody>
      </p:sp>
      <p:graphicFrame>
        <p:nvGraphicFramePr>
          <p:cNvPr id="14" name="Table 13">
            <a:extLst>
              <a:ext uri="{FF2B5EF4-FFF2-40B4-BE49-F238E27FC236}">
                <a16:creationId xmlns:a16="http://schemas.microsoft.com/office/drawing/2014/main" xmlns="" id="{FF32A96A-F3BD-470D-9963-3414DD9E31B4}"/>
              </a:ext>
            </a:extLst>
          </p:cNvPr>
          <p:cNvGraphicFramePr>
            <a:graphicFrameLocks noGrp="1"/>
          </p:cNvGraphicFramePr>
          <p:nvPr>
            <p:extLst>
              <p:ext uri="{D42A27DB-BD31-4B8C-83A1-F6EECF244321}">
                <p14:modId xmlns:p14="http://schemas.microsoft.com/office/powerpoint/2010/main" val="1657993957"/>
              </p:ext>
            </p:extLst>
          </p:nvPr>
        </p:nvGraphicFramePr>
        <p:xfrm>
          <a:off x="447675" y="1603743"/>
          <a:ext cx="4071620" cy="632460"/>
        </p:xfrm>
        <a:graphic>
          <a:graphicData uri="http://schemas.openxmlformats.org/drawingml/2006/table">
            <a:tbl>
              <a:tblPr/>
              <a:tblGrid>
                <a:gridCol w="4071620">
                  <a:extLst>
                    <a:ext uri="{9D8B030D-6E8A-4147-A177-3AD203B41FA5}">
                      <a16:colId xmlns:a16="http://schemas.microsoft.com/office/drawing/2014/main" xmlns="" val="1507746599"/>
                    </a:ext>
                  </a:extLst>
                </a:gridCol>
              </a:tblGrid>
              <a:tr h="0">
                <a:tc>
                  <a:txBody>
                    <a:bodyPr/>
                    <a:lstStyle/>
                    <a:p>
                      <a:pPr algn="l" fontAlgn="ctr"/>
                      <a:r>
                        <a:rPr lang="en-US" sz="1400" b="1" i="0" u="none" strike="noStrike" dirty="0">
                          <a:solidFill>
                            <a:srgbClr val="000000"/>
                          </a:solidFill>
                          <a:effectLst/>
                          <a:latin typeface="Arial" panose="020B0604020202020204" pitchFamily="34" charset="0"/>
                        </a:rPr>
                        <a:t>Orange Line</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79646"/>
                    </a:solidFill>
                  </a:tcPr>
                </a:tc>
                <a:extLst>
                  <a:ext uri="{0D108BD9-81ED-4DB2-BD59-A6C34878D82A}">
                    <a16:rowId xmlns:a16="http://schemas.microsoft.com/office/drawing/2014/main" xmlns="" val="4120171026"/>
                  </a:ext>
                </a:extLst>
              </a:tr>
              <a:tr h="144780">
                <a:tc>
                  <a:txBody>
                    <a:bodyPr/>
                    <a:lstStyle/>
                    <a:p>
                      <a:pPr marL="0" indent="0">
                        <a:spcAft>
                          <a:spcPts val="300"/>
                        </a:spcAft>
                        <a:buFont typeface="Arial" panose="020B0604020202020204" pitchFamily="34" charset="0"/>
                        <a:buNone/>
                        <a:tabLst>
                          <a:tab pos="5486400" algn="l"/>
                        </a:tabLst>
                      </a:pPr>
                      <a:r>
                        <a:rPr lang="en-US" sz="1300" dirty="0">
                          <a:solidFill>
                            <a:schemeClr val="tx1"/>
                          </a:solidFill>
                          <a:latin typeface="Calibri" panose="020F0502020204030204" pitchFamily="34" charset="0"/>
                        </a:rPr>
                        <a:t>OL Signaling and Train Control System Upgrade</a:t>
                      </a:r>
                    </a:p>
                  </a:txBody>
                  <a:tcPr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xmlns="" val="4189301076"/>
                  </a:ext>
                </a:extLst>
              </a:tr>
              <a:tr h="144780">
                <a:tc>
                  <a:txBody>
                    <a:bodyPr/>
                    <a:lstStyle/>
                    <a:p>
                      <a:pPr marL="0" marR="0" lvl="0" indent="0" algn="l" defTabSz="914400" rtl="0" eaLnBrk="1" fontAlgn="auto" latinLnBrk="0" hangingPunct="1">
                        <a:lnSpc>
                          <a:spcPct val="100000"/>
                        </a:lnSpc>
                        <a:spcBef>
                          <a:spcPts val="0"/>
                        </a:spcBef>
                        <a:spcAft>
                          <a:spcPts val="300"/>
                        </a:spcAft>
                        <a:buClrTx/>
                        <a:buSzTx/>
                        <a:buFont typeface="Arial" panose="020B0604020202020204" pitchFamily="34" charset="0"/>
                        <a:buNone/>
                        <a:tabLst>
                          <a:tab pos="5486400" algn="l"/>
                        </a:tabLst>
                        <a:defRPr/>
                      </a:pPr>
                      <a:r>
                        <a:rPr lang="en-US" sz="1300" dirty="0">
                          <a:solidFill>
                            <a:schemeClr val="tx1"/>
                          </a:solidFill>
                          <a:latin typeface="Calibri" panose="020F0502020204030204" pitchFamily="34" charset="0"/>
                        </a:rPr>
                        <a:t>OL South West Corridor Wayside Signal Replacement</a:t>
                      </a:r>
                    </a:p>
                  </a:txBody>
                  <a:tcPr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xmlns="" val="911138893"/>
                  </a:ext>
                </a:extLst>
              </a:tr>
            </a:tbl>
          </a:graphicData>
        </a:graphic>
      </p:graphicFrame>
      <p:sp>
        <p:nvSpPr>
          <p:cNvPr id="16" name="Title 2"/>
          <p:cNvSpPr>
            <a:spLocks noGrp="1"/>
          </p:cNvSpPr>
          <p:nvPr>
            <p:ph type="title"/>
          </p:nvPr>
        </p:nvSpPr>
        <p:spPr>
          <a:xfrm>
            <a:off x="462625" y="814044"/>
            <a:ext cx="7541291" cy="444887"/>
          </a:xfrm>
          <a:solidFill>
            <a:srgbClr val="FF9900"/>
          </a:solidFill>
        </p:spPr>
        <p:txBody>
          <a:bodyPr/>
          <a:lstStyle/>
          <a:p>
            <a:r>
              <a:rPr lang="en-US" dirty="0" smtClean="0">
                <a:solidFill>
                  <a:schemeClr val="bg1"/>
                </a:solidFill>
              </a:rPr>
              <a:t>Orange Line Signals Upgrades (Design-Build)</a:t>
            </a:r>
            <a:endParaRPr lang="en-US" sz="1400" dirty="0">
              <a:solidFill>
                <a:schemeClr val="bg1"/>
              </a:solidFill>
            </a:endParaRPr>
          </a:p>
        </p:txBody>
      </p:sp>
      <p:sp>
        <p:nvSpPr>
          <p:cNvPr id="21" name="Rectangle 20"/>
          <p:cNvSpPr/>
          <p:nvPr/>
        </p:nvSpPr>
        <p:spPr>
          <a:xfrm>
            <a:off x="462687" y="473043"/>
            <a:ext cx="4033115" cy="261610"/>
          </a:xfrm>
          <a:prstGeom prst="rect">
            <a:avLst/>
          </a:prstGeom>
        </p:spPr>
        <p:txBody>
          <a:bodyPr wrap="square">
            <a:spAutoFit/>
          </a:bodyPr>
          <a:lstStyle/>
          <a:p>
            <a:r>
              <a:rPr lang="en-US" sz="1100" b="1" kern="0" dirty="0" smtClean="0">
                <a:solidFill>
                  <a:srgbClr val="FF9900"/>
                </a:solidFill>
                <a:latin typeface="Arial" pitchFamily="34" charset="0"/>
                <a:cs typeface="Arial" pitchFamily="34" charset="0"/>
              </a:rPr>
              <a:t>Orange </a:t>
            </a:r>
            <a:r>
              <a:rPr lang="en-US" sz="1100" b="1" kern="0" dirty="0">
                <a:solidFill>
                  <a:srgbClr val="FF9900"/>
                </a:solidFill>
                <a:latin typeface="Arial" pitchFamily="34" charset="0"/>
                <a:cs typeface="Arial" pitchFamily="34" charset="0"/>
              </a:rPr>
              <a:t>Line Improvements Update</a:t>
            </a:r>
            <a:endParaRPr lang="en-US" b="1" dirty="0">
              <a:solidFill>
                <a:srgbClr val="FF9900"/>
              </a:solidFill>
              <a:latin typeface="Verdana"/>
              <a:cs typeface="Arial"/>
            </a:endParaRPr>
          </a:p>
        </p:txBody>
      </p:sp>
    </p:spTree>
    <p:extLst>
      <p:ext uri="{BB962C8B-B14F-4D97-AF65-F5344CB8AC3E}">
        <p14:creationId xmlns:p14="http://schemas.microsoft.com/office/powerpoint/2010/main" val="23569965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B67B24D9-7B6B-4982-9C46-A249BFA363E1}"/>
              </a:ext>
            </a:extLst>
          </p:cNvPr>
          <p:cNvPicPr>
            <a:picLocks noChangeAspect="1"/>
          </p:cNvPicPr>
          <p:nvPr/>
        </p:nvPicPr>
        <p:blipFill rotWithShape="1">
          <a:blip r:embed="rId3"/>
          <a:srcRect t="926" r="5282" b="2415"/>
          <a:stretch/>
        </p:blipFill>
        <p:spPr>
          <a:xfrm>
            <a:off x="3644900" y="1484415"/>
            <a:ext cx="5124450" cy="4763980"/>
          </a:xfrm>
          <a:prstGeom prst="rect">
            <a:avLst/>
          </a:prstGeom>
        </p:spPr>
      </p:pic>
      <p:grpSp>
        <p:nvGrpSpPr>
          <p:cNvPr id="18" name="Group 17">
            <a:extLst>
              <a:ext uri="{FF2B5EF4-FFF2-40B4-BE49-F238E27FC236}">
                <a16:creationId xmlns:a16="http://schemas.microsoft.com/office/drawing/2014/main" xmlns="" id="{FF8C7DD8-DA3A-4B2A-B973-5F618E62419D}"/>
              </a:ext>
            </a:extLst>
          </p:cNvPr>
          <p:cNvGrpSpPr/>
          <p:nvPr/>
        </p:nvGrpSpPr>
        <p:grpSpPr>
          <a:xfrm>
            <a:off x="0" y="1103641"/>
            <a:ext cx="8769350" cy="5533379"/>
            <a:chOff x="0" y="1103641"/>
            <a:chExt cx="8769350" cy="5533379"/>
          </a:xfrm>
        </p:grpSpPr>
        <p:sp>
          <p:nvSpPr>
            <p:cNvPr id="10" name="Rectangle 11">
              <a:extLst>
                <a:ext uri="{FF2B5EF4-FFF2-40B4-BE49-F238E27FC236}">
                  <a16:creationId xmlns:a16="http://schemas.microsoft.com/office/drawing/2014/main" xmlns="" id="{33BE826B-B26B-43F2-87EE-31CB49CB4B79}"/>
                </a:ext>
              </a:extLst>
            </p:cNvPr>
            <p:cNvSpPr/>
            <p:nvPr/>
          </p:nvSpPr>
          <p:spPr bwMode="auto">
            <a:xfrm rot="10800000" flipH="1" flipV="1">
              <a:off x="78068" y="1103641"/>
              <a:ext cx="7164741" cy="5383761"/>
            </a:xfrm>
            <a:custGeom>
              <a:avLst/>
              <a:gdLst>
                <a:gd name="connsiteX0" fmla="*/ 0 w 4057710"/>
                <a:gd name="connsiteY0" fmla="*/ 4627255 h 4627255"/>
                <a:gd name="connsiteX1" fmla="*/ 3431078 w 4057710"/>
                <a:gd name="connsiteY1" fmla="*/ 0 h 4627255"/>
                <a:gd name="connsiteX2" fmla="*/ 4057710 w 4057710"/>
                <a:gd name="connsiteY2" fmla="*/ 0 h 4627255"/>
                <a:gd name="connsiteX3" fmla="*/ 626632 w 4057710"/>
                <a:gd name="connsiteY3" fmla="*/ 4627255 h 4627255"/>
                <a:gd name="connsiteX4" fmla="*/ 0 w 4057710"/>
                <a:gd name="connsiteY4" fmla="*/ 4627255 h 4627255"/>
                <a:gd name="connsiteX0" fmla="*/ 0 w 6811070"/>
                <a:gd name="connsiteY0" fmla="*/ 4637415 h 4637415"/>
                <a:gd name="connsiteX1" fmla="*/ 6184438 w 6811070"/>
                <a:gd name="connsiteY1" fmla="*/ 0 h 4637415"/>
                <a:gd name="connsiteX2" fmla="*/ 6811070 w 6811070"/>
                <a:gd name="connsiteY2" fmla="*/ 0 h 4637415"/>
                <a:gd name="connsiteX3" fmla="*/ 3379992 w 6811070"/>
                <a:gd name="connsiteY3" fmla="*/ 4627255 h 4637415"/>
                <a:gd name="connsiteX4" fmla="*/ 0 w 6811070"/>
                <a:gd name="connsiteY4" fmla="*/ 4637415 h 4637415"/>
                <a:gd name="connsiteX0" fmla="*/ 53802 w 6864872"/>
                <a:gd name="connsiteY0" fmla="*/ 4637415 h 4637415"/>
                <a:gd name="connsiteX1" fmla="*/ 0 w 6864872"/>
                <a:gd name="connsiteY1" fmla="*/ 20320 h 4637415"/>
                <a:gd name="connsiteX2" fmla="*/ 6864872 w 6864872"/>
                <a:gd name="connsiteY2" fmla="*/ 0 h 4637415"/>
                <a:gd name="connsiteX3" fmla="*/ 3433794 w 6864872"/>
                <a:gd name="connsiteY3" fmla="*/ 4627255 h 4637415"/>
                <a:gd name="connsiteX4" fmla="*/ 53802 w 6864872"/>
                <a:gd name="connsiteY4" fmla="*/ 4637415 h 4637415"/>
                <a:gd name="connsiteX0" fmla="*/ 63962 w 6875032"/>
                <a:gd name="connsiteY0" fmla="*/ 4647575 h 4647575"/>
                <a:gd name="connsiteX1" fmla="*/ 0 w 6875032"/>
                <a:gd name="connsiteY1" fmla="*/ 0 h 4647575"/>
                <a:gd name="connsiteX2" fmla="*/ 6875032 w 6875032"/>
                <a:gd name="connsiteY2" fmla="*/ 10160 h 4647575"/>
                <a:gd name="connsiteX3" fmla="*/ 3443954 w 6875032"/>
                <a:gd name="connsiteY3" fmla="*/ 4637415 h 4647575"/>
                <a:gd name="connsiteX4" fmla="*/ 63962 w 6875032"/>
                <a:gd name="connsiteY4" fmla="*/ 4647575 h 4647575"/>
                <a:gd name="connsiteX0" fmla="*/ 63962 w 6875032"/>
                <a:gd name="connsiteY0" fmla="*/ 4647575 h 4647575"/>
                <a:gd name="connsiteX1" fmla="*/ 0 w 6875032"/>
                <a:gd name="connsiteY1" fmla="*/ 0 h 4647575"/>
                <a:gd name="connsiteX2" fmla="*/ 6875032 w 6875032"/>
                <a:gd name="connsiteY2" fmla="*/ 10160 h 4647575"/>
                <a:gd name="connsiteX3" fmla="*/ 3487838 w 6875032"/>
                <a:gd name="connsiteY3" fmla="*/ 4528193 h 4647575"/>
                <a:gd name="connsiteX4" fmla="*/ 63962 w 6875032"/>
                <a:gd name="connsiteY4" fmla="*/ 4647575 h 4647575"/>
                <a:gd name="connsiteX0" fmla="*/ 63962 w 6875032"/>
                <a:gd name="connsiteY0" fmla="*/ 4647575 h 4647575"/>
                <a:gd name="connsiteX1" fmla="*/ 0 w 6875032"/>
                <a:gd name="connsiteY1" fmla="*/ 0 h 4647575"/>
                <a:gd name="connsiteX2" fmla="*/ 6875032 w 6875032"/>
                <a:gd name="connsiteY2" fmla="*/ 10160 h 4647575"/>
                <a:gd name="connsiteX3" fmla="*/ 3597546 w 6875032"/>
                <a:gd name="connsiteY3" fmla="*/ 4528193 h 4647575"/>
                <a:gd name="connsiteX4" fmla="*/ 63962 w 6875032"/>
                <a:gd name="connsiteY4" fmla="*/ 4647575 h 4647575"/>
                <a:gd name="connsiteX0" fmla="*/ 63962 w 6875032"/>
                <a:gd name="connsiteY0" fmla="*/ 4647575 h 4647575"/>
                <a:gd name="connsiteX1" fmla="*/ 0 w 6875032"/>
                <a:gd name="connsiteY1" fmla="*/ 0 h 4647575"/>
                <a:gd name="connsiteX2" fmla="*/ 6875032 w 6875032"/>
                <a:gd name="connsiteY2" fmla="*/ 10160 h 4647575"/>
                <a:gd name="connsiteX3" fmla="*/ 3553662 w 6875032"/>
                <a:gd name="connsiteY3" fmla="*/ 4617557 h 4647575"/>
                <a:gd name="connsiteX4" fmla="*/ 63962 w 6875032"/>
                <a:gd name="connsiteY4" fmla="*/ 4647575 h 4647575"/>
                <a:gd name="connsiteX0" fmla="*/ 63962 w 6875032"/>
                <a:gd name="connsiteY0" fmla="*/ 4647575 h 4657274"/>
                <a:gd name="connsiteX1" fmla="*/ 0 w 6875032"/>
                <a:gd name="connsiteY1" fmla="*/ 0 h 4657274"/>
                <a:gd name="connsiteX2" fmla="*/ 6875032 w 6875032"/>
                <a:gd name="connsiteY2" fmla="*/ 10160 h 4657274"/>
                <a:gd name="connsiteX3" fmla="*/ 3531721 w 6875032"/>
                <a:gd name="connsiteY3" fmla="*/ 4657274 h 4657274"/>
                <a:gd name="connsiteX4" fmla="*/ 63962 w 6875032"/>
                <a:gd name="connsiteY4" fmla="*/ 4647575 h 4657274"/>
                <a:gd name="connsiteX0" fmla="*/ 63962 w 6875032"/>
                <a:gd name="connsiteY0" fmla="*/ 4647575 h 4696991"/>
                <a:gd name="connsiteX1" fmla="*/ 0 w 6875032"/>
                <a:gd name="connsiteY1" fmla="*/ 0 h 4696991"/>
                <a:gd name="connsiteX2" fmla="*/ 6875032 w 6875032"/>
                <a:gd name="connsiteY2" fmla="*/ 10160 h 4696991"/>
                <a:gd name="connsiteX3" fmla="*/ 3498808 w 6875032"/>
                <a:gd name="connsiteY3" fmla="*/ 4696991 h 4696991"/>
                <a:gd name="connsiteX4" fmla="*/ 63962 w 6875032"/>
                <a:gd name="connsiteY4" fmla="*/ 4647575 h 4696991"/>
                <a:gd name="connsiteX0" fmla="*/ 0 w 6811070"/>
                <a:gd name="connsiteY0" fmla="*/ 4637415 h 4686831"/>
                <a:gd name="connsiteX1" fmla="*/ 3874554 w 6811070"/>
                <a:gd name="connsiteY1" fmla="*/ 1161497 h 4686831"/>
                <a:gd name="connsiteX2" fmla="*/ 6811070 w 6811070"/>
                <a:gd name="connsiteY2" fmla="*/ 0 h 4686831"/>
                <a:gd name="connsiteX3" fmla="*/ 3434846 w 6811070"/>
                <a:gd name="connsiteY3" fmla="*/ 4686831 h 4686831"/>
                <a:gd name="connsiteX4" fmla="*/ 0 w 6811070"/>
                <a:gd name="connsiteY4" fmla="*/ 4637415 h 4686831"/>
                <a:gd name="connsiteX0" fmla="*/ 0 w 6811070"/>
                <a:gd name="connsiteY0" fmla="*/ 4637415 h 4686831"/>
                <a:gd name="connsiteX1" fmla="*/ 2393496 w 6811070"/>
                <a:gd name="connsiteY1" fmla="*/ 168567 h 4686831"/>
                <a:gd name="connsiteX2" fmla="*/ 6811070 w 6811070"/>
                <a:gd name="connsiteY2" fmla="*/ 0 h 4686831"/>
                <a:gd name="connsiteX3" fmla="*/ 3434846 w 6811070"/>
                <a:gd name="connsiteY3" fmla="*/ 4686831 h 4686831"/>
                <a:gd name="connsiteX4" fmla="*/ 0 w 6811070"/>
                <a:gd name="connsiteY4" fmla="*/ 4637415 h 4686831"/>
                <a:gd name="connsiteX0" fmla="*/ 0 w 6811070"/>
                <a:gd name="connsiteY0" fmla="*/ 4637415 h 4686831"/>
                <a:gd name="connsiteX1" fmla="*/ 2448350 w 6811070"/>
                <a:gd name="connsiteY1" fmla="*/ 59345 h 4686831"/>
                <a:gd name="connsiteX2" fmla="*/ 6811070 w 6811070"/>
                <a:gd name="connsiteY2" fmla="*/ 0 h 4686831"/>
                <a:gd name="connsiteX3" fmla="*/ 3434846 w 6811070"/>
                <a:gd name="connsiteY3" fmla="*/ 4686831 h 4686831"/>
                <a:gd name="connsiteX4" fmla="*/ 0 w 6811070"/>
                <a:gd name="connsiteY4" fmla="*/ 4637415 h 4686831"/>
                <a:gd name="connsiteX0" fmla="*/ 0 w 6811070"/>
                <a:gd name="connsiteY0" fmla="*/ 4637415 h 4686831"/>
                <a:gd name="connsiteX1" fmla="*/ 2601942 w 6811070"/>
                <a:gd name="connsiteY1" fmla="*/ 1568599 h 4686831"/>
                <a:gd name="connsiteX2" fmla="*/ 6811070 w 6811070"/>
                <a:gd name="connsiteY2" fmla="*/ 0 h 4686831"/>
                <a:gd name="connsiteX3" fmla="*/ 3434846 w 6811070"/>
                <a:gd name="connsiteY3" fmla="*/ 4686831 h 4686831"/>
                <a:gd name="connsiteX4" fmla="*/ 0 w 6811070"/>
                <a:gd name="connsiteY4" fmla="*/ 4637415 h 4686831"/>
                <a:gd name="connsiteX0" fmla="*/ 0 w 6811070"/>
                <a:gd name="connsiteY0" fmla="*/ 4637415 h 4686831"/>
                <a:gd name="connsiteX1" fmla="*/ 1801074 w 6811070"/>
                <a:gd name="connsiteY1" fmla="*/ 883478 h 4686831"/>
                <a:gd name="connsiteX2" fmla="*/ 6811070 w 6811070"/>
                <a:gd name="connsiteY2" fmla="*/ 0 h 4686831"/>
                <a:gd name="connsiteX3" fmla="*/ 3434846 w 6811070"/>
                <a:gd name="connsiteY3" fmla="*/ 4686831 h 4686831"/>
                <a:gd name="connsiteX4" fmla="*/ 0 w 6811070"/>
                <a:gd name="connsiteY4" fmla="*/ 4637415 h 4686831"/>
                <a:gd name="connsiteX0" fmla="*/ 0 w 6811070"/>
                <a:gd name="connsiteY0" fmla="*/ 4637415 h 4686831"/>
                <a:gd name="connsiteX1" fmla="*/ 5377554 w 6811070"/>
                <a:gd name="connsiteY1" fmla="*/ 9699 h 4686831"/>
                <a:gd name="connsiteX2" fmla="*/ 6811070 w 6811070"/>
                <a:gd name="connsiteY2" fmla="*/ 0 h 4686831"/>
                <a:gd name="connsiteX3" fmla="*/ 3434846 w 6811070"/>
                <a:gd name="connsiteY3" fmla="*/ 4686831 h 4686831"/>
                <a:gd name="connsiteX4" fmla="*/ 0 w 6811070"/>
                <a:gd name="connsiteY4" fmla="*/ 4637415 h 4686831"/>
                <a:gd name="connsiteX0" fmla="*/ 0 w 6811070"/>
                <a:gd name="connsiteY0" fmla="*/ 4637645 h 4687061"/>
                <a:gd name="connsiteX1" fmla="*/ 5596971 w 6811070"/>
                <a:gd name="connsiteY1" fmla="*/ 0 h 4687061"/>
                <a:gd name="connsiteX2" fmla="*/ 6811070 w 6811070"/>
                <a:gd name="connsiteY2" fmla="*/ 230 h 4687061"/>
                <a:gd name="connsiteX3" fmla="*/ 3434846 w 6811070"/>
                <a:gd name="connsiteY3" fmla="*/ 4687061 h 4687061"/>
                <a:gd name="connsiteX4" fmla="*/ 0 w 6811070"/>
                <a:gd name="connsiteY4" fmla="*/ 4637645 h 4687061"/>
                <a:gd name="connsiteX0" fmla="*/ 0 w 6712333"/>
                <a:gd name="connsiteY0" fmla="*/ 4637645 h 4687061"/>
                <a:gd name="connsiteX1" fmla="*/ 5596971 w 6712333"/>
                <a:gd name="connsiteY1" fmla="*/ 0 h 4687061"/>
                <a:gd name="connsiteX2" fmla="*/ 6712333 w 6712333"/>
                <a:gd name="connsiteY2" fmla="*/ 119382 h 4687061"/>
                <a:gd name="connsiteX3" fmla="*/ 3434846 w 6712333"/>
                <a:gd name="connsiteY3" fmla="*/ 4687061 h 4687061"/>
                <a:gd name="connsiteX4" fmla="*/ 0 w 6712333"/>
                <a:gd name="connsiteY4" fmla="*/ 4637645 h 4687061"/>
                <a:gd name="connsiteX0" fmla="*/ 0 w 6789129"/>
                <a:gd name="connsiteY0" fmla="*/ 4637645 h 4687061"/>
                <a:gd name="connsiteX1" fmla="*/ 5596971 w 6789129"/>
                <a:gd name="connsiteY1" fmla="*/ 0 h 4687061"/>
                <a:gd name="connsiteX2" fmla="*/ 6789129 w 6789129"/>
                <a:gd name="connsiteY2" fmla="*/ 39947 h 4687061"/>
                <a:gd name="connsiteX3" fmla="*/ 3434846 w 6789129"/>
                <a:gd name="connsiteY3" fmla="*/ 4687061 h 4687061"/>
                <a:gd name="connsiteX4" fmla="*/ 0 w 6789129"/>
                <a:gd name="connsiteY4" fmla="*/ 4637645 h 4687061"/>
                <a:gd name="connsiteX0" fmla="*/ 0 w 6701363"/>
                <a:gd name="connsiteY0" fmla="*/ 4637645 h 4687061"/>
                <a:gd name="connsiteX1" fmla="*/ 5596971 w 6701363"/>
                <a:gd name="connsiteY1" fmla="*/ 0 h 4687061"/>
                <a:gd name="connsiteX2" fmla="*/ 6701363 w 6701363"/>
                <a:gd name="connsiteY2" fmla="*/ 119382 h 4687061"/>
                <a:gd name="connsiteX3" fmla="*/ 3434846 w 6701363"/>
                <a:gd name="connsiteY3" fmla="*/ 4687061 h 4687061"/>
                <a:gd name="connsiteX4" fmla="*/ 0 w 6701363"/>
                <a:gd name="connsiteY4" fmla="*/ 4637645 h 4687061"/>
                <a:gd name="connsiteX0" fmla="*/ 0 w 6778159"/>
                <a:gd name="connsiteY0" fmla="*/ 4667203 h 4716619"/>
                <a:gd name="connsiteX1" fmla="*/ 5596971 w 6778159"/>
                <a:gd name="connsiteY1" fmla="*/ 29558 h 4716619"/>
                <a:gd name="connsiteX2" fmla="*/ 6778159 w 6778159"/>
                <a:gd name="connsiteY2" fmla="*/ 0 h 4716619"/>
                <a:gd name="connsiteX3" fmla="*/ 3434846 w 6778159"/>
                <a:gd name="connsiteY3" fmla="*/ 4716619 h 4716619"/>
                <a:gd name="connsiteX4" fmla="*/ 0 w 6778159"/>
                <a:gd name="connsiteY4" fmla="*/ 4667203 h 4716619"/>
                <a:gd name="connsiteX0" fmla="*/ 0 w 6843984"/>
                <a:gd name="connsiteY0" fmla="*/ 4667203 h 4716619"/>
                <a:gd name="connsiteX1" fmla="*/ 5596971 w 6843984"/>
                <a:gd name="connsiteY1" fmla="*/ 29558 h 4716619"/>
                <a:gd name="connsiteX2" fmla="*/ 6843984 w 6843984"/>
                <a:gd name="connsiteY2" fmla="*/ 0 h 4716619"/>
                <a:gd name="connsiteX3" fmla="*/ 3434846 w 6843984"/>
                <a:gd name="connsiteY3" fmla="*/ 4716619 h 4716619"/>
                <a:gd name="connsiteX4" fmla="*/ 0 w 6843984"/>
                <a:gd name="connsiteY4" fmla="*/ 4667203 h 4716619"/>
                <a:gd name="connsiteX0" fmla="*/ 0 w 6876896"/>
                <a:gd name="connsiteY0" fmla="*/ 4657274 h 4706690"/>
                <a:gd name="connsiteX1" fmla="*/ 5596971 w 6876896"/>
                <a:gd name="connsiteY1" fmla="*/ 19629 h 4706690"/>
                <a:gd name="connsiteX2" fmla="*/ 6876896 w 6876896"/>
                <a:gd name="connsiteY2" fmla="*/ 0 h 4706690"/>
                <a:gd name="connsiteX3" fmla="*/ 3434846 w 6876896"/>
                <a:gd name="connsiteY3" fmla="*/ 4706690 h 4706690"/>
                <a:gd name="connsiteX4" fmla="*/ 0 w 6876896"/>
                <a:gd name="connsiteY4" fmla="*/ 4657274 h 4706690"/>
                <a:gd name="connsiteX0" fmla="*/ 0 w 6876896"/>
                <a:gd name="connsiteY0" fmla="*/ 4657274 h 4676902"/>
                <a:gd name="connsiteX1" fmla="*/ 5596971 w 6876896"/>
                <a:gd name="connsiteY1" fmla="*/ 19629 h 4676902"/>
                <a:gd name="connsiteX2" fmla="*/ 6876896 w 6876896"/>
                <a:gd name="connsiteY2" fmla="*/ 0 h 4676902"/>
                <a:gd name="connsiteX3" fmla="*/ 3566496 w 6876896"/>
                <a:gd name="connsiteY3" fmla="*/ 4676902 h 4676902"/>
                <a:gd name="connsiteX4" fmla="*/ 0 w 6876896"/>
                <a:gd name="connsiteY4" fmla="*/ 4657274 h 4676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6896" h="4676902">
                  <a:moveTo>
                    <a:pt x="0" y="4657274"/>
                  </a:moveTo>
                  <a:lnTo>
                    <a:pt x="5596971" y="19629"/>
                  </a:lnTo>
                  <a:lnTo>
                    <a:pt x="6876896" y="0"/>
                  </a:lnTo>
                  <a:lnTo>
                    <a:pt x="3566496" y="4676902"/>
                  </a:lnTo>
                  <a:lnTo>
                    <a:pt x="0" y="4657274"/>
                  </a:lnTo>
                  <a:close/>
                </a:path>
              </a:pathLst>
            </a:custGeom>
            <a:solidFill>
              <a:srgbClr val="FFFFFF"/>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2" name="Rectangle 11">
              <a:extLst>
                <a:ext uri="{FF2B5EF4-FFF2-40B4-BE49-F238E27FC236}">
                  <a16:creationId xmlns:a16="http://schemas.microsoft.com/office/drawing/2014/main" xmlns="" id="{F7B2F5D6-F071-4039-915A-5660588CDB6F}"/>
                </a:ext>
              </a:extLst>
            </p:cNvPr>
            <p:cNvSpPr/>
            <p:nvPr/>
          </p:nvSpPr>
          <p:spPr bwMode="auto">
            <a:xfrm rot="10800000" flipH="1" flipV="1">
              <a:off x="0" y="1360170"/>
              <a:ext cx="6762750" cy="5276850"/>
            </a:xfrm>
            <a:custGeom>
              <a:avLst/>
              <a:gdLst>
                <a:gd name="connsiteX0" fmla="*/ 0 w 4057710"/>
                <a:gd name="connsiteY0" fmla="*/ 4627255 h 4627255"/>
                <a:gd name="connsiteX1" fmla="*/ 3431078 w 4057710"/>
                <a:gd name="connsiteY1" fmla="*/ 0 h 4627255"/>
                <a:gd name="connsiteX2" fmla="*/ 4057710 w 4057710"/>
                <a:gd name="connsiteY2" fmla="*/ 0 h 4627255"/>
                <a:gd name="connsiteX3" fmla="*/ 626632 w 4057710"/>
                <a:gd name="connsiteY3" fmla="*/ 4627255 h 4627255"/>
                <a:gd name="connsiteX4" fmla="*/ 0 w 4057710"/>
                <a:gd name="connsiteY4" fmla="*/ 4627255 h 4627255"/>
                <a:gd name="connsiteX0" fmla="*/ 0 w 6811070"/>
                <a:gd name="connsiteY0" fmla="*/ 4637415 h 4637415"/>
                <a:gd name="connsiteX1" fmla="*/ 6184438 w 6811070"/>
                <a:gd name="connsiteY1" fmla="*/ 0 h 4637415"/>
                <a:gd name="connsiteX2" fmla="*/ 6811070 w 6811070"/>
                <a:gd name="connsiteY2" fmla="*/ 0 h 4637415"/>
                <a:gd name="connsiteX3" fmla="*/ 3379992 w 6811070"/>
                <a:gd name="connsiteY3" fmla="*/ 4627255 h 4637415"/>
                <a:gd name="connsiteX4" fmla="*/ 0 w 6811070"/>
                <a:gd name="connsiteY4" fmla="*/ 4637415 h 4637415"/>
                <a:gd name="connsiteX0" fmla="*/ 53802 w 6864872"/>
                <a:gd name="connsiteY0" fmla="*/ 4637415 h 4637415"/>
                <a:gd name="connsiteX1" fmla="*/ 0 w 6864872"/>
                <a:gd name="connsiteY1" fmla="*/ 20320 h 4637415"/>
                <a:gd name="connsiteX2" fmla="*/ 6864872 w 6864872"/>
                <a:gd name="connsiteY2" fmla="*/ 0 h 4637415"/>
                <a:gd name="connsiteX3" fmla="*/ 3433794 w 6864872"/>
                <a:gd name="connsiteY3" fmla="*/ 4627255 h 4637415"/>
                <a:gd name="connsiteX4" fmla="*/ 53802 w 6864872"/>
                <a:gd name="connsiteY4" fmla="*/ 4637415 h 4637415"/>
                <a:gd name="connsiteX0" fmla="*/ 63962 w 6875032"/>
                <a:gd name="connsiteY0" fmla="*/ 4647575 h 4647575"/>
                <a:gd name="connsiteX1" fmla="*/ 0 w 6875032"/>
                <a:gd name="connsiteY1" fmla="*/ 0 h 4647575"/>
                <a:gd name="connsiteX2" fmla="*/ 6875032 w 6875032"/>
                <a:gd name="connsiteY2" fmla="*/ 10160 h 4647575"/>
                <a:gd name="connsiteX3" fmla="*/ 3443954 w 6875032"/>
                <a:gd name="connsiteY3" fmla="*/ 4637415 h 4647575"/>
                <a:gd name="connsiteX4" fmla="*/ 63962 w 6875032"/>
                <a:gd name="connsiteY4" fmla="*/ 4647575 h 4647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5032" h="4647575">
                  <a:moveTo>
                    <a:pt x="63962" y="4647575"/>
                  </a:moveTo>
                  <a:lnTo>
                    <a:pt x="0" y="0"/>
                  </a:lnTo>
                  <a:lnTo>
                    <a:pt x="6875032" y="10160"/>
                  </a:lnTo>
                  <a:lnTo>
                    <a:pt x="3443954" y="4637415"/>
                  </a:lnTo>
                  <a:lnTo>
                    <a:pt x="63962" y="4647575"/>
                  </a:lnTo>
                  <a:close/>
                </a:path>
              </a:pathLst>
            </a:custGeom>
            <a:ln/>
          </p:spPr>
          <p:style>
            <a:lnRef idx="2">
              <a:schemeClr val="accent3"/>
            </a:lnRef>
            <a:fillRef idx="1">
              <a:schemeClr val="lt1"/>
            </a:fillRef>
            <a:effectRef idx="0">
              <a:schemeClr val="accent3"/>
            </a:effectRef>
            <a:fontRef idx="minor">
              <a:schemeClr val="dk1"/>
            </a:fontRef>
          </p:style>
          <p:txBody>
            <a:bodyPr anchor="ctr"/>
            <a:lstStyle/>
            <a:p>
              <a:pPr algn="ctr" eaLnBrk="1" fontAlgn="auto" hangingPunct="1">
                <a:spcBef>
                  <a:spcPts val="0"/>
                </a:spcBef>
                <a:spcAft>
                  <a:spcPts val="0"/>
                </a:spcAft>
                <a:defRPr/>
              </a:pPr>
              <a:endParaRPr lang="en-US" dirty="0"/>
            </a:p>
          </p:txBody>
        </p:sp>
        <p:cxnSp>
          <p:nvCxnSpPr>
            <p:cNvPr id="14" name="Straight Connector 13">
              <a:extLst>
                <a:ext uri="{FF2B5EF4-FFF2-40B4-BE49-F238E27FC236}">
                  <a16:creationId xmlns:a16="http://schemas.microsoft.com/office/drawing/2014/main" xmlns="" id="{18031377-CA2E-49D4-A245-40E24828CE00}"/>
                </a:ext>
              </a:extLst>
            </p:cNvPr>
            <p:cNvCxnSpPr/>
            <p:nvPr/>
          </p:nvCxnSpPr>
          <p:spPr>
            <a:xfrm>
              <a:off x="447675" y="1325563"/>
              <a:ext cx="8321675" cy="0"/>
            </a:xfrm>
            <a:prstGeom prst="line">
              <a:avLst/>
            </a:prstGeom>
            <a:ln w="9525">
              <a:solidFill>
                <a:schemeClr val="tx1"/>
              </a:solidFill>
              <a:prstDash val="sysDot"/>
              <a:miter lim="800000"/>
            </a:ln>
          </p:spPr>
          <p:style>
            <a:lnRef idx="1">
              <a:schemeClr val="accent1"/>
            </a:lnRef>
            <a:fillRef idx="0">
              <a:schemeClr val="accent1"/>
            </a:fillRef>
            <a:effectRef idx="0">
              <a:schemeClr val="accent1"/>
            </a:effectRef>
            <a:fontRef idx="minor">
              <a:schemeClr val="tx1"/>
            </a:fontRef>
          </p:style>
        </p:cxnSp>
      </p:grpSp>
      <p:sp>
        <p:nvSpPr>
          <p:cNvPr id="11" name="Title 2"/>
          <p:cNvSpPr>
            <a:spLocks noGrp="1"/>
          </p:cNvSpPr>
          <p:nvPr>
            <p:ph type="title"/>
          </p:nvPr>
        </p:nvSpPr>
        <p:spPr>
          <a:xfrm>
            <a:off x="462625" y="814044"/>
            <a:ext cx="7541291" cy="444887"/>
          </a:xfrm>
          <a:solidFill>
            <a:srgbClr val="FF9900"/>
          </a:solidFill>
        </p:spPr>
        <p:txBody>
          <a:bodyPr/>
          <a:lstStyle/>
          <a:p>
            <a:r>
              <a:rPr lang="en-US" dirty="0" smtClean="0">
                <a:solidFill>
                  <a:schemeClr val="bg1"/>
                </a:solidFill>
              </a:rPr>
              <a:t>Orange Line Bridge Strengthening (Construction)</a:t>
            </a:r>
            <a:endParaRPr lang="en-US" sz="1400" dirty="0">
              <a:solidFill>
                <a:schemeClr val="bg1"/>
              </a:solidFill>
            </a:endParaRPr>
          </a:p>
        </p:txBody>
      </p:sp>
      <p:graphicFrame>
        <p:nvGraphicFramePr>
          <p:cNvPr id="13" name="Table 12">
            <a:extLst>
              <a:ext uri="{FF2B5EF4-FFF2-40B4-BE49-F238E27FC236}">
                <a16:creationId xmlns:a16="http://schemas.microsoft.com/office/drawing/2014/main" xmlns="" id="{8404BC7E-5752-426A-9257-B4ED3104498F}"/>
              </a:ext>
            </a:extLst>
          </p:cNvPr>
          <p:cNvGraphicFramePr>
            <a:graphicFrameLocks noGrp="1"/>
          </p:cNvGraphicFramePr>
          <p:nvPr>
            <p:extLst>
              <p:ext uri="{D42A27DB-BD31-4B8C-83A1-F6EECF244321}">
                <p14:modId xmlns:p14="http://schemas.microsoft.com/office/powerpoint/2010/main" val="2408872801"/>
              </p:ext>
            </p:extLst>
          </p:nvPr>
        </p:nvGraphicFramePr>
        <p:xfrm>
          <a:off x="469469" y="1558617"/>
          <a:ext cx="4800600" cy="883920"/>
        </p:xfrm>
        <a:graphic>
          <a:graphicData uri="http://schemas.openxmlformats.org/drawingml/2006/table">
            <a:tbl>
              <a:tblPr/>
              <a:tblGrid>
                <a:gridCol w="4800600">
                  <a:extLst>
                    <a:ext uri="{9D8B030D-6E8A-4147-A177-3AD203B41FA5}">
                      <a16:colId xmlns:a16="http://schemas.microsoft.com/office/drawing/2014/main" xmlns="" val="1507746599"/>
                    </a:ext>
                  </a:extLst>
                </a:gridCol>
              </a:tblGrid>
              <a:tr h="0">
                <a:tc>
                  <a:txBody>
                    <a:bodyPr/>
                    <a:lstStyle/>
                    <a:p>
                      <a:pPr algn="l" fontAlgn="ctr"/>
                      <a:r>
                        <a:rPr lang="en-US" sz="1400" b="1" i="0" u="none" strike="noStrike" dirty="0">
                          <a:solidFill>
                            <a:srgbClr val="000000"/>
                          </a:solidFill>
                          <a:effectLst/>
                          <a:latin typeface="Arial" panose="020B0604020202020204" pitchFamily="34" charset="0"/>
                        </a:rPr>
                        <a:t>Orange Line</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79646"/>
                    </a:solidFill>
                  </a:tcPr>
                </a:tc>
                <a:extLst>
                  <a:ext uri="{0D108BD9-81ED-4DB2-BD59-A6C34878D82A}">
                    <a16:rowId xmlns:a16="http://schemas.microsoft.com/office/drawing/2014/main" xmlns="" val="4120171026"/>
                  </a:ext>
                </a:extLst>
              </a:tr>
              <a:tr h="0">
                <a:tc>
                  <a:txBody>
                    <a:bodyPr/>
                    <a:lstStyle/>
                    <a:p>
                      <a:pPr algn="l" fontAlgn="ctr"/>
                      <a:r>
                        <a:rPr lang="en-US" sz="1400" b="0" i="0" u="none" strike="noStrike" dirty="0">
                          <a:solidFill>
                            <a:srgbClr val="000000"/>
                          </a:solidFill>
                          <a:effectLst/>
                          <a:latin typeface="Arial" panose="020B0604020202020204" pitchFamily="34" charset="0"/>
                        </a:rPr>
                        <a:t>Bridge Repairs</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593440012"/>
                  </a:ext>
                </a:extLst>
              </a:tr>
              <a:tr h="144780">
                <a:tc>
                  <a:txBody>
                    <a:bodyPr/>
                    <a:lstStyle/>
                    <a:p>
                      <a:pPr marL="182880" indent="-182880" algn="l" fontAlgn="ctr">
                        <a:buFont typeface="Arial" panose="020B0604020202020204" pitchFamily="34" charset="0"/>
                        <a:buChar char="•"/>
                      </a:pPr>
                      <a:r>
                        <a:rPr lang="en-US" sz="1400" b="0" i="0" u="none" strike="noStrike" dirty="0">
                          <a:solidFill>
                            <a:srgbClr val="000000"/>
                          </a:solidFill>
                          <a:effectLst/>
                          <a:latin typeface="Arial" panose="020B0604020202020204" pitchFamily="34" charset="0"/>
                        </a:rPr>
                        <a:t>Charles Street-M-01-003 (85) </a:t>
                      </a:r>
                      <a:r>
                        <a:rPr lang="en-US" sz="1400" b="1" i="0" u="none" strike="noStrike" dirty="0">
                          <a:solidFill>
                            <a:srgbClr val="00B0F0"/>
                          </a:solidFill>
                          <a:effectLst/>
                          <a:latin typeface="Arial" panose="020B0604020202020204" pitchFamily="34" charset="0"/>
                        </a:rPr>
                        <a:t>IN CONSTRUCTION</a:t>
                      </a:r>
                    </a:p>
                  </a:txBody>
                  <a:tcPr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xmlns="" val="4189301076"/>
                  </a:ext>
                </a:extLst>
              </a:tr>
              <a:tr h="144780">
                <a:tc>
                  <a:txBody>
                    <a:bodyPr/>
                    <a:lstStyle/>
                    <a:p>
                      <a:pPr marL="182880" indent="-182880" algn="l" fontAlgn="ctr">
                        <a:buFont typeface="Arial" panose="020B0604020202020204" pitchFamily="34" charset="0"/>
                        <a:buChar char="•"/>
                      </a:pPr>
                      <a:r>
                        <a:rPr lang="en-US" sz="1400" b="0" i="0" u="none" strike="noStrike" dirty="0">
                          <a:solidFill>
                            <a:srgbClr val="000000"/>
                          </a:solidFill>
                          <a:effectLst/>
                          <a:latin typeface="Arial" panose="020B0604020202020204" pitchFamily="34" charset="0"/>
                        </a:rPr>
                        <a:t>Adams Street-M-01-002 (85J) </a:t>
                      </a:r>
                      <a:r>
                        <a:rPr lang="en-US" sz="1400" b="1" i="0" u="none" strike="noStrike" dirty="0">
                          <a:solidFill>
                            <a:srgbClr val="00B0F0"/>
                          </a:solidFill>
                          <a:effectLst/>
                          <a:latin typeface="Arial" panose="020B0604020202020204" pitchFamily="34" charset="0"/>
                        </a:rPr>
                        <a:t>IN CONSTRUCTION</a:t>
                      </a:r>
                    </a:p>
                  </a:txBody>
                  <a:tcPr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xmlns="" val="911138893"/>
                  </a:ext>
                </a:extLst>
              </a:tr>
            </a:tbl>
          </a:graphicData>
        </a:graphic>
      </p:graphicFrame>
      <p:sp>
        <p:nvSpPr>
          <p:cNvPr id="15" name="Rectangle 14">
            <a:extLst>
              <a:ext uri="{FF2B5EF4-FFF2-40B4-BE49-F238E27FC236}">
                <a16:creationId xmlns:a16="http://schemas.microsoft.com/office/drawing/2014/main" xmlns="" id="{716B7AAF-CC55-428B-ACA0-D9B9BE90D0C7}"/>
              </a:ext>
            </a:extLst>
          </p:cNvPr>
          <p:cNvSpPr/>
          <p:nvPr/>
        </p:nvSpPr>
        <p:spPr>
          <a:xfrm>
            <a:off x="469469" y="2646371"/>
            <a:ext cx="4311462" cy="616566"/>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lvl="0">
              <a:defRPr/>
            </a:pPr>
            <a:r>
              <a:rPr lang="en-US" sz="1300" b="1" u="sng" dirty="0">
                <a:solidFill>
                  <a:srgbClr val="000000"/>
                </a:solidFill>
                <a:latin typeface="Verdana"/>
                <a:cs typeface="Arial"/>
              </a:rPr>
              <a:t>Status</a:t>
            </a:r>
          </a:p>
          <a:p>
            <a:pPr lvl="0">
              <a:defRPr/>
            </a:pPr>
            <a:r>
              <a:rPr lang="en-US" sz="1300" dirty="0" smtClean="0">
                <a:solidFill>
                  <a:srgbClr val="000000"/>
                </a:solidFill>
                <a:latin typeface="Verdana"/>
                <a:cs typeface="Arial"/>
              </a:rPr>
              <a:t>OL </a:t>
            </a:r>
            <a:r>
              <a:rPr lang="en-US" sz="1300" dirty="0">
                <a:solidFill>
                  <a:srgbClr val="000000"/>
                </a:solidFill>
                <a:latin typeface="Verdana"/>
                <a:cs typeface="Arial"/>
              </a:rPr>
              <a:t>Substantial Completion – </a:t>
            </a:r>
            <a:r>
              <a:rPr lang="en-US" sz="1300" dirty="0" smtClean="0">
                <a:solidFill>
                  <a:srgbClr val="000000"/>
                </a:solidFill>
                <a:latin typeface="Verdana"/>
                <a:cs typeface="Arial"/>
              </a:rPr>
              <a:t>01/07/2019</a:t>
            </a:r>
            <a:endParaRPr lang="en-US" sz="1300" dirty="0">
              <a:solidFill>
                <a:srgbClr val="000000"/>
              </a:solidFill>
              <a:latin typeface="Verdana"/>
              <a:cs typeface="Arial"/>
            </a:endParaRPr>
          </a:p>
          <a:p>
            <a:pPr lvl="0">
              <a:defRPr/>
            </a:pPr>
            <a:r>
              <a:rPr kumimoji="0" lang="en-US" sz="1300" b="1" i="0" u="sng" strike="noStrike" kern="1200" cap="none" spc="0" normalizeH="0" baseline="0" noProof="0" dirty="0" smtClean="0">
                <a:ln>
                  <a:noFill/>
                </a:ln>
                <a:solidFill>
                  <a:srgbClr val="000000"/>
                </a:solidFill>
                <a:effectLst/>
                <a:uLnTx/>
                <a:uFillTx/>
                <a:latin typeface="Verdana"/>
                <a:ea typeface="+mn-ea"/>
                <a:cs typeface="Arial"/>
              </a:rPr>
              <a:t> </a:t>
            </a:r>
            <a:endParaRPr kumimoji="0" lang="en-US" sz="1300" b="1" i="0" u="sng" strike="noStrike" kern="1200" cap="none" spc="0" normalizeH="0" baseline="0" noProof="0" dirty="0">
              <a:ln>
                <a:noFill/>
              </a:ln>
              <a:solidFill>
                <a:srgbClr val="000000"/>
              </a:solidFill>
              <a:effectLst/>
              <a:uLnTx/>
              <a:uFillTx/>
              <a:latin typeface="Verdana"/>
              <a:ea typeface="+mn-ea"/>
              <a:cs typeface="Arial"/>
            </a:endParaRPr>
          </a:p>
          <a:p>
            <a:pPr lvl="0">
              <a:defRPr/>
            </a:pPr>
            <a:endParaRPr kumimoji="0" lang="en-US" sz="1300" b="1" i="0" u="sng" strike="noStrike" kern="1200" cap="none" spc="0" normalizeH="0" baseline="0" noProof="0" dirty="0">
              <a:ln>
                <a:noFill/>
              </a:ln>
              <a:solidFill>
                <a:srgbClr val="000000"/>
              </a:solidFill>
              <a:effectLst/>
              <a:highlight>
                <a:srgbClr val="FFFF00"/>
              </a:highlight>
              <a:uLnTx/>
              <a:uFillTx/>
              <a:latin typeface="Verdana"/>
              <a:ea typeface="+mn-ea"/>
              <a:cs typeface="Arial"/>
            </a:endParaRPr>
          </a:p>
        </p:txBody>
      </p:sp>
      <p:sp>
        <p:nvSpPr>
          <p:cNvPr id="16" name="Rectangle 15"/>
          <p:cNvSpPr/>
          <p:nvPr/>
        </p:nvSpPr>
        <p:spPr>
          <a:xfrm>
            <a:off x="462687" y="473043"/>
            <a:ext cx="4033115" cy="261610"/>
          </a:xfrm>
          <a:prstGeom prst="rect">
            <a:avLst/>
          </a:prstGeom>
        </p:spPr>
        <p:txBody>
          <a:bodyPr wrap="square">
            <a:spAutoFit/>
          </a:bodyPr>
          <a:lstStyle/>
          <a:p>
            <a:r>
              <a:rPr lang="en-US" sz="1100" b="1" kern="0" dirty="0" smtClean="0">
                <a:solidFill>
                  <a:srgbClr val="FF9900"/>
                </a:solidFill>
                <a:latin typeface="Arial" pitchFamily="34" charset="0"/>
                <a:cs typeface="Arial" pitchFamily="34" charset="0"/>
              </a:rPr>
              <a:t>Orange </a:t>
            </a:r>
            <a:r>
              <a:rPr lang="en-US" sz="1100" b="1" kern="0" dirty="0">
                <a:solidFill>
                  <a:srgbClr val="FF9900"/>
                </a:solidFill>
                <a:latin typeface="Arial" pitchFamily="34" charset="0"/>
                <a:cs typeface="Arial" pitchFamily="34" charset="0"/>
              </a:rPr>
              <a:t>Line Improvements Update</a:t>
            </a:r>
            <a:endParaRPr lang="en-US" b="1" dirty="0">
              <a:solidFill>
                <a:srgbClr val="FF9900"/>
              </a:solidFill>
              <a:latin typeface="Verdana"/>
              <a:cs typeface="Arial"/>
            </a:endParaRPr>
          </a:p>
        </p:txBody>
      </p:sp>
      <p:sp>
        <p:nvSpPr>
          <p:cNvPr id="19" name="Rectangle 18"/>
          <p:cNvSpPr/>
          <p:nvPr/>
        </p:nvSpPr>
        <p:spPr>
          <a:xfrm>
            <a:off x="447675" y="3519466"/>
            <a:ext cx="3673906" cy="1683355"/>
          </a:xfrm>
          <a:prstGeom prst="rect">
            <a:avLst/>
          </a:prstGeom>
          <a:ln>
            <a:solidFill>
              <a:srgbClr val="FF9900"/>
            </a:solidFill>
          </a:ln>
        </p:spPr>
        <p:style>
          <a:lnRef idx="2">
            <a:schemeClr val="accent1"/>
          </a:lnRef>
          <a:fillRef idx="1">
            <a:schemeClr val="lt1"/>
          </a:fillRef>
          <a:effectRef idx="0">
            <a:schemeClr val="accent1"/>
          </a:effectRef>
          <a:fontRef idx="minor">
            <a:schemeClr val="dk1"/>
          </a:fontRef>
        </p:style>
        <p:txBody>
          <a:bodyPr rtlCol="0" anchor="t"/>
          <a:lstStyle/>
          <a:p>
            <a:pPr>
              <a:defRPr/>
            </a:pPr>
            <a:r>
              <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rPr>
              <a:t>Project Benefits</a:t>
            </a:r>
          </a:p>
          <a:p>
            <a:pPr>
              <a:defRPr/>
            </a:pPr>
            <a:endParaRPr lang="en-US" sz="1200" b="1" u="sng"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US" sz="1200" dirty="0">
                <a:solidFill>
                  <a:srgbClr val="000000"/>
                </a:solidFill>
                <a:latin typeface="Verdana" panose="020B0604030504040204" pitchFamily="34" charset="0"/>
                <a:ea typeface="Verdana" panose="020B0604030504040204" pitchFamily="34" charset="0"/>
                <a:cs typeface="Verdana" panose="020B0604030504040204" pitchFamily="34" charset="0"/>
              </a:rPr>
              <a:t>Bridges will accommodate new heavier Orange Line vehicles at higher speeds and more frequent headways</a:t>
            </a: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a:t>
            </a:r>
          </a:p>
          <a:p>
            <a:pPr marL="285750" indent="-285750">
              <a:buFont typeface="Arial" panose="020B0604020202020204" pitchFamily="34" charset="0"/>
              <a:buChar char="•"/>
              <a:defRPr/>
            </a:pPr>
            <a:r>
              <a:rPr lang="en-US" sz="120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Increase controlling bridge rating of structural elements to carry the new fully loaded Orange Line vehicles at 60 mph.</a:t>
            </a:r>
          </a:p>
          <a:p>
            <a:pPr>
              <a:defRPr/>
            </a:pPr>
            <a:endParaRPr lang="en-US" sz="1300"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defRPr/>
            </a:pPr>
            <a:endParaRPr lang="en-US" sz="1300" b="1" u="sng"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60996932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EKKOCHARTIMAGE" val="PICTURE"/>
  <p:tag name="MEKKO" val="MekkoChart"/>
  <p:tag name="MEKKOEXCEL6" val="False"/>
  <p:tag name="MEKKOEXCEL7" val="False"/>
  <p:tag name="MEKKOEXCEL8" val="False"/>
  <p:tag name="MEKKOXML1" val="4HooU0THZk28POP9trq+pbTvvzd/gcV8t56cq85kb3NDTsUhojRA0EsgEHHMH7oYP1SYpn09ysXVivguJdhTvfyVMsBLTGvcX7WPTor/CmXfOtOhH41qEIghVTfcT6o7+LHxt2iMj4vD/tblS6qzJ/OHdSMGn80SAkSMQY+vPsTFBOXVu41tbu8+6L0VwS+f0YXQsvhOkAyC9Q3nWduexXP1SnER2NIGshevehlmtKd+FtrOgnYeeOJm2Vh5Ae+y+xKhASf/IvnVfgtmbX2MyuTiuvk7voq6Rh2cOkR96QxxeK5kgawCNtUErPBqWVpcRxY69QRqLYD0d/R3mcrF5ZRvjT9yV41bhvRjGKBaSy/m+yRT4frjCaxVaNKsjR/f1Ci1c8I//o14A6hkV/Ahy9HetNYWo059XhLhcsACwOVpCafS/IFD0uR0vAWLFyIUM6aAEu7CFhzTxULFIFHBcUkvz/C3WJ3lqHf5xkf5MvIrgCRY/QZC59BgzxwSxpecveb4Z7fyu70GTl803C8LKOyGneG8SAGpfUeG8WTp+d5apno3MIPTLE7KMQ9EsFFjSSMgMzKZME3yGQWBjFFq+K5RQO6jgOfolyWl07nDmyPLnzZXkljID715DP1QkKVGGBxtAPcMvXCINYfbJaxiZEuEmvozCcM+D78yCW1oGrDvzcCoi/iKNKwlNfiJrGiP2Wkv8vRA20li1rE20I55J6N+kzaqG/T4Tqbg7pBP1qvbkKy6QcLMq7p+Im/jISfubdkIrbLvoCnBp2UU8d18ME9B36SAu/nBq7uLY/5WAtn5fOEP5e1NXucBNp3eII85w+hQX2UDUVEhzDGT8Dykg1WTRgGSonSfZFQ1s3tfjsnmTz67295UGft4nhjFAAH+NCJj4gy+/o6Y1OuT07EDztA5Aa/KAfIeGjR0rj2KaXGj1gV/5e8bB5XkstaeOfZFMIZkWetP+FEoKHtHAfcRBO3Zze+canBqeIerfztf4hWZrWGaq0dnUJdSjcF+uuo9A5kHwK5FbbbIFEEYDTFaSxO89KA5YMKvwayObowmaY/RpVT7B/iiDfq2AUIrTlClahO01GFYawQj6vFBpSCYh+7CxHoa3pcm8UsH9hpdRx/A8RvFfWka6qQdWUjB/xIqy0wZFHzGLyeo5MKXRkblAUB9vFYt8xJ9BGEuAfgXHA7yvyWWamuFPhFCfctvBK6SnZSNh8ZOzzq6EDJco9UMX8Nyh3/b7CpYv43d/61qk0bm8DyV0nwxiGoe1m8DqKJneHRshFE7a26MWfy59pNOOGpjmxmTy4J0aJXWB4JlDfyEsQHvlAVArG9Rma9aSumVdSO97cL49ZBIlg7qQwcvhS0A4xDnAZapCfUJl+rRfxvvgSsI89Vbzo+Jv9A6R03uyG5VF0esZKY/FsXryYJwDGSQOVzkfhA0x6vOcysI8Z92jJwcdL2SUiGXPJPX0KDxCPU5kWTcszGXuycqMA/MA6Ao1n7/xR4r1m1K/5EbmPcr69mWePM944zsqps0T8WJcDT3SXnZZdZ3c6sZSv/9aQOP8HSN70+6Ubmt2FW8tmMlUw3URz67VKGgDOHFn9jgUh3bjVzDPua5wgfmv1/wAxrEG04V8F8MekjpA6GrXem3lkIfNSPzDzv2h6/OhhYYxLkXasxYMtuR2ARs8TOGXoRS1fs1dsXx1TsFdcx+RMwA8RhIGl56hpfhSQBERaK64Yapg7qOS/I9KL8WgVOsCSJ9Ty8PzeJfhG3EnI1HruQqHdXTJRPaaW7d3n0DtMuDh0ksG3gydSN+Fhc6JDFfd/Quoet/UEPtmqK1UhTG9HGSZPMAX3TIkivL+uUoh0fLor+dr+RBkN3tufL9O/uVklR75NaubomtyyZuKufQATwCmFdXpRKpvBFtpiXkkpAkgEK6d49aXDOQCWyzn+Tm87bT/lRPke29bvs3ez8LdR7vRxtzusDypJGdLO+HyEOHQ8AuPXFEPB+gTQUE4+OB9ZtbSu1jch5eY4M9ujzpBjLbtjficSQt4eTO1S0P/NExBEU9XcQRJ9xeceVnlXQri6fs/OKIuDA2rnjKnj3YYcOCpCB558CDG2iR2b3FPnBUVZ81hcVPnqTX8ALlNkpYisoSojqqtflBNErOVSgfFzNqbP2QJpjrDBBPX83szdMi0bznSSN0epFnfsZuE+avdj1985C3WoCK/ZqoYow8uYtLlByo6Xnj4EsJ0vNfo3lH0byniQzVU1xzMEDg2t+dps2zXCKOn5m4fOAVLW8SdnoByz6/nkqLPi6YRr3hSaHaCyTky5714LaMg8X8CL5QwTFYhRSJ7g5xpFwSErQ5C8rOv1mKUedUBunBYaTFwLVhkjPzPnOH3jvTe3BnrzJulW7sbtA5lfyVAQi0k2FcwAa1LJFivit+DYukqhLxKViitRbB/dGzlIbiz/rMtB5KPuICao3wPu4eq9BLNVzdZe1LqNvx6qYYXwF+MTZ7fB5qWG6u2ypCfstFovyCvPTzDd80q51QktaV2pjBDaAIpmDVohfoTo7j4oc4rSM8CpN1tV3GM/SQTFHoomzFaMc4susYmnsGlr5ezmfolvx4ckGpGPjSYBBKSmF12nMYtYTvaVdPrzO9MldfSH9PYYQZDU+fByb6ZlPNA/5DSaL8Lq0aLNA9YBOgaK42aWg4wFNz4AAH41JmiUWpvNeU9olphMhsNy4CulzETERD/Hs8R0SMp+T8+lRYWxA3Z3z3boj42Dxr/93KZWbXERd64/NTgbCKqBpKoTPDNFBkSDzYwa7wW9YHZSH1PlHAxzCBMKw4gED47CL9hC26OwUJG+IdMQ129qSJ71OkWxtbQf2cuwH/WplYXPvII9f/UXecT9JYQO26dzNbyr8vfjmGalrVPoZwBWiokCDdA3mKdb0WzLYTLzTGKMdCsB9EyE4kUf6z4wD5rYGle55yTNtJuKDdLJTqwi3aSImP/wcO+DM1VemTye/fp3PeDwnEDHsgfYJd7QFIFEBXIZRYj9T2vecLB1H1+1PZzDCuAXlRjag5o7aOxEoJxjydiqsBS0hASbpyItjro+xO5M5kXwxsHr+esJt1faapET9bEin9ZB5nutGCYQUPldafKbD1a+kr0OUYJ5vFRksyGqxsOnDmRS4DPIkN6cD41sceEsc//sj/L5EPw8YDjcm5qbIJieANSrxe7XIcMTT0ZnDNi5HfbgygiztA/7lWMmFVO8FzinbZkW/VeysXcHKJYcYm9MG6RbnCds/QQZHvPKLRpSOH1SqbwYghyES4CYQQ54temXhmCfgLCaiNomkuToWL7VPt2nJbwCkLAGAViKkTrZQwHFR1uqaWfxzCtpurLw5RwdHHUKmdLLKLEvNGSFI097U4D1Hp1IruR7BxPV/arm0/hMoQ3HPksmr5+jQ3oGcgyCUI9/VIDV5rXIkEfc5HXkiB3FNxi8M3V99uaf9CbswhhvW6n7vVL0peNenohyZRVUtIy08oCe8qAWIUoqnrO1B/tN8Tb9dABfRxmQ1KKUSiaTDox6Ej40/2plhDhiaosRXhoOwAah9bPMm13EjVxrVkN1mP6s48JbY8ZykWKxpdB32dEr6Wm6JmIAp111LQwHwZ1vKn3HGdEA5kDGPHn3rAz0TVvoN3QytGMn1r7+aR7hxtOjyeeWk4KTIuJmWNYvc6V9/MfXgv6QxIVLDIJw63VKmhxdgXu9Gr0HcU/FuwTXO5VLwsC/UtTan81Q8GQ/wX1YqovGytUK3IrpTDOsAv7hByNdsgLEWn/+mbVIIO3fTWEC0+X5Ht85NR34DIMHztHSbWxGxTu0zcD0+EoDcpA3rs2ITo4bMvx0hpHd9uspnDfT4VCsyqO+8dlr0vyos4kOnkiXJnsqjIlWgTAV8QDthZHJdvNDyZFNpScsy8xWnUtjBOdwuXeizzf6ZJpQjPdd7O7rUUsR0T61KhLKc0EewM/KZ9X4LP7Bf3H+hWwycChseOn9Ewm5X6be/iCclNgueBNRWANmQX+oUbChfV5sD4gdDfAaPyQxxAcX83M+4oWaxFJXCJlzvRBefQ0M258KagLy3+CvR5X7q4Zj943gH28D2kmkmwnAxnTon/z+ij8isWF4ynSnlC1OlJCp/qdMVeFqKGD2Lxq3d2wvFirL20+U9okfm4qddTLPAvw3HYUejJfSLjDqewV7WMljJSFiwT6+s+wsZYlSe7BIuqE+vHFKNJEPX5LpI7XqR7mV0SIw4BO4E2Zp0EwerMvmFk83oElxg6IQpV2S9FXHFkPHOmXolHD6UsY8mj4xbS7jaOv8b/u9ElS/LCmaq6FUUr/ejE4GdYD6GJKrNUvFgvIzly2kbk1U1WTANfKN2xV0BLVRNRi+OZKBjSiM0XvFVueF9kc3F2F5eAtVGkazNGZHOrnj60U/rgxgBZJpGvvpiUjUNKZpopbzj7oekfr8h3kGXSGEYXuaAoWlAyd9NwXas5f4HXMN9b+Vs/vEvylzBpqQznkXnlWh7RVPP/kYdMNomWqebKYrRFycB0PCtxVcRQ3D3e44PaLku+Mu7uscVBxy9Aaz+8nhA5KcSctKnu3P2NP/Hz2DGwPkupiX//ChOv1hfkh1OCiZXSSN7CJRpXuv1TeHMZkG7TUCKvARuZto9DQKimtDDvRwJiYLxTglQvqPUz2oyBZ8UVYEcDz4BLOiHrHLP1TegxbF8y1twgJvVlZE3erxkXDb8vibdp4ghQv0bLjIEh1aFqV6KlWngnU1chghOChp/RD0zSYynzP3vhFDso007k525nFfr+h1wP90s/theWsk8KBxOLS7BI2ncWiGJxWISlxbP/e2jnktvzsVzQ4HywemxTPoBLbRiujpCDYj5mHODxNIsGcwCwrOWc6egj4Fhm6cvHjmPq+C55+RPbJM0pzx1iIyRHsEunfgcJHQ+Pg3IgrlQUb+Ij2nkJAeXTjTkyQa6T8QF9rqzfNTrxdOLMktv61bAonkiLFL5PM77gX01rPWZW2fOxD82JJnKdoMhegKDgtqjNWiVIA5dEkKwrkaRpGCcHhORcE31KgcbWu6MZui0zm/K1cd1v5aLF37x1PVCVLNiGtHwrfByNSAUDLll9UgDpQ+UCYZvDB89hvh0Fz+I5eWJlcojwB/wouuoT1zMH9HY+upwdSwMhKuKBnRVwHLNv6seDdj3lwNlxV+E3+M5uBOELnlgC+7w3bpgXKXt1BvsZY4NhhWzpchRWfhFN/qR6zDPmNOYjmeiEe/oP/oQYDNH+pvLtc11FYdAwBLgoswxMnPMvu4Dhm5SCm380R0klidOCEo5Zr/gHmLzwqIrD+jioK0/A267fddYThlj+mkoq2pGgW2Ws3UClhgg3jxcx6OT1wMO7RSFsinSzH0+BpqRadC1xqd4WgGX29eqD5ZvMgRvsp32Z3eP1R1uU4tTerDHg1aWsPJts4Zw7WCQpbAE87gnICGGxvmPwpOpBpm4TyPTbHzHKG9FWxnScXsETWX5hlaBNEP78lMlqEdrQQsZ4WXCUJYUbWM9fcRtqeOJQQ+OA5CE+YUwdz2axMaE2CMQnDKA2UHQ75PVH+I94z+lVybRzDS9Dr7NMvn/N2vJ9o5g/QUpT3jf82u04WnHtaQm1vEJc8IbutHQfyJDPPn9rJG+r/l9cRkwcrUcQXMz5fiAFuch3fADsZ+uuvoyVGsI7lvOgQbqrs5JMzGrxyvZDuy/Lt/Zz0C2lCvm1sTt1OcFmb1gB0E2vEh9RS6Fuq0p/MyTtlZHq/44qbrAXwqdAQpqg20B6KpLXnkK9NSnkj4bPJGmXvvvWv4PJICJ6D50TbX0iVgqtFunEH37oHES5NrHGzAFhIkGxjgD+Ubz4jhr4UE+0SPE7BEsVvl0gCOks/Ws3Z2wvI3IFxmYgFW0kwT81FTAOKTz2AmO7+PBMfJN2AN2pujkt5VgLWEWeTDjI6VAOyGN1w1E0Ksr/6Fb++mk6uS64uDFu4Z5v7B57p/8xhE1bA3jsuvUaeb6v26VhT0cXfVkp973muNUU0rvWbvCRaBZMkOWtH/Wv+SHVkJfq2+7JXf4Q92qJJzVU2SK0ZjHUGxsVjXNh80vPGsqlGBH5c9DffuXpnK4k0X+2HM7g4Xjs1e8f+3bl37XFuHHPANwGsxDI9811MjTOkTj+KCOimrb0vF21lGz28EPlGsliPnvOaEjQyjovD+WutsG4xpFPU8AU9EKtALpLfuy+IWIABnu/mGTFU4HjGyi5J8WYovgBNeca0moIX00Sw4RVysTBr1E2IwoRFL5tEAXs1wA6w9kHXKDkeECmoof8Z40TdYnb6PHOl2omjFQz3uVX4Qh/WmOvDT0z5lBqR/WTMDoN5mrx7E10QOUkKXq52j+Z4p4mjRKfET9x7JZgL27PE9BAbMDDcUXk71/MhX6z7BoaNhv2NMG1S0qAzxc9T7CTm1PIr7HUzFjx5diqeDNjpljOomu6QofUcxQR+ZTjs9axGrfNoDzWJtvu1VF5AvD6Hg3gl1jLg+1fnhN5nYOp4bbHi7IIymhmyKCJaJ8vXiUmQzWcE4hAfQPUtirCmDMaXAVyaZBYpCj4FuJyqIBAG703AeJ3U7md4HEWjhSixinVzpzOea5nE/FGbxBpk3WP3iE0PqqUAO3k7t4R8yJ8vYBVLbZpAvVlEDNraCIos5BPZw9inikokQfTJUSof6AvK0mzGrBbLiygF6peBdCeUON+12BdA/+I3adiYaDb62UZ4P6IWkoQNtzdt44kD6nRjZ1AFKDeHrgUdB1t/4TSodbSMa6pdkWw8/89vP8keUMir1jZzDPhz0krMolns2t9112skmcAGMKB8tacF6wViheQR4+soX/3ExU+CuJaad5Qji9Y/lb/+oGbBSXTRt9WqGB2RDP8u+T2Hh5emoLySJQYLYCi+3+NwhllUhEkjfgbXfsIWKQJEaKcyq5TpfgSydkqyfHUPdhFe2RQ9U+sV+/fd4EZgSqkxJImNFwbdWswX5q3MIXrhOdRSS4ZlW7wUMsPYHYcs5hw+vPlhkAx/s+07BVhowR/QZWXFTgwn1KvRIeYo+0+TNnhYx5McszJfK2A65rTG++EL0egutVYu6Rd0dM4CBo478HIFLNV7nZXGlaWToQjQr5wvsAaXRzu3733sc62jnMvbhP/bZlc/IEDNu1VcADdc30cDARpKii1KcGdMhpSKg/LoTe7Jo7bB55/26RuGUZ0c4UO0wx038pEjhrCBoSdbLPQXI6g3kHiTzbwV1dFWwoX6GGJxdNkDEZZe2YvE8qEduySOIwOO8zSPTlKeiqJZvSq26sn8qlR1UHztKE0RAmbecCbVarp/O55NNHw2TRP/ZKFtxxy+hdroHH5SCNJpLSiYiVuKzE+HLS3YDbemev2V8faydVS9BrjVZGwJO55jfaBsdkmbsBn6PkdguhqWYmULmjrHoR4l0626cPy5yMkPs6rS6boDonwzdD0wAvvjajQfTz/kUr85DxuMEqUN/kPVEpXt2P0j4TVc6o7YUDXSfTLTI3HEprUgHfX2HziJfF53R5+MPKbheMFWOwPd6aEcfnKavdbev2I7+7bk4tS7NFxBPq3MlupP1ZMofpe6/bCDMAneS62aPYa96Wr6rB554b+ztZzxSiLrOHQLfpTJLs9yiT6UzGEj/yyTezTXkS0MMKBkSOmesqAYlwnY78FrtOaXexC9xS6ohoZC3K38LUopwFCs6mzvIIlYPZyOOvuyiB0I9YVqrFxRz/4KUtEPWqPm8MkKG78xVT8R1SKgXHzsMS5duHLXYr3ZVDmPD9HxA7n/pwN4sR/viXktu0jQjwEGtQF4sl9ZYKTPkgcHfqZiXrdRIOAJhZeBJncHf8OoFijrczyuLPPhf12TduWTYKKZZS8/nbfH4Guc5jCszx2yyysCMuOL5y44Mub0o2EAcD7+RiS2hMmRL97VOJLXY6Jr28r4kSbva6WulQt93HughyB6Q7jySWERB6M/4JFCoBoMNb8GWd7mtVYoYKwstTosKXPHEMwmvU7NZ/KOQIcUUJKjqfwmD9u1gdUuudHVZ32VY+iEM/v4KdelAKCovtqXbiYp5guiUAwlR5kgAxlSygY6OtRRZzi+gTErXjUqvFhJYtEDDx2GqI8ckzpUQaDgTb/V0MVmZowj1HP4tMOeIOfbAsARLADMbD/j+UwMsIQWtrv5BkysDwkGhNEiX+jKWMt3Pc6QpxIpHKCS9Ep/npAL3mkt+V+x9SFdZfC/x0cIUUB0aRdK9rcl+APi7tv/qMWD3jnxarv046AXAAT5EjtLu58omE9/odoz7szV4/qKUKNzfVJyg3bIggnMW0OzlwFVVhuUxM+yhRwnnImMoh2+WLCK3JmkXHuJUIgAKlMkjIeegG444R+pXkjNMNTJsLAUIGb9jJJcUYlfFVzBlqwDIBRHQnOaJfr6VRYH0Uze4XtTCOX0io43kl+76vHWdSpmlyyuOBk4G+Vj+QWNoqXPmJcY0tOCEkNCA+tD3JCO5FzTDgb61XK3SXTIy3NBEyot/3m4fqRn8mZk5SR+cQAh0O7ERFlXUtPfJxhQPr9mTv3IJP4mRMAKJvhc4gaJwwu2YwmDPPDAx1DSwtFTZpNAPruKt8yTePo81OHd86XIyLyb0MPttIKE5Bm8p1ljcwwKS/EDCnReZ3y0FfxIj5cMRvmnHPemLKS2S+Nw8fNEiB33XKrLeMgdO17znhJfjAM37rtYTK3/XC8iQsiBbgcpzyQFac1MO4Oi1H/FvmmwLZWT+ufZNW8tCeDJQJR/VxSyAHjZbe13PJ1Qi8TmNuACKj7sFJfZDEHJFA/NHUZhJbfTRgb3CJeZtI6MofqEkEhCUHDBk9BDwa4iI0Ygcd/FQT9rOjimuDBV4asugeHkSW0d6SG/4XPptHmuL+jvgQIPZQyurnUxS4fzHdsxyg56ioj931befyzmkchSth7Ftg/oVTJv+G8Xrbn+T6wUO40qBMTsK41ec48sq2SS8XyQl8MM12kwIMiGpa60LVtjCZ/H/t/vLepyueH0s9JaAfa6enene0RYnJ+sgvMsFgSxBdtzmA+Fc/saxmLb9A9aP4la3oRi1ykv/tb8nhtXzYbNkej6JompnGKSsAXjeDHEF/73tVslUwPFRhq4BsYYQimGhgymktyvpZPRGviQbqxcIVbtAOFbkXR+Y9sYKMzyVF8bSg73JdQ8I2JCKOGegUXMg7oNw8mdv3ToO7++BoBejxjVPt1cPp+cP4pcaEDq9VrYhsRj+DtjMrEd3n6unh0+mnu8zAMjkkY3IwREpf05eCdqmHsslJ1MP55G5210ukyBCo66FeLFkMn9HeshqMbAqS462xUxoGBdElcVd3RarxokE6dw+SZrER8U7Osm/ra+W2s5SaGg9Q0zczlq8r5wVMGUXNOrWbUvCe0Jrdmwa8kc5JFVLX2SPFaYq2StnUMCl4G9aDGRojGLAUZi6kQi493dyaF4/nMRtiEXpkUEwOqIFBExc/j6wTU367mGsUiX8iz1HwhGCyAV2V6b2d70rkzSCOimn7wM6ri6hdSiMARdCKMDEl+vEFost0LwiUnV9JhYjuUJsEdSN6xj27RxOYke6ZUP/lIjbqtsDWPGfaGVeCGHWW7ubqBBGu1sl78CQhutBGUasqwx5k0pE7FPqLomhcn5vD2SQFCgYPyecPKysZaimfvXYtOMNLLd6eWm3HIdXLhLyWcNasnKx9Qe0l3DOO6/cQxbUd+AoQErHYlhA+LgJxEKncJwkcQ0xqIiWsNDgLBJjrHt+Onp+enjKxfElmbmcX3TB+P/Mhv6Hge84J8lgOVM07+XpgH7zlNawJcS3re18IZBfgnPi+tu2uhj9JyAAVF6rvCetntaJHjRSP+jEzA7sfOjENvKHp/GXpHLToItOUdBBsCzY7fSCYMk3X8W/l5oCoIyW5pOOTcFwyQzFBKcLTpTNmTvbNSVHzqpYcijCU0XRZDtFq5g+Wbpz2tWVoyZf6+PynpDYdQV9zHzE7eH20cgyXtm/YIB4+yq1Rl4M2lUa/cFjgh7iNgKBh9QBg5DFmj6V1VoaBecQP7veZi+9Myw2Z4ujmHbpowNdKCh014nvPzLJhrfCbUWeggOQCXW31VmZBTIPQCpVb/uCCQPR5agqvxJ3YP+esasQFVt12gqFCZPmPd153ROzOfsoIOXH84Psd29YeDMPBNJ5GyOTWuz0dDIoNswFdgnX/laLIGpeUiaH8231AuotXX0GttyVVQRrsuQBEegZXIOpYFs/aBvbab4RqrjgozCUUlv4voS6K+M8hXYj05nUsdG3gmPiw4sv6VmJeStYrOUJew5nnQv5g0rnC+NO402khV5IPCVUpd4ASpDOWNYmCy46uW6gGo3+qA3u+PoWqdRL3GyvjRLufVIEn18HeniY+wK+Lhn0EjC0HYpOwz6b4+xRJmu5uJGkaA4c+QEkk/9/ZZ4l3CBVNYYAueu+SsvtyddQHt0eukefttxloX6FV+msqQfNvyiiu6HlsaCfNuBr5JBUmncpE6amSL6CQuIr2Epw+KLy2DOUIEHO/du/56R0Pg8mlpqovCloGbAzrvLYhmS/+uVkf2Wi4KzbOfwGg+BFVOLDojyWRmqkxYmmIAcW8qFyCxw6xTKSpQKA81NyNQKp4z7Exvex8rDI9VJfimDbs7uqvnaCQh3S0Flp49B9NU2x1J8qi8n6OfeMGUAd7PqpWcWYR7HefVBZM+9ZwEkimKrmSkCgJh9f9rbbJKKllmQ8xUrj7/ix28Es1dLkyPHa3Y2Sc0ZGeWkIKzRnAARGd43hqkGHKCQ8tHU5TOKmnhC/WysffBnKdJiR+tWVumtV0GRUeEjnl4k0FRBCci6zP/ADo3RbdQ5hfPuJ5qN82wUyvQdJ+5/zHxdyOiBrXO3nqRFsSZYP4reiGozLzQnUbXqIGTj1mYpHFPoa/ykTIh7146gydT5S+yeSr0PDGRXDr4ubBvzUdFHVWJ0Qsw8D6NZvyt9iKlV8XlznULHB15X+H9wap2UZYAh6SD5KysmeVpq2QN6lWDN0a6a/vDX83SZ+hEMxi78XC6g6P+U0vAV3CEMZT4X+e9CzEl3n43QY3bipHvbdgxscYOkBbcIzPZgRCsjviItKtIq4KRsK7gs3eTee0yrOWzzvDufUEB/jSytF6+VWeQwZQTpxZkjpFCO8ublnHNGVc16Hjgev9YFK6TnJf2wFY1Fn/1ARLDd0iLAWM2q202Qlv0lTaY6GYY8sKH8dGdRwOuBpgFzT485l8FDJbjtX5F81fupUjkIFImGTCkAmJjHG1MFHvx+MLOl7ZTzY26S6hazsx5dmXDcuLLQTqLJI1Ysz2acLNhPBP/uskBdSfDmhyXA2xWyIOFPS4i0ocxok+WWjJXvSt+7tlFcqCMY9FhOT9smV54oIRoCmFrFDeV0Sr1m6XJeBWNoU+UGTmwAbjG3ImECL02rOckoCQyYONgKZv/5qAgUWlQGdb+dIkwfra+Ff8j8Y+wynl2JP0rR3mic9npje0NCPdAdXv3Yxd3Zk+POAtyFmLwbp8KfXP+pRq852JCURNcSk3dh0gexPE9JCb4RCWgR+/euqX3tCGhPzX7MrQMq3CdoohBqj64DD3+UvwsxM5bd00zb2dwPWPAMpk0Tfw53JyOZOGVLVqUNpexUmSp+rWoIGrGUFT+GSik4PNKbIV5FVpEPMZ8/nZGkh1Y/51rrW7JwJ4gQKpryb/7M+upOtmnrhAPzJKzV0RypU5c9pKSVhPOBu4GP9PeE4kFm7x87GqLq6P9neuZZzgADzgyunyFwRDHhKVie7kKDU1VTzmCBYo8lC5d6VF/ZCfnnNe9Z2zxFEyrkjHQ4JK+cXig4nU82mQin/2BoPcT7GNbvnDpdWsETg8wrMSaLoy4ySQwCtXMIPaCnItNTc6EXF4dIWGiS3KZFk3wcWgZ0RR2iIdzYk9PZ7wT6D4Xgts52nX7UdjBB7uqjC6yWL4tO+doFAlD4qAwznnxao7CHGc3EYLT29tgEJ29N1WtDWiexEbB4JEWLudhH23wxSXy7wDyj6hlI/tr5Uh1T+GfmWhkuNAxB8PWf9xRNAKY+X906J7a1rJJ+xu0iBG0VTIw7ckmzpiF2R610JoIKccTiIX2UpJPoUEbAGqC36vxMfZaGj6lUMLGLXhvldITPd93033Si87NQ97FlXnEhO+KiPr7dZ8coJzXUccAET9nPLEqzE35X9CoplPhrIF3RMyqijGdA7NX4AsUv27AOs3yj9sTnXXVlNKRN5B55GGWj17JgKfAf1FhWopYfPd0YOPgRm6Fayickh79Sfy5ygFkfwYO9gca0kigL/cdgG3EMsrtU2wChN52cu2LqB7x52caLykM9cyfpweLzPSz637xIR1FZVSDN/0B6kUiXLE2IhzmyAq2kRpnsp5Xu8sTaELAEgnnSEXqs9E9I2KVZZYy2IByipRHJAEjUMX93bxfLsiCmZQgaQt2QAFLC+CeBOSJhbRNimv/1v1sMfUcsssTsRZBfchaXFJhDYjF139Bxf3lp5ZTKgCNgbsR/xqxPTduPQm9KrLSLuJWcVN7iekVDudAnJa9s4eO+vJN1BFY34GJZf+WI/kxm1CAi5A5oH7Bowf6ayw1/CmUSl14X/D2/x4rD3FIKAaSh3U87Jj/LcAvBWhDPZY9f7Kh2c5hWFilTWRd2p7q3Shy0OHrURxRU7+suo1GCnusS2ydMwry7CWoMuEMokaScFwD3yjfUm9OZ/q7ctyEEfE2g82AdG1olHgwbZVo5nh+NxIiksGjFlglmUCFKIpCO2A34UbxWl4iVVkHCUhtZUWKGWsNa8RSpL03jsHYFQD6IlFczUThUxESEeo8/eVwnFHP3zP5cVymIGh7LZMbidL+Tkj1PIYkPUEkpxT1Fc5ggVbR/z4L1D83FLlXZScjk4PDUvV5B0TdTV1mul41PgvNcOnjs9KVkryX8meNMutEcYzK/KLxJC8KRXPXzoszDADk/8MQP39Nbg1H5iqtZA0EH6dS2QtUlHCLSXOJay4HuycLslzYmoAW05CTt6XJ9Jvve4SKXSmdBQWHoFri9hP4BKWkS8l5kzPFVFx67n3X7ThA0cVLvu1KxuOC01aqDOMTF9ZJFdULd1rn28iwWLpgOgRSR632kMiieiYg//LvkI3iCyLJKGcXH4W8jmMyW2z4FQgW/xKmLLneNRKkdE6hSk3hx1dIOPRJ6LewjL9QhhQo4+khacf8LzxQCyJG70camiJWjEt821OFgt9bO5KKzyL7dFjQ8wLhepM8G3VZ3KF+Byg0TC1+l7tFPwn18Rp2fuwS7sQ5+gSyY2IptanlYoaTURPFKpa8PfzjbKxhmuAi4MyBGPUqY09UNQeCt+76aRGexm0/u1Tamq98MzyphbQawYCrecuuCQ9d4Rz9WFDWI2e8SKUbTUDC8CX3TdvA0MxkZGTTJPQ4C52XvZA4ZDsbuOYTeVsOP1yWo4GW35Q0GiMtZlBzVSF/+D+bGHG17S0HEkDZ+tRtEvWV1WfRAw+3HfbtRfAFviTtdCWxBl0BzawXqvKcprc6ttEXcC2PJY24NLT3iZXV7hpGupugS/nd2B5t8U01uYuht2j4RQ6Ec/TPN9nyTlSTzLFmN/Cbl1K3zsNbsdKdwbeStZudG+HdwXILDH5GbXMtKxvHH1XBq+6nQbQaAtAcZNhfgNlpPlTZf983NSHshWSDbvTrre7+qv8iz3uUxCCju+SHRYhrXQDo5+aO7mFz8bRl1kDa11f0gkUKp/LRFX1xlunq/Zi+lklPNgtcVdHNsCwThe76a7LQZ7PpNA0YBAM1bUcyck8upolqqFrohOEDkU/VYWjybT1Aa/c0DFARV6VD48czVUkPT/pFS6G3ZrToawU4oAALldUVQ/4TttqtoRPXIeA7PTH+zeMQybCv6aZ+DVk2buxCNB2I0MgCh3wJYgtUNsTorKoGA+/ojNA5OxcflXEV8h4ft90foXc+2qD9qRAqTLRAOvc1tU3zovzaBpoxVByg19wn8yP8G57UFCgJTDNCD7piszCDCN//uI1QfVILCOTs7kcb2u2S48YS/3s5X7FZGBwPiAT5BYb6ay9VrpDMotzpskdUOI/DlHrzZupORj5N3bmdieDHIj9IuW6FplEeA6s1sxoGIXM5oMc4KFdR8TW+2croig1YjULw6xlc/B4W/kQygC/Ay/mGeK3cuzTNpYwkiv2F9aSjTIjnJRjDvoDQ/ksecMrVLXIN6nAN2mCrmXLKpUPyvCxwbQBQ85wDkv81+5SQXHLRzHhAeayEi39tzbieB4IBlzlTn5MgrjU/FK+0o5L4WT78fbZbspdxa+A+ajSuEixlwRBiBRkOSRLH1mWPMdaOF8DXEYNYIEiMkfcc0KSsyzNg8exAD49DX9wS0naih/6zOqEwxi+imTnXfeQuWk8A+zBd0jG5hwatRXMP0dq4LBsLKGh5ZOYMhQgcjm4XPwts0JwHp/deY9LYnD0zXpsAgmS8zaqTleq/j5YELuhCKFmHQV/5bieD4VfcTj9jIqsKPMHPF9QXzfSM20/d+96y0uQ1PtL5hkJKDnwfInMQzYs/4y9KOb+XNCQZS1+8ja144a7/8SO16M6m/msOeq0F53XL8FG0/2FLSnImYG5Whau/0Ft0q+OhlSsbB8I2w2KNvVZsMyAg6MVh194whjoqsWluTtxRpFvZMe1ov4C+/9WWyqBywAmCd91UiEyJh1W/lCiPSUYxe2Q+alxGXKRI2UPJluKg3zBrOPefEuFjS+4SVr2NgGSORSxVnpeGVHmDTfCb+zK/5vqGn/tg+I8fe9onqJnBvUkeCP7yU4+rze65gRspo9JQqFQNoFuei6ZUcJ0aVF4Tg/gxzYYHxNrBSBQ2d4ihfaTLO2CJsZKGs/CGJnFRPrP72s/Qr+N1wqNMLq58nCckDcxwgRdZp0oXGFYT+RK5y+aQXLlrUsRRnJsJhJ99aXov5xfkPTzY9RTcaXtQ7NZjVlZirlB5fk1GplhcPNVbJBnV9QfnuKSRXgPTb3C8XUPM/7JM/KI7ROnCkifXK6OcZvt0LT8gd1+xHGqIGNpR2JecR0XBvEa52dGnmmw5Vagefoiv0wT/gI7/XbPS6aI9mvdbtPATDPPyeGrWTaRpFynmBX2+hUCNkgnC6Ci5MNtYYUffyIzXL4UCWkTnadn7csJnpo3uurCWLkO5J73sb4hNXgLbJXc0S65ev/yJqROHjyz/ICP+apsKDBM1FyjxBVoDGnpXNZanAtUecfYAQ7hAuaHw1g5feT6TUGt3F4SHdnoB7urWEECFBNlbZZRt+bu+yFy+ZmG7TZpwNDEt6Y/v4YEmiXpFe0MK5V2JkuusHldJAESaYErKT33x8T8/DhnCRMaap2tC5flCqeSN6bh3+FfdkNG2n4MrEh95EaQdye4lX4I8X6Y281sOMcx4zwJrpJj/JrYSZaU3f6q5xmEuQCcOnKmvTlFjW5zYl79L8Kd3/lEfRSReRPUCdo9Y0ooMV+/EmqiehTuODysOu3Fqa0NoLOPmD9F+Fb8O2+eQj+piMh56P2qIlDB69qkz0Rmbm5bWeAKdyXQeJ5p7Nr07MNpxh9GgIDZJ9zyK/FMNCHYIu1GrhCG/JIGPmV+cZX0VrahX3DTrqSkkJ+RuY8AK+4kLRXSf2GDIMI2GTBFqPgYF8HX2oicGsVmemLwcGk0D4JCH77VGg+N8F9J6YpjKajMcDywbrg+tXdRA764XJkFeqXRwb3dhkocM9MI1LHrxsTYAh89wrP8cbpHSqEc/MvM3X8lQK1rqjG+kkCiS63LZr7LHB8GQvnwpqwzgV/7UqDr75pZlxhDwjGxliieDF4yVLAIohgXh+AHiJGXOFq/YqdRIuqwj3FA5cGo5uWop42a8xPhBXToNnp0FuDhUjPAXA+t4BWAFqt6RTGelUOFrIOggKL24/lP/qRU6ktmrjmj9/g187sQ47BYuf5ZOIS4yetXojmxVxftG/nl1hqFOLH7WobcplhWcJY0VOBEGQkWWu8W8Bd3gwix1JsFlICZLKgipSdLtwPPG1BPSimpfqOFtuiimdIYS/eS1+ChtOFrZW01LWbHDgNpHOyVHLWroYcUsFo2AO9MmBj5mj99C3kpb1ubDJq+fMClhu0/qghJONCe/TT0RdpXEvArBAtN2WPw6g0LXdUDFNKrTLV0XSTu088SH/JJCglw2zrGMrskELmw0dG/Kx122rOR8qbrseSM/kYVu5vZqY5w3HK5xllY/DWwM8/enCpogbt97N8WoQ24XjIrxe6dxbUYHPKw9Uek7jGGWVV26yCRtGaVgD6OjZKo+y5SrozKYH/kq0qpXpQrqLtv2cEiSLdRA51ptB/xvTnbeSlhOkZwsSOWgJHyxEOJjGx/9fqIM+2w9fIrOVfGhXezEWJaIDUQkeaVpNxUU8d6Gf3zYTn4mL7+1cB/Cdipx9bL7Hhn/wUtabAVgI1QrpKqQwFkgVzi7tINfbbrPuqj3yW5Zu/LEWqgg2N0qMuj0ZuogEBdkeKLXT6vva22B8fw7qP4czdBplC6wkNDtcXwUejHeUU4Ai/4id2EyfPx93s5Zp2vL6Ol0ObA9xyRaLJ68o9ijNWuAx3syQa3JTsfWItg25fGDGv6LIsgzIJCSs10dsfQsfiXQbTwA7fGOX4h29TMmlrnhfbN/AjINMM36Wt4Tj488vlHtNfTorJZA47g4Lmd+D0S6r6mR3cIhRBKglTZ4HbjxHx1reyufh1gtfajDEU/pOUjcylRxg9R94HU="/>
  <p:tag name="MEKKOXMLTAGS" val="1"/>
</p:tagLst>
</file>

<file path=ppt/tags/tag2.xml><?xml version="1.0" encoding="utf-8"?>
<p:tagLst xmlns:a="http://schemas.openxmlformats.org/drawingml/2006/main" xmlns:r="http://schemas.openxmlformats.org/officeDocument/2006/relationships" xmlns:p="http://schemas.openxmlformats.org/presentationml/2006/main">
  <p:tag name="MEKKOCHARTIMAGE" val="PICTURE"/>
  <p:tag name="MEKKO" val="MekkoChart"/>
  <p:tag name="MEKKOEXCEL6" val="False"/>
  <p:tag name="MEKKOEXCEL7" val="False"/>
  <p:tag name="MEKKOEXCEL8" val="False"/>
  <p:tag name="MEKKOXML1" val="4HooU0THZk28POP9trq+pbTvvzd/gcV8t56cq85kb3NDTsUhojRA0EsgEHHMH7oYP1SYpn09ysXVivguJdhTvfyVMsBLTGvcX7WPTor/CmXfOtOhH41qEIghVTfcT6o7+LHxt2iMj4vD/tblS6qzJ/gMcPCGrbvVDHAA21UQtxjiIUqba8bxYpIy0ufKDgD5XDCDe+RVNlFbJpcVRItRb19Hi89qJjTD9ipKC/dBBdkNW3cqqxFriNY2B7W3+bXVxpcBJ3WxE9+VOtV8Tm585I32tmAWsi3qBeXb5MtO78ZlEar+3ePvZm/eKkNj3/PmkC7+73A7e2tVVjZSW+pEyY6MjjSb/fYuKUlYdpc2J851EWCgPDEiElWg1WnTjQz/WMaup5Ox8HzXdYPaLQY02tr4lIE0usFqpPEw0kAWDWcYjok4eOt9EVw073UTlngHofjai/ToWfbOdqm9oJ+6oBsKJmgHTVcOIle7J4AIEpuHvG496en+iGEM42uyGNLEqbn/rPWm0HFHWjW0Im8qDo6T8JJ9MWVWo4V8z3dk3rdbfoA2HYq2DBgvzZkfLx9gCBRe86WwP4H9AdJdrwdxn6062SwJZOuuDM7FKpom23pQmAMT8fVEQMZ5nfNHKlsxO32tA24iC9KE2fUQHr43WCNmPQ3UrwI9v6UFRZaJjaHxr01WyN84IaIGAZGAhvotQ+cGVocnPcLjdKmDHgpA9rhuVpmOTiCpcCNFBvgcsG6Ib4ANMZsQKVZ47CYExh19qoxwWNSPo1YIIDHI4I/ASIu4EEwTMbXhFzEDEOT/VhWr8+8bc5m1iTZwyQi5V/Q0v809OEI0PpTK6Uuu9K8tNZg70ktmBWitAuifLIZ850dgWGJyZTfWMALVQrZ5+lR8M1rpcrfSIx7r9r0Ys44VTE8UZ5z9yZ09DkafpeluiUVTt4lvCS72fjk/07CCQZbw7KhJer5LbcO2JTm7+8AeLJIWFJwSuGmJhnSbw5gd0lgL3v3PtOf+wqGOqxi0mmw3xjqeVj4h/QoWtn+hs7tvBTKFZShDE0AxDgwvuiebdAdMXcoRUNmiQuj4wt0IidIqb+d+4frMlqBTVajvW0HsPpdnb770vb4xXDVM630EeVrdqW4bYdm2x0q3+b+qP9elSlWXmMac7baQq5esLVccYY2dyOezz8sY1c2eaieGhhZIjuJabUs12zoBg8lSki7lMrP1U3ni1i0Xhltvz0jYyeXyaT0U/eajGr+Om7kiWBVU8FWYalkdu3nR9AF4X52WIX0zBhqu0Hb+EAtTPmJJhaXu+SlQ2Gyydsbjiu7vEgq2pT58ItcjA7npZg0xrxNqH9W9B4vHm1vuNQ7LrUn3Fml59hn7JKZaXQ7f7RhXyN2+VqNdpe5WEnANPQ0FnZWqjkTBx2e99WUypKj5Uj9UAl/4deao8gsRReE+dZZlkStvIBYuKYzsJ/dF6AVekHviq/NWXCuKzEHYGkdNbGKoMhHmMNTBYESwwBj7QrbK93p90Pfg/uCHGzz7neKbB9o0KfF9/ZN3rIGL7JFsXZ7IhuzjXEBgZF7BeaSt3HzA9eiitSEFqA3T2a0w8SS/kilaY6BliDzvwvws8bwOaAZIYAC/uF0b/11p1J8xWKYxZMS11UdRFFVdqLE3JsVTZeTiXY7iQNBdetg+dR3gV76TI89YUcg+v3OVuVRDZ4WDRhgqPnRXNleJPUPMNdJ0/YJG17E1qWwQoIjUNzbZsSAeZ5epgbynL/bhID5s7RbEic+13zifMCGAHklvqgGzAt3+Z5Rus+UutYvG27RJ26tqW2gFF1o+GJ0JWy/T70yod0qfc8+349gm4Q5YBWiL8QregrtyxWsvdPbXqsMX+kE1TBcgcBXp2nGsRVMOvuI8XguseXS1lbzYyjr/Cy6nVg+vmnbIRstXGHiE5O+UaAi6f9RrCOb3waKOHzdRaGzIeVswut9HmOfFruTWNzHx/gOhmY475o3/ZPXrFhu2IJmXJnVMxAzg48QBbr3UcjMjV+hcxSOrRgqyTKNaCZksWkZ+gMoxJAsWRTPdr3vdvk8lZ+UKJ4alRqNRzDEfC1CvE+MznjMe6zbzQXOGUZulSITU+CMk/uYaR4UpzDyuRCpBiQfJIoiYxyDG53JEOwEVYC4GOK3vjXd0TlhLGnED+rRIb2A0d550EwrjD9MF7g+Ip8LuA9x44OsFnugBOFOlm4JUHG7483XgMEiIDPqsVrH3LjdkmzWKKS5LC2IFeorhFWzp2lM00C2Gcn/mXUd3TESSIOXOif2mbcTPgsqB1iBhTcvS/DU5uQ05wHY9vATGXht+yhxpimfdF0wyR8di4Obq/4CMyPa5t3/qdlu+0wmZcw35+6lJLPUGjqBxDbLfLKjwqn6tnzAvUz2aduEHjWGGne9HD/7hsVe2DzuFGxntUjmQ+ZIOIFdpwQ0gzV8P0JLeYGBKQKYLTOydkrR6c1DqvEaAG9gYqTA96BEcb7Yc12vOycY/cUG9ly87j9RaTC+9BeT7Y8Lv3/wQqtPK4aCiRMNxWW5pvukDVnVq7lo86pyCKpaAloY5xZ2DlavY7gVySAhwdKcNA+QxV/ATymoFMTNOyRMiqks9ED/4TqfKSop+9gEmPmqNGRLzRiGtws+dR5G1lyKbH11PtgTm0E4rvC/Tu4olOYsBAqXIktowBXk8MPXn1i4LcUvbMfUF5PT01Cr4zlNegqOzym/BlpQTEKOwajkN6gnxgqitrndz043fs8bYcwv8k4sQQG7NDdVQUNinWybpgei8DRhqnQcwbQuqVStbF21p4gl7eVKGY7/jQAxiWL6HdfC92bzZPAllpec8tKGR0YGrKwPrNbtqSUJh8i8KYed2aZ9ohoByqeqh8yFVxQdRIsPZy2B+XQivJifIB1SVJRtPE4bI4b05rL7s+MG7n44NPHQqFmabUCiHhmbynxQ2F1f0OTCzlmrA5I2fm4xmdaaWpTBu1poumoKCVtwmcdRdf+z76yoqr3/aHancvZjH9ydkoM2Od/cBfej+EiiPBW6V4kLrWERCWY5S49K5Sfm/UR4LFPodSPvAWoFh6I7JrvFC6g91H6lyXHHuoew+4HdbJXv9QPQUJ4dGKW4N0vH+kNoBFmveC6DtT00KoRneP+YzWZH1z9GH6FO9reUDDtQ0ZjW7sy2yC3C5UH9kyclY/wTLRW+8JJ4FEhAWasLMpoKfMYx773NWX5gQrQSExZttWrR/LkdnzCM8KppFTqYrPxuBC0g9MN9rWKlbSkjHXuOeOXsAOAFpF2/R68QhpSh9kkYs1fkOAsDN3ntinQMmLej1uCsuewK4UCVO2Gh4Ei9VUWMJViK7nz8kmqwtBAEhdgLk1lKsoBkFEnCXBDkIl1snY/TUqTCazxj7xuzwDtDvZwRl08/wYHXGM8b+car/jMO0yA7i/qwbp3DnXGhbBR35oSUNtkwK/V3X4+aG9z+kAgf3DKYGItU5RcqHaG2jiG9uAenjk2dm6WdEdcuIlNRchwdcJqf1IquRW6iP1HAystGukA/pkelXQr3ylipRz0KDbIhTqXGakZBYqtHbZytN4ExONTKa8cllptSued5kkZGXTHFZ0Tim6ix0WynuVR9v4/wxivIH8gJXrPBDuhyn4Pbxss0NHhMZv0D/eVcGRgfAY37Pgc+2Zq59V1Bksm6wfhc+2Biq0rh4n0cqS7UQ6onL40HUl9R86UWwhZMK7bH+1Jsj8gEYudP8dyYF0CnWhHp3eG+Pa+Pg0liy5Q0O/E3i6RDkwXpVF9TyCKOQHEB9VYOZujz5kyGSteu26464jmZm8G+5QZTEhKigrI9fjaLGr84+2PKkxqdvStxyWsS/POo4QVO7eZabm9uLre3ooplzT7OJDGs5GAvTYEHxekTBnyPQ8F9k1RLCvfJfyWGQ/wdHtDREyce5XAMgee6KPsEPVm3vFEXzjKF3khIYYab59LWx8OSr51M3Wd3BCOlvStITEyVxsxnW3T86neC83/lSW52o5/c2fcMMy1wG8xTj1Zrxi8UI8ZbQNlHBlT/REEHSevpkFEUf7XoGr3NKT8lFoA6G599Ju2A16rpOixQRFwW0YWIEwIUhDG4WI1NXNKRyYBly052UAHo6BDw7vR4H/mFH0/togVLdIldh3przPWeqAiRgtmg9nXKeTEcm+OB0mwFiiz++NhV1+i0mko6nLouh949xNvg9TNHc0rEBMkaJPGe6CLjdtpqQqjc5bF8ca/9HSv1SCaPk3XIUVhCqT/hTvnCmtuLQT5NLjZDlMJIRf6SHL7nib3QBFsFf4lhYoKG001zjxF2PxV8swEv1NwPyCBbJTnnmV3bDjeL6otCCtOoheaWWtTUbImZxW1t1qocgIj/ztuAG2Nbx+18EL7i+OEWWA104TrAq/yJiozhh0tgUv0XsbCVjfR8e0Ay/gAWhPVvBKCGcGUzS4sOmTGywciQ0dwYGzKiRjdZdCWV3W6iMN55+bXFYWII+JvxsZCreU9/PRSzyvaN8mp9JGY16dW2SciFGnG5wZZlqtQVjXSw1+yyyaa55CY9k0kdtkzCQBruXXXQ2H3CUBveWWiC8ly8qQ23TPwxvo1C1MCgp+jq5ReEJ/A3k2ThlBf3pnduWKkYNRDru8Z63SnMbvaRWtIEYHZ0Wpom2AtMYhJ+bzIjxoP350DO9T1ogZ2vbi6yEtF0b8KR1hDkZH3IepL6S/5O623GgCpJK8fKLpvPPdReoQrIZzW9cP4NfdUYoh/J8Ex2SdwTrVtzWmja0juS6g+y/yuX2dPfedYf0AXNiCSO2bvZzBMaSNKeMW8h3DjEH8NdFP/ldnX9AIz/rtp1f5oYjsiUXfbMo1WgY6RkLzTIeUqzESyyvaclscYmqD2/hZaWJSyirF6+rnYUbvQJ1A5Cb3pCk0M8/N2JA7yG7vxqorFZ032XMvBOG7Ut7IdAcF6PdhA/YC9Ak+laZVrua9CvJWddlM62OKY+pg6/vsKSOyS5rBSgZDLmsRiJjah5tAgG0gj+XyGQ53wFV5Rjjr2z0slW+yySQ628Y9lnzqWNOp5a3fD+CKIPdiS+mZv8R+Z8Iyjmftinl/ecGanHoqQfJlNsQLtjolAVzPPvCFdeKh/BPcr10P/yVq4TAfvDA4m+bK4sT/m/hwVizWEQVvxQvEm/jOhBzPNr8vU5rIYdRklinIHEQwc+tILCaJvgpdmcfpbfSiqCW95ii2VSH9J3WuvqC54hfAG2toTdC6EKIGu3jBVwHORf7VZ4H5dbI4Tn9pt2ILlzVsSaeW/iLZNC8Xz8JPanyP+xQh69BlMt+oRf2tdt8/zVrGdXJMbEQRyVRV1/3pFXRlv8J9ODQdVbe7v0Z95dfac/Iv9qYK0LRQghkS1RvbaDLfzWDFBsJP+OC3/FeczDO1XlJhQCeAwyEZ6kfAxu5QSt9tGe436T7MRuKC3l7wHeOY0qq2Rjue1L3yvbEdFYmi1y2mEnU/SKaczsOGMWI8uIfkxCLrSfD3hK2AvjVHM5tTdIIZlJkLNnshhz5mdzfy+xBrJ+4y1JnqjrmjqBml/k2JXfYYPg9D9kIwRxDSpzq4Avbdx9NMrDqYz8t9Oykv5bP1pQyv5scjXQdFfrvp8T5iSu/LCKoWvtRKLVJtc60na8ZyFcphcmG5Xz0URGfclgM6xV15fMKEMd1bFo4GOABgexspgdI4K+wAOr2qm6MMmBnkXI7Rq5RJkzOqAEyBi6PWE6j8O/UBSiVqmKDjTjxq1VTfNPrqnIFxxNGmNcDadqnfNZ2u7xEQamXsgfUxeormSvfNm14aY9xi6dYePhqShNe10j9RnWNvxA2vSVsJCW5it/pNwpicqa3qqan1hU8c9TNx14OxHqv2WImjfXTNE+w9XRkiiqT6rJZMYJfYfWhQBmcPK6Ls6XSOZS5BLCDn+CdABnD6shYv8+ElEuDSOtX9lJ2jyymUQSh4dVI7C7ZAD1lEGKhiCbRl0ns7HvQBsgGf4YVIdYJDlDxiKgf5pWv9/jRI5qkXuTjRK2tIBPRgiPxAzhi2iTpp4B0RLEyWziP5hkM71jRnRHUR1OXQYFJIfQiom13YK6xmm+l5eqcydSSkS+Vh6qUI7pvDWMHFmkj5LF41qGQwhSKv2ABca3Y1zqf/oelYJoTVmkc6MLjKDn8PsfJcbD2TanHNF0OjN+44L0YD9nVpX13wUcBZ09GWcfq+drbkqA5LeULA1UAp+kYU2r4JpWN3ZpE7PfvWP0FHQn/dAUc+D3M6f13/mowKazFM5emHd5Y3gvAW4LYBeKzhdbwuwFR+kiJiYzoBX7RAijug1qEm3kFnoDViqEI9y/+gU+gVMiuykEXLOLg1JcU5u5USsnj39khc5qxV8hN8BO5mZjPWNJi4wshKYoVgcZoN6RZFcjjmVxu8wqzVzWrhUoGIkQCIvHyCgdYo8QI043Weye6qlLn0UstwhGRfOLPx1cBBTRsEQso4eviBcrKdwYebzZfoEmRcJbZN+Eh9ApFKQk0QKp5v8lDDrVyEFyuGk9SE4YuYpJGktv9L+Jic2YdOBv+BquesDLZMvHGX2QnmZQpgjOk7MvPwv3dTPt5IJGe6xosRhXnmMe20QTsDbeMvMW6/XgBA0xHV6ocfPXi/PvbYrAmELxL0dlkzzHL/EC6mF2+8kPPlRpaQ4bnqwqUlqv4wJKTkjovZngoqHDWiSPcaR2MIx3A2huL8TmvfVQaEozhlA6oTALPDQmLTs5Ajl6c0ad7bPh75QXWuhFlSIUxhdZZwlM4r7+nQDytzu1W1C+cMvIm8gowr5h17oxGTmjFJD5XAy/zE2eO25LMJtFCvAKepthgaD0tnNBh6wN4d3KuTR4mC25AAJJeSu/kqTUJ/H1wSmz/uQ7+Xa2E9wPZVyWcQK2afGD+X5Y9tsoliQXi+Uv20fZlafyvSlMqI6dIdVQhGFS/oSsWP4H580nvjXIvB2SQsOJxf0oPPVzWoBgKDvG2sf1uRn9oyD7U9oTAp1AkaL28shYYGKBPetADaxsJCAAY2o+8VsZ1YFq+yA0CNgKzaa8zDKR0h+jzZAF24KyCRjQSixlwJlAJCaqgD+9JeFrl13+OzrcEz3C4ze7JKv2mCvtvYHx8zcwl1bNSxw2Ky3FvQqlC8lPviL2K5IoquPzfuxwtmcCU9Sq/Y5iojv+f0W8eoSLOkJA9Ss5J0Ko14e1J01zm0Mda4+STmyz6riTMAsURPZiHQ1Q9za0QPtuytcbDk2I394Uk77SsagxmFGI8O8mnuxK8MbHGoO6fnE5emrjPZsFLbVUF5/uMKShs9UwD8juoFyzB0KkrNanOoflmNqIULxLaRbc2PuoXP2ltjd4i+qdA8mT18EtNia/xaXmZQbCkpUR9ajSk3YUPiOEE3R9ye1fyuIPRUuVPhmn4D51GJVTb5y6PNEvX8yichHbdUyuHINPbVbw2PIxawPMuoUDJvogFY/vxXuX68rJZzdPC2eJhTibBM4GPMWl41YX7OuSX+ndwKTrT/kOAcESMUm3D/dsf9v4WfEKCjHlrsd3EYlN2RVKOfuryszWPbeaHGM3Qgy80UyBNv1imroIsW9J6tJ1ufsnOw6n4rhgNjGyVbFYjZXCHY22wMsdK2M93Creu8RtDyRCXJzIZyI5pTPz8KX2zN1YVkSx7qNBfKF3pd13HWucP/LlQyKNyy7TEL7SJpUbsdsdXglsJeTGbRh8PHC4yCrsEsFJpLqrLh60xVdoAjJO+LerubXDo/jS2nB8oIuMESesziUCJGBIbLwyXyDNKBh8lC1/WvVApCUeW1qXxOnEz/gM2Jl41ZYoKvSjEFWYv3bnz8CM413HTNN5tvdkc6k1X8ymlM1zQPRdcskS6zoiib2+URLHX0hjexj1I8BAAGRBI4pGeshYQexjOewgBrVydrR1GN2RTgQG6QFmqC3GdfnBQ3irEyid3fHeB8e+1amzUkrBv4pswFadVCCVJ28hgxrrZRqXoZkSvakT0k+2PO2YbLcGcbjNR4F7VvhH5boL+iRv2fIC1GFRW0N65ax8spUodGikOvIcnxD1pcj7EYYyyGnHlJwBi6EolaOEy7nLTgm34/Yfono3DAPNSLfwDKonYpQggcf0Ux9IqduDIqXOz8oVwONOU13NTQgGtEOKCevJDlyIUwQxOscXXo4B9u38rwurdCFz96cKKb9hCjthlcfFoBTFp6QkEvFqwdFj2IPoaZcX538TTRynBH4YxYjnzk9Zlq23Y/j1hWdmTMaayfVvgkabLSGQ3PlGihchU4XqXA24uvYdLlyGtrI+RfhujOp5NzkmUr/yzyJY/IBx7NWETUaf0TFu6udnfBBgIQqfNFr0FT23yWMngEs3GoNHSV+uKCd94rSAkcxZStKN8vXk5m0UO7w3X/06xzBX7FIli79JxYKrX2Ul48SXwI+S93b7jKQzeDeyfEH9fp+T2ZSHtaYOpsRbUiyDhQctq86jUbpsYHvjGcOnHbvj5D2CxmuwwCA7DlqGzIrvguJ3THkDDYy8rD7DvSAbdUenCJIcHlat7+C5srSaU67Njg1G9prB132+jubSGdS0s5oH2JgMX2bqLnmR6l+GW/aCDjRW4WIH1NfvNRUei+ncGArswRnCOe2x/sZ1tWw9Vy/NrvaA0JDmTXZnByaOjyKPZ27ROUifBTeP/nampA36yKKJoS2/q3bMQWo7hahpLlaCJXMvUYkk04YWKJBCkM4PIfEMJOlEO8jb6UubFO8MY/QvsPZKyppb5Tw9wSapdxxewbD5zVrYeI6rT6D5w1+XBpV0z9iOcynXGk/fNphm6EVLCz0R9CaDsS6MrCeDlTTnR1gChhYdTtzjijd8Vc8sJVKE07NTzShHUXOaqE62d0BgcvbQsG+3ZWIdOJLB37byhcuu3Ub5MvRO7VdyuJy474MG7zoCa6XTC8PrMTde5p2RwWIqP4GOG0sE2PrOPOFq3R8rOTPZQrsl4AY4OfOnKEzQ3qF9BYJcjBNN4lzyXRPrPuU3H8LyQsXj23RyYa3/QhUr0rcsoZHNPAW9Z2pQDkeoHO3eCDEg+r0q0/uo7fY6/L6+cv3Y4mpuhkVG/AbmGY0R/Cw2SxUiX41rC7lzwdv21aOTAUd2BB1ASryfizum01q6IZLHI34GsPPmA5CJJ27n+g7W32NFFLu7bHjN8jhujFJoY6cBxoo/Dr+hkauxJhsTFraInZPl0U3KnfvmtEDPEKjrOl9WhFDv1i3vZdXFiAh07tevOT2RQa4BFz5i0Q1Ad6P8SxdYFOMj7poJdR0Vd8/FpA8jK+ybF+rnMrfsRI2MLPHWWXUkdrk5c0IYFR6yMPnkhw7wZfGsdTtusp0ORbWlJkR9FM4XWFYeIjTJbLOtp9nvQSWwDNB2eIw+zb/OBfDrycYHBzSgGCN3FVUHIw9W9PblmBZnLG6RBbcTw87BQL+FI4RDDvKELZhhCB48e6foVpx3ZHK+QX88SwttAOozKZAW1HNMHMJN106SwOX8XL/0cD4vgCl08WaRCmeWSY0LPDR3FreO+B6eVrHROEb8O2eGWyvmJFnlw8PD9Q0oCKHeaOMGSuc/O0Jn1ntgu0/5wYhrPBl6gehAqkiNBhA4T5v63QD/aw75vl3VZtCzEMCA4sUhgJaVyaDYx2G0LQEb5mCylT//zvyReMxK77nyHIt1DWby3MCxDQW+CZcc2cKfkPxfkUdc4PABAdYwG/IZ5GiWrucbjwkMkqplYGaN6yDoNSTdBVHY55IvpW1+Yn+Hla2kj8Llx/yIeU1sVHc1njTj6rLH6vwSZQfsRK/HPI9CA0rXYKAjsBCBUa/NSA3AH0DGyCmQZBPgcqY5TEJik914ZdGpbFAhlaIEgnopCBSIkLvFUdY4YzI4BP+4vokavJuSc2OXYr2pyQAW6ELp9Bf6mPx8y/K2FztYEiw9H1oJsglcFCNLWkRixNRU2XNrC6vl2b6TpSaQE7AraVZ+hJ0truR4YwxBgZslfy0UbqdadaiQ3yVlwJJjI57a3MeXlceNAt9kVAJwjJd2UPI5Ri7gaajfOFosCgLfaye2NIQOZUED8xVXidI9n3aZcZcOfkO3k/zYeU6C6KWD+poVGpeNojpswO7t+v/krITI+D++gwF5mJqEiU3xk0CaSeWdm1zgyy20VJHqbztkJFcmo84rwVprlSlIWTnklh2uJ4bs6Sxv3InW6wH0qd6cJQAA0vwkdbBziw/mK7Qk2RtjFN2ptSm3KhDw2xMRB3mBX3CoggKz/pWFVZ4qTrIJj7Smd2B65n8PtukNBhJPPykwU0ZTEU0wkLFhXUoGjxGhfVvRUJ1l9Ml4eGrvECNkJ1YV4e2Nja108Z8Tc/WYjiHQC5wI0Q2ZqPlTZC5CopRZWKsGFmENJNL6xq9T9Z7DjXwOBfl6ZIhJymcBAe8QdzrU4mUBfn/OHZKf2cWvRNhOTSNH8Ft6oveaV6Bl2vFsDb0KmXjmDqybQC9hi8JmNxPyDxZaEBwwChEaJh7J12bwwpByiEK0IIHsE31PGIEwk4ji4M0il5hH8/hRDX0d9pPeqj+QvIm2EY7UJdamJelfkXULZEpHRJxQbgUqewdRRpakhBiZcTWIxMoZM4NVeSjHSTHEhf+vdV2wLWR3c5+NfTFnRqwOfgP88n4Ersbhpa9mU7qDCTjhMx+sx+NdifgKpyxvyFwLHYAoSYV8yAdaFL2hhuuSRaa1P2pRQoJUo8U9wuPO2gUFwCnxsitO62PfjDnOiCbYv9EXsZgMgwRmwIYl7a4zM+zB4HjjN1V72gsM7doHkxuuzqgEBVM+hmGcVkq52oXwZHyie/80bjHDhESA3FK4oLf4IQYPdmX908Eorj4hwwVX40xZFXFSWWsu4MsvJHPn3TWCKm5DvIoIsi/p2b6eTxyV+tyF+LyWPXa2VqOjxbu668Sljv8TbffEXrb/JCzsEumHunhcqE0h7ebhlIa6q41gBTswoPyJE7lWBzn9VEhj7JhkFSG3qJUyJ7mNPRWxrFCLzIDlEBkn7oTXwGpeiOLQXtUS400G5wr8h1DO+NMYRSGGH5UV5mvmnRd08F3SqFAiQv2SbMRFyVk2+zE1Pf1HTofVNvFtxHgiXW3uYk/AzcrlWjOzMAdcN3IT+jOoEzpa2DpgkYOgatEHL67VJpk914+YYdMdfSojBi4mhX05PUPHJWMKEpAmUFkyQhVbM+bs4lavo1FZib4/V2hzlvaO4yWj80YmvU00fw1N3n7V6H0GDNVQ2AdT0oULf6zLqf2snUwhzBJySrBXiVTrjCAMrZYu+Ja+8RHDUZ86Y0qDbqNnwILFcGx795xXdaKde6KDTwLCBWC4pLzaJYZZWt19eNVaNgUDKECEVU+By+FszFjyfPSqDICv5gCrOsyc81pPmK2kYIIcxyEtYW5WxCU/qmXW7hAVEWrsC46Ha0y5NR3PwlkXZm0ztardvFfF9B8oHfxQrQByuKwiRIM97sZJ1elcaNr5AZymZAbzk++oGhrGH+/6IsD1Edw4rDFg0h1tqfb8oZ+0qXEIdrQU0qgeTz3w6AGt4nzUAwk2MgJnuc7j4LB8vFQOU17BptTPMZV7Ft8OwJzBu7oBbGwFn6ExUCNYZZ53+oEQ7U6qC9BBqiDMLwisvoKNNGV7QVmGG+AehysSnQLejDEeoaTgb6V9m1+hkpQjLnPTIhZiZT3WTzzRPSLVZTgVhMPfpOkc+rfihJ8edaEzpO93RR8SzduxbA8tniIEnZkQ8Qchm4v7bKW9uY+/iNH+RE0vYUBB/LMcGZxWJIdbBEj+pHbaZxxTghG8wd4G682gW3gTxSIwgB+5Mlgv+0B3C6C6PehfjW7z1HEwwiq/QM4PGbLQ+VkVyCgwS24sNGq7tLgkI3bKNDmSx9KgseCLEE1GfvNNrii0NmLi1YT6PhItPojhJz2lZNuaghaMDCnM11eZ2R1B2CvelXr+JYiZoUlRidUJEAf0L9+gZMbDjfzfw8lfaUgMsi5ewmNu2gsBIiAUIrg6iz7bw5u1Xkiu4PhZ5aubBtweC/fuaK2Yg+0YTDYKIWaun5NkJ/Y7l3iI1bvkhQP26ODUAqMTAZ1ZwmSYsWKIy+bk2mHNGqS35cPl3QhbHy7Uzzi9RD4gACBEVcOOZlxZFxtaH12QBbEskXyUWCFBXn2X1N11t9Drz6EQdRs254BkFhGqXwXLMfMjZVtJGUQrrLgKv5jLhfqxspgDerwWL7fk1s26a+iMR8bmz6gMigdqCbsld/xHahc/dVoPxW2qinSFKIVzHZUXncKYyZUyecfVdYPs3mCs0SPlRopC0udp0AqpCDa/Qdw3l8ZP74s0vsTw0miDByI4bqoN7UJ6Q982NBPWv/i9umABHgydWLREzdcY9jDTunSxk8ohP5m0xDKZEWtsE5cQC6sCVtpGx2zx2vdz35mGeMXmU3+EbNENczIV44WnXhJ3oSRUTPH34DjHdiF5MkHiy9TIX6hOnwaXdO3d7AzLIuMxIhrZa2tNu+ReC3GaUoxuaVcneV3rMoUYjo1+i7fceBfBC4q367AdN2QR5QCmJRwKCE0aJzMIT3EXerv3v6ndV0jG8FTUNMvlHZOu8N9wIM6oQ6pmIHsvVIUefbO77E5Ij/nQKAPlxsszT0PKp+xW5jGQbsQr4d6d0N2p71uNwysZekDHtA0vXUzEDwTB63V2Yf8L43x1y9XPSAbiGxCKaG2m85cocKmhILjhr3OgAbDOLKxP7/PUvYdW1ZF0n0YwgbrHFU0sEJoU7oyP5+07Zw2vgHQ4na6BqvHcwW5ghm8GM93HbWR+PrBLGETYAQBrNIZMIfz1PcmR6Mw3C3Vrcldz/j5ZPj0tqcUvfENgv+FmSdVjzqHdi2h4ct28cKgx1rZBlwfwWSVxaYYMAhOQGNZpLlK9HXw6146WvKovRxpcZT2386sPKweunNxf+qCcE1dM2EAy/sQJbjIAT52fgw84/s3PerjZxl53Rz8Gvq4mkWpKIEQ4LkelZOD+QSLDSNWGIGxsodcWccoxVreXMo85gLT2OOvF1Z7QUj6oAOi7z09R/9FOIuYsKALrIwLIlKuQ419904IKGIjSpJ7wANQ30zz0mnTGoa6SsCD+qPmw4raQaCUucHFHbYD2fTFZARmQjFzpECY/VnPQQiAsOj7xWH9v5xj+J98EnK9Hs+5B24Pi6CppQAZ4CMIPNman2fOMen8EBsMDyBT0uoFhwu5tiW01s29Rcr7m1KsQVptELVSSMvMzXLKAZvWLS34q3YOASCg4SfkfgIacHOp292MB+LOWUxbF4v6pHmte3QpumsnkXmXtITKuyfJo6C95Wqv3vpSw5Pksb48ByiXDIl0RxCisYTFGAycejfMA0zGGnmM+htu2NGOWpmLrh1rOPO9bgka4zjy2NMAWPppthPmaqp1KIlvrpXittztPYkRtRCxD/6N8BXUCq6WwiFdPFt6sz1Hz/8d1+6jQpbfuJrZy6WYd3AvMLakSR8DVZX+SLL01EAfT3r1Fkg2SqjFbT7fFliooZgn87a2tyBemWu/Z858Zk5zdsdhMQtLF8bYCvU2/xbYld7QMYfxV5zf2l4nJWOFG2L+dtJKatz5SCIn+N9RVRq1PhqSuWxlsM3yLzt6y6akhmjc55BwoFeoSuHmeL054/8/SGiIawkysxt8jyJENh6PWbzfmROqC/k/Fw4fGhjbP3F9Q71ptCNF8GKu0Fv1xXo551nW4u1j2mVNrWywRMxbAKU/elFyJJvR0W7UhavuRbsK2qtfcA5fmKSbofNI9p/iyhLr6eL4kp3HduAumT0CsRyjcqgEVw+vlZTd4G5XD2nAgXa3e/XHn2qq+AcaCtPGgA3jw09yZ3PKRn6458RMrgB0GcZb+2uI8CN8lT6+s1+neoFoRFylm1KClmSKfKngj4TJS9RIUPDQe4N3qp03i3kbka9JdCcOwMCbrVricc+3r34VyJMLrFRsN5DC5RRjykJoqQX4qmWR890qWOMQmwYK7HLbkNmHtZ7HfBsOZl6iN2QYiii1lEhHNEUST7jRlciUShc6cJSinaTgFGkLll+D3LkPHDgmQb3ygQ5B8JsdnaHTatGG1U+kpnf5h1j9a8zdvxiK9MHUTTGK04CifjMaQV+kQ+piWvE4xAhdNY+vckxzm8/zjsd8MDgphHIsFlNRylyyPJqVOLljKrMUJxxamsSMecfvBWHuegcNAzKW2+ToQ5ppYvUv4mpZ2/MW5ag/DCwwuCdXFIw2PZy9PGtcw1cfseNH9hdyWE6uFCdENQfGn/Sluaa9w/XDEsMZGktbhLhjTR+5QjIhQsdLPoXrX3+I/roHFQlIIqeUDWscs7854bwEe2pW10mzOhg4Tm0rA8ZwfXa5OwMwItFGfr1prvpJz7MMh8NQvOrgVQ7AiiUtBaH4kOKmoxEA5YJ72ameMxu4FBPF0x4C3N/9KReWjod0GBSXDgV49/uT9Rq/faLejFOLJj5KBUTLELM1qK5dRR5vwp2ld3S5n1qKDETJaW8+lpC2JOOi6SqlyR9941sf/cfTbp2kcwr3s8M2RJ1gJUL6RneCDHzY1gHmk6MxwUrHxmwH6XzKJIb3X1OdLFPAtX3a8ljitOGR2AAOrBi8TVvyP23oKzjO+cwKeR+JGZSwfqoZy2WbgfntZJhrssDnWKvTlAU+jVG604fKtk7jYN7S2TfIhwqAvCGxieInu173zPw8kmTygLl0k2dbdLQ55JEvhFftixGyQLUXleahH587LwCq6SRReEGcN/yjYN9cTmA6Jpk4l4cs/AAA3uvU1iHaIajUDgVdikK4lYh+XXqHMivMY1/BP45vQllbdSEfwpY1ukHjEVbWwzzTfZ/jtk6QyRKN2d4LCmcMm4M8f6tf9ETSEFqZx4nDUPnbIS/G97Rnxi0oL7Vk5prHrYrL3FR+PVS8vrlfEaXvPvjMkVlJUtafkUp0kYJ3x43aSS0KYl092KaOSQAmNP4gv9wla3NXE2PCqEt4VuaBoNUE+7dYkxfNQozmiyf7teEjaxitgRgzyqLPrVd9F1eeWwCVDtCjP2MvSV2iJ6fxAEuGy0w/BIN2sWywFfwtBZOEfzcpydSEGE8ova5YS1wFTEZtixbd2/IpcegkfNKw2nmEKJCUUUO2SlS+kpUBL65dvJ7sAKriQYfedpBJQQnkSeN0TqSH5TIwEyLMq1uaiS6uvQXYYP/UtRdMJVk0En7yElXA5xnvDfLapA1C7yPH+ekJjmGKTaJ+jBGL2jovpk82fZORWXJsfK0O098vhdo7yOuCW50qQxchfd/V+WNfR9ULvlHjSzyYtiz/ujAZQSoVrv8cgQZF/4lFM61uZKm58olk9uWuok8p+ya0CIq3njYJ3L3JBGkJcAYeZxcwNID+uFfeNLdzcawGh1qZeNlkSD12AO6nOWZ7tJldMdWMjAtsQ5NaWBaVCYOrVyC3VrG1VQlq75mkbWVnenM2nBfpGl4lirmEhDJaskGGbJwknQmJCqNjfz8vAwrIYSz75pG7dkB/96wrdOF+5ttLJ0tudnBo17I0rN6w3d9kGbIdS4UvC1ooj/+5/EFeZQnxRAmtbaif30szLZWajioKZGM0T62+pKdSkvQyFJCJ68HZISREv9urnYKetjgaEe84GGfv6qVshFbdCO88ZahxoT33eTsxXh9dl+uv7FbDbTi4Yhg+8PNIBT6nvHsAFB4yL/D7+oK56y5hRHBD5rTbQJ8hjduFPDLjHVnB3/QtCFbB6FAD4XHIF2FU9lPa3HOoEXOEcUbwkeQ1a6XE/HKgvvXRc/BS84BZN9u2vO5NexU+PeCR9DaL2/zr1wATR+3tjh3yY5Mc/4cEMOwsWnUZjErYMHHujNeIJXdQJjDpG1GQ/gLw4eXUNLeGSO5Zgz8LOPmZW1e5fYjMS0KDmjQlaa76J+iQ791AfeIgj9gR0FRsXpoO8vEP8TUvWZDwG54nzYy+gGfKqYqMlmnz5sBAfEGHmcoQRN66CrpMe1AvlUIzJif1Uj2Ynh2wiCJkcjD12xk9T9SaTbN9vd9Wa3atSOLPHn4F9Xg2Eri6TnsYC+j1HcqJNM7vGNO2E8OJnuxEV2RlPsKVedZicySgEgxwOnvBHpOlSYhuwLW1HJNEqtQ3YARoQRrKDYS2OYFnZSjNO97dpp+Z7+BFlLBw9qht/u92uHnLwlTxbXII7yrdpqzKsrPCe3vtI0uxxTkdPJeKUpOfxtQxUchf+aIQBSRaxLKjqQdhEiuQHLjUHuRo8iZ9Uq+mc0vkP8mweS1qecf2lcnSsWRy6wazJFzvu5M/hfq+GJC0UAnQFaj6Yqx7Ps0fpRMRruioUp9WWr9yn5DpBL8xNBqG0jBdr1C4wkrVgop4tn4LBAB1TNNwiw4SO7guAA3fmOTXGC/jWUBcVoXwVx1x9cgOFkQe3vSsodZ1fXyxuRvs9e7pQMt11KiCatt2FewbKqgMiZa0E67xfEzZJ9IiowBU1IxCh4uPCcCfOqyHilXHJsmckDG6dZEN6i9zNrmS5NhTC68pGN6wl8xDb9g0ljmYABjlGErdw8I97a9k8lZeSFz3iqyGAkW1RIj/o8yYTXX0/lqUcLyYXoDsd+PLfdmQIN5hfSOhw70faMx73qNKSzGirogv96cIxPlcbQgvoe2HrMHNQn+wFzt4sNSC1FAgXBG/Y+rqfXhEByxHHGUXowvoqnU94b/UomGVxy/BBtbEGB6Sj+/JRWok49xF/zOsUkYinp7pwGqhYplyb+wNe82rJZmy3gzFL4ylStCKSTIBhIMNaMPdfI2ANmwcE="/>
  <p:tag name="MEKKOXMLTAGS" val="1"/>
</p:tagLst>
</file>

<file path=ppt/tags/tag3.xml><?xml version="1.0" encoding="utf-8"?>
<p:tagLst xmlns:a="http://schemas.openxmlformats.org/drawingml/2006/main" xmlns:r="http://schemas.openxmlformats.org/officeDocument/2006/relationships" xmlns:p="http://schemas.openxmlformats.org/presentationml/2006/main">
  <p:tag name="MEKKOCHARTIMAGE" val="PICTURE"/>
  <p:tag name="MEKKO" val="MekkoChart"/>
  <p:tag name="MEKKOEXCEL6" val="False"/>
  <p:tag name="MEKKOEXCEL7" val="False"/>
  <p:tag name="MEKKOEXCEL8" val="False"/>
  <p:tag name="MEKKOXML1" val="4HooU0THZk28POP9trq+pbTvvzd/gcV8t56cq85kb3NDTsUhojRA0EsgEHHMH7oYP1SYpn09ysXVivguJdhTvfyVMsBLTGvcX7WPTor/CmXfOtOhH41qEIghVTfcT6o7+LHxt2iMj4vD/tblS6qzJ/OHdSMGn80SAkSMQY+vPsTFBOXVu41tbu8+6L0VwS+f0YXQsvhOkAyC9Q3nWduexXP1SnER2NIGshevehlmtKd+FtrOgnYeeOJm2Vh5Ae+y+xKhASf/IvnVfgtmbX2MyuTiuvk7voq6Rh2cOkR96QxxeK5kgawCNtUErPBqWVpcRxY69QRqLYD0d/R3mcrF5ZRvjT9yV41bhvRjGKBaSy/m+yRT4frjCaxVaNKsjR/f1Ci1c8I//o14A6hkV/Ahy9HetNYWo059XhLhcsACwOVpCafS/IFD0uR0vAWLFyIUM6aAEu7CFhzTxULFIFHBcUkvz/C3WJ3lqHf5xkf5MvIrgCRY/QZC59BgzxwSxpecveb4Z7fyu70GTl803C8LKOyGneG8SAGpfUeG8WTp+d5apno3MIPTLE7KMQ9EsFFjSSMgMzKZME3yGQWBjFFq+K5RQO6jgOfolyWl07nDmyPLnzZXkljID715DP1QkKVGGBxtAPcMvXCINYfbJaxiZEuEmvozCcM+D78yCW1oGrDvzcCoi/iKNKwlNfiJrGiP2Wkv8vRA20li1rE20I55J6N+kzaqG/T4Tqbg7pBP1qvbkKy6QcLMq7p+Im/jISfubdkIrbLvoCnBp2UU8d18ME9B36SAu/nBq7uLY/5WAtn5fOEP5e1NXucBNp3eII85w+hQX2UDUVEhzDGT8Dykg1WTRgGSonSfZFQ1s3tfjsnmTz67295UGft4nhjFAAH+NCJj4gy+/o6Y1OuT07EDztA5Aa/KAfIeGjR0rj2KaXGj1gV/5e8bB5XkstaeOfZFMIZkWetP+FEoKHtHAfcRBO3Zze+canBqeIerfztf4hWZrWGaq0dnUJdSjcF+uuo9A5kHwK5FbbbIFEEYDTFaSxO89KA5YMKvwayObowmaY/RpVT7B/iiDfq2AUIrTlClahO01GFYawQj6vFBpSCYh+7CxHoa3pcm8UsH9hpdRx/A8RvFfWka6qQdWUjB/xIqy0wZFHzGLyeo5MKXRkblAUB9vFYt8xJ9BGEuAfgXHA7yvyWWamuFPhFCfctvBK6SnZSNh8ZOzzq6EDJco9UMX8Nyh3/b7CpYv43d/61qk0bm8DyV0nwxiGoe1m8DqKJneHRshFE7a26MWfy59pNOOGpjmxmTy4J0aJXWB4JlDfyEsQHvlAVArG9Rma9aSumVdSO97cL49ZBIlg7qQwcvhS0A4xDnAZapCfUJl+rRfxvvgSsI89Vbzo+Jv9A6R03uyG5VF0esZKY/FsXryYJwDGSQOVzkfhA0x6vOcysI8Z92jJwcdL2SUiGXPJPX0KDxCPU5kWTcszGXuycqMA/MA6Ao1n7/xR4r1m1K/5EbmPcr69mWePM944zsqps0T8WJcDT3SXnZZdZ3c6sZSv/9aQOP8HSN70+6Ubmt2FW8tmMlUw3URz67VKGgDOHFn9jgUh3bjVzDPua5wgfmv1/wAxrEG04V8F8MekjpA6GrXem3lkIfNSPzDzv2h6/OhhYYxLkXasxYMtuR2ARs8TOGXoRS1fs1dsXx1TsFdcx+RMwA8RhIGl56hpfhSQBERaK64Yapg7qOS/I9KL8WgVOsCSJ9Ty8PzeJfhG3EnI1HruQqHdXTJRPaaW7d3n0DtMuDh0ksG3gydSN+Fhc6JDFfd/Quoet/UEPtmqK1UhTG9HGSZPMAX3TIkivL+uUoh0fLor+dr+RBkN3tufL9O/uVklR75NaubomtyyZuKufQATwCmFdXpRKpvBFtpiXkkpAkgEK6d49aXDOQCWyzn+Tm87bT/lRPke29bvs3ez8LdR7vRxtzusDypJGdLO+HyEOHQ8AuPXFEPB+gTQUE4+OB9ZtbSu1jch5eY4M9ujzpBjLbtjficSQt4eTO1S0P/NExBEU9XcQRJ9xeceVnlXQri6fs/OKIuDA2rnjKnj3YYcOCpCB558CDG2iR2b3FPnBUVZ81hcVPnqTX8ALlNkpYisoSojqqtflBNErOVSgfFzNqbP2QJpjrDBBPX83szdMi0bznSSN0epFnfsZuE+avdj1985C3WoCK/ZqoYow8uYtLlByo6Xnj4EsJ0vNfo3lH0byniQzVU1xzMEDg2t+dps2zXCKOn5m4fOAVLW8SdnoByz6/nkqLPi6YRr3hSaHaCyTky5714LaMg8X8CL5QwTFYhRSJ7g5xpFwSErQ5C8rOv1mKUedUBunBYaTFwLVhkjPzPnOH3jvTe3BnrzJulW7sbtA5lfyVAQi0k2FcwAa1LJFivit+DYukqhLxKViitRbB/dGzlIbiz/rMtB5KPuICao3wPu4eq9BLNVzdZe1LqNvx6qYYXwF+MTZ7fB5qWG6u2ypCfstFovyCvPTzDd80q51QktaV2pjBDaAIpmDVohfoTo7j4oc4rSM8CpN1tV3GM/SQTFHoomzFaMc4susYmnsGlr5ezmfolvx4ckGpGPjSYBBKSmF12nMYtYTvaVdPrzO9MldfSH9PYYQZDU+fByb6ZlPNA/5DSaL8Lq0aLNA9YBOgaK42aWg4wFNz4AAH41JmiUWpvNeU9olphMhsNy4CulzETERD/Hs8R0SMp+T8+lRYWxA3Z3z3boj42Dxr/93KZWbXERd64/NTgbCKqBpKoTPDNFBkSDzYwa7wW9YHZSH1PlHAxzCBMKw4gED47CL9hC26OwUJG+IdMQ129qSJ71OkWxtbQf2cuwH/WplYXPvII9f/UXecT9JYQO26dzNbyr8vfjmGalrVPoZwBWiokCDdA3mKdb0WzLYTLzTGKMdCsB9EyE4kUf6z4wD5rYGle55yTNtJuKDdLJTqwi3aSImP/wcO+DM1VemTye/fp3PeDwnEDHsgfYJd7QFIFEBXIZRYj9T2vecLB1H1+1PZzDCuAXlRjag5o7aOxEoJxjydiqsBS0hASbpyItjro+xO5M5kXwxsHr+esJt1faapET9bEin9ZB5nutGCYQUPldafKbD1a+kr0OUYJ5vFRksyGqxsOnDmRS4DPIkN6cD41sceEsc//sj/L5EPw8YDjcm5qbIJieANSrxe7XIcMTT0ZnDNi5HfbgygiztA/7lWMmFVO8FzinbZkW/VeysXcHKJYcYm9MG6RbnCds/QQZHvPKLRpSOH1SqbwYghyES4CYQQ54temXhmCfgLCaiNomkuToWL7VPt2nJbwCkLAGAViKkTrZQwHFR1uqaWfxzCtpurLw5RwdHHUKmdLLKLEvNGSFI097U4D1Hp1IruR7BxPV/arm0/hMoQ3HPksmr5+jQ3oGcgyCUI9/VIDV5rXIkEfc5HXkiB3FNxi8M3V99uaf9CbswhhvW6n7vVL0peNenohyZRVUtIy08oCe8qAWIUoqnrO1B/tN8Tb9dABfRxmQ1KKUSiaTDox6Ej40/2plhDhiaosRXhoOwAah9bPMm13EjVxrVkN1mP6s48JbY8ZykWKxpdB32dEr6Wm6JmIAp111LQwHwZ1vKn3HGdEA5kDGPHn3rAz0TVvoN3QytGMn1r7+aR7hxtOjyeeWk4KTIuJmWNYvc6V9/MfXgv6QxIVLDIJw63VKmhxdgXu9Gr0HcU/FuwTXO5VLwsC/UtTan81Q8GQ/wX1YqovGytUK3IrpTDOsAv7hByNdsgLEWn/+mbVIIO3fTWEC0+X5Ht85NR34DIMHztHSbWxGxTu0zcD0+EoDcpA3rs2ITo4bMvx0hpHd9uspnDfT4VCsyqO+8dlr0vyos4kOnkiXJnsqjIlWgTAV8QDthZHJdvNDyZFNpScsy8xWnUtjBOdwuXeizzf6ZJpQjPdd7O7rUUsR0T61KhLKc0EewM/KZ9X4LP7Bf3H+hWwycChseOn9Ewm5X6be/iCclNgueBNRWANmQX+oUbChfV5sD4gdDfAaPyQxxAcX83M+4oWaxFJXCJlzvRBefQ0M258KagLy3+CvR5X7q4Zj943gH28D2kmkmwnAxnTon/z+ij8isWF4ynSnlC1OlJCp/qdMVeFqKGD2Lxq3d2wvFirL20+U9okfm4qddTLPAvw3HYUejJfSLjDqewV7WMljJSFiwT6+s+wsZYlSe7BIuqE+vHFKNJEPX5LpI7XqR7mV0SIw4BO4E2Zp0EwerMvmFk83oElxg6IQpV2S9FXHFkPHOmXolHD6UsY8mj4xbS7jaOv8b/u9ElS/LCmaq6FUUr/ejE4GdYD6GJKrNUvFgvIzly2kbk1U1WTANfKN2xV0BLVRNRi+OZKBjSiM0XvFVueF9kc3F2F5eAtVGkazNGZHOrnj60U/rgxgBZJpGvvpiUjUNKZpopbzj7oekfr8h3kGXSGEYXuaAoWlAyd9NwXas5f4HXMN9b+Vs/vEvylzBpqQznkXnlWh7RVPP/kYdMNomWqebKYrRFycB0PCtxVcRQ3D3e44PaLku+Mu7uscVBxy9Aaz+8nhA5KcSctKnu3P2NP/Hz2DGwPkupiX//ChOv1hfkh1OCiZXSSN7CJRpXuv1TeHMZkG7TUCKvARuZto9DQKimtDDvRwJiYLxTglQvqPUz2oyBZ8UVYEcDz4BLOiHrHLP1TegxbF8y1twgJvVlZE3erxkXDb8vibdp4ghQv0bLjIEh1aFqV6KlWngnU1chghOChp/RD0zSYynzP3vhFDso007k525nFfr+h1wP90s/theWsk8KBxOLS7BI2ncWiGJxWISlxbP/e2jnktvzsVzQ4HywemxTPoBLbRiujpCDYj5mHODxNIsGcwCwrOWc6egj4Fhm6cvHjmPq+C55+RPbJM0pzx1iIyRHsEunfgcJHQ+Pg3IgrlQUb+Ij2nkJAeXTjTkyQa6T8QF9rqzfNTrxdOLMktv61bAonkiLFL5PM77gX01rPWZW2fOxD82JJnKdoMhegKDgtqjNWiVIA5dEkKwrkaRpGCcHhORcE31KgcbWu6MZui0zm/K1cd1v5aLF37x1PVCVLNiGtHwrfByNSAUDLll9UgDpQ+UCYZvDB89hvh0Fz+I5eWJlcojwB/wouuoT1zMH9HY+upwdSwMhKuKBnRVwHLNv6seDdj3lwNlxV+E3+M5uBOELnlgC+7w3bpgXKXt1BvsZY4NhhWzpchRWfhFN/qR6zDPmNOYjmeiEe/oP/oQYDNH+pvLtc11FYdAwBLgoswxMnPMvu4Dhm5SCm380R0klidOCEo5Zr/gHmLzwqIrD+jioK0/A267fddYThlj+mkoq2pGgW2Ws3UClhgg3jxcx6OT1wMO7RSFsinSzH0+BpqRadC1xqd4WgGX29eqD5ZvMgRvsp32Z3eP1R1uU4tTerDHg1aWsPJts4Zw7WCQpbAE87gnICGGxvmPwpOpBpm4TyPTbHzHKG9FWxnScXsETWX5hlaBNEP78lMlqEdrQQsZ4WXCUJYUbWM9fcRtqeOJQQ+OA5CE+YUwdz2axMaE2CMQnDKA2UHQ75PVH+I94z+lVybRzDS9Dr7NMvn/N2vJ9o5g/QUpT3jf82u04WnHtaQm1vEJc8IbutHQfyJDPPn9rJG+r/l9cRkwcrUcQXMz5fiAFuch3fADsZ+uuvoyVGsI7lvOgQbqrs5JMzGrxyvZDuy/Lt/Zz0C2lCvm1sTt1OcFmb1gB0E2vEh9RS6Fuq0p/MyTtlZHq/44qbrAXwqdAQpqg20B6KpLXnkK9NSnkj4bPJGmXvvvWv4PJICJ6D50TbX0iVgqtFunEH37oHES5NrHGzAFhIkGxjgD+Ubz4jhr4UE+0SPE7BEsVvl0gCOks/Ws3Z2wvI3IFxmYgFW0kwT81FTAOKTz2AmO7+PBMfJN2AN2pujkt5VgLWEWeTDjI6VAOyGN1w1E0Ksr/6Fb++mk6uS64uDFu4Z5v7B57p/8xhE1bA3jsuvUaeb6v26VhT0cXfVkp973muNUU0rvWbvCRaBZMkOWtH/Wv+SHVkJfq2+7JXf4Q92qJJzVU2SK0ZjHUGxsVjXNh80vPGsqlGBH5c9DffuXpnK4k0X+2HM7g4Xjs1e8f+3bl37XFuHHPANwGsxDI9811MjTOkTj+KCOimrb0vF21lGz28EPlGsliPnvOaEjQyjovD+WutsG4xpFPU8AU9EKtALpLfuy+IWIABnu/mGTFU4HjGyi5J8WYovgBNeca0moIX00Sw4RVysTBr1E2IwoRFL5tEAXs1wA6w9kHXKDkeECmoof8Z40TdYnb6PHOl2omjFQz3uVX4Qh/WmOvDT0z5lBqR/WTMDoN5mrx7E10QOUkKXq52j+Z4p4mjRKfET9x7JZgL27PE9BAbMDDcUXk71/MhX6z7BoaNhv2NMG1S0qAzxc9T7CTm1PIr7HUzFjx5diqeDNjpljOomu6QofUcxQR+ZTjs9axGrfNoDzWJtvu1VF5AvD6Hg3gl1jLg+1fnhN5nYOp4bbHi7IIymhmyKCJaJ8vXiUmQzWcE4hAfQPUtirCmDMaXAVyaZBYpCj4FuJyqIBAG703AeJ3U7md4HEWjhSixinVzpzOea5nE/FGbxBpk3WP3iE0PqqUAO3k7t4R8yJ8vYBVLbZpAvVlEDNraCIos5BPZw9inikokQfTJUSof6AvK0mzGrBbLiygF6peBdCeUON+12BdA/+I3adiYaDb62UZ4P6IWkoQNtzdt44kD6nRjZ1AFKDeHrgUdB1t/4TSodbSMa6pdkWw8/89vP8keUMir1jZzDPhz0krMolns2t9112skmcAGMKB8tacF6wViheQR4+soX/3ExU+CuJaad5Qji9Y/lb/+oGbBSXTRt9WqGB2RDP8u+T2Hh5emoLySJQYLYCi+3+NwhllUhEkjfgbXfsIWKQJEaKcyq5TpfgSydkqyfHUPdhFe2RQ9U+sV+/fd4EZgSqkxJImNFwbdWswX5q3MIXrhOdRSS4ZlW7wUMsPYHYcs5hw+vPlhkAx/s+07BVhowR/QZWXFTgwn1KvRIeYo+0+TNnhYx5McszJfK2A65rTG++EL0egutVYu6Rd0dM4CBo478HIFLNV7nZXGlaWToQjQr5wvsAaXRzu3733sc62jnMvbhP/bZlc/IEDNu1VcADdc30cDARpKii1KcGdMhpSKg/LoTe7Jo7bB55/26RuGUZ0c4UO0wx038pEjhrCBoSdbLPQXI6g3kHiTzbwV1dFWwoX6GGJxdNkDEZZe2YvE8qEduySOIwOO8zSPTlKeiqJZvSq26sn8qlR1UHztKE0RAmbecCbVarp/O55NNHw2TRP/ZKFtxxy+hdroHH5SCNJpLSiYiVuKzE+HLS3YDbemev2V8faydVS9BrjVZGwJO55jfaBsdkmbsBn6PkdguhqWYmULmjrHoR4l0626cPy5yMkPs6rS6boDonwzdD0wAvvjajQfTz/kUr85DxuMEqUN/kPVEpXt2P0j4TVc6o7YUDXSfTLTI3HEprUgHfX2HziJfF53R5+MPKbheMFWOwPd6aEcfnKavdbev2I7+7bk4tS7NFxBPq3MlupP1ZMofpe6/bCDMAneS62aPYa96Wr6rB554b+ztZzxSiLrOHQLfpTJLs9yiT6UzGEj/yyTezTXkS0MMKBkSOmesqAYlwnY78FrtOaXexC9xS6ohoZC3K38LUopwFCs6mzvIIlYPZyOOvuyiB0I9YVqrFxRz/4KUtEPWqPm8MkKG78xVT8R1SKgXHzsMS5duHLXYr3ZVDmPD9HxA7n/pwN4sR/viXktu0jQjwEGtQF4sl9ZYKTPkgcHfqZiXrdRIOAJhZeBJncHf8OoFijrczyuLPPhf12TduWTYKKZZS8/nbfH4Guc5jCszx2yyysCMuOL5y44Mub0o2EAcD7+RiS2hMmRL97VOJLXY6Jr28r4kSbva6WulQt93HughyB6Q7jySWERB6M/4JFCoBoMNb8GWd7mtVYoYKwstTosKXPHEMwmvU7NZ/KOQIcUUJKjqfwmD9u1gdUuudHVZ32VY+iEM/v4KdelAKCovtqXbiYp5guiUAwlR5kgAxlSygY6OtRRZzi+gTErXjUqvFhJYtEDDx2GqI8ckzpUQaDgTb/V0MVmZowj1HP4tMOeIOfbAsARLADMbD/j+UwMsIQWtrv5BkysDwkGhNEiX+jKWMt3Pc6QpxIpHKCS9Ep/npAL3mkt+V+x9SFdZfC/x0cIUUB0aRdK9rcl+APi7tv/qMWD3jnxarv046AXAAT5EjtLu58omE9/odoz7szV4/qKUKNzfVJyg3bIggnMW0OzlwFVVhuUxM+yhRwnnImMoh2+WLCK3JmkXHuJUIgAKlMkjIeegG444R+pXkjNMNTJsLAUIGb9jJJcUYlfFVzBlqwDIBRHQnOaJfr6VRYH0Uze4XtTCOX0io43kl+76vHWdSpmlyyuOBk4G+Vj+QWNoqXPmJcY0tOCEkNCA+tD3JCO5FzTDgb61XK3SXTIy3NBEyot/3m4fqRn8mZk5SR+cQAh0O7ERFlXUtPfJxhQPr9mTv3IJP4mRMAKJvhc4gaJwwu2YwmDPPDAx1DSwtFTZpNAPruKt8yTePo81OHd86XIyLyb0MPttIKE5Bm8p1ljcwwKS/EDCnReZ3y0FfxIj5cMRvmnHPemLKS2S+Nw8fNEiB33XKrLeMgdO17znhJfjAM37rtYTK3/XC8iQsiBbgcpzyQFac1MO4Oi1H/FvmmwLZWT+ufZNW8tCeDJQJR/VxSyAHjZbe13PJ1Qi8TmNuACKj7sFJfZDEHJFA/NHUZhJbfTRgb3CJeZtI6MofqEkEhCUHDBk9BDwa4iI0Ygcd/FQT9rOjimuDBV4asugeHkSW0d6SG/4XPptHmuL+jvgQIPZQyurnUxS4fzHdsxyg56ioj931befyzmkchSth7Ftg/oVTJv+G8Xrbn+T6wUO40qBMTsK41ec48sq2SS8XyQl8MM12kwIMiGpa60LVtjCZ/H/t/vLepyueH0s9JaAfa6enene0RYnJ+sgvMsFgSxBdtzmA+Fc/saxmLb9A9aP4la3oRi1ykv/tb8nhtXzYbNkej6JompnGKSsAXjeDHEF/73tVslUwPFRhq4BsYYQimGhgymktyvpZPRGviQbqxcIVbtAOFbkXR+Y9sYKMzyVF8bSg73JdQ8I2JCKOGegUXMg7oNw8mdv3ToO7++BoBejxjVPt1cPp+cP4pcaEDq9VrYhsRj+DtjMrEd3n6unh0+mnu8zAMjkkY3IwREpf05eCdqmHsslJ1MP55G5210ukyBCo66FeLFkMn9HeshqMbAqS462xUxoGBdElcVd3RarxokE6dw+SZrER8U7Osm/ra+W2s5SaGg9Q0zczlq8r5wVMGUXNOrWbUvCe0Jrdmwa8kc5JFVLX2SPFaYq2StnUMCl4G9aDGRojGLAUZi6kQi493dyaF4/nMRtiEXpkUEwOqIFBExc/j6wTU367mGsUiX8iz1HwhGCyAV2V6b2d70rkzSCOimn7wM6ri6hdSiMARdCKMDEl+vEFost0LwiUnV9JhYjuUJsEdSN6xj27RxOYke6ZUP/lIjbqtsDWPGfaGVeCGHWW7ubqBBGu1sl78CQhutBGUasqwx5k0pE7FPqLomhcn5vD2SQFCgYPyecPKysZaimfvXYtOMNLLd6eWm3HIdXLhLyWcNasnKx9Qe0l3DOO6/cQxbUd+AoQErHYlhA+LgJxEKncJwkcQ0xqIiWsNDgLBJjrHt+Onp+enjKxfElmbmcX3TB+P/Mhv6Hge84J8lgOVM07+XpgH7zlNawJcS3re18IZBfgnPi+tu2uhj9JyAAVF6rvCetntaJHjRSP+jEzA7sfOjENvKHp/GXpHLToItOUdBBsCzY7fSCYMk3X8W/l5oCoIyW5pOOTcFwyQzFBKcLTpTNmTvbNSVHzqpYcijCU0XRZDtFq5g+Wbpz2tWVoyZf6+PynpDYdQV9zHzE7eH20cgyXtm/YIB4+yq1Rl4M2lUa/cFjgh7iNgKBh9QBg5DFmj6V1VoaBecQP7veZi+9Myw2Z4ujmHbpowNdKCh014nvPzLJhrfCbUWeggOQCXW31VmZBTIPQCpVb/uCCQPR5agqvxJ3YP+esasQFVt12gqFCZPmPd153ROzOfsoIOXH84Psd29YeDMPBNJ5GyOTWuz0dDIoNswFdgnX/laLIGpeUiaH8231AuotXX0GttyVVQRrsuQBEegZXIOpYFs/aBvbab4RqrjgozCUUlv4voS6K+M8hXYj05nUsdG3gmPiw4sv6VmJeStYrOUJew5nnQv5g0rnC+NO402khV5IPCVUpd4ASpDOWNYmCy46uW6gGo3+qA3u+PoWqdRL3GyvjRLufVIEn18HeniY+wK+Lhn0EjC0HYpOwz6b4+xRJmu5uJGkaA4c+QEkk/9/ZZ4l3CBVNYYAueu+SsvtyddQHt0eukefttxloX6FV+msqQfNvyiiu6HlsaCfNuBr5JBUmncpE6amSL6CQuIr2Epw+KLy2DOUIEHO/du/56R0Pg8mlpqovCloGbAzrvLYhmS/+uVkf2Wi4KzbOfwGg+BFVOLDojyWRmqkxYmmIAcW8qFyCxw6xTKSpQKA81NyNQKp4z7Exvex8rDI9VJfimDbs7uqvnaCQh3S0Flp49B9NU2x1J8qi8n6OfeMGUAd7PqpWcWYR7HefVBZM+9ZwEkimKrmSkCgJh9f9rbbJKKllmQ8xUrj7/ix28Es1dLkyPHa3Y2Sc0ZGeWkIKzRnAARGd43hqkGHKCQ8tHU5TOKmnhC/WysffBnKdJiR+tWVumtV0GRUeEjnl4k0FRBCci6zP/ADo3RbdQ5hfPuJ5qN82wUyvQdJ+5/zHxdyOiBrXO3nqRFsSZYP4reiGozLzQnUbXqIGTj1mYpHFPoa/ykTIh7146gydT5S+yeSr0PDGRXDr4ubBvzUdFHVWJ0Qsw8D6NZvyt9iKlV8XlznULHB15X+H9wap2UZYAh6SD5KysmeVpq2QN6lWDN0a6a/vDX83SZ+hEMxi78XC6g6P+U0vAV3CEMZT4X+e9CzEl3n43QY3bipHvbdgxscYOkBbcIzPZgRCsjviItKtIq4KRsK7gs3eTee0yrOWzzvDufUEB/jSytF6+VWeQwZQTpxZkjpFCO8ublnHNGVc16Hjgev9YFK6TnJf2wFY1Fn/1ARLDd0iLAWM2q202Qlv0lTaY6GYY8sKH8dGdRwOuBpgFzT485l8FDJbjtX5F81fupUjkIFImGTCkAmJjHG1MFHvx+MLOl7ZTzY26S6hazsx5dmXDcuLLQTqLJI1Ysz2acLNhPBP/uskBdSfDmhyXA2xWyIOFPS4i0ocxok+WWjJXvSt+7tlFcqCMY9FhOT9smV54oIRoCmFrFDeV0Sr1m6XJeBWNoU+UGTmwAbjG3ImECL02rOckoCQyYONgKZv/5qAgUWlQGdb+dIkwfra+Ff8j8Y+wynl2JP0rR3mic9npje0NCPdAdXv3Yxd3Zk+POAtyFmLwbp8KfXP+pRq852JCURNcSk3dh0gexPE9JCb4RCWgR+/euqX3tCGhPzX7MrQMq3CdoohBqj64DD3+UvwsxM5bd00zb2dwPWPAMpk0Tfw53JyOZOGVLVqUNpexUmSp+rWoIGrGUFT+GSik4PNKbIV5FVpEPMZ8/nZGkh1Y/51rrW7JwJ4gQKpryb/7M+upOtmnrhAPzJKzV0RypU5c9pKSVhPOBu4GP9PeE4kFm7x87GqLq6P9neuZZzgADzgyunyFwRDHhKVie7kKDU1VTzmCBYo8lC5d6VF/ZCfnnNe9Z2zxFEyrkjHQ4JK+cXig4nU82mQin/2BoPcT7GNbvnDpdWsETg8wrMSaLoy4ySQwCtXMIPaCnItNTc6EXF4dIWGiS3KZFk3wcWgZ0RR2iIdzYk9PZ7wT6D4Xgts52nX7UdjBB7uqjC6yWL4tO+doFAlD4qAwznnxao7CHGc3EYLT29tgEJ29N1WtDWiexEbB4JEWLudhH23wxSXy7wDyj6hlI/tr5Uh1T+GfmWhkuNAxB8PWf9xRNAKY+X906J7a1rJJ+xu0iBG0VTIw7ckmzpiF2R610JoIKccTiIX2UpJPoUEbAGqC36vxMfZaGj6lUMLGLXhvldITPd93033Si87NQ97FlXnEhO+KiPr7dZ8coJzXUccAET9nPLEqzE35X9CoplPhrIF3RMyqijGdA7NX4AsUv27AOs3yj9sTnXXVlNKRN5B55GGWj17JgKfAf1FhWopYfPd0YOPgRm6Fayickh79Sfy5ygFkfwYO9gca0kigL/cdgG3EMsrtU2wChN52cu2LqB7x52caLykM9cyfpweLzPSz637xIR1FZVSDN/0B6kUiXLE2IhzmyAq2kRpnsp5Xu8sTaELAEgnnSEXqs9E9I2KVZZYy2IByipRHJAEjUMX93bxfLsiCmZQgaQt2QAFLC+CeBOSJhbRNimv/1v1sMfUcsssTsRZBfchaXFJhDYjF139Bxf3lp5ZTKgCNgbsR/xqxPTduPQm9KrLSLuJWcVN7iekVDudAnJa9s4eO+vJN1BFY34GJZf+WI/kxm1CAi5A5oH7Bowf6ayw1/CmUSl14X/D2/x4rD3FIKAaSh3U87Jj/LcAvBWhDPZY9f7Kh2c5hWFilTWRd2p7q3Shy0OHrURxRU7+suo1GCnusS2ydMwry7CWoMuEMokaScFwD3yjfUm9OZ/q7ctyEEfE2g82AdG1olHgwbZVo5nh+NxIiksGjFlglmUCFKIpCO2A34UbxWl4iVVkHCUhtZUWKGWsNa8RSpL03jsHYFQD6IlFczUThUxESEeo8/eVwnFHP3zP5cVymIGh7LZMbidL+Tkj1PIYkPUEkpxT1Fc5ggVbR/z4L1D83FLlXZScjk4PDUvV5B0TdTV1mul41PgvNcOnjs9KVkryX8meNMutEcYzK/KLxJC8KRXPXzoszDADk/8MQP39Nbg1H5iqtZA0EH6dS2QtUlHCLSXOJay4HuycLslzYmoAW05CTt6XJ9Jvve4SKXSmdBQWHoFri9hP4BKWkS8l5kzPFVFx67n3X7ThA0cVLvu1KxuOC01aqDOMTF9ZJFdULd1rn28iwWLpgOgRSR632kMiieiYg//LvkI3iCyLJKGcXH4W8jmMyW2z4FQgW/xKmLLneNRKkdE6hSk3hx1dIOPRJ6LewjL9QhhQo4+khacf8LzxQCyJG70camiJWjEt821OFgt9bO5KKzyL7dFjQ8wLhepM8G3VZ3KF+Byg0TC1+l7tFPwn18Rp2fuwS7sQ5+gSyY2IptanlYoaTURPFKpa8PfzjbKxhmuAi4MyBGPUqY09UNQeCt+76aRGexm0/u1Tamq98MzyphbQawYCrecuuCQ9d4Rz9WFDWI2e8SKUbTUDC8CX3TdvA0MxkZGTTJPQ4C52XvZA4ZDsbuOYTeVsOP1yWo4GW35Q0GiMtZlBzVSF/+D+bGHG17S0HEkDZ+tRtEvWV1WfRAw+3HfbtRfAFviTtdCWxBl0BzawXqvKcprc6ttEXcC2PJY24NLT3iZXV7hpGupugS/nd2B5t8U01uYuht2j4RQ6Ec/TPN9nyTlSTzLFmN/Cbl1K3zsNbsdKdwbeStZudG+HdwXILDH5GbXMtKxvHH1XBq+6nQbQaAtAcZNhfgNlpPlTZf983NSHshWSDbvTrre7+qv8iz3uUxCCju+SHRYhrXQDo5+aO7mFz8bRl1kDa11f0gkUKp/LRFX1xlunq/Zi+lklPNgtcVdHNsCwThe76a7LQZ7PpNA0YBAM1bUcyck8upolqqFrohOEDkU/VYWjybT1Aa/c0DFARV6VD48czVUkPT/pFS6G3ZrToawU4oAALldUVQ/4TttqtoRPXIeA7PTH+zeMQybCv6aZ+DVk2buxCNB2I0MgCh3wJYgtUNsTorKoGA+/ojNA5OxcflXEV8h4ft90foXc+2qD9qRAqTLRAOvc1tU3zovzaBpoxVByg19wn8yP8G57UFCgJTDNCD7piszCDCN//uI1QfVILCOTs7kcb2u2S48YS/3s5X7FZGBwPiAT5BYb6ay9VrpDMotzpskdUOI/DlHrzZupORj5N3bmdieDHIj9IuW6FplEeA6s1sxoGIXM5oMc4KFdR8TW+2croig1YjULw6xlc/B4W/kQygC/Ay/mGeK3cuzTNpYwkiv2F9aSjTIjnJRjDvoDQ/ksecMrVLXIN6nAN2mCrmXLKpUPyvCxwbQBQ85wDkv81+5SQXHLRzHhAeayEi39tzbieB4IBlzlTn5MgrjU/FK+0o5L4WT78fbZbspdxa+A+ajSuEixlwRBiBRkOSRLH1mWPMdaOF8DXEYNYIEiMkfcc0KSsyzNg8exAD49DX9wS0naih/6zOqEwxi+imTnXfeQuWk8A+zBd0jG5hwatRXMP0dq4LBsLKGh5ZOYMhQgcjm4XPwts0JwHp/deY9LYnD0zXpsAgmS8zaqTleq/j5YELuhCKFmHQV/5bieD4VfcTj9jIqsKPMHPF9QXzfSM20/d+96y0uQ1PtL5hkJKDnwfInMQzYs/4y9KOb+XNCQZS1+8ja144a7/8SO16M6m/msOeq0F53XL8FG0/2FLSnImYG5Whau/0Ft0q+OhlSsbB8I2w2KNvVZsMyAg6MVh194whjoqsWluTtxRpFvZMe1ov4C+/9WWyqBywAmCd91UiEyJh1W/lCiPSUYxe2Q+alxGXKRI2UPJluKg3zBrOPefEuFjS+4SVr2NgGSORSxVnpeGVHmDTfCb+zK/5vqGn/tg+I8fe9onqJnBvUkeCP7yU4+rze65gRspo9JQqFQNoFuei6ZUcJ0aVF4Tg/gxzYYHxNrBSBQ2d4ihfaTLO2CJsZKGs/CGJnFRPrP72s/Qr+N1wqNMLq58nCckDcxwgRdZp0oXGFYT+RK5y+aQXLlrUsRRnJsJhJ99aXov5xfkPTzY9RTcaXtQ7NZjVlZirlB5fk1GplhcPNVbJBnV9QfnuKSRXgPTb3C8XUPM/7JM/KI7ROnCkifXK6OcZvt0LT8gd1+xHGqIGNpR2JecR0XBvEa52dGnmmw5Vagefoiv0wT/gI7/XbPS6aI9mvdbtPATDPPyeGrWTaRpFynmBX2+hUCNkgnC6Ci5MNtYYUffyIzXL4UCWkTnadn7csJnpo3uurCWLkO5J73sb4hNXgLbJXc0S65ev/yJqROHjyz/ICP+apsKDBM1FyjxBVoDGnpXNZanAtUecfYAQ7hAuaHw1g5feT6TUGt3F4SHdnoB7urWEECFBNlbZZRt+bu+yFy+ZmG7TZpwNDEt6Y/v4YEmiXpFe0MK5V2JkuusHldJAESaYErKT33x8T8/DhnCRMaap2tC5flCqeSN6bh3+FfdkNG2n4MrEh95EaQdye4lX4I8X6Y281sOMcx4zwJrpJj/JrYSZaU3f6q5xmEuQCcOnKmvTlFjW5zYl79L8Kd3/lEfRSReRPUCdo9Y0ooMV+/EmqiehTuODysOu3Fqa0NoLOPmD9F+Fb8O2+eQj+piMh56P2qIlDB69qkz0Rmbm5bWeAKdyXQeJ5p7Nr07MNpxh9GgIDZJ9zyK/FMNCHYIu1GrhCG/JIGPmV+cZX0VrahX3DTrqSkkJ+RuY8AK+4kLRXSf2GDIMI2GTBFqPgYF8HX2oicGsVmemLwcGk0D4JCH77VGg+N8F9J6YpjKajMcDywbrg+tXdRA764XJkFeqXRwb3dhkocM9MI1LHrxsTYAh89wrP8cbpHSqEc/MvM3X8lQK1rqjG+kkCiS63LZr7LHB8GQvnwpqwzgV/7UqDr75pZlxhDwjGxliieDF4yVLAIohgXh+AHiJGXOFq/YqdRIuqwj3FA5cGo5uWop42a8xPhBXToNnp0FuDhUjPAXA+t4BWAFqt6RTGelUOFrIOggKL24/lP/qRU6ktmrjmj9/g187sQ47BYuf5ZOIS4yetXojmxVxftG/nl1hqFOLH7WobcplhWcJY0VOBEGQkWWu8W8Bd3gwix1JsFlICZLKgipSdLtwPPG1BPSimpfqOFtuiimdIYS/eS1+ChtOFrZW01LWbHDgNpHOyVHLWroYcUsFo2AO9MmBj5mj99C3kpb1ubDJq+fMClhu0/qghJONCe/TT0RdpXEvArBAtN2WPw6g0LXdUDFNKrTLV0XSTu088SH/JJCglw2zrGMrskELmw0dG/Kx122rOR8qbrseSM/kYVu5vZqY5w3HK5xllY/DWwM8/enCpogbt97N8WoQ24XjIrxe6dxbUYHPKw9Uek7jGGWVV26yCRtGaVgD6OjZKo+y5SrozKYH/kq0qpXpQrqLtv2cEiSLdRA51ptB/xvTnbeSlhOkZwsSOWgJHyxEOJjGx/9fqIM+2w9fIrOVfGhXezEWJaIDUQkeaVpNxUU8d6Gf3zYTn4mL7+1cB/Cdipx9bL7Hhn/wUtabAVgI1QrpKqQwFkgVzi7tINfbbrPuqj3yW5Zu/LEWqgg2N0qMuj0ZuogEBdkeKLXT6vva22B8fw7qP4czdBplC6wkNDtcXwUejHeUU4Ai/4id2EyfPx93s5Zp2vL6Ol0ObA9xyRaLJ68o9ijNWuAx3syQa3JTsfWItg25fGDGv6LIsgzIJCSs10dsfQsfiXQbTwA7fGOX4h29TMmlrnhfbN/AjINMM36Wt4Tj488vlHtNfTorJZA47g4Lmd+D0S6r6mR3cIhRBKglTZ4HbjxHx1reyufh1gtfajDEU/pOUjcylRxg9R94HU="/>
  <p:tag name="MEKKOXMLTAGS" val="1"/>
</p:tagLst>
</file>

<file path=ppt/tags/tag4.xml><?xml version="1.0" encoding="utf-8"?>
<p:tagLst xmlns:a="http://schemas.openxmlformats.org/drawingml/2006/main" xmlns:r="http://schemas.openxmlformats.org/officeDocument/2006/relationships" xmlns:p="http://schemas.openxmlformats.org/presentationml/2006/main">
  <p:tag name="MEKKOCHARTIMAGE" val="PICTURE"/>
  <p:tag name="MEKKO" val="MekkoChart"/>
  <p:tag name="MEKKOEXCEL6" val="False"/>
  <p:tag name="MEKKOEXCEL7" val="False"/>
  <p:tag name="MEKKOEXCEL8" val="False"/>
  <p:tag name="MEKKOXML1" val="4HooU0THZk28POP9trq+pbTvvzd/gcV8t56cq85kb3NDTsUhojRA0EsgEHHMH7oYP1SYpn09ysXVivguJdhTvfyVMsBLTGvcX7WPTor/CmXfOtOhH41qEIghVTfcT6o7+LHxt2iMj4vD/tblS6qzJ/gMcPCGrbvVDHAA21UQtxjiIUqba8bxYpIy0ufKDgD5XDCDe+RVNlFbJpcVRItRb19Hi89qJjTD9ipKC/dBBdkNW3cqqxFriNY2B7W3+bXVxpcBJ3WxE9+VOtV8Tm585I32tmAWsi3qBeXb5MtO78ZlEar+3ePvZm/eKkNj3/PmkC7+73A7e2tVVjZSW+pEyY6MjjSb/fYuKUlYdpc2J851EWCgPDEiElWg1WnTjQz/WMaup5Ox8HzXdYPaLQY02tr4lIE0usFqpPEw0kAWDWcYjok4eOt9EVw073UTlngHofjai/ToWfbOdqm9oJ+6oBsKJmgHTVcOIle7J4AIEpuHvG496en+iGEM42uyGNLEqbn/rPWm0HFHWjW0Im8qDo6T8JJ9MWVWo4V8z3dk3rdbfoA2HYq2DBgvzZkfLx9gCBRe86WwP4H9AdJdrwdxn6062SwJZOuuDM7FKpom23pQmAMT8fVEQMZ5nfNHKlsxO32tA24iC9KE2fUQHr43WCNmPQ3UrwI9v6UFRZaJjaHxr01WyN84IaIGAZGAhvotQ+cGVocnPcLjdKmDHgpA9rhuVpmOTiCpcCNFBvgcsG6Ib4ANMZsQKVZ47CYExh19qoxwWNSPo1YIIDHI4I/ASIu4EEwTMbXhFzEDEOT/VhWr8+8bc5m1iTZwyQi5V/Q0v809OEI0PpTK6Uuu9K8tNZg70ktmBWitAuifLIZ850dgWGJyZTfWMALVQrZ5+lR8M1rpcrfSIx7r9r0Ys44VTE8UZ5z9yZ09DkafpeluiUVTt4lvCS72fjk/07CCQZbw7KhJer5LbcO2JTm7+8AeLJIWFJwSuGmJhnSbw5gd0lgL3v3PtOf+wqGOqxi0mmw3xjqeVj4h/QoWtn+hs7tvBTKFZShDE0AxDgwvuiebdAdMXcoRUNmiQuj4wt0IidIqb+d+4frMlqBTVajvW0HsPpdnb770vb4xXDVM630EeVrdqW4bYdm2x0q3+b+qP9elSlWXmMac7baQq5esLVccYY2dyOezz8sY1c2eaieGhhZIjuJabUs12zoBg8lSki7lMrP1U3ni1i0Xhltvz0jYyeXyaT0U/eajGr+Om7kiWBVU8FWYalkdu3nR9AF4X52WIX0zBhqu0Hb+EAtTPmJJhaXu+SlQ2Gyydsbjiu7vEgq2pT58ItcjA7npZg0xrxNqH9W9B4vHm1vuNQ7LrUn3Fml59hn7JKZaXQ7f7RhXyN2+VqNdpe5WEnANPQ0FnZWqjkTBx2e99WUypKj5Uj9UAl/4deao8gsRReE+dZZlkStvIBYuKYzsJ/dF6AVekHviq/NWXCuKzEHYGkdNbGKoMhHmMNTBYESwwBj7QrbK93p90Pfg/uCHGzz7neKbB9o0KfF9/ZN3rIGL7JFsXZ7IhuzjXEBgZF7BeaSt3HzA9eiitSEFqA3T2a0w8SS/kilaY6BliDzvwvws8bwOaAZIYAC/uF0b/11p1J8xWKYxZMS11UdRFFVdqLE3JsVTZeTiXY7iQNBdetg+dR3gV76TI89YUcg+v3OVuVRDZ4WDRhgqPnRXNleJPUPMNdJ0/YJG17E1qWwQoIjUNzbZsSAeZ5epgbynL/bhID5s7RbEic+13zifMCGAHklvqgGzAt3+Z5Rus+UutYvG27RJ26tqW2gFF1o+GJ0JWy/T70yod0qfc8+349gm4Q5YBWiL8QregrtyxWsvdPbXqsMX+kE1TBcgcBXp2nGsRVMOvuI8XguseXS1lbzYyjr/Cy6nVg+vmnbIRstXGHiE5O+UaAi6f9RrCOb3waKOHzdRaGzIeVswut9HmOfFruTWNzHx/gOhmY475o3/ZPXrFhu2IJmXJnVMxAzg48QBbr3UcjMjV+hcxSOrRgqyTKNaCZksWkZ+gMoxJAsWRTPdr3vdvk8lZ+UKJ4alRqNRzDEfC1CvE+MznjMe6zbzQXOGUZulSITU+CMk/uYaR4UpzDyuRCpBiQfJIoiYxyDG53JEOwEVYC4GOK3vjXd0TlhLGnED+rRIb2A0d550EwrjD9MF7g+Ip8LuA9x44OsFnugBOFOlm4JUHG7483XgMEiIDPqsVrH3LjdkmzWKKS5LC2IFeorhFWzp2lM00C2Gcn/mXUd3TESSIOXOif2mbcTPgsqB1iBhTcvS/DU5uQ05wHY9vATGXht+yhxpimfdF0wyR8di4Obq/4CMyPa5t3/qdlu+0wmZcw35+6lJLPUGjqBxDbLfLKjwqn6tnzAvUz2aduEHjWGGne9HD/7hsVe2DzuFGxntUjmQ+ZIOIFdpwQ0gzV8P0JLeYGBKQKYLTOydkrR6c1DqvEaAG9gYqTA96BEcb7Yc12vOycY/cUG9ly87j9RaTC+9BeT7Y8Lv3/wQqtPK4aCiRMNxWW5pvukDVnVq7lo86pyCKpaAloY5xZ2DlavY7gVySAhwdKcNA+QxV/ATymoFMTNOyRMiqks9ED/4TqfKSop+9gEmPmqNGRLzRiGtws+dR5G1lyKbH11PtgTm0E4rvC/Tu4olOYsBAqXIktowBXk8MPXn1i4LcUvbMfUF5PT01Cr4zlNegqOzym/BlpQTEKOwajkN6gnxgqitrndz043fs8bYcwv8k4sQQG7NDdVQUNinWybpgei8DRhqnQcwbQuqVStbF21p4gl7eVKGY7/jQAxiWL6HdfC92bzZPAllpec8tKGR0YGrKwPrNbtqSUJh8i8KYed2aZ9ohoByqeqh8yFVxQdRIsPZy2B+XQivJifIB1SVJRtPE4bI4b05rL7s+MG7n44NPHQqFmabUCiHhmbynxQ2F1f0OTCzlmrA5I2fm4xmdaaWpTBu1poumoKCVtwmcdRdf+z76yoqr3/aHancvZjH9ydkoM2Od/cBfej+EiiPBW6V4kLrWERCWY5S49K5Sfm/UR4LFPodSPvAWoFh6I7JrvFC6g91H6lyXHHuoew+4HdbJXv9QPQUJ4dGKW4N0vH+kNoBFmveC6DtT00KoRneP+YzWZH1z9GH6FO9reUDDtQ0ZjW7sy2yC3C5UH9kyclY/wTLRW+8JJ4FEhAWasLMpoKfMYx773NWX5gQrQSExZttWrR/LkdnzCM8KppFTqYrPxuBC0g9MN9rWKlbSkjHXuOeOXsAOAFpF2/R68QhpSh9kkYs1fkOAsDN3ntinQMmLej1uCsuewK4UCVO2Gh4Ei9VUWMJViK7nz8kmqwtBAEhdgLk1lKsoBkFEnCXBDkIl1snY/TUqTCazxj7xuzwDtDvZwRl08/wYHXGM8b+car/jMO0yA7i/qwbp3DnXGhbBR35oSUNtkwK/V3X4+aG9z+kAgf3DKYGItU5RcqHaG2jiG9uAenjk2dm6WdEdcuIlNRchwdcJqf1IquRW6iP1HAystGukA/pkelXQr3ylipRz0KDbIhTqXGakZBYqtHbZytN4ExONTKa8cllptSued5kkZGXTHFZ0Tim6ix0WynuVR9v4/wxivIH8gJXrPBDuhyn4Pbxss0NHhMZv0D/eVcGRgfAY37Pgc+2Zq59V1Bksm6wfhc+2Biq0rh4n0cqS7UQ6onL40HUl9R86UWwhZMK7bH+1Jsj8gEYudP8dyYF0CnWhHp3eG+Pa+Pg0liy5Q0O/E3i6RDkwXpVF9TyCKOQHEB9VYOZujz5kyGSteu26464jmZm8G+5QZTEhKigrI9fjaLGr84+2PKkxqdvStxyWsS/POo4QVO7eZabm9uLre3ooplzT7OJDGs5GAvTYEHxekTBnyPQ8F9k1RLCvfJfyWGQ/wdHtDREyce5XAMgee6KPsEPVm3vFEXzjKF3khIYYab59LWx8OSr51M3Wd3BCOlvStITEyVxsxnW3T86neC83/lSW52o5/c2fcMMy1wG8xTj1Zrxi8UI8ZbQNlHBlT/REEHSevpkFEUf7XoGr3NKT8lFoA6G599Ju2A16rpOixQRFwW0YWIEwIUhDG4WI1NXNKRyYBly052UAHo6BDw7vR4H/mFH0/togVLdIldh3przPWeqAiRgtmg9nXKeTEcm+OB0mwFiiz++NhV1+i0mko6nLouh949xNvg9TNHc0rEBMkaJPGe6CLjdtpqQqjc5bF8ca/9HSv1SCaPk3XIUVhCqT/hTvnCmtuLQT5NLjZDlMJIRf6SHL7nib3QBFsFf4lhYoKG001zjxF2PxV8swEv1NwPyCBbJTnnmV3bDjeL6otCCtOoheaWWtTUbImZxW1t1qocgIj/ztuAG2Nbx+18EL7i+OEWWA104TrAq/yJiozhh0tgUv0XsbCVjfR8e0Ay/gAWhPVvBKCGcGUzS4sOmTGywciQ0dwYGzKiRjdZdCWV3W6iMN55+bXFYWII+JvxsZCreU9/PRSzyvaN8mp9JGY16dW2SciFGnG5wZZlqtQVjXSw1+yyyaa55CY9k0kdtkzCQBruXXXQ2H3CUBveWWiC8ly8qQ23TPwxvo1C1MCgp+jq5ReEJ/A3k2ThlBf3pnduWKkYNRDru8Z63SnMbvaRWtIEYHZ0Wpom2AtMYhJ+bzIjxoP350DO9T1ogZ2vbi6yEtF0b8KR1hDkZH3IepL6S/5O623GgCpJK8fKLpvPPdReoQrIZzW9cP4NfdUYoh/J8Ex2SdwTrVtzWmja0juS6g+y/yuX2dPfedYf0AXNiCSO2bvZzBMaSNKeMW8h3DjEH8NdFP/ldnX9AIz/rtp1f5oYjsiUXfbMo1WgY6RkLzTIeUqzESyyvaclscYmqD2/hZaWJSyirF6+rnYUbvQJ1A5Cb3pCk0M8/N2JA7yG7vxqorFZ032XMvBOG7Ut7IdAcF6PdhA/YC9Ak+laZVrua9CvJWddlM62OKY+pg6/vsKSOyS5rBSgZDLmsRiJjah5tAgG0gj+XyGQ53wFV5Rjjr2z0slW+yySQ628Y9lnzqWNOp5a3fD+CKIPdiS+mZv8R+Z8Iyjmftinl/ecGanHoqQfJlNsQLtjolAVzPPvCFdeKh/BPcr10P/yVq4TAfvDA4m+bK4sT/m/hwVizWEQVvxQvEm/jOhBzPNr8vU5rIYdRklinIHEQwc+tILCaJvgpdmcfpbfSiqCW95ii2VSH9J3WuvqC54hfAG2toTdC6EKIGu3jBVwHORf7VZ4H5dbI4Tn9pt2ILlzVsSaeW/iLZNC8Xz8JPanyP+xQh69BlMt+oRf2tdt8/zVrGdXJMbEQRyVRV1/3pFXRlv8J9ODQdVbe7v0Z95dfac/Iv9qYK0LRQghkS1RvbaDLfzWDFBsJP+OC3/FeczDO1XlJhQCeAwyEZ6kfAxu5QSt9tGe436T7MRuKC3l7wHeOY0qq2Rjue1L3yvbEdFYmi1y2mEnU/SKaczsOGMWI8uIfkxCLrSfD3hK2AvjVHM5tTdIIZlJkLNnshhz5mdzfy+xBrJ+4y1JnqjrmjqBml/k2JXfYYPg9D9kIwRxDSpzq4Avbdx9NMrDqYz8t9Oykv5bP1pQyv5scjXQdFfrvp8T5iSu/LCKoWvtRKLVJtc60na8ZyFcphcmG5Xz0URGfclgM6xV15fMKEMd1bFo4GOABgexspgdI4K+wAOr2qm6MMmBnkXI7Rq5RJkzOqAEyBi6PWE6j8O/UBSiVqmKDjTjxq1VTfNPrqnIFxxNGmNcDadqnfNZ2u7xEQamXsgfUxeormSvfNm14aY9xi6dYePhqShNe10j9RnWNvxA2vSVsJCW5it/pNwpicqa3qqan1hU8c9TNx14OxHqv2WImjfXTNE+w9XRkiiqT6rJZMYJfYfWhQBmcPK6Ls6XSOZS5BLCDn+CdABnD6shYv8+ElEuDSOtX9lJ2jyymUQSh4dVI7C7ZAD1lEGKhiCbRl0ns7HvQBsgGf4YVIdYJDlDxiKgf5pWv9/jRI5qkXuTjRK2tIBPRgiPxAzhi2iTpp4B0RLEyWziP5hkM71jRnRHUR1OXQYFJIfQiom13YK6xmm+l5eqcydSSkS+Vh6qUI7pvDWMHFmkj5LF41qGQwhSKv2ABca3Y1zqf/oelYJoTVmkc6MLjKDn8PsfJcbD2TanHNF0OjN+44L0YD9nVpX13wUcBZ09GWcfq+drbkqA5LeULA1UAp+kYU2r4JpWN3ZpE7PfvWP0FHQn/dAUc+D3M6f13/mowKazFM5emHd5Y3gvAW4LYBeKzhdbwuwFR+kiJiYzoBX7RAijug1qEm3kFnoDViqEI9y/+gU+gVMiuykEXLOLg1JcU5u5USsnj39khc5qxV8hN8BO5mZjPWNJi4wshKYoVgcZoN6RZFcjjmVxu8wqzVzWrhUoGIkQCIvHyCgdYo8QI043Weye6qlLn0UstwhGRfOLPx1cBBTRsEQso4eviBcrKdwYebzZfoEmRcJbZN+Eh9ApFKQk0QKp5v8lDDrVyEFyuGk9SE4YuYpJGktv9L+Jic2YdOBv+BquesDLZMvHGX2QnmZQpgjOk7MvPwv3dTPt5IJGe6xosRhXnmMe20QTsDbeMvMW6/XgBA0xHV6ocfPXi/PvbYrAmELxL0dlkzzHL/EC6mF2+8kPPlRpaQ4bnqwqUlqv4wJKTkjovZngoqHDWiSPcaR2MIx3A2huL8TmvfVQaEozhlA6oTALPDQmLTs5Ajl6c0ad7bPh75QXWuhFlSIUxhdZZwlM4r7+nQDytzu1W1C+cMvIm8gowr5h17oxGTmjFJD5XAy/zE2eO25LMJtFCvAKepthgaD0tnNBh6wN4d3KuTR4mC25AAJJeSu/kqTUJ/H1wSmz/uQ7+Xa2E9wPZVyWcQK2afGD+X5Y9tsoliQXi+Uv20fZlafyvSlMqI6dIdVQhGFS/oSsWP4H580nvjXIvB2SQsOJxf0oPPVzWoBgKDvG2sf1uRn9oyD7U9oTAp1AkaL28shYYGKBPetADaxsJCAAY2o+8VsZ1YFq+yA0CNgKzaa8zDKR0h+jzZAF24KyCRjQSixlwJlAJCaqgD+9JeFrl13+OzrcEz3C4ze7JKv2mCvtvYHx8zcwl1bNSxw2Ky3FvQqlC8lPviL2K5IoquPzfuxwtmcCU9Sq/Y5iojv+f0W8eoSLOkJA9Ss5J0Ko14e1J01zm0Mda4+STmyz6riTMAsURPZiHQ1Q9za0QPtuytcbDk2I394Uk77SsagxmFGI8O8mnuxK8MbHGoO6fnE5emrjPZsFLbVUF5/uMKShs9UwD8juoFyzB0KkrNanOoflmNqIULxLaRbc2PuoXP2ltjd4i+qdA8mT18EtNia/xaXmZQbCkpUR9ajSk3YUPiOEE3R9ye1fyuIPRUuVPhmn4D51GJVTb5y6PNEvX8yichHbdUyuHINPbVbw2PIxawPMuoUDJvogFY/vxXuX68rJZzdPC2eJhTibBM4GPMWl41YX7OuSX+ndwKTrT/kOAcESMUm3D/dsf9v4WfEKCjHlrsd3EYlN2RVKOfuryszWPbeaHGM3Qgy80UyBNv1imroIsW9J6tJ1ufsnOw6n4rhgNjGyVbFYjZXCHY22wMsdK2M93Creu8RtDyRCXJzIZyI5pTPz8KX2zN1YVkSx7qNBfKF3pd13HWucP/LlQyKNyy7TEL7SJpUbsdsdXglsJeTGbRh8PHC4yCrsEsFJpLqrLh60xVdoAjJO+LerubXDo/jS2nB8oIuMESesziUCJGBIbLwyXyDNKBh8lC1/WvVApCUeW1qXxOnEz/gM2Jl41ZYoKvSjEFWYv3bnz8CM413HTNN5tvdkc6k1X8ymlM1zQPRdcskS6zoiib2+URLHX0hjexj1I8BAAGRBI4pGeshYQexjOewgBrVydrR1GN2RTgQG6QFmqC3GdfnBQ3irEyid3fHeB8e+1amzUkrBv4pswFadVCCVJ28hgxrrZRqXoZkSvakT0k+2PO2YbLcGcbjNR4F7VvhH5boL+iRv2fIC1GFRW0N65ax8spUodGikOvIcnxD1pcj7EYYyyGnHlJwBi6EolaOEy7nLTgm34/Yfono3DAPNSLfwDKonYpQggcf0Ux9IqduDIqXOz8oVwONOU13NTQgGtEOKCevJDlyIUwQxOscXXo4B9u38rwurdCFz96cKKb9hCjthlcfFoBTFp6QkEvFqwdFj2IPoaZcX538TTRynBH4YxYjnzk9Zlq23Y/j1hWdmTMaayfVvgkabLSGQ3PlGihchU4XqXA24uvYdLlyGtrI+RfhujOp5NzkmUr/yzyJY/IBx7NWETUaf0TFu6udnfBBgIQqfNFr0FT23yWMngEs3GoNHSV+uKCd94rSAkcxZStKN8vXk5m0UO7w3X/06xzBX7FIli79JxYKrX2Ul48SXwI+S93b7jKQzeDeyfEH9fp+T2ZSHtaYOpsRbUiyDhQctq86jUbpsYHvjGcOnHbvj5D2CxmuwwCA7DlqGzIrvguJ3THkDDYy8rD7DvSAbdUenCJIcHlat7+C5srSaU67Njg1G9prB132+jubSGdS0s5oH2JgMX2bqLnmR6l+GW/aCDjRW4WIH1NfvNRUei+ncGArswRnCOe2x/sZ1tWw9Vy/NrvaA0JDmTXZnByaOjyKPZ27ROUifBTeP/nampA36yKKJoS2/q3bMQWo7hahpLlaCJXMvUYkk04YWKJBCkM4PIfEMJOlEO8jb6UubFO8MY/QvsPZKyppb5Tw9wSapdxxewbD5zVrYeI6rT6D5w1+XBpV0z9iOcynXGk/fNphm6EVLCz0R9CaDsS6MrCeDlTTnR1gChhYdTtzjijd8Vc8sJVKE07NTzShHUXOaqE62d0BgcvbQsG+3ZWIdOJLB37byhcuu3Ub5MvRO7VdyuJy474MG7zoCa6XTC8PrMTde5p2RwWIqP4GOG0sE2PrOPOFq3R8rOTPZQrsl4AY4OfOnKEzQ3qF9BYJcjBNN4lzyXRPrPuU3H8LyQsXj23RyYa3/QhUr0rcsoZHNPAW9Z2pQDkeoHO3eCDEg+r0q0/uo7fY6/L6+cv3Y4mpuhkVG/AbmGY0R/Cw2SxUiX41rC7lzwdv21aOTAUd2BB1ASryfizum01q6IZLHI34GsPPmA5CJJ27n+g7W32NFFLu7bHjN8jhujFJoY6cBxoo/Dr+hkauxJhsTFraInZPl0U3KnfvmtEDPEKjrOl9WhFDv1i3vZdXFiAh07tevOT2RQa4BFz5i0Q1Ad6P8SxdYFOMj7poJdR0Vd8/FpA8jK+ybF+rnMrfsRI2MLPHWWXUkdrk5c0IYFR6yMPnkhw7wZfGsdTtusp0ORbWlJkR9FM4XWFYeIjTJbLOtp9nvQSWwDNB2eIw+zb/OBfDrycYHBzSgGCN3FVUHIw9W9PblmBZnLG6RBbcTw87BQL+FI4RDDvKELZhhCB48e6foVpx3ZHK+QX88SwttAOozKZAW1HNMHMJN106SwOX8XL/0cD4vgCl08WaRCmeWSY0LPDR3FreO+B6eVrHROEb8O2eGWyvmJFnlw8PD9Q0oCKHeaOMGSuc/O0Jn1ntgu0/5wYhrPBl6gehAqkiNBhA4T5v63QD/aw75vl3VZtCzEMCA4sUhgJaVyaDYx2G0LQEb5mCylT//zvyReMxK77nyHIt1DWby3MCxDQW+CZcc2cKfkPxfkUdc4PABAdYwG/IZ5GiWrucbjwkMkqplYGaN6yDoNSTdBVHY55IvpW1+Yn+Hla2kj8Llx/yIeU1sVHc1njTj6rLH6vwSZQfsRK/HPI9CA0rXYKAjsBCBUa/NSA3AH0DGyCmQZBPgcqY5TEJik914ZdGpbFAhlaIEgnopCBSIkLvFUdY4YzI4BP+4vokavJuSc2OXYr2pyQAW6ELp9Bf6mPx8y/K2FztYEiw9H1oJsglcFCNLWkRixNRU2XNrC6vl2b6TpSaQE7AraVZ+hJ0truR4YwxBgZslfy0UbqdadaiQ3yVlwJJjI57a3MeXlceNAt9kVAJwjJd2UPI5Ri7gaajfOFosCgLfaye2NIQOZUED8xVXidI9n3aZcZcOfkO3k/zYeU6C6KWD+poVGpeNojpswO7t+v/krITI+D++gwF5mJqEiU3xk0CaSeWdm1zgyy20VJHqbztkJFcmo84rwVprlSlIWTnklh2uJ4bs6Sxv3InW6wH0qd6cJQAA0vwkdbBziw/mK7Qk2RtjFN2ptSm3KhDw2xMRB3mBX3CoggKz/pWFVZ4qTrIJj7Smd2B65n8PtukNBhJPPykwU0ZTEU0wkLFhXUoGjxGhfVvRUJ1l9Ml4eGrvECNkJ1YV4e2Nja108Z8Tc/WYjiHQC5wI0Q2ZqPlTZC5CopRZWKsGFmENJNL6xq9T9Z7DjXwOBfl6ZIhJymcBAe8QdzrU4mUBfn/OHZKf2cWvRNhOTSNH8Ft6oveaV6Bl2vFsDb0KmXjmDqybQC9hi8JmNxPyDxZaEBwwChEaJh7J12bwwpByiEK0IIHsE31PGIEwk4ji4M0il5hH8/hRDX0d9pPeqj+QvIm2EY7UJdamJelfkXULZEpHRJxQbgUqewdRRpakhBiZcTWIxMoZM4NVeSjHSTHEhf+vdV2wLWR3c5+NfTFnRqwOfgP88n4Ersbhpa9mU7qDCTjhMx+sx+NdifgKpyxvyFwLHYAoSYV8yAdaFL2hhuuSRaa1P2pRQoJUo8U9wuPO2gUFwCnxsitO62PfjDnOiCbYv9EXsZgMgwRmwIYl7a4zM+zB4HjjN1V72gsM7doHkxuuzqgEBVM+hmGcVkq52oXwZHyie/80bjHDhESA3FK4oLf4IQYPdmX908Eorj4hwwVX40xZFXFSWWsu4MsvJHPn3TWCKm5DvIoIsi/p2b6eTxyV+tyF+LyWPXa2VqOjxbu668Sljv8TbffEXrb/JCzsEumHunhcqE0h7ebhlIa6q41gBTswoPyJE7lWBzn9VEhj7JhkFSG3qJUyJ7mNPRWxrFCLzIDlEBkn7oTXwGpeiOLQXtUS400G5wr8h1DO+NMYRSGGH5UV5mvmnRd08F3SqFAiQv2SbMRFyVk2+zE1Pf1HTofVNvFtxHgiXW3uYk/AzcrlWjOzMAdcN3IT+jOoEzpa2DpgkYOgatEHL67VJpk914+YYdMdfSojBi4mhX05PUPHJWMKEpAmUFkyQhVbM+bs4lavo1FZib4/V2hzlvaO4yWj80YmvU00fw1N3n7V6H0GDNVQ2AdT0oULf6zLqf2snUwhzBJySrBXiVTrjCAMrZYu+Ja+8RHDUZ86Y0qDbqNnwILFcGx795xXdaKde6KDTwLCBWC4pLzaJYZZWt19eNVaNgUDKECEVU+By+FszFjyfPSqDICv5gCrOsyc81pPmK2kYIIcxyEtYW5WxCU/qmXW7hAVEWrsC46Ha0y5NR3PwlkXZm0ztardvFfF9B8oHfxQrQByuKwiRIM97sZJ1elcaNr5AZymZAbzk++oGhrGH+/6IsD1Edw4rDFg0h1tqfb8oZ+0qXEIdrQU0qgeTz3w6AGt4nzUAwk2MgJnuc7j4LB8vFQOU17BptTPMZV7Ft8OwJzBu7oBbGwFn6ExUCNYZZ53+oEQ7U6qC9BBqiDMLwisvoKNNGV7QVmGG+AehysSnQLejDEeoaTgb6V9m1+hkpQjLnPTIhZiZT3WTzzRPSLVZTgVhMPfpOkc+rfihJ8edaEzpO93RR8SzduxbA8tniIEnZkQ8Qchm4v7bKW9uY+/iNH+RE0vYUBB/LMcGZxWJIdbBEj+pHbaZxxTghG8wd4G682gW3gTxSIwgB+5Mlgv+0B3C6C6PehfjW7z1HEwwiq/QM4PGbLQ+VkVyCgwS24sNGq7tLgkI3bKNDmSx9KgseCLEE1GfvNNrii0NmLi1YT6PhItPojhJz2lZNuaghaMDCnM11eZ2R1B2CvelXr+JYiZoUlRidUJEAf0L9+gZMbDjfzfw8lfaUgMsi5ewmNu2gsBIiAUIrg6iz7bw5u1Xkiu4PhZ5aubBtweC/fuaK2Yg+0YTDYKIWaun5NkJ/Y7l3iI1bvkhQP26ODUAqMTAZ1ZwmSYsWKIy+bk2mHNGqS35cPl3QhbHy7Uzzi9RD4gACBEVcOOZlxZFxtaH12QBbEskXyUWCFBXn2X1N11t9Drz6EQdRs254BkFhGqXwXLMfMjZVtJGUQrrLgKv5jLhfqxspgDerwWL7fk1s26a+iMR8bmz6gMigdqCbsld/xHahc/dVoPxW2qinSFKIVzHZUXncKYyZUyecfVdYPs3mCs0SPlRopC0udp0AqpCDa/Qdw3l8ZP74s0vsTw0miDByI4bqoN7UJ6Q982NBPWv/i9umABHgydWLREzdcY9jDTunSxk8ohP5m0xDKZEWtsE5cQC6sCVtpGx2zx2vdz35mGeMXmU3+EbNENczIV44WnXhJ3oSRUTPH34DjHdiF5MkHiy9TIX6hOnwaXdO3d7AzLIuMxIhrZa2tNu+ReC3GaUoxuaVcneV3rMoUYjo1+i7fceBfBC4q367AdN2QR5QCmJRwKCE0aJzMIT3EXerv3v6ndV0jG8FTUNMvlHZOu8N9wIM6oQ6pmIHsvVIUefbO77E5Ij/nQKAPlxsszT0PKp+xW5jGQbsQr4d6d0N2p71uNwysZekDHtA0vXUzEDwTB63V2Yf8L43x1y9XPSAbiGxCKaG2m85cocKmhILjhr3OgAbDOLKxP7/PUvYdW1ZF0n0YwgbrHFU0sEJoU7oyP5+07Zw2vgHQ4na6BqvHcwW5ghm8GM93HbWR+PrBLGETYAQBrNIZMIfz1PcmR6Mw3C3Vrcldz/j5ZPj0tqcUvfENgv+FmSdVjzqHdi2h4ct28cKgx1rZBlwfwWSVxaYYMAhOQGNZpLlK9HXw6146WvKovRxpcZT2386sPKweunNxf+qCcE1dM2EAy/sQJbjIAT52fgw84/s3PerjZxl53Rz8Gvq4mkWpKIEQ4LkelZOD+QSLDSNWGIGxsodcWccoxVreXMo85gLT2OOvF1Z7QUj6oAOi7z09R/9FOIuYsKALrIwLIlKuQ419904IKGIjSpJ7wANQ30zz0mnTGoa6SsCD+qPmw4raQaCUucHFHbYD2fTFZARmQjFzpECY/VnPQQiAsOj7xWH9v5xj+J98EnK9Hs+5B24Pi6CppQAZ4CMIPNman2fOMen8EBsMDyBT0uoFhwu5tiW01s29Rcr7m1KsQVptELVSSMvMzXLKAZvWLS34q3YOASCg4SfkfgIacHOp292MB+LOWUxbF4v6pHmte3QpumsnkXmXtITKuyfJo6C95Wqv3vpSw5Pksb48ByiXDIl0RxCisYTFGAycejfMA0zGGnmM+htu2NGOWpmLrh1rOPO9bgka4zjy2NMAWPppthPmaqp1KIlvrpXittztPYkRtRCxD/6N8BXUCq6WwiFdPFt6sz1Hz/8d1+6jQpbfuJrZy6WYd3AvMLakSR8DVZX+SLL01EAfT3r1Fkg2SqjFbT7fFliooZgn87a2tyBemWu/Z858Zk5zdsdhMQtLF8bYCvU2/xbYld7QMYfxV5zf2l4nJWOFG2L+dtJKatz5SCIn+N9RVRq1PhqSuWxlsM3yLzt6y6akhmjc55BwoFeoSuHmeL054/8/SGiIawkysxt8jyJENh6PWbzfmROqC/k/Fw4fGhjbP3F9Q71ptCNF8GKu0Fv1xXo551nW4u1j2mVNrWywRMxbAKU/elFyJJvR0W7UhavuRbsK2qtfcA5fmKSbofNI9p/iyhLr6eL4kp3HduAumT0CsRyjcqgEVw+vlZTd4G5XD2nAgXa3e/XHn2qq+AcaCtPGgA3jw09yZ3PKRn6458RMrgB0GcZb+2uI8CN8lT6+s1+neoFoRFylm1KClmSKfKngj4TJS9RIUPDQe4N3qp03i3kbka9JdCcOwMCbrVricc+3r34VyJMLrFRsN5DC5RRjykJoqQX4qmWR890qWOMQmwYK7HLbkNmHtZ7HfBsOZl6iN2QYiii1lEhHNEUST7jRlciUShc6cJSinaTgFGkLll+D3LkPHDgmQb3ygQ5B8JsdnaHTatGG1U+kpnf5h1j9a8zdvxiK9MHUTTGK04CifjMaQV+kQ+piWvE4xAhdNY+vckxzm8/zjsd8MDgphHIsFlNRylyyPJqVOLljKrMUJxxamsSMecfvBWHuegcNAzKW2+ToQ5ppYvUv4mpZ2/MW5ag/DCwwuCdXFIw2PZy9PGtcw1cfseNH9hdyWE6uFCdENQfGn/Sluaa9w/XDEsMZGktbhLhjTR+5QjIhQsdLPoXrX3+I/roHFQlIIqeUDWscs7854bwEe2pW10mzOhg4Tm0rA8ZwfXa5OwMwItFGfr1prvpJz7MMh8NQvOrgVQ7AiiUtBaH4kOKmoxEA5YJ72ameMxu4FBPF0x4C3N/9KReWjod0GBSXDgV49/uT9Rq/faLejFOLJj5KBUTLELM1qK5dRR5vwp2ld3S5n1qKDETJaW8+lpC2JOOi6SqlyR9941sf/cfTbp2kcwr3s8M2RJ1gJUL6RneCDHzY1gHmk6MxwUrHxmwH6XzKJIb3X1OdLFPAtX3a8ljitOGR2AAOrBi8TVvyP23oKzjO+cwKeR+JGZSwfqoZy2WbgfntZJhrssDnWKvTlAU+jVG604fKtk7jYN7S2TfIhwqAvCGxieInu173zPw8kmTygLl0k2dbdLQ55JEvhFftixGyQLUXleahH587LwCq6SRReEGcN/yjYN9cTmA6Jpk4l4cs/AAA3uvU1iHaIajUDgVdikK4lYh+XXqHMivMY1/BP45vQllbdSEfwpY1ukHjEVbWwzzTfZ/jtk6QyRKN2d4LCmcMm4M8f6tf9ETSEFqZx4nDUPnbIS/G97Rnxi0oL7Vk5prHrYrL3FR+PVS8vrlfEaXvPvjMkVlJUtafkUp0kYJ3x43aSS0KYl092KaOSQAmNP4gv9wla3NXE2PCqEt4VuaBoNUE+7dYkxfNQozmiyf7teEjaxitgRgzyqLPrVd9F1eeWwCVDtCjP2MvSV2iJ6fxAEuGy0w/BIN2sWywFfwtBZOEfzcpydSEGE8ova5YS1wFTEZtixbd2/IpcegkfNKw2nmEKJCUUUO2SlS+kpUBL65dvJ7sAKriQYfedpBJQQnkSeN0TqSH5TIwEyLMq1uaiS6uvQXYYP/UtRdMJVk0En7yElXA5xnvDfLapA1C7yPH+ekJjmGKTaJ+jBGL2jovpk82fZORWXJsfK0O098vhdo7yOuCW50qQxchfd/V+WNfR9ULvlHjSzyYtiz/ujAZQSoVrv8cgQZF/4lFM61uZKm58olk9uWuok8p+ya0CIq3njYJ3L3JBGkJcAYeZxcwNID+uFfeNLdzcawGh1qZeNlkSD12AO6nOWZ7tJldMdWMjAtsQ5NaWBaVCYOrVyC3VrG1VQlq75mkbWVnenM2nBfpGl4lirmEhDJaskGGbJwknQmJCqNjfz8vAwrIYSz75pG7dkB/96wrdOF+5ttLJ0tudnBo17I0rN6w3d9kGbIdS4UvC1ooj/+5/EFeZQnxRAmtbaif30szLZWajioKZGM0T62+pKdSkvQyFJCJ68HZISREv9urnYKetjgaEe84GGfv6qVshFbdCO88ZahxoT33eTsxXh9dl+uv7FbDbTi4Yhg+8PNIBT6nvHsAFB4yL/D7+oK56y5hRHBD5rTbQJ8hjduFPDLjHVnB3/QtCFbB6FAD4XHIF2FU9lPa3HOoEXOEcUbwkeQ1a6XE/HKgvvXRc/BS84BZN9u2vO5NexU+PeCR9DaL2/zr1wATR+3tjh3yY5Mc/4cEMOwsWnUZjErYMHHujNeIJXdQJjDpG1GQ/gLw4eXUNLeGSO5Zgz8LOPmZW1e5fYjMS0KDmjQlaa76J+iQ791AfeIgj9gR0FRsXpoO8vEP8TUvWZDwG54nzYy+gGfKqYqMlmnz5sBAfEGHmcoQRN66CrpMe1AvlUIzJif1Uj2Ynh2wiCJkcjD12xk9T9SaTbN9vd9Wa3atSOLPHn4F9Xg2Eri6TnsYC+j1HcqJNM7vGNO2E8OJnuxEV2RlPsKVedZicySgEgxwOnvBHpOlSYhuwLW1HJNEqtQ3YARoQRrKDYS2OYFnZSjNO97dpp+Z7+BFlLBw9qht/u92uHnLwlTxbXII7yrdpqzKsrPCe3vtI0uxxTkdPJeKUpOfxtQxUchf+aIQBSRaxLKjqQdhEiuQHLjUHuRo8iZ9Uq+mc0vkP8mweS1qecf2lcnSsWRy6wazJFzvu5M/hfq+GJC0UAnQFaj6Yqx7Ps0fpRMRruioUp9WWr9yn5DpBL8xNBqG0jBdr1C4wkrVgop4tn4LBAB1TNNwiw4SO7guAA3fmOTXGC/jWUBcVoXwVx1x9cgOFkQe3vSsodZ1fXyxuRvs9e7pQMt11KiCatt2FewbKqgMiZa0E67xfEzZJ9IiowBU1IxCh4uPCcCfOqyHilXHJsmckDG6dZEN6i9zNrmS5NhTC68pGN6wl8xDb9g0ljmYABjlGErdw8I97a9k8lZeSFz3iqyGAkW1RIj/o8yYTXX0/lqUcLyYXoDsd+PLfdmQIN5hfSOhw70faMx73qNKSzGirogv96cIxPlcbQgvoe2HrMHNQn+wFzt4sNSC1FAgXBG/Y+rqfXhEByxHHGUXowvoqnU94b/UomGVxy/BBtbEGB6Sj+/JRWok49xF/zOsUkYinp7pwGqhYplyb+wNe82rJZmy3gzFL4ylStCKSTIBhIMNaMPdfI2ANmwcE="/>
  <p:tag name="MEKKOXMLTAGS" val="1"/>
</p:tagLst>
</file>

<file path=ppt/theme/theme1.xml><?xml version="1.0" encoding="utf-8"?>
<a:theme xmlns:a="http://schemas.openxmlformats.org/drawingml/2006/main" name="Presentation3">
  <a:themeElements>
    <a:clrScheme name="ppT TES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fontScheme name="ppT TEST">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marL="342900" indent="-342900">
          <a:defRPr b="1" u="sng" dirty="0" smtClean="0">
            <a:latin typeface="+mj-lt"/>
          </a:defRPr>
        </a:defPPr>
      </a:lstStyle>
    </a:txDef>
  </a:objectDefaults>
  <a:extraClrSchemeLst>
    <a:extraClrScheme>
      <a:clrScheme name="ppT TES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 TES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 TES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 TES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 TES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 TES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 TES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 TES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 TES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 TES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 TES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 TES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MBTA">
  <a:themeElements>
    <a:clrScheme name="ppT TES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fontScheme name="ppT TEST">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marL="342900" indent="-342900">
          <a:defRPr b="1" u="sng" dirty="0" smtClean="0">
            <a:latin typeface="+mj-lt"/>
          </a:defRPr>
        </a:defPPr>
      </a:lstStyle>
    </a:txDef>
  </a:objectDefaults>
  <a:extraClrSchemeLst>
    <a:extraClrScheme>
      <a:clrScheme name="ppT TES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 TES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 TES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 TES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 TES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 TES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 TES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 TES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 TES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 TES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 TES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 TES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MBTA" id="{A9A91626-64AF-4BB6-A98C-A92CD1976DE6}" vid="{E06E7F53-71CC-4783-9AF9-416875201A03}"/>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1112</TotalTime>
  <Words>3335</Words>
  <Application>Microsoft Office PowerPoint</Application>
  <PresentationFormat>On-screen Show (4:3)</PresentationFormat>
  <Paragraphs>924</Paragraphs>
  <Slides>37</Slides>
  <Notes>34</Notes>
  <HiddenSlides>0</HiddenSlides>
  <MMClips>0</MMClips>
  <ScaleCrop>false</ScaleCrop>
  <HeadingPairs>
    <vt:vector size="4" baseType="variant">
      <vt:variant>
        <vt:lpstr>Theme</vt:lpstr>
      </vt:variant>
      <vt:variant>
        <vt:i4>2</vt:i4>
      </vt:variant>
      <vt:variant>
        <vt:lpstr>Slide Titles</vt:lpstr>
      </vt:variant>
      <vt:variant>
        <vt:i4>37</vt:i4>
      </vt:variant>
    </vt:vector>
  </HeadingPairs>
  <TitlesOfParts>
    <vt:vector size="39" baseType="lpstr">
      <vt:lpstr>Presentation3</vt:lpstr>
      <vt:lpstr>MBTA</vt:lpstr>
      <vt:lpstr>Capital Series: Orange Line Improvements</vt:lpstr>
      <vt:lpstr>OVERVIEW</vt:lpstr>
      <vt:lpstr>PowerPoint Presentation</vt:lpstr>
      <vt:lpstr>Orange Line Test Track (Construction)</vt:lpstr>
      <vt:lpstr>PowerPoint Presentation</vt:lpstr>
      <vt:lpstr>Wellington Maintenance Facility Improvements (Construction)</vt:lpstr>
      <vt:lpstr>Wellington Yard Rebuild (Construction)</vt:lpstr>
      <vt:lpstr>Orange Line Signals Upgrades (Design-Build)</vt:lpstr>
      <vt:lpstr>Orange Line Bridge Strengthening (Construction)</vt:lpstr>
      <vt:lpstr>Orange Line Tunnel Repairs (Pre-Bid)</vt:lpstr>
      <vt:lpstr>Systemwide On Call Track and ROW II (Construction)</vt:lpstr>
      <vt:lpstr>Systemwide Power SCADA System Upgrade (Pre-Bid)</vt:lpstr>
      <vt:lpstr>Systemwide Power Resiliency Program (Pre-Design) </vt:lpstr>
      <vt:lpstr>OL Traction Power Substation Upgrade (Construction Phase)</vt:lpstr>
      <vt:lpstr>Oak Grove Station Accessibility Improvement (Design)</vt:lpstr>
      <vt:lpstr>Forest Hills Station Improvements Project (Design) *</vt:lpstr>
      <vt:lpstr>Sullivan Square Station Structural Repairs (Design)</vt:lpstr>
      <vt:lpstr>Ruggles Station Roof Repair/Replacement (Conceptual Design)</vt:lpstr>
      <vt:lpstr>Back Bay Ventilation: Package 1 Stair Pressurization (Construction)</vt:lpstr>
      <vt:lpstr>Back Bay Ventilation: Package 2 Tunnel Ventilation (Design)</vt:lpstr>
      <vt:lpstr>Back Bay Ventilation: Package 3 Systems Imps (Study)</vt:lpstr>
      <vt:lpstr>Wayfinding &amp; Station Improvements (8 Stations) (Design)</vt:lpstr>
      <vt:lpstr>Lighting &amp; Station Improvements (8 Stations) (Design Procurement)</vt:lpstr>
      <vt:lpstr>Downtown Crossing Vertical Transp. Improvements Phase I (Construction)</vt:lpstr>
      <vt:lpstr>Downtown Crossing Vertical Transp. Imps Phase II (Design Procurement)</vt:lpstr>
      <vt:lpstr>North Station Elevators (2) (Design Procurement)</vt:lpstr>
      <vt:lpstr>Sullivan Station Elevators (3) (Design Procurement)</vt:lpstr>
      <vt:lpstr>Wellington Station Elevators (5) (Design Procurement)</vt:lpstr>
      <vt:lpstr>Chinatown Station Elevators (4) (Design Procurement)</vt:lpstr>
      <vt:lpstr>State Street Station Elevators (3) (Design Procurement)</vt:lpstr>
      <vt:lpstr>Jackson Square Station Elevators (2) (Design Procurement)</vt:lpstr>
      <vt:lpstr>Mass Ave Station Elevators (2) (Design Procurement)</vt:lpstr>
      <vt:lpstr>On Call Parking &amp; Paving (Construction)</vt:lpstr>
      <vt:lpstr>Back Bay Station: Concourse Renovations &amp; Air Rights (Design) - TOD</vt:lpstr>
      <vt:lpstr>Ruggles Station: Northeastern U. ISEC &amp; Ped. Bridge (Construction) - TOD</vt:lpstr>
      <vt:lpstr>Sullivan Sq. Station: Reconstr. Lower Busway &amp; Parking (Construction) - TOD</vt:lpstr>
      <vt:lpstr>North Station: Transit to Commuter Rail Direct Connection (Construction) - TOD</vt:lpstr>
    </vt:vector>
  </TitlesOfParts>
  <Company>MBTA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Kravchenko, Liudmila</dc:creator>
  <cp:lastModifiedBy>DAS</cp:lastModifiedBy>
  <cp:revision>109</cp:revision>
  <cp:lastPrinted>2018-11-30T17:16:30Z</cp:lastPrinted>
  <dcterms:created xsi:type="dcterms:W3CDTF">2018-11-16T18:41:14Z</dcterms:created>
  <dcterms:modified xsi:type="dcterms:W3CDTF">2018-11-30T23:02:08Z</dcterms:modified>
</cp:coreProperties>
</file>