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8" r:id="rId2"/>
  </p:sldMasterIdLst>
  <p:notesMasterIdLst>
    <p:notesMasterId r:id="rId40"/>
  </p:notesMasterIdLst>
  <p:sldIdLst>
    <p:sldId id="336" r:id="rId3"/>
    <p:sldId id="337" r:id="rId4"/>
    <p:sldId id="338" r:id="rId5"/>
    <p:sldId id="324" r:id="rId6"/>
    <p:sldId id="325" r:id="rId7"/>
    <p:sldId id="326" r:id="rId8"/>
    <p:sldId id="327" r:id="rId9"/>
    <p:sldId id="334" r:id="rId10"/>
    <p:sldId id="335" r:id="rId11"/>
    <p:sldId id="329" r:id="rId12"/>
    <p:sldId id="330" r:id="rId13"/>
    <p:sldId id="332" r:id="rId14"/>
    <p:sldId id="331" r:id="rId15"/>
    <p:sldId id="333" r:id="rId16"/>
    <p:sldId id="292" r:id="rId17"/>
    <p:sldId id="291" r:id="rId18"/>
    <p:sldId id="275" r:id="rId19"/>
    <p:sldId id="274" r:id="rId20"/>
    <p:sldId id="310" r:id="rId21"/>
    <p:sldId id="311" r:id="rId22"/>
    <p:sldId id="312" r:id="rId23"/>
    <p:sldId id="322" r:id="rId24"/>
    <p:sldId id="323" r:id="rId25"/>
    <p:sldId id="313" r:id="rId26"/>
    <p:sldId id="314" r:id="rId27"/>
    <p:sldId id="315" r:id="rId28"/>
    <p:sldId id="316" r:id="rId29"/>
    <p:sldId id="317" r:id="rId30"/>
    <p:sldId id="318" r:id="rId31"/>
    <p:sldId id="319" r:id="rId32"/>
    <p:sldId id="320" r:id="rId33"/>
    <p:sldId id="321" r:id="rId34"/>
    <p:sldId id="339" r:id="rId35"/>
    <p:sldId id="296" r:id="rId36"/>
    <p:sldId id="297" r:id="rId37"/>
    <p:sldId id="298" r:id="rId38"/>
    <p:sldId id="299" r:id="rId39"/>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69200"/>
    <a:srgbClr val="C47500"/>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1" autoAdjust="0"/>
  </p:normalViewPr>
  <p:slideViewPr>
    <p:cSldViewPr snapToGrid="0">
      <p:cViewPr varScale="1">
        <p:scale>
          <a:sx n="83" d="100"/>
          <a:sy n="83" d="100"/>
        </p:scale>
        <p:origin x="-1380" y="-9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29" tIns="46415" rIns="92829" bIns="46415" rtlCol="0"/>
          <a:lstStyle>
            <a:lvl1pPr algn="l">
              <a:defRPr sz="1200"/>
            </a:lvl1pPr>
          </a:lstStyle>
          <a:p>
            <a:endParaRPr lang="en-US"/>
          </a:p>
        </p:txBody>
      </p:sp>
      <p:sp>
        <p:nvSpPr>
          <p:cNvPr id="3" name="Date Placeholder 2"/>
          <p:cNvSpPr>
            <a:spLocks noGrp="1"/>
          </p:cNvSpPr>
          <p:nvPr>
            <p:ph type="dt" idx="1"/>
          </p:nvPr>
        </p:nvSpPr>
        <p:spPr>
          <a:xfrm>
            <a:off x="3970939" y="0"/>
            <a:ext cx="3037840" cy="463408"/>
          </a:xfrm>
          <a:prstGeom prst="rect">
            <a:avLst/>
          </a:prstGeom>
        </p:spPr>
        <p:txBody>
          <a:bodyPr vert="horz" lIns="92829" tIns="46415" rIns="92829" bIns="46415" rtlCol="0"/>
          <a:lstStyle>
            <a:lvl1pPr algn="r">
              <a:defRPr sz="1200"/>
            </a:lvl1pPr>
          </a:lstStyle>
          <a:p>
            <a:fld id="{620A6A1D-0428-4DAF-97FB-EDD6E58A80BE}" type="datetimeFigureOut">
              <a:rPr lang="en-US" smtClean="0"/>
              <a:t>11/30/2018</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29" tIns="46415" rIns="92829" bIns="46415"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829" tIns="46415" rIns="92829" bIns="46415"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3407"/>
          </a:xfrm>
          <a:prstGeom prst="rect">
            <a:avLst/>
          </a:prstGeom>
        </p:spPr>
        <p:txBody>
          <a:bodyPr vert="horz" lIns="92829" tIns="46415" rIns="92829"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69"/>
            <a:ext cx="3037840" cy="463407"/>
          </a:xfrm>
          <a:prstGeom prst="rect">
            <a:avLst/>
          </a:prstGeom>
        </p:spPr>
        <p:txBody>
          <a:bodyPr vert="horz" lIns="92829" tIns="46415" rIns="92829" bIns="46415" rtlCol="0" anchor="b"/>
          <a:lstStyle>
            <a:lvl1pPr algn="r">
              <a:defRPr sz="1200"/>
            </a:lvl1pPr>
          </a:lstStyle>
          <a:p>
            <a:fld id="{5ACB04D5-5BBA-456C-B84E-D72052E643F4}" type="slidenum">
              <a:rPr lang="en-US" smtClean="0"/>
              <a:t>‹#›</a:t>
            </a:fld>
            <a:endParaRPr lang="en-US"/>
          </a:p>
        </p:txBody>
      </p:sp>
    </p:spTree>
    <p:extLst>
      <p:ext uri="{BB962C8B-B14F-4D97-AF65-F5344CB8AC3E}">
        <p14:creationId xmlns:p14="http://schemas.microsoft.com/office/powerpoint/2010/main" val="2813041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138">
              <a:defRPr/>
            </a:pPr>
            <a:endParaRPr lang="en-US" dirty="0"/>
          </a:p>
        </p:txBody>
      </p:sp>
      <p:sp>
        <p:nvSpPr>
          <p:cNvPr id="4" name="Slide Number Placeholder 3"/>
          <p:cNvSpPr>
            <a:spLocks noGrp="1"/>
          </p:cNvSpPr>
          <p:nvPr>
            <p:ph type="sldNum" sz="quarter" idx="10"/>
          </p:nvPr>
        </p:nvSpPr>
        <p:spPr/>
        <p:txBody>
          <a:bodyPr/>
          <a:lstStyle/>
          <a:p>
            <a:pPr defTabSz="909138">
              <a:defRPr/>
            </a:pPr>
            <a:fld id="{4AE956D3-FD57-457D-8F40-FAC78B4C2BE7}" type="slidenum">
              <a:rPr lang="en-US" sz="1300">
                <a:solidFill>
                  <a:prstClr val="black"/>
                </a:solidFill>
                <a:latin typeface="Calibri" panose="020F0502020204030204"/>
              </a:rPr>
              <a:pPr defTabSz="909138">
                <a:defRPr/>
              </a:pPr>
              <a:t>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816147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54105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85626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3200" y="1174750"/>
            <a:ext cx="4230688" cy="3173413"/>
          </a:xfrm>
        </p:spPr>
      </p:sp>
      <p:sp>
        <p:nvSpPr>
          <p:cNvPr id="3" name="Notes Placeholder 2"/>
          <p:cNvSpPr>
            <a:spLocks noGrp="1"/>
          </p:cNvSpPr>
          <p:nvPr>
            <p:ph type="body" idx="1"/>
          </p:nvPr>
        </p:nvSpPr>
        <p:spPr/>
        <p:txBody>
          <a:bodyPr/>
          <a:lstStyle/>
          <a:p>
            <a:pPr defTabSz="955337">
              <a:defRPr/>
            </a:pPr>
            <a:endParaRPr lang="en-US" sz="1300" dirty="0"/>
          </a:p>
        </p:txBody>
      </p:sp>
      <p:sp>
        <p:nvSpPr>
          <p:cNvPr id="4" name="Slide Number Placeholder 3"/>
          <p:cNvSpPr>
            <a:spLocks noGrp="1"/>
          </p:cNvSpPr>
          <p:nvPr>
            <p:ph type="sldNum" sz="quarter" idx="10"/>
          </p:nvPr>
        </p:nvSpPr>
        <p:spPr/>
        <p:txBody>
          <a:bodyPr/>
          <a:lstStyle/>
          <a:p>
            <a:pPr defTabSz="955337">
              <a:defRPr/>
            </a:pPr>
            <a:fld id="{4AE956D3-FD57-457D-8F40-FAC78B4C2BE7}" type="slidenum">
              <a:rPr lang="en-US">
                <a:solidFill>
                  <a:prstClr val="black"/>
                </a:solidFill>
                <a:latin typeface="Calibri" panose="020F0502020204030204"/>
              </a:rPr>
              <a:pPr defTabSz="955337">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33393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3200" y="1174750"/>
            <a:ext cx="4230688" cy="3173413"/>
          </a:xfrm>
        </p:spPr>
      </p:sp>
      <p:sp>
        <p:nvSpPr>
          <p:cNvPr id="3" name="Notes Placeholder 2"/>
          <p:cNvSpPr>
            <a:spLocks noGrp="1"/>
          </p:cNvSpPr>
          <p:nvPr>
            <p:ph type="body" idx="1"/>
          </p:nvPr>
        </p:nvSpPr>
        <p:spPr/>
        <p:txBody>
          <a:bodyPr/>
          <a:lstStyle/>
          <a:p>
            <a:pPr defTabSz="955337">
              <a:defRPr/>
            </a:pPr>
            <a:endParaRPr lang="en-US" sz="1300" dirty="0"/>
          </a:p>
        </p:txBody>
      </p:sp>
      <p:sp>
        <p:nvSpPr>
          <p:cNvPr id="4" name="Slide Number Placeholder 3"/>
          <p:cNvSpPr>
            <a:spLocks noGrp="1"/>
          </p:cNvSpPr>
          <p:nvPr>
            <p:ph type="sldNum" sz="quarter" idx="10"/>
          </p:nvPr>
        </p:nvSpPr>
        <p:spPr/>
        <p:txBody>
          <a:bodyPr/>
          <a:lstStyle/>
          <a:p>
            <a:pPr defTabSz="955337">
              <a:defRPr/>
            </a:pPr>
            <a:fld id="{4AE956D3-FD57-457D-8F40-FAC78B4C2BE7}" type="slidenum">
              <a:rPr lang="en-US">
                <a:solidFill>
                  <a:prstClr val="black"/>
                </a:solidFill>
                <a:latin typeface="Calibri" panose="020F0502020204030204"/>
              </a:rPr>
              <a:pPr defTabSz="955337">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30524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69074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9397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67274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94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10529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6893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138">
              <a:defRPr/>
            </a:pPr>
            <a:endParaRPr lang="en-US" sz="1300" dirty="0"/>
          </a:p>
        </p:txBody>
      </p:sp>
      <p:sp>
        <p:nvSpPr>
          <p:cNvPr id="4" name="Slide Number Placeholder 3"/>
          <p:cNvSpPr>
            <a:spLocks noGrp="1"/>
          </p:cNvSpPr>
          <p:nvPr>
            <p:ph type="sldNum" sz="quarter" idx="10"/>
          </p:nvPr>
        </p:nvSpPr>
        <p:spPr/>
        <p:txBody>
          <a:bodyPr/>
          <a:lstStyle/>
          <a:p>
            <a:pPr defTabSz="909138">
              <a:defRPr/>
            </a:pPr>
            <a:fld id="{4AE956D3-FD57-457D-8F40-FAC78B4C2BE7}" type="slidenum">
              <a:rPr lang="en-US" sz="1300">
                <a:solidFill>
                  <a:prstClr val="black"/>
                </a:solidFill>
                <a:latin typeface="Calibri" panose="020F0502020204030204"/>
              </a:rPr>
              <a:pPr defTabSz="909138">
                <a:defRPr/>
              </a:pPr>
              <a:t>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933733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65253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56786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61679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25017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39062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10354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40281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16524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7741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49335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sz="1400" dirty="0"/>
          </a:p>
          <a:p>
            <a:pPr lvl="0">
              <a:defRPr/>
            </a:pPr>
            <a:endParaRPr lang="en-US" sz="14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defTabSz="909138">
              <a:defRPr/>
            </a:pPr>
            <a:fld id="{4AE956D3-FD57-457D-8F40-FAC78B4C2BE7}" type="slidenum">
              <a:rPr lang="en-US" sz="1300">
                <a:solidFill>
                  <a:prstClr val="black"/>
                </a:solidFill>
                <a:latin typeface="Calibri" panose="020F0502020204030204"/>
              </a:rPr>
              <a:pPr defTabSz="909138">
                <a:defRPr/>
              </a:pPr>
              <a:t>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610830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22048">
              <a:defRPr/>
            </a:pPr>
            <a:endParaRPr lang="en-US" sz="1300" dirty="0"/>
          </a:p>
        </p:txBody>
      </p:sp>
      <p:sp>
        <p:nvSpPr>
          <p:cNvPr id="4" name="Slide Number Placeholder 3"/>
          <p:cNvSpPr>
            <a:spLocks noGrp="1"/>
          </p:cNvSpPr>
          <p:nvPr>
            <p:ph type="sldNum" sz="quarter" idx="10"/>
          </p:nvPr>
        </p:nvSpPr>
        <p:spPr/>
        <p:txBody>
          <a:bodyPr/>
          <a:lstStyle/>
          <a:p>
            <a:pPr marL="0" marR="0" lvl="0" indent="0" algn="r" defTabSz="922048" rtl="0" eaLnBrk="1" fontAlgn="auto" latinLnBrk="0" hangingPunct="1">
              <a:lnSpc>
                <a:spcPct val="100000"/>
              </a:lnSpc>
              <a:spcBef>
                <a:spcPts val="0"/>
              </a:spcBef>
              <a:spcAft>
                <a:spcPts val="0"/>
              </a:spcAft>
              <a:buClrTx/>
              <a:buSzTx/>
              <a:buFontTx/>
              <a:buNone/>
              <a:tabLst/>
              <a:defRPr/>
            </a:pPr>
            <a:fld id="{4AE956D3-FD57-457D-8F40-FAC78B4C2BE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2048"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20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923">
              <a:defRPr/>
            </a:pPr>
            <a:endParaRPr lang="en-US" sz="1300" dirty="0"/>
          </a:p>
        </p:txBody>
      </p:sp>
      <p:sp>
        <p:nvSpPr>
          <p:cNvPr id="4" name="Slide Number Placeholder 3"/>
          <p:cNvSpPr>
            <a:spLocks noGrp="1"/>
          </p:cNvSpPr>
          <p:nvPr>
            <p:ph type="sldNum" sz="quarter" idx="10"/>
          </p:nvPr>
        </p:nvSpPr>
        <p:spPr/>
        <p:txBody>
          <a:bodyPr/>
          <a:lstStyle/>
          <a:p>
            <a:pPr defTabSz="940923">
              <a:defRPr/>
            </a:pPr>
            <a:fld id="{4AE956D3-FD57-457D-8F40-FAC78B4C2BE7}" type="slidenum">
              <a:rPr lang="en-US">
                <a:solidFill>
                  <a:prstClr val="black"/>
                </a:solidFill>
                <a:latin typeface="Calibri" panose="020F0502020204030204"/>
              </a:rPr>
              <a:pPr defTabSz="940923">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9997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923">
              <a:defRPr/>
            </a:pPr>
            <a:endParaRPr lang="en-US" sz="1300" dirty="0"/>
          </a:p>
        </p:txBody>
      </p:sp>
      <p:sp>
        <p:nvSpPr>
          <p:cNvPr id="4" name="Slide Number Placeholder 3"/>
          <p:cNvSpPr>
            <a:spLocks noGrp="1"/>
          </p:cNvSpPr>
          <p:nvPr>
            <p:ph type="sldNum" sz="quarter" idx="10"/>
          </p:nvPr>
        </p:nvSpPr>
        <p:spPr/>
        <p:txBody>
          <a:bodyPr/>
          <a:lstStyle/>
          <a:p>
            <a:pPr defTabSz="940923">
              <a:defRPr/>
            </a:pPr>
            <a:fld id="{4AE956D3-FD57-457D-8F40-FAC78B4C2BE7}" type="slidenum">
              <a:rPr lang="en-US">
                <a:solidFill>
                  <a:prstClr val="black"/>
                </a:solidFill>
                <a:latin typeface="Calibri" panose="020F0502020204030204"/>
              </a:rPr>
              <a:pPr defTabSz="940923">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46299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923">
              <a:defRPr/>
            </a:pPr>
            <a:endParaRPr lang="en-US" sz="1300" dirty="0"/>
          </a:p>
        </p:txBody>
      </p:sp>
      <p:sp>
        <p:nvSpPr>
          <p:cNvPr id="4" name="Slide Number Placeholder 3"/>
          <p:cNvSpPr>
            <a:spLocks noGrp="1"/>
          </p:cNvSpPr>
          <p:nvPr>
            <p:ph type="sldNum" sz="quarter" idx="10"/>
          </p:nvPr>
        </p:nvSpPr>
        <p:spPr/>
        <p:txBody>
          <a:bodyPr/>
          <a:lstStyle/>
          <a:p>
            <a:pPr defTabSz="940923">
              <a:defRPr/>
            </a:pPr>
            <a:fld id="{4AE956D3-FD57-457D-8F40-FAC78B4C2BE7}" type="slidenum">
              <a:rPr lang="en-US">
                <a:solidFill>
                  <a:prstClr val="black"/>
                </a:solidFill>
                <a:latin typeface="Calibri" panose="020F0502020204030204"/>
              </a:rPr>
              <a:pPr defTabSz="940923">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2739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923">
              <a:defRPr/>
            </a:pPr>
            <a:endParaRPr lang="en-US" sz="1300" dirty="0"/>
          </a:p>
        </p:txBody>
      </p:sp>
      <p:sp>
        <p:nvSpPr>
          <p:cNvPr id="4" name="Slide Number Placeholder 3"/>
          <p:cNvSpPr>
            <a:spLocks noGrp="1"/>
          </p:cNvSpPr>
          <p:nvPr>
            <p:ph type="sldNum" sz="quarter" idx="10"/>
          </p:nvPr>
        </p:nvSpPr>
        <p:spPr/>
        <p:txBody>
          <a:bodyPr/>
          <a:lstStyle/>
          <a:p>
            <a:pPr defTabSz="940923">
              <a:defRPr/>
            </a:pPr>
            <a:fld id="{4AE956D3-FD57-457D-8F40-FAC78B4C2BE7}" type="slidenum">
              <a:rPr lang="en-US">
                <a:solidFill>
                  <a:prstClr val="black"/>
                </a:solidFill>
                <a:latin typeface="Calibri" panose="020F0502020204030204"/>
              </a:rPr>
              <a:pPr defTabSz="940923">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59700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09138">
              <a:defRPr/>
            </a:pPr>
            <a:fld id="{4AE956D3-FD57-457D-8F40-FAC78B4C2BE7}" type="slidenum">
              <a:rPr lang="en-US" sz="1300">
                <a:solidFill>
                  <a:prstClr val="black"/>
                </a:solidFill>
                <a:latin typeface="Calibri" panose="020F0502020204030204"/>
              </a:rPr>
              <a:pPr defTabSz="909138">
                <a:defRPr/>
              </a:pPr>
              <a:t>7</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654531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09023">
              <a:defRPr/>
            </a:pPr>
            <a:fld id="{4AE956D3-FD57-457D-8F40-FAC78B4C2BE7}" type="slidenum">
              <a:rPr lang="en-US">
                <a:solidFill>
                  <a:prstClr val="black"/>
                </a:solidFill>
                <a:latin typeface="Calibri" panose="020F0502020204030204"/>
              </a:rPr>
              <a:pPr defTabSz="90902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82122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892694">
              <a:defRPr/>
            </a:pPr>
            <a:fld id="{4AE956D3-FD57-457D-8F40-FAC78B4C2BE7}" type="slidenum">
              <a:rPr lang="en-US">
                <a:solidFill>
                  <a:prstClr val="black"/>
                </a:solidFill>
                <a:latin typeface="Calibri" panose="020F0502020204030204"/>
              </a:rPr>
              <a:pPr defTabSz="89269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79198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3200" y="1174750"/>
            <a:ext cx="4230688" cy="3173413"/>
          </a:xfrm>
        </p:spPr>
      </p:sp>
      <p:sp>
        <p:nvSpPr>
          <p:cNvPr id="3" name="Notes Placeholder 2"/>
          <p:cNvSpPr>
            <a:spLocks noGrp="1"/>
          </p:cNvSpPr>
          <p:nvPr>
            <p:ph type="body" idx="1"/>
          </p:nvPr>
        </p:nvSpPr>
        <p:spPr/>
        <p:txBody>
          <a:bodyPr/>
          <a:lstStyle/>
          <a:p>
            <a:pPr defTabSz="955337">
              <a:defRPr/>
            </a:pPr>
            <a:endParaRPr lang="en-US" sz="1300" dirty="0"/>
          </a:p>
        </p:txBody>
      </p:sp>
      <p:sp>
        <p:nvSpPr>
          <p:cNvPr id="4" name="Slide Number Placeholder 3"/>
          <p:cNvSpPr>
            <a:spLocks noGrp="1"/>
          </p:cNvSpPr>
          <p:nvPr>
            <p:ph type="sldNum" sz="quarter" idx="10"/>
          </p:nvPr>
        </p:nvSpPr>
        <p:spPr/>
        <p:txBody>
          <a:bodyPr/>
          <a:lstStyle/>
          <a:p>
            <a:pPr defTabSz="955337">
              <a:defRPr/>
            </a:pPr>
            <a:fld id="{4AE956D3-FD57-457D-8F40-FAC78B4C2BE7}" type="slidenum">
              <a:rPr lang="en-US">
                <a:solidFill>
                  <a:prstClr val="black"/>
                </a:solidFill>
                <a:latin typeface="Calibri" panose="020F0502020204030204"/>
              </a:rPr>
              <a:pPr defTabSz="955337">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61843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7398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936054">
              <a:defRPr/>
            </a:pPr>
            <a:endParaRPr lang="en-US" sz="1300" dirty="0"/>
          </a:p>
        </p:txBody>
      </p:sp>
      <p:sp>
        <p:nvSpPr>
          <p:cNvPr id="4" name="Slide Number Placeholder 3"/>
          <p:cNvSpPr>
            <a:spLocks noGrp="1"/>
          </p:cNvSpPr>
          <p:nvPr>
            <p:ph type="sldNum" sz="quarter" idx="10"/>
          </p:nvPr>
        </p:nvSpPr>
        <p:spPr/>
        <p:txBody>
          <a:bodyPr/>
          <a:lstStyle/>
          <a:p>
            <a:pPr defTabSz="936054">
              <a:defRPr/>
            </a:pPr>
            <a:fld id="{4AE956D3-FD57-457D-8F40-FAC78B4C2BE7}" type="slidenum">
              <a:rPr lang="en-US">
                <a:solidFill>
                  <a:prstClr val="black"/>
                </a:solidFill>
                <a:latin typeface="Calibri" panose="020F0502020204030204"/>
              </a:rPr>
              <a:pPr defTabSz="93605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0765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396876" y="1463675"/>
            <a:ext cx="843438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3" name="Rectangle 10"/>
          <p:cNvSpPr/>
          <p:nvPr/>
        </p:nvSpPr>
        <p:spPr>
          <a:xfrm>
            <a:off x="327026" y="625475"/>
            <a:ext cx="7673975"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4" name="Date Placeholder 1"/>
          <p:cNvSpPr>
            <a:spLocks noGrp="1"/>
          </p:cNvSpPr>
          <p:nvPr>
            <p:ph type="dt" sz="half" idx="10"/>
          </p:nvPr>
        </p:nvSpPr>
        <p:spPr/>
        <p:txBody>
          <a:bodyPr/>
          <a:lstStyle>
            <a:lvl1pPr algn="r">
              <a:defRPr sz="800"/>
            </a:lvl1pPr>
          </a:lstStyle>
          <a:p>
            <a:fld id="{F809FA0C-9138-4409-9FF5-7DACD331B09B}" type="datetime1">
              <a:rPr lang="en-US" smtClean="0"/>
              <a:pPr/>
              <a:t>11/30/2018</a:t>
            </a:fld>
            <a:endParaRPr lang="en-US" dirty="0"/>
          </a:p>
        </p:txBody>
      </p:sp>
      <p:sp>
        <p:nvSpPr>
          <p:cNvPr id="6" name="TextBox 6"/>
          <p:cNvSpPr txBox="1">
            <a:spLocks noChangeArrowheads="1"/>
          </p:cNvSpPr>
          <p:nvPr userDrawn="1"/>
        </p:nvSpPr>
        <p:spPr bwMode="auto">
          <a:xfrm>
            <a:off x="3265489"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smtClean="0"/>
              <a:t>Draft for Discussion &amp; Policy Purposes Only</a:t>
            </a:r>
          </a:p>
        </p:txBody>
      </p:sp>
      <p:sp>
        <p:nvSpPr>
          <p:cNvPr id="7"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smtClean="0"/>
              <a:t>Click to edit Master title style</a:t>
            </a:r>
            <a:endParaRPr lang="en-US" dirty="0"/>
          </a:p>
        </p:txBody>
      </p:sp>
      <p:sp>
        <p:nvSpPr>
          <p:cNvPr id="8" name="Text Placeholder 12"/>
          <p:cNvSpPr>
            <a:spLocks noGrp="1"/>
          </p:cNvSpPr>
          <p:nvPr>
            <p:ph type="body" sz="quarter" idx="16" hasCustomPrompt="1"/>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1100" b="1" baseline="0" dirty="0" smtClean="0">
                <a:solidFill>
                  <a:srgbClr val="00269E"/>
                </a:solidFill>
                <a:latin typeface="Arial" pitchFamily="34" charset="0"/>
                <a:ea typeface="+mj-ea"/>
                <a:cs typeface="Arial" pitchFamily="34" charset="0"/>
              </a:defRPr>
            </a:lvl1pPr>
          </a:lstStyle>
          <a:p>
            <a:pPr lvl="0"/>
            <a:r>
              <a:rPr lang="en-US" dirty="0" smtClean="0"/>
              <a:t>Capital Delivery All Hands Meeting (Q1 FY2019)</a:t>
            </a:r>
          </a:p>
        </p:txBody>
      </p:sp>
      <p:cxnSp>
        <p:nvCxnSpPr>
          <p:cNvPr id="9" name="Straight Connector 8"/>
          <p:cNvCxnSpPr/>
          <p:nvPr userDrawn="1"/>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139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470001" y="1698958"/>
            <a:ext cx="3957219"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7"/>
          </p:nvPr>
        </p:nvSpPr>
        <p:spPr>
          <a:xfrm>
            <a:off x="4600041" y="1695148"/>
            <a:ext cx="3957219"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Date Placeholder 1"/>
          <p:cNvSpPr>
            <a:spLocks noGrp="1"/>
          </p:cNvSpPr>
          <p:nvPr>
            <p:ph type="dt" sz="half" idx="18"/>
          </p:nvPr>
        </p:nvSpPr>
        <p:spPr/>
        <p:txBody>
          <a:bodyPr/>
          <a:lstStyle>
            <a:lvl1pPr>
              <a:defRPr/>
            </a:lvl1pPr>
          </a:lstStyle>
          <a:p>
            <a:fld id="{1AB85839-DE7E-4765-A9A0-B3F73C84A708}" type="datetime1">
              <a:rPr lang="en-US" smtClean="0"/>
              <a:pPr/>
              <a:t>11/30/2018</a:t>
            </a:fld>
            <a:endParaRPr lang="en-US" dirty="0"/>
          </a:p>
        </p:txBody>
      </p:sp>
      <p:sp>
        <p:nvSpPr>
          <p:cNvPr id="7" name="TextBox 6"/>
          <p:cNvSpPr txBox="1">
            <a:spLocks noChangeArrowheads="1"/>
          </p:cNvSpPr>
          <p:nvPr/>
        </p:nvSpPr>
        <p:spPr bwMode="auto">
          <a:xfrm>
            <a:off x="3265488"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a:t>Draft for Discussion &amp; Policy Purposes Only</a:t>
            </a:r>
          </a:p>
        </p:txBody>
      </p:sp>
      <p:sp>
        <p:nvSpPr>
          <p:cNvPr id="8"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0268938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B85839-DE7E-4765-A9A0-B3F73C84A708}" type="datetime1">
              <a:rPr lang="en-US" smtClean="0"/>
              <a:pPr/>
              <a:t>11/30/2018</a:t>
            </a:fld>
            <a:endParaRPr lang="en-US" dirty="0"/>
          </a:p>
        </p:txBody>
      </p:sp>
      <p:pic>
        <p:nvPicPr>
          <p:cNvPr id="7" name="Picture 6" descr="newMekkoChart.emf"/>
          <p:cNvPicPr>
            <a:picLocks noChangeAspect="1"/>
          </p:cNvPicPr>
          <p:nvPr>
            <p:custDataLst>
              <p:tags r:id="rId1"/>
            </p:custDataLst>
          </p:nvPr>
        </p:nvPicPr>
        <p:blipFill>
          <a:blip r:embed="rId4" cstate="print"/>
          <a:stretch>
            <a:fillRect/>
          </a:stretch>
        </p:blipFill>
        <p:spPr>
          <a:xfrm>
            <a:off x="524191" y="1243330"/>
            <a:ext cx="4284821" cy="5488940"/>
          </a:xfrm>
          <a:prstGeom prst="rect">
            <a:avLst/>
          </a:prstGeom>
        </p:spPr>
      </p:pic>
      <p:pic>
        <p:nvPicPr>
          <p:cNvPr id="11" name="Picture 10" descr="newMekkoChart.emf"/>
          <p:cNvPicPr>
            <a:picLocks noChangeAspect="1"/>
          </p:cNvPicPr>
          <p:nvPr>
            <p:custDataLst>
              <p:tags r:id="rId2"/>
            </p:custDataLst>
          </p:nvPr>
        </p:nvPicPr>
        <p:blipFill>
          <a:blip r:embed="rId5" cstate="print"/>
          <a:stretch>
            <a:fillRect/>
          </a:stretch>
        </p:blipFill>
        <p:spPr>
          <a:xfrm>
            <a:off x="5060472" y="1243330"/>
            <a:ext cx="4284821" cy="5488940"/>
          </a:xfrm>
          <a:prstGeom prst="rect">
            <a:avLst/>
          </a:prstGeom>
        </p:spPr>
      </p:pic>
      <p:sp>
        <p:nvSpPr>
          <p:cNvPr id="12"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03739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Line 11"/>
          <p:cNvSpPr>
            <a:spLocks noChangeShapeType="1"/>
          </p:cNvSpPr>
          <p:nvPr/>
        </p:nvSpPr>
        <p:spPr bwMode="auto">
          <a:xfrm>
            <a:off x="2443167" y="3752850"/>
            <a:ext cx="5722937" cy="0"/>
          </a:xfrm>
          <a:prstGeom prst="line">
            <a:avLst/>
          </a:prstGeom>
          <a:noFill/>
          <a:ln w="9525">
            <a:solidFill>
              <a:schemeClr val="tx1"/>
            </a:solidFill>
            <a:round/>
            <a:headEnd/>
            <a:tailEnd/>
          </a:ln>
        </p:spPr>
        <p:txBody>
          <a:bodyPr lIns="68592" tIns="34296" rIns="68592" bIns="34296"/>
          <a:lstStyle/>
          <a:p>
            <a:endParaRPr lang="en-US" sz="1500" dirty="0"/>
          </a:p>
        </p:txBody>
      </p:sp>
      <p:sp>
        <p:nvSpPr>
          <p:cNvPr id="6" name="Title 1"/>
          <p:cNvSpPr>
            <a:spLocks noGrp="1"/>
          </p:cNvSpPr>
          <p:nvPr>
            <p:ph type="title" hasCustomPrompt="1"/>
          </p:nvPr>
        </p:nvSpPr>
        <p:spPr>
          <a:xfrm>
            <a:off x="685802" y="3962400"/>
            <a:ext cx="7751547" cy="466344"/>
          </a:xfrm>
          <a:prstGeom prst="rect">
            <a:avLst/>
          </a:prstGeom>
        </p:spPr>
        <p:txBody>
          <a:bodyPr lIns="91432" tIns="45716" rIns="91432" bIns="45716" anchor="b" anchorCtr="0"/>
          <a:lstStyle>
            <a:lvl1pPr>
              <a:lnSpc>
                <a:spcPct val="100000"/>
              </a:lnSpc>
              <a:defRPr sz="2701" b="1" baseline="0">
                <a:solidFill>
                  <a:srgbClr val="00269E"/>
                </a:solidFill>
                <a:latin typeface="Arial" pitchFamily="34" charset="0"/>
                <a:cs typeface="Arial" pitchFamily="34" charset="0"/>
              </a:defRPr>
            </a:lvl1pPr>
          </a:lstStyle>
          <a:p>
            <a:r>
              <a:rPr lang="en-US" dirty="0"/>
              <a:t>Insert title here</a:t>
            </a:r>
          </a:p>
        </p:txBody>
      </p:sp>
      <p:sp>
        <p:nvSpPr>
          <p:cNvPr id="9" name="Text Placeholder 8"/>
          <p:cNvSpPr>
            <a:spLocks noGrp="1"/>
          </p:cNvSpPr>
          <p:nvPr>
            <p:ph type="body" sz="quarter" idx="10" hasCustomPrompt="1"/>
          </p:nvPr>
        </p:nvSpPr>
        <p:spPr>
          <a:xfrm>
            <a:off x="1219200" y="5105400"/>
            <a:ext cx="3352800" cy="762000"/>
          </a:xfrm>
          <a:prstGeom prst="rect">
            <a:avLst/>
          </a:prstGeom>
        </p:spPr>
        <p:txBody>
          <a:bodyPr lIns="91432" tIns="45716" rIns="91432" bIns="45716"/>
          <a:lstStyle>
            <a:lvl1pPr>
              <a:buNone/>
              <a:defRPr>
                <a:latin typeface="Arial" pitchFamily="34" charset="0"/>
                <a:cs typeface="Arial" pitchFamily="34" charset="0"/>
              </a:defRPr>
            </a:lvl1pPr>
          </a:lstStyle>
          <a:p>
            <a:pPr lvl="0"/>
            <a:r>
              <a:rPr lang="en-US" dirty="0"/>
              <a:t>Insert date here</a:t>
            </a:r>
          </a:p>
        </p:txBody>
      </p:sp>
      <p:sp>
        <p:nvSpPr>
          <p:cNvPr id="10" name="TextBox 9"/>
          <p:cNvSpPr txBox="1"/>
          <p:nvPr userDrawn="1"/>
        </p:nvSpPr>
        <p:spPr>
          <a:xfrm>
            <a:off x="1219201" y="4593771"/>
            <a:ext cx="5867400" cy="300094"/>
          </a:xfrm>
          <a:prstGeom prst="rect">
            <a:avLst/>
          </a:prstGeom>
          <a:noFill/>
        </p:spPr>
        <p:txBody>
          <a:bodyPr wrap="square" lIns="68592" tIns="34296" rIns="68592" bIns="34296" rtlCol="0">
            <a:spAutoFit/>
          </a:bodyPr>
          <a:lstStyle/>
          <a:p>
            <a:pPr marL="291510" indent="-291510"/>
            <a:endParaRPr lang="en-US" sz="1500" b="1" u="sng" dirty="0">
              <a:latin typeface="+mj-lt"/>
            </a:endParaRPr>
          </a:p>
        </p:txBody>
      </p:sp>
      <p:sp>
        <p:nvSpPr>
          <p:cNvPr id="13" name="Text Placeholder 12"/>
          <p:cNvSpPr>
            <a:spLocks noGrp="1"/>
          </p:cNvSpPr>
          <p:nvPr>
            <p:ph type="body" sz="quarter" idx="11" hasCustomPrompt="1"/>
          </p:nvPr>
        </p:nvSpPr>
        <p:spPr>
          <a:xfrm>
            <a:off x="1219200" y="4528458"/>
            <a:ext cx="4572000" cy="457200"/>
          </a:xfrm>
          <a:prstGeom prst="rect">
            <a:avLst/>
          </a:prstGeom>
        </p:spPr>
        <p:txBody>
          <a:bodyPr lIns="91432" tIns="45716" rIns="91432" bIns="45716"/>
          <a:lstStyle>
            <a:lvl1pPr algn="l" rtl="0" eaLnBrk="1" fontAlgn="base" hangingPunct="1">
              <a:lnSpc>
                <a:spcPct val="100000"/>
              </a:lnSpc>
              <a:spcBef>
                <a:spcPct val="0"/>
              </a:spcBef>
              <a:spcAft>
                <a:spcPct val="0"/>
              </a:spcAft>
              <a:buNone/>
              <a:defRPr lang="en-US" sz="2026" b="1" baseline="0" dirty="0" smtClean="0">
                <a:solidFill>
                  <a:srgbClr val="00269E"/>
                </a:solidFill>
                <a:latin typeface="Arial" pitchFamily="34" charset="0"/>
                <a:ea typeface="+mj-ea"/>
                <a:cs typeface="Arial" pitchFamily="34" charset="0"/>
              </a:defRPr>
            </a:lvl1pPr>
          </a:lstStyle>
          <a:p>
            <a:pPr lvl="0"/>
            <a:r>
              <a:rPr lang="en-US" dirty="0"/>
              <a:t>Insert subtitle here</a:t>
            </a:r>
          </a:p>
        </p:txBody>
      </p:sp>
      <p:pic>
        <p:nvPicPr>
          <p:cNvPr id="8" name="Picture 2" descr="C:\Users\dmlee\Downloads\preview-MABayTransAuthority.png">
            <a:extLst>
              <a:ext uri="{FF2B5EF4-FFF2-40B4-BE49-F238E27FC236}">
                <a16:creationId xmlns:a16="http://schemas.microsoft.com/office/drawing/2014/main" xmlns="" id="{1160F7E3-3995-4C76-9963-1A537D05EED0}"/>
              </a:ext>
            </a:extLst>
          </p:cNvPr>
          <p:cNvPicPr>
            <a:picLocks noChangeAspect="1" noChangeArrowheads="1"/>
          </p:cNvPicPr>
          <p:nvPr userDrawn="1"/>
        </p:nvPicPr>
        <p:blipFill>
          <a:blip r:embed="rId2" cstate="print"/>
          <a:srcRect t="38333" b="39000"/>
          <a:stretch>
            <a:fillRect/>
          </a:stretch>
        </p:blipFill>
        <p:spPr bwMode="auto">
          <a:xfrm>
            <a:off x="1012825" y="1562100"/>
            <a:ext cx="6386513" cy="1447800"/>
          </a:xfrm>
          <a:prstGeom prst="rect">
            <a:avLst/>
          </a:prstGeom>
          <a:noFill/>
          <a:ln w="9525">
            <a:noFill/>
            <a:miter lim="800000"/>
            <a:headEnd/>
            <a:tailEnd/>
          </a:ln>
        </p:spPr>
      </p:pic>
    </p:spTree>
    <p:extLst>
      <p:ext uri="{BB962C8B-B14F-4D97-AF65-F5344CB8AC3E}">
        <p14:creationId xmlns:p14="http://schemas.microsoft.com/office/powerpoint/2010/main" val="229595020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chemeClr val="tx1"/>
                </a:solidFill>
                <a:latin typeface="Arial"/>
                <a:cs typeface="Arial"/>
              </a:defRPr>
            </a:lvl1pPr>
          </a:lstStyle>
          <a:p>
            <a:pPr marL="12700">
              <a:lnSpc>
                <a:spcPct val="100000"/>
              </a:lnSpc>
              <a:spcBef>
                <a:spcPts val="25"/>
              </a:spcBef>
            </a:pPr>
            <a:r>
              <a:rPr spc="-5" dirty="0"/>
              <a:t>Draft for </a:t>
            </a:r>
            <a:r>
              <a:rPr dirty="0"/>
              <a:t>Discussion &amp; Policy </a:t>
            </a:r>
            <a:r>
              <a:rPr spc="-5" dirty="0"/>
              <a:t>Purposes</a:t>
            </a:r>
            <a:r>
              <a:rPr spc="-35" dirty="0"/>
              <a:t> </a:t>
            </a:r>
            <a:r>
              <a:rPr dirty="0"/>
              <a:t>Only</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11/30/2018</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350904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B85839-DE7E-4765-A9A0-B3F73C84A708}" type="datetime1">
              <a:rPr lang="en-US" smtClean="0"/>
              <a:pPr/>
              <a:t>11/30/2018</a:t>
            </a:fld>
            <a:endParaRPr lang="en-US" dirty="0"/>
          </a:p>
        </p:txBody>
      </p:sp>
    </p:spTree>
    <p:extLst>
      <p:ext uri="{BB962C8B-B14F-4D97-AF65-F5344CB8AC3E}">
        <p14:creationId xmlns:p14="http://schemas.microsoft.com/office/powerpoint/2010/main" val="252748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1"/>
          <p:cNvSpPr>
            <a:spLocks noGrp="1"/>
          </p:cNvSpPr>
          <p:nvPr>
            <p:ph type="dt" sz="half" idx="15"/>
          </p:nvPr>
        </p:nvSpPr>
        <p:spPr/>
        <p:txBody>
          <a:bodyPr/>
          <a:lstStyle>
            <a:lvl1pPr>
              <a:defRPr/>
            </a:lvl1pPr>
          </a:lstStyle>
          <a:p>
            <a:fld id="{20FA1DF3-6E5F-4A59-9A2C-E3FEDDFEF6C6}" type="datetime1">
              <a:rPr lang="en-US" smtClean="0"/>
              <a:pPr/>
              <a:t>11/30/2018</a:t>
            </a:fld>
            <a:endParaRPr lang="en-US" dirty="0"/>
          </a:p>
        </p:txBody>
      </p:sp>
      <p:sp>
        <p:nvSpPr>
          <p:cNvPr id="5" name="TextBox 6"/>
          <p:cNvSpPr txBox="1">
            <a:spLocks noChangeArrowheads="1"/>
          </p:cNvSpPr>
          <p:nvPr userDrawn="1"/>
        </p:nvSpPr>
        <p:spPr bwMode="auto">
          <a:xfrm>
            <a:off x="3265489"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smtClean="0"/>
              <a:t>Draft for Discussion &amp; Policy Purposes Only</a:t>
            </a:r>
          </a:p>
        </p:txBody>
      </p:sp>
      <p:sp>
        <p:nvSpPr>
          <p:cNvPr id="7"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smtClean="0"/>
              <a:t>Click to edit Master title style</a:t>
            </a:r>
            <a:endParaRPr lang="en-US" dirty="0"/>
          </a:p>
        </p:txBody>
      </p:sp>
      <p:sp>
        <p:nvSpPr>
          <p:cNvPr id="8" name="Text Placeholder 12"/>
          <p:cNvSpPr>
            <a:spLocks noGrp="1"/>
          </p:cNvSpPr>
          <p:nvPr>
            <p:ph type="body" sz="quarter" idx="16"/>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4104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470002" y="1698958"/>
            <a:ext cx="3957219"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8"/>
          <p:cNvSpPr>
            <a:spLocks noGrp="1"/>
          </p:cNvSpPr>
          <p:nvPr>
            <p:ph sz="quarter" idx="17"/>
          </p:nvPr>
        </p:nvSpPr>
        <p:spPr>
          <a:xfrm>
            <a:off x="4600042" y="1695148"/>
            <a:ext cx="3957219"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Date Placeholder 1"/>
          <p:cNvSpPr>
            <a:spLocks noGrp="1"/>
          </p:cNvSpPr>
          <p:nvPr>
            <p:ph type="dt" sz="half" idx="18"/>
          </p:nvPr>
        </p:nvSpPr>
        <p:spPr/>
        <p:txBody>
          <a:bodyPr/>
          <a:lstStyle>
            <a:lvl1pPr>
              <a:defRPr/>
            </a:lvl1pPr>
          </a:lstStyle>
          <a:p>
            <a:fld id="{1AB85839-DE7E-4765-A9A0-B3F73C84A708}" type="datetime1">
              <a:rPr lang="en-US" smtClean="0"/>
              <a:pPr/>
              <a:t>11/30/2018</a:t>
            </a:fld>
            <a:endParaRPr lang="en-US" dirty="0"/>
          </a:p>
        </p:txBody>
      </p:sp>
      <p:sp>
        <p:nvSpPr>
          <p:cNvPr id="7" name="TextBox 6"/>
          <p:cNvSpPr txBox="1">
            <a:spLocks noChangeArrowheads="1"/>
          </p:cNvSpPr>
          <p:nvPr userDrawn="1"/>
        </p:nvSpPr>
        <p:spPr bwMode="auto">
          <a:xfrm>
            <a:off x="3265489"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smtClean="0"/>
              <a:t>Draft for Discussion &amp; Policy Purposes Only</a:t>
            </a:r>
          </a:p>
        </p:txBody>
      </p:sp>
      <p:sp>
        <p:nvSpPr>
          <p:cNvPr id="8"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smtClean="0"/>
              <a:t>Click to edit Master title style</a:t>
            </a:r>
            <a:endParaRPr lang="en-US" dirty="0"/>
          </a:p>
        </p:txBody>
      </p:sp>
      <p:sp>
        <p:nvSpPr>
          <p:cNvPr id="12" name="Text Placeholder 12"/>
          <p:cNvSpPr>
            <a:spLocks noGrp="1"/>
          </p:cNvSpPr>
          <p:nvPr>
            <p:ph type="body" sz="quarter" idx="19"/>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19884460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B85839-DE7E-4765-A9A0-B3F73C84A708}" type="datetime1">
              <a:rPr lang="en-US" smtClean="0"/>
              <a:pPr/>
              <a:t>11/30/2018</a:t>
            </a:fld>
            <a:endParaRPr lang="en-US" dirty="0"/>
          </a:p>
        </p:txBody>
      </p:sp>
      <p:pic>
        <p:nvPicPr>
          <p:cNvPr id="7" name="Picture 6" descr="newMekkoChart.emf"/>
          <p:cNvPicPr>
            <a:picLocks noChangeAspect="1"/>
          </p:cNvPicPr>
          <p:nvPr userDrawn="1">
            <p:custDataLst>
              <p:tags r:id="rId1"/>
            </p:custDataLst>
          </p:nvPr>
        </p:nvPicPr>
        <p:blipFill>
          <a:blip r:embed="rId4" cstate="print"/>
          <a:stretch>
            <a:fillRect/>
          </a:stretch>
        </p:blipFill>
        <p:spPr>
          <a:xfrm>
            <a:off x="524192" y="1243330"/>
            <a:ext cx="4284821" cy="5488940"/>
          </a:xfrm>
          <a:prstGeom prst="rect">
            <a:avLst/>
          </a:prstGeom>
        </p:spPr>
      </p:pic>
      <p:pic>
        <p:nvPicPr>
          <p:cNvPr id="11" name="Picture 10" descr="newMekkoChart.emf"/>
          <p:cNvPicPr>
            <a:picLocks noChangeAspect="1"/>
          </p:cNvPicPr>
          <p:nvPr userDrawn="1">
            <p:custDataLst>
              <p:tags r:id="rId2"/>
            </p:custDataLst>
          </p:nvPr>
        </p:nvPicPr>
        <p:blipFill>
          <a:blip r:embed="rId5" cstate="print"/>
          <a:stretch>
            <a:fillRect/>
          </a:stretch>
        </p:blipFill>
        <p:spPr>
          <a:xfrm>
            <a:off x="5060473" y="1243330"/>
            <a:ext cx="4284821" cy="5488940"/>
          </a:xfrm>
          <a:prstGeom prst="rect">
            <a:avLst/>
          </a:prstGeom>
        </p:spPr>
      </p:pic>
      <p:sp>
        <p:nvSpPr>
          <p:cNvPr id="12"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smtClean="0"/>
              <a:t>Click to edit Master title style</a:t>
            </a:r>
            <a:endParaRPr lang="en-US" dirty="0"/>
          </a:p>
        </p:txBody>
      </p:sp>
      <p:sp>
        <p:nvSpPr>
          <p:cNvPr id="8" name="Text Placeholder 12"/>
          <p:cNvSpPr>
            <a:spLocks noGrp="1"/>
          </p:cNvSpPr>
          <p:nvPr>
            <p:ph type="body" sz="quarter" idx="16"/>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91367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1"/>
          <p:cNvSpPr>
            <a:spLocks noGrp="1"/>
          </p:cNvSpPr>
          <p:nvPr>
            <p:ph type="dt" sz="half" idx="15"/>
          </p:nvPr>
        </p:nvSpPr>
        <p:spPr/>
        <p:txBody>
          <a:bodyPr/>
          <a:lstStyle>
            <a:lvl1pPr>
              <a:defRPr/>
            </a:lvl1pPr>
          </a:lstStyle>
          <a:p>
            <a:fld id="{20FA1DF3-6E5F-4A59-9A2C-E3FEDDFEF6C6}" type="datetime1">
              <a:rPr lang="en-US" smtClean="0"/>
              <a:pPr/>
              <a:t>11/30/2018</a:t>
            </a:fld>
            <a:endParaRPr lang="en-US" dirty="0"/>
          </a:p>
        </p:txBody>
      </p:sp>
      <p:sp>
        <p:nvSpPr>
          <p:cNvPr id="5" name="TextBox 6"/>
          <p:cNvSpPr txBox="1">
            <a:spLocks noChangeArrowheads="1"/>
          </p:cNvSpPr>
          <p:nvPr/>
        </p:nvSpPr>
        <p:spPr bwMode="auto">
          <a:xfrm>
            <a:off x="3265489"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a:t>Draft for Discussion &amp; Policy Purposes Only</a:t>
            </a:r>
          </a:p>
        </p:txBody>
      </p:sp>
      <p:sp>
        <p:nvSpPr>
          <p:cNvPr id="7"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865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Line 7"/>
          <p:cNvSpPr>
            <a:spLocks noChangeShapeType="1"/>
          </p:cNvSpPr>
          <p:nvPr/>
        </p:nvSpPr>
        <p:spPr bwMode="auto">
          <a:xfrm>
            <a:off x="0" y="747713"/>
            <a:ext cx="9144000" cy="0"/>
          </a:xfrm>
          <a:prstGeom prst="line">
            <a:avLst/>
          </a:prstGeom>
          <a:noFill/>
          <a:ln w="9525">
            <a:solidFill>
              <a:srgbClr val="FFFFFF"/>
            </a:solidFill>
            <a:round/>
            <a:headEnd/>
            <a:tailEnd/>
          </a:ln>
        </p:spPr>
        <p:txBody>
          <a:bodyPr/>
          <a:lstStyle/>
          <a:p>
            <a:endParaRPr lang="en-US" dirty="0"/>
          </a:p>
        </p:txBody>
      </p:sp>
      <p:sp>
        <p:nvSpPr>
          <p:cNvPr id="3" name="Line 11"/>
          <p:cNvSpPr>
            <a:spLocks noChangeShapeType="1"/>
          </p:cNvSpPr>
          <p:nvPr/>
        </p:nvSpPr>
        <p:spPr bwMode="auto">
          <a:xfrm>
            <a:off x="2443163" y="3752850"/>
            <a:ext cx="5722937" cy="0"/>
          </a:xfrm>
          <a:prstGeom prst="line">
            <a:avLst/>
          </a:prstGeom>
          <a:noFill/>
          <a:ln w="9525">
            <a:solidFill>
              <a:schemeClr val="tx1"/>
            </a:solidFill>
            <a:round/>
            <a:headEnd/>
            <a:tailEnd/>
          </a:ln>
        </p:spPr>
        <p:txBody>
          <a:bodyPr/>
          <a:lstStyle/>
          <a:p>
            <a:endParaRPr lang="en-US" dirty="0"/>
          </a:p>
        </p:txBody>
      </p:sp>
      <p:sp>
        <p:nvSpPr>
          <p:cNvPr id="4" name="TextBox 6"/>
          <p:cNvSpPr txBox="1">
            <a:spLocks noChangeArrowheads="1"/>
          </p:cNvSpPr>
          <p:nvPr/>
        </p:nvSpPr>
        <p:spPr bwMode="auto">
          <a:xfrm>
            <a:off x="3265488"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smtClean="0"/>
              <a:t>Draft for Discussion &amp; Policy Purposes Only</a:t>
            </a:r>
          </a:p>
        </p:txBody>
      </p:sp>
      <p:pic>
        <p:nvPicPr>
          <p:cNvPr id="5" name="Picture 2" descr="C:\Users\dmlee\Downloads\preview-MABayTransAuthority.png"/>
          <p:cNvPicPr>
            <a:picLocks noChangeAspect="1" noChangeArrowheads="1"/>
          </p:cNvPicPr>
          <p:nvPr/>
        </p:nvPicPr>
        <p:blipFill>
          <a:blip r:embed="rId2" cstate="print"/>
          <a:srcRect t="38333" b="39000"/>
          <a:stretch>
            <a:fillRect/>
          </a:stretch>
        </p:blipFill>
        <p:spPr bwMode="auto">
          <a:xfrm>
            <a:off x="1012825" y="1562100"/>
            <a:ext cx="6386513" cy="1447800"/>
          </a:xfrm>
          <a:prstGeom prst="rect">
            <a:avLst/>
          </a:prstGeom>
          <a:noFill/>
          <a:ln w="9525">
            <a:noFill/>
            <a:miter lim="800000"/>
            <a:headEnd/>
            <a:tailEnd/>
          </a:ln>
        </p:spPr>
      </p:pic>
      <p:sp>
        <p:nvSpPr>
          <p:cNvPr id="6" name="Title 1"/>
          <p:cNvSpPr>
            <a:spLocks noGrp="1"/>
          </p:cNvSpPr>
          <p:nvPr>
            <p:ph type="title" hasCustomPrompt="1"/>
          </p:nvPr>
        </p:nvSpPr>
        <p:spPr>
          <a:xfrm>
            <a:off x="685800" y="3962400"/>
            <a:ext cx="7751547" cy="466344"/>
          </a:xfrm>
          <a:prstGeom prst="rect">
            <a:avLst/>
          </a:prstGeom>
        </p:spPr>
        <p:txBody>
          <a:bodyPr anchor="b" anchorCtr="0"/>
          <a:lstStyle>
            <a:lvl1pPr>
              <a:lnSpc>
                <a:spcPct val="100000"/>
              </a:lnSpc>
              <a:defRPr sz="3200" b="1" baseline="0">
                <a:solidFill>
                  <a:srgbClr val="00269E"/>
                </a:solidFill>
                <a:latin typeface="Arial" pitchFamily="34" charset="0"/>
                <a:cs typeface="Arial" pitchFamily="34" charset="0"/>
              </a:defRPr>
            </a:lvl1pPr>
          </a:lstStyle>
          <a:p>
            <a:r>
              <a:rPr lang="en-US" dirty="0" smtClean="0"/>
              <a:t>Insert title here</a:t>
            </a:r>
            <a:endParaRPr lang="en-US" dirty="0"/>
          </a:p>
        </p:txBody>
      </p:sp>
      <p:sp>
        <p:nvSpPr>
          <p:cNvPr id="9" name="Text Placeholder 8"/>
          <p:cNvSpPr>
            <a:spLocks noGrp="1"/>
          </p:cNvSpPr>
          <p:nvPr>
            <p:ph type="body" sz="quarter" idx="10" hasCustomPrompt="1"/>
          </p:nvPr>
        </p:nvSpPr>
        <p:spPr>
          <a:xfrm>
            <a:off x="1219200" y="5105400"/>
            <a:ext cx="3352800" cy="762000"/>
          </a:xfrm>
          <a:prstGeom prst="rect">
            <a:avLst/>
          </a:prstGeom>
        </p:spPr>
        <p:txBody>
          <a:bodyPr/>
          <a:lstStyle>
            <a:lvl1pPr>
              <a:buNone/>
              <a:defRPr>
                <a:latin typeface="Arial" pitchFamily="34" charset="0"/>
                <a:cs typeface="Arial" pitchFamily="34" charset="0"/>
              </a:defRPr>
            </a:lvl1pPr>
          </a:lstStyle>
          <a:p>
            <a:pPr lvl="0"/>
            <a:r>
              <a:rPr lang="en-US" dirty="0" smtClean="0"/>
              <a:t>Insert date here</a:t>
            </a:r>
          </a:p>
        </p:txBody>
      </p:sp>
      <p:sp>
        <p:nvSpPr>
          <p:cNvPr id="10" name="TextBox 9"/>
          <p:cNvSpPr txBox="1"/>
          <p:nvPr userDrawn="1"/>
        </p:nvSpPr>
        <p:spPr>
          <a:xfrm>
            <a:off x="1219200" y="4593770"/>
            <a:ext cx="5867400" cy="369332"/>
          </a:xfrm>
          <a:prstGeom prst="rect">
            <a:avLst/>
          </a:prstGeom>
          <a:noFill/>
        </p:spPr>
        <p:txBody>
          <a:bodyPr wrap="square" rtlCol="0">
            <a:spAutoFit/>
          </a:bodyPr>
          <a:lstStyle/>
          <a:p>
            <a:pPr marL="342900" indent="-342900"/>
            <a:endParaRPr lang="en-US" b="1" u="sng" dirty="0" smtClean="0">
              <a:latin typeface="+mj-lt"/>
            </a:endParaRPr>
          </a:p>
        </p:txBody>
      </p:sp>
      <p:sp>
        <p:nvSpPr>
          <p:cNvPr id="13" name="Text Placeholder 12"/>
          <p:cNvSpPr>
            <a:spLocks noGrp="1"/>
          </p:cNvSpPr>
          <p:nvPr>
            <p:ph type="body" sz="quarter" idx="11" hasCustomPrompt="1"/>
          </p:nvPr>
        </p:nvSpPr>
        <p:spPr>
          <a:xfrm>
            <a:off x="1219200" y="4528458"/>
            <a:ext cx="4572000" cy="457200"/>
          </a:xfrm>
          <a:prstGeom prst="rect">
            <a:avLst/>
          </a:prstGeom>
        </p:spPr>
        <p:txBody>
          <a:bodyPr/>
          <a:lstStyle>
            <a:lvl1pPr algn="l" rtl="0" eaLnBrk="1" fontAlgn="base" hangingPunct="1">
              <a:lnSpc>
                <a:spcPct val="100000"/>
              </a:lnSpc>
              <a:spcBef>
                <a:spcPct val="0"/>
              </a:spcBef>
              <a:spcAft>
                <a:spcPct val="0"/>
              </a:spcAft>
              <a:buNone/>
              <a:defRPr lang="en-US" sz="2400" b="1" baseline="0" dirty="0" smtClean="0">
                <a:solidFill>
                  <a:srgbClr val="00269E"/>
                </a:solidFill>
                <a:latin typeface="Arial" pitchFamily="34" charset="0"/>
                <a:ea typeface="+mj-ea"/>
                <a:cs typeface="Arial" pitchFamily="34" charset="0"/>
              </a:defRPr>
            </a:lvl1pPr>
          </a:lstStyle>
          <a:p>
            <a:pPr lvl="0"/>
            <a:r>
              <a:rPr lang="en-US" dirty="0" smtClean="0"/>
              <a:t>Insert subtitle here</a:t>
            </a:r>
          </a:p>
        </p:txBody>
      </p:sp>
    </p:spTree>
    <p:extLst>
      <p:ext uri="{BB962C8B-B14F-4D97-AF65-F5344CB8AC3E}">
        <p14:creationId xmlns:p14="http://schemas.microsoft.com/office/powerpoint/2010/main" val="195443649"/>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396875" y="1463675"/>
            <a:ext cx="843438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Rectangle 10"/>
          <p:cNvSpPr/>
          <p:nvPr/>
        </p:nvSpPr>
        <p:spPr>
          <a:xfrm>
            <a:off x="327025" y="625475"/>
            <a:ext cx="7673975"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Date Placeholder 1"/>
          <p:cNvSpPr>
            <a:spLocks noGrp="1"/>
          </p:cNvSpPr>
          <p:nvPr>
            <p:ph type="dt" sz="half" idx="10"/>
          </p:nvPr>
        </p:nvSpPr>
        <p:spPr/>
        <p:txBody>
          <a:bodyPr/>
          <a:lstStyle>
            <a:lvl1pPr algn="r">
              <a:defRPr sz="800"/>
            </a:lvl1pPr>
          </a:lstStyle>
          <a:p>
            <a:fld id="{F809FA0C-9138-4409-9FF5-7DACD331B09B}" type="datetime1">
              <a:rPr lang="en-US" smtClean="0"/>
              <a:pPr/>
              <a:t>11/30/2018</a:t>
            </a:fld>
            <a:endParaRPr lang="en-US" dirty="0"/>
          </a:p>
        </p:txBody>
      </p:sp>
      <p:sp>
        <p:nvSpPr>
          <p:cNvPr id="6" name="TextBox 6"/>
          <p:cNvSpPr txBox="1">
            <a:spLocks noChangeArrowheads="1"/>
          </p:cNvSpPr>
          <p:nvPr/>
        </p:nvSpPr>
        <p:spPr bwMode="auto">
          <a:xfrm>
            <a:off x="3265488"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a:t>Draft for Discussion &amp; Policy Purposes Only</a:t>
            </a:r>
          </a:p>
        </p:txBody>
      </p:sp>
      <p:sp>
        <p:nvSpPr>
          <p:cNvPr id="7"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cxnSp>
        <p:nvCxnSpPr>
          <p:cNvPr id="9" name="Straight Connector 8"/>
          <p:cNvCxnSpPr/>
          <p:nvPr/>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7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1"/>
          <p:cNvSpPr>
            <a:spLocks noGrp="1"/>
          </p:cNvSpPr>
          <p:nvPr>
            <p:ph type="dt" sz="half" idx="15"/>
          </p:nvPr>
        </p:nvSpPr>
        <p:spPr/>
        <p:txBody>
          <a:bodyPr/>
          <a:lstStyle>
            <a:lvl1pPr>
              <a:defRPr/>
            </a:lvl1pPr>
          </a:lstStyle>
          <a:p>
            <a:fld id="{20FA1DF3-6E5F-4A59-9A2C-E3FEDDFEF6C6}" type="datetime1">
              <a:rPr lang="en-US" smtClean="0"/>
              <a:pPr/>
              <a:t>11/30/2018</a:t>
            </a:fld>
            <a:endParaRPr lang="en-US" dirty="0"/>
          </a:p>
        </p:txBody>
      </p:sp>
      <p:sp>
        <p:nvSpPr>
          <p:cNvPr id="5" name="TextBox 6"/>
          <p:cNvSpPr txBox="1">
            <a:spLocks noChangeArrowheads="1"/>
          </p:cNvSpPr>
          <p:nvPr/>
        </p:nvSpPr>
        <p:spPr bwMode="auto">
          <a:xfrm>
            <a:off x="3265488"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a:t>Draft for Discussion &amp; Policy Purposes Only</a:t>
            </a:r>
          </a:p>
        </p:txBody>
      </p:sp>
      <p:sp>
        <p:nvSpPr>
          <p:cNvPr id="7"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0038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7676" y="1325563"/>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47676" y="6280150"/>
            <a:ext cx="8321675" cy="0"/>
          </a:xfrm>
          <a:prstGeom prst="line">
            <a:avLst/>
          </a:prstGeom>
          <a:ln w="9525">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p:nvSpPr>
        <p:spPr>
          <a:xfrm>
            <a:off x="8148638" y="6543675"/>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00" smtClean="0"/>
              <a:pPr algn="r" eaLnBrk="1" hangingPunct="1">
                <a:defRPr/>
              </a:pPr>
              <a:t>‹#›</a:t>
            </a:fld>
            <a:endParaRPr lang="en-US" altLang="en-US" sz="1000" dirty="0" smtClean="0"/>
          </a:p>
        </p:txBody>
      </p:sp>
      <p:sp>
        <p:nvSpPr>
          <p:cNvPr id="41" name="Content Placeholder 8"/>
          <p:cNvSpPr txBox="1">
            <a:spLocks/>
          </p:cNvSpPr>
          <p:nvPr/>
        </p:nvSpPr>
        <p:spPr>
          <a:xfrm>
            <a:off x="469901" y="1698625"/>
            <a:ext cx="8348663" cy="4438650"/>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defRPr/>
            </a:pPr>
            <a:endParaRPr lang="en-US" sz="1300" dirty="0" smtClean="0"/>
          </a:p>
        </p:txBody>
      </p:sp>
      <p:sp>
        <p:nvSpPr>
          <p:cNvPr id="18" name="Date Placeholder 1"/>
          <p:cNvSpPr>
            <a:spLocks noGrp="1"/>
          </p:cNvSpPr>
          <p:nvPr>
            <p:ph type="dt" sz="half" idx="2"/>
          </p:nvPr>
        </p:nvSpPr>
        <p:spPr>
          <a:xfrm>
            <a:off x="7200901" y="6269040"/>
            <a:ext cx="1673225" cy="155575"/>
          </a:xfrm>
          <a:prstGeom prst="rect">
            <a:avLst/>
          </a:prstGeom>
        </p:spPr>
        <p:txBody>
          <a:bodyPr/>
          <a:lstStyle>
            <a:lvl1pPr algn="r" eaLnBrk="1" hangingPunct="1">
              <a:defRPr sz="800">
                <a:latin typeface="Arial" charset="0"/>
                <a:cs typeface="+mn-cs"/>
              </a:defRPr>
            </a:lvl1pPr>
          </a:lstStyle>
          <a:p>
            <a:fld id="{1AB85839-DE7E-4765-A9A0-B3F73C84A708}" type="datetime1">
              <a:rPr lang="en-US" smtClean="0"/>
              <a:pPr/>
              <a:t>11/30/2018</a:t>
            </a:fld>
            <a:endParaRPr lang="en-US" dirty="0"/>
          </a:p>
        </p:txBody>
      </p:sp>
      <p:pic>
        <p:nvPicPr>
          <p:cNvPr id="1034" name="Picture 2" descr="File:MBTA.svg"/>
          <p:cNvPicPr>
            <a:picLocks noChangeAspect="1" noChangeArrowheads="1"/>
          </p:cNvPicPr>
          <p:nvPr/>
        </p:nvPicPr>
        <p:blipFill>
          <a:blip r:embed="rId9" cstate="print"/>
          <a:srcRect/>
          <a:stretch>
            <a:fillRect/>
          </a:stretch>
        </p:blipFill>
        <p:spPr bwMode="auto">
          <a:xfrm>
            <a:off x="8139114" y="222250"/>
            <a:ext cx="711200" cy="711200"/>
          </a:xfrm>
          <a:prstGeom prst="rect">
            <a:avLst/>
          </a:prstGeom>
          <a:noFill/>
          <a:ln w="9525">
            <a:noFill/>
            <a:miter lim="800000"/>
            <a:headEnd/>
            <a:tailEnd/>
          </a:ln>
        </p:spPr>
      </p:pic>
    </p:spTree>
    <p:extLst>
      <p:ext uri="{BB962C8B-B14F-4D97-AF65-F5344CB8AC3E}">
        <p14:creationId xmlns:p14="http://schemas.microsoft.com/office/powerpoint/2010/main" val="32492331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6" r:id="rId7"/>
  </p:sldLayoutIdLst>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2pPr>
      <a:lvl3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3pPr>
      <a:lvl4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4pPr>
      <a:lvl5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7675" y="1325563"/>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47675" y="6280150"/>
            <a:ext cx="8321675" cy="0"/>
          </a:xfrm>
          <a:prstGeom prst="line">
            <a:avLst/>
          </a:prstGeom>
          <a:ln w="9525">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p:nvSpPr>
        <p:spPr>
          <a:xfrm>
            <a:off x="8148638" y="6543675"/>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00" smtClean="0"/>
              <a:pPr algn="r" eaLnBrk="1" hangingPunct="1">
                <a:defRPr/>
              </a:pPr>
              <a:t>‹#›</a:t>
            </a:fld>
            <a:endParaRPr lang="en-US" altLang="en-US" sz="1000" dirty="0"/>
          </a:p>
        </p:txBody>
      </p:sp>
      <p:sp>
        <p:nvSpPr>
          <p:cNvPr id="41" name="Content Placeholder 8"/>
          <p:cNvSpPr txBox="1">
            <a:spLocks/>
          </p:cNvSpPr>
          <p:nvPr/>
        </p:nvSpPr>
        <p:spPr>
          <a:xfrm>
            <a:off x="469900" y="1698625"/>
            <a:ext cx="8348663" cy="4438650"/>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defRPr/>
            </a:pPr>
            <a:endParaRPr lang="en-US" dirty="0"/>
          </a:p>
        </p:txBody>
      </p:sp>
      <p:sp>
        <p:nvSpPr>
          <p:cNvPr id="18" name="Date Placeholder 1"/>
          <p:cNvSpPr>
            <a:spLocks noGrp="1"/>
          </p:cNvSpPr>
          <p:nvPr>
            <p:ph type="dt" sz="half" idx="2"/>
          </p:nvPr>
        </p:nvSpPr>
        <p:spPr>
          <a:xfrm>
            <a:off x="7200900" y="6269038"/>
            <a:ext cx="1673225" cy="155575"/>
          </a:xfrm>
          <a:prstGeom prst="rect">
            <a:avLst/>
          </a:prstGeom>
        </p:spPr>
        <p:txBody>
          <a:bodyPr/>
          <a:lstStyle>
            <a:lvl1pPr algn="r" eaLnBrk="1" hangingPunct="1">
              <a:defRPr sz="800">
                <a:latin typeface="Arial" charset="0"/>
                <a:cs typeface="+mn-cs"/>
              </a:defRPr>
            </a:lvl1pPr>
          </a:lstStyle>
          <a:p>
            <a:fld id="{1AB85839-DE7E-4765-A9A0-B3F73C84A708}" type="datetime1">
              <a:rPr lang="en-US" smtClean="0"/>
              <a:pPr/>
              <a:t>11/30/2018</a:t>
            </a:fld>
            <a:endParaRPr lang="en-US" dirty="0"/>
          </a:p>
        </p:txBody>
      </p:sp>
      <p:pic>
        <p:nvPicPr>
          <p:cNvPr id="1034" name="Picture 2" descr="File:MBTA.svg"/>
          <p:cNvPicPr>
            <a:picLocks noChangeAspect="1" noChangeArrowheads="1"/>
          </p:cNvPicPr>
          <p:nvPr/>
        </p:nvPicPr>
        <p:blipFill>
          <a:blip r:embed="rId8" cstate="print"/>
          <a:srcRect/>
          <a:stretch>
            <a:fillRect/>
          </a:stretch>
        </p:blipFill>
        <p:spPr bwMode="auto">
          <a:xfrm>
            <a:off x="8139113" y="222250"/>
            <a:ext cx="711200" cy="711200"/>
          </a:xfrm>
          <a:prstGeom prst="rect">
            <a:avLst/>
          </a:prstGeom>
          <a:noFill/>
          <a:ln w="9525">
            <a:noFill/>
            <a:miter lim="800000"/>
            <a:headEnd/>
            <a:tailEnd/>
          </a:ln>
        </p:spPr>
      </p:pic>
      <p:sp>
        <p:nvSpPr>
          <p:cNvPr id="9" name="Text Placeholder 12">
            <a:extLst>
              <a:ext uri="{FF2B5EF4-FFF2-40B4-BE49-F238E27FC236}">
                <a16:creationId xmlns:a16="http://schemas.microsoft.com/office/drawing/2014/main" xmlns="" id="{7001B58C-59F8-4FB3-8079-AA14751A739E}"/>
              </a:ext>
            </a:extLst>
          </p:cNvPr>
          <p:cNvSpPr txBox="1">
            <a:spLocks/>
          </p:cNvSpPr>
          <p:nvPr userDrawn="1"/>
        </p:nvSpPr>
        <p:spPr>
          <a:xfrm>
            <a:off x="462684" y="381000"/>
            <a:ext cx="7309716" cy="228600"/>
          </a:xfrm>
          <a:prstGeom prst="rect">
            <a:avLst/>
          </a:prstGeom>
        </p:spPr>
        <p:txBody>
          <a:bodyPr/>
          <a:lstStyle>
            <a:lvl1pPr marL="228600" indent="-228600" algn="l" rtl="0" eaLnBrk="1" fontAlgn="base" hangingPunct="1">
              <a:lnSpc>
                <a:spcPct val="100000"/>
              </a:lnSpc>
              <a:spcBef>
                <a:spcPct val="0"/>
              </a:spcBef>
              <a:spcAft>
                <a:spcPct val="0"/>
              </a:spcAft>
              <a:buClr>
                <a:srgbClr val="0033CC"/>
              </a:buClr>
              <a:buNone/>
              <a:defRPr lang="en-US" sz="1100" b="1" dirty="0" smtClean="0">
                <a:solidFill>
                  <a:srgbClr val="00269E"/>
                </a:solidFill>
                <a:latin typeface="Arial" pitchFamily="34" charset="0"/>
                <a:ea typeface="+mj-ea"/>
                <a:cs typeface="Arial" pitchFamily="34" charset="0"/>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r>
              <a:rPr lang="en-US" kern="0"/>
              <a:t>Red Line and Orange Line Improvement Program Update</a:t>
            </a:r>
          </a:p>
        </p:txBody>
      </p:sp>
    </p:spTree>
    <p:extLst>
      <p:ext uri="{BB962C8B-B14F-4D97-AF65-F5344CB8AC3E}">
        <p14:creationId xmlns:p14="http://schemas.microsoft.com/office/powerpoint/2010/main" val="410746070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5" r:id="rId6"/>
  </p:sldLayoutIdLst>
  <p:hf hd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2pPr>
      <a:lvl3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3pPr>
      <a:lvl4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4pPr>
      <a:lvl5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cid:9FD6400AB448EF42A8432CC7BD5E2FDA@HNTB.com"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cid:4950F75ED60A3740B25E480D48CB40C9@HNTB.com"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10456"/>
            <a:ext cx="7751547" cy="466344"/>
          </a:xfrm>
        </p:spPr>
        <p:txBody>
          <a:bodyPr/>
          <a:lstStyle/>
          <a:p>
            <a:r>
              <a:rPr lang="en-US" sz="2400" dirty="0" smtClean="0"/>
              <a:t>Capital Series:</a:t>
            </a:r>
            <a:br>
              <a:rPr lang="en-US" sz="2400" dirty="0" smtClean="0"/>
            </a:br>
            <a:r>
              <a:rPr lang="en-US" sz="2400" dirty="0" smtClean="0">
                <a:solidFill>
                  <a:srgbClr val="FF9900"/>
                </a:solidFill>
              </a:rPr>
              <a:t>Orange Line Improvements</a:t>
            </a:r>
            <a:endParaRPr lang="en-US" sz="2400" dirty="0">
              <a:solidFill>
                <a:srgbClr val="FF9900"/>
              </a:solidFill>
            </a:endParaRPr>
          </a:p>
        </p:txBody>
      </p:sp>
      <p:sp>
        <p:nvSpPr>
          <p:cNvPr id="3" name="Text Placeholder 2"/>
          <p:cNvSpPr>
            <a:spLocks noGrp="1"/>
          </p:cNvSpPr>
          <p:nvPr>
            <p:ph type="body" sz="quarter" idx="10"/>
          </p:nvPr>
        </p:nvSpPr>
        <p:spPr>
          <a:xfrm>
            <a:off x="1219200" y="5170714"/>
            <a:ext cx="7010400" cy="762000"/>
          </a:xfrm>
        </p:spPr>
        <p:txBody>
          <a:bodyPr/>
          <a:lstStyle/>
          <a:p>
            <a:pPr>
              <a:spcBef>
                <a:spcPts val="0"/>
              </a:spcBef>
            </a:pPr>
            <a:r>
              <a:rPr lang="en-US" sz="1800" dirty="0" smtClean="0"/>
              <a:t>December 3, 2018</a:t>
            </a:r>
          </a:p>
          <a:p>
            <a:pPr>
              <a:spcBef>
                <a:spcPts val="0"/>
              </a:spcBef>
            </a:pPr>
            <a:endParaRPr lang="en-US" sz="1800" dirty="0"/>
          </a:p>
        </p:txBody>
      </p:sp>
    </p:spTree>
    <p:extLst>
      <p:ext uri="{BB962C8B-B14F-4D97-AF65-F5344CB8AC3E}">
        <p14:creationId xmlns:p14="http://schemas.microsoft.com/office/powerpoint/2010/main" val="1115819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smtClean="0">
                <a:solidFill>
                  <a:schemeClr val="bg1"/>
                </a:solidFill>
              </a:rPr>
              <a:t>Orange Line Tunnel Repairs (Pre-Bid)</a:t>
            </a:r>
            <a:endParaRPr lang="en-US" sz="1400" dirty="0">
              <a:solidFill>
                <a:schemeClr val="bg1"/>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3"/>
            <a:ext cx="4343400" cy="2101541"/>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tabLst>
                <a:tab pos="2230438"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Bid:	January, 2019</a:t>
            </a:r>
          </a:p>
          <a:p>
            <a:pPr>
              <a:tabLst>
                <a:tab pos="2230438"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April, 2019</a:t>
            </a:r>
          </a:p>
          <a:p>
            <a:pPr>
              <a:tabLst>
                <a:tab pos="2230438"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30 months</a:t>
            </a:r>
          </a:p>
          <a:p>
            <a:pPr>
              <a:tabLst>
                <a:tab pos="2230438"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$24.2 M</a:t>
            </a:r>
          </a:p>
          <a:p>
            <a:pPr>
              <a:tabLst>
                <a:tab pos="2230438"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$32.5 M 	</a:t>
            </a:r>
          </a:p>
        </p:txBody>
      </p:sp>
      <p:sp>
        <p:nvSpPr>
          <p:cNvPr id="6" name="Rectangle 5"/>
          <p:cNvSpPr/>
          <p:nvPr/>
        </p:nvSpPr>
        <p:spPr>
          <a:xfrm>
            <a:off x="4953000" y="1389805"/>
            <a:ext cx="3810000" cy="2101539"/>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171450" indent="-171450">
              <a:buFont typeface="Arial" panose="020B0604020202020204" pitchFamily="34" charset="0"/>
              <a:buChar char="•"/>
              <a:defRPr/>
            </a:pPr>
            <a:r>
              <a:rPr lang="en-US" sz="1200" dirty="0"/>
              <a:t>Repair of structural defects and leaks within the Orange Line Tunnels between Chinatown and Haymarket Stations. Repairs include sealing of cracks and joints with water infiltration, repair of framing steel and rebar, and concrete delamination’s. </a:t>
            </a:r>
          </a:p>
          <a:p>
            <a:pPr marL="171450" indent="-171450">
              <a:buFont typeface="Arial" panose="020B0604020202020204" pitchFamily="34" charset="0"/>
              <a:buChar char="•"/>
              <a:defRPr/>
            </a:pPr>
            <a:r>
              <a:rPr lang="en-US" sz="1200" dirty="0"/>
              <a:t>The scope of the contract also includes the relocation of existing MBTA utilities, where and when in conflict with the repair locations.</a:t>
            </a:r>
            <a:endParaRPr lang="en-US" altLang="en-US" sz="1200" dirty="0"/>
          </a:p>
          <a:p>
            <a:pPr marL="285750" indent="-285750">
              <a:buFont typeface="Arial" panose="020B0604020202020204" pitchFamily="34" charset="0"/>
              <a:buChar char="•"/>
              <a:defRPr/>
            </a:pPr>
            <a:endParaRPr lang="en-US" sz="1200" dirty="0"/>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52999" y="3729710"/>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itchFamily="34" charset="0"/>
              <a:buChar char="•"/>
            </a:pPr>
            <a:r>
              <a:rPr lang="en-US" sz="1200" dirty="0" smtClean="0"/>
              <a:t>Orange Line tunnel structural integrity and useful life increase. Address state </a:t>
            </a:r>
            <a:r>
              <a:rPr lang="en-US" sz="1200" dirty="0"/>
              <a:t>of good repair needs of the </a:t>
            </a:r>
            <a:r>
              <a:rPr lang="en-US" sz="1200" dirty="0" smtClean="0"/>
              <a:t>downtown Orange </a:t>
            </a:r>
            <a:r>
              <a:rPr lang="en-US" sz="1200" dirty="0"/>
              <a:t>Line Tunnel. </a:t>
            </a:r>
            <a:endParaRPr lang="en-US" sz="1200" dirty="0" smtClean="0"/>
          </a:p>
          <a:p>
            <a:endParaRPr lang="en-US" sz="1200" dirty="0"/>
          </a:p>
          <a:p>
            <a:pPr marL="171450" indent="-171450">
              <a:buFont typeface="Arial" pitchFamily="34" charset="0"/>
              <a:buChar char="•"/>
            </a:pPr>
            <a:r>
              <a:rPr lang="en-US" sz="1200" dirty="0" smtClean="0"/>
              <a:t>Repairs </a:t>
            </a:r>
            <a:r>
              <a:rPr lang="en-US" sz="1200" dirty="0"/>
              <a:t>will enhance on-time performance, </a:t>
            </a:r>
            <a:r>
              <a:rPr lang="en-US" sz="1200" dirty="0" smtClean="0"/>
              <a:t>and customer experience</a:t>
            </a: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62685" y="3729710"/>
            <a:ext cx="4370024" cy="2413814"/>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12" name="Picture 2">
            <a:extLst>
              <a:ext uri="{FF2B5EF4-FFF2-40B4-BE49-F238E27FC236}">
                <a16:creationId xmlns:a16="http://schemas.microsoft.com/office/drawing/2014/main" xmlns="" id="{65027BBF-42A0-4DFB-A692-FFAC01EA0E46}"/>
              </a:ext>
            </a:extLst>
          </p:cNvPr>
          <p:cNvPicPr>
            <a:picLocks noChangeAspect="1" noChangeArrowheads="1"/>
          </p:cNvPicPr>
          <p:nvPr/>
        </p:nvPicPr>
        <p:blipFill>
          <a:blip r:embed="rId3" cstate="print"/>
          <a:srcRect l="3582" t="3074" r="3292" b="3170"/>
          <a:stretch>
            <a:fillRect/>
          </a:stretch>
        </p:blipFill>
        <p:spPr bwMode="auto">
          <a:xfrm>
            <a:off x="462685" y="3729710"/>
            <a:ext cx="4343400" cy="2413814"/>
          </a:xfrm>
          <a:prstGeom prst="rect">
            <a:avLst/>
          </a:prstGeom>
          <a:noFill/>
          <a:ln w="9525">
            <a:noFill/>
            <a:miter lim="800000"/>
            <a:headEnd/>
            <a:tailEnd/>
          </a:ln>
        </p:spPr>
      </p:pic>
    </p:spTree>
    <p:extLst>
      <p:ext uri="{BB962C8B-B14F-4D97-AF65-F5344CB8AC3E}">
        <p14:creationId xmlns:p14="http://schemas.microsoft.com/office/powerpoint/2010/main" val="3419347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chemeClr val="bg1"/>
          </a:solidFill>
          <a:ln w="28575">
            <a:solidFill>
              <a:srgbClr val="FF9900"/>
            </a:solidFill>
          </a:ln>
        </p:spPr>
        <p:txBody>
          <a:bodyPr/>
          <a:lstStyle/>
          <a:p>
            <a:r>
              <a:rPr lang="en-US" dirty="0">
                <a:solidFill>
                  <a:srgbClr val="FF9900"/>
                </a:solidFill>
              </a:rPr>
              <a:t>Systemwide On Call Track and ROW II (</a:t>
            </a:r>
            <a:r>
              <a:rPr lang="en-US" dirty="0" smtClean="0">
                <a:solidFill>
                  <a:srgbClr val="FF9900"/>
                </a:solidFill>
              </a:rPr>
              <a:t>Construction)</a:t>
            </a:r>
            <a:endParaRPr lang="en-US" sz="1400" dirty="0">
              <a:solidFill>
                <a:srgbClr val="FF9900"/>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defTabSz="137160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June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29, 2018</a:t>
            </a:r>
          </a:p>
          <a:p>
            <a:pPr>
              <a:defRPr/>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Construction Subst. Completion: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July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2, 2020</a:t>
            </a:r>
          </a:p>
          <a:p>
            <a:pPr>
              <a:defRPr/>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Construction Contract Value: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28.7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M</a:t>
            </a: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Expenditures to Date: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2.5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M *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Overall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Project Budget: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42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M **</a:t>
            </a:r>
            <a:endPar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Construction Percent Complete: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15</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Expenditures to date for OL </a:t>
            </a:r>
            <a:r>
              <a:rPr lang="en-US" sz="120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trackwork</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Includes work at locations other than the OL</a:t>
            </a:r>
          </a:p>
        </p:txBody>
      </p:sp>
      <p:sp>
        <p:nvSpPr>
          <p:cNvPr id="6" name="Rectangle 5"/>
          <p:cNvSpPr/>
          <p:nvPr/>
        </p:nvSpPr>
        <p:spPr>
          <a:xfrm>
            <a:off x="4953000" y="1389805"/>
            <a:ext cx="3810000" cy="250592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4163" indent="-284163">
              <a:buFont typeface="Arial" panose="020B0604020202020204" pitchFamily="34" charset="0"/>
              <a:buChar char="•"/>
              <a:defRPr/>
            </a:pPr>
            <a:r>
              <a:rPr lang="en-US" sz="1200" dirty="0">
                <a:solidFill>
                  <a:srgbClr val="000000"/>
                </a:solidFill>
                <a:latin typeface="+mj-lt"/>
              </a:rPr>
              <a:t>Providing construction-related services on an on-call basis to support emergency, urgent and routine repair/reconstruction needs of the Authority. </a:t>
            </a:r>
          </a:p>
          <a:p>
            <a:pPr marL="285750" indent="-285750">
              <a:buFont typeface="Arial" panose="020B0604020202020204" pitchFamily="34" charset="0"/>
              <a:buChar char="•"/>
              <a:defRPr/>
            </a:pPr>
            <a:r>
              <a:rPr lang="en-US" sz="1200" dirty="0">
                <a:solidFill>
                  <a:schemeClr val="tx1"/>
                </a:solidFill>
                <a:latin typeface="+mj-lt"/>
                <a:ea typeface="Verdana" panose="020B0604030504040204" pitchFamily="34" charset="0"/>
                <a:cs typeface="Verdana" panose="020B0604030504040204" pitchFamily="34" charset="0"/>
              </a:rPr>
              <a:t>Immediate response to emergency and urgent repair requests </a:t>
            </a:r>
          </a:p>
          <a:p>
            <a:pPr marL="285750" indent="-285750">
              <a:buFont typeface="Arial" panose="020B0604020202020204" pitchFamily="34" charset="0"/>
              <a:buChar char="•"/>
              <a:defRPr/>
            </a:pPr>
            <a:r>
              <a:rPr lang="en-US" sz="1200" dirty="0" smtClean="0">
                <a:solidFill>
                  <a:schemeClr val="tx1"/>
                </a:solidFill>
                <a:latin typeface="+mj-lt"/>
                <a:ea typeface="Verdana" panose="020B0604030504040204" pitchFamily="34" charset="0"/>
                <a:cs typeface="Verdana" panose="020B0604030504040204" pitchFamily="34" charset="0"/>
              </a:rPr>
              <a:t>Orange Line work to date includes repair of concrete track bases (Direct Fixation) from Back Bay to Forest Hills</a:t>
            </a:r>
          </a:p>
          <a:p>
            <a:pPr marL="285750" indent="-285750">
              <a:buFont typeface="Arial" panose="020B0604020202020204" pitchFamily="34" charset="0"/>
              <a:buChar char="•"/>
              <a:defRPr/>
            </a:pPr>
            <a:endPar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4026598"/>
            <a:ext cx="3810001" cy="1846309"/>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Achieve State of Good Repair </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Removal of speed restrictions resulting from track defects</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Improved Customer Experience</a:t>
            </a: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494183"/>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685" y="3518376"/>
            <a:ext cx="4339636" cy="2338007"/>
          </a:xfrm>
          <a:prstGeom prst="rect">
            <a:avLst/>
          </a:prstGeom>
        </p:spPr>
      </p:pic>
    </p:spTree>
    <p:extLst>
      <p:ext uri="{BB962C8B-B14F-4D97-AF65-F5344CB8AC3E}">
        <p14:creationId xmlns:p14="http://schemas.microsoft.com/office/powerpoint/2010/main" val="1461642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chemeClr val="bg1"/>
          </a:solidFill>
          <a:ln w="28575">
            <a:solidFill>
              <a:srgbClr val="FF9900"/>
            </a:solidFill>
          </a:ln>
        </p:spPr>
        <p:txBody>
          <a:bodyPr/>
          <a:lstStyle/>
          <a:p>
            <a:r>
              <a:rPr lang="en-US" dirty="0">
                <a:solidFill>
                  <a:srgbClr val="FF9900"/>
                </a:solidFill>
              </a:rPr>
              <a:t>Systemwide Power SCADA System Upgrade (Pre-Bid)</a:t>
            </a:r>
            <a:endParaRPr lang="en-US" sz="1400" dirty="0">
              <a:solidFill>
                <a:srgbClr val="FF9900"/>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Current Design Phase:	Complete                 </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Complete	</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Bid:	December 2018	</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January 2018	</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24 Months              </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$3.5 M 	</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9.2 M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Includes work at locations other than the OL</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14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of 45 locations are on the Orange Line</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Installation of Ethernet switches in the Traction Power Substation (TPS) and in the Communication (Comm) Room</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Installation of Conduits and Fiber optic Cable between the Comm room and TPS</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Program the following: Switches; Remote Terminal Unit (RTU) at each TPS, and the operating system at the Operational Control Center (OCC)</a:t>
            </a: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Benefits</a:t>
            </a:r>
            <a:endParaRPr lang="en-US" sz="1200" b="1" u="sng" dirty="0">
              <a:solidFill>
                <a:srgbClr val="00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ea typeface="Calibri"/>
              </a:rPr>
              <a:t>More </a:t>
            </a:r>
            <a:r>
              <a:rPr lang="en-US" sz="1200" dirty="0">
                <a:solidFill>
                  <a:srgbClr val="000000"/>
                </a:solidFill>
                <a:ea typeface="Calibri"/>
              </a:rPr>
              <a:t>reliable communication between the Remote Locations i.e., TPS and the Power Control Center at 45 High Street.</a:t>
            </a:r>
          </a:p>
          <a:p>
            <a:pPr marL="285750" indent="-285750">
              <a:buFont typeface="Arial" panose="020B0604020202020204" pitchFamily="34" charset="0"/>
              <a:buChar char="•"/>
              <a:defRPr/>
            </a:pPr>
            <a:r>
              <a:rPr lang="en-US" sz="1200" dirty="0">
                <a:solidFill>
                  <a:srgbClr val="000000"/>
                </a:solidFill>
                <a:ea typeface="Calibri"/>
              </a:rPr>
              <a:t>Reduce the need for leased copper circuits from Verizon saving money and adding reliability</a:t>
            </a:r>
            <a:r>
              <a:rPr lang="en-US" sz="1200" dirty="0" smtClean="0">
                <a:solidFill>
                  <a:srgbClr val="000000"/>
                </a:solidFill>
                <a:ea typeface="Calibri"/>
              </a:rPr>
              <a:t>.</a:t>
            </a:r>
          </a:p>
        </p:txBody>
      </p:sp>
      <p:pic>
        <p:nvPicPr>
          <p:cNvPr id="8" name="Picture 7"/>
          <p:cNvPicPr>
            <a:picLocks noChangeAspect="1"/>
          </p:cNvPicPr>
          <p:nvPr/>
        </p:nvPicPr>
        <p:blipFill>
          <a:blip r:embed="rId3"/>
          <a:stretch>
            <a:fillRect/>
          </a:stretch>
        </p:blipFill>
        <p:spPr>
          <a:xfrm>
            <a:off x="436061" y="3519889"/>
            <a:ext cx="1535995" cy="2353019"/>
          </a:xfrm>
          <a:prstGeom prst="rect">
            <a:avLst/>
          </a:prstGeom>
        </p:spPr>
      </p:pic>
      <p:pic>
        <p:nvPicPr>
          <p:cNvPr id="12" name="Picture 11" descr="cid:4950F75ED60A3740B25E480D48CB40C9@HNTB.com"/>
          <p:cNvPicPr/>
          <p:nvPr/>
        </p:nvPicPr>
        <p:blipFill>
          <a:blip r:embed="rId4" r:link="rId5" cstate="print"/>
          <a:srcRect/>
          <a:stretch>
            <a:fillRect/>
          </a:stretch>
        </p:blipFill>
        <p:spPr bwMode="auto">
          <a:xfrm>
            <a:off x="1958744" y="3519889"/>
            <a:ext cx="1530343" cy="2362200"/>
          </a:xfrm>
          <a:prstGeom prst="rect">
            <a:avLst/>
          </a:prstGeom>
          <a:noFill/>
          <a:ln w="9525">
            <a:noFill/>
            <a:miter lim="800000"/>
            <a:headEnd/>
            <a:tailEnd/>
          </a:ln>
        </p:spPr>
      </p:pic>
      <p:pic>
        <p:nvPicPr>
          <p:cNvPr id="13" name="Picture 12" descr="cid:9FD6400AB448EF42A8432CC7BD5E2FDA@HNTB.com"/>
          <p:cNvPicPr/>
          <p:nvPr/>
        </p:nvPicPr>
        <p:blipFill>
          <a:blip r:embed="rId6" r:link="rId7" cstate="print"/>
          <a:srcRect/>
          <a:stretch>
            <a:fillRect/>
          </a:stretch>
        </p:blipFill>
        <p:spPr bwMode="auto">
          <a:xfrm>
            <a:off x="3489087" y="3516216"/>
            <a:ext cx="1303687" cy="2351183"/>
          </a:xfrm>
          <a:prstGeom prst="rect">
            <a:avLst/>
          </a:prstGeom>
          <a:noFill/>
          <a:ln w="9525">
            <a:noFill/>
            <a:miter lim="800000"/>
            <a:headEnd/>
            <a:tailEnd/>
          </a:ln>
        </p:spPr>
      </p:pic>
    </p:spTree>
    <p:extLst>
      <p:ext uri="{BB962C8B-B14F-4D97-AF65-F5344CB8AC3E}">
        <p14:creationId xmlns:p14="http://schemas.microsoft.com/office/powerpoint/2010/main" val="3129059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chemeClr val="bg1"/>
          </a:solidFill>
          <a:ln w="28575">
            <a:solidFill>
              <a:srgbClr val="FF9900"/>
            </a:solidFill>
          </a:ln>
        </p:spPr>
        <p:txBody>
          <a:bodyPr/>
          <a:lstStyle/>
          <a:p>
            <a:r>
              <a:rPr lang="en-US" dirty="0">
                <a:solidFill>
                  <a:srgbClr val="FF9900"/>
                </a:solidFill>
              </a:rPr>
              <a:t>Systemwide Power </a:t>
            </a:r>
            <a:r>
              <a:rPr lang="en-US" dirty="0" smtClean="0">
                <a:solidFill>
                  <a:srgbClr val="FF9900"/>
                </a:solidFill>
              </a:rPr>
              <a:t>Resiliency </a:t>
            </a:r>
            <a:r>
              <a:rPr lang="en-US" dirty="0">
                <a:solidFill>
                  <a:srgbClr val="FF9900"/>
                </a:solidFill>
              </a:rPr>
              <a:t>Program (Pre-Design) </a:t>
            </a:r>
            <a:endParaRPr lang="en-US" sz="1400" dirty="0">
              <a:solidFill>
                <a:srgbClr val="FF9900"/>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Current Design Phase:  	Pre Design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TBD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Bid:	                 TBD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Spring Construction Duration: 	 	12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6.8 M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$13.3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Includes work at locations other than the OL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a:solidFill>
                  <a:srgbClr val="000000"/>
                </a:solidFill>
                <a:ea typeface="Verdana" panose="020B0604030504040204" pitchFamily="34" charset="0"/>
                <a:cs typeface="Verdana" panose="020B0604030504040204" pitchFamily="34" charset="0"/>
              </a:rPr>
              <a:t>Replace priority Duct Banks at 9 </a:t>
            </a:r>
            <a:r>
              <a:rPr lang="en-US" sz="1200" dirty="0" smtClean="0">
                <a:solidFill>
                  <a:srgbClr val="000000"/>
                </a:solidFill>
                <a:ea typeface="Verdana" panose="020B0604030504040204" pitchFamily="34" charset="0"/>
                <a:cs typeface="Verdana" panose="020B0604030504040204" pitchFamily="34" charset="0"/>
              </a:rPr>
              <a:t>locations</a:t>
            </a:r>
            <a:endParaRPr lang="en-US" sz="1200" dirty="0">
              <a:solidFill>
                <a:srgbClr val="000000"/>
              </a:solidFill>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smtClean="0">
                <a:solidFill>
                  <a:schemeClr val="tx1"/>
                </a:solidFill>
                <a:ea typeface="Verdana" panose="020B0604030504040204" pitchFamily="34" charset="0"/>
                <a:cs typeface="Verdana" panose="020B0604030504040204" pitchFamily="34" charset="0"/>
              </a:rPr>
              <a:t>Four (4) locations </a:t>
            </a:r>
            <a:r>
              <a:rPr lang="en-US" sz="1200" dirty="0" smtClean="0">
                <a:solidFill>
                  <a:srgbClr val="000000"/>
                </a:solidFill>
                <a:ea typeface="Verdana" panose="020B0604030504040204" pitchFamily="34" charset="0"/>
                <a:cs typeface="Verdana" panose="020B0604030504040204" pitchFamily="34" charset="0"/>
              </a:rPr>
              <a:t>on the Orange Line</a:t>
            </a:r>
            <a:endParaRPr lang="en-US" sz="1200" dirty="0">
              <a:solidFill>
                <a:srgbClr val="FF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ea typeface="Verdana" panose="020B0604030504040204" pitchFamily="34" charset="0"/>
                <a:cs typeface="Verdana" panose="020B0604030504040204" pitchFamily="34" charset="0"/>
              </a:rPr>
              <a:t>Procure Temporary (10 </a:t>
            </a:r>
            <a:r>
              <a:rPr lang="en-US" sz="1200" dirty="0" err="1">
                <a:solidFill>
                  <a:srgbClr val="000000"/>
                </a:solidFill>
                <a:ea typeface="Verdana" panose="020B0604030504040204" pitchFamily="34" charset="0"/>
                <a:cs typeface="Verdana" panose="020B0604030504040204" pitchFamily="34" charset="0"/>
              </a:rPr>
              <a:t>ea</a:t>
            </a:r>
            <a:r>
              <a:rPr lang="en-US" sz="1200" dirty="0">
                <a:solidFill>
                  <a:srgbClr val="000000"/>
                </a:solidFill>
                <a:ea typeface="Verdana" panose="020B0604030504040204" pitchFamily="34" charset="0"/>
                <a:cs typeface="Verdana" panose="020B0604030504040204" pitchFamily="34" charset="0"/>
              </a:rPr>
              <a:t>) and Permanent generators (approximately 12 </a:t>
            </a:r>
            <a:r>
              <a:rPr lang="en-US" sz="1200" dirty="0" err="1">
                <a:solidFill>
                  <a:srgbClr val="000000"/>
                </a:solidFill>
                <a:ea typeface="Verdana" panose="020B0604030504040204" pitchFamily="34" charset="0"/>
                <a:cs typeface="Verdana" panose="020B0604030504040204" pitchFamily="34" charset="0"/>
              </a:rPr>
              <a:t>ea</a:t>
            </a:r>
            <a:r>
              <a:rPr lang="en-US" sz="1200" dirty="0">
                <a:solidFill>
                  <a:srgbClr val="000000"/>
                </a:solidFill>
                <a:ea typeface="Verdana" panose="020B0604030504040204" pitchFamily="34" charset="0"/>
                <a:cs typeface="Verdana" panose="020B0604030504040204" pitchFamily="34" charset="0"/>
              </a:rPr>
              <a:t>)</a:t>
            </a:r>
          </a:p>
          <a:p>
            <a:pPr marL="285750" indent="-285750">
              <a:buFont typeface="Arial" panose="020B0604020202020204" pitchFamily="34" charset="0"/>
              <a:buChar char="•"/>
              <a:defRPr/>
            </a:pPr>
            <a:r>
              <a:rPr lang="en-US" sz="1200" dirty="0">
                <a:solidFill>
                  <a:srgbClr val="000000"/>
                </a:solidFill>
                <a:ea typeface="Verdana" panose="020B0604030504040204" pitchFamily="34" charset="0"/>
                <a:cs typeface="Verdana" panose="020B0604030504040204" pitchFamily="34" charset="0"/>
              </a:rPr>
              <a:t>Provide a Feasibility Study to determine if it is worth installing a redundant power feed from South Boston </a:t>
            </a:r>
            <a:r>
              <a:rPr lang="en-US" sz="1200" dirty="0">
                <a:ea typeface="Calibri"/>
              </a:rPr>
              <a:t>Power Complex </a:t>
            </a:r>
            <a:r>
              <a:rPr lang="en-US" sz="1200" dirty="0">
                <a:solidFill>
                  <a:srgbClr val="000000"/>
                </a:solidFill>
                <a:ea typeface="Verdana" panose="020B0604030504040204" pitchFamily="34" charset="0"/>
                <a:cs typeface="Verdana" panose="020B0604030504040204" pitchFamily="34" charset="0"/>
              </a:rPr>
              <a:t>to</a:t>
            </a:r>
            <a:r>
              <a:rPr lang="en-US" sz="1200" dirty="0">
                <a:ea typeface="Calibri"/>
              </a:rPr>
              <a:t> Lincoln Switching Station</a:t>
            </a:r>
            <a:r>
              <a:rPr lang="en-US" sz="1200" dirty="0">
                <a:solidFill>
                  <a:srgbClr val="000000"/>
                </a:solidFill>
                <a:ea typeface="Verdana" panose="020B0604030504040204" pitchFamily="34" charset="0"/>
                <a:cs typeface="Verdana" panose="020B0604030504040204" pitchFamily="34" charset="0"/>
              </a:rPr>
              <a:t> </a:t>
            </a: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Benefits</a:t>
            </a:r>
            <a:endParaRPr lang="en-US" sz="1200" b="1" u="sng" dirty="0">
              <a:solidFill>
                <a:srgbClr val="000000"/>
              </a:solidFill>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smtClean="0">
                <a:latin typeface="+mj-lt"/>
                <a:ea typeface="Calibri"/>
              </a:rPr>
              <a:t>Address </a:t>
            </a:r>
            <a:r>
              <a:rPr lang="en-US" sz="1200" dirty="0">
                <a:latin typeface="+mj-lt"/>
                <a:ea typeface="Calibri"/>
              </a:rPr>
              <a:t>urgent needs across the rapid transit power network</a:t>
            </a:r>
          </a:p>
          <a:p>
            <a:pPr marL="285750" lvl="0" indent="-285750">
              <a:buFont typeface="Arial" panose="020B0604020202020204" pitchFamily="34" charset="0"/>
              <a:buChar char="•"/>
              <a:defRPr/>
            </a:pPr>
            <a:r>
              <a:rPr lang="en-US" sz="1200" dirty="0">
                <a:latin typeface="+mj-lt"/>
                <a:ea typeface="Calibri"/>
              </a:rPr>
              <a:t>Ability to be more resilient when there is an interruption to the power supplied</a:t>
            </a:r>
          </a:p>
          <a:p>
            <a:pPr marL="285750" lvl="0" indent="-285750">
              <a:buFont typeface="Arial" panose="020B0604020202020204" pitchFamily="34" charset="0"/>
              <a:buChar char="•"/>
              <a:defRPr/>
            </a:pPr>
            <a:r>
              <a:rPr lang="en-US" sz="1200" dirty="0">
                <a:latin typeface="+mj-lt"/>
                <a:ea typeface="Calibri"/>
              </a:rPr>
              <a:t>Additionally there a study that will provide critical information for deciding how to build in redundancy from the Boston Power Complex to the Lincoln Switching </a:t>
            </a:r>
            <a:r>
              <a:rPr lang="en-US" sz="1200" dirty="0" smtClean="0">
                <a:latin typeface="+mj-lt"/>
                <a:ea typeface="Calibri"/>
              </a:rPr>
              <a:t>Station</a:t>
            </a:r>
            <a:endParaRPr lang="en-US" sz="1200" dirty="0">
              <a:latin typeface="+mj-lt"/>
              <a:ea typeface="Calibri"/>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928" y="3510708"/>
            <a:ext cx="4384157" cy="2351184"/>
          </a:xfrm>
          <a:prstGeom prst="rect">
            <a:avLst/>
          </a:prstGeom>
        </p:spPr>
      </p:pic>
    </p:spTree>
    <p:extLst>
      <p:ext uri="{BB962C8B-B14F-4D97-AF65-F5344CB8AC3E}">
        <p14:creationId xmlns:p14="http://schemas.microsoft.com/office/powerpoint/2010/main" val="3007482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smtClean="0">
                <a:solidFill>
                  <a:schemeClr val="bg1"/>
                </a:solidFill>
              </a:rPr>
              <a:t>OL Traction Power Substation Upgrade </a:t>
            </a:r>
            <a:r>
              <a:rPr lang="en-US" dirty="0">
                <a:solidFill>
                  <a:schemeClr val="bg1"/>
                </a:solidFill>
              </a:rPr>
              <a:t>(</a:t>
            </a:r>
            <a:r>
              <a:rPr lang="en-US" dirty="0" smtClean="0">
                <a:solidFill>
                  <a:schemeClr val="bg1"/>
                </a:solidFill>
              </a:rPr>
              <a:t>Construction Phase)</a:t>
            </a:r>
            <a:endParaRPr lang="en-US" sz="1400" dirty="0">
              <a:solidFill>
                <a:schemeClr val="bg1"/>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defTabSz="857250">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Substantial Completion: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Summer, 2021</a:t>
            </a:r>
          </a:p>
          <a:p>
            <a:pPr defTabSz="857250">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$37.3 M</a:t>
            </a:r>
          </a:p>
          <a:p>
            <a:pPr>
              <a:tabLst>
                <a:tab pos="2571750"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$47.0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Make needed building repairs</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Remove aging switchgear and all associated electrical equipment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Install dielectric flooring in the switch gear area</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Install new electrical equipment</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Install substation automation system (SAS)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7"/>
            <a:ext cx="3810001" cy="264476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Improved reliability</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Increased safety</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Reduced maintenance cost</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Increased control from the Operational Control Center</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Building Improvements</a:t>
            </a: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490" b="25919"/>
          <a:stretch/>
        </p:blipFill>
        <p:spPr>
          <a:xfrm>
            <a:off x="462685" y="3510707"/>
            <a:ext cx="4343400" cy="2644766"/>
          </a:xfrm>
          <a:prstGeom prst="rect">
            <a:avLst/>
          </a:prstGeom>
        </p:spPr>
      </p:pic>
    </p:spTree>
    <p:extLst>
      <p:ext uri="{BB962C8B-B14F-4D97-AF65-F5344CB8AC3E}">
        <p14:creationId xmlns:p14="http://schemas.microsoft.com/office/powerpoint/2010/main" val="1530851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Status</a:t>
            </a:r>
          </a:p>
          <a:p>
            <a:pPr>
              <a:defRPr/>
            </a:pP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just" defTabSz="117157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Current Design Phase:	Final Design              </a:t>
            </a:r>
          </a:p>
          <a:p>
            <a:pPr algn="just" defTabSz="117157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Spring 2019	</a:t>
            </a:r>
          </a:p>
          <a:p>
            <a:pPr algn="just" defTabSz="117157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Bid:	Summer 2019	</a:t>
            </a:r>
          </a:p>
          <a:p>
            <a:pPr algn="just" defTabSz="117157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Fall 2019	</a:t>
            </a:r>
          </a:p>
          <a:p>
            <a:pPr algn="just" defTabSz="117157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24 months                 </a:t>
            </a:r>
          </a:p>
          <a:p>
            <a:pPr algn="just" defTabSz="117157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$25 M	</a:t>
            </a:r>
          </a:p>
          <a:p>
            <a:pPr algn="just" defTabSz="117157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$35.3 M	</a:t>
            </a: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p>
          <a:p>
            <a:pPr>
              <a:defRPr/>
            </a:pPr>
            <a:endParaRPr lang="en-US" sz="4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200" spc="10" dirty="0" smtClean="0">
                <a:latin typeface="Verdana" panose="020B0604030504040204" pitchFamily="34" charset="0"/>
                <a:ea typeface="Verdana" panose="020B0604030504040204" pitchFamily="34" charset="0"/>
                <a:cs typeface="Verdana" panose="020B0604030504040204" pitchFamily="34" charset="0"/>
              </a:rPr>
              <a:t>Upgrade </a:t>
            </a:r>
            <a:r>
              <a:rPr lang="en-US" sz="1200" spc="10" dirty="0">
                <a:latin typeface="Verdana" panose="020B0604030504040204" pitchFamily="34" charset="0"/>
                <a:ea typeface="Verdana" panose="020B0604030504040204" pitchFamily="34" charset="0"/>
                <a:cs typeface="Verdana" panose="020B0604030504040204" pitchFamily="34" charset="0"/>
              </a:rPr>
              <a:t>one existing elevator </a:t>
            </a:r>
          </a:p>
          <a:p>
            <a:pPr marL="171450" indent="-171450">
              <a:buFont typeface="Arial" panose="020B0604020202020204" pitchFamily="34" charset="0"/>
              <a:buChar char="•"/>
            </a:pPr>
            <a:r>
              <a:rPr lang="en-US" sz="1200" spc="10" dirty="0" smtClean="0">
                <a:latin typeface="Verdana" panose="020B0604030504040204" pitchFamily="34" charset="0"/>
                <a:ea typeface="Verdana" panose="020B0604030504040204" pitchFamily="34" charset="0"/>
                <a:cs typeface="Verdana" panose="020B0604030504040204" pitchFamily="34" charset="0"/>
              </a:rPr>
              <a:t>Install </a:t>
            </a:r>
            <a:r>
              <a:rPr lang="en-US" sz="1200" spc="10" dirty="0">
                <a:latin typeface="Verdana" panose="020B0604030504040204" pitchFamily="34" charset="0"/>
                <a:ea typeface="Verdana" panose="020B0604030504040204" pitchFamily="34" charset="0"/>
                <a:cs typeface="Verdana" panose="020B0604030504040204" pitchFamily="34" charset="0"/>
              </a:rPr>
              <a:t>three new elevators </a:t>
            </a:r>
          </a:p>
          <a:p>
            <a:pPr marL="171450" indent="-171450">
              <a:buFont typeface="Arial" panose="020B0604020202020204" pitchFamily="34" charset="0"/>
              <a:buChar char="•"/>
            </a:pPr>
            <a:r>
              <a:rPr lang="en-US" sz="1200" spc="10" dirty="0" smtClean="0">
                <a:latin typeface="Verdana" panose="020B0604030504040204" pitchFamily="34" charset="0"/>
                <a:ea typeface="Verdana" panose="020B0604030504040204" pitchFamily="34" charset="0"/>
                <a:cs typeface="Verdana" panose="020B0604030504040204" pitchFamily="34" charset="0"/>
              </a:rPr>
              <a:t>Improve </a:t>
            </a:r>
            <a:r>
              <a:rPr lang="en-US" sz="1200" spc="10" dirty="0">
                <a:latin typeface="Verdana" panose="020B0604030504040204" pitchFamily="34" charset="0"/>
                <a:ea typeface="Verdana" panose="020B0604030504040204" pitchFamily="34" charset="0"/>
                <a:cs typeface="Verdana" panose="020B0604030504040204" pitchFamily="34" charset="0"/>
              </a:rPr>
              <a:t>elevator visibility by use of glass </a:t>
            </a:r>
            <a:r>
              <a:rPr lang="en-US" sz="1200" spc="10" dirty="0" smtClean="0">
                <a:latin typeface="Verdana" panose="020B0604030504040204" pitchFamily="34" charset="0"/>
                <a:ea typeface="Verdana" panose="020B0604030504040204" pitchFamily="34" charset="0"/>
                <a:cs typeface="Verdana" panose="020B0604030504040204" pitchFamily="34" charset="0"/>
              </a:rPr>
              <a:t>enclosures</a:t>
            </a:r>
          </a:p>
          <a:p>
            <a:pPr marL="171450" indent="-171450">
              <a:buFont typeface="Arial" panose="020B0604020202020204" pitchFamily="34" charset="0"/>
              <a:buChar char="•"/>
            </a:pPr>
            <a:r>
              <a:rPr lang="en-US" sz="1200" spc="10" dirty="0" smtClean="0">
                <a:latin typeface="Verdana" panose="020B0604030504040204" pitchFamily="34" charset="0"/>
                <a:ea typeface="Verdana" panose="020B0604030504040204" pitchFamily="34" charset="0"/>
                <a:cs typeface="Verdana" panose="020B0604030504040204" pitchFamily="34" charset="0"/>
              </a:rPr>
              <a:t>Improve </a:t>
            </a:r>
            <a:r>
              <a:rPr lang="en-US" sz="1200" spc="10" dirty="0">
                <a:latin typeface="Verdana" panose="020B0604030504040204" pitchFamily="34" charset="0"/>
                <a:ea typeface="Verdana" panose="020B0604030504040204" pitchFamily="34" charset="0"/>
                <a:cs typeface="Verdana" panose="020B0604030504040204" pitchFamily="34" charset="0"/>
              </a:rPr>
              <a:t>station access and </a:t>
            </a:r>
            <a:r>
              <a:rPr lang="en-US" sz="1200" spc="10" dirty="0" smtClean="0">
                <a:latin typeface="Verdana" panose="020B0604030504040204" pitchFamily="34" charset="0"/>
                <a:ea typeface="Verdana" panose="020B0604030504040204" pitchFamily="34" charset="0"/>
                <a:cs typeface="Verdana" panose="020B0604030504040204" pitchFamily="34" charset="0"/>
              </a:rPr>
              <a:t>signage</a:t>
            </a:r>
            <a:endParaRPr lang="en-US" sz="1200" spc="1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200" spc="10" dirty="0" smtClean="0">
                <a:latin typeface="Verdana" panose="020B0604030504040204" pitchFamily="34" charset="0"/>
                <a:ea typeface="Verdana" panose="020B0604030504040204" pitchFamily="34" charset="0"/>
                <a:cs typeface="Verdana" panose="020B0604030504040204" pitchFamily="34" charset="0"/>
              </a:rPr>
              <a:t>Implement </a:t>
            </a:r>
            <a:r>
              <a:rPr lang="en-US" sz="1200" spc="10" dirty="0">
                <a:latin typeface="Verdana" panose="020B0604030504040204" pitchFamily="34" charset="0"/>
                <a:ea typeface="Verdana" panose="020B0604030504040204" pitchFamily="34" charset="0"/>
                <a:cs typeface="Verdana" panose="020B0604030504040204" pitchFamily="34" charset="0"/>
              </a:rPr>
              <a:t>station brightening (cleaning, repainting, </a:t>
            </a:r>
            <a:r>
              <a:rPr lang="en-US" sz="1200" spc="10" dirty="0" smtClean="0">
                <a:latin typeface="Verdana" panose="020B0604030504040204" pitchFamily="34" charset="0"/>
                <a:ea typeface="Verdana" panose="020B0604030504040204" pitchFamily="34" charset="0"/>
                <a:cs typeface="Verdana" panose="020B0604030504040204" pitchFamily="34" charset="0"/>
              </a:rPr>
              <a:t>relighting)</a:t>
            </a:r>
          </a:p>
          <a:p>
            <a:pPr marL="171450" indent="-171450">
              <a:buFont typeface="Arial" panose="020B0604020202020204" pitchFamily="34" charset="0"/>
              <a:buChar char="•"/>
            </a:pPr>
            <a:r>
              <a:rPr lang="en-US" sz="1200" spc="10" dirty="0" smtClean="0">
                <a:latin typeface="Verdana" panose="020B0604030504040204" pitchFamily="34" charset="0"/>
                <a:ea typeface="Verdana" panose="020B0604030504040204" pitchFamily="34" charset="0"/>
                <a:cs typeface="Verdana" panose="020B0604030504040204" pitchFamily="34" charset="0"/>
              </a:rPr>
              <a:t>Upgrade Unit Substation and codes</a:t>
            </a:r>
          </a:p>
          <a:p>
            <a:pPr marL="171450" indent="-171450">
              <a:buFont typeface="Arial" panose="020B0604020202020204" pitchFamily="34" charset="0"/>
              <a:buChar char="•"/>
            </a:pPr>
            <a:r>
              <a:rPr lang="en-US" sz="1200" spc="10" dirty="0" smtClean="0">
                <a:latin typeface="Verdana" panose="020B0604030504040204" pitchFamily="34" charset="0"/>
                <a:ea typeface="Verdana" panose="020B0604030504040204" pitchFamily="34" charset="0"/>
                <a:cs typeface="Verdana" panose="020B0604030504040204" pitchFamily="34" charset="0"/>
              </a:rPr>
              <a:t>State of Good Repair Improvements</a:t>
            </a:r>
          </a:p>
        </p:txBody>
      </p:sp>
      <p:sp>
        <p:nvSpPr>
          <p:cNvPr id="9" name="Rectangle 8"/>
          <p:cNvSpPr/>
          <p:nvPr/>
        </p:nvSpPr>
        <p:spPr>
          <a:xfrm>
            <a:off x="4953000"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Benefits</a:t>
            </a:r>
          </a:p>
          <a:p>
            <a:pPr>
              <a:defRPr/>
            </a:pPr>
            <a:endParaRPr lang="en-US" sz="6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400050" indent="-285750">
              <a:buFont typeface="Arial" panose="020B0604020202020204" pitchFamily="34" charset="0"/>
              <a:buChar char="•"/>
            </a:pPr>
            <a:r>
              <a:rPr lang="en-US" sz="1200" spc="10" dirty="0" smtClean="0">
                <a:latin typeface="Verdana" panose="020B0604030504040204" pitchFamily="34" charset="0"/>
                <a:ea typeface="Verdana" panose="020B0604030504040204" pitchFamily="34" charset="0"/>
                <a:cs typeface="Verdana" panose="020B0604030504040204" pitchFamily="34" charset="0"/>
              </a:rPr>
              <a:t>Improved </a:t>
            </a:r>
            <a:r>
              <a:rPr lang="en-US" sz="1200" spc="10" dirty="0">
                <a:latin typeface="Verdana" panose="020B0604030504040204" pitchFamily="34" charset="0"/>
                <a:ea typeface="Verdana" panose="020B0604030504040204" pitchFamily="34" charset="0"/>
                <a:cs typeface="Verdana" panose="020B0604030504040204" pitchFamily="34" charset="0"/>
              </a:rPr>
              <a:t>station accessibility</a:t>
            </a:r>
          </a:p>
          <a:p>
            <a:pPr marL="857250" lvl="2" indent="-285750">
              <a:buSzPct val="80000"/>
              <a:buFont typeface="Courier New" panose="02070309020205020404" pitchFamily="49" charset="0"/>
              <a:buChar char="o"/>
            </a:pPr>
            <a:r>
              <a:rPr lang="en-US" sz="1200" spc="10" dirty="0">
                <a:latin typeface="Verdana" panose="020B0604030504040204" pitchFamily="34" charset="0"/>
                <a:ea typeface="Verdana" panose="020B0604030504040204" pitchFamily="34" charset="0"/>
                <a:cs typeface="Verdana" panose="020B0604030504040204" pitchFamily="34" charset="0"/>
              </a:rPr>
              <a:t>Elevator reliability</a:t>
            </a:r>
          </a:p>
          <a:p>
            <a:pPr marL="857250" lvl="2" indent="-285750">
              <a:buSzPct val="80000"/>
              <a:buFont typeface="Courier New" panose="02070309020205020404" pitchFamily="49" charset="0"/>
              <a:buChar char="o"/>
            </a:pPr>
            <a:r>
              <a:rPr lang="en-US" sz="1200" spc="10" dirty="0">
                <a:latin typeface="Verdana" panose="020B0604030504040204" pitchFamily="34" charset="0"/>
                <a:ea typeface="Verdana" panose="020B0604030504040204" pitchFamily="34" charset="0"/>
                <a:cs typeface="Verdana" panose="020B0604030504040204" pitchFamily="34" charset="0"/>
              </a:rPr>
              <a:t>Pedestrian circulation</a:t>
            </a:r>
          </a:p>
          <a:p>
            <a:pPr marL="400050" indent="-285750">
              <a:buFont typeface="Arial" panose="020B0604020202020204" pitchFamily="34" charset="0"/>
              <a:buChar char="•"/>
            </a:pPr>
            <a:r>
              <a:rPr lang="en-US" sz="1200" spc="10" dirty="0">
                <a:latin typeface="Verdana" panose="020B0604030504040204" pitchFamily="34" charset="0"/>
                <a:ea typeface="Verdana" panose="020B0604030504040204" pitchFamily="34" charset="0"/>
                <a:cs typeface="Verdana" panose="020B0604030504040204" pitchFamily="34" charset="0"/>
              </a:rPr>
              <a:t>Improved safety</a:t>
            </a:r>
          </a:p>
          <a:p>
            <a:pPr marL="400050" indent="-285750">
              <a:buFont typeface="Arial" panose="020B0604020202020204" pitchFamily="34" charset="0"/>
              <a:buChar char="•"/>
            </a:pPr>
            <a:r>
              <a:rPr lang="en-US" sz="1200" spc="10" dirty="0">
                <a:latin typeface="Verdana" panose="020B0604030504040204" pitchFamily="34" charset="0"/>
                <a:ea typeface="Verdana" panose="020B0604030504040204" pitchFamily="34" charset="0"/>
                <a:cs typeface="Verdana" panose="020B0604030504040204" pitchFamily="34" charset="0"/>
              </a:rPr>
              <a:t>Increase energy efficiency</a:t>
            </a:r>
          </a:p>
          <a:p>
            <a:pPr marL="400050" indent="-285750">
              <a:buFont typeface="Arial" panose="020B0604020202020204" pitchFamily="34" charset="0"/>
              <a:buChar char="•"/>
            </a:pPr>
            <a:r>
              <a:rPr lang="en-US" sz="1200" spc="10" dirty="0">
                <a:latin typeface="Verdana" panose="020B0604030504040204" pitchFamily="34" charset="0"/>
                <a:ea typeface="Verdana" panose="020B0604030504040204" pitchFamily="34" charset="0"/>
                <a:cs typeface="Verdana" panose="020B0604030504040204" pitchFamily="34" charset="0"/>
              </a:rPr>
              <a:t>Reduced maintenance costs</a:t>
            </a:r>
          </a:p>
          <a:p>
            <a:pPr marL="400050" indent="-285750">
              <a:buFont typeface="Arial" panose="020B0604020202020204" pitchFamily="34" charset="0"/>
              <a:buChar char="•"/>
            </a:pPr>
            <a:r>
              <a:rPr lang="en-US" sz="1200" spc="10" dirty="0">
                <a:latin typeface="Verdana" panose="020B0604030504040204" pitchFamily="34" charset="0"/>
                <a:ea typeface="Verdana" panose="020B0604030504040204" pitchFamily="34" charset="0"/>
                <a:cs typeface="Verdana" panose="020B0604030504040204" pitchFamily="34" charset="0"/>
              </a:rPr>
              <a:t>Improved station signage and wayfinding</a:t>
            </a:r>
          </a:p>
          <a:p>
            <a:pPr marL="400050" indent="-285750">
              <a:buFont typeface="Arial" panose="020B0604020202020204" pitchFamily="34" charset="0"/>
              <a:buChar char="•"/>
            </a:pPr>
            <a:r>
              <a:rPr lang="en-US" sz="1200" spc="10" dirty="0">
                <a:latin typeface="Verdana" panose="020B0604030504040204" pitchFamily="34" charset="0"/>
                <a:ea typeface="Verdana" panose="020B0604030504040204" pitchFamily="34" charset="0"/>
                <a:cs typeface="Verdana" panose="020B0604030504040204" pitchFamily="34" charset="0"/>
              </a:rPr>
              <a:t>Improved customer experience</a:t>
            </a:r>
          </a:p>
          <a:p>
            <a:pPr marL="400050" indent="-285750">
              <a:buFont typeface="Arial" panose="020B0604020202020204" pitchFamily="34" charset="0"/>
              <a:buChar char="•"/>
            </a:pPr>
            <a:r>
              <a:rPr lang="en-US" sz="1200" spc="10" dirty="0">
                <a:latin typeface="Verdana" panose="020B0604030504040204" pitchFamily="34" charset="0"/>
                <a:ea typeface="Verdana" panose="020B0604030504040204" pitchFamily="34" charset="0"/>
                <a:cs typeface="Verdana" panose="020B0604030504040204" pitchFamily="34" charset="0"/>
              </a:rPr>
              <a:t>Improved station reliability</a:t>
            </a:r>
          </a:p>
          <a:p>
            <a:pPr marL="400050" indent="-285750">
              <a:buFont typeface="Arial" panose="020B0604020202020204" pitchFamily="34" charset="0"/>
              <a:buChar char="•"/>
            </a:pPr>
            <a:r>
              <a:rPr lang="en-US" sz="1200" spc="10" dirty="0">
                <a:latin typeface="Verdana" panose="020B0604030504040204" pitchFamily="34" charset="0"/>
                <a:ea typeface="Verdana" panose="020B0604030504040204" pitchFamily="34" charset="0"/>
                <a:cs typeface="Verdana" panose="020B0604030504040204" pitchFamily="34" charset="0"/>
              </a:rPr>
              <a:t>Renovated station finishes for an extended life expectancy</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494183"/>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8" name="Picture 2" descr="C:\Users\katsoufisg\Desktop\New Picture.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647" y="3510708"/>
            <a:ext cx="4268947" cy="23456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solidFill>
            <a:srgbClr val="FF9900"/>
          </a:solidFill>
        </p:spPr>
        <p:txBody>
          <a:bodyPr/>
          <a:lstStyle/>
          <a:p>
            <a:r>
              <a:rPr lang="en-US" dirty="0" smtClean="0">
                <a:solidFill>
                  <a:schemeClr val="bg1"/>
                </a:solidFill>
              </a:rPr>
              <a:t>Oak Grove Station Accessibility Improvement (Design)</a:t>
            </a:r>
            <a:endParaRPr lang="en-US" dirty="0">
              <a:solidFill>
                <a:schemeClr val="bg1"/>
              </a:solidFill>
            </a:endParaRPr>
          </a:p>
        </p:txBody>
      </p:sp>
    </p:spTree>
    <p:extLst>
      <p:ext uri="{BB962C8B-B14F-4D97-AF65-F5344CB8AC3E}">
        <p14:creationId xmlns:p14="http://schemas.microsoft.com/office/powerpoint/2010/main" val="1622992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smtClean="0">
                <a:solidFill>
                  <a:schemeClr val="bg1"/>
                </a:solidFill>
              </a:rPr>
              <a:t>Forest Hills Station Improvements Project (Design) *</a:t>
            </a:r>
            <a:endParaRPr lang="en-US" sz="1400" dirty="0">
              <a:solidFill>
                <a:schemeClr val="bg1"/>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Current Design Phase:	        30% Design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Fall, 2020</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Bid:                 Jan, 2021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April, 2021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24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$30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$46 M</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Code compliant Improvements</a:t>
            </a:r>
          </a:p>
          <a:p>
            <a:pPr marL="17145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Tactile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at Orange Line and Commuter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Rail</a:t>
            </a:r>
          </a:p>
          <a:p>
            <a:pPr marL="17145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Accessible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public and employee toilets, T   police and employee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spaces</a:t>
            </a:r>
          </a:p>
          <a:p>
            <a:pPr marL="17145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Station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brightening and replace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roof</a:t>
            </a:r>
          </a:p>
          <a:p>
            <a:pPr marL="17145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wayfinding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signage</a:t>
            </a:r>
          </a:p>
          <a:p>
            <a:pPr marL="17145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Replace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3 existing elevators and add 1 new elevator from upper to lower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busway</a:t>
            </a:r>
          </a:p>
          <a:p>
            <a:pPr marL="17145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Commuter Rail platform Point of Safety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Will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make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Forest Hills accessible</a:t>
            </a:r>
          </a:p>
          <a:p>
            <a:pPr marL="171450" lvl="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Will achieve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State of Good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Repair</a:t>
            </a:r>
          </a:p>
          <a:p>
            <a:pPr marL="171450" lvl="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Will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improve public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safety</a:t>
            </a:r>
          </a:p>
          <a:p>
            <a:pPr marL="171450" lvl="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Will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improve the customer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experience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510708"/>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60" y="3510708"/>
            <a:ext cx="4344293" cy="2362200"/>
          </a:xfrm>
          <a:prstGeom prst="rect">
            <a:avLst/>
          </a:prstGeom>
        </p:spPr>
      </p:pic>
      <p:sp>
        <p:nvSpPr>
          <p:cNvPr id="5" name="Rectangle 4"/>
          <p:cNvSpPr/>
          <p:nvPr/>
        </p:nvSpPr>
        <p:spPr>
          <a:xfrm>
            <a:off x="462685" y="5872908"/>
            <a:ext cx="8300316" cy="342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a:t>
            </a:r>
            <a:r>
              <a:rPr lang="en-US" dirty="0" smtClean="0">
                <a:solidFill>
                  <a:schemeClr val="tx1"/>
                </a:solidFill>
              </a:rPr>
              <a:t> </a:t>
            </a:r>
            <a:r>
              <a:rPr lang="en-US" sz="1200" dirty="0" smtClean="0">
                <a:solidFill>
                  <a:schemeClr val="tx1"/>
                </a:solidFill>
              </a:rPr>
              <a:t>This project is separate from the bus canopy and </a:t>
            </a:r>
            <a:r>
              <a:rPr lang="en-US" sz="1200" dirty="0" err="1" smtClean="0">
                <a:solidFill>
                  <a:schemeClr val="tx1"/>
                </a:solidFill>
              </a:rPr>
              <a:t>headhouse</a:t>
            </a:r>
            <a:r>
              <a:rPr lang="en-US" sz="1200" dirty="0" smtClean="0">
                <a:solidFill>
                  <a:schemeClr val="tx1"/>
                </a:solidFill>
              </a:rPr>
              <a:t> currently being constructed by </a:t>
            </a:r>
            <a:r>
              <a:rPr lang="en-US" sz="1200" dirty="0" err="1" smtClean="0">
                <a:solidFill>
                  <a:schemeClr val="tx1"/>
                </a:solidFill>
              </a:rPr>
              <a:t>MassDOT</a:t>
            </a:r>
            <a:r>
              <a:rPr lang="en-US" sz="1200" dirty="0" smtClean="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3908049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smtClean="0">
                <a:solidFill>
                  <a:schemeClr val="bg1"/>
                </a:solidFill>
              </a:rPr>
              <a:t>Sullivan Square </a:t>
            </a:r>
            <a:r>
              <a:rPr lang="en-US" dirty="0">
                <a:solidFill>
                  <a:schemeClr val="bg1"/>
                </a:solidFill>
              </a:rPr>
              <a:t>Station Structural </a:t>
            </a:r>
            <a:r>
              <a:rPr lang="en-US" dirty="0" smtClean="0">
                <a:solidFill>
                  <a:schemeClr val="bg1"/>
                </a:solidFill>
              </a:rPr>
              <a:t>Repairs </a:t>
            </a:r>
            <a:r>
              <a:rPr lang="en-US" dirty="0">
                <a:solidFill>
                  <a:schemeClr val="bg1"/>
                </a:solidFill>
              </a:rPr>
              <a:t>(</a:t>
            </a:r>
            <a:r>
              <a:rPr lang="en-US" dirty="0" smtClean="0">
                <a:solidFill>
                  <a:schemeClr val="bg1"/>
                </a:solidFill>
              </a:rPr>
              <a:t>Design)</a:t>
            </a:r>
            <a:endParaRPr lang="en-US" sz="1400" dirty="0">
              <a:solidFill>
                <a:schemeClr val="bg1"/>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tabLst>
                <a:tab pos="2290763" algn="l"/>
              </a:tabLst>
              <a:defRPr/>
            </a:pP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12/15/2018	</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Begin Construction:	Spring 2019</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9 months</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$5.7 M</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$9.8 M	</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en-US" sz="1200" dirty="0"/>
              <a:t>Work will include removal and repair of loose and deteriorated concrete </a:t>
            </a:r>
            <a:r>
              <a:rPr lang="en-US" sz="1200" dirty="0" smtClean="0"/>
              <a:t>on platform canopy, </a:t>
            </a:r>
            <a:r>
              <a:rPr lang="en-US" sz="1200" dirty="0"/>
              <a:t>removal and replacement of protective coating to canopy elements, and removal and replacement of damaged paint systems to canopy elements.</a:t>
            </a: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Bring station toward State of Good Repair.</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 Customer Experience through better protection from weather and improved lighting.</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Extend usable life of station.</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Reduce maintenance costs.</a:t>
            </a: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494183"/>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684" y="3510708"/>
            <a:ext cx="4316777" cy="2345675"/>
          </a:xfrm>
          <a:prstGeom prst="rect">
            <a:avLst/>
          </a:prstGeom>
        </p:spPr>
      </p:pic>
    </p:spTree>
    <p:extLst>
      <p:ext uri="{BB962C8B-B14F-4D97-AF65-F5344CB8AC3E}">
        <p14:creationId xmlns:p14="http://schemas.microsoft.com/office/powerpoint/2010/main" val="2808228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err="1" smtClean="0">
                <a:solidFill>
                  <a:schemeClr val="bg1"/>
                </a:solidFill>
              </a:rPr>
              <a:t>Ruggles</a:t>
            </a:r>
            <a:r>
              <a:rPr lang="en-US" dirty="0" smtClean="0">
                <a:solidFill>
                  <a:schemeClr val="bg1"/>
                </a:solidFill>
              </a:rPr>
              <a:t> Station Roof Repair/Replacement (Conceptual Design)</a:t>
            </a:r>
            <a:endParaRPr lang="en-US" sz="1400" dirty="0">
              <a:solidFill>
                <a:schemeClr val="bg1"/>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Current Design Phase:	Pre-Design	         </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Spring 2019</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Bid:	Summer 2019</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Fall 2019</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12 months</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TBD</a:t>
            </a:r>
          </a:p>
          <a:p>
            <a:pPr>
              <a:tabLst>
                <a:tab pos="2290763" algn="l"/>
              </a:tabLst>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$800 K (Pre-Design)</a:t>
            </a:r>
          </a:p>
        </p:txBody>
      </p:sp>
      <p:sp>
        <p:nvSpPr>
          <p:cNvPr id="6" name="Rectangle 5"/>
          <p:cNvSpPr/>
          <p:nvPr/>
        </p:nvSpPr>
        <p:spPr>
          <a:xfrm>
            <a:off x="4938313" y="1399329"/>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t>Project will repair </a:t>
            </a:r>
            <a:r>
              <a:rPr lang="en-US" sz="1200" dirty="0" smtClean="0"/>
              <a:t>and/or </a:t>
            </a:r>
            <a:r>
              <a:rPr lang="en-US" sz="1200" dirty="0"/>
              <a:t>replace the </a:t>
            </a:r>
            <a:r>
              <a:rPr lang="en-US" sz="1200" dirty="0" smtClean="0"/>
              <a:t>existing roofing </a:t>
            </a:r>
            <a:r>
              <a:rPr lang="en-US" sz="1200" dirty="0"/>
              <a:t>and skylight systems at Ruggles Station (OL</a:t>
            </a:r>
            <a:r>
              <a:rPr lang="en-US" sz="1200" dirty="0" smtClean="0"/>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t>Project will address urgent </a:t>
            </a:r>
            <a:r>
              <a:rPr lang="en-US" sz="1200" dirty="0" smtClean="0"/>
              <a:t>State </a:t>
            </a:r>
            <a:r>
              <a:rPr lang="en-US" sz="1200" dirty="0"/>
              <a:t>of Good Repair needs for the station by removing sources of leaking </a:t>
            </a:r>
            <a:r>
              <a:rPr lang="en-US" sz="1200" dirty="0" smtClean="0"/>
              <a:t>which </a:t>
            </a:r>
            <a:r>
              <a:rPr lang="en-US" sz="1200" dirty="0"/>
              <a:t>create unsafe slipping (water pooling) conditions as well as damage to MBTA assets within the station enclosure</a:t>
            </a:r>
            <a:r>
              <a:rPr lang="en-US" sz="1200" dirty="0" smtClean="0"/>
              <a:t>.</a:t>
            </a:r>
          </a:p>
          <a:p>
            <a:pPr marL="285750" indent="-285750">
              <a:buFont typeface="Arial" panose="020B0604020202020204" pitchFamily="34" charset="0"/>
              <a:buChar char="•"/>
              <a:defRPr/>
            </a:pPr>
            <a:r>
              <a:rPr lang="en-US" sz="1200" dirty="0" smtClean="0">
                <a:solidFill>
                  <a:srgbClr val="000000"/>
                </a:solidFill>
                <a:ea typeface="Verdana" panose="020B0604030504040204" pitchFamily="34" charset="0"/>
                <a:cs typeface="Verdana" panose="020B0604030504040204" pitchFamily="34" charset="0"/>
              </a:rPr>
              <a:t>Improve </a:t>
            </a:r>
            <a:r>
              <a:rPr lang="en-US" sz="1200" dirty="0">
                <a:solidFill>
                  <a:srgbClr val="000000"/>
                </a:solidFill>
                <a:ea typeface="Verdana" panose="020B0604030504040204" pitchFamily="34" charset="0"/>
                <a:cs typeface="Verdana" panose="020B0604030504040204" pitchFamily="34" charset="0"/>
              </a:rPr>
              <a:t>Customer Experience through better protection from </a:t>
            </a:r>
            <a:r>
              <a:rPr lang="en-US" sz="1200" dirty="0" smtClean="0">
                <a:solidFill>
                  <a:srgbClr val="000000"/>
                </a:solidFill>
                <a:ea typeface="Verdana" panose="020B0604030504040204" pitchFamily="34" charset="0"/>
                <a:cs typeface="Verdana" panose="020B0604030504040204" pitchFamily="34" charset="0"/>
              </a:rPr>
              <a:t>weather.</a:t>
            </a:r>
            <a:endParaRPr lang="en-US" sz="1200" dirty="0">
              <a:solidFill>
                <a:srgbClr val="00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ea typeface="Verdana" panose="020B0604030504040204" pitchFamily="34" charset="0"/>
                <a:cs typeface="Verdana" panose="020B0604030504040204" pitchFamily="34" charset="0"/>
              </a:rPr>
              <a:t>Extend usable life of station.</a:t>
            </a:r>
          </a:p>
          <a:p>
            <a:pPr marL="285750" indent="-285750">
              <a:buFont typeface="Arial" panose="020B0604020202020204" pitchFamily="34" charset="0"/>
              <a:buChar char="•"/>
              <a:defRPr/>
            </a:pPr>
            <a:r>
              <a:rPr lang="en-US" sz="1200" dirty="0">
                <a:solidFill>
                  <a:srgbClr val="000000"/>
                </a:solidFill>
                <a:ea typeface="Verdana" panose="020B0604030504040204" pitchFamily="34" charset="0"/>
                <a:cs typeface="Verdana" panose="020B0604030504040204" pitchFamily="34" charset="0"/>
              </a:rPr>
              <a:t>Reduce maintenance costs.</a:t>
            </a:r>
          </a:p>
          <a:p>
            <a:pPr marL="285750" indent="-285750">
              <a:buFont typeface="Arial" panose="020B0604020202020204" pitchFamily="34" charset="0"/>
              <a:buChar char="•"/>
              <a:defRPr/>
            </a:pPr>
            <a:endParaRPr lang="en-US" sz="1200" b="1" u="sng" dirty="0">
              <a:solidFill>
                <a:srgbClr val="000000"/>
              </a:solidFill>
              <a:ea typeface="Verdana" panose="020B0604030504040204" pitchFamily="34" charset="0"/>
              <a:cs typeface="Verdana" panose="020B0604030504040204" pitchFamily="34" charset="0"/>
            </a:endParaRPr>
          </a:p>
        </p:txBody>
      </p:sp>
      <p:sp>
        <p:nvSpPr>
          <p:cNvPr id="11" name="Rectangle 10"/>
          <p:cNvSpPr/>
          <p:nvPr/>
        </p:nvSpPr>
        <p:spPr>
          <a:xfrm>
            <a:off x="436061" y="3494183"/>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85" y="3510707"/>
            <a:ext cx="4316776" cy="2345675"/>
          </a:xfrm>
          <a:prstGeom prst="rect">
            <a:avLst/>
          </a:prstGeom>
        </p:spPr>
      </p:pic>
    </p:spTree>
    <p:extLst>
      <p:ext uri="{BB962C8B-B14F-4D97-AF65-F5344CB8AC3E}">
        <p14:creationId xmlns:p14="http://schemas.microsoft.com/office/powerpoint/2010/main" val="4221179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a:solidFill>
                  <a:schemeClr val="bg1"/>
                </a:solidFill>
              </a:rPr>
              <a:t>Back Bay </a:t>
            </a:r>
            <a:r>
              <a:rPr lang="en-US" dirty="0" smtClean="0">
                <a:solidFill>
                  <a:schemeClr val="bg1"/>
                </a:solidFill>
              </a:rPr>
              <a:t>Ventilation: Package </a:t>
            </a:r>
            <a:r>
              <a:rPr lang="en-US" dirty="0">
                <a:solidFill>
                  <a:schemeClr val="bg1"/>
                </a:solidFill>
              </a:rPr>
              <a:t>1 Stair </a:t>
            </a:r>
            <a:r>
              <a:rPr lang="en-US" dirty="0" smtClean="0">
                <a:solidFill>
                  <a:schemeClr val="bg1"/>
                </a:solidFill>
              </a:rPr>
              <a:t>Pressurization (Construction)</a:t>
            </a:r>
            <a:endParaRPr lang="en-US" sz="1400" dirty="0">
              <a:solidFill>
                <a:schemeClr val="bg1"/>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defTabSz="954088">
              <a:defRPr/>
            </a:pP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defTabSz="954088">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NTP: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May 2018</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defTabSz="954088">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Substantial Completion: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May 2020</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defTabSz="954088">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Budget: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$5 M</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Expenditures to Date: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$1.2 M</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Percent Complete:        24%</a:t>
            </a:r>
          </a:p>
          <a:p>
            <a:pPr defTabSz="954088">
              <a:defRPr/>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Est. Project Budget: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6 M</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38313" y="1398067"/>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Air Pressurize Stairways 5 &amp; 6 (Tracks 1-3)</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Install New Doors at Concourse for Separation</a:t>
            </a: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Improved Air Quality - Aerodynamic Separation Between Platform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and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Concourse – Prevent Train Exhaust Migration</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Mechanical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and E</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lectrical Systems</a:t>
            </a: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3"/>
          <a:srcRect l="22002" t="19547" r="13567" b="16301"/>
          <a:stretch/>
        </p:blipFill>
        <p:spPr>
          <a:xfrm>
            <a:off x="515883" y="3510708"/>
            <a:ext cx="4241081" cy="2375312"/>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2"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37" t="14793" r="37953" b="22861"/>
          <a:stretch/>
        </p:blipFill>
        <p:spPr bwMode="auto">
          <a:xfrm>
            <a:off x="577971" y="3582801"/>
            <a:ext cx="2122098" cy="1109007"/>
          </a:xfrm>
          <a:prstGeom prst="rect">
            <a:avLst/>
          </a:prstGeom>
          <a:ln w="9525">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637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469900" y="1447800"/>
            <a:ext cx="8445500" cy="4689475"/>
          </a:xfrm>
        </p:spPr>
        <p:txBody>
          <a:bodyPr/>
          <a:lstStyle/>
          <a:p>
            <a:pPr marL="285750" indent="-285750">
              <a:lnSpc>
                <a:spcPts val="2400"/>
              </a:lnSpc>
              <a:spcBef>
                <a:spcPts val="0"/>
              </a:spcBef>
              <a:spcAft>
                <a:spcPts val="2400"/>
              </a:spcAft>
              <a:buFont typeface="Arial" pitchFamily="34" charset="0"/>
              <a:buChar char="•"/>
              <a:defRPr/>
            </a:pPr>
            <a:r>
              <a:rPr lang="en-US" sz="1800" dirty="0" smtClean="0"/>
              <a:t>This Program is designed </a:t>
            </a:r>
            <a:r>
              <a:rPr lang="en-US" sz="1800" dirty="0"/>
              <a:t>to </a:t>
            </a:r>
            <a:r>
              <a:rPr lang="en-US" sz="1800" b="1" dirty="0"/>
              <a:t>improve service and reliability, and bring the Orange Line assets to a state of good repair</a:t>
            </a:r>
            <a:r>
              <a:rPr lang="en-US" sz="1800" b="1" dirty="0" smtClean="0"/>
              <a:t>.</a:t>
            </a:r>
          </a:p>
          <a:p>
            <a:pPr marL="285750" indent="-285750">
              <a:lnSpc>
                <a:spcPts val="2400"/>
              </a:lnSpc>
              <a:spcBef>
                <a:spcPts val="0"/>
              </a:spcBef>
              <a:spcAft>
                <a:spcPts val="0"/>
              </a:spcAft>
              <a:buFont typeface="Arial" pitchFamily="34" charset="0"/>
              <a:buChar char="•"/>
              <a:defRPr/>
            </a:pPr>
            <a:r>
              <a:rPr lang="en-US" sz="1800" dirty="0" smtClean="0"/>
              <a:t>Broadly, investments reviewed in this presentation include:</a:t>
            </a:r>
          </a:p>
          <a:p>
            <a:pPr defTabSz="342900">
              <a:lnSpc>
                <a:spcPts val="2400"/>
              </a:lnSpc>
              <a:spcBef>
                <a:spcPts val="0"/>
              </a:spcBef>
              <a:spcAft>
                <a:spcPts val="0"/>
              </a:spcAft>
              <a:defRPr/>
            </a:pPr>
            <a:r>
              <a:rPr lang="en-US" sz="1800" dirty="0" smtClean="0"/>
              <a:t>		-	new vehicle procurement</a:t>
            </a:r>
          </a:p>
          <a:p>
            <a:pPr defTabSz="342900">
              <a:lnSpc>
                <a:spcPts val="2400"/>
              </a:lnSpc>
              <a:spcBef>
                <a:spcPts val="0"/>
              </a:spcBef>
              <a:spcAft>
                <a:spcPts val="0"/>
              </a:spcAft>
              <a:defRPr/>
            </a:pPr>
            <a:r>
              <a:rPr lang="en-US" sz="1800" dirty="0"/>
              <a:t>	</a:t>
            </a:r>
            <a:r>
              <a:rPr lang="en-US" sz="1800" dirty="0" smtClean="0"/>
              <a:t>	-	infrastructure modernization</a:t>
            </a:r>
          </a:p>
          <a:p>
            <a:pPr defTabSz="342900">
              <a:lnSpc>
                <a:spcPts val="2400"/>
              </a:lnSpc>
              <a:spcBef>
                <a:spcPts val="0"/>
              </a:spcBef>
              <a:spcAft>
                <a:spcPts val="0"/>
              </a:spcAft>
              <a:defRPr/>
            </a:pPr>
            <a:r>
              <a:rPr lang="en-US" sz="1800" dirty="0"/>
              <a:t>	</a:t>
            </a:r>
            <a:r>
              <a:rPr lang="en-US" sz="1800" dirty="0" smtClean="0"/>
              <a:t>	-	state </a:t>
            </a:r>
            <a:r>
              <a:rPr lang="en-US" sz="1800" dirty="0"/>
              <a:t>of </a:t>
            </a:r>
            <a:r>
              <a:rPr lang="en-US" sz="1800" dirty="0" smtClean="0"/>
              <a:t>good repair</a:t>
            </a:r>
          </a:p>
          <a:p>
            <a:pPr defTabSz="342900">
              <a:lnSpc>
                <a:spcPts val="2400"/>
              </a:lnSpc>
              <a:spcBef>
                <a:spcPts val="0"/>
              </a:spcBef>
              <a:spcAft>
                <a:spcPts val="0"/>
              </a:spcAft>
              <a:defRPr/>
            </a:pPr>
            <a:r>
              <a:rPr lang="en-US" sz="1800" dirty="0"/>
              <a:t>	</a:t>
            </a:r>
            <a:r>
              <a:rPr lang="en-US" sz="1800" dirty="0" smtClean="0"/>
              <a:t>	-	signal upgrades, and</a:t>
            </a:r>
          </a:p>
          <a:p>
            <a:pPr defTabSz="342900">
              <a:lnSpc>
                <a:spcPts val="2400"/>
              </a:lnSpc>
              <a:spcBef>
                <a:spcPts val="0"/>
              </a:spcBef>
              <a:spcAft>
                <a:spcPts val="2400"/>
              </a:spcAft>
              <a:defRPr/>
            </a:pPr>
            <a:r>
              <a:rPr lang="en-US" sz="1800" dirty="0"/>
              <a:t>	</a:t>
            </a:r>
            <a:r>
              <a:rPr lang="en-US" sz="1800" dirty="0" smtClean="0"/>
              <a:t>	-	facilities, station and accessibility improvements.</a:t>
            </a:r>
            <a:r>
              <a:rPr lang="en-US" sz="1800" dirty="0"/>
              <a:t> </a:t>
            </a:r>
            <a:endParaRPr lang="en-US" sz="500" dirty="0"/>
          </a:p>
          <a:p>
            <a:pPr marL="285750" indent="-285750">
              <a:lnSpc>
                <a:spcPts val="2400"/>
              </a:lnSpc>
              <a:spcBef>
                <a:spcPts val="0"/>
              </a:spcBef>
              <a:spcAft>
                <a:spcPts val="1200"/>
              </a:spcAft>
              <a:buFont typeface="Arial" pitchFamily="34" charset="0"/>
              <a:buChar char="•"/>
              <a:defRPr/>
            </a:pPr>
            <a:r>
              <a:rPr lang="en-US" sz="1800" dirty="0" smtClean="0">
                <a:solidFill>
                  <a:schemeClr val="tx1"/>
                </a:solidFill>
                <a:ea typeface="Verdana"/>
              </a:rPr>
              <a:t>This investment portfolio supports </a:t>
            </a:r>
            <a:r>
              <a:rPr lang="en-US" sz="1800" dirty="0">
                <a:solidFill>
                  <a:schemeClr val="tx1"/>
                </a:solidFill>
                <a:ea typeface="Verdana"/>
              </a:rPr>
              <a:t>the MBTA’s goal to </a:t>
            </a:r>
            <a:r>
              <a:rPr lang="en-US" sz="1800" dirty="0" smtClean="0">
                <a:solidFill>
                  <a:schemeClr val="tx1"/>
                </a:solidFill>
                <a:ea typeface="Verdana"/>
              </a:rPr>
              <a:t>deliver Orange Line </a:t>
            </a:r>
            <a:r>
              <a:rPr lang="en-US" sz="1800" dirty="0">
                <a:solidFill>
                  <a:schemeClr val="tx1"/>
                </a:solidFill>
                <a:ea typeface="Verdana"/>
              </a:rPr>
              <a:t>service </a:t>
            </a:r>
            <a:r>
              <a:rPr lang="en-US" sz="1800" dirty="0" smtClean="0">
                <a:solidFill>
                  <a:schemeClr val="tx1"/>
                </a:solidFill>
                <a:ea typeface="Verdana"/>
              </a:rPr>
              <a:t>at </a:t>
            </a:r>
            <a:r>
              <a:rPr lang="en-US" sz="1800" b="1" dirty="0">
                <a:solidFill>
                  <a:schemeClr val="tx1"/>
                </a:solidFill>
                <a:ea typeface="Verdana"/>
              </a:rPr>
              <a:t>4.5 minute </a:t>
            </a:r>
            <a:r>
              <a:rPr lang="en-US" sz="1800" b="1" dirty="0" smtClean="0">
                <a:solidFill>
                  <a:schemeClr val="tx1"/>
                </a:solidFill>
                <a:ea typeface="Verdana"/>
              </a:rPr>
              <a:t>headways resulting in a 40</a:t>
            </a:r>
            <a:r>
              <a:rPr lang="en-US" sz="1800" b="1" dirty="0">
                <a:solidFill>
                  <a:schemeClr val="tx1"/>
                </a:solidFill>
                <a:ea typeface="Verdana"/>
              </a:rPr>
              <a:t>% </a:t>
            </a:r>
            <a:r>
              <a:rPr lang="en-US" sz="1800" b="1" dirty="0" smtClean="0">
                <a:solidFill>
                  <a:schemeClr val="tx1"/>
                </a:solidFill>
                <a:ea typeface="Verdana"/>
              </a:rPr>
              <a:t>increase in capacity</a:t>
            </a:r>
            <a:r>
              <a:rPr lang="en-US" sz="1800" dirty="0" smtClean="0">
                <a:solidFill>
                  <a:schemeClr val="tx1"/>
                </a:solidFill>
                <a:ea typeface="Verdana"/>
              </a:rPr>
              <a:t> from scheduled headways.</a:t>
            </a:r>
            <a:endParaRPr lang="en-US" sz="1800" dirty="0">
              <a:solidFill>
                <a:schemeClr val="tx1"/>
              </a:solidFill>
              <a:ea typeface="Verdana"/>
            </a:endParaRPr>
          </a:p>
          <a:p>
            <a:pPr marL="285750" indent="-285750">
              <a:lnSpc>
                <a:spcPts val="2400"/>
              </a:lnSpc>
              <a:spcBef>
                <a:spcPts val="0"/>
              </a:spcBef>
              <a:spcAft>
                <a:spcPts val="1200"/>
              </a:spcAft>
              <a:buFont typeface="Arial" pitchFamily="34" charset="0"/>
              <a:buChar char="•"/>
              <a:defRPr/>
            </a:pPr>
            <a:endParaRPr lang="en-US" sz="1800" dirty="0" smtClean="0"/>
          </a:p>
        </p:txBody>
      </p:sp>
      <p:sp>
        <p:nvSpPr>
          <p:cNvPr id="12291" name="Title 2"/>
          <p:cNvSpPr>
            <a:spLocks noGrp="1"/>
          </p:cNvSpPr>
          <p:nvPr>
            <p:ph type="title"/>
          </p:nvPr>
        </p:nvSpPr>
        <p:spPr bwMode="auto">
          <a:xfrm>
            <a:off x="461963" y="828675"/>
            <a:ext cx="7751762" cy="46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t>OVERVIEW</a:t>
            </a:r>
          </a:p>
        </p:txBody>
      </p:sp>
      <p:sp>
        <p:nvSpPr>
          <p:cNvPr id="5" name="Rectangle 4"/>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Tree>
    <p:extLst>
      <p:ext uri="{BB962C8B-B14F-4D97-AF65-F5344CB8AC3E}">
        <p14:creationId xmlns:p14="http://schemas.microsoft.com/office/powerpoint/2010/main" val="18742406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a:solidFill>
                  <a:schemeClr val="bg1"/>
                </a:solidFill>
              </a:rPr>
              <a:t>Back Bay </a:t>
            </a:r>
            <a:r>
              <a:rPr lang="en-US" dirty="0" smtClean="0">
                <a:solidFill>
                  <a:schemeClr val="bg1"/>
                </a:solidFill>
              </a:rPr>
              <a:t>Ventilation: Package 2 Tunnel Ventilation (Design)</a:t>
            </a:r>
            <a:endParaRPr lang="en-US" dirty="0">
              <a:solidFill>
                <a:schemeClr val="bg1"/>
              </a:solidFil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Current Design Phase:		30% Design</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May 2019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Bid:		Summer 2019</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Fall 2019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12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$10 M </a:t>
            </a:r>
          </a:p>
          <a:p>
            <a:pPr>
              <a:defRPr/>
            </a:pP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Estimated Project Budget:	$11.7 M</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p>
          <a:p>
            <a:pPr>
              <a:defRPr/>
            </a:pPr>
            <a:endPar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Tunnel Jet Fan Installation - Draw Away Train Exhaust from Platforms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Improvements to Existing Intake and Exhaust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V</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ent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tructures for Improved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F</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unctionality,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esiliency and Life Cycle.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mbient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Q</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uality </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 Life-Safety During Fire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vent </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Improvements to Existing Intake &amp; Exhaust Structures</a:t>
            </a:r>
          </a:p>
          <a:p>
            <a:pPr marL="285750" indent="-285750">
              <a:buFont typeface="Arial" panose="020B0604020202020204" pitchFamily="34" charset="0"/>
              <a:buChar cha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3"/>
          <a:srcRect l="29202" t="20320" r="8787" b="15161"/>
          <a:stretch/>
        </p:blipFill>
        <p:spPr>
          <a:xfrm>
            <a:off x="462685" y="3510708"/>
            <a:ext cx="4343399" cy="236220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8" name="Rectangle 7"/>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Tree>
    <p:extLst>
      <p:ext uri="{BB962C8B-B14F-4D97-AF65-F5344CB8AC3E}">
        <p14:creationId xmlns:p14="http://schemas.microsoft.com/office/powerpoint/2010/main" val="3182799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a:solidFill>
                  <a:schemeClr val="bg1"/>
                </a:solidFill>
              </a:rPr>
              <a:t>Back Bay </a:t>
            </a:r>
            <a:r>
              <a:rPr lang="en-US" dirty="0" smtClean="0">
                <a:solidFill>
                  <a:schemeClr val="bg1"/>
                </a:solidFill>
              </a:rPr>
              <a:t>Ventilation: Package 3 Systems Imps (Study)</a:t>
            </a:r>
            <a:endParaRPr lang="en-US" dirty="0">
              <a:solidFill>
                <a:schemeClr val="bg1"/>
              </a:solidFil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Power Study:		Jan 2019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TBD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Bid:		TBD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TBD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12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$14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Estimated Project Budget:	</a:t>
            </a: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$15.3 M	</a:t>
            </a:r>
          </a:p>
          <a:p>
            <a:pP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Unit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ubstation - Meet Current/Future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ransportation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N</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eeds &amp; Provide 1600 amp Service for Future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etail Expansion.</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Repair Existing Concourse Expansion Joints</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Mechanical and Plumbing Upgrades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Upgraded MBTA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tation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ower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G</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rid</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Improved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ower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esiliency </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Improved HVAC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ystems</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Concourse Expansion Joints</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ower for Retail Tenants for MBTA Revenue</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3" descr="H:\1.PROJECTS FOLDER\Back-Bay Station-Boston Properties\30% presentation\Lipofsky-734686.jpg"/>
          <p:cNvPicPr>
            <a:picLocks noChangeAspect="1" noChangeArrowheads="1"/>
          </p:cNvPicPr>
          <p:nvPr/>
        </p:nvPicPr>
        <p:blipFill>
          <a:blip r:embed="rId3" cstate="print"/>
          <a:srcRect/>
          <a:stretch>
            <a:fillRect/>
          </a:stretch>
        </p:blipFill>
        <p:spPr bwMode="auto">
          <a:xfrm>
            <a:off x="502090" y="3510708"/>
            <a:ext cx="4264590" cy="2362200"/>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8" name="Rectangle 7"/>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Tree>
    <p:extLst>
      <p:ext uri="{BB962C8B-B14F-4D97-AF65-F5344CB8AC3E}">
        <p14:creationId xmlns:p14="http://schemas.microsoft.com/office/powerpoint/2010/main" val="2214636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chemeClr val="bg1"/>
          </a:solidFill>
          <a:ln w="28575">
            <a:solidFill>
              <a:srgbClr val="FF9900"/>
            </a:solidFill>
          </a:ln>
        </p:spPr>
        <p:txBody>
          <a:bodyPr/>
          <a:lstStyle/>
          <a:p>
            <a:r>
              <a:rPr lang="en-US" dirty="0" smtClean="0">
                <a:solidFill>
                  <a:srgbClr val="FF9900"/>
                </a:solidFill>
              </a:rPr>
              <a:t>Wayfinding </a:t>
            </a:r>
            <a:r>
              <a:rPr lang="en-US" dirty="0">
                <a:solidFill>
                  <a:srgbClr val="FF9900"/>
                </a:solidFill>
              </a:rPr>
              <a:t>&amp; Station Improvements </a:t>
            </a:r>
            <a:r>
              <a:rPr lang="en-US" dirty="0" smtClean="0">
                <a:solidFill>
                  <a:srgbClr val="FF9900"/>
                </a:solidFill>
              </a:rPr>
              <a:t>(8 Stations) (Design)</a:t>
            </a:r>
            <a:endParaRPr lang="en-US" sz="1400" dirty="0">
              <a:solidFill>
                <a:srgbClr val="FF9900"/>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endPar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defTabSz="838200">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Current Design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Phase: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30</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Design </a:t>
            </a: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defTabSz="838200">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Spring 2019</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defTabSz="83820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Advertise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for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Bid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Summer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2019  </a:t>
            </a:r>
          </a:p>
          <a:p>
            <a:pPr lvl="0" defTabSz="62865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12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Months</a:t>
            </a:r>
          </a:p>
          <a:p>
            <a:pPr lvl="0" defTabSz="83820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$46M</a:t>
            </a:r>
          </a:p>
          <a:p>
            <a:pPr lvl="0" defTabSz="83820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63M *</a:t>
            </a:r>
          </a:p>
          <a:p>
            <a:pPr defTabSz="83820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Includes work at locations other than the OL</a:t>
            </a:r>
          </a:p>
          <a:p>
            <a:pPr lvl="0" defTabSz="838200">
              <a:defRPr/>
            </a:pP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defTabSz="838200">
              <a:defRPr/>
            </a:pPr>
            <a:endPar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Of the 8 Station 6 are OL stations, including State, Haymarket, DTX, Back Bay, Malden, N. Station</a:t>
            </a:r>
          </a:p>
          <a:p>
            <a:pPr marL="171450" lvl="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Divided into (2) two (4) four station packages</a:t>
            </a:r>
          </a:p>
          <a:p>
            <a:pPr marL="171450" lvl="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Wayfinding (Signage)</a:t>
            </a:r>
          </a:p>
          <a:p>
            <a:pPr marL="171450" lvl="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Select Floor/Wall/Ceiling repairs</a:t>
            </a:r>
          </a:p>
          <a:p>
            <a:pPr marL="171450" lvl="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Extensive Cleaning/Painting </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Improve Customer Experience</a:t>
            </a:r>
          </a:p>
          <a:p>
            <a:pPr marL="17145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Bring Wayfinding into compliance with ADA &amp; new MBTA Standards</a:t>
            </a:r>
          </a:p>
          <a:p>
            <a:pPr marL="171450" lvl="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All customers, including those w/disabilities, will be able to get to destinations quicker &amp; safer</a:t>
            </a:r>
          </a:p>
          <a:p>
            <a:pPr marL="171450" lvl="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Tripping Hazards to be repaired and improved</a:t>
            </a:r>
          </a:p>
          <a:p>
            <a:pP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494183"/>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05" y="3511635"/>
            <a:ext cx="3067874" cy="2284587"/>
          </a:xfrm>
          <a:prstGeom prst="rect">
            <a:avLst/>
          </a:prstGeom>
        </p:spPr>
      </p:pic>
    </p:spTree>
    <p:extLst>
      <p:ext uri="{BB962C8B-B14F-4D97-AF65-F5344CB8AC3E}">
        <p14:creationId xmlns:p14="http://schemas.microsoft.com/office/powerpoint/2010/main" val="1017813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chemeClr val="bg1"/>
          </a:solidFill>
          <a:ln w="28575">
            <a:solidFill>
              <a:srgbClr val="FF9900"/>
            </a:solidFill>
          </a:ln>
        </p:spPr>
        <p:txBody>
          <a:bodyPr/>
          <a:lstStyle/>
          <a:p>
            <a:r>
              <a:rPr lang="en-US" dirty="0" smtClean="0">
                <a:solidFill>
                  <a:srgbClr val="FF9900"/>
                </a:solidFill>
              </a:rPr>
              <a:t>Lighting </a:t>
            </a:r>
            <a:r>
              <a:rPr lang="en-US" dirty="0">
                <a:solidFill>
                  <a:srgbClr val="FF9900"/>
                </a:solidFill>
              </a:rPr>
              <a:t>&amp; Station Improvements </a:t>
            </a:r>
            <a:r>
              <a:rPr lang="en-US" dirty="0" smtClean="0">
                <a:solidFill>
                  <a:srgbClr val="FF9900"/>
                </a:solidFill>
              </a:rPr>
              <a:t>(8 Stations) (Design Procurement)</a:t>
            </a:r>
            <a:endParaRPr lang="en-US" sz="1400" dirty="0">
              <a:solidFill>
                <a:srgbClr val="FF9900"/>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Consultants – TBD</a:t>
            </a:r>
          </a:p>
          <a:p>
            <a:pPr lvl="0" defTabSz="838200">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Issue RFQ:</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December 2018        </a:t>
            </a:r>
          </a:p>
          <a:p>
            <a:pPr lvl="0" defTabSz="838200">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Complete Design:		Winter 2019/2020</a:t>
            </a:r>
          </a:p>
          <a:p>
            <a:pPr lvl="0" defTabSz="838200">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Bid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Spring 2020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defTabSz="62865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12 Months</a:t>
            </a:r>
          </a:p>
          <a:p>
            <a:pPr lvl="0" defTabSz="83820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30 M</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defTabSz="83820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40 M *</a:t>
            </a:r>
          </a:p>
          <a:p>
            <a:pPr defTabSz="83820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Includes work at locations other than the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OL</a:t>
            </a:r>
            <a:endPar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lvl="0">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Of the 8 Station 6 are OL stations, including State, Haymarket, DTX, Back Bay, Malden, N. Station</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Illuminate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Wayfinding Signage</a:t>
            </a: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Illuminate Path of Travel &amp; Track Edges</a:t>
            </a: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Evaluate Existing Lighting</a:t>
            </a: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Recommend Improve or Replace</a:t>
            </a:r>
          </a:p>
          <a:p>
            <a:pP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Improve Overall Customer Experience</a:t>
            </a:r>
          </a:p>
          <a:p>
            <a:pPr marL="17145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Bring Wayfinding into compliance with ADA &amp; new MBTA Standards</a:t>
            </a:r>
          </a:p>
          <a:p>
            <a:pPr marL="17145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Reduce Operating Costs</a:t>
            </a:r>
          </a:p>
          <a:p>
            <a:pPr marL="171450" indent="-1714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Take advantage of energy partnerships</a:t>
            </a:r>
          </a:p>
          <a:p>
            <a:pP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494183"/>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335" y="3554517"/>
            <a:ext cx="2977465" cy="2236683"/>
          </a:xfrm>
          <a:prstGeom prst="rect">
            <a:avLst/>
          </a:prstGeom>
        </p:spPr>
      </p:pic>
    </p:spTree>
    <p:extLst>
      <p:ext uri="{BB962C8B-B14F-4D97-AF65-F5344CB8AC3E}">
        <p14:creationId xmlns:p14="http://schemas.microsoft.com/office/powerpoint/2010/main" val="1426727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smtClean="0">
                <a:solidFill>
                  <a:schemeClr val="bg1"/>
                </a:solidFill>
              </a:rPr>
              <a:t>Downtown Crossing Vertical Transp. Improvements Phase I </a:t>
            </a:r>
            <a:r>
              <a:rPr lang="en-US" dirty="0">
                <a:solidFill>
                  <a:schemeClr val="bg1"/>
                </a:solidFill>
              </a:rPr>
              <a:t>(</a:t>
            </a:r>
            <a:r>
              <a:rPr lang="en-US" dirty="0" smtClean="0">
                <a:solidFill>
                  <a:schemeClr val="bg1"/>
                </a:solidFill>
              </a:rPr>
              <a:t>Construction)</a:t>
            </a:r>
            <a:endParaRPr lang="en-US" sz="1400" dirty="0">
              <a:solidFill>
                <a:schemeClr val="bg1"/>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02/18/16</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Projected Substantial Completion:         January 2019</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Contract Value:                $13.6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Overall Project Budget:                        $34.4 M</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Expenditures to Date:       $9.2 M</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Percent Complete:            75%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The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Downtown Crossing (DTX) Vertical Transportation Improvements Phase I project includes two new elevators servicing the RL NB to OL NB connection. </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Also included are new fire/life systems, improvements to exits and doors to improve egress capacity.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ADA Compliant and Stretcher-sized elevator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for Downtown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Crossing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Station.</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safer experience with increased use of glass.</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more reliable and efficient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elevator.</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 life safety systems at DTX</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510708"/>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3"/>
          <a:stretch>
            <a:fillRect/>
          </a:stretch>
        </p:blipFill>
        <p:spPr>
          <a:xfrm>
            <a:off x="462685" y="3537092"/>
            <a:ext cx="4224929" cy="2309432"/>
          </a:xfrm>
          <a:prstGeom prst="rect">
            <a:avLst/>
          </a:prstGeom>
        </p:spPr>
      </p:pic>
    </p:spTree>
    <p:extLst>
      <p:ext uri="{BB962C8B-B14F-4D97-AF65-F5344CB8AC3E}">
        <p14:creationId xmlns:p14="http://schemas.microsoft.com/office/powerpoint/2010/main" val="684881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p:spPr>
        <p:txBody>
          <a:bodyPr/>
          <a:lstStyle/>
          <a:p>
            <a:r>
              <a:rPr lang="en-US" dirty="0" smtClean="0">
                <a:solidFill>
                  <a:schemeClr val="bg1"/>
                </a:solidFill>
              </a:rPr>
              <a:t>Downtown Crossing Vertical Transp. Imps Phase II (Design Procurement)</a:t>
            </a:r>
            <a:endParaRPr lang="en-US" sz="1400" dirty="0">
              <a:solidFill>
                <a:schemeClr val="bg1"/>
              </a:solidFill>
            </a:endParaRP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defTabSz="819150">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Issued RFQ:		November 6, 2018               </a:t>
            </a:r>
          </a:p>
          <a:p>
            <a:pPr defTabSz="819150">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Winter 2020/2021</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Bid:                	Spring 2021</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Summer 2021</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24 Months                  </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$35 M  	</a:t>
            </a:r>
          </a:p>
          <a:p>
            <a:pPr defTabSz="1228725">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$49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The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Downtown Crossing (DTX) Vertical Transportation Improvements Phase II project will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be part of a 3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elevator improvement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Park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and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DTX.  Servicing the Orange Line will be two new elevators:</a:t>
            </a:r>
          </a:p>
          <a:p>
            <a:pPr lvl="1">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Wash. St (Surface - OL SB - RL SB)</a:t>
            </a:r>
          </a:p>
          <a:p>
            <a:pPr lvl="1">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Macy’s (OL NB – RL SB)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ADA Compliant and Stretcher-sized elevator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for Park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Street and Downtown Crossing Stations.</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safer experience with increased use of glass.</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more reliable and efficient elevator</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494183"/>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4" name="Picture 3"/>
          <p:cNvPicPr>
            <a:picLocks noChangeAspect="1"/>
          </p:cNvPicPr>
          <p:nvPr/>
        </p:nvPicPr>
        <p:blipFill>
          <a:blip r:embed="rId3"/>
          <a:stretch>
            <a:fillRect/>
          </a:stretch>
        </p:blipFill>
        <p:spPr>
          <a:xfrm>
            <a:off x="462685" y="3510707"/>
            <a:ext cx="4316775" cy="2345675"/>
          </a:xfrm>
          <a:prstGeom prst="rect">
            <a:avLst/>
          </a:prstGeom>
        </p:spPr>
      </p:pic>
    </p:spTree>
    <p:extLst>
      <p:ext uri="{BB962C8B-B14F-4D97-AF65-F5344CB8AC3E}">
        <p14:creationId xmlns:p14="http://schemas.microsoft.com/office/powerpoint/2010/main" val="103129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a:ln w="19050">
            <a:solidFill>
              <a:srgbClr val="FF9900"/>
            </a:solidFill>
          </a:ln>
        </p:spPr>
        <p:txBody>
          <a:bodyPr anchor="b" anchorCtr="0"/>
          <a:lstStyle/>
          <a:p>
            <a:r>
              <a:rPr lang="en-US" dirty="0">
                <a:solidFill>
                  <a:schemeClr val="bg1"/>
                </a:solidFill>
              </a:rPr>
              <a:t>North Station Elevators (2) (Design Procurement)</a:t>
            </a: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36061" y="1389804"/>
            <a:ext cx="4370024" cy="226779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Issue RFQ:			Spring 2019</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Spring 2021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Construction:	Spring 2021</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Summer 2021</a:t>
            </a: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Duration:		27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$10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$18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226779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 a new elevator between the mezzanine and Orange Line Platform</a:t>
            </a: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 a new elevator between the mezzanine and the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Green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Line inbound platform.</a:t>
            </a: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Life Safety Systems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Upgrades</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Two design and construction contracts anticipated (five stations each)</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773212"/>
            <a:ext cx="3810001" cy="2322788"/>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Benefits</a:t>
            </a:r>
          </a:p>
          <a:p>
            <a:pPr lvl="0">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redundant elevator service within North Station</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Improve accessibility between Orange and Green Line </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Upgrade the station fire alarm system</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Repurpose existing space within the station to increase functionality</a:t>
            </a: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773213"/>
            <a:ext cx="4370024" cy="2322787"/>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8" name="Picture 7"/>
          <p:cNvPicPr>
            <a:picLocks noChangeAspect="1"/>
          </p:cNvPicPr>
          <p:nvPr/>
        </p:nvPicPr>
        <p:blipFill>
          <a:blip r:embed="rId3"/>
          <a:stretch>
            <a:fillRect/>
          </a:stretch>
        </p:blipFill>
        <p:spPr>
          <a:xfrm>
            <a:off x="436061" y="3773210"/>
            <a:ext cx="4348310" cy="2322789"/>
          </a:xfrm>
          <a:prstGeom prst="rect">
            <a:avLst/>
          </a:prstGeom>
        </p:spPr>
      </p:pic>
    </p:spTree>
    <p:extLst>
      <p:ext uri="{BB962C8B-B14F-4D97-AF65-F5344CB8AC3E}">
        <p14:creationId xmlns:p14="http://schemas.microsoft.com/office/powerpoint/2010/main" val="3743343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a:ln w="19050">
            <a:solidFill>
              <a:srgbClr val="FF9900"/>
            </a:solidFill>
          </a:ln>
        </p:spPr>
        <p:txBody>
          <a:bodyPr anchor="b" anchorCtr="0"/>
          <a:lstStyle/>
          <a:p>
            <a:r>
              <a:rPr lang="en-US" dirty="0">
                <a:solidFill>
                  <a:schemeClr val="bg1"/>
                </a:solidFill>
              </a:rPr>
              <a:t>Sullivan Station Elevators (3) (Design Procurement)</a:t>
            </a: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36061" y="1389804"/>
            <a:ext cx="4370024" cy="226779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Issue RFQ:			Spring 2019</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Spring 2021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Construction:	Spring 2021</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Summer 2021</a:t>
            </a: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Duration:		23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$7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$13 M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226779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 a new elevator between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upper and lower busways </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Replace two existing elevators between the lobby and the inbound and outbound platforms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Life Safety Systems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Upgrades</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Two design and construction contracts anticipated (five stations each)</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773211"/>
            <a:ext cx="3810001" cy="2427891"/>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Benefits</a:t>
            </a:r>
          </a:p>
          <a:p>
            <a:pPr lvl="0">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elevator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service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between the busways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Improve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functionality of existing elevators by providing pass-through operability</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Bring existing elevators up to a state of good repair</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Repurpose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existing space within the station to increase functionality</a:t>
            </a: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773213"/>
            <a:ext cx="4370024" cy="242789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4" name="Picture 3"/>
          <p:cNvPicPr>
            <a:picLocks noChangeAspect="1"/>
          </p:cNvPicPr>
          <p:nvPr/>
        </p:nvPicPr>
        <p:blipFill>
          <a:blip r:embed="rId3"/>
          <a:stretch>
            <a:fillRect/>
          </a:stretch>
        </p:blipFill>
        <p:spPr>
          <a:xfrm>
            <a:off x="462687" y="3788473"/>
            <a:ext cx="4279048" cy="2307527"/>
          </a:xfrm>
          <a:prstGeom prst="rect">
            <a:avLst/>
          </a:prstGeom>
        </p:spPr>
      </p:pic>
    </p:spTree>
    <p:extLst>
      <p:ext uri="{BB962C8B-B14F-4D97-AF65-F5344CB8AC3E}">
        <p14:creationId xmlns:p14="http://schemas.microsoft.com/office/powerpoint/2010/main" val="15203999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a:ln w="19050">
            <a:solidFill>
              <a:srgbClr val="FF9900"/>
            </a:solidFill>
          </a:ln>
        </p:spPr>
        <p:txBody>
          <a:bodyPr anchor="b" anchorCtr="0"/>
          <a:lstStyle/>
          <a:p>
            <a:r>
              <a:rPr lang="en-US" dirty="0">
                <a:solidFill>
                  <a:schemeClr val="bg1"/>
                </a:solidFill>
              </a:rPr>
              <a:t>Wellington Station Elevators (5) (Design Procurement)</a:t>
            </a: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36061" y="1389804"/>
            <a:ext cx="4370024" cy="226779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Issue RFQ:			Spring 2019</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Spring 2021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Construction:	Spring 2021</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Summer 2021</a:t>
            </a: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Duration:		30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$14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$25 M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226779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 a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three new elevators and a </a:t>
            </a:r>
            <a:r>
              <a:rPr lang="en-US" sz="120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headhouse</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entrance from the parking lot to the south end of the platform. </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Replace two existing elevators between the north lobby and the inbound and outbound platforms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Life Safety Systems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Upgrades</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Two design and construction contracts anticipated (five stations each)</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773211"/>
            <a:ext cx="3810001" cy="2427891"/>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Benefits</a:t>
            </a:r>
          </a:p>
          <a:p>
            <a:pPr lvl="0">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redundant elevator service at Wellington Station</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Improve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egress to the passenger parking lot area</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Bring existing elevators up to a state of good repair</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Repurpose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existing space within the station to increase functionality</a:t>
            </a: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773213"/>
            <a:ext cx="4370024" cy="242789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5" name="Picture 4"/>
          <p:cNvPicPr>
            <a:picLocks noChangeAspect="1"/>
          </p:cNvPicPr>
          <p:nvPr/>
        </p:nvPicPr>
        <p:blipFill>
          <a:blip r:embed="rId3"/>
          <a:stretch>
            <a:fillRect/>
          </a:stretch>
        </p:blipFill>
        <p:spPr>
          <a:xfrm>
            <a:off x="462688" y="3788473"/>
            <a:ext cx="4343397" cy="2388968"/>
          </a:xfrm>
          <a:prstGeom prst="rect">
            <a:avLst/>
          </a:prstGeom>
        </p:spPr>
      </p:pic>
    </p:spTree>
    <p:extLst>
      <p:ext uri="{BB962C8B-B14F-4D97-AF65-F5344CB8AC3E}">
        <p14:creationId xmlns:p14="http://schemas.microsoft.com/office/powerpoint/2010/main" val="1400780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a:ln w="19050">
            <a:solidFill>
              <a:srgbClr val="FF9900"/>
            </a:solidFill>
          </a:ln>
        </p:spPr>
        <p:txBody>
          <a:bodyPr anchor="b" anchorCtr="0"/>
          <a:lstStyle/>
          <a:p>
            <a:r>
              <a:rPr lang="en-US" dirty="0">
                <a:solidFill>
                  <a:schemeClr val="bg1"/>
                </a:solidFill>
              </a:rPr>
              <a:t>Chinatown Station Elevators (4) (Design Procurement)</a:t>
            </a: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36061" y="1389804"/>
            <a:ext cx="4370024" cy="226779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Issue RFQ:			Spring 2019</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Spring 2021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Construction:	Spring 2021</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Summer 2021</a:t>
            </a: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Duration:		42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$27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$48 M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226779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 a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two new elevators from Washington St to the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Orange Line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Inbound and Outbound Platforms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Replace two existing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elevators from Washington St to the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inbound and outbound platforms</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Life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Safety Systems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Upgrades</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Two design and construction contracts anticipated (five stations each)</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773212"/>
            <a:ext cx="3810001" cy="24384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Benefits</a:t>
            </a:r>
          </a:p>
          <a:p>
            <a:pPr lvl="0">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redundant elevator service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to both the inbound and outbound platforms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Bring existing elevators up to a state of good repair</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Upgrade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the station fire alarm system</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Re-opening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existing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station entrances to enhance presence at Washington St level</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773213"/>
            <a:ext cx="4370024" cy="2438399"/>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4" name="Picture 3"/>
          <p:cNvPicPr>
            <a:picLocks noChangeAspect="1"/>
          </p:cNvPicPr>
          <p:nvPr/>
        </p:nvPicPr>
        <p:blipFill>
          <a:blip r:embed="rId3"/>
          <a:stretch>
            <a:fillRect/>
          </a:stretch>
        </p:blipFill>
        <p:spPr>
          <a:xfrm>
            <a:off x="462687" y="3773212"/>
            <a:ext cx="4343397" cy="2438400"/>
          </a:xfrm>
          <a:prstGeom prst="rect">
            <a:avLst/>
          </a:prstGeom>
        </p:spPr>
      </p:pic>
    </p:spTree>
    <p:extLst>
      <p:ext uri="{BB962C8B-B14F-4D97-AF65-F5344CB8AC3E}">
        <p14:creationId xmlns:p14="http://schemas.microsoft.com/office/powerpoint/2010/main" val="1197106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369035" y="802883"/>
            <a:ext cx="8383905" cy="466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lnSpc>
                <a:spcPct val="100000"/>
              </a:lnSpc>
              <a:spcBef>
                <a:spcPct val="0"/>
              </a:spcBef>
              <a:spcAft>
                <a:spcPct val="0"/>
              </a:spcAft>
              <a:defRPr sz="1600" b="1">
                <a:solidFill>
                  <a:srgbClr val="00269E"/>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2pPr>
            <a:lvl3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3pPr>
            <a:lvl4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4pPr>
            <a:lvl5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0" cap="none" spc="0" normalizeH="0" baseline="0" noProof="0" dirty="0" smtClean="0">
                <a:ln>
                  <a:noFill/>
                </a:ln>
                <a:solidFill>
                  <a:srgbClr val="00269E"/>
                </a:solidFill>
                <a:effectLst/>
                <a:uLnTx/>
                <a:uFillTx/>
                <a:latin typeface="Arial" pitchFamily="34" charset="0"/>
                <a:ea typeface="+mj-ea"/>
                <a:cs typeface="Arial" pitchFamily="34" charset="0"/>
              </a:rPr>
              <a:t>ORANGE LINE</a:t>
            </a:r>
            <a:r>
              <a:rPr kumimoji="0" lang="en-US" altLang="en-US" sz="1600" b="1" i="0" u="none" strike="noStrike" kern="0" cap="none" spc="0" normalizeH="0" noProof="0" dirty="0" smtClean="0">
                <a:ln>
                  <a:noFill/>
                </a:ln>
                <a:solidFill>
                  <a:srgbClr val="00269E"/>
                </a:solidFill>
                <a:effectLst/>
                <a:uLnTx/>
                <a:uFillTx/>
                <a:latin typeface="Arial" pitchFamily="34" charset="0"/>
                <a:ea typeface="+mj-ea"/>
                <a:cs typeface="Arial" pitchFamily="34" charset="0"/>
              </a:rPr>
              <a:t> </a:t>
            </a:r>
            <a:r>
              <a:rPr kumimoji="0" lang="en-US" altLang="en-US" sz="1600" b="1" i="0" u="none" strike="noStrike" kern="0" cap="none" spc="0" normalizeH="0" baseline="0" noProof="0" dirty="0" smtClean="0">
                <a:ln>
                  <a:noFill/>
                </a:ln>
                <a:solidFill>
                  <a:srgbClr val="00269E"/>
                </a:solidFill>
                <a:effectLst/>
                <a:uLnTx/>
                <a:uFillTx/>
                <a:latin typeface="Arial" pitchFamily="34" charset="0"/>
                <a:ea typeface="+mj-ea"/>
                <a:cs typeface="Arial" pitchFamily="34" charset="0"/>
              </a:rPr>
              <a:t>IMPROVEMENTS </a:t>
            </a:r>
            <a:r>
              <a:rPr kumimoji="0" lang="en-US" altLang="en-US" sz="1600" b="1" i="0" u="none" strike="noStrike" kern="0" cap="none" spc="0" normalizeH="0" baseline="0" noProof="0" dirty="0" smtClean="0">
                <a:ln>
                  <a:noFill/>
                </a:ln>
                <a:solidFill>
                  <a:srgbClr val="FF9900"/>
                </a:solidFill>
                <a:effectLst/>
                <a:uLnTx/>
                <a:uFillTx/>
                <a:latin typeface="Arial" pitchFamily="34" charset="0"/>
                <a:ea typeface="+mj-ea"/>
                <a:cs typeface="Arial" pitchFamily="34" charset="0"/>
              </a:rPr>
              <a:t>(OVER $1</a:t>
            </a:r>
            <a:r>
              <a:rPr lang="en-US" altLang="en-US" kern="0" dirty="0" smtClean="0">
                <a:solidFill>
                  <a:srgbClr val="FF9900"/>
                </a:solidFill>
              </a:rPr>
              <a:t> BILLION</a:t>
            </a:r>
            <a:r>
              <a:rPr kumimoji="0" lang="en-US" altLang="en-US" sz="1600" b="1" i="0" u="none" strike="noStrike" kern="0" cap="none" spc="0" normalizeH="0" noProof="0" dirty="0" smtClean="0">
                <a:ln>
                  <a:noFill/>
                </a:ln>
                <a:solidFill>
                  <a:srgbClr val="FF9900"/>
                </a:solidFill>
                <a:effectLst/>
                <a:uLnTx/>
                <a:uFillTx/>
                <a:latin typeface="Arial" pitchFamily="34" charset="0"/>
                <a:ea typeface="+mj-ea"/>
                <a:cs typeface="Arial" pitchFamily="34" charset="0"/>
              </a:rPr>
              <a:t> </a:t>
            </a:r>
            <a:r>
              <a:rPr kumimoji="0" lang="en-US" altLang="en-US" sz="1600" b="1" i="0" u="none" strike="noStrike" kern="0" cap="none" spc="0" normalizeH="0" baseline="0" noProof="0" dirty="0" smtClean="0">
                <a:ln>
                  <a:noFill/>
                </a:ln>
                <a:solidFill>
                  <a:srgbClr val="FF9900"/>
                </a:solidFill>
                <a:effectLst/>
                <a:uLnTx/>
                <a:uFillTx/>
                <a:latin typeface="Arial" pitchFamily="34" charset="0"/>
                <a:ea typeface="+mj-ea"/>
                <a:cs typeface="Arial" pitchFamily="34" charset="0"/>
              </a:rPr>
              <a:t>UNDERWAY)</a:t>
            </a:r>
          </a:p>
        </p:txBody>
      </p:sp>
      <p:sp>
        <p:nvSpPr>
          <p:cNvPr id="18" name="Text Placeholder 2"/>
          <p:cNvSpPr txBox="1">
            <a:spLocks/>
          </p:cNvSpPr>
          <p:nvPr/>
        </p:nvSpPr>
        <p:spPr>
          <a:xfrm>
            <a:off x="369035" y="6573637"/>
            <a:ext cx="7772400" cy="338786"/>
          </a:xfrm>
          <a:prstGeom prst="rect">
            <a:avLst/>
          </a:prstGeom>
        </p:spPr>
        <p:txBody>
          <a:bodyPr/>
          <a:lst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spcBef>
                <a:spcPts val="0"/>
              </a:spcBef>
              <a:buNone/>
            </a:pPr>
            <a:endParaRPr lang="en-US" sz="1800" kern="0" dirty="0"/>
          </a:p>
        </p:txBody>
      </p:sp>
      <p:sp>
        <p:nvSpPr>
          <p:cNvPr id="5" name="Rectangle 4"/>
          <p:cNvSpPr/>
          <p:nvPr/>
        </p:nvSpPr>
        <p:spPr>
          <a:xfrm>
            <a:off x="3505200" y="6324600"/>
            <a:ext cx="2133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p:cNvSpPr txBox="1">
            <a:spLocks/>
          </p:cNvSpPr>
          <p:nvPr/>
        </p:nvSpPr>
        <p:spPr>
          <a:xfrm>
            <a:off x="369035" y="6259982"/>
            <a:ext cx="5803165" cy="338786"/>
          </a:xfrm>
          <a:prstGeom prst="rect">
            <a:avLst/>
          </a:prstGeom>
        </p:spPr>
        <p:txBody>
          <a:bodyPr/>
          <a:lst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spcBef>
                <a:spcPts val="0"/>
              </a:spcBef>
              <a:buAutoNum type="arabicParenBoth"/>
            </a:pPr>
            <a:r>
              <a:rPr lang="en-US" sz="1100" b="0" kern="0" dirty="0" smtClean="0"/>
              <a:t>Total Funding Committed includes costs associated with construction, vehicle procurement, professional services, admin and inspection, force accounts, third party costs and contingency.</a:t>
            </a:r>
          </a:p>
          <a:p>
            <a:pPr>
              <a:spcBef>
                <a:spcPts val="0"/>
              </a:spcBef>
              <a:buAutoNum type="arabicParenBoth"/>
            </a:pPr>
            <a:r>
              <a:rPr lang="en-US" sz="1100" b="0" kern="0" dirty="0" smtClean="0"/>
              <a:t>Project includes more than just the Orange Line.  Estimated portion for Orange Line work.</a:t>
            </a:r>
          </a:p>
          <a:p>
            <a:pPr marL="0" indent="0">
              <a:spcBef>
                <a:spcPts val="0"/>
              </a:spcBef>
              <a:buNone/>
            </a:pPr>
            <a:r>
              <a:rPr lang="en-US" sz="1100" b="0" kern="0" dirty="0" smtClean="0"/>
              <a:t>  </a:t>
            </a:r>
          </a:p>
          <a:p>
            <a:pPr>
              <a:spcBef>
                <a:spcPts val="0"/>
              </a:spcBef>
            </a:pPr>
            <a:endParaRPr lang="en-US" sz="1800" kern="0" dirty="0"/>
          </a:p>
        </p:txBody>
      </p:sp>
      <p:sp>
        <p:nvSpPr>
          <p:cNvPr id="7" name="Rectangle 6"/>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333030892"/>
              </p:ext>
            </p:extLst>
          </p:nvPr>
        </p:nvGraphicFramePr>
        <p:xfrm>
          <a:off x="923924" y="1432210"/>
          <a:ext cx="7296151" cy="4731135"/>
        </p:xfrm>
        <a:graphic>
          <a:graphicData uri="http://schemas.openxmlformats.org/drawingml/2006/table">
            <a:tbl>
              <a:tblPr/>
              <a:tblGrid>
                <a:gridCol w="646058">
                  <a:extLst>
                    <a:ext uri="{9D8B030D-6E8A-4147-A177-3AD203B41FA5}">
                      <a16:colId xmlns:a16="http://schemas.microsoft.com/office/drawing/2014/main" xmlns="" val="3275393295"/>
                    </a:ext>
                  </a:extLst>
                </a:gridCol>
                <a:gridCol w="5013411">
                  <a:extLst>
                    <a:ext uri="{9D8B030D-6E8A-4147-A177-3AD203B41FA5}">
                      <a16:colId xmlns:a16="http://schemas.microsoft.com/office/drawing/2014/main" xmlns="" val="1222189917"/>
                    </a:ext>
                  </a:extLst>
                </a:gridCol>
                <a:gridCol w="1636682">
                  <a:extLst>
                    <a:ext uri="{9D8B030D-6E8A-4147-A177-3AD203B41FA5}">
                      <a16:colId xmlns:a16="http://schemas.microsoft.com/office/drawing/2014/main" xmlns="" val="1565905267"/>
                    </a:ext>
                  </a:extLst>
                </a:gridCol>
              </a:tblGrid>
              <a:tr h="262540">
                <a:tc gridSpan="2">
                  <a:txBody>
                    <a:bodyPr/>
                    <a:lstStyle/>
                    <a:p>
                      <a:pPr algn="ctr" fontAlgn="ctr"/>
                      <a:r>
                        <a:rPr lang="en-US" sz="1200" b="1" i="0" u="none" strike="noStrike" dirty="0">
                          <a:solidFill>
                            <a:srgbClr val="FFFFFF"/>
                          </a:solidFill>
                          <a:effectLst/>
                          <a:latin typeface="Calibri" panose="020F0502020204030204" pitchFamily="34" charset="0"/>
                        </a:rPr>
                        <a:t>Capital Projects</a:t>
                      </a:r>
                    </a:p>
                  </a:txBody>
                  <a:tcPr marL="4519" marR="4519" marT="4519"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27900"/>
                    </a:solidFill>
                  </a:tcPr>
                </a:tc>
                <a:tc hMerge="1">
                  <a:txBody>
                    <a:bodyPr/>
                    <a:lstStyle/>
                    <a:p>
                      <a:endParaRPr lang="en-US"/>
                    </a:p>
                  </a:txBody>
                  <a:tcPr/>
                </a:tc>
                <a:tc>
                  <a:txBody>
                    <a:bodyPr/>
                    <a:lstStyle/>
                    <a:p>
                      <a:pPr algn="ctr" fontAlgn="ctr"/>
                      <a:r>
                        <a:rPr lang="en-US" sz="1200" b="1" i="0" u="none" strike="noStrike" dirty="0">
                          <a:solidFill>
                            <a:srgbClr val="FFFFFF"/>
                          </a:solidFill>
                          <a:effectLst/>
                          <a:latin typeface="Calibri" panose="020F0502020204030204" pitchFamily="34" charset="0"/>
                        </a:rPr>
                        <a:t>Total Funding Committed (1)</a:t>
                      </a:r>
                    </a:p>
                  </a:txBody>
                  <a:tcPr marL="4519" marR="4519" marT="4519"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F27900"/>
                    </a:solidFill>
                  </a:tcPr>
                </a:tc>
                <a:extLst>
                  <a:ext uri="{0D108BD9-81ED-4DB2-BD59-A6C34878D82A}">
                    <a16:rowId xmlns:a16="http://schemas.microsoft.com/office/drawing/2014/main" xmlns="" val="2508904804"/>
                  </a:ext>
                </a:extLst>
              </a:tr>
              <a:tr h="198102">
                <a:tc rowSpan="7">
                  <a:txBody>
                    <a:bodyPr/>
                    <a:lstStyle/>
                    <a:p>
                      <a:pPr algn="ctr" fontAlgn="ctr"/>
                      <a:r>
                        <a:rPr lang="en-US" sz="1200" b="1" i="0" u="none" strike="noStrike" dirty="0">
                          <a:solidFill>
                            <a:srgbClr val="000000"/>
                          </a:solidFill>
                          <a:effectLst/>
                          <a:latin typeface="Calibri" panose="020F0502020204030204" pitchFamily="34" charset="0"/>
                        </a:rPr>
                        <a:t>RLOL Improvements Program </a:t>
                      </a:r>
                      <a:r>
                        <a:rPr lang="en-US" sz="1200" b="1" i="0" u="none" strike="noStrike" dirty="0" smtClean="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OL Projects)</a:t>
                      </a:r>
                    </a:p>
                  </a:txBody>
                  <a:tcPr marL="4519" marR="4519" marT="4519"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dirty="0">
                          <a:solidFill>
                            <a:srgbClr val="000000"/>
                          </a:solidFill>
                          <a:effectLst/>
                          <a:latin typeface="Calibri" panose="020F0502020204030204" pitchFamily="34" charset="0"/>
                        </a:rPr>
                        <a:t>New Orange Line Vehicles</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a:solidFill>
                            <a:srgbClr val="000000"/>
                          </a:solidFill>
                          <a:effectLst/>
                          <a:latin typeface="Calibri" panose="020F0502020204030204" pitchFamily="34" charset="0"/>
                        </a:rPr>
                        <a:t>           360,000,000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1895109589"/>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Orange Line Test Track</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a:solidFill>
                            <a:srgbClr val="000000"/>
                          </a:solidFill>
                          <a:effectLst/>
                          <a:latin typeface="Calibri" panose="020F0502020204030204" pitchFamily="34" charset="0"/>
                        </a:rPr>
                        <a:t>                9,480,000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842944671"/>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Wellington Yard Expansion Tracks 33-38</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a:solidFill>
                            <a:srgbClr val="000000"/>
                          </a:solidFill>
                          <a:effectLst/>
                          <a:latin typeface="Calibri" panose="020F0502020204030204" pitchFamily="34" charset="0"/>
                        </a:rPr>
                        <a:t>              28,830,000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2333498886"/>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Wellington Maintenance Facility Improvements</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a:solidFill>
                            <a:srgbClr val="000000"/>
                          </a:solidFill>
                          <a:effectLst/>
                          <a:latin typeface="Calibri" panose="020F0502020204030204" pitchFamily="34" charset="0"/>
                        </a:rPr>
                        <a:t>           104,950,000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2920305066"/>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Wellington Yard Improvements</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a:solidFill>
                            <a:srgbClr val="000000"/>
                          </a:solidFill>
                          <a:effectLst/>
                          <a:latin typeface="Calibri" panose="020F0502020204030204" pitchFamily="34" charset="0"/>
                        </a:rPr>
                        <a:t>           151,200,000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3472743077"/>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Orange Line Signals Upgrades</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dirty="0">
                          <a:solidFill>
                            <a:srgbClr val="000000"/>
                          </a:solidFill>
                          <a:effectLst/>
                          <a:latin typeface="Calibri" panose="020F0502020204030204" pitchFamily="34" charset="0"/>
                        </a:rPr>
                        <a:t>           137,530,000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3843734784"/>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Orange Line Bridge Strengthening</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dirty="0">
                          <a:solidFill>
                            <a:srgbClr val="000000"/>
                          </a:solidFill>
                          <a:effectLst/>
                          <a:latin typeface="Calibri" panose="020F0502020204030204" pitchFamily="34" charset="0"/>
                        </a:rPr>
                        <a:t>                1,210,000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161686889"/>
                  </a:ext>
                </a:extLst>
              </a:tr>
              <a:tr h="198102">
                <a:tc rowSpan="5">
                  <a:txBody>
                    <a:bodyPr/>
                    <a:lstStyle/>
                    <a:p>
                      <a:pPr algn="ctr" fontAlgn="ctr"/>
                      <a:r>
                        <a:rPr lang="en-US" sz="1200" b="1" i="0" u="none" strike="noStrike" dirty="0">
                          <a:solidFill>
                            <a:srgbClr val="000000"/>
                          </a:solidFill>
                          <a:effectLst/>
                          <a:latin typeface="Calibri" panose="020F0502020204030204" pitchFamily="34" charset="0"/>
                        </a:rPr>
                        <a:t>Infrastructure Projects</a:t>
                      </a:r>
                    </a:p>
                  </a:txBody>
                  <a:tcPr marL="4519" marR="4519" marT="4519"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dirty="0">
                          <a:solidFill>
                            <a:srgbClr val="000000"/>
                          </a:solidFill>
                          <a:effectLst/>
                          <a:latin typeface="Calibri" panose="020F0502020204030204" pitchFamily="34" charset="0"/>
                        </a:rPr>
                        <a:t>Orange Line Tunnel Repairs</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a:solidFill>
                            <a:srgbClr val="000000"/>
                          </a:solidFill>
                          <a:effectLst/>
                          <a:latin typeface="Calibri" panose="020F0502020204030204" pitchFamily="34" charset="0"/>
                        </a:rPr>
                        <a:t>              32,500,000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2206316441"/>
                  </a:ext>
                </a:extLst>
              </a:tr>
              <a:tr h="198102">
                <a:tc vMerge="1">
                  <a:txBody>
                    <a:bodyPr/>
                    <a:lstStyle/>
                    <a:p>
                      <a:endParaRPr lang="en-US"/>
                    </a:p>
                  </a:txBody>
                  <a:tcPr/>
                </a:tc>
                <a:tc>
                  <a:txBody>
                    <a:bodyPr/>
                    <a:lstStyle/>
                    <a:p>
                      <a:pPr algn="l" fontAlgn="ctr"/>
                      <a:r>
                        <a:rPr lang="en-US" sz="1200" b="1" i="0" u="none" strike="noStrike" dirty="0" err="1">
                          <a:solidFill>
                            <a:srgbClr val="000000"/>
                          </a:solidFill>
                          <a:effectLst/>
                          <a:latin typeface="Calibri" panose="020F0502020204030204" pitchFamily="34" charset="0"/>
                        </a:rPr>
                        <a:t>Systemwide</a:t>
                      </a:r>
                      <a:r>
                        <a:rPr lang="en-US" sz="1200" b="1" i="0" u="none" strike="noStrike" dirty="0">
                          <a:solidFill>
                            <a:srgbClr val="000000"/>
                          </a:solidFill>
                          <a:effectLst/>
                          <a:latin typeface="Calibri" panose="020F0502020204030204" pitchFamily="34" charset="0"/>
                        </a:rPr>
                        <a:t> On Call Track and ROW II (2)</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a:solidFill>
                            <a:srgbClr val="000000"/>
                          </a:solidFill>
                          <a:effectLst/>
                          <a:latin typeface="Calibri" panose="020F0502020204030204" pitchFamily="34" charset="0"/>
                        </a:rPr>
                        <a:t>                6,330,000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483020950"/>
                  </a:ext>
                </a:extLst>
              </a:tr>
              <a:tr h="198102">
                <a:tc vMerge="1">
                  <a:txBody>
                    <a:bodyPr/>
                    <a:lstStyle/>
                    <a:p>
                      <a:endParaRPr lang="en-US"/>
                    </a:p>
                  </a:txBody>
                  <a:tcPr/>
                </a:tc>
                <a:tc>
                  <a:txBody>
                    <a:bodyPr/>
                    <a:lstStyle/>
                    <a:p>
                      <a:pPr algn="l" fontAlgn="ctr"/>
                      <a:r>
                        <a:rPr lang="en-US" sz="1200" b="1" i="0" u="none" strike="noStrike" dirty="0" err="1">
                          <a:solidFill>
                            <a:srgbClr val="000000"/>
                          </a:solidFill>
                          <a:effectLst/>
                          <a:latin typeface="Calibri" panose="020F0502020204030204" pitchFamily="34" charset="0"/>
                        </a:rPr>
                        <a:t>Systemwide</a:t>
                      </a:r>
                      <a:r>
                        <a:rPr lang="en-US" sz="1200" b="1" i="0" u="none" strike="noStrike" dirty="0">
                          <a:solidFill>
                            <a:srgbClr val="000000"/>
                          </a:solidFill>
                          <a:effectLst/>
                          <a:latin typeface="Calibri" panose="020F0502020204030204" pitchFamily="34" charset="0"/>
                        </a:rPr>
                        <a:t> Power SCADA System Upgrade (2)</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a:solidFill>
                            <a:srgbClr val="000000"/>
                          </a:solidFill>
                          <a:effectLst/>
                          <a:latin typeface="Calibri" panose="020F0502020204030204" pitchFamily="34" charset="0"/>
                        </a:rPr>
                        <a:t>                    870,000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2444840890"/>
                  </a:ext>
                </a:extLst>
              </a:tr>
              <a:tr h="198102">
                <a:tc vMerge="1">
                  <a:txBody>
                    <a:bodyPr/>
                    <a:lstStyle/>
                    <a:p>
                      <a:endParaRPr lang="en-US"/>
                    </a:p>
                  </a:txBody>
                  <a:tcPr/>
                </a:tc>
                <a:tc>
                  <a:txBody>
                    <a:bodyPr/>
                    <a:lstStyle/>
                    <a:p>
                      <a:pPr algn="l" fontAlgn="ctr"/>
                      <a:r>
                        <a:rPr lang="en-US" sz="1200" b="1" i="0" u="none" strike="noStrike" dirty="0" err="1">
                          <a:solidFill>
                            <a:srgbClr val="000000"/>
                          </a:solidFill>
                          <a:effectLst/>
                          <a:latin typeface="Calibri" panose="020F0502020204030204" pitchFamily="34" charset="0"/>
                        </a:rPr>
                        <a:t>Systemwide</a:t>
                      </a:r>
                      <a:r>
                        <a:rPr lang="en-US" sz="1200" b="1" i="0" u="none" strike="noStrike" dirty="0">
                          <a:solidFill>
                            <a:srgbClr val="000000"/>
                          </a:solidFill>
                          <a:effectLst/>
                          <a:latin typeface="Calibri" panose="020F0502020204030204" pitchFamily="34" charset="0"/>
                        </a:rPr>
                        <a:t> Power Resiliency Program (2)</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a:solidFill>
                            <a:srgbClr val="000000"/>
                          </a:solidFill>
                          <a:effectLst/>
                          <a:latin typeface="Calibri" panose="020F0502020204030204" pitchFamily="34" charset="0"/>
                        </a:rPr>
                        <a:t>                5,200,000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3067257392"/>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Orange Line Traction Power Substation Upgrade</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a:solidFill>
                            <a:srgbClr val="000000"/>
                          </a:solidFill>
                          <a:effectLst/>
                          <a:latin typeface="Calibri" panose="020F0502020204030204" pitchFamily="34" charset="0"/>
                        </a:rPr>
                        <a:t>              47,034,000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1003642181"/>
                  </a:ext>
                </a:extLst>
              </a:tr>
              <a:tr h="198102">
                <a:tc rowSpan="9">
                  <a:txBody>
                    <a:bodyPr/>
                    <a:lstStyle/>
                    <a:p>
                      <a:pPr algn="ctr" fontAlgn="ctr"/>
                      <a:r>
                        <a:rPr lang="en-US" sz="1200" b="1" i="0" u="none" strike="noStrike" dirty="0">
                          <a:solidFill>
                            <a:srgbClr val="000000"/>
                          </a:solidFill>
                          <a:effectLst/>
                          <a:latin typeface="Calibri" panose="020F0502020204030204" pitchFamily="34" charset="0"/>
                        </a:rPr>
                        <a:t>Facilities, Stations and               </a:t>
                      </a:r>
                      <a:r>
                        <a:rPr lang="en-US" sz="1200" b="1" i="0" u="none" strike="noStrike" dirty="0" smtClean="0">
                          <a:solidFill>
                            <a:srgbClr val="000000"/>
                          </a:solidFill>
                          <a:effectLst/>
                          <a:latin typeface="Calibri" panose="020F0502020204030204" pitchFamily="34" charset="0"/>
                        </a:rPr>
                        <a:t>     Accessibility </a:t>
                      </a:r>
                      <a:r>
                        <a:rPr lang="en-US" sz="1200" b="1" i="0" u="none" strike="noStrike" dirty="0">
                          <a:solidFill>
                            <a:srgbClr val="000000"/>
                          </a:solidFill>
                          <a:effectLst/>
                          <a:latin typeface="Calibri" panose="020F0502020204030204" pitchFamily="34" charset="0"/>
                        </a:rPr>
                        <a:t>Projects</a:t>
                      </a:r>
                    </a:p>
                  </a:txBody>
                  <a:tcPr marL="4519" marR="4519" marT="4519"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dirty="0">
                          <a:solidFill>
                            <a:srgbClr val="000000"/>
                          </a:solidFill>
                          <a:effectLst/>
                          <a:latin typeface="Calibri" panose="020F0502020204030204" pitchFamily="34" charset="0"/>
                        </a:rPr>
                        <a:t>Oak Grove Station Vertical Transportation Improvements</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a:solidFill>
                            <a:srgbClr val="000000"/>
                          </a:solidFill>
                          <a:effectLst/>
                          <a:latin typeface="Calibri" panose="020F0502020204030204" pitchFamily="34" charset="0"/>
                        </a:rPr>
                        <a:t>              35,290,000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1526582557"/>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Forest Hills Improvement Project</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a:solidFill>
                            <a:srgbClr val="000000"/>
                          </a:solidFill>
                          <a:effectLst/>
                          <a:latin typeface="Calibri" panose="020F0502020204030204" pitchFamily="34" charset="0"/>
                        </a:rPr>
                        <a:t>              22,612,000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2304768552"/>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Sullivan Square Station Rehabilitation</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a:solidFill>
                            <a:srgbClr val="000000"/>
                          </a:solidFill>
                          <a:effectLst/>
                          <a:latin typeface="Calibri" panose="020F0502020204030204" pitchFamily="34" charset="0"/>
                        </a:rPr>
                        <a:t>                7,250,000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3191807594"/>
                  </a:ext>
                </a:extLst>
              </a:tr>
              <a:tr h="198102">
                <a:tc vMerge="1">
                  <a:txBody>
                    <a:bodyPr/>
                    <a:lstStyle/>
                    <a:p>
                      <a:endParaRPr lang="en-US"/>
                    </a:p>
                  </a:txBody>
                  <a:tcPr/>
                </a:tc>
                <a:tc>
                  <a:txBody>
                    <a:bodyPr/>
                    <a:lstStyle/>
                    <a:p>
                      <a:pPr algn="l" fontAlgn="ctr"/>
                      <a:r>
                        <a:rPr lang="en-US" sz="1200" b="1" i="0" u="none" strike="noStrike" dirty="0" err="1">
                          <a:solidFill>
                            <a:srgbClr val="000000"/>
                          </a:solidFill>
                          <a:effectLst/>
                          <a:latin typeface="Calibri" panose="020F0502020204030204" pitchFamily="34" charset="0"/>
                        </a:rPr>
                        <a:t>Ruggles</a:t>
                      </a:r>
                      <a:r>
                        <a:rPr lang="en-US" sz="1200" b="1" i="0" u="none" strike="noStrike" dirty="0">
                          <a:solidFill>
                            <a:srgbClr val="000000"/>
                          </a:solidFill>
                          <a:effectLst/>
                          <a:latin typeface="Calibri" panose="020F0502020204030204" pitchFamily="34" charset="0"/>
                        </a:rPr>
                        <a:t> Station Roof Repair/Replacement (Conceptual Design) </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a:solidFill>
                            <a:srgbClr val="000000"/>
                          </a:solidFill>
                          <a:effectLst/>
                          <a:latin typeface="Calibri" panose="020F0502020204030204" pitchFamily="34" charset="0"/>
                        </a:rPr>
                        <a:t>                    800,000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2992001145"/>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Back Bay Ventilation (Packages 1 - 3)</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a:solidFill>
                            <a:srgbClr val="000000"/>
                          </a:solidFill>
                          <a:effectLst/>
                          <a:latin typeface="Calibri" panose="020F0502020204030204" pitchFamily="34" charset="0"/>
                        </a:rPr>
                        <a:t>              33,000,000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1476425851"/>
                  </a:ext>
                </a:extLst>
              </a:tr>
              <a:tr h="198102">
                <a:tc vMerge="1">
                  <a:txBody>
                    <a:bodyPr/>
                    <a:lstStyle/>
                    <a:p>
                      <a:endParaRPr lang="en-US"/>
                    </a:p>
                  </a:txBody>
                  <a:tcPr/>
                </a:tc>
                <a:tc>
                  <a:txBody>
                    <a:bodyPr/>
                    <a:lstStyle/>
                    <a:p>
                      <a:pPr algn="l" fontAlgn="ctr"/>
                      <a:r>
                        <a:rPr lang="en-US" sz="1200" b="1" i="0" u="none" strike="noStrike" dirty="0" err="1">
                          <a:solidFill>
                            <a:srgbClr val="000000"/>
                          </a:solidFill>
                          <a:effectLst/>
                          <a:latin typeface="Calibri" panose="020F0502020204030204" pitchFamily="34" charset="0"/>
                        </a:rPr>
                        <a:t>Systemwide</a:t>
                      </a:r>
                      <a:r>
                        <a:rPr lang="en-US" sz="1200" b="1" i="0" u="none" strike="noStrike" dirty="0">
                          <a:solidFill>
                            <a:srgbClr val="000000"/>
                          </a:solidFill>
                          <a:effectLst/>
                          <a:latin typeface="Calibri" panose="020F0502020204030204" pitchFamily="34" charset="0"/>
                        </a:rPr>
                        <a:t> Wayfinding Improvements (2)</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a:solidFill>
                            <a:srgbClr val="000000"/>
                          </a:solidFill>
                          <a:effectLst/>
                          <a:latin typeface="Calibri" panose="020F0502020204030204" pitchFamily="34" charset="0"/>
                        </a:rPr>
                        <a:t>              31,500,000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3488672025"/>
                  </a:ext>
                </a:extLst>
              </a:tr>
              <a:tr h="200714">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Downtown Crossing Vertical Transportation Improvements Phase I and II</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a:solidFill>
                            <a:srgbClr val="000000"/>
                          </a:solidFill>
                          <a:effectLst/>
                          <a:latin typeface="Calibri" panose="020F0502020204030204" pitchFamily="34" charset="0"/>
                        </a:rPr>
                        <a:t>              34,400,000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2201431833"/>
                  </a:ext>
                </a:extLst>
              </a:tr>
              <a:tr h="198102">
                <a:tc vMerge="1">
                  <a:txBody>
                    <a:bodyPr/>
                    <a:lstStyle/>
                    <a:p>
                      <a:endParaRPr lang="en-US"/>
                    </a:p>
                  </a:txBody>
                  <a:tcPr/>
                </a:tc>
                <a:tc>
                  <a:txBody>
                    <a:bodyPr/>
                    <a:lstStyle/>
                    <a:p>
                      <a:pPr algn="l" fontAlgn="ctr"/>
                      <a:r>
                        <a:rPr lang="en-US" sz="1200" b="1" i="0" u="none" strike="noStrike" dirty="0">
                          <a:solidFill>
                            <a:srgbClr val="000000"/>
                          </a:solidFill>
                          <a:effectLst/>
                          <a:latin typeface="Calibri" panose="020F0502020204030204" pitchFamily="34" charset="0"/>
                        </a:rPr>
                        <a:t>Elevator Program Multiple Locations (Design only) (2)</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en-US" sz="1200" b="1" i="0" u="none" strike="noStrike">
                          <a:solidFill>
                            <a:srgbClr val="000000"/>
                          </a:solidFill>
                          <a:effectLst/>
                          <a:latin typeface="Calibri" panose="020F0502020204030204" pitchFamily="34" charset="0"/>
                        </a:rPr>
                        <a:t>              14,713,000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192836643"/>
                  </a:ext>
                </a:extLst>
              </a:tr>
              <a:tr h="198102">
                <a:tc vMerge="1">
                  <a:txBody>
                    <a:bodyPr/>
                    <a:lstStyle/>
                    <a:p>
                      <a:endParaRPr lang="en-US"/>
                    </a:p>
                  </a:txBody>
                  <a:tcPr/>
                </a:tc>
                <a:tc>
                  <a:txBody>
                    <a:bodyPr/>
                    <a:lstStyle/>
                    <a:p>
                      <a:pPr algn="l" fontAlgn="ctr"/>
                      <a:r>
                        <a:rPr lang="en-US" sz="1200" b="1" i="0" u="none" strike="noStrike" dirty="0" err="1">
                          <a:solidFill>
                            <a:srgbClr val="000000"/>
                          </a:solidFill>
                          <a:effectLst/>
                          <a:latin typeface="Calibri" panose="020F0502020204030204" pitchFamily="34" charset="0"/>
                        </a:rPr>
                        <a:t>Systemwide</a:t>
                      </a:r>
                      <a:r>
                        <a:rPr lang="en-US" sz="1200" b="1" i="0" u="none" strike="noStrike" dirty="0">
                          <a:solidFill>
                            <a:srgbClr val="000000"/>
                          </a:solidFill>
                          <a:effectLst/>
                          <a:latin typeface="Calibri" panose="020F0502020204030204" pitchFamily="34" charset="0"/>
                        </a:rPr>
                        <a:t> Parking and Paving - On-Call (2)</a:t>
                      </a:r>
                    </a:p>
                  </a:txBody>
                  <a:tcPr marL="4519" marR="4519"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tc>
                  <a:txBody>
                    <a:bodyPr/>
                    <a:lstStyle/>
                    <a:p>
                      <a:pPr algn="l" fontAlgn="ctr"/>
                      <a:r>
                        <a:rPr lang="en-US" sz="1200" b="1" i="0" u="none" strike="noStrike" dirty="0">
                          <a:solidFill>
                            <a:srgbClr val="000000"/>
                          </a:solidFill>
                          <a:effectLst/>
                          <a:latin typeface="Calibri" panose="020F0502020204030204" pitchFamily="34" charset="0"/>
                        </a:rPr>
                        <a:t>                9,070,000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B84F"/>
                    </a:solidFill>
                  </a:tcPr>
                </a:tc>
                <a:extLst>
                  <a:ext uri="{0D108BD9-81ED-4DB2-BD59-A6C34878D82A}">
                    <a16:rowId xmlns:a16="http://schemas.microsoft.com/office/drawing/2014/main" xmlns="" val="160266367"/>
                  </a:ext>
                </a:extLst>
              </a:tr>
              <a:tr h="198102">
                <a:tc gridSpan="2">
                  <a:txBody>
                    <a:bodyPr/>
                    <a:lstStyle/>
                    <a:p>
                      <a:pPr algn="r" fontAlgn="ctr"/>
                      <a:r>
                        <a:rPr lang="en-US" sz="1200" b="1" i="0" u="none" strike="noStrike">
                          <a:solidFill>
                            <a:srgbClr val="FFFFFF"/>
                          </a:solidFill>
                          <a:effectLst/>
                          <a:latin typeface="Calibri" panose="020F0502020204030204" pitchFamily="34" charset="0"/>
                        </a:rPr>
                        <a:t>TOTAL</a:t>
                      </a:r>
                    </a:p>
                  </a:txBody>
                  <a:tcPr marL="4519" marR="54222" marT="451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27900"/>
                    </a:solidFill>
                  </a:tcPr>
                </a:tc>
                <a:tc hMerge="1">
                  <a:txBody>
                    <a:bodyPr/>
                    <a:lstStyle/>
                    <a:p>
                      <a:endParaRPr lang="en-US"/>
                    </a:p>
                  </a:txBody>
                  <a:tcPr/>
                </a:tc>
                <a:tc>
                  <a:txBody>
                    <a:bodyPr/>
                    <a:lstStyle/>
                    <a:p>
                      <a:pPr algn="ctr" fontAlgn="ctr"/>
                      <a:r>
                        <a:rPr lang="en-US" sz="1200" b="1" i="0" u="none" strike="noStrike" dirty="0" smtClean="0">
                          <a:solidFill>
                            <a:srgbClr val="FFFFFF"/>
                          </a:solidFill>
                          <a:effectLst/>
                          <a:latin typeface="Calibri" panose="020F0502020204030204" pitchFamily="34" charset="0"/>
                        </a:rPr>
                        <a:t>$    </a:t>
                      </a:r>
                      <a:r>
                        <a:rPr lang="en-US" sz="1200" b="1" i="0" u="none" strike="noStrike" dirty="0">
                          <a:solidFill>
                            <a:srgbClr val="FFFFFF"/>
                          </a:solidFill>
                          <a:effectLst/>
                          <a:latin typeface="Calibri" panose="020F0502020204030204" pitchFamily="34" charset="0"/>
                        </a:rPr>
                        <a:t>1,073,769,000 </a:t>
                      </a:r>
                    </a:p>
                  </a:txBody>
                  <a:tcPr marL="4519" marR="4519" marT="4519"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F27900"/>
                    </a:solidFill>
                  </a:tcPr>
                </a:tc>
                <a:extLst>
                  <a:ext uri="{0D108BD9-81ED-4DB2-BD59-A6C34878D82A}">
                    <a16:rowId xmlns:a16="http://schemas.microsoft.com/office/drawing/2014/main" xmlns="" val="2897114460"/>
                  </a:ext>
                </a:extLst>
              </a:tr>
            </a:tbl>
          </a:graphicData>
        </a:graphic>
      </p:graphicFrame>
    </p:spTree>
    <p:extLst>
      <p:ext uri="{BB962C8B-B14F-4D97-AF65-F5344CB8AC3E}">
        <p14:creationId xmlns:p14="http://schemas.microsoft.com/office/powerpoint/2010/main" val="38664303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a:ln w="19050">
            <a:solidFill>
              <a:srgbClr val="FF9900"/>
            </a:solidFill>
          </a:ln>
        </p:spPr>
        <p:txBody>
          <a:bodyPr anchor="b" anchorCtr="0"/>
          <a:lstStyle/>
          <a:p>
            <a:r>
              <a:rPr lang="en-US" dirty="0">
                <a:solidFill>
                  <a:schemeClr val="bg1"/>
                </a:solidFill>
              </a:rPr>
              <a:t>State Street Station Elevators (3) (Design Procurement)</a:t>
            </a: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36061" y="1389804"/>
            <a:ext cx="4370024" cy="226779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Issue RFQ:			Spring 2019</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Spring 2021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Construction:	Spring 2021</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Summer 2021</a:t>
            </a: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Duration:		30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$17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$30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38313" y="1400315"/>
            <a:ext cx="3810000" cy="226779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 a new elevator to serve the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Orange Line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Outbound platform from the surface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 the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Washington Mall portion of City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Hall Plaza</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Replace existing Elevators 802 below the Old State House and 803 at the Milk Street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entrance</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Reconstruct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the Milk Street entrance lobby to provide accessible floor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grading</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Two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design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and construction contracts anticipated (five stations each)</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773212"/>
            <a:ext cx="3810001" cy="24384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lvl="0">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Create a new entrance at City Hall Plaza to station entrances to enhance presence at Washington Mall level</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Update existing elevators to a state of good repair</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Bring Milk St Lobby grades to within limits acceptable to MAAB</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773213"/>
            <a:ext cx="4370024" cy="2438399"/>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5" name="Picture 4"/>
          <p:cNvPicPr>
            <a:picLocks noChangeAspect="1"/>
          </p:cNvPicPr>
          <p:nvPr/>
        </p:nvPicPr>
        <p:blipFill>
          <a:blip r:embed="rId3"/>
          <a:stretch>
            <a:fillRect/>
          </a:stretch>
        </p:blipFill>
        <p:spPr>
          <a:xfrm>
            <a:off x="462687" y="3810669"/>
            <a:ext cx="4287989" cy="2361212"/>
          </a:xfrm>
          <a:prstGeom prst="rect">
            <a:avLst/>
          </a:prstGeom>
        </p:spPr>
      </p:pic>
    </p:spTree>
    <p:extLst>
      <p:ext uri="{BB962C8B-B14F-4D97-AF65-F5344CB8AC3E}">
        <p14:creationId xmlns:p14="http://schemas.microsoft.com/office/powerpoint/2010/main" val="41720046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a:ln w="19050">
            <a:solidFill>
              <a:srgbClr val="FF9900"/>
            </a:solidFill>
          </a:ln>
        </p:spPr>
        <p:txBody>
          <a:bodyPr anchor="b" anchorCtr="0"/>
          <a:lstStyle/>
          <a:p>
            <a:r>
              <a:rPr lang="en-US" dirty="0">
                <a:solidFill>
                  <a:schemeClr val="bg1"/>
                </a:solidFill>
              </a:rPr>
              <a:t>Jackson Square Station Elevators (2) (Design Procurement)</a:t>
            </a: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36061" y="1389804"/>
            <a:ext cx="4370024" cy="226779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Issue RFQ:			Spring 2019</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Spring 2021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Construction:	Spring 2021</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Summer 2021</a:t>
            </a: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Duration:		36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$9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$15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38313" y="1400315"/>
            <a:ext cx="3810000" cy="226779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p>
          <a:p>
            <a:pP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 a new elevator to serve the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Orange Line Center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platform </a:t>
            </a: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Replace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existing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elevator serving the Orange Line Center Platform</a:t>
            </a: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Life Safety Systems Upgrades</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Two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design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and construction contracts anticipated (five stations each)</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773212"/>
            <a:ext cx="3810001" cy="24384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lvl="0">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redundant elevator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service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to the center platform</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Improve functionality of existing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elevator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by providing pass-through operability</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Bring existing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elevator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up to a state of good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repair</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Upgrade the station fire alarm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system</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Repurpose existing space within the station to increase functionality</a:t>
            </a: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773213"/>
            <a:ext cx="4370024" cy="2438399"/>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4" name="Picture 3"/>
          <p:cNvPicPr>
            <a:picLocks noChangeAspect="1"/>
          </p:cNvPicPr>
          <p:nvPr/>
        </p:nvPicPr>
        <p:blipFill>
          <a:blip r:embed="rId3"/>
          <a:stretch>
            <a:fillRect/>
          </a:stretch>
        </p:blipFill>
        <p:spPr>
          <a:xfrm>
            <a:off x="441724" y="3781298"/>
            <a:ext cx="4364361" cy="2390582"/>
          </a:xfrm>
          <a:prstGeom prst="rect">
            <a:avLst/>
          </a:prstGeom>
        </p:spPr>
      </p:pic>
    </p:spTree>
    <p:extLst>
      <p:ext uri="{BB962C8B-B14F-4D97-AF65-F5344CB8AC3E}">
        <p14:creationId xmlns:p14="http://schemas.microsoft.com/office/powerpoint/2010/main" val="186823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rgbClr val="FF9900"/>
          </a:solidFill>
          <a:ln w="19050">
            <a:solidFill>
              <a:srgbClr val="FF9900"/>
            </a:solidFill>
          </a:ln>
        </p:spPr>
        <p:txBody>
          <a:bodyPr/>
          <a:lstStyle/>
          <a:p>
            <a:r>
              <a:rPr lang="en-US" dirty="0" smtClean="0">
                <a:solidFill>
                  <a:schemeClr val="bg1"/>
                </a:solidFill>
              </a:rPr>
              <a:t>Mass Ave Station Elevators (2) </a:t>
            </a:r>
            <a:r>
              <a:rPr lang="en-US" dirty="0">
                <a:solidFill>
                  <a:schemeClr val="bg1"/>
                </a:solidFill>
              </a:rPr>
              <a:t>(Design Procurement)</a:t>
            </a:r>
          </a:p>
        </p:txBody>
      </p:sp>
      <p:sp>
        <p:nvSpPr>
          <p:cNvPr id="2" name="Rectangle 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0" name="Rectangle 9"/>
          <p:cNvSpPr/>
          <p:nvPr/>
        </p:nvSpPr>
        <p:spPr>
          <a:xfrm>
            <a:off x="436061" y="1389804"/>
            <a:ext cx="4370024" cy="226779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Issue RFQ:			Spring 2019</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Final Design Completion:	Spring 2021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Advertise for Construction:	Spring 2021</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Summer 2021</a:t>
            </a:r>
          </a:p>
          <a:p>
            <a:pP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Duration:		32 Months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$12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 Project Budget:		$21 M	</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38313" y="1400315"/>
            <a:ext cx="3810000" cy="226779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a:t>
            </a: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Scope</a:t>
            </a:r>
          </a:p>
          <a:p>
            <a:pPr>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 a new elevator to serve the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Orange Line Center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platform </a:t>
            </a:r>
            <a:endPar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Replace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existing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elevator serving the Orange Line Center Platform</a:t>
            </a:r>
          </a:p>
          <a:p>
            <a:pPr marL="285750" lvl="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Life Safety Systems Upgrades</a:t>
            </a:r>
          </a:p>
          <a:p>
            <a:pPr marL="285750" lvl="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Two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design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and construction contracts anticipated (five stations each)</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773212"/>
            <a:ext cx="3810001" cy="24384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lvl="0">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Provide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redundant elevator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service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to the center platform</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Bring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existing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elevator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up to a state of good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repair</a:t>
            </a: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Upgrade the station fire alarm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system</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Repurpose existing space within the station to increase functionality</a:t>
            </a: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773213"/>
            <a:ext cx="4370024" cy="2438399"/>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5" name="Picture 4"/>
          <p:cNvPicPr>
            <a:picLocks noChangeAspect="1"/>
          </p:cNvPicPr>
          <p:nvPr/>
        </p:nvPicPr>
        <p:blipFill>
          <a:blip r:embed="rId3"/>
          <a:stretch>
            <a:fillRect/>
          </a:stretch>
        </p:blipFill>
        <p:spPr>
          <a:xfrm>
            <a:off x="462687" y="3788472"/>
            <a:ext cx="4343398" cy="2423139"/>
          </a:xfrm>
          <a:prstGeom prst="rect">
            <a:avLst/>
          </a:prstGeom>
        </p:spPr>
      </p:pic>
    </p:spTree>
    <p:extLst>
      <p:ext uri="{BB962C8B-B14F-4D97-AF65-F5344CB8AC3E}">
        <p14:creationId xmlns:p14="http://schemas.microsoft.com/office/powerpoint/2010/main" val="3025938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61" y="792587"/>
            <a:ext cx="7541291" cy="466344"/>
          </a:xfrm>
          <a:solidFill>
            <a:schemeClr val="bg1"/>
          </a:solidFill>
          <a:ln w="28575">
            <a:solidFill>
              <a:srgbClr val="FF9900"/>
            </a:solidFill>
          </a:ln>
        </p:spPr>
        <p:txBody>
          <a:bodyPr/>
          <a:lstStyle/>
          <a:p>
            <a:r>
              <a:rPr lang="en-US" dirty="0" smtClean="0">
                <a:solidFill>
                  <a:srgbClr val="FF9900"/>
                </a:solidFill>
              </a:rPr>
              <a:t>On </a:t>
            </a:r>
            <a:r>
              <a:rPr lang="en-US" dirty="0">
                <a:solidFill>
                  <a:srgbClr val="FF9900"/>
                </a:solidFill>
              </a:rPr>
              <a:t>Call </a:t>
            </a:r>
            <a:r>
              <a:rPr lang="en-US" dirty="0" smtClean="0">
                <a:solidFill>
                  <a:srgbClr val="FF9900"/>
                </a:solidFill>
              </a:rPr>
              <a:t>Parking &amp; Paving </a:t>
            </a:r>
            <a:r>
              <a:rPr lang="en-US" dirty="0">
                <a:solidFill>
                  <a:srgbClr val="FF9900"/>
                </a:solidFill>
              </a:rPr>
              <a:t>(</a:t>
            </a:r>
            <a:r>
              <a:rPr lang="en-US" dirty="0" smtClean="0">
                <a:solidFill>
                  <a:srgbClr val="FF9900"/>
                </a:solidFill>
              </a:rPr>
              <a:t>Construction)</a:t>
            </a:r>
            <a:endParaRPr lang="en-US" sz="1400" dirty="0">
              <a:solidFill>
                <a:srgbClr val="FF9900"/>
              </a:solidFill>
            </a:endParaRPr>
          </a:p>
        </p:txBody>
      </p:sp>
      <p:sp>
        <p:nvSpPr>
          <p:cNvPr id="2" name="Rectangle 1"/>
          <p:cNvSpPr/>
          <p:nvPr/>
        </p:nvSpPr>
        <p:spPr>
          <a:xfrm>
            <a:off x="462687" y="473043"/>
            <a:ext cx="403311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9900"/>
                </a:solidFill>
                <a:effectLst/>
                <a:uLnTx/>
                <a:uFillTx/>
                <a:latin typeface="Arial" pitchFamily="34" charset="0"/>
                <a:ea typeface="+mn-ea"/>
                <a:cs typeface="Arial" pitchFamily="34" charset="0"/>
              </a:rPr>
              <a:t>Orange </a:t>
            </a:r>
            <a:r>
              <a:rPr kumimoji="0" lang="en-US" sz="1100" b="1" i="0" u="none" strike="noStrike" kern="0" cap="none" spc="0" normalizeH="0" baseline="0" noProof="0" dirty="0">
                <a:ln>
                  <a:noFill/>
                </a:ln>
                <a:solidFill>
                  <a:srgbClr val="FF9900"/>
                </a:solidFill>
                <a:effectLst/>
                <a:uLnTx/>
                <a:uFillTx/>
                <a:latin typeface="Arial" pitchFamily="34" charset="0"/>
                <a:ea typeface="+mn-ea"/>
                <a:cs typeface="Arial" pitchFamily="34" charset="0"/>
              </a:rPr>
              <a:t>Line Improvements Update</a:t>
            </a:r>
            <a:endParaRPr kumimoji="0" lang="en-US" sz="1800" b="1" i="0" u="none" strike="noStrike" kern="1200" cap="none" spc="0" normalizeH="0" baseline="0" noProof="0" dirty="0">
              <a:ln>
                <a:noFill/>
              </a:ln>
              <a:solidFill>
                <a:srgbClr val="FF9900"/>
              </a:solidFill>
              <a:effectLst/>
              <a:uLnTx/>
              <a:uFillTx/>
              <a:latin typeface="Verdana"/>
              <a:ea typeface="+mn-ea"/>
              <a:cs typeface="Arial"/>
            </a:endParaRPr>
          </a:p>
        </p:txBody>
      </p:sp>
      <p:sp>
        <p:nvSpPr>
          <p:cNvPr id="10" name="Rectangle 9"/>
          <p:cNvSpPr/>
          <p:nvPr/>
        </p:nvSpPr>
        <p:spPr>
          <a:xfrm>
            <a:off x="462685" y="1389804"/>
            <a:ext cx="4343400" cy="197350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Status</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NTP:            	</a:t>
            </a: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July 31, 2017</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Subst. Completion:     July </a:t>
            </a: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7, </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Contract Value:     	$</a:t>
            </a: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21.5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Ant. amount to be spent on OL	$5M</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Expenditures to Date:	</a:t>
            </a: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$7 M</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Overall Project Budget: 	</a:t>
            </a: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$28.4 M *</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Percent Complete:	</a:t>
            </a: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65%  Total</a:t>
            </a:r>
          </a:p>
          <a:p>
            <a:pPr lvl="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Includes work at locations other than the OL</a:t>
            </a:r>
            <a:endPar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953000" y="1389805"/>
            <a:ext cx="3810000" cy="197350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Scope</a:t>
            </a:r>
          </a:p>
          <a:p>
            <a:pPr marL="284163"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Parking </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and paving </a:t>
            </a: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repair/reconstruction </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needs of the Authority </a:t>
            </a: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associated work </a:t>
            </a: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elements on an on-call basis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4163"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OL work includes:</a:t>
            </a:r>
          </a:p>
          <a:p>
            <a:pPr marL="45720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Temporary resurfacing of Banks Place</a:t>
            </a:r>
          </a:p>
          <a:p>
            <a:pPr marL="45720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Creation of a CDL training facility at Wellington Yard</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45720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Reconstruction of Wellington surface lot</a:t>
            </a:r>
          </a:p>
          <a:p>
            <a:pPr marL="45720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Reconstruction of Oak Grove surface lot</a:t>
            </a:r>
          </a:p>
          <a:p>
            <a:pPr marL="741363" marR="0" lvl="1"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938312" y="3510708"/>
            <a:ext cx="3810001"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Achieve State of Good Repair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Increase parking capacity of certain lots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Improved Customer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sng"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36061" y="3494183"/>
            <a:ext cx="4343400" cy="236220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One Project Photo</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061" y="3510708"/>
            <a:ext cx="4370024" cy="2345675"/>
          </a:xfrm>
          <a:prstGeom prst="rect">
            <a:avLst/>
          </a:prstGeom>
        </p:spPr>
      </p:pic>
    </p:spTree>
    <p:extLst>
      <p:ext uri="{BB962C8B-B14F-4D97-AF65-F5344CB8AC3E}">
        <p14:creationId xmlns:p14="http://schemas.microsoft.com/office/powerpoint/2010/main" val="15002783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829056"/>
            <a:ext cx="7696200" cy="466344"/>
          </a:xfrm>
          <a:solidFill>
            <a:schemeClr val="bg1"/>
          </a:solidFill>
          <a:ln w="28575">
            <a:solidFill>
              <a:srgbClr val="FF9900"/>
            </a:solidFill>
          </a:ln>
        </p:spPr>
        <p:txBody>
          <a:bodyPr/>
          <a:lstStyle/>
          <a:p>
            <a:r>
              <a:rPr lang="en-US" dirty="0" smtClean="0">
                <a:solidFill>
                  <a:schemeClr val="tx1"/>
                </a:solidFill>
              </a:rPr>
              <a:t>Back Bay Station: Concourse Renovations &amp; Air Rights (Design) - TOD</a:t>
            </a:r>
            <a:endParaRPr lang="en-US" sz="1100" dirty="0">
              <a:solidFill>
                <a:schemeClr val="tx1"/>
              </a:solidFill>
            </a:endParaRPr>
          </a:p>
        </p:txBody>
      </p:sp>
      <p:sp>
        <p:nvSpPr>
          <p:cNvPr id="2" name="Rectangle 1"/>
          <p:cNvSpPr/>
          <p:nvPr/>
        </p:nvSpPr>
        <p:spPr>
          <a:xfrm>
            <a:off x="337868" y="448601"/>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Capital Projects Review</a:t>
            </a:r>
            <a:endParaRPr lang="en-US" sz="1100" dirty="0">
              <a:solidFill>
                <a:srgbClr val="FF9900"/>
              </a:solidFill>
            </a:endParaRPr>
          </a:p>
        </p:txBody>
      </p:sp>
      <p:sp>
        <p:nvSpPr>
          <p:cNvPr id="10" name="Rectangle 9"/>
          <p:cNvSpPr/>
          <p:nvPr/>
        </p:nvSpPr>
        <p:spPr>
          <a:xfrm>
            <a:off x="381000" y="1389803"/>
            <a:ext cx="4343400" cy="1886797"/>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lvl="0">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Current Design Phase: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30</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lvl="0">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Planned Construction NTP: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TBD</a:t>
            </a: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TBD</a:t>
            </a: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TBD</a:t>
            </a:r>
          </a:p>
          <a:p>
            <a:pPr lvl="0">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Developer Lease Funded &amp;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Constructed</a:t>
            </a:r>
          </a:p>
          <a:p>
            <a:pPr lvl="0">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Adjacent/Air-Rights Private Development</a:t>
            </a:r>
          </a:p>
        </p:txBody>
      </p:sp>
      <p:sp>
        <p:nvSpPr>
          <p:cNvPr id="6" name="Rectangle 5"/>
          <p:cNvSpPr/>
          <p:nvPr/>
        </p:nvSpPr>
        <p:spPr>
          <a:xfrm>
            <a:off x="4876800" y="1389803"/>
            <a:ext cx="3810000" cy="1886797"/>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Development – Public, Private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Developer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Boston Properties</a:t>
            </a:r>
          </a:p>
          <a:p>
            <a:pPr marL="285750" indent="-285750">
              <a:buFont typeface="Arial" panose="020B0604020202020204" pitchFamily="34" charset="0"/>
              <a:buChar cha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Residential &amp; Retail Construction </a:t>
            </a: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Renovation Station Concourse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a:t>
            </a:r>
            <a:r>
              <a:rPr lang="en-US" sz="130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Keolis</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/AMTRAK Ticket Offices</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Power Upgrades </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Accessibility Upgrades</a:t>
            </a:r>
          </a:p>
          <a:p>
            <a:pP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auto" latinLnBrk="0" hangingPunct="1">
              <a:lnSpc>
                <a:spcPct val="100000"/>
              </a:lnSpc>
              <a:spcBef>
                <a:spcPts val="0"/>
              </a:spcBef>
              <a:buClrTx/>
              <a:buSzTx/>
              <a:tabLst/>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876800" y="3602964"/>
            <a:ext cx="3810000" cy="2416836"/>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Benefits</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Fully-Accessible Pedestrian Connection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to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Station from Stuart Street</a:t>
            </a: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MBTA Revenue from New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C</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oncourse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L</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eased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R</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etail Space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Enhanced Customer Experience</a:t>
            </a:r>
          </a:p>
          <a:p>
            <a:pPr lvl="1">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New Ticket Offices</a:t>
            </a:r>
          </a:p>
          <a:p>
            <a:pPr lvl="1">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Escalators</a:t>
            </a:r>
          </a:p>
          <a:p>
            <a:pPr lvl="1">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Redundant Elevators</a:t>
            </a:r>
          </a:p>
          <a:p>
            <a:pPr lvl="1">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Wayfinding</a:t>
            </a:r>
          </a:p>
          <a:p>
            <a:pP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auto" latinLnBrk="0" hangingPunct="1">
              <a:lnSpc>
                <a:spcPct val="100000"/>
              </a:lnSpc>
              <a:spcBef>
                <a:spcPts val="0"/>
              </a:spcBef>
              <a:buClrTx/>
              <a:buSzTx/>
              <a:tabLst/>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28" name="Picture 4" descr="Image result for back bay gatew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21"/>
          <a:stretch/>
        </p:blipFill>
        <p:spPr bwMode="auto">
          <a:xfrm>
            <a:off x="471983" y="3597215"/>
            <a:ext cx="4252417" cy="2422585"/>
          </a:xfrm>
          <a:prstGeom prst="rect">
            <a:avLst/>
          </a:prstGeom>
          <a:ln w="28575" cap="sq">
            <a:solidFill>
              <a:schemeClr val="tx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303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829056"/>
            <a:ext cx="7762875" cy="466344"/>
          </a:xfrm>
          <a:solidFill>
            <a:schemeClr val="bg1"/>
          </a:solidFill>
          <a:ln w="28575">
            <a:solidFill>
              <a:srgbClr val="FF9900"/>
            </a:solidFill>
          </a:ln>
        </p:spPr>
        <p:txBody>
          <a:bodyPr/>
          <a:lstStyle/>
          <a:p>
            <a:r>
              <a:rPr lang="en-US" dirty="0" err="1" smtClean="0">
                <a:solidFill>
                  <a:schemeClr val="tx1"/>
                </a:solidFill>
              </a:rPr>
              <a:t>Ruggles</a:t>
            </a:r>
            <a:r>
              <a:rPr lang="en-US" dirty="0" smtClean="0">
                <a:solidFill>
                  <a:schemeClr val="tx1"/>
                </a:solidFill>
              </a:rPr>
              <a:t> Station: Northeastern U. ISEC &amp; </a:t>
            </a:r>
            <a:r>
              <a:rPr lang="en-US" dirty="0" err="1" smtClean="0">
                <a:solidFill>
                  <a:schemeClr val="tx1"/>
                </a:solidFill>
              </a:rPr>
              <a:t>Ped</a:t>
            </a:r>
            <a:r>
              <a:rPr lang="en-US" dirty="0" smtClean="0">
                <a:solidFill>
                  <a:schemeClr val="tx1"/>
                </a:solidFill>
              </a:rPr>
              <a:t>. Bridge </a:t>
            </a:r>
            <a:r>
              <a:rPr lang="en-US" dirty="0">
                <a:solidFill>
                  <a:schemeClr val="tx1"/>
                </a:solidFill>
              </a:rPr>
              <a:t>(</a:t>
            </a:r>
            <a:r>
              <a:rPr lang="en-US" dirty="0" smtClean="0">
                <a:solidFill>
                  <a:schemeClr val="tx1"/>
                </a:solidFill>
              </a:rPr>
              <a:t>Construction) - TOD</a:t>
            </a:r>
            <a:endParaRPr lang="en-US" sz="1100" dirty="0">
              <a:solidFill>
                <a:schemeClr val="tx1"/>
              </a:solidFill>
            </a:endParaRPr>
          </a:p>
        </p:txBody>
      </p:sp>
      <p:sp>
        <p:nvSpPr>
          <p:cNvPr id="2" name="Rectangle 1"/>
          <p:cNvSpPr/>
          <p:nvPr/>
        </p:nvSpPr>
        <p:spPr>
          <a:xfrm>
            <a:off x="337868" y="448601"/>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Capital Projects Review</a:t>
            </a:r>
            <a:endParaRPr lang="en-US" sz="1100" dirty="0">
              <a:solidFill>
                <a:srgbClr val="FF9900"/>
              </a:solidFill>
            </a:endParaRPr>
          </a:p>
        </p:txBody>
      </p:sp>
      <p:sp>
        <p:nvSpPr>
          <p:cNvPr id="10" name="Rectangle 9"/>
          <p:cNvSpPr/>
          <p:nvPr/>
        </p:nvSpPr>
        <p:spPr>
          <a:xfrm>
            <a:off x="381000" y="1389803"/>
            <a:ext cx="4343400" cy="1886797"/>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Status:</a:t>
            </a:r>
          </a:p>
          <a:p>
            <a:pPr lvl="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Start:  		Jan. 2014</a:t>
            </a:r>
          </a:p>
          <a:p>
            <a:pPr lvl="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Completion: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Sept. 2019</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Duration:	                 Multi-phase</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Est. Construction Cost: 	TBD</a:t>
            </a:r>
          </a:p>
          <a:p>
            <a:pPr lvl="0">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Developer Funded &amp; Constructed</a:t>
            </a:r>
          </a:p>
          <a:p>
            <a:pPr lvl="0">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Adjacent/Air-Rights Private Development</a:t>
            </a:r>
          </a:p>
        </p:txBody>
      </p:sp>
      <p:sp>
        <p:nvSpPr>
          <p:cNvPr id="6" name="Rectangle 5"/>
          <p:cNvSpPr/>
          <p:nvPr/>
        </p:nvSpPr>
        <p:spPr>
          <a:xfrm>
            <a:off x="4876800" y="1389803"/>
            <a:ext cx="3810000" cy="1886797"/>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Development – Public, Private</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Developer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Northeastern University</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Academic Building &amp; </a:t>
            </a:r>
            <a:r>
              <a:rPr lang="en-US" sz="120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Ped</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Brdg</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Relocation of MBTA Utilities</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Relocation of AMTRAK Catenary</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Accessibility Upgrades</a:t>
            </a:r>
          </a:p>
          <a:p>
            <a:pP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auto" latinLnBrk="0" hangingPunct="1">
              <a:lnSpc>
                <a:spcPct val="100000"/>
              </a:lnSpc>
              <a:spcBef>
                <a:spcPts val="0"/>
              </a:spcBef>
              <a:buClrTx/>
              <a:buSzTx/>
              <a:tabLst/>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876800" y="3602964"/>
            <a:ext cx="3810000" cy="2416836"/>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Benefits</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Fully-Accessible Connection to Proposed New </a:t>
            </a:r>
            <a:r>
              <a:rPr lang="en-US" sz="120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Ruggles</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Commuter Rail Platforms</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Shared MBTA Scope: MBTA Duct Bank Relocation; Wall Demolition; Constr.</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Enhanced Customer Experience</a:t>
            </a:r>
          </a:p>
          <a:p>
            <a:pP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  Wayfinding</a:t>
            </a:r>
          </a:p>
          <a:p>
            <a:pP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auto" latinLnBrk="0" hangingPunct="1">
              <a:lnSpc>
                <a:spcPct val="100000"/>
              </a:lnSpc>
              <a:spcBef>
                <a:spcPts val="0"/>
              </a:spcBef>
              <a:buClrTx/>
              <a:buSzTx/>
              <a:tabLst/>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052" name="Picture 4" descr="Northeastern Campus Bridge"/>
          <p:cNvPicPr>
            <a:picLocks noChangeAspect="1" noChangeArrowheads="1"/>
          </p:cNvPicPr>
          <p:nvPr/>
        </p:nvPicPr>
        <p:blipFill rotWithShape="1">
          <a:blip r:embed="rId3">
            <a:extLst>
              <a:ext uri="{28A0092B-C50C-407E-A947-70E740481C1C}">
                <a14:useLocalDpi xmlns:a14="http://schemas.microsoft.com/office/drawing/2010/main" val="0"/>
              </a:ext>
            </a:extLst>
          </a:blip>
          <a:srcRect l="2814" t="19172"/>
          <a:stretch/>
        </p:blipFill>
        <p:spPr bwMode="auto">
          <a:xfrm>
            <a:off x="381000" y="3597215"/>
            <a:ext cx="4369279" cy="2422585"/>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56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829056"/>
            <a:ext cx="7846741" cy="466344"/>
          </a:xfrm>
          <a:solidFill>
            <a:schemeClr val="bg1"/>
          </a:solidFill>
          <a:ln w="28575">
            <a:solidFill>
              <a:srgbClr val="FF9900"/>
            </a:solidFill>
          </a:ln>
        </p:spPr>
        <p:txBody>
          <a:bodyPr/>
          <a:lstStyle/>
          <a:p>
            <a:r>
              <a:rPr lang="en-US" dirty="0" smtClean="0">
                <a:solidFill>
                  <a:schemeClr val="tx1"/>
                </a:solidFill>
              </a:rPr>
              <a:t>Sullivan Sq. Station: </a:t>
            </a:r>
            <a:r>
              <a:rPr lang="en-US" dirty="0" err="1" smtClean="0">
                <a:solidFill>
                  <a:schemeClr val="tx1"/>
                </a:solidFill>
              </a:rPr>
              <a:t>Reconstr</a:t>
            </a:r>
            <a:r>
              <a:rPr lang="en-US" dirty="0" smtClean="0">
                <a:solidFill>
                  <a:schemeClr val="tx1"/>
                </a:solidFill>
              </a:rPr>
              <a:t>. Lower Busway &amp; Parking (Construction) - TOD</a:t>
            </a:r>
            <a:endParaRPr lang="en-US" sz="1100" dirty="0">
              <a:solidFill>
                <a:schemeClr val="tx1"/>
              </a:solidFill>
            </a:endParaRPr>
          </a:p>
        </p:txBody>
      </p:sp>
      <p:sp>
        <p:nvSpPr>
          <p:cNvPr id="2" name="Rectangle 1"/>
          <p:cNvSpPr/>
          <p:nvPr/>
        </p:nvSpPr>
        <p:spPr>
          <a:xfrm>
            <a:off x="337868" y="448601"/>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Capital Projects Review</a:t>
            </a:r>
            <a:endParaRPr lang="en-US" sz="1100" dirty="0">
              <a:solidFill>
                <a:srgbClr val="FF9900"/>
              </a:solidFill>
            </a:endParaRPr>
          </a:p>
        </p:txBody>
      </p:sp>
      <p:sp>
        <p:nvSpPr>
          <p:cNvPr id="10" name="Rectangle 9"/>
          <p:cNvSpPr/>
          <p:nvPr/>
        </p:nvSpPr>
        <p:spPr>
          <a:xfrm>
            <a:off x="381000" y="1389803"/>
            <a:ext cx="4343400" cy="1886797"/>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Status:</a:t>
            </a:r>
          </a:p>
          <a:p>
            <a:pPr marL="0" marR="0" lvl="0" indent="0" algn="l" defTabSz="914400" rtl="0" eaLnBrk="1" fontAlgn="auto" latinLnBrk="0" hangingPunct="1">
              <a:lnSpc>
                <a:spcPct val="100000"/>
              </a:lnSpc>
              <a:spcBef>
                <a:spcPts val="0"/>
              </a:spcBef>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Start</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May</a:t>
            </a:r>
            <a:r>
              <a:rPr kumimoji="0" lang="en-US" sz="1300" b="0" i="0" u="none" strike="noStrike" kern="1200" cap="none" spc="0" normalizeH="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2018</a:t>
            </a: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Completion:	Dec. 2018</a:t>
            </a:r>
            <a:endParaRPr lang="en-US" sz="8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10 Months</a:t>
            </a: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 Construction Cost: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TBD</a:t>
            </a:r>
            <a:endPar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Developer Funded &amp; Constructed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Mitigation by </a:t>
            </a:r>
            <a:r>
              <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Private Development</a:t>
            </a: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876800" y="1389803"/>
            <a:ext cx="3810000" cy="1886797"/>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Development – Public, Private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Developer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Wynn</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Reconstruction of MBTA Lower Busway and Parking Facilities</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Accessibility Upgrades</a:t>
            </a:r>
          </a:p>
          <a:p>
            <a:pP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auto" latinLnBrk="0" hangingPunct="1">
              <a:lnSpc>
                <a:spcPct val="100000"/>
              </a:lnSpc>
              <a:spcBef>
                <a:spcPts val="0"/>
              </a:spcBef>
              <a:buClrTx/>
              <a:buSzTx/>
              <a:tabLst/>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876800" y="3602964"/>
            <a:ext cx="3810000" cy="2416836"/>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Benefits</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Reduced Local Traffic Volume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Improved MBTA Bus Capacity; 5 New Bus Berths</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Safer/More Efficient Busway </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Enhanced Customer Experience</a:t>
            </a:r>
          </a:p>
          <a:p>
            <a:pPr lvl="1">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New Sidewalks and Ramps</a:t>
            </a:r>
          </a:p>
          <a:p>
            <a:pPr lvl="1">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Wayfinding</a:t>
            </a:r>
          </a:p>
          <a:p>
            <a:pP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auto" latinLnBrk="0" hangingPunct="1">
              <a:lnSpc>
                <a:spcPct val="100000"/>
              </a:lnSpc>
              <a:spcBef>
                <a:spcPts val="0"/>
              </a:spcBef>
              <a:buClrTx/>
              <a:buSzTx/>
              <a:tabLst/>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3"/>
          <a:srcRect l="21727" t="53572" r="42097" b="11638"/>
          <a:stretch/>
        </p:blipFill>
        <p:spPr>
          <a:xfrm>
            <a:off x="370936" y="3633876"/>
            <a:ext cx="4353464" cy="2355012"/>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7976"/>
          <a:stretch/>
        </p:blipFill>
        <p:spPr>
          <a:xfrm rot="10800000">
            <a:off x="466815" y="3700733"/>
            <a:ext cx="2203774" cy="1190444"/>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08499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829056"/>
            <a:ext cx="7915275" cy="466344"/>
          </a:xfrm>
          <a:solidFill>
            <a:schemeClr val="bg1"/>
          </a:solidFill>
          <a:ln w="28575">
            <a:solidFill>
              <a:srgbClr val="FF9900"/>
            </a:solidFill>
          </a:ln>
        </p:spPr>
        <p:txBody>
          <a:bodyPr/>
          <a:lstStyle/>
          <a:p>
            <a:r>
              <a:rPr lang="en-US" dirty="0" smtClean="0">
                <a:solidFill>
                  <a:schemeClr val="tx1"/>
                </a:solidFill>
              </a:rPr>
              <a:t>North Station: Transit to Commuter Rail Direct Connection </a:t>
            </a:r>
            <a:r>
              <a:rPr lang="en-US" dirty="0">
                <a:solidFill>
                  <a:schemeClr val="tx1"/>
                </a:solidFill>
              </a:rPr>
              <a:t>(</a:t>
            </a:r>
            <a:r>
              <a:rPr lang="en-US" dirty="0" smtClean="0">
                <a:solidFill>
                  <a:schemeClr val="tx1"/>
                </a:solidFill>
              </a:rPr>
              <a:t>Construction) - TOD</a:t>
            </a:r>
            <a:endParaRPr lang="en-US" sz="1100" dirty="0">
              <a:solidFill>
                <a:schemeClr val="tx1"/>
              </a:solidFill>
            </a:endParaRPr>
          </a:p>
        </p:txBody>
      </p:sp>
      <p:sp>
        <p:nvSpPr>
          <p:cNvPr id="2" name="Rectangle 1"/>
          <p:cNvSpPr/>
          <p:nvPr/>
        </p:nvSpPr>
        <p:spPr>
          <a:xfrm>
            <a:off x="337868" y="448601"/>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Capital Projects Review</a:t>
            </a:r>
            <a:endParaRPr lang="en-US" sz="1100" dirty="0">
              <a:solidFill>
                <a:srgbClr val="FF9900"/>
              </a:solidFill>
            </a:endParaRPr>
          </a:p>
        </p:txBody>
      </p:sp>
      <p:sp>
        <p:nvSpPr>
          <p:cNvPr id="10" name="Rectangle 9"/>
          <p:cNvSpPr/>
          <p:nvPr/>
        </p:nvSpPr>
        <p:spPr>
          <a:xfrm>
            <a:off x="381000" y="1389803"/>
            <a:ext cx="4343400" cy="1886797"/>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Status:</a:t>
            </a:r>
          </a:p>
          <a:p>
            <a:pPr marL="0" marR="0" lvl="0" indent="0" algn="l" defTabSz="914400" rtl="0" eaLnBrk="1" fontAlgn="auto" latinLnBrk="0" hangingPunct="1">
              <a:lnSpc>
                <a:spcPct val="100000"/>
              </a:lnSpc>
              <a:spcBef>
                <a:spcPts val="0"/>
              </a:spcBef>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Start</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Jan.</a:t>
            </a:r>
            <a:r>
              <a:rPr kumimoji="0" lang="en-US" sz="1300" b="0" i="0" u="none" strike="noStrike" kern="1200" cap="none" spc="0" normalizeH="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2014</a:t>
            </a: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Completion:	Dec. 2018</a:t>
            </a:r>
            <a:endParaRPr lang="en-US" sz="8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Construction Duration:	48 Months</a:t>
            </a: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 Construction Cost: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TBD</a:t>
            </a:r>
            <a:endPar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Developer Funded &amp; Constructed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Adjacent/Air-Rights Private Development</a:t>
            </a: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4876800" y="1389803"/>
            <a:ext cx="3810000" cy="1886797"/>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Scope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Development – Public, Private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Developer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Boston Properties</a:t>
            </a:r>
          </a:p>
          <a:p>
            <a:pPr marL="285750" indent="-285750">
              <a:buFont typeface="Arial" panose="020B0604020202020204" pitchFamily="34" charset="0"/>
              <a:buChar char="•"/>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Residential &amp; Retail Construction </a:t>
            </a: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Pedestrian Tunnel Connection Green/Orange Line Below Causeway Street to Commuter Rail Service</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New </a:t>
            </a:r>
            <a:r>
              <a:rPr lang="en-US" sz="130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Keolis</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Ticket Offices and Facilities</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Accessibility Upgrades</a:t>
            </a:r>
          </a:p>
          <a:p>
            <a:pP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auto" latinLnBrk="0" hangingPunct="1">
              <a:lnSpc>
                <a:spcPct val="100000"/>
              </a:lnSpc>
              <a:spcBef>
                <a:spcPts val="0"/>
              </a:spcBef>
              <a:buClrTx/>
              <a:buSzTx/>
              <a:tabLst/>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876800" y="3522858"/>
            <a:ext cx="3810000" cy="2518529"/>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sng"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Safer, Fully-Accessible Connection to Transit to Commuter Rail </a:t>
            </a:r>
          </a:p>
          <a:p>
            <a:pPr marL="285750" indent="-285750">
              <a:buFont typeface="Arial" panose="020B0604020202020204" pitchFamily="34" charset="0"/>
              <a:buChar char="•"/>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Enhanced Customer Experience</a:t>
            </a:r>
          </a:p>
          <a:p>
            <a:pPr lvl="1">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New Ticket Offices</a:t>
            </a:r>
          </a:p>
          <a:p>
            <a:pPr lvl="1">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Redundant Elevators</a:t>
            </a:r>
          </a:p>
          <a:p>
            <a:pPr lvl="1">
              <a:defRPr/>
            </a:pP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Wayfinding</a:t>
            </a:r>
          </a:p>
          <a:p>
            <a:pPr>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auto" latinLnBrk="0" hangingPunct="1">
              <a:lnSpc>
                <a:spcPct val="100000"/>
              </a:lnSpc>
              <a:spcBef>
                <a:spcPts val="0"/>
              </a:spcBef>
              <a:buClrTx/>
              <a:buSzTx/>
              <a:tabLst/>
              <a:defRPr/>
            </a:pPr>
            <a:endPar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31" t="8247" b="8463"/>
          <a:stretch/>
        </p:blipFill>
        <p:spPr>
          <a:xfrm>
            <a:off x="447675" y="3522858"/>
            <a:ext cx="4067175" cy="2598635"/>
          </a:xfrm>
          <a:prstGeom prst="rect">
            <a:avLst/>
          </a:prstGeom>
          <a:ln w="28575">
            <a:solidFill>
              <a:schemeClr val="accent1"/>
            </a:solidFill>
          </a:ln>
        </p:spPr>
      </p:pic>
    </p:spTree>
    <p:extLst>
      <p:ext uri="{BB962C8B-B14F-4D97-AF65-F5344CB8AC3E}">
        <p14:creationId xmlns:p14="http://schemas.microsoft.com/office/powerpoint/2010/main" val="2438321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now, outdoor, ground, building&#10;&#10;Description generated with high confidence">
            <a:extLst>
              <a:ext uri="{FF2B5EF4-FFF2-40B4-BE49-F238E27FC236}">
                <a16:creationId xmlns:a16="http://schemas.microsoft.com/office/drawing/2014/main" xmlns="" id="{7EB176C5-8FF3-4B87-9D80-14054561EAE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6000"/>
                    </a14:imgEffect>
                  </a14:imgLayer>
                </a14:imgProps>
              </a:ext>
              <a:ext uri="{28A0092B-C50C-407E-A947-70E740481C1C}">
                <a14:useLocalDpi xmlns:a14="http://schemas.microsoft.com/office/drawing/2010/main" val="0"/>
              </a:ext>
            </a:extLst>
          </a:blip>
          <a:stretch>
            <a:fillRect/>
          </a:stretch>
        </p:blipFill>
        <p:spPr>
          <a:xfrm rot="10800000">
            <a:off x="2264431" y="1396854"/>
            <a:ext cx="6510196" cy="4882647"/>
          </a:xfrm>
          <a:prstGeom prst="rect">
            <a:avLst/>
          </a:prstGeom>
        </p:spPr>
      </p:pic>
      <p:sp>
        <p:nvSpPr>
          <p:cNvPr id="10" name="Rectangle 9">
            <a:extLst>
              <a:ext uri="{FF2B5EF4-FFF2-40B4-BE49-F238E27FC236}">
                <a16:creationId xmlns:a16="http://schemas.microsoft.com/office/drawing/2014/main" xmlns="" id="{5228F52C-0F26-4700-97C9-2785CFDEEE81}"/>
              </a:ext>
            </a:extLst>
          </p:cNvPr>
          <p:cNvSpPr/>
          <p:nvPr/>
        </p:nvSpPr>
        <p:spPr>
          <a:xfrm>
            <a:off x="462684" y="1396855"/>
            <a:ext cx="4342582" cy="1891829"/>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srgbClr val="000000"/>
                </a:solidFill>
                <a:effectLst/>
                <a:uLnTx/>
                <a:uFillTx/>
                <a:latin typeface="Verdana"/>
                <a:ea typeface="+mn-ea"/>
                <a:cs typeface="Arial"/>
              </a:rPr>
              <a:t>LM Heavy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NTP: 06/20/17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Substantial Completion:8/29/18</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Contractual: 09/11/18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Actual: 08/29/18</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Budget: $5,867,000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Expenditures to Date: $3,939,146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Percent Complete: 99%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Verdana"/>
              <a:ea typeface="+mn-ea"/>
              <a:cs typeface="Arial"/>
            </a:endParaRPr>
          </a:p>
        </p:txBody>
      </p:sp>
      <p:cxnSp>
        <p:nvCxnSpPr>
          <p:cNvPr id="13" name="Straight Connector 12">
            <a:extLst>
              <a:ext uri="{FF2B5EF4-FFF2-40B4-BE49-F238E27FC236}">
                <a16:creationId xmlns:a16="http://schemas.microsoft.com/office/drawing/2014/main" xmlns="" id="{C0DDE657-93F1-43EA-A81A-1031D0FC6DF7}"/>
              </a:ext>
            </a:extLst>
          </p:cNvPr>
          <p:cNvCxnSpPr>
            <a:cxnSpLocks/>
          </p:cNvCxnSpPr>
          <p:nvPr/>
        </p:nvCxnSpPr>
        <p:spPr>
          <a:xfrm flipV="1">
            <a:off x="2264431" y="4272280"/>
            <a:ext cx="3333729" cy="1402080"/>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0D1BE3B7-6BE9-44F7-9C99-DFA1113164D1}"/>
              </a:ext>
            </a:extLst>
          </p:cNvPr>
          <p:cNvSpPr txBox="1"/>
          <p:nvPr/>
        </p:nvSpPr>
        <p:spPr>
          <a:xfrm>
            <a:off x="3442932" y="3893827"/>
            <a:ext cx="1229761" cy="276999"/>
          </a:xfrm>
          <a:prstGeom prst="rect">
            <a:avLst/>
          </a:prstGeom>
          <a:solidFill>
            <a:schemeClr val="bg1">
              <a:lumMod val="50000"/>
              <a:alpha val="63137"/>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6600"/>
                </a:solidFill>
                <a:effectLst/>
                <a:uLnTx/>
                <a:uFillTx/>
                <a:latin typeface="Verdana"/>
                <a:ea typeface="+mn-ea"/>
                <a:cs typeface="Arial"/>
              </a:rPr>
              <a:t>Test Track</a:t>
            </a:r>
          </a:p>
        </p:txBody>
      </p:sp>
      <p:cxnSp>
        <p:nvCxnSpPr>
          <p:cNvPr id="19" name="Straight Arrow Connector 18">
            <a:extLst>
              <a:ext uri="{FF2B5EF4-FFF2-40B4-BE49-F238E27FC236}">
                <a16:creationId xmlns:a16="http://schemas.microsoft.com/office/drawing/2014/main" xmlns="" id="{876C3362-AB3E-4B75-845E-14E766C12992}"/>
              </a:ext>
            </a:extLst>
          </p:cNvPr>
          <p:cNvCxnSpPr>
            <a:cxnSpLocks/>
            <a:stCxn id="18" idx="2"/>
          </p:cNvCxnSpPr>
          <p:nvPr/>
        </p:nvCxnSpPr>
        <p:spPr>
          <a:xfrm flipH="1">
            <a:off x="3987801" y="4170826"/>
            <a:ext cx="70012" cy="76185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1" name="Rectangle 20">
            <a:extLst>
              <a:ext uri="{FF2B5EF4-FFF2-40B4-BE49-F238E27FC236}">
                <a16:creationId xmlns:a16="http://schemas.microsoft.com/office/drawing/2014/main" xmlns="" id="{B19DD3F3-10A8-46A2-A5A7-E2B03F145299}"/>
              </a:ext>
            </a:extLst>
          </p:cNvPr>
          <p:cNvSpPr/>
          <p:nvPr/>
        </p:nvSpPr>
        <p:spPr>
          <a:xfrm>
            <a:off x="6665599" y="1396854"/>
            <a:ext cx="2109028" cy="276999"/>
          </a:xfrm>
          <a:prstGeom prst="rect">
            <a:avLst/>
          </a:prstGeom>
          <a:solidFill>
            <a:schemeClr val="bg1">
              <a:lumMod val="75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New Train On Test Track</a:t>
            </a:r>
          </a:p>
        </p:txBody>
      </p:sp>
      <p:sp>
        <p:nvSpPr>
          <p:cNvPr id="11" name="Title 2"/>
          <p:cNvSpPr>
            <a:spLocks noGrp="1"/>
          </p:cNvSpPr>
          <p:nvPr>
            <p:ph type="title"/>
          </p:nvPr>
        </p:nvSpPr>
        <p:spPr>
          <a:solidFill>
            <a:srgbClr val="FF9900"/>
          </a:solidFill>
        </p:spPr>
        <p:txBody>
          <a:bodyPr/>
          <a:lstStyle/>
          <a:p>
            <a:r>
              <a:rPr lang="en-US" dirty="0" smtClean="0">
                <a:solidFill>
                  <a:schemeClr val="bg1"/>
                </a:solidFill>
              </a:rPr>
              <a:t>Orange Line Test Track (Construction)</a:t>
            </a:r>
            <a:endParaRPr lang="en-US" sz="1400" dirty="0">
              <a:solidFill>
                <a:schemeClr val="bg1"/>
              </a:solidFill>
            </a:endParaRPr>
          </a:p>
        </p:txBody>
      </p:sp>
      <p:sp>
        <p:nvSpPr>
          <p:cNvPr id="4" name="Rectangle 3"/>
          <p:cNvSpPr/>
          <p:nvPr/>
        </p:nvSpPr>
        <p:spPr>
          <a:xfrm>
            <a:off x="462684" y="419100"/>
            <a:ext cx="4014066"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Tree>
    <p:extLst>
      <p:ext uri="{BB962C8B-B14F-4D97-AF65-F5344CB8AC3E}">
        <p14:creationId xmlns:p14="http://schemas.microsoft.com/office/powerpoint/2010/main" val="1671075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long train on a steel track&#10;&#10;Description generated with very high confidence">
            <a:extLst>
              <a:ext uri="{FF2B5EF4-FFF2-40B4-BE49-F238E27FC236}">
                <a16:creationId xmlns:a16="http://schemas.microsoft.com/office/drawing/2014/main" xmlns="" id="{6C373FD2-6428-49E0-9ABE-1B405F747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04"/>
          <a:stretch/>
        </p:blipFill>
        <p:spPr>
          <a:xfrm>
            <a:off x="462684" y="3537745"/>
            <a:ext cx="4156941" cy="2628111"/>
          </a:xfrm>
          <a:prstGeom prst="rect">
            <a:avLst/>
          </a:prstGeom>
        </p:spPr>
      </p:pic>
      <p:pic>
        <p:nvPicPr>
          <p:cNvPr id="7" name="Picture 6" descr="A tall building in a city&#10;&#10;Description generated with high confidence">
            <a:extLst>
              <a:ext uri="{FF2B5EF4-FFF2-40B4-BE49-F238E27FC236}">
                <a16:creationId xmlns:a16="http://schemas.microsoft.com/office/drawing/2014/main" xmlns="" id="{BC5A78B1-14B3-425C-9E6D-6A644389F3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237" t="4288" r="14963"/>
          <a:stretch/>
        </p:blipFill>
        <p:spPr>
          <a:xfrm rot="5400000">
            <a:off x="5270348" y="1020894"/>
            <a:ext cx="3128054" cy="3953251"/>
          </a:xfrm>
          <a:prstGeom prst="rect">
            <a:avLst/>
          </a:prstGeom>
        </p:spPr>
      </p:pic>
      <p:sp>
        <p:nvSpPr>
          <p:cNvPr id="6" name="Rectangle 5"/>
          <p:cNvSpPr/>
          <p:nvPr/>
        </p:nvSpPr>
        <p:spPr>
          <a:xfrm>
            <a:off x="462684" y="1400176"/>
            <a:ext cx="4156941" cy="2028824"/>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JF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NTP: 12/05/16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Substantial Completion: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Contractual: 01/04/19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Projected: 03/25/19*</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Budget: $17,977,777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Construction Expenditures to Date: $8,932,103 Construction Percent Complete: 72%</a:t>
            </a:r>
          </a:p>
          <a:p>
            <a:pPr marL="0" marR="86360" lvl="0" indent="0" algn="l"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*Working with contractor to improve </a:t>
            </a:r>
            <a:r>
              <a:rPr lang="en-US" sz="1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date</a:t>
            </a:r>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a:extLst>
              <a:ext uri="{FF2B5EF4-FFF2-40B4-BE49-F238E27FC236}">
                <a16:creationId xmlns:a16="http://schemas.microsoft.com/office/drawing/2014/main" xmlns="" id="{4A9AF518-7C5F-4A58-9069-11A18FEB9F40}"/>
              </a:ext>
            </a:extLst>
          </p:cNvPr>
          <p:cNvSpPr/>
          <p:nvPr/>
        </p:nvSpPr>
        <p:spPr>
          <a:xfrm>
            <a:off x="6091734" y="1400175"/>
            <a:ext cx="2719267" cy="276999"/>
          </a:xfrm>
          <a:prstGeom prst="rect">
            <a:avLst/>
          </a:prstGeom>
          <a:solidFill>
            <a:schemeClr val="bg1">
              <a:lumMod val="75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New Turnouts: SW319 &amp; SW347</a:t>
            </a:r>
          </a:p>
        </p:txBody>
      </p:sp>
      <p:sp>
        <p:nvSpPr>
          <p:cNvPr id="8" name="Rectangle 7">
            <a:extLst>
              <a:ext uri="{FF2B5EF4-FFF2-40B4-BE49-F238E27FC236}">
                <a16:creationId xmlns:a16="http://schemas.microsoft.com/office/drawing/2014/main" xmlns="" id="{FFDB6E46-1ABB-41D8-993D-7963344F8C26}"/>
              </a:ext>
            </a:extLst>
          </p:cNvPr>
          <p:cNvSpPr/>
          <p:nvPr/>
        </p:nvSpPr>
        <p:spPr>
          <a:xfrm>
            <a:off x="462684" y="3699669"/>
            <a:ext cx="2509115" cy="276999"/>
          </a:xfrm>
          <a:prstGeom prst="rect">
            <a:avLst/>
          </a:prstGeom>
          <a:solidFill>
            <a:schemeClr val="bg1">
              <a:lumMod val="75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Installing Insulators &amp; 3</a:t>
            </a:r>
            <a:r>
              <a:rPr kumimoji="0" lang="en-US" sz="1200" b="0" i="0" u="none" strike="noStrike" kern="1200" cap="none" spc="0" normalizeH="0" baseline="30000" noProof="0" dirty="0">
                <a:ln>
                  <a:noFill/>
                </a:ln>
                <a:solidFill>
                  <a:srgbClr val="000000"/>
                </a:solidFill>
                <a:effectLst/>
                <a:uLnTx/>
                <a:uFillTx/>
                <a:latin typeface="Verdana"/>
                <a:ea typeface="+mn-ea"/>
                <a:cs typeface="Arial"/>
              </a:rPr>
              <a:t>rd</a:t>
            </a:r>
            <a:r>
              <a:rPr kumimoji="0" lang="en-US" sz="1200" b="0" i="0" u="none" strike="noStrike" kern="1200" cap="none" spc="0" normalizeH="0" baseline="0" noProof="0" dirty="0">
                <a:ln>
                  <a:noFill/>
                </a:ln>
                <a:solidFill>
                  <a:srgbClr val="000000"/>
                </a:solidFill>
                <a:effectLst/>
                <a:uLnTx/>
                <a:uFillTx/>
                <a:latin typeface="Verdana"/>
                <a:ea typeface="+mn-ea"/>
                <a:cs typeface="Arial"/>
              </a:rPr>
              <a:t> Rail</a:t>
            </a:r>
          </a:p>
        </p:txBody>
      </p:sp>
      <p:sp>
        <p:nvSpPr>
          <p:cNvPr id="12" name="Title 2"/>
          <p:cNvSpPr txBox="1">
            <a:spLocks/>
          </p:cNvSpPr>
          <p:nvPr/>
        </p:nvSpPr>
        <p:spPr>
          <a:xfrm>
            <a:off x="462687" y="834774"/>
            <a:ext cx="7541291" cy="466344"/>
          </a:xfrm>
          <a:prstGeom prst="rect">
            <a:avLst/>
          </a:prstGeom>
          <a:solidFill>
            <a:srgbClr val="FF9900"/>
          </a:solidFill>
        </p:spPr>
        <p:txBody>
          <a:bodyPr anchor="b" anchorCtr="0"/>
          <a:lstStyle>
            <a:lvl1pPr algn="l" rtl="0" eaLnBrk="1" fontAlgn="base" hangingPunct="1">
              <a:lnSpc>
                <a:spcPct val="100000"/>
              </a:lnSpc>
              <a:spcBef>
                <a:spcPct val="0"/>
              </a:spcBef>
              <a:spcAft>
                <a:spcPct val="0"/>
              </a:spcAft>
              <a:defRPr sz="1600" b="1">
                <a:solidFill>
                  <a:srgbClr val="00269E"/>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2pPr>
            <a:lvl3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3pPr>
            <a:lvl4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4pPr>
            <a:lvl5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kern="0" dirty="0" smtClean="0">
                <a:solidFill>
                  <a:schemeClr val="bg1"/>
                </a:solidFill>
              </a:rPr>
              <a:t>Wellington Yard Expansion Tracks 33 to 38 (Construction)</a:t>
            </a:r>
            <a:endParaRPr lang="en-US" sz="1400" kern="0" dirty="0">
              <a:solidFill>
                <a:schemeClr val="bg1"/>
              </a:solidFill>
            </a:endParaRPr>
          </a:p>
        </p:txBody>
      </p:sp>
      <p:sp>
        <p:nvSpPr>
          <p:cNvPr id="4" name="Rectangle 3"/>
          <p:cNvSpPr/>
          <p:nvPr/>
        </p:nvSpPr>
        <p:spPr>
          <a:xfrm flipV="1">
            <a:off x="462684" y="361949"/>
            <a:ext cx="4833216" cy="256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Tree>
    <p:extLst>
      <p:ext uri="{BB962C8B-B14F-4D97-AF65-F5344CB8AC3E}">
        <p14:creationId xmlns:p14="http://schemas.microsoft.com/office/powerpoint/2010/main" val="1479502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uilding, indoor, ground&#10;&#10;Description generated with very high confidence">
            <a:extLst>
              <a:ext uri="{FF2B5EF4-FFF2-40B4-BE49-F238E27FC236}">
                <a16:creationId xmlns:a16="http://schemas.microsoft.com/office/drawing/2014/main" xmlns="" id="{8CF58CC5-2FFA-4765-90B4-4D46C988E4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459" b="15138"/>
          <a:stretch/>
        </p:blipFill>
        <p:spPr>
          <a:xfrm>
            <a:off x="466775" y="3581400"/>
            <a:ext cx="4282160" cy="2544886"/>
          </a:xfrm>
          <a:prstGeom prst="rect">
            <a:avLst/>
          </a:prstGeom>
        </p:spPr>
      </p:pic>
      <p:pic>
        <p:nvPicPr>
          <p:cNvPr id="7" name="Picture 6" descr="A train is parked on the side of a building&#10;&#10;Description generated with high confidence">
            <a:extLst>
              <a:ext uri="{FF2B5EF4-FFF2-40B4-BE49-F238E27FC236}">
                <a16:creationId xmlns:a16="http://schemas.microsoft.com/office/drawing/2014/main" xmlns="" id="{96673B76-8CC2-4B0B-9FD3-2A13D04151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460"/>
          <a:stretch/>
        </p:blipFill>
        <p:spPr>
          <a:xfrm>
            <a:off x="4829174" y="1422964"/>
            <a:ext cx="4271793" cy="2868697"/>
          </a:xfrm>
          <a:prstGeom prst="rect">
            <a:avLst/>
          </a:prstGeom>
        </p:spPr>
      </p:pic>
      <p:sp>
        <p:nvSpPr>
          <p:cNvPr id="12" name="Rectangle 11">
            <a:extLst>
              <a:ext uri="{FF2B5EF4-FFF2-40B4-BE49-F238E27FC236}">
                <a16:creationId xmlns:a16="http://schemas.microsoft.com/office/drawing/2014/main" xmlns="" id="{1E77861E-88E6-4C40-82B2-F0BD9A7126CD}"/>
              </a:ext>
            </a:extLst>
          </p:cNvPr>
          <p:cNvSpPr/>
          <p:nvPr/>
        </p:nvSpPr>
        <p:spPr>
          <a:xfrm>
            <a:off x="5715427" y="1422964"/>
            <a:ext cx="3385540" cy="276999"/>
          </a:xfrm>
          <a:prstGeom prst="rect">
            <a:avLst/>
          </a:prstGeom>
          <a:solidFill>
            <a:schemeClr val="bg1">
              <a:lumMod val="75000"/>
            </a:schemeClr>
          </a:solidFill>
        </p:spPr>
        <p:txBody>
          <a:bodyPr wrap="square">
            <a:spAutoFit/>
          </a:bodyPr>
          <a:lstStyle/>
          <a:p>
            <a:pPr marL="342900" marR="0" lvl="0" indent="-34290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Facility Building Expansion Precast Panels</a:t>
            </a:r>
          </a:p>
        </p:txBody>
      </p:sp>
      <p:sp>
        <p:nvSpPr>
          <p:cNvPr id="13" name="Rectangle 12">
            <a:extLst>
              <a:ext uri="{FF2B5EF4-FFF2-40B4-BE49-F238E27FC236}">
                <a16:creationId xmlns:a16="http://schemas.microsoft.com/office/drawing/2014/main" xmlns="" id="{A7FB9A3C-44A3-45D5-A842-BDE33E70E0DF}"/>
              </a:ext>
            </a:extLst>
          </p:cNvPr>
          <p:cNvSpPr/>
          <p:nvPr/>
        </p:nvSpPr>
        <p:spPr>
          <a:xfrm>
            <a:off x="462684" y="5974263"/>
            <a:ext cx="4282161" cy="276999"/>
          </a:xfrm>
          <a:prstGeom prst="rect">
            <a:avLst/>
          </a:prstGeom>
          <a:solidFill>
            <a:schemeClr val="bg1">
              <a:lumMod val="75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Refurbished Tracks 12/13; </a:t>
            </a:r>
            <a:r>
              <a:rPr kumimoji="0" lang="en-US" sz="1200" b="0" i="0" u="none" strike="noStrike" kern="1200" cap="none" spc="0" normalizeH="0" baseline="0" noProof="0" dirty="0" smtClean="0">
                <a:ln>
                  <a:noFill/>
                </a:ln>
                <a:solidFill>
                  <a:srgbClr val="000000"/>
                </a:solidFill>
                <a:effectLst/>
                <a:uLnTx/>
                <a:uFillTx/>
                <a:latin typeface="Verdana"/>
                <a:ea typeface="+mn-ea"/>
                <a:cs typeface="Arial"/>
              </a:rPr>
              <a:t>and new </a:t>
            </a:r>
            <a:r>
              <a:rPr kumimoji="0" lang="en-US" sz="1200" b="0" i="0" u="none" strike="noStrike" kern="1200" cap="none" spc="0" normalizeH="0" baseline="0" noProof="0" dirty="0">
                <a:ln>
                  <a:noFill/>
                </a:ln>
                <a:solidFill>
                  <a:srgbClr val="000000"/>
                </a:solidFill>
                <a:effectLst/>
                <a:uLnTx/>
                <a:uFillTx/>
                <a:latin typeface="Verdana"/>
                <a:ea typeface="+mn-ea"/>
                <a:cs typeface="Arial"/>
              </a:rPr>
              <a:t>Electronics Room </a:t>
            </a:r>
          </a:p>
        </p:txBody>
      </p:sp>
      <p:sp>
        <p:nvSpPr>
          <p:cNvPr id="11" name="Rectangle 10">
            <a:extLst>
              <a:ext uri="{FF2B5EF4-FFF2-40B4-BE49-F238E27FC236}">
                <a16:creationId xmlns:a16="http://schemas.microsoft.com/office/drawing/2014/main" xmlns="" id="{A2D275F0-1C14-4F96-99B7-4F07847D7D3C}"/>
              </a:ext>
            </a:extLst>
          </p:cNvPr>
          <p:cNvSpPr/>
          <p:nvPr/>
        </p:nvSpPr>
        <p:spPr>
          <a:xfrm>
            <a:off x="462685" y="1422964"/>
            <a:ext cx="4282160" cy="185363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srgbClr val="000000"/>
                </a:solidFill>
                <a:effectLst/>
                <a:uLnTx/>
                <a:uFillTx/>
                <a:latin typeface="Verdana"/>
                <a:ea typeface="+mn-ea"/>
                <a:cs typeface="Arial"/>
              </a:rPr>
              <a:t>Barletta Heavy Division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NTP: 06/30/17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Substantial Completion: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Contractual: 08/04/20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Projected: 08/04/20</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Budget: $72,582,000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Expenditures to Date: $19,950,411</a:t>
            </a:r>
            <a:br>
              <a:rPr kumimoji="0" lang="en-US" sz="1300" b="0" i="0" u="none" strike="noStrike" kern="1200" cap="none" spc="0" normalizeH="0" baseline="0" noProof="0" dirty="0">
                <a:ln>
                  <a:noFill/>
                </a:ln>
                <a:solidFill>
                  <a:srgbClr val="000000"/>
                </a:solidFill>
                <a:effectLst/>
                <a:uLnTx/>
                <a:uFillTx/>
                <a:latin typeface="Verdana"/>
                <a:ea typeface="+mn-ea"/>
                <a:cs typeface="Arial"/>
              </a:rPr>
            </a:b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Percent Complete: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Verdana"/>
              <a:ea typeface="+mn-ea"/>
              <a:cs typeface="Arial"/>
            </a:endParaRPr>
          </a:p>
        </p:txBody>
      </p:sp>
      <p:sp>
        <p:nvSpPr>
          <p:cNvPr id="2" name="AutoShape 2" descr="https://app.e-builder.net/da2/Documents/FileView.aspx?FileID=fa73954d-05fc-4eea-8beb-2b3ef3c7eb7d">
            <a:extLst>
              <a:ext uri="{FF2B5EF4-FFF2-40B4-BE49-F238E27FC236}">
                <a16:creationId xmlns:a16="http://schemas.microsoft.com/office/drawing/2014/main" xmlns="" id="{607E1835-579F-402C-A2D6-E0C857A745D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Arial"/>
            </a:endParaRPr>
          </a:p>
        </p:txBody>
      </p:sp>
      <p:sp>
        <p:nvSpPr>
          <p:cNvPr id="10" name="Title 2"/>
          <p:cNvSpPr>
            <a:spLocks noGrp="1"/>
          </p:cNvSpPr>
          <p:nvPr>
            <p:ph type="title"/>
          </p:nvPr>
        </p:nvSpPr>
        <p:spPr>
          <a:solidFill>
            <a:srgbClr val="FF9900"/>
          </a:solidFill>
        </p:spPr>
        <p:txBody>
          <a:bodyPr/>
          <a:lstStyle/>
          <a:p>
            <a:r>
              <a:rPr lang="en-US" dirty="0" smtClean="0">
                <a:solidFill>
                  <a:schemeClr val="bg1"/>
                </a:solidFill>
              </a:rPr>
              <a:t>Wellington Maintenance Facility Improvements (Construction)</a:t>
            </a:r>
            <a:endParaRPr lang="en-US" sz="1400" dirty="0">
              <a:solidFill>
                <a:schemeClr val="bg1"/>
              </a:solidFill>
            </a:endParaRPr>
          </a:p>
        </p:txBody>
      </p:sp>
      <p:sp>
        <p:nvSpPr>
          <p:cNvPr id="5" name="Rectangle 4"/>
          <p:cNvSpPr/>
          <p:nvPr/>
        </p:nvSpPr>
        <p:spPr>
          <a:xfrm>
            <a:off x="462685" y="400050"/>
            <a:ext cx="3956915"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Tree>
    <p:extLst>
      <p:ext uri="{BB962C8B-B14F-4D97-AF65-F5344CB8AC3E}">
        <p14:creationId xmlns:p14="http://schemas.microsoft.com/office/powerpoint/2010/main" val="401411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0DE40AE-88C9-4321-81BA-A8BCFBAB51AD}"/>
              </a:ext>
            </a:extLst>
          </p:cNvPr>
          <p:cNvPicPr>
            <a:picLocks noChangeAspect="1"/>
          </p:cNvPicPr>
          <p:nvPr/>
        </p:nvPicPr>
        <p:blipFill rotWithShape="1">
          <a:blip r:embed="rId3" cstate="print"/>
          <a:srcRect l="3011" t="9551" b="548"/>
          <a:stretch/>
        </p:blipFill>
        <p:spPr>
          <a:xfrm>
            <a:off x="419100" y="1410209"/>
            <a:ext cx="8515349" cy="4781042"/>
          </a:xfrm>
          <a:prstGeom prst="rect">
            <a:avLst/>
          </a:prstGeom>
        </p:spPr>
      </p:pic>
      <p:sp>
        <p:nvSpPr>
          <p:cNvPr id="8" name="Rectangle 7">
            <a:extLst>
              <a:ext uri="{FF2B5EF4-FFF2-40B4-BE49-F238E27FC236}">
                <a16:creationId xmlns:a16="http://schemas.microsoft.com/office/drawing/2014/main" xmlns="" id="{A2D275F0-1C14-4F96-99B7-4F07847D7D3C}"/>
              </a:ext>
            </a:extLst>
          </p:cNvPr>
          <p:cNvSpPr/>
          <p:nvPr/>
        </p:nvSpPr>
        <p:spPr>
          <a:xfrm>
            <a:off x="419100" y="1380002"/>
            <a:ext cx="4160052" cy="1855567"/>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srgbClr val="000000"/>
                </a:solidFill>
                <a:effectLst/>
                <a:uLnTx/>
                <a:uFillTx/>
                <a:latin typeface="Verdana"/>
                <a:ea typeface="+mn-ea"/>
                <a:cs typeface="Arial"/>
              </a:rPr>
              <a:t>Barletta Heavy Division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NTP: 05/31/18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Substantial Completion: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Contractual: 03/07/21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Projected: 03/07/21</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Budget: $102,663,000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Expenditures to Date: $1,953,964</a:t>
            </a:r>
            <a:br>
              <a:rPr kumimoji="0" lang="en-US" sz="1300" b="0" i="0" u="none" strike="noStrike" kern="1200" cap="none" spc="0" normalizeH="0" baseline="0" noProof="0" dirty="0">
                <a:ln>
                  <a:noFill/>
                </a:ln>
                <a:solidFill>
                  <a:srgbClr val="000000"/>
                </a:solidFill>
                <a:effectLst/>
                <a:uLnTx/>
                <a:uFillTx/>
                <a:latin typeface="Verdana"/>
                <a:ea typeface="+mn-ea"/>
                <a:cs typeface="Arial"/>
              </a:rPr>
            </a:br>
            <a:r>
              <a:rPr kumimoji="0" lang="en-US" sz="1300" b="0" i="0" u="none" strike="noStrike" kern="1200" cap="none" spc="0" normalizeH="0" baseline="0" noProof="0" dirty="0">
                <a:ln>
                  <a:noFill/>
                </a:ln>
                <a:solidFill>
                  <a:srgbClr val="000000"/>
                </a:solidFill>
                <a:effectLst/>
                <a:uLnTx/>
                <a:uFillTx/>
                <a:latin typeface="Verdana"/>
                <a:ea typeface="+mn-ea"/>
                <a:cs typeface="Arial"/>
              </a:rPr>
              <a:t>Construction Percent Complete: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Verdana"/>
              <a:ea typeface="+mn-ea"/>
              <a:cs typeface="Arial"/>
            </a:endParaRPr>
          </a:p>
        </p:txBody>
      </p:sp>
      <p:sp>
        <p:nvSpPr>
          <p:cNvPr id="15" name="Rectangle 14">
            <a:extLst>
              <a:ext uri="{FF2B5EF4-FFF2-40B4-BE49-F238E27FC236}">
                <a16:creationId xmlns:a16="http://schemas.microsoft.com/office/drawing/2014/main" xmlns="" id="{6ED21A48-233B-4D68-BFE2-513A1D3531C4}"/>
              </a:ext>
            </a:extLst>
          </p:cNvPr>
          <p:cNvSpPr/>
          <p:nvPr/>
        </p:nvSpPr>
        <p:spPr>
          <a:xfrm>
            <a:off x="4019548" y="5838826"/>
            <a:ext cx="4914901" cy="276840"/>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Wellington Yard Rebuild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Arial"/>
            </a:endParaRPr>
          </a:p>
        </p:txBody>
      </p:sp>
      <p:sp>
        <p:nvSpPr>
          <p:cNvPr id="16" name="Rectangle 15">
            <a:extLst>
              <a:ext uri="{FF2B5EF4-FFF2-40B4-BE49-F238E27FC236}">
                <a16:creationId xmlns:a16="http://schemas.microsoft.com/office/drawing/2014/main" xmlns="" id="{054F6691-7ECD-4057-8002-B6C0999F95A6}"/>
              </a:ext>
            </a:extLst>
          </p:cNvPr>
          <p:cNvSpPr>
            <a:spLocks noChangeArrowheads="1"/>
          </p:cNvSpPr>
          <p:nvPr/>
        </p:nvSpPr>
        <p:spPr bwMode="auto">
          <a:xfrm>
            <a:off x="4192806" y="5923428"/>
            <a:ext cx="289293" cy="102897"/>
          </a:xfrm>
          <a:prstGeom prst="rect">
            <a:avLst/>
          </a:prstGeom>
          <a:solidFill>
            <a:srgbClr val="92D050"/>
          </a:solidFill>
          <a:ln w="12700">
            <a:solidFill>
              <a:srgbClr val="02AD04"/>
            </a:solidFill>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Arial"/>
            </a:endParaRPr>
          </a:p>
        </p:txBody>
      </p:sp>
      <p:sp>
        <p:nvSpPr>
          <p:cNvPr id="9" name="Title 2"/>
          <p:cNvSpPr>
            <a:spLocks noGrp="1"/>
          </p:cNvSpPr>
          <p:nvPr>
            <p:ph type="title"/>
          </p:nvPr>
        </p:nvSpPr>
        <p:spPr>
          <a:solidFill>
            <a:srgbClr val="FF9900"/>
          </a:solidFill>
          <a:ln>
            <a:solidFill>
              <a:srgbClr val="FF9900"/>
            </a:solidFill>
          </a:ln>
        </p:spPr>
        <p:txBody>
          <a:bodyPr/>
          <a:lstStyle/>
          <a:p>
            <a:r>
              <a:rPr lang="en-US" dirty="0" smtClean="0">
                <a:solidFill>
                  <a:schemeClr val="bg1"/>
                </a:solidFill>
              </a:rPr>
              <a:t>Wellington Yard Rebuild (Construction)</a:t>
            </a:r>
            <a:endParaRPr lang="en-US" sz="1400" dirty="0">
              <a:solidFill>
                <a:schemeClr val="bg1"/>
              </a:solidFill>
            </a:endParaRPr>
          </a:p>
        </p:txBody>
      </p:sp>
      <p:sp>
        <p:nvSpPr>
          <p:cNvPr id="5" name="Rectangle 4"/>
          <p:cNvSpPr/>
          <p:nvPr/>
        </p:nvSpPr>
        <p:spPr>
          <a:xfrm>
            <a:off x="462685" y="381000"/>
            <a:ext cx="401941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Tree>
    <p:extLst>
      <p:ext uri="{BB962C8B-B14F-4D97-AF65-F5344CB8AC3E}">
        <p14:creationId xmlns:p14="http://schemas.microsoft.com/office/powerpoint/2010/main" val="2803435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B69D5C8F-9533-4DAD-880E-36C4F515CA24}"/>
              </a:ext>
            </a:extLst>
          </p:cNvPr>
          <p:cNvGrpSpPr/>
          <p:nvPr/>
        </p:nvGrpSpPr>
        <p:grpSpPr>
          <a:xfrm>
            <a:off x="0" y="1094116"/>
            <a:ext cx="8789669" cy="5523854"/>
            <a:chOff x="0" y="1113166"/>
            <a:chExt cx="8789669" cy="5523854"/>
          </a:xfrm>
        </p:grpSpPr>
        <p:grpSp>
          <p:nvGrpSpPr>
            <p:cNvPr id="12" name="Group 11">
              <a:extLst>
                <a:ext uri="{FF2B5EF4-FFF2-40B4-BE49-F238E27FC236}">
                  <a16:creationId xmlns:a16="http://schemas.microsoft.com/office/drawing/2014/main" xmlns="" id="{B4E5B104-025B-489F-95B6-7DB726BA28F5}"/>
                </a:ext>
              </a:extLst>
            </p:cNvPr>
            <p:cNvGrpSpPr/>
            <p:nvPr/>
          </p:nvGrpSpPr>
          <p:grpSpPr>
            <a:xfrm>
              <a:off x="0" y="1360170"/>
              <a:ext cx="8789669" cy="5276850"/>
              <a:chOff x="0" y="1360170"/>
              <a:chExt cx="8789669" cy="5276850"/>
            </a:xfrm>
          </p:grpSpPr>
          <p:pic>
            <p:nvPicPr>
              <p:cNvPr id="18" name="Picture 17">
                <a:extLst>
                  <a:ext uri="{FF2B5EF4-FFF2-40B4-BE49-F238E27FC236}">
                    <a16:creationId xmlns:a16="http://schemas.microsoft.com/office/drawing/2014/main" xmlns="" id="{81E50E42-AE4C-4E60-8DCD-46410F1B1761}"/>
                  </a:ext>
                </a:extLst>
              </p:cNvPr>
              <p:cNvPicPr>
                <a:picLocks noChangeAspect="1"/>
              </p:cNvPicPr>
              <p:nvPr/>
            </p:nvPicPr>
            <p:blipFill rotWithShape="1">
              <a:blip r:embed="rId3"/>
              <a:srcRect r="7091"/>
              <a:stretch/>
            </p:blipFill>
            <p:spPr>
              <a:xfrm>
                <a:off x="3398282" y="1360170"/>
                <a:ext cx="5391387" cy="4915530"/>
              </a:xfrm>
              <a:prstGeom prst="rect">
                <a:avLst/>
              </a:prstGeom>
            </p:spPr>
          </p:pic>
          <p:sp>
            <p:nvSpPr>
              <p:cNvPr id="19" name="Rectangle 11">
                <a:extLst>
                  <a:ext uri="{FF2B5EF4-FFF2-40B4-BE49-F238E27FC236}">
                    <a16:creationId xmlns:a16="http://schemas.microsoft.com/office/drawing/2014/main" xmlns="" id="{BD902CF5-0F7E-49C9-8234-71BC7E62600A}"/>
                  </a:ext>
                </a:extLst>
              </p:cNvPr>
              <p:cNvSpPr/>
              <p:nvPr/>
            </p:nvSpPr>
            <p:spPr bwMode="auto">
              <a:xfrm rot="10800000" flipH="1" flipV="1">
                <a:off x="0" y="1360170"/>
                <a:ext cx="6762750" cy="5276850"/>
              </a:xfrm>
              <a:custGeom>
                <a:avLst/>
                <a:gdLst>
                  <a:gd name="connsiteX0" fmla="*/ 0 w 4057710"/>
                  <a:gd name="connsiteY0" fmla="*/ 4627255 h 4627255"/>
                  <a:gd name="connsiteX1" fmla="*/ 3431078 w 4057710"/>
                  <a:gd name="connsiteY1" fmla="*/ 0 h 4627255"/>
                  <a:gd name="connsiteX2" fmla="*/ 4057710 w 4057710"/>
                  <a:gd name="connsiteY2" fmla="*/ 0 h 4627255"/>
                  <a:gd name="connsiteX3" fmla="*/ 626632 w 4057710"/>
                  <a:gd name="connsiteY3" fmla="*/ 4627255 h 4627255"/>
                  <a:gd name="connsiteX4" fmla="*/ 0 w 4057710"/>
                  <a:gd name="connsiteY4" fmla="*/ 4627255 h 4627255"/>
                  <a:gd name="connsiteX0" fmla="*/ 0 w 6811070"/>
                  <a:gd name="connsiteY0" fmla="*/ 4637415 h 4637415"/>
                  <a:gd name="connsiteX1" fmla="*/ 6184438 w 6811070"/>
                  <a:gd name="connsiteY1" fmla="*/ 0 h 4637415"/>
                  <a:gd name="connsiteX2" fmla="*/ 6811070 w 6811070"/>
                  <a:gd name="connsiteY2" fmla="*/ 0 h 4637415"/>
                  <a:gd name="connsiteX3" fmla="*/ 3379992 w 6811070"/>
                  <a:gd name="connsiteY3" fmla="*/ 4627255 h 4637415"/>
                  <a:gd name="connsiteX4" fmla="*/ 0 w 6811070"/>
                  <a:gd name="connsiteY4" fmla="*/ 4637415 h 4637415"/>
                  <a:gd name="connsiteX0" fmla="*/ 53802 w 6864872"/>
                  <a:gd name="connsiteY0" fmla="*/ 4637415 h 4637415"/>
                  <a:gd name="connsiteX1" fmla="*/ 0 w 6864872"/>
                  <a:gd name="connsiteY1" fmla="*/ 20320 h 4637415"/>
                  <a:gd name="connsiteX2" fmla="*/ 6864872 w 6864872"/>
                  <a:gd name="connsiteY2" fmla="*/ 0 h 4637415"/>
                  <a:gd name="connsiteX3" fmla="*/ 3433794 w 6864872"/>
                  <a:gd name="connsiteY3" fmla="*/ 4627255 h 4637415"/>
                  <a:gd name="connsiteX4" fmla="*/ 53802 w 6864872"/>
                  <a:gd name="connsiteY4" fmla="*/ 4637415 h 4637415"/>
                  <a:gd name="connsiteX0" fmla="*/ 63962 w 6875032"/>
                  <a:gd name="connsiteY0" fmla="*/ 4647575 h 4647575"/>
                  <a:gd name="connsiteX1" fmla="*/ 0 w 6875032"/>
                  <a:gd name="connsiteY1" fmla="*/ 0 h 4647575"/>
                  <a:gd name="connsiteX2" fmla="*/ 6875032 w 6875032"/>
                  <a:gd name="connsiteY2" fmla="*/ 10160 h 4647575"/>
                  <a:gd name="connsiteX3" fmla="*/ 3443954 w 6875032"/>
                  <a:gd name="connsiteY3" fmla="*/ 4637415 h 4647575"/>
                  <a:gd name="connsiteX4" fmla="*/ 63962 w 6875032"/>
                  <a:gd name="connsiteY4" fmla="*/ 4647575 h 464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032" h="4647575">
                    <a:moveTo>
                      <a:pt x="63962" y="4647575"/>
                    </a:moveTo>
                    <a:lnTo>
                      <a:pt x="0" y="0"/>
                    </a:lnTo>
                    <a:lnTo>
                      <a:pt x="6875032" y="10160"/>
                    </a:lnTo>
                    <a:lnTo>
                      <a:pt x="3443954" y="4637415"/>
                    </a:lnTo>
                    <a:lnTo>
                      <a:pt x="63962" y="4647575"/>
                    </a:lnTo>
                    <a:close/>
                  </a:path>
                </a:pathLst>
              </a:custGeom>
              <a:ln/>
            </p:spPr>
            <p:style>
              <a:lnRef idx="2">
                <a:schemeClr val="accent3"/>
              </a:lnRef>
              <a:fillRef idx="1">
                <a:schemeClr val="lt1"/>
              </a:fillRef>
              <a:effectRef idx="0">
                <a:schemeClr val="accent3"/>
              </a:effectRef>
              <a:fontRef idx="minor">
                <a:schemeClr val="dk1"/>
              </a:fontRef>
            </p:style>
            <p:txBody>
              <a:bodyPr anchor="ctr"/>
              <a:lstStyle/>
              <a:p>
                <a:pPr>
                  <a:spcAft>
                    <a:spcPts val="300"/>
                  </a:spcAft>
                  <a:buSzPts val="1300"/>
                  <a:tabLst>
                    <a:tab pos="5486400" algn="l"/>
                  </a:tabLst>
                </a:pPr>
                <a:endParaRPr lang="en-US" dirty="0">
                  <a:latin typeface="Arial" panose="020B0604020202020204" pitchFamily="34" charset="0"/>
                </a:endParaRPr>
              </a:p>
              <a:p>
                <a:pPr algn="ctr" eaLnBrk="1" fontAlgn="auto" hangingPunct="1">
                  <a:spcBef>
                    <a:spcPts val="0"/>
                  </a:spcBef>
                  <a:spcAft>
                    <a:spcPts val="0"/>
                  </a:spcAft>
                  <a:defRPr/>
                </a:pPr>
                <a:endParaRPr lang="en-US" dirty="0"/>
              </a:p>
            </p:txBody>
          </p:sp>
        </p:grpSp>
        <p:sp>
          <p:nvSpPr>
            <p:cNvPr id="15" name="Rectangle 11">
              <a:extLst>
                <a:ext uri="{FF2B5EF4-FFF2-40B4-BE49-F238E27FC236}">
                  <a16:creationId xmlns:a16="http://schemas.microsoft.com/office/drawing/2014/main" xmlns="" id="{6BEFA7C7-C0F2-4991-9395-FFAF38060F49}"/>
                </a:ext>
              </a:extLst>
            </p:cNvPr>
            <p:cNvSpPr/>
            <p:nvPr/>
          </p:nvSpPr>
          <p:spPr bwMode="auto">
            <a:xfrm rot="10800000" flipH="1" flipV="1">
              <a:off x="78068" y="1113166"/>
              <a:ext cx="7164741" cy="5383761"/>
            </a:xfrm>
            <a:custGeom>
              <a:avLst/>
              <a:gdLst>
                <a:gd name="connsiteX0" fmla="*/ 0 w 4057710"/>
                <a:gd name="connsiteY0" fmla="*/ 4627255 h 4627255"/>
                <a:gd name="connsiteX1" fmla="*/ 3431078 w 4057710"/>
                <a:gd name="connsiteY1" fmla="*/ 0 h 4627255"/>
                <a:gd name="connsiteX2" fmla="*/ 4057710 w 4057710"/>
                <a:gd name="connsiteY2" fmla="*/ 0 h 4627255"/>
                <a:gd name="connsiteX3" fmla="*/ 626632 w 4057710"/>
                <a:gd name="connsiteY3" fmla="*/ 4627255 h 4627255"/>
                <a:gd name="connsiteX4" fmla="*/ 0 w 4057710"/>
                <a:gd name="connsiteY4" fmla="*/ 4627255 h 4627255"/>
                <a:gd name="connsiteX0" fmla="*/ 0 w 6811070"/>
                <a:gd name="connsiteY0" fmla="*/ 4637415 h 4637415"/>
                <a:gd name="connsiteX1" fmla="*/ 6184438 w 6811070"/>
                <a:gd name="connsiteY1" fmla="*/ 0 h 4637415"/>
                <a:gd name="connsiteX2" fmla="*/ 6811070 w 6811070"/>
                <a:gd name="connsiteY2" fmla="*/ 0 h 4637415"/>
                <a:gd name="connsiteX3" fmla="*/ 3379992 w 6811070"/>
                <a:gd name="connsiteY3" fmla="*/ 4627255 h 4637415"/>
                <a:gd name="connsiteX4" fmla="*/ 0 w 6811070"/>
                <a:gd name="connsiteY4" fmla="*/ 4637415 h 4637415"/>
                <a:gd name="connsiteX0" fmla="*/ 53802 w 6864872"/>
                <a:gd name="connsiteY0" fmla="*/ 4637415 h 4637415"/>
                <a:gd name="connsiteX1" fmla="*/ 0 w 6864872"/>
                <a:gd name="connsiteY1" fmla="*/ 20320 h 4637415"/>
                <a:gd name="connsiteX2" fmla="*/ 6864872 w 6864872"/>
                <a:gd name="connsiteY2" fmla="*/ 0 h 4637415"/>
                <a:gd name="connsiteX3" fmla="*/ 3433794 w 6864872"/>
                <a:gd name="connsiteY3" fmla="*/ 4627255 h 4637415"/>
                <a:gd name="connsiteX4" fmla="*/ 53802 w 6864872"/>
                <a:gd name="connsiteY4" fmla="*/ 4637415 h 4637415"/>
                <a:gd name="connsiteX0" fmla="*/ 63962 w 6875032"/>
                <a:gd name="connsiteY0" fmla="*/ 4647575 h 4647575"/>
                <a:gd name="connsiteX1" fmla="*/ 0 w 6875032"/>
                <a:gd name="connsiteY1" fmla="*/ 0 h 4647575"/>
                <a:gd name="connsiteX2" fmla="*/ 6875032 w 6875032"/>
                <a:gd name="connsiteY2" fmla="*/ 10160 h 4647575"/>
                <a:gd name="connsiteX3" fmla="*/ 3443954 w 6875032"/>
                <a:gd name="connsiteY3" fmla="*/ 4637415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487838 w 6875032"/>
                <a:gd name="connsiteY3" fmla="*/ 4528193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597546 w 6875032"/>
                <a:gd name="connsiteY3" fmla="*/ 4528193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553662 w 6875032"/>
                <a:gd name="connsiteY3" fmla="*/ 4617557 h 4647575"/>
                <a:gd name="connsiteX4" fmla="*/ 63962 w 6875032"/>
                <a:gd name="connsiteY4" fmla="*/ 4647575 h 4647575"/>
                <a:gd name="connsiteX0" fmla="*/ 63962 w 6875032"/>
                <a:gd name="connsiteY0" fmla="*/ 4647575 h 4657274"/>
                <a:gd name="connsiteX1" fmla="*/ 0 w 6875032"/>
                <a:gd name="connsiteY1" fmla="*/ 0 h 4657274"/>
                <a:gd name="connsiteX2" fmla="*/ 6875032 w 6875032"/>
                <a:gd name="connsiteY2" fmla="*/ 10160 h 4657274"/>
                <a:gd name="connsiteX3" fmla="*/ 3531721 w 6875032"/>
                <a:gd name="connsiteY3" fmla="*/ 4657274 h 4657274"/>
                <a:gd name="connsiteX4" fmla="*/ 63962 w 6875032"/>
                <a:gd name="connsiteY4" fmla="*/ 4647575 h 4657274"/>
                <a:gd name="connsiteX0" fmla="*/ 63962 w 6875032"/>
                <a:gd name="connsiteY0" fmla="*/ 4647575 h 4696991"/>
                <a:gd name="connsiteX1" fmla="*/ 0 w 6875032"/>
                <a:gd name="connsiteY1" fmla="*/ 0 h 4696991"/>
                <a:gd name="connsiteX2" fmla="*/ 6875032 w 6875032"/>
                <a:gd name="connsiteY2" fmla="*/ 10160 h 4696991"/>
                <a:gd name="connsiteX3" fmla="*/ 3498808 w 6875032"/>
                <a:gd name="connsiteY3" fmla="*/ 4696991 h 4696991"/>
                <a:gd name="connsiteX4" fmla="*/ 63962 w 6875032"/>
                <a:gd name="connsiteY4" fmla="*/ 4647575 h 4696991"/>
                <a:gd name="connsiteX0" fmla="*/ 0 w 6811070"/>
                <a:gd name="connsiteY0" fmla="*/ 4637415 h 4686831"/>
                <a:gd name="connsiteX1" fmla="*/ 3874554 w 6811070"/>
                <a:gd name="connsiteY1" fmla="*/ 1161497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393496 w 6811070"/>
                <a:gd name="connsiteY1" fmla="*/ 168567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448350 w 6811070"/>
                <a:gd name="connsiteY1" fmla="*/ 59345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601942 w 6811070"/>
                <a:gd name="connsiteY1" fmla="*/ 1568599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1801074 w 6811070"/>
                <a:gd name="connsiteY1" fmla="*/ 883478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5377554 w 6811070"/>
                <a:gd name="connsiteY1" fmla="*/ 9699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645 h 4687061"/>
                <a:gd name="connsiteX1" fmla="*/ 5596971 w 6811070"/>
                <a:gd name="connsiteY1" fmla="*/ 0 h 4687061"/>
                <a:gd name="connsiteX2" fmla="*/ 6811070 w 6811070"/>
                <a:gd name="connsiteY2" fmla="*/ 230 h 4687061"/>
                <a:gd name="connsiteX3" fmla="*/ 3434846 w 6811070"/>
                <a:gd name="connsiteY3" fmla="*/ 4687061 h 4687061"/>
                <a:gd name="connsiteX4" fmla="*/ 0 w 6811070"/>
                <a:gd name="connsiteY4" fmla="*/ 4637645 h 4687061"/>
                <a:gd name="connsiteX0" fmla="*/ 0 w 6712333"/>
                <a:gd name="connsiteY0" fmla="*/ 4637645 h 4687061"/>
                <a:gd name="connsiteX1" fmla="*/ 5596971 w 6712333"/>
                <a:gd name="connsiteY1" fmla="*/ 0 h 4687061"/>
                <a:gd name="connsiteX2" fmla="*/ 6712333 w 6712333"/>
                <a:gd name="connsiteY2" fmla="*/ 119382 h 4687061"/>
                <a:gd name="connsiteX3" fmla="*/ 3434846 w 6712333"/>
                <a:gd name="connsiteY3" fmla="*/ 4687061 h 4687061"/>
                <a:gd name="connsiteX4" fmla="*/ 0 w 6712333"/>
                <a:gd name="connsiteY4" fmla="*/ 4637645 h 4687061"/>
                <a:gd name="connsiteX0" fmla="*/ 0 w 6789129"/>
                <a:gd name="connsiteY0" fmla="*/ 4637645 h 4687061"/>
                <a:gd name="connsiteX1" fmla="*/ 5596971 w 6789129"/>
                <a:gd name="connsiteY1" fmla="*/ 0 h 4687061"/>
                <a:gd name="connsiteX2" fmla="*/ 6789129 w 6789129"/>
                <a:gd name="connsiteY2" fmla="*/ 39947 h 4687061"/>
                <a:gd name="connsiteX3" fmla="*/ 3434846 w 6789129"/>
                <a:gd name="connsiteY3" fmla="*/ 4687061 h 4687061"/>
                <a:gd name="connsiteX4" fmla="*/ 0 w 6789129"/>
                <a:gd name="connsiteY4" fmla="*/ 4637645 h 4687061"/>
                <a:gd name="connsiteX0" fmla="*/ 0 w 6701363"/>
                <a:gd name="connsiteY0" fmla="*/ 4637645 h 4687061"/>
                <a:gd name="connsiteX1" fmla="*/ 5596971 w 6701363"/>
                <a:gd name="connsiteY1" fmla="*/ 0 h 4687061"/>
                <a:gd name="connsiteX2" fmla="*/ 6701363 w 6701363"/>
                <a:gd name="connsiteY2" fmla="*/ 119382 h 4687061"/>
                <a:gd name="connsiteX3" fmla="*/ 3434846 w 6701363"/>
                <a:gd name="connsiteY3" fmla="*/ 4687061 h 4687061"/>
                <a:gd name="connsiteX4" fmla="*/ 0 w 6701363"/>
                <a:gd name="connsiteY4" fmla="*/ 4637645 h 4687061"/>
                <a:gd name="connsiteX0" fmla="*/ 0 w 6778159"/>
                <a:gd name="connsiteY0" fmla="*/ 4667203 h 4716619"/>
                <a:gd name="connsiteX1" fmla="*/ 5596971 w 6778159"/>
                <a:gd name="connsiteY1" fmla="*/ 29558 h 4716619"/>
                <a:gd name="connsiteX2" fmla="*/ 6778159 w 6778159"/>
                <a:gd name="connsiteY2" fmla="*/ 0 h 4716619"/>
                <a:gd name="connsiteX3" fmla="*/ 3434846 w 6778159"/>
                <a:gd name="connsiteY3" fmla="*/ 4716619 h 4716619"/>
                <a:gd name="connsiteX4" fmla="*/ 0 w 6778159"/>
                <a:gd name="connsiteY4" fmla="*/ 4667203 h 4716619"/>
                <a:gd name="connsiteX0" fmla="*/ 0 w 6843984"/>
                <a:gd name="connsiteY0" fmla="*/ 4667203 h 4716619"/>
                <a:gd name="connsiteX1" fmla="*/ 5596971 w 6843984"/>
                <a:gd name="connsiteY1" fmla="*/ 29558 h 4716619"/>
                <a:gd name="connsiteX2" fmla="*/ 6843984 w 6843984"/>
                <a:gd name="connsiteY2" fmla="*/ 0 h 4716619"/>
                <a:gd name="connsiteX3" fmla="*/ 3434846 w 6843984"/>
                <a:gd name="connsiteY3" fmla="*/ 4716619 h 4716619"/>
                <a:gd name="connsiteX4" fmla="*/ 0 w 6843984"/>
                <a:gd name="connsiteY4" fmla="*/ 4667203 h 4716619"/>
                <a:gd name="connsiteX0" fmla="*/ 0 w 6876896"/>
                <a:gd name="connsiteY0" fmla="*/ 4657274 h 4706690"/>
                <a:gd name="connsiteX1" fmla="*/ 5596971 w 6876896"/>
                <a:gd name="connsiteY1" fmla="*/ 19629 h 4706690"/>
                <a:gd name="connsiteX2" fmla="*/ 6876896 w 6876896"/>
                <a:gd name="connsiteY2" fmla="*/ 0 h 4706690"/>
                <a:gd name="connsiteX3" fmla="*/ 3434846 w 6876896"/>
                <a:gd name="connsiteY3" fmla="*/ 4706690 h 4706690"/>
                <a:gd name="connsiteX4" fmla="*/ 0 w 6876896"/>
                <a:gd name="connsiteY4" fmla="*/ 4657274 h 4706690"/>
                <a:gd name="connsiteX0" fmla="*/ 0 w 6876896"/>
                <a:gd name="connsiteY0" fmla="*/ 4657274 h 4676902"/>
                <a:gd name="connsiteX1" fmla="*/ 5596971 w 6876896"/>
                <a:gd name="connsiteY1" fmla="*/ 19629 h 4676902"/>
                <a:gd name="connsiteX2" fmla="*/ 6876896 w 6876896"/>
                <a:gd name="connsiteY2" fmla="*/ 0 h 4676902"/>
                <a:gd name="connsiteX3" fmla="*/ 3566496 w 6876896"/>
                <a:gd name="connsiteY3" fmla="*/ 4676902 h 4676902"/>
                <a:gd name="connsiteX4" fmla="*/ 0 w 6876896"/>
                <a:gd name="connsiteY4" fmla="*/ 4657274 h 467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6896" h="4676902">
                  <a:moveTo>
                    <a:pt x="0" y="4657274"/>
                  </a:moveTo>
                  <a:lnTo>
                    <a:pt x="5596971" y="19629"/>
                  </a:lnTo>
                  <a:lnTo>
                    <a:pt x="6876896" y="0"/>
                  </a:lnTo>
                  <a:lnTo>
                    <a:pt x="3566496" y="4676902"/>
                  </a:lnTo>
                  <a:lnTo>
                    <a:pt x="0" y="4657274"/>
                  </a:lnTo>
                  <a:close/>
                </a:path>
              </a:pathLst>
            </a:custGeom>
            <a:solidFill>
              <a:srgbClr val="FF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7" name="Straight Connector 16">
              <a:extLst>
                <a:ext uri="{FF2B5EF4-FFF2-40B4-BE49-F238E27FC236}">
                  <a16:creationId xmlns:a16="http://schemas.microsoft.com/office/drawing/2014/main" xmlns="" id="{0BE69406-1B49-4CFE-BC9C-4C52B9354861}"/>
                </a:ext>
              </a:extLst>
            </p:cNvPr>
            <p:cNvCxnSpPr/>
            <p:nvPr/>
          </p:nvCxnSpPr>
          <p:spPr>
            <a:xfrm>
              <a:off x="447675" y="1325563"/>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xmlns="" id="{3C9E61E5-5E0C-48A3-8996-7C3AEF2D3281}"/>
              </a:ext>
            </a:extLst>
          </p:cNvPr>
          <p:cNvSpPr/>
          <p:nvPr/>
        </p:nvSpPr>
        <p:spPr>
          <a:xfrm>
            <a:off x="462685" y="2514600"/>
            <a:ext cx="4258606" cy="182943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spcAft>
                <a:spcPts val="600"/>
              </a:spcAft>
              <a:defRPr/>
            </a:pPr>
            <a:r>
              <a:rPr lang="en-US" sz="1400" b="1" u="sng" dirty="0">
                <a:solidFill>
                  <a:srgbClr val="000000"/>
                </a:solidFill>
              </a:rPr>
              <a:t>Barletta Heavy Division</a:t>
            </a:r>
          </a:p>
          <a:p>
            <a:pPr lvl="0">
              <a:spcAft>
                <a:spcPts val="600"/>
              </a:spcAft>
              <a:defRPr/>
            </a:pPr>
            <a:r>
              <a:rPr lang="en-US" sz="1400" dirty="0" smtClean="0">
                <a:solidFill>
                  <a:srgbClr val="000000"/>
                </a:solidFill>
              </a:rPr>
              <a:t>NTP: </a:t>
            </a:r>
            <a:r>
              <a:rPr lang="en-US" sz="1400" dirty="0">
                <a:solidFill>
                  <a:srgbClr val="000000"/>
                </a:solidFill>
              </a:rPr>
              <a:t>November</a:t>
            </a:r>
            <a:r>
              <a:rPr lang="en-US" sz="1400" dirty="0">
                <a:solidFill>
                  <a:schemeClr val="tx1"/>
                </a:solidFill>
              </a:rPr>
              <a:t> </a:t>
            </a:r>
            <a:r>
              <a:rPr lang="en-US" sz="1400" dirty="0" smtClean="0">
                <a:solidFill>
                  <a:schemeClr val="tx1"/>
                </a:solidFill>
              </a:rPr>
              <a:t>30, 2018</a:t>
            </a:r>
            <a:endParaRPr lang="en-US" sz="1400" dirty="0">
              <a:solidFill>
                <a:schemeClr val="tx1"/>
              </a:solidFill>
            </a:endParaRPr>
          </a:p>
          <a:p>
            <a:pPr lvl="0">
              <a:spcAft>
                <a:spcPts val="600"/>
              </a:spcAft>
              <a:defRPr/>
            </a:pPr>
            <a:r>
              <a:rPr lang="en-US" sz="1400" dirty="0">
                <a:solidFill>
                  <a:schemeClr val="tx1"/>
                </a:solidFill>
              </a:rPr>
              <a:t>Substantial </a:t>
            </a:r>
            <a:r>
              <a:rPr lang="en-US" sz="1400" dirty="0" smtClean="0">
                <a:solidFill>
                  <a:schemeClr val="tx1"/>
                </a:solidFill>
              </a:rPr>
              <a:t>Completion: </a:t>
            </a:r>
            <a:r>
              <a:rPr lang="en-US" sz="1400" dirty="0">
                <a:solidFill>
                  <a:schemeClr val="tx1"/>
                </a:solidFill>
              </a:rPr>
              <a:t>December 2021</a:t>
            </a:r>
          </a:p>
          <a:p>
            <a:pPr lvl="0">
              <a:spcAft>
                <a:spcPts val="600"/>
              </a:spcAft>
              <a:defRPr/>
            </a:pPr>
            <a:r>
              <a:rPr lang="en-US" sz="1400" dirty="0">
                <a:solidFill>
                  <a:schemeClr val="tx1"/>
                </a:solidFill>
              </a:rPr>
              <a:t>Design-Build Budget: </a:t>
            </a:r>
            <a:r>
              <a:rPr lang="en-US" sz="1400" dirty="0" smtClean="0">
                <a:solidFill>
                  <a:schemeClr val="tx1"/>
                </a:solidFill>
              </a:rPr>
              <a:t>$104,000,000</a:t>
            </a:r>
            <a:endParaRPr lang="en-US" sz="1400" dirty="0">
              <a:solidFill>
                <a:srgbClr val="FF0000"/>
              </a:solidFill>
            </a:endParaRPr>
          </a:p>
          <a:p>
            <a:pPr lvl="0">
              <a:spcAft>
                <a:spcPts val="600"/>
              </a:spcAft>
              <a:defRPr/>
            </a:pPr>
            <a:r>
              <a:rPr lang="en-US" sz="1400" dirty="0">
                <a:solidFill>
                  <a:schemeClr val="tx1"/>
                </a:solidFill>
              </a:rPr>
              <a:t>Expenditures to Date:  $0</a:t>
            </a:r>
          </a:p>
          <a:p>
            <a:pPr lvl="0">
              <a:defRPr/>
            </a:pPr>
            <a:r>
              <a:rPr lang="en-US" sz="1400" dirty="0">
                <a:solidFill>
                  <a:schemeClr val="tx1"/>
                </a:solidFill>
              </a:rPr>
              <a:t>Percent Work Complete:  </a:t>
            </a:r>
            <a:r>
              <a:rPr lang="en-US" sz="1400" dirty="0" smtClean="0">
                <a:solidFill>
                  <a:schemeClr val="tx1"/>
                </a:solidFill>
              </a:rPr>
              <a:t>0% </a:t>
            </a:r>
            <a:endParaRPr lang="en-US" sz="1400" dirty="0">
              <a:solidFill>
                <a:schemeClr val="tx1"/>
              </a:solidFill>
            </a:endParaRPr>
          </a:p>
        </p:txBody>
      </p:sp>
      <p:graphicFrame>
        <p:nvGraphicFramePr>
          <p:cNvPr id="14" name="Table 13">
            <a:extLst>
              <a:ext uri="{FF2B5EF4-FFF2-40B4-BE49-F238E27FC236}">
                <a16:creationId xmlns:a16="http://schemas.microsoft.com/office/drawing/2014/main" xmlns="" id="{FF32A96A-F3BD-470D-9963-3414DD9E31B4}"/>
              </a:ext>
            </a:extLst>
          </p:cNvPr>
          <p:cNvGraphicFramePr>
            <a:graphicFrameLocks noGrp="1"/>
          </p:cNvGraphicFramePr>
          <p:nvPr>
            <p:extLst>
              <p:ext uri="{D42A27DB-BD31-4B8C-83A1-F6EECF244321}">
                <p14:modId xmlns:p14="http://schemas.microsoft.com/office/powerpoint/2010/main" val="1657993957"/>
              </p:ext>
            </p:extLst>
          </p:nvPr>
        </p:nvGraphicFramePr>
        <p:xfrm>
          <a:off x="447675" y="1603743"/>
          <a:ext cx="4071620" cy="632460"/>
        </p:xfrm>
        <a:graphic>
          <a:graphicData uri="http://schemas.openxmlformats.org/drawingml/2006/table">
            <a:tbl>
              <a:tblPr/>
              <a:tblGrid>
                <a:gridCol w="4071620">
                  <a:extLst>
                    <a:ext uri="{9D8B030D-6E8A-4147-A177-3AD203B41FA5}">
                      <a16:colId xmlns:a16="http://schemas.microsoft.com/office/drawing/2014/main" xmlns="" val="1507746599"/>
                    </a:ext>
                  </a:extLst>
                </a:gridCol>
              </a:tblGrid>
              <a:tr h="0">
                <a:tc>
                  <a:txBody>
                    <a:bodyPr/>
                    <a:lstStyle/>
                    <a:p>
                      <a:pPr algn="l" fontAlgn="ctr"/>
                      <a:r>
                        <a:rPr lang="en-US" sz="1400" b="1" i="0" u="none" strike="noStrike" dirty="0">
                          <a:solidFill>
                            <a:srgbClr val="000000"/>
                          </a:solidFill>
                          <a:effectLst/>
                          <a:latin typeface="Arial" panose="020B0604020202020204" pitchFamily="34" charset="0"/>
                        </a:rPr>
                        <a:t>Orange Line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xmlns="" val="4120171026"/>
                  </a:ext>
                </a:extLst>
              </a:tr>
              <a:tr h="144780">
                <a:tc>
                  <a:txBody>
                    <a:bodyPr/>
                    <a:lstStyle/>
                    <a:p>
                      <a:pPr marL="0" indent="0">
                        <a:spcAft>
                          <a:spcPts val="300"/>
                        </a:spcAft>
                        <a:buFont typeface="Arial" panose="020B0604020202020204" pitchFamily="34" charset="0"/>
                        <a:buNone/>
                        <a:tabLst>
                          <a:tab pos="5486400" algn="l"/>
                        </a:tabLst>
                      </a:pPr>
                      <a:r>
                        <a:rPr lang="en-US" sz="1300" dirty="0">
                          <a:solidFill>
                            <a:schemeClr val="tx1"/>
                          </a:solidFill>
                          <a:latin typeface="Calibri" panose="020F0502020204030204" pitchFamily="34" charset="0"/>
                        </a:rPr>
                        <a:t>OL Signaling and Train Control System Upgrade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4189301076"/>
                  </a:ext>
                </a:extLst>
              </a:tr>
              <a:tr h="144780">
                <a:tc>
                  <a: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tab pos="5486400" algn="l"/>
                        </a:tabLst>
                        <a:defRPr/>
                      </a:pPr>
                      <a:r>
                        <a:rPr lang="en-US" sz="1300" dirty="0">
                          <a:solidFill>
                            <a:schemeClr val="tx1"/>
                          </a:solidFill>
                          <a:latin typeface="Calibri" panose="020F0502020204030204" pitchFamily="34" charset="0"/>
                        </a:rPr>
                        <a:t>OL South West Corridor Wayside Signal Replacement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911138893"/>
                  </a:ext>
                </a:extLst>
              </a:tr>
            </a:tbl>
          </a:graphicData>
        </a:graphic>
      </p:graphicFrame>
      <p:sp>
        <p:nvSpPr>
          <p:cNvPr id="16" name="Title 2"/>
          <p:cNvSpPr>
            <a:spLocks noGrp="1"/>
          </p:cNvSpPr>
          <p:nvPr>
            <p:ph type="title"/>
          </p:nvPr>
        </p:nvSpPr>
        <p:spPr>
          <a:xfrm>
            <a:off x="462625" y="814044"/>
            <a:ext cx="7541291" cy="444887"/>
          </a:xfrm>
          <a:solidFill>
            <a:srgbClr val="FF9900"/>
          </a:solidFill>
        </p:spPr>
        <p:txBody>
          <a:bodyPr/>
          <a:lstStyle/>
          <a:p>
            <a:r>
              <a:rPr lang="en-US" dirty="0" smtClean="0">
                <a:solidFill>
                  <a:schemeClr val="bg1"/>
                </a:solidFill>
              </a:rPr>
              <a:t>Orange Line Signals Upgrades (Design-Build)</a:t>
            </a:r>
            <a:endParaRPr lang="en-US" sz="1400" dirty="0">
              <a:solidFill>
                <a:schemeClr val="bg1"/>
              </a:solidFill>
            </a:endParaRPr>
          </a:p>
        </p:txBody>
      </p:sp>
      <p:sp>
        <p:nvSpPr>
          <p:cNvPr id="21" name="Rectangle 20"/>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Tree>
    <p:extLst>
      <p:ext uri="{BB962C8B-B14F-4D97-AF65-F5344CB8AC3E}">
        <p14:creationId xmlns:p14="http://schemas.microsoft.com/office/powerpoint/2010/main" val="2356996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7B24D9-7B6B-4982-9C46-A249BFA363E1}"/>
              </a:ext>
            </a:extLst>
          </p:cNvPr>
          <p:cNvPicPr>
            <a:picLocks noChangeAspect="1"/>
          </p:cNvPicPr>
          <p:nvPr/>
        </p:nvPicPr>
        <p:blipFill rotWithShape="1">
          <a:blip r:embed="rId3"/>
          <a:srcRect t="926" r="5282" b="2415"/>
          <a:stretch/>
        </p:blipFill>
        <p:spPr>
          <a:xfrm>
            <a:off x="3644900" y="1484415"/>
            <a:ext cx="5124450" cy="4763980"/>
          </a:xfrm>
          <a:prstGeom prst="rect">
            <a:avLst/>
          </a:prstGeom>
        </p:spPr>
      </p:pic>
      <p:grpSp>
        <p:nvGrpSpPr>
          <p:cNvPr id="18" name="Group 17">
            <a:extLst>
              <a:ext uri="{FF2B5EF4-FFF2-40B4-BE49-F238E27FC236}">
                <a16:creationId xmlns:a16="http://schemas.microsoft.com/office/drawing/2014/main" xmlns="" id="{FF8C7DD8-DA3A-4B2A-B973-5F618E62419D}"/>
              </a:ext>
            </a:extLst>
          </p:cNvPr>
          <p:cNvGrpSpPr/>
          <p:nvPr/>
        </p:nvGrpSpPr>
        <p:grpSpPr>
          <a:xfrm>
            <a:off x="0" y="1103641"/>
            <a:ext cx="8769350" cy="5533379"/>
            <a:chOff x="0" y="1103641"/>
            <a:chExt cx="8769350" cy="5533379"/>
          </a:xfrm>
        </p:grpSpPr>
        <p:sp>
          <p:nvSpPr>
            <p:cNvPr id="10" name="Rectangle 11">
              <a:extLst>
                <a:ext uri="{FF2B5EF4-FFF2-40B4-BE49-F238E27FC236}">
                  <a16:creationId xmlns:a16="http://schemas.microsoft.com/office/drawing/2014/main" xmlns="" id="{33BE826B-B26B-43F2-87EE-31CB49CB4B79}"/>
                </a:ext>
              </a:extLst>
            </p:cNvPr>
            <p:cNvSpPr/>
            <p:nvPr/>
          </p:nvSpPr>
          <p:spPr bwMode="auto">
            <a:xfrm rot="10800000" flipH="1" flipV="1">
              <a:off x="78068" y="1103641"/>
              <a:ext cx="7164741" cy="5383761"/>
            </a:xfrm>
            <a:custGeom>
              <a:avLst/>
              <a:gdLst>
                <a:gd name="connsiteX0" fmla="*/ 0 w 4057710"/>
                <a:gd name="connsiteY0" fmla="*/ 4627255 h 4627255"/>
                <a:gd name="connsiteX1" fmla="*/ 3431078 w 4057710"/>
                <a:gd name="connsiteY1" fmla="*/ 0 h 4627255"/>
                <a:gd name="connsiteX2" fmla="*/ 4057710 w 4057710"/>
                <a:gd name="connsiteY2" fmla="*/ 0 h 4627255"/>
                <a:gd name="connsiteX3" fmla="*/ 626632 w 4057710"/>
                <a:gd name="connsiteY3" fmla="*/ 4627255 h 4627255"/>
                <a:gd name="connsiteX4" fmla="*/ 0 w 4057710"/>
                <a:gd name="connsiteY4" fmla="*/ 4627255 h 4627255"/>
                <a:gd name="connsiteX0" fmla="*/ 0 w 6811070"/>
                <a:gd name="connsiteY0" fmla="*/ 4637415 h 4637415"/>
                <a:gd name="connsiteX1" fmla="*/ 6184438 w 6811070"/>
                <a:gd name="connsiteY1" fmla="*/ 0 h 4637415"/>
                <a:gd name="connsiteX2" fmla="*/ 6811070 w 6811070"/>
                <a:gd name="connsiteY2" fmla="*/ 0 h 4637415"/>
                <a:gd name="connsiteX3" fmla="*/ 3379992 w 6811070"/>
                <a:gd name="connsiteY3" fmla="*/ 4627255 h 4637415"/>
                <a:gd name="connsiteX4" fmla="*/ 0 w 6811070"/>
                <a:gd name="connsiteY4" fmla="*/ 4637415 h 4637415"/>
                <a:gd name="connsiteX0" fmla="*/ 53802 w 6864872"/>
                <a:gd name="connsiteY0" fmla="*/ 4637415 h 4637415"/>
                <a:gd name="connsiteX1" fmla="*/ 0 w 6864872"/>
                <a:gd name="connsiteY1" fmla="*/ 20320 h 4637415"/>
                <a:gd name="connsiteX2" fmla="*/ 6864872 w 6864872"/>
                <a:gd name="connsiteY2" fmla="*/ 0 h 4637415"/>
                <a:gd name="connsiteX3" fmla="*/ 3433794 w 6864872"/>
                <a:gd name="connsiteY3" fmla="*/ 4627255 h 4637415"/>
                <a:gd name="connsiteX4" fmla="*/ 53802 w 6864872"/>
                <a:gd name="connsiteY4" fmla="*/ 4637415 h 4637415"/>
                <a:gd name="connsiteX0" fmla="*/ 63962 w 6875032"/>
                <a:gd name="connsiteY0" fmla="*/ 4647575 h 4647575"/>
                <a:gd name="connsiteX1" fmla="*/ 0 w 6875032"/>
                <a:gd name="connsiteY1" fmla="*/ 0 h 4647575"/>
                <a:gd name="connsiteX2" fmla="*/ 6875032 w 6875032"/>
                <a:gd name="connsiteY2" fmla="*/ 10160 h 4647575"/>
                <a:gd name="connsiteX3" fmla="*/ 3443954 w 6875032"/>
                <a:gd name="connsiteY3" fmla="*/ 4637415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487838 w 6875032"/>
                <a:gd name="connsiteY3" fmla="*/ 4528193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597546 w 6875032"/>
                <a:gd name="connsiteY3" fmla="*/ 4528193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553662 w 6875032"/>
                <a:gd name="connsiteY3" fmla="*/ 4617557 h 4647575"/>
                <a:gd name="connsiteX4" fmla="*/ 63962 w 6875032"/>
                <a:gd name="connsiteY4" fmla="*/ 4647575 h 4647575"/>
                <a:gd name="connsiteX0" fmla="*/ 63962 w 6875032"/>
                <a:gd name="connsiteY0" fmla="*/ 4647575 h 4657274"/>
                <a:gd name="connsiteX1" fmla="*/ 0 w 6875032"/>
                <a:gd name="connsiteY1" fmla="*/ 0 h 4657274"/>
                <a:gd name="connsiteX2" fmla="*/ 6875032 w 6875032"/>
                <a:gd name="connsiteY2" fmla="*/ 10160 h 4657274"/>
                <a:gd name="connsiteX3" fmla="*/ 3531721 w 6875032"/>
                <a:gd name="connsiteY3" fmla="*/ 4657274 h 4657274"/>
                <a:gd name="connsiteX4" fmla="*/ 63962 w 6875032"/>
                <a:gd name="connsiteY4" fmla="*/ 4647575 h 4657274"/>
                <a:gd name="connsiteX0" fmla="*/ 63962 w 6875032"/>
                <a:gd name="connsiteY0" fmla="*/ 4647575 h 4696991"/>
                <a:gd name="connsiteX1" fmla="*/ 0 w 6875032"/>
                <a:gd name="connsiteY1" fmla="*/ 0 h 4696991"/>
                <a:gd name="connsiteX2" fmla="*/ 6875032 w 6875032"/>
                <a:gd name="connsiteY2" fmla="*/ 10160 h 4696991"/>
                <a:gd name="connsiteX3" fmla="*/ 3498808 w 6875032"/>
                <a:gd name="connsiteY3" fmla="*/ 4696991 h 4696991"/>
                <a:gd name="connsiteX4" fmla="*/ 63962 w 6875032"/>
                <a:gd name="connsiteY4" fmla="*/ 4647575 h 4696991"/>
                <a:gd name="connsiteX0" fmla="*/ 0 w 6811070"/>
                <a:gd name="connsiteY0" fmla="*/ 4637415 h 4686831"/>
                <a:gd name="connsiteX1" fmla="*/ 3874554 w 6811070"/>
                <a:gd name="connsiteY1" fmla="*/ 1161497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393496 w 6811070"/>
                <a:gd name="connsiteY1" fmla="*/ 168567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448350 w 6811070"/>
                <a:gd name="connsiteY1" fmla="*/ 59345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601942 w 6811070"/>
                <a:gd name="connsiteY1" fmla="*/ 1568599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1801074 w 6811070"/>
                <a:gd name="connsiteY1" fmla="*/ 883478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5377554 w 6811070"/>
                <a:gd name="connsiteY1" fmla="*/ 9699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645 h 4687061"/>
                <a:gd name="connsiteX1" fmla="*/ 5596971 w 6811070"/>
                <a:gd name="connsiteY1" fmla="*/ 0 h 4687061"/>
                <a:gd name="connsiteX2" fmla="*/ 6811070 w 6811070"/>
                <a:gd name="connsiteY2" fmla="*/ 230 h 4687061"/>
                <a:gd name="connsiteX3" fmla="*/ 3434846 w 6811070"/>
                <a:gd name="connsiteY3" fmla="*/ 4687061 h 4687061"/>
                <a:gd name="connsiteX4" fmla="*/ 0 w 6811070"/>
                <a:gd name="connsiteY4" fmla="*/ 4637645 h 4687061"/>
                <a:gd name="connsiteX0" fmla="*/ 0 w 6712333"/>
                <a:gd name="connsiteY0" fmla="*/ 4637645 h 4687061"/>
                <a:gd name="connsiteX1" fmla="*/ 5596971 w 6712333"/>
                <a:gd name="connsiteY1" fmla="*/ 0 h 4687061"/>
                <a:gd name="connsiteX2" fmla="*/ 6712333 w 6712333"/>
                <a:gd name="connsiteY2" fmla="*/ 119382 h 4687061"/>
                <a:gd name="connsiteX3" fmla="*/ 3434846 w 6712333"/>
                <a:gd name="connsiteY3" fmla="*/ 4687061 h 4687061"/>
                <a:gd name="connsiteX4" fmla="*/ 0 w 6712333"/>
                <a:gd name="connsiteY4" fmla="*/ 4637645 h 4687061"/>
                <a:gd name="connsiteX0" fmla="*/ 0 w 6789129"/>
                <a:gd name="connsiteY0" fmla="*/ 4637645 h 4687061"/>
                <a:gd name="connsiteX1" fmla="*/ 5596971 w 6789129"/>
                <a:gd name="connsiteY1" fmla="*/ 0 h 4687061"/>
                <a:gd name="connsiteX2" fmla="*/ 6789129 w 6789129"/>
                <a:gd name="connsiteY2" fmla="*/ 39947 h 4687061"/>
                <a:gd name="connsiteX3" fmla="*/ 3434846 w 6789129"/>
                <a:gd name="connsiteY3" fmla="*/ 4687061 h 4687061"/>
                <a:gd name="connsiteX4" fmla="*/ 0 w 6789129"/>
                <a:gd name="connsiteY4" fmla="*/ 4637645 h 4687061"/>
                <a:gd name="connsiteX0" fmla="*/ 0 w 6701363"/>
                <a:gd name="connsiteY0" fmla="*/ 4637645 h 4687061"/>
                <a:gd name="connsiteX1" fmla="*/ 5596971 w 6701363"/>
                <a:gd name="connsiteY1" fmla="*/ 0 h 4687061"/>
                <a:gd name="connsiteX2" fmla="*/ 6701363 w 6701363"/>
                <a:gd name="connsiteY2" fmla="*/ 119382 h 4687061"/>
                <a:gd name="connsiteX3" fmla="*/ 3434846 w 6701363"/>
                <a:gd name="connsiteY3" fmla="*/ 4687061 h 4687061"/>
                <a:gd name="connsiteX4" fmla="*/ 0 w 6701363"/>
                <a:gd name="connsiteY4" fmla="*/ 4637645 h 4687061"/>
                <a:gd name="connsiteX0" fmla="*/ 0 w 6778159"/>
                <a:gd name="connsiteY0" fmla="*/ 4667203 h 4716619"/>
                <a:gd name="connsiteX1" fmla="*/ 5596971 w 6778159"/>
                <a:gd name="connsiteY1" fmla="*/ 29558 h 4716619"/>
                <a:gd name="connsiteX2" fmla="*/ 6778159 w 6778159"/>
                <a:gd name="connsiteY2" fmla="*/ 0 h 4716619"/>
                <a:gd name="connsiteX3" fmla="*/ 3434846 w 6778159"/>
                <a:gd name="connsiteY3" fmla="*/ 4716619 h 4716619"/>
                <a:gd name="connsiteX4" fmla="*/ 0 w 6778159"/>
                <a:gd name="connsiteY4" fmla="*/ 4667203 h 4716619"/>
                <a:gd name="connsiteX0" fmla="*/ 0 w 6843984"/>
                <a:gd name="connsiteY0" fmla="*/ 4667203 h 4716619"/>
                <a:gd name="connsiteX1" fmla="*/ 5596971 w 6843984"/>
                <a:gd name="connsiteY1" fmla="*/ 29558 h 4716619"/>
                <a:gd name="connsiteX2" fmla="*/ 6843984 w 6843984"/>
                <a:gd name="connsiteY2" fmla="*/ 0 h 4716619"/>
                <a:gd name="connsiteX3" fmla="*/ 3434846 w 6843984"/>
                <a:gd name="connsiteY3" fmla="*/ 4716619 h 4716619"/>
                <a:gd name="connsiteX4" fmla="*/ 0 w 6843984"/>
                <a:gd name="connsiteY4" fmla="*/ 4667203 h 4716619"/>
                <a:gd name="connsiteX0" fmla="*/ 0 w 6876896"/>
                <a:gd name="connsiteY0" fmla="*/ 4657274 h 4706690"/>
                <a:gd name="connsiteX1" fmla="*/ 5596971 w 6876896"/>
                <a:gd name="connsiteY1" fmla="*/ 19629 h 4706690"/>
                <a:gd name="connsiteX2" fmla="*/ 6876896 w 6876896"/>
                <a:gd name="connsiteY2" fmla="*/ 0 h 4706690"/>
                <a:gd name="connsiteX3" fmla="*/ 3434846 w 6876896"/>
                <a:gd name="connsiteY3" fmla="*/ 4706690 h 4706690"/>
                <a:gd name="connsiteX4" fmla="*/ 0 w 6876896"/>
                <a:gd name="connsiteY4" fmla="*/ 4657274 h 4706690"/>
                <a:gd name="connsiteX0" fmla="*/ 0 w 6876896"/>
                <a:gd name="connsiteY0" fmla="*/ 4657274 h 4676902"/>
                <a:gd name="connsiteX1" fmla="*/ 5596971 w 6876896"/>
                <a:gd name="connsiteY1" fmla="*/ 19629 h 4676902"/>
                <a:gd name="connsiteX2" fmla="*/ 6876896 w 6876896"/>
                <a:gd name="connsiteY2" fmla="*/ 0 h 4676902"/>
                <a:gd name="connsiteX3" fmla="*/ 3566496 w 6876896"/>
                <a:gd name="connsiteY3" fmla="*/ 4676902 h 4676902"/>
                <a:gd name="connsiteX4" fmla="*/ 0 w 6876896"/>
                <a:gd name="connsiteY4" fmla="*/ 4657274 h 467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6896" h="4676902">
                  <a:moveTo>
                    <a:pt x="0" y="4657274"/>
                  </a:moveTo>
                  <a:lnTo>
                    <a:pt x="5596971" y="19629"/>
                  </a:lnTo>
                  <a:lnTo>
                    <a:pt x="6876896" y="0"/>
                  </a:lnTo>
                  <a:lnTo>
                    <a:pt x="3566496" y="4676902"/>
                  </a:lnTo>
                  <a:lnTo>
                    <a:pt x="0" y="4657274"/>
                  </a:lnTo>
                  <a:close/>
                </a:path>
              </a:pathLst>
            </a:custGeom>
            <a:solidFill>
              <a:srgbClr val="FF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xmlns="" id="{F7B2F5D6-F071-4039-915A-5660588CDB6F}"/>
                </a:ext>
              </a:extLst>
            </p:cNvPr>
            <p:cNvSpPr/>
            <p:nvPr/>
          </p:nvSpPr>
          <p:spPr bwMode="auto">
            <a:xfrm rot="10800000" flipH="1" flipV="1">
              <a:off x="0" y="1360170"/>
              <a:ext cx="6762750" cy="5276850"/>
            </a:xfrm>
            <a:custGeom>
              <a:avLst/>
              <a:gdLst>
                <a:gd name="connsiteX0" fmla="*/ 0 w 4057710"/>
                <a:gd name="connsiteY0" fmla="*/ 4627255 h 4627255"/>
                <a:gd name="connsiteX1" fmla="*/ 3431078 w 4057710"/>
                <a:gd name="connsiteY1" fmla="*/ 0 h 4627255"/>
                <a:gd name="connsiteX2" fmla="*/ 4057710 w 4057710"/>
                <a:gd name="connsiteY2" fmla="*/ 0 h 4627255"/>
                <a:gd name="connsiteX3" fmla="*/ 626632 w 4057710"/>
                <a:gd name="connsiteY3" fmla="*/ 4627255 h 4627255"/>
                <a:gd name="connsiteX4" fmla="*/ 0 w 4057710"/>
                <a:gd name="connsiteY4" fmla="*/ 4627255 h 4627255"/>
                <a:gd name="connsiteX0" fmla="*/ 0 w 6811070"/>
                <a:gd name="connsiteY0" fmla="*/ 4637415 h 4637415"/>
                <a:gd name="connsiteX1" fmla="*/ 6184438 w 6811070"/>
                <a:gd name="connsiteY1" fmla="*/ 0 h 4637415"/>
                <a:gd name="connsiteX2" fmla="*/ 6811070 w 6811070"/>
                <a:gd name="connsiteY2" fmla="*/ 0 h 4637415"/>
                <a:gd name="connsiteX3" fmla="*/ 3379992 w 6811070"/>
                <a:gd name="connsiteY3" fmla="*/ 4627255 h 4637415"/>
                <a:gd name="connsiteX4" fmla="*/ 0 w 6811070"/>
                <a:gd name="connsiteY4" fmla="*/ 4637415 h 4637415"/>
                <a:gd name="connsiteX0" fmla="*/ 53802 w 6864872"/>
                <a:gd name="connsiteY0" fmla="*/ 4637415 h 4637415"/>
                <a:gd name="connsiteX1" fmla="*/ 0 w 6864872"/>
                <a:gd name="connsiteY1" fmla="*/ 20320 h 4637415"/>
                <a:gd name="connsiteX2" fmla="*/ 6864872 w 6864872"/>
                <a:gd name="connsiteY2" fmla="*/ 0 h 4637415"/>
                <a:gd name="connsiteX3" fmla="*/ 3433794 w 6864872"/>
                <a:gd name="connsiteY3" fmla="*/ 4627255 h 4637415"/>
                <a:gd name="connsiteX4" fmla="*/ 53802 w 6864872"/>
                <a:gd name="connsiteY4" fmla="*/ 4637415 h 4637415"/>
                <a:gd name="connsiteX0" fmla="*/ 63962 w 6875032"/>
                <a:gd name="connsiteY0" fmla="*/ 4647575 h 4647575"/>
                <a:gd name="connsiteX1" fmla="*/ 0 w 6875032"/>
                <a:gd name="connsiteY1" fmla="*/ 0 h 4647575"/>
                <a:gd name="connsiteX2" fmla="*/ 6875032 w 6875032"/>
                <a:gd name="connsiteY2" fmla="*/ 10160 h 4647575"/>
                <a:gd name="connsiteX3" fmla="*/ 3443954 w 6875032"/>
                <a:gd name="connsiteY3" fmla="*/ 4637415 h 4647575"/>
                <a:gd name="connsiteX4" fmla="*/ 63962 w 6875032"/>
                <a:gd name="connsiteY4" fmla="*/ 4647575 h 464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032" h="4647575">
                  <a:moveTo>
                    <a:pt x="63962" y="4647575"/>
                  </a:moveTo>
                  <a:lnTo>
                    <a:pt x="0" y="0"/>
                  </a:lnTo>
                  <a:lnTo>
                    <a:pt x="6875032" y="10160"/>
                  </a:lnTo>
                  <a:lnTo>
                    <a:pt x="3443954" y="4637415"/>
                  </a:lnTo>
                  <a:lnTo>
                    <a:pt x="63962" y="4647575"/>
                  </a:lnTo>
                  <a:close/>
                </a:path>
              </a:pathLst>
            </a:custGeom>
            <a:ln/>
          </p:spPr>
          <p:style>
            <a:lnRef idx="2">
              <a:schemeClr val="accent3"/>
            </a:lnRef>
            <a:fillRef idx="1">
              <a:schemeClr val="lt1"/>
            </a:fillRef>
            <a:effectRef idx="0">
              <a:schemeClr val="accent3"/>
            </a:effectRef>
            <a:fontRef idx="minor">
              <a:schemeClr val="dk1"/>
            </a:fontRef>
          </p:style>
          <p:txBody>
            <a:bodyPr anchor="ctr"/>
            <a:lstStyle/>
            <a:p>
              <a:pPr algn="ctr" eaLnBrk="1" fontAlgn="auto" hangingPunct="1">
                <a:spcBef>
                  <a:spcPts val="0"/>
                </a:spcBef>
                <a:spcAft>
                  <a:spcPts val="0"/>
                </a:spcAft>
                <a:defRPr/>
              </a:pPr>
              <a:endParaRPr lang="en-US" dirty="0"/>
            </a:p>
          </p:txBody>
        </p:sp>
        <p:cxnSp>
          <p:nvCxnSpPr>
            <p:cNvPr id="14" name="Straight Connector 13">
              <a:extLst>
                <a:ext uri="{FF2B5EF4-FFF2-40B4-BE49-F238E27FC236}">
                  <a16:creationId xmlns:a16="http://schemas.microsoft.com/office/drawing/2014/main" xmlns="" id="{18031377-CA2E-49D4-A245-40E24828CE00}"/>
                </a:ext>
              </a:extLst>
            </p:cNvPr>
            <p:cNvCxnSpPr/>
            <p:nvPr/>
          </p:nvCxnSpPr>
          <p:spPr>
            <a:xfrm>
              <a:off x="447675" y="1325563"/>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grpSp>
      <p:sp>
        <p:nvSpPr>
          <p:cNvPr id="11" name="Title 2"/>
          <p:cNvSpPr>
            <a:spLocks noGrp="1"/>
          </p:cNvSpPr>
          <p:nvPr>
            <p:ph type="title"/>
          </p:nvPr>
        </p:nvSpPr>
        <p:spPr>
          <a:xfrm>
            <a:off x="462625" y="814044"/>
            <a:ext cx="7541291" cy="444887"/>
          </a:xfrm>
          <a:solidFill>
            <a:srgbClr val="FF9900"/>
          </a:solidFill>
        </p:spPr>
        <p:txBody>
          <a:bodyPr/>
          <a:lstStyle/>
          <a:p>
            <a:r>
              <a:rPr lang="en-US" dirty="0" smtClean="0">
                <a:solidFill>
                  <a:schemeClr val="bg1"/>
                </a:solidFill>
              </a:rPr>
              <a:t>Orange Line Bridge Strengthening (Construction)</a:t>
            </a:r>
            <a:endParaRPr lang="en-US" sz="1400" dirty="0">
              <a:solidFill>
                <a:schemeClr val="bg1"/>
              </a:solidFill>
            </a:endParaRPr>
          </a:p>
        </p:txBody>
      </p:sp>
      <p:graphicFrame>
        <p:nvGraphicFramePr>
          <p:cNvPr id="13" name="Table 12">
            <a:extLst>
              <a:ext uri="{FF2B5EF4-FFF2-40B4-BE49-F238E27FC236}">
                <a16:creationId xmlns:a16="http://schemas.microsoft.com/office/drawing/2014/main" xmlns="" id="{8404BC7E-5752-426A-9257-B4ED3104498F}"/>
              </a:ext>
            </a:extLst>
          </p:cNvPr>
          <p:cNvGraphicFramePr>
            <a:graphicFrameLocks noGrp="1"/>
          </p:cNvGraphicFramePr>
          <p:nvPr>
            <p:extLst>
              <p:ext uri="{D42A27DB-BD31-4B8C-83A1-F6EECF244321}">
                <p14:modId xmlns:p14="http://schemas.microsoft.com/office/powerpoint/2010/main" val="2408872801"/>
              </p:ext>
            </p:extLst>
          </p:nvPr>
        </p:nvGraphicFramePr>
        <p:xfrm>
          <a:off x="469469" y="1558617"/>
          <a:ext cx="4800600" cy="883920"/>
        </p:xfrm>
        <a:graphic>
          <a:graphicData uri="http://schemas.openxmlformats.org/drawingml/2006/table">
            <a:tbl>
              <a:tblPr/>
              <a:tblGrid>
                <a:gridCol w="4800600">
                  <a:extLst>
                    <a:ext uri="{9D8B030D-6E8A-4147-A177-3AD203B41FA5}">
                      <a16:colId xmlns:a16="http://schemas.microsoft.com/office/drawing/2014/main" xmlns="" val="1507746599"/>
                    </a:ext>
                  </a:extLst>
                </a:gridCol>
              </a:tblGrid>
              <a:tr h="0">
                <a:tc>
                  <a:txBody>
                    <a:bodyPr/>
                    <a:lstStyle/>
                    <a:p>
                      <a:pPr algn="l" fontAlgn="ctr"/>
                      <a:r>
                        <a:rPr lang="en-US" sz="1400" b="1" i="0" u="none" strike="noStrike" dirty="0">
                          <a:solidFill>
                            <a:srgbClr val="000000"/>
                          </a:solidFill>
                          <a:effectLst/>
                          <a:latin typeface="Arial" panose="020B0604020202020204" pitchFamily="34" charset="0"/>
                        </a:rPr>
                        <a:t>Orange Line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xmlns="" val="4120171026"/>
                  </a:ext>
                </a:extLst>
              </a:tr>
              <a:tr h="0">
                <a:tc>
                  <a:txBody>
                    <a:bodyPr/>
                    <a:lstStyle/>
                    <a:p>
                      <a:pPr algn="l" fontAlgn="ctr"/>
                      <a:r>
                        <a:rPr lang="en-US" sz="1400" b="0" i="0" u="none" strike="noStrike" dirty="0">
                          <a:solidFill>
                            <a:srgbClr val="000000"/>
                          </a:solidFill>
                          <a:effectLst/>
                          <a:latin typeface="Arial" panose="020B0604020202020204" pitchFamily="34" charset="0"/>
                        </a:rPr>
                        <a:t>Bridge Repairs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593440012"/>
                  </a:ext>
                </a:extLst>
              </a:tr>
              <a:tr h="144780">
                <a:tc>
                  <a:txBody>
                    <a:bodyPr/>
                    <a:lstStyle/>
                    <a:p>
                      <a:pPr marL="182880" indent="-182880" algn="l" fontAlgn="ctr">
                        <a:buFont typeface="Arial" panose="020B0604020202020204" pitchFamily="34" charset="0"/>
                        <a:buChar char="•"/>
                      </a:pPr>
                      <a:r>
                        <a:rPr lang="en-US" sz="1400" b="0" i="0" u="none" strike="noStrike" dirty="0">
                          <a:solidFill>
                            <a:srgbClr val="000000"/>
                          </a:solidFill>
                          <a:effectLst/>
                          <a:latin typeface="Arial" panose="020B0604020202020204" pitchFamily="34" charset="0"/>
                        </a:rPr>
                        <a:t>Charles Street-M-01-003 (85) </a:t>
                      </a:r>
                      <a:r>
                        <a:rPr lang="en-US" sz="1400" b="1" i="0" u="none" strike="noStrike" dirty="0">
                          <a:solidFill>
                            <a:srgbClr val="00B0F0"/>
                          </a:solidFill>
                          <a:effectLst/>
                          <a:latin typeface="Arial" panose="020B0604020202020204" pitchFamily="34" charset="0"/>
                        </a:rPr>
                        <a:t>IN CONSTRUCTION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4189301076"/>
                  </a:ext>
                </a:extLst>
              </a:tr>
              <a:tr h="144780">
                <a:tc>
                  <a:txBody>
                    <a:bodyPr/>
                    <a:lstStyle/>
                    <a:p>
                      <a:pPr marL="182880" indent="-182880" algn="l" fontAlgn="ctr">
                        <a:buFont typeface="Arial" panose="020B0604020202020204" pitchFamily="34" charset="0"/>
                        <a:buChar char="•"/>
                      </a:pPr>
                      <a:r>
                        <a:rPr lang="en-US" sz="1400" b="0" i="0" u="none" strike="noStrike" dirty="0">
                          <a:solidFill>
                            <a:srgbClr val="000000"/>
                          </a:solidFill>
                          <a:effectLst/>
                          <a:latin typeface="Arial" panose="020B0604020202020204" pitchFamily="34" charset="0"/>
                        </a:rPr>
                        <a:t>Adams Street-M-01-002 (85J) </a:t>
                      </a:r>
                      <a:r>
                        <a:rPr lang="en-US" sz="1400" b="1" i="0" u="none" strike="noStrike" dirty="0">
                          <a:solidFill>
                            <a:srgbClr val="00B0F0"/>
                          </a:solidFill>
                          <a:effectLst/>
                          <a:latin typeface="Arial" panose="020B0604020202020204" pitchFamily="34" charset="0"/>
                        </a:rPr>
                        <a:t>IN CONSTRUCTION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911138893"/>
                  </a:ext>
                </a:extLst>
              </a:tr>
            </a:tbl>
          </a:graphicData>
        </a:graphic>
      </p:graphicFrame>
      <p:sp>
        <p:nvSpPr>
          <p:cNvPr id="15" name="Rectangle 14">
            <a:extLst>
              <a:ext uri="{FF2B5EF4-FFF2-40B4-BE49-F238E27FC236}">
                <a16:creationId xmlns:a16="http://schemas.microsoft.com/office/drawing/2014/main" xmlns="" id="{716B7AAF-CC55-428B-ACA0-D9B9BE90D0C7}"/>
              </a:ext>
            </a:extLst>
          </p:cNvPr>
          <p:cNvSpPr/>
          <p:nvPr/>
        </p:nvSpPr>
        <p:spPr>
          <a:xfrm>
            <a:off x="469469" y="2646371"/>
            <a:ext cx="4311462" cy="616566"/>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300" b="1" u="sng" dirty="0">
                <a:solidFill>
                  <a:srgbClr val="000000"/>
                </a:solidFill>
                <a:latin typeface="Verdana"/>
                <a:cs typeface="Arial"/>
              </a:rPr>
              <a:t>Status</a:t>
            </a:r>
          </a:p>
          <a:p>
            <a:pPr lvl="0">
              <a:defRPr/>
            </a:pPr>
            <a:r>
              <a:rPr lang="en-US" sz="1300" dirty="0" smtClean="0">
                <a:solidFill>
                  <a:srgbClr val="000000"/>
                </a:solidFill>
                <a:latin typeface="Verdana"/>
                <a:cs typeface="Arial"/>
              </a:rPr>
              <a:t>OL </a:t>
            </a:r>
            <a:r>
              <a:rPr lang="en-US" sz="1300" dirty="0">
                <a:solidFill>
                  <a:srgbClr val="000000"/>
                </a:solidFill>
                <a:latin typeface="Verdana"/>
                <a:cs typeface="Arial"/>
              </a:rPr>
              <a:t>Substantial Completion – </a:t>
            </a:r>
            <a:r>
              <a:rPr lang="en-US" sz="1300" dirty="0" smtClean="0">
                <a:solidFill>
                  <a:srgbClr val="000000"/>
                </a:solidFill>
                <a:latin typeface="Verdana"/>
                <a:cs typeface="Arial"/>
              </a:rPr>
              <a:t>01/07/2019</a:t>
            </a:r>
            <a:endParaRPr lang="en-US" sz="1300" dirty="0">
              <a:solidFill>
                <a:srgbClr val="000000"/>
              </a:solidFill>
              <a:latin typeface="Verdana"/>
              <a:cs typeface="Arial"/>
            </a:endParaRPr>
          </a:p>
          <a:p>
            <a:pPr lvl="0">
              <a:defRPr/>
            </a:pPr>
            <a:r>
              <a:rPr kumimoji="0" lang="en-US" sz="1300" b="1" i="0" u="sng" strike="noStrike" kern="1200" cap="none" spc="0" normalizeH="0" baseline="0" noProof="0" dirty="0" smtClean="0">
                <a:ln>
                  <a:noFill/>
                </a:ln>
                <a:solidFill>
                  <a:srgbClr val="000000"/>
                </a:solidFill>
                <a:effectLst/>
                <a:uLnTx/>
                <a:uFillTx/>
                <a:latin typeface="Verdana"/>
                <a:ea typeface="+mn-ea"/>
                <a:cs typeface="Arial"/>
              </a:rPr>
              <a:t> </a:t>
            </a:r>
            <a:endParaRPr kumimoji="0" lang="en-US" sz="1300" b="1" i="0" u="sng" strike="noStrike" kern="1200" cap="none" spc="0" normalizeH="0" baseline="0" noProof="0" dirty="0">
              <a:ln>
                <a:noFill/>
              </a:ln>
              <a:solidFill>
                <a:srgbClr val="000000"/>
              </a:solidFill>
              <a:effectLst/>
              <a:uLnTx/>
              <a:uFillTx/>
              <a:latin typeface="Verdana"/>
              <a:ea typeface="+mn-ea"/>
              <a:cs typeface="Arial"/>
            </a:endParaRPr>
          </a:p>
          <a:p>
            <a:pPr lvl="0">
              <a:defRPr/>
            </a:pPr>
            <a:endParaRPr kumimoji="0" lang="en-US" sz="1300" b="1" i="0" u="sng" strike="noStrike" kern="1200" cap="none" spc="0" normalizeH="0" baseline="0" noProof="0" dirty="0">
              <a:ln>
                <a:noFill/>
              </a:ln>
              <a:solidFill>
                <a:srgbClr val="000000"/>
              </a:solidFill>
              <a:effectLst/>
              <a:highlight>
                <a:srgbClr val="FFFF00"/>
              </a:highlight>
              <a:uLnTx/>
              <a:uFillTx/>
              <a:latin typeface="Verdana"/>
              <a:ea typeface="+mn-ea"/>
              <a:cs typeface="Arial"/>
            </a:endParaRPr>
          </a:p>
        </p:txBody>
      </p:sp>
      <p:sp>
        <p:nvSpPr>
          <p:cNvPr id="16" name="Rectangle 15"/>
          <p:cNvSpPr/>
          <p:nvPr/>
        </p:nvSpPr>
        <p:spPr>
          <a:xfrm>
            <a:off x="462687" y="473043"/>
            <a:ext cx="4033115" cy="261610"/>
          </a:xfrm>
          <a:prstGeom prst="rect">
            <a:avLst/>
          </a:prstGeom>
        </p:spPr>
        <p:txBody>
          <a:bodyPr wrap="square">
            <a:spAutoFit/>
          </a:bodyPr>
          <a:lstStyle/>
          <a:p>
            <a:r>
              <a:rPr lang="en-US" sz="1100" b="1" kern="0" dirty="0" smtClean="0">
                <a:solidFill>
                  <a:srgbClr val="FF9900"/>
                </a:solidFill>
                <a:latin typeface="Arial" pitchFamily="34" charset="0"/>
                <a:cs typeface="Arial" pitchFamily="34" charset="0"/>
              </a:rPr>
              <a:t>Orange </a:t>
            </a:r>
            <a:r>
              <a:rPr lang="en-US" sz="1100" b="1" kern="0" dirty="0">
                <a:solidFill>
                  <a:srgbClr val="FF9900"/>
                </a:solidFill>
                <a:latin typeface="Arial" pitchFamily="34" charset="0"/>
                <a:cs typeface="Arial" pitchFamily="34" charset="0"/>
              </a:rPr>
              <a:t>Line Improvements Update</a:t>
            </a:r>
            <a:endParaRPr lang="en-US" b="1" dirty="0">
              <a:solidFill>
                <a:srgbClr val="FF9900"/>
              </a:solidFill>
              <a:latin typeface="Verdana"/>
              <a:cs typeface="Arial"/>
            </a:endParaRPr>
          </a:p>
        </p:txBody>
      </p:sp>
      <p:sp>
        <p:nvSpPr>
          <p:cNvPr id="19" name="Rectangle 18"/>
          <p:cNvSpPr/>
          <p:nvPr/>
        </p:nvSpPr>
        <p:spPr>
          <a:xfrm>
            <a:off x="447675" y="3519466"/>
            <a:ext cx="3673906" cy="1683355"/>
          </a:xfrm>
          <a:prstGeom prst="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t"/>
          <a:lstStyle/>
          <a:p>
            <a:pPr>
              <a:defRPr/>
            </a:pPr>
            <a:r>
              <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Project Benefits</a:t>
            </a:r>
          </a:p>
          <a:p>
            <a:pPr>
              <a:defRPr/>
            </a:pPr>
            <a:endParaRPr lang="en-US" sz="1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Bridges will accommodate new heavier Orange Line vehicles at higher speeds and more frequent headways</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marL="285750" indent="-285750">
              <a:buFont typeface="Arial" panose="020B0604020202020204" pitchFamily="34" charset="0"/>
              <a:buChar char="•"/>
              <a:defRPr/>
            </a:pP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Increase controlling bridge rating of structural elements to carry the new fully loaded Orange Line vehicles at 60 mph.</a:t>
            </a:r>
          </a:p>
          <a:p>
            <a:pPr>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099693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OHdSMGn80SAkSMQY+vPsTFBOXVu41tbu8+6L0VwS+f0YXQsvhOkAyC9Q3nWduexXP1SnER2NIGshevehlmtKd+FtrOgnYeeOJm2Vh5Ae+y+xKhASf/IvnVfgtmbX2MyuTiuvk7voq6Rh2cOkR96QxxeK5kgawCNtUErPBqWVpcRxY69QRqLYD0d/R3mcrF5ZRvjT9yV41bhvRjGKBaSy/m+yRT4frjCaxVaNKsjR/f1Ci1c8I//o14A6hkV/Ahy9HetNYWo059XhLhcsACwOVpCafS/IFD0uR0vAWLFyIUM6aAEu7CFhzTxULFIFHBcUkvz/C3WJ3lqHf5xkf5MvIrgCRY/QZC59BgzxwSxpecveb4Z7fyu70GTl803C8LKOyGneG8SAGpfUeG8WTp+d5apno3MIPTLE7KMQ9EsFFjSSMgMzKZME3yGQWBjFFq+K5RQO6jgOfolyWl07nDmyPLnzZXkljID715DP1QkKVGGBxtAPcMvXCINYfbJaxiZEuEmvozCcM+D78yCW1oGrDvzcCoi/iKNKwlNfiJrGiP2Wkv8vRA20li1rE20I55J6N+kzaqG/T4Tqbg7pBP1qvbkKy6QcLMq7p+Im/jISfubdkIrbLvoCnBp2UU8d18ME9B36SAu/nBq7uLY/5WAtn5fOEP5e1NXucBNp3eII85w+hQX2UDUVEhzDGT8Dykg1WTRgGSonSfZFQ1s3tfjsnmTz67295UGft4nhjFAAH+NCJj4gy+/o6Y1OuT07EDztA5Aa/KAfIeGjR0rj2KaXGj1gV/5e8bB5XkstaeOfZFMIZkWetP+FEoKHtHAfcRBO3Zze+canBqeIerfztf4hWZrWGaq0dnUJdSjcF+uuo9A5kHwK5FbbbIFEEYDTFaSxO89KA5YMKvwayObowmaY/RpVT7B/iiDfq2AUIrTlClahO01GFYawQj6vFBpSCYh+7CxHoa3pcm8UsH9hpdRx/A8RvFfWka6qQdWUjB/xIqy0wZFHzGLyeo5MKXRkblAUB9vFYt8xJ9BGEuAfgXHA7yvyWWamuFPhFCfctvBK6SnZSNh8ZOzzq6EDJco9UMX8Nyh3/b7CpYv43d/61qk0bm8DyV0nwxiGoe1m8DqKJneHRshFE7a26MWfy59pNOOGpjmxmTy4J0aJXWB4JlDfyEsQHvlAVArG9Rma9aSumVdSO97cL49ZBIlg7qQwcvhS0A4xDnAZapCfUJl+rRfxvvgSsI89Vbzo+Jv9A6R03uyG5VF0esZKY/FsXryYJwDGSQOVzkfhA0x6vOcysI8Z92jJwcdL2SUiGXPJPX0KDxCPU5kWTcszGXuycqMA/MA6Ao1n7/xR4r1m1K/5EbmPcr69mWePM944zsqps0T8WJcDT3SXnZZdZ3c6sZSv/9aQOP8HSN70+6Ubmt2FW8tmMlUw3URz67VKGgDOHFn9jgUh3bjVzDPua5wgfmv1/wAxrEG04V8F8MekjpA6GrXem3lkIfNSPzDzv2h6/OhhYYxLkXasxYMtuR2ARs8TOGXoRS1fs1dsXx1TsFdcx+RMwA8RhIGl56hpfhSQBERaK64Yapg7qOS/I9KL8WgVOsCSJ9Ty8PzeJfhG3EnI1HruQqHdXTJRPaaW7d3n0DtMuDh0ksG3gydSN+Fhc6JDFfd/Quoet/UEPtmqK1UhTG9HGSZPMAX3TIkivL+uUoh0fLor+dr+RBkN3tufL9O/uVklR75NaubomtyyZuKufQATwCmFdXpRKpvBFtpiXkkpAkgEK6d49aXDOQCWyzn+Tm87bT/lRPke29bvs3ez8LdR7vRxtzusDypJGdLO+HyEOHQ8AuPXFEPB+gTQUE4+OB9ZtbSu1jch5eY4M9ujzpBjLbtjficSQt4eTO1S0P/NExBEU9XcQRJ9xeceVnlXQri6fs/OKIuDA2rnjKnj3YYcOCpCB558CDG2iR2b3FPnBUVZ81hcVPnqTX8ALlNkpYisoSojqqtflBNErOVSgfFzNqbP2QJpjrDBBPX83szdMi0bznSSN0epFnfsZuE+avdj1985C3WoCK/ZqoYow8uYtLlByo6Xnj4EsJ0vNfo3lH0byniQzVU1xzMEDg2t+dps2zXCKOn5m4fOAVLW8SdnoByz6/nkqLPi6YRr3hSaHaCyTky5714LaMg8X8CL5QwTFYhRSJ7g5xpFwSErQ5C8rOv1mKUedUBunBYaTFwLVhkjPzPnOH3jvTe3BnrzJulW7sbtA5lfyVAQi0k2FcwAa1LJFivit+DYukqhLxKViitRbB/dGzlIbiz/rMtB5KPuICao3wPu4eq9BLNVzdZe1LqNvx6qYYXwF+MTZ7fB5qWG6u2ypCfstFovyCvPTzDd80q51QktaV2pjBDaAIpmDVohfoTo7j4oc4rSM8CpN1tV3GM/SQTFHoomzFaMc4susYmnsGlr5ezmfolvx4ckGpGPjSYBBKSmF12nMYtYTvaVdPrzO9MldfSH9PYYQZDU+fByb6ZlPNA/5DSaL8Lq0aLNA9YBOgaK42aWg4wFNz4AAH41JmiUWpvNeU9olphMhsNy4CulzETERD/Hs8R0SMp+T8+lRYWxA3Z3z3boj42Dxr/93KZWbXERd64/NTgbCKqBpKoTPDNFBkSDzYwa7wW9YHZSH1PlHAxzCBMKw4gED47CL9hC26OwUJG+IdMQ129qSJ71OkWxtbQf2cuwH/WplYXPvII9f/UXecT9JYQO26dzNbyr8vfjmGalrVPoZwBWiokCDdA3mKdb0WzLYTLzTGKMdCsB9EyE4kUf6z4wD5rYGle55yTNtJuKDdLJTqwi3aSImP/wcO+DM1VemTye/fp3PeDwnEDHsgfYJd7QFIFEBXIZRYj9T2vecLB1H1+1PZzDCuAXlRjag5o7aOxEoJxjydiqsBS0hASbpyItjro+xO5M5kXwxsHr+esJt1faapET9bEin9ZB5nutGCYQUPldafKbD1a+kr0OUYJ5vFRksyGqxsOnDmRS4DPIkN6cD41sceEsc//sj/L5EPw8YDjcm5qbIJieANSrxe7XIcMTT0ZnDNi5HfbgygiztA/7lWMmFVO8FzinbZkW/VeysXcHKJYcYm9MG6RbnCds/QQZHvPKLRpSOH1SqbwYghyES4CYQQ54temXhmCfgLCaiNomkuToWL7VPt2nJbwCkLAGAViKkTrZQwHFR1uqaWfxzCtpurLw5RwdHHUKmdLLKLEvNGSFI097U4D1Hp1IruR7BxPV/arm0/hMoQ3HPksmr5+jQ3oGcgyCUI9/VIDV5rXIkEfc5HXkiB3FNxi8M3V99uaf9CbswhhvW6n7vVL0peNenohyZRVUtIy08oCe8qAWIUoqnrO1B/tN8Tb9dABfRxmQ1KKUSiaTDox6Ej40/2plhDhiaosRXhoOwAah9bPMm13EjVxrVkN1mP6s48JbY8ZykWKxpdB32dEr6Wm6JmIAp111LQwHwZ1vKn3HGdEA5kDGPHn3rAz0TVvoN3QytGMn1r7+aR7hxtOjyeeWk4KTIuJmWNYvc6V9/MfXgv6QxIVLDIJw63VKmhxdgXu9Gr0HcU/FuwTXO5VLwsC/UtTan81Q8GQ/wX1YqovGytUK3IrpTDOsAv7hByNdsgLEWn/+mbVIIO3fTWEC0+X5Ht85NR34DIMHztHSbWxGxTu0zcD0+EoDcpA3rs2ITo4bMvx0hpHd9uspnDfT4VCsyqO+8dlr0vyos4kOnkiXJnsqjIlWgTAV8QDthZHJdvNDyZFNpScsy8xWnUtjBOdwuXeizzf6ZJpQjPdd7O7rUUsR0T61KhLKc0EewM/KZ9X4LP7Bf3H+hWwycChseOn9Ewm5X6be/iCclNgueBNRWANmQX+oUbChfV5sD4gdDfAaPyQxxAcX83M+4oWaxFJXCJlzvRBefQ0M258KagLy3+CvR5X7q4Zj943gH28D2kmkmwnAxnTon/z+ij8isWF4ynSnlC1OlJCp/qdMVeFqKGD2Lxq3d2wvFirL20+U9okfm4qddTLPAvw3HYUejJfSLjDqewV7WMljJSFiwT6+s+wsZYlSe7BIuqE+vHFKNJEPX5LpI7XqR7mV0SIw4BO4E2Zp0EwerMvmFk83oElxg6IQpV2S9FXHFkPHOmXolHD6UsY8mj4xbS7jaOv8b/u9ElS/LCmaq6FUUr/ejE4GdYD6GJKrNUvFgvIzly2kbk1U1WTANfKN2xV0BLVRNRi+OZKBjSiM0XvFVueF9kc3F2F5eAtVGkazNGZHOrnj60U/rgxgBZJpGvvpiUjUNKZpopbzj7oekfr8h3kGXSGEYXuaAoWlAyd9NwXas5f4HXMN9b+Vs/vEvylzBpqQznkXnlWh7RVPP/kYdMNomWqebKYrRFycB0PCtxVcRQ3D3e44PaLku+Mu7uscVBxy9Aaz+8nhA5KcSctKnu3P2NP/Hz2DGwPkupiX//ChOv1hfkh1OCiZXSSN7CJRpXuv1TeHMZkG7TUCKvARuZto9DQKimtDDvRwJiYLxTglQvqPUz2oyBZ8UVYEcDz4BLOiHrHLP1TegxbF8y1twgJvVlZE3erxkXDb8vibdp4ghQv0bLjIEh1aFqV6KlWngnU1chghOChp/RD0zSYynzP3vhFDso007k525nFfr+h1wP90s/theWsk8KBxOLS7BI2ncWiGJxWISlxbP/e2jnktvzsVzQ4HywemxTPoBLbRiujpCDYj5mHODxNIsGcwCwrOWc6egj4Fhm6cvHjmPq+C55+RPbJM0pzx1iIyRHsEunfgcJHQ+Pg3IgrlQUb+Ij2nkJAeXTjTkyQa6T8QF9rqzfNTrxdOLMktv61bAonkiLFL5PM77gX01rPWZW2fOxD82JJnKdoMhegKDgtqjNWiVIA5dEkKwrkaRpGCcHhORcE31KgcbWu6MZui0zm/K1cd1v5aLF37x1PVCVLNiGtHwrfByNSAUDLll9UgDpQ+UCYZvDB89hvh0Fz+I5eWJlcojwB/wouuoT1zMH9HY+upwdSwMhKuKBnRVwHLNv6seDdj3lwNlxV+E3+M5uBOELnlgC+7w3bpgXKXt1BvsZY4NhhWzpchRWfhFN/qR6zDPmNOYjmeiEe/oP/oQYDNH+pvLtc11FYdAwBLgoswxMnPMvu4Dhm5SCm380R0klidOCEo5Zr/gHmLzwqIrD+jioK0/A267fddYThlj+mkoq2pGgW2Ws3UClhgg3jxcx6OT1wMO7RSFsinSzH0+BpqRadC1xqd4WgGX29eqD5ZvMgRvsp32Z3eP1R1uU4tTerDHg1aWsPJts4Zw7WCQpbAE87gnICGGxvmPwpOpBpm4TyPTbHzHKG9FWxnScXsETWX5hlaBNEP78lMlqEdrQQsZ4WXCUJYUbWM9fcRtqeOJQQ+OA5CE+YUwdz2axMaE2CMQnDKA2UHQ75PVH+I94z+lVybRzDS9Dr7NMvn/N2vJ9o5g/QUpT3jf82u04WnHtaQm1vEJc8IbutHQfyJDPPn9rJG+r/l9cRkwcrUcQXMz5fiAFuch3fADsZ+uuvoyVGsI7lvOgQbqrs5JMzGrxyvZDuy/Lt/Zz0C2lCvm1sTt1OcFmb1gB0E2vEh9RS6Fuq0p/MyTtlZHq/44qbrAXwqdAQpqg20B6KpLXnkK9NSnkj4bPJGmXvvvWv4PJICJ6D50TbX0iVgqtFunEH37oHES5NrHGzAFhIkGxjgD+Ubz4jhr4UE+0SPE7BEsVvl0gCOks/Ws3Z2wvI3IFxmYgFW0kwT81FTAOKTz2AmO7+PBMfJN2AN2pujkt5VgLWEWeTDjI6VAOyGN1w1E0Ksr/6Fb++mk6uS64uDFu4Z5v7B57p/8xhE1bA3jsuvUaeb6v26VhT0cXfVkp973muNUU0rvWbvCRaBZMkOWtH/Wv+SHVkJfq2+7JXf4Q92qJJzVU2SK0ZjHUGxsVjXNh80vPGsqlGBH5c9DffuXpnK4k0X+2HM7g4Xjs1e8f+3bl37XFuHHPANwGsxDI9811MjTOkTj+KCOimrb0vF21lGz28EPlGsliPnvOaEjQyjovD+WutsG4xpFPU8AU9EKtALpLfuy+IWIABnu/mGTFU4HjGyi5J8WYovgBNeca0moIX00Sw4RVysTBr1E2IwoRFL5tEAXs1wA6w9kHXKDkeECmoof8Z40TdYnb6PHOl2omjFQz3uVX4Qh/WmOvDT0z5lBqR/WTMDoN5mrx7E10QOUkKXq52j+Z4p4mjRKfET9x7JZgL27PE9BAbMDDcUXk71/MhX6z7BoaNhv2NMG1S0qAzxc9T7CTm1PIr7HUzFjx5diqeDNjpljOomu6QofUcxQR+ZTjs9axGrfNoDzWJtvu1VF5AvD6Hg3gl1jLg+1fnhN5nYOp4bbHi7IIymhmyKCJaJ8vXiUmQzWcE4hAfQPUtirCmDMaXAVyaZBYpCj4FuJyqIBAG703AeJ3U7md4HEWjhSixinVzpzOea5nE/FGbxBpk3WP3iE0PqqUAO3k7t4R8yJ8vYBVLbZpAvVlEDNraCIos5BPZw9inikokQfTJUSof6AvK0mzGrBbLiygF6peBdCeUON+12BdA/+I3adiYaDb62UZ4P6IWkoQNtzdt44kD6nRjZ1AFKDeHrgUdB1t/4TSodbSMa6pdkWw8/89vP8keUMir1jZzDPhz0krMolns2t9112skmcAGMKB8tacF6wViheQR4+soX/3ExU+CuJaad5Qji9Y/lb/+oGbBSXTRt9WqGB2RDP8u+T2Hh5emoLySJQYLYCi+3+NwhllUhEkjfgbXfsIWKQJEaKcyq5TpfgSydkqyfHUPdhFe2RQ9U+sV+/fd4EZgSqkxJImNFwbdWswX5q3MIXrhOdRSS4ZlW7wUMsPYHYcs5hw+vPlhkAx/s+07BVhowR/QZWXFTgwn1KvRIeYo+0+TNnhYx5McszJfK2A65rTG++EL0egutVYu6Rd0dM4CBo478HIFLNV7nZXGlaWToQjQr5wvsAaXRzu3733sc62jnMvbhP/bZlc/IEDNu1VcADdc30cDARpKii1KcGdMhpSKg/LoTe7Jo7bB55/26RuGUZ0c4UO0wx038pEjhrCBoSdbLPQXI6g3kHiTzbwV1dFWwoX6GGJxdNkDEZZe2YvE8qEduySOIwOO8zSPTlKeiqJZvSq26sn8qlR1UHztKE0RAmbecCbVarp/O55NNHw2TRP/ZKFtxxy+hdroHH5SCNJpLSiYiVuKzE+HLS3YDbemev2V8faydVS9BrjVZGwJO55jfaBsdkmbsBn6PkdguhqWYmULmjrHoR4l0626cPy5yMkPs6rS6boDonwzdD0wAvvjajQfTz/kUr85DxuMEqUN/kPVEpXt2P0j4TVc6o7YUDXSfTLTI3HEprUgHfX2HziJfF53R5+MPKbheMFWOwPd6aEcfnKavdbev2I7+7bk4tS7NFxBPq3MlupP1ZMofpe6/bCDMAneS62aPYa96Wr6rB554b+ztZzxSiLrOHQLfpTJLs9yiT6UzGEj/yyTezTXkS0MMKBkSOmesqAYlwnY78FrtOaXexC9xS6ohoZC3K38LUopwFCs6mzvIIlYPZyOOvuyiB0I9YVqrFxRz/4KUtEPWqPm8MkKG78xVT8R1SKgXHzsMS5duHLXYr3ZVDmPD9HxA7n/pwN4sR/viXktu0jQjwEGtQF4sl9ZYKTPkgcHfqZiXrdRIOAJhZeBJncHf8OoFijrczyuLPPhf12TduWTYKKZZS8/nbfH4Guc5jCszx2yyysCMuOL5y44Mub0o2EAcD7+RiS2hMmRL97VOJLXY6Jr28r4kSbva6WulQt93HughyB6Q7jySWERB6M/4JFCoBoMNb8GWd7mtVYoYKwstTosKXPHEMwmvU7NZ/KOQIcUUJKjqfwmD9u1gdUuudHVZ32VY+iEM/v4KdelAKCovtqXbiYp5guiUAwlR5kgAxlSygY6OtRRZzi+gTErXjUqvFhJYtEDDx2GqI8ckzpUQaDgTb/V0MVmZowj1HP4tMOeIOfbAsARLADMbD/j+UwMsIQWtrv5BkysDwkGhNEiX+jKWMt3Pc6QpxIpHKCS9Ep/npAL3mkt+V+x9SFdZfC/x0cIUUB0aRdK9rcl+APi7tv/qMWD3jnxarv046AXAAT5EjtLu58omE9/odoz7szV4/qKUKNzfVJyg3bIggnMW0OzlwFVVhuUxM+yhRwnnImMoh2+WLCK3JmkXHuJUIgAKlMkjIeegG444R+pXkjNMNTJsLAUIGb9jJJcUYlfFVzBlqwDIBRHQnOaJfr6VRYH0Uze4XtTCOX0io43kl+76vHWdSpmlyyuOBk4G+Vj+QWNoqXPmJcY0tOCEkNCA+tD3JCO5FzTDgb61XK3SXTIy3NBEyot/3m4fqRn8mZk5SR+cQAh0O7ERFlXUtPfJxhQPr9mTv3IJP4mRMAKJvhc4gaJwwu2YwmDPPDAx1DSwtFTZpNAPruKt8yTePo81OHd86XIyLyb0MPttIKE5Bm8p1ljcwwKS/EDCnReZ3y0FfxIj5cMRvmnHPemLKS2S+Nw8fNEiB33XKrLeMgdO17znhJfjAM37rtYTK3/XC8iQsiBbgcpzyQFac1MO4Oi1H/FvmmwLZWT+ufZNW8tCeDJQJR/VxSyAHjZbe13PJ1Qi8TmNuACKj7sFJfZDEHJFA/NHUZhJbfTRgb3CJeZtI6MofqEkEhCUHDBk9BDwa4iI0Ygcd/FQT9rOjimuDBV4asugeHkSW0d6SG/4XPptHmuL+jvgQIPZQyurnUxS4fzHdsxyg56ioj931befyzmkchSth7Ftg/oVTJv+G8Xrbn+T6wUO40qBMTsK41ec48sq2SS8XyQl8MM12kwIMiGpa60LVtjCZ/H/t/vLepyueH0s9JaAfa6enene0RYnJ+sgvMsFgSxBdtzmA+Fc/saxmLb9A9aP4la3oRi1ykv/tb8nhtXzYbNkej6JompnGKSsAXjeDHEF/73tVslUwPFRhq4BsYYQimGhgymktyvpZPRGviQbqxcIVbtAOFbkXR+Y9sYKMzyVF8bSg73JdQ8I2JCKOGegUXMg7oNw8mdv3ToO7++BoBejxjVPt1cPp+cP4pcaEDq9VrYhsRj+DtjMrEd3n6unh0+mnu8zAMjkkY3IwREpf05eCdqmHsslJ1MP55G5210ukyBCo66FeLFkMn9HeshqMbAqS462xUxoGBdElcVd3RarxokE6dw+SZrER8U7Osm/ra+W2s5SaGg9Q0zczlq8r5wVMGUXNOrWbUvCe0Jrdmwa8kc5JFVLX2SPFaYq2StnUMCl4G9aDGRojGLAUZi6kQi493dyaF4/nMRtiEXpkUEwOqIFBExc/j6wTU367mGsUiX8iz1HwhGCyAV2V6b2d70rkzSCOimn7wM6ri6hdSiMARdCKMDEl+vEFost0LwiUnV9JhYjuUJsEdSN6xj27RxOYke6ZUP/lIjbqtsDWPGfaGVeCGHWW7ubqBBGu1sl78CQhutBGUasqwx5k0pE7FPqLomhcn5vD2SQFCgYPyecPKysZaimfvXYtOMNLLd6eWm3HIdXLhLyWcNasnKx9Qe0l3DOO6/cQxbUd+AoQErHYlhA+LgJxEKncJwkcQ0xqIiWsNDgLBJjrHt+Onp+enjKxfElmbmcX3TB+P/Mhv6Hge84J8lgOVM07+XpgH7zlNawJcS3re18IZBfgnPi+tu2uhj9JyAAVF6rvCetntaJHjRSP+jEzA7sfOjENvKHp/GXpHLToItOUdBBsCzY7fSCYMk3X8W/l5oCoIyW5pOOTcFwyQzFBKcLTpTNmTvbNSVHzqpYcijCU0XRZDtFq5g+Wbpz2tWVoyZf6+PynpDYdQV9zHzE7eH20cgyXtm/YIB4+yq1Rl4M2lUa/cFjgh7iNgKBh9QBg5DFmj6V1VoaBecQP7veZi+9Myw2Z4ujmHbpowNdKCh014nvPzLJhrfCbUWeggOQCXW31VmZBTIPQCpVb/uCCQPR5agqvxJ3YP+esasQFVt12gqFCZPmPd153ROzOfsoIOXH84Psd29YeDMPBNJ5GyOTWuz0dDIoNswFdgnX/laLIGpeUiaH8231AuotXX0GttyVVQRrsuQBEegZXIOpYFs/aBvbab4RqrjgozCUUlv4voS6K+M8hXYj05nUsdG3gmPiw4sv6VmJeStYrOUJew5nnQv5g0rnC+NO402khV5IPCVUpd4ASpDOWNYmCy46uW6gGo3+qA3u+PoWqdRL3GyvjRLufVIEn18HeniY+wK+Lhn0EjC0HYpOwz6b4+xRJmu5uJGkaA4c+QEkk/9/ZZ4l3CBVNYYAueu+SsvtyddQHt0eukefttxloX6FV+msqQfNvyiiu6HlsaCfNuBr5JBUmncpE6amSL6CQuIr2Epw+KLy2DOUIEHO/du/56R0Pg8mlpqovCloGbAzrvLYhmS/+uVkf2Wi4KzbOfwGg+BFVOLDojyWRmqkxYmmIAcW8qFyCxw6xTKSpQKA81NyNQKp4z7Exvex8rDI9VJfimDbs7uqvnaCQh3S0Flp49B9NU2x1J8qi8n6OfeMGUAd7PqpWcWYR7HefVBZM+9ZwEkimKrmSkCgJh9f9rbbJKKllmQ8xUrj7/ix28Es1dLkyPHa3Y2Sc0ZGeWkIKzRnAARGd43hqkGHKCQ8tHU5TOKmnhC/WysffBnKdJiR+tWVumtV0GRUeEjnl4k0FRBCci6zP/ADo3RbdQ5hfPuJ5qN82wUyvQdJ+5/zHxdyOiBrXO3nqRFsSZYP4reiGozLzQnUbXqIGTj1mYpHFPoa/ykTIh7146gydT5S+yeSr0PDGRXDr4ubBvzUdFHVWJ0Qsw8D6NZvyt9iKlV8XlznULHB15X+H9wap2UZYAh6SD5KysmeVpq2QN6lWDN0a6a/vDX83SZ+hEMxi78XC6g6P+U0vAV3CEMZT4X+e9CzEl3n43QY3bipHvbdgxscYOkBbcIzPZgRCsjviItKtIq4KRsK7gs3eTee0yrOWzzvDufUEB/jSytF6+VWeQwZQTpxZkjpFCO8ublnHNGVc16Hjgev9YFK6TnJf2wFY1Fn/1ARLDd0iLAWM2q202Qlv0lTaY6GYY8sKH8dGdRwOuBpgFzT485l8FDJbjtX5F81fupUjkIFImGTCkAmJjHG1MFHvx+MLOl7ZTzY26S6hazsx5dmXDcuLLQTqLJI1Ysz2acLNhPBP/uskBdSfDmhyXA2xWyIOFPS4i0ocxok+WWjJXvSt+7tlFcqCMY9FhOT9smV54oIRoCmFrFDeV0Sr1m6XJeBWNoU+UGTmwAbjG3ImECL02rOckoCQyYONgKZv/5qAgUWlQGdb+dIkwfra+Ff8j8Y+wynl2JP0rR3mic9npje0NCPdAdXv3Yxd3Zk+POAtyFmLwbp8KfXP+pRq852JCURNcSk3dh0gexPE9JCb4RCWgR+/euqX3tCGhPzX7MrQMq3CdoohBqj64DD3+UvwsxM5bd00zb2dwPWPAMpk0Tfw53JyOZOGVLVqUNpexUmSp+rWoIGrGUFT+GSik4PNKbIV5FVpEPMZ8/nZGkh1Y/51rrW7JwJ4gQKpryb/7M+upOtmnrhAPzJKzV0RypU5c9pKSVhPOBu4GP9PeE4kFm7x87GqLq6P9neuZZzgADzgyunyFwRDHhKVie7kKDU1VTzmCBYo8lC5d6VF/ZCfnnNe9Z2zxFEyrkjHQ4JK+cXig4nU82mQin/2BoPcT7GNbvnDpdWsETg8wrMSaLoy4ySQwCtXMIPaCnItNTc6EXF4dIWGiS3KZFk3wcWgZ0RR2iIdzYk9PZ7wT6D4Xgts52nX7UdjBB7uqjC6yWL4tO+doFAlD4qAwznnxao7CHGc3EYLT29tgEJ29N1WtDWiexEbB4JEWLudhH23wxSXy7wDyj6hlI/tr5Uh1T+GfmWhkuNAxB8PWf9xRNAKY+X906J7a1rJJ+xu0iBG0VTIw7ckmzpiF2R610JoIKccTiIX2UpJPoUEbAGqC36vxMfZaGj6lUMLGLXhvldITPd93033Si87NQ97FlXnEhO+KiPr7dZ8coJzXUccAET9nPLEqzE35X9CoplPhrIF3RMyqijGdA7NX4AsUv27AOs3yj9sTnXXVlNKRN5B55GGWj17JgKfAf1FhWopYfPd0YOPgRm6Fayickh79Sfy5ygFkfwYO9gca0kigL/cdgG3EMsrtU2wChN52cu2LqB7x52caLykM9cyfpweLzPSz637xIR1FZVSDN/0B6kUiXLE2IhzmyAq2kRpnsp5Xu8sTaELAEgnnSEXqs9E9I2KVZZYy2IByipRHJAEjUMX93bxfLsiCmZQgaQt2QAFLC+CeBOSJhbRNimv/1v1sMfUcsssTsRZBfchaXFJhDYjF139Bxf3lp5ZTKgCNgbsR/xqxPTduPQm9KrLSLuJWcVN7iekVDudAnJa9s4eO+vJN1BFY34GJZf+WI/kxm1CAi5A5oH7Bowf6ayw1/CmUSl14X/D2/x4rD3FIKAaSh3U87Jj/LcAvBWhDPZY9f7Kh2c5hWFilTWRd2p7q3Shy0OHrURxRU7+suo1GCnusS2ydMwry7CWoMuEMokaScFwD3yjfUm9OZ/q7ctyEEfE2g82AdG1olHgwbZVo5nh+NxIiksGjFlglmUCFKIpCO2A34UbxWl4iVVkHCUhtZUWKGWsNa8RSpL03jsHYFQD6IlFczUThUxESEeo8/eVwnFHP3zP5cVymIGh7LZMbidL+Tkj1PIYkPUEkpxT1Fc5ggVbR/z4L1D83FLlXZScjk4PDUvV5B0TdTV1mul41PgvNcOnjs9KVkryX8meNMutEcYzK/KLxJC8KRXPXzoszDADk/8MQP39Nbg1H5iqtZA0EH6dS2QtUlHCLSXOJay4HuycLslzYmoAW05CTt6XJ9Jvve4SKXSmdBQWHoFri9hP4BKWkS8l5kzPFVFx67n3X7ThA0cVLvu1KxuOC01aqDOMTF9ZJFdULd1rn28iwWLpgOgRSR632kMiieiYg//LvkI3iCyLJKGcXH4W8jmMyW2z4FQgW/xKmLLneNRKkdE6hSk3hx1dIOPRJ6LewjL9QhhQo4+khacf8LzxQCyJG70camiJWjEt821OFgt9bO5KKzyL7dFjQ8wLhepM8G3VZ3KF+Byg0TC1+l7tFPwn18Rp2fuwS7sQ5+gSyY2IptanlYoaTURPFKpa8PfzjbKxhmuAi4MyBGPUqY09UNQeCt+76aRGexm0/u1Tamq98MzyphbQawYCrecuuCQ9d4Rz9WFDWI2e8SKUbTUDC8CX3TdvA0MxkZGTTJPQ4C52XvZA4ZDsbuOYTeVsOP1yWo4GW35Q0GiMtZlBzVSF/+D+bGHG17S0HEkDZ+tRtEvWV1WfRAw+3HfbtRfAFviTtdCWxBl0BzawXqvKcprc6ttEXcC2PJY24NLT3iZXV7hpGupugS/nd2B5t8U01uYuht2j4RQ6Ec/TPN9nyTlSTzLFmN/Cbl1K3zsNbsdKdwbeStZudG+HdwXILDH5GbXMtKxvHH1XBq+6nQbQaAtAcZNhfgNlpPlTZf983NSHshWSDbvTrre7+qv8iz3uUxCCju+SHRYhrXQDo5+aO7mFz8bRl1kDa11f0gkUKp/LRFX1xlunq/Zi+lklPNgtcVdHNsCwThe76a7LQZ7PpNA0YBAM1bUcyck8upolqqFrohOEDkU/VYWjybT1Aa/c0DFARV6VD48czVUkPT/pFS6G3ZrToawU4oAALldUVQ/4TttqtoRPXIeA7PTH+zeMQybCv6aZ+DVk2buxCNB2I0MgCh3wJYgtUNsTorKoGA+/ojNA5OxcflXEV8h4ft90foXc+2qD9qRAqTLRAOvc1tU3zovzaBpoxVByg19wn8yP8G57UFCgJTDNCD7piszCDCN//uI1QfVILCOTs7kcb2u2S48YS/3s5X7FZGBwPiAT5BYb6ay9VrpDMotzpskdUOI/DlHrzZupORj5N3bmdieDHIj9IuW6FplEeA6s1sxoGIXM5oMc4KFdR8TW+2croig1YjULw6xlc/B4W/kQygC/Ay/mGeK3cuzTNpYwkiv2F9aSjTIjnJRjDvoDQ/ksecMrVLXIN6nAN2mCrmXLKpUPyvCxwbQBQ85wDkv81+5SQXHLRzHhAeayEi39tzbieB4IBlzlTn5MgrjU/FK+0o5L4WT78fbZbspdxa+A+ajSuEixlwRBiBRkOSRLH1mWPMdaOF8DXEYNYIEiMkfcc0KSsyzNg8exAD49DX9wS0naih/6zOqEwxi+imTnXfeQuWk8A+zBd0jG5hwatRXMP0dq4LBsLKGh5ZOYMhQgcjm4XPwts0JwHp/deY9LYnD0zXpsAgmS8zaqTleq/j5YELuhCKFmHQV/5bieD4VfcTj9jIqsKPMHPF9QXzfSM20/d+96y0uQ1PtL5hkJKDnwfInMQzYs/4y9KOb+XNCQZS1+8ja144a7/8SO16M6m/msOeq0F53XL8FG0/2FLSnImYG5Whau/0Ft0q+OhlSsbB8I2w2KNvVZsMyAg6MVh194whjoqsWluTtxRpFvZMe1ov4C+/9WWyqBywAmCd91UiEyJh1W/lCiPSUYxe2Q+alxGXKRI2UPJluKg3zBrOPefEuFjS+4SVr2NgGSORSxVnpeGVHmDTfCb+zK/5vqGn/tg+I8fe9onqJnBvUkeCP7yU4+rze65gRspo9JQqFQNoFuei6ZUcJ0aVF4Tg/gxzYYHxNrBSBQ2d4ihfaTLO2CJsZKGs/CGJnFRPrP72s/Qr+N1wqNMLq58nCckDcxwgRdZp0oXGFYT+RK5y+aQXLlrUsRRnJsJhJ99aXov5xfkPTzY9RTcaXtQ7NZjVlZirlB5fk1GplhcPNVbJBnV9QfnuKSRXgPTb3C8XUPM/7JM/KI7ROnCkifXK6OcZvt0LT8gd1+xHGqIGNpR2JecR0XBvEa52dGnmmw5Vagefoiv0wT/gI7/XbPS6aI9mvdbtPATDPPyeGrWTaRpFynmBX2+hUCNkgnC6Ci5MNtYYUffyIzXL4UCWkTnadn7csJnpo3uurCWLkO5J73sb4hNXgLbJXc0S65ev/yJqROHjyz/ICP+apsKDBM1FyjxBVoDGnpXNZanAtUecfYAQ7hAuaHw1g5feT6TUGt3F4SHdnoB7urWEECFBNlbZZRt+bu+yFy+ZmG7TZpwNDEt6Y/v4YEmiXpFe0MK5V2JkuusHldJAESaYErKT33x8T8/DhnCRMaap2tC5flCqeSN6bh3+FfdkNG2n4MrEh95EaQdye4lX4I8X6Y281sOMcx4zwJrpJj/JrYSZaU3f6q5xmEuQCcOnKmvTlFjW5zYl79L8Kd3/lEfRSReRPUCdo9Y0ooMV+/EmqiehTuODysOu3Fqa0NoLOPmD9F+Fb8O2+eQj+piMh56P2qIlDB69qkz0Rmbm5bWeAKdyXQeJ5p7Nr07MNpxh9GgIDZJ9zyK/FMNCHYIu1GrhCG/JIGPmV+cZX0VrahX3DTrqSkkJ+RuY8AK+4kLRXSf2GDIMI2GTBFqPgYF8HX2oicGsVmemLwcGk0D4JCH77VGg+N8F9J6YpjKajMcDywbrg+tXdRA764XJkFeqXRwb3dhkocM9MI1LHrxsTYAh89wrP8cbpHSqEc/MvM3X8lQK1rqjG+kkCiS63LZr7LHB8GQvnwpqwzgV/7UqDr75pZlxhDwjGxliieDF4yVLAIohgXh+AHiJGXOFq/YqdRIuqwj3FA5cGo5uWop42a8xPhBXToNnp0FuDhUjPAXA+t4BWAFqt6RTGelUOFrIOggKL24/lP/qRU6ktmrjmj9/g187sQ47BYuf5ZOIS4yetXojmxVxftG/nl1hqFOLH7WobcplhWcJY0VOBEGQkWWu8W8Bd3gwix1JsFlICZLKgipSdLtwPPG1BPSimpfqOFtuiimdIYS/eS1+ChtOFrZW01LWbHDgNpHOyVHLWroYcUsFo2AO9MmBj5mj99C3kpb1ubDJq+fMClhu0/qghJONCe/TT0RdpXEvArBAtN2WPw6g0LXdUDFNKrTLV0XSTu088SH/JJCglw2zrGMrskELmw0dG/Kx122rOR8qbrseSM/kYVu5vZqY5w3HK5xllY/DWwM8/enCpogbt97N8WoQ24XjIrxe6dxbUYHPKw9Uek7jGGWVV26yCRtGaVgD6OjZKo+y5SrozKYH/kq0qpXpQrqLtv2cEiSLdRA51ptB/xvTnbeSlhOkZwsSOWgJHyxEOJjGx/9fqIM+2w9fIrOVfGhXezEWJaIDUQkeaVpNxUU8d6Gf3zYTn4mL7+1cB/Cdipx9bL7Hhn/wUtabAVgI1QrpKqQwFkgVzi7tINfbbrPuqj3yW5Zu/LEWqgg2N0qMuj0ZuogEBdkeKLXT6vva22B8fw7qP4czdBplC6wkNDtcXwUejHeUU4Ai/4id2EyfPx93s5Zp2vL6Ol0ObA9xyRaLJ68o9ijNWuAx3syQa3JTsfWItg25fGDGv6LIsgzIJCSs10dsfQsfiXQbTwA7fGOX4h29TMmlrnhfbN/AjINMM36Wt4Tj488vlHtNfTorJZA47g4Lmd+D0S6r6mR3cIhRBKglTZ4HbjxHx1reyufh1gtfajDEU/pOUjcylRxg9R94HU="/>
  <p:tag name="MEKKOXMLTAGS" val="1"/>
</p:tagLst>
</file>

<file path=ppt/tags/tag2.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gMcPCGrbvVDHAA21UQtxjiIUqba8bxYpIy0ufKDgD5XDCDe+RVNlFbJpcVRItRb19Hi89qJjTD9ipKC/dBBdkNW3cqqxFriNY2B7W3+bXVxpcBJ3WxE9+VOtV8Tm585I32tmAWsi3qBeXb5MtO78ZlEar+3ePvZm/eKkNj3/PmkC7+73A7e2tVVjZSW+pEyY6MjjSb/fYuKUlYdpc2J851EWCgPDEiElWg1WnTjQz/WMaup5Ox8HzXdYPaLQY02tr4lIE0usFqpPEw0kAWDWcYjok4eOt9EVw073UTlngHofjai/ToWfbOdqm9oJ+6oBsKJmgHTVcOIle7J4AIEpuHvG496en+iGEM42uyGNLEqbn/rPWm0HFHWjW0Im8qDo6T8JJ9MWVWo4V8z3dk3rdbfoA2HYq2DBgvzZkfLx9gCBRe86WwP4H9AdJdrwdxn6062SwJZOuuDM7FKpom23pQmAMT8fVEQMZ5nfNHKlsxO32tA24iC9KE2fUQHr43WCNmPQ3UrwI9v6UFRZaJjaHxr01WyN84IaIGAZGAhvotQ+cGVocnPcLjdKmDHgpA9rhuVpmOTiCpcCNFBvgcsG6Ib4ANMZsQKVZ47CYExh19qoxwWNSPo1YIIDHI4I/ASIu4EEwTMbXhFzEDEOT/VhWr8+8bc5m1iTZwyQi5V/Q0v809OEI0PpTK6Uuu9K8tNZg70ktmBWitAuifLIZ850dgWGJyZTfWMALVQrZ5+lR8M1rpcrfSIx7r9r0Ys44VTE8UZ5z9yZ09DkafpeluiUVTt4lvCS72fjk/07CCQZbw7KhJer5LbcO2JTm7+8AeLJIWFJwSuGmJhnSbw5gd0lgL3v3PtOf+wqGOqxi0mmw3xjqeVj4h/QoWtn+hs7tvBTKFZShDE0AxDgwvuiebdAdMXcoRUNmiQuj4wt0IidIqb+d+4frMlqBTVajvW0HsPpdnb770vb4xXDVM630EeVrdqW4bYdm2x0q3+b+qP9elSlWXmMac7baQq5esLVccYY2dyOezz8sY1c2eaieGhhZIjuJabUs12zoBg8lSki7lMrP1U3ni1i0Xhltvz0jYyeXyaT0U/eajGr+Om7kiWBVU8FWYalkdu3nR9AF4X52WIX0zBhqu0Hb+EAtTPmJJhaXu+SlQ2Gyydsbjiu7vEgq2pT58ItcjA7npZg0xrxNqH9W9B4vHm1vuNQ7LrUn3Fml59hn7JKZaXQ7f7RhXyN2+VqNdpe5WEnANPQ0FnZWqjkTBx2e99WUypKj5Uj9UAl/4deao8gsRReE+dZZlkStvIBYuKYzsJ/dF6AVekHviq/NWXCuKzEHYGkdNbGKoMhHmMNTBYESwwBj7QrbK93p90Pfg/uCHGzz7neKbB9o0KfF9/ZN3rIGL7JFsXZ7IhuzjXEBgZF7BeaSt3HzA9eiitSEFqA3T2a0w8SS/kilaY6BliDzvwvws8bwOaAZIYAC/uF0b/11p1J8xWKYxZMS11UdRFFVdqLE3JsVTZeTiXY7iQNBdetg+dR3gV76TI89YUcg+v3OVuVRDZ4WDRhgqPnRXNleJPUPMNdJ0/YJG17E1qWwQoIjUNzbZsSAeZ5epgbynL/bhID5s7RbEic+13zifMCGAHklvqgGzAt3+Z5Rus+UutYvG27RJ26tqW2gFF1o+GJ0JWy/T70yod0qfc8+349gm4Q5YBWiL8QregrtyxWsvdPbXqsMX+kE1TBcgcBXp2nGsRVMOvuI8XguseXS1lbzYyjr/Cy6nVg+vmnbIRstXGHiE5O+UaAi6f9RrCOb3waKOHzdRaGzIeVswut9HmOfFruTWNzHx/gOhmY475o3/ZPXrFhu2IJmXJnVMxAzg48QBbr3UcjMjV+hcxSOrRgqyTKNaCZksWkZ+gMoxJAsWRTPdr3vdvk8lZ+UKJ4alRqNRzDEfC1CvE+MznjMe6zbzQXOGUZulSITU+CMk/uYaR4UpzDyuRCpBiQfJIoiYxyDG53JEOwEVYC4GOK3vjXd0TlhLGnED+rRIb2A0d550EwrjD9MF7g+Ip8LuA9x44OsFnugBOFOlm4JUHG7483XgMEiIDPqsVrH3LjdkmzWKKS5LC2IFeorhFWzp2lM00C2Gcn/mXUd3TESSIOXOif2mbcTPgsqB1iBhTcvS/DU5uQ05wHY9vATGXht+yhxpimfdF0wyR8di4Obq/4CMyPa5t3/qdlu+0wmZcw35+6lJLPUGjqBxDbLfLKjwqn6tnzAvUz2aduEHjWGGne9HD/7hsVe2DzuFGxntUjmQ+ZIOIFdpwQ0gzV8P0JLeYGBKQKYLTOydkrR6c1DqvEaAG9gYqTA96BEcb7Yc12vOycY/cUG9ly87j9RaTC+9BeT7Y8Lv3/wQqtPK4aCiRMNxWW5pvukDVnVq7lo86pyCKpaAloY5xZ2DlavY7gVySAhwdKcNA+QxV/ATymoFMTNOyRMiqks9ED/4TqfKSop+9gEmPmqNGRLzRiGtws+dR5G1lyKbH11PtgTm0E4rvC/Tu4olOYsBAqXIktowBXk8MPXn1i4LcUvbMfUF5PT01Cr4zlNegqOzym/BlpQTEKOwajkN6gnxgqitrndz043fs8bYcwv8k4sQQG7NDdVQUNinWybpgei8DRhqnQcwbQuqVStbF21p4gl7eVKGY7/jQAxiWL6HdfC92bzZPAllpec8tKGR0YGrKwPrNbtqSUJh8i8KYed2aZ9ohoByqeqh8yFVxQdRIsPZy2B+XQivJifIB1SVJRtPE4bI4b05rL7s+MG7n44NPHQqFmabUCiHhmbynxQ2F1f0OTCzlmrA5I2fm4xmdaaWpTBu1poumoKCVtwmcdRdf+z76yoqr3/aHancvZjH9ydkoM2Od/cBfej+EiiPBW6V4kLrWERCWY5S49K5Sfm/UR4LFPodSPvAWoFh6I7JrvFC6g91H6lyXHHuoew+4HdbJXv9QPQUJ4dGKW4N0vH+kNoBFmveC6DtT00KoRneP+YzWZH1z9GH6FO9reUDDtQ0ZjW7sy2yC3C5UH9kyclY/wTLRW+8JJ4FEhAWasLMpoKfMYx773NWX5gQrQSExZttWrR/LkdnzCM8KppFTqYrPxuBC0g9MN9rWKlbSkjHXuOeOXsAOAFpF2/R68QhpSh9kkYs1fkOAsDN3ntinQMmLej1uCsuewK4UCVO2Gh4Ei9VUWMJViK7nz8kmqwtBAEhdgLk1lKsoBkFEnCXBDkIl1snY/TUqTCazxj7xuzwDtDvZwRl08/wYHXGM8b+car/jMO0yA7i/qwbp3DnXGhbBR35oSUNtkwK/V3X4+aG9z+kAgf3DKYGItU5RcqHaG2jiG9uAenjk2dm6WdEdcuIlNRchwdcJqf1IquRW6iP1HAystGukA/pkelXQr3ylipRz0KDbIhTqXGakZBYqtHbZytN4ExONTKa8cllptSued5kkZGXTHFZ0Tim6ix0WynuVR9v4/wxivIH8gJXrPBDuhyn4Pbxss0NHhMZv0D/eVcGRgfAY37Pgc+2Zq59V1Bksm6wfhc+2Biq0rh4n0cqS7UQ6onL40HUl9R86UWwhZMK7bH+1Jsj8gEYudP8dyYF0CnWhHp3eG+Pa+Pg0liy5Q0O/E3i6RDkwXpVF9TyCKOQHEB9VYOZujz5kyGSteu26464jmZm8G+5QZTEhKigrI9fjaLGr84+2PKkxqdvStxyWsS/POo4QVO7eZabm9uLre3ooplzT7OJDGs5GAvTYEHxekTBnyPQ8F9k1RLCvfJfyWGQ/wdHtDREyce5XAMgee6KPsEPVm3vFEXzjKF3khIYYab59LWx8OSr51M3Wd3BCOlvStITEyVxsxnW3T86neC83/lSW52o5/c2fcMMy1wG8xTj1Zrxi8UI8ZbQNlHBlT/REEHSevpkFEUf7XoGr3NKT8lFoA6G599Ju2A16rpOixQRFwW0YWIEwIUhDG4WI1NXNKRyYBly052UAHo6BDw7vR4H/mFH0/togVLdIldh3przPWeqAiRgtmg9nXKeTEcm+OB0mwFiiz++NhV1+i0mko6nLouh949xNvg9TNHc0rEBMkaJPGe6CLjdtpqQqjc5bF8ca/9HSv1SCaPk3XIUVhCqT/hTvnCmtuLQT5NLjZDlMJIRf6SHL7nib3QBFsFf4lhYoKG001zjxF2PxV8swEv1NwPyCBbJTnnmV3bDjeL6otCCtOoheaWWtTUbImZxW1t1qocgIj/ztuAG2Nbx+18EL7i+OEWWA104TrAq/yJiozhh0tgUv0XsbCVjfR8e0Ay/gAWhPVvBKCGcGUzS4sOmTGywciQ0dwYGzKiRjdZdCWV3W6iMN55+bXFYWII+JvxsZCreU9/PRSzyvaN8mp9JGY16dW2SciFGnG5wZZlqtQVjXSw1+yyyaa55CY9k0kdtkzCQBruXXXQ2H3CUBveWWiC8ly8qQ23TPwxvo1C1MCgp+jq5ReEJ/A3k2ThlBf3pnduWKkYNRDru8Z63SnMbvaRWtIEYHZ0Wpom2AtMYhJ+bzIjxoP350DO9T1ogZ2vbi6yEtF0b8KR1hDkZH3IepL6S/5O623GgCpJK8fKLpvPPdReoQrIZzW9cP4NfdUYoh/J8Ex2SdwTrVtzWmja0juS6g+y/yuX2dPfedYf0AXNiCSO2bvZzBMaSNKeMW8h3DjEH8NdFP/ldnX9AIz/rtp1f5oYjsiUXfbMo1WgY6RkLzTIeUqzESyyvaclscYmqD2/hZaWJSyirF6+rnYUbvQJ1A5Cb3pCk0M8/N2JA7yG7vxqorFZ032XMvBOG7Ut7IdAcF6PdhA/YC9Ak+laZVrua9CvJWddlM62OKY+pg6/vsKSOyS5rBSgZDLmsRiJjah5tAgG0gj+XyGQ53wFV5Rjjr2z0slW+yySQ628Y9lnzqWNOp5a3fD+CKIPdiS+mZv8R+Z8Iyjmftinl/ecGanHoqQfJlNsQLtjolAVzPPvCFdeKh/BPcr10P/yVq4TAfvDA4m+bK4sT/m/hwVizWEQVvxQvEm/jOhBzPNr8vU5rIYdRklinIHEQwc+tILCaJvgpdmcfpbfSiqCW95ii2VSH9J3WuvqC54hfAG2toTdC6EKIGu3jBVwHORf7VZ4H5dbI4Tn9pt2ILlzVsSaeW/iLZNC8Xz8JPanyP+xQh69BlMt+oRf2tdt8/zVrGdXJMbEQRyVRV1/3pFXRlv8J9ODQdVbe7v0Z95dfac/Iv9qYK0LRQghkS1RvbaDLfzWDFBsJP+OC3/FeczDO1XlJhQCeAwyEZ6kfAxu5QSt9tGe436T7MRuKC3l7wHeOY0qq2Rjue1L3yvbEdFYmi1y2mEnU/SKaczsOGMWI8uIfkxCLrSfD3hK2AvjVHM5tTdIIZlJkLNnshhz5mdzfy+xBrJ+4y1JnqjrmjqBml/k2JXfYYPg9D9kIwRxDSpzq4Avbdx9NMrDqYz8t9Oykv5bP1pQyv5scjXQdFfrvp8T5iSu/LCKoWvtRKLVJtc60na8ZyFcphcmG5Xz0URGfclgM6xV15fMKEMd1bFo4GOABgexspgdI4K+wAOr2qm6MMmBnkXI7Rq5RJkzOqAEyBi6PWE6j8O/UBSiVqmKDjTjxq1VTfNPrqnIFxxNGmNcDadqnfNZ2u7xEQamXsgfUxeormSvfNm14aY9xi6dYePhqShNe10j9RnWNvxA2vSVsJCW5it/pNwpicqa3qqan1hU8c9TNx14OxHqv2WImjfXTNE+w9XRkiiqT6rJZMYJfYfWhQBmcPK6Ls6XSOZS5BLCDn+CdABnD6shYv8+ElEuDSOtX9lJ2jyymUQSh4dVI7C7ZAD1lEGKhiCbRl0ns7HvQBsgGf4YVIdYJDlDxiKgf5pWv9/jRI5qkXuTjRK2tIBPRgiPxAzhi2iTpp4B0RLEyWziP5hkM71jRnRHUR1OXQYFJIfQiom13YK6xmm+l5eqcydSSkS+Vh6qUI7pvDWMHFmkj5LF41qGQwhSKv2ABca3Y1zqf/oelYJoTVmkc6MLjKDn8PsfJcbD2TanHNF0OjN+44L0YD9nVpX13wUcBZ09GWcfq+drbkqA5LeULA1UAp+kYU2r4JpWN3ZpE7PfvWP0FHQn/dAUc+D3M6f13/mowKazFM5emHd5Y3gvAW4LYBeKzhdbwuwFR+kiJiYzoBX7RAijug1qEm3kFnoDViqEI9y/+gU+gVMiuykEXLOLg1JcU5u5USsnj39khc5qxV8hN8BO5mZjPWNJi4wshKYoVgcZoN6RZFcjjmVxu8wqzVzWrhUoGIkQCIvHyCgdYo8QI043Weye6qlLn0UstwhGRfOLPx1cBBTRsEQso4eviBcrKdwYebzZfoEmRcJbZN+Eh9ApFKQk0QKp5v8lDDrVyEFyuGk9SE4YuYpJGktv9L+Jic2YdOBv+BquesDLZMvHGX2QnmZQpgjOk7MvPwv3dTPt5IJGe6xosRhXnmMe20QTsDbeMvMW6/XgBA0xHV6ocfPXi/PvbYrAmELxL0dlkzzHL/EC6mF2+8kPPlRpaQ4bnqwqUlqv4wJKTkjovZngoqHDWiSPcaR2MIx3A2huL8TmvfVQaEozhlA6oTALPDQmLTs5Ajl6c0ad7bPh75QXWuhFlSIUxhdZZwlM4r7+nQDytzu1W1C+cMvIm8gowr5h17oxGTmjFJD5XAy/zE2eO25LMJtFCvAKepthgaD0tnNBh6wN4d3KuTR4mC25AAJJeSu/kqTUJ/H1wSmz/uQ7+Xa2E9wPZVyWcQK2afGD+X5Y9tsoliQXi+Uv20fZlafyvSlMqI6dIdVQhGFS/oSsWP4H580nvjXIvB2SQsOJxf0oPPVzWoBgKDvG2sf1uRn9oyD7U9oTAp1AkaL28shYYGKBPetADaxsJCAAY2o+8VsZ1YFq+yA0CNgKzaa8zDKR0h+jzZAF24KyCRjQSixlwJlAJCaqgD+9JeFrl13+OzrcEz3C4ze7JKv2mCvtvYHx8zcwl1bNSxw2Ky3FvQqlC8lPviL2K5IoquPzfuxwtmcCU9Sq/Y5iojv+f0W8eoSLOkJA9Ss5J0Ko14e1J01zm0Mda4+STmyz6riTMAsURPZiHQ1Q9za0QPtuytcbDk2I394Uk77SsagxmFGI8O8mnuxK8MbHGoO6fnE5emrjPZsFLbVUF5/uMKShs9UwD8juoFyzB0KkrNanOoflmNqIULxLaRbc2PuoXP2ltjd4i+qdA8mT18EtNia/xaXmZQbCkpUR9ajSk3YUPiOEE3R9ye1fyuIPRUuVPhmn4D51GJVTb5y6PNEvX8yichHbdUyuHINPbVbw2PIxawPMuoUDJvogFY/vxXuX68rJZzdPC2eJhTibBM4GPMWl41YX7OuSX+ndwKTrT/kOAcESMUm3D/dsf9v4WfEKCjHlrsd3EYlN2RVKOfuryszWPbeaHGM3Qgy80UyBNv1imroIsW9J6tJ1ufsnOw6n4rhgNjGyVbFYjZXCHY22wMsdK2M93Creu8RtDyRCXJzIZyI5pTPz8KX2zN1YVkSx7qNBfKF3pd13HWucP/LlQyKNyy7TEL7SJpUbsdsdXglsJeTGbRh8PHC4yCrsEsFJpLqrLh60xVdoAjJO+LerubXDo/jS2nB8oIuMESesziUCJGBIbLwyXyDNKBh8lC1/WvVApCUeW1qXxOnEz/gM2Jl41ZYoKvSjEFWYv3bnz8CM413HTNN5tvdkc6k1X8ymlM1zQPRdcskS6zoiib2+URLHX0hjexj1I8BAAGRBI4pGeshYQexjOewgBrVydrR1GN2RTgQG6QFmqC3GdfnBQ3irEyid3fHeB8e+1amzUkrBv4pswFadVCCVJ28hgxrrZRqXoZkSvakT0k+2PO2YbLcGcbjNR4F7VvhH5boL+iRv2fIC1GFRW0N65ax8spUodGikOvIcnxD1pcj7EYYyyGnHlJwBi6EolaOEy7nLTgm34/Yfono3DAPNSLfwDKonYpQggcf0Ux9IqduDIqXOz8oVwONOU13NTQgGtEOKCevJDlyIUwQxOscXXo4B9u38rwurdCFz96cKKb9hCjthlcfFoBTFp6QkEvFqwdFj2IPoaZcX538TTRynBH4YxYjnzk9Zlq23Y/j1hWdmTMaayfVvgkabLSGQ3PlGihchU4XqXA24uvYdLlyGtrI+RfhujOp5NzkmUr/yzyJY/IBx7NWETUaf0TFu6udnfBBgIQqfNFr0FT23yWMngEs3GoNHSV+uKCd94rSAkcxZStKN8vXk5m0UO7w3X/06xzBX7FIli79JxYKrX2Ul48SXwI+S93b7jKQzeDeyfEH9fp+T2ZSHtaYOpsRbUiyDhQctq86jUbpsYHvjGcOnHbvj5D2CxmuwwCA7DlqGzIrvguJ3THkDDYy8rD7DvSAbdUenCJIcHlat7+C5srSaU67Njg1G9prB132+jubSGdS0s5oH2JgMX2bqLnmR6l+GW/aCDjRW4WIH1NfvNRUei+ncGArswRnCOe2x/sZ1tWw9Vy/NrvaA0JDmTXZnByaOjyKPZ27ROUifBTeP/nampA36yKKJoS2/q3bMQWo7hahpLlaCJXMvUYkk04YWKJBCkM4PIfEMJOlEO8jb6UubFO8MY/QvsPZKyppb5Tw9wSapdxxewbD5zVrYeI6rT6D5w1+XBpV0z9iOcynXGk/fNphm6EVLCz0R9CaDsS6MrCeDlTTnR1gChhYdTtzjijd8Vc8sJVKE07NTzShHUXOaqE62d0BgcvbQsG+3ZWIdOJLB37byhcuu3Ub5MvRO7VdyuJy474MG7zoCa6XTC8PrMTde5p2RwWIqP4GOG0sE2PrOPOFq3R8rOTPZQrsl4AY4OfOnKEzQ3qF9BYJcjBNN4lzyXRPrPuU3H8LyQsXj23RyYa3/QhUr0rcsoZHNPAW9Z2pQDkeoHO3eCDEg+r0q0/uo7fY6/L6+cv3Y4mpuhkVG/AbmGY0R/Cw2SxUiX41rC7lzwdv21aOTAUd2BB1ASryfizum01q6IZLHI34GsPPmA5CJJ27n+g7W32NFFLu7bHjN8jhujFJoY6cBxoo/Dr+hkauxJhsTFraInZPl0U3KnfvmtEDPEKjrOl9WhFDv1i3vZdXFiAh07tevOT2RQa4BFz5i0Q1Ad6P8SxdYFOMj7poJdR0Vd8/FpA8jK+ybF+rnMrfsRI2MLPHWWXUkdrk5c0IYFR6yMPnkhw7wZfGsdTtusp0ORbWlJkR9FM4XWFYeIjTJbLOtp9nvQSWwDNB2eIw+zb/OBfDrycYHBzSgGCN3FVUHIw9W9PblmBZnLG6RBbcTw87BQL+FI4RDDvKELZhhCB48e6foVpx3ZHK+QX88SwttAOozKZAW1HNMHMJN106SwOX8XL/0cD4vgCl08WaRCmeWSY0LPDR3FreO+B6eVrHROEb8O2eGWyvmJFnlw8PD9Q0oCKHeaOMGSuc/O0Jn1ntgu0/5wYhrPBl6gehAqkiNBhA4T5v63QD/aw75vl3VZtCzEMCA4sUhgJaVyaDYx2G0LQEb5mCylT//zvyReMxK77nyHIt1DWby3MCxDQW+CZcc2cKfkPxfkUdc4PABAdYwG/IZ5GiWrucbjwkMkqplYGaN6yDoNSTdBVHY55IvpW1+Yn+Hla2kj8Llx/yIeU1sVHc1njTj6rLH6vwSZQfsRK/HPI9CA0rXYKAjsBCBUa/NSA3AH0DGyCmQZBPgcqY5TEJik914ZdGpbFAhlaIEgnopCBSIkLvFUdY4YzI4BP+4vokavJuSc2OXYr2pyQAW6ELp9Bf6mPx8y/K2FztYEiw9H1oJsglcFCNLWkRixNRU2XNrC6vl2b6TpSaQE7AraVZ+hJ0truR4YwxBgZslfy0UbqdadaiQ3yVlwJJjI57a3MeXlceNAt9kVAJwjJd2UPI5Ri7gaajfOFosCgLfaye2NIQOZUED8xVXidI9n3aZcZcOfkO3k/zYeU6C6KWD+poVGpeNojpswO7t+v/krITI+D++gwF5mJqEiU3xk0CaSeWdm1zgyy20VJHqbztkJFcmo84rwVprlSlIWTnklh2uJ4bs6Sxv3InW6wH0qd6cJQAA0vwkdbBziw/mK7Qk2RtjFN2ptSm3KhDw2xMRB3mBX3CoggKz/pWFVZ4qTrIJj7Smd2B65n8PtukNBhJPPykwU0ZTEU0wkLFhXUoGjxGhfVvRUJ1l9Ml4eGrvECNkJ1YV4e2Nja108Z8Tc/WYjiHQC5wI0Q2ZqPlTZC5CopRZWKsGFmENJNL6xq9T9Z7DjXwOBfl6ZIhJymcBAe8QdzrU4mUBfn/OHZKf2cWvRNhOTSNH8Ft6oveaV6Bl2vFsDb0KmXjmDqybQC9hi8JmNxPyDxZaEBwwChEaJh7J12bwwpByiEK0IIHsE31PGIEwk4ji4M0il5hH8/hRDX0d9pPeqj+QvIm2EY7UJdamJelfkXULZEpHRJxQbgUqewdRRpakhBiZcTWIxMoZM4NVeSjHSTHEhf+vdV2wLWR3c5+NfTFnRqwOfgP88n4Ersbhpa9mU7qDCTjhMx+sx+NdifgKpyxvyFwLHYAoSYV8yAdaFL2hhuuSRaa1P2pRQoJUo8U9wuPO2gUFwCnxsitO62PfjDnOiCbYv9EXsZgMgwRmwIYl7a4zM+zB4HjjN1V72gsM7doHkxuuzqgEBVM+hmGcVkq52oXwZHyie/80bjHDhESA3FK4oLf4IQYPdmX908Eorj4hwwVX40xZFXFSWWsu4MsvJHPn3TWCKm5DvIoIsi/p2b6eTxyV+tyF+LyWPXa2VqOjxbu668Sljv8TbffEXrb/JCzsEumHunhcqE0h7ebhlIa6q41gBTswoPyJE7lWBzn9VEhj7JhkFSG3qJUyJ7mNPRWxrFCLzIDlEBkn7oTXwGpeiOLQXtUS400G5wr8h1DO+NMYRSGGH5UV5mvmnRd08F3SqFAiQv2SbMRFyVk2+zE1Pf1HTofVNvFtxHgiXW3uYk/AzcrlWjOzMAdcN3IT+jOoEzpa2DpgkYOgatEHL67VJpk914+YYdMdfSojBi4mhX05PUPHJWMKEpAmUFkyQhVbM+bs4lavo1FZib4/V2hzlvaO4yWj80YmvU00fw1N3n7V6H0GDNVQ2AdT0oULf6zLqf2snUwhzBJySrBXiVTrjCAMrZYu+Ja+8RHDUZ86Y0qDbqNnwILFcGx795xXdaKde6KDTwLCBWC4pLzaJYZZWt19eNVaNgUDKECEVU+By+FszFjyfPSqDICv5gCrOsyc81pPmK2kYIIcxyEtYW5WxCU/qmXW7hAVEWrsC46Ha0y5NR3PwlkXZm0ztardvFfF9B8oHfxQrQByuKwiRIM97sZJ1elcaNr5AZymZAbzk++oGhrGH+/6IsD1Edw4rDFg0h1tqfb8oZ+0qXEIdrQU0qgeTz3w6AGt4nzUAwk2MgJnuc7j4LB8vFQOU17BptTPMZV7Ft8OwJzBu7oBbGwFn6ExUCNYZZ53+oEQ7U6qC9BBqiDMLwisvoKNNGV7QVmGG+AehysSnQLejDEeoaTgb6V9m1+hkpQjLnPTIhZiZT3WTzzRPSLVZTgVhMPfpOkc+rfihJ8edaEzpO93RR8SzduxbA8tniIEnZkQ8Qchm4v7bKW9uY+/iNH+RE0vYUBB/LMcGZxWJIdbBEj+pHbaZxxTghG8wd4G682gW3gTxSIwgB+5Mlgv+0B3C6C6PehfjW7z1HEwwiq/QM4PGbLQ+VkVyCgwS24sNGq7tLgkI3bKNDmSx9KgseCLEE1GfvNNrii0NmLi1YT6PhItPojhJz2lZNuaghaMDCnM11eZ2R1B2CvelXr+JYiZoUlRidUJEAf0L9+gZMbDjfzfw8lfaUgMsi5ewmNu2gsBIiAUIrg6iz7bw5u1Xkiu4PhZ5aubBtweC/fuaK2Yg+0YTDYKIWaun5NkJ/Y7l3iI1bvkhQP26ODUAqMTAZ1ZwmSYsWKIy+bk2mHNGqS35cPl3QhbHy7Uzzi9RD4gACBEVcOOZlxZFxtaH12QBbEskXyUWCFBXn2X1N11t9Drz6EQdRs254BkFhGqXwXLMfMjZVtJGUQrrLgKv5jLhfqxspgDerwWL7fk1s26a+iMR8bmz6gMigdqCbsld/xHahc/dVoPxW2qinSFKIVzHZUXncKYyZUyecfVdYPs3mCs0SPlRopC0udp0AqpCDa/Qdw3l8ZP74s0vsTw0miDByI4bqoN7UJ6Q982NBPWv/i9umABHgydWLREzdcY9jDTunSxk8ohP5m0xDKZEWtsE5cQC6sCVtpGx2zx2vdz35mGeMXmU3+EbNENczIV44WnXhJ3oSRUTPH34DjHdiF5MkHiy9TIX6hOnwaXdO3d7AzLIuMxIhrZa2tNu+ReC3GaUoxuaVcneV3rMoUYjo1+i7fceBfBC4q367AdN2QR5QCmJRwKCE0aJzMIT3EXerv3v6ndV0jG8FTUNMvlHZOu8N9wIM6oQ6pmIHsvVIUefbO77E5Ij/nQKAPlxsszT0PKp+xW5jGQbsQr4d6d0N2p71uNwysZekDHtA0vXUzEDwTB63V2Yf8L43x1y9XPSAbiGxCKaG2m85cocKmhILjhr3OgAbDOLKxP7/PUvYdW1ZF0n0YwgbrHFU0sEJoU7oyP5+07Zw2vgHQ4na6BqvHcwW5ghm8GM93HbWR+PrBLGETYAQBrNIZMIfz1PcmR6Mw3C3Vrcldz/j5ZPj0tqcUvfENgv+FmSdVjzqHdi2h4ct28cKgx1rZBlwfwWSVxaYYMAhOQGNZpLlK9HXw6146WvKovRxpcZT2386sPKweunNxf+qCcE1dM2EAy/sQJbjIAT52fgw84/s3PerjZxl53Rz8Gvq4mkWpKIEQ4LkelZOD+QSLDSNWGIGxsodcWccoxVreXMo85gLT2OOvF1Z7QUj6oAOi7z09R/9FOIuYsKALrIwLIlKuQ419904IKGIjSpJ7wANQ30zz0mnTGoa6SsCD+qPmw4raQaCUucHFHbYD2fTFZARmQjFzpECY/VnPQQiAsOj7xWH9v5xj+J98EnK9Hs+5B24Pi6CppQAZ4CMIPNman2fOMen8EBsMDyBT0uoFhwu5tiW01s29Rcr7m1KsQVptELVSSMvMzXLKAZvWLS34q3YOASCg4SfkfgIacHOp292MB+LOWUxbF4v6pHmte3QpumsnkXmXtITKuyfJo6C95Wqv3vpSw5Pksb48ByiXDIl0RxCisYTFGAycejfMA0zGGnmM+htu2NGOWpmLrh1rOPO9bgka4zjy2NMAWPppthPmaqp1KIlvrpXittztPYkRtRCxD/6N8BXUCq6WwiFdPFt6sz1Hz/8d1+6jQpbfuJrZy6WYd3AvMLakSR8DVZX+SLL01EAfT3r1Fkg2SqjFbT7fFliooZgn87a2tyBemWu/Z858Zk5zdsdhMQtLF8bYCvU2/xbYld7QMYfxV5zf2l4nJWOFG2L+dtJKatz5SCIn+N9RVRq1PhqSuWxlsM3yLzt6y6akhmjc55BwoFeoSuHmeL054/8/SGiIawkysxt8jyJENh6PWbzfmROqC/k/Fw4fGhjbP3F9Q71ptCNF8GKu0Fv1xXo551nW4u1j2mVNrWywRMxbAKU/elFyJJvR0W7UhavuRbsK2qtfcA5fmKSbofNI9p/iyhLr6eL4kp3HduAumT0CsRyjcqgEVw+vlZTd4G5XD2nAgXa3e/XHn2qq+AcaCtPGgA3jw09yZ3PKRn6458RMrgB0GcZb+2uI8CN8lT6+s1+neoFoRFylm1KClmSKfKngj4TJS9RIUPDQe4N3qp03i3kbka9JdCcOwMCbrVricc+3r34VyJMLrFRsN5DC5RRjykJoqQX4qmWR890qWOMQmwYK7HLbkNmHtZ7HfBsOZl6iN2QYiii1lEhHNEUST7jRlciUShc6cJSinaTgFGkLll+D3LkPHDgmQb3ygQ5B8JsdnaHTatGG1U+kpnf5h1j9a8zdvxiK9MHUTTGK04CifjMaQV+kQ+piWvE4xAhdNY+vckxzm8/zjsd8MDgphHIsFlNRylyyPJqVOLljKrMUJxxamsSMecfvBWHuegcNAzKW2+ToQ5ppYvUv4mpZ2/MW5ag/DCwwuCdXFIw2PZy9PGtcw1cfseNH9hdyWE6uFCdENQfGn/Sluaa9w/XDEsMZGktbhLhjTR+5QjIhQsdLPoXrX3+I/roHFQlIIqeUDWscs7854bwEe2pW10mzOhg4Tm0rA8ZwfXa5OwMwItFGfr1prvpJz7MMh8NQvOrgVQ7AiiUtBaH4kOKmoxEA5YJ72ameMxu4FBPF0x4C3N/9KReWjod0GBSXDgV49/uT9Rq/faLejFOLJj5KBUTLELM1qK5dRR5vwp2ld3S5n1qKDETJaW8+lpC2JOOi6SqlyR9941sf/cfTbp2kcwr3s8M2RJ1gJUL6RneCDHzY1gHmk6MxwUrHxmwH6XzKJIb3X1OdLFPAtX3a8ljitOGR2AAOrBi8TVvyP23oKzjO+cwKeR+JGZSwfqoZy2WbgfntZJhrssDnWKvTlAU+jVG604fKtk7jYN7S2TfIhwqAvCGxieInu173zPw8kmTygLl0k2dbdLQ55JEvhFftixGyQLUXleahH587LwCq6SRReEGcN/yjYN9cTmA6Jpk4l4cs/AAA3uvU1iHaIajUDgVdikK4lYh+XXqHMivMY1/BP45vQllbdSEfwpY1ukHjEVbWwzzTfZ/jtk6QyRKN2d4LCmcMm4M8f6tf9ETSEFqZx4nDUPnbIS/G97Rnxi0oL7Vk5prHrYrL3FR+PVS8vrlfEaXvPvjMkVlJUtafkUp0kYJ3x43aSS0KYl092KaOSQAmNP4gv9wla3NXE2PCqEt4VuaBoNUE+7dYkxfNQozmiyf7teEjaxitgRgzyqLPrVd9F1eeWwCVDtCjP2MvSV2iJ6fxAEuGy0w/BIN2sWywFfwtBZOEfzcpydSEGE8ova5YS1wFTEZtixbd2/IpcegkfNKw2nmEKJCUUUO2SlS+kpUBL65dvJ7sAKriQYfedpBJQQnkSeN0TqSH5TIwEyLMq1uaiS6uvQXYYP/UtRdMJVk0En7yElXA5xnvDfLapA1C7yPH+ekJjmGKTaJ+jBGL2jovpk82fZORWXJsfK0O098vhdo7yOuCW50qQxchfd/V+WNfR9ULvlHjSzyYtiz/ujAZQSoVrv8cgQZF/4lFM61uZKm58olk9uWuok8p+ya0CIq3njYJ3L3JBGkJcAYeZxcwNID+uFfeNLdzcawGh1qZeNlkSD12AO6nOWZ7tJldMdWMjAtsQ5NaWBaVCYOrVyC3VrG1VQlq75mkbWVnenM2nBfpGl4lirmEhDJaskGGbJwknQmJCqNjfz8vAwrIYSz75pG7dkB/96wrdOF+5ttLJ0tudnBo17I0rN6w3d9kGbIdS4UvC1ooj/+5/EFeZQnxRAmtbaif30szLZWajioKZGM0T62+pKdSkvQyFJCJ68HZISREv9urnYKetjgaEe84GGfv6qVshFbdCO88ZahxoT33eTsxXh9dl+uv7FbDbTi4Yhg+8PNIBT6nvHsAFB4yL/D7+oK56y5hRHBD5rTbQJ8hjduFPDLjHVnB3/QtCFbB6FAD4XHIF2FU9lPa3HOoEXOEcUbwkeQ1a6XE/HKgvvXRc/BS84BZN9u2vO5NexU+PeCR9DaL2/zr1wATR+3tjh3yY5Mc/4cEMOwsWnUZjErYMHHujNeIJXdQJjDpG1GQ/gLw4eXUNLeGSO5Zgz8LOPmZW1e5fYjMS0KDmjQlaa76J+iQ791AfeIgj9gR0FRsXpoO8vEP8TUvWZDwG54nzYy+gGfKqYqMlmnz5sBAfEGHmcoQRN66CrpMe1AvlUIzJif1Uj2Ynh2wiCJkcjD12xk9T9SaTbN9vd9Wa3atSOLPHn4F9Xg2Eri6TnsYC+j1HcqJNM7vGNO2E8OJnuxEV2RlPsKVedZicySgEgxwOnvBHpOlSYhuwLW1HJNEqtQ3YARoQRrKDYS2OYFnZSjNO97dpp+Z7+BFlLBw9qht/u92uHnLwlTxbXII7yrdpqzKsrPCe3vtI0uxxTkdPJeKUpOfxtQxUchf+aIQBSRaxLKjqQdhEiuQHLjUHuRo8iZ9Uq+mc0vkP8mweS1qecf2lcnSsWRy6wazJFzvu5M/hfq+GJC0UAnQFaj6Yqx7Ps0fpRMRruioUp9WWr9yn5DpBL8xNBqG0jBdr1C4wkrVgop4tn4LBAB1TNNwiw4SO7guAA3fmOTXGC/jWUBcVoXwVx1x9cgOFkQe3vSsodZ1fXyxuRvs9e7pQMt11KiCatt2FewbKqgMiZa0E67xfEzZJ9IiowBU1IxCh4uPCcCfOqyHilXHJsmckDG6dZEN6i9zNrmS5NhTC68pGN6wl8xDb9g0ljmYABjlGErdw8I97a9k8lZeSFz3iqyGAkW1RIj/o8yYTXX0/lqUcLyYXoDsd+PLfdmQIN5hfSOhw70faMx73qNKSzGirogv96cIxPlcbQgvoe2HrMHNQn+wFzt4sNSC1FAgXBG/Y+rqfXhEByxHHGUXowvoqnU94b/UomGVxy/BBtbEGB6Sj+/JRWok49xF/zOsUkYinp7pwGqhYplyb+wNe82rJZmy3gzFL4ylStCKSTIBhIMNaMPdfI2ANmwcE="/>
  <p:tag name="MEKKOXMLTAGS" val="1"/>
</p:tagLst>
</file>

<file path=ppt/tags/tag3.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OHdSMGn80SAkSMQY+vPsTFBOXVu41tbu8+6L0VwS+f0YXQsvhOkAyC9Q3nWduexXP1SnER2NIGshevehlmtKd+FtrOgnYeeOJm2Vh5Ae+y+xKhASf/IvnVfgtmbX2MyuTiuvk7voq6Rh2cOkR96QxxeK5kgawCNtUErPBqWVpcRxY69QRqLYD0d/R3mcrF5ZRvjT9yV41bhvRjGKBaSy/m+yRT4frjCaxVaNKsjR/f1Ci1c8I//o14A6hkV/Ahy9HetNYWo059XhLhcsACwOVpCafS/IFD0uR0vAWLFyIUM6aAEu7CFhzTxULFIFHBcUkvz/C3WJ3lqHf5xkf5MvIrgCRY/QZC59BgzxwSxpecveb4Z7fyu70GTl803C8LKOyGneG8SAGpfUeG8WTp+d5apno3MIPTLE7KMQ9EsFFjSSMgMzKZME3yGQWBjFFq+K5RQO6jgOfolyWl07nDmyPLnzZXkljID715DP1QkKVGGBxtAPcMvXCINYfbJaxiZEuEmvozCcM+D78yCW1oGrDvzcCoi/iKNKwlNfiJrGiP2Wkv8vRA20li1rE20I55J6N+kzaqG/T4Tqbg7pBP1qvbkKy6QcLMq7p+Im/jISfubdkIrbLvoCnBp2UU8d18ME9B36SAu/nBq7uLY/5WAtn5fOEP5e1NXucBNp3eII85w+hQX2UDUVEhzDGT8Dykg1WTRgGSonSfZFQ1s3tfjsnmTz67295UGft4nhjFAAH+NCJj4gy+/o6Y1OuT07EDztA5Aa/KAfIeGjR0rj2KaXGj1gV/5e8bB5XkstaeOfZFMIZkWetP+FEoKHtHAfcRBO3Zze+canBqeIerfztf4hWZrWGaq0dnUJdSjcF+uuo9A5kHwK5FbbbIFEEYDTFaSxO89KA5YMKvwayObowmaY/RpVT7B/iiDfq2AUIrTlClahO01GFYawQj6vFBpSCYh+7CxHoa3pcm8UsH9hpdRx/A8RvFfWka6qQdWUjB/xIqy0wZFHzGLyeo5MKXRkblAUB9vFYt8xJ9BGEuAfgXHA7yvyWWamuFPhFCfctvBK6SnZSNh8ZOzzq6EDJco9UMX8Nyh3/b7CpYv43d/61qk0bm8DyV0nwxiGoe1m8DqKJneHRshFE7a26MWfy59pNOOGpjmxmTy4J0aJXWB4JlDfyEsQHvlAVArG9Rma9aSumVdSO97cL49ZBIlg7qQwcvhS0A4xDnAZapCfUJl+rRfxvvgSsI89Vbzo+Jv9A6R03uyG5VF0esZKY/FsXryYJwDGSQOVzkfhA0x6vOcysI8Z92jJwcdL2SUiGXPJPX0KDxCPU5kWTcszGXuycqMA/MA6Ao1n7/xR4r1m1K/5EbmPcr69mWePM944zsqps0T8WJcDT3SXnZZdZ3c6sZSv/9aQOP8HSN70+6Ubmt2FW8tmMlUw3URz67VKGgDOHFn9jgUh3bjVzDPua5wgfmv1/wAxrEG04V8F8MekjpA6GrXem3lkIfNSPzDzv2h6/OhhYYxLkXasxYMtuR2ARs8TOGXoRS1fs1dsXx1TsFdcx+RMwA8RhIGl56hpfhSQBERaK64Yapg7qOS/I9KL8WgVOsCSJ9Ty8PzeJfhG3EnI1HruQqHdXTJRPaaW7d3n0DtMuDh0ksG3gydSN+Fhc6JDFfd/Quoet/UEPtmqK1UhTG9HGSZPMAX3TIkivL+uUoh0fLor+dr+RBkN3tufL9O/uVklR75NaubomtyyZuKufQATwCmFdXpRKpvBFtpiXkkpAkgEK6d49aXDOQCWyzn+Tm87bT/lRPke29bvs3ez8LdR7vRxtzusDypJGdLO+HyEOHQ8AuPXFEPB+gTQUE4+OB9ZtbSu1jch5eY4M9ujzpBjLbtjficSQt4eTO1S0P/NExBEU9XcQRJ9xeceVnlXQri6fs/OKIuDA2rnjKnj3YYcOCpCB558CDG2iR2b3FPnBUVZ81hcVPnqTX8ALlNkpYisoSojqqtflBNErOVSgfFzNqbP2QJpjrDBBPX83szdMi0bznSSN0epFnfsZuE+avdj1985C3WoCK/ZqoYow8uYtLlByo6Xnj4EsJ0vNfo3lH0byniQzVU1xzMEDg2t+dps2zXCKOn5m4fOAVLW8SdnoByz6/nkqLPi6YRr3hSaHaCyTky5714LaMg8X8CL5QwTFYhRSJ7g5xpFwSErQ5C8rOv1mKUedUBunBYaTFwLVhkjPzPnOH3jvTe3BnrzJulW7sbtA5lfyVAQi0k2FcwAa1LJFivit+DYukqhLxKViitRbB/dGzlIbiz/rMtB5KPuICao3wPu4eq9BLNVzdZe1LqNvx6qYYXwF+MTZ7fB5qWG6u2ypCfstFovyCvPTzDd80q51QktaV2pjBDaAIpmDVohfoTo7j4oc4rSM8CpN1tV3GM/SQTFHoomzFaMc4susYmnsGlr5ezmfolvx4ckGpGPjSYBBKSmF12nMYtYTvaVdPrzO9MldfSH9PYYQZDU+fByb6ZlPNA/5DSaL8Lq0aLNA9YBOgaK42aWg4wFNz4AAH41JmiUWpvNeU9olphMhsNy4CulzETERD/Hs8R0SMp+T8+lRYWxA3Z3z3boj42Dxr/93KZWbXERd64/NTgbCKqBpKoTPDNFBkSDzYwa7wW9YHZSH1PlHAxzCBMKw4gED47CL9hC26OwUJG+IdMQ129qSJ71OkWxtbQf2cuwH/WplYXPvII9f/UXecT9JYQO26dzNbyr8vfjmGalrVPoZwBWiokCDdA3mKdb0WzLYTLzTGKMdCsB9EyE4kUf6z4wD5rYGle55yTNtJuKDdLJTqwi3aSImP/wcO+DM1VemTye/fp3PeDwnEDHsgfYJd7QFIFEBXIZRYj9T2vecLB1H1+1PZzDCuAXlRjag5o7aOxEoJxjydiqsBS0hASbpyItjro+xO5M5kXwxsHr+esJt1faapET9bEin9ZB5nutGCYQUPldafKbD1a+kr0OUYJ5vFRksyGqxsOnDmRS4DPIkN6cD41sceEsc//sj/L5EPw8YDjcm5qbIJieANSrxe7XIcMTT0ZnDNi5HfbgygiztA/7lWMmFVO8FzinbZkW/VeysXcHKJYcYm9MG6RbnCds/QQZHvPKLRpSOH1SqbwYghyES4CYQQ54temXhmCfgLCaiNomkuToWL7VPt2nJbwCkLAGAViKkTrZQwHFR1uqaWfxzCtpurLw5RwdHHUKmdLLKLEvNGSFI097U4D1Hp1IruR7BxPV/arm0/hMoQ3HPksmr5+jQ3oGcgyCUI9/VIDV5rXIkEfc5HXkiB3FNxi8M3V99uaf9CbswhhvW6n7vVL0peNenohyZRVUtIy08oCe8qAWIUoqnrO1B/tN8Tb9dABfRxmQ1KKUSiaTDox6Ej40/2plhDhiaosRXhoOwAah9bPMm13EjVxrVkN1mP6s48JbY8ZykWKxpdB32dEr6Wm6JmIAp111LQwHwZ1vKn3HGdEA5kDGPHn3rAz0TVvoN3QytGMn1r7+aR7hxtOjyeeWk4KTIuJmWNYvc6V9/MfXgv6QxIVLDIJw63VKmhxdgXu9Gr0HcU/FuwTXO5VLwsC/UtTan81Q8GQ/wX1YqovGytUK3IrpTDOsAv7hByNdsgLEWn/+mbVIIO3fTWEC0+X5Ht85NR34DIMHztHSbWxGxTu0zcD0+EoDcpA3rs2ITo4bMvx0hpHd9uspnDfT4VCsyqO+8dlr0vyos4kOnkiXJnsqjIlWgTAV8QDthZHJdvNDyZFNpScsy8xWnUtjBOdwuXeizzf6ZJpQjPdd7O7rUUsR0T61KhLKc0EewM/KZ9X4LP7Bf3H+hWwycChseOn9Ewm5X6be/iCclNgueBNRWANmQX+oUbChfV5sD4gdDfAaPyQxxAcX83M+4oWaxFJXCJlzvRBefQ0M258KagLy3+CvR5X7q4Zj943gH28D2kmkmwnAxnTon/z+ij8isWF4ynSnlC1OlJCp/qdMVeFqKGD2Lxq3d2wvFirL20+U9okfm4qddTLPAvw3HYUejJfSLjDqewV7WMljJSFiwT6+s+wsZYlSe7BIuqE+vHFKNJEPX5LpI7XqR7mV0SIw4BO4E2Zp0EwerMvmFk83oElxg6IQpV2S9FXHFkPHOmXolHD6UsY8mj4xbS7jaOv8b/u9ElS/LCmaq6FUUr/ejE4GdYD6GJKrNUvFgvIzly2kbk1U1WTANfKN2xV0BLVRNRi+OZKBjSiM0XvFVueF9kc3F2F5eAtVGkazNGZHOrnj60U/rgxgBZJpGvvpiUjUNKZpopbzj7oekfr8h3kGXSGEYXuaAoWlAyd9NwXas5f4HXMN9b+Vs/vEvylzBpqQznkXnlWh7RVPP/kYdMNomWqebKYrRFycB0PCtxVcRQ3D3e44PaLku+Mu7uscVBxy9Aaz+8nhA5KcSctKnu3P2NP/Hz2DGwPkupiX//ChOv1hfkh1OCiZXSSN7CJRpXuv1TeHMZkG7TUCKvARuZto9DQKimtDDvRwJiYLxTglQvqPUz2oyBZ8UVYEcDz4BLOiHrHLP1TegxbF8y1twgJvVlZE3erxkXDb8vibdp4ghQv0bLjIEh1aFqV6KlWngnU1chghOChp/RD0zSYynzP3vhFDso007k525nFfr+h1wP90s/theWsk8KBxOLS7BI2ncWiGJxWISlxbP/e2jnktvzsVzQ4HywemxTPoBLbRiujpCDYj5mHODxNIsGcwCwrOWc6egj4Fhm6cvHjmPq+C55+RPbJM0pzx1iIyRHsEunfgcJHQ+Pg3IgrlQUb+Ij2nkJAeXTjTkyQa6T8QF9rqzfNTrxdOLMktv61bAonkiLFL5PM77gX01rPWZW2fOxD82JJnKdoMhegKDgtqjNWiVIA5dEkKwrkaRpGCcHhORcE31KgcbWu6MZui0zm/K1cd1v5aLF37x1PVCVLNiGtHwrfByNSAUDLll9UgDpQ+UCYZvDB89hvh0Fz+I5eWJlcojwB/wouuoT1zMH9HY+upwdSwMhKuKBnRVwHLNv6seDdj3lwNlxV+E3+M5uBOELnlgC+7w3bpgXKXt1BvsZY4NhhWzpchRWfhFN/qR6zDPmNOYjmeiEe/oP/oQYDNH+pvLtc11FYdAwBLgoswxMnPMvu4Dhm5SCm380R0klidOCEo5Zr/gHmLzwqIrD+jioK0/A267fddYThlj+mkoq2pGgW2Ws3UClhgg3jxcx6OT1wMO7RSFsinSzH0+BpqRadC1xqd4WgGX29eqD5ZvMgRvsp32Z3eP1R1uU4tTerDHg1aWsPJts4Zw7WCQpbAE87gnICGGxvmPwpOpBpm4TyPTbHzHKG9FWxnScXsETWX5hlaBNEP78lMlqEdrQQsZ4WXCUJYUbWM9fcRtqeOJQQ+OA5CE+YUwdz2axMaE2CMQnDKA2UHQ75PVH+I94z+lVybRzDS9Dr7NMvn/N2vJ9o5g/QUpT3jf82u04WnHtaQm1vEJc8IbutHQfyJDPPn9rJG+r/l9cRkwcrUcQXMz5fiAFuch3fADsZ+uuvoyVGsI7lvOgQbqrs5JMzGrxyvZDuy/Lt/Zz0C2lCvm1sTt1OcFmb1gB0E2vEh9RS6Fuq0p/MyTtlZHq/44qbrAXwqdAQpqg20B6KpLXnkK9NSnkj4bPJGmXvvvWv4PJICJ6D50TbX0iVgqtFunEH37oHES5NrHGzAFhIkGxjgD+Ubz4jhr4UE+0SPE7BEsVvl0gCOks/Ws3Z2wvI3IFxmYgFW0kwT81FTAOKTz2AmO7+PBMfJN2AN2pujkt5VgLWEWeTDjI6VAOyGN1w1E0Ksr/6Fb++mk6uS64uDFu4Z5v7B57p/8xhE1bA3jsuvUaeb6v26VhT0cXfVkp973muNUU0rvWbvCRaBZMkOWtH/Wv+SHVkJfq2+7JXf4Q92qJJzVU2SK0ZjHUGxsVjXNh80vPGsqlGBH5c9DffuXpnK4k0X+2HM7g4Xjs1e8f+3bl37XFuHHPANwGsxDI9811MjTOkTj+KCOimrb0vF21lGz28EPlGsliPnvOaEjQyjovD+WutsG4xpFPU8AU9EKtALpLfuy+IWIABnu/mGTFU4HjGyi5J8WYovgBNeca0moIX00Sw4RVysTBr1E2IwoRFL5tEAXs1wA6w9kHXKDkeECmoof8Z40TdYnb6PHOl2omjFQz3uVX4Qh/WmOvDT0z5lBqR/WTMDoN5mrx7E10QOUkKXq52j+Z4p4mjRKfET9x7JZgL27PE9BAbMDDcUXk71/MhX6z7BoaNhv2NMG1S0qAzxc9T7CTm1PIr7HUzFjx5diqeDNjpljOomu6QofUcxQR+ZTjs9axGrfNoDzWJtvu1VF5AvD6Hg3gl1jLg+1fnhN5nYOp4bbHi7IIymhmyKCJaJ8vXiUmQzWcE4hAfQPUtirCmDMaXAVyaZBYpCj4FuJyqIBAG703AeJ3U7md4HEWjhSixinVzpzOea5nE/FGbxBpk3WP3iE0PqqUAO3k7t4R8yJ8vYBVLbZpAvVlEDNraCIos5BPZw9inikokQfTJUSof6AvK0mzGrBbLiygF6peBdCeUON+12BdA/+I3adiYaDb62UZ4P6IWkoQNtzdt44kD6nRjZ1AFKDeHrgUdB1t/4TSodbSMa6pdkWw8/89vP8keUMir1jZzDPhz0krMolns2t9112skmcAGMKB8tacF6wViheQR4+soX/3ExU+CuJaad5Qji9Y/lb/+oGbBSXTRt9WqGB2RDP8u+T2Hh5emoLySJQYLYCi+3+NwhllUhEkjfgbXfsIWKQJEaKcyq5TpfgSydkqyfHUPdhFe2RQ9U+sV+/fd4EZgSqkxJImNFwbdWswX5q3MIXrhOdRSS4ZlW7wUMsPYHYcs5hw+vPlhkAx/s+07BVhowR/QZWXFTgwn1KvRIeYo+0+TNnhYx5McszJfK2A65rTG++EL0egutVYu6Rd0dM4CBo478HIFLNV7nZXGlaWToQjQr5wvsAaXRzu3733sc62jnMvbhP/bZlc/IEDNu1VcADdc30cDARpKii1KcGdMhpSKg/LoTe7Jo7bB55/26RuGUZ0c4UO0wx038pEjhrCBoSdbLPQXI6g3kHiTzbwV1dFWwoX6GGJxdNkDEZZe2YvE8qEduySOIwOO8zSPTlKeiqJZvSq26sn8qlR1UHztKE0RAmbecCbVarp/O55NNHw2TRP/ZKFtxxy+hdroHH5SCNJpLSiYiVuKzE+HLS3YDbemev2V8faydVS9BrjVZGwJO55jfaBsdkmbsBn6PkdguhqWYmULmjrHoR4l0626cPy5yMkPs6rS6boDonwzdD0wAvvjajQfTz/kUr85DxuMEqUN/kPVEpXt2P0j4TVc6o7YUDXSfTLTI3HEprUgHfX2HziJfF53R5+MPKbheMFWOwPd6aEcfnKavdbev2I7+7bk4tS7NFxBPq3MlupP1ZMofpe6/bCDMAneS62aPYa96Wr6rB554b+ztZzxSiLrOHQLfpTJLs9yiT6UzGEj/yyTezTXkS0MMKBkSOmesqAYlwnY78FrtOaXexC9xS6ohoZC3K38LUopwFCs6mzvIIlYPZyOOvuyiB0I9YVqrFxRz/4KUtEPWqPm8MkKG78xVT8R1SKgXHzsMS5duHLXYr3ZVDmPD9HxA7n/pwN4sR/viXktu0jQjwEGtQF4sl9ZYKTPkgcHfqZiXrdRIOAJhZeBJncHf8OoFijrczyuLPPhf12TduWTYKKZZS8/nbfH4Guc5jCszx2yyysCMuOL5y44Mub0o2EAcD7+RiS2hMmRL97VOJLXY6Jr28r4kSbva6WulQt93HughyB6Q7jySWERB6M/4JFCoBoMNb8GWd7mtVYoYKwstTosKXPHEMwmvU7NZ/KOQIcUUJKjqfwmD9u1gdUuudHVZ32VY+iEM/v4KdelAKCovtqXbiYp5guiUAwlR5kgAxlSygY6OtRRZzi+gTErXjUqvFhJYtEDDx2GqI8ckzpUQaDgTb/V0MVmZowj1HP4tMOeIOfbAsARLADMbD/j+UwMsIQWtrv5BkysDwkGhNEiX+jKWMt3Pc6QpxIpHKCS9Ep/npAL3mkt+V+x9SFdZfC/x0cIUUB0aRdK9rcl+APi7tv/qMWD3jnxarv046AXAAT5EjtLu58omE9/odoz7szV4/qKUKNzfVJyg3bIggnMW0OzlwFVVhuUxM+yhRwnnImMoh2+WLCK3JmkXHuJUIgAKlMkjIeegG444R+pXkjNMNTJsLAUIGb9jJJcUYlfFVzBlqwDIBRHQnOaJfr6VRYH0Uze4XtTCOX0io43kl+76vHWdSpmlyyuOBk4G+Vj+QWNoqXPmJcY0tOCEkNCA+tD3JCO5FzTDgb61XK3SXTIy3NBEyot/3m4fqRn8mZk5SR+cQAh0O7ERFlXUtPfJxhQPr9mTv3IJP4mRMAKJvhc4gaJwwu2YwmDPPDAx1DSwtFTZpNAPruKt8yTePo81OHd86XIyLyb0MPttIKE5Bm8p1ljcwwKS/EDCnReZ3y0FfxIj5cMRvmnHPemLKS2S+Nw8fNEiB33XKrLeMgdO17znhJfjAM37rtYTK3/XC8iQsiBbgcpzyQFac1MO4Oi1H/FvmmwLZWT+ufZNW8tCeDJQJR/VxSyAHjZbe13PJ1Qi8TmNuACKj7sFJfZDEHJFA/NHUZhJbfTRgb3CJeZtI6MofqEkEhCUHDBk9BDwa4iI0Ygcd/FQT9rOjimuDBV4asugeHkSW0d6SG/4XPptHmuL+jvgQIPZQyurnUxS4fzHdsxyg56ioj931befyzmkchSth7Ftg/oVTJv+G8Xrbn+T6wUO40qBMTsK41ec48sq2SS8XyQl8MM12kwIMiGpa60LVtjCZ/H/t/vLepyueH0s9JaAfa6enene0RYnJ+sgvMsFgSxBdtzmA+Fc/saxmLb9A9aP4la3oRi1ykv/tb8nhtXzYbNkej6JompnGKSsAXjeDHEF/73tVslUwPFRhq4BsYYQimGhgymktyvpZPRGviQbqxcIVbtAOFbkXR+Y9sYKMzyVF8bSg73JdQ8I2JCKOGegUXMg7oNw8mdv3ToO7++BoBejxjVPt1cPp+cP4pcaEDq9VrYhsRj+DtjMrEd3n6unh0+mnu8zAMjkkY3IwREpf05eCdqmHsslJ1MP55G5210ukyBCo66FeLFkMn9HeshqMbAqS462xUxoGBdElcVd3RarxokE6dw+SZrER8U7Osm/ra+W2s5SaGg9Q0zczlq8r5wVMGUXNOrWbUvCe0Jrdmwa8kc5JFVLX2SPFaYq2StnUMCl4G9aDGRojGLAUZi6kQi493dyaF4/nMRtiEXpkUEwOqIFBExc/j6wTU367mGsUiX8iz1HwhGCyAV2V6b2d70rkzSCOimn7wM6ri6hdSiMARdCKMDEl+vEFost0LwiUnV9JhYjuUJsEdSN6xj27RxOYke6ZUP/lIjbqtsDWPGfaGVeCGHWW7ubqBBGu1sl78CQhutBGUasqwx5k0pE7FPqLomhcn5vD2SQFCgYPyecPKysZaimfvXYtOMNLLd6eWm3HIdXLhLyWcNasnKx9Qe0l3DOO6/cQxbUd+AoQErHYlhA+LgJxEKncJwkcQ0xqIiWsNDgLBJjrHt+Onp+enjKxfElmbmcX3TB+P/Mhv6Hge84J8lgOVM07+XpgH7zlNawJcS3re18IZBfgnPi+tu2uhj9JyAAVF6rvCetntaJHjRSP+jEzA7sfOjENvKHp/GXpHLToItOUdBBsCzY7fSCYMk3X8W/l5oCoIyW5pOOTcFwyQzFBKcLTpTNmTvbNSVHzqpYcijCU0XRZDtFq5g+Wbpz2tWVoyZf6+PynpDYdQV9zHzE7eH20cgyXtm/YIB4+yq1Rl4M2lUa/cFjgh7iNgKBh9QBg5DFmj6V1VoaBecQP7veZi+9Myw2Z4ujmHbpowNdKCh014nvPzLJhrfCbUWeggOQCXW31VmZBTIPQCpVb/uCCQPR5agqvxJ3YP+esasQFVt12gqFCZPmPd153ROzOfsoIOXH84Psd29YeDMPBNJ5GyOTWuz0dDIoNswFdgnX/laLIGpeUiaH8231AuotXX0GttyVVQRrsuQBEegZXIOpYFs/aBvbab4RqrjgozCUUlv4voS6K+M8hXYj05nUsdG3gmPiw4sv6VmJeStYrOUJew5nnQv5g0rnC+NO402khV5IPCVUpd4ASpDOWNYmCy46uW6gGo3+qA3u+PoWqdRL3GyvjRLufVIEn18HeniY+wK+Lhn0EjC0HYpOwz6b4+xRJmu5uJGkaA4c+QEkk/9/ZZ4l3CBVNYYAueu+SsvtyddQHt0eukefttxloX6FV+msqQfNvyiiu6HlsaCfNuBr5JBUmncpE6amSL6CQuIr2Epw+KLy2DOUIEHO/du/56R0Pg8mlpqovCloGbAzrvLYhmS/+uVkf2Wi4KzbOfwGg+BFVOLDojyWRmqkxYmmIAcW8qFyCxw6xTKSpQKA81NyNQKp4z7Exvex8rDI9VJfimDbs7uqvnaCQh3S0Flp49B9NU2x1J8qi8n6OfeMGUAd7PqpWcWYR7HefVBZM+9ZwEkimKrmSkCgJh9f9rbbJKKllmQ8xUrj7/ix28Es1dLkyPHa3Y2Sc0ZGeWkIKzRnAARGd43hqkGHKCQ8tHU5TOKmnhC/WysffBnKdJiR+tWVumtV0GRUeEjnl4k0FRBCci6zP/ADo3RbdQ5hfPuJ5qN82wUyvQdJ+5/zHxdyOiBrXO3nqRFsSZYP4reiGozLzQnUbXqIGTj1mYpHFPoa/ykTIh7146gydT5S+yeSr0PDGRXDr4ubBvzUdFHVWJ0Qsw8D6NZvyt9iKlV8XlznULHB15X+H9wap2UZYAh6SD5KysmeVpq2QN6lWDN0a6a/vDX83SZ+hEMxi78XC6g6P+U0vAV3CEMZT4X+e9CzEl3n43QY3bipHvbdgxscYOkBbcIzPZgRCsjviItKtIq4KRsK7gs3eTee0yrOWzzvDufUEB/jSytF6+VWeQwZQTpxZkjpFCO8ublnHNGVc16Hjgev9YFK6TnJf2wFY1Fn/1ARLDd0iLAWM2q202Qlv0lTaY6GYY8sKH8dGdRwOuBpgFzT485l8FDJbjtX5F81fupUjkIFImGTCkAmJjHG1MFHvx+MLOl7ZTzY26S6hazsx5dmXDcuLLQTqLJI1Ysz2acLNhPBP/uskBdSfDmhyXA2xWyIOFPS4i0ocxok+WWjJXvSt+7tlFcqCMY9FhOT9smV54oIRoCmFrFDeV0Sr1m6XJeBWNoU+UGTmwAbjG3ImECL02rOckoCQyYONgKZv/5qAgUWlQGdb+dIkwfra+Ff8j8Y+wynl2JP0rR3mic9npje0NCPdAdXv3Yxd3Zk+POAtyFmLwbp8KfXP+pRq852JCURNcSk3dh0gexPE9JCb4RCWgR+/euqX3tCGhPzX7MrQMq3CdoohBqj64DD3+UvwsxM5bd00zb2dwPWPAMpk0Tfw53JyOZOGVLVqUNpexUmSp+rWoIGrGUFT+GSik4PNKbIV5FVpEPMZ8/nZGkh1Y/51rrW7JwJ4gQKpryb/7M+upOtmnrhAPzJKzV0RypU5c9pKSVhPOBu4GP9PeE4kFm7x87GqLq6P9neuZZzgADzgyunyFwRDHhKVie7kKDU1VTzmCBYo8lC5d6VF/ZCfnnNe9Z2zxFEyrkjHQ4JK+cXig4nU82mQin/2BoPcT7GNbvnDpdWsETg8wrMSaLoy4ySQwCtXMIPaCnItNTc6EXF4dIWGiS3KZFk3wcWgZ0RR2iIdzYk9PZ7wT6D4Xgts52nX7UdjBB7uqjC6yWL4tO+doFAlD4qAwznnxao7CHGc3EYLT29tgEJ29N1WtDWiexEbB4JEWLudhH23wxSXy7wDyj6hlI/tr5Uh1T+GfmWhkuNAxB8PWf9xRNAKY+X906J7a1rJJ+xu0iBG0VTIw7ckmzpiF2R610JoIKccTiIX2UpJPoUEbAGqC36vxMfZaGj6lUMLGLXhvldITPd93033Si87NQ97FlXnEhO+KiPr7dZ8coJzXUccAET9nPLEqzE35X9CoplPhrIF3RMyqijGdA7NX4AsUv27AOs3yj9sTnXXVlNKRN5B55GGWj17JgKfAf1FhWopYfPd0YOPgRm6Fayickh79Sfy5ygFkfwYO9gca0kigL/cdgG3EMsrtU2wChN52cu2LqB7x52caLykM9cyfpweLzPSz637xIR1FZVSDN/0B6kUiXLE2IhzmyAq2kRpnsp5Xu8sTaELAEgnnSEXqs9E9I2KVZZYy2IByipRHJAEjUMX93bxfLsiCmZQgaQt2QAFLC+CeBOSJhbRNimv/1v1sMfUcsssTsRZBfchaXFJhDYjF139Bxf3lp5ZTKgCNgbsR/xqxPTduPQm9KrLSLuJWcVN7iekVDudAnJa9s4eO+vJN1BFY34GJZf+WI/kxm1CAi5A5oH7Bowf6ayw1/CmUSl14X/D2/x4rD3FIKAaSh3U87Jj/LcAvBWhDPZY9f7Kh2c5hWFilTWRd2p7q3Shy0OHrURxRU7+suo1GCnusS2ydMwry7CWoMuEMokaScFwD3yjfUm9OZ/q7ctyEEfE2g82AdG1olHgwbZVo5nh+NxIiksGjFlglmUCFKIpCO2A34UbxWl4iVVkHCUhtZUWKGWsNa8RSpL03jsHYFQD6IlFczUThUxESEeo8/eVwnFHP3zP5cVymIGh7LZMbidL+Tkj1PIYkPUEkpxT1Fc5ggVbR/z4L1D83FLlXZScjk4PDUvV5B0TdTV1mul41PgvNcOnjs9KVkryX8meNMutEcYzK/KLxJC8KRXPXzoszDADk/8MQP39Nbg1H5iqtZA0EH6dS2QtUlHCLSXOJay4HuycLslzYmoAW05CTt6XJ9Jvve4SKXSmdBQWHoFri9hP4BKWkS8l5kzPFVFx67n3X7ThA0cVLvu1KxuOC01aqDOMTF9ZJFdULd1rn28iwWLpgOgRSR632kMiieiYg//LvkI3iCyLJKGcXH4W8jmMyW2z4FQgW/xKmLLneNRKkdE6hSk3hx1dIOPRJ6LewjL9QhhQo4+khacf8LzxQCyJG70camiJWjEt821OFgt9bO5KKzyL7dFjQ8wLhepM8G3VZ3KF+Byg0TC1+l7tFPwn18Rp2fuwS7sQ5+gSyY2IptanlYoaTURPFKpa8PfzjbKxhmuAi4MyBGPUqY09UNQeCt+76aRGexm0/u1Tamq98MzyphbQawYCrecuuCQ9d4Rz9WFDWI2e8SKUbTUDC8CX3TdvA0MxkZGTTJPQ4C52XvZA4ZDsbuOYTeVsOP1yWo4GW35Q0GiMtZlBzVSF/+D+bGHG17S0HEkDZ+tRtEvWV1WfRAw+3HfbtRfAFviTtdCWxBl0BzawXqvKcprc6ttEXcC2PJY24NLT3iZXV7hpGupugS/nd2B5t8U01uYuht2j4RQ6Ec/TPN9nyTlSTzLFmN/Cbl1K3zsNbsdKdwbeStZudG+HdwXILDH5GbXMtKxvHH1XBq+6nQbQaAtAcZNhfgNlpPlTZf983NSHshWSDbvTrre7+qv8iz3uUxCCju+SHRYhrXQDo5+aO7mFz8bRl1kDa11f0gkUKp/LRFX1xlunq/Zi+lklPNgtcVdHNsCwThe76a7LQZ7PpNA0YBAM1bUcyck8upolqqFrohOEDkU/VYWjybT1Aa/c0DFARV6VD48czVUkPT/pFS6G3ZrToawU4oAALldUVQ/4TttqtoRPXIeA7PTH+zeMQybCv6aZ+DVk2buxCNB2I0MgCh3wJYgtUNsTorKoGA+/ojNA5OxcflXEV8h4ft90foXc+2qD9qRAqTLRAOvc1tU3zovzaBpoxVByg19wn8yP8G57UFCgJTDNCD7piszCDCN//uI1QfVILCOTs7kcb2u2S48YS/3s5X7FZGBwPiAT5BYb6ay9VrpDMotzpskdUOI/DlHrzZupORj5N3bmdieDHIj9IuW6FplEeA6s1sxoGIXM5oMc4KFdR8TW+2croig1YjULw6xlc/B4W/kQygC/Ay/mGeK3cuzTNpYwkiv2F9aSjTIjnJRjDvoDQ/ksecMrVLXIN6nAN2mCrmXLKpUPyvCxwbQBQ85wDkv81+5SQXHLRzHhAeayEi39tzbieB4IBlzlTn5MgrjU/FK+0o5L4WT78fbZbspdxa+A+ajSuEixlwRBiBRkOSRLH1mWPMdaOF8DXEYNYIEiMkfcc0KSsyzNg8exAD49DX9wS0naih/6zOqEwxi+imTnXfeQuWk8A+zBd0jG5hwatRXMP0dq4LBsLKGh5ZOYMhQgcjm4XPwts0JwHp/deY9LYnD0zXpsAgmS8zaqTleq/j5YELuhCKFmHQV/5bieD4VfcTj9jIqsKPMHPF9QXzfSM20/d+96y0uQ1PtL5hkJKDnwfInMQzYs/4y9KOb+XNCQZS1+8ja144a7/8SO16M6m/msOeq0F53XL8FG0/2FLSnImYG5Whau/0Ft0q+OhlSsbB8I2w2KNvVZsMyAg6MVh194whjoqsWluTtxRpFvZMe1ov4C+/9WWyqBywAmCd91UiEyJh1W/lCiPSUYxe2Q+alxGXKRI2UPJluKg3zBrOPefEuFjS+4SVr2NgGSORSxVnpeGVHmDTfCb+zK/5vqGn/tg+I8fe9onqJnBvUkeCP7yU4+rze65gRspo9JQqFQNoFuei6ZUcJ0aVF4Tg/gxzYYHxNrBSBQ2d4ihfaTLO2CJsZKGs/CGJnFRPrP72s/Qr+N1wqNMLq58nCckDcxwgRdZp0oXGFYT+RK5y+aQXLlrUsRRnJsJhJ99aXov5xfkPTzY9RTcaXtQ7NZjVlZirlB5fk1GplhcPNVbJBnV9QfnuKSRXgPTb3C8XUPM/7JM/KI7ROnCkifXK6OcZvt0LT8gd1+xHGqIGNpR2JecR0XBvEa52dGnmmw5Vagefoiv0wT/gI7/XbPS6aI9mvdbtPATDPPyeGrWTaRpFynmBX2+hUCNkgnC6Ci5MNtYYUffyIzXL4UCWkTnadn7csJnpo3uurCWLkO5J73sb4hNXgLbJXc0S65ev/yJqROHjyz/ICP+apsKDBM1FyjxBVoDGnpXNZanAtUecfYAQ7hAuaHw1g5feT6TUGt3F4SHdnoB7urWEECFBNlbZZRt+bu+yFy+ZmG7TZpwNDEt6Y/v4YEmiXpFe0MK5V2JkuusHldJAESaYErKT33x8T8/DhnCRMaap2tC5flCqeSN6bh3+FfdkNG2n4MrEh95EaQdye4lX4I8X6Y281sOMcx4zwJrpJj/JrYSZaU3f6q5xmEuQCcOnKmvTlFjW5zYl79L8Kd3/lEfRSReRPUCdo9Y0ooMV+/EmqiehTuODysOu3Fqa0NoLOPmD9F+Fb8O2+eQj+piMh56P2qIlDB69qkz0Rmbm5bWeAKdyXQeJ5p7Nr07MNpxh9GgIDZJ9zyK/FMNCHYIu1GrhCG/JIGPmV+cZX0VrahX3DTrqSkkJ+RuY8AK+4kLRXSf2GDIMI2GTBFqPgYF8HX2oicGsVmemLwcGk0D4JCH77VGg+N8F9J6YpjKajMcDywbrg+tXdRA764XJkFeqXRwb3dhkocM9MI1LHrxsTYAh89wrP8cbpHSqEc/MvM3X8lQK1rqjG+kkCiS63LZr7LHB8GQvnwpqwzgV/7UqDr75pZlxhDwjGxliieDF4yVLAIohgXh+AHiJGXOFq/YqdRIuqwj3FA5cGo5uWop42a8xPhBXToNnp0FuDhUjPAXA+t4BWAFqt6RTGelUOFrIOggKL24/lP/qRU6ktmrjmj9/g187sQ47BYuf5ZOIS4yetXojmxVxftG/nl1hqFOLH7WobcplhWcJY0VOBEGQkWWu8W8Bd3gwix1JsFlICZLKgipSdLtwPPG1BPSimpfqOFtuiimdIYS/eS1+ChtOFrZW01LWbHDgNpHOyVHLWroYcUsFo2AO9MmBj5mj99C3kpb1ubDJq+fMClhu0/qghJONCe/TT0RdpXEvArBAtN2WPw6g0LXdUDFNKrTLV0XSTu088SH/JJCglw2zrGMrskELmw0dG/Kx122rOR8qbrseSM/kYVu5vZqY5w3HK5xllY/DWwM8/enCpogbt97N8WoQ24XjIrxe6dxbUYHPKw9Uek7jGGWVV26yCRtGaVgD6OjZKo+y5SrozKYH/kq0qpXpQrqLtv2cEiSLdRA51ptB/xvTnbeSlhOkZwsSOWgJHyxEOJjGx/9fqIM+2w9fIrOVfGhXezEWJaIDUQkeaVpNxUU8d6Gf3zYTn4mL7+1cB/Cdipx9bL7Hhn/wUtabAVgI1QrpKqQwFkgVzi7tINfbbrPuqj3yW5Zu/LEWqgg2N0qMuj0ZuogEBdkeKLXT6vva22B8fw7qP4czdBplC6wkNDtcXwUejHeUU4Ai/4id2EyfPx93s5Zp2vL6Ol0ObA9xyRaLJ68o9ijNWuAx3syQa3JTsfWItg25fGDGv6LIsgzIJCSs10dsfQsfiXQbTwA7fGOX4h29TMmlrnhfbN/AjINMM36Wt4Tj488vlHtNfTorJZA47g4Lmd+D0S6r6mR3cIhRBKglTZ4HbjxHx1reyufh1gtfajDEU/pOUjcylRxg9R94HU="/>
  <p:tag name="MEKKOXMLTAGS" val="1"/>
</p:tagLst>
</file>

<file path=ppt/tags/tag4.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gMcPCGrbvVDHAA21UQtxjiIUqba8bxYpIy0ufKDgD5XDCDe+RVNlFbJpcVRItRb19Hi89qJjTD9ipKC/dBBdkNW3cqqxFriNY2B7W3+bXVxpcBJ3WxE9+VOtV8Tm585I32tmAWsi3qBeXb5MtO78ZlEar+3ePvZm/eKkNj3/PmkC7+73A7e2tVVjZSW+pEyY6MjjSb/fYuKUlYdpc2J851EWCgPDEiElWg1WnTjQz/WMaup5Ox8HzXdYPaLQY02tr4lIE0usFqpPEw0kAWDWcYjok4eOt9EVw073UTlngHofjai/ToWfbOdqm9oJ+6oBsKJmgHTVcOIle7J4AIEpuHvG496en+iGEM42uyGNLEqbn/rPWm0HFHWjW0Im8qDo6T8JJ9MWVWo4V8z3dk3rdbfoA2HYq2DBgvzZkfLx9gCBRe86WwP4H9AdJdrwdxn6062SwJZOuuDM7FKpom23pQmAMT8fVEQMZ5nfNHKlsxO32tA24iC9KE2fUQHr43WCNmPQ3UrwI9v6UFRZaJjaHxr01WyN84IaIGAZGAhvotQ+cGVocnPcLjdKmDHgpA9rhuVpmOTiCpcCNFBvgcsG6Ib4ANMZsQKVZ47CYExh19qoxwWNSPo1YIIDHI4I/ASIu4EEwTMbXhFzEDEOT/VhWr8+8bc5m1iTZwyQi5V/Q0v809OEI0PpTK6Uuu9K8tNZg70ktmBWitAuifLIZ850dgWGJyZTfWMALVQrZ5+lR8M1rpcrfSIx7r9r0Ys44VTE8UZ5z9yZ09DkafpeluiUVTt4lvCS72fjk/07CCQZbw7KhJer5LbcO2JTm7+8AeLJIWFJwSuGmJhnSbw5gd0lgL3v3PtOf+wqGOqxi0mmw3xjqeVj4h/QoWtn+hs7tvBTKFZShDE0AxDgwvuiebdAdMXcoRUNmiQuj4wt0IidIqb+d+4frMlqBTVajvW0HsPpdnb770vb4xXDVM630EeVrdqW4bYdm2x0q3+b+qP9elSlWXmMac7baQq5esLVccYY2dyOezz8sY1c2eaieGhhZIjuJabUs12zoBg8lSki7lMrP1U3ni1i0Xhltvz0jYyeXyaT0U/eajGr+Om7kiWBVU8FWYalkdu3nR9AF4X52WIX0zBhqu0Hb+EAtTPmJJhaXu+SlQ2Gyydsbjiu7vEgq2pT58ItcjA7npZg0xrxNqH9W9B4vHm1vuNQ7LrUn3Fml59hn7JKZaXQ7f7RhXyN2+VqNdpe5WEnANPQ0FnZWqjkTBx2e99WUypKj5Uj9UAl/4deao8gsRReE+dZZlkStvIBYuKYzsJ/dF6AVekHviq/NWXCuKzEHYGkdNbGKoMhHmMNTBYESwwBj7QrbK93p90Pfg/uCHGzz7neKbB9o0KfF9/ZN3rIGL7JFsXZ7IhuzjXEBgZF7BeaSt3HzA9eiitSEFqA3T2a0w8SS/kilaY6BliDzvwvws8bwOaAZIYAC/uF0b/11p1J8xWKYxZMS11UdRFFVdqLE3JsVTZeTiXY7iQNBdetg+dR3gV76TI89YUcg+v3OVuVRDZ4WDRhgqPnRXNleJPUPMNdJ0/YJG17E1qWwQoIjUNzbZsSAeZ5epgbynL/bhID5s7RbEic+13zifMCGAHklvqgGzAt3+Z5Rus+UutYvG27RJ26tqW2gFF1o+GJ0JWy/T70yod0qfc8+349gm4Q5YBWiL8QregrtyxWsvdPbXqsMX+kE1TBcgcBXp2nGsRVMOvuI8XguseXS1lbzYyjr/Cy6nVg+vmnbIRstXGHiE5O+UaAi6f9RrCOb3waKOHzdRaGzIeVswut9HmOfFruTWNzHx/gOhmY475o3/ZPXrFhu2IJmXJnVMxAzg48QBbr3UcjMjV+hcxSOrRgqyTKNaCZksWkZ+gMoxJAsWRTPdr3vdvk8lZ+UKJ4alRqNRzDEfC1CvE+MznjMe6zbzQXOGUZulSITU+CMk/uYaR4UpzDyuRCpBiQfJIoiYxyDG53JEOwEVYC4GOK3vjXd0TlhLGnED+rRIb2A0d550EwrjD9MF7g+Ip8LuA9x44OsFnugBOFOlm4JUHG7483XgMEiIDPqsVrH3LjdkmzWKKS5LC2IFeorhFWzp2lM00C2Gcn/mXUd3TESSIOXOif2mbcTPgsqB1iBhTcvS/DU5uQ05wHY9vATGXht+yhxpimfdF0wyR8di4Obq/4CMyPa5t3/qdlu+0wmZcw35+6lJLPUGjqBxDbLfLKjwqn6tnzAvUz2aduEHjWGGne9HD/7hsVe2DzuFGxntUjmQ+ZIOIFdpwQ0gzV8P0JLeYGBKQKYLTOydkrR6c1DqvEaAG9gYqTA96BEcb7Yc12vOycY/cUG9ly87j9RaTC+9BeT7Y8Lv3/wQqtPK4aCiRMNxWW5pvukDVnVq7lo86pyCKpaAloY5xZ2DlavY7gVySAhwdKcNA+QxV/ATymoFMTNOyRMiqks9ED/4TqfKSop+9gEmPmqNGRLzRiGtws+dR5G1lyKbH11PtgTm0E4rvC/Tu4olOYsBAqXIktowBXk8MPXn1i4LcUvbMfUF5PT01Cr4zlNegqOzym/BlpQTEKOwajkN6gnxgqitrndz043fs8bYcwv8k4sQQG7NDdVQUNinWybpgei8DRhqnQcwbQuqVStbF21p4gl7eVKGY7/jQAxiWL6HdfC92bzZPAllpec8tKGR0YGrKwPrNbtqSUJh8i8KYed2aZ9ohoByqeqh8yFVxQdRIsPZy2B+XQivJifIB1SVJRtPE4bI4b05rL7s+MG7n44NPHQqFmabUCiHhmbynxQ2F1f0OTCzlmrA5I2fm4xmdaaWpTBu1poumoKCVtwmcdRdf+z76yoqr3/aHancvZjH9ydkoM2Od/cBfej+EiiPBW6V4kLrWERCWY5S49K5Sfm/UR4LFPodSPvAWoFh6I7JrvFC6g91H6lyXHHuoew+4HdbJXv9QPQUJ4dGKW4N0vH+kNoBFmveC6DtT00KoRneP+YzWZH1z9GH6FO9reUDDtQ0ZjW7sy2yC3C5UH9kyclY/wTLRW+8JJ4FEhAWasLMpoKfMYx773NWX5gQrQSExZttWrR/LkdnzCM8KppFTqYrPxuBC0g9MN9rWKlbSkjHXuOeOXsAOAFpF2/R68QhpSh9kkYs1fkOAsDN3ntinQMmLej1uCsuewK4UCVO2Gh4Ei9VUWMJViK7nz8kmqwtBAEhdgLk1lKsoBkFEnCXBDkIl1snY/TUqTCazxj7xuzwDtDvZwRl08/wYHXGM8b+car/jMO0yA7i/qwbp3DnXGhbBR35oSUNtkwK/V3X4+aG9z+kAgf3DKYGItU5RcqHaG2jiG9uAenjk2dm6WdEdcuIlNRchwdcJqf1IquRW6iP1HAystGukA/pkelXQr3ylipRz0KDbIhTqXGakZBYqtHbZytN4ExONTKa8cllptSued5kkZGXTHFZ0Tim6ix0WynuVR9v4/wxivIH8gJXrPBDuhyn4Pbxss0NHhMZv0D/eVcGRgfAY37Pgc+2Zq59V1Bksm6wfhc+2Biq0rh4n0cqS7UQ6onL40HUl9R86UWwhZMK7bH+1Jsj8gEYudP8dyYF0CnWhHp3eG+Pa+Pg0liy5Q0O/E3i6RDkwXpVF9TyCKOQHEB9VYOZujz5kyGSteu26464jmZm8G+5QZTEhKigrI9fjaLGr84+2PKkxqdvStxyWsS/POo4QVO7eZabm9uLre3ooplzT7OJDGs5GAvTYEHxekTBnyPQ8F9k1RLCvfJfyWGQ/wdHtDREyce5XAMgee6KPsEPVm3vFEXzjKF3khIYYab59LWx8OSr51M3Wd3BCOlvStITEyVxsxnW3T86neC83/lSW52o5/c2fcMMy1wG8xTj1Zrxi8UI8ZbQNlHBlT/REEHSevpkFEUf7XoGr3NKT8lFoA6G599Ju2A16rpOixQRFwW0YWIEwIUhDG4WI1NXNKRyYBly052UAHo6BDw7vR4H/mFH0/togVLdIldh3przPWeqAiRgtmg9nXKeTEcm+OB0mwFiiz++NhV1+i0mko6nLouh949xNvg9TNHc0rEBMkaJPGe6CLjdtpqQqjc5bF8ca/9HSv1SCaPk3XIUVhCqT/hTvnCmtuLQT5NLjZDlMJIRf6SHL7nib3QBFsFf4lhYoKG001zjxF2PxV8swEv1NwPyCBbJTnnmV3bDjeL6otCCtOoheaWWtTUbImZxW1t1qocgIj/ztuAG2Nbx+18EL7i+OEWWA104TrAq/yJiozhh0tgUv0XsbCVjfR8e0Ay/gAWhPVvBKCGcGUzS4sOmTGywciQ0dwYGzKiRjdZdCWV3W6iMN55+bXFYWII+JvxsZCreU9/PRSzyvaN8mp9JGY16dW2SciFGnG5wZZlqtQVjXSw1+yyyaa55CY9k0kdtkzCQBruXXXQ2H3CUBveWWiC8ly8qQ23TPwxvo1C1MCgp+jq5ReEJ/A3k2ThlBf3pnduWKkYNRDru8Z63SnMbvaRWtIEYHZ0Wpom2AtMYhJ+bzIjxoP350DO9T1ogZ2vbi6yEtF0b8KR1hDkZH3IepL6S/5O623GgCpJK8fKLpvPPdReoQrIZzW9cP4NfdUYoh/J8Ex2SdwTrVtzWmja0juS6g+y/yuX2dPfedYf0AXNiCSO2bvZzBMaSNKeMW8h3DjEH8NdFP/ldnX9AIz/rtp1f5oYjsiUXfbMo1WgY6RkLzTIeUqzESyyvaclscYmqD2/hZaWJSyirF6+rnYUbvQJ1A5Cb3pCk0M8/N2JA7yG7vxqorFZ032XMvBOG7Ut7IdAcF6PdhA/YC9Ak+laZVrua9CvJWddlM62OKY+pg6/vsKSOyS5rBSgZDLmsRiJjah5tAgG0gj+XyGQ53wFV5Rjjr2z0slW+yySQ628Y9lnzqWNOp5a3fD+CKIPdiS+mZv8R+Z8Iyjmftinl/ecGanHoqQfJlNsQLtjolAVzPPvCFdeKh/BPcr10P/yVq4TAfvDA4m+bK4sT/m/hwVizWEQVvxQvEm/jOhBzPNr8vU5rIYdRklinIHEQwc+tILCaJvgpdmcfpbfSiqCW95ii2VSH9J3WuvqC54hfAG2toTdC6EKIGu3jBVwHORf7VZ4H5dbI4Tn9pt2ILlzVsSaeW/iLZNC8Xz8JPanyP+xQh69BlMt+oRf2tdt8/zVrGdXJMbEQRyVRV1/3pFXRlv8J9ODQdVbe7v0Z95dfac/Iv9qYK0LRQghkS1RvbaDLfzWDFBsJP+OC3/FeczDO1XlJhQCeAwyEZ6kfAxu5QSt9tGe436T7MRuKC3l7wHeOY0qq2Rjue1L3yvbEdFYmi1y2mEnU/SKaczsOGMWI8uIfkxCLrSfD3hK2AvjVHM5tTdIIZlJkLNnshhz5mdzfy+xBrJ+4y1JnqjrmjqBml/k2JXfYYPg9D9kIwRxDSpzq4Avbdx9NMrDqYz8t9Oykv5bP1pQyv5scjXQdFfrvp8T5iSu/LCKoWvtRKLVJtc60na8ZyFcphcmG5Xz0URGfclgM6xV15fMKEMd1bFo4GOABgexspgdI4K+wAOr2qm6MMmBnkXI7Rq5RJkzOqAEyBi6PWE6j8O/UBSiVqmKDjTjxq1VTfNPrqnIFxxNGmNcDadqnfNZ2u7xEQamXsgfUxeormSvfNm14aY9xi6dYePhqShNe10j9RnWNvxA2vSVsJCW5it/pNwpicqa3qqan1hU8c9TNx14OxHqv2WImjfXTNE+w9XRkiiqT6rJZMYJfYfWhQBmcPK6Ls6XSOZS5BLCDn+CdABnD6shYv8+ElEuDSOtX9lJ2jyymUQSh4dVI7C7ZAD1lEGKhiCbRl0ns7HvQBsgGf4YVIdYJDlDxiKgf5pWv9/jRI5qkXuTjRK2tIBPRgiPxAzhi2iTpp4B0RLEyWziP5hkM71jRnRHUR1OXQYFJIfQiom13YK6xmm+l5eqcydSSkS+Vh6qUI7pvDWMHFmkj5LF41qGQwhSKv2ABca3Y1zqf/oelYJoTVmkc6MLjKDn8PsfJcbD2TanHNF0OjN+44L0YD9nVpX13wUcBZ09GWcfq+drbkqA5LeULA1UAp+kYU2r4JpWN3ZpE7PfvWP0FHQn/dAUc+D3M6f13/mowKazFM5emHd5Y3gvAW4LYBeKzhdbwuwFR+kiJiYzoBX7RAijug1qEm3kFnoDViqEI9y/+gU+gVMiuykEXLOLg1JcU5u5USsnj39khc5qxV8hN8BO5mZjPWNJi4wshKYoVgcZoN6RZFcjjmVxu8wqzVzWrhUoGIkQCIvHyCgdYo8QI043Weye6qlLn0UstwhGRfOLPx1cBBTRsEQso4eviBcrKdwYebzZfoEmRcJbZN+Eh9ApFKQk0QKp5v8lDDrVyEFyuGk9SE4YuYpJGktv9L+Jic2YdOBv+BquesDLZMvHGX2QnmZQpgjOk7MvPwv3dTPt5IJGe6xosRhXnmMe20QTsDbeMvMW6/XgBA0xHV6ocfPXi/PvbYrAmELxL0dlkzzHL/EC6mF2+8kPPlRpaQ4bnqwqUlqv4wJKTkjovZngoqHDWiSPcaR2MIx3A2huL8TmvfVQaEozhlA6oTALPDQmLTs5Ajl6c0ad7bPh75QXWuhFlSIUxhdZZwlM4r7+nQDytzu1W1C+cMvIm8gowr5h17oxGTmjFJD5XAy/zE2eO25LMJtFCvAKepthgaD0tnNBh6wN4d3KuTR4mC25AAJJeSu/kqTUJ/H1wSmz/uQ7+Xa2E9wPZVyWcQK2afGD+X5Y9tsoliQXi+Uv20fZlafyvSlMqI6dIdVQhGFS/oSsWP4H580nvjXIvB2SQsOJxf0oPPVzWoBgKDvG2sf1uRn9oyD7U9oTAp1AkaL28shYYGKBPetADaxsJCAAY2o+8VsZ1YFq+yA0CNgKzaa8zDKR0h+jzZAF24KyCRjQSixlwJlAJCaqgD+9JeFrl13+OzrcEz3C4ze7JKv2mCvtvYHx8zcwl1bNSxw2Ky3FvQqlC8lPviL2K5IoquPzfuxwtmcCU9Sq/Y5iojv+f0W8eoSLOkJA9Ss5J0Ko14e1J01zm0Mda4+STmyz6riTMAsURPZiHQ1Q9za0QPtuytcbDk2I394Uk77SsagxmFGI8O8mnuxK8MbHGoO6fnE5emrjPZsFLbVUF5/uMKShs9UwD8juoFyzB0KkrNanOoflmNqIULxLaRbc2PuoXP2ltjd4i+qdA8mT18EtNia/xaXmZQbCkpUR9ajSk3YUPiOEE3R9ye1fyuIPRUuVPhmn4D51GJVTb5y6PNEvX8yichHbdUyuHINPbVbw2PIxawPMuoUDJvogFY/vxXuX68rJZzdPC2eJhTibBM4GPMWl41YX7OuSX+ndwKTrT/kOAcESMUm3D/dsf9v4WfEKCjHlrsd3EYlN2RVKOfuryszWPbeaHGM3Qgy80UyBNv1imroIsW9J6tJ1ufsnOw6n4rhgNjGyVbFYjZXCHY22wMsdK2M93Creu8RtDyRCXJzIZyI5pTPz8KX2zN1YVkSx7qNBfKF3pd13HWucP/LlQyKNyy7TEL7SJpUbsdsdXglsJeTGbRh8PHC4yCrsEsFJpLqrLh60xVdoAjJO+LerubXDo/jS2nB8oIuMESesziUCJGBIbLwyXyDNKBh8lC1/WvVApCUeW1qXxOnEz/gM2Jl41ZYoKvSjEFWYv3bnz8CM413HTNN5tvdkc6k1X8ymlM1zQPRdcskS6zoiib2+URLHX0hjexj1I8BAAGRBI4pGeshYQexjOewgBrVydrR1GN2RTgQG6QFmqC3GdfnBQ3irEyid3fHeB8e+1amzUkrBv4pswFadVCCVJ28hgxrrZRqXoZkSvakT0k+2PO2YbLcGcbjNR4F7VvhH5boL+iRv2fIC1GFRW0N65ax8spUodGikOvIcnxD1pcj7EYYyyGnHlJwBi6EolaOEy7nLTgm34/Yfono3DAPNSLfwDKonYpQggcf0Ux9IqduDIqXOz8oVwONOU13NTQgGtEOKCevJDlyIUwQxOscXXo4B9u38rwurdCFz96cKKb9hCjthlcfFoBTFp6QkEvFqwdFj2IPoaZcX538TTRynBH4YxYjnzk9Zlq23Y/j1hWdmTMaayfVvgkabLSGQ3PlGihchU4XqXA24uvYdLlyGtrI+RfhujOp5NzkmUr/yzyJY/IBx7NWETUaf0TFu6udnfBBgIQqfNFr0FT23yWMngEs3GoNHSV+uKCd94rSAkcxZStKN8vXk5m0UO7w3X/06xzBX7FIli79JxYKrX2Ul48SXwI+S93b7jKQzeDeyfEH9fp+T2ZSHtaYOpsRbUiyDhQctq86jUbpsYHvjGcOnHbvj5D2CxmuwwCA7DlqGzIrvguJ3THkDDYy8rD7DvSAbdUenCJIcHlat7+C5srSaU67Njg1G9prB132+jubSGdS0s5oH2JgMX2bqLnmR6l+GW/aCDjRW4WIH1NfvNRUei+ncGArswRnCOe2x/sZ1tWw9Vy/NrvaA0JDmTXZnByaOjyKPZ27ROUifBTeP/nampA36yKKJoS2/q3bMQWo7hahpLlaCJXMvUYkk04YWKJBCkM4PIfEMJOlEO8jb6UubFO8MY/QvsPZKyppb5Tw9wSapdxxewbD5zVrYeI6rT6D5w1+XBpV0z9iOcynXGk/fNphm6EVLCz0R9CaDsS6MrCeDlTTnR1gChhYdTtzjijd8Vc8sJVKE07NTzShHUXOaqE62d0BgcvbQsG+3ZWIdOJLB37byhcuu3Ub5MvRO7VdyuJy474MG7zoCa6XTC8PrMTde5p2RwWIqP4GOG0sE2PrOPOFq3R8rOTPZQrsl4AY4OfOnKEzQ3qF9BYJcjBNN4lzyXRPrPuU3H8LyQsXj23RyYa3/QhUr0rcsoZHNPAW9Z2pQDkeoHO3eCDEg+r0q0/uo7fY6/L6+cv3Y4mpuhkVG/AbmGY0R/Cw2SxUiX41rC7lzwdv21aOTAUd2BB1ASryfizum01q6IZLHI34GsPPmA5CJJ27n+g7W32NFFLu7bHjN8jhujFJoY6cBxoo/Dr+hkauxJhsTFraInZPl0U3KnfvmtEDPEKjrOl9WhFDv1i3vZdXFiAh07tevOT2RQa4BFz5i0Q1Ad6P8SxdYFOMj7poJdR0Vd8/FpA8jK+ybF+rnMrfsRI2MLPHWWXUkdrk5c0IYFR6yMPnkhw7wZfGsdTtusp0ORbWlJkR9FM4XWFYeIjTJbLOtp9nvQSWwDNB2eIw+zb/OBfDrycYHBzSgGCN3FVUHIw9W9PblmBZnLG6RBbcTw87BQL+FI4RDDvKELZhhCB48e6foVpx3ZHK+QX88SwttAOozKZAW1HNMHMJN106SwOX8XL/0cD4vgCl08WaRCmeWSY0LPDR3FreO+B6eVrHROEb8O2eGWyvmJFnlw8PD9Q0oCKHeaOMGSuc/O0Jn1ntgu0/5wYhrPBl6gehAqkiNBhA4T5v63QD/aw75vl3VZtCzEMCA4sUhgJaVyaDYx2G0LQEb5mCylT//zvyReMxK77nyHIt1DWby3MCxDQW+CZcc2cKfkPxfkUdc4PABAdYwG/IZ5GiWrucbjwkMkqplYGaN6yDoNSTdBVHY55IvpW1+Yn+Hla2kj8Llx/yIeU1sVHc1njTj6rLH6vwSZQfsRK/HPI9CA0rXYKAjsBCBUa/NSA3AH0DGyCmQZBPgcqY5TEJik914ZdGpbFAhlaIEgnopCBSIkLvFUdY4YzI4BP+4vokavJuSc2OXYr2pyQAW6ELp9Bf6mPx8y/K2FztYEiw9H1oJsglcFCNLWkRixNRU2XNrC6vl2b6TpSaQE7AraVZ+hJ0truR4YwxBgZslfy0UbqdadaiQ3yVlwJJjI57a3MeXlceNAt9kVAJwjJd2UPI5Ri7gaajfOFosCgLfaye2NIQOZUED8xVXidI9n3aZcZcOfkO3k/zYeU6C6KWD+poVGpeNojpswO7t+v/krITI+D++gwF5mJqEiU3xk0CaSeWdm1zgyy20VJHqbztkJFcmo84rwVprlSlIWTnklh2uJ4bs6Sxv3InW6wH0qd6cJQAA0vwkdbBziw/mK7Qk2RtjFN2ptSm3KhDw2xMRB3mBX3CoggKz/pWFVZ4qTrIJj7Smd2B65n8PtukNBhJPPykwU0ZTEU0wkLFhXUoGjxGhfVvRUJ1l9Ml4eGrvECNkJ1YV4e2Nja108Z8Tc/WYjiHQC5wI0Q2ZqPlTZC5CopRZWKsGFmENJNL6xq9T9Z7DjXwOBfl6ZIhJymcBAe8QdzrU4mUBfn/OHZKf2cWvRNhOTSNH8Ft6oveaV6Bl2vFsDb0KmXjmDqybQC9hi8JmNxPyDxZaEBwwChEaJh7J12bwwpByiEK0IIHsE31PGIEwk4ji4M0il5hH8/hRDX0d9pPeqj+QvIm2EY7UJdamJelfkXULZEpHRJxQbgUqewdRRpakhBiZcTWIxMoZM4NVeSjHSTHEhf+vdV2wLWR3c5+NfTFnRqwOfgP88n4Ersbhpa9mU7qDCTjhMx+sx+NdifgKpyxvyFwLHYAoSYV8yAdaFL2hhuuSRaa1P2pRQoJUo8U9wuPO2gUFwCnxsitO62PfjDnOiCbYv9EXsZgMgwRmwIYl7a4zM+zB4HjjN1V72gsM7doHkxuuzqgEBVM+hmGcVkq52oXwZHyie/80bjHDhESA3FK4oLf4IQYPdmX908Eorj4hwwVX40xZFXFSWWsu4MsvJHPn3TWCKm5DvIoIsi/p2b6eTxyV+tyF+LyWPXa2VqOjxbu668Sljv8TbffEXrb/JCzsEumHunhcqE0h7ebhlIa6q41gBTswoPyJE7lWBzn9VEhj7JhkFSG3qJUyJ7mNPRWxrFCLzIDlEBkn7oTXwGpeiOLQXtUS400G5wr8h1DO+NMYRSGGH5UV5mvmnRd08F3SqFAiQv2SbMRFyVk2+zE1Pf1HTofVNvFtxHgiXW3uYk/AzcrlWjOzMAdcN3IT+jOoEzpa2DpgkYOgatEHL67VJpk914+YYdMdfSojBi4mhX05PUPHJWMKEpAmUFkyQhVbM+bs4lavo1FZib4/V2hzlvaO4yWj80YmvU00fw1N3n7V6H0GDNVQ2AdT0oULf6zLqf2snUwhzBJySrBXiVTrjCAMrZYu+Ja+8RHDUZ86Y0qDbqNnwILFcGx795xXdaKde6KDTwLCBWC4pLzaJYZZWt19eNVaNgUDKECEVU+By+FszFjyfPSqDICv5gCrOsyc81pPmK2kYIIcxyEtYW5WxCU/qmXW7hAVEWrsC46Ha0y5NR3PwlkXZm0ztardvFfF9B8oHfxQrQByuKwiRIM97sZJ1elcaNr5AZymZAbzk++oGhrGH+/6IsD1Edw4rDFg0h1tqfb8oZ+0qXEIdrQU0qgeTz3w6AGt4nzUAwk2MgJnuc7j4LB8vFQOU17BptTPMZV7Ft8OwJzBu7oBbGwFn6ExUCNYZZ53+oEQ7U6qC9BBqiDMLwisvoKNNGV7QVmGG+AehysSnQLejDEeoaTgb6V9m1+hkpQjLnPTIhZiZT3WTzzRPSLVZTgVhMPfpOkc+rfihJ8edaEzpO93RR8SzduxbA8tniIEnZkQ8Qchm4v7bKW9uY+/iNH+RE0vYUBB/LMcGZxWJIdbBEj+pHbaZxxTghG8wd4G682gW3gTxSIwgB+5Mlgv+0B3C6C6PehfjW7z1HEwwiq/QM4PGbLQ+VkVyCgwS24sNGq7tLgkI3bKNDmSx9KgseCLEE1GfvNNrii0NmLi1YT6PhItPojhJz2lZNuaghaMDCnM11eZ2R1B2CvelXr+JYiZoUlRidUJEAf0L9+gZMbDjfzfw8lfaUgMsi5ewmNu2gsBIiAUIrg6iz7bw5u1Xkiu4PhZ5aubBtweC/fuaK2Yg+0YTDYKIWaun5NkJ/Y7l3iI1bvkhQP26ODUAqMTAZ1ZwmSYsWKIy+bk2mHNGqS35cPl3QhbHy7Uzzi9RD4gACBEVcOOZlxZFxtaH12QBbEskXyUWCFBXn2X1N11t9Drz6EQdRs254BkFhGqXwXLMfMjZVtJGUQrrLgKv5jLhfqxspgDerwWL7fk1s26a+iMR8bmz6gMigdqCbsld/xHahc/dVoPxW2qinSFKIVzHZUXncKYyZUyecfVdYPs3mCs0SPlRopC0udp0AqpCDa/Qdw3l8ZP74s0vsTw0miDByI4bqoN7UJ6Q982NBPWv/i9umABHgydWLREzdcY9jDTunSxk8ohP5m0xDKZEWtsE5cQC6sCVtpGx2zx2vdz35mGeMXmU3+EbNENczIV44WnXhJ3oSRUTPH34DjHdiF5MkHiy9TIX6hOnwaXdO3d7AzLIuMxIhrZa2tNu+ReC3GaUoxuaVcneV3rMoUYjo1+i7fceBfBC4q367AdN2QR5QCmJRwKCE0aJzMIT3EXerv3v6ndV0jG8FTUNMvlHZOu8N9wIM6oQ6pmIHsvVIUefbO77E5Ij/nQKAPlxsszT0PKp+xW5jGQbsQr4d6d0N2p71uNwysZekDHtA0vXUzEDwTB63V2Yf8L43x1y9XPSAbiGxCKaG2m85cocKmhILjhr3OgAbDOLKxP7/PUvYdW1ZF0n0YwgbrHFU0sEJoU7oyP5+07Zw2vgHQ4na6BqvHcwW5ghm8GM93HbWR+PrBLGETYAQBrNIZMIfz1PcmR6Mw3C3Vrcldz/j5ZPj0tqcUvfENgv+FmSdVjzqHdi2h4ct28cKgx1rZBlwfwWSVxaYYMAhOQGNZpLlK9HXw6146WvKovRxpcZT2386sPKweunNxf+qCcE1dM2EAy/sQJbjIAT52fgw84/s3PerjZxl53Rz8Gvq4mkWpKIEQ4LkelZOD+QSLDSNWGIGxsodcWccoxVreXMo85gLT2OOvF1Z7QUj6oAOi7z09R/9FOIuYsKALrIwLIlKuQ419904IKGIjSpJ7wANQ30zz0mnTGoa6SsCD+qPmw4raQaCUucHFHbYD2fTFZARmQjFzpECY/VnPQQiAsOj7xWH9v5xj+J98EnK9Hs+5B24Pi6CppQAZ4CMIPNman2fOMen8EBsMDyBT0uoFhwu5tiW01s29Rcr7m1KsQVptELVSSMvMzXLKAZvWLS34q3YOASCg4SfkfgIacHOp292MB+LOWUxbF4v6pHmte3QpumsnkXmXtITKuyfJo6C95Wqv3vpSw5Pksb48ByiXDIl0RxCisYTFGAycejfMA0zGGnmM+htu2NGOWpmLrh1rOPO9bgka4zjy2NMAWPppthPmaqp1KIlvrpXittztPYkRtRCxD/6N8BXUCq6WwiFdPFt6sz1Hz/8d1+6jQpbfuJrZy6WYd3AvMLakSR8DVZX+SLL01EAfT3r1Fkg2SqjFbT7fFliooZgn87a2tyBemWu/Z858Zk5zdsdhMQtLF8bYCvU2/xbYld7QMYfxV5zf2l4nJWOFG2L+dtJKatz5SCIn+N9RVRq1PhqSuWxlsM3yLzt6y6akhmjc55BwoFeoSuHmeL054/8/SGiIawkysxt8jyJENh6PWbzfmROqC/k/Fw4fGhjbP3F9Q71ptCNF8GKu0Fv1xXo551nW4u1j2mVNrWywRMxbAKU/elFyJJvR0W7UhavuRbsK2qtfcA5fmKSbofNI9p/iyhLr6eL4kp3HduAumT0CsRyjcqgEVw+vlZTd4G5XD2nAgXa3e/XHn2qq+AcaCtPGgA3jw09yZ3PKRn6458RMrgB0GcZb+2uI8CN8lT6+s1+neoFoRFylm1KClmSKfKngj4TJS9RIUPDQe4N3qp03i3kbka9JdCcOwMCbrVricc+3r34VyJMLrFRsN5DC5RRjykJoqQX4qmWR890qWOMQmwYK7HLbkNmHtZ7HfBsOZl6iN2QYiii1lEhHNEUST7jRlciUShc6cJSinaTgFGkLll+D3LkPHDgmQb3ygQ5B8JsdnaHTatGG1U+kpnf5h1j9a8zdvxiK9MHUTTGK04CifjMaQV+kQ+piWvE4xAhdNY+vckxzm8/zjsd8MDgphHIsFlNRylyyPJqVOLljKrMUJxxamsSMecfvBWHuegcNAzKW2+ToQ5ppYvUv4mpZ2/MW5ag/DCwwuCdXFIw2PZy9PGtcw1cfseNH9hdyWE6uFCdENQfGn/Sluaa9w/XDEsMZGktbhLhjTR+5QjIhQsdLPoXrX3+I/roHFQlIIqeUDWscs7854bwEe2pW10mzOhg4Tm0rA8ZwfXa5OwMwItFGfr1prvpJz7MMh8NQvOrgVQ7AiiUtBaH4kOKmoxEA5YJ72ameMxu4FBPF0x4C3N/9KReWjod0GBSXDgV49/uT9Rq/faLejFOLJj5KBUTLELM1qK5dRR5vwp2ld3S5n1qKDETJaW8+lpC2JOOi6SqlyR9941sf/cfTbp2kcwr3s8M2RJ1gJUL6RneCDHzY1gHmk6MxwUrHxmwH6XzKJIb3X1OdLFPAtX3a8ljitOGR2AAOrBi8TVvyP23oKzjO+cwKeR+JGZSwfqoZy2WbgfntZJhrssDnWKvTlAU+jVG604fKtk7jYN7S2TfIhwqAvCGxieInu173zPw8kmTygLl0k2dbdLQ55JEvhFftixGyQLUXleahH587LwCq6SRReEGcN/yjYN9cTmA6Jpk4l4cs/AAA3uvU1iHaIajUDgVdikK4lYh+XXqHMivMY1/BP45vQllbdSEfwpY1ukHjEVbWwzzTfZ/jtk6QyRKN2d4LCmcMm4M8f6tf9ETSEFqZx4nDUPnbIS/G97Rnxi0oL7Vk5prHrYrL3FR+PVS8vrlfEaXvPvjMkVlJUtafkUp0kYJ3x43aSS0KYl092KaOSQAmNP4gv9wla3NXE2PCqEt4VuaBoNUE+7dYkxfNQozmiyf7teEjaxitgRgzyqLPrVd9F1eeWwCVDtCjP2MvSV2iJ6fxAEuGy0w/BIN2sWywFfwtBZOEfzcpydSEGE8ova5YS1wFTEZtixbd2/IpcegkfNKw2nmEKJCUUUO2SlS+kpUBL65dvJ7sAKriQYfedpBJQQnkSeN0TqSH5TIwEyLMq1uaiS6uvQXYYP/UtRdMJVk0En7yElXA5xnvDfLapA1C7yPH+ekJjmGKTaJ+jBGL2jovpk82fZORWXJsfK0O098vhdo7yOuCW50qQxchfd/V+WNfR9ULvlHjSzyYtiz/ujAZQSoVrv8cgQZF/4lFM61uZKm58olk9uWuok8p+ya0CIq3njYJ3L3JBGkJcAYeZxcwNID+uFfeNLdzcawGh1qZeNlkSD12AO6nOWZ7tJldMdWMjAtsQ5NaWBaVCYOrVyC3VrG1VQlq75mkbWVnenM2nBfpGl4lirmEhDJaskGGbJwknQmJCqNjfz8vAwrIYSz75pG7dkB/96wrdOF+5ttLJ0tudnBo17I0rN6w3d9kGbIdS4UvC1ooj/+5/EFeZQnxRAmtbaif30szLZWajioKZGM0T62+pKdSkvQyFJCJ68HZISREv9urnYKetjgaEe84GGfv6qVshFbdCO88ZahxoT33eTsxXh9dl+uv7FbDbTi4Yhg+8PNIBT6nvHsAFB4yL/D7+oK56y5hRHBD5rTbQJ8hjduFPDLjHVnB3/QtCFbB6FAD4XHIF2FU9lPa3HOoEXOEcUbwkeQ1a6XE/HKgvvXRc/BS84BZN9u2vO5NexU+PeCR9DaL2/zr1wATR+3tjh3yY5Mc/4cEMOwsWnUZjErYMHHujNeIJXdQJjDpG1GQ/gLw4eXUNLeGSO5Zgz8LOPmZW1e5fYjMS0KDmjQlaa76J+iQ791AfeIgj9gR0FRsXpoO8vEP8TUvWZDwG54nzYy+gGfKqYqMlmnz5sBAfEGHmcoQRN66CrpMe1AvlUIzJif1Uj2Ynh2wiCJkcjD12xk9T9SaTbN9vd9Wa3atSOLPHn4F9Xg2Eri6TnsYC+j1HcqJNM7vGNO2E8OJnuxEV2RlPsKVedZicySgEgxwOnvBHpOlSYhuwLW1HJNEqtQ3YARoQRrKDYS2OYFnZSjNO97dpp+Z7+BFlLBw9qht/u92uHnLwlTxbXII7yrdpqzKsrPCe3vtI0uxxTkdPJeKUpOfxtQxUchf+aIQBSRaxLKjqQdhEiuQHLjUHuRo8iZ9Uq+mc0vkP8mweS1qecf2lcnSsWRy6wazJFzvu5M/hfq+GJC0UAnQFaj6Yqx7Ps0fpRMRruioUp9WWr9yn5DpBL8xNBqG0jBdr1C4wkrVgop4tn4LBAB1TNNwiw4SO7guAA3fmOTXGC/jWUBcVoXwVx1x9cgOFkQe3vSsodZ1fXyxuRvs9e7pQMt11KiCatt2FewbKqgMiZa0E67xfEzZJ9IiowBU1IxCh4uPCcCfOqyHilXHJsmckDG6dZEN6i9zNrmS5NhTC68pGN6wl8xDb9g0ljmYABjlGErdw8I97a9k8lZeSFz3iqyGAkW1RIj/o8yYTXX0/lqUcLyYXoDsd+PLfdmQIN5hfSOhw70faMx73qNKSzGirogv96cIxPlcbQgvoe2HrMHNQn+wFzt4sNSC1FAgXBG/Y+rqfXhEByxHHGUXowvoqnU94b/UomGVxy/BBtbEGB6Sj+/JRWok49xF/zOsUkYinp7pwGqhYplyb+wNe82rJZmy3gzFL4ylStCKSTIBhIMNaMPdfI2ANmwcE="/>
  <p:tag name="MEKKOXMLTAGS" val="1"/>
</p:tagLst>
</file>

<file path=ppt/theme/theme1.xml><?xml version="1.0" encoding="utf-8"?>
<a:theme xmlns:a="http://schemas.openxmlformats.org/drawingml/2006/main" name="Presentation3">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342900" indent="-342900">
          <a:defRPr b="1" u="sng" dirty="0" smtClean="0">
            <a:latin typeface="+mj-lt"/>
          </a:defRPr>
        </a:defPPr>
      </a:lstStyle>
    </a:tx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BTA">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342900" indent="-342900">
          <a:defRPr b="1" u="sng" dirty="0" smtClean="0">
            <a:latin typeface="+mj-lt"/>
          </a:defRPr>
        </a:defPPr>
      </a:lstStyle>
    </a:tx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MBTA" id="{A9A91626-64AF-4BB6-A98C-A92CD1976DE6}" vid="{E06E7F53-71CC-4783-9AF9-416875201A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TotalTime>
  <Words>3335</Words>
  <Application>Microsoft Office PowerPoint</Application>
  <PresentationFormat>On-screen Show (4:3)</PresentationFormat>
  <Paragraphs>924</Paragraphs>
  <Slides>37</Slides>
  <Notes>34</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Presentation3</vt:lpstr>
      <vt:lpstr>MBTA</vt:lpstr>
      <vt:lpstr>Capital Series: Orange Line Improvements</vt:lpstr>
      <vt:lpstr>OVERVIEW</vt:lpstr>
      <vt:lpstr>PowerPoint Presentation</vt:lpstr>
      <vt:lpstr>Orange Line Test Track (Construction)</vt:lpstr>
      <vt:lpstr>PowerPoint Presentation</vt:lpstr>
      <vt:lpstr>Wellington Maintenance Facility Improvements (Construction)</vt:lpstr>
      <vt:lpstr>Wellington Yard Rebuild (Construction)</vt:lpstr>
      <vt:lpstr>Orange Line Signals Upgrades (Design-Build)</vt:lpstr>
      <vt:lpstr>Orange Line Bridge Strengthening (Construction)</vt:lpstr>
      <vt:lpstr>Orange Line Tunnel Repairs (Pre-Bid)</vt:lpstr>
      <vt:lpstr>Systemwide On Call Track and ROW II (Construction)</vt:lpstr>
      <vt:lpstr>Systemwide Power SCADA System Upgrade (Pre-Bid)</vt:lpstr>
      <vt:lpstr>Systemwide Power Resiliency Program (Pre-Design) </vt:lpstr>
      <vt:lpstr>OL Traction Power Substation Upgrade (Construction Phase)</vt:lpstr>
      <vt:lpstr>Oak Grove Station Accessibility Improvement (Design)</vt:lpstr>
      <vt:lpstr>Forest Hills Station Improvements Project (Design) *</vt:lpstr>
      <vt:lpstr>Sullivan Square Station Structural Repairs (Design)</vt:lpstr>
      <vt:lpstr>Ruggles Station Roof Repair/Replacement (Conceptual Design)</vt:lpstr>
      <vt:lpstr>Back Bay Ventilation: Package 1 Stair Pressurization (Construction)</vt:lpstr>
      <vt:lpstr>Back Bay Ventilation: Package 2 Tunnel Ventilation (Design)</vt:lpstr>
      <vt:lpstr>Back Bay Ventilation: Package 3 Systems Imps (Study)</vt:lpstr>
      <vt:lpstr>Wayfinding &amp; Station Improvements (8 Stations) (Design)</vt:lpstr>
      <vt:lpstr>Lighting &amp; Station Improvements (8 Stations) (Design Procurement)</vt:lpstr>
      <vt:lpstr>Downtown Crossing Vertical Transp. Improvements Phase I (Construction)</vt:lpstr>
      <vt:lpstr>Downtown Crossing Vertical Transp. Imps Phase II (Design Procurement)</vt:lpstr>
      <vt:lpstr>North Station Elevators (2) (Design Procurement)</vt:lpstr>
      <vt:lpstr>Sullivan Station Elevators (3) (Design Procurement)</vt:lpstr>
      <vt:lpstr>Wellington Station Elevators (5) (Design Procurement)</vt:lpstr>
      <vt:lpstr>Chinatown Station Elevators (4) (Design Procurement)</vt:lpstr>
      <vt:lpstr>State Street Station Elevators (3) (Design Procurement)</vt:lpstr>
      <vt:lpstr>Jackson Square Station Elevators (2) (Design Procurement)</vt:lpstr>
      <vt:lpstr>Mass Ave Station Elevators (2) (Design Procurement)</vt:lpstr>
      <vt:lpstr>On Call Parking &amp; Paving (Construction)</vt:lpstr>
      <vt:lpstr>Back Bay Station: Concourse Renovations &amp; Air Rights (Design) - TOD</vt:lpstr>
      <vt:lpstr>Ruggles Station: Northeastern U. ISEC &amp; Ped. Bridge (Construction) - TOD</vt:lpstr>
      <vt:lpstr>Sullivan Sq. Station: Reconstr. Lower Busway &amp; Parking (Construction) - TOD</vt:lpstr>
      <vt:lpstr>North Station: Transit to Commuter Rail Direct Connection (Construction) - TOD</vt:lpstr>
    </vt:vector>
  </TitlesOfParts>
  <Company>MBTA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Kravchenko, Liudmila</dc:creator>
  <cp:lastModifiedBy>DAS</cp:lastModifiedBy>
  <cp:revision>109</cp:revision>
  <cp:lastPrinted>2018-11-30T17:16:30Z</cp:lastPrinted>
  <dcterms:created xsi:type="dcterms:W3CDTF">2018-11-16T18:41:14Z</dcterms:created>
  <dcterms:modified xsi:type="dcterms:W3CDTF">2018-11-30T23:02:08Z</dcterms:modified>
</cp:coreProperties>
</file>