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7" r:id="rId5"/>
    <p:sldId id="260" r:id="rId6"/>
    <p:sldId id="267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0" autoAdjust="0"/>
    <p:restoredTop sz="94660"/>
  </p:normalViewPr>
  <p:slideViewPr>
    <p:cSldViewPr snapToGrid="0">
      <p:cViewPr>
        <p:scale>
          <a:sx n="137" d="100"/>
          <a:sy n="137" d="100"/>
        </p:scale>
        <p:origin x="-78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3D622-BD1F-42F5-9608-B00F9137C0E9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98431D-B0F0-4C48-8C6D-D1E9A053C5A8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Transit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2CF2C3-910E-4BE6-B92F-283789AE5435}" type="parTrans" cxnId="{36C7F4A3-1BD5-4882-B1DE-91164350484A}">
      <dgm:prSet/>
      <dgm:spPr/>
      <dgm:t>
        <a:bodyPr/>
        <a:lstStyle/>
        <a:p>
          <a:endParaRPr lang="en-US"/>
        </a:p>
      </dgm:t>
    </dgm:pt>
    <dgm:pt modelId="{A933B959-C403-4780-9FE9-DBF06C5028F3}" type="sibTrans" cxnId="{36C7F4A3-1BD5-4882-B1DE-91164350484A}">
      <dgm:prSet/>
      <dgm:spPr/>
      <dgm:t>
        <a:bodyPr/>
        <a:lstStyle/>
        <a:p>
          <a:endParaRPr lang="en-US"/>
        </a:p>
      </dgm:t>
    </dgm:pt>
    <dgm:pt modelId="{92847FCE-E987-4EE8-A52F-DBE53FB518B2}">
      <dgm:prSet custT="1"/>
      <dgm:spPr/>
      <dgm:t>
        <a:bodyPr/>
        <a:lstStyle/>
        <a:p>
          <a:pPr rtl="0"/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TNCs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93FF9D-2392-441A-BC2F-6DFD2CC67627}" type="parTrans" cxnId="{4EC9CB66-9E52-40C8-A35C-2F6ECFD7A68E}">
      <dgm:prSet/>
      <dgm:spPr/>
      <dgm:t>
        <a:bodyPr/>
        <a:lstStyle/>
        <a:p>
          <a:endParaRPr lang="en-US"/>
        </a:p>
      </dgm:t>
    </dgm:pt>
    <dgm:pt modelId="{CCCEB2AB-DB1D-4D69-89CE-A09502F3AFC5}" type="sibTrans" cxnId="{4EC9CB66-9E52-40C8-A35C-2F6ECFD7A68E}">
      <dgm:prSet/>
      <dgm:spPr/>
      <dgm:t>
        <a:bodyPr/>
        <a:lstStyle/>
        <a:p>
          <a:endParaRPr lang="en-US"/>
        </a:p>
      </dgm:t>
    </dgm:pt>
    <dgm:pt modelId="{BB06F862-8699-49B8-837A-B62F7D378E12}">
      <dgm:prSet custT="1"/>
      <dgm:spPr/>
      <dgm:t>
        <a:bodyPr/>
        <a:lstStyle/>
        <a:p>
          <a:pPr rtl="0"/>
          <a:r>
            <a:rPr lang="en-US" sz="1000" b="1" dirty="0">
              <a:latin typeface="Arial" panose="020B0604020202020204" pitchFamily="34" charset="0"/>
              <a:cs typeface="Arial" panose="020B0604020202020204" pitchFamily="34" charset="0"/>
            </a:rPr>
            <a:t>Bike and Scooter Sharing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9BE21-A8AD-41CF-931A-CE3399DDA38E}" type="parTrans" cxnId="{AE47A849-A5D5-4F8D-8BB5-A8D7C2D4BFF6}">
      <dgm:prSet/>
      <dgm:spPr/>
      <dgm:t>
        <a:bodyPr/>
        <a:lstStyle/>
        <a:p>
          <a:endParaRPr lang="en-US"/>
        </a:p>
      </dgm:t>
    </dgm:pt>
    <dgm:pt modelId="{D85A2ABA-50B5-452F-9B91-02FF9BA40343}" type="sibTrans" cxnId="{AE47A849-A5D5-4F8D-8BB5-A8D7C2D4BFF6}">
      <dgm:prSet/>
      <dgm:spPr/>
      <dgm:t>
        <a:bodyPr/>
        <a:lstStyle/>
        <a:p>
          <a:endParaRPr lang="en-US"/>
        </a:p>
      </dgm:t>
    </dgm:pt>
    <dgm:pt modelId="{FF9EF898-FA7B-4D3C-97B9-42AC99B465B0}">
      <dgm:prSet custT="1"/>
      <dgm:spPr/>
      <dgm:t>
        <a:bodyPr/>
        <a:lstStyle/>
        <a:p>
          <a:pPr rtl="0"/>
          <a:r>
            <a:rPr lang="en-US" sz="1100" b="1" dirty="0">
              <a:latin typeface="Arial" panose="020B0604020202020204" pitchFamily="34" charset="0"/>
              <a:cs typeface="Arial" panose="020B0604020202020204" pitchFamily="34" charset="0"/>
            </a:rPr>
            <a:t>Future of </a:t>
          </a:r>
          <a:r>
            <a:rPr lang="en-US" sz="1050" b="1" dirty="0">
              <a:latin typeface="Arial" panose="020B0604020202020204" pitchFamily="34" charset="0"/>
              <a:cs typeface="Arial" panose="020B0604020202020204" pitchFamily="34" charset="0"/>
            </a:rPr>
            <a:t>Automated</a:t>
          </a:r>
          <a:r>
            <a:rPr lang="en-US" sz="1100" b="1" dirty="0">
              <a:latin typeface="Arial" panose="020B0604020202020204" pitchFamily="34" charset="0"/>
              <a:cs typeface="Arial" panose="020B0604020202020204" pitchFamily="34" charset="0"/>
            </a:rPr>
            <a:t> Vehicles?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65E93B-B1B4-47CA-9FCA-1EC7724A12E0}" type="parTrans" cxnId="{1E37AF83-3E50-4E56-8802-711B020EEEC0}">
      <dgm:prSet/>
      <dgm:spPr/>
      <dgm:t>
        <a:bodyPr/>
        <a:lstStyle/>
        <a:p>
          <a:endParaRPr lang="en-US"/>
        </a:p>
      </dgm:t>
    </dgm:pt>
    <dgm:pt modelId="{0D03DEEB-48D0-44D9-853E-D8BFE2C09A80}" type="sibTrans" cxnId="{1E37AF83-3E50-4E56-8802-711B020EEEC0}">
      <dgm:prSet/>
      <dgm:spPr/>
      <dgm:t>
        <a:bodyPr/>
        <a:lstStyle/>
        <a:p>
          <a:endParaRPr lang="en-US"/>
        </a:p>
      </dgm:t>
    </dgm:pt>
    <dgm:pt modelId="{9718B0AE-E8B0-4646-AC24-83A5D8B1054A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Private Shuttles and Micro-transit</a:t>
          </a:r>
        </a:p>
      </dgm:t>
    </dgm:pt>
    <dgm:pt modelId="{8C2DA6D7-ABEB-4C63-A3BF-C0AAA968E96A}" type="parTrans" cxnId="{9B53B8CC-6BC3-48BA-A6B7-B866BCA957DB}">
      <dgm:prSet/>
      <dgm:spPr/>
      <dgm:t>
        <a:bodyPr/>
        <a:lstStyle/>
        <a:p>
          <a:endParaRPr lang="en-US"/>
        </a:p>
      </dgm:t>
    </dgm:pt>
    <dgm:pt modelId="{2A334CB3-1703-404F-903A-E93F285DA0D9}" type="sibTrans" cxnId="{9B53B8CC-6BC3-48BA-A6B7-B866BCA957DB}">
      <dgm:prSet/>
      <dgm:spPr/>
      <dgm:t>
        <a:bodyPr/>
        <a:lstStyle/>
        <a:p>
          <a:endParaRPr lang="en-US"/>
        </a:p>
      </dgm:t>
    </dgm:pt>
    <dgm:pt modelId="{2F033FCD-3C12-4F3C-AC89-DF68E63546D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Car sharing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1D121-09CB-467F-A9D5-D48247176BF8}" type="parTrans" cxnId="{F8F3F5E0-640B-4A2F-835A-2854A1D75520}">
      <dgm:prSet/>
      <dgm:spPr/>
      <dgm:t>
        <a:bodyPr/>
        <a:lstStyle/>
        <a:p>
          <a:endParaRPr lang="en-US"/>
        </a:p>
      </dgm:t>
    </dgm:pt>
    <dgm:pt modelId="{7FEC77CC-B846-4000-B029-75896718A1EC}" type="sibTrans" cxnId="{F8F3F5E0-640B-4A2F-835A-2854A1D75520}">
      <dgm:prSet/>
      <dgm:spPr/>
      <dgm:t>
        <a:bodyPr/>
        <a:lstStyle/>
        <a:p>
          <a:endParaRPr lang="en-US"/>
        </a:p>
      </dgm:t>
    </dgm:pt>
    <dgm:pt modelId="{9D5812CD-5541-4B2E-A05B-F64E7E5D00EB}" type="pres">
      <dgm:prSet presAssocID="{79F3D622-BD1F-42F5-9608-B00F9137C0E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F9F224-9C4B-42DD-8071-9D50BF3B52DD}" type="pres">
      <dgm:prSet presAssocID="{79F3D622-BD1F-42F5-9608-B00F9137C0E9}" presName="cycle" presStyleCnt="0"/>
      <dgm:spPr/>
    </dgm:pt>
    <dgm:pt modelId="{A0B7A883-5C48-4B45-8F5C-2372C7E1E87F}" type="pres">
      <dgm:prSet presAssocID="{79F3D622-BD1F-42F5-9608-B00F9137C0E9}" presName="centerShape" presStyleCnt="0"/>
      <dgm:spPr/>
    </dgm:pt>
    <dgm:pt modelId="{7DEE5D19-C1A9-490A-91D8-BBEE114AD53B}" type="pres">
      <dgm:prSet presAssocID="{79F3D622-BD1F-42F5-9608-B00F9137C0E9}" presName="connSite" presStyleLbl="node1" presStyleIdx="0" presStyleCnt="7"/>
      <dgm:spPr/>
    </dgm:pt>
    <dgm:pt modelId="{3D976C45-30D6-48D7-9A9F-9A2A5BA25A36}" type="pres">
      <dgm:prSet presAssocID="{79F3D622-BD1F-42F5-9608-B00F9137C0E9}" presName="visible" presStyleLbl="node1" presStyleIdx="0" presStyleCnt="7" custLinFactNeighborX="11401" custLinFactNeighborY="-1033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n-US"/>
        </a:p>
      </dgm:t>
    </dgm:pt>
    <dgm:pt modelId="{8D981C08-D6B5-4C5B-985F-3E2891DC41F6}" type="pres">
      <dgm:prSet presAssocID="{912CF2C3-910E-4BE6-B92F-283789AE5435}" presName="Name25" presStyleLbl="parChTrans1D1" presStyleIdx="0" presStyleCnt="6"/>
      <dgm:spPr/>
      <dgm:t>
        <a:bodyPr/>
        <a:lstStyle/>
        <a:p>
          <a:endParaRPr lang="en-US"/>
        </a:p>
      </dgm:t>
    </dgm:pt>
    <dgm:pt modelId="{CCB95460-25C6-4F93-8919-280AC12B9652}" type="pres">
      <dgm:prSet presAssocID="{9698431D-B0F0-4C48-8C6D-D1E9A053C5A8}" presName="node" presStyleCnt="0"/>
      <dgm:spPr/>
    </dgm:pt>
    <dgm:pt modelId="{64D9708A-1DA2-4CB7-ACE1-F46488805206}" type="pres">
      <dgm:prSet presAssocID="{9698431D-B0F0-4C48-8C6D-D1E9A053C5A8}" presName="parentNode" presStyleLbl="node1" presStyleIdx="1" presStyleCnt="7" custScaleX="219475" custScaleY="158925" custLinFactNeighborX="17201" custLinFactNeighborY="-8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3AFFF-4875-4DCA-B11E-1AFA7E8181F1}" type="pres">
      <dgm:prSet presAssocID="{9698431D-B0F0-4C48-8C6D-D1E9A053C5A8}" presName="childNode" presStyleLbl="revTx" presStyleIdx="0" presStyleCnt="0">
        <dgm:presLayoutVars>
          <dgm:bulletEnabled val="1"/>
        </dgm:presLayoutVars>
      </dgm:prSet>
      <dgm:spPr/>
    </dgm:pt>
    <dgm:pt modelId="{13F19041-1020-45F6-987C-3E3573B43C05}" type="pres">
      <dgm:prSet presAssocID="{2893FF9D-2392-441A-BC2F-6DFD2CC67627}" presName="Name25" presStyleLbl="parChTrans1D1" presStyleIdx="1" presStyleCnt="6"/>
      <dgm:spPr/>
      <dgm:t>
        <a:bodyPr/>
        <a:lstStyle/>
        <a:p>
          <a:endParaRPr lang="en-US"/>
        </a:p>
      </dgm:t>
    </dgm:pt>
    <dgm:pt modelId="{1EDAFFCC-7B2E-4345-A2A0-A966EF018B06}" type="pres">
      <dgm:prSet presAssocID="{92847FCE-E987-4EE8-A52F-DBE53FB518B2}" presName="node" presStyleCnt="0"/>
      <dgm:spPr/>
    </dgm:pt>
    <dgm:pt modelId="{3160404B-CC51-4625-B28B-66D06DCC1EF9}" type="pres">
      <dgm:prSet presAssocID="{92847FCE-E987-4EE8-A52F-DBE53FB518B2}" presName="parentNode" presStyleLbl="node1" presStyleIdx="2" presStyleCnt="7" custScaleX="119580" custScaleY="111588" custLinFactX="6710" custLinFactNeighborX="100000" custLinFactNeighborY="-12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3883A-3E59-4912-86B6-C3DCA1159643}" type="pres">
      <dgm:prSet presAssocID="{92847FCE-E987-4EE8-A52F-DBE53FB518B2}" presName="childNode" presStyleLbl="revTx" presStyleIdx="0" presStyleCnt="0">
        <dgm:presLayoutVars>
          <dgm:bulletEnabled val="1"/>
        </dgm:presLayoutVars>
      </dgm:prSet>
      <dgm:spPr/>
    </dgm:pt>
    <dgm:pt modelId="{F939D36D-280A-4647-B45E-1E51214FB3D1}" type="pres">
      <dgm:prSet presAssocID="{3179BE21-A8AD-41CF-931A-CE3399DDA38E}" presName="Name25" presStyleLbl="parChTrans1D1" presStyleIdx="2" presStyleCnt="6"/>
      <dgm:spPr/>
      <dgm:t>
        <a:bodyPr/>
        <a:lstStyle/>
        <a:p>
          <a:endParaRPr lang="en-US"/>
        </a:p>
      </dgm:t>
    </dgm:pt>
    <dgm:pt modelId="{0B4CC6FE-758E-4ABE-AFAA-9A3D8F7D9E83}" type="pres">
      <dgm:prSet presAssocID="{BB06F862-8699-49B8-837A-B62F7D378E12}" presName="node" presStyleCnt="0"/>
      <dgm:spPr/>
    </dgm:pt>
    <dgm:pt modelId="{4C7D7F52-4174-47C0-A868-9F2C2E119FA4}" type="pres">
      <dgm:prSet presAssocID="{BB06F862-8699-49B8-837A-B62F7D378E12}" presName="parentNode" presStyleLbl="node1" presStyleIdx="3" presStyleCnt="7" custScaleX="133643" custScaleY="125125" custLinFactY="100000" custLinFactNeighborX="82474" custLinFactNeighborY="1075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E7F70-257C-42E5-8CB4-3A4AB170DD95}" type="pres">
      <dgm:prSet presAssocID="{BB06F862-8699-49B8-837A-B62F7D378E12}" presName="childNode" presStyleLbl="revTx" presStyleIdx="0" presStyleCnt="0">
        <dgm:presLayoutVars>
          <dgm:bulletEnabled val="1"/>
        </dgm:presLayoutVars>
      </dgm:prSet>
      <dgm:spPr/>
    </dgm:pt>
    <dgm:pt modelId="{9D8812E4-7605-4C13-9B2A-C3F2FB232BE9}" type="pres">
      <dgm:prSet presAssocID="{8C2DA6D7-ABEB-4C63-A3BF-C0AAA968E96A}" presName="Name25" presStyleLbl="parChTrans1D1" presStyleIdx="3" presStyleCnt="6"/>
      <dgm:spPr/>
      <dgm:t>
        <a:bodyPr/>
        <a:lstStyle/>
        <a:p>
          <a:endParaRPr lang="en-US"/>
        </a:p>
      </dgm:t>
    </dgm:pt>
    <dgm:pt modelId="{A00A07C7-8854-4388-97D4-DA2849CC9458}" type="pres">
      <dgm:prSet presAssocID="{9718B0AE-E8B0-4646-AC24-83A5D8B1054A}" presName="node" presStyleCnt="0"/>
      <dgm:spPr/>
    </dgm:pt>
    <dgm:pt modelId="{93F0A588-AA39-4D36-8985-932C4FB92D76}" type="pres">
      <dgm:prSet presAssocID="{9718B0AE-E8B0-4646-AC24-83A5D8B1054A}" presName="parentNode" presStyleLbl="node1" presStyleIdx="4" presStyleCnt="7" custScaleX="243890" custScaleY="144218" custLinFactX="40603" custLinFactNeighborX="100000" custLinFactNeighborY="-989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9D3D2-EDD6-4B53-BADB-84D906B1FBF1}" type="pres">
      <dgm:prSet presAssocID="{9718B0AE-E8B0-4646-AC24-83A5D8B1054A}" presName="childNode" presStyleLbl="revTx" presStyleIdx="0" presStyleCnt="0">
        <dgm:presLayoutVars>
          <dgm:bulletEnabled val="1"/>
        </dgm:presLayoutVars>
      </dgm:prSet>
      <dgm:spPr/>
    </dgm:pt>
    <dgm:pt modelId="{CD5EE1FE-9A6A-4C50-9787-7D1DF9D5B8E0}" type="pres">
      <dgm:prSet presAssocID="{5665E93B-B1B4-47CA-9FCA-1EC7724A12E0}" presName="Name25" presStyleLbl="parChTrans1D1" presStyleIdx="4" presStyleCnt="6"/>
      <dgm:spPr/>
      <dgm:t>
        <a:bodyPr/>
        <a:lstStyle/>
        <a:p>
          <a:endParaRPr lang="en-US"/>
        </a:p>
      </dgm:t>
    </dgm:pt>
    <dgm:pt modelId="{AFEFABF6-8BF3-422A-B618-503E3670DF7A}" type="pres">
      <dgm:prSet presAssocID="{FF9EF898-FA7B-4D3C-97B9-42AC99B465B0}" presName="node" presStyleCnt="0"/>
      <dgm:spPr/>
    </dgm:pt>
    <dgm:pt modelId="{CB98AA44-B27C-445A-85C4-8C212C8A9AF6}" type="pres">
      <dgm:prSet presAssocID="{FF9EF898-FA7B-4D3C-97B9-42AC99B465B0}" presName="parentNode" presStyleLbl="node1" presStyleIdx="5" presStyleCnt="7" custScaleX="192935" custScaleY="153880" custLinFactX="-100000" custLinFactNeighborX="-141935" custLinFactNeighborY="846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95119-732B-40C5-8D37-C973EC348859}" type="pres">
      <dgm:prSet presAssocID="{FF9EF898-FA7B-4D3C-97B9-42AC99B465B0}" presName="childNode" presStyleLbl="revTx" presStyleIdx="0" presStyleCnt="0">
        <dgm:presLayoutVars>
          <dgm:bulletEnabled val="1"/>
        </dgm:presLayoutVars>
      </dgm:prSet>
      <dgm:spPr/>
    </dgm:pt>
    <dgm:pt modelId="{C9C1A289-3698-4DC7-BC34-6B6E4D843FAF}" type="pres">
      <dgm:prSet presAssocID="{A8C1D121-09CB-467F-A9D5-D48247176BF8}" presName="Name25" presStyleLbl="parChTrans1D1" presStyleIdx="5" presStyleCnt="6"/>
      <dgm:spPr/>
      <dgm:t>
        <a:bodyPr/>
        <a:lstStyle/>
        <a:p>
          <a:endParaRPr lang="en-US"/>
        </a:p>
      </dgm:t>
    </dgm:pt>
    <dgm:pt modelId="{8C53F1B6-C228-4B41-9336-EE3326FE2919}" type="pres">
      <dgm:prSet presAssocID="{2F033FCD-3C12-4F3C-AC89-DF68E63546D1}" presName="node" presStyleCnt="0"/>
      <dgm:spPr/>
    </dgm:pt>
    <dgm:pt modelId="{02A7D4BB-9336-491E-AA3D-71489D5AE844}" type="pres">
      <dgm:prSet presAssocID="{2F033FCD-3C12-4F3C-AC89-DF68E63546D1}" presName="parentNode" presStyleLbl="node1" presStyleIdx="6" presStyleCnt="7" custScaleX="203295" custScaleY="135924" custLinFactNeighborX="47213" custLinFactNeighborY="-738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BE539-094C-4305-A6AF-0AFFB419F590}" type="pres">
      <dgm:prSet presAssocID="{2F033FCD-3C12-4F3C-AC89-DF68E63546D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3242702A-45B5-484F-B0E2-385849A75B14}" type="presOf" srcId="{9718B0AE-E8B0-4646-AC24-83A5D8B1054A}" destId="{93F0A588-AA39-4D36-8985-932C4FB92D76}" srcOrd="0" destOrd="0" presId="urn:microsoft.com/office/officeart/2005/8/layout/radial2"/>
    <dgm:cxn modelId="{A298F241-8602-44D4-AC6F-0A1A0C32FA3F}" type="presOf" srcId="{A8C1D121-09CB-467F-A9D5-D48247176BF8}" destId="{C9C1A289-3698-4DC7-BC34-6B6E4D843FAF}" srcOrd="0" destOrd="0" presId="urn:microsoft.com/office/officeart/2005/8/layout/radial2"/>
    <dgm:cxn modelId="{D7215F37-5983-46DD-B6C2-05A8F08E590F}" type="presOf" srcId="{FF9EF898-FA7B-4D3C-97B9-42AC99B465B0}" destId="{CB98AA44-B27C-445A-85C4-8C212C8A9AF6}" srcOrd="0" destOrd="0" presId="urn:microsoft.com/office/officeart/2005/8/layout/radial2"/>
    <dgm:cxn modelId="{F8F3F5E0-640B-4A2F-835A-2854A1D75520}" srcId="{79F3D622-BD1F-42F5-9608-B00F9137C0E9}" destId="{2F033FCD-3C12-4F3C-AC89-DF68E63546D1}" srcOrd="5" destOrd="0" parTransId="{A8C1D121-09CB-467F-A9D5-D48247176BF8}" sibTransId="{7FEC77CC-B846-4000-B029-75896718A1EC}"/>
    <dgm:cxn modelId="{987F11B6-DC5B-43F8-95A6-C8B6D53F889E}" type="presOf" srcId="{8C2DA6D7-ABEB-4C63-A3BF-C0AAA968E96A}" destId="{9D8812E4-7605-4C13-9B2A-C3F2FB232BE9}" srcOrd="0" destOrd="0" presId="urn:microsoft.com/office/officeart/2005/8/layout/radial2"/>
    <dgm:cxn modelId="{9B53B8CC-6BC3-48BA-A6B7-B866BCA957DB}" srcId="{79F3D622-BD1F-42F5-9608-B00F9137C0E9}" destId="{9718B0AE-E8B0-4646-AC24-83A5D8B1054A}" srcOrd="3" destOrd="0" parTransId="{8C2DA6D7-ABEB-4C63-A3BF-C0AAA968E96A}" sibTransId="{2A334CB3-1703-404F-903A-E93F285DA0D9}"/>
    <dgm:cxn modelId="{73337260-7311-4DA3-9CAE-0177E1DD99C2}" type="presOf" srcId="{2893FF9D-2392-441A-BC2F-6DFD2CC67627}" destId="{13F19041-1020-45F6-987C-3E3573B43C05}" srcOrd="0" destOrd="0" presId="urn:microsoft.com/office/officeart/2005/8/layout/radial2"/>
    <dgm:cxn modelId="{4EC9CB66-9E52-40C8-A35C-2F6ECFD7A68E}" srcId="{79F3D622-BD1F-42F5-9608-B00F9137C0E9}" destId="{92847FCE-E987-4EE8-A52F-DBE53FB518B2}" srcOrd="1" destOrd="0" parTransId="{2893FF9D-2392-441A-BC2F-6DFD2CC67627}" sibTransId="{CCCEB2AB-DB1D-4D69-89CE-A09502F3AFC5}"/>
    <dgm:cxn modelId="{36C7F4A3-1BD5-4882-B1DE-91164350484A}" srcId="{79F3D622-BD1F-42F5-9608-B00F9137C0E9}" destId="{9698431D-B0F0-4C48-8C6D-D1E9A053C5A8}" srcOrd="0" destOrd="0" parTransId="{912CF2C3-910E-4BE6-B92F-283789AE5435}" sibTransId="{A933B959-C403-4780-9FE9-DBF06C5028F3}"/>
    <dgm:cxn modelId="{2AE3BF4A-0AA8-49CD-9481-99EAF5064CAE}" type="presOf" srcId="{92847FCE-E987-4EE8-A52F-DBE53FB518B2}" destId="{3160404B-CC51-4625-B28B-66D06DCC1EF9}" srcOrd="0" destOrd="0" presId="urn:microsoft.com/office/officeart/2005/8/layout/radial2"/>
    <dgm:cxn modelId="{0ED2F3DF-8EB4-471D-92B9-FBE762FEE7F3}" type="presOf" srcId="{9698431D-B0F0-4C48-8C6D-D1E9A053C5A8}" destId="{64D9708A-1DA2-4CB7-ACE1-F46488805206}" srcOrd="0" destOrd="0" presId="urn:microsoft.com/office/officeart/2005/8/layout/radial2"/>
    <dgm:cxn modelId="{D9106FF5-BECC-44B7-B638-3C572E8A2053}" type="presOf" srcId="{BB06F862-8699-49B8-837A-B62F7D378E12}" destId="{4C7D7F52-4174-47C0-A868-9F2C2E119FA4}" srcOrd="0" destOrd="0" presId="urn:microsoft.com/office/officeart/2005/8/layout/radial2"/>
    <dgm:cxn modelId="{AAB7BA62-C3C2-43EE-927B-EFA3FDA46F7E}" type="presOf" srcId="{2F033FCD-3C12-4F3C-AC89-DF68E63546D1}" destId="{02A7D4BB-9336-491E-AA3D-71489D5AE844}" srcOrd="0" destOrd="0" presId="urn:microsoft.com/office/officeart/2005/8/layout/radial2"/>
    <dgm:cxn modelId="{1E37AF83-3E50-4E56-8802-711B020EEEC0}" srcId="{79F3D622-BD1F-42F5-9608-B00F9137C0E9}" destId="{FF9EF898-FA7B-4D3C-97B9-42AC99B465B0}" srcOrd="4" destOrd="0" parTransId="{5665E93B-B1B4-47CA-9FCA-1EC7724A12E0}" sibTransId="{0D03DEEB-48D0-44D9-853E-D8BFE2C09A80}"/>
    <dgm:cxn modelId="{3AAA2D3E-BB4F-4622-B4C8-BCC88532138B}" type="presOf" srcId="{79F3D622-BD1F-42F5-9608-B00F9137C0E9}" destId="{9D5812CD-5541-4B2E-A05B-F64E7E5D00EB}" srcOrd="0" destOrd="0" presId="urn:microsoft.com/office/officeart/2005/8/layout/radial2"/>
    <dgm:cxn modelId="{AE47A849-A5D5-4F8D-8BB5-A8D7C2D4BFF6}" srcId="{79F3D622-BD1F-42F5-9608-B00F9137C0E9}" destId="{BB06F862-8699-49B8-837A-B62F7D378E12}" srcOrd="2" destOrd="0" parTransId="{3179BE21-A8AD-41CF-931A-CE3399DDA38E}" sibTransId="{D85A2ABA-50B5-452F-9B91-02FF9BA40343}"/>
    <dgm:cxn modelId="{E536E3DC-B99A-44F3-AC62-0E6B25750F52}" type="presOf" srcId="{912CF2C3-910E-4BE6-B92F-283789AE5435}" destId="{8D981C08-D6B5-4C5B-985F-3E2891DC41F6}" srcOrd="0" destOrd="0" presId="urn:microsoft.com/office/officeart/2005/8/layout/radial2"/>
    <dgm:cxn modelId="{9E020D88-2F21-4969-960F-BDE1014D503F}" type="presOf" srcId="{3179BE21-A8AD-41CF-931A-CE3399DDA38E}" destId="{F939D36D-280A-4647-B45E-1E51214FB3D1}" srcOrd="0" destOrd="0" presId="urn:microsoft.com/office/officeart/2005/8/layout/radial2"/>
    <dgm:cxn modelId="{8823916E-8566-4AB5-9B10-3F065392E684}" type="presOf" srcId="{5665E93B-B1B4-47CA-9FCA-1EC7724A12E0}" destId="{CD5EE1FE-9A6A-4C50-9787-7D1DF9D5B8E0}" srcOrd="0" destOrd="0" presId="urn:microsoft.com/office/officeart/2005/8/layout/radial2"/>
    <dgm:cxn modelId="{4191465A-851B-4493-85C3-0E687FEDAB1F}" type="presParOf" srcId="{9D5812CD-5541-4B2E-A05B-F64E7E5D00EB}" destId="{07F9F224-9C4B-42DD-8071-9D50BF3B52DD}" srcOrd="0" destOrd="0" presId="urn:microsoft.com/office/officeart/2005/8/layout/radial2"/>
    <dgm:cxn modelId="{6D3851FA-E48A-4D25-9BC4-B9860199318C}" type="presParOf" srcId="{07F9F224-9C4B-42DD-8071-9D50BF3B52DD}" destId="{A0B7A883-5C48-4B45-8F5C-2372C7E1E87F}" srcOrd="0" destOrd="0" presId="urn:microsoft.com/office/officeart/2005/8/layout/radial2"/>
    <dgm:cxn modelId="{90339344-D83B-4EE5-8C04-0EE49D91782D}" type="presParOf" srcId="{A0B7A883-5C48-4B45-8F5C-2372C7E1E87F}" destId="{7DEE5D19-C1A9-490A-91D8-BBEE114AD53B}" srcOrd="0" destOrd="0" presId="urn:microsoft.com/office/officeart/2005/8/layout/radial2"/>
    <dgm:cxn modelId="{618F7178-841D-4F4A-84F8-3787AE9F6F82}" type="presParOf" srcId="{A0B7A883-5C48-4B45-8F5C-2372C7E1E87F}" destId="{3D976C45-30D6-48D7-9A9F-9A2A5BA25A36}" srcOrd="1" destOrd="0" presId="urn:microsoft.com/office/officeart/2005/8/layout/radial2"/>
    <dgm:cxn modelId="{066390E6-F3B1-441C-B4F2-299BA69B2409}" type="presParOf" srcId="{07F9F224-9C4B-42DD-8071-9D50BF3B52DD}" destId="{8D981C08-D6B5-4C5B-985F-3E2891DC41F6}" srcOrd="1" destOrd="0" presId="urn:microsoft.com/office/officeart/2005/8/layout/radial2"/>
    <dgm:cxn modelId="{EA6CBFC2-5CB4-4E52-B4AD-32CC398B63D7}" type="presParOf" srcId="{07F9F224-9C4B-42DD-8071-9D50BF3B52DD}" destId="{CCB95460-25C6-4F93-8919-280AC12B9652}" srcOrd="2" destOrd="0" presId="urn:microsoft.com/office/officeart/2005/8/layout/radial2"/>
    <dgm:cxn modelId="{553047FE-7C1D-4491-9937-84458619179E}" type="presParOf" srcId="{CCB95460-25C6-4F93-8919-280AC12B9652}" destId="{64D9708A-1DA2-4CB7-ACE1-F46488805206}" srcOrd="0" destOrd="0" presId="urn:microsoft.com/office/officeart/2005/8/layout/radial2"/>
    <dgm:cxn modelId="{BA392F72-00A5-4C8F-80C6-B59F3A45490B}" type="presParOf" srcId="{CCB95460-25C6-4F93-8919-280AC12B9652}" destId="{8963AFFF-4875-4DCA-B11E-1AFA7E8181F1}" srcOrd="1" destOrd="0" presId="urn:microsoft.com/office/officeart/2005/8/layout/radial2"/>
    <dgm:cxn modelId="{C25BA2C7-3B85-4696-9E7C-E4129D693E14}" type="presParOf" srcId="{07F9F224-9C4B-42DD-8071-9D50BF3B52DD}" destId="{13F19041-1020-45F6-987C-3E3573B43C05}" srcOrd="3" destOrd="0" presId="urn:microsoft.com/office/officeart/2005/8/layout/radial2"/>
    <dgm:cxn modelId="{C0EDBDBE-8529-4E9B-ADB7-365FA1CEFEE9}" type="presParOf" srcId="{07F9F224-9C4B-42DD-8071-9D50BF3B52DD}" destId="{1EDAFFCC-7B2E-4345-A2A0-A966EF018B06}" srcOrd="4" destOrd="0" presId="urn:microsoft.com/office/officeart/2005/8/layout/radial2"/>
    <dgm:cxn modelId="{0174B9AD-E631-431C-9D3F-B5DC51A581E9}" type="presParOf" srcId="{1EDAFFCC-7B2E-4345-A2A0-A966EF018B06}" destId="{3160404B-CC51-4625-B28B-66D06DCC1EF9}" srcOrd="0" destOrd="0" presId="urn:microsoft.com/office/officeart/2005/8/layout/radial2"/>
    <dgm:cxn modelId="{B76FDDCB-6032-40E4-9F29-CCAFE746916B}" type="presParOf" srcId="{1EDAFFCC-7B2E-4345-A2A0-A966EF018B06}" destId="{9D53883A-3E59-4912-86B6-C3DCA1159643}" srcOrd="1" destOrd="0" presId="urn:microsoft.com/office/officeart/2005/8/layout/radial2"/>
    <dgm:cxn modelId="{3ED1CB96-30F0-4552-850B-5C5E07333452}" type="presParOf" srcId="{07F9F224-9C4B-42DD-8071-9D50BF3B52DD}" destId="{F939D36D-280A-4647-B45E-1E51214FB3D1}" srcOrd="5" destOrd="0" presId="urn:microsoft.com/office/officeart/2005/8/layout/radial2"/>
    <dgm:cxn modelId="{ECD6B890-C1DF-4771-B44C-D165648E9961}" type="presParOf" srcId="{07F9F224-9C4B-42DD-8071-9D50BF3B52DD}" destId="{0B4CC6FE-758E-4ABE-AFAA-9A3D8F7D9E83}" srcOrd="6" destOrd="0" presId="urn:microsoft.com/office/officeart/2005/8/layout/radial2"/>
    <dgm:cxn modelId="{0D570BA1-23EB-497B-8C0E-4F9EEB1E2655}" type="presParOf" srcId="{0B4CC6FE-758E-4ABE-AFAA-9A3D8F7D9E83}" destId="{4C7D7F52-4174-47C0-A868-9F2C2E119FA4}" srcOrd="0" destOrd="0" presId="urn:microsoft.com/office/officeart/2005/8/layout/radial2"/>
    <dgm:cxn modelId="{331F3B9C-0E37-4789-B6FB-68FE0512E76A}" type="presParOf" srcId="{0B4CC6FE-758E-4ABE-AFAA-9A3D8F7D9E83}" destId="{1EBE7F70-257C-42E5-8CB4-3A4AB170DD95}" srcOrd="1" destOrd="0" presId="urn:microsoft.com/office/officeart/2005/8/layout/radial2"/>
    <dgm:cxn modelId="{7EB1BC94-AD39-416B-A501-CDB420B95135}" type="presParOf" srcId="{07F9F224-9C4B-42DD-8071-9D50BF3B52DD}" destId="{9D8812E4-7605-4C13-9B2A-C3F2FB232BE9}" srcOrd="7" destOrd="0" presId="urn:microsoft.com/office/officeart/2005/8/layout/radial2"/>
    <dgm:cxn modelId="{48A15696-F5A8-4532-BC9D-64231DD18CEC}" type="presParOf" srcId="{07F9F224-9C4B-42DD-8071-9D50BF3B52DD}" destId="{A00A07C7-8854-4388-97D4-DA2849CC9458}" srcOrd="8" destOrd="0" presId="urn:microsoft.com/office/officeart/2005/8/layout/radial2"/>
    <dgm:cxn modelId="{05894874-4EFB-453F-891B-E47488427EA2}" type="presParOf" srcId="{A00A07C7-8854-4388-97D4-DA2849CC9458}" destId="{93F0A588-AA39-4D36-8985-932C4FB92D76}" srcOrd="0" destOrd="0" presId="urn:microsoft.com/office/officeart/2005/8/layout/radial2"/>
    <dgm:cxn modelId="{855B8658-4921-4A52-B34A-A0D56512F127}" type="presParOf" srcId="{A00A07C7-8854-4388-97D4-DA2849CC9458}" destId="{BBB9D3D2-EDD6-4B53-BADB-84D906B1FBF1}" srcOrd="1" destOrd="0" presId="urn:microsoft.com/office/officeart/2005/8/layout/radial2"/>
    <dgm:cxn modelId="{A8F05A0C-AD06-47A7-8D99-BC7479EDC362}" type="presParOf" srcId="{07F9F224-9C4B-42DD-8071-9D50BF3B52DD}" destId="{CD5EE1FE-9A6A-4C50-9787-7D1DF9D5B8E0}" srcOrd="9" destOrd="0" presId="urn:microsoft.com/office/officeart/2005/8/layout/radial2"/>
    <dgm:cxn modelId="{B2F171BA-6026-4349-A0CA-BC0CD07EC30E}" type="presParOf" srcId="{07F9F224-9C4B-42DD-8071-9D50BF3B52DD}" destId="{AFEFABF6-8BF3-422A-B618-503E3670DF7A}" srcOrd="10" destOrd="0" presId="urn:microsoft.com/office/officeart/2005/8/layout/radial2"/>
    <dgm:cxn modelId="{193521AF-9003-406C-B978-CD6647388B8C}" type="presParOf" srcId="{AFEFABF6-8BF3-422A-B618-503E3670DF7A}" destId="{CB98AA44-B27C-445A-85C4-8C212C8A9AF6}" srcOrd="0" destOrd="0" presId="urn:microsoft.com/office/officeart/2005/8/layout/radial2"/>
    <dgm:cxn modelId="{630CBBF1-1FA1-4799-8E14-5A1C297ABACF}" type="presParOf" srcId="{AFEFABF6-8BF3-422A-B618-503E3670DF7A}" destId="{B1595119-732B-40C5-8D37-C973EC348859}" srcOrd="1" destOrd="0" presId="urn:microsoft.com/office/officeart/2005/8/layout/radial2"/>
    <dgm:cxn modelId="{0B494746-94F3-47E8-A4CB-2BA1DE7E3610}" type="presParOf" srcId="{07F9F224-9C4B-42DD-8071-9D50BF3B52DD}" destId="{C9C1A289-3698-4DC7-BC34-6B6E4D843FAF}" srcOrd="11" destOrd="0" presId="urn:microsoft.com/office/officeart/2005/8/layout/radial2"/>
    <dgm:cxn modelId="{1FF5986E-6853-4F01-AEDE-316F5C758BF4}" type="presParOf" srcId="{07F9F224-9C4B-42DD-8071-9D50BF3B52DD}" destId="{8C53F1B6-C228-4B41-9336-EE3326FE2919}" srcOrd="12" destOrd="0" presId="urn:microsoft.com/office/officeart/2005/8/layout/radial2"/>
    <dgm:cxn modelId="{53293C05-7C60-48CD-B308-F6BB2E4BC13B}" type="presParOf" srcId="{8C53F1B6-C228-4B41-9336-EE3326FE2919}" destId="{02A7D4BB-9336-491E-AA3D-71489D5AE844}" srcOrd="0" destOrd="0" presId="urn:microsoft.com/office/officeart/2005/8/layout/radial2"/>
    <dgm:cxn modelId="{06903A9A-742B-454D-8370-596D83445171}" type="presParOf" srcId="{8C53F1B6-C228-4B41-9336-EE3326FE2919}" destId="{50BBE539-094C-4305-A6AF-0AFFB419F59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9DA3D-CDEC-A042-8DCD-88D235CDCDDC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108E4B-52C6-3A45-A54A-157747230848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A better user experience</a:t>
          </a:r>
        </a:p>
      </dgm:t>
    </dgm:pt>
    <dgm:pt modelId="{D4AD0DEE-CFF6-0748-8063-683C7DCBD0F5}" type="parTrans" cxnId="{5868BEAA-30D0-254C-BFC8-BF53163DD0A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C49F52-296F-5F4A-A9F4-908AAEA17285}" type="sibTrans" cxnId="{5868BEAA-30D0-254C-BFC8-BF53163DD0A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779D57-C63E-7846-84B7-35C5ABFA4CEA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Frictionless ticketing</a:t>
          </a:r>
        </a:p>
      </dgm:t>
    </dgm:pt>
    <dgm:pt modelId="{A70483CF-693E-3747-A936-0CC54803D57C}" type="parTrans" cxnId="{1C8967AC-2E07-3E47-A746-AD3906F61E5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D9DAA-4FAD-2142-97B8-E439E3C11F08}" type="sibTrans" cxnId="{1C8967AC-2E07-3E47-A746-AD3906F61E5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CB60F-EADF-4644-89E6-4D3BE9D5CA2D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Integrated mobility planning</a:t>
          </a:r>
        </a:p>
      </dgm:t>
    </dgm:pt>
    <dgm:pt modelId="{8A7AFDFB-4DDE-F945-8CFB-81DA888D27BC}" type="parTrans" cxnId="{0B916D7E-62B7-2142-9166-1927CFC9E58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F3C434-7AB7-5045-A3BE-03C301A373A1}" type="sibTrans" cxnId="{0B916D7E-62B7-2142-9166-1927CFC9E58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1A24A-5DEF-4846-8F2E-E5A72875234C}">
      <dgm:prSet custT="1"/>
      <dgm:spPr/>
      <dgm:t>
        <a:bodyPr/>
        <a:lstStyle/>
        <a:p>
          <a:r>
            <a:rPr lang="en-US" sz="1200">
              <a:latin typeface="Arial" panose="020B0604020202020204" pitchFamily="34" charset="0"/>
              <a:cs typeface="Arial" panose="020B0604020202020204" pitchFamily="34" charset="0"/>
            </a:rPr>
            <a:t>Interface simplicity: Plan-book-execute</a:t>
          </a:r>
        </a:p>
      </dgm:t>
    </dgm:pt>
    <dgm:pt modelId="{1BD72E1A-66F8-284C-924B-ABBC933F4B9D}" type="parTrans" cxnId="{12CB79AA-C09F-2B4D-A185-3B5CC8FAD55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C73072-3F78-0147-B55B-0164A10BFD8A}" type="sibTrans" cxnId="{12CB79AA-C09F-2B4D-A185-3B5CC8FAD55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EF30F4-5480-D548-A717-7D2C39B21DA6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A more integrated fare structure </a:t>
          </a:r>
        </a:p>
      </dgm:t>
    </dgm:pt>
    <dgm:pt modelId="{5150F6D8-178D-3D4E-8659-9B68909DA510}" type="parTrans" cxnId="{C8040FC2-739F-4440-BEB9-9A212CD182D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0BAB9-020F-1640-A09E-A1522BC7C14D}" type="sibTrans" cxnId="{C8040FC2-739F-4440-BEB9-9A212CD182D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235A49-EBEC-BE44-9F7B-429B010F8C7B}">
      <dgm:prSet custT="1"/>
      <dgm:spPr/>
      <dgm:t>
        <a:bodyPr/>
        <a:lstStyle/>
        <a:p>
          <a:r>
            <a:rPr lang="en-US" sz="1200">
              <a:latin typeface="Arial" panose="020B0604020202020204" pitchFamily="34" charset="0"/>
              <a:cs typeface="Arial" panose="020B0604020202020204" pitchFamily="34" charset="0"/>
            </a:rPr>
            <a:t>Integrated pricing</a:t>
          </a:r>
        </a:p>
      </dgm:t>
    </dgm:pt>
    <dgm:pt modelId="{DB3418FB-1F47-0442-A416-500FA2FB9938}" type="parTrans" cxnId="{88617E54-4B56-2F4E-895A-70C1858887FD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0FE1B-13D3-0F42-BA5A-FEC3DA3CAB3F}" type="sibTrans" cxnId="{88617E54-4B56-2F4E-895A-70C1858887FD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5EFC1B-F427-8546-B14A-2033A4F2AFA1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Subscription and pay-as-you-go</a:t>
          </a:r>
        </a:p>
      </dgm:t>
    </dgm:pt>
    <dgm:pt modelId="{A23E354A-BA26-E74E-B678-A7ECC7C1DCE4}" type="parTrans" cxnId="{43D1662E-3825-8645-BB54-D1E5FE1AF6B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61CAB3-BFE1-0D4F-8870-D5036566B64D}" type="sibTrans" cxnId="{43D1662E-3825-8645-BB54-D1E5FE1AF6B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3E16D1-6E14-6349-97A2-D858ED1D1D6A}">
      <dgm:prSet custT="1"/>
      <dgm:spPr/>
      <dgm:t>
        <a:bodyPr/>
        <a:lstStyle/>
        <a:p>
          <a:r>
            <a:rPr lang="en-US" sz="1200" b="1">
              <a:latin typeface="Arial" panose="020B0604020202020204" pitchFamily="34" charset="0"/>
              <a:cs typeface="Arial" panose="020B0604020202020204" pitchFamily="34" charset="0"/>
            </a:rPr>
            <a:t>A better streetscape</a:t>
          </a:r>
        </a:p>
      </dgm:t>
    </dgm:pt>
    <dgm:pt modelId="{7AE4FE19-089E-1445-92FD-B5FD353AEBF7}" type="parTrans" cxnId="{9DACF2E8-E55A-EE4F-B666-2D57A11B9104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DC68A4-EBB2-8641-B155-07D99AD35A57}" type="sibTrans" cxnId="{9DACF2E8-E55A-EE4F-B666-2D57A11B9104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C0E71-10E1-D346-8E1C-5E7EE3A9D73C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Regional framework for managing new congestion problems</a:t>
          </a:r>
        </a:p>
      </dgm:t>
    </dgm:pt>
    <dgm:pt modelId="{BAF9B6D6-BB9C-FD4F-8483-A09C15D8AA26}" type="parTrans" cxnId="{EE55385D-275E-D643-B84D-A879BBC5426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80EFBB-3FC5-D144-AEA0-A73E2FBA9AA3}" type="sibTrans" cxnId="{EE55385D-275E-D643-B84D-A879BBC5426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2641A1-5833-054B-8F86-2C9568F70269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A better revenue model</a:t>
          </a:r>
        </a:p>
      </dgm:t>
    </dgm:pt>
    <dgm:pt modelId="{6488B735-5F13-9D46-85B4-6FF65F2B94D2}" type="parTrans" cxnId="{448E57DF-EBC9-F743-9B6F-85207C0D61D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2A5A3-BE36-7649-901E-88FF0E269E1C}" type="sibTrans" cxnId="{448E57DF-EBC9-F743-9B6F-85207C0D61D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54C115-AA4C-E64B-BCA4-1B66F0FCD7CD}">
      <dgm:prSet custT="1"/>
      <dgm:spPr/>
      <dgm:t>
        <a:bodyPr/>
        <a:lstStyle/>
        <a:p>
          <a:r>
            <a:rPr lang="en-US" sz="1200">
              <a:latin typeface="Arial" panose="020B0604020202020204" pitchFamily="34" charset="0"/>
              <a:cs typeface="Arial" panose="020B0604020202020204" pitchFamily="34" charset="0"/>
            </a:rPr>
            <a:t>Off peak and other fares</a:t>
          </a:r>
        </a:p>
      </dgm:t>
    </dgm:pt>
    <dgm:pt modelId="{D2CE06F8-9598-ED48-92D0-5FBAEB7FC361}" type="parTrans" cxnId="{270E43B5-62AF-9A4E-9746-05583877238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8B54AB-0AFE-2D46-83F4-AF39AD52038A}" type="sibTrans" cxnId="{270E43B5-62AF-9A4E-9746-05583877238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FC373-1657-8543-AE42-D950D7D43ACE}">
      <dgm:prSet custT="1"/>
      <dgm:spPr/>
      <dgm:t>
        <a:bodyPr/>
        <a:lstStyle/>
        <a:p>
          <a:r>
            <a:rPr lang="en-US" sz="1200">
              <a:latin typeface="Arial" panose="020B0604020202020204" pitchFamily="34" charset="0"/>
              <a:cs typeface="Arial" panose="020B0604020202020204" pitchFamily="34" charset="0"/>
            </a:rPr>
            <a:t>Agency best value </a:t>
          </a:r>
        </a:p>
      </dgm:t>
    </dgm:pt>
    <dgm:pt modelId="{3E1E1021-6C91-1741-9C88-E6052F934BB5}" type="parTrans" cxnId="{EBD97FAA-4095-3B4F-BABA-D35BFEC114B1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EB159A-BDF4-AA47-B883-06FFA6A167AD}" type="sibTrans" cxnId="{EBD97FAA-4095-3B4F-BABA-D35BFEC114B1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810A1-DC7F-E247-A2A3-476EDF2B3E3B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Small vehicle and door to door service</a:t>
          </a:r>
        </a:p>
      </dgm:t>
    </dgm:pt>
    <dgm:pt modelId="{8B2CE475-0E45-C94C-BA5D-541D94E0CCF8}" type="parTrans" cxnId="{D1A2D4D1-08C1-A443-B542-C4BAA2948413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658BE-005F-5E43-8750-F6CE6BBDBE35}" type="sibTrans" cxnId="{D1A2D4D1-08C1-A443-B542-C4BAA2948413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97183-DFCB-7A4B-BFC3-255822836B56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A better framework for making policy </a:t>
          </a:r>
        </a:p>
      </dgm:t>
    </dgm:pt>
    <dgm:pt modelId="{EE81BC0E-111F-694A-AA29-B110B5C26340}" type="parTrans" cxnId="{621B8092-284A-EF49-927B-55CDE4E9C8B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7136AF-88B8-9940-A786-F7CF4851E7CA}" type="sibTrans" cxnId="{621B8092-284A-EF49-927B-55CDE4E9C8B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5422E-EFB8-0642-8FFA-B889EF13D813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Subsidy clearinghouse</a:t>
          </a:r>
        </a:p>
      </dgm:t>
    </dgm:pt>
    <dgm:pt modelId="{ECF5C9B4-DBC7-E14E-A771-5BE598EA3586}" type="parTrans" cxnId="{85A6A1FC-B906-324F-BF9D-1C87B742007D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C64578-C61B-FD4C-A8B5-E2C3DFD38576}" type="sibTrans" cxnId="{85A6A1FC-B906-324F-BF9D-1C87B742007D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4A7ED0-A6F6-0844-9E31-D0AEC8A7517C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Equity considerations</a:t>
          </a:r>
        </a:p>
      </dgm:t>
    </dgm:pt>
    <dgm:pt modelId="{90D86D37-C8D5-904D-B5B6-9CCB4F21BE5D}" type="parTrans" cxnId="{9E13567B-3F99-0340-B61C-89635E85CFCA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E0977F-D3F6-8443-B69F-C3E1CB0224B0}" type="sibTrans" cxnId="{9E13567B-3F99-0340-B61C-89635E85CFCA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1E086F-CE6A-4C29-83A8-488DB3BAF5A8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A better-managed suite of options</a:t>
          </a:r>
        </a:p>
      </dgm:t>
    </dgm:pt>
    <dgm:pt modelId="{37FD8164-8061-4225-8798-5C1E728BADB3}" type="parTrans" cxnId="{B61F6595-D7B2-4CB3-9292-47A5D15CF95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E196FF-4149-44F1-83CA-DBC06F2961C1}" type="sibTrans" cxnId="{B61F6595-D7B2-4CB3-9292-47A5D15CF95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26A31-0777-4CFE-B2F6-4D6F88F70833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More visibility and public oversight across different types of service</a:t>
          </a:r>
        </a:p>
      </dgm:t>
    </dgm:pt>
    <dgm:pt modelId="{D524CBAC-57A2-4A09-B9B6-BEF7A77864EA}" type="parTrans" cxnId="{960A3E1F-D15B-4739-97EA-73DC4FA17C1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1DEBE-E05C-410A-BA1D-FC8E31F59369}" type="sibTrans" cxnId="{960A3E1F-D15B-4739-97EA-73DC4FA17C1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61BA1B-025A-D940-8B5F-B1129F864EEE}" type="pres">
      <dgm:prSet presAssocID="{8679DA3D-CDEC-A042-8DCD-88D235CDCD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3ED870-0D86-2443-AE48-B2A374011000}" type="pres">
      <dgm:prSet presAssocID="{6D108E4B-52C6-3A45-A54A-157747230848}" presName="composite" presStyleCnt="0"/>
      <dgm:spPr/>
    </dgm:pt>
    <dgm:pt modelId="{E3241BB0-DC9E-3140-AF49-446B55949DAD}" type="pres">
      <dgm:prSet presAssocID="{6D108E4B-52C6-3A45-A54A-157747230848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88B6C-F875-A24C-92F5-BFAB3787B224}" type="pres">
      <dgm:prSet presAssocID="{6D108E4B-52C6-3A45-A54A-157747230848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0BCD9-CC78-BE41-83BF-5EE4E7AA9E51}" type="pres">
      <dgm:prSet presAssocID="{70C49F52-296F-5F4A-A9F4-908AAEA17285}" presName="space" presStyleCnt="0"/>
      <dgm:spPr/>
    </dgm:pt>
    <dgm:pt modelId="{4E175101-4AED-464E-A9F1-C035C63C9E83}" type="pres">
      <dgm:prSet presAssocID="{E9EF30F4-5480-D548-A717-7D2C39B21DA6}" presName="composite" presStyleCnt="0"/>
      <dgm:spPr/>
    </dgm:pt>
    <dgm:pt modelId="{2F44A738-4C7E-7D40-8265-0F8C11D29C4D}" type="pres">
      <dgm:prSet presAssocID="{E9EF30F4-5480-D548-A717-7D2C39B21DA6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960CA-29CE-7F47-9B1B-04C26DBAAAC2}" type="pres">
      <dgm:prSet presAssocID="{E9EF30F4-5480-D548-A717-7D2C39B21DA6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E4A8D-BC91-6D4E-8DDF-43DAB040DE5A}" type="pres">
      <dgm:prSet presAssocID="{0600BAB9-020F-1640-A09E-A1522BC7C14D}" presName="space" presStyleCnt="0"/>
      <dgm:spPr/>
    </dgm:pt>
    <dgm:pt modelId="{9812BCA2-BD89-EA48-B1CD-4B01FA3DBF13}" type="pres">
      <dgm:prSet presAssocID="{513E16D1-6E14-6349-97A2-D858ED1D1D6A}" presName="composite" presStyleCnt="0"/>
      <dgm:spPr/>
    </dgm:pt>
    <dgm:pt modelId="{EAA750EF-1C47-F142-BA57-F73CB10F0779}" type="pres">
      <dgm:prSet presAssocID="{513E16D1-6E14-6349-97A2-D858ED1D1D6A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2FF51-A026-E24E-BF22-F7CD8B16FA93}" type="pres">
      <dgm:prSet presAssocID="{513E16D1-6E14-6349-97A2-D858ED1D1D6A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5C13E-EFFD-9E4D-A7F0-D78813E1DC96}" type="pres">
      <dgm:prSet presAssocID="{2DDC68A4-EBB2-8641-B155-07D99AD35A57}" presName="space" presStyleCnt="0"/>
      <dgm:spPr/>
    </dgm:pt>
    <dgm:pt modelId="{077CEEE9-5B25-4822-A9B0-C291D3436A52}" type="pres">
      <dgm:prSet presAssocID="{361E086F-CE6A-4C29-83A8-488DB3BAF5A8}" presName="composite" presStyleCnt="0"/>
      <dgm:spPr/>
    </dgm:pt>
    <dgm:pt modelId="{F230B9C3-F152-4B64-B155-526BEF7E4A3E}" type="pres">
      <dgm:prSet presAssocID="{361E086F-CE6A-4C29-83A8-488DB3BAF5A8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48ABC-4307-4108-AFA8-DEA168223BAA}" type="pres">
      <dgm:prSet presAssocID="{361E086F-CE6A-4C29-83A8-488DB3BAF5A8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E1AD9-A2C0-4519-9DB1-E456D2CCBAB5}" type="pres">
      <dgm:prSet presAssocID="{F8E196FF-4149-44F1-83CA-DBC06F2961C1}" presName="space" presStyleCnt="0"/>
      <dgm:spPr/>
    </dgm:pt>
    <dgm:pt modelId="{051A7E7B-431A-1041-98FC-BDD74D2E3629}" type="pres">
      <dgm:prSet presAssocID="{E32641A1-5833-054B-8F86-2C9568F70269}" presName="composite" presStyleCnt="0"/>
      <dgm:spPr/>
    </dgm:pt>
    <dgm:pt modelId="{1E535DBB-7C71-A54C-9386-F9B0107D6F2D}" type="pres">
      <dgm:prSet presAssocID="{E32641A1-5833-054B-8F86-2C9568F70269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02396-877C-2342-86CA-F7B74A0DEB1D}" type="pres">
      <dgm:prSet presAssocID="{E32641A1-5833-054B-8F86-2C9568F70269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D9023-335E-804D-BC17-BFB13DC3F726}" type="pres">
      <dgm:prSet presAssocID="{22D2A5A3-BE36-7649-901E-88FF0E269E1C}" presName="space" presStyleCnt="0"/>
      <dgm:spPr/>
    </dgm:pt>
    <dgm:pt modelId="{A7DE8B65-6CDF-ED4E-8C74-37EE662A9049}" type="pres">
      <dgm:prSet presAssocID="{95E97183-DFCB-7A4B-BFC3-255822836B56}" presName="composite" presStyleCnt="0"/>
      <dgm:spPr/>
    </dgm:pt>
    <dgm:pt modelId="{6A867015-F058-AC45-B797-58851CDAAE18}" type="pres">
      <dgm:prSet presAssocID="{95E97183-DFCB-7A4B-BFC3-255822836B56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ADEE6-9182-5448-8EAE-BD53098FCCA4}" type="pres">
      <dgm:prSet presAssocID="{95E97183-DFCB-7A4B-BFC3-255822836B56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141F1-D077-5443-91B6-CA87C2E73E1C}" type="presOf" srcId="{29EC0E71-10E1-D346-8E1C-5E7EE3A9D73C}" destId="{83A2FF51-A026-E24E-BF22-F7CD8B16FA93}" srcOrd="0" destOrd="0" presId="urn:microsoft.com/office/officeart/2005/8/layout/hList1"/>
    <dgm:cxn modelId="{D57E7BEC-BEA4-4341-ADD0-62A736D15C79}" type="presOf" srcId="{361E086F-CE6A-4C29-83A8-488DB3BAF5A8}" destId="{F230B9C3-F152-4B64-B155-526BEF7E4A3E}" srcOrd="0" destOrd="0" presId="urn:microsoft.com/office/officeart/2005/8/layout/hList1"/>
    <dgm:cxn modelId="{EE55385D-275E-D643-B84D-A879BBC54268}" srcId="{513E16D1-6E14-6349-97A2-D858ED1D1D6A}" destId="{29EC0E71-10E1-D346-8E1C-5E7EE3A9D73C}" srcOrd="0" destOrd="0" parTransId="{BAF9B6D6-BB9C-FD4F-8483-A09C15D8AA26}" sibTransId="{7A80EFBB-3FC5-D144-AEA0-A73E2FBA9AA3}"/>
    <dgm:cxn modelId="{7DE3025E-3BE0-754F-9E05-30463D3E1252}" type="presOf" srcId="{E32641A1-5833-054B-8F86-2C9568F70269}" destId="{1E535DBB-7C71-A54C-9386-F9B0107D6F2D}" srcOrd="0" destOrd="0" presId="urn:microsoft.com/office/officeart/2005/8/layout/hList1"/>
    <dgm:cxn modelId="{1BEB4E02-8D53-BD4E-98BB-9BD1FD2F9CB6}" type="presOf" srcId="{37C1A24A-5DEF-4846-8F2E-E5A72875234C}" destId="{EDD88B6C-F875-A24C-92F5-BFAB3787B224}" srcOrd="0" destOrd="2" presId="urn:microsoft.com/office/officeart/2005/8/layout/hList1"/>
    <dgm:cxn modelId="{B61F6595-D7B2-4CB3-9292-47A5D15CF955}" srcId="{8679DA3D-CDEC-A042-8DCD-88D235CDCDDC}" destId="{361E086F-CE6A-4C29-83A8-488DB3BAF5A8}" srcOrd="3" destOrd="0" parTransId="{37FD8164-8061-4225-8798-5C1E728BADB3}" sibTransId="{F8E196FF-4149-44F1-83CA-DBC06F2961C1}"/>
    <dgm:cxn modelId="{A8B371D7-39F8-454A-951D-7F41BBDE997B}" type="presOf" srcId="{53626A31-0777-4CFE-B2F6-4D6F88F70833}" destId="{7A848ABC-4307-4108-AFA8-DEA168223BAA}" srcOrd="0" destOrd="0" presId="urn:microsoft.com/office/officeart/2005/8/layout/hList1"/>
    <dgm:cxn modelId="{F4F21169-57A3-414B-A000-FE0259896544}" type="presOf" srcId="{513E16D1-6E14-6349-97A2-D858ED1D1D6A}" destId="{EAA750EF-1C47-F142-BA57-F73CB10F0779}" srcOrd="0" destOrd="0" presId="urn:microsoft.com/office/officeart/2005/8/layout/hList1"/>
    <dgm:cxn modelId="{F02938BA-7E3B-2E41-B418-276FA64F5398}" type="presOf" srcId="{6654C115-AA4C-E64B-BCA4-1B66F0FCD7CD}" destId="{00A02396-877C-2342-86CA-F7B74A0DEB1D}" srcOrd="0" destOrd="0" presId="urn:microsoft.com/office/officeart/2005/8/layout/hList1"/>
    <dgm:cxn modelId="{9DACF2E8-E55A-EE4F-B666-2D57A11B9104}" srcId="{8679DA3D-CDEC-A042-8DCD-88D235CDCDDC}" destId="{513E16D1-6E14-6349-97A2-D858ED1D1D6A}" srcOrd="2" destOrd="0" parTransId="{7AE4FE19-089E-1445-92FD-B5FD353AEBF7}" sibTransId="{2DDC68A4-EBB2-8641-B155-07D99AD35A57}"/>
    <dgm:cxn modelId="{C8040FC2-739F-4440-BEB9-9A212CD182D6}" srcId="{8679DA3D-CDEC-A042-8DCD-88D235CDCDDC}" destId="{E9EF30F4-5480-D548-A717-7D2C39B21DA6}" srcOrd="1" destOrd="0" parTransId="{5150F6D8-178D-3D4E-8659-9B68909DA510}" sibTransId="{0600BAB9-020F-1640-A09E-A1522BC7C14D}"/>
    <dgm:cxn modelId="{448E57DF-EBC9-F743-9B6F-85207C0D61D9}" srcId="{8679DA3D-CDEC-A042-8DCD-88D235CDCDDC}" destId="{E32641A1-5833-054B-8F86-2C9568F70269}" srcOrd="4" destOrd="0" parTransId="{6488B735-5F13-9D46-85B4-6FF65F2B94D2}" sibTransId="{22D2A5A3-BE36-7649-901E-88FF0E269E1C}"/>
    <dgm:cxn modelId="{EBD97FAA-4095-3B4F-BABA-D35BFEC114B1}" srcId="{E32641A1-5833-054B-8F86-2C9568F70269}" destId="{17EFC373-1657-8543-AE42-D950D7D43ACE}" srcOrd="1" destOrd="0" parTransId="{3E1E1021-6C91-1741-9C88-E6052F934BB5}" sibTransId="{D0EB159A-BDF4-AA47-B883-06FFA6A167AD}"/>
    <dgm:cxn modelId="{1C8967AC-2E07-3E47-A746-AD3906F61E56}" srcId="{6D108E4B-52C6-3A45-A54A-157747230848}" destId="{4B779D57-C63E-7846-84B7-35C5ABFA4CEA}" srcOrd="0" destOrd="0" parTransId="{A70483CF-693E-3747-A936-0CC54803D57C}" sibTransId="{753D9DAA-4FAD-2142-97B8-E439E3C11F08}"/>
    <dgm:cxn modelId="{C385D719-5D5F-4548-AF9B-3CB75DC177BC}" type="presOf" srcId="{4B779D57-C63E-7846-84B7-35C5ABFA4CEA}" destId="{EDD88B6C-F875-A24C-92F5-BFAB3787B224}" srcOrd="0" destOrd="0" presId="urn:microsoft.com/office/officeart/2005/8/layout/hList1"/>
    <dgm:cxn modelId="{471C8349-B0B0-4640-B90E-BCBC9415174F}" type="presOf" srcId="{F3FCB60F-EADF-4644-89E6-4D3BE9D5CA2D}" destId="{EDD88B6C-F875-A24C-92F5-BFAB3787B224}" srcOrd="0" destOrd="1" presId="urn:microsoft.com/office/officeart/2005/8/layout/hList1"/>
    <dgm:cxn modelId="{F950345B-A010-D949-A1A5-5E6E939ED592}" type="presOf" srcId="{6D108E4B-52C6-3A45-A54A-157747230848}" destId="{E3241BB0-DC9E-3140-AF49-446B55949DAD}" srcOrd="0" destOrd="0" presId="urn:microsoft.com/office/officeart/2005/8/layout/hList1"/>
    <dgm:cxn modelId="{270E43B5-62AF-9A4E-9746-055838772389}" srcId="{E32641A1-5833-054B-8F86-2C9568F70269}" destId="{6654C115-AA4C-E64B-BCA4-1B66F0FCD7CD}" srcOrd="0" destOrd="0" parTransId="{D2CE06F8-9598-ED48-92D0-5FBAEB7FC361}" sibTransId="{428B54AB-0AFE-2D46-83F4-AF39AD52038A}"/>
    <dgm:cxn modelId="{F9FC84BA-26F9-B148-BAE6-EA7963E6696F}" type="presOf" srcId="{334A7ED0-A6F6-0844-9E31-D0AEC8A7517C}" destId="{DE5ADEE6-9182-5448-8EAE-BD53098FCCA4}" srcOrd="0" destOrd="1" presId="urn:microsoft.com/office/officeart/2005/8/layout/hList1"/>
    <dgm:cxn modelId="{D4B390BE-C894-4045-9ED6-3493C6D859AC}" type="presOf" srcId="{8679DA3D-CDEC-A042-8DCD-88D235CDCDDC}" destId="{2661BA1B-025A-D940-8B5F-B1129F864EEE}" srcOrd="0" destOrd="0" presId="urn:microsoft.com/office/officeart/2005/8/layout/hList1"/>
    <dgm:cxn modelId="{ADFEC207-4956-6143-94FC-21FB98DA5104}" type="presOf" srcId="{17EFC373-1657-8543-AE42-D950D7D43ACE}" destId="{00A02396-877C-2342-86CA-F7B74A0DEB1D}" srcOrd="0" destOrd="1" presId="urn:microsoft.com/office/officeart/2005/8/layout/hList1"/>
    <dgm:cxn modelId="{9E13567B-3F99-0340-B61C-89635E85CFCA}" srcId="{95E97183-DFCB-7A4B-BFC3-255822836B56}" destId="{334A7ED0-A6F6-0844-9E31-D0AEC8A7517C}" srcOrd="1" destOrd="0" parTransId="{90D86D37-C8D5-904D-B5B6-9CCB4F21BE5D}" sibTransId="{94E0977F-D3F6-8443-B69F-C3E1CB0224B0}"/>
    <dgm:cxn modelId="{88617E54-4B56-2F4E-895A-70C1858887FD}" srcId="{E9EF30F4-5480-D548-A717-7D2C39B21DA6}" destId="{47235A49-EBEC-BE44-9F7B-429B010F8C7B}" srcOrd="0" destOrd="0" parTransId="{DB3418FB-1F47-0442-A416-500FA2FB9938}" sibTransId="{8630FE1B-13D3-0F42-BA5A-FEC3DA3CAB3F}"/>
    <dgm:cxn modelId="{85A6A1FC-B906-324F-BF9D-1C87B742007D}" srcId="{95E97183-DFCB-7A4B-BFC3-255822836B56}" destId="{10C5422E-EFB8-0642-8FFA-B889EF13D813}" srcOrd="0" destOrd="0" parTransId="{ECF5C9B4-DBC7-E14E-A771-5BE598EA3586}" sibTransId="{1AC64578-C61B-FD4C-A8B5-E2C3DFD38576}"/>
    <dgm:cxn modelId="{5868BEAA-30D0-254C-BFC8-BF53163DD0A8}" srcId="{8679DA3D-CDEC-A042-8DCD-88D235CDCDDC}" destId="{6D108E4B-52C6-3A45-A54A-157747230848}" srcOrd="0" destOrd="0" parTransId="{D4AD0DEE-CFF6-0748-8063-683C7DCBD0F5}" sibTransId="{70C49F52-296F-5F4A-A9F4-908AAEA17285}"/>
    <dgm:cxn modelId="{E0A4CCA3-B5BC-E843-A764-829C719D4451}" type="presOf" srcId="{E9EF30F4-5480-D548-A717-7D2C39B21DA6}" destId="{2F44A738-4C7E-7D40-8265-0F8C11D29C4D}" srcOrd="0" destOrd="0" presId="urn:microsoft.com/office/officeart/2005/8/layout/hList1"/>
    <dgm:cxn modelId="{621B8092-284A-EF49-927B-55CDE4E9C8B9}" srcId="{8679DA3D-CDEC-A042-8DCD-88D235CDCDDC}" destId="{95E97183-DFCB-7A4B-BFC3-255822836B56}" srcOrd="5" destOrd="0" parTransId="{EE81BC0E-111F-694A-AA29-B110B5C26340}" sibTransId="{AF7136AF-88B8-9940-A786-F7CF4851E7CA}"/>
    <dgm:cxn modelId="{4B514E85-1236-824A-B1A3-2CC1CDC7ECF9}" type="presOf" srcId="{10C5422E-EFB8-0642-8FFA-B889EF13D813}" destId="{DE5ADEE6-9182-5448-8EAE-BD53098FCCA4}" srcOrd="0" destOrd="0" presId="urn:microsoft.com/office/officeart/2005/8/layout/hList1"/>
    <dgm:cxn modelId="{C26C2FA3-AA84-524F-B165-EED4ECA2B6BD}" type="presOf" srcId="{95E97183-DFCB-7A4B-BFC3-255822836B56}" destId="{6A867015-F058-AC45-B797-58851CDAAE18}" srcOrd="0" destOrd="0" presId="urn:microsoft.com/office/officeart/2005/8/layout/hList1"/>
    <dgm:cxn modelId="{0B916D7E-62B7-2142-9166-1927CFC9E588}" srcId="{6D108E4B-52C6-3A45-A54A-157747230848}" destId="{F3FCB60F-EADF-4644-89E6-4D3BE9D5CA2D}" srcOrd="1" destOrd="0" parTransId="{8A7AFDFB-4DDE-F945-8CFB-81DA888D27BC}" sibTransId="{65F3C434-7AB7-5045-A3BE-03C301A373A1}"/>
    <dgm:cxn modelId="{D1A2D4D1-08C1-A443-B542-C4BAA2948413}" srcId="{E32641A1-5833-054B-8F86-2C9568F70269}" destId="{3B6810A1-DC7F-E247-A2A3-476EDF2B3E3B}" srcOrd="2" destOrd="0" parTransId="{8B2CE475-0E45-C94C-BA5D-541D94E0CCF8}" sibTransId="{E3F658BE-005F-5E43-8750-F6CE6BBDBE35}"/>
    <dgm:cxn modelId="{82D4B28B-3BED-E54C-A3B1-415896A48A7B}" type="presOf" srcId="{1B5EFC1B-F427-8546-B14A-2033A4F2AFA1}" destId="{34E960CA-29CE-7F47-9B1B-04C26DBAAAC2}" srcOrd="0" destOrd="1" presId="urn:microsoft.com/office/officeart/2005/8/layout/hList1"/>
    <dgm:cxn modelId="{CD9C72C9-9999-7042-9FD2-AA8904706FFA}" type="presOf" srcId="{47235A49-EBEC-BE44-9F7B-429B010F8C7B}" destId="{34E960CA-29CE-7F47-9B1B-04C26DBAAAC2}" srcOrd="0" destOrd="0" presId="urn:microsoft.com/office/officeart/2005/8/layout/hList1"/>
    <dgm:cxn modelId="{0D38E792-C0EA-3244-83A1-371D33AFF264}" type="presOf" srcId="{3B6810A1-DC7F-E247-A2A3-476EDF2B3E3B}" destId="{00A02396-877C-2342-86CA-F7B74A0DEB1D}" srcOrd="0" destOrd="2" presId="urn:microsoft.com/office/officeart/2005/8/layout/hList1"/>
    <dgm:cxn modelId="{960A3E1F-D15B-4739-97EA-73DC4FA17C10}" srcId="{361E086F-CE6A-4C29-83A8-488DB3BAF5A8}" destId="{53626A31-0777-4CFE-B2F6-4D6F88F70833}" srcOrd="0" destOrd="0" parTransId="{D524CBAC-57A2-4A09-B9B6-BEF7A77864EA}" sibTransId="{3EF1DEBE-E05C-410A-BA1D-FC8E31F59369}"/>
    <dgm:cxn modelId="{12CB79AA-C09F-2B4D-A185-3B5CC8FAD552}" srcId="{6D108E4B-52C6-3A45-A54A-157747230848}" destId="{37C1A24A-5DEF-4846-8F2E-E5A72875234C}" srcOrd="2" destOrd="0" parTransId="{1BD72E1A-66F8-284C-924B-ABBC933F4B9D}" sibTransId="{61C73072-3F78-0147-B55B-0164A10BFD8A}"/>
    <dgm:cxn modelId="{43D1662E-3825-8645-BB54-D1E5FE1AF6B0}" srcId="{E9EF30F4-5480-D548-A717-7D2C39B21DA6}" destId="{1B5EFC1B-F427-8546-B14A-2033A4F2AFA1}" srcOrd="1" destOrd="0" parTransId="{A23E354A-BA26-E74E-B678-A7ECC7C1DCE4}" sibTransId="{7F61CAB3-BFE1-0D4F-8870-D5036566B64D}"/>
    <dgm:cxn modelId="{19989229-9EC0-EB41-9C1A-3D5704C8576C}" type="presParOf" srcId="{2661BA1B-025A-D940-8B5F-B1129F864EEE}" destId="{6F3ED870-0D86-2443-AE48-B2A374011000}" srcOrd="0" destOrd="0" presId="urn:microsoft.com/office/officeart/2005/8/layout/hList1"/>
    <dgm:cxn modelId="{67F59CA8-F125-4446-9F36-404FF9551F72}" type="presParOf" srcId="{6F3ED870-0D86-2443-AE48-B2A374011000}" destId="{E3241BB0-DC9E-3140-AF49-446B55949DAD}" srcOrd="0" destOrd="0" presId="urn:microsoft.com/office/officeart/2005/8/layout/hList1"/>
    <dgm:cxn modelId="{185A7B83-4EA7-1D45-94FD-6D5F491CA1CC}" type="presParOf" srcId="{6F3ED870-0D86-2443-AE48-B2A374011000}" destId="{EDD88B6C-F875-A24C-92F5-BFAB3787B224}" srcOrd="1" destOrd="0" presId="urn:microsoft.com/office/officeart/2005/8/layout/hList1"/>
    <dgm:cxn modelId="{9AC51C43-BD92-084A-82DE-E37DED128AC7}" type="presParOf" srcId="{2661BA1B-025A-D940-8B5F-B1129F864EEE}" destId="{5E40BCD9-CC78-BE41-83BF-5EE4E7AA9E51}" srcOrd="1" destOrd="0" presId="urn:microsoft.com/office/officeart/2005/8/layout/hList1"/>
    <dgm:cxn modelId="{BD8F91F7-C6D5-A941-B48D-93A4AD602758}" type="presParOf" srcId="{2661BA1B-025A-D940-8B5F-B1129F864EEE}" destId="{4E175101-4AED-464E-A9F1-C035C63C9E83}" srcOrd="2" destOrd="0" presId="urn:microsoft.com/office/officeart/2005/8/layout/hList1"/>
    <dgm:cxn modelId="{07DB7294-236B-8B42-B52C-1780AFCBE959}" type="presParOf" srcId="{4E175101-4AED-464E-A9F1-C035C63C9E83}" destId="{2F44A738-4C7E-7D40-8265-0F8C11D29C4D}" srcOrd="0" destOrd="0" presId="urn:microsoft.com/office/officeart/2005/8/layout/hList1"/>
    <dgm:cxn modelId="{A75C8517-FF87-7D4F-8A9B-6A878C4D7C16}" type="presParOf" srcId="{4E175101-4AED-464E-A9F1-C035C63C9E83}" destId="{34E960CA-29CE-7F47-9B1B-04C26DBAAAC2}" srcOrd="1" destOrd="0" presId="urn:microsoft.com/office/officeart/2005/8/layout/hList1"/>
    <dgm:cxn modelId="{75B742EB-C346-054F-9A19-C98E71404A6E}" type="presParOf" srcId="{2661BA1B-025A-D940-8B5F-B1129F864EEE}" destId="{971E4A8D-BC91-6D4E-8DDF-43DAB040DE5A}" srcOrd="3" destOrd="0" presId="urn:microsoft.com/office/officeart/2005/8/layout/hList1"/>
    <dgm:cxn modelId="{354EFF58-E3E0-7647-9568-999D68642941}" type="presParOf" srcId="{2661BA1B-025A-D940-8B5F-B1129F864EEE}" destId="{9812BCA2-BD89-EA48-B1CD-4B01FA3DBF13}" srcOrd="4" destOrd="0" presId="urn:microsoft.com/office/officeart/2005/8/layout/hList1"/>
    <dgm:cxn modelId="{067C2233-E887-DE47-87F4-BFFF6A9ACC7C}" type="presParOf" srcId="{9812BCA2-BD89-EA48-B1CD-4B01FA3DBF13}" destId="{EAA750EF-1C47-F142-BA57-F73CB10F0779}" srcOrd="0" destOrd="0" presId="urn:microsoft.com/office/officeart/2005/8/layout/hList1"/>
    <dgm:cxn modelId="{3C9E8334-0989-3B40-BF14-2FC24C2A8A75}" type="presParOf" srcId="{9812BCA2-BD89-EA48-B1CD-4B01FA3DBF13}" destId="{83A2FF51-A026-E24E-BF22-F7CD8B16FA93}" srcOrd="1" destOrd="0" presId="urn:microsoft.com/office/officeart/2005/8/layout/hList1"/>
    <dgm:cxn modelId="{203BCC0B-4C14-F246-8A73-4F00C073DB03}" type="presParOf" srcId="{2661BA1B-025A-D940-8B5F-B1129F864EEE}" destId="{71D5C13E-EFFD-9E4D-A7F0-D78813E1DC96}" srcOrd="5" destOrd="0" presId="urn:microsoft.com/office/officeart/2005/8/layout/hList1"/>
    <dgm:cxn modelId="{749829BD-1FD4-4764-B107-1E7C09485996}" type="presParOf" srcId="{2661BA1B-025A-D940-8B5F-B1129F864EEE}" destId="{077CEEE9-5B25-4822-A9B0-C291D3436A52}" srcOrd="6" destOrd="0" presId="urn:microsoft.com/office/officeart/2005/8/layout/hList1"/>
    <dgm:cxn modelId="{79304786-D727-4FF2-B1B7-1A5323C96D4E}" type="presParOf" srcId="{077CEEE9-5B25-4822-A9B0-C291D3436A52}" destId="{F230B9C3-F152-4B64-B155-526BEF7E4A3E}" srcOrd="0" destOrd="0" presId="urn:microsoft.com/office/officeart/2005/8/layout/hList1"/>
    <dgm:cxn modelId="{05BD07A8-550E-4879-9CF1-2D242CD8FDEF}" type="presParOf" srcId="{077CEEE9-5B25-4822-A9B0-C291D3436A52}" destId="{7A848ABC-4307-4108-AFA8-DEA168223BAA}" srcOrd="1" destOrd="0" presId="urn:microsoft.com/office/officeart/2005/8/layout/hList1"/>
    <dgm:cxn modelId="{4E4487F3-A69B-411F-8556-05E827A8774C}" type="presParOf" srcId="{2661BA1B-025A-D940-8B5F-B1129F864EEE}" destId="{BC7E1AD9-A2C0-4519-9DB1-E456D2CCBAB5}" srcOrd="7" destOrd="0" presId="urn:microsoft.com/office/officeart/2005/8/layout/hList1"/>
    <dgm:cxn modelId="{10309995-AA3A-0247-B5BE-7B414E2EA2CA}" type="presParOf" srcId="{2661BA1B-025A-D940-8B5F-B1129F864EEE}" destId="{051A7E7B-431A-1041-98FC-BDD74D2E3629}" srcOrd="8" destOrd="0" presId="urn:microsoft.com/office/officeart/2005/8/layout/hList1"/>
    <dgm:cxn modelId="{CE83802D-343A-4744-A3FC-BBA010235804}" type="presParOf" srcId="{051A7E7B-431A-1041-98FC-BDD74D2E3629}" destId="{1E535DBB-7C71-A54C-9386-F9B0107D6F2D}" srcOrd="0" destOrd="0" presId="urn:microsoft.com/office/officeart/2005/8/layout/hList1"/>
    <dgm:cxn modelId="{B443256B-DB72-7E44-9BA5-5E67723FF9D1}" type="presParOf" srcId="{051A7E7B-431A-1041-98FC-BDD74D2E3629}" destId="{00A02396-877C-2342-86CA-F7B74A0DEB1D}" srcOrd="1" destOrd="0" presId="urn:microsoft.com/office/officeart/2005/8/layout/hList1"/>
    <dgm:cxn modelId="{9643F7CF-5508-894E-AD11-85475D39AD55}" type="presParOf" srcId="{2661BA1B-025A-D940-8B5F-B1129F864EEE}" destId="{501D9023-335E-804D-BC17-BFB13DC3F726}" srcOrd="9" destOrd="0" presId="urn:microsoft.com/office/officeart/2005/8/layout/hList1"/>
    <dgm:cxn modelId="{28CB300A-404D-6B46-A544-79F6167D0AD6}" type="presParOf" srcId="{2661BA1B-025A-D940-8B5F-B1129F864EEE}" destId="{A7DE8B65-6CDF-ED4E-8C74-37EE662A9049}" srcOrd="10" destOrd="0" presId="urn:microsoft.com/office/officeart/2005/8/layout/hList1"/>
    <dgm:cxn modelId="{263BC3C9-7478-7C42-BBE3-79F862F7ED65}" type="presParOf" srcId="{A7DE8B65-6CDF-ED4E-8C74-37EE662A9049}" destId="{6A867015-F058-AC45-B797-58851CDAAE18}" srcOrd="0" destOrd="0" presId="urn:microsoft.com/office/officeart/2005/8/layout/hList1"/>
    <dgm:cxn modelId="{C1ECE203-272E-1D4B-AA5B-EE37C33525C1}" type="presParOf" srcId="{A7DE8B65-6CDF-ED4E-8C74-37EE662A9049}" destId="{DE5ADEE6-9182-5448-8EAE-BD53098FCC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7CB6A0-BA40-4625-9E08-12A5F325409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91626A-CE00-40C5-90F6-1554D5DF96B1}">
      <dgm:prSet custT="1"/>
      <dgm:spPr/>
      <dgm:t>
        <a:bodyPr/>
        <a:lstStyle/>
        <a:p>
          <a:pPr rtl="0"/>
          <a:r>
            <a:rPr lang="en-US" sz="2800" dirty="0"/>
            <a:t>2016 Massachusetts TNC legislation</a:t>
          </a:r>
        </a:p>
      </dgm:t>
    </dgm:pt>
    <dgm:pt modelId="{B5E046DB-1E30-4C53-A8AA-F9E911BC2EDA}" type="parTrans" cxnId="{A1733916-5E1C-47DD-95AC-7AA6588A1FCF}">
      <dgm:prSet/>
      <dgm:spPr/>
      <dgm:t>
        <a:bodyPr/>
        <a:lstStyle/>
        <a:p>
          <a:endParaRPr lang="en-US" sz="2800"/>
        </a:p>
      </dgm:t>
    </dgm:pt>
    <dgm:pt modelId="{0937E313-1A01-4F53-99B0-06A0A55E7C04}" type="sibTrans" cxnId="{A1733916-5E1C-47DD-95AC-7AA6588A1FCF}">
      <dgm:prSet/>
      <dgm:spPr/>
      <dgm:t>
        <a:bodyPr/>
        <a:lstStyle/>
        <a:p>
          <a:endParaRPr lang="en-US" sz="2800"/>
        </a:p>
      </dgm:t>
    </dgm:pt>
    <dgm:pt modelId="{27B480BD-B459-462A-9C79-984523F9F050}">
      <dgm:prSet custT="1"/>
      <dgm:spPr/>
      <dgm:t>
        <a:bodyPr/>
        <a:lstStyle/>
        <a:p>
          <a:pPr rtl="0"/>
          <a:r>
            <a:rPr lang="en-US" sz="2800" dirty="0"/>
            <a:t>MAPC </a:t>
          </a:r>
          <a:r>
            <a:rPr lang="en-US" sz="2800" dirty="0" smtClean="0"/>
            <a:t>regional MOU </a:t>
          </a:r>
          <a:r>
            <a:rPr lang="en-US" sz="2800" dirty="0"/>
            <a:t>on automated vehicles</a:t>
          </a:r>
        </a:p>
      </dgm:t>
    </dgm:pt>
    <dgm:pt modelId="{AEF6B044-A83C-460F-B832-0C3EA9146064}" type="parTrans" cxnId="{5129B97D-E6D7-4BD5-820E-7F06D644E0D3}">
      <dgm:prSet/>
      <dgm:spPr/>
      <dgm:t>
        <a:bodyPr/>
        <a:lstStyle/>
        <a:p>
          <a:endParaRPr lang="en-US" sz="2800"/>
        </a:p>
      </dgm:t>
    </dgm:pt>
    <dgm:pt modelId="{A1D060DE-8B1E-4704-A269-98298EE895E7}" type="sibTrans" cxnId="{5129B97D-E6D7-4BD5-820E-7F06D644E0D3}">
      <dgm:prSet/>
      <dgm:spPr/>
      <dgm:t>
        <a:bodyPr/>
        <a:lstStyle/>
        <a:p>
          <a:endParaRPr lang="en-US" sz="2800"/>
        </a:p>
      </dgm:t>
    </dgm:pt>
    <dgm:pt modelId="{7D0D995D-8AEC-418C-9465-CEA21131414F}">
      <dgm:prSet custT="1"/>
      <dgm:spPr/>
      <dgm:t>
        <a:bodyPr/>
        <a:lstStyle/>
        <a:p>
          <a:pPr rtl="0"/>
          <a:r>
            <a:rPr lang="en-US" sz="2800"/>
            <a:t>Future of Transportation Commission</a:t>
          </a:r>
        </a:p>
      </dgm:t>
    </dgm:pt>
    <dgm:pt modelId="{247AD64E-1CD5-43C9-AC95-DDDEB90E7968}" type="parTrans" cxnId="{2E8314A5-C357-4C1E-A5D4-4FB17310092C}">
      <dgm:prSet/>
      <dgm:spPr/>
      <dgm:t>
        <a:bodyPr/>
        <a:lstStyle/>
        <a:p>
          <a:endParaRPr lang="en-US" sz="2800"/>
        </a:p>
      </dgm:t>
    </dgm:pt>
    <dgm:pt modelId="{4AACD370-379D-4957-A75F-C3C2ACE9A5B1}" type="sibTrans" cxnId="{2E8314A5-C357-4C1E-A5D4-4FB17310092C}">
      <dgm:prSet/>
      <dgm:spPr/>
      <dgm:t>
        <a:bodyPr/>
        <a:lstStyle/>
        <a:p>
          <a:endParaRPr lang="en-US" sz="2800"/>
        </a:p>
      </dgm:t>
    </dgm:pt>
    <dgm:pt modelId="{61C53884-334A-425F-9A1D-338F69BD6BE1}">
      <dgm:prSet custT="1"/>
      <dgm:spPr/>
      <dgm:t>
        <a:bodyPr/>
        <a:lstStyle/>
        <a:p>
          <a:pPr rtl="0"/>
          <a:r>
            <a:rPr lang="en-US" sz="2800" dirty="0"/>
            <a:t>Report of AV Working Group</a:t>
          </a:r>
        </a:p>
      </dgm:t>
    </dgm:pt>
    <dgm:pt modelId="{0989C531-38D6-4FB9-88A9-970879EF068F}" type="parTrans" cxnId="{CD081018-74C5-4CFA-A56A-3F16B8C5E861}">
      <dgm:prSet/>
      <dgm:spPr/>
      <dgm:t>
        <a:bodyPr/>
        <a:lstStyle/>
        <a:p>
          <a:endParaRPr lang="en-US" sz="2800"/>
        </a:p>
      </dgm:t>
    </dgm:pt>
    <dgm:pt modelId="{550C9E0D-26ED-4630-B371-EBC498C31661}" type="sibTrans" cxnId="{CD081018-74C5-4CFA-A56A-3F16B8C5E861}">
      <dgm:prSet/>
      <dgm:spPr/>
      <dgm:t>
        <a:bodyPr/>
        <a:lstStyle/>
        <a:p>
          <a:endParaRPr lang="en-US" sz="2800"/>
        </a:p>
      </dgm:t>
    </dgm:pt>
    <dgm:pt modelId="{8F25A165-9C20-46EC-A6DC-0A46079B86C9}">
      <dgm:prSet custT="1"/>
      <dgm:spPr/>
      <dgm:t>
        <a:bodyPr/>
        <a:lstStyle/>
        <a:p>
          <a:pPr rtl="0"/>
          <a:r>
            <a:rPr lang="en-US" sz="2800" dirty="0"/>
            <a:t>MAPC forum on ridesharing partnerships</a:t>
          </a:r>
        </a:p>
      </dgm:t>
    </dgm:pt>
    <dgm:pt modelId="{185520CC-E98B-4E1B-8D66-14A2A3625531}" type="parTrans" cxnId="{3006341C-9944-4526-88EC-C05A45BD2E8A}">
      <dgm:prSet/>
      <dgm:spPr/>
      <dgm:t>
        <a:bodyPr/>
        <a:lstStyle/>
        <a:p>
          <a:endParaRPr lang="en-US" sz="2800"/>
        </a:p>
      </dgm:t>
    </dgm:pt>
    <dgm:pt modelId="{F07D3C87-D920-4CBB-9AE0-9E1B259780F1}" type="sibTrans" cxnId="{3006341C-9944-4526-88EC-C05A45BD2E8A}">
      <dgm:prSet/>
      <dgm:spPr/>
      <dgm:t>
        <a:bodyPr/>
        <a:lstStyle/>
        <a:p>
          <a:endParaRPr lang="en-US" sz="2800"/>
        </a:p>
      </dgm:t>
    </dgm:pt>
    <dgm:pt modelId="{CDA74A9B-A463-43BF-8AA2-8BA38B67F06F}" type="pres">
      <dgm:prSet presAssocID="{897CB6A0-BA40-4625-9E08-12A5F32540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B3E609-1BCF-418F-A702-6033684C87AD}" type="pres">
      <dgm:prSet presAssocID="{D091626A-CE00-40C5-90F6-1554D5DF96B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0478E-AE35-41FD-AE04-96470FD22759}" type="pres">
      <dgm:prSet presAssocID="{0937E313-1A01-4F53-99B0-06A0A55E7C04}" presName="spacer" presStyleCnt="0"/>
      <dgm:spPr/>
    </dgm:pt>
    <dgm:pt modelId="{0ACA3FD1-9AE7-4509-827A-8F1AC21B35B5}" type="pres">
      <dgm:prSet presAssocID="{27B480BD-B459-462A-9C79-984523F9F05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9BE97-E8DB-457A-BAC9-C2B7126F108D}" type="pres">
      <dgm:prSet presAssocID="{A1D060DE-8B1E-4704-A269-98298EE895E7}" presName="spacer" presStyleCnt="0"/>
      <dgm:spPr/>
    </dgm:pt>
    <dgm:pt modelId="{007A8882-D5E7-4F11-BDBD-351891A7806F}" type="pres">
      <dgm:prSet presAssocID="{7D0D995D-8AEC-418C-9465-CEA21131414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F6882-BBC7-4E5C-B516-9021C298AEE7}" type="pres">
      <dgm:prSet presAssocID="{4AACD370-379D-4957-A75F-C3C2ACE9A5B1}" presName="spacer" presStyleCnt="0"/>
      <dgm:spPr/>
    </dgm:pt>
    <dgm:pt modelId="{35071C25-6422-4122-86A6-AFACAC7A0C2C}" type="pres">
      <dgm:prSet presAssocID="{8F25A165-9C20-46EC-A6DC-0A46079B86C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F45CA-12A4-46A4-890D-C8130AB9286C}" type="pres">
      <dgm:prSet presAssocID="{F07D3C87-D920-4CBB-9AE0-9E1B259780F1}" presName="spacer" presStyleCnt="0"/>
      <dgm:spPr/>
    </dgm:pt>
    <dgm:pt modelId="{F2F6727E-122D-4E30-BF24-6470DB4DC801}" type="pres">
      <dgm:prSet presAssocID="{61C53884-334A-425F-9A1D-338F69BD6BE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BC704-393D-4A73-985E-35256ED6DA7B}" type="presOf" srcId="{8F25A165-9C20-46EC-A6DC-0A46079B86C9}" destId="{35071C25-6422-4122-86A6-AFACAC7A0C2C}" srcOrd="0" destOrd="0" presId="urn:microsoft.com/office/officeart/2005/8/layout/vList2"/>
    <dgm:cxn modelId="{DA808047-7CC0-4E00-8E64-C2641817A798}" type="presOf" srcId="{D091626A-CE00-40C5-90F6-1554D5DF96B1}" destId="{6BB3E609-1BCF-418F-A702-6033684C87AD}" srcOrd="0" destOrd="0" presId="urn:microsoft.com/office/officeart/2005/8/layout/vList2"/>
    <dgm:cxn modelId="{A1733916-5E1C-47DD-95AC-7AA6588A1FCF}" srcId="{897CB6A0-BA40-4625-9E08-12A5F3254095}" destId="{D091626A-CE00-40C5-90F6-1554D5DF96B1}" srcOrd="0" destOrd="0" parTransId="{B5E046DB-1E30-4C53-A8AA-F9E911BC2EDA}" sibTransId="{0937E313-1A01-4F53-99B0-06A0A55E7C04}"/>
    <dgm:cxn modelId="{3006341C-9944-4526-88EC-C05A45BD2E8A}" srcId="{897CB6A0-BA40-4625-9E08-12A5F3254095}" destId="{8F25A165-9C20-46EC-A6DC-0A46079B86C9}" srcOrd="3" destOrd="0" parTransId="{185520CC-E98B-4E1B-8D66-14A2A3625531}" sibTransId="{F07D3C87-D920-4CBB-9AE0-9E1B259780F1}"/>
    <dgm:cxn modelId="{CD081018-74C5-4CFA-A56A-3F16B8C5E861}" srcId="{897CB6A0-BA40-4625-9E08-12A5F3254095}" destId="{61C53884-334A-425F-9A1D-338F69BD6BE1}" srcOrd="4" destOrd="0" parTransId="{0989C531-38D6-4FB9-88A9-970879EF068F}" sibTransId="{550C9E0D-26ED-4630-B371-EBC498C31661}"/>
    <dgm:cxn modelId="{318A334B-9699-4789-9B01-951E18D53CAA}" type="presOf" srcId="{61C53884-334A-425F-9A1D-338F69BD6BE1}" destId="{F2F6727E-122D-4E30-BF24-6470DB4DC801}" srcOrd="0" destOrd="0" presId="urn:microsoft.com/office/officeart/2005/8/layout/vList2"/>
    <dgm:cxn modelId="{B5C5209F-5A05-4977-9653-5E45666614BF}" type="presOf" srcId="{7D0D995D-8AEC-418C-9465-CEA21131414F}" destId="{007A8882-D5E7-4F11-BDBD-351891A7806F}" srcOrd="0" destOrd="0" presId="urn:microsoft.com/office/officeart/2005/8/layout/vList2"/>
    <dgm:cxn modelId="{5129B97D-E6D7-4BD5-820E-7F06D644E0D3}" srcId="{897CB6A0-BA40-4625-9E08-12A5F3254095}" destId="{27B480BD-B459-462A-9C79-984523F9F050}" srcOrd="1" destOrd="0" parTransId="{AEF6B044-A83C-460F-B832-0C3EA9146064}" sibTransId="{A1D060DE-8B1E-4704-A269-98298EE895E7}"/>
    <dgm:cxn modelId="{EF61A1AE-B125-4441-B2E8-048D235F5CAA}" type="presOf" srcId="{897CB6A0-BA40-4625-9E08-12A5F3254095}" destId="{CDA74A9B-A463-43BF-8AA2-8BA38B67F06F}" srcOrd="0" destOrd="0" presId="urn:microsoft.com/office/officeart/2005/8/layout/vList2"/>
    <dgm:cxn modelId="{C1D35084-A9B3-44C2-AFE8-C461935A1E93}" type="presOf" srcId="{27B480BD-B459-462A-9C79-984523F9F050}" destId="{0ACA3FD1-9AE7-4509-827A-8F1AC21B35B5}" srcOrd="0" destOrd="0" presId="urn:microsoft.com/office/officeart/2005/8/layout/vList2"/>
    <dgm:cxn modelId="{2E8314A5-C357-4C1E-A5D4-4FB17310092C}" srcId="{897CB6A0-BA40-4625-9E08-12A5F3254095}" destId="{7D0D995D-8AEC-418C-9465-CEA21131414F}" srcOrd="2" destOrd="0" parTransId="{247AD64E-1CD5-43C9-AC95-DDDEB90E7968}" sibTransId="{4AACD370-379D-4957-A75F-C3C2ACE9A5B1}"/>
    <dgm:cxn modelId="{44A62B72-FF64-4D64-AC25-DD43E348D5EC}" type="presParOf" srcId="{CDA74A9B-A463-43BF-8AA2-8BA38B67F06F}" destId="{6BB3E609-1BCF-418F-A702-6033684C87AD}" srcOrd="0" destOrd="0" presId="urn:microsoft.com/office/officeart/2005/8/layout/vList2"/>
    <dgm:cxn modelId="{1D53C59E-CF71-4EC9-A0C2-24CD47B7B0DD}" type="presParOf" srcId="{CDA74A9B-A463-43BF-8AA2-8BA38B67F06F}" destId="{9E70478E-AE35-41FD-AE04-96470FD22759}" srcOrd="1" destOrd="0" presId="urn:microsoft.com/office/officeart/2005/8/layout/vList2"/>
    <dgm:cxn modelId="{29F1C819-2E4C-4251-AFB7-463B333687D9}" type="presParOf" srcId="{CDA74A9B-A463-43BF-8AA2-8BA38B67F06F}" destId="{0ACA3FD1-9AE7-4509-827A-8F1AC21B35B5}" srcOrd="2" destOrd="0" presId="urn:microsoft.com/office/officeart/2005/8/layout/vList2"/>
    <dgm:cxn modelId="{BE2DF556-5D27-4163-ABF8-AD6B1C4741D2}" type="presParOf" srcId="{CDA74A9B-A463-43BF-8AA2-8BA38B67F06F}" destId="{E449BE97-E8DB-457A-BAC9-C2B7126F108D}" srcOrd="3" destOrd="0" presId="urn:microsoft.com/office/officeart/2005/8/layout/vList2"/>
    <dgm:cxn modelId="{C79FB430-2CB5-4E9F-AD86-87F7D7EB3F5C}" type="presParOf" srcId="{CDA74A9B-A463-43BF-8AA2-8BA38B67F06F}" destId="{007A8882-D5E7-4F11-BDBD-351891A7806F}" srcOrd="4" destOrd="0" presId="urn:microsoft.com/office/officeart/2005/8/layout/vList2"/>
    <dgm:cxn modelId="{9CE69BCB-E53A-4C02-B6A0-60D3A13B5953}" type="presParOf" srcId="{CDA74A9B-A463-43BF-8AA2-8BA38B67F06F}" destId="{0D3F6882-BBC7-4E5C-B516-9021C298AEE7}" srcOrd="5" destOrd="0" presId="urn:microsoft.com/office/officeart/2005/8/layout/vList2"/>
    <dgm:cxn modelId="{1112CB85-DB2C-47A2-8390-CF6D811C422E}" type="presParOf" srcId="{CDA74A9B-A463-43BF-8AA2-8BA38B67F06F}" destId="{35071C25-6422-4122-86A6-AFACAC7A0C2C}" srcOrd="6" destOrd="0" presId="urn:microsoft.com/office/officeart/2005/8/layout/vList2"/>
    <dgm:cxn modelId="{0F2DE33F-7FE2-46BB-804F-B40DFD922192}" type="presParOf" srcId="{CDA74A9B-A463-43BF-8AA2-8BA38B67F06F}" destId="{431F45CA-12A4-46A4-890D-C8130AB9286C}" srcOrd="7" destOrd="0" presId="urn:microsoft.com/office/officeart/2005/8/layout/vList2"/>
    <dgm:cxn modelId="{D1BD0ED0-2A7C-4FB8-ABD4-FF35A1D1F562}" type="presParOf" srcId="{CDA74A9B-A463-43BF-8AA2-8BA38B67F06F}" destId="{F2F6727E-122D-4E30-BF24-6470DB4DC80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D83657-4E83-4C52-B241-5686B7BA6AF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BEC2C29-A4DF-4647-9251-AC7E996A0CEC}">
      <dgm:prSet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Service Provider</a:t>
          </a:r>
        </a:p>
      </dgm:t>
    </dgm:pt>
    <dgm:pt modelId="{6BAEB708-09C9-4999-8D9C-11B458C8F48A}" type="parTrans" cxnId="{133B3A34-14CA-4605-8A7A-A4977E43A9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6F0016-4291-4D1E-BCA8-845CC7FE593D}" type="sibTrans" cxnId="{133B3A34-14CA-4605-8A7A-A4977E43A9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AD251E-92F1-45E7-9F3E-C6161A4A2488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New mobility options provide access to/from MBTA stations/stops</a:t>
          </a:r>
        </a:p>
      </dgm:t>
    </dgm:pt>
    <dgm:pt modelId="{B8C1BC5E-8E70-41EB-A7DB-029FC68088D5}" type="parTrans" cxnId="{3A902BFA-24B2-4403-8AFA-0646DF353D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E5745-3FBF-49AF-A1FE-56D119263C11}" type="sibTrans" cxnId="{3A902BFA-24B2-4403-8AFA-0646DF353D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B2D652-8DFB-47F7-98E3-343C09FE4555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MBTA as property owner and source of key origins/destinations for trips </a:t>
          </a:r>
        </a:p>
      </dgm:t>
    </dgm:pt>
    <dgm:pt modelId="{32847E48-D72B-4D7A-9EC6-091D3D80468D}" type="parTrans" cxnId="{0A31A818-7D96-41AA-815C-3D4B1350FC5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117DC7-E9E6-4FCA-84E1-9F56CD51B94E}" type="sibTrans" cxnId="{0A31A818-7D96-41AA-815C-3D4B1350FC5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B55837-C979-4C9D-BB9A-3977A8CEA9E8}">
      <dgm:prSet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Regional Convener</a:t>
          </a:r>
        </a:p>
      </dgm:t>
    </dgm:pt>
    <dgm:pt modelId="{B33B2716-5027-4347-BA86-E350BB87252C}" type="parTrans" cxnId="{CD7D167B-7FC1-469C-B6A0-5A5BFCF474D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D23E9-265F-4E38-9329-FAF9D59A111D}" type="sibTrans" cxnId="{CD7D167B-7FC1-469C-B6A0-5A5BFCF474D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B0F88-FA48-4090-9541-C1D610C4DC95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AFC 2.0 provides the foundation for integrated payment platform</a:t>
          </a:r>
        </a:p>
      </dgm:t>
    </dgm:pt>
    <dgm:pt modelId="{248AAF06-E1AD-4935-8FD6-002924508FBF}" type="parTrans" cxnId="{6A20294C-E704-4F70-BE2D-06E0CEE0E1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329308-F1AB-4B33-86CA-327B9D27BF19}" type="sibTrans" cxnId="{6A20294C-E704-4F70-BE2D-06E0CEE0E1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A96FFC-B408-41E9-938A-A26062B3EE3C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Suite of APIs and Point of Sale network</a:t>
          </a:r>
        </a:p>
      </dgm:t>
    </dgm:pt>
    <dgm:pt modelId="{9E60C9E8-471B-485B-BE60-056FF66EF773}" type="parTrans" cxnId="{94873A9D-F31B-4804-A742-0A83B3ED1EC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0DF277-6174-4546-B55B-E0819AB78A39}" type="sibTrans" cxnId="{94873A9D-F31B-4804-A742-0A83B3ED1EC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32B73D-2F78-498C-806F-52412A5432B7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Flexible payment engine as point of integration for mobility marketplace</a:t>
          </a:r>
        </a:p>
      </dgm:t>
    </dgm:pt>
    <dgm:pt modelId="{D909C71F-6C69-4933-B9C8-AD1D05C67BCD}" type="parTrans" cxnId="{44AA840B-BC03-47F6-B392-B9855476E59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809C1A-1F69-42BA-A240-1E26B94C22A2}" type="sibTrans" cxnId="{44AA840B-BC03-47F6-B392-B9855476E59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7FCD91-2167-4A79-B8DB-AEACE9108710}">
      <dgm:prSet custT="1"/>
      <dgm:spPr/>
      <dgm:t>
        <a:bodyPr/>
        <a:lstStyle/>
        <a:p>
          <a:pPr rtl="0"/>
          <a:r>
            <a:rPr lang="en-US" sz="1400">
              <a:latin typeface="Arial" panose="020B0604020202020204" pitchFamily="34" charset="0"/>
              <a:cs typeface="Arial" panose="020B0604020202020204" pitchFamily="34" charset="0"/>
            </a:rPr>
            <a:t>Combines mobile devices and on street infrastructure</a:t>
          </a:r>
        </a:p>
      </dgm:t>
    </dgm:pt>
    <dgm:pt modelId="{82C6F997-3C5C-41C5-8EAA-1E81069537D7}" type="parTrans" cxnId="{EC4ABB7F-DB74-4B81-A5A0-BD27CFA5486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337864-FBB2-414A-96CF-5950E1F45357}" type="sibTrans" cxnId="{EC4ABB7F-DB74-4B81-A5A0-BD27CFA5486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3EA4BE-0146-4555-823C-7E00F02FEF58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Furnishing high-capacity transit service across service district</a:t>
          </a:r>
        </a:p>
      </dgm:t>
    </dgm:pt>
    <dgm:pt modelId="{5953EEFF-927D-44ED-AF50-F98D966CCD59}" type="parTrans" cxnId="{D5C2E1CE-84E2-4075-A18E-DCABDFBA4A4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6D7100-E1E9-4EC0-B92B-650519E7E945}" type="sibTrans" cxnId="{D5C2E1CE-84E2-4075-A18E-DCABDFBA4A4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21088-57C3-4DAF-9AD6-D546148AD76C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As regional agency operating in dense cities most conducive to new types of mobility</a:t>
          </a:r>
        </a:p>
      </dgm:t>
    </dgm:pt>
    <dgm:pt modelId="{3C5458F6-CDF6-4B79-9F16-5EE58ED24D05}" type="parTrans" cxnId="{EE69F674-C5DF-4BF7-9E53-9A66706EFBD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12C8CC-3142-489C-B7B5-FAEFC3A35590}" type="sibTrans" cxnId="{EE69F674-C5DF-4BF7-9E53-9A66706EFBD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A5BFFC-D3DA-4923-A9CA-0627F1B16B6F}">
      <dgm:prSet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Payment Integrator</a:t>
          </a:r>
        </a:p>
      </dgm:t>
    </dgm:pt>
    <dgm:pt modelId="{31FB47CC-2B8C-4F32-A171-B5FB011F382B}" type="parTrans" cxnId="{DB228E00-C9EC-4919-84B4-BF213893868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BD732-9702-443D-8200-1D64AE7BF385}" type="sibTrans" cxnId="{DB228E00-C9EC-4919-84B4-BF213893868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020860-C154-4B6F-9061-1C70B6A8BBC9}">
      <dgm:prSet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Service Generator</a:t>
          </a:r>
        </a:p>
      </dgm:t>
    </dgm:pt>
    <dgm:pt modelId="{98C03ACD-1BDA-4327-8C5C-BED6CCDF67B1}" type="parTrans" cxnId="{37E724DA-392C-4BF1-B79D-D0FCB6F1C6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2B345B-3B35-4F3D-AEEB-9B480780A724}" type="sibTrans" cxnId="{37E724DA-392C-4BF1-B79D-D0FCB6F1C6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A5AFF4-6F0C-419E-BA89-E8F628758FC4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Furnishing transit-supportive infrastructure to improve customer journeys</a:t>
          </a:r>
        </a:p>
      </dgm:t>
    </dgm:pt>
    <dgm:pt modelId="{C214EFBF-C175-4091-8A6B-7C1820EDBB48}" type="parTrans" cxnId="{121DA712-D629-4F48-82D4-F7DEC549F429}">
      <dgm:prSet/>
      <dgm:spPr/>
      <dgm:t>
        <a:bodyPr/>
        <a:lstStyle/>
        <a:p>
          <a:endParaRPr lang="en-US"/>
        </a:p>
      </dgm:t>
    </dgm:pt>
    <dgm:pt modelId="{0A876540-967B-4335-AD37-792F8B25FFC6}" type="sibTrans" cxnId="{121DA712-D629-4F48-82D4-F7DEC549F429}">
      <dgm:prSet/>
      <dgm:spPr/>
      <dgm:t>
        <a:bodyPr/>
        <a:lstStyle/>
        <a:p>
          <a:endParaRPr lang="en-US"/>
        </a:p>
      </dgm:t>
    </dgm:pt>
    <dgm:pt modelId="{4D30A57F-ABAD-4515-86D5-9F68EC4B5D28}">
      <dgm:prSet custT="1"/>
      <dgm:spPr/>
      <dgm:t>
        <a:bodyPr/>
        <a:lstStyle/>
        <a:p>
          <a:pPr rtl="0"/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Commitment to equitable access to payment means for everyone</a:t>
          </a:r>
        </a:p>
      </dgm:t>
    </dgm:pt>
    <dgm:pt modelId="{B410CF3F-2790-42BE-8D72-B11EBB42B8B8}" type="parTrans" cxnId="{2B7C8EE1-53D0-48A2-A259-7CCB2B0A2F98}">
      <dgm:prSet/>
      <dgm:spPr/>
      <dgm:t>
        <a:bodyPr/>
        <a:lstStyle/>
        <a:p>
          <a:endParaRPr lang="en-US"/>
        </a:p>
      </dgm:t>
    </dgm:pt>
    <dgm:pt modelId="{22488837-0022-4517-84E0-658A92185F6E}" type="sibTrans" cxnId="{2B7C8EE1-53D0-48A2-A259-7CCB2B0A2F98}">
      <dgm:prSet/>
      <dgm:spPr/>
      <dgm:t>
        <a:bodyPr/>
        <a:lstStyle/>
        <a:p>
          <a:endParaRPr lang="en-US"/>
        </a:p>
      </dgm:t>
    </dgm:pt>
    <dgm:pt modelId="{3D84B44F-7B8A-479B-9C15-0551BF9FF90A}" type="pres">
      <dgm:prSet presAssocID="{EED83657-4E83-4C52-B241-5686B7BA6A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3BD7B9-36AA-49C3-B4B5-7C216BA367DA}" type="pres">
      <dgm:prSet presAssocID="{4BEC2C29-A4DF-4647-9251-AC7E996A0CEC}" presName="linNode" presStyleCnt="0"/>
      <dgm:spPr/>
    </dgm:pt>
    <dgm:pt modelId="{A3EB4221-566D-40C8-BDEE-7A339CB6C5AE}" type="pres">
      <dgm:prSet presAssocID="{4BEC2C29-A4DF-4647-9251-AC7E996A0CE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5180E-700B-42EA-BA06-22A72D2C67C6}" type="pres">
      <dgm:prSet presAssocID="{4BEC2C29-A4DF-4647-9251-AC7E996A0CE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61AD3-8770-4AC3-9092-A752B4D8E662}" type="pres">
      <dgm:prSet presAssocID="{186F0016-4291-4D1E-BCA8-845CC7FE593D}" presName="sp" presStyleCnt="0"/>
      <dgm:spPr/>
    </dgm:pt>
    <dgm:pt modelId="{7B780A2D-1B6F-4736-AF19-A217A866028F}" type="pres">
      <dgm:prSet presAssocID="{19020860-C154-4B6F-9061-1C70B6A8BBC9}" presName="linNode" presStyleCnt="0"/>
      <dgm:spPr/>
    </dgm:pt>
    <dgm:pt modelId="{26F8702C-66F8-4095-8564-1FC2AFC8537F}" type="pres">
      <dgm:prSet presAssocID="{19020860-C154-4B6F-9061-1C70B6A8BBC9}" presName="parentText" presStyleLbl="node1" presStyleIdx="1" presStyleCnt="4" custScaleY="1423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AA802-C29D-493E-B3D0-73F2A996165D}" type="pres">
      <dgm:prSet presAssocID="{19020860-C154-4B6F-9061-1C70B6A8BBC9}" presName="descendantText" presStyleLbl="alignAccFollowNode1" presStyleIdx="1" presStyleCnt="4" custScaleY="135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C76FC-B685-4C86-8AA9-8D956A9B0147}" type="pres">
      <dgm:prSet presAssocID="{882B345B-3B35-4F3D-AEEB-9B480780A724}" presName="sp" presStyleCnt="0"/>
      <dgm:spPr/>
    </dgm:pt>
    <dgm:pt modelId="{F44259E2-15FB-4AE9-A2EA-BCD9F3E0AA8A}" type="pres">
      <dgm:prSet presAssocID="{F2B55837-C979-4C9D-BB9A-3977A8CEA9E8}" presName="linNode" presStyleCnt="0"/>
      <dgm:spPr/>
    </dgm:pt>
    <dgm:pt modelId="{1D403A26-AEC5-49C4-AB3D-3A2C224A6627}" type="pres">
      <dgm:prSet presAssocID="{F2B55837-C979-4C9D-BB9A-3977A8CEA9E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9E175-2EB0-4543-AA44-1D1496D83DCF}" type="pres">
      <dgm:prSet presAssocID="{F2B55837-C979-4C9D-BB9A-3977A8CEA9E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65771-6117-431B-AB7B-A8D8B28412D1}" type="pres">
      <dgm:prSet presAssocID="{310D23E9-265F-4E38-9329-FAF9D59A111D}" presName="sp" presStyleCnt="0"/>
      <dgm:spPr/>
    </dgm:pt>
    <dgm:pt modelId="{8C858E83-7451-453B-97D4-A0F612B7CD4C}" type="pres">
      <dgm:prSet presAssocID="{44A5BFFC-D3DA-4923-A9CA-0627F1B16B6F}" presName="linNode" presStyleCnt="0"/>
      <dgm:spPr/>
    </dgm:pt>
    <dgm:pt modelId="{05075538-27E2-4F11-9591-2681D5523D2A}" type="pres">
      <dgm:prSet presAssocID="{44A5BFFC-D3DA-4923-A9CA-0627F1B16B6F}" presName="parentText" presStyleLbl="node1" presStyleIdx="3" presStyleCnt="4" custScaleY="3207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C4949-0CDD-49E1-BAF8-2B2110E469BE}" type="pres">
      <dgm:prSet presAssocID="{44A5BFFC-D3DA-4923-A9CA-0627F1B16B6F}" presName="descendantText" presStyleLbl="alignAccFollowNode1" presStyleIdx="3" presStyleCnt="4" custScaleY="295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7C8EE1-53D0-48A2-A259-7CCB2B0A2F98}" srcId="{44A5BFFC-D3DA-4923-A9CA-0627F1B16B6F}" destId="{4D30A57F-ABAD-4515-86D5-9F68EC4B5D28}" srcOrd="2" destOrd="0" parTransId="{B410CF3F-2790-42BE-8D72-B11EBB42B8B8}" sibTransId="{22488837-0022-4517-84E0-658A92185F6E}"/>
    <dgm:cxn modelId="{34D1699A-607F-4369-AFFA-6217A0FC71BD}" type="presOf" srcId="{19020860-C154-4B6F-9061-1C70B6A8BBC9}" destId="{26F8702C-66F8-4095-8564-1FC2AFC8537F}" srcOrd="0" destOrd="0" presId="urn:microsoft.com/office/officeart/2005/8/layout/vList5"/>
    <dgm:cxn modelId="{0BFABB80-3663-40B3-AC45-0EE371566BE4}" type="presOf" srcId="{4D30A57F-ABAD-4515-86D5-9F68EC4B5D28}" destId="{319C4949-0CDD-49E1-BAF8-2B2110E469BE}" srcOrd="0" destOrd="2" presId="urn:microsoft.com/office/officeart/2005/8/layout/vList5"/>
    <dgm:cxn modelId="{06C38D5D-FAF9-4226-8D25-F5DEBC9142EC}" type="presOf" srcId="{E132B73D-2F78-498C-806F-52412A5432B7}" destId="{319C4949-0CDD-49E1-BAF8-2B2110E469BE}" srcOrd="0" destOrd="3" presId="urn:microsoft.com/office/officeart/2005/8/layout/vList5"/>
    <dgm:cxn modelId="{F5033EE5-DB7A-4972-A076-D40784E8DA02}" type="presOf" srcId="{4BEC2C29-A4DF-4647-9251-AC7E996A0CEC}" destId="{A3EB4221-566D-40C8-BDEE-7A339CB6C5AE}" srcOrd="0" destOrd="0" presId="urn:microsoft.com/office/officeart/2005/8/layout/vList5"/>
    <dgm:cxn modelId="{7D8603B4-2118-47F5-A805-1B820095EFA9}" type="presOf" srcId="{F2B55837-C979-4C9D-BB9A-3977A8CEA9E8}" destId="{1D403A26-AEC5-49C4-AB3D-3A2C224A6627}" srcOrd="0" destOrd="0" presId="urn:microsoft.com/office/officeart/2005/8/layout/vList5"/>
    <dgm:cxn modelId="{969CE945-D25C-4058-8240-DB5B48AD222F}" type="presOf" srcId="{483EA4BE-0146-4555-823C-7E00F02FEF58}" destId="{E245180E-700B-42EA-BA06-22A72D2C67C6}" srcOrd="0" destOrd="0" presId="urn:microsoft.com/office/officeart/2005/8/layout/vList5"/>
    <dgm:cxn modelId="{3FD9B64F-5A2D-4002-AB52-31325B70FC67}" type="presOf" srcId="{37D21088-57C3-4DAF-9AD6-D546148AD76C}" destId="{B999E175-2EB0-4543-AA44-1D1496D83DCF}" srcOrd="0" destOrd="0" presId="urn:microsoft.com/office/officeart/2005/8/layout/vList5"/>
    <dgm:cxn modelId="{37E724DA-392C-4BF1-B79D-D0FCB6F1C675}" srcId="{EED83657-4E83-4C52-B241-5686B7BA6AF3}" destId="{19020860-C154-4B6F-9061-1C70B6A8BBC9}" srcOrd="1" destOrd="0" parTransId="{98C03ACD-1BDA-4327-8C5C-BED6CCDF67B1}" sibTransId="{882B345B-3B35-4F3D-AEEB-9B480780A724}"/>
    <dgm:cxn modelId="{3A902BFA-24B2-4403-8AFA-0646DF353DC2}" srcId="{19020860-C154-4B6F-9061-1C70B6A8BBC9}" destId="{08AD251E-92F1-45E7-9F3E-C6161A4A2488}" srcOrd="0" destOrd="0" parTransId="{B8C1BC5E-8E70-41EB-A7DB-029FC68088D5}" sibTransId="{7E9E5745-3FBF-49AF-A1FE-56D119263C11}"/>
    <dgm:cxn modelId="{EE69F674-C5DF-4BF7-9E53-9A66706EFBD8}" srcId="{F2B55837-C979-4C9D-BB9A-3977A8CEA9E8}" destId="{37D21088-57C3-4DAF-9AD6-D546148AD76C}" srcOrd="0" destOrd="0" parTransId="{3C5458F6-CDF6-4B79-9F16-5EE58ED24D05}" sibTransId="{2E12C8CC-3142-489C-B7B5-FAEFC3A35590}"/>
    <dgm:cxn modelId="{6A20294C-E704-4F70-BE2D-06E0CEE0E146}" srcId="{44A5BFFC-D3DA-4923-A9CA-0627F1B16B6F}" destId="{91FB0F88-FA48-4090-9541-C1D610C4DC95}" srcOrd="0" destOrd="0" parTransId="{248AAF06-E1AD-4935-8FD6-002924508FBF}" sibTransId="{B5329308-F1AB-4B33-86CA-327B9D27BF19}"/>
    <dgm:cxn modelId="{EF04A093-DCA7-4096-B0EF-0D573B0E5B30}" type="presOf" srcId="{727FCD91-2167-4A79-B8DB-AEACE9108710}" destId="{319C4949-0CDD-49E1-BAF8-2B2110E469BE}" srcOrd="0" destOrd="4" presId="urn:microsoft.com/office/officeart/2005/8/layout/vList5"/>
    <dgm:cxn modelId="{EC61E3BC-C545-4883-AE70-815F8E61455A}" type="presOf" srcId="{08AD251E-92F1-45E7-9F3E-C6161A4A2488}" destId="{D18AA802-C29D-493E-B3D0-73F2A996165D}" srcOrd="0" destOrd="0" presId="urn:microsoft.com/office/officeart/2005/8/layout/vList5"/>
    <dgm:cxn modelId="{D5C2E1CE-84E2-4075-A18E-DCABDFBA4A4A}" srcId="{4BEC2C29-A4DF-4647-9251-AC7E996A0CEC}" destId="{483EA4BE-0146-4555-823C-7E00F02FEF58}" srcOrd="0" destOrd="0" parTransId="{5953EEFF-927D-44ED-AF50-F98D966CCD59}" sibTransId="{986D7100-E1E9-4EC0-B92B-650519E7E945}"/>
    <dgm:cxn modelId="{599AFE7C-E42B-4574-B878-F57B79DD8FCD}" type="presOf" srcId="{EED83657-4E83-4C52-B241-5686B7BA6AF3}" destId="{3D84B44F-7B8A-479B-9C15-0551BF9FF90A}" srcOrd="0" destOrd="0" presId="urn:microsoft.com/office/officeart/2005/8/layout/vList5"/>
    <dgm:cxn modelId="{94873A9D-F31B-4804-A742-0A83B3ED1EC0}" srcId="{44A5BFFC-D3DA-4923-A9CA-0627F1B16B6F}" destId="{3EA96FFC-B408-41E9-938A-A26062B3EE3C}" srcOrd="1" destOrd="0" parTransId="{9E60C9E8-471B-485B-BE60-056FF66EF773}" sibTransId="{5E0DF277-6174-4546-B55B-E0819AB78A39}"/>
    <dgm:cxn modelId="{F5581546-558B-4F5A-8EA9-15E3B0AB27FC}" type="presOf" srcId="{6EA5AFF4-6F0C-419E-BA89-E8F628758FC4}" destId="{E245180E-700B-42EA-BA06-22A72D2C67C6}" srcOrd="0" destOrd="1" presId="urn:microsoft.com/office/officeart/2005/8/layout/vList5"/>
    <dgm:cxn modelId="{584D0FDB-59B1-4CE0-9357-E149C2535C07}" type="presOf" srcId="{3EA96FFC-B408-41E9-938A-A26062B3EE3C}" destId="{319C4949-0CDD-49E1-BAF8-2B2110E469BE}" srcOrd="0" destOrd="1" presId="urn:microsoft.com/office/officeart/2005/8/layout/vList5"/>
    <dgm:cxn modelId="{44AA840B-BC03-47F6-B392-B9855476E59E}" srcId="{44A5BFFC-D3DA-4923-A9CA-0627F1B16B6F}" destId="{E132B73D-2F78-498C-806F-52412A5432B7}" srcOrd="3" destOrd="0" parTransId="{D909C71F-6C69-4933-B9C8-AD1D05C67BCD}" sibTransId="{BF809C1A-1F69-42BA-A240-1E26B94C22A2}"/>
    <dgm:cxn modelId="{DB228E00-C9EC-4919-84B4-BF2138938689}" srcId="{EED83657-4E83-4C52-B241-5686B7BA6AF3}" destId="{44A5BFFC-D3DA-4923-A9CA-0627F1B16B6F}" srcOrd="3" destOrd="0" parTransId="{31FB47CC-2B8C-4F32-A171-B5FB011F382B}" sibTransId="{EBFBD732-9702-443D-8200-1D64AE7BF385}"/>
    <dgm:cxn modelId="{121DA712-D629-4F48-82D4-F7DEC549F429}" srcId="{4BEC2C29-A4DF-4647-9251-AC7E996A0CEC}" destId="{6EA5AFF4-6F0C-419E-BA89-E8F628758FC4}" srcOrd="1" destOrd="0" parTransId="{C214EFBF-C175-4091-8A6B-7C1820EDBB48}" sibTransId="{0A876540-967B-4335-AD37-792F8B25FFC6}"/>
    <dgm:cxn modelId="{CD7D167B-7FC1-469C-B6A0-5A5BFCF474DF}" srcId="{EED83657-4E83-4C52-B241-5686B7BA6AF3}" destId="{F2B55837-C979-4C9D-BB9A-3977A8CEA9E8}" srcOrd="2" destOrd="0" parTransId="{B33B2716-5027-4347-BA86-E350BB87252C}" sibTransId="{310D23E9-265F-4E38-9329-FAF9D59A111D}"/>
    <dgm:cxn modelId="{34F1B5F8-9555-4282-80F9-24F33AFA2FC6}" type="presOf" srcId="{44A5BFFC-D3DA-4923-A9CA-0627F1B16B6F}" destId="{05075538-27E2-4F11-9591-2681D5523D2A}" srcOrd="0" destOrd="0" presId="urn:microsoft.com/office/officeart/2005/8/layout/vList5"/>
    <dgm:cxn modelId="{1BE4E3A5-BF50-4197-A186-C6648CB96579}" type="presOf" srcId="{91FB0F88-FA48-4090-9541-C1D610C4DC95}" destId="{319C4949-0CDD-49E1-BAF8-2B2110E469BE}" srcOrd="0" destOrd="0" presId="urn:microsoft.com/office/officeart/2005/8/layout/vList5"/>
    <dgm:cxn modelId="{0A31A818-7D96-41AA-815C-3D4B1350FC55}" srcId="{19020860-C154-4B6F-9061-1C70B6A8BBC9}" destId="{D3B2D652-8DFB-47F7-98E3-343C09FE4555}" srcOrd="1" destOrd="0" parTransId="{32847E48-D72B-4D7A-9EC6-091D3D80468D}" sibTransId="{D5117DC7-E9E6-4FCA-84E1-9F56CD51B94E}"/>
    <dgm:cxn modelId="{133B3A34-14CA-4605-8A7A-A4977E43A903}" srcId="{EED83657-4E83-4C52-B241-5686B7BA6AF3}" destId="{4BEC2C29-A4DF-4647-9251-AC7E996A0CEC}" srcOrd="0" destOrd="0" parTransId="{6BAEB708-09C9-4999-8D9C-11B458C8F48A}" sibTransId="{186F0016-4291-4D1E-BCA8-845CC7FE593D}"/>
    <dgm:cxn modelId="{2DFEB091-B071-40C6-9C1A-46F3DBEED298}" type="presOf" srcId="{D3B2D652-8DFB-47F7-98E3-343C09FE4555}" destId="{D18AA802-C29D-493E-B3D0-73F2A996165D}" srcOrd="0" destOrd="1" presId="urn:microsoft.com/office/officeart/2005/8/layout/vList5"/>
    <dgm:cxn modelId="{EC4ABB7F-DB74-4B81-A5A0-BD27CFA54867}" srcId="{44A5BFFC-D3DA-4923-A9CA-0627F1B16B6F}" destId="{727FCD91-2167-4A79-B8DB-AEACE9108710}" srcOrd="4" destOrd="0" parTransId="{82C6F997-3C5C-41C5-8EAA-1E81069537D7}" sibTransId="{A4337864-FBB2-414A-96CF-5950E1F45357}"/>
    <dgm:cxn modelId="{BD3E337A-655C-465C-B02E-B28FCF2D7CC3}" type="presParOf" srcId="{3D84B44F-7B8A-479B-9C15-0551BF9FF90A}" destId="{E53BD7B9-36AA-49C3-B4B5-7C216BA367DA}" srcOrd="0" destOrd="0" presId="urn:microsoft.com/office/officeart/2005/8/layout/vList5"/>
    <dgm:cxn modelId="{0F057D79-C1FA-43DA-8F23-27B166F116D5}" type="presParOf" srcId="{E53BD7B9-36AA-49C3-B4B5-7C216BA367DA}" destId="{A3EB4221-566D-40C8-BDEE-7A339CB6C5AE}" srcOrd="0" destOrd="0" presId="urn:microsoft.com/office/officeart/2005/8/layout/vList5"/>
    <dgm:cxn modelId="{AC3C2A9B-E5CB-439F-AEF2-BAA836A42377}" type="presParOf" srcId="{E53BD7B9-36AA-49C3-B4B5-7C216BA367DA}" destId="{E245180E-700B-42EA-BA06-22A72D2C67C6}" srcOrd="1" destOrd="0" presId="urn:microsoft.com/office/officeart/2005/8/layout/vList5"/>
    <dgm:cxn modelId="{5A2D3FBF-2146-493F-BB3D-AC57547E85E4}" type="presParOf" srcId="{3D84B44F-7B8A-479B-9C15-0551BF9FF90A}" destId="{A5861AD3-8770-4AC3-9092-A752B4D8E662}" srcOrd="1" destOrd="0" presId="urn:microsoft.com/office/officeart/2005/8/layout/vList5"/>
    <dgm:cxn modelId="{544BCEF4-D43A-46F1-898A-AED6F2C27334}" type="presParOf" srcId="{3D84B44F-7B8A-479B-9C15-0551BF9FF90A}" destId="{7B780A2D-1B6F-4736-AF19-A217A866028F}" srcOrd="2" destOrd="0" presId="urn:microsoft.com/office/officeart/2005/8/layout/vList5"/>
    <dgm:cxn modelId="{BFC973FB-8D50-4775-A210-B142CE01C72A}" type="presParOf" srcId="{7B780A2D-1B6F-4736-AF19-A217A866028F}" destId="{26F8702C-66F8-4095-8564-1FC2AFC8537F}" srcOrd="0" destOrd="0" presId="urn:microsoft.com/office/officeart/2005/8/layout/vList5"/>
    <dgm:cxn modelId="{D64237AB-000B-480E-89E8-0C0FD4DE687D}" type="presParOf" srcId="{7B780A2D-1B6F-4736-AF19-A217A866028F}" destId="{D18AA802-C29D-493E-B3D0-73F2A996165D}" srcOrd="1" destOrd="0" presId="urn:microsoft.com/office/officeart/2005/8/layout/vList5"/>
    <dgm:cxn modelId="{D2E78092-AF9A-4B47-9185-141426981E54}" type="presParOf" srcId="{3D84B44F-7B8A-479B-9C15-0551BF9FF90A}" destId="{CEEC76FC-B685-4C86-8AA9-8D956A9B0147}" srcOrd="3" destOrd="0" presId="urn:microsoft.com/office/officeart/2005/8/layout/vList5"/>
    <dgm:cxn modelId="{A7748C34-4F59-4BEA-89FE-5E8BBDF121DE}" type="presParOf" srcId="{3D84B44F-7B8A-479B-9C15-0551BF9FF90A}" destId="{F44259E2-15FB-4AE9-A2EA-BCD9F3E0AA8A}" srcOrd="4" destOrd="0" presId="urn:microsoft.com/office/officeart/2005/8/layout/vList5"/>
    <dgm:cxn modelId="{9F3428E9-99D0-4E56-B856-EA59B252BCA2}" type="presParOf" srcId="{F44259E2-15FB-4AE9-A2EA-BCD9F3E0AA8A}" destId="{1D403A26-AEC5-49C4-AB3D-3A2C224A6627}" srcOrd="0" destOrd="0" presId="urn:microsoft.com/office/officeart/2005/8/layout/vList5"/>
    <dgm:cxn modelId="{D0B1405D-90D1-4076-832E-36E36C2588DD}" type="presParOf" srcId="{F44259E2-15FB-4AE9-A2EA-BCD9F3E0AA8A}" destId="{B999E175-2EB0-4543-AA44-1D1496D83DCF}" srcOrd="1" destOrd="0" presId="urn:microsoft.com/office/officeart/2005/8/layout/vList5"/>
    <dgm:cxn modelId="{36CCA42B-DE8E-452D-8305-4344B683C3B5}" type="presParOf" srcId="{3D84B44F-7B8A-479B-9C15-0551BF9FF90A}" destId="{35265771-6117-431B-AB7B-A8D8B28412D1}" srcOrd="5" destOrd="0" presId="urn:microsoft.com/office/officeart/2005/8/layout/vList5"/>
    <dgm:cxn modelId="{5A0793AD-9767-4E00-8F4E-02641FB68BC8}" type="presParOf" srcId="{3D84B44F-7B8A-479B-9C15-0551BF9FF90A}" destId="{8C858E83-7451-453B-97D4-A0F612B7CD4C}" srcOrd="6" destOrd="0" presId="urn:microsoft.com/office/officeart/2005/8/layout/vList5"/>
    <dgm:cxn modelId="{18682785-F771-48D9-9D35-4F79D862E841}" type="presParOf" srcId="{8C858E83-7451-453B-97D4-A0F612B7CD4C}" destId="{05075538-27E2-4F11-9591-2681D5523D2A}" srcOrd="0" destOrd="0" presId="urn:microsoft.com/office/officeart/2005/8/layout/vList5"/>
    <dgm:cxn modelId="{83DC77FB-D106-47CF-877A-6936BB36A821}" type="presParOf" srcId="{8C858E83-7451-453B-97D4-A0F612B7CD4C}" destId="{319C4949-0CDD-49E1-BAF8-2B2110E469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C05922-9334-CF4D-94AA-F30451F7583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E993E3-5FAA-1042-8E55-C7472846F64B}">
      <dgm:prSet custT="1"/>
      <dgm:spPr/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AFC 2.0</a:t>
          </a:r>
          <a:b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Back office platform; open APIs, including fare reconciliation with other vendors enables this conversation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AA7D5-4D4C-7E45-9135-ACF4CB0C434A}" type="parTrans" cxnId="{02FC0A15-F7C8-614D-B08F-98AF40C208F3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96E916-8B70-5542-AD61-CFE52F831DA0}" type="sibTrans" cxnId="{02FC0A15-F7C8-614D-B08F-98AF40C208F3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A948EE-C274-0645-9962-BAF33162DADA}">
      <dgm:prSet custT="1"/>
      <dgm:spPr/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Open Data platform</a:t>
          </a:r>
          <a:b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Full set of APIs on where and when our vehicles are, allowing integrated services on any platform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B5CE3C-4CA3-3D42-ABE6-D52AEE765826}" type="parTrans" cxnId="{9BE4ECFE-FF54-6246-8E3C-298C41BC1AC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BB7D15-68DF-8D47-B98E-53B9995ED5CA}" type="sibTrans" cxnId="{9BE4ECFE-FF54-6246-8E3C-298C41BC1AC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5A189-B9CC-164E-89B2-1953BB1B8FB5}">
      <dgm:prSet custT="1"/>
      <dgm:spPr/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Uber / Lyft pilot</a:t>
          </a:r>
          <a:b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Successful pilot showing possible value of integrated travel options to our customers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222624-05D5-894F-80B0-043D3C9C627C}" type="parTrans" cxnId="{4F67DCD2-C788-4644-B36C-C44C719476F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3E294-5F27-284C-847B-3DC22ED6ACDB}" type="sibTrans" cxnId="{4F67DCD2-C788-4644-B36C-C44C719476F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E4013-42D9-F241-889F-BDE702FB2E33}">
      <dgm:prSet custT="1"/>
      <dgm:spPr/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Outreach</a:t>
          </a:r>
          <a:b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To other mobility providers (e.g. Blue Bikes, Zipcar) to develop better working relationships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60953C-5F42-4F4A-A5B7-C67D95F4A8CA}" type="parTrans" cxnId="{40A77BCB-065B-374D-9468-9DBC6236DDB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F27AC9-3C81-3244-8513-D6F4579D8673}" type="sibTrans" cxnId="{40A77BCB-065B-374D-9468-9DBC6236DDB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712EF-564C-45EE-83C8-893C156E2FE7}">
      <dgm:prSet custT="1"/>
      <dgm:spPr/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Municipalities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Building partnerships with cities and towns to improve service (e.g. Better Bus Project, bus lane pilots)</a:t>
          </a:r>
        </a:p>
      </dgm:t>
    </dgm:pt>
    <dgm:pt modelId="{58FDC1E1-3910-4E35-B634-6DB627CD454B}" type="parTrans" cxnId="{78844FAF-3A14-443C-B0FA-A5DA7A36F30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E4C4A3-AA95-49C7-A90F-A328ACEE6415}" type="sibTrans" cxnId="{78844FAF-3A14-443C-B0FA-A5DA7A36F30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73F334-3078-D04B-886F-714CD0C010A8}" type="pres">
      <dgm:prSet presAssocID="{09C05922-9334-CF4D-94AA-F30451F758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53FDB7-6CD4-E342-9F96-8272B9DBCF6A}" type="pres">
      <dgm:prSet presAssocID="{09C05922-9334-CF4D-94AA-F30451F7583B}" presName="Name1" presStyleCnt="0"/>
      <dgm:spPr/>
    </dgm:pt>
    <dgm:pt modelId="{19BC5EB4-7DFD-2F4D-87E5-03B5A8D62F05}" type="pres">
      <dgm:prSet presAssocID="{09C05922-9334-CF4D-94AA-F30451F7583B}" presName="cycle" presStyleCnt="0"/>
      <dgm:spPr/>
    </dgm:pt>
    <dgm:pt modelId="{16C6AE5C-6137-F447-BA94-D579D1C6ABAB}" type="pres">
      <dgm:prSet presAssocID="{09C05922-9334-CF4D-94AA-F30451F7583B}" presName="srcNode" presStyleLbl="node1" presStyleIdx="0" presStyleCnt="5"/>
      <dgm:spPr/>
    </dgm:pt>
    <dgm:pt modelId="{7BF17FBD-147A-9B40-B017-9B0461F5BDF0}" type="pres">
      <dgm:prSet presAssocID="{09C05922-9334-CF4D-94AA-F30451F7583B}" presName="conn" presStyleLbl="parChTrans1D2" presStyleIdx="0" presStyleCnt="1"/>
      <dgm:spPr/>
      <dgm:t>
        <a:bodyPr/>
        <a:lstStyle/>
        <a:p>
          <a:endParaRPr lang="en-US"/>
        </a:p>
      </dgm:t>
    </dgm:pt>
    <dgm:pt modelId="{17AAF66E-30D3-DE4E-A2A2-30647C6583AB}" type="pres">
      <dgm:prSet presAssocID="{09C05922-9334-CF4D-94AA-F30451F7583B}" presName="extraNode" presStyleLbl="node1" presStyleIdx="0" presStyleCnt="5"/>
      <dgm:spPr/>
    </dgm:pt>
    <dgm:pt modelId="{7E069BF6-D358-3E47-A921-EBDCBA3B1EF2}" type="pres">
      <dgm:prSet presAssocID="{09C05922-9334-CF4D-94AA-F30451F7583B}" presName="dstNode" presStyleLbl="node1" presStyleIdx="0" presStyleCnt="5"/>
      <dgm:spPr/>
    </dgm:pt>
    <dgm:pt modelId="{DB1D95ED-40D5-CB49-B147-82BD616ADF0C}" type="pres">
      <dgm:prSet presAssocID="{F0E993E3-5FAA-1042-8E55-C7472846F64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B47C3-39CB-EC4C-ADB4-0BF6FE36F284}" type="pres">
      <dgm:prSet presAssocID="{F0E993E3-5FAA-1042-8E55-C7472846F64B}" presName="accent_1" presStyleCnt="0"/>
      <dgm:spPr/>
    </dgm:pt>
    <dgm:pt modelId="{2F8A8092-95ED-9F41-AFD5-17E4E1EEDA98}" type="pres">
      <dgm:prSet presAssocID="{F0E993E3-5FAA-1042-8E55-C7472846F64B}" presName="accentRepeatNode" presStyleLbl="solidFgAcc1" presStyleIdx="0" presStyleCnt="5"/>
      <dgm:spPr/>
    </dgm:pt>
    <dgm:pt modelId="{2097A7E4-C9EB-427B-A68E-C12A7593414B}" type="pres">
      <dgm:prSet presAssocID="{69A948EE-C274-0645-9962-BAF33162DAD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896AC-053B-495D-A229-9CF9AFFEF03E}" type="pres">
      <dgm:prSet presAssocID="{69A948EE-C274-0645-9962-BAF33162DADA}" presName="accent_2" presStyleCnt="0"/>
      <dgm:spPr/>
    </dgm:pt>
    <dgm:pt modelId="{EA2721C5-8B10-5343-B473-F889DD5CA963}" type="pres">
      <dgm:prSet presAssocID="{69A948EE-C274-0645-9962-BAF33162DADA}" presName="accentRepeatNode" presStyleLbl="solidFgAcc1" presStyleIdx="1" presStyleCnt="5"/>
      <dgm:spPr/>
    </dgm:pt>
    <dgm:pt modelId="{E6E0F757-A480-4732-9CA9-0EC0CE3A48F0}" type="pres">
      <dgm:prSet presAssocID="{8C95A189-B9CC-164E-89B2-1953BB1B8FB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758A1-C3F5-4AF2-876D-CEF0D1C300B6}" type="pres">
      <dgm:prSet presAssocID="{8C95A189-B9CC-164E-89B2-1953BB1B8FB5}" presName="accent_3" presStyleCnt="0"/>
      <dgm:spPr/>
    </dgm:pt>
    <dgm:pt modelId="{5EC8E161-C45D-CE49-9B82-000EBA9E7A33}" type="pres">
      <dgm:prSet presAssocID="{8C95A189-B9CC-164E-89B2-1953BB1B8FB5}" presName="accentRepeatNode" presStyleLbl="solidFgAcc1" presStyleIdx="2" presStyleCnt="5"/>
      <dgm:spPr/>
    </dgm:pt>
    <dgm:pt modelId="{AD64F67D-8086-4183-8E41-E0EC84E68E9A}" type="pres">
      <dgm:prSet presAssocID="{539E4013-42D9-F241-889F-BDE702FB2E3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68B43-7EBD-4D55-872B-19DEA60B4455}" type="pres">
      <dgm:prSet presAssocID="{539E4013-42D9-F241-889F-BDE702FB2E33}" presName="accent_4" presStyleCnt="0"/>
      <dgm:spPr/>
    </dgm:pt>
    <dgm:pt modelId="{BE219517-163F-E841-A58D-1D1BD54CF418}" type="pres">
      <dgm:prSet presAssocID="{539E4013-42D9-F241-889F-BDE702FB2E33}" presName="accentRepeatNode" presStyleLbl="solidFgAcc1" presStyleIdx="3" presStyleCnt="5"/>
      <dgm:spPr/>
    </dgm:pt>
    <dgm:pt modelId="{0869EC85-92AC-4F78-9401-AE6493C0BFEB}" type="pres">
      <dgm:prSet presAssocID="{F07712EF-564C-45EE-83C8-893C156E2FE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17C0F-0706-4CD0-ABD8-86F638960F78}" type="pres">
      <dgm:prSet presAssocID="{F07712EF-564C-45EE-83C8-893C156E2FE7}" presName="accent_5" presStyleCnt="0"/>
      <dgm:spPr/>
    </dgm:pt>
    <dgm:pt modelId="{1835A29B-F20D-4310-984A-15554CC4E309}" type="pres">
      <dgm:prSet presAssocID="{F07712EF-564C-45EE-83C8-893C156E2FE7}" presName="accentRepeatNode" presStyleLbl="solidFgAcc1" presStyleIdx="4" presStyleCnt="5"/>
      <dgm:spPr/>
    </dgm:pt>
  </dgm:ptLst>
  <dgm:cxnLst>
    <dgm:cxn modelId="{02FC0A15-F7C8-614D-B08F-98AF40C208F3}" srcId="{09C05922-9334-CF4D-94AA-F30451F7583B}" destId="{F0E993E3-5FAA-1042-8E55-C7472846F64B}" srcOrd="0" destOrd="0" parTransId="{BA2AA7D5-4D4C-7E45-9135-ACF4CB0C434A}" sibTransId="{4496E916-8B70-5542-AD61-CFE52F831DA0}"/>
    <dgm:cxn modelId="{B1C868E4-04DD-4A9C-A9C4-C799B5B3B024}" type="presOf" srcId="{F07712EF-564C-45EE-83C8-893C156E2FE7}" destId="{0869EC85-92AC-4F78-9401-AE6493C0BFEB}" srcOrd="0" destOrd="0" presId="urn:microsoft.com/office/officeart/2008/layout/VerticalCurvedList"/>
    <dgm:cxn modelId="{9623CD3D-E7B2-4915-8668-3FF5E8063E90}" type="presOf" srcId="{69A948EE-C274-0645-9962-BAF33162DADA}" destId="{2097A7E4-C9EB-427B-A68E-C12A7593414B}" srcOrd="0" destOrd="0" presId="urn:microsoft.com/office/officeart/2008/layout/VerticalCurvedList"/>
    <dgm:cxn modelId="{9BE4ECFE-FF54-6246-8E3C-298C41BC1AC6}" srcId="{09C05922-9334-CF4D-94AA-F30451F7583B}" destId="{69A948EE-C274-0645-9962-BAF33162DADA}" srcOrd="1" destOrd="0" parTransId="{6CB5CE3C-4CA3-3D42-ABE6-D52AEE765826}" sibTransId="{56BB7D15-68DF-8D47-B98E-53B9995ED5CA}"/>
    <dgm:cxn modelId="{78844FAF-3A14-443C-B0FA-A5DA7A36F30F}" srcId="{09C05922-9334-CF4D-94AA-F30451F7583B}" destId="{F07712EF-564C-45EE-83C8-893C156E2FE7}" srcOrd="4" destOrd="0" parTransId="{58FDC1E1-3910-4E35-B634-6DB627CD454B}" sibTransId="{EBE4C4A3-AA95-49C7-A90F-A328ACEE6415}"/>
    <dgm:cxn modelId="{6E272C8E-7011-4633-8D34-811F2C9CED58}" type="presOf" srcId="{4496E916-8B70-5542-AD61-CFE52F831DA0}" destId="{7BF17FBD-147A-9B40-B017-9B0461F5BDF0}" srcOrd="0" destOrd="0" presId="urn:microsoft.com/office/officeart/2008/layout/VerticalCurvedList"/>
    <dgm:cxn modelId="{4F67DCD2-C788-4644-B36C-C44C719476F6}" srcId="{09C05922-9334-CF4D-94AA-F30451F7583B}" destId="{8C95A189-B9CC-164E-89B2-1953BB1B8FB5}" srcOrd="2" destOrd="0" parTransId="{DE222624-05D5-894F-80B0-043D3C9C627C}" sibTransId="{3B33E294-5F27-284C-847B-3DC22ED6ACDB}"/>
    <dgm:cxn modelId="{40A77BCB-065B-374D-9468-9DBC6236DDB8}" srcId="{09C05922-9334-CF4D-94AA-F30451F7583B}" destId="{539E4013-42D9-F241-889F-BDE702FB2E33}" srcOrd="3" destOrd="0" parTransId="{1060953C-5F42-4F4A-A5B7-C67D95F4A8CA}" sibTransId="{D8F27AC9-3C81-3244-8513-D6F4579D8673}"/>
    <dgm:cxn modelId="{7E7BAC1E-6EA6-4A5C-93AC-56491F95B82A}" type="presOf" srcId="{8C95A189-B9CC-164E-89B2-1953BB1B8FB5}" destId="{E6E0F757-A480-4732-9CA9-0EC0CE3A48F0}" srcOrd="0" destOrd="0" presId="urn:microsoft.com/office/officeart/2008/layout/VerticalCurvedList"/>
    <dgm:cxn modelId="{BF29A35C-8ED0-49BD-B8B3-DC1A0C371FCE}" type="presOf" srcId="{539E4013-42D9-F241-889F-BDE702FB2E33}" destId="{AD64F67D-8086-4183-8E41-E0EC84E68E9A}" srcOrd="0" destOrd="0" presId="urn:microsoft.com/office/officeart/2008/layout/VerticalCurvedList"/>
    <dgm:cxn modelId="{5B3D1127-3E99-424C-B36F-38CB962E9C17}" type="presOf" srcId="{F0E993E3-5FAA-1042-8E55-C7472846F64B}" destId="{DB1D95ED-40D5-CB49-B147-82BD616ADF0C}" srcOrd="0" destOrd="0" presId="urn:microsoft.com/office/officeart/2008/layout/VerticalCurvedList"/>
    <dgm:cxn modelId="{A85664A3-5279-4754-9B12-E61C59B031FD}" type="presOf" srcId="{09C05922-9334-CF4D-94AA-F30451F7583B}" destId="{EA73F334-3078-D04B-886F-714CD0C010A8}" srcOrd="0" destOrd="0" presId="urn:microsoft.com/office/officeart/2008/layout/VerticalCurvedList"/>
    <dgm:cxn modelId="{FED22EB7-CA6A-4BBB-ABC6-2ED205C8D482}" type="presParOf" srcId="{EA73F334-3078-D04B-886F-714CD0C010A8}" destId="{0D53FDB7-6CD4-E342-9F96-8272B9DBCF6A}" srcOrd="0" destOrd="0" presId="urn:microsoft.com/office/officeart/2008/layout/VerticalCurvedList"/>
    <dgm:cxn modelId="{A5A1D043-2701-41E8-B891-911286E3E459}" type="presParOf" srcId="{0D53FDB7-6CD4-E342-9F96-8272B9DBCF6A}" destId="{19BC5EB4-7DFD-2F4D-87E5-03B5A8D62F05}" srcOrd="0" destOrd="0" presId="urn:microsoft.com/office/officeart/2008/layout/VerticalCurvedList"/>
    <dgm:cxn modelId="{091E6690-3FC7-42DD-87B4-8FF08B05E749}" type="presParOf" srcId="{19BC5EB4-7DFD-2F4D-87E5-03B5A8D62F05}" destId="{16C6AE5C-6137-F447-BA94-D579D1C6ABAB}" srcOrd="0" destOrd="0" presId="urn:microsoft.com/office/officeart/2008/layout/VerticalCurvedList"/>
    <dgm:cxn modelId="{A107B47D-1253-40BA-A155-4FE8E3F50C73}" type="presParOf" srcId="{19BC5EB4-7DFD-2F4D-87E5-03B5A8D62F05}" destId="{7BF17FBD-147A-9B40-B017-9B0461F5BDF0}" srcOrd="1" destOrd="0" presId="urn:microsoft.com/office/officeart/2008/layout/VerticalCurvedList"/>
    <dgm:cxn modelId="{87245CCC-8256-474A-9C5C-47E0FB06EDC0}" type="presParOf" srcId="{19BC5EB4-7DFD-2F4D-87E5-03B5A8D62F05}" destId="{17AAF66E-30D3-DE4E-A2A2-30647C6583AB}" srcOrd="2" destOrd="0" presId="urn:microsoft.com/office/officeart/2008/layout/VerticalCurvedList"/>
    <dgm:cxn modelId="{1B8F7756-4208-4E65-900C-A058584EF057}" type="presParOf" srcId="{19BC5EB4-7DFD-2F4D-87E5-03B5A8D62F05}" destId="{7E069BF6-D358-3E47-A921-EBDCBA3B1EF2}" srcOrd="3" destOrd="0" presId="urn:microsoft.com/office/officeart/2008/layout/VerticalCurvedList"/>
    <dgm:cxn modelId="{B04E960A-914A-4FEB-8E2A-A325C5A59536}" type="presParOf" srcId="{0D53FDB7-6CD4-E342-9F96-8272B9DBCF6A}" destId="{DB1D95ED-40D5-CB49-B147-82BD616ADF0C}" srcOrd="1" destOrd="0" presId="urn:microsoft.com/office/officeart/2008/layout/VerticalCurvedList"/>
    <dgm:cxn modelId="{EFBE2F8D-D38B-4F90-9F64-9E9CE0A74528}" type="presParOf" srcId="{0D53FDB7-6CD4-E342-9F96-8272B9DBCF6A}" destId="{1A4B47C3-39CB-EC4C-ADB4-0BF6FE36F284}" srcOrd="2" destOrd="0" presId="urn:microsoft.com/office/officeart/2008/layout/VerticalCurvedList"/>
    <dgm:cxn modelId="{AEFED6FC-29E2-4619-8C4F-7AA346380067}" type="presParOf" srcId="{1A4B47C3-39CB-EC4C-ADB4-0BF6FE36F284}" destId="{2F8A8092-95ED-9F41-AFD5-17E4E1EEDA98}" srcOrd="0" destOrd="0" presId="urn:microsoft.com/office/officeart/2008/layout/VerticalCurvedList"/>
    <dgm:cxn modelId="{7F98DC60-DBD3-4C8C-9F91-7484BEE48AF5}" type="presParOf" srcId="{0D53FDB7-6CD4-E342-9F96-8272B9DBCF6A}" destId="{2097A7E4-C9EB-427B-A68E-C12A7593414B}" srcOrd="3" destOrd="0" presId="urn:microsoft.com/office/officeart/2008/layout/VerticalCurvedList"/>
    <dgm:cxn modelId="{4B911BE0-8C51-47B5-B13E-0A2152A5A35F}" type="presParOf" srcId="{0D53FDB7-6CD4-E342-9F96-8272B9DBCF6A}" destId="{4FC896AC-053B-495D-A229-9CF9AFFEF03E}" srcOrd="4" destOrd="0" presId="urn:microsoft.com/office/officeart/2008/layout/VerticalCurvedList"/>
    <dgm:cxn modelId="{2B1338C6-3B48-41CD-8A4F-50731E1DC646}" type="presParOf" srcId="{4FC896AC-053B-495D-A229-9CF9AFFEF03E}" destId="{EA2721C5-8B10-5343-B473-F889DD5CA963}" srcOrd="0" destOrd="0" presId="urn:microsoft.com/office/officeart/2008/layout/VerticalCurvedList"/>
    <dgm:cxn modelId="{FEF18583-A836-4121-802E-F5F7FE58AC03}" type="presParOf" srcId="{0D53FDB7-6CD4-E342-9F96-8272B9DBCF6A}" destId="{E6E0F757-A480-4732-9CA9-0EC0CE3A48F0}" srcOrd="5" destOrd="0" presId="urn:microsoft.com/office/officeart/2008/layout/VerticalCurvedList"/>
    <dgm:cxn modelId="{C1A20BA9-1E0C-4CEC-A496-3ABCF2F56FCF}" type="presParOf" srcId="{0D53FDB7-6CD4-E342-9F96-8272B9DBCF6A}" destId="{43A758A1-C3F5-4AF2-876D-CEF0D1C300B6}" srcOrd="6" destOrd="0" presId="urn:microsoft.com/office/officeart/2008/layout/VerticalCurvedList"/>
    <dgm:cxn modelId="{21A914FB-C6C4-4A4F-808A-805FECF9CEE0}" type="presParOf" srcId="{43A758A1-C3F5-4AF2-876D-CEF0D1C300B6}" destId="{5EC8E161-C45D-CE49-9B82-000EBA9E7A33}" srcOrd="0" destOrd="0" presId="urn:microsoft.com/office/officeart/2008/layout/VerticalCurvedList"/>
    <dgm:cxn modelId="{99A02187-DE49-417E-A355-358334674DA6}" type="presParOf" srcId="{0D53FDB7-6CD4-E342-9F96-8272B9DBCF6A}" destId="{AD64F67D-8086-4183-8E41-E0EC84E68E9A}" srcOrd="7" destOrd="0" presId="urn:microsoft.com/office/officeart/2008/layout/VerticalCurvedList"/>
    <dgm:cxn modelId="{6825C5AE-E31F-4C9F-A0D3-0F5E08B913A0}" type="presParOf" srcId="{0D53FDB7-6CD4-E342-9F96-8272B9DBCF6A}" destId="{E0868B43-7EBD-4D55-872B-19DEA60B4455}" srcOrd="8" destOrd="0" presId="urn:microsoft.com/office/officeart/2008/layout/VerticalCurvedList"/>
    <dgm:cxn modelId="{D6E690DA-A7A9-46C1-B5C7-8CBE6F567D43}" type="presParOf" srcId="{E0868B43-7EBD-4D55-872B-19DEA60B4455}" destId="{BE219517-163F-E841-A58D-1D1BD54CF418}" srcOrd="0" destOrd="0" presId="urn:microsoft.com/office/officeart/2008/layout/VerticalCurvedList"/>
    <dgm:cxn modelId="{5811C292-2637-4D6A-80C0-4E56383883CF}" type="presParOf" srcId="{0D53FDB7-6CD4-E342-9F96-8272B9DBCF6A}" destId="{0869EC85-92AC-4F78-9401-AE6493C0BFEB}" srcOrd="9" destOrd="0" presId="urn:microsoft.com/office/officeart/2008/layout/VerticalCurvedList"/>
    <dgm:cxn modelId="{7F53CA07-14AE-4843-9006-5C9328130847}" type="presParOf" srcId="{0D53FDB7-6CD4-E342-9F96-8272B9DBCF6A}" destId="{F2217C0F-0706-4CD0-ABD8-86F638960F78}" srcOrd="10" destOrd="0" presId="urn:microsoft.com/office/officeart/2008/layout/VerticalCurvedList"/>
    <dgm:cxn modelId="{6F7AC47E-3983-4C84-9949-69866D4E4AD8}" type="presParOf" srcId="{F2217C0F-0706-4CD0-ABD8-86F638960F78}" destId="{1835A29B-F20D-4310-984A-15554CC4E3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1BB0-DC9E-3140-AF49-446B55949DAD}">
      <dsp:nvSpPr>
        <dsp:cNvPr id="0" name=""/>
        <dsp:cNvSpPr/>
      </dsp:nvSpPr>
      <dsp:spPr>
        <a:xfrm>
          <a:off x="2392" y="5166"/>
          <a:ext cx="1271017" cy="508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A better user experience</a:t>
          </a:r>
        </a:p>
      </dsp:txBody>
      <dsp:txXfrm>
        <a:off x="2392" y="5166"/>
        <a:ext cx="1271017" cy="508406"/>
      </dsp:txXfrm>
    </dsp:sp>
    <dsp:sp modelId="{EDD88B6C-F875-A24C-92F5-BFAB3787B224}">
      <dsp:nvSpPr>
        <dsp:cNvPr id="0" name=""/>
        <dsp:cNvSpPr/>
      </dsp:nvSpPr>
      <dsp:spPr>
        <a:xfrm>
          <a:off x="2392" y="513572"/>
          <a:ext cx="1271017" cy="23716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Frictionless ticketing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Integrated mobility planning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>
              <a:latin typeface="Arial" panose="020B0604020202020204" pitchFamily="34" charset="0"/>
              <a:cs typeface="Arial" panose="020B0604020202020204" pitchFamily="34" charset="0"/>
            </a:rPr>
            <a:t>Interface simplicity: Plan-book-execute</a:t>
          </a:r>
        </a:p>
      </dsp:txBody>
      <dsp:txXfrm>
        <a:off x="2392" y="513572"/>
        <a:ext cx="1271017" cy="2371680"/>
      </dsp:txXfrm>
    </dsp:sp>
    <dsp:sp modelId="{2F44A738-4C7E-7D40-8265-0F8C11D29C4D}">
      <dsp:nvSpPr>
        <dsp:cNvPr id="0" name=""/>
        <dsp:cNvSpPr/>
      </dsp:nvSpPr>
      <dsp:spPr>
        <a:xfrm>
          <a:off x="1451351" y="5166"/>
          <a:ext cx="1271017" cy="508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A more integrated fare structure </a:t>
          </a:r>
        </a:p>
      </dsp:txBody>
      <dsp:txXfrm>
        <a:off x="1451351" y="5166"/>
        <a:ext cx="1271017" cy="508406"/>
      </dsp:txXfrm>
    </dsp:sp>
    <dsp:sp modelId="{34E960CA-29CE-7F47-9B1B-04C26DBAAAC2}">
      <dsp:nvSpPr>
        <dsp:cNvPr id="0" name=""/>
        <dsp:cNvSpPr/>
      </dsp:nvSpPr>
      <dsp:spPr>
        <a:xfrm>
          <a:off x="1451351" y="513572"/>
          <a:ext cx="1271017" cy="23716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>
              <a:latin typeface="Arial" panose="020B0604020202020204" pitchFamily="34" charset="0"/>
              <a:cs typeface="Arial" panose="020B0604020202020204" pitchFamily="34" charset="0"/>
            </a:rPr>
            <a:t>Integrated pricing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Subscription and pay-as-you-go</a:t>
          </a:r>
        </a:p>
      </dsp:txBody>
      <dsp:txXfrm>
        <a:off x="1451351" y="513572"/>
        <a:ext cx="1271017" cy="2371680"/>
      </dsp:txXfrm>
    </dsp:sp>
    <dsp:sp modelId="{EAA750EF-1C47-F142-BA57-F73CB10F0779}">
      <dsp:nvSpPr>
        <dsp:cNvPr id="0" name=""/>
        <dsp:cNvSpPr/>
      </dsp:nvSpPr>
      <dsp:spPr>
        <a:xfrm>
          <a:off x="2900311" y="5166"/>
          <a:ext cx="1271017" cy="5084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anose="020B0604020202020204" pitchFamily="34" charset="0"/>
              <a:cs typeface="Arial" panose="020B0604020202020204" pitchFamily="34" charset="0"/>
            </a:rPr>
            <a:t>A better streetscape</a:t>
          </a:r>
        </a:p>
      </dsp:txBody>
      <dsp:txXfrm>
        <a:off x="2900311" y="5166"/>
        <a:ext cx="1271017" cy="508406"/>
      </dsp:txXfrm>
    </dsp:sp>
    <dsp:sp modelId="{83A2FF51-A026-E24E-BF22-F7CD8B16FA93}">
      <dsp:nvSpPr>
        <dsp:cNvPr id="0" name=""/>
        <dsp:cNvSpPr/>
      </dsp:nvSpPr>
      <dsp:spPr>
        <a:xfrm>
          <a:off x="2900311" y="513572"/>
          <a:ext cx="1271017" cy="23716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Regional framework for managing new congestion problems</a:t>
          </a:r>
        </a:p>
      </dsp:txBody>
      <dsp:txXfrm>
        <a:off x="2900311" y="513572"/>
        <a:ext cx="1271017" cy="2371680"/>
      </dsp:txXfrm>
    </dsp:sp>
    <dsp:sp modelId="{F230B9C3-F152-4B64-B155-526BEF7E4A3E}">
      <dsp:nvSpPr>
        <dsp:cNvPr id="0" name=""/>
        <dsp:cNvSpPr/>
      </dsp:nvSpPr>
      <dsp:spPr>
        <a:xfrm>
          <a:off x="4349271" y="5166"/>
          <a:ext cx="1271017" cy="5084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A better-managed suite of options</a:t>
          </a:r>
        </a:p>
      </dsp:txBody>
      <dsp:txXfrm>
        <a:off x="4349271" y="5166"/>
        <a:ext cx="1271017" cy="508406"/>
      </dsp:txXfrm>
    </dsp:sp>
    <dsp:sp modelId="{7A848ABC-4307-4108-AFA8-DEA168223BAA}">
      <dsp:nvSpPr>
        <dsp:cNvPr id="0" name=""/>
        <dsp:cNvSpPr/>
      </dsp:nvSpPr>
      <dsp:spPr>
        <a:xfrm>
          <a:off x="4349271" y="513572"/>
          <a:ext cx="1271017" cy="23716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More visibility and public oversight across different types of service</a:t>
          </a:r>
        </a:p>
      </dsp:txBody>
      <dsp:txXfrm>
        <a:off x="4349271" y="513572"/>
        <a:ext cx="1271017" cy="2371680"/>
      </dsp:txXfrm>
    </dsp:sp>
    <dsp:sp modelId="{1E535DBB-7C71-A54C-9386-F9B0107D6F2D}">
      <dsp:nvSpPr>
        <dsp:cNvPr id="0" name=""/>
        <dsp:cNvSpPr/>
      </dsp:nvSpPr>
      <dsp:spPr>
        <a:xfrm>
          <a:off x="5798230" y="5166"/>
          <a:ext cx="1271017" cy="508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A better revenue model</a:t>
          </a:r>
        </a:p>
      </dsp:txBody>
      <dsp:txXfrm>
        <a:off x="5798230" y="5166"/>
        <a:ext cx="1271017" cy="508406"/>
      </dsp:txXfrm>
    </dsp:sp>
    <dsp:sp modelId="{00A02396-877C-2342-86CA-F7B74A0DEB1D}">
      <dsp:nvSpPr>
        <dsp:cNvPr id="0" name=""/>
        <dsp:cNvSpPr/>
      </dsp:nvSpPr>
      <dsp:spPr>
        <a:xfrm>
          <a:off x="5798230" y="513572"/>
          <a:ext cx="1271017" cy="237168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>
              <a:latin typeface="Arial" panose="020B0604020202020204" pitchFamily="34" charset="0"/>
              <a:cs typeface="Arial" panose="020B0604020202020204" pitchFamily="34" charset="0"/>
            </a:rPr>
            <a:t>Off peak and other fares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>
              <a:latin typeface="Arial" panose="020B0604020202020204" pitchFamily="34" charset="0"/>
              <a:cs typeface="Arial" panose="020B0604020202020204" pitchFamily="34" charset="0"/>
            </a:rPr>
            <a:t>Agency best value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Small vehicle and door to door service</a:t>
          </a:r>
        </a:p>
      </dsp:txBody>
      <dsp:txXfrm>
        <a:off x="5798230" y="513572"/>
        <a:ext cx="1271017" cy="2371680"/>
      </dsp:txXfrm>
    </dsp:sp>
    <dsp:sp modelId="{6A867015-F058-AC45-B797-58851CDAAE18}">
      <dsp:nvSpPr>
        <dsp:cNvPr id="0" name=""/>
        <dsp:cNvSpPr/>
      </dsp:nvSpPr>
      <dsp:spPr>
        <a:xfrm>
          <a:off x="7247190" y="5166"/>
          <a:ext cx="1271017" cy="508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A better framework for making policy </a:t>
          </a:r>
        </a:p>
      </dsp:txBody>
      <dsp:txXfrm>
        <a:off x="7247190" y="5166"/>
        <a:ext cx="1271017" cy="508406"/>
      </dsp:txXfrm>
    </dsp:sp>
    <dsp:sp modelId="{DE5ADEE6-9182-5448-8EAE-BD53098FCCA4}">
      <dsp:nvSpPr>
        <dsp:cNvPr id="0" name=""/>
        <dsp:cNvSpPr/>
      </dsp:nvSpPr>
      <dsp:spPr>
        <a:xfrm>
          <a:off x="7247190" y="513572"/>
          <a:ext cx="1271017" cy="23716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Subsidy clearinghouse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Equity considerations</a:t>
          </a:r>
        </a:p>
      </dsp:txBody>
      <dsp:txXfrm>
        <a:off x="7247190" y="513572"/>
        <a:ext cx="1271017" cy="2371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3E609-1BCF-418F-A702-6033684C87AD}">
      <dsp:nvSpPr>
        <dsp:cNvPr id="0" name=""/>
        <dsp:cNvSpPr/>
      </dsp:nvSpPr>
      <dsp:spPr>
        <a:xfrm>
          <a:off x="0" y="46212"/>
          <a:ext cx="8534400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2016 Massachusetts TNC legislation</a:t>
          </a:r>
        </a:p>
      </dsp:txBody>
      <dsp:txXfrm>
        <a:off x="41123" y="87335"/>
        <a:ext cx="8452154" cy="760154"/>
      </dsp:txXfrm>
    </dsp:sp>
    <dsp:sp modelId="{0ACA3FD1-9AE7-4509-827A-8F1AC21B35B5}">
      <dsp:nvSpPr>
        <dsp:cNvPr id="0" name=""/>
        <dsp:cNvSpPr/>
      </dsp:nvSpPr>
      <dsp:spPr>
        <a:xfrm>
          <a:off x="0" y="1018212"/>
          <a:ext cx="8534400" cy="842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MAPC </a:t>
          </a:r>
          <a:r>
            <a:rPr lang="en-US" sz="2800" kern="1200" dirty="0" smtClean="0"/>
            <a:t>regional MOU </a:t>
          </a:r>
          <a:r>
            <a:rPr lang="en-US" sz="2800" kern="1200" dirty="0"/>
            <a:t>on automated vehicles</a:t>
          </a:r>
        </a:p>
      </dsp:txBody>
      <dsp:txXfrm>
        <a:off x="41123" y="1059335"/>
        <a:ext cx="8452154" cy="760154"/>
      </dsp:txXfrm>
    </dsp:sp>
    <dsp:sp modelId="{007A8882-D5E7-4F11-BDBD-351891A7806F}">
      <dsp:nvSpPr>
        <dsp:cNvPr id="0" name=""/>
        <dsp:cNvSpPr/>
      </dsp:nvSpPr>
      <dsp:spPr>
        <a:xfrm>
          <a:off x="0" y="1990212"/>
          <a:ext cx="8534400" cy="842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Future of Transportation Commission</a:t>
          </a:r>
        </a:p>
      </dsp:txBody>
      <dsp:txXfrm>
        <a:off x="41123" y="2031335"/>
        <a:ext cx="8452154" cy="760154"/>
      </dsp:txXfrm>
    </dsp:sp>
    <dsp:sp modelId="{35071C25-6422-4122-86A6-AFACAC7A0C2C}">
      <dsp:nvSpPr>
        <dsp:cNvPr id="0" name=""/>
        <dsp:cNvSpPr/>
      </dsp:nvSpPr>
      <dsp:spPr>
        <a:xfrm>
          <a:off x="0" y="2962212"/>
          <a:ext cx="8534400" cy="842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MAPC forum on ridesharing partnerships</a:t>
          </a:r>
        </a:p>
      </dsp:txBody>
      <dsp:txXfrm>
        <a:off x="41123" y="3003335"/>
        <a:ext cx="8452154" cy="760154"/>
      </dsp:txXfrm>
    </dsp:sp>
    <dsp:sp modelId="{F2F6727E-122D-4E30-BF24-6470DB4DC801}">
      <dsp:nvSpPr>
        <dsp:cNvPr id="0" name=""/>
        <dsp:cNvSpPr/>
      </dsp:nvSpPr>
      <dsp:spPr>
        <a:xfrm>
          <a:off x="0" y="3934212"/>
          <a:ext cx="8534400" cy="842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Report of AV Working Group</a:t>
          </a:r>
        </a:p>
      </dsp:txBody>
      <dsp:txXfrm>
        <a:off x="41123" y="3975335"/>
        <a:ext cx="8452154" cy="760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5180E-700B-42EA-BA06-22A72D2C67C6}">
      <dsp:nvSpPr>
        <dsp:cNvPr id="0" name=""/>
        <dsp:cNvSpPr/>
      </dsp:nvSpPr>
      <dsp:spPr>
        <a:xfrm rot="5400000">
          <a:off x="5518920" y="-2375014"/>
          <a:ext cx="568942" cy="546201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Furnishing high-capacity transit service across service district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Furnishing transit-supportive infrastructure to improve customer journeys</a:t>
          </a:r>
        </a:p>
      </dsp:txBody>
      <dsp:txXfrm rot="-5400000">
        <a:off x="3072384" y="99295"/>
        <a:ext cx="5434243" cy="513396"/>
      </dsp:txXfrm>
    </dsp:sp>
    <dsp:sp modelId="{A3EB4221-566D-40C8-BDEE-7A339CB6C5AE}">
      <dsp:nvSpPr>
        <dsp:cNvPr id="0" name=""/>
        <dsp:cNvSpPr/>
      </dsp:nvSpPr>
      <dsp:spPr>
        <a:xfrm>
          <a:off x="0" y="404"/>
          <a:ext cx="3072384" cy="711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Service Provider</a:t>
          </a:r>
        </a:p>
      </dsp:txBody>
      <dsp:txXfrm>
        <a:off x="34717" y="35121"/>
        <a:ext cx="3002950" cy="641744"/>
      </dsp:txXfrm>
    </dsp:sp>
    <dsp:sp modelId="{D18AA802-C29D-493E-B3D0-73F2A996165D}">
      <dsp:nvSpPr>
        <dsp:cNvPr id="0" name=""/>
        <dsp:cNvSpPr/>
      </dsp:nvSpPr>
      <dsp:spPr>
        <a:xfrm rot="5400000">
          <a:off x="5412664" y="-1475103"/>
          <a:ext cx="770120" cy="545668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New mobility options provide access to/from MBTA stations/stops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MBTA as property owner and source of key origins/destinations for trips </a:t>
          </a:r>
        </a:p>
      </dsp:txBody>
      <dsp:txXfrm rot="-5400000">
        <a:off x="3069384" y="905771"/>
        <a:ext cx="5419087" cy="694932"/>
      </dsp:txXfrm>
    </dsp:sp>
    <dsp:sp modelId="{26F8702C-66F8-4095-8564-1FC2AFC8537F}">
      <dsp:nvSpPr>
        <dsp:cNvPr id="0" name=""/>
        <dsp:cNvSpPr/>
      </dsp:nvSpPr>
      <dsp:spPr>
        <a:xfrm>
          <a:off x="0" y="747141"/>
          <a:ext cx="3069383" cy="10121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Service Generator</a:t>
          </a:r>
        </a:p>
      </dsp:txBody>
      <dsp:txXfrm>
        <a:off x="49411" y="796552"/>
        <a:ext cx="2970561" cy="913369"/>
      </dsp:txXfrm>
    </dsp:sp>
    <dsp:sp modelId="{B999E175-2EB0-4543-AA44-1D1496D83DCF}">
      <dsp:nvSpPr>
        <dsp:cNvPr id="0" name=""/>
        <dsp:cNvSpPr/>
      </dsp:nvSpPr>
      <dsp:spPr>
        <a:xfrm rot="5400000">
          <a:off x="5518920" y="-580526"/>
          <a:ext cx="568942" cy="546201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As regional agency operating in dense cities most conducive to new types of mobility</a:t>
          </a:r>
        </a:p>
      </dsp:txBody>
      <dsp:txXfrm rot="-5400000">
        <a:off x="3072384" y="1893783"/>
        <a:ext cx="5434243" cy="513396"/>
      </dsp:txXfrm>
    </dsp:sp>
    <dsp:sp modelId="{1D403A26-AEC5-49C4-AB3D-3A2C224A6627}">
      <dsp:nvSpPr>
        <dsp:cNvPr id="0" name=""/>
        <dsp:cNvSpPr/>
      </dsp:nvSpPr>
      <dsp:spPr>
        <a:xfrm>
          <a:off x="0" y="1794892"/>
          <a:ext cx="3072384" cy="7111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Regional Convener</a:t>
          </a:r>
        </a:p>
      </dsp:txBody>
      <dsp:txXfrm>
        <a:off x="34717" y="1829609"/>
        <a:ext cx="3002950" cy="641744"/>
      </dsp:txXfrm>
    </dsp:sp>
    <dsp:sp modelId="{319C4949-0CDD-49E1-BAF8-2B2110E469BE}">
      <dsp:nvSpPr>
        <dsp:cNvPr id="0" name=""/>
        <dsp:cNvSpPr/>
      </dsp:nvSpPr>
      <dsp:spPr>
        <a:xfrm rot="5400000">
          <a:off x="4956187" y="953683"/>
          <a:ext cx="1683074" cy="545668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AFC 2.0 provides the foundation for integrated payment platform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Suite of APIs and Point of Sale network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Commitment to equitable access to payment means for everyone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Flexible payment engine as point of integration for mobility marketplace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>
              <a:latin typeface="Arial" panose="020B0604020202020204" pitchFamily="34" charset="0"/>
              <a:cs typeface="Arial" panose="020B0604020202020204" pitchFamily="34" charset="0"/>
            </a:rPr>
            <a:t>Combines mobile devices and on street infrastructure</a:t>
          </a:r>
        </a:p>
      </dsp:txBody>
      <dsp:txXfrm rot="-5400000">
        <a:off x="3069384" y="2922648"/>
        <a:ext cx="5374520" cy="1518752"/>
      </dsp:txXfrm>
    </dsp:sp>
    <dsp:sp modelId="{05075538-27E2-4F11-9591-2681D5523D2A}">
      <dsp:nvSpPr>
        <dsp:cNvPr id="0" name=""/>
        <dsp:cNvSpPr/>
      </dsp:nvSpPr>
      <dsp:spPr>
        <a:xfrm>
          <a:off x="0" y="2541629"/>
          <a:ext cx="3069383" cy="22807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Payment Integrator</a:t>
          </a:r>
        </a:p>
      </dsp:txBody>
      <dsp:txXfrm>
        <a:off x="111339" y="2652968"/>
        <a:ext cx="2846705" cy="20581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17FBD-147A-9B40-B017-9B0461F5BDF0}">
      <dsp:nvSpPr>
        <dsp:cNvPr id="0" name=""/>
        <dsp:cNvSpPr/>
      </dsp:nvSpPr>
      <dsp:spPr>
        <a:xfrm>
          <a:off x="-5810267" y="-889261"/>
          <a:ext cx="6917255" cy="6917255"/>
        </a:xfrm>
        <a:prstGeom prst="blockArc">
          <a:avLst>
            <a:gd name="adj1" fmla="val 18900000"/>
            <a:gd name="adj2" fmla="val 2700000"/>
            <a:gd name="adj3" fmla="val 31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D95ED-40D5-CB49-B147-82BD616ADF0C}">
      <dsp:nvSpPr>
        <dsp:cNvPr id="0" name=""/>
        <dsp:cNvSpPr/>
      </dsp:nvSpPr>
      <dsp:spPr>
        <a:xfrm>
          <a:off x="483849" y="321067"/>
          <a:ext cx="7978389" cy="6425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AFC 2.0</a:t>
          </a:r>
          <a:b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Back office platform; open APIs, including fare reconciliation with other vendors enables this conversation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3849" y="321067"/>
        <a:ext cx="7978389" cy="642547"/>
      </dsp:txXfrm>
    </dsp:sp>
    <dsp:sp modelId="{2F8A8092-95ED-9F41-AFD5-17E4E1EEDA98}">
      <dsp:nvSpPr>
        <dsp:cNvPr id="0" name=""/>
        <dsp:cNvSpPr/>
      </dsp:nvSpPr>
      <dsp:spPr>
        <a:xfrm>
          <a:off x="82258" y="240749"/>
          <a:ext cx="803183" cy="8031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7A7E4-C9EB-427B-A68E-C12A7593414B}">
      <dsp:nvSpPr>
        <dsp:cNvPr id="0" name=""/>
        <dsp:cNvSpPr/>
      </dsp:nvSpPr>
      <dsp:spPr>
        <a:xfrm>
          <a:off x="944280" y="1284580"/>
          <a:ext cx="7517958" cy="6425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Open Data platform</a:t>
          </a:r>
          <a:b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Full set of APIs on where and when our vehicles are, allowing integrated services on any platform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4280" y="1284580"/>
        <a:ext cx="7517958" cy="642547"/>
      </dsp:txXfrm>
    </dsp:sp>
    <dsp:sp modelId="{EA2721C5-8B10-5343-B473-F889DD5CA963}">
      <dsp:nvSpPr>
        <dsp:cNvPr id="0" name=""/>
        <dsp:cNvSpPr/>
      </dsp:nvSpPr>
      <dsp:spPr>
        <a:xfrm>
          <a:off x="542688" y="1204261"/>
          <a:ext cx="803183" cy="8031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0F757-A480-4732-9CA9-0EC0CE3A48F0}">
      <dsp:nvSpPr>
        <dsp:cNvPr id="0" name=""/>
        <dsp:cNvSpPr/>
      </dsp:nvSpPr>
      <dsp:spPr>
        <a:xfrm>
          <a:off x="1085595" y="2248092"/>
          <a:ext cx="7376643" cy="6425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Uber / Lyft pilot</a:t>
          </a:r>
          <a:b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Successful pilot showing possible value of integrated travel options to our customers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5595" y="2248092"/>
        <a:ext cx="7376643" cy="642547"/>
      </dsp:txXfrm>
    </dsp:sp>
    <dsp:sp modelId="{5EC8E161-C45D-CE49-9B82-000EBA9E7A33}">
      <dsp:nvSpPr>
        <dsp:cNvPr id="0" name=""/>
        <dsp:cNvSpPr/>
      </dsp:nvSpPr>
      <dsp:spPr>
        <a:xfrm>
          <a:off x="684003" y="2167774"/>
          <a:ext cx="803183" cy="8031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4F67D-8086-4183-8E41-E0EC84E68E9A}">
      <dsp:nvSpPr>
        <dsp:cNvPr id="0" name=""/>
        <dsp:cNvSpPr/>
      </dsp:nvSpPr>
      <dsp:spPr>
        <a:xfrm>
          <a:off x="944280" y="3211604"/>
          <a:ext cx="7517958" cy="6425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Outreach</a:t>
          </a:r>
          <a:b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To other mobility providers (e.g. Blue Bikes, Zipcar) to develop better working relationships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4280" y="3211604"/>
        <a:ext cx="7517958" cy="642547"/>
      </dsp:txXfrm>
    </dsp:sp>
    <dsp:sp modelId="{BE219517-163F-E841-A58D-1D1BD54CF418}">
      <dsp:nvSpPr>
        <dsp:cNvPr id="0" name=""/>
        <dsp:cNvSpPr/>
      </dsp:nvSpPr>
      <dsp:spPr>
        <a:xfrm>
          <a:off x="542688" y="3131286"/>
          <a:ext cx="803183" cy="8031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EC85-92AC-4F78-9401-AE6493C0BFEB}">
      <dsp:nvSpPr>
        <dsp:cNvPr id="0" name=""/>
        <dsp:cNvSpPr/>
      </dsp:nvSpPr>
      <dsp:spPr>
        <a:xfrm>
          <a:off x="483849" y="4175116"/>
          <a:ext cx="7978389" cy="64254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0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Municipalities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Building partnerships with cities and towns to improve service (e.g. Better Bus Project, bus lane pilots)</a:t>
          </a:r>
        </a:p>
      </dsp:txBody>
      <dsp:txXfrm>
        <a:off x="483849" y="4175116"/>
        <a:ext cx="7978389" cy="642547"/>
      </dsp:txXfrm>
    </dsp:sp>
    <dsp:sp modelId="{1835A29B-F20D-4310-984A-15554CC4E309}">
      <dsp:nvSpPr>
        <dsp:cNvPr id="0" name=""/>
        <dsp:cNvSpPr/>
      </dsp:nvSpPr>
      <dsp:spPr>
        <a:xfrm>
          <a:off x="82258" y="4094798"/>
          <a:ext cx="803183" cy="8031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233BC-4974-47E1-94F9-ED417A5BB69F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912E8-BE4D-44AE-A766-49FCFB9D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6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8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95958"/>
            <a:ext cx="7772400" cy="1774295"/>
          </a:xfrm>
        </p:spPr>
        <p:txBody>
          <a:bodyPr anchor="b"/>
          <a:lstStyle>
            <a:lvl1pPr algn="l">
              <a:defRPr sz="6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98875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55"/>
            <a:ext cx="2057400" cy="365125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488266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6800"/>
            <a:ext cx="1071880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7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0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9840243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28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199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36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176461"/>
          </a:xfrm>
        </p:spPr>
        <p:txBody>
          <a:bodyPr anchor="b"/>
          <a:lstStyle>
            <a:lvl1pPr>
              <a:defRPr sz="6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81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3888" y="3979333"/>
            <a:ext cx="788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6800"/>
            <a:ext cx="1071880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6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19199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51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9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3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6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933" y="365130"/>
            <a:ext cx="8534399" cy="68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933" y="1354667"/>
            <a:ext cx="8534399" cy="482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0" y="6231150"/>
            <a:ext cx="557530" cy="55753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9144000" cy="296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Mobility Marketplace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3, 2018</a:t>
            </a:r>
          </a:p>
        </p:txBody>
      </p:sp>
    </p:spTree>
    <p:extLst>
      <p:ext uri="{BB962C8B-B14F-4D97-AF65-F5344CB8AC3E}">
        <p14:creationId xmlns:p14="http://schemas.microsoft.com/office/powerpoint/2010/main" val="288298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do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spcBef>
                <a:spcPts val="1800"/>
              </a:spcBef>
              <a:buNone/>
            </a:pPr>
            <a:r>
              <a:rPr lang="en-US" sz="2000" dirty="0"/>
              <a:t>Actively participate in regional and Commonwealth wide conversations about managing this new mobility marketplace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/>
              <a:t>Develop equitable Point of Sale network for adding cash to AFC 2.0 accounts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/>
              <a:t>Work on policy framework for integrating other mobility options in AFC 2.0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/>
              <a:t>Pilot </a:t>
            </a:r>
            <a:r>
              <a:rPr lang="en-US" sz="2000" dirty="0" err="1"/>
              <a:t>dockless</a:t>
            </a:r>
            <a:r>
              <a:rPr lang="en-US" sz="2000" dirty="0"/>
              <a:t> </a:t>
            </a:r>
            <a:r>
              <a:rPr lang="en-US" sz="2000" dirty="0" err="1"/>
              <a:t>bikeshare</a:t>
            </a:r>
            <a:r>
              <a:rPr lang="en-US" sz="2000" dirty="0"/>
              <a:t> and other new forms of mobility at MBTA stations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/>
              <a:t>Develop partnerships and other collaborations with municipalities and providers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/>
              <a:t>Continue to collect data on usage and customer demand for new mobility options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6BA16EE1-03FF-2A4E-AD18-8BD5CFFE35FB}"/>
              </a:ext>
            </a:extLst>
          </p:cNvPr>
          <p:cNvSpPr/>
          <p:nvPr/>
        </p:nvSpPr>
        <p:spPr>
          <a:xfrm>
            <a:off x="270933" y="1415999"/>
            <a:ext cx="346907" cy="3469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3840925-DCCA-FD4A-A1AC-06E6C0BA952E}"/>
              </a:ext>
            </a:extLst>
          </p:cNvPr>
          <p:cNvSpPr/>
          <p:nvPr/>
        </p:nvSpPr>
        <p:spPr>
          <a:xfrm>
            <a:off x="270933" y="2190352"/>
            <a:ext cx="346907" cy="3469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2C4F5B2-A728-5942-96DD-E591245F5E25}"/>
              </a:ext>
            </a:extLst>
          </p:cNvPr>
          <p:cNvSpPr/>
          <p:nvPr/>
        </p:nvSpPr>
        <p:spPr>
          <a:xfrm>
            <a:off x="270930" y="5341747"/>
            <a:ext cx="346907" cy="3469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5D252705-2570-2C4C-BAE2-84D6C7E7D1CC}"/>
              </a:ext>
            </a:extLst>
          </p:cNvPr>
          <p:cNvSpPr/>
          <p:nvPr/>
        </p:nvSpPr>
        <p:spPr>
          <a:xfrm>
            <a:off x="270931" y="4539260"/>
            <a:ext cx="346907" cy="3469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A659F9D4-15BC-A046-A9A7-0B78C68BD677}"/>
              </a:ext>
            </a:extLst>
          </p:cNvPr>
          <p:cNvSpPr/>
          <p:nvPr/>
        </p:nvSpPr>
        <p:spPr>
          <a:xfrm>
            <a:off x="270932" y="3765815"/>
            <a:ext cx="346907" cy="3469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7BB56F98-69FE-344F-A5F9-083679F9E6BD}"/>
              </a:ext>
            </a:extLst>
          </p:cNvPr>
          <p:cNvSpPr/>
          <p:nvPr/>
        </p:nvSpPr>
        <p:spPr>
          <a:xfrm>
            <a:off x="270930" y="2977630"/>
            <a:ext cx="346907" cy="3469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213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Mobility Marketplace</a:t>
            </a:r>
          </a:p>
          <a:p>
            <a:r>
              <a:rPr lang="en-US" dirty="0"/>
              <a:t>Value of the New Mobility Marketplace</a:t>
            </a:r>
          </a:p>
          <a:p>
            <a:r>
              <a:rPr lang="en-US" dirty="0"/>
              <a:t>Regional Discussions on Management </a:t>
            </a:r>
          </a:p>
          <a:p>
            <a:r>
              <a:rPr lang="en-US" dirty="0"/>
              <a:t>Role of the MBTA</a:t>
            </a:r>
          </a:p>
          <a:p>
            <a:r>
              <a:rPr lang="en-US" dirty="0"/>
              <a:t>What We Have Done</a:t>
            </a:r>
          </a:p>
          <a:p>
            <a:r>
              <a:rPr lang="en-US" dirty="0"/>
              <a:t>What We Will Do</a:t>
            </a:r>
          </a:p>
        </p:txBody>
      </p:sp>
    </p:spTree>
    <p:extLst>
      <p:ext uri="{BB962C8B-B14F-4D97-AF65-F5344CB8AC3E}">
        <p14:creationId xmlns:p14="http://schemas.microsoft.com/office/powerpoint/2010/main" val="252051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Fundamental Change in How People Make Shared Transport Choices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37E3AFAD-5455-B94C-9066-54829ACCE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4" y="1354667"/>
            <a:ext cx="7106050" cy="4822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Before the introduction of internet and smartphone technology, there were three main operating models for shared transport:</a:t>
            </a:r>
          </a:p>
          <a:p>
            <a:pPr marL="569913" indent="-457200">
              <a:buFont typeface="+mj-lt"/>
              <a:buAutoNum type="arabicPeriod"/>
            </a:pPr>
            <a:r>
              <a:rPr lang="en-US" sz="2000" dirty="0"/>
              <a:t>Flag down driver on the street </a:t>
            </a:r>
            <a:br>
              <a:rPr lang="en-US" sz="2000" dirty="0"/>
            </a:br>
            <a:r>
              <a:rPr lang="en-US" sz="2000" dirty="0"/>
              <a:t>(taxi, jitney, deregulated bus service) </a:t>
            </a:r>
          </a:p>
          <a:p>
            <a:pPr marL="569913" indent="-457200">
              <a:buFont typeface="+mj-lt"/>
              <a:buAutoNum type="arabicPeriod"/>
            </a:pPr>
            <a:r>
              <a:rPr lang="en-US" sz="2000" dirty="0"/>
              <a:t>Government lets contracts to companies to operate </a:t>
            </a:r>
            <a:br>
              <a:rPr lang="en-US" sz="2000" dirty="0"/>
            </a:br>
            <a:r>
              <a:rPr lang="en-US" sz="2000" dirty="0"/>
              <a:t>in specific areas or routes (contracted bus service)</a:t>
            </a:r>
          </a:p>
          <a:p>
            <a:pPr marL="569913" indent="-457200">
              <a:buFont typeface="+mj-lt"/>
              <a:buAutoNum type="arabicPeriod"/>
            </a:pPr>
            <a:r>
              <a:rPr lang="en-US" sz="2000" dirty="0"/>
              <a:t>Government provides the service </a:t>
            </a:r>
            <a:br>
              <a:rPr lang="en-US" sz="2000" dirty="0"/>
            </a:br>
            <a:r>
              <a:rPr lang="en-US" sz="2000" dirty="0"/>
              <a:t>(publicly operated transit service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Online competition opens up new business models, </a:t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increases consumer information, and creates new choices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does not address congestion from multiple small vehicles; shared trips are necessary to address congestion and emissions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424B-179B-452D-B37B-118040712C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86209" y="1354667"/>
            <a:ext cx="2096219" cy="26468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82880" tIns="182880" rIns="182880" bIns="18288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Shared transport </a:t>
            </a: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Shared vehicles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(taxi,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zipcar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, single rider TNC, bikeshare)</a:t>
            </a:r>
          </a:p>
          <a:p>
            <a:pPr>
              <a:spcBef>
                <a:spcPts val="12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Shared trips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(carpool, shared TNC, bus, train)</a:t>
            </a:r>
          </a:p>
        </p:txBody>
      </p:sp>
    </p:spTree>
    <p:extLst>
      <p:ext uri="{BB962C8B-B14F-4D97-AF65-F5344CB8AC3E}">
        <p14:creationId xmlns:p14="http://schemas.microsoft.com/office/powerpoint/2010/main" val="228213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Mobility Marketplace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62128"/>
              </p:ext>
            </p:extLst>
          </p:nvPr>
        </p:nvGraphicFramePr>
        <p:xfrm>
          <a:off x="4975098" y="1354138"/>
          <a:ext cx="3830763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270933" y="1354063"/>
            <a:ext cx="470416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Transportation Network Companies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(TNCs): on-demand ride hailing service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Micro-transit: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Small vehicle transit service, fixed or flexible routes 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Micro-mobility: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Bike, scooter, and other individual mobility devices for short-term rental at dynamic locations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Car sharing: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Short-term car rentals at dynamic locations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Mobility as a Service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Ability to purchase bundles of transportation services</a:t>
            </a:r>
          </a:p>
        </p:txBody>
      </p:sp>
    </p:spTree>
    <p:extLst>
      <p:ext uri="{BB962C8B-B14F-4D97-AF65-F5344CB8AC3E}">
        <p14:creationId xmlns:p14="http://schemas.microsoft.com/office/powerpoint/2010/main" val="58994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new services on the MBTA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47A0898-37F5-0743-A37F-8469CE85A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4" y="1354667"/>
            <a:ext cx="6117510" cy="529326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MBTA</a:t>
            </a:r>
            <a:r>
              <a:rPr lang="en-US" sz="2000" dirty="0"/>
              <a:t> 	       382 million trips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000" b="1" dirty="0"/>
              <a:t>TNC</a:t>
            </a:r>
            <a:r>
              <a:rPr lang="en-US" sz="2000" dirty="0"/>
              <a:t> 	       </a:t>
            </a:r>
            <a:r>
              <a:rPr lang="en-US" sz="2000" dirty="0" smtClean="0"/>
              <a:t>55 </a:t>
            </a:r>
            <a:r>
              <a:rPr lang="en-US" sz="2000" dirty="0"/>
              <a:t>million trips </a:t>
            </a:r>
            <a:r>
              <a:rPr lang="en-US" sz="1100" i="1" dirty="0"/>
              <a:t>(in </a:t>
            </a:r>
            <a:r>
              <a:rPr lang="en-US" sz="1100" i="1" dirty="0" smtClean="0"/>
              <a:t>MBTA service area)</a:t>
            </a:r>
            <a:endParaRPr lang="en-US" sz="2000" i="1" dirty="0"/>
          </a:p>
          <a:p>
            <a:pPr marL="0" lvl="0" indent="0">
              <a:spcBef>
                <a:spcPts val="600"/>
              </a:spcBef>
              <a:buNone/>
            </a:pPr>
            <a:r>
              <a:rPr lang="en-US" sz="2000" b="1" dirty="0" err="1"/>
              <a:t>Hubway</a:t>
            </a:r>
            <a:r>
              <a:rPr lang="en-US" sz="2000" b="1" dirty="0"/>
              <a:t>      </a:t>
            </a:r>
            <a:r>
              <a:rPr lang="en-US" sz="2000" dirty="0" smtClean="0"/>
              <a:t>1.3 </a:t>
            </a:r>
            <a:r>
              <a:rPr lang="en-US" sz="2000" dirty="0"/>
              <a:t>million trips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/Blue Bikes</a:t>
            </a:r>
            <a:endParaRPr lang="en-US" sz="2000" dirty="0"/>
          </a:p>
          <a:p>
            <a:pPr marL="55563" lvl="0" indent="-55563"/>
            <a:endParaRPr lang="en-US" sz="2000" dirty="0"/>
          </a:p>
          <a:p>
            <a:pPr marL="0" lvl="0" indent="0">
              <a:buNone/>
            </a:pPr>
            <a:r>
              <a:rPr lang="en-US" sz="2000" dirty="0"/>
              <a:t>Based on survey data, we think our regular riders are continuing to use the MBTA. With more options, some riders occasionally substitute MBTA trips with TNC service. </a:t>
            </a:r>
            <a:endParaRPr lang="en-US" sz="800" dirty="0"/>
          </a:p>
          <a:p>
            <a:pPr marL="342900" lvl="0" indent="-342900"/>
            <a:r>
              <a:rPr lang="en-US" sz="2000" dirty="0"/>
              <a:t>Those trips are more likely to be: infrequent trips, off-peak, and social/recreational purposes. </a:t>
            </a:r>
            <a:endParaRPr lang="en-US" sz="800" dirty="0"/>
          </a:p>
          <a:p>
            <a:pPr marL="342900" lvl="0" indent="-342900"/>
            <a:r>
              <a:rPr lang="en-US" sz="2000" dirty="0"/>
              <a:t>For about half of trips made on TNCs the reasons for preferring a TNC was based on limitation of MBTA service and half based on preference of characteristics of TNC service.  </a:t>
            </a:r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6388443" y="1450820"/>
            <a:ext cx="2416888" cy="34624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182880" tIns="182880" rIns="182880" bIns="182880">
            <a:spAutoFit/>
          </a:bodyPr>
          <a:lstStyle/>
          <a:p>
            <a:pPr lvl="0">
              <a:spcBef>
                <a:spcPts val="12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46% of regular MBTA users reported using a TNC within the last month</a:t>
            </a:r>
          </a:p>
          <a:p>
            <a:pPr marL="91440" lvl="0">
              <a:spcBef>
                <a:spcPts val="12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Majority of TNC trips were at nights/on weekends </a:t>
            </a:r>
          </a:p>
          <a:p>
            <a:pPr marL="91440" lvl="0">
              <a:spcBef>
                <a:spcPts val="12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Majority for social/recreational purposes</a:t>
            </a:r>
          </a:p>
          <a:p>
            <a:pPr lvl="0">
              <a:spcBef>
                <a:spcPts val="1200"/>
              </a:spcBef>
            </a:pP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(MBTA Panel Survey, May 2018)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73805" y="1611352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2017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722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the New Mobility Marketplace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0933" y="1354667"/>
            <a:ext cx="8534399" cy="1661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new mobility marketplace - </a:t>
            </a:r>
            <a:r>
              <a:rPr lang="en-US" i="1" dirty="0"/>
              <a:t>if managed properly</a:t>
            </a:r>
            <a:r>
              <a:rPr lang="en-US" dirty="0"/>
              <a:t> - can improve options and access for residents and visitors to MBTA service area</a:t>
            </a: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D2167091-6DCD-7A4E-9F1A-201C88E8EB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472405"/>
              </p:ext>
            </p:extLst>
          </p:nvPr>
        </p:nvGraphicFramePr>
        <p:xfrm>
          <a:off x="284732" y="3016110"/>
          <a:ext cx="8520600" cy="2890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75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Regional Context on Managing the New Mobility Marketplace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896133"/>
              </p:ext>
            </p:extLst>
          </p:nvPr>
        </p:nvGraphicFramePr>
        <p:xfrm>
          <a:off x="271463" y="1354138"/>
          <a:ext cx="85344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29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the MBTA?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011910"/>
              </p:ext>
            </p:extLst>
          </p:nvPr>
        </p:nvGraphicFramePr>
        <p:xfrm>
          <a:off x="271463" y="1354138"/>
          <a:ext cx="85344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490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done already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CB1D95BC-3AB5-1F40-9EC0-244B421A1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164099"/>
              </p:ext>
            </p:extLst>
          </p:nvPr>
        </p:nvGraphicFramePr>
        <p:xfrm>
          <a:off x="271463" y="1354138"/>
          <a:ext cx="8534400" cy="5138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2373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ED6A3666-81BA-4ADD-A480-6FFC01BF643C}" vid="{925534F4-986F-491E-95F0-ED562A72AE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E747FC4231B43A73483FCDF1A4EE7" ma:contentTypeVersion="2" ma:contentTypeDescription="Create a new document." ma:contentTypeScope="" ma:versionID="26ddc17361a5e1afba7e8727f01164e4">
  <xsd:schema xmlns:xsd="http://www.w3.org/2001/XMLSchema" xmlns:xs="http://www.w3.org/2001/XMLSchema" xmlns:p="http://schemas.microsoft.com/office/2006/metadata/properties" xmlns:ns2="432000e8-3965-4327-ab73-18a1b4d4d03b" targetNamespace="http://schemas.microsoft.com/office/2006/metadata/properties" ma:root="true" ma:fieldsID="a21fa4c9523e694b43bfd40ab001b087" ns2:_="">
    <xsd:import namespace="432000e8-3965-4327-ab73-18a1b4d4d0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000e8-3965-4327-ab73-18a1b4d4d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DC1F47-F291-4E51-82E7-BE859D417E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3FE376-17A8-4285-B8A8-590B837E6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000e8-3965-4327-ab73-18a1b4d4d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957916-2E86-4070-B158-45D5B5778BA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3619</TotalTime>
  <Words>493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New Mobility Marketplace Strategy</vt:lpstr>
      <vt:lpstr>Overview</vt:lpstr>
      <vt:lpstr>Fundamental Change in How People Make Shared Transport Choices</vt:lpstr>
      <vt:lpstr>The New Mobility Marketplace</vt:lpstr>
      <vt:lpstr>Impact of new services on the MBTA</vt:lpstr>
      <vt:lpstr>Value of the New Mobility Marketplace</vt:lpstr>
      <vt:lpstr>Regional Context on Managing the New Mobility Marketplace</vt:lpstr>
      <vt:lpstr>What is the role of the MBTA?</vt:lpstr>
      <vt:lpstr>What we have done already</vt:lpstr>
      <vt:lpstr>What we will do</vt:lpstr>
    </vt:vector>
  </TitlesOfParts>
  <Company>MBTA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Mobility Marketplace</dc:title>
  <dc:creator>Rowe, Evan</dc:creator>
  <cp:lastModifiedBy>DAS</cp:lastModifiedBy>
  <cp:revision>43</cp:revision>
  <dcterms:created xsi:type="dcterms:W3CDTF">2018-11-05T18:13:10Z</dcterms:created>
  <dcterms:modified xsi:type="dcterms:W3CDTF">2018-11-30T20:20:33Z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0x010100743E747FC4231B43A73483FCDF1A4EE7</vt:lpwstr>
  </property>
</Properties>
</file>