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9" r:id="rId5"/>
  </p:sldMasterIdLst>
  <p:notesMasterIdLst>
    <p:notesMasterId r:id="rId39"/>
  </p:notesMasterIdLst>
  <p:handoutMasterIdLst>
    <p:handoutMasterId r:id="rId40"/>
  </p:handoutMasterIdLst>
  <p:sldIdLst>
    <p:sldId id="438" r:id="rId6"/>
    <p:sldId id="550" r:id="rId7"/>
    <p:sldId id="577" r:id="rId8"/>
    <p:sldId id="625" r:id="rId9"/>
    <p:sldId id="629" r:id="rId10"/>
    <p:sldId id="623" r:id="rId11"/>
    <p:sldId id="656" r:id="rId12"/>
    <p:sldId id="657" r:id="rId13"/>
    <p:sldId id="655" r:id="rId14"/>
    <p:sldId id="696" r:id="rId15"/>
    <p:sldId id="673" r:id="rId16"/>
    <p:sldId id="679" r:id="rId17"/>
    <p:sldId id="694" r:id="rId18"/>
    <p:sldId id="695" r:id="rId19"/>
    <p:sldId id="698" r:id="rId20"/>
    <p:sldId id="697" r:id="rId21"/>
    <p:sldId id="699" r:id="rId22"/>
    <p:sldId id="700" r:id="rId23"/>
    <p:sldId id="701" r:id="rId24"/>
    <p:sldId id="704" r:id="rId25"/>
    <p:sldId id="702" r:id="rId26"/>
    <p:sldId id="654" r:id="rId27"/>
    <p:sldId id="578" r:id="rId28"/>
    <p:sldId id="575" r:id="rId29"/>
    <p:sldId id="637" r:id="rId30"/>
    <p:sldId id="643" r:id="rId31"/>
    <p:sldId id="642" r:id="rId32"/>
    <p:sldId id="563" r:id="rId33"/>
    <p:sldId id="576" r:id="rId34"/>
    <p:sldId id="566" r:id="rId35"/>
    <p:sldId id="558" r:id="rId36"/>
    <p:sldId id="652" r:id="rId37"/>
    <p:sldId id="703"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6" userDrawn="1">
          <p15:clr>
            <a:srgbClr val="A4A3A4"/>
          </p15:clr>
        </p15:guide>
        <p15:guide id="2" pos="2265" userDrawn="1">
          <p15:clr>
            <a:srgbClr val="A4A3A4"/>
          </p15:clr>
        </p15:guide>
        <p15:guide id="3" orient="horz" pos="2932" userDrawn="1">
          <p15:clr>
            <a:srgbClr val="A4A3A4"/>
          </p15:clr>
        </p15:guide>
        <p15:guide id="4" pos="2212" userDrawn="1">
          <p15:clr>
            <a:srgbClr val="A4A3A4"/>
          </p15:clr>
        </p15:guide>
        <p15:guide id="5" pos="2315" userDrawn="1">
          <p15:clr>
            <a:srgbClr val="A4A3A4"/>
          </p15:clr>
        </p15:guide>
        <p15:guide id="6" pos="2261" userDrawn="1">
          <p15:clr>
            <a:srgbClr val="A4A3A4"/>
          </p15:clr>
        </p15:guide>
        <p15:guide id="7" orient="horz" pos="2928" userDrawn="1">
          <p15:clr>
            <a:srgbClr val="A4A3A4"/>
          </p15:clr>
        </p15:guide>
        <p15:guide id="8" pos="2160" userDrawn="1">
          <p15:clr>
            <a:srgbClr val="A4A3A4"/>
          </p15:clr>
        </p15:guide>
        <p15:guide id="9"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DEECFF"/>
    <a:srgbClr val="00269E"/>
    <a:srgbClr val="FF5050"/>
    <a:srgbClr val="369A40"/>
    <a:srgbClr val="55864A"/>
    <a:srgbClr val="B9FFD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8953" autoAdjust="0"/>
  </p:normalViewPr>
  <p:slideViewPr>
    <p:cSldViewPr>
      <p:cViewPr>
        <p:scale>
          <a:sx n="106" d="100"/>
          <a:sy n="106" d="100"/>
        </p:scale>
        <p:origin x="-72" y="138"/>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2706"/>
    </p:cViewPr>
  </p:sorterViewPr>
  <p:notesViewPr>
    <p:cSldViewPr>
      <p:cViewPr varScale="1">
        <p:scale>
          <a:sx n="54" d="100"/>
          <a:sy n="54" d="100"/>
        </p:scale>
        <p:origin x="-2886" y="-96"/>
      </p:cViewPr>
      <p:guideLst>
        <p:guide orient="horz" pos="2936"/>
        <p:guide orient="horz" pos="2932"/>
        <p:guide orient="horz" pos="2928"/>
        <p:guide pos="2265"/>
        <p:guide pos="2212"/>
        <p:guide pos="2315"/>
        <p:guide pos="2261"/>
        <p:guide pos="21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37735" cy="464503"/>
          </a:xfrm>
          <a:prstGeom prst="rect">
            <a:avLst/>
          </a:prstGeom>
        </p:spPr>
        <p:txBody>
          <a:bodyPr vert="horz" lIns="90927" tIns="45464" rIns="90927" bIns="45464" rtlCol="0"/>
          <a:lstStyle>
            <a:lvl1pPr algn="l">
              <a:defRPr sz="1200"/>
            </a:lvl1pPr>
          </a:lstStyle>
          <a:p>
            <a:endParaRPr lang="en-US" dirty="0"/>
          </a:p>
        </p:txBody>
      </p:sp>
      <p:sp>
        <p:nvSpPr>
          <p:cNvPr id="3" name="Date Placeholder 2"/>
          <p:cNvSpPr>
            <a:spLocks noGrp="1"/>
          </p:cNvSpPr>
          <p:nvPr>
            <p:ph type="dt" sz="quarter" idx="1"/>
          </p:nvPr>
        </p:nvSpPr>
        <p:spPr>
          <a:xfrm>
            <a:off x="3971085" y="4"/>
            <a:ext cx="3037735" cy="464503"/>
          </a:xfrm>
          <a:prstGeom prst="rect">
            <a:avLst/>
          </a:prstGeom>
        </p:spPr>
        <p:txBody>
          <a:bodyPr vert="horz" lIns="90927" tIns="45464" rIns="90927" bIns="45464" rtlCol="0"/>
          <a:lstStyle>
            <a:lvl1pPr algn="r">
              <a:defRPr sz="1200"/>
            </a:lvl1pPr>
          </a:lstStyle>
          <a:p>
            <a:fld id="{A8782089-6BC6-4235-B712-F8742B9D4234}" type="datetimeFigureOut">
              <a:rPr lang="en-US" smtClean="0"/>
              <a:pPr/>
              <a:t>8/13/2018</a:t>
            </a:fld>
            <a:endParaRPr lang="en-US" dirty="0"/>
          </a:p>
        </p:txBody>
      </p:sp>
      <p:sp>
        <p:nvSpPr>
          <p:cNvPr id="4" name="Footer Placeholder 3"/>
          <p:cNvSpPr>
            <a:spLocks noGrp="1"/>
          </p:cNvSpPr>
          <p:nvPr>
            <p:ph type="ftr" sz="quarter" idx="2"/>
          </p:nvPr>
        </p:nvSpPr>
        <p:spPr>
          <a:xfrm>
            <a:off x="4" y="8830321"/>
            <a:ext cx="3037735" cy="464503"/>
          </a:xfrm>
          <a:prstGeom prst="rect">
            <a:avLst/>
          </a:prstGeom>
        </p:spPr>
        <p:txBody>
          <a:bodyPr vert="horz" lIns="90927" tIns="45464" rIns="90927" bIns="454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085" y="8830321"/>
            <a:ext cx="3037735" cy="464503"/>
          </a:xfrm>
          <a:prstGeom prst="rect">
            <a:avLst/>
          </a:prstGeom>
        </p:spPr>
        <p:txBody>
          <a:bodyPr vert="horz" lIns="90927" tIns="45464" rIns="90927" bIns="45464" rtlCol="0" anchor="b"/>
          <a:lstStyle>
            <a:lvl1pPr algn="r">
              <a:defRPr sz="1200"/>
            </a:lvl1pPr>
          </a:lstStyle>
          <a:p>
            <a:fld id="{75612B8F-7C36-4EC9-BD17-68C48F5CD98F}" type="slidenum">
              <a:rPr lang="en-US" smtClean="0"/>
              <a:pPr/>
              <a:t>‹#›</a:t>
            </a:fld>
            <a:endParaRPr lang="en-US" dirty="0"/>
          </a:p>
        </p:txBody>
      </p:sp>
    </p:spTree>
    <p:extLst>
      <p:ext uri="{BB962C8B-B14F-4D97-AF65-F5344CB8AC3E}">
        <p14:creationId xmlns:p14="http://schemas.microsoft.com/office/powerpoint/2010/main" val="2126533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4551" tIns="47274" rIns="94551" bIns="47274" rtlCol="0"/>
          <a:lstStyle>
            <a:lvl1pPr algn="l">
              <a:defRPr sz="1200"/>
            </a:lvl1pPr>
          </a:lstStyle>
          <a:p>
            <a:endParaRPr lang="en-US" dirty="0"/>
          </a:p>
        </p:txBody>
      </p:sp>
      <p:sp>
        <p:nvSpPr>
          <p:cNvPr id="3" name="Date Placeholder 2"/>
          <p:cNvSpPr>
            <a:spLocks noGrp="1"/>
          </p:cNvSpPr>
          <p:nvPr>
            <p:ph type="dt" idx="1"/>
          </p:nvPr>
        </p:nvSpPr>
        <p:spPr>
          <a:xfrm>
            <a:off x="3970948" y="0"/>
            <a:ext cx="3037840" cy="464820"/>
          </a:xfrm>
          <a:prstGeom prst="rect">
            <a:avLst/>
          </a:prstGeom>
        </p:spPr>
        <p:txBody>
          <a:bodyPr vert="horz" lIns="94551" tIns="47274" rIns="94551" bIns="47274" rtlCol="0"/>
          <a:lstStyle>
            <a:lvl1pPr algn="r">
              <a:defRPr sz="1200"/>
            </a:lvl1pPr>
          </a:lstStyle>
          <a:p>
            <a:fld id="{CEB96F95-300C-4A3F-BDC6-417068EB1BB3}" type="datetimeFigureOut">
              <a:rPr lang="en-US" smtClean="0"/>
              <a:pPr/>
              <a:t>8/13/2018</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4551" tIns="47274" rIns="94551" bIns="47274" rtlCol="0" anchor="ctr"/>
          <a:lstStyle/>
          <a:p>
            <a:endParaRPr lang="en-US" dirty="0"/>
          </a:p>
        </p:txBody>
      </p:sp>
      <p:sp>
        <p:nvSpPr>
          <p:cNvPr id="5" name="Notes Placeholder 4"/>
          <p:cNvSpPr>
            <a:spLocks noGrp="1"/>
          </p:cNvSpPr>
          <p:nvPr>
            <p:ph type="body" sz="quarter" idx="3"/>
          </p:nvPr>
        </p:nvSpPr>
        <p:spPr>
          <a:xfrm>
            <a:off x="701040" y="4415800"/>
            <a:ext cx="5608320" cy="4183380"/>
          </a:xfrm>
          <a:prstGeom prst="rect">
            <a:avLst/>
          </a:prstGeom>
        </p:spPr>
        <p:txBody>
          <a:bodyPr vert="horz" lIns="94551" tIns="47274" rIns="94551" bIns="472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5"/>
            <a:ext cx="3037840" cy="464820"/>
          </a:xfrm>
          <a:prstGeom prst="rect">
            <a:avLst/>
          </a:prstGeom>
        </p:spPr>
        <p:txBody>
          <a:bodyPr vert="horz" lIns="94551" tIns="47274" rIns="94551" bIns="472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8" y="8829975"/>
            <a:ext cx="3037840" cy="464820"/>
          </a:xfrm>
          <a:prstGeom prst="rect">
            <a:avLst/>
          </a:prstGeom>
        </p:spPr>
        <p:txBody>
          <a:bodyPr vert="horz" lIns="94551" tIns="47274" rIns="94551" bIns="47274" rtlCol="0" anchor="b"/>
          <a:lstStyle>
            <a:lvl1pPr algn="r">
              <a:defRPr sz="1200"/>
            </a:lvl1pPr>
          </a:lstStyle>
          <a:p>
            <a:fld id="{DDE3C4EC-FA30-4BAF-8816-853426F570DF}" type="slidenum">
              <a:rPr lang="en-US" smtClean="0"/>
              <a:pPr/>
              <a:t>‹#›</a:t>
            </a:fld>
            <a:endParaRPr lang="en-US" dirty="0"/>
          </a:p>
        </p:txBody>
      </p:sp>
    </p:spTree>
    <p:extLst>
      <p:ext uri="{BB962C8B-B14F-4D97-AF65-F5344CB8AC3E}">
        <p14:creationId xmlns:p14="http://schemas.microsoft.com/office/powerpoint/2010/main" val="34662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3C4EC-FA30-4BAF-8816-853426F570DF}" type="slidenum">
              <a:rPr lang="en-US" smtClean="0"/>
              <a:pPr/>
              <a:t>1</a:t>
            </a:fld>
            <a:endParaRPr lang="en-US" dirty="0"/>
          </a:p>
        </p:txBody>
      </p:sp>
    </p:spTree>
    <p:extLst>
      <p:ext uri="{BB962C8B-B14F-4D97-AF65-F5344CB8AC3E}">
        <p14:creationId xmlns:p14="http://schemas.microsoft.com/office/powerpoint/2010/main" val="196804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13</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359708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14</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408740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15</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144663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16</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216948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17</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231535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18</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74942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19</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320618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20</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227282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3270716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96659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237658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DE3C4EC-FA30-4BAF-8816-853426F570DF}" type="slidenum">
              <a:rPr lang="en-US" smtClean="0"/>
              <a:pPr/>
              <a:t>23</a:t>
            </a:fld>
            <a:endParaRPr lang="en-US" dirty="0"/>
          </a:p>
        </p:txBody>
      </p:sp>
    </p:spTree>
    <p:extLst>
      <p:ext uri="{BB962C8B-B14F-4D97-AF65-F5344CB8AC3E}">
        <p14:creationId xmlns:p14="http://schemas.microsoft.com/office/powerpoint/2010/main" val="1710336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E3C4EC-FA30-4BAF-8816-853426F570DF}" type="slidenum">
              <a:rPr lang="en-US" smtClean="0"/>
              <a:pPr/>
              <a:t>24</a:t>
            </a:fld>
            <a:endParaRPr lang="en-US" dirty="0"/>
          </a:p>
        </p:txBody>
      </p:sp>
    </p:spTree>
    <p:extLst>
      <p:ext uri="{BB962C8B-B14F-4D97-AF65-F5344CB8AC3E}">
        <p14:creationId xmlns:p14="http://schemas.microsoft.com/office/powerpoint/2010/main" val="63716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63320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Shape 20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20979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3865622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286F8-8D0F-40F2-A42D-73DA64F3F8C4}" type="slidenum">
              <a:rPr lang="en-US" smtClean="0"/>
              <a:t>29</a:t>
            </a:fld>
            <a:endParaRPr lang="en-US"/>
          </a:p>
        </p:txBody>
      </p:sp>
    </p:spTree>
    <p:extLst>
      <p:ext uri="{BB962C8B-B14F-4D97-AF65-F5344CB8AC3E}">
        <p14:creationId xmlns:p14="http://schemas.microsoft.com/office/powerpoint/2010/main" val="1563771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286F8-8D0F-40F2-A42D-73DA64F3F8C4}" type="slidenum">
              <a:rPr lang="en-US" smtClean="0"/>
              <a:t>30</a:t>
            </a:fld>
            <a:endParaRPr lang="en-US"/>
          </a:p>
        </p:txBody>
      </p:sp>
    </p:spTree>
    <p:extLst>
      <p:ext uri="{BB962C8B-B14F-4D97-AF65-F5344CB8AC3E}">
        <p14:creationId xmlns:p14="http://schemas.microsoft.com/office/powerpoint/2010/main" val="2529158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Tx/>
              <a:buChar char="-"/>
            </a:pP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DE3C4EC-FA30-4BAF-8816-853426F570DF}" type="slidenum">
              <a:rPr lang="en-US" smtClean="0"/>
              <a:pPr/>
              <a:t>31</a:t>
            </a:fld>
            <a:endParaRPr lang="en-US" dirty="0"/>
          </a:p>
        </p:txBody>
      </p:sp>
    </p:spTree>
    <p:extLst>
      <p:ext uri="{BB962C8B-B14F-4D97-AF65-F5344CB8AC3E}">
        <p14:creationId xmlns:p14="http://schemas.microsoft.com/office/powerpoint/2010/main" val="174340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58360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73084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3617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Shape 117"/>
          <p:cNvSpPr txBox="1">
            <a:spLocks noGrp="1"/>
          </p:cNvSpPr>
          <p:nvPr>
            <p:ph type="body" idx="1"/>
          </p:nvPr>
        </p:nvSpPr>
        <p:spPr>
          <a:xfrm>
            <a:off x="685800" y="4343401"/>
            <a:ext cx="5486400" cy="4114800"/>
          </a:xfrm>
          <a:prstGeom prst="rect">
            <a:avLst/>
          </a:prstGeom>
          <a:noFill/>
          <a:ln>
            <a:noFill/>
          </a:ln>
        </p:spPr>
        <p:txBody>
          <a:bodyPr spcFirstLastPara="1" wrap="square" lIns="91416" tIns="91416" rIns="91416" bIns="91416" anchor="t" anchorCtr="0">
            <a:noAutofit/>
          </a:bodyPr>
          <a:lstStyle/>
          <a:p>
            <a:pPr>
              <a:buClr>
                <a:srgbClr val="000000"/>
              </a:buClr>
              <a:buSzPts val="1400"/>
            </a:pPr>
            <a:endParaRPr sz="1100">
              <a:solidFill>
                <a:srgbClr val="000000"/>
              </a:solidFill>
              <a:latin typeface="Arial"/>
              <a:ea typeface="Arial"/>
              <a:cs typeface="Arial"/>
              <a:sym typeface="Arial"/>
            </a:endParaRPr>
          </a:p>
        </p:txBody>
      </p:sp>
    </p:spTree>
    <p:extLst>
      <p:ext uri="{BB962C8B-B14F-4D97-AF65-F5344CB8AC3E}">
        <p14:creationId xmlns:p14="http://schemas.microsoft.com/office/powerpoint/2010/main" val="267791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06498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10</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180374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11</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410245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98DBEF9-49DF-438E-A1A0-CBE6BBE2459C}" type="slidenum">
              <a:rPr lang="en-US" smtClean="0"/>
              <a:pPr>
                <a:defRPr/>
              </a:pPr>
              <a:t>12</a:t>
            </a:fld>
            <a:endParaRPr lang="en-US" dirty="0"/>
          </a:p>
        </p:txBody>
      </p:sp>
      <p:sp>
        <p:nvSpPr>
          <p:cNvPr id="5" name="Notes Placeholder 2"/>
          <p:cNvSpPr>
            <a:spLocks noGrp="1"/>
          </p:cNvSpPr>
          <p:nvPr>
            <p:ph type="body" idx="3"/>
          </p:nvPr>
        </p:nvSpPr>
        <p:spPr>
          <a:xfrm>
            <a:off x="684563" y="4409771"/>
            <a:ext cx="5476478" cy="4177673"/>
          </a:xfrm>
        </p:spPr>
        <p:txBody>
          <a:bodyPr/>
          <a:lstStyle/>
          <a:p>
            <a:endParaRPr lang="en-US" dirty="0"/>
          </a:p>
        </p:txBody>
      </p:sp>
    </p:spTree>
    <p:extLst>
      <p:ext uri="{BB962C8B-B14F-4D97-AF65-F5344CB8AC3E}">
        <p14:creationId xmlns:p14="http://schemas.microsoft.com/office/powerpoint/2010/main" val="3671852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Line 7"/>
          <p:cNvSpPr>
            <a:spLocks noChangeShapeType="1"/>
          </p:cNvSpPr>
          <p:nvPr/>
        </p:nvSpPr>
        <p:spPr bwMode="auto">
          <a:xfrm>
            <a:off x="0" y="747713"/>
            <a:ext cx="9144000" cy="0"/>
          </a:xfrm>
          <a:prstGeom prst="line">
            <a:avLst/>
          </a:prstGeom>
          <a:noFill/>
          <a:ln w="9525">
            <a:solidFill>
              <a:srgbClr val="FFFFFF"/>
            </a:solidFill>
            <a:round/>
            <a:headEnd/>
            <a:tailEnd/>
          </a:ln>
        </p:spPr>
        <p:txBody>
          <a:bodyPr/>
          <a:lstStyle/>
          <a:p>
            <a:endParaRPr lang="en-US" dirty="0"/>
          </a:p>
        </p:txBody>
      </p:sp>
      <p:sp>
        <p:nvSpPr>
          <p:cNvPr id="3" name="Line 11"/>
          <p:cNvSpPr>
            <a:spLocks noChangeShapeType="1"/>
          </p:cNvSpPr>
          <p:nvPr/>
        </p:nvSpPr>
        <p:spPr bwMode="auto">
          <a:xfrm>
            <a:off x="2443163" y="3752850"/>
            <a:ext cx="5722937" cy="0"/>
          </a:xfrm>
          <a:prstGeom prst="line">
            <a:avLst/>
          </a:prstGeom>
          <a:noFill/>
          <a:ln w="9525">
            <a:solidFill>
              <a:schemeClr val="tx1"/>
            </a:solidFill>
            <a:round/>
            <a:headEnd/>
            <a:tailEnd/>
          </a:ln>
        </p:spPr>
        <p:txBody>
          <a:bodyPr/>
          <a:lstStyle/>
          <a:p>
            <a:endParaRPr lang="en-US" dirty="0"/>
          </a:p>
        </p:txBody>
      </p:sp>
      <p:pic>
        <p:nvPicPr>
          <p:cNvPr id="5" name="Picture 2" descr="C:\Users\dmlee\Downloads\preview-MABayTransAuthority.png"/>
          <p:cNvPicPr>
            <a:picLocks noChangeAspect="1" noChangeArrowheads="1"/>
          </p:cNvPicPr>
          <p:nvPr/>
        </p:nvPicPr>
        <p:blipFill>
          <a:blip r:embed="rId2" cstate="print"/>
          <a:srcRect t="38333" b="39000"/>
          <a:stretch>
            <a:fillRect/>
          </a:stretch>
        </p:blipFill>
        <p:spPr bwMode="auto">
          <a:xfrm>
            <a:off x="1012825" y="1562100"/>
            <a:ext cx="6386513" cy="1447800"/>
          </a:xfrm>
          <a:prstGeom prst="rect">
            <a:avLst/>
          </a:prstGeom>
          <a:noFill/>
          <a:ln w="9525">
            <a:noFill/>
            <a:miter lim="800000"/>
            <a:headEnd/>
            <a:tailEnd/>
          </a:ln>
        </p:spPr>
      </p:pic>
      <p:sp>
        <p:nvSpPr>
          <p:cNvPr id="6" name="Title 1"/>
          <p:cNvSpPr>
            <a:spLocks noGrp="1"/>
          </p:cNvSpPr>
          <p:nvPr>
            <p:ph type="title" hasCustomPrompt="1"/>
          </p:nvPr>
        </p:nvSpPr>
        <p:spPr>
          <a:xfrm>
            <a:off x="685800" y="3962400"/>
            <a:ext cx="7751547" cy="466344"/>
          </a:xfrm>
          <a:prstGeom prst="rect">
            <a:avLst/>
          </a:prstGeom>
        </p:spPr>
        <p:txBody>
          <a:bodyPr anchor="b" anchorCtr="0"/>
          <a:lstStyle>
            <a:lvl1pPr>
              <a:lnSpc>
                <a:spcPct val="100000"/>
              </a:lnSpc>
              <a:defRPr sz="3200" b="1" baseline="0">
                <a:solidFill>
                  <a:srgbClr val="00269E"/>
                </a:solidFill>
                <a:latin typeface="Arial" pitchFamily="34" charset="0"/>
                <a:cs typeface="Arial" pitchFamily="34" charset="0"/>
              </a:defRPr>
            </a:lvl1pPr>
          </a:lstStyle>
          <a:p>
            <a:r>
              <a:rPr lang="en-US" dirty="0"/>
              <a:t>Insert title here</a:t>
            </a:r>
          </a:p>
        </p:txBody>
      </p:sp>
      <p:sp>
        <p:nvSpPr>
          <p:cNvPr id="9" name="Text Placeholder 8"/>
          <p:cNvSpPr>
            <a:spLocks noGrp="1"/>
          </p:cNvSpPr>
          <p:nvPr>
            <p:ph type="body" sz="quarter" idx="10" hasCustomPrompt="1"/>
          </p:nvPr>
        </p:nvSpPr>
        <p:spPr>
          <a:xfrm>
            <a:off x="1219200" y="5105400"/>
            <a:ext cx="3352800" cy="762000"/>
          </a:xfrm>
          <a:prstGeom prst="rect">
            <a:avLst/>
          </a:prstGeom>
        </p:spPr>
        <p:txBody>
          <a:bodyPr/>
          <a:lstStyle>
            <a:lvl1pPr>
              <a:buNone/>
              <a:defRPr>
                <a:latin typeface="Arial" pitchFamily="34" charset="0"/>
                <a:cs typeface="Arial" pitchFamily="34" charset="0"/>
              </a:defRPr>
            </a:lvl1pPr>
          </a:lstStyle>
          <a:p>
            <a:pPr lvl="0"/>
            <a:r>
              <a:rPr lang="en-US" dirty="0"/>
              <a:t>Insert date here</a:t>
            </a:r>
          </a:p>
        </p:txBody>
      </p:sp>
      <p:sp>
        <p:nvSpPr>
          <p:cNvPr id="10" name="TextBox 9"/>
          <p:cNvSpPr txBox="1"/>
          <p:nvPr userDrawn="1"/>
        </p:nvSpPr>
        <p:spPr>
          <a:xfrm>
            <a:off x="1219200" y="4593770"/>
            <a:ext cx="5867400" cy="369332"/>
          </a:xfrm>
          <a:prstGeom prst="rect">
            <a:avLst/>
          </a:prstGeom>
          <a:noFill/>
        </p:spPr>
        <p:txBody>
          <a:bodyPr wrap="square" rtlCol="0">
            <a:spAutoFit/>
          </a:bodyPr>
          <a:lstStyle/>
          <a:p>
            <a:pPr marL="342900" indent="-342900"/>
            <a:endParaRPr lang="en-US" b="1" u="sng" dirty="0">
              <a:latin typeface="+mj-lt"/>
            </a:endParaRPr>
          </a:p>
        </p:txBody>
      </p:sp>
      <p:sp>
        <p:nvSpPr>
          <p:cNvPr id="13" name="Text Placeholder 12"/>
          <p:cNvSpPr>
            <a:spLocks noGrp="1"/>
          </p:cNvSpPr>
          <p:nvPr>
            <p:ph type="body" sz="quarter" idx="11" hasCustomPrompt="1"/>
          </p:nvPr>
        </p:nvSpPr>
        <p:spPr>
          <a:xfrm>
            <a:off x="1219200" y="4528458"/>
            <a:ext cx="4572000" cy="457200"/>
          </a:xfrm>
          <a:prstGeom prst="rect">
            <a:avLst/>
          </a:prstGeom>
        </p:spPr>
        <p:txBody>
          <a:bodyPr/>
          <a:lstStyle>
            <a:lvl1pPr algn="l" rtl="0" eaLnBrk="1" fontAlgn="base" hangingPunct="1">
              <a:lnSpc>
                <a:spcPct val="100000"/>
              </a:lnSpc>
              <a:spcBef>
                <a:spcPct val="0"/>
              </a:spcBef>
              <a:spcAft>
                <a:spcPct val="0"/>
              </a:spcAft>
              <a:buNone/>
              <a:defRPr lang="en-US" sz="2400" b="1" baseline="0" dirty="0" smtClean="0">
                <a:solidFill>
                  <a:srgbClr val="00269E"/>
                </a:solidFill>
                <a:latin typeface="Arial" pitchFamily="34" charset="0"/>
                <a:ea typeface="+mj-ea"/>
                <a:cs typeface="Arial" pitchFamily="34" charset="0"/>
              </a:defRPr>
            </a:lvl1pPr>
          </a:lstStyle>
          <a:p>
            <a:pPr lvl="0"/>
            <a:r>
              <a:rPr lang="en-US" dirty="0"/>
              <a:t>Insert subtitle here</a:t>
            </a:r>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5958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1592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76451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6079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87504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248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2292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173332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5100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8535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5" y="1463675"/>
            <a:ext cx="843438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10"/>
          <p:cNvSpPr/>
          <p:nvPr userDrawn="1"/>
        </p:nvSpPr>
        <p:spPr>
          <a:xfrm>
            <a:off x="327025" y="625475"/>
            <a:ext cx="767397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hasCustomPrompt="1"/>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dirty="0"/>
              <a:t>Red Line Customer Capacity Update</a:t>
            </a:r>
          </a:p>
        </p:txBody>
      </p:sp>
      <p:cxnSp>
        <p:nvCxnSpPr>
          <p:cNvPr id="9" name="Straight Connector 8"/>
          <p:cNvCxnSpPr/>
          <p:nvPr userDrawn="1"/>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67471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17165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888860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7058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93076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9470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30743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dark)" type="blank">
  <p:cSld name="Blank (dark)">
    <p:spTree>
      <p:nvGrpSpPr>
        <p:cNvPr id="1" name="Shape 14"/>
        <p:cNvGrpSpPr/>
        <p:nvPr/>
      </p:nvGrpSpPr>
      <p:grpSpPr>
        <a:xfrm>
          <a:off x="0" y="0"/>
          <a:ext cx="0" cy="0"/>
          <a:chOff x="0" y="0"/>
          <a:chExt cx="0" cy="0"/>
        </a:xfrm>
      </p:grpSpPr>
      <p:sp>
        <p:nvSpPr>
          <p:cNvPr id="15" name="Shape 15"/>
          <p:cNvSpPr/>
          <p:nvPr/>
        </p:nvSpPr>
        <p:spPr>
          <a:xfrm>
            <a:off x="100" y="-7733"/>
            <a:ext cx="9144000" cy="6866000"/>
          </a:xfrm>
          <a:prstGeom prst="rect">
            <a:avLst/>
          </a:prstGeom>
          <a:solidFill>
            <a:srgbClr val="165C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 name="Shape 16"/>
          <p:cNvCxnSpPr/>
          <p:nvPr/>
        </p:nvCxnSpPr>
        <p:spPr>
          <a:xfrm>
            <a:off x="0" y="796317"/>
            <a:ext cx="9421500" cy="0"/>
          </a:xfrm>
          <a:prstGeom prst="straightConnector1">
            <a:avLst/>
          </a:prstGeom>
          <a:noFill/>
          <a:ln w="28575" cap="flat" cmpd="sng">
            <a:solidFill>
              <a:srgbClr val="FFCE0C"/>
            </a:solidFill>
            <a:prstDash val="solid"/>
            <a:round/>
            <a:headEnd type="none" w="med" len="med"/>
            <a:tailEnd type="none" w="med" len="med"/>
          </a:ln>
        </p:spPr>
      </p:cxnSp>
    </p:spTree>
    <p:extLst>
      <p:ext uri="{BB962C8B-B14F-4D97-AF65-F5344CB8AC3E}">
        <p14:creationId xmlns:p14="http://schemas.microsoft.com/office/powerpoint/2010/main" val="3696726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E6C5E-EB96-49E9-952F-FF78FFA9C84B}" type="datetimeFigureOut">
              <a:rPr lang="en-US" smtClean="0"/>
              <a:t>8/13/2018</a:t>
            </a:fld>
            <a:endParaRPr lang="en-US"/>
          </a:p>
        </p:txBody>
      </p:sp>
      <p:sp>
        <p:nvSpPr>
          <p:cNvPr id="6" name="Slide Number Placeholder 5"/>
          <p:cNvSpPr>
            <a:spLocks noGrp="1"/>
          </p:cNvSpPr>
          <p:nvPr>
            <p:ph type="sldNum" sz="quarter" idx="12"/>
          </p:nvPr>
        </p:nvSpPr>
        <p:spPr/>
        <p:txBody>
          <a:bodyPr/>
          <a:lstStyle/>
          <a:p>
            <a:fld id="{52B164CB-43F5-49F7-AA62-A48E0172D161}" type="slidenum">
              <a:rPr lang="en-US" smtClean="0"/>
              <a:t>‹#›</a:t>
            </a:fld>
            <a:endParaRPr lang="en-US"/>
          </a:p>
        </p:txBody>
      </p:sp>
      <p:sp>
        <p:nvSpPr>
          <p:cNvPr id="7" name="Text Placeholder 10"/>
          <p:cNvSpPr>
            <a:spLocks noGrp="1"/>
          </p:cNvSpPr>
          <p:nvPr>
            <p:ph type="body" sz="quarter" idx="19" hasCustomPrompt="1"/>
          </p:nvPr>
        </p:nvSpPr>
        <p:spPr>
          <a:xfrm>
            <a:off x="457200" y="6172200"/>
            <a:ext cx="8229600" cy="304800"/>
          </a:xfrm>
        </p:spPr>
        <p:txBody>
          <a:bodyPr>
            <a:normAutofit/>
          </a:bodyPr>
          <a:lstStyle>
            <a:lvl1pPr>
              <a:buNone/>
              <a:defRPr sz="1200"/>
            </a:lvl1pPr>
          </a:lstStyle>
          <a:p>
            <a:r>
              <a:rPr lang="en-US" sz="1200" dirty="0" smtClean="0">
                <a:solidFill>
                  <a:schemeClr val="tx1"/>
                </a:solidFill>
              </a:rPr>
              <a:t>Please put your source here</a:t>
            </a:r>
            <a:endParaRPr lang="en-US" sz="1200" dirty="0">
              <a:solidFill>
                <a:schemeClr val="tx1"/>
              </a:solidFill>
            </a:endParaRPr>
          </a:p>
        </p:txBody>
      </p:sp>
    </p:spTree>
    <p:extLst>
      <p:ext uri="{BB962C8B-B14F-4D97-AF65-F5344CB8AC3E}">
        <p14:creationId xmlns:p14="http://schemas.microsoft.com/office/powerpoint/2010/main" val="97102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ptional bullets">
  <p:cSld name="Table; optional bullets">
    <p:spTree>
      <p:nvGrpSpPr>
        <p:cNvPr id="1" name="Shape 33"/>
        <p:cNvGrpSpPr/>
        <p:nvPr/>
      </p:nvGrpSpPr>
      <p:grpSpPr>
        <a:xfrm>
          <a:off x="0" y="0"/>
          <a:ext cx="0" cy="0"/>
          <a:chOff x="0" y="0"/>
          <a:chExt cx="0" cy="0"/>
        </a:xfrm>
      </p:grpSpPr>
      <p:sp>
        <p:nvSpPr>
          <p:cNvPr id="35" name="Shape 35"/>
          <p:cNvSpPr txBox="1">
            <a:spLocks noGrp="1"/>
          </p:cNvSpPr>
          <p:nvPr>
            <p:ph type="title"/>
          </p:nvPr>
        </p:nvSpPr>
        <p:spPr>
          <a:xfrm>
            <a:off x="312425" y="724717"/>
            <a:ext cx="6321600" cy="847200"/>
          </a:xfrm>
          <a:prstGeom prst="rect">
            <a:avLst/>
          </a:prstGeom>
        </p:spPr>
        <p:txBody>
          <a:bodyPr spcFirstLastPara="1" wrap="square" lIns="91425" tIns="91425" rIns="91425" bIns="91425" anchor="t" anchorCtr="0"/>
          <a:lstStyle>
            <a:lvl1pPr lvl="0" rtl="0">
              <a:spcBef>
                <a:spcPts val="0"/>
              </a:spcBef>
              <a:spcAft>
                <a:spcPts val="0"/>
              </a:spcAft>
              <a:buSzPts val="3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a:latin typeface="Montserrat"/>
                <a:ea typeface="Montserrat"/>
                <a:cs typeface="Montserrat"/>
                <a:sym typeface="Montserrat"/>
              </a:defRPr>
            </a:lvl2pPr>
            <a:lvl3pPr lvl="2" rtl="0">
              <a:spcBef>
                <a:spcPts val="0"/>
              </a:spcBef>
              <a:spcAft>
                <a:spcPts val="0"/>
              </a:spcAft>
              <a:buSzPts val="3000"/>
              <a:buFont typeface="Montserrat"/>
              <a:buNone/>
              <a:defRPr>
                <a:latin typeface="Montserrat"/>
                <a:ea typeface="Montserrat"/>
                <a:cs typeface="Montserrat"/>
                <a:sym typeface="Montserrat"/>
              </a:defRPr>
            </a:lvl3pPr>
            <a:lvl4pPr lvl="3" rtl="0">
              <a:spcBef>
                <a:spcPts val="0"/>
              </a:spcBef>
              <a:spcAft>
                <a:spcPts val="0"/>
              </a:spcAft>
              <a:buSzPts val="3000"/>
              <a:buFont typeface="Montserrat"/>
              <a:buNone/>
              <a:defRPr>
                <a:latin typeface="Montserrat"/>
                <a:ea typeface="Montserrat"/>
                <a:cs typeface="Montserrat"/>
                <a:sym typeface="Montserrat"/>
              </a:defRPr>
            </a:lvl4pPr>
            <a:lvl5pPr lvl="4" rtl="0">
              <a:spcBef>
                <a:spcPts val="0"/>
              </a:spcBef>
              <a:spcAft>
                <a:spcPts val="0"/>
              </a:spcAft>
              <a:buSzPts val="3000"/>
              <a:buFont typeface="Montserrat"/>
              <a:buNone/>
              <a:defRPr>
                <a:latin typeface="Montserrat"/>
                <a:ea typeface="Montserrat"/>
                <a:cs typeface="Montserrat"/>
                <a:sym typeface="Montserrat"/>
              </a:defRPr>
            </a:lvl5pPr>
            <a:lvl6pPr lvl="5" rtl="0">
              <a:spcBef>
                <a:spcPts val="0"/>
              </a:spcBef>
              <a:spcAft>
                <a:spcPts val="0"/>
              </a:spcAft>
              <a:buSzPts val="3000"/>
              <a:buFont typeface="Montserrat"/>
              <a:buNone/>
              <a:defRPr>
                <a:latin typeface="Montserrat"/>
                <a:ea typeface="Montserrat"/>
                <a:cs typeface="Montserrat"/>
                <a:sym typeface="Montserrat"/>
              </a:defRPr>
            </a:lvl6pPr>
            <a:lvl7pPr lvl="6" rtl="0">
              <a:spcBef>
                <a:spcPts val="0"/>
              </a:spcBef>
              <a:spcAft>
                <a:spcPts val="0"/>
              </a:spcAft>
              <a:buSzPts val="3000"/>
              <a:buFont typeface="Montserrat"/>
              <a:buNone/>
              <a:defRPr>
                <a:latin typeface="Montserrat"/>
                <a:ea typeface="Montserrat"/>
                <a:cs typeface="Montserrat"/>
                <a:sym typeface="Montserrat"/>
              </a:defRPr>
            </a:lvl7pPr>
            <a:lvl8pPr lvl="7" rtl="0">
              <a:spcBef>
                <a:spcPts val="0"/>
              </a:spcBef>
              <a:spcAft>
                <a:spcPts val="0"/>
              </a:spcAft>
              <a:buSzPts val="3000"/>
              <a:buFont typeface="Montserrat"/>
              <a:buNone/>
              <a:defRPr>
                <a:latin typeface="Montserrat"/>
                <a:ea typeface="Montserrat"/>
                <a:cs typeface="Montserrat"/>
                <a:sym typeface="Montserrat"/>
              </a:defRPr>
            </a:lvl8pPr>
            <a:lvl9pPr lvl="8" rtl="0">
              <a:spcBef>
                <a:spcPts val="0"/>
              </a:spcBef>
              <a:spcAft>
                <a:spcPts val="0"/>
              </a:spcAft>
              <a:buSzPts val="3000"/>
              <a:buFont typeface="Montserrat"/>
              <a:buNone/>
              <a:defRPr>
                <a:latin typeface="Montserrat"/>
                <a:ea typeface="Montserrat"/>
                <a:cs typeface="Montserrat"/>
                <a:sym typeface="Montserrat"/>
              </a:defRPr>
            </a:lvl9pPr>
          </a:lstStyle>
          <a:p>
            <a:endParaRPr/>
          </a:p>
        </p:txBody>
      </p:sp>
      <p:sp>
        <p:nvSpPr>
          <p:cNvPr id="36" name="Shape 36"/>
          <p:cNvSpPr txBox="1">
            <a:spLocks noGrp="1"/>
          </p:cNvSpPr>
          <p:nvPr>
            <p:ph type="body" idx="1"/>
          </p:nvPr>
        </p:nvSpPr>
        <p:spPr>
          <a:xfrm>
            <a:off x="5620097" y="1539267"/>
            <a:ext cx="3071400" cy="4003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7" name="Shape 37"/>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867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dirty="0"/>
              <a:t>Click to edit Master title style</a:t>
            </a:r>
          </a:p>
        </p:txBody>
      </p:sp>
      <p:sp>
        <p:nvSpPr>
          <p:cNvPr id="8" name="Text Placeholder 12"/>
          <p:cNvSpPr>
            <a:spLocks noGrp="1"/>
          </p:cNvSpPr>
          <p:nvPr>
            <p:ph type="body" sz="quarter" idx="16" hasCustomPrompt="1"/>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dirty="0"/>
              <a:t>Green Line Service Improvements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
        <p:cNvGrpSpPr/>
        <p:nvPr/>
      </p:nvGrpSpPr>
      <p:grpSpPr>
        <a:xfrm>
          <a:off x="0" y="0"/>
          <a:ext cx="0" cy="0"/>
          <a:chOff x="0" y="0"/>
          <a:chExt cx="0" cy="0"/>
        </a:xfrm>
      </p:grpSpPr>
      <p:sp>
        <p:nvSpPr>
          <p:cNvPr id="52" name="Shape 52"/>
          <p:cNvSpPr txBox="1">
            <a:spLocks noGrp="1"/>
          </p:cNvSpPr>
          <p:nvPr>
            <p:ph type="title"/>
          </p:nvPr>
        </p:nvSpPr>
        <p:spPr>
          <a:xfrm>
            <a:off x="265500" y="1863133"/>
            <a:ext cx="4045200" cy="1757600"/>
          </a:xfrm>
          <a:prstGeom prst="rect">
            <a:avLst/>
          </a:prstGeom>
        </p:spPr>
        <p:txBody>
          <a:bodyPr spcFirstLastPara="1" wrap="square" lIns="91425" tIns="91425" rIns="91425" bIns="91425" anchor="b" anchorCtr="0"/>
          <a:lstStyle>
            <a:lvl1pPr lvl="0" algn="ctr">
              <a:spcBef>
                <a:spcPts val="0"/>
              </a:spcBef>
              <a:spcAft>
                <a:spcPts val="0"/>
              </a:spcAft>
              <a:buClr>
                <a:srgbClr val="000000"/>
              </a:buClr>
              <a:buSzPts val="3600"/>
              <a:buFont typeface="Montserrat"/>
              <a:buNone/>
              <a:defRPr sz="3600">
                <a:solidFill>
                  <a:srgbClr val="000000"/>
                </a:solidFill>
                <a:latin typeface="Montserrat"/>
                <a:ea typeface="Montserrat"/>
                <a:cs typeface="Montserrat"/>
                <a:sym typeface="Montserrat"/>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3" name="Shape 53"/>
          <p:cNvSpPr txBox="1">
            <a:spLocks noGrp="1"/>
          </p:cNvSpPr>
          <p:nvPr>
            <p:ph type="subTitle" idx="1"/>
          </p:nvPr>
        </p:nvSpPr>
        <p:spPr>
          <a:xfrm>
            <a:off x="265500" y="3647161"/>
            <a:ext cx="40452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Shape 54"/>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1600"/>
              </a:spcBef>
              <a:spcAft>
                <a:spcPts val="0"/>
              </a:spcAft>
              <a:buClr>
                <a:srgbClr val="000000"/>
              </a:buClr>
              <a:buSzPts val="1400"/>
              <a:buChar char="○"/>
              <a:defRPr>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55" name="Shape 55"/>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solidFill>
                <a:srgbClr val="000000"/>
              </a:solidFill>
            </a:endParaRPr>
          </a:p>
        </p:txBody>
      </p:sp>
    </p:spTree>
    <p:extLst>
      <p:ext uri="{BB962C8B-B14F-4D97-AF65-F5344CB8AC3E}">
        <p14:creationId xmlns:p14="http://schemas.microsoft.com/office/powerpoint/2010/main" val="195092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4" name="Shape 24"/>
          <p:cNvSpPr txBox="1">
            <a:spLocks noGrp="1"/>
          </p:cNvSpPr>
          <p:nvPr>
            <p:ph type="title"/>
          </p:nvPr>
        </p:nvSpPr>
        <p:spPr>
          <a:xfrm>
            <a:off x="2400250" y="767933"/>
            <a:ext cx="6321600" cy="847200"/>
          </a:xfrm>
          <a:prstGeom prst="rect">
            <a:avLst/>
          </a:prstGeom>
        </p:spPr>
        <p:txBody>
          <a:bodyPr spcFirstLastPara="1" wrap="square" lIns="91425" tIns="91425" rIns="91425" bIns="91425" anchor="t" anchorCtr="0"/>
          <a:lstStyle>
            <a:lvl1pPr lvl="0">
              <a:spcBef>
                <a:spcPts val="0"/>
              </a:spcBef>
              <a:spcAft>
                <a:spcPts val="0"/>
              </a:spcAft>
              <a:buSzPts val="3000"/>
              <a:buFont typeface="Montserrat"/>
              <a:buNone/>
              <a:defRPr>
                <a:latin typeface="Montserrat"/>
                <a:ea typeface="Montserrat"/>
                <a:cs typeface="Montserrat"/>
                <a:sym typeface="Montserrat"/>
              </a:defRPr>
            </a:lvl1pPr>
            <a:lvl2pPr lvl="1">
              <a:spcBef>
                <a:spcPts val="0"/>
              </a:spcBef>
              <a:spcAft>
                <a:spcPts val="0"/>
              </a:spcAft>
              <a:buSzPts val="3000"/>
              <a:buFont typeface="Montserrat"/>
              <a:buNone/>
              <a:defRPr>
                <a:latin typeface="Montserrat"/>
                <a:ea typeface="Montserrat"/>
                <a:cs typeface="Montserrat"/>
                <a:sym typeface="Montserrat"/>
              </a:defRPr>
            </a:lvl2pPr>
            <a:lvl3pPr lvl="2">
              <a:spcBef>
                <a:spcPts val="0"/>
              </a:spcBef>
              <a:spcAft>
                <a:spcPts val="0"/>
              </a:spcAft>
              <a:buSzPts val="3000"/>
              <a:buFont typeface="Montserrat"/>
              <a:buNone/>
              <a:defRPr>
                <a:latin typeface="Montserrat"/>
                <a:ea typeface="Montserrat"/>
                <a:cs typeface="Montserrat"/>
                <a:sym typeface="Montserrat"/>
              </a:defRPr>
            </a:lvl3pPr>
            <a:lvl4pPr lvl="3">
              <a:spcBef>
                <a:spcPts val="0"/>
              </a:spcBef>
              <a:spcAft>
                <a:spcPts val="0"/>
              </a:spcAft>
              <a:buSzPts val="3000"/>
              <a:buFont typeface="Montserrat"/>
              <a:buNone/>
              <a:defRPr>
                <a:latin typeface="Montserrat"/>
                <a:ea typeface="Montserrat"/>
                <a:cs typeface="Montserrat"/>
                <a:sym typeface="Montserrat"/>
              </a:defRPr>
            </a:lvl4pPr>
            <a:lvl5pPr lvl="4">
              <a:spcBef>
                <a:spcPts val="0"/>
              </a:spcBef>
              <a:spcAft>
                <a:spcPts val="0"/>
              </a:spcAft>
              <a:buSzPts val="3000"/>
              <a:buFont typeface="Montserrat"/>
              <a:buNone/>
              <a:defRPr>
                <a:latin typeface="Montserrat"/>
                <a:ea typeface="Montserrat"/>
                <a:cs typeface="Montserrat"/>
                <a:sym typeface="Montserrat"/>
              </a:defRPr>
            </a:lvl5pPr>
            <a:lvl6pPr lvl="5">
              <a:spcBef>
                <a:spcPts val="0"/>
              </a:spcBef>
              <a:spcAft>
                <a:spcPts val="0"/>
              </a:spcAft>
              <a:buSzPts val="3000"/>
              <a:buFont typeface="Montserrat"/>
              <a:buNone/>
              <a:defRPr>
                <a:latin typeface="Montserrat"/>
                <a:ea typeface="Montserrat"/>
                <a:cs typeface="Montserrat"/>
                <a:sym typeface="Montserrat"/>
              </a:defRPr>
            </a:lvl6pPr>
            <a:lvl7pPr lvl="6">
              <a:spcBef>
                <a:spcPts val="0"/>
              </a:spcBef>
              <a:spcAft>
                <a:spcPts val="0"/>
              </a:spcAft>
              <a:buSzPts val="3000"/>
              <a:buFont typeface="Montserrat"/>
              <a:buNone/>
              <a:defRPr>
                <a:latin typeface="Montserrat"/>
                <a:ea typeface="Montserrat"/>
                <a:cs typeface="Montserrat"/>
                <a:sym typeface="Montserrat"/>
              </a:defRPr>
            </a:lvl7pPr>
            <a:lvl8pPr lvl="7">
              <a:spcBef>
                <a:spcPts val="0"/>
              </a:spcBef>
              <a:spcAft>
                <a:spcPts val="0"/>
              </a:spcAft>
              <a:buSzPts val="3000"/>
              <a:buFont typeface="Montserrat"/>
              <a:buNone/>
              <a:defRPr>
                <a:latin typeface="Montserrat"/>
                <a:ea typeface="Montserrat"/>
                <a:cs typeface="Montserrat"/>
                <a:sym typeface="Montserrat"/>
              </a:defRPr>
            </a:lvl8pPr>
            <a:lvl9pPr lvl="8">
              <a:spcBef>
                <a:spcPts val="0"/>
              </a:spcBef>
              <a:spcAft>
                <a:spcPts val="0"/>
              </a:spcAft>
              <a:buSzPts val="3000"/>
              <a:buFont typeface="Montserrat"/>
              <a:buNone/>
              <a:defRPr>
                <a:latin typeface="Montserrat"/>
                <a:ea typeface="Montserrat"/>
                <a:cs typeface="Montserrat"/>
                <a:sym typeface="Montserrat"/>
              </a:defRPr>
            </a:lvl9pPr>
          </a:lstStyle>
          <a:p>
            <a:endParaRPr/>
          </a:p>
        </p:txBody>
      </p:sp>
      <p:sp>
        <p:nvSpPr>
          <p:cNvPr id="25" name="Shape 25"/>
          <p:cNvSpPr txBox="1">
            <a:spLocks noGrp="1"/>
          </p:cNvSpPr>
          <p:nvPr>
            <p:ph type="body" idx="1"/>
          </p:nvPr>
        </p:nvSpPr>
        <p:spPr>
          <a:xfrm>
            <a:off x="2400303" y="2136900"/>
            <a:ext cx="3071400" cy="4003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5650572" y="2136900"/>
            <a:ext cx="3071400" cy="4003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902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ird: text fill left, anything right" userDrawn="1">
  <p:cSld name="Third: text fill left, anything right">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765586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396876" y="1463675"/>
            <a:ext cx="843438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a:ea typeface="+mn-ea"/>
              <a:cs typeface="Arial"/>
            </a:endParaRPr>
          </a:p>
        </p:txBody>
      </p:sp>
      <p:sp>
        <p:nvSpPr>
          <p:cNvPr id="3" name="Rectangle 10"/>
          <p:cNvSpPr/>
          <p:nvPr userDrawn="1"/>
        </p:nvSpPr>
        <p:spPr>
          <a:xfrm>
            <a:off x="327026" y="625475"/>
            <a:ext cx="7673975"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Verdana"/>
              <a:ea typeface="+mn-ea"/>
              <a:cs typeface="Arial"/>
            </a:endParaRP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2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hasCustomPrompt="1"/>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825" b="1" dirty="0" smtClean="0">
                <a:solidFill>
                  <a:srgbClr val="00269E"/>
                </a:solidFill>
                <a:latin typeface="Arial" pitchFamily="34" charset="0"/>
                <a:ea typeface="+mj-ea"/>
                <a:cs typeface="Arial" pitchFamily="34" charset="0"/>
              </a:defRPr>
            </a:lvl1pPr>
          </a:lstStyle>
          <a:p>
            <a:pPr lvl="0"/>
            <a:r>
              <a:rPr lang="en-US" dirty="0"/>
              <a:t>Red Line Customer Capacity Update</a:t>
            </a:r>
          </a:p>
        </p:txBody>
      </p:sp>
      <p:cxnSp>
        <p:nvCxnSpPr>
          <p:cNvPr id="9" name="Straight Connector 8"/>
          <p:cNvCxnSpPr/>
          <p:nvPr userDrawn="1"/>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55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750"/>
              </a:spcBef>
              <a:buClr>
                <a:schemeClr val="tx1"/>
              </a:buClr>
              <a:buFont typeface="Arial" pitchFamily="34" charset="0"/>
              <a:buNone/>
              <a:defRPr sz="900" b="0">
                <a:solidFill>
                  <a:schemeClr val="tx2"/>
                </a:solidFill>
                <a:latin typeface="+mj-lt"/>
                <a:cs typeface="Arial" pitchFamily="34" charset="0"/>
              </a:defRPr>
            </a:lvl1pPr>
            <a:lvl2pPr marL="300038" indent="-133350">
              <a:spcBef>
                <a:spcPts val="450"/>
              </a:spcBef>
              <a:buClr>
                <a:schemeClr val="tx1"/>
              </a:buClr>
              <a:buFont typeface="Arial" pitchFamily="34" charset="0"/>
              <a:buChar char="•"/>
              <a:defRPr sz="900">
                <a:solidFill>
                  <a:schemeClr val="tx2"/>
                </a:solidFill>
                <a:latin typeface="+mj-lt"/>
                <a:cs typeface="Arial" pitchFamily="34" charset="0"/>
              </a:defRPr>
            </a:lvl2pPr>
            <a:lvl3pPr marL="428625" indent="-128588">
              <a:spcBef>
                <a:spcPts val="450"/>
              </a:spcBef>
              <a:buClr>
                <a:schemeClr val="tx1"/>
              </a:buClr>
              <a:buFont typeface="Arial" pitchFamily="34" charset="0"/>
              <a:buChar char="›"/>
              <a:defRPr sz="900">
                <a:solidFill>
                  <a:schemeClr val="tx2"/>
                </a:solidFill>
                <a:latin typeface="+mj-lt"/>
                <a:cs typeface="Arial" pitchFamily="34" charset="0"/>
              </a:defRPr>
            </a:lvl3pPr>
            <a:lvl4pPr marL="557213" indent="-128588">
              <a:spcBef>
                <a:spcPts val="450"/>
              </a:spcBef>
              <a:buClr>
                <a:schemeClr val="tx1"/>
              </a:buClr>
              <a:buFont typeface="Arial" pitchFamily="34" charset="0"/>
              <a:buChar char="»"/>
              <a:defRPr sz="900">
                <a:solidFill>
                  <a:schemeClr val="tx2"/>
                </a:solidFill>
                <a:latin typeface="+mj-lt"/>
                <a:cs typeface="Arial" pitchFamily="34" charset="0"/>
              </a:defRPr>
            </a:lvl4pPr>
            <a:lvl5pPr marL="557213" indent="0">
              <a:spcBef>
                <a:spcPts val="450"/>
              </a:spcBef>
              <a:buClr>
                <a:schemeClr val="tx1"/>
              </a:buClr>
              <a:buFont typeface="Arial" pitchFamily="34" charset="0"/>
              <a:buNone/>
              <a:defRPr sz="9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200" b="1">
                <a:solidFill>
                  <a:srgbClr val="00269E"/>
                </a:solidFill>
                <a:latin typeface="Arial" pitchFamily="34" charset="0"/>
                <a:cs typeface="Arial" pitchFamily="34" charset="0"/>
              </a:defRPr>
            </a:lvl1pPr>
          </a:lstStyle>
          <a:p>
            <a:r>
              <a:rPr lang="en-US" dirty="0"/>
              <a:t>Click to edit Master title style</a:t>
            </a:r>
          </a:p>
        </p:txBody>
      </p:sp>
      <p:sp>
        <p:nvSpPr>
          <p:cNvPr id="8" name="Text Placeholder 12"/>
          <p:cNvSpPr>
            <a:spLocks noGrp="1"/>
          </p:cNvSpPr>
          <p:nvPr>
            <p:ph type="body" sz="quarter" idx="16" hasCustomPrompt="1"/>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825" b="1" dirty="0" smtClean="0">
                <a:solidFill>
                  <a:srgbClr val="00269E"/>
                </a:solidFill>
                <a:latin typeface="Arial" pitchFamily="34" charset="0"/>
                <a:ea typeface="+mj-ea"/>
                <a:cs typeface="Arial" pitchFamily="34" charset="0"/>
              </a:defRPr>
            </a:lvl1pPr>
          </a:lstStyle>
          <a:p>
            <a:pPr lvl="0"/>
            <a:r>
              <a:rPr lang="en-US" dirty="0"/>
              <a:t>Green Line Service Improvements</a:t>
            </a:r>
          </a:p>
        </p:txBody>
      </p:sp>
      <p:sp>
        <p:nvSpPr>
          <p:cNvPr id="5" name="TextBox 6"/>
          <p:cNvSpPr txBox="1">
            <a:spLocks noChangeArrowheads="1"/>
          </p:cNvSpPr>
          <p:nvPr userDrawn="1"/>
        </p:nvSpPr>
        <p:spPr bwMode="auto">
          <a:xfrm>
            <a:off x="-183748" y="6642100"/>
            <a:ext cx="19597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600" dirty="0"/>
              <a:t>Draft for Discussion &amp; Policy Purposes Only</a:t>
            </a:r>
          </a:p>
        </p:txBody>
      </p:sp>
    </p:spTree>
    <p:extLst>
      <p:ext uri="{BB962C8B-B14F-4D97-AF65-F5344CB8AC3E}">
        <p14:creationId xmlns:p14="http://schemas.microsoft.com/office/powerpoint/2010/main" val="4247641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2" y="1698958"/>
            <a:ext cx="3957219" cy="4438496"/>
          </a:xfrm>
          <a:prstGeom prst="rect">
            <a:avLst/>
          </a:prstGeom>
        </p:spPr>
        <p:txBody>
          <a:bodyPr/>
          <a:lstStyle>
            <a:lvl1pPr marL="0" indent="0">
              <a:spcBef>
                <a:spcPts val="750"/>
              </a:spcBef>
              <a:buClr>
                <a:schemeClr val="tx1"/>
              </a:buClr>
              <a:buFont typeface="Arial" pitchFamily="34" charset="0"/>
              <a:buNone/>
              <a:defRPr sz="900" b="0">
                <a:solidFill>
                  <a:schemeClr val="tx2"/>
                </a:solidFill>
                <a:latin typeface="+mj-lt"/>
                <a:cs typeface="Arial" pitchFamily="34" charset="0"/>
              </a:defRPr>
            </a:lvl1pPr>
            <a:lvl2pPr marL="300038" indent="-133350">
              <a:spcBef>
                <a:spcPts val="450"/>
              </a:spcBef>
              <a:buClr>
                <a:schemeClr val="tx1"/>
              </a:buClr>
              <a:buFont typeface="Arial" pitchFamily="34" charset="0"/>
              <a:buChar char="•"/>
              <a:defRPr sz="900">
                <a:solidFill>
                  <a:schemeClr val="tx2"/>
                </a:solidFill>
                <a:latin typeface="+mj-lt"/>
                <a:cs typeface="Arial" pitchFamily="34" charset="0"/>
              </a:defRPr>
            </a:lvl2pPr>
            <a:lvl3pPr marL="428625" indent="-128588">
              <a:spcBef>
                <a:spcPts val="450"/>
              </a:spcBef>
              <a:buClr>
                <a:schemeClr val="tx1"/>
              </a:buClr>
              <a:buFont typeface="Arial" pitchFamily="34" charset="0"/>
              <a:buChar char="›"/>
              <a:defRPr sz="900">
                <a:solidFill>
                  <a:schemeClr val="tx2"/>
                </a:solidFill>
                <a:latin typeface="+mj-lt"/>
                <a:cs typeface="Arial" pitchFamily="34" charset="0"/>
              </a:defRPr>
            </a:lvl3pPr>
            <a:lvl4pPr marL="557213" indent="-128588">
              <a:spcBef>
                <a:spcPts val="450"/>
              </a:spcBef>
              <a:buClr>
                <a:schemeClr val="tx1"/>
              </a:buClr>
              <a:buFont typeface="Arial" pitchFamily="34" charset="0"/>
              <a:buChar char="»"/>
              <a:defRPr sz="900">
                <a:solidFill>
                  <a:schemeClr val="tx2"/>
                </a:solidFill>
                <a:latin typeface="+mj-lt"/>
                <a:cs typeface="Arial" pitchFamily="34" charset="0"/>
              </a:defRPr>
            </a:lvl4pPr>
            <a:lvl5pPr marL="557213" indent="0">
              <a:spcBef>
                <a:spcPts val="450"/>
              </a:spcBef>
              <a:buClr>
                <a:schemeClr val="tx1"/>
              </a:buClr>
              <a:buFont typeface="Arial" pitchFamily="34" charset="0"/>
              <a:buNone/>
              <a:defRPr sz="9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8"/>
          <p:cNvSpPr>
            <a:spLocks noGrp="1"/>
          </p:cNvSpPr>
          <p:nvPr>
            <p:ph sz="quarter" idx="17"/>
          </p:nvPr>
        </p:nvSpPr>
        <p:spPr>
          <a:xfrm>
            <a:off x="4600042" y="1695148"/>
            <a:ext cx="3957219" cy="4438496"/>
          </a:xfrm>
          <a:prstGeom prst="rect">
            <a:avLst/>
          </a:prstGeom>
        </p:spPr>
        <p:txBody>
          <a:bodyPr/>
          <a:lstStyle>
            <a:lvl1pPr marL="0" indent="0">
              <a:spcBef>
                <a:spcPts val="750"/>
              </a:spcBef>
              <a:buClr>
                <a:schemeClr val="tx1"/>
              </a:buClr>
              <a:buFont typeface="Arial" pitchFamily="34" charset="0"/>
              <a:buNone/>
              <a:defRPr sz="900" b="0">
                <a:solidFill>
                  <a:schemeClr val="tx2"/>
                </a:solidFill>
                <a:latin typeface="+mj-lt"/>
                <a:cs typeface="Arial" pitchFamily="34" charset="0"/>
              </a:defRPr>
            </a:lvl1pPr>
            <a:lvl2pPr marL="300038" indent="-133350">
              <a:spcBef>
                <a:spcPts val="450"/>
              </a:spcBef>
              <a:buClr>
                <a:schemeClr val="tx1"/>
              </a:buClr>
              <a:buFont typeface="Arial" pitchFamily="34" charset="0"/>
              <a:buChar char="•"/>
              <a:defRPr sz="900">
                <a:solidFill>
                  <a:schemeClr val="tx2"/>
                </a:solidFill>
                <a:latin typeface="+mj-lt"/>
                <a:cs typeface="Arial" pitchFamily="34" charset="0"/>
              </a:defRPr>
            </a:lvl2pPr>
            <a:lvl3pPr marL="428625" indent="-128588">
              <a:spcBef>
                <a:spcPts val="450"/>
              </a:spcBef>
              <a:buClr>
                <a:schemeClr val="tx1"/>
              </a:buClr>
              <a:buFont typeface="Arial" pitchFamily="34" charset="0"/>
              <a:buChar char="›"/>
              <a:defRPr sz="900">
                <a:solidFill>
                  <a:schemeClr val="tx2"/>
                </a:solidFill>
                <a:latin typeface="+mj-lt"/>
                <a:cs typeface="Arial" pitchFamily="34" charset="0"/>
              </a:defRPr>
            </a:lvl3pPr>
            <a:lvl4pPr marL="557213" indent="-128588">
              <a:spcBef>
                <a:spcPts val="450"/>
              </a:spcBef>
              <a:buClr>
                <a:schemeClr val="tx1"/>
              </a:buClr>
              <a:buFont typeface="Arial" pitchFamily="34" charset="0"/>
              <a:buChar char="»"/>
              <a:defRPr sz="900">
                <a:solidFill>
                  <a:schemeClr val="tx2"/>
                </a:solidFill>
                <a:latin typeface="+mj-lt"/>
                <a:cs typeface="Arial" pitchFamily="34" charset="0"/>
              </a:defRPr>
            </a:lvl4pPr>
            <a:lvl5pPr marL="557213" indent="0">
              <a:spcBef>
                <a:spcPts val="450"/>
              </a:spcBef>
              <a:buClr>
                <a:schemeClr val="tx1"/>
              </a:buClr>
              <a:buFont typeface="Arial" pitchFamily="34" charset="0"/>
              <a:buNone/>
              <a:defRPr sz="9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2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12" name="Text Placeholder 12"/>
          <p:cNvSpPr>
            <a:spLocks noGrp="1"/>
          </p:cNvSpPr>
          <p:nvPr>
            <p:ph type="body" sz="quarter" idx="19"/>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825"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2409705875"/>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newMekkoChart.emf"/>
          <p:cNvPicPr>
            <a:picLocks noChangeAspect="1"/>
          </p:cNvPicPr>
          <p:nvPr userDrawn="1">
            <p:custDataLst>
              <p:tags r:id="rId1"/>
            </p:custDataLst>
          </p:nvPr>
        </p:nvPicPr>
        <p:blipFill>
          <a:blip r:embed="rId4" cstate="print"/>
          <a:stretch>
            <a:fillRect/>
          </a:stretch>
        </p:blipFill>
        <p:spPr>
          <a:xfrm>
            <a:off x="524192" y="1243330"/>
            <a:ext cx="4284821" cy="5488940"/>
          </a:xfrm>
          <a:prstGeom prst="rect">
            <a:avLst/>
          </a:prstGeom>
        </p:spPr>
      </p:pic>
      <p:pic>
        <p:nvPicPr>
          <p:cNvPr id="11" name="Picture 10" descr="newMekkoChart.emf"/>
          <p:cNvPicPr>
            <a:picLocks noChangeAspect="1"/>
          </p:cNvPicPr>
          <p:nvPr userDrawn="1">
            <p:custDataLst>
              <p:tags r:id="rId2"/>
            </p:custDataLst>
          </p:nvPr>
        </p:nvPicPr>
        <p:blipFill>
          <a:blip r:embed="rId5" cstate="print"/>
          <a:stretch>
            <a:fillRect/>
          </a:stretch>
        </p:blipFill>
        <p:spPr>
          <a:xfrm>
            <a:off x="4495801" y="1023874"/>
            <a:ext cx="4284821" cy="5488940"/>
          </a:xfrm>
          <a:prstGeom prst="rect">
            <a:avLst/>
          </a:prstGeom>
        </p:spPr>
      </p:pic>
      <p:sp>
        <p:nvSpPr>
          <p:cNvPr id="12"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2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825"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730123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5943600" cy="64008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a:prstGeom prst="rect">
            <a:avLst/>
          </a:prstGeom>
        </p:spPr>
        <p:txBody>
          <a:bodyPr lIns="82048" tIns="41025" rIns="82048" bIns="41025"/>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3" y="1812925"/>
            <a:ext cx="4449763" cy="5130800"/>
          </a:xfrm>
          <a:prstGeom prst="rect">
            <a:avLst/>
          </a:prstGeom>
        </p:spPr>
        <p:txBody>
          <a:bodyPr lIns="82048" tIns="41025" rIns="82048" bIns="41025"/>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lIns="82048" tIns="41025" rIns="82048" bIns="41025"/>
          <a:lstStyle/>
          <a:p>
            <a:fld id="{A7EB0778-A622-4CF1-9AB3-2DA7F91AC891}" type="datetime1">
              <a:rPr lang="en-US" smtClean="0">
                <a:solidFill>
                  <a:srgbClr val="000000"/>
                </a:solidFill>
              </a:rPr>
              <a:pPr/>
              <a:t>8/13/2018</a:t>
            </a:fld>
            <a:endParaRPr lang="en-US" dirty="0">
              <a:solidFill>
                <a:srgbClr val="000000"/>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82048" tIns="41025" rIns="82048" bIns="41025"/>
          <a:lstStyle/>
          <a:p>
            <a:endParaRPr lang="en-US" dirty="0">
              <a:solidFill>
                <a:srgbClr val="000000"/>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82048" tIns="41025" rIns="82048" bIns="41025"/>
          <a:lstStyle/>
          <a:p>
            <a:fld id="{1AB6784F-114F-4FA9-AB86-CE8F522A1CF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3477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7311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0251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470001" y="169895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8"/>
          <p:cNvSpPr>
            <a:spLocks noGrp="1"/>
          </p:cNvSpPr>
          <p:nvPr>
            <p:ph sz="quarter" idx="17"/>
          </p:nvPr>
        </p:nvSpPr>
        <p:spPr>
          <a:xfrm>
            <a:off x="4600041" y="1695148"/>
            <a:ext cx="3957219" cy="4438496"/>
          </a:xfrm>
          <a:prstGeom prst="rect">
            <a:avLst/>
          </a:prstGeom>
        </p:spPr>
        <p:txBody>
          <a:bodyPr/>
          <a:lstStyle>
            <a:lvl1pPr marL="0" indent="0">
              <a:spcBef>
                <a:spcPts val="1000"/>
              </a:spcBef>
              <a:buClr>
                <a:schemeClr val="tx1"/>
              </a:buClr>
              <a:buFont typeface="Arial" pitchFamily="34" charset="0"/>
              <a:buNone/>
              <a:defRPr sz="1200" b="0">
                <a:solidFill>
                  <a:schemeClr val="tx2"/>
                </a:solidFill>
                <a:latin typeface="+mj-lt"/>
                <a:cs typeface="Arial" pitchFamily="34" charset="0"/>
              </a:defRPr>
            </a:lvl1pPr>
            <a:lvl2pPr marL="400050" indent="-177800">
              <a:spcBef>
                <a:spcPts val="600"/>
              </a:spcBef>
              <a:buClr>
                <a:schemeClr val="tx1"/>
              </a:buClr>
              <a:buFont typeface="Arial" pitchFamily="34" charset="0"/>
              <a:buChar char="•"/>
              <a:defRPr sz="1200">
                <a:solidFill>
                  <a:schemeClr val="tx2"/>
                </a:solidFill>
                <a:latin typeface="+mj-lt"/>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mj-lt"/>
                <a:cs typeface="Arial" pitchFamily="34" charset="0"/>
              </a:defRPr>
            </a:lvl3pPr>
            <a:lvl4pPr marL="742950" indent="-171450">
              <a:spcBef>
                <a:spcPts val="600"/>
              </a:spcBef>
              <a:buClr>
                <a:schemeClr val="tx1"/>
              </a:buClr>
              <a:buFont typeface="Arial" pitchFamily="34" charset="0"/>
              <a:buChar char="»"/>
              <a:defRPr sz="1200">
                <a:solidFill>
                  <a:schemeClr val="tx2"/>
                </a:solidFill>
                <a:latin typeface="+mj-lt"/>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12" name="Text Placeholder 12"/>
          <p:cNvSpPr>
            <a:spLocks noGrp="1"/>
          </p:cNvSpPr>
          <p:nvPr>
            <p:ph type="body" sz="quarter" idx="19"/>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171876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038246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32664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809652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52041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33605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0990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17395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928505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2975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newMekkoChart.emf"/>
          <p:cNvPicPr>
            <a:picLocks noChangeAspect="1"/>
          </p:cNvPicPr>
          <p:nvPr userDrawn="1">
            <p:custDataLst>
              <p:tags r:id="rId1"/>
            </p:custDataLst>
          </p:nvPr>
        </p:nvPicPr>
        <p:blipFill>
          <a:blip r:embed="rId4" cstate="print"/>
          <a:stretch>
            <a:fillRect/>
          </a:stretch>
        </p:blipFill>
        <p:spPr>
          <a:xfrm>
            <a:off x="524191" y="1243330"/>
            <a:ext cx="4284821" cy="5488940"/>
          </a:xfrm>
          <a:prstGeom prst="rect">
            <a:avLst/>
          </a:prstGeom>
        </p:spPr>
      </p:pic>
      <p:pic>
        <p:nvPicPr>
          <p:cNvPr id="11" name="Picture 10" descr="newMekkoChart.emf"/>
          <p:cNvPicPr>
            <a:picLocks noChangeAspect="1"/>
          </p:cNvPicPr>
          <p:nvPr userDrawn="1">
            <p:custDataLst>
              <p:tags r:id="rId2"/>
            </p:custDataLst>
          </p:nvPr>
        </p:nvPicPr>
        <p:blipFill>
          <a:blip r:embed="rId5" cstate="print"/>
          <a:stretch>
            <a:fillRect/>
          </a:stretch>
        </p:blipFill>
        <p:spPr>
          <a:xfrm>
            <a:off x="4495800" y="1023874"/>
            <a:ext cx="4284821" cy="5488940"/>
          </a:xfrm>
          <a:prstGeom prst="rect">
            <a:avLst/>
          </a:prstGeom>
        </p:spPr>
      </p:pic>
      <p:sp>
        <p:nvSpPr>
          <p:cNvPr id="12" name="Title 1"/>
          <p:cNvSpPr>
            <a:spLocks noGrp="1"/>
          </p:cNvSpPr>
          <p:nvPr>
            <p:ph type="title"/>
          </p:nvPr>
        </p:nvSpPr>
        <p:spPr>
          <a:xfrm>
            <a:off x="462685" y="829056"/>
            <a:ext cx="7751547" cy="466344"/>
          </a:xfrm>
          <a:prstGeom prst="rect">
            <a:avLst/>
          </a:prstGeom>
        </p:spPr>
        <p:txBody>
          <a:bodyPr anchor="b" anchorCtr="0"/>
          <a:lstStyle>
            <a:lvl1pPr>
              <a:lnSpc>
                <a:spcPct val="100000"/>
              </a:lnSpc>
              <a:defRPr sz="1600" b="1">
                <a:solidFill>
                  <a:srgbClr val="00269E"/>
                </a:solidFill>
                <a:latin typeface="Arial" pitchFamily="34" charset="0"/>
                <a:cs typeface="Arial" pitchFamily="34" charset="0"/>
              </a:defRPr>
            </a:lvl1pPr>
          </a:lstStyle>
          <a:p>
            <a:r>
              <a:rPr lang="en-US"/>
              <a:t>Click to edit Master title style</a:t>
            </a:r>
            <a:endParaRPr lang="en-US" dirty="0"/>
          </a:p>
        </p:txBody>
      </p:sp>
      <p:sp>
        <p:nvSpPr>
          <p:cNvPr id="8" name="Text Placeholder 12"/>
          <p:cNvSpPr>
            <a:spLocks noGrp="1"/>
          </p:cNvSpPr>
          <p:nvPr>
            <p:ph type="body" sz="quarter" idx="16"/>
          </p:nvPr>
        </p:nvSpPr>
        <p:spPr>
          <a:xfrm>
            <a:off x="462684" y="381000"/>
            <a:ext cx="7309716" cy="228600"/>
          </a:xfrm>
          <a:prstGeom prst="rect">
            <a:avLst/>
          </a:prstGeom>
        </p:spPr>
        <p:txBody>
          <a:bodyPr/>
          <a:lstStyle>
            <a:lvl1pPr algn="l" rtl="0" eaLnBrk="1" fontAlgn="base" hangingPunct="1">
              <a:lnSpc>
                <a:spcPct val="100000"/>
              </a:lnSpc>
              <a:spcBef>
                <a:spcPct val="0"/>
              </a:spcBef>
              <a:spcAft>
                <a:spcPct val="0"/>
              </a:spcAft>
              <a:buNone/>
              <a:defRPr lang="en-US" sz="1100" b="1" dirty="0" smtClean="0">
                <a:solidFill>
                  <a:srgbClr val="00269E"/>
                </a:solidFill>
                <a:latin typeface="Arial" pitchFamily="34" charset="0"/>
                <a:ea typeface="+mj-ea"/>
                <a:cs typeface="Arial" pitchFamily="34" charset="0"/>
              </a:defRPr>
            </a:lvl1pPr>
          </a:lstStyle>
          <a:p>
            <a:pPr lvl="0"/>
            <a:r>
              <a:rPr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050666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6381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28859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08031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64483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43362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99830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1"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9" y="6356352"/>
            <a:ext cx="1204912" cy="365125"/>
          </a:xfrm>
          <a:prstGeom prst="rect">
            <a:avLst/>
          </a:prstGeom>
        </p:spPr>
        <p:txBody>
          <a:bodyPr/>
          <a:lstStyle>
            <a:lvl1pPr>
              <a:defRPr/>
            </a:lvl1pPr>
          </a:lstStyle>
          <a:p>
            <a:pPr>
              <a:defRPr/>
            </a:pPr>
            <a:fld id="{37755137-DBAD-4141-B1FE-EBA0E054E8ED}" type="datetime4">
              <a:rPr lang="en-US" smtClean="0">
                <a:solidFill>
                  <a:srgbClr val="000000"/>
                </a:solidFill>
              </a:rPr>
              <a:pPr>
                <a:defRPr/>
              </a:pPr>
              <a:t>August 13, 2018</a:t>
            </a:fld>
            <a:endParaRPr lang="en-US" dirty="0">
              <a:solidFill>
                <a:srgbClr val="000000"/>
              </a:solidFill>
            </a:endParaRPr>
          </a:p>
        </p:txBody>
      </p:sp>
      <p:sp>
        <p:nvSpPr>
          <p:cNvPr id="4" name="Footer Placeholder 4"/>
          <p:cNvSpPr>
            <a:spLocks noGrp="1"/>
          </p:cNvSpPr>
          <p:nvPr>
            <p:ph type="ftr" sz="quarter" idx="15"/>
          </p:nvPr>
        </p:nvSpPr>
        <p:spPr>
          <a:xfrm>
            <a:off x="2971801" y="6356352"/>
            <a:ext cx="5616575" cy="365125"/>
          </a:xfrm>
          <a:prstGeom prst="rect">
            <a:avLst/>
          </a:prstGeom>
        </p:spPr>
        <p:txBody>
          <a:bodyPr/>
          <a:lstStyle>
            <a:lvl1pPr>
              <a:defRPr/>
            </a:lvl1pPr>
          </a:lstStyle>
          <a:p>
            <a:pPr>
              <a:defRPr/>
            </a:pPr>
            <a:r>
              <a:rPr lang="en-US">
                <a:solidFill>
                  <a:srgbClr val="000000"/>
                </a:solidFill>
              </a:rPr>
              <a:t>|  Leading the Nation in Transportation Excellence  |  www.mbta.com</a:t>
            </a:r>
            <a:endParaRPr lang="en-US" dirty="0">
              <a:solidFill>
                <a:srgbClr val="000000"/>
              </a:solidFill>
            </a:endParaRPr>
          </a:p>
        </p:txBody>
      </p:sp>
      <p:sp>
        <p:nvSpPr>
          <p:cNvPr id="5" name="Slide Number Placeholder 5"/>
          <p:cNvSpPr>
            <a:spLocks noGrp="1"/>
          </p:cNvSpPr>
          <p:nvPr>
            <p:ph type="sldNum" sz="quarter" idx="16"/>
          </p:nvPr>
        </p:nvSpPr>
        <p:spPr>
          <a:xfrm>
            <a:off x="1401764" y="6356352"/>
            <a:ext cx="365125" cy="365125"/>
          </a:xfrm>
          <a:prstGeom prst="rect">
            <a:avLst/>
          </a:prstGeom>
        </p:spPr>
        <p:txBody>
          <a:bodyPr/>
          <a:lstStyle>
            <a:lvl1pPr>
              <a:defRPr/>
            </a:lvl1pPr>
          </a:lstStyle>
          <a:p>
            <a:pPr>
              <a:defRPr/>
            </a:pPr>
            <a:fld id="{DA62F94F-AB0A-4724-83C9-F502D41A0472}" type="slidenum">
              <a:rPr lang="en-US" smtClean="0">
                <a:solidFill>
                  <a:srgbClr val="000000"/>
                </a:solidFill>
              </a:rPr>
              <a:pPr>
                <a:defRPr/>
              </a:pPr>
              <a:t>‹#›</a:t>
            </a:fld>
            <a:endParaRPr lang="en-US" dirty="0">
              <a:solidFill>
                <a:srgbClr val="000000"/>
              </a:solidFill>
            </a:endParaRPr>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16572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a:lstStyle>
            <a:lvl1pPr marL="0" indent="0">
              <a:spcBef>
                <a:spcPts val="750"/>
              </a:spcBef>
              <a:buClr>
                <a:schemeClr val="tx1"/>
              </a:buClr>
              <a:buFont typeface="Arial" pitchFamily="34" charset="0"/>
              <a:buNone/>
              <a:defRPr sz="900" b="0">
                <a:solidFill>
                  <a:schemeClr val="tx2"/>
                </a:solidFill>
                <a:latin typeface="+mj-lt"/>
                <a:cs typeface="Arial" pitchFamily="34" charset="0"/>
              </a:defRPr>
            </a:lvl1pPr>
            <a:lvl2pPr marL="300038" indent="-133350">
              <a:spcBef>
                <a:spcPts val="450"/>
              </a:spcBef>
              <a:buClr>
                <a:schemeClr val="tx1"/>
              </a:buClr>
              <a:buFont typeface="Arial" pitchFamily="34" charset="0"/>
              <a:buChar char="•"/>
              <a:defRPr sz="900">
                <a:solidFill>
                  <a:schemeClr val="tx2"/>
                </a:solidFill>
                <a:latin typeface="+mj-lt"/>
                <a:cs typeface="Arial" pitchFamily="34" charset="0"/>
              </a:defRPr>
            </a:lvl2pPr>
            <a:lvl3pPr marL="428625" indent="-128588">
              <a:spcBef>
                <a:spcPts val="450"/>
              </a:spcBef>
              <a:buClr>
                <a:schemeClr val="tx1"/>
              </a:buClr>
              <a:buFont typeface="Arial" pitchFamily="34" charset="0"/>
              <a:buChar char="›"/>
              <a:defRPr sz="900">
                <a:solidFill>
                  <a:schemeClr val="tx2"/>
                </a:solidFill>
                <a:latin typeface="+mj-lt"/>
                <a:cs typeface="Arial" pitchFamily="34" charset="0"/>
              </a:defRPr>
            </a:lvl3pPr>
            <a:lvl4pPr marL="557213" indent="-128588">
              <a:spcBef>
                <a:spcPts val="450"/>
              </a:spcBef>
              <a:buClr>
                <a:schemeClr val="tx1"/>
              </a:buClr>
              <a:buFont typeface="Arial" pitchFamily="34" charset="0"/>
              <a:buChar char="»"/>
              <a:defRPr sz="900">
                <a:solidFill>
                  <a:schemeClr val="tx2"/>
                </a:solidFill>
                <a:latin typeface="+mj-lt"/>
                <a:cs typeface="Arial" pitchFamily="34" charset="0"/>
              </a:defRPr>
            </a:lvl4pPr>
            <a:lvl5pPr marL="557213" indent="0">
              <a:spcBef>
                <a:spcPts val="450"/>
              </a:spcBef>
              <a:buClr>
                <a:schemeClr val="tx1"/>
              </a:buClr>
              <a:buFont typeface="Arial" pitchFamily="34" charset="0"/>
              <a:buNone/>
              <a:defRPr sz="9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462686" y="829056"/>
            <a:ext cx="7751547" cy="466344"/>
          </a:xfrm>
          <a:prstGeom prst="rect">
            <a:avLst/>
          </a:prstGeom>
        </p:spPr>
        <p:txBody>
          <a:bodyPr anchor="b" anchorCtr="0"/>
          <a:lstStyle>
            <a:lvl1pPr>
              <a:lnSpc>
                <a:spcPct val="100000"/>
              </a:lnSpc>
              <a:defRPr sz="1200" b="1">
                <a:solidFill>
                  <a:srgbClr val="00269E"/>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807298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587A6FB5-55FC-41BB-96AD-B9854D824E40}" type="datetimeFigureOut">
              <a:rPr lang="en-US" smtClean="0">
                <a:solidFill>
                  <a:srgbClr val="000000"/>
                </a:solidFill>
              </a:rPr>
              <a:pPr/>
              <a:t>8/13/2018</a:t>
            </a:fld>
            <a:endParaRPr lang="en-US">
              <a:solidFill>
                <a:srgbClr val="000000"/>
              </a:solidFill>
            </a:endParaRPr>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E90C4686-4FF0-4B14-AA0A-2AC8D6F72CE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5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5943600" cy="64008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a:prstGeom prst="rect">
            <a:avLst/>
          </a:prstGeom>
        </p:spPr>
        <p:txBody>
          <a:bodyPr lIns="82048" tIns="41025" rIns="82048" bIns="410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2" y="1812925"/>
            <a:ext cx="4449763" cy="5130800"/>
          </a:xfrm>
          <a:prstGeom prst="rect">
            <a:avLst/>
          </a:prstGeom>
        </p:spPr>
        <p:txBody>
          <a:bodyPr lIns="82048" tIns="41025" rIns="82048" bIns="410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lIns="82048" tIns="41025" rIns="82048" bIns="41025"/>
          <a:lstStyle/>
          <a:p>
            <a:fld id="{A7EB0778-A622-4CF1-9AB3-2DA7F91AC891}" type="datetime1">
              <a:rPr lang="en-US" smtClean="0"/>
              <a:pPr/>
              <a:t>8/13/2018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lIns="82048" tIns="41025" rIns="82048" bIns="41025"/>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82048" tIns="41025" rIns="82048" bIns="41025"/>
          <a:lstStyle/>
          <a:p>
            <a:fld id="{1AB6784F-114F-4FA9-AB86-CE8F522A1CF3}" type="slidenum">
              <a:rPr lang="en-US" smtClean="0"/>
              <a:pPr/>
              <a:t>‹#›</a:t>
            </a:fld>
            <a:endParaRPr lang="en-US" dirty="0"/>
          </a:p>
        </p:txBody>
      </p:sp>
    </p:spTree>
    <p:extLst>
      <p:ext uri="{BB962C8B-B14F-4D97-AF65-F5344CB8AC3E}">
        <p14:creationId xmlns:p14="http://schemas.microsoft.com/office/powerpoint/2010/main" val="4074109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hart with Ca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528816"/>
            <a:ext cx="1828800" cy="329184"/>
          </a:xfrm>
          <a:prstGeom prst="rect">
            <a:avLst/>
          </a:prstGeom>
        </p:spPr>
        <p:txBody>
          <a:bodyPr/>
          <a:lstStyle/>
          <a:p>
            <a:endParaRPr lang="en-US" dirty="0">
              <a:solidFill>
                <a:srgbClr val="000000"/>
              </a:solidFill>
            </a:endParaRPr>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solidFill>
                <a:srgbClr val="000000"/>
              </a:solidFill>
            </a:endParaRPr>
          </a:p>
        </p:txBody>
      </p:sp>
      <p:sp>
        <p:nvSpPr>
          <p:cNvPr id="5" name="Slide Number Placeholder 4"/>
          <p:cNvSpPr>
            <a:spLocks noGrp="1"/>
          </p:cNvSpPr>
          <p:nvPr>
            <p:ph type="sldNum" sz="quarter" idx="12"/>
          </p:nvPr>
        </p:nvSpPr>
        <p:spPr>
          <a:xfrm>
            <a:off x="4038600" y="6528816"/>
            <a:ext cx="1066800" cy="329184"/>
          </a:xfrm>
          <a:prstGeom prst="rect">
            <a:avLst/>
          </a:prstGeom>
        </p:spPr>
        <p:txBody>
          <a:bodyPr/>
          <a:lstStyle/>
          <a:p>
            <a:fld id="{0CFEC368-1D7A-4F81-ABF6-AE0E36BAF64C}" type="slidenum">
              <a:rPr lang="en-US" smtClean="0">
                <a:solidFill>
                  <a:srgbClr val="000000"/>
                </a:solidFill>
              </a:rPr>
              <a:pPr/>
              <a:t>‹#›</a:t>
            </a:fld>
            <a:endParaRPr lang="en-US" dirty="0">
              <a:solidFill>
                <a:srgbClr val="000000"/>
              </a:solidFill>
            </a:endParaRPr>
          </a:p>
        </p:txBody>
      </p:sp>
      <p:sp>
        <p:nvSpPr>
          <p:cNvPr id="8" name="Chart Placeholder 7"/>
          <p:cNvSpPr>
            <a:spLocks noGrp="1"/>
          </p:cNvSpPr>
          <p:nvPr>
            <p:ph type="chart" sz="quarter" idx="17"/>
          </p:nvPr>
        </p:nvSpPr>
        <p:spPr>
          <a:xfrm>
            <a:off x="457200" y="1371600"/>
            <a:ext cx="8229600" cy="4038600"/>
          </a:xfrm>
          <a:prstGeom prst="rect">
            <a:avLst/>
          </a:prstGeom>
        </p:spPr>
        <p:txBody>
          <a:bodyPr/>
          <a:lstStyle/>
          <a:p>
            <a:r>
              <a:rPr lang="en-US"/>
              <a:t>Click icon to add chart</a:t>
            </a:r>
          </a:p>
        </p:txBody>
      </p:sp>
      <p:sp>
        <p:nvSpPr>
          <p:cNvPr id="13" name="Text Placeholder 12"/>
          <p:cNvSpPr>
            <a:spLocks noGrp="1"/>
          </p:cNvSpPr>
          <p:nvPr>
            <p:ph type="body" sz="quarter" idx="18" hasCustomPrompt="1"/>
          </p:nvPr>
        </p:nvSpPr>
        <p:spPr>
          <a:xfrm>
            <a:off x="457200" y="5410200"/>
            <a:ext cx="8229600" cy="762000"/>
          </a:xfrm>
          <a:prstGeom prst="rect">
            <a:avLst/>
          </a:prstGeom>
        </p:spPr>
        <p:txBody>
          <a:bodyPr>
            <a:normAutofit/>
          </a:bodyPr>
          <a:lstStyle>
            <a:lvl1pPr>
              <a:buNone/>
              <a:defRPr sz="900"/>
            </a:lvl1pPr>
          </a:lstStyle>
          <a:p>
            <a:pPr lvl="0"/>
            <a:r>
              <a:rPr lang="en-US" dirty="0"/>
              <a:t>Text</a:t>
            </a:r>
          </a:p>
        </p:txBody>
      </p:sp>
      <p:sp>
        <p:nvSpPr>
          <p:cNvPr id="11" name="Text Placeholder 10"/>
          <p:cNvSpPr>
            <a:spLocks noGrp="1"/>
          </p:cNvSpPr>
          <p:nvPr>
            <p:ph type="body" sz="quarter" idx="19" hasCustomPrompt="1"/>
          </p:nvPr>
        </p:nvSpPr>
        <p:spPr>
          <a:xfrm>
            <a:off x="457200" y="6172200"/>
            <a:ext cx="8229600" cy="304800"/>
          </a:xfrm>
          <a:prstGeom prst="rect">
            <a:avLst/>
          </a:prstGeom>
        </p:spPr>
        <p:txBody>
          <a:bodyPr>
            <a:normAutofit/>
          </a:bodyPr>
          <a:lstStyle>
            <a:lvl1pPr>
              <a:buNone/>
              <a:defRPr sz="900"/>
            </a:lvl1pPr>
          </a:lstStyle>
          <a:p>
            <a:r>
              <a:rPr lang="en-US" sz="900" dirty="0">
                <a:solidFill>
                  <a:schemeClr val="tx1"/>
                </a:solidFill>
              </a:rPr>
              <a:t>Please put your source here</a:t>
            </a:r>
          </a:p>
        </p:txBody>
      </p:sp>
    </p:spTree>
    <p:extLst>
      <p:ext uri="{BB962C8B-B14F-4D97-AF65-F5344CB8AC3E}">
        <p14:creationId xmlns:p14="http://schemas.microsoft.com/office/powerpoint/2010/main" val="600316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ptional bullets">
  <p:cSld name="Table; optional bullets">
    <p:spTree>
      <p:nvGrpSpPr>
        <p:cNvPr id="1" name="Shape 33"/>
        <p:cNvGrpSpPr/>
        <p:nvPr/>
      </p:nvGrpSpPr>
      <p:grpSpPr>
        <a:xfrm>
          <a:off x="0" y="0"/>
          <a:ext cx="0" cy="0"/>
          <a:chOff x="0" y="0"/>
          <a:chExt cx="0" cy="0"/>
        </a:xfrm>
      </p:grpSpPr>
      <p:cxnSp>
        <p:nvCxnSpPr>
          <p:cNvPr id="34" name="Shape 34"/>
          <p:cNvCxnSpPr/>
          <p:nvPr/>
        </p:nvCxnSpPr>
        <p:spPr>
          <a:xfrm>
            <a:off x="388625" y="554200"/>
            <a:ext cx="8333400" cy="0"/>
          </a:xfrm>
          <a:prstGeom prst="straightConnector1">
            <a:avLst/>
          </a:prstGeom>
          <a:noFill/>
          <a:ln w="38100" cap="flat" cmpd="sng">
            <a:solidFill>
              <a:schemeClr val="dk2"/>
            </a:solidFill>
            <a:prstDash val="solid"/>
            <a:round/>
            <a:headEnd type="none" w="sm" len="sm"/>
            <a:tailEnd type="none" w="sm" len="sm"/>
          </a:ln>
        </p:spPr>
      </p:cxnSp>
      <p:sp>
        <p:nvSpPr>
          <p:cNvPr id="35" name="Shape 35"/>
          <p:cNvSpPr txBox="1">
            <a:spLocks noGrp="1"/>
          </p:cNvSpPr>
          <p:nvPr>
            <p:ph type="title"/>
          </p:nvPr>
        </p:nvSpPr>
        <p:spPr>
          <a:xfrm>
            <a:off x="312425" y="724717"/>
            <a:ext cx="6321600" cy="847200"/>
          </a:xfrm>
          <a:prstGeom prst="rect">
            <a:avLst/>
          </a:prstGeom>
        </p:spPr>
        <p:txBody>
          <a:bodyPr spcFirstLastPara="1" wrap="square" lIns="91425" tIns="91425" rIns="91425" bIns="91425" anchor="t" anchorCtr="0"/>
          <a:lstStyle>
            <a:lvl1pPr lvl="0" rtl="0">
              <a:spcBef>
                <a:spcPts val="0"/>
              </a:spcBef>
              <a:spcAft>
                <a:spcPts val="0"/>
              </a:spcAft>
              <a:buSzPts val="3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a:latin typeface="Montserrat"/>
                <a:ea typeface="Montserrat"/>
                <a:cs typeface="Montserrat"/>
                <a:sym typeface="Montserrat"/>
              </a:defRPr>
            </a:lvl2pPr>
            <a:lvl3pPr lvl="2" rtl="0">
              <a:spcBef>
                <a:spcPts val="0"/>
              </a:spcBef>
              <a:spcAft>
                <a:spcPts val="0"/>
              </a:spcAft>
              <a:buSzPts val="3000"/>
              <a:buFont typeface="Montserrat"/>
              <a:buNone/>
              <a:defRPr>
                <a:latin typeface="Montserrat"/>
                <a:ea typeface="Montserrat"/>
                <a:cs typeface="Montserrat"/>
                <a:sym typeface="Montserrat"/>
              </a:defRPr>
            </a:lvl3pPr>
            <a:lvl4pPr lvl="3" rtl="0">
              <a:spcBef>
                <a:spcPts val="0"/>
              </a:spcBef>
              <a:spcAft>
                <a:spcPts val="0"/>
              </a:spcAft>
              <a:buSzPts val="3000"/>
              <a:buFont typeface="Montserrat"/>
              <a:buNone/>
              <a:defRPr>
                <a:latin typeface="Montserrat"/>
                <a:ea typeface="Montserrat"/>
                <a:cs typeface="Montserrat"/>
                <a:sym typeface="Montserrat"/>
              </a:defRPr>
            </a:lvl4pPr>
            <a:lvl5pPr lvl="4" rtl="0">
              <a:spcBef>
                <a:spcPts val="0"/>
              </a:spcBef>
              <a:spcAft>
                <a:spcPts val="0"/>
              </a:spcAft>
              <a:buSzPts val="3000"/>
              <a:buFont typeface="Montserrat"/>
              <a:buNone/>
              <a:defRPr>
                <a:latin typeface="Montserrat"/>
                <a:ea typeface="Montserrat"/>
                <a:cs typeface="Montserrat"/>
                <a:sym typeface="Montserrat"/>
              </a:defRPr>
            </a:lvl5pPr>
            <a:lvl6pPr lvl="5" rtl="0">
              <a:spcBef>
                <a:spcPts val="0"/>
              </a:spcBef>
              <a:spcAft>
                <a:spcPts val="0"/>
              </a:spcAft>
              <a:buSzPts val="3000"/>
              <a:buFont typeface="Montserrat"/>
              <a:buNone/>
              <a:defRPr>
                <a:latin typeface="Montserrat"/>
                <a:ea typeface="Montserrat"/>
                <a:cs typeface="Montserrat"/>
                <a:sym typeface="Montserrat"/>
              </a:defRPr>
            </a:lvl6pPr>
            <a:lvl7pPr lvl="6" rtl="0">
              <a:spcBef>
                <a:spcPts val="0"/>
              </a:spcBef>
              <a:spcAft>
                <a:spcPts val="0"/>
              </a:spcAft>
              <a:buSzPts val="3000"/>
              <a:buFont typeface="Montserrat"/>
              <a:buNone/>
              <a:defRPr>
                <a:latin typeface="Montserrat"/>
                <a:ea typeface="Montserrat"/>
                <a:cs typeface="Montserrat"/>
                <a:sym typeface="Montserrat"/>
              </a:defRPr>
            </a:lvl7pPr>
            <a:lvl8pPr lvl="7" rtl="0">
              <a:spcBef>
                <a:spcPts val="0"/>
              </a:spcBef>
              <a:spcAft>
                <a:spcPts val="0"/>
              </a:spcAft>
              <a:buSzPts val="3000"/>
              <a:buFont typeface="Montserrat"/>
              <a:buNone/>
              <a:defRPr>
                <a:latin typeface="Montserrat"/>
                <a:ea typeface="Montserrat"/>
                <a:cs typeface="Montserrat"/>
                <a:sym typeface="Montserrat"/>
              </a:defRPr>
            </a:lvl8pPr>
            <a:lvl9pPr lvl="8" rtl="0">
              <a:spcBef>
                <a:spcPts val="0"/>
              </a:spcBef>
              <a:spcAft>
                <a:spcPts val="0"/>
              </a:spcAft>
              <a:buSzPts val="3000"/>
              <a:buFont typeface="Montserrat"/>
              <a:buNone/>
              <a:defRPr>
                <a:latin typeface="Montserrat"/>
                <a:ea typeface="Montserrat"/>
                <a:cs typeface="Montserrat"/>
                <a:sym typeface="Montserrat"/>
              </a:defRPr>
            </a:lvl9pPr>
          </a:lstStyle>
          <a:p>
            <a:endParaRPr/>
          </a:p>
        </p:txBody>
      </p:sp>
      <p:sp>
        <p:nvSpPr>
          <p:cNvPr id="36" name="Shape 36"/>
          <p:cNvSpPr txBox="1">
            <a:spLocks noGrp="1"/>
          </p:cNvSpPr>
          <p:nvPr>
            <p:ph type="body" idx="1"/>
          </p:nvPr>
        </p:nvSpPr>
        <p:spPr>
          <a:xfrm>
            <a:off x="5620097" y="1539267"/>
            <a:ext cx="3071400" cy="4003200"/>
          </a:xfrm>
          <a:prstGeom prst="rect">
            <a:avLst/>
          </a:prstGeom>
        </p:spPr>
        <p:txBody>
          <a:bodyPr spcFirstLastPara="1" wrap="square" lIns="91425" tIns="91425" rIns="91425" bIns="91425" anchor="t" anchorCtr="0"/>
          <a:lstStyle>
            <a:lvl1pPr marL="457189" lvl="0" indent="-317492" rtl="0">
              <a:spcBef>
                <a:spcPts val="0"/>
              </a:spcBef>
              <a:spcAft>
                <a:spcPts val="0"/>
              </a:spcAft>
              <a:buSzPts val="1400"/>
              <a:buChar char="●"/>
              <a:defRPr sz="1400"/>
            </a:lvl1pPr>
            <a:lvl2pPr marL="914378" lvl="1" indent="-304793" rtl="0">
              <a:spcBef>
                <a:spcPts val="1600"/>
              </a:spcBef>
              <a:spcAft>
                <a:spcPts val="0"/>
              </a:spcAft>
              <a:buSzPts val="1200"/>
              <a:buChar char="○"/>
              <a:defRPr sz="1200"/>
            </a:lvl2pPr>
            <a:lvl3pPr marL="1371566" lvl="2" indent="-304793" rtl="0">
              <a:spcBef>
                <a:spcPts val="1600"/>
              </a:spcBef>
              <a:spcAft>
                <a:spcPts val="0"/>
              </a:spcAft>
              <a:buSzPts val="1200"/>
              <a:buChar char="■"/>
              <a:defRPr sz="1200"/>
            </a:lvl3pPr>
            <a:lvl4pPr marL="1828754" lvl="3" indent="-304793" rtl="0">
              <a:spcBef>
                <a:spcPts val="1600"/>
              </a:spcBef>
              <a:spcAft>
                <a:spcPts val="0"/>
              </a:spcAft>
              <a:buSzPts val="1200"/>
              <a:buChar char="●"/>
              <a:defRPr sz="1200"/>
            </a:lvl4pPr>
            <a:lvl5pPr marL="2285943" lvl="4" indent="-304793" rtl="0">
              <a:spcBef>
                <a:spcPts val="1600"/>
              </a:spcBef>
              <a:spcAft>
                <a:spcPts val="0"/>
              </a:spcAft>
              <a:buSzPts val="1200"/>
              <a:buChar char="○"/>
              <a:defRPr sz="1200"/>
            </a:lvl5pPr>
            <a:lvl6pPr marL="2743132" lvl="5" indent="-304793" rtl="0">
              <a:spcBef>
                <a:spcPts val="1600"/>
              </a:spcBef>
              <a:spcAft>
                <a:spcPts val="0"/>
              </a:spcAft>
              <a:buSzPts val="1200"/>
              <a:buChar char="■"/>
              <a:defRPr sz="1200"/>
            </a:lvl6pPr>
            <a:lvl7pPr marL="3200320" lvl="6" indent="-304793" rtl="0">
              <a:spcBef>
                <a:spcPts val="1600"/>
              </a:spcBef>
              <a:spcAft>
                <a:spcPts val="0"/>
              </a:spcAft>
              <a:buSzPts val="1200"/>
              <a:buChar char="●"/>
              <a:defRPr sz="1200"/>
            </a:lvl7pPr>
            <a:lvl8pPr marL="3657509" lvl="7" indent="-304793" rtl="0">
              <a:spcBef>
                <a:spcPts val="1600"/>
              </a:spcBef>
              <a:spcAft>
                <a:spcPts val="0"/>
              </a:spcAft>
              <a:buSzPts val="1200"/>
              <a:buChar char="○"/>
              <a:defRPr sz="1200"/>
            </a:lvl8pPr>
            <a:lvl9pPr marL="4114697" lvl="8" indent="-304793" rtl="0">
              <a:spcBef>
                <a:spcPts val="1600"/>
              </a:spcBef>
              <a:spcAft>
                <a:spcPts val="1600"/>
              </a:spcAft>
              <a:buSzPts val="1200"/>
              <a:buChar char="■"/>
              <a:defRPr sz="1200"/>
            </a:lvl9pPr>
          </a:lstStyle>
          <a:p>
            <a:endParaRPr/>
          </a:p>
        </p:txBody>
      </p:sp>
      <p:sp>
        <p:nvSpPr>
          <p:cNvPr id="37" name="Shape 37"/>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4245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144835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39042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9085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57200" y="1343310"/>
            <a:ext cx="7886979" cy="46568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1766888" y="6356350"/>
            <a:ext cx="1204912" cy="365125"/>
          </a:xfrm>
          <a:prstGeom prst="rect">
            <a:avLst/>
          </a:prstGeom>
        </p:spPr>
        <p:txBody>
          <a:bodyPr/>
          <a:lstStyle>
            <a:lvl1pPr>
              <a:defRPr/>
            </a:lvl1pPr>
          </a:lstStyle>
          <a:p>
            <a:pPr>
              <a:defRPr/>
            </a:pPr>
            <a:fld id="{37755137-DBAD-4141-B1FE-EBA0E054E8ED}" type="datetime4">
              <a:rPr lang="en-US"/>
              <a:pPr>
                <a:defRPr/>
              </a:pPr>
              <a:t>August 13, 2018</a:t>
            </a:fld>
            <a:endParaRPr lang="en-US" dirty="0"/>
          </a:p>
        </p:txBody>
      </p:sp>
      <p:sp>
        <p:nvSpPr>
          <p:cNvPr id="4" name="Footer Placeholder 4"/>
          <p:cNvSpPr>
            <a:spLocks noGrp="1"/>
          </p:cNvSpPr>
          <p:nvPr>
            <p:ph type="ftr" sz="quarter" idx="15"/>
          </p:nvPr>
        </p:nvSpPr>
        <p:spPr>
          <a:xfrm>
            <a:off x="2971800" y="6356350"/>
            <a:ext cx="5616575" cy="365125"/>
          </a:xfrm>
          <a:prstGeom prst="rect">
            <a:avLst/>
          </a:prstGeom>
        </p:spPr>
        <p:txBody>
          <a:bodyPr/>
          <a:lstStyle>
            <a:lvl1pPr>
              <a:defRPr/>
            </a:lvl1pPr>
          </a:lstStyle>
          <a:p>
            <a:pPr>
              <a:defRPr/>
            </a:pPr>
            <a:r>
              <a:rPr lang="en-US" dirty="0"/>
              <a:t>|  Leading the Nation in Transportation Excellence  |  www.mbta.com</a:t>
            </a:r>
          </a:p>
        </p:txBody>
      </p:sp>
      <p:sp>
        <p:nvSpPr>
          <p:cNvPr id="5" name="Slide Number Placeholder 5"/>
          <p:cNvSpPr>
            <a:spLocks noGrp="1"/>
          </p:cNvSpPr>
          <p:nvPr>
            <p:ph type="sldNum" sz="quarter" idx="16"/>
          </p:nvPr>
        </p:nvSpPr>
        <p:spPr>
          <a:xfrm>
            <a:off x="1401763" y="6356350"/>
            <a:ext cx="365125" cy="365125"/>
          </a:xfrm>
          <a:prstGeom prst="rect">
            <a:avLst/>
          </a:prstGeom>
        </p:spPr>
        <p:txBody>
          <a:bodyPr/>
          <a:lstStyle>
            <a:lvl1pPr>
              <a:defRPr/>
            </a:lvl1pPr>
          </a:lstStyle>
          <a:p>
            <a:pPr>
              <a:defRPr/>
            </a:pPr>
            <a:fld id="{DA62F94F-AB0A-4724-83C9-F502D41A0472}" type="slidenum">
              <a:rPr lang="en-US"/>
              <a:pPr>
                <a:defRPr/>
              </a:pPr>
              <a:t>‹#›</a:t>
            </a:fld>
            <a:endParaRPr lang="en-US" dirty="0"/>
          </a:p>
        </p:txBody>
      </p:sp>
      <p:sp>
        <p:nvSpPr>
          <p:cNvPr id="2" name="Title 1"/>
          <p:cNvSpPr>
            <a:spLocks noGrp="1"/>
          </p:cNvSpPr>
          <p:nvPr>
            <p:ph type="title"/>
          </p:nvPr>
        </p:nvSpPr>
        <p:spPr>
          <a:xfrm>
            <a:off x="457200" y="137160"/>
            <a:ext cx="5943600" cy="82296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51371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7675"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543675"/>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00" smtClean="0"/>
              <a:pPr algn="r" eaLnBrk="1" hangingPunct="1">
                <a:defRPr/>
              </a:pPr>
              <a:t>‹#›</a:t>
            </a:fld>
            <a:endParaRPr lang="en-US" altLang="en-US" sz="1000" dirty="0"/>
          </a:p>
        </p:txBody>
      </p:sp>
      <p:sp>
        <p:nvSpPr>
          <p:cNvPr id="41" name="Content Placeholder 8"/>
          <p:cNvSpPr txBox="1">
            <a:spLocks/>
          </p:cNvSpPr>
          <p:nvPr/>
        </p:nvSpPr>
        <p:spPr>
          <a:xfrm>
            <a:off x="469900" y="1698625"/>
            <a:ext cx="8348663" cy="4438650"/>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defRPr/>
            </a:pPr>
            <a:endParaRPr lang="en-US" dirty="0"/>
          </a:p>
        </p:txBody>
      </p:sp>
      <p:pic>
        <p:nvPicPr>
          <p:cNvPr id="1034" name="Picture 2" descr="File:MBTA.svg"/>
          <p:cNvPicPr>
            <a:picLocks noChangeAspect="1" noChangeArrowheads="1"/>
          </p:cNvPicPr>
          <p:nvPr/>
        </p:nvPicPr>
        <p:blipFill>
          <a:blip r:embed="rId34" cstate="print"/>
          <a:srcRect/>
          <a:stretch>
            <a:fillRect/>
          </a:stretch>
        </p:blipFill>
        <p:spPr bwMode="auto">
          <a:xfrm>
            <a:off x="8139113" y="222250"/>
            <a:ext cx="711200" cy="711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4" r:id="rId2"/>
    <p:sldLayoutId id="2147483662" r:id="rId3"/>
    <p:sldLayoutId id="2147483663" r:id="rId4"/>
    <p:sldLayoutId id="2147483673"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736" r:id="rId27"/>
    <p:sldLayoutId id="2147483737" r:id="rId28"/>
    <p:sldLayoutId id="2147483742" r:id="rId29"/>
    <p:sldLayoutId id="2147483751" r:id="rId30"/>
    <p:sldLayoutId id="2147483752" r:id="rId31"/>
    <p:sldLayoutId id="2147483753" r:id="rId32"/>
  </p:sldLayoutIdLst>
  <p:hf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7675" y="720725"/>
            <a:ext cx="7499350"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7676" y="1325563"/>
            <a:ext cx="8321675" cy="0"/>
          </a:xfrm>
          <a:prstGeom prst="line">
            <a:avLst/>
          </a:prstGeom>
          <a:ln w="952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p:nvSpPr>
        <p:spPr>
          <a:xfrm>
            <a:off x="8148638" y="6543675"/>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75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altLang="en-US" sz="75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1" name="Content Placeholder 8"/>
          <p:cNvSpPr txBox="1">
            <a:spLocks/>
          </p:cNvSpPr>
          <p:nvPr/>
        </p:nvSpPr>
        <p:spPr>
          <a:xfrm>
            <a:off x="469901" y="1698625"/>
            <a:ext cx="8348663" cy="4438650"/>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257175" marR="0" lvl="0" indent="-257175" algn="l" defTabSz="685800" rtl="0" eaLnBrk="1" fontAlgn="base" latinLnBrk="0" hangingPunct="1">
              <a:lnSpc>
                <a:spcPct val="100000"/>
              </a:lnSpc>
              <a:spcBef>
                <a:spcPts val="750"/>
              </a:spcBef>
              <a:spcAft>
                <a:spcPct val="0"/>
              </a:spcAft>
              <a:buClr>
                <a:srgbClr val="000000"/>
              </a:buClr>
              <a:buSzTx/>
              <a:buFont typeface="+mj-lt"/>
              <a:buAutoNum type="arabicPeriod"/>
              <a:tabLst/>
              <a:defRPr/>
            </a:pPr>
            <a:endParaRPr kumimoji="0" lang="en-US" sz="975"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034" name="Picture 2" descr="File:MBTA.svg"/>
          <p:cNvPicPr>
            <a:picLocks noChangeAspect="1" noChangeArrowheads="1"/>
          </p:cNvPicPr>
          <p:nvPr userDrawn="1"/>
        </p:nvPicPr>
        <p:blipFill>
          <a:blip r:embed="rId32" cstate="print"/>
          <a:srcRect/>
          <a:stretch>
            <a:fillRect/>
          </a:stretch>
        </p:blipFill>
        <p:spPr bwMode="auto">
          <a:xfrm>
            <a:off x="8177576" y="222250"/>
            <a:ext cx="552100" cy="711200"/>
          </a:xfrm>
          <a:prstGeom prst="rect">
            <a:avLst/>
          </a:prstGeom>
          <a:noFill/>
          <a:ln w="9525">
            <a:noFill/>
            <a:miter lim="800000"/>
            <a:headEnd/>
            <a:tailEnd/>
          </a:ln>
        </p:spPr>
      </p:pic>
    </p:spTree>
    <p:extLst>
      <p:ext uri="{BB962C8B-B14F-4D97-AF65-F5344CB8AC3E}">
        <p14:creationId xmlns:p14="http://schemas.microsoft.com/office/powerpoint/2010/main" val="37398327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Lst>
  <p:hf hdr="0" dt="0"/>
  <p:txStyles>
    <p:titleStyle>
      <a:lvl1pPr algn="l" rtl="0" eaLnBrk="1" fontAlgn="base" hangingPunct="1">
        <a:lnSpc>
          <a:spcPct val="90000"/>
        </a:lnSpc>
        <a:spcBef>
          <a:spcPct val="0"/>
        </a:spcBef>
        <a:spcAft>
          <a:spcPct val="0"/>
        </a:spcAft>
        <a:defRPr sz="2100" b="1">
          <a:solidFill>
            <a:srgbClr val="0033CC"/>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21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1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1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100" b="1">
          <a:solidFill>
            <a:srgbClr val="0033CC"/>
          </a:solidFill>
          <a:latin typeface="Calibri" panose="020F0502020204030204" pitchFamily="34" charset="0"/>
          <a:cs typeface="Arial" charset="0"/>
        </a:defRPr>
      </a:lvl5pPr>
      <a:lvl6pPr marL="342900" algn="l" rtl="0" eaLnBrk="1" fontAlgn="base" hangingPunct="1">
        <a:spcBef>
          <a:spcPct val="0"/>
        </a:spcBef>
        <a:spcAft>
          <a:spcPct val="0"/>
        </a:spcAft>
        <a:defRPr sz="1800" b="1">
          <a:solidFill>
            <a:srgbClr val="0033CC"/>
          </a:solidFill>
          <a:latin typeface="Verdana" pitchFamily="34" charset="0"/>
          <a:cs typeface="Arial" charset="0"/>
        </a:defRPr>
      </a:lvl6pPr>
      <a:lvl7pPr marL="685800" algn="l" rtl="0" eaLnBrk="1" fontAlgn="base" hangingPunct="1">
        <a:spcBef>
          <a:spcPct val="0"/>
        </a:spcBef>
        <a:spcAft>
          <a:spcPct val="0"/>
        </a:spcAft>
        <a:defRPr sz="1800" b="1">
          <a:solidFill>
            <a:srgbClr val="0033CC"/>
          </a:solidFill>
          <a:latin typeface="Verdana" pitchFamily="34" charset="0"/>
          <a:cs typeface="Arial" charset="0"/>
        </a:defRPr>
      </a:lvl7pPr>
      <a:lvl8pPr marL="1028700" algn="l" rtl="0" eaLnBrk="1" fontAlgn="base" hangingPunct="1">
        <a:spcBef>
          <a:spcPct val="0"/>
        </a:spcBef>
        <a:spcAft>
          <a:spcPct val="0"/>
        </a:spcAft>
        <a:defRPr sz="1800" b="1">
          <a:solidFill>
            <a:srgbClr val="0033CC"/>
          </a:solidFill>
          <a:latin typeface="Verdana" pitchFamily="34" charset="0"/>
          <a:cs typeface="Arial" charset="0"/>
        </a:defRPr>
      </a:lvl8pPr>
      <a:lvl9pPr marL="1371600" algn="l" rtl="0" eaLnBrk="1" fontAlgn="base" hangingPunct="1">
        <a:spcBef>
          <a:spcPct val="0"/>
        </a:spcBef>
        <a:spcAft>
          <a:spcPct val="0"/>
        </a:spcAft>
        <a:defRPr sz="1800" b="1">
          <a:solidFill>
            <a:srgbClr val="0033CC"/>
          </a:solidFill>
          <a:latin typeface="Verdana" pitchFamily="34" charset="0"/>
          <a:cs typeface="Arial" charset="0"/>
        </a:defRPr>
      </a:lvl9pPr>
    </p:titleStyle>
    <p:bodyStyle>
      <a:lvl1pPr marL="171450" indent="-171450" algn="l" rtl="0" eaLnBrk="1" fontAlgn="base" hangingPunct="1">
        <a:spcBef>
          <a:spcPct val="100000"/>
        </a:spcBef>
        <a:spcAft>
          <a:spcPct val="0"/>
        </a:spcAft>
        <a:buClr>
          <a:srgbClr val="0033CC"/>
        </a:buClr>
        <a:buChar char="•"/>
        <a:defRPr sz="1800" b="1">
          <a:solidFill>
            <a:schemeClr val="tx1"/>
          </a:solidFill>
          <a:latin typeface="Calibri" panose="020F0502020204030204" pitchFamily="34" charset="0"/>
          <a:ea typeface="+mn-ea"/>
          <a:cs typeface="+mn-cs"/>
        </a:defRPr>
      </a:lvl1pPr>
      <a:lvl2pPr marL="432197" indent="-175022" algn="l" rtl="0" eaLnBrk="1" fontAlgn="base" hangingPunct="1">
        <a:spcBef>
          <a:spcPct val="20000"/>
        </a:spcBef>
        <a:spcAft>
          <a:spcPct val="0"/>
        </a:spcAft>
        <a:buClr>
          <a:srgbClr val="0033CC"/>
        </a:buClr>
        <a:buFont typeface="Arial" charset="0"/>
        <a:buChar char="–"/>
        <a:defRPr sz="1500">
          <a:solidFill>
            <a:schemeClr val="tx1"/>
          </a:solidFill>
          <a:latin typeface="Calibri" panose="020F0502020204030204" pitchFamily="34" charset="0"/>
          <a:cs typeface="+mn-cs"/>
        </a:defRPr>
      </a:lvl2pPr>
      <a:lvl3pPr marL="685800" indent="-167879" algn="l" rtl="0" eaLnBrk="1" fontAlgn="base" hangingPunct="1">
        <a:spcBef>
          <a:spcPct val="20000"/>
        </a:spcBef>
        <a:spcAft>
          <a:spcPct val="0"/>
        </a:spcAft>
        <a:buClr>
          <a:srgbClr val="0033CC"/>
        </a:buClr>
        <a:buChar char="•"/>
        <a:defRPr sz="1500">
          <a:solidFill>
            <a:schemeClr val="tx1"/>
          </a:solidFill>
          <a:latin typeface="Calibri" panose="020F0502020204030204" pitchFamily="34" charset="0"/>
          <a:cs typeface="+mn-cs"/>
        </a:defRPr>
      </a:lvl3pPr>
      <a:lvl4pPr marL="946547" indent="-175022" algn="l" rtl="0" eaLnBrk="1" fontAlgn="base" hangingPunct="1">
        <a:spcBef>
          <a:spcPct val="20000"/>
        </a:spcBef>
        <a:spcAft>
          <a:spcPct val="0"/>
        </a:spcAft>
        <a:buClr>
          <a:srgbClr val="0033CC"/>
        </a:buClr>
        <a:buChar char="–"/>
        <a:defRPr sz="1500">
          <a:solidFill>
            <a:schemeClr val="tx1"/>
          </a:solidFill>
          <a:latin typeface="Calibri" panose="020F0502020204030204" pitchFamily="34" charset="0"/>
          <a:cs typeface="+mn-cs"/>
        </a:defRPr>
      </a:lvl4pPr>
      <a:lvl5pPr marL="1200150" indent="-167879" algn="l" rtl="0" eaLnBrk="1" fontAlgn="base" hangingPunct="1">
        <a:spcBef>
          <a:spcPct val="20000"/>
        </a:spcBef>
        <a:spcAft>
          <a:spcPct val="0"/>
        </a:spcAft>
        <a:buClr>
          <a:srgbClr val="0033CC"/>
        </a:buClr>
        <a:buChar char="»"/>
        <a:defRPr sz="1500">
          <a:solidFill>
            <a:schemeClr val="tx1"/>
          </a:solidFill>
          <a:latin typeface="Calibri" panose="020F0502020204030204" pitchFamily="34" charset="0"/>
          <a:cs typeface="+mn-cs"/>
        </a:defRPr>
      </a:lvl5pPr>
      <a:lvl6pPr marL="1543050" indent="-167879" algn="l" rtl="0" eaLnBrk="1" fontAlgn="base" hangingPunct="1">
        <a:spcBef>
          <a:spcPct val="20000"/>
        </a:spcBef>
        <a:spcAft>
          <a:spcPct val="0"/>
        </a:spcAft>
        <a:buClr>
          <a:srgbClr val="0033CC"/>
        </a:buClr>
        <a:buChar char="»"/>
        <a:defRPr sz="1500">
          <a:solidFill>
            <a:schemeClr val="tx1"/>
          </a:solidFill>
          <a:latin typeface="+mn-lt"/>
          <a:cs typeface="+mn-cs"/>
        </a:defRPr>
      </a:lvl6pPr>
      <a:lvl7pPr marL="1885950" indent="-167879" algn="l" rtl="0" eaLnBrk="1" fontAlgn="base" hangingPunct="1">
        <a:spcBef>
          <a:spcPct val="20000"/>
        </a:spcBef>
        <a:spcAft>
          <a:spcPct val="0"/>
        </a:spcAft>
        <a:buClr>
          <a:srgbClr val="0033CC"/>
        </a:buClr>
        <a:buChar char="»"/>
        <a:defRPr sz="1500">
          <a:solidFill>
            <a:schemeClr val="tx1"/>
          </a:solidFill>
          <a:latin typeface="+mn-lt"/>
          <a:cs typeface="+mn-cs"/>
        </a:defRPr>
      </a:lvl7pPr>
      <a:lvl8pPr marL="2228850" indent="-167879" algn="l" rtl="0" eaLnBrk="1" fontAlgn="base" hangingPunct="1">
        <a:spcBef>
          <a:spcPct val="20000"/>
        </a:spcBef>
        <a:spcAft>
          <a:spcPct val="0"/>
        </a:spcAft>
        <a:buClr>
          <a:srgbClr val="0033CC"/>
        </a:buClr>
        <a:buChar char="»"/>
        <a:defRPr sz="1500">
          <a:solidFill>
            <a:schemeClr val="tx1"/>
          </a:solidFill>
          <a:latin typeface="+mn-lt"/>
          <a:cs typeface="+mn-cs"/>
        </a:defRPr>
      </a:lvl8pPr>
      <a:lvl9pPr marL="2571750" indent="-167879" algn="l" rtl="0" eaLnBrk="1" fontAlgn="base" hangingPunct="1">
        <a:spcBef>
          <a:spcPct val="20000"/>
        </a:spcBef>
        <a:spcAft>
          <a:spcPct val="0"/>
        </a:spcAft>
        <a:buClr>
          <a:srgbClr val="0033CC"/>
        </a:buClr>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tiff"/><Relationship Id="rId7"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tiff"/><Relationship Id="rId10" Type="http://schemas.openxmlformats.org/officeDocument/2006/relationships/image" Target="../media/image42.emf"/><Relationship Id="rId4" Type="http://schemas.openxmlformats.org/officeDocument/2006/relationships/image" Target="../media/image36.tiff"/><Relationship Id="rId9" Type="http://schemas.openxmlformats.org/officeDocument/2006/relationships/image" Target="../media/image41.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853" y="4181856"/>
            <a:ext cx="7751547" cy="466344"/>
          </a:xfrm>
        </p:spPr>
        <p:txBody>
          <a:bodyPr/>
          <a:lstStyle/>
          <a:p>
            <a:r>
              <a:rPr lang="en-US" sz="2500" dirty="0" smtClean="0">
                <a:solidFill>
                  <a:srgbClr val="0033CC"/>
                </a:solidFill>
              </a:rPr>
              <a:t>Better Bus Project </a:t>
            </a:r>
            <a:endParaRPr lang="en-US" sz="2500" dirty="0">
              <a:solidFill>
                <a:srgbClr val="0033CC"/>
              </a:solidFill>
            </a:endParaRPr>
          </a:p>
        </p:txBody>
      </p:sp>
      <p:sp>
        <p:nvSpPr>
          <p:cNvPr id="3" name="Text Placeholder 2"/>
          <p:cNvSpPr>
            <a:spLocks noGrp="1"/>
          </p:cNvSpPr>
          <p:nvPr>
            <p:ph type="body" sz="quarter" idx="10"/>
          </p:nvPr>
        </p:nvSpPr>
        <p:spPr>
          <a:xfrm>
            <a:off x="1163853" y="4648200"/>
            <a:ext cx="3352800" cy="762000"/>
          </a:xfrm>
        </p:spPr>
        <p:txBody>
          <a:bodyPr/>
          <a:lstStyle/>
          <a:p>
            <a:pPr>
              <a:spcBef>
                <a:spcPct val="0"/>
              </a:spcBef>
            </a:pPr>
            <a:r>
              <a:rPr lang="en-US" sz="2500" b="0" dirty="0">
                <a:solidFill>
                  <a:srgbClr val="0033CC"/>
                </a:solidFill>
                <a:ea typeface="+mj-ea"/>
              </a:rPr>
              <a:t>July 2018</a:t>
            </a:r>
          </a:p>
        </p:txBody>
      </p:sp>
      <p:sp>
        <p:nvSpPr>
          <p:cNvPr id="4" name="Title 1"/>
          <p:cNvSpPr txBox="1">
            <a:spLocks/>
          </p:cNvSpPr>
          <p:nvPr/>
        </p:nvSpPr>
        <p:spPr>
          <a:xfrm>
            <a:off x="1143000" y="4639056"/>
            <a:ext cx="7751547" cy="466344"/>
          </a:xfrm>
          <a:prstGeom prst="rect">
            <a:avLst/>
          </a:prstGeom>
        </p:spPr>
        <p:txBody>
          <a:bodyPr anchor="b" anchorCtr="0"/>
          <a:lstStyle>
            <a:lvl1pPr algn="l" rtl="0" eaLnBrk="1" fontAlgn="base" hangingPunct="1">
              <a:lnSpc>
                <a:spcPct val="100000"/>
              </a:lnSpc>
              <a:spcBef>
                <a:spcPct val="0"/>
              </a:spcBef>
              <a:spcAft>
                <a:spcPct val="0"/>
              </a:spcAft>
              <a:defRPr sz="3200" b="1" baseline="0">
                <a:solidFill>
                  <a:srgbClr val="00269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2pPr>
            <a:lvl3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3pPr>
            <a:lvl4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4pPr>
            <a:lvl5pPr algn="l" rtl="0" eaLnBrk="1" fontAlgn="base" hangingPunct="1">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endParaRPr lang="en-US" sz="2400" b="0" kern="0" dirty="0">
              <a:solidFill>
                <a:schemeClr val="tx1"/>
              </a:solidFill>
            </a:endParaRPr>
          </a:p>
        </p:txBody>
      </p:sp>
    </p:spTree>
    <p:extLst>
      <p:ext uri="{BB962C8B-B14F-4D97-AF65-F5344CB8AC3E}">
        <p14:creationId xmlns:p14="http://schemas.microsoft.com/office/powerpoint/2010/main" val="25932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5085" y="3391038"/>
            <a:ext cx="3956916" cy="3122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sz="1500" b="1" dirty="0" smtClean="0">
                <a:solidFill>
                  <a:schemeClr val="tx1"/>
                </a:solidFill>
                <a:latin typeface="Arial" panose="020B0604020202020204" pitchFamily="34" charset="0"/>
                <a:cs typeface="Arial" panose="020B0604020202020204" pitchFamily="34" charset="0"/>
              </a:rPr>
              <a:t>Transit Signal Prioritization</a:t>
            </a:r>
          </a:p>
          <a:p>
            <a:pPr lvl="0"/>
            <a:endParaRPr lang="en-US" sz="15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Boston</a:t>
            </a:r>
          </a:p>
          <a:p>
            <a:pPr marL="285750" lvl="0" indent="-285750">
              <a:buFont typeface="Arial" panose="020B0604020202020204" pitchFamily="34" charset="0"/>
              <a:buChar char="•"/>
            </a:pPr>
            <a:endParaRPr lang="en-US" sz="1500" dirty="0" smtClean="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Brookline</a:t>
            </a:r>
          </a:p>
          <a:p>
            <a:pPr marL="285750" lvl="0" indent="-285750">
              <a:buFont typeface="Arial" panose="020B0604020202020204" pitchFamily="34" charset="0"/>
              <a:buChar char="•"/>
            </a:pPr>
            <a:endParaRPr lang="en-US" sz="1500" dirty="0" smtClean="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Cambridge</a:t>
            </a:r>
          </a:p>
          <a:p>
            <a:pPr marL="285750" lvl="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Everett</a:t>
            </a:r>
          </a:p>
          <a:p>
            <a:pPr marL="285750" lvl="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Arlington</a:t>
            </a:r>
          </a:p>
          <a:p>
            <a:pPr marL="285750" lvl="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Watertown</a:t>
            </a:r>
            <a:endParaRPr lang="en-US" sz="1500" dirty="0">
              <a:solidFill>
                <a:schemeClr val="tx1"/>
              </a:solidFill>
              <a:latin typeface="Arial" panose="020B0604020202020204" pitchFamily="34" charset="0"/>
              <a:cs typeface="Arial" panose="020B0604020202020204" pitchFamily="34" charset="0"/>
            </a:endParaRPr>
          </a:p>
        </p:txBody>
      </p:sp>
      <p:sp>
        <p:nvSpPr>
          <p:cNvPr id="14" name="Title 6"/>
          <p:cNvSpPr>
            <a:spLocks noGrp="1"/>
          </p:cNvSpPr>
          <p:nvPr>
            <p:ph type="title"/>
          </p:nvPr>
        </p:nvSpPr>
        <p:spPr>
          <a:xfrm>
            <a:off x="462685" y="829056"/>
            <a:ext cx="7751547" cy="466344"/>
          </a:xfrm>
        </p:spPr>
        <p:txBody>
          <a:bodyPr/>
          <a:lstStyle/>
          <a:p>
            <a:r>
              <a:rPr lang="en-US" sz="2200" dirty="0">
                <a:sym typeface="Montserrat"/>
              </a:rPr>
              <a:t>Municipal Partnerships </a:t>
            </a:r>
          </a:p>
        </p:txBody>
      </p:sp>
      <p:sp>
        <p:nvSpPr>
          <p:cNvPr id="7" name="Rectangle 6"/>
          <p:cNvSpPr/>
          <p:nvPr/>
        </p:nvSpPr>
        <p:spPr>
          <a:xfrm>
            <a:off x="4572001" y="3391038"/>
            <a:ext cx="4876799" cy="3351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sz="1500" b="1" dirty="0" smtClean="0">
                <a:solidFill>
                  <a:schemeClr val="tx1"/>
                </a:solidFill>
                <a:latin typeface="Arial" panose="020B0604020202020204" pitchFamily="34" charset="0"/>
                <a:cs typeface="Arial" panose="020B0604020202020204" pitchFamily="34" charset="0"/>
              </a:rPr>
              <a:t>Dedicated Bus Lanes</a:t>
            </a:r>
          </a:p>
          <a:p>
            <a:pPr lvl="0"/>
            <a:endParaRPr lang="en-US" sz="1500" dirty="0" smtClean="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Broadway </a:t>
            </a:r>
            <a:r>
              <a:rPr lang="en-US" sz="1500" dirty="0" smtClean="0">
                <a:solidFill>
                  <a:schemeClr val="tx1"/>
                </a:solidFill>
                <a:latin typeface="Arial" panose="020B0604020202020204" pitchFamily="34" charset="0"/>
                <a:cs typeface="Arial" panose="020B0604020202020204" pitchFamily="34" charset="0"/>
              </a:rPr>
              <a:t>Southbound and Northbound, Everett (Complete 2018)</a:t>
            </a:r>
            <a:endParaRPr lang="en-US" sz="1500" dirty="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Washington St. (Roslindale), </a:t>
            </a:r>
            <a:r>
              <a:rPr lang="en-US" sz="1500" dirty="0" smtClean="0">
                <a:solidFill>
                  <a:schemeClr val="tx1"/>
                </a:solidFill>
                <a:latin typeface="Arial" panose="020B0604020202020204" pitchFamily="34" charset="0"/>
                <a:cs typeface="Arial" panose="020B0604020202020204" pitchFamily="34" charset="0"/>
              </a:rPr>
              <a:t>Boston (Fall 2018 completion)</a:t>
            </a:r>
            <a:endParaRPr lang="en-US" sz="1500" i="1" dirty="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South Mass Ave, </a:t>
            </a:r>
            <a:r>
              <a:rPr lang="en-US" sz="1500" dirty="0" smtClean="0">
                <a:solidFill>
                  <a:schemeClr val="tx1"/>
                </a:solidFill>
                <a:latin typeface="Arial" panose="020B0604020202020204" pitchFamily="34" charset="0"/>
                <a:cs typeface="Arial" panose="020B0604020202020204" pitchFamily="34" charset="0"/>
              </a:rPr>
              <a:t>Cambridge (Mid 2018)</a:t>
            </a:r>
            <a:endParaRPr lang="en-US" sz="1500" dirty="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Mt. Auburn St., </a:t>
            </a:r>
            <a:r>
              <a:rPr lang="en-US" sz="1500" dirty="0" smtClean="0">
                <a:solidFill>
                  <a:schemeClr val="tx1"/>
                </a:solidFill>
                <a:latin typeface="Arial" panose="020B0604020202020204" pitchFamily="34" charset="0"/>
                <a:cs typeface="Arial" panose="020B0604020202020204" pitchFamily="34" charset="0"/>
              </a:rPr>
              <a:t>Cambridge/Watertown (October 2018)</a:t>
            </a:r>
            <a:endParaRPr lang="en-US" sz="1500" dirty="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North Mass Ave, </a:t>
            </a:r>
            <a:r>
              <a:rPr lang="en-US" sz="1500" dirty="0" smtClean="0">
                <a:solidFill>
                  <a:schemeClr val="tx1"/>
                </a:solidFill>
                <a:latin typeface="Arial" panose="020B0604020202020204" pitchFamily="34" charset="0"/>
                <a:cs typeface="Arial" panose="020B0604020202020204" pitchFamily="34" charset="0"/>
              </a:rPr>
              <a:t>Arlington (Late 2018)</a:t>
            </a:r>
            <a:endParaRPr lang="en-US" sz="1500" dirty="0">
              <a:solidFill>
                <a:schemeClr val="tx1"/>
              </a:solidFill>
              <a:latin typeface="Arial" panose="020B0604020202020204" pitchFamily="34" charset="0"/>
              <a:cs typeface="Arial" panose="020B0604020202020204" pitchFamily="34" charset="0"/>
            </a:endParaRPr>
          </a:p>
          <a:p>
            <a:pPr marL="214313" indent="-214313">
              <a:lnSpc>
                <a:spcPct val="120000"/>
              </a:lnSpc>
              <a:spcBef>
                <a:spcPts val="450"/>
              </a:spcBef>
              <a:buFont typeface="Arial" panose="020B0604020202020204" pitchFamily="34" charset="0"/>
              <a:buChar char="•"/>
              <a:tabLst>
                <a:tab pos="4457700" algn="l"/>
              </a:tabLst>
            </a:pPr>
            <a:r>
              <a:rPr lang="en-US" sz="1500" dirty="0">
                <a:solidFill>
                  <a:schemeClr val="tx1"/>
                </a:solidFill>
                <a:latin typeface="Arial" panose="020B0604020202020204" pitchFamily="34" charset="0"/>
                <a:cs typeface="Arial" panose="020B0604020202020204" pitchFamily="34" charset="0"/>
              </a:rPr>
              <a:t>Broadway, </a:t>
            </a:r>
            <a:r>
              <a:rPr lang="en-US" sz="1500" dirty="0" smtClean="0">
                <a:solidFill>
                  <a:schemeClr val="tx1"/>
                </a:solidFill>
                <a:latin typeface="Arial" panose="020B0604020202020204" pitchFamily="34" charset="0"/>
                <a:cs typeface="Arial" panose="020B0604020202020204" pitchFamily="34" charset="0"/>
              </a:rPr>
              <a:t>Somerville (Late 2018)</a:t>
            </a:r>
            <a:r>
              <a:rPr lang="en-US" sz="1500" dirty="0">
                <a:solidFill>
                  <a:schemeClr val="tx1"/>
                </a:solidFill>
                <a:latin typeface="Arial" panose="020B0604020202020204" pitchFamily="34" charset="0"/>
                <a:cs typeface="Arial" panose="020B0604020202020204" pitchFamily="34" charset="0"/>
              </a:rPr>
              <a:t>	</a:t>
            </a:r>
          </a:p>
          <a:p>
            <a:pPr marL="214313" indent="-214313">
              <a:lnSpc>
                <a:spcPct val="120000"/>
              </a:lnSpc>
              <a:spcBef>
                <a:spcPts val="450"/>
              </a:spcBef>
              <a:buFont typeface="Arial" panose="020B0604020202020204" pitchFamily="34" charset="0"/>
              <a:buChar char="•"/>
              <a:tabLst>
                <a:tab pos="4457700" algn="l"/>
              </a:tabLst>
            </a:pPr>
            <a:endParaRPr lang="en-US" sz="1500" dirty="0">
              <a:solidFill>
                <a:schemeClr val="tx1"/>
              </a:solidFill>
              <a:latin typeface="Arial" panose="020B0604020202020204" pitchFamily="34" charset="0"/>
              <a:cs typeface="Arial" panose="020B0604020202020204" pitchFamily="34"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462685" y="1524000"/>
            <a:ext cx="4109316" cy="1752600"/>
          </a:xfrm>
          <a:prstGeom prst="rect">
            <a:avLst/>
          </a:prstGeom>
        </p:spPr>
      </p:pic>
      <p:pic>
        <p:nvPicPr>
          <p:cNvPr id="1026" name="Picture 2" descr="Image result for dedicated bus lane bos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423" y="1400356"/>
            <a:ext cx="2768038" cy="188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6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29056"/>
            <a:ext cx="7751547" cy="466344"/>
          </a:xfrm>
        </p:spPr>
        <p:txBody>
          <a:bodyPr/>
          <a:lstStyle/>
          <a:p>
            <a:r>
              <a:rPr lang="en-US" sz="2200" dirty="0">
                <a:sym typeface="Montserrat"/>
              </a:rPr>
              <a:t>What is Transit Signal Prioritization</a:t>
            </a:r>
          </a:p>
        </p:txBody>
      </p:sp>
      <p:sp>
        <p:nvSpPr>
          <p:cNvPr id="10" name="Rectangle 9"/>
          <p:cNvSpPr/>
          <p:nvPr/>
        </p:nvSpPr>
        <p:spPr>
          <a:xfrm>
            <a:off x="462684" y="1475315"/>
            <a:ext cx="4566516" cy="4809558"/>
          </a:xfrm>
          <a:prstGeom prst="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numCol="1" rtlCol="0" anchor="t"/>
          <a:lstStyle/>
          <a:p>
            <a:pPr marL="91440"/>
            <a:r>
              <a:rPr lang="en-US" dirty="0">
                <a:solidFill>
                  <a:schemeClr val="tx1"/>
                </a:solidFill>
                <a:latin typeface="Arial" panose="020B0604020202020204" pitchFamily="34" charset="0"/>
                <a:cs typeface="Arial" panose="020B0604020202020204" pitchFamily="34" charset="0"/>
              </a:rPr>
              <a:t>TSP uses technology to reduce dwell time for transit vehicles operating in mixed traffic by extending green-light-time, or shortening red-light-time. </a:t>
            </a:r>
            <a:br>
              <a:rPr lang="en-US"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a:p>
            <a:pPr marL="91440"/>
            <a:r>
              <a:rPr lang="en-US" dirty="0">
                <a:solidFill>
                  <a:schemeClr val="tx1"/>
                </a:solidFill>
                <a:latin typeface="Arial" panose="020B0604020202020204" pitchFamily="34" charset="0"/>
                <a:cs typeface="Arial" panose="020B0604020202020204" pitchFamily="34" charset="0"/>
              </a:rPr>
              <a:t>TSP helps</a:t>
            </a:r>
            <a:r>
              <a:rPr lang="en-US" dirty="0" smtClean="0">
                <a:solidFill>
                  <a:schemeClr val="tx1"/>
                </a:solidFill>
                <a:latin typeface="Arial" panose="020B0604020202020204" pitchFamily="34" charset="0"/>
                <a:cs typeface="Arial" panose="020B0604020202020204" pitchFamily="34" charset="0"/>
              </a:rPr>
              <a:t>:</a:t>
            </a:r>
          </a:p>
          <a:p>
            <a:pPr marL="708660" lvl="1"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Improve reliability</a:t>
            </a:r>
          </a:p>
          <a:p>
            <a:pPr marL="708660" lvl="1"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Reduce travel time</a:t>
            </a:r>
          </a:p>
          <a:p>
            <a:pPr marL="708660" lvl="1"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Increase network capacity</a:t>
            </a:r>
          </a:p>
          <a:p>
            <a:pPr marL="708660" lvl="1"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Enhance OTP</a:t>
            </a:r>
          </a:p>
          <a:p>
            <a:pPr marL="91440"/>
            <a:endParaRPr lang="en-US" dirty="0" smtClean="0">
              <a:solidFill>
                <a:schemeClr val="tx1"/>
              </a:solidFill>
              <a:latin typeface="Arial" panose="020B0604020202020204" pitchFamily="34" charset="0"/>
              <a:cs typeface="Arial" panose="020B0604020202020204" pitchFamily="34" charset="0"/>
            </a:endParaRPr>
          </a:p>
          <a:p>
            <a:pPr marL="91440"/>
            <a:r>
              <a:rPr lang="en-US" dirty="0" smtClean="0">
                <a:solidFill>
                  <a:schemeClr val="tx1"/>
                </a:solidFill>
                <a:latin typeface="Arial" panose="020B0604020202020204" pitchFamily="34" charset="0"/>
                <a:cs typeface="Arial" panose="020B0604020202020204" pitchFamily="34" charset="0"/>
              </a:rPr>
              <a:t>Implementation Strategy: </a:t>
            </a:r>
          </a:p>
          <a:p>
            <a:pPr marL="708660" lvl="1" indent="-34290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Pilot </a:t>
            </a:r>
            <a:r>
              <a:rPr lang="en-US" dirty="0">
                <a:solidFill>
                  <a:schemeClr val="tx1"/>
                </a:solidFill>
                <a:latin typeface="Arial" panose="020B0604020202020204" pitchFamily="34" charset="0"/>
                <a:cs typeface="Arial" panose="020B0604020202020204" pitchFamily="34" charset="0"/>
              </a:rPr>
              <a:t>TSP at individual intersections in partnership with cities/towns.</a:t>
            </a:r>
          </a:p>
          <a:p>
            <a:pPr marL="708660" lvl="1" indent="-34290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Pilot </a:t>
            </a:r>
            <a:r>
              <a:rPr lang="en-US" dirty="0">
                <a:solidFill>
                  <a:schemeClr val="tx1"/>
                </a:solidFill>
                <a:latin typeface="Arial" panose="020B0604020202020204" pitchFamily="34" charset="0"/>
                <a:cs typeface="Arial" panose="020B0604020202020204" pitchFamily="34" charset="0"/>
              </a:rPr>
              <a:t>TSP on longer corridors.</a:t>
            </a:r>
          </a:p>
          <a:p>
            <a:pPr marL="708660" lvl="1" indent="-34290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Roll-out </a:t>
            </a:r>
            <a:r>
              <a:rPr lang="en-US" dirty="0">
                <a:solidFill>
                  <a:schemeClr val="tx1"/>
                </a:solidFill>
                <a:latin typeface="Arial" panose="020B0604020202020204" pitchFamily="34" charset="0"/>
                <a:cs typeface="Arial" panose="020B0604020202020204" pitchFamily="34" charset="0"/>
              </a:rPr>
              <a:t>to high-ridership corridors.</a:t>
            </a:r>
          </a:p>
          <a:p>
            <a:pPr marL="708660" lvl="1" indent="-342900">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142" r="17954"/>
          <a:stretch/>
        </p:blipFill>
        <p:spPr>
          <a:xfrm>
            <a:off x="5105400" y="1752600"/>
            <a:ext cx="3709290" cy="4015716"/>
          </a:xfrm>
          <a:prstGeom prst="rect">
            <a:avLst/>
          </a:prstGeom>
        </p:spPr>
      </p:pic>
    </p:spTree>
    <p:extLst>
      <p:ext uri="{BB962C8B-B14F-4D97-AF65-F5344CB8AC3E}">
        <p14:creationId xmlns:p14="http://schemas.microsoft.com/office/powerpoint/2010/main" val="1447736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600" y="2951566"/>
            <a:ext cx="3804516" cy="3122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b="1" dirty="0" smtClean="0">
                <a:solidFill>
                  <a:schemeClr val="tx1"/>
                </a:solidFill>
                <a:latin typeface="Arial" panose="020B0604020202020204" pitchFamily="34" charset="0"/>
                <a:cs typeface="Arial" panose="020B0604020202020204" pitchFamily="34" charset="0"/>
              </a:rPr>
              <a:t>Green Line, B &amp; E Branches</a:t>
            </a:r>
          </a:p>
          <a:p>
            <a:pPr lvl="0"/>
            <a:endParaRPr lang="en-US" dirty="0">
              <a:solidFill>
                <a:schemeClr val="tx1"/>
              </a:solidFill>
              <a:latin typeface="Arial" panose="020B0604020202020204" pitchFamily="34" charset="0"/>
              <a:cs typeface="Arial" panose="020B0604020202020204" pitchFamily="34" charset="0"/>
            </a:endParaRPr>
          </a:p>
          <a:p>
            <a:pPr lvl="0"/>
            <a:r>
              <a:rPr lang="en-US" dirty="0" smtClean="0">
                <a:solidFill>
                  <a:schemeClr val="tx1"/>
                </a:solidFill>
                <a:latin typeface="Arial" panose="020B0604020202020204" pitchFamily="34" charset="0"/>
                <a:cs typeface="Arial" panose="020B0604020202020204" pitchFamily="34" charset="0"/>
              </a:rPr>
              <a:t>Over </a:t>
            </a:r>
            <a:r>
              <a:rPr lang="en-US" dirty="0">
                <a:solidFill>
                  <a:schemeClr val="tx1"/>
                </a:solidFill>
                <a:latin typeface="Arial" panose="020B0604020202020204" pitchFamily="34" charset="0"/>
                <a:cs typeface="Arial" panose="020B0604020202020204" pitchFamily="34" charset="0"/>
              </a:rPr>
              <a:t>9 days of observation:</a:t>
            </a:r>
          </a:p>
          <a:p>
            <a:pPr lvl="0"/>
            <a:endParaRPr lang="en-US"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Priority was granted 380 times.</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Green-light-time </a:t>
            </a:r>
            <a:r>
              <a:rPr lang="en-US" dirty="0">
                <a:solidFill>
                  <a:schemeClr val="tx1"/>
                </a:solidFill>
                <a:latin typeface="Arial" panose="020B0604020202020204" pitchFamily="34" charset="0"/>
                <a:cs typeface="Arial" panose="020B0604020202020204" pitchFamily="34" charset="0"/>
              </a:rPr>
              <a:t>extended by 14 seconds (average).</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Red-light-time </a:t>
            </a:r>
            <a:r>
              <a:rPr lang="en-US" dirty="0">
                <a:solidFill>
                  <a:schemeClr val="tx1"/>
                </a:solidFill>
                <a:latin typeface="Arial" panose="020B0604020202020204" pitchFamily="34" charset="0"/>
                <a:cs typeface="Arial" panose="020B0604020202020204" pitchFamily="34" charset="0"/>
              </a:rPr>
              <a:t>reduced by 8 seconds (average).</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No </a:t>
            </a:r>
            <a:r>
              <a:rPr lang="en-US" dirty="0">
                <a:solidFill>
                  <a:schemeClr val="tx1"/>
                </a:solidFill>
                <a:latin typeface="Arial" panose="020B0604020202020204" pitchFamily="34" charset="0"/>
                <a:cs typeface="Arial" panose="020B0604020202020204" pitchFamily="34" charset="0"/>
              </a:rPr>
              <a:t>demonstrable negative effect to general traffic.</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TSP </a:t>
            </a:r>
            <a:r>
              <a:rPr lang="en-US" dirty="0">
                <a:solidFill>
                  <a:schemeClr val="tx1"/>
                </a:solidFill>
                <a:latin typeface="Arial" panose="020B0604020202020204" pitchFamily="34" charset="0"/>
                <a:cs typeface="Arial" panose="020B0604020202020204" pitchFamily="34" charset="0"/>
              </a:rPr>
              <a:t>has been operational since May 2017.</a:t>
            </a:r>
          </a:p>
        </p:txBody>
      </p:sp>
      <p:sp>
        <p:nvSpPr>
          <p:cNvPr id="14" name="Title 6"/>
          <p:cNvSpPr>
            <a:spLocks noGrp="1"/>
          </p:cNvSpPr>
          <p:nvPr>
            <p:ph type="title"/>
          </p:nvPr>
        </p:nvSpPr>
        <p:spPr>
          <a:xfrm>
            <a:off x="462685" y="829056"/>
            <a:ext cx="7995515" cy="466344"/>
          </a:xfrm>
        </p:spPr>
        <p:txBody>
          <a:bodyPr/>
          <a:lstStyle/>
          <a:p>
            <a:r>
              <a:rPr lang="en-US" sz="2200" dirty="0">
                <a:sym typeface="Montserrat"/>
              </a:rPr>
              <a:t>Transit Signal Prioritization – </a:t>
            </a:r>
            <a:r>
              <a:rPr lang="en-US" sz="2200" dirty="0" smtClean="0">
                <a:sym typeface="Montserrat"/>
              </a:rPr>
              <a:t>Completed Intersection Pilot</a:t>
            </a:r>
            <a:endParaRPr lang="en-US" sz="2200" dirty="0">
              <a:sym typeface="Montserra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048" r="10714"/>
          <a:stretch/>
        </p:blipFill>
        <p:spPr>
          <a:xfrm>
            <a:off x="1798239" y="1388974"/>
            <a:ext cx="1427238" cy="1524000"/>
          </a:xfrm>
          <a:prstGeom prst="rect">
            <a:avLst/>
          </a:prstGeom>
        </p:spPr>
      </p:pic>
      <p:sp>
        <p:nvSpPr>
          <p:cNvPr id="7" name="Rectangle 6"/>
          <p:cNvSpPr/>
          <p:nvPr/>
        </p:nvSpPr>
        <p:spPr>
          <a:xfrm>
            <a:off x="5176367" y="2925917"/>
            <a:ext cx="3967633" cy="3121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b="1" dirty="0" smtClean="0">
                <a:solidFill>
                  <a:schemeClr val="tx1"/>
                </a:solidFill>
                <a:latin typeface="Arial" panose="020B0604020202020204" pitchFamily="34" charset="0"/>
                <a:cs typeface="Arial" panose="020B0604020202020204" pitchFamily="34" charset="0"/>
              </a:rPr>
              <a:t>Green Line C Branch</a:t>
            </a:r>
          </a:p>
          <a:p>
            <a:pPr lvl="0"/>
            <a:endParaRPr lang="en-US" dirty="0">
              <a:solidFill>
                <a:schemeClr val="tx1"/>
              </a:solidFill>
              <a:latin typeface="Arial" panose="020B0604020202020204" pitchFamily="34" charset="0"/>
              <a:cs typeface="Arial" panose="020B0604020202020204" pitchFamily="34" charset="0"/>
            </a:endParaRPr>
          </a:p>
          <a:p>
            <a:pPr lvl="0"/>
            <a:r>
              <a:rPr lang="en-US" dirty="0" smtClean="0">
                <a:solidFill>
                  <a:schemeClr val="tx1"/>
                </a:solidFill>
                <a:latin typeface="Arial" panose="020B0604020202020204" pitchFamily="34" charset="0"/>
                <a:cs typeface="Arial" panose="020B0604020202020204" pitchFamily="34" charset="0"/>
              </a:rPr>
              <a:t>Over 5 days of observation:</a:t>
            </a:r>
          </a:p>
          <a:p>
            <a:pPr marL="171450" lvl="0" indent="-171450">
              <a:buFont typeface="Arial" panose="020B0604020202020204" pitchFamily="34" charset="0"/>
              <a:buChar char="•"/>
            </a:pPr>
            <a:endParaRPr lang="en-US" dirty="0" smtClean="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Priority was granted 83 times.</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Green-light-time extended by 10 seconds (average).</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Red-light-time reduced by 6 </a:t>
            </a:r>
            <a:r>
              <a:rPr lang="en-US" dirty="0">
                <a:solidFill>
                  <a:schemeClr val="tx1"/>
                </a:solidFill>
                <a:latin typeface="Arial" panose="020B0604020202020204" pitchFamily="34" charset="0"/>
                <a:cs typeface="Arial" panose="020B0604020202020204" pitchFamily="34" charset="0"/>
              </a:rPr>
              <a:t>seconds </a:t>
            </a:r>
            <a:r>
              <a:rPr lang="en-US" dirty="0" smtClean="0">
                <a:solidFill>
                  <a:schemeClr val="tx1"/>
                </a:solidFill>
                <a:latin typeface="Arial" panose="020B0604020202020204" pitchFamily="34" charset="0"/>
                <a:cs typeface="Arial" panose="020B0604020202020204" pitchFamily="34" charset="0"/>
              </a:rPr>
              <a:t>(average).</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No demonstrable negative effect to general traffic.</a:t>
            </a:r>
          </a:p>
          <a:p>
            <a:pPr marL="285750" lvl="0" indent="-285750">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TSP has been operational since June 2017.</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858" r="14286"/>
          <a:stretch/>
        </p:blipFill>
        <p:spPr>
          <a:xfrm>
            <a:off x="6459043" y="1376030"/>
            <a:ext cx="1402280" cy="1549887"/>
          </a:xfrm>
          <a:prstGeom prst="rect">
            <a:avLst/>
          </a:prstGeom>
        </p:spPr>
      </p:pic>
    </p:spTree>
    <p:extLst>
      <p:ext uri="{BB962C8B-B14F-4D97-AF65-F5344CB8AC3E}">
        <p14:creationId xmlns:p14="http://schemas.microsoft.com/office/powerpoint/2010/main" val="950150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523" y="1427329"/>
            <a:ext cx="3804516" cy="3122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sz="1400" b="1" dirty="0" smtClean="0">
                <a:solidFill>
                  <a:schemeClr val="tx1"/>
                </a:solidFill>
                <a:latin typeface="Arial" panose="020B0604020202020204" pitchFamily="34" charset="0"/>
                <a:cs typeface="Arial" panose="020B0604020202020204" pitchFamily="34" charset="0"/>
              </a:rPr>
              <a:t>Green Line</a:t>
            </a:r>
          </a:p>
          <a:p>
            <a:pPr lvl="0" algn="ctr"/>
            <a:r>
              <a:rPr lang="en-US" sz="1400" b="1" dirty="0" smtClean="0">
                <a:solidFill>
                  <a:schemeClr val="tx1"/>
                </a:solidFill>
                <a:latin typeface="Arial" panose="020B0604020202020204" pitchFamily="34" charset="0"/>
                <a:cs typeface="Arial" panose="020B0604020202020204" pitchFamily="34" charset="0"/>
              </a:rPr>
              <a:t>2018 Completion</a:t>
            </a:r>
          </a:p>
          <a:p>
            <a:pPr marL="285750" lvl="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pPr lvl="0"/>
            <a:r>
              <a:rPr lang="en-US" sz="1400" dirty="0">
                <a:solidFill>
                  <a:schemeClr val="tx1"/>
                </a:solidFill>
                <a:latin typeface="Arial" panose="020B0604020202020204" pitchFamily="34" charset="0"/>
                <a:cs typeface="Arial" panose="020B0604020202020204" pitchFamily="34" charset="0"/>
              </a:rPr>
              <a:t>Green Line B Branch: </a:t>
            </a:r>
          </a:p>
          <a:p>
            <a:pPr marL="285750" lvl="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15 intersections on Commonwealth Avenue in Allston and Brighton. $340,000. </a:t>
            </a:r>
          </a:p>
          <a:p>
            <a:pPr lvl="0"/>
            <a:endParaRPr lang="en-US" sz="1400" dirty="0" smtClean="0">
              <a:solidFill>
                <a:schemeClr val="tx1"/>
              </a:solidFill>
              <a:latin typeface="Arial" panose="020B0604020202020204" pitchFamily="34" charset="0"/>
              <a:cs typeface="Arial" panose="020B0604020202020204" pitchFamily="34" charset="0"/>
            </a:endParaRPr>
          </a:p>
          <a:p>
            <a:pPr lvl="0"/>
            <a:r>
              <a:rPr lang="en-US" sz="1400" dirty="0" smtClean="0">
                <a:solidFill>
                  <a:schemeClr val="tx1"/>
                </a:solidFill>
                <a:latin typeface="Arial" panose="020B0604020202020204" pitchFamily="34" charset="0"/>
                <a:cs typeface="Arial" panose="020B0604020202020204" pitchFamily="34" charset="0"/>
              </a:rPr>
              <a:t>Green </a:t>
            </a:r>
            <a:r>
              <a:rPr lang="en-US" sz="1400" dirty="0">
                <a:solidFill>
                  <a:schemeClr val="tx1"/>
                </a:solidFill>
                <a:latin typeface="Arial" panose="020B0604020202020204" pitchFamily="34" charset="0"/>
                <a:cs typeface="Arial" panose="020B0604020202020204" pitchFamily="34" charset="0"/>
              </a:rPr>
              <a:t>Line C Branch:</a:t>
            </a:r>
          </a:p>
          <a:p>
            <a:pPr marL="285750" lvl="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9 intersections on Beacon Street in Brookline. $185,000.</a:t>
            </a:r>
          </a:p>
          <a:p>
            <a:pPr marL="285750" lvl="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pPr lvl="0"/>
            <a:r>
              <a:rPr lang="en-US" sz="1400" dirty="0">
                <a:solidFill>
                  <a:schemeClr val="tx1"/>
                </a:solidFill>
                <a:latin typeface="Arial" panose="020B0604020202020204" pitchFamily="34" charset="0"/>
                <a:cs typeface="Arial" panose="020B0604020202020204" pitchFamily="34" charset="0"/>
              </a:rPr>
              <a:t>Green Line E Branch:</a:t>
            </a:r>
          </a:p>
          <a:p>
            <a:pPr marL="285750" lvl="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5 additional intersections on Huntington Ave. Boston –included in B Branch cost. </a:t>
            </a:r>
          </a:p>
        </p:txBody>
      </p:sp>
      <p:sp>
        <p:nvSpPr>
          <p:cNvPr id="14" name="Title 6"/>
          <p:cNvSpPr>
            <a:spLocks noGrp="1"/>
          </p:cNvSpPr>
          <p:nvPr>
            <p:ph type="title"/>
          </p:nvPr>
        </p:nvSpPr>
        <p:spPr>
          <a:xfrm>
            <a:off x="462685" y="829056"/>
            <a:ext cx="7751547" cy="466344"/>
          </a:xfrm>
        </p:spPr>
        <p:txBody>
          <a:bodyPr/>
          <a:lstStyle/>
          <a:p>
            <a:r>
              <a:rPr lang="en-US" sz="2200" dirty="0">
                <a:sym typeface="Montserrat"/>
              </a:rPr>
              <a:t>Transit Signal Prioritization – Underway Corridor Pilot</a:t>
            </a:r>
          </a:p>
        </p:txBody>
      </p:sp>
      <p:sp>
        <p:nvSpPr>
          <p:cNvPr id="7" name="Rectangle 6"/>
          <p:cNvSpPr/>
          <p:nvPr/>
        </p:nvSpPr>
        <p:spPr>
          <a:xfrm>
            <a:off x="548523" y="4710662"/>
            <a:ext cx="3804516" cy="2147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lgn="ctr"/>
            <a:r>
              <a:rPr lang="en-US" sz="1400" b="1" dirty="0" smtClean="0">
                <a:solidFill>
                  <a:schemeClr val="tx1"/>
                </a:solidFill>
                <a:latin typeface="Arial" panose="020B0604020202020204" pitchFamily="34" charset="0"/>
                <a:cs typeface="Arial" panose="020B0604020202020204" pitchFamily="34" charset="0"/>
              </a:rPr>
              <a:t>Bus, Massachusetts Avenue</a:t>
            </a:r>
          </a:p>
          <a:p>
            <a:pPr lvl="0" algn="ctr"/>
            <a:r>
              <a:rPr lang="en-US" sz="1400" b="1" dirty="0" smtClean="0">
                <a:solidFill>
                  <a:schemeClr val="tx1"/>
                </a:solidFill>
                <a:latin typeface="Arial" panose="020B0604020202020204" pitchFamily="34" charset="0"/>
                <a:cs typeface="Arial" panose="020B0604020202020204" pitchFamily="34" charset="0"/>
              </a:rPr>
              <a:t>2018 Completion</a:t>
            </a:r>
          </a:p>
          <a:p>
            <a:pPr lvl="0"/>
            <a:endParaRPr lang="en-US" sz="14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dirty="0" smtClean="0">
                <a:solidFill>
                  <a:schemeClr val="tx1"/>
                </a:solidFill>
                <a:latin typeface="Arial" panose="020B0604020202020204" pitchFamily="34" charset="0"/>
                <a:cs typeface="Arial" panose="020B0604020202020204" pitchFamily="34" charset="0"/>
              </a:rPr>
              <a:t>50 </a:t>
            </a:r>
            <a:r>
              <a:rPr lang="en-US" sz="1400" dirty="0">
                <a:solidFill>
                  <a:schemeClr val="tx1"/>
                </a:solidFill>
                <a:latin typeface="Arial" panose="020B0604020202020204" pitchFamily="34" charset="0"/>
                <a:cs typeface="Arial" panose="020B0604020202020204" pitchFamily="34" charset="0"/>
              </a:rPr>
              <a:t>intersections (IB/OB) between the Charles River and Arlington border.</a:t>
            </a:r>
          </a:p>
          <a:p>
            <a:pPr marL="285750" lvl="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Touching upon Routes 1, CT1, 47, 64, 68, 69, 70, 70A, 71, 72, 73, 74, 75, 77, 77A, 78, 83, 86, 96, </a:t>
            </a:r>
          </a:p>
          <a:p>
            <a:pPr marL="285750" lvl="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209800"/>
            <a:ext cx="4599442" cy="3396250"/>
          </a:xfrm>
          <a:prstGeom prst="rect">
            <a:avLst/>
          </a:prstGeom>
        </p:spPr>
      </p:pic>
    </p:spTree>
    <p:extLst>
      <p:ext uri="{BB962C8B-B14F-4D97-AF65-F5344CB8AC3E}">
        <p14:creationId xmlns:p14="http://schemas.microsoft.com/office/powerpoint/2010/main" val="373289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2685" y="4191000"/>
            <a:ext cx="8269032"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285750" indent="-285750">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In </a:t>
            </a:r>
            <a:r>
              <a:rPr lang="en-US" sz="1600" dirty="0">
                <a:solidFill>
                  <a:schemeClr val="tx1"/>
                </a:solidFill>
                <a:latin typeface="Arial" panose="020B0604020202020204" pitchFamily="34" charset="0"/>
                <a:cs typeface="Arial" panose="020B0604020202020204" pitchFamily="34" charset="0"/>
              </a:rPr>
              <a:t>collaboration with the MBTA, Arlington will conduct a one-month pilot of several BRT elements on the three-mile #77 bus route along Massachusetts Avenue, the town’s main thoroughfare, which has the highest ridership in Arlington and one of the top 15 highest-ridership routes in the overall MBTA bus system. </a:t>
            </a:r>
            <a:endParaRPr lang="en-US" sz="16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chemeClr val="tx1"/>
                </a:solidFill>
                <a:latin typeface="Arial" panose="020B0604020202020204" pitchFamily="34" charset="0"/>
                <a:cs typeface="Arial" panose="020B0604020202020204" pitchFamily="34" charset="0"/>
              </a:rPr>
              <a:t>The </a:t>
            </a:r>
            <a:r>
              <a:rPr lang="en-US" sz="1600" dirty="0">
                <a:solidFill>
                  <a:schemeClr val="tx1"/>
                </a:solidFill>
                <a:latin typeface="Arial" panose="020B0604020202020204" pitchFamily="34" charset="0"/>
                <a:cs typeface="Arial" panose="020B0604020202020204" pitchFamily="34" charset="0"/>
              </a:rPr>
              <a:t>pilot, which will operate Monday through Friday, 6:00 a.m. to 9:00 a.m., includes transit signal prioritization, bus queue jumping at traffic signals, and a dedicated bus priority lane.</a:t>
            </a:r>
          </a:p>
          <a:p>
            <a:r>
              <a:rPr lang="en-US" sz="1600" dirty="0">
                <a:solidFill>
                  <a:schemeClr val="tx1"/>
                </a:solidFill>
                <a:latin typeface="Arial" panose="020B0604020202020204" pitchFamily="34" charset="0"/>
                <a:cs typeface="Arial" panose="020B0604020202020204" pitchFamily="34" charset="0"/>
              </a:rPr>
              <a:t> </a:t>
            </a:r>
          </a:p>
        </p:txBody>
      </p:sp>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Arlington and the Barr Foundation</a:t>
            </a:r>
            <a:endParaRPr lang="en-US" sz="2200" dirty="0">
              <a:sym typeface="Montserrat"/>
            </a:endParaRPr>
          </a:p>
        </p:txBody>
      </p:sp>
      <p:pic>
        <p:nvPicPr>
          <p:cNvPr id="3" name="Picture 2"/>
          <p:cNvPicPr>
            <a:picLocks noChangeAspect="1"/>
          </p:cNvPicPr>
          <p:nvPr/>
        </p:nvPicPr>
        <p:blipFill rotWithShape="1">
          <a:blip r:embed="rId3"/>
          <a:srcRect l="41635" t="39110" r="24154" b="15666"/>
          <a:stretch/>
        </p:blipFill>
        <p:spPr>
          <a:xfrm>
            <a:off x="685800" y="1425411"/>
            <a:ext cx="3505200" cy="2606431"/>
          </a:xfrm>
          <a:prstGeom prst="rect">
            <a:avLst/>
          </a:prstGeom>
        </p:spPr>
      </p:pic>
      <p:pic>
        <p:nvPicPr>
          <p:cNvPr id="13" name="Picture 12"/>
          <p:cNvPicPr>
            <a:picLocks noChangeAspect="1"/>
          </p:cNvPicPr>
          <p:nvPr/>
        </p:nvPicPr>
        <p:blipFill>
          <a:blip r:embed="rId4"/>
          <a:stretch>
            <a:fillRect/>
          </a:stretch>
        </p:blipFill>
        <p:spPr>
          <a:xfrm>
            <a:off x="4490315" y="1425411"/>
            <a:ext cx="4012995" cy="2606431"/>
          </a:xfrm>
          <a:prstGeom prst="rect">
            <a:avLst/>
          </a:prstGeom>
        </p:spPr>
      </p:pic>
    </p:spTree>
    <p:extLst>
      <p:ext uri="{BB962C8B-B14F-4D97-AF65-F5344CB8AC3E}">
        <p14:creationId xmlns:p14="http://schemas.microsoft.com/office/powerpoint/2010/main" val="804681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Everett and the Barr Foundation</a:t>
            </a:r>
            <a:endParaRPr lang="en-US" sz="2200" dirty="0">
              <a:sym typeface="Montserrat"/>
            </a:endParaRPr>
          </a:p>
        </p:txBody>
      </p:sp>
      <p:pic>
        <p:nvPicPr>
          <p:cNvPr id="11" name="6159F464-8F00-4054-AF69-F1090BBE358D" descr="6159F464-8F00-4054-AF69-F1090BBE358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0976" y="1407475"/>
            <a:ext cx="2952334" cy="221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2685" y="3733800"/>
            <a:ext cx="8528916" cy="3046988"/>
          </a:xfrm>
          <a:prstGeom prst="rect">
            <a:avLst/>
          </a:prstGeom>
        </p:spPr>
        <p:txBody>
          <a:bodyPr wrap="square">
            <a:spAutoFit/>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 September 2017, Everett established an inbound dedicated bus lane. </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 July 2018, through a $100,000 grant from the Barr Foundation, the City has enhanced the dedicated bus lane by </a:t>
            </a:r>
            <a:r>
              <a:rPr lang="en-US" sz="1600" dirty="0">
                <a:latin typeface="Arial" panose="020B0604020202020204" pitchFamily="34" charset="0"/>
                <a:cs typeface="Arial" panose="020B0604020202020204" pitchFamily="34" charset="0"/>
              </a:rPr>
              <a:t>adding </a:t>
            </a:r>
            <a:r>
              <a:rPr lang="en-US" sz="1600" dirty="0" smtClean="0">
                <a:latin typeface="Arial" panose="020B0604020202020204" pitchFamily="34" charset="0"/>
                <a:cs typeface="Arial" panose="020B0604020202020204" pitchFamily="34" charset="0"/>
              </a:rPr>
              <a:t>further upgrades and improvements to the bus network.</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pilot includes “platform level” boarding facilities (which allow of ease of boarding for riders in wheelchairs, strollers, or carts) at two bus stops in Everett Square, and </a:t>
            </a:r>
            <a:r>
              <a:rPr lang="en-US" sz="1600" dirty="0" smtClean="0">
                <a:latin typeface="Arial" panose="020B0604020202020204" pitchFamily="34" charset="0"/>
                <a:cs typeface="Arial" panose="020B0604020202020204" pitchFamily="34" charset="0"/>
              </a:rPr>
              <a:t>Transit Signal Priority at </a:t>
            </a:r>
            <a:r>
              <a:rPr lang="en-US" sz="1600" dirty="0">
                <a:latin typeface="Arial" panose="020B0604020202020204" pitchFamily="34" charset="0"/>
                <a:cs typeface="Arial" panose="020B0604020202020204" pitchFamily="34" charset="0"/>
              </a:rPr>
              <a:t>three locations along Broadway that give southbound buses priority during peak-hours</a:t>
            </a:r>
            <a:r>
              <a:rPr lang="en-US" sz="16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 addition, the City has introduced a dedicated bus lane outbound along Broadway.</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152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2685" y="4495800"/>
            <a:ext cx="83058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28575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Cambridge </a:t>
            </a:r>
            <a:r>
              <a:rPr lang="en-US" sz="1500" dirty="0">
                <a:solidFill>
                  <a:schemeClr val="tx1"/>
                </a:solidFill>
                <a:latin typeface="Arial" panose="020B0604020202020204" pitchFamily="34" charset="0"/>
                <a:cs typeface="Arial" panose="020B0604020202020204" pitchFamily="34" charset="0"/>
              </a:rPr>
              <a:t>and Watertown </a:t>
            </a:r>
            <a:r>
              <a:rPr lang="en-US" sz="1500" dirty="0" smtClean="0">
                <a:solidFill>
                  <a:schemeClr val="tx1"/>
                </a:solidFill>
                <a:latin typeface="Arial" panose="020B0604020202020204" pitchFamily="34" charset="0"/>
                <a:cs typeface="Arial" panose="020B0604020202020204" pitchFamily="34" charset="0"/>
              </a:rPr>
              <a:t>have partnered with </a:t>
            </a:r>
            <a:r>
              <a:rPr lang="en-US" sz="1500" dirty="0">
                <a:solidFill>
                  <a:schemeClr val="tx1"/>
                </a:solidFill>
                <a:latin typeface="Arial" panose="020B0604020202020204" pitchFamily="34" charset="0"/>
                <a:cs typeface="Arial" panose="020B0604020202020204" pitchFamily="34" charset="0"/>
              </a:rPr>
              <a:t>the MBTA to pilot numerous BRT elements for bus routes on Mount Auburn Street west of Fresh Pond Parkway. </a:t>
            </a:r>
            <a:endParaRPr lang="en-US" sz="1500" dirty="0" smtClea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Elements </a:t>
            </a:r>
            <a:r>
              <a:rPr lang="en-US" sz="1500" dirty="0">
                <a:solidFill>
                  <a:schemeClr val="tx1"/>
                </a:solidFill>
                <a:latin typeface="Arial" panose="020B0604020202020204" pitchFamily="34" charset="0"/>
                <a:cs typeface="Arial" panose="020B0604020202020204" pitchFamily="34" charset="0"/>
              </a:rPr>
              <a:t>to be tested include all-day, dedicated bus lanes for significant segments of Mount Auburn Street between Belmont Street and Fresh Pond Parkway, inbound queue jump lanes on Mount Auburn Street and Belmont Street, and transit signal prioritization as feasible, which allow buses to travel without impediment from other vehicles</a:t>
            </a:r>
            <a:r>
              <a:rPr lang="en-US" sz="1500" dirty="0" smtClean="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smtClean="0">
                <a:solidFill>
                  <a:schemeClr val="tx1"/>
                </a:solidFill>
                <a:latin typeface="Arial" panose="020B0604020202020204" pitchFamily="34" charset="0"/>
                <a:cs typeface="Arial" panose="020B0604020202020204" pitchFamily="34" charset="0"/>
              </a:rPr>
              <a:t>This effort is supported through a $100,000 grant by the Barr Foundation. </a:t>
            </a:r>
          </a:p>
          <a:p>
            <a:pPr marL="285750" indent="-285750">
              <a:buFont typeface="Arial" panose="020B0604020202020204" pitchFamily="34" charset="0"/>
              <a:buChar char="•"/>
            </a:pPr>
            <a:endParaRPr lang="en-US" sz="1500" dirty="0" smtClean="0">
              <a:solidFill>
                <a:schemeClr val="tx1"/>
              </a:solidFill>
              <a:latin typeface="Arial" panose="020B0604020202020204" pitchFamily="34" charset="0"/>
              <a:cs typeface="Arial" panose="020B0604020202020204" pitchFamily="34" charset="0"/>
            </a:endParaRPr>
          </a:p>
          <a:p>
            <a:endParaRPr lang="en-US" sz="15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latin typeface="Arial" panose="020B0604020202020204" pitchFamily="34" charset="0"/>
                <a:cs typeface="Arial" panose="020B0604020202020204" pitchFamily="34" charset="0"/>
              </a:rPr>
              <a:t> </a:t>
            </a:r>
          </a:p>
        </p:txBody>
      </p:sp>
      <p:sp>
        <p:nvSpPr>
          <p:cNvPr id="14" name="Title 6"/>
          <p:cNvSpPr>
            <a:spLocks noGrp="1"/>
          </p:cNvSpPr>
          <p:nvPr>
            <p:ph type="title"/>
          </p:nvPr>
        </p:nvSpPr>
        <p:spPr>
          <a:xfrm>
            <a:off x="462685" y="829056"/>
            <a:ext cx="8300314" cy="466344"/>
          </a:xfrm>
        </p:spPr>
        <p:txBody>
          <a:bodyPr/>
          <a:lstStyle/>
          <a:p>
            <a:r>
              <a:rPr lang="en-US" sz="2050" dirty="0" smtClean="0">
                <a:sym typeface="Montserrat"/>
              </a:rPr>
              <a:t>Partnership with Cambridge/Watertown and the Barr Foundation</a:t>
            </a:r>
            <a:endParaRPr lang="en-US" sz="2050" dirty="0">
              <a:sym typeface="Montserra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267" b="4886"/>
          <a:stretch/>
        </p:blipFill>
        <p:spPr>
          <a:xfrm>
            <a:off x="1415184" y="1371600"/>
            <a:ext cx="6395315" cy="3124200"/>
          </a:xfrm>
          <a:prstGeom prst="rect">
            <a:avLst/>
          </a:prstGeom>
        </p:spPr>
      </p:pic>
    </p:spTree>
    <p:extLst>
      <p:ext uri="{BB962C8B-B14F-4D97-AF65-F5344CB8AC3E}">
        <p14:creationId xmlns:p14="http://schemas.microsoft.com/office/powerpoint/2010/main" val="2170267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41" y="1447800"/>
            <a:ext cx="5703758" cy="3442580"/>
          </a:xfrm>
          <a:prstGeom prst="rect">
            <a:avLst/>
          </a:prstGeom>
        </p:spPr>
      </p:pic>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Somerville – Dedicated Bus Lane</a:t>
            </a:r>
            <a:endParaRPr lang="en-US" sz="2200" dirty="0">
              <a:sym typeface="Montserrat"/>
            </a:endParaRPr>
          </a:p>
        </p:txBody>
      </p:sp>
      <p:pic>
        <p:nvPicPr>
          <p:cNvPr id="6" name="Picture 3" descr="C:\Users\brawson\Desktop\2018\STAT\BRT_prosp_twit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2" r="6728" b="3751"/>
          <a:stretch/>
        </p:blipFill>
        <p:spPr bwMode="auto">
          <a:xfrm>
            <a:off x="462685" y="3276600"/>
            <a:ext cx="4100833" cy="326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4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Cambridge – Dedicated Bus Lane &amp; TSP</a:t>
            </a:r>
            <a:endParaRPr lang="en-US" sz="2200" dirty="0">
              <a:sym typeface="Montserrat"/>
            </a:endParaRPr>
          </a:p>
        </p:txBody>
      </p:sp>
      <p:pic>
        <p:nvPicPr>
          <p:cNvPr id="5" name="Picture 4"/>
          <p:cNvPicPr>
            <a:picLocks noChangeAspect="1"/>
          </p:cNvPicPr>
          <p:nvPr/>
        </p:nvPicPr>
        <p:blipFill rotWithShape="1">
          <a:blip r:embed="rId3"/>
          <a:srcRect l="17374" t="38656" r="14559" b="29411"/>
          <a:stretch/>
        </p:blipFill>
        <p:spPr>
          <a:xfrm>
            <a:off x="462685" y="1447800"/>
            <a:ext cx="8373980" cy="2209800"/>
          </a:xfrm>
          <a:prstGeom prst="rect">
            <a:avLst/>
          </a:prstGeom>
        </p:spPr>
      </p:pic>
      <p:pic>
        <p:nvPicPr>
          <p:cNvPr id="8" name="Picture 7"/>
          <p:cNvPicPr>
            <a:picLocks noChangeAspect="1"/>
          </p:cNvPicPr>
          <p:nvPr/>
        </p:nvPicPr>
        <p:blipFill>
          <a:blip r:embed="rId4"/>
          <a:stretch>
            <a:fillRect/>
          </a:stretch>
        </p:blipFill>
        <p:spPr>
          <a:xfrm>
            <a:off x="499518" y="3429000"/>
            <a:ext cx="8300314" cy="3223872"/>
          </a:xfrm>
          <a:prstGeom prst="rect">
            <a:avLst/>
          </a:prstGeom>
        </p:spPr>
      </p:pic>
    </p:spTree>
    <p:extLst>
      <p:ext uri="{BB962C8B-B14F-4D97-AF65-F5344CB8AC3E}">
        <p14:creationId xmlns:p14="http://schemas.microsoft.com/office/powerpoint/2010/main" val="919358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Boston – Dedicated Bus Lane</a:t>
            </a:r>
            <a:endParaRPr lang="en-US" sz="2200" dirty="0">
              <a:sym typeface="Montserra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64" y="1441383"/>
            <a:ext cx="3996267" cy="2438400"/>
          </a:xfrm>
          <a:prstGeom prst="rect">
            <a:avLst/>
          </a:prstGeom>
        </p:spPr>
      </p:pic>
      <p:sp>
        <p:nvSpPr>
          <p:cNvPr id="2" name="Rectangle 1"/>
          <p:cNvSpPr/>
          <p:nvPr/>
        </p:nvSpPr>
        <p:spPr>
          <a:xfrm>
            <a:off x="685799" y="4025766"/>
            <a:ext cx="8077199" cy="2585323"/>
          </a:xfrm>
          <a:prstGeom prst="rect">
            <a:avLst/>
          </a:prstGeom>
        </p:spPr>
        <p:txBody>
          <a:bodyPr wrap="square">
            <a:spAutoFit/>
          </a:bodyPr>
          <a:lstStyle/>
          <a:p>
            <a:pPr marL="285750" indent="-285750">
              <a:buFont typeface="Arial" panose="020B0604020202020204" pitchFamily="34" charset="0"/>
              <a:buChar char="•"/>
            </a:pPr>
            <a:r>
              <a:rPr lang="en-US" dirty="0" smtClean="0"/>
              <a:t>In July 2018, The City of Boston announced a permanent one-mile dedicated bus lane along Washington Street, between Forest Hills and Roslindale Square.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 average of four minutes has been dropped off the trip between the two locations -- dropping </a:t>
            </a:r>
            <a:r>
              <a:rPr lang="en-US" dirty="0"/>
              <a:t>from 13 minutes to nine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MBTA and City of Boston are working together on paving and painting the lane, which will be completed by Fall 2018.</a:t>
            </a:r>
            <a:endParaRPr lang="en-US" dirty="0"/>
          </a:p>
        </p:txBody>
      </p:sp>
    </p:spTree>
    <p:extLst>
      <p:ext uri="{BB962C8B-B14F-4D97-AF65-F5344CB8AC3E}">
        <p14:creationId xmlns:p14="http://schemas.microsoft.com/office/powerpoint/2010/main" val="2241333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Overview</a:t>
            </a:r>
          </a:p>
        </p:txBody>
      </p:sp>
      <p:sp>
        <p:nvSpPr>
          <p:cNvPr id="4" name="TextBox 3"/>
          <p:cNvSpPr txBox="1"/>
          <p:nvPr/>
        </p:nvSpPr>
        <p:spPr>
          <a:xfrm>
            <a:off x="462685" y="1524000"/>
            <a:ext cx="8300316" cy="3970318"/>
          </a:xfrm>
          <a:prstGeom prst="rect">
            <a:avLst/>
          </a:prstGeom>
          <a:noFill/>
        </p:spPr>
        <p:txBody>
          <a:bodyPr wrap="square" rtlCol="0">
            <a:spAutoFit/>
          </a:bodyPr>
          <a:lstStyle/>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Background on Improving </a:t>
            </a:r>
            <a:r>
              <a:rPr lang="en-US" dirty="0">
                <a:latin typeface="Arial" panose="020B0604020202020204" pitchFamily="34" charset="0"/>
                <a:cs typeface="Arial" panose="020B0604020202020204" pitchFamily="34" charset="0"/>
              </a:rPr>
              <a:t>B</a:t>
            </a:r>
            <a:r>
              <a:rPr lang="en-US" dirty="0" smtClean="0">
                <a:latin typeface="Arial" panose="020B0604020202020204" pitchFamily="34" charset="0"/>
                <a:cs typeface="Arial" panose="020B0604020202020204" pitchFamily="34" charset="0"/>
              </a:rPr>
              <a:t>us Performance	</a:t>
            </a: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MBTA Bus Improvement Strategy</a:t>
            </a: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Better Bus Project</a:t>
            </a: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Next Steps </a:t>
            </a: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227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62685" y="829056"/>
            <a:ext cx="8300314" cy="466344"/>
          </a:xfrm>
        </p:spPr>
        <p:txBody>
          <a:bodyPr/>
          <a:lstStyle/>
          <a:p>
            <a:r>
              <a:rPr lang="en-US" sz="2200" dirty="0" smtClean="0">
                <a:sym typeface="Montserrat"/>
              </a:rPr>
              <a:t>Partnership with Boston – Dedicated Bus Lane</a:t>
            </a:r>
            <a:endParaRPr lang="en-US" sz="2200" dirty="0">
              <a:sym typeface="Montserra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64" y="1441383"/>
            <a:ext cx="3996267" cy="2438400"/>
          </a:xfrm>
          <a:prstGeom prst="rect">
            <a:avLst/>
          </a:prstGeom>
        </p:spPr>
      </p:pic>
      <p:sp>
        <p:nvSpPr>
          <p:cNvPr id="2" name="Rectangle 1"/>
          <p:cNvSpPr/>
          <p:nvPr/>
        </p:nvSpPr>
        <p:spPr>
          <a:xfrm>
            <a:off x="685799" y="4025766"/>
            <a:ext cx="8077199" cy="2585323"/>
          </a:xfrm>
          <a:prstGeom prst="rect">
            <a:avLst/>
          </a:prstGeom>
        </p:spPr>
        <p:txBody>
          <a:bodyPr wrap="square">
            <a:spAutoFit/>
          </a:bodyPr>
          <a:lstStyle/>
          <a:p>
            <a:pPr marL="285750" indent="-285750">
              <a:buFont typeface="Arial" panose="020B0604020202020204" pitchFamily="34" charset="0"/>
              <a:buChar char="•"/>
            </a:pPr>
            <a:r>
              <a:rPr lang="en-US" dirty="0" smtClean="0"/>
              <a:t>In July 2018, The City of Boston announced a permanent one-mile dedicated bus lane along Washington Street, between Forest Hills and Roslindale Square.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 average of four minutes has been dropped off the trip between the two locations -- dropping </a:t>
            </a:r>
            <a:r>
              <a:rPr lang="en-US" dirty="0"/>
              <a:t>from 13 minutes to nine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MBTA and City of Boston are working together on paving and painting the lane, which will be completed by Fall 2018.</a:t>
            </a:r>
            <a:endParaRPr lang="en-US" dirty="0"/>
          </a:p>
        </p:txBody>
      </p:sp>
    </p:spTree>
    <p:extLst>
      <p:ext uri="{BB962C8B-B14F-4D97-AF65-F5344CB8AC3E}">
        <p14:creationId xmlns:p14="http://schemas.microsoft.com/office/powerpoint/2010/main" val="3405591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ctrTitle" idx="4294967295"/>
          </p:nvPr>
        </p:nvSpPr>
        <p:spPr>
          <a:xfrm>
            <a:off x="381000" y="2133600"/>
            <a:ext cx="8317148" cy="1057800"/>
          </a:xfrm>
          <a:prstGeom prst="rect">
            <a:avLst/>
          </a:prstGeom>
          <a:noFill/>
          <a:ln>
            <a:noFill/>
          </a:ln>
        </p:spPr>
        <p:txBody>
          <a:bodyPr spcFirstLastPara="1" wrap="square" lIns="91425" tIns="91425" rIns="91425" bIns="91425" anchor="b" anchorCtr="0">
            <a:noAutofit/>
          </a:bodyPr>
          <a:lstStyle/>
          <a:p>
            <a:pPr algn="ctr">
              <a:lnSpc>
                <a:spcPct val="100000"/>
              </a:lnSpc>
              <a:spcBef>
                <a:spcPts val="0"/>
              </a:spcBef>
              <a:spcAft>
                <a:spcPts val="0"/>
              </a:spcAft>
              <a:buClr>
                <a:srgbClr val="1C1E23"/>
              </a:buClr>
              <a:buSzPts val="2000"/>
            </a:pPr>
            <a:r>
              <a:rPr lang="en" sz="3000" dirty="0" smtClean="0">
                <a:solidFill>
                  <a:srgbClr val="FFCE0C"/>
                </a:solidFill>
                <a:latin typeface="Arial" panose="020B0604020202020204" pitchFamily="34" charset="0"/>
                <a:ea typeface="Lato"/>
                <a:cs typeface="Arial" panose="020B0604020202020204" pitchFamily="34" charset="0"/>
                <a:sym typeface="Lato"/>
              </a:rPr>
              <a:t>The Better Bus Project</a:t>
            </a:r>
            <a:endParaRPr sz="1800" dirty="0">
              <a:solidFill>
                <a:srgbClr val="FFCE0C"/>
              </a:solidFill>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0" y="3962400"/>
            <a:ext cx="1712298" cy="1926336"/>
          </a:xfrm>
          <a:prstGeom prst="rect">
            <a:avLst/>
          </a:prstGeom>
        </p:spPr>
      </p:pic>
    </p:spTree>
    <p:extLst>
      <p:ext uri="{BB962C8B-B14F-4D97-AF65-F5344CB8AC3E}">
        <p14:creationId xmlns:p14="http://schemas.microsoft.com/office/powerpoint/2010/main" val="405912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68231" y="891568"/>
            <a:ext cx="8262594" cy="421378"/>
          </a:xfrm>
          <a:prstGeom prst="rect">
            <a:avLst/>
          </a:prstGeom>
        </p:spPr>
        <p:txBody>
          <a:bodyPr spcFirstLastPara="1" wrap="square" lIns="91425" tIns="91425" rIns="91425" bIns="91425" anchor="ctr" anchorCtr="0">
            <a:noAutofit/>
          </a:bodyPr>
          <a:lstStyle/>
          <a:p>
            <a:pPr algn="l">
              <a:lnSpc>
                <a:spcPct val="100000"/>
              </a:lnSpc>
              <a:spcBef>
                <a:spcPct val="0"/>
              </a:spcBef>
              <a:spcAft>
                <a:spcPct val="0"/>
              </a:spcAft>
            </a:pPr>
            <a:r>
              <a:rPr lang="en-US" sz="2200" dirty="0">
                <a:solidFill>
                  <a:srgbClr val="00269E"/>
                </a:solidFill>
                <a:latin typeface="Arial" pitchFamily="34" charset="0"/>
                <a:ea typeface="+mj-ea"/>
                <a:cs typeface="Arial" pitchFamily="34" charset="0"/>
              </a:rPr>
              <a:t>Service Delivery Improvements </a:t>
            </a:r>
            <a:endParaRPr sz="2200" dirty="0">
              <a:solidFill>
                <a:srgbClr val="00269E"/>
              </a:solidFill>
              <a:latin typeface="Arial" pitchFamily="34" charset="0"/>
              <a:ea typeface="+mj-ea"/>
              <a:cs typeface="Arial" pitchFamily="34" charset="0"/>
            </a:endParaRPr>
          </a:p>
        </p:txBody>
      </p:sp>
      <p:sp>
        <p:nvSpPr>
          <p:cNvPr id="78" name="Shape 78"/>
          <p:cNvSpPr txBox="1"/>
          <p:nvPr/>
        </p:nvSpPr>
        <p:spPr>
          <a:xfrm>
            <a:off x="8730825" y="5618900"/>
            <a:ext cx="325200" cy="291300"/>
          </a:xfrm>
          <a:prstGeom prst="rect">
            <a:avLst/>
          </a:prstGeom>
          <a:noFill/>
          <a:ln>
            <a:noFill/>
          </a:ln>
        </p:spPr>
        <p:txBody>
          <a:bodyPr spcFirstLastPara="1" wrap="square" lIns="91425" tIns="91425" rIns="91425" bIns="91425" anchor="t" anchorCtr="0">
            <a:noAutofit/>
          </a:bodyPr>
          <a:lstStyle/>
          <a:p>
            <a:endParaRPr/>
          </a:p>
        </p:txBody>
      </p:sp>
      <p:sp>
        <p:nvSpPr>
          <p:cNvPr id="12" name="Shape 201">
            <a:extLst>
              <a:ext uri="{FF2B5EF4-FFF2-40B4-BE49-F238E27FC236}">
                <a16:creationId xmlns="" xmlns:a16="http://schemas.microsoft.com/office/drawing/2014/main" id="{1002730B-26B8-43A5-9D5F-43B98B441BD8}"/>
              </a:ext>
            </a:extLst>
          </p:cNvPr>
          <p:cNvSpPr txBox="1">
            <a:spLocks/>
          </p:cNvSpPr>
          <p:nvPr/>
        </p:nvSpPr>
        <p:spPr>
          <a:xfrm>
            <a:off x="468231" y="1371786"/>
            <a:ext cx="3716040" cy="29741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buNone/>
            </a:pPr>
            <a:r>
              <a:rPr lang="en-US" sz="1800" b="1" dirty="0">
                <a:solidFill>
                  <a:schemeClr val="tx1"/>
                </a:solidFill>
                <a:latin typeface="Arial" panose="020B0604020202020204" pitchFamily="34" charset="0"/>
                <a:cs typeface="Arial" panose="020B0604020202020204" pitchFamily="34" charset="0"/>
              </a:rPr>
              <a:t>Goal: </a:t>
            </a:r>
          </a:p>
          <a:p>
            <a:pPr marL="0" indent="0">
              <a:buNone/>
            </a:pPr>
            <a:r>
              <a:rPr lang="en-US" sz="1800" dirty="0" smtClean="0">
                <a:solidFill>
                  <a:schemeClr val="tx1"/>
                </a:solidFill>
                <a:latin typeface="Arial" panose="020B0604020202020204" pitchFamily="34" charset="0"/>
                <a:cs typeface="Arial" panose="020B0604020202020204" pitchFamily="34" charset="0"/>
              </a:rPr>
              <a:t>Improve the bus network for our riders. </a:t>
            </a:r>
          </a:p>
          <a:p>
            <a:pPr marL="0" indent="0">
              <a:buNone/>
            </a:pPr>
            <a:endParaRPr lang="en-US" sz="1800" dirty="0" smtClean="0">
              <a:solidFill>
                <a:schemeClr val="tx1"/>
              </a:solidFill>
              <a:latin typeface="Arial" panose="020B0604020202020204" pitchFamily="34" charset="0"/>
              <a:cs typeface="Arial" panose="020B0604020202020204" pitchFamily="34" charset="0"/>
            </a:endParaRPr>
          </a:p>
          <a:p>
            <a:pPr marL="0" indent="0">
              <a:buNone/>
            </a:pPr>
            <a:r>
              <a:rPr lang="en-US" sz="1800" dirty="0" smtClean="0">
                <a:solidFill>
                  <a:schemeClr val="tx1"/>
                </a:solidFill>
                <a:latin typeface="Arial" panose="020B0604020202020204" pitchFamily="34" charset="0"/>
                <a:cs typeface="Arial" panose="020B0604020202020204" pitchFamily="34" charset="0"/>
              </a:rPr>
              <a:t>Identify the </a:t>
            </a:r>
            <a:r>
              <a:rPr lang="en-US" sz="1800" dirty="0">
                <a:solidFill>
                  <a:schemeClr val="tx1"/>
                </a:solidFill>
                <a:latin typeface="Arial" panose="020B0604020202020204" pitchFamily="34" charset="0"/>
                <a:cs typeface="Arial" panose="020B0604020202020204" pitchFamily="34" charset="0"/>
              </a:rPr>
              <a:t>gap between today’s bus service and the standards set by the January 2017 Service Delivery Policy.</a:t>
            </a:r>
          </a:p>
          <a:p>
            <a:pPr marL="0" indent="0">
              <a:buNone/>
            </a:pPr>
            <a:endParaRPr lang="en-US" sz="1800" dirty="0" smtClean="0">
              <a:solidFill>
                <a:schemeClr val="tx1"/>
              </a:solidFill>
              <a:latin typeface="Arial" panose="020B0604020202020204" pitchFamily="34" charset="0"/>
              <a:cs typeface="Arial" panose="020B0604020202020204" pitchFamily="34" charset="0"/>
            </a:endParaRPr>
          </a:p>
          <a:p>
            <a:pPr marL="0" indent="0">
              <a:buNone/>
            </a:pPr>
            <a:r>
              <a:rPr lang="en-US" sz="1800" dirty="0" smtClean="0">
                <a:solidFill>
                  <a:schemeClr val="tx1"/>
                </a:solidFill>
                <a:latin typeface="Arial" panose="020B0604020202020204" pitchFamily="34" charset="0"/>
                <a:cs typeface="Arial" panose="020B0604020202020204" pitchFamily="34" charset="0"/>
              </a:rPr>
              <a:t>Identify and implement changes the MBTA can make to improve the bus network. </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smtClean="0">
                <a:solidFill>
                  <a:schemeClr val="tx1"/>
                </a:solidFill>
                <a:latin typeface="Arial" panose="020B0604020202020204" pitchFamily="34" charset="0"/>
                <a:cs typeface="Arial" panose="020B0604020202020204" pitchFamily="34" charset="0"/>
              </a:rPr>
              <a:t>Partner with municipalities to identify and implement changes that can improve the bus network. </a:t>
            </a:r>
            <a:endParaRPr lang="en-US" sz="1800" dirty="0">
              <a:solidFill>
                <a:schemeClr val="tx1"/>
              </a:solidFill>
              <a:latin typeface="Arial" panose="020B0604020202020204" pitchFamily="34" charset="0"/>
              <a:cs typeface="Arial" panose="020B0604020202020204" pitchFamily="34" charset="0"/>
            </a:endParaRPr>
          </a:p>
        </p:txBody>
      </p:sp>
      <p:sp>
        <p:nvSpPr>
          <p:cNvPr id="13" name="Shape 201">
            <a:extLst>
              <a:ext uri="{FF2B5EF4-FFF2-40B4-BE49-F238E27FC236}">
                <a16:creationId xmlns="" xmlns:a16="http://schemas.microsoft.com/office/drawing/2014/main" id="{36A6722E-F3C8-415B-A10F-36568E8365D6}"/>
              </a:ext>
            </a:extLst>
          </p:cNvPr>
          <p:cNvSpPr txBox="1">
            <a:spLocks/>
          </p:cNvSpPr>
          <p:nvPr/>
        </p:nvSpPr>
        <p:spPr>
          <a:xfrm>
            <a:off x="5159759" y="1699091"/>
            <a:ext cx="3824716" cy="637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spcBef>
                <a:spcPts val="0"/>
              </a:spcBef>
              <a:buNone/>
            </a:pPr>
            <a:r>
              <a:rPr lang="en-US" sz="1400" b="1" dirty="0">
                <a:solidFill>
                  <a:schemeClr val="tx1"/>
                </a:solidFill>
                <a:latin typeface="Arial" panose="020B0604020202020204" pitchFamily="34" charset="0"/>
                <a:cs typeface="Arial" panose="020B0604020202020204" pitchFamily="34" charset="0"/>
              </a:rPr>
              <a:t>Evaluate the bus network </a:t>
            </a:r>
            <a:r>
              <a:rPr lang="en-US" sz="1400" dirty="0">
                <a:solidFill>
                  <a:schemeClr val="tx1"/>
                </a:solidFill>
                <a:latin typeface="Arial" panose="020B0604020202020204" pitchFamily="34" charset="0"/>
                <a:cs typeface="Arial" panose="020B0604020202020204" pitchFamily="34" charset="0"/>
              </a:rPr>
              <a:t>against the January 2017 Service Delivery Policy.</a:t>
            </a:r>
          </a:p>
        </p:txBody>
      </p:sp>
      <p:grpSp>
        <p:nvGrpSpPr>
          <p:cNvPr id="14" name="Group 13">
            <a:extLst>
              <a:ext uri="{FF2B5EF4-FFF2-40B4-BE49-F238E27FC236}">
                <a16:creationId xmlns="" xmlns:a16="http://schemas.microsoft.com/office/drawing/2014/main" id="{4788A820-3358-4228-80A4-93BCFE607F7F}"/>
              </a:ext>
            </a:extLst>
          </p:cNvPr>
          <p:cNvGrpSpPr/>
          <p:nvPr/>
        </p:nvGrpSpPr>
        <p:grpSpPr>
          <a:xfrm>
            <a:off x="4107990" y="1600200"/>
            <a:ext cx="1134094" cy="825909"/>
            <a:chOff x="4885503" y="560439"/>
            <a:chExt cx="1134094" cy="825909"/>
          </a:xfrm>
        </p:grpSpPr>
        <p:sp>
          <p:nvSpPr>
            <p:cNvPr id="15" name="Oval 14">
              <a:extLst>
                <a:ext uri="{FF2B5EF4-FFF2-40B4-BE49-F238E27FC236}">
                  <a16:creationId xmlns="" xmlns:a16="http://schemas.microsoft.com/office/drawing/2014/main" id="{73859968-3C81-4345-9E64-DA30CE00EC99}"/>
                </a:ext>
              </a:extLst>
            </p:cNvPr>
            <p:cNvSpPr/>
            <p:nvPr/>
          </p:nvSpPr>
          <p:spPr>
            <a:xfrm>
              <a:off x="5036574" y="560439"/>
              <a:ext cx="825909" cy="8259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B23E0A3C-C9CA-45DE-B0B8-E458ABC2B1D7}"/>
                </a:ext>
              </a:extLst>
            </p:cNvPr>
            <p:cNvSpPr txBox="1"/>
            <p:nvPr/>
          </p:nvSpPr>
          <p:spPr>
            <a:xfrm>
              <a:off x="4885503" y="833132"/>
              <a:ext cx="113409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EVALUATE</a:t>
              </a:r>
            </a:p>
          </p:txBody>
        </p:sp>
      </p:grpSp>
      <p:grpSp>
        <p:nvGrpSpPr>
          <p:cNvPr id="17" name="Group 16">
            <a:extLst>
              <a:ext uri="{FF2B5EF4-FFF2-40B4-BE49-F238E27FC236}">
                <a16:creationId xmlns="" xmlns:a16="http://schemas.microsoft.com/office/drawing/2014/main" id="{BF155589-6381-4DD7-BBB9-4A62FD57A7D8}"/>
              </a:ext>
            </a:extLst>
          </p:cNvPr>
          <p:cNvGrpSpPr/>
          <p:nvPr/>
        </p:nvGrpSpPr>
        <p:grpSpPr>
          <a:xfrm>
            <a:off x="4224016" y="2531111"/>
            <a:ext cx="894178" cy="825909"/>
            <a:chOff x="5001529" y="560439"/>
            <a:chExt cx="894178" cy="825909"/>
          </a:xfrm>
        </p:grpSpPr>
        <p:sp>
          <p:nvSpPr>
            <p:cNvPr id="18" name="Oval 17">
              <a:extLst>
                <a:ext uri="{FF2B5EF4-FFF2-40B4-BE49-F238E27FC236}">
                  <a16:creationId xmlns="" xmlns:a16="http://schemas.microsoft.com/office/drawing/2014/main" id="{D7403CF2-2832-4349-885A-D334D45F8E48}"/>
                </a:ext>
              </a:extLst>
            </p:cNvPr>
            <p:cNvSpPr/>
            <p:nvPr/>
          </p:nvSpPr>
          <p:spPr>
            <a:xfrm>
              <a:off x="5036574" y="560439"/>
              <a:ext cx="825909" cy="8259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2423E29C-D203-454E-9CFB-12A87FE198AD}"/>
                </a:ext>
              </a:extLst>
            </p:cNvPr>
            <p:cNvSpPr txBox="1"/>
            <p:nvPr/>
          </p:nvSpPr>
          <p:spPr>
            <a:xfrm>
              <a:off x="5001529" y="832003"/>
              <a:ext cx="89417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IDENTIFY</a:t>
              </a:r>
            </a:p>
          </p:txBody>
        </p:sp>
      </p:grpSp>
      <p:grpSp>
        <p:nvGrpSpPr>
          <p:cNvPr id="20" name="Group 19">
            <a:extLst>
              <a:ext uri="{FF2B5EF4-FFF2-40B4-BE49-F238E27FC236}">
                <a16:creationId xmlns="" xmlns:a16="http://schemas.microsoft.com/office/drawing/2014/main" id="{A470D5D6-BF56-4CB0-8C48-D34F14B8620E}"/>
              </a:ext>
            </a:extLst>
          </p:cNvPr>
          <p:cNvGrpSpPr/>
          <p:nvPr/>
        </p:nvGrpSpPr>
        <p:grpSpPr>
          <a:xfrm>
            <a:off x="4149557" y="4372391"/>
            <a:ext cx="1010202" cy="825909"/>
            <a:chOff x="4942305" y="560439"/>
            <a:chExt cx="1010202" cy="825909"/>
          </a:xfrm>
        </p:grpSpPr>
        <p:sp>
          <p:nvSpPr>
            <p:cNvPr id="21" name="Oval 20">
              <a:extLst>
                <a:ext uri="{FF2B5EF4-FFF2-40B4-BE49-F238E27FC236}">
                  <a16:creationId xmlns="" xmlns:a16="http://schemas.microsoft.com/office/drawing/2014/main" id="{917A69F7-E6BE-4819-BD63-4D105FDCA0E4}"/>
                </a:ext>
              </a:extLst>
            </p:cNvPr>
            <p:cNvSpPr/>
            <p:nvPr/>
          </p:nvSpPr>
          <p:spPr>
            <a:xfrm>
              <a:off x="5036574" y="560439"/>
              <a:ext cx="825909" cy="8259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9AF74F2A-68A7-4F21-97F1-BA818851413C}"/>
                </a:ext>
              </a:extLst>
            </p:cNvPr>
            <p:cNvSpPr txBox="1"/>
            <p:nvPr/>
          </p:nvSpPr>
          <p:spPr>
            <a:xfrm>
              <a:off x="4942305" y="837941"/>
              <a:ext cx="1010202"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DEVELOP</a:t>
              </a:r>
            </a:p>
          </p:txBody>
        </p:sp>
      </p:grpSp>
      <p:grpSp>
        <p:nvGrpSpPr>
          <p:cNvPr id="23" name="Group 22">
            <a:extLst>
              <a:ext uri="{FF2B5EF4-FFF2-40B4-BE49-F238E27FC236}">
                <a16:creationId xmlns="" xmlns:a16="http://schemas.microsoft.com/office/drawing/2014/main" id="{9484F4D2-36B4-4CEA-8342-2C116900BC30}"/>
              </a:ext>
            </a:extLst>
          </p:cNvPr>
          <p:cNvGrpSpPr/>
          <p:nvPr/>
        </p:nvGrpSpPr>
        <p:grpSpPr>
          <a:xfrm>
            <a:off x="4119868" y="5313993"/>
            <a:ext cx="1110341" cy="825909"/>
            <a:chOff x="4897380" y="560439"/>
            <a:chExt cx="1110341" cy="825909"/>
          </a:xfrm>
        </p:grpSpPr>
        <p:sp>
          <p:nvSpPr>
            <p:cNvPr id="24" name="Oval 23">
              <a:extLst>
                <a:ext uri="{FF2B5EF4-FFF2-40B4-BE49-F238E27FC236}">
                  <a16:creationId xmlns="" xmlns:a16="http://schemas.microsoft.com/office/drawing/2014/main" id="{DC265872-E266-4709-82E9-5841ACED2D8F}"/>
                </a:ext>
              </a:extLst>
            </p:cNvPr>
            <p:cNvSpPr/>
            <p:nvPr/>
          </p:nvSpPr>
          <p:spPr>
            <a:xfrm>
              <a:off x="5036574" y="560439"/>
              <a:ext cx="825909" cy="8259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C2E261C6-FC6B-40BE-83A9-D4AEA7D54021}"/>
                </a:ext>
              </a:extLst>
            </p:cNvPr>
            <p:cNvSpPr txBox="1"/>
            <p:nvPr/>
          </p:nvSpPr>
          <p:spPr>
            <a:xfrm>
              <a:off x="4897380" y="842588"/>
              <a:ext cx="111034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IMPLEMENT</a:t>
              </a:r>
            </a:p>
          </p:txBody>
        </p:sp>
      </p:grpSp>
      <p:sp>
        <p:nvSpPr>
          <p:cNvPr id="26" name="Shape 201">
            <a:extLst>
              <a:ext uri="{FF2B5EF4-FFF2-40B4-BE49-F238E27FC236}">
                <a16:creationId xmlns="" xmlns:a16="http://schemas.microsoft.com/office/drawing/2014/main" id="{FEB825AE-6CD7-4CE5-A9C9-0F4DA5CD39E9}"/>
              </a:ext>
            </a:extLst>
          </p:cNvPr>
          <p:cNvSpPr txBox="1">
            <a:spLocks/>
          </p:cNvSpPr>
          <p:nvPr/>
        </p:nvSpPr>
        <p:spPr>
          <a:xfrm>
            <a:off x="5159760" y="2619191"/>
            <a:ext cx="3756621" cy="637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spcBef>
                <a:spcPts val="0"/>
              </a:spcBef>
              <a:buNone/>
            </a:pPr>
            <a:r>
              <a:rPr lang="en-US" sz="1400" b="1" dirty="0">
                <a:solidFill>
                  <a:schemeClr val="tx1"/>
                </a:solidFill>
                <a:latin typeface="Arial" panose="020B0604020202020204" pitchFamily="34" charset="0"/>
                <a:cs typeface="Arial" panose="020B0604020202020204" pitchFamily="34" charset="0"/>
              </a:rPr>
              <a:t>Identify changes to each route </a:t>
            </a:r>
            <a:r>
              <a:rPr lang="en-US" sz="1400" dirty="0">
                <a:solidFill>
                  <a:schemeClr val="tx1"/>
                </a:solidFill>
                <a:latin typeface="Arial" panose="020B0604020202020204" pitchFamily="34" charset="0"/>
                <a:cs typeface="Arial" panose="020B0604020202020204" pitchFamily="34" charset="0"/>
              </a:rPr>
              <a:t>to better serve our bus customers.</a:t>
            </a:r>
          </a:p>
        </p:txBody>
      </p:sp>
      <p:sp>
        <p:nvSpPr>
          <p:cNvPr id="27" name="Shape 201">
            <a:extLst>
              <a:ext uri="{FF2B5EF4-FFF2-40B4-BE49-F238E27FC236}">
                <a16:creationId xmlns="" xmlns:a16="http://schemas.microsoft.com/office/drawing/2014/main" id="{C14D6CCE-B03A-4C4E-ADC7-104B59DA6974}"/>
              </a:ext>
            </a:extLst>
          </p:cNvPr>
          <p:cNvSpPr txBox="1">
            <a:spLocks/>
          </p:cNvSpPr>
          <p:nvPr/>
        </p:nvSpPr>
        <p:spPr>
          <a:xfrm>
            <a:off x="5159633" y="4572610"/>
            <a:ext cx="3539204" cy="415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spcBef>
                <a:spcPts val="0"/>
              </a:spcBef>
              <a:buNone/>
            </a:pPr>
            <a:r>
              <a:rPr lang="en-US" sz="1400" b="1" dirty="0">
                <a:solidFill>
                  <a:schemeClr val="tx1"/>
                </a:solidFill>
                <a:latin typeface="Arial" panose="020B0604020202020204" pitchFamily="34" charset="0"/>
                <a:cs typeface="Arial" panose="020B0604020202020204" pitchFamily="34" charset="0"/>
              </a:rPr>
              <a:t>Develop plans and recommendations</a:t>
            </a:r>
            <a:r>
              <a:rPr lang="en-US" sz="1400" dirty="0">
                <a:solidFill>
                  <a:schemeClr val="tx1"/>
                </a:solidFill>
                <a:latin typeface="Arial" panose="020B0604020202020204" pitchFamily="34" charset="0"/>
                <a:cs typeface="Arial" panose="020B0604020202020204" pitchFamily="34" charset="0"/>
              </a:rPr>
              <a:t>.</a:t>
            </a:r>
          </a:p>
        </p:txBody>
      </p:sp>
      <p:sp>
        <p:nvSpPr>
          <p:cNvPr id="28" name="Shape 201">
            <a:extLst>
              <a:ext uri="{FF2B5EF4-FFF2-40B4-BE49-F238E27FC236}">
                <a16:creationId xmlns="" xmlns:a16="http://schemas.microsoft.com/office/drawing/2014/main" id="{5404FA96-1B57-4863-B1A8-8919CDA5D733}"/>
              </a:ext>
            </a:extLst>
          </p:cNvPr>
          <p:cNvSpPr txBox="1">
            <a:spLocks/>
          </p:cNvSpPr>
          <p:nvPr/>
        </p:nvSpPr>
        <p:spPr>
          <a:xfrm>
            <a:off x="5158214" y="5397505"/>
            <a:ext cx="3888485" cy="6156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spcBef>
                <a:spcPts val="0"/>
              </a:spcBef>
              <a:buNone/>
            </a:pPr>
            <a:r>
              <a:rPr lang="en-US" sz="1400" b="1" dirty="0">
                <a:solidFill>
                  <a:schemeClr val="tx1"/>
                </a:solidFill>
                <a:latin typeface="Arial" panose="020B0604020202020204" pitchFamily="34" charset="0"/>
                <a:cs typeface="Arial" panose="020B0604020202020204" pitchFamily="34" charset="0"/>
              </a:rPr>
              <a:t>Begin to implement </a:t>
            </a:r>
            <a:r>
              <a:rPr lang="en-US" sz="1400" dirty="0">
                <a:solidFill>
                  <a:schemeClr val="tx1"/>
                </a:solidFill>
                <a:latin typeface="Arial" panose="020B0604020202020204" pitchFamily="34" charset="0"/>
                <a:cs typeface="Arial" panose="020B0604020202020204" pitchFamily="34" charset="0"/>
              </a:rPr>
              <a:t>capital improvements in 2018 and service</a:t>
            </a:r>
            <a:r>
              <a:rPr lang="en-US" sz="1400" b="1"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recommendations in 2019</a:t>
            </a:r>
          </a:p>
        </p:txBody>
      </p:sp>
      <p:grpSp>
        <p:nvGrpSpPr>
          <p:cNvPr id="29" name="Group 28">
            <a:extLst>
              <a:ext uri="{FF2B5EF4-FFF2-40B4-BE49-F238E27FC236}">
                <a16:creationId xmlns="" xmlns:a16="http://schemas.microsoft.com/office/drawing/2014/main" id="{91F4E97F-7985-4BFF-91D6-E979E966F887}"/>
              </a:ext>
            </a:extLst>
          </p:cNvPr>
          <p:cNvGrpSpPr/>
          <p:nvPr/>
        </p:nvGrpSpPr>
        <p:grpSpPr>
          <a:xfrm>
            <a:off x="4119868" y="3454615"/>
            <a:ext cx="1080651" cy="825909"/>
            <a:chOff x="4897381" y="560439"/>
            <a:chExt cx="1080651" cy="825909"/>
          </a:xfrm>
        </p:grpSpPr>
        <p:sp>
          <p:nvSpPr>
            <p:cNvPr id="30" name="Oval 29">
              <a:extLst>
                <a:ext uri="{FF2B5EF4-FFF2-40B4-BE49-F238E27FC236}">
                  <a16:creationId xmlns="" xmlns:a16="http://schemas.microsoft.com/office/drawing/2014/main" id="{3D00DA02-D5FB-4C16-B67A-A4AD6675D3DA}"/>
                </a:ext>
              </a:extLst>
            </p:cNvPr>
            <p:cNvSpPr/>
            <p:nvPr/>
          </p:nvSpPr>
          <p:spPr>
            <a:xfrm>
              <a:off x="5036574" y="560439"/>
              <a:ext cx="825909" cy="8259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solidFill>
                  <a:schemeClr val="tx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218A1E9A-4E06-40C0-A518-7393DF44EF91}"/>
                </a:ext>
              </a:extLst>
            </p:cNvPr>
            <p:cNvSpPr txBox="1"/>
            <p:nvPr/>
          </p:nvSpPr>
          <p:spPr>
            <a:xfrm>
              <a:off x="4897381" y="837941"/>
              <a:ext cx="108065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OUTREACH</a:t>
              </a:r>
            </a:p>
          </p:txBody>
        </p:sp>
      </p:grpSp>
      <p:sp>
        <p:nvSpPr>
          <p:cNvPr id="32" name="Shape 201">
            <a:extLst>
              <a:ext uri="{FF2B5EF4-FFF2-40B4-BE49-F238E27FC236}">
                <a16:creationId xmlns="" xmlns:a16="http://schemas.microsoft.com/office/drawing/2014/main" id="{CCF41980-E21F-4291-AC43-81490B33A799}"/>
              </a:ext>
            </a:extLst>
          </p:cNvPr>
          <p:cNvSpPr txBox="1">
            <a:spLocks/>
          </p:cNvSpPr>
          <p:nvPr/>
        </p:nvSpPr>
        <p:spPr>
          <a:xfrm>
            <a:off x="5159634" y="3403948"/>
            <a:ext cx="3756623" cy="8019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1pPr>
            <a:lvl2pPr marL="914400" marR="0" lvl="1"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2pPr>
            <a:lvl3pPr marL="1371600" marR="0" lvl="2"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3pPr>
            <a:lvl4pPr marL="1828800" marR="0" lvl="3"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4pPr>
            <a:lvl5pPr marL="2286000" marR="0" lvl="4"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5pPr>
            <a:lvl6pPr marL="2743200" marR="0" lvl="5"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6pPr>
            <a:lvl7pPr marL="3200400" marR="0" lvl="6"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7pPr>
            <a:lvl8pPr marL="3657600" marR="0" lvl="7"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8pPr>
            <a:lvl9pPr marL="4114800" marR="0" lvl="8" indent="-330200" algn="l" rtl="0">
              <a:lnSpc>
                <a:spcPct val="100000"/>
              </a:lnSpc>
              <a:spcBef>
                <a:spcPts val="0"/>
              </a:spcBef>
              <a:spcAft>
                <a:spcPts val="0"/>
              </a:spcAft>
              <a:buClr>
                <a:srgbClr val="FFFFFF"/>
              </a:buClr>
              <a:buSzPts val="1600"/>
              <a:buFont typeface="Lato"/>
              <a:buChar char="▫"/>
              <a:defRPr sz="1600" b="0" i="0" u="none" strike="noStrike" cap="none">
                <a:solidFill>
                  <a:srgbClr val="FFFFFF"/>
                </a:solidFill>
                <a:latin typeface="Lato"/>
                <a:ea typeface="Lato"/>
                <a:cs typeface="Lato"/>
                <a:sym typeface="Lato"/>
              </a:defRPr>
            </a:lvl9pPr>
          </a:lstStyle>
          <a:p>
            <a:pPr marL="0" indent="0">
              <a:spcBef>
                <a:spcPts val="0"/>
              </a:spcBef>
              <a:buNone/>
            </a:pPr>
            <a:r>
              <a:rPr lang="en-US" sz="1400" b="1" dirty="0">
                <a:solidFill>
                  <a:schemeClr val="tx1"/>
                </a:solidFill>
                <a:latin typeface="Arial" panose="020B0604020202020204" pitchFamily="34" charset="0"/>
                <a:cs typeface="Arial" panose="020B0604020202020204" pitchFamily="34" charset="0"/>
              </a:rPr>
              <a:t>Outreach to communities, riders, and municipalities </a:t>
            </a:r>
            <a:r>
              <a:rPr lang="en-US" sz="1400" dirty="0">
                <a:solidFill>
                  <a:schemeClr val="tx1"/>
                </a:solidFill>
                <a:latin typeface="Arial" panose="020B0604020202020204" pitchFamily="34" charset="0"/>
                <a:cs typeface="Arial" panose="020B0604020202020204" pitchFamily="34" charset="0"/>
              </a:rPr>
              <a:t>to identify their needs and concerns.</a:t>
            </a:r>
          </a:p>
        </p:txBody>
      </p:sp>
    </p:spTree>
    <p:extLst>
      <p:ext uri="{BB962C8B-B14F-4D97-AF65-F5344CB8AC3E}">
        <p14:creationId xmlns:p14="http://schemas.microsoft.com/office/powerpoint/2010/main" val="236460775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720" y="833735"/>
            <a:ext cx="8452757" cy="430887"/>
          </a:xfrm>
          <a:prstGeom prst="rect">
            <a:avLst/>
          </a:prstGeom>
        </p:spPr>
        <p:txBody>
          <a:bodyPr wrap="square">
            <a:spAutoFit/>
          </a:bodyPr>
          <a:lstStyle/>
          <a:p>
            <a:pPr fontAlgn="base">
              <a:spcBef>
                <a:spcPct val="0"/>
              </a:spcBef>
              <a:spcAft>
                <a:spcPct val="0"/>
              </a:spcAft>
              <a:buClr>
                <a:srgbClr val="000000"/>
              </a:buClr>
              <a:buSzPts val="3600"/>
            </a:pPr>
            <a:r>
              <a:rPr lang="en-US" sz="2200" b="1" dirty="0">
                <a:solidFill>
                  <a:srgbClr val="00269E"/>
                </a:solidFill>
                <a:latin typeface="Arial" pitchFamily="34" charset="0"/>
                <a:ea typeface="+mj-ea"/>
                <a:cs typeface="Arial" pitchFamily="34" charset="0"/>
                <a:sym typeface="Montserrat"/>
              </a:rPr>
              <a:t>Better Bus Project &amp; Network Redesign </a:t>
            </a:r>
          </a:p>
        </p:txBody>
      </p:sp>
      <p:graphicFrame>
        <p:nvGraphicFramePr>
          <p:cNvPr id="3" name="Table 2"/>
          <p:cNvGraphicFramePr>
            <a:graphicFrameLocks noGrp="1"/>
          </p:cNvGraphicFramePr>
          <p:nvPr>
            <p:extLst>
              <p:ext uri="{D42A27DB-BD31-4B8C-83A1-F6EECF244321}">
                <p14:modId xmlns:p14="http://schemas.microsoft.com/office/powerpoint/2010/main" val="3830986242"/>
              </p:ext>
            </p:extLst>
          </p:nvPr>
        </p:nvGraphicFramePr>
        <p:xfrm>
          <a:off x="452720" y="1366520"/>
          <a:ext cx="8310280" cy="5339080"/>
        </p:xfrm>
        <a:graphic>
          <a:graphicData uri="http://schemas.openxmlformats.org/drawingml/2006/table">
            <a:tbl>
              <a:tblPr firstRow="1" bandRow="1">
                <a:tableStyleId>{5C22544A-7EE6-4342-B048-85BDC9FD1C3A}</a:tableStyleId>
              </a:tblPr>
              <a:tblGrid>
                <a:gridCol w="995080">
                  <a:extLst>
                    <a:ext uri="{9D8B030D-6E8A-4147-A177-3AD203B41FA5}">
                      <a16:colId xmlns="" xmlns:a16="http://schemas.microsoft.com/office/drawing/2014/main" val="2345946438"/>
                    </a:ext>
                  </a:extLst>
                </a:gridCol>
                <a:gridCol w="838200">
                  <a:extLst>
                    <a:ext uri="{9D8B030D-6E8A-4147-A177-3AD203B41FA5}">
                      <a16:colId xmlns="" xmlns:a16="http://schemas.microsoft.com/office/drawing/2014/main" val="3829214136"/>
                    </a:ext>
                  </a:extLst>
                </a:gridCol>
                <a:gridCol w="2819400">
                  <a:extLst>
                    <a:ext uri="{9D8B030D-6E8A-4147-A177-3AD203B41FA5}">
                      <a16:colId xmlns="" xmlns:a16="http://schemas.microsoft.com/office/drawing/2014/main" val="885259779"/>
                    </a:ext>
                  </a:extLst>
                </a:gridCol>
                <a:gridCol w="3657600">
                  <a:extLst>
                    <a:ext uri="{9D8B030D-6E8A-4147-A177-3AD203B41FA5}">
                      <a16:colId xmlns="" xmlns:a16="http://schemas.microsoft.com/office/drawing/2014/main" val="777130490"/>
                    </a:ext>
                  </a:extLst>
                </a:gridCol>
              </a:tblGrid>
              <a:tr h="370840">
                <a:tc>
                  <a:txBody>
                    <a:bodyPr/>
                    <a:lstStyle/>
                    <a:p>
                      <a:pPr algn="ctr"/>
                      <a:endParaRPr lang="en-US" sz="14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1400" dirty="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1400" dirty="0" smtClean="0">
                          <a:latin typeface="Arial" panose="020B0604020202020204" pitchFamily="34" charset="0"/>
                          <a:cs typeface="Arial" panose="020B0604020202020204" pitchFamily="34" charset="0"/>
                        </a:rPr>
                        <a:t>Changes</a:t>
                      </a:r>
                      <a:endParaRPr lang="en-US" sz="1400" dirty="0">
                        <a:latin typeface="Arial" panose="020B0604020202020204" pitchFamily="34" charset="0"/>
                        <a:cs typeface="Arial" panose="020B0604020202020204" pitchFamily="34" charset="0"/>
                      </a:endParaRPr>
                    </a:p>
                  </a:txBody>
                  <a:tcPr anchor="ctr"/>
                </a:tc>
                <a:tc>
                  <a:txBody>
                    <a:bodyPr/>
                    <a:lstStyle/>
                    <a:p>
                      <a:pPr algn="ctr"/>
                      <a:r>
                        <a:rPr lang="en-US" sz="1400" dirty="0" smtClean="0">
                          <a:latin typeface="Arial" panose="020B0604020202020204" pitchFamily="34" charset="0"/>
                          <a:cs typeface="Arial" panose="020B0604020202020204" pitchFamily="34" charset="0"/>
                        </a:rPr>
                        <a:t>Focus Areas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856138877"/>
                  </a:ext>
                </a:extLst>
              </a:tr>
              <a:tr h="370840">
                <a:tc rowSpan="2">
                  <a:txBody>
                    <a:bodyPr/>
                    <a:lstStyle/>
                    <a:p>
                      <a:r>
                        <a:rPr lang="en-US" sz="1400" dirty="0" smtClean="0">
                          <a:latin typeface="Arial" panose="020B0604020202020204" pitchFamily="34" charset="0"/>
                          <a:cs typeface="Arial" panose="020B0604020202020204" pitchFamily="34" charset="0"/>
                        </a:rPr>
                        <a:t>Better Bus</a:t>
                      </a:r>
                      <a:r>
                        <a:rPr lang="en-US" sz="1400" baseline="0" dirty="0" smtClean="0">
                          <a:latin typeface="Arial" panose="020B0604020202020204" pitchFamily="34" charset="0"/>
                          <a:cs typeface="Arial" panose="020B0604020202020204" pitchFamily="34" charset="0"/>
                        </a:rPr>
                        <a:t> Project</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Phase I</a:t>
                      </a:r>
                      <a:endParaRPr lang="en-US" sz="1400" dirty="0">
                        <a:latin typeface="Arial" panose="020B0604020202020204" pitchFamily="34" charset="0"/>
                        <a:cs typeface="Arial" panose="020B0604020202020204" pitchFamily="34" charset="0"/>
                      </a:endParaRPr>
                    </a:p>
                  </a:txBody>
                  <a:tcPr/>
                </a:tc>
                <a:tc>
                  <a:txBody>
                    <a:bodyPr/>
                    <a:lstStyle/>
                    <a:p>
                      <a:pPr marL="115888" indent="-115888">
                        <a:buFont typeface="Arial" panose="020B0604020202020204" pitchFamily="34" charset="0"/>
                        <a:buChar char="•"/>
                      </a:pPr>
                      <a:r>
                        <a:rPr lang="en-US" sz="1400" dirty="0" smtClean="0">
                          <a:latin typeface="Arial" panose="020B0604020202020204" pitchFamily="34" charset="0"/>
                          <a:cs typeface="Arial" panose="020B0604020202020204" pitchFamily="34" charset="0"/>
                        </a:rPr>
                        <a:t>Quarterly</a:t>
                      </a:r>
                      <a:r>
                        <a:rPr lang="en-US" sz="1400" baseline="0" dirty="0" smtClean="0">
                          <a:latin typeface="Arial" panose="020B0604020202020204" pitchFamily="34" charset="0"/>
                          <a:cs typeface="Arial" panose="020B0604020202020204" pitchFamily="34" charset="0"/>
                        </a:rPr>
                        <a:t> Changes</a:t>
                      </a:r>
                    </a:p>
                    <a:p>
                      <a:pPr marL="115888" indent="-115888">
                        <a:buFont typeface="Arial" panose="020B0604020202020204" pitchFamily="34" charset="0"/>
                        <a:buChar char="•"/>
                      </a:pPr>
                      <a:endParaRPr lang="en-US" sz="1400" baseline="0" dirty="0" smtClean="0">
                        <a:latin typeface="Arial" panose="020B0604020202020204" pitchFamily="34" charset="0"/>
                        <a:cs typeface="Arial" panose="020B0604020202020204" pitchFamily="34" charset="0"/>
                      </a:endParaRPr>
                    </a:p>
                    <a:p>
                      <a:pPr marL="115888" indent="-115888">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No budget impacts</a:t>
                      </a:r>
                    </a:p>
                    <a:p>
                      <a:pPr marL="0" indent="0">
                        <a:buFont typeface="Arial" panose="020B0604020202020204" pitchFamily="34" charset="0"/>
                        <a:buNone/>
                      </a:pPr>
                      <a:endParaRPr lang="en-US" sz="1400" baseline="0" dirty="0" smtClean="0">
                        <a:latin typeface="Arial" panose="020B0604020202020204" pitchFamily="34" charset="0"/>
                        <a:cs typeface="Arial" panose="020B0604020202020204" pitchFamily="34" charset="0"/>
                      </a:endParaRPr>
                    </a:p>
                  </a:txBody>
                  <a:tcPr/>
                </a:tc>
                <a:tc>
                  <a:txBody>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latin typeface="Arial" panose="020B0604020202020204" pitchFamily="34" charset="0"/>
                          <a:cs typeface="Arial" panose="020B0604020202020204" pitchFamily="34" charset="0"/>
                        </a:rPr>
                        <a:t>Focused on</a:t>
                      </a:r>
                      <a:r>
                        <a:rPr lang="en-US" sz="1400" baseline="0" dirty="0" smtClean="0">
                          <a:latin typeface="Arial" panose="020B0604020202020204" pitchFamily="34" charset="0"/>
                          <a:cs typeface="Arial" panose="020B0604020202020204" pitchFamily="34" charset="0"/>
                        </a:rPr>
                        <a:t> routes with high passenger trips</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smtClean="0">
                        <a:latin typeface="Arial" panose="020B0604020202020204" pitchFamily="34" charset="0"/>
                        <a:cs typeface="Arial" panose="020B0604020202020204" pitchFamily="34" charset="0"/>
                      </a:endParaRP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latin typeface="Arial" panose="020B0604020202020204" pitchFamily="34" charset="0"/>
                          <a:cs typeface="Arial" panose="020B0604020202020204" pitchFamily="34" charset="0"/>
                        </a:rPr>
                        <a:t>Focused on specific requests and considerations</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452042753"/>
                  </a:ext>
                </a:extLst>
              </a:tr>
              <a:tr h="370840">
                <a:tc vMerge="1">
                  <a:txBody>
                    <a:bodyPr/>
                    <a:lstStyle/>
                    <a:p>
                      <a:endParaRPr lang="en-US" dirty="0"/>
                    </a:p>
                  </a:txBody>
                  <a:tcPr/>
                </a:tc>
                <a:tc>
                  <a:txBody>
                    <a:bodyPr/>
                    <a:lstStyle/>
                    <a:p>
                      <a:r>
                        <a:rPr lang="en-US" sz="1400" dirty="0" smtClean="0">
                          <a:latin typeface="Arial" panose="020B0604020202020204" pitchFamily="34" charset="0"/>
                          <a:cs typeface="Arial" panose="020B0604020202020204" pitchFamily="34" charset="0"/>
                        </a:rPr>
                        <a:t>Phase II</a:t>
                      </a:r>
                      <a:endParaRPr lang="en-US" sz="1400" dirty="0">
                        <a:latin typeface="Arial" panose="020B0604020202020204" pitchFamily="34" charset="0"/>
                        <a:cs typeface="Arial" panose="020B0604020202020204" pitchFamily="34" charset="0"/>
                      </a:endParaRPr>
                    </a:p>
                  </a:txBody>
                  <a:tcPr/>
                </a:tc>
                <a:tc>
                  <a:txBody>
                    <a:bodyPr/>
                    <a:lstStyle/>
                    <a:p>
                      <a:pPr marL="115888" indent="-115888">
                        <a:buFont typeface="Arial" panose="020B0604020202020204" pitchFamily="34" charset="0"/>
                        <a:buChar char="•"/>
                      </a:pPr>
                      <a:r>
                        <a:rPr lang="en-US" sz="1400" dirty="0" smtClean="0">
                          <a:latin typeface="Arial" panose="020B0604020202020204" pitchFamily="34" charset="0"/>
                          <a:cs typeface="Arial" panose="020B0604020202020204" pitchFamily="34" charset="0"/>
                        </a:rPr>
                        <a:t>Continued</a:t>
                      </a:r>
                      <a:r>
                        <a:rPr lang="en-US" sz="1400" baseline="0" dirty="0" smtClean="0">
                          <a:latin typeface="Arial" panose="020B0604020202020204" pitchFamily="34" charset="0"/>
                          <a:cs typeface="Arial" panose="020B0604020202020204" pitchFamily="34" charset="0"/>
                        </a:rPr>
                        <a:t> Quarterly Changes</a:t>
                      </a:r>
                    </a:p>
                    <a:p>
                      <a:pPr marL="115888" indent="-115888">
                        <a:buFont typeface="Arial" panose="020B0604020202020204" pitchFamily="34" charset="0"/>
                        <a:buChar char="•"/>
                      </a:pPr>
                      <a:endParaRPr lang="en-US" sz="1400" baseline="0" dirty="0" smtClean="0">
                        <a:latin typeface="Arial" panose="020B0604020202020204" pitchFamily="34" charset="0"/>
                        <a:cs typeface="Arial" panose="020B0604020202020204" pitchFamily="34" charset="0"/>
                      </a:endParaRPr>
                    </a:p>
                    <a:p>
                      <a:pPr marL="115888" indent="-115888">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Development of investment “tiers”, including proposals to realign routes, alter routes &gt;1 mile, implement bus stop changes, etc.</a:t>
                      </a:r>
                    </a:p>
                    <a:p>
                      <a:pPr marL="115888" indent="-115888">
                        <a:buFont typeface="Arial" panose="020B0604020202020204" pitchFamily="34" charset="0"/>
                        <a:buChar char="•"/>
                      </a:pPr>
                      <a:endParaRPr lang="en-US" sz="1400" baseline="0" dirty="0" smtClean="0">
                        <a:latin typeface="Arial" panose="020B0604020202020204" pitchFamily="34" charset="0"/>
                        <a:cs typeface="Arial" panose="020B0604020202020204" pitchFamily="34" charset="0"/>
                      </a:endParaRPr>
                    </a:p>
                    <a:p>
                      <a:pPr marL="115888" indent="-115888">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Budget impacts and considerations</a:t>
                      </a:r>
                    </a:p>
                    <a:p>
                      <a:pPr marL="115888" indent="-11588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a:tc>
                <a:tc>
                  <a:txBody>
                    <a:bodyPr/>
                    <a:lstStyle/>
                    <a:p>
                      <a:pPr marL="115888"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latin typeface="Arial" panose="020B0604020202020204" pitchFamily="34" charset="0"/>
                          <a:cs typeface="Arial" panose="020B0604020202020204" pitchFamily="34" charset="0"/>
                        </a:rPr>
                        <a:t>Focused on routes with high and moderate passenger trips</a:t>
                      </a:r>
                    </a:p>
                    <a:p>
                      <a:pPr marL="115888"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smtClean="0">
                        <a:latin typeface="Arial" panose="020B0604020202020204" pitchFamily="34" charset="0"/>
                        <a:cs typeface="Arial" panose="020B0604020202020204" pitchFamily="34" charset="0"/>
                      </a:endParaRPr>
                    </a:p>
                    <a:p>
                      <a:pPr marL="115888"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latin typeface="Arial" panose="020B0604020202020204" pitchFamily="34" charset="0"/>
                          <a:cs typeface="Arial" panose="020B0604020202020204" pitchFamily="34" charset="0"/>
                        </a:rPr>
                        <a:t>Focused on specific requests and considerations</a:t>
                      </a:r>
                    </a:p>
                    <a:p>
                      <a:pPr marL="115888" lvl="1" indent="-11588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313738325"/>
                  </a:ext>
                </a:extLst>
              </a:tr>
              <a:tr h="370840">
                <a:tc gridSpan="2">
                  <a:txBody>
                    <a:bodyPr/>
                    <a:lstStyle/>
                    <a:p>
                      <a:r>
                        <a:rPr lang="en-US" sz="1400" dirty="0" smtClean="0">
                          <a:latin typeface="Arial" panose="020B0604020202020204" pitchFamily="34" charset="0"/>
                          <a:cs typeface="Arial" panose="020B0604020202020204" pitchFamily="34" charset="0"/>
                        </a:rPr>
                        <a:t>Network</a:t>
                      </a:r>
                      <a:r>
                        <a:rPr lang="en-US" sz="1400" baseline="0" dirty="0" smtClean="0">
                          <a:latin typeface="Arial" panose="020B0604020202020204" pitchFamily="34" charset="0"/>
                          <a:cs typeface="Arial" panose="020B0604020202020204" pitchFamily="34" charset="0"/>
                        </a:rPr>
                        <a:t> Redesign</a:t>
                      </a:r>
                      <a:endParaRPr lang="en-US" sz="14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a:txBody>
                    <a:bodyPr/>
                    <a:lstStyle/>
                    <a:p>
                      <a:pPr marL="115888" marR="0" indent="-115888">
                        <a:spcBef>
                          <a:spcPts val="0"/>
                        </a:spcBef>
                        <a:spcAft>
                          <a:spcPts val="0"/>
                        </a:spcAft>
                        <a:buFont typeface="Arial" panose="020B0604020202020204" pitchFamily="34" charset="0"/>
                        <a:buChar char="•"/>
                      </a:pPr>
                      <a:r>
                        <a:rPr lang="en-US" sz="1400" dirty="0" smtClean="0">
                          <a:effectLst/>
                          <a:latin typeface="Arial" panose="020B0604020202020204" pitchFamily="34" charset="0"/>
                          <a:ea typeface="Calibri" panose="020F0502020204030204" pitchFamily="34" charset="0"/>
                          <a:cs typeface="Arial" panose="020B0604020202020204" pitchFamily="34" charset="0"/>
                        </a:rPr>
                        <a:t>A new bus network, including routes, frequency, span of service, and coverage to better serve the region’s travel needs.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115888" marR="0" indent="-115888">
                        <a:spcBef>
                          <a:spcPts val="0"/>
                        </a:spcBef>
                        <a:spcAft>
                          <a:spcPts val="0"/>
                        </a:spcAft>
                        <a:buFont typeface="Arial" panose="020B0604020202020204" pitchFamily="34" charset="0"/>
                        <a:buChar char="•"/>
                      </a:pPr>
                      <a:r>
                        <a:rPr lang="en-US" sz="1400" dirty="0" smtClean="0">
                          <a:effectLst/>
                          <a:latin typeface="Arial" panose="020B0604020202020204" pitchFamily="34" charset="0"/>
                          <a:ea typeface="Calibri" panose="020F0502020204030204" pitchFamily="34" charset="0"/>
                          <a:cs typeface="Arial" panose="020B0604020202020204" pitchFamily="34" charset="0"/>
                        </a:rPr>
                        <a:t>All routes, with a specific focus</a:t>
                      </a:r>
                      <a:r>
                        <a:rPr lang="en-US" sz="1400" baseline="0" dirty="0" smtClean="0">
                          <a:effectLst/>
                          <a:latin typeface="Arial" panose="020B0604020202020204" pitchFamily="34" charset="0"/>
                          <a:ea typeface="Calibri" panose="020F0502020204030204" pitchFamily="34" charset="0"/>
                          <a:cs typeface="Arial" panose="020B0604020202020204" pitchFamily="34" charset="0"/>
                        </a:rPr>
                        <a:t> to rebuild moderate to low passenger trip routes and corridors, as higher passenger trip routes and corridors are addressed in Better Bus Project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 xmlns:a16="http://schemas.microsoft.com/office/drawing/2014/main" val="434410561"/>
                  </a:ext>
                </a:extLst>
              </a:tr>
            </a:tbl>
          </a:graphicData>
        </a:graphic>
      </p:graphicFrame>
    </p:spTree>
    <p:extLst>
      <p:ext uri="{BB962C8B-B14F-4D97-AF65-F5344CB8AC3E}">
        <p14:creationId xmlns:p14="http://schemas.microsoft.com/office/powerpoint/2010/main" val="3212905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35385242"/>
              </p:ext>
            </p:extLst>
          </p:nvPr>
        </p:nvGraphicFramePr>
        <p:xfrm>
          <a:off x="533406" y="1447801"/>
          <a:ext cx="8229588" cy="5098906"/>
        </p:xfrm>
        <a:graphic>
          <a:graphicData uri="http://schemas.openxmlformats.org/drawingml/2006/table">
            <a:tbl>
              <a:tblPr firstRow="1" bandRow="1">
                <a:tableStyleId>{5C22544A-7EE6-4342-B048-85BDC9FD1C3A}</a:tableStyleId>
              </a:tblPr>
              <a:tblGrid>
                <a:gridCol w="1371594">
                  <a:extLst>
                    <a:ext uri="{9D8B030D-6E8A-4147-A177-3AD203B41FA5}">
                      <a16:colId xmlns="" xmlns:a16="http://schemas.microsoft.com/office/drawing/2014/main" val="1225467521"/>
                    </a:ext>
                  </a:extLst>
                </a:gridCol>
                <a:gridCol w="304800">
                  <a:extLst>
                    <a:ext uri="{9D8B030D-6E8A-4147-A177-3AD203B41FA5}">
                      <a16:colId xmlns="" xmlns:a16="http://schemas.microsoft.com/office/drawing/2014/main" val="2925236112"/>
                    </a:ext>
                  </a:extLst>
                </a:gridCol>
                <a:gridCol w="331866">
                  <a:extLst>
                    <a:ext uri="{9D8B030D-6E8A-4147-A177-3AD203B41FA5}">
                      <a16:colId xmlns="" xmlns:a16="http://schemas.microsoft.com/office/drawing/2014/main" val="3463716312"/>
                    </a:ext>
                  </a:extLst>
                </a:gridCol>
                <a:gridCol w="388833">
                  <a:extLst>
                    <a:ext uri="{9D8B030D-6E8A-4147-A177-3AD203B41FA5}">
                      <a16:colId xmlns="" xmlns:a16="http://schemas.microsoft.com/office/drawing/2014/main" val="3999418273"/>
                    </a:ext>
                  </a:extLst>
                </a:gridCol>
                <a:gridCol w="388833">
                  <a:extLst>
                    <a:ext uri="{9D8B030D-6E8A-4147-A177-3AD203B41FA5}">
                      <a16:colId xmlns="" xmlns:a16="http://schemas.microsoft.com/office/drawing/2014/main" val="1684919717"/>
                    </a:ext>
                  </a:extLst>
                </a:gridCol>
                <a:gridCol w="388833">
                  <a:extLst>
                    <a:ext uri="{9D8B030D-6E8A-4147-A177-3AD203B41FA5}">
                      <a16:colId xmlns="" xmlns:a16="http://schemas.microsoft.com/office/drawing/2014/main" val="1502594338"/>
                    </a:ext>
                  </a:extLst>
                </a:gridCol>
                <a:gridCol w="388833">
                  <a:extLst>
                    <a:ext uri="{9D8B030D-6E8A-4147-A177-3AD203B41FA5}">
                      <a16:colId xmlns="" xmlns:a16="http://schemas.microsoft.com/office/drawing/2014/main" val="535649345"/>
                    </a:ext>
                  </a:extLst>
                </a:gridCol>
                <a:gridCol w="388833">
                  <a:extLst>
                    <a:ext uri="{9D8B030D-6E8A-4147-A177-3AD203B41FA5}">
                      <a16:colId xmlns="" xmlns:a16="http://schemas.microsoft.com/office/drawing/2014/main" val="1234135889"/>
                    </a:ext>
                  </a:extLst>
                </a:gridCol>
                <a:gridCol w="388833">
                  <a:extLst>
                    <a:ext uri="{9D8B030D-6E8A-4147-A177-3AD203B41FA5}">
                      <a16:colId xmlns="" xmlns:a16="http://schemas.microsoft.com/office/drawing/2014/main" val="4183469740"/>
                    </a:ext>
                  </a:extLst>
                </a:gridCol>
                <a:gridCol w="388833">
                  <a:extLst>
                    <a:ext uri="{9D8B030D-6E8A-4147-A177-3AD203B41FA5}">
                      <a16:colId xmlns="" xmlns:a16="http://schemas.microsoft.com/office/drawing/2014/main" val="2529116891"/>
                    </a:ext>
                  </a:extLst>
                </a:gridCol>
                <a:gridCol w="388833">
                  <a:extLst>
                    <a:ext uri="{9D8B030D-6E8A-4147-A177-3AD203B41FA5}">
                      <a16:colId xmlns="" xmlns:a16="http://schemas.microsoft.com/office/drawing/2014/main" val="2762492871"/>
                    </a:ext>
                  </a:extLst>
                </a:gridCol>
                <a:gridCol w="388833">
                  <a:extLst>
                    <a:ext uri="{9D8B030D-6E8A-4147-A177-3AD203B41FA5}">
                      <a16:colId xmlns="" xmlns:a16="http://schemas.microsoft.com/office/drawing/2014/main" val="16057545"/>
                    </a:ext>
                  </a:extLst>
                </a:gridCol>
                <a:gridCol w="388833">
                  <a:extLst>
                    <a:ext uri="{9D8B030D-6E8A-4147-A177-3AD203B41FA5}">
                      <a16:colId xmlns="" xmlns:a16="http://schemas.microsoft.com/office/drawing/2014/main" val="2484245447"/>
                    </a:ext>
                  </a:extLst>
                </a:gridCol>
                <a:gridCol w="388833">
                  <a:extLst>
                    <a:ext uri="{9D8B030D-6E8A-4147-A177-3AD203B41FA5}">
                      <a16:colId xmlns="" xmlns:a16="http://schemas.microsoft.com/office/drawing/2014/main" val="892406283"/>
                    </a:ext>
                  </a:extLst>
                </a:gridCol>
                <a:gridCol w="388833">
                  <a:extLst>
                    <a:ext uri="{9D8B030D-6E8A-4147-A177-3AD203B41FA5}">
                      <a16:colId xmlns="" xmlns:a16="http://schemas.microsoft.com/office/drawing/2014/main" val="3616130895"/>
                    </a:ext>
                  </a:extLst>
                </a:gridCol>
                <a:gridCol w="208280">
                  <a:extLst>
                    <a:ext uri="{9D8B030D-6E8A-4147-A177-3AD203B41FA5}">
                      <a16:colId xmlns="" xmlns:a16="http://schemas.microsoft.com/office/drawing/2014/main" val="1328760507"/>
                    </a:ext>
                  </a:extLst>
                </a:gridCol>
                <a:gridCol w="569386">
                  <a:extLst>
                    <a:ext uri="{9D8B030D-6E8A-4147-A177-3AD203B41FA5}">
                      <a16:colId xmlns="" xmlns:a16="http://schemas.microsoft.com/office/drawing/2014/main" val="3987332838"/>
                    </a:ext>
                  </a:extLst>
                </a:gridCol>
                <a:gridCol w="388833">
                  <a:extLst>
                    <a:ext uri="{9D8B030D-6E8A-4147-A177-3AD203B41FA5}">
                      <a16:colId xmlns="" xmlns:a16="http://schemas.microsoft.com/office/drawing/2014/main" val="1279113094"/>
                    </a:ext>
                  </a:extLst>
                </a:gridCol>
                <a:gridCol w="388833">
                  <a:extLst>
                    <a:ext uri="{9D8B030D-6E8A-4147-A177-3AD203B41FA5}">
                      <a16:colId xmlns="" xmlns:a16="http://schemas.microsoft.com/office/drawing/2014/main" val="3153671732"/>
                    </a:ext>
                  </a:extLst>
                </a:gridCol>
              </a:tblGrid>
              <a:tr h="389207">
                <a:tc rowSpan="2">
                  <a:txBody>
                    <a:bodyPr/>
                    <a:lstStyle/>
                    <a:p>
                      <a:pPr algn="l"/>
                      <a:endParaRPr lang="en-US" sz="1500" dirty="0">
                        <a:latin typeface="Arial" panose="020B0604020202020204" pitchFamily="34" charset="0"/>
                        <a:cs typeface="Arial" panose="020B0604020202020204" pitchFamily="34" charset="0"/>
                      </a:endParaRPr>
                    </a:p>
                  </a:txBody>
                  <a:tcPr anchor="ctr">
                    <a:solidFill>
                      <a:schemeClr val="bg1"/>
                    </a:solidFill>
                  </a:tcPr>
                </a:tc>
                <a:tc gridSpan="6">
                  <a:txBody>
                    <a:bodyPr/>
                    <a:lstStyle/>
                    <a:p>
                      <a:pPr lvl="0" algn="ctr">
                        <a:lnSpc>
                          <a:spcPct val="100000"/>
                        </a:lnSpc>
                      </a:pPr>
                      <a:r>
                        <a:rPr lang="en-US" sz="1500" dirty="0" smtClean="0">
                          <a:solidFill>
                            <a:schemeClr val="tx1"/>
                          </a:solidFill>
                          <a:latin typeface="Arial" panose="020B0604020202020204" pitchFamily="34" charset="0"/>
                          <a:cs typeface="Arial" panose="020B0604020202020204" pitchFamily="34" charset="0"/>
                        </a:rPr>
                        <a:t>2018</a:t>
                      </a:r>
                      <a:endParaRPr lang="en-US" sz="1500" dirty="0">
                        <a:solidFill>
                          <a:schemeClr val="tx1"/>
                        </a:solidFill>
                        <a:latin typeface="Arial" panose="020B0604020202020204" pitchFamily="34" charset="0"/>
                        <a:cs typeface="Arial" panose="020B0604020202020204" pitchFamily="34" charset="0"/>
                      </a:endParaRPr>
                    </a:p>
                  </a:txBody>
                  <a:tcPr anchor="ctr"/>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gridSpan="12">
                  <a:txBody>
                    <a:bodyPr/>
                    <a:lstStyle/>
                    <a:p>
                      <a:pPr lvl="0" algn="ctr">
                        <a:lnSpc>
                          <a:spcPct val="100000"/>
                        </a:lnSpc>
                      </a:pPr>
                      <a:r>
                        <a:rPr lang="en-US" sz="1500" dirty="0" smtClean="0">
                          <a:solidFill>
                            <a:schemeClr val="tx1"/>
                          </a:solidFill>
                          <a:latin typeface="Arial" panose="020B0604020202020204" pitchFamily="34" charset="0"/>
                          <a:cs typeface="Arial" panose="020B0604020202020204" pitchFamily="34" charset="0"/>
                        </a:rPr>
                        <a:t>2019</a:t>
                      </a:r>
                      <a:endParaRPr lang="en-US" sz="1500" dirty="0">
                        <a:solidFill>
                          <a:schemeClr val="tx1"/>
                        </a:solidFill>
                        <a:latin typeface="Arial" panose="020B0604020202020204" pitchFamily="34" charset="0"/>
                        <a:cs typeface="Arial" panose="020B0604020202020204" pitchFamily="34" charset="0"/>
                      </a:endParaRPr>
                    </a:p>
                  </a:txBody>
                  <a:tcPr anchor="ctr"/>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tc hMerge="1">
                  <a:txBody>
                    <a:bodyPr/>
                    <a:lstStyle/>
                    <a:p>
                      <a:pPr lvl="0">
                        <a:lnSpc>
                          <a:spcPct val="100000"/>
                        </a:lnSpc>
                      </a:pPr>
                      <a:endParaRPr lang="en-US" sz="900" dirty="0">
                        <a:solidFill>
                          <a:schemeClr val="tx1"/>
                        </a:solidFill>
                      </a:endParaRPr>
                    </a:p>
                  </a:txBody>
                  <a:tcPr vert="vert"/>
                </a:tc>
                <a:extLst>
                  <a:ext uri="{0D108BD9-81ED-4DB2-BD59-A6C34878D82A}">
                    <a16:rowId xmlns="" xmlns:a16="http://schemas.microsoft.com/office/drawing/2014/main" val="3863610163"/>
                  </a:ext>
                </a:extLst>
              </a:tr>
              <a:tr h="1245462">
                <a:tc vMerge="1">
                  <a:txBody>
                    <a:bodyPr/>
                    <a:lstStyle/>
                    <a:p>
                      <a:pPr algn="l"/>
                      <a:endParaRPr lang="en-US" dirty="0"/>
                    </a:p>
                  </a:txBody>
                  <a:tcPr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July</a:t>
                      </a:r>
                      <a:r>
                        <a:rPr lang="en-US" sz="1500" baseline="0" dirty="0" smtClean="0">
                          <a:solidFill>
                            <a:schemeClr val="tx1"/>
                          </a:solidFill>
                          <a:latin typeface="Arial" panose="020B0604020202020204" pitchFamily="34" charset="0"/>
                          <a:cs typeface="Arial" panose="020B0604020202020204" pitchFamily="34" charset="0"/>
                        </a:rPr>
                        <a:t>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August</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September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October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November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December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January</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February</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March</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April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May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June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July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August </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September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October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November</a:t>
                      </a:r>
                      <a:endParaRPr lang="en-US" sz="1500" dirty="0">
                        <a:solidFill>
                          <a:schemeClr val="tx1"/>
                        </a:solidFill>
                        <a:latin typeface="Arial" panose="020B0604020202020204" pitchFamily="34" charset="0"/>
                        <a:cs typeface="Arial" panose="020B0604020202020204" pitchFamily="34" charset="0"/>
                      </a:endParaRPr>
                    </a:p>
                  </a:txBody>
                  <a:tcPr vert="vert" anchor="ctr"/>
                </a:tc>
                <a:tc>
                  <a:txBody>
                    <a:bodyPr/>
                    <a:lstStyle/>
                    <a:p>
                      <a:pPr lvl="0">
                        <a:lnSpc>
                          <a:spcPct val="100000"/>
                        </a:lnSpc>
                      </a:pPr>
                      <a:r>
                        <a:rPr lang="en-US" sz="1500" dirty="0" smtClean="0">
                          <a:solidFill>
                            <a:schemeClr val="tx1"/>
                          </a:solidFill>
                          <a:latin typeface="Arial" panose="020B0604020202020204" pitchFamily="34" charset="0"/>
                          <a:cs typeface="Arial" panose="020B0604020202020204" pitchFamily="34" charset="0"/>
                        </a:rPr>
                        <a:t>December </a:t>
                      </a:r>
                      <a:endParaRPr lang="en-US" sz="1500" dirty="0">
                        <a:solidFill>
                          <a:schemeClr val="tx1"/>
                        </a:solidFill>
                        <a:latin typeface="Arial" panose="020B0604020202020204" pitchFamily="34" charset="0"/>
                        <a:cs typeface="Arial" panose="020B0604020202020204" pitchFamily="34" charset="0"/>
                      </a:endParaRPr>
                    </a:p>
                  </a:txBody>
                  <a:tcPr vert="vert" anchor="ctr"/>
                </a:tc>
                <a:extLst>
                  <a:ext uri="{0D108BD9-81ED-4DB2-BD59-A6C34878D82A}">
                    <a16:rowId xmlns="" xmlns:a16="http://schemas.microsoft.com/office/drawing/2014/main" val="2192678099"/>
                  </a:ext>
                </a:extLst>
              </a:tr>
              <a:tr h="713240">
                <a:tc>
                  <a:txBody>
                    <a:bodyPr/>
                    <a:lstStyle/>
                    <a:p>
                      <a:pPr algn="l"/>
                      <a:r>
                        <a:rPr lang="en-US" sz="1400" dirty="0" smtClean="0">
                          <a:latin typeface="Arial" panose="020B0604020202020204" pitchFamily="34" charset="0"/>
                          <a:cs typeface="Arial" panose="020B0604020202020204" pitchFamily="34" charset="0"/>
                        </a:rPr>
                        <a:t>Quarterly Service</a:t>
                      </a:r>
                      <a:r>
                        <a:rPr lang="en-US" sz="1400" baseline="0" dirty="0" smtClean="0">
                          <a:latin typeface="Arial" panose="020B0604020202020204" pitchFamily="34" charset="0"/>
                          <a:cs typeface="Arial" panose="020B0604020202020204" pitchFamily="34" charset="0"/>
                        </a:rPr>
                        <a:t> Changes</a:t>
                      </a:r>
                      <a:endParaRPr lang="en-US" sz="1400" dirty="0">
                        <a:latin typeface="Arial" panose="020B0604020202020204" pitchFamily="34" charset="0"/>
                        <a:cs typeface="Arial" panose="020B0604020202020204" pitchFamily="34" charset="0"/>
                      </a:endParaRPr>
                    </a:p>
                  </a:txBody>
                  <a:tcPr anchor="ct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80669972"/>
                  </a:ext>
                </a:extLst>
              </a:tr>
              <a:tr h="772515">
                <a:tc>
                  <a:txBody>
                    <a:bodyPr/>
                    <a:lstStyle/>
                    <a:p>
                      <a:pPr algn="l"/>
                      <a:r>
                        <a:rPr lang="en-US" sz="1400" dirty="0" smtClean="0">
                          <a:latin typeface="Arial" panose="020B0604020202020204" pitchFamily="34" charset="0"/>
                          <a:cs typeface="Arial" panose="020B0604020202020204" pitchFamily="34" charset="0"/>
                        </a:rPr>
                        <a:t>Infrastructure</a:t>
                      </a:r>
                      <a:r>
                        <a:rPr lang="en-US" sz="1400" baseline="0" dirty="0" smtClean="0">
                          <a:latin typeface="Arial" panose="020B0604020202020204" pitchFamily="34" charset="0"/>
                          <a:cs typeface="Arial" panose="020B0604020202020204" pitchFamily="34" charset="0"/>
                        </a:rPr>
                        <a:t> Improvements</a:t>
                      </a:r>
                      <a:endParaRPr lang="en-US" sz="1400" dirty="0">
                        <a:latin typeface="Arial" panose="020B0604020202020204" pitchFamily="34" charset="0"/>
                        <a:cs typeface="Arial" panose="020B0604020202020204" pitchFamily="34" charset="0"/>
                      </a:endParaRPr>
                    </a:p>
                  </a:txBody>
                  <a:tcPr anchor="ct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252243203"/>
                  </a:ext>
                </a:extLst>
              </a:tr>
              <a:tr h="817254">
                <a:tc>
                  <a:txBody>
                    <a:bodyPr/>
                    <a:lstStyle/>
                    <a:p>
                      <a:pPr algn="l"/>
                      <a:r>
                        <a:rPr lang="en-US" sz="1400" dirty="0" smtClean="0">
                          <a:latin typeface="Arial" panose="020B0604020202020204" pitchFamily="34" charset="0"/>
                          <a:cs typeface="Arial" panose="020B0604020202020204" pitchFamily="34" charset="0"/>
                        </a:rPr>
                        <a:t>Additional</a:t>
                      </a:r>
                      <a:r>
                        <a:rPr lang="en-US" sz="1400" baseline="0" dirty="0" smtClean="0">
                          <a:latin typeface="Arial" panose="020B0604020202020204" pitchFamily="34" charset="0"/>
                          <a:cs typeface="Arial" panose="020B0604020202020204" pitchFamily="34" charset="0"/>
                        </a:rPr>
                        <a:t> Investments for Service Improvement</a:t>
                      </a:r>
                      <a:endParaRPr lang="en-US" sz="1400" dirty="0">
                        <a:latin typeface="Arial" panose="020B0604020202020204" pitchFamily="34" charset="0"/>
                        <a:cs typeface="Arial" panose="020B0604020202020204" pitchFamily="34" charset="0"/>
                      </a:endParaRPr>
                    </a:p>
                  </a:txBody>
                  <a:tcPr anchor="ct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782753927"/>
                  </a:ext>
                </a:extLst>
              </a:tr>
              <a:tr h="1015322">
                <a:tc>
                  <a:txBody>
                    <a:bodyPr/>
                    <a:lstStyle/>
                    <a:p>
                      <a:pPr algn="l"/>
                      <a:r>
                        <a:rPr lang="en-US" sz="1400" dirty="0" smtClean="0">
                          <a:latin typeface="Arial" panose="020B0604020202020204" pitchFamily="34" charset="0"/>
                          <a:cs typeface="Arial" panose="020B0604020202020204" pitchFamily="34" charset="0"/>
                        </a:rPr>
                        <a:t>Network Redesign</a:t>
                      </a:r>
                      <a:r>
                        <a:rPr lang="en-US" sz="1400" baseline="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anchor="ct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638111238"/>
                  </a:ext>
                </a:extLst>
              </a:tr>
            </a:tbl>
          </a:graphicData>
        </a:graphic>
      </p:graphicFrame>
      <p:sp>
        <p:nvSpPr>
          <p:cNvPr id="23" name="Rounded Rectangle 22"/>
          <p:cNvSpPr/>
          <p:nvPr/>
        </p:nvSpPr>
        <p:spPr>
          <a:xfrm>
            <a:off x="5323570" y="4724400"/>
            <a:ext cx="3439423"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algn="ctr"/>
            <a:endParaRPr lang="en-US" sz="1400" dirty="0">
              <a:solidFill>
                <a:schemeClr val="tx1"/>
              </a:solidFill>
            </a:endParaRPr>
          </a:p>
          <a:p>
            <a:pPr algn="ctr"/>
            <a:endParaRPr lang="en-US" sz="1400" dirty="0" smtClean="0">
              <a:solidFill>
                <a:schemeClr val="tx1"/>
              </a:solidFill>
            </a:endParaRPr>
          </a:p>
          <a:p>
            <a:pPr algn="ctr"/>
            <a:endParaRPr lang="en-US" sz="1400" dirty="0">
              <a:solidFill>
                <a:schemeClr val="tx1"/>
              </a:solidFill>
            </a:endParaRPr>
          </a:p>
          <a:p>
            <a:pPr algn="ctr"/>
            <a:r>
              <a:rPr lang="en-US" sz="1400" dirty="0" smtClean="0">
                <a:solidFill>
                  <a:schemeClr val="tx1"/>
                </a:solidFill>
                <a:latin typeface="Arial" panose="020B0604020202020204" pitchFamily="34" charset="0"/>
                <a:cs typeface="Arial" panose="020B0604020202020204" pitchFamily="34" charset="0"/>
              </a:rPr>
              <a:t>Implement</a:t>
            </a:r>
            <a:endParaRPr lang="en-US" sz="1400"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buClr>
                <a:srgbClr val="000000"/>
              </a:buClr>
              <a:buSzPts val="3600"/>
            </a:pPr>
            <a:r>
              <a:rPr lang="en-US" sz="2200" kern="1200" dirty="0"/>
              <a:t>Service Improvement: Timeline and Sequence</a:t>
            </a:r>
          </a:p>
        </p:txBody>
      </p:sp>
      <p:sp>
        <p:nvSpPr>
          <p:cNvPr id="11" name="5-Point Star 10"/>
          <p:cNvSpPr/>
          <p:nvPr/>
        </p:nvSpPr>
        <p:spPr>
          <a:xfrm>
            <a:off x="2648550" y="328422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962400" y="3276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7247825" y="3276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5-Point Star 13"/>
          <p:cNvSpPr/>
          <p:nvPr/>
        </p:nvSpPr>
        <p:spPr>
          <a:xfrm>
            <a:off x="8534400" y="3276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5-Point Star 14"/>
          <p:cNvSpPr/>
          <p:nvPr/>
        </p:nvSpPr>
        <p:spPr>
          <a:xfrm>
            <a:off x="5334000" y="3276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6248400" y="3276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ounded Rectangle 16"/>
          <p:cNvSpPr/>
          <p:nvPr/>
        </p:nvSpPr>
        <p:spPr>
          <a:xfrm>
            <a:off x="2648550" y="4724400"/>
            <a:ext cx="70425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Draft</a:t>
            </a:r>
            <a:endParaRPr lang="en-US" sz="1400" dirty="0">
              <a:solidFill>
                <a:schemeClr val="tx1"/>
              </a:solidFill>
            </a:endParaRPr>
          </a:p>
        </p:txBody>
      </p:sp>
      <p:sp>
        <p:nvSpPr>
          <p:cNvPr id="18" name="Rounded Rectangle 17"/>
          <p:cNvSpPr/>
          <p:nvPr/>
        </p:nvSpPr>
        <p:spPr>
          <a:xfrm>
            <a:off x="3410550" y="4724400"/>
            <a:ext cx="70425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Vote</a:t>
            </a:r>
            <a:endParaRPr lang="en-US" sz="1400" dirty="0">
              <a:solidFill>
                <a:schemeClr val="tx1"/>
              </a:solidFill>
            </a:endParaRPr>
          </a:p>
        </p:txBody>
      </p:sp>
      <p:sp>
        <p:nvSpPr>
          <p:cNvPr id="19" name="5-Point Star 18"/>
          <p:cNvSpPr/>
          <p:nvPr/>
        </p:nvSpPr>
        <p:spPr>
          <a:xfrm>
            <a:off x="5332396" y="4800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7247825" y="4824262"/>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5-Point Star 20"/>
          <p:cNvSpPr/>
          <p:nvPr/>
        </p:nvSpPr>
        <p:spPr>
          <a:xfrm>
            <a:off x="8534400" y="4824262"/>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6248400" y="4824262"/>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p:cNvSpPr txBox="1"/>
          <p:nvPr/>
        </p:nvSpPr>
        <p:spPr>
          <a:xfrm>
            <a:off x="5410200" y="6400800"/>
            <a:ext cx="5105400" cy="307777"/>
          </a:xfrm>
          <a:prstGeom prst="rect">
            <a:avLst/>
          </a:prstGeom>
          <a:noFill/>
        </p:spPr>
        <p:txBody>
          <a:bodyPr wrap="square" rtlCol="0">
            <a:spAutoFit/>
          </a:bodyPr>
          <a:lstStyle/>
          <a:p>
            <a:pPr marL="342900" indent="-342900"/>
            <a:r>
              <a:rPr lang="en-US" sz="1400" dirty="0" smtClean="0">
                <a:latin typeface="Arial" panose="020B0604020202020204" pitchFamily="34" charset="0"/>
                <a:cs typeface="Arial" panose="020B0604020202020204" pitchFamily="34" charset="0"/>
              </a:rPr>
              <a:t>* Bus procurement (April 2019)</a:t>
            </a:r>
          </a:p>
        </p:txBody>
      </p:sp>
      <p:sp>
        <p:nvSpPr>
          <p:cNvPr id="26" name="5-Point Star 25"/>
          <p:cNvSpPr/>
          <p:nvPr/>
        </p:nvSpPr>
        <p:spPr>
          <a:xfrm>
            <a:off x="1905000" y="4038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247500" y="4038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2772075" y="4038600"/>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971800" y="4038600"/>
            <a:ext cx="304800" cy="304800"/>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296650" y="3913544"/>
            <a:ext cx="5466343"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Implementation of Transit Signal Prioritization</a:t>
            </a:r>
            <a:endParaRPr lang="en-US" sz="1400" dirty="0">
              <a:solidFill>
                <a:schemeClr val="tx1"/>
              </a:solidFill>
              <a:latin typeface="Arial" panose="020B0604020202020204" pitchFamily="34" charset="0"/>
              <a:cs typeface="Arial" panose="020B0604020202020204" pitchFamily="34" charset="0"/>
            </a:endParaRPr>
          </a:p>
        </p:txBody>
      </p:sp>
      <p:sp>
        <p:nvSpPr>
          <p:cNvPr id="30" name="5-Point Star 29"/>
          <p:cNvSpPr/>
          <p:nvPr/>
        </p:nvSpPr>
        <p:spPr>
          <a:xfrm>
            <a:off x="3581400" y="4038600"/>
            <a:ext cx="304800" cy="304800"/>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886200" y="4038600"/>
            <a:ext cx="304800" cy="304800"/>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879124" y="3798421"/>
            <a:ext cx="1261583" cy="307777"/>
          </a:xfrm>
          <a:prstGeom prst="rect">
            <a:avLst/>
          </a:prstGeom>
          <a:noFill/>
        </p:spPr>
        <p:txBody>
          <a:bodyPr wrap="square" rtlCol="0">
            <a:spAutoFit/>
          </a:bodyPr>
          <a:lstStyle/>
          <a:p>
            <a:pPr marL="342900" indent="-342900"/>
            <a:r>
              <a:rPr lang="en-US" sz="1400" dirty="0" smtClean="0">
                <a:latin typeface="Arial" panose="020B0604020202020204" pitchFamily="34" charset="0"/>
                <a:cs typeface="Arial" panose="020B0604020202020204" pitchFamily="34" charset="0"/>
              </a:rPr>
              <a:t>Lane Design</a:t>
            </a:r>
          </a:p>
        </p:txBody>
      </p:sp>
      <p:sp>
        <p:nvSpPr>
          <p:cNvPr id="33" name="TextBox 32"/>
          <p:cNvSpPr txBox="1"/>
          <p:nvPr/>
        </p:nvSpPr>
        <p:spPr>
          <a:xfrm>
            <a:off x="2971799" y="4301036"/>
            <a:ext cx="1539969" cy="307777"/>
          </a:xfrm>
          <a:prstGeom prst="rect">
            <a:avLst/>
          </a:prstGeom>
          <a:noFill/>
        </p:spPr>
        <p:txBody>
          <a:bodyPr wrap="square" rtlCol="0">
            <a:spAutoFit/>
          </a:bodyPr>
          <a:lstStyle/>
          <a:p>
            <a:pPr marL="342900" indent="-342900"/>
            <a:r>
              <a:rPr lang="en-US" sz="1400" dirty="0" smtClean="0">
                <a:latin typeface="Arial" panose="020B0604020202020204" pitchFamily="34" charset="0"/>
                <a:cs typeface="Arial" panose="020B0604020202020204" pitchFamily="34" charset="0"/>
              </a:rPr>
              <a:t>Lane Build out</a:t>
            </a:r>
          </a:p>
        </p:txBody>
      </p:sp>
      <p:sp>
        <p:nvSpPr>
          <p:cNvPr id="37" name="5-Point Star 36"/>
          <p:cNvSpPr/>
          <p:nvPr/>
        </p:nvSpPr>
        <p:spPr>
          <a:xfrm>
            <a:off x="2953350" y="5861849"/>
            <a:ext cx="304800" cy="304800"/>
          </a:xfrm>
          <a:prstGeom prst="star5">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8046469" y="5770645"/>
            <a:ext cx="704250" cy="48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Vote</a:t>
            </a:r>
            <a:endParaRPr lang="en-US" sz="1400" dirty="0">
              <a:solidFill>
                <a:schemeClr val="tx1"/>
              </a:solidFill>
            </a:endParaRPr>
          </a:p>
        </p:txBody>
      </p:sp>
      <p:sp>
        <p:nvSpPr>
          <p:cNvPr id="40" name="Rounded Rectangle 39"/>
          <p:cNvSpPr/>
          <p:nvPr/>
        </p:nvSpPr>
        <p:spPr>
          <a:xfrm>
            <a:off x="3733794" y="5770645"/>
            <a:ext cx="4191006" cy="484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Analysis and Draft</a:t>
            </a:r>
            <a:endParaRPr lang="en-US" sz="1400" dirty="0">
              <a:solidFill>
                <a:schemeClr val="tx1"/>
              </a:solidFill>
            </a:endParaRPr>
          </a:p>
        </p:txBody>
      </p:sp>
      <p:sp>
        <p:nvSpPr>
          <p:cNvPr id="41" name="TextBox 40"/>
          <p:cNvSpPr txBox="1"/>
          <p:nvPr/>
        </p:nvSpPr>
        <p:spPr>
          <a:xfrm>
            <a:off x="3159962" y="5938049"/>
            <a:ext cx="1261583" cy="307777"/>
          </a:xfrm>
          <a:prstGeom prst="rect">
            <a:avLst/>
          </a:prstGeom>
          <a:noFill/>
        </p:spPr>
        <p:txBody>
          <a:bodyPr wrap="square" rtlCol="0">
            <a:spAutoFit/>
          </a:bodyPr>
          <a:lstStyle/>
          <a:p>
            <a:pPr marL="342900" indent="-342900"/>
            <a:r>
              <a:rPr lang="en-US" sz="1400" dirty="0" smtClean="0">
                <a:latin typeface="Arial" panose="020B0604020202020204" pitchFamily="34" charset="0"/>
                <a:cs typeface="Arial" panose="020B0604020202020204" pitchFamily="34" charset="0"/>
              </a:rPr>
              <a:t>NTP</a:t>
            </a:r>
          </a:p>
        </p:txBody>
      </p:sp>
    </p:spTree>
    <p:extLst>
      <p:ext uri="{BB962C8B-B14F-4D97-AF65-F5344CB8AC3E}">
        <p14:creationId xmlns:p14="http://schemas.microsoft.com/office/powerpoint/2010/main" val="264173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72" y="844947"/>
            <a:ext cx="8229600" cy="990600"/>
          </a:xfrm>
        </p:spPr>
        <p:txBody>
          <a:bodyPr>
            <a:normAutofit/>
          </a:bodyPr>
          <a:lstStyle/>
          <a:p>
            <a:pPr>
              <a:lnSpc>
                <a:spcPct val="100000"/>
              </a:lnSpc>
              <a:buClr>
                <a:srgbClr val="000000"/>
              </a:buClr>
              <a:buSzPts val="3600"/>
            </a:pPr>
            <a:r>
              <a:rPr lang="en-US" sz="2200" kern="1200" dirty="0">
                <a:solidFill>
                  <a:srgbClr val="00269E"/>
                </a:solidFill>
                <a:latin typeface="Arial" pitchFamily="34" charset="0"/>
                <a:cs typeface="Arial" pitchFamily="34" charset="0"/>
                <a:sym typeface="Montserrat"/>
              </a:rPr>
              <a:t>Data Inputs</a:t>
            </a: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0000" r="-30" b="21316"/>
          <a:stretch>
            <a:fillRect/>
          </a:stretch>
        </p:blipFill>
        <p:spPr bwMode="auto">
          <a:xfrm>
            <a:off x="3962400" y="914400"/>
            <a:ext cx="3007243" cy="36575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6" name="object 23"/>
          <p:cNvSpPr txBox="1"/>
          <p:nvPr/>
        </p:nvSpPr>
        <p:spPr>
          <a:xfrm>
            <a:off x="8029532" y="1790293"/>
            <a:ext cx="885868" cy="646331"/>
          </a:xfrm>
          <a:prstGeom prst="rect">
            <a:avLst/>
          </a:prstGeom>
        </p:spPr>
        <p:txBody>
          <a:bodyPr vert="horz" wrap="square" lIns="0" tIns="0" rIns="0" bIns="0" rtlCol="0">
            <a:spAutoFit/>
          </a:bodyPr>
          <a:lstStyle/>
          <a:p>
            <a:pPr marL="12700">
              <a:lnSpc>
                <a:spcPct val="100000"/>
              </a:lnSpc>
              <a:tabLst>
                <a:tab pos="942340" algn="l"/>
              </a:tabLst>
            </a:pPr>
            <a:r>
              <a:rPr lang="en-US" sz="1400" kern="0" dirty="0">
                <a:solidFill>
                  <a:srgbClr val="212121"/>
                </a:solidFill>
                <a:latin typeface="+mj-lt"/>
                <a:cs typeface="Lucida Sans Unicode"/>
              </a:rPr>
              <a:t>r</a:t>
            </a:r>
            <a:r>
              <a:rPr lang="en-US" sz="1400" kern="0" dirty="0" smtClean="0">
                <a:solidFill>
                  <a:srgbClr val="212121"/>
                </a:solidFill>
                <a:latin typeface="+mj-lt"/>
                <a:cs typeface="Lucida Sans Unicode"/>
              </a:rPr>
              <a:t>outes clearly failing</a:t>
            </a:r>
            <a:endParaRPr sz="1200" kern="0" dirty="0">
              <a:latin typeface="+mj-lt"/>
              <a:cs typeface="Garamond"/>
            </a:endParaRPr>
          </a:p>
        </p:txBody>
      </p:sp>
      <p:sp>
        <p:nvSpPr>
          <p:cNvPr id="30" name="object 23"/>
          <p:cNvSpPr txBox="1"/>
          <p:nvPr/>
        </p:nvSpPr>
        <p:spPr>
          <a:xfrm>
            <a:off x="8041536" y="3352800"/>
            <a:ext cx="741402" cy="646331"/>
          </a:xfrm>
          <a:prstGeom prst="rect">
            <a:avLst/>
          </a:prstGeom>
        </p:spPr>
        <p:txBody>
          <a:bodyPr vert="horz" wrap="square" lIns="0" tIns="0" rIns="0" bIns="0" rtlCol="0">
            <a:spAutoFit/>
          </a:bodyPr>
          <a:lstStyle/>
          <a:p>
            <a:pPr marL="12700">
              <a:lnSpc>
                <a:spcPct val="100000"/>
              </a:lnSpc>
              <a:tabLst>
                <a:tab pos="942340" algn="l"/>
              </a:tabLst>
            </a:pPr>
            <a:r>
              <a:rPr lang="en-US" sz="1400" kern="0" dirty="0">
                <a:solidFill>
                  <a:srgbClr val="212121"/>
                </a:solidFill>
                <a:latin typeface="+mj-lt"/>
                <a:cs typeface="Lucida Sans Unicode"/>
              </a:rPr>
              <a:t>r</a:t>
            </a:r>
            <a:r>
              <a:rPr lang="en-US" sz="1400" kern="0" dirty="0" smtClean="0">
                <a:solidFill>
                  <a:srgbClr val="212121"/>
                </a:solidFill>
                <a:latin typeface="+mj-lt"/>
                <a:cs typeface="Lucida Sans Unicode"/>
              </a:rPr>
              <a:t>outes barely failing</a:t>
            </a:r>
            <a:endParaRPr sz="1200" kern="0" dirty="0">
              <a:latin typeface="+mj-lt"/>
              <a:cs typeface="Garamond"/>
            </a:endParaRPr>
          </a:p>
        </p:txBody>
      </p:sp>
      <p:grpSp>
        <p:nvGrpSpPr>
          <p:cNvPr id="16" name="Group 24"/>
          <p:cNvGrpSpPr/>
          <p:nvPr/>
        </p:nvGrpSpPr>
        <p:grpSpPr>
          <a:xfrm>
            <a:off x="307998" y="1957344"/>
            <a:ext cx="2559321" cy="2191730"/>
            <a:chOff x="832784" y="2291843"/>
            <a:chExt cx="3178488" cy="2721967"/>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784" y="2291843"/>
              <a:ext cx="2906431" cy="2721967"/>
            </a:xfrm>
            <a:prstGeom prst="rect">
              <a:avLst/>
            </a:prstGeom>
          </p:spPr>
        </p:pic>
        <p:sp>
          <p:nvSpPr>
            <p:cNvPr id="18" name="TextBox 17"/>
            <p:cNvSpPr txBox="1"/>
            <p:nvPr/>
          </p:nvSpPr>
          <p:spPr>
            <a:xfrm rot="2256010">
              <a:off x="2056508" y="3169984"/>
              <a:ext cx="1064715" cy="276999"/>
            </a:xfrm>
            <a:prstGeom prst="rect">
              <a:avLst/>
            </a:prstGeom>
            <a:noFill/>
          </p:spPr>
          <p:txBody>
            <a:bodyPr wrap="none" rtlCol="0">
              <a:spAutoFit/>
            </a:bodyPr>
            <a:lstStyle/>
            <a:p>
              <a:r>
                <a:rPr lang="en-US" sz="1200" dirty="0" smtClean="0"/>
                <a:t>Summer St</a:t>
              </a:r>
              <a:endParaRPr lang="en-US" sz="1200" dirty="0"/>
            </a:p>
          </p:txBody>
        </p:sp>
        <p:sp>
          <p:nvSpPr>
            <p:cNvPr id="19" name="TextBox 18"/>
            <p:cNvSpPr txBox="1"/>
            <p:nvPr/>
          </p:nvSpPr>
          <p:spPr>
            <a:xfrm rot="16200000">
              <a:off x="2504608" y="4128090"/>
              <a:ext cx="490840" cy="276999"/>
            </a:xfrm>
            <a:prstGeom prst="rect">
              <a:avLst/>
            </a:prstGeom>
            <a:noFill/>
          </p:spPr>
          <p:txBody>
            <a:bodyPr wrap="none" rtlCol="0">
              <a:spAutoFit/>
            </a:bodyPr>
            <a:lstStyle/>
            <a:p>
              <a:r>
                <a:rPr lang="en-US" sz="1200" dirty="0" smtClean="0"/>
                <a:t>L St</a:t>
              </a:r>
            </a:p>
          </p:txBody>
        </p:sp>
        <p:sp>
          <p:nvSpPr>
            <p:cNvPr id="20" name="TextBox 19"/>
            <p:cNvSpPr txBox="1"/>
            <p:nvPr/>
          </p:nvSpPr>
          <p:spPr>
            <a:xfrm>
              <a:off x="2799543" y="4465662"/>
              <a:ext cx="946606" cy="276999"/>
            </a:xfrm>
            <a:prstGeom prst="rect">
              <a:avLst/>
            </a:prstGeom>
            <a:noFill/>
          </p:spPr>
          <p:txBody>
            <a:bodyPr wrap="none" rtlCol="0">
              <a:spAutoFit/>
            </a:bodyPr>
            <a:lstStyle/>
            <a:p>
              <a:r>
                <a:rPr lang="en-US" sz="1200" dirty="0" smtClean="0"/>
                <a:t>Broadway</a:t>
              </a:r>
              <a:endParaRPr lang="en-US" sz="1200" dirty="0"/>
            </a:p>
          </p:txBody>
        </p:sp>
        <p:sp>
          <p:nvSpPr>
            <p:cNvPr id="21" name="TextBox 20"/>
            <p:cNvSpPr txBox="1"/>
            <p:nvPr/>
          </p:nvSpPr>
          <p:spPr>
            <a:xfrm>
              <a:off x="3088968" y="3896784"/>
              <a:ext cx="922304" cy="276999"/>
            </a:xfrm>
            <a:prstGeom prst="rect">
              <a:avLst/>
            </a:prstGeom>
            <a:noFill/>
          </p:spPr>
          <p:txBody>
            <a:bodyPr wrap="none" rtlCol="0">
              <a:spAutoFit/>
            </a:bodyPr>
            <a:lstStyle/>
            <a:p>
              <a:r>
                <a:rPr lang="en-US" sz="1200" dirty="0" smtClean="0"/>
                <a:t>City Point</a:t>
              </a:r>
              <a:endParaRPr lang="en-US" sz="1200" dirty="0"/>
            </a:p>
          </p:txBody>
        </p:sp>
        <p:sp>
          <p:nvSpPr>
            <p:cNvPr id="22" name="TextBox 21"/>
            <p:cNvSpPr txBox="1"/>
            <p:nvPr/>
          </p:nvSpPr>
          <p:spPr>
            <a:xfrm>
              <a:off x="1062800" y="2846818"/>
              <a:ext cx="737702" cy="461665"/>
            </a:xfrm>
            <a:prstGeom prst="rect">
              <a:avLst/>
            </a:prstGeom>
            <a:noFill/>
          </p:spPr>
          <p:txBody>
            <a:bodyPr wrap="none" rtlCol="0">
              <a:spAutoFit/>
            </a:bodyPr>
            <a:lstStyle/>
            <a:p>
              <a:r>
                <a:rPr lang="en-US" sz="1200" dirty="0" smtClean="0"/>
                <a:t>South</a:t>
              </a:r>
            </a:p>
            <a:p>
              <a:r>
                <a:rPr lang="en-US" sz="1200" dirty="0" smtClean="0"/>
                <a:t>Station</a:t>
              </a:r>
            </a:p>
          </p:txBody>
        </p:sp>
      </p:grpSp>
      <p:sp>
        <p:nvSpPr>
          <p:cNvPr id="23" name="Title 1"/>
          <p:cNvSpPr txBox="1">
            <a:spLocks/>
          </p:cNvSpPr>
          <p:nvPr/>
        </p:nvSpPr>
        <p:spPr>
          <a:xfrm>
            <a:off x="413272" y="1418853"/>
            <a:ext cx="6626475" cy="533400"/>
          </a:xfrm>
          <a:prstGeom prst="rect">
            <a:avLst/>
          </a:prstGeom>
        </p:spPr>
        <p:txBody>
          <a:bodyPr anchor="ct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900" b="1" i="0" u="none" strike="noStrike" kern="0" cap="none" spc="0" normalizeH="0" baseline="0" noProof="0" dirty="0" smtClean="0">
                <a:ln>
                  <a:noFill/>
                </a:ln>
                <a:solidFill>
                  <a:srgbClr val="00269E"/>
                </a:solidFill>
                <a:effectLst/>
                <a:uLnTx/>
                <a:uFillTx/>
                <a:latin typeface="Arial" pitchFamily="34" charset="0"/>
                <a:ea typeface="+mj-ea"/>
                <a:cs typeface="Arial" pitchFamily="34" charset="0"/>
              </a:rPr>
              <a:t>Crowded Locations on</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900" b="1" i="0" u="none" strike="noStrike" kern="0" cap="none" spc="0" normalizeH="0" baseline="0" noProof="0" dirty="0" smtClean="0">
                <a:ln>
                  <a:noFill/>
                </a:ln>
                <a:solidFill>
                  <a:srgbClr val="00269E"/>
                </a:solidFill>
                <a:effectLst/>
                <a:uLnTx/>
                <a:uFillTx/>
                <a:latin typeface="Arial" pitchFamily="34" charset="0"/>
                <a:ea typeface="+mj-ea"/>
                <a:cs typeface="Arial" pitchFamily="34" charset="0"/>
              </a:rPr>
              <a:t>Routes 7 and 9</a:t>
            </a:r>
            <a:endParaRPr kumimoji="0" lang="en-US" sz="1900" b="1" i="0" u="none" strike="noStrike" kern="0" cap="none" spc="0" normalizeH="0" baseline="0" noProof="0" dirty="0">
              <a:ln>
                <a:noFill/>
              </a:ln>
              <a:solidFill>
                <a:srgbClr val="00269E"/>
              </a:solidFill>
              <a:effectLst/>
              <a:uLnTx/>
              <a:uFillTx/>
              <a:latin typeface="Arial" pitchFamily="34" charset="0"/>
              <a:ea typeface="+mj-ea"/>
              <a:cs typeface="Arial" pitchFamily="34" charset="0"/>
            </a:endParaRPr>
          </a:p>
        </p:txBody>
      </p:sp>
      <p:grpSp>
        <p:nvGrpSpPr>
          <p:cNvPr id="31" name="Group 6"/>
          <p:cNvGrpSpPr/>
          <p:nvPr/>
        </p:nvGrpSpPr>
        <p:grpSpPr>
          <a:xfrm>
            <a:off x="2181519" y="2112560"/>
            <a:ext cx="827011" cy="720270"/>
            <a:chOff x="1069552" y="957348"/>
            <a:chExt cx="1027086" cy="894522"/>
          </a:xfrm>
        </p:grpSpPr>
        <p:sp>
          <p:nvSpPr>
            <p:cNvPr id="32" name="object 4"/>
            <p:cNvSpPr/>
            <p:nvPr/>
          </p:nvSpPr>
          <p:spPr>
            <a:xfrm>
              <a:off x="1136611" y="957348"/>
              <a:ext cx="892969" cy="894522"/>
            </a:xfrm>
            <a:prstGeom prst="rect">
              <a:avLst/>
            </a:prstGeom>
            <a:blipFill>
              <a:blip r:embed="rId4" cstate="print"/>
              <a:stretch>
                <a:fillRect/>
              </a:stretch>
            </a:blipFill>
          </p:spPr>
          <p:txBody>
            <a:bodyPr wrap="square" lIns="0" tIns="0" rIns="0" bIns="0" rtlCol="0"/>
            <a:lstStyle/>
            <a:p>
              <a:endParaRPr/>
            </a:p>
          </p:txBody>
        </p:sp>
        <p:sp>
          <p:nvSpPr>
            <p:cNvPr id="33" name="TextBox 32"/>
            <p:cNvSpPr txBox="1"/>
            <p:nvPr/>
          </p:nvSpPr>
          <p:spPr>
            <a:xfrm>
              <a:off x="1069552" y="1081443"/>
              <a:ext cx="1027086" cy="584775"/>
            </a:xfrm>
            <a:prstGeom prst="rect">
              <a:avLst/>
            </a:prstGeom>
            <a:noFill/>
          </p:spPr>
          <p:txBody>
            <a:bodyPr wrap="square" rtlCol="0">
              <a:spAutoFit/>
            </a:bodyPr>
            <a:lstStyle/>
            <a:p>
              <a:pPr algn="ctr"/>
              <a:r>
                <a:rPr lang="en-US" sz="3200" b="1" dirty="0" smtClean="0">
                  <a:solidFill>
                    <a:schemeClr val="bg1"/>
                  </a:solidFill>
                </a:rPr>
                <a:t>7</a:t>
              </a:r>
              <a:endParaRPr lang="en-US" sz="3200" b="1" dirty="0">
                <a:solidFill>
                  <a:schemeClr val="bg1"/>
                </a:solidFill>
              </a:endParaRPr>
            </a:p>
          </p:txBody>
        </p:sp>
      </p:grpSp>
      <p:sp>
        <p:nvSpPr>
          <p:cNvPr id="34" name="TextBox 33"/>
          <p:cNvSpPr txBox="1"/>
          <p:nvPr/>
        </p:nvSpPr>
        <p:spPr>
          <a:xfrm>
            <a:off x="1524000" y="2045563"/>
            <a:ext cx="937778" cy="276991"/>
          </a:xfrm>
          <a:prstGeom prst="rect">
            <a:avLst/>
          </a:prstGeom>
          <a:noFill/>
        </p:spPr>
        <p:txBody>
          <a:bodyPr wrap="square" lIns="91432" tIns="45716" rIns="91432" bIns="45716" rtlCol="0">
            <a:spAutoFit/>
          </a:bodyPr>
          <a:lstStyle/>
          <a:p>
            <a:r>
              <a:rPr lang="en-US" sz="1200" i="1" dirty="0" smtClean="0"/>
              <a:t>Inbound</a:t>
            </a:r>
            <a:endParaRPr lang="en-US" sz="1200" i="1" dirty="0"/>
          </a:p>
        </p:txBody>
      </p:sp>
      <p:sp>
        <p:nvSpPr>
          <p:cNvPr id="35" name="TextBox 34"/>
          <p:cNvSpPr txBox="1"/>
          <p:nvPr/>
        </p:nvSpPr>
        <p:spPr>
          <a:xfrm>
            <a:off x="1952919" y="4474760"/>
            <a:ext cx="971066" cy="276991"/>
          </a:xfrm>
          <a:prstGeom prst="rect">
            <a:avLst/>
          </a:prstGeom>
          <a:noFill/>
        </p:spPr>
        <p:txBody>
          <a:bodyPr wrap="square" lIns="91432" tIns="45716" rIns="91432" bIns="45716" rtlCol="0">
            <a:spAutoFit/>
          </a:bodyPr>
          <a:lstStyle/>
          <a:p>
            <a:r>
              <a:rPr lang="en-US" sz="1200" i="1" dirty="0" smtClean="0"/>
              <a:t>Inbound</a:t>
            </a:r>
            <a:endParaRPr lang="en-US" sz="1200" i="1" dirty="0"/>
          </a:p>
        </p:txBody>
      </p:sp>
      <p:grpSp>
        <p:nvGrpSpPr>
          <p:cNvPr id="36" name="Group 25"/>
          <p:cNvGrpSpPr/>
          <p:nvPr/>
        </p:nvGrpSpPr>
        <p:grpSpPr>
          <a:xfrm>
            <a:off x="352719" y="4474760"/>
            <a:ext cx="3533481" cy="2154640"/>
            <a:chOff x="4653806" y="2487122"/>
            <a:chExt cx="4388323" cy="2675904"/>
          </a:xfrm>
        </p:grpSpPr>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8460" y="2857870"/>
              <a:ext cx="4028340" cy="2305156"/>
            </a:xfrm>
            <a:prstGeom prst="rect">
              <a:avLst/>
            </a:prstGeom>
          </p:spPr>
        </p:pic>
        <p:sp>
          <p:nvSpPr>
            <p:cNvPr id="38" name="TextBox 37"/>
            <p:cNvSpPr txBox="1"/>
            <p:nvPr/>
          </p:nvSpPr>
          <p:spPr>
            <a:xfrm>
              <a:off x="7067392" y="4404027"/>
              <a:ext cx="946606" cy="276999"/>
            </a:xfrm>
            <a:prstGeom prst="rect">
              <a:avLst/>
            </a:prstGeom>
            <a:noFill/>
          </p:spPr>
          <p:txBody>
            <a:bodyPr wrap="none" rtlCol="0">
              <a:spAutoFit/>
            </a:bodyPr>
            <a:lstStyle/>
            <a:p>
              <a:r>
                <a:rPr lang="en-US" sz="1200" dirty="0" smtClean="0"/>
                <a:t>Broadway</a:t>
              </a:r>
              <a:endParaRPr lang="en-US" sz="1200" dirty="0"/>
            </a:p>
          </p:txBody>
        </p:sp>
        <p:sp>
          <p:nvSpPr>
            <p:cNvPr id="39" name="TextBox 38"/>
            <p:cNvSpPr txBox="1"/>
            <p:nvPr/>
          </p:nvSpPr>
          <p:spPr>
            <a:xfrm>
              <a:off x="6447956" y="3313243"/>
              <a:ext cx="946606" cy="461665"/>
            </a:xfrm>
            <a:prstGeom prst="rect">
              <a:avLst/>
            </a:prstGeom>
            <a:noFill/>
          </p:spPr>
          <p:txBody>
            <a:bodyPr wrap="none" rtlCol="0">
              <a:spAutoFit/>
            </a:bodyPr>
            <a:lstStyle/>
            <a:p>
              <a:r>
                <a:rPr lang="en-US" sz="1200" dirty="0" smtClean="0"/>
                <a:t>Broadway</a:t>
              </a:r>
            </a:p>
            <a:p>
              <a:r>
                <a:rPr lang="en-US" sz="1200" dirty="0" smtClean="0"/>
                <a:t>Station</a:t>
              </a:r>
            </a:p>
          </p:txBody>
        </p:sp>
        <p:sp>
          <p:nvSpPr>
            <p:cNvPr id="40" name="TextBox 39"/>
            <p:cNvSpPr txBox="1"/>
            <p:nvPr/>
          </p:nvSpPr>
          <p:spPr>
            <a:xfrm rot="1477445">
              <a:off x="5150700" y="3500801"/>
              <a:ext cx="853247" cy="276999"/>
            </a:xfrm>
            <a:prstGeom prst="rect">
              <a:avLst/>
            </a:prstGeom>
            <a:noFill/>
          </p:spPr>
          <p:txBody>
            <a:bodyPr wrap="none" rtlCol="0">
              <a:spAutoFit/>
            </a:bodyPr>
            <a:lstStyle/>
            <a:p>
              <a:r>
                <a:rPr lang="en-US" sz="1200" dirty="0" smtClean="0"/>
                <a:t>Berkeley</a:t>
              </a:r>
              <a:endParaRPr lang="en-US" sz="1200" dirty="0"/>
            </a:p>
          </p:txBody>
        </p:sp>
        <p:sp>
          <p:nvSpPr>
            <p:cNvPr id="41" name="TextBox 40"/>
            <p:cNvSpPr txBox="1"/>
            <p:nvPr/>
          </p:nvSpPr>
          <p:spPr>
            <a:xfrm>
              <a:off x="4653806" y="2487122"/>
              <a:ext cx="737702" cy="461665"/>
            </a:xfrm>
            <a:prstGeom prst="rect">
              <a:avLst/>
            </a:prstGeom>
            <a:noFill/>
          </p:spPr>
          <p:txBody>
            <a:bodyPr wrap="none" rtlCol="0">
              <a:spAutoFit/>
            </a:bodyPr>
            <a:lstStyle/>
            <a:p>
              <a:r>
                <a:rPr lang="en-US" sz="1200" dirty="0" smtClean="0"/>
                <a:t>Copley</a:t>
              </a:r>
            </a:p>
            <a:p>
              <a:r>
                <a:rPr lang="en-US" sz="1200" dirty="0" smtClean="0"/>
                <a:t>Station</a:t>
              </a:r>
            </a:p>
          </p:txBody>
        </p:sp>
        <p:sp>
          <p:nvSpPr>
            <p:cNvPr id="42" name="TextBox 41"/>
            <p:cNvSpPr txBox="1"/>
            <p:nvPr/>
          </p:nvSpPr>
          <p:spPr>
            <a:xfrm>
              <a:off x="8119825" y="3871948"/>
              <a:ext cx="922304" cy="276999"/>
            </a:xfrm>
            <a:prstGeom prst="rect">
              <a:avLst/>
            </a:prstGeom>
            <a:noFill/>
          </p:spPr>
          <p:txBody>
            <a:bodyPr wrap="none" rtlCol="0">
              <a:spAutoFit/>
            </a:bodyPr>
            <a:lstStyle/>
            <a:p>
              <a:r>
                <a:rPr lang="en-US" sz="1200" dirty="0" smtClean="0"/>
                <a:t>City Point</a:t>
              </a:r>
              <a:endParaRPr lang="en-US" sz="1200" dirty="0"/>
            </a:p>
          </p:txBody>
        </p:sp>
      </p:grpSp>
      <p:sp>
        <p:nvSpPr>
          <p:cNvPr id="47" name="Text Placeholder 5"/>
          <p:cNvSpPr txBox="1">
            <a:spLocks/>
          </p:cNvSpPr>
          <p:nvPr/>
        </p:nvSpPr>
        <p:spPr>
          <a:xfrm>
            <a:off x="0" y="6508437"/>
            <a:ext cx="6626472" cy="349563"/>
          </a:xfrm>
          <a:prstGeom prst="rect">
            <a:avLst/>
          </a:prstGeom>
        </p:spPr>
        <p:txBody>
          <a:bodyPr vert="horz" lIns="91432" tIns="45716" rIns="91432" bIns="45716" rtlCol="0">
            <a:normAutofit fontScale="77500" lnSpcReduction="20000"/>
          </a:bodyPr>
          <a:lstStyle>
            <a:lvl1pPr marL="182880" indent="-182880" algn="l" defTabSz="914400" rtl="0" eaLnBrk="1" latinLnBrk="0" hangingPunct="1">
              <a:spcBef>
                <a:spcPct val="20000"/>
              </a:spcBef>
              <a:buClr>
                <a:schemeClr val="accent1"/>
              </a:buClr>
              <a:buSzPct val="85000"/>
              <a:buFont typeface="Arial" pitchFamily="34" charset="0"/>
              <a:buNone/>
              <a:defRPr sz="12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latin typeface="Calibri" pitchFamily="34" charset="0"/>
              </a:rPr>
              <a:t>Inbound crowding, average weekday across Fall 2015, </a:t>
            </a:r>
          </a:p>
          <a:p>
            <a:r>
              <a:rPr lang="en-US" dirty="0" smtClean="0">
                <a:latin typeface="Calibri" pitchFamily="34" charset="0"/>
              </a:rPr>
              <a:t>based on Service Delivery Policy 2017 comfort thresholds.</a:t>
            </a:r>
            <a:endParaRPr lang="en-US" dirty="0">
              <a:latin typeface="Calibri" pitchFamily="34" charset="0"/>
            </a:endParaRPr>
          </a:p>
        </p:txBody>
      </p:sp>
      <p:pic>
        <p:nvPicPr>
          <p:cNvPr id="50"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1071" y="4724400"/>
            <a:ext cx="4930529" cy="1510553"/>
          </a:xfrm>
          <a:prstGeom prst="rect">
            <a:avLst/>
          </a:prstGeom>
          <a:solidFill>
            <a:schemeClr val="bg1"/>
          </a:solidFill>
        </p:spPr>
      </p:pic>
      <p:sp>
        <p:nvSpPr>
          <p:cNvPr id="51" name="Text Placeholder 5"/>
          <p:cNvSpPr txBox="1">
            <a:spLocks/>
          </p:cNvSpPr>
          <p:nvPr/>
        </p:nvSpPr>
        <p:spPr>
          <a:xfrm>
            <a:off x="4572000" y="6477000"/>
            <a:ext cx="3514471" cy="381000"/>
          </a:xfrm>
          <a:prstGeom prst="rect">
            <a:avLst/>
          </a:prstGeom>
        </p:spPr>
        <p:txBody>
          <a:bodyPr lIns="73298" tIns="36649" rIns="73298" bIns="36649">
            <a:normAutofit/>
          </a:bodyPr>
          <a:lstStyle/>
          <a:p>
            <a:pPr fontAlgn="base">
              <a:spcBef>
                <a:spcPct val="20000"/>
              </a:spcBef>
              <a:spcAft>
                <a:spcPct val="0"/>
              </a:spcAft>
              <a:buClr>
                <a:schemeClr val="accent1"/>
              </a:buClr>
              <a:buSzPct val="85000"/>
              <a:defRPr/>
            </a:pPr>
            <a:r>
              <a:rPr lang="en-US" sz="900" kern="0" dirty="0" smtClean="0">
                <a:latin typeface="Calibri" panose="020F0502020204030204" pitchFamily="34" charset="0"/>
              </a:rPr>
              <a:t>Source: Average weekday across Fall 2015, </a:t>
            </a:r>
            <a:r>
              <a:rPr lang="en-US" sz="900" dirty="0" smtClean="0">
                <a:latin typeface="Calibri" pitchFamily="34" charset="0"/>
              </a:rPr>
              <a:t>based on Service Delivery Policy 2017 comfort thresholds.</a:t>
            </a:r>
          </a:p>
        </p:txBody>
      </p:sp>
      <p:grpSp>
        <p:nvGrpSpPr>
          <p:cNvPr id="59" name="Group 6"/>
          <p:cNvGrpSpPr/>
          <p:nvPr/>
        </p:nvGrpSpPr>
        <p:grpSpPr>
          <a:xfrm>
            <a:off x="5181600" y="4743856"/>
            <a:ext cx="827011" cy="644070"/>
            <a:chOff x="1069552" y="1051983"/>
            <a:chExt cx="1027086" cy="799887"/>
          </a:xfrm>
        </p:grpSpPr>
        <p:sp>
          <p:nvSpPr>
            <p:cNvPr id="60" name="object 4"/>
            <p:cNvSpPr/>
            <p:nvPr/>
          </p:nvSpPr>
          <p:spPr>
            <a:xfrm>
              <a:off x="1136611" y="1051983"/>
              <a:ext cx="892969" cy="799887"/>
            </a:xfrm>
            <a:prstGeom prst="rect">
              <a:avLst/>
            </a:prstGeom>
            <a:blipFill>
              <a:blip r:embed="rId4" cstate="print"/>
              <a:stretch>
                <a:fillRect/>
              </a:stretch>
            </a:blipFill>
          </p:spPr>
          <p:txBody>
            <a:bodyPr wrap="square" lIns="0" tIns="0" rIns="0" bIns="0" rtlCol="0"/>
            <a:lstStyle/>
            <a:p>
              <a:endParaRPr/>
            </a:p>
          </p:txBody>
        </p:sp>
        <p:sp>
          <p:nvSpPr>
            <p:cNvPr id="61" name="TextBox 60"/>
            <p:cNvSpPr txBox="1"/>
            <p:nvPr/>
          </p:nvSpPr>
          <p:spPr>
            <a:xfrm>
              <a:off x="1069552" y="1081443"/>
              <a:ext cx="1027086" cy="584775"/>
            </a:xfrm>
            <a:prstGeom prst="rect">
              <a:avLst/>
            </a:prstGeom>
            <a:noFill/>
          </p:spPr>
          <p:txBody>
            <a:bodyPr wrap="square" rtlCol="0">
              <a:spAutoFit/>
            </a:bodyPr>
            <a:lstStyle/>
            <a:p>
              <a:pPr algn="ctr"/>
              <a:r>
                <a:rPr lang="en-US" sz="3200" b="1" dirty="0" smtClean="0">
                  <a:solidFill>
                    <a:schemeClr val="bg1"/>
                  </a:solidFill>
                </a:rPr>
                <a:t>7</a:t>
              </a:r>
              <a:endParaRPr lang="en-US" sz="3200" b="1" dirty="0">
                <a:solidFill>
                  <a:schemeClr val="bg1"/>
                </a:solidFill>
              </a:endParaRPr>
            </a:p>
          </p:txBody>
        </p:sp>
      </p:grpSp>
      <p:sp>
        <p:nvSpPr>
          <p:cNvPr id="62" name="object 22"/>
          <p:cNvSpPr/>
          <p:nvPr/>
        </p:nvSpPr>
        <p:spPr>
          <a:xfrm>
            <a:off x="7551904" y="4724400"/>
            <a:ext cx="713360" cy="676072"/>
          </a:xfrm>
          <a:prstGeom prst="rect">
            <a:avLst/>
          </a:prstGeom>
          <a:blipFill>
            <a:blip r:embed="rId7" cstate="print"/>
            <a:stretch>
              <a:fillRect/>
            </a:stretch>
          </a:blipFill>
        </p:spPr>
        <p:txBody>
          <a:bodyPr wrap="square" lIns="0" tIns="0" rIns="0" bIns="0" rtlCol="0"/>
          <a:lstStyle/>
          <a:p>
            <a:endParaRPr kern="0" dirty="0">
              <a:latin typeface="+mj-lt"/>
            </a:endParaRPr>
          </a:p>
        </p:txBody>
      </p:sp>
      <p:sp>
        <p:nvSpPr>
          <p:cNvPr id="63" name="Rectangle 62"/>
          <p:cNvSpPr/>
          <p:nvPr/>
        </p:nvSpPr>
        <p:spPr>
          <a:xfrm>
            <a:off x="7543800" y="4768524"/>
            <a:ext cx="762000" cy="584775"/>
          </a:xfrm>
          <a:prstGeom prst="rect">
            <a:avLst/>
          </a:prstGeom>
        </p:spPr>
        <p:txBody>
          <a:bodyPr wrap="square">
            <a:spAutoFit/>
          </a:bodyPr>
          <a:lstStyle/>
          <a:p>
            <a:pPr algn="ctr"/>
            <a:r>
              <a:rPr lang="en-US" sz="3200" b="1" dirty="0" smtClean="0">
                <a:solidFill>
                  <a:schemeClr val="bg1"/>
                </a:solidFill>
              </a:rPr>
              <a:t>9</a:t>
            </a:r>
            <a:endParaRPr lang="en-US" sz="3200" b="1" dirty="0">
              <a:solidFill>
                <a:schemeClr val="bg1"/>
              </a:solidFill>
            </a:endParaRPr>
          </a:p>
        </p:txBody>
      </p:sp>
      <p:sp>
        <p:nvSpPr>
          <p:cNvPr id="65" name="object 22"/>
          <p:cNvSpPr/>
          <p:nvPr/>
        </p:nvSpPr>
        <p:spPr>
          <a:xfrm>
            <a:off x="2665376" y="4518148"/>
            <a:ext cx="713360" cy="676072"/>
          </a:xfrm>
          <a:prstGeom prst="rect">
            <a:avLst/>
          </a:prstGeom>
          <a:blipFill>
            <a:blip r:embed="rId7" cstate="print"/>
            <a:stretch>
              <a:fillRect/>
            </a:stretch>
          </a:blipFill>
        </p:spPr>
        <p:txBody>
          <a:bodyPr wrap="square" lIns="0" tIns="0" rIns="0" bIns="0" rtlCol="0"/>
          <a:lstStyle/>
          <a:p>
            <a:endParaRPr kern="0" dirty="0">
              <a:latin typeface="+mj-lt"/>
            </a:endParaRPr>
          </a:p>
        </p:txBody>
      </p:sp>
      <p:sp>
        <p:nvSpPr>
          <p:cNvPr id="66" name="Rectangle 65"/>
          <p:cNvSpPr/>
          <p:nvPr/>
        </p:nvSpPr>
        <p:spPr>
          <a:xfrm>
            <a:off x="2657272" y="4562272"/>
            <a:ext cx="762000" cy="584775"/>
          </a:xfrm>
          <a:prstGeom prst="rect">
            <a:avLst/>
          </a:prstGeom>
        </p:spPr>
        <p:txBody>
          <a:bodyPr wrap="square">
            <a:spAutoFit/>
          </a:bodyPr>
          <a:lstStyle/>
          <a:p>
            <a:pPr algn="ctr"/>
            <a:r>
              <a:rPr lang="en-US" sz="3200" b="1" dirty="0" smtClean="0">
                <a:solidFill>
                  <a:schemeClr val="bg1"/>
                </a:solidFill>
              </a:rPr>
              <a:t>9</a:t>
            </a:r>
            <a:endParaRPr lang="en-US" sz="3200" b="1" dirty="0">
              <a:solidFill>
                <a:schemeClr val="bg1"/>
              </a:solidFill>
            </a:endParaRPr>
          </a:p>
        </p:txBody>
      </p:sp>
      <p:sp>
        <p:nvSpPr>
          <p:cNvPr id="67" name="object 4"/>
          <p:cNvSpPr/>
          <p:nvPr/>
        </p:nvSpPr>
        <p:spPr>
          <a:xfrm>
            <a:off x="7010400" y="1676400"/>
            <a:ext cx="914400" cy="914400"/>
          </a:xfrm>
          <a:prstGeom prst="rect">
            <a:avLst/>
          </a:prstGeom>
          <a:blipFill>
            <a:blip r:embed="rId4" cstate="print">
              <a:duotone>
                <a:schemeClr val="accent5">
                  <a:shade val="45000"/>
                  <a:satMod val="135000"/>
                </a:schemeClr>
                <a:prstClr val="white"/>
              </a:duotone>
            </a:blip>
            <a:stretch>
              <a:fillRect/>
            </a:stretch>
          </a:blipFill>
        </p:spPr>
        <p:txBody>
          <a:bodyPr wrap="square" lIns="0" tIns="0" rIns="0" bIns="0" rtlCol="0"/>
          <a:lstStyle/>
          <a:p>
            <a:endParaRPr/>
          </a:p>
        </p:txBody>
      </p:sp>
      <p:sp>
        <p:nvSpPr>
          <p:cNvPr id="68" name="TextBox 67"/>
          <p:cNvSpPr txBox="1"/>
          <p:nvPr/>
        </p:nvSpPr>
        <p:spPr>
          <a:xfrm>
            <a:off x="7068768" y="1828800"/>
            <a:ext cx="827011" cy="584775"/>
          </a:xfrm>
          <a:prstGeom prst="rect">
            <a:avLst/>
          </a:prstGeom>
          <a:noFill/>
        </p:spPr>
        <p:txBody>
          <a:bodyPr wrap="square" rtlCol="0">
            <a:spAutoFit/>
          </a:bodyPr>
          <a:lstStyle/>
          <a:p>
            <a:pPr algn="ctr"/>
            <a:r>
              <a:rPr lang="en-US" sz="3200" b="1" dirty="0" smtClean="0">
                <a:solidFill>
                  <a:schemeClr val="bg1"/>
                </a:solidFill>
              </a:rPr>
              <a:t>31</a:t>
            </a:r>
            <a:endParaRPr lang="en-US" sz="3200" b="1" dirty="0">
              <a:solidFill>
                <a:schemeClr val="bg1"/>
              </a:solidFill>
            </a:endParaRPr>
          </a:p>
        </p:txBody>
      </p:sp>
      <p:sp>
        <p:nvSpPr>
          <p:cNvPr id="69" name="object 4"/>
          <p:cNvSpPr/>
          <p:nvPr/>
        </p:nvSpPr>
        <p:spPr>
          <a:xfrm>
            <a:off x="7047688" y="3218232"/>
            <a:ext cx="914400" cy="914400"/>
          </a:xfrm>
          <a:prstGeom prst="rect">
            <a:avLst/>
          </a:prstGeom>
          <a:blipFill>
            <a:blip r:embed="rId4" cstate="print">
              <a:duotone>
                <a:schemeClr val="accent5">
                  <a:shade val="45000"/>
                  <a:satMod val="135000"/>
                </a:schemeClr>
                <a:prstClr val="white"/>
              </a:duotone>
            </a:blip>
            <a:stretch>
              <a:fillRect/>
            </a:stretch>
          </a:blipFill>
        </p:spPr>
        <p:txBody>
          <a:bodyPr wrap="square" lIns="0" tIns="0" rIns="0" bIns="0" rtlCol="0"/>
          <a:lstStyle/>
          <a:p>
            <a:endParaRPr/>
          </a:p>
        </p:txBody>
      </p:sp>
      <p:sp>
        <p:nvSpPr>
          <p:cNvPr id="70" name="TextBox 69"/>
          <p:cNvSpPr txBox="1"/>
          <p:nvPr/>
        </p:nvSpPr>
        <p:spPr>
          <a:xfrm>
            <a:off x="7106056" y="3370632"/>
            <a:ext cx="827011"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a:solidFill>
                <a:schemeClr val="bg1"/>
              </a:solidFill>
            </a:endParaRPr>
          </a:p>
        </p:txBody>
      </p:sp>
    </p:spTree>
    <p:extLst>
      <p:ext uri="{BB962C8B-B14F-4D97-AF65-F5344CB8AC3E}">
        <p14:creationId xmlns:p14="http://schemas.microsoft.com/office/powerpoint/2010/main" val="416723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66947" y="802445"/>
            <a:ext cx="8448453" cy="523707"/>
          </a:xfrm>
          <a:prstGeom prst="rect">
            <a:avLst/>
          </a:prstGeom>
        </p:spPr>
        <p:txBody>
          <a:bodyPr spcFirstLastPara="1" wrap="square" lIns="91425" tIns="91425" rIns="91425" bIns="91425" anchor="t" anchorCtr="0">
            <a:noAutofit/>
          </a:bodyPr>
          <a:lstStyle/>
          <a:p>
            <a:pPr>
              <a:lnSpc>
                <a:spcPct val="100000"/>
              </a:lnSpc>
              <a:spcBef>
                <a:spcPct val="0"/>
              </a:spcBef>
              <a:spcAft>
                <a:spcPct val="0"/>
              </a:spcAft>
              <a:buClr>
                <a:srgbClr val="000000"/>
              </a:buClr>
              <a:buSzPts val="3600"/>
            </a:pPr>
            <a:r>
              <a:rPr lang="en-US" sz="2200" kern="1200" dirty="0">
                <a:solidFill>
                  <a:srgbClr val="00269E"/>
                </a:solidFill>
                <a:latin typeface="Arial" pitchFamily="34" charset="0"/>
                <a:ea typeface="+mj-ea"/>
                <a:cs typeface="Arial" pitchFamily="34" charset="0"/>
              </a:rPr>
              <a:t>Customer and Staff Feedback</a:t>
            </a:r>
            <a:endParaRPr sz="2200" kern="1200" dirty="0">
              <a:solidFill>
                <a:srgbClr val="00269E"/>
              </a:solidFill>
              <a:latin typeface="Arial" pitchFamily="34" charset="0"/>
              <a:ea typeface="+mj-ea"/>
              <a:cs typeface="Arial" pitchFamily="34" charset="0"/>
            </a:endParaRPr>
          </a:p>
        </p:txBody>
      </p:sp>
      <p:sp>
        <p:nvSpPr>
          <p:cNvPr id="34" name="Content Placeholder 8"/>
          <p:cNvSpPr txBox="1">
            <a:spLocks/>
          </p:cNvSpPr>
          <p:nvPr/>
        </p:nvSpPr>
        <p:spPr>
          <a:xfrm>
            <a:off x="609600" y="3200400"/>
            <a:ext cx="3657600" cy="4191000"/>
          </a:xfrm>
          <a:prstGeom prst="rect">
            <a:avLst/>
          </a:prstGeom>
        </p:spPr>
        <p:txBody>
          <a:bodyPr spcFirstLastPara="1" wrap="square" lIns="91425" tIns="91425" rIns="91425" bIns="91425" anchor="t" anchorCtr="0"/>
          <a:lstStyle>
            <a:lvl1pPr marL="457200" lvl="0" indent="-317500" algn="l" rtl="0" eaLnBrk="1" fontAlgn="base" hangingPunct="1">
              <a:spcBef>
                <a:spcPts val="0"/>
              </a:spcBef>
              <a:spcAft>
                <a:spcPts val="0"/>
              </a:spcAft>
              <a:buClr>
                <a:srgbClr val="0033CC"/>
              </a:buClr>
              <a:buSzPts val="1400"/>
              <a:buChar char="●"/>
              <a:defRPr sz="1400" b="1">
                <a:solidFill>
                  <a:schemeClr val="tx1"/>
                </a:solidFill>
                <a:latin typeface="Calibri" panose="020F0502020204030204" pitchFamily="34" charset="0"/>
                <a:ea typeface="+mn-ea"/>
                <a:cs typeface="+mn-cs"/>
              </a:defRPr>
            </a:lvl1pPr>
            <a:lvl2pPr marL="914400" lvl="1" indent="-304800" algn="l" rtl="0" eaLnBrk="1" fontAlgn="base" hangingPunct="1">
              <a:spcBef>
                <a:spcPts val="1600"/>
              </a:spcBef>
              <a:spcAft>
                <a:spcPts val="0"/>
              </a:spcAft>
              <a:buClr>
                <a:srgbClr val="0033CC"/>
              </a:buClr>
              <a:buSzPts val="1200"/>
              <a:buFont typeface="Arial" charset="0"/>
              <a:buChar char="○"/>
              <a:defRPr sz="1200">
                <a:solidFill>
                  <a:schemeClr val="tx1"/>
                </a:solidFill>
                <a:latin typeface="Calibri" panose="020F0502020204030204" pitchFamily="34" charset="0"/>
                <a:cs typeface="+mn-cs"/>
              </a:defRPr>
            </a:lvl2pPr>
            <a:lvl3pPr marL="1371600" lvl="2" indent="-304800" algn="l" rtl="0" eaLnBrk="1" fontAlgn="base" hangingPunct="1">
              <a:spcBef>
                <a:spcPts val="1600"/>
              </a:spcBef>
              <a:spcAft>
                <a:spcPts val="0"/>
              </a:spcAft>
              <a:buClr>
                <a:srgbClr val="0033CC"/>
              </a:buClr>
              <a:buSzPts val="1200"/>
              <a:buChar char="■"/>
              <a:defRPr sz="1200">
                <a:solidFill>
                  <a:schemeClr val="tx1"/>
                </a:solidFill>
                <a:latin typeface="Calibri" panose="020F0502020204030204" pitchFamily="34" charset="0"/>
                <a:cs typeface="+mn-cs"/>
              </a:defRPr>
            </a:lvl3pPr>
            <a:lvl4pPr marL="1828800" lvl="3" indent="-304800" algn="l" rtl="0" eaLnBrk="1" fontAlgn="base" hangingPunct="1">
              <a:spcBef>
                <a:spcPts val="1600"/>
              </a:spcBef>
              <a:spcAft>
                <a:spcPts val="0"/>
              </a:spcAft>
              <a:buClr>
                <a:srgbClr val="0033CC"/>
              </a:buClr>
              <a:buSzPts val="1200"/>
              <a:buChar char="●"/>
              <a:defRPr sz="1200">
                <a:solidFill>
                  <a:schemeClr val="tx1"/>
                </a:solidFill>
                <a:latin typeface="Calibri" panose="020F0502020204030204" pitchFamily="34" charset="0"/>
                <a:cs typeface="+mn-cs"/>
              </a:defRPr>
            </a:lvl4pPr>
            <a:lvl5pPr marL="2286000" lvl="4" indent="-304800" algn="l" rtl="0" eaLnBrk="1" fontAlgn="base" hangingPunct="1">
              <a:spcBef>
                <a:spcPts val="1600"/>
              </a:spcBef>
              <a:spcAft>
                <a:spcPts val="0"/>
              </a:spcAft>
              <a:buClr>
                <a:srgbClr val="0033CC"/>
              </a:buClr>
              <a:buSzPts val="1200"/>
              <a:buChar char="○"/>
              <a:defRPr sz="1200">
                <a:solidFill>
                  <a:schemeClr val="tx1"/>
                </a:solidFill>
                <a:latin typeface="Calibri" panose="020F0502020204030204" pitchFamily="34" charset="0"/>
                <a:cs typeface="+mn-cs"/>
              </a:defRPr>
            </a:lvl5pPr>
            <a:lvl6pPr marL="2743200" lvl="5" indent="-304800" algn="l" rtl="0" eaLnBrk="1" fontAlgn="base" hangingPunct="1">
              <a:spcBef>
                <a:spcPts val="1600"/>
              </a:spcBef>
              <a:spcAft>
                <a:spcPts val="0"/>
              </a:spcAft>
              <a:buClr>
                <a:srgbClr val="0033CC"/>
              </a:buClr>
              <a:buSzPts val="1200"/>
              <a:buChar char="■"/>
              <a:defRPr sz="1200">
                <a:solidFill>
                  <a:schemeClr val="tx1"/>
                </a:solidFill>
                <a:latin typeface="+mn-lt"/>
                <a:cs typeface="+mn-cs"/>
              </a:defRPr>
            </a:lvl6pPr>
            <a:lvl7pPr marL="3200400" lvl="6" indent="-304800" algn="l" rtl="0" eaLnBrk="1" fontAlgn="base" hangingPunct="1">
              <a:spcBef>
                <a:spcPts val="1600"/>
              </a:spcBef>
              <a:spcAft>
                <a:spcPts val="0"/>
              </a:spcAft>
              <a:buClr>
                <a:srgbClr val="0033CC"/>
              </a:buClr>
              <a:buSzPts val="1200"/>
              <a:buChar char="●"/>
              <a:defRPr sz="1200">
                <a:solidFill>
                  <a:schemeClr val="tx1"/>
                </a:solidFill>
                <a:latin typeface="+mn-lt"/>
                <a:cs typeface="+mn-cs"/>
              </a:defRPr>
            </a:lvl7pPr>
            <a:lvl8pPr marL="3657600" lvl="7" indent="-304800" algn="l" rtl="0" eaLnBrk="1" fontAlgn="base" hangingPunct="1">
              <a:spcBef>
                <a:spcPts val="1600"/>
              </a:spcBef>
              <a:spcAft>
                <a:spcPts val="0"/>
              </a:spcAft>
              <a:buClr>
                <a:srgbClr val="0033CC"/>
              </a:buClr>
              <a:buSzPts val="1200"/>
              <a:buChar char="○"/>
              <a:defRPr sz="1200">
                <a:solidFill>
                  <a:schemeClr val="tx1"/>
                </a:solidFill>
                <a:latin typeface="+mn-lt"/>
                <a:cs typeface="+mn-cs"/>
              </a:defRPr>
            </a:lvl8pPr>
            <a:lvl9pPr marL="4114800" lvl="8" indent="-304800" algn="l" rtl="0" eaLnBrk="1" fontAlgn="base" hangingPunct="1">
              <a:spcBef>
                <a:spcPts val="1600"/>
              </a:spcBef>
              <a:spcAft>
                <a:spcPts val="1600"/>
              </a:spcAft>
              <a:buClr>
                <a:srgbClr val="0033CC"/>
              </a:buClr>
              <a:buSzPts val="1200"/>
              <a:buChar char="■"/>
              <a:defRPr sz="1200">
                <a:solidFill>
                  <a:schemeClr val="tx1"/>
                </a:solidFill>
                <a:latin typeface="+mn-lt"/>
                <a:cs typeface="+mn-cs"/>
              </a:defRPr>
            </a:lvl9pPr>
          </a:lstStyle>
          <a:p>
            <a:r>
              <a:rPr lang="en-US" sz="1800" b="0" kern="0" dirty="0" smtClean="0">
                <a:latin typeface="Arial" panose="020B0604020202020204" pitchFamily="34" charset="0"/>
                <a:cs typeface="Arial" panose="020B0604020202020204" pitchFamily="34" charset="0"/>
              </a:rPr>
              <a:t>Street Teams to reach out to bus customers at stops and stations</a:t>
            </a:r>
          </a:p>
          <a:p>
            <a:endParaRPr lang="en-US" sz="1800" b="0" kern="0" dirty="0" smtClean="0">
              <a:latin typeface="Arial" panose="020B0604020202020204" pitchFamily="34" charset="0"/>
              <a:cs typeface="Arial" panose="020B0604020202020204" pitchFamily="34" charset="0"/>
            </a:endParaRPr>
          </a:p>
          <a:p>
            <a:r>
              <a:rPr lang="en-US" sz="1800" b="0" kern="0" dirty="0" smtClean="0">
                <a:latin typeface="Arial" panose="020B0604020202020204" pitchFamily="34" charset="0"/>
                <a:cs typeface="Arial" panose="020B0604020202020204" pitchFamily="34" charset="0"/>
              </a:rPr>
              <a:t>Existing community groups and transit committees</a:t>
            </a:r>
          </a:p>
          <a:p>
            <a:endParaRPr lang="en-US" sz="1800" b="0" kern="0" dirty="0" smtClean="0">
              <a:latin typeface="Arial" panose="020B0604020202020204" pitchFamily="34" charset="0"/>
              <a:cs typeface="Arial" panose="020B0604020202020204" pitchFamily="34" charset="0"/>
            </a:endParaRPr>
          </a:p>
          <a:p>
            <a:r>
              <a:rPr lang="en-US" sz="1800" b="0" kern="0" dirty="0" smtClean="0">
                <a:latin typeface="Arial" panose="020B0604020202020204" pitchFamily="34" charset="0"/>
                <a:cs typeface="Arial" panose="020B0604020202020204" pitchFamily="34" charset="0"/>
              </a:rPr>
              <a:t>Customer surveying</a:t>
            </a:r>
            <a:endParaRPr lang="en-US" sz="1800" kern="0" dirty="0" smtClean="0">
              <a:latin typeface="Arial" panose="020B0604020202020204" pitchFamily="34" charset="0"/>
              <a:cs typeface="Arial" panose="020B0604020202020204" pitchFamily="34" charset="0"/>
            </a:endParaRPr>
          </a:p>
          <a:p>
            <a:pPr lvl="1"/>
            <a:endParaRPr lang="en-US" sz="1800" kern="0" dirty="0">
              <a:latin typeface="Arial" panose="020B0604020202020204" pitchFamily="34" charset="0"/>
              <a:cs typeface="Arial" panose="020B0604020202020204" pitchFamily="34" charset="0"/>
            </a:endParaRPr>
          </a:p>
        </p:txBody>
      </p:sp>
      <p:sp>
        <p:nvSpPr>
          <p:cNvPr id="35" name="Content Placeholder 8"/>
          <p:cNvSpPr txBox="1">
            <a:spLocks/>
          </p:cNvSpPr>
          <p:nvPr/>
        </p:nvSpPr>
        <p:spPr>
          <a:xfrm>
            <a:off x="5181600" y="3200400"/>
            <a:ext cx="3429000" cy="4191000"/>
          </a:xfrm>
          <a:prstGeom prst="rect">
            <a:avLst/>
          </a:prstGeom>
        </p:spPr>
        <p:txBody>
          <a:bodyPr/>
          <a:lstStyle/>
          <a:p>
            <a:pPr marL="228600" marR="0" lvl="0" indent="-228600" algn="l" defTabSz="914400" rtl="0" eaLnBrk="1" fontAlgn="base" latinLnBrk="0" hangingPunct="1">
              <a:lnSpc>
                <a:spcPct val="100000"/>
              </a:lnSpc>
              <a:spcBef>
                <a:spcPct val="100000"/>
              </a:spcBef>
              <a:spcAft>
                <a:spcPct val="0"/>
              </a:spcAft>
              <a:buClr>
                <a:srgbClr val="0033CC"/>
              </a:buClr>
              <a:buSzTx/>
              <a:buFontTx/>
              <a:buChar char="•"/>
              <a:tabLst/>
              <a:defRPr/>
            </a:pPr>
            <a:r>
              <a:rPr kumimoji="0" lang="en-US" b="0"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MBTA bus garage roundtables and other operation</a:t>
            </a:r>
            <a:r>
              <a:rPr kumimoji="0" lang="en-US" b="0" i="0" u="none" strike="noStrike" kern="0" cap="none" spc="0" normalizeH="0" noProof="0" dirty="0" smtClean="0">
                <a:ln>
                  <a:noFill/>
                </a:ln>
                <a:solidFill>
                  <a:schemeClr val="tx1"/>
                </a:solidFill>
                <a:effectLst/>
                <a:uLnTx/>
                <a:uFillTx/>
                <a:latin typeface="Arial" panose="020B0604020202020204" pitchFamily="34" charset="0"/>
                <a:cs typeface="Arial" panose="020B0604020202020204" pitchFamily="34" charset="0"/>
              </a:rPr>
              <a:t> channels</a:t>
            </a:r>
          </a:p>
          <a:p>
            <a:pPr marL="228600" marR="0" lvl="0" indent="-228600" algn="l" defTabSz="914400" rtl="0" eaLnBrk="1" fontAlgn="base" latinLnBrk="0" hangingPunct="1">
              <a:lnSpc>
                <a:spcPct val="100000"/>
              </a:lnSpc>
              <a:spcBef>
                <a:spcPct val="100000"/>
              </a:spcBef>
              <a:spcAft>
                <a:spcPct val="0"/>
              </a:spcAft>
              <a:buClr>
                <a:srgbClr val="0033CC"/>
              </a:buClr>
              <a:buSzTx/>
              <a:buFontTx/>
              <a:buChar char="•"/>
              <a:tabLst/>
              <a:defRPr/>
            </a:pPr>
            <a:r>
              <a:rPr lang="en-US" kern="0" baseline="0" dirty="0" smtClean="0">
                <a:latin typeface="Arial" panose="020B0604020202020204" pitchFamily="34" charset="0"/>
                <a:cs typeface="Arial" panose="020B0604020202020204" pitchFamily="34" charset="0"/>
              </a:rPr>
              <a:t>Staff surveys</a:t>
            </a:r>
            <a:r>
              <a:rPr lang="en-US" kern="0" dirty="0" smtClean="0">
                <a:latin typeface="Arial" panose="020B0604020202020204" pitchFamily="34" charset="0"/>
                <a:cs typeface="Arial" panose="020B0604020202020204" pitchFamily="34" charset="0"/>
              </a:rPr>
              <a:t>, discussions and interviews</a:t>
            </a:r>
            <a:endParaRPr kumimoji="0" lang="en-US"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36" name="Picture 2"/>
          <p:cNvPicPr>
            <a:picLocks noChangeAspect="1" noChangeArrowheads="1"/>
          </p:cNvPicPr>
          <p:nvPr/>
        </p:nvPicPr>
        <p:blipFill>
          <a:blip r:embed="rId3" cstate="print"/>
          <a:srcRect l="55988" t="46011" r="39206" b="46759"/>
          <a:stretch>
            <a:fillRect/>
          </a:stretch>
        </p:blipFill>
        <p:spPr bwMode="auto">
          <a:xfrm>
            <a:off x="6210300" y="1896207"/>
            <a:ext cx="1371600" cy="1160585"/>
          </a:xfrm>
          <a:prstGeom prst="rect">
            <a:avLst/>
          </a:prstGeom>
          <a:noFill/>
          <a:ln w="9525">
            <a:noFill/>
            <a:miter lim="800000"/>
            <a:headEnd/>
            <a:tailEnd/>
          </a:ln>
        </p:spPr>
      </p:pic>
      <p:pic>
        <p:nvPicPr>
          <p:cNvPr id="37" name="Picture 2"/>
          <p:cNvPicPr>
            <a:picLocks noChangeAspect="1" noChangeArrowheads="1"/>
          </p:cNvPicPr>
          <p:nvPr/>
        </p:nvPicPr>
        <p:blipFill>
          <a:blip r:embed="rId3" cstate="print"/>
          <a:srcRect l="81129" t="34837" r="12216" b="56418"/>
          <a:stretch>
            <a:fillRect/>
          </a:stretch>
        </p:blipFill>
        <p:spPr bwMode="auto">
          <a:xfrm>
            <a:off x="1524000" y="1828800"/>
            <a:ext cx="1752600" cy="1295400"/>
          </a:xfrm>
          <a:prstGeom prst="rect">
            <a:avLst/>
          </a:prstGeom>
          <a:noFill/>
          <a:ln w="9525">
            <a:noFill/>
            <a:miter lim="800000"/>
            <a:headEnd/>
            <a:tailEnd/>
          </a:ln>
        </p:spPr>
      </p:pic>
    </p:spTree>
    <p:extLst>
      <p:ext uri="{BB962C8B-B14F-4D97-AF65-F5344CB8AC3E}">
        <p14:creationId xmlns:p14="http://schemas.microsoft.com/office/powerpoint/2010/main" val="308866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Box 1">
            <a:extLst>
              <a:ext uri="{FF2B5EF4-FFF2-40B4-BE49-F238E27FC236}">
                <a16:creationId xmlns="" xmlns:a16="http://schemas.microsoft.com/office/drawing/2014/main" id="{EB030D68-45A0-244F-B488-642ED08D1EB9}"/>
              </a:ext>
            </a:extLst>
          </p:cNvPr>
          <p:cNvSpPr txBox="1"/>
          <p:nvPr/>
        </p:nvSpPr>
        <p:spPr>
          <a:xfrm>
            <a:off x="1143000" y="1752600"/>
            <a:ext cx="5260761" cy="4329390"/>
          </a:xfrm>
          <a:prstGeom prst="rect">
            <a:avLst/>
          </a:prstGeom>
          <a:noFill/>
        </p:spPr>
        <p:txBody>
          <a:bodyPr wrap="square" rtlCol="0">
            <a:spAutoFit/>
          </a:bodyPr>
          <a:lstStyle/>
          <a:p>
            <a:pPr>
              <a:spcAft>
                <a:spcPts val="1700"/>
              </a:spcAft>
            </a:pPr>
            <a:r>
              <a:rPr lang="en-US" dirty="0">
                <a:latin typeface="Arial" panose="020B0604020202020204" pitchFamily="34" charset="0"/>
                <a:cs typeface="Arial" panose="020B0604020202020204" pitchFamily="34" charset="0"/>
              </a:rPr>
              <a:t>Service is too complex</a:t>
            </a:r>
          </a:p>
          <a:p>
            <a:pPr>
              <a:spcAft>
                <a:spcPts val="1700"/>
              </a:spcAft>
            </a:pPr>
            <a:r>
              <a:rPr lang="en-US" dirty="0">
                <a:latin typeface="Arial" panose="020B0604020202020204" pitchFamily="34" charset="0"/>
                <a:cs typeface="Arial" panose="020B0604020202020204" pitchFamily="34" charset="0"/>
              </a:rPr>
              <a:t>There are too few frequent routes</a:t>
            </a:r>
          </a:p>
          <a:p>
            <a:pPr>
              <a:spcAft>
                <a:spcPts val="1700"/>
              </a:spcAft>
            </a:pPr>
            <a:r>
              <a:rPr lang="en-US" dirty="0">
                <a:latin typeface="Arial" panose="020B0604020202020204" pitchFamily="34" charset="0"/>
                <a:cs typeface="Arial" panose="020B0604020202020204" pitchFamily="34" charset="0"/>
              </a:rPr>
              <a:t>Service is slow and getting slower</a:t>
            </a:r>
          </a:p>
          <a:p>
            <a:pPr>
              <a:spcAft>
                <a:spcPts val="1700"/>
              </a:spcAft>
            </a:pPr>
            <a:r>
              <a:rPr lang="en-US" dirty="0">
                <a:latin typeface="Arial" panose="020B0604020202020204" pitchFamily="34" charset="0"/>
                <a:cs typeface="Arial" panose="020B0604020202020204" pitchFamily="34" charset="0"/>
              </a:rPr>
              <a:t>Service is unreliable</a:t>
            </a:r>
          </a:p>
          <a:p>
            <a:pPr>
              <a:spcAft>
                <a:spcPts val="1700"/>
              </a:spcAft>
            </a:pPr>
            <a:r>
              <a:rPr lang="en-US" dirty="0">
                <a:latin typeface="Arial" panose="020B0604020202020204" pitchFamily="34" charset="0"/>
                <a:cs typeface="Arial" panose="020B0604020202020204" pitchFamily="34" charset="0"/>
              </a:rPr>
              <a:t>Schedules are irregular</a:t>
            </a:r>
          </a:p>
          <a:p>
            <a:pPr>
              <a:spcAft>
                <a:spcPts val="1700"/>
              </a:spcAft>
            </a:pPr>
            <a:r>
              <a:rPr lang="en-US" dirty="0">
                <a:latin typeface="Arial" panose="020B0604020202020204" pitchFamily="34" charset="0"/>
                <a:cs typeface="Arial" panose="020B0604020202020204" pitchFamily="34" charset="0"/>
              </a:rPr>
              <a:t>Many buses are overcrowded</a:t>
            </a:r>
          </a:p>
          <a:p>
            <a:pPr>
              <a:spcAft>
                <a:spcPts val="1700"/>
              </a:spcAft>
            </a:pPr>
            <a:r>
              <a:rPr lang="en-US" dirty="0">
                <a:latin typeface="Arial" panose="020B0604020202020204" pitchFamily="34" charset="0"/>
                <a:cs typeface="Arial" panose="020B0604020202020204" pitchFamily="34" charset="0"/>
              </a:rPr>
              <a:t>Many routes start too late</a:t>
            </a:r>
          </a:p>
          <a:p>
            <a:pPr>
              <a:spcAft>
                <a:spcPts val="1700"/>
              </a:spcAft>
            </a:pPr>
            <a:r>
              <a:rPr lang="en-US" dirty="0">
                <a:latin typeface="Arial" panose="020B0604020202020204" pitchFamily="34" charset="0"/>
                <a:cs typeface="Arial" panose="020B0604020202020204" pitchFamily="34" charset="0"/>
              </a:rPr>
              <a:t>Many routes end service too early</a:t>
            </a:r>
          </a:p>
          <a:p>
            <a:pPr>
              <a:spcAft>
                <a:spcPts val="1700"/>
              </a:spcAft>
            </a:pPr>
            <a:r>
              <a:rPr lang="en-US" dirty="0">
                <a:latin typeface="Arial" panose="020B0604020202020204" pitchFamily="34" charset="0"/>
                <a:cs typeface="Arial" panose="020B0604020202020204" pitchFamily="34" charset="0"/>
              </a:rPr>
              <a:t>Many routes operate too infrequently</a:t>
            </a:r>
          </a:p>
        </p:txBody>
      </p:sp>
      <p:pic>
        <p:nvPicPr>
          <p:cNvPr id="3" name="Picture 2">
            <a:extLst>
              <a:ext uri="{FF2B5EF4-FFF2-40B4-BE49-F238E27FC236}">
                <a16:creationId xmlns="" xmlns:a16="http://schemas.microsoft.com/office/drawing/2014/main" id="{CEFF683D-27E2-F64D-9029-EC4EDAD589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234" y="2709588"/>
            <a:ext cx="462303" cy="295873"/>
          </a:xfrm>
          <a:prstGeom prst="rect">
            <a:avLst/>
          </a:prstGeom>
        </p:spPr>
      </p:pic>
      <p:pic>
        <p:nvPicPr>
          <p:cNvPr id="8" name="Picture 7">
            <a:extLst>
              <a:ext uri="{FF2B5EF4-FFF2-40B4-BE49-F238E27FC236}">
                <a16:creationId xmlns="" xmlns:a16="http://schemas.microsoft.com/office/drawing/2014/main" id="{6BF18366-DE83-0D42-931B-6E0D27572969}"/>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98665" y="4112460"/>
            <a:ext cx="629440" cy="466425"/>
          </a:xfrm>
          <a:prstGeom prst="rect">
            <a:avLst/>
          </a:prstGeom>
        </p:spPr>
      </p:pic>
      <p:pic>
        <p:nvPicPr>
          <p:cNvPr id="5" name="Picture 4">
            <a:extLst>
              <a:ext uri="{FF2B5EF4-FFF2-40B4-BE49-F238E27FC236}">
                <a16:creationId xmlns="" xmlns:a16="http://schemas.microsoft.com/office/drawing/2014/main" id="{4D1D5FE3-CF6C-3242-B9A6-CE14A553A538}"/>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6662" y="1503995"/>
            <a:ext cx="573449" cy="573449"/>
          </a:xfrm>
          <a:prstGeom prst="rect">
            <a:avLst/>
          </a:prstGeom>
        </p:spPr>
      </p:pic>
      <p:pic>
        <p:nvPicPr>
          <p:cNvPr id="22" name="Picture 21">
            <a:extLst>
              <a:ext uri="{FF2B5EF4-FFF2-40B4-BE49-F238E27FC236}">
                <a16:creationId xmlns="" xmlns:a16="http://schemas.microsoft.com/office/drawing/2014/main" id="{6CB1F0D5-DBD9-6C43-8432-C36D9FC72187}"/>
              </a:ext>
            </a:extLst>
          </p:cNvPr>
          <p:cNvPicPr>
            <a:picLocks noChangeAspect="1"/>
          </p:cNvPicPr>
          <p:nvPr/>
        </p:nvPicPr>
        <p:blipFill>
          <a:blip r:embed="rId6"/>
          <a:stretch>
            <a:fillRect/>
          </a:stretch>
        </p:blipFill>
        <p:spPr>
          <a:xfrm>
            <a:off x="503835" y="4650721"/>
            <a:ext cx="419100" cy="419100"/>
          </a:xfrm>
          <a:prstGeom prst="rect">
            <a:avLst/>
          </a:prstGeom>
        </p:spPr>
      </p:pic>
      <p:pic>
        <p:nvPicPr>
          <p:cNvPr id="27" name="Picture 26">
            <a:extLst>
              <a:ext uri="{FF2B5EF4-FFF2-40B4-BE49-F238E27FC236}">
                <a16:creationId xmlns="" xmlns:a16="http://schemas.microsoft.com/office/drawing/2014/main" id="{D2A0A9CA-2619-A042-BFE8-606D0793D60D}"/>
              </a:ext>
            </a:extLst>
          </p:cNvPr>
          <p:cNvPicPr>
            <a:picLocks noChangeAspect="1"/>
          </p:cNvPicPr>
          <p:nvPr/>
        </p:nvPicPr>
        <p:blipFill>
          <a:blip r:embed="rId7"/>
          <a:stretch>
            <a:fillRect/>
          </a:stretch>
        </p:blipFill>
        <p:spPr>
          <a:xfrm>
            <a:off x="503835" y="5141658"/>
            <a:ext cx="419100" cy="419100"/>
          </a:xfrm>
          <a:prstGeom prst="rect">
            <a:avLst/>
          </a:prstGeom>
        </p:spPr>
      </p:pic>
      <p:pic>
        <p:nvPicPr>
          <p:cNvPr id="28" name="Picture 27">
            <a:extLst>
              <a:ext uri="{FF2B5EF4-FFF2-40B4-BE49-F238E27FC236}">
                <a16:creationId xmlns="" xmlns:a16="http://schemas.microsoft.com/office/drawing/2014/main" id="{2CF9CA79-7921-EF48-9CF7-31A701DCD659}"/>
              </a:ext>
            </a:extLst>
          </p:cNvPr>
          <p:cNvPicPr>
            <a:picLocks noChangeAspect="1"/>
          </p:cNvPicPr>
          <p:nvPr/>
        </p:nvPicPr>
        <p:blipFill>
          <a:blip r:embed="rId8"/>
          <a:stretch>
            <a:fillRect/>
          </a:stretch>
        </p:blipFill>
        <p:spPr>
          <a:xfrm>
            <a:off x="503835" y="3621522"/>
            <a:ext cx="419100" cy="419100"/>
          </a:xfrm>
          <a:prstGeom prst="rect">
            <a:avLst/>
          </a:prstGeom>
        </p:spPr>
      </p:pic>
      <p:pic>
        <p:nvPicPr>
          <p:cNvPr id="29" name="Picture 28">
            <a:extLst>
              <a:ext uri="{FF2B5EF4-FFF2-40B4-BE49-F238E27FC236}">
                <a16:creationId xmlns="" xmlns:a16="http://schemas.microsoft.com/office/drawing/2014/main" id="{B7A1C416-447A-A94A-8F82-9B860A90EBDC}"/>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477191" y="3077297"/>
            <a:ext cx="472388" cy="472388"/>
          </a:xfrm>
          <a:prstGeom prst="rect">
            <a:avLst/>
          </a:prstGeom>
        </p:spPr>
      </p:pic>
      <p:pic>
        <p:nvPicPr>
          <p:cNvPr id="31" name="Picture 30">
            <a:extLst>
              <a:ext uri="{FF2B5EF4-FFF2-40B4-BE49-F238E27FC236}">
                <a16:creationId xmlns="" xmlns:a16="http://schemas.microsoft.com/office/drawing/2014/main" id="{BDFF76F0-8B66-D44D-A61B-4543D15EE914}"/>
              </a:ext>
            </a:extLst>
          </p:cNvPr>
          <p:cNvPicPr>
            <a:picLocks noChangeAspect="1"/>
          </p:cNvPicPr>
          <p:nvPr/>
        </p:nvPicPr>
        <p:blipFill>
          <a:blip r:embed="rId10"/>
          <a:stretch>
            <a:fillRect/>
          </a:stretch>
        </p:blipFill>
        <p:spPr>
          <a:xfrm>
            <a:off x="503835" y="5632596"/>
            <a:ext cx="419100" cy="419100"/>
          </a:xfrm>
          <a:prstGeom prst="rect">
            <a:avLst/>
          </a:prstGeom>
        </p:spPr>
      </p:pic>
      <p:pic>
        <p:nvPicPr>
          <p:cNvPr id="32" name="Picture 31">
            <a:extLst>
              <a:ext uri="{FF2B5EF4-FFF2-40B4-BE49-F238E27FC236}">
                <a16:creationId xmlns="" xmlns:a16="http://schemas.microsoft.com/office/drawing/2014/main" id="{7A630564-AF52-CB42-AAE6-F571746137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1426" y="2193635"/>
            <a:ext cx="423111" cy="409889"/>
          </a:xfrm>
          <a:prstGeom prst="rect">
            <a:avLst/>
          </a:prstGeom>
        </p:spPr>
      </p:pic>
      <p:sp>
        <p:nvSpPr>
          <p:cNvPr id="12" name="Title 1"/>
          <p:cNvSpPr txBox="1">
            <a:spLocks/>
          </p:cNvSpPr>
          <p:nvPr/>
        </p:nvSpPr>
        <p:spPr>
          <a:xfrm>
            <a:off x="401262" y="816198"/>
            <a:ext cx="8546247" cy="466344"/>
          </a:xfrm>
          <a:prstGeom prst="rect">
            <a:avLst/>
          </a:prstGeom>
        </p:spPr>
        <p:txBody>
          <a:bodyPr/>
          <a:lstStyle>
            <a:defPPr>
              <a:defRPr lang="en-US"/>
            </a:defPPr>
            <a:lvl1pPr fontAlgn="base">
              <a:lnSpc>
                <a:spcPct val="100000"/>
              </a:lnSpc>
              <a:spcBef>
                <a:spcPct val="0"/>
              </a:spcBef>
              <a:spcAft>
                <a:spcPct val="0"/>
              </a:spcAft>
              <a:defRPr sz="2500" b="1">
                <a:solidFill>
                  <a:srgbClr val="0033CC"/>
                </a:solidFill>
                <a:latin typeface="Arial" pitchFamily="34" charset="0"/>
                <a:ea typeface="+mj-ea"/>
                <a:cs typeface="Arial" pitchFamily="34" charset="0"/>
              </a:defRPr>
            </a:lvl1pPr>
            <a:lvl2pPr fontAlgn="base">
              <a:lnSpc>
                <a:spcPct val="90000"/>
              </a:lnSpc>
              <a:spcBef>
                <a:spcPct val="0"/>
              </a:spcBef>
              <a:spcAft>
                <a:spcPct val="0"/>
              </a:spcAft>
              <a:defRPr sz="2800" b="1">
                <a:solidFill>
                  <a:srgbClr val="0033CC"/>
                </a:solidFill>
                <a:latin typeface="Calibri" panose="020F0502020204030204" pitchFamily="34" charset="0"/>
                <a:cs typeface="Arial" charset="0"/>
              </a:defRPr>
            </a:lvl2pPr>
            <a:lvl3pPr fontAlgn="base">
              <a:lnSpc>
                <a:spcPct val="90000"/>
              </a:lnSpc>
              <a:spcBef>
                <a:spcPct val="0"/>
              </a:spcBef>
              <a:spcAft>
                <a:spcPct val="0"/>
              </a:spcAft>
              <a:defRPr sz="2800" b="1">
                <a:solidFill>
                  <a:srgbClr val="0033CC"/>
                </a:solidFill>
                <a:latin typeface="Calibri" panose="020F0502020204030204" pitchFamily="34" charset="0"/>
                <a:cs typeface="Arial" charset="0"/>
              </a:defRPr>
            </a:lvl3pPr>
            <a:lvl4pPr fontAlgn="base">
              <a:lnSpc>
                <a:spcPct val="90000"/>
              </a:lnSpc>
              <a:spcBef>
                <a:spcPct val="0"/>
              </a:spcBef>
              <a:spcAft>
                <a:spcPct val="0"/>
              </a:spcAft>
              <a:defRPr sz="2800" b="1">
                <a:solidFill>
                  <a:srgbClr val="0033CC"/>
                </a:solidFill>
                <a:latin typeface="Calibri" panose="020F0502020204030204" pitchFamily="34" charset="0"/>
                <a:cs typeface="Arial" charset="0"/>
              </a:defRPr>
            </a:lvl4pPr>
            <a:lvl5pPr fontAlgn="base">
              <a:lnSpc>
                <a:spcPct val="90000"/>
              </a:lnSpc>
              <a:spcBef>
                <a:spcPct val="0"/>
              </a:spcBef>
              <a:spcAft>
                <a:spcPct val="0"/>
              </a:spcAft>
              <a:defRPr sz="2800" b="1">
                <a:solidFill>
                  <a:srgbClr val="0033CC"/>
                </a:solidFill>
                <a:latin typeface="Calibri" panose="020F0502020204030204" pitchFamily="34" charset="0"/>
                <a:cs typeface="Arial" charset="0"/>
              </a:defRPr>
            </a:lvl5pPr>
            <a:lvl6pPr marL="457200" fontAlgn="base">
              <a:spcBef>
                <a:spcPct val="0"/>
              </a:spcBef>
              <a:spcAft>
                <a:spcPct val="0"/>
              </a:spcAft>
              <a:defRPr sz="2400" b="1">
                <a:solidFill>
                  <a:srgbClr val="0033CC"/>
                </a:solidFill>
                <a:latin typeface="Verdana" pitchFamily="34" charset="0"/>
                <a:cs typeface="Arial" charset="0"/>
              </a:defRPr>
            </a:lvl6pPr>
            <a:lvl7pPr marL="914400" fontAlgn="base">
              <a:spcBef>
                <a:spcPct val="0"/>
              </a:spcBef>
              <a:spcAft>
                <a:spcPct val="0"/>
              </a:spcAft>
              <a:defRPr sz="2400" b="1">
                <a:solidFill>
                  <a:srgbClr val="0033CC"/>
                </a:solidFill>
                <a:latin typeface="Verdana" pitchFamily="34" charset="0"/>
                <a:cs typeface="Arial" charset="0"/>
              </a:defRPr>
            </a:lvl7pPr>
            <a:lvl8pPr marL="1371600" fontAlgn="base">
              <a:spcBef>
                <a:spcPct val="0"/>
              </a:spcBef>
              <a:spcAft>
                <a:spcPct val="0"/>
              </a:spcAft>
              <a:defRPr sz="2400" b="1">
                <a:solidFill>
                  <a:srgbClr val="0033CC"/>
                </a:solidFill>
                <a:latin typeface="Verdana" pitchFamily="34" charset="0"/>
                <a:cs typeface="Arial" charset="0"/>
              </a:defRPr>
            </a:lvl8pPr>
            <a:lvl9pPr marL="1828800" fontAlgn="base">
              <a:spcBef>
                <a:spcPct val="0"/>
              </a:spcBef>
              <a:spcAft>
                <a:spcPct val="0"/>
              </a:spcAft>
              <a:defRPr sz="2400" b="1">
                <a:solidFill>
                  <a:srgbClr val="0033CC"/>
                </a:solidFill>
                <a:latin typeface="Verdana" pitchFamily="34" charset="0"/>
                <a:cs typeface="Arial" charset="0"/>
              </a:defRPr>
            </a:lvl9pPr>
          </a:lstStyle>
          <a:p>
            <a:pPr>
              <a:buClr>
                <a:srgbClr val="000000"/>
              </a:buClr>
              <a:buSzPts val="3600"/>
            </a:pPr>
            <a:r>
              <a:rPr lang="en-US" sz="2200" dirty="0">
                <a:solidFill>
                  <a:srgbClr val="00269E"/>
                </a:solidFill>
                <a:sym typeface="Montserrat"/>
              </a:rPr>
              <a:t>What have we learned about the MBTA Bus Network?</a:t>
            </a:r>
          </a:p>
        </p:txBody>
      </p:sp>
    </p:spTree>
    <p:extLst>
      <p:ext uri="{BB962C8B-B14F-4D97-AF65-F5344CB8AC3E}">
        <p14:creationId xmlns:p14="http://schemas.microsoft.com/office/powerpoint/2010/main" val="1367482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ctrTitle" idx="4294967295"/>
          </p:nvPr>
        </p:nvSpPr>
        <p:spPr>
          <a:xfrm>
            <a:off x="457200" y="3810000"/>
            <a:ext cx="8317148" cy="1057800"/>
          </a:xfrm>
          <a:prstGeom prst="rect">
            <a:avLst/>
          </a:prstGeom>
          <a:noFill/>
          <a:ln>
            <a:noFill/>
          </a:ln>
        </p:spPr>
        <p:txBody>
          <a:bodyPr spcFirstLastPara="1" wrap="square" lIns="91425" tIns="91425" rIns="91425" bIns="91425" anchor="b" anchorCtr="0">
            <a:noAutofit/>
          </a:bodyPr>
          <a:lstStyle/>
          <a:p>
            <a:pPr algn="ctr">
              <a:lnSpc>
                <a:spcPct val="100000"/>
              </a:lnSpc>
              <a:spcBef>
                <a:spcPts val="0"/>
              </a:spcBef>
              <a:spcAft>
                <a:spcPts val="0"/>
              </a:spcAft>
              <a:buClr>
                <a:srgbClr val="1C1E23"/>
              </a:buClr>
              <a:buSzPts val="2000"/>
            </a:pPr>
            <a:r>
              <a:rPr lang="en" sz="3000" dirty="0" smtClean="0">
                <a:solidFill>
                  <a:srgbClr val="FFCE0C"/>
                </a:solidFill>
                <a:latin typeface="Lato"/>
                <a:ea typeface="Lato"/>
                <a:cs typeface="Lato"/>
                <a:sym typeface="Lato"/>
              </a:rPr>
              <a:t>Service Improvements</a:t>
            </a:r>
            <a:br>
              <a:rPr lang="en" sz="3000" dirty="0" smtClean="0">
                <a:solidFill>
                  <a:srgbClr val="FFCE0C"/>
                </a:solidFill>
                <a:latin typeface="Lato"/>
                <a:ea typeface="Lato"/>
                <a:cs typeface="Lato"/>
                <a:sym typeface="Lato"/>
              </a:rPr>
            </a:br>
            <a:r>
              <a:rPr lang="en" sz="3000" dirty="0" smtClean="0">
                <a:solidFill>
                  <a:srgbClr val="FFCE0C"/>
                </a:solidFill>
                <a:latin typeface="Lato"/>
                <a:ea typeface="Lato"/>
                <a:cs typeface="Lato"/>
                <a:sym typeface="Lato"/>
              </a:rPr>
              <a:t/>
            </a:r>
            <a:br>
              <a:rPr lang="en" sz="3000" dirty="0" smtClean="0">
                <a:solidFill>
                  <a:srgbClr val="FFCE0C"/>
                </a:solidFill>
                <a:latin typeface="Lato"/>
                <a:ea typeface="Lato"/>
                <a:cs typeface="Lato"/>
                <a:sym typeface="Lato"/>
              </a:rPr>
            </a:br>
            <a:r>
              <a:rPr lang="en" sz="3000" dirty="0" smtClean="0">
                <a:solidFill>
                  <a:srgbClr val="FFCE0C"/>
                </a:solidFill>
                <a:latin typeface="Lato"/>
                <a:ea typeface="Lato"/>
                <a:cs typeface="Lato"/>
                <a:sym typeface="Lato"/>
              </a:rPr>
              <a:t/>
            </a:r>
            <a:br>
              <a:rPr lang="en" sz="3000" dirty="0" smtClean="0">
                <a:solidFill>
                  <a:srgbClr val="FFCE0C"/>
                </a:solidFill>
                <a:latin typeface="Lato"/>
                <a:ea typeface="Lato"/>
                <a:cs typeface="Lato"/>
                <a:sym typeface="Lato"/>
              </a:rPr>
            </a:br>
            <a:r>
              <a:rPr lang="en" sz="3000" dirty="0" smtClean="0">
                <a:solidFill>
                  <a:srgbClr val="FFCE0C"/>
                </a:solidFill>
                <a:latin typeface="Lato"/>
                <a:ea typeface="Lato"/>
                <a:cs typeface="Lato"/>
                <a:sym typeface="Lato"/>
              </a:rPr>
              <a:t/>
            </a:r>
            <a:br>
              <a:rPr lang="en" sz="3000" dirty="0" smtClean="0">
                <a:solidFill>
                  <a:srgbClr val="FFCE0C"/>
                </a:solidFill>
                <a:latin typeface="Lato"/>
                <a:ea typeface="Lato"/>
                <a:cs typeface="Lato"/>
                <a:sym typeface="Lato"/>
              </a:rPr>
            </a:br>
            <a:r>
              <a:rPr lang="en" sz="3000" dirty="0">
                <a:solidFill>
                  <a:srgbClr val="FFCE0C"/>
                </a:solidFill>
                <a:latin typeface="Lato"/>
                <a:ea typeface="Lato"/>
                <a:cs typeface="Lato"/>
                <a:sym typeface="Lato"/>
              </a:rPr>
              <a:t/>
            </a:r>
            <a:br>
              <a:rPr lang="en" sz="3000" dirty="0">
                <a:solidFill>
                  <a:srgbClr val="FFCE0C"/>
                </a:solidFill>
                <a:latin typeface="Lato"/>
                <a:ea typeface="Lato"/>
                <a:cs typeface="Lato"/>
                <a:sym typeface="Lato"/>
              </a:rPr>
            </a:br>
            <a:endParaRPr lang="en" sz="3000" dirty="0" smtClean="0">
              <a:solidFill>
                <a:srgbClr val="FFCE0C"/>
              </a:solidFill>
              <a:latin typeface="Lato"/>
              <a:ea typeface="Lato"/>
              <a:cs typeface="Lato"/>
              <a:sym typeface="Lato"/>
            </a:endParaRPr>
          </a:p>
        </p:txBody>
      </p:sp>
    </p:spTree>
    <p:extLst>
      <p:ext uri="{BB962C8B-B14F-4D97-AF65-F5344CB8AC3E}">
        <p14:creationId xmlns:p14="http://schemas.microsoft.com/office/powerpoint/2010/main" val="4013077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59219"/>
            <a:ext cx="8229600" cy="685800"/>
          </a:xfrm>
        </p:spPr>
        <p:txBody>
          <a:bodyPr>
            <a:normAutofit/>
          </a:bodyPr>
          <a:lstStyle/>
          <a:p>
            <a:pPr>
              <a:lnSpc>
                <a:spcPct val="100000"/>
              </a:lnSpc>
              <a:buClr>
                <a:srgbClr val="000000"/>
              </a:buClr>
              <a:buSzPts val="3600"/>
            </a:pPr>
            <a:r>
              <a:rPr lang="en-US" sz="2200" kern="1200" dirty="0">
                <a:solidFill>
                  <a:srgbClr val="00269E"/>
                </a:solidFill>
                <a:latin typeface="Arial" pitchFamily="34" charset="0"/>
                <a:cs typeface="Arial" pitchFamily="34" charset="0"/>
              </a:rPr>
              <a:t>Service Change: April 2018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64474"/>
              </p:ext>
            </p:extLst>
          </p:nvPr>
        </p:nvGraphicFramePr>
        <p:xfrm>
          <a:off x="469900" y="2675878"/>
          <a:ext cx="8267702" cy="4049428"/>
        </p:xfrm>
        <a:graphic>
          <a:graphicData uri="http://schemas.openxmlformats.org/drawingml/2006/table">
            <a:tbl>
              <a:tblPr firstRow="1" bandRow="1">
                <a:tableStyleId>{5C22544A-7EE6-4342-B048-85BDC9FD1C3A}</a:tableStyleId>
              </a:tblPr>
              <a:tblGrid>
                <a:gridCol w="2183921">
                  <a:extLst>
                    <a:ext uri="{9D8B030D-6E8A-4147-A177-3AD203B41FA5}">
                      <a16:colId xmlns="" xmlns:a16="http://schemas.microsoft.com/office/drawing/2014/main" val="185605707"/>
                    </a:ext>
                  </a:extLst>
                </a:gridCol>
                <a:gridCol w="6083781">
                  <a:extLst>
                    <a:ext uri="{9D8B030D-6E8A-4147-A177-3AD203B41FA5}">
                      <a16:colId xmlns="" xmlns:a16="http://schemas.microsoft.com/office/drawing/2014/main" val="3171772814"/>
                    </a:ext>
                  </a:extLst>
                </a:gridCol>
              </a:tblGrid>
              <a:tr h="374984">
                <a:tc>
                  <a:txBody>
                    <a:bodyPr/>
                    <a:lstStyle/>
                    <a:p>
                      <a:pPr marL="0" algn="ctr" defTabSz="914400" rtl="0" eaLnBrk="1" latinLnBrk="0" hangingPunct="1"/>
                      <a:r>
                        <a:rPr lang="en-US" sz="1600" b="1" kern="1200" dirty="0" smtClean="0">
                          <a:solidFill>
                            <a:schemeClr val="lt1"/>
                          </a:solidFill>
                          <a:effectLst/>
                          <a:latin typeface="Arial" panose="020B0604020202020204" pitchFamily="34" charset="0"/>
                          <a:ea typeface="+mn-ea"/>
                          <a:cs typeface="Arial" panose="020B0604020202020204" pitchFamily="34" charset="0"/>
                        </a:rPr>
                        <a:t>Corridor/Route</a:t>
                      </a:r>
                      <a:endParaRPr lang="en-US" sz="1600" b="1" kern="1200" dirty="0">
                        <a:solidFill>
                          <a:schemeClr val="lt1"/>
                        </a:solidFill>
                        <a:effectLst/>
                        <a:latin typeface="Arial" panose="020B0604020202020204" pitchFamily="34" charset="0"/>
                        <a:ea typeface="+mn-ea"/>
                        <a:cs typeface="Arial" panose="020B0604020202020204" pitchFamily="34" charset="0"/>
                      </a:endParaRPr>
                    </a:p>
                  </a:txBody>
                  <a:tcPr anchor="ctr">
                    <a:solidFill>
                      <a:schemeClr val="accent6">
                        <a:lumMod val="50000"/>
                      </a:schemeClr>
                    </a:solidFill>
                  </a:tcPr>
                </a:tc>
                <a:tc>
                  <a:txBody>
                    <a:bodyPr/>
                    <a:lstStyle/>
                    <a:p>
                      <a:pPr marL="0" algn="ctr" defTabSz="914400" rtl="0" eaLnBrk="1" latinLnBrk="0" hangingPunct="1"/>
                      <a:r>
                        <a:rPr lang="en-US" sz="1600" b="1" kern="1200" dirty="0" smtClean="0">
                          <a:solidFill>
                            <a:schemeClr val="lt1"/>
                          </a:solidFill>
                          <a:effectLst/>
                          <a:latin typeface="Arial" panose="020B0604020202020204" pitchFamily="34" charset="0"/>
                          <a:ea typeface="+mn-ea"/>
                          <a:cs typeface="Arial" panose="020B0604020202020204" pitchFamily="34" charset="0"/>
                        </a:rPr>
                        <a:t>Service Type</a:t>
                      </a:r>
                      <a:endParaRPr lang="en-US" sz="1600" b="1" kern="1200" dirty="0">
                        <a:solidFill>
                          <a:schemeClr val="lt1"/>
                        </a:solidFill>
                        <a:effectLst/>
                        <a:latin typeface="Arial" panose="020B0604020202020204" pitchFamily="34" charset="0"/>
                        <a:ea typeface="+mn-ea"/>
                        <a:cs typeface="Arial" panose="020B0604020202020204" pitchFamily="34" charset="0"/>
                      </a:endParaRPr>
                    </a:p>
                  </a:txBody>
                  <a:tcPr anchor="ctr">
                    <a:solidFill>
                      <a:schemeClr val="accent6">
                        <a:lumMod val="50000"/>
                      </a:schemeClr>
                    </a:solidFill>
                  </a:tcPr>
                </a:tc>
                <a:extLst>
                  <a:ext uri="{0D108BD9-81ED-4DB2-BD59-A6C34878D82A}">
                    <a16:rowId xmlns="" xmlns:a16="http://schemas.microsoft.com/office/drawing/2014/main" val="3347186640"/>
                  </a:ext>
                </a:extLst>
              </a:tr>
              <a:tr h="387016">
                <a:tc>
                  <a:txBody>
                    <a:bodyPr/>
                    <a:lstStyle/>
                    <a:p>
                      <a:r>
                        <a:rPr lang="en-US" sz="1600" b="1" dirty="0" smtClean="0">
                          <a:latin typeface="Arial" panose="020B0604020202020204" pitchFamily="34" charset="0"/>
                          <a:cs typeface="Arial" panose="020B0604020202020204" pitchFamily="34" charset="0"/>
                        </a:rPr>
                        <a:t>Route </a:t>
                      </a:r>
                      <a:r>
                        <a:rPr lang="en-US" sz="1600" b="1" baseline="0" dirty="0" smtClean="0">
                          <a:latin typeface="Arial" panose="020B0604020202020204" pitchFamily="34" charset="0"/>
                          <a:cs typeface="Arial" panose="020B0604020202020204" pitchFamily="34" charset="0"/>
                        </a:rPr>
                        <a:t>212</a:t>
                      </a:r>
                      <a:endParaRPr lang="en-US" sz="1600" b="1" dirty="0" smtClean="0">
                        <a:latin typeface="Arial" panose="020B060402020202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smtClean="0">
                          <a:latin typeface="Arial" panose="020B0604020202020204" pitchFamily="34" charset="0"/>
                          <a:cs typeface="Arial" panose="020B0604020202020204" pitchFamily="34" charset="0"/>
                        </a:rPr>
                        <a:t>Route</a:t>
                      </a:r>
                      <a:r>
                        <a:rPr lang="en-US" sz="1600" b="0" baseline="0" dirty="0" smtClean="0">
                          <a:latin typeface="Arial" panose="020B0604020202020204" pitchFamily="34" charset="0"/>
                          <a:cs typeface="Arial" panose="020B0604020202020204" pitchFamily="34" charset="0"/>
                        </a:rPr>
                        <a:t> 212 increased from 57% to 68% reliable on weekdays. Routes 210 and 211 saw similar improvements.</a:t>
                      </a:r>
                      <a:endParaRPr lang="en-US" sz="1600" baseline="0" dirty="0" smtClean="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909506115"/>
                  </a:ext>
                </a:extLst>
              </a:tr>
              <a:tr h="381000">
                <a:tc>
                  <a:txBody>
                    <a:bodyPr/>
                    <a:lstStyle/>
                    <a:p>
                      <a:r>
                        <a:rPr lang="en-US" sz="1600" b="1" dirty="0" smtClean="0">
                          <a:latin typeface="Arial" panose="020B0604020202020204" pitchFamily="34" charset="0"/>
                          <a:cs typeface="Arial" panose="020B0604020202020204" pitchFamily="34" charset="0"/>
                        </a:rPr>
                        <a:t>Route 7</a:t>
                      </a:r>
                      <a:r>
                        <a:rPr lang="en-US" sz="1600" b="1" baseline="0" dirty="0" smtClean="0">
                          <a:latin typeface="Arial" panose="020B0604020202020204" pitchFamily="34" charset="0"/>
                          <a:cs typeface="Arial" panose="020B0604020202020204" pitchFamily="34" charset="0"/>
                        </a:rPr>
                        <a:t> and 9</a:t>
                      </a:r>
                      <a:endParaRPr lang="en-US" sz="1600" b="1" dirty="0" smtClean="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Route</a:t>
                      </a:r>
                      <a:r>
                        <a:rPr lang="en-US" sz="1600" baseline="0" dirty="0" smtClean="0">
                          <a:solidFill>
                            <a:schemeClr val="tx1"/>
                          </a:solidFill>
                          <a:latin typeface="Arial" panose="020B0604020202020204" pitchFamily="34" charset="0"/>
                          <a:cs typeface="Arial" panose="020B0604020202020204" pitchFamily="34" charset="0"/>
                        </a:rPr>
                        <a:t> 7, weekdays: comfort improved from 79% to 82%; reliability from 74% to 83%. Route 9 improved similarly.</a:t>
                      </a:r>
                      <a:endParaRPr lang="en-US" sz="1600" dirty="0" smtClean="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847046512"/>
                  </a:ext>
                </a:extLst>
              </a:tr>
              <a:tr h="134298">
                <a:tc>
                  <a:txBody>
                    <a:bodyPr/>
                    <a:lstStyle/>
                    <a:p>
                      <a:r>
                        <a:rPr lang="en-US" sz="1600" b="1" dirty="0" smtClean="0">
                          <a:latin typeface="Arial" panose="020B0604020202020204" pitchFamily="34" charset="0"/>
                          <a:cs typeface="Arial" panose="020B0604020202020204" pitchFamily="34" charset="0"/>
                        </a:rPr>
                        <a:t>Route SL3</a:t>
                      </a: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New route established – 4,300</a:t>
                      </a:r>
                      <a:r>
                        <a:rPr lang="en-US" sz="1600" baseline="0" dirty="0" smtClean="0">
                          <a:solidFill>
                            <a:schemeClr val="tx1"/>
                          </a:solidFill>
                          <a:latin typeface="Arial" panose="020B0604020202020204" pitchFamily="34" charset="0"/>
                          <a:cs typeface="Arial" panose="020B0604020202020204" pitchFamily="34" charset="0"/>
                        </a:rPr>
                        <a:t> trips taken daily</a:t>
                      </a:r>
                    </a:p>
                  </a:txBody>
                  <a:tcPr/>
                </a:tc>
                <a:extLst>
                  <a:ext uri="{0D108BD9-81ED-4DB2-BD59-A6C34878D82A}">
                    <a16:rowId xmlns="" xmlns:a16="http://schemas.microsoft.com/office/drawing/2014/main" val="3331643019"/>
                  </a:ext>
                </a:extLst>
              </a:tr>
              <a:tr h="374984">
                <a:tc>
                  <a:txBody>
                    <a:bodyPr/>
                    <a:lstStyle/>
                    <a:p>
                      <a:r>
                        <a:rPr lang="en-US" sz="1600" b="1" dirty="0" smtClean="0">
                          <a:latin typeface="Arial" panose="020B0604020202020204" pitchFamily="34" charset="0"/>
                          <a:cs typeface="Arial" panose="020B0604020202020204" pitchFamily="34" charset="0"/>
                        </a:rPr>
                        <a:t>Route SL1</a:t>
                      </a:r>
                    </a:p>
                  </a:txBody>
                  <a:tcPr/>
                </a:tc>
                <a:tc>
                  <a:txBody>
                    <a:bodyPr/>
                    <a:lstStyle/>
                    <a:p>
                      <a:pPr marL="285750" indent="-285750">
                        <a:buFontTx/>
                        <a:buChar char="-"/>
                      </a:pPr>
                      <a:r>
                        <a:rPr lang="en-US" sz="1600" baseline="0" dirty="0" smtClean="0">
                          <a:solidFill>
                            <a:schemeClr val="tx1"/>
                          </a:solidFill>
                          <a:latin typeface="Arial" panose="020B0604020202020204" pitchFamily="34" charset="0"/>
                          <a:cs typeface="Arial" panose="020B0604020202020204" pitchFamily="34" charset="0"/>
                        </a:rPr>
                        <a:t>Light cycle adjusted to reduce wait times by 60 seconds</a:t>
                      </a:r>
                    </a:p>
                  </a:txBody>
                  <a:tcPr/>
                </a:tc>
                <a:extLst>
                  <a:ext uri="{0D108BD9-81ED-4DB2-BD59-A6C34878D82A}">
                    <a16:rowId xmlns="" xmlns:a16="http://schemas.microsoft.com/office/drawing/2014/main" val="2542305267"/>
                  </a:ext>
                </a:extLst>
              </a:tr>
              <a:tr h="571500">
                <a:tc>
                  <a:txBody>
                    <a:bodyPr/>
                    <a:lstStyle/>
                    <a:p>
                      <a:r>
                        <a:rPr lang="en-US" sz="1600" b="1" dirty="0" smtClean="0">
                          <a:latin typeface="Arial" panose="020B0604020202020204" pitchFamily="34" charset="0"/>
                          <a:cs typeface="Arial" panose="020B0604020202020204" pitchFamily="34" charset="0"/>
                        </a:rPr>
                        <a:t>Early Morning Pilot</a:t>
                      </a: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Additional trips</a:t>
                      </a:r>
                      <a:r>
                        <a:rPr lang="en-US" sz="1600" baseline="0" dirty="0" smtClean="0">
                          <a:solidFill>
                            <a:schemeClr val="tx1"/>
                          </a:solidFill>
                          <a:latin typeface="Arial" panose="020B0604020202020204" pitchFamily="34" charset="0"/>
                          <a:cs typeface="Arial" panose="020B0604020202020204" pitchFamily="34" charset="0"/>
                        </a:rPr>
                        <a:t> added to ensure first train connect could be made</a:t>
                      </a:r>
                      <a:endParaRPr 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586361056"/>
                  </a:ext>
                </a:extLst>
              </a:tr>
              <a:tr h="445114">
                <a:tc>
                  <a:txBody>
                    <a:bodyPr/>
                    <a:lstStyle/>
                    <a:p>
                      <a:r>
                        <a:rPr lang="en-US" sz="1600" b="1" dirty="0" smtClean="0">
                          <a:latin typeface="Arial" panose="020B0604020202020204" pitchFamily="34" charset="0"/>
                          <a:cs typeface="Arial" panose="020B0604020202020204" pitchFamily="34" charset="0"/>
                        </a:rPr>
                        <a:t>Route 15 </a:t>
                      </a: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On-time</a:t>
                      </a:r>
                      <a:r>
                        <a:rPr lang="en-US" sz="1600" baseline="0" dirty="0" smtClean="0">
                          <a:solidFill>
                            <a:schemeClr val="tx1"/>
                          </a:solidFill>
                          <a:latin typeface="Arial" panose="020B0604020202020204" pitchFamily="34" charset="0"/>
                          <a:cs typeface="Arial" panose="020B0604020202020204" pitchFamily="34" charset="0"/>
                        </a:rPr>
                        <a:t> departures for AM peak trips improved from 80% to 89%</a:t>
                      </a:r>
                      <a:endParaRPr 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314467370"/>
                  </a:ext>
                </a:extLst>
              </a:tr>
              <a:tr h="647700">
                <a:tc>
                  <a:txBody>
                    <a:bodyPr/>
                    <a:lstStyle/>
                    <a:p>
                      <a:r>
                        <a:rPr lang="en-US" sz="1600" b="1" dirty="0" smtClean="0">
                          <a:latin typeface="Arial" panose="020B0604020202020204" pitchFamily="34" charset="0"/>
                          <a:cs typeface="Arial" panose="020B0604020202020204" pitchFamily="34" charset="0"/>
                        </a:rPr>
                        <a:t>Broadway Ave Corridor</a:t>
                      </a: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Adjusted</a:t>
                      </a:r>
                      <a:r>
                        <a:rPr lang="en-US" sz="1600" baseline="0" dirty="0" smtClean="0">
                          <a:solidFill>
                            <a:schemeClr val="tx1"/>
                          </a:solidFill>
                          <a:latin typeface="Arial" panose="020B0604020202020204" pitchFamily="34" charset="0"/>
                          <a:cs typeface="Arial" panose="020B0604020202020204" pitchFamily="34" charset="0"/>
                        </a:rPr>
                        <a:t> running time to allow for better coordination of bus routes along corridor</a:t>
                      </a:r>
                      <a:endParaRPr 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377981601"/>
                  </a:ext>
                </a:extLst>
              </a:tr>
            </a:tbl>
          </a:graphicData>
        </a:graphic>
      </p:graphicFrame>
      <p:sp>
        <p:nvSpPr>
          <p:cNvPr id="5" name="TextBox 4"/>
          <p:cNvSpPr txBox="1"/>
          <p:nvPr/>
        </p:nvSpPr>
        <p:spPr>
          <a:xfrm>
            <a:off x="469900" y="1498221"/>
            <a:ext cx="4787900" cy="1184940"/>
          </a:xfrm>
          <a:prstGeom prst="rect">
            <a:avLst/>
          </a:prstGeom>
          <a:noFill/>
        </p:spPr>
        <p:txBody>
          <a:bodyPr wrap="square" rtlCol="0">
            <a:spAutoFit/>
          </a:bodyPr>
          <a:lstStyle/>
          <a:p>
            <a:pPr algn="ctr">
              <a:spcAft>
                <a:spcPts val="600"/>
              </a:spcAft>
            </a:pPr>
            <a:r>
              <a:rPr lang="en-US" dirty="0" smtClean="0">
                <a:solidFill>
                  <a:srgbClr val="0033CC"/>
                </a:solidFill>
                <a:latin typeface="Arial" panose="020B0604020202020204" pitchFamily="34" charset="0"/>
                <a:ea typeface="+mj-ea"/>
                <a:cs typeface="Arial" panose="020B0604020202020204" pitchFamily="34" charset="0"/>
              </a:rPr>
              <a:t>114 changes; 53 routes</a:t>
            </a:r>
          </a:p>
          <a:p>
            <a:pPr algn="ctr">
              <a:spcAft>
                <a:spcPts val="600"/>
              </a:spcAft>
            </a:pPr>
            <a:r>
              <a:rPr lang="en-US" dirty="0" smtClean="0">
                <a:solidFill>
                  <a:srgbClr val="0033CC"/>
                </a:solidFill>
                <a:latin typeface="Arial" panose="020B0604020202020204" pitchFamily="34" charset="0"/>
                <a:ea typeface="+mj-ea"/>
                <a:cs typeface="Arial" panose="020B0604020202020204" pitchFamily="34" charset="0"/>
              </a:rPr>
              <a:t>28,944 Passenger Trips</a:t>
            </a:r>
          </a:p>
          <a:p>
            <a:pPr algn="ctr">
              <a:spcAft>
                <a:spcPts val="600"/>
              </a:spcAft>
            </a:pPr>
            <a:r>
              <a:rPr lang="en-US" dirty="0" smtClean="0">
                <a:solidFill>
                  <a:srgbClr val="0033CC"/>
                </a:solidFill>
                <a:latin typeface="Arial" panose="020B0604020202020204" pitchFamily="34" charset="0"/>
                <a:ea typeface="+mj-ea"/>
                <a:cs typeface="Arial" panose="020B0604020202020204" pitchFamily="34" charset="0"/>
              </a:rPr>
              <a:t>9.0% </a:t>
            </a:r>
            <a:r>
              <a:rPr lang="en-US" dirty="0">
                <a:solidFill>
                  <a:srgbClr val="0033CC"/>
                </a:solidFill>
                <a:latin typeface="Arial" panose="020B0604020202020204" pitchFamily="34" charset="0"/>
                <a:ea typeface="+mj-ea"/>
                <a:cs typeface="Arial" panose="020B0604020202020204" pitchFamily="34" charset="0"/>
              </a:rPr>
              <a:t>of Trips/Weekday </a:t>
            </a:r>
          </a:p>
        </p:txBody>
      </p:sp>
      <p:sp>
        <p:nvSpPr>
          <p:cNvPr id="7" name="TextBox 6"/>
          <p:cNvSpPr txBox="1"/>
          <p:nvPr/>
        </p:nvSpPr>
        <p:spPr>
          <a:xfrm>
            <a:off x="5257800" y="1343561"/>
            <a:ext cx="3479802" cy="1323439"/>
          </a:xfrm>
          <a:prstGeom prst="rect">
            <a:avLst/>
          </a:prstGeom>
          <a:noFill/>
        </p:spPr>
        <p:txBody>
          <a:bodyPr wrap="square" rtlCol="0">
            <a:spAutoFit/>
          </a:bodyPr>
          <a:lstStyle/>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Run Time Adjustment</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Shift Trips</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Headway Adjustment </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Resource Adjustment</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Partnerships with Communities</a:t>
            </a:r>
          </a:p>
        </p:txBody>
      </p:sp>
    </p:spTree>
    <p:extLst>
      <p:ext uri="{BB962C8B-B14F-4D97-AF65-F5344CB8AC3E}">
        <p14:creationId xmlns:p14="http://schemas.microsoft.com/office/powerpoint/2010/main" val="303129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ctrTitle" idx="4294967295"/>
          </p:nvPr>
        </p:nvSpPr>
        <p:spPr>
          <a:xfrm>
            <a:off x="381000" y="2133600"/>
            <a:ext cx="8317148" cy="1057800"/>
          </a:xfrm>
          <a:prstGeom prst="rect">
            <a:avLst/>
          </a:prstGeom>
          <a:noFill/>
          <a:ln>
            <a:noFill/>
          </a:ln>
        </p:spPr>
        <p:txBody>
          <a:bodyPr spcFirstLastPara="1" wrap="square" lIns="91425" tIns="91425" rIns="91425" bIns="91425" anchor="b" anchorCtr="0">
            <a:noAutofit/>
          </a:bodyPr>
          <a:lstStyle/>
          <a:p>
            <a:pPr algn="ctr">
              <a:lnSpc>
                <a:spcPct val="100000"/>
              </a:lnSpc>
              <a:spcBef>
                <a:spcPts val="0"/>
              </a:spcBef>
              <a:spcAft>
                <a:spcPts val="0"/>
              </a:spcAft>
              <a:buClr>
                <a:srgbClr val="1C1E23"/>
              </a:buClr>
              <a:buSzPts val="2000"/>
            </a:pPr>
            <a:r>
              <a:rPr lang="en" sz="3000" dirty="0" smtClean="0">
                <a:solidFill>
                  <a:srgbClr val="FFCE0C"/>
                </a:solidFill>
                <a:latin typeface="Arial" panose="020B0604020202020204" pitchFamily="34" charset="0"/>
                <a:ea typeface="Lato"/>
                <a:cs typeface="Arial" panose="020B0604020202020204" pitchFamily="34" charset="0"/>
                <a:sym typeface="Lato"/>
              </a:rPr>
              <a:t>Background on </a:t>
            </a:r>
            <a:br>
              <a:rPr lang="en" sz="3000" dirty="0" smtClean="0">
                <a:solidFill>
                  <a:srgbClr val="FFCE0C"/>
                </a:solidFill>
                <a:latin typeface="Arial" panose="020B0604020202020204" pitchFamily="34" charset="0"/>
                <a:ea typeface="Lato"/>
                <a:cs typeface="Arial" panose="020B0604020202020204" pitchFamily="34" charset="0"/>
                <a:sym typeface="Lato"/>
              </a:rPr>
            </a:br>
            <a:r>
              <a:rPr lang="en" sz="3000" dirty="0" smtClean="0">
                <a:solidFill>
                  <a:srgbClr val="FFCE0C"/>
                </a:solidFill>
                <a:latin typeface="Arial" panose="020B0604020202020204" pitchFamily="34" charset="0"/>
                <a:ea typeface="Lato"/>
                <a:cs typeface="Arial" panose="020B0604020202020204" pitchFamily="34" charset="0"/>
                <a:sym typeface="Lato"/>
              </a:rPr>
              <a:t>Improving Bus Performance</a:t>
            </a:r>
            <a:endParaRPr sz="1800" dirty="0">
              <a:solidFill>
                <a:srgbClr val="FFCE0C"/>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2602340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59219"/>
            <a:ext cx="8229600" cy="685800"/>
          </a:xfrm>
        </p:spPr>
        <p:txBody>
          <a:bodyPr>
            <a:normAutofit/>
          </a:bodyPr>
          <a:lstStyle/>
          <a:p>
            <a:pPr>
              <a:lnSpc>
                <a:spcPct val="100000"/>
              </a:lnSpc>
              <a:buClr>
                <a:srgbClr val="000000"/>
              </a:buClr>
              <a:buSzPts val="3600"/>
            </a:pPr>
            <a:r>
              <a:rPr lang="en-US" sz="2200" kern="1200" dirty="0">
                <a:solidFill>
                  <a:srgbClr val="00269E"/>
                </a:solidFill>
                <a:latin typeface="Arial" pitchFamily="34" charset="0"/>
                <a:cs typeface="Arial" pitchFamily="34" charset="0"/>
              </a:rPr>
              <a:t>Service Change: September 2018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1959343"/>
              </p:ext>
            </p:extLst>
          </p:nvPr>
        </p:nvGraphicFramePr>
        <p:xfrm>
          <a:off x="469900" y="2895600"/>
          <a:ext cx="8267702" cy="3718560"/>
        </p:xfrm>
        <a:graphic>
          <a:graphicData uri="http://schemas.openxmlformats.org/drawingml/2006/table">
            <a:tbl>
              <a:tblPr firstRow="1" bandRow="1">
                <a:tableStyleId>{5C22544A-7EE6-4342-B048-85BDC9FD1C3A}</a:tableStyleId>
              </a:tblPr>
              <a:tblGrid>
                <a:gridCol w="2183921">
                  <a:extLst>
                    <a:ext uri="{9D8B030D-6E8A-4147-A177-3AD203B41FA5}">
                      <a16:colId xmlns="" xmlns:a16="http://schemas.microsoft.com/office/drawing/2014/main" val="185605707"/>
                    </a:ext>
                  </a:extLst>
                </a:gridCol>
                <a:gridCol w="6083781">
                  <a:extLst>
                    <a:ext uri="{9D8B030D-6E8A-4147-A177-3AD203B41FA5}">
                      <a16:colId xmlns="" xmlns:a16="http://schemas.microsoft.com/office/drawing/2014/main" val="3171772814"/>
                    </a:ext>
                  </a:extLst>
                </a:gridCol>
              </a:tblGrid>
              <a:tr h="316163">
                <a:tc>
                  <a:txBody>
                    <a:bodyPr/>
                    <a:lstStyle/>
                    <a:p>
                      <a:pPr marL="0" algn="ctr" defTabSz="914400" rtl="0" eaLnBrk="1" latinLnBrk="0" hangingPunct="1"/>
                      <a:r>
                        <a:rPr lang="en-US" sz="1600" b="1" kern="1200" dirty="0" smtClean="0">
                          <a:solidFill>
                            <a:schemeClr val="lt1"/>
                          </a:solidFill>
                          <a:effectLst/>
                          <a:latin typeface="Arial" panose="020B0604020202020204" pitchFamily="34" charset="0"/>
                          <a:ea typeface="+mn-ea"/>
                          <a:cs typeface="Arial" panose="020B0604020202020204" pitchFamily="34" charset="0"/>
                        </a:rPr>
                        <a:t>Corridor/Route</a:t>
                      </a:r>
                      <a:endParaRPr lang="en-US" sz="1600" b="1" kern="1200" dirty="0">
                        <a:solidFill>
                          <a:schemeClr val="lt1"/>
                        </a:solidFill>
                        <a:effectLst/>
                        <a:latin typeface="Arial" panose="020B0604020202020204" pitchFamily="34" charset="0"/>
                        <a:ea typeface="+mn-ea"/>
                        <a:cs typeface="Arial" panose="020B0604020202020204" pitchFamily="34" charset="0"/>
                      </a:endParaRPr>
                    </a:p>
                  </a:txBody>
                  <a:tcPr anchor="ctr">
                    <a:solidFill>
                      <a:schemeClr val="accent6">
                        <a:lumMod val="50000"/>
                      </a:schemeClr>
                    </a:solidFill>
                  </a:tcPr>
                </a:tc>
                <a:tc>
                  <a:txBody>
                    <a:bodyPr/>
                    <a:lstStyle/>
                    <a:p>
                      <a:pPr marL="0" algn="ctr" defTabSz="914400" rtl="0" eaLnBrk="1" latinLnBrk="0" hangingPunct="1"/>
                      <a:r>
                        <a:rPr lang="en-US" sz="1600" b="1" kern="1200" dirty="0" smtClean="0">
                          <a:solidFill>
                            <a:schemeClr val="lt1"/>
                          </a:solidFill>
                          <a:effectLst/>
                          <a:latin typeface="Arial" panose="020B0604020202020204" pitchFamily="34" charset="0"/>
                          <a:ea typeface="+mn-ea"/>
                          <a:cs typeface="Arial" panose="020B0604020202020204" pitchFamily="34" charset="0"/>
                        </a:rPr>
                        <a:t>Service Type</a:t>
                      </a:r>
                      <a:endParaRPr lang="en-US" sz="1600" b="1" kern="1200" dirty="0">
                        <a:solidFill>
                          <a:schemeClr val="lt1"/>
                        </a:solidFill>
                        <a:effectLst/>
                        <a:latin typeface="Arial" panose="020B0604020202020204" pitchFamily="34" charset="0"/>
                        <a:ea typeface="+mn-ea"/>
                        <a:cs typeface="Arial" panose="020B0604020202020204" pitchFamily="34" charset="0"/>
                      </a:endParaRPr>
                    </a:p>
                  </a:txBody>
                  <a:tcPr anchor="ctr">
                    <a:solidFill>
                      <a:schemeClr val="accent6">
                        <a:lumMod val="50000"/>
                      </a:schemeClr>
                    </a:solidFill>
                  </a:tcPr>
                </a:tc>
                <a:extLst>
                  <a:ext uri="{0D108BD9-81ED-4DB2-BD59-A6C34878D82A}">
                    <a16:rowId xmlns="" xmlns:a16="http://schemas.microsoft.com/office/drawing/2014/main" val="3347186640"/>
                  </a:ext>
                </a:extLst>
              </a:tr>
              <a:tr h="1005974">
                <a:tc>
                  <a:txBody>
                    <a:bodyPr/>
                    <a:lstStyle/>
                    <a:p>
                      <a:r>
                        <a:rPr lang="en-US" sz="1600" b="1" dirty="0" smtClean="0">
                          <a:latin typeface="Arial" panose="020B0604020202020204" pitchFamily="34" charset="0"/>
                          <a:cs typeface="Arial" panose="020B0604020202020204" pitchFamily="34" charset="0"/>
                        </a:rPr>
                        <a:t>Route 111</a:t>
                      </a:r>
                    </a:p>
                  </a:txBody>
                  <a:tcPr/>
                </a:tc>
                <a:tc>
                  <a:txBody>
                    <a:bodyPr/>
                    <a:lstStyle/>
                    <a:p>
                      <a:pPr marL="285750" indent="-285750">
                        <a:buFontTx/>
                        <a:buChar char="-"/>
                      </a:pPr>
                      <a:r>
                        <a:rPr lang="en-US" sz="1600" b="0" dirty="0" smtClean="0">
                          <a:solidFill>
                            <a:schemeClr val="tx1"/>
                          </a:solidFill>
                          <a:latin typeface="Arial" panose="020B0604020202020204" pitchFamily="34" charset="0"/>
                          <a:cs typeface="Arial" panose="020B0604020202020204" pitchFamily="34" charset="0"/>
                        </a:rPr>
                        <a:t>Additional operators</a:t>
                      </a:r>
                    </a:p>
                    <a:p>
                      <a:pPr marL="285750" indent="-285750">
                        <a:buFontTx/>
                        <a:buChar char="-"/>
                      </a:pPr>
                      <a:r>
                        <a:rPr lang="en-US" sz="1600" b="0" dirty="0" smtClean="0">
                          <a:solidFill>
                            <a:schemeClr val="tx1"/>
                          </a:solidFill>
                          <a:latin typeface="Arial" panose="020B0604020202020204" pitchFamily="34" charset="0"/>
                          <a:cs typeface="Arial" panose="020B0604020202020204" pitchFamily="34" charset="0"/>
                        </a:rPr>
                        <a:t>New</a:t>
                      </a:r>
                      <a:r>
                        <a:rPr lang="en-US" sz="1600" b="0" baseline="0" dirty="0" smtClean="0">
                          <a:solidFill>
                            <a:schemeClr val="tx1"/>
                          </a:solidFill>
                          <a:latin typeface="Arial" panose="020B0604020202020204" pitchFamily="34" charset="0"/>
                          <a:cs typeface="Arial" panose="020B0604020202020204" pitchFamily="34" charset="0"/>
                        </a:rPr>
                        <a:t> policy for dropped trips implemented </a:t>
                      </a:r>
                    </a:p>
                    <a:p>
                      <a:pPr marL="285750" indent="-285750">
                        <a:buFontTx/>
                        <a:buChar char="-"/>
                      </a:pPr>
                      <a:r>
                        <a:rPr lang="en-US" sz="1600" b="0" baseline="0" dirty="0" smtClean="0">
                          <a:solidFill>
                            <a:schemeClr val="tx1"/>
                          </a:solidFill>
                          <a:latin typeface="Arial" panose="020B0604020202020204" pitchFamily="34" charset="0"/>
                          <a:cs typeface="Arial" panose="020B0604020202020204" pitchFamily="34" charset="0"/>
                        </a:rPr>
                        <a:t>De-interlined </a:t>
                      </a:r>
                    </a:p>
                    <a:p>
                      <a:pPr marL="285750" indent="-285750">
                        <a:buFontTx/>
                        <a:buChar char="-"/>
                      </a:pPr>
                      <a:r>
                        <a:rPr lang="en-US" sz="1600" b="0" baseline="0" dirty="0" smtClean="0">
                          <a:solidFill>
                            <a:schemeClr val="tx1"/>
                          </a:solidFill>
                          <a:latin typeface="Arial" panose="020B0604020202020204" pitchFamily="34" charset="0"/>
                          <a:cs typeface="Arial" panose="020B0604020202020204" pitchFamily="34" charset="0"/>
                        </a:rPr>
                        <a:t>Updated run time</a:t>
                      </a:r>
                      <a:endParaRPr lang="en-US" sz="1600" b="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909506115"/>
                  </a:ext>
                </a:extLst>
              </a:tr>
              <a:tr h="546100">
                <a:tc>
                  <a:txBody>
                    <a:bodyPr/>
                    <a:lstStyle/>
                    <a:p>
                      <a:r>
                        <a:rPr lang="en-US" sz="1600" b="1" dirty="0" smtClean="0">
                          <a:latin typeface="Arial" panose="020B0604020202020204" pitchFamily="34" charset="0"/>
                          <a:cs typeface="Arial" panose="020B0604020202020204" pitchFamily="34" charset="0"/>
                        </a:rPr>
                        <a:t>Route</a:t>
                      </a:r>
                      <a:r>
                        <a:rPr lang="en-US" sz="1600" b="1" baseline="0" dirty="0" smtClean="0">
                          <a:latin typeface="Arial" panose="020B0604020202020204" pitchFamily="34" charset="0"/>
                          <a:cs typeface="Arial" panose="020B0604020202020204" pitchFamily="34" charset="0"/>
                        </a:rPr>
                        <a:t> 92</a:t>
                      </a:r>
                      <a:endParaRPr lang="en-US" sz="1600" b="1" dirty="0" smtClean="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Additional operators</a:t>
                      </a:r>
                    </a:p>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Updated run time</a:t>
                      </a:r>
                    </a:p>
                  </a:txBody>
                  <a:tcPr/>
                </a:tc>
                <a:extLst>
                  <a:ext uri="{0D108BD9-81ED-4DB2-BD59-A6C34878D82A}">
                    <a16:rowId xmlns="" xmlns:a16="http://schemas.microsoft.com/office/drawing/2014/main" val="2847046512"/>
                  </a:ext>
                </a:extLst>
              </a:tr>
              <a:tr h="546100">
                <a:tc>
                  <a:txBody>
                    <a:bodyPr/>
                    <a:lstStyle/>
                    <a:p>
                      <a:r>
                        <a:rPr lang="en-US" sz="1600" b="1" dirty="0" smtClean="0">
                          <a:latin typeface="Arial" panose="020B0604020202020204" pitchFamily="34" charset="0"/>
                          <a:cs typeface="Arial" panose="020B0604020202020204" pitchFamily="34" charset="0"/>
                        </a:rPr>
                        <a:t>Route 93</a:t>
                      </a: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Additional Operators</a:t>
                      </a:r>
                      <a:endParaRPr lang="en-US" sz="1600" baseline="0" dirty="0" smtClean="0">
                        <a:solidFill>
                          <a:schemeClr val="tx1"/>
                        </a:solidFill>
                        <a:latin typeface="Arial" panose="020B0604020202020204" pitchFamily="34" charset="0"/>
                        <a:cs typeface="Arial" panose="020B0604020202020204" pitchFamily="34" charset="0"/>
                      </a:endParaRPr>
                    </a:p>
                    <a:p>
                      <a:pPr marL="285750" indent="-285750">
                        <a:buFontTx/>
                        <a:buChar char="-"/>
                      </a:pPr>
                      <a:r>
                        <a:rPr lang="en-US" sz="1600" baseline="0" dirty="0" smtClean="0">
                          <a:solidFill>
                            <a:schemeClr val="tx1"/>
                          </a:solidFill>
                          <a:latin typeface="Arial" panose="020B0604020202020204" pitchFamily="34" charset="0"/>
                          <a:cs typeface="Arial" panose="020B0604020202020204" pitchFamily="34" charset="0"/>
                        </a:rPr>
                        <a:t>Updated run time</a:t>
                      </a:r>
                    </a:p>
                  </a:txBody>
                  <a:tcPr/>
                </a:tc>
                <a:extLst>
                  <a:ext uri="{0D108BD9-81ED-4DB2-BD59-A6C34878D82A}">
                    <a16:rowId xmlns="" xmlns:a16="http://schemas.microsoft.com/office/drawing/2014/main" val="3331643019"/>
                  </a:ext>
                </a:extLst>
              </a:tr>
              <a:tr h="316163">
                <a:tc>
                  <a:txBody>
                    <a:bodyPr/>
                    <a:lstStyle/>
                    <a:p>
                      <a:r>
                        <a:rPr lang="en-US" sz="1600" b="1" dirty="0" smtClean="0">
                          <a:latin typeface="Arial" panose="020B0604020202020204" pitchFamily="34" charset="0"/>
                          <a:cs typeface="Arial" panose="020B0604020202020204" pitchFamily="34" charset="0"/>
                        </a:rPr>
                        <a:t>Route 34,</a:t>
                      </a:r>
                      <a:r>
                        <a:rPr lang="en-US" sz="1600" b="1" baseline="0" dirty="0" smtClean="0">
                          <a:latin typeface="Arial" panose="020B0604020202020204" pitchFamily="34" charset="0"/>
                          <a:cs typeface="Arial" panose="020B0604020202020204" pitchFamily="34" charset="0"/>
                        </a:rPr>
                        <a:t> 35, 37, 40 and 50</a:t>
                      </a:r>
                      <a:endParaRPr lang="en-US" sz="1600" b="1" dirty="0" smtClean="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600" baseline="0" dirty="0" smtClean="0">
                          <a:solidFill>
                            <a:schemeClr val="tx1"/>
                          </a:solidFill>
                          <a:latin typeface="Arial" panose="020B0604020202020204" pitchFamily="34" charset="0"/>
                          <a:cs typeface="Arial" panose="020B0604020202020204" pitchFamily="34" charset="0"/>
                        </a:rPr>
                        <a:t>Dedicated bus lane implementation</a:t>
                      </a:r>
                    </a:p>
                  </a:txBody>
                  <a:tcPr/>
                </a:tc>
                <a:extLst>
                  <a:ext uri="{0D108BD9-81ED-4DB2-BD59-A6C34878D82A}">
                    <a16:rowId xmlns="" xmlns:a16="http://schemas.microsoft.com/office/drawing/2014/main" val="2542305267"/>
                  </a:ext>
                </a:extLst>
              </a:tr>
              <a:tr h="546100">
                <a:tc>
                  <a:txBody>
                    <a:bodyPr/>
                    <a:lstStyle/>
                    <a:p>
                      <a:r>
                        <a:rPr lang="en-US" sz="1600" b="1" dirty="0" smtClean="0">
                          <a:latin typeface="Arial" panose="020B0604020202020204" pitchFamily="34" charset="0"/>
                          <a:cs typeface="Arial" panose="020B0604020202020204" pitchFamily="34" charset="0"/>
                        </a:rPr>
                        <a:t>Late</a:t>
                      </a:r>
                      <a:r>
                        <a:rPr lang="en-US" sz="1600" b="1" baseline="0" dirty="0" smtClean="0">
                          <a:latin typeface="Arial" panose="020B0604020202020204" pitchFamily="34" charset="0"/>
                          <a:cs typeface="Arial" panose="020B0604020202020204" pitchFamily="34" charset="0"/>
                        </a:rPr>
                        <a:t> Night Pilot</a:t>
                      </a:r>
                      <a:endParaRPr lang="en-US" sz="1600" b="1" dirty="0" smtClean="0">
                        <a:latin typeface="Arial" panose="020B0604020202020204" pitchFamily="34" charset="0"/>
                        <a:cs typeface="Arial" panose="020B0604020202020204" pitchFamily="34" charset="0"/>
                      </a:endParaRPr>
                    </a:p>
                  </a:txBody>
                  <a:tcPr/>
                </a:tc>
                <a:tc>
                  <a:txBody>
                    <a:bodyPr/>
                    <a:lstStyle/>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$1.1 M dollar investment in late night service</a:t>
                      </a:r>
                    </a:p>
                    <a:p>
                      <a:pPr marL="285750" indent="-285750">
                        <a:buFontTx/>
                        <a:buChar char="-"/>
                      </a:pPr>
                      <a:r>
                        <a:rPr lang="en-US" sz="1600" dirty="0" smtClean="0">
                          <a:solidFill>
                            <a:schemeClr val="tx1"/>
                          </a:solidFill>
                          <a:latin typeface="Arial" panose="020B0604020202020204" pitchFamily="34" charset="0"/>
                          <a:cs typeface="Arial" panose="020B0604020202020204" pitchFamily="34" charset="0"/>
                        </a:rPr>
                        <a:t>13 routes,</a:t>
                      </a:r>
                      <a:r>
                        <a:rPr lang="en-US" sz="1600" baseline="0" dirty="0" smtClean="0">
                          <a:solidFill>
                            <a:schemeClr val="tx1"/>
                          </a:solidFill>
                          <a:latin typeface="Arial" panose="020B0604020202020204" pitchFamily="34" charset="0"/>
                          <a:cs typeface="Arial" panose="020B0604020202020204" pitchFamily="34" charset="0"/>
                        </a:rPr>
                        <a:t> 38 changes </a:t>
                      </a:r>
                      <a:endParaRPr 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586361056"/>
                  </a:ext>
                </a:extLst>
              </a:tr>
            </a:tbl>
          </a:graphicData>
        </a:graphic>
      </p:graphicFrame>
      <p:sp>
        <p:nvSpPr>
          <p:cNvPr id="5" name="TextBox 4"/>
          <p:cNvSpPr txBox="1"/>
          <p:nvPr/>
        </p:nvSpPr>
        <p:spPr>
          <a:xfrm>
            <a:off x="419100" y="1508922"/>
            <a:ext cx="4787900" cy="1169551"/>
          </a:xfrm>
          <a:prstGeom prst="rect">
            <a:avLst/>
          </a:prstGeom>
          <a:noFill/>
        </p:spPr>
        <p:txBody>
          <a:bodyPr wrap="square" rtlCol="0">
            <a:spAutoFit/>
          </a:bodyPr>
          <a:lstStyle/>
          <a:p>
            <a:pPr algn="ctr">
              <a:spcAft>
                <a:spcPts val="600"/>
              </a:spcAft>
            </a:pPr>
            <a:r>
              <a:rPr lang="en-US" sz="2000" dirty="0" smtClean="0">
                <a:solidFill>
                  <a:srgbClr val="0033CC"/>
                </a:solidFill>
                <a:latin typeface="Arial" panose="020B0604020202020204" pitchFamily="34" charset="0"/>
                <a:ea typeface="+mj-ea"/>
                <a:cs typeface="Arial" panose="020B0604020202020204" pitchFamily="34" charset="0"/>
              </a:rPr>
              <a:t>83 changes; 49 routes</a:t>
            </a:r>
          </a:p>
          <a:p>
            <a:pPr algn="ctr">
              <a:spcAft>
                <a:spcPts val="600"/>
              </a:spcAft>
            </a:pPr>
            <a:r>
              <a:rPr lang="en-US" sz="2000" dirty="0" smtClean="0">
                <a:solidFill>
                  <a:srgbClr val="0033CC"/>
                </a:solidFill>
                <a:latin typeface="Arial" panose="020B0604020202020204" pitchFamily="34" charset="0"/>
                <a:ea typeface="+mj-ea"/>
                <a:cs typeface="Arial" panose="020B0604020202020204" pitchFamily="34" charset="0"/>
              </a:rPr>
              <a:t>158,571 Passenger Trips</a:t>
            </a:r>
          </a:p>
          <a:p>
            <a:pPr algn="ctr">
              <a:spcAft>
                <a:spcPts val="600"/>
              </a:spcAft>
            </a:pPr>
            <a:r>
              <a:rPr lang="en-US" sz="2000" dirty="0" smtClean="0">
                <a:solidFill>
                  <a:srgbClr val="0033CC"/>
                </a:solidFill>
                <a:latin typeface="Arial" panose="020B0604020202020204" pitchFamily="34" charset="0"/>
                <a:ea typeface="+mj-ea"/>
                <a:cs typeface="Arial" panose="020B0604020202020204" pitchFamily="34" charset="0"/>
              </a:rPr>
              <a:t>38% </a:t>
            </a:r>
            <a:r>
              <a:rPr lang="en-US" sz="2000" dirty="0">
                <a:solidFill>
                  <a:srgbClr val="0033CC"/>
                </a:solidFill>
                <a:latin typeface="Arial" panose="020B0604020202020204" pitchFamily="34" charset="0"/>
                <a:ea typeface="+mj-ea"/>
                <a:cs typeface="Arial" panose="020B0604020202020204" pitchFamily="34" charset="0"/>
              </a:rPr>
              <a:t>of Trips/Weekday </a:t>
            </a:r>
          </a:p>
        </p:txBody>
      </p:sp>
      <p:sp>
        <p:nvSpPr>
          <p:cNvPr id="7" name="TextBox 6"/>
          <p:cNvSpPr txBox="1"/>
          <p:nvPr/>
        </p:nvSpPr>
        <p:spPr>
          <a:xfrm>
            <a:off x="5378818" y="1308868"/>
            <a:ext cx="3479800" cy="1569660"/>
          </a:xfrm>
          <a:prstGeom prst="rect">
            <a:avLst/>
          </a:prstGeom>
          <a:noFill/>
        </p:spPr>
        <p:txBody>
          <a:bodyPr wrap="square" rtlCol="0">
            <a:spAutoFit/>
          </a:bodyPr>
          <a:lstStyle/>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Combined Fixed Routes</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Run Time Adjustment</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Shift Trips</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Headway Adjustment </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De-interlining</a:t>
            </a:r>
          </a:p>
          <a:p>
            <a:pPr marL="342900" indent="-342900">
              <a:buFont typeface="Arial" panose="020B0604020202020204" pitchFamily="34" charset="0"/>
              <a:buChar char="•"/>
            </a:pPr>
            <a:r>
              <a:rPr lang="en-US" sz="1600" dirty="0" smtClean="0">
                <a:solidFill>
                  <a:srgbClr val="0033CC"/>
                </a:solidFill>
                <a:latin typeface="Arial" panose="020B0604020202020204" pitchFamily="34" charset="0"/>
                <a:ea typeface="+mj-ea"/>
                <a:cs typeface="Arial" panose="020B0604020202020204" pitchFamily="34" charset="0"/>
              </a:rPr>
              <a:t>Resource Adjustment</a:t>
            </a:r>
          </a:p>
        </p:txBody>
      </p:sp>
    </p:spTree>
    <p:extLst>
      <p:ext uri="{BB962C8B-B14F-4D97-AF65-F5344CB8AC3E}">
        <p14:creationId xmlns:p14="http://schemas.microsoft.com/office/powerpoint/2010/main" val="329493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6870"/>
            <a:ext cx="7486850" cy="769441"/>
          </a:xfrm>
          <a:prstGeom prst="rect">
            <a:avLst/>
          </a:prstGeom>
          <a:solidFill>
            <a:schemeClr val="bg1"/>
          </a:solidFill>
        </p:spPr>
        <p:txBody>
          <a:bodyPr wrap="square">
            <a:spAutoFit/>
          </a:bodyPr>
          <a:lstStyle/>
          <a:p>
            <a:pPr fontAlgn="base">
              <a:spcBef>
                <a:spcPct val="0"/>
              </a:spcBef>
              <a:spcAft>
                <a:spcPct val="0"/>
              </a:spcAft>
              <a:buClr>
                <a:srgbClr val="000000"/>
              </a:buClr>
              <a:buSzPts val="3600"/>
            </a:pPr>
            <a:r>
              <a:rPr lang="en-US" sz="2200" b="1" dirty="0">
                <a:solidFill>
                  <a:srgbClr val="00269E"/>
                </a:solidFill>
                <a:latin typeface="Arial" pitchFamily="34" charset="0"/>
                <a:ea typeface="+mj-ea"/>
                <a:cs typeface="Arial" pitchFamily="34" charset="0"/>
              </a:rPr>
              <a:t>Service Change: December 2018, Goal &gt;25% Passenger Trips/Weekday</a:t>
            </a:r>
          </a:p>
        </p:txBody>
      </p:sp>
      <p:sp>
        <p:nvSpPr>
          <p:cNvPr id="5" name="Rounded Rectangle 4"/>
          <p:cNvSpPr/>
          <p:nvPr/>
        </p:nvSpPr>
        <p:spPr>
          <a:xfrm>
            <a:off x="530309" y="1649830"/>
            <a:ext cx="3946802" cy="381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Arial" panose="020B0604020202020204" pitchFamily="34" charset="0"/>
                <a:cs typeface="Arial" panose="020B0604020202020204" pitchFamily="34" charset="0"/>
              </a:rPr>
              <a:t>Key Routes &amp; Corridors</a:t>
            </a:r>
            <a:endParaRPr lang="en-US" dirty="0">
              <a:latin typeface="Arial" panose="020B0604020202020204" pitchFamily="34" charset="0"/>
              <a:cs typeface="Arial" panose="020B0604020202020204" pitchFamily="34" charset="0"/>
            </a:endParaRPr>
          </a:p>
        </p:txBody>
      </p:sp>
      <p:sp>
        <p:nvSpPr>
          <p:cNvPr id="6" name="Rounded Rectangle 5"/>
          <p:cNvSpPr/>
          <p:nvPr/>
        </p:nvSpPr>
        <p:spPr>
          <a:xfrm>
            <a:off x="511259" y="2204284"/>
            <a:ext cx="3908341" cy="3463942"/>
          </a:xfrm>
          <a:prstGeom prst="roundRect">
            <a:avLst>
              <a:gd name="adj" fmla="val 676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latin typeface="Arial" panose="020B0604020202020204" pitchFamily="34" charset="0"/>
                <a:cs typeface="Arial" panose="020B0604020202020204" pitchFamily="34" charset="0"/>
              </a:rPr>
              <a:t>35 Routes</a:t>
            </a:r>
          </a:p>
          <a:p>
            <a:pPr algn="ct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Passenger Trips </a:t>
            </a:r>
          </a:p>
          <a:p>
            <a:pPr algn="ctr"/>
            <a:r>
              <a:rPr lang="en-US" dirty="0" smtClean="0">
                <a:latin typeface="Arial" panose="020B0604020202020204" pitchFamily="34" charset="0"/>
                <a:cs typeface="Arial" panose="020B0604020202020204" pitchFamily="34" charset="0"/>
              </a:rPr>
              <a:t>239,451 </a:t>
            </a:r>
            <a:r>
              <a:rPr lang="en-US" dirty="0" err="1" smtClean="0">
                <a:latin typeface="Arial" panose="020B0604020202020204" pitchFamily="34" charset="0"/>
                <a:cs typeface="Arial" panose="020B0604020202020204" pitchFamily="34" charset="0"/>
              </a:rPr>
              <a:t>wkdy</a:t>
            </a:r>
            <a:endParaRPr lang="en-US" dirty="0" smtClean="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Average Passenger Trips 6,841/</a:t>
            </a:r>
            <a:r>
              <a:rPr lang="en-US" dirty="0" err="1" smtClean="0">
                <a:latin typeface="Arial" panose="020B0604020202020204" pitchFamily="34" charset="0"/>
                <a:cs typeface="Arial" panose="020B0604020202020204" pitchFamily="34" charset="0"/>
              </a:rPr>
              <a:t>wkdy</a:t>
            </a:r>
            <a:endParaRPr lang="en-US" dirty="0" smtClean="0">
              <a:latin typeface="Arial" panose="020B0604020202020204" pitchFamily="34" charset="0"/>
              <a:cs typeface="Arial" panose="020B0604020202020204" pitchFamily="34" charset="0"/>
            </a:endParaRPr>
          </a:p>
        </p:txBody>
      </p:sp>
      <p:sp>
        <p:nvSpPr>
          <p:cNvPr id="7" name="Rounded Rectangle 6"/>
          <p:cNvSpPr/>
          <p:nvPr/>
        </p:nvSpPr>
        <p:spPr>
          <a:xfrm>
            <a:off x="511258" y="5744578"/>
            <a:ext cx="3908341" cy="8086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smtClean="0">
                <a:latin typeface="Arial" panose="020B0604020202020204" pitchFamily="34" charset="0"/>
                <a:cs typeface="Arial" panose="020B0604020202020204" pitchFamily="34" charset="0"/>
              </a:rPr>
              <a:t>58%</a:t>
            </a:r>
          </a:p>
        </p:txBody>
      </p:sp>
      <p:graphicFrame>
        <p:nvGraphicFramePr>
          <p:cNvPr id="3" name="Table 2"/>
          <p:cNvGraphicFramePr>
            <a:graphicFrameLocks noGrp="1"/>
          </p:cNvGraphicFramePr>
          <p:nvPr>
            <p:extLst>
              <p:ext uri="{D42A27DB-BD31-4B8C-83A1-F6EECF244321}">
                <p14:modId xmlns:p14="http://schemas.microsoft.com/office/powerpoint/2010/main" val="1623606573"/>
              </p:ext>
            </p:extLst>
          </p:nvPr>
        </p:nvGraphicFramePr>
        <p:xfrm>
          <a:off x="4717198" y="1485900"/>
          <a:ext cx="4188279" cy="4941471"/>
        </p:xfrm>
        <a:graphic>
          <a:graphicData uri="http://schemas.openxmlformats.org/drawingml/2006/table">
            <a:tbl>
              <a:tblPr>
                <a:tableStyleId>{0660B408-B3CF-4A94-85FC-2B1E0A45F4A2}</a:tableStyleId>
              </a:tblPr>
              <a:tblGrid>
                <a:gridCol w="4188279">
                  <a:extLst>
                    <a:ext uri="{9D8B030D-6E8A-4147-A177-3AD203B41FA5}">
                      <a16:colId xmlns="" xmlns:a16="http://schemas.microsoft.com/office/drawing/2014/main" val="4220455287"/>
                    </a:ext>
                  </a:extLst>
                </a:gridCol>
              </a:tblGrid>
              <a:tr h="35511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Running time adjustments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21046023"/>
                  </a:ext>
                </a:extLst>
              </a:tr>
              <a:tr h="35511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Departure time adjustments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65602788"/>
                  </a:ext>
                </a:extLst>
              </a:tr>
              <a:tr h="142046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Headway changes to match ridership and service levels (provided the frequency and comfort minimums are still met)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019387365"/>
                  </a:ext>
                </a:extLst>
              </a:tr>
              <a:tr h="35511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Route alignment changes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8108181"/>
                  </a:ext>
                </a:extLst>
              </a:tr>
              <a:tr h="710234">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Span of service changes within 1 hour or less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60963650"/>
                  </a:ext>
                </a:extLst>
              </a:tr>
              <a:tr h="35511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Route extensions of 1 mile or less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03971381"/>
                  </a:ext>
                </a:extLst>
              </a:tr>
              <a:tr h="355117">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a:effectLst/>
                          <a:latin typeface="Arial" panose="020B0604020202020204" pitchFamily="34" charset="0"/>
                          <a:cs typeface="Arial" panose="020B0604020202020204" pitchFamily="34" charset="0"/>
                        </a:rPr>
                        <a:t>Route variation </a:t>
                      </a:r>
                      <a:r>
                        <a:rPr lang="en-US" sz="1800" dirty="0" smtClean="0">
                          <a:effectLst/>
                          <a:latin typeface="Arial" panose="020B0604020202020204" pitchFamily="34" charset="0"/>
                          <a:cs typeface="Arial" panose="020B0604020202020204" pitchFamily="34" charset="0"/>
                        </a:rPr>
                        <a:t>modifications</a:t>
                      </a: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05915203"/>
                  </a:ext>
                </a:extLst>
              </a:tr>
              <a:tr h="1035185">
                <a:tc>
                  <a:txBody>
                    <a:bodyPr/>
                    <a:lstStyle/>
                    <a:p>
                      <a:pPr marL="171450" marR="0" indent="-171450">
                        <a:lnSpc>
                          <a:spcPct val="115000"/>
                        </a:lnSpc>
                        <a:spcBef>
                          <a:spcPts val="300"/>
                        </a:spcBef>
                        <a:spcAft>
                          <a:spcPts val="300"/>
                        </a:spcAft>
                        <a:buFont typeface="Arial" panose="020B0604020202020204" pitchFamily="34" charset="0"/>
                        <a:buChar char="•"/>
                        <a:tabLst>
                          <a:tab pos="153670" algn="l"/>
                        </a:tabLst>
                      </a:pPr>
                      <a:r>
                        <a:rPr lang="en-US" sz="1800" dirty="0" smtClean="0">
                          <a:effectLst/>
                          <a:latin typeface="Arial" panose="020B0604020202020204" pitchFamily="34" charset="0"/>
                          <a:cs typeface="Arial" panose="020B0604020202020204" pitchFamily="34" charset="0"/>
                        </a:rPr>
                        <a:t>Optimization (Dedicated Bus Lanes, Transit Signal Prioritization and Signal Optimization)</a:t>
                      </a:r>
                    </a:p>
                  </a:txBody>
                  <a:tcPr marL="65837" marR="65837"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99665030"/>
                  </a:ext>
                </a:extLst>
              </a:tr>
            </a:tbl>
          </a:graphicData>
        </a:graphic>
      </p:graphicFrame>
    </p:spTree>
    <p:extLst>
      <p:ext uri="{BB962C8B-B14F-4D97-AF65-F5344CB8AC3E}">
        <p14:creationId xmlns:p14="http://schemas.microsoft.com/office/powerpoint/2010/main" val="4141288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ctrTitle" idx="4294967295"/>
          </p:nvPr>
        </p:nvSpPr>
        <p:spPr>
          <a:xfrm>
            <a:off x="381000" y="1447800"/>
            <a:ext cx="8317148" cy="1057800"/>
          </a:xfrm>
          <a:prstGeom prst="rect">
            <a:avLst/>
          </a:prstGeom>
          <a:noFill/>
          <a:ln>
            <a:noFill/>
          </a:ln>
        </p:spPr>
        <p:txBody>
          <a:bodyPr spcFirstLastPara="1" wrap="square" lIns="91425" tIns="91425" rIns="91425" bIns="91425" anchor="b" anchorCtr="0">
            <a:noAutofit/>
          </a:bodyPr>
          <a:lstStyle/>
          <a:p>
            <a:pPr algn="ctr">
              <a:lnSpc>
                <a:spcPct val="100000"/>
              </a:lnSpc>
              <a:spcBef>
                <a:spcPts val="0"/>
              </a:spcBef>
              <a:spcAft>
                <a:spcPts val="0"/>
              </a:spcAft>
              <a:buClr>
                <a:srgbClr val="1C1E23"/>
              </a:buClr>
              <a:buSzPts val="2000"/>
            </a:pPr>
            <a:r>
              <a:rPr lang="en" sz="3000" dirty="0" smtClean="0">
                <a:solidFill>
                  <a:srgbClr val="FFCE0C"/>
                </a:solidFill>
                <a:latin typeface="Arial" panose="020B0604020202020204" pitchFamily="34" charset="0"/>
                <a:ea typeface="Lato"/>
                <a:cs typeface="Arial" panose="020B0604020202020204" pitchFamily="34" charset="0"/>
                <a:sym typeface="Lato"/>
              </a:rPr>
              <a:t>Next Steps</a:t>
            </a:r>
            <a:endParaRPr sz="1800" dirty="0">
              <a:solidFill>
                <a:srgbClr val="FFCE0C"/>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239595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000000"/>
              </a:buClr>
              <a:buSzPts val="3600"/>
            </a:pPr>
            <a:r>
              <a:rPr lang="en-US" sz="2200" kern="1200" dirty="0"/>
              <a:t>Next Steps</a:t>
            </a:r>
          </a:p>
        </p:txBody>
      </p:sp>
      <p:sp>
        <p:nvSpPr>
          <p:cNvPr id="4" name="TextBox 3"/>
          <p:cNvSpPr txBox="1"/>
          <p:nvPr/>
        </p:nvSpPr>
        <p:spPr>
          <a:xfrm>
            <a:off x="462685" y="1524000"/>
            <a:ext cx="8300316" cy="5863144"/>
          </a:xfrm>
          <a:prstGeom prst="rect">
            <a:avLst/>
          </a:prstGeom>
          <a:noFill/>
        </p:spPr>
        <p:txBody>
          <a:bodyPr wrap="square" rtlCol="0">
            <a:spAutoFit/>
          </a:bodyPr>
          <a:lstStyle/>
          <a:p>
            <a:pPr marL="0" lvl="3"/>
            <a:r>
              <a:rPr lang="en-US" sz="1500" b="1" dirty="0">
                <a:latin typeface="Arial" panose="020B0604020202020204" pitchFamily="34" charset="0"/>
                <a:cs typeface="Arial" panose="020B0604020202020204" pitchFamily="34" charset="0"/>
              </a:rPr>
              <a:t>Fleet Modernization and Expansion</a:t>
            </a:r>
          </a:p>
          <a:p>
            <a:pPr marL="285750"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Initiate Future Bus Procurement of 250 buses (50 of 250 will increase fleet </a:t>
            </a:r>
            <a:r>
              <a:rPr lang="en-US" sz="1500" dirty="0" smtClean="0">
                <a:latin typeface="Arial" panose="020B0604020202020204" pitchFamily="34" charset="0"/>
                <a:cs typeface="Arial" panose="020B0604020202020204" pitchFamily="34" charset="0"/>
              </a:rPr>
              <a:t>size)</a:t>
            </a:r>
            <a:endParaRPr lang="en-US" sz="1500" dirty="0">
              <a:latin typeface="Arial" panose="020B0604020202020204" pitchFamily="34" charset="0"/>
              <a:cs typeface="Arial" panose="020B0604020202020204" pitchFamily="34" charset="0"/>
            </a:endParaRPr>
          </a:p>
          <a:p>
            <a:pPr marL="0" lvl="3"/>
            <a:endParaRPr lang="en-US" sz="1500" b="1" dirty="0" smtClean="0">
              <a:latin typeface="Arial" panose="020B0604020202020204" pitchFamily="34" charset="0"/>
              <a:cs typeface="Arial" panose="020B0604020202020204" pitchFamily="34" charset="0"/>
            </a:endParaRPr>
          </a:p>
          <a:p>
            <a:pPr marL="0" lvl="3"/>
            <a:r>
              <a:rPr lang="en-US" sz="1500" b="1" dirty="0" smtClean="0">
                <a:latin typeface="Arial" panose="020B0604020202020204" pitchFamily="34" charset="0"/>
                <a:cs typeface="Arial" panose="020B0604020202020204" pitchFamily="34" charset="0"/>
              </a:rPr>
              <a:t>Infrastructure</a:t>
            </a:r>
            <a:r>
              <a:rPr lang="en-US" sz="1500" dirty="0" smtClean="0">
                <a:latin typeface="Arial" panose="020B0604020202020204" pitchFamily="34" charset="0"/>
                <a:cs typeface="Arial" panose="020B0604020202020204" pitchFamily="34" charset="0"/>
              </a:rPr>
              <a:t> </a:t>
            </a:r>
          </a:p>
          <a:p>
            <a:pPr marL="285750" lvl="3"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Dedicated Bus Lanes</a:t>
            </a:r>
          </a:p>
          <a:p>
            <a:pPr lvl="1"/>
            <a:r>
              <a:rPr lang="en-US" sz="1500" dirty="0" smtClean="0">
                <a:latin typeface="Arial" panose="020B0604020202020204" pitchFamily="34" charset="0"/>
                <a:cs typeface="Arial" panose="020B0604020202020204" pitchFamily="34" charset="0"/>
              </a:rPr>
              <a:t>Broadway </a:t>
            </a:r>
            <a:r>
              <a:rPr lang="en-US" sz="1500" dirty="0">
                <a:latin typeface="Arial" panose="020B0604020202020204" pitchFamily="34" charset="0"/>
                <a:cs typeface="Arial" panose="020B0604020202020204" pitchFamily="34" charset="0"/>
              </a:rPr>
              <a:t>Northbound </a:t>
            </a:r>
            <a:r>
              <a:rPr lang="en-US" sz="1500" dirty="0" smtClean="0">
                <a:latin typeface="Arial" panose="020B0604020202020204" pitchFamily="34" charset="0"/>
                <a:cs typeface="Arial" panose="020B0604020202020204" pitchFamily="34" charset="0"/>
              </a:rPr>
              <a:t>(July 2018), </a:t>
            </a:r>
            <a:br>
              <a:rPr lang="en-US" sz="1500" dirty="0" smtClean="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Everett </a:t>
            </a:r>
            <a:r>
              <a:rPr lang="en-US" sz="1500" dirty="0">
                <a:latin typeface="Arial" panose="020B0604020202020204" pitchFamily="34" charset="0"/>
                <a:cs typeface="Arial" panose="020B0604020202020204" pitchFamily="34" charset="0"/>
              </a:rPr>
              <a:t>(July 2018); </a:t>
            </a:r>
            <a:r>
              <a:rPr lang="en-US" sz="1500" dirty="0" smtClean="0">
                <a:latin typeface="Arial" panose="020B0604020202020204" pitchFamily="34" charset="0"/>
                <a:cs typeface="Arial" panose="020B0604020202020204" pitchFamily="34" charset="0"/>
              </a:rPr>
              <a:t>Washington </a:t>
            </a:r>
            <a:r>
              <a:rPr lang="en-US" sz="1500" dirty="0">
                <a:latin typeface="Arial" panose="020B0604020202020204" pitchFamily="34" charset="0"/>
                <a:cs typeface="Arial" panose="020B0604020202020204" pitchFamily="34" charset="0"/>
              </a:rPr>
              <a:t>St. (Roslindale), </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Boston </a:t>
            </a:r>
            <a:r>
              <a:rPr lang="en-US" sz="1500" dirty="0">
                <a:latin typeface="Arial" panose="020B0604020202020204" pitchFamily="34" charset="0"/>
                <a:cs typeface="Arial" panose="020B0604020202020204" pitchFamily="34" charset="0"/>
              </a:rPr>
              <a:t>(Aug 2018)</a:t>
            </a:r>
            <a:r>
              <a:rPr lang="en-US" sz="1500" i="1"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South </a:t>
            </a:r>
            <a:r>
              <a:rPr lang="en-US" sz="1500" dirty="0">
                <a:latin typeface="Arial" panose="020B0604020202020204" pitchFamily="34" charset="0"/>
                <a:cs typeface="Arial" panose="020B0604020202020204" pitchFamily="34" charset="0"/>
              </a:rPr>
              <a:t>Mass Ave, </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Cambridge </a:t>
            </a:r>
            <a:r>
              <a:rPr lang="en-US" sz="1500" dirty="0">
                <a:latin typeface="Arial" panose="020B0604020202020204" pitchFamily="34" charset="0"/>
                <a:cs typeface="Arial" panose="020B0604020202020204" pitchFamily="34" charset="0"/>
              </a:rPr>
              <a:t>(Late 2018); </a:t>
            </a:r>
            <a:r>
              <a:rPr lang="en-US" sz="1500" dirty="0" smtClean="0">
                <a:latin typeface="Arial" panose="020B0604020202020204" pitchFamily="34" charset="0"/>
                <a:cs typeface="Arial" panose="020B0604020202020204" pitchFamily="34" charset="0"/>
              </a:rPr>
              <a:t>Mt</a:t>
            </a:r>
            <a:r>
              <a:rPr lang="en-US" sz="1500" dirty="0">
                <a:latin typeface="Arial" panose="020B0604020202020204" pitchFamily="34" charset="0"/>
                <a:cs typeface="Arial" panose="020B0604020202020204" pitchFamily="34" charset="0"/>
              </a:rPr>
              <a:t>. Auburn St., </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Cambridge/Watertown </a:t>
            </a:r>
            <a:r>
              <a:rPr lang="en-US" sz="1500" dirty="0">
                <a:latin typeface="Arial" panose="020B0604020202020204" pitchFamily="34" charset="0"/>
                <a:cs typeface="Arial" panose="020B0604020202020204" pitchFamily="34" charset="0"/>
              </a:rPr>
              <a:t>(Oct 2018); </a:t>
            </a:r>
            <a:r>
              <a:rPr lang="en-US" sz="1500" dirty="0" smtClean="0">
                <a:latin typeface="Arial" panose="020B0604020202020204" pitchFamily="34" charset="0"/>
                <a:cs typeface="Arial" panose="020B0604020202020204" pitchFamily="34" charset="0"/>
              </a:rPr>
              <a:t>North </a:t>
            </a:r>
            <a:r>
              <a:rPr lang="en-US" sz="1500" dirty="0">
                <a:latin typeface="Arial" panose="020B0604020202020204" pitchFamily="34" charset="0"/>
                <a:cs typeface="Arial" panose="020B0604020202020204" pitchFamily="34" charset="0"/>
              </a:rPr>
              <a:t>Mass Ave, </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dirty="0" smtClean="0">
                <a:latin typeface="Arial" panose="020B0604020202020204" pitchFamily="34" charset="0"/>
                <a:cs typeface="Arial" panose="020B0604020202020204" pitchFamily="34" charset="0"/>
              </a:rPr>
              <a:t>Arlington </a:t>
            </a:r>
            <a:r>
              <a:rPr lang="en-US" sz="1500" dirty="0">
                <a:latin typeface="Arial" panose="020B0604020202020204" pitchFamily="34" charset="0"/>
                <a:cs typeface="Arial" panose="020B0604020202020204" pitchFamily="34" charset="0"/>
              </a:rPr>
              <a:t>(Late 2018); </a:t>
            </a:r>
            <a:r>
              <a:rPr lang="en-US" sz="1500" dirty="0" smtClean="0">
                <a:latin typeface="Arial" panose="020B0604020202020204" pitchFamily="34" charset="0"/>
                <a:cs typeface="Arial" panose="020B0604020202020204" pitchFamily="34" charset="0"/>
              </a:rPr>
              <a:t>Broadway</a:t>
            </a:r>
            <a:r>
              <a:rPr lang="en-US" sz="1500" dirty="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
            </a:r>
            <a:br>
              <a:rPr lang="en-US" sz="1500" dirty="0" smtClean="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S</a:t>
            </a:r>
            <a:r>
              <a:rPr lang="en-US" sz="1500" dirty="0" smtClean="0">
                <a:latin typeface="Arial" panose="020B0604020202020204" pitchFamily="34" charset="0"/>
                <a:cs typeface="Arial" panose="020B0604020202020204" pitchFamily="34" charset="0"/>
              </a:rPr>
              <a:t>omerville </a:t>
            </a:r>
            <a:r>
              <a:rPr lang="en-US" sz="1500" dirty="0">
                <a:latin typeface="Arial" panose="020B0604020202020204" pitchFamily="34" charset="0"/>
                <a:cs typeface="Arial" panose="020B0604020202020204" pitchFamily="34" charset="0"/>
              </a:rPr>
              <a:t>(Late 2018</a:t>
            </a:r>
            <a:r>
              <a:rPr lang="en-US" sz="1500" dirty="0" smtClean="0">
                <a:latin typeface="Arial" panose="020B0604020202020204" pitchFamily="34" charset="0"/>
                <a:cs typeface="Arial" panose="020B0604020202020204" pitchFamily="34" charset="0"/>
              </a:rPr>
              <a:t>)</a:t>
            </a:r>
          </a:p>
          <a:p>
            <a:pPr lvl="1"/>
            <a:endParaRPr lang="en-US" sz="1500" b="1" dirty="0">
              <a:latin typeface="Arial" panose="020B0604020202020204" pitchFamily="34" charset="0"/>
              <a:cs typeface="Arial" panose="020B0604020202020204" pitchFamily="34" charset="0"/>
            </a:endParaRPr>
          </a:p>
          <a:p>
            <a:pPr lvl="0"/>
            <a:endParaRPr lang="en-US" sz="1500" b="1" dirty="0" smtClean="0">
              <a:latin typeface="Arial" panose="020B0604020202020204" pitchFamily="34" charset="0"/>
              <a:cs typeface="Arial" panose="020B0604020202020204" pitchFamily="34" charset="0"/>
            </a:endParaRPr>
          </a:p>
          <a:p>
            <a:pPr lvl="0"/>
            <a:r>
              <a:rPr lang="en-US" sz="1500" b="1" dirty="0" smtClean="0">
                <a:latin typeface="Arial" panose="020B0604020202020204" pitchFamily="34" charset="0"/>
                <a:cs typeface="Arial" panose="020B0604020202020204" pitchFamily="34" charset="0"/>
              </a:rPr>
              <a:t>Additional Investment for Service Improvements </a:t>
            </a:r>
          </a:p>
          <a:p>
            <a:pPr marL="285750" lvl="0"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October to November 2018 – Finalize Development of Investment “Tiers”</a:t>
            </a:r>
          </a:p>
          <a:p>
            <a:pPr marL="288925" lvl="1" indent="-288925">
              <a:buFont typeface="Arial" panose="020B0604020202020204" pitchFamily="34" charset="0"/>
              <a:buChar char="•"/>
            </a:pPr>
            <a:r>
              <a:rPr lang="en-US" sz="1500" dirty="0" smtClean="0">
                <a:latin typeface="Arial" panose="020B0604020202020204" pitchFamily="34" charset="0"/>
                <a:cs typeface="Arial" panose="020B0604020202020204" pitchFamily="34" charset="0"/>
              </a:rPr>
              <a:t>November 2018 – Board Presentation and Vote for FY20 Operating and Capital Budget Planning</a:t>
            </a:r>
          </a:p>
          <a:p>
            <a:pPr marL="285750" lvl="3" indent="-285750">
              <a:buFont typeface="Arial" panose="020B0604020202020204" pitchFamily="34" charset="0"/>
              <a:buChar char="•"/>
            </a:pPr>
            <a:endParaRPr lang="en-US" sz="1500" b="1" dirty="0">
              <a:latin typeface="Arial" panose="020B0604020202020204" pitchFamily="34" charset="0"/>
              <a:cs typeface="Arial" panose="020B0604020202020204" pitchFamily="34" charset="0"/>
            </a:endParaRPr>
          </a:p>
          <a:p>
            <a:pPr marL="0" lvl="3"/>
            <a:r>
              <a:rPr lang="en-US" sz="1500" b="1" dirty="0" smtClean="0">
                <a:latin typeface="Arial" panose="020B0604020202020204" pitchFamily="34" charset="0"/>
                <a:cs typeface="Arial" panose="020B0604020202020204" pitchFamily="34" charset="0"/>
              </a:rPr>
              <a:t>Network Redesign</a:t>
            </a:r>
          </a:p>
          <a:p>
            <a:pPr marL="285750" lvl="3"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August 2018 – Release of RFP </a:t>
            </a:r>
          </a:p>
          <a:p>
            <a:pPr marL="285750" lvl="3" indent="-285750">
              <a:buFont typeface="Arial" panose="020B0604020202020204" pitchFamily="34" charset="0"/>
              <a:buChar char="•"/>
            </a:pPr>
            <a:r>
              <a:rPr lang="en-US" sz="1500" dirty="0" smtClean="0">
                <a:latin typeface="Arial" panose="020B0604020202020204" pitchFamily="34" charset="0"/>
                <a:cs typeface="Arial" panose="020B0604020202020204" pitchFamily="34" charset="0"/>
              </a:rPr>
              <a:t>October 2018 – Notice to Proceed</a:t>
            </a:r>
          </a:p>
          <a:p>
            <a:pPr marL="285750" lvl="3"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 </a:t>
            </a:r>
          </a:p>
        </p:txBody>
      </p:sp>
      <p:sp>
        <p:nvSpPr>
          <p:cNvPr id="3" name="Rectangle 2"/>
          <p:cNvSpPr/>
          <p:nvPr/>
        </p:nvSpPr>
        <p:spPr>
          <a:xfrm>
            <a:off x="5410200" y="2209800"/>
            <a:ext cx="3581400" cy="2400657"/>
          </a:xfrm>
          <a:prstGeom prst="rect">
            <a:avLst/>
          </a:prstGeom>
        </p:spPr>
        <p:txBody>
          <a:bodyPr wrap="square">
            <a:spAutoFit/>
          </a:bodyPr>
          <a:lstStyle/>
          <a:p>
            <a:pPr marL="742950" lvl="4" indent="-285750">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Transit Signal Priority</a:t>
            </a:r>
          </a:p>
          <a:p>
            <a:pPr lvl="1"/>
            <a:r>
              <a:rPr lang="en-US" sz="1500" dirty="0">
                <a:latin typeface="Arial" panose="020B0604020202020204" pitchFamily="34" charset="0"/>
                <a:cs typeface="Arial" panose="020B0604020202020204" pitchFamily="34" charset="0"/>
              </a:rPr>
              <a:t>Beacon Street, Brookline; </a:t>
            </a:r>
          </a:p>
          <a:p>
            <a:pPr lvl="1"/>
            <a:r>
              <a:rPr lang="en-US" sz="1500" dirty="0">
                <a:latin typeface="Arial" panose="020B0604020202020204" pitchFamily="34" charset="0"/>
                <a:cs typeface="Arial" panose="020B0604020202020204" pitchFamily="34" charset="0"/>
              </a:rPr>
              <a:t>Commonwealth Avenue, Boston; </a:t>
            </a:r>
          </a:p>
          <a:p>
            <a:pPr lvl="1"/>
            <a:r>
              <a:rPr lang="en-US" sz="1500" dirty="0">
                <a:latin typeface="Arial" panose="020B0604020202020204" pitchFamily="34" charset="0"/>
                <a:cs typeface="Arial" panose="020B0604020202020204" pitchFamily="34" charset="0"/>
              </a:rPr>
              <a:t>Huntington Avenue, Boston; Massachusetts Avenue, Cambridge; </a:t>
            </a:r>
          </a:p>
          <a:p>
            <a:pPr lvl="1"/>
            <a:r>
              <a:rPr lang="en-US" sz="1500" dirty="0">
                <a:latin typeface="Arial" panose="020B0604020202020204" pitchFamily="34" charset="0"/>
                <a:cs typeface="Arial" panose="020B0604020202020204" pitchFamily="34" charset="0"/>
              </a:rPr>
              <a:t>Mt. Auburn St., Cambridge/Watertown; </a:t>
            </a:r>
          </a:p>
          <a:p>
            <a:pPr lvl="1"/>
            <a:r>
              <a:rPr lang="en-US" sz="1500" dirty="0">
                <a:latin typeface="Arial" panose="020B0604020202020204" pitchFamily="34" charset="0"/>
                <a:cs typeface="Arial" panose="020B0604020202020204" pitchFamily="34" charset="0"/>
              </a:rPr>
              <a:t>Massachusetts Avenue, Arlington</a:t>
            </a:r>
            <a:endParaRPr lang="en-US" sz="1500" dirty="0"/>
          </a:p>
        </p:txBody>
      </p:sp>
    </p:spTree>
    <p:extLst>
      <p:ext uri="{BB962C8B-B14F-4D97-AF65-F5344CB8AC3E}">
        <p14:creationId xmlns:p14="http://schemas.microsoft.com/office/powerpoint/2010/main" val="189269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846549"/>
            <a:ext cx="8686800" cy="486271"/>
          </a:xfrm>
          <a:prstGeom prst="rect">
            <a:avLst/>
          </a:prstGeom>
        </p:spPr>
        <p:txBody>
          <a:bodyPr spcFirstLastPara="1" wrap="square" lIns="91425" tIns="91425" rIns="91425" bIns="91425" anchor="ctr" anchorCtr="0">
            <a:noAutofit/>
          </a:bodyPr>
          <a:lstStyle/>
          <a:p>
            <a:pPr algn="l">
              <a:lnSpc>
                <a:spcPct val="100000"/>
              </a:lnSpc>
              <a:spcBef>
                <a:spcPct val="0"/>
              </a:spcBef>
              <a:spcAft>
                <a:spcPct val="0"/>
              </a:spcAft>
            </a:pPr>
            <a:r>
              <a:rPr lang="en-US" sz="2200" dirty="0">
                <a:solidFill>
                  <a:srgbClr val="00269E"/>
                </a:solidFill>
                <a:latin typeface="Arial" pitchFamily="34" charset="0"/>
                <a:ea typeface="+mj-ea"/>
                <a:cs typeface="Arial" pitchFamily="34" charset="0"/>
              </a:rPr>
              <a:t>About the MBTA Bus Service Network</a:t>
            </a:r>
            <a:endParaRPr sz="2200" dirty="0">
              <a:solidFill>
                <a:srgbClr val="00269E"/>
              </a:solidFill>
              <a:latin typeface="Arial" pitchFamily="34" charset="0"/>
              <a:ea typeface="+mj-ea"/>
              <a:cs typeface="Arial" pitchFamily="34" charset="0"/>
            </a:endParaRPr>
          </a:p>
        </p:txBody>
      </p:sp>
      <p:sp>
        <p:nvSpPr>
          <p:cNvPr id="76" name="Shape 76"/>
          <p:cNvSpPr txBox="1">
            <a:spLocks noGrp="1"/>
          </p:cNvSpPr>
          <p:nvPr>
            <p:ph type="body" idx="2"/>
          </p:nvPr>
        </p:nvSpPr>
        <p:spPr>
          <a:xfrm>
            <a:off x="457199" y="1447800"/>
            <a:ext cx="8273625" cy="3447750"/>
          </a:xfrm>
          <a:prstGeom prst="rect">
            <a:avLst/>
          </a:prstGeom>
        </p:spPr>
        <p:txBody>
          <a:bodyPr spcFirstLastPara="1" wrap="square" lIns="91425" tIns="91425" rIns="91425" bIns="91425" anchor="t" anchorCtr="0">
            <a:noAutofit/>
          </a:bodyPr>
          <a:lstStyle/>
          <a:p>
            <a:pPr marL="285750" indent="-285750">
              <a:spcAft>
                <a:spcPts val="1200"/>
              </a:spcAft>
              <a:buSzPct val="75000"/>
            </a:pPr>
            <a:r>
              <a:rPr lang="en-US" sz="1700" b="0" dirty="0">
                <a:latin typeface="Arial" panose="020B0604020202020204" pitchFamily="34" charset="0"/>
                <a:cs typeface="Arial" panose="020B0604020202020204" pitchFamily="34" charset="0"/>
              </a:rPr>
              <a:t>More than a third of all MBTA trips are taken on buses. </a:t>
            </a:r>
          </a:p>
          <a:p>
            <a:pPr marL="285750" indent="-285750">
              <a:spcAft>
                <a:spcPts val="1200"/>
              </a:spcAft>
              <a:buSzPct val="75000"/>
            </a:pPr>
            <a:r>
              <a:rPr lang="en-US" sz="1700" b="0" dirty="0">
                <a:latin typeface="Arial" panose="020B0604020202020204" pitchFamily="34" charset="0"/>
                <a:cs typeface="Arial" panose="020B0604020202020204" pitchFamily="34" charset="0"/>
              </a:rPr>
              <a:t>The MBTA’s bus network consists of 175 routes.</a:t>
            </a:r>
          </a:p>
          <a:p>
            <a:pPr marL="285750" indent="-285750">
              <a:spcAft>
                <a:spcPts val="1200"/>
              </a:spcAft>
              <a:buSzPct val="75000"/>
            </a:pPr>
            <a:r>
              <a:rPr lang="en-US" sz="1700" b="0" dirty="0">
                <a:latin typeface="Arial" panose="020B0604020202020204" pitchFamily="34" charset="0"/>
                <a:cs typeface="Arial" panose="020B0604020202020204" pitchFamily="34" charset="0"/>
              </a:rPr>
              <a:t>Nearly 450,000 trips are taken on MBTA buses in a single weekday. </a:t>
            </a:r>
          </a:p>
          <a:p>
            <a:pPr marL="285750" indent="-285750">
              <a:spcAft>
                <a:spcPts val="1200"/>
              </a:spcAft>
              <a:buSzPct val="75000"/>
            </a:pPr>
            <a:r>
              <a:rPr lang="en-US" sz="1700" b="0" dirty="0">
                <a:latin typeface="Arial" panose="020B0604020202020204" pitchFamily="34" charset="0"/>
                <a:cs typeface="Arial" panose="020B0604020202020204" pitchFamily="34" charset="0"/>
              </a:rPr>
              <a:t>Serving 50 communities, the bus network provides critical </a:t>
            </a:r>
            <a:r>
              <a:rPr lang="en-US" sz="1700" b="0" dirty="0" smtClean="0">
                <a:latin typeface="Arial" panose="020B0604020202020204" pitchFamily="34" charset="0"/>
                <a:cs typeface="Arial" panose="020B0604020202020204" pitchFamily="34" charset="0"/>
              </a:rPr>
              <a:t>connections.</a:t>
            </a:r>
          </a:p>
          <a:p>
            <a:pPr marL="285750" indent="-285750">
              <a:spcAft>
                <a:spcPts val="1200"/>
              </a:spcAft>
              <a:buSzPct val="75000"/>
            </a:pPr>
            <a:r>
              <a:rPr lang="en-US" sz="1700" b="0" dirty="0" smtClean="0">
                <a:latin typeface="Arial" panose="020B0604020202020204" pitchFamily="34" charset="0"/>
                <a:cs typeface="Arial" panose="020B0604020202020204" pitchFamily="34" charset="0"/>
              </a:rPr>
              <a:t>Overall On Time Performance for the bus network is 65%, well below the target of 75%.</a:t>
            </a:r>
            <a:endParaRPr lang="en-US" sz="1700" b="0" dirty="0">
              <a:latin typeface="Arial" panose="020B0604020202020204" pitchFamily="34" charset="0"/>
              <a:cs typeface="Arial" panose="020B0604020202020204" pitchFamily="34" charset="0"/>
            </a:endParaRPr>
          </a:p>
        </p:txBody>
      </p:sp>
      <p:sp>
        <p:nvSpPr>
          <p:cNvPr id="78" name="Shape 78"/>
          <p:cNvSpPr txBox="1"/>
          <p:nvPr/>
        </p:nvSpPr>
        <p:spPr>
          <a:xfrm>
            <a:off x="8730825" y="5618900"/>
            <a:ext cx="325200" cy="291300"/>
          </a:xfrm>
          <a:prstGeom prst="rect">
            <a:avLst/>
          </a:prstGeom>
          <a:noFill/>
          <a:ln>
            <a:noFill/>
          </a:ln>
        </p:spPr>
        <p:txBody>
          <a:bodyPr spcFirstLastPara="1" wrap="square" lIns="91425" tIns="91425" rIns="91425" bIns="91425" anchor="t" anchorCtr="0">
            <a:noAutofit/>
          </a:bodyPr>
          <a:lstStyle/>
          <a:p>
            <a:endParaRPr/>
          </a:p>
        </p:txBody>
      </p:sp>
      <p:graphicFrame>
        <p:nvGraphicFramePr>
          <p:cNvPr id="6" name="Table 5">
            <a:extLst>
              <a:ext uri="{FF2B5EF4-FFF2-40B4-BE49-F238E27FC236}">
                <a16:creationId xmlns="" xmlns:a16="http://schemas.microsoft.com/office/drawing/2014/main" id="{C969E41C-D576-446E-BAFF-5A1DEEBCE492}"/>
              </a:ext>
            </a:extLst>
          </p:cNvPr>
          <p:cNvGraphicFramePr>
            <a:graphicFrameLocks noGrp="1"/>
          </p:cNvGraphicFramePr>
          <p:nvPr>
            <p:extLst>
              <p:ext uri="{D42A27DB-BD31-4B8C-83A1-F6EECF244321}">
                <p14:modId xmlns:p14="http://schemas.microsoft.com/office/powerpoint/2010/main" val="32475713"/>
              </p:ext>
            </p:extLst>
          </p:nvPr>
        </p:nvGraphicFramePr>
        <p:xfrm>
          <a:off x="990600" y="3839905"/>
          <a:ext cx="7005891" cy="2697480"/>
        </p:xfrm>
        <a:graphic>
          <a:graphicData uri="http://schemas.openxmlformats.org/drawingml/2006/table">
            <a:tbl>
              <a:tblPr firstRow="1" bandRow="1">
                <a:tableStyleId>{5C22544A-7EE6-4342-B048-85BDC9FD1C3A}</a:tableStyleId>
              </a:tblPr>
              <a:tblGrid>
                <a:gridCol w="4058409">
                  <a:extLst>
                    <a:ext uri="{9D8B030D-6E8A-4147-A177-3AD203B41FA5}">
                      <a16:colId xmlns="" xmlns:a16="http://schemas.microsoft.com/office/drawing/2014/main" val="20000"/>
                    </a:ext>
                  </a:extLst>
                </a:gridCol>
                <a:gridCol w="1459149">
                  <a:extLst>
                    <a:ext uri="{9D8B030D-6E8A-4147-A177-3AD203B41FA5}">
                      <a16:colId xmlns="" xmlns:a16="http://schemas.microsoft.com/office/drawing/2014/main" val="20001"/>
                    </a:ext>
                  </a:extLst>
                </a:gridCol>
                <a:gridCol w="1488333">
                  <a:extLst>
                    <a:ext uri="{9D8B030D-6E8A-4147-A177-3AD203B41FA5}">
                      <a16:colId xmlns="" xmlns:a16="http://schemas.microsoft.com/office/drawing/2014/main" val="20003"/>
                    </a:ext>
                  </a:extLst>
                </a:gridCol>
              </a:tblGrid>
              <a:tr h="226114">
                <a:tc>
                  <a:txBody>
                    <a:bodyPr/>
                    <a:lstStyle/>
                    <a:p>
                      <a:pPr algn="ctr"/>
                      <a:r>
                        <a:rPr lang="en-US" sz="1700" dirty="0">
                          <a:solidFill>
                            <a:schemeClr val="tx1"/>
                          </a:solidFill>
                          <a:latin typeface="Arial" panose="020B0604020202020204" pitchFamily="34" charset="0"/>
                          <a:cs typeface="Arial" panose="020B0604020202020204" pitchFamily="34" charset="0"/>
                        </a:rPr>
                        <a:t>Types of bus routes</a:t>
                      </a:r>
                    </a:p>
                  </a:txBody>
                  <a:tcPr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a:t>
                      </a:r>
                      <a:r>
                        <a:rPr lang="en-US" sz="1700" baseline="0" dirty="0">
                          <a:solidFill>
                            <a:schemeClr val="tx1"/>
                          </a:solidFill>
                          <a:latin typeface="Arial" panose="020B0604020202020204" pitchFamily="34" charset="0"/>
                          <a:cs typeface="Arial" panose="020B0604020202020204" pitchFamily="34" charset="0"/>
                        </a:rPr>
                        <a:t> of Routes</a:t>
                      </a:r>
                      <a:endParaRPr lang="en-US" sz="1700" dirty="0">
                        <a:solidFill>
                          <a:schemeClr val="tx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 of Bus</a:t>
                      </a:r>
                      <a:r>
                        <a:rPr lang="en-US" sz="1700" baseline="0" dirty="0">
                          <a:solidFill>
                            <a:schemeClr val="tx1"/>
                          </a:solidFill>
                          <a:latin typeface="Arial" panose="020B0604020202020204" pitchFamily="34" charset="0"/>
                          <a:cs typeface="Arial" panose="020B0604020202020204" pitchFamily="34" charset="0"/>
                        </a:rPr>
                        <a:t> Ridership</a:t>
                      </a:r>
                      <a:endParaRPr lang="en-US" sz="1700" dirty="0">
                        <a:solidFill>
                          <a:schemeClr val="tx1"/>
                        </a:solidFill>
                        <a:latin typeface="Arial" panose="020B0604020202020204" pitchFamily="34" charset="0"/>
                        <a:cs typeface="Arial" panose="020B0604020202020204" pitchFamily="34" charset="0"/>
                      </a:endParaRPr>
                    </a:p>
                  </a:txBody>
                  <a:tcPr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7769">
                <a:tc>
                  <a:txBody>
                    <a:bodyPr/>
                    <a:lstStyle/>
                    <a:p>
                      <a:pPr marL="117475" lvl="1" indent="0">
                        <a:spcBef>
                          <a:spcPts val="1200"/>
                        </a:spcBef>
                        <a:buClr>
                          <a:schemeClr val="bg1"/>
                        </a:buClr>
                        <a:buSzPts val="1600"/>
                      </a:pPr>
                      <a:r>
                        <a:rPr lang="en-US" sz="1700" b="1" dirty="0">
                          <a:solidFill>
                            <a:schemeClr val="tx1"/>
                          </a:solidFill>
                          <a:latin typeface="Arial" panose="020B0604020202020204" pitchFamily="34" charset="0"/>
                          <a:cs typeface="Arial" panose="020B0604020202020204" pitchFamily="34" charset="0"/>
                        </a:rPr>
                        <a:t>Key bus routes</a:t>
                      </a:r>
                      <a:r>
                        <a:rPr lang="en-US" sz="1700" dirty="0">
                          <a:solidFill>
                            <a:schemeClr val="tx1"/>
                          </a:solidFill>
                          <a:latin typeface="Arial" panose="020B0604020202020204" pitchFamily="34" charset="0"/>
                          <a:cs typeface="Arial" panose="020B0604020202020204" pitchFamily="34" charset="0"/>
                        </a:rPr>
                        <a:t> </a:t>
                      </a:r>
                    </a:p>
                    <a:p>
                      <a:pPr marL="117475" lvl="1" indent="0">
                        <a:spcBef>
                          <a:spcPts val="0"/>
                        </a:spcBef>
                        <a:buClr>
                          <a:schemeClr val="bg1"/>
                        </a:buClr>
                        <a:buSzPts val="1600"/>
                      </a:pPr>
                      <a:r>
                        <a:rPr lang="en-US" sz="1700" dirty="0">
                          <a:solidFill>
                            <a:schemeClr val="tx1"/>
                          </a:solidFill>
                          <a:latin typeface="Arial" panose="020B0604020202020204" pitchFamily="34" charset="0"/>
                          <a:cs typeface="Arial" panose="020B0604020202020204" pitchFamily="34" charset="0"/>
                        </a:rPr>
                        <a:t>(longer span, higher frequency)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1605788"/>
                  </a:ext>
                </a:extLst>
              </a:tr>
              <a:tr h="397769">
                <a:tc>
                  <a:txBody>
                    <a:bodyPr/>
                    <a:lstStyle/>
                    <a:p>
                      <a:pPr marL="117475" lvl="2" indent="0">
                        <a:spcBef>
                          <a:spcPts val="1200"/>
                        </a:spcBef>
                        <a:buClr>
                          <a:schemeClr val="bg1"/>
                        </a:buClr>
                        <a:buSzPts val="1600"/>
                      </a:pPr>
                      <a:r>
                        <a:rPr lang="en-US" sz="1700" b="1" dirty="0">
                          <a:solidFill>
                            <a:schemeClr val="tx1"/>
                          </a:solidFill>
                          <a:latin typeface="Arial" panose="020B0604020202020204" pitchFamily="34" charset="0"/>
                          <a:cs typeface="Arial" panose="020B0604020202020204" pitchFamily="34" charset="0"/>
                        </a:rPr>
                        <a:t>Local bus routes</a:t>
                      </a:r>
                    </a:p>
                    <a:p>
                      <a:pPr marL="117475" lvl="2" indent="0">
                        <a:spcBef>
                          <a:spcPts val="0"/>
                        </a:spcBef>
                        <a:buClr>
                          <a:schemeClr val="bg1"/>
                        </a:buClr>
                        <a:buSzPts val="1600"/>
                      </a:pPr>
                      <a:r>
                        <a:rPr lang="en-US" sz="1700" dirty="0">
                          <a:solidFill>
                            <a:schemeClr val="tx1"/>
                          </a:solidFill>
                          <a:latin typeface="Arial" panose="020B0604020202020204" pitchFamily="34" charset="0"/>
                          <a:cs typeface="Arial" panose="020B0604020202020204" pitchFamily="34" charset="0"/>
                        </a:rPr>
                        <a:t>(full weekday service)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7769">
                <a:tc>
                  <a:txBody>
                    <a:bodyPr/>
                    <a:lstStyle/>
                    <a:p>
                      <a:pPr marL="117475" lvl="2" indent="0">
                        <a:spcBef>
                          <a:spcPts val="1200"/>
                        </a:spcBef>
                        <a:buClr>
                          <a:schemeClr val="bg1"/>
                        </a:buClr>
                        <a:buSzPts val="1600"/>
                      </a:pPr>
                      <a:r>
                        <a:rPr lang="en-US" sz="1700" b="1" dirty="0">
                          <a:solidFill>
                            <a:schemeClr val="tx1"/>
                          </a:solidFill>
                          <a:latin typeface="Arial" panose="020B0604020202020204" pitchFamily="34" charset="0"/>
                          <a:cs typeface="Arial" panose="020B0604020202020204" pitchFamily="34" charset="0"/>
                        </a:rPr>
                        <a:t>Commuter bus routes </a:t>
                      </a:r>
                    </a:p>
                    <a:p>
                      <a:pPr marL="117475" lvl="2" indent="0">
                        <a:spcBef>
                          <a:spcPts val="0"/>
                        </a:spcBef>
                        <a:buClr>
                          <a:schemeClr val="bg1"/>
                        </a:buClr>
                        <a:buSzPts val="1600"/>
                      </a:pPr>
                      <a:r>
                        <a:rPr lang="en-US" sz="1700" dirty="0">
                          <a:solidFill>
                            <a:schemeClr val="tx1"/>
                          </a:solidFill>
                          <a:latin typeface="Arial" panose="020B0604020202020204" pitchFamily="34" charset="0"/>
                          <a:cs typeface="Arial" panose="020B0604020202020204" pitchFamily="34" charset="0"/>
                        </a:rPr>
                        <a:t>(limited peak-direction trips, express bus routes)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111144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E2F599C6-1035-4DDC-9020-B68BF35F413C}"/>
              </a:ext>
            </a:extLst>
          </p:cNvPr>
          <p:cNvGraphicFramePr>
            <a:graphicFrameLocks noGrp="1"/>
          </p:cNvGraphicFramePr>
          <p:nvPr>
            <p:extLst>
              <p:ext uri="{D42A27DB-BD31-4B8C-83A1-F6EECF244321}">
                <p14:modId xmlns:p14="http://schemas.microsoft.com/office/powerpoint/2010/main" val="531389709"/>
              </p:ext>
            </p:extLst>
          </p:nvPr>
        </p:nvGraphicFramePr>
        <p:xfrm>
          <a:off x="433785" y="1447800"/>
          <a:ext cx="8527676" cy="5035273"/>
        </p:xfrm>
        <a:graphic>
          <a:graphicData uri="http://schemas.openxmlformats.org/drawingml/2006/table">
            <a:tbl>
              <a:tblPr firstRow="1" bandRow="1"/>
              <a:tblGrid>
                <a:gridCol w="1981200">
                  <a:extLst>
                    <a:ext uri="{9D8B030D-6E8A-4147-A177-3AD203B41FA5}">
                      <a16:colId xmlns="" xmlns:a16="http://schemas.microsoft.com/office/drawing/2014/main" val="131754876"/>
                    </a:ext>
                  </a:extLst>
                </a:gridCol>
                <a:gridCol w="2971800">
                  <a:extLst>
                    <a:ext uri="{9D8B030D-6E8A-4147-A177-3AD203B41FA5}">
                      <a16:colId xmlns="" xmlns:a16="http://schemas.microsoft.com/office/drawing/2014/main" val="1161335468"/>
                    </a:ext>
                  </a:extLst>
                </a:gridCol>
                <a:gridCol w="1905000">
                  <a:extLst>
                    <a:ext uri="{9D8B030D-6E8A-4147-A177-3AD203B41FA5}">
                      <a16:colId xmlns="" xmlns:a16="http://schemas.microsoft.com/office/drawing/2014/main" val="209519314"/>
                    </a:ext>
                  </a:extLst>
                </a:gridCol>
                <a:gridCol w="1669676">
                  <a:extLst>
                    <a:ext uri="{9D8B030D-6E8A-4147-A177-3AD203B41FA5}">
                      <a16:colId xmlns="" xmlns:a16="http://schemas.microsoft.com/office/drawing/2014/main" val="765557346"/>
                    </a:ext>
                  </a:extLst>
                </a:gridCol>
              </a:tblGrid>
              <a:tr h="1133953">
                <a:tc>
                  <a:txBody>
                    <a:bodyPr/>
                    <a:lstStyle/>
                    <a:p>
                      <a:pPr marL="0" lvl="0" indent="0" algn="ctr">
                        <a:spcBef>
                          <a:spcPts val="0"/>
                        </a:spcBef>
                        <a:spcAft>
                          <a:spcPts val="0"/>
                        </a:spcAft>
                        <a:buNone/>
                      </a:pPr>
                      <a:r>
                        <a:rPr lang="en-US" sz="1600" b="1" dirty="0" smtClean="0">
                          <a:latin typeface="Arial" panose="020B0604020202020204" pitchFamily="34" charset="0"/>
                          <a:ea typeface="Lato"/>
                          <a:cs typeface="Arial" panose="020B0604020202020204" pitchFamily="34" charset="0"/>
                          <a:sym typeface="Lato"/>
                        </a:rPr>
                        <a:t>Service Delivery</a:t>
                      </a:r>
                      <a:r>
                        <a:rPr lang="en-US" sz="1600" b="1" baseline="0" dirty="0" smtClean="0">
                          <a:latin typeface="Arial" panose="020B0604020202020204" pitchFamily="34" charset="0"/>
                          <a:ea typeface="Lato"/>
                          <a:cs typeface="Arial" panose="020B0604020202020204" pitchFamily="34" charset="0"/>
                          <a:sym typeface="Lato"/>
                        </a:rPr>
                        <a:t> Metric</a:t>
                      </a:r>
                      <a:endParaRPr sz="1600" b="1" dirty="0">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US" sz="1600" b="1" dirty="0" smtClean="0">
                          <a:latin typeface="Arial" panose="020B0604020202020204" pitchFamily="34" charset="0"/>
                          <a:ea typeface="Lato"/>
                          <a:cs typeface="Arial" panose="020B0604020202020204" pitchFamily="34" charset="0"/>
                          <a:sym typeface="Lato"/>
                        </a:rPr>
                        <a:t>Definition</a:t>
                      </a:r>
                      <a:endParaRPr sz="1600" b="1" dirty="0">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US" sz="1600" b="1" dirty="0">
                          <a:latin typeface="Arial" panose="020B0604020202020204" pitchFamily="34" charset="0"/>
                          <a:ea typeface="Lato"/>
                          <a:cs typeface="Arial" panose="020B0604020202020204" pitchFamily="34" charset="0"/>
                          <a:sym typeface="Lato"/>
                        </a:rPr>
                        <a:t>Key Bus Routes/Silver Line (18 Total)</a:t>
                      </a:r>
                      <a:endParaRPr sz="1600" b="1" dirty="0">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US" sz="1600" b="1" dirty="0">
                          <a:latin typeface="Arial" panose="020B0604020202020204" pitchFamily="34" charset="0"/>
                          <a:ea typeface="Lato"/>
                          <a:cs typeface="Arial" panose="020B0604020202020204" pitchFamily="34" charset="0"/>
                          <a:sym typeface="Lato"/>
                        </a:rPr>
                        <a:t>Other Routes</a:t>
                      </a:r>
                    </a:p>
                    <a:p>
                      <a:pPr marL="0" lvl="0" indent="0" algn="ctr">
                        <a:spcBef>
                          <a:spcPts val="0"/>
                        </a:spcBef>
                        <a:spcAft>
                          <a:spcPts val="0"/>
                        </a:spcAft>
                        <a:buNone/>
                      </a:pPr>
                      <a:r>
                        <a:rPr lang="en-US" sz="1600" b="1" dirty="0">
                          <a:latin typeface="Arial" panose="020B0604020202020204" pitchFamily="34" charset="0"/>
                          <a:ea typeface="Lato"/>
                          <a:cs typeface="Arial" panose="020B0604020202020204" pitchFamily="34" charset="0"/>
                          <a:sym typeface="Lato"/>
                        </a:rPr>
                        <a:t>(141 Total)</a:t>
                      </a:r>
                      <a:endParaRPr sz="1600" b="1" dirty="0">
                        <a:latin typeface="Arial" panose="020B0604020202020204" pitchFamily="34" charset="0"/>
                        <a:ea typeface="Lato"/>
                        <a:cs typeface="Arial" panose="020B0604020202020204" pitchFamily="34" charset="0"/>
                        <a:sym typeface="Lato"/>
                      </a:endParaRPr>
                    </a:p>
                  </a:txBody>
                  <a:tcPr marL="91425" marR="91425" marT="91425" marB="91425" anchor="ctr"/>
                </a:tc>
                <a:extLst>
                  <a:ext uri="{0D108BD9-81ED-4DB2-BD59-A6C34878D82A}">
                    <a16:rowId xmlns="" xmlns:a16="http://schemas.microsoft.com/office/drawing/2014/main" val="1126406121"/>
                  </a:ext>
                </a:extLst>
              </a:tr>
              <a:tr h="629997">
                <a:tc>
                  <a:txBody>
                    <a:bodyPr/>
                    <a:lstStyle/>
                    <a:p>
                      <a:pPr marL="0" lvl="0" indent="0" algn="l">
                        <a:spcBef>
                          <a:spcPts val="0"/>
                        </a:spcBef>
                        <a:spcAft>
                          <a:spcPts val="0"/>
                        </a:spcAft>
                        <a:buNone/>
                      </a:pPr>
                      <a:r>
                        <a:rPr lang="en-US" sz="1600" b="0" i="0" dirty="0">
                          <a:solidFill>
                            <a:schemeClr val="tx1"/>
                          </a:solidFill>
                          <a:latin typeface="Arial" panose="020B0604020202020204" pitchFamily="34" charset="0"/>
                          <a:ea typeface="Lato"/>
                          <a:cs typeface="Arial" panose="020B0604020202020204" pitchFamily="34" charset="0"/>
                          <a:sym typeface="Lato"/>
                        </a:rPr>
                        <a:t>Reliability</a:t>
                      </a:r>
                      <a:endParaRPr sz="1600" b="0" i="0" dirty="0">
                        <a:solidFill>
                          <a:schemeClr val="tx1"/>
                        </a:solidFill>
                        <a:latin typeface="Arial" panose="020B0604020202020204" pitchFamily="34" charset="0"/>
                        <a:ea typeface="Lato"/>
                        <a:cs typeface="Arial" panose="020B0604020202020204" pitchFamily="34" charset="0"/>
                        <a:sym typeface="Lato"/>
                      </a:endParaRPr>
                    </a:p>
                  </a:txBody>
                  <a:tcPr marL="137160" marR="365760" marT="137160" marB="1371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smtClean="0">
                          <a:solidFill>
                            <a:schemeClr val="tx1"/>
                          </a:solidFill>
                          <a:latin typeface="Arial" panose="020B0604020202020204" pitchFamily="34" charset="0"/>
                          <a:cs typeface="Arial" panose="020B0604020202020204" pitchFamily="34" charset="0"/>
                        </a:rPr>
                        <a:t>Passengers should be able to expect service to arrive when scheduled</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15 </a:t>
                      </a:r>
                      <a:r>
                        <a:rPr lang="en-US" sz="1600" dirty="0">
                          <a:solidFill>
                            <a:schemeClr val="tx1"/>
                          </a:solidFill>
                          <a:latin typeface="Arial" panose="020B0604020202020204" pitchFamily="34" charset="0"/>
                          <a:ea typeface="Lato"/>
                          <a:cs typeface="Arial" panose="020B0604020202020204" pitchFamily="34" charset="0"/>
                          <a:sym typeface="Lato"/>
                        </a:rPr>
                        <a:t>below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130 </a:t>
                      </a:r>
                      <a:r>
                        <a:rPr lang="en-US" sz="1600" dirty="0">
                          <a:solidFill>
                            <a:schemeClr val="tx1"/>
                          </a:solidFill>
                          <a:latin typeface="Arial" panose="020B0604020202020204" pitchFamily="34" charset="0"/>
                          <a:ea typeface="Lato"/>
                          <a:cs typeface="Arial" panose="020B0604020202020204" pitchFamily="34" charset="0"/>
                          <a:sym typeface="Lato"/>
                        </a:rPr>
                        <a:t>below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extLst>
                  <a:ext uri="{0D108BD9-81ED-4DB2-BD59-A6C34878D82A}">
                    <a16:rowId xmlns="" xmlns:a16="http://schemas.microsoft.com/office/drawing/2014/main" val="1852645207"/>
                  </a:ext>
                </a:extLst>
              </a:tr>
              <a:tr h="629997">
                <a:tc>
                  <a:txBody>
                    <a:bodyPr/>
                    <a:lstStyle/>
                    <a:p>
                      <a:pPr marL="0" lvl="0" indent="0" algn="l">
                        <a:spcBef>
                          <a:spcPts val="0"/>
                        </a:spcBef>
                        <a:spcAft>
                          <a:spcPts val="0"/>
                        </a:spcAft>
                        <a:buNone/>
                      </a:pPr>
                      <a:r>
                        <a:rPr lang="en-US" sz="1600" b="0" i="0" dirty="0">
                          <a:solidFill>
                            <a:schemeClr val="tx1"/>
                          </a:solidFill>
                          <a:latin typeface="Arial" panose="020B0604020202020204" pitchFamily="34" charset="0"/>
                          <a:ea typeface="Lato"/>
                          <a:cs typeface="Arial" panose="020B0604020202020204" pitchFamily="34" charset="0"/>
                          <a:sym typeface="Lato"/>
                        </a:rPr>
                        <a:t>Frequency</a:t>
                      </a:r>
                      <a:endParaRPr sz="1600" b="0" i="0" dirty="0">
                        <a:solidFill>
                          <a:schemeClr val="tx1"/>
                        </a:solidFill>
                        <a:latin typeface="Arial" panose="020B0604020202020204" pitchFamily="34" charset="0"/>
                        <a:ea typeface="Lato"/>
                        <a:cs typeface="Arial" panose="020B0604020202020204" pitchFamily="34" charset="0"/>
                        <a:sym typeface="Lato"/>
                      </a:endParaRPr>
                    </a:p>
                  </a:txBody>
                  <a:tcPr marL="137160" marR="365760" marT="137160" marB="1371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smtClean="0">
                          <a:solidFill>
                            <a:schemeClr val="tx1"/>
                          </a:solidFill>
                          <a:latin typeface="Arial" panose="020B0604020202020204" pitchFamily="34" charset="0"/>
                          <a:cs typeface="Arial" panose="020B0604020202020204" pitchFamily="34" charset="0"/>
                        </a:rPr>
                        <a:t>Passengers should be able to access transit within a reasonable waiting time</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4 </a:t>
                      </a:r>
                      <a:r>
                        <a:rPr lang="en-US" sz="1600" dirty="0">
                          <a:solidFill>
                            <a:schemeClr val="tx1"/>
                          </a:solidFill>
                          <a:latin typeface="Arial" panose="020B0604020202020204" pitchFamily="34" charset="0"/>
                          <a:ea typeface="Lato"/>
                          <a:cs typeface="Arial" panose="020B0604020202020204" pitchFamily="34" charset="0"/>
                          <a:sym typeface="Lato"/>
                        </a:rPr>
                        <a:t>below</a:t>
                      </a:r>
                      <a:r>
                        <a:rPr lang="en-US" sz="1600" baseline="0" dirty="0">
                          <a:solidFill>
                            <a:schemeClr val="tx1"/>
                          </a:solidFill>
                          <a:latin typeface="Arial" panose="020B0604020202020204" pitchFamily="34" charset="0"/>
                          <a:ea typeface="Lato"/>
                          <a:cs typeface="Arial" panose="020B0604020202020204" pitchFamily="34" charset="0"/>
                          <a:sym typeface="Lato"/>
                        </a:rPr>
                        <a:t>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68 </a:t>
                      </a:r>
                      <a:r>
                        <a:rPr lang="en-US" sz="1600" dirty="0">
                          <a:solidFill>
                            <a:schemeClr val="tx1"/>
                          </a:solidFill>
                          <a:latin typeface="Arial" panose="020B0604020202020204" pitchFamily="34" charset="0"/>
                          <a:ea typeface="Lato"/>
                          <a:cs typeface="Arial" panose="020B0604020202020204" pitchFamily="34" charset="0"/>
                          <a:sym typeface="Lato"/>
                        </a:rPr>
                        <a:t>below</a:t>
                      </a:r>
                      <a:r>
                        <a:rPr lang="en-US" sz="1600" baseline="0" dirty="0">
                          <a:solidFill>
                            <a:schemeClr val="tx1"/>
                          </a:solidFill>
                          <a:latin typeface="Arial" panose="020B0604020202020204" pitchFamily="34" charset="0"/>
                          <a:ea typeface="Lato"/>
                          <a:cs typeface="Arial" panose="020B0604020202020204" pitchFamily="34" charset="0"/>
                          <a:sym typeface="Lato"/>
                        </a:rPr>
                        <a:t>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extLst>
                  <a:ext uri="{0D108BD9-81ED-4DB2-BD59-A6C34878D82A}">
                    <a16:rowId xmlns="" xmlns:a16="http://schemas.microsoft.com/office/drawing/2014/main" val="348328076"/>
                  </a:ext>
                </a:extLst>
              </a:tr>
              <a:tr h="629997">
                <a:tc>
                  <a:txBody>
                    <a:bodyPr/>
                    <a:lstStyle/>
                    <a:p>
                      <a:pPr marL="0" lvl="0" indent="0" algn="l">
                        <a:spcBef>
                          <a:spcPts val="0"/>
                        </a:spcBef>
                        <a:spcAft>
                          <a:spcPts val="0"/>
                        </a:spcAft>
                        <a:buNone/>
                      </a:pPr>
                      <a:r>
                        <a:rPr lang="en-US" sz="1600" b="0" i="0" dirty="0">
                          <a:solidFill>
                            <a:schemeClr val="tx1"/>
                          </a:solidFill>
                          <a:latin typeface="Arial" panose="020B0604020202020204" pitchFamily="34" charset="0"/>
                          <a:ea typeface="Lato"/>
                          <a:cs typeface="Arial" panose="020B0604020202020204" pitchFamily="34" charset="0"/>
                          <a:sym typeface="Lato"/>
                        </a:rPr>
                        <a:t>Span of Service</a:t>
                      </a:r>
                      <a:endParaRPr sz="1600" b="0" i="0" dirty="0">
                        <a:solidFill>
                          <a:schemeClr val="tx1"/>
                        </a:solidFill>
                        <a:latin typeface="Arial" panose="020B0604020202020204" pitchFamily="34" charset="0"/>
                        <a:ea typeface="Lato"/>
                        <a:cs typeface="Arial" panose="020B0604020202020204" pitchFamily="34" charset="0"/>
                        <a:sym typeface="Lato"/>
                      </a:endParaRPr>
                    </a:p>
                  </a:txBody>
                  <a:tcPr marL="137160" marR="365760" marT="137160" marB="1371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smtClean="0">
                          <a:solidFill>
                            <a:schemeClr val="tx1"/>
                          </a:solidFill>
                          <a:latin typeface="Arial" panose="020B0604020202020204" pitchFamily="34" charset="0"/>
                          <a:cs typeface="Arial" panose="020B0604020202020204" pitchFamily="34" charset="0"/>
                        </a:rPr>
                        <a:t>Passengers should have confidence that service will operate during expected hours</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2 </a:t>
                      </a:r>
                      <a:r>
                        <a:rPr lang="en-US" sz="1600" dirty="0">
                          <a:solidFill>
                            <a:schemeClr val="tx1"/>
                          </a:solidFill>
                          <a:latin typeface="Arial" panose="020B0604020202020204" pitchFamily="34" charset="0"/>
                          <a:ea typeface="Lato"/>
                          <a:cs typeface="Arial" panose="020B0604020202020204" pitchFamily="34" charset="0"/>
                          <a:sym typeface="Lato"/>
                        </a:rPr>
                        <a:t>below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 sz="1600" dirty="0">
                          <a:solidFill>
                            <a:schemeClr val="tx1"/>
                          </a:solidFill>
                          <a:latin typeface="Arial" panose="020B0604020202020204" pitchFamily="34" charset="0"/>
                          <a:ea typeface="Lato"/>
                          <a:cs typeface="Arial" panose="020B0604020202020204" pitchFamily="34" charset="0"/>
                          <a:sym typeface="Lato"/>
                        </a:rPr>
                        <a:t>55 </a:t>
                      </a:r>
                      <a:r>
                        <a:rPr lang="en-US" sz="1600" dirty="0">
                          <a:solidFill>
                            <a:schemeClr val="tx1"/>
                          </a:solidFill>
                          <a:latin typeface="Arial" panose="020B0604020202020204" pitchFamily="34" charset="0"/>
                          <a:ea typeface="Lato"/>
                          <a:cs typeface="Arial" panose="020B0604020202020204" pitchFamily="34" charset="0"/>
                          <a:sym typeface="Lato"/>
                        </a:rPr>
                        <a:t>below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extLst>
                  <a:ext uri="{0D108BD9-81ED-4DB2-BD59-A6C34878D82A}">
                    <a16:rowId xmlns="" xmlns:a16="http://schemas.microsoft.com/office/drawing/2014/main" val="4137284187"/>
                  </a:ext>
                </a:extLst>
              </a:tr>
              <a:tr h="629997">
                <a:tc>
                  <a:txBody>
                    <a:bodyPr/>
                    <a:lstStyle/>
                    <a:p>
                      <a:pPr marL="0" lvl="0" indent="0" algn="l">
                        <a:spcBef>
                          <a:spcPts val="0"/>
                        </a:spcBef>
                        <a:spcAft>
                          <a:spcPts val="0"/>
                        </a:spcAft>
                        <a:buNone/>
                      </a:pPr>
                      <a:r>
                        <a:rPr lang="en-US" sz="1600" b="0" i="0" dirty="0">
                          <a:solidFill>
                            <a:schemeClr val="tx1"/>
                          </a:solidFill>
                          <a:latin typeface="Arial" panose="020B0604020202020204" pitchFamily="34" charset="0"/>
                          <a:ea typeface="Lato"/>
                          <a:cs typeface="Arial" panose="020B0604020202020204" pitchFamily="34" charset="0"/>
                          <a:sym typeface="Lato"/>
                        </a:rPr>
                        <a:t>Comfort</a:t>
                      </a:r>
                      <a:endParaRPr sz="1600" b="0" i="0" dirty="0">
                        <a:solidFill>
                          <a:schemeClr val="tx1"/>
                        </a:solidFill>
                        <a:latin typeface="Arial" panose="020B0604020202020204" pitchFamily="34" charset="0"/>
                        <a:ea typeface="Lato"/>
                        <a:cs typeface="Arial" panose="020B0604020202020204" pitchFamily="34" charset="0"/>
                        <a:sym typeface="Lato"/>
                      </a:endParaRPr>
                    </a:p>
                  </a:txBody>
                  <a:tcPr marL="137160" marR="365760" marT="137160" marB="1371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smtClean="0">
                          <a:solidFill>
                            <a:schemeClr val="tx1"/>
                          </a:solidFill>
                          <a:latin typeface="Arial" panose="020B0604020202020204" pitchFamily="34" charset="0"/>
                          <a:cs typeface="Arial" panose="020B0604020202020204" pitchFamily="34" charset="0"/>
                        </a:rPr>
                        <a:t>Passengers should have a reasonable amount of personal space during their trips </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US" sz="1600" dirty="0">
                          <a:solidFill>
                            <a:schemeClr val="tx1"/>
                          </a:solidFill>
                          <a:latin typeface="Arial" panose="020B0604020202020204" pitchFamily="34" charset="0"/>
                          <a:ea typeface="Lato"/>
                          <a:cs typeface="Arial" panose="020B0604020202020204" pitchFamily="34" charset="0"/>
                          <a:sym typeface="Lato"/>
                        </a:rPr>
                        <a:t>13 below 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tc>
                  <a:txBody>
                    <a:bodyPr/>
                    <a:lstStyle/>
                    <a:p>
                      <a:pPr marL="0" lvl="0" indent="0" algn="ctr">
                        <a:spcBef>
                          <a:spcPts val="0"/>
                        </a:spcBef>
                        <a:spcAft>
                          <a:spcPts val="0"/>
                        </a:spcAft>
                        <a:buNone/>
                      </a:pPr>
                      <a:r>
                        <a:rPr lang="en-US" sz="1600" dirty="0">
                          <a:solidFill>
                            <a:schemeClr val="tx1"/>
                          </a:solidFill>
                          <a:latin typeface="Arial" panose="020B0604020202020204" pitchFamily="34" charset="0"/>
                          <a:ea typeface="Lato"/>
                          <a:cs typeface="Arial" panose="020B0604020202020204" pitchFamily="34" charset="0"/>
                          <a:sym typeface="Lato"/>
                        </a:rPr>
                        <a:t>45 belo</a:t>
                      </a:r>
                      <a:r>
                        <a:rPr lang="en-US" sz="1600" baseline="0" dirty="0">
                          <a:solidFill>
                            <a:schemeClr val="tx1"/>
                          </a:solidFill>
                          <a:latin typeface="Arial" panose="020B0604020202020204" pitchFamily="34" charset="0"/>
                          <a:ea typeface="Lato"/>
                          <a:cs typeface="Arial" panose="020B0604020202020204" pitchFamily="34" charset="0"/>
                          <a:sym typeface="Lato"/>
                        </a:rPr>
                        <a:t>w </a:t>
                      </a:r>
                      <a:r>
                        <a:rPr lang="en-US" sz="1600" dirty="0">
                          <a:solidFill>
                            <a:schemeClr val="tx1"/>
                          </a:solidFill>
                          <a:latin typeface="Arial" panose="020B0604020202020204" pitchFamily="34" charset="0"/>
                          <a:ea typeface="Lato"/>
                          <a:cs typeface="Arial" panose="020B0604020202020204" pitchFamily="34" charset="0"/>
                          <a:sym typeface="Lato"/>
                        </a:rPr>
                        <a:t>target</a:t>
                      </a:r>
                      <a:endParaRPr sz="1600" dirty="0">
                        <a:solidFill>
                          <a:schemeClr val="tx1"/>
                        </a:solidFill>
                        <a:latin typeface="Arial" panose="020B0604020202020204" pitchFamily="34" charset="0"/>
                        <a:ea typeface="Lato"/>
                        <a:cs typeface="Arial" panose="020B0604020202020204" pitchFamily="34" charset="0"/>
                        <a:sym typeface="Lato"/>
                      </a:endParaRPr>
                    </a:p>
                  </a:txBody>
                  <a:tcPr marL="91425" marR="91425" marT="91425" marB="91425" anchor="ctr"/>
                </a:tc>
                <a:extLst>
                  <a:ext uri="{0D108BD9-81ED-4DB2-BD59-A6C34878D82A}">
                    <a16:rowId xmlns="" xmlns:a16="http://schemas.microsoft.com/office/drawing/2014/main" val="382323620"/>
                  </a:ext>
                </a:extLst>
              </a:tr>
            </a:tbl>
          </a:graphicData>
        </a:graphic>
      </p:graphicFrame>
      <p:sp>
        <p:nvSpPr>
          <p:cNvPr id="134" name="Shape 134"/>
          <p:cNvSpPr txBox="1">
            <a:spLocks noGrp="1"/>
          </p:cNvSpPr>
          <p:nvPr>
            <p:ph type="title"/>
          </p:nvPr>
        </p:nvSpPr>
        <p:spPr>
          <a:xfrm>
            <a:off x="457200" y="840732"/>
            <a:ext cx="8480846" cy="530868"/>
          </a:xfrm>
          <a:prstGeom prst="rect">
            <a:avLst/>
          </a:prstGeom>
        </p:spPr>
        <p:txBody>
          <a:bodyPr spcFirstLastPara="1" wrap="square" lIns="91425" tIns="91425" rIns="91425" bIns="91425" anchor="t" anchorCtr="0">
            <a:noAutofit/>
          </a:bodyPr>
          <a:lstStyle/>
          <a:p>
            <a:pPr>
              <a:lnSpc>
                <a:spcPct val="100000"/>
              </a:lnSpc>
              <a:spcBef>
                <a:spcPct val="0"/>
              </a:spcBef>
              <a:spcAft>
                <a:spcPct val="0"/>
              </a:spcAft>
              <a:buClr>
                <a:srgbClr val="000000"/>
              </a:buClr>
              <a:buSzPts val="3600"/>
            </a:pPr>
            <a:r>
              <a:rPr lang="en-US" sz="2200" dirty="0">
                <a:solidFill>
                  <a:srgbClr val="00269E"/>
                </a:solidFill>
                <a:latin typeface="Arial" pitchFamily="34" charset="0"/>
                <a:ea typeface="+mj-ea"/>
                <a:cs typeface="Arial" pitchFamily="34" charset="0"/>
              </a:rPr>
              <a:t>Current Bus Performance is Unacceptable</a:t>
            </a:r>
            <a:endParaRPr sz="2200" dirty="0">
              <a:solidFill>
                <a:srgbClr val="00269E"/>
              </a:solidFill>
              <a:latin typeface="Arial" pitchFamily="34" charset="0"/>
              <a:ea typeface="+mj-ea"/>
              <a:cs typeface="Arial" pitchFamily="34" charset="0"/>
            </a:endParaRPr>
          </a:p>
        </p:txBody>
      </p:sp>
    </p:spTree>
    <p:extLst>
      <p:ext uri="{BB962C8B-B14F-4D97-AF65-F5344CB8AC3E}">
        <p14:creationId xmlns:p14="http://schemas.microsoft.com/office/powerpoint/2010/main" val="416412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ctrTitle" idx="4294967295"/>
          </p:nvPr>
        </p:nvSpPr>
        <p:spPr>
          <a:xfrm>
            <a:off x="381000" y="2743200"/>
            <a:ext cx="8317148" cy="1057800"/>
          </a:xfrm>
          <a:prstGeom prst="rect">
            <a:avLst/>
          </a:prstGeom>
          <a:noFill/>
          <a:ln>
            <a:noFill/>
          </a:ln>
        </p:spPr>
        <p:txBody>
          <a:bodyPr spcFirstLastPara="1" wrap="square" lIns="91425" tIns="91425" rIns="91425" bIns="91425" anchor="b" anchorCtr="0">
            <a:noAutofit/>
          </a:bodyPr>
          <a:lstStyle/>
          <a:p>
            <a:pPr algn="ctr">
              <a:lnSpc>
                <a:spcPct val="100000"/>
              </a:lnSpc>
              <a:spcBef>
                <a:spcPts val="0"/>
              </a:spcBef>
              <a:spcAft>
                <a:spcPts val="0"/>
              </a:spcAft>
              <a:buClr>
                <a:srgbClr val="1C1E23"/>
              </a:buClr>
              <a:buSzPts val="2000"/>
            </a:pPr>
            <a:r>
              <a:rPr lang="en" sz="3000" dirty="0" smtClean="0">
                <a:solidFill>
                  <a:srgbClr val="FFCE0C"/>
                </a:solidFill>
                <a:latin typeface="Arial" panose="020B0604020202020204" pitchFamily="34" charset="0"/>
                <a:ea typeface="Lato"/>
                <a:cs typeface="Arial" panose="020B0604020202020204" pitchFamily="34" charset="0"/>
                <a:sym typeface="Lato"/>
              </a:rPr>
              <a:t>The MBTA Bus Network </a:t>
            </a:r>
            <a:br>
              <a:rPr lang="en" sz="3000" dirty="0" smtClean="0">
                <a:solidFill>
                  <a:srgbClr val="FFCE0C"/>
                </a:solidFill>
                <a:latin typeface="Arial" panose="020B0604020202020204" pitchFamily="34" charset="0"/>
                <a:ea typeface="Lato"/>
                <a:cs typeface="Arial" panose="020B0604020202020204" pitchFamily="34" charset="0"/>
                <a:sym typeface="Lato"/>
              </a:rPr>
            </a:br>
            <a:r>
              <a:rPr lang="en" sz="3000" dirty="0" smtClean="0">
                <a:solidFill>
                  <a:srgbClr val="FFCE0C"/>
                </a:solidFill>
                <a:latin typeface="Arial" panose="020B0604020202020204" pitchFamily="34" charset="0"/>
                <a:ea typeface="Lato"/>
                <a:cs typeface="Arial" panose="020B0604020202020204" pitchFamily="34" charset="0"/>
                <a:sym typeface="Lato"/>
              </a:rPr>
              <a:t>Strategy</a:t>
            </a:r>
            <a:br>
              <a:rPr lang="en" sz="3000" dirty="0" smtClean="0">
                <a:solidFill>
                  <a:srgbClr val="FFCE0C"/>
                </a:solidFill>
                <a:latin typeface="Arial" panose="020B0604020202020204" pitchFamily="34" charset="0"/>
                <a:ea typeface="Lato"/>
                <a:cs typeface="Arial" panose="020B0604020202020204" pitchFamily="34" charset="0"/>
                <a:sym typeface="Lato"/>
              </a:rPr>
            </a:br>
            <a:r>
              <a:rPr lang="en" sz="2400" dirty="0">
                <a:solidFill>
                  <a:srgbClr val="FFCE0C"/>
                </a:solidFill>
                <a:latin typeface="Arial" panose="020B0604020202020204" pitchFamily="34" charset="0"/>
                <a:ea typeface="Lato"/>
                <a:cs typeface="Arial" panose="020B0604020202020204" pitchFamily="34" charset="0"/>
                <a:sym typeface="Lato"/>
              </a:rPr>
              <a:t/>
            </a:r>
            <a:br>
              <a:rPr lang="en" sz="2400" dirty="0">
                <a:solidFill>
                  <a:srgbClr val="FFCE0C"/>
                </a:solidFill>
                <a:latin typeface="Arial" panose="020B0604020202020204" pitchFamily="34" charset="0"/>
                <a:ea typeface="Lato"/>
                <a:cs typeface="Arial" panose="020B0604020202020204" pitchFamily="34" charset="0"/>
                <a:sym typeface="Lato"/>
              </a:rPr>
            </a:br>
            <a:endParaRPr sz="1800" dirty="0">
              <a:solidFill>
                <a:srgbClr val="FFCE0C"/>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394403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000000"/>
              </a:buClr>
              <a:buSzPts val="3600"/>
            </a:pPr>
            <a:r>
              <a:rPr lang="en-US" sz="2200" dirty="0">
                <a:sym typeface="Montserrat"/>
              </a:rPr>
              <a:t>MBTA Bus Improvement Strategy </a:t>
            </a:r>
          </a:p>
        </p:txBody>
      </p:sp>
      <p:sp>
        <p:nvSpPr>
          <p:cNvPr id="4" name="TextBox 3"/>
          <p:cNvSpPr txBox="1"/>
          <p:nvPr/>
        </p:nvSpPr>
        <p:spPr>
          <a:xfrm>
            <a:off x="462685" y="1524000"/>
            <a:ext cx="8300316" cy="6186309"/>
          </a:xfrm>
          <a:prstGeom prst="rect">
            <a:avLst/>
          </a:prstGeom>
          <a:noFill/>
        </p:spPr>
        <p:txBody>
          <a:bodyPr wrap="square" rtlCol="0">
            <a:spAutoFit/>
          </a:bodyPr>
          <a:lstStyle/>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New/Retrofitted Bus Fleet</a:t>
            </a: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Municipal Partnerships</a:t>
            </a: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Transit Signal Prioritization</a:t>
            </a:r>
          </a:p>
          <a:p>
            <a:pPr marL="742950" lvl="4"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Dedicated Bus Lanes </a:t>
            </a: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Better Bus Project </a:t>
            </a:r>
          </a:p>
          <a:p>
            <a:pPr marL="742950" lvl="4"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Service Planning Improvements/Network Redesign</a:t>
            </a:r>
          </a:p>
          <a:p>
            <a:pPr marL="742950" lvl="4"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Service Improvements Underway</a:t>
            </a:r>
            <a:endParaRPr lang="en-US"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7503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000000"/>
              </a:buClr>
              <a:buSzPts val="3600"/>
            </a:pPr>
            <a:r>
              <a:rPr lang="en-US" sz="2200" dirty="0"/>
              <a:t>New/Retrofitted Bus Fleet</a:t>
            </a:r>
          </a:p>
        </p:txBody>
      </p:sp>
      <p:sp>
        <p:nvSpPr>
          <p:cNvPr id="4" name="TextBox 3"/>
          <p:cNvSpPr txBox="1"/>
          <p:nvPr/>
        </p:nvSpPr>
        <p:spPr>
          <a:xfrm>
            <a:off x="462685" y="1447800"/>
            <a:ext cx="4337915" cy="7571303"/>
          </a:xfrm>
          <a:prstGeom prst="rect">
            <a:avLst/>
          </a:prstGeom>
          <a:noFill/>
        </p:spPr>
        <p:txBody>
          <a:bodyPr wrap="square" rtlCol="0">
            <a:spAutoFit/>
          </a:bodyPr>
          <a:lstStyle/>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The MBTA Bus Fleet is approximately 1,000 vehicles.</a:t>
            </a: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 2016/17, the MBTA put 375 new buses in service: </a:t>
            </a: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156 diesel-electric hybrids</a:t>
            </a: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175 compressed natural gas</a:t>
            </a:r>
          </a:p>
          <a:p>
            <a:pPr marL="742950" lvl="4"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44 60ft articulated buses</a:t>
            </a:r>
          </a:p>
          <a:p>
            <a:pPr marL="742950" lvl="4"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Later this year, the MBTA will begin procurement for additional buses to replace the oldest buses in the fleet and to expand the existing fleet</a:t>
            </a: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Five New Flyer battery electric buses will arrive in 2018 to assess the potential for a Silver Line replacement feet.</a:t>
            </a: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4"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3"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pic>
        <p:nvPicPr>
          <p:cNvPr id="5" name="Picture 4"/>
          <p:cNvPicPr>
            <a:picLocks noChangeAspect="1"/>
          </p:cNvPicPr>
          <p:nvPr/>
        </p:nvPicPr>
        <p:blipFill>
          <a:blip r:embed="rId2" cstate="print"/>
          <a:stretch>
            <a:fillRect/>
          </a:stretch>
        </p:blipFill>
        <p:spPr>
          <a:xfrm>
            <a:off x="4648200" y="1560897"/>
            <a:ext cx="4205987" cy="2819400"/>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645794"/>
            <a:ext cx="2975681" cy="1941681"/>
          </a:xfrm>
          <a:prstGeom prst="rect">
            <a:avLst/>
          </a:prstGeom>
          <a:ln w="952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3051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66947" y="802445"/>
            <a:ext cx="8448453" cy="523707"/>
          </a:xfrm>
          <a:prstGeom prst="rect">
            <a:avLst/>
          </a:prstGeom>
        </p:spPr>
        <p:txBody>
          <a:bodyPr spcFirstLastPara="1" wrap="square" lIns="91425" tIns="91425" rIns="91425" bIns="91425" anchor="t" anchorCtr="0">
            <a:noAutofit/>
          </a:bodyPr>
          <a:lstStyle/>
          <a:p>
            <a:pPr>
              <a:lnSpc>
                <a:spcPct val="100000"/>
              </a:lnSpc>
              <a:spcBef>
                <a:spcPct val="0"/>
              </a:spcBef>
              <a:spcAft>
                <a:spcPct val="0"/>
              </a:spcAft>
              <a:buClr>
                <a:srgbClr val="000000"/>
              </a:buClr>
              <a:buSzPts val="3600"/>
            </a:pPr>
            <a:r>
              <a:rPr lang="en-US" sz="2200" dirty="0">
                <a:solidFill>
                  <a:srgbClr val="00269E"/>
                </a:solidFill>
                <a:latin typeface="Arial" pitchFamily="34" charset="0"/>
                <a:ea typeface="+mj-ea"/>
                <a:cs typeface="Arial" pitchFamily="34" charset="0"/>
              </a:rPr>
              <a:t>Improving bus service with municipal partnerships</a:t>
            </a:r>
            <a:endParaRPr sz="2200" dirty="0">
              <a:solidFill>
                <a:srgbClr val="00269E"/>
              </a:solidFill>
              <a:latin typeface="Arial" pitchFamily="34" charset="0"/>
              <a:ea typeface="+mj-ea"/>
              <a:cs typeface="Arial" pitchFamily="34" charset="0"/>
            </a:endParaRPr>
          </a:p>
        </p:txBody>
      </p:sp>
      <p:sp>
        <p:nvSpPr>
          <p:cNvPr id="85" name="Shape 85"/>
          <p:cNvSpPr txBox="1">
            <a:spLocks noGrp="1"/>
          </p:cNvSpPr>
          <p:nvPr>
            <p:ph type="body" idx="1"/>
          </p:nvPr>
        </p:nvSpPr>
        <p:spPr>
          <a:xfrm>
            <a:off x="457322" y="1491190"/>
            <a:ext cx="3473146" cy="3002400"/>
          </a:xfrm>
          <a:prstGeom prst="rect">
            <a:avLst/>
          </a:prstGeom>
        </p:spPr>
        <p:txBody>
          <a:bodyPr spcFirstLastPara="1" wrap="square" lIns="91425" tIns="91425" rIns="91425" bIns="91425" anchor="t" anchorCtr="0">
            <a:noAutofit/>
          </a:bodyPr>
          <a:lstStyle/>
          <a:p>
            <a:pPr marL="0" indent="0">
              <a:buNone/>
            </a:pPr>
            <a:r>
              <a:rPr lang="en-US" sz="1800" dirty="0">
                <a:latin typeface="Arial" panose="020B0604020202020204" pitchFamily="34" charset="0"/>
                <a:ea typeface="Lato Black"/>
                <a:cs typeface="Arial" panose="020B0604020202020204" pitchFamily="34" charset="0"/>
                <a:sym typeface="Lato Black"/>
              </a:rPr>
              <a:t>What the MBTA can help with:</a:t>
            </a:r>
            <a:endParaRPr sz="1800" dirty="0">
              <a:latin typeface="Arial" panose="020B0604020202020204" pitchFamily="34" charset="0"/>
              <a:ea typeface="Lato Black"/>
              <a:cs typeface="Arial" panose="020B0604020202020204" pitchFamily="34" charset="0"/>
              <a:sym typeface="Lato Black"/>
            </a:endParaRPr>
          </a:p>
          <a:p>
            <a:pPr marL="127000" indent="0">
              <a:spcBef>
                <a:spcPts val="600"/>
              </a:spcBef>
              <a:buSzPts val="1600"/>
              <a:buNone/>
            </a:pPr>
            <a:r>
              <a:rPr lang="en-US" sz="1800" b="0" dirty="0">
                <a:latin typeface="Arial" panose="020B0604020202020204" pitchFamily="34" charset="0"/>
                <a:cs typeface="Arial" panose="020B0604020202020204" pitchFamily="34" charset="0"/>
              </a:rPr>
              <a:t>Buses, bus stop placement guidelines and management, bus schedules, fare payment structure</a:t>
            </a:r>
          </a:p>
          <a:p>
            <a:pPr marL="127000" indent="0">
              <a:spcBef>
                <a:spcPts val="600"/>
              </a:spcBef>
              <a:buSzPts val="1600"/>
              <a:buNone/>
            </a:pPr>
            <a:endParaRPr lang="en-US" sz="1800" b="0" dirty="0">
              <a:latin typeface="Arial" panose="020B0604020202020204" pitchFamily="34" charset="0"/>
              <a:cs typeface="Arial" panose="020B0604020202020204" pitchFamily="34" charset="0"/>
            </a:endParaRPr>
          </a:p>
          <a:p>
            <a:pPr marL="0" indent="0">
              <a:spcBef>
                <a:spcPts val="600"/>
              </a:spcBef>
              <a:buNone/>
            </a:pPr>
            <a:r>
              <a:rPr lang="en-US" sz="1800" dirty="0">
                <a:latin typeface="Arial" panose="020B0604020202020204" pitchFamily="34" charset="0"/>
                <a:ea typeface="Lato Black"/>
                <a:cs typeface="Arial" panose="020B0604020202020204" pitchFamily="34" charset="0"/>
                <a:sym typeface="Lato Black"/>
              </a:rPr>
              <a:t>What municipalities can help with:</a:t>
            </a:r>
          </a:p>
          <a:p>
            <a:pPr marL="127000" indent="0">
              <a:spcBef>
                <a:spcPts val="600"/>
              </a:spcBef>
              <a:buSzPts val="1600"/>
              <a:buNone/>
            </a:pPr>
            <a:r>
              <a:rPr lang="en-US" sz="1800" b="0" dirty="0">
                <a:latin typeface="Arial" panose="020B0604020202020204" pitchFamily="34" charset="0"/>
                <a:cs typeface="Arial" panose="020B0604020202020204" pitchFamily="34" charset="0"/>
              </a:rPr>
              <a:t>Streets, signals, parking, curb management, sidewalk space, intersections, enforcement</a:t>
            </a:r>
          </a:p>
        </p:txBody>
      </p:sp>
      <p:grpSp>
        <p:nvGrpSpPr>
          <p:cNvPr id="3" name="Group 2"/>
          <p:cNvGrpSpPr/>
          <p:nvPr/>
        </p:nvGrpSpPr>
        <p:grpSpPr>
          <a:xfrm>
            <a:off x="4038600" y="3124200"/>
            <a:ext cx="5237245" cy="3299878"/>
            <a:chOff x="3700779" y="1091403"/>
            <a:chExt cx="5465845" cy="3597356"/>
          </a:xfrm>
        </p:grpSpPr>
        <p:grpSp>
          <p:nvGrpSpPr>
            <p:cNvPr id="8" name="Group 7">
              <a:extLst>
                <a:ext uri="{FF2B5EF4-FFF2-40B4-BE49-F238E27FC236}">
                  <a16:creationId xmlns="" xmlns:a16="http://schemas.microsoft.com/office/drawing/2014/main" id="{42AE8684-D6B2-427D-BA02-53296AACE8EB}"/>
                </a:ext>
              </a:extLst>
            </p:cNvPr>
            <p:cNvGrpSpPr/>
            <p:nvPr/>
          </p:nvGrpSpPr>
          <p:grpSpPr>
            <a:xfrm>
              <a:off x="3700779" y="1091403"/>
              <a:ext cx="5465845" cy="3597356"/>
              <a:chOff x="1040287" y="1686151"/>
              <a:chExt cx="4517849" cy="2886084"/>
            </a:xfrm>
          </p:grpSpPr>
          <p:sp>
            <p:nvSpPr>
              <p:cNvPr id="9" name="Shape 149">
                <a:extLst>
                  <a:ext uri="{FF2B5EF4-FFF2-40B4-BE49-F238E27FC236}">
                    <a16:creationId xmlns="" xmlns:a16="http://schemas.microsoft.com/office/drawing/2014/main" id="{CB085EF9-85D7-40F6-AF6E-500B3C972BEE}"/>
                  </a:ext>
                </a:extLst>
              </p:cNvPr>
              <p:cNvSpPr txBox="1">
                <a:spLocks/>
              </p:cNvSpPr>
              <p:nvPr/>
            </p:nvSpPr>
            <p:spPr>
              <a:xfrm>
                <a:off x="4232549" y="2633642"/>
                <a:ext cx="1325587" cy="523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1pPr>
                <a:lvl2pPr marL="914400" marR="0" lvl="1"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2pPr>
                <a:lvl3pPr marL="1371600" marR="0" lvl="2"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3pPr>
                <a:lvl4pPr marL="1828800" marR="0" lvl="3"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4pPr>
                <a:lvl5pPr marL="2286000" marR="0" lvl="4"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5pPr>
                <a:lvl6pPr marL="2743200" marR="0" lvl="5"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6pPr>
                <a:lvl7pPr marL="3200400" marR="0" lvl="6"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7pPr>
                <a:lvl8pPr marL="3657600" marR="0" lvl="7"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8pPr>
                <a:lvl9pPr marL="4114800" marR="0" lvl="8"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9pPr>
              </a:lstStyle>
              <a:p>
                <a:pPr marL="0" indent="0" algn="ctr">
                  <a:buNone/>
                </a:pPr>
                <a:r>
                  <a:rPr lang="en-US" sz="1200" b="1" dirty="0">
                    <a:solidFill>
                      <a:sysClr val="windowText" lastClr="000000"/>
                    </a:solidFill>
                  </a:rPr>
                  <a:t>Watch for Opportunities</a:t>
                </a:r>
                <a:endParaRPr lang="en-US" sz="1200" dirty="0">
                  <a:solidFill>
                    <a:sysClr val="windowText" lastClr="000000"/>
                  </a:solidFill>
                </a:endParaRPr>
              </a:p>
            </p:txBody>
          </p:sp>
          <p:sp>
            <p:nvSpPr>
              <p:cNvPr id="10" name="Shape 149">
                <a:extLst>
                  <a:ext uri="{FF2B5EF4-FFF2-40B4-BE49-F238E27FC236}">
                    <a16:creationId xmlns="" xmlns:a16="http://schemas.microsoft.com/office/drawing/2014/main" id="{460CCE7F-E4AB-49A0-8142-9CF8960AAE2F}"/>
                  </a:ext>
                </a:extLst>
              </p:cNvPr>
              <p:cNvSpPr txBox="1">
                <a:spLocks/>
              </p:cNvSpPr>
              <p:nvPr/>
            </p:nvSpPr>
            <p:spPr>
              <a:xfrm>
                <a:off x="3957280" y="3914909"/>
                <a:ext cx="1203000" cy="523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1pPr>
                <a:lvl2pPr marL="914400" marR="0" lvl="1"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2pPr>
                <a:lvl3pPr marL="1371600" marR="0" lvl="2"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3pPr>
                <a:lvl4pPr marL="1828800" marR="0" lvl="3"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4pPr>
                <a:lvl5pPr marL="2286000" marR="0" lvl="4"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5pPr>
                <a:lvl6pPr marL="2743200" marR="0" lvl="5"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6pPr>
                <a:lvl7pPr marL="3200400" marR="0" lvl="6"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7pPr>
                <a:lvl8pPr marL="3657600" marR="0" lvl="7"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8pPr>
                <a:lvl9pPr marL="4114800" marR="0" lvl="8"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9pPr>
              </a:lstStyle>
              <a:p>
                <a:pPr marL="0" indent="0" algn="ctr">
                  <a:buNone/>
                </a:pPr>
                <a:r>
                  <a:rPr lang="en-US" sz="1200" b="1" dirty="0">
                    <a:solidFill>
                      <a:sysClr val="windowText" lastClr="000000"/>
                    </a:solidFill>
                  </a:rPr>
                  <a:t>Connect with Partners</a:t>
                </a:r>
                <a:endParaRPr lang="en-US" sz="1200" dirty="0">
                  <a:solidFill>
                    <a:sysClr val="windowText" lastClr="000000"/>
                  </a:solidFill>
                </a:endParaRPr>
              </a:p>
            </p:txBody>
          </p:sp>
          <p:sp>
            <p:nvSpPr>
              <p:cNvPr id="11" name="Shape 149">
                <a:extLst>
                  <a:ext uri="{FF2B5EF4-FFF2-40B4-BE49-F238E27FC236}">
                    <a16:creationId xmlns="" xmlns:a16="http://schemas.microsoft.com/office/drawing/2014/main" id="{81A5DCD5-F565-48A1-A950-A6A57E042DA4}"/>
                  </a:ext>
                </a:extLst>
              </p:cNvPr>
              <p:cNvSpPr txBox="1">
                <a:spLocks/>
              </p:cNvSpPr>
              <p:nvPr/>
            </p:nvSpPr>
            <p:spPr>
              <a:xfrm>
                <a:off x="1040287" y="3885313"/>
                <a:ext cx="1146818" cy="523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1pPr>
                <a:lvl2pPr marL="914400" marR="0" lvl="1"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2pPr>
                <a:lvl3pPr marL="1371600" marR="0" lvl="2"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3pPr>
                <a:lvl4pPr marL="1828800" marR="0" lvl="3"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4pPr>
                <a:lvl5pPr marL="2286000" marR="0" lvl="4"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5pPr>
                <a:lvl6pPr marL="2743200" marR="0" lvl="5"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6pPr>
                <a:lvl7pPr marL="3200400" marR="0" lvl="6"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7pPr>
                <a:lvl8pPr marL="3657600" marR="0" lvl="7"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8pPr>
                <a:lvl9pPr marL="4114800" marR="0" lvl="8"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9pPr>
              </a:lstStyle>
              <a:p>
                <a:pPr marL="0" indent="0" algn="ctr">
                  <a:buNone/>
                </a:pPr>
                <a:r>
                  <a:rPr lang="en-US" sz="1200" b="1" dirty="0">
                    <a:solidFill>
                      <a:sysClr val="windowText" lastClr="000000"/>
                    </a:solidFill>
                  </a:rPr>
                  <a:t>Discuss Issues and Trade-offs</a:t>
                </a:r>
                <a:endParaRPr lang="en-US" sz="1200" dirty="0">
                  <a:solidFill>
                    <a:sysClr val="windowText" lastClr="000000"/>
                  </a:solidFill>
                </a:endParaRPr>
              </a:p>
            </p:txBody>
          </p:sp>
          <p:sp>
            <p:nvSpPr>
              <p:cNvPr id="12" name="Shape 149">
                <a:extLst>
                  <a:ext uri="{FF2B5EF4-FFF2-40B4-BE49-F238E27FC236}">
                    <a16:creationId xmlns="" xmlns:a16="http://schemas.microsoft.com/office/drawing/2014/main" id="{813E0972-37B8-48F5-A551-9F4061BA61C3}"/>
                  </a:ext>
                </a:extLst>
              </p:cNvPr>
              <p:cNvSpPr txBox="1">
                <a:spLocks/>
              </p:cNvSpPr>
              <p:nvPr/>
            </p:nvSpPr>
            <p:spPr>
              <a:xfrm>
                <a:off x="1080507" y="2633642"/>
                <a:ext cx="764028" cy="523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1pPr>
                <a:lvl2pPr marL="914400" marR="0" lvl="1"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2pPr>
                <a:lvl3pPr marL="1371600" marR="0" lvl="2"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3pPr>
                <a:lvl4pPr marL="1828800" marR="0" lvl="3"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4pPr>
                <a:lvl5pPr marL="2286000" marR="0" lvl="4"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5pPr>
                <a:lvl6pPr marL="2743200" marR="0" lvl="5"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6pPr>
                <a:lvl7pPr marL="3200400" marR="0" lvl="6"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7pPr>
                <a:lvl8pPr marL="3657600" marR="0" lvl="7"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8pPr>
                <a:lvl9pPr marL="4114800" marR="0" lvl="8"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9pPr>
              </a:lstStyle>
              <a:p>
                <a:pPr marL="0" indent="0" algn="ctr">
                  <a:buNone/>
                </a:pPr>
                <a:r>
                  <a:rPr lang="en-US" sz="1200" b="1" dirty="0">
                    <a:solidFill>
                      <a:sysClr val="windowText" lastClr="000000"/>
                    </a:solidFill>
                  </a:rPr>
                  <a:t>Take Action</a:t>
                </a:r>
                <a:endParaRPr lang="en-US" sz="1200" dirty="0">
                  <a:solidFill>
                    <a:sysClr val="windowText" lastClr="000000"/>
                  </a:solidFill>
                </a:endParaRPr>
              </a:p>
            </p:txBody>
          </p:sp>
          <p:sp>
            <p:nvSpPr>
              <p:cNvPr id="13" name="Shape 149">
                <a:extLst>
                  <a:ext uri="{FF2B5EF4-FFF2-40B4-BE49-F238E27FC236}">
                    <a16:creationId xmlns="" xmlns:a16="http://schemas.microsoft.com/office/drawing/2014/main" id="{B7D45EA6-4D1F-4053-8BF0-12FC8D832482}"/>
                  </a:ext>
                </a:extLst>
              </p:cNvPr>
              <p:cNvSpPr txBox="1">
                <a:spLocks/>
              </p:cNvSpPr>
              <p:nvPr/>
            </p:nvSpPr>
            <p:spPr>
              <a:xfrm>
                <a:off x="2593704" y="2352391"/>
                <a:ext cx="958897" cy="523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1pPr>
                <a:lvl2pPr marL="914400" marR="0" lvl="1"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2pPr>
                <a:lvl3pPr marL="1371600" marR="0" lvl="2"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3pPr>
                <a:lvl4pPr marL="1828800" marR="0" lvl="3"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4pPr>
                <a:lvl5pPr marL="2286000" marR="0" lvl="4"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5pPr>
                <a:lvl6pPr marL="2743200" marR="0" lvl="5"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6pPr>
                <a:lvl7pPr marL="3200400" marR="0" lvl="6"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7pPr>
                <a:lvl8pPr marL="3657600" marR="0" lvl="7"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8pPr>
                <a:lvl9pPr marL="4114800" marR="0" lvl="8" indent="-330200" algn="l" rtl="0">
                  <a:lnSpc>
                    <a:spcPct val="100000"/>
                  </a:lnSpc>
                  <a:spcBef>
                    <a:spcPts val="0"/>
                  </a:spcBef>
                  <a:spcAft>
                    <a:spcPts val="0"/>
                  </a:spcAft>
                  <a:buClr>
                    <a:srgbClr val="1C1E23"/>
                  </a:buClr>
                  <a:buSzPts val="1600"/>
                  <a:buFont typeface="Lato"/>
                  <a:buChar char="■"/>
                  <a:defRPr sz="1600" b="0" i="0" u="none" strike="noStrike" cap="none">
                    <a:solidFill>
                      <a:srgbClr val="1C1E23"/>
                    </a:solidFill>
                    <a:latin typeface="Lato"/>
                    <a:ea typeface="Lato"/>
                    <a:cs typeface="Lato"/>
                    <a:sym typeface="Lato"/>
                  </a:defRPr>
                </a:lvl9pPr>
              </a:lstStyle>
              <a:p>
                <a:pPr marL="0" indent="0" algn="ctr">
                  <a:buNone/>
                </a:pPr>
                <a:r>
                  <a:rPr lang="en-US" sz="1200" b="1" dirty="0">
                    <a:solidFill>
                      <a:sysClr val="windowText" lastClr="000000"/>
                    </a:solidFill>
                  </a:rPr>
                  <a:t>Inform and Engage</a:t>
                </a:r>
                <a:endParaRPr lang="en-US" sz="1200" dirty="0">
                  <a:solidFill>
                    <a:sysClr val="windowText" lastClr="000000"/>
                  </a:solidFill>
                </a:endParaRPr>
              </a:p>
            </p:txBody>
          </p:sp>
          <p:grpSp>
            <p:nvGrpSpPr>
              <p:cNvPr id="14" name="Group 13">
                <a:extLst>
                  <a:ext uri="{FF2B5EF4-FFF2-40B4-BE49-F238E27FC236}">
                    <a16:creationId xmlns="" xmlns:a16="http://schemas.microsoft.com/office/drawing/2014/main" id="{04186DBA-5254-42A0-8B27-006A706A2002}"/>
                  </a:ext>
                </a:extLst>
              </p:cNvPr>
              <p:cNvGrpSpPr/>
              <p:nvPr/>
            </p:nvGrpSpPr>
            <p:grpSpPr>
              <a:xfrm>
                <a:off x="2696379" y="1686151"/>
                <a:ext cx="796294" cy="794446"/>
                <a:chOff x="2665489" y="1667617"/>
                <a:chExt cx="796294" cy="794446"/>
              </a:xfrm>
            </p:grpSpPr>
            <p:pic>
              <p:nvPicPr>
                <p:cNvPr id="32" name="Picture 31">
                  <a:extLst>
                    <a:ext uri="{FF2B5EF4-FFF2-40B4-BE49-F238E27FC236}">
                      <a16:creationId xmlns="" xmlns:a16="http://schemas.microsoft.com/office/drawing/2014/main" id="{4570EF03-FD56-4841-9196-E4B2639179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5489" y="1679973"/>
                  <a:ext cx="783939" cy="782090"/>
                </a:xfrm>
                <a:prstGeom prst="ellipse">
                  <a:avLst/>
                </a:prstGeom>
              </p:spPr>
            </p:pic>
            <p:sp>
              <p:nvSpPr>
                <p:cNvPr id="33" name="Oval 32">
                  <a:extLst>
                    <a:ext uri="{FF2B5EF4-FFF2-40B4-BE49-F238E27FC236}">
                      <a16:creationId xmlns="" xmlns:a16="http://schemas.microsoft.com/office/drawing/2014/main" id="{2E93CDD4-0F73-4B10-909F-74D260D13189}"/>
                    </a:ext>
                  </a:extLst>
                </p:cNvPr>
                <p:cNvSpPr/>
                <p:nvPr/>
              </p:nvSpPr>
              <p:spPr>
                <a:xfrm>
                  <a:off x="2671981" y="1667617"/>
                  <a:ext cx="789802" cy="789802"/>
                </a:xfrm>
                <a:prstGeom prst="ellipse">
                  <a:avLst/>
                </a:prstGeom>
                <a:noFill/>
                <a:ln>
                  <a:solidFill>
                    <a:srgbClr val="FFC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nvGrpSpPr>
              <p:cNvPr id="15" name="Group 14">
                <a:extLst>
                  <a:ext uri="{FF2B5EF4-FFF2-40B4-BE49-F238E27FC236}">
                    <a16:creationId xmlns="" xmlns:a16="http://schemas.microsoft.com/office/drawing/2014/main" id="{5389CA76-7448-435F-ABE1-C81D689DD1D3}"/>
                  </a:ext>
                </a:extLst>
              </p:cNvPr>
              <p:cNvGrpSpPr/>
              <p:nvPr/>
            </p:nvGrpSpPr>
            <p:grpSpPr>
              <a:xfrm>
                <a:off x="3655088" y="2553058"/>
                <a:ext cx="789802" cy="789802"/>
                <a:chOff x="4207315" y="2544620"/>
                <a:chExt cx="789802" cy="789802"/>
              </a:xfrm>
            </p:grpSpPr>
            <p:pic>
              <p:nvPicPr>
                <p:cNvPr id="30" name="Picture 29">
                  <a:extLst>
                    <a:ext uri="{FF2B5EF4-FFF2-40B4-BE49-F238E27FC236}">
                      <a16:creationId xmlns="" xmlns:a16="http://schemas.microsoft.com/office/drawing/2014/main" id="{9B92125E-8102-4D04-B191-E18B843C44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17393" y="2554402"/>
                  <a:ext cx="770794" cy="770794"/>
                </a:xfrm>
                <a:prstGeom prst="ellipse">
                  <a:avLst/>
                </a:prstGeom>
              </p:spPr>
            </p:pic>
            <p:sp>
              <p:nvSpPr>
                <p:cNvPr id="31" name="Oval 30">
                  <a:extLst>
                    <a:ext uri="{FF2B5EF4-FFF2-40B4-BE49-F238E27FC236}">
                      <a16:creationId xmlns="" xmlns:a16="http://schemas.microsoft.com/office/drawing/2014/main" id="{51C8E415-7621-44BD-B4D3-C85697260921}"/>
                    </a:ext>
                  </a:extLst>
                </p:cNvPr>
                <p:cNvSpPr/>
                <p:nvPr/>
              </p:nvSpPr>
              <p:spPr>
                <a:xfrm>
                  <a:off x="4207315" y="2544620"/>
                  <a:ext cx="789802" cy="789802"/>
                </a:xfrm>
                <a:prstGeom prst="ellipse">
                  <a:avLst/>
                </a:prstGeom>
                <a:noFill/>
                <a:ln>
                  <a:solidFill>
                    <a:srgbClr val="FFC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nvGrpSpPr>
              <p:cNvPr id="16" name="Group 15">
                <a:extLst>
                  <a:ext uri="{FF2B5EF4-FFF2-40B4-BE49-F238E27FC236}">
                    <a16:creationId xmlns="" xmlns:a16="http://schemas.microsoft.com/office/drawing/2014/main" id="{A3B07256-5BA4-46AC-AB4C-33FC83EA4B60}"/>
                  </a:ext>
                </a:extLst>
              </p:cNvPr>
              <p:cNvGrpSpPr/>
              <p:nvPr/>
            </p:nvGrpSpPr>
            <p:grpSpPr>
              <a:xfrm>
                <a:off x="3336794" y="3782433"/>
                <a:ext cx="798375" cy="789802"/>
                <a:chOff x="3676719" y="3868488"/>
                <a:chExt cx="798375" cy="789802"/>
              </a:xfrm>
            </p:grpSpPr>
            <p:pic>
              <p:nvPicPr>
                <p:cNvPr id="28" name="Picture 27">
                  <a:extLst>
                    <a:ext uri="{FF2B5EF4-FFF2-40B4-BE49-F238E27FC236}">
                      <a16:creationId xmlns="" xmlns:a16="http://schemas.microsoft.com/office/drawing/2014/main" id="{9C14240F-353A-40FC-998C-58D590B2A8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76719" y="3868488"/>
                  <a:ext cx="782562" cy="788447"/>
                </a:xfrm>
                <a:prstGeom prst="ellipse">
                  <a:avLst/>
                </a:prstGeom>
              </p:spPr>
            </p:pic>
            <p:sp>
              <p:nvSpPr>
                <p:cNvPr id="29" name="Oval 28">
                  <a:extLst>
                    <a:ext uri="{FF2B5EF4-FFF2-40B4-BE49-F238E27FC236}">
                      <a16:creationId xmlns="" xmlns:a16="http://schemas.microsoft.com/office/drawing/2014/main" id="{3336053B-FB2A-4588-9438-70666F1302D5}"/>
                    </a:ext>
                  </a:extLst>
                </p:cNvPr>
                <p:cNvSpPr/>
                <p:nvPr/>
              </p:nvSpPr>
              <p:spPr>
                <a:xfrm>
                  <a:off x="3685292" y="3868488"/>
                  <a:ext cx="789802" cy="789802"/>
                </a:xfrm>
                <a:prstGeom prst="ellipse">
                  <a:avLst/>
                </a:prstGeom>
                <a:noFill/>
                <a:ln>
                  <a:solidFill>
                    <a:srgbClr val="FFC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nvGrpSpPr>
              <p:cNvPr id="17" name="Group 16">
                <a:extLst>
                  <a:ext uri="{FF2B5EF4-FFF2-40B4-BE49-F238E27FC236}">
                    <a16:creationId xmlns="" xmlns:a16="http://schemas.microsoft.com/office/drawing/2014/main" id="{2D759DDB-A771-41F3-B4D2-5A79588BE588}"/>
                  </a:ext>
                </a:extLst>
              </p:cNvPr>
              <p:cNvGrpSpPr/>
              <p:nvPr/>
            </p:nvGrpSpPr>
            <p:grpSpPr>
              <a:xfrm>
                <a:off x="2072267" y="3774102"/>
                <a:ext cx="792197" cy="790798"/>
                <a:chOff x="1780252" y="3860253"/>
                <a:chExt cx="792197" cy="790798"/>
              </a:xfrm>
            </p:grpSpPr>
            <p:pic>
              <p:nvPicPr>
                <p:cNvPr id="26" name="Picture 25">
                  <a:extLst>
                    <a:ext uri="{FF2B5EF4-FFF2-40B4-BE49-F238E27FC236}">
                      <a16:creationId xmlns="" xmlns:a16="http://schemas.microsoft.com/office/drawing/2014/main" id="{5C66DE52-913C-486E-A256-656FA306FC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80252" y="3868488"/>
                  <a:ext cx="782562" cy="782563"/>
                </a:xfrm>
                <a:prstGeom prst="ellipse">
                  <a:avLst/>
                </a:prstGeom>
              </p:spPr>
            </p:pic>
            <p:sp>
              <p:nvSpPr>
                <p:cNvPr id="27" name="Oval 26">
                  <a:extLst>
                    <a:ext uri="{FF2B5EF4-FFF2-40B4-BE49-F238E27FC236}">
                      <a16:creationId xmlns="" xmlns:a16="http://schemas.microsoft.com/office/drawing/2014/main" id="{A3FD3D0F-AB97-4CBB-B696-5B1E81295A5F}"/>
                    </a:ext>
                  </a:extLst>
                </p:cNvPr>
                <p:cNvSpPr/>
                <p:nvPr/>
              </p:nvSpPr>
              <p:spPr>
                <a:xfrm>
                  <a:off x="1782647" y="3860253"/>
                  <a:ext cx="789802" cy="789802"/>
                </a:xfrm>
                <a:prstGeom prst="ellipse">
                  <a:avLst/>
                </a:prstGeom>
                <a:noFill/>
                <a:ln>
                  <a:solidFill>
                    <a:srgbClr val="FFC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grpSp>
            <p:nvGrpSpPr>
              <p:cNvPr id="18" name="Group 17">
                <a:extLst>
                  <a:ext uri="{FF2B5EF4-FFF2-40B4-BE49-F238E27FC236}">
                    <a16:creationId xmlns="" xmlns:a16="http://schemas.microsoft.com/office/drawing/2014/main" id="{7B42A8F2-D6B6-4365-8AA5-13A887E16003}"/>
                  </a:ext>
                </a:extLst>
              </p:cNvPr>
              <p:cNvGrpSpPr/>
              <p:nvPr/>
            </p:nvGrpSpPr>
            <p:grpSpPr>
              <a:xfrm>
                <a:off x="1720424" y="2566598"/>
                <a:ext cx="789802" cy="789802"/>
                <a:chOff x="1285178" y="2502243"/>
                <a:chExt cx="789802" cy="789802"/>
              </a:xfrm>
            </p:grpSpPr>
            <p:pic>
              <p:nvPicPr>
                <p:cNvPr id="24" name="Picture 23">
                  <a:extLst>
                    <a:ext uri="{FF2B5EF4-FFF2-40B4-BE49-F238E27FC236}">
                      <a16:creationId xmlns="" xmlns:a16="http://schemas.microsoft.com/office/drawing/2014/main" id="{BAB70A03-AB97-4CE3-BB4C-4D9855D001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89196" y="2508421"/>
                  <a:ext cx="782562" cy="770794"/>
                </a:xfrm>
                <a:prstGeom prst="ellipse">
                  <a:avLst/>
                </a:prstGeom>
              </p:spPr>
            </p:pic>
            <p:sp>
              <p:nvSpPr>
                <p:cNvPr id="25" name="Oval 24">
                  <a:extLst>
                    <a:ext uri="{FF2B5EF4-FFF2-40B4-BE49-F238E27FC236}">
                      <a16:creationId xmlns="" xmlns:a16="http://schemas.microsoft.com/office/drawing/2014/main" id="{529E01CC-3362-4FE7-8361-080B660D4DA2}"/>
                    </a:ext>
                  </a:extLst>
                </p:cNvPr>
                <p:cNvSpPr/>
                <p:nvPr/>
              </p:nvSpPr>
              <p:spPr>
                <a:xfrm>
                  <a:off x="1285178" y="2502243"/>
                  <a:ext cx="789802" cy="789802"/>
                </a:xfrm>
                <a:prstGeom prst="ellipse">
                  <a:avLst/>
                </a:prstGeom>
                <a:noFill/>
                <a:ln>
                  <a:solidFill>
                    <a:srgbClr val="FFCE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sp>
            <p:nvSpPr>
              <p:cNvPr id="19" name="Right Arrow 129">
                <a:extLst>
                  <a:ext uri="{FF2B5EF4-FFF2-40B4-BE49-F238E27FC236}">
                    <a16:creationId xmlns="" xmlns:a16="http://schemas.microsoft.com/office/drawing/2014/main" id="{9383E1DC-AC2B-4DB0-A466-DAAC341932E2}"/>
                  </a:ext>
                </a:extLst>
              </p:cNvPr>
              <p:cNvSpPr/>
              <p:nvPr/>
            </p:nvSpPr>
            <p:spPr>
              <a:xfrm rot="2454672">
                <a:off x="3422537" y="2381612"/>
                <a:ext cx="378854" cy="232040"/>
              </a:xfrm>
              <a:prstGeom prst="rightArrow">
                <a:avLst/>
              </a:prstGeom>
              <a:solidFill>
                <a:srgbClr val="FFC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0" name="Right Arrow 36">
                <a:extLst>
                  <a:ext uri="{FF2B5EF4-FFF2-40B4-BE49-F238E27FC236}">
                    <a16:creationId xmlns="" xmlns:a16="http://schemas.microsoft.com/office/drawing/2014/main" id="{050BEACB-089D-4EF9-B3D1-8D89EB938558}"/>
                  </a:ext>
                </a:extLst>
              </p:cNvPr>
              <p:cNvSpPr/>
              <p:nvPr/>
            </p:nvSpPr>
            <p:spPr>
              <a:xfrm rot="6808713">
                <a:off x="3725156" y="3469329"/>
                <a:ext cx="378854" cy="232040"/>
              </a:xfrm>
              <a:prstGeom prst="rightArrow">
                <a:avLst/>
              </a:prstGeom>
              <a:solidFill>
                <a:srgbClr val="FFC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1" name="Right Arrow 37">
                <a:extLst>
                  <a:ext uri="{FF2B5EF4-FFF2-40B4-BE49-F238E27FC236}">
                    <a16:creationId xmlns="" xmlns:a16="http://schemas.microsoft.com/office/drawing/2014/main" id="{E86A94B2-096D-4288-9F38-08D11D7940B8}"/>
                  </a:ext>
                </a:extLst>
              </p:cNvPr>
              <p:cNvSpPr/>
              <p:nvPr/>
            </p:nvSpPr>
            <p:spPr>
              <a:xfrm rot="10800000">
                <a:off x="2896692" y="4065339"/>
                <a:ext cx="378854" cy="232040"/>
              </a:xfrm>
              <a:prstGeom prst="rightArrow">
                <a:avLst/>
              </a:prstGeom>
              <a:solidFill>
                <a:srgbClr val="FFC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2" name="Right Arrow 38">
                <a:extLst>
                  <a:ext uri="{FF2B5EF4-FFF2-40B4-BE49-F238E27FC236}">
                    <a16:creationId xmlns="" xmlns:a16="http://schemas.microsoft.com/office/drawing/2014/main" id="{9D05BEA5-1926-4352-B3F8-4289D5B8DFFE}"/>
                  </a:ext>
                </a:extLst>
              </p:cNvPr>
              <p:cNvSpPr/>
              <p:nvPr/>
            </p:nvSpPr>
            <p:spPr>
              <a:xfrm rot="14815006">
                <a:off x="2106898" y="3435416"/>
                <a:ext cx="378854" cy="232040"/>
              </a:xfrm>
              <a:prstGeom prst="rightArrow">
                <a:avLst/>
              </a:prstGeom>
              <a:solidFill>
                <a:srgbClr val="FFC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3" name="Right Arrow 39">
                <a:extLst>
                  <a:ext uri="{FF2B5EF4-FFF2-40B4-BE49-F238E27FC236}">
                    <a16:creationId xmlns="" xmlns:a16="http://schemas.microsoft.com/office/drawing/2014/main" id="{7C8BC949-0D25-4911-8E93-037EB365BF8F}"/>
                  </a:ext>
                </a:extLst>
              </p:cNvPr>
              <p:cNvSpPr/>
              <p:nvPr/>
            </p:nvSpPr>
            <p:spPr>
              <a:xfrm rot="19138854">
                <a:off x="2401257" y="2365116"/>
                <a:ext cx="378854" cy="232040"/>
              </a:xfrm>
              <a:prstGeom prst="rightArrow">
                <a:avLst/>
              </a:prstGeom>
              <a:solidFill>
                <a:srgbClr val="FFCE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sp>
          <p:nvSpPr>
            <p:cNvPr id="2" name="TextBox 1"/>
            <p:cNvSpPr txBox="1"/>
            <p:nvPr/>
          </p:nvSpPr>
          <p:spPr>
            <a:xfrm>
              <a:off x="5298251" y="2948916"/>
              <a:ext cx="1931604" cy="523220"/>
            </a:xfrm>
            <a:prstGeom prst="rect">
              <a:avLst/>
            </a:prstGeom>
            <a:noFill/>
          </p:spPr>
          <p:txBody>
            <a:bodyPr wrap="square" rtlCol="0" anchor="ctr">
              <a:spAutoFit/>
            </a:bodyPr>
            <a:lstStyle/>
            <a:p>
              <a:pPr algn="ctr"/>
              <a:r>
                <a:rPr lang="en-US" sz="1400" b="1" dirty="0"/>
                <a:t>PARTNERSHIP</a:t>
              </a:r>
            </a:p>
            <a:p>
              <a:pPr algn="ctr"/>
              <a:r>
                <a:rPr lang="en-US" sz="1400" b="1" dirty="0"/>
                <a:t>PROCESS</a:t>
              </a:r>
            </a:p>
          </p:txBody>
        </p:sp>
      </p:grpSp>
    </p:spTree>
    <p:extLst>
      <p:ext uri="{BB962C8B-B14F-4D97-AF65-F5344CB8AC3E}">
        <p14:creationId xmlns:p14="http://schemas.microsoft.com/office/powerpoint/2010/main" val="1526279661"/>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2.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ags/tag3.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OHdSMGn80SAkSMQY+vPsTFBOXVu41tbu8+6L0VwS+f0YXQsvhOkAyC9Q3nWduexXP1SnER2NIGshevehlmtKd+FtrOgnYeeOJm2Vh5Ae+y+xKhASf/IvnVfgtmbX2MyuTiuvk7voq6Rh2cOkR96QxxeK5kgawCNtUErPBqWVpcRxY69QRqLYD0d/R3mcrF5ZRvjT9yV41bhvRjGKBaSy/m+yRT4frjCaxVaNKsjR/f1Ci1c8I//o14A6hkV/Ahy9HetNYWo059XhLhcsACwOVpCafS/IFD0uR0vAWLFyIUM6aAEu7CFhzTxULFIFHBcUkvz/C3WJ3lqHf5xkf5MvIrgCRY/QZC59BgzxwSxpecveb4Z7fyu70GTl803C8LKOyGneG8SAGpfUeG8WTp+d5apno3MIPTLE7KMQ9EsFFjSSMgMzKZME3yGQWBjFFq+K5RQO6jgOfolyWl07nDmyPLnzZXkljID715DP1QkKVGGBxtAPcMvXCINYfbJaxiZEuEmvozCcM+D78yCW1oGrDvzcCoi/iKNKwlNfiJrGiP2Wkv8vRA20li1rE20I55J6N+kzaqG/T4Tqbg7pBP1qvbkKy6QcLMq7p+Im/jISfubdkIrbLvoCnBp2UU8d18ME9B36SAu/nBq7uLY/5WAtn5fOEP5e1NXucBNp3eII85w+hQX2UDUVEhzDGT8Dykg1WTRgGSonSfZFQ1s3tfjsnmTz67295UGft4nhjFAAH+NCJj4gy+/o6Y1OuT07EDztA5Aa/KAfIeGjR0rj2KaXGj1gV/5e8bB5XkstaeOfZFMIZkWetP+FEoKHtHAfcRBO3Zze+canBqeIerfztf4hWZrWGaq0dnUJdSjcF+uuo9A5kHwK5FbbbIFEEYDTFaSxO89KA5YMKvwayObowmaY/RpVT7B/iiDfq2AUIrTlClahO01GFYawQj6vFBpSCYh+7CxHoa3pcm8UsH9hpdRx/A8RvFfWka6qQdWUjB/xIqy0wZFHzGLyeo5MKXRkblAUB9vFYt8xJ9BGEuAfgXHA7yvyWWamuFPhFCfctvBK6SnZSNh8ZOzzq6EDJco9UMX8Nyh3/b7CpYv43d/61qk0bm8DyV0nwxiGoe1m8DqKJneHRshFE7a26MWfy59pNOOGpjmxmTy4J0aJXWB4JlDfyEsQHvlAVArG9Rma9aSumVdSO97cL49ZBIlg7qQwcvhS0A4xDnAZapCfUJl+rRfxvvgSsI89Vbzo+Jv9A6R03uyG5VF0esZKY/FsXryYJwDGSQOVzkfhA0x6vOcysI8Z92jJwcdL2SUiGXPJPX0KDxCPU5kWTcszGXuycqMA/MA6Ao1n7/xR4r1m1K/5EbmPcr69mWePM944zsqps0T8WJcDT3SXnZZdZ3c6sZSv/9aQOP8HSN70+6Ubmt2FW8tmMlUw3URz67VKGgDOHFn9jgUh3bjVzDPua5wgfmv1/wAxrEG04V8F8MekjpA6GrXem3lkIfNSPzDzv2h6/OhhYYxLkXasxYMtuR2ARs8TOGXoRS1fs1dsXx1TsFdcx+RMwA8RhIGl56hpfhSQBERaK64Yapg7qOS/I9KL8WgVOsCSJ9Ty8PzeJfhG3EnI1HruQqHdXTJRPaaW7d3n0DtMuDh0ksG3gydSN+Fhc6JDFfd/Quoet/UEPtmqK1UhTG9HGSZPMAX3TIkivL+uUoh0fLor+dr+RBkN3tufL9O/uVklR75NaubomtyyZuKufQATwCmFdXpRKpvBFtpiXkkpAkgEK6d49aXDOQCWyzn+Tm87bT/lRPke29bvs3ez8LdR7vRxtzusDypJGdLO+HyEOHQ8AuPXFEPB+gTQUE4+OB9ZtbSu1jch5eY4M9ujzpBjLbtjficSQt4eTO1S0P/NExBEU9XcQRJ9xeceVnlXQri6fs/OKIuDA2rnjKnj3YYcOCpCB558CDG2iR2b3FPnBUVZ81hcVPnqTX8ALlNkpYisoSojqqtflBNErOVSgfFzNqbP2QJpjrDBBPX83szdMi0bznSSN0epFnfsZuE+avdj1985C3WoCK/ZqoYow8uYtLlByo6Xnj4EsJ0vNfo3lH0byniQzVU1xzMEDg2t+dps2zXCKOn5m4fOAVLW8SdnoByz6/nkqLPi6YRr3hSaHaCyTky5714LaMg8X8CL5QwTFYhRSJ7g5xpFwSErQ5C8rOv1mKUedUBunBYaTFwLVhkjPzPnOH3jvTe3BnrzJulW7sbtA5lfyVAQi0k2FcwAa1LJFivit+DYukqhLxKViitRbB/dGzlIbiz/rMtB5KPuICao3wPu4eq9BLNVzdZe1LqNvx6qYYXwF+MTZ7fB5qWG6u2ypCfstFovyCvPTzDd80q51QktaV2pjBDaAIpmDVohfoTo7j4oc4rSM8CpN1tV3GM/SQTFHoomzFaMc4susYmnsGlr5ezmfolvx4ckGpGPjSYBBKSmF12nMYtYTvaVdPrzO9MldfSH9PYYQZDU+fByb6ZlPNA/5DSaL8Lq0aLNA9YBOgaK42aWg4wFNz4AAH41JmiUWpvNeU9olphMhsNy4CulzETERD/Hs8R0SMp+T8+lRYWxA3Z3z3boj42Dxr/93KZWbXERd64/NTgbCKqBpKoTPDNFBkSDzYwa7wW9YHZSH1PlHAxzCBMKw4gED47CL9hC26OwUJG+IdMQ129qSJ71OkWxtbQf2cuwH/WplYXPvII9f/UXecT9JYQO26dzNbyr8vfjmGalrVPoZwBWiokCDdA3mKdb0WzLYTLzTGKMdCsB9EyE4kUf6z4wD5rYGle55yTNtJuKDdLJTqwi3aSImP/wcO+DM1VemTye/fp3PeDwnEDHsgfYJd7QFIFEBXIZRYj9T2vecLB1H1+1PZzDCuAXlRjag5o7aOxEoJxjydiqsBS0hASbpyItjro+xO5M5kXwxsHr+esJt1faapET9bEin9ZB5nutGCYQUPldafKbD1a+kr0OUYJ5vFRksyGqxsOnDmRS4DPIkN6cD41sceEsc//sj/L5EPw8YDjcm5qbIJieANSrxe7XIcMTT0ZnDNi5HfbgygiztA/7lWMmFVO8FzinbZkW/VeysXcHKJYcYm9MG6RbnCds/QQZHvPKLRpSOH1SqbwYghyES4CYQQ54temXhmCfgLCaiNomkuToWL7VPt2nJbwCkLAGAViKkTrZQwHFR1uqaWfxzCtpurLw5RwdHHUKmdLLKLEvNGSFI097U4D1Hp1IruR7BxPV/arm0/hMoQ3HPksmr5+jQ3oGcgyCUI9/VIDV5rXIkEfc5HXkiB3FNxi8M3V99uaf9CbswhhvW6n7vVL0peNenohyZRVUtIy08oCe8qAWIUoqnrO1B/tN8Tb9dABfRxmQ1KKUSiaTDox6Ej40/2plhDhiaosRXhoOwAah9bPMm13EjVxrVkN1mP6s48JbY8ZykWKxpdB32dEr6Wm6JmIAp111LQwHwZ1vKn3HGdEA5kDGPHn3rAz0TVvoN3QytGMn1r7+aR7hxtOjyeeWk4KTIuJmWNYvc6V9/MfXgv6QxIVLDIJw63VKmhxdgXu9Gr0HcU/FuwTXO5VLwsC/UtTan81Q8GQ/wX1YqovGytUK3IrpTDOsAv7hByNdsgLEWn/+mbVIIO3fTWEC0+X5Ht85NR34DIMHztHSbWxGxTu0zcD0+EoDcpA3rs2ITo4bMvx0hpHd9uspnDfT4VCsyqO+8dlr0vyos4kOnkiXJnsqjIlWgTAV8QDthZHJdvNDyZFNpScsy8xWnUtjBOdwuXeizzf6ZJpQjPdd7O7rUUsR0T61KhLKc0EewM/KZ9X4LP7Bf3H+hWwycChseOn9Ewm5X6be/iCclNgueBNRWANmQX+oUbChfV5sD4gdDfAaPyQxxAcX83M+4oWaxFJXCJlzvRBefQ0M258KagLy3+CvR5X7q4Zj943gH28D2kmkmwnAxnTon/z+ij8isWF4ynSnlC1OlJCp/qdMVeFqKGD2Lxq3d2wvFirL20+U9okfm4qddTLPAvw3HYUejJfSLjDqewV7WMljJSFiwT6+s+wsZYlSe7BIuqE+vHFKNJEPX5LpI7XqR7mV0SIw4BO4E2Zp0EwerMvmFk83oElxg6IQpV2S9FXHFkPHOmXolHD6UsY8mj4xbS7jaOv8b/u9ElS/LCmaq6FUUr/ejE4GdYD6GJKrNUvFgvIzly2kbk1U1WTANfKN2xV0BLVRNRi+OZKBjSiM0XvFVueF9kc3F2F5eAtVGkazNGZHOrnj60U/rgxgBZJpGvvpiUjUNKZpopbzj7oekfr8h3kGXSGEYXuaAoWlAyd9NwXas5f4HXMN9b+Vs/vEvylzBpqQznkXnlWh7RVPP/kYdMNomWqebKYrRFycB0PCtxVcRQ3D3e44PaLku+Mu7uscVBxy9Aaz+8nhA5KcSctKnu3P2NP/Hz2DGwPkupiX//ChOv1hfkh1OCiZXSSN7CJRpXuv1TeHMZkG7TUCKvARuZto9DQKimtDDvRwJiYLxTglQvqPUz2oyBZ8UVYEcDz4BLOiHrHLP1TegxbF8y1twgJvVlZE3erxkXDb8vibdp4ghQv0bLjIEh1aFqV6KlWngnU1chghOChp/RD0zSYynzP3vhFDso007k525nFfr+h1wP90s/theWsk8KBxOLS7BI2ncWiGJxWISlxbP/e2jnktvzsVzQ4HywemxTPoBLbRiujpCDYj5mHODxNIsGcwCwrOWc6egj4Fhm6cvHjmPq+C55+RPbJM0pzx1iIyRHsEunfgcJHQ+Pg3IgrlQUb+Ij2nkJAeXTjTkyQa6T8QF9rqzfNTrxdOLMktv61bAonkiLFL5PM77gX01rPWZW2fOxD82JJnKdoMhegKDgtqjNWiVIA5dEkKwrkaRpGCcHhORcE31KgcbWu6MZui0zm/K1cd1v5aLF37x1PVCVLNiGtHwrfByNSAUDLll9UgDpQ+UCYZvDB89hvh0Fz+I5eWJlcojwB/wouuoT1zMH9HY+upwdSwMhKuKBnRVwHLNv6seDdj3lwNlxV+E3+M5uBOELnlgC+7w3bpgXKXt1BvsZY4NhhWzpchRWfhFN/qR6zDPmNOYjmeiEe/oP/oQYDNH+pvLtc11FYdAwBLgoswxMnPMvu4Dhm5SCm380R0klidOCEo5Zr/gHmLzwqIrD+jioK0/A267fddYThlj+mkoq2pGgW2Ws3UClhgg3jxcx6OT1wMO7RSFsinSzH0+BpqRadC1xqd4WgGX29eqD5ZvMgRvsp32Z3eP1R1uU4tTerDHg1aWsPJts4Zw7WCQpbAE87gnICGGxvmPwpOpBpm4TyPTbHzHKG9FWxnScXsETWX5hlaBNEP78lMlqEdrQQsZ4WXCUJYUbWM9fcRtqeOJQQ+OA5CE+YUwdz2axMaE2CMQnDKA2UHQ75PVH+I94z+lVybRzDS9Dr7NMvn/N2vJ9o5g/QUpT3jf82u04WnHtaQm1vEJc8IbutHQfyJDPPn9rJG+r/l9cRkwcrUcQXMz5fiAFuch3fADsZ+uuvoyVGsI7lvOgQbqrs5JMzGrxyvZDuy/Lt/Zz0C2lCvm1sTt1OcFmb1gB0E2vEh9RS6Fuq0p/MyTtlZHq/44qbrAXwqdAQpqg20B6KpLXnkK9NSnkj4bPJGmXvvvWv4PJICJ6D50TbX0iVgqtFunEH37oHES5NrHGzAFhIkGxjgD+Ubz4jhr4UE+0SPE7BEsVvl0gCOks/Ws3Z2wvI3IFxmYgFW0kwT81FTAOKTz2AmO7+PBMfJN2AN2pujkt5VgLWEWeTDjI6VAOyGN1w1E0Ksr/6Fb++mk6uS64uDFu4Z5v7B57p/8xhE1bA3jsuvUaeb6v26VhT0cXfVkp973muNUU0rvWbvCRaBZMkOWtH/Wv+SHVkJfq2+7JXf4Q92qJJzVU2SK0ZjHUGxsVjXNh80vPGsqlGBH5c9DffuXpnK4k0X+2HM7g4Xjs1e8f+3bl37XFuHHPANwGsxDI9811MjTOkTj+KCOimrb0vF21lGz28EPlGsliPnvOaEjQyjovD+WutsG4xpFPU8AU9EKtALpLfuy+IWIABnu/mGTFU4HjGyi5J8WYovgBNeca0moIX00Sw4RVysTBr1E2IwoRFL5tEAXs1wA6w9kHXKDkeECmoof8Z40TdYnb6PHOl2omjFQz3uVX4Qh/WmOvDT0z5lBqR/WTMDoN5mrx7E10QOUkKXq52j+Z4p4mjRKfET9x7JZgL27PE9BAbMDDcUXk71/MhX6z7BoaNhv2NMG1S0qAzxc9T7CTm1PIr7HUzFjx5diqeDNjpljOomu6QofUcxQR+ZTjs9axGrfNoDzWJtvu1VF5AvD6Hg3gl1jLg+1fnhN5nYOp4bbHi7IIymhmyKCJaJ8vXiUmQzWcE4hAfQPUtirCmDMaXAVyaZBYpCj4FuJyqIBAG703AeJ3U7md4HEWjhSixinVzpzOea5nE/FGbxBpk3WP3iE0PqqUAO3k7t4R8yJ8vYBVLbZpAvVlEDNraCIos5BPZw9inikokQfTJUSof6AvK0mzGrBbLiygF6peBdCeUON+12BdA/+I3adiYaDb62UZ4P6IWkoQNtzdt44kD6nRjZ1AFKDeHrgUdB1t/4TSodbSMa6pdkWw8/89vP8keUMir1jZzDPhz0krMolns2t9112skmcAGMKB8tacF6wViheQR4+soX/3ExU+CuJaad5Qji9Y/lb/+oGbBSXTRt9WqGB2RDP8u+T2Hh5emoLySJQYLYCi+3+NwhllUhEkjfgbXfsIWKQJEaKcyq5TpfgSydkqyfHUPdhFe2RQ9U+sV+/fd4EZgSqkxJImNFwbdWswX5q3MIXrhOdRSS4ZlW7wUMsPYHYcs5hw+vPlhkAx/s+07BVhowR/QZWXFTgwn1KvRIeYo+0+TNnhYx5McszJfK2A65rTG++EL0egutVYu6Rd0dM4CBo478HIFLNV7nZXGlaWToQjQr5wvsAaXRzu3733sc62jnMvbhP/bZlc/IEDNu1VcADdc30cDARpKii1KcGdMhpSKg/LoTe7Jo7bB55/26RuGUZ0c4UO0wx038pEjhrCBoSdbLPQXI6g3kHiTzbwV1dFWwoX6GGJxdNkDEZZe2YvE8qEduySOIwOO8zSPTlKeiqJZvSq26sn8qlR1UHztKE0RAmbecCbVarp/O55NNHw2TRP/ZKFtxxy+hdroHH5SCNJpLSiYiVuKzE+HLS3YDbemev2V8faydVS9BrjVZGwJO55jfaBsdkmbsBn6PkdguhqWYmULmjrHoR4l0626cPy5yMkPs6rS6boDonwzdD0wAvvjajQfTz/kUr85DxuMEqUN/kPVEpXt2P0j4TVc6o7YUDXSfTLTI3HEprUgHfX2HziJfF53R5+MPKbheMFWOwPd6aEcfnKavdbev2I7+7bk4tS7NFxBPq3MlupP1ZMofpe6/bCDMAneS62aPYa96Wr6rB554b+ztZzxSiLrOHQLfpTJLs9yiT6UzGEj/yyTezTXkS0MMKBkSOmesqAYlwnY78FrtOaXexC9xS6ohoZC3K38LUopwFCs6mzvIIlYPZyOOvuyiB0I9YVqrFxRz/4KUtEPWqPm8MkKG78xVT8R1SKgXHzsMS5duHLXYr3ZVDmPD9HxA7n/pwN4sR/viXktu0jQjwEGtQF4sl9ZYKTPkgcHfqZiXrdRIOAJhZeBJncHf8OoFijrczyuLPPhf12TduWTYKKZZS8/nbfH4Guc5jCszx2yyysCMuOL5y44Mub0o2EAcD7+RiS2hMmRL97VOJLXY6Jr28r4kSbva6WulQt93HughyB6Q7jySWERB6M/4JFCoBoMNb8GWd7mtVYoYKwstTosKXPHEMwmvU7NZ/KOQIcUUJKjqfwmD9u1gdUuudHVZ32VY+iEM/v4KdelAKCovtqXbiYp5guiUAwlR5kgAxlSygY6OtRRZzi+gTErXjUqvFhJYtEDDx2GqI8ckzpUQaDgTb/V0MVmZowj1HP4tMOeIOfbAsARLADMbD/j+UwMsIQWtrv5BkysDwkGhNEiX+jKWMt3Pc6QpxIpHKCS9Ep/npAL3mkt+V+x9SFdZfC/x0cIUUB0aRdK9rcl+APi7tv/qMWD3jnxarv046AXAAT5EjtLu58omE9/odoz7szV4/qKUKNzfVJyg3bIggnMW0OzlwFVVhuUxM+yhRwnnImMoh2+WLCK3JmkXHuJUIgAKlMkjIeegG444R+pXkjNMNTJsLAUIGb9jJJcUYlfFVzBlqwDIBRHQnOaJfr6VRYH0Uze4XtTCOX0io43kl+76vHWdSpmlyyuOBk4G+Vj+QWNoqXPmJcY0tOCEkNCA+tD3JCO5FzTDgb61XK3SXTIy3NBEyot/3m4fqRn8mZk5SR+cQAh0O7ERFlXUtPfJxhQPr9mTv3IJP4mRMAKJvhc4gaJwwu2YwmDPPDAx1DSwtFTZpNAPruKt8yTePo81OHd86XIyLyb0MPttIKE5Bm8p1ljcwwKS/EDCnReZ3y0FfxIj5cMRvmnHPemLKS2S+Nw8fNEiB33XKrLeMgdO17znhJfjAM37rtYTK3/XC8iQsiBbgcpzyQFac1MO4Oi1H/FvmmwLZWT+ufZNW8tCeDJQJR/VxSyAHjZbe13PJ1Qi8TmNuACKj7sFJfZDEHJFA/NHUZhJbfTRgb3CJeZtI6MofqEkEhCUHDBk9BDwa4iI0Ygcd/FQT9rOjimuDBV4asugeHkSW0d6SG/4XPptHmuL+jvgQIPZQyurnUxS4fzHdsxyg56ioj931befyzmkchSth7Ftg/oVTJv+G8Xrbn+T6wUO40qBMTsK41ec48sq2SS8XyQl8MM12kwIMiGpa60LVtjCZ/H/t/vLepyueH0s9JaAfa6enene0RYnJ+sgvMsFgSxBdtzmA+Fc/saxmLb9A9aP4la3oRi1ykv/tb8nhtXzYbNkej6JompnGKSsAXjeDHEF/73tVslUwPFRhq4BsYYQimGhgymktyvpZPRGviQbqxcIVbtAOFbkXR+Y9sYKMzyVF8bSg73JdQ8I2JCKOGegUXMg7oNw8mdv3ToO7++BoBejxjVPt1cPp+cP4pcaEDq9VrYhsRj+DtjMrEd3n6unh0+mnu8zAMjkkY3IwREpf05eCdqmHsslJ1MP55G5210ukyBCo66FeLFkMn9HeshqMbAqS462xUxoGBdElcVd3RarxokE6dw+SZrER8U7Osm/ra+W2s5SaGg9Q0zczlq8r5wVMGUXNOrWbUvCe0Jrdmwa8kc5JFVLX2SPFaYq2StnUMCl4G9aDGRojGLAUZi6kQi493dyaF4/nMRtiEXpkUEwOqIFBExc/j6wTU367mGsUiX8iz1HwhGCyAV2V6b2d70rkzSCOimn7wM6ri6hdSiMARdCKMDEl+vEFost0LwiUnV9JhYjuUJsEdSN6xj27RxOYke6ZUP/lIjbqtsDWPGfaGVeCGHWW7ubqBBGu1sl78CQhutBGUasqwx5k0pE7FPqLomhcn5vD2SQFCgYPyecPKysZaimfvXYtOMNLLd6eWm3HIdXLhLyWcNasnKx9Qe0l3DOO6/cQxbUd+AoQErHYlhA+LgJxEKncJwkcQ0xqIiWsNDgLBJjrHt+Onp+enjKxfElmbmcX3TB+P/Mhv6Hge84J8lgOVM07+XpgH7zlNawJcS3re18IZBfgnPi+tu2uhj9JyAAVF6rvCetntaJHjRSP+jEzA7sfOjENvKHp/GXpHLToItOUdBBsCzY7fSCYMk3X8W/l5oCoIyW5pOOTcFwyQzFBKcLTpTNmTvbNSVHzqpYcijCU0XRZDtFq5g+Wbpz2tWVoyZf6+PynpDYdQV9zHzE7eH20cgyXtm/YIB4+yq1Rl4M2lUa/cFjgh7iNgKBh9QBg5DFmj6V1VoaBecQP7veZi+9Myw2Z4ujmHbpowNdKCh014nvPzLJhrfCbUWeggOQCXW31VmZBTIPQCpVb/uCCQPR5agqvxJ3YP+esasQFVt12gqFCZPmPd153ROzOfsoIOXH84Psd29YeDMPBNJ5GyOTWuz0dDIoNswFdgnX/laLIGpeUiaH8231AuotXX0GttyVVQRrsuQBEegZXIOpYFs/aBvbab4RqrjgozCUUlv4voS6K+M8hXYj05nUsdG3gmPiw4sv6VmJeStYrOUJew5nnQv5g0rnC+NO402khV5IPCVUpd4ASpDOWNYmCy46uW6gGo3+qA3u+PoWqdRL3GyvjRLufVIEn18HeniY+wK+Lhn0EjC0HYpOwz6b4+xRJmu5uJGkaA4c+QEkk/9/ZZ4l3CBVNYYAueu+SsvtyddQHt0eukefttxloX6FV+msqQfNvyiiu6HlsaCfNuBr5JBUmncpE6amSL6CQuIr2Epw+KLy2DOUIEHO/du/56R0Pg8mlpqovCloGbAzrvLYhmS/+uVkf2Wi4KzbOfwGg+BFVOLDojyWRmqkxYmmIAcW8qFyCxw6xTKSpQKA81NyNQKp4z7Exvex8rDI9VJfimDbs7uqvnaCQh3S0Flp49B9NU2x1J8qi8n6OfeMGUAd7PqpWcWYR7HefVBZM+9ZwEkimKrmSkCgJh9f9rbbJKKllmQ8xUrj7/ix28Es1dLkyPHa3Y2Sc0ZGeWkIKzRnAARGd43hqkGHKCQ8tHU5TOKmnhC/WysffBnKdJiR+tWVumtV0GRUeEjnl4k0FRBCci6zP/ADo3RbdQ5hfPuJ5qN82wUyvQdJ+5/zHxdyOiBrXO3nqRFsSZYP4reiGozLzQnUbXqIGTj1mYpHFPoa/ykTIh7146gydT5S+yeSr0PDGRXDr4ubBvzUdFHVWJ0Qsw8D6NZvyt9iKlV8XlznULHB15X+H9wap2UZYAh6SD5KysmeVpq2QN6lWDN0a6a/vDX83SZ+hEMxi78XC6g6P+U0vAV3CEMZT4X+e9CzEl3n43QY3bipHvbdgxscYOkBbcIzPZgRCsjviItKtIq4KRsK7gs3eTee0yrOWzzvDufUEB/jSytF6+VWeQwZQTpxZkjpFCO8ublnHNGVc16Hjgev9YFK6TnJf2wFY1Fn/1ARLDd0iLAWM2q202Qlv0lTaY6GYY8sKH8dGdRwOuBpgFzT485l8FDJbjtX5F81fupUjkIFImGTCkAmJjHG1MFHvx+MLOl7ZTzY26S6hazsx5dmXDcuLLQTqLJI1Ysz2acLNhPBP/uskBdSfDmhyXA2xWyIOFPS4i0ocxok+WWjJXvSt+7tlFcqCMY9FhOT9smV54oIRoCmFrFDeV0Sr1m6XJeBWNoU+UGTmwAbjG3ImECL02rOckoCQyYONgKZv/5qAgUWlQGdb+dIkwfra+Ff8j8Y+wynl2JP0rR3mic9npje0NCPdAdXv3Yxd3Zk+POAtyFmLwbp8KfXP+pRq852JCURNcSk3dh0gexPE9JCb4RCWgR+/euqX3tCGhPzX7MrQMq3CdoohBqj64DD3+UvwsxM5bd00zb2dwPWPAMpk0Tfw53JyOZOGVLVqUNpexUmSp+rWoIGrGUFT+GSik4PNKbIV5FVpEPMZ8/nZGkh1Y/51rrW7JwJ4gQKpryb/7M+upOtmnrhAPzJKzV0RypU5c9pKSVhPOBu4GP9PeE4kFm7x87GqLq6P9neuZZzgADzgyunyFwRDHhKVie7kKDU1VTzmCBYo8lC5d6VF/ZCfnnNe9Z2zxFEyrkjHQ4JK+cXig4nU82mQin/2BoPcT7GNbvnDpdWsETg8wrMSaLoy4ySQwCtXMIPaCnItNTc6EXF4dIWGiS3KZFk3wcWgZ0RR2iIdzYk9PZ7wT6D4Xgts52nX7UdjBB7uqjC6yWL4tO+doFAlD4qAwznnxao7CHGc3EYLT29tgEJ29N1WtDWiexEbB4JEWLudhH23wxSXy7wDyj6hlI/tr5Uh1T+GfmWhkuNAxB8PWf9xRNAKY+X906J7a1rJJ+xu0iBG0VTIw7ckmzpiF2R610JoIKccTiIX2UpJPoUEbAGqC36vxMfZaGj6lUMLGLXhvldITPd93033Si87NQ97FlXnEhO+KiPr7dZ8coJzXUccAET9nPLEqzE35X9CoplPhrIF3RMyqijGdA7NX4AsUv27AOs3yj9sTnXXVlNKRN5B55GGWj17JgKfAf1FhWopYfPd0YOPgRm6Fayickh79Sfy5ygFkfwYO9gca0kigL/cdgG3EMsrtU2wChN52cu2LqB7x52caLykM9cyfpweLzPSz637xIR1FZVSDN/0B6kUiXLE2IhzmyAq2kRpnsp5Xu8sTaELAEgnnSEXqs9E9I2KVZZYy2IByipRHJAEjUMX93bxfLsiCmZQgaQt2QAFLC+CeBOSJhbRNimv/1v1sMfUcsssTsRZBfchaXFJhDYjF139Bxf3lp5ZTKgCNgbsR/xqxPTduPQm9KrLSLuJWcVN7iekVDudAnJa9s4eO+vJN1BFY34GJZf+WI/kxm1CAi5A5oH7Bowf6ayw1/CmUSl14X/D2/x4rD3FIKAaSh3U87Jj/LcAvBWhDPZY9f7Kh2c5hWFilTWRd2p7q3Shy0OHrURxRU7+suo1GCnusS2ydMwry7CWoMuEMokaScFwD3yjfUm9OZ/q7ctyEEfE2g82AdG1olHgwbZVo5nh+NxIiksGjFlglmUCFKIpCO2A34UbxWl4iVVkHCUhtZUWKGWsNa8RSpL03jsHYFQD6IlFczUThUxESEeo8/eVwnFHP3zP5cVymIGh7LZMbidL+Tkj1PIYkPUEkpxT1Fc5ggVbR/z4L1D83FLlXZScjk4PDUvV5B0TdTV1mul41PgvNcOnjs9KVkryX8meNMutEcYzK/KLxJC8KRXPXzoszDADk/8MQP39Nbg1H5iqtZA0EH6dS2QtUlHCLSXOJay4HuycLslzYmoAW05CTt6XJ9Jvve4SKXSmdBQWHoFri9hP4BKWkS8l5kzPFVFx67n3X7ThA0cVLvu1KxuOC01aqDOMTF9ZJFdULd1rn28iwWLpgOgRSR632kMiieiYg//LvkI3iCyLJKGcXH4W8jmMyW2z4FQgW/xKmLLneNRKkdE6hSk3hx1dIOPRJ6LewjL9QhhQo4+khacf8LzxQCyJG70camiJWjEt821OFgt9bO5KKzyL7dFjQ8wLhepM8G3VZ3KF+Byg0TC1+l7tFPwn18Rp2fuwS7sQ5+gSyY2IptanlYoaTURPFKpa8PfzjbKxhmuAi4MyBGPUqY09UNQeCt+76aRGexm0/u1Tamq98MzyphbQawYCrecuuCQ9d4Rz9WFDWI2e8SKUbTUDC8CX3TdvA0MxkZGTTJPQ4C52XvZA4ZDsbuOYTeVsOP1yWo4GW35Q0GiMtZlBzVSF/+D+bGHG17S0HEkDZ+tRtEvWV1WfRAw+3HfbtRfAFviTtdCWxBl0BzawXqvKcprc6ttEXcC2PJY24NLT3iZXV7hpGupugS/nd2B5t8U01uYuht2j4RQ6Ec/TPN9nyTlSTzLFmN/Cbl1K3zsNbsdKdwbeStZudG+HdwXILDH5GbXMtKxvHH1XBq+6nQbQaAtAcZNhfgNlpPlTZf983NSHshWSDbvTrre7+qv8iz3uUxCCju+SHRYhrXQDo5+aO7mFz8bRl1kDa11f0gkUKp/LRFX1xlunq/Zi+lklPNgtcVdHNsCwThe76a7LQZ7PpNA0YBAM1bUcyck8upolqqFrohOEDkU/VYWjybT1Aa/c0DFARV6VD48czVUkPT/pFS6G3ZrToawU4oAALldUVQ/4TttqtoRPXIeA7PTH+zeMQybCv6aZ+DVk2buxCNB2I0MgCh3wJYgtUNsTorKoGA+/ojNA5OxcflXEV8h4ft90foXc+2qD9qRAqTLRAOvc1tU3zovzaBpoxVByg19wn8yP8G57UFCgJTDNCD7piszCDCN//uI1QfVILCOTs7kcb2u2S48YS/3s5X7FZGBwPiAT5BYb6ay9VrpDMotzpskdUOI/DlHrzZupORj5N3bmdieDHIj9IuW6FplEeA6s1sxoGIXM5oMc4KFdR8TW+2croig1YjULw6xlc/B4W/kQygC/Ay/mGeK3cuzTNpYwkiv2F9aSjTIjnJRjDvoDQ/ksecMrVLXIN6nAN2mCrmXLKpUPyvCxwbQBQ85wDkv81+5SQXHLRzHhAeayEi39tzbieB4IBlzlTn5MgrjU/FK+0o5L4WT78fbZbspdxa+A+ajSuEixlwRBiBRkOSRLH1mWPMdaOF8DXEYNYIEiMkfcc0KSsyzNg8exAD49DX9wS0naih/6zOqEwxi+imTnXfeQuWk8A+zBd0jG5hwatRXMP0dq4LBsLKGh5ZOYMhQgcjm4XPwts0JwHp/deY9LYnD0zXpsAgmS8zaqTleq/j5YELuhCKFmHQV/5bieD4VfcTj9jIqsKPMHPF9QXzfSM20/d+96y0uQ1PtL5hkJKDnwfInMQzYs/4y9KOb+XNCQZS1+8ja144a7/8SO16M6m/msOeq0F53XL8FG0/2FLSnImYG5Whau/0Ft0q+OhlSsbB8I2w2KNvVZsMyAg6MVh194whjoqsWluTtxRpFvZMe1ov4C+/9WWyqBywAmCd91UiEyJh1W/lCiPSUYxe2Q+alxGXKRI2UPJluKg3zBrOPefEuFjS+4SVr2NgGSORSxVnpeGVHmDTfCb+zK/5vqGn/tg+I8fe9onqJnBvUkeCP7yU4+rze65gRspo9JQqFQNoFuei6ZUcJ0aVF4Tg/gxzYYHxNrBSBQ2d4ihfaTLO2CJsZKGs/CGJnFRPrP72s/Qr+N1wqNMLq58nCckDcxwgRdZp0oXGFYT+RK5y+aQXLlrUsRRnJsJhJ99aXov5xfkPTzY9RTcaXtQ7NZjVlZirlB5fk1GplhcPNVbJBnV9QfnuKSRXgPTb3C8XUPM/7JM/KI7ROnCkifXK6OcZvt0LT8gd1+xHGqIGNpR2JecR0XBvEa52dGnmmw5Vagefoiv0wT/gI7/XbPS6aI9mvdbtPATDPPyeGrWTaRpFynmBX2+hUCNkgnC6Ci5MNtYYUffyIzXL4UCWkTnadn7csJnpo3uurCWLkO5J73sb4hNXgLbJXc0S65ev/yJqROHjyz/ICP+apsKDBM1FyjxBVoDGnpXNZanAtUecfYAQ7hAuaHw1g5feT6TUGt3F4SHdnoB7urWEECFBNlbZZRt+bu+yFy+ZmG7TZpwNDEt6Y/v4YEmiXpFe0MK5V2JkuusHldJAESaYErKT33x8T8/DhnCRMaap2tC5flCqeSN6bh3+FfdkNG2n4MrEh95EaQdye4lX4I8X6Y281sOMcx4zwJrpJj/JrYSZaU3f6q5xmEuQCcOnKmvTlFjW5zYl79L8Kd3/lEfRSReRPUCdo9Y0ooMV+/EmqiehTuODysOu3Fqa0NoLOPmD9F+Fb8O2+eQj+piMh56P2qIlDB69qkz0Rmbm5bWeAKdyXQeJ5p7Nr07MNpxh9GgIDZJ9zyK/FMNCHYIu1GrhCG/JIGPmV+cZX0VrahX3DTrqSkkJ+RuY8AK+4kLRXSf2GDIMI2GTBFqPgYF8HX2oicGsVmemLwcGk0D4JCH77VGg+N8F9J6YpjKajMcDywbrg+tXdRA764XJkFeqXRwb3dhkocM9MI1LHrxsTYAh89wrP8cbpHSqEc/MvM3X8lQK1rqjG+kkCiS63LZr7LHB8GQvnwpqwzgV/7UqDr75pZlxhDwjGxliieDF4yVLAIohgXh+AHiJGXOFq/YqdRIuqwj3FA5cGo5uWop42a8xPhBXToNnp0FuDhUjPAXA+t4BWAFqt6RTGelUOFrIOggKL24/lP/qRU6ktmrjmj9/g187sQ47BYuf5ZOIS4yetXojmxVxftG/nl1hqFOLH7WobcplhWcJY0VOBEGQkWWu8W8Bd3gwix1JsFlICZLKgipSdLtwPPG1BPSimpfqOFtuiimdIYS/eS1+ChtOFrZW01LWbHDgNpHOyVHLWroYcUsFo2AO9MmBj5mj99C3kpb1ubDJq+fMClhu0/qghJONCe/TT0RdpXEvArBAtN2WPw6g0LXdUDFNKrTLV0XSTu088SH/JJCglw2zrGMrskELmw0dG/Kx122rOR8qbrseSM/kYVu5vZqY5w3HK5xllY/DWwM8/enCpogbt97N8WoQ24XjIrxe6dxbUYHPKw9Uek7jGGWVV26yCRtGaVgD6OjZKo+y5SrozKYH/kq0qpXpQrqLtv2cEiSLdRA51ptB/xvTnbeSlhOkZwsSOWgJHyxEOJjGx/9fqIM+2w9fIrOVfGhXezEWJaIDUQkeaVpNxUU8d6Gf3zYTn4mL7+1cB/Cdipx9bL7Hhn/wUtabAVgI1QrpKqQwFkgVzi7tINfbbrPuqj3yW5Zu/LEWqgg2N0qMuj0ZuogEBdkeKLXT6vva22B8fw7qP4czdBplC6wkNDtcXwUejHeUU4Ai/4id2EyfPx93s5Zp2vL6Ol0ObA9xyRaLJ68o9ijNWuAx3syQa3JTsfWItg25fGDGv6LIsgzIJCSs10dsfQsfiXQbTwA7fGOX4h29TMmlrnhfbN/AjINMM36Wt4Tj488vlHtNfTorJZA47g4Lmd+D0S6r6mR3cIhRBKglTZ4HbjxHx1reyufh1gtfajDEU/pOUjcylRxg9R94HU="/>
  <p:tag name="MEKKOXMLTAGS" val="1"/>
</p:tagLst>
</file>

<file path=ppt/tags/tag4.xml><?xml version="1.0" encoding="utf-8"?>
<p:tagLst xmlns:a="http://schemas.openxmlformats.org/drawingml/2006/main" xmlns:r="http://schemas.openxmlformats.org/officeDocument/2006/relationships" xmlns:p="http://schemas.openxmlformats.org/presentationml/2006/main">
  <p:tag name="MEKKOCHARTIMAGE" val="PICTURE"/>
  <p:tag name="MEKKO" val="MekkoChart"/>
  <p:tag name="MEKKOEXCEL6" val="False"/>
  <p:tag name="MEKKOEXCEL7" val="False"/>
  <p:tag name="MEKKOEXCEL8" val="False"/>
  <p:tag name="MEKKOXML1" val="4HooU0THZk28POP9trq+pbTvvzd/gcV8t56cq85kb3NDTsUhojRA0EsgEHHMH7oYP1SYpn09ysXVivguJdhTvfyVMsBLTGvcX7WPTor/CmXfOtOhH41qEIghVTfcT6o7+LHxt2iMj4vD/tblS6qzJ/gMcPCGrbvVDHAA21UQtxjiIUqba8bxYpIy0ufKDgD5XDCDe+RVNlFbJpcVRItRb19Hi89qJjTD9ipKC/dBBdkNW3cqqxFriNY2B7W3+bXVxpcBJ3WxE9+VOtV8Tm585I32tmAWsi3qBeXb5MtO78ZlEar+3ePvZm/eKkNj3/PmkC7+73A7e2tVVjZSW+pEyY6MjjSb/fYuKUlYdpc2J851EWCgPDEiElWg1WnTjQz/WMaup5Ox8HzXdYPaLQY02tr4lIE0usFqpPEw0kAWDWcYjok4eOt9EVw073UTlngHofjai/ToWfbOdqm9oJ+6oBsKJmgHTVcOIle7J4AIEpuHvG496en+iGEM42uyGNLEqbn/rPWm0HFHWjW0Im8qDo6T8JJ9MWVWo4V8z3dk3rdbfoA2HYq2DBgvzZkfLx9gCBRe86WwP4H9AdJdrwdxn6062SwJZOuuDM7FKpom23pQmAMT8fVEQMZ5nfNHKlsxO32tA24iC9KE2fUQHr43WCNmPQ3UrwI9v6UFRZaJjaHxr01WyN84IaIGAZGAhvotQ+cGVocnPcLjdKmDHgpA9rhuVpmOTiCpcCNFBvgcsG6Ib4ANMZsQKVZ47CYExh19qoxwWNSPo1YIIDHI4I/ASIu4EEwTMbXhFzEDEOT/VhWr8+8bc5m1iTZwyQi5V/Q0v809OEI0PpTK6Uuu9K8tNZg70ktmBWitAuifLIZ850dgWGJyZTfWMALVQrZ5+lR8M1rpcrfSIx7r9r0Ys44VTE8UZ5z9yZ09DkafpeluiUVTt4lvCS72fjk/07CCQZbw7KhJer5LbcO2JTm7+8AeLJIWFJwSuGmJhnSbw5gd0lgL3v3PtOf+wqGOqxi0mmw3xjqeVj4h/QoWtn+hs7tvBTKFZShDE0AxDgwvuiebdAdMXcoRUNmiQuj4wt0IidIqb+d+4frMlqBTVajvW0HsPpdnb770vb4xXDVM630EeVrdqW4bYdm2x0q3+b+qP9elSlWXmMac7baQq5esLVccYY2dyOezz8sY1c2eaieGhhZIjuJabUs12zoBg8lSki7lMrP1U3ni1i0Xhltvz0jYyeXyaT0U/eajGr+Om7kiWBVU8FWYalkdu3nR9AF4X52WIX0zBhqu0Hb+EAtTPmJJhaXu+SlQ2Gyydsbjiu7vEgq2pT58ItcjA7npZg0xrxNqH9W9B4vHm1vuNQ7LrUn3Fml59hn7JKZaXQ7f7RhXyN2+VqNdpe5WEnANPQ0FnZWqjkTBx2e99WUypKj5Uj9UAl/4deao8gsRReE+dZZlkStvIBYuKYzsJ/dF6AVekHviq/NWXCuKzEHYGkdNbGKoMhHmMNTBYESwwBj7QrbK93p90Pfg/uCHGzz7neKbB9o0KfF9/ZN3rIGL7JFsXZ7IhuzjXEBgZF7BeaSt3HzA9eiitSEFqA3T2a0w8SS/kilaY6BliDzvwvws8bwOaAZIYAC/uF0b/11p1J8xWKYxZMS11UdRFFVdqLE3JsVTZeTiXY7iQNBdetg+dR3gV76TI89YUcg+v3OVuVRDZ4WDRhgqPnRXNleJPUPMNdJ0/YJG17E1qWwQoIjUNzbZsSAeZ5epgbynL/bhID5s7RbEic+13zifMCGAHklvqgGzAt3+Z5Rus+UutYvG27RJ26tqW2gFF1o+GJ0JWy/T70yod0qfc8+349gm4Q5YBWiL8QregrtyxWsvdPbXqsMX+kE1TBcgcBXp2nGsRVMOvuI8XguseXS1lbzYyjr/Cy6nVg+vmnbIRstXGHiE5O+UaAi6f9RrCOb3waKOHzdRaGzIeVswut9HmOfFruTWNzHx/gOhmY475o3/ZPXrFhu2IJmXJnVMxAzg48QBbr3UcjMjV+hcxSOrRgqyTKNaCZksWkZ+gMoxJAsWRTPdr3vdvk8lZ+UKJ4alRqNRzDEfC1CvE+MznjMe6zbzQXOGUZulSITU+CMk/uYaR4UpzDyuRCpBiQfJIoiYxyDG53JEOwEVYC4GOK3vjXd0TlhLGnED+rRIb2A0d550EwrjD9MF7g+Ip8LuA9x44OsFnugBOFOlm4JUHG7483XgMEiIDPqsVrH3LjdkmzWKKS5LC2IFeorhFWzp2lM00C2Gcn/mXUd3TESSIOXOif2mbcTPgsqB1iBhTcvS/DU5uQ05wHY9vATGXht+yhxpimfdF0wyR8di4Obq/4CMyPa5t3/qdlu+0wmZcw35+6lJLPUGjqBxDbLfLKjwqn6tnzAvUz2aduEHjWGGne9HD/7hsVe2DzuFGxntUjmQ+ZIOIFdpwQ0gzV8P0JLeYGBKQKYLTOydkrR6c1DqvEaAG9gYqTA96BEcb7Yc12vOycY/cUG9ly87j9RaTC+9BeT7Y8Lv3/wQqtPK4aCiRMNxWW5pvukDVnVq7lo86pyCKpaAloY5xZ2DlavY7gVySAhwdKcNA+QxV/ATymoFMTNOyRMiqks9ED/4TqfKSop+9gEmPmqNGRLzRiGtws+dR5G1lyKbH11PtgTm0E4rvC/Tu4olOYsBAqXIktowBXk8MPXn1i4LcUvbMfUF5PT01Cr4zlNegqOzym/BlpQTEKOwajkN6gnxgqitrndz043fs8bYcwv8k4sQQG7NDdVQUNinWybpgei8DRhqnQcwbQuqVStbF21p4gl7eVKGY7/jQAxiWL6HdfC92bzZPAllpec8tKGR0YGrKwPrNbtqSUJh8i8KYed2aZ9ohoByqeqh8yFVxQdRIsPZy2B+XQivJifIB1SVJRtPE4bI4b05rL7s+MG7n44NPHQqFmabUCiHhmbynxQ2F1f0OTCzlmrA5I2fm4xmdaaWpTBu1poumoKCVtwmcdRdf+z76yoqr3/aHancvZjH9ydkoM2Od/cBfej+EiiPBW6V4kLrWERCWY5S49K5Sfm/UR4LFPodSPvAWoFh6I7JrvFC6g91H6lyXHHuoew+4HdbJXv9QPQUJ4dGKW4N0vH+kNoBFmveC6DtT00KoRneP+YzWZH1z9GH6FO9reUDDtQ0ZjW7sy2yC3C5UH9kyclY/wTLRW+8JJ4FEhAWasLMpoKfMYx773NWX5gQrQSExZttWrR/LkdnzCM8KppFTqYrPxuBC0g9MN9rWKlbSkjHXuOeOXsAOAFpF2/R68QhpSh9kkYs1fkOAsDN3ntinQMmLej1uCsuewK4UCVO2Gh4Ei9VUWMJViK7nz8kmqwtBAEhdgLk1lKsoBkFEnCXBDkIl1snY/TUqTCazxj7xuzwDtDvZwRl08/wYHXGM8b+car/jMO0yA7i/qwbp3DnXGhbBR35oSUNtkwK/V3X4+aG9z+kAgf3DKYGItU5RcqHaG2jiG9uAenjk2dm6WdEdcuIlNRchwdcJqf1IquRW6iP1HAystGukA/pkelXQr3ylipRz0KDbIhTqXGakZBYqtHbZytN4ExONTKa8cllptSued5kkZGXTHFZ0Tim6ix0WynuVR9v4/wxivIH8gJXrPBDuhyn4Pbxss0NHhMZv0D/eVcGRgfAY37Pgc+2Zq59V1Bksm6wfhc+2Biq0rh4n0cqS7UQ6onL40HUl9R86UWwhZMK7bH+1Jsj8gEYudP8dyYF0CnWhHp3eG+Pa+Pg0liy5Q0O/E3i6RDkwXpVF9TyCKOQHEB9VYOZujz5kyGSteu26464jmZm8G+5QZTEhKigrI9fjaLGr84+2PKkxqdvStxyWsS/POo4QVO7eZabm9uLre3ooplzT7OJDGs5GAvTYEHxekTBnyPQ8F9k1RLCvfJfyWGQ/wdHtDREyce5XAMgee6KPsEPVm3vFEXzjKF3khIYYab59LWx8OSr51M3Wd3BCOlvStITEyVxsxnW3T86neC83/lSW52o5/c2fcMMy1wG8xTj1Zrxi8UI8ZbQNlHBlT/REEHSevpkFEUf7XoGr3NKT8lFoA6G599Ju2A16rpOixQRFwW0YWIEwIUhDG4WI1NXNKRyYBly052UAHo6BDw7vR4H/mFH0/togVLdIldh3przPWeqAiRgtmg9nXKeTEcm+OB0mwFiiz++NhV1+i0mko6nLouh949xNvg9TNHc0rEBMkaJPGe6CLjdtpqQqjc5bF8ca/9HSv1SCaPk3XIUVhCqT/hTvnCmtuLQT5NLjZDlMJIRf6SHL7nib3QBFsFf4lhYoKG001zjxF2PxV8swEv1NwPyCBbJTnnmV3bDjeL6otCCtOoheaWWtTUbImZxW1t1qocgIj/ztuAG2Nbx+18EL7i+OEWWA104TrAq/yJiozhh0tgUv0XsbCVjfR8e0Ay/gAWhPVvBKCGcGUzS4sOmTGywciQ0dwYGzKiRjdZdCWV3W6iMN55+bXFYWII+JvxsZCreU9/PRSzyvaN8mp9JGY16dW2SciFGnG5wZZlqtQVjXSw1+yyyaa55CY9k0kdtkzCQBruXXXQ2H3CUBveWWiC8ly8qQ23TPwxvo1C1MCgp+jq5ReEJ/A3k2ThlBf3pnduWKkYNRDru8Z63SnMbvaRWtIEYHZ0Wpom2AtMYhJ+bzIjxoP350DO9T1ogZ2vbi6yEtF0b8KR1hDkZH3IepL6S/5O623GgCpJK8fKLpvPPdReoQrIZzW9cP4NfdUYoh/J8Ex2SdwTrVtzWmja0juS6g+y/yuX2dPfedYf0AXNiCSO2bvZzBMaSNKeMW8h3DjEH8NdFP/ldnX9AIz/rtp1f5oYjsiUXfbMo1WgY6RkLzTIeUqzESyyvaclscYmqD2/hZaWJSyirF6+rnYUbvQJ1A5Cb3pCk0M8/N2JA7yG7vxqorFZ032XMvBOG7Ut7IdAcF6PdhA/YC9Ak+laZVrua9CvJWddlM62OKY+pg6/vsKSOyS5rBSgZDLmsRiJjah5tAgG0gj+XyGQ53wFV5Rjjr2z0slW+yySQ628Y9lnzqWNOp5a3fD+CKIPdiS+mZv8R+Z8Iyjmftinl/ecGanHoqQfJlNsQLtjolAVzPPvCFdeKh/BPcr10P/yVq4TAfvDA4m+bK4sT/m/hwVizWEQVvxQvEm/jOhBzPNr8vU5rIYdRklinIHEQwc+tILCaJvgpdmcfpbfSiqCW95ii2VSH9J3WuvqC54hfAG2toTdC6EKIGu3jBVwHORf7VZ4H5dbI4Tn9pt2ILlzVsSaeW/iLZNC8Xz8JPanyP+xQh69BlMt+oRf2tdt8/zVrGdXJMbEQRyVRV1/3pFXRlv8J9ODQdVbe7v0Z95dfac/Iv9qYK0LRQghkS1RvbaDLfzWDFBsJP+OC3/FeczDO1XlJhQCeAwyEZ6kfAxu5QSt9tGe436T7MRuKC3l7wHeOY0qq2Rjue1L3yvbEdFYmi1y2mEnU/SKaczsOGMWI8uIfkxCLrSfD3hK2AvjVHM5tTdIIZlJkLNnshhz5mdzfy+xBrJ+4y1JnqjrmjqBml/k2JXfYYPg9D9kIwRxDSpzq4Avbdx9NMrDqYz8t9Oykv5bP1pQyv5scjXQdFfrvp8T5iSu/LCKoWvtRKLVJtc60na8ZyFcphcmG5Xz0URGfclgM6xV15fMKEMd1bFo4GOABgexspgdI4K+wAOr2qm6MMmBnkXI7Rq5RJkzOqAEyBi6PWE6j8O/UBSiVqmKDjTjxq1VTfNPrqnIFxxNGmNcDadqnfNZ2u7xEQamXsgfUxeormSvfNm14aY9xi6dYePhqShNe10j9RnWNvxA2vSVsJCW5it/pNwpicqa3qqan1hU8c9TNx14OxHqv2WImjfXTNE+w9XRkiiqT6rJZMYJfYfWhQBmcPK6Ls6XSOZS5BLCDn+CdABnD6shYv8+ElEuDSOtX9lJ2jyymUQSh4dVI7C7ZAD1lEGKhiCbRl0ns7HvQBsgGf4YVIdYJDlDxiKgf5pWv9/jRI5qkXuTjRK2tIBPRgiPxAzhi2iTpp4B0RLEyWziP5hkM71jRnRHUR1OXQYFJIfQiom13YK6xmm+l5eqcydSSkS+Vh6qUI7pvDWMHFmkj5LF41qGQwhSKv2ABca3Y1zqf/oelYJoTVmkc6MLjKDn8PsfJcbD2TanHNF0OjN+44L0YD9nVpX13wUcBZ09GWcfq+drbkqA5LeULA1UAp+kYU2r4JpWN3ZpE7PfvWP0FHQn/dAUc+D3M6f13/mowKazFM5emHd5Y3gvAW4LYBeKzhdbwuwFR+kiJiYzoBX7RAijug1qEm3kFnoDViqEI9y/+gU+gVMiuykEXLOLg1JcU5u5USsnj39khc5qxV8hN8BO5mZjPWNJi4wshKYoVgcZoN6RZFcjjmVxu8wqzVzWrhUoGIkQCIvHyCgdYo8QI043Weye6qlLn0UstwhGRfOLPx1cBBTRsEQso4eviBcrKdwYebzZfoEmRcJbZN+Eh9ApFKQk0QKp5v8lDDrVyEFyuGk9SE4YuYpJGktv9L+Jic2YdOBv+BquesDLZMvHGX2QnmZQpgjOk7MvPwv3dTPt5IJGe6xosRhXnmMe20QTsDbeMvMW6/XgBA0xHV6ocfPXi/PvbYrAmELxL0dlkzzHL/EC6mF2+8kPPlRpaQ4bnqwqUlqv4wJKTkjovZngoqHDWiSPcaR2MIx3A2huL8TmvfVQaEozhlA6oTALPDQmLTs5Ajl6c0ad7bPh75QXWuhFlSIUxhdZZwlM4r7+nQDytzu1W1C+cMvIm8gowr5h17oxGTmjFJD5XAy/zE2eO25LMJtFCvAKepthgaD0tnNBh6wN4d3KuTR4mC25AAJJeSu/kqTUJ/H1wSmz/uQ7+Xa2E9wPZVyWcQK2afGD+X5Y9tsoliQXi+Uv20fZlafyvSlMqI6dIdVQhGFS/oSsWP4H580nvjXIvB2SQsOJxf0oPPVzWoBgKDvG2sf1uRn9oyD7U9oTAp1AkaL28shYYGKBPetADaxsJCAAY2o+8VsZ1YFq+yA0CNgKzaa8zDKR0h+jzZAF24KyCRjQSixlwJlAJCaqgD+9JeFrl13+OzrcEz3C4ze7JKv2mCvtvYHx8zcwl1bNSxw2Ky3FvQqlC8lPviL2K5IoquPzfuxwtmcCU9Sq/Y5iojv+f0W8eoSLOkJA9Ss5J0Ko14e1J01zm0Mda4+STmyz6riTMAsURPZiHQ1Q9za0QPtuytcbDk2I394Uk77SsagxmFGI8O8mnuxK8MbHGoO6fnE5emrjPZsFLbVUF5/uMKShs9UwD8juoFyzB0KkrNanOoflmNqIULxLaRbc2PuoXP2ltjd4i+qdA8mT18EtNia/xaXmZQbCkpUR9ajSk3YUPiOEE3R9ye1fyuIPRUuVPhmn4D51GJVTb5y6PNEvX8yichHbdUyuHINPbVbw2PIxawPMuoUDJvogFY/vxXuX68rJZzdPC2eJhTibBM4GPMWl41YX7OuSX+ndwKTrT/kOAcESMUm3D/dsf9v4WfEKCjHlrsd3EYlN2RVKOfuryszWPbeaHGM3Qgy80UyBNv1imroIsW9J6tJ1ufsnOw6n4rhgNjGyVbFYjZXCHY22wMsdK2M93Creu8RtDyRCXJzIZyI5pTPz8KX2zN1YVkSx7qNBfKF3pd13HWucP/LlQyKNyy7TEL7SJpUbsdsdXglsJeTGbRh8PHC4yCrsEsFJpLqrLh60xVdoAjJO+LerubXDo/jS2nB8oIuMESesziUCJGBIbLwyXyDNKBh8lC1/WvVApCUeW1qXxOnEz/gM2Jl41ZYoKvSjEFWYv3bnz8CM413HTNN5tvdkc6k1X8ymlM1zQPRdcskS6zoiib2+URLHX0hjexj1I8BAAGRBI4pGeshYQexjOewgBrVydrR1GN2RTgQG6QFmqC3GdfnBQ3irEyid3fHeB8e+1amzUkrBv4pswFadVCCVJ28hgxrrZRqXoZkSvakT0k+2PO2YbLcGcbjNR4F7VvhH5boL+iRv2fIC1GFRW0N65ax8spUodGikOvIcnxD1pcj7EYYyyGnHlJwBi6EolaOEy7nLTgm34/Yfono3DAPNSLfwDKonYpQggcf0Ux9IqduDIqXOz8oVwONOU13NTQgGtEOKCevJDlyIUwQxOscXXo4B9u38rwurdCFz96cKKb9hCjthlcfFoBTFp6QkEvFqwdFj2IPoaZcX538TTRynBH4YxYjnzk9Zlq23Y/j1hWdmTMaayfVvgkabLSGQ3PlGihchU4XqXA24uvYdLlyGtrI+RfhujOp5NzkmUr/yzyJY/IBx7NWETUaf0TFu6udnfBBgIQqfNFr0FT23yWMngEs3GoNHSV+uKCd94rSAkcxZStKN8vXk5m0UO7w3X/06xzBX7FIli79JxYKrX2Ul48SXwI+S93b7jKQzeDeyfEH9fp+T2ZSHtaYOpsRbUiyDhQctq86jUbpsYHvjGcOnHbvj5D2CxmuwwCA7DlqGzIrvguJ3THkDDYy8rD7DvSAbdUenCJIcHlat7+C5srSaU67Njg1G9prB132+jubSGdS0s5oH2JgMX2bqLnmR6l+GW/aCDjRW4WIH1NfvNRUei+ncGArswRnCOe2x/sZ1tWw9Vy/NrvaA0JDmTXZnByaOjyKPZ27ROUifBTeP/nampA36yKKJoS2/q3bMQWo7hahpLlaCJXMvUYkk04YWKJBCkM4PIfEMJOlEO8jb6UubFO8MY/QvsPZKyppb5Tw9wSapdxxewbD5zVrYeI6rT6D5w1+XBpV0z9iOcynXGk/fNphm6EVLCz0R9CaDsS6MrCeDlTTnR1gChhYdTtzjijd8Vc8sJVKE07NTzShHUXOaqE62d0BgcvbQsG+3ZWIdOJLB37byhcuu3Ub5MvRO7VdyuJy474MG7zoCa6XTC8PrMTde5p2RwWIqP4GOG0sE2PrOPOFq3R8rOTPZQrsl4AY4OfOnKEzQ3qF9BYJcjBNN4lzyXRPrPuU3H8LyQsXj23RyYa3/QhUr0rcsoZHNPAW9Z2pQDkeoHO3eCDEg+r0q0/uo7fY6/L6+cv3Y4mpuhkVG/AbmGY0R/Cw2SxUiX41rC7lzwdv21aOTAUd2BB1ASryfizum01q6IZLHI34GsPPmA5CJJ27n+g7W32NFFLu7bHjN8jhujFJoY6cBxoo/Dr+hkauxJhsTFraInZPl0U3KnfvmtEDPEKjrOl9WhFDv1i3vZdXFiAh07tevOT2RQa4BFz5i0Q1Ad6P8SxdYFOMj7poJdR0Vd8/FpA8jK+ybF+rnMrfsRI2MLPHWWXUkdrk5c0IYFR6yMPnkhw7wZfGsdTtusp0ORbWlJkR9FM4XWFYeIjTJbLOtp9nvQSWwDNB2eIw+zb/OBfDrycYHBzSgGCN3FVUHIw9W9PblmBZnLG6RBbcTw87BQL+FI4RDDvKELZhhCB48e6foVpx3ZHK+QX88SwttAOozKZAW1HNMHMJN106SwOX8XL/0cD4vgCl08WaRCmeWSY0LPDR3FreO+B6eVrHROEb8O2eGWyvmJFnlw8PD9Q0oCKHeaOMGSuc/O0Jn1ntgu0/5wYhrPBl6gehAqkiNBhA4T5v63QD/aw75vl3VZtCzEMCA4sUhgJaVyaDYx2G0LQEb5mCylT//zvyReMxK77nyHIt1DWby3MCxDQW+CZcc2cKfkPxfkUdc4PABAdYwG/IZ5GiWrucbjwkMkqplYGaN6yDoNSTdBVHY55IvpW1+Yn+Hla2kj8Llx/yIeU1sVHc1njTj6rLH6vwSZQfsRK/HPI9CA0rXYKAjsBCBUa/NSA3AH0DGyCmQZBPgcqY5TEJik914ZdGpbFAhlaIEgnopCBSIkLvFUdY4YzI4BP+4vokavJuSc2OXYr2pyQAW6ELp9Bf6mPx8y/K2FztYEiw9H1oJsglcFCNLWkRixNRU2XNrC6vl2b6TpSaQE7AraVZ+hJ0truR4YwxBgZslfy0UbqdadaiQ3yVlwJJjI57a3MeXlceNAt9kVAJwjJd2UPI5Ri7gaajfOFosCgLfaye2NIQOZUED8xVXidI9n3aZcZcOfkO3k/zYeU6C6KWD+poVGpeNojpswO7t+v/krITI+D++gwF5mJqEiU3xk0CaSeWdm1zgyy20VJHqbztkJFcmo84rwVprlSlIWTnklh2uJ4bs6Sxv3InW6wH0qd6cJQAA0vwkdbBziw/mK7Qk2RtjFN2ptSm3KhDw2xMRB3mBX3CoggKz/pWFVZ4qTrIJj7Smd2B65n8PtukNBhJPPykwU0ZTEU0wkLFhXUoGjxGhfVvRUJ1l9Ml4eGrvECNkJ1YV4e2Nja108Z8Tc/WYjiHQC5wI0Q2ZqPlTZC5CopRZWKsGFmENJNL6xq9T9Z7DjXwOBfl6ZIhJymcBAe8QdzrU4mUBfn/OHZKf2cWvRNhOTSNH8Ft6oveaV6Bl2vFsDb0KmXjmDqybQC9hi8JmNxPyDxZaEBwwChEaJh7J12bwwpByiEK0IIHsE31PGIEwk4ji4M0il5hH8/hRDX0d9pPeqj+QvIm2EY7UJdamJelfkXULZEpHRJxQbgUqewdRRpakhBiZcTWIxMoZM4NVeSjHSTHEhf+vdV2wLWR3c5+NfTFnRqwOfgP88n4Ersbhpa9mU7qDCTjhMx+sx+NdifgKpyxvyFwLHYAoSYV8yAdaFL2hhuuSRaa1P2pRQoJUo8U9wuPO2gUFwCnxsitO62PfjDnOiCbYv9EXsZgMgwRmwIYl7a4zM+zB4HjjN1V72gsM7doHkxuuzqgEBVM+hmGcVkq52oXwZHyie/80bjHDhESA3FK4oLf4IQYPdmX908Eorj4hwwVX40xZFXFSWWsu4MsvJHPn3TWCKm5DvIoIsi/p2b6eTxyV+tyF+LyWPXa2VqOjxbu668Sljv8TbffEXrb/JCzsEumHunhcqE0h7ebhlIa6q41gBTswoPyJE7lWBzn9VEhj7JhkFSG3qJUyJ7mNPRWxrFCLzIDlEBkn7oTXwGpeiOLQXtUS400G5wr8h1DO+NMYRSGGH5UV5mvmnRd08F3SqFAiQv2SbMRFyVk2+zE1Pf1HTofVNvFtxHgiXW3uYk/AzcrlWjOzMAdcN3IT+jOoEzpa2DpgkYOgatEHL67VJpk914+YYdMdfSojBi4mhX05PUPHJWMKEpAmUFkyQhVbM+bs4lavo1FZib4/V2hzlvaO4yWj80YmvU00fw1N3n7V6H0GDNVQ2AdT0oULf6zLqf2snUwhzBJySrBXiVTrjCAMrZYu+Ja+8RHDUZ86Y0qDbqNnwILFcGx795xXdaKde6KDTwLCBWC4pLzaJYZZWt19eNVaNgUDKECEVU+By+FszFjyfPSqDICv5gCrOsyc81pPmK2kYIIcxyEtYW5WxCU/qmXW7hAVEWrsC46Ha0y5NR3PwlkXZm0ztardvFfF9B8oHfxQrQByuKwiRIM97sZJ1elcaNr5AZymZAbzk++oGhrGH+/6IsD1Edw4rDFg0h1tqfb8oZ+0qXEIdrQU0qgeTz3w6AGt4nzUAwk2MgJnuc7j4LB8vFQOU17BptTPMZV7Ft8OwJzBu7oBbGwFn6ExUCNYZZ53+oEQ7U6qC9BBqiDMLwisvoKNNGV7QVmGG+AehysSnQLejDEeoaTgb6V9m1+hkpQjLnPTIhZiZT3WTzzRPSLVZTgVhMPfpOkc+rfihJ8edaEzpO93RR8SzduxbA8tniIEnZkQ8Qchm4v7bKW9uY+/iNH+RE0vYUBB/LMcGZxWJIdbBEj+pHbaZxxTghG8wd4G682gW3gTxSIwgB+5Mlgv+0B3C6C6PehfjW7z1HEwwiq/QM4PGbLQ+VkVyCgwS24sNGq7tLgkI3bKNDmSx9KgseCLEE1GfvNNrii0NmLi1YT6PhItPojhJz2lZNuaghaMDCnM11eZ2R1B2CvelXr+JYiZoUlRidUJEAf0L9+gZMbDjfzfw8lfaUgMsi5ewmNu2gsBIiAUIrg6iz7bw5u1Xkiu4PhZ5aubBtweC/fuaK2Yg+0YTDYKIWaun5NkJ/Y7l3iI1bvkhQP26ODUAqMTAZ1ZwmSYsWKIy+bk2mHNGqS35cPl3QhbHy7Uzzi9RD4gACBEVcOOZlxZFxtaH12QBbEskXyUWCFBXn2X1N11t9Drz6EQdRs254BkFhGqXwXLMfMjZVtJGUQrrLgKv5jLhfqxspgDerwWL7fk1s26a+iMR8bmz6gMigdqCbsld/xHahc/dVoPxW2qinSFKIVzHZUXncKYyZUyecfVdYPs3mCs0SPlRopC0udp0AqpCDa/Qdw3l8ZP74s0vsTw0miDByI4bqoN7UJ6Q982NBPWv/i9umABHgydWLREzdcY9jDTunSxk8ohP5m0xDKZEWtsE5cQC6sCVtpGx2zx2vdz35mGeMXmU3+EbNENczIV44WnXhJ3oSRUTPH34DjHdiF5MkHiy9TIX6hOnwaXdO3d7AzLIuMxIhrZa2tNu+ReC3GaUoxuaVcneV3rMoUYjo1+i7fceBfBC4q367AdN2QR5QCmJRwKCE0aJzMIT3EXerv3v6ndV0jG8FTUNMvlHZOu8N9wIM6oQ6pmIHsvVIUefbO77E5Ij/nQKAPlxsszT0PKp+xW5jGQbsQr4d6d0N2p71uNwysZekDHtA0vXUzEDwTB63V2Yf8L43x1y9XPSAbiGxCKaG2m85cocKmhILjhr3OgAbDOLKxP7/PUvYdW1ZF0n0YwgbrHFU0sEJoU7oyP5+07Zw2vgHQ4na6BqvHcwW5ghm8GM93HbWR+PrBLGETYAQBrNIZMIfz1PcmR6Mw3C3Vrcldz/j5ZPj0tqcUvfENgv+FmSdVjzqHdi2h4ct28cKgx1rZBlwfwWSVxaYYMAhOQGNZpLlK9HXw6146WvKovRxpcZT2386sPKweunNxf+qCcE1dM2EAy/sQJbjIAT52fgw84/s3PerjZxl53Rz8Gvq4mkWpKIEQ4LkelZOD+QSLDSNWGIGxsodcWccoxVreXMo85gLT2OOvF1Z7QUj6oAOi7z09R/9FOIuYsKALrIwLIlKuQ419904IKGIjSpJ7wANQ30zz0mnTGoa6SsCD+qPmw4raQaCUucHFHbYD2fTFZARmQjFzpECY/VnPQQiAsOj7xWH9v5xj+J98EnK9Hs+5B24Pi6CppQAZ4CMIPNman2fOMen8EBsMDyBT0uoFhwu5tiW01s29Rcr7m1KsQVptELVSSMvMzXLKAZvWLS34q3YOASCg4SfkfgIacHOp292MB+LOWUxbF4v6pHmte3QpumsnkXmXtITKuyfJo6C95Wqv3vpSw5Pksb48ByiXDIl0RxCisYTFGAycejfMA0zGGnmM+htu2NGOWpmLrh1rOPO9bgka4zjy2NMAWPppthPmaqp1KIlvrpXittztPYkRtRCxD/6N8BXUCq6WwiFdPFt6sz1Hz/8d1+6jQpbfuJrZy6WYd3AvMLakSR8DVZX+SLL01EAfT3r1Fkg2SqjFbT7fFliooZgn87a2tyBemWu/Z858Zk5zdsdhMQtLF8bYCvU2/xbYld7QMYfxV5zf2l4nJWOFG2L+dtJKatz5SCIn+N9RVRq1PhqSuWxlsM3yLzt6y6akhmjc55BwoFeoSuHmeL054/8/SGiIawkysxt8jyJENh6PWbzfmROqC/k/Fw4fGhjbP3F9Q71ptCNF8GKu0Fv1xXo551nW4u1j2mVNrWywRMxbAKU/elFyJJvR0W7UhavuRbsK2qtfcA5fmKSbofNI9p/iyhLr6eL4kp3HduAumT0CsRyjcqgEVw+vlZTd4G5XD2nAgXa3e/XHn2qq+AcaCtPGgA3jw09yZ3PKRn6458RMrgB0GcZb+2uI8CN8lT6+s1+neoFoRFylm1KClmSKfKngj4TJS9RIUPDQe4N3qp03i3kbka9JdCcOwMCbrVricc+3r34VyJMLrFRsN5DC5RRjykJoqQX4qmWR890qWOMQmwYK7HLbkNmHtZ7HfBsOZl6iN2QYiii1lEhHNEUST7jRlciUShc6cJSinaTgFGkLll+D3LkPHDgmQb3ygQ5B8JsdnaHTatGG1U+kpnf5h1j9a8zdvxiK9MHUTTGK04CifjMaQV+kQ+piWvE4xAhdNY+vckxzm8/zjsd8MDgphHIsFlNRylyyPJqVOLljKrMUJxxamsSMecfvBWHuegcNAzKW2+ToQ5ppYvUv4mpZ2/MW5ag/DCwwuCdXFIw2PZy9PGtcw1cfseNH9hdyWE6uFCdENQfGn/Sluaa9w/XDEsMZGktbhLhjTR+5QjIhQsdLPoXrX3+I/roHFQlIIqeUDWscs7854bwEe2pW10mzOhg4Tm0rA8ZwfXa5OwMwItFGfr1prvpJz7MMh8NQvOrgVQ7AiiUtBaH4kOKmoxEA5YJ72ameMxu4FBPF0x4C3N/9KReWjod0GBSXDgV49/uT9Rq/faLejFOLJj5KBUTLELM1qK5dRR5vwp2ld3S5n1qKDETJaW8+lpC2JOOi6SqlyR9941sf/cfTbp2kcwr3s8M2RJ1gJUL6RneCDHzY1gHmk6MxwUrHxmwH6XzKJIb3X1OdLFPAtX3a8ljitOGR2AAOrBi8TVvyP23oKzjO+cwKeR+JGZSwfqoZy2WbgfntZJhrssDnWKvTlAU+jVG604fKtk7jYN7S2TfIhwqAvCGxieInu173zPw8kmTygLl0k2dbdLQ55JEvhFftixGyQLUXleahH587LwCq6SRReEGcN/yjYN9cTmA6Jpk4l4cs/AAA3uvU1iHaIajUDgVdikK4lYh+XXqHMivMY1/BP45vQllbdSEfwpY1ukHjEVbWwzzTfZ/jtk6QyRKN2d4LCmcMm4M8f6tf9ETSEFqZx4nDUPnbIS/G97Rnxi0oL7Vk5prHrYrL3FR+PVS8vrlfEaXvPvjMkVlJUtafkUp0kYJ3x43aSS0KYl092KaOSQAmNP4gv9wla3NXE2PCqEt4VuaBoNUE+7dYkxfNQozmiyf7teEjaxitgRgzyqLPrVd9F1eeWwCVDtCjP2MvSV2iJ6fxAEuGy0w/BIN2sWywFfwtBZOEfzcpydSEGE8ova5YS1wFTEZtixbd2/IpcegkfNKw2nmEKJCUUUO2SlS+kpUBL65dvJ7sAKriQYfedpBJQQnkSeN0TqSH5TIwEyLMq1uaiS6uvQXYYP/UtRdMJVk0En7yElXA5xnvDfLapA1C7yPH+ekJjmGKTaJ+jBGL2jovpk82fZORWXJsfK0O098vhdo7yOuCW50qQxchfd/V+WNfR9ULvlHjSzyYtiz/ujAZQSoVrv8cgQZF/4lFM61uZKm58olk9uWuok8p+ya0CIq3njYJ3L3JBGkJcAYeZxcwNID+uFfeNLdzcawGh1qZeNlkSD12AO6nOWZ7tJldMdWMjAtsQ5NaWBaVCYOrVyC3VrG1VQlq75mkbWVnenM2nBfpGl4lirmEhDJaskGGbJwknQmJCqNjfz8vAwrIYSz75pG7dkB/96wrdOF+5ttLJ0tudnBo17I0rN6w3d9kGbIdS4UvC1ooj/+5/EFeZQnxRAmtbaif30szLZWajioKZGM0T62+pKdSkvQyFJCJ68HZISREv9urnYKetjgaEe84GGfv6qVshFbdCO88ZahxoT33eTsxXh9dl+uv7FbDbTi4Yhg+8PNIBT6nvHsAFB4yL/D7+oK56y5hRHBD5rTbQJ8hjduFPDLjHVnB3/QtCFbB6FAD4XHIF2FU9lPa3HOoEXOEcUbwkeQ1a6XE/HKgvvXRc/BS84BZN9u2vO5NexU+PeCR9DaL2/zr1wATR+3tjh3yY5Mc/4cEMOwsWnUZjErYMHHujNeIJXdQJjDpG1GQ/gLw4eXUNLeGSO5Zgz8LOPmZW1e5fYjMS0KDmjQlaa76J+iQ791AfeIgj9gR0FRsXpoO8vEP8TUvWZDwG54nzYy+gGfKqYqMlmnz5sBAfEGHmcoQRN66CrpMe1AvlUIzJif1Uj2Ynh2wiCJkcjD12xk9T9SaTbN9vd9Wa3atSOLPHn4F9Xg2Eri6TnsYC+j1HcqJNM7vGNO2E8OJnuxEV2RlPsKVedZicySgEgxwOnvBHpOlSYhuwLW1HJNEqtQ3YARoQRrKDYS2OYFnZSjNO97dpp+Z7+BFlLBw9qht/u92uHnLwlTxbXII7yrdpqzKsrPCe3vtI0uxxTkdPJeKUpOfxtQxUchf+aIQBSRaxLKjqQdhEiuQHLjUHuRo8iZ9Uq+mc0vkP8mweS1qecf2lcnSsWRy6wazJFzvu5M/hfq+GJC0UAnQFaj6Yqx7Ps0fpRMRruioUp9WWr9yn5DpBL8xNBqG0jBdr1C4wkrVgop4tn4LBAB1TNNwiw4SO7guAA3fmOTXGC/jWUBcVoXwVx1x9cgOFkQe3vSsodZ1fXyxuRvs9e7pQMt11KiCatt2FewbKqgMiZa0E67xfEzZJ9IiowBU1IxCh4uPCcCfOqyHilXHJsmckDG6dZEN6i9zNrmS5NhTC68pGN6wl8xDb9g0ljmYABjlGErdw8I97a9k8lZeSFz3iqyGAkW1RIj/o8yYTXX0/lqUcLyYXoDsd+PLfdmQIN5hfSOhw70faMx73qNKSzGirogv96cIxPlcbQgvoe2HrMHNQn+wFzt4sNSC1FAgXBG/Y+rqfXhEByxHHGUXowvoqnU94b/UomGVxy/BBtbEGB6Sj+/JRWok49xF/zOsUkYinp7pwGqhYplyb+wNe82rJZmy3gzFL4ylStCKSTIBhIMNaMPdfI2ANmwcE="/>
  <p:tag name="MEKKOXMLTAGS" val="1"/>
</p:tagLst>
</file>

<file path=ppt/theme/theme1.xml><?xml version="1.0" encoding="utf-8"?>
<a:theme xmlns:a="http://schemas.openxmlformats.org/drawingml/2006/main" name="MBTA Default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BTA Default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342900" indent="-342900">
          <a:defRPr b="1" u="sng" dirty="0" smtClean="0">
            <a:latin typeface="+mj-lt"/>
          </a:defRPr>
        </a:defPPr>
      </a:lstStyle>
    </a:tx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120D1B9627874F919FA68D292E433D" ma:contentTypeVersion="2" ma:contentTypeDescription="Create a new document." ma:contentTypeScope="" ma:versionID="55033a35f013b8e54221fb280d03b848">
  <xsd:schema xmlns:xsd="http://www.w3.org/2001/XMLSchema" xmlns:xs="http://www.w3.org/2001/XMLSchema" xmlns:p="http://schemas.microsoft.com/office/2006/metadata/properties" xmlns:ns2="8b5420c0-7c9f-48e9-b5bf-2b405388e378" targetNamespace="http://schemas.microsoft.com/office/2006/metadata/properties" ma:root="true" ma:fieldsID="703cd91ecccf0f34ef752d18b3622996" ns2:_="">
    <xsd:import namespace="8b5420c0-7c9f-48e9-b5bf-2b405388e37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420c0-7c9f-48e9-b5bf-2b405388e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061413-B89F-4B5D-9CD0-2446939A11B4}">
  <ds:schemaRefs>
    <ds:schemaRef ds:uri="http://schemas.microsoft.com/sharepoint/v3/contenttype/forms"/>
  </ds:schemaRefs>
</ds:datastoreItem>
</file>

<file path=customXml/itemProps2.xml><?xml version="1.0" encoding="utf-8"?>
<ds:datastoreItem xmlns:ds="http://schemas.openxmlformats.org/officeDocument/2006/customXml" ds:itemID="{B5B8051A-8D37-4483-B582-3A32EB9EA773}">
  <ds:schemaRefs>
    <ds:schemaRef ds:uri="http://purl.org/dc/dcmitype/"/>
    <ds:schemaRef ds:uri="http://purl.org/dc/terms/"/>
    <ds:schemaRef ds:uri="http://schemas.openxmlformats.org/package/2006/metadata/core-properties"/>
    <ds:schemaRef ds:uri="http://www.w3.org/XML/1998/namespace"/>
    <ds:schemaRef ds:uri="http://schemas.microsoft.com/office/infopath/2007/PartnerControls"/>
    <ds:schemaRef ds:uri="http://purl.org/dc/elements/1.1/"/>
    <ds:schemaRef ds:uri="http://schemas.microsoft.com/office/2006/documentManagement/types"/>
    <ds:schemaRef ds:uri="8b5420c0-7c9f-48e9-b5bf-2b405388e378"/>
    <ds:schemaRef ds:uri="http://schemas.microsoft.com/office/2006/metadata/properties"/>
  </ds:schemaRefs>
</ds:datastoreItem>
</file>

<file path=customXml/itemProps3.xml><?xml version="1.0" encoding="utf-8"?>
<ds:datastoreItem xmlns:ds="http://schemas.openxmlformats.org/officeDocument/2006/customXml" ds:itemID="{7B0C839A-A33D-44BD-BB96-C721D56E5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5420c0-7c9f-48e9-b5bf-2b405388e3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MBTA Default Template</Template>
  <TotalTime>44597</TotalTime>
  <Words>2145</Words>
  <Application>Microsoft Office PowerPoint</Application>
  <PresentationFormat>On-screen Show (4:3)</PresentationFormat>
  <Paragraphs>470</Paragraphs>
  <Slides>33</Slides>
  <Notes>28</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MBTA Default Template</vt:lpstr>
      <vt:lpstr>1_MBTA Default Template</vt:lpstr>
      <vt:lpstr>Better Bus Project </vt:lpstr>
      <vt:lpstr>Overview</vt:lpstr>
      <vt:lpstr>Background on  Improving Bus Performance</vt:lpstr>
      <vt:lpstr>About the MBTA Bus Service Network</vt:lpstr>
      <vt:lpstr>Current Bus Performance is Unacceptable</vt:lpstr>
      <vt:lpstr>The MBTA Bus Network  Strategy  </vt:lpstr>
      <vt:lpstr>MBTA Bus Improvement Strategy </vt:lpstr>
      <vt:lpstr>New/Retrofitted Bus Fleet</vt:lpstr>
      <vt:lpstr>Improving bus service with municipal partnerships</vt:lpstr>
      <vt:lpstr>Municipal Partnerships </vt:lpstr>
      <vt:lpstr>What is Transit Signal Prioritization</vt:lpstr>
      <vt:lpstr>Transit Signal Prioritization – Completed Intersection Pilot</vt:lpstr>
      <vt:lpstr>Transit Signal Prioritization – Underway Corridor Pilot</vt:lpstr>
      <vt:lpstr>Partnership with Arlington and the Barr Foundation</vt:lpstr>
      <vt:lpstr>Partnership with Everett and the Barr Foundation</vt:lpstr>
      <vt:lpstr>Partnership with Cambridge/Watertown and the Barr Foundation</vt:lpstr>
      <vt:lpstr>Partnership with Somerville – Dedicated Bus Lane</vt:lpstr>
      <vt:lpstr>Partnership with Cambridge – Dedicated Bus Lane &amp; TSP</vt:lpstr>
      <vt:lpstr>Partnership with Boston – Dedicated Bus Lane</vt:lpstr>
      <vt:lpstr>Partnership with Boston – Dedicated Bus Lane</vt:lpstr>
      <vt:lpstr>The Better Bus Project</vt:lpstr>
      <vt:lpstr>Service Delivery Improvements </vt:lpstr>
      <vt:lpstr>PowerPoint Presentation</vt:lpstr>
      <vt:lpstr>Service Improvement: Timeline and Sequence</vt:lpstr>
      <vt:lpstr>Data Inputs</vt:lpstr>
      <vt:lpstr>Customer and Staff Feedback</vt:lpstr>
      <vt:lpstr>PowerPoint Presentation</vt:lpstr>
      <vt:lpstr>Service Improvements     </vt:lpstr>
      <vt:lpstr>Service Change: April 2018</vt:lpstr>
      <vt:lpstr>Service Change: September 2018 </vt:lpstr>
      <vt:lpstr>PowerPoint Presentation</vt:lpstr>
      <vt:lpstr>Next Steps</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Bus Project </dc:title>
  <dc:creator>bkane</dc:creator>
  <cp:lastModifiedBy>DAS</cp:lastModifiedBy>
  <cp:revision>1531</cp:revision>
  <cp:lastPrinted>2018-07-12T13:43:48Z</cp:lastPrinted>
  <dcterms:created xsi:type="dcterms:W3CDTF">2016-04-11T13:25:01Z</dcterms:created>
  <dcterms:modified xsi:type="dcterms:W3CDTF">2018-08-13T18:01:57Z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0x0101008F120D1B9627874F919FA68D292E433D</vt:lpwstr>
  </property>
</Properties>
</file>