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307" r:id="rId3"/>
    <p:sldId id="452" r:id="rId4"/>
    <p:sldId id="508" r:id="rId5"/>
    <p:sldId id="471" r:id="rId6"/>
    <p:sldId id="510" r:id="rId7"/>
    <p:sldId id="509" r:id="rId8"/>
    <p:sldId id="469" r:id="rId9"/>
    <p:sldId id="512" r:id="rId10"/>
    <p:sldId id="513" r:id="rId11"/>
    <p:sldId id="514" r:id="rId12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3BC"/>
    <a:srgbClr val="1A73BB"/>
    <a:srgbClr val="CEE0F4"/>
    <a:srgbClr val="428608"/>
    <a:srgbClr val="356D07"/>
    <a:srgbClr val="2E91E2"/>
    <a:srgbClr val="FF1428"/>
    <a:srgbClr val="B85C00"/>
    <a:srgbClr val="FF8200"/>
    <a:srgbClr val="E6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113" autoAdjust="0"/>
  </p:normalViewPr>
  <p:slideViewPr>
    <p:cSldViewPr snapToGrid="0">
      <p:cViewPr varScale="1">
        <p:scale>
          <a:sx n="60" d="100"/>
          <a:sy n="6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69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24F0980-BD3F-43FE-B145-0631734E53D1}"/>
    <pc:docChg chg="modSld">
      <pc:chgData name="" userId="" providerId="" clId="Web-{B24F0980-BD3F-43FE-B145-0631734E53D1}" dt="2018-05-15T16:11:22.589" v="4" actId="14100"/>
      <pc:docMkLst>
        <pc:docMk/>
      </pc:docMkLst>
      <pc:sldChg chg="modSp">
        <pc:chgData name="" userId="" providerId="" clId="Web-{B24F0980-BD3F-43FE-B145-0631734E53D1}" dt="2018-05-15T16:11:22.589" v="4" actId="14100"/>
        <pc:sldMkLst>
          <pc:docMk/>
          <pc:sldMk cId="3408835361" sldId="470"/>
        </pc:sldMkLst>
        <pc:graphicFrameChg chg="mod modGraphic">
          <ac:chgData name="" userId="" providerId="" clId="Web-{B24F0980-BD3F-43FE-B145-0631734E53D1}" dt="2018-05-15T16:11:22.589" v="4" actId="14100"/>
          <ac:graphicFrameMkLst>
            <pc:docMk/>
            <pc:sldMk cId="3408835361" sldId="470"/>
            <ac:graphicFrameMk id="7" creationId="{00000000-0000-0000-0000-000000000000}"/>
          </ac:graphicFrameMkLst>
        </pc:graphicFrameChg>
      </pc:sldChg>
    </pc:docChg>
  </pc:docChgLst>
  <pc:docChgLst>
    <pc:chgData clId="Web-{380C3EAA-D696-40B7-AC8B-10356D0C74C1}"/>
    <pc:docChg chg="modSld">
      <pc:chgData name="" userId="" providerId="" clId="Web-{380C3EAA-D696-40B7-AC8B-10356D0C74C1}" dt="2018-05-15T18:45:03.690" v="19"/>
      <pc:docMkLst>
        <pc:docMk/>
      </pc:docMkLst>
      <pc:sldChg chg="modSp">
        <pc:chgData name="" userId="" providerId="" clId="Web-{380C3EAA-D696-40B7-AC8B-10356D0C74C1}" dt="2018-05-15T18:45:03.690" v="19"/>
        <pc:sldMkLst>
          <pc:docMk/>
          <pc:sldMk cId="831888904" sldId="469"/>
        </pc:sldMkLst>
        <pc:graphicFrameChg chg="mod modGraphic">
          <ac:chgData name="" userId="" providerId="" clId="Web-{380C3EAA-D696-40B7-AC8B-10356D0C74C1}" dt="2018-05-15T18:45:03.690" v="19"/>
          <ac:graphicFrameMkLst>
            <pc:docMk/>
            <pc:sldMk cId="831888904" sldId="469"/>
            <ac:graphicFrameMk id="7" creationId="{00000000-0000-0000-0000-000000000000}"/>
          </ac:graphicFrameMkLst>
        </pc:graphicFrameChg>
      </pc:sldChg>
      <pc:sldChg chg="modSp">
        <pc:chgData name="" userId="" providerId="" clId="Web-{380C3EAA-D696-40B7-AC8B-10356D0C74C1}" dt="2018-05-15T18:33:05.046" v="2" actId="20577"/>
        <pc:sldMkLst>
          <pc:docMk/>
          <pc:sldMk cId="634980984" sldId="471"/>
        </pc:sldMkLst>
        <pc:spChg chg="mod">
          <ac:chgData name="" userId="" providerId="" clId="Web-{380C3EAA-D696-40B7-AC8B-10356D0C74C1}" dt="2018-05-15T18:33:05.046" v="2" actId="20577"/>
          <ac:spMkLst>
            <pc:docMk/>
            <pc:sldMk cId="634980984" sldId="471"/>
            <ac:spMk id="10" creationId="{00000000-0000-0000-0000-000000000000}"/>
          </ac:spMkLst>
        </pc:spChg>
      </pc:sldChg>
    </pc:docChg>
  </pc:docChgLst>
  <pc:docChgLst>
    <pc:chgData clId="Web-{5706C12B-5ADC-4DE7-96DE-BCFBEA868E9A}"/>
    <pc:docChg chg="modSld">
      <pc:chgData name="" userId="" providerId="" clId="Web-{5706C12B-5ADC-4DE7-96DE-BCFBEA868E9A}" dt="2018-05-15T16:07:10.677" v="327"/>
      <pc:docMkLst>
        <pc:docMk/>
      </pc:docMkLst>
      <pc:sldChg chg="modSp">
        <pc:chgData name="" userId="" providerId="" clId="Web-{5706C12B-5ADC-4DE7-96DE-BCFBEA868E9A}" dt="2018-05-15T15:38:34.711" v="6" actId="20577"/>
        <pc:sldMkLst>
          <pc:docMk/>
          <pc:sldMk cId="3221221956" sldId="452"/>
        </pc:sldMkLst>
        <pc:spChg chg="mod">
          <ac:chgData name="" userId="" providerId="" clId="Web-{5706C12B-5ADC-4DE7-96DE-BCFBEA868E9A}" dt="2018-05-15T15:38:34.711" v="6" actId="20577"/>
          <ac:spMkLst>
            <pc:docMk/>
            <pc:sldMk cId="3221221956" sldId="452"/>
            <ac:spMk id="5" creationId="{00000000-0000-0000-0000-000000000000}"/>
          </ac:spMkLst>
        </pc:spChg>
      </pc:sldChg>
      <pc:sldChg chg="modSp">
        <pc:chgData name="" userId="" providerId="" clId="Web-{5706C12B-5ADC-4DE7-96DE-BCFBEA868E9A}" dt="2018-05-15T16:07:10.677" v="327"/>
        <pc:sldMkLst>
          <pc:docMk/>
          <pc:sldMk cId="831888904" sldId="469"/>
        </pc:sldMkLst>
        <pc:spChg chg="mod">
          <ac:chgData name="" userId="" providerId="" clId="Web-{5706C12B-5ADC-4DE7-96DE-BCFBEA868E9A}" dt="2018-05-15T15:54:43.501" v="225" actId="1076"/>
          <ac:spMkLst>
            <pc:docMk/>
            <pc:sldMk cId="831888904" sldId="469"/>
            <ac:spMk id="4" creationId="{00000000-0000-0000-0000-000000000000}"/>
          </ac:spMkLst>
        </pc:spChg>
        <pc:graphicFrameChg chg="mod modGraphic">
          <ac:chgData name="" userId="" providerId="" clId="Web-{5706C12B-5ADC-4DE7-96DE-BCFBEA868E9A}" dt="2018-05-15T16:07:10.677" v="327"/>
          <ac:graphicFrameMkLst>
            <pc:docMk/>
            <pc:sldMk cId="831888904" sldId="469"/>
            <ac:graphicFrameMk id="7" creationId="{00000000-0000-0000-0000-000000000000}"/>
          </ac:graphicFrameMkLst>
        </pc:graphicFrameChg>
      </pc:sldChg>
    </pc:docChg>
  </pc:docChgLst>
  <pc:docChgLst>
    <pc:chgData clId="Web-{50A49967-29C1-4903-A2E8-242C2FC841CF}"/>
    <pc:docChg chg="modSld">
      <pc:chgData name="" userId="" providerId="" clId="Web-{50A49967-29C1-4903-A2E8-242C2FC841CF}" dt="2018-05-15T17:09:20.430" v="4"/>
      <pc:docMkLst>
        <pc:docMk/>
      </pc:docMkLst>
      <pc:sldChg chg="addSp delSp modSp">
        <pc:chgData name="" userId="" providerId="" clId="Web-{50A49967-29C1-4903-A2E8-242C2FC841CF}" dt="2018-05-15T17:09:20.430" v="4"/>
        <pc:sldMkLst>
          <pc:docMk/>
          <pc:sldMk cId="3408835361" sldId="470"/>
        </pc:sldMkLst>
        <pc:spChg chg="add del mod">
          <ac:chgData name="" userId="" providerId="" clId="Web-{50A49967-29C1-4903-A2E8-242C2FC841CF}" dt="2018-05-15T17:09:04.320" v="1"/>
          <ac:spMkLst>
            <pc:docMk/>
            <pc:sldMk cId="3408835361" sldId="470"/>
            <ac:spMk id="5" creationId="{F3424D1D-9A68-43DA-93E7-3E77555CAF8D}"/>
          </ac:spMkLst>
        </pc:spChg>
        <pc:spChg chg="add mod">
          <ac:chgData name="" userId="" providerId="" clId="Web-{50A49967-29C1-4903-A2E8-242C2FC841CF}" dt="2018-05-15T17:09:20.430" v="4"/>
          <ac:spMkLst>
            <pc:docMk/>
            <pc:sldMk cId="3408835361" sldId="470"/>
            <ac:spMk id="11" creationId="{CD2C73FF-5213-4356-BE3D-9522C4010B67}"/>
          </ac:spMkLst>
        </pc:spChg>
        <pc:graphicFrameChg chg="del">
          <ac:chgData name="" userId="" providerId="" clId="Web-{50A49967-29C1-4903-A2E8-242C2FC841CF}" dt="2018-05-15T17:09:02.617" v="0"/>
          <ac:graphicFrameMkLst>
            <pc:docMk/>
            <pc:sldMk cId="3408835361" sldId="470"/>
            <ac:graphicFrameMk id="7" creationId="{00000000-0000-0000-0000-000000000000}"/>
          </ac:graphicFrameMkLst>
        </pc:graphicFrameChg>
        <pc:picChg chg="add del mod ord">
          <ac:chgData name="" userId="" providerId="" clId="Web-{50A49967-29C1-4903-A2E8-242C2FC841CF}" dt="2018-05-15T17:09:20.430" v="4"/>
          <ac:picMkLst>
            <pc:docMk/>
            <pc:sldMk cId="3408835361" sldId="470"/>
            <ac:picMk id="8" creationId="{B5B311C3-AFA6-46F1-A9E8-03B298D7FA60}"/>
          </ac:picMkLst>
        </pc:picChg>
      </pc:sldChg>
    </pc:docChg>
  </pc:docChgLst>
  <pc:docChgLst>
    <pc:chgData clId="Web-{FA0BCAA2-3DCF-44DF-884F-2884881B7214}"/>
    <pc:docChg chg="modSld">
      <pc:chgData name="" userId="" providerId="" clId="Web-{FA0BCAA2-3DCF-44DF-884F-2884881B7214}" dt="2018-05-15T18:56:14.988" v="233" actId="20577"/>
      <pc:docMkLst>
        <pc:docMk/>
      </pc:docMkLst>
      <pc:sldChg chg="modSp">
        <pc:chgData name="" userId="" providerId="" clId="Web-{FA0BCAA2-3DCF-44DF-884F-2884881B7214}" dt="2018-05-15T18:56:12.363" v="231" actId="20577"/>
        <pc:sldMkLst>
          <pc:docMk/>
          <pc:sldMk cId="831888904" sldId="469"/>
        </pc:sldMkLst>
        <pc:spChg chg="mod">
          <ac:chgData name="" userId="" providerId="" clId="Web-{FA0BCAA2-3DCF-44DF-884F-2884881B7214}" dt="2018-05-15T18:56:12.363" v="231" actId="20577"/>
          <ac:spMkLst>
            <pc:docMk/>
            <pc:sldMk cId="831888904" sldId="469"/>
            <ac:spMk id="4" creationId="{00000000-0000-0000-0000-000000000000}"/>
          </ac:spMkLst>
        </pc:spChg>
        <pc:graphicFrameChg chg="mod modGraphic">
          <ac:chgData name="" userId="" providerId="" clId="Web-{FA0BCAA2-3DCF-44DF-884F-2884881B7214}" dt="2018-05-15T18:53:51.078" v="82"/>
          <ac:graphicFrameMkLst>
            <pc:docMk/>
            <pc:sldMk cId="831888904" sldId="469"/>
            <ac:graphicFrameMk id="7" creationId="{00000000-0000-0000-0000-000000000000}"/>
          </ac:graphicFrameMkLst>
        </pc:graphicFrameChg>
      </pc:sldChg>
    </pc:docChg>
  </pc:docChgLst>
  <pc:docChgLst>
    <pc:chgData clId="Web-{7438ECCC-84D2-4CAE-900A-3BEC787C53DF}"/>
    <pc:docChg chg="modSld">
      <pc:chgData name="" userId="" providerId="" clId="Web-{7438ECCC-84D2-4CAE-900A-3BEC787C53DF}" dt="2018-05-15T19:00:47.089" v="7" actId="14100"/>
      <pc:docMkLst>
        <pc:docMk/>
      </pc:docMkLst>
      <pc:sldChg chg="addSp delSp modSp">
        <pc:chgData name="" userId="" providerId="" clId="Web-{7438ECCC-84D2-4CAE-900A-3BEC787C53DF}" dt="2018-05-15T19:00:47.089" v="7" actId="14100"/>
        <pc:sldMkLst>
          <pc:docMk/>
          <pc:sldMk cId="3130038596" sldId="451"/>
        </pc:sldMkLst>
        <pc:picChg chg="del">
          <ac:chgData name="" userId="" providerId="" clId="Web-{7438ECCC-84D2-4CAE-900A-3BEC787C53DF}" dt="2018-05-15T18:57:43.928" v="0"/>
          <ac:picMkLst>
            <pc:docMk/>
            <pc:sldMk cId="3130038596" sldId="451"/>
            <ac:picMk id="2" creationId="{00000000-0000-0000-0000-000000000000}"/>
          </ac:picMkLst>
        </pc:picChg>
        <pc:picChg chg="add mod">
          <ac:chgData name="" userId="" providerId="" clId="Web-{7438ECCC-84D2-4CAE-900A-3BEC787C53DF}" dt="2018-05-15T19:00:47.089" v="7" actId="14100"/>
          <ac:picMkLst>
            <pc:docMk/>
            <pc:sldMk cId="3130038596" sldId="451"/>
            <ac:picMk id="4" creationId="{99C64E4F-8379-4FE8-9D69-E2FE9F961B32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410C69-8424-454A-9A9D-1F72958914D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3647B6-8B95-409E-9DDA-CFD4DEAE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F183C5-101D-4DF1-8EF3-7D65A5BF4C7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E49C31-F315-4CC2-911B-4A1877B8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9C31-F315-4CC2-911B-4A1877B85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</p:spTree>
    <p:extLst>
      <p:ext uri="{BB962C8B-B14F-4D97-AF65-F5344CB8AC3E}">
        <p14:creationId xmlns:p14="http://schemas.microsoft.com/office/powerpoint/2010/main" val="84523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745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813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5740" y="813816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205740" y="872801"/>
            <a:ext cx="8743950" cy="644272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5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627632"/>
            <a:ext cx="8743950" cy="4587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rgbClr val="CEE0F4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</p:spTree>
    <p:extLst>
      <p:ext uri="{BB962C8B-B14F-4D97-AF65-F5344CB8AC3E}">
        <p14:creationId xmlns:p14="http://schemas.microsoft.com/office/powerpoint/2010/main" val="27079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813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0026" y="1404366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543050"/>
            <a:ext cx="8743950" cy="467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rgbClr val="CEE0F4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828675"/>
            <a:ext cx="3438525" cy="42862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3923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404134"/>
            <a:ext cx="3438525" cy="428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118938"/>
            <a:ext cx="8743950" cy="501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0026" y="1001305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813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5740" y="813816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205740" y="872801"/>
            <a:ext cx="8743950" cy="644272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5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622090"/>
            <a:ext cx="8743950" cy="4587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rgbClr val="CEE0F4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sz="1050" dirty="0" smtClean="0"/>
              <a:t>Fourth level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</p:spTree>
    <p:extLst>
      <p:ext uri="{BB962C8B-B14F-4D97-AF65-F5344CB8AC3E}">
        <p14:creationId xmlns:p14="http://schemas.microsoft.com/office/powerpoint/2010/main" val="28350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813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5740" y="813816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205740" y="872801"/>
            <a:ext cx="8743950" cy="644272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5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627632"/>
            <a:ext cx="8743950" cy="4587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rgbClr val="CEE0F4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</p:spTree>
    <p:extLst>
      <p:ext uri="{BB962C8B-B14F-4D97-AF65-F5344CB8AC3E}">
        <p14:creationId xmlns:p14="http://schemas.microsoft.com/office/powerpoint/2010/main" val="218615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813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0026" y="1404366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543050"/>
            <a:ext cx="8743950" cy="467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rgbClr val="CEE0F4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828675"/>
            <a:ext cx="3438525" cy="42862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20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740" y="0"/>
            <a:ext cx="8743950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404134"/>
            <a:ext cx="3438525" cy="428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5740" y="1118938"/>
            <a:ext cx="8743950" cy="501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51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4163" indent="-192088"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7200" indent="-173038">
              <a:buClr>
                <a:srgbClr val="B0B5C0"/>
              </a:buClr>
              <a:buFont typeface="Calibri" panose="020F0502020204030204" pitchFamily="34" charset="0"/>
              <a:buChar char="‒"/>
              <a:defRPr sz="11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685800" indent="-227013">
              <a:buClr>
                <a:srgbClr val="B0B5C0"/>
              </a:buClr>
              <a:buFont typeface="Courier New" panose="02070309020205020404" pitchFamily="49" charset="0"/>
              <a:buChar char="o"/>
              <a:tabLst/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0026" y="1001305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0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13140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6" name="think-cell Slide" r:id="rId9" imgW="592" imgH="595" progId="TCLayout.ActiveDocument.1">
                  <p:embed/>
                </p:oleObj>
              </mc:Choice>
              <mc:Fallback>
                <p:oleObj name="think-cell Slide" r:id="rId9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</a:p>
          <a:p>
            <a:pPr lvl="3"/>
            <a:endParaRPr lang="en-US" sz="1050" dirty="0"/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403753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8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EE0F4"/>
        </a:buClr>
        <a:buFont typeface="Wingdings" panose="05000000000000000000" pitchFamily="2" charset="2"/>
        <a:buNone/>
        <a:defRPr sz="1600" kern="1200">
          <a:solidFill>
            <a:srgbClr val="39518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E0F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0B5C0"/>
        </a:buClr>
        <a:buFont typeface="Lato" panose="020F0502020204030203" pitchFamily="34" charset="0"/>
        <a:buChar char="–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969963" indent="-284163" algn="l" defTabSz="914400" rtl="0" eaLnBrk="1" latinLnBrk="0" hangingPunct="1">
        <a:lnSpc>
          <a:spcPct val="90000"/>
        </a:lnSpc>
        <a:spcBef>
          <a:spcPts val="500"/>
        </a:spcBef>
        <a:buClr>
          <a:srgbClr val="B0B5C0"/>
        </a:buClr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sz="1050" dirty="0"/>
              <a:t>Fourth level</a:t>
            </a:r>
          </a:p>
          <a:p>
            <a:pPr lvl="3"/>
            <a:endParaRPr lang="en-US" sz="1050" dirty="0"/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403753"/>
            <a:ext cx="9144000" cy="457200"/>
          </a:xfrm>
          <a:prstGeom prst="rect">
            <a:avLst/>
          </a:prstGeom>
          <a:solidFill>
            <a:srgbClr val="49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5" y="6334316"/>
            <a:ext cx="9143989" cy="66484"/>
          </a:xfrm>
          <a:prstGeom prst="rect">
            <a:avLst/>
          </a:prstGeom>
          <a:solidFill>
            <a:srgbClr val="78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6575" y="6446837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AFC 2.0:  AUTOMATED FARE COLLECTION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316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86775C4-FF83-4AA7-9695-AAC1C0A4B0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178"/>
            <a:ext cx="2125980" cy="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EE0F4"/>
        </a:buClr>
        <a:buFont typeface="Wingdings" panose="05000000000000000000" pitchFamily="2" charset="2"/>
        <a:buNone/>
        <a:defRPr sz="1600" kern="1200">
          <a:solidFill>
            <a:srgbClr val="39518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E0F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0B5C0"/>
        </a:buClr>
        <a:buFont typeface="Lato" panose="020F0502020204030203" pitchFamily="34" charset="0"/>
        <a:buChar char="–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969963" indent="-284163" algn="l" defTabSz="914400" rtl="0" eaLnBrk="1" latinLnBrk="0" hangingPunct="1">
        <a:lnSpc>
          <a:spcPct val="90000"/>
        </a:lnSpc>
        <a:spcBef>
          <a:spcPts val="500"/>
        </a:spcBef>
        <a:buClr>
          <a:srgbClr val="B0B5C0"/>
        </a:buClr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52425" y="1122363"/>
            <a:ext cx="8443705" cy="2150924"/>
          </a:xfrm>
        </p:spPr>
        <p:txBody>
          <a:bodyPr>
            <a:normAutofit/>
          </a:bodyPr>
          <a:lstStyle/>
          <a:p>
            <a:r>
              <a:rPr lang="en-US" dirty="0"/>
              <a:t>AFC 2.0</a:t>
            </a:r>
            <a:br>
              <a:rPr lang="en-US" dirty="0"/>
            </a:br>
            <a:r>
              <a:rPr lang="en-US" sz="4400" dirty="0"/>
              <a:t>Quarterly update to the </a:t>
            </a:r>
            <a:br>
              <a:rPr lang="en-US" sz="4400" dirty="0"/>
            </a:br>
            <a:r>
              <a:rPr lang="en-US" sz="4400" dirty="0"/>
              <a:t>Fiscal &amp; Management Control Board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781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David </a:t>
            </a:r>
            <a:r>
              <a:rPr lang="en-US" sz="1800" dirty="0"/>
              <a:t>Sikorski, </a:t>
            </a:r>
            <a:r>
              <a:rPr lang="en-US" sz="1800" i="1" dirty="0"/>
              <a:t>AFC 2.0 Program Manager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1800" dirty="0" smtClean="0">
                <a:solidFill>
                  <a:schemeClr val="accent3"/>
                </a:solidFill>
              </a:rPr>
              <a:t>13 Aug </a:t>
            </a:r>
            <a:r>
              <a:rPr lang="en-US" sz="1800" dirty="0">
                <a:solidFill>
                  <a:schemeClr val="accent3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2272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AFC2.0 Outreach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outreach will be: 1) accountable, 2) accessible &amp; proactive, 3) transparent, </a:t>
            </a:r>
          </a:p>
          <a:p>
            <a:r>
              <a:rPr lang="en-US" dirty="0" smtClean="0"/>
              <a:t>and 4) iterative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Outreach in the last Quarter:</a:t>
            </a:r>
            <a:r>
              <a:rPr lang="en-US" b="1" dirty="0" smtClean="0">
                <a:solidFill>
                  <a:srgbClr val="E6BA00"/>
                </a:solidFill>
              </a:rPr>
              <a:t> Make sure we get outreach right</a:t>
            </a:r>
            <a:endParaRPr lang="en-US" b="1" dirty="0">
              <a:solidFill>
                <a:srgbClr val="E6BA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Kickoff with City Council Forum on June 22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Meetings to introduce topics and get input on best methods to reach specific communities</a:t>
            </a:r>
          </a:p>
          <a:p>
            <a:endParaRPr lang="en-US" dirty="0"/>
          </a:p>
          <a:p>
            <a:r>
              <a:rPr lang="en-US" b="1" dirty="0" smtClean="0"/>
              <a:t>Plan for Next Quarter (August-October): </a:t>
            </a:r>
            <a:r>
              <a:rPr lang="en-US" b="1" dirty="0" smtClean="0">
                <a:solidFill>
                  <a:srgbClr val="E6BA00"/>
                </a:solidFill>
              </a:rPr>
              <a:t>Focus on Fare Media Access and Inspections</a:t>
            </a:r>
            <a:endParaRPr lang="en-US" b="1" dirty="0">
              <a:solidFill>
                <a:srgbClr val="E6BA00"/>
              </a:solidFill>
            </a:endParaRPr>
          </a:p>
          <a:p>
            <a:pPr lvl="1"/>
            <a:r>
              <a:rPr lang="en-US" dirty="0" smtClean="0"/>
              <a:t>Community conversations about AFC2.0, Access to Fare Media, and Fare Inspections</a:t>
            </a:r>
          </a:p>
          <a:p>
            <a:pPr lvl="1"/>
            <a:r>
              <a:rPr lang="en-US" dirty="0" smtClean="0"/>
              <a:t>Broader community input on point of sale locations in coordination with other T efforts (e.g., Better Bus)</a:t>
            </a:r>
          </a:p>
          <a:p>
            <a:endParaRPr lang="en-US" sz="1500" dirty="0" smtClean="0"/>
          </a:p>
          <a:p>
            <a:r>
              <a:rPr lang="en-US" b="1" dirty="0" smtClean="0"/>
              <a:t>Ongoing outreach meetings: </a:t>
            </a:r>
            <a:r>
              <a:rPr lang="en-US" b="1" dirty="0" smtClean="0">
                <a:solidFill>
                  <a:srgbClr val="E6BA00"/>
                </a:solidFill>
              </a:rPr>
              <a:t>Regular updates and input sessions</a:t>
            </a:r>
            <a:endParaRPr lang="en-US" b="1" dirty="0">
              <a:solidFill>
                <a:srgbClr val="E6BA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Policy Development Working Group </a:t>
            </a:r>
            <a:r>
              <a:rPr lang="en-US" dirty="0" smtClean="0">
                <a:solidFill>
                  <a:schemeClr val="tx1"/>
                </a:solidFill>
              </a:rPr>
              <a:t>(quarterly, beginning in August 2018, at 10 Park Plaza during the business day)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Open to all stakeholders, focus will be on</a:t>
            </a:r>
            <a:endParaRPr lang="en-US" sz="1400" dirty="0" smtClean="0"/>
          </a:p>
          <a:p>
            <a:pPr marL="512762" lvl="2" indent="-2286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arenR"/>
            </a:pPr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specific user communities or organizations for future </a:t>
            </a:r>
            <a:r>
              <a:rPr lang="en-US" dirty="0" smtClean="0"/>
              <a:t>engagement</a:t>
            </a:r>
          </a:p>
          <a:p>
            <a:pPr marL="512762" lvl="2" indent="-2286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arenR"/>
            </a:pPr>
            <a:r>
              <a:rPr lang="en-US" dirty="0" smtClean="0"/>
              <a:t>Brainstorm </a:t>
            </a:r>
            <a:r>
              <a:rPr lang="en-US" dirty="0"/>
              <a:t>solutions to identified policy </a:t>
            </a:r>
            <a:r>
              <a:rPr lang="en-US" dirty="0" smtClean="0"/>
              <a:t>issues</a:t>
            </a:r>
          </a:p>
          <a:p>
            <a:pPr marL="512762" lvl="2" indent="-2286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arenR"/>
            </a:pPr>
            <a:r>
              <a:rPr lang="en-US" dirty="0" smtClean="0"/>
              <a:t>Feedback on MBTA </a:t>
            </a:r>
            <a:r>
              <a:rPr lang="en-US" dirty="0"/>
              <a:t>proposed </a:t>
            </a:r>
            <a:r>
              <a:rPr lang="en-US" dirty="0" smtClean="0"/>
              <a:t>policies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Public </a:t>
            </a:r>
            <a:r>
              <a:rPr lang="en-US" b="1" dirty="0">
                <a:solidFill>
                  <a:schemeClr val="tx1"/>
                </a:solidFill>
              </a:rPr>
              <a:t>Advisory </a:t>
            </a:r>
            <a:r>
              <a:rPr lang="en-US" b="1" dirty="0" smtClean="0">
                <a:solidFill>
                  <a:schemeClr val="tx1"/>
                </a:solidFill>
              </a:rPr>
              <a:t>Meetings </a:t>
            </a:r>
            <a:r>
              <a:rPr lang="en-US" dirty="0" smtClean="0">
                <a:solidFill>
                  <a:schemeClr val="tx1"/>
                </a:solidFill>
              </a:rPr>
              <a:t>(quarterly, beginning September 2018, rotating locations, evenings)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Will be an opportunity to share and discuss policy and technology updates regarding AFC 2.0</a:t>
            </a:r>
          </a:p>
        </p:txBody>
      </p:sp>
    </p:spTree>
    <p:extLst>
      <p:ext uri="{BB962C8B-B14F-4D97-AF65-F5344CB8AC3E}">
        <p14:creationId xmlns:p14="http://schemas.microsoft.com/office/powerpoint/2010/main" val="9235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6775C4-FF83-4AA7-9695-AAC1C0A4B08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AFC 2.0 Project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5740" y="1409884"/>
            <a:ext cx="8743950" cy="4619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>
                <a:schemeClr val="accent4"/>
              </a:buClr>
            </a:pPr>
            <a:r>
              <a:rPr lang="en-US" sz="1800" b="1" dirty="0" smtClean="0"/>
              <a:t>Design Review Update</a:t>
            </a:r>
          </a:p>
          <a:p>
            <a:pPr lvl="1">
              <a:buClr>
                <a:schemeClr val="accent4"/>
              </a:buClr>
            </a:pPr>
            <a:endParaRPr lang="en-US" sz="1800" b="1" dirty="0" smtClean="0"/>
          </a:p>
          <a:p>
            <a:pPr lvl="1">
              <a:buClr>
                <a:schemeClr val="accent4"/>
              </a:buClr>
            </a:pPr>
            <a:r>
              <a:rPr lang="en-US" sz="1800" b="1" dirty="0" smtClean="0"/>
              <a:t>90-Day Outlook</a:t>
            </a:r>
            <a:r>
              <a:rPr lang="en-US" sz="1800" b="1" dirty="0"/>
              <a:t> </a:t>
            </a:r>
            <a:endParaRPr lang="en-US" sz="1800" b="1" dirty="0" smtClean="0"/>
          </a:p>
          <a:p>
            <a:pPr lvl="1">
              <a:buClr>
                <a:schemeClr val="accent4"/>
              </a:buClr>
            </a:pPr>
            <a:endParaRPr lang="en-US" sz="1800" b="1" dirty="0"/>
          </a:p>
          <a:p>
            <a:pPr lvl="1">
              <a:buClr>
                <a:schemeClr val="accent4"/>
              </a:buClr>
            </a:pPr>
            <a:r>
              <a:rPr lang="en-US" sz="1800" b="1" dirty="0"/>
              <a:t>Peer learnings - Vancouver</a:t>
            </a:r>
          </a:p>
          <a:p>
            <a:pPr lvl="1">
              <a:buClr>
                <a:schemeClr val="accent4"/>
              </a:buClr>
            </a:pPr>
            <a:endParaRPr lang="en-US" sz="1800" b="1" dirty="0" smtClean="0"/>
          </a:p>
          <a:p>
            <a:pPr lvl="1">
              <a:buClr>
                <a:schemeClr val="accent4"/>
              </a:buClr>
            </a:pPr>
            <a:r>
              <a:rPr lang="en-US" sz="1800" b="1" dirty="0" smtClean="0"/>
              <a:t>Pilot Update</a:t>
            </a:r>
            <a:endParaRPr lang="en-US" sz="1800" b="1" dirty="0"/>
          </a:p>
          <a:p>
            <a:pPr lvl="1">
              <a:buClr>
                <a:schemeClr val="accent4"/>
              </a:buClr>
            </a:pPr>
            <a:endParaRPr lang="en-US" sz="1800" b="1" dirty="0"/>
          </a:p>
          <a:p>
            <a:pPr lvl="1">
              <a:buClr>
                <a:schemeClr val="accent4"/>
              </a:buClr>
            </a:pPr>
            <a:r>
              <a:rPr lang="en-US" sz="1800" b="1" dirty="0" smtClean="0"/>
              <a:t>Design-Build Update</a:t>
            </a:r>
          </a:p>
          <a:p>
            <a:pPr lvl="1">
              <a:buClr>
                <a:schemeClr val="accent4"/>
              </a:buClr>
            </a:pPr>
            <a:endParaRPr lang="en-US" sz="1800" b="1" dirty="0"/>
          </a:p>
          <a:p>
            <a:pPr lvl="1">
              <a:buClr>
                <a:schemeClr val="accent4"/>
              </a:buClr>
            </a:pPr>
            <a:r>
              <a:rPr lang="en-US" sz="1800" b="1" dirty="0" smtClean="0"/>
              <a:t>Policy Update</a:t>
            </a:r>
          </a:p>
          <a:p>
            <a:pPr marL="456882" lvl="2" indent="-191770"/>
            <a:r>
              <a:rPr lang="en-US" sz="1500" b="1" dirty="0" smtClean="0"/>
              <a:t>Laurel Paget-Seekins</a:t>
            </a:r>
          </a:p>
          <a:p>
            <a:pPr marL="92075" lvl="1" indent="0">
              <a:buNone/>
            </a:pPr>
            <a:endParaRPr lang="en-US" sz="18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AFC 2.0:  AUTOMATED FARE COLLECTION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0" y="1238921"/>
            <a:ext cx="4017686" cy="252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889" y="3467100"/>
            <a:ext cx="2746081" cy="23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Review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6775C4-FF83-4AA7-9695-AAC1C0A4B0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AFC 2.0:  AUTOMATED FARE COLLECTION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7765" y="48371"/>
            <a:ext cx="8802015" cy="6245369"/>
            <a:chOff x="257765" y="48371"/>
            <a:chExt cx="8802015" cy="62453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765" y="966912"/>
              <a:ext cx="8639899" cy="53268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5836" b="-8906"/>
            <a:stretch/>
          </p:blipFill>
          <p:spPr>
            <a:xfrm>
              <a:off x="6254305" y="76865"/>
              <a:ext cx="187904" cy="38093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28161" y="518539"/>
              <a:ext cx="0" cy="160774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42210" y="48371"/>
              <a:ext cx="2617570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= Complete</a:t>
              </a:r>
            </a:p>
            <a:p>
              <a:pPr>
                <a:spcBef>
                  <a:spcPts val="600"/>
                </a:spcBef>
              </a:pPr>
              <a:r>
                <a:rPr lang="en-US" sz="1050" dirty="0" smtClean="0"/>
                <a:t>= In progress </a:t>
              </a:r>
            </a:p>
            <a:p>
              <a:pPr>
                <a:spcBef>
                  <a:spcPts val="600"/>
                </a:spcBef>
              </a:pPr>
              <a:r>
                <a:rPr lang="en-US" sz="1050" dirty="0"/>
                <a:t>= Status as of last board update (May 2018)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864093" y="1271954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64093" y="1610090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845166" y="1943465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802429" y="2286366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864093" y="2624503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625843" y="2962638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864091" y="3296337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21153" y="3635089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864089" y="3970070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864093" y="4299761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840417" y="4647423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840417" y="4985560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864087" y="5322619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864085" y="5657073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64085" y="5994952"/>
              <a:ext cx="2" cy="287215"/>
            </a:xfrm>
            <a:prstGeom prst="line">
              <a:avLst/>
            </a:prstGeom>
            <a:ln w="38100">
              <a:solidFill>
                <a:srgbClr val="FF1428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3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</a:t>
            </a:r>
            <a:r>
              <a:rPr lang="en-US" dirty="0"/>
              <a:t>Day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05740" y="974036"/>
            <a:ext cx="8743950" cy="5291682"/>
          </a:xfrm>
        </p:spPr>
        <p:txBody>
          <a:bodyPr vert="horz" lIns="91440" tIns="45720" rIns="91440" bIns="45720" numCol="2" spcCol="91440" rtlCol="0" anchor="t">
            <a:normAutofit lnSpcReduction="10000"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Project Development</a:t>
            </a:r>
            <a:endParaRPr lang="en-US" sz="2000" dirty="0">
              <a:solidFill>
                <a:schemeClr val="tx1"/>
              </a:solidFill>
            </a:endParaRP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Progress </a:t>
            </a:r>
            <a:r>
              <a:rPr lang="en-US" sz="1600" dirty="0"/>
              <a:t>s</a:t>
            </a:r>
            <a:r>
              <a:rPr lang="en-US" sz="1600" dirty="0" smtClean="0"/>
              <a:t>ystem design reviews</a:t>
            </a: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Operations and </a:t>
            </a:r>
            <a:r>
              <a:rPr lang="en-US" sz="1600" dirty="0" err="1" smtClean="0"/>
              <a:t>Keolis</a:t>
            </a:r>
            <a:r>
              <a:rPr lang="en-US" sz="1600" dirty="0" smtClean="0"/>
              <a:t> coordination</a:t>
            </a:r>
            <a:endParaRPr lang="en-US" sz="1600" dirty="0"/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Pilot program development</a:t>
            </a:r>
            <a:endParaRPr lang="en-US" sz="1600" dirty="0"/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User testing with prototype devices and software</a:t>
            </a: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First prototype installations on vehicles</a:t>
            </a: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Policy and configuration development</a:t>
            </a: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Continue peer reviews &amp; coordination</a:t>
            </a:r>
          </a:p>
          <a:p>
            <a:pPr marL="568325" lvl="1" indent="-276225">
              <a:buFont typeface="Arial" panose="020B0604020202020204" pitchFamily="34" charset="0"/>
              <a:buChar char="•"/>
            </a:pPr>
            <a:r>
              <a:rPr lang="en-US" sz="1600" dirty="0" smtClean="0"/>
              <a:t>Test lab (model office) buildout</a:t>
            </a:r>
          </a:p>
          <a:p>
            <a:pPr marL="292100" lvl="1" indent="0">
              <a:buNone/>
            </a:pPr>
            <a:endParaRPr lang="en-US" sz="16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Design-Build Contract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Finalize base technical concept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Issue </a:t>
            </a:r>
            <a:r>
              <a:rPr lang="en-US" sz="1600" dirty="0"/>
              <a:t>draft </a:t>
            </a:r>
            <a:r>
              <a:rPr lang="en-US" sz="1600" dirty="0" smtClean="0"/>
              <a:t>RFP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Begin commercial negotiations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Finalize DB RFP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69595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69595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Staff Augmentation</a:t>
            </a:r>
          </a:p>
          <a:p>
            <a:pPr marL="569595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Continue to build internal team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Customer and employee transition team lead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PM for DB and Installation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Technical PMs for Policy </a:t>
            </a:r>
            <a:r>
              <a:rPr lang="en-US" sz="1600" dirty="0" smtClean="0"/>
              <a:t>Implementation</a:t>
            </a:r>
            <a:r>
              <a:rPr lang="en-US" sz="1600" dirty="0"/>
              <a:t> </a:t>
            </a:r>
            <a:r>
              <a:rPr lang="en-US" sz="1600" dirty="0" smtClean="0"/>
              <a:t>and System Implementation </a:t>
            </a:r>
            <a:endParaRPr lang="en-US" sz="1600" dirty="0"/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Risk and Mediation Director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Contracts Manager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Project and document controls</a:t>
            </a:r>
          </a:p>
          <a:p>
            <a:pPr marL="971232" lvl="3" indent="-285750">
              <a:buFont typeface="Lato" panose="020F0502020204030203" pitchFamily="34" charset="0"/>
              <a:buChar char="−"/>
            </a:pPr>
            <a:r>
              <a:rPr lang="en-US" sz="1600" dirty="0"/>
              <a:t>Finance lead</a:t>
            </a:r>
          </a:p>
          <a:p>
            <a:pPr marL="569595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Consultant procurement</a:t>
            </a:r>
          </a:p>
          <a:p>
            <a:pPr marL="971232" lvl="3" indent="-285750">
              <a:lnSpc>
                <a:spcPct val="100000"/>
              </a:lnSpc>
              <a:buFont typeface="Lato" panose="020F0502020204030203" pitchFamily="34" charset="0"/>
              <a:buChar char="−"/>
            </a:pPr>
            <a:r>
              <a:rPr lang="en-US" sz="1600" dirty="0"/>
              <a:t>Payment technology, privacy, and fare reconciliation assurance</a:t>
            </a:r>
          </a:p>
          <a:p>
            <a:pPr marL="971232" lvl="3" indent="-285750">
              <a:lnSpc>
                <a:spcPct val="100000"/>
              </a:lnSpc>
              <a:buFont typeface="Lato" panose="020F0502020204030203" pitchFamily="34" charset="0"/>
              <a:buChar char="−"/>
            </a:pPr>
            <a:r>
              <a:rPr lang="en-US" sz="1600" dirty="0"/>
              <a:t>Installation PM/CM</a:t>
            </a:r>
          </a:p>
          <a:p>
            <a:pPr marL="971232" lvl="3" indent="-285750">
              <a:lnSpc>
                <a:spcPct val="100000"/>
              </a:lnSpc>
              <a:buFont typeface="Lato" panose="020F0502020204030203" pitchFamily="34" charset="0"/>
              <a:buChar char="−"/>
            </a:pPr>
            <a:r>
              <a:rPr lang="en-US" sz="1600" dirty="0"/>
              <a:t>Rollout branding, marketing, communications </a:t>
            </a:r>
          </a:p>
          <a:p>
            <a:pPr marL="569595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AFC 2.0:  AUTOMATED FARE COLLECTION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learnings  - Vancouver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05739" y="974036"/>
            <a:ext cx="10952118" cy="5291682"/>
          </a:xfrm>
        </p:spPr>
        <p:txBody>
          <a:bodyPr vert="horz" lIns="91440" tIns="45720" rIns="91440" bIns="45720" numCol="2" spcCol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Translink</a:t>
            </a:r>
            <a:r>
              <a:rPr lang="en-US" sz="2000" dirty="0" smtClean="0">
                <a:solidFill>
                  <a:schemeClr val="tx1"/>
                </a:solidFill>
              </a:rPr>
              <a:t> (Vancouver-area peer agency) and Cubic (system integrator there) hosted MBTA in July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Some similar equipment deployed to what is planned as part of AFC 2.0, and some contract 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Focuses were: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Vendor relationship </a:t>
            </a:r>
            <a:br>
              <a:rPr lang="en-US" sz="1600" dirty="0"/>
            </a:br>
            <a:r>
              <a:rPr lang="en-US" sz="1600" dirty="0"/>
              <a:t>management successes </a:t>
            </a:r>
            <a:br>
              <a:rPr lang="en-US" sz="1600" dirty="0"/>
            </a:br>
            <a:r>
              <a:rPr lang="en-US" sz="1600" dirty="0"/>
              <a:t>and challenges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Equipment </a:t>
            </a:r>
            <a:r>
              <a:rPr lang="en-US" sz="1600" dirty="0">
                <a:solidFill>
                  <a:schemeClr val="tx1"/>
                </a:solidFill>
              </a:rPr>
              <a:t>usability and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reliability</a:t>
            </a:r>
            <a:endParaRPr lang="en-US" sz="1600" dirty="0">
              <a:solidFill>
                <a:schemeClr val="tx1"/>
              </a:solidFill>
            </a:endParaRP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Card and phone clash –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communicating with customers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AFC call center and order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fulfillment operation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System and KPI monitoring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Sponsorships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AFC 2.0:  AUTOMATED FARE COLLECTION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91" y="1230924"/>
            <a:ext cx="2236294" cy="298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791" y="4372869"/>
            <a:ext cx="230505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66" y="2663278"/>
            <a:ext cx="2399947" cy="1799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66" y="4735286"/>
            <a:ext cx="2399947" cy="13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6543" y="984421"/>
            <a:ext cx="8743950" cy="1300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Pilot participants representative </a:t>
            </a:r>
            <a:r>
              <a:rPr lang="en-US" dirty="0">
                <a:solidFill>
                  <a:schemeClr val="tx1"/>
                </a:solidFill>
              </a:rPr>
              <a:t>of the larger population of MBTA </a:t>
            </a:r>
            <a:r>
              <a:rPr lang="en-US" dirty="0" smtClean="0">
                <a:solidFill>
                  <a:schemeClr val="tx1"/>
                </a:solidFill>
              </a:rPr>
              <a:t>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Locations </a:t>
            </a:r>
            <a:r>
              <a:rPr lang="en-US" dirty="0" smtClean="0">
                <a:solidFill>
                  <a:schemeClr val="tx1"/>
                </a:solidFill>
              </a:rPr>
              <a:t>coordinated </a:t>
            </a:r>
            <a:r>
              <a:rPr lang="en-US" dirty="0">
                <a:solidFill>
                  <a:schemeClr val="tx1"/>
                </a:solidFill>
              </a:rPr>
              <a:t>to ensure the system can be used as comprehensively as </a:t>
            </a:r>
            <a:r>
              <a:rPr lang="en-US" dirty="0" smtClean="0">
                <a:solidFill>
                  <a:schemeClr val="tx1"/>
                </a:solidFill>
              </a:rPr>
              <a:t>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Covering real </a:t>
            </a:r>
            <a:r>
              <a:rPr lang="en-US" dirty="0">
                <a:solidFill>
                  <a:schemeClr val="tx1"/>
                </a:solidFill>
              </a:rPr>
              <a:t>world use </a:t>
            </a:r>
            <a:r>
              <a:rPr lang="en-US" dirty="0" smtClean="0">
                <a:solidFill>
                  <a:schemeClr val="tx1"/>
                </a:solidFill>
              </a:rPr>
              <a:t>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AFC 2.0:  AUTOMATED FARE COLLECTION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690" y="5101690"/>
            <a:ext cx="1745025" cy="98157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68920"/>
              </p:ext>
            </p:extLst>
          </p:nvPr>
        </p:nvGraphicFramePr>
        <p:xfrm>
          <a:off x="324693" y="2284870"/>
          <a:ext cx="8524032" cy="38538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75457">
                  <a:extLst>
                    <a:ext uri="{9D8B030D-6E8A-4147-A177-3AD203B41FA5}">
                      <a16:colId xmlns:a16="http://schemas.microsoft.com/office/drawing/2014/main" xmlns="" val="1283875953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xmlns="" val="254590923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1752264514"/>
                    </a:ext>
                  </a:extLst>
                </a:gridCol>
              </a:tblGrid>
              <a:tr h="33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Pilot Phase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Pilot Phase 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3628083"/>
                  </a:ext>
                </a:extLst>
              </a:tr>
              <a:tr h="504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 2019-early 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Early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9077071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Small-scale rollout of a small portion of System elements to a group of friendly users (people known to the MBTA) designed to demonstrate System compliance in actual use conditions.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Rollout of a larger portion of System elements to a limited number of users from the general public designed to demonstrate the SI’s operating and maintenance capabilities and confirm the transition approach.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1574828"/>
                  </a:ext>
                </a:extLst>
              </a:tr>
              <a:tr h="16524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 Line</a:t>
                      </a:r>
                    </a:p>
                    <a:p>
                      <a:r>
                        <a:rPr lang="en-US" sz="1600" dirty="0" smtClean="0"/>
                        <a:t>Haverhill 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 Line</a:t>
                      </a:r>
                    </a:p>
                    <a:p>
                      <a:r>
                        <a:rPr lang="en-US" sz="1600" dirty="0" smtClean="0"/>
                        <a:t>Haverhill Line</a:t>
                      </a:r>
                    </a:p>
                    <a:p>
                      <a:r>
                        <a:rPr lang="en-US" sz="1600" dirty="0" smtClean="0"/>
                        <a:t>Silver Line SL4 and SL5</a:t>
                      </a:r>
                    </a:p>
                    <a:p>
                      <a:r>
                        <a:rPr lang="en-US" sz="1600" dirty="0" smtClean="0"/>
                        <a:t>Bus</a:t>
                      </a:r>
                      <a:r>
                        <a:rPr lang="en-US" sz="1600" baseline="0" dirty="0" smtClean="0"/>
                        <a:t> routes 28 and 39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Orange Line</a:t>
                      </a:r>
                    </a:p>
                    <a:p>
                      <a:r>
                        <a:rPr lang="en-US" sz="1600" dirty="0" smtClean="0"/>
                        <a:t>Lowell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466234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5117942"/>
            <a:ext cx="1265433" cy="9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Design-Build Update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6775C4-FF83-4AA7-9695-AAC1C0A4B08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7306" y="923122"/>
            <a:ext cx="8743950" cy="644272"/>
          </a:xfrm>
        </p:spPr>
        <p:txBody>
          <a:bodyPr/>
          <a:lstStyle/>
          <a:p>
            <a:r>
              <a:rPr lang="en-US" dirty="0"/>
              <a:t>DB Procurement is ongoing, </a:t>
            </a:r>
            <a:r>
              <a:rPr lang="en-US" dirty="0" smtClean="0"/>
              <a:t>ALONGSIDE </a:t>
            </a:r>
            <a:r>
              <a:rPr lang="en-US" dirty="0"/>
              <a:t>Design development with the SI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AFC 2.0:  AUTOMATED FARE COLLECTION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092239"/>
              </p:ext>
            </p:extLst>
          </p:nvPr>
        </p:nvGraphicFramePr>
        <p:xfrm>
          <a:off x="215265" y="1273833"/>
          <a:ext cx="8718429" cy="4968240"/>
        </p:xfrm>
        <a:graphic>
          <a:graphicData uri="http://schemas.openxmlformats.org/drawingml/2006/table">
            <a:tbl>
              <a:tblPr firstRow="1" bandRow="1"/>
              <a:tblGrid>
                <a:gridCol w="2774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3712501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189012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8098714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3300187"/>
                    </a:ext>
                  </a:extLst>
                </a:gridCol>
              </a:tblGrid>
              <a:tr h="28035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cap="all" baseline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1" cap="all" baseline="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2018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2019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800" b="1" cap="all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800" b="1" cap="all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76101"/>
                  </a:ext>
                </a:extLst>
              </a:tr>
              <a:tr h="252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b="1" cap="all" baseline="0" dirty="0"/>
                        <a:t>Q4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q1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q2</a:t>
                      </a:r>
                      <a:endParaRPr lang="en-US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q3</a:t>
                      </a:r>
                      <a:endParaRPr lang="en-US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q4</a:t>
                      </a:r>
                      <a:endParaRPr lang="en-US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q1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q2</a:t>
                      </a:r>
                      <a:endParaRPr lang="en-US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q3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800" b="1" cap="all" baseline="0" dirty="0"/>
                        <a:t>q4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Q1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Q2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Q3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cap="all" baseline="0" dirty="0">
                          <a:solidFill>
                            <a:srgbClr val="FFFFFF"/>
                          </a:solidFill>
                        </a:rPr>
                        <a:t>Q4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Issue request for qualifications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Dec 2016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702574"/>
                  </a:ext>
                </a:extLst>
              </a:tr>
              <a:tr h="43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Complete shortlisting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May 2017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137115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Design </a:t>
                      </a:r>
                      <a:r>
                        <a:rPr lang="en-US" sz="12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with SI</a:t>
                      </a:r>
                    </a:p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Nov 2017 – 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Late 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Introduce RFP scope to DB shortlist</a:t>
                      </a:r>
                    </a:p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 May 2018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313382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 draft DB RFP for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comment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 2018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 eaLnBrk="1" latinLnBrk="0" hangingPunct="1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526087"/>
                  </a:ext>
                </a:extLst>
              </a:tr>
              <a:tr h="388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DB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RFP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Q4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Award DB Contract</a:t>
                      </a:r>
                      <a:endParaRPr lang="en-US" sz="12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Early 2019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Anticipated DB NTP</a:t>
                      </a:r>
                    </a:p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Mid </a:t>
                      </a: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656651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Early site preparation design &amp; delivery</a:t>
                      </a:r>
                    </a:p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Starting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id 2019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7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228085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Pilot installation</a:t>
                      </a:r>
                      <a:r>
                        <a:rPr lang="en-US" sz="12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design &amp; delivery</a:t>
                      </a:r>
                    </a:p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Starting late 2019</a:t>
                      </a:r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&gt;&gt;&gt;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7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23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AFC 2.0 Policy and Outreach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Laurel Paget-Seekins, </a:t>
            </a:r>
            <a:r>
              <a:rPr lang="en-US" i="1" dirty="0" smtClean="0"/>
              <a:t>Director of Fare Policy and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AFC 2.0 Policy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775C4-FF83-4AA7-9695-AAC1C0A4B08C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</a:t>
            </a:r>
            <a:r>
              <a:rPr lang="en-US" dirty="0"/>
              <a:t>OUTREACH FOR AFC2.0 WILL PRIMARILY FOCUS ON THESE FOUR POLICY AREAS.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Data </a:t>
            </a:r>
            <a:r>
              <a:rPr lang="en-US" b="1" dirty="0"/>
              <a:t>Privacy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team working to catalog how the MBTA currently collects and stores customer data, internal data users discussing data needs and sharing requirements, outside counsel reviewing practices and policy areas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Next Steps</a:t>
            </a:r>
            <a:r>
              <a:rPr lang="en-US" dirty="0" smtClean="0"/>
              <a:t>: external stakeholder conversations, draft policy for review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Access </a:t>
            </a:r>
            <a:r>
              <a:rPr lang="en-US" b="1" dirty="0"/>
              <a:t>to Fare Cards and Sales Locations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team working with AFC 2.0 team and SI to evaluate potential point of sale locations, developing technology requirements for cards distributed for free, identifying policy decisions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Next Steps</a:t>
            </a:r>
            <a:r>
              <a:rPr lang="en-US" dirty="0" smtClean="0"/>
              <a:t>: public outreach on point of sale locations, discussions with social service and community organizations on programs for distributing cards for free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Fare </a:t>
            </a:r>
            <a:r>
              <a:rPr lang="en-US" b="1" dirty="0"/>
              <a:t>Inspections/Proof of Payment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</a:t>
            </a:r>
            <a:r>
              <a:rPr lang="en-US" dirty="0"/>
              <a:t>team working with AFC 2.0 </a:t>
            </a:r>
            <a:r>
              <a:rPr lang="en-US" dirty="0" smtClean="0"/>
              <a:t>team and SI on requirements for inspection devices and business requirements for citation management software, identifying policy decisions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Next Steps</a:t>
            </a:r>
            <a:r>
              <a:rPr lang="en-US" dirty="0" smtClean="0"/>
              <a:t>: outreach on inspection principles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Fare </a:t>
            </a:r>
            <a:r>
              <a:rPr lang="en-US" b="1" dirty="0"/>
              <a:t>Structure and Products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team working with</a:t>
            </a:r>
            <a:r>
              <a:rPr lang="en-US" dirty="0"/>
              <a:t> AFC 2.0 </a:t>
            </a:r>
            <a:r>
              <a:rPr lang="en-US" dirty="0" smtClean="0"/>
              <a:t>team </a:t>
            </a:r>
            <a:r>
              <a:rPr lang="en-US" dirty="0"/>
              <a:t>and SI </a:t>
            </a:r>
            <a:r>
              <a:rPr lang="en-US" dirty="0" smtClean="0"/>
              <a:t>on translating existing fare policy into business requirements for initial AFC 2.0 tariff, RFR for revenue and ridership model released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Next Steps</a:t>
            </a:r>
            <a:r>
              <a:rPr lang="en-US" dirty="0" smtClean="0"/>
              <a:t>: Award revenue and ridership model contract, draft initial tariff for review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77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o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o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18567</TotalTime>
  <Words>892</Words>
  <Application>Microsoft Office PowerPoint</Application>
  <PresentationFormat>On-screen Show (4:3)</PresentationFormat>
  <Paragraphs>183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2_Office Theme</vt:lpstr>
      <vt:lpstr>think-cell Slide</vt:lpstr>
      <vt:lpstr>AFC 2.0 Quarterly update to the  Fiscal &amp; Management Control Board</vt:lpstr>
      <vt:lpstr>Overview</vt:lpstr>
      <vt:lpstr>Design Review Update</vt:lpstr>
      <vt:lpstr>90 Day Outlook</vt:lpstr>
      <vt:lpstr>Peer learnings  - Vancouver</vt:lpstr>
      <vt:lpstr>Pilot Update</vt:lpstr>
      <vt:lpstr>Design-Build Update </vt:lpstr>
      <vt:lpstr>AFC 2.0 Policy and Outreach Update</vt:lpstr>
      <vt:lpstr>AFC 2.0 Policy Updates</vt:lpstr>
      <vt:lpstr>AFC2.0 Outreach Updates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AFC2.0</dc:title>
  <dc:creator>Block-Schachter, David</dc:creator>
  <cp:lastModifiedBy>DAS</cp:lastModifiedBy>
  <cp:revision>622</cp:revision>
  <cp:lastPrinted>2017-11-11T22:28:40Z</cp:lastPrinted>
  <dcterms:created xsi:type="dcterms:W3CDTF">2017-01-10T16:59:40Z</dcterms:created>
  <dcterms:modified xsi:type="dcterms:W3CDTF">2018-08-13T18:01:02Z</dcterms:modified>
</cp:coreProperties>
</file>