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9" r:id="rId4"/>
  </p:sldMasterIdLst>
  <p:notesMasterIdLst>
    <p:notesMasterId r:id="rId21"/>
  </p:notesMasterIdLst>
  <p:handoutMasterIdLst>
    <p:handoutMasterId r:id="rId22"/>
  </p:handoutMasterIdLst>
  <p:sldIdLst>
    <p:sldId id="879" r:id="rId5"/>
    <p:sldId id="907" r:id="rId6"/>
    <p:sldId id="910" r:id="rId7"/>
    <p:sldId id="903" r:id="rId8"/>
    <p:sldId id="904" r:id="rId9"/>
    <p:sldId id="902" r:id="rId10"/>
    <p:sldId id="896" r:id="rId11"/>
    <p:sldId id="890" r:id="rId12"/>
    <p:sldId id="892" r:id="rId13"/>
    <p:sldId id="908" r:id="rId14"/>
    <p:sldId id="900" r:id="rId15"/>
    <p:sldId id="909" r:id="rId16"/>
    <p:sldId id="911" r:id="rId17"/>
    <p:sldId id="881" r:id="rId18"/>
    <p:sldId id="887" r:id="rId19"/>
    <p:sldId id="888" r:id="rId20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DB000206-3202-4363-B894-731988F17D0C}">
          <p14:sldIdLst>
            <p14:sldId id="879"/>
            <p14:sldId id="907"/>
            <p14:sldId id="910"/>
            <p14:sldId id="903"/>
            <p14:sldId id="904"/>
            <p14:sldId id="902"/>
            <p14:sldId id="896"/>
            <p14:sldId id="890"/>
            <p14:sldId id="892"/>
            <p14:sldId id="908"/>
            <p14:sldId id="900"/>
            <p14:sldId id="909"/>
            <p14:sldId id="911"/>
            <p14:sldId id="881"/>
            <p14:sldId id="887"/>
            <p14:sldId id="88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T" initials="DOT" lastIdx="1" clrIdx="0"/>
  <p:cmAuthor id="1" name="House" initials="H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C0000"/>
    <a:srgbClr val="FF0000"/>
    <a:srgbClr val="F18C20"/>
    <a:srgbClr val="3223A3"/>
    <a:srgbClr val="00B050"/>
    <a:srgbClr val="D9D9D9"/>
    <a:srgbClr val="918D8D"/>
    <a:srgbClr val="76717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8743" autoAdjust="0"/>
  </p:normalViewPr>
  <p:slideViewPr>
    <p:cSldViewPr snapToGrid="0" snapToObjects="1">
      <p:cViewPr varScale="1">
        <p:scale>
          <a:sx n="112" d="100"/>
          <a:sy n="112" d="100"/>
        </p:scale>
        <p:origin x="-150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9" d="100"/>
          <a:sy n="69" d="100"/>
        </p:scale>
        <p:origin x="326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/>
              <a:t>Red Line Weekly 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/>
              <a:t>Current</a:t>
            </a:r>
            <a:r>
              <a:rPr lang="en-US" sz="1400" b="1" baseline="0" dirty="0"/>
              <a:t> vs Future Wear </a:t>
            </a:r>
            <a:r>
              <a:rPr lang="en-US" sz="1400" b="1" dirty="0"/>
              <a:t>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8745070195971842E-2"/>
          <c:y val="0.10071325428684486"/>
          <c:w val="0.92250985960805632"/>
          <c:h val="0.823475878273947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'Rush Scaling'!$AD$12</c:f>
              <c:strCache>
                <c:ptCount val="1"/>
                <c:pt idx="0">
                  <c:v>Miles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6255456759170403"/>
                  <c:y val="-2.649000135731347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C3-43B1-A60C-9C8E0C42CF3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AC3-43B1-A60C-9C8E0C42CF3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6055046644756515"/>
                  <c:y val="-4.856512141280353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AC3-43B1-A60C-9C8E0C42CF3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'Rush Scaling'!$AE$11:$AG$11</c:f>
              <c:strCache>
                <c:ptCount val="3"/>
                <c:pt idx="0">
                  <c:v>Current </c:v>
                </c:pt>
                <c:pt idx="2">
                  <c:v>Future </c:v>
                </c:pt>
              </c:strCache>
            </c:strRef>
          </c:cat>
          <c:val>
            <c:numRef>
              <c:f>'Rush Scaling'!$AE$12:$AG$12</c:f>
              <c:numCache>
                <c:formatCode>General</c:formatCode>
                <c:ptCount val="3"/>
                <c:pt idx="0" formatCode="#,##0">
                  <c:v>45808</c:v>
                </c:pt>
                <c:pt idx="1">
                  <c:v>0</c:v>
                </c:pt>
                <c:pt idx="2" formatCode="#,##0">
                  <c:v>53872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AC3-43B1-A60C-9C8E0C42CF38}"/>
            </c:ext>
          </c:extLst>
        </c:ser>
        <c:ser>
          <c:idx val="1"/>
          <c:order val="1"/>
          <c:tx>
            <c:strRef>
              <c:f>'Rush Scaling'!$AD$13</c:f>
              <c:strCache>
                <c:ptCount val="1"/>
                <c:pt idx="0">
                  <c:v>Stops</c:v>
                </c:pt>
              </c:strCache>
            </c:strRef>
          </c:tx>
          <c:spPr>
            <a:solidFill>
              <a:srgbClr val="CC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8154769498726989"/>
                  <c:y val="-6.6225703039402674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AC3-43B1-A60C-9C8E0C42CF3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AC3-43B1-A60C-9C8E0C42CF3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7022176491144372"/>
                  <c:y val="-1.103761717323377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4AC3-43B1-A60C-9C8E0C42CF3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'Rush Scaling'!$AE$11:$AG$11</c:f>
              <c:strCache>
                <c:ptCount val="3"/>
                <c:pt idx="0">
                  <c:v>Current </c:v>
                </c:pt>
                <c:pt idx="2">
                  <c:v>Future </c:v>
                </c:pt>
              </c:strCache>
            </c:strRef>
          </c:cat>
          <c:val>
            <c:numRef>
              <c:f>'Rush Scaling'!$AE$13:$AG$13</c:f>
              <c:numCache>
                <c:formatCode>General</c:formatCode>
                <c:ptCount val="3"/>
                <c:pt idx="0" formatCode="#,##0">
                  <c:v>50153</c:v>
                </c:pt>
                <c:pt idx="1">
                  <c:v>0</c:v>
                </c:pt>
                <c:pt idx="2" formatCode="#,##0">
                  <c:v>58656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AC3-43B1-A60C-9C8E0C42CF38}"/>
            </c:ext>
          </c:extLst>
        </c:ser>
        <c:ser>
          <c:idx val="2"/>
          <c:order val="2"/>
          <c:tx>
            <c:strRef>
              <c:f>'Rush Scaling'!$AD$14</c:f>
              <c:strCache>
                <c:ptCount val="1"/>
                <c:pt idx="0">
                  <c:v>Trips</c:v>
                </c:pt>
              </c:strCache>
            </c:strRef>
          </c:tx>
          <c:spPr>
            <a:solidFill>
              <a:srgbClr val="FF33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7063140319834036"/>
                  <c:y val="-4.332321149376031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4AC3-43B1-A60C-9C8E0C42CF3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4AC3-43B1-A60C-9C8E0C42CF3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8119824052451464"/>
                  <c:y val="-4.180588609277709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4AC3-43B1-A60C-9C8E0C42CF3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'Rush Scaling'!$AE$11:$AG$11</c:f>
              <c:strCache>
                <c:ptCount val="3"/>
                <c:pt idx="0">
                  <c:v>Current </c:v>
                </c:pt>
                <c:pt idx="2">
                  <c:v>Future </c:v>
                </c:pt>
              </c:strCache>
            </c:strRef>
          </c:cat>
          <c:val>
            <c:numRef>
              <c:f>'Rush Scaling'!$AE$14:$AG$14</c:f>
              <c:numCache>
                <c:formatCode>General</c:formatCode>
                <c:ptCount val="3"/>
                <c:pt idx="0" formatCode="#,##0">
                  <c:v>2866</c:v>
                </c:pt>
                <c:pt idx="1">
                  <c:v>0</c:v>
                </c:pt>
                <c:pt idx="2" formatCode="#,##0">
                  <c:v>3352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4AC3-43B1-A60C-9C8E0C42CF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3471488"/>
        <c:axId val="53739904"/>
      </c:barChart>
      <c:catAx>
        <c:axId val="5347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39904"/>
        <c:crosses val="autoZero"/>
        <c:auto val="1"/>
        <c:lblAlgn val="ctr"/>
        <c:lblOffset val="100"/>
        <c:noMultiLvlLbl val="0"/>
      </c:catAx>
      <c:valAx>
        <c:axId val="5373990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53471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/>
              <a:t>Orange Line Weekly</a:t>
            </a:r>
            <a:r>
              <a:rPr lang="en-US" sz="1400" b="1" baseline="0" dirty="0"/>
              <a:t> </a:t>
            </a:r>
            <a:r>
              <a:rPr lang="en-US" sz="1400" b="1" dirty="0"/>
              <a:t>Current vs Future Wear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1389502176430087E-2"/>
          <c:y val="0.22337387025520083"/>
          <c:w val="0.91722099564713988"/>
          <c:h val="0.7046355480995013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'Rush Scaling'!$AD$23</c:f>
              <c:strCache>
                <c:ptCount val="1"/>
                <c:pt idx="0">
                  <c:v>Miles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6951350196971254"/>
                  <c:y val="-1.424004682396498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E39-4D46-ACCA-FEC57AC0E91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E39-4D46-ACCA-FEC57AC0E91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8767566289503898"/>
                  <c:y val="-8.3405988540366363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E39-4D46-ACCA-FEC57AC0E91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'Rush Scaling'!$AE$22:$AG$22</c:f>
              <c:strCache>
                <c:ptCount val="3"/>
                <c:pt idx="0">
                  <c:v>Current</c:v>
                </c:pt>
                <c:pt idx="2">
                  <c:v>Future</c:v>
                </c:pt>
              </c:strCache>
            </c:strRef>
          </c:cat>
          <c:val>
            <c:numRef>
              <c:f>'Rush Scaling'!$AE$23:$AG$23</c:f>
              <c:numCache>
                <c:formatCode>General</c:formatCode>
                <c:ptCount val="3"/>
                <c:pt idx="0" formatCode="#,##0">
                  <c:v>23289</c:v>
                </c:pt>
                <c:pt idx="1">
                  <c:v>0</c:v>
                </c:pt>
                <c:pt idx="2" formatCode="#,##0">
                  <c:v>26273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E39-4D46-ACCA-FEC57AC0E910}"/>
            </c:ext>
          </c:extLst>
        </c:ser>
        <c:ser>
          <c:idx val="1"/>
          <c:order val="1"/>
          <c:tx>
            <c:strRef>
              <c:f>'Rush Scaling'!$AD$24</c:f>
              <c:strCache>
                <c:ptCount val="1"/>
                <c:pt idx="0">
                  <c:v>Stops</c:v>
                </c:pt>
              </c:strCache>
            </c:strRef>
          </c:tx>
          <c:spPr>
            <a:solidFill>
              <a:srgbClr val="F18C2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6749548408912071"/>
                  <c:y val="-4.0685848068471395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E39-4D46-ACCA-FEC57AC0E91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E39-4D46-ACCA-FEC57AC0E91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9372971653681437"/>
                  <c:y val="-1.424004682396498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8E39-4D46-ACCA-FEC57AC0E91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'Rush Scaling'!$AE$22:$AG$22</c:f>
              <c:strCache>
                <c:ptCount val="3"/>
                <c:pt idx="0">
                  <c:v>Current</c:v>
                </c:pt>
                <c:pt idx="2">
                  <c:v>Future</c:v>
                </c:pt>
              </c:strCache>
            </c:strRef>
          </c:cat>
          <c:val>
            <c:numRef>
              <c:f>'Rush Scaling'!$AE$24:$AG$24</c:f>
              <c:numCache>
                <c:formatCode>General</c:formatCode>
                <c:ptCount val="3"/>
                <c:pt idx="0" formatCode="#,##0">
                  <c:v>39930</c:v>
                </c:pt>
                <c:pt idx="1">
                  <c:v>0</c:v>
                </c:pt>
                <c:pt idx="2" formatCode="#,##0">
                  <c:v>44934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E39-4D46-ACCA-FEC57AC0E910}"/>
            </c:ext>
          </c:extLst>
        </c:ser>
        <c:ser>
          <c:idx val="2"/>
          <c:order val="2"/>
          <c:tx>
            <c:strRef>
              <c:f>'Rush Scaling'!$AD$25</c:f>
              <c:strCache>
                <c:ptCount val="1"/>
                <c:pt idx="0">
                  <c:v>Trips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7758557349207985"/>
                  <c:y val="-8.1371696136942791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8E39-4D46-ACCA-FEC57AC0E91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8E39-4D46-ACCA-FEC57AC0E91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7758557349207985"/>
                  <c:y val="-2.237721643765928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8E39-4D46-ACCA-FEC57AC0E91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'Rush Scaling'!$AE$22:$AG$22</c:f>
              <c:strCache>
                <c:ptCount val="3"/>
                <c:pt idx="0">
                  <c:v>Current</c:v>
                </c:pt>
                <c:pt idx="2">
                  <c:v>Future</c:v>
                </c:pt>
              </c:strCache>
            </c:strRef>
          </c:cat>
          <c:val>
            <c:numRef>
              <c:f>'Rush Scaling'!$AE$25:$AG$25</c:f>
              <c:numCache>
                <c:formatCode>General</c:formatCode>
                <c:ptCount val="3"/>
                <c:pt idx="0" formatCode="#,##0">
                  <c:v>1960</c:v>
                </c:pt>
                <c:pt idx="1">
                  <c:v>0</c:v>
                </c:pt>
                <c:pt idx="2" formatCode="#,##0">
                  <c:v>2248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8E39-4D46-ACCA-FEC57AC0E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4234112"/>
        <c:axId val="97822976"/>
      </c:barChart>
      <c:catAx>
        <c:axId val="9423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822976"/>
        <c:crosses val="autoZero"/>
        <c:auto val="1"/>
        <c:lblAlgn val="ctr"/>
        <c:lblOffset val="100"/>
        <c:noMultiLvlLbl val="0"/>
      </c:catAx>
      <c:valAx>
        <c:axId val="9782297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94234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0168CD-FDB1-42CD-B8F6-B4FC5500FAAA}" type="doc">
      <dgm:prSet loTypeId="urn:microsoft.com/office/officeart/2005/8/layout/funnel1" loCatId="process" qsTypeId="urn:microsoft.com/office/officeart/2005/8/quickstyle/simple2" qsCatId="simple" csTypeId="urn:microsoft.com/office/officeart/2005/8/colors/accent3_2" csCatId="accent3" phldr="1"/>
      <dgm:spPr/>
    </dgm:pt>
    <dgm:pt modelId="{9DE523FA-12E8-4275-AA35-7FFA5FE30FD1}">
      <dgm:prSet phldrT="[Text]" custT="1"/>
      <dgm:spPr>
        <a:xfrm>
          <a:off x="1039052" y="478892"/>
          <a:ext cx="935147" cy="935147"/>
        </a:xfrm>
        <a:solidFill>
          <a:srgbClr val="A5A5A5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sz="9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Detection Time</a:t>
          </a:r>
        </a:p>
      </dgm:t>
    </dgm:pt>
    <dgm:pt modelId="{E84D329C-E40D-462E-B5DB-76D3FCA0D4A2}" type="parTrans" cxnId="{BB76B8CC-002F-4DAF-B0B1-48AE0F417E3A}">
      <dgm:prSet/>
      <dgm:spPr/>
      <dgm:t>
        <a:bodyPr/>
        <a:lstStyle/>
        <a:p>
          <a:endParaRPr lang="en-US" sz="3200"/>
        </a:p>
      </dgm:t>
    </dgm:pt>
    <dgm:pt modelId="{31F8B3AE-26E2-4229-B542-B362E8B958D5}" type="sibTrans" cxnId="{BB76B8CC-002F-4DAF-B0B1-48AE0F417E3A}">
      <dgm:prSet/>
      <dgm:spPr/>
      <dgm:t>
        <a:bodyPr/>
        <a:lstStyle/>
        <a:p>
          <a:endParaRPr lang="en-US" sz="3200"/>
        </a:p>
      </dgm:t>
    </dgm:pt>
    <dgm:pt modelId="{7BED1288-5593-4F2C-A8C8-4C451AD19CB3}">
      <dgm:prSet phldrT="[Text]" custT="1"/>
      <dgm:spPr>
        <a:xfrm>
          <a:off x="1994980" y="252795"/>
          <a:ext cx="935147" cy="935147"/>
        </a:xfrm>
        <a:solidFill>
          <a:srgbClr val="A5A5A5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sz="9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Trouble Shooting</a:t>
          </a:r>
        </a:p>
      </dgm:t>
    </dgm:pt>
    <dgm:pt modelId="{7B996D4B-8726-4FDE-BC5F-8E38088852E2}" type="parTrans" cxnId="{0F7079FD-7C20-41AD-9EA0-AE27E2004F87}">
      <dgm:prSet/>
      <dgm:spPr/>
      <dgm:t>
        <a:bodyPr/>
        <a:lstStyle/>
        <a:p>
          <a:endParaRPr lang="en-US" sz="3200"/>
        </a:p>
      </dgm:t>
    </dgm:pt>
    <dgm:pt modelId="{18D217F7-EC55-4D8F-87A3-A6E11C4FECFA}" type="sibTrans" cxnId="{0F7079FD-7C20-41AD-9EA0-AE27E2004F87}">
      <dgm:prSet/>
      <dgm:spPr/>
      <dgm:t>
        <a:bodyPr/>
        <a:lstStyle/>
        <a:p>
          <a:endParaRPr lang="en-US" sz="3200"/>
        </a:p>
      </dgm:t>
    </dgm:pt>
    <dgm:pt modelId="{6EFD3E91-42B8-4AA4-AABB-2CA916746164}">
      <dgm:prSet phldrT="[Text]" custT="1"/>
      <dgm:spPr>
        <a:xfrm>
          <a:off x="831241" y="2751823"/>
          <a:ext cx="2493725" cy="623431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en-US" sz="12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Recovery</a:t>
          </a:r>
        </a:p>
      </dgm:t>
    </dgm:pt>
    <dgm:pt modelId="{15E6CDBB-C592-4A5D-AC8E-184A77771F32}" type="sibTrans" cxnId="{71AF4EAA-08F4-45CF-B76B-CE3801496ED5}">
      <dgm:prSet/>
      <dgm:spPr/>
      <dgm:t>
        <a:bodyPr/>
        <a:lstStyle/>
        <a:p>
          <a:endParaRPr lang="en-US" sz="3200"/>
        </a:p>
      </dgm:t>
    </dgm:pt>
    <dgm:pt modelId="{D0B700BC-5F7D-4B25-93A7-A327535E8EB2}" type="parTrans" cxnId="{71AF4EAA-08F4-45CF-B76B-CE3801496ED5}">
      <dgm:prSet/>
      <dgm:spPr/>
      <dgm:t>
        <a:bodyPr/>
        <a:lstStyle/>
        <a:p>
          <a:endParaRPr lang="en-US" sz="3200"/>
        </a:p>
      </dgm:t>
    </dgm:pt>
    <dgm:pt modelId="{4B749A49-3A05-4DAF-AC3F-4F35EC9EBBD5}">
      <dgm:prSet phldrT="[Text]" custT="1"/>
      <dgm:spPr>
        <a:xfrm>
          <a:off x="1039052" y="478892"/>
          <a:ext cx="935147" cy="935147"/>
        </a:xfrm>
        <a:noFill/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en-US" sz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B63E75B2-0FE8-4B8C-BFF1-67763DC656D9}" type="parTrans" cxnId="{C3965D47-8F18-4301-8967-D7FC17963086}">
      <dgm:prSet/>
      <dgm:spPr/>
      <dgm:t>
        <a:bodyPr/>
        <a:lstStyle/>
        <a:p>
          <a:endParaRPr lang="en-US"/>
        </a:p>
      </dgm:t>
    </dgm:pt>
    <dgm:pt modelId="{FFE6F3D3-74DB-47B6-AE7F-2A5ED2638C2F}" type="sibTrans" cxnId="{C3965D47-8F18-4301-8967-D7FC17963086}">
      <dgm:prSet/>
      <dgm:spPr/>
      <dgm:t>
        <a:bodyPr/>
        <a:lstStyle/>
        <a:p>
          <a:endParaRPr lang="en-US"/>
        </a:p>
      </dgm:t>
    </dgm:pt>
    <dgm:pt modelId="{78F9ACE0-8CA9-4938-923C-C9B38224B5C2}" type="pres">
      <dgm:prSet presAssocID="{900168CD-FDB1-42CD-B8F6-B4FC5500FAAA}" presName="Name0" presStyleCnt="0">
        <dgm:presLayoutVars>
          <dgm:chMax val="4"/>
          <dgm:resizeHandles val="exact"/>
        </dgm:presLayoutVars>
      </dgm:prSet>
      <dgm:spPr/>
    </dgm:pt>
    <dgm:pt modelId="{557DC4D1-0D75-4A3C-9108-A1E95361B826}" type="pres">
      <dgm:prSet presAssocID="{900168CD-FDB1-42CD-B8F6-B4FC5500FAAA}" presName="ellipse" presStyleLbl="trBgShp" presStyleIdx="0" presStyleCnt="1"/>
      <dgm:spPr>
        <a:xfrm>
          <a:off x="733570" y="177567"/>
          <a:ext cx="2680754" cy="930990"/>
        </a:xfrm>
        <a:prstGeom prst="ellipse">
          <a:avLst/>
        </a:prstGeom>
        <a:solidFill>
          <a:srgbClr val="A5A5A5">
            <a:tint val="50000"/>
            <a:alpha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5A33DCC9-18E4-40B4-9240-748D05F5B7AA}" type="pres">
      <dgm:prSet presAssocID="{900168CD-FDB1-42CD-B8F6-B4FC5500FAAA}" presName="arrow1" presStyleLbl="fgShp" presStyleIdx="0" presStyleCnt="1" custScaleX="91670" custScaleY="140510" custLinFactNeighborY="8595"/>
      <dgm:spPr>
        <a:xfrm>
          <a:off x="1839979" y="2418479"/>
          <a:ext cx="476249" cy="467191"/>
        </a:xfrm>
        <a:prstGeom prst="downArrow">
          <a:avLst/>
        </a:prstGeom>
        <a:solidFill>
          <a:srgbClr val="A5A5A5">
            <a:tint val="60000"/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7CD74CA3-FF8B-40E9-BEE9-17731118E280}" type="pres">
      <dgm:prSet presAssocID="{900168CD-FDB1-42CD-B8F6-B4FC5500FAAA}" presName="rectangle" presStyleLbl="revTx" presStyleIdx="0" presStyleCnt="1" custLinFactNeighborY="45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2ED138-E2DF-4DB8-B0E4-FDA4D08C88BF}" type="pres">
      <dgm:prSet presAssocID="{9DE523FA-12E8-4275-AA35-7FFA5FE30FD1}" presName="item1" presStyleLbl="node1" presStyleIdx="0" presStyleCnt="3" custLinFactNeighborX="656" custLinFactNeighborY="283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D8792C8C-D849-4BC4-A0AF-F19D0E227145}" type="pres">
      <dgm:prSet presAssocID="{4B749A49-3A05-4DAF-AC3F-4F35EC9EBBD5}" presName="item2" presStyleLbl="node1" presStyleIdx="1" presStyleCnt="3" custScaleX="131810" custScaleY="127805" custLinFactNeighborX="7119" custLinFactNeighborY="18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77098C-F512-4FE9-BCF0-8FA48F4B4641}" type="pres">
      <dgm:prSet presAssocID="{6EFD3E91-42B8-4AA4-AABB-2CA916746164}" presName="item3" presStyleLbl="node1" presStyleIdx="2" presStyleCnt="3" custScaleX="131810" custScaleY="127805" custLinFactNeighborX="18330" custLinFactNeighborY="40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34C2B7-E8D8-4AF4-9BC4-1D1132CDD577}" type="pres">
      <dgm:prSet presAssocID="{900168CD-FDB1-42CD-B8F6-B4FC5500FAAA}" presName="funnel" presStyleLbl="trAlignAcc1" presStyleIdx="0" presStyleCnt="1" custLinFactNeighborX="-352" custLinFactNeighborY="-2718"/>
      <dgm:spPr>
        <a:xfrm>
          <a:off x="613190" y="11"/>
          <a:ext cx="2909346" cy="2327477"/>
        </a:xfrm>
        <a:prstGeom prst="funnel">
          <a:avLst/>
        </a:prstGeom>
        <a:solidFill>
          <a:sysClr val="window" lastClr="FFFFFF">
            <a:alpha val="4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A5A5A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</dgm:ptLst>
  <dgm:cxnLst>
    <dgm:cxn modelId="{BB76B8CC-002F-4DAF-B0B1-48AE0F417E3A}" srcId="{900168CD-FDB1-42CD-B8F6-B4FC5500FAAA}" destId="{9DE523FA-12E8-4275-AA35-7FFA5FE30FD1}" srcOrd="1" destOrd="0" parTransId="{E84D329C-E40D-462E-B5DB-76D3FCA0D4A2}" sibTransId="{31F8B3AE-26E2-4229-B542-B362E8B958D5}"/>
    <dgm:cxn modelId="{5BB1A0BA-53D9-4B04-B040-D2B9FFF41DF2}" type="presOf" srcId="{6EFD3E91-42B8-4AA4-AABB-2CA916746164}" destId="{7CD74CA3-FF8B-40E9-BEE9-17731118E280}" srcOrd="0" destOrd="0" presId="urn:microsoft.com/office/officeart/2005/8/layout/funnel1"/>
    <dgm:cxn modelId="{C3965D47-8F18-4301-8967-D7FC17963086}" srcId="{900168CD-FDB1-42CD-B8F6-B4FC5500FAAA}" destId="{4B749A49-3A05-4DAF-AC3F-4F35EC9EBBD5}" srcOrd="2" destOrd="0" parTransId="{B63E75B2-0FE8-4B8C-BFF1-67763DC656D9}" sibTransId="{FFE6F3D3-74DB-47B6-AE7F-2A5ED2638C2F}"/>
    <dgm:cxn modelId="{71AF4EAA-08F4-45CF-B76B-CE3801496ED5}" srcId="{900168CD-FDB1-42CD-B8F6-B4FC5500FAAA}" destId="{6EFD3E91-42B8-4AA4-AABB-2CA916746164}" srcOrd="3" destOrd="0" parTransId="{D0B700BC-5F7D-4B25-93A7-A327535E8EB2}" sibTransId="{15E6CDBB-C592-4A5D-AC8E-184A77771F32}"/>
    <dgm:cxn modelId="{F57F3229-F996-4D9C-AB64-657F2DBB61E8}" type="presOf" srcId="{900168CD-FDB1-42CD-B8F6-B4FC5500FAAA}" destId="{78F9ACE0-8CA9-4938-923C-C9B38224B5C2}" srcOrd="0" destOrd="0" presId="urn:microsoft.com/office/officeart/2005/8/layout/funnel1"/>
    <dgm:cxn modelId="{3BFC3C18-36A6-4757-B5C6-700BE02460CF}" type="presOf" srcId="{7BED1288-5593-4F2C-A8C8-4C451AD19CB3}" destId="{7E77098C-F512-4FE9-BCF0-8FA48F4B4641}" srcOrd="0" destOrd="0" presId="urn:microsoft.com/office/officeart/2005/8/layout/funnel1"/>
    <dgm:cxn modelId="{2E58B644-FB87-4F3F-BA69-5181F3C2A725}" type="presOf" srcId="{4B749A49-3A05-4DAF-AC3F-4F35EC9EBBD5}" destId="{6B2ED138-E2DF-4DB8-B0E4-FDA4D08C88BF}" srcOrd="0" destOrd="0" presId="urn:microsoft.com/office/officeart/2005/8/layout/funnel1"/>
    <dgm:cxn modelId="{8416D8C6-C0B8-4E7B-AAEA-1050C2A3641B}" type="presOf" srcId="{9DE523FA-12E8-4275-AA35-7FFA5FE30FD1}" destId="{D8792C8C-D849-4BC4-A0AF-F19D0E227145}" srcOrd="0" destOrd="0" presId="urn:microsoft.com/office/officeart/2005/8/layout/funnel1"/>
    <dgm:cxn modelId="{0F7079FD-7C20-41AD-9EA0-AE27E2004F87}" srcId="{900168CD-FDB1-42CD-B8F6-B4FC5500FAAA}" destId="{7BED1288-5593-4F2C-A8C8-4C451AD19CB3}" srcOrd="0" destOrd="0" parTransId="{7B996D4B-8726-4FDE-BC5F-8E38088852E2}" sibTransId="{18D217F7-EC55-4D8F-87A3-A6E11C4FECFA}"/>
    <dgm:cxn modelId="{2BF2E6CA-890C-4A1B-8EC4-07BA36A10E5F}" type="presParOf" srcId="{78F9ACE0-8CA9-4938-923C-C9B38224B5C2}" destId="{557DC4D1-0D75-4A3C-9108-A1E95361B826}" srcOrd="0" destOrd="0" presId="urn:microsoft.com/office/officeart/2005/8/layout/funnel1"/>
    <dgm:cxn modelId="{1BE63FA8-9F6F-44BE-AAE4-2EE7CEDA0E79}" type="presParOf" srcId="{78F9ACE0-8CA9-4938-923C-C9B38224B5C2}" destId="{5A33DCC9-18E4-40B4-9240-748D05F5B7AA}" srcOrd="1" destOrd="0" presId="urn:microsoft.com/office/officeart/2005/8/layout/funnel1"/>
    <dgm:cxn modelId="{28AFF6EE-3304-44FA-BD36-2272A57676A6}" type="presParOf" srcId="{78F9ACE0-8CA9-4938-923C-C9B38224B5C2}" destId="{7CD74CA3-FF8B-40E9-BEE9-17731118E280}" srcOrd="2" destOrd="0" presId="urn:microsoft.com/office/officeart/2005/8/layout/funnel1"/>
    <dgm:cxn modelId="{A8260B93-7310-4588-860B-9FDD333D8E8C}" type="presParOf" srcId="{78F9ACE0-8CA9-4938-923C-C9B38224B5C2}" destId="{6B2ED138-E2DF-4DB8-B0E4-FDA4D08C88BF}" srcOrd="3" destOrd="0" presId="urn:microsoft.com/office/officeart/2005/8/layout/funnel1"/>
    <dgm:cxn modelId="{A79A7B12-04E9-4BA0-93BD-0446BD466111}" type="presParOf" srcId="{78F9ACE0-8CA9-4938-923C-C9B38224B5C2}" destId="{D8792C8C-D849-4BC4-A0AF-F19D0E227145}" srcOrd="4" destOrd="0" presId="urn:microsoft.com/office/officeart/2005/8/layout/funnel1"/>
    <dgm:cxn modelId="{E377E219-3CAE-4247-810E-FF73EE452839}" type="presParOf" srcId="{78F9ACE0-8CA9-4938-923C-C9B38224B5C2}" destId="{7E77098C-F512-4FE9-BCF0-8FA48F4B4641}" srcOrd="5" destOrd="0" presId="urn:microsoft.com/office/officeart/2005/8/layout/funnel1"/>
    <dgm:cxn modelId="{DC8EE5EE-D9DF-40C7-83FA-C7B2DE04E541}" type="presParOf" srcId="{78F9ACE0-8CA9-4938-923C-C9B38224B5C2}" destId="{CD34C2B7-E8D8-4AF4-9BC4-1D1132CDD577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728567-BB3F-45AE-9D30-929CC77FA08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ED590E-E2A6-4CEC-AA1D-908E2AA8095A}">
      <dgm:prSet phldrT="[Text]" custT="1"/>
      <dgm:spPr>
        <a:solidFill>
          <a:srgbClr val="C00000"/>
        </a:solidFill>
        <a:ln>
          <a:solidFill>
            <a:srgbClr val="C00000"/>
          </a:solidFill>
        </a:ln>
      </dgm:spPr>
      <dgm:t>
        <a:bodyPr vert="horz"/>
        <a:lstStyle/>
        <a:p>
          <a:r>
            <a:rPr lang="en-US" sz="1200" b="1" dirty="0"/>
            <a:t>RL Signals Program</a:t>
          </a:r>
        </a:p>
      </dgm:t>
    </dgm:pt>
    <dgm:pt modelId="{43E6FC4A-D05E-4A2E-9BA4-7EFCCA643588}" type="parTrans" cxnId="{22CD1F76-8503-4457-8D5C-45595002E3E0}">
      <dgm:prSet/>
      <dgm:spPr/>
      <dgm:t>
        <a:bodyPr/>
        <a:lstStyle/>
        <a:p>
          <a:endParaRPr lang="en-US" sz="1200"/>
        </a:p>
      </dgm:t>
    </dgm:pt>
    <dgm:pt modelId="{DCDF9FB2-D213-4EE9-82F3-D079C321A474}" type="sibTrans" cxnId="{22CD1F76-8503-4457-8D5C-45595002E3E0}">
      <dgm:prSet/>
      <dgm:spPr/>
      <dgm:t>
        <a:bodyPr/>
        <a:lstStyle/>
        <a:p>
          <a:endParaRPr lang="en-US" sz="1200"/>
        </a:p>
      </dgm:t>
    </dgm:pt>
    <dgm:pt modelId="{5D0586C4-0191-4A8D-8B45-D070D8183512}">
      <dgm:prSet phldrT="[Text]" custT="1"/>
      <dgm:spPr>
        <a:ln>
          <a:solidFill>
            <a:srgbClr val="C00000"/>
          </a:solidFill>
        </a:ln>
      </dgm:spPr>
      <dgm:t>
        <a:bodyPr vert="horz"/>
        <a:lstStyle/>
        <a:p>
          <a:r>
            <a:rPr lang="en-US" sz="1200" dirty="0"/>
            <a:t>Provides early warning diagnostic and maintenance alerts to MBTA Maintenance, reducing failure response time.</a:t>
          </a:r>
        </a:p>
      </dgm:t>
    </dgm:pt>
    <dgm:pt modelId="{9D818FC8-CE20-4A42-91CD-D6BFE368D0B9}" type="parTrans" cxnId="{AFE17532-319A-4F99-84B5-415388CD0310}">
      <dgm:prSet/>
      <dgm:spPr/>
      <dgm:t>
        <a:bodyPr/>
        <a:lstStyle/>
        <a:p>
          <a:endParaRPr lang="en-US" sz="1200"/>
        </a:p>
      </dgm:t>
    </dgm:pt>
    <dgm:pt modelId="{0043BBCA-DF14-4A95-AA4D-5173D7F68CB1}" type="sibTrans" cxnId="{AFE17532-319A-4F99-84B5-415388CD0310}">
      <dgm:prSet/>
      <dgm:spPr/>
      <dgm:t>
        <a:bodyPr/>
        <a:lstStyle/>
        <a:p>
          <a:endParaRPr lang="en-US" sz="1200"/>
        </a:p>
      </dgm:t>
    </dgm:pt>
    <dgm:pt modelId="{A72FA751-8077-4F6A-8B13-F10C9C5E2317}">
      <dgm:prSet phldrT="[Text]" custT="1"/>
      <dgm:spPr>
        <a:solidFill>
          <a:srgbClr val="C00000"/>
        </a:solidFill>
        <a:ln>
          <a:solidFill>
            <a:srgbClr val="C00000"/>
          </a:solidFill>
        </a:ln>
      </dgm:spPr>
      <dgm:t>
        <a:bodyPr vert="horz"/>
        <a:lstStyle/>
        <a:p>
          <a:r>
            <a:rPr lang="en-US" sz="1200" b="1" dirty="0"/>
            <a:t>RL Infrastructure Program</a:t>
          </a:r>
        </a:p>
      </dgm:t>
    </dgm:pt>
    <dgm:pt modelId="{6A6903F9-3885-4366-91D5-E7AD8C6E8ECF}" type="parTrans" cxnId="{735A03C0-EF71-439D-87A7-13D7F0E0C2AC}">
      <dgm:prSet/>
      <dgm:spPr/>
      <dgm:t>
        <a:bodyPr/>
        <a:lstStyle/>
        <a:p>
          <a:endParaRPr lang="en-US" sz="1200"/>
        </a:p>
      </dgm:t>
    </dgm:pt>
    <dgm:pt modelId="{2F85626A-07EB-4809-850C-25D187A63FFA}" type="sibTrans" cxnId="{735A03C0-EF71-439D-87A7-13D7F0E0C2AC}">
      <dgm:prSet/>
      <dgm:spPr/>
      <dgm:t>
        <a:bodyPr/>
        <a:lstStyle/>
        <a:p>
          <a:endParaRPr lang="en-US" sz="1200"/>
        </a:p>
      </dgm:t>
    </dgm:pt>
    <dgm:pt modelId="{AA64EF91-B489-4199-89F8-E526338EB382}">
      <dgm:prSet phldrT="[Text]" custT="1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sz="1200" b="1" dirty="0"/>
            <a:t>RL Vehicles Program</a:t>
          </a:r>
        </a:p>
      </dgm:t>
    </dgm:pt>
    <dgm:pt modelId="{27DE2CE9-F223-4AE4-9EBA-0A470BE2083D}" type="sibTrans" cxnId="{C442BC97-D592-43EC-9B39-A06D30ADE072}">
      <dgm:prSet/>
      <dgm:spPr/>
      <dgm:t>
        <a:bodyPr/>
        <a:lstStyle/>
        <a:p>
          <a:endParaRPr lang="en-US" sz="1200"/>
        </a:p>
      </dgm:t>
    </dgm:pt>
    <dgm:pt modelId="{1522BD24-B3EF-48E3-B400-08496377504C}" type="parTrans" cxnId="{C442BC97-D592-43EC-9B39-A06D30ADE072}">
      <dgm:prSet/>
      <dgm:spPr/>
      <dgm:t>
        <a:bodyPr/>
        <a:lstStyle/>
        <a:p>
          <a:endParaRPr lang="en-US" sz="1200"/>
        </a:p>
      </dgm:t>
    </dgm:pt>
    <dgm:pt modelId="{7C514F8A-5483-4213-B2FC-9DF29A85B8E4}">
      <dgm:prSet phldrT="[Text]" custT="1"/>
      <dgm:spPr>
        <a:ln>
          <a:solidFill>
            <a:srgbClr val="C00000"/>
          </a:solidFill>
        </a:ln>
      </dgm:spPr>
      <dgm:t>
        <a:bodyPr/>
        <a:lstStyle/>
        <a:p>
          <a:r>
            <a:rPr lang="en-US" sz="1200" dirty="0"/>
            <a:t>Increases </a:t>
          </a:r>
          <a:r>
            <a:rPr lang="en-US" sz="1200" dirty="0">
              <a:solidFill>
                <a:schemeClr val="tx1"/>
              </a:solidFill>
            </a:rPr>
            <a:t>fleet size by 16%</a:t>
          </a:r>
          <a:endParaRPr lang="en-US" sz="1200" b="1" dirty="0"/>
        </a:p>
      </dgm:t>
    </dgm:pt>
    <dgm:pt modelId="{6E8335B1-098C-4E94-876B-21CE1A36332C}" type="parTrans" cxnId="{419AFDEC-0802-4184-A13E-F81E6FEBD20C}">
      <dgm:prSet/>
      <dgm:spPr/>
      <dgm:t>
        <a:bodyPr/>
        <a:lstStyle/>
        <a:p>
          <a:endParaRPr lang="en-US" sz="1200"/>
        </a:p>
      </dgm:t>
    </dgm:pt>
    <dgm:pt modelId="{C02F51E7-268C-4B97-8DB7-99F2F0AEC31A}" type="sibTrans" cxnId="{419AFDEC-0802-4184-A13E-F81E6FEBD20C}">
      <dgm:prSet/>
      <dgm:spPr/>
      <dgm:t>
        <a:bodyPr/>
        <a:lstStyle/>
        <a:p>
          <a:endParaRPr lang="en-US" sz="1200"/>
        </a:p>
      </dgm:t>
    </dgm:pt>
    <dgm:pt modelId="{DA64005F-8BD1-4335-A597-E2DD36E26E1B}">
      <dgm:prSet phldrT="[Text]" custT="1"/>
      <dgm:spPr>
        <a:ln>
          <a:solidFill>
            <a:srgbClr val="C00000"/>
          </a:solidFill>
        </a:ln>
      </dgm:spPr>
      <dgm:t>
        <a:bodyPr vert="horz"/>
        <a:lstStyle/>
        <a:p>
          <a:r>
            <a:rPr lang="en-US" sz="1200" dirty="0"/>
            <a:t>All track circuits and 90% of relays will be replaced with electronic microprocessor system, providing redundancy and improved life cycle.</a:t>
          </a:r>
          <a:endParaRPr lang="en-US" sz="1200" b="1" dirty="0"/>
        </a:p>
      </dgm:t>
    </dgm:pt>
    <dgm:pt modelId="{15576CEE-F823-4AC6-AE08-E37EFE42EE41}" type="parTrans" cxnId="{160C8934-38C8-4B91-952A-079341C8ACD2}">
      <dgm:prSet/>
      <dgm:spPr/>
      <dgm:t>
        <a:bodyPr/>
        <a:lstStyle/>
        <a:p>
          <a:endParaRPr lang="en-US" sz="1200"/>
        </a:p>
      </dgm:t>
    </dgm:pt>
    <dgm:pt modelId="{9D09639C-CD6A-45B6-899D-9DE1A5D7EACB}" type="sibTrans" cxnId="{160C8934-38C8-4B91-952A-079341C8ACD2}">
      <dgm:prSet/>
      <dgm:spPr/>
      <dgm:t>
        <a:bodyPr/>
        <a:lstStyle/>
        <a:p>
          <a:endParaRPr lang="en-US" sz="1200"/>
        </a:p>
      </dgm:t>
    </dgm:pt>
    <dgm:pt modelId="{40E768C2-9D7F-4A0D-9690-3E328A7DFAE9}">
      <dgm:prSet phldrT="[Text]" custT="1"/>
      <dgm:spPr>
        <a:ln>
          <a:solidFill>
            <a:srgbClr val="C00000"/>
          </a:solidFill>
        </a:ln>
      </dgm:spPr>
      <dgm:t>
        <a:bodyPr/>
        <a:lstStyle/>
        <a:p>
          <a:r>
            <a:rPr lang="en-US" sz="1200" dirty="0">
              <a:solidFill>
                <a:schemeClr val="tx1"/>
              </a:solidFill>
            </a:rPr>
            <a:t>The design considers both reliability and availability. </a:t>
          </a:r>
        </a:p>
      </dgm:t>
    </dgm:pt>
    <dgm:pt modelId="{14B1D301-0EAE-4F8F-A3C1-6AF97C314712}" type="parTrans" cxnId="{848DDC06-F150-4DBC-A9DE-98C09070EB96}">
      <dgm:prSet/>
      <dgm:spPr/>
      <dgm:t>
        <a:bodyPr/>
        <a:lstStyle/>
        <a:p>
          <a:endParaRPr lang="en-US" sz="1200"/>
        </a:p>
      </dgm:t>
    </dgm:pt>
    <dgm:pt modelId="{1B9D4069-14B0-4930-88F8-1E2C8C8D7223}" type="sibTrans" cxnId="{848DDC06-F150-4DBC-A9DE-98C09070EB96}">
      <dgm:prSet/>
      <dgm:spPr/>
      <dgm:t>
        <a:bodyPr/>
        <a:lstStyle/>
        <a:p>
          <a:endParaRPr lang="en-US" sz="1200"/>
        </a:p>
      </dgm:t>
    </dgm:pt>
    <dgm:pt modelId="{AC873D24-78D2-4887-85EF-F567B06BC33B}">
      <dgm:prSet phldrT="[Text]" custT="1"/>
      <dgm:spPr>
        <a:ln>
          <a:solidFill>
            <a:srgbClr val="C00000"/>
          </a:solidFill>
        </a:ln>
      </dgm:spPr>
      <dgm:t>
        <a:bodyPr vert="horz"/>
        <a:lstStyle/>
        <a:p>
          <a:pPr>
            <a:buFontTx/>
            <a:buNone/>
          </a:pPr>
          <a:r>
            <a:rPr lang="en-US" sz="1200" dirty="0"/>
            <a:t>Improving the Alewife crossover allowing operating speeds through the crossover to increase from 10 mph to 15 mph. </a:t>
          </a:r>
          <a:endParaRPr lang="en-US" sz="1200" b="0" dirty="0"/>
        </a:p>
      </dgm:t>
    </dgm:pt>
    <dgm:pt modelId="{8839EBC9-2D1B-4792-AAF5-13A81C8135B9}" type="parTrans" cxnId="{E5BC873B-F705-4AB9-BDCD-902A5C8F0B6A}">
      <dgm:prSet/>
      <dgm:spPr/>
      <dgm:t>
        <a:bodyPr/>
        <a:lstStyle/>
        <a:p>
          <a:endParaRPr lang="en-US" sz="1200"/>
        </a:p>
      </dgm:t>
    </dgm:pt>
    <dgm:pt modelId="{5C34F765-E254-4FBA-850A-8F696B06F8D3}" type="sibTrans" cxnId="{E5BC873B-F705-4AB9-BDCD-902A5C8F0B6A}">
      <dgm:prSet/>
      <dgm:spPr/>
      <dgm:t>
        <a:bodyPr/>
        <a:lstStyle/>
        <a:p>
          <a:endParaRPr lang="en-US" sz="1200"/>
        </a:p>
      </dgm:t>
    </dgm:pt>
    <dgm:pt modelId="{8CA3DB0D-F17C-4A0D-A69D-699DC0780F50}">
      <dgm:prSet phldrT="[Text]" custT="1"/>
      <dgm:spPr>
        <a:ln>
          <a:solidFill>
            <a:srgbClr val="C00000"/>
          </a:solidFill>
        </a:ln>
      </dgm:spPr>
      <dgm:t>
        <a:bodyPr/>
        <a:lstStyle/>
        <a:p>
          <a:r>
            <a:rPr lang="en-US" sz="1200" dirty="0">
              <a:solidFill>
                <a:schemeClr val="tx1"/>
              </a:solidFill>
            </a:rPr>
            <a:t>Modern components and systems, which increases reliability. </a:t>
          </a:r>
        </a:p>
      </dgm:t>
    </dgm:pt>
    <dgm:pt modelId="{BA24D703-461A-4E7B-A7EB-67ABAD286288}" type="parTrans" cxnId="{3D3B91E5-6B4E-4B12-B92C-98F18550FC51}">
      <dgm:prSet/>
      <dgm:spPr/>
      <dgm:t>
        <a:bodyPr/>
        <a:lstStyle/>
        <a:p>
          <a:endParaRPr lang="en-US" sz="1200"/>
        </a:p>
      </dgm:t>
    </dgm:pt>
    <dgm:pt modelId="{7B6629CF-0C8F-4EA4-AA23-0F69A65711EC}" type="sibTrans" cxnId="{3D3B91E5-6B4E-4B12-B92C-98F18550FC51}">
      <dgm:prSet/>
      <dgm:spPr/>
      <dgm:t>
        <a:bodyPr/>
        <a:lstStyle/>
        <a:p>
          <a:endParaRPr lang="en-US" sz="1200"/>
        </a:p>
      </dgm:t>
    </dgm:pt>
    <dgm:pt modelId="{95123AC7-786B-4FE9-B013-67EC901E30CF}">
      <dgm:prSet phldrT="[Text]" custT="1"/>
      <dgm:spPr>
        <a:ln>
          <a:solidFill>
            <a:srgbClr val="C00000"/>
          </a:solidFill>
        </a:ln>
      </dgm:spPr>
      <dgm:t>
        <a:bodyPr/>
        <a:lstStyle/>
        <a:p>
          <a:r>
            <a:rPr lang="en-US" sz="1200" dirty="0">
              <a:solidFill>
                <a:schemeClr val="tx1"/>
              </a:solidFill>
            </a:rPr>
            <a:t>Decreases the need to immediately remove a car from service and impact to service. </a:t>
          </a:r>
        </a:p>
      </dgm:t>
    </dgm:pt>
    <dgm:pt modelId="{5A33B81B-B472-48AA-B203-F0D8AE9D8B1C}" type="parTrans" cxnId="{F7908481-A3D0-4F49-86C4-9D7D30D4B45A}">
      <dgm:prSet/>
      <dgm:spPr/>
      <dgm:t>
        <a:bodyPr/>
        <a:lstStyle/>
        <a:p>
          <a:endParaRPr lang="en-US" sz="1200"/>
        </a:p>
      </dgm:t>
    </dgm:pt>
    <dgm:pt modelId="{63A591A6-EE48-4E36-B72D-35786ADEF689}" type="sibTrans" cxnId="{F7908481-A3D0-4F49-86C4-9D7D30D4B45A}">
      <dgm:prSet/>
      <dgm:spPr/>
      <dgm:t>
        <a:bodyPr/>
        <a:lstStyle/>
        <a:p>
          <a:endParaRPr lang="en-US" sz="1200"/>
        </a:p>
      </dgm:t>
    </dgm:pt>
    <dgm:pt modelId="{1AD3351D-7052-4D97-8E3D-C9483ADD10FE}">
      <dgm:prSet phldrT="[Text]" custT="1"/>
      <dgm:spPr>
        <a:ln>
          <a:solidFill>
            <a:srgbClr val="C00000"/>
          </a:solidFill>
        </a:ln>
      </dgm:spPr>
      <dgm:t>
        <a:bodyPr vert="horz"/>
        <a:lstStyle/>
        <a:p>
          <a:pPr>
            <a:buFontTx/>
            <a:buNone/>
          </a:pPr>
          <a:r>
            <a:rPr lang="en-US" sz="1200" dirty="0"/>
            <a:t>New Test Track</a:t>
          </a:r>
          <a:endParaRPr lang="en-US" sz="1200" b="0" dirty="0"/>
        </a:p>
      </dgm:t>
    </dgm:pt>
    <dgm:pt modelId="{A0D668F9-7E97-4EA9-8F32-5170A1372598}" type="parTrans" cxnId="{7338D9E8-D9D1-4C22-AA44-408081D21CCC}">
      <dgm:prSet/>
      <dgm:spPr/>
      <dgm:t>
        <a:bodyPr/>
        <a:lstStyle/>
        <a:p>
          <a:endParaRPr lang="en-US" sz="1200"/>
        </a:p>
      </dgm:t>
    </dgm:pt>
    <dgm:pt modelId="{E349A2CD-6856-447E-96A4-0924160354FB}" type="sibTrans" cxnId="{7338D9E8-D9D1-4C22-AA44-408081D21CCC}">
      <dgm:prSet/>
      <dgm:spPr/>
      <dgm:t>
        <a:bodyPr/>
        <a:lstStyle/>
        <a:p>
          <a:endParaRPr lang="en-US" sz="1200"/>
        </a:p>
      </dgm:t>
    </dgm:pt>
    <dgm:pt modelId="{85256097-4500-44A0-83E3-7FBC95059083}">
      <dgm:prSet phldrT="[Text]" custT="1"/>
      <dgm:spPr>
        <a:ln>
          <a:solidFill>
            <a:srgbClr val="C00000"/>
          </a:solidFill>
        </a:ln>
      </dgm:spPr>
      <dgm:t>
        <a:bodyPr vert="horz"/>
        <a:lstStyle/>
        <a:p>
          <a:pPr>
            <a:buFontTx/>
            <a:buNone/>
          </a:pPr>
          <a:r>
            <a:rPr lang="en-US" sz="1200" dirty="0"/>
            <a:t>New Testing Shed (allows for static testing/commissioning of the new vehicles without impacting existing maintenance facilities and operations)</a:t>
          </a:r>
          <a:endParaRPr lang="en-US" sz="1200" b="0" dirty="0"/>
        </a:p>
      </dgm:t>
    </dgm:pt>
    <dgm:pt modelId="{92CC3E73-8DBD-48E2-A56D-39E62D55482F}" type="parTrans" cxnId="{A6E7E0BB-CD1D-4336-86DA-4C60A55176FB}">
      <dgm:prSet/>
      <dgm:spPr/>
      <dgm:t>
        <a:bodyPr/>
        <a:lstStyle/>
        <a:p>
          <a:endParaRPr lang="en-US" sz="1200"/>
        </a:p>
      </dgm:t>
    </dgm:pt>
    <dgm:pt modelId="{C16BD1D8-6DBE-42EC-9AA3-E83E9BB92A97}" type="sibTrans" cxnId="{A6E7E0BB-CD1D-4336-86DA-4C60A55176FB}">
      <dgm:prSet/>
      <dgm:spPr/>
      <dgm:t>
        <a:bodyPr/>
        <a:lstStyle/>
        <a:p>
          <a:endParaRPr lang="en-US" sz="1200"/>
        </a:p>
      </dgm:t>
    </dgm:pt>
    <dgm:pt modelId="{F2453640-BBBA-4905-9E81-544020C0089D}">
      <dgm:prSet phldrT="[Text]" custT="1"/>
      <dgm:spPr>
        <a:ln>
          <a:solidFill>
            <a:srgbClr val="C00000"/>
          </a:solidFill>
        </a:ln>
      </dgm:spPr>
      <dgm:t>
        <a:bodyPr vert="horz"/>
        <a:lstStyle/>
        <a:p>
          <a:pPr>
            <a:buFontTx/>
            <a:buNone/>
          </a:pPr>
          <a:r>
            <a:rPr lang="en-US" sz="1200" dirty="0"/>
            <a:t>Updated Maintenance Facility and Equipment and new Electronics Room (to service the new vehicles and accommodate storage needs)</a:t>
          </a:r>
          <a:endParaRPr lang="en-US" sz="1200" b="0" dirty="0"/>
        </a:p>
      </dgm:t>
    </dgm:pt>
    <dgm:pt modelId="{BAF985C8-EDA2-4029-8A23-E599F3B28FE5}" type="parTrans" cxnId="{D420349F-2C77-4DA3-9A4B-8B70C0A3C3FC}">
      <dgm:prSet/>
      <dgm:spPr/>
      <dgm:t>
        <a:bodyPr/>
        <a:lstStyle/>
        <a:p>
          <a:endParaRPr lang="en-US" sz="1200"/>
        </a:p>
      </dgm:t>
    </dgm:pt>
    <dgm:pt modelId="{CB2917F3-8248-4272-AE2C-D423FA31D0D1}" type="sibTrans" cxnId="{D420349F-2C77-4DA3-9A4B-8B70C0A3C3FC}">
      <dgm:prSet/>
      <dgm:spPr/>
      <dgm:t>
        <a:bodyPr/>
        <a:lstStyle/>
        <a:p>
          <a:endParaRPr lang="en-US" sz="1200"/>
        </a:p>
      </dgm:t>
    </dgm:pt>
    <dgm:pt modelId="{A6EBEA4A-D066-4303-8B5C-7E3325EB39A6}">
      <dgm:prSet phldrT="[Text]" custT="1"/>
      <dgm:spPr>
        <a:ln>
          <a:solidFill>
            <a:srgbClr val="C00000"/>
          </a:solidFill>
        </a:ln>
      </dgm:spPr>
      <dgm:t>
        <a:bodyPr vert="horz"/>
        <a:lstStyle/>
        <a:p>
          <a:pPr>
            <a:buFontTx/>
            <a:buNone/>
          </a:pPr>
          <a:r>
            <a:rPr lang="en-US" sz="1200" dirty="0"/>
            <a:t>Upgraded Yard Infrastructure </a:t>
          </a:r>
          <a:endParaRPr lang="en-US" sz="1200" b="0" dirty="0"/>
        </a:p>
      </dgm:t>
    </dgm:pt>
    <dgm:pt modelId="{1DE18E6D-FCC9-4C06-B99A-1EEE51523CFC}" type="parTrans" cxnId="{72BC6A7F-8802-476F-BFFD-B57F0DB83843}">
      <dgm:prSet/>
      <dgm:spPr/>
      <dgm:t>
        <a:bodyPr/>
        <a:lstStyle/>
        <a:p>
          <a:endParaRPr lang="en-US" sz="1200"/>
        </a:p>
      </dgm:t>
    </dgm:pt>
    <dgm:pt modelId="{D0B11E1A-C05A-435E-A884-06F7D667C3EA}" type="sibTrans" cxnId="{72BC6A7F-8802-476F-BFFD-B57F0DB83843}">
      <dgm:prSet/>
      <dgm:spPr/>
      <dgm:t>
        <a:bodyPr/>
        <a:lstStyle/>
        <a:p>
          <a:endParaRPr lang="en-US" sz="1200"/>
        </a:p>
      </dgm:t>
    </dgm:pt>
    <dgm:pt modelId="{AFEEE3BD-93D7-403A-A918-F62B08EDEB47}" type="pres">
      <dgm:prSet presAssocID="{47728567-BB3F-45AE-9D30-929CC77FA08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4BC6BA-158A-41E9-B5A4-497644C843BA}" type="pres">
      <dgm:prSet presAssocID="{AA64EF91-B489-4199-89F8-E526338EB382}" presName="parentLin" presStyleCnt="0"/>
      <dgm:spPr/>
    </dgm:pt>
    <dgm:pt modelId="{E94C3A5D-9F83-483C-9577-90669F74596F}" type="pres">
      <dgm:prSet presAssocID="{AA64EF91-B489-4199-89F8-E526338EB38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BDF0553-2225-4701-A900-985F481D0C22}" type="pres">
      <dgm:prSet presAssocID="{AA64EF91-B489-4199-89F8-E526338EB382}" presName="parentText" presStyleLbl="node1" presStyleIdx="0" presStyleCnt="3" custScaleX="96978" custScaleY="13102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6507D-9172-45B1-847C-CD24CB33DDDF}" type="pres">
      <dgm:prSet presAssocID="{AA64EF91-B489-4199-89F8-E526338EB382}" presName="negativeSpace" presStyleCnt="0"/>
      <dgm:spPr/>
    </dgm:pt>
    <dgm:pt modelId="{80947A73-2092-47D3-9189-51390C485565}" type="pres">
      <dgm:prSet presAssocID="{AA64EF91-B489-4199-89F8-E526338EB382}" presName="childText" presStyleLbl="conFgAcc1" presStyleIdx="0" presStyleCnt="3" custScaleX="100000" custScaleY="97249" custLinFactNeighborX="2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892599-1033-458F-B27B-AEEB37FD1C31}" type="pres">
      <dgm:prSet presAssocID="{27DE2CE9-F223-4AE4-9EBA-0A470BE2083D}" presName="spaceBetweenRectangles" presStyleCnt="0"/>
      <dgm:spPr/>
    </dgm:pt>
    <dgm:pt modelId="{B9520D11-77FF-4D9F-B15A-772E239DFDE6}" type="pres">
      <dgm:prSet presAssocID="{E4ED590E-E2A6-4CEC-AA1D-908E2AA8095A}" presName="parentLin" presStyleCnt="0"/>
      <dgm:spPr/>
    </dgm:pt>
    <dgm:pt modelId="{4C848ACE-F2F9-4751-ABB2-F074B96BFA0A}" type="pres">
      <dgm:prSet presAssocID="{E4ED590E-E2A6-4CEC-AA1D-908E2AA8095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EFF86F3-56AC-4B7F-A95F-77C1CC91EE54}" type="pres">
      <dgm:prSet presAssocID="{E4ED590E-E2A6-4CEC-AA1D-908E2AA8095A}" presName="parentText" presStyleLbl="node1" presStyleIdx="1" presStyleCnt="3" custScaleX="96978" custScaleY="142735" custLinFactNeighborY="10702">
        <dgm:presLayoutVars>
          <dgm:chMax val="0"/>
          <dgm:bulletEnabled val="1"/>
        </dgm:presLayoutVars>
      </dgm:prSet>
      <dgm:spPr>
        <a:xfrm>
          <a:off x="454254" y="915349"/>
          <a:ext cx="6359556" cy="236160"/>
        </a:xfrm>
      </dgm:spPr>
      <dgm:t>
        <a:bodyPr/>
        <a:lstStyle/>
        <a:p>
          <a:endParaRPr lang="en-US"/>
        </a:p>
      </dgm:t>
    </dgm:pt>
    <dgm:pt modelId="{58E6FCB7-0BD5-4F33-BB2B-6658716C39D5}" type="pres">
      <dgm:prSet presAssocID="{E4ED590E-E2A6-4CEC-AA1D-908E2AA8095A}" presName="negativeSpace" presStyleCnt="0"/>
      <dgm:spPr/>
    </dgm:pt>
    <dgm:pt modelId="{97365187-626C-4EFA-B93D-A0DDB64C26E3}" type="pres">
      <dgm:prSet presAssocID="{E4ED590E-E2A6-4CEC-AA1D-908E2AA8095A}" presName="childText" presStyleLbl="conFgAcc1" presStyleIdx="1" presStyleCnt="3" custScaleY="90402">
        <dgm:presLayoutVars>
          <dgm:bulletEnabled val="1"/>
        </dgm:presLayoutVars>
      </dgm:prSet>
      <dgm:spPr>
        <a:xfrm>
          <a:off x="0" y="1033429"/>
          <a:ext cx="9085080" cy="604800"/>
        </a:xfrm>
      </dgm:spPr>
      <dgm:t>
        <a:bodyPr/>
        <a:lstStyle/>
        <a:p>
          <a:endParaRPr lang="en-US"/>
        </a:p>
      </dgm:t>
    </dgm:pt>
    <dgm:pt modelId="{604551B9-07BE-4F8B-868D-9AE2B1C9A812}" type="pres">
      <dgm:prSet presAssocID="{DCDF9FB2-D213-4EE9-82F3-D079C321A474}" presName="spaceBetweenRectangles" presStyleCnt="0"/>
      <dgm:spPr/>
    </dgm:pt>
    <dgm:pt modelId="{DFD49F3D-FFA4-443F-93EE-C0CCB858334C}" type="pres">
      <dgm:prSet presAssocID="{A72FA751-8077-4F6A-8B13-F10C9C5E2317}" presName="parentLin" presStyleCnt="0"/>
      <dgm:spPr/>
    </dgm:pt>
    <dgm:pt modelId="{97A4AB1C-E330-4ABF-8176-DA78A237F1D9}" type="pres">
      <dgm:prSet presAssocID="{A72FA751-8077-4F6A-8B13-F10C9C5E2317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D28E0FA-51DA-4CCA-BA58-AEE9B24B985B}" type="pres">
      <dgm:prSet presAssocID="{A72FA751-8077-4F6A-8B13-F10C9C5E2317}" presName="parentText" presStyleLbl="node1" presStyleIdx="2" presStyleCnt="3" custScaleX="96978" custScaleY="129191">
        <dgm:presLayoutVars>
          <dgm:chMax val="0"/>
          <dgm:bulletEnabled val="1"/>
        </dgm:presLayoutVars>
      </dgm:prSet>
      <dgm:spPr>
        <a:xfrm>
          <a:off x="454254" y="1782589"/>
          <a:ext cx="6359556" cy="295200"/>
        </a:xfrm>
      </dgm:spPr>
      <dgm:t>
        <a:bodyPr/>
        <a:lstStyle/>
        <a:p>
          <a:endParaRPr lang="en-US"/>
        </a:p>
      </dgm:t>
    </dgm:pt>
    <dgm:pt modelId="{FF808971-EF3C-4C62-A8FF-A69A270AEBC3}" type="pres">
      <dgm:prSet presAssocID="{A72FA751-8077-4F6A-8B13-F10C9C5E2317}" presName="negativeSpace" presStyleCnt="0"/>
      <dgm:spPr/>
    </dgm:pt>
    <dgm:pt modelId="{F2C3F38E-B7A4-49CC-B2DC-D43A2A4375AC}" type="pres">
      <dgm:prSet presAssocID="{A72FA751-8077-4F6A-8B13-F10C9C5E2317}" presName="childText" presStyleLbl="conFgAcc1" presStyleIdx="2" presStyleCnt="3">
        <dgm:presLayoutVars>
          <dgm:bulletEnabled val="1"/>
        </dgm:presLayoutVars>
      </dgm:prSet>
      <dgm:spPr>
        <a:xfrm>
          <a:off x="0" y="1782950"/>
          <a:ext cx="9085080" cy="1389150"/>
        </a:xfrm>
      </dgm:spPr>
      <dgm:t>
        <a:bodyPr/>
        <a:lstStyle/>
        <a:p>
          <a:endParaRPr lang="en-US"/>
        </a:p>
      </dgm:t>
    </dgm:pt>
  </dgm:ptLst>
  <dgm:cxnLst>
    <dgm:cxn modelId="{7338D9E8-D9D1-4C22-AA44-408081D21CCC}" srcId="{A72FA751-8077-4F6A-8B13-F10C9C5E2317}" destId="{1AD3351D-7052-4D97-8E3D-C9483ADD10FE}" srcOrd="1" destOrd="0" parTransId="{A0D668F9-7E97-4EA9-8F32-5170A1372598}" sibTransId="{E349A2CD-6856-447E-96A4-0924160354FB}"/>
    <dgm:cxn modelId="{049F2D7D-BDF3-422B-87F6-EFC24F4A7B50}" type="presOf" srcId="{F2453640-BBBA-4905-9E81-544020C0089D}" destId="{F2C3F38E-B7A4-49CC-B2DC-D43A2A4375AC}" srcOrd="0" destOrd="3" presId="urn:microsoft.com/office/officeart/2005/8/layout/list1"/>
    <dgm:cxn modelId="{AFE17532-319A-4F99-84B5-415388CD0310}" srcId="{E4ED590E-E2A6-4CEC-AA1D-908E2AA8095A}" destId="{5D0586C4-0191-4A8D-8B45-D070D8183512}" srcOrd="1" destOrd="0" parTransId="{9D818FC8-CE20-4A42-91CD-D6BFE368D0B9}" sibTransId="{0043BBCA-DF14-4A95-AA4D-5173D7F68CB1}"/>
    <dgm:cxn modelId="{72BC6A7F-8802-476F-BFFD-B57F0DB83843}" srcId="{A72FA751-8077-4F6A-8B13-F10C9C5E2317}" destId="{A6EBEA4A-D066-4303-8B5C-7E3325EB39A6}" srcOrd="4" destOrd="0" parTransId="{1DE18E6D-FCC9-4C06-B99A-1EEE51523CFC}" sibTransId="{D0B11E1A-C05A-435E-A884-06F7D667C3EA}"/>
    <dgm:cxn modelId="{12C72C5E-062B-483F-AC5A-5A561D962E97}" type="presOf" srcId="{5D0586C4-0191-4A8D-8B45-D070D8183512}" destId="{97365187-626C-4EFA-B93D-A0DDB64C26E3}" srcOrd="0" destOrd="1" presId="urn:microsoft.com/office/officeart/2005/8/layout/list1"/>
    <dgm:cxn modelId="{A3122B51-8E94-4729-B77E-4B412C99D583}" type="presOf" srcId="{E4ED590E-E2A6-4CEC-AA1D-908E2AA8095A}" destId="{9EFF86F3-56AC-4B7F-A95F-77C1CC91EE54}" srcOrd="1" destOrd="0" presId="urn:microsoft.com/office/officeart/2005/8/layout/list1"/>
    <dgm:cxn modelId="{848DDC06-F150-4DBC-A9DE-98C09070EB96}" srcId="{AA64EF91-B489-4199-89F8-E526338EB382}" destId="{40E768C2-9D7F-4A0D-9690-3E328A7DFAE9}" srcOrd="1" destOrd="0" parTransId="{14B1D301-0EAE-4F8F-A3C1-6AF97C314712}" sibTransId="{1B9D4069-14B0-4930-88F8-1E2C8C8D7223}"/>
    <dgm:cxn modelId="{419AFDEC-0802-4184-A13E-F81E6FEBD20C}" srcId="{AA64EF91-B489-4199-89F8-E526338EB382}" destId="{7C514F8A-5483-4213-B2FC-9DF29A85B8E4}" srcOrd="0" destOrd="0" parTransId="{6E8335B1-098C-4E94-876B-21CE1A36332C}" sibTransId="{C02F51E7-268C-4B97-8DB7-99F2F0AEC31A}"/>
    <dgm:cxn modelId="{160C8934-38C8-4B91-952A-079341C8ACD2}" srcId="{E4ED590E-E2A6-4CEC-AA1D-908E2AA8095A}" destId="{DA64005F-8BD1-4335-A597-E2DD36E26E1B}" srcOrd="0" destOrd="0" parTransId="{15576CEE-F823-4AC6-AE08-E37EFE42EE41}" sibTransId="{9D09639C-CD6A-45B6-899D-9DE1A5D7EACB}"/>
    <dgm:cxn modelId="{B3770EFA-9703-43E2-8B43-CB05E73146A8}" type="presOf" srcId="{1AD3351D-7052-4D97-8E3D-C9483ADD10FE}" destId="{F2C3F38E-B7A4-49CC-B2DC-D43A2A4375AC}" srcOrd="0" destOrd="1" presId="urn:microsoft.com/office/officeart/2005/8/layout/list1"/>
    <dgm:cxn modelId="{735A03C0-EF71-439D-87A7-13D7F0E0C2AC}" srcId="{47728567-BB3F-45AE-9D30-929CC77FA086}" destId="{A72FA751-8077-4F6A-8B13-F10C9C5E2317}" srcOrd="2" destOrd="0" parTransId="{6A6903F9-3885-4366-91D5-E7AD8C6E8ECF}" sibTransId="{2F85626A-07EB-4809-850C-25D187A63FFA}"/>
    <dgm:cxn modelId="{75380C04-9BB0-4FBE-A41E-CB3AD2FCC66F}" type="presOf" srcId="{40E768C2-9D7F-4A0D-9690-3E328A7DFAE9}" destId="{80947A73-2092-47D3-9189-51390C485565}" srcOrd="0" destOrd="1" presId="urn:microsoft.com/office/officeart/2005/8/layout/list1"/>
    <dgm:cxn modelId="{D420349F-2C77-4DA3-9A4B-8B70C0A3C3FC}" srcId="{A72FA751-8077-4F6A-8B13-F10C9C5E2317}" destId="{F2453640-BBBA-4905-9E81-544020C0089D}" srcOrd="3" destOrd="0" parTransId="{BAF985C8-EDA2-4029-8A23-E599F3B28FE5}" sibTransId="{CB2917F3-8248-4272-AE2C-D423FA31D0D1}"/>
    <dgm:cxn modelId="{57CE0906-5BD5-49B9-A626-AC6C10B8541A}" type="presOf" srcId="{95123AC7-786B-4FE9-B013-67EC901E30CF}" destId="{80947A73-2092-47D3-9189-51390C485565}" srcOrd="0" destOrd="3" presId="urn:microsoft.com/office/officeart/2005/8/layout/list1"/>
    <dgm:cxn modelId="{E7F6A74D-4E2A-4BE7-B2D3-67B2AE580CF9}" type="presOf" srcId="{DA64005F-8BD1-4335-A597-E2DD36E26E1B}" destId="{97365187-626C-4EFA-B93D-A0DDB64C26E3}" srcOrd="0" destOrd="0" presId="urn:microsoft.com/office/officeart/2005/8/layout/list1"/>
    <dgm:cxn modelId="{3D3B91E5-6B4E-4B12-B92C-98F18550FC51}" srcId="{AA64EF91-B489-4199-89F8-E526338EB382}" destId="{8CA3DB0D-F17C-4A0D-A69D-699DC0780F50}" srcOrd="2" destOrd="0" parTransId="{BA24D703-461A-4E7B-A7EB-67ABAD286288}" sibTransId="{7B6629CF-0C8F-4EA4-AA23-0F69A65711EC}"/>
    <dgm:cxn modelId="{280E75F1-71C0-40C4-A00E-84F084A1691D}" type="presOf" srcId="{A72FA751-8077-4F6A-8B13-F10C9C5E2317}" destId="{97A4AB1C-E330-4ABF-8176-DA78A237F1D9}" srcOrd="0" destOrd="0" presId="urn:microsoft.com/office/officeart/2005/8/layout/list1"/>
    <dgm:cxn modelId="{07D38DB5-FA7E-4348-8336-233A58D0719B}" type="presOf" srcId="{E4ED590E-E2A6-4CEC-AA1D-908E2AA8095A}" destId="{4C848ACE-F2F9-4751-ABB2-F074B96BFA0A}" srcOrd="0" destOrd="0" presId="urn:microsoft.com/office/officeart/2005/8/layout/list1"/>
    <dgm:cxn modelId="{DACE44BB-F76E-419E-93D8-81A310E54FD9}" type="presOf" srcId="{7C514F8A-5483-4213-B2FC-9DF29A85B8E4}" destId="{80947A73-2092-47D3-9189-51390C485565}" srcOrd="0" destOrd="0" presId="urn:microsoft.com/office/officeart/2005/8/layout/list1"/>
    <dgm:cxn modelId="{E5BC873B-F705-4AB9-BDCD-902A5C8F0B6A}" srcId="{A72FA751-8077-4F6A-8B13-F10C9C5E2317}" destId="{AC873D24-78D2-4887-85EF-F567B06BC33B}" srcOrd="0" destOrd="0" parTransId="{8839EBC9-2D1B-4792-AAF5-13A81C8135B9}" sibTransId="{5C34F765-E254-4FBA-850A-8F696B06F8D3}"/>
    <dgm:cxn modelId="{F7908481-A3D0-4F49-86C4-9D7D30D4B45A}" srcId="{AA64EF91-B489-4199-89F8-E526338EB382}" destId="{95123AC7-786B-4FE9-B013-67EC901E30CF}" srcOrd="3" destOrd="0" parTransId="{5A33B81B-B472-48AA-B203-F0D8AE9D8B1C}" sibTransId="{63A591A6-EE48-4E36-B72D-35786ADEF689}"/>
    <dgm:cxn modelId="{3B065EE6-851D-453E-9819-289AAFA5FA1A}" type="presOf" srcId="{85256097-4500-44A0-83E3-7FBC95059083}" destId="{F2C3F38E-B7A4-49CC-B2DC-D43A2A4375AC}" srcOrd="0" destOrd="2" presId="urn:microsoft.com/office/officeart/2005/8/layout/list1"/>
    <dgm:cxn modelId="{A6E7E0BB-CD1D-4336-86DA-4C60A55176FB}" srcId="{A72FA751-8077-4F6A-8B13-F10C9C5E2317}" destId="{85256097-4500-44A0-83E3-7FBC95059083}" srcOrd="2" destOrd="0" parTransId="{92CC3E73-8DBD-48E2-A56D-39E62D55482F}" sibTransId="{C16BD1D8-6DBE-42EC-9AA3-E83E9BB92A97}"/>
    <dgm:cxn modelId="{2E67EC81-84A0-4120-B563-496D3B2CF17E}" type="presOf" srcId="{A6EBEA4A-D066-4303-8B5C-7E3325EB39A6}" destId="{F2C3F38E-B7A4-49CC-B2DC-D43A2A4375AC}" srcOrd="0" destOrd="4" presId="urn:microsoft.com/office/officeart/2005/8/layout/list1"/>
    <dgm:cxn modelId="{1D4DF6C5-0356-4B87-B7B7-05D2FD4F5773}" type="presOf" srcId="{AC873D24-78D2-4887-85EF-F567B06BC33B}" destId="{F2C3F38E-B7A4-49CC-B2DC-D43A2A4375AC}" srcOrd="0" destOrd="0" presId="urn:microsoft.com/office/officeart/2005/8/layout/list1"/>
    <dgm:cxn modelId="{2F3E2F60-1B39-45C1-BAE1-8572A0AD3AFB}" type="presOf" srcId="{8CA3DB0D-F17C-4A0D-A69D-699DC0780F50}" destId="{80947A73-2092-47D3-9189-51390C485565}" srcOrd="0" destOrd="2" presId="urn:microsoft.com/office/officeart/2005/8/layout/list1"/>
    <dgm:cxn modelId="{4B12192F-0118-415A-B79A-4EB59D281456}" type="presOf" srcId="{A72FA751-8077-4F6A-8B13-F10C9C5E2317}" destId="{AD28E0FA-51DA-4CCA-BA58-AEE9B24B985B}" srcOrd="1" destOrd="0" presId="urn:microsoft.com/office/officeart/2005/8/layout/list1"/>
    <dgm:cxn modelId="{9D9CA73D-1591-4DC9-B80D-119448FA4811}" type="presOf" srcId="{AA64EF91-B489-4199-89F8-E526338EB382}" destId="{1BDF0553-2225-4701-A900-985F481D0C22}" srcOrd="1" destOrd="0" presId="urn:microsoft.com/office/officeart/2005/8/layout/list1"/>
    <dgm:cxn modelId="{22CD1F76-8503-4457-8D5C-45595002E3E0}" srcId="{47728567-BB3F-45AE-9D30-929CC77FA086}" destId="{E4ED590E-E2A6-4CEC-AA1D-908E2AA8095A}" srcOrd="1" destOrd="0" parTransId="{43E6FC4A-D05E-4A2E-9BA4-7EFCCA643588}" sibTransId="{DCDF9FB2-D213-4EE9-82F3-D079C321A474}"/>
    <dgm:cxn modelId="{C442BC97-D592-43EC-9B39-A06D30ADE072}" srcId="{47728567-BB3F-45AE-9D30-929CC77FA086}" destId="{AA64EF91-B489-4199-89F8-E526338EB382}" srcOrd="0" destOrd="0" parTransId="{1522BD24-B3EF-48E3-B400-08496377504C}" sibTransId="{27DE2CE9-F223-4AE4-9EBA-0A470BE2083D}"/>
    <dgm:cxn modelId="{E6957E66-1073-4EEE-87E7-BF6D4C1CD5EF}" type="presOf" srcId="{AA64EF91-B489-4199-89F8-E526338EB382}" destId="{E94C3A5D-9F83-483C-9577-90669F74596F}" srcOrd="0" destOrd="0" presId="urn:microsoft.com/office/officeart/2005/8/layout/list1"/>
    <dgm:cxn modelId="{3946F2CE-04C1-4F5C-9ADB-37C5F61DEA58}" type="presOf" srcId="{47728567-BB3F-45AE-9D30-929CC77FA086}" destId="{AFEEE3BD-93D7-403A-A918-F62B08EDEB47}" srcOrd="0" destOrd="0" presId="urn:microsoft.com/office/officeart/2005/8/layout/list1"/>
    <dgm:cxn modelId="{28FE023D-7DEB-487B-9094-C6A5D9B30AC9}" type="presParOf" srcId="{AFEEE3BD-93D7-403A-A918-F62B08EDEB47}" destId="{AE4BC6BA-158A-41E9-B5A4-497644C843BA}" srcOrd="0" destOrd="0" presId="urn:microsoft.com/office/officeart/2005/8/layout/list1"/>
    <dgm:cxn modelId="{45E7D26A-7AC0-4E74-80A4-508F86257138}" type="presParOf" srcId="{AE4BC6BA-158A-41E9-B5A4-497644C843BA}" destId="{E94C3A5D-9F83-483C-9577-90669F74596F}" srcOrd="0" destOrd="0" presId="urn:microsoft.com/office/officeart/2005/8/layout/list1"/>
    <dgm:cxn modelId="{D055A0E7-10B0-4325-B0C3-39B338DF438B}" type="presParOf" srcId="{AE4BC6BA-158A-41E9-B5A4-497644C843BA}" destId="{1BDF0553-2225-4701-A900-985F481D0C22}" srcOrd="1" destOrd="0" presId="urn:microsoft.com/office/officeart/2005/8/layout/list1"/>
    <dgm:cxn modelId="{E5E8105E-E33D-4C5D-BB1E-257EBBD152C4}" type="presParOf" srcId="{AFEEE3BD-93D7-403A-A918-F62B08EDEB47}" destId="{A236507D-9172-45B1-847C-CD24CB33DDDF}" srcOrd="1" destOrd="0" presId="urn:microsoft.com/office/officeart/2005/8/layout/list1"/>
    <dgm:cxn modelId="{37817080-9661-4921-BE89-4530D9133673}" type="presParOf" srcId="{AFEEE3BD-93D7-403A-A918-F62B08EDEB47}" destId="{80947A73-2092-47D3-9189-51390C485565}" srcOrd="2" destOrd="0" presId="urn:microsoft.com/office/officeart/2005/8/layout/list1"/>
    <dgm:cxn modelId="{A1FF4CF5-1CE6-4E61-98C0-7A743630839D}" type="presParOf" srcId="{AFEEE3BD-93D7-403A-A918-F62B08EDEB47}" destId="{B6892599-1033-458F-B27B-AEEB37FD1C31}" srcOrd="3" destOrd="0" presId="urn:microsoft.com/office/officeart/2005/8/layout/list1"/>
    <dgm:cxn modelId="{88FE1F60-152B-4A23-9BAF-12A83CD6377E}" type="presParOf" srcId="{AFEEE3BD-93D7-403A-A918-F62B08EDEB47}" destId="{B9520D11-77FF-4D9F-B15A-772E239DFDE6}" srcOrd="4" destOrd="0" presId="urn:microsoft.com/office/officeart/2005/8/layout/list1"/>
    <dgm:cxn modelId="{A86A562F-BC85-4785-98F1-1AF55BA05BCB}" type="presParOf" srcId="{B9520D11-77FF-4D9F-B15A-772E239DFDE6}" destId="{4C848ACE-F2F9-4751-ABB2-F074B96BFA0A}" srcOrd="0" destOrd="0" presId="urn:microsoft.com/office/officeart/2005/8/layout/list1"/>
    <dgm:cxn modelId="{ADD31CAA-975A-4F64-9A42-2D216A9261A2}" type="presParOf" srcId="{B9520D11-77FF-4D9F-B15A-772E239DFDE6}" destId="{9EFF86F3-56AC-4B7F-A95F-77C1CC91EE54}" srcOrd="1" destOrd="0" presId="urn:microsoft.com/office/officeart/2005/8/layout/list1"/>
    <dgm:cxn modelId="{9F8612E9-8422-4A62-8E31-050D25EDA2CA}" type="presParOf" srcId="{AFEEE3BD-93D7-403A-A918-F62B08EDEB47}" destId="{58E6FCB7-0BD5-4F33-BB2B-6658716C39D5}" srcOrd="5" destOrd="0" presId="urn:microsoft.com/office/officeart/2005/8/layout/list1"/>
    <dgm:cxn modelId="{EE6184EA-5A6D-4754-87CC-09802B8CDD05}" type="presParOf" srcId="{AFEEE3BD-93D7-403A-A918-F62B08EDEB47}" destId="{97365187-626C-4EFA-B93D-A0DDB64C26E3}" srcOrd="6" destOrd="0" presId="urn:microsoft.com/office/officeart/2005/8/layout/list1"/>
    <dgm:cxn modelId="{FE5E63FB-099A-4811-A6D6-581C83A36363}" type="presParOf" srcId="{AFEEE3BD-93D7-403A-A918-F62B08EDEB47}" destId="{604551B9-07BE-4F8B-868D-9AE2B1C9A812}" srcOrd="7" destOrd="0" presId="urn:microsoft.com/office/officeart/2005/8/layout/list1"/>
    <dgm:cxn modelId="{2EEC34CD-8E1F-4C91-B9F0-A6210CACF24D}" type="presParOf" srcId="{AFEEE3BD-93D7-403A-A918-F62B08EDEB47}" destId="{DFD49F3D-FFA4-443F-93EE-C0CCB858334C}" srcOrd="8" destOrd="0" presId="urn:microsoft.com/office/officeart/2005/8/layout/list1"/>
    <dgm:cxn modelId="{DFD8EE38-63B3-4696-90FE-97BA5FF2A541}" type="presParOf" srcId="{DFD49F3D-FFA4-443F-93EE-C0CCB858334C}" destId="{97A4AB1C-E330-4ABF-8176-DA78A237F1D9}" srcOrd="0" destOrd="0" presId="urn:microsoft.com/office/officeart/2005/8/layout/list1"/>
    <dgm:cxn modelId="{66AD72D4-E961-4290-9795-F33023D8CF65}" type="presParOf" srcId="{DFD49F3D-FFA4-443F-93EE-C0CCB858334C}" destId="{AD28E0FA-51DA-4CCA-BA58-AEE9B24B985B}" srcOrd="1" destOrd="0" presId="urn:microsoft.com/office/officeart/2005/8/layout/list1"/>
    <dgm:cxn modelId="{E0BF6AF4-D0BD-4BD2-96AE-AF4EEB198AE8}" type="presParOf" srcId="{AFEEE3BD-93D7-403A-A918-F62B08EDEB47}" destId="{FF808971-EF3C-4C62-A8FF-A69A270AEBC3}" srcOrd="9" destOrd="0" presId="urn:microsoft.com/office/officeart/2005/8/layout/list1"/>
    <dgm:cxn modelId="{CDB0AE34-6CE7-4D3E-8E79-1989B4F7A07C}" type="presParOf" srcId="{AFEEE3BD-93D7-403A-A918-F62B08EDEB47}" destId="{F2C3F38E-B7A4-49CC-B2DC-D43A2A4375A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728567-BB3F-45AE-9D30-929CC77FA08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ED590E-E2A6-4CEC-AA1D-908E2AA8095A}">
      <dgm:prSet phldrT="[Text]" custT="1"/>
      <dgm:spPr>
        <a:solidFill>
          <a:schemeClr val="accent2"/>
        </a:solidFill>
        <a:ln>
          <a:solidFill>
            <a:schemeClr val="accent2"/>
          </a:solidFill>
        </a:ln>
      </dgm:spPr>
      <dgm:t>
        <a:bodyPr vert="horz"/>
        <a:lstStyle/>
        <a:p>
          <a:r>
            <a:rPr lang="en-US" sz="1200" b="1" dirty="0"/>
            <a:t>OL Signals Program</a:t>
          </a:r>
        </a:p>
      </dgm:t>
    </dgm:pt>
    <dgm:pt modelId="{43E6FC4A-D05E-4A2E-9BA4-7EFCCA643588}" type="parTrans" cxnId="{22CD1F76-8503-4457-8D5C-45595002E3E0}">
      <dgm:prSet/>
      <dgm:spPr/>
      <dgm:t>
        <a:bodyPr/>
        <a:lstStyle/>
        <a:p>
          <a:endParaRPr lang="en-US" sz="1200"/>
        </a:p>
      </dgm:t>
    </dgm:pt>
    <dgm:pt modelId="{DCDF9FB2-D213-4EE9-82F3-D079C321A474}" type="sibTrans" cxnId="{22CD1F76-8503-4457-8D5C-45595002E3E0}">
      <dgm:prSet/>
      <dgm:spPr/>
      <dgm:t>
        <a:bodyPr/>
        <a:lstStyle/>
        <a:p>
          <a:endParaRPr lang="en-US" sz="1200"/>
        </a:p>
      </dgm:t>
    </dgm:pt>
    <dgm:pt modelId="{5D0586C4-0191-4A8D-8B45-D070D8183512}">
      <dgm:prSet phldrT="[Text]" custT="1"/>
      <dgm:spPr>
        <a:ln>
          <a:solidFill>
            <a:srgbClr val="FFC000"/>
          </a:solidFill>
        </a:ln>
      </dgm:spPr>
      <dgm:t>
        <a:bodyPr vert="horz"/>
        <a:lstStyle/>
        <a:p>
          <a:r>
            <a:rPr lang="en-US" sz="1200" dirty="0"/>
            <a:t>Provides early warning diagnostic and maintenance alerts to MBTA Maintenance, reducing failure response time.</a:t>
          </a:r>
        </a:p>
      </dgm:t>
    </dgm:pt>
    <dgm:pt modelId="{9D818FC8-CE20-4A42-91CD-D6BFE368D0B9}" type="parTrans" cxnId="{AFE17532-319A-4F99-84B5-415388CD0310}">
      <dgm:prSet/>
      <dgm:spPr/>
      <dgm:t>
        <a:bodyPr/>
        <a:lstStyle/>
        <a:p>
          <a:endParaRPr lang="en-US" sz="1200"/>
        </a:p>
      </dgm:t>
    </dgm:pt>
    <dgm:pt modelId="{0043BBCA-DF14-4A95-AA4D-5173D7F68CB1}" type="sibTrans" cxnId="{AFE17532-319A-4F99-84B5-415388CD0310}">
      <dgm:prSet/>
      <dgm:spPr/>
      <dgm:t>
        <a:bodyPr/>
        <a:lstStyle/>
        <a:p>
          <a:endParaRPr lang="en-US" sz="1200"/>
        </a:p>
      </dgm:t>
    </dgm:pt>
    <dgm:pt modelId="{A72FA751-8077-4F6A-8B13-F10C9C5E2317}">
      <dgm:prSet phldrT="[Text]" custT="1"/>
      <dgm:spPr>
        <a:solidFill>
          <a:schemeClr val="accent2"/>
        </a:solidFill>
        <a:ln>
          <a:solidFill>
            <a:schemeClr val="accent2"/>
          </a:solidFill>
        </a:ln>
      </dgm:spPr>
      <dgm:t>
        <a:bodyPr vert="horz"/>
        <a:lstStyle/>
        <a:p>
          <a:r>
            <a:rPr lang="en-US" sz="1200" b="1" dirty="0"/>
            <a:t>OL Infrastructure Program</a:t>
          </a:r>
        </a:p>
      </dgm:t>
    </dgm:pt>
    <dgm:pt modelId="{6A6903F9-3885-4366-91D5-E7AD8C6E8ECF}" type="parTrans" cxnId="{735A03C0-EF71-439D-87A7-13D7F0E0C2AC}">
      <dgm:prSet/>
      <dgm:spPr/>
      <dgm:t>
        <a:bodyPr/>
        <a:lstStyle/>
        <a:p>
          <a:endParaRPr lang="en-US" sz="1200"/>
        </a:p>
      </dgm:t>
    </dgm:pt>
    <dgm:pt modelId="{2F85626A-07EB-4809-850C-25D187A63FFA}" type="sibTrans" cxnId="{735A03C0-EF71-439D-87A7-13D7F0E0C2AC}">
      <dgm:prSet/>
      <dgm:spPr/>
      <dgm:t>
        <a:bodyPr/>
        <a:lstStyle/>
        <a:p>
          <a:endParaRPr lang="en-US" sz="1200"/>
        </a:p>
      </dgm:t>
    </dgm:pt>
    <dgm:pt modelId="{AA64EF91-B489-4199-89F8-E526338EB382}">
      <dgm:prSet phldrT="[Text]" custT="1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sz="1200" b="1" dirty="0"/>
            <a:t>OL Vehicles Program</a:t>
          </a:r>
        </a:p>
      </dgm:t>
    </dgm:pt>
    <dgm:pt modelId="{27DE2CE9-F223-4AE4-9EBA-0A470BE2083D}" type="sibTrans" cxnId="{C442BC97-D592-43EC-9B39-A06D30ADE072}">
      <dgm:prSet/>
      <dgm:spPr/>
      <dgm:t>
        <a:bodyPr/>
        <a:lstStyle/>
        <a:p>
          <a:endParaRPr lang="en-US" sz="1200"/>
        </a:p>
      </dgm:t>
    </dgm:pt>
    <dgm:pt modelId="{1522BD24-B3EF-48E3-B400-08496377504C}" type="parTrans" cxnId="{C442BC97-D592-43EC-9B39-A06D30ADE072}">
      <dgm:prSet/>
      <dgm:spPr/>
      <dgm:t>
        <a:bodyPr/>
        <a:lstStyle/>
        <a:p>
          <a:endParaRPr lang="en-US" sz="1200"/>
        </a:p>
      </dgm:t>
    </dgm:pt>
    <dgm:pt modelId="{7C514F8A-5483-4213-B2FC-9DF29A85B8E4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en-US" sz="1200" dirty="0"/>
            <a:t>Increases </a:t>
          </a:r>
          <a:r>
            <a:rPr lang="en-US" sz="1200" dirty="0">
              <a:solidFill>
                <a:schemeClr val="tx1"/>
              </a:solidFill>
            </a:rPr>
            <a:t>fleet size by 27%</a:t>
          </a:r>
          <a:endParaRPr lang="en-US" sz="1200" b="1" dirty="0"/>
        </a:p>
      </dgm:t>
    </dgm:pt>
    <dgm:pt modelId="{6E8335B1-098C-4E94-876B-21CE1A36332C}" type="parTrans" cxnId="{419AFDEC-0802-4184-A13E-F81E6FEBD20C}">
      <dgm:prSet/>
      <dgm:spPr/>
      <dgm:t>
        <a:bodyPr/>
        <a:lstStyle/>
        <a:p>
          <a:endParaRPr lang="en-US" sz="1200"/>
        </a:p>
      </dgm:t>
    </dgm:pt>
    <dgm:pt modelId="{C02F51E7-268C-4B97-8DB7-99F2F0AEC31A}" type="sibTrans" cxnId="{419AFDEC-0802-4184-A13E-F81E6FEBD20C}">
      <dgm:prSet/>
      <dgm:spPr/>
      <dgm:t>
        <a:bodyPr/>
        <a:lstStyle/>
        <a:p>
          <a:endParaRPr lang="en-US" sz="1200"/>
        </a:p>
      </dgm:t>
    </dgm:pt>
    <dgm:pt modelId="{DA64005F-8BD1-4335-A597-E2DD36E26E1B}">
      <dgm:prSet phldrT="[Text]" custT="1"/>
      <dgm:spPr>
        <a:ln>
          <a:solidFill>
            <a:srgbClr val="FFC000"/>
          </a:solidFill>
        </a:ln>
      </dgm:spPr>
      <dgm:t>
        <a:bodyPr vert="horz"/>
        <a:lstStyle/>
        <a:p>
          <a:r>
            <a:rPr lang="en-US" sz="1200" dirty="0"/>
            <a:t>All track circuits and 90% of relays will be replaced with electronic microprocessor system, providing redundancy and improved life cycle.</a:t>
          </a:r>
          <a:endParaRPr lang="en-US" sz="1200" b="1" dirty="0"/>
        </a:p>
      </dgm:t>
    </dgm:pt>
    <dgm:pt modelId="{15576CEE-F823-4AC6-AE08-E37EFE42EE41}" type="parTrans" cxnId="{160C8934-38C8-4B91-952A-079341C8ACD2}">
      <dgm:prSet/>
      <dgm:spPr/>
      <dgm:t>
        <a:bodyPr/>
        <a:lstStyle/>
        <a:p>
          <a:endParaRPr lang="en-US" sz="1200"/>
        </a:p>
      </dgm:t>
    </dgm:pt>
    <dgm:pt modelId="{9D09639C-CD6A-45B6-899D-9DE1A5D7EACB}" type="sibTrans" cxnId="{160C8934-38C8-4B91-952A-079341C8ACD2}">
      <dgm:prSet/>
      <dgm:spPr/>
      <dgm:t>
        <a:bodyPr/>
        <a:lstStyle/>
        <a:p>
          <a:endParaRPr lang="en-US" sz="1200"/>
        </a:p>
      </dgm:t>
    </dgm:pt>
    <dgm:pt modelId="{40E768C2-9D7F-4A0D-9690-3E328A7DFAE9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en-US" sz="1200" dirty="0">
              <a:solidFill>
                <a:schemeClr val="tx1"/>
              </a:solidFill>
            </a:rPr>
            <a:t>The design considers both reliability and availability. </a:t>
          </a:r>
        </a:p>
      </dgm:t>
    </dgm:pt>
    <dgm:pt modelId="{14B1D301-0EAE-4F8F-A3C1-6AF97C314712}" type="parTrans" cxnId="{848DDC06-F150-4DBC-A9DE-98C09070EB96}">
      <dgm:prSet/>
      <dgm:spPr/>
      <dgm:t>
        <a:bodyPr/>
        <a:lstStyle/>
        <a:p>
          <a:endParaRPr lang="en-US" sz="1200"/>
        </a:p>
      </dgm:t>
    </dgm:pt>
    <dgm:pt modelId="{1B9D4069-14B0-4930-88F8-1E2C8C8D7223}" type="sibTrans" cxnId="{848DDC06-F150-4DBC-A9DE-98C09070EB96}">
      <dgm:prSet/>
      <dgm:spPr/>
      <dgm:t>
        <a:bodyPr/>
        <a:lstStyle/>
        <a:p>
          <a:endParaRPr lang="en-US" sz="1200"/>
        </a:p>
      </dgm:t>
    </dgm:pt>
    <dgm:pt modelId="{AC873D24-78D2-4887-85EF-F567B06BC33B}">
      <dgm:prSet phldrT="[Text]" custT="1"/>
      <dgm:spPr>
        <a:ln>
          <a:solidFill>
            <a:srgbClr val="FFC000"/>
          </a:solidFill>
        </a:ln>
      </dgm:spPr>
      <dgm:t>
        <a:bodyPr vert="horz"/>
        <a:lstStyle/>
        <a:p>
          <a:pPr>
            <a:buFontTx/>
            <a:buNone/>
          </a:pPr>
          <a:r>
            <a:rPr lang="en-US" sz="1200" dirty="0"/>
            <a:t>Updated Maintenance Facility, Facility Equipment and new Electronics Room (to service the new vehicles and accommodate storage needs)</a:t>
          </a:r>
          <a:endParaRPr lang="en-US" sz="1200" b="0" dirty="0"/>
        </a:p>
      </dgm:t>
    </dgm:pt>
    <dgm:pt modelId="{8839EBC9-2D1B-4792-AAF5-13A81C8135B9}" type="parTrans" cxnId="{E5BC873B-F705-4AB9-BDCD-902A5C8F0B6A}">
      <dgm:prSet/>
      <dgm:spPr/>
      <dgm:t>
        <a:bodyPr/>
        <a:lstStyle/>
        <a:p>
          <a:endParaRPr lang="en-US" sz="1200"/>
        </a:p>
      </dgm:t>
    </dgm:pt>
    <dgm:pt modelId="{5C34F765-E254-4FBA-850A-8F696B06F8D3}" type="sibTrans" cxnId="{E5BC873B-F705-4AB9-BDCD-902A5C8F0B6A}">
      <dgm:prSet/>
      <dgm:spPr/>
      <dgm:t>
        <a:bodyPr/>
        <a:lstStyle/>
        <a:p>
          <a:endParaRPr lang="en-US" sz="1200"/>
        </a:p>
      </dgm:t>
    </dgm:pt>
    <dgm:pt modelId="{8CA3DB0D-F17C-4A0D-A69D-699DC0780F50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en-US" sz="1200" dirty="0">
              <a:solidFill>
                <a:schemeClr val="tx1"/>
              </a:solidFill>
            </a:rPr>
            <a:t>Modern components and systems, which increases reliability. </a:t>
          </a:r>
        </a:p>
      </dgm:t>
    </dgm:pt>
    <dgm:pt modelId="{BA24D703-461A-4E7B-A7EB-67ABAD286288}" type="parTrans" cxnId="{3D3B91E5-6B4E-4B12-B92C-98F18550FC51}">
      <dgm:prSet/>
      <dgm:spPr/>
      <dgm:t>
        <a:bodyPr/>
        <a:lstStyle/>
        <a:p>
          <a:endParaRPr lang="en-US" sz="1200"/>
        </a:p>
      </dgm:t>
    </dgm:pt>
    <dgm:pt modelId="{7B6629CF-0C8F-4EA4-AA23-0F69A65711EC}" type="sibTrans" cxnId="{3D3B91E5-6B4E-4B12-B92C-98F18550FC51}">
      <dgm:prSet/>
      <dgm:spPr/>
      <dgm:t>
        <a:bodyPr/>
        <a:lstStyle/>
        <a:p>
          <a:endParaRPr lang="en-US" sz="1200"/>
        </a:p>
      </dgm:t>
    </dgm:pt>
    <dgm:pt modelId="{95123AC7-786B-4FE9-B013-67EC901E30CF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en-US" sz="1200" dirty="0">
              <a:solidFill>
                <a:schemeClr val="tx1"/>
              </a:solidFill>
            </a:rPr>
            <a:t>Decreases the need to immediately remove a car from service and impact to service. </a:t>
          </a:r>
        </a:p>
      </dgm:t>
    </dgm:pt>
    <dgm:pt modelId="{5A33B81B-B472-48AA-B203-F0D8AE9D8B1C}" type="parTrans" cxnId="{F7908481-A3D0-4F49-86C4-9D7D30D4B45A}">
      <dgm:prSet/>
      <dgm:spPr/>
      <dgm:t>
        <a:bodyPr/>
        <a:lstStyle/>
        <a:p>
          <a:endParaRPr lang="en-US" sz="1200"/>
        </a:p>
      </dgm:t>
    </dgm:pt>
    <dgm:pt modelId="{63A591A6-EE48-4E36-B72D-35786ADEF689}" type="sibTrans" cxnId="{F7908481-A3D0-4F49-86C4-9D7D30D4B45A}">
      <dgm:prSet/>
      <dgm:spPr/>
      <dgm:t>
        <a:bodyPr/>
        <a:lstStyle/>
        <a:p>
          <a:endParaRPr lang="en-US" sz="1200"/>
        </a:p>
      </dgm:t>
    </dgm:pt>
    <dgm:pt modelId="{A6EBEA4A-D066-4303-8B5C-7E3325EB39A6}">
      <dgm:prSet phldrT="[Text]" custT="1"/>
      <dgm:spPr>
        <a:ln>
          <a:solidFill>
            <a:srgbClr val="FFC000"/>
          </a:solidFill>
        </a:ln>
      </dgm:spPr>
      <dgm:t>
        <a:bodyPr vert="horz"/>
        <a:lstStyle/>
        <a:p>
          <a:pPr>
            <a:buFontTx/>
            <a:buNone/>
          </a:pPr>
          <a:r>
            <a:rPr lang="en-US" sz="1200" dirty="0"/>
            <a:t>Upgraded Yard Infrastructure </a:t>
          </a:r>
          <a:endParaRPr lang="en-US" sz="1200" b="0" dirty="0"/>
        </a:p>
      </dgm:t>
    </dgm:pt>
    <dgm:pt modelId="{1DE18E6D-FCC9-4C06-B99A-1EEE51523CFC}" type="parTrans" cxnId="{72BC6A7F-8802-476F-BFFD-B57F0DB83843}">
      <dgm:prSet/>
      <dgm:spPr/>
      <dgm:t>
        <a:bodyPr/>
        <a:lstStyle/>
        <a:p>
          <a:endParaRPr lang="en-US" sz="1200"/>
        </a:p>
      </dgm:t>
    </dgm:pt>
    <dgm:pt modelId="{D0B11E1A-C05A-435E-A884-06F7D667C3EA}" type="sibTrans" cxnId="{72BC6A7F-8802-476F-BFFD-B57F0DB83843}">
      <dgm:prSet/>
      <dgm:spPr/>
      <dgm:t>
        <a:bodyPr/>
        <a:lstStyle/>
        <a:p>
          <a:endParaRPr lang="en-US" sz="1200"/>
        </a:p>
      </dgm:t>
    </dgm:pt>
    <dgm:pt modelId="{AFEEE3BD-93D7-403A-A918-F62B08EDEB47}" type="pres">
      <dgm:prSet presAssocID="{47728567-BB3F-45AE-9D30-929CC77FA08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4BC6BA-158A-41E9-B5A4-497644C843BA}" type="pres">
      <dgm:prSet presAssocID="{AA64EF91-B489-4199-89F8-E526338EB382}" presName="parentLin" presStyleCnt="0"/>
      <dgm:spPr/>
    </dgm:pt>
    <dgm:pt modelId="{E94C3A5D-9F83-483C-9577-90669F74596F}" type="pres">
      <dgm:prSet presAssocID="{AA64EF91-B489-4199-89F8-E526338EB38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BDF0553-2225-4701-A900-985F481D0C22}" type="pres">
      <dgm:prSet presAssocID="{AA64EF91-B489-4199-89F8-E526338EB382}" presName="parentText" presStyleLbl="node1" presStyleIdx="0" presStyleCnt="3" custScaleX="96978" custScaleY="13102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6507D-9172-45B1-847C-CD24CB33DDDF}" type="pres">
      <dgm:prSet presAssocID="{AA64EF91-B489-4199-89F8-E526338EB382}" presName="negativeSpace" presStyleCnt="0"/>
      <dgm:spPr/>
    </dgm:pt>
    <dgm:pt modelId="{80947A73-2092-47D3-9189-51390C485565}" type="pres">
      <dgm:prSet presAssocID="{AA64EF91-B489-4199-89F8-E526338EB382}" presName="childText" presStyleLbl="conFgAcc1" presStyleIdx="0" presStyleCnt="3" custScaleX="100000" custScaleY="97249" custLinFactNeighborX="2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892599-1033-458F-B27B-AEEB37FD1C31}" type="pres">
      <dgm:prSet presAssocID="{27DE2CE9-F223-4AE4-9EBA-0A470BE2083D}" presName="spaceBetweenRectangles" presStyleCnt="0"/>
      <dgm:spPr/>
    </dgm:pt>
    <dgm:pt modelId="{B9520D11-77FF-4D9F-B15A-772E239DFDE6}" type="pres">
      <dgm:prSet presAssocID="{E4ED590E-E2A6-4CEC-AA1D-908E2AA8095A}" presName="parentLin" presStyleCnt="0"/>
      <dgm:spPr/>
    </dgm:pt>
    <dgm:pt modelId="{4C848ACE-F2F9-4751-ABB2-F074B96BFA0A}" type="pres">
      <dgm:prSet presAssocID="{E4ED590E-E2A6-4CEC-AA1D-908E2AA8095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EFF86F3-56AC-4B7F-A95F-77C1CC91EE54}" type="pres">
      <dgm:prSet presAssocID="{E4ED590E-E2A6-4CEC-AA1D-908E2AA8095A}" presName="parentText" presStyleLbl="node1" presStyleIdx="1" presStyleCnt="3" custScaleX="96978" custScaleY="142735" custLinFactNeighborY="10702">
        <dgm:presLayoutVars>
          <dgm:chMax val="0"/>
          <dgm:bulletEnabled val="1"/>
        </dgm:presLayoutVars>
      </dgm:prSet>
      <dgm:spPr>
        <a:xfrm>
          <a:off x="454254" y="915349"/>
          <a:ext cx="6359556" cy="236160"/>
        </a:xfrm>
      </dgm:spPr>
      <dgm:t>
        <a:bodyPr/>
        <a:lstStyle/>
        <a:p>
          <a:endParaRPr lang="en-US"/>
        </a:p>
      </dgm:t>
    </dgm:pt>
    <dgm:pt modelId="{58E6FCB7-0BD5-4F33-BB2B-6658716C39D5}" type="pres">
      <dgm:prSet presAssocID="{E4ED590E-E2A6-4CEC-AA1D-908E2AA8095A}" presName="negativeSpace" presStyleCnt="0"/>
      <dgm:spPr/>
    </dgm:pt>
    <dgm:pt modelId="{97365187-626C-4EFA-B93D-A0DDB64C26E3}" type="pres">
      <dgm:prSet presAssocID="{E4ED590E-E2A6-4CEC-AA1D-908E2AA8095A}" presName="childText" presStyleLbl="conFgAcc1" presStyleIdx="1" presStyleCnt="3" custScaleY="90402">
        <dgm:presLayoutVars>
          <dgm:bulletEnabled val="1"/>
        </dgm:presLayoutVars>
      </dgm:prSet>
      <dgm:spPr>
        <a:xfrm>
          <a:off x="0" y="1033429"/>
          <a:ext cx="9085080" cy="604800"/>
        </a:xfrm>
      </dgm:spPr>
      <dgm:t>
        <a:bodyPr/>
        <a:lstStyle/>
        <a:p>
          <a:endParaRPr lang="en-US"/>
        </a:p>
      </dgm:t>
    </dgm:pt>
    <dgm:pt modelId="{604551B9-07BE-4F8B-868D-9AE2B1C9A812}" type="pres">
      <dgm:prSet presAssocID="{DCDF9FB2-D213-4EE9-82F3-D079C321A474}" presName="spaceBetweenRectangles" presStyleCnt="0"/>
      <dgm:spPr/>
    </dgm:pt>
    <dgm:pt modelId="{DFD49F3D-FFA4-443F-93EE-C0CCB858334C}" type="pres">
      <dgm:prSet presAssocID="{A72FA751-8077-4F6A-8B13-F10C9C5E2317}" presName="parentLin" presStyleCnt="0"/>
      <dgm:spPr/>
    </dgm:pt>
    <dgm:pt modelId="{97A4AB1C-E330-4ABF-8176-DA78A237F1D9}" type="pres">
      <dgm:prSet presAssocID="{A72FA751-8077-4F6A-8B13-F10C9C5E2317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D28E0FA-51DA-4CCA-BA58-AEE9B24B985B}" type="pres">
      <dgm:prSet presAssocID="{A72FA751-8077-4F6A-8B13-F10C9C5E2317}" presName="parentText" presStyleLbl="node1" presStyleIdx="2" presStyleCnt="3" custScaleX="96978" custScaleY="129191">
        <dgm:presLayoutVars>
          <dgm:chMax val="0"/>
          <dgm:bulletEnabled val="1"/>
        </dgm:presLayoutVars>
      </dgm:prSet>
      <dgm:spPr>
        <a:xfrm>
          <a:off x="454254" y="1782589"/>
          <a:ext cx="6359556" cy="295200"/>
        </a:xfrm>
      </dgm:spPr>
      <dgm:t>
        <a:bodyPr/>
        <a:lstStyle/>
        <a:p>
          <a:endParaRPr lang="en-US"/>
        </a:p>
      </dgm:t>
    </dgm:pt>
    <dgm:pt modelId="{FF808971-EF3C-4C62-A8FF-A69A270AEBC3}" type="pres">
      <dgm:prSet presAssocID="{A72FA751-8077-4F6A-8B13-F10C9C5E2317}" presName="negativeSpace" presStyleCnt="0"/>
      <dgm:spPr/>
    </dgm:pt>
    <dgm:pt modelId="{F2C3F38E-B7A4-49CC-B2DC-D43A2A4375AC}" type="pres">
      <dgm:prSet presAssocID="{A72FA751-8077-4F6A-8B13-F10C9C5E2317}" presName="childText" presStyleLbl="conFgAcc1" presStyleIdx="2" presStyleCnt="3">
        <dgm:presLayoutVars>
          <dgm:bulletEnabled val="1"/>
        </dgm:presLayoutVars>
      </dgm:prSet>
      <dgm:spPr>
        <a:xfrm>
          <a:off x="0" y="1782950"/>
          <a:ext cx="9085080" cy="1389150"/>
        </a:xfrm>
      </dgm:spPr>
      <dgm:t>
        <a:bodyPr/>
        <a:lstStyle/>
        <a:p>
          <a:endParaRPr lang="en-US"/>
        </a:p>
      </dgm:t>
    </dgm:pt>
  </dgm:ptLst>
  <dgm:cxnLst>
    <dgm:cxn modelId="{AFE17532-319A-4F99-84B5-415388CD0310}" srcId="{E4ED590E-E2A6-4CEC-AA1D-908E2AA8095A}" destId="{5D0586C4-0191-4A8D-8B45-D070D8183512}" srcOrd="1" destOrd="0" parTransId="{9D818FC8-CE20-4A42-91CD-D6BFE368D0B9}" sibTransId="{0043BBCA-DF14-4A95-AA4D-5173D7F68CB1}"/>
    <dgm:cxn modelId="{72BC6A7F-8802-476F-BFFD-B57F0DB83843}" srcId="{A72FA751-8077-4F6A-8B13-F10C9C5E2317}" destId="{A6EBEA4A-D066-4303-8B5C-7E3325EB39A6}" srcOrd="1" destOrd="0" parTransId="{1DE18E6D-FCC9-4C06-B99A-1EEE51523CFC}" sibTransId="{D0B11E1A-C05A-435E-A884-06F7D667C3EA}"/>
    <dgm:cxn modelId="{12C72C5E-062B-483F-AC5A-5A561D962E97}" type="presOf" srcId="{5D0586C4-0191-4A8D-8B45-D070D8183512}" destId="{97365187-626C-4EFA-B93D-A0DDB64C26E3}" srcOrd="0" destOrd="1" presId="urn:microsoft.com/office/officeart/2005/8/layout/list1"/>
    <dgm:cxn modelId="{A3122B51-8E94-4729-B77E-4B412C99D583}" type="presOf" srcId="{E4ED590E-E2A6-4CEC-AA1D-908E2AA8095A}" destId="{9EFF86F3-56AC-4B7F-A95F-77C1CC91EE54}" srcOrd="1" destOrd="0" presId="urn:microsoft.com/office/officeart/2005/8/layout/list1"/>
    <dgm:cxn modelId="{848DDC06-F150-4DBC-A9DE-98C09070EB96}" srcId="{AA64EF91-B489-4199-89F8-E526338EB382}" destId="{40E768C2-9D7F-4A0D-9690-3E328A7DFAE9}" srcOrd="1" destOrd="0" parTransId="{14B1D301-0EAE-4F8F-A3C1-6AF97C314712}" sibTransId="{1B9D4069-14B0-4930-88F8-1E2C8C8D7223}"/>
    <dgm:cxn modelId="{419AFDEC-0802-4184-A13E-F81E6FEBD20C}" srcId="{AA64EF91-B489-4199-89F8-E526338EB382}" destId="{7C514F8A-5483-4213-B2FC-9DF29A85B8E4}" srcOrd="0" destOrd="0" parTransId="{6E8335B1-098C-4E94-876B-21CE1A36332C}" sibTransId="{C02F51E7-268C-4B97-8DB7-99F2F0AEC31A}"/>
    <dgm:cxn modelId="{160C8934-38C8-4B91-952A-079341C8ACD2}" srcId="{E4ED590E-E2A6-4CEC-AA1D-908E2AA8095A}" destId="{DA64005F-8BD1-4335-A597-E2DD36E26E1B}" srcOrd="0" destOrd="0" parTransId="{15576CEE-F823-4AC6-AE08-E37EFE42EE41}" sibTransId="{9D09639C-CD6A-45B6-899D-9DE1A5D7EACB}"/>
    <dgm:cxn modelId="{735A03C0-EF71-439D-87A7-13D7F0E0C2AC}" srcId="{47728567-BB3F-45AE-9D30-929CC77FA086}" destId="{A72FA751-8077-4F6A-8B13-F10C9C5E2317}" srcOrd="2" destOrd="0" parTransId="{6A6903F9-3885-4366-91D5-E7AD8C6E8ECF}" sibTransId="{2F85626A-07EB-4809-850C-25D187A63FFA}"/>
    <dgm:cxn modelId="{75380C04-9BB0-4FBE-A41E-CB3AD2FCC66F}" type="presOf" srcId="{40E768C2-9D7F-4A0D-9690-3E328A7DFAE9}" destId="{80947A73-2092-47D3-9189-51390C485565}" srcOrd="0" destOrd="1" presId="urn:microsoft.com/office/officeart/2005/8/layout/list1"/>
    <dgm:cxn modelId="{57CE0906-5BD5-49B9-A626-AC6C10B8541A}" type="presOf" srcId="{95123AC7-786B-4FE9-B013-67EC901E30CF}" destId="{80947A73-2092-47D3-9189-51390C485565}" srcOrd="0" destOrd="3" presId="urn:microsoft.com/office/officeart/2005/8/layout/list1"/>
    <dgm:cxn modelId="{E7F6A74D-4E2A-4BE7-B2D3-67B2AE580CF9}" type="presOf" srcId="{DA64005F-8BD1-4335-A597-E2DD36E26E1B}" destId="{97365187-626C-4EFA-B93D-A0DDB64C26E3}" srcOrd="0" destOrd="0" presId="urn:microsoft.com/office/officeart/2005/8/layout/list1"/>
    <dgm:cxn modelId="{3D3B91E5-6B4E-4B12-B92C-98F18550FC51}" srcId="{AA64EF91-B489-4199-89F8-E526338EB382}" destId="{8CA3DB0D-F17C-4A0D-A69D-699DC0780F50}" srcOrd="2" destOrd="0" parTransId="{BA24D703-461A-4E7B-A7EB-67ABAD286288}" sibTransId="{7B6629CF-0C8F-4EA4-AA23-0F69A65711EC}"/>
    <dgm:cxn modelId="{280E75F1-71C0-40C4-A00E-84F084A1691D}" type="presOf" srcId="{A72FA751-8077-4F6A-8B13-F10C9C5E2317}" destId="{97A4AB1C-E330-4ABF-8176-DA78A237F1D9}" srcOrd="0" destOrd="0" presId="urn:microsoft.com/office/officeart/2005/8/layout/list1"/>
    <dgm:cxn modelId="{07D38DB5-FA7E-4348-8336-233A58D0719B}" type="presOf" srcId="{E4ED590E-E2A6-4CEC-AA1D-908E2AA8095A}" destId="{4C848ACE-F2F9-4751-ABB2-F074B96BFA0A}" srcOrd="0" destOrd="0" presId="urn:microsoft.com/office/officeart/2005/8/layout/list1"/>
    <dgm:cxn modelId="{DACE44BB-F76E-419E-93D8-81A310E54FD9}" type="presOf" srcId="{7C514F8A-5483-4213-B2FC-9DF29A85B8E4}" destId="{80947A73-2092-47D3-9189-51390C485565}" srcOrd="0" destOrd="0" presId="urn:microsoft.com/office/officeart/2005/8/layout/list1"/>
    <dgm:cxn modelId="{E5BC873B-F705-4AB9-BDCD-902A5C8F0B6A}" srcId="{A72FA751-8077-4F6A-8B13-F10C9C5E2317}" destId="{AC873D24-78D2-4887-85EF-F567B06BC33B}" srcOrd="0" destOrd="0" parTransId="{8839EBC9-2D1B-4792-AAF5-13A81C8135B9}" sibTransId="{5C34F765-E254-4FBA-850A-8F696B06F8D3}"/>
    <dgm:cxn modelId="{F7908481-A3D0-4F49-86C4-9D7D30D4B45A}" srcId="{AA64EF91-B489-4199-89F8-E526338EB382}" destId="{95123AC7-786B-4FE9-B013-67EC901E30CF}" srcOrd="3" destOrd="0" parTransId="{5A33B81B-B472-48AA-B203-F0D8AE9D8B1C}" sibTransId="{63A591A6-EE48-4E36-B72D-35786ADEF689}"/>
    <dgm:cxn modelId="{2E67EC81-84A0-4120-B563-496D3B2CF17E}" type="presOf" srcId="{A6EBEA4A-D066-4303-8B5C-7E3325EB39A6}" destId="{F2C3F38E-B7A4-49CC-B2DC-D43A2A4375AC}" srcOrd="0" destOrd="1" presId="urn:microsoft.com/office/officeart/2005/8/layout/list1"/>
    <dgm:cxn modelId="{1D4DF6C5-0356-4B87-B7B7-05D2FD4F5773}" type="presOf" srcId="{AC873D24-78D2-4887-85EF-F567B06BC33B}" destId="{F2C3F38E-B7A4-49CC-B2DC-D43A2A4375AC}" srcOrd="0" destOrd="0" presId="urn:microsoft.com/office/officeart/2005/8/layout/list1"/>
    <dgm:cxn modelId="{2F3E2F60-1B39-45C1-BAE1-8572A0AD3AFB}" type="presOf" srcId="{8CA3DB0D-F17C-4A0D-A69D-699DC0780F50}" destId="{80947A73-2092-47D3-9189-51390C485565}" srcOrd="0" destOrd="2" presId="urn:microsoft.com/office/officeart/2005/8/layout/list1"/>
    <dgm:cxn modelId="{4B12192F-0118-415A-B79A-4EB59D281456}" type="presOf" srcId="{A72FA751-8077-4F6A-8B13-F10C9C5E2317}" destId="{AD28E0FA-51DA-4CCA-BA58-AEE9B24B985B}" srcOrd="1" destOrd="0" presId="urn:microsoft.com/office/officeart/2005/8/layout/list1"/>
    <dgm:cxn modelId="{9D9CA73D-1591-4DC9-B80D-119448FA4811}" type="presOf" srcId="{AA64EF91-B489-4199-89F8-E526338EB382}" destId="{1BDF0553-2225-4701-A900-985F481D0C22}" srcOrd="1" destOrd="0" presId="urn:microsoft.com/office/officeart/2005/8/layout/list1"/>
    <dgm:cxn modelId="{22CD1F76-8503-4457-8D5C-45595002E3E0}" srcId="{47728567-BB3F-45AE-9D30-929CC77FA086}" destId="{E4ED590E-E2A6-4CEC-AA1D-908E2AA8095A}" srcOrd="1" destOrd="0" parTransId="{43E6FC4A-D05E-4A2E-9BA4-7EFCCA643588}" sibTransId="{DCDF9FB2-D213-4EE9-82F3-D079C321A474}"/>
    <dgm:cxn modelId="{C442BC97-D592-43EC-9B39-A06D30ADE072}" srcId="{47728567-BB3F-45AE-9D30-929CC77FA086}" destId="{AA64EF91-B489-4199-89F8-E526338EB382}" srcOrd="0" destOrd="0" parTransId="{1522BD24-B3EF-48E3-B400-08496377504C}" sibTransId="{27DE2CE9-F223-4AE4-9EBA-0A470BE2083D}"/>
    <dgm:cxn modelId="{E6957E66-1073-4EEE-87E7-BF6D4C1CD5EF}" type="presOf" srcId="{AA64EF91-B489-4199-89F8-E526338EB382}" destId="{E94C3A5D-9F83-483C-9577-90669F74596F}" srcOrd="0" destOrd="0" presId="urn:microsoft.com/office/officeart/2005/8/layout/list1"/>
    <dgm:cxn modelId="{3946F2CE-04C1-4F5C-9ADB-37C5F61DEA58}" type="presOf" srcId="{47728567-BB3F-45AE-9D30-929CC77FA086}" destId="{AFEEE3BD-93D7-403A-A918-F62B08EDEB47}" srcOrd="0" destOrd="0" presId="urn:microsoft.com/office/officeart/2005/8/layout/list1"/>
    <dgm:cxn modelId="{28FE023D-7DEB-487B-9094-C6A5D9B30AC9}" type="presParOf" srcId="{AFEEE3BD-93D7-403A-A918-F62B08EDEB47}" destId="{AE4BC6BA-158A-41E9-B5A4-497644C843BA}" srcOrd="0" destOrd="0" presId="urn:microsoft.com/office/officeart/2005/8/layout/list1"/>
    <dgm:cxn modelId="{45E7D26A-7AC0-4E74-80A4-508F86257138}" type="presParOf" srcId="{AE4BC6BA-158A-41E9-B5A4-497644C843BA}" destId="{E94C3A5D-9F83-483C-9577-90669F74596F}" srcOrd="0" destOrd="0" presId="urn:microsoft.com/office/officeart/2005/8/layout/list1"/>
    <dgm:cxn modelId="{D055A0E7-10B0-4325-B0C3-39B338DF438B}" type="presParOf" srcId="{AE4BC6BA-158A-41E9-B5A4-497644C843BA}" destId="{1BDF0553-2225-4701-A900-985F481D0C22}" srcOrd="1" destOrd="0" presId="urn:microsoft.com/office/officeart/2005/8/layout/list1"/>
    <dgm:cxn modelId="{E5E8105E-E33D-4C5D-BB1E-257EBBD152C4}" type="presParOf" srcId="{AFEEE3BD-93D7-403A-A918-F62B08EDEB47}" destId="{A236507D-9172-45B1-847C-CD24CB33DDDF}" srcOrd="1" destOrd="0" presId="urn:microsoft.com/office/officeart/2005/8/layout/list1"/>
    <dgm:cxn modelId="{37817080-9661-4921-BE89-4530D9133673}" type="presParOf" srcId="{AFEEE3BD-93D7-403A-A918-F62B08EDEB47}" destId="{80947A73-2092-47D3-9189-51390C485565}" srcOrd="2" destOrd="0" presId="urn:microsoft.com/office/officeart/2005/8/layout/list1"/>
    <dgm:cxn modelId="{A1FF4CF5-1CE6-4E61-98C0-7A743630839D}" type="presParOf" srcId="{AFEEE3BD-93D7-403A-A918-F62B08EDEB47}" destId="{B6892599-1033-458F-B27B-AEEB37FD1C31}" srcOrd="3" destOrd="0" presId="urn:microsoft.com/office/officeart/2005/8/layout/list1"/>
    <dgm:cxn modelId="{88FE1F60-152B-4A23-9BAF-12A83CD6377E}" type="presParOf" srcId="{AFEEE3BD-93D7-403A-A918-F62B08EDEB47}" destId="{B9520D11-77FF-4D9F-B15A-772E239DFDE6}" srcOrd="4" destOrd="0" presId="urn:microsoft.com/office/officeart/2005/8/layout/list1"/>
    <dgm:cxn modelId="{A86A562F-BC85-4785-98F1-1AF55BA05BCB}" type="presParOf" srcId="{B9520D11-77FF-4D9F-B15A-772E239DFDE6}" destId="{4C848ACE-F2F9-4751-ABB2-F074B96BFA0A}" srcOrd="0" destOrd="0" presId="urn:microsoft.com/office/officeart/2005/8/layout/list1"/>
    <dgm:cxn modelId="{ADD31CAA-975A-4F64-9A42-2D216A9261A2}" type="presParOf" srcId="{B9520D11-77FF-4D9F-B15A-772E239DFDE6}" destId="{9EFF86F3-56AC-4B7F-A95F-77C1CC91EE54}" srcOrd="1" destOrd="0" presId="urn:microsoft.com/office/officeart/2005/8/layout/list1"/>
    <dgm:cxn modelId="{9F8612E9-8422-4A62-8E31-050D25EDA2CA}" type="presParOf" srcId="{AFEEE3BD-93D7-403A-A918-F62B08EDEB47}" destId="{58E6FCB7-0BD5-4F33-BB2B-6658716C39D5}" srcOrd="5" destOrd="0" presId="urn:microsoft.com/office/officeart/2005/8/layout/list1"/>
    <dgm:cxn modelId="{EE6184EA-5A6D-4754-87CC-09802B8CDD05}" type="presParOf" srcId="{AFEEE3BD-93D7-403A-A918-F62B08EDEB47}" destId="{97365187-626C-4EFA-B93D-A0DDB64C26E3}" srcOrd="6" destOrd="0" presId="urn:microsoft.com/office/officeart/2005/8/layout/list1"/>
    <dgm:cxn modelId="{FE5E63FB-099A-4811-A6D6-581C83A36363}" type="presParOf" srcId="{AFEEE3BD-93D7-403A-A918-F62B08EDEB47}" destId="{604551B9-07BE-4F8B-868D-9AE2B1C9A812}" srcOrd="7" destOrd="0" presId="urn:microsoft.com/office/officeart/2005/8/layout/list1"/>
    <dgm:cxn modelId="{2EEC34CD-8E1F-4C91-B9F0-A6210CACF24D}" type="presParOf" srcId="{AFEEE3BD-93D7-403A-A918-F62B08EDEB47}" destId="{DFD49F3D-FFA4-443F-93EE-C0CCB858334C}" srcOrd="8" destOrd="0" presId="urn:microsoft.com/office/officeart/2005/8/layout/list1"/>
    <dgm:cxn modelId="{DFD8EE38-63B3-4696-90FE-97BA5FF2A541}" type="presParOf" srcId="{DFD49F3D-FFA4-443F-93EE-C0CCB858334C}" destId="{97A4AB1C-E330-4ABF-8176-DA78A237F1D9}" srcOrd="0" destOrd="0" presId="urn:microsoft.com/office/officeart/2005/8/layout/list1"/>
    <dgm:cxn modelId="{66AD72D4-E961-4290-9795-F33023D8CF65}" type="presParOf" srcId="{DFD49F3D-FFA4-443F-93EE-C0CCB858334C}" destId="{AD28E0FA-51DA-4CCA-BA58-AEE9B24B985B}" srcOrd="1" destOrd="0" presId="urn:microsoft.com/office/officeart/2005/8/layout/list1"/>
    <dgm:cxn modelId="{E0BF6AF4-D0BD-4BD2-96AE-AF4EEB198AE8}" type="presParOf" srcId="{AFEEE3BD-93D7-403A-A918-F62B08EDEB47}" destId="{FF808971-EF3C-4C62-A8FF-A69A270AEBC3}" srcOrd="9" destOrd="0" presId="urn:microsoft.com/office/officeart/2005/8/layout/list1"/>
    <dgm:cxn modelId="{CDB0AE34-6CE7-4D3E-8E79-1989B4F7A07C}" type="presParOf" srcId="{AFEEE3BD-93D7-403A-A918-F62B08EDEB47}" destId="{F2C3F38E-B7A4-49CC-B2DC-D43A2A4375A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7DC4D1-0D75-4A3C-9108-A1E95361B826}">
      <dsp:nvSpPr>
        <dsp:cNvPr id="0" name=""/>
        <dsp:cNvSpPr/>
      </dsp:nvSpPr>
      <dsp:spPr>
        <a:xfrm>
          <a:off x="569811" y="81673"/>
          <a:ext cx="1620914" cy="562922"/>
        </a:xfrm>
        <a:prstGeom prst="ellipse">
          <a:avLst/>
        </a:prstGeom>
        <a:solidFill>
          <a:srgbClr val="A5A5A5">
            <a:tint val="50000"/>
            <a:alpha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33DCC9-18E4-40B4-9240-748D05F5B7AA}">
      <dsp:nvSpPr>
        <dsp:cNvPr id="0" name=""/>
        <dsp:cNvSpPr/>
      </dsp:nvSpPr>
      <dsp:spPr>
        <a:xfrm>
          <a:off x="1238800" y="1436637"/>
          <a:ext cx="287963" cy="282486"/>
        </a:xfrm>
        <a:prstGeom prst="downArrow">
          <a:avLst/>
        </a:prstGeom>
        <a:solidFill>
          <a:srgbClr val="A5A5A5">
            <a:tint val="60000"/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CD74CA3-FF8B-40E9-BEE9-17731118E280}">
      <dsp:nvSpPr>
        <dsp:cNvPr id="0" name=""/>
        <dsp:cNvSpPr/>
      </dsp:nvSpPr>
      <dsp:spPr>
        <a:xfrm>
          <a:off x="628868" y="1633479"/>
          <a:ext cx="1507827" cy="376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Recovery</a:t>
          </a:r>
        </a:p>
      </dsp:txBody>
      <dsp:txXfrm>
        <a:off x="628868" y="1633479"/>
        <a:ext cx="1507827" cy="376956"/>
      </dsp:txXfrm>
    </dsp:sp>
    <dsp:sp modelId="{6B2ED138-E2DF-4DB8-B0E4-FDA4D08C88BF}">
      <dsp:nvSpPr>
        <dsp:cNvPr id="0" name=""/>
        <dsp:cNvSpPr/>
      </dsp:nvSpPr>
      <dsp:spPr>
        <a:xfrm>
          <a:off x="1162830" y="704079"/>
          <a:ext cx="565435" cy="565435"/>
        </a:xfrm>
        <a:prstGeom prst="ellipse">
          <a:avLst/>
        </a:prstGeom>
        <a:noFill/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1245636" y="786885"/>
        <a:ext cx="399823" cy="399823"/>
      </dsp:txXfrm>
    </dsp:sp>
    <dsp:sp modelId="{D8792C8C-D849-4BC4-A0AF-F19D0E227145}">
      <dsp:nvSpPr>
        <dsp:cNvPr id="0" name=""/>
        <dsp:cNvSpPr/>
      </dsp:nvSpPr>
      <dsp:spPr>
        <a:xfrm>
          <a:off x="704841" y="195782"/>
          <a:ext cx="745300" cy="722654"/>
        </a:xfrm>
        <a:prstGeom prst="ellipse">
          <a:avLst/>
        </a:prstGeom>
        <a:solidFill>
          <a:srgbClr val="A5A5A5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Detection Time</a:t>
          </a:r>
        </a:p>
      </dsp:txBody>
      <dsp:txXfrm>
        <a:off x="813988" y="301612"/>
        <a:ext cx="527006" cy="510994"/>
      </dsp:txXfrm>
    </dsp:sp>
    <dsp:sp modelId="{7E77098C-F512-4FE9-BCF0-8FA48F4B4641}">
      <dsp:nvSpPr>
        <dsp:cNvPr id="0" name=""/>
        <dsp:cNvSpPr/>
      </dsp:nvSpPr>
      <dsp:spPr>
        <a:xfrm>
          <a:off x="1346232" y="71699"/>
          <a:ext cx="745300" cy="722654"/>
        </a:xfrm>
        <a:prstGeom prst="ellipse">
          <a:avLst/>
        </a:prstGeom>
        <a:solidFill>
          <a:srgbClr val="A5A5A5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Trouble Shooting</a:t>
          </a:r>
        </a:p>
      </dsp:txBody>
      <dsp:txXfrm>
        <a:off x="1455379" y="177529"/>
        <a:ext cx="527006" cy="510994"/>
      </dsp:txXfrm>
    </dsp:sp>
    <dsp:sp modelId="{CD34C2B7-E8D8-4AF4-9BC4-1D1132CDD577}">
      <dsp:nvSpPr>
        <dsp:cNvPr id="0" name=""/>
        <dsp:cNvSpPr/>
      </dsp:nvSpPr>
      <dsp:spPr>
        <a:xfrm>
          <a:off x="497024" y="0"/>
          <a:ext cx="1759131" cy="1407305"/>
        </a:xfrm>
        <a:prstGeom prst="funnel">
          <a:avLst/>
        </a:prstGeom>
        <a:solidFill>
          <a:sysClr val="window" lastClr="FFFFFF">
            <a:alpha val="4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A5A5A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11915" cy="462041"/>
          </a:xfrm>
          <a:prstGeom prst="rect">
            <a:avLst/>
          </a:prstGeom>
        </p:spPr>
        <p:txBody>
          <a:bodyPr vert="horz" lIns="91398" tIns="45699" rIns="91398" bIns="4569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555" y="1"/>
            <a:ext cx="3011915" cy="462041"/>
          </a:xfrm>
          <a:prstGeom prst="rect">
            <a:avLst/>
          </a:prstGeom>
        </p:spPr>
        <p:txBody>
          <a:bodyPr vert="horz" lIns="91398" tIns="45699" rIns="91398" bIns="45699" rtlCol="0"/>
          <a:lstStyle>
            <a:lvl1pPr algn="r">
              <a:defRPr sz="1200"/>
            </a:lvl1pPr>
          </a:lstStyle>
          <a:p>
            <a:fld id="{5E98AFB4-DD19-4B7A-80D5-483C006766A7}" type="datetimeFigureOut">
              <a:rPr lang="en-US" smtClean="0"/>
              <a:t>8/10/2018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72460"/>
            <a:ext cx="3011915" cy="462040"/>
          </a:xfrm>
          <a:prstGeom prst="rect">
            <a:avLst/>
          </a:prstGeom>
        </p:spPr>
        <p:txBody>
          <a:bodyPr vert="horz" lIns="91398" tIns="45699" rIns="91398" bIns="4569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555" y="8772460"/>
            <a:ext cx="3011915" cy="462040"/>
          </a:xfrm>
          <a:prstGeom prst="rect">
            <a:avLst/>
          </a:prstGeom>
        </p:spPr>
        <p:txBody>
          <a:bodyPr vert="horz" lIns="91398" tIns="45699" rIns="91398" bIns="45699" rtlCol="0" anchor="b"/>
          <a:lstStyle>
            <a:lvl1pPr algn="r">
              <a:defRPr sz="1200"/>
            </a:lvl1pPr>
          </a:lstStyle>
          <a:p>
            <a:fld id="{29BF4715-A615-41C2-A85E-36C0651120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350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11915" cy="462041"/>
          </a:xfrm>
          <a:prstGeom prst="rect">
            <a:avLst/>
          </a:prstGeom>
        </p:spPr>
        <p:txBody>
          <a:bodyPr vert="horz" lIns="91398" tIns="45699" rIns="91398" bIns="4569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555" y="1"/>
            <a:ext cx="3011915" cy="462041"/>
          </a:xfrm>
          <a:prstGeom prst="rect">
            <a:avLst/>
          </a:prstGeom>
        </p:spPr>
        <p:txBody>
          <a:bodyPr vert="horz" lIns="91398" tIns="45699" rIns="91398" bIns="45699" rtlCol="0"/>
          <a:lstStyle>
            <a:lvl1pPr algn="r">
              <a:defRPr sz="1200"/>
            </a:lvl1pPr>
          </a:lstStyle>
          <a:p>
            <a:fld id="{36CF4146-8CAD-46C7-BA87-639F65429524}" type="datetimeFigureOut">
              <a:rPr lang="en-US" smtClean="0"/>
              <a:t>8/10/2018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8" tIns="45699" rIns="91398" bIns="4569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88" y="4387019"/>
            <a:ext cx="5560704" cy="4156785"/>
          </a:xfrm>
          <a:prstGeom prst="rect">
            <a:avLst/>
          </a:prstGeom>
        </p:spPr>
        <p:txBody>
          <a:bodyPr vert="horz" lIns="91398" tIns="45699" rIns="91398" bIns="4569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72460"/>
            <a:ext cx="3011915" cy="462040"/>
          </a:xfrm>
          <a:prstGeom prst="rect">
            <a:avLst/>
          </a:prstGeom>
        </p:spPr>
        <p:txBody>
          <a:bodyPr vert="horz" lIns="91398" tIns="45699" rIns="91398" bIns="4569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555" y="8772460"/>
            <a:ext cx="3011915" cy="462040"/>
          </a:xfrm>
          <a:prstGeom prst="rect">
            <a:avLst/>
          </a:prstGeom>
        </p:spPr>
        <p:txBody>
          <a:bodyPr vert="horz" lIns="91398" tIns="45699" rIns="91398" bIns="45699" rtlCol="0" anchor="b"/>
          <a:lstStyle>
            <a:lvl1pPr algn="r">
              <a:defRPr sz="1200"/>
            </a:lvl1pPr>
          </a:lstStyle>
          <a:p>
            <a:fld id="{AC32D818-339A-4CF7-A601-259A7A9396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8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2D818-339A-4CF7-A601-259A7A9396C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236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1"/>
          <p:cNvSpPr>
            <a:spLocks noChangeShapeType="1"/>
          </p:cNvSpPr>
          <p:nvPr userDrawn="1"/>
        </p:nvSpPr>
        <p:spPr bwMode="auto">
          <a:xfrm>
            <a:off x="2443167" y="3752850"/>
            <a:ext cx="5722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68592" tIns="34296" rIns="68592" bIns="34296"/>
          <a:lstStyle/>
          <a:p>
            <a:endParaRPr lang="en-US" sz="1500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85802" y="3962400"/>
            <a:ext cx="7751547" cy="466344"/>
          </a:xfrm>
          <a:prstGeom prst="rect">
            <a:avLst/>
          </a:prstGeom>
        </p:spPr>
        <p:txBody>
          <a:bodyPr lIns="91432" tIns="45716" rIns="91432" bIns="45716" anchor="b" anchorCtr="0"/>
          <a:lstStyle>
            <a:lvl1pPr>
              <a:lnSpc>
                <a:spcPct val="100000"/>
              </a:lnSpc>
              <a:defRPr sz="2701" b="1" baseline="0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Green Line Transformation Program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219200" y="5105400"/>
            <a:ext cx="3352800" cy="762000"/>
          </a:xfrm>
          <a:prstGeom prst="rect">
            <a:avLst/>
          </a:prstGeom>
        </p:spPr>
        <p:txBody>
          <a:bodyPr lIns="91432" tIns="45716" rIns="91432" bIns="45716"/>
          <a:lstStyle>
            <a:lvl1pPr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May 7, 2018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219201" y="4593771"/>
            <a:ext cx="5867400" cy="300094"/>
          </a:xfrm>
          <a:prstGeom prst="rect">
            <a:avLst/>
          </a:prstGeom>
          <a:noFill/>
        </p:spPr>
        <p:txBody>
          <a:bodyPr wrap="square" lIns="68592" tIns="34296" rIns="68592" bIns="34296" rtlCol="0">
            <a:spAutoFit/>
          </a:bodyPr>
          <a:lstStyle/>
          <a:p>
            <a:pPr marL="291510" indent="-291510"/>
            <a:endParaRPr lang="en-US" sz="1500" b="1" u="sng" dirty="0">
              <a:latin typeface="+mj-lt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0" y="4528458"/>
            <a:ext cx="4572000" cy="457200"/>
          </a:xfrm>
          <a:prstGeom prst="rect">
            <a:avLst/>
          </a:prstGeom>
        </p:spPr>
        <p:txBody>
          <a:bodyPr lIns="91432" tIns="45716" rIns="91432" bIns="45716"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2026" b="1" baseline="0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  <p:pic>
        <p:nvPicPr>
          <p:cNvPr id="8" name="Picture 2" descr="C:\Users\dmlee\Downloads\preview-MABayTransAuthority.png">
            <a:extLst>
              <a:ext uri="{FF2B5EF4-FFF2-40B4-BE49-F238E27FC236}">
                <a16:creationId xmlns="" xmlns:a16="http://schemas.microsoft.com/office/drawing/2014/main" id="{1160F7E3-3995-4C76-9963-1A537D05EE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 t="38333" b="39000"/>
          <a:stretch>
            <a:fillRect/>
          </a:stretch>
        </p:blipFill>
        <p:spPr bwMode="auto">
          <a:xfrm>
            <a:off x="1012825" y="1562100"/>
            <a:ext cx="63865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8637543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96875" y="1463675"/>
            <a:ext cx="8434388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10"/>
          <p:cNvSpPr/>
          <p:nvPr userDrawn="1"/>
        </p:nvSpPr>
        <p:spPr>
          <a:xfrm>
            <a:off x="327025" y="625475"/>
            <a:ext cx="7673975" cy="23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7200900" y="6269038"/>
            <a:ext cx="1673225" cy="155575"/>
          </a:xfrm>
          <a:prstGeom prst="rect">
            <a:avLst/>
          </a:prstGeom>
        </p:spPr>
        <p:txBody>
          <a:bodyPr/>
          <a:lstStyle>
            <a:lvl1pPr algn="r">
              <a:defRPr sz="800"/>
            </a:lvl1pPr>
          </a:lstStyle>
          <a:p>
            <a:r>
              <a:rPr lang="en-US" dirty="0"/>
              <a:t>8/13/2018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47675" y="1325563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447675" y="6280150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6"/>
          <p:cNvSpPr txBox="1">
            <a:spLocks/>
          </p:cNvSpPr>
          <p:nvPr userDrawn="1"/>
        </p:nvSpPr>
        <p:spPr>
          <a:xfrm>
            <a:off x="8148638" y="6543675"/>
            <a:ext cx="762000" cy="228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BBE80981-3DA6-46C2-826D-0D8005ADC286}" type="slidenum">
              <a:rPr lang="en-US" altLang="en-US" sz="1000" smtClean="0"/>
              <a:pPr algn="r" eaLnBrk="1" hangingPunct="1">
                <a:defRPr/>
              </a:pPr>
              <a:t>‹#›</a:t>
            </a:fld>
            <a:endParaRPr lang="en-US" altLang="en-US" sz="1000" dirty="0"/>
          </a:p>
        </p:txBody>
      </p:sp>
      <p:sp>
        <p:nvSpPr>
          <p:cNvPr id="18" name="Content Placeholder 8"/>
          <p:cNvSpPr txBox="1">
            <a:spLocks/>
          </p:cNvSpPr>
          <p:nvPr userDrawn="1"/>
        </p:nvSpPr>
        <p:spPr>
          <a:xfrm>
            <a:off x="469900" y="1698625"/>
            <a:ext cx="8348663" cy="443865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19" name="Date Placeholder 1"/>
          <p:cNvSpPr txBox="1">
            <a:spLocks/>
          </p:cNvSpPr>
          <p:nvPr userDrawn="1"/>
        </p:nvSpPr>
        <p:spPr>
          <a:xfrm>
            <a:off x="7200900" y="6269038"/>
            <a:ext cx="1673225" cy="1555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20" name="Picture 2" descr="File:MBTA.sv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9113" y="222250"/>
            <a:ext cx="7112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Placeholder 12">
            <a:extLst>
              <a:ext uri="{FF2B5EF4-FFF2-40B4-BE49-F238E27FC236}">
                <a16:creationId xmlns="" xmlns:a16="http://schemas.microsoft.com/office/drawing/2014/main" id="{7001B58C-59F8-4FB3-8079-AA14751A739E}"/>
              </a:ext>
            </a:extLst>
          </p:cNvPr>
          <p:cNvSpPr txBox="1">
            <a:spLocks/>
          </p:cNvSpPr>
          <p:nvPr userDrawn="1"/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CC"/>
              </a:buClr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5762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2pPr>
            <a:lvl3pPr marL="914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3pPr>
            <a:lvl4pPr marL="12620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4pPr>
            <a:lvl5pPr marL="16002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kern="0" dirty="0"/>
              <a:t>Red and Orange Interim Reliability Improvements</a:t>
            </a:r>
          </a:p>
        </p:txBody>
      </p:sp>
    </p:spTree>
    <p:extLst>
      <p:ext uri="{BB962C8B-B14F-4D97-AF65-F5344CB8AC3E}">
        <p14:creationId xmlns:p14="http://schemas.microsoft.com/office/powerpoint/2010/main" val="401184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396875" y="1463675"/>
            <a:ext cx="8434388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Rectangle 10"/>
          <p:cNvSpPr/>
          <p:nvPr userDrawn="1"/>
        </p:nvSpPr>
        <p:spPr>
          <a:xfrm>
            <a:off x="327025" y="625475"/>
            <a:ext cx="7673975" cy="23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" name="Date Placeholder 1"/>
          <p:cNvSpPr>
            <a:spLocks noGrp="1"/>
          </p:cNvSpPr>
          <p:nvPr>
            <p:ph type="dt" sz="half" idx="10"/>
          </p:nvPr>
        </p:nvSpPr>
        <p:spPr>
          <a:xfrm>
            <a:off x="7200900" y="6269038"/>
            <a:ext cx="1673225" cy="155575"/>
          </a:xfrm>
          <a:prstGeom prst="rect">
            <a:avLst/>
          </a:prstGeom>
        </p:spPr>
        <p:txBody>
          <a:bodyPr/>
          <a:lstStyle>
            <a:lvl1pPr algn="r">
              <a:defRPr sz="800"/>
            </a:lvl1pPr>
          </a:lstStyle>
          <a:p>
            <a:r>
              <a:rPr lang="en-US" dirty="0"/>
              <a:t>8/13/2018</a:t>
            </a:r>
          </a:p>
          <a:p>
            <a:endParaRPr lang="en-US" dirty="0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447675" y="1325563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447675" y="6280150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lide Number Placeholder 6"/>
          <p:cNvSpPr txBox="1">
            <a:spLocks/>
          </p:cNvSpPr>
          <p:nvPr userDrawn="1"/>
        </p:nvSpPr>
        <p:spPr>
          <a:xfrm>
            <a:off x="8148638" y="6543675"/>
            <a:ext cx="762000" cy="228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BBE80981-3DA6-46C2-826D-0D8005ADC286}" type="slidenum">
              <a:rPr lang="en-US" altLang="en-US" sz="1000" smtClean="0"/>
              <a:pPr algn="r" eaLnBrk="1" hangingPunct="1">
                <a:defRPr/>
              </a:pPr>
              <a:t>‹#›</a:t>
            </a:fld>
            <a:endParaRPr lang="en-US" altLang="en-US" sz="1000" dirty="0"/>
          </a:p>
        </p:txBody>
      </p:sp>
      <p:sp>
        <p:nvSpPr>
          <p:cNvPr id="31" name="Content Placeholder 8"/>
          <p:cNvSpPr txBox="1">
            <a:spLocks/>
          </p:cNvSpPr>
          <p:nvPr userDrawn="1"/>
        </p:nvSpPr>
        <p:spPr>
          <a:xfrm>
            <a:off x="469900" y="1698625"/>
            <a:ext cx="8348663" cy="443865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32" name="Date Placeholder 1"/>
          <p:cNvSpPr txBox="1">
            <a:spLocks/>
          </p:cNvSpPr>
          <p:nvPr userDrawn="1"/>
        </p:nvSpPr>
        <p:spPr>
          <a:xfrm>
            <a:off x="7200900" y="6269038"/>
            <a:ext cx="1673225" cy="1555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33" name="Picture 2" descr="File:MBTA.sv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9113" y="222250"/>
            <a:ext cx="7112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 Placeholder 12">
            <a:extLst>
              <a:ext uri="{FF2B5EF4-FFF2-40B4-BE49-F238E27FC236}">
                <a16:creationId xmlns="" xmlns:a16="http://schemas.microsoft.com/office/drawing/2014/main" id="{7001B58C-59F8-4FB3-8079-AA14751A739E}"/>
              </a:ext>
            </a:extLst>
          </p:cNvPr>
          <p:cNvSpPr txBox="1">
            <a:spLocks/>
          </p:cNvSpPr>
          <p:nvPr userDrawn="1"/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CC"/>
              </a:buClr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5762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2pPr>
            <a:lvl3pPr marL="914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3pPr>
            <a:lvl4pPr marL="12620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4pPr>
            <a:lvl5pPr marL="16002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kern="0" dirty="0"/>
              <a:t>Red and Orange Future Reliability </a:t>
            </a:r>
          </a:p>
        </p:txBody>
      </p:sp>
    </p:spTree>
    <p:extLst>
      <p:ext uri="{BB962C8B-B14F-4D97-AF65-F5344CB8AC3E}">
        <p14:creationId xmlns:p14="http://schemas.microsoft.com/office/powerpoint/2010/main" val="364585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098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0" r:id="rId2"/>
    <p:sldLayoutId id="2147483758" r:id="rId3"/>
  </p:sldLayoutIdLst>
  <p:hf hdr="0"/>
  <p:txStyles>
    <p:titleStyle>
      <a:lvl1pPr algn="l" defTabSz="905889" rtl="0" eaLnBrk="1" latinLnBrk="0" hangingPunct="1">
        <a:lnSpc>
          <a:spcPct val="90000"/>
        </a:lnSpc>
        <a:spcBef>
          <a:spcPct val="0"/>
        </a:spcBef>
        <a:buNone/>
        <a:defRPr sz="22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05889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2950" indent="0" algn="l" defTabSz="905889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905889" indent="0" algn="l" defTabSz="905889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358832" indent="0" algn="l" defTabSz="905889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11773" indent="0" algn="l" defTabSz="905889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491188" indent="-226497" algn="l" defTabSz="9058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44133" indent="-226497" algn="l" defTabSz="9058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97071" indent="-226497" algn="l" defTabSz="9058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50017" indent="-226497" algn="l" defTabSz="9058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58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2950" algn="l" defTabSz="9058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5889" algn="l" defTabSz="9058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8832" algn="l" defTabSz="9058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1773" algn="l" defTabSz="9058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4716" algn="l" defTabSz="9058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7656" algn="l" defTabSz="9058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0601" algn="l" defTabSz="9058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3543" algn="l" defTabSz="9058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2" y="3962400"/>
            <a:ext cx="8086005" cy="466344"/>
          </a:xfrm>
        </p:spPr>
        <p:txBody>
          <a:bodyPr/>
          <a:lstStyle/>
          <a:p>
            <a:r>
              <a:rPr lang="en-US" dirty="0"/>
              <a:t>Red and Orange Future Reliability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219200" y="4985658"/>
            <a:ext cx="3352800" cy="762000"/>
          </a:xfrm>
        </p:spPr>
        <p:txBody>
          <a:bodyPr/>
          <a:lstStyle/>
          <a:p>
            <a:r>
              <a:rPr lang="en-US" dirty="0"/>
              <a:t>August 13, 2018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sz="2000" dirty="0"/>
              <a:t>2019 - 2029</a:t>
            </a:r>
          </a:p>
        </p:txBody>
      </p:sp>
    </p:spTree>
    <p:extLst>
      <p:ext uri="{BB962C8B-B14F-4D97-AF65-F5344CB8AC3E}">
        <p14:creationId xmlns:p14="http://schemas.microsoft.com/office/powerpoint/2010/main" val="89845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Controllable Delays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78614DF0-9418-4F4E-9E93-19BCE1A32427}"/>
              </a:ext>
            </a:extLst>
          </p:cNvPr>
          <p:cNvSpPr/>
          <p:nvPr/>
        </p:nvSpPr>
        <p:spPr>
          <a:xfrm>
            <a:off x="4924758" y="3116897"/>
            <a:ext cx="3751183" cy="1742372"/>
          </a:xfrm>
          <a:prstGeom prst="rect">
            <a:avLst/>
          </a:prstGeom>
          <a:noFill/>
        </p:spPr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BF83B9F0-A9EB-4E51-81B6-25A4203EAA72}"/>
              </a:ext>
            </a:extLst>
          </p:cNvPr>
          <p:cNvGrpSpPr/>
          <p:nvPr/>
        </p:nvGrpSpPr>
        <p:grpSpPr>
          <a:xfrm>
            <a:off x="1369270" y="1541618"/>
            <a:ext cx="5441411" cy="2217740"/>
            <a:chOff x="3032029" y="2307372"/>
            <a:chExt cx="5640900" cy="2560951"/>
          </a:xfrm>
        </p:grpSpPr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E8B4E919-A63C-441A-BAB6-D54A51CF6C96}"/>
                </a:ext>
              </a:extLst>
            </p:cNvPr>
            <p:cNvSpPr/>
            <p:nvPr/>
          </p:nvSpPr>
          <p:spPr>
            <a:xfrm>
              <a:off x="7760874" y="4034372"/>
              <a:ext cx="880437" cy="794125"/>
            </a:xfrm>
            <a:custGeom>
              <a:avLst/>
              <a:gdLst>
                <a:gd name="connsiteX0" fmla="*/ 0 w 702430"/>
                <a:gd name="connsiteY0" fmla="*/ 70243 h 820990"/>
                <a:gd name="connsiteX1" fmla="*/ 70243 w 702430"/>
                <a:gd name="connsiteY1" fmla="*/ 0 h 820990"/>
                <a:gd name="connsiteX2" fmla="*/ 632187 w 702430"/>
                <a:gd name="connsiteY2" fmla="*/ 0 h 820990"/>
                <a:gd name="connsiteX3" fmla="*/ 702430 w 702430"/>
                <a:gd name="connsiteY3" fmla="*/ 70243 h 820990"/>
                <a:gd name="connsiteX4" fmla="*/ 702430 w 702430"/>
                <a:gd name="connsiteY4" fmla="*/ 750747 h 820990"/>
                <a:gd name="connsiteX5" fmla="*/ 632187 w 702430"/>
                <a:gd name="connsiteY5" fmla="*/ 820990 h 820990"/>
                <a:gd name="connsiteX6" fmla="*/ 70243 w 702430"/>
                <a:gd name="connsiteY6" fmla="*/ 820990 h 820990"/>
                <a:gd name="connsiteX7" fmla="*/ 0 w 702430"/>
                <a:gd name="connsiteY7" fmla="*/ 750747 h 820990"/>
                <a:gd name="connsiteX8" fmla="*/ 0 w 702430"/>
                <a:gd name="connsiteY8" fmla="*/ 70243 h 820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2430" h="820990">
                  <a:moveTo>
                    <a:pt x="0" y="70243"/>
                  </a:moveTo>
                  <a:cubicBezTo>
                    <a:pt x="0" y="31449"/>
                    <a:pt x="31449" y="0"/>
                    <a:pt x="70243" y="0"/>
                  </a:cubicBezTo>
                  <a:lnTo>
                    <a:pt x="632187" y="0"/>
                  </a:lnTo>
                  <a:cubicBezTo>
                    <a:pt x="670981" y="0"/>
                    <a:pt x="702430" y="31449"/>
                    <a:pt x="702430" y="70243"/>
                  </a:cubicBezTo>
                  <a:lnTo>
                    <a:pt x="702430" y="750747"/>
                  </a:lnTo>
                  <a:cubicBezTo>
                    <a:pt x="702430" y="789541"/>
                    <a:pt x="670981" y="820990"/>
                    <a:pt x="632187" y="820990"/>
                  </a:cubicBezTo>
                  <a:lnTo>
                    <a:pt x="70243" y="820990"/>
                  </a:lnTo>
                  <a:cubicBezTo>
                    <a:pt x="31449" y="820990"/>
                    <a:pt x="0" y="789541"/>
                    <a:pt x="0" y="750747"/>
                  </a:cubicBezTo>
                  <a:lnTo>
                    <a:pt x="0" y="7024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8673" tIns="58673" rIns="58673" bIns="58673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kern="1200" dirty="0">
                  <a:solidFill>
                    <a:schemeClr val="tx1"/>
                  </a:solidFill>
                </a:rPr>
                <a:t>Other Factors </a:t>
              </a:r>
            </a:p>
          </p:txBody>
        </p:sp>
        <p:sp>
          <p:nvSpPr>
            <p:cNvPr id="4" name="Hexagon 3">
              <a:extLst>
                <a:ext uri="{FF2B5EF4-FFF2-40B4-BE49-F238E27FC236}">
                  <a16:creationId xmlns="" xmlns:a16="http://schemas.microsoft.com/office/drawing/2014/main" id="{D7D86FB8-2655-40B8-92ED-FDB8BCB48A86}"/>
                </a:ext>
              </a:extLst>
            </p:cNvPr>
            <p:cNvSpPr/>
            <p:nvPr/>
          </p:nvSpPr>
          <p:spPr>
            <a:xfrm>
              <a:off x="4351883" y="2307372"/>
              <a:ext cx="1211881" cy="723899"/>
            </a:xfrm>
            <a:prstGeom prst="hexagon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 dirty="0"/>
            </a:p>
          </p:txBody>
        </p:sp>
        <p:sp>
          <p:nvSpPr>
            <p:cNvPr id="3" name="Rectangle 2">
              <a:extLst>
                <a:ext uri="{FF2B5EF4-FFF2-40B4-BE49-F238E27FC236}">
                  <a16:creationId xmlns="" xmlns:a16="http://schemas.microsoft.com/office/drawing/2014/main" id="{FF3FD6D4-CCDC-4CB9-BBC8-A4C8AD8F110D}"/>
                </a:ext>
              </a:extLst>
            </p:cNvPr>
            <p:cNvSpPr/>
            <p:nvPr/>
          </p:nvSpPr>
          <p:spPr>
            <a:xfrm>
              <a:off x="4525655" y="2484655"/>
              <a:ext cx="86433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Delay </a:t>
              </a:r>
            </a:p>
          </p:txBody>
        </p:sp>
        <p:cxnSp>
          <p:nvCxnSpPr>
            <p:cNvPr id="10" name="Connector: Elbow 9">
              <a:extLst>
                <a:ext uri="{FF2B5EF4-FFF2-40B4-BE49-F238E27FC236}">
                  <a16:creationId xmlns="" xmlns:a16="http://schemas.microsoft.com/office/drawing/2014/main" id="{1E858DDA-95FB-4B75-A66C-8B3C932FF586}"/>
                </a:ext>
              </a:extLst>
            </p:cNvPr>
            <p:cNvCxnSpPr>
              <a:cxnSpLocks/>
            </p:cNvCxnSpPr>
            <p:nvPr/>
          </p:nvCxnSpPr>
          <p:spPr>
            <a:xfrm>
              <a:off x="5690427" y="2943764"/>
              <a:ext cx="1275890" cy="188768"/>
            </a:xfrm>
            <a:prstGeom prst="bentConnector2">
              <a:avLst/>
            </a:prstGeom>
            <a:noFill/>
            <a:ln w="22225" cap="flat" cmpd="sng" algn="ctr">
              <a:solidFill>
                <a:srgbClr val="A5A5A5"/>
              </a:solidFill>
              <a:prstDash val="solid"/>
              <a:miter lim="800000"/>
            </a:ln>
            <a:effectLst/>
          </p:spPr>
        </p:cxn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22C33152-6F24-46E1-90A8-B5D99AB83512}"/>
                </a:ext>
              </a:extLst>
            </p:cNvPr>
            <p:cNvSpPr/>
            <p:nvPr/>
          </p:nvSpPr>
          <p:spPr>
            <a:xfrm>
              <a:off x="4924758" y="3117513"/>
              <a:ext cx="3748171" cy="820990"/>
            </a:xfrm>
            <a:custGeom>
              <a:avLst/>
              <a:gdLst>
                <a:gd name="connsiteX0" fmla="*/ 0 w 3748171"/>
                <a:gd name="connsiteY0" fmla="*/ 82099 h 820990"/>
                <a:gd name="connsiteX1" fmla="*/ 82099 w 3748171"/>
                <a:gd name="connsiteY1" fmla="*/ 0 h 820990"/>
                <a:gd name="connsiteX2" fmla="*/ 3666072 w 3748171"/>
                <a:gd name="connsiteY2" fmla="*/ 0 h 820990"/>
                <a:gd name="connsiteX3" fmla="*/ 3748171 w 3748171"/>
                <a:gd name="connsiteY3" fmla="*/ 82099 h 820990"/>
                <a:gd name="connsiteX4" fmla="*/ 3748171 w 3748171"/>
                <a:gd name="connsiteY4" fmla="*/ 738891 h 820990"/>
                <a:gd name="connsiteX5" fmla="*/ 3666072 w 3748171"/>
                <a:gd name="connsiteY5" fmla="*/ 820990 h 820990"/>
                <a:gd name="connsiteX6" fmla="*/ 82099 w 3748171"/>
                <a:gd name="connsiteY6" fmla="*/ 820990 h 820990"/>
                <a:gd name="connsiteX7" fmla="*/ 0 w 3748171"/>
                <a:gd name="connsiteY7" fmla="*/ 738891 h 820990"/>
                <a:gd name="connsiteX8" fmla="*/ 0 w 3748171"/>
                <a:gd name="connsiteY8" fmla="*/ 82099 h 820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48171" h="820990">
                  <a:moveTo>
                    <a:pt x="0" y="82099"/>
                  </a:moveTo>
                  <a:cubicBezTo>
                    <a:pt x="0" y="36757"/>
                    <a:pt x="36757" y="0"/>
                    <a:pt x="82099" y="0"/>
                  </a:cubicBezTo>
                  <a:lnTo>
                    <a:pt x="3666072" y="0"/>
                  </a:lnTo>
                  <a:cubicBezTo>
                    <a:pt x="3711414" y="0"/>
                    <a:pt x="3748171" y="36757"/>
                    <a:pt x="3748171" y="82099"/>
                  </a:cubicBezTo>
                  <a:lnTo>
                    <a:pt x="3748171" y="738891"/>
                  </a:lnTo>
                  <a:cubicBezTo>
                    <a:pt x="3748171" y="784233"/>
                    <a:pt x="3711414" y="820990"/>
                    <a:pt x="3666072" y="820990"/>
                  </a:cubicBezTo>
                  <a:lnTo>
                    <a:pt x="82099" y="820990"/>
                  </a:lnTo>
                  <a:cubicBezTo>
                    <a:pt x="36757" y="820990"/>
                    <a:pt x="0" y="784233"/>
                    <a:pt x="0" y="738891"/>
                  </a:cubicBezTo>
                  <a:lnTo>
                    <a:pt x="0" y="8209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626" tIns="92626" rIns="92626" bIns="92626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dirty="0">
                  <a:solidFill>
                    <a:schemeClr val="tx1"/>
                  </a:solidFill>
                  <a:latin typeface="Calibri" panose="020F0502020204030204"/>
                </a:rPr>
                <a:t>70</a:t>
              </a:r>
              <a:r>
                <a:rPr lang="en-US" sz="1800" kern="1200" dirty="0">
                  <a:solidFill>
                    <a:schemeClr val="tx1"/>
                  </a:solidFill>
                  <a:latin typeface="Calibri" panose="020F0502020204030204"/>
                  <a:ea typeface="+mn-ea"/>
                  <a:cs typeface="+mn-cs"/>
                </a:rPr>
                <a:t>% Controllable Delays</a:t>
              </a: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3A037F4E-523A-400D-BA2A-780938BD2075}"/>
                </a:ext>
              </a:extLst>
            </p:cNvPr>
            <p:cNvSpPr/>
            <p:nvPr/>
          </p:nvSpPr>
          <p:spPr>
            <a:xfrm>
              <a:off x="4948828" y="4024129"/>
              <a:ext cx="881929" cy="844194"/>
            </a:xfrm>
            <a:custGeom>
              <a:avLst/>
              <a:gdLst>
                <a:gd name="connsiteX0" fmla="*/ 0 w 702430"/>
                <a:gd name="connsiteY0" fmla="*/ 70243 h 820990"/>
                <a:gd name="connsiteX1" fmla="*/ 70243 w 702430"/>
                <a:gd name="connsiteY1" fmla="*/ 0 h 820990"/>
                <a:gd name="connsiteX2" fmla="*/ 632187 w 702430"/>
                <a:gd name="connsiteY2" fmla="*/ 0 h 820990"/>
                <a:gd name="connsiteX3" fmla="*/ 702430 w 702430"/>
                <a:gd name="connsiteY3" fmla="*/ 70243 h 820990"/>
                <a:gd name="connsiteX4" fmla="*/ 702430 w 702430"/>
                <a:gd name="connsiteY4" fmla="*/ 750747 h 820990"/>
                <a:gd name="connsiteX5" fmla="*/ 632187 w 702430"/>
                <a:gd name="connsiteY5" fmla="*/ 820990 h 820990"/>
                <a:gd name="connsiteX6" fmla="*/ 70243 w 702430"/>
                <a:gd name="connsiteY6" fmla="*/ 820990 h 820990"/>
                <a:gd name="connsiteX7" fmla="*/ 0 w 702430"/>
                <a:gd name="connsiteY7" fmla="*/ 750747 h 820990"/>
                <a:gd name="connsiteX8" fmla="*/ 0 w 702430"/>
                <a:gd name="connsiteY8" fmla="*/ 70243 h 820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2430" h="820990">
                  <a:moveTo>
                    <a:pt x="0" y="70243"/>
                  </a:moveTo>
                  <a:cubicBezTo>
                    <a:pt x="0" y="31449"/>
                    <a:pt x="31449" y="0"/>
                    <a:pt x="70243" y="0"/>
                  </a:cubicBezTo>
                  <a:lnTo>
                    <a:pt x="632187" y="0"/>
                  </a:lnTo>
                  <a:cubicBezTo>
                    <a:pt x="670981" y="0"/>
                    <a:pt x="702430" y="31449"/>
                    <a:pt x="702430" y="70243"/>
                  </a:cubicBezTo>
                  <a:lnTo>
                    <a:pt x="702430" y="750747"/>
                  </a:lnTo>
                  <a:cubicBezTo>
                    <a:pt x="702430" y="789541"/>
                    <a:pt x="670981" y="820990"/>
                    <a:pt x="632187" y="820990"/>
                  </a:cubicBezTo>
                  <a:lnTo>
                    <a:pt x="70243" y="820990"/>
                  </a:lnTo>
                  <a:cubicBezTo>
                    <a:pt x="31449" y="820990"/>
                    <a:pt x="0" y="789541"/>
                    <a:pt x="0" y="750747"/>
                  </a:cubicBezTo>
                  <a:lnTo>
                    <a:pt x="0" y="7024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8673" tIns="58673" rIns="58673" bIns="58673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en-US" sz="1300" kern="1200" dirty="0">
                  <a:solidFill>
                    <a:schemeClr val="tx1"/>
                  </a:solidFill>
                </a:rPr>
                <a:t>Disabled Train</a:t>
              </a:r>
              <a:endParaRPr lang="en-US" sz="1300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="" xmlns:a16="http://schemas.microsoft.com/office/drawing/2014/main" id="{31DB923B-D07E-4B13-BDFC-BB832055C40D}"/>
                </a:ext>
              </a:extLst>
            </p:cNvPr>
            <p:cNvSpPr/>
            <p:nvPr/>
          </p:nvSpPr>
          <p:spPr>
            <a:xfrm>
              <a:off x="5885208" y="4024129"/>
              <a:ext cx="886327" cy="820990"/>
            </a:xfrm>
            <a:custGeom>
              <a:avLst/>
              <a:gdLst>
                <a:gd name="connsiteX0" fmla="*/ 0 w 702430"/>
                <a:gd name="connsiteY0" fmla="*/ 70243 h 820990"/>
                <a:gd name="connsiteX1" fmla="*/ 70243 w 702430"/>
                <a:gd name="connsiteY1" fmla="*/ 0 h 820990"/>
                <a:gd name="connsiteX2" fmla="*/ 632187 w 702430"/>
                <a:gd name="connsiteY2" fmla="*/ 0 h 820990"/>
                <a:gd name="connsiteX3" fmla="*/ 702430 w 702430"/>
                <a:gd name="connsiteY3" fmla="*/ 70243 h 820990"/>
                <a:gd name="connsiteX4" fmla="*/ 702430 w 702430"/>
                <a:gd name="connsiteY4" fmla="*/ 750747 h 820990"/>
                <a:gd name="connsiteX5" fmla="*/ 632187 w 702430"/>
                <a:gd name="connsiteY5" fmla="*/ 820990 h 820990"/>
                <a:gd name="connsiteX6" fmla="*/ 70243 w 702430"/>
                <a:gd name="connsiteY6" fmla="*/ 820990 h 820990"/>
                <a:gd name="connsiteX7" fmla="*/ 0 w 702430"/>
                <a:gd name="connsiteY7" fmla="*/ 750747 h 820990"/>
                <a:gd name="connsiteX8" fmla="*/ 0 w 702430"/>
                <a:gd name="connsiteY8" fmla="*/ 70243 h 820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2430" h="820990">
                  <a:moveTo>
                    <a:pt x="0" y="70243"/>
                  </a:moveTo>
                  <a:cubicBezTo>
                    <a:pt x="0" y="31449"/>
                    <a:pt x="31449" y="0"/>
                    <a:pt x="70243" y="0"/>
                  </a:cubicBezTo>
                  <a:lnTo>
                    <a:pt x="632187" y="0"/>
                  </a:lnTo>
                  <a:cubicBezTo>
                    <a:pt x="670981" y="0"/>
                    <a:pt x="702430" y="31449"/>
                    <a:pt x="702430" y="70243"/>
                  </a:cubicBezTo>
                  <a:lnTo>
                    <a:pt x="702430" y="750747"/>
                  </a:lnTo>
                  <a:cubicBezTo>
                    <a:pt x="702430" y="789541"/>
                    <a:pt x="670981" y="820990"/>
                    <a:pt x="632187" y="820990"/>
                  </a:cubicBezTo>
                  <a:lnTo>
                    <a:pt x="70243" y="820990"/>
                  </a:lnTo>
                  <a:cubicBezTo>
                    <a:pt x="31449" y="820990"/>
                    <a:pt x="0" y="789541"/>
                    <a:pt x="0" y="750747"/>
                  </a:cubicBezTo>
                  <a:lnTo>
                    <a:pt x="0" y="7024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8673" tIns="58673" rIns="58673" bIns="58673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kern="1200" dirty="0">
                  <a:solidFill>
                    <a:schemeClr val="tx1"/>
                  </a:solidFill>
                </a:rPr>
                <a:t>Signals Problem</a:t>
              </a: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822F7858-54C0-4C33-A00C-831ADD8CB3E7}"/>
                </a:ext>
              </a:extLst>
            </p:cNvPr>
            <p:cNvSpPr/>
            <p:nvPr/>
          </p:nvSpPr>
          <p:spPr>
            <a:xfrm>
              <a:off x="6825986" y="4034372"/>
              <a:ext cx="880437" cy="794125"/>
            </a:xfrm>
            <a:custGeom>
              <a:avLst/>
              <a:gdLst>
                <a:gd name="connsiteX0" fmla="*/ 0 w 702430"/>
                <a:gd name="connsiteY0" fmla="*/ 70243 h 820990"/>
                <a:gd name="connsiteX1" fmla="*/ 70243 w 702430"/>
                <a:gd name="connsiteY1" fmla="*/ 0 h 820990"/>
                <a:gd name="connsiteX2" fmla="*/ 632187 w 702430"/>
                <a:gd name="connsiteY2" fmla="*/ 0 h 820990"/>
                <a:gd name="connsiteX3" fmla="*/ 702430 w 702430"/>
                <a:gd name="connsiteY3" fmla="*/ 70243 h 820990"/>
                <a:gd name="connsiteX4" fmla="*/ 702430 w 702430"/>
                <a:gd name="connsiteY4" fmla="*/ 750747 h 820990"/>
                <a:gd name="connsiteX5" fmla="*/ 632187 w 702430"/>
                <a:gd name="connsiteY5" fmla="*/ 820990 h 820990"/>
                <a:gd name="connsiteX6" fmla="*/ 70243 w 702430"/>
                <a:gd name="connsiteY6" fmla="*/ 820990 h 820990"/>
                <a:gd name="connsiteX7" fmla="*/ 0 w 702430"/>
                <a:gd name="connsiteY7" fmla="*/ 750747 h 820990"/>
                <a:gd name="connsiteX8" fmla="*/ 0 w 702430"/>
                <a:gd name="connsiteY8" fmla="*/ 70243 h 820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2430" h="820990">
                  <a:moveTo>
                    <a:pt x="0" y="70243"/>
                  </a:moveTo>
                  <a:cubicBezTo>
                    <a:pt x="0" y="31449"/>
                    <a:pt x="31449" y="0"/>
                    <a:pt x="70243" y="0"/>
                  </a:cubicBezTo>
                  <a:lnTo>
                    <a:pt x="632187" y="0"/>
                  </a:lnTo>
                  <a:cubicBezTo>
                    <a:pt x="670981" y="0"/>
                    <a:pt x="702430" y="31449"/>
                    <a:pt x="702430" y="70243"/>
                  </a:cubicBezTo>
                  <a:lnTo>
                    <a:pt x="702430" y="750747"/>
                  </a:lnTo>
                  <a:cubicBezTo>
                    <a:pt x="702430" y="789541"/>
                    <a:pt x="670981" y="820990"/>
                    <a:pt x="632187" y="820990"/>
                  </a:cubicBezTo>
                  <a:lnTo>
                    <a:pt x="70243" y="820990"/>
                  </a:lnTo>
                  <a:cubicBezTo>
                    <a:pt x="31449" y="820990"/>
                    <a:pt x="0" y="789541"/>
                    <a:pt x="0" y="750747"/>
                  </a:cubicBezTo>
                  <a:lnTo>
                    <a:pt x="0" y="7024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8673" tIns="58673" rIns="58673" bIns="58673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kern="1200" dirty="0">
                  <a:solidFill>
                    <a:schemeClr val="tx1"/>
                  </a:solidFill>
                </a:rPr>
                <a:t>Dwell Time</a:t>
              </a:r>
            </a:p>
          </p:txBody>
        </p:sp>
        <p:pic>
          <p:nvPicPr>
            <p:cNvPr id="15" name="Picture 14">
              <a:extLst>
                <a:ext uri="{FF2B5EF4-FFF2-40B4-BE49-F238E27FC236}">
                  <a16:creationId xmlns="" xmlns:a16="http://schemas.microsoft.com/office/drawing/2014/main" id="{6EAB77A5-C9AF-4C4C-B1A2-1050BF00D0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32029" y="2396382"/>
              <a:ext cx="1312968" cy="634889"/>
            </a:xfrm>
            <a:prstGeom prst="rect">
              <a:avLst/>
            </a:prstGeom>
          </p:spPr>
        </p:pic>
      </p:grp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0268156F-C990-45A6-93D4-AB70A6E014E8}"/>
              </a:ext>
            </a:extLst>
          </p:cNvPr>
          <p:cNvSpPr txBox="1"/>
          <p:nvPr/>
        </p:nvSpPr>
        <p:spPr>
          <a:xfrm>
            <a:off x="219233" y="4666052"/>
            <a:ext cx="2786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Completely New Fleets </a:t>
            </a:r>
          </a:p>
          <a:p>
            <a:r>
              <a:rPr lang="en-US" sz="1600" dirty="0"/>
              <a:t>Larger Fleet </a:t>
            </a:r>
          </a:p>
          <a:p>
            <a:r>
              <a:rPr lang="en-US" sz="1600" dirty="0"/>
              <a:t>Better Maintenance Tech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0835A933-843B-4719-97B2-9AF8F6B47FA1}"/>
              </a:ext>
            </a:extLst>
          </p:cNvPr>
          <p:cNvSpPr txBox="1"/>
          <p:nvPr/>
        </p:nvSpPr>
        <p:spPr>
          <a:xfrm>
            <a:off x="3425092" y="5228601"/>
            <a:ext cx="2713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Modern Signal Controls</a:t>
            </a:r>
          </a:p>
          <a:p>
            <a:r>
              <a:rPr lang="en-US" sz="1600" dirty="0"/>
              <a:t>Upgraded Sections </a:t>
            </a:r>
          </a:p>
          <a:p>
            <a:r>
              <a:rPr lang="en-US" sz="1600" dirty="0"/>
              <a:t>Better Maintenance Tech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8C72670B-9168-44E5-855A-AC0DA96EEE72}"/>
              </a:ext>
            </a:extLst>
          </p:cNvPr>
          <p:cNvSpPr txBox="1"/>
          <p:nvPr/>
        </p:nvSpPr>
        <p:spPr>
          <a:xfrm>
            <a:off x="6311146" y="4687351"/>
            <a:ext cx="27636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Automatic Train Control Automatic Station Stopping Wider Doors </a:t>
            </a:r>
          </a:p>
          <a:p>
            <a:r>
              <a:rPr lang="en-US" sz="1600" dirty="0"/>
              <a:t>Improved Procedures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A7510D90-E336-4490-A126-009D095E168E}"/>
              </a:ext>
            </a:extLst>
          </p:cNvPr>
          <p:cNvCxnSpPr>
            <a:cxnSpLocks/>
          </p:cNvCxnSpPr>
          <p:nvPr/>
        </p:nvCxnSpPr>
        <p:spPr>
          <a:xfrm flipH="1" flipV="1">
            <a:off x="5570290" y="3759359"/>
            <a:ext cx="1357005" cy="927993"/>
          </a:xfrm>
          <a:prstGeom prst="straightConnector1">
            <a:avLst/>
          </a:prstGeom>
          <a:ln w="1016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="" xmlns:a16="http://schemas.microsoft.com/office/drawing/2014/main" id="{A080B861-B2A1-4651-BD11-2F94A42E9117}"/>
              </a:ext>
            </a:extLst>
          </p:cNvPr>
          <p:cNvCxnSpPr>
            <a:cxnSpLocks/>
          </p:cNvCxnSpPr>
          <p:nvPr/>
        </p:nvCxnSpPr>
        <p:spPr>
          <a:xfrm flipV="1">
            <a:off x="1369270" y="3422904"/>
            <a:ext cx="1824918" cy="1181874"/>
          </a:xfrm>
          <a:prstGeom prst="straightConnector1">
            <a:avLst/>
          </a:prstGeom>
          <a:ln w="1016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="" xmlns:a16="http://schemas.microsoft.com/office/drawing/2014/main" id="{DAFC8DAD-8EA2-4D2C-ABFC-8EEE509E6E86}"/>
              </a:ext>
            </a:extLst>
          </p:cNvPr>
          <p:cNvCxnSpPr>
            <a:cxnSpLocks/>
          </p:cNvCxnSpPr>
          <p:nvPr/>
        </p:nvCxnSpPr>
        <p:spPr>
          <a:xfrm flipH="1" flipV="1">
            <a:off x="4560199" y="3724870"/>
            <a:ext cx="3412" cy="1501471"/>
          </a:xfrm>
          <a:prstGeom prst="straightConnector1">
            <a:avLst/>
          </a:prstGeom>
          <a:ln w="1016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ate Placeholder 1">
            <a:extLst>
              <a:ext uri="{FF2B5EF4-FFF2-40B4-BE49-F238E27FC236}">
                <a16:creationId xmlns="" xmlns:a16="http://schemas.microsoft.com/office/drawing/2014/main" id="{68DA511E-202D-4ED7-9BAC-73872145AE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0900" y="6269038"/>
            <a:ext cx="1673225" cy="155575"/>
          </a:xfrm>
        </p:spPr>
        <p:txBody>
          <a:bodyPr/>
          <a:lstStyle/>
          <a:p>
            <a:r>
              <a:rPr lang="en-US" dirty="0"/>
              <a:t>8/13/2018</a:t>
            </a:r>
          </a:p>
        </p:txBody>
      </p:sp>
    </p:spTree>
    <p:extLst>
      <p:ext uri="{BB962C8B-B14F-4D97-AF65-F5344CB8AC3E}">
        <p14:creationId xmlns:p14="http://schemas.microsoft.com/office/powerpoint/2010/main" val="669352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4F7094C9-2854-4507-824A-12C94DFF9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We expect 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="" xmlns:a16="http://schemas.microsoft.com/office/drawing/2014/main" id="{BFDCA50F-D514-40C7-9F4F-2F91CE77BFA8}"/>
              </a:ext>
            </a:extLst>
          </p:cNvPr>
          <p:cNvSpPr/>
          <p:nvPr/>
        </p:nvSpPr>
        <p:spPr>
          <a:xfrm>
            <a:off x="1562103" y="3276073"/>
            <a:ext cx="951795" cy="522259"/>
          </a:xfrm>
          <a:custGeom>
            <a:avLst/>
            <a:gdLst>
              <a:gd name="connsiteX0" fmla="*/ 0 w 702430"/>
              <a:gd name="connsiteY0" fmla="*/ 70243 h 820990"/>
              <a:gd name="connsiteX1" fmla="*/ 70243 w 702430"/>
              <a:gd name="connsiteY1" fmla="*/ 0 h 820990"/>
              <a:gd name="connsiteX2" fmla="*/ 632187 w 702430"/>
              <a:gd name="connsiteY2" fmla="*/ 0 h 820990"/>
              <a:gd name="connsiteX3" fmla="*/ 702430 w 702430"/>
              <a:gd name="connsiteY3" fmla="*/ 70243 h 820990"/>
              <a:gd name="connsiteX4" fmla="*/ 702430 w 702430"/>
              <a:gd name="connsiteY4" fmla="*/ 750747 h 820990"/>
              <a:gd name="connsiteX5" fmla="*/ 632187 w 702430"/>
              <a:gd name="connsiteY5" fmla="*/ 820990 h 820990"/>
              <a:gd name="connsiteX6" fmla="*/ 70243 w 702430"/>
              <a:gd name="connsiteY6" fmla="*/ 820990 h 820990"/>
              <a:gd name="connsiteX7" fmla="*/ 0 w 702430"/>
              <a:gd name="connsiteY7" fmla="*/ 750747 h 820990"/>
              <a:gd name="connsiteX8" fmla="*/ 0 w 702430"/>
              <a:gd name="connsiteY8" fmla="*/ 70243 h 820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2430" h="820990">
                <a:moveTo>
                  <a:pt x="0" y="70243"/>
                </a:moveTo>
                <a:cubicBezTo>
                  <a:pt x="0" y="31449"/>
                  <a:pt x="31449" y="0"/>
                  <a:pt x="70243" y="0"/>
                </a:cubicBezTo>
                <a:lnTo>
                  <a:pt x="632187" y="0"/>
                </a:lnTo>
                <a:cubicBezTo>
                  <a:pt x="670981" y="0"/>
                  <a:pt x="702430" y="31449"/>
                  <a:pt x="702430" y="70243"/>
                </a:cubicBezTo>
                <a:lnTo>
                  <a:pt x="702430" y="750747"/>
                </a:lnTo>
                <a:cubicBezTo>
                  <a:pt x="702430" y="789541"/>
                  <a:pt x="670981" y="820990"/>
                  <a:pt x="632187" y="820990"/>
                </a:cubicBezTo>
                <a:lnTo>
                  <a:pt x="70243" y="820990"/>
                </a:lnTo>
                <a:cubicBezTo>
                  <a:pt x="31449" y="820990"/>
                  <a:pt x="0" y="789541"/>
                  <a:pt x="0" y="750747"/>
                </a:cubicBezTo>
                <a:lnTo>
                  <a:pt x="0" y="7024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alpha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8673" tIns="58673" rIns="58673" bIns="58673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en-US" sz="1300" kern="1200" dirty="0">
                <a:solidFill>
                  <a:schemeClr val="tx1"/>
                </a:solidFill>
              </a:rPr>
              <a:t>Disabled Train</a:t>
            </a:r>
            <a:endParaRPr lang="en-US" sz="130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="" xmlns:a16="http://schemas.microsoft.com/office/drawing/2014/main" id="{AF19B145-9D05-459B-B980-1AB6BE5B5A05}"/>
              </a:ext>
            </a:extLst>
          </p:cNvPr>
          <p:cNvSpPr/>
          <p:nvPr/>
        </p:nvSpPr>
        <p:spPr>
          <a:xfrm>
            <a:off x="1562102" y="3946826"/>
            <a:ext cx="951796" cy="522259"/>
          </a:xfrm>
          <a:custGeom>
            <a:avLst/>
            <a:gdLst>
              <a:gd name="connsiteX0" fmla="*/ 0 w 702430"/>
              <a:gd name="connsiteY0" fmla="*/ 70243 h 820990"/>
              <a:gd name="connsiteX1" fmla="*/ 70243 w 702430"/>
              <a:gd name="connsiteY1" fmla="*/ 0 h 820990"/>
              <a:gd name="connsiteX2" fmla="*/ 632187 w 702430"/>
              <a:gd name="connsiteY2" fmla="*/ 0 h 820990"/>
              <a:gd name="connsiteX3" fmla="*/ 702430 w 702430"/>
              <a:gd name="connsiteY3" fmla="*/ 70243 h 820990"/>
              <a:gd name="connsiteX4" fmla="*/ 702430 w 702430"/>
              <a:gd name="connsiteY4" fmla="*/ 750747 h 820990"/>
              <a:gd name="connsiteX5" fmla="*/ 632187 w 702430"/>
              <a:gd name="connsiteY5" fmla="*/ 820990 h 820990"/>
              <a:gd name="connsiteX6" fmla="*/ 70243 w 702430"/>
              <a:gd name="connsiteY6" fmla="*/ 820990 h 820990"/>
              <a:gd name="connsiteX7" fmla="*/ 0 w 702430"/>
              <a:gd name="connsiteY7" fmla="*/ 750747 h 820990"/>
              <a:gd name="connsiteX8" fmla="*/ 0 w 702430"/>
              <a:gd name="connsiteY8" fmla="*/ 70243 h 820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2430" h="820990">
                <a:moveTo>
                  <a:pt x="0" y="70243"/>
                </a:moveTo>
                <a:cubicBezTo>
                  <a:pt x="0" y="31449"/>
                  <a:pt x="31449" y="0"/>
                  <a:pt x="70243" y="0"/>
                </a:cubicBezTo>
                <a:lnTo>
                  <a:pt x="632187" y="0"/>
                </a:lnTo>
                <a:cubicBezTo>
                  <a:pt x="670981" y="0"/>
                  <a:pt x="702430" y="31449"/>
                  <a:pt x="702430" y="70243"/>
                </a:cubicBezTo>
                <a:lnTo>
                  <a:pt x="702430" y="750747"/>
                </a:lnTo>
                <a:cubicBezTo>
                  <a:pt x="702430" y="789541"/>
                  <a:pt x="670981" y="820990"/>
                  <a:pt x="632187" y="820990"/>
                </a:cubicBezTo>
                <a:lnTo>
                  <a:pt x="70243" y="820990"/>
                </a:lnTo>
                <a:cubicBezTo>
                  <a:pt x="31449" y="820990"/>
                  <a:pt x="0" y="789541"/>
                  <a:pt x="0" y="750747"/>
                </a:cubicBezTo>
                <a:lnTo>
                  <a:pt x="0" y="7024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alpha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8673" tIns="58673" rIns="58673" bIns="58673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kern="1200" dirty="0">
                <a:solidFill>
                  <a:schemeClr val="tx1"/>
                </a:solidFill>
              </a:rPr>
              <a:t>Signals Problem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="" xmlns:a16="http://schemas.microsoft.com/office/drawing/2014/main" id="{9ABAABDA-1BE9-44DD-8D9B-5C4544F6BDED}"/>
              </a:ext>
            </a:extLst>
          </p:cNvPr>
          <p:cNvSpPr/>
          <p:nvPr/>
        </p:nvSpPr>
        <p:spPr>
          <a:xfrm>
            <a:off x="1562103" y="4647976"/>
            <a:ext cx="951797" cy="522259"/>
          </a:xfrm>
          <a:custGeom>
            <a:avLst/>
            <a:gdLst>
              <a:gd name="connsiteX0" fmla="*/ 0 w 702430"/>
              <a:gd name="connsiteY0" fmla="*/ 70243 h 820990"/>
              <a:gd name="connsiteX1" fmla="*/ 70243 w 702430"/>
              <a:gd name="connsiteY1" fmla="*/ 0 h 820990"/>
              <a:gd name="connsiteX2" fmla="*/ 632187 w 702430"/>
              <a:gd name="connsiteY2" fmla="*/ 0 h 820990"/>
              <a:gd name="connsiteX3" fmla="*/ 702430 w 702430"/>
              <a:gd name="connsiteY3" fmla="*/ 70243 h 820990"/>
              <a:gd name="connsiteX4" fmla="*/ 702430 w 702430"/>
              <a:gd name="connsiteY4" fmla="*/ 750747 h 820990"/>
              <a:gd name="connsiteX5" fmla="*/ 632187 w 702430"/>
              <a:gd name="connsiteY5" fmla="*/ 820990 h 820990"/>
              <a:gd name="connsiteX6" fmla="*/ 70243 w 702430"/>
              <a:gd name="connsiteY6" fmla="*/ 820990 h 820990"/>
              <a:gd name="connsiteX7" fmla="*/ 0 w 702430"/>
              <a:gd name="connsiteY7" fmla="*/ 750747 h 820990"/>
              <a:gd name="connsiteX8" fmla="*/ 0 w 702430"/>
              <a:gd name="connsiteY8" fmla="*/ 70243 h 820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2430" h="820990">
                <a:moveTo>
                  <a:pt x="0" y="70243"/>
                </a:moveTo>
                <a:cubicBezTo>
                  <a:pt x="0" y="31449"/>
                  <a:pt x="31449" y="0"/>
                  <a:pt x="70243" y="0"/>
                </a:cubicBezTo>
                <a:lnTo>
                  <a:pt x="632187" y="0"/>
                </a:lnTo>
                <a:cubicBezTo>
                  <a:pt x="670981" y="0"/>
                  <a:pt x="702430" y="31449"/>
                  <a:pt x="702430" y="70243"/>
                </a:cubicBezTo>
                <a:lnTo>
                  <a:pt x="702430" y="750747"/>
                </a:lnTo>
                <a:cubicBezTo>
                  <a:pt x="702430" y="789541"/>
                  <a:pt x="670981" y="820990"/>
                  <a:pt x="632187" y="820990"/>
                </a:cubicBezTo>
                <a:lnTo>
                  <a:pt x="70243" y="820990"/>
                </a:lnTo>
                <a:cubicBezTo>
                  <a:pt x="31449" y="820990"/>
                  <a:pt x="0" y="789541"/>
                  <a:pt x="0" y="750747"/>
                </a:cubicBezTo>
                <a:lnTo>
                  <a:pt x="0" y="7024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alpha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8673" tIns="58673" rIns="58673" bIns="58673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kern="1200" dirty="0">
                <a:solidFill>
                  <a:schemeClr val="tx1"/>
                </a:solidFill>
              </a:rPr>
              <a:t>Dwell Time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8ABD03E8-F622-4F0F-A5CC-7F73B806C4A2}"/>
              </a:ext>
            </a:extLst>
          </p:cNvPr>
          <p:cNvSpPr/>
          <p:nvPr/>
        </p:nvSpPr>
        <p:spPr>
          <a:xfrm>
            <a:off x="2710586" y="3429000"/>
            <a:ext cx="41702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Train Related Delays to drop 50-60%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343193F4-56DA-4793-88D3-B4AA353E7702}"/>
              </a:ext>
            </a:extLst>
          </p:cNvPr>
          <p:cNvSpPr/>
          <p:nvPr/>
        </p:nvSpPr>
        <p:spPr>
          <a:xfrm>
            <a:off x="2776423" y="4724440"/>
            <a:ext cx="49398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Dwell time related delays will drop by 30-40%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170782EA-1DB0-4AA0-A8A5-5D624E52C713}"/>
              </a:ext>
            </a:extLst>
          </p:cNvPr>
          <p:cNvSpPr/>
          <p:nvPr/>
        </p:nvSpPr>
        <p:spPr>
          <a:xfrm>
            <a:off x="2776423" y="4067847"/>
            <a:ext cx="41702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Signals related delays drop by 50-70%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1084AD2F-DF78-4149-A81D-0FD53BCBE05D}"/>
              </a:ext>
            </a:extLst>
          </p:cNvPr>
          <p:cNvSpPr/>
          <p:nvPr/>
        </p:nvSpPr>
        <p:spPr>
          <a:xfrm>
            <a:off x="714144" y="1497324"/>
            <a:ext cx="775154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reliability prediction was conducted considering: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Improvements to vehicles and infrastructure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Increased wear on the system due to increased capacity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Shorter recovery time due to faster headways. </a:t>
            </a:r>
          </a:p>
        </p:txBody>
      </p:sp>
      <p:sp>
        <p:nvSpPr>
          <p:cNvPr id="13" name="Date Placeholder 1">
            <a:extLst>
              <a:ext uri="{FF2B5EF4-FFF2-40B4-BE49-F238E27FC236}">
                <a16:creationId xmlns="" xmlns:a16="http://schemas.microsoft.com/office/drawing/2014/main" id="{A7F4E3E7-F1C3-4FC7-9947-4A74254774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0900" y="6269038"/>
            <a:ext cx="1673225" cy="155575"/>
          </a:xfrm>
        </p:spPr>
        <p:txBody>
          <a:bodyPr/>
          <a:lstStyle/>
          <a:p>
            <a:r>
              <a:rPr lang="en-US" dirty="0"/>
              <a:t>8/13/2018</a:t>
            </a:r>
          </a:p>
        </p:txBody>
      </p:sp>
    </p:spTree>
    <p:extLst>
      <p:ext uri="{BB962C8B-B14F-4D97-AF65-F5344CB8AC3E}">
        <p14:creationId xmlns:p14="http://schemas.microsoft.com/office/powerpoint/2010/main" val="2864675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739BA4CE-39D8-42A1-834A-C304517A2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Reliability Goal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E5B14FF4-85D4-4868-AA8B-1ABC3CC397F3}"/>
              </a:ext>
            </a:extLst>
          </p:cNvPr>
          <p:cNvSpPr/>
          <p:nvPr/>
        </p:nvSpPr>
        <p:spPr>
          <a:xfrm>
            <a:off x="462684" y="1312198"/>
            <a:ext cx="858987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expect to be able to achieve the following Average Performance Reliability when all vehicles, infrastructure and operational programs are implemented:  </a:t>
            </a:r>
          </a:p>
          <a:p>
            <a:r>
              <a:rPr lang="en-US" sz="2400" dirty="0"/>
              <a:t>   </a:t>
            </a:r>
            <a:endParaRPr lang="en-US" dirty="0"/>
          </a:p>
        </p:txBody>
      </p:sp>
      <p:sp>
        <p:nvSpPr>
          <p:cNvPr id="12" name="Date Placeholder 1">
            <a:extLst>
              <a:ext uri="{FF2B5EF4-FFF2-40B4-BE49-F238E27FC236}">
                <a16:creationId xmlns="" xmlns:a16="http://schemas.microsoft.com/office/drawing/2014/main" id="{4D24660E-57E9-4FA9-B173-1A251B5188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0900" y="6269038"/>
            <a:ext cx="1673225" cy="155575"/>
          </a:xfrm>
        </p:spPr>
        <p:txBody>
          <a:bodyPr/>
          <a:lstStyle/>
          <a:p>
            <a:r>
              <a:rPr lang="en-US" dirty="0"/>
              <a:t>8/13/2018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AF90AB14-1C82-4F30-B201-CB2E34E40C8D}"/>
              </a:ext>
            </a:extLst>
          </p:cNvPr>
          <p:cNvSpPr/>
          <p:nvPr/>
        </p:nvSpPr>
        <p:spPr>
          <a:xfrm>
            <a:off x="462684" y="4862240"/>
            <a:ext cx="78126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expect hourly, daily weekly and yearly variations based on both controllable and uncontrollable variables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4AAB85AF-B278-4F6D-A042-F4D2DD804AD6}"/>
              </a:ext>
            </a:extLst>
          </p:cNvPr>
          <p:cNvGrpSpPr/>
          <p:nvPr/>
        </p:nvGrpSpPr>
        <p:grpSpPr>
          <a:xfrm>
            <a:off x="462684" y="2413141"/>
            <a:ext cx="8338415" cy="1645593"/>
            <a:chOff x="535710" y="3490451"/>
            <a:chExt cx="8338415" cy="1645593"/>
          </a:xfrm>
        </p:grpSpPr>
        <p:grpSp>
          <p:nvGrpSpPr>
            <p:cNvPr id="5" name="Group 4">
              <a:extLst>
                <a:ext uri="{FF2B5EF4-FFF2-40B4-BE49-F238E27FC236}">
                  <a16:creationId xmlns="" xmlns:a16="http://schemas.microsoft.com/office/drawing/2014/main" id="{0F51E0CB-C1C2-4386-8B14-6BFD5B5F57D1}"/>
                </a:ext>
              </a:extLst>
            </p:cNvPr>
            <p:cNvGrpSpPr/>
            <p:nvPr/>
          </p:nvGrpSpPr>
          <p:grpSpPr>
            <a:xfrm>
              <a:off x="535710" y="3490451"/>
              <a:ext cx="8338415" cy="1645593"/>
              <a:chOff x="462685" y="1908173"/>
              <a:chExt cx="7903468" cy="1509876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="" xmlns:a16="http://schemas.microsoft.com/office/drawing/2014/main" id="{74927C5A-1016-4376-811E-5F409BB1E8F1}"/>
                  </a:ext>
                </a:extLst>
              </p:cNvPr>
              <p:cNvGrpSpPr/>
              <p:nvPr/>
            </p:nvGrpSpPr>
            <p:grpSpPr>
              <a:xfrm>
                <a:off x="462685" y="1908173"/>
                <a:ext cx="3918815" cy="1509876"/>
                <a:chOff x="462685" y="2011679"/>
                <a:chExt cx="2833451" cy="1247829"/>
              </a:xfrm>
            </p:grpSpPr>
            <p:pic>
              <p:nvPicPr>
                <p:cNvPr id="10" name="Picture 9">
                  <a:extLst>
                    <a:ext uri="{FF2B5EF4-FFF2-40B4-BE49-F238E27FC236}">
                      <a16:creationId xmlns="" xmlns:a16="http://schemas.microsoft.com/office/drawing/2014/main" id="{1737330A-00AF-4CA1-BEC7-19D6C5FAC96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/>
                <a:srcRect b="60051"/>
                <a:stretch/>
              </p:blipFill>
              <p:spPr>
                <a:xfrm>
                  <a:off x="462685" y="2011679"/>
                  <a:ext cx="2833451" cy="1247829"/>
                </a:xfrm>
                <a:prstGeom prst="rect">
                  <a:avLst/>
                </a:prstGeom>
              </p:spPr>
            </p:pic>
            <p:sp>
              <p:nvSpPr>
                <p:cNvPr id="11" name="Title 2">
                  <a:extLst>
                    <a:ext uri="{FF2B5EF4-FFF2-40B4-BE49-F238E27FC236}">
                      <a16:creationId xmlns="" xmlns:a16="http://schemas.microsoft.com/office/drawing/2014/main" id="{E099AC20-CBB0-445B-B73F-5CD2E4D54E32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62685" y="2119104"/>
                  <a:ext cx="1350875" cy="303308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anchor="b" anchorCtr="0"/>
                <a:lstStyle>
                  <a:lvl1pPr algn="l" defTabSz="905889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buNone/>
                    <a:defRPr sz="1600" b="1" kern="1200" spc="-50" baseline="0">
                      <a:solidFill>
                        <a:srgbClr val="00269E"/>
                      </a:solidFill>
                      <a:latin typeface="Arial" pitchFamily="34" charset="0"/>
                      <a:ea typeface="+mj-ea"/>
                      <a:cs typeface="Arial" pitchFamily="34" charset="0"/>
                    </a:defRPr>
                  </a:lvl1pPr>
                </a:lstStyle>
                <a:p>
                  <a:r>
                    <a:rPr lang="en-US" dirty="0">
                      <a:solidFill>
                        <a:srgbClr val="F18C20"/>
                      </a:solidFill>
                    </a:rPr>
                    <a:t>Orange Line</a:t>
                  </a:r>
                  <a:endParaRPr lang="en-US" dirty="0"/>
                </a:p>
              </p:txBody>
            </p:sp>
          </p:grpSp>
          <p:grpSp>
            <p:nvGrpSpPr>
              <p:cNvPr id="7" name="Group 6">
                <a:extLst>
                  <a:ext uri="{FF2B5EF4-FFF2-40B4-BE49-F238E27FC236}">
                    <a16:creationId xmlns="" xmlns:a16="http://schemas.microsoft.com/office/drawing/2014/main" id="{F3853D6F-E910-4769-9175-9778D7D37D5C}"/>
                  </a:ext>
                </a:extLst>
              </p:cNvPr>
              <p:cNvGrpSpPr/>
              <p:nvPr/>
            </p:nvGrpSpPr>
            <p:grpSpPr>
              <a:xfrm>
                <a:off x="4572000" y="1908173"/>
                <a:ext cx="3794153" cy="1509876"/>
                <a:chOff x="4887162" y="2011679"/>
                <a:chExt cx="2861244" cy="1247829"/>
              </a:xfrm>
            </p:grpSpPr>
            <p:pic>
              <p:nvPicPr>
                <p:cNvPr id="8" name="Picture 7">
                  <a:extLst>
                    <a:ext uri="{FF2B5EF4-FFF2-40B4-BE49-F238E27FC236}">
                      <a16:creationId xmlns="" xmlns:a16="http://schemas.microsoft.com/office/drawing/2014/main" id="{50EF7F53-6D8A-46CF-A55D-A68987D4179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/>
                <a:srcRect b="60051"/>
                <a:stretch/>
              </p:blipFill>
              <p:spPr>
                <a:xfrm>
                  <a:off x="4887162" y="2011679"/>
                  <a:ext cx="2861244" cy="1247829"/>
                </a:xfrm>
                <a:prstGeom prst="rect">
                  <a:avLst/>
                </a:prstGeom>
              </p:spPr>
            </p:pic>
            <p:sp>
              <p:nvSpPr>
                <p:cNvPr id="9" name="Title 2">
                  <a:extLst>
                    <a:ext uri="{FF2B5EF4-FFF2-40B4-BE49-F238E27FC236}">
                      <a16:creationId xmlns="" xmlns:a16="http://schemas.microsoft.com/office/drawing/2014/main" id="{8B442C55-0618-4D91-AB50-338C03AFEC9F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887162" y="2127473"/>
                  <a:ext cx="1350875" cy="303307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anchor="b" anchorCtr="0"/>
                <a:lstStyle>
                  <a:lvl1pPr algn="l" defTabSz="905889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buNone/>
                    <a:defRPr sz="1600" b="1" kern="1200" spc="-50" baseline="0">
                      <a:solidFill>
                        <a:srgbClr val="00269E"/>
                      </a:solidFill>
                      <a:latin typeface="Arial" pitchFamily="34" charset="0"/>
                      <a:ea typeface="+mj-ea"/>
                      <a:cs typeface="Arial" pitchFamily="34" charset="0"/>
                    </a:defRPr>
                  </a:lvl1pPr>
                </a:lstStyle>
                <a:p>
                  <a:r>
                    <a:rPr lang="en-US" dirty="0">
                      <a:solidFill>
                        <a:srgbClr val="C00000"/>
                      </a:solidFill>
                    </a:rPr>
                    <a:t>Red Line</a:t>
                  </a:r>
                </a:p>
              </p:txBody>
            </p:sp>
          </p:grpSp>
        </p:grpSp>
        <p:sp>
          <p:nvSpPr>
            <p:cNvPr id="2" name="Rectangle 1">
              <a:extLst>
                <a:ext uri="{FF2B5EF4-FFF2-40B4-BE49-F238E27FC236}">
                  <a16:creationId xmlns="" xmlns:a16="http://schemas.microsoft.com/office/drawing/2014/main" id="{493D66EE-A93E-4EAD-9587-4612458C936D}"/>
                </a:ext>
              </a:extLst>
            </p:cNvPr>
            <p:cNvSpPr/>
            <p:nvPr/>
          </p:nvSpPr>
          <p:spPr>
            <a:xfrm>
              <a:off x="663976" y="4058734"/>
              <a:ext cx="3421380" cy="9238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r>
                <a:rPr lang="en-US" sz="1200" dirty="0">
                  <a:solidFill>
                    <a:schemeClr val="accent5">
                      <a:lumMod val="75000"/>
                    </a:schemeClr>
                  </a:solidFill>
                </a:rPr>
                <a:t>Average Reliability 2025</a:t>
              </a:r>
            </a:p>
            <a:p>
              <a:endParaRPr lang="en-US" sz="1200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pPr algn="ctr"/>
              <a:r>
                <a:rPr lang="en-US" sz="3000" dirty="0">
                  <a:solidFill>
                    <a:schemeClr val="accent5">
                      <a:lumMod val="75000"/>
                    </a:schemeClr>
                  </a:solidFill>
                </a:rPr>
                <a:t>96%</a:t>
              </a:r>
            </a:p>
            <a:p>
              <a:r>
                <a:rPr lang="en-US" sz="1200" dirty="0">
                  <a:solidFill>
                    <a:schemeClr val="accent5">
                      <a:lumMod val="75000"/>
                    </a:schemeClr>
                  </a:solidFill>
                </a:rPr>
                <a:t> </a:t>
              </a:r>
              <a:endParaRPr lang="en-US" sz="1200" dirty="0">
                <a:solidFill>
                  <a:srgbClr val="002060"/>
                </a:solidFill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5C9F2874-BD30-469E-8ABB-02A7F72E7451}"/>
                </a:ext>
              </a:extLst>
            </p:cNvPr>
            <p:cNvSpPr/>
            <p:nvPr/>
          </p:nvSpPr>
          <p:spPr>
            <a:xfrm>
              <a:off x="4992136" y="4058733"/>
              <a:ext cx="3421380" cy="9238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r>
                <a:rPr lang="en-US" sz="1200" dirty="0">
                  <a:solidFill>
                    <a:schemeClr val="accent5">
                      <a:lumMod val="75000"/>
                    </a:schemeClr>
                  </a:solidFill>
                </a:rPr>
                <a:t>Average Reliability 2025</a:t>
              </a:r>
            </a:p>
            <a:p>
              <a:endParaRPr lang="en-US" sz="1200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pPr algn="ctr"/>
              <a:r>
                <a:rPr lang="en-US" sz="3000" dirty="0">
                  <a:solidFill>
                    <a:schemeClr val="accent5">
                      <a:lumMod val="75000"/>
                    </a:schemeClr>
                  </a:solidFill>
                </a:rPr>
                <a:t>95%</a:t>
              </a:r>
            </a:p>
            <a:p>
              <a:r>
                <a:rPr lang="en-US" sz="1200" dirty="0">
                  <a:solidFill>
                    <a:schemeClr val="accent5">
                      <a:lumMod val="75000"/>
                    </a:schemeClr>
                  </a:solidFill>
                </a:rPr>
                <a:t> </a:t>
              </a:r>
              <a:endParaRPr lang="en-US" sz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C3BB8BA4-6556-4584-959E-80784247583F}"/>
              </a:ext>
            </a:extLst>
          </p:cNvPr>
          <p:cNvSpPr/>
          <p:nvPr/>
        </p:nvSpPr>
        <p:spPr>
          <a:xfrm>
            <a:off x="1002313" y="4108095"/>
            <a:ext cx="28630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maximum achievable 98%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A60AA5E2-DF7F-4C69-9A4C-0041F5E1B2E5}"/>
              </a:ext>
            </a:extLst>
          </p:cNvPr>
          <p:cNvSpPr/>
          <p:nvPr/>
        </p:nvSpPr>
        <p:spPr>
          <a:xfrm>
            <a:off x="5286664" y="3784929"/>
            <a:ext cx="30122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maximum achievable 97% </a:t>
            </a:r>
          </a:p>
        </p:txBody>
      </p:sp>
    </p:spTree>
    <p:extLst>
      <p:ext uri="{BB962C8B-B14F-4D97-AF65-F5344CB8AC3E}">
        <p14:creationId xmlns:p14="http://schemas.microsoft.com/office/powerpoint/2010/main" val="3770776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8/13/2018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2686" y="1758571"/>
            <a:ext cx="67005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Development of a 25 year Long </a:t>
            </a:r>
            <a:r>
              <a:rPr lang="en-US" dirty="0"/>
              <a:t>T</a:t>
            </a:r>
            <a:r>
              <a:rPr lang="en-US" dirty="0" smtClean="0"/>
              <a:t>erm </a:t>
            </a:r>
            <a:r>
              <a:rPr lang="en-US" dirty="0"/>
              <a:t>A</a:t>
            </a:r>
            <a:r>
              <a:rPr lang="en-US" dirty="0" smtClean="0"/>
              <a:t>sset Management </a:t>
            </a:r>
            <a:r>
              <a:rPr lang="en-US" dirty="0"/>
              <a:t>P</a:t>
            </a:r>
            <a:r>
              <a:rPr lang="en-US" dirty="0" smtClean="0"/>
              <a:t>lan commencing in 2025 to ensure we sustain asset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Develop reliability improvement predictions for the line as projects are being completed by 2025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Refine performance calculation beyond current Reliability Metric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Update to Board in January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16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62685" y="2762959"/>
            <a:ext cx="8276668" cy="466344"/>
          </a:xfrm>
          <a:prstGeom prst="rect">
            <a:avLst/>
          </a:prstGeom>
        </p:spPr>
        <p:txBody>
          <a:bodyPr anchor="b" anchorCtr="0"/>
          <a:lstStyle>
            <a:lvl1pPr algn="l" defTabSz="90588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1600" b="1" kern="1200" spc="-50" baseline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dirty="0"/>
              <a:t>Additional Information</a:t>
            </a:r>
          </a:p>
        </p:txBody>
      </p:sp>
      <p:sp>
        <p:nvSpPr>
          <p:cNvPr id="6" name="Date Placeholder 1">
            <a:extLst>
              <a:ext uri="{FF2B5EF4-FFF2-40B4-BE49-F238E27FC236}">
                <a16:creationId xmlns="" xmlns:a16="http://schemas.microsoft.com/office/drawing/2014/main" id="{EA91398C-B20C-4F6F-8551-75DE9CC099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0900" y="6269038"/>
            <a:ext cx="1673225" cy="155575"/>
          </a:xfrm>
        </p:spPr>
        <p:txBody>
          <a:bodyPr/>
          <a:lstStyle/>
          <a:p>
            <a:r>
              <a:rPr lang="en-US" dirty="0"/>
              <a:t>8/13/2018</a:t>
            </a:r>
          </a:p>
        </p:txBody>
      </p:sp>
    </p:spTree>
    <p:extLst>
      <p:ext uri="{BB962C8B-B14F-4D97-AF65-F5344CB8AC3E}">
        <p14:creationId xmlns:p14="http://schemas.microsoft.com/office/powerpoint/2010/main" val="818994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roup 107"/>
          <p:cNvGrpSpPr/>
          <p:nvPr/>
        </p:nvGrpSpPr>
        <p:grpSpPr>
          <a:xfrm>
            <a:off x="457201" y="1371600"/>
            <a:ext cx="3108958" cy="4754880"/>
            <a:chOff x="3457535" y="1412815"/>
            <a:chExt cx="3059376" cy="4779045"/>
          </a:xfrm>
        </p:grpSpPr>
        <p:sp>
          <p:nvSpPr>
            <p:cNvPr id="46" name="TextBox 45"/>
            <p:cNvSpPr txBox="1"/>
            <p:nvPr/>
          </p:nvSpPr>
          <p:spPr>
            <a:xfrm>
              <a:off x="4087106" y="1531694"/>
              <a:ext cx="20781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Signal Design/Build NTP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087106" y="1960164"/>
              <a:ext cx="207818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14 New Cars</a:t>
              </a:r>
            </a:p>
            <a:p>
              <a:r>
                <a:rPr lang="en-US" sz="1100" dirty="0"/>
                <a:t>Signal Design Underway</a:t>
              </a:r>
            </a:p>
            <a:p>
              <a:r>
                <a:rPr lang="en-US" sz="1100" dirty="0"/>
                <a:t>Expanded Wellington Yard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096814" y="2635555"/>
              <a:ext cx="224013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62 New Cars</a:t>
              </a:r>
            </a:p>
            <a:p>
              <a:r>
                <a:rPr lang="en-US" sz="1100" dirty="0"/>
                <a:t>8 Signal Sections Complete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087106" y="3274475"/>
              <a:ext cx="2240136" cy="603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110 New Cars </a:t>
              </a:r>
            </a:p>
            <a:p>
              <a:r>
                <a:rPr lang="en-US" sz="1100" dirty="0"/>
                <a:t>13 Signal Sections  and ATO Complete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087106" y="3808804"/>
              <a:ext cx="2240136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186 New Cars</a:t>
              </a:r>
            </a:p>
            <a:p>
              <a:r>
                <a:rPr lang="en-US" sz="1100" dirty="0"/>
                <a:t>Expanded Codman Yard</a:t>
              </a:r>
            </a:p>
            <a:p>
              <a:r>
                <a:rPr lang="en-US" sz="1100" dirty="0"/>
                <a:t>Rebuilt Cabot Facility &amp; Yard 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095650" y="4606665"/>
              <a:ext cx="2421261" cy="773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252 New Cars</a:t>
              </a:r>
            </a:p>
            <a:p>
              <a:r>
                <a:rPr lang="en-US" sz="1100" dirty="0"/>
                <a:t>Automatic Train Operation (ATO)</a:t>
              </a:r>
            </a:p>
            <a:p>
              <a:endParaRPr lang="en-US" sz="1100" dirty="0"/>
            </a:p>
            <a:p>
              <a:endParaRPr lang="en-US" sz="11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090117" y="5201116"/>
              <a:ext cx="2426794" cy="4330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System Tuning</a:t>
              </a:r>
            </a:p>
            <a:p>
              <a:r>
                <a:rPr lang="en-US" sz="1100" dirty="0"/>
                <a:t> </a:t>
              </a:r>
            </a:p>
          </p:txBody>
        </p:sp>
        <p:grpSp>
          <p:nvGrpSpPr>
            <p:cNvPr id="81" name="Group 80"/>
            <p:cNvGrpSpPr/>
            <p:nvPr/>
          </p:nvGrpSpPr>
          <p:grpSpPr>
            <a:xfrm>
              <a:off x="3457535" y="1412815"/>
              <a:ext cx="640080" cy="4779045"/>
              <a:chOff x="655239" y="1415836"/>
              <a:chExt cx="780488" cy="5318372"/>
            </a:xfrm>
            <a:solidFill>
              <a:schemeClr val="accent2"/>
            </a:solidFill>
          </p:grpSpPr>
          <p:cxnSp>
            <p:nvCxnSpPr>
              <p:cNvPr id="82" name="Straight Connector 81"/>
              <p:cNvCxnSpPr/>
              <p:nvPr/>
            </p:nvCxnSpPr>
            <p:spPr>
              <a:xfrm>
                <a:off x="1039075" y="1462620"/>
                <a:ext cx="0" cy="5196073"/>
              </a:xfrm>
              <a:prstGeom prst="line">
                <a:avLst/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3" name="Group 82"/>
              <p:cNvGrpSpPr/>
              <p:nvPr/>
            </p:nvGrpSpPr>
            <p:grpSpPr>
              <a:xfrm>
                <a:off x="655239" y="1415836"/>
                <a:ext cx="780488" cy="508796"/>
                <a:chOff x="655239" y="1696774"/>
                <a:chExt cx="780488" cy="508796"/>
              </a:xfrm>
              <a:grpFill/>
            </p:grpSpPr>
            <p:sp>
              <p:nvSpPr>
                <p:cNvPr id="105" name="Oval 104"/>
                <p:cNvSpPr/>
                <p:nvPr/>
              </p:nvSpPr>
              <p:spPr>
                <a:xfrm>
                  <a:off x="655239" y="1696774"/>
                  <a:ext cx="780488" cy="508796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06" name="TextBox 105"/>
                <p:cNvSpPr txBox="1"/>
                <p:nvPr/>
              </p:nvSpPr>
              <p:spPr>
                <a:xfrm>
                  <a:off x="655239" y="1775012"/>
                  <a:ext cx="780488" cy="3082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/>
                    <a:t>2018</a:t>
                  </a:r>
                </a:p>
              </p:txBody>
            </p:sp>
          </p:grpSp>
          <p:grpSp>
            <p:nvGrpSpPr>
              <p:cNvPr id="84" name="Group 83"/>
              <p:cNvGrpSpPr/>
              <p:nvPr/>
            </p:nvGrpSpPr>
            <p:grpSpPr>
              <a:xfrm>
                <a:off x="655239" y="2102860"/>
                <a:ext cx="780488" cy="508796"/>
                <a:chOff x="655239" y="1696774"/>
                <a:chExt cx="780488" cy="508796"/>
              </a:xfrm>
              <a:grpFill/>
            </p:grpSpPr>
            <p:sp>
              <p:nvSpPr>
                <p:cNvPr id="103" name="Oval 102"/>
                <p:cNvSpPr/>
                <p:nvPr/>
              </p:nvSpPr>
              <p:spPr>
                <a:xfrm>
                  <a:off x="655239" y="1696774"/>
                  <a:ext cx="780488" cy="508796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04" name="TextBox 103"/>
                <p:cNvSpPr txBox="1"/>
                <p:nvPr/>
              </p:nvSpPr>
              <p:spPr>
                <a:xfrm>
                  <a:off x="655239" y="1775012"/>
                  <a:ext cx="780488" cy="3082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/>
                    <a:t>2019</a:t>
                  </a:r>
                </a:p>
              </p:txBody>
            </p:sp>
          </p:grpSp>
          <p:grpSp>
            <p:nvGrpSpPr>
              <p:cNvPr id="85" name="Group 84"/>
              <p:cNvGrpSpPr/>
              <p:nvPr/>
            </p:nvGrpSpPr>
            <p:grpSpPr>
              <a:xfrm>
                <a:off x="655239" y="2789884"/>
                <a:ext cx="780488" cy="508796"/>
                <a:chOff x="655239" y="1696774"/>
                <a:chExt cx="780488" cy="508796"/>
              </a:xfrm>
              <a:grpFill/>
            </p:grpSpPr>
            <p:sp>
              <p:nvSpPr>
                <p:cNvPr id="101" name="Oval 100"/>
                <p:cNvSpPr/>
                <p:nvPr/>
              </p:nvSpPr>
              <p:spPr>
                <a:xfrm>
                  <a:off x="655239" y="1696774"/>
                  <a:ext cx="780488" cy="508796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02" name="TextBox 101"/>
                <p:cNvSpPr txBox="1"/>
                <p:nvPr/>
              </p:nvSpPr>
              <p:spPr>
                <a:xfrm>
                  <a:off x="655239" y="1775012"/>
                  <a:ext cx="780488" cy="3082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/>
                    <a:t>2020</a:t>
                  </a:r>
                </a:p>
              </p:txBody>
            </p:sp>
          </p:grpSp>
          <p:grpSp>
            <p:nvGrpSpPr>
              <p:cNvPr id="86" name="Group 85"/>
              <p:cNvGrpSpPr/>
              <p:nvPr/>
            </p:nvGrpSpPr>
            <p:grpSpPr>
              <a:xfrm>
                <a:off x="655239" y="3476908"/>
                <a:ext cx="780488" cy="508796"/>
                <a:chOff x="655239" y="1696774"/>
                <a:chExt cx="780488" cy="508796"/>
              </a:xfrm>
              <a:grpFill/>
            </p:grpSpPr>
            <p:sp>
              <p:nvSpPr>
                <p:cNvPr id="99" name="Oval 98"/>
                <p:cNvSpPr/>
                <p:nvPr/>
              </p:nvSpPr>
              <p:spPr>
                <a:xfrm>
                  <a:off x="655239" y="1696774"/>
                  <a:ext cx="780488" cy="508796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00" name="TextBox 99"/>
                <p:cNvSpPr txBox="1"/>
                <p:nvPr/>
              </p:nvSpPr>
              <p:spPr>
                <a:xfrm>
                  <a:off x="655239" y="1775012"/>
                  <a:ext cx="780488" cy="3082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/>
                    <a:t>2021</a:t>
                  </a:r>
                </a:p>
              </p:txBody>
            </p:sp>
          </p:grpSp>
          <p:grpSp>
            <p:nvGrpSpPr>
              <p:cNvPr id="87" name="Group 86"/>
              <p:cNvGrpSpPr/>
              <p:nvPr/>
            </p:nvGrpSpPr>
            <p:grpSpPr>
              <a:xfrm>
                <a:off x="655239" y="4164340"/>
                <a:ext cx="780488" cy="508796"/>
                <a:chOff x="655239" y="1696774"/>
                <a:chExt cx="780488" cy="508796"/>
              </a:xfrm>
              <a:grpFill/>
            </p:grpSpPr>
            <p:sp>
              <p:nvSpPr>
                <p:cNvPr id="97" name="Oval 96"/>
                <p:cNvSpPr/>
                <p:nvPr/>
              </p:nvSpPr>
              <p:spPr>
                <a:xfrm>
                  <a:off x="655239" y="1696774"/>
                  <a:ext cx="780488" cy="508796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98" name="TextBox 97"/>
                <p:cNvSpPr txBox="1"/>
                <p:nvPr/>
              </p:nvSpPr>
              <p:spPr>
                <a:xfrm>
                  <a:off x="655239" y="1775012"/>
                  <a:ext cx="780488" cy="3082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/>
                    <a:t>2022</a:t>
                  </a:r>
                </a:p>
              </p:txBody>
            </p:sp>
          </p:grpSp>
          <p:grpSp>
            <p:nvGrpSpPr>
              <p:cNvPr id="88" name="Group 87"/>
              <p:cNvGrpSpPr/>
              <p:nvPr/>
            </p:nvGrpSpPr>
            <p:grpSpPr>
              <a:xfrm>
                <a:off x="655239" y="4851364"/>
                <a:ext cx="780488" cy="508796"/>
                <a:chOff x="655239" y="1696774"/>
                <a:chExt cx="780488" cy="508796"/>
              </a:xfrm>
              <a:grpFill/>
            </p:grpSpPr>
            <p:sp>
              <p:nvSpPr>
                <p:cNvPr id="95" name="Oval 94"/>
                <p:cNvSpPr/>
                <p:nvPr/>
              </p:nvSpPr>
              <p:spPr>
                <a:xfrm>
                  <a:off x="655239" y="1696774"/>
                  <a:ext cx="780488" cy="508796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96" name="TextBox 95"/>
                <p:cNvSpPr txBox="1"/>
                <p:nvPr/>
              </p:nvSpPr>
              <p:spPr>
                <a:xfrm>
                  <a:off x="655239" y="1775012"/>
                  <a:ext cx="780488" cy="3082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/>
                    <a:t>2023</a:t>
                  </a:r>
                </a:p>
              </p:txBody>
            </p:sp>
          </p:grpSp>
          <p:grpSp>
            <p:nvGrpSpPr>
              <p:cNvPr id="89" name="Group 88"/>
              <p:cNvGrpSpPr/>
              <p:nvPr/>
            </p:nvGrpSpPr>
            <p:grpSpPr>
              <a:xfrm>
                <a:off x="655239" y="5538388"/>
                <a:ext cx="780488" cy="508796"/>
                <a:chOff x="655239" y="1696774"/>
                <a:chExt cx="780488" cy="508796"/>
              </a:xfrm>
              <a:grpFill/>
            </p:grpSpPr>
            <p:sp>
              <p:nvSpPr>
                <p:cNvPr id="93" name="Oval 92"/>
                <p:cNvSpPr/>
                <p:nvPr/>
              </p:nvSpPr>
              <p:spPr>
                <a:xfrm>
                  <a:off x="655239" y="1696774"/>
                  <a:ext cx="780488" cy="508796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94" name="TextBox 93"/>
                <p:cNvSpPr txBox="1"/>
                <p:nvPr/>
              </p:nvSpPr>
              <p:spPr>
                <a:xfrm>
                  <a:off x="655239" y="1775012"/>
                  <a:ext cx="780488" cy="3082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/>
                    <a:t>2024</a:t>
                  </a:r>
                </a:p>
              </p:txBody>
            </p:sp>
          </p:grpSp>
          <p:grpSp>
            <p:nvGrpSpPr>
              <p:cNvPr id="90" name="Group 89"/>
              <p:cNvGrpSpPr/>
              <p:nvPr/>
            </p:nvGrpSpPr>
            <p:grpSpPr>
              <a:xfrm>
                <a:off x="655239" y="6225412"/>
                <a:ext cx="780488" cy="508796"/>
                <a:chOff x="655239" y="1696774"/>
                <a:chExt cx="780488" cy="508796"/>
              </a:xfrm>
              <a:grpFill/>
            </p:grpSpPr>
            <p:sp>
              <p:nvSpPr>
                <p:cNvPr id="91" name="Oval 90"/>
                <p:cNvSpPr/>
                <p:nvPr/>
              </p:nvSpPr>
              <p:spPr>
                <a:xfrm>
                  <a:off x="655239" y="1696774"/>
                  <a:ext cx="780488" cy="508796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92" name="TextBox 91"/>
                <p:cNvSpPr txBox="1"/>
                <p:nvPr/>
              </p:nvSpPr>
              <p:spPr>
                <a:xfrm>
                  <a:off x="655239" y="1775012"/>
                  <a:ext cx="780488" cy="3082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/>
                    <a:t>2025</a:t>
                  </a:r>
                </a:p>
              </p:txBody>
            </p:sp>
          </p:grpSp>
        </p:grpSp>
      </p:grpSp>
      <p:graphicFrame>
        <p:nvGraphicFramePr>
          <p:cNvPr id="74" name="Diagram 73">
            <a:extLst>
              <a:ext uri="{FF2B5EF4-FFF2-40B4-BE49-F238E27FC236}">
                <a16:creationId xmlns="" xmlns:a16="http://schemas.microsoft.com/office/drawing/2014/main" id="{4D4C39C5-7F9D-411D-A24F-CEE7F4470D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1180542"/>
              </p:ext>
            </p:extLst>
          </p:nvPr>
        </p:nvGraphicFramePr>
        <p:xfrm>
          <a:off x="3840480" y="1371600"/>
          <a:ext cx="4845499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" name="Title 1">
            <a:extLst>
              <a:ext uri="{FF2B5EF4-FFF2-40B4-BE49-F238E27FC236}">
                <a16:creationId xmlns="" xmlns:a16="http://schemas.microsoft.com/office/drawing/2014/main" id="{452128AF-564C-4296-A752-262E9CB50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Red Line </a:t>
            </a:r>
            <a:r>
              <a:rPr lang="en-US" dirty="0"/>
              <a:t>Vehicle and Infrastructure Programs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24B1D7D2-EA6E-4AB7-9263-A364F4AF9EDF}"/>
              </a:ext>
            </a:extLst>
          </p:cNvPr>
          <p:cNvSpPr txBox="1"/>
          <p:nvPr/>
        </p:nvSpPr>
        <p:spPr>
          <a:xfrm>
            <a:off x="1107655" y="5742143"/>
            <a:ext cx="2033580" cy="265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New Headway Operations </a:t>
            </a:r>
          </a:p>
        </p:txBody>
      </p:sp>
      <p:sp>
        <p:nvSpPr>
          <p:cNvPr id="40" name="Date Placeholder 1">
            <a:extLst>
              <a:ext uri="{FF2B5EF4-FFF2-40B4-BE49-F238E27FC236}">
                <a16:creationId xmlns="" xmlns:a16="http://schemas.microsoft.com/office/drawing/2014/main" id="{97794413-3F13-4895-BEE7-EA81CC13C6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0900" y="6269038"/>
            <a:ext cx="1673225" cy="155575"/>
          </a:xfrm>
        </p:spPr>
        <p:txBody>
          <a:bodyPr/>
          <a:lstStyle/>
          <a:p>
            <a:r>
              <a:rPr lang="en-US" dirty="0"/>
              <a:t>8/13/2018</a:t>
            </a:r>
          </a:p>
        </p:txBody>
      </p:sp>
    </p:spTree>
    <p:extLst>
      <p:ext uri="{BB962C8B-B14F-4D97-AF65-F5344CB8AC3E}">
        <p14:creationId xmlns:p14="http://schemas.microsoft.com/office/powerpoint/2010/main" val="2046844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Improved </a:t>
            </a:r>
            <a:r>
              <a:rPr lang="en-US" dirty="0">
                <a:solidFill>
                  <a:srgbClr val="F18C20"/>
                </a:solidFill>
              </a:rPr>
              <a:t>Orange Line </a:t>
            </a:r>
            <a:r>
              <a:rPr lang="en-US" dirty="0"/>
              <a:t>Reliability Due to Vehicle and Signal Programs</a:t>
            </a:r>
          </a:p>
        </p:txBody>
      </p:sp>
      <p:grpSp>
        <p:nvGrpSpPr>
          <p:cNvPr id="107" name="Group 106"/>
          <p:cNvGrpSpPr/>
          <p:nvPr/>
        </p:nvGrpSpPr>
        <p:grpSpPr>
          <a:xfrm>
            <a:off x="457200" y="1367138"/>
            <a:ext cx="3200400" cy="4846320"/>
            <a:chOff x="511435" y="1415837"/>
            <a:chExt cx="3270594" cy="4779045"/>
          </a:xfrm>
        </p:grpSpPr>
        <p:grpSp>
          <p:nvGrpSpPr>
            <p:cNvPr id="33" name="Group 32"/>
            <p:cNvGrpSpPr/>
            <p:nvPr/>
          </p:nvGrpSpPr>
          <p:grpSpPr>
            <a:xfrm>
              <a:off x="511435" y="1415837"/>
              <a:ext cx="640080" cy="4779045"/>
              <a:chOff x="655239" y="1415836"/>
              <a:chExt cx="780488" cy="5318372"/>
            </a:xfrm>
            <a:solidFill>
              <a:schemeClr val="accent2"/>
            </a:solidFill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1039075" y="1462620"/>
                <a:ext cx="0" cy="5196073"/>
              </a:xfrm>
              <a:prstGeom prst="line">
                <a:avLst/>
              </a:prstGeom>
              <a:grpFill/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" name="Group 7"/>
              <p:cNvGrpSpPr/>
              <p:nvPr/>
            </p:nvGrpSpPr>
            <p:grpSpPr>
              <a:xfrm>
                <a:off x="655239" y="1415836"/>
                <a:ext cx="780488" cy="508796"/>
                <a:chOff x="655239" y="1696774"/>
                <a:chExt cx="780488" cy="508796"/>
              </a:xfrm>
              <a:grpFill/>
            </p:grpSpPr>
            <p:sp>
              <p:nvSpPr>
                <p:cNvPr id="6" name="Oval 5"/>
                <p:cNvSpPr/>
                <p:nvPr/>
              </p:nvSpPr>
              <p:spPr>
                <a:xfrm>
                  <a:off x="655239" y="1696774"/>
                  <a:ext cx="780488" cy="508796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655239" y="1775012"/>
                  <a:ext cx="780488" cy="3082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/>
                    <a:t>2018</a:t>
                  </a:r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655239" y="2102860"/>
                <a:ext cx="780488" cy="508796"/>
                <a:chOff x="655239" y="1696774"/>
                <a:chExt cx="780488" cy="508796"/>
              </a:xfrm>
              <a:grpFill/>
            </p:grpSpPr>
            <p:sp>
              <p:nvSpPr>
                <p:cNvPr id="11" name="Oval 10"/>
                <p:cNvSpPr/>
                <p:nvPr/>
              </p:nvSpPr>
              <p:spPr>
                <a:xfrm>
                  <a:off x="655239" y="1696774"/>
                  <a:ext cx="780488" cy="508796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655239" y="1775012"/>
                  <a:ext cx="780488" cy="3082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/>
                    <a:t>2019</a:t>
                  </a:r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655239" y="2789884"/>
                <a:ext cx="780488" cy="508796"/>
                <a:chOff x="655239" y="1696774"/>
                <a:chExt cx="780488" cy="508796"/>
              </a:xfrm>
              <a:grpFill/>
            </p:grpSpPr>
            <p:sp>
              <p:nvSpPr>
                <p:cNvPr id="15" name="Oval 14"/>
                <p:cNvSpPr/>
                <p:nvPr/>
              </p:nvSpPr>
              <p:spPr>
                <a:xfrm>
                  <a:off x="655239" y="1696774"/>
                  <a:ext cx="780488" cy="508796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655239" y="1775012"/>
                  <a:ext cx="780488" cy="3082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/>
                    <a:t>2020</a:t>
                  </a:r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655239" y="3476908"/>
                <a:ext cx="780488" cy="508796"/>
                <a:chOff x="655239" y="1696774"/>
                <a:chExt cx="780488" cy="508796"/>
              </a:xfrm>
              <a:grpFill/>
            </p:grpSpPr>
            <p:sp>
              <p:nvSpPr>
                <p:cNvPr id="18" name="Oval 17"/>
                <p:cNvSpPr/>
                <p:nvPr/>
              </p:nvSpPr>
              <p:spPr>
                <a:xfrm>
                  <a:off x="655239" y="1696774"/>
                  <a:ext cx="780488" cy="508796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655239" y="1775012"/>
                  <a:ext cx="780488" cy="3082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/>
                    <a:t>2021</a:t>
                  </a:r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655239" y="4164340"/>
                <a:ext cx="780488" cy="508796"/>
                <a:chOff x="655239" y="1696774"/>
                <a:chExt cx="780488" cy="508796"/>
              </a:xfrm>
              <a:grpFill/>
            </p:grpSpPr>
            <p:sp>
              <p:nvSpPr>
                <p:cNvPr id="21" name="Oval 20"/>
                <p:cNvSpPr/>
                <p:nvPr/>
              </p:nvSpPr>
              <p:spPr>
                <a:xfrm>
                  <a:off x="655239" y="1696774"/>
                  <a:ext cx="780488" cy="508796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655239" y="1775012"/>
                  <a:ext cx="780488" cy="3082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/>
                    <a:t>2022</a:t>
                  </a:r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655239" y="4851364"/>
                <a:ext cx="780488" cy="508796"/>
                <a:chOff x="655239" y="1696774"/>
                <a:chExt cx="780488" cy="508796"/>
              </a:xfrm>
              <a:grpFill/>
            </p:grpSpPr>
            <p:sp>
              <p:nvSpPr>
                <p:cNvPr id="24" name="Oval 23"/>
                <p:cNvSpPr/>
                <p:nvPr/>
              </p:nvSpPr>
              <p:spPr>
                <a:xfrm>
                  <a:off x="655239" y="1696774"/>
                  <a:ext cx="780488" cy="508796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655239" y="1775012"/>
                  <a:ext cx="780488" cy="3082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/>
                    <a:t>2023</a:t>
                  </a:r>
                </a:p>
              </p:txBody>
            </p:sp>
          </p:grpSp>
          <p:grpSp>
            <p:nvGrpSpPr>
              <p:cNvPr id="26" name="Group 25"/>
              <p:cNvGrpSpPr/>
              <p:nvPr/>
            </p:nvGrpSpPr>
            <p:grpSpPr>
              <a:xfrm>
                <a:off x="655239" y="5538388"/>
                <a:ext cx="780488" cy="508796"/>
                <a:chOff x="655239" y="1696774"/>
                <a:chExt cx="780488" cy="508796"/>
              </a:xfrm>
              <a:grpFill/>
            </p:grpSpPr>
            <p:sp>
              <p:nvSpPr>
                <p:cNvPr id="27" name="Oval 26"/>
                <p:cNvSpPr/>
                <p:nvPr/>
              </p:nvSpPr>
              <p:spPr>
                <a:xfrm>
                  <a:off x="655239" y="1696774"/>
                  <a:ext cx="780488" cy="508796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655239" y="1775012"/>
                  <a:ext cx="780488" cy="3082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/>
                    <a:t>2024</a:t>
                  </a:r>
                </a:p>
              </p:txBody>
            </p:sp>
          </p:grpSp>
          <p:grpSp>
            <p:nvGrpSpPr>
              <p:cNvPr id="29" name="Group 28"/>
              <p:cNvGrpSpPr/>
              <p:nvPr/>
            </p:nvGrpSpPr>
            <p:grpSpPr>
              <a:xfrm>
                <a:off x="655239" y="6225412"/>
                <a:ext cx="780488" cy="508796"/>
                <a:chOff x="655239" y="1696774"/>
                <a:chExt cx="780488" cy="508796"/>
              </a:xfrm>
              <a:grpFill/>
            </p:grpSpPr>
            <p:sp>
              <p:nvSpPr>
                <p:cNvPr id="30" name="Oval 29"/>
                <p:cNvSpPr/>
                <p:nvPr/>
              </p:nvSpPr>
              <p:spPr>
                <a:xfrm>
                  <a:off x="655239" y="1696774"/>
                  <a:ext cx="780488" cy="508796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655239" y="1775012"/>
                  <a:ext cx="780488" cy="3082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/>
                    <a:t>2025</a:t>
                  </a:r>
                </a:p>
              </p:txBody>
            </p:sp>
          </p:grpSp>
        </p:grpSp>
        <p:sp>
          <p:nvSpPr>
            <p:cNvPr id="35" name="TextBox 34"/>
            <p:cNvSpPr txBox="1"/>
            <p:nvPr/>
          </p:nvSpPr>
          <p:spPr>
            <a:xfrm>
              <a:off x="1151515" y="1442150"/>
              <a:ext cx="207818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6 New Cars </a:t>
              </a:r>
            </a:p>
            <a:p>
              <a:r>
                <a:rPr lang="en-US" sz="1100" dirty="0"/>
                <a:t>Signal Design/Build NTP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135494" y="1960164"/>
              <a:ext cx="207818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58 New Cars</a:t>
              </a:r>
            </a:p>
            <a:p>
              <a:r>
                <a:rPr lang="en-US" sz="1100" dirty="0"/>
                <a:t>Signal Design Underway</a:t>
              </a:r>
            </a:p>
            <a:p>
              <a:r>
                <a:rPr lang="en-US" sz="1100" dirty="0"/>
                <a:t>Expanded Wellington Yard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71077" y="2579063"/>
              <a:ext cx="261095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106 New Cars</a:t>
              </a:r>
            </a:p>
            <a:p>
              <a:r>
                <a:rPr lang="en-US" sz="1100" dirty="0"/>
                <a:t>Signal Design Underway</a:t>
              </a:r>
            </a:p>
            <a:p>
              <a:r>
                <a:rPr lang="en-US" sz="1100" dirty="0"/>
                <a:t>Expanded Wellington Facility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149552" y="3144724"/>
              <a:ext cx="2078182" cy="758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152 New Cars </a:t>
              </a:r>
            </a:p>
            <a:p>
              <a:r>
                <a:rPr lang="en-US" sz="1100" dirty="0"/>
                <a:t>8 Signal Sections &amp; ATO Complete</a:t>
              </a:r>
            </a:p>
            <a:p>
              <a:r>
                <a:rPr lang="en-US" sz="1100" dirty="0"/>
                <a:t>Rebuilt Wellington Yard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151515" y="3915848"/>
              <a:ext cx="224013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152 New Cars </a:t>
              </a:r>
            </a:p>
            <a:p>
              <a:r>
                <a:rPr lang="en-US" sz="1100" dirty="0"/>
                <a:t>11 Signal Sections Complete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232492" y="5823375"/>
              <a:ext cx="20781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New Headway Operations </a:t>
              </a:r>
            </a:p>
          </p:txBody>
        </p:sp>
      </p:grpSp>
      <p:graphicFrame>
        <p:nvGraphicFramePr>
          <p:cNvPr id="73" name="Diagram 72">
            <a:extLst>
              <a:ext uri="{FF2B5EF4-FFF2-40B4-BE49-F238E27FC236}">
                <a16:creationId xmlns="" xmlns:a16="http://schemas.microsoft.com/office/drawing/2014/main" id="{4D4C39C5-7F9D-411D-A24F-CEE7F4470D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6044879"/>
              </p:ext>
            </p:extLst>
          </p:nvPr>
        </p:nvGraphicFramePr>
        <p:xfrm>
          <a:off x="3840480" y="1371600"/>
          <a:ext cx="4846320" cy="384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56715B0C-60E5-42AD-AC3D-796EA37C5CA9}"/>
              </a:ext>
            </a:extLst>
          </p:cNvPr>
          <p:cNvSpPr txBox="1"/>
          <p:nvPr/>
        </p:nvSpPr>
        <p:spPr>
          <a:xfrm>
            <a:off x="1123640" y="4583133"/>
            <a:ext cx="23985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Automatic Train Operations (ATO)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358C2EE7-D1ED-473D-B02B-4E6AC18E2DCA}"/>
              </a:ext>
            </a:extLst>
          </p:cNvPr>
          <p:cNvSpPr txBox="1"/>
          <p:nvPr/>
        </p:nvSpPr>
        <p:spPr>
          <a:xfrm>
            <a:off x="1123641" y="5229252"/>
            <a:ext cx="21118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System Tuning</a:t>
            </a:r>
          </a:p>
        </p:txBody>
      </p:sp>
      <p:sp>
        <p:nvSpPr>
          <p:cNvPr id="40" name="Date Placeholder 1">
            <a:extLst>
              <a:ext uri="{FF2B5EF4-FFF2-40B4-BE49-F238E27FC236}">
                <a16:creationId xmlns="" xmlns:a16="http://schemas.microsoft.com/office/drawing/2014/main" id="{581C79E6-AE25-46E4-B00A-E08A8DC858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0900" y="6269038"/>
            <a:ext cx="1673225" cy="155575"/>
          </a:xfrm>
        </p:spPr>
        <p:txBody>
          <a:bodyPr/>
          <a:lstStyle/>
          <a:p>
            <a:r>
              <a:rPr lang="en-US" dirty="0"/>
              <a:t>8/13/2018</a:t>
            </a:r>
          </a:p>
        </p:txBody>
      </p:sp>
    </p:spTree>
    <p:extLst>
      <p:ext uri="{BB962C8B-B14F-4D97-AF65-F5344CB8AC3E}">
        <p14:creationId xmlns:p14="http://schemas.microsoft.com/office/powerpoint/2010/main" val="2909179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7C7A3B1-4232-46CA-A941-BF19D7042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8/13/2018</a:t>
            </a: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AB4EBBDE-E597-4AD0-BD41-7126E19B4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Agenda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C077B08-8B38-4DB4-8734-39610310B7D2}"/>
              </a:ext>
            </a:extLst>
          </p:cNvPr>
          <p:cNvSpPr/>
          <p:nvPr/>
        </p:nvSpPr>
        <p:spPr>
          <a:xfrm>
            <a:off x="279727" y="2087880"/>
            <a:ext cx="872170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Review Future Capacity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Define the Magnitude of Orange and Red Line Changes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Review the controllable and noncontrollable factors that impact current reliability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Present Prediction for Future Orange and Red Line Reliability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684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B90AA848-A627-46F7-A26C-84028467B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Preface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DEDF26D-CFC7-4DB9-99B4-073A95C4E978}"/>
              </a:ext>
            </a:extLst>
          </p:cNvPr>
          <p:cNvSpPr txBox="1"/>
          <p:nvPr/>
        </p:nvSpPr>
        <p:spPr>
          <a:xfrm>
            <a:off x="414222" y="1295400"/>
            <a:ext cx="831555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Red and Orange Line are complicated networks that operate as a  “system of systems”  consisting of: Traction Power, Signals, Communications, Vehicles, Operating Rules, Environment, Crew and Customers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Predicting interactions between such complex “system of systems” is challenging given the nearly infinite combination of scenarios and starting conditions.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Reliability predictions utilize system models and expected performance of system components to predict future performance in a defined starting condition.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have developed a forward looking qualitative reliability prediction utilizing the same tools used for measuring and reporting our performance reliability today. </a:t>
            </a:r>
          </a:p>
          <a:p>
            <a:endParaRPr lang="en-US" dirty="0"/>
          </a:p>
        </p:txBody>
      </p:sp>
      <p:sp>
        <p:nvSpPr>
          <p:cNvPr id="5" name="Date Placeholder 1">
            <a:extLst>
              <a:ext uri="{FF2B5EF4-FFF2-40B4-BE49-F238E27FC236}">
                <a16:creationId xmlns="" xmlns:a16="http://schemas.microsoft.com/office/drawing/2014/main" id="{974EC2A2-BC21-4ADD-B1DF-68E0BFCF18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0900" y="6269038"/>
            <a:ext cx="1673225" cy="155575"/>
          </a:xfrm>
        </p:spPr>
        <p:txBody>
          <a:bodyPr/>
          <a:lstStyle/>
          <a:p>
            <a:r>
              <a:rPr lang="en-US" dirty="0"/>
              <a:t>8/13/2018</a:t>
            </a:r>
          </a:p>
        </p:txBody>
      </p:sp>
    </p:spTree>
    <p:extLst>
      <p:ext uri="{BB962C8B-B14F-4D97-AF65-F5344CB8AC3E}">
        <p14:creationId xmlns:p14="http://schemas.microsoft.com/office/powerpoint/2010/main" val="2397580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C5B32F14-E4C3-4EA0-B8FD-65E1EB4CF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Future Capacity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591DFA3-7BC9-46F6-83E7-68A31D46DBF6}"/>
              </a:ext>
            </a:extLst>
          </p:cNvPr>
          <p:cNvSpPr txBox="1"/>
          <p:nvPr/>
        </p:nvSpPr>
        <p:spPr>
          <a:xfrm>
            <a:off x="259080" y="1435672"/>
            <a:ext cx="57759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MBTA is investing in programs to increase the system capacity on the Red and Orange Lines.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 larger and new fleet of vehicles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Upgrades to the Signal and Train Control System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Dwell Time Improvement Initiative </a:t>
            </a:r>
          </a:p>
          <a:p>
            <a:pPr lvl="1"/>
            <a:endParaRPr lang="en-US" dirty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Future Service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Red Line going to 3 minute peak headways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Orange Line going to 4.5 minute peak headways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1FAF4B72-ABFE-454D-A9E8-2813004F8A2F}"/>
              </a:ext>
            </a:extLst>
          </p:cNvPr>
          <p:cNvGrpSpPr/>
          <p:nvPr/>
        </p:nvGrpSpPr>
        <p:grpSpPr>
          <a:xfrm>
            <a:off x="5764819" y="1703190"/>
            <a:ext cx="3310601" cy="2174901"/>
            <a:chOff x="5680999" y="1616501"/>
            <a:chExt cx="3463001" cy="2174901"/>
          </a:xfrm>
        </p:grpSpPr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C63E1B21-7089-49BC-9088-6199C0B053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80999" y="1958340"/>
              <a:ext cx="3463001" cy="1833062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="" xmlns:a16="http://schemas.microsoft.com/office/drawing/2014/main" id="{ABA78E66-FD95-43F3-AE5F-064EF8AC345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55655" y="1616501"/>
              <a:ext cx="1017563" cy="304690"/>
            </a:xfrm>
            <a:prstGeom prst="rect">
              <a:avLst/>
            </a:prstGeom>
          </p:spPr>
        </p:pic>
      </p:grp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96A3939F-FFD0-4618-9F72-F2CE13FC8B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0900" y="6269038"/>
            <a:ext cx="1673225" cy="155575"/>
          </a:xfrm>
        </p:spPr>
        <p:txBody>
          <a:bodyPr/>
          <a:lstStyle/>
          <a:p>
            <a:r>
              <a:rPr lang="en-US" dirty="0"/>
              <a:t>8/13/2018</a:t>
            </a:r>
          </a:p>
        </p:txBody>
      </p:sp>
    </p:spTree>
    <p:extLst>
      <p:ext uri="{BB962C8B-B14F-4D97-AF65-F5344CB8AC3E}">
        <p14:creationId xmlns:p14="http://schemas.microsoft.com/office/powerpoint/2010/main" val="2649303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="" xmlns:a16="http://schemas.microsoft.com/office/drawing/2014/main" id="{F15589C1-6AF5-4B18-BA92-E7B2448D5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Capacity vs Reliability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C945829C-D86E-474C-81FF-6DFF448505DD}"/>
              </a:ext>
            </a:extLst>
          </p:cNvPr>
          <p:cNvGrpSpPr/>
          <p:nvPr/>
        </p:nvGrpSpPr>
        <p:grpSpPr>
          <a:xfrm>
            <a:off x="699480" y="1756862"/>
            <a:ext cx="7514752" cy="2596483"/>
            <a:chOff x="522761" y="2590800"/>
            <a:chExt cx="7514752" cy="2596483"/>
          </a:xfrm>
        </p:grpSpPr>
        <p:grpSp>
          <p:nvGrpSpPr>
            <p:cNvPr id="6" name="Group 5">
              <a:extLst>
                <a:ext uri="{FF2B5EF4-FFF2-40B4-BE49-F238E27FC236}">
                  <a16:creationId xmlns="" xmlns:a16="http://schemas.microsoft.com/office/drawing/2014/main" id="{76DF614F-A382-4921-9002-B4438342D8FF}"/>
                </a:ext>
              </a:extLst>
            </p:cNvPr>
            <p:cNvGrpSpPr/>
            <p:nvPr/>
          </p:nvGrpSpPr>
          <p:grpSpPr>
            <a:xfrm>
              <a:off x="522761" y="3429000"/>
              <a:ext cx="2833234" cy="1661828"/>
              <a:chOff x="5707661" y="3315029"/>
              <a:chExt cx="2833234" cy="1661828"/>
            </a:xfrm>
          </p:grpSpPr>
          <p:pic>
            <p:nvPicPr>
              <p:cNvPr id="10" name="Picture 9">
                <a:extLst>
                  <a:ext uri="{FF2B5EF4-FFF2-40B4-BE49-F238E27FC236}">
                    <a16:creationId xmlns="" xmlns:a16="http://schemas.microsoft.com/office/drawing/2014/main" id="{228B3A3D-C680-48AC-8D14-48B7F24B3E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707661" y="3315029"/>
                <a:ext cx="1229840" cy="1661828"/>
              </a:xfrm>
              <a:prstGeom prst="rect">
                <a:avLst/>
              </a:prstGeom>
            </p:spPr>
          </p:pic>
          <p:sp>
            <p:nvSpPr>
              <p:cNvPr id="11" name="Rectangle 10">
                <a:extLst>
                  <a:ext uri="{FF2B5EF4-FFF2-40B4-BE49-F238E27FC236}">
                    <a16:creationId xmlns="" xmlns:a16="http://schemas.microsoft.com/office/drawing/2014/main" id="{1E9776CE-72BF-4846-951B-2CBE97BA17F1}"/>
                  </a:ext>
                </a:extLst>
              </p:cNvPr>
              <p:cNvSpPr/>
              <p:nvPr/>
            </p:nvSpPr>
            <p:spPr>
              <a:xfrm>
                <a:off x="6867670" y="3714058"/>
                <a:ext cx="1673225" cy="1555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="" xmlns:a16="http://schemas.microsoft.com/office/drawing/2014/main" id="{FB8B2CEA-83CC-4973-8ED5-8BB29BD67E22}"/>
                </a:ext>
              </a:extLst>
            </p:cNvPr>
            <p:cNvGrpSpPr/>
            <p:nvPr/>
          </p:nvGrpSpPr>
          <p:grpSpPr>
            <a:xfrm>
              <a:off x="3611881" y="2590800"/>
              <a:ext cx="4425632" cy="2596483"/>
              <a:chOff x="5707661" y="3315029"/>
              <a:chExt cx="2833234" cy="1661828"/>
            </a:xfrm>
          </p:grpSpPr>
          <p:pic>
            <p:nvPicPr>
              <p:cNvPr id="8" name="Picture 7">
                <a:extLst>
                  <a:ext uri="{FF2B5EF4-FFF2-40B4-BE49-F238E27FC236}">
                    <a16:creationId xmlns="" xmlns:a16="http://schemas.microsoft.com/office/drawing/2014/main" id="{6601E20D-4BB3-42CC-B2FE-F538957809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707661" y="3315029"/>
                <a:ext cx="1229840" cy="1661828"/>
              </a:xfrm>
              <a:prstGeom prst="rect">
                <a:avLst/>
              </a:prstGeom>
            </p:spPr>
          </p:pic>
          <p:sp>
            <p:nvSpPr>
              <p:cNvPr id="9" name="Rectangle 8">
                <a:extLst>
                  <a:ext uri="{FF2B5EF4-FFF2-40B4-BE49-F238E27FC236}">
                    <a16:creationId xmlns="" xmlns:a16="http://schemas.microsoft.com/office/drawing/2014/main" id="{8B34DA44-2805-4DC1-BCF6-38B131827E07}"/>
                  </a:ext>
                </a:extLst>
              </p:cNvPr>
              <p:cNvSpPr/>
              <p:nvPr/>
            </p:nvSpPr>
            <p:spPr>
              <a:xfrm>
                <a:off x="6867670" y="3714058"/>
                <a:ext cx="1673225" cy="1555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CA2A65B2-703B-4E0B-B857-D3D1E2D37B2B}"/>
              </a:ext>
            </a:extLst>
          </p:cNvPr>
          <p:cNvSpPr/>
          <p:nvPr/>
        </p:nvSpPr>
        <p:spPr>
          <a:xfrm>
            <a:off x="1736088" y="2576700"/>
            <a:ext cx="1775460" cy="2466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Current Capacity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E1E9F55E-E65C-4340-8CF4-00187B7D1596}"/>
              </a:ext>
            </a:extLst>
          </p:cNvPr>
          <p:cNvSpPr/>
          <p:nvPr/>
        </p:nvSpPr>
        <p:spPr>
          <a:xfrm>
            <a:off x="5600583" y="2037063"/>
            <a:ext cx="1775460" cy="2466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Future Capacity </a:t>
            </a:r>
          </a:p>
        </p:txBody>
      </p:sp>
      <p:sp>
        <p:nvSpPr>
          <p:cNvPr id="15" name="Date Placeholder 1">
            <a:extLst>
              <a:ext uri="{FF2B5EF4-FFF2-40B4-BE49-F238E27FC236}">
                <a16:creationId xmlns="" xmlns:a16="http://schemas.microsoft.com/office/drawing/2014/main" id="{6C258BD9-AD4A-4378-878D-8B657C352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0900" y="6269038"/>
            <a:ext cx="1673225" cy="155575"/>
          </a:xfrm>
        </p:spPr>
        <p:txBody>
          <a:bodyPr/>
          <a:lstStyle/>
          <a:p>
            <a:r>
              <a:rPr lang="en-US" dirty="0"/>
              <a:t>8/13/2018</a:t>
            </a:r>
          </a:p>
        </p:txBody>
      </p:sp>
    </p:spTree>
    <p:extLst>
      <p:ext uri="{BB962C8B-B14F-4D97-AF65-F5344CB8AC3E}">
        <p14:creationId xmlns:p14="http://schemas.microsoft.com/office/powerpoint/2010/main" val="4271972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="" xmlns:a16="http://schemas.microsoft.com/office/drawing/2014/main" id="{AE547B58-1BFD-4D4C-A701-839C85E5F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Capacity vs Reliability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18B0D24-CAA3-4064-9C96-32E1B8C26155}"/>
              </a:ext>
            </a:extLst>
          </p:cNvPr>
          <p:cNvSpPr/>
          <p:nvPr/>
        </p:nvSpPr>
        <p:spPr>
          <a:xfrm>
            <a:off x="231342" y="1062228"/>
            <a:ext cx="86813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lines are running faster and doing more in the same time period increasing the wear on our system.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charts below show the weekly wear before and after of both lines.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Increasing a systems wear increases that systems probability of failure.  </a:t>
            </a:r>
          </a:p>
          <a:p>
            <a:endParaRPr lang="en-US" dirty="0"/>
          </a:p>
        </p:txBody>
      </p:sp>
      <p:sp>
        <p:nvSpPr>
          <p:cNvPr id="21" name="Date Placeholder 1">
            <a:extLst>
              <a:ext uri="{FF2B5EF4-FFF2-40B4-BE49-F238E27FC236}">
                <a16:creationId xmlns="" xmlns:a16="http://schemas.microsoft.com/office/drawing/2014/main" id="{8E266940-3AC4-45FF-A246-6BB4EB6DC6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0900" y="6269038"/>
            <a:ext cx="1673225" cy="155575"/>
          </a:xfrm>
        </p:spPr>
        <p:txBody>
          <a:bodyPr/>
          <a:lstStyle/>
          <a:p>
            <a:r>
              <a:rPr lang="en-US" dirty="0"/>
              <a:t>8/13/2018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="" xmlns:a16="http://schemas.microsoft.com/office/drawing/2014/main" id="{107EFD64-5344-4E77-AC67-E8A3385AB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168184"/>
              </p:ext>
            </p:extLst>
          </p:nvPr>
        </p:nvGraphicFramePr>
        <p:xfrm>
          <a:off x="541020" y="2586901"/>
          <a:ext cx="3605620" cy="3682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="" xmlns:a16="http://schemas.microsoft.com/office/drawing/2014/main" id="{C9FF5ACA-352C-434F-9EEA-F2B60B4088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1294392"/>
              </p:ext>
            </p:extLst>
          </p:nvPr>
        </p:nvGraphicFramePr>
        <p:xfrm>
          <a:off x="5090568" y="2586901"/>
          <a:ext cx="3375252" cy="3682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037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005074C9-BE33-44F0-A94A-8FC73CFDD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F18C20"/>
                </a:solidFill>
              </a:rPr>
              <a:t>Orange Line </a:t>
            </a:r>
            <a:r>
              <a:rPr lang="en-US" sz="2000" dirty="0"/>
              <a:t>and </a:t>
            </a:r>
            <a:r>
              <a:rPr lang="en-US" sz="2000" dirty="0">
                <a:solidFill>
                  <a:srgbClr val="C00000"/>
                </a:solidFill>
              </a:rPr>
              <a:t>Red Line </a:t>
            </a:r>
            <a:r>
              <a:rPr lang="en-US" sz="2000" dirty="0"/>
              <a:t>Reliability Today  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4EC80CFD-DEC5-4479-BE68-739DB62E18F9}"/>
              </a:ext>
            </a:extLst>
          </p:cNvPr>
          <p:cNvGrpSpPr/>
          <p:nvPr/>
        </p:nvGrpSpPr>
        <p:grpSpPr>
          <a:xfrm>
            <a:off x="462684" y="1633853"/>
            <a:ext cx="8338415" cy="4119247"/>
            <a:chOff x="462685" y="1908173"/>
            <a:chExt cx="7903468" cy="3779521"/>
          </a:xfrm>
        </p:grpSpPr>
        <p:grpSp>
          <p:nvGrpSpPr>
            <p:cNvPr id="4" name="Group 3">
              <a:extLst>
                <a:ext uri="{FF2B5EF4-FFF2-40B4-BE49-F238E27FC236}">
                  <a16:creationId xmlns="" xmlns:a16="http://schemas.microsoft.com/office/drawing/2014/main" id="{4841D20C-A4D9-4C1E-96FD-C2C43F238DA7}"/>
                </a:ext>
              </a:extLst>
            </p:cNvPr>
            <p:cNvGrpSpPr/>
            <p:nvPr/>
          </p:nvGrpSpPr>
          <p:grpSpPr>
            <a:xfrm>
              <a:off x="462685" y="1908173"/>
              <a:ext cx="3918815" cy="3779521"/>
              <a:chOff x="462685" y="2011679"/>
              <a:chExt cx="2833451" cy="3123565"/>
            </a:xfrm>
          </p:grpSpPr>
          <p:pic>
            <p:nvPicPr>
              <p:cNvPr id="6" name="Picture 5">
                <a:extLst>
                  <a:ext uri="{FF2B5EF4-FFF2-40B4-BE49-F238E27FC236}">
                    <a16:creationId xmlns="" xmlns:a16="http://schemas.microsoft.com/office/drawing/2014/main" id="{B69FE2F9-E42C-40E5-855C-1D9BB36843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62685" y="2011679"/>
                <a:ext cx="2833451" cy="3123565"/>
              </a:xfrm>
              <a:prstGeom prst="rect">
                <a:avLst/>
              </a:prstGeom>
            </p:spPr>
          </p:pic>
          <p:sp>
            <p:nvSpPr>
              <p:cNvPr id="5" name="Title 2">
                <a:extLst>
                  <a:ext uri="{FF2B5EF4-FFF2-40B4-BE49-F238E27FC236}">
                    <a16:creationId xmlns="" xmlns:a16="http://schemas.microsoft.com/office/drawing/2014/main" id="{A5BFB829-8FB0-4D11-B6D8-FEB638E5D7C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2685" y="2119104"/>
                <a:ext cx="1350875" cy="30330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anchor="b" anchorCtr="0"/>
              <a:lstStyle>
                <a:lvl1pPr algn="l" defTabSz="905889" rtl="0" eaLnBrk="1" latinLnBrk="0" hangingPunct="1">
                  <a:lnSpc>
                    <a:spcPct val="100000"/>
                  </a:lnSpc>
                  <a:spcBef>
                    <a:spcPct val="0"/>
                  </a:spcBef>
                  <a:buNone/>
                  <a:defRPr sz="1600" b="1" kern="1200" spc="-50" baseline="0">
                    <a:solidFill>
                      <a:srgbClr val="00269E"/>
                    </a:solidFill>
                    <a:latin typeface="Arial" pitchFamily="34" charset="0"/>
                    <a:ea typeface="+mj-ea"/>
                    <a:cs typeface="Arial" pitchFamily="34" charset="0"/>
                  </a:defRPr>
                </a:lvl1pPr>
              </a:lstStyle>
              <a:p>
                <a:r>
                  <a:rPr lang="en-US" dirty="0">
                    <a:solidFill>
                      <a:srgbClr val="F18C20"/>
                    </a:solidFill>
                  </a:rPr>
                  <a:t>Orange Line</a:t>
                </a:r>
                <a:endParaRPr lang="en-US" dirty="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="" xmlns:a16="http://schemas.microsoft.com/office/drawing/2014/main" id="{15153090-647C-42DE-A089-7561F6C72735}"/>
                </a:ext>
              </a:extLst>
            </p:cNvPr>
            <p:cNvGrpSpPr/>
            <p:nvPr/>
          </p:nvGrpSpPr>
          <p:grpSpPr>
            <a:xfrm>
              <a:off x="4572000" y="1908173"/>
              <a:ext cx="3794153" cy="3779521"/>
              <a:chOff x="4887162" y="2011679"/>
              <a:chExt cx="2861244" cy="3123565"/>
            </a:xfrm>
          </p:grpSpPr>
          <p:pic>
            <p:nvPicPr>
              <p:cNvPr id="8" name="Picture 7">
                <a:extLst>
                  <a:ext uri="{FF2B5EF4-FFF2-40B4-BE49-F238E27FC236}">
                    <a16:creationId xmlns="" xmlns:a16="http://schemas.microsoft.com/office/drawing/2014/main" id="{9F82189A-A7F3-4524-9B46-43C3E47B20D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87162" y="2011679"/>
                <a:ext cx="2861244" cy="3123565"/>
              </a:xfrm>
              <a:prstGeom prst="rect">
                <a:avLst/>
              </a:prstGeom>
            </p:spPr>
          </p:pic>
          <p:sp>
            <p:nvSpPr>
              <p:cNvPr id="7" name="Title 2">
                <a:extLst>
                  <a:ext uri="{FF2B5EF4-FFF2-40B4-BE49-F238E27FC236}">
                    <a16:creationId xmlns="" xmlns:a16="http://schemas.microsoft.com/office/drawing/2014/main" id="{2A49D5F8-C1AD-48BF-90A8-D19BF818B8C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87162" y="2127473"/>
                <a:ext cx="1350875" cy="30330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anchor="b" anchorCtr="0"/>
              <a:lstStyle>
                <a:lvl1pPr algn="l" defTabSz="905889" rtl="0" eaLnBrk="1" latinLnBrk="0" hangingPunct="1">
                  <a:lnSpc>
                    <a:spcPct val="100000"/>
                  </a:lnSpc>
                  <a:spcBef>
                    <a:spcPct val="0"/>
                  </a:spcBef>
                  <a:buNone/>
                  <a:defRPr sz="1600" b="1" kern="1200" spc="-50" baseline="0">
                    <a:solidFill>
                      <a:srgbClr val="00269E"/>
                    </a:solidFill>
                    <a:latin typeface="Arial" pitchFamily="34" charset="0"/>
                    <a:ea typeface="+mj-ea"/>
                    <a:cs typeface="Arial" pitchFamily="34" charset="0"/>
                  </a:defRPr>
                </a:lvl1pPr>
              </a:lstStyle>
              <a:p>
                <a:r>
                  <a:rPr lang="en-US" dirty="0">
                    <a:solidFill>
                      <a:srgbClr val="C00000"/>
                    </a:solidFill>
                  </a:rPr>
                  <a:t>Red Line</a:t>
                </a:r>
              </a:p>
            </p:txBody>
          </p:sp>
        </p:grpSp>
      </p:grpSp>
      <p:sp>
        <p:nvSpPr>
          <p:cNvPr id="11" name="Date Placeholder 1">
            <a:extLst>
              <a:ext uri="{FF2B5EF4-FFF2-40B4-BE49-F238E27FC236}">
                <a16:creationId xmlns="" xmlns:a16="http://schemas.microsoft.com/office/drawing/2014/main" id="{B3909234-765D-4ABF-A77A-E34E5AF217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0900" y="6269038"/>
            <a:ext cx="1673225" cy="155575"/>
          </a:xfrm>
        </p:spPr>
        <p:txBody>
          <a:bodyPr/>
          <a:lstStyle/>
          <a:p>
            <a:r>
              <a:rPr lang="en-US" dirty="0"/>
              <a:t>8/13/2018</a:t>
            </a:r>
          </a:p>
        </p:txBody>
      </p:sp>
    </p:spTree>
    <p:extLst>
      <p:ext uri="{BB962C8B-B14F-4D97-AF65-F5344CB8AC3E}">
        <p14:creationId xmlns:p14="http://schemas.microsoft.com/office/powerpoint/2010/main" val="1451092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Delay Impact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7366DCAE-9D72-43A5-B1A9-7A70898F5E82}"/>
              </a:ext>
            </a:extLst>
          </p:cNvPr>
          <p:cNvGrpSpPr/>
          <p:nvPr/>
        </p:nvGrpSpPr>
        <p:grpSpPr>
          <a:xfrm>
            <a:off x="2964498" y="1863888"/>
            <a:ext cx="5909627" cy="4001883"/>
            <a:chOff x="566762" y="1592117"/>
            <a:chExt cx="7535919" cy="4886440"/>
          </a:xfrm>
        </p:grpSpPr>
        <p:graphicFrame>
          <p:nvGraphicFramePr>
            <p:cNvPr id="6" name="Diagram 5">
              <a:extLst>
                <a:ext uri="{FF2B5EF4-FFF2-40B4-BE49-F238E27FC236}">
                  <a16:creationId xmlns="" xmlns:a16="http://schemas.microsoft.com/office/drawing/2014/main" id="{5605C7D6-4BBC-4ADE-BC56-C39855CFD87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731392215"/>
                </p:ext>
              </p:extLst>
            </p:nvPr>
          </p:nvGraphicFramePr>
          <p:xfrm>
            <a:off x="2808685" y="2320390"/>
            <a:ext cx="3526630" cy="245481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7" name="Hexagon 6">
              <a:extLst>
                <a:ext uri="{FF2B5EF4-FFF2-40B4-BE49-F238E27FC236}">
                  <a16:creationId xmlns="" xmlns:a16="http://schemas.microsoft.com/office/drawing/2014/main" id="{6FD2367C-0FA0-4D32-995A-B79E1522FABE}"/>
                </a:ext>
              </a:extLst>
            </p:cNvPr>
            <p:cNvSpPr/>
            <p:nvPr/>
          </p:nvSpPr>
          <p:spPr>
            <a:xfrm>
              <a:off x="4550445" y="1592117"/>
              <a:ext cx="1397000" cy="709170"/>
            </a:xfrm>
            <a:prstGeom prst="hexagon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Problem Arises</a:t>
              </a:r>
            </a:p>
          </p:txBody>
        </p:sp>
        <p:sp>
          <p:nvSpPr>
            <p:cNvPr id="8" name="Arrow: Down 7">
              <a:extLst>
                <a:ext uri="{FF2B5EF4-FFF2-40B4-BE49-F238E27FC236}">
                  <a16:creationId xmlns="" xmlns:a16="http://schemas.microsoft.com/office/drawing/2014/main" id="{2E4D0525-315F-4502-BC1F-C2E0D8A900B3}"/>
                </a:ext>
              </a:extLst>
            </p:cNvPr>
            <p:cNvSpPr/>
            <p:nvPr/>
          </p:nvSpPr>
          <p:spPr>
            <a:xfrm rot="16200000">
              <a:off x="5721602" y="2947878"/>
              <a:ext cx="451685" cy="2033621"/>
            </a:xfrm>
            <a:prstGeom prst="downArrow">
              <a:avLst/>
            </a:prstGeom>
            <a:solidFill>
              <a:srgbClr val="A5A5A5">
                <a:tint val="60000"/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prstDash val="solid"/>
              <a:miter lim="800000"/>
            </a:ln>
            <a:effectLst/>
          </p:spPr>
        </p:sp>
        <p:sp>
          <p:nvSpPr>
            <p:cNvPr id="9" name="Arrow: Down 8">
              <a:extLst>
                <a:ext uri="{FF2B5EF4-FFF2-40B4-BE49-F238E27FC236}">
                  <a16:creationId xmlns="" xmlns:a16="http://schemas.microsoft.com/office/drawing/2014/main" id="{4651A5B9-F3C1-47F7-959A-8ADCF133227A}"/>
                </a:ext>
              </a:extLst>
            </p:cNvPr>
            <p:cNvSpPr/>
            <p:nvPr/>
          </p:nvSpPr>
          <p:spPr>
            <a:xfrm rot="5400000">
              <a:off x="2891460" y="2947879"/>
              <a:ext cx="451685" cy="2033621"/>
            </a:xfrm>
            <a:prstGeom prst="downArrow">
              <a:avLst/>
            </a:prstGeom>
            <a:solidFill>
              <a:srgbClr val="A5A5A5">
                <a:tint val="60000"/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prstDash val="solid"/>
              <a:miter lim="800000"/>
            </a:ln>
            <a:effectLst/>
          </p:spPr>
        </p:sp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C33C877D-9065-4648-8C1B-343031FC2B06}"/>
                </a:ext>
              </a:extLst>
            </p:cNvPr>
            <p:cNvGrpSpPr/>
            <p:nvPr/>
          </p:nvGrpSpPr>
          <p:grpSpPr>
            <a:xfrm>
              <a:off x="566762" y="3711763"/>
              <a:ext cx="1639238" cy="542021"/>
              <a:chOff x="831241" y="2723245"/>
              <a:chExt cx="2493725" cy="623431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="" xmlns:a16="http://schemas.microsoft.com/office/drawing/2014/main" id="{D0FF8B74-4913-4629-997C-5DB66EDD8B56}"/>
                  </a:ext>
                </a:extLst>
              </p:cNvPr>
              <p:cNvSpPr/>
              <p:nvPr/>
            </p:nvSpPr>
            <p:spPr>
              <a:xfrm>
                <a:off x="831241" y="2723245"/>
                <a:ext cx="2493725" cy="62343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</p:sp>
          <p:sp>
            <p:nvSpPr>
              <p:cNvPr id="25" name="TextBox 24">
                <a:extLst>
                  <a:ext uri="{FF2B5EF4-FFF2-40B4-BE49-F238E27FC236}">
                    <a16:creationId xmlns="" xmlns:a16="http://schemas.microsoft.com/office/drawing/2014/main" id="{3870188B-D8D7-446E-8736-233AE640EEFF}"/>
                  </a:ext>
                </a:extLst>
              </p:cNvPr>
              <p:cNvSpPr txBox="1"/>
              <p:nvPr/>
            </p:nvSpPr>
            <p:spPr>
              <a:xfrm>
                <a:off x="1952736" y="2723245"/>
                <a:ext cx="1332285" cy="62343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99568" tIns="99568" rIns="99568" bIns="99568" numCol="1" spcCol="1270" anchor="ctr" anchorCtr="0">
                <a:noAutofit/>
              </a:bodyPr>
              <a:lstStyle/>
              <a:p>
                <a:pPr marL="0" marR="0" lvl="0" indent="0" algn="ctr" defTabSz="6223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Back In Service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B94899B6-7A67-411D-AA1F-4A5C3FCD3DC1}"/>
                </a:ext>
              </a:extLst>
            </p:cNvPr>
            <p:cNvSpPr txBox="1"/>
            <p:nvPr/>
          </p:nvSpPr>
          <p:spPr>
            <a:xfrm>
              <a:off x="6917879" y="3738846"/>
              <a:ext cx="1184802" cy="5420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marL="0" marR="0" lvl="0" indent="0" algn="ctr" defTabSz="6223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Taken Out </a:t>
              </a:r>
            </a:p>
            <a:p>
              <a:pPr marL="0" marR="0" lvl="0" indent="0" algn="ctr" defTabSz="6223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of Service</a:t>
              </a: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3EFE62DD-966E-4C10-95B6-53D781FAFD5F}"/>
                </a:ext>
              </a:extLst>
            </p:cNvPr>
            <p:cNvSpPr/>
            <p:nvPr/>
          </p:nvSpPr>
          <p:spPr>
            <a:xfrm>
              <a:off x="4962672" y="4725127"/>
              <a:ext cx="2420819" cy="377467"/>
            </a:xfrm>
            <a:custGeom>
              <a:avLst/>
              <a:gdLst>
                <a:gd name="connsiteX0" fmla="*/ 0 w 2485977"/>
                <a:gd name="connsiteY0" fmla="*/ 60679 h 606785"/>
                <a:gd name="connsiteX1" fmla="*/ 60679 w 2485977"/>
                <a:gd name="connsiteY1" fmla="*/ 0 h 606785"/>
                <a:gd name="connsiteX2" fmla="*/ 2425299 w 2485977"/>
                <a:gd name="connsiteY2" fmla="*/ 0 h 606785"/>
                <a:gd name="connsiteX3" fmla="*/ 2485978 w 2485977"/>
                <a:gd name="connsiteY3" fmla="*/ 60679 h 606785"/>
                <a:gd name="connsiteX4" fmla="*/ 2485977 w 2485977"/>
                <a:gd name="connsiteY4" fmla="*/ 546107 h 606785"/>
                <a:gd name="connsiteX5" fmla="*/ 2425298 w 2485977"/>
                <a:gd name="connsiteY5" fmla="*/ 606786 h 606785"/>
                <a:gd name="connsiteX6" fmla="*/ 60679 w 2485977"/>
                <a:gd name="connsiteY6" fmla="*/ 606785 h 606785"/>
                <a:gd name="connsiteX7" fmla="*/ 0 w 2485977"/>
                <a:gd name="connsiteY7" fmla="*/ 546106 h 606785"/>
                <a:gd name="connsiteX8" fmla="*/ 0 w 2485977"/>
                <a:gd name="connsiteY8" fmla="*/ 60679 h 606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85977" h="606785">
                  <a:moveTo>
                    <a:pt x="0" y="60679"/>
                  </a:moveTo>
                  <a:cubicBezTo>
                    <a:pt x="0" y="27167"/>
                    <a:pt x="27167" y="0"/>
                    <a:pt x="60679" y="0"/>
                  </a:cubicBezTo>
                  <a:lnTo>
                    <a:pt x="2425299" y="0"/>
                  </a:lnTo>
                  <a:cubicBezTo>
                    <a:pt x="2458811" y="0"/>
                    <a:pt x="2485978" y="27167"/>
                    <a:pt x="2485978" y="60679"/>
                  </a:cubicBezTo>
                  <a:cubicBezTo>
                    <a:pt x="2485978" y="222488"/>
                    <a:pt x="2485977" y="384298"/>
                    <a:pt x="2485977" y="546107"/>
                  </a:cubicBezTo>
                  <a:cubicBezTo>
                    <a:pt x="2485977" y="579619"/>
                    <a:pt x="2458810" y="606786"/>
                    <a:pt x="2425298" y="606786"/>
                  </a:cubicBezTo>
                  <a:lnTo>
                    <a:pt x="60679" y="606785"/>
                  </a:lnTo>
                  <a:cubicBezTo>
                    <a:pt x="27167" y="606785"/>
                    <a:pt x="0" y="579618"/>
                    <a:pt x="0" y="546106"/>
                  </a:cubicBezTo>
                  <a:lnTo>
                    <a:pt x="0" y="60679"/>
                  </a:lnTo>
                  <a:close/>
                </a:path>
              </a:pathLst>
            </a:custGeom>
            <a:solidFill>
              <a:srgbClr val="A5A5A5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txBody>
            <a:bodyPr spcFirstLastPara="0" vert="horz" wrap="square" lIns="71112" tIns="71112" rIns="71112" bIns="71112" numCol="1" spcCol="1270" anchor="ctr" anchorCtr="0">
              <a:noAutofit/>
            </a:bodyPr>
            <a:lstStyle/>
            <a:p>
              <a:pPr marL="0" marR="0" lvl="0" indent="0" algn="ctr" defTabSz="6223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Capacity Impacts</a:t>
              </a:r>
            </a:p>
          </p:txBody>
        </p:sp>
        <p:cxnSp>
          <p:nvCxnSpPr>
            <p:cNvPr id="19" name="Connector: Elbow 18">
              <a:extLst>
                <a:ext uri="{FF2B5EF4-FFF2-40B4-BE49-F238E27FC236}">
                  <a16:creationId xmlns="" xmlns:a16="http://schemas.microsoft.com/office/drawing/2014/main" id="{62794E3D-6F4E-4646-84C8-415B3761E314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2862684" y="4547341"/>
              <a:ext cx="1211594" cy="164118"/>
            </a:xfrm>
            <a:prstGeom prst="bentConnector2">
              <a:avLst/>
            </a:prstGeom>
            <a:noFill/>
            <a:ln w="22225" cap="flat" cmpd="sng" algn="ctr">
              <a:solidFill>
                <a:srgbClr val="A5A5A5"/>
              </a:solidFill>
              <a:prstDash val="solid"/>
              <a:miter lim="800000"/>
            </a:ln>
            <a:effectLst/>
          </p:spPr>
        </p:cxnSp>
        <p:cxnSp>
          <p:nvCxnSpPr>
            <p:cNvPr id="20" name="Connector: Elbow 19">
              <a:extLst>
                <a:ext uri="{FF2B5EF4-FFF2-40B4-BE49-F238E27FC236}">
                  <a16:creationId xmlns="" xmlns:a16="http://schemas.microsoft.com/office/drawing/2014/main" id="{63CBD854-87C3-4C95-B8DE-5030D0CF477D}"/>
                </a:ext>
              </a:extLst>
            </p:cNvPr>
            <p:cNvCxnSpPr>
              <a:cxnSpLocks/>
            </p:cNvCxnSpPr>
            <p:nvPr/>
          </p:nvCxnSpPr>
          <p:spPr>
            <a:xfrm>
              <a:off x="5057347" y="4560936"/>
              <a:ext cx="1115735" cy="164117"/>
            </a:xfrm>
            <a:prstGeom prst="bentConnector3">
              <a:avLst>
                <a:gd name="adj1" fmla="val 99173"/>
              </a:avLst>
            </a:prstGeom>
            <a:noFill/>
            <a:ln w="22225" cap="flat" cmpd="sng" algn="ctr">
              <a:solidFill>
                <a:srgbClr val="A5A5A5"/>
              </a:solidFill>
              <a:prstDash val="solid"/>
              <a:miter lim="800000"/>
            </a:ln>
            <a:effectLst/>
          </p:spPr>
        </p:cxnSp>
        <p:sp>
          <p:nvSpPr>
            <p:cNvPr id="23" name="Arrow: Down 22">
              <a:extLst>
                <a:ext uri="{FF2B5EF4-FFF2-40B4-BE49-F238E27FC236}">
                  <a16:creationId xmlns="" xmlns:a16="http://schemas.microsoft.com/office/drawing/2014/main" id="{399E3364-A87E-4A0A-B9AA-92236DD6BCA2}"/>
                </a:ext>
              </a:extLst>
            </p:cNvPr>
            <p:cNvSpPr/>
            <p:nvPr/>
          </p:nvSpPr>
          <p:spPr>
            <a:xfrm rot="16200000">
              <a:off x="7081196" y="4737274"/>
              <a:ext cx="267174" cy="1334095"/>
            </a:xfrm>
            <a:prstGeom prst="downArrow">
              <a:avLst/>
            </a:prstGeom>
            <a:solidFill>
              <a:srgbClr val="A5A5A5">
                <a:tint val="60000"/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prstDash val="solid"/>
              <a:miter lim="800000"/>
            </a:ln>
            <a:effectLst/>
          </p:spPr>
        </p:sp>
        <p:pic>
          <p:nvPicPr>
            <p:cNvPr id="28" name="Picture 27">
              <a:extLst>
                <a:ext uri="{FF2B5EF4-FFF2-40B4-BE49-F238E27FC236}">
                  <a16:creationId xmlns="" xmlns:a16="http://schemas.microsoft.com/office/drawing/2014/main" id="{33750F56-BF0A-4DAA-A0B3-0D79D63A96E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143906" y="1672494"/>
              <a:ext cx="1312968" cy="634889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="" xmlns:a16="http://schemas.microsoft.com/office/drawing/2014/main" id="{CEA0BC94-5EA2-47A3-952A-F5CF0FF2D82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972384" y="5172906"/>
              <a:ext cx="522739" cy="451687"/>
            </a:xfrm>
            <a:prstGeom prst="rect">
              <a:avLst/>
            </a:prstGeom>
          </p:spPr>
        </p:pic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034B0382-0375-4A75-A30B-DF40043D8729}"/>
                </a:ext>
              </a:extLst>
            </p:cNvPr>
            <p:cNvSpPr/>
            <p:nvPr/>
          </p:nvSpPr>
          <p:spPr>
            <a:xfrm>
              <a:off x="1713294" y="4725127"/>
              <a:ext cx="2420819" cy="377467"/>
            </a:xfrm>
            <a:custGeom>
              <a:avLst/>
              <a:gdLst>
                <a:gd name="connsiteX0" fmla="*/ 0 w 2485977"/>
                <a:gd name="connsiteY0" fmla="*/ 60679 h 606785"/>
                <a:gd name="connsiteX1" fmla="*/ 60679 w 2485977"/>
                <a:gd name="connsiteY1" fmla="*/ 0 h 606785"/>
                <a:gd name="connsiteX2" fmla="*/ 2425299 w 2485977"/>
                <a:gd name="connsiteY2" fmla="*/ 0 h 606785"/>
                <a:gd name="connsiteX3" fmla="*/ 2485978 w 2485977"/>
                <a:gd name="connsiteY3" fmla="*/ 60679 h 606785"/>
                <a:gd name="connsiteX4" fmla="*/ 2485977 w 2485977"/>
                <a:gd name="connsiteY4" fmla="*/ 546107 h 606785"/>
                <a:gd name="connsiteX5" fmla="*/ 2425298 w 2485977"/>
                <a:gd name="connsiteY5" fmla="*/ 606786 h 606785"/>
                <a:gd name="connsiteX6" fmla="*/ 60679 w 2485977"/>
                <a:gd name="connsiteY6" fmla="*/ 606785 h 606785"/>
                <a:gd name="connsiteX7" fmla="*/ 0 w 2485977"/>
                <a:gd name="connsiteY7" fmla="*/ 546106 h 606785"/>
                <a:gd name="connsiteX8" fmla="*/ 0 w 2485977"/>
                <a:gd name="connsiteY8" fmla="*/ 60679 h 606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85977" h="606785">
                  <a:moveTo>
                    <a:pt x="0" y="60679"/>
                  </a:moveTo>
                  <a:cubicBezTo>
                    <a:pt x="0" y="27167"/>
                    <a:pt x="27167" y="0"/>
                    <a:pt x="60679" y="0"/>
                  </a:cubicBezTo>
                  <a:lnTo>
                    <a:pt x="2425299" y="0"/>
                  </a:lnTo>
                  <a:cubicBezTo>
                    <a:pt x="2458811" y="0"/>
                    <a:pt x="2485978" y="27167"/>
                    <a:pt x="2485978" y="60679"/>
                  </a:cubicBezTo>
                  <a:cubicBezTo>
                    <a:pt x="2485978" y="222488"/>
                    <a:pt x="2485977" y="384298"/>
                    <a:pt x="2485977" y="546107"/>
                  </a:cubicBezTo>
                  <a:cubicBezTo>
                    <a:pt x="2485977" y="579619"/>
                    <a:pt x="2458810" y="606786"/>
                    <a:pt x="2425298" y="606786"/>
                  </a:cubicBezTo>
                  <a:lnTo>
                    <a:pt x="60679" y="606785"/>
                  </a:lnTo>
                  <a:cubicBezTo>
                    <a:pt x="27167" y="606785"/>
                    <a:pt x="0" y="579618"/>
                    <a:pt x="0" y="546106"/>
                  </a:cubicBezTo>
                  <a:lnTo>
                    <a:pt x="0" y="60679"/>
                  </a:lnTo>
                  <a:close/>
                </a:path>
              </a:pathLst>
            </a:custGeom>
            <a:solidFill>
              <a:srgbClr val="A5A5A5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txBody>
            <a:bodyPr spcFirstLastPara="0" vert="horz" wrap="square" lIns="71112" tIns="71112" rIns="71112" bIns="71112" numCol="1" spcCol="1270" anchor="ctr" anchorCtr="0">
              <a:noAutofit/>
            </a:bodyPr>
            <a:lstStyle/>
            <a:p>
              <a:pPr marL="0" marR="0" lvl="0" indent="0" algn="ctr" defTabSz="6223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Dwell Time Impacts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19D38A63-DE00-42C9-82E7-98196938BCCB}"/>
                </a:ext>
              </a:extLst>
            </p:cNvPr>
            <p:cNvSpPr txBox="1"/>
            <p:nvPr/>
          </p:nvSpPr>
          <p:spPr>
            <a:xfrm>
              <a:off x="1667088" y="5049513"/>
              <a:ext cx="2629121" cy="142904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99568" tIns="99568" rIns="99568" bIns="99568" numCol="1" spcCol="1270" anchor="t" anchorCtr="0">
              <a:noAutofit/>
            </a:bodyPr>
            <a:lstStyle/>
            <a:p>
              <a:pPr marL="0" marR="0" lvl="0" indent="0" defTabSz="6223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Longer time a passenger takes to board a train due to crowded platforms or trains.  This results in train spending more time at a station</a:t>
              </a:r>
            </a:p>
          </p:txBody>
        </p:sp>
        <p:sp>
          <p:nvSpPr>
            <p:cNvPr id="38" name="Arrow: Down 37">
              <a:extLst>
                <a:ext uri="{FF2B5EF4-FFF2-40B4-BE49-F238E27FC236}">
                  <a16:creationId xmlns="" xmlns:a16="http://schemas.microsoft.com/office/drawing/2014/main" id="{1359BB1A-054D-4AF7-84B8-4F80A78991A6}"/>
                </a:ext>
              </a:extLst>
            </p:cNvPr>
            <p:cNvSpPr/>
            <p:nvPr/>
          </p:nvSpPr>
          <p:spPr>
            <a:xfrm rot="16200000" flipV="1">
              <a:off x="5489269" y="5089302"/>
              <a:ext cx="251888" cy="614751"/>
            </a:xfrm>
            <a:prstGeom prst="downArrow">
              <a:avLst/>
            </a:prstGeom>
            <a:solidFill>
              <a:srgbClr val="A5A5A5">
                <a:tint val="60000"/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prstDash val="solid"/>
              <a:miter lim="800000"/>
            </a:ln>
            <a:effectLst/>
          </p:spPr>
        </p:sp>
      </p:grpSp>
      <p:sp>
        <p:nvSpPr>
          <p:cNvPr id="26" name="Date Placeholder 1">
            <a:extLst>
              <a:ext uri="{FF2B5EF4-FFF2-40B4-BE49-F238E27FC236}">
                <a16:creationId xmlns="" xmlns:a16="http://schemas.microsoft.com/office/drawing/2014/main" id="{F29246B2-25D4-4389-9132-03EEE731CC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0900" y="6269038"/>
            <a:ext cx="1673225" cy="155575"/>
          </a:xfrm>
        </p:spPr>
        <p:txBody>
          <a:bodyPr/>
          <a:lstStyle/>
          <a:p>
            <a:r>
              <a:rPr lang="en-US" dirty="0"/>
              <a:t>8/13/2018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E0513C79-5897-4DBB-A5EE-CA0389C7BA7B}"/>
              </a:ext>
            </a:extLst>
          </p:cNvPr>
          <p:cNvSpPr/>
          <p:nvPr/>
        </p:nvSpPr>
        <p:spPr>
          <a:xfrm>
            <a:off x="387428" y="1834414"/>
            <a:ext cx="39056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Any incident has cascading impacts on each line.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Cascading Delays can be worse than the initial delay.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258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Causes of Delay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0528" y="1461291"/>
            <a:ext cx="8302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21ACE449-84DE-4FD3-A289-9762C5A35640}"/>
              </a:ext>
            </a:extLst>
          </p:cNvPr>
          <p:cNvGrpSpPr/>
          <p:nvPr/>
        </p:nvGrpSpPr>
        <p:grpSpPr>
          <a:xfrm>
            <a:off x="341756" y="1784456"/>
            <a:ext cx="8455673" cy="2551897"/>
            <a:chOff x="338823" y="2617756"/>
            <a:chExt cx="8455673" cy="2551897"/>
          </a:xfrm>
        </p:grpSpPr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E8B4E919-A63C-441A-BAB6-D54A51CF6C96}"/>
                </a:ext>
              </a:extLst>
            </p:cNvPr>
            <p:cNvSpPr/>
            <p:nvPr/>
          </p:nvSpPr>
          <p:spPr>
            <a:xfrm>
              <a:off x="7808372" y="4347957"/>
              <a:ext cx="880437" cy="595602"/>
            </a:xfrm>
            <a:custGeom>
              <a:avLst/>
              <a:gdLst>
                <a:gd name="connsiteX0" fmla="*/ 0 w 702430"/>
                <a:gd name="connsiteY0" fmla="*/ 70243 h 820990"/>
                <a:gd name="connsiteX1" fmla="*/ 70243 w 702430"/>
                <a:gd name="connsiteY1" fmla="*/ 0 h 820990"/>
                <a:gd name="connsiteX2" fmla="*/ 632187 w 702430"/>
                <a:gd name="connsiteY2" fmla="*/ 0 h 820990"/>
                <a:gd name="connsiteX3" fmla="*/ 702430 w 702430"/>
                <a:gd name="connsiteY3" fmla="*/ 70243 h 820990"/>
                <a:gd name="connsiteX4" fmla="*/ 702430 w 702430"/>
                <a:gd name="connsiteY4" fmla="*/ 750747 h 820990"/>
                <a:gd name="connsiteX5" fmla="*/ 632187 w 702430"/>
                <a:gd name="connsiteY5" fmla="*/ 820990 h 820990"/>
                <a:gd name="connsiteX6" fmla="*/ 70243 w 702430"/>
                <a:gd name="connsiteY6" fmla="*/ 820990 h 820990"/>
                <a:gd name="connsiteX7" fmla="*/ 0 w 702430"/>
                <a:gd name="connsiteY7" fmla="*/ 750747 h 820990"/>
                <a:gd name="connsiteX8" fmla="*/ 0 w 702430"/>
                <a:gd name="connsiteY8" fmla="*/ 70243 h 820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2430" h="820990">
                  <a:moveTo>
                    <a:pt x="0" y="70243"/>
                  </a:moveTo>
                  <a:cubicBezTo>
                    <a:pt x="0" y="31449"/>
                    <a:pt x="31449" y="0"/>
                    <a:pt x="70243" y="0"/>
                  </a:cubicBezTo>
                  <a:lnTo>
                    <a:pt x="632187" y="0"/>
                  </a:lnTo>
                  <a:cubicBezTo>
                    <a:pt x="670981" y="0"/>
                    <a:pt x="702430" y="31449"/>
                    <a:pt x="702430" y="70243"/>
                  </a:cubicBezTo>
                  <a:lnTo>
                    <a:pt x="702430" y="750747"/>
                  </a:lnTo>
                  <a:cubicBezTo>
                    <a:pt x="702430" y="789541"/>
                    <a:pt x="670981" y="820990"/>
                    <a:pt x="632187" y="820990"/>
                  </a:cubicBezTo>
                  <a:lnTo>
                    <a:pt x="70243" y="820990"/>
                  </a:lnTo>
                  <a:cubicBezTo>
                    <a:pt x="31449" y="820990"/>
                    <a:pt x="0" y="789541"/>
                    <a:pt x="0" y="750747"/>
                  </a:cubicBezTo>
                  <a:lnTo>
                    <a:pt x="0" y="7024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8673" tIns="58673" rIns="58673" bIns="58673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kern="1200" dirty="0">
                  <a:solidFill>
                    <a:schemeClr val="tx1"/>
                  </a:solidFill>
                </a:rPr>
                <a:t>Other Factors </a:t>
              </a:r>
            </a:p>
          </p:txBody>
        </p:sp>
        <p:sp>
          <p:nvSpPr>
            <p:cNvPr id="4" name="Hexagon 3">
              <a:extLst>
                <a:ext uri="{FF2B5EF4-FFF2-40B4-BE49-F238E27FC236}">
                  <a16:creationId xmlns="" xmlns:a16="http://schemas.microsoft.com/office/drawing/2014/main" id="{D7D86FB8-2655-40B8-92ED-FDB8BCB48A86}"/>
                </a:ext>
              </a:extLst>
            </p:cNvPr>
            <p:cNvSpPr/>
            <p:nvPr/>
          </p:nvSpPr>
          <p:spPr>
            <a:xfrm>
              <a:off x="4470438" y="2617756"/>
              <a:ext cx="1211881" cy="723899"/>
            </a:xfrm>
            <a:prstGeom prst="hexagon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 dirty="0"/>
            </a:p>
          </p:txBody>
        </p:sp>
        <p:sp>
          <p:nvSpPr>
            <p:cNvPr id="3" name="Rectangle 2">
              <a:extLst>
                <a:ext uri="{FF2B5EF4-FFF2-40B4-BE49-F238E27FC236}">
                  <a16:creationId xmlns="" xmlns:a16="http://schemas.microsoft.com/office/drawing/2014/main" id="{FF3FD6D4-CCDC-4CB9-BBC8-A4C8AD8F110D}"/>
                </a:ext>
              </a:extLst>
            </p:cNvPr>
            <p:cNvSpPr/>
            <p:nvPr/>
          </p:nvSpPr>
          <p:spPr>
            <a:xfrm>
              <a:off x="4644210" y="2795039"/>
              <a:ext cx="86433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Delay </a:t>
              </a: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73E68D3F-F6A3-4AFB-B14F-CFF1B69E5719}"/>
                </a:ext>
              </a:extLst>
            </p:cNvPr>
            <p:cNvSpPr/>
            <p:nvPr/>
          </p:nvSpPr>
          <p:spPr>
            <a:xfrm>
              <a:off x="339429" y="3427144"/>
              <a:ext cx="3749970" cy="820990"/>
            </a:xfrm>
            <a:custGeom>
              <a:avLst/>
              <a:gdLst>
                <a:gd name="connsiteX0" fmla="*/ 0 w 3749970"/>
                <a:gd name="connsiteY0" fmla="*/ 82099 h 820990"/>
                <a:gd name="connsiteX1" fmla="*/ 82099 w 3749970"/>
                <a:gd name="connsiteY1" fmla="*/ 0 h 820990"/>
                <a:gd name="connsiteX2" fmla="*/ 3667871 w 3749970"/>
                <a:gd name="connsiteY2" fmla="*/ 0 h 820990"/>
                <a:gd name="connsiteX3" fmla="*/ 3749970 w 3749970"/>
                <a:gd name="connsiteY3" fmla="*/ 82099 h 820990"/>
                <a:gd name="connsiteX4" fmla="*/ 3749970 w 3749970"/>
                <a:gd name="connsiteY4" fmla="*/ 738891 h 820990"/>
                <a:gd name="connsiteX5" fmla="*/ 3667871 w 3749970"/>
                <a:gd name="connsiteY5" fmla="*/ 820990 h 820990"/>
                <a:gd name="connsiteX6" fmla="*/ 82099 w 3749970"/>
                <a:gd name="connsiteY6" fmla="*/ 820990 h 820990"/>
                <a:gd name="connsiteX7" fmla="*/ 0 w 3749970"/>
                <a:gd name="connsiteY7" fmla="*/ 738891 h 820990"/>
                <a:gd name="connsiteX8" fmla="*/ 0 w 3749970"/>
                <a:gd name="connsiteY8" fmla="*/ 82099 h 820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49970" h="820990">
                  <a:moveTo>
                    <a:pt x="0" y="82099"/>
                  </a:moveTo>
                  <a:cubicBezTo>
                    <a:pt x="0" y="36757"/>
                    <a:pt x="36757" y="0"/>
                    <a:pt x="82099" y="0"/>
                  </a:cubicBezTo>
                  <a:lnTo>
                    <a:pt x="3667871" y="0"/>
                  </a:lnTo>
                  <a:cubicBezTo>
                    <a:pt x="3713213" y="0"/>
                    <a:pt x="3749970" y="36757"/>
                    <a:pt x="3749970" y="82099"/>
                  </a:cubicBezTo>
                  <a:lnTo>
                    <a:pt x="3749970" y="738891"/>
                  </a:lnTo>
                  <a:cubicBezTo>
                    <a:pt x="3749970" y="784233"/>
                    <a:pt x="3713213" y="820990"/>
                    <a:pt x="3667871" y="820990"/>
                  </a:cubicBezTo>
                  <a:lnTo>
                    <a:pt x="82099" y="820990"/>
                  </a:lnTo>
                  <a:cubicBezTo>
                    <a:pt x="36757" y="820990"/>
                    <a:pt x="0" y="784233"/>
                    <a:pt x="0" y="738891"/>
                  </a:cubicBezTo>
                  <a:lnTo>
                    <a:pt x="0" y="8209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626" tIns="92626" rIns="92626" bIns="92626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800" kern="1200" dirty="0">
                  <a:solidFill>
                    <a:schemeClr val="tx1"/>
                  </a:solidFill>
                  <a:latin typeface="Calibri" panose="020F0502020204030204"/>
                  <a:ea typeface="+mn-ea"/>
                  <a:cs typeface="+mn-cs"/>
                </a:rPr>
                <a:t>30% Uncontrollable Delays</a:t>
              </a: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C6C81B55-2B1D-44E9-9BE1-CA98E689D6D5}"/>
                </a:ext>
              </a:extLst>
            </p:cNvPr>
            <p:cNvSpPr/>
            <p:nvPr/>
          </p:nvSpPr>
          <p:spPr>
            <a:xfrm>
              <a:off x="338823" y="4333623"/>
              <a:ext cx="881930" cy="595602"/>
            </a:xfrm>
            <a:custGeom>
              <a:avLst/>
              <a:gdLst>
                <a:gd name="connsiteX0" fmla="*/ 0 w 881930"/>
                <a:gd name="connsiteY0" fmla="*/ 82099 h 820990"/>
                <a:gd name="connsiteX1" fmla="*/ 82099 w 881930"/>
                <a:gd name="connsiteY1" fmla="*/ 0 h 820990"/>
                <a:gd name="connsiteX2" fmla="*/ 799831 w 881930"/>
                <a:gd name="connsiteY2" fmla="*/ 0 h 820990"/>
                <a:gd name="connsiteX3" fmla="*/ 881930 w 881930"/>
                <a:gd name="connsiteY3" fmla="*/ 82099 h 820990"/>
                <a:gd name="connsiteX4" fmla="*/ 881930 w 881930"/>
                <a:gd name="connsiteY4" fmla="*/ 738891 h 820990"/>
                <a:gd name="connsiteX5" fmla="*/ 799831 w 881930"/>
                <a:gd name="connsiteY5" fmla="*/ 820990 h 820990"/>
                <a:gd name="connsiteX6" fmla="*/ 82099 w 881930"/>
                <a:gd name="connsiteY6" fmla="*/ 820990 h 820990"/>
                <a:gd name="connsiteX7" fmla="*/ 0 w 881930"/>
                <a:gd name="connsiteY7" fmla="*/ 738891 h 820990"/>
                <a:gd name="connsiteX8" fmla="*/ 0 w 881930"/>
                <a:gd name="connsiteY8" fmla="*/ 82099 h 820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1930" h="820990">
                  <a:moveTo>
                    <a:pt x="0" y="82099"/>
                  </a:moveTo>
                  <a:cubicBezTo>
                    <a:pt x="0" y="36757"/>
                    <a:pt x="36757" y="0"/>
                    <a:pt x="82099" y="0"/>
                  </a:cubicBezTo>
                  <a:lnTo>
                    <a:pt x="799831" y="0"/>
                  </a:lnTo>
                  <a:cubicBezTo>
                    <a:pt x="845173" y="0"/>
                    <a:pt x="881930" y="36757"/>
                    <a:pt x="881930" y="82099"/>
                  </a:cubicBezTo>
                  <a:lnTo>
                    <a:pt x="881930" y="738891"/>
                  </a:lnTo>
                  <a:cubicBezTo>
                    <a:pt x="881930" y="784233"/>
                    <a:pt x="845173" y="820990"/>
                    <a:pt x="799831" y="820990"/>
                  </a:cubicBezTo>
                  <a:lnTo>
                    <a:pt x="82099" y="820990"/>
                  </a:lnTo>
                  <a:cubicBezTo>
                    <a:pt x="36757" y="820990"/>
                    <a:pt x="0" y="784233"/>
                    <a:pt x="0" y="738891"/>
                  </a:cubicBezTo>
                  <a:lnTo>
                    <a:pt x="0" y="8209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526" tIns="54526" rIns="54526" bIns="54526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kern="1200" dirty="0">
                  <a:solidFill>
                    <a:schemeClr val="tx1"/>
                  </a:solidFill>
                </a:rPr>
                <a:t>Police Action</a:t>
              </a: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1FA85461-D004-4395-A887-791FE11415A0}"/>
                </a:ext>
              </a:extLst>
            </p:cNvPr>
            <p:cNvSpPr/>
            <p:nvPr/>
          </p:nvSpPr>
          <p:spPr>
            <a:xfrm>
              <a:off x="2197885" y="4347957"/>
              <a:ext cx="881930" cy="595602"/>
            </a:xfrm>
            <a:custGeom>
              <a:avLst/>
              <a:gdLst>
                <a:gd name="connsiteX0" fmla="*/ 0 w 881930"/>
                <a:gd name="connsiteY0" fmla="*/ 82099 h 820990"/>
                <a:gd name="connsiteX1" fmla="*/ 82099 w 881930"/>
                <a:gd name="connsiteY1" fmla="*/ 0 h 820990"/>
                <a:gd name="connsiteX2" fmla="*/ 799831 w 881930"/>
                <a:gd name="connsiteY2" fmla="*/ 0 h 820990"/>
                <a:gd name="connsiteX3" fmla="*/ 881930 w 881930"/>
                <a:gd name="connsiteY3" fmla="*/ 82099 h 820990"/>
                <a:gd name="connsiteX4" fmla="*/ 881930 w 881930"/>
                <a:gd name="connsiteY4" fmla="*/ 738891 h 820990"/>
                <a:gd name="connsiteX5" fmla="*/ 799831 w 881930"/>
                <a:gd name="connsiteY5" fmla="*/ 820990 h 820990"/>
                <a:gd name="connsiteX6" fmla="*/ 82099 w 881930"/>
                <a:gd name="connsiteY6" fmla="*/ 820990 h 820990"/>
                <a:gd name="connsiteX7" fmla="*/ 0 w 881930"/>
                <a:gd name="connsiteY7" fmla="*/ 738891 h 820990"/>
                <a:gd name="connsiteX8" fmla="*/ 0 w 881930"/>
                <a:gd name="connsiteY8" fmla="*/ 82099 h 820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1930" h="820990">
                  <a:moveTo>
                    <a:pt x="0" y="82099"/>
                  </a:moveTo>
                  <a:cubicBezTo>
                    <a:pt x="0" y="36757"/>
                    <a:pt x="36757" y="0"/>
                    <a:pt x="82099" y="0"/>
                  </a:cubicBezTo>
                  <a:lnTo>
                    <a:pt x="799831" y="0"/>
                  </a:lnTo>
                  <a:cubicBezTo>
                    <a:pt x="845173" y="0"/>
                    <a:pt x="881930" y="36757"/>
                    <a:pt x="881930" y="82099"/>
                  </a:cubicBezTo>
                  <a:lnTo>
                    <a:pt x="881930" y="738891"/>
                  </a:lnTo>
                  <a:cubicBezTo>
                    <a:pt x="881930" y="784233"/>
                    <a:pt x="845173" y="820990"/>
                    <a:pt x="799831" y="820990"/>
                  </a:cubicBezTo>
                  <a:lnTo>
                    <a:pt x="82099" y="820990"/>
                  </a:lnTo>
                  <a:cubicBezTo>
                    <a:pt x="36757" y="820990"/>
                    <a:pt x="0" y="784233"/>
                    <a:pt x="0" y="738891"/>
                  </a:cubicBezTo>
                  <a:lnTo>
                    <a:pt x="0" y="8209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526" tIns="54526" rIns="54526" bIns="54526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kern="1200" dirty="0">
                  <a:solidFill>
                    <a:schemeClr val="tx1"/>
                  </a:solidFill>
                </a:rPr>
                <a:t>Special Events</a:t>
              </a: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37843AB7-4BE9-41ED-A442-983A6D61EF2D}"/>
                </a:ext>
              </a:extLst>
            </p:cNvPr>
            <p:cNvSpPr/>
            <p:nvPr/>
          </p:nvSpPr>
          <p:spPr>
            <a:xfrm>
              <a:off x="3115807" y="4347957"/>
              <a:ext cx="911076" cy="595602"/>
            </a:xfrm>
            <a:custGeom>
              <a:avLst/>
              <a:gdLst>
                <a:gd name="connsiteX0" fmla="*/ 0 w 881930"/>
                <a:gd name="connsiteY0" fmla="*/ 82099 h 820990"/>
                <a:gd name="connsiteX1" fmla="*/ 82099 w 881930"/>
                <a:gd name="connsiteY1" fmla="*/ 0 h 820990"/>
                <a:gd name="connsiteX2" fmla="*/ 799831 w 881930"/>
                <a:gd name="connsiteY2" fmla="*/ 0 h 820990"/>
                <a:gd name="connsiteX3" fmla="*/ 881930 w 881930"/>
                <a:gd name="connsiteY3" fmla="*/ 82099 h 820990"/>
                <a:gd name="connsiteX4" fmla="*/ 881930 w 881930"/>
                <a:gd name="connsiteY4" fmla="*/ 738891 h 820990"/>
                <a:gd name="connsiteX5" fmla="*/ 799831 w 881930"/>
                <a:gd name="connsiteY5" fmla="*/ 820990 h 820990"/>
                <a:gd name="connsiteX6" fmla="*/ 82099 w 881930"/>
                <a:gd name="connsiteY6" fmla="*/ 820990 h 820990"/>
                <a:gd name="connsiteX7" fmla="*/ 0 w 881930"/>
                <a:gd name="connsiteY7" fmla="*/ 738891 h 820990"/>
                <a:gd name="connsiteX8" fmla="*/ 0 w 881930"/>
                <a:gd name="connsiteY8" fmla="*/ 82099 h 820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1930" h="820990">
                  <a:moveTo>
                    <a:pt x="0" y="82099"/>
                  </a:moveTo>
                  <a:cubicBezTo>
                    <a:pt x="0" y="36757"/>
                    <a:pt x="36757" y="0"/>
                    <a:pt x="82099" y="0"/>
                  </a:cubicBezTo>
                  <a:lnTo>
                    <a:pt x="799831" y="0"/>
                  </a:lnTo>
                  <a:cubicBezTo>
                    <a:pt x="845173" y="0"/>
                    <a:pt x="881930" y="36757"/>
                    <a:pt x="881930" y="82099"/>
                  </a:cubicBezTo>
                  <a:lnTo>
                    <a:pt x="881930" y="738891"/>
                  </a:lnTo>
                  <a:cubicBezTo>
                    <a:pt x="881930" y="784233"/>
                    <a:pt x="845173" y="820990"/>
                    <a:pt x="799831" y="820990"/>
                  </a:cubicBezTo>
                  <a:lnTo>
                    <a:pt x="82099" y="820990"/>
                  </a:lnTo>
                  <a:cubicBezTo>
                    <a:pt x="36757" y="820990"/>
                    <a:pt x="0" y="784233"/>
                    <a:pt x="0" y="738891"/>
                  </a:cubicBezTo>
                  <a:lnTo>
                    <a:pt x="0" y="8209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526" tIns="54526" rIns="54526" bIns="54526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kern="1200" dirty="0">
                  <a:solidFill>
                    <a:schemeClr val="tx1"/>
                  </a:solidFill>
                </a:rPr>
                <a:t>Other Factors</a:t>
              </a:r>
            </a:p>
          </p:txBody>
        </p:sp>
        <p:cxnSp>
          <p:nvCxnSpPr>
            <p:cNvPr id="9" name="Connector: Elbow 8">
              <a:extLst>
                <a:ext uri="{FF2B5EF4-FFF2-40B4-BE49-F238E27FC236}">
                  <a16:creationId xmlns="" xmlns:a16="http://schemas.microsoft.com/office/drawing/2014/main" id="{9051D86D-7200-414F-8564-33E2DAB02997}"/>
                </a:ext>
              </a:extLst>
            </p:cNvPr>
            <p:cNvCxnSpPr/>
            <p:nvPr/>
          </p:nvCxnSpPr>
          <p:spPr>
            <a:xfrm rot="10800000" flipV="1">
              <a:off x="2213808" y="3253396"/>
              <a:ext cx="1039826" cy="173132"/>
            </a:xfrm>
            <a:prstGeom prst="bentConnector2">
              <a:avLst/>
            </a:prstGeom>
            <a:noFill/>
            <a:ln w="22225" cap="flat" cmpd="sng" algn="ctr">
              <a:solidFill>
                <a:srgbClr val="A5A5A5"/>
              </a:solidFill>
              <a:prstDash val="solid"/>
              <a:miter lim="800000"/>
            </a:ln>
            <a:effectLst/>
          </p:spPr>
        </p:cxnSp>
        <p:cxnSp>
          <p:nvCxnSpPr>
            <p:cNvPr id="10" name="Connector: Elbow 9">
              <a:extLst>
                <a:ext uri="{FF2B5EF4-FFF2-40B4-BE49-F238E27FC236}">
                  <a16:creationId xmlns="" xmlns:a16="http://schemas.microsoft.com/office/drawing/2014/main" id="{1E858DDA-95FB-4B75-A66C-8B3C932FF586}"/>
                </a:ext>
              </a:extLst>
            </p:cNvPr>
            <p:cNvCxnSpPr>
              <a:cxnSpLocks/>
            </p:cNvCxnSpPr>
            <p:nvPr/>
          </p:nvCxnSpPr>
          <p:spPr>
            <a:xfrm>
              <a:off x="5808982" y="3254148"/>
              <a:ext cx="1275890" cy="188768"/>
            </a:xfrm>
            <a:prstGeom prst="bentConnector2">
              <a:avLst/>
            </a:prstGeom>
            <a:noFill/>
            <a:ln w="22225" cap="flat" cmpd="sng" algn="ctr">
              <a:solidFill>
                <a:srgbClr val="A5A5A5"/>
              </a:solidFill>
              <a:prstDash val="solid"/>
              <a:miter lim="800000"/>
            </a:ln>
            <a:effectLst/>
          </p:spPr>
        </p:cxn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78614DF0-9418-4F4E-9E93-19BCE1A32427}"/>
                </a:ext>
              </a:extLst>
            </p:cNvPr>
            <p:cNvSpPr/>
            <p:nvPr/>
          </p:nvSpPr>
          <p:spPr>
            <a:xfrm>
              <a:off x="5043313" y="3427281"/>
              <a:ext cx="3751183" cy="1742372"/>
            </a:xfrm>
            <a:prstGeom prst="rect">
              <a:avLst/>
            </a:prstGeom>
            <a:noFill/>
          </p:spPr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22C33152-6F24-46E1-90A8-B5D99AB83512}"/>
                </a:ext>
              </a:extLst>
            </p:cNvPr>
            <p:cNvSpPr/>
            <p:nvPr/>
          </p:nvSpPr>
          <p:spPr>
            <a:xfrm>
              <a:off x="5043313" y="3427897"/>
              <a:ext cx="3748171" cy="820990"/>
            </a:xfrm>
            <a:custGeom>
              <a:avLst/>
              <a:gdLst>
                <a:gd name="connsiteX0" fmla="*/ 0 w 3748171"/>
                <a:gd name="connsiteY0" fmla="*/ 82099 h 820990"/>
                <a:gd name="connsiteX1" fmla="*/ 82099 w 3748171"/>
                <a:gd name="connsiteY1" fmla="*/ 0 h 820990"/>
                <a:gd name="connsiteX2" fmla="*/ 3666072 w 3748171"/>
                <a:gd name="connsiteY2" fmla="*/ 0 h 820990"/>
                <a:gd name="connsiteX3" fmla="*/ 3748171 w 3748171"/>
                <a:gd name="connsiteY3" fmla="*/ 82099 h 820990"/>
                <a:gd name="connsiteX4" fmla="*/ 3748171 w 3748171"/>
                <a:gd name="connsiteY4" fmla="*/ 738891 h 820990"/>
                <a:gd name="connsiteX5" fmla="*/ 3666072 w 3748171"/>
                <a:gd name="connsiteY5" fmla="*/ 820990 h 820990"/>
                <a:gd name="connsiteX6" fmla="*/ 82099 w 3748171"/>
                <a:gd name="connsiteY6" fmla="*/ 820990 h 820990"/>
                <a:gd name="connsiteX7" fmla="*/ 0 w 3748171"/>
                <a:gd name="connsiteY7" fmla="*/ 738891 h 820990"/>
                <a:gd name="connsiteX8" fmla="*/ 0 w 3748171"/>
                <a:gd name="connsiteY8" fmla="*/ 82099 h 820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48171" h="820990">
                  <a:moveTo>
                    <a:pt x="0" y="82099"/>
                  </a:moveTo>
                  <a:cubicBezTo>
                    <a:pt x="0" y="36757"/>
                    <a:pt x="36757" y="0"/>
                    <a:pt x="82099" y="0"/>
                  </a:cubicBezTo>
                  <a:lnTo>
                    <a:pt x="3666072" y="0"/>
                  </a:lnTo>
                  <a:cubicBezTo>
                    <a:pt x="3711414" y="0"/>
                    <a:pt x="3748171" y="36757"/>
                    <a:pt x="3748171" y="82099"/>
                  </a:cubicBezTo>
                  <a:lnTo>
                    <a:pt x="3748171" y="738891"/>
                  </a:lnTo>
                  <a:cubicBezTo>
                    <a:pt x="3748171" y="784233"/>
                    <a:pt x="3711414" y="820990"/>
                    <a:pt x="3666072" y="820990"/>
                  </a:cubicBezTo>
                  <a:lnTo>
                    <a:pt x="82099" y="820990"/>
                  </a:lnTo>
                  <a:cubicBezTo>
                    <a:pt x="36757" y="820990"/>
                    <a:pt x="0" y="784233"/>
                    <a:pt x="0" y="738891"/>
                  </a:cubicBezTo>
                  <a:lnTo>
                    <a:pt x="0" y="8209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626" tIns="92626" rIns="92626" bIns="92626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dirty="0">
                  <a:solidFill>
                    <a:schemeClr val="tx1"/>
                  </a:solidFill>
                  <a:latin typeface="Calibri" panose="020F0502020204030204"/>
                </a:rPr>
                <a:t>70</a:t>
              </a:r>
              <a:r>
                <a:rPr lang="en-US" sz="1800" kern="1200" dirty="0">
                  <a:solidFill>
                    <a:schemeClr val="tx1"/>
                  </a:solidFill>
                  <a:latin typeface="Calibri" panose="020F0502020204030204"/>
                  <a:ea typeface="+mn-ea"/>
                  <a:cs typeface="+mn-cs"/>
                </a:rPr>
                <a:t>% Controllable Delays</a:t>
              </a: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3A037F4E-523A-400D-BA2A-780938BD2075}"/>
                </a:ext>
              </a:extLst>
            </p:cNvPr>
            <p:cNvSpPr/>
            <p:nvPr/>
          </p:nvSpPr>
          <p:spPr>
            <a:xfrm>
              <a:off x="5067383" y="4347957"/>
              <a:ext cx="881929" cy="595602"/>
            </a:xfrm>
            <a:custGeom>
              <a:avLst/>
              <a:gdLst>
                <a:gd name="connsiteX0" fmla="*/ 0 w 702430"/>
                <a:gd name="connsiteY0" fmla="*/ 70243 h 820990"/>
                <a:gd name="connsiteX1" fmla="*/ 70243 w 702430"/>
                <a:gd name="connsiteY1" fmla="*/ 0 h 820990"/>
                <a:gd name="connsiteX2" fmla="*/ 632187 w 702430"/>
                <a:gd name="connsiteY2" fmla="*/ 0 h 820990"/>
                <a:gd name="connsiteX3" fmla="*/ 702430 w 702430"/>
                <a:gd name="connsiteY3" fmla="*/ 70243 h 820990"/>
                <a:gd name="connsiteX4" fmla="*/ 702430 w 702430"/>
                <a:gd name="connsiteY4" fmla="*/ 750747 h 820990"/>
                <a:gd name="connsiteX5" fmla="*/ 632187 w 702430"/>
                <a:gd name="connsiteY5" fmla="*/ 820990 h 820990"/>
                <a:gd name="connsiteX6" fmla="*/ 70243 w 702430"/>
                <a:gd name="connsiteY6" fmla="*/ 820990 h 820990"/>
                <a:gd name="connsiteX7" fmla="*/ 0 w 702430"/>
                <a:gd name="connsiteY7" fmla="*/ 750747 h 820990"/>
                <a:gd name="connsiteX8" fmla="*/ 0 w 702430"/>
                <a:gd name="connsiteY8" fmla="*/ 70243 h 820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2430" h="820990">
                  <a:moveTo>
                    <a:pt x="0" y="70243"/>
                  </a:moveTo>
                  <a:cubicBezTo>
                    <a:pt x="0" y="31449"/>
                    <a:pt x="31449" y="0"/>
                    <a:pt x="70243" y="0"/>
                  </a:cubicBezTo>
                  <a:lnTo>
                    <a:pt x="632187" y="0"/>
                  </a:lnTo>
                  <a:cubicBezTo>
                    <a:pt x="670981" y="0"/>
                    <a:pt x="702430" y="31449"/>
                    <a:pt x="702430" y="70243"/>
                  </a:cubicBezTo>
                  <a:lnTo>
                    <a:pt x="702430" y="750747"/>
                  </a:lnTo>
                  <a:cubicBezTo>
                    <a:pt x="702430" y="789541"/>
                    <a:pt x="670981" y="820990"/>
                    <a:pt x="632187" y="820990"/>
                  </a:cubicBezTo>
                  <a:lnTo>
                    <a:pt x="70243" y="820990"/>
                  </a:lnTo>
                  <a:cubicBezTo>
                    <a:pt x="31449" y="820990"/>
                    <a:pt x="0" y="789541"/>
                    <a:pt x="0" y="750747"/>
                  </a:cubicBezTo>
                  <a:lnTo>
                    <a:pt x="0" y="7024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8673" tIns="58673" rIns="58673" bIns="58673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en-US" sz="1300" kern="1200" dirty="0">
                  <a:solidFill>
                    <a:schemeClr val="tx1"/>
                  </a:solidFill>
                </a:rPr>
                <a:t>Disabled Train</a:t>
              </a:r>
              <a:endParaRPr lang="en-US" sz="1300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="" xmlns:a16="http://schemas.microsoft.com/office/drawing/2014/main" id="{31DB923B-D07E-4B13-BDFC-BB832055C40D}"/>
                </a:ext>
              </a:extLst>
            </p:cNvPr>
            <p:cNvSpPr/>
            <p:nvPr/>
          </p:nvSpPr>
          <p:spPr>
            <a:xfrm>
              <a:off x="5973382" y="4334513"/>
              <a:ext cx="886327" cy="595602"/>
            </a:xfrm>
            <a:custGeom>
              <a:avLst/>
              <a:gdLst>
                <a:gd name="connsiteX0" fmla="*/ 0 w 702430"/>
                <a:gd name="connsiteY0" fmla="*/ 70243 h 820990"/>
                <a:gd name="connsiteX1" fmla="*/ 70243 w 702430"/>
                <a:gd name="connsiteY1" fmla="*/ 0 h 820990"/>
                <a:gd name="connsiteX2" fmla="*/ 632187 w 702430"/>
                <a:gd name="connsiteY2" fmla="*/ 0 h 820990"/>
                <a:gd name="connsiteX3" fmla="*/ 702430 w 702430"/>
                <a:gd name="connsiteY3" fmla="*/ 70243 h 820990"/>
                <a:gd name="connsiteX4" fmla="*/ 702430 w 702430"/>
                <a:gd name="connsiteY4" fmla="*/ 750747 h 820990"/>
                <a:gd name="connsiteX5" fmla="*/ 632187 w 702430"/>
                <a:gd name="connsiteY5" fmla="*/ 820990 h 820990"/>
                <a:gd name="connsiteX6" fmla="*/ 70243 w 702430"/>
                <a:gd name="connsiteY6" fmla="*/ 820990 h 820990"/>
                <a:gd name="connsiteX7" fmla="*/ 0 w 702430"/>
                <a:gd name="connsiteY7" fmla="*/ 750747 h 820990"/>
                <a:gd name="connsiteX8" fmla="*/ 0 w 702430"/>
                <a:gd name="connsiteY8" fmla="*/ 70243 h 820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2430" h="820990">
                  <a:moveTo>
                    <a:pt x="0" y="70243"/>
                  </a:moveTo>
                  <a:cubicBezTo>
                    <a:pt x="0" y="31449"/>
                    <a:pt x="31449" y="0"/>
                    <a:pt x="70243" y="0"/>
                  </a:cubicBezTo>
                  <a:lnTo>
                    <a:pt x="632187" y="0"/>
                  </a:lnTo>
                  <a:cubicBezTo>
                    <a:pt x="670981" y="0"/>
                    <a:pt x="702430" y="31449"/>
                    <a:pt x="702430" y="70243"/>
                  </a:cubicBezTo>
                  <a:lnTo>
                    <a:pt x="702430" y="750747"/>
                  </a:lnTo>
                  <a:cubicBezTo>
                    <a:pt x="702430" y="789541"/>
                    <a:pt x="670981" y="820990"/>
                    <a:pt x="632187" y="820990"/>
                  </a:cubicBezTo>
                  <a:lnTo>
                    <a:pt x="70243" y="820990"/>
                  </a:lnTo>
                  <a:cubicBezTo>
                    <a:pt x="31449" y="820990"/>
                    <a:pt x="0" y="789541"/>
                    <a:pt x="0" y="750747"/>
                  </a:cubicBezTo>
                  <a:lnTo>
                    <a:pt x="0" y="7024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8673" tIns="58673" rIns="58673" bIns="58673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kern="1200" dirty="0">
                  <a:solidFill>
                    <a:schemeClr val="tx1"/>
                  </a:solidFill>
                </a:rPr>
                <a:t>Signal Problem</a:t>
              </a: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822F7858-54C0-4C33-A00C-831ADD8CB3E7}"/>
                </a:ext>
              </a:extLst>
            </p:cNvPr>
            <p:cNvSpPr/>
            <p:nvPr/>
          </p:nvSpPr>
          <p:spPr>
            <a:xfrm>
              <a:off x="6895529" y="4347204"/>
              <a:ext cx="880437" cy="595602"/>
            </a:xfrm>
            <a:custGeom>
              <a:avLst/>
              <a:gdLst>
                <a:gd name="connsiteX0" fmla="*/ 0 w 702430"/>
                <a:gd name="connsiteY0" fmla="*/ 70243 h 820990"/>
                <a:gd name="connsiteX1" fmla="*/ 70243 w 702430"/>
                <a:gd name="connsiteY1" fmla="*/ 0 h 820990"/>
                <a:gd name="connsiteX2" fmla="*/ 632187 w 702430"/>
                <a:gd name="connsiteY2" fmla="*/ 0 h 820990"/>
                <a:gd name="connsiteX3" fmla="*/ 702430 w 702430"/>
                <a:gd name="connsiteY3" fmla="*/ 70243 h 820990"/>
                <a:gd name="connsiteX4" fmla="*/ 702430 w 702430"/>
                <a:gd name="connsiteY4" fmla="*/ 750747 h 820990"/>
                <a:gd name="connsiteX5" fmla="*/ 632187 w 702430"/>
                <a:gd name="connsiteY5" fmla="*/ 820990 h 820990"/>
                <a:gd name="connsiteX6" fmla="*/ 70243 w 702430"/>
                <a:gd name="connsiteY6" fmla="*/ 820990 h 820990"/>
                <a:gd name="connsiteX7" fmla="*/ 0 w 702430"/>
                <a:gd name="connsiteY7" fmla="*/ 750747 h 820990"/>
                <a:gd name="connsiteX8" fmla="*/ 0 w 702430"/>
                <a:gd name="connsiteY8" fmla="*/ 70243 h 820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2430" h="820990">
                  <a:moveTo>
                    <a:pt x="0" y="70243"/>
                  </a:moveTo>
                  <a:cubicBezTo>
                    <a:pt x="0" y="31449"/>
                    <a:pt x="31449" y="0"/>
                    <a:pt x="70243" y="0"/>
                  </a:cubicBezTo>
                  <a:lnTo>
                    <a:pt x="632187" y="0"/>
                  </a:lnTo>
                  <a:cubicBezTo>
                    <a:pt x="670981" y="0"/>
                    <a:pt x="702430" y="31449"/>
                    <a:pt x="702430" y="70243"/>
                  </a:cubicBezTo>
                  <a:lnTo>
                    <a:pt x="702430" y="750747"/>
                  </a:lnTo>
                  <a:cubicBezTo>
                    <a:pt x="702430" y="789541"/>
                    <a:pt x="670981" y="820990"/>
                    <a:pt x="632187" y="820990"/>
                  </a:cubicBezTo>
                  <a:lnTo>
                    <a:pt x="70243" y="820990"/>
                  </a:lnTo>
                  <a:cubicBezTo>
                    <a:pt x="31449" y="820990"/>
                    <a:pt x="0" y="789541"/>
                    <a:pt x="0" y="750747"/>
                  </a:cubicBezTo>
                  <a:lnTo>
                    <a:pt x="0" y="7024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8673" tIns="58673" rIns="58673" bIns="58673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kern="1200" dirty="0">
                  <a:solidFill>
                    <a:schemeClr val="tx1"/>
                  </a:solidFill>
                </a:rPr>
                <a:t>Dwell Time</a:t>
              </a:r>
            </a:p>
          </p:txBody>
        </p:sp>
        <p:pic>
          <p:nvPicPr>
            <p:cNvPr id="15" name="Picture 14">
              <a:extLst>
                <a:ext uri="{FF2B5EF4-FFF2-40B4-BE49-F238E27FC236}">
                  <a16:creationId xmlns="" xmlns:a16="http://schemas.microsoft.com/office/drawing/2014/main" id="{6EAB77A5-C9AF-4C4C-B1A2-1050BF00D0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50584" y="2706766"/>
              <a:ext cx="1312968" cy="634889"/>
            </a:xfrm>
            <a:prstGeom prst="rect">
              <a:avLst/>
            </a:prstGeom>
          </p:spPr>
        </p:pic>
      </p:grpSp>
      <p:sp>
        <p:nvSpPr>
          <p:cNvPr id="27" name="Freeform: Shape 26">
            <a:extLst>
              <a:ext uri="{FF2B5EF4-FFF2-40B4-BE49-F238E27FC236}">
                <a16:creationId xmlns="" xmlns:a16="http://schemas.microsoft.com/office/drawing/2014/main" id="{07766E6A-CD8F-4522-8CAE-C225DAE763F3}"/>
              </a:ext>
            </a:extLst>
          </p:cNvPr>
          <p:cNvSpPr/>
          <p:nvPr/>
        </p:nvSpPr>
        <p:spPr>
          <a:xfrm>
            <a:off x="1275724" y="3510124"/>
            <a:ext cx="880437" cy="595602"/>
          </a:xfrm>
          <a:custGeom>
            <a:avLst/>
            <a:gdLst>
              <a:gd name="connsiteX0" fmla="*/ 0 w 702430"/>
              <a:gd name="connsiteY0" fmla="*/ 70243 h 820990"/>
              <a:gd name="connsiteX1" fmla="*/ 70243 w 702430"/>
              <a:gd name="connsiteY1" fmla="*/ 0 h 820990"/>
              <a:gd name="connsiteX2" fmla="*/ 632187 w 702430"/>
              <a:gd name="connsiteY2" fmla="*/ 0 h 820990"/>
              <a:gd name="connsiteX3" fmla="*/ 702430 w 702430"/>
              <a:gd name="connsiteY3" fmla="*/ 70243 h 820990"/>
              <a:gd name="connsiteX4" fmla="*/ 702430 w 702430"/>
              <a:gd name="connsiteY4" fmla="*/ 750747 h 820990"/>
              <a:gd name="connsiteX5" fmla="*/ 632187 w 702430"/>
              <a:gd name="connsiteY5" fmla="*/ 820990 h 820990"/>
              <a:gd name="connsiteX6" fmla="*/ 70243 w 702430"/>
              <a:gd name="connsiteY6" fmla="*/ 820990 h 820990"/>
              <a:gd name="connsiteX7" fmla="*/ 0 w 702430"/>
              <a:gd name="connsiteY7" fmla="*/ 750747 h 820990"/>
              <a:gd name="connsiteX8" fmla="*/ 0 w 702430"/>
              <a:gd name="connsiteY8" fmla="*/ 70243 h 820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2430" h="820990">
                <a:moveTo>
                  <a:pt x="0" y="70243"/>
                </a:moveTo>
                <a:cubicBezTo>
                  <a:pt x="0" y="31449"/>
                  <a:pt x="31449" y="0"/>
                  <a:pt x="70243" y="0"/>
                </a:cubicBezTo>
                <a:lnTo>
                  <a:pt x="632187" y="0"/>
                </a:lnTo>
                <a:cubicBezTo>
                  <a:pt x="670981" y="0"/>
                  <a:pt x="702430" y="31449"/>
                  <a:pt x="702430" y="70243"/>
                </a:cubicBezTo>
                <a:lnTo>
                  <a:pt x="702430" y="750747"/>
                </a:lnTo>
                <a:cubicBezTo>
                  <a:pt x="702430" y="789541"/>
                  <a:pt x="670981" y="820990"/>
                  <a:pt x="632187" y="820990"/>
                </a:cubicBezTo>
                <a:lnTo>
                  <a:pt x="70243" y="820990"/>
                </a:lnTo>
                <a:cubicBezTo>
                  <a:pt x="31449" y="820990"/>
                  <a:pt x="0" y="789541"/>
                  <a:pt x="0" y="750747"/>
                </a:cubicBezTo>
                <a:lnTo>
                  <a:pt x="0" y="70243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alpha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8673" tIns="58673" rIns="58673" bIns="58673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kern="1200" dirty="0">
                <a:solidFill>
                  <a:schemeClr val="tx1"/>
                </a:solidFill>
              </a:rPr>
              <a:t>Dwell Time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35197906-9A23-4F32-A926-6442418E4B1E}"/>
              </a:ext>
            </a:extLst>
          </p:cNvPr>
          <p:cNvSpPr/>
          <p:nvPr/>
        </p:nvSpPr>
        <p:spPr>
          <a:xfrm>
            <a:off x="345374" y="4268575"/>
            <a:ext cx="86813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Uncontrollable Delays will always limit our real service reliability.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Using today’s reporting methods our </a:t>
            </a:r>
            <a:r>
              <a:rPr lang="en-US" sz="1600" b="1" dirty="0"/>
              <a:t>maximum achievable reliability is 97% &amp; 98% </a:t>
            </a:r>
            <a:r>
              <a:rPr lang="en-US" sz="1600" dirty="0"/>
              <a:t>for the Red &amp; Orange lines respectively.      </a:t>
            </a:r>
          </a:p>
          <a:p>
            <a:r>
              <a:rPr lang="en-US" dirty="0"/>
              <a:t> </a:t>
            </a:r>
          </a:p>
        </p:txBody>
      </p:sp>
      <p:sp>
        <p:nvSpPr>
          <p:cNvPr id="24" name="Date Placeholder 1">
            <a:extLst>
              <a:ext uri="{FF2B5EF4-FFF2-40B4-BE49-F238E27FC236}">
                <a16:creationId xmlns="" xmlns:a16="http://schemas.microsoft.com/office/drawing/2014/main" id="{D0A72DE1-C6B4-436A-8F40-9F4840AD50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0900" y="6269038"/>
            <a:ext cx="1673225" cy="155575"/>
          </a:xfrm>
        </p:spPr>
        <p:txBody>
          <a:bodyPr/>
          <a:lstStyle/>
          <a:p>
            <a:r>
              <a:rPr lang="en-US" dirty="0"/>
              <a:t>8/13/2018</a:t>
            </a:r>
          </a:p>
        </p:txBody>
      </p:sp>
    </p:spTree>
    <p:extLst>
      <p:ext uri="{BB962C8B-B14F-4D97-AF65-F5344CB8AC3E}">
        <p14:creationId xmlns:p14="http://schemas.microsoft.com/office/powerpoint/2010/main" val="2206039801"/>
      </p:ext>
    </p:extLst>
  </p:cSld>
  <p:clrMapOvr>
    <a:masterClrMapping/>
  </p:clrMapOvr>
</p:sld>
</file>

<file path=ppt/theme/theme1.xml><?xml version="1.0" encoding="utf-8"?>
<a:theme xmlns:a="http://schemas.openxmlformats.org/drawingml/2006/main" name="MassDOT Blue Title White Conte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0B9DD42A-02F8-104D-9910-D1A64A753B29}" vid="{45318140-5A3E-7B4C-A710-E7E511F827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120D1B9627874F919FA68D292E433D" ma:contentTypeVersion="2" ma:contentTypeDescription="Create a new document." ma:contentTypeScope="" ma:versionID="55033a35f013b8e54221fb280d03b848">
  <xsd:schema xmlns:xsd="http://www.w3.org/2001/XMLSchema" xmlns:xs="http://www.w3.org/2001/XMLSchema" xmlns:p="http://schemas.microsoft.com/office/2006/metadata/properties" xmlns:ns2="8b5420c0-7c9f-48e9-b5bf-2b405388e378" targetNamespace="http://schemas.microsoft.com/office/2006/metadata/properties" ma:root="true" ma:fieldsID="703cd91ecccf0f34ef752d18b3622996" ns2:_="">
    <xsd:import namespace="8b5420c0-7c9f-48e9-b5bf-2b405388e3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5420c0-7c9f-48e9-b5bf-2b405388e3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21CAD9F-8834-4CC2-97BE-6326EE07DC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44A2B1-E984-4EA8-8149-F34AC530EF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5420c0-7c9f-48e9-b5bf-2b405388e3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D17449-6CBD-4E18-A36F-C3C8B34A0B8B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8b5420c0-7c9f-48e9-b5bf-2b405388e378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66799</TotalTime>
  <Words>1084</Words>
  <Application>Microsoft Office PowerPoint</Application>
  <PresentationFormat>On-screen Show (4:3)</PresentationFormat>
  <Paragraphs>234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MassDOT Blue Title White Content</vt:lpstr>
      <vt:lpstr>Red and Orange Future Reliability </vt:lpstr>
      <vt:lpstr>Agenda </vt:lpstr>
      <vt:lpstr>Preface </vt:lpstr>
      <vt:lpstr>Future Capacity</vt:lpstr>
      <vt:lpstr>Capacity vs Reliability </vt:lpstr>
      <vt:lpstr>Capacity vs Reliability </vt:lpstr>
      <vt:lpstr>Orange Line and Red Line Reliability Today   </vt:lpstr>
      <vt:lpstr>Delay Impact </vt:lpstr>
      <vt:lpstr>Causes of Delay  </vt:lpstr>
      <vt:lpstr>Controllable Delays</vt:lpstr>
      <vt:lpstr>We expect </vt:lpstr>
      <vt:lpstr>Reliability Goal  </vt:lpstr>
      <vt:lpstr>Next Steps</vt:lpstr>
      <vt:lpstr>Appendix</vt:lpstr>
      <vt:lpstr>Red Line Vehicle and Infrastructure Programs</vt:lpstr>
      <vt:lpstr>Improved Orange Line Reliability Due to Vehicle and Signal Programs</vt:lpstr>
    </vt:vector>
  </TitlesOfParts>
  <Company>MassDOT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and Orange Future Reliability </dc:title>
  <dc:creator>Trey Joseph Wadsworth</dc:creator>
  <cp:lastModifiedBy>DAS</cp:lastModifiedBy>
  <cp:revision>957</cp:revision>
  <cp:lastPrinted>2018-08-04T20:50:59Z</cp:lastPrinted>
  <dcterms:created xsi:type="dcterms:W3CDTF">2016-03-11T16:43:25Z</dcterms:created>
  <dcterms:modified xsi:type="dcterms:W3CDTF">2018-08-10T22:08:11Z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0x0101008F120D1B9627874F919FA68D292E433D</vt:lpwstr>
  </property>
</Properties>
</file>