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5"/>
  </p:notesMasterIdLst>
  <p:handoutMasterIdLst>
    <p:handoutMasterId r:id="rId6"/>
  </p:handoutMasterIdLst>
  <p:sldIdLst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E3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725" autoAdjust="0"/>
  </p:normalViewPr>
  <p:slideViewPr>
    <p:cSldViewPr snapToGrid="0" snapToObjects="1">
      <p:cViewPr varScale="1">
        <p:scale>
          <a:sx n="64" d="100"/>
          <a:sy n="64" d="100"/>
        </p:scale>
        <p:origin x="133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3C66C-4D20-B941-A85F-2C67EB357568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96210-762F-A94A-97EC-57A6515D9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B9FB8-9EE8-784F-B84D-07519F18AC05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C3355-8C5E-DE4A-A118-CCAA23F86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FFFFFF"/>
                </a:solidFill>
                <a:latin typeface="+mj-lt"/>
                <a:cs typeface="ITC Eras Std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584718"/>
            <a:ext cx="7886979" cy="465680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Leading the Nation in Transportation Excellence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1527642" y="6356350"/>
            <a:ext cx="1063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2051599"/>
            <a:ext cx="8229600" cy="135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bg1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80000"/>
        <a:buFontTx/>
        <a:buBlip>
          <a:blip r:embed="rId4"/>
        </a:buBlip>
        <a:defRPr sz="3200" b="0" i="0" kern="1200">
          <a:solidFill>
            <a:schemeClr val="bg1"/>
          </a:solidFill>
          <a:latin typeface="ITC Eras Std Medium"/>
          <a:ea typeface="+mn-ea"/>
          <a:cs typeface="ITC Eras Std Medium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Tx/>
        <a:buBlip>
          <a:blip r:embed="rId5"/>
        </a:buBlip>
        <a:defRPr sz="2800" b="0" i="0" kern="1200">
          <a:solidFill>
            <a:schemeClr val="bg1"/>
          </a:solidFill>
          <a:latin typeface="ITC Eras Std Medium"/>
          <a:ea typeface="+mn-ea"/>
          <a:cs typeface="ITC Eras Std Medium"/>
        </a:defRPr>
      </a:lvl2pPr>
      <a:lvl3pPr marL="1143000" indent="-228600" algn="l" defTabSz="457200" rtl="0" eaLnBrk="1" latinLnBrk="0" hangingPunct="1">
        <a:spcBef>
          <a:spcPct val="20000"/>
        </a:spcBef>
        <a:buSzPct val="80000"/>
        <a:buFontTx/>
        <a:buBlip>
          <a:blip r:embed="rId5"/>
        </a:buBlip>
        <a:defRPr sz="2400" b="0" i="0" kern="1200">
          <a:solidFill>
            <a:schemeClr val="bg1"/>
          </a:solidFill>
          <a:latin typeface="ITC Eras Std Medium"/>
          <a:ea typeface="+mn-ea"/>
          <a:cs typeface="ITC Eras Std Medium"/>
        </a:defRPr>
      </a:lvl3pPr>
      <a:lvl4pPr marL="1600200" indent="-228600" algn="l" defTabSz="457200" rtl="0" eaLnBrk="1" latinLnBrk="0" hangingPunct="1">
        <a:spcBef>
          <a:spcPct val="20000"/>
        </a:spcBef>
        <a:buSzPct val="80000"/>
        <a:buFontTx/>
        <a:buBlip>
          <a:blip r:embed="rId5"/>
        </a:buBlip>
        <a:defRPr sz="2000" b="0" i="0" kern="1200">
          <a:solidFill>
            <a:schemeClr val="bg1"/>
          </a:solidFill>
          <a:latin typeface="ITC Eras Std Medium"/>
          <a:ea typeface="+mn-ea"/>
          <a:cs typeface="ITC Eras Std Medium"/>
        </a:defRPr>
      </a:lvl4pPr>
      <a:lvl5pPr marL="2057400" indent="-228600" algn="l" defTabSz="457200" rtl="0" eaLnBrk="1" latinLnBrk="0" hangingPunct="1">
        <a:spcBef>
          <a:spcPct val="20000"/>
        </a:spcBef>
        <a:buSzPct val="80000"/>
        <a:buFontTx/>
        <a:buBlip>
          <a:blip r:embed="rId5"/>
        </a:buBlip>
        <a:defRPr sz="2000" b="0" i="0" kern="1200">
          <a:solidFill>
            <a:schemeClr val="bg1"/>
          </a:solidFill>
          <a:latin typeface="ITC Eras Std Medium"/>
          <a:ea typeface="+mn-ea"/>
          <a:cs typeface="ITC Eras Std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Leading the Nation in Transportation Excellence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518440" y="6356350"/>
            <a:ext cx="1072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734738"/>
            <a:ext cx="8229600" cy="69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E386C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Arial"/>
        <a:buChar char="•"/>
        <a:defRPr sz="3200" b="0" i="0" kern="1200">
          <a:solidFill>
            <a:srgbClr val="0E386C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 typeface="Arial"/>
        <a:buChar char="•"/>
        <a:defRPr sz="2800" b="0" i="0" kern="1200">
          <a:solidFill>
            <a:srgbClr val="0E386C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 typeface="Arial"/>
        <a:buChar char="•"/>
        <a:defRPr sz="2400" b="0" i="0" kern="1200">
          <a:solidFill>
            <a:srgbClr val="0E386C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Comm</a:t>
            </a:r>
            <a:r>
              <a:rPr lang="en-US" dirty="0" smtClean="0"/>
              <a:t>uter Rail Operations </a:t>
            </a:r>
            <a:br>
              <a:rPr lang="en-US" dirty="0" smtClean="0"/>
            </a:br>
            <a:r>
              <a:rPr lang="en-US" dirty="0" smtClean="0"/>
              <a:t>Diesel Fuel Contract</a:t>
            </a:r>
            <a:endParaRPr lang="en-US" b="1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FMCB</a:t>
            </a:r>
            <a:r>
              <a:rPr lang="en-US" altLang="en-US" smtClean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cs typeface="Arial" charset="0"/>
              </a:rPr>
              <a:t>Board Meeting</a:t>
            </a:r>
            <a:endParaRPr lang="en-US" altLang="en-US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r>
              <a:rPr lang="en-US" altLang="en-US" sz="2000" i="1" dirty="0" smtClean="0">
                <a:latin typeface="Arial" charset="0"/>
                <a:cs typeface="Arial" charset="0"/>
              </a:rPr>
              <a:t>August 13, 2018</a:t>
            </a:r>
          </a:p>
          <a:p>
            <a:endParaRPr lang="en-US" altLang="en-US" sz="2000" i="1" dirty="0" smtClean="0">
              <a:latin typeface="Arial" charset="0"/>
              <a:cs typeface="Arial" charset="0"/>
            </a:endParaRPr>
          </a:p>
          <a:p>
            <a:r>
              <a:rPr lang="en-US" altLang="en-US" sz="2000" i="1" dirty="0" smtClean="0">
                <a:latin typeface="Arial" charset="0"/>
                <a:cs typeface="Arial" charset="0"/>
              </a:rPr>
              <a:t>Jeff Cook</a:t>
            </a:r>
          </a:p>
          <a:p>
            <a:r>
              <a:rPr lang="en-US" altLang="en-US" sz="2000" i="1" dirty="0" smtClean="0">
                <a:latin typeface="Arial" charset="0"/>
                <a:cs typeface="Arial" charset="0"/>
              </a:rPr>
              <a:t>Chief Procurement Officer</a:t>
            </a: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57908" y="937846"/>
            <a:ext cx="8663354" cy="541850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2000" b="1" dirty="0" smtClean="0"/>
              <a:t>Procurement: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 smtClean="0"/>
              <a:t>An OSD Statewide contract (ENE40) procurement.</a:t>
            </a:r>
            <a:endParaRPr lang="en-US" sz="2000" b="1" dirty="0" smtClean="0"/>
          </a:p>
          <a:p>
            <a:pPr>
              <a:spcAft>
                <a:spcPts val="600"/>
              </a:spcAft>
              <a:buNone/>
            </a:pPr>
            <a:r>
              <a:rPr lang="en-US" sz="2000" b="1" dirty="0" smtClean="0"/>
              <a:t>Contract: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 smtClean="0"/>
              <a:t>Total Contract Value Not-to-exceed </a:t>
            </a:r>
            <a:r>
              <a:rPr lang="en-US" sz="2000" smtClean="0"/>
              <a:t>$29,305,821 </a:t>
            </a:r>
            <a:r>
              <a:rPr lang="en-US" sz="2000" dirty="0" smtClean="0"/>
              <a:t>(1-year).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 smtClean="0"/>
              <a:t>First and last year extension option in place for Statewide Agreement (ENE 40).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 smtClean="0"/>
              <a:t>Contractors markup flat for contract term.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 smtClean="0"/>
              <a:t>The proposed contract with Dennis K. Burke Inc. provides the complete fuel supply for all Commuter Rail Operations provided by Keolis Commuter Services.</a:t>
            </a:r>
          </a:p>
          <a:p>
            <a:pPr>
              <a:spcAft>
                <a:spcPts val="600"/>
              </a:spcAft>
              <a:buNone/>
            </a:pPr>
            <a:r>
              <a:rPr lang="en-US" sz="2000" b="1" dirty="0" smtClean="0"/>
              <a:t>Pricing Structure: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 smtClean="0"/>
              <a:t>The Contract utilizes a variable pricing structure as well as a fixed-price profit margin (or “markup”) applied to the daily commodity index price.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endParaRPr lang="en-US" sz="2000" dirty="0" smtClean="0"/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Leading the Nation in Transportation Excellence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D084B-D6CE-8549-975C-55C9DDBAB6C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240138-700E-704C-9B64-E53DA781ACBE}" type="datetimeFigureOut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7908" y="65430"/>
            <a:ext cx="5955323" cy="692754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Diesel Fuel for Commuter Rail Operations</a:t>
            </a:r>
            <a:endParaRPr lang="en-US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129</Words>
  <Application>Microsoft Office PowerPoint</Application>
  <PresentationFormat>On-screen Show (4:3)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Arial Bold</vt:lpstr>
      <vt:lpstr>Calibri</vt:lpstr>
      <vt:lpstr>ITC Eras Std Bold</vt:lpstr>
      <vt:lpstr>ITC Eras Std Medium</vt:lpstr>
      <vt:lpstr>Wingdings</vt:lpstr>
      <vt:lpstr>Office Theme</vt:lpstr>
      <vt:lpstr>Office Theme</vt:lpstr>
      <vt:lpstr>Commuter Rail Operations  Diesel Fuel Contract</vt:lpstr>
      <vt:lpstr>Diesel Fuel for Commuter Rail Operations</vt:lpstr>
    </vt:vector>
  </TitlesOfParts>
  <Company>MBTA Marketing Department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</dc:title>
  <dc:creator>Polcari, Jerry</dc:creator>
  <cp:lastModifiedBy>Cook, Jeffery</cp:lastModifiedBy>
  <cp:revision>29</cp:revision>
  <cp:lastPrinted>2010-08-06T13:37:36Z</cp:lastPrinted>
  <dcterms:created xsi:type="dcterms:W3CDTF">2014-10-21T15:22:04Z</dcterms:created>
  <dcterms:modified xsi:type="dcterms:W3CDTF">2018-08-13T12:39:43Z</dcterms:modified>
</cp:coreProperties>
</file>