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60" r:id="rId5"/>
    <p:sldId id="259" r:id="rId6"/>
    <p:sldId id="261" r:id="rId7"/>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27370D-C084-4E84-B76D-321103C6011C}">
  <a:tblStyle styleId="{2A27370D-C084-4E84-B76D-321103C601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26833" cy="46418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56551" y="0"/>
            <a:ext cx="3026833" cy="464185"/>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71575" y="696912"/>
            <a:ext cx="4641849" cy="348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8500" y="4409757"/>
            <a:ext cx="5588000" cy="417766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17903"/>
            <a:ext cx="3026833" cy="46418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56551" y="8817903"/>
            <a:ext cx="3026833" cy="464185"/>
          </a:xfrm>
          <a:prstGeom prst="rect">
            <a:avLst/>
          </a:prstGeom>
          <a:noFill/>
          <a:ln>
            <a:noFill/>
          </a:ln>
        </p:spPr>
        <p:txBody>
          <a:bodyPr lIns="92950" tIns="46475" rIns="92950" bIns="464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95431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98500" y="4409757"/>
            <a:ext cx="5588000" cy="4177664"/>
          </a:xfrm>
          <a:prstGeom prst="rect">
            <a:avLst/>
          </a:prstGeom>
          <a:noFill/>
          <a:ln>
            <a:noFill/>
          </a:ln>
        </p:spPr>
        <p:txBody>
          <a:bodyPr lIns="92950" tIns="46475" rIns="92950" bIns="464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56551" y="8817903"/>
            <a:ext cx="3026833" cy="464185"/>
          </a:xfrm>
          <a:prstGeom prst="rect">
            <a:avLst/>
          </a:prstGeom>
          <a:noFill/>
          <a:ln>
            <a:noFill/>
          </a:ln>
        </p:spPr>
        <p:txBody>
          <a:bodyPr lIns="92950" tIns="46475" rIns="92950" bIns="464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567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lvl="0">
              <a:spcBef>
                <a:spcPts val="0"/>
              </a:spcBef>
              <a:buNone/>
            </a:pPr>
            <a:endParaRPr dirty="0"/>
          </a:p>
        </p:txBody>
      </p:sp>
      <p:sp>
        <p:nvSpPr>
          <p:cNvPr id="95" name="Shape 9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32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73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lvl="0">
              <a:spcBef>
                <a:spcPts val="0"/>
              </a:spcBef>
              <a:buNone/>
            </a:pPr>
            <a:endParaRPr dirty="0"/>
          </a:p>
        </p:txBody>
      </p:sp>
      <p:sp>
        <p:nvSpPr>
          <p:cNvPr id="102" name="Shape 10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91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78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67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t="-1998" b="-1999"/>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0" y="685800"/>
            <a:ext cx="9144000" cy="1981199"/>
          </a:xfrm>
          <a:prstGeom prst="rect">
            <a:avLst/>
          </a:prstGeom>
          <a:gradFill>
            <a:gsLst>
              <a:gs pos="0">
                <a:srgbClr val="2D5C97"/>
              </a:gs>
              <a:gs pos="80000">
                <a:srgbClr val="3C7AC5"/>
              </a:gs>
              <a:gs pos="100000">
                <a:srgbClr val="397BC9"/>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0" name="Shape 90"/>
          <p:cNvSpPr/>
          <p:nvPr/>
        </p:nvSpPr>
        <p:spPr>
          <a:xfrm>
            <a:off x="351354" y="914400"/>
            <a:ext cx="8441292"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dirty="0" smtClean="0">
                <a:solidFill>
                  <a:schemeClr val="lt1"/>
                </a:solidFill>
                <a:latin typeface="Calibri"/>
                <a:ea typeface="Calibri"/>
                <a:cs typeface="Calibri"/>
                <a:sym typeface="Calibri"/>
              </a:rPr>
              <a:t>Boston Way, Newburyport Transit-Oriented </a:t>
            </a:r>
            <a:r>
              <a:rPr lang="en-US" sz="3600" b="0" i="0" u="none" strike="noStrike" cap="none" dirty="0">
                <a:solidFill>
                  <a:schemeClr val="lt1"/>
                </a:solidFill>
                <a:latin typeface="Calibri"/>
                <a:ea typeface="Calibri"/>
                <a:cs typeface="Calibri"/>
                <a:sym typeface="Calibri"/>
              </a:rPr>
              <a:t>Development</a:t>
            </a:r>
          </a:p>
        </p:txBody>
      </p:sp>
      <p:sp>
        <p:nvSpPr>
          <p:cNvPr id="91" name="Shape 91"/>
          <p:cNvSpPr txBox="1"/>
          <p:nvPr/>
        </p:nvSpPr>
        <p:spPr>
          <a:xfrm>
            <a:off x="208369" y="6477000"/>
            <a:ext cx="3332578" cy="2564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30000">
                <a:solidFill>
                  <a:schemeClr val="lt1"/>
                </a:solidFill>
                <a:latin typeface="Calibri"/>
                <a:ea typeface="Calibri"/>
                <a:cs typeface="Calibri"/>
                <a:sym typeface="Calibri"/>
              </a:rPr>
              <a:t>Massachusetts Bay Transportation Authority | mbta.com</a:t>
            </a:r>
          </a:p>
        </p:txBody>
      </p:sp>
      <p:sp>
        <p:nvSpPr>
          <p:cNvPr id="92" name="Shape 92"/>
          <p:cNvSpPr txBox="1"/>
          <p:nvPr/>
        </p:nvSpPr>
        <p:spPr>
          <a:xfrm>
            <a:off x="0" y="3215640"/>
            <a:ext cx="9144000"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smtClean="0">
                <a:solidFill>
                  <a:schemeClr val="accent1"/>
                </a:solidFill>
                <a:latin typeface="Calibri"/>
                <a:ea typeface="Calibri"/>
                <a:cs typeface="Calibri"/>
                <a:sym typeface="Calibri"/>
              </a:rPr>
              <a:t>FMCB Meeting</a:t>
            </a:r>
          </a:p>
          <a:p>
            <a:pPr marL="0" marR="0" lvl="0" indent="0" algn="ctr" rtl="0">
              <a:spcBef>
                <a:spcPts val="0"/>
              </a:spcBef>
              <a:buSzPct val="25000"/>
              <a:buNone/>
            </a:pPr>
            <a:r>
              <a:rPr lang="en-US" sz="2800" dirty="0" smtClean="0">
                <a:solidFill>
                  <a:schemeClr val="accent1"/>
                </a:solidFill>
                <a:latin typeface="Calibri"/>
                <a:ea typeface="Calibri"/>
                <a:cs typeface="Calibri"/>
                <a:sym typeface="Calibri"/>
              </a:rPr>
              <a:t>August 13, 2018</a:t>
            </a:r>
            <a:endParaRPr lang="en-US" sz="2800" dirty="0">
              <a:solidFill>
                <a:schemeClr val="accen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38061"/>
            <a:ext cx="8406384" cy="1143000"/>
          </a:xfrm>
          <a:prstGeom prst="rect">
            <a:avLst/>
          </a:prstGeom>
          <a:noFill/>
          <a:ln>
            <a:noFill/>
          </a:ln>
        </p:spPr>
        <p:txBody>
          <a:bodyPr lIns="91425" tIns="45700" rIns="91425" bIns="45700" anchor="ctr" anchorCtr="0">
            <a:noAutofit/>
          </a:bodyPr>
          <a:lstStyle/>
          <a:p>
            <a:pPr algn="l">
              <a:buClr>
                <a:srgbClr val="FFFFFF"/>
              </a:buClr>
              <a:buSzPct val="25000"/>
            </a:pPr>
            <a:r>
              <a:rPr lang="en-US" sz="3959" b="0" i="0" u="none" strike="noStrike" cap="none" dirty="0">
                <a:solidFill>
                  <a:schemeClr val="bg2"/>
                </a:solidFill>
                <a:latin typeface="Calibri"/>
                <a:ea typeface="Calibri"/>
                <a:cs typeface="Calibri"/>
                <a:sym typeface="Calibri"/>
              </a:rPr>
              <a:t/>
            </a:r>
            <a:br>
              <a:rPr lang="en-US" sz="3959" b="0" i="0" u="none" strike="noStrike" cap="none" dirty="0">
                <a:solidFill>
                  <a:schemeClr val="bg2"/>
                </a:solidFill>
                <a:latin typeface="Calibri"/>
                <a:ea typeface="Calibri"/>
                <a:cs typeface="Calibri"/>
                <a:sym typeface="Calibri"/>
              </a:rPr>
            </a:br>
            <a:r>
              <a:rPr lang="en-US" sz="2800" dirty="0" smtClean="0">
                <a:solidFill>
                  <a:schemeClr val="accent1"/>
                </a:solidFill>
              </a:rPr>
              <a:t>Request: FMCB </a:t>
            </a:r>
            <a:r>
              <a:rPr lang="en-US" sz="2800" dirty="0">
                <a:solidFill>
                  <a:schemeClr val="accent1"/>
                </a:solidFill>
              </a:rPr>
              <a:t>approval to </a:t>
            </a:r>
            <a:r>
              <a:rPr lang="en-US" sz="2800" dirty="0" smtClean="0">
                <a:solidFill>
                  <a:schemeClr val="accent1"/>
                </a:solidFill>
              </a:rPr>
              <a:t>sell 11.11 acres of land to Minco Corporation</a:t>
            </a:r>
            <a:r>
              <a:rPr lang="en-US" sz="2400" dirty="0">
                <a:solidFill>
                  <a:srgbClr val="FFFFFF"/>
                </a:solidFill>
              </a:rPr>
              <a:t/>
            </a:r>
            <a:br>
              <a:rPr lang="en-US" sz="2400" dirty="0">
                <a:solidFill>
                  <a:srgbClr val="FFFFFF"/>
                </a:solidFill>
              </a:rPr>
            </a:br>
            <a:r>
              <a:rPr lang="en-US" sz="2400" dirty="0" smtClean="0">
                <a:solidFill>
                  <a:schemeClr val="accent1"/>
                </a:solidFill>
              </a:rPr>
              <a:t/>
            </a:r>
            <a:br>
              <a:rPr lang="en-US" sz="2400" dirty="0" smtClean="0">
                <a:solidFill>
                  <a:schemeClr val="accent1"/>
                </a:solidFill>
              </a:rPr>
            </a:br>
            <a:endParaRPr lang="en-US" sz="2400" b="0" i="0" u="none" strike="noStrike" cap="none" dirty="0">
              <a:solidFill>
                <a:srgbClr val="FFFFFF"/>
              </a:solidFill>
              <a:sym typeface="Calibri"/>
            </a:endParaRPr>
          </a:p>
        </p:txBody>
      </p:sp>
      <p:sp>
        <p:nvSpPr>
          <p:cNvPr id="99" name="Shape 99"/>
          <p:cNvSpPr txBox="1">
            <a:spLocks noGrp="1"/>
          </p:cNvSpPr>
          <p:nvPr>
            <p:ph type="body" idx="2"/>
          </p:nvPr>
        </p:nvSpPr>
        <p:spPr>
          <a:xfrm>
            <a:off x="4660392" y="1381061"/>
            <a:ext cx="4038599"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en-US" sz="2400" b="1" dirty="0" smtClean="0"/>
              <a:t>Project Overview</a:t>
            </a:r>
          </a:p>
          <a:p>
            <a:pPr marR="0" lvl="0" indent="-342900" algn="l" rtl="0">
              <a:spcBef>
                <a:spcPts val="0"/>
              </a:spcBef>
              <a:spcAft>
                <a:spcPts val="0"/>
              </a:spcAft>
              <a:buClr>
                <a:schemeClr val="dk1"/>
              </a:buClr>
              <a:buSzPct val="100000"/>
              <a:buFont typeface="Arial" panose="020B0604020202020204" pitchFamily="34" charset="0"/>
              <a:buChar char="•"/>
            </a:pPr>
            <a:r>
              <a:rPr lang="en-US" sz="2400" b="1" i="0" u="none" strike="noStrike" cap="none" dirty="0" smtClean="0">
                <a:solidFill>
                  <a:schemeClr val="dk1"/>
                </a:solidFill>
                <a:latin typeface="Calibri"/>
                <a:ea typeface="Calibri"/>
                <a:cs typeface="Calibri"/>
                <a:sym typeface="Calibri"/>
              </a:rPr>
              <a:t>Address: </a:t>
            </a:r>
            <a:r>
              <a:rPr lang="en-US" sz="2400" i="0" u="none" strike="noStrike" cap="none" dirty="0" smtClean="0">
                <a:solidFill>
                  <a:schemeClr val="dk1"/>
                </a:solidFill>
                <a:latin typeface="Calibri"/>
                <a:ea typeface="Calibri"/>
                <a:cs typeface="Calibri"/>
                <a:sym typeface="Calibri"/>
              </a:rPr>
              <a:t>1,4,6,8 Boston Way, Newburyport, MA</a:t>
            </a:r>
          </a:p>
          <a:p>
            <a:pPr marL="342900" marR="0" lvl="0" indent="-342900" algn="l" rtl="0">
              <a:spcBef>
                <a:spcPts val="0"/>
              </a:spcBef>
              <a:spcAft>
                <a:spcPts val="0"/>
              </a:spcAft>
              <a:buClr>
                <a:schemeClr val="dk1"/>
              </a:buClr>
              <a:buSzPct val="100000"/>
              <a:buFont typeface="Arial"/>
              <a:buChar char="•"/>
            </a:pPr>
            <a:r>
              <a:rPr lang="en-US" sz="2400" b="1" i="0" u="none" strike="noStrike" cap="none" dirty="0" smtClean="0">
                <a:solidFill>
                  <a:schemeClr val="dk1"/>
                </a:solidFill>
                <a:latin typeface="Calibri"/>
                <a:ea typeface="Calibri"/>
                <a:cs typeface="Calibri"/>
                <a:sym typeface="Calibri"/>
              </a:rPr>
              <a:t>Sale Parcel Size</a:t>
            </a:r>
            <a:r>
              <a:rPr lang="en-US" sz="2400" b="1" i="0" u="none" strike="noStrike" cap="none" dirty="0">
                <a:solidFill>
                  <a:schemeClr val="dk1"/>
                </a:solidFill>
                <a:latin typeface="Calibri"/>
                <a:ea typeface="Calibri"/>
                <a:cs typeface="Calibri"/>
                <a:sym typeface="Calibri"/>
              </a:rPr>
              <a:t>: </a:t>
            </a:r>
            <a:r>
              <a:rPr lang="en-US" sz="2400" b="0" i="0" u="none" strike="noStrike" cap="none" dirty="0" smtClean="0">
                <a:solidFill>
                  <a:schemeClr val="dk1"/>
                </a:solidFill>
                <a:latin typeface="Calibri"/>
                <a:ea typeface="Calibri"/>
                <a:cs typeface="Calibri"/>
                <a:sym typeface="Calibri"/>
              </a:rPr>
              <a:t>11.11 acres (483,951 SF)</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b="1" i="0" u="none" strike="noStrike" cap="none" dirty="0" smtClean="0">
                <a:solidFill>
                  <a:schemeClr val="dk1"/>
                </a:solidFill>
                <a:latin typeface="Calibri"/>
                <a:ea typeface="Calibri"/>
                <a:cs typeface="Calibri"/>
                <a:sym typeface="Calibri"/>
              </a:rPr>
              <a:t>ITB </a:t>
            </a:r>
            <a:r>
              <a:rPr lang="en-US" sz="2400" b="1" i="0" u="none" strike="noStrike" cap="none" dirty="0">
                <a:solidFill>
                  <a:schemeClr val="dk1"/>
                </a:solidFill>
                <a:latin typeface="Calibri"/>
                <a:ea typeface="Calibri"/>
                <a:cs typeface="Calibri"/>
                <a:sym typeface="Calibri"/>
              </a:rPr>
              <a:t>Release: </a:t>
            </a:r>
            <a:r>
              <a:rPr lang="en-US" sz="2400" b="0" i="0" u="none" strike="noStrike" cap="none" dirty="0" smtClean="0">
                <a:solidFill>
                  <a:schemeClr val="dk1"/>
                </a:solidFill>
                <a:latin typeface="Calibri"/>
                <a:ea typeface="Calibri"/>
                <a:cs typeface="Calibri"/>
                <a:sym typeface="Calibri"/>
              </a:rPr>
              <a:t>4/23/13</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Bid Due Date: </a:t>
            </a:r>
            <a:r>
              <a:rPr lang="en-US" sz="2400" b="0" i="0" u="none" strike="noStrike" cap="none" dirty="0" smtClean="0">
                <a:solidFill>
                  <a:schemeClr val="dk1"/>
                </a:solidFill>
                <a:latin typeface="Calibri"/>
                <a:ea typeface="Calibri"/>
                <a:cs typeface="Calibri"/>
                <a:sym typeface="Calibri"/>
              </a:rPr>
              <a:t>6/27/13</a:t>
            </a:r>
          </a:p>
          <a:p>
            <a:pPr marL="342900" marR="0" lvl="0" indent="-342900" algn="l" rtl="0">
              <a:spcBef>
                <a:spcPts val="480"/>
              </a:spcBef>
              <a:spcAft>
                <a:spcPts val="0"/>
              </a:spcAft>
              <a:buClr>
                <a:schemeClr val="dk1"/>
              </a:buClr>
              <a:buSzPct val="100000"/>
              <a:buFont typeface="Arial"/>
              <a:buChar char="•"/>
            </a:pPr>
            <a:r>
              <a:rPr lang="en-US" sz="2400" b="1" dirty="0" smtClean="0"/>
              <a:t>P&amp;S Execution: </a:t>
            </a:r>
            <a:r>
              <a:rPr lang="en-US" sz="2400" dirty="0" smtClean="0"/>
              <a:t>10/25/13</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b="1" i="0" u="none" strike="noStrike" cap="none" dirty="0" smtClean="0">
                <a:solidFill>
                  <a:schemeClr val="dk1"/>
                </a:solidFill>
                <a:latin typeface="Calibri"/>
                <a:ea typeface="Calibri"/>
                <a:cs typeface="Calibri"/>
                <a:sym typeface="Calibri"/>
              </a:rPr>
              <a:t>Disposition </a:t>
            </a:r>
            <a:r>
              <a:rPr lang="en-US" sz="2400" b="1" i="0" u="none" strike="noStrike" cap="none" dirty="0">
                <a:solidFill>
                  <a:schemeClr val="dk1"/>
                </a:solidFill>
                <a:latin typeface="Calibri"/>
                <a:ea typeface="Calibri"/>
                <a:cs typeface="Calibri"/>
                <a:sym typeface="Calibri"/>
              </a:rPr>
              <a:t>Type: </a:t>
            </a:r>
            <a:r>
              <a:rPr lang="en-US" sz="2400" b="0" i="0" u="none" strike="noStrike" cap="none" dirty="0">
                <a:solidFill>
                  <a:schemeClr val="dk1"/>
                </a:solidFill>
                <a:latin typeface="Calibri"/>
                <a:ea typeface="Calibri"/>
                <a:cs typeface="Calibri"/>
                <a:sym typeface="Calibri"/>
              </a:rPr>
              <a:t>Sale</a:t>
            </a:r>
          </a:p>
          <a:p>
            <a:pPr lvl="0" indent="-342900">
              <a:spcBef>
                <a:spcPts val="480"/>
              </a:spcBef>
            </a:pPr>
            <a:r>
              <a:rPr lang="en-US" sz="2400" b="1" dirty="0" smtClean="0"/>
              <a:t>Minimum Bid: </a:t>
            </a:r>
            <a:r>
              <a:rPr lang="en-US" sz="2400" dirty="0"/>
              <a:t>$</a:t>
            </a:r>
            <a:r>
              <a:rPr lang="en-US" sz="2400" dirty="0" smtClean="0"/>
              <a:t>1,380,000</a:t>
            </a:r>
            <a:endParaRPr lang="en-US" sz="2400" b="1" i="0" u="none" strike="noStrike" cap="none" dirty="0" smtClean="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Char char="•"/>
            </a:pPr>
            <a:r>
              <a:rPr lang="en-US" sz="2400" b="1" i="0" u="none" strike="noStrike" cap="none" dirty="0" smtClean="0">
                <a:solidFill>
                  <a:schemeClr val="dk1"/>
                </a:solidFill>
                <a:latin typeface="Calibri"/>
                <a:ea typeface="Calibri"/>
                <a:cs typeface="Calibri"/>
                <a:sym typeface="Calibri"/>
              </a:rPr>
              <a:t>Purchase </a:t>
            </a:r>
            <a:r>
              <a:rPr lang="en-US" sz="2400" b="1" i="0" u="none" strike="noStrike" cap="none" dirty="0">
                <a:solidFill>
                  <a:schemeClr val="dk1"/>
                </a:solidFill>
                <a:latin typeface="Calibri"/>
                <a:ea typeface="Calibri"/>
                <a:cs typeface="Calibri"/>
                <a:sym typeface="Calibri"/>
              </a:rPr>
              <a:t>Price: </a:t>
            </a:r>
            <a:r>
              <a:rPr lang="en-US" sz="2400" b="0" i="0" u="none" strike="noStrike" cap="none" dirty="0" smtClean="0">
                <a:solidFill>
                  <a:schemeClr val="dk1"/>
                </a:solidFill>
                <a:latin typeface="Calibri"/>
                <a:ea typeface="Calibri"/>
                <a:cs typeface="Calibri"/>
                <a:sym typeface="Calibri"/>
              </a:rPr>
              <a:t>$1,799,00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7" y="1381061"/>
            <a:ext cx="4352108" cy="40320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348810" y="381000"/>
            <a:ext cx="830470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smtClean="0">
                <a:solidFill>
                  <a:srgbClr val="0070C0"/>
                </a:solidFill>
                <a:latin typeface="Calibri"/>
                <a:ea typeface="Calibri"/>
                <a:cs typeface="Calibri"/>
                <a:sym typeface="Calibri"/>
              </a:rPr>
              <a:t>Development Summary</a:t>
            </a:r>
            <a:endParaRPr lang="en-US" sz="3600" dirty="0">
              <a:solidFill>
                <a:srgbClr val="0070C0"/>
              </a:solidFill>
              <a:latin typeface="Calibri"/>
              <a:ea typeface="Calibri"/>
              <a:cs typeface="Calibri"/>
              <a:sym typeface="Calibri"/>
            </a:endParaRPr>
          </a:p>
        </p:txBody>
      </p:sp>
      <p:graphicFrame>
        <p:nvGraphicFramePr>
          <p:cNvPr id="106" name="Shape 106"/>
          <p:cNvGraphicFramePr/>
          <p:nvPr>
            <p:extLst>
              <p:ext uri="{D42A27DB-BD31-4B8C-83A1-F6EECF244321}">
                <p14:modId xmlns:p14="http://schemas.microsoft.com/office/powerpoint/2010/main" val="1649308358"/>
              </p:ext>
            </p:extLst>
          </p:nvPr>
        </p:nvGraphicFramePr>
        <p:xfrm>
          <a:off x="1295398" y="1027331"/>
          <a:ext cx="6324600" cy="3613058"/>
        </p:xfrm>
        <a:graphic>
          <a:graphicData uri="http://schemas.openxmlformats.org/drawingml/2006/table">
            <a:tbl>
              <a:tblPr firstRow="1" firstCol="1" bandRow="1">
                <a:noFill/>
                <a:tableStyleId>{2A27370D-C084-4E84-B76D-321103C6011C}</a:tableStyleId>
              </a:tblPr>
              <a:tblGrid>
                <a:gridCol w="2958175">
                  <a:extLst>
                    <a:ext uri="{9D8B030D-6E8A-4147-A177-3AD203B41FA5}">
                      <a16:colId xmlns:a16="http://schemas.microsoft.com/office/drawing/2014/main" val="20000"/>
                    </a:ext>
                  </a:extLst>
                </a:gridCol>
                <a:gridCol w="3366425">
                  <a:extLst>
                    <a:ext uri="{9D8B030D-6E8A-4147-A177-3AD203B41FA5}">
                      <a16:colId xmlns:a16="http://schemas.microsoft.com/office/drawing/2014/main" val="20001"/>
                    </a:ext>
                  </a:extLst>
                </a:gridCol>
              </a:tblGrid>
              <a:tr h="261250">
                <a:tc>
                  <a:txBody>
                    <a:bodyPr/>
                    <a:lstStyle/>
                    <a:p>
                      <a:pPr marL="0" marR="0" lvl="0" indent="0" algn="l" rtl="0">
                        <a:lnSpc>
                          <a:spcPct val="115000"/>
                        </a:lnSpc>
                        <a:spcBef>
                          <a:spcPts val="0"/>
                        </a:spcBef>
                        <a:spcAft>
                          <a:spcPts val="0"/>
                        </a:spcAft>
                        <a:buSzPct val="25000"/>
                        <a:buNone/>
                      </a:pPr>
                      <a:r>
                        <a:rPr lang="en-US" sz="1100" u="none" strike="noStrike" cap="none" dirty="0"/>
                        <a:t> </a:t>
                      </a:r>
                      <a:r>
                        <a:rPr lang="en-US" sz="1800" u="none" strike="noStrike" cap="none" dirty="0" smtClean="0"/>
                        <a:t>Designated Developer</a:t>
                      </a:r>
                      <a:endParaRPr lang="en-US" sz="1800" u="none" strike="noStrike" cap="none" dirty="0"/>
                    </a:p>
                  </a:txBody>
                  <a:tcPr marL="68575" marR="68575" marT="0" marB="0"/>
                </a:tc>
                <a:tc>
                  <a:txBody>
                    <a:bodyPr/>
                    <a:lstStyle/>
                    <a:p>
                      <a:pPr marL="0" marR="0" lvl="0" indent="0" algn="ctr" rtl="0">
                        <a:lnSpc>
                          <a:spcPct val="115000"/>
                        </a:lnSpc>
                        <a:spcBef>
                          <a:spcPts val="0"/>
                        </a:spcBef>
                        <a:spcAft>
                          <a:spcPts val="0"/>
                        </a:spcAft>
                        <a:buSzPct val="25000"/>
                        <a:buNone/>
                      </a:pPr>
                      <a:r>
                        <a:rPr lang="en-US" sz="1800" u="none" strike="noStrike" cap="none" dirty="0" smtClean="0">
                          <a:latin typeface="Calibri"/>
                          <a:ea typeface="Calibri"/>
                          <a:cs typeface="Calibri"/>
                          <a:sym typeface="Calibri"/>
                        </a:rPr>
                        <a:t>Minco Corporation</a:t>
                      </a:r>
                      <a:endParaRPr lang="en-US" sz="18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463825">
                <a:tc>
                  <a:txBody>
                    <a:bodyPr/>
                    <a:lstStyle/>
                    <a:p>
                      <a:pPr marL="0" marR="0" lvl="0" indent="0" algn="l" rtl="0">
                        <a:lnSpc>
                          <a:spcPct val="115000"/>
                        </a:lnSpc>
                        <a:spcBef>
                          <a:spcPts val="0"/>
                        </a:spcBef>
                        <a:spcAft>
                          <a:spcPts val="0"/>
                        </a:spcAft>
                        <a:buSzPct val="25000"/>
                        <a:buNone/>
                      </a:pPr>
                      <a:r>
                        <a:rPr lang="en-US" sz="1100" u="none" strike="noStrike" cap="none"/>
                        <a:t>Fee-Simple Sale Price</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u="none" strike="noStrike" cap="none" dirty="0" smtClean="0"/>
                        <a:t>$1,799,000*</a:t>
                      </a:r>
                      <a:endParaRPr lang="en-US" sz="1100" u="none" strike="noStrike" cap="none" dirty="0"/>
                    </a:p>
                  </a:txBody>
                  <a:tcPr marL="68575" marR="68575" marT="0" marB="0"/>
                </a:tc>
                <a:extLst>
                  <a:ext uri="{0D108BD9-81ED-4DB2-BD59-A6C34878D82A}">
                    <a16:rowId xmlns:a16="http://schemas.microsoft.com/office/drawing/2014/main" val="10001"/>
                  </a:ext>
                </a:extLst>
              </a:tr>
              <a:tr h="213765">
                <a:tc>
                  <a:txBody>
                    <a:bodyPr/>
                    <a:lstStyle/>
                    <a:p>
                      <a:pPr marL="0" marR="0" lvl="0" indent="0" algn="l" rtl="0">
                        <a:lnSpc>
                          <a:spcPct val="115000"/>
                        </a:lnSpc>
                        <a:spcBef>
                          <a:spcPts val="0"/>
                        </a:spcBef>
                        <a:spcAft>
                          <a:spcPts val="0"/>
                        </a:spcAft>
                        <a:buSzPct val="25000"/>
                        <a:buNone/>
                      </a:pPr>
                      <a:r>
                        <a:rPr lang="en-US" sz="1100" u="none" strike="noStrike" cap="none" dirty="0" smtClean="0"/>
                        <a:t>Gross Square Footage</a:t>
                      </a:r>
                      <a:endParaRPr lang="en-US" sz="1100" u="none" strike="noStrike" cap="none" dirty="0"/>
                    </a:p>
                  </a:txBody>
                  <a:tcPr marL="68575" marR="68575" marT="0" marB="0"/>
                </a:tc>
                <a:tc>
                  <a:txBody>
                    <a:bodyPr/>
                    <a:lstStyle/>
                    <a:p>
                      <a:pPr marL="0" marR="0" lvl="0" indent="0" algn="ctr" rtl="0">
                        <a:lnSpc>
                          <a:spcPct val="115000"/>
                        </a:lnSpc>
                        <a:spcBef>
                          <a:spcPts val="0"/>
                        </a:spcBef>
                        <a:spcAft>
                          <a:spcPts val="0"/>
                        </a:spcAft>
                        <a:buSzPct val="25000"/>
                        <a:buNone/>
                      </a:pPr>
                      <a:r>
                        <a:rPr lang="en-US" sz="1100" u="none" strike="noStrike" cap="none" dirty="0" smtClean="0"/>
                        <a:t>110,000</a:t>
                      </a:r>
                      <a:endParaRPr lang="en-US" sz="1100" u="none" strike="noStrike" cap="none" dirty="0"/>
                    </a:p>
                  </a:txBody>
                  <a:tcPr marL="68575" marR="68575" marT="0" marB="0"/>
                </a:tc>
                <a:extLst>
                  <a:ext uri="{0D108BD9-81ED-4DB2-BD59-A6C34878D82A}">
                    <a16:rowId xmlns:a16="http://schemas.microsoft.com/office/drawing/2014/main" val="10002"/>
                  </a:ext>
                </a:extLst>
              </a:tr>
              <a:tr h="238925">
                <a:tc>
                  <a:txBody>
                    <a:bodyPr/>
                    <a:lstStyle/>
                    <a:p>
                      <a:pPr marL="0" marR="0" lvl="0" indent="0" algn="l" rtl="0">
                        <a:lnSpc>
                          <a:spcPct val="115000"/>
                        </a:lnSpc>
                        <a:spcBef>
                          <a:spcPts val="0"/>
                        </a:spcBef>
                        <a:spcAft>
                          <a:spcPts val="0"/>
                        </a:spcAft>
                        <a:buSzPct val="25000"/>
                        <a:buNone/>
                      </a:pPr>
                      <a:r>
                        <a:rPr lang="en-US" sz="1100" u="none" strike="noStrike" cap="none" dirty="0"/>
                        <a:t>Residential Units</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u="none" strike="noStrike" cap="none" dirty="0" smtClean="0"/>
                        <a:t>76</a:t>
                      </a:r>
                      <a:endParaRPr lang="en-US" sz="1100" u="none" strike="noStrike" cap="none" dirty="0"/>
                    </a:p>
                  </a:txBody>
                  <a:tcPr marL="68575" marR="68575" marT="0" marB="0"/>
                </a:tc>
                <a:extLst>
                  <a:ext uri="{0D108BD9-81ED-4DB2-BD59-A6C34878D82A}">
                    <a16:rowId xmlns:a16="http://schemas.microsoft.com/office/drawing/2014/main" val="10003"/>
                  </a:ext>
                </a:extLst>
              </a:tr>
              <a:tr h="240046">
                <a:tc>
                  <a:txBody>
                    <a:bodyPr/>
                    <a:lstStyle/>
                    <a:p>
                      <a:pPr marL="0" marR="0" lvl="0" indent="0" algn="l" rtl="0">
                        <a:lnSpc>
                          <a:spcPct val="115000"/>
                        </a:lnSpc>
                        <a:spcBef>
                          <a:spcPts val="0"/>
                        </a:spcBef>
                        <a:spcAft>
                          <a:spcPts val="0"/>
                        </a:spcAft>
                        <a:buSzPct val="25000"/>
                        <a:buNone/>
                      </a:pPr>
                      <a:r>
                        <a:rPr lang="en-US" sz="1100" u="none" strike="noStrike" cap="none" dirty="0"/>
                        <a:t>Affordable Residential Units</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u="none" strike="noStrike" cap="none" dirty="0" smtClean="0"/>
                        <a:t>19 (25%)</a:t>
                      </a:r>
                    </a:p>
                  </a:txBody>
                  <a:tcPr marL="68575" marR="68575" marT="0" marB="0"/>
                </a:tc>
                <a:extLst>
                  <a:ext uri="{0D108BD9-81ED-4DB2-BD59-A6C34878D82A}">
                    <a16:rowId xmlns:a16="http://schemas.microsoft.com/office/drawing/2014/main" val="10004"/>
                  </a:ext>
                </a:extLst>
              </a:tr>
              <a:tr h="238925">
                <a:tc>
                  <a:txBody>
                    <a:bodyPr/>
                    <a:lstStyle/>
                    <a:p>
                      <a:pPr marL="0" marR="0" lvl="0" indent="0" algn="l" rtl="0">
                        <a:lnSpc>
                          <a:spcPct val="115000"/>
                        </a:lnSpc>
                        <a:spcBef>
                          <a:spcPts val="0"/>
                        </a:spcBef>
                        <a:spcAft>
                          <a:spcPts val="0"/>
                        </a:spcAft>
                        <a:buSzPct val="25000"/>
                        <a:buNone/>
                      </a:pPr>
                      <a:r>
                        <a:rPr lang="en-US" sz="1100" u="none" strike="noStrike" cap="none"/>
                        <a:t>Total Parking Spaces</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u="none" strike="noStrike" cap="none" dirty="0" smtClean="0"/>
                        <a:t>123</a:t>
                      </a:r>
                      <a:endParaRPr lang="en-US" sz="1100" u="none" strike="noStrike" cap="none" dirty="0"/>
                    </a:p>
                  </a:txBody>
                  <a:tcPr marL="68575" marR="68575" marT="0" marB="0"/>
                </a:tc>
                <a:extLst>
                  <a:ext uri="{0D108BD9-81ED-4DB2-BD59-A6C34878D82A}">
                    <a16:rowId xmlns:a16="http://schemas.microsoft.com/office/drawing/2014/main" val="10005"/>
                  </a:ext>
                </a:extLst>
              </a:tr>
              <a:tr h="477825">
                <a:tc>
                  <a:txBody>
                    <a:bodyPr/>
                    <a:lstStyle/>
                    <a:p>
                      <a:pPr marL="0" marR="0" lvl="0" indent="0" algn="l" rtl="0">
                        <a:lnSpc>
                          <a:spcPct val="115000"/>
                        </a:lnSpc>
                        <a:spcBef>
                          <a:spcPts val="0"/>
                        </a:spcBef>
                        <a:spcAft>
                          <a:spcPts val="0"/>
                        </a:spcAft>
                        <a:buSzPct val="25000"/>
                        <a:buNone/>
                      </a:pPr>
                      <a:r>
                        <a:rPr lang="en-US" sz="1100" u="none" strike="noStrike" cap="none"/>
                        <a:t>MBTA Parking Requirement Met</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u="none" strike="noStrike" cap="none" dirty="0" smtClean="0"/>
                        <a:t>N/A</a:t>
                      </a:r>
                    </a:p>
                    <a:p>
                      <a:pPr marL="0" marR="0" lvl="0" indent="0" algn="ctr" rtl="0">
                        <a:lnSpc>
                          <a:spcPct val="115000"/>
                        </a:lnSpc>
                        <a:spcBef>
                          <a:spcPts val="0"/>
                        </a:spcBef>
                        <a:spcAft>
                          <a:spcPts val="0"/>
                        </a:spcAft>
                        <a:buSzPct val="25000"/>
                        <a:buNone/>
                      </a:pPr>
                      <a:r>
                        <a:rPr lang="en-US" sz="1050" u="none" strike="noStrike" cap="none" dirty="0" smtClean="0"/>
                        <a:t>(Parking lot is utilized at a low rate;</a:t>
                      </a:r>
                      <a:r>
                        <a:rPr lang="en-US" sz="1050" u="none" strike="noStrike" cap="none" baseline="0" dirty="0" smtClean="0"/>
                        <a:t> additional parking on-site is sufficient for existing and future parking demand)</a:t>
                      </a:r>
                      <a:endParaRPr lang="en-US" sz="1050" u="none" strike="noStrike" cap="none" dirty="0"/>
                    </a:p>
                  </a:txBody>
                  <a:tcPr marL="68575" marR="68575" marT="0" marB="0"/>
                </a:tc>
                <a:extLst>
                  <a:ext uri="{0D108BD9-81ED-4DB2-BD59-A6C34878D82A}">
                    <a16:rowId xmlns:a16="http://schemas.microsoft.com/office/drawing/2014/main" val="10006"/>
                  </a:ext>
                </a:extLst>
              </a:tr>
              <a:tr h="238925">
                <a:tc>
                  <a:txBody>
                    <a:bodyPr/>
                    <a:lstStyle/>
                    <a:p>
                      <a:pPr marL="0" marR="0" lvl="0" indent="0" algn="l" rtl="0">
                        <a:lnSpc>
                          <a:spcPct val="115000"/>
                        </a:lnSpc>
                        <a:spcBef>
                          <a:spcPts val="0"/>
                        </a:spcBef>
                        <a:spcAft>
                          <a:spcPts val="0"/>
                        </a:spcAft>
                        <a:buSzPct val="25000"/>
                        <a:buNone/>
                      </a:pPr>
                      <a:r>
                        <a:rPr lang="en-US" sz="1100" u="none" strike="noStrike" cap="none"/>
                        <a:t>Construction Phases</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u="none" strike="noStrike" cap="none" dirty="0"/>
                        <a:t>One</a:t>
                      </a:r>
                    </a:p>
                  </a:txBody>
                  <a:tcPr marL="68575" marR="68575" marT="0" marB="0"/>
                </a:tc>
                <a:extLst>
                  <a:ext uri="{0D108BD9-81ED-4DB2-BD59-A6C34878D82A}">
                    <a16:rowId xmlns:a16="http://schemas.microsoft.com/office/drawing/2014/main" val="10007"/>
                  </a:ext>
                </a:extLst>
              </a:tr>
              <a:tr h="238925">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Construction Timeline</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b="0" i="0" u="none" strike="noStrike" cap="none" dirty="0" smtClean="0">
                          <a:solidFill>
                            <a:schemeClr val="dk1"/>
                          </a:solidFill>
                          <a:latin typeface="Calibri"/>
                          <a:ea typeface="Calibri"/>
                          <a:cs typeface="Calibri"/>
                          <a:sym typeface="Arial"/>
                        </a:rPr>
                        <a:t>18 months</a:t>
                      </a:r>
                      <a:endParaRPr lang="en-US" sz="1100" b="0" i="0" u="none" strike="noStrike" cap="none" dirty="0">
                        <a:solidFill>
                          <a:schemeClr val="dk1"/>
                        </a:solidFill>
                        <a:latin typeface="Calibri"/>
                        <a:ea typeface="Calibri"/>
                        <a:cs typeface="Calibri"/>
                        <a:sym typeface="Arial"/>
                      </a:endParaRPr>
                    </a:p>
                  </a:txBody>
                  <a:tcPr marL="68575" marR="68575" marT="0" marB="0"/>
                </a:tc>
                <a:extLst>
                  <a:ext uri="{0D108BD9-81ED-4DB2-BD59-A6C34878D82A}">
                    <a16:rowId xmlns:a16="http://schemas.microsoft.com/office/drawing/2014/main" val="10008"/>
                  </a:ext>
                </a:extLst>
              </a:tr>
              <a:tr h="238925">
                <a:tc>
                  <a:txBody>
                    <a:bodyPr/>
                    <a:lstStyle/>
                    <a:p>
                      <a:pPr marL="0" marR="0" lvl="0" indent="0" algn="l" rtl="0">
                        <a:lnSpc>
                          <a:spcPct val="115000"/>
                        </a:lnSpc>
                        <a:spcBef>
                          <a:spcPts val="0"/>
                        </a:spcBef>
                        <a:spcAft>
                          <a:spcPts val="0"/>
                        </a:spcAft>
                        <a:buSzPct val="25000"/>
                        <a:buNone/>
                      </a:pPr>
                      <a:r>
                        <a:rPr lang="en-US" sz="1100" u="none" strike="noStrike" cap="none"/>
                        <a:t>Jobs – full/part time</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b="0" i="0" u="none" strike="noStrike" cap="none" dirty="0" smtClean="0">
                          <a:solidFill>
                            <a:schemeClr val="dk1"/>
                          </a:solidFill>
                          <a:latin typeface="Calibri"/>
                          <a:ea typeface="Calibri"/>
                          <a:cs typeface="Calibri"/>
                          <a:sym typeface="Arial"/>
                        </a:rPr>
                        <a:t>Construction Period</a:t>
                      </a:r>
                      <a:r>
                        <a:rPr lang="en-US" sz="1100" b="0" i="0" u="none" strike="noStrike" cap="none" baseline="0" dirty="0" smtClean="0">
                          <a:solidFill>
                            <a:schemeClr val="dk1"/>
                          </a:solidFill>
                          <a:latin typeface="Calibri"/>
                          <a:ea typeface="Calibri"/>
                          <a:cs typeface="Calibri"/>
                          <a:sym typeface="Arial"/>
                        </a:rPr>
                        <a:t> – 108</a:t>
                      </a:r>
                    </a:p>
                    <a:p>
                      <a:pPr marL="0" marR="0" lvl="0" indent="0" algn="ctr" rtl="0">
                        <a:lnSpc>
                          <a:spcPct val="115000"/>
                        </a:lnSpc>
                        <a:spcBef>
                          <a:spcPts val="0"/>
                        </a:spcBef>
                        <a:spcAft>
                          <a:spcPts val="0"/>
                        </a:spcAft>
                        <a:buSzPct val="25000"/>
                        <a:buNone/>
                      </a:pPr>
                      <a:r>
                        <a:rPr lang="en-US" sz="1100" b="0" i="0" u="none" strike="noStrike" cap="none" baseline="0" dirty="0" smtClean="0">
                          <a:solidFill>
                            <a:schemeClr val="dk1"/>
                          </a:solidFill>
                          <a:latin typeface="Calibri"/>
                          <a:ea typeface="Calibri"/>
                          <a:cs typeface="Calibri"/>
                          <a:sym typeface="Arial"/>
                        </a:rPr>
                        <a:t>Permanent -- 25</a:t>
                      </a:r>
                      <a:endParaRPr lang="en-US" sz="1100" b="0" i="0" u="none" strike="noStrike" cap="none" dirty="0">
                        <a:solidFill>
                          <a:schemeClr val="dk1"/>
                        </a:solidFill>
                        <a:latin typeface="Calibri"/>
                        <a:ea typeface="Calibri"/>
                        <a:cs typeface="Calibri"/>
                        <a:sym typeface="Arial"/>
                      </a:endParaRPr>
                    </a:p>
                  </a:txBody>
                  <a:tcPr marL="68575" marR="68575" marT="0" marB="0"/>
                </a:tc>
                <a:extLst>
                  <a:ext uri="{0D108BD9-81ED-4DB2-BD59-A6C34878D82A}">
                    <a16:rowId xmlns:a16="http://schemas.microsoft.com/office/drawing/2014/main" val="10009"/>
                  </a:ext>
                </a:extLst>
              </a:tr>
              <a:tr h="238925">
                <a:tc>
                  <a:txBody>
                    <a:bodyPr/>
                    <a:lstStyle/>
                    <a:p>
                      <a:pPr marL="0" marR="0" lvl="0" indent="0" algn="l" rtl="0">
                        <a:lnSpc>
                          <a:spcPct val="115000"/>
                        </a:lnSpc>
                        <a:spcBef>
                          <a:spcPts val="0"/>
                        </a:spcBef>
                        <a:spcAft>
                          <a:spcPts val="0"/>
                        </a:spcAft>
                        <a:buSzPct val="25000"/>
                        <a:buNone/>
                      </a:pPr>
                      <a:r>
                        <a:rPr lang="en-US" sz="1100" u="none" strike="noStrike" cap="none"/>
                        <a:t>Zoning Relief Required?</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b="0" i="0" u="none" strike="noStrike" cap="none" dirty="0" smtClean="0">
                          <a:solidFill>
                            <a:schemeClr val="dk1"/>
                          </a:solidFill>
                          <a:latin typeface="Calibri"/>
                          <a:ea typeface="Calibri"/>
                          <a:cs typeface="Calibri"/>
                          <a:sym typeface="Arial"/>
                        </a:rPr>
                        <a:t>No**</a:t>
                      </a:r>
                      <a:endParaRPr lang="en-US" sz="1100" b="0" i="0" u="none" strike="noStrike" cap="none" dirty="0">
                        <a:solidFill>
                          <a:schemeClr val="dk1"/>
                        </a:solidFill>
                        <a:latin typeface="Calibri"/>
                        <a:ea typeface="Calibri"/>
                        <a:cs typeface="Calibri"/>
                        <a:sym typeface="Arial"/>
                      </a:endParaRPr>
                    </a:p>
                  </a:txBody>
                  <a:tcPr marL="68575" marR="68575" marT="0" marB="0"/>
                </a:tc>
                <a:extLst>
                  <a:ext uri="{0D108BD9-81ED-4DB2-BD59-A6C34878D82A}">
                    <a16:rowId xmlns:a16="http://schemas.microsoft.com/office/drawing/2014/main" val="10010"/>
                  </a:ext>
                </a:extLst>
              </a:tr>
              <a:tr h="238925">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Annual Tax Payment to Town</a:t>
                      </a:r>
                    </a:p>
                  </a:txBody>
                  <a:tcPr marL="68575" marR="68575" marT="0" marB="0"/>
                </a:tc>
                <a:tc>
                  <a:txBody>
                    <a:bodyPr/>
                    <a:lstStyle/>
                    <a:p>
                      <a:pPr marL="0" marR="0" lvl="0" indent="0" algn="ctr" rtl="0">
                        <a:lnSpc>
                          <a:spcPct val="115000"/>
                        </a:lnSpc>
                        <a:spcBef>
                          <a:spcPts val="0"/>
                        </a:spcBef>
                        <a:spcAft>
                          <a:spcPts val="0"/>
                        </a:spcAft>
                        <a:buSzPct val="25000"/>
                        <a:buNone/>
                      </a:pPr>
                      <a:r>
                        <a:rPr lang="en-US" sz="1100" b="0" i="0" u="none" strike="noStrike" cap="none" dirty="0" smtClean="0">
                          <a:solidFill>
                            <a:schemeClr val="dk1"/>
                          </a:solidFill>
                          <a:latin typeface="Calibri"/>
                          <a:ea typeface="Calibri"/>
                          <a:cs typeface="Calibri"/>
                          <a:sym typeface="Arial"/>
                        </a:rPr>
                        <a:t>$280,000</a:t>
                      </a:r>
                      <a:endParaRPr lang="en-US" sz="1100" b="0" i="0" u="none" strike="noStrike" cap="none" dirty="0">
                        <a:solidFill>
                          <a:schemeClr val="dk1"/>
                        </a:solidFill>
                        <a:latin typeface="Calibri"/>
                        <a:ea typeface="Calibri"/>
                        <a:cs typeface="Calibri"/>
                        <a:sym typeface="Arial"/>
                      </a:endParaRPr>
                    </a:p>
                  </a:txBody>
                  <a:tcPr marL="68575" marR="68575" marT="0" marB="0"/>
                </a:tc>
                <a:extLst>
                  <a:ext uri="{0D108BD9-81ED-4DB2-BD59-A6C34878D82A}">
                    <a16:rowId xmlns:a16="http://schemas.microsoft.com/office/drawing/2014/main" val="10011"/>
                  </a:ext>
                </a:extLst>
              </a:tr>
            </a:tbl>
          </a:graphicData>
        </a:graphic>
      </p:graphicFrame>
      <p:sp>
        <p:nvSpPr>
          <p:cNvPr id="3" name="TextBox 2"/>
          <p:cNvSpPr txBox="1"/>
          <p:nvPr/>
        </p:nvSpPr>
        <p:spPr>
          <a:xfrm>
            <a:off x="1295398" y="4493742"/>
            <a:ext cx="6324600" cy="1815882"/>
          </a:xfrm>
          <a:prstGeom prst="rect">
            <a:avLst/>
          </a:prstGeom>
          <a:noFill/>
        </p:spPr>
        <p:txBody>
          <a:bodyPr wrap="square" rtlCol="0">
            <a:spAutoFit/>
          </a:bodyPr>
          <a:lstStyle/>
          <a:p>
            <a:endParaRPr lang="en-US" sz="1200" dirty="0" smtClean="0"/>
          </a:p>
          <a:p>
            <a:r>
              <a:rPr lang="en-US" sz="1200" dirty="0" smtClean="0"/>
              <a:t>*Minco is required to pay the MBTA an additional $23,000 for every unit over 60 total units that was built.  As a result, the MBTA will receive a payment of $368,000 for the 16 additional units that will be built.</a:t>
            </a:r>
          </a:p>
          <a:p>
            <a:endParaRPr lang="en-US" sz="1200" dirty="0"/>
          </a:p>
          <a:p>
            <a:r>
              <a:rPr lang="en-US" sz="1200" dirty="0" smtClean="0"/>
              <a:t>**Minco worked with the Town of Newburyport to establish a 40R Smart Growth Overlay District on the site so that zoning variances would not be necessary.</a:t>
            </a:r>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348810" y="381000"/>
            <a:ext cx="830470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smtClean="0">
                <a:solidFill>
                  <a:srgbClr val="0070C0"/>
                </a:solidFill>
                <a:latin typeface="Calibri"/>
                <a:ea typeface="Calibri"/>
                <a:cs typeface="Calibri"/>
                <a:sym typeface="Calibri"/>
              </a:rPr>
              <a:t>Deal Timeline</a:t>
            </a:r>
            <a:endParaRPr lang="en-US" sz="3600" dirty="0">
              <a:solidFill>
                <a:srgbClr val="0070C0"/>
              </a:solidFill>
              <a:latin typeface="Calibri"/>
              <a:ea typeface="Calibri"/>
              <a:cs typeface="Calibri"/>
              <a:sym typeface="Calibri"/>
            </a:endParaRPr>
          </a:p>
        </p:txBody>
      </p:sp>
      <p:cxnSp>
        <p:nvCxnSpPr>
          <p:cNvPr id="4" name="Straight Connector 3"/>
          <p:cNvCxnSpPr/>
          <p:nvPr/>
        </p:nvCxnSpPr>
        <p:spPr>
          <a:xfrm>
            <a:off x="348810" y="2969623"/>
            <a:ext cx="8304709" cy="87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Flowchart: Connector 4"/>
          <p:cNvSpPr/>
          <p:nvPr/>
        </p:nvSpPr>
        <p:spPr>
          <a:xfrm>
            <a:off x="348810" y="2873828"/>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0"/>
          </p:cNvCxnSpPr>
          <p:nvPr/>
        </p:nvCxnSpPr>
        <p:spPr>
          <a:xfrm flipV="1">
            <a:off x="418245" y="2473235"/>
            <a:ext cx="0" cy="400593"/>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5794" y="2098766"/>
            <a:ext cx="653143" cy="374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794" y="2098766"/>
            <a:ext cx="653143" cy="338554"/>
          </a:xfrm>
          <a:prstGeom prst="rect">
            <a:avLst/>
          </a:prstGeom>
          <a:noFill/>
        </p:spPr>
        <p:txBody>
          <a:bodyPr wrap="square" rtlCol="0">
            <a:spAutoFit/>
          </a:bodyPr>
          <a:lstStyle/>
          <a:p>
            <a:r>
              <a:rPr lang="en-US" sz="800" b="1" dirty="0" smtClean="0"/>
              <a:t>ITB Released</a:t>
            </a:r>
            <a:endParaRPr lang="en-US" sz="800" b="1" dirty="0"/>
          </a:p>
        </p:txBody>
      </p:sp>
      <p:sp>
        <p:nvSpPr>
          <p:cNvPr id="11" name="TextBox 10"/>
          <p:cNvSpPr txBox="1"/>
          <p:nvPr/>
        </p:nvSpPr>
        <p:spPr>
          <a:xfrm>
            <a:off x="100148" y="3074126"/>
            <a:ext cx="775063" cy="230832"/>
          </a:xfrm>
          <a:prstGeom prst="rect">
            <a:avLst/>
          </a:prstGeom>
          <a:noFill/>
        </p:spPr>
        <p:txBody>
          <a:bodyPr wrap="square" rtlCol="0">
            <a:spAutoFit/>
          </a:bodyPr>
          <a:lstStyle/>
          <a:p>
            <a:r>
              <a:rPr lang="en-US" sz="900" dirty="0" smtClean="0"/>
              <a:t>April 2013</a:t>
            </a:r>
            <a:endParaRPr lang="en-US" sz="900" dirty="0"/>
          </a:p>
        </p:txBody>
      </p:sp>
      <p:sp>
        <p:nvSpPr>
          <p:cNvPr id="14" name="Flowchart: Connector 13"/>
          <p:cNvSpPr/>
          <p:nvPr/>
        </p:nvSpPr>
        <p:spPr>
          <a:xfrm>
            <a:off x="805776" y="2873828"/>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7679" y="2642998"/>
            <a:ext cx="775063" cy="230832"/>
          </a:xfrm>
          <a:prstGeom prst="rect">
            <a:avLst/>
          </a:prstGeom>
          <a:noFill/>
        </p:spPr>
        <p:txBody>
          <a:bodyPr wrap="square" rtlCol="0">
            <a:spAutoFit/>
          </a:bodyPr>
          <a:lstStyle/>
          <a:p>
            <a:r>
              <a:rPr lang="en-US" sz="900" dirty="0" smtClean="0"/>
              <a:t>June 2013</a:t>
            </a:r>
            <a:endParaRPr lang="en-US" sz="900" dirty="0"/>
          </a:p>
        </p:txBody>
      </p:sp>
      <p:cxnSp>
        <p:nvCxnSpPr>
          <p:cNvPr id="16" name="Straight Connector 15"/>
          <p:cNvCxnSpPr/>
          <p:nvPr/>
        </p:nvCxnSpPr>
        <p:spPr>
          <a:xfrm flipV="1">
            <a:off x="871089" y="3074126"/>
            <a:ext cx="0" cy="40059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4517" y="3479076"/>
            <a:ext cx="653143" cy="374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4517" y="3534880"/>
            <a:ext cx="653143" cy="338554"/>
          </a:xfrm>
          <a:prstGeom prst="rect">
            <a:avLst/>
          </a:prstGeom>
          <a:noFill/>
        </p:spPr>
        <p:txBody>
          <a:bodyPr wrap="square" rtlCol="0">
            <a:spAutoFit/>
          </a:bodyPr>
          <a:lstStyle/>
          <a:p>
            <a:r>
              <a:rPr lang="en-US" sz="800" b="1" dirty="0" smtClean="0"/>
              <a:t>Bids  Received</a:t>
            </a:r>
            <a:endParaRPr lang="en-US" sz="800" b="1" dirty="0"/>
          </a:p>
        </p:txBody>
      </p:sp>
      <p:sp>
        <p:nvSpPr>
          <p:cNvPr id="19" name="Flowchart: Connector 18"/>
          <p:cNvSpPr/>
          <p:nvPr/>
        </p:nvSpPr>
        <p:spPr>
          <a:xfrm>
            <a:off x="1262740" y="2873828"/>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44646" y="3065416"/>
            <a:ext cx="775063" cy="230832"/>
          </a:xfrm>
          <a:prstGeom prst="rect">
            <a:avLst/>
          </a:prstGeom>
          <a:noFill/>
        </p:spPr>
        <p:txBody>
          <a:bodyPr wrap="square" rtlCol="0">
            <a:spAutoFit/>
          </a:bodyPr>
          <a:lstStyle/>
          <a:p>
            <a:r>
              <a:rPr lang="en-US" sz="900" dirty="0" smtClean="0"/>
              <a:t>July 2013</a:t>
            </a:r>
            <a:endParaRPr lang="en-US" sz="900" dirty="0"/>
          </a:p>
        </p:txBody>
      </p:sp>
      <p:cxnSp>
        <p:nvCxnSpPr>
          <p:cNvPr id="21" name="Straight Connector 20"/>
          <p:cNvCxnSpPr/>
          <p:nvPr/>
        </p:nvCxnSpPr>
        <p:spPr>
          <a:xfrm flipV="1">
            <a:off x="1332175" y="1968137"/>
            <a:ext cx="0" cy="905692"/>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48937" y="1613017"/>
            <a:ext cx="1149532" cy="374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00803" y="1630008"/>
            <a:ext cx="1262743" cy="338554"/>
          </a:xfrm>
          <a:prstGeom prst="rect">
            <a:avLst/>
          </a:prstGeom>
          <a:noFill/>
        </p:spPr>
        <p:txBody>
          <a:bodyPr wrap="square" rtlCol="0">
            <a:spAutoFit/>
          </a:bodyPr>
          <a:lstStyle/>
          <a:p>
            <a:r>
              <a:rPr lang="en-US" sz="800" b="1" dirty="0" smtClean="0"/>
              <a:t>Minco Designated as Successful Bidder</a:t>
            </a:r>
            <a:endParaRPr lang="en-US" sz="800" b="1" dirty="0"/>
          </a:p>
        </p:txBody>
      </p:sp>
      <p:sp>
        <p:nvSpPr>
          <p:cNvPr id="25" name="Flowchart: Connector 24"/>
          <p:cNvSpPr/>
          <p:nvPr/>
        </p:nvSpPr>
        <p:spPr>
          <a:xfrm>
            <a:off x="2037803" y="2873826"/>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706402" y="2673531"/>
            <a:ext cx="892865" cy="230832"/>
          </a:xfrm>
          <a:prstGeom prst="rect">
            <a:avLst/>
          </a:prstGeom>
          <a:noFill/>
        </p:spPr>
        <p:txBody>
          <a:bodyPr wrap="square" rtlCol="0">
            <a:spAutoFit/>
          </a:bodyPr>
          <a:lstStyle/>
          <a:p>
            <a:r>
              <a:rPr lang="en-US" sz="900" dirty="0" smtClean="0"/>
              <a:t>October 2013</a:t>
            </a:r>
            <a:endParaRPr lang="en-US" sz="900" dirty="0"/>
          </a:p>
        </p:txBody>
      </p:sp>
      <p:cxnSp>
        <p:nvCxnSpPr>
          <p:cNvPr id="27" name="Straight Connector 26"/>
          <p:cNvCxnSpPr/>
          <p:nvPr/>
        </p:nvCxnSpPr>
        <p:spPr>
          <a:xfrm flipV="1">
            <a:off x="2107238" y="3043645"/>
            <a:ext cx="0" cy="90569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493283" y="3960469"/>
            <a:ext cx="1149532" cy="374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475866" y="3997197"/>
            <a:ext cx="1262743" cy="338554"/>
          </a:xfrm>
          <a:prstGeom prst="rect">
            <a:avLst/>
          </a:prstGeom>
          <a:noFill/>
        </p:spPr>
        <p:txBody>
          <a:bodyPr wrap="square" rtlCol="0">
            <a:spAutoFit/>
          </a:bodyPr>
          <a:lstStyle/>
          <a:p>
            <a:r>
              <a:rPr lang="en-US" sz="800" b="1" dirty="0" smtClean="0"/>
              <a:t>Purchase &amp; Sale Agreement Executed</a:t>
            </a:r>
            <a:endParaRPr lang="en-US" sz="800" b="1" dirty="0"/>
          </a:p>
        </p:txBody>
      </p:sp>
      <p:sp>
        <p:nvSpPr>
          <p:cNvPr id="30" name="Flowchart: Connector 29"/>
          <p:cNvSpPr/>
          <p:nvPr/>
        </p:nvSpPr>
        <p:spPr>
          <a:xfrm>
            <a:off x="3860836" y="2869527"/>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3925680" y="2098766"/>
            <a:ext cx="0" cy="90569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85957" y="1729104"/>
            <a:ext cx="1279445" cy="338554"/>
          </a:xfrm>
          <a:prstGeom prst="rect">
            <a:avLst/>
          </a:prstGeom>
          <a:noFill/>
        </p:spPr>
        <p:txBody>
          <a:bodyPr wrap="square" rtlCol="0">
            <a:spAutoFit/>
          </a:bodyPr>
          <a:lstStyle/>
          <a:p>
            <a:r>
              <a:rPr lang="en-US" sz="800" b="1" dirty="0" smtClean="0"/>
              <a:t>Smart Growth Overlay District approval</a:t>
            </a:r>
            <a:endParaRPr lang="en-US" sz="800" b="1" dirty="0"/>
          </a:p>
        </p:txBody>
      </p:sp>
      <p:sp>
        <p:nvSpPr>
          <p:cNvPr id="33" name="Rectangle 32"/>
          <p:cNvSpPr/>
          <p:nvPr/>
        </p:nvSpPr>
        <p:spPr>
          <a:xfrm>
            <a:off x="3351632" y="1700155"/>
            <a:ext cx="1149532" cy="374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414403" y="3056761"/>
            <a:ext cx="892865" cy="230832"/>
          </a:xfrm>
          <a:prstGeom prst="rect">
            <a:avLst/>
          </a:prstGeom>
          <a:noFill/>
        </p:spPr>
        <p:txBody>
          <a:bodyPr wrap="square" rtlCol="0">
            <a:spAutoFit/>
          </a:bodyPr>
          <a:lstStyle/>
          <a:p>
            <a:r>
              <a:rPr lang="en-US" sz="900" dirty="0" smtClean="0"/>
              <a:t>October 2015</a:t>
            </a:r>
            <a:endParaRPr lang="en-US" sz="900" dirty="0"/>
          </a:p>
        </p:txBody>
      </p:sp>
      <p:sp>
        <p:nvSpPr>
          <p:cNvPr id="35" name="Flowchart: Connector 34"/>
          <p:cNvSpPr/>
          <p:nvPr/>
        </p:nvSpPr>
        <p:spPr>
          <a:xfrm>
            <a:off x="5073382" y="2882642"/>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5142817" y="3082034"/>
            <a:ext cx="0" cy="905692"/>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500445" y="3997197"/>
            <a:ext cx="1279445" cy="461665"/>
          </a:xfrm>
          <a:prstGeom prst="rect">
            <a:avLst/>
          </a:prstGeom>
          <a:noFill/>
        </p:spPr>
        <p:txBody>
          <a:bodyPr wrap="square" rtlCol="0">
            <a:spAutoFit/>
          </a:bodyPr>
          <a:lstStyle/>
          <a:p>
            <a:r>
              <a:rPr lang="en-US" sz="800" b="1" dirty="0" smtClean="0"/>
              <a:t>Newburyport Planning Board approval received</a:t>
            </a:r>
            <a:endParaRPr lang="en-US" sz="800" b="1" dirty="0"/>
          </a:p>
        </p:txBody>
      </p:sp>
      <p:sp>
        <p:nvSpPr>
          <p:cNvPr id="38" name="Rectangle 37"/>
          <p:cNvSpPr/>
          <p:nvPr/>
        </p:nvSpPr>
        <p:spPr>
          <a:xfrm>
            <a:off x="4565402" y="3987726"/>
            <a:ext cx="1149532" cy="500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822069" y="2660361"/>
            <a:ext cx="892865" cy="230832"/>
          </a:xfrm>
          <a:prstGeom prst="rect">
            <a:avLst/>
          </a:prstGeom>
          <a:noFill/>
        </p:spPr>
        <p:txBody>
          <a:bodyPr wrap="square" rtlCol="0">
            <a:spAutoFit/>
          </a:bodyPr>
          <a:lstStyle/>
          <a:p>
            <a:r>
              <a:rPr lang="en-US" sz="900" dirty="0" smtClean="0"/>
              <a:t>May 2016</a:t>
            </a:r>
            <a:endParaRPr lang="en-US" sz="900" dirty="0"/>
          </a:p>
        </p:txBody>
      </p:sp>
      <p:sp>
        <p:nvSpPr>
          <p:cNvPr id="40" name="Flowchart: Connector 39"/>
          <p:cNvSpPr/>
          <p:nvPr/>
        </p:nvSpPr>
        <p:spPr>
          <a:xfrm>
            <a:off x="5527344" y="2882588"/>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2"/>
          </p:cNvCxnSpPr>
          <p:nvPr/>
        </p:nvCxnSpPr>
        <p:spPr>
          <a:xfrm flipV="1">
            <a:off x="5596779" y="1978722"/>
            <a:ext cx="0" cy="1001593"/>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22013" y="1591749"/>
            <a:ext cx="1149532" cy="386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22013" y="1546707"/>
            <a:ext cx="1279445" cy="461665"/>
          </a:xfrm>
          <a:prstGeom prst="rect">
            <a:avLst/>
          </a:prstGeom>
          <a:noFill/>
        </p:spPr>
        <p:txBody>
          <a:bodyPr wrap="square" rtlCol="0">
            <a:spAutoFit/>
          </a:bodyPr>
          <a:lstStyle/>
          <a:p>
            <a:r>
              <a:rPr lang="en-US" sz="800" b="1" dirty="0" smtClean="0"/>
              <a:t>Appeal of Planning Board approval filed by abutter</a:t>
            </a:r>
            <a:endParaRPr lang="en-US" sz="800" b="1" dirty="0"/>
          </a:p>
        </p:txBody>
      </p:sp>
      <p:sp>
        <p:nvSpPr>
          <p:cNvPr id="44" name="TextBox 43"/>
          <p:cNvSpPr txBox="1"/>
          <p:nvPr/>
        </p:nvSpPr>
        <p:spPr>
          <a:xfrm>
            <a:off x="5237436" y="3056761"/>
            <a:ext cx="892865" cy="230832"/>
          </a:xfrm>
          <a:prstGeom prst="rect">
            <a:avLst/>
          </a:prstGeom>
          <a:noFill/>
        </p:spPr>
        <p:txBody>
          <a:bodyPr wrap="square" rtlCol="0">
            <a:spAutoFit/>
          </a:bodyPr>
          <a:lstStyle/>
          <a:p>
            <a:r>
              <a:rPr lang="en-US" sz="900" dirty="0" smtClean="0"/>
              <a:t>June 2016</a:t>
            </a:r>
            <a:endParaRPr lang="en-US" sz="900" dirty="0"/>
          </a:p>
        </p:txBody>
      </p:sp>
      <p:sp>
        <p:nvSpPr>
          <p:cNvPr id="45" name="Flowchart: Connector 44"/>
          <p:cNvSpPr/>
          <p:nvPr/>
        </p:nvSpPr>
        <p:spPr>
          <a:xfrm>
            <a:off x="6394185" y="2887027"/>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072753" y="2669086"/>
            <a:ext cx="791118" cy="230832"/>
          </a:xfrm>
          <a:prstGeom prst="rect">
            <a:avLst/>
          </a:prstGeom>
          <a:noFill/>
        </p:spPr>
        <p:txBody>
          <a:bodyPr wrap="square" rtlCol="0">
            <a:spAutoFit/>
          </a:bodyPr>
          <a:lstStyle/>
          <a:p>
            <a:r>
              <a:rPr lang="en-US" sz="900" dirty="0" smtClean="0"/>
              <a:t>June 2017</a:t>
            </a:r>
            <a:endParaRPr lang="en-US" sz="900" dirty="0"/>
          </a:p>
        </p:txBody>
      </p:sp>
      <p:cxnSp>
        <p:nvCxnSpPr>
          <p:cNvPr id="47" name="Straight Connector 46"/>
          <p:cNvCxnSpPr/>
          <p:nvPr/>
        </p:nvCxnSpPr>
        <p:spPr>
          <a:xfrm flipV="1">
            <a:off x="6463282" y="3080462"/>
            <a:ext cx="0" cy="905692"/>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888516" y="3987726"/>
            <a:ext cx="1149532" cy="99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841299" y="4026719"/>
            <a:ext cx="1279445" cy="954107"/>
          </a:xfrm>
          <a:prstGeom prst="rect">
            <a:avLst/>
          </a:prstGeom>
          <a:noFill/>
        </p:spPr>
        <p:txBody>
          <a:bodyPr wrap="square" rtlCol="0">
            <a:spAutoFit/>
          </a:bodyPr>
          <a:lstStyle/>
          <a:p>
            <a:r>
              <a:rPr lang="en-US" sz="800" b="1" dirty="0" smtClean="0"/>
              <a:t>Settlement Agreement reached between Minco and the abutter.  Planning Board approval of modified design plan also received on 6/21/17</a:t>
            </a:r>
            <a:endParaRPr lang="en-US" sz="800" b="1" dirty="0"/>
          </a:p>
        </p:txBody>
      </p:sp>
      <p:sp>
        <p:nvSpPr>
          <p:cNvPr id="50" name="Flowchart: Connector 49"/>
          <p:cNvSpPr/>
          <p:nvPr/>
        </p:nvSpPr>
        <p:spPr>
          <a:xfrm>
            <a:off x="7191591" y="2882536"/>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830479" y="3091594"/>
            <a:ext cx="1024733" cy="230832"/>
          </a:xfrm>
          <a:prstGeom prst="rect">
            <a:avLst/>
          </a:prstGeom>
          <a:noFill/>
        </p:spPr>
        <p:txBody>
          <a:bodyPr wrap="square" rtlCol="0">
            <a:spAutoFit/>
          </a:bodyPr>
          <a:lstStyle/>
          <a:p>
            <a:r>
              <a:rPr lang="en-US" sz="900" dirty="0" smtClean="0"/>
              <a:t>December 2017</a:t>
            </a:r>
            <a:endParaRPr lang="en-US" sz="900" dirty="0"/>
          </a:p>
        </p:txBody>
      </p:sp>
      <p:sp>
        <p:nvSpPr>
          <p:cNvPr id="53" name="Rectangle 52"/>
          <p:cNvSpPr/>
          <p:nvPr/>
        </p:nvSpPr>
        <p:spPr>
          <a:xfrm>
            <a:off x="6705680" y="1600388"/>
            <a:ext cx="1149532" cy="458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690738" y="1591749"/>
            <a:ext cx="1279445" cy="461665"/>
          </a:xfrm>
          <a:prstGeom prst="rect">
            <a:avLst/>
          </a:prstGeom>
          <a:noFill/>
        </p:spPr>
        <p:txBody>
          <a:bodyPr wrap="square" rtlCol="0">
            <a:spAutoFit/>
          </a:bodyPr>
          <a:lstStyle/>
          <a:p>
            <a:r>
              <a:rPr lang="en-US" sz="800" b="1" dirty="0" smtClean="0"/>
              <a:t>Final MBTA approval on modified design plan received.</a:t>
            </a:r>
            <a:endParaRPr lang="en-US" sz="800" b="1" dirty="0"/>
          </a:p>
        </p:txBody>
      </p:sp>
      <p:sp>
        <p:nvSpPr>
          <p:cNvPr id="58" name="Flowchart: Connector 57"/>
          <p:cNvSpPr/>
          <p:nvPr/>
        </p:nvSpPr>
        <p:spPr>
          <a:xfrm>
            <a:off x="8172556" y="2878182"/>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8241991" y="3074126"/>
            <a:ext cx="0" cy="905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261026" y="2059630"/>
            <a:ext cx="0" cy="905692"/>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667225" y="3991922"/>
            <a:ext cx="1149532" cy="458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671703" y="3990186"/>
            <a:ext cx="1279445" cy="461665"/>
          </a:xfrm>
          <a:prstGeom prst="rect">
            <a:avLst/>
          </a:prstGeom>
          <a:noFill/>
        </p:spPr>
        <p:txBody>
          <a:bodyPr wrap="square" rtlCol="0">
            <a:spAutoFit/>
          </a:bodyPr>
          <a:lstStyle/>
          <a:p>
            <a:r>
              <a:rPr lang="en-US" sz="800" b="1" dirty="0" smtClean="0"/>
              <a:t>Ch. 40 Sec. 54A approval received from </a:t>
            </a:r>
            <a:r>
              <a:rPr lang="en-US" sz="800" b="1" dirty="0" err="1" smtClean="0"/>
              <a:t>MassDOT</a:t>
            </a:r>
            <a:endParaRPr lang="en-US" sz="800" b="1" dirty="0"/>
          </a:p>
        </p:txBody>
      </p:sp>
      <p:sp>
        <p:nvSpPr>
          <p:cNvPr id="65" name="TextBox 64"/>
          <p:cNvSpPr txBox="1"/>
          <p:nvPr/>
        </p:nvSpPr>
        <p:spPr>
          <a:xfrm>
            <a:off x="7849477" y="2651704"/>
            <a:ext cx="923895" cy="230832"/>
          </a:xfrm>
          <a:prstGeom prst="rect">
            <a:avLst/>
          </a:prstGeom>
          <a:noFill/>
        </p:spPr>
        <p:txBody>
          <a:bodyPr wrap="square" rtlCol="0">
            <a:spAutoFit/>
          </a:bodyPr>
          <a:lstStyle/>
          <a:p>
            <a:r>
              <a:rPr lang="en-US" sz="900" dirty="0" smtClean="0"/>
              <a:t>March 2018</a:t>
            </a:r>
            <a:endParaRPr lang="en-US" sz="900" dirty="0"/>
          </a:p>
        </p:txBody>
      </p:sp>
      <p:sp>
        <p:nvSpPr>
          <p:cNvPr id="66" name="Flowchart: Connector 65"/>
          <p:cNvSpPr/>
          <p:nvPr/>
        </p:nvSpPr>
        <p:spPr>
          <a:xfrm>
            <a:off x="8504848" y="2882536"/>
            <a:ext cx="138870" cy="1915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254540" y="3074126"/>
            <a:ext cx="923895" cy="230832"/>
          </a:xfrm>
          <a:prstGeom prst="rect">
            <a:avLst/>
          </a:prstGeom>
          <a:noFill/>
        </p:spPr>
        <p:txBody>
          <a:bodyPr wrap="square" rtlCol="0">
            <a:spAutoFit/>
          </a:bodyPr>
          <a:lstStyle/>
          <a:p>
            <a:r>
              <a:rPr lang="en-US" sz="900" dirty="0" smtClean="0"/>
              <a:t>August</a:t>
            </a:r>
            <a:r>
              <a:rPr lang="en-US" sz="900" dirty="0" smtClean="0"/>
              <a:t> </a:t>
            </a:r>
            <a:r>
              <a:rPr lang="en-US" sz="900" dirty="0" smtClean="0"/>
              <a:t>2018</a:t>
            </a:r>
            <a:endParaRPr lang="en-US" sz="900" dirty="0"/>
          </a:p>
        </p:txBody>
      </p:sp>
      <p:sp>
        <p:nvSpPr>
          <p:cNvPr id="69" name="Rectangle 68"/>
          <p:cNvSpPr/>
          <p:nvPr/>
        </p:nvSpPr>
        <p:spPr>
          <a:xfrm>
            <a:off x="8221652" y="1782833"/>
            <a:ext cx="705261" cy="230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8223808" y="1799237"/>
            <a:ext cx="809960" cy="215444"/>
          </a:xfrm>
          <a:prstGeom prst="rect">
            <a:avLst/>
          </a:prstGeom>
          <a:noFill/>
        </p:spPr>
        <p:txBody>
          <a:bodyPr wrap="square" rtlCol="0">
            <a:spAutoFit/>
          </a:bodyPr>
          <a:lstStyle/>
          <a:p>
            <a:r>
              <a:rPr lang="en-US" sz="800" b="1" dirty="0" smtClean="0"/>
              <a:t>FMCB Vote</a:t>
            </a:r>
            <a:endParaRPr lang="en-US" sz="800" b="1" dirty="0"/>
          </a:p>
        </p:txBody>
      </p:sp>
      <p:cxnSp>
        <p:nvCxnSpPr>
          <p:cNvPr id="80" name="Straight Connector 79"/>
          <p:cNvCxnSpPr/>
          <p:nvPr/>
        </p:nvCxnSpPr>
        <p:spPr>
          <a:xfrm flipV="1">
            <a:off x="8576714" y="1994226"/>
            <a:ext cx="0" cy="905692"/>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78288" y="4517765"/>
            <a:ext cx="3857897" cy="1815882"/>
          </a:xfrm>
          <a:prstGeom prst="rect">
            <a:avLst/>
          </a:prstGeom>
          <a:noFill/>
        </p:spPr>
        <p:txBody>
          <a:bodyPr wrap="square" rtlCol="0">
            <a:spAutoFit/>
          </a:bodyPr>
          <a:lstStyle/>
          <a:p>
            <a:r>
              <a:rPr lang="en-US" b="1" u="sng" dirty="0" smtClean="0"/>
              <a:t>Note: </a:t>
            </a:r>
            <a:r>
              <a:rPr lang="en-US" dirty="0" smtClean="0"/>
              <a:t>During the Due Diligence Period for this deal, it was discovered that a Restrictive Covenant had been placed on the property which prohibited development of the parcel without approval from the abutters.  The MBTA and Minco Corporation worked with the abutters to terminate this covenant before it expired on January 1, 2019.</a:t>
            </a:r>
            <a:endParaRPr lang="en-US" dirty="0"/>
          </a:p>
        </p:txBody>
      </p:sp>
    </p:spTree>
    <p:extLst>
      <p:ext uri="{BB962C8B-B14F-4D97-AF65-F5344CB8AC3E}">
        <p14:creationId xmlns:p14="http://schemas.microsoft.com/office/powerpoint/2010/main" val="308952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3959" b="0" i="0" u="none" strike="noStrike" cap="none" dirty="0" smtClean="0">
                <a:solidFill>
                  <a:srgbClr val="0070C0"/>
                </a:solidFill>
                <a:latin typeface="Calibri"/>
                <a:ea typeface="Calibri"/>
                <a:cs typeface="Calibri"/>
                <a:sym typeface="Calibri"/>
              </a:rPr>
              <a:t>Minco Corporation Project </a:t>
            </a:r>
            <a:r>
              <a:rPr lang="en-US" sz="3959" b="0" i="0" u="none" strike="noStrike" cap="none" dirty="0">
                <a:solidFill>
                  <a:srgbClr val="0070C0"/>
                </a:solidFill>
                <a:latin typeface="Calibri"/>
                <a:ea typeface="Calibri"/>
                <a:cs typeface="Calibri"/>
                <a:sym typeface="Calibri"/>
              </a:rPr>
              <a:t>Rendering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97" y="1417637"/>
            <a:ext cx="8760824" cy="41346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Title 2"/>
          <p:cNvSpPr>
            <a:spLocks noGrp="1"/>
          </p:cNvSpPr>
          <p:nvPr>
            <p:ph type="title"/>
          </p:nvPr>
        </p:nvSpPr>
        <p:spPr>
          <a:xfrm>
            <a:off x="613954" y="2129562"/>
            <a:ext cx="8229600" cy="1143000"/>
          </a:xfrm>
        </p:spPr>
        <p:txBody>
          <a:bodyPr/>
          <a:lstStyle/>
          <a:p>
            <a:r>
              <a:rPr lang="en-US" sz="3959" dirty="0">
                <a:solidFill>
                  <a:srgbClr val="0070C0"/>
                </a:solidFill>
              </a:rPr>
              <a:t>Thank You</a:t>
            </a:r>
          </a:p>
        </p:txBody>
      </p:sp>
    </p:spTree>
    <p:extLst>
      <p:ext uri="{BB962C8B-B14F-4D97-AF65-F5344CB8AC3E}">
        <p14:creationId xmlns:p14="http://schemas.microsoft.com/office/powerpoint/2010/main" val="31622083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20D1B9627874F919FA68D292E433D" ma:contentTypeVersion="2" ma:contentTypeDescription="Create a new document." ma:contentTypeScope="" ma:versionID="55033a35f013b8e54221fb280d03b848">
  <xsd:schema xmlns:xsd="http://www.w3.org/2001/XMLSchema" xmlns:xs="http://www.w3.org/2001/XMLSchema" xmlns:p="http://schemas.microsoft.com/office/2006/metadata/properties" xmlns:ns2="8b5420c0-7c9f-48e9-b5bf-2b405388e378" targetNamespace="http://schemas.microsoft.com/office/2006/metadata/properties" ma:root="true" ma:fieldsID="703cd91ecccf0f34ef752d18b3622996" ns2:_="">
    <xsd:import namespace="8b5420c0-7c9f-48e9-b5bf-2b405388e37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420c0-7c9f-48e9-b5bf-2b405388e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FAE2B8-025C-45E9-B6F2-FD3188D8B58F}"/>
</file>

<file path=customXml/itemProps2.xml><?xml version="1.0" encoding="utf-8"?>
<ds:datastoreItem xmlns:ds="http://schemas.openxmlformats.org/officeDocument/2006/customXml" ds:itemID="{14845681-C738-45F8-84F5-59C106AAB759}"/>
</file>

<file path=customXml/itemProps3.xml><?xml version="1.0" encoding="utf-8"?>
<ds:datastoreItem xmlns:ds="http://schemas.openxmlformats.org/officeDocument/2006/customXml" ds:itemID="{DF48016E-F23B-4755-BDED-DF8DC018325D}"/>
</file>

<file path=docProps/app.xml><?xml version="1.0" encoding="utf-8"?>
<Properties xmlns="http://schemas.openxmlformats.org/officeDocument/2006/extended-properties" xmlns:vt="http://schemas.openxmlformats.org/officeDocument/2006/docPropsVTypes">
  <TotalTime>400</TotalTime>
  <Words>388</Words>
  <Application>Microsoft Office PowerPoint</Application>
  <PresentationFormat>On-screen Show (4:3)</PresentationFormat>
  <Paragraphs>72</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 Request: FMCB approval to sell 11.11 acres of land to Minco Corporation  </vt:lpstr>
      <vt:lpstr>PowerPoint Presentation</vt:lpstr>
      <vt:lpstr>PowerPoint Presentation</vt:lpstr>
      <vt:lpstr>Minco Corporation Project Rendering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Janelle</dc:creator>
  <cp:lastModifiedBy>Boyle, Mark</cp:lastModifiedBy>
  <cp:revision>27</cp:revision>
  <dcterms:modified xsi:type="dcterms:W3CDTF">2018-08-10T13:49:54Z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0x0101008F120D1B9627874F919FA68D292E433D</vt:lpwstr>
  </property>
</Properties>
</file>