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80" r:id="rId2"/>
    <p:sldId id="406" r:id="rId3"/>
    <p:sldId id="407" r:id="rId4"/>
    <p:sldId id="384" r:id="rId5"/>
    <p:sldId id="401" r:id="rId6"/>
    <p:sldId id="409"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DEECFF"/>
    <a:srgbClr val="00269E"/>
    <a:srgbClr val="FF505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85" autoAdjust="0"/>
    <p:restoredTop sz="99410" autoAdjust="0"/>
  </p:normalViewPr>
  <p:slideViewPr>
    <p:cSldViewPr>
      <p:cViewPr varScale="1">
        <p:scale>
          <a:sx n="91" d="100"/>
          <a:sy n="91" d="100"/>
        </p:scale>
        <p:origin x="1182" y="78"/>
      </p:cViewPr>
      <p:guideLst>
        <p:guide orient="horz" pos="2160"/>
        <p:guide pos="2880"/>
      </p:guideLst>
    </p:cSldViewPr>
  </p:slideViewPr>
  <p:notesTextViewPr>
    <p:cViewPr>
      <p:scale>
        <a:sx n="1" d="1"/>
        <a:sy n="1" d="1"/>
      </p:scale>
      <p:origin x="0" y="0"/>
    </p:cViewPr>
  </p:notesTextViewPr>
  <p:sorterViewPr>
    <p:cViewPr varScale="1">
      <p:scale>
        <a:sx n="1" d="1"/>
        <a:sy n="1" d="1"/>
      </p:scale>
      <p:origin x="0" y="2813"/>
    </p:cViewPr>
  </p:sorterViewPr>
  <p:notesViewPr>
    <p:cSldViewPr>
      <p:cViewPr varScale="1">
        <p:scale>
          <a:sx n="65" d="100"/>
          <a:sy n="65" d="100"/>
        </p:scale>
        <p:origin x="-3288" y="-11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27" tIns="45714" rIns="91427" bIns="45714"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27" tIns="45714" rIns="91427" bIns="45714" rtlCol="0"/>
          <a:lstStyle>
            <a:lvl1pPr algn="r">
              <a:defRPr sz="1200"/>
            </a:lvl1pPr>
          </a:lstStyle>
          <a:p>
            <a:fld id="{A8782089-6BC6-4235-B712-F8742B9D4234}" type="datetimeFigureOut">
              <a:rPr lang="en-US" smtClean="0"/>
              <a:pPr/>
              <a:t>8/7/2018</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27" tIns="45714" rIns="91427"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27" tIns="45714" rIns="91427" bIns="45714" rtlCol="0" anchor="b"/>
          <a:lstStyle>
            <a:lvl1pPr algn="r">
              <a:defRPr sz="1200"/>
            </a:lvl1pPr>
          </a:lstStyle>
          <a:p>
            <a:fld id="{75612B8F-7C36-4EC9-BD17-68C48F5CD98F}" type="slidenum">
              <a:rPr lang="en-US" smtClean="0"/>
              <a:pPr/>
              <a:t>‹#›</a:t>
            </a:fld>
            <a:endParaRPr lang="en-US" dirty="0"/>
          </a:p>
        </p:txBody>
      </p:sp>
    </p:spTree>
    <p:extLst>
      <p:ext uri="{BB962C8B-B14F-4D97-AF65-F5344CB8AC3E}">
        <p14:creationId xmlns:p14="http://schemas.microsoft.com/office/powerpoint/2010/main" val="2385043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5069" tIns="47533" rIns="95069" bIns="47533" rtlCol="0"/>
          <a:lstStyle>
            <a:lvl1pPr algn="l">
              <a:defRPr sz="1200"/>
            </a:lvl1pPr>
          </a:lstStyle>
          <a:p>
            <a:endParaRPr lang="en-US" dirty="0"/>
          </a:p>
        </p:txBody>
      </p:sp>
      <p:sp>
        <p:nvSpPr>
          <p:cNvPr id="3" name="Date Placeholder 2"/>
          <p:cNvSpPr>
            <a:spLocks noGrp="1"/>
          </p:cNvSpPr>
          <p:nvPr>
            <p:ph type="dt" idx="1"/>
          </p:nvPr>
        </p:nvSpPr>
        <p:spPr>
          <a:xfrm>
            <a:off x="3978135" y="1"/>
            <a:ext cx="3043343" cy="465455"/>
          </a:xfrm>
          <a:prstGeom prst="rect">
            <a:avLst/>
          </a:prstGeom>
        </p:spPr>
        <p:txBody>
          <a:bodyPr vert="horz" lIns="95069" tIns="47533" rIns="95069" bIns="47533" rtlCol="0"/>
          <a:lstStyle>
            <a:lvl1pPr algn="r">
              <a:defRPr sz="1200"/>
            </a:lvl1pPr>
          </a:lstStyle>
          <a:p>
            <a:fld id="{CEB96F95-300C-4A3F-BDC6-417068EB1BB3}" type="datetimeFigureOut">
              <a:rPr lang="en-US" smtClean="0"/>
              <a:pPr/>
              <a:t>8/7/2018</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5069" tIns="47533" rIns="95069" bIns="47533" rtlCol="0" anchor="ctr"/>
          <a:lstStyle/>
          <a:p>
            <a:endParaRPr lang="en-US" dirty="0"/>
          </a:p>
        </p:txBody>
      </p:sp>
      <p:sp>
        <p:nvSpPr>
          <p:cNvPr id="5" name="Notes Placeholder 4"/>
          <p:cNvSpPr>
            <a:spLocks noGrp="1"/>
          </p:cNvSpPr>
          <p:nvPr>
            <p:ph type="body" sz="quarter" idx="3"/>
          </p:nvPr>
        </p:nvSpPr>
        <p:spPr>
          <a:xfrm>
            <a:off x="702310" y="4421826"/>
            <a:ext cx="5618480" cy="4189095"/>
          </a:xfrm>
          <a:prstGeom prst="rect">
            <a:avLst/>
          </a:prstGeom>
        </p:spPr>
        <p:txBody>
          <a:bodyPr vert="horz" lIns="95069" tIns="47533" rIns="95069" bIns="4753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3"/>
            <a:ext cx="3043343" cy="465455"/>
          </a:xfrm>
          <a:prstGeom prst="rect">
            <a:avLst/>
          </a:prstGeom>
        </p:spPr>
        <p:txBody>
          <a:bodyPr vert="horz" lIns="95069" tIns="47533" rIns="95069" bIns="4753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5" y="8842033"/>
            <a:ext cx="3043343" cy="465455"/>
          </a:xfrm>
          <a:prstGeom prst="rect">
            <a:avLst/>
          </a:prstGeom>
        </p:spPr>
        <p:txBody>
          <a:bodyPr vert="horz" lIns="95069" tIns="47533" rIns="95069" bIns="47533" rtlCol="0" anchor="b"/>
          <a:lstStyle>
            <a:lvl1pPr algn="r">
              <a:defRPr sz="1200"/>
            </a:lvl1pPr>
          </a:lstStyle>
          <a:p>
            <a:fld id="{DDE3C4EC-FA30-4BAF-8816-853426F570DF}" type="slidenum">
              <a:rPr lang="en-US" smtClean="0"/>
              <a:pPr/>
              <a:t>‹#›</a:t>
            </a:fld>
            <a:endParaRPr lang="en-US" dirty="0"/>
          </a:p>
        </p:txBody>
      </p:sp>
    </p:spTree>
    <p:extLst>
      <p:ext uri="{BB962C8B-B14F-4D97-AF65-F5344CB8AC3E}">
        <p14:creationId xmlns:p14="http://schemas.microsoft.com/office/powerpoint/2010/main" val="346626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E3C4EC-FA30-4BAF-8816-853426F570DF}" type="slidenum">
              <a:rPr lang="en-US" smtClean="0"/>
              <a:pPr/>
              <a:t>1</a:t>
            </a:fld>
            <a:endParaRPr lang="en-US" dirty="0"/>
          </a:p>
        </p:txBody>
      </p:sp>
    </p:spTree>
    <p:extLst>
      <p:ext uri="{BB962C8B-B14F-4D97-AF65-F5344CB8AC3E}">
        <p14:creationId xmlns:p14="http://schemas.microsoft.com/office/powerpoint/2010/main" val="14328972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Line 7"/>
          <p:cNvSpPr>
            <a:spLocks noChangeShapeType="1"/>
          </p:cNvSpPr>
          <p:nvPr/>
        </p:nvSpPr>
        <p:spPr bwMode="auto">
          <a:xfrm>
            <a:off x="0" y="747713"/>
            <a:ext cx="9144000" cy="0"/>
          </a:xfrm>
          <a:prstGeom prst="line">
            <a:avLst/>
          </a:prstGeom>
          <a:noFill/>
          <a:ln w="9525">
            <a:solidFill>
              <a:srgbClr val="FFFFFF"/>
            </a:solidFill>
            <a:round/>
            <a:headEnd/>
            <a:tailEnd/>
          </a:ln>
        </p:spPr>
        <p:txBody>
          <a:bodyPr/>
          <a:lstStyle/>
          <a:p>
            <a:endParaRPr lang="en-US" dirty="0"/>
          </a:p>
        </p:txBody>
      </p:sp>
      <p:sp>
        <p:nvSpPr>
          <p:cNvPr id="3" name="Line 11"/>
          <p:cNvSpPr>
            <a:spLocks noChangeShapeType="1"/>
          </p:cNvSpPr>
          <p:nvPr/>
        </p:nvSpPr>
        <p:spPr bwMode="auto">
          <a:xfrm>
            <a:off x="2443163" y="3752850"/>
            <a:ext cx="5722937" cy="0"/>
          </a:xfrm>
          <a:prstGeom prst="line">
            <a:avLst/>
          </a:prstGeom>
          <a:noFill/>
          <a:ln w="9525">
            <a:solidFill>
              <a:schemeClr val="tx1"/>
            </a:solidFill>
            <a:round/>
            <a:headEnd/>
            <a:tailEnd/>
          </a:ln>
        </p:spPr>
        <p:txBody>
          <a:bodyPr/>
          <a:lstStyle/>
          <a:p>
            <a:endParaRPr lang="en-US" dirty="0"/>
          </a:p>
        </p:txBody>
      </p:sp>
      <p:pic>
        <p:nvPicPr>
          <p:cNvPr id="5" name="Picture 2" descr="C:\Users\dmlee\Downloads\preview-MABayTransAuthority.png"/>
          <p:cNvPicPr>
            <a:picLocks noChangeAspect="1" noChangeArrowheads="1"/>
          </p:cNvPicPr>
          <p:nvPr/>
        </p:nvPicPr>
        <p:blipFill>
          <a:blip r:embed="rId2" cstate="print"/>
          <a:srcRect t="38333" b="39000"/>
          <a:stretch>
            <a:fillRect/>
          </a:stretch>
        </p:blipFill>
        <p:spPr bwMode="auto">
          <a:xfrm>
            <a:off x="1012825" y="1562100"/>
            <a:ext cx="6386513" cy="1447800"/>
          </a:xfrm>
          <a:prstGeom prst="rect">
            <a:avLst/>
          </a:prstGeom>
          <a:noFill/>
          <a:ln w="9525">
            <a:noFill/>
            <a:miter lim="800000"/>
            <a:headEnd/>
            <a:tailEnd/>
          </a:ln>
        </p:spPr>
      </p:pic>
      <p:sp>
        <p:nvSpPr>
          <p:cNvPr id="6" name="Title 1"/>
          <p:cNvSpPr>
            <a:spLocks noGrp="1"/>
          </p:cNvSpPr>
          <p:nvPr>
            <p:ph type="title" hasCustomPrompt="1"/>
          </p:nvPr>
        </p:nvSpPr>
        <p:spPr>
          <a:xfrm>
            <a:off x="685800" y="3962400"/>
            <a:ext cx="7751547" cy="466344"/>
          </a:xfrm>
          <a:prstGeom prst="rect">
            <a:avLst/>
          </a:prstGeom>
        </p:spPr>
        <p:txBody>
          <a:bodyPr anchor="b" anchorCtr="0"/>
          <a:lstStyle>
            <a:lvl1pPr>
              <a:lnSpc>
                <a:spcPct val="100000"/>
              </a:lnSpc>
              <a:defRPr sz="3200" b="1" baseline="0">
                <a:solidFill>
                  <a:srgbClr val="00269E"/>
                </a:solidFill>
                <a:latin typeface="Arial" pitchFamily="34" charset="0"/>
                <a:cs typeface="Arial" pitchFamily="34" charset="0"/>
              </a:defRPr>
            </a:lvl1pPr>
          </a:lstStyle>
          <a:p>
            <a:r>
              <a:rPr lang="en-US" dirty="0" smtClean="0"/>
              <a:t>Insert title here</a:t>
            </a:r>
            <a:endParaRPr lang="en-US" dirty="0"/>
          </a:p>
        </p:txBody>
      </p:sp>
      <p:sp>
        <p:nvSpPr>
          <p:cNvPr id="9" name="Text Placeholder 8"/>
          <p:cNvSpPr>
            <a:spLocks noGrp="1"/>
          </p:cNvSpPr>
          <p:nvPr>
            <p:ph type="body" sz="quarter" idx="10" hasCustomPrompt="1"/>
          </p:nvPr>
        </p:nvSpPr>
        <p:spPr>
          <a:xfrm>
            <a:off x="4813300" y="5843586"/>
            <a:ext cx="3352800" cy="762000"/>
          </a:xfrm>
          <a:prstGeom prst="rect">
            <a:avLst/>
          </a:prstGeom>
        </p:spPr>
        <p:txBody>
          <a:bodyPr/>
          <a:lstStyle>
            <a:lvl1pPr>
              <a:buNone/>
              <a:defRPr>
                <a:latin typeface="Arial" pitchFamily="34" charset="0"/>
                <a:cs typeface="Arial" pitchFamily="34" charset="0"/>
              </a:defRPr>
            </a:lvl1pPr>
          </a:lstStyle>
          <a:p>
            <a:pPr lvl="0"/>
            <a:r>
              <a:rPr lang="en-US" dirty="0" smtClean="0"/>
              <a:t>Insert date here</a:t>
            </a:r>
          </a:p>
        </p:txBody>
      </p:sp>
      <p:sp>
        <p:nvSpPr>
          <p:cNvPr id="10" name="TextBox 9"/>
          <p:cNvSpPr txBox="1"/>
          <p:nvPr userDrawn="1"/>
        </p:nvSpPr>
        <p:spPr>
          <a:xfrm>
            <a:off x="1219200" y="4593770"/>
            <a:ext cx="5867400" cy="369332"/>
          </a:xfrm>
          <a:prstGeom prst="rect">
            <a:avLst/>
          </a:prstGeom>
          <a:noFill/>
        </p:spPr>
        <p:txBody>
          <a:bodyPr wrap="square" rtlCol="0">
            <a:spAutoFit/>
          </a:bodyPr>
          <a:lstStyle/>
          <a:p>
            <a:pPr marL="342900" indent="-342900"/>
            <a:endParaRPr lang="en-US" b="1" u="sng" dirty="0" smtClean="0">
              <a:latin typeface="+mj-lt"/>
            </a:endParaRPr>
          </a:p>
        </p:txBody>
      </p:sp>
      <p:sp>
        <p:nvSpPr>
          <p:cNvPr id="13" name="Text Placeholder 12"/>
          <p:cNvSpPr>
            <a:spLocks noGrp="1"/>
          </p:cNvSpPr>
          <p:nvPr>
            <p:ph type="body" sz="quarter" idx="11" hasCustomPrompt="1"/>
          </p:nvPr>
        </p:nvSpPr>
        <p:spPr>
          <a:xfrm>
            <a:off x="1219200" y="4528458"/>
            <a:ext cx="4572000" cy="457200"/>
          </a:xfrm>
          <a:prstGeom prst="rect">
            <a:avLst/>
          </a:prstGeom>
        </p:spPr>
        <p:txBody>
          <a:bodyPr/>
          <a:lstStyle>
            <a:lvl1pPr algn="l" rtl="0" eaLnBrk="1" fontAlgn="base" hangingPunct="1">
              <a:lnSpc>
                <a:spcPct val="100000"/>
              </a:lnSpc>
              <a:spcBef>
                <a:spcPct val="0"/>
              </a:spcBef>
              <a:spcAft>
                <a:spcPct val="0"/>
              </a:spcAft>
              <a:buNone/>
              <a:defRPr lang="en-US" sz="2400" b="1" baseline="0" dirty="0" smtClean="0">
                <a:solidFill>
                  <a:srgbClr val="00269E"/>
                </a:solidFill>
                <a:latin typeface="Arial" pitchFamily="34" charset="0"/>
                <a:ea typeface="+mj-ea"/>
                <a:cs typeface="Arial" pitchFamily="34" charset="0"/>
              </a:defRPr>
            </a:lvl1pPr>
          </a:lstStyle>
          <a:p>
            <a:pPr lvl="0"/>
            <a:r>
              <a:rPr lang="en-US" dirty="0" smtClean="0"/>
              <a:t>Insert subtitle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p:nvSpPr>
        <p:spPr>
          <a:xfrm>
            <a:off x="396875" y="1463675"/>
            <a:ext cx="8434388"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Rectangle 10"/>
          <p:cNvSpPr/>
          <p:nvPr/>
        </p:nvSpPr>
        <p:spPr>
          <a:xfrm>
            <a:off x="249453" y="2362200"/>
            <a:ext cx="7673975" cy="234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Title 1"/>
          <p:cNvSpPr>
            <a:spLocks noGrp="1"/>
          </p:cNvSpPr>
          <p:nvPr>
            <p:ph type="title"/>
          </p:nvPr>
        </p:nvSpPr>
        <p:spPr>
          <a:xfrm>
            <a:off x="396875" y="218968"/>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470001" y="1698958"/>
            <a:ext cx="8348472" cy="4438496"/>
          </a:xfrm>
          <a:prstGeom prst="rect">
            <a:avLst/>
          </a:prstGeom>
        </p:spPr>
        <p:txBody>
          <a:bodyPr/>
          <a:lstStyle>
            <a:lvl1pPr marL="0" indent="0">
              <a:spcBef>
                <a:spcPts val="1000"/>
              </a:spcBef>
              <a:buClr>
                <a:schemeClr val="tx1"/>
              </a:buClr>
              <a:buFont typeface="Arial" pitchFamily="34" charset="0"/>
              <a:buNone/>
              <a:defRPr sz="13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Title 1"/>
          <p:cNvSpPr>
            <a:spLocks noGrp="1"/>
          </p:cNvSpPr>
          <p:nvPr>
            <p:ph type="title"/>
          </p:nvPr>
        </p:nvSpPr>
        <p:spPr>
          <a:xfrm>
            <a:off x="470001" y="152400"/>
            <a:ext cx="7454799"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de by Side">
    <p:spTree>
      <p:nvGrpSpPr>
        <p:cNvPr id="1" name=""/>
        <p:cNvGrpSpPr/>
        <p:nvPr/>
      </p:nvGrpSpPr>
      <p:grpSpPr>
        <a:xfrm>
          <a:off x="0" y="0"/>
          <a:ext cx="0" cy="0"/>
          <a:chOff x="0" y="0"/>
          <a:chExt cx="0" cy="0"/>
        </a:xfrm>
      </p:grpSpPr>
      <p:sp>
        <p:nvSpPr>
          <p:cNvPr id="9" name="Content Placeholder 8"/>
          <p:cNvSpPr>
            <a:spLocks noGrp="1"/>
          </p:cNvSpPr>
          <p:nvPr>
            <p:ph sz="quarter" idx="16"/>
          </p:nvPr>
        </p:nvSpPr>
        <p:spPr>
          <a:xfrm>
            <a:off x="461980" y="1295400"/>
            <a:ext cx="3957219" cy="4438496"/>
          </a:xfrm>
          <a:prstGeom prst="rect">
            <a:avLst/>
          </a:prstGeom>
        </p:spPr>
        <p:txBody>
          <a:bodyPr/>
          <a:lstStyle>
            <a:lvl1pPr marL="0" indent="0">
              <a:spcBef>
                <a:spcPts val="1000"/>
              </a:spcBef>
              <a:buClr>
                <a:schemeClr val="tx1"/>
              </a:buClr>
              <a:buFont typeface="Arial" pitchFamily="34" charset="0"/>
              <a:buNone/>
              <a:defRPr sz="13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 name="Content Placeholder 8"/>
          <p:cNvSpPr>
            <a:spLocks noGrp="1"/>
          </p:cNvSpPr>
          <p:nvPr>
            <p:ph sz="quarter" idx="17"/>
          </p:nvPr>
        </p:nvSpPr>
        <p:spPr>
          <a:xfrm>
            <a:off x="4572000" y="1298106"/>
            <a:ext cx="3957219" cy="4438496"/>
          </a:xfrm>
          <a:prstGeom prst="rect">
            <a:avLst/>
          </a:prstGeom>
        </p:spPr>
        <p:txBody>
          <a:bodyPr/>
          <a:lstStyle>
            <a:lvl1pPr marL="0" indent="0">
              <a:spcBef>
                <a:spcPts val="1000"/>
              </a:spcBef>
              <a:buClr>
                <a:schemeClr val="tx1"/>
              </a:buClr>
              <a:buFont typeface="Arial" pitchFamily="34" charset="0"/>
              <a:buNone/>
              <a:defRPr sz="13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Date Placeholder 1"/>
          <p:cNvSpPr>
            <a:spLocks noGrp="1"/>
          </p:cNvSpPr>
          <p:nvPr>
            <p:ph type="dt" sz="half" idx="18"/>
          </p:nvPr>
        </p:nvSpPr>
        <p:spPr>
          <a:xfrm>
            <a:off x="7200900" y="6269038"/>
            <a:ext cx="1673225" cy="155575"/>
          </a:xfrm>
          <a:prstGeom prst="rect">
            <a:avLst/>
          </a:prstGeom>
        </p:spPr>
        <p:txBody>
          <a:bodyPr/>
          <a:lstStyle>
            <a:lvl1pPr>
              <a:defRPr/>
            </a:lvl1pPr>
          </a:lstStyle>
          <a:p>
            <a:endParaRPr lang="en-US" dirty="0"/>
          </a:p>
        </p:txBody>
      </p:sp>
      <p:sp>
        <p:nvSpPr>
          <p:cNvPr id="8" name="Title 1"/>
          <p:cNvSpPr>
            <a:spLocks noGrp="1"/>
          </p:cNvSpPr>
          <p:nvPr>
            <p:ph type="title"/>
          </p:nvPr>
        </p:nvSpPr>
        <p:spPr>
          <a:xfrm>
            <a:off x="441927" y="152400"/>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1" name="Picture 10" descr="newMekkoChart.emf"/>
          <p:cNvPicPr>
            <a:picLocks noChangeAspect="1"/>
          </p:cNvPicPr>
          <p:nvPr userDrawn="1">
            <p:custDataLst>
              <p:tags r:id="rId1"/>
            </p:custDataLst>
          </p:nvPr>
        </p:nvPicPr>
        <p:blipFill>
          <a:blip r:embed="rId4" cstate="print"/>
          <a:stretch>
            <a:fillRect/>
          </a:stretch>
        </p:blipFill>
        <p:spPr>
          <a:xfrm>
            <a:off x="5060472" y="1243330"/>
            <a:ext cx="4284821" cy="5488940"/>
          </a:xfrm>
          <a:prstGeom prst="rect">
            <a:avLst/>
          </a:prstGeom>
        </p:spPr>
      </p:pic>
      <p:pic>
        <p:nvPicPr>
          <p:cNvPr id="7" name="Picture 6" descr="newMekkoChart.emf"/>
          <p:cNvPicPr>
            <a:picLocks noChangeAspect="1"/>
          </p:cNvPicPr>
          <p:nvPr userDrawn="1">
            <p:custDataLst>
              <p:tags r:id="rId2"/>
            </p:custDataLst>
          </p:nvPr>
        </p:nvPicPr>
        <p:blipFill>
          <a:blip r:embed="rId5" cstate="print"/>
          <a:stretch>
            <a:fillRect/>
          </a:stretch>
        </p:blipFill>
        <p:spPr>
          <a:xfrm>
            <a:off x="524191" y="1243330"/>
            <a:ext cx="4284821" cy="5488940"/>
          </a:xfrm>
          <a:prstGeom prst="rect">
            <a:avLst/>
          </a:prstGeom>
        </p:spPr>
      </p:pic>
      <p:sp>
        <p:nvSpPr>
          <p:cNvPr id="12" name="Title 1"/>
          <p:cNvSpPr>
            <a:spLocks noGrp="1"/>
          </p:cNvSpPr>
          <p:nvPr>
            <p:ph type="title"/>
          </p:nvPr>
        </p:nvSpPr>
        <p:spPr>
          <a:xfrm>
            <a:off x="457200" y="152400"/>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470001" y="1698958"/>
            <a:ext cx="8348472" cy="4438496"/>
          </a:xfrm>
          <a:prstGeom prst="rect">
            <a:avLst/>
          </a:prstGeom>
        </p:spPr>
        <p:txBody>
          <a:bodyPr/>
          <a:lstStyle>
            <a:lvl1pPr marL="0" indent="0">
              <a:spcBef>
                <a:spcPts val="1000"/>
              </a:spcBef>
              <a:buClr>
                <a:schemeClr val="tx1"/>
              </a:buClr>
              <a:buFont typeface="Arial" pitchFamily="34" charset="0"/>
              <a:buNone/>
              <a:defRPr sz="13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Title 1"/>
          <p:cNvSpPr>
            <a:spLocks noGrp="1"/>
          </p:cNvSpPr>
          <p:nvPr>
            <p:ph type="title"/>
          </p:nvPr>
        </p:nvSpPr>
        <p:spPr>
          <a:xfrm>
            <a:off x="470001" y="152400"/>
            <a:ext cx="7454799"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63712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7" name="Straight Connector 26"/>
          <p:cNvCxnSpPr/>
          <p:nvPr/>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47675" y="6280150"/>
            <a:ext cx="8321675" cy="0"/>
          </a:xfrm>
          <a:prstGeom prst="line">
            <a:avLst/>
          </a:prstGeom>
          <a:ln w="9525">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0" name="Slide Number Placeholder 6"/>
          <p:cNvSpPr txBox="1">
            <a:spLocks/>
          </p:cNvSpPr>
          <p:nvPr/>
        </p:nvSpPr>
        <p:spPr>
          <a:xfrm>
            <a:off x="8148638" y="6543675"/>
            <a:ext cx="762000" cy="228600"/>
          </a:xfrm>
          <a:prstGeom prst="rect">
            <a:avLst/>
          </a:prstGeom>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BBE80981-3DA6-46C2-826D-0D8005ADC286}" type="slidenum">
              <a:rPr lang="en-US" altLang="en-US" sz="1000" smtClean="0"/>
              <a:pPr algn="r" eaLnBrk="1" hangingPunct="1">
                <a:defRPr/>
              </a:pPr>
              <a:t>‹#›</a:t>
            </a:fld>
            <a:endParaRPr lang="en-US" altLang="en-US" sz="1000" dirty="0" smtClean="0"/>
          </a:p>
        </p:txBody>
      </p:sp>
      <p:sp>
        <p:nvSpPr>
          <p:cNvPr id="41" name="Content Placeholder 8"/>
          <p:cNvSpPr txBox="1">
            <a:spLocks/>
          </p:cNvSpPr>
          <p:nvPr/>
        </p:nvSpPr>
        <p:spPr>
          <a:xfrm>
            <a:off x="469900" y="1698625"/>
            <a:ext cx="8348663" cy="4438650"/>
          </a:xfrm>
          <a:prstGeom prst="rect">
            <a:avLst/>
          </a:prstGeom>
        </p:spPr>
        <p:txBody>
          <a:bodyPr/>
          <a:lstStyle>
            <a:lvl1pPr marL="342900" indent="-342900" algn="l" rtl="0" eaLnBrk="1" fontAlgn="base" hangingPunct="1">
              <a:spcBef>
                <a:spcPts val="1000"/>
              </a:spcBef>
              <a:spcAft>
                <a:spcPct val="0"/>
              </a:spcAft>
              <a:buClr>
                <a:schemeClr val="tx1"/>
              </a:buClr>
              <a:buFont typeface="+mj-lt"/>
              <a:buAutoNum type="arabicPeriod"/>
              <a:defRPr sz="1300" b="0">
                <a:solidFill>
                  <a:schemeClr val="tx2"/>
                </a:solidFill>
                <a:latin typeface="Arial" pitchFamily="34" charset="0"/>
                <a:ea typeface="+mn-ea"/>
                <a:cs typeface="Arial" pitchFamily="34" charset="0"/>
              </a:defRPr>
            </a:lvl1pPr>
            <a:lvl2pPr marL="400050" indent="-177800" algn="l" rtl="0" eaLnBrk="1" fontAlgn="base" hangingPunct="1">
              <a:spcBef>
                <a:spcPts val="600"/>
              </a:spcBef>
              <a:spcAft>
                <a:spcPct val="0"/>
              </a:spcAft>
              <a:buClr>
                <a:srgbClr val="0033CC"/>
              </a:buClr>
              <a:buFont typeface="Arial" pitchFamily="34" charset="0"/>
              <a:buChar char="›"/>
              <a:defRPr sz="2000">
                <a:solidFill>
                  <a:schemeClr val="tx2"/>
                </a:solidFill>
                <a:latin typeface="Arial" pitchFamily="34" charset="0"/>
                <a:cs typeface="Arial" pitchFamily="34" charset="0"/>
              </a:defRPr>
            </a:lvl2pPr>
            <a:lvl3pPr marL="57150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3pPr>
            <a:lvl4pPr marL="74295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4pPr>
            <a:lvl5pPr marL="857250" indent="-114300" algn="l" rtl="0" eaLnBrk="1" fontAlgn="base" hangingPunct="1">
              <a:spcBef>
                <a:spcPts val="600"/>
              </a:spcBef>
              <a:spcAft>
                <a:spcPct val="0"/>
              </a:spcAft>
              <a:buClr>
                <a:srgbClr val="0033CC"/>
              </a:buClr>
              <a:buChar char="»"/>
              <a:defRPr sz="1200">
                <a:solidFill>
                  <a:schemeClr val="tx2"/>
                </a:solidFill>
                <a:latin typeface="Arial" pitchFamily="34" charset="0"/>
                <a:cs typeface="Arial" pitchFamily="34" charset="0"/>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a:defRPr/>
            </a:pPr>
            <a:endParaRPr lang="en-US" dirty="0" smtClean="0"/>
          </a:p>
        </p:txBody>
      </p:sp>
      <p:pic>
        <p:nvPicPr>
          <p:cNvPr id="1034" name="Picture 2" descr="File:MBTA.svg"/>
          <p:cNvPicPr>
            <a:picLocks noChangeAspect="1" noChangeArrowheads="1"/>
          </p:cNvPicPr>
          <p:nvPr/>
        </p:nvPicPr>
        <p:blipFill>
          <a:blip r:embed="rId8" cstate="print"/>
          <a:srcRect/>
          <a:stretch>
            <a:fillRect/>
          </a:stretch>
        </p:blipFill>
        <p:spPr bwMode="auto">
          <a:xfrm>
            <a:off x="8139113" y="222250"/>
            <a:ext cx="711200" cy="711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64" r:id="rId2"/>
    <p:sldLayoutId id="2147483662" r:id="rId3"/>
    <p:sldLayoutId id="2147483663" r:id="rId4"/>
    <p:sldLayoutId id="2147483673" r:id="rId5"/>
    <p:sldLayoutId id="2147483674" r:id="rId6"/>
  </p:sldLayoutIdLst>
  <p:timing>
    <p:tnLst>
      <p:par>
        <p:cTn id="1" dur="indefinite" restart="never" nodeType="tmRoot"/>
      </p:par>
    </p:tnLst>
  </p:timing>
  <p:hf sldNum="0" hdr="0" dt="0"/>
  <p:txStyles>
    <p:title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2pPr>
      <a:lvl3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3pPr>
      <a:lvl4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4pPr>
      <a:lvl5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58056"/>
            <a:ext cx="8229600" cy="466344"/>
          </a:xfrm>
        </p:spPr>
        <p:txBody>
          <a:bodyPr/>
          <a:lstStyle/>
          <a:p>
            <a:pPr>
              <a:lnSpc>
                <a:spcPct val="105000"/>
              </a:lnSpc>
            </a:pPr>
            <a:r>
              <a:rPr lang="en-US" sz="2400" dirty="0"/>
              <a:t>Renewal of Liquidity Facilities for Certain Prior Obligations (2000 GTS VRDOs)</a:t>
            </a:r>
          </a:p>
        </p:txBody>
      </p:sp>
      <p:sp>
        <p:nvSpPr>
          <p:cNvPr id="6" name="Text Placeholder 3"/>
          <p:cNvSpPr>
            <a:spLocks noGrp="1"/>
          </p:cNvSpPr>
          <p:nvPr>
            <p:ph type="body" sz="quarter" idx="11"/>
          </p:nvPr>
        </p:nvSpPr>
        <p:spPr>
          <a:xfrm>
            <a:off x="1143000" y="4833258"/>
            <a:ext cx="7010400" cy="500742"/>
          </a:xfrm>
        </p:spPr>
        <p:txBody>
          <a:bodyPr/>
          <a:lstStyle/>
          <a:p>
            <a:r>
              <a:rPr lang="en-US" sz="2000" dirty="0" smtClean="0"/>
              <a:t>August 13, 2018</a:t>
            </a:r>
            <a:endParaRPr lang="en-US" sz="2000" dirty="0"/>
          </a:p>
        </p:txBody>
      </p:sp>
      <p:sp>
        <p:nvSpPr>
          <p:cNvPr id="3" name="Rectangle 2"/>
          <p:cNvSpPr/>
          <p:nvPr/>
        </p:nvSpPr>
        <p:spPr>
          <a:xfrm>
            <a:off x="3075673" y="6516358"/>
            <a:ext cx="2971800" cy="245206"/>
          </a:xfrm>
          <a:prstGeom prst="rect">
            <a:avLst/>
          </a:prstGeom>
        </p:spPr>
        <p:txBody>
          <a:bodyPr wrap="square">
            <a:spAutoFit/>
          </a:bodyPr>
          <a:lstStyle/>
          <a:p>
            <a:r>
              <a:rPr lang="en-US" sz="1000" dirty="0" smtClean="0">
                <a:latin typeface="Arial" panose="020B0604020202020204" pitchFamily="34" charset="0"/>
              </a:rPr>
              <a:t>Draft for Discussion &amp; Policy Purposes Only </a:t>
            </a:r>
            <a:endParaRPr lang="en-US" sz="1000" dirty="0"/>
          </a:p>
        </p:txBody>
      </p:sp>
      <p:pic>
        <p:nvPicPr>
          <p:cNvPr id="1026" name="irc_mi" descr="Image result for pf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926403"/>
            <a:ext cx="1339582" cy="60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81000" y="219456"/>
            <a:ext cx="7751547" cy="466344"/>
          </a:xfrm>
          <a:prstGeom prst="rect">
            <a:avLst/>
          </a:prstGeom>
        </p:spPr>
        <p:txBody>
          <a:bodyPr anchor="b" anchorCtr="0"/>
          <a:lstStyle>
            <a:lvl1pPr algn="l" rtl="0" eaLnBrk="1" fontAlgn="base" hangingPunct="1">
              <a:lnSpc>
                <a:spcPct val="100000"/>
              </a:lnSpc>
              <a:spcBef>
                <a:spcPct val="0"/>
              </a:spcBef>
              <a:spcAft>
                <a:spcPct val="0"/>
              </a:spcAft>
              <a:defRPr sz="1600" b="1">
                <a:solidFill>
                  <a:srgbClr val="00269E"/>
                </a:solidFill>
                <a:latin typeface="Arial" pitchFamily="34" charset="0"/>
                <a:ea typeface="+mj-ea"/>
                <a:cs typeface="Arial" pitchFamily="34" charset="0"/>
              </a:defRPr>
            </a:lvl1pPr>
            <a:lvl2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2pPr>
            <a:lvl3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3pPr>
            <a:lvl4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4pPr>
            <a:lvl5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dirty="0" smtClean="0"/>
              <a:t>Debt Portfolio Update</a:t>
            </a:r>
          </a:p>
        </p:txBody>
      </p:sp>
      <p:sp>
        <p:nvSpPr>
          <p:cNvPr id="5" name="Rectangle 4"/>
          <p:cNvSpPr/>
          <p:nvPr/>
        </p:nvSpPr>
        <p:spPr>
          <a:xfrm>
            <a:off x="401853" y="980377"/>
            <a:ext cx="8056347" cy="3802579"/>
          </a:xfrm>
          <a:prstGeom prst="rect">
            <a:avLst/>
          </a:prstGeom>
        </p:spPr>
        <p:txBody>
          <a:bodyPr wrap="square">
            <a:spAutoFit/>
          </a:bodyPr>
          <a:lstStyle/>
          <a:p>
            <a:pPr marL="285750" indent="-285750">
              <a:lnSpc>
                <a:spcPct val="120000"/>
              </a:lnSpc>
              <a:spcAft>
                <a:spcPts val="1200"/>
              </a:spcAft>
              <a:buFont typeface="Arial" panose="020B0604020202020204" pitchFamily="34" charset="0"/>
              <a:buChar char="•"/>
            </a:pPr>
            <a:r>
              <a:rPr lang="en-US" sz="1600" kern="0" dirty="0" smtClean="0">
                <a:latin typeface="Arial" panose="020B0604020202020204" pitchFamily="34" charset="0"/>
                <a:cs typeface="Arial" panose="020B0604020202020204" pitchFamily="34" charset="0"/>
              </a:rPr>
              <a:t>MBTA paid down </a:t>
            </a:r>
            <a:r>
              <a:rPr lang="en-US" altLang="en-US" sz="1600" b="1" dirty="0" smtClean="0">
                <a:solidFill>
                  <a:srgbClr val="000000"/>
                </a:solidFill>
                <a:latin typeface="Arial" panose="020B0604020202020204" pitchFamily="34" charset="0"/>
                <a:ea typeface="Verdana" panose="020B0604030504040204" pitchFamily="34" charset="0"/>
                <a:cs typeface="Arial" panose="020B0604020202020204" pitchFamily="34" charset="0"/>
              </a:rPr>
              <a:t>$240 </a:t>
            </a:r>
            <a:r>
              <a:rPr lang="en-US" altLang="en-US" sz="1600" b="1" dirty="0">
                <a:solidFill>
                  <a:srgbClr val="000000"/>
                </a:solidFill>
                <a:latin typeface="Arial" panose="020B0604020202020204" pitchFamily="34" charset="0"/>
                <a:ea typeface="Verdana" panose="020B0604030504040204" pitchFamily="34" charset="0"/>
                <a:cs typeface="Arial" panose="020B0604020202020204" pitchFamily="34" charset="0"/>
              </a:rPr>
              <a:t>million </a:t>
            </a:r>
            <a:r>
              <a:rPr lang="en-US" altLang="en-US" sz="1600" b="1" dirty="0" smtClean="0">
                <a:solidFill>
                  <a:srgbClr val="000000"/>
                </a:solidFill>
                <a:latin typeface="Arial" panose="020B0604020202020204" pitchFamily="34" charset="0"/>
                <a:ea typeface="Verdana" panose="020B0604030504040204" pitchFamily="34" charset="0"/>
                <a:cs typeface="Arial" panose="020B0604020202020204" pitchFamily="34" charset="0"/>
              </a:rPr>
              <a:t>in principal</a:t>
            </a:r>
            <a:r>
              <a:rPr lang="en-US" altLang="en-US" sz="1600" dirty="0" smtClean="0">
                <a:solidFill>
                  <a:srgbClr val="000000"/>
                </a:solidFill>
                <a:latin typeface="Arial" panose="020B0604020202020204" pitchFamily="34" charset="0"/>
                <a:ea typeface="Verdana" panose="020B0604030504040204" pitchFamily="34" charset="0"/>
                <a:cs typeface="Arial" panose="020B0604020202020204" pitchFamily="34" charset="0"/>
              </a:rPr>
              <a:t> on </a:t>
            </a:r>
            <a:r>
              <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rPr>
              <a:t>July 2</a:t>
            </a:r>
            <a:r>
              <a:rPr lang="en-US" altLang="en-US" sz="1600" baseline="30000" dirty="0">
                <a:solidFill>
                  <a:srgbClr val="000000"/>
                </a:solidFill>
                <a:latin typeface="Arial" panose="020B0604020202020204" pitchFamily="34" charset="0"/>
                <a:ea typeface="Verdana" panose="020B0604030504040204" pitchFamily="34" charset="0"/>
                <a:cs typeface="Arial" panose="020B0604020202020204" pitchFamily="34" charset="0"/>
              </a:rPr>
              <a:t>nd</a:t>
            </a:r>
            <a:endPar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marL="742950" lvl="1" indent="-285750">
              <a:lnSpc>
                <a:spcPct val="120000"/>
              </a:lnSpc>
              <a:spcBef>
                <a:spcPts val="900"/>
              </a:spcBef>
              <a:spcAft>
                <a:spcPts val="1200"/>
              </a:spcAft>
              <a:buFont typeface="Arial" panose="020B0604020202020204" pitchFamily="34" charset="0"/>
              <a:buChar char="•"/>
            </a:pPr>
            <a:r>
              <a:rPr lang="en-US" altLang="en-US" sz="1600" dirty="0" smtClean="0">
                <a:solidFill>
                  <a:srgbClr val="000000"/>
                </a:solidFill>
                <a:latin typeface="Arial" panose="020B0604020202020204" pitchFamily="34" charset="0"/>
                <a:ea typeface="Verdana" panose="020B0604030504040204" pitchFamily="34" charset="0"/>
                <a:cs typeface="Arial" panose="020B0604020202020204" pitchFamily="34" charset="0"/>
              </a:rPr>
              <a:t>Maturing debt had </a:t>
            </a:r>
            <a:r>
              <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rPr>
              <a:t>a weighted average </a:t>
            </a:r>
            <a:r>
              <a:rPr lang="en-US" altLang="en-US" sz="1600" b="1" dirty="0">
                <a:solidFill>
                  <a:srgbClr val="000000"/>
                </a:solidFill>
                <a:latin typeface="Arial" panose="020B0604020202020204" pitchFamily="34" charset="0"/>
                <a:ea typeface="Verdana" panose="020B0604030504040204" pitchFamily="34" charset="0"/>
                <a:cs typeface="Arial" panose="020B0604020202020204" pitchFamily="34" charset="0"/>
              </a:rPr>
              <a:t>interest rate of </a:t>
            </a:r>
            <a:r>
              <a:rPr lang="en-US" altLang="en-US" sz="1600" b="1" dirty="0" smtClean="0">
                <a:solidFill>
                  <a:srgbClr val="000000"/>
                </a:solidFill>
                <a:latin typeface="Arial" panose="020B0604020202020204" pitchFamily="34" charset="0"/>
                <a:ea typeface="Verdana" panose="020B0604030504040204" pitchFamily="34" charset="0"/>
                <a:cs typeface="Arial" panose="020B0604020202020204" pitchFamily="34" charset="0"/>
              </a:rPr>
              <a:t>5.20%</a:t>
            </a:r>
            <a:endParaRPr lang="en-US" altLang="en-US" sz="1600" b="1"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marL="285750" indent="-285750">
              <a:lnSpc>
                <a:spcPct val="120000"/>
              </a:lnSpc>
              <a:spcBef>
                <a:spcPts val="900"/>
              </a:spcBef>
              <a:spcAft>
                <a:spcPts val="1200"/>
              </a:spcAft>
              <a:buFont typeface="Arial" panose="020B0604020202020204" pitchFamily="34" charset="0"/>
              <a:buChar char="•"/>
            </a:pPr>
            <a:r>
              <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rPr>
              <a:t>Current borrowing costs are </a:t>
            </a:r>
            <a:r>
              <a:rPr lang="en-US" altLang="en-US" sz="1600" b="1" u="sng" dirty="0">
                <a:solidFill>
                  <a:srgbClr val="000000"/>
                </a:solidFill>
                <a:latin typeface="Arial" panose="020B0604020202020204" pitchFamily="34" charset="0"/>
                <a:ea typeface="Verdana" panose="020B0604030504040204" pitchFamily="34" charset="0"/>
                <a:cs typeface="Arial" panose="020B0604020202020204" pitchFamily="34" charset="0"/>
              </a:rPr>
              <a:t>lower</a:t>
            </a:r>
            <a:r>
              <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rPr>
              <a:t>.  Most recent fixed rate debt issuance produced </a:t>
            </a:r>
            <a:r>
              <a:rPr lang="en-US" altLang="en-US" sz="1600" dirty="0" smtClean="0">
                <a:solidFill>
                  <a:srgbClr val="000000"/>
                </a:solidFill>
                <a:latin typeface="Arial" panose="020B0604020202020204" pitchFamily="34" charset="0"/>
                <a:ea typeface="Verdana" panose="020B0604030504040204" pitchFamily="34" charset="0"/>
                <a:cs typeface="Arial" panose="020B0604020202020204" pitchFamily="34" charset="0"/>
              </a:rPr>
              <a:t>a </a:t>
            </a:r>
            <a:r>
              <a:rPr lang="en-US" altLang="en-US" sz="1600" b="1" dirty="0" smtClean="0">
                <a:solidFill>
                  <a:srgbClr val="000000"/>
                </a:solidFill>
                <a:latin typeface="Arial" panose="020B0604020202020204" pitchFamily="34" charset="0"/>
                <a:ea typeface="Verdana" panose="020B0604030504040204" pitchFamily="34" charset="0"/>
                <a:cs typeface="Arial" panose="020B0604020202020204" pitchFamily="34" charset="0"/>
              </a:rPr>
              <a:t>total interest cost of 3.60%.</a:t>
            </a:r>
            <a:endParaRPr lang="en-US" altLang="en-US" sz="1600" b="1"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marL="285750" indent="-285750">
              <a:lnSpc>
                <a:spcPct val="120000"/>
              </a:lnSpc>
              <a:spcBef>
                <a:spcPts val="900"/>
              </a:spcBef>
              <a:spcAft>
                <a:spcPts val="1200"/>
              </a:spcAft>
              <a:buFont typeface="Arial" panose="020B0604020202020204" pitchFamily="34" charset="0"/>
              <a:buChar char="•"/>
            </a:pPr>
            <a:r>
              <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rPr>
              <a:t>Debt service payments </a:t>
            </a:r>
            <a:r>
              <a:rPr lang="en-US" altLang="en-US" sz="1600" dirty="0" smtClean="0">
                <a:solidFill>
                  <a:srgbClr val="000000"/>
                </a:solidFill>
                <a:latin typeface="Arial" panose="020B0604020202020204" pitchFamily="34" charset="0"/>
                <a:ea typeface="Verdana" panose="020B0604030504040204" pitchFamily="34" charset="0"/>
                <a:cs typeface="Arial" panose="020B0604020202020204" pitchFamily="34" charset="0"/>
              </a:rPr>
              <a:t>are </a:t>
            </a:r>
            <a:r>
              <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rPr>
              <a:t>made </a:t>
            </a:r>
            <a:r>
              <a:rPr lang="en-US" altLang="en-US" sz="1600" dirty="0" smtClean="0">
                <a:solidFill>
                  <a:srgbClr val="000000"/>
                </a:solidFill>
                <a:latin typeface="Arial" panose="020B0604020202020204" pitchFamily="34" charset="0"/>
                <a:ea typeface="Verdana" panose="020B0604030504040204" pitchFamily="34" charset="0"/>
                <a:cs typeface="Arial" panose="020B0604020202020204" pitchFamily="34" charset="0"/>
              </a:rPr>
              <a:t>four times </a:t>
            </a:r>
            <a:r>
              <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rPr>
              <a:t>a year – in January, March, July, and </a:t>
            </a:r>
            <a:r>
              <a:rPr lang="en-US" altLang="en-US" sz="1600" dirty="0" smtClean="0">
                <a:solidFill>
                  <a:srgbClr val="000000"/>
                </a:solidFill>
                <a:latin typeface="Arial" panose="020B0604020202020204" pitchFamily="34" charset="0"/>
                <a:ea typeface="Verdana" panose="020B0604030504040204" pitchFamily="34" charset="0"/>
                <a:cs typeface="Arial" panose="020B0604020202020204" pitchFamily="34" charset="0"/>
              </a:rPr>
              <a:t>September</a:t>
            </a:r>
            <a:endPar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marL="285750" indent="-285750">
              <a:lnSpc>
                <a:spcPct val="120000"/>
              </a:lnSpc>
              <a:spcBef>
                <a:spcPts val="900"/>
              </a:spcBef>
              <a:spcAft>
                <a:spcPts val="1200"/>
              </a:spcAft>
              <a:buFont typeface="Arial" panose="020B0604020202020204" pitchFamily="34" charset="0"/>
              <a:buChar char="•"/>
            </a:pPr>
            <a:r>
              <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rPr>
              <a:t>MBTA </a:t>
            </a:r>
            <a:r>
              <a:rPr lang="en-US" altLang="en-US" sz="1600" dirty="0" smtClean="0">
                <a:solidFill>
                  <a:srgbClr val="000000"/>
                </a:solidFill>
                <a:latin typeface="Arial" panose="020B0604020202020204" pitchFamily="34" charset="0"/>
                <a:ea typeface="Verdana" panose="020B0604030504040204" pitchFamily="34" charset="0"/>
                <a:cs typeface="Arial" panose="020B0604020202020204" pitchFamily="34" charset="0"/>
              </a:rPr>
              <a:t>expects to raise </a:t>
            </a:r>
            <a:r>
              <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rPr>
              <a:t>capital </a:t>
            </a:r>
            <a:r>
              <a:rPr lang="en-US" altLang="en-US" sz="1600" dirty="0" smtClean="0">
                <a:solidFill>
                  <a:srgbClr val="000000"/>
                </a:solidFill>
                <a:latin typeface="Arial" panose="020B0604020202020204" pitchFamily="34" charset="0"/>
                <a:ea typeface="Verdana" panose="020B0604030504040204" pitchFamily="34" charset="0"/>
                <a:cs typeface="Arial" panose="020B0604020202020204" pitchFamily="34" charset="0"/>
              </a:rPr>
              <a:t>during </a:t>
            </a:r>
            <a:r>
              <a:rPr lang="en-US" altLang="en-US" sz="1600" dirty="0">
                <a:solidFill>
                  <a:srgbClr val="000000"/>
                </a:solidFill>
                <a:latin typeface="Arial" panose="020B0604020202020204" pitchFamily="34" charset="0"/>
                <a:ea typeface="Verdana" panose="020B0604030504040204" pitchFamily="34" charset="0"/>
                <a:cs typeface="Arial" panose="020B0604020202020204" pitchFamily="34" charset="0"/>
              </a:rPr>
              <a:t>calendar </a:t>
            </a:r>
            <a:r>
              <a:rPr lang="en-US" altLang="en-US" sz="1600" dirty="0" smtClean="0">
                <a:solidFill>
                  <a:srgbClr val="000000"/>
                </a:solidFill>
                <a:latin typeface="Arial" panose="020B0604020202020204" pitchFamily="34" charset="0"/>
                <a:ea typeface="Verdana" panose="020B0604030504040204" pitchFamily="34" charset="0"/>
                <a:cs typeface="Arial" panose="020B0604020202020204" pitchFamily="34" charset="0"/>
              </a:rPr>
              <a:t>2019</a:t>
            </a:r>
          </a:p>
          <a:p>
            <a:pPr marL="285750" indent="-285750">
              <a:lnSpc>
                <a:spcPct val="120000"/>
              </a:lnSpc>
              <a:spcBef>
                <a:spcPts val="900"/>
              </a:spcBef>
              <a:spcAft>
                <a:spcPts val="1200"/>
              </a:spcAft>
              <a:buFont typeface="Arial" panose="020B0604020202020204" pitchFamily="34" charset="0"/>
              <a:buChar char="•"/>
            </a:pPr>
            <a:r>
              <a:rPr lang="en-US" sz="1600" b="1" kern="0" dirty="0" smtClean="0">
                <a:solidFill>
                  <a:srgbClr val="000000"/>
                </a:solidFill>
                <a:latin typeface="Arial" panose="020B0604020202020204" pitchFamily="34" charset="0"/>
                <a:ea typeface="Verdana" panose="020B0604030504040204" pitchFamily="34" charset="0"/>
                <a:cs typeface="Arial" panose="020B0604020202020204" pitchFamily="34" charset="0"/>
              </a:rPr>
              <a:t>MBTA Sustainability Bonds to be featured in United Nations PRI Case Study</a:t>
            </a:r>
            <a:endParaRPr lang="en-US" sz="1600" b="1" kern="0" dirty="0" smtClean="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5039837"/>
            <a:ext cx="3505200" cy="1042797"/>
          </a:xfrm>
          <a:prstGeom prst="rect">
            <a:avLst/>
          </a:prstGeom>
        </p:spPr>
      </p:pic>
    </p:spTree>
    <p:extLst>
      <p:ext uri="{BB962C8B-B14F-4D97-AF65-F5344CB8AC3E}">
        <p14:creationId xmlns:p14="http://schemas.microsoft.com/office/powerpoint/2010/main" val="107746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descr="Enter Chart Description Here:&#10;&#10;End of Chart Description&#10;DO NOT ALTER TEXT BELOW THIS POINT! IF YOU DO YOUR CHART WILL NOT BE EDITABLE!&#10;mkkoexcel__~~~~~~~~~~False~~False~~Falsemkko__4HooU0THZk28POP9trq+pbTvvzd/gcV8t56cq85kb3NDTsUhojRA0EsgEHHMH7oYP1SYpn09ysXVivguJdhTvfyVMsBLTGvcX7WPTor/CmUK+9qAALZjNtaA4uFibne5Zq7jBcYEkbUQydOUnulK0ik7Lvf450vaLa+IepxVpdt864o+KNjYBYQaASZrVlLr6lY2VNkDhOzPr2+9DC4iWSShrz6pAIJAFvFw0wVpbm+ZmF6/Q1nfVGbZ8is3vVXGkGR/c0lVXLCm0Kir+s6vr5PabdXj78r70DVd6oq6CMzEYwauN4+Lmaa7O7Lk1k7fu+RsGGFsXrtxIG7YMPrFFryy15uQe5bNxs3u/22dY/wRqdLxwh+tLM+gdc5vZp0wqt/gz2hc8/1sZGAc1/PE/uUmTRIeeGgxIqp8f9I1jwaWJIBYRgcuXEv2RHSxdstLH/sWBMqlU/avvaLZFGrFuU91kpWIQSr5kn3b3x0lL7E6Np00ALhRdy/rmGqAa8eONg83IyJdXUjuA/AxF/7vgNCFW2Tveq09qG98zgwURwBHjGCmXO6WaAUYHkdZQlulgKWzXfwr0o+3awPjWDUBo2k9O9fT4DSp+N7KFr1LzMsoJ3c/VcWmobAYQuWkHfvqhTMqIzrhjxTxJdBKD02RBMi3lbsfGrcvz33WAmdabu2dftYuK1A9fyLX3Hzy+ebewvGjf3VMiBEgLpBA7h/pRP9FBHjirDVJLkC2bZoNbiE9mE/dggGbMYJqs5LQebzu0sSAY5PN9bza1GvHEL/JcCbNuSzlLhGMXVkgKrHJacpW+B021T/bgno5MJa5rr6KCpF+hr92UoqJTrslKVF09UP0dr9/+JCPEtFHg0++0bvzeq+xAOOdhTyjlXW49EljRAmZxDKLee8hWsRA4U8M55vmeSCrWdpbOzQ3MBujMmLNPgUjmf7mWjJNpRPMJxjQqlFQ723bzEDdVlRHZHs22+Guzo3ak/HwKmMfSoHocsnwJkO6VoYUPorpgnFIuf+oWk/trtdmmDoaunVP/a2mq9B+TsPTSGeWdzsfLrTiyPBFAPwmd7gbuHo6Y/kqps8aUS5nrBR7NIM/oNICExmbwl/D1kAxI0TUnJMEoVdDX2Y2ObCrJZWS4yTDyaZ2CJxtkRs7YbjWDjzDRyc5jHt3jk/vQOI2/SZWqH3pQWysXsETckZenfJ4PgKH6cDLH4B+j3W3e0r7/nWFgxJ8sB6nWpJvvApZR4yYYr6GCadTdNV4NgZiwslgNn9u/P+fRckQyTsNDC+fldczxTj5SUq9bAX8n9RfU0JsK/C5UVypffNwvJmgodHncfLkbAyKtsEL/kN2uekUJvLYh8roNqFjzgWoDr49NlK5wciOZrzqfhhRo2nO8kHfHVq0ycWo175c8+JGcpCiwipRz+3MQNXG3xqGvtLu7hjQgNCLdwUxN1VpU/S+Wpf/J1a1tYSonNkvsGs3j6CrHDnhtJUXpAiuUGJNAsHsjmbL8q4mzkerKCscirA6ThFbMsUmHdFXDphq/cQiJylyP7jZm8T88KboBrYSdgsua8vIZo4NoIOxciIMfDo3TK2BRSEoTjQa6JmGYzwnq6Ikip8qMVD5yjCtxzdj+vsQaRx18Ay0N5cTTZjRufrNexxzhU7wrvkgvPw34jKff88EABBiPdJnbf9TU9HxFeM9iPa2S4aL88iSnZ1JCMeL+VUPZ0jSKIJk3aQYhPsxHeIbv7XPBoXzu2vJe7HK+dBTsQJ3ls4la8WrVn6x8SsCzUZ0PLqWNv/6Sn8A3+Amd/fl01pI8wPk+qNrsV8YWDhQhwrhcjNNI6dpwnCpsAHZwlZ09/zXHHcgwqFpFUUNZV7H7IIOGjLgCMADWYBB1QURtDem6//mIUX4ShXEO8PXwuA4At4r3vHXMiutFgsJd0eW0Fgwk7+PuMDWZLpwNx2ewJbH/Q5jgVSFL2aUJCIJwJjlIlHurD/ESJDm1gQvCiVYsap2TbXtzgm9Saux4ik+qYM83HUl8ZLutPQR20BFRHPdfHHAdHU1UiaHUqGvQ1rX0WloDrMhELE/Cp2ErcGOprmRhmW6E2KM3+aDGpu0rvtSz6wFqYk3gR8co+s2KNfWSve3FgN6V55rzslmA1EcjApYdb9HFM4K1H6Gsk5DoyMLcytyDrFISBp7hpmHyOPh1zjPH9+0TwDqeUMB5VzySiBEMHaDajVZdxo9CQBvrzHPZdBJeselHDfwDVWdMqQ9JaAwxlP6SOITvo1yh/nB3hUpM16FcmpvX9UnKN3fcGQcr+PxSxGnWhXx396bnaUS9HgqWglkB8dJ/IbInrsSPOHgXs3qRZcLXsVLYpa5h8gqr5m5i1167himxa+mT3Nb+vU8fAQl8LtAJc8HDEFFBGDSieaQa9f9Jav/byQQARHs0GN/pP/6rbVhOMWqH1IhuCiPW9eFZMPsMxEbvDFybYIYIVsjBLCBvtvwyasPLJohdP/pQmV8E+EIhzgJWmcMI35+bWpXe/qkfJHWyAFpJYOm35OD4Lnbx2xCkup26Gy6GzpXqD8Pxy4GYdi55d7RhClapgAb055UndAe9ICKx56Ln1Uiev1RJXQF/O5/6m6K7K52yc3OWHwhUGnExbSFUB1h+SGUv5AgL4EhWAxDLXNZ9jDtW0rpWtnnOV6LikPVkc2mdMvKZamYmQdgwhOONjLs266aLtGIwTQFn23Shlagdtt9YeEg43FRaMXpnZvDBwqVbQBm7knQmq24DWjqlG/dl6C3RDmAXp7HZpS1bxspgKFOjE1yQ2eHlxBH/fCiTT4q3gYVYvntMQDSTPdTeu2UkBkxIEZhPzlhoIDOB73qLKqftsccssWj8tXkjwM4UgAi5PD74BMr9L0yBwpj0HIE/VcXZM/fUJ6H3V6/vWcB97bm8IPKtBrYasD3VO5t445PB+GksmFVhXhD0uCekotmKjY71HmmlDxbArPR0DDKieX9xYJSwh71f1gjSmQCdo0H0vgjhn3VzsHK6Uz3trwmlLf0Y1PUt6OmUFs/8blGE73dPmgKvnzSm55jtna2gSe37BtGY5TDMOZ8CtvlWoN9U3srB/ta/Nv6ukVVjppd5NGUpEcrt8uSBbPXFXC4IhqiFIQuLi37QfE83OmNzWOUdj0LhOYYzbKxoHFktWu0WCa4itB3Ltv2nD7rtkNXI37ybaJPcxwFMYJOO6i3FYxeAT3k9Ymj++VGWNbPWFOjta903KBRI4FI5S6E12yb7ZBlbHyCcpUGovr9iXMGHKSay10WFgpA4dcXWPrGg0D/8IAp03zj6uOBxipSrEDjaXsVEbpnMPO8OGttq2hRGfIh2aFR5y9U+JVH/85u84RS5YTbWKjnfWydJC5lr/NQHF2Obnkpt9p2t5okImpyHepRvKBRqujsKLcVZEujuYO7xfg6RuMFl1ujzDrxIxpO8iUkwj9ec800rDf/u2JZndeW0k2jBsBkkTh0LbFu0F/xuwItYEpssBxcGVvJr3n1n5A+6i5RRfcE9moB7NFfnewqw6wwcCj2TjZW2l4BqAdjaqylJcf9pVdcfWlzOnUHvg6LhJFS6q5v8TQ1B3EfWEWunhCSUdLuGbanSY561+GcZGltgCcVTOimMFWIuiGO+jKJblPs1X5vOj9tHUky9GwtEPwKRpQVBog55cnaHQcb0bWlqkWK3kNLgQob/lPVE+H0zENaYoVEvqi5IM2IEM/adurBQwgvC5v026HAZFrkCxzA1/w9Cenif+1bkfgy4GgtyceOfTYOUZ99/PlU+g/upnWEEp8WgNtjSxJOV/0I2ERUvUxy/OR381y1b0Bs4Bldp0IZgGOejEuUHHitdXs4sXQz++QzQ4+pTIAwDTxj7L+uQ6zPz7eUX2mGo3TX4lT46Xckz2QQZodefn5TQX0nSZeIspWma+RFH+lIapdgZohpudahk5ZXKaH/icx9fLt7B8S9hAc3XWRwyinIIn0Kjryh9AAixDNLsvb6ICWwJwGVsSjGf+mPZM9bxLvpgBofcGOrRuDxD96cYXhOiTmTLcy6tlgNVHWiFLFdzuyrfyPcZTd1ITTqVB88ETqRPtk8yMGYI6UGkGvuwIBwg6Pk45ERcaz4MeLlwuKKsG61lmdgqfG4v7iyhxOcwHa99EIvnN2P1PVQ6CQ46MWtva5jGRix5ueHUA9O9v9VwGV9vyNVal3zrHtFcxAS5eCxMRADSwrlITs4CYWxxwQnXuDj57ToxUTekJXHuFiswC/t6ZE55DxViJzSRzGCyvIz1bjJ4TcXxS2FfRrf9SgbJeBAhBtBKTRuLfwAmOoEYr/RrHuwKSOQK0WCh23kfnXmo4Rj0pgaVksB23Wf3MCiyF2h2PrmCXKeF8JDfZlREx7h82oZEowV2UlgcCGSOEaZC4ucbfRdLq/U0jkKtiU+54SNzCEifY61oul/2fXr+MPXZnFG8oEUHxJDJ/OBTTEY2iCNqvyeayA1w6sv1b7/wKWiBvBApy0iLtUFV+i+eQ7T00jji4L6D3K77E/+EYzIMvxwN+PKpqh26fXj9yXzPb16HC+XsFCbgdFdsdobSIJegJfeLa5k8IchA8hfeISKxayWAi3UUhNmkOzunQ6S5ssnoLrqdCsnCSMRnPu0jKE1/CzMHjkcvnxLVbm+w3RLPHGD1k481gTGjSViue4BG70uz2BKnBeukb6JJehIyc6heCgMRYTOHDL9U6eK5nXlWp2Tg3hSZbuDKBZb0aIcBkRTVB4xZI0s5oV38hWOReH2Jg77vPzWsGP52UGmZCbfNfvyciJ7d/Azyk8bA9MmfH8kvPWghGp0IMQkLgO8u3WWKvvLXeKBgreFxigMoEk3qjIb9eQK5DEXJHNJPOYtEuhQEgMhazWwyFCP+FtBEWYYsL44YDLcJAUvjGxuT/K5CgcYILnoc1+42v4l9LgUkPKQwPjIGUBmusr9DZv18bGTpbJeaYu6lHUrbRuHKDDdf9XCgU8lTFgf+6lio4Anhxx9gVjgICvknpXOTBUUypMBpJYFB4Q88qPhgEwp1U+QWDLVqSVoqdLsOtFu2lPz89htzbfO/V+DQF+0JGoQrDpiPruE/HIqn7vRg4CbZpPPstRFmxqZ6LAXSg8TOUJY53oMBBg+zQ+heSuoen3+M+0RJmlbT02wdVCPqUgDOcQMU31ogl/T0aiEHkyWXKHY7fSjpFzn8rYrzVrQe4G0BK28mYX1WJotRA7FKa2+clNwHv/GKT9A8JO4ZEKlmG9SPgNzsI3nOUx1Dt/9SLpUueRiMaeZhAK/qXe91V1kHns0yzIu8B1h7X8RSzG88pLTYAvx7LjaSdUYu0al4q7di8D6TIalUsyWC+n7eeP5Qum94fzLWgLFB9Z/X3mwkSGCfq7xyFeph1ENh7jo65HcNKYLfFD/Lgl3daUSGQCWcqiGrrc3JqPAJ+heU5BMcqxkvd9TTolrTxnawgZu7s+nocxq2tXT0JaCTc361Gk7pW3tmNeWF/o+Ml+Txi4T2cl4LZav5W99Blaohkg1+MDzCgc3fS5klXioJTZSP8HzcmUJ/3JghPYwsKphdVYs0KJbhTFrmtb1HKcSdRgwHO98VSz0gTmgdBRya2oNRRVGK1cICRskPLbc/L77bBp1NOxnZPWJrRZtQ0EI2MO+6FEV0iWcsG9bnp99sBqTub6qLwatFRqAdvbLFJ8nOVqY9FMF5kb+moJR4UfxVkwhmbRk5kIqGqI+EfWiibbiBpOcG3ZizZF7nGuljSNAt5EGVzVXk18dfnPszecrcgtLFue94JZL++V5J2KnjS/RjPQ2H+JTAXnj4O7zr3o06W2TPhNqY7II4oI+tb3hrqosiUXretJy7P44tU2CuWHhidBsbLt7EyUC0TC5682TJVIXtj9cMoDB0pyT4dnp1Loe6p5iWfXravv0QnyVexEtYHcPPT3N7Nl23ZU4wdfpJ11sko20n0rWqP7Ubo4JFUbUpXCvqM+/X1s+fBBnLtOzSL3zjRp9ccofu0iGu1M4TVMrrhQ16gK+rJhfDE1tJ6oE1pSv04BW7pVsqQ5WYy3b3AjYcRB/iDFGVRs3XwXM3MN3Z62AqEFZb4NWRNbkuKm3XllDSB4/aZ07vSF+wdWbwgO8ai7HfizMFuH/pI4ao4BsgOAmCjQEI62Jv+y+/hK8GCdBC+9kVdpLjBH4WZVGJ0X/iR3U4IT9K8QcQR2HLsTe61pQ21EqyQ9ZpSviyAeqjFH9dxSqEf0xXgdOaj3SSpfqQLTbxrPGLTIYD1Nt44IX86QgyK2MitXvqdZeTu9Z6PVeJZ6Lv22whqyOdjDos5gPf/tLSy8UgwIDNcE3vQgcwOiM6wZn8+QKlId23lDscIAaHpr+jpFxAMwAIi8hqw1lGcIvT2wOtB+sWDtOcdDC9JQs5Sh6xEGvICd7uzHI9//hssfM4jQL22iotl2P2wMmuMD61H9TJOzxR4xdGurgc3LOknCgOhmuKNV45d1foG5CpqjnEkswK4rxYo70nam/ntL67z+KInIZjyDfuscVTzIDsMq+Dku5VdhgMNCGKjNjddLEkJCgQLIck3zBfq6r+VbIY3f6kLA4oDyDfHv8I1uHmoulIR3rzh5di2agjhsNAVWyYVIrQ5ycE//XNUPevV49HlzSl5OBMwsJTwJ/22j40U7++JuP5KMWCz1tpiVFhhxazS7C1T99F+LzB5Iv7M9A8FPZWl0JjjhmKb9UB/vzb2tswgqQPgKkpO8YyW3ML7W/EH6qOXWp7d/eEoaFphzwfFKP4YTODDehuKOJEBhAdGPCkP8xgKfZ0aLAXbp59QULNzOAGjvVJcn/xaSA5Sz+ArqrxcfsdtL2YDz8z6EJ0n4Inx0QQ2TbDFRn4fApqdkoKoKla4eL8xCK58Rcm+4D2cKL6dCJqSVBjdBTk7gYsP/TlXTgDE1n3So4CwvvTBf9QWT8bWC6hugF1hwaIhMtqV1YTAQcWAc0iRXSzSh/vD/knWulR2UwijYEU9M27UIzS0+KNeGfLZFWIgXUbKQtDNsleD8VHj3SslCW2vxC9/VkSMEDXBtCAzt7YoAS9LpGapEM49d0aYI2/1sqvFpJoDiMYVZvGbZqZ6LM/H9QUw931aBb5LNK4XfPNRKDD4pVTaWeqiR9Oo8Vn3z+61P9rqsWBPXjMLfo5/G5ogMhuDXlHgn0E7jVtHpBFB4wW2qzz4auPfWD6wLBbyPTXt9i3WUnnlfGLggREI0hVirr6+WPCvoMuBNccFTEw0gGwoLjW7acvnD+W3olT0Jr7DuK/OYfhruMGeIfeiu0ozBxve3f8rN2dIkcnOJR2H58iQDIUoKHDi8Epq8h5oONBzhiV1tgtjkhTpLfvxqYfjHjF2Z/+7L5wKm7Bz4UkBsUI0qM/51bbqPRrkBxwhI+P09HiFzq2d6vJ9Tnlci4KAyyszAFj/ZlWTVf2jtsZ2Nhb/9b8aFPlRrFoEnYZyRgkYsOwhPCipaayGTD3HYS0IRh9Cj8h6E1LKFTaPmLC/Am1DzXZ3J4sWD7GfgdqnUYgPVyHL7MTVzM/a+3400cX71jXESoZzdS/uNxKKXPO+VKXDDzx2N9ViwzdgB0W7OzI9FRQeJv4s3yp+M9QxrmSNoOPHWf6gy8ehl5nOpVHsUIE7tFDlhDfzqaJ0u0o3sDIgJNoiJQRjU/q7rnJ47kSHHGM+9RqAPhyORmasIgr7zDT8cwbryEL8um1v+p1mZxeSDWZ17hvaT8Llwd8X0TsnPmzfpj8bvb4H26x+hckfQwte1y2skI512hbSwISGA3V7cugM42C98HyUWAPuvI4iilk6e4w1HmFq7iTcHuAOhK3eIl6oLJvlHj5Sdu4Ynf4uQcar0y1yBLNEczSPS5dQHL/KXxpZ61TSh04Uk8WyJ+Q7AXqlg13J8MAAjbD5dwvjcymlLHX9udW3Gv6jYZbZoxpyp1CimI55DryDP60FR5iXi+9Zs178vEWZ5OUokhgNDSOUCN/B1U9vCXrV/8WtAFuqkTRxVUNyq09RF+elrg7LwYZ0dyatRNEkKEKidGCepJOQD4KxuXm+Pd7nZmyAJP+AWfbEqRJndhNfZsLMZj7icclttC+6YkfOm/6ru3OsTRQokWmvl4x/M+C3OMtjAnSlVWpUgbkX6OlJdHIMIku9u0JOZ7JmTKzVtxZTXxBIU3UW+Tsh6Do/mnjcl3Q+dNblhTz1IENyfICLOUgFV70kxEVjBUS1hBNYhklhFYIRwNWsD3csLLqaPhWjUOzLx49spQkegqShKLvlxyH7Wxl7i4CxxCdL0W9QOTn5GOpx3AyQh0SYIgSFyc9O3o/Vy9XDcE0LbvjDMlhyjJp8HV5dy5gz3gU4wOgV8Y5vjP8OtYSmBkO3RjNmpT9UrqmbkLpv5e3DpKjc/7n9/MB0Sj3EqysuWODAQ3w45LVXYY/xzTw5zlhNIn32RKV81C/5ZM22CaKpXdjNmx0/m9mX/uCAOmhnfBN/gZWH0NxiW0v6wKr980ZBZHNxfarpUCy6q181jRXqgiiwlDHNEmNbtCIBU6+PeJONDPZjD8JTab/n5Xs+YEKfcY+sFK/yYUzefsMn0b6AEqbTWiUpV5VdWiUlusEFsJ8tF0R/HxzhnZAAPBMhxxwpk/JLOs2Sb4ZL89C+y8nL1E2QFEBR24Jycd9PR/zi4bIpgcFMVDlSRxC5Bk6w+RXFapj/UzOr0Nw1ABkAXB2MrE5WwcgZ+oilm0iZOyba6zTC9Cju+9HA1UA6clUluyBSViJfsBpWP3s9H9xSf8srhd0CzP22YChApsWM9B8yv40bURtydIW82mITQwC9NT9KYIYYlG2/hpZiIQ7jpVfAKIGZnUfcsv7n6RcBsqPLCGlks9o6GMv/bzjZVVAqm119tAQgSQssBOQcSJIIMgMig6rit1/3fravTZpi1jvJgxgXqTtjF/f9OvuZ0zUp+D2bdPXKutAgm1yR2al6lsYYqnayrBXqZZ9KRvsMejtjAXuqVvtzbqyVGDqOubpEg6oZpc+vl1FjmADIn9ApTgYBvV56NGsoqbbU5XxdrO5CPMVtBV4nMHG64lXUdACMVhwe3U5LGpxtFeubYOQHw7jUfZx/ROL0mQcIj6wT0N4Vi/kLYmn6PPa36w/u42odrwyCgpRAX0flO3MF5ukK3xfIUu2mooXxWvNa5lU7evh/iWAo93RBrFunuNJvWQm65xY/hjmUKd3N13mnn960ZspcQlRbo/xOwAv3oSdbCfLFlQtevL0MUg+SBGI9jlFM3WB/6WeiBPgB8DaWL16rpauLoHhvLlUIvDxIQNWYvI8X2gLcHvuOlSv7YQMa1mgSbp+0hHdfojLLmzNod0SlY2B3uGTAalasjyRapOZXA6TOE6E5WzEy1ewTZdtFOHM6vz6mABSjnbZep4RY3jU2Oc/mgDFrT1HcfMsl5cxlzMEv1eGxKdITxjexb+XGA5gGUtzs/L4CcYInDMFBBpWHOyH5+Dlpky89RxPqx+y6geZDFyUKNPoS/LcdktlQF3PUXUftHurN2roQSs/uFCd+IrqcjecsP7VvgG4IxzdTDbcLghHTVuzRc4jvMJjGTmx8zD6kdYqzM3C3K3vsXrEl57ubw2oBV6UNeHR7UDm7FWRSehKUinwk6TTYkK9qdZjHsud9tN/fILcrVUOIM7gnsXW86oHgoqoIV/MzK6e4LDPbIFqWqWkjJb2ZqJ/NmUagUb9EAMB8ZbelCeYegdQrv5UIqR3cNWXE2fJ9Czk7GNGg+RNKcIOvZQScjEy9WsgqBEColAVdpbHk+nKP4qCRAn7XPrExO+ycli8oeqldtoRQ4aj+SfaTqFjQaIQdWewoKYAUau96qGyZPnDD2IACmSrPe8Aa6Z8AGPJTJjAPOO5OjLG/JUqyF1ztP4o62sMniVTr3z6LxJIZHOIm3Vmu1PD5dypv0TGzaI+RKNLXacPhh3z0SVBx42z2dti3JRJQlO+v1mBNOPH9kOt+suKEPY6gcErTzplSMByfV6THQZQqlQ3pDABGLOWTG3n4csPRX2sR0HFTR17LERyir0o7+EtstJZwpIxWdJp/1OwUmkQzdo+QEPbiofDVuS8ypkoptYUNoZEl1VNga+AOL7oQQPWZI31hDvjpgPzM4q1PzUDLc0w7SOj9zOiFQ681v+Af1mOwq7JgolPp8kJaXUP6thUWqzhXV/42kk/Cs/spkLQq19Y3vSX9wshIQcjkFE3f3QUGLYLEjInXznsTfOIKLVra0ZzBRuhWAmnNU8AJy9eLsibpBigmL5EADniiwPwM983aol8w7emC92BSJ0e6wPGkDP/cWsvfeZaVO4tAAVq7ZZdsddPYMd7v33RwpaVi32IsOPLOVbA6EfZyKQklkLHQfTOeTfclLx9t7VQ9SF2NWLjBUWkmGWuIbZdRitFfZqlytphsPBNuZ0yzxdvrCRNJtmqQXYmw5a1eSIIgo3y4dJztbLzE/DZR16p9QiyTqFlltur+Z4Cfe108sG2XwI4EP9xiw4fuKKXZ0A8a24NPGD3ht1oqchCG4acY41odLsF9IAlcHbWi3E66hGd1eIRqYNs2TgAOl73LJiC1+RhWPWdpUEUELKNdugSXrgdrP+fzSCnlO8g/KxCL3Gp/JDdekOvZM9GuJEp4Z7sIVzpCPYPOsakv5Ki2v2aiEanevIK4gDLrRdQ7yEzosVKSJXG7qvH3LnuL/BNawqqvuiffw1uO/zbdyBh7AYK3Zt+/j3tb+nUA1wvtA99a/p1QEoZk4e7+Fdzp1atFpf845tIpW5kO2eFAafqp7OHFedRY8Ms8uu30FRJQU1OiJteWve40ilmRraUjrrvu0ZhkUj+KkmoIIfsI/47ujSTbhK2T5L73avi/YPatULFb/u5VEvCemmfFatCETXC1uJhWm2Gdc6b7eGenjDaa6hERR8Wroghc04iRkM/dD1N0SfLFjtpSd58HwUJrqA29O8GM7Bn31nIv75YCS/yPXijKRB4XeQxmOUHVElqXdVpL3HdzqOIhl/lp98kaQtBIwks+mhNsSd6RZVIeVmaXFl4kQftdByBKX0TvLwjopamL1bKWmFE5IlEvcvTcx2DsXCLAU+5b3dH/OlzPjeswHxMSiEyk11/RPRG10tnvd4VW7FznA3DmNLL3a8XbbnCZ1sTiebCG2YmMFC1REDBViEUxuuascLc0/4Lud/aMy8YGFFhyAg5dD56XuF+ACNn4MvXJnqFMvxzZGiyLGtEWAUhwMcsNifbBBg5I6siJKHuXdxyO69EeFvGfufWszElknO4V47cOIOv5EhV3Gu3wV8OfPqB56+B8fTBKYpDcgJzUauxtZF+X+cBwculCso7kpPbb3UKCA7fAmrNv1Fk/0XL8i25e79sOkmUv8ONI5RoNZolsdcPboo7hIrCxm3Xc/QyzyH9iZ3iuFxsKvwO0zjotSAcwfbJh06TOhUCrDQtM1f32c608O5M1DHwOVWgU9jPUJdP+yPRd8S0LQwtwd3Pd99M63tkPMypqGQJVL3EcUKgBlBLaa1AOF4IMYtcNx87ydwsJru1dmsOnEGC/ExF6QYZUwdvAMFdP32GJZWZ37iM+1ygwvCcZmZAt1hWSivo4Vy8wVSPuMXc7I8Ba+R1AyM+NojvLlXtiRsfMz7di9Zeib0l4ez9gdDhCqcF8ZfRIvwLx8NYRjsph8T163IkIe4KY8JEBtufRPIgVx+sNAWrVPaacPIEkpbJ+4UP4SidozrqXg3T3pm+zdC/48bRi3H7ZyYvNrw/f6UUO5ILJ59QAEiothXoVpEruHkoDMXwhhKF8KssxZrM3lB9xAPYgYv72uP7H1nAmkwMb2NVYpuKkfQJfq2OJzfQ0kkwgx+8l0FcxS/Gkz7qtBnosjkmb/WcN7b6DXpodkxeMKkd+FjEa9HwrU5KCIGPwZ41T3KMFHVO6tVJNpZ7txUPRHHiJv8lBR7uL96kxJwKU5WUh6tmojJ7f4XN/0deuQB1DuFi51qCCXGckta6mIofVWAksMoMQAJEyXfuY9Xj8YeFDkE7rzljo2jO4JP9/f8MPpiLzX679DOCYNc641Bz20lTZ1ps1C4vLr1r7zu04nnrCf1OpSCuU+TQZp8X8eZks2CKBv6dvyChfKlljVnfkNqnLNjXun2LV2eMxsv5qytgf+Fa9FvmOkfwWqSZmbA0U1XlDdIVms2QvxENPbrvPWWYNxJ1xvfkpzj9jBiuEQidFnk745K2TqPKgKr4o5nvGq+1TGu0fo6UXsT9gtaUJ7hVGGe1rnBJ4FmPjBf2xuE+XjEMBfyKgHoe28OB7tjPpkl8fpeLAOQ3ZQmHUYNWpJFPVSVXxMPAemm9caj85tjOITOo/IEAt/FsDoy5KjDHKUK9foJ0OAifZ7UZzS8ECHaWNLtJ+WIuuVXrzo2kXT7/V97eSOrIL7u5U22IQ6ZCY1e3RT4eCpGkfDRIIlB1lGeqUFKpd2GcU4WCgPdH6Nfyft71kwDpzxMgGLmzCR2AFWMn5N6KSgpoBkJshqv23dCW2lmr95GqBaJtsq5ZvM76u6mPoddhcl+gpb1AGRdg5CGlfBa0/gPBzk79tWc05RX4w/8EXv34n+YcksFAwwIbDZqseeFnFOWFZjAN5ggGUH7RCz0BbG5RANSmlmst8A1CJPdBKP7xqaNfBCHHP5r4PfJXhGyDK3QiJEmm4nWMHmKGLYtdAHEMiA9qBHNPZi72AZzh1rMuxP3iBz/Yu/hgVpkp73LCEQvYpSPG2iayoJKsA4vvyf1v3+cI7L+3p69MeNvcNCyooEnER1tp/nBDdCNKSSmDSaymM/35piEQNfY5D5Rfm9dXXOgTIZTMVP4AJHUMIZ1qaaHiby64XUCMyBoB+DJIRSHGX+1VdRRna1wi2CHOlFdVealB0UEq1mKvvs8F0InCIzpLsPW9vhodmZ9LZCX80Tu1iA1w8UryGuWX/eiqgWwYeEJybRx4MjwN5w5bpwIh6tLB3ydzfEFT5oXNSLW6zayb4xO3kwlMpQimLvneXcEX8qpWaJv2t5yi0glhs/VyEtI+m9x8hLaznHQN/wIcgsSkd0DPZq7azzOSRz1LqnHZi34rgOBPvJIK7JVtuqyBLtVy3rFYP9pNQ2It8fxtAJHAFz9Sh7b4mRNtiBr/wb0CntbDAfm0KvmXA/L8aXy4E/nA29WLyaeazQhVUM62iFhKKM42ae1YAn+85xum9elf/pRQic2b664SXzwHevha34LjskGbjpaF+GW89l7oExmfrOzj9ZQoaE9uMCU77GdkCJx7g1W4jQY/edanUOZAIkb3zhorm560IkZ2cDLwaDeCqZLUFQqQxuDSvXawcFN+KaFZjmZD8djIHbmOl4Wau8tCja8vZH6iUaZzRuZLQFgRlo1p0BnBgJKurmJpNPmyJ09/XTh0ZcMElGehq7anhuo6wJv+Alr8d7iMqTZotIYqfIW+ptGClg/MNkaMfKWTENw5H6piB0zAuX2TC0T/sRqGFMLzcx5PXTapvGqyoKgU2Y6KjkCGWE5vv3zuZMLXG6DiQ6/bAknhPY+c7eYknft5bz9cIePfNk5m0zdftuv9LtObI6JW01xN63BPxIIJcN3ONRr1yxdICLTnBJOFnbC/gmImc26H0DKU9OzInICMYPZLM45Ui/5HbnJPs/WQH+4p5ucfk5pLsGdJduavZnryz50xAFSza9iQPwuFzda4an7knQIuXEjQFaPP6cV8Tgvbn4OUJGb6TO6VYEWF8w6ejnmXCwnMKcCRBLnk5fCDWsQkzqrz7f02vd/Z6ufZ86TXAUXMFPqOQZXobNJWC/NTpSRjztL/KkCQarLUxMDHO1gkxU36FMp4SM5666rhVsa2QNtVNHXRrROkFOfvfjddjWqfQeNMsgfff1p98RMiz2bwCBU0fVCjyE18AjZI/LMaUXGw8x5+C+6bAWuAoKFY12ot6FkzNjYANQBRNIXasVxY4wYSB4B9iyEA8a7ZuwfebC+saZfIyTIz9yJcyVGOVD3QJwumcjQY2EtD9oILV21qTDfHE3crMCrqgdez/5qTcHAqZ4AR5Fw8LGpEq8WmxoYpHBPaHYlcwlLa7cl26M+bOEINRmnq/K9K17idFpsV7K1BZcBj9/+eKnxUpEZlGB+me0aIllASnPhL8gu3F/5qCDvuv2/QHxUWf+ynpi01nFSCwQlG4+uVRyE4HjVfQaM7FSrFAW+w2cPEz1GYE48WkBwZdt1WlGsdhUwPgfw6+BlgEV9vEGrFy+kvdYF486kgt9hVxZ4IMXaCFySVVMnxYNp996uI2N0pR6tCVT/cFW/OkE9kmcvrb883xIOuW/XTG+S1n+koyM2ZSSsB7fyoPiTBKQE+bRdFSTvzsiM6f3gmScOrP421ps1umt17d4MzihHgiArLlmio6oJ056FkYlyLirHdmMU/0TKl5Ffg0sjgeyKjxCR1sslVlHpot1xY5ayAbDytZrEYd1vGYuwUAVeVFMLOklMINRJgqL3H93EtRaotQGgB/0bmLRoy41P4EOMw1kP9NNi/+zweO5+iCOv236uoutr68FAGw/JtEkbuLD6eq6N1kH9xJeGyjnZmCoui63QiFVsjWrvsKToLqI9RSPKZIFKQ1YZjL4HypsftXZsHemy8l96MCnEgHqYh3qhdenm+z8WkQZLaWTXpH5FKDF//q4Cw8L4mAu7ETO0Mc5kFCEJhVQWBlorpkFk8y/APyzNw8lq9qmp96SLP760c3J0RfEUOW3zcvxsNPpV9CbDDO6FHRVwq49C2H6TnqqrSpDwxScgCL0aTtc9KH7bVeSOhgEVUXJPWygiiWFcd4ue8g/8tj/beMrgi2l58k6/cWGTM/AAFyTFBdfT3mdfQKaLou/laSq23LltBwI4R/oClVocMsdl5+VOvpqWSKICcpLNORjd/qzw7M+pSVaXu269ZrM5rW5+/DgXcFwwNItpCjVFPF/og8StRtQ7XcZQ+z6zuApWTzFQ06wDvNOijb2bjSTqZSFbf+JOEflFZwT788cvv3AxAcIkCgOPkRCFDSNBHb00+0uSKCij8JFq9jTdqa9GMVVkfh74Jkzzmv4I+qDgNi5FOPs5G+dT3hlncf9fft7CGCIukOSeJv1QZVrqGa1pAHnIfU52cOTUcqto2E1X3UqnC1cASqd304KOfWOoNxdrP1JqPLfJOdCeFF5mkNjG72iKysUDKH60ROybAqdodcLyRxOSXtZNsI8dJqoyX+4fk5MBDZznGbtbuto+UsmXZ80kHHEmXcyxIrT3Ay3dncDjKg82R5j7bAsyoOEVFwZ7ZLoqQDALfK07JyebPwDWvB872e0Rj/GKK0uWmWXw+W7kN4rl7gjebFptpiMVUgmkpnXjTNxHgCTdJOIyS1NOzDweD1ihdstrC7F82mG+BlLNBN7f4dG0hGQdNxZWnxFE4fLV/sQzdHZgtK44TD/R15VSDNIsHqT4jxpZAT/AoTODHUDFLhDfkljXz0iYmHZkaVzdnxYE0Z9uyGg9NIG/RPDtMewdDS3pw/ol11u+kkK8a/fnR9+viD0N7PXwvy06yKOh/IC2ijoUJ8TY8uqCuA1RClN6xhMx6AlxFMUwGmGMrNGPcmKJuWrF0WAeID9LstvaQMUNwExuapn2FkO3z7U+sgb71ngSrM+Lq1JGPf7jPi2FGLGi3RGmYNwBZVj2dHhrKFKH2qxQ5g9IG/jQsd3KOES6UNflOxSsGLE3XhT9QARjNMTVTJ4kL0ulhsm+ikFixasN335U/tmv/Ho3gmcYhlIayjvpxHu5ZA/qHFbBzLRsbmhnt0yeebIlHYk1n0hIYALwvenr9Nf721c7WNcifDX5e9Z/OSlxHi0lScx8X6cU8R6Is1+TaS8TE+PYnWQ4o5AXCrQh/s0wHZ3Q1lcKYuTFsYfFT+SUj8HbkTSruVMFRHAH4Dj00R+j8+ZiF1xLP9FXOeZzixAtXfxYhroeWdLhgvfm1GS22r3ptfwOMV0bRokCsy+dRXnuig1un+wMCpDO/MJzO/Kn9THL9A+3t6xHyAmiI65KyC/XhAQexPoIr+2QKpvHLEKGt/fHxWqFyy42mzjrhp1E+Qo8+iWJLJ7FpQ/CvBRxYBFrWrpEE8jnWsF+GK3gFmOzLDuLK0VKnHW6cCUJepawdFlXOsrk5nakcs3ldH0NTYN8txmGPbRUa+hX9ggmIipqQclVW0e3RjUXjBh82GVHAE4wFBCfVGyIDh/psb5ONRh8ZjEipoVF9bG9yktbURCm28YLFZrs4swJ+983MzRGVbZ9ytx/9Kyx8D1EUk1yLLaSLBuJQqD7F1teMDr2xlSwKUF9BXChM6XxuTxQ3w2IgeyLkZBeEIEOAIlPh9qQo4I7pZ6UuuQCCmRuajOnELFiM2B871EV0JXTFv+D21WCCgTqOOvs1EBaGzUjaHUKw0tRFAHat0bRZg3BSxqek1Xv14LcRbVHvZt5zEmmFIbyA82AEKFwOJ4CSmJ8i5+vuxtMo58OphL8mRxc2gaHRwL9XHKgyIMgIuPEIwI0SOIHo9IMAOevMoo4dc0a3GaslssH5xYt9vJlBvKpTKkeIpr6g3ieYWqFSFBfxqAJ+0dShj+jMZtoFay0T6YIih15t+BQOSSVXN6AhG+7nCveDABDb4o+gVaMXwhozWFPLo0NPUnENtEN8+2NHbEnqBQhSM7agU3Ca86QmzIfcdE5bb/wGz1wNmbVhm+g8oRJtsI8FRlsgZQOsGB8Dy6Di2FeV/qtGuLyQtXBlF7YHACAVIYUsHIIdNVJGKqV6Y0fu2YUGR+k9bpZJenD0vAXIcGAS2NlLta9DrCnF8hqIbrcpMBFtrhGXL6qyqCQVcsgVthCEOPX5/l3QIV+GjzShsy2YtJtP2zqNmjsT7Dkk38jVGcXRB0/RxtqOnqIHKSMNlLX7C942WpLC6Ai+1oV0DFptyizPJYy+jDhi4nShLEA8W+MsMHVAHsOA8XkJyvzC4LgW1k+Totsa1A+KgmoyFAbk0uWqKvykKd1eIWBvy0sCd0tG7pWoAMoF+EW9bWh7c0Jnqwx4aiPZw5GuX9bSBjaYsxl14zfsPFT2+cRn3jxkZ4z0cOIv5RB87XCPdsnt84fERJfbzfI4p+hjbeBNb3rF7vuESZaplNZhl7jC6i+dv+Qquoi9RL7inSSnEbsZ288N3z4mu94vOp6ZXsRyN1LnEjhFofUUvaPuBL7f2qY1dOe7TBiuimAOHwG+i2ggH3NOSb9VzjdTrfOBaMhhqBLq2irh9w68axAnWNbLkNC3+Sll2EByrG1RRy1lCYor94DKi28UGANjvxtsT5FKg+n2Gbc9dY9aOGbfPyF71OlKX4guAHABpchfUNaMOPA08KoBShkt6tokc9Qoywi3V8w9vEwdxekr+jKJ6udG9ZsSE5q2gTII4DuBqAdumvzbyAJBbw5uHqoZuC6uJ2HSVv7KJScULqcaQbWZocB3Frb0UqLNYvc3FH5SJOyq7NOt3ZMfEvciSSKpchhsGZkkg1SXr4vzuO4QnK1fAmCqTYTx3Fq0btWTFeXvaoHhA0zeR38Tp77mxxyguPsLvOpUCeKZB85ji6GcNuqSnkt9CcTgcKHybidTSiBfN2NZ3LfjFZ4mZL9snqqcPRHpgiIDAnWchTFekTq7AUG70EbNcvjmKhOluBf+cJncXoUPupM9VA35ZegYOHJ1zyATVgaBDyQIHzFap7gPiSuHlrZTT5MszsUyKC2XHxCKskDTayJK0k/hWsPXyUF3O7c9aaPpcndclq77ld+ObqxBvqB1YPeKL9PB0qOgvVTnsn1AewtzKXnAWKmMGmy94jY+zTwRTutWnodxi+WEnE3nROTNmPpfhpVAjGmdMR0hka9NXMIbUzgMx+FJjeErTaznhnJoDFYR2mkP3USBY4wYwgfTZB6KgdHKnUCH+xPpXKNVKCPJqpqRBnk8buNb1cKbbfhcY7di00Fw271fpMOb9+fmYGms/tJQxCvXU17cg/B4CyUAty+AB1Rfw/uYJylicwT01biRmh4Zs4ya1/SZVWl58ucHzmz1yYxWxJnpN5fNhZAep41LRumBSZBggxPrUUxGZRgxSa7TgaxkaLk0IvhO2zhAkkHeW6emoWOxXCmOvU2+LBMQ4/dV54KJzo+f5T//UBmey9ILRjReQpr9mbuukmfH1oMgbpZBfLu3wi5d22cReP5h9TsVswd7Ggo25EkFtdVTSx+SD5bvVICdf0EnSbXPj2gqVaP2ZcrWtGSMX+IDYeAKhhk45V8iIViPW/u0gf2cPKkzyhfnQXhIDvsweRKZrewodaU0rufRQ6IEf4HhaSPXS03LCxK1ucLNDzrV8wO9rTl4ajzccUmrMTQV44Ut/IM1UlGUdHXapKnvlfDDh/EkKMoHaQcnMHCBu8EWkZh6rRvA8ehGxZW6jeziruKVNw6mpR4YM9VcN8GUHD5u8Bf1NBV3A9MGtnqduCdyaBMartEOk5yMkNq5sEwuneaRm8rlTm5o7VuoF1MUv6CGFFZGmL2W1/LsRpOdQ7cOrfio99yqOXdGD5Jsggsg8pDnlvVS+sNmvwvmCxyMG3RZe7OR6TiuUXYl9o7adyqYEapYc8YjhobUD0eCSHCjyrM74vUcPvTqPZqJHSHKebK/iCAFyCDBQxgraeJCkCNROuFFRFEQXEzaVOmYD1Edr/ZJkk2UJAk4b6oaUo4OMu5jBZM4KEHZ8e1eU3nrbzt2P1+VizinVJTjC9A+oVbGSLmkkAlwJNuTGrpeTitxwtFhuld6ySt9di8XegyeKXv2WcruK3zTT6/PvUz86L43ZSA2P4FZeaRcLoszyaoW7Hvhu8HP1qRx/bGsLfR4YQ+2WNh6SAd+W3e2aZiuI1Bl3kuOBtnfm6dMR9r8hJZxuXt/PzZ2yGtxUcJrdSNPZmrOpXx1At+nSJZrqQ8GRf31TQ0Er5RVPXACbJybCQi1NamXJNaYTBq8uZlDCLITL/yeGjZ4zYSbT++X5eq6K2wxQ6+MBFdwfTZlpHuiun47wl62/DnK+8SWwnhazCGYuUMSmzXTeUhXtBcovOugptVq7Ml/sVHQ8csvYXmISgjs6164tiOwb/3FQgKYVwacD1JpGM+6dNsT/Fy1a38aiiOwCegEOvfYy5Y+bL1MgUT1iuC18t+w2Yd1b+ERQuD47YvMk60p73Ukilwu4sXy8VYBTR+8pVdI0rCHlboufmCis0W3scYfN8GJbS6Id/FnUCCcxCzBw7lZVK3BWV9cy/LiNnNXyOS+KIr+yc9TE4ZnWrdhvEjYaMyrrjpgnAlgDMca3D2aAEpA4GNnOY7/+mLJuc8EIkn0EN6riDUy4CvXorl+DTjs2VQT3Uw8bVMSVCsLrtgZ8mN6gqqdYmGlYSCZUBgKEUsN6N+nFoY5anKJZsPtLayGzrChJNE1M1ARk9b7RLcwehozxYyAmX71AdQH3OsVXWyDkrdCiuiezrSu0SUe5bhafi1RTBrE15rxfcExMAvIU1Vg5yE8Mp/8xTWnmByANYUXt9u5lat377Hd6KXK7dG09oLCpZhrsJDXOTlF+LVdZQ4tNASyHK5pJUW+HvBUI/wltqozeb/HWqpbKjZospi4s+y/uya17x0QDtwQYZMRU+ETFVZBN29+4z7NceLb5dLHcsIlkKQt0BmsrzJKNvbGe+43cS5AKV+KsbvG1x+as0eEKl+2BAE4VT3PYzaFc8ttp5k7MWaO8l0TZqG3fpwqzW9ZfbeggCS6kIg63pIsXlaqf1gtnKmz1t10STE+odK6HvJAWG5VSdrMX5ljEDFTFsliQnVoKoj1m8SivNOborSm/kOT0ya8o1t4i4walIichsMVln2dChTMwLhd5KdpUURDOuYKmZk/2wV2BnmxRo3DS3Y/AgpTmvtWICgfZqPl1nhDtoPEopr6URKcQUGG6eAzHG6Q4OC+Dx/Az8xmDIC8xFwvf3djCv6JQ+DuUdTB2xroZ13xJ4WvVs9VQKnZ0JLHXCTMfA9fNaOmBVwJv/J6nfUlsEfMsk79RO1b6cK6IA5FHsocP7VKOjgSAd0bbTXL6p0BWE0njQVJBrZjXfgRk3A/FsC6/uCRl4hOCzG20eXUc4RSIw3IGVSsIFD21GRRK2ucbaTqWCslkVdqxa9roiPEAak9mSIGnYB/omd+vKKHrqcuLEk5r7ieX0EWlpxAdoIQJPoERM/XvloZCS+8qqvKLaTSzb9dhBPqcioHneRcIN1qorJwY0aA/23HFVocB4FSvTc97plGmbNA1TjMPhuTyGaL4SDfS3goZuKTwxWNRtepyT7ChyPAcXpUhMFJ3bSYODUALyyt00VHGNzuhdQwOM8xqGiVE4VfoMlLYgyNX1tpKAdOT62T4YMPNOblI2wd/4CS9dLddkkO2nyPBSZauS2v9ysG/XIptMwB6qFBhF3D9bcZ1TAYJmh8IpjEdjxRlVvn4YvVH2CHQ/7mXTrvwet8KmA828lhqJMDgkrhN2XdrZlwUkVM//JXOBjWwwAB9lJ4QVKxToRgPEHhIsaKGaITqFUVBEbsEmDyO2NoZ5VBNf3dM+A9AGIDyXkEJS+Npsmk1pwWL+MC4W/N1IRLVm4FuIoD7u+7sE9PYFR+UP/sY2uVYZCVUUb8Am2RLycbaDyNs9LekaiEsIxc9CXxJxnNLZTn+PYCAMcSanvJuxH8dWRxNbphHur6rJfv7l87dO5l8+7x8axfo2cyELgrw1/Lejuy9njEzF34aSsTHZaSmQXQ8nH20CyTkeriChWjDXnTJEBPQj9KLKpL+ZBMOKYhXtLO+S28uAOCLNA4MDESoBsRgHSVMrOAyggY4vmWWTPUYP3fC2bridJU+5FGqn9xBmXk+my8EynQrzpFlRTAQZH6kC4Td8OaEaMzqo+wSBmgzPsuHydwme1wZJfXs1JUBqWKNfQlT/rWpPpczThTvQlxRP9qmbWNVDCLS2+lqK+XQfhOOBfD/md1XFZotN0BLta8f4MuF8zrmaZxmfI8fHfF6q3Gy/D8Vk6x2uBUzzYsyly4t68Na73/Cx+fBmqeajgb7hwfPbuZXHJTQIuliE4xoc5R/fWRErmXXxuc+P8M6DesXK16gLWct5aRwE+uf/VU/KqQQqACAzXz5q42o4mZB1ow7bYOLTuDxIeDQ30eRWp53GT4ZIWhYmQw9ynY6K6UaIUvXcCPvS1ZJLbEKStOPpGJcIJ/QeeTJy8AQzg80tF/JV+dNb4Wxiz8g/WFeH0ofMUMsMBHcSRzmKvbAzQIlPdVB9N4ui4g4nqYYQJfYJy48yAj7a3dhaqXydHq4vaN429XSkZSsS+TodFiTAqox1CPH+pO7sNoZSdwcpwWH9GRIx/d+4fiptfkalcslyTx3hvX13jJhZt+5DFxZoA3yF770JluaKAhHk0hlR5RSV4rbqF5WOqTzXNsfFLDzy5WvzaWgLu4++9u/uF7FE+at+2p1IyMzYmfA787jSEdDAZXNWnwU0xRTJk11PtKxY68eCHBF2zI4K4+DzOQr+iffFZS8nbmdmCy+QfnK2ZUsa9Z9+Kim7aoYpkN96jV4Cpy3zu8xss7FfPVnxVANhK0O9fN2ELW5cZrBvStpigOEY9op2OXm0QawqMW27gRd7B7G2byYdLk0lu8jRFpHnknJ+0BPSOref8l9iMwSwqtgRr51ifXF7qczLmANA/cem8qOZL6JCEUqpTSuODAKDrF6qwTPZSoDLn/mF5hLyZ/HYByFniwYUkmGmUrVmPU55z1qunXkTB7+4MCH5YhkPihhWog6ZWIpidpo0Jgmkuwco+1pM1r+75c3M7qHumJ8Ku/N1XhuGCLXZHDK2IQJw04BPA8LG3QkxqUR3nBX8tttxK870s0NqAy4JsNbIxEHIN/ybJ8OQYpdrOzJc3VgyA0PQOOn/rOqNJY/1jEiI40ZQxy0hsxyKQok7aZ5kYV7c7uVbayXTXqBZnqEa3KvMoxGpcMxpSoUaQxRe7qecdJ6AaIAn0GF5U2Ns3hP+CijjdSLPBGao6IiXTA7P///2vcRMTsDykv/BI/Wfkb4NwftbyifWWAqKWvwhjX14hS3ZN1+52iyMXz6XPvcgYcR00W+0NFpmz1faQGZfnhKTUW2SPHMW8Wyx8L3LxvOk9hRINPIJOZLKxhPkFS2E+kOMxd7HzxmHwDEt7UbOIHTCbugHqRionRL/MBxV4BnBCxhIGkAi5aOMVglRAedMQ7e6HP8zubJQ86ogdPlP8Y8FajzwZLOvxxUzFckNISZ4eccWAwL/QXFHjIfoZamSF0zN1VSsZJmCzm0akbuXHasm6wF/CMpMVGbMXSHzKwSDSY88ZJzQikSaYTDwnoslKcNzi89VSbpOMkTruIbsz7Arc4m8XMJ2hBn8F7BrU8eW9Inj4iZNNbcC3aakbusHgGFXK42PyQT+cTIxspiKl3hXvF4MWgy3OkXFUb4ggTUmPGJ+ucTdlWD2JoSvDRdjLmWawJumvVfuGkrsUKviIlu0LvtcFFB9r+D4wH8SmEEJ7KOn1RSiB5q8GqyJSQ3AbypPLBjKJ16fs1BH9YBPETpkjLBshmdxUw/p2NkYzJImrHfjq54fFrJO9jJWY4NJW5hJGNMYR2hSgGNG5ydKnQYngYH1sqxhBvfb96yqZnNQehOVfeLpWRCojWhtHuPrWPWVancsYtzwmIC6OGTla0w4qDZVEKAAvJivDIAP2DXfmzdJ5ArjflDTnEAb0ULkdQtA3MLl+4gtje0naSfWFC3fGOyHJvEagKaCrDo6MMw1T5Vp07MS7wItY90CB2KnkMwuPjydMJFuS+xg9XFZ5WasIo33UJL7q6JODMQL8DS09BQXuMexfK4/zJESGMXBvkjxK44hU+RQgJYIK7HjgQUiEZ+mi5z6IHxz6j70WlQ4XWFuZCy2W8zkzcnBs4Artn8aTyY4U2WVo448KlYzhRZA948yvSwctbuJzD0qp1qZaNAX8XkvTXW6cR6NCD1kZ/qEO2vQHV+OCXDyoCgCy1GD8FHxCwmPDmuK8EvdR0X5oQtLAO2rArNGGhihFMsY96UpeYOZ8xsJyE65yjsjOw6rvevydnuwzxmdjCM0c1+YY1jnNmvEpMO8Hz0lHX55ZlRN8FDrUPOIQuJF+SiIhdZejekKcJ1C/6dQCSE/ygIYEEqq6Wk+WC3m+UcYR2e2303uMi89lV95UCJO/VWjkBHiIasfQ3sYpd/uKND/xwQ9/rXLkTZ5UJyWzXofGoN3iags7zPHx7Jy6rxTxMxk499bWvHzY6NCtnIuu/rxzYUc7pvaIG49+AYzLfIEE+KD57HZPEsBIdU7eH5awWW/beVj2tHgvytkYXLpFf/1qrTWLs4tyVG/8B7UZ/2VkBBjQPM/SFEJeQTGiNQzCkWC72O+kmeNf/MMNR+luFtXjZH420EGpsG/l9whUzYZ6BhHKH8Aab1b643YF0ODXjusw5NagAf49QGDotDe1OeqEUWdnLL+8PppapmGHvKCHMFqN9Jnox4Y+yEIh3wkCszvc7Tin9ToEFcvSfLzTeQTE8TVttO/2aURweMdpgRfWKddmP71jvtufYbjvdabu0p9nQFppQwxZR9eUZUmcVZPbAdz8mBT+MKivpjJm7b8DsbXAr5DACpnarJkqaYPHfvWwH/RmlNd93prrIOoz90DMRASJAdMNZ/qkx3jZPXy0dRJzo7HjsB4FhWM1V/wj08BsvpYNkW2F8hlzKWjCc++Sc39y3OPNM9ktgAM+Xs+wej5MOPUbgBPD03YEc04XlH1axR8a1J8WwOPceiVjkJxbg+Elw/hW0wTbmHrqzcexRfWFDLn+CbTqL8lOGPzIFv447OHWjic1OaZ/DKqMMHS7FqCxHGvRbKiBOPksws4mCAWxhD/fuJrI5/H6WlwladHTaqlRPuSAQMRb3khm01WfPnfSCbszcz2C54onOU60MqQuIafkJ2KxPcq+K9dUQH5mQvfCcnWX6bZxcMLGTKLL/El6n1XjEwjtH4vCIMflOv0j5UC0ZBIlMDdV0hdbzLyGzcU4OvP9+Rhb3y02hheoozub8cO3AavLDBmdLCKpYKgGVerHPtxEM+K+EhDke633+sc+G0GQ6Q6cjzhDFqNwOvAU2ZTSyHk/ypEDgVyleOQ9jz0p66xpXBIWqI6gn/sZLQe3mIfzdsGjJJPWJz0kOQzV+nwz/fA3+hAajyJ/0MbmqbPwYGrLDi/UfPGiIosTkXka7iH3XCkONEC1NpV+A8IdYAFSG4X0jjZwT5jmJw8i1OazaDMIftZZVoyyinjebmlgtVcV8sr2wSQZPWkLhbNvRWz9lqAcTjsIUYz4uBx3g2gkFME2nVSNDksB3vCSz0V+aF6/PCQ4y00eUHT760Rcqdp1c01kpUTpcfNJi/vvs48SpFBD+s6nZn5XmQloAdCD9adzf2nrZup2w46y9WiHGs7OgYy33+zzEjV1fds4cgC8XA0XC3gTwBR29Yz8Kee1D2TSCV5IteFgmvd83+NjcSqSbQg+QtFwuTj9sjPVKJiwQQtysmdVbxsbFaXsbahQ1Hi6PEJGGP+xdgtDo4NOBbSG6doqLJVuEg9RoqgbBgQQFwvwB/5GQsrDyS/iX2EXa5IetjX8baHD7nrmZxwH3Y1o6xLcXhuc4JP261RWYEoOOOaikpZizMaC9aLqqzpAcki6PJoxFDH8aGegTWlbRJJhk2ayP4oV6iZS3RQLUFPXLNNCcve31UhjdprrMD7NS27DdNXnj/XVkcsnrjW9jVnJydYYF8Qer5JyTM1ucEtu4DkEa/Wjy7ZdSj2SekxJGr24JARlSGqF7dtpuiPZNcfa5pmR8kk0qYImlo2PSswqL9sCv+3BknSp/Lr1XAXskbREKya5/FJsOoB+jjYhSV3OUsIAP/D0Zsc0ftK2JFozrYKA7QlqHp00XjytdqqJvpsAHw/Z5RS6vbMm56Q/wyJ2TtAGIR3c1u/pJyO5W5uyJeSLETSy55xyIp4lPCudAPl9jI1t3XpvHP7IUEQi9u+a2CWMwetFoK+UI4ImzeZZOkqMp5zAulmaTzUbeQ7XtOxtriG2U4DOQYuULB9rOLzyIbgJA7uieBIOx3/aa/0o2oa+4cNH3RnDnvHuul9sdpN7KqKwx+qkVFzFKAYzb458xSC5cmdvTo/J48S/CAUDol+NcBSlt6JjcFjjnkK+/aemW/4nFwuUp0tUTOpZuMqbwQuJfnldZotzabg1LPopLVHgCl1bF/7sFP/NKDh3papM8E+YDt3FzpHHS6f4wxoflhJRCQHLT5FoVPJw6ZaCst8QRHGD1AXrMmVyrjeOuAeZy8659MdGVHry6LFTNzHZB3y54WeUnd03n4NcldcQgOk/soCU/2SQgzamyBfbvO16+cwrEw1uSZvyJSjBoRe1dJOjB4Ln5W+nDs79mcvAXt4l+34Xpu8DPytqW2GnLsisG7IXeVRvxd1WdKjw6YIkTVnfS6GNZxHxsNCefJXz/DjjIB1hc56XttipcZKins19Bv6mtZLOk0LXeXZrNEQEaSwrrtnz14gkG6drUzl3ItZihdm5rURqkS8CRwZYjTaiPp9WynGm5OZ4+NW6EgkNCS24i1p5RFuv83zwssMb+JLsxMnOubCfypsA2V/DW3AWMKP8xHxmO9H/924PAa8P51UGWzujQH1vvW33st9W0lKtbGTHO4OpsgOFFQZPdRrGSdGJgD/K18L3FMaS5XiepsNTGWDTIqECBrOQNrrFLF8u/2BvIN1NUyW+BH0eXnBYfJF+cnaLmYwPDKbH9tSlZLq5yobNTpmGHBNmIrMFV6zKgd/+nHvJ/yK99XSK8CCrMgr1tiIpl/9VIbOO6Q4XXepFDL1rFCpwUD35A+qUaCeQTN1yznHazSN2eJctrmckYmOlSIoipuqF3uFcQ+tRdwPUNChQbVBDzcNT7ykzlKJ4cFx0ddyBIBi8NCXqCffCnAid70LhD1gjdf6H6Fw9F2z5SHTnCgG/IyYkQRDwGSX04f+SlKkrEBQIaI73mCYKXJdaPgNUsz+b/Lkwwf2oa2L0vxh9FBhA9Q1+45+M0sgJL/nLwE9Bc4St5vMJIE/2eFZm7S9fvblDN4Lk0cQpZ4TMsXQvOHlmXD0S8oOwjWwXc7NglVIWqcwBk5CcOiOYpej9zMNThum5zhtVVWw7ggR3J90p4v9CNAOfZv6bx0KqH/SdCZEIgIw3rwc3UxaOcVNlqJD8JppEVV68rgfT+ZClJ4o9QxeUBNy7eucId2p5YySLIjFK6KQpRQyJlCVqu2ERMXtSy6+SWv8hV4DsHX/DKaXGX4/yyavfN/10XjzrTO14qL3/JXbt/6eg1n//ig9paO/B7WfKGmVJkN0HrqNqqi0kwe0ftx7wQ8DpNRmjagmH8Mc6agyW38ShuVO4O3RnZXrkU/Vc1tkY+E/8UOcX8NDpmdT35Jbs4MnrSae71BES18VQhwP34Hnket5urvE2brajMC+qyvLimjnE9qLtwMvCrqfgV9/h07HnO4XPApuGjLbTsh90Hs6TPM4YQ4CB3ickK7b0GljxbIlKoS0gIfOgRPxYD1acd9Tt/D4vuTp25ZY7/xTYOqOUikUXSyZgJI5/SL87jgIMcy4Y3OcN7Np4W0ARZaR0BrrAHavdzh3VKGfiArekV8lwkxmJe346EqeaK20Gocvkg0qTqhn/vfGF5vDdfiGQXgBKh5M2+PpXQFYXrBm7GGC2Rz6o0ikI4uV5c8K3BaS6mLfpOVXn+1Pw+en1B/O0aVIQp2NTncb1+S0j745MBFJ6Olwi6kBfJC4UIwiEVHpSSnhoE7RZrkfbi3xt0VJhBEosH9WDaLVYfCfqw/P6YHLu1KIKfJFRLydxpssQu7buL0Dk7yrDUngUyMKGlW4/XgDfOBK33K5otgXjRFhY0kxidGHapPVgH8SxYSFJyI3bcBmML6kAXgNp1/n0BVmQcvx7cv2U7l7ooc2bwlgj94ztA20AQcN4C5cDtyrxQPr6Vno+17JmzE9tfrAjn9ifL5dLMIPEfT+7NPv4pK3iMJ4FO6k0ACq74/d1EZ6hRzEPXT6McBHKUrgKJ6JISBy+skLgdi+8FKjSV3JCkRZ4kyW4Wc66RcrAgPP5oAVn6MZOv9TegYrV+uqrdXSzCTeekOwPejG5d3D+7aqRj+Gbmt006eKgeVQe7QCsSZkvnrIs7MV0RYvmzfTDahQqyiN9SIPxPuWPGFJDGP106K9OJAlki2IAT0KoYXtaA62nSpZf+YeRiVl/a6KVR7Ds2h7B6ZD+t2usMGMUG1UyQ6uU9gVA0yF1T7xgU3iXmRF7rpkPTLI+7ctmurFs7wLs3eUkM+vr7rXHfh1pqQzV0GOJEpraEdSUWWUZ3Pbtzy7A23rKM98c8Oe93QVsXd9tS21TGAVUkH53iY9S+MNThaGdaaFyQdJq8DF8vqNPf+FFLUYNDYdO4cZkW/7uHdk5eCJA+N2YJNpYJuH8GjH728O0N0rw585i1EEX+9QxsWgdJaGweijM3nh0aCa87fy6Hz58I7YBDwzsGo8Q70D9HRmp+TUlaSeeszHIH3f3wttfHOkU/OiZ4lknGLDlRe5naZ0K6Owzs3CeDkh2Ny2ycVa9H0G6meziPOYD5q1ofmV/lZpS1LHaz8pY9M0z8OfEMJm/5StBJqtSoObeYKz7f52518X+YRIB2uNN7rF6mKpzS4GL//+54orL/q3sWBx7tVe5ISXkC/fzW7oGS6EM5bLFqdmWD1uqhQSAe7LZ1oP7I1WISk1NZwHQ2I1C172GLnC6Lb2N18xmQTgk6dXCttzBMqv7JtZUZoSIjCxlL/J0jq4f+5ldnSBCxcEAHURB+M7EjPV9lxpR0c0+k/7SzcaHSQWORvijjVEG+H5fQtGlQuuBz2P8/hiS1jAMu41ynkzytlHbMDOS3fzIVSmZHUCNWx5a5r1BtwUv0c3NtETgZBOxmz5+7M1TT2kfb2FRA6ZEgCvSTIcy7GHqwBW7/9IM4s+JZI7I5g9bV5gpHUjOgE054L3sB/zSZMCzI96r6jbj6ZxqPCKhWEJ81qXbHsaqcfCYWZa0IkhMSI++YuDkcx+ic9TSrdJFFHzydFwvx4ZlxEcoWbQzjIftV9kn4mAMLGzeQ5z8paUsYuuvC9B/9cMOfsMOB2+9gYj/Zy5xY6bkrrXYNeF7Heti5a/InWbU6lIEw5A/aseJdoWiCeDm0cEHhhxQO0Lu6BX83W8A2CTdCpjO4+gKjkp8zfy/KTy50QUd/LjihArbOeUTt5DUQh7CCTGhcHgxnIKUWWZcljWutJ3lsvFaNLQpThWksxx8/bOvsn50T3jDCkEUESaZRXS5DgOPiYUzUoYDdt5Pg2MXPZB/vIAklaHAQgmlG7LRHBRU1CRQvmZNFUez+9Vdly4v/XL2pdVc7L64cbAx3SAu0sjHb/x7AmibdWdKc/lE1mmVhFMboHu1OudiEq2mZ+FAPWMJur53qgkSb8GDT76tnn1mkUe2jndiD7mrgFZZjcS00DQBhs40QxY6qjHPSZNYnESdPIla+fa4QJnd/qDT4hzseboxFKf8DNzkQFl5WovVwWhwuPfvTXT9EUkA84nvg2taWJ2U8MWoA+SybWbBagXzV1xQZywUGGy3r2p0xxevLGLg4VdWzgnHpqb+X73YzL1cCCzZvChceqcuavXWmiSCfesyHIi3KoJqPAHBqPo0D+mXBWezaZQy+mzRP1ifPVOuxu9MWGMvaIsmQmV7IuoOZLQ53DqeH/MNPUi/d/NxOLpuSojY0oTK6h+3E5AK9hQE/rJck8bq4Y7cJpqnsm7VaiQXZyL78Q74sEBiXQ3nLE2x9sbWdg8BGHNATLTOIPIcXLxhIgCENUd/zOT5r4EfIef88KFSvQ/K/K3DpLWGDmUENEY/9vnwDn/57JFQ3MyHB4b3hcm9gcJtbba/HCgXesVgpC9RQalU6SbZv2QYbsYXSt/+xzgE/1OyMnjvLLLywkKjoJwEhm4aQ//G+sUBv5mglHW4LKN8RDgCHTAHfeP0Qemg9WmCpvONP5X4+6eRTM0b8UoVrRKYkceu8lH+DWT7BTd0b52GxLvX3FNKrhwc3GbmAxxlrAFzJvQ6Fm4kyGRqotVyeadiP1Wo7pTLMzP31kaG/MLlxTAx/n+wUfxWcHMh5w2uatL9HUTqEdaIxEMJJVF9wK+X4B5oiIu+xVRp2eGnp8MdaP5TlMULHqc0QwZNWYX/jov7zWJLjTu/CSGyw9ZxLe7UTMtdzh9EoVFxdHdvP0nan7XVQWkKLflpFX0kB2T/c5EKra+USWJeP2ZiB+RWdDpzt7mOxLfJvdI+AcdcuhzadQm3YFiIyxKw5ZmyKrpPwYFyfvCU9z/uurLTah4fPWjtnYQbBeOXU5ef+NIojKN5ECaiBAxjT+rEGxX7Q6KtbVaP7VrNdgacs5cd77yJ+bM7zhnFmAfcJDfd5nrLUntRa9EczMAD5pZcfpSJ6sbvMm+aw1C4Y5scpcmlUBQ3B3gKyEtEQAysMH+AP9AofE6XUESmJfFGEHVsmEP4ybTdYn1N8mH73PobNJ1ov7elIWm0jV8NFE4bRrW67xk9zVEn/qi9IiLz4R4q3R9yPHVWS4s6t2fNyysi7vt1W52lDKtirUQ2Okviv+Yo3icrnYTH02BGFhSEWto2GOGUXaoV4NhL+ujBLUpBcNvYhunWDeunkWDXfCG6+z1HlOyH/eauo0EYc0jQYefBPzg+UC1S2gX+q5gfU5/c8/IkKGG6IbmC4H1EytmwQG9mIH7V67JvPJj+fKmg+x9bfQMFXwKehg+NFTh/dS3vOxCk3f0szykyUUIuoabqJfy6wlAMGLzTuq0dw4AsNZkfcASySiVO4Q73lXYnsSlB5oRaME+6VegJWtGj6m3nGr9/InQWE8NqKR7VPyPnVrxUFKElbq10ndzt/WwnJQ8Y9e1yG/cEfZ3jrBZF/xPTKM9zJ+FRT0QiSiyeK6YfoDg16hKP9ik8TkiwMaQoybW0eVy/o2nGm4OXWcx6QBjKeY9y5xtPzOd0PtM+tcsKjzG5Fpaq4IuIgpIdY2sP8sq3PrW3IqAzGSnSJGLSKnvwNKdyK3CeRXO882b59Qk0ZWYDQtUydIkAKEP5ha4pWgKr4NbH12b8gq30gR8JmcK7GRqTE3XOUqS66QU1hwTXZrAfy7X5dLdCa2BUAmUyUPsJdy6bsDeEEYxFqNFPl+qt41xUTcA68NnW3Jv2Dsg/vTY54dAVYu+EQju60R2xIOBLEedwp6Hz3lmjLx9Kx5QkORjKZMPfydFWpmf95wV46nfyqccf1qeYcOsX4m0jzpnq5CqUn7+a2+wySYApSGmKfcMukPfPmDe5tLYgrR/p5mwO+4Ji4DvEPGoZTZqOnbXFbMycJZUArUOKbhOUfzH60ai4rWjt5MazED57enb9InDeaSabQoY+hdjTqTP24nNrC55EGHZaJH+F1F0zPT13RzKNdNBEEJEJJcZ75zck2OJe3LYVsK0jA9YuLYLLeJkDZasqzv86b92k8/d/zhaDMLw5x7HxSId+yTDVphcOp0DG+a6e94L8+3hWW3QMJIdJVL5FJ0aokHlnW0Ktl5SElOFITHDynwXbGihpHWb6ir+IQb4QAuFQtu6CErKk9m9eABOoFlZEFJ5Fu7rvflfuUEczK207uwiXmCEKzQRdfI0mcxBmhGwfPxuwZ7VDAsRo8bSWDUzNfvaUmddRPZBkuBL9BV5i0Vb9Y52jgn/5fSjWA+06isZWsMvszfnPrnR2uLwVUOmRetWMnObKj3owUzMMIcJBNNWNQE3QIDIsa1DWuqjuz7WxintmPuFJ8b6XBljbbgGplDgrwCBdXHtwF8nhrHTqApwkx6e53Iv9XkkeFY8ZVOLg2zrTTGQ93cx3EbmPVWUsMRJB3zoGqQOkw/32w4LeyDTESPzYaZsQfiL3zIhDwj5/MLWXGnjV4DSvo8W+J6xabPrVRUEFRAINz23NJbkfSTvtGTS91ITt5znQe3OwDBv9ggAeQHkDBHjbmNeK9G81M8N59lpbrC2p631LingNZVQisNdH/pG9eK1DjkHetVhIGCrqG3VtyHoL1wM1krM5dTZHlA0iu2vLappKtDah/K7+a1pqs8A75NzKxcVimpIDnzbW8Oyh39ekYqutTIONPsMouxuwZ46Yp4kngvsQT1wxj6/D0rHaMjAyrZCRZYzBVHoAgaHwWddWg0WpkS5suCfSIswaQ2e2jT7l9iBzIIAFaGcag6SXbuPN6CS6LbuemtDBkZjFSeNNU/NCco/zolk9CRpkAeIzF7CNJWEg/H82JOqAzKXAfdrhT4yPYCDjV+fVEve3DOEo5cKj9CTp4V4L3umEddymEuKLael/zwM8+6Uj29AsUy12gmAv4VotuWjy9rRp2S7gs/7goxsQLmWQS2gfIhjMtl1SVuKrxArCdlRhpkCKfGaYzSbZjFiEOPRJbvC1C53Qy3EV63FD/LvMi5YaXVu/6UjKBXuLUbPjKkqsnkE4kq74fdxg3PivBD7v2p6M/JAvgrRG3RiuL46KdSSlgAk/tyQr2obPfVPMqvqYtQz+Ghqa3e9uY8Aj466VkQ8HX3UzJhiwZDNtKBvdGJPp/eIVvMMRDZMu2A8I6wtESQUUpvyX3CSkI6cIE4IC9nx6nbQEsFCZAlixjoNpIZuP6MsAegbqXWJJoaHQhDFZFf/O7LIGXz/2zqW0ZzvIHzR4wZ3rncF1Hk2uq5qzlLVIA4AplY0wJ7duxPA7MjVnzuOwcDdscbSAAjWae/qzNl7iHi8GBBGfeKxaMXd6/byMkCbUT3vzTJ9yBAu8C94XUxIO+dl6t7osqvwPk6wb6a3ADsL6oYZSjlRm3ZcDA/Q0RsXEYou+osF+DiGM+q6Yf5cLQiikCqRp1/RHuughPfC6C0AyA/ksi18XHAkPfqLx74bGXdp4Hu/vnkqLvq2X2gN3fmyWAgQjaHbEawQFB5QBOSDkTqyOK+ni8WQqKDXb1H7At0NpFCqFhN+OZS/XItw3sOfuPJJQ34yGfDUEZc0Rs4sZ8d5XaoTlWFSpgUFyPxaFASGWfPSyaKDv8sVsjZoogzp15JykmYq4JdQj84X5x1HM8ifdkWxs2i1xunZRoqWAGPy7xrCxzWh3OU8lYxgzdwOAIH+4om0AnKmEHzrPbufsNDo8DdYArDdrK351/GeYJl3LmHzP8rHwt0ndSqabE7GdsTne+Bba5sKlKidbgwdH6c24YDHo8oiWk7sqygxCiupTt1ezu/Q18AWVfsBLUcRDfbrIVUJMmoAMu/b7tX3Y8z9Z7S7iLm16++5tLe7m9gL4RlLATpzUsoHAZYSOYLMqOsbpcEwv5yYm0AqoDcKRzJM6Itzh4S1XRhapIxQqr6o9As85uRqIeHvyebNxN6wBV9WOFZjHA7Xvch7se17amYuLVqQFRnBC3iZE1KpU/EHojVJnnNrWXvb0dzrq/+OV1X8x17CTNPecM/xxoaF39D/tmJ2mT9fz6WfDcSWMIsePPfYizHr9mo5owIsjLMFLwgzOXtzNrLI61D/djMXx1sRtJXSyCFSIqV4zsLnJlCHBgydPmhdNrhnCducGf/7fr3+49BQggmwsG+LFS5T4aHp1duwDwnrnGDs8SndpvjiRKj5gvlG1MxaayR1M54df1SRGxdd71uJjyD35H2KBYzCt6+znsvtgUM0vlSmYFSEVTumYNZ1kg30sdVTERf6DjZ2eoZwjUjXed8CDmJV5HCi79XQnjbK3hH2dC4KF9UrfW0yYsrw7rWCMC92aN4dOC5CLwnPxsXGrZELaAyCOnxx6D0gbW8x5NLTTPAjgSJF6PTprrSRQet6ks6OWXNBOjSpgL0gfLplnmOZBYLaDT7PpE7hfUr6ZX+dGB4AiwK92Kx/qswv8goWtuIgorBq3s3raCKdbBoYa2bLyyAVNbWb6Xcugl0ZGip/RuhzAiJSasjiUdfl0hzwAYzCkAXaJOaDx9cJVGNHuZUfziJpKLhpskS5umhGu9XGNIHD3NybO7WYpF+QV/migZfa8liNgbdNGB/dt1JDJODPjSOgZcXZW/BaCwIA3duJJRNDyFqyRfqo76ntW57fvvTGWWVYK2L+szr1k7MkRIbnCPTRa6anuSpD48r1KTkdu3Y+TtHRu4GmHD+HaVRAGEX6k7oxRAeRUzdugWYmD48ezqa92vLLVrYUu/3feRkrQygKTDyHVMzHsWPAdGXodGNV1a/iiu/1gEZFuFvGWI8ckl1+EjxztmbTAt0gXiBw1uvbPuwEFy/X0O5LpJ4J29+JDg6iJcVwPHGtbj04DQh69Sfekg0o+FrKk2RDyi2AKHWcAycZLywoWMgp4A8ujuI/Qmx+k9xpAHVLyk/qkd+75+DDxrD89bYoTXlGSBuYKERD3fpw2LdZIWLI9Duytj9nFiVZOzYGoses51NbE52i7VV46NBiVcNgsNJvcTwtuUNmdUWbh+3F2K7SnVEBXzdFNia82J3p+28zfhAhPWmfo9c0JG4sx3XqGaJHD4TUOi9Tnr1QYtuwZ86grkq4kOWz/8JOy/kh0V+rQpD4b1//SaHmV4jVLWkTbTVUk8ERQOYdnIsRxp19osxUzhqeOubFL+e05wU9mxnzfMkeHKHxmvIbENX2fygGrTBnay5PkwN0449UcM3hPsATmFC/ow7fNOfU0e3P4xawViwCU8NtbGaQchnhzBY+8GWlZf8CxZSgFtogr/gJEVjekIFErbmrUe85AGn9CAwd2h3EjCMtlssPxQtDanFT81rWfvDxSVM9noX5ORwy6RAhrlcj+bQsQgWQnxvmsCBYObV/CujXqZYC+0qCxReF0zLZp+kyqJwkAUGDb85sZzkY3fGwKtuNjsOZjmXquFxhw0L0PrQi+QCpHDhLZih1C51vRXcFGm99tOeL2/18aLb1INKlHWhB+tT690QIpqE4eKztubcFxvekC7g+dokWRSAfhknZ1j8wNCWmiS8ky+2CpTnsfuPE+6Rr1fxy27vy5qSZwMQWSWcTMQSJp/RYU0u8w+ireZMnzgY701o91O5XCy6KXAkR6r95lqOQh6QT2JzafeT4CXYC6GLWnJU44caFslegMkDmTW1NQlwLg8O9TeJ+zQC9OT6vMQqseVuEfWqQwcojkPCzzfuuiO/tVAarZxZTo9rGoI+ui9mfUNsgXV6vy6EeV5iWH5RKFvNlcoowEJWw2OBkM8u70/CEPSOvfhmlDL0Z4H9rEZDg6EKHKOIhaqmXr1Fp6uQD2QlsfF6FCN207e4ulx8zejWKZFIf4U+HKFPepZkpydWtd7JbGAbuybq7hVqjzJeFteCYCDj/9vG9hXHiOG4a+xdnLowNJSWFcSIersV6SiM+hqIzK1c0LvMY74w2U/D5uTanCQ3J2rTUamD7Hu6WtzwEggmuAE1058P7qPP0oyX3ExPeVlmIMTSU8d1AcgruJ/hFiVt5Y6mFNUPYYkVfgKspTgysblcbrTO+nD9oHmjJt7Jk4hdBIKsmkeHuZjUsD2PB9uwZJEGqTqsvsUV9WTYJwarTGqf0FkCOaD1EPantXEYfT0hVjuD2y7Top7sDplCXCzQJ8yN1POdvu8VNxIAwfSwGZKXy9Jyipw1tD7axwiP4S0XW3oXQJJG5DeyN4Feyg1A6dWv+XcitJgx5cAe98cEQyVsVi77cmfVtIObyzScLUINcRm2gu7Sm+cxCz34zqc4+q228eKJ2KeVT/CQIboShrusnOkqgTMs/SFdBLnFaVWSvLd/RH+F53Dh3dND85V81ugbv1OGcr7uwb4YSJHfUukx9KU0mTuVxT0Sl4efePujPCttgntz0Ws9FkpXO6mvrBLn5tjtcQS/kD+mmLQlJzM/2nDEpe0w67nTgzySQLYbkVoP6YOrbVWnYKs0MOkTPVdhib7ex+Evale2Q9iUOiPTM1paNOVNx6Fe0e+jhO1YNsc2UleKyoo6kyTjljHxOtUwl5C/ABVyoZ/jNXAsBFZBRmtSFphULEeUp3uJS+bZXpETs9tTW2V/Q0KFyZfpDZrfP54hBsXDNqd8n49Q2sH3tygkebXpMClaiWuOtSzE6ruJvbascqy6W0W0X7QibkKbXCk8guM6OpaMOi2neRYgWakumTddZwpy9lpUOKdE04MqfEQFsldtLN6as7X7zt9mfFN4KEHxsggNM9r+huz0p8uBUyMSJpEL/LBCxljqEk33/7/x+cATK8HTcUY/z0Dt1W1ZX5IdnbGlAlPqwemkI7ea/NhHGYixmw2y5N5xIu7UZ6Ewj52y1hp2Rg7Iw7MQC6StktAABK2aJzxS8YFpFP5BL9TAzrxGjrqmQjIgU1F6bxLKc6L1RNlBPoenOB06kcVdD1gQb7K6v5PIAQtZYHPbHhzMC3ZGB7b543NZlk9SvqsSJCIQGHLDYLc3zfDI1PntVKr3Z2Z85hzGeDgXVnYQdEeuxV1icahyv+12FNKu+dMOfokdrxDYrTLMaRI5WlZJxaDAjkbYxZLcLgQNN2Uy639l39u1W2Ogbssafq9SBQSlGqcm4lXTEfMMqYI1bB71PS2VVuSxJrE8M3AcYTIQj3x5JLCnt8jh2iRCezo5tl1+Wbpksyfwr+ouVNQb/ZokxARg+ttT3oVNK0tUO0Iy2xatslIiphvIlKSIOpeXOefxwKXQZFKM8SERmgc2WyeBqZ6/oIGa7E3JJadqteqiK2MMg6ffH3PVd8kcDBMH1iwrH7RwaKg013H0lH9u6B+IeiV8iCdv7rZKXnHoFe5cnTYttXMbRgDHc9dPglZ6Aay6H/eBpdh2r0kxbpkev0qulOzSj7RmSIuJa8EupoggvuYPn4eI2uSdwfmvLX/ijSjK8pJ3drsqoZd6vSC1NfLDILZ7BSvY3/YZehp4V8XrCQTCsjzqTZ586uOnFXTG2F5KvkH5Z8Jbvr0dceDWS0G0+/OiUteIiPB5q50RPHBE2D8MuBw91EgRuLQ9JeuKhVMl0A1O9rZQZlUQCpXXBPP+I20pPXgkCtUJ2n5fILxGDf/2I3BwEJ2buPBgI+eJdW/AkUwEVPv7m80l1GHvIb4OFon/EF5oYfYdu4tCsABNcn4Nq5e0g+WBQxcaLVOAYhBZoOs+7ObAmvoi2nJFLyc73rcWBDzlsf6H1+xrtmH8CB9mf01EzkMeY/ppWaFY07+rClWum757Mb0spfjxqLcWzwXe5Fgq8W3K01AeySka1a3U9kiwhtHvaeVOcHSZaBYVWbQ63LIMFBGtkrcmgu4gb3RJg4rPV2Bl9KmHPMYUDz7tQ6I8VjnBe3d/zU3kaA5DwK3FhRZImtSM1T8iajCPBcx7rcUt5KXNdkC3tjp2MRyGNnRp9Hz2LlifGpB6IfzvugcHXch2J1F3tFjHZyAhz0tbUDkPHgCl4gHMywJcGIH3rf8wVBypyO0tv2zqkwbyUSE6g2erjEVSO6ubKJAXDOCtuLnkhV51izUi41X13jDmL0C8OEr+Ccmk28p+1zWuf4+MvgI+oirgH6JVoWFmxjyIUmFI/fJ9DuuaJCA/tI5wx5GiSyiUao+4WhdR/VqL1wjpMD92fjSRay+BabIONieQaB5t0hZIeGaZxwmn46QI7jpWiAAT7aXadEP+bjQifz3p0kFkOjGRXSdacIoEF/1XMbKY9Gvnsrf/jJNo3PPWF1YoXYA8HhL3ono9eQYigZVzAiqGoQ8gNNre+tsxRaFbGZOUfY0unLYlB7Bd1IGPgfkh8lq0Pl11yvDIXfpt/aJdpa7gRrKN35n2plm7oHoAxp0o7srbK2RbTYKxOf2n6F8S1MrvRlx3FuDZdkz2z3iWbIQAc7ehmPGFwOPlAuVCqIR3EzSPq5JlPFiYJz3+FulauAGUv0kDjen9CNixMAQyX87+blYbRxqAIQzzfbgG2ZSWtPDPuD6QIvgE9/P8PnaOLTDqt2/5UsZW5wm6PObQ4RsyX5ML1sLymgMwbHOZbWjuLYi/gP6qFKZiRmw0SzJ3qHqoLiGLd5Zpz9sDl6UuxQAqwn4MXWppjU7Kz9wrRk2HCtTziPpP59XZ7sH+JubJL5V9ynARMXwZspMhWCOWjn+VRsV3GYot99OKS2NUnRF0K2QSxKidLTb0D8nRo+ovfTIG7Nir6LZ4NsLjIKUrdnwQyrRRvrcEb88OfLtsl/RsXmaGoZBG/Gl+JVOKiTcuH3AHqP7eSaWMuraUyKyZ/ImGq2CHJ9Gho+p4ZQtMQxg8F6i3g+/aeOrcqQn4hIZgfokJLtvQ5lH4BQM+5tRC9fGTaZyg+hfNfPYvhUuLrqp0yQQnZCWrE1wxlu6wGtTRILkB1JlkCOAUXlEzUs7flZLfAcwajqIHngPaY5XEDwgKa824JT5ALbd1biYG6AoIASEmvTMS2YiceP5MjBbY62qf+JS2GgZmAIEQ2FgIWf1lbLodyaP63tG6SLrLe9GGPkdHrzDuzGuWA2+assSR/OH8Hftkeq8NMXft5jeLduWPH+rWWJDIlMWGzblee/jXFcCIjbzai93CkXr8skRw2ezHtGkQQ5iCwwf4e0Hi4gMTldYVHW28m2d64dDZgo3dTylcj81TAxKL1Sus5fO+Cq+ZM/eaNeAR6e3w5twsbVOcbbrSQ5KzrkkDuk0A4DGtleHiC3RjIaEUInrdkJgMDNbFxfhbebiCgiBnGT/iNDsBgzkYY+ezGkhM4HHBUQGRsZICfOOTe1Y7j4XmKKl6AehQsG6nTzGFbd/L4PVtWH7BOVlROxzD7NIvzgmVNRMYb5w2an/VEE0nZy7CSP/MgMbeqiBcjsKmHVEndq0OGME3vKej70NHsxrPrLbSYEUQ7rEKzdrLsiehTW/HUIOQPHwyZB+8Mr1q6Pb00bxLjRMRpram7qLGLvD9N2kS2JJQb810RQWdOIXytwAgQSN/7EdVh4HBRWVTDk7pMCj89p5AM5115IMMZQWHDy/V9asNSCmDussXIEZ2JodS1VvJKi5EEvb+ebfEOXpMA14CzL3bTd4TJrymHBSW00B/IW0PdZpnXwMXCTTVOe7OxBG3+AmzX18hWXUxQlzACICMzLzMK2uhl5TJuy3v5s7mn6IN7q1KmAX46xasoE8f1Onu4dBMW7iu1DGzNdSqaZeK6ZgywkoIDAvBrQJw6grLMVbaGyqjxmetAkh0PzRWsBNoinGRuF0ep7SseFQ5J7A3U1rmqlcpQxCukol4JJLzdJaU3TXDUa+tfjY/ueQ4aXI9xZCa5xraXrk5w7OuRmF2Hi3MYb+F16MN2YHSYHy3LgCvpBNheSmcNr5fltcIW46pvDFO0IktxfXA1U6M1I1cw54KF8/NyTl9FdlHif2ZFWLeY3yrq94oS9u6JyxXap57iyzFZ7tGjHbgDmhygNHemN5XQoZKDBLD/9Q9u4KfB2OAIWWmVTISaNJebXdoH1VVDpSoLf2zWhG1M+o4KepUk86XsCbouW8IktGy2MKRkCtLzH4JAH1NoIVaL34DbS3s0XLP0KAxHs+JlE00TsAmJBKFpHk9KQEbJGOOsMszbcOD9JKkx5jvVugXK7AW60WXm6kN3G7UM5UvDJ1+kWn1BVVHX3/6HhwIqXGO3pEneoPv/obHno5jHdJVrl4RJVvgjEooXq+AYPHliRJGt1jEt6o/H8S6jzSs04IKuWE5Zg+ftkHJWyqxco5yc0xLL+Fd+zN/1SPl2XAWtKaijFTQ9rNPxMBhICth3ekWWmw272UHtW7EArR2X0m/YYm0QZhS0TaVcMo7W+pASwMS+yBEjw9KZEjtpbioeFL2bhe4w3sLhIss3o90O31P94Iq0StiIDqCAQO4ePrUOllz+dlkYauMVpGQD4hIrhlN1Kj378BeyGM/Vi9v5FFjbFEOgXGJ109uuSznqF2dt4CzJ0PmX6PFKanlyAhYjmRK7UqLc5jKYryNpkrP0SY9xcXBCLBhqHf7krk3Bah/UlJSWF1yyJGMLDwBOkWpJPoKsUlxzMN+J9npNV1P+gBFRMWI+hbHnDs9+nQX4faSRvd8WBkNZ6jaSW6sdDtxCozZj0YpuqNk3G1iWwE6wS03/vAIkATsZZT8rKMvxoCX4H/lWhZYPMTMtaayoSfmAe83vBBmYqOuZtZ34eL5oSkhxKkErVYb9hol3Q6XrQpJC6S0f/nIFNyVxxExUnalsZziN4w+O9Cd46rqTZYLzsYtVuX4RGuF2HlFeQW/Z2B2k9zj/0GqM6fgl4JLsrFhnCZT9f5xW/zw+CHdavxymnM9aLVjlTKLWu1rlcaMYt12BmEVmEskvkGivaQkhMD0VEqOkulvb2i/VCYXyWCmQF8fClSq+j4o60k9KH1L4yMujVnFQne92ZsHSEWOG/4LDtxGV/2Qiq0ggJXVhyTms5afYVCeXoLIAwxpZDlRnXHHhZXEvXacVwjry9gAqleRHIl9zrsRrT9uf6dKexF+lZB+ZVoxGP/T1F3mOnLJYbPhNdvhnevhhjisXutXJKIp4JU8TKzQgq0Uh41GaI/5LSx09DBggK4uq/5rM937S/8S9FwdxRsZsrSd+tglb0zcJqlznJhfQkLaWwFPKd0L0qpIyjFH9PnfFMAgs99jb3Bzxd8Gz9X1EaMXBcIigWUxj2lEvMF0sAA/kAcu5WtnOsLkSZI3nc4Kh3f5DUPKkw990zNRh8u0djaRyTw6/6FKTgJybbBX1LBwBWW4wpVk2Zsv4Q00tfczGaXWes5GGlcHZ43PpCVzFlLDGZ1UctR6SSIekN+HQzWtO4bwvHTfoCpjvWm9peR22Oq2StEZErJ6Eu2TCca0rCrr48ukN5/Equ11NtYnfBoTDQ8YV1O6mhRs+0H9M2omGWEmFiqBLf3YxwZb2iZ7tR0TgKMPMRZAnZhj5Gxf6iH6mhW+CnRV1/e+VMIVA9VSq++BYYcCTbxPb+Zd6C7czBQtZhw6iiOLcFOsV1ro3nRJDln4lbbo6bjhy5orD0D2u1ZAOVVcbWC4eowXwuLT4E/SrsEMsgVYZTAq7pBw0iusBloqc4jr9CAPfP4irpnsCSA0ujRMOR/2pQ9lX1KlsQE//U+g9iKUETMFHBvcuv95KfqMk2ZT8MQeuPkDwVwZdIU1bSbAHz9dtF5etjltT4txpjCg3FkofaVvFnhv0cj96uQ2aj3UGJHwdNxMYUhk7TdTSSGVfc1BQrLNrIu7rUKeooRh9+wEyxelmIGoRMk0C0vZcTzybrRZhm7npSUMfMYl0OGWj+YsiT0EfqqbPlipCxK5P1YAUchlvhFu/Z4yGWp9XA9aCNYcDjTXu1Ydu1OGxzxb845d3xnzMGadLeA/DrOTIHs9mcn42iDxq6LalS7rHZ31z5A+cMIWHnr3WVzPjhv3YOx6rcT3PuwHsCJsaZt2ZxOBQvMfIxqcuvhvBWGuobTgRVlfLYadxe/Bz30LARvhBYtL9Hr1Q8T/+O3xOKEAJ1J0Sm0LSkHbaB7p6wG0pclFkH6doH2708X0Rv0AkZpVRo/WPU5Wwq7xyyaihzJ92pl6kWuu77AiyrNWnk3V7obMwyd0DS8ubl+6JKYQxXPJRA0/afrqGaQRFiq/Y7ytHElkeSC7YAWNCiEjb03W530u/yxFia+qhtPqkduj1DHRFhxtcrMElOOZbhDEbSTmSe7XD3LdFIgFQ2e+RSgCFJkwTWRg/W3k1oXDy+knEy8F2Ebp4ULe1Egawj1q9vPixrhhz1xzFU6uwBF2jsEeiR3XCsXWacxipBflNYYTvGPAIvl+WFzs5P7r+SilRiqh0Gzhg1d/ObvkGLYM3rAN951SxYJ6UcForxkyLUzJ2VqJF7e8WStk6PJtVL2Mnf3aiiCo5Z9aP6uxx3zhW7sXGuVMb13ttxVL7SljGDRzyViIHV7tXrxNWKKh6lQLBOCf0/Ao1hZr6VgFLjnuQVwNkAI9E57J87wp1AqarousKgUqWEfKhAmzq50as4u8cgi4fiQuQun8zcU/ZjNlrbWu1NuTRU7GrJqOgDdTpyoayvQTBuPX/zhuu8U0v0ucWL+3m764pFvZNzE953jboiAivMEfMyojAL2BmWkwQUvxgf2b8NjvNGZ04h7NyWklNX7TxW20BUuP5EMQFgw2FC5JoR9IP4JZgC3RWVVFHwHL0hwR5TbUtGtkGjDCMlHncdH0kw47X4cFXkdpQJ3e/P6yTeLM7n2cAr7S5aOzXhasF7XjlRcGBTKE0+7DoqFwjqtsJjdsfXXDn0i4ENQZWt+GlsZclP3WKtdUEBL+6ZHBZuVekf+SjlPp06+7+S0ndtPCXgTO75nID6kpdSSbc+D+NCd9lpQ7XS8Nu/O7UovMOWyvh0OqTTgpfLvXpDjNaf3gwdPES4Z2tbGIk9G2my/zjnNkfzK20oSspEWPsaq0hVZNj8rabs/+/nxphTeN3PkKz4SWyEyKLJmzea+a6RUQe6SKuPZtz4a5kZwL/dAwJmRwTjRSjY5TbZ9Knl58U124WEvVxIzlz8sjl6I5kRzu9xF1g6yKCzz+UHIlIBrzaOXZyhqrcldH8rJlY9XLHX41xv2ejWmfqxaWRW3H8cnsWi4FgZCN3SEa9aACW3uXkMwBi64nSfyy78woqOgNjqavkUajgHv9bbnvJtsbby3TCXmeQeXZpZg/LPJWjM5eXHYtHj4KmvK+koEnudriDD6lojeW0Cwk5DcdGH4yjKz2IkjgYorn4IjKzy5N/KWcw/a71/dtuaxrljUccDXdCHTpaauTziY67TIFOc5xDHIlvbNhdnsS4lSFKxYJ9a5le/lmpq9Hjy2OBxkm43z8Mi2/gJcuulB1/nBoVL/j6PVAHEWsX1sHhdFbMyTu0XVm5/xHIKkf9JmDzqVgXz8VVhYhwAgmIbUB3CUjfAeBwISW0FBIAZN+SJPFAUG7VTHhWzv8qfqS/G97JLe1Pj+mNd2726B7Y7kDMsDPmUQV5aGp9gnO6EjQ4RzA4TqweNj/1nwxTaZxH+dIV6lQ/MfBLhU1fGU0NPYROp05O2vnkV3pES8e+VzSH7Han2iFmBriqYvWsON5wLN/dp1JE1rasA3XxqeAOfo2mz/QvsXXSXieJhpd71p3UnsnvwHtHwA6s3Jio/TfqU8IpqJEbvhncfAv53DmR/S6+lB4ImFljMQmJ8I7XxpJzoOJORPl0Cfmpz77SGCpYCh/f4WbCduMxEMRGq/ytbGCOtNrBw3sWwOl1EE50X0lPlvobWEpJiNdoteevDOCSPCpMxxGy+rHsDFW9Sp2EN7EOBuFRNCc9dpyr0QTy35zbopVnA2DFkFhVyD1XVtfQOQGMTqi4ZuPIj8rBnL+w1ZWCRBjP6CmuXv5HJ1KiyfMId/nOB9Cn/iNvtHDWw8a8y22E9nyon3tPkadz9fxQYVgeotL5SvwtNMiqX9Kt1OoeUcDLmy5Iu4kiVjyMfPzjOxOhY5/6GGnBastakpuGPAeF1XeEcSm/Bfcr2yA5dXlgdZoChdOrSRmwMK2CFrhRNYd9JCDIOt5YZLhqdUKpSq37WbOHqAc/MQaoxQTiTQe1VbK4vD6arP4zYNgck4ix13ozeHuCnOmn6mvkvcd3ZcCB9Cu6HhQysHiziXvPZCOZvqjecnpEEHWdg+8qvzKjvHNk7oQeVWEabPkRUqVS48kFgsFdmJTpoL8SMsdWZvOSVg1YxPxE8cJLE2v3G1UQhO+Qg8R5nedHH/CkOUzowojyPff2xZHQZN82oAvrbq0toVB0r8qGiqfNR4Ojd/yExcovyztFoucU7Z3x85diihSQAmrLX71MfI7lgqCPm4AbmId3fFplSAwZ6CYAwshyVNllFMEL7CrZ6PeHHHMz49W6FQuiozB6jdLXx9Q2CprMDLfrErX8wM3CwrPbkMPYnceZEE6W0hgxzl89sq0NN3CPIH4tpq0IBumjD13oPsN4aqPLQ9PbVpSXSyX8m7xlUAWa+E8+CzkOOpeOg3wLa3EDvlfmMDLu2XleOoYgsD0m+zKi6Q2BiY1fqwULLl9RVatV5h7ioa9NiqdgI+YPSDnF6Kz2H0fiXXAaSjwS+gHlgiV5kjWw3kiwyPnJHMkyR30ThfwW82hPTAHbFxISABz+X6OabPm96AntcpP+PqDME1lJB14nuoc+gUTiiv0oLfpVcgmnFlgPUM839NCgpW75tuaJxRaPv38ethCqZyxVtVyAmz3v/fWBTU3WgehP89ith9sPZE4AXDROf/qs7IPuyGya8/EC4cbwc81k4fbQoRqzuiz3OoPca+y5lQ+Avz0NMT41HoREgHoDD8r7NICG+8Vp0Atvf2BVeA4JhzYHAAe/pwltmAnlQjuk8LV9FuhAgftFp3Nn026Mo0asTCwdXvzlt7r8tXVAPTMRZcm4cN7yC5miLpKpjSY+VWfB6631HUV+m5BG5niCrPKX/31XeAmwzIJY0XtmF8lMahWktr90hktDpE3TOOxLEUEMuJPch6SL4de9QBxJyeSDwfGLDTHyF850e4zDKu8BRvNqnARsAZeA6fPsS8YwIyXNUOlbFyAHBOHYGPaqahKYFT1nk0ROrAwnMak+LUYGJOLUvRnNISwZSynGvnIEY61MOhj5A5G7r43ypYbOQZZoTvwtYLdwk+y6ULqFVtmQyCXod7HpgdQU88G1V0Ass31MehxHYm2F+wNE40MPcIBnsZSLHSY869SlnrVYgDnMxj1YxT/OisEOQPOeiDvyzUYFiKgnMz2UbX4M5KntuFKtrmadOf7aVxfIAHG2En8KtaqUk47LcpFAFPZam87oGz52zEGQ+/DQcxgWiXfGtggj6lB636xCSpB0xEfQ/rxcmv2/j7GHeAy86bcWMd5Zy/UzQQmyoM6U4i61xjOmNvceL8QffUZJlUWDOOali2LIG4j5jcPF7LDI61mNBYDd6d6BTJMTdbR/e1ogcbbHuOoiO9Uc9oKKAj0HubkoZOJlA6egYpGP1NBtOH82ef5wLsPtjcFj1Da3j0fp4kJ29QcNWyh9W97fsdC7A/jQYxnsuxSGA+lr45G/C9vIW8A8tIQWCdmYuQVOvp3i8aQvPU1E84ykNyACTwDhiwAn1GIEwl6eVTx3ucLiSvSZhK386LQJjexdoVVstnfSioCSR6k6tMbSXAKHqsnFJ/dCAas0TKvJojQK8X91QClT6qRDhqajZXe6BvjEUWC73qmd+2HYH5gFrycA78iYJUuVZSz7wAkGcxBm74AiqIUMfPFnvacch8lYTp9IOnO2S2d+2RwJIe0Xc/NqcC9/T1ojG7Uqp9oT91KI1cYqiZP+T+qTT1iVf5tfWhyMpghKOrqdSaGJOEEkb823/NPgwhTfSw6A0W7F72393FpFXmseweHRj/aqyAiS3DZ14Oi9FcLlEY0hJ+NLJDu3aL5J3Gh8+NR8G0IoHhYxjjB2hFowtP3DvmotjBGImf741sbtEEURXPiqe3y3IEaOOPTcjzhdNSTwcb+AB3m3kEZGFFuKHnHBG0nVt6Vr4aeQvlebmjlrXhYPy0tYBvTxDCIj9lgbfsL5SzugEWWz3V74EktPYgzm+NSRduICGYZ9LaUK9bcOVo5I+ZZqmeitooz2uGoevEM4jaV+WOKwEulL/ITSS/5IJWJKXa/3z7FG3vZMQwXX+NSu/oKZ122MdZOMJNIwM/YU/ySWDsDmXoDsArhAIJymCzXQtSj7rGhx6cdacBNgnbH++Hr9dbeVsSlZgqC7XszErd8wODUXV4ox71mR2xz9CRVus+8INY4CdAlEVbzEmD6jyoISevLhzlU4iNLuQbYIqleV71kYjOLyEF2XZSbzecc3TOIGpMNcJxgNjFgIIcF70q9hgciekPc1WtyoKYV8KYnBjs7p8NQZ9cKWlbscM04gTb1DsceGlXXDiVh3dMM1rBU4QygXh1MnagHl9CkUB54F9RiEGhbdj24kzAlWdkXomlaiPd1x9/AYBrouPEQz0Tfzgsybj62PEgMOYUnYT3TuVCd4YrSngzK1vtNON3taSTNXnN3u+A2N3yAy0KmcmHAzs3E/eYCXZ237EX0GaoLjy12BYf04uckMzpilQG1fig2lipw1Lx/8kG4X8iO+SHljeR2k030Z05mWvm64rc2qsFEPRoT1QjhPyJOdnVXKuC+fhC/SMt0xRG9BroBELllUTVyWyWyGOVCVWh15k5ML8Idls5Ne0ZXBm/oKrcCzyadbbp2oJWH801YWIfcDus5kS5Gm2VoGl42iyCgJkY1UX+sJNIU3NU8Xx/Lm4COS9Sw6TWdvnXsGgaTwtu9nzZouQpNYREv+gDVAfcnWJgnzPQvOYCn0r54SMlocsnFEst6Jy2m07ucMg6uhuClGbDOOsmtggFhxaq6NS4raSetROJSDCsBNFzPcmHA0vSbR2jxDtz2JH00Z271HGDSLkrBcHwe6BKZwuxKlOTPLxrD5uqxrCTkUDPfcPXlC91PBnlmnXbo6j+6WxUUcFq5ZeLUDjeoqnq8+oJdLtyeRQ4/vEM7B3skhUUcKYGMvsTpv5xQ7+z871Sl1S8y2DTMjmozIvRmyQHJdWO/W/guSv2mPMno39BrD9Qp/rE/aIAZpf8d3Jzc45ULwS/SKIblcSBOYBRgtJRCc0HgYrXgi07bChPGyqq+AxD+9XGp/mJ6M1lcSgNZOf5RcjMD3yYz0gY48af5D7Xd9/jUiDyr8nKFNnNK2Puef5nYbL+jpZkJE+iME58XgaG/g7RRovLeoHPVrP8qsP0/icHsO2heIVc/JGy6zuOQSe4SeufDgO3qQgYbWD8FnrqSvrHBMIFiQ2Bi/ojgIXGKZqk3l6CJhF3s7vBGJQ/QGekzXeWQZCty/AfPPnbEMpn58uyv2GU5OavYDbu7Ttqn5cXg1SPWOc1fMNn01t9KUb7i2QEAf3I9CPR2+6lloYfwzNu90eS8OUhMBqrc47M8DwnJBZut3Nt/jcVtswBi2/QV+lXbIN2JYcLfJn0IRRmlWJEJkjAFA9ZGjuXUiKn0N1IBdWl1cyl0K2nrxe0UQ4p1H8zWPMEU72uUob7EUuE+63vW794fL2Qa1UDB8kf8qI9x9r/o6h74n4QrHfmwp9j3Yo4GkpKuftqXF2uK7cBm9VkhL+iyZTyrP/zYMpWlhKdizHLCbDGcTMFXS3jDijUnB21j0ZxzmQ55E0mVaVTxph/fC8brbcEQEzW0v5mhfxkkm1qHgCbo9H8+NtainrUjkek2yZgQCHJl1Ud9K54KTNEnASHaOEu8H2ufJYIxuUF3l9bTCSITe4L2S/P1T5dVZdlnQ/271X8MNMydHnMEywXnsaKT39lDTRld94DGZhto6cjVlV9Tqit8cmqMPsG6UNIKOwscYwG4OSihx2edjQRDEwX0obmYfgyknVCPjl2HiTgqp/8KICbSl0nR+zedDpkKGDaDxFTIqA6q+qhfDir1M258jkVh6IzygHLMceZRcBGrii4y3qI4p1N9UqHCXQe1SO+tm4tZX4oTWWtciQhfanAlFb2EEBnNLFNmjmNUvcyi+2V0dAza/TLvoWOA0urm+O8M8Zk7rxCsqvWsp11B+jkelq0z0mPV5/1kcbA2kzY/fBhbLPrHJtwdatMZ9uIzeSoS9clY7S9pwpz7R+1WFp5rYoL+jjZt9GRsvMMEDjuzPDjolpAtZpgY9BeWDwRbmo7qioeFf8DvPwJD12CV99Wj6R6EPyrGyXETtm/vD37LG86aPH/BkHlwolj2te5Ru1ZAXerSOIXt++ojrJ0DXL+9mC9Qr6k6AMcsVn5HvaU13wFv21R9kA9CYJ8E5fyu9FgzvrIdcL3K1My3CVkyVwLfSCrS9TLwdBOfKy2wOhUAroYKOAoHrsCZID6qYY8E5JWRdSlSTBZRwxEmkz4MrGjbq3c7vqHaWNMPp4g0NUBPYx5l9EoW/iY00oTcXBr56BS396qIbWxp9NIYzxpfPWfnotgQNr+7tFR7hVYf/owa5/cVMk9LIl+2BlZwjFMjVViiK5AhDMmFUahTsgetAwXnlP0ZymWEwvWxsAl4P7jKeVPquEc9DZxmrwOOWFPX1mC0pmBcw6gpmW1ghIU/U3NlMtrWbZy28X8U7IPq00Hd04YkunJ+6+hCA2IMVl0FLangaE9Veg3W5+4OXFSAPZLVn6yD1QqSgA8B63+Faxz4Z92cyyIPm/6mGyfy+DfTCGlYcZmOHdpVV4Ausxq2VvVTKQwT80A5OgwUIjW2GKmgvVG0sKjEde4MR1XG3BQ2LGi35SEM0/Ut12aw1sqBUxopxp0Oky1FNpPTzfE9RKGPXYuBSqyzCFKUl8d/WR5YPUffC9E0QcVMIoJLFrZEr7dJ5Y4QwlyUf7pRoP6E+z2gAVGHovMftuxjW3Bq28qIehGe2vjzEju8aJpDXpLzgcHG5M16BxUyqdvMjPgmPCbyNSwIZ3vBTqTeHNz61UAT+3UJhG99zQOCJuVzsbYFDQRQjc7/Clbapw4BeK80+jkzEN1UdhBcfUXs/mfFPpBzL8a4JrPY9Y/buE46ytw648A9fg5oRXyCkR5ADiY74rAsi5FjGHRiZ1AF9Ktx1N1uYenJZzDOmbbRGrA0PtoxuikDCsmM+Td7Ro7PkMNyfrMwXskDc+tmCWpYCaIW/RTE+Qlsl/KpWy6xFF1P14OlTHq9T5/MolrCBlFbPn0uA6jZH///mubF2lmFo11VmRcVrkHAsMty1GNcIFCgxJY6iABBPqQMWcUaU1TURECbn1OHwRAXq6yQZa8CK8tmw/N7ktZnPnMupRTJUC1QghZCChpmYpKJD2vdkcIc/rPGNJVLceryzgkG8A79FwtMwTfNfJmERqrgiQCfCL+H/+htdejhqzqZkRWSvqn6+8MYeGuKEunOVuktNLFtehkiB3UAEgs6wV2qcwOhcoybwfXux6LOPu7cNuSVM5Jzz+cw8rfZ0mG1SlpWpPS5PNIDhBiDnwPpanpG4BjGFq2rJklef9YreMMeml7hZPYj/eMrc1N3hGAAlPQm4DPPGeFDbWorZ+q6AV3f5EGiwhEGb8IQkUWdI/TruZtehEImbaqfa91E4N/cvYT36doc7/aWbcyk3PCOrAMbSFWZbyt/c2Gl3s55YqK77eScAAycEqIj6gD2wZGeAnKXsMuiZC71INtIjfvUHF655CruqFGR3VXrs15+CFjL6Sq97xWsAvxm6VwkuOBXJEW/XGm8RCvJCsVaJguM1UmLCEdMpnJ7WKIv6vzBNH+VUmILhW2UhKs9K+hIMpS70vav87q/XGgjAtvrYDwcHnPPfu0vUABgao8g292m8qciYXBfWUsOWO3fs5crFpc+45p7sgDIDj/2v3mrQzg/5BcX5E0nzIFJMxKJeX6ikhrsvz2ipuYmggl19wJ6GM2FrTBUVQFhjb81FYkV3rOi1FpCS4Fw6q8v3+3YXMDDxuDirMIkcmsV8NCY9ukI5eXWL664k7CAwbgCjfnphk4BgsrjONKnd7pUQmQsF+4WuYVjBLbDN11PdECg5VtRCQBoGrXlafHCcN1ejSMcG+ygHTsnRQcQ9lS6BRt3/DvZJ6/9V/oNuMqE+RDDVOu26D+Th8w+oM/0s3nlyiMyo8yG4jqJbJdi7a6p9L8jRNSVlCaeqRt9GnVTHApV03ZTeY3E2wkKOwthgGowKyUD/Uff4QLa5BLIktQs9VlfA3HRCLVMadkao8Hi+j2OfikQcMDOm/1+bWt3cDe0cdAvPSdqEDte3uAXhUlsOTkAJuCIK/LJGwjP6UmrO20dG3S68QnDtzHAru0wCRbQhCkgMC2JdIayFHRz6EYiqPm16LUSmF23zOYye3zDLFSJqs/KVt/CEKRJUQzKkOVWYUoNYlnPs5lTsY6pCeNtw0BhfVYj4v0pQVJDUT0ER8geMO4FCjjnpwiIh1C0Pykp+HsPqhXTC3bqzpwy9iZjXXDkMK9TdAdwF3zj1BPWjJ9+kAMJYsrmZZrRu7OBjx8UJNeHTu+bO7ebDxXfkAgLwACEZc/HDyVhVtcidJJJI2zID0vVfPQxxnMXVzgqv59wwkeKlcl7/633uLEXfiXVZe3L2jhFZx27vj58b+CsrVHMIPKJ/eGiJ4ic3EWQoi7kpo2EXiKBdnCgw2NvJJkQ7QrPTWQPGnWPea5Bu8OFRJWUIqoBXBLL+uAds+ZVRE1HV6zuPOR6vcQbjy6EwgEPwBy21flaCDr92mZVRkRAVA4NNYPnnzKnn0CdmQDL96wTrbM3ZkjTIXWGVa0ZDv0KGjrFgIQoasEo0H3nCkoGHiUTzYZkhdlHgIarPEGmuH3wSII383aIcHrU+8Z9x8xKuC4X4Dyb2g3UKsUvBDx0t31Cx11Gob4fjwH4KtLD5eSzbo8tTC/MyJ7Hc1Pcwf3ogqR9Y8LIaWky8FVdN6e/Rh355bglGs4obLxfSXc6l9j3SUwC9OvycjAu/dObN78zbzA0uq35+EeD3Zm0zogpO6WPcwYXfkjeGRc7z292xjgzyeaU0AOZAlvRt+i8VvmIjOZmjyyR3qNCOyDXl/S6jgbnndypiwIhv86ImU181rk+J5pKmPqBST2EGXhmhzo5bpMM2Z6rb2848nNj93ndDuaa+3HSTQtP+MukGeyiLbhxm3P6wQrVb0gT4NVmYH2gI5/yrfZcah7lVxgrVQ2qL/sh4iivEsQCSBTRZC1fak6Kp1xr2s3hhlkHCG+dYBUx0eDeez5bL7OsczphrppAim9wWAx1A1TWKYFZtzpQlWPI3Ef+RacXhmeT25PfhO2kcZqWJuZsB12aK6+Fa5lDB2gNzWJNwHOeB2kcBCd8TP8P9OeMpkMXhkTHTKLI5j9//lIArdAmSh0EsNRFACVXPeH1Cn3fMjmh+RKvzBKupNWsttaCxtII+8EiZBKLzf0v139mXx25fObLvtPOBgAOp81jxY7GC12KYTKxG7eB0x0XPHVhis5/Vv+4DoD5t/qj4DAJNKMLc8AS0itnYlPDqCXXqH9XsxlODYZUp3s83vPbm7utIu3HEDbhaaRkJhpRs0scppvxIFmfHElujqJVWG035UBDiMj3A42hH43ZvYkrZUyNLeVNAYAIXlfJ3lKGWGXW8PImRjhBnMbLOqah8zFBm1P6876F7rxLRfWjOLp/sjKJLUhlAUzso0/k7kP0k8Ah9O/IoeFu+v9TvTkZk2TTYIsCAKdXKA4+fTQ4P3nW55WrRSFDgoYgopdOKUPdXlc0UErI405zhwcea5p0qw0q5wjpvi+ATWa9JLpcT2JzhWrroHk73gkCP3V0PRNqLvrFvI3kQHhRgiCuDhZwDqZs13fsBBy45fKhqmi3WB7bt81ajFjkspyqSpJ5pJlr6nVChbrVsSH8cXO0G2FmOGvawJfiGAL9AsV54FeZ3Tja5eXF6D9gWhKtvLI67E+qNF0YuKy4QIeidfuSQUziSxrojCIqtOlgWqxjufvYreq5BReicJrhx3jAKR3hgY1pY2Zx3R57qGK0JOpv8oWjHq9hwH6RUoREfhr4mXtziSAzmNsMMVU/9EGlEhl6kfIMqY/PiEr5odQTkte6BxcDq7F7OE93tYHcP0dT0KGYqSt4Xb7vk9z4qzka76DCGBMKnZOQuWCw9vVHAei5ZBUM7DXQdMRruuUoHHpW1fenTFcLoKWkI6dH3SLxlON6flD6Toh4pLfTmiW9rEsYjzzZacTzpXsa1cMn3197HXewwKsjPPhVVGRYMqWVYJxkDSRTw9UWcJi5YZVXqMss0IE09URAGeROY7ZOT/xMYRJtEQTDuJoJ9gbO9Vgnx/uoLFFri2Sg93GU2cczGm7hWdTaQnhYh7UEHBdzqS506lFiMVDyDgklsYAVEUGBxfej34FSmdoVEWjlyez5Tfh6ucgVVGNE5SpfUSANwqV6q3d6KH6h8xdlIsJ/BIL3eh5tiskRp7wpIwHgNAVSFdOxvMs1wOkcnEAb5F2+9HNB4SvuV92ymQvhdAuLinEYGQh4go3trTGPpds4dp+DWJDRn6vcoMq/07T/DRzOv1pfsBYrRdkeV3VMKE2RMbVtcu8pD+vfUqKL3jl6TSl7Nzoa/9/bGQG+NbjakjJH3RCYVoXLjj6E6sQkyNmeWpNonVMyusxNLUkY4UJNSl0onLt7bIe/F9lapFBUQJlugfSdWUBB3XqJxd+arUACMkuygEIuw7TcD9wb1W2VWbbQKOhrpuh/xJ5eOnnzCJFdQEL+Vv3un0ROu2zx7IoDgGXhAAOk71EDzfHlBVtRQRQy4iRs3dMHUhus8txef+6MCIE6zp/EAWZlqMjCP7f5M6Cil9bBbYmgGLTbsMw0lUvyLWKWqcRpj7knfVCeDoEHP2Q0+n+BqfBefFgt0DhnXIYm7QV1h/oLgRncP5tEy7yKRfag8TI21UUV4/Bo7TxSjYpxit2kLehGDdoy6+wi8o+CkTiCRX2Q780rB4pTerd57SkqcLR5oH8uVwzlF7n673oPPvivBCHyiX9h9zaEVzq3GS3ilbVjOCwzerJXdsjJTIGhm9hk2w4Pa6Z9IQw3Txk5Lvx4+ckwDq3d4o8uxz7qrbPm7aqwtcVP27sTarED5k0DyTPRLeGGBFbC+YTuoiZiKoCuhaT2o5odZs2ZhxdGn/7pwnBJ2+aXq+G1Ihmwnz/xPJRfRaGKRQE96GCGKaN8HCQuGwyo6GssKiQP1BNs1GoOkDNmx3dOf8p2UXh330pgULETiFSd7yfSX/cDspSqylNbUc/+2XQKvTgVdPZktX7w8Q3YH6IiBGv5opHDEKsF5SEoWP7BTyXyxnIRaeU3ZIqsjCFHBQIRm+8kb9qW5LNCwUJZ4m7JHib0v1rIh+MnySvt3SyQMek2ApeQIORLpn2+YvkH63RSGU04pj+rI4kPMwC4PYjp+yRUtV0uDL/D/xpnBznTugNwytmzI7JvJu8z2vBBDA8ZJMjBSeayyB9+jJ3kwt48xkZDxxjQEwRi1oTwjCo9k70V/drCww2iHKQrjQfexQXGNZPGQaGC2UL26Qyv7hofYZmH6RDccUhfMGe+mh8vWz1tyORMMiZgAZzm+jBOvPvUY0d/wYU6rwkQrm+pHg3T8G7n2UvSNCslYL6SxA1z5PnFa6KaRP8gKCaSwzQHEeto72oJD+GQKkvlD0aMKbMqxqOT1lclQmkkHr9LququpuCse6fDJYvVhJsGsO8CsLTElLEtsXGVnWrn+j+VQp/iMukz/GGGLXlqnvxKUZuo7dEMkwhEU3pHIqlZEmLpgTxFl/C05quuBtFuMfD+9w93DtbJCbJHWqQfCq/wCb7nb3aDuJeDqw5UalVjIaa7YWcqoSRWgeNv1+5C2ctRSrhMKvUSCfd4wp+CCRCtdtxjz68/ITS+iZ3XdWdE9qadvxhjhdaH8WSANxtaqMBP/FpJeZv06qk7l0e/XKRFZ93JUczGMtgBNhCYKaSayV/tBHTBpCYF0Pn2YzzU/OJMy4CwJ4BF6kkFV9XN268JGwqZ747gUgO2LB1w8PDSC+4kTT4vksE0Bjma8U3UZ0wcYRe2bu5YmtaS1wTuzZgbs2LwNc4oUK74JduMrV+1rvDvGvucBAWQbI/ZeCzCzgTZ84NjnMHu/2ECS3onakY57b6SAZruFNPLNCrQ7Kge36J79r/7mlX1B0WggKaromi7cOUezM5rClV7E5MgH/ZXZb8ceUfDDbBVv8mOL0o6HNMgMoqlgg4bBYAB0sLNEr8V4Qz8nVtVecQKcCRwUFwxewlZo6BQcF0l+vBHY0KnBqp6NRXBG0cNAaJnk/OiN/RYHiKJiKjZ6vyXPkLQXJES8ySNUJa1xPx7UxmmRIFyyGHGY8S9MEmRkl3JGDqWc2vUcKO/y2pci7XCCfRflSHAUYvtU89c0O5Y1IFMv0mu1k6a21jpOuvlWToG1CIORCHMjC8Jpk+5Z4lQm0ynl3lyFsK5RGtpjbfIPGSwvohg6OMiPIEtef+oeEY7Yd8lTJi2yDFByGOXPoPZUnpPogvdL4gjUgd5QC38jSMD8F5X65jQfnUcJhovxKag44/SzE1LGVfFqYihfGMjAhtESxPqk1eNJYm1flKBVFEMEeiZKlHWKI/27r2bGTGmOzEyzae2ZKcDrRrS7h3mtDmU6IlxABcjQZoJg6psF/qfA1rIbV9yOz7rDjogknrTfs3SI6m5Sy9p1ou+LaFu5btFYKD0BedXjxmqee7F37K2Hyp4xWIJUv+hsTELACtxaoUmxB0WpR5cBMwfT2PGXdwLjTW8FgmwajAaWymZvUwt1ovI0uwBzeKLAWCJFuFgJprkbdvDfWYfFGVpa1GqCv/UvakxmdGwhtdr3yGhn9oKVeKwiq+2WWwbPo+Qco54fEyA8gSCRr77OSNNs6iezTSkYdFrFr14kDbOASn4sTCd8wCpGb/jtwToFnbhtTUH8xgK8j0VK8lYIg1W127ac/G6nUu53iKrEy+eXizkQtOS9ltEM1OfQXtCZzDYvBFTgX645Rb9wufqd1OKtKcWO7yT7HOBgV8svbbCh8kyIVU2So7Qu+zsXnzscMAG3bo6oK2bxf9G5xgMzTCtqHBI2XnDLCsasv4+rvc8V5rjC2Wc0yJGANdwjfY1dkgpQqDE3W+9NjtUTuzA66VrkEUiTWubvJGoRKZ09n1QfAnukUUmg+WL0UkLAQSqcwwHPhfPbAUrizN+sn1nShN9BGHzXmAF4zowz+JAyO0yi3Z6RgXhWnvq0C/jQ0Ihdve7zKdFa3nHaaDKy//hFFBX/DEjgnnRGptzcaJAFAolfCO586Z5gETQ/TIdFnp59069b6Ej6U5LX6m041EL5kc9+Sb0xGm0E/ToKvynayiOd/eVx0BEyHfQQuz4b5YB10+WW3YPGr8KuoCb+4TGmn0wkBSUGpjW0XN5MfglIBA+L4afpnmDrbgnnZzE+pkOZhaxufBjhdrYd9y67GA13KheqrTvI6wufoEeReTUXhPRRs00K5j7pZct8BgLTztYz/ccU4xttbQi0WPt63X9RHVySRVZ+i3IK2QsTCRgmNqBgJ/UxB3RGZcaf82VXJlGpn73ysMmysecMdSUWWPd8TG+0pm4fsgpnc0LbJiOi/C6A8H6v+EEkhs/+j8AjwnSMHvAj/nclcSQurLHGpKb/WnJRubmxpqur+FGpblpXFpuLY/gYZm4S9n0GYrsKZOQ7qgS/DiNYqZ7w3tm/PWWrmrvUkRwp2MEIIpRMxXGQHe4gAZlu1BaZHPLfK6svHRCNn1JlWb0fkieXZX2Ia5Z2I1aNHOutB1aK7sSLb8M6KHP3z21mIlh3jwWA2qJVI/rWFW16cjbxhlsMpaV1h5LxgNhBcwBR5spE7TuDC3M2JzN8tayh7N79w4U2Gpdf8jXjyvCMjEOx/6iPs9xBX5WwrZUB+PxI2P4BkWcyojJ7zCp2V9dCLbyuQByWEbhpEejm5sIZs8NMzRx0HAd7ba4SvBOOp+0SYHRVpTC5tugkVZJzQ73gV1rRY2aCSzGmtGxKxsI4mQFZr6TH/L4LzgBoCeKSVhjbhwkiI0GJh0q3Q5qJFtD6XEkuw58hwC5HPxCh5NkziqrpHhioiKja9EB7mR7O4zV+d5aEN0FLHP4ZahvnFUo6OGtPqDYlgGEzK4lLfVGWxL7FOufLNjnCGCNje8ViZAT36GQlRgN7VNiWrGps49HfSqV4LN+gDN9m7TwYrz7xRmWXafXUPmamvqvlYoeLPrd1c5+fAEH/4Srf9LUvhWrCx8u713b2IU7asf9AyR5jO4pRk4GjaAQtzGXoYiuNXCeT8fi1Oc9WzqlEtM3QgYte6Er3XIKZgkMWI3rB4dMZG83uqUvEvD+KyebGlAvpKywSXjqzg4dSzKzxjRsSwathORyS83yOl2iUCokW1cw9U9+wlqEfIDf1fBO1pDeVKOLpJyBW/X6KRDrmKKK+Recba6cqAPaOK3fC4RwejZa4QNYd7hQG3Y4PEK56l3TrP1kfhep/AtmeqCeAJw5wd7+wJRCJd5fJDuW558az7PRHkLWPWeHLN197sAZzY2Dqg/6f+gl9BWIhoFAN17ioLZQs6v2F44Axg9rFvrt0yhka6DJFI80gr1HovcNXOitYSqQ34KdNLmZQ6ISqSio3afLzjEg5plrPQhEDhVfh/UwXAIqz6x0c0pbgVZXcltlrE6yVoF9xa3pkb84Okd/VJCtLz60UMjeaPGy3QK6dIsyBrvE4VqHQAfvKUhkw2t+LD5BXp2/XpX7ouRj5wZqkzhvPpX1guKxst0ixeZ4l/73u2/t3surb/vdqXlrq/6c5qJmIvbNkWaJ6DO6y2kTPh2QenrdJfXPcAll0SLRw4x5L78wHVUZJ5NG1fUFXTJme6BqBIJT1eWfOueT9mBu71vYRHreU2GCIAQtI3CdriFUHVnPOXqG6ijzRGcIc7/iO5ZZVlCP6cvYhz7g3MQ634n9rVHcaAPepK7ERcFKQeBso56NY9QHli3kc5rELjsiX/qujpj6YBdQiMTpmZAPviX5+V5VV40KYhTEnk8a7XxrIrnrBpWZbUXWJObv6sjTlCV5quHcurDM1SvkW+pJOULR9GZdbp21mhNq1bLrBBihrO8Oz4j9kMsRJ9x2tXzWK6IwjH7JEQtxfuB8mcKXOp7g+pSQZwZfE5ympVf3vddcZl1tQ8u1QZVwVVfqJLstES0AfwH6fEL9S9FQ7WYa2AIhc8xu4ZvxfPzcyQj5Gf8EDKNeK3u+rsXGANlvwq2ZSRCVcRRjqimZQhQfQRG98CKqgzPzgGpHHwVanv2hAuUMX4fzYVKboGtMSXPlmGL5sm7H5I/TYyCKH88MQ9f3jmjmUdRVbmM1NXW8JvgeuSPCeRCqUxwGSb5FU84jLJ4b53/MHvXAg3z7g+lsKWiTH+lNHTLrQvHx+Z7GyvSNe5WnfFneIV4PPb6Aum3KoDytVTyPk63EyAi7OkTQ67U93wJ0UhaVgRWvxLO5zAalxgchTLNXGp3kE94PaW6+OqSAGtToCPLnvuey99KpDCFG6GZj7Q8PqGcKWADB/k0LSmTzWi5wvPwf/g2bTRURTyXFoOq4pNoKCM04NmXl7APfAFF40ELZGJC147o3n/i63kqK3Mhbxn7aLQs8CW1iYlUYc/f8gjPpTAn+O9UIGhggiKoy1jEpeE47VfJjSHpzXHWIk+656eRppUxLrx5/WpF2Mwyqexos70TEtuAE/GAzi2sWg0Axsulxy8gSF5kzz7q0gAL+Rw3DrJzu6S7U+LgmUt+1MH2fuaQcpFE6BizjPkC8Do6PDFYHKXiiHC5Dob7pmTYpp3QXsI6KvctbYOnXWFQYdmPoqop/uLWs6salmoB6yqydPvMuYm78pPUDOQbY/o28aEaG6v/rPl/YuD0ndszvaiZ3HM7iWKjbHc9JRCZ39nT+Yl/e7zjLKAhsSJBZeTknvMezMhwQ5dTnzZRKJ6plg2TzUdPWsnfCxloyhCmQ2VBVuEjQUqScDJJK7HYBAO/Sw0bkH7uvUiKmTF6ezP7FvhTLPgm4sv76km9JkfHHHMWGPoJTDojuvXv7Pz4b5EXL+iq7qkUwhhf2kOKBZ10/xVXHmPHji5tbwioGTbZYUzB0GNy2iBCH1BhtgC3oAEMMyVWwUYB0fGIrAceDOd1CjX2EltJ+de6eOYTDzA7xPmWNIAkbVTdvgUPCUagnA06q80pDvulXFocGPut62tluCXTe87+PkJA9yGRzgonoY/IDdh9oQXmpTiekEBGTZaNDP+KKVHlM4PIDYomORzCoxYYrfbVBzxAbpaBaK899ITP32Nw7Egn2mPhKdaCBOMBeSldqjIWvRGe6azxbb+IoriEgrJgJGQ08MJDco9LhWfgoMEbL4AUPzm21ER1ouiCbQhhTtpLA/fUBfnHICljFl6Ky8cYIpQE/lJqN85afY4c2KsvZFZKgscmB8Fyej0fM+iIIWaSbDHBy3R+FnCQFoJVXq/vJn5n6q2nkERpAYldbLNV3bfcd3nyJrbsLB9p0V//NC5BtF00WKtoM4mNYYItAdCq4ql6Zq2SIp45o4Z5u1FTsKdXrX02VeYqjfDnqtRFh5dZQx1g4A5awcTU16jM1Y1INFflLr6LVvqtFfP3QDlHVHOMPntlvLXSec+7I1x2/nut0BKb/ntuD9WiQw8gusFPIs1dSiON1BnT8Nyoqjb8PXjv7yJq1Np0WJmishjwJ19lOl1ny1Rh8XAxPWXwrv52xLQng5tesyIYpYznM0dvB/wAoqYMt2gHjb94BfDHGpJcH327777tQZyi0FmDremixfB+kuxmQBRVocIMDHkaZU/EWhB7oK+Z9Ticb8C82C8IQ4R1F9C/0KOJBtFrdE9Le8KW+ODZxhIrIg0IM74yC4b/toZ8Mg8e3I8Rg+tY65wXNP0D4/xVgbzpKM74l9kXV/kX67krDHdnETk2PpwJRXK6ccDuYpO132kleYrCuZDU4mwL4sbsYhpsmiQ1cfDC5DEq/PD+xEFLQrgVbiQ3vbDM6wt4UBceDubuib2wNLO/XPebDnujdyWDYG7ZlBQ35Iv5RNDIuCg3GMt12XlQ2RPZXI8JzSeBCr9wVtQzUTHZJ2Pe5VprmghuK+8Bc3+4s3zxTOU+0HvYZ96oT21myWgWbT0fVb3NMcJ6iZt1+9gkjBl8R3wZhlnawvPfU43JlEOR4WQLXwcJ37zPin8N7F6eIPN6mn4k8m8V72dL6EfRiQhqhc8fo5O9QW6UCDkxgr5TgklX1oTuxBZBL9UAsp6rU8O59pcTgLu2G7paOpS4t8cKWUJi4EnR05C/XtTBgKafcQLOdXDaURMWeKz1mriy1kFftGtrFbDZUpe8jg0T+2/8ANOQ3IkTZ6K2u1xnGvmzbwuyjzsCwDLCUkfB1FsJZNpAeCzW+X4NOHUSfQc1KG1k75ompZHhvmQkL+3GjMBMmq9w0iW8aLFHNVNxYWkEPKOgO2fUXb5dl2sgakoqdFvCNOgE3QxHS+SCVEO2+eEziELFa4xORqBBa97WrDriTaRBVMvzCsQKkurlZL81FVmT2xAvjefjQkfzOvw09Wf5CSc2CuN5gXEeEsKfr5biZt8L52KdqYa/7ZpgL0qaGyptXQwEa39aEn/xO0Fmli1aqFXq6RGGvURQIMCfqIEamPO7swXGZa/rGOLlDdbTkXGdnurADcwUvqG+Jo2P2TwpK8apl1m2+qHCAHVtc4RfaPlc+N3wTfqSJqKnLuhWv58mvyJr7WBwhZsQPFEWZTTCdK9lXmJhMLBS4Fwlxn0k8WJwWBihxacVY0qP3aBwpZf0TT5UBUq5JnAsuMZYJ8OTT/uFvhxa9DrLPWPZcc61eQcztoyjql1jpFrZDLSD3nyzb7jHzM9A2Myz6bFAM9gcjXhNDAmG6H4XcQV0/5cEDJyV7bluXN7nLkuMF9qt4McwpZ13WZv1ROr1b4FgrO/2GBup0orWXGTrwrBUEfdu3Fn2qFbgatuhheeI3Yo5iYXyEO8rsTwoPLTt8yHc0CDZFcyWJZY8eCYlAjr1u0gNkI5jEUku4clPEjhjBYYoUVmPgCN9JQQFUkR6f/1Lby8leXPb9Qz/p8lxTpQMiwKPHQXjTJCgEBHZc3yTX7U1gxuD6tKWyDn/32R1uN34lW24nWIYRoMetgauYaFfirvMQdOcmmLUtvuYKm226AiX1jxvU31+ZA5OdzfeUCKW5CD79YsNv2L4e+hhMHV6ZbYHOARkQUlNGMhTWHGhOpfQGfkJiO10Zv4zTyA797hEg4zdmDxCzG6QKY8b2Mx0ZM2VlmGjXNHUJvaBuoC7xqjj4QVCx9jqM3hWZRFjY9fpiI+GtGvMZ0LbO7hMn4xPj2Yrwt8BnwTRtcLmbh1tInwsEh8zyWJjH++/+7tVEWeLYRqGRFZNwHPuus/hFKF1PN8Cqpvxe5zILjTUMMGKkKTPcFTX7NmfNNTw2IsRb290UHUtS0C6aBIy7wSwp4ZcWtaYVJdtWFbZ8ISM+qedIV4jP30y4XAgEmpyd+accK+Gt9BxCEBye3VEBeiG+XCe7nGvdIFDQyzXBL06ZfAH2ZFA1ytV62igcO/Mgt7yHuRWX/i9hL7IKlVurSW/BWeyITywSoeh7bCq1IHhQNlkmwDGgnsSFCK7xiKmefrJigt/tVXBM9qUNS7WcE7Iwbbs8XxgRL37lRt403lyeVIajrDqvBpZ38d03z56n9Fa8JUbuabHTeA2ePuil/Bn4M+XenzXIGLoGIP0UMV1ReQvune7tF/tb+gDiE6dWhjJxVgSewaoWkkjWj3LSYJdrxrIbFsiooTLVzHWYv2rJvliy69Ewvh2j3VT/hVGnHhcIsvI/8sE0PejOwjf8YIR7PRzgS/oaQrK/TRcm7VaMwegj2IkilW4gYH+YSfW4diZ3RnDoL/Oq+sV67c8jKmCExuYFIIOds8zEzgAhRQqLnXlCkr2K3AQSORfQeKybQDpkhoCjejpbLLXxARgbWYnSDhHNz5zq6gxDootZ70mos9tmHHxqdSNj+rxXKsdKDxWGGne97sXz6MIHQS7mTWVMfyMYMQdOGjTLps33o780Z/HHSJLa4f4KZ7WvA8GW0fp8cuBYTgUb9yr+DozhNz6EVmBqmO+6aOQpYzPo7VpcZUMgCgfTeRixlMRBU5esOfqDAqr1rXUzD1xYvnwLh5Rn1RBpQqoeC4XfepqV/rUgBGomErtRElprgm6Mu0DwDLGi3F2FJSUJAq6qiLjiDFU+2O/eb2iPkgaDAhO/zZir36/ap/3wX6yc6CvPvTAq3hN8Vw/8JFqKg0pksXjEwmrSKIOEfBVBHuozJXkIYZ8dVIzhesFPfxjamCUvDcmLyKGlLg9krLZvtKwlFn5Slyg8Mjx63LkDEZsi6b/+dqibAPUhmGO0OeztgHWkYyp+AUACUt4RCxW+sHZLTNrW8WxF+jT48v0NoHtc49yU8OPEXeVRhW02XNTO7n6saWm0AQ/CKASbqXUuWytpLvAAKcXmZsgS1bhoTCAxUhTpv5QMRppkAnbO4q2vYE8X42X20BIrPvQ0Rc7esmd8NM4ovIguErycAz74O+ExecdotDbIDzcHg+GMZ4c9F3RvxGvr1YNevE/F8i874HmUUFJfJIq7O6V5J6jWmEgZ3TovcvCa7+Q8oTke8DoPFmFfMM6BuQtajLw8nllJrUHLgXPnw1DZMcRml+H3oXbZtWvZe85noJXo7VJWAv9X7nIlJ9Lu8Gj20Sd7T8ONAeMaZG4F/Ds7lI8zcO9Xhw3BsIQEDUYQUtudxtIl2siay4oHdJAz6BBN+UGqxIkTx5KlUW9C6ngHtFCtsm/D5LGKX4yIxt+xuG1s5Tx55dTKelH5umiYXzqydr539x+RGLKkpXfww/A+CdleB/2DP/pfg7Vvkds6QROxiQF+4LoZ/5HOKk2kDb2hA5BxMO7VILDQEoSa2yd+tnEvmEA08X6W12YSkMOXZ5P+rVHNxRg7FvfRo1q7D9C9nLQ+JASa3oytjD8YfIYel1nCtLw/WHDpTzUVaLqV7vrhOU2LlA9vMg5BIeZklo6yd6Iqg9foJj1CTVEvoBgHclYW8NkGmGasObAfNnOqZcgnyPDM1lW/yoTnO+XlwJOIA7u9dm061b0OskSNHLGKjNA7psd/sETr8jAwDe2HazkNPglFfyrYKAi5X92+JXt5lUo4I9pXea1kYH+0W5o3KriDljT7XTWkr14BoXz7qgQ1W/JrV5eEySJRPyrRPKfTVohAX6AWCoHrumCrgsbE9npHXr447q83KRzzuMsyQhmIW+vfC1JlMj6NM8KbmNsd1rDQKptr6br+hvu25mvNTCEKHXf+Eg1mW0QIJ1/ey12GdxlX7RKtt9UUCpDgE1+4r9RiXozXFQ2tEIoafIyl3x9IrYOuBm0Pp9UzIOfHDamAIP6LiPfKaJXe8CGhR4S8HFRNJU5p3uyO6OQdtYp17zuT4BvDLZ33c45J5Y5qlsVTaSGasoEjc1mkV2N0EfRbrsUIfRU3L/bI2fW3MbKsYYAt3ersjQztW8Tl/q7NGemcpl0/noMVSL/krK9u8e4kagZLaMZ+d0A7XjPOH+RMRz8e16mjlZIPOe89bSVyesBBiP4x0XyqmMKjwjWfmMKYX0SKxPBOLrKPKpnCYhIFgQaMJFTXhoDMCcQpBToxyQCj/bT9qYy8CT/iX3cFrmO7f9rb74CBooZ4dSnngVN3srKQtso7BO3W+KAsz9ARAS8w3gCFvvetQsBHXaF/QtX6g0BPSqFfmVpwQipmti05FysNqUYk7vvUTls/TLkZ8S/Wc/EF8D+3MVVfRx/lJA262L3QvzWQhNzRkP3VY9jl4f4Lvf4/mV657NTz660QcmS6ouBvtUwO51g/JhMwFMY2je+GS+srtoLYb/qheWtC66t8hjSIP6vNLpowMRwh99tFSW17gnTYM8Lja9DBqEF+mIyI03MbdQGrhOfCRfpNoWvZ1RvtJRuPmK2qxVvf9ydS8jRLGwRqusYY71x2axWzC5OM8PZ93/AS8GAmHMJK98uksK2i+gsdLirMC4TR2PM3qxCyJNyo+pIe+9UKCRwmRL29b1yMYZCniHSK3hGdp+k+7M5W1Ewb5GYiun6pxbxbWF96kJGQfE5AqOH0iSEA+7jyzHa/p2D1w/hejnyxPMYk6tFEW4S3xgCSi1XvOLgYb6N5uEDkaqqV74qW/RNytGoxQYX5SpSkzCzgQQu8RElvsxZJl71HTvhg3V/a9khjiN3lTOGB7O6Q84gqrjOhs9+t27+1z3DxHbjZGshayCViKS2LmTKIIyHKtOAGbhXPtixaUA4c+NTu7Gri1j6z1uKR26bxZGlmERFrP+vMBTbnoz8YKbADm+zeE1iTFZ6IJxKGnfOvlTTZECCFLx2wiiw6EjXRG2VrzMw2oW2+o4AQJPyOJxoxJPyKQ2ixJgydILhUQddDscRlhwG8mk+odolVO3MriZmJWrX/ERhg9JHX8DywwKNL6MJyqZ/WaNlToYK6ca13o99Z2nnnYXnTsRnANIQYNN7qCj4k4HNmr9dClw15tw0MEuZqxz8UW0bo8fOBSNNJzamP4Tlu5M6J3OYIV0rbArSnEcUly6TgBn3l2sTdG6Ew3xLADQVQFQveP0oB6dK2SbEXXiRS93IXwJ8NXnDXn0UBn7kGa5WBunCixSmz1e7Gw9kqLfyUJEhZM/J6CwGfaurwC8jITAtoOs8Q+2c8kN2HOiWCW0mEGzmjS0z8ODv9qGQEjH4DcF75corx3QYWJ24BZxvA1rvtotobRblpPPHXFDecodtoxblYzwT0ztsipGKUg4LTx12f4+K/1rNIuUt2IdT2hKAqjfMp+7FjgLJppHx1ml81tNGnFXyzO+GSJjXtxw7WtZ+GH0/UnxeVN5qOoQs6cFISMGYHnEa1C4TC6aJAqXF25WMdnDTAATLgWdhp1jOpGEgFU8oQc2sL8hcZTDk0bl6Cv7tgE7+J7B5Uptvz4o4zLIwJ8/5NViHA7toe9CF/M0pnghD3F69fM6bvHu6WNYhYsSH5yBTQTvqF5I8nmRt9NkRA9gf1O2Q5Diemqe0NiyRFGi8pr5Lu12MXMOKMcptaizBLg0iChtIwDgAgd5YVVniXf6EuPq0wnlm1QNaPcvaSDORoUj9TRnLJjZ7POYWpSgXZHjHIX4PsOcxi1kOg5ahgqQYuCUmzlnRRPDjm5YRSj2OZEsDKoxpbdKiyJmGJJ+qhTzwIcAK3/w8JQ0omJ2NQwe998wgY7yl/mxWJGxLQzoYib5TOFmw5Vx/Q/zAcLK+mNLlb0m0FKN/Mu9/KbUWSQXwj4Lcpp+RTep1XNs5DVhUeZtiAZFBLjVz5iBdf2JZ+dg1mCdUPCWc0IblDq7usmIqU5kw7KgTIYdbD3odkJ6MWF+vlZDkdD6ZZLPjxLpibPdWoDSaJlfgOTkajhG3rpZU0Ic2EvxNRx2ygreFS4s2VReiSD3SImADFyxC+JjArJJa36QOn65q6t7Jyb+lMXyxWaz7Me3eKac5bB7W2ludfnOTbnjx9pqPSFggqf1x94n2D/UyH/9GS3bVlw96y0TTfZjU0VAHibBjf0jvmljkj8cGAF8yDneg6SSuY14eOLvO23taOA0IMw1HdEk8yYldZUw0c6xj2/NCvlzHLsn1sNwkfC4rfXUZSEGoIKV6qBsCASfkgzOgE+fqLY9p0RuXSwv7fTewCeIGGILqhELa5DHJq52mQIH1Lp+6Mh8v4zPgHfcr8V+rOTDl7X3BpP/nE0m+xu6JBh06Sdg75d2SyW21MqkM/HoFVexRXjSXHUJ1XywkFWNIx8vCWF/fOHA+SP3rF/e6nGReOeQx4xt6MfYm5sRt4+w1/teWsXgqA2UFxXr8kGMz+2VJ4gyjh2CfJa7VdBNdWbIAQJh8830PPzz+ZVQPDcpHNAek0ZU5NulaRLeCmwz7M4epr4Ot15C+Li54gCgbBMogRhFHUR+vL10CURTkDrbcOg//ZhbdFwUGwYiY25nPoS9+8BwO6CwU7wHYV3KtBiGgWzDT34ZO+XIRUFJVYtbuu6cEWN38TSEEnUlCKup/0YMoi9I7kpGvZ38blYV6693h5rvMpFjWJOzkqoBM16YWXMOeRFBPIlHfPrkbqmP2Hh84LGilyiZGZm7bYcYsGpVj+54zqfwaN34Wgr6x+Nivd+RunT5DxfoDHR3JF5aMDTERTrPePJcTXbvuStEHkktA7JceguiLS/A5Vu9Q6n8DIcPbvPgC5fKiZHWIfqqW5CA0ngonVasgzIKv/2FSj5s0yT6FLUlXV8wdqq0FfOfe4nr2PHnFUAaDVz+yaEoh5bmnkkx9wnsWFdrneXd/YYgetdGcYIf8+A07UssWvfhNUqIb0qvTafaOUGDmnIZGV5vfZEZQc6neRqLpfq0QUyvxnT6ntLqV3Y05NnHDtZijxV9X82Cb7w35wvG8Vzr94n9cDjCaWgP9BZb0xjVwp0tdp0eUqn7vaf7YM5Gu8WGZTGRQjYvwZhzMFRjji3g+3ftv84vahkZQKlPKmxlG+Ncgeby7LfDWGE4dorUoT5DashzoQkv+ezLvsKVfYjFVXkwVpcL2LNp9cyBt7XP25l6pABnRV0SIrQKb2YIa2yXQ/y+OzAYNe8g604/+PS7SBJ0S3cWySWNX52Jp7/dSjj6R9AjBL72jTVOlT9oe/dFiof1GigDFR9otyIYJeyFFdOa9qYf8DYhnheNfQFuNdpuzstIhDuCw8KXDFsIm7OkQskHjm8RpHN+z7Arb9f6xz/faanSVBkqrJBYcfJZobCcnPgf85fLHktM9KCCVhTDuz5GG5iWnG3ImMap1231Hce/nQd4FaCkgcfnvoBQ7iC+YBFpwa8ae/N8QKkDOVPNmMtH08YyG0KyzqvnCwoLveQTyUBfNq4/fLz25CP9QHS66+YtD845RWj1VLgnZyr3rMJTnSI12HhSER9n5ZZs3+ErjMh2/Cph3GpL7PTGnLpwnwpkP4vG8AEW9XGdk4lQW6IeIp9GLWu7fx70p2EXnnxWo3H3HXQoPKvNGAlzS+7t0tayhmSWC3m6ZrDuKtXCG2jb/W0ARfGKnwLNZtheekN/alhIi1SJWgEOEkSIeN29jNNiyUdtyZRk+6/S40a9WVBazWLdYxe9ds6PY5BcO8/voUDqNga54V+fzAPvpph3B4mO0ap7SrnxEXvGIbpBigJnpqyZROehuhoab+NbH0bWwz4Deb28K1nKCnChJpw3b+p6cEG9tRxzecBM1aV4MrJwIqjULmfx4Zog9yX0whr5T3aplepmDX3HXP7r+E0EwsZRbb20/Zl/IdEJdvqIecrIz+kkg+vpon8q9VJ77l6VVzcWMlSgaxXLAL+kyllfJKPaS8l2byu6iLY63nDhVPCL2oDeXqMc7kW67XxrDBeW3dNCzVVB0waHXTUMyoBHtcFeul03MVRRRwRSzWIrRFnCLbmGrUBkBAVHlE/KEfNIqGD4JnD0Hd/jI79bdxQl0+fp+hmpT1wJ2T5Y947APnVTF5H/+5H+1YXe+k26PPXz6lYIn3WFpYufx8LMSqp1JVJBo1fhzKx7V7R+6kIJjeWMZAxZDRRpzFrMmCeFw1nTM5heoBPTMptv08UHwe8Yw04SuvsCQ3GT+1UxUIHFbIbdrI6kUMaWc6oRN0J+IK6FqmY5YGw3JvY40Z8MfI3nSj4NF0Q50qYyfeRvkPAs19qAGZ6LX/6jKiawpa7UkRuAhPFXF1wncZHOlNBKiHlaxmuBNkZJt9aTttn3tjAF1bWdwbqBhpmVEz0/K7xOupa3AIMnaMHjbbAub5+Ld8BOdjAwGYgA8AHHRcx6pEia3fzdjcMXVUnmbqFzbANyufM0ZBPEOV7UsZ8sfAjGpVhfWdC/9urxFXO+J9rZPiaBWslF3oHuy7GBDbaMDRqkMDa50PrkhtGYuoYvwtF1ySLWaY4FTjeOxeQ6vrDi67JA15n1gM+W7GVyDbXT5vaA7e8ZN9SbroTM3IkPx60Wpp9PgOiaZR20dEkJ4WV88UaRIYWDesSeuw89a7SmoGQNofasUwohORMdEBZRJn6mHZuSNCtlZj4TkakdftdfBkQO3bj3qLt9+d4c3LCUeMXUT4GYUTBCaQkLumzZqZqyuPv6m1KTg0Sed4q/AHD6G5LO9kH4ksE7wT7vHUBeXIJeZArBrMD1fel9HuPbOiLTsy+Qi09OuqEtVGyVECCQR+qft5H4NUz+1JTSeMjCSkosUxz+OAMo6KwA5QQfh1rc2elnkameRQSPXAsTYDvTsyTuA5GdJVh0B/IDENj7bSqeLi0lBkdGNu9Gw8BDUV7XDBMbRHI5jnbLO+5IpZdYBav5+iR1qH4yS3aJ6oOR8LndH9onepUBkfH+cJBDtzw6QHojQm55g7D7diw/gTdONxZgsndLiBqOjw8uAsIzAM/ZZZsZlvCyMcTjEfQWK+M1ImmJI79nq+EZBg3Zb6wxkULQD1gLZA2/l1a8mJWAgmVl9SykA7BxkqFQJNhXZ+LNJwlCbtGMy2nMRDtQQKQMz3bcDudFB/Kq690eUruyE5Vge6mOCquq/QCnBHA9FWZTjesZgZbVQr06fo4HHuex/LzNfz6Bg5lYRgExKTwNKA2mwLwS0npfdEmtcnwYdOMf0e0viI0VPjyNDgxjT3vA4JWMmXBWM8mNr4OW7NkYMj/tvMjpcO8lehSLbef6jlk9hSQAnXLiD9otDsxy5p6NQ/pqKeY4l1VCatvdd1qQN7hyuzcPpr7p523+N/lPSY+pKJcrGXmJjod28I8PTZYJRmzbrbMDhdPj/E9N66MAQ0tKCsYg8Ue771y9FgpqN2NWzQ1TWxrYapllqVWKjZvSDIV4Gwhurx7BbJ5JI+/fFqhTZK1vg4HHHY6cesfUNVL2wBUy+6hHfpYwrVwys/ji65uYS1agzdimB3W0+E82WZ8IvdD8bKZn8+BX7LVedS+vTlBvawk2ZY8dC/zrKa8ksvuPM23vfBhZTgmNisb4eZxrfpNoDTPzObqj69U2CRjBiIgHjItoLxN6cBX8hnZ7+MbG+kM2ct9zbdOabuM1fK9PJ1rDpsKpyfge9Y0BoxpyjD6mH1XGQR47PlZSRX8fSOCQ9K4NrN+j+TvPeGKAMRtoMTWg6BSL89GpaU73ZxABi/cfo7XQaOa1ifAahtzQSXaE/YUqNooUfMv4yxrJu5IPZ2fE2fzWbdxHo4cywTa5Sym55IT49lwI6D6oUzoDjqKVeBVYuTlzTTNd9uJ7H/O1Oge0ewSNrMsla+eTw+IIlAbQmqq/PAC62lB6vsL+6EKesxD+QJ1tPFZ0tgmzWd7unrG7qWraDQGYi5MLe5J4fbWxXd0XdKaJjFn8yNKWdJuTLK1kOxZtTiz+Dl4XbXiJ9GmZJVNtOAW91pYYk3ByTNd1eDIf7dUfRxJlYEZpbmSa/aDCnTtEY406EMYBWdZMipDJO2zWYxuhXujvG9zR2Jm6ff+mwrhgHcXAbrZbMhxlXuzUKobCNVseDEZhOS0rtgPtT2xB7Omf7Xwqw0budobGfaQ5j+oKpfS3HHRXfFY5kp+mytSvwwaAYJI28wicCOeUgqiqf8Nx/WN9xg1dqhbvrh3O+Go3kzF6XU0ydkyB9b9qa6shnnQ+OMT043T6EJPJZOmrao9GBnI1mK/SesBz69aMvksxYTrk82Jk1QsKFgw5wa31mBnoFjc28d0+5vHG9Y/9KBUj6MqmIQnxUel//DbwB4lVP5ik9927La8iSjdlzg/4sR9TRd2yw/pS93HeZ90xojZNieETU+FMIyXfIJWzAFvWHMGHOqwrMdq4bbu5HZhyXKmqEovAgIG1Kb+lkNR9WtqaDxg7ApceIstzFUsO1N4H5ixLNH25xi2LqVn/h1cExrrTC7c0ZoNyUsWwl23E1yXXXZ+1c4dqwtQCuYoRAduP2LE1gV9y2lGKQdY+cIhh3J13WEOekzKvNs3NNQn72iWKQZXtnDzw6m0zh+5gkqwGA/Kq1DcdsgVCdaqniiQxATzqJlXXTuO+nXku5Eiv2td05WtgfnF+qY9vvmyQsmKLx0A6szG24FQ9XyaFpJBCHJuuFEuxVcRF911tTaTtOBIOhIo4m8WQgJxlpVGrNTyUMvJVBmuuykcDWpnnwXlGAzVa5IjkIlslBA55H2/YfIrWmJmhyxUkiG0PpB98gEqYvtln7pnxyGA9i3QlNwV8f/PMgDFMYoWmngFSPWwPOR2ivcUF0PCFI3vrRzHhrWaecyfo/BAKXOC4a3Q9Er+UUYxvKdoNTqrnv2sHkhOTAYOdWsrW1qJ4tbXwcv7fw8zDkhCY/vZ/lm67sNd8Q4V9q+5V09XrWotBcFYITriqN+Z+CT+H2BFoqLSNjmABKEKC72LisWQoP6bZTrYcUrVvDaW5KTIzWT8Ro3hwBZOLGtyZd9mFXZ0EySmGYHJ3puQvornu3caVf7KP1qBa5XSDmw2yRw7JSm8kEiTgyw8X9KktcufSuuJWVfAq2jpIL0oLP9VTSxB/cLJ/sAquYgaf/AkZCSc/4JXsCd7eEO7FCLv8G2qxc6XjuO8CcpUREWRYlap/0JystWI5WvvCBuwz34BiKK3ERXThdX70daHAhGFXOBgOMtS8tvsexCC+qLZ70W4wrxmM8yKvNn43+ms6wv1XVxBqIKt8zkYGjED1TUNdPlCAfYBfyDd3WVHHh23qsB1BP9VYl6N2OvRsZF+KQ0kq53IYxFxse+BqdGdEzry9G7Sqi3WUuMprAZVBUBZVfZV2Leon1/BVDCs8Lnu+7p/l+NdJrNHqAlmep9O1vMENAqWuDTGpDHZ/YmPxXBIeTnSyUDLZODYOLGHG+M/tagH2NqGcf7N9ztrc/zrWHDpx45WsieD+58TD68+8P9SG0ekT+gdpPO65mc3ja8BBc11H8lCMXYdiWd4kd9abpB+uOp8nmstBiQiafl+oZtJC0i6EtbjHyCr+SCLJiap+yS+WCSiGNTN+drEySLHhoyuvJ9tQ9uvMqnBpEm9cOD0ZxTMeeZ6JkI68ft+gGXcNDICqmpHrEenYiCTY7j4OD7Hiy1gk/jGGQaYf1K9LRZrG0CqKJ841dPGb05o3tIwvtwrRCNDCrKsgL8vySJg6IWbEe+Dp3ZytWtscLnGCkh3PYJ8UfaUoBdBGSMTP0h8sC9IiYoYh0Go4fXbtb6fllMBdHDG2IE2+c0i54cgx9nSIwhT09KjptEWS6/wKp8bo9C9wMDqeJbSIBOoJkIXqvrAzmITxg08BTmC0wrulPMqaDvvxkczm85qih+Psckk+dK4IHHkmWxe6jqnyeWvgeFCw3SJ/LW62I70V/s2U46hwWQbPk0UPDL/RM8RSyEyvqS5iipG8CpUQjZgf5K2c7PVabE63VRpG5vAiMIT8Vy+GCY7C4rxfc2vldSvNVOXPJXFicLfExL1ecMrbWveIUQpp3sfe/osNlbwEdNcItOmoJ0OG59kJHWDp0Y7M0vjSBoRL/OoXtl7RJ23oV7cu/lmIrB2sWvPpVa8uRobe9cyvK77YsmenHAbeLAvSX2v/4djuf9CVCgU2BgwqSGA0g8kC7SZ5aa0IPT6WpM1/6WdNEpuUm7RLhdLIye/tandDSQmvBv2DTpf+fmvjTJDHo3yLvMfFn/AkJmWZa4R5NuQjoZVHhfzqmUsXGyxiMGctMHjLT+h/1Hr+hjkapwzzlZxB7iDRQBGix7NgXUBgk5bQQOylI8fKbUumA6dBExFIVcvUf29r6UiKPqCmePprlf37JsKAkYZzfKnBKhWUpc+7FaroMoCvRa7ArCB5RTGe0gLgdCmZa9j8Ku1VGrVRiH+xkQ9M70yIUTsGU9bWZZwK+C0Zn4TIi523JFV1ujwiyYxPu/8kSSckShdpgsGGtCFmrbhgrsU9E4RACGnZ96O4y1/fmLgKisGYjODNM7plPCyDx21TlmrjnkPXt8qpzfbk7CtLIv4k+bOEfufYE233VOcqAQNiFWApCtR4ZMUd1wLgWRQPG9cUrQJpYJkYlllfs752xu6sKqHZF5WNdqK6NNPH6GmvN/4latjxacbFF/93PE2grTqTIS3qjax3VWIs4JfTkU9+uZp5JzVqJW4/RG1zgiYrFPuX3kodg2Y1O5phNTnl2TXQN3/0sziSLcAvbdmHyo+iHY51zSajAyjFlhaa7H0tMh8OirG5VpgwituyPuW37AWxz2fzo1DjL7LTRVoeXVEMdsp763DEnDt/JXZ8iV0BDgCdX6mmz/KC59A/pUSnh/xi13I9m9ChAlFSr6FQwzDVK6S6bO7w+ldjaPxxxz34GnOQtGfyZgT5vAVFg2yvPU7c6Jtazs6ULwkn0/TjfQEcIHr64ML3GPPr2+/UjsBmamO+EvQeFnccIvILjmVNy6hJ+VUUQPSgaRk105UTEpATOJcAURoQccQwsh8ngetIHU6juqTKLuxMtrWM0O4SS5qy5vmZ7d9GfjJX7VxbsfN0G+3veyNmjDEO1f3kqjQYOdlryjqmfg/rwXKcw0A8YhR7SV4NcyEFY0SC24gveMGlxg8gU/8/YmCdpk6vuxr5Xr+bWKBV1gYMILIkrL4LqH2i+ko4TWWYHu8bjMz+QhO6c6zhz2EYhhFT2KwbAd8WRXwtSSed166J/2UzCtFN8H8oqv7z001W7PZa8QaM6irL9yB7pamLZ9u3Kzqu/xRsek4w9mHJHXx0kLMB8GnMT6bszQTCC4YeZRsRa7rGTaXkMOrYKzlKtuIkv7hFHlJhX8hMGeDDJP8T9ZbPoThTKVJGuJE8XSdPrBd7cYC5xmzdIsV4zHEZu+MtnQ8n+nYJGXLLWGKXFyImFYhmF3ZNAi2jV2YEEpX6Gxvmw2CKOOTNRvCwf4p3cPA7rnlfMivjfExvrPBLmRx7gjqcHjeAzM+qHvByDpoqI5U0SnC6Rm2kVgsawKAWwx9IqaWWXAKP4/wNBjQ+uX4l44lHc0hIIIjRDa1tTBeKGeB8xufnI2LDRYgCPOtRPcqByLJ1JRhpIsyzwSCgvc4O62CUkRQya2tdaBTkH2jSFzI1R/bpB1FmGds3K8iv1Ct+1OpJf+hsv8to0aqUuYK5Hg+aqPZ0DOyShP60N/Elg4uHRBJDwXx0bqfTd4BMJByG6FRHczV23i3DWyLSI1O9ZAvrzAdirT1k4Hs8s60CQ5Rm6zj426r2GAiMBMDHsPB2Y0OL2V7kesfVYBpM7CWS6KtOBALbqo4Bars6/TB+YYWPsafLVxfGrJcbzj8rsFPpWb+qZVbj6KePRw/xuiDfcC6bV7fJvcj+q/47AcEpSw+yEnFIWK1I+M7Z6j29mHryqcdTnU6J7ATp4jHTevbuyyE7p1/72OgPF7RbSxJEJclkVpUjhd3HKwrd13IP911/uDRwbyGsG837WmJR16WFareXgX9xO16bgpxX4vVNgBzwFn+FEa8maTF573xzx/IUdPOtIKIQGpB0RSJAACk5YQmg97lzczlatPuakPxzEoOpbIXGMVUrFIHot6XpJq4vyMpxJdVJuKEu5zDrr3ZIfe59R1xFwk3rbJ2AdbEAKKrVZjTUZniQBhTv1NhL1uDmB7/NRA/CK9R4FnnONryYtb768sz+MlkVog7rYdZZ1nhHUKRAPLcehlVAVZJW5MRwaPh1o/cffzHV++zqyVfIOe6z8XdinjZmAwzpyMk/bFs/AVm8D6zxnV0hV3CbrYPn/SxBDCBgraZui5jxF2LhbXYLMdR1JEBtNQ+0DxsxbPd/iq2c7ymEFf6XJPF1PJ/O/z6CSaZCYjyWhPtV+sNvl0YJ5R7dtJs42TB9AYBO3IRyFPdZNsjGYnIGXUViQgaR/MFudolHvq8AyDzQ2Ey/1KgjSm5ydG0y5APzHihBIexPciCLdU/6ILf3jA9pmP5hN9MC6AJTgB1zX7obwnZq81DMd/+8GU40ulMaYl1XoejacT/51hFOKs+ATgFnbkQ6VHVLcmZ2kDyPjjIjX7/l+DTumALcWp7+IZvU9fVOAlrKjMyTSboBxBBDfh7S55jzBQ1Qk7dCIsCbHWkfbrlTK1n8aVxQT5O1zC2biDhLRn7alt59WzSrB5G97h78fPoGmTwxHO2N+mc2HPiunx52HnFV4w8ZnMvl+6HlY4dkwRWplBmVXJuAUpoVe8pRPk3aNl3ZuglGfRvCkeJFYEB5ZI+1OU9STQhuEEGz4XT1vdx5phJAtAl5+LLbcbys1i21koHSPE2UH5tTnCFQF0RTZSP3SUYO9VlRICznzESZzfm5MWDoFw1k7whhR8F8wx/kmcYxblG6YYGe68a2xS4aS9nP5i1HiPMu2Vem9vX4lRtID+hOF1kh3xjK+bEbchaD0UTth6ybKW6oi88T1c1dVPkR2kY7MMQ70Z8wSRactTQ2ai//kUdUFhJYtj25gVMvQlXNE/Jsm+k8HU8BijcVWLWSbM6OqRjxH0TfGuNSAYqtRNyM0ttIz55Zom9fLHVtti/pLiCUsofV4cbUfh79YZZVg8cWegj5LW7KmXDdZ3ZfvJjmLTBquIPF8RzR8J6tSGEIx6IqGpIHoA4YlX8BHcnRtLFrs9oUzdM7WM0IrtHnav8staG1eF9U9Rf36XD7eODtG7WaLNymWQL72W6nylJ6AkxhiFLkWJoVE83GHV/FQR3M/12SOCXIGQ2D2A0ljN7hZbfuPVLSDaGKPwcFggCeZ4+F0rQ+SmKw+b6YeXxL2S2uI++6G2hWbDZ4HvdX8Q7PwfC/3QQnvEVrelpAXVmBkIStQ/xjs5FG1MJ+3v3UDEmzrwHMs2pxGagb8enw60hbtXYpoBii4+T28U4GznmINJhx2q4l+jxddaure5qMkrHiFwKQWqA53tJXcI4aSVgxnp4c18ug/OzuWhgL7kDPIXwLoaSLGLDPMsKwfJt/K51Djgbzumd/CsFdeO+eQT3ZBtEv7LX/1nnGY3pM5rMy3NGJyVnBUjZREv/gyic9xlFw2E3kXhMfuf3eaGhTC4gIy7ItCqjETc5NserSzYaTDXryWbyd8W4XSluiBuAeYqPkv6/o1ORls8KSb9o6m1wnVa8Q6DP72D8Uz+VRJtB91RDs1N0pQrfn8sKLFCnU4dV8VQaAcw/Td17VjKgunur6iZtliB2izf6KlQaFtMfq9Bl2mCu1SEuOzfA62F+Qqc55AWJFvpE8BcYx6Q2L4Ex7adhBhuWm1U/IHrfA+VaqyJLA/egOjDyiHzDstdGGY3y4C7JIxH9+QUoqoYdF1odWDuPhqIu2k5O6KKK9WYyuaIDcn5g7Cv3miZW6PViA6gYe9qbYyuiKBuscQlcG0JZx4qMAJd1kIBHaYl3m3ay2nNKBM0HGHFOVvKaX3NOi6CynacIhLLj6IiyoPJJlck7HOe05NrU/HbD3gDA04K7RJ8Ty91yslR/Ix2DDgiz3mbEZc9TYjtfNdcJ6Ifh3KAp62qlysPwX9z52jopKuvVxwGzXUG5dvp500JDDDzIEMZa/pDiP86Vb3lGAc8PtT60G4Ds8v3vu38UCEvYjH5+wuLUNKPF1cImzj2cbIEwFAwc/jqf/Dy3ZeuTWIgAp3CY8K/PbN3RZBFuUplKzhI7OFHZITtF955GfWxHmemyH9gxC4QA7trIrOmjZmREMDDssLDNzq/xtgPXBvuTE+wjvy2CXNh4D2JINBOVx/GlN3H2uwg1kUJtD3QXRNpA8RBiD8NJrdvzAUPJZ2oJSU+Ie34ppSxkZ3CpR1sLHyeIjGjUTvV1ACY/ASpXM2jlvW3uNJI3A2ognzYUTI9ZirkhfzmYv3f6InypSOoj+10ZwjSgoWPMSGtgNmRLVBbuvoeZQq3uhat8Fj7sT0LIAAu5QNosG2mVDqqdTELSulGSUQO+Npcj/lhdovZ/r5Bdy0lwf1eQ6iTXQHxpUkCiflOHud8duO65Bc859uLy7t8GDtcWJgVopjNlUTzRu2pJuh5iCzRHrxz7DSxUZZir5tuv5LfB+IFDxBx1gMUKkzlp5FTtmzhmaMfjEbwEFNyx4KCpjMqhZMMpwE1xk5ma7UAuTm6FO2EKxv6Zfy+DGFUmJob1nkw99NpdeNhwPMMBs0MuLCiHoKK2VgInNo9JcvUuCrieYzZ5J/FuVdQLP/ubFPQhWhgNg6NB1e23n83UA3iR01uc3KTFHpg8oG1rfskvil1s/mdaA8/qjFnJSH/kwIf/NsnUJlqvy6UbI8tZ4tSkXk+7s5KQGiC7nnj8MSgCnsFkoB8V4HQGoXBnzPnTJNp4SKM3WRizWfWDe1b9WnAuo+HhM8MkmqUMDr7n0pBnXLLriB2NGVT1VmH2YUonOW7dxuQuV9Z5JrYvueiqOcTPeQNyyV8H2tEehDOSgWoHWdYAVU4Lef8/OtuTbylEGLnpC88yTW+0KbZplwNrIG+D47PVJVnzZ3qH5O9DfuNxG/HXFCsx9/F2tdvItc09ogZbN1VLtC1wdvDJj2iz0hVc2j3R/zcPZJFXgw4tq9s/chyPy+ldri/MlJpzoKrr01jUAx2fWefHbVYPVbDmsjGfGzmgTAHsvOulkkDk9/Twc5dUezXqRLal2Hg/JDW1n5H+hfknsqonKPOuOAFlPGNg0WUZgH0kz+diKvvsiLnXalotDpBzZOuFn5cZXk4GcfIrL/g1Ds2d0w9gCSAQArkZ92ZDkUTLIQ4+qpRzqoPziCvJrmk9oNlKdQfxTeH3XjMzrkw5MoTu/Sd9HHvb1jHVxcCCCzYJI+fwapWxlvz4KAMGgWPmjNlKjU8htSTQD4o2vw4rutPvQ4HOgmdi0lJxeNcRG3sYoPnP9yAhkfs+SvtqmAdOLVOmzYbQKtJrYOMIXsl6y9Xv+ma+TtqG79pkMY4Ra6zL4zrmrth9tH1xIffFsC88kTuxMYRl9t1rpfebIUJ0pUNLzv1sBLN2VAk1KvExe1QZqcdzsSjiPo4lyVToO+4mT1g3vPNOPCd2GX2ym5k01lxZwqN9t6mubVuvwjkJpNQPMGSrvX35k/587y4naCtuQZsJEcPIU7zVA4umnl8YeNM/iHzAPx7LGvUJFr951rka7XG7k/ciYkQE6BFJE8K6zwj0VHke0olD8gx9Q/vlIrsVn/wqBbZS/aiUFOOEMPGk30wudZws17Srf0v7q6Ytl9+x1Rtg3JQYjLYMplCkV7ojf34onzlEfWI9r5aXw259dA7ckCRbeKvd090/yurTHdhVFZt7jAPWm9FFxAEb6PK8/gFMeGSEsf1H4WIMNPC5kNgBmt5LHLmUHPHnYMljth+qG1GP827r8gO5v9iARyutMDhGQ98z+l+5/LpZZAC+zrWepW0fWolN6ByGCBPlbvIwEG2UrPA1JKOiax9wGT6RudkWHc2NhxrUFE2Q0i4Z9o0cCBD5P1va6BvG3IvIm6d0bvZMdF4/YNWaTx8foHuKbs00Ln28O2R7zkvnSAzcbwLWYmtlnglK862JEMuYeyt1OuV2lhZQjcPK7pxii6OF5hNngy3v6tXWMyE2fnYusMlgcCwQTrZ76D3pHSN+lhK5m5W1otKaQ0XskYiEs5qYhJ7cx9oKensDe1OLr8sBkynAj67t5/tWCIjJ2WM9600ciK1aRWHecg0RgSENvO9NfuoIKSdkG7RhnVlfKt7e6DjRIlrmFdcqeIiaUVwIWb2OI1NbZOCeZN6/8wJXCcXu3/vQjuFr8OhvzfUCoXYbXjLTLnhPdiZ5b7Dr/aToONL18VPOqzklAovC5Rdsu52Oi3g2ngGJur+pnzwi7QNzxKdJWz+dyEKyUuxuvgwvWQfR6E9s93J6BhP4xStUbTt7cf23JtoO3HmqcxSOXIEESdUxPHZYojcQNDc1UxB3DnoGyWxmXQ5IhveWHPd73zX5aGdl8dPsQyR3Usa8w+wEt1iEirtKKkPwt3OUuwmAcUNpW6CM6Gx1vuk79ovHmJDpb+cazEXds0yc1+s5HWWZU7tStbDciIn/OUBKdS3QWFtdbkwaRcIiUcc6oXwxk9HRe5dqBMwV9z9NdNAqEN14E1wC59LKohIaMGzJk2CSIO7eYnmeY0w6jManaTws+3ZaHYMkyMPOV6I9+n6gZ2cxonKLGzPh1QJUNCxkeP2EioQVYCZ8YislszITK8+9Pb/Ywy05gRL8qZNRAIVTcV3+ie2qGOR4+13PMv8ssPhUaLqIqel162DlyAKJGToEQHZnThMw/mlM8Tl5jdIRX8FlqilCghKaTt+JTwslS/UJzJv39zvaDX+W9i0mePsZxyWyEYgdGqC7zpAD9zmAu2Nl8ZMXgv6367zMbbGj8+d2+yS+FkiZHZ4FavPxqMhjh60UPjOadl5GErxog9Z/hd76ZCOk5YT0vKnN4gFiIMNvGNAja3wOsJtdNxeGGV3SnbXbAKOyM8XqroZTVxwQJdsnhcVQ9J7VR/lPPB7iahXF6wm/20Q/NjqNz45nCgMylhL1JjWwEnyEgh0HjxGtBTIX5AZhVvRyyeoezKLBPLXCHAvN8Y1cmUvtA+LFJaWX4YT04rIPjjtB+ja8bIRBGAbnX8nkyByh5NfYM3XrmRg867NPOJ+CyeyIieXKMF6HGSo7yw8dF5ldtLqyXWSCiinwrjU2xWhrO5yvbmgmnmD2dWoKvM+00Z1cHzGa9lcfMNuhq9TlaN8WHqRq/zBNeGSHWBZimbLdoooQf1l3nEGffzBYc13ZM9S3nqmTck3Zcuh3RQh5IZ9FFS6PNsP8OJMJGl//efv7uxpzb8xfSIp34pDbUy7+kt7gzUTmsrxcUEC/ZXwOEMfndf4LPBJQmGqE0lZSE8HBIqvtfJhiZx91wMvsXe8uTmYQmJQgdhDHnggOyjCJs0VXY7zTiZUmHwpxprsWzPMzZXP9vSND9ZRkfNWo/I4UkF2bF1yfuN6+sqH6a6Z1n/yvOIelcbE+b21rEtLCpHULpqHjxXFL3MKlOXAmbvcF8E7q9l6w+O0t0Np9hFeaTGHyXbQlDUlP29AyMj6RHhgSpjDA9oqm/NVQ0MmToWeqV/lKZnLKyrGvDlqLFR2wIsCHzGicotm5Wbc9ca3ajKV0BhRsg1zqWTbLXjHkL75T1K3rBfGlpBsAT/zSsljiNzAGSoE/qHximodSmYgJl1EItXA0LdRvks6cd0V8mvimzB2Cw9DzsOwyjp0kH9qeABoyuBDmRLqjENbxRhDXntyfnO5IrtMvtSL7de1aeJs47NAzdkISCI9YRMGnk3s0sy0b2sg8ROrE1ajyBnG5/htJzCNF1/KJQTUvZUNcT2NEuU0T4oGbaf0AgX124r+IMo74imCcDEmv9H1hKQ8phqzr5Ehfny/rhBMfush1JIbRovohy2sAhy57NvpJyeKkeC79ejvYKjkbnm86Q8ezrzVAOfaGjIf2SZmhesagjDEIFhE+U1FPfMHQMIOJb7OEXJ9Ls56s3iH7fD09WwqzJCn7i0QPIlFK6XrIuuUkm7J3ATctAcdFJWKOV7ObBBFVuvTx2rSQC0vgp1GcmvyYEZGaUqYslKzmkSHspx3SA4YInjD89jv5AAyc0jVYHbgxIpQtfS81wj/U7CGPbUsDb42FTdNB1ucfkfaWHtqgB0tHasYeLzxCS/xeoytaNfnVNrpTcqF5Qo1dF4MNNNILclIDAfesbrOkl8o6cLe/B54PkrWJJzboGQtJmjECALE8LylJlCbOGDnt28wpPFCUozrMy53MZrB81jbInWZ3uNW56FPoxx17epM5OA/P+q+JOXIF/6/XRp9u9EYUcRJEpi4/8Oq25aaJyibqyQJ0CS8SwHvMdr0mHBRFck02eOtwLT+Orhu8sm0phtVaGE+q5M871N9B3rde19llhtvWmojibYKOQFSGnhNgSNVKCn6CpKlLtG07JIhjJOkK+xY5IgqwLNW7oIQW491ECICaGJ7vwXPweMM8O2+JKeRY2uAd+VCMYDfEe44Me57E1H4TtPlg+ZXTUdgl59ek5Vym+yQt4lAjfWJbDEzaWChSasaajsBwYr9/z47o06uNmCk76C1q1GYG6sscnOrT/P59TeLQwVTWp1xr9Doas2lUHsO9WYytUaJuHrAzAuO+aXgmTBhPrSmpCPDP/+ggP569I2n6ZRsumz3vHqcwX+nLw0qr9U+onkv7a/Guo0H3kMdtP6V0otJqd1I6SYwYY3QYtlpEJ9fxgINZAuTaF43GxQf0Ghc+Jb3pHvV2MZ1Bkxm8SvGjL7FYCyofAwR+VCbF6BpE/W4A9wqc4haaadep/c+/xCyIvbMeRhEF7pJujmOHkDTwni4WHM1ggmZthzHNNghrpK5eK9DXK/LICCQBHvCCv1h+eOd4BFa/Pz7UlUmLorH3uCeuAsb523QPAoigCjO/gLgbJrtw7/SY3Vea7HBXUdaulD7PzQpStMNJvh8oWBCixXKJkdhaOJrk5K3oUt+62GjOC6begzAdjoTZAKDM06R6JhWstnVpRuLlKNWWvSFLyfiHWgwIkOrvgaGDkBt744cMPs90GDg8sTkZZosbFz1IX+8ZTWU9pE5YOKysgGemrOUu7yjVDrfsbMy62MSon5AWRGjeYwwErmbkrVJFjk892pSkN+kg5CuoBGYScARdtCXB/F3P7UU9zyx69k/eAGZjzthQ0FVRH+5XbPzW91ybrKLEP7v+sJ/woBJg4DfY7y8Mi4f0/6t3ym0y1bisayjGZ3Abtmug2mUwkkNYUwP41QBPfIvzo9oKHfriY6xl45h6CG6cDUgrrH4QZgWTnih1KAqYQPIFwaKyx13kgRzQidLcsPDv/HHthyPHMPaba0Yemb65Z9m1E+NWiIj/HvvYV+Q96/oMXxb/sYz6qplBwd1EoirEM7blY7djNGvQFw2kRlunvZcJxp/IzkMN+1XzTB2ETuA0D3td3HPaoshf3MP9SHdM3DT1rwIo5C6b6tzThVrnGXFNRMbYowjgPiQCzSKLRSwYcbMk4pVwevnab5tzo37bp/bei44zXoylJacxBpadTbprW+rNL6MfWKhUMaFkCKZMnRGChRMuPdd814ADVH2IS77udLfjgJ/uot2Er5BeKvv6u5V7oct132BT9O6VS0cFPaacB2GXEafXmyqrJl35Eli8vtthQSD3cZafwYVtvep0b1dc8puGKTR61/pyjVyB7Z1CfOfuvtVKfkXxePkGKqfCEd6BJnV0L3FbW1INiOmM3V5LBtFVSw4x1Xn/jQs/lxQJoIV1unjUckdRGD1CZCS/GX6Lf2Iugqs1FO024aRINivhSY5Tlu9HAh2aDUTSLltE31b+rPO8aKQoqDQBlA8fXd5tTN3XdQ1WEBc9vJ7F87Tyfrg+4QGyO/1zmOG4zkLHfA16g8S8QNHDhk7SALDzddm7BmuKHSfQvOXpnrgqcMu7L8D8CxfIqJflAfuFV34JX01Dc9wewIagWsJ2qe2vfsDUP/bZY75j38bczqc1ClL2vtDn3fmSQITs/O3nARiukK8lE1nZduW9UYIp7q8O0LMC1t9qDJV2eaiwGPkvT2MXNrjGdGgYDpU6Ec2AmjCza01h/t/BWJqTxs77DoCtF6Q2CqjultOJXNKnkNKNv9mkODkWKpYUd32JpIKTBoSQBqOjjNJDl9pnid9oLCHDXuViYFSFE+BDZ+JZj2DATI3yLMxBaLRa8+VbIszXXfiIaJIrjSXEO12dDSIYXBXbOSbSs/JFHRQ7OLvNq19v/s1MpIWPWyLTBlGUcHg8Q+tRDx6a+9CZdXOvyZ+iOAY7Z0JudyQw5nPYjDBf0TDUKC74lr2wzeDLxwnKjfDHJE7Ni17vjLg8CtWabpuKOKFIt1VicbJA+Sa0F4EsQhWV24OEpf5n/K6X7X02vOy+OmYvvicIcvHN4W9PYJE2bwWblPfHwSc3v5uVvNGaOGXRSp8Yg18AsbksdY+6mltorXPe7Wkk2rw9PRNh980Hz54juqZZXXoPZTjniXjEEEqgT0SaDTZn7C3IHSeButg92Tbh+luJhUZEK1g8UXhWg3LoIujqV6RYDIELoV3SvWZXqJ0vKHeaTJ3b7SswfRFQlydjAPzvWshKhEMn+1t5V1YxE5fds6waB2cWk87g4CCCZO/7ShL7e7drAhUlwyVnM5Uc/xtfzK6lnPeMSMr6ZDL/EZUfQ9mDBld6SM2TyqzeoqzX68KuDdw1PjwAfy/Ci+3OsAGRIcwa4xQOOaRlztgnuftnDon3skpgXpEhWja2GARsGF7/7pMvuZwAlDK2n2sZh/edmTZCvR0pIUqXFtyXpJl2M9pPff1fJKh99dCxQiTiGj+PRjbyhM8KKO/fr+SfLk72I4HYowoJd9Emnl5iuYyAENNVJJ9XB0v8Gl6iT7kEZIUJ6ig6eYdsjrC/50LM+8SVPffNl7ds3Fxd/oMGiXxfHAqBUhWoYq1FEJt9oGeKckEuCi1KrLsYVpKrx4Jq9spB1iRePfZ6sCe3WIgWdUB5nlPMr47xo9EzuPFavVIqfCOCQTuC2YolA09Ivt4yId/qjDM3Ev/tvNC+wbiOM6KheuvEdqtE3guedcaO1yWY/vutDA4aMgh1Z6QEhRIFKIQvQfQJroq24L8joYNG4Tgs5c7uBQJrqfXWkrdLPJx1TrXxHZIg39Vk0O4HlyeRxR3wgisuDnVcd1zp20Asub+mqFnTM6TtKuaM2tflvQl2x/TPGcvi0Fc1DvxVdiMemf3DBGo/GfoUqAf2fOiACxusK+HGjKnHmtSbq2AI774TfEpfry1DxzBFDWMs2m0sZKCs4Px9805kGrkkcXLcOo7OIjeSJjjL/REbM1vihejMldyH0OFsyqWcNl6lIEGt77qHkxnhrCjZHHKKxyohMfEkneTeY4qbZDomg1VoP8M1IzRAgITAd+w0mqUwZRxrIzrjGjKfMHaWU+U+s30680p0oBPZJupKfSAWy7IJCUR9Ez0ot8rndl6rvo2RkkmxZ0Yc8N4AKlxczTBwtqa3lXpXCUymotvDwOCff+z3Asbj0XkMoXlAifFY/BOy1zSIydkCCYUKnZc4e8JzFGBGL+Jh2AHCpsNDIEK0sOSDdbx/tXtrWLkq92KeDYUcdgVtnDCWTMY3Noj40k4GH13RbA6IFTuqlvWnAFtwJ9c0f6WS6D83CiB1W8X14ZJZqY6BpM1IxPuGhKL1bYiq/Yj5SLyBhcJfVC+8AgHy/GZnpnHswsfV9ahtHVf02O2XXNe67E7flzkM3A/n5ZIL8qDOwCCCw963aZyQ/CralqW9lnGlUEadUMqUMbuGOqpg/vHQ3x7aMLieJVKOjgwGTTN/+//wka9fwPiwxEPDXGQl1wjxrdCQOjMsTdpHA8UGSu54jIJzh90gWu+vEtraoV9ZZx3ehXhpclG8LpVDonQ4dj3dPjG1n8oY0+ULRqaovzISRaqJEHKhYR6V74OeIxNfJc9hbU7H+NoOSekCFOdGtnN0pJyZMBgZqVakfS1+6fiHAU9jPwRq1ZGOfYskqU4MHQhVuBvCNrnzboJ7q9IOpGaxZLeSDV77TvC2FDmZ68oHaR0UtblKGfM8giuaqVCybXKDrNApUGkOgMjGR7hZP9B+m2nLT95ao1xKj+LFId9iug6X2Vvxy1RklZSyQyOQNW+3FmBy8BlWm9pAqolQCShhzKLFbYQFQKZ7YDTwo/WhOhsO/kivKoUN/JHPKt9Rwqm89mFoHlOcWYUFaw0T5R+lyqAcv2htqMYHdQ9fIpLnRqjiO1uBq5lRjxBq8z9HSmKGz+wJhqipN1q9Eh0pm/C8YhbWlE93UQVfRRzVCESU3jxY1vlGAOkFyMW7iCIG+ciBUVzSQO6S9n0Xd2RFGqeC72JkjfNBwxIBmwinfxNz/T9CeAPyT1H9uJnCdAvdIOcNhAzHAOnm7WTuK19QRy1aw6UeQzcnisb3pzUNBgWU3Wqk1z2KSlog9EBMR0DQmyypjouRkzTQ1osDFzsO24PbYu25VeTGrb2wRbmnq9VST0wYf0nkibf6I3Ppk5JYXlELNNxB+tnjmWx8KjRIDrzrzG93nW9fMkzuGtSfebRc3L3hhiFxIktoDkQ4+OJDlsdad5UGwD3yuMJ2t0NN4cKZSdZpej/u/ve7xjD/7Eo44Yz2YnW6DNqmcrSYqvqHv+04j0znqETsx1h5qvk7WlmhKrcxZJcEdDSNdVrZU75viUd4XD5KN7tsNObKC/GedkANkf9nLy7ZVBYcbAeN79TyvKH0M6T5kmGfjQKDLTelJycnctsdPQgXiMZY3Ct2qlozH4m++v/icmKfwdqyTuOD4Xa/AYYBPMCr+0zIDGueWyr3SfZYoa36cOumrZ8WYT3v2Rd5Gsob5Ofww9Iwyg0UXszSCz6xtwtj+WRikgsx+nahMtsgxQhbYkqmckk53St3bLyJ9GYtr9uHCdFz/eW2zsnK3hQkqAlTYIsZM0/3PadBiJC7yOk7TnbADDf4Crbw27Ag745yxD3wAauOhgRKAK4c5e0RERCIGnKjNWC1hyTjpfIpHVfMPkIZRm0/gGfcSWMsCgj833SAps6xHvq7BbKQG9HFOYR18djB/2sTaFLUnub8/NBsx9c5OwYeJ7gGk2+QI4Bk4BKuyqu8SksFyv9N+cPYY29MDqZ8g13pXky6iX+ZsBDzkYdTnXe1HmHpWxPHsDnTTloKijPbEVnNDK6y1l9ryU4bP2DFvzOyEig2YICo3g5DkupWGBF73rCkgmEwY4xSUHOyIoLwGdzdpEfBVRgBGxPwBSI3/bFYo76NuaoOJLFLn4TWqsnMdKDf47/szNAqPQyIuE+pmoOq8ZT239d43LT4nCpEbjrpBeNJQhamUq5LTyPBn7Jyzgfc77fptl/x5JRmyIstDDjmvD0V6a2warig455NsJeG6VT1maN6rHwZLS03kr+SmKHAzxU7kngxCmCjZrhfUfCfX/+G6i8fW8uLdgb1Tv3jYcp+qKHGUIgtckwiWnXvjx/6UpUfdVglpcUK9z19bM82jBneHGJrR/d/SZnpJiYhdBqcjCKAij41UP0XBWMOdzjAqgif+Y9tVNjUtJsJGo3X1b3fhsCKMS/yk9iBRxNamkJZHB7WlyquNNhrkSszhhOSCgDp7thjcNF4b4KBb+//dxyBN+99BcxLpLI9xGQrd/+qFXMIKxxwEXZhy342mGyhR+JQzxFdpygNv0ACAxvZ/aky9h+wZR9VlViUg0j1xPN9H8v5DFsEMeUeRVBfjUqD8l7z2VcCX+HfSFSvjG+1LJrYoU13VJBf19H9SAq3dRj+zwAn+h5cPsI+tT9/MEaWZiawyCWEN5Ej2MPwV02VM+y6UGrSO/TWz1znVMC6+xftko47ZQ1SKXv/gVnuvoSePoNiNwqyYlidfrO6IsPskOlre+s4lvkgJYWvFWtm6/bnt/YOGGDyx++ycvI4331lkCiYkHjmGdS9o/obSVWWSt6O/wuLOMH6/AqiscXUgw67Fh76pdc+e5GCEcfCsgzZvtKcVpJoH++ug6KcsZy/OAXor7CBAHhVApoQTQjTMaYU9txqrLtL6zUOXpkEnfK592O/2oYoxauC35pDcsVSi9cGqOpcd5/h1S34oPkQYGRS/YEx0xPDgf1gZNoDQkoWY1Z258Lup4jnO22DQYPN5RflJYvwAtk8VQpafg3DX9pLCvRLQe6k8/6aTbwKwqeK2oekT2BIvDB62wLd6WFucVDfgLNqWXi7tCxCLZsPvOHS3fWtDIiyK0nWws3nNgFSmpg3Z6C25GNKPrekpUQUxA+U+owgA0txK4x6ZY0t3axnoQ6281nQ1WDnuMImmvmSm/H5E1QgLmi0obGy3hjPiiKSBOKVj4nUsspIfoYL2LM72kWIn25TuePzpf+K38bC5gy05898A1ZWzHAlJEryZmLnUuyDvEHHWXx3CLAo4L0gJ5ygLWENXJidK7SHaVovEEPBHGI3LTBtkHMO7iVng+WzrBl+RJxAkqnxkw9mgZDMzIyMOivbem5LcUUvIwb4XVRvxzXOYclLqv4HHgzhCP6GhNJSRQlAitBmnhHJ6byow35x6wRYM5N8xVhAhtIco4kyH8nuRE5xEVDOBzoppVSBrj7kKFabGuOx/SlttlSxlhgRhkjEa9+Zy/SSUDCWNkyLMipRr0W0dr1GyyHkcH1FMMdufc8EJlCmKjmk3z5V/n6Fz6b/s7FimNFUYn4DaBKbslZRVyJs+IieLuJ2C9DF0gVk4TMYl62ab2tCbiLcx20RfRtG4KXLL39JOLFVi+sG+WefmsmmagZwotZCrubf4AtWtDmeS1Hd+nlVOy8kceaSmv9F2195B8MGZoiglGG+hCvrRF/NvJX0MuTNGysg33FGCo/d27+pH6tEbvX5AnpEJkTnIiMIt6u6QgeqzqHr161IUj03ga358vmJl4/1XFetTSko+TpaltdC6NZ3CJKakw9rrKGjZbfvFZZzIIH0tvMI4GqcIHRRjds738l18GaCEN2LsQugWIS70gKfTd6NLdgT50YDQf/KUxQM5Dk3LyTdOA7pqxTjrS2Wp66mv3a7hV7A5qPWdFwDja/vWAuDoauW4DeRYATTedMUtvsxQD6o1Rj3Oj2EGzUEFYJXeBZML7M3CA0rqG3/wfLy42pA3DyMA8E05APUfuYZFM/liEDyw3tjMPeDMUOV5rST1nOU8b3vsBG6RYPMm4Q2PAovqf+Ehh4lOvgpZ2penzWf8rQujKENHw0u8E0ssogoiFYkrfmxrWFq8fEwR+tYQh+hsJmzKXy0Z0lyyyiErx1NOktIWlB2hkYjXIAatnLw2vUVg7JPtnVs9jCQEKUpI90jEHdiFEVbphTN5KF9M73q+O04rFhNyo+8dQcFi4EzEEXFDoRxP31XGOEKSvXYj/MCTQuBIHcXjtG0mrWDGM/g166GjZloetxm4dQavg0xytazmGvuyv9JlU8tQ0oXDquWIcSoH0kD1DGQZCKaNDjHGvo9+jbU7KVwM9ypNx9Ovl648yUh4mWikOWez5utBlmqMMd5dmaovlmrak/7BK0C2sN3CtAMFqMiH228dVeXY2QqY7s9GfV5DPOK/l3RtIoQd2/TH5EFrkkqyTdUhJuGJXAtpIq94Mi6Xa5FMm0Z3y/zKOmK/zzaAwhelmjAMon3rE3k0blVOAqibuPUD1ca5CL8uPULSw28R1PqHszLIDto2AASg66Oc75wXqstdJq7vjrcQ/y1GhEtUrYiKBpPx/1qiZc8iXB0LH9stsUqzHvSeHPZrJKPkoUEBJkvp0K87KuhbU8zt2xqesZ9NuXsJ82dfwbr+vTqh2nHRkeuutXO708IVq+ZaB91xogWZb+F2ZYO9GmlOD+fjsl8EfHjS4qUEJZY76VULthKq14yevnh2dheiKfos3fDVhNYlyedsR3ew54DPHHoXpXTeMl1Ttr8mLp2GHx76wkSp13E8p74nz7t288BKNtZ07Qkiz8e+KEhSZrBDd0fijb36tCyIgVKmGC+hf7jS6V1hqdhTknre23w032G8XLiMeafbfwthQVLlS3NhDXdIPugG4C8lLgk6ZxLOyah3JgdJhadqP60AR/oIBFXZZ39Nyw4hvx2SDgUbbFdAdcvesyJx1p/ngBaOHuZxEPBcWiLLLGi0IIVOSB8tDAaFERpv6GPemNnyF7kq5RW6kzjY10q1kCCNyuU6AGeKeQvsGlok4QlcExKxjPLhcJsR6Jxo0PYmBv/zbBgvOipK/FUS7mnuiufISABnwGMFH2DOD0PalmQ8EVR5ICIuW4BdfiN3p33gyrvuOxHuHl3uOdwkMrK70wca0wA+NVDo35ARoJwc51Y4exe8xOcyt60KEhsiUoOgiJRtAZ82FhWVvF4LM7JRyWHxRLT4Rhrcbg1aSq2TZxuG+WR2E5iJ1mWbK1JlgXc+cHQIS9c6x083nlJrZtvcQwXfn1CXrIbAkSpSn2czhfq83TvFvJBUsDt4MBgJarCz+uMiD3kg27XwXjML/2RnyLjKMCPtToUo7pdT8wd7DcZpQQXSZvAe2U/Lp/PMPb8ysCTK7EpKVovCYFhYTvo9/n03TkOn71So4NLnPvr2DpxVv9AUJ9PPM6UFacpWczoGiBALwKor+DsspnQGeVSzdcEbv8dHMA0bzijLGik+iD4aVjGW6bqnItJJUHXBnMJQLqF4VOv3w7n/gyJC+8Oc8sFcUmn3dG4XTxPp3LwWnUWb2bUDDkWcv7hybArpAsLLSFOVPpLUp5QUpi61ul+I5rkSo3WyVHDmG8sjPawjaYl1cbuAiaVcbD/R3V+QTjFzzDAhpVh6j81cuo9qnlDUqbD4Y0k2HkSIVqlXpp3Jciw7by/82C8fG7ewG2VC0OFCEACCKM9KJ/HFizgmKj1M4fioivsHMoHKLUwqDQO696K/eU0WXQl7Z1h24gegUmmhiNwqdRmYsOgWldADqrI8ufs6QMCPwz5rh7LsZ6Hy3Z5G+t1BWvm8Qy0YzgNU0VGizlvxqjgqn7mZMBBFbXxpjbbHtMUmGh18krqibj9+7s+SKy7Tk6YcS10H697ng2GdkGWxtveJ2RCFi5OixDkEHXQ+4I3b0FOHKt+G7cS/czg6TkYrLos78sG8EIel2G7tWYhzBd3srvAVn6j/58O3jIRyVt9tQvbYCnYFSV/RLPFy5wALcfwka1wuZrxCnWF8rfUneb9fx3JJA9N8D/8FXJFvRhsuuK5paTIdoJEEw0sJeTWgm9vYlRBNggQ0LmKyn9VHkOJbmiVj2k0RLJCLL9yIjEekKJlfg/BkRasdgM5rmKLm5Dr5cBFEMXKPzJdgL9u6kA4OuIZEz5TPCIKH6CkUJyv6o2JX3qHd142QOuTdIxD9TiVW3S6NIg9KMM39gwk+0Q4M63A/9lXE7Hs656ikiAFitCDnoD3fO9/apyiT3z5d3LqqoM4WW7qjEyKluEDE4Jz1H+49yb9aHhJH/NiQXIUE9DnEFfsv2F++8eWVBz5om6oySdvEvVdaMtEAciVSjcXTzIY/KR+BoKtZ4Jg+b4ZghIpk9YOIDhPD0VYV3Wtw0ehtd2uF6sjekdbGQQqJ6y+w1GpkwmaC/RJHYM3Q5CzVbTt/Ni9pEWGkztMhQ05MDReExKpgnltc7mX6TjE4/bZTu8CEj++R4IVxtJyN2Kbi28gmo/HmCbUnUwQLf6j+AW5n3EwkUVN5xrowTme+EG465DUXE+I076TmCxUnnz5kXaRn+Nff/QO5Tk+2ZT8xxkrynLkYX2XB+C+j6BBDh/KcThtHcjg7f9z+CPGGhqn/e5//DN80PcXNZ4mrFDs3gCzGjWDuLRLETqWwvOFVGOpDlIRhvW5z6/I4gc/XnBo5LfFNKDZDIqpGVKoVgiNiiGGLeMIQJLyxwFp9dEM1DeytwzlLqdaBr2wm/dEfZd9fI27sc/xHD5C8wraBtS4NmnoJ4dkzWfXwn+goQwrsMLwJwrXoivv2mtRqkL8DRFCj5bkuIFh2YOkZDs0IIXoWxgCd2kLg2Wki8c2r8e54unW8K6JORKfOAPM5p937PwEEpKt0gE4+W00W6/fIZJ8Cn/s5LcqdLQ07yhvxk2zUOYci38plu+8yeFtudoNFIgl8lsc148I7qkWtb4N9CBuk9bJKBLaDXDZZgYWE9ZpPEFMMkRGLFfPtFJhjAVuGO/XA/CfIA1uKawsubfREI6zdv1HbF6x80VQi2QsObI97r49KhqsPhzgCJRgdCdEpLl0AnbH6CLZlrMUaMBMk2HG9XpUcMY3FRJgBrnYZpTYt4VPIKKuU63G5gd6Q2NmSUWEqMp1EFVpqanr70n4gtE5i+i6CBCvzKuBUlKHZsI8queUW56mWOajIWnHSkLMCa0Lx2edROsd4dwtEZuFaOzHz9xwFe+PNaqmSwSOZz1Ftnj5ZUEwMIEIzx57TKlRIRms4de6a3DqrhBSAUb+UDdk6NjTasUgfZ5IXfDAKVfHOf1/b6fG1wLIirbhZ+wsX+RkO80REKe7gyMJUr9qfGeG3tJnxHzarxfeb0euVeFRSQwwlKEfkxuUMqUivbijzxrqE4sLd5lezhGTOZqSUY4DLIHzZAu72NHNuB1qSnrL5FXddK8Z/eK25StWem3XVCo+7q/5coHiwAV3Sz8dHBMTe8Ld27EWzBuxQ4xEMrExQwrfHp/EVTpccdpPJ4LRdty7HJgN0PnXKyDPUhKtpa+pckT9W80bKo/Utw/xWX7Njz7FrBm9K+oGtPFBvVIPKkFu7gFfdgo3yyvgTfpXFgybO8O4I/fXTvqZ1+m/jMHBeOEqJwF+g2gLUFVCUuwD5p7M6Av2r0M6N+c+Ds4t6YnWtej5jNSVBFsFsuv7m/nbVtCWVTIQOellun1JgHI1IX1356WFhM5lJL3EidVfQelTX3YKA+x8dlwqnU8fYHB4H7eVwZI41qra7RjH7AQfjEgOFX8EblnSecEvoqQl7miO13Hon228LNW2JJ6rxuuqiARSy+l7mVLrKP5N42oAZo7xbrUR0tOPzJCahSUF0cGRp3XAW7k6uSLSNA47T5Irue4GDUEidHp99AzznsQ+BrL3QAIA/UneeO9KKKPqRO2XYgCBihXj5d0oS9ayOKUzO9g/tpf/2/oVzgTNtj7/+GweVsAF2Sw1lllAe65S/E0+z/lQuXfaNAUWRRDd5KhmT8qBBUtfK3ngx9C+m6WL8TTwMRGk8UajWlqLPGpm0tpB+OXh4D2yiZVzGsgpErRdqoHWM3zMF4bzqSMUawJQhd1vliZN7zE6iDhTgTbr2cgaquGx/RElJhe7sOs6BD1afM7AV7KkbxC4QJYFHmscKbNSvqi3s7i+xhFIGAKai2x3P8OVNkSlM6F0w6FT6B0/Ow/58orRXTnWq7WPGa1Y3jBi9lCQuQ9knQb33hEeKS/FycX+39K/MIsMqXWe9waDRVkrepjSR37JG7AzP3qXccGySt210kXR5NU5wS0gsvk7u8nZ701aYHL8heHAouG+0+Db/2Gjp5/OK+Yat7RvMRWTZp35M1g+BraCLJjLgamgxLm1Yr2teclRBmZugR/RfUpX559nhzDhQitZwGuXsxdDtUVlOpq4tXmn77Q6k4MWRHgVzSTVR3Z/Xwko6A9d3JBtlujQ6ebeBfJ9th9o9/5IHpRNlajfktKPle2TDtGEOEzh8Tti12QwIJiz8BekmAH2FzK6PsXubRN29FEbVGhi/wBqOHz/HaGH6k9cJ9pa3AKnKeo9L5UDaiQNod0Yce0zxfX2nB9d9z0W4NUhTA9whFaTr8kGidAr4Qo8bU9tYC/9iN3S99hberoKla+bm4ky562lLkzek6ZxItiI7VZupCsHde2mfRLyWZVvE++5J1PYpUFKqKh1zjEt3dbhr+n+DljhvXWI7BbGe+8DzSe50QxgwCpk0WWulmB5R9sr6LocKUhMMTD4PjPuCFA66NQqy77DW/sWiLg3a8Tny3UQJin4qb8eKN1dSDM0YlKqSeWK+OeX92+tCUnipgkCZXcYLpJsEVLBzx/pArNsmbH8iMl/CD09tBU9VbJ2b63zUMgpDBJhbpHws0HfHIVgtguSPmqbLpKvHB5z7SXsN1HUJpf6km398aOv95UtftYIbPtkISH8+SVEVv8fVCDSC5JZONldzqra/yG2y2lAdDXtqazPit6Xj85lZ+XGwCDirgSQR2iRA8PiputZm2yVOM5+/3YIfK/rbWWPKI2ejc+IxbN9s1DcEistKr3IVXGrU1U8BbNAFcSa+rpLTVtLrKfFOzMO29p8hikG/roBG2JX4lFyzKVTil0uH1bXJNdkbKIe1/ZiAFKiy3k0ACDc2+UHJPyRDJzOU3dBq8GLN/CUgAWyB09al6y+ZQMNPxsMngq6EIZEjJsyYse4UOQeFJxcnZ70LKJqV0PPOC71C9TMVZtX25N0L6WjA6JBnFccIVGZdAxPUpIb0sbSP2Gpl1KdygtMvmKj2NfTllUWfbyyYZXOV05j49R6EOS4d+PXTsNQ5HZiODm+0/bV0SLbwibRI7PEm8012LUj+MgeKQGifbCIFUcnxDF3HMabrHi0TKdKXdeJ8gNVUA+TGk0L1mxauv0sbe82XKxT+4RmJTFcvNEqkcyrt8cNd8kkzhR2wp9WWERKBTziSgMx7m3mNz9dHmgL/bASmyPDNEkEQmmAOUKKGOFz374TTDI4u5qZxddN563zzkgVAxsU2ajMbsgbcZqEgALyJ9ryrItjAJHB/QMTpPXW55R/Y9/prwLLgEamVZHV2R1IOQuwSjy+2bi8FZlFBswthCT7snefqqAlYY7NRx+FX25YB9TAg71SL2xnGT46LmIlL2/4JgvozkmwlHhBMejwT+bYFGaMYIiALdM5Im+K1eGgyb1xRiVQbit1rNBNPqpnk0/VW3PwhLE1T6WxIg+ZF5r48gUmAx9lJ81/DsudhFYomclqKBGalqBvERozIMr0Cqk1pMqFx3eEwl3i43HUkEie5nj5AzBM5lVlAyOb4Q0c6n3O8tFBeySv9hBaW7GJFMJTslFRVWQyvbIIQhOlmDu40myiatOPOLSgl8lhwRdLqIVSiWXKWKGuAI8vMwkIzh/NqWnVcbuU3PNueGtDoN7qKas+XYRUry5gtjF7ZWb8lC5CTCq02nd6EIFS95oq2cwFIklOEjXwPACgyPVp16orOWtmhBbI5j1A9hDdUyEEQC0+CJa09p5Mfw55OsaO4dTGTfNGCV1mN5+H5DkMUobr3VAVmrGvypyvFtv+76dfpkNErjXnfCSN9khMZzxbG5P1GwKJZwOT+s1nrmrzVQUN4cHeKffwLqyRgUgY00Qg4cmbqtDV7cq1ScexZwXeELxrhQ+DsFUUQp+kL6Y0OGbWYQ1oyz290ia5ky2wYHfU6VAlTrI7BlmRD7/q6Vf0rtO/+529zPRCNosTOpSPQ+RPh22PYALRivuZNo/fTWHiqRU3yOEghhzMBLak8GIa1J2TqEESI0g3Ut5R3Qmge8HUbNBHBJ9TlFy9E1KVytgu/HXi57fOWU2RKwgmZYoVFyV3TUF3utcLA1Z1Xo91/nhTEoEnS1WeCTkFmAoGOwOIfL2+IpRde5sb0XBDxLfBPeKuaITklb4pAMGPCZbXLdGLjNiluaLGlf5d6Ez7xcEu2wKRZfQqtYcqotmNE7jUIuYyokXa1HFqCU8uZi5bwvxByLwkFtbN0Lu1er8vFxhe9bttJVFtzl9LfaU8QsFmZZbJ9HyHK9fJ7ye+mpzDqn+dpk2RvMfSqRAYC6LDos0r9PkhVQLXQ6AACvK6MR0ALTU0UbSGLUZcyNcCeeR/zvGQUf4JDTAYqvXnsGlg8xXvEEGmDbEjalPWrm7CzEQ35uiOsWUI7rbtkI/c2xIoRvkJk4SfioqhPNjlO4H4NQgR3alOjivsJ4cdcCKiN3xlekQU8mJue0wIwxWyZJ6GkyMpflezCHkJdc4+IRJ80gdIXioskMl1lOq6gkK8iiFOqqTjFUrcbnY3ApKJjOshfjoie4x/dfFCq5FA+/tj06sxcBKxS0Ura6y92QkRAfEP3+KP1mURNO8UmQX9RySBKGGsd3L4NIXHRbScXKvOm39DsuVw1naRU6U2akl8cv6rBFJGRALgsJie2Sh0MYcwW3ypgEzVpQ8eNaCs2tJOR7Now0pKbD5PpluMu2fS1BY0kejBL+XAn0cEn6NfSf+lM6N0oQwddb794++rn+qcMGRATbHREwGbI/1ZHCIcHXU9JqV4FJ0qfTuCUaF8sB3zYnskiKDYUMp6GYFZhKFKNgD481MNYUNSXW5XjcwajKH8lweq6RLxtmzNdYzI2RQBhRKjUtTR5yYoe6ClWufQKdDkfV1EU8QB/qE1GFjt+S7xSuD95HVudROMWJNeBChfH5WNS79Sr7mtgY4d9TslrmQHCRawV+0u8BgLcdhVQyplRy5/BBYTF3VxTQ7zaeB8QfGbBKO2B2whCZLZM/VoMoSLDs+w/Wzf/O8+00Oc3DNRlsTUaZUakJ237H57sH85w4sE0lkxzHsEyi0tDR+gcRVb9NdZ3EkJl30wJc0m0pMKQe3HOmldRJhELavsgfZGRaxLg602D2Z9nb5oi+G0JyPQntjjVTwTcsTFvGoWSJnBndd7wR8hSHIw3xy1e1WZ6XIDa4hokgo7K/G6j3cwTS49tWEzCAsUTSDWP5O+vltJnEV+RxBUZ3EUM0j6grKkqUqQ6HOWF58x3wp0+ZrXJ10pyt/jBbkg5e/XakhDvqB0ZhflVicj9AsdHhF/gvIGxfuoBezmFf3QEnSmoI/nQDdtJGR3t554mOSkO21HFr0fcK28TGAx8YaLQN9s5omLZ4I+224CB72eA249dvIHHsNYT/6It4MgFNMlcn51ZNeG1iYz6yfi8ARXFjDrKD2hvV6aCJPCczOs8lURqX4sWli8eoK8tJcbKSfZFHnUVehs0oLI3pivZiN9Db38fres+Ws7JNFdVRUl7quB8eqqHveFi9+r1DXF+6kBnd2+PfSL89bVLhiYJEvqd91k3bshttr6PBRFqv1xzmiuVLpnuFgJ5c8ADrZ616YCAhmOINtJBNnHCwZj839a34JeYF+c21FYE4368ze6vLjISW5/+MHH0hM4rXT7K4+TY4SZxJCOKv14tmLBXm4qLsybJOqi3JsbWDShpETwJuN7M0NBkWAKzPvk5Ssirw7qSItdBZ0Y8TyfGRdV0K195k0o8Voivp6whAOWletuRmmNde3WsCiOa/sz01c+adX25OKsdCZn9IajcjXX4srRXqthKQ6nfsVXJgKq0ZwP6WyaVFinFQ1aSCfBOgBoh/foLteYAy4mqkZJ5XubGm7p6vH9/7yE+jLYh9cLRVJ3kqYJIB7L/r2+GRPLj4lY5KJcg5fDgldTbQENK8D8Y59nJHAUxbbI09BJ7BII34oGUXP6P7yhHRQLQGb01pEHENyfA/pbWI8FhXvkAmWGbqoe/Fyb2J/FSLTRa1mwI6Ge+C7W0PexNOK6b9TyHggxs3it9hnqVSr0yTrZIZPl+xhY9Jyn2FADJMLR9bb4jAwvUfz5wIR1PVps1crsCEpi1T+SnZJyG5L0+zGp1lNUsietp6xlEJ2imGZ7zS2dd0vFgtWZ/TO8XmqClgwaYD2V6+MKsIANR2ggQH7cANdAa42PJndPpG7wIPUYPdLoyTH0q1hPvCKZQzAuta0zlCX8q/BLtzNZojx5MZ0JPNeXvjik0d4pjFi7HbfAB3Hezrauv0BqENwXAzNWsBtWZ2ami26HOJQaZg7r4T5wlcZextmaD9yajPyL++IdGKy0u6YQt35lbT2Vq8EgKIxW4j4tUET25LOM2T/1TLEVlFKHbupWhGBFtEEUFMVF3cncldjh3Vg4oBBopIY/fPbd9V2WZIix1QQBq0uYrfxpWRgXX6IVRJopsOri+NvzMBGpBQ48CihJCIX/nR/XeTEV7lwGTJ+S0z5pLqTcsbeDubTU9sV06+ARqvFY4b/IpqYjZXtn1Lyzyg4I2KGI7IAevPCliL7RF/+wl9TsTus6UBUPvHgbBsITFAaylbUC3SKprMvzRTn+V4hFcuUJ1lpBO26HGFYBFLQl7bMZgzK/kF8HrfjwtRVuuTNcPcTABm7DpsUmO4YreP/CyeeElLuYBG24ZBPsII33uinRbhT1ciI+4tXEnB+WjGAbqizEwaghelbnW60xJWwa/zyNdt8O+d99tV411ZkIhvdUdIY2fHUqcWR+KkpA11RXa8FUPDvDZ0bmXem0DpECwiJ9BrbJeqvqOLUNy9f2i/h7sbOulJK7q1ApupZnH51f0Yjp8Lv+ZrRQ5g+yj/H8+qfDW/ePXf0RmQ27RchKg4jNRVmdMYdl0wJOEfw9MS25jkuD11uGG9v6fjo64BZxWhmhjct04/wd9VtaqQonTEWv8A2i6Lt/gcLyk+VfCJ5weofyV+tWsS0LRqxZXnQX4+z3JRIjWwMJd+c1ZfbKHRGK8KUZbLaF1GRzIoBBfRATWF9YX8i3SOe9wPMKFAY6V2R7/WSU4baic2lXy6MnDZ7kZbbHzIPSWXoe0ooPTXfLAqQfaQGgrMsjDTLjGFeUA98Kb22agdaOJOfrjyvKBoPLvm2iwmmPM3n9jz8DEN+nvblSFWGzTzhBZO8sGr/gKBAzSuJJQvMhg+tyEnwEBaqkJFXeHQqRbSt3jbPEce0AINJi9P+6hrGKFP6J5fx/FM+m09XmEH4wRtJzcGQOFVRH07nn5o6kmEQEWcrBok5vj1UBWuR2OJuFlVzAyQ2C9I+EUbN13njCuc5rbKlh6ek8+jvwEQejSgiuJdaNwD4i2DXDXQcF7mQLDvibMaX1eC4zIWFPkuomisiZGd0DkGbSap08mjJDqtAgOXznpB1J0QeXh9lXq8ddxNdKVw18o2EQ/GTbAjQ6EmET+ukhPIe5vebEvVWSoUZYglQbv/swzudXzGksmJhWk64ZVI3FfFHE6Zdx6VzrQOdObCCoq87mot36lkeR3nVw/uceRQOJZCTIEuHioseLMWqd9k5oC8aXwUyWuRiEP1+St7/738t+8cpBqk848FA6MIxMnrDuq5aZdDpMe1xj4I+y83i4wEnFKl2dFQftVldjXd2gYw2iz4nLTjVxO9bJAsRtLuw/HfkZwIxgp7G6ltHEo2Xx6JDmq7SVhA+/ybTLIyhJWcse2pSgUo1d/o/od9Iqx7y5budK36Jlzr4U60weP+BmKmwQU2uj3WJvkPByDC70s49EmVsJZLyhopxZGTbuPmS64ND+ClfFZPoU7V5dQft8UPydhkBv7NBVHvDUba+B0FZqyggug+cYx+YtczI76wGXuJITlQ/8se9B2zp3HfXr1G+1UvR9/mFAz2LRxiIr3jTTftvevqa8FMlLxG6GT0nAv160JRIQWqDRJGLQtOJMyPQi0qLedHLQDcDgE0gaMZXTqJjeArBXP9NxCD2dIDeTlakoewUOxqToJ59TMN/tNStak16k6x4gC0B4xh+RSRfkpC/mmYyo/fEhS1auvQFYXheAt2VoHZtTj0trwROAcwBUhMqJpTN4uLpSv4MeZmWerpZZ5K/9HYfbFS9tPT8wa7WVgq84X1cdjdO9Yfizjmj2DTI8tMrj0HEwed39GH3yjkld6zsf1+wWyeIxXXpvP2eLguCENdjI32QTGuF051ETdzxHKNcmXHgefg4IOLRfZ0bx9R0ClJcE+8cHdC2cYhEUnotk2MEP9NieUvukbx/2tWGthM3oownQLnRpmjOel3FIxV4jG9DJAdtQz3EkfYqCrNqln8NE1olLsgJuoh0ZXcBw+3V3zHed34/aqBT68FSxCjboexY6mhWZnCrEvxNN0OeNraNj4ZoqDNhMCH6cbtU9XPjJ5cGKy5Es7mR+jTrTw6Ikc/7lsCGbx53onottW179SNIpJeq7/CDZfZilOlDIkxz/5gut5LwmUMbpTSCANRqV1mLL1AhTUuBtbJsvvb4tv3jnsl9EtH1bgfCltMCkmdqR7ie2sm9+rVN1ndPLJJktaH3H44zy11MC1goE2qlSxitjYk+ujAJ9WYmDpQRh5SJqHTD92ouwDg/VbYhnVRfTwZKQCKbpDVo28u9Z/cbHWku1iK6Iwzztso6ekgmWg5GsglbxZD8L2tqfDe1dhpBhDEN5A8VC8iQlUMZC5bOL8LypKG2R9h8Cwt0x76hMQtxl5qo1mMkUnMwSidWT6F9jKxnfvS2ckJgmMoC8tdicGvfAWIAKHm8r3CNrLp/AUk7qZfTgSWSRIy/HRqaI+7kcVq7lRwMfRGZLEnAEu5ap/+QCsSUupJbql1mN/TdGO+y40btFTq3GN2nNeSCNevxwEuL2sAxuDMUxiDPJH88O528zZwMqDJeDwMF/tc6M97QTe9HTfkYB2KEFUujO/XvWjw4r0+OzGQ76kBP0FYBTkw3s9nPnOp4A4BElkG9ssztB9Iyc4rN8i4svuH2YIwfHqFLNWj49XElpQ9W0UsVFKUmqjW7vTxcBtWVPhoCgKHjkZuc7kJsqTq2r/rFy0S7eLCrpT4qR+dz6nQOxa4f0YSaQuq87dK5F5BFKQnyL+WiNseUa8iAr9/AGckWZtigC9jVQOUGLFzK/E92eXRopDlnMgR8dQyxuzmIizPJcAAU+60lexA0neYA47ce0nOfWAi9vxRmEwbME6mBV7tLK07fHTgK/U/QrxW/g8bF+eGyTv3JMKT7H2dya/Ktghww7pI1u6True/+xkTYcrEfSsdV8JJ/Kz8T2houeHHAD7uXOnA6enKB1a7f79kzkq2ptKrE60ED7lrALruKGWqrh3ogotYNiuw0D8GYQVBInfKeVPqVUWqvS9N5ZbblcD2deA3DO3WX4LMbKUrBYlTmLreSz9aHMG0lTIKbjUDoz+vZGja4SSkMBJx1EX3XY05qmY05ToAIgvmRBotk/MDSM2k5bxUElxCVnhts/BjU7kmUBPbejJN4HMKDJDMcfKVjYxM27wHp7/AnSkI3c8yG7Ct9YllEuj62cZTlQoX/nPsQ418bp7baWM669NgMKyY546U2uMCfAK5XUUJP2b57ul5/xFs2vZwe/hqrT5DDLKhxYwRpIMHN6cLVaDq6XkLpVbPzx42dn/uujR35HrduMAWMp1BWM0xnwHfOpt7AF25YyuJsg+7poZphL3KCHpwyB8vGe9prM/mdcS8T1N0/tCmtLmCjJLaqi6vIaTe6FB1bKSUvqtM2fFs/2qg0o/yOAvza8szl1lvnfdopaAqe61roTrLgHqgWpMgpa01OPaRFCNtjPuhM9nUo46PNhE7kVibvfq7EJSEnUEny3n7LF/rMkA14ywkYd3qu0v23Q0ETqsLPiNFrwBXV3kQuCRqoqbvIAfdcUk64jqb6I0Lk86R3GtQzmZlZISL+oBpEsZSCNiYXBHyDiSwInicQx66qnQQXgYu7goxJjkx22P8XQym7QYMX1rXScM7NWNKRIV+ubBo5xCnNVrb/hBWyw4utv4TO3BREOfFQ5WQ4YJFx9Tu7J653HOz/N8PucYSxgovCrbBQJom8F14GO/wJ2plRoVuS6IOHJA/INm97NqaJNg/JiOYpRVNOBsktfBMWq3rAI/q3kOpFW4OgIRMZZ3TxdzjKrgB8P7ObU/RM/j3PGT9aTs7c+2YEzLnyhlgiNsws49Fc2Jz4Ou9SNunosCttzTSChZDgfcVRzdf/FHPRP8YEDRJYTW7MVVZmS7h7kKi0W/+G3KTbc/qX4ditZhhqcn3Xohy3ycT0sVX0jNhklG7aQJday/fDEL8IWnO0uMKO6LiB4QitignEHuoibXsjwFBjsKWan1CO3MVJ0aiwNZHRhsHI6k3oc6QpTHTVJl1BOLSAapsF4dP2nLYIdhBYCdxfDhoPblKsmHm4+PjCBAv7E9EpbXB+GzsBmEy6tl6Ncmyv6haf68eAOsgrdPaauxLVro+dWO87IUC4tt4IJ0q37s23m8lsMtrENH2SxbSvjsvRB+3MAVMQuW38QNmf/EhTBeu2e9ebJmiRY7WPFaJe/XiU6QdBzkHnUAS0ELQUlzT8HFZ6cAAF1ZC1IuJTefj3mCY9/uegFVQ2GdsLPTNcqbonY1EIcT5UBIJyKpDwj1J8THKsrQcKNcBd7UfpJ/yBGDT/qw55jfDLLOL/L7t5XNiHddr7lgR4YqI2PdJrF+3SAzmOB8JzrzauAZyD9YfZcJBk8ntLfTSalMdUh/hptd2K8fw6LbiRUwJ9TNQk3gK0m8ppgYz3I3gaaJmCGGJrT9U8TALYkpS1JqbHtEASN3v1Bbk5LKn/5c/GMMNM6bSbh4yxTGPDy3N875hG+cwSTuHIRTpurnOSB2bn7JR3ZK+Aflyg97HOOjJLzkY8T44oQMWsdOlbOcASMw" title="Mekko Graphics Chart"/>
          <p:cNvSpPr>
            <a:spLocks noChangeAspect="1"/>
          </p:cNvSpPr>
          <p:nvPr>
            <p:custDataLst>
              <p:tags r:id="rId1"/>
            </p:custDataLst>
          </p:nvPr>
        </p:nvSpPr>
        <p:spPr>
          <a:xfrm>
            <a:off x="97305" y="1194845"/>
            <a:ext cx="8947801" cy="4824955"/>
          </a:xfrm>
          <a:prstGeom prst="rect">
            <a:avLst/>
          </a:prstGeom>
          <a:blipFill>
            <a:blip r:embed="rId3"/>
            <a:srcRect/>
            <a:stretch>
              <a:fillRect/>
            </a:stretch>
          </a:blip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2"/>
          <p:cNvSpPr txBox="1">
            <a:spLocks/>
          </p:cNvSpPr>
          <p:nvPr/>
        </p:nvSpPr>
        <p:spPr>
          <a:xfrm>
            <a:off x="381000" y="219456"/>
            <a:ext cx="7751547" cy="466344"/>
          </a:xfrm>
          <a:prstGeom prst="rect">
            <a:avLst/>
          </a:prstGeom>
        </p:spPr>
        <p:txBody>
          <a:bodyPr anchor="b" anchorCtr="0"/>
          <a:lstStyle>
            <a:lvl1pPr algn="l" rtl="0" eaLnBrk="1" fontAlgn="base" hangingPunct="1">
              <a:lnSpc>
                <a:spcPct val="100000"/>
              </a:lnSpc>
              <a:spcBef>
                <a:spcPct val="0"/>
              </a:spcBef>
              <a:spcAft>
                <a:spcPct val="0"/>
              </a:spcAft>
              <a:defRPr sz="1600" b="1">
                <a:solidFill>
                  <a:srgbClr val="00269E"/>
                </a:solidFill>
                <a:latin typeface="Arial" pitchFamily="34" charset="0"/>
                <a:ea typeface="+mj-ea"/>
                <a:cs typeface="Arial" pitchFamily="34" charset="0"/>
              </a:defRPr>
            </a:lvl1pPr>
            <a:lvl2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2pPr>
            <a:lvl3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3pPr>
            <a:lvl4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4pPr>
            <a:lvl5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dirty="0" smtClean="0"/>
              <a:t>Current Debt Portfolio</a:t>
            </a:r>
          </a:p>
        </p:txBody>
      </p:sp>
      <p:graphicFrame>
        <p:nvGraphicFramePr>
          <p:cNvPr id="10" name="Table 9"/>
          <p:cNvGraphicFramePr>
            <a:graphicFrameLocks noGrp="1"/>
          </p:cNvGraphicFramePr>
          <p:nvPr>
            <p:extLst>
              <p:ext uri="{D42A27DB-BD31-4B8C-83A1-F6EECF244321}">
                <p14:modId xmlns:p14="http://schemas.microsoft.com/office/powerpoint/2010/main" val="148984993"/>
              </p:ext>
            </p:extLst>
          </p:nvPr>
        </p:nvGraphicFramePr>
        <p:xfrm>
          <a:off x="6671128" y="2185445"/>
          <a:ext cx="1516743" cy="453586"/>
        </p:xfrm>
        <a:graphic>
          <a:graphicData uri="http://schemas.openxmlformats.org/drawingml/2006/table">
            <a:tbl>
              <a:tblPr firstRow="1" bandRow="1">
                <a:tableStyleId>{5C22544A-7EE6-4342-B048-85BDC9FD1C3A}</a:tableStyleId>
              </a:tblPr>
              <a:tblGrid>
                <a:gridCol w="1516743">
                  <a:extLst>
                    <a:ext uri="{9D8B030D-6E8A-4147-A177-3AD203B41FA5}">
                      <a16:colId xmlns:a16="http://schemas.microsoft.com/office/drawing/2014/main" val="20000"/>
                    </a:ext>
                  </a:extLst>
                </a:gridCol>
              </a:tblGrid>
              <a:tr h="453586">
                <a:tc>
                  <a:txBody>
                    <a:bodyPr/>
                    <a:lstStyle/>
                    <a:p>
                      <a:pPr algn="ctr"/>
                      <a:r>
                        <a:rPr lang="en-US" sz="1200" b="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MBTA</a:t>
                      </a:r>
                      <a:r>
                        <a:rPr lang="en-US" sz="1200" b="0"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en-US" sz="1200" b="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Credit</a:t>
                      </a:r>
                      <a:endParaRPr lang="en-US" sz="12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nchor="b">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 name="Rectangle 10"/>
          <p:cNvSpPr/>
          <p:nvPr/>
        </p:nvSpPr>
        <p:spPr>
          <a:xfrm>
            <a:off x="6553200" y="2342397"/>
            <a:ext cx="1752600" cy="1447800"/>
          </a:xfrm>
          <a:prstGeom prst="rect">
            <a:avLst/>
          </a:prstGeom>
          <a:noFill/>
          <a:ln w="15875" cap="flat" algn="ctr">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086646177"/>
              </p:ext>
            </p:extLst>
          </p:nvPr>
        </p:nvGraphicFramePr>
        <p:xfrm>
          <a:off x="990600" y="1066800"/>
          <a:ext cx="7162800" cy="370840"/>
        </p:xfrm>
        <a:graphic>
          <a:graphicData uri="http://schemas.openxmlformats.org/drawingml/2006/table">
            <a:tbl>
              <a:tblPr firstRow="1" bandRow="1">
                <a:tableStyleId>{5C22544A-7EE6-4342-B048-85BDC9FD1C3A}</a:tableStyleId>
              </a:tblPr>
              <a:tblGrid>
                <a:gridCol w="7162800">
                  <a:extLst>
                    <a:ext uri="{9D8B030D-6E8A-4147-A177-3AD203B41FA5}">
                      <a16:colId xmlns:a16="http://schemas.microsoft.com/office/drawing/2014/main" val="20000"/>
                    </a:ext>
                  </a:extLst>
                </a:gridCol>
              </a:tblGrid>
              <a:tr h="370840">
                <a:tc>
                  <a:txBody>
                    <a:bodyPr/>
                    <a:lstStyle/>
                    <a:p>
                      <a:pPr algn="ctr"/>
                      <a:r>
                        <a:rPr lang="en-US" sz="1600" b="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Outstanding Principal* ($ millions)</a:t>
                      </a:r>
                      <a:endParaRPr lang="en-US" sz="1600" b="0" dirty="0">
                        <a:solidFill>
                          <a:srgbClr val="000000"/>
                        </a:solidFill>
                        <a:latin typeface="Verdana" panose="020B0604030504040204" pitchFamily="34" charset="0"/>
                        <a:ea typeface="Verdana" panose="020B0604030504040204" pitchFamily="34" charset="0"/>
                        <a:cs typeface="Verdana" panose="020B0604030504040204" pitchFamily="34" charset="0"/>
                      </a:endParaRPr>
                    </a:p>
                  </a:txBody>
                  <a:tcPr>
                    <a:lnB w="2857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 name="TextBox 1"/>
          <p:cNvSpPr txBox="1"/>
          <p:nvPr/>
        </p:nvSpPr>
        <p:spPr>
          <a:xfrm>
            <a:off x="457200" y="5680502"/>
            <a:ext cx="5867400" cy="415498"/>
          </a:xfrm>
          <a:prstGeom prst="rect">
            <a:avLst/>
          </a:prstGeom>
          <a:noFill/>
        </p:spPr>
        <p:txBody>
          <a:bodyPr wrap="square" rtlCol="0">
            <a:spAutoFit/>
          </a:bodyPr>
          <a:lstStyle/>
          <a:p>
            <a:pPr marL="342900" indent="-342900"/>
            <a:r>
              <a:rPr lang="en-US" sz="1050" dirty="0" smtClean="0">
                <a:latin typeface="Arial" panose="020B0604020202020204" pitchFamily="34" charset="0"/>
                <a:cs typeface="Arial" panose="020B0604020202020204" pitchFamily="34" charset="0"/>
              </a:rPr>
              <a:t>*Balances </a:t>
            </a:r>
            <a:r>
              <a:rPr lang="en-US" sz="1050" dirty="0">
                <a:latin typeface="Arial" panose="020B0604020202020204" pitchFamily="34" charset="0"/>
                <a:cs typeface="Arial" panose="020B0604020202020204" pitchFamily="34" charset="0"/>
              </a:rPr>
              <a:t>are as of the beginning of period.</a:t>
            </a:r>
          </a:p>
          <a:p>
            <a:pPr marL="342900" indent="-342900"/>
            <a:r>
              <a:rPr lang="en-US" sz="1050" dirty="0" smtClean="0">
                <a:latin typeface="Arial" panose="020B0604020202020204" pitchFamily="34" charset="0"/>
                <a:cs typeface="Arial" panose="020B0604020202020204" pitchFamily="34" charset="0"/>
              </a:rPr>
              <a:t> Includes </a:t>
            </a:r>
            <a:r>
              <a:rPr lang="en-US" sz="1050" dirty="0">
                <a:latin typeface="Arial" panose="020B0604020202020204" pitchFamily="34" charset="0"/>
                <a:cs typeface="Arial" panose="020B0604020202020204" pitchFamily="34" charset="0"/>
              </a:rPr>
              <a:t>TIFIA/RRIF loans and </a:t>
            </a:r>
            <a:r>
              <a:rPr lang="en-US" sz="1050" dirty="0" smtClean="0">
                <a:latin typeface="Arial" panose="020B0604020202020204" pitchFamily="34" charset="0"/>
                <a:cs typeface="Arial" panose="020B0604020202020204" pitchFamily="34" charset="0"/>
              </a:rPr>
              <a:t>approximately $500M of new issues in both FY19 and FY21.</a:t>
            </a:r>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2465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2000A Facility Renewal</a:t>
            </a:r>
            <a:endParaRPr lang="en-US" dirty="0"/>
          </a:p>
        </p:txBody>
      </p:sp>
      <p:sp>
        <p:nvSpPr>
          <p:cNvPr id="4" name="Rectangle 3"/>
          <p:cNvSpPr/>
          <p:nvPr/>
        </p:nvSpPr>
        <p:spPr>
          <a:xfrm>
            <a:off x="304801" y="806946"/>
            <a:ext cx="8458200" cy="3200876"/>
          </a:xfrm>
          <a:prstGeom prst="rect">
            <a:avLst/>
          </a:prstGeom>
          <a:solidFill>
            <a:schemeClr val="bg1"/>
          </a:solidFill>
        </p:spPr>
        <p:txBody>
          <a:bodyPr wrap="square">
            <a:spAutoFit/>
          </a:bodyPr>
          <a:lstStyle/>
          <a:p>
            <a:pPr algn="ctr">
              <a:lnSpc>
                <a:spcPct val="150000"/>
              </a:lnSpc>
            </a:pPr>
            <a:r>
              <a:rPr lang="en-US" sz="1600" b="1" dirty="0" smtClean="0">
                <a:latin typeface="+mj-lt"/>
                <a:cs typeface="Arial" panose="020B0604020202020204" pitchFamily="34" charset="0"/>
              </a:rPr>
              <a:t>Background</a:t>
            </a:r>
          </a:p>
          <a:p>
            <a:pPr marL="171450" indent="-171450" algn="ctr">
              <a:lnSpc>
                <a:spcPct val="150000"/>
              </a:lnSpc>
              <a:buFont typeface="Arial" panose="020B0604020202020204" pitchFamily="34" charset="0"/>
              <a:buChar char="•"/>
            </a:pPr>
            <a:endParaRPr lang="en-US" sz="400" b="1" dirty="0" smtClean="0">
              <a:latin typeface="+mj-lt"/>
              <a:cs typeface="Arial" panose="020B0604020202020204" pitchFamily="34" charset="0"/>
            </a:endParaRPr>
          </a:p>
          <a:p>
            <a:pPr marL="171450" indent="-171450">
              <a:lnSpc>
                <a:spcPct val="150000"/>
              </a:lnSpc>
              <a:buFont typeface="Arial" panose="020B0604020202020204" pitchFamily="34" charset="0"/>
              <a:buChar char="•"/>
            </a:pPr>
            <a:endParaRPr lang="en-US" sz="100" b="1" dirty="0" smtClean="0">
              <a:latin typeface="+mj-lt"/>
              <a:cs typeface="Arial" panose="020B0604020202020204" pitchFamily="34" charset="0"/>
            </a:endParaRPr>
          </a:p>
          <a:p>
            <a:pPr marL="285750" lvl="0" indent="-285750">
              <a:lnSpc>
                <a:spcPct val="125000"/>
              </a:lnSpc>
              <a:spcAft>
                <a:spcPts val="600"/>
              </a:spcAft>
              <a:buFont typeface="Arial" panose="020B0604020202020204" pitchFamily="34" charset="0"/>
              <a:buChar char="•"/>
            </a:pPr>
            <a:r>
              <a:rPr lang="en-US" sz="1600" dirty="0" smtClean="0">
                <a:latin typeface="Arial" panose="020B0604020202020204" pitchFamily="34" charset="0"/>
                <a:cs typeface="Arial" panose="020B0604020202020204" pitchFamily="34" charset="0"/>
              </a:rPr>
              <a:t>MBTA </a:t>
            </a:r>
            <a:r>
              <a:rPr lang="en-US" sz="1600" dirty="0">
                <a:latin typeface="Arial" panose="020B0604020202020204" pitchFamily="34" charset="0"/>
                <a:cs typeface="Arial" panose="020B0604020202020204" pitchFamily="34" charset="0"/>
              </a:rPr>
              <a:t>no longer issues Prior Obligations, including </a:t>
            </a:r>
            <a:r>
              <a:rPr lang="en-US" sz="1600" dirty="0" smtClean="0">
                <a:latin typeface="Arial" panose="020B0604020202020204" pitchFamily="34" charset="0"/>
                <a:cs typeface="Arial" panose="020B0604020202020204" pitchFamily="34" charset="0"/>
              </a:rPr>
              <a:t>General Transportation System (GTS) </a:t>
            </a:r>
            <a:r>
              <a:rPr lang="en-US" sz="1600" dirty="0">
                <a:latin typeface="Arial" panose="020B0604020202020204" pitchFamily="34" charset="0"/>
                <a:cs typeface="Arial" panose="020B0604020202020204" pitchFamily="34" charset="0"/>
              </a:rPr>
              <a:t>Bonds, which are guaranteed by the Commonwealth</a:t>
            </a:r>
          </a:p>
          <a:p>
            <a:pPr marL="285750" lvl="0" indent="-285750">
              <a:lnSpc>
                <a:spcPct val="125000"/>
              </a:lnSpc>
              <a:spcAft>
                <a:spcPts val="600"/>
              </a:spcAft>
              <a:buFont typeface="Arial" panose="020B0604020202020204" pitchFamily="34" charset="0"/>
              <a:buChar char="•"/>
            </a:pPr>
            <a:r>
              <a:rPr lang="en-US" sz="1600" dirty="0" smtClean="0">
                <a:latin typeface="Arial" panose="020B0604020202020204" pitchFamily="34" charset="0"/>
                <a:cs typeface="Arial" panose="020B0604020202020204" pitchFamily="34" charset="0"/>
              </a:rPr>
              <a:t>$147M of 2000 </a:t>
            </a:r>
            <a:r>
              <a:rPr lang="en-US" sz="1600" dirty="0">
                <a:latin typeface="Arial" panose="020B0604020202020204" pitchFamily="34" charset="0"/>
                <a:cs typeface="Arial" panose="020B0604020202020204" pitchFamily="34" charset="0"/>
              </a:rPr>
              <a:t>GTS VRDOs (variable rate demand obligations) remain outstanding and are subject to put by the holders</a:t>
            </a:r>
          </a:p>
          <a:p>
            <a:pPr marL="285750" lvl="0" indent="-285750">
              <a:lnSpc>
                <a:spcPct val="125000"/>
              </a:lnSpc>
              <a:spcAft>
                <a:spcPts val="600"/>
              </a:spcAft>
              <a:buFont typeface="Arial" panose="020B0604020202020204" pitchFamily="34" charset="0"/>
              <a:buChar char="•"/>
            </a:pPr>
            <a:r>
              <a:rPr lang="en-US" sz="1600" dirty="0" smtClean="0">
                <a:latin typeface="Arial" panose="020B0604020202020204" pitchFamily="34" charset="0"/>
                <a:cs typeface="Arial" panose="020B0604020202020204" pitchFamily="34" charset="0"/>
              </a:rPr>
              <a:t>MBTA </a:t>
            </a:r>
            <a:r>
              <a:rPr lang="en-US" sz="1600" dirty="0">
                <a:latin typeface="Arial" panose="020B0604020202020204" pitchFamily="34" charset="0"/>
                <a:cs typeface="Arial" panose="020B0604020202020204" pitchFamily="34" charset="0"/>
              </a:rPr>
              <a:t>maintains liquidity facilities with banks to fund the put in the event the VRDOs are unable to be remarketed</a:t>
            </a:r>
          </a:p>
          <a:p>
            <a:pPr marL="285750" lvl="0" indent="-285750">
              <a:lnSpc>
                <a:spcPct val="125000"/>
              </a:lnSpc>
              <a:spcAft>
                <a:spcPts val="600"/>
              </a:spcAft>
              <a:buFont typeface="Arial" panose="020B0604020202020204" pitchFamily="34" charset="0"/>
              <a:buChar char="•"/>
            </a:pPr>
            <a:r>
              <a:rPr lang="en-US" sz="1600" dirty="0" smtClean="0">
                <a:latin typeface="Arial" panose="020B0604020202020204" pitchFamily="34" charset="0"/>
                <a:cs typeface="Arial" panose="020B0604020202020204" pitchFamily="34" charset="0"/>
              </a:rPr>
              <a:t>Liquidity facilities </a:t>
            </a:r>
            <a:r>
              <a:rPr lang="en-US" sz="1600" dirty="0">
                <a:latin typeface="Arial" panose="020B0604020202020204" pitchFamily="34" charset="0"/>
                <a:cs typeface="Arial" panose="020B0604020202020204" pitchFamily="34" charset="0"/>
              </a:rPr>
              <a:t>for the two subseries of 2000 GTS VRDOs expire in September 2018</a:t>
            </a:r>
          </a:p>
          <a:p>
            <a:pPr>
              <a:lnSpc>
                <a:spcPct val="150000"/>
              </a:lnSpc>
            </a:pPr>
            <a:endParaRPr lang="en-US" sz="100" b="1" dirty="0" smtClean="0">
              <a:solidFill>
                <a:srgbClr val="000000"/>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US" sz="600" dirty="0" smtClean="0">
              <a:solidFill>
                <a:srgbClr val="000000"/>
              </a:solidFill>
              <a:latin typeface="Arial" panose="020B0604020202020204" pitchFamily="34" charset="0"/>
              <a:cs typeface="Arial" panose="020B0604020202020204" pitchFamily="34" charset="0"/>
            </a:endParaRPr>
          </a:p>
        </p:txBody>
      </p:sp>
      <p:sp>
        <p:nvSpPr>
          <p:cNvPr id="5" name="Rectangle 4"/>
          <p:cNvSpPr/>
          <p:nvPr/>
        </p:nvSpPr>
        <p:spPr>
          <a:xfrm>
            <a:off x="3075673" y="6516358"/>
            <a:ext cx="2971800" cy="245206"/>
          </a:xfrm>
          <a:prstGeom prst="rect">
            <a:avLst/>
          </a:prstGeom>
        </p:spPr>
        <p:txBody>
          <a:bodyPr wrap="square">
            <a:spAutoFit/>
          </a:bodyPr>
          <a:lstStyle/>
          <a:p>
            <a:r>
              <a:rPr lang="en-US" sz="1000" dirty="0" smtClean="0">
                <a:latin typeface="Arial" panose="020B0604020202020204" pitchFamily="34" charset="0"/>
              </a:rPr>
              <a:t>Draft for Discussion &amp; Policy Purposes Only </a:t>
            </a:r>
            <a:endParaRPr lang="en-US" sz="1000" dirty="0"/>
          </a:p>
        </p:txBody>
      </p:sp>
      <p:graphicFrame>
        <p:nvGraphicFramePr>
          <p:cNvPr id="3" name="Table 2"/>
          <p:cNvGraphicFramePr>
            <a:graphicFrameLocks noGrp="1"/>
          </p:cNvGraphicFramePr>
          <p:nvPr>
            <p:extLst>
              <p:ext uri="{D42A27DB-BD31-4B8C-83A1-F6EECF244321}">
                <p14:modId xmlns:p14="http://schemas.microsoft.com/office/powerpoint/2010/main" val="3415947973"/>
              </p:ext>
            </p:extLst>
          </p:nvPr>
        </p:nvGraphicFramePr>
        <p:xfrm>
          <a:off x="409938" y="4343400"/>
          <a:ext cx="8366128" cy="1112520"/>
        </p:xfrm>
        <a:graphic>
          <a:graphicData uri="http://schemas.openxmlformats.org/drawingml/2006/table">
            <a:tbl>
              <a:tblPr firstRow="1" bandRow="1">
                <a:tableStyleId>{5C22544A-7EE6-4342-B048-85BDC9FD1C3A}</a:tableStyleId>
              </a:tblPr>
              <a:tblGrid>
                <a:gridCol w="1723662">
                  <a:extLst>
                    <a:ext uri="{9D8B030D-6E8A-4147-A177-3AD203B41FA5}">
                      <a16:colId xmlns:a16="http://schemas.microsoft.com/office/drawing/2014/main" val="3682889864"/>
                    </a:ext>
                  </a:extLst>
                </a:gridCol>
                <a:gridCol w="2459402">
                  <a:extLst>
                    <a:ext uri="{9D8B030D-6E8A-4147-A177-3AD203B41FA5}">
                      <a16:colId xmlns:a16="http://schemas.microsoft.com/office/drawing/2014/main" val="53228398"/>
                    </a:ext>
                  </a:extLst>
                </a:gridCol>
                <a:gridCol w="2091532">
                  <a:extLst>
                    <a:ext uri="{9D8B030D-6E8A-4147-A177-3AD203B41FA5}">
                      <a16:colId xmlns:a16="http://schemas.microsoft.com/office/drawing/2014/main" val="2718890030"/>
                    </a:ext>
                  </a:extLst>
                </a:gridCol>
                <a:gridCol w="2091532">
                  <a:extLst>
                    <a:ext uri="{9D8B030D-6E8A-4147-A177-3AD203B41FA5}">
                      <a16:colId xmlns:a16="http://schemas.microsoft.com/office/drawing/2014/main" val="2715428846"/>
                    </a:ext>
                  </a:extLst>
                </a:gridCol>
              </a:tblGrid>
              <a:tr h="370840">
                <a:tc>
                  <a:txBody>
                    <a:bodyPr/>
                    <a:lstStyle/>
                    <a:p>
                      <a:pPr algn="ctr"/>
                      <a:r>
                        <a:rPr lang="en-US" sz="1600" dirty="0" smtClean="0">
                          <a:latin typeface="Arial" panose="020B0604020202020204" pitchFamily="34" charset="0"/>
                          <a:cs typeface="Arial" panose="020B0604020202020204" pitchFamily="34" charset="0"/>
                        </a:rPr>
                        <a:t>Series</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 Current Provider</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Cost</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baseline="0" dirty="0" smtClean="0">
                          <a:latin typeface="Arial" panose="020B0604020202020204" pitchFamily="34" charset="0"/>
                          <a:cs typeface="Arial" panose="020B0604020202020204" pitchFamily="34" charset="0"/>
                        </a:rPr>
                        <a:t>Expiry</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73680349"/>
                  </a:ext>
                </a:extLst>
              </a:tr>
              <a:tr h="370840">
                <a:tc>
                  <a:txBody>
                    <a:bodyPr/>
                    <a:lstStyle/>
                    <a:p>
                      <a:pPr algn="ctr"/>
                      <a:r>
                        <a:rPr lang="en-US" sz="1400" dirty="0" smtClean="0">
                          <a:latin typeface="Arial" panose="020B0604020202020204" pitchFamily="34" charset="0"/>
                          <a:cs typeface="Arial" panose="020B0604020202020204" pitchFamily="34" charset="0"/>
                        </a:rPr>
                        <a:t>GTS 2000-A1</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Barclays</a:t>
                      </a:r>
                      <a:r>
                        <a:rPr lang="en-US" sz="1400" baseline="0" dirty="0" smtClean="0">
                          <a:latin typeface="Arial" panose="020B0604020202020204" pitchFamily="34" charset="0"/>
                          <a:cs typeface="Arial" panose="020B0604020202020204" pitchFamily="34" charset="0"/>
                        </a:rPr>
                        <a:t> Bank PLC</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0.34%,</a:t>
                      </a:r>
                      <a:r>
                        <a:rPr lang="en-US" sz="1400" baseline="0" dirty="0" smtClean="0">
                          <a:latin typeface="Arial" panose="020B0604020202020204" pitchFamily="34" charset="0"/>
                          <a:cs typeface="Arial" panose="020B0604020202020204" pitchFamily="34" charset="0"/>
                        </a:rPr>
                        <a:t> p.a. </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September 28, 2018</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13471881"/>
                  </a:ext>
                </a:extLst>
              </a:tr>
              <a:tr h="370840">
                <a:tc>
                  <a:txBody>
                    <a:bodyPr/>
                    <a:lstStyle/>
                    <a:p>
                      <a:pPr algn="ctr"/>
                      <a:r>
                        <a:rPr lang="en-US" sz="1400" dirty="0" smtClean="0">
                          <a:latin typeface="Arial" panose="020B0604020202020204" pitchFamily="34" charset="0"/>
                          <a:cs typeface="Arial" panose="020B0604020202020204" pitchFamily="34" charset="0"/>
                        </a:rPr>
                        <a:t>GTS 2000-A2</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Bank of Tokyo-Mitsubishi</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0.375%, p.a.</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September 21, 2018</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99267092"/>
                  </a:ext>
                </a:extLst>
              </a:tr>
            </a:tbl>
          </a:graphicData>
        </a:graphic>
      </p:graphicFrame>
    </p:spTree>
    <p:extLst>
      <p:ext uri="{BB962C8B-B14F-4D97-AF65-F5344CB8AC3E}">
        <p14:creationId xmlns:p14="http://schemas.microsoft.com/office/powerpoint/2010/main" val="3641506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Facility Terms</a:t>
            </a:r>
            <a:endParaRPr lang="en-US" dirty="0"/>
          </a:p>
        </p:txBody>
      </p:sp>
      <p:sp>
        <p:nvSpPr>
          <p:cNvPr id="4" name="Rectangle 3"/>
          <p:cNvSpPr/>
          <p:nvPr/>
        </p:nvSpPr>
        <p:spPr>
          <a:xfrm>
            <a:off x="533400" y="990600"/>
            <a:ext cx="8001000" cy="4893647"/>
          </a:xfrm>
          <a:prstGeom prst="rect">
            <a:avLst/>
          </a:prstGeom>
          <a:solidFill>
            <a:schemeClr val="bg1"/>
          </a:solidFill>
        </p:spPr>
        <p:txBody>
          <a:bodyPr wrap="square">
            <a:spAutoFit/>
          </a:bodyPr>
          <a:lstStyle/>
          <a:p>
            <a:pPr marL="0" lvl="1">
              <a:lnSpc>
                <a:spcPct val="150000"/>
              </a:lnSpc>
            </a:pPr>
            <a:endParaRPr lang="en-US" sz="200" b="1" dirty="0">
              <a:solidFill>
                <a:srgbClr val="000000"/>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600" dirty="0">
                <a:solidFill>
                  <a:srgbClr val="000000"/>
                </a:solidFill>
                <a:latin typeface="Arial" panose="020B0604020202020204" pitchFamily="34" charset="0"/>
                <a:cs typeface="Arial" panose="020B0604020202020204" pitchFamily="34" charset="0"/>
              </a:rPr>
              <a:t>The Authority recently canvassed the market and has the opportunity replace the current facilities at attractive terms</a:t>
            </a:r>
          </a:p>
          <a:p>
            <a:pPr marL="0" lvl="1">
              <a:lnSpc>
                <a:spcPct val="150000"/>
              </a:lnSpc>
            </a:pPr>
            <a:endParaRPr lang="en-US" sz="1600" dirty="0">
              <a:solidFill>
                <a:schemeClr val="dk1"/>
              </a:solidFill>
              <a:latin typeface="Arial" panose="020B0604020202020204" pitchFamily="34" charset="0"/>
              <a:cs typeface="Arial" panose="020B0604020202020204" pitchFamily="34" charset="0"/>
            </a:endParaRPr>
          </a:p>
          <a:p>
            <a:pPr marL="0" lvl="1">
              <a:lnSpc>
                <a:spcPct val="150000"/>
              </a:lnSpc>
            </a:pPr>
            <a:endParaRPr lang="en-US" sz="200" dirty="0">
              <a:solidFill>
                <a:srgbClr val="000000"/>
              </a:solidFill>
              <a:latin typeface="Arial" panose="020B0604020202020204" pitchFamily="34" charset="0"/>
              <a:cs typeface="Arial" panose="020B0604020202020204" pitchFamily="34" charset="0"/>
            </a:endParaRPr>
          </a:p>
          <a:p>
            <a:pPr marL="0" lvl="1">
              <a:lnSpc>
                <a:spcPct val="150000"/>
              </a:lnSpc>
            </a:pPr>
            <a:endParaRPr lang="en-US" sz="1600" dirty="0" smtClean="0">
              <a:solidFill>
                <a:srgbClr val="000000"/>
              </a:solidFill>
              <a:latin typeface="Arial" panose="020B0604020202020204" pitchFamily="34" charset="0"/>
              <a:cs typeface="Arial" panose="020B0604020202020204" pitchFamily="34" charset="0"/>
            </a:endParaRPr>
          </a:p>
          <a:p>
            <a:pPr marL="0" lvl="1">
              <a:lnSpc>
                <a:spcPct val="150000"/>
              </a:lnSpc>
            </a:pPr>
            <a:endParaRPr lang="en-US" sz="1600" dirty="0">
              <a:solidFill>
                <a:srgbClr val="000000"/>
              </a:solidFill>
              <a:latin typeface="Arial" panose="020B0604020202020204" pitchFamily="34" charset="0"/>
              <a:cs typeface="Arial" panose="020B0604020202020204" pitchFamily="34" charset="0"/>
            </a:endParaRPr>
          </a:p>
          <a:p>
            <a:pPr marL="285750" lvl="1" indent="-285750">
              <a:lnSpc>
                <a:spcPct val="150000"/>
              </a:lnSpc>
              <a:buFont typeface="Arial" panose="020B0604020202020204" pitchFamily="34" charset="0"/>
              <a:buChar char="•"/>
            </a:pPr>
            <a:endParaRPr lang="en-US" sz="800" dirty="0" smtClean="0">
              <a:solidFill>
                <a:srgbClr val="000000"/>
              </a:solidFill>
              <a:latin typeface="Arial" panose="020B0604020202020204" pitchFamily="34" charset="0"/>
              <a:cs typeface="Arial" panose="020B0604020202020204" pitchFamily="34" charset="0"/>
            </a:endParaRPr>
          </a:p>
          <a:p>
            <a:pPr marL="285750" lvl="1" indent="-285750">
              <a:lnSpc>
                <a:spcPct val="150000"/>
              </a:lnSpc>
              <a:buFont typeface="Arial" panose="020B0604020202020204" pitchFamily="34" charset="0"/>
              <a:buChar char="•"/>
            </a:pPr>
            <a:r>
              <a:rPr lang="en-US" sz="1600" dirty="0" smtClean="0">
                <a:solidFill>
                  <a:srgbClr val="000000"/>
                </a:solidFill>
                <a:latin typeface="Arial" panose="020B0604020202020204" pitchFamily="34" charset="0"/>
                <a:cs typeface="Arial" panose="020B0604020202020204" pitchFamily="34" charset="0"/>
              </a:rPr>
              <a:t>Barclays was selected to provide liquidity for both subseries (A-1 and A-2)</a:t>
            </a:r>
          </a:p>
          <a:p>
            <a:pPr marL="742950" lvl="2" indent="-285750">
              <a:lnSpc>
                <a:spcPct val="150000"/>
              </a:lnSpc>
              <a:buFont typeface="Arial" panose="020B0604020202020204" pitchFamily="34" charset="0"/>
              <a:buChar char="•"/>
            </a:pPr>
            <a:r>
              <a:rPr lang="en-US" sz="1600" dirty="0" smtClean="0">
                <a:solidFill>
                  <a:srgbClr val="000000"/>
                </a:solidFill>
                <a:latin typeface="Arial" panose="020B0604020202020204" pitchFamily="34" charset="0"/>
                <a:cs typeface="Arial" panose="020B0604020202020204" pitchFamily="34" charset="0"/>
              </a:rPr>
              <a:t>Facility is 4 years at a cost of 0.32% per annum</a:t>
            </a:r>
          </a:p>
          <a:p>
            <a:pPr marL="742950" lvl="2" indent="-285750">
              <a:lnSpc>
                <a:spcPct val="150000"/>
              </a:lnSpc>
              <a:buFont typeface="Arial" panose="020B0604020202020204" pitchFamily="34" charset="0"/>
              <a:buChar char="•"/>
            </a:pPr>
            <a:r>
              <a:rPr lang="en-US" sz="1600" dirty="0" smtClean="0">
                <a:latin typeface="Arial" panose="020B0604020202020204" pitchFamily="34" charset="0"/>
                <a:cs typeface="Arial" panose="020B0604020202020204" pitchFamily="34" charset="0"/>
              </a:rPr>
              <a:t>Authority removed unwanted </a:t>
            </a:r>
            <a:r>
              <a:rPr lang="en-US" sz="1600" dirty="0">
                <a:latin typeface="Arial" panose="020B0604020202020204" pitchFamily="34" charset="0"/>
                <a:cs typeface="Arial" panose="020B0604020202020204" pitchFamily="34" charset="0"/>
              </a:rPr>
              <a:t>provisions in </a:t>
            </a:r>
            <a:r>
              <a:rPr lang="en-US" sz="1600" dirty="0" smtClean="0">
                <a:latin typeface="Arial" panose="020B0604020202020204" pitchFamily="34" charset="0"/>
                <a:cs typeface="Arial" panose="020B0604020202020204" pitchFamily="34" charset="0"/>
              </a:rPr>
              <a:t>prior documentation</a:t>
            </a:r>
          </a:p>
          <a:p>
            <a:pPr marL="742950" lvl="2" indent="-285750">
              <a:lnSpc>
                <a:spcPct val="150000"/>
              </a:lnSpc>
              <a:buFont typeface="Arial" panose="020B0604020202020204" pitchFamily="34" charset="0"/>
              <a:buChar char="•"/>
            </a:pPr>
            <a:r>
              <a:rPr lang="en-US" sz="1600" dirty="0" smtClean="0">
                <a:latin typeface="Arial" panose="020B0604020202020204" pitchFamily="34" charset="0"/>
                <a:cs typeface="Arial" panose="020B0604020202020204" pitchFamily="34" charset="0"/>
              </a:rPr>
              <a:t>Executing with an </a:t>
            </a:r>
            <a:r>
              <a:rPr lang="en-US" sz="1600" dirty="0">
                <a:latin typeface="Arial" panose="020B0604020202020204" pitchFamily="34" charset="0"/>
                <a:cs typeface="Arial" panose="020B0604020202020204" pitchFamily="34" charset="0"/>
              </a:rPr>
              <a:t>existing liquidity provider </a:t>
            </a:r>
            <a:r>
              <a:rPr lang="en-US" sz="1600" dirty="0" smtClean="0">
                <a:latin typeface="Arial" panose="020B0604020202020204" pitchFamily="34" charset="0"/>
                <a:cs typeface="Arial" panose="020B0604020202020204" pitchFamily="34" charset="0"/>
              </a:rPr>
              <a:t>reduces </a:t>
            </a:r>
            <a:r>
              <a:rPr lang="en-US" sz="1600" dirty="0">
                <a:latin typeface="Arial" panose="020B0604020202020204" pitchFamily="34" charset="0"/>
                <a:cs typeface="Arial" panose="020B0604020202020204" pitchFamily="34" charset="0"/>
              </a:rPr>
              <a:t>transaction fees related to rating </a:t>
            </a:r>
            <a:r>
              <a:rPr lang="en-US" sz="1600" dirty="0" smtClean="0">
                <a:latin typeface="Arial" panose="020B0604020202020204" pitchFamily="34" charset="0"/>
                <a:cs typeface="Arial" panose="020B0604020202020204" pitchFamily="34" charset="0"/>
              </a:rPr>
              <a:t>agencies and professional </a:t>
            </a:r>
            <a:r>
              <a:rPr lang="en-US" sz="1600" dirty="0" smtClean="0">
                <a:latin typeface="Arial" panose="020B0604020202020204" pitchFamily="34" charset="0"/>
                <a:cs typeface="Arial" panose="020B0604020202020204" pitchFamily="34" charset="0"/>
              </a:rPr>
              <a:t>services</a:t>
            </a:r>
            <a:endParaRPr lang="en-US" sz="400" dirty="0" smtClean="0">
              <a:latin typeface="Arial" panose="020B0604020202020204" pitchFamily="34" charset="0"/>
              <a:cs typeface="Arial" panose="020B0604020202020204" pitchFamily="34" charset="0"/>
            </a:endParaRPr>
          </a:p>
          <a:p>
            <a:pPr marL="285750" lvl="1" indent="-285750">
              <a:lnSpc>
                <a:spcPct val="150000"/>
              </a:lnSpc>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New facility terms will produce savings of $200k over 4 years</a:t>
            </a:r>
          </a:p>
          <a:p>
            <a:pPr marL="285750" lvl="1" indent="-285750">
              <a:lnSpc>
                <a:spcPct val="150000"/>
              </a:lnSpc>
              <a:buFont typeface="Arial" panose="020B0604020202020204" pitchFamily="34" charset="0"/>
              <a:buChar char="•"/>
            </a:pPr>
            <a:r>
              <a:rPr lang="en-US" sz="1600" dirty="0" smtClean="0">
                <a:latin typeface="Arial" panose="020B0604020202020204" pitchFamily="34" charset="0"/>
                <a:cs typeface="Arial" panose="020B0604020202020204" pitchFamily="34" charset="0"/>
              </a:rPr>
              <a:t>Transaction complies with MBTA Debt Policy (renewed July 2018)</a:t>
            </a:r>
            <a:endParaRPr lang="en-US" sz="16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49904912"/>
              </p:ext>
            </p:extLst>
          </p:nvPr>
        </p:nvGraphicFramePr>
        <p:xfrm>
          <a:off x="1104900" y="2148840"/>
          <a:ext cx="6934200" cy="670560"/>
        </p:xfrm>
        <a:graphic>
          <a:graphicData uri="http://schemas.openxmlformats.org/drawingml/2006/table">
            <a:tbl>
              <a:tblPr firstRow="1" bandRow="1">
                <a:tableStyleId>{5C22544A-7EE6-4342-B048-85BDC9FD1C3A}</a:tableStyleId>
              </a:tblPr>
              <a:tblGrid>
                <a:gridCol w="1957892">
                  <a:extLst>
                    <a:ext uri="{9D8B030D-6E8A-4147-A177-3AD203B41FA5}">
                      <a16:colId xmlns:a16="http://schemas.microsoft.com/office/drawing/2014/main" val="20000"/>
                    </a:ext>
                  </a:extLst>
                </a:gridCol>
                <a:gridCol w="1957892">
                  <a:extLst>
                    <a:ext uri="{9D8B030D-6E8A-4147-A177-3AD203B41FA5}">
                      <a16:colId xmlns:a16="http://schemas.microsoft.com/office/drawing/2014/main" val="20001"/>
                    </a:ext>
                  </a:extLst>
                </a:gridCol>
                <a:gridCol w="3018416">
                  <a:extLst>
                    <a:ext uri="{9D8B030D-6E8A-4147-A177-3AD203B41FA5}">
                      <a16:colId xmlns:a16="http://schemas.microsoft.com/office/drawing/2014/main" val="20002"/>
                    </a:ext>
                  </a:extLst>
                </a:gridCol>
              </a:tblGrid>
              <a:tr h="294640">
                <a:tc>
                  <a:txBody>
                    <a:bodyPr/>
                    <a:lstStyle/>
                    <a:p>
                      <a:endParaRPr lang="en-US" sz="16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Term (Range)</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Cost (Range)</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294640">
                <a:tc>
                  <a:txBody>
                    <a:bodyPr/>
                    <a:lstStyle/>
                    <a:p>
                      <a:pPr algn="ctr"/>
                      <a:r>
                        <a:rPr lang="en-US" sz="1600" dirty="0" smtClean="0">
                          <a:latin typeface="Arial" panose="020B0604020202020204" pitchFamily="34" charset="0"/>
                          <a:cs typeface="Arial" panose="020B0604020202020204" pitchFamily="34" charset="0"/>
                        </a:rPr>
                        <a:t>Bids</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baseline="0" dirty="0" smtClean="0">
                          <a:latin typeface="Arial" panose="020B0604020202020204" pitchFamily="34" charset="0"/>
                          <a:cs typeface="Arial" panose="020B0604020202020204" pitchFamily="34" charset="0"/>
                        </a:rPr>
                        <a:t>3 Year </a:t>
                      </a:r>
                      <a:r>
                        <a:rPr lang="en-US" sz="1600" dirty="0" smtClean="0">
                          <a:latin typeface="Arial" panose="020B0604020202020204" pitchFamily="34" charset="0"/>
                          <a:cs typeface="Arial" panose="020B0604020202020204" pitchFamily="34" charset="0"/>
                        </a:rPr>
                        <a:t>– 7 Years</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0.25% </a:t>
                      </a:r>
                      <a:r>
                        <a:rPr lang="en-US" sz="1600" dirty="0" smtClean="0">
                          <a:latin typeface="Arial" panose="020B0604020202020204" pitchFamily="34" charset="0"/>
                          <a:cs typeface="Arial" panose="020B0604020202020204" pitchFamily="34" charset="0"/>
                        </a:rPr>
                        <a:t>p.a. </a:t>
                      </a:r>
                      <a:r>
                        <a:rPr lang="en-US" sz="1600" dirty="0" smtClean="0">
                          <a:latin typeface="Arial" panose="020B0604020202020204" pitchFamily="34" charset="0"/>
                          <a:cs typeface="Arial" panose="020B0604020202020204" pitchFamily="34" charset="0"/>
                        </a:rPr>
                        <a:t>– 0.41% </a:t>
                      </a:r>
                      <a:r>
                        <a:rPr lang="en-US" sz="1600" dirty="0" smtClean="0">
                          <a:latin typeface="Arial" panose="020B0604020202020204" pitchFamily="34" charset="0"/>
                          <a:cs typeface="Arial" panose="020B0604020202020204" pitchFamily="34" charset="0"/>
                        </a:rPr>
                        <a:t>p.a.</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
        <p:nvSpPr>
          <p:cNvPr id="6" name="Rectangle 5"/>
          <p:cNvSpPr/>
          <p:nvPr/>
        </p:nvSpPr>
        <p:spPr>
          <a:xfrm>
            <a:off x="3075673" y="6516358"/>
            <a:ext cx="2971800" cy="245206"/>
          </a:xfrm>
          <a:prstGeom prst="rect">
            <a:avLst/>
          </a:prstGeom>
        </p:spPr>
        <p:txBody>
          <a:bodyPr wrap="square">
            <a:spAutoFit/>
          </a:bodyPr>
          <a:lstStyle/>
          <a:p>
            <a:r>
              <a:rPr lang="en-US" sz="1000" dirty="0" smtClean="0">
                <a:latin typeface="Arial" panose="020B0604020202020204" pitchFamily="34" charset="0"/>
              </a:rPr>
              <a:t>Draft for Discussion &amp; Policy Purposes Only </a:t>
            </a:r>
            <a:endParaRPr lang="en-US" sz="1000" dirty="0"/>
          </a:p>
        </p:txBody>
      </p:sp>
    </p:spTree>
    <p:extLst>
      <p:ext uri="{BB962C8B-B14F-4D97-AF65-F5344CB8AC3E}">
        <p14:creationId xmlns:p14="http://schemas.microsoft.com/office/powerpoint/2010/main" val="2467138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a:t>
            </a:r>
            <a:r>
              <a:rPr lang="en-US" dirty="0" smtClean="0"/>
              <a:t>FMCB Recommendation</a:t>
            </a:r>
            <a:endParaRPr lang="en-US" dirty="0"/>
          </a:p>
        </p:txBody>
      </p:sp>
      <p:sp>
        <p:nvSpPr>
          <p:cNvPr id="3" name="Rectangle 2"/>
          <p:cNvSpPr/>
          <p:nvPr/>
        </p:nvSpPr>
        <p:spPr>
          <a:xfrm>
            <a:off x="457200" y="914400"/>
            <a:ext cx="8077200" cy="5207131"/>
          </a:xfrm>
          <a:prstGeom prst="rect">
            <a:avLst/>
          </a:prstGeom>
        </p:spPr>
        <p:txBody>
          <a:bodyPr wrap="square">
            <a:spAutoFit/>
          </a:bodyPr>
          <a:lstStyle/>
          <a:p>
            <a:pPr>
              <a:lnSpc>
                <a:spcPct val="135000"/>
              </a:lnSpc>
            </a:pPr>
            <a:r>
              <a:rPr lang="en-US" sz="1250" b="1" dirty="0">
                <a:solidFill>
                  <a:srgbClr val="000000"/>
                </a:solidFill>
                <a:latin typeface="Arial" panose="020B0604020202020204" pitchFamily="34" charset="0"/>
                <a:cs typeface="Arial" panose="020B0604020202020204" pitchFamily="34" charset="0"/>
              </a:rPr>
              <a:t>FMCB </a:t>
            </a:r>
            <a:r>
              <a:rPr lang="en-US" sz="1250" b="1" dirty="0" smtClean="0">
                <a:solidFill>
                  <a:srgbClr val="000000"/>
                </a:solidFill>
                <a:latin typeface="Arial" panose="020B0604020202020204" pitchFamily="34" charset="0"/>
                <a:cs typeface="Arial" panose="020B0604020202020204" pitchFamily="34" charset="0"/>
              </a:rPr>
              <a:t>recommends that the </a:t>
            </a:r>
            <a:r>
              <a:rPr lang="en-US" sz="1250" b="1" dirty="0" err="1" smtClean="0">
                <a:solidFill>
                  <a:srgbClr val="000000"/>
                </a:solidFill>
                <a:latin typeface="Arial" panose="020B0604020202020204" pitchFamily="34" charset="0"/>
                <a:cs typeface="Arial" panose="020B0604020202020204" pitchFamily="34" charset="0"/>
              </a:rPr>
              <a:t>MassDOT</a:t>
            </a:r>
            <a:r>
              <a:rPr lang="en-US" sz="1250" b="1" dirty="0" smtClean="0">
                <a:solidFill>
                  <a:srgbClr val="000000"/>
                </a:solidFill>
                <a:latin typeface="Arial" panose="020B0604020202020204" pitchFamily="34" charset="0"/>
                <a:cs typeface="Arial" panose="020B0604020202020204" pitchFamily="34" charset="0"/>
              </a:rPr>
              <a:t> Board:</a:t>
            </a:r>
          </a:p>
          <a:p>
            <a:pPr marL="171450" indent="-171450">
              <a:lnSpc>
                <a:spcPct val="135000"/>
              </a:lnSpc>
              <a:buFont typeface="Arial" panose="020B0604020202020204" pitchFamily="34" charset="0"/>
              <a:buChar char="•"/>
            </a:pPr>
            <a:endParaRPr lang="en-US" sz="800" dirty="0">
              <a:solidFill>
                <a:srgbClr val="000000"/>
              </a:solidFill>
              <a:latin typeface="Arial" panose="020B0604020202020204" pitchFamily="34" charset="0"/>
              <a:cs typeface="Arial" panose="020B0604020202020204" pitchFamily="34" charset="0"/>
            </a:endParaRPr>
          </a:p>
          <a:p>
            <a:pPr marL="171450" indent="-171450" algn="just">
              <a:lnSpc>
                <a:spcPct val="120000"/>
              </a:lnSpc>
              <a:buFont typeface="Arial" panose="020B0604020202020204" pitchFamily="34" charset="0"/>
              <a:buChar char="•"/>
            </a:pPr>
            <a:r>
              <a:rPr lang="en-US" sz="1250" dirty="0">
                <a:latin typeface="Arial" panose="020B0604020202020204" pitchFamily="34" charset="0"/>
                <a:cs typeface="Arial" panose="020B0604020202020204" pitchFamily="34" charset="0"/>
              </a:rPr>
              <a:t>Approve the execution and delivery of one or more standby bond purchase agreements (or other agreements constituting Alternate Liquidity Facilities under the Authority’s Series Resolution adopted February 29, 2000, as amended, authorizing the issuance of the General Transportation System Bonds, Variable Rate Demand Obligations, 2000 Series, consisting of Subseries A-1 and Subseries A-2 (collectively, the “GTS 2000 Series Bonds</a:t>
            </a:r>
            <a:r>
              <a:rPr lang="en-US" sz="1250" dirty="0" smtClean="0">
                <a:latin typeface="Arial" panose="020B0604020202020204" pitchFamily="34" charset="0"/>
                <a:cs typeface="Arial" panose="020B0604020202020204" pitchFamily="34" charset="0"/>
              </a:rPr>
              <a:t>”) </a:t>
            </a:r>
            <a:r>
              <a:rPr lang="en-US" sz="1250" dirty="0">
                <a:latin typeface="Arial" panose="020B0604020202020204" pitchFamily="34" charset="0"/>
                <a:cs typeface="Arial" panose="020B0604020202020204" pitchFamily="34" charset="0"/>
              </a:rPr>
              <a:t>in substitution for the existing, expiring, standby bond purchase agreements, and/or the amendment and extension of such existing, expiring bond purchase agreements, to provide liquidity for the GTS 2000 Series Bonds, on such terms and in such forms as determined by the Chief Administrator, Chief Financial Officer and Treasurer, or any of such officers acting singly (each referred to herein as an “Authorized Officer”), with the definitive forms of such standby bond purchase agreements (or other Alternate Liquidity Facilities) evidenced by the execution thereof by an Authorized Officer in accordance with Chapter 161A of the Massachusetts General Laws (the “Enabling Act”);</a:t>
            </a:r>
          </a:p>
          <a:p>
            <a:pPr algn="just">
              <a:lnSpc>
                <a:spcPct val="120000"/>
              </a:lnSpc>
            </a:pPr>
            <a:endParaRPr lang="en-US" sz="1250" dirty="0">
              <a:latin typeface="Arial" panose="020B0604020202020204" pitchFamily="34" charset="0"/>
              <a:cs typeface="Arial" panose="020B0604020202020204" pitchFamily="34" charset="0"/>
            </a:endParaRPr>
          </a:p>
          <a:p>
            <a:pPr marL="171450" indent="-171450" algn="just">
              <a:lnSpc>
                <a:spcPct val="120000"/>
              </a:lnSpc>
              <a:buFont typeface="Arial" panose="020B0604020202020204" pitchFamily="34" charset="0"/>
              <a:buChar char="•"/>
            </a:pPr>
            <a:r>
              <a:rPr lang="en-US" sz="1250" dirty="0">
                <a:latin typeface="Arial" panose="020B0604020202020204" pitchFamily="34" charset="0"/>
                <a:cs typeface="Arial" panose="020B0604020202020204" pitchFamily="34" charset="0"/>
              </a:rPr>
              <a:t>Approve the execution and delivery of one or more remarketing supplements to the Official Statement for the GTS 2000 Series Bonds, in such forms as determined by one or more Authorized Officers, the definitive forms of such remarketing supplements evidenced by the execution thereof by an Authorized Officer; and </a:t>
            </a:r>
          </a:p>
          <a:p>
            <a:pPr marL="171450" indent="-171450" algn="just">
              <a:lnSpc>
                <a:spcPct val="120000"/>
              </a:lnSpc>
              <a:buFont typeface="Arial" panose="020B0604020202020204" pitchFamily="34" charset="0"/>
              <a:buChar char="•"/>
            </a:pPr>
            <a:endParaRPr lang="en-US" sz="1250" dirty="0">
              <a:latin typeface="Arial" panose="020B0604020202020204" pitchFamily="34" charset="0"/>
              <a:cs typeface="Arial" panose="020B0604020202020204" pitchFamily="34" charset="0"/>
            </a:endParaRPr>
          </a:p>
          <a:p>
            <a:pPr marL="171450" indent="-171450" algn="just">
              <a:lnSpc>
                <a:spcPct val="120000"/>
              </a:lnSpc>
              <a:buFont typeface="Arial" panose="020B0604020202020204" pitchFamily="34" charset="0"/>
              <a:buChar char="•"/>
            </a:pPr>
            <a:r>
              <a:rPr lang="en-US" sz="1250" dirty="0">
                <a:latin typeface="Arial" panose="020B0604020202020204" pitchFamily="34" charset="0"/>
                <a:cs typeface="Arial" panose="020B0604020202020204" pitchFamily="34" charset="0"/>
              </a:rPr>
              <a:t>Authorize each Authorized Officer, the General Counsel and other officers of the Authority and </a:t>
            </a:r>
            <a:r>
              <a:rPr lang="en-US" sz="1250" dirty="0" err="1">
                <a:latin typeface="Arial" panose="020B0604020202020204" pitchFamily="34" charset="0"/>
                <a:cs typeface="Arial" panose="020B0604020202020204" pitchFamily="34" charset="0"/>
              </a:rPr>
              <a:t>MassDOT</a:t>
            </a:r>
            <a:r>
              <a:rPr lang="en-US" sz="1250" dirty="0">
                <a:latin typeface="Arial" panose="020B0604020202020204" pitchFamily="34" charset="0"/>
                <a:cs typeface="Arial" panose="020B0604020202020204" pitchFamily="34" charset="0"/>
              </a:rPr>
              <a:t>, acting singly, to do all acts and things and to execute and deliver any and all documents, certificates and other instruments necessary or desirable to effectuate the transactions contemplated by the documents executed in connection with foregoing votes</a:t>
            </a:r>
            <a:r>
              <a:rPr lang="en-US" sz="1250" dirty="0" smtClean="0">
                <a:latin typeface="Arial" panose="020B0604020202020204" pitchFamily="34" charset="0"/>
                <a:cs typeface="Arial" panose="020B0604020202020204" pitchFamily="34" charset="0"/>
              </a:rPr>
              <a:t>.</a:t>
            </a:r>
            <a:endParaRPr lang="en-US" sz="12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95561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gMcPCGrbvVDHAA21UQtxjiIUqba8bxYpIy0ufKDgD5XDCDe+RVNlFbJpcVRItRb19Hi89qJjTD9ipKC/dBBdkNW3cqqxFriNY2B7W3+bXVxpcBJ3WxE9+VOtV8Tm585I32tmAWsi3qBeXb5MtO78ZlEar+3ePvZm/eKkNj3/PmkC7+73A7e2tVVjZSW+pEyY6MjjSb/fYuKUlYdpc2J851EWCgPDEiElWg1WnTjQz/WMaup5Ox8HzXdYPaLQY02tr4lIE0usFqpPEw0kAWDWcYjok4eOt9EVw073UTlngHofjai/ToWfbOdqm9oJ+6oBsKJmgHTVcOIle7J4AIEpuHvG496en+iGEM42uyGNLEqbn/rPWm0HFHWjW0Im8qDo6T8JJ9MWVWo4V8z3dk3rdbfoA2HYq2DBgvzZkfLx9gCBRe86WwP4H9AdJdrwdxn6062SwJZOuuDM7FKpom23pQmAMT8fVEQMZ5nfNHKlsxO32tA24iC9KE2fUQHr43WCNmPQ3UrwI9v6UFRZaJjaHxr01WyN84IaIGAZGAhvotQ+cGVocnPcLjdKmDHgpA9rhuVpmOTiCpcCNFBvgcsG6Ib4ANMZsQKVZ47CYExh19qoxwWNSPo1YIIDHI4I/ASIu4EEwTMbXhFzEDEOT/VhWr8+8bc5m1iTZwyQi5V/Q0v809OEI0PpTK6Uuu9K8tNZg70ktmBWitAuifLIZ850dgWGJyZTfWMALVQrZ5+lR8M1rpcrfSIx7r9r0Ys44VTE8UZ5z9yZ09DkafpeluiUVTt4lvCS72fjk/07CCQZbw7KhJer5LbcO2JTm7+8AeLJIWFJwSuGmJhnSbw5gd0lgL3v3PtOf+wqGOqxi0mmw3xjqeVj4h/QoWtn+hs7tvBTKFZShDE0AxDgwvuiebdAdMXcoRUNmiQuj4wt0IidIqb+d+4frMlqBTVajvW0HsPpdnb770vb4xXDVM630EeVrdqW4bYdm2x0q3+b+qP9elSlWXmMac7baQq5esLVccYY2dyOezz8sY1c2eaieGhhZIjuJabUs12zoBg8lSki7lMrP1U3ni1i0Xhltvz0jYyeXyaT0U/eajGr+Om7kiWBVU8FWYalkdu3nR9AF4X52WIX0zBhqu0Hb+EAtTPmJJhaXu+SlQ2Gyydsbjiu7vEgq2pT58ItcjA7npZg0xrxNqH9W9B4vHm1vuNQ7LrUn3Fml59hn7JKZaXQ7f7RhXyN2+VqNdpe5WEnANPQ0FnZWqjkTBx2e99WUypKj5Uj9UAl/4deao8gsRReE+dZZlkStvIBYuKYzsJ/dF6AVekHviq/NWXCuKzEHYGkdNbGKoMhHmMNTBYESwwBj7QrbK93p90Pfg/uCHGzz7neKbB9o0KfF9/ZN3rIGL7JFsXZ7IhuzjXEBgZF7BeaSt3HzA9eiitSEFqA3T2a0w8SS/kilaY6BliDzvwvws8bwOaAZIYAC/uF0b/11p1J8xWKYxZMS11UdRFFVdqLE3JsVTZeTiXY7iQNBdetg+dR3gV76TI89YUcg+v3OVuVRDZ4WDRhgqPnRXNleJPUPMNdJ0/YJG17E1qWwQoIjUNzbZsSAeZ5epgbynL/bhID5s7RbEic+13zifMCGAHklvqgGzAt3+Z5Rus+UutYvG27RJ26tqW2gFF1o+GJ0JWy/T70yod0qfc8+349gm4Q5YBWiL8QregrtyxWsvdPbXqsMX+kE1TBcgcBXp2nGsRVMOvuI8XguseXS1lbzYyjr/Cy6nVg+vmnbIRstXGHiE5O+UaAi6f9RrCOb3waKOHzdRaGzIeVswut9HmOfFruTWNzHx/gOhmY475o3/ZPXrFhu2IJmXJnVMxAzg48QBbr3UcjMjV+hcxSOrRgqyTKNaCZksWkZ+gMoxJAsWRTPdr3vdvk8lZ+UKJ4alRqNRzDEfC1CvE+MznjMe6zbzQXOGUZulSITU+CMk/uYaR4UpzDyuRCpBiQfJIoiYxyDG53JEOwEVYC4GOK3vjXd0TlhLGnED+rRIb2A0d550EwrjD9MF7g+Ip8LuA9x44OsFnugBOFOlm4JUHG7483XgMEiIDPqsVrH3LjdkmzWKKS5LC2IFeorhFWzp2lM00C2Gcn/mXUd3TESSIOXOif2mbcTPgsqB1iBhTcvS/DU5uQ05wHY9vATGXht+yhxpimfdF0wyR8di4Obq/4CMyPa5t3/qdlu+0wmZcw35+6lJLPUGjqBxDbLfLKjwqn6tnzAvUz2aduEHjWGGne9HD/7hsVe2DzuFGxntUjmQ+ZIOIFdpwQ0gzV8P0JLeYGBKQKYLTOydkrR6c1DqvEaAG9gYqTA96BEcb7Yc12vOycY/cUG9ly87j9RaTC+9BeT7Y8Lv3/wQqtPK4aCiRMNxWW5pvukDVnVq7lo86pyCKpaAloY5xZ2DlavY7gVySAhwdKcNA+QxV/ATymoFMTNOyRMiqks9ED/4TqfKSop+9gEmPmqNGRLzRiGtws+dR5G1lyKbH11PtgTm0E4rvC/Tu4olOYsBAqXIktowBXk8MPXn1i4LcUvbMfUF5PT01Cr4zlNegqOzym/BlpQTEKOwajkN6gnxgqitrndz043fs8bYcwv8k4sQQG7NDdVQUNinWybpgei8DRhqnQcwbQuqVStbF21p4gl7eVKGY7/jQAxiWL6HdfC92bzZPAllpec8tKGR0YGrKwPrNbtqSUJh8i8KYed2aZ9ohoByqeqh8yFVxQdRIsPZy2B+XQivJifIB1SVJRtPE4bI4b05rL7s+MG7n44NPHQqFmabUCiHhmbynxQ2F1f0OTCzlmrA5I2fm4xmdaaWpTBu1poumoKCVtwmcdRdf+z76yoqr3/aHancvZjH9ydkoM2Od/cBfej+EiiPBW6V4kLrWERCWY5S49K5Sfm/UR4LFPodSPvAWoFh6I7JrvFC6g91H6lyXHHuoew+4HdbJXv9QPQUJ4dGKW4N0vH+kNoBFmveC6DtT00KoRneP+YzWZH1z9GH6FO9reUDDtQ0ZjW7sy2yC3C5UH9kyclY/wTLRW+8JJ4FEhAWasLMpoKfMYx773NWX5gQrQSExZttWrR/LkdnzCM8KppFTqYrPxuBC0g9MN9rWKlbSkjHXuOeOXsAOAFpF2/R68QhpSh9kkYs1fkOAsDN3ntinQMmLej1uCsuewK4UCVO2Gh4Ei9VUWMJViK7nz8kmqwtBAEhdgLk1lKsoBkFEnCXBDkIl1snY/TUqTCazxj7xuzwDtDvZwRl08/wYHXGM8b+car/jMO0yA7i/qwbp3DnXGhbBR35oSUNtkwK/V3X4+aG9z+kAgf3DKYGItU5RcqHaG2jiG9uAenjk2dm6WdEdcuIlNRchwdcJqf1IquRW6iP1HAystGukA/pkelXQr3ylipRz0KDbIhTqXGakZBYqtHbZytN4ExONTKa8cllptSued5kkZGXTHFZ0Tim6ix0WynuVR9v4/wxivIH8gJXrPBDuhyn4Pbxss0NHhMZv0D/eVcGRgfAY37Pgc+2Zq59V1Bksm6wfhc+2Biq0rh4n0cqS7UQ6onL40HUl9R86UWwhZMK7bH+1Jsj8gEYudP8dyYF0CnWhHp3eG+Pa+Pg0liy5Q0O/E3i6RDkwXpVF9TyCKOQHEB9VYOZujz5kyGSteu26464jmZm8G+5QZTEhKigrI9fjaLGr84+2PKkxqdvStxyWsS/POo4QVO7eZabm9uLre3ooplzT7OJDGs5GAvTYEHxekTBnyPQ8F9k1RLCvfJfyWGQ/wdHtDREyce5XAMgee6KPsEPVm3vFEXzjKF3khIYYab59LWx8OSr51M3Wd3BCOlvStITEyVxsxnW3T86neC83/lSW52o5/c2fcMMy1wG8xTj1Zrxi8UI8ZbQNlHBlT/REEHSevpkFEUf7XoGr3NKT8lFoA6G599Ju2A16rpOixQRFwW0YWIEwIUhDG4WI1NXNKRyYBly052UAHo6BDw7vR4H/mFH0/togVLdIldh3przPWeqAiRgtmg9nXKeTEcm+OB0mwFiiz++NhV1+i0mko6nLouh949xNvg9TNHc0rEBMkaJPGe6CLjdtpqQqjc5bF8ca/9HSv1SCaPk3XIUVhCqT/hTvnCmtuLQT5NLjZDlMJIRf6SHL7nib3QBFsFf4lhYoKG001zjxF2PxV8swEv1NwPyCBbJTnnmV3bDjeL6otCCtOoheaWWtTUbImZxW1t1qocgIj/ztuAG2Nbx+18EL7i+OEWWA104TrAq/yJiozhh0tgUv0XsbCVjfR8e0Ay/gAWhPVvBKCGcGUzS4sOmTGywciQ0dwYGzKiRjdZdCWV3W6iMN55+bXFYWII+JvxsZCreU9/PRSzyvaN8mp9JGY16dW2SciFGnG5wZZlqtQVjXSw1+yyyaa55CY9k0kdtkzCQBruXXXQ2H3CUBveWWiC8ly8qQ23TPwxvo1C1MCgp+jq5ReEJ/A3k2ThlBf3pnduWKkYNRDru8Z63SnMbvaRWtIEYHZ0Wpom2AtMYhJ+bzIjxoP350DO9T1ogZ2vbi6yEtF0b8KR1hDkZH3IepL6S/5O623GgCpJK8fKLpvPPdReoQrIZzW9cP4NfdUYoh/J8Ex2SdwTrVtzWmja0juS6g+y/yuX2dPfedYf0AXNiCSO2bvZzBMaSNKeMW8h3DjEH8NdFP/ldnX9AIz/rtp1f5oYjsiUXfbMo1WgY6RkLzTIeUqzESyyvaclscYmqD2/hZaWJSyirF6+rnYUbvQJ1A5Cb3pCk0M8/N2JA7yG7vxqorFZ032XMvBOG7Ut7IdAcF6PdhA/YC9Ak+laZVrua9CvJWddlM62OKY+pg6/vsKSOyS5rBSgZDLmsRiJjah5tAgG0gj+XyGQ53wFV5Rjjr2z0slW+yySQ628Y9lnzqWNOp5a3fD+CKIPdiS+mZv8R+Z8Iyjmftinl/ecGanHoqQfJlNsQLtjolAVzPPvCFdeKh/BPcr10P/yVq4TAfvDA4m+bK4sT/m/hwVizWEQVvxQvEm/jOhBzPNr8vU5rIYdRklinIHEQwc+tILCaJvgpdmcfpbfSiqCW95ii2VSH9J3WuvqC54hfAG2toTdC6EKIGu3jBVwHORf7VZ4H5dbI4Tn9pt2ILlzVsSaeW/iLZNC8Xz8JPanyP+xQh69BlMt+oRf2tdt8/zVrGdXJMbEQRyVRV1/3pFXRlv8J9ODQdVbe7v0Z95dfac/Iv9qYK0LRQghkS1RvbaDLfzWDFBsJP+OC3/FeczDO1XlJhQCeAwyEZ6kfAxu5QSt9tGe436T7MRuKC3l7wHeOY0qq2Rjue1L3yvbEdFYmi1y2mEnU/SKaczsOGMWI8uIfkxCLrSfD3hK2AvjVHM5tTdIIZlJkLNnshhz5mdzfy+xBrJ+4y1JnqjrmjqBml/k2JXfYYPg9D9kIwRxDSpzq4Avbdx9NMrDqYz8t9Oykv5bP1pQyv5scjXQdFfrvp8T5iSu/LCKoWvtRKLVJtc60na8ZyFcphcmG5Xz0URGfclgM6xV15fMKEMd1bFo4GOABgexspgdI4K+wAOr2qm6MMmBnkXI7Rq5RJkzOqAEyBi6PWE6j8O/UBSiVqmKDjTjxq1VTfNPrqnIFxxNGmNcDadqnfNZ2u7xEQamXsgfUxeormSvfNm14aY9xi6dYePhqShNe10j9RnWNvxA2vSVsJCW5it/pNwpicqa3qqan1hU8c9TNx14OxHqv2WImjfXTNE+w9XRkiiqT6rJZMYJfYfWhQBmcPK6Ls6XSOZS5BLCDn+CdABnD6shYv8+ElEuDSOtX9lJ2jyymUQSh4dVI7C7ZAD1lEGKhiCbRl0ns7HvQBsgGf4YVIdYJDlDxiKgf5pWv9/jRI5qkXuTjRK2tIBPRgiPxAzhi2iTpp4B0RLEyWziP5hkM71jRnRHUR1OXQYFJIfQiom13YK6xmm+l5eqcydSSkS+Vh6qUI7pvDWMHFmkj5LF41qGQwhSKv2ABca3Y1zqf/oelYJoTVmkc6MLjKDn8PsfJcbD2TanHNF0OjN+44L0YD9nVpX13wUcBZ09GWcfq+drbkqA5LeULA1UAp+kYU2r4JpWN3ZpE7PfvWP0FHQn/dAUc+D3M6f13/mowKazFM5emHd5Y3gvAW4LYBeKzhdbwuwFR+kiJiYzoBX7RAijug1qEm3kFnoDViqEI9y/+gU+gVMiuykEXLOLg1JcU5u5USsnj39khc5qxV8hN8BO5mZjPWNJi4wshKYoVgcZoN6RZFcjjmVxu8wqzVzWrhUoGIkQCIvHyCgdYo8QI043Weye6qlLn0UstwhGRfOLPx1cBBTRsEQso4eviBcrKdwYebzZfoEmRcJbZN+Eh9ApFKQk0QKp5v8lDDrVyEFyuGk9SE4YuYpJGktv9L+Jic2YdOBv+BquesDLZMvHGX2QnmZQpgjOk7MvPwv3dTPt5IJGe6xosRhXnmMe20QTsDbeMvMW6/XgBA0xHV6ocfPXi/PvbYrAmELxL0dlkzzHL/EC6mF2+8kPPlRpaQ4bnqwqUlqv4wJKTkjovZngoqHDWiSPcaR2MIx3A2huL8TmvfVQaEozhlA6oTALPDQmLTs5Ajl6c0ad7bPh75QXWuhFlSIUxhdZZwlM4r7+nQDytzu1W1C+cMvIm8gowr5h17oxGTmjFJD5XAy/zE2eO25LMJtFCvAKepthgaD0tnNBh6wN4d3KuTR4mC25AAJJeSu/kqTUJ/H1wSmz/uQ7+Xa2E9wPZVyWcQK2afGD+X5Y9tsoliQXi+Uv20fZlafyvSlMqI6dIdVQhGFS/oSsWP4H580nvjXIvB2SQsOJxf0oPPVzWoBgKDvG2sf1uRn9oyD7U9oTAp1AkaL28shYYGKBPetADaxsJCAAY2o+8VsZ1YFq+yA0CNgKzaa8zDKR0h+jzZAF24KyCRjQSixlwJlAJCaqgD+9JeFrl13+OzrcEz3C4ze7JKv2mCvtvYHx8zcwl1bNSxw2Ky3FvQqlC8lPviL2K5IoquPzfuxwtmcCU9Sq/Y5iojv+f0W8eoSLOkJA9Ss5J0Ko14e1J01zm0Mda4+STmyz6riTMAsURPZiHQ1Q9za0QPtuytcbDk2I394Uk77SsagxmFGI8O8mnuxK8MbHGoO6fnE5emrjPZsFLbVUF5/uMKShs9UwD8juoFyzB0KkrNanOoflmNqIULxLaRbc2PuoXP2ltjd4i+qdA8mT18EtNia/xaXmZQbCkpUR9ajSk3YUPiOEE3R9ye1fyuIPRUuVPhmn4D51GJVTb5y6PNEvX8yichHbdUyuHINPbVbw2PIxawPMuoUDJvogFY/vxXuX68rJZzdPC2eJhTibBM4GPMWl41YX7OuSX+ndwKTrT/kOAcESMUm3D/dsf9v4WfEKCjHlrsd3EYlN2RVKOfuryszWPbeaHGM3Qgy80UyBNv1imroIsW9J6tJ1ufsnOw6n4rhgNjGyVbFYjZXCHY22wMsdK2M93Creu8RtDyRCXJzIZyI5pTPz8KX2zN1YVkSx7qNBfKF3pd13HWucP/LlQyKNyy7TEL7SJpUbsdsdXglsJeTGbRh8PHC4yCrsEsFJpLqrLh60xVdoAjJO+LerubXDo/jS2nB8oIuMESesziUCJGBIbLwyXyDNKBh8lC1/WvVApCUeW1qXxOnEz/gM2Jl41ZYoKvSjEFWYv3bnz8CM413HTNN5tvdkc6k1X8ymlM1zQPRdcskS6zoiib2+URLHX0hjexj1I8BAAGRBI4pGeshYQexjOewgBrVydrR1GN2RTgQG6QFmqC3GdfnBQ3irEyid3fHeB8e+1amzUkrBv4pswFadVCCVJ28hgxrrZRqXoZkSvakT0k+2PO2YbLcGcbjNR4F7VvhH5boL+iRv2fIC1GFRW0N65ax8spUodGikOvIcnxD1pcj7EYYyyGnHlJwBi6EolaOEy7nLTgm34/Yfono3DAPNSLfwDKonYpQggcf0Ux9IqduDIqXOz8oVwONOU13NTQgGtEOKCevJDlyIUwQxOscXXo4B9u38rwurdCFz96cKKb9hCjthlcfFoBTFp6QkEvFqwdFj2IPoaZcX538TTRynBH4YxYjnzk9Zlq23Y/j1hWdmTMaayfVvgkabLSGQ3PlGihchU4XqXA24uvYdLlyGtrI+RfhujOp5NzkmUr/yzyJY/IBx7NWETUaf0TFu6udnfBBgIQqfNFr0FT23yWMngEs3GoNHSV+uKCd94rSAkcxZStKN8vXk5m0UO7w3X/06xzBX7FIli79JxYKrX2Ul48SXwI+S93b7jKQzeDeyfEH9fp+T2ZSHtaYOpsRbUiyDhQctq86jUbpsYHvjGcOnHbvj5D2CxmuwwCA7DlqGzIrvguJ3THkDDYy8rD7DvSAbdUenCJIcHlat7+C5srSaU67Njg1G9prB132+jubSGdS0s5oH2JgMX2bqLnmR6l+GW/aCDjRW4WIH1NfvNRUei+ncGArswRnCOe2x/sZ1tWw9Vy/NrvaA0JDmTXZnByaOjyKPZ27ROUifBTeP/nampA36yKKJoS2/q3bMQWo7hahpLlaCJXMvUYkk04YWKJBCkM4PIfEMJOlEO8jb6UubFO8MY/QvsPZKyppb5Tw9wSapdxxewbD5zVrYeI6rT6D5w1+XBpV0z9iOcynXGk/fNphm6EVLCz0R9CaDsS6MrCeDlTTnR1gChhYdTtzjijd8Vc8sJVKE07NTzShHUXOaqE62d0BgcvbQsG+3ZWIdOJLB37byhcuu3Ub5MvRO7VdyuJy474MG7zoCa6XTC8PrMTde5p2RwWIqP4GOG0sE2PrOPOFq3R8rOTPZQrsl4AY4OfOnKEzQ3qF9BYJcjBNN4lzyXRPrPuU3H8LyQsXj23RyYa3/QhUr0rcsoZHNPAW9Z2pQDkeoHO3eCDEg+r0q0/uo7fY6/L6+cv3Y4mpuhkVG/AbmGY0R/Cw2SxUiX41rC7lzwdv21aOTAUd2BB1ASryfizum01q6IZLHI34GsPPmA5CJJ27n+g7W32NFFLu7bHjN8jhujFJoY6cBxoo/Dr+hkauxJhsTFraInZPl0U3KnfvmtEDPEKjrOl9WhFDv1i3vZdXFiAh07tevOT2RQa4BFz5i0Q1Ad6P8SxdYFOMj7poJdR0Vd8/FpA8jK+ybF+rnMrfsRI2MLPHWWXUkdrk5c0IYFR6yMPnkhw7wZfGsdTtusp0ORbWlJkR9FM4XWFYeIjTJbLOtp9nvQSWwDNB2eIw+zb/OBfDrycYHBzSgGCN3FVUHIw9W9PblmBZnLG6RBbcTw87BQL+FI4RDDvKELZhhCB48e6foVpx3ZHK+QX88SwttAOozKZAW1HNMHMJN106SwOX8XL/0cD4vgCl08WaRCmeWSY0LPDR3FreO+B6eVrHROEb8O2eGWyvmJFnlw8PD9Q0oCKHeaOMGSuc/O0Jn1ntgu0/5wYhrPBl6gehAqkiNBhA4T5v63QD/aw75vl3VZtCzEMCA4sUhgJaVyaDYx2G0LQEb5mCylT//zvyReMxK77nyHIt1DWby3MCxDQW+CZcc2cKfkPxfkUdc4PABAdYwG/IZ5GiWrucbjwkMkqplYGaN6yDoNSTdBVHY55IvpW1+Yn+Hla2kj8Llx/yIeU1sVHc1njTj6rLH6vwSZQfsRK/HPI9CA0rXYKAjsBCBUa/NSA3AH0DGyCmQZBPgcqY5TEJik914ZdGpbFAhlaIEgnopCBSIkLvFUdY4YzI4BP+4vokavJuSc2OXYr2pyQAW6ELp9Bf6mPx8y/K2FztYEiw9H1oJsglcFCNLWkRixNRU2XNrC6vl2b6TpSaQE7AraVZ+hJ0truR4YwxBgZslfy0UbqdadaiQ3yVlwJJjI57a3MeXlceNAt9kVAJwjJd2UPI5Ri7gaajfOFosCgLfaye2NIQOZUED8xVXidI9n3aZcZcOfkO3k/zYeU6C6KWD+poVGpeNojpswO7t+v/krITI+D++gwF5mJqEiU3xk0CaSeWdm1zgyy20VJHqbztkJFcmo84rwVprlSlIWTnklh2uJ4bs6Sxv3InW6wH0qd6cJQAA0vwkdbBziw/mK7Qk2RtjFN2ptSm3KhDw2xMRB3mBX3CoggKz/pWFVZ4qTrIJj7Smd2B65n8PtukNBhJPPykwU0ZTEU0wkLFhXUoGjxGhfVvRUJ1l9Ml4eGrvECNkJ1YV4e2Nja108Z8Tc/WYjiHQC5wI0Q2ZqPlTZC5CopRZWKsGFmENJNL6xq9T9Z7DjXwOBfl6ZIhJymcBAe8QdzrU4mUBfn/OHZKf2cWvRNhOTSNH8Ft6oveaV6Bl2vFsDb0KmXjmDqybQC9hi8JmNxPyDxZaEBwwChEaJh7J12bwwpByiEK0IIHsE31PGIEwk4ji4M0il5hH8/hRDX0d9pPeqj+QvIm2EY7UJdamJelfkXULZEpHRJxQbgUqewdRRpakhBiZcTWIxMoZM4NVeSjHSTHEhf+vdV2wLWR3c5+NfTFnRqwOfgP88n4Ersbhpa9mU7qDCTjhMx+sx+NdifgKpyxvyFwLHYAoSYV8yAdaFL2hhuuSRaa1P2pRQoJUo8U9wuPO2gUFwCnxsitO62PfjDnOiCbYv9EXsZgMgwRmwIYl7a4zM+zB4HjjN1V72gsM7doHkxuuzqgEBVM+hmGcVkq52oXwZHyie/80bjHDhESA3FK4oLf4IQYPdmX908Eorj4hwwVX40xZFXFSWWsu4MsvJHPn3TWCKm5DvIoIsi/p2b6eTxyV+tyF+LyWPXa2VqOjxbu668Sljv8TbffEXrb/JCzsEumHunhcqE0h7ebhlIa6q41gBTswoPyJE7lWBzn9VEhj7JhkFSG3qJUyJ7mNPRWxrFCLzIDlEBkn7oTXwGpeiOLQXtUS400G5wr8h1DO+NMYRSGGH5UV5mvmnRd08F3SqFAiQv2SbMRFyVk2+zE1Pf1HTofVNvFtxHgiXW3uYk/AzcrlWjOzMAdcN3IT+jOoEzpa2DpgkYOgatEHL67VJpk914+YYdMdfSojBi4mhX05PUPHJWMKEpAmUFkyQhVbM+bs4lavo1FZib4/V2hzlvaO4yWj80YmvU00fw1N3n7V6H0GDNVQ2AdT0oULf6zLqf2snUwhzBJySrBXiVTrjCAMrZYu+Ja+8RHDUZ86Y0qDbqNnwILFcGx795xXdaKde6KDTwLCBWC4pLzaJYZZWt19eNVaNgUDKECEVU+By+FszFjyfPSqDICv5gCrOsyc81pPmK2kYIIcxyEtYW5WxCU/qmXW7hAVEWrsC46Ha0y5NR3PwlkXZm0ztardvFfF9B8oHfxQrQByuKwiRIM97sZJ1elcaNr5AZymZAbzk++oGhrGH+/6IsD1Edw4rDFg0h1tqfb8oZ+0qXEIdrQU0qgeTz3w6AGt4nzUAwk2MgJnuc7j4LB8vFQOU17BptTPMZV7Ft8OwJzBu7oBbGwFn6ExUCNYZZ53+oEQ7U6qC9BBqiDMLwisvoKNNGV7QVmGG+AehysSnQLejDEeoaTgb6V9m1+hkpQjLnPTIhZiZT3WTzzRPSLVZTgVhMPfpOkc+rfihJ8edaEzpO93RR8SzduxbA8tniIEnZkQ8Qchm4v7bKW9uY+/iNH+RE0vYUBB/LMcGZxWJIdbBEj+pHbaZxxTghG8wd4G682gW3gTxSIwgB+5Mlgv+0B3C6C6PehfjW7z1HEwwiq/QM4PGbLQ+VkVyCgwS24sNGq7tLgkI3bKNDmSx9KgseCLEE1GfvNNrii0NmLi1YT6PhItPojhJz2lZNuaghaMDCnM11eZ2R1B2CvelXr+JYiZoUlRidUJEAf0L9+gZMbDjfzfw8lfaUgMsi5ewmNu2gsBIiAUIrg6iz7bw5u1Xkiu4PhZ5aubBtweC/fuaK2Yg+0YTDYKIWaun5NkJ/Y7l3iI1bvkhQP26ODUAqMTAZ1ZwmSYsWKIy+bk2mHNGqS35cPl3QhbHy7Uzzi9RD4gACBEVcOOZlxZFxtaH12QBbEskXyUWCFBXn2X1N11t9Drz6EQdRs254BkFhGqXwXLMfMjZVtJGUQrrLgKv5jLhfqxspgDerwWL7fk1s26a+iMR8bmz6gMigdqCbsld/xHahc/dVoPxW2qinSFKIVzHZUXncKYyZUyecfVdYPs3mCs0SPlRopC0udp0AqpCDa/Qdw3l8ZP74s0vsTw0miDByI4bqoN7UJ6Q982NBPWv/i9umABHgydWLREzdcY9jDTunSxk8ohP5m0xDKZEWtsE5cQC6sCVtpGx2zx2vdz35mGeMXmU3+EbNENczIV44WnXhJ3oSRUTPH34DjHdiF5MkHiy9TIX6hOnwaXdO3d7AzLIuMxIhrZa2tNu+ReC3GaUoxuaVcneV3rMoUYjo1+i7fceBfBC4q367AdN2QR5QCmJRwKCE0aJzMIT3EXerv3v6ndV0jG8FTUNMvlHZOu8N9wIM6oQ6pmIHsvVIUefbO77E5Ij/nQKAPlxsszT0PKp+xW5jGQbsQr4d6d0N2p71uNwysZekDHtA0vXUzEDwTB63V2Yf8L43x1y9XPSAbiGxCKaG2m85cocKmhILjhr3OgAbDOLKxP7/PUvYdW1ZF0n0YwgbrHFU0sEJoU7oyP5+07Zw2vgHQ4na6BqvHcwW5ghm8GM93HbWR+PrBLGETYAQBrNIZMIfz1PcmR6Mw3C3Vrcldz/j5ZPj0tqcUvfENgv+FmSdVjzqHdi2h4ct28cKgx1rZBlwfwWSVxaYYMAhOQGNZpLlK9HXw6146WvKovRxpcZT2386sPKweunNxf+qCcE1dM2EAy/sQJbjIAT52fgw84/s3PerjZxl53Rz8Gvq4mkWpKIEQ4LkelZOD+QSLDSNWGIGxsodcWccoxVreXMo85gLT2OOvF1Z7QUj6oAOi7z09R/9FOIuYsKALrIwLIlKuQ419904IKGIjSpJ7wANQ30zz0mnTGoa6SsCD+qPmw4raQaCUucHFHbYD2fTFZARmQjFzpECY/VnPQQiAsOj7xWH9v5xj+J98EnK9Hs+5B24Pi6CppQAZ4CMIPNman2fOMen8EBsMDyBT0uoFhwu5tiW01s29Rcr7m1KsQVptELVSSMvMzXLKAZvWLS34q3YOASCg4SfkfgIacHOp292MB+LOWUxbF4v6pHmte3QpumsnkXmXtITKuyfJo6C95Wqv3vpSw5Pksb48ByiXDIl0RxCisYTFGAycejfMA0zGGnmM+htu2NGOWpmLrh1rOPO9bgka4zjy2NMAWPppthPmaqp1KIlvrpXittztPYkRtRCxD/6N8BXUCq6WwiFdPFt6sz1Hz/8d1+6jQpbfuJrZy6WYd3AvMLakSR8DVZX+SLL01EAfT3r1Fkg2SqjFbT7fFliooZgn87a2tyBemWu/Z858Zk5zdsdhMQtLF8bYCvU2/xbYld7QMYfxV5zf2l4nJWOFG2L+dtJKatz5SCIn+N9RVRq1PhqSuWxlsM3yLzt6y6akhmjc55BwoFeoSuHmeL054/8/SGiIawkysxt8jyJENh6PWbzfmROqC/k/Fw4fGhjbP3F9Q71ptCNF8GKu0Fv1xXo551nW4u1j2mVNrWywRMxbAKU/elFyJJvR0W7UhavuRbsK2qtfcA5fmKSbofNI9p/iyhLr6eL4kp3HduAumT0CsRyjcqgEVw+vlZTd4G5XD2nAgXa3e/XHn2qq+AcaCtPGgA3jw09yZ3PKRn6458RMrgB0GcZb+2uI8CN8lT6+s1+neoFoRFylm1KClmSKfKngj4TJS9RIUPDQe4N3qp03i3kbka9JdCcOwMCbrVricc+3r34VyJMLrFRsN5DC5RRjykJoqQX4qmWR890qWOMQmwYK7HLbkNmHtZ7HfBsOZl6iN2QYiii1lEhHNEUST7jRlciUShc6cJSinaTgFGkLll+D3LkPHDgmQb3ygQ5B8JsdnaHTatGG1U+kpnf5h1j9a8zdvxiK9MHUTTGK04CifjMaQV+kQ+piWvE4xAhdNY+vckxzm8/zjsd8MDgphHIsFlNRylyyPJqVOLljKrMUJxxamsSMecfvBWHuegcNAzKW2+ToQ5ppYvUv4mpZ2/MW5ag/DCwwuCdXFIw2PZy9PGtcw1cfseNH9hdyWE6uFCdENQfGn/Sluaa9w/XDEsMZGktbhLhjTR+5QjIhQsdLPoXrX3+I/roHFQlIIqeUDWscs7854bwEe2pW10mzOhg4Tm0rA8ZwfXa5OwMwItFGfr1prvpJz7MMh8NQvOrgVQ7AiiUtBaH4kOKmoxEA5YJ72ameMxu4FBPF0x4C3N/9KReWjod0GBSXDgV49/uT9Rq/faLejFOLJj5KBUTLELM1qK5dRR5vwp2ld3S5n1qKDETJaW8+lpC2JOOi6SqlyR9941sf/cfTbp2kcwr3s8M2RJ1gJUL6RneCDHzY1gHmk6MxwUrHxmwH6XzKJIb3X1OdLFPAtX3a8ljitOGR2AAOrBi8TVvyP23oKzjO+cwKeR+JGZSwfqoZy2WbgfntZJhrssDnWKvTlAU+jVG604fKtk7jYN7S2TfIhwqAvCGxieInu173zPw8kmTygLl0k2dbdLQ55JEvhFftixGyQLUXleahH587LwCq6SRReEGcN/yjYN9cTmA6Jpk4l4cs/AAA3uvU1iHaIajUDgVdikK4lYh+XXqHMivMY1/BP45vQllbdSEfwpY1ukHjEVbWwzzTfZ/jtk6QyRKN2d4LCmcMm4M8f6tf9ETSEFqZx4nDUPnbIS/G97Rnxi0oL7Vk5prHrYrL3FR+PVS8vrlfEaXvPvjMkVlJUtafkUp0kYJ3x43aSS0KYl092KaOSQAmNP4gv9wla3NXE2PCqEt4VuaBoNUE+7dYkxfNQozmiyf7teEjaxitgRgzyqLPrVd9F1eeWwCVDtCjP2MvSV2iJ6fxAEuGy0w/BIN2sWywFfwtBZOEfzcpydSEGE8ova5YS1wFTEZtixbd2/IpcegkfNKw2nmEKJCUUUO2SlS+kpUBL65dvJ7sAKriQYfedpBJQQnkSeN0TqSH5TIwEyLMq1uaiS6uvQXYYP/UtRdMJVk0En7yElXA5xnvDfLapA1C7yPH+ekJjmGKTaJ+jBGL2jovpk82fZORWXJsfK0O098vhdo7yOuCW50qQxchfd/V+WNfR9ULvlHjSzyYtiz/ujAZQSoVrv8cgQZF/4lFM61uZKm58olk9uWuok8p+ya0CIq3njYJ3L3JBGkJcAYeZxcwNID+uFfeNLdzcawGh1qZeNlkSD12AO6nOWZ7tJldMdWMjAtsQ5NaWBaVCYOrVyC3VrG1VQlq75mkbWVnenM2nBfpGl4lirmEhDJaskGGbJwknQmJCqNjfz8vAwrIYSz75pG7dkB/96wrdOF+5ttLJ0tudnBo17I0rN6w3d9kGbIdS4UvC1ooj/+5/EFeZQnxRAmtbaif30szLZWajioKZGM0T62+pKdSkvQyFJCJ68HZISREv9urnYKetjgaEe84GGfv6qVshFbdCO88ZahxoT33eTsxXh9dl+uv7FbDbTi4Yhg+8PNIBT6nvHsAFB4yL/D7+oK56y5hRHBD5rTbQJ8hjduFPDLjHVnB3/QtCFbB6FAD4XHIF2FU9lPa3HOoEXOEcUbwkeQ1a6XE/HKgvvXRc/BS84BZN9u2vO5NexU+PeCR9DaL2/zr1wATR+3tjh3yY5Mc/4cEMOwsWnUZjErYMHHujNeIJXdQJjDpG1GQ/gLw4eXUNLeGSO5Zgz8LOPmZW1e5fYjMS0KDmjQlaa76J+iQ791AfeIgj9gR0FRsXpoO8vEP8TUvWZDwG54nzYy+gGfKqYqMlmnz5sBAfEGHmcoQRN66CrpMe1AvlUIzJif1Uj2Ynh2wiCJkcjD12xk9T9SaTbN9vd9Wa3atSOLPHn4F9Xg2Eri6TnsYC+j1HcqJNM7vGNO2E8OJnuxEV2RlPsKVedZicySgEgxwOnvBHpOlSYhuwLW1HJNEqtQ3YARoQRrKDYS2OYFnZSjNO97dpp+Z7+BFlLBw9qht/u92uHnLwlTxbXII7yrdpqzKsrPCe3vtI0uxxTkdPJeKUpOfxtQxUchf+aIQBSRaxLKjqQdhEiuQHLjUHuRo8iZ9Uq+mc0vkP8mweS1qecf2lcnSsWRy6wazJFzvu5M/hfq+GJC0UAnQFaj6Yqx7Ps0fpRMRruioUp9WWr9yn5DpBL8xNBqG0jBdr1C4wkrVgop4tn4LBAB1TNNwiw4SO7guAA3fmOTXGC/jWUBcVoXwVx1x9cgOFkQe3vSsodZ1fXyxuRvs9e7pQMt11KiCatt2FewbKqgMiZa0E67xfEzZJ9IiowBU1IxCh4uPCcCfOqyHilXHJsmckDG6dZEN6i9zNrmS5NhTC68pGN6wl8xDb9g0ljmYABjlGErdw8I97a9k8lZeSFz3iqyGAkW1RIj/o8yYTXX0/lqUcLyYXoDsd+PLfdmQIN5hfSOhw70faMx73qNKSzGirogv96cIxPlcbQgvoe2HrMHNQn+wFzt4sNSC1FAgXBG/Y+rqfXhEByxHHGUXowvoqnU94b/UomGVxy/BBtbEGB6Sj+/JRWok49xF/zOsUkYinp7pwGqhYplyb+wNe82rJZmy3gzFL4ylStCKSTIBhIMNaMPdfI2ANmwcE="/>
  <p:tag name="MEKKOXMLTAGS" val="1"/>
</p:tagLst>
</file>

<file path=ppt/tags/tag2.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OHdSMGn80SAkSMQY+vPsTFBOXVu41tbu8+6L0VwS+f0YXQsvhOkAyC9Q3nWduexXP1SnER2NIGshevehlmtKd+FtrOgnYeeOJm2Vh5Ae+y+xKhASf/IvnVfgtmbX2MyuTiuvk7voq6Rh2cOkR96QxxeK5kgawCNtUErPBqWVpcRxY69QRqLYD0d/R3mcrF5ZRvjT9yV41bhvRjGKBaSy/m+yRT4frjCaxVaNKsjR/f1Ci1c8I//o14A6hkV/Ahy9HetNYWo059XhLhcsACwOVpCafS/IFD0uR0vAWLFyIUM6aAEu7CFhzTxULFIFHBcUkvz/C3WJ3lqHf5xkf5MvIrgCRY/QZC59BgzxwSxpecveb4Z7fyu70GTl803C8LKOyGneG8SAGpfUeG8WTp+d5apno3MIPTLE7KMQ9EsFFjSSMgMzKZME3yGQWBjFFq+K5RQO6jgOfolyWl07nDmyPLnzZXkljID715DP1QkKVGGBxtAPcMvXCINYfbJaxiZEuEmvozCcM+D78yCW1oGrDvzcCoi/iKNKwlNfiJrGiP2Wkv8vRA20li1rE20I55J6N+kzaqG/T4Tqbg7pBP1qvbkKy6QcLMq7p+Im/jISfubdkIrbLvoCnBp2UU8d18ME9B36SAu/nBq7uLY/5WAtn5fOEP5e1NXucBNp3eII85w+hQX2UDUVEhzDGT8Dykg1WTRgGSonSfZFQ1s3tfjsnmTz67295UGft4nhjFAAH+NCJj4gy+/o6Y1OuT07EDztA5Aa/KAfIeGjR0rj2KaXGj1gV/5e8bB5XkstaeOfZFMIZkWetP+FEoKHtHAfcRBO3Zze+canBqeIerfztf4hWZrWGaq0dnUJdSjcF+uuo9A5kHwK5FbbbIFEEYDTFaSxO89KA5YMKvwayObowmaY/RpVT7B/iiDfq2AUIrTlClahO01GFYawQj6vFBpSCYh+7CxHoa3pcm8UsH9hpdRx/A8RvFfWka6qQdWUjB/xIqy0wZFHzGLyeo5MKXRkblAUB9vFYt8xJ9BGEuAfgXHA7yvyWWamuFPhFCfctvBK6SnZSNh8ZOzzq6EDJco9UMX8Nyh3/b7CpYv43d/61qk0bm8DyV0nwxiGoe1m8DqKJneHRshFE7a26MWfy59pNOOGpjmxmTy4J0aJXWB4JlDfyEsQHvlAVArG9Rma9aSumVdSO97cL49ZBIlg7qQwcvhS0A4xDnAZapCfUJl+rRfxvvgSsI89Vbzo+Jv9A6R03uyG5VF0esZKY/FsXryYJwDGSQOVzkfhA0x6vOcysI8Z92jJwcdL2SUiGXPJPX0KDxCPU5kWTcszGXuycqMA/MA6Ao1n7/xR4r1m1K/5EbmPcr69mWePM944zsqps0T8WJcDT3SXnZZdZ3c6sZSv/9aQOP8HSN70+6Ubmt2FW8tmMlUw3URz67VKGgDOHFn9jgUh3bjVzDPua5wgfmv1/wAxrEG04V8F8MekjpA6GrXem3lkIfNSPzDzv2h6/OhhYYxLkXasxYMtuR2ARs8TOGXoRS1fs1dsXx1TsFdcx+RMwA8RhIGl56hpfhSQBERaK64Yapg7qOS/I9KL8WgVOsCSJ9Ty8PzeJfhG3EnI1HruQqHdXTJRPaaW7d3n0DtMuDh0ksG3gydSN+Fhc6JDFfd/Quoet/UEPtmqK1UhTG9HGSZPMAX3TIkivL+uUoh0fLor+dr+RBkN3tufL9O/uVklR75NaubomtyyZuKufQATwCmFdXpRKpvBFtpiXkkpAkgEK6d49aXDOQCWyzn+Tm87bT/lRPke29bvs3ez8LdR7vRxtzusDypJGdLO+HyEOHQ8AuPXFEPB+gTQUE4+OB9ZtbSu1jch5eY4M9ujzpBjLbtjficSQt4eTO1S0P/NExBEU9XcQRJ9xeceVnlXQri6fs/OKIuDA2rnjKnj3YYcOCpCB558CDG2iR2b3FPnBUVZ81hcVPnqTX8ALlNkpYisoSojqqtflBNErOVSgfFzNqbP2QJpjrDBBPX83szdMi0bznSSN0epFnfsZuE+avdj1985C3WoCK/ZqoYow8uYtLlByo6Xnj4EsJ0vNfo3lH0byniQzVU1xzMEDg2t+dps2zXCKOn5m4fOAVLW8SdnoByz6/nkqLPi6YRr3hSaHaCyTky5714LaMg8X8CL5QwTFYhRSJ7g5xpFwSErQ5C8rOv1mKUedUBunBYaTFwLVhkjPzPnOH3jvTe3BnrzJulW7sbtA5lfyVAQi0k2FcwAa1LJFivit+DYukqhLxKViitRbB/dGzlIbiz/rMtB5KPuICao3wPu4eq9BLNVzdZe1LqNvx6qYYXwF+MTZ7fB5qWG6u2ypCfstFovyCvPTzDd80q51QktaV2pjBDaAIpmDVohfoTo7j4oc4rSM8CpN1tV3GM/SQTFHoomzFaMc4susYmnsGlr5ezmfolvx4ckGpGPjSYBBKSmF12nMYtYTvaVdPrzO9MldfSH9PYYQZDU+fByb6ZlPNA/5DSaL8Lq0aLNA9YBOgaK42aWg4wFNz4AAH41JmiUWpvNeU9olphMhsNy4CulzETERD/Hs8R0SMp+T8+lRYWxA3Z3z3boj42Dxr/93KZWbXERd64/NTgbCKqBpKoTPDNFBkSDzYwa7wW9YHZSH1PlHAxzCBMKw4gED47CL9hC26OwUJG+IdMQ129qSJ71OkWxtbQf2cuwH/WplYXPvII9f/UXecT9JYQO26dzNbyr8vfjmGalrVPoZwBWiokCDdA3mKdb0WzLYTLzTGKMdCsB9EyE4kUf6z4wD5rYGle55yTNtJuKDdLJTqwi3aSImP/wcO+DM1VemTye/fp3PeDwnEDHsgfYJd7QFIFEBXIZRYj9T2vecLB1H1+1PZzDCuAXlRjag5o7aOxEoJxjydiqsBS0hASbpyItjro+xO5M5kXwxsHr+esJt1faapET9bEin9ZB5nutGCYQUPldafKbD1a+kr0OUYJ5vFRksyGqxsOnDmRS4DPIkN6cD41sceEsc//sj/L5EPw8YDjcm5qbIJieANSrxe7XIcMTT0ZnDNi5HfbgygiztA/7lWMmFVO8FzinbZkW/VeysXcHKJYcYm9MG6RbnCds/QQZHvPKLRpSOH1SqbwYghyES4CYQQ54temXhmCfgLCaiNomkuToWL7VPt2nJbwCkLAGAViKkTrZQwHFR1uqaWfxzCtpurLw5RwdHHUKmdLLKLEvNGSFI097U4D1Hp1IruR7BxPV/arm0/hMoQ3HPksmr5+jQ3oGcgyCUI9/VIDV5rXIkEfc5HXkiB3FNxi8M3V99uaf9CbswhhvW6n7vVL0peNenohyZRVUtIy08oCe8qAWIUoqnrO1B/tN8Tb9dABfRxmQ1KKUSiaTDox6Ej40/2plhDhiaosRXhoOwAah9bPMm13EjVxrVkN1mP6s48JbY8ZykWKxpdB32dEr6Wm6JmIAp111LQwHwZ1vKn3HGdEA5kDGPHn3rAz0TVvoN3QytGMn1r7+aR7hxtOjyeeWk4KTIuJmWNYvc6V9/MfXgv6QxIVLDIJw63VKmhxdgXu9Gr0HcU/FuwTXO5VLwsC/UtTan81Q8GQ/wX1YqovGytUK3IrpTDOsAv7hByNdsgLEWn/+mbVIIO3fTWEC0+X5Ht85NR34DIMHztHSbWxGxTu0zcD0+EoDcpA3rs2ITo4bMvx0hpHd9uspnDfT4VCsyqO+8dlr0vyos4kOnkiXJnsqjIlWgTAV8QDthZHJdvNDyZFNpScsy8xWnUtjBOdwuXeizzf6ZJpQjPdd7O7rUUsR0T61KhLKc0EewM/KZ9X4LP7Bf3H+hWwycChseOn9Ewm5X6be/iCclNgueBNRWANmQX+oUbChfV5sD4gdDfAaPyQxxAcX83M+4oWaxFJXCJlzvRBefQ0M258KagLy3+CvR5X7q4Zj943gH28D2kmkmwnAxnTon/z+ij8isWF4ynSnlC1OlJCp/qdMVeFqKGD2Lxq3d2wvFirL20+U9okfm4qddTLPAvw3HYUejJfSLjDqewV7WMljJSFiwT6+s+wsZYlSe7BIuqE+vHFKNJEPX5LpI7XqR7mV0SIw4BO4E2Zp0EwerMvmFk83oElxg6IQpV2S9FXHFkPHOmXolHD6UsY8mj4xbS7jaOv8b/u9ElS/LCmaq6FUUr/ejE4GdYD6GJKrNUvFgvIzly2kbk1U1WTANfKN2xV0BLVRNRi+OZKBjSiM0XvFVueF9kc3F2F5eAtVGkazNGZHOrnj60U/rgxgBZJpGvvpiUjUNKZpopbzj7oekfr8h3kGXSGEYXuaAoWlAyd9NwXas5f4HXMN9b+Vs/vEvylzBpqQznkXnlWh7RVPP/kYdMNomWqebKYrRFycB0PCtxVcRQ3D3e44PaLku+Mu7uscVBxy9Aaz+8nhA5KcSctKnu3P2NP/Hz2DGwPkupiX//ChOv1hfkh1OCiZXSSN7CJRpXuv1TeHMZkG7TUCKvARuZto9DQKimtDDvRwJiYLxTglQvqPUz2oyBZ8UVYEcDz4BLOiHrHLP1TegxbF8y1twgJvVlZE3erxkXDb8vibdp4ghQv0bLjIEh1aFqV6KlWngnU1chghOChp/RD0zSYynzP3vhFDso007k525nFfr+h1wP90s/theWsk8KBxOLS7BI2ncWiGJxWISlxbP/e2jnktvzsVzQ4HywemxTPoBLbRiujpCDYj5mHODxNIsGcwCwrOWc6egj4Fhm6cvHjmPq+C55+RPbJM0pzx1iIyRHsEunfgcJHQ+Pg3IgrlQUb+Ij2nkJAeXTjTkyQa6T8QF9rqzfNTrxdOLMktv61bAonkiLFL5PM77gX01rPWZW2fOxD82JJnKdoMhegKDgtqjNWiVIA5dEkKwrkaRpGCcHhORcE31KgcbWu6MZui0zm/K1cd1v5aLF37x1PVCVLNiGtHwrfByNSAUDLll9UgDpQ+UCYZvDB89hvh0Fz+I5eWJlcojwB/wouuoT1zMH9HY+upwdSwMhKuKBnRVwHLNv6seDdj3lwNlxV+E3+M5uBOELnlgC+7w3bpgXKXt1BvsZY4NhhWzpchRWfhFN/qR6zDPmNOYjmeiEe/oP/oQYDNH+pvLtc11FYdAwBLgoswxMnPMvu4Dhm5SCm380R0klidOCEo5Zr/gHmLzwqIrD+jioK0/A267fddYThlj+mkoq2pGgW2Ws3UClhgg3jxcx6OT1wMO7RSFsinSzH0+BpqRadC1xqd4WgGX29eqD5ZvMgRvsp32Z3eP1R1uU4tTerDHg1aWsPJts4Zw7WCQpbAE87gnICGGxvmPwpOpBpm4TyPTbHzHKG9FWxnScXsETWX5hlaBNEP78lMlqEdrQQsZ4WXCUJYUbWM9fcRtqeOJQQ+OA5CE+YUwdz2axMaE2CMQnDKA2UHQ75PVH+I94z+lVybRzDS9Dr7NMvn/N2vJ9o5g/QUpT3jf82u04WnHtaQm1vEJc8IbutHQfyJDPPn9rJG+r/l9cRkwcrUcQXMz5fiAFuch3fADsZ+uuvoyVGsI7lvOgQbqrs5JMzGrxyvZDuy/Lt/Zz0C2lCvm1sTt1OcFmb1gB0E2vEh9RS6Fuq0p/MyTtlZHq/44qbrAXwqdAQpqg20B6KpLXnkK9NSnkj4bPJGmXvvvWv4PJICJ6D50TbX0iVgqtFunEH37oHES5NrHGzAFhIkGxjgD+Ubz4jhr4UE+0SPE7BEsVvl0gCOks/Ws3Z2wvI3IFxmYgFW0kwT81FTAOKTz2AmO7+PBMfJN2AN2pujkt5VgLWEWeTDjI6VAOyGN1w1E0Ksr/6Fb++mk6uS64uDFu4Z5v7B57p/8xhE1bA3jsuvUaeb6v26VhT0cXfVkp973muNUU0rvWbvCRaBZMkOWtH/Wv+SHVkJfq2+7JXf4Q92qJJzVU2SK0ZjHUGxsVjXNh80vPGsqlGBH5c9DffuXpnK4k0X+2HM7g4Xjs1e8f+3bl37XFuHHPANwGsxDI9811MjTOkTj+KCOimrb0vF21lGz28EPlGsliPnvOaEjQyjovD+WutsG4xpFPU8AU9EKtALpLfuy+IWIABnu/mGTFU4HjGyi5J8WYovgBNeca0moIX00Sw4RVysTBr1E2IwoRFL5tEAXs1wA6w9kHXKDkeECmoof8Z40TdYnb6PHOl2omjFQz3uVX4Qh/WmOvDT0z5lBqR/WTMDoN5mrx7E10QOUkKXq52j+Z4p4mjRKfET9x7JZgL27PE9BAbMDDcUXk71/MhX6z7BoaNhv2NMG1S0qAzxc9T7CTm1PIr7HUzFjx5diqeDNjpljOomu6QofUcxQR+ZTjs9axGrfNoDzWJtvu1VF5AvD6Hg3gl1jLg+1fnhN5nYOp4bbHi7IIymhmyKCJaJ8vXiUmQzWcE4hAfQPUtirCmDMaXAVyaZBYpCj4FuJyqIBAG703AeJ3U7md4HEWjhSixinVzpzOea5nE/FGbxBpk3WP3iE0PqqUAO3k7t4R8yJ8vYBVLbZpAvVlEDNraCIos5BPZw9inikokQfTJUSof6AvK0mzGrBbLiygF6peBdCeUON+12BdA/+I3adiYaDb62UZ4P6IWkoQNtzdt44kD6nRjZ1AFKDeHrgUdB1t/4TSodbSMa6pdkWw8/89vP8keUMir1jZzDPhz0krMolns2t9112skmcAGMKB8tacF6wViheQR4+soX/3ExU+CuJaad5Qji9Y/lb/+oGbBSXTRt9WqGB2RDP8u+T2Hh5emoLySJQYLYCi+3+NwhllUhEkjfgbXfsIWKQJEaKcyq5TpfgSydkqyfHUPdhFe2RQ9U+sV+/fd4EZgSqkxJImNFwbdWswX5q3MIXrhOdRSS4ZlW7wUMsPYHYcs5hw+vPlhkAx/s+07BVhowR/QZWXFTgwn1KvRIeYo+0+TNnhYx5McszJfK2A65rTG++EL0egutVYu6Rd0dM4CBo478HIFLNV7nZXGlaWToQjQr5wvsAaXRzu3733sc62jnMvbhP/bZlc/IEDNu1VcADdc30cDARpKii1KcGdMhpSKg/LoTe7Jo7bB55/26RuGUZ0c4UO0wx038pEjhrCBoSdbLPQXI6g3kHiTzbwV1dFWwoX6GGJxdNkDEZZe2YvE8qEduySOIwOO8zSPTlKeiqJZvSq26sn8qlR1UHztKE0RAmbecCbVarp/O55NNHw2TRP/ZKFtxxy+hdroHH5SCNJpLSiYiVuKzE+HLS3YDbemev2V8faydVS9BrjVZGwJO55jfaBsdkmbsBn6PkdguhqWYmULmjrHoR4l0626cPy5yMkPs6rS6boDonwzdD0wAvvjajQfTz/kUr85DxuMEqUN/kPVEpXt2P0j4TVc6o7YUDXSfTLTI3HEprUgHfX2HziJfF53R5+MPKbheMFWOwPd6aEcfnKavdbev2I7+7bk4tS7NFxBPq3MlupP1ZMofpe6/bCDMAneS62aPYa96Wr6rB554b+ztZzxSiLrOHQLfpTJLs9yiT6UzGEj/yyTezTXkS0MMKBkSOmesqAYlwnY78FrtOaXexC9xS6ohoZC3K38LUopwFCs6mzvIIlYPZyOOvuyiB0I9YVqrFxRz/4KUtEPWqPm8MkKG78xVT8R1SKgXHzsMS5duHLXYr3ZVDmPD9HxA7n/pwN4sR/viXktu0jQjwEGtQF4sl9ZYKTPkgcHfqZiXrdRIOAJhZeBJncHf8OoFijrczyuLPPhf12TduWTYKKZZS8/nbfH4Guc5jCszx2yyysCMuOL5y44Mub0o2EAcD7+RiS2hMmRL97VOJLXY6Jr28r4kSbva6WulQt93HughyB6Q7jySWERB6M/4JFCoBoMNb8GWd7mtVYoYKwstTosKXPHEMwmvU7NZ/KOQIcUUJKjqfwmD9u1gdUuudHVZ32VY+iEM/v4KdelAKCovtqXbiYp5guiUAwlR5kgAxlSygY6OtRRZzi+gTErXjUqvFhJYtEDDx2GqI8ckzpUQaDgTb/V0MVmZowj1HP4tMOeIOfbAsARLADMbD/j+UwMsIQWtrv5BkysDwkGhNEiX+jKWMt3Pc6QpxIpHKCS9Ep/npAL3mkt+V+x9SFdZfC/x0cIUUB0aRdK9rcl+APi7tv/qMWD3jnxarv046AXAAT5EjtLu58omE9/odoz7szV4/qKUKNzfVJyg3bIggnMW0OzlwFVVhuUxM+yhRwnnImMoh2+WLCK3JmkXHuJUIgAKlMkjIeegG444R+pXkjNMNTJsLAUIGb9jJJcUYlfFVzBlqwDIBRHQnOaJfr6VRYH0Uze4XtTCOX0io43kl+76vHWdSpmlyyuOBk4G+Vj+QWNoqXPmJcY0tOCEkNCA+tD3JCO5FzTDgb61XK3SXTIy3NBEyot/3m4fqRn8mZk5SR+cQAh0O7ERFlXUtPfJxhQPr9mTv3IJP4mRMAKJvhc4gaJwwu2YwmDPPDAx1DSwtFTZpNAPruKt8yTePo81OHd86XIyLyb0MPttIKE5Bm8p1ljcwwKS/EDCnReZ3y0FfxIj5cMRvmnHPemLKS2S+Nw8fNEiB33XKrLeMgdO17znhJfjAM37rtYTK3/XC8iQsiBbgcpzyQFac1MO4Oi1H/FvmmwLZWT+ufZNW8tCeDJQJR/VxSyAHjZbe13PJ1Qi8TmNuACKj7sFJfZDEHJFA/NHUZhJbfTRgb3CJeZtI6MofqEkEhCUHDBk9BDwa4iI0Ygcd/FQT9rOjimuDBV4asugeHkSW0d6SG/4XPptHmuL+jvgQIPZQyurnUxS4fzHdsxyg56ioj931befyzmkchSth7Ftg/oVTJv+G8Xrbn+T6wUO40qBMTsK41ec48sq2SS8XyQl8MM12kwIMiGpa60LVtjCZ/H/t/vLepyueH0s9JaAfa6enene0RYnJ+sgvMsFgSxBdtzmA+Fc/saxmLb9A9aP4la3oRi1ykv/tb8nhtXzYbNkej6JompnGKSsAXjeDHEF/73tVslUwPFRhq4BsYYQimGhgymktyvpZPRGviQbqxcIVbtAOFbkXR+Y9sYKMzyVF8bSg73JdQ8I2JCKOGegUXMg7oNw8mdv3ToO7++BoBejxjVPt1cPp+cP4pcaEDq9VrYhsRj+DtjMrEd3n6unh0+mnu8zAMjkkY3IwREpf05eCdqmHsslJ1MP55G5210ukyBCo66FeLFkMn9HeshqMbAqS462xUxoGBdElcVd3RarxokE6dw+SZrER8U7Osm/ra+W2s5SaGg9Q0zczlq8r5wVMGUXNOrWbUvCe0Jrdmwa8kc5JFVLX2SPFaYq2StnUMCl4G9aDGRojGLAUZi6kQi493dyaF4/nMRtiEXpkUEwOqIFBExc/j6wTU367mGsUiX8iz1HwhGCyAV2V6b2d70rkzSCOimn7wM6ri6hdSiMARdCKMDEl+vEFost0LwiUnV9JhYjuUJsEdSN6xj27RxOYke6ZUP/lIjbqtsDWPGfaGVeCGHWW7ubqBBGu1sl78CQhutBGUasqwx5k0pE7FPqLomhcn5vD2SQFCgYPyecPKysZaimfvXYtOMNLLd6eWm3HIdXLhLyWcNasnKx9Qe0l3DOO6/cQxbUd+AoQErHYlhA+LgJxEKncJwkcQ0xqIiWsNDgLBJjrHt+Onp+enjKxfElmbmcX3TB+P/Mhv6Hge84J8lgOVM07+XpgH7zlNawJcS3re18IZBfgnPi+tu2uhj9JyAAVF6rvCetntaJHjRSP+jEzA7sfOjENvKHp/GXpHLToItOUdBBsCzY7fSCYMk3X8W/l5oCoIyW5pOOTcFwyQzFBKcLTpTNmTvbNSVHzqpYcijCU0XRZDtFq5g+Wbpz2tWVoyZf6+PynpDYdQV9zHzE7eH20cgyXtm/YIB4+yq1Rl4M2lUa/cFjgh7iNgKBh9QBg5DFmj6V1VoaBecQP7veZi+9Myw2Z4ujmHbpowNdKCh014nvPzLJhrfCbUWeggOQCXW31VmZBTIPQCpVb/uCCQPR5agqvxJ3YP+esasQFVt12gqFCZPmPd153ROzOfsoIOXH84Psd29YeDMPBNJ5GyOTWuz0dDIoNswFdgnX/laLIGpeUiaH8231AuotXX0GttyVVQRrsuQBEegZXIOpYFs/aBvbab4RqrjgozCUUlv4voS6K+M8hXYj05nUsdG3gmPiw4sv6VmJeStYrOUJew5nnQv5g0rnC+NO402khV5IPCVUpd4ASpDOWNYmCy46uW6gGo3+qA3u+PoWqdRL3GyvjRLufVIEn18HeniY+wK+Lhn0EjC0HYpOwz6b4+xRJmu5uJGkaA4c+QEkk/9/ZZ4l3CBVNYYAueu+SsvtyddQHt0eukefttxloX6FV+msqQfNvyiiu6HlsaCfNuBr5JBUmncpE6amSL6CQuIr2Epw+KLy2DOUIEHO/du/56R0Pg8mlpqovCloGbAzrvLYhmS/+uVkf2Wi4KzbOfwGg+BFVOLDojyWRmqkxYmmIAcW8qFyCxw6xTKSpQKA81NyNQKp4z7Exvex8rDI9VJfimDbs7uqvnaCQh3S0Flp49B9NU2x1J8qi8n6OfeMGUAd7PqpWcWYR7HefVBZM+9ZwEkimKrmSkCgJh9f9rbbJKKllmQ8xUrj7/ix28Es1dLkyPHa3Y2Sc0ZGeWkIKzRnAARGd43hqkGHKCQ8tHU5TOKmnhC/WysffBnKdJiR+tWVumtV0GRUeEjnl4k0FRBCci6zP/ADo3RbdQ5hfPuJ5qN82wUyvQdJ+5/zHxdyOiBrXO3nqRFsSZYP4reiGozLzQnUbXqIGTj1mYpHFPoa/ykTIh7146gydT5S+yeSr0PDGRXDr4ubBvzUdFHVWJ0Qsw8D6NZvyt9iKlV8XlznULHB15X+H9wap2UZYAh6SD5KysmeVpq2QN6lWDN0a6a/vDX83SZ+hEMxi78XC6g6P+U0vAV3CEMZT4X+e9CzEl3n43QY3bipHvbdgxscYOkBbcIzPZgRCsjviItKtIq4KRsK7gs3eTee0yrOWzzvDufUEB/jSytF6+VWeQwZQTpxZkjpFCO8ublnHNGVc16Hjgev9YFK6TnJf2wFY1Fn/1ARLDd0iLAWM2q202Qlv0lTaY6GYY8sKH8dGdRwOuBpgFzT485l8FDJbjtX5F81fupUjkIFImGTCkAmJjHG1MFHvx+MLOl7ZTzY26S6hazsx5dmXDcuLLQTqLJI1Ysz2acLNhPBP/uskBdSfDmhyXA2xWyIOFPS4i0ocxok+WWjJXvSt+7tlFcqCMY9FhOT9smV54oIRoCmFrFDeV0Sr1m6XJeBWNoU+UGTmwAbjG3ImECL02rOckoCQyYONgKZv/5qAgUWlQGdb+dIkwfra+Ff8j8Y+wynl2JP0rR3mic9npje0NCPdAdXv3Yxd3Zk+POAtyFmLwbp8KfXP+pRq852JCURNcSk3dh0gexPE9JCb4RCWgR+/euqX3tCGhPzX7MrQMq3CdoohBqj64DD3+UvwsxM5bd00zb2dwPWPAMpk0Tfw53JyOZOGVLVqUNpexUmSp+rWoIGrGUFT+GSik4PNKbIV5FVpEPMZ8/nZGkh1Y/51rrW7JwJ4gQKpryb/7M+upOtmnrhAPzJKzV0RypU5c9pKSVhPOBu4GP9PeE4kFm7x87GqLq6P9neuZZzgADzgyunyFwRDHhKVie7kKDU1VTzmCBYo8lC5d6VF/ZCfnnNe9Z2zxFEyrkjHQ4JK+cXig4nU82mQin/2BoPcT7GNbvnDpdWsETg8wrMSaLoy4ySQwCtXMIPaCnItNTc6EXF4dIWGiS3KZFk3wcWgZ0RR2iIdzYk9PZ7wT6D4Xgts52nX7UdjBB7uqjC6yWL4tO+doFAlD4qAwznnxao7CHGc3EYLT29tgEJ29N1WtDWiexEbB4JEWLudhH23wxSXy7wDyj6hlI/tr5Uh1T+GfmWhkuNAxB8PWf9xRNAKY+X906J7a1rJJ+xu0iBG0VTIw7ckmzpiF2R610JoIKccTiIX2UpJPoUEbAGqC36vxMfZaGj6lUMLGLXhvldITPd93033Si87NQ97FlXnEhO+KiPr7dZ8coJzXUccAET9nPLEqzE35X9CoplPhrIF3RMyqijGdA7NX4AsUv27AOs3yj9sTnXXVlNKRN5B55GGWj17JgKfAf1FhWopYfPd0YOPgRm6Fayickh79Sfy5ygFkfwYO9gca0kigL/cdgG3EMsrtU2wChN52cu2LqB7x52caLykM9cyfpweLzPSz637xIR1FZVSDN/0B6kUiXLE2IhzmyAq2kRpnsp5Xu8sTaELAEgnnSEXqs9E9I2KVZZYy2IByipRHJAEjUMX93bxfLsiCmZQgaQt2QAFLC+CeBOSJhbRNimv/1v1sMfUcsssTsRZBfchaXFJhDYjF139Bxf3lp5ZTKgCNgbsR/xqxPTduPQm9KrLSLuJWcVN7iekVDudAnJa9s4eO+vJN1BFY34GJZf+WI/kxm1CAi5A5oH7Bowf6ayw1/CmUSl14X/D2/x4rD3FIKAaSh3U87Jj/LcAvBWhDPZY9f7Kh2c5hWFilTWRd2p7q3Shy0OHrURxRU7+suo1GCnusS2ydMwry7CWoMuEMokaScFwD3yjfUm9OZ/q7ctyEEfE2g82AdG1olHgwbZVo5nh+NxIiksGjFlglmUCFKIpCO2A34UbxWl4iVVkHCUhtZUWKGWsNa8RSpL03jsHYFQD6IlFczUThUxESEeo8/eVwnFHP3zP5cVymIGh7LZMbidL+Tkj1PIYkPUEkpxT1Fc5ggVbR/z4L1D83FLlXZScjk4PDUvV5B0TdTV1mul41PgvNcOnjs9KVkryX8meNMutEcYzK/KLxJC8KRXPXzoszDADk/8MQP39Nbg1H5iqtZA0EH6dS2QtUlHCLSXOJay4HuycLslzYmoAW05CTt6XJ9Jvve4SKXSmdBQWHoFri9hP4BKWkS8l5kzPFVFx67n3X7ThA0cVLvu1KxuOC01aqDOMTF9ZJFdULd1rn28iwWLpgOgRSR632kMiieiYg//LvkI3iCyLJKGcXH4W8jmMyW2z4FQgW/xKmLLneNRKkdE6hSk3hx1dIOPRJ6LewjL9QhhQo4+khacf8LzxQCyJG70camiJWjEt821OFgt9bO5KKzyL7dFjQ8wLhepM8G3VZ3KF+Byg0TC1+l7tFPwn18Rp2fuwS7sQ5+gSyY2IptanlYoaTURPFKpa8PfzjbKxhmuAi4MyBGPUqY09UNQeCt+76aRGexm0/u1Tamq98MzyphbQawYCrecuuCQ9d4Rz9WFDWI2e8SKUbTUDC8CX3TdvA0MxkZGTTJPQ4C52XvZA4ZDsbuOYTeVsOP1yWo4GW35Q0GiMtZlBzVSF/+D+bGHG17S0HEkDZ+tRtEvWV1WfRAw+3HfbtRfAFviTtdCWxBl0BzawXqvKcprc6ttEXcC2PJY24NLT3iZXV7hpGupugS/nd2B5t8U01uYuht2j4RQ6Ec/TPN9nyTlSTzLFmN/Cbl1K3zsNbsdKdwbeStZudG+HdwXILDH5GbXMtKxvHH1XBq+6nQbQaAtAcZNhfgNlpPlTZf983NSHshWSDbvTrre7+qv8iz3uUxCCju+SHRYhrXQDo5+aO7mFz8bRl1kDa11f0gkUKp/LRFX1xlunq/Zi+lklPNgtcVdHNsCwThe76a7LQZ7PpNA0YBAM1bUcyck8upolqqFrohOEDkU/VYWjybT1Aa/c0DFARV6VD48czVUkPT/pFS6G3ZrToawU4oAALldUVQ/4TttqtoRPXIeA7PTH+zeMQybCv6aZ+DVk2buxCNB2I0MgCh3wJYgtUNsTorKoGA+/ojNA5OxcflXEV8h4ft90foXc+2qD9qRAqTLRAOvc1tU3zovzaBpoxVByg19wn8yP8G57UFCgJTDNCD7piszCDCN//uI1QfVILCOTs7kcb2u2S48YS/3s5X7FZGBwPiAT5BYb6ay9VrpDMotzpskdUOI/DlHrzZupORj5N3bmdieDHIj9IuW6FplEeA6s1sxoGIXM5oMc4KFdR8TW+2croig1YjULw6xlc/B4W/kQygC/Ay/mGeK3cuzTNpYwkiv2F9aSjTIjnJRjDvoDQ/ksecMrVLXIN6nAN2mCrmXLKpUPyvCxwbQBQ85wDkv81+5SQXHLRzHhAeayEi39tzbieB4IBlzlTn5MgrjU/FK+0o5L4WT78fbZbspdxa+A+ajSuEixlwRBiBRkOSRLH1mWPMdaOF8DXEYNYIEiMkfcc0KSsyzNg8exAD49DX9wS0naih/6zOqEwxi+imTnXfeQuWk8A+zBd0jG5hwatRXMP0dq4LBsLKGh5ZOYMhQgcjm4XPwts0JwHp/deY9LYnD0zXpsAgmS8zaqTleq/j5YELuhCKFmHQV/5bieD4VfcTj9jIqsKPMHPF9QXzfSM20/d+96y0uQ1PtL5hkJKDnwfInMQzYs/4y9KOb+XNCQZS1+8ja144a7/8SO16M6m/msOeq0F53XL8FG0/2FLSnImYG5Whau/0Ft0q+OhlSsbB8I2w2KNvVZsMyAg6MVh194whjoqsWluTtxRpFvZMe1ov4C+/9WWyqBywAmCd91UiEyJh1W/lCiPSUYxe2Q+alxGXKRI2UPJluKg3zBrOPefEuFjS+4SVr2NgGSORSxVnpeGVHmDTfCb+zK/5vqGn/tg+I8fe9onqJnBvUkeCP7yU4+rze65gRspo9JQqFQNoFuei6ZUcJ0aVF4Tg/gxzYYHxNrBSBQ2d4ihfaTLO2CJsZKGs/CGJnFRPrP72s/Qr+N1wqNMLq58nCckDcxwgRdZp0oXGFYT+RK5y+aQXLlrUsRRnJsJhJ99aXov5xfkPTzY9RTcaXtQ7NZjVlZirlB5fk1GplhcPNVbJBnV9QfnuKSRXgPTb3C8XUPM/7JM/KI7ROnCkifXK6OcZvt0LT8gd1+xHGqIGNpR2JecR0XBvEa52dGnmmw5Vagefoiv0wT/gI7/XbPS6aI9mvdbtPATDPPyeGrWTaRpFynmBX2+hUCNkgnC6Ci5MNtYYUffyIzXL4UCWkTnadn7csJnpo3uurCWLkO5J73sb4hNXgLbJXc0S65ev/yJqROHjyz/ICP+apsKDBM1FyjxBVoDGnpXNZanAtUecfYAQ7hAuaHw1g5feT6TUGt3F4SHdnoB7urWEECFBNlbZZRt+bu+yFy+ZmG7TZpwNDEt6Y/v4YEmiXpFe0MK5V2JkuusHldJAESaYErKT33x8T8/DhnCRMaap2tC5flCqeSN6bh3+FfdkNG2n4MrEh95EaQdye4lX4I8X6Y281sOMcx4zwJrpJj/JrYSZaU3f6q5xmEuQCcOnKmvTlFjW5zYl79L8Kd3/lEfRSReRPUCdo9Y0ooMV+/EmqiehTuODysOu3Fqa0NoLOPmD9F+Fb8O2+eQj+piMh56P2qIlDB69qkz0Rmbm5bWeAKdyXQeJ5p7Nr07MNpxh9GgIDZJ9zyK/FMNCHYIu1GrhCG/JIGPmV+cZX0VrahX3DTrqSkkJ+RuY8AK+4kLRXSf2GDIMI2GTBFqPgYF8HX2oicGsVmemLwcGk0D4JCH77VGg+N8F9J6YpjKajMcDywbrg+tXdRA764XJkFeqXRwb3dhkocM9MI1LHrxsTYAh89wrP8cbpHSqEc/MvM3X8lQK1rqjG+kkCiS63LZr7LHB8GQvnwpqwzgV/7UqDr75pZlxhDwjGxliieDF4yVLAIohgXh+AHiJGXOFq/YqdRIuqwj3FA5cGo5uWop42a8xPhBXToNnp0FuDhUjPAXA+t4BWAFqt6RTGelUOFrIOggKL24/lP/qRU6ktmrjmj9/g187sQ47BYuf5ZOIS4yetXojmxVxftG/nl1hqFOLH7WobcplhWcJY0VOBEGQkWWu8W8Bd3gwix1JsFlICZLKgipSdLtwPPG1BPSimpfqOFtuiimdIYS/eS1+ChtOFrZW01LWbHDgNpHOyVHLWroYcUsFo2AO9MmBj5mj99C3kpb1ubDJq+fMClhu0/qghJONCe/TT0RdpXEvArBAtN2WPw6g0LXdUDFNKrTLV0XSTu088SH/JJCglw2zrGMrskELmw0dG/Kx122rOR8qbrseSM/kYVu5vZqY5w3HK5xllY/DWwM8/enCpogbt97N8WoQ24XjIrxe6dxbUYHPKw9Uek7jGGWVV26yCRtGaVgD6OjZKo+y5SrozKYH/kq0qpXpQrqLtv2cEiSLdRA51ptB/xvTnbeSlhOkZwsSOWgJHyxEOJjGx/9fqIM+2w9fIrOVfGhXezEWJaIDUQkeaVpNxUU8d6Gf3zYTn4mL7+1cB/Cdipx9bL7Hhn/wUtabAVgI1QrpKqQwFkgVzi7tINfbbrPuqj3yW5Zu/LEWqgg2N0qMuj0ZuogEBdkeKLXT6vva22B8fw7qP4czdBplC6wkNDtcXwUejHeUU4Ai/4id2EyfPx93s5Zp2vL6Ol0ObA9xyRaLJ68o9ijNWuAx3syQa3JTsfWItg25fGDGv6LIsgzIJCSs10dsfQsfiXQbTwA7fGOX4h29TMmlrnhfbN/AjINMM36Wt4Tj488vlHtNfTorJZA47g4Lmd+D0S6r6mR3cIhRBKglTZ4HbjxHx1reyufh1gtfajDEU/pOUjcylRxg9R94HU="/>
  <p:tag name="MEKKOXMLTAGS" val="1"/>
</p:tagLst>
</file>

<file path=ppt/tags/tag3.xml><?xml version="1.0" encoding="utf-8"?>
<p:tagLst xmlns:a="http://schemas.openxmlformats.org/drawingml/2006/main" xmlns:r="http://schemas.openxmlformats.org/officeDocument/2006/relationships" xmlns:p="http://schemas.openxmlformats.org/presentationml/2006/main">
  <p:tag name="MEKKOCHARTIMAGE" val="FILL"/>
  <p:tag name="MEKKO" val="MekkoChart"/>
  <p:tag name="MEKKOSAVED" val="1"/>
  <p:tag name="MEKKOEXCEL6" val="False"/>
  <p:tag name="MEKKOEXCEL7" val="False"/>
  <p:tag name="MEKKOEXCEL8" val="False"/>
  <p:tag name="MEKKOXML1" val="4HooU0THZk28POP9trq+pbTvvzd/gcV8t56cq85kb3NDTsUhojRA0EsgEHHMH7oYP1SYpn09ysXVivguJdhTvfyVMsBLTGvcX7WPTor/CmUK+9qAALZjNtaA4uFibne5Zq7jBcYEkbUQydOUnulK0ik7Lvf450vaLa+IepxVpdt864o+KNjYBYQaASZrVlLr6lY2VNkDhOzPr2+9DC4iWSShrz6pAIJAFvFw0wVpbm+ZmF6/Q1nfVGbZ8is3vVXGkGR/c0lVXLCm0Kir+s6vr5PabdXj78r70DVd6oq6CMzEYwauN4+Lmaa7O7Lk1k7fu+RsGGFsXrtxIG7YMPrFFryy15uQe5bNxs3u/22dY/wRqdLxwh+tLM+gdc5vZp0wqt/gz2hc8/1sZGAc1/PE/uUmTRIeeGgxIqp8f9I1jwaWJIBYRgcuXEv2RHSxdstLH/sWBMqlU/avvaLZFGrFuU91kpWIQSr5kn3b3x0lL7E6Np00ALhRdy/rmGqAa8eONg83IyJdXUjuA/AxF/7vgNCFW2Tveq09qG98zgwURwBHjGCmXO6WaAUYHkdZQlulgKWzXfwr0o+3awPjWDUBo2k9O9fT4DSp+N7KFr1LzMsoJ3c/VcWmobAYQuWkHfvqhTMqIzrhjxTxJdBKD02RBMi3lbsfGrcvz33WAmdabu2dftYuK1A9fyLX3Hzy+ebewvGjf3VMiBEgLpBA7h/pRP9FBHjirDVJLkC2bZoNbiE9mE/dggGbMYJqs5LQebzu0sSAY5PN9bza1GvHEL/JcCbNuSzlLhGMXVkgKrHJacpW+B021T/bgno5MJa5rr6KCpF+hr92UoqJTrslKVF09UP0dr9/+JCPEtFHg0++0bvzeq+xAOOdhTyjlXW49EljRAmZxDKLee8hWsRA4U8M55vmeSCrWdpbOzQ3MBujMmLNPgUjmf7mWjJNpRPMJxjQqlFQ723bzEDdVlRHZHs22+Guzo3ak/HwKmMfSoHocsnwJkO6VoYUPorpgnFIuf+oWk/trtdmmDoaunVP/a2mq9B+TsPTSGeWdzsfLrTiyPBFAPwmd7gbuHo6Y/kqps8aUS5nrBR7NIM/oNICExmbwl/D1kAxI0TUnJMEoVdDX2Y2ObCrJZWS4yTDyaZ2CJxtkRs7YbjWDjzDRyc5jHt3jk/vQOI2/SZWqH3pQWysXsETckZenfJ4PgKH6cDLH4B+j3W3e0r7/nWFgxJ8sB6nWpJvvApZR4yYYr6GCadTdNV4NgZiwslgNn9u/P+fRckQyTsNDC+fldczxTj5SUq9bAX8n9RfU0JsK/C5UVypffNwvJmgodHncfLkbAyKtsEL/kN2uekUJvLYh8roNqFjzgWoDr49NlK5wciOZrzqfhhRo2nO8kHfHVq0ycWo175c8+JGcpCiwipRz+3MQNXG3xqGvtLu7hjQgNCLdwUxN1VpU/S+Wpf/J1a1tYSonNkvsGs3j6CrHDnhtJUXpAiuUGJNAsHsjmbL8q4mzkerKCscirA6ThFbMsUmHdFXDphq/cQiJylyP7jZm8T88KboBrYSdgsua8vIZo4NoIOxciIMfDo3TK2BRSEoTjQa6JmGYzwnq6Ikip8qMVD5yjCtxzdj+vsQaRx18Ay0N5cTTZjRufrNexxzhU7wrvkgvPw34jKff88EABBiPdJnbf9TU9HxFeM9iPa2S4aL88iSnZ1JCMeL+VUPZ0jSKIJk3aQYhPsxHeIbv7XPBoXzu2vJe7HK+dBTsQJ3ls4la8WrVn6x8SsCzUZ0PLqWNv/6Sn8A3+Amd/fl01pI8wPk+qNrsV8YWDhQhwrhcjNNI6dpwnCpsAHZwlZ09/zXHHcgwqFpFUUNZV7H7IIOGjLgCMADWYBB1QURtDem6//mIUX4ShXEO8PXwuA4At4r3vHXMiutFgsJd0eW0Fgwk7+PuMDWZLpwNx2ewJbH/Q5jgVSFL2aUJCIJwJjlIlHurD/ESJDm1gQvCiVYsap2TbXtzgm9Saux4ik+qYM83HUl8ZLutPQR20BFRHPdfHHAdHU1UiaHUqGvQ1rX0WloDrMhELE/Cp2ErcGOprmRhmW6E2KM3+aDGpu0rvtSz6wFqYk3gR8co+s2KNfWSve3FgN6V55rzslmA1EcjApYdb9HFM4K1H6Gsk5DoyMLcytyDrFISBp7hpmHyOPh1zjPH9+0TwDqeUMB5VzySiBEMHaDajVZdxo9CQBvrzHPZdBJeselHDfwDVWdMqQ9JaAwxlP6SOITvo1yh/nB3hUpM16FcmpvX9UnKN3fcGQcr+PxSxGnWhXx396bnaUS9HgqWglkB8dJ/IbInrsSPOHgXs3qRZcLXsVLYpa5h8gqr5m5i1167himxa+mT3Nb+vU8fAQl8LtAJc8HDEFFBGDSieaQa9f9Jav/byQQARHs0GN/pP/6rbVhOMWqH1IhuCiPW9eFZMPsMxEbvDFybYIYIVsjBLCBvtvwyasPLJohdP/pQmV8E+EIhzgJWmcMI35+bWpXe/qkfJHWyAFpJYOm35OD4Lnbx2xCkup26Gy6GzpXqD8Pxy4GYdi55d7RhClapgAb055UndAe9ICKx56Ln1Uiev1RJXQF/O5/6m6K7K52yc3OWHwhUGnExbSFUB1h+SGUv5AgL4EhWAxDLXNZ9jDtW0rpWtnnOV6LikPVkc2mdMvKZamYmQdgwhOONjLs266aLtGIwTQFn23Shlagdtt9YeEg43FRaMXpnZvDBwqVbQBm7knQmq24DWjqlG/dl6C3RDmAXp7HZpS1bxspgKFOjE1yQ2eHlxBH/fCiTT4q3gYVYvntMQDSTPdTeu2UkBkxIEZhPzlhoIDOB73qLKqftsccssWj8tXkjwM4UgAi5PD74BMr9L0yBwpj0HIE/VcXZM/fUJ6H3V6/vWcB97bm8IPKtBrYasD3VO5t445PB+GksmFVhXhD0uCekotmKjY71HmmlDxbArPR0DDKieX9xYJSwh71f1gjSmQCdo0H0vgjhn3VzsHK6Uz3trwmlLf0Y1PUt6OmUFs/8blGE73dPmgKvnzSm55jtna2gSe37BtGY5TDMOZ8CtvlWoN9U3srB/ta/Nv6ukVVjppd5NGUpEcrt8uSBbPXFXC4IhqiFIQuLi37QfE83OmNzWOUdj0LhOYYzbKxoHFktWu0WCa4itB3Ltv2nD7rtkNXI37ybaJPcxwFMYJOO6i3FYxeAT3k9Ymj++VGWNbPWFOjta903KBRI4FI5S6E12yb7ZBlbHyCcpUGovr9iXMGHKSay10WFgpA4dcXWPrGg0D/8IAp03zj6uOBxipSrEDjaXsVEbpnMPO8OGttq2hRGfIh2aFR5y9U+JVH/85u84RS5YTbWKjnfWydJC5lr/NQHF2Obnkpt9p2t5okImpyHepRvKBRqujsKLcVZEujuYO7xfg6RuMFl1ujzDrxIxpO8iUkwj9ec800rDf/u2JZndeW0k2jBsBkkTh0LbFu0F/xuwItYEpssBxcGVvJr3n1n5A+6i5RRfcE9moB7NFfnewqw6wwcCj2TjZW2l4BqAdjaqylJcf9pVdcfWlzOnUHvg6LhJFS6q5v8TQ1B3EfWEWunhCSUdLuGbanSY561+GcZGltgCcVTOimMFWIuiGO+jKJblPs1X5vOj9tHUky9GwtEPwKRpQVBog55cnaHQcb0bWlqkWK3kNLgQob/lPVE+H0zENaYoVEvqi5IM2IEM/adurBQwgvC5v026HAZFrkCxzA1/w9Cenif+1bkfgy4GgtyceOfTYOUZ99/PlU+g/upnWEEp8WgNtjSxJOV/0I2ERUvUxy/OR381y1b0Bs4Bldp0IZgGOejEuUHHitdXs4sXQz++QzQ4+pTIAwDTxj7L+uQ6zPz7eUX2mGo3TX4lT46Xckz2QQZodefn5TQX0nSZeIspWma+RFH+lIapdgZohpudahk5ZXKaH/icx9fLt7B8S9hAc3XWRwyinIIn0Kjryh9AAixDNLsvb6ICWwJwGVsSjGf+mPZM9bxLvpgBofcGOrRuDxD96cYXhOiTmTLcy6tlgNVHWiFLFdzuyrfyPcZTd1ITTqVB88ETqRPtk8yMGYI6UGkGvuwIBwg6Pk45ERcaz4MeLlwuKKsG61lmdgqfG4v7iyhxOcwHa99EIvnN2P1PVQ6CQ46MWtva5jGRix5ueHUA9O9v9VwGV9vyNVal3zrHtFcxAS5eCxMRADSwrlITs4CYWxxwQnXuDj57ToxUTekJXHuFiswC/t6ZE55DxViJzSRzGCyvIz1bjJ4TcXxS2FfRrf9SgbJeBAhBtBKTRuLfwAmOoEYr/RrHuwKSOQK0WCh23kfnXmo4Rj0pgaVksB23Wf3MCiyF2h2PrmCXKeF8JDfZlREx7h82oZEowV2UlgcCGSOEaZC4ucbfRdLq/U0jkKtiU+54SNzCEifY61oul/2fXr+MPXZnFG8oEUHxJDJ/OBTTEY2iCNqvyeayA1w6sv1b7/wKWiBvBApy0iLtUFV+i+eQ7T00jji4L6D3K77E/+EYzIMvxwN+PKpqh26fXj9yXzPb16HC+XsFCbgdFdsdobSIJegJfeLa5k8IchA8hfeISKxayWAi3UUhNmkOzunQ6S5ssnoLrqdCsnCSMRnPu0jKE1/CzMHjkcvnxLVbm+w3RLPHGD1k481gTGjSViue4BG70uz2BKnBeukb6JJehIyc6heCgMRYTOHDL9U6eK5nXlWp2Tg3hSZbuDKBZb0aIcBkRTVB4xZI0s5oV38hWOReH2Jg77vPzWsGP52UGmZCbfNfvyciJ7d/Azyk8bA9MmfH8kvPWghGp0IMQkLgO8u3WWKvvLXeKBgreFxigMoEk3qjIb9eQK5DEXJHNJPOYtEuhQEgMhazWwyFCP+FtBEWYYsL44YDLcJAUvjGxuT/K5CgcYILnoc1+42v4l9LgUkPKQwPjIGUBmusr9DZv18bGTpbJeaYu6lHUrbRuHKDDdf9XCgU8lTFgf+6lio4Anhxx9gVjgICvknpXOTBUUypMBpJYFB4Q88qPhgEwp1U+QWDLVqSVoqdLsOtFu2lPz89htzbfO/V+DQF+0JGoQrDpiPruE/HIqn7vRg4CbZpPPstRFmxqZ6LAXSg8TOUJY53oMBBg+zQ+heSuoen3+M+0RJmlbT02wdVCPqUgDOcQMU31ogl/T0aiEHkyWXKHY7fSjpFzn8rYrzVrQe4G0BK28mYX1WJotRA7FKa2+clNwHv/GKT9A8JO4ZEKlmG9SPgNzsI3nOUx1Dt/9SLpUueRiMaeZhAK/qXe91V1kHns0yzIu8B1h7X8RSzG88pLTYAvx7LjaSdUYu0al4q7di8D6TIalUsyWC+n7eeP5Qum94fzLWgLFB9Z/X3mwkSGCfq7xyFeph1ENh7jo65HcNKYLfFD/Lgl3daUSGQCWcqiGrrc3JqPAJ+heU5BMcqxkvd9TTolrTxnawgZu7s+nocxq2tXT0JaCTc361Gk7pW3tmNeWF/o+Ml+Txi4T2cl4LZav5W99Blaohkg1+MDzCgc3fS5klXioJTZSP8HzcmUJ/3JghPYwsKphdVYs0KJbhTFrmtb1HKcSdRgwHO98VSz0gTmgdBRya2oNRRVGK1cICRskPLbc/L77bBp1NOxnZPWJrRZtQ0EI2MO+6FEV0iWcsG9bnp99sBqTub6qLwatFRqAdvbLFJ8nOVqY9FMF5kb+moJR4UfxVkwhmbRk5kIqGqI+EfWiibbiBpOcG3ZizZF7nGuljSNAt5EGVzVXk18dfnPszecrcgtLFue94JZL++V5J2KnjS/RjPQ2H+JTAXnj4O7zr3o06W2TPhNqY7II4oI+tb3hrqosiUXretJy7P44tU2CuWHhidBsbLt7EyUC0TC5682TJVIXtj9cMoDB0pyT4dnp1Loe6p5iWfXravv0QnyVexEtYHcPPT3N7Nl23ZU4wdfpJ11sko20n0rWqP7Ubo4JFUbUpXCvqM+/X1s+fBBnLtOzSL3zjRp9ccofu0iGu1M4TVMrrhQ16gK+rJhfDE1tJ6oE1pSv04BW7pVsqQ5WYy3b3AjYcRB/iDFGVRs3XwXM3MN3Z62AqEFZb4NWRNbkuKm3XllDSB4/aZ07vSF+wdWbwgO8ai7HfizMFuH/pI4ao4BsgOAmCjQEI62Jv+y+/hK8GCdBC+9kVdpLjBH4WZVGJ0X/iR3U4IT9K8QcQR2HLsTe61pQ21EqyQ9ZpSviyAeqjFH9dxSqEf0xXgdOaj3SSpfqQLTbxrPGLTIYD1Nt44IX86QgyK2MitXvqdZeTu9Z6PVeJZ6Lv22whqyOdjDos5gPf/tLSy8UgwIDNcE3vQgcwOiM6wZn8+QKlId23lDscIAaHpr+jpFxAMwAIi8hqw1lGcIvT2wOtB+sWDtOcdDC9JQs5Sh6xEGvICd7uzHI9//hssfM4jQL22iotl2P2wMmuMD61H9TJOzxR4xdGurgc3LOknCgOhmuKNV45d1foG5CpqjnEkswK4rxYo70nam/ntL67z+KInIZjyDfuscVTzIDsMq+Dku5VdhgMNCGKjNjddLEkJCgQLIck3zBfq6r+VbIY3f6kLA4oDyDfHv8I1uHmoulIR3rzh5di2agjhsNAVWyYVIrQ5ycE//XNUPevV49HlzSl5OBMwsJTwJ/22j40U7++JuP5KMWCz1tpiVFhhxazS7C1T99F+LzB5Iv7M9A8FPZWl0JjjhmKb9UB/vzb2tswgqQPgKkpO8YyW3ML7W/EH6qOXWp7d/eEoaFphzwfFKP4YTODDehuKOJEBhAdGPCkP8xgKfZ0aLAXbp59QULNzOAGjvVJcn/xaSA5Sz+ArqrxcfsdtL2YDz8z6EJ0n4Inx0QQ2TbDFRn4fApqdkoKoKla4eL8xCK58Rcm+4D2cKL6dCJqSVBjdBTk7gYsP/TlXTgDE1n3So4CwvvTBf9QWT8bWC6hugF1hwaIhMtqV1YTAQcWAc0iRXSzSh/vD/knWulR2UwijYEU9M27UIzS0+KNeGfLZFWIgXUbKQtDNsleD8VHj3SslCW2vxC9/VkSMEDXBtCAzt7YoAS9LpGapEM49d0aYI2/1sqvFpJoDiMYVZvGbZqZ6LM/H9QUw931aBb5LNK4XfPNRKDD4pVTaWeqiR9Oo8Vn3z+61P9rqsWBPXjMLfo5/G5ogMhuDXlHgn0E7jVtHpBFB4wW2qzz4auPfWD6wLBbyPTXt9i3WUnnlfGLggREI0hVirr6+WPCvoMuBNccFTEw0gGwoLjW7acvnD+W3olT0Jr7DuK/OYfhruMGeIfeiu0ozBxve3f8rN2dIkcnOJR2H58iQDIUoKHDi8Epq8h5oONBzhiV1tgtjkhTpLfvxqYfjHjF2Z/+7L5wKm7Bz4UkBsUI0qM/51bbqPRrkBxwhI+P09HiFzq2d6vJ9Tnlci4KAyyszAFj/ZlWTVf2jtsZ2Nhb/9b8aFPlRrFoEnYZyRgkYsOwhPCipaayGTD3HYS0IRh9Cj8h6E1LKFTaPmLC/Am1DzXZ3J4sWD7GfgdqnUYgPVyHL7MTVzM/a+3400cX71jXESoZzdS/uNxKKXPO+VKXDDzx2N9ViwzdgB0W7OzI9FRQeJv4s3yp+M9QxrmSNoOPHWf6gy8ehl5nOpVHsUIE7tFDlhDfzqaJ0u0o3sDIgJNoiJQRjU/q7rnJ47kSHHGM+9RqAPhyORmasIgr7zDT8cwbryEL8um1v+p1mZxeSDWZ17hvaT8Llwd8X0TsnPmzfpj8bvb4H26x+hckfQwte1y2skI512hbSwISGA3V7cugM42C98HyUWAPuvI4iilk6e4w1HmFq7iTcHuAOhK3eIl6oLJvlHj5Sdu4Ynf4uQcar0y1yBLNEczSPS5dQHL/KXxpZ61TSh04Uk8WyJ+Q7AXqlg13J8MAAjbD5dwvjcymlLHX9udW3Gv6jYZbZoxpyp1CimI55DryDP60FR5iXi+9Zs178vEWZ5OUokhgNDSOUCN/B1U9vCXrV/8WtAFuqkTRxVUNyq09RF+elrg7LwYZ0dyatRNEkKEKidGCepJOQD4KxuXm+Pd7nZmyAJP+AWfbEqRJndhNfZsLMZj7icclttC+6YkfOm/6ru3OsTRQokWmvl4x/M+C3OMtjAnSlVWpUgbkX6OlJdHIMIku9u0JOZ7JmTKzVtxZTXxBIU3UW+Tsh6Do/mnjcl3Q+dNblhTz1IENyfICLOUgFV70kxEVjBUS1hBNYhklhFYIRwNWsD3csLLqaPhWjUOzLx49spQkegqShKLvlxyH7Wxl7i4CxxCdL0W9QOTn5GOpx3AyQh0SYIgSFyc9O3o/Vy9XDcE0LbvjDMlhyjJp8HV5dy5gz3gU4wOgV8Y5vjP8OtYSmBkO3RjNmpT9UrqmbkLpv5e3DpKjc/7n9/MB0Sj3EqysuWODAQ3w45LVXYY/xzTw5zlhNIn32RKV81C/5ZM22CaKpXdjNmx0/m9mX/uCAOmhnfBN/gZWH0NxiW0v6wKr980ZBZHNxfarpUCy6q181jRXqgiiwlDHNEmNbtCIBU6+PeJONDPZjD8JTab/n5Xs+YEKfcY+sFK/yYUzefsMn0b6AEqbTWiUpV5VdWiUlusEFsJ8tF0R/HxzhnZAAPBMhxxwpk/JLOs2Sb4ZL89C+y8nL1E2QFEBR24Jycd9PR/zi4bIpgcFMVDlSRxC5Bk6w+RXFapj/UzOr0Nw1ABkAXB2MrE5WwcgZ+oilm0iZOyba6zTC9Cju+9HA1UA6clUluyBSViJfsBpWP3s9H9xSf8srhd0CzP22YChApsWM9B8yv40bURtydIW82mITQwC9NT9KYIYYlG2/hpZiIQ7jpVfAKIGZnUfcsv7n6RcBsqPLCGlks9o6GMv/bzjZVVAqm119tAQgSQssBOQcSJIIMgMig6rit1/3fravTZpi1jvJgxgXqTtjF/f9OvuZ0zUp+D2bdPXKutAgm1yR2al6lsYYqnayrBXqZZ9KRvsMejtjAXuqVvtzbqyVGDqOubpEg6oZpc+vl1FjmADIn9ApTgYBvV56NGsoqbbU5XxdrO5CPMVtBV4nMHG64lXUdACMVhwe3U5LGpxtFeubYOQHw7jUfZx/ROL0mQcIj6wT0N4Vi/kLYmn6PPa36w/u42odrwyCgpRAX0flO3MF5ukK3xfIUu2mooXxWvNa5lU7evh/iWAo93RBrFunuNJvWQm65xY/hjmUKd3N13mnn960ZspcQlRbo/xOwAv3oSdbCfLFlQtevL0MUg+SBGI9jlFM3WB/6WeiBPgB8DaWL16rpauLoHhvLlUIvDxIQNWYvI8X2gLcHvuOlSv7YQMa1mgSbp+0hHdfojLLmzNod0SlY2B3uGTAalasjyRapOZXA6TOE6E5WzEy1ewTZdtFOHM6vz6mABSjnbZep4RY3jU2Oc/mgDFrT1HcfMsl5cxlzMEv1eGxKdITxjexb+XGA5gGUtzs/L4CcYInDMFBBpWHOyH5+Dlpky89RxPqx+y6geZDFyUKNPoS/LcdktlQF3PUXUftHurN2roQSs/uFCd+IrqcjecsP7VvgG4IxzdTDbcLghHTVuzRc4jvMJjGTmx8zD6kdYqzM3C3K3vsXrEl57ubw2oBV6UNeHR7UDm7FWRSehKUinwk6TTYkK9qdZjHsud9tN/fILcrVUOIM7gnsXW86oHgoqoIV/MzK6e4LDPbIFqWqWkjJb2ZqJ/NmUagUb9EAMB8ZbelCeYegdQrv5UIqR3cNWXE2fJ9Czk7GNGg+RNKcIOvZQScjEy9WsgqBEColAVdpbHk+nKP4qCRAn7XPrExO+ycli8oeqldtoRQ4aj+SfaTqFjQaIQdWewoKYAUau96qGyZPnDD2IACmSrPe8Aa6Z8AGPJTJjAPOO5OjLG/JUqyF1ztP4o62sMniVTr3z6LxJIZHOIm3Vmu1PD5dypv0TGzaI+RKNLXacPhh3z0SVBx42z2dti3JRJQlO+v1mBNOPH9kOt+suKEPY6gcErTzplSMByfV6THQZQqlQ3pDABGLOWTG3n4csPRX2sR0HFTR17LERyir0o7+EtstJZwpIxWdJp/1OwUmkQzdo+QEPbiofDVuS8ypkoptYUNoZEl1VNga+AOL7oQQPWZI31hDvjpgPzM4q1PzUDLc0w7SOj9zOiFQ681v+Af1mOwq7JgolPp8kJaXUP6thUWqzhXV/42kk/Cs/spkLQq19Y3vSX9wshIQcjkFE3f3QUGLYLEjInXznsTfOIKLVra0ZzBRuhWAmnNU8AJy9eLsibpBigmL5EADniiwPwM983aol8w7emC92BSJ0e6wPGkDP/cWsvfeZaVO4tAAVq7ZZdsddPYMd7v33RwpaVi32IsOPLOVbA6EfZyKQklkLHQfTOeTfclLx9t7VQ9SF2NWLjBUWkmGWuIbZdRitFfZqlytphsPBNuZ0yzxdvrCRNJtmqQXYmw5a1eSIIgo3y4dJztbLzE/DZR16p9QiyTqFlltur+Z4Cfe108sG2XwI4EP9xiw4fuKKXZ0A8a24NPGD3ht1oqchCG4acY41odLsF9IAlcHbWi3E66hGd1eIRqYNs2TgAOl73LJiC1+RhWPWdpUEUELKNdugSXrgdrP+fzSCnlO8g/KxCL3Gp/JDdekOvZM9GuJEp4Z7sIVzpCPYPOsakv5Ki2v2aiEanevIK4gDLrRdQ7yEzosVKSJXG7qvH3LnuL/BNawqqvuiffw1uO/zbdyBh7AYK3Zt+/j3tb+nUA1wvtA99a/p1QEoZk4e7+Fdzp1atFpf845tIpW5kO2eFAafqp7OHFedRY8Ms8uu30FRJQU1OiJteWve40ilmRraUjrrvu0ZhkUj+KkmoIIfsI/47ujSTbhK2T5L73avi/YPatULFb/u5VEvCemmfFatCETXC1uJhWm2Gdc6b7eGenjDaa6hERR8Wroghc04iRkM/dD1N0SfLFjtpSd58HwUJrqA29O8GM7Bn31nIv75YCS/yPXijKRB4XeQxmOUHVElqXdVpL3HdzqOIhl/lp98kaQtBIwks+mhNsSd6RZVIeVmaXFl4kQftdByBKX0TvLwjopamL1bKWmFE5IlEvcvTcx2DsXCLAU+5b3dH/OlzPjeswHxMSiEyk11/RPRG10tnvd4VW7FznA3DmNLL3a8XbbnCZ1sTiebCG2YmMFC1REDBViEUxuuascLc0/4Lud/aMy8YGFFhyAg5dD56XuF+ACNn4MvXJnqFMvxzZGiyLGtEWAUhwMcsNifbBBg5I6siJKHuXdxyO69EeFvGfufWszElknO4V47cOIOv5EhV3Gu3wV8OfPqB56+B8fTBKYpDcgJzUauxtZF+X+cBwculCso7kpPbb3UKCA7fAmrNv1Fk/0XL8i25e79sOkmUv8ONI5RoNZolsdcPboo7hIrCxm3Xc/QyzyH9iZ3iuFxsKvwO0zjotSAcwfbJh06TOhUCrDQtM1f32c608O5M1DHwOVWgU9jPUJdP+yPRd8S0LQwtwd3Pd99M63tkPMypqGQJVL3EcUKgBlBLaa1AOF4IMYtcNx87ydwsJru1dmsOnEGC/ExF6QYZUwdvAMFdP32GJZWZ37iM+1ygwvCcZmZAt1hWSivo4Vy8wVSPuMXc7I8Ba+R1AyM+NojvLlXtiRsfMz7di9Zeib0l4ez9gdDhCqcF8ZfRIvwLx8NYRjsph8T163IkIe4KY8JEBtufRPIgVx+sNAWrVPaacPIEkpbJ+4UP4SidozrqXg3T3pm+zdC/48bRi3H7ZyYvNrw/f6UUO5ILJ59QAEiothXoVpEruHkoDMXwhhKF8KssxZrM3lB9xAPYgYv72uP7H1nAmkwMb2NVYpuKkfQJfq2OJzfQ0kkwgx+8l0FcxS/Gkz7qtBnosjkmb/WcN7b6DXpodkxeMKkd+FjEa9HwrU5KCIGPwZ41T3KMFHVO6tVJNpZ7txUPRHHiJv8lBR7uL96kxJwKU5WUh6tmojJ7f4XN/0deuQB1DuFi51qCCXGckta6mIofVWAksMoMQAJEyXfuY9Xj8YeFDkE7rzljo2jO4JP9/f8MPpiLzX679DOCYNc641Bz20lTZ1ps1C4vLr1r7zu04nnrCf1OpSCuU+TQZp8X8eZks2CKBv6dvyChfKlljVnfkNqnLNjXun2LV2eMxsv5qytgf+Fa9FvmOkfwWqSZmbA0U1XlDdIVms2QvxENPbrvPWWYNxJ1xvfkpzj9jBiuEQidFnk745K2TqPKgKr4o5nvGq+1TGu0fo6UXsT9gtaUJ7hVGGe1rnBJ4FmPjBf2xuE+XjEMBfyKgHoe28OB7tjPpkl8fpeLAOQ3ZQmHUYNWpJFPVSVXxMPAemm9caj85tjOITOo/IEAt/FsDoy5KjDHKUK9foJ0OAifZ7UZzS8ECHaWNLtJ+WIuuVXrzo2kXT7/V97eSOrIL7u5U22IQ6ZCY1e3RT4eCpGkfDRIIlB1lGeqUFKpd2GcU4WCgPdH6Nfyft71kwDpzxMgGLmzCR2AFWMn5N6KSgpoBkJshqv23dCW2lmr95GqBaJtsq5ZvM76u6mPoddhcl+gpb1AGRdg5CGlfBa0/gPBzk79tWc05RX4w/8EXv34n+YcksFAwwIbDZqseeFnFOWFZjAN5ggGUH7RCz0BbG5RANSmlmst8A1CJPdBKP7xqaNfBCHHP5r4PfJXhGyDK3QiJEmm4nWMHmKGLYtdAHEMiA9qBHNPZi72AZzh1rMuxP3iBz/Yu/hgVpkp73LCEQvYpSPG2iayoJKsA4vvyf1v3+cI7L+3p69MeNvcNCyooEnER1tp/nBDdCNKSSmDSaymM/35piEQNfY5D5Rfm9dXXOgTIZTMVP4AJHUMIZ1qaaHiby64XUCMyBoB+DJIRSHGX+1VdRRna1wi2CHOlFdVealB0UEq1mKvvs8F0InCIzpLsPW9vhodmZ9LZCX80Tu1iA1w8UryGuWX/eiqgWwYeEJybRx4MjwN5w5bpwIh6tLB3ydzfEFT5oXNSLW6zayb4xO3kwlMpQimLvneXcEX8qpWaJv2t5yi0glhs/VyEtI+m9x8hLaznHQN/wIcgsSkd0DPZq7azzOSRz1LqnHZi34rgOBPvJIK7JVtuqyBLtVy3rFYP9pNQ2It8fxtAJHAFz9Sh7b4mRNtiBr/wb0CntbDAfm0KvmXA/L8aXy4E/nA29WLyaeazQhVUM62iFhKKM42ae1YAn+85xum9elf/pRQic2b664SXzwHevha34LjskGbjpaF+GW89l7oExmfrOzj9ZQoaE9uMCU77GdkCJx7g1W4jQY/edanUOZAIkb3zhorm560IkZ2cDLwaDeCqZLUFQqQxuDSvXawcFN+KaFZjmZD8djIHbmOl4Wau8tCja8vZH6iUaZzRuZLQFgRlo1p0BnBgJKurmJpNPmyJ09/XTh0ZcMElGehq7anhuo6wJv+Alr8d7iMqTZotIYqfIW+ptGClg/MNkaMfKWTENw5H6piB0zAuX2TC0T/sRqGFMLzcx5PXTapvGqyoKgU2Y6KjkCGWE5vv3zuZMLXG6DiQ6/bAknhPY+c7eYknft5bz9cIePfNk5m0zdftuv9LtObI6JW01xN63BPxIIJcN3ONRr1yxdICLTnBJOFnbC/gmImc26H0DKU9OzInICMYPZLM45Ui/5HbnJPs/WQH+4p5ucfk5pLsGdJduavZnryz50xAFSza9iQPwuFzda4an7knQIuXEjQFaPP6cV8Tgvbn4OUJGb6TO6VYEWF8w6ejnmXCwnMKcCRBLnk5fCDWsQkzqrz7f02vd/Z6ufZ86TXAUXMFPqOQZXobNJWC/NTpSRjztL/KkCQarLUxMDHO1gkxU36FMp4SM5666rhVsa2QNtVNHXRrROkFOfvfjddjWqfQeNMsgfff1p98RMiz2bwCBU0fVCjyE18AjZI/LMaUXGw8x5+C+6bAWuAoKFY12ot6FkzNjYANQBRNIXasVxY4wYSB4B9iyEA8a7ZuwfebC+saZfIyTIz9yJcyVGOVD3QJwumcjQY2EtD9oILV21qTDfHE3crMCrqgdez/5qTcHAqZ4AR5Fw8LGpEq8WmxoYpHBPaHYlcwlLa7cl26M+bOEINRmnq/K9K17idFpsV7K1BZcBj9/+eKnxUpEZlGB+me0aIllASnPhL8gu3F/5qCDvuv2/QHxUWf+ynpi01nFSCwQlG4+uVRyE4HjVfQaM7FSrFAW+w2cPEz1GYE48WkBwZdt1WlGsdhUwPgfw6+BlgEV9vEGrFy+kvdYF486kgt9hVxZ4IMXaCFySVVMnxYNp996uI2N0pR6tCVT/cFW/OkE9kmcvrb883xIOuW/XTG+S1n+koyM2ZSSsB7fyoPiTBKQE+bRdFSTvzsiM6f3gmScOrP421ps1umt17d4MzihHgiArLlmio6oJ056FkYlyLirHdmMU/0TKl5Ffg0sjgeyKjxCR1sslVlHpot1xY5ayAbDytZrEYd1vGYuwUAVeVFMLOklMINRJgqL3H93EtRaotQGgB/0bmLRoy41P4EOMw1kP9NNi/+zweO5+iCOv236uoutr68FAGw/JtEkbuLD6eq6N1kH9xJeGyjnZmCoui63QiFVsjWrvsKToLqI9RSPKZIFKQ1YZjL4HypsftXZsHemy8l96MCnEgHqYh3qhdenm+z8WkQZLaWTXpH5FKDF//q4Cw8L4mAu7ETO0Mc5kFCEJhVQWBlorpkFk8y/APyzNw8lq9qmp96SLP760c3J0RfEUOW3zcvxsNPpV9CbDDO6FHRVwq49C2H6TnqqrSpDwxScgCL0aTtc9KH7bVeSOhgEVUXJPWygiiWFcd4ue8g/8tj/beMrgi2l58k6/cWGTM/AAFyTFBdfT3mdfQKaLou/laSq23LltBwI4R/oClVocMsdl5+VOvpqWSKICcpLNORjd/qzw7M+pSVaXu269ZrM5rW5+/DgXcFwwNItpCjVFPF/og8StRtQ7XcZQ+z6zuApWTzFQ06wDvNOijb2bjSTqZSFbf+JOEflFZwT788cvv3AxAcIkCgOPkRCFDSNBHb00+0uSKCij8JFq9jTdqa9GMVVkfh74Jkzzmv4I+qDgNi5FOPs5G+dT3hlncf9fft7CGCIukOSeJv1QZVrqGa1pAHnIfU52cOTUcqto2E1X3UqnC1cASqd304KOfWOoNxdrP1JqPLfJOdCeFF5mkNjG72iKysUDKH60ROybAqdodcLyRxOSXtZNsI8dJqoyX+4fk5MBDZznGbtbuto+UsmXZ80kHHEmXcyxIrT3Ay3dncDjKg82R5j7bAsyoOEVFwZ7ZLoqQDALfK07JyebPwDWvB872e0Rj/GKK0uWmWXw+W7kN4rl7gjebFptpiMVUgmkpnXjTNxHgCTdJOIyS1NOzDweD1ihdstrC7F82mG+BlLNBN7f4dG0hGQdNxZWnxFE4fLV/sQzdHZgtK44TD/R15VSDNIsHqT4jxpZAT/AoTODHUDFLhDfkljXz0iYmHZkaVzdnxYE0Z9uyGg9NIG/RPDtMewdDS3pw/ol11u+kkK8a/fnR9+viD0N7PXwvy06yKOh/IC2ijoUJ8TY8uqCuA1RClN6xhMx6AlxFMUwGmGMrNGPcmKJuWrF0WAeID9LstvaQMUNwExuapn2FkO3z7U+sgb71ngSrM+Lq1JGPf7jPi2FGLGi3RGmYNwBZVj2dHhrKFKH2qxQ5g9IG/jQsd3KOES6UNflOxSsGLE3XhT9QARjNMTVTJ4kL0ulhsm+ikFixasN335U/tmv/Ho3gmcYhlIayjvpxHu5ZA/qHFbBzLRsbmhnt0yeebIlHYk1n0hIYALwvenr9Nf721c7WNcifDX5e9Z/OSlxHi0lScx8X6cU8R6Is1+TaS8TE+PYnWQ4o5AXCrQh/s0wHZ3Q1lcKYuTFsYfFT+SUj8HbkTSruVMFRHAH4Dj00R+j8+ZiF1xLP9FXOeZzixAtXfxYhroeWdLhgvfm1GS22r3ptfwOMV0bRokCsy+dRXnuig1un+wMCpDO/MJzO/Kn9THL9A+3t6xHyAmiI65KyC/XhAQexPoIr+2QKpvHLEKGt/fHxWqFyy42mzjrhp1E+Qo8+iWJLJ7FpQ/CvBRxYBFrWrpEE8jnWsF+GK3gFmOzLDuLK0VKnHW6cCUJepawdFlXOsrk5nakcs3ldH0NTYN8txmGPbRUa+hX9ggmIipqQclVW0e3RjUXjBh82GVHAE4wFBCfVGyIDh/psb5ONRh8ZjEipoVF9bG9yktbURCm28YLFZrs4swJ+983MzRGVbZ9ytx/9Kyx8D1EUk1yLLaSLBuJQqD7F1teMDr2xlSwKUF9BXChM6XxuTxQ3w2IgeyLkZBeEIEOAIlPh9qQo4I7pZ6UuuQCCmRuajOnELFiM2B871EV0JXTFv+D21WCCgTqOOvs1EBaGzUjaHUKw0tRFAHat0bRZg3BSxqek1Xv14LcRbVHvZt5zEmmFIbyA82AEKFwOJ4CSmJ8i5+vuxtMo58OphL8mRxc2gaHRwL9XHKgyIMgIuPEIwI0SOIHo9IMAOevMoo4dc0a3GaslssH5xYt9vJlBvKpTKkeIpr6g3ieYWqFSFBfxqAJ+0dShj+jMZtoFay0T6YIih15t+BQOSSVXN6AhG+7nCveDABDb4o+gVaMXwhozWFPLo0NPUnENtEN8+2NHbEnqBQhSM7agU3Ca86QmzIfcdE5bb/wGz1wNmbVhm+g8oRJtsI8FRlsgZQOsGB8Dy6Di2FeV/qtGuLyQtXBlF7YHACAVIYUsHIIdNVJGKqV6Y0fu2YUGR+k9bpZJenD0vAXIcGAS2NlLta9DrCnF8hqIbrcpMBFtrhGXL6qyqCQVcsgVthCEOPX5/l3QIV+GjzShsy2YtJtP2zqNmjsT7Dkk38jVGcXRB0/RxtqOnqIHKSMNlLX7C942WpLC6Ai+1oV0DFptyizPJYy+jDhi4nShLEA8W+MsMHVAHsOA8XkJyvzC4LgW1k+Totsa1A+KgmoyFAbk0uWqKvykKd1eIWBvy0sCd0tG7pWoAMoF+EW9bWh7c0Jnqwx4aiPZw5GuX9bSBjaYsxl14zfsPFT2+cRn3jxkZ4z0cOIv5RB87XCPdsnt84fERJfbzfI4p+hjbeBNb3rF7vuESZaplNZhl7jC6i+dv+Qquoi9RL7inSSnEbsZ288N3z4mu94vOp6ZXsRyN1LnEjhFofUUvaPuBL7f2qY1dOe7TBiuimAOHwG+i2ggH3NOSb9VzjdTrfOBaMhhqBLq2irh9w68axAnWNbLkNC3+Sll2EByrG1RRy1lCYor94DKi28UGANjvxtsT5FKg+n2Gbc9dY9aOGbfPyF71OlKX4guAHABpchfUNaMOPA08KoBShkt6tokc9Qoywi3V8w9vEwdxekr+jKJ6udG9ZsSE5q2gTII4DuBqAdumvzbyAJBbw5uHqoZuC6uJ2HSVv7KJScULqcaQbWZocB3Frb0UqLNYvc3FH5SJOyq7NOt3ZMfEvciSSKpchhsGZkkg1SXr4vzuO4QnK1fAmCqTYTx3Fq0btWTFeXvaoHhA0zeR38Tp77mxxyguPsLvOpUCeKZB85ji6GcNuqSnkt9CcTgcKHybidTSiBfN2NZ3LfjFZ4mZL9snqqcPRHpgiIDAnWchTFekTq7AUG70EbNcvjmKhOluBf+cJncXoUPupM9VA35ZegYOHJ1zyATVgaBDyQIHzFap7gPiSuHlrZTT5MszsUyKC2XHxCKskDTayJK0k/hWsPXyUF3O7c9aaPpcndclq77ld+ObqxBvqB1YPeKL9PB0qOgvVTnsn1AewtzKXnAWKmMGmy94jY+zTwRTutWnodxi+WEnE3nROTNmPpfhpVAjGmdMR0hka9NXMIbUzgMx+FJjeErTaznhnJoDFYR2mkP3USBY4wYwgfTZB6KgdHKnUCH+xPpXKNVKCPJqpqRBnk8buNb1cKbbfhcY7di00Fw271fpMOb9+fmYGms/tJQxCvXU17cg/B4CyUAty+AB1Rfw/uYJylicwT01biRmh4Zs4ya1/SZVWl58ucHzmz1yYxWxJnpN5fNhZAep41LRumBSZBggxPrUUxGZRgxSa7TgaxkaLk0IvhO2zhAkkHeW6emoWOxXCmOvU2+LBMQ4/dV54KJzo+f5T//UBmey9ILRjReQpr9mbuukmfH1oMgbpZBfLu3wi5d22cReP5h9TsVswd7Ggo25EkFtdVTSx+SD5bvVICdf0EnSbXPj2gqVaP2ZcrWtGSMX+IDYeAKhhk45V8iIViPW/u0gf2cPKkzyhfnQXhIDvsweRKZrewodaU0rufRQ6IEf4HhaSPXS03LCxK1ucLNDzrV8wO9rTl4ajzccUmrMTQV44Ut/IM1UlGUdHXapKnvlfDDh/EkKMoHaQcnMHCBu8EWkZh6rRvA8ehGxZW6jeziruKVNw6mpR4YM9VcN8GUHD5u8Bf1NBV3A9MGtnqduCdyaBMartEOk5yMkNq5sEwuneaRm8rlTm5o7VuoF1MUv6CGFFZGmL2W1/LsRpOdQ7cOrfio99yqOXdGD5Jsggsg8pDnlvVS+sNmvwvmCxyMG3RZe7OR6TiuUXYl9o7adyqYEapYc8YjhobUD0eCSHCjyrM74vUcPvTqPZqJHSHKebK/iCAFyCDBQxgraeJCkCNROuFFRFEQXEzaVOmYD1Edr/ZJkk2UJAk4b6oaUo4OMu5jBZM4KEHZ8e1eU3nrbzt2P1+VizinVJTjC9A+oVbGSLmkkAlwJNuTGrpeTitxwtFhuld6ySt9di8XegyeKXv2WcruK3zTT6/PvUz86L43ZSA2P4FZeaRcLoszyaoW7Hvhu8HP1qRx/bGsLfR4YQ+2WNh6SAd+W3e2aZiuI1Bl3kuOBtnfm6dMR9r8hJZxuXt/PzZ2yGtxUcJrdSNPZmrOpXx1At+nSJZrqQ8GRf31TQ0Er5RVPXACbJybCQi1NamXJNaYTBq8uZlDCLITL/yeGjZ4zYSbT++X5eq6K2wxQ6+MBFdwfTZlpHuiun47wl62/DnK+8SWwnhazCGYuUMSmzXTeUhXtBcovOugptVq7Ml/sVHQ8csvYXmISgjs6164tiOwb/3FQgKYVwacD1JpGM+6dNsT/Fy1a38aiiOwCegEOvfYy5Y+bL1MgUT1iuC18t+w2Yd1b+ERQuD47YvMk60p73Ukilwu4sXy8VYBTR+8pVdI0rCHlboufmCis0W3scYfN8GJbS6Id/FnUCCcxCzBw7lZVK3BWV9cy/LiNnNXyOS+KIr+yc9TE4ZnWrdhvEjYaMyrrjpgnAlgDMca3D2aAEpA4GNnOY7/+mLJuc8EIkn0EN6riDUy4CvXorl+DTjs2VQT3Uw8bVMSVCsLrtgZ8mN6gqqdYmGlYSCZUBgKEUsN6N+nFoY5anKJZsPtLayGzrChJNE1M1ARk9b7RLcwehozxYyAmX71AdQH3OsVXWyDkrdCiuiezrSu0SUe5bhafi1RTBrE15rxfcExMAvIU1Vg5yE8Mp/8xTWnmByANYUXt9u5lat377Hd6KXK7dG09oLCpZhrsJDXOTlF+LVdZQ4tNASyHK5pJUW+HvBUI/wltqozeb/HWqpbKjZospi4s+y/uya17x0QDtwQYZMRU+ETFVZBN29+4z7NceLb5dLHcsIlkKQt0BmsrzJKNvbGe+43cS5AKV+KsbvG1x+as0eEKl+2BAE4VT3PYzaFc8ttp5k7MWaO8l0TZqG3fpwqzW9ZfbeggCS6kIg63pIsXlaqf1gtnKmz1t10STE+odK6HvJAWG5VSdrMX5ljEDFTFsliQnVoKoj1m8SivNOborSm/kOT0ya8o1t4i4walIichsMVln2dChTMwLhd5KdpUURDOuYKmZk/2wV2BnmxRo3DS3Y/AgpTmvtWICgfZqPl1nhDtoPEopr6URKcQUGG6eAzHG6Q4OC+Dx/Az8xmDIC8xFwvf3djCv6JQ+DuUdTB2xroZ13xJ4WvVs9VQKnZ0JLHXCTMfA9fNaOmBVwJv/J6nfUlsEfMsk79RO1b6cK6IA5FHsocP7VKOjgSAd0bbTXL6p0BWE0njQVJBrZjXfgRk3A/FsC6/uCRl4hOCzG20eXUc4RSIw3IGVSsIFD21GRRK2ucbaTqWCslkVdqxa9roiPEAak9mSIGnYB/omd+vKKHrqcuLEk5r7ieX0EWlpxAdoIQJPoERM/XvloZCS+8qqvKLaTSzb9dhBPqcioHneRcIN1qorJwY0aA/23HFVocB4FSvTc97plGmbNA1TjMPhuTyGaL4SDfS3goZuKTwxWNRtepyT7ChyPAcXpUhMFJ3bSYODUALyyt00VHGNzuhdQwOM8xqGiVE4VfoMlLYgyNX1tpKAdOT62T4YMPNOblI2wd/4CS9dLddkkO2nyPBSZauS2v9ysG/XIptMwB6qFBhF3D9bcZ1TAYJmh8IpjEdjxRlVvn4YvVH2CHQ/7mXTrvwet8KmA828lhqJMDgkrhN2XdrZlwUkVM//JXOBjWwwAB9lJ4QVKxToRgPEHhIsaKGaITqFUVBEbsEmDyO2NoZ5VBNf3dM+A9AGIDyXkEJS+Npsmk1pwWL+MC4W/N1IRLVm4FuIoD7u+7sE9PYFR+UP/sY2uVYZCVUUb8Am2RLycbaDyNs9LekaiEsIxc9CXxJxnNLZTn+PYCAMcSanvJuxH8dWRxNbphHur6rJfv7l87dO5l8+7x8axfo2cyELgrw1/Lejuy9njEzF34aSsTHZaSmQXQ8nH20CyTkeriChWjDXnTJEBPQj9KLKpL+ZBMOKYhXtLO+S28uAOCLNA4MDESoBsRgHSVMrOAyggY4vmWWTPUYP3fC2bridJU+5FGqn9xBmXk+my8EynQrzpFlRTAQZH6kC4Td8OaEaMzqo+wSBmgzPsuHydwme1wZJfXs1JUBqWKNfQlT/rWpPpczThTvQlxRP9qmbWNVDCLS2+lqK+XQfhOOBfD/md1XFZotN0BLta8f4MuF8zrmaZxmfI8fHfF6q3Gy/D8Vk6x2uBUzzYsyly4t68Na73/Cx+fBmqeajgb7hwfPbuZXHJTQIuliE4xoc5R/fWRErmXXxuc+P8M6DesXK16gLWct5aRwE+uf/VU/KqQQqACAzXz5q42o4mZB1ow7bYOLTuDxIeDQ30eRWp53GT4ZIWhYmQw9ynY6K6UaIUvXcCPvS1ZJLbEKStOPpGJcIJ/QeeTJy8AQzg80tF/JV+dNb4Wxiz8g/WFeH0ofMUMsMBHcSRzmKvbAzQIlPdVB9N4ui4g4nqYYQJfYJy48yAj7a3dhaqXydHq4vaN429XSkZSsS+TodFiTAqox1CPH+pO7sNoZSdwcpwWH9GRIx/d+4fiptfkalcslyTx3hvX13jJhZt+5DFxZoA3yF770JluaKAhHk0hlR5RSV4rbqF5WOqTzXNsfFLDzy5WvzaWgLu4++9u/uF7FE+at+2p1IyMzYmfA787jSEdDAZXNWnwU0xRTJk11PtKxY68eCHBF2zI4K4+DzOQr+iffFZS8nbmdmCy+QfnK2ZUsa9Z9+Kim7aoYpkN96jV4Cpy3zu8xss7FfPVnxVANhK0O9fN2ELW5cZrBvStpigOEY9op2OXm0QawqMW27gRd7B7G2byYdLk0lu8jRFpHnknJ+0BPSOref8l9iMwSwqtgRr51ifXF7qczLmANA/cem8qOZL6JCEUqpTSuODAKDrF6qwTPZSoDLn/mF5hLyZ/HYByFniwYUkmGmUrVmPU55z1qunXkTB7+4MCH5YhkPihhWog6ZWIpidpo0Jgmkuwco+1pM1r+75c3M7qHumJ8Ku/N1XhuGCLXZHDK2IQJw04BPA8LG3QkxqUR3nBX8tttxK870s0NqAy4JsNbIxEHIN/ybJ8OQYpdrOzJc3VgyA0PQOOn/rOqNJY/1jEiI40ZQxy0hsxyKQok7aZ5kYV7c7uVbayXTXqBZnqEa3KvMoxGpcMxpSoUaQxRe7qecdJ6AaIAn0GF5U2Ns3hP+CijjdSLPBGao6IiXTA7P///2vcRMTsDykv/BI/Wfkb4NwftbyifWWAqKWvwhjX14hS3ZN1+52iyMXz6XPvcgYcR00W+0NFpmz1faQGZfnhKTUW2SPHMW8Wyx8L3LxvOk9hRINPIJOZLKxhPkFS2E+kOMxd7HzxmHwDEt7UbOIHTCbugHqRionRL/MBxV4BnBCxhIGkAi5aOMVglRAedMQ7e6HP8zubJQ86ogdPlP8Y8FajzwZLOvxxUzFckNISZ4eccWAwL/QXFHjIfoZamSF0zN1VSsZJmCzm0akbuXHasm6wF/CMpMVGbMXSHzKwSDSY88ZJzQikSaYTDwnoslKcNzi89VSbpOMkTruIbsz7Arc4m8XMJ2hBn8F7BrU8eW9Inj4iZNNbcC3aakbusHgGFXK42PyQT+cTIxspiKl3hXvF4MWgy3OkXFUb4ggTUmPGJ+ucTdlWD2JoSvDRdjLmWawJumvVfuGkrsUKviIlu0LvtcFFB9r+D4wH8SmEEJ7KOn1RSiB5q8GqyJSQ3AbypPLBjKJ16fs1BH9YBPETpkjLBshmdxUw/p2NkYzJImrHfjq54fFrJO9jJWY4NJW5hJGNMYR2hSgGNG5ydKnQYngYH1sqxhBvfb96yqZnNQehOVfeLpWRCojWhtHuPrWPWVancsYtzwmIC6OGTla0w4qDZVEKAAvJivDIAP2DXfmzdJ5ArjflDTnEAb0ULkdQtA3MLl+4gtje0naSfWFC3fGOyHJvEagKaCrDo6MMw1T5Vp07MS7wItY90CB2KnkMwuPjydMJFuS+xg9XFZ5WasIo33UJL7q6JODMQL8DS09BQXuMexfK4/zJESGMXBvkjxK44hU+RQgJYIK7HjgQUiEZ+mi5z6IHxz6j70WlQ4XWFuZCy2W8zkzcnBs4Artn8aTyY4U2WVo448KlYzhRZA948yvSwctbuJzD0qp1qZaNAX8XkvTXW6cR6NCD1kZ/qEO2vQHV+OCXDyoCgCy1GD8FHxCwmPDmuK8EvdR0X5oQtLAO2rArNGGhihFMsY96UpeYOZ8xsJyE65yjsjOw6rvevydnuwzxmdjCM0c1+YY1jnNmvEpMO8Hz0lHX55ZlRN8FDrUPOIQuJF+SiIhdZejekKcJ1C/6dQCSE/ygIYEEqq6Wk+WC3m+UcYR2e2303uMi89lV95UCJO/VWjkBHiIasfQ3sYpd/uKND/xwQ9/rXLkTZ5UJyWzXofGoN3iags7zPHx7Jy6rxTxMxk499bWvHzY6NCtnIuu/rxzYUc7pvaIG49+AYzLfIEE+KD57HZPEsBIdU7eH5awWW/beVj2tHgvytkYXLpFf/1qrTWLs4tyVG/8B7UZ/2VkBBjQPM/SFEJeQTGiNQzCkWC72O+kmeNf/MMNR+luFtXjZH420EGpsG/l9whUzYZ6BhHKH8Aab1b643YF0ODXjusw5NagAf49QGDotDe1OeqEUWdnLL+8PppapmGHvKCHMFqN9Jnox4Y+yEIh3wkCszvc7Tin9ToEFcvSfLzTeQTE8TVttO/2aURweMdpgRfWKddmP71jvtufYbjvdabu0p9nQFppQwxZR9eUZUmcVZPbAdz8mBT+MKivpjJm7b8DsbXAr5DACpnarJkqaYPHfvWwH/RmlNd93prrIOoz90DMRASJAdMNZ/qkx3jZPXy0dRJzo7HjsB4FhWM1V/wj08BsvpYNkW2F8hlzKWjCc++Sc39y3OPNM9ktgAM+Xs+wej5MOPUbgBPD03YEc04XlH1axR8a1J8WwOPceiVjkJxbg+Elw/hW0wTbmHrqzcexRfWFDLn+CbTqL8lOGPzIFv447OHWjic1OaZ/DKqMMHS7FqCxHGvRbKiBOPksws4mCAWxhD/fuJrI5/H6WlwladHTaqlRPuSAQMRb3khm01WfPnfSCbszcz2C54onOU60MqQuIafkJ2KxPcq+K9dUQH5mQvfCcnWX6bZxcMLGTKLL/El6n1XjEwjtH4vCIMflOv0j5UC0ZBIlMDdV0hdbzLyGzcU4OvP9+Rhb3y02hheoozub8cO3AavLDBmdLCKpYKgGVerHPtxEM+K+EhDke633+sc+G0GQ6Q6cjzhDFqNwOvAU2ZTSyHk/ypEDgVyleOQ9jz0p66xpXBIWqI6gn/sZLQe3mIfzdsGjJJPWJz0kOQzV+nwz/fA3+hAajyJ/0MbmqbPwYGrLDi/UfPGiIosTkXka7iH3XCkONEC1NpV+A8IdYAFSG4X0jjZwT5jmJw8i1OazaDMIftZZVoyyinjebmlgtVcV8sr2wSQZPWkLhbNvRWz9lqAcTjsIUYz4uBx3g2gkFME2nVSNDksB3vCSz0V+aF6/PCQ4y00eUHT760Rcqdp1c01kpUTpcfNJi/vvs48SpFBD+s6nZn5XmQloAdCD9adzf2nrZup2w46y9WiHGs7OgYy33+zzEjV1fds4cgC8XA0XC3gTwBR29Yz8Kee1D2TSCV5IteFgmvd83+NjcSqSbQg+QtFwuTj9sjPVKJiwQQtysmdVbxsbFaXsbahQ1Hi6PEJGGP+xdgtDo4NOBbSG6doqLJVuEg9RoqgbBgQQFwvwB/5GQsrDyS/iX2EXa5IetjX8baHD7nrmZxwH3Y1o6xLcXhuc4JP261RWYEoOOOaikpZizMaC9aLqqzpAcki6PJoxFDH8aGegTWlbRJJhk2ayP4oV6iZS3RQLUFPXLNNCcve31UhjdprrMD7NS27DdNXnj/XVkcsnrjW9jVnJydYYF8Qer5JyTM1ucEtu4DkEa/Wjy7ZdSj2SekxJGr24JARlSGqF7dtpuiPZNcfa5pmR8kk0qYImlo2PSswqL9sCv+3BknSp/Lr1XAXskbREKya5/FJsOoB+jjYhSV3OUsIAP/D0Zsc0ftK2JFozrYKA7QlqHp00XjytdqqJvpsAHw/Z5RS6vbMm56Q/wyJ2TtAGIR3c1u/pJyO5W5uyJeSLETSy55xyIp4lPCudAPl9jI1t3XpvHP7IUEQi9u+a2CWMwetFoK+UI4ImzeZZOkqMp5zAulmaTzUbeQ7XtOxtriG2U4DOQYuULB9rOLzyIbgJA7uieBIOx3/aa/0o2oa+4cNH3RnDnvHuul9sdpN7KqKwx+qkVFzFKAYzb458xSC5cmdvTo/J48S/CAUDol+NcBSlt6JjcFjjnkK+/aemW/4nFwuUp0tUTOpZuMqbwQuJfnldZotzabg1LPopLVHgCl1bF/7sFP/NKDh3papM8E+YDt3FzpHHS6f4wxoflhJRCQHLT5FoVPJw6ZaCst8QRHGD1AXrMmVyrjeOuAeZy8659MdGVHry6LFTNzHZB3y54WeUnd03n4NcldcQgOk/soCU/2SQgzamyBfbvO16+cwrEw1uSZvyJSjBoRe1dJOjB4Ln5W+nDs79mcvAXt4l+34Xpu8DPytqW2GnLsisG7IXeVRvxd1WdKjw6YIkTVnfS6GNZxHxsNCefJXz/DjjIB1hc56XttipcZKins19Bv6mtZLOk0LXeXZrNEQEaSwrrtnz14gkG6drUzl3ItZihdm5rURqkS8CRwZYjTaiPp9WynGm5OZ4+NW6EgkNCS24i1p5RFuv83zwssMb+JLsxMnOubCfypsA2V/DW3AWMKP8xHxmO9H/924PAa8P51UGWzujQH1vvW33st9W0lKtbGTHO4OpsgOFFQZPdRrGSdGJgD/K18L3FMaS5XiepsNTGWDTIqECBrOQNrrFLF8u/2BvIN1NUyW+BH0eXnBYfJF+cnaLmYwPDKbH9tSlZLq5yobNTpmGHBNmIrMFV6zKgd/+nHvJ/yK99XSK8CCrMgr1tiIpl/9VIbOO6Q4XXepFDL1rFCpwUD35A+qUaCeQTN1yznHazSN2eJctrmckYmOlSIoipuqF3uFcQ+tRdwPUNChQbVBDzcNT7ykzlKJ4cFx0ddyBIBi8NCXqCffCnAid70LhD1gjdf6H6Fw9F2z5SHTnCgG/IyYkQRDwGSX04f+SlKkrEBQIaI73mCYKXJdaPgNUsz+b/Lkwwf2oa2L0vxh9FBhA9Q1+45+M0sgJL/nLwE9Bc4St5vMJIE/2eFZm7S9fvblDN4Lk0cQpZ4TMsXQvOHlmXD0S8oOwjWwXc7NglVIWqcwBk5CcOiOYpej9zMNThum5zhtVVWw7ggR3J90p4v9CNAOfZv6bx0KqH/SdCZEIgIw3rwc3UxaOcVNlqJD8JppEVV68rgfT+ZClJ4o9QxeUBNy7eucId2p5YySLIjFK6KQpRQyJlCVqu2ERMXtSy6+SWv8hV4DsHX/DKaXGX4/yyavfN/10XjzrTO14qL3/JXbt/6eg1n//ig9paO/B7WfKGmVJkN0HrqNqqi0kwe0ftx7wQ8DpNRmjagmH8Mc6agyW38ShuVO4O3RnZXrkU/Vc1tkY+E/8UOcX8NDpmdT35Jbs4MnrSae71BES18VQhwP34Hnket5urvE2brajMC+qyvLimjnE9qLtwMvCrqfgV9/h07HnO4XPApuGjLbTsh90Hs6TPM4YQ4CB3ickK7b0GljxbIlKoS0gIfOgRPxYD1acd9Tt/D4vuTp25ZY7/xTYOqOUikUXSyZgJI5/SL87jgIMcy4Y3OcN7Np4W0ARZaR0BrrAHavdzh3VKGfiArekV8lwkxmJe346EqeaK20Gocvkg0qTqhn/vfGF5vDdfiGQXgBKh5M2+PpXQFYXrBm7GGC2Rz6o0ikI4uV5c8K3BaS6mLfpOVXn+1Pw+en1B/O0aVIQp2NTncb1+S0j745MBFJ6Olwi6kBfJC4UIwiEVHpSSnhoE7RZrkfbi3xt0VJhBEosH9WDaLVYfCfqw/P6YHLu1KIKfJFRLydxpssQu7buL0Dk7yrDUngUyMKGlW4/XgDfOBK33K5otgXjRFhY0kxidGHapPVgH8SxYSFJyI3bcBmML6kAXgNp1/n0BVmQcvx7cv2U7l7ooc2bwlgj94ztA20AQcN4C5cDtyrxQPr6Vno+17JmzE9tfrAjn9ifL5dLMIPEfT+7NPv4pK3iMJ4FO6k0ACq74/d1EZ6hRzEPXT6McBHKUrgKJ6JISBy+skLgdi+8FKjSV3JCkRZ4kyW4Wc66RcrAgPP5oAVn6MZOv9TegYrV+uqrdXSzCTeekOwPejG5d3D+7aqRj+Gbmt006eKgeVQe7QCsSZkvnrIs7MV0RYvmzfTDahQqyiN9SIPxPuWPGFJDGP106K9OJAlki2IAT0KoYXtaA62nSpZf+YeRiVl/a6KVR7Ds2h7B6ZD+t2usMGMUG1UyQ6uU9gVA0yF1T7xgU3iXmRF7rpkPTLI+7ctmurFs7wLs3eUkM+vr7rXHfh1pqQzV0GOJEpraEdSUWWUZ3Pbtzy7A23rKM98c8Oe93QVsXd9tS21TGAVUkH53iY9S+MNThaGdaaFyQdJq8DF8vqNPf+FFLUYNDYdO4cZkW/7uHdk5eCJA+N2YJNpYJuH8GjH728O0N0rw585i1EEX+9QxsWgdJaGweijM3nh0aCa87fy6Hz58I7YBDwzsGo8Q70D9HRmp+TUlaSeeszHIH3f3wttfHOkU/OiZ4lknGLDlRe5naZ0K6Owzs3CeDkh2Ny2ycVa9H0G6meziPOYD5q1ofmV/lZpS1LHaz8pY9M0z8OfEMJm/5StBJqtSoObeYKz7f52518X+YRIB2uNN7rF6mKpzS4GL//+54orL/q3sWBx7tVe5ISXkC/fzW7oGS6EM5bLFqdmWD1uqhQSAe7LZ1oP7I1WISk1NZwHQ2I1C172GLnC6Lb2N18xmQTgk6dXCttzBMqv7JtZUZoSIjCxlL/J0jq4f+5ldnSBCxcEAHURB+M7EjPV9lxpR0c0+k/7SzcaHSQWORvijjVEG+H5fQtGlQuuBz2P8/hiS1jAMu41ynkzytlHbMDOS3fzIVSmZHUCNWx5a5r1BtwUv0c3NtETgZBOxmz5+7M1TT2kfb2FRA6ZEgCvSTIcy7GHqwBW7/9IM4s+JZI7I5g9bV5gpHUjOgE054L3sB/zSZMCzI96r6jbj6ZxqPCKhWEJ81qXbHsaqcfCYWZa0IkhMSI++YuDkcx+ic9TSrdJFFHzydFwvx4ZlxEcoWbQzjIftV9kn4mAMLGzeQ5z8paUsYuuvC9B/9cMOfsMOB2+9gYj/Zy5xY6bkrrXYNeF7Heti5a/InWbU6lIEw5A/aseJdoWiCeDm0cEHhhxQO0Lu6BX83W8A2CTdCpjO4+gKjkp8zfy/KTy50QUd/LjihArbOeUTt5DUQh7CCTGhcHgxnIKUWWZcljWutJ3lsvFaNLQpThWksxx8/bOvsn50T3jDCkEUESaZRXS5DgOPiYUzUoYDdt5Pg2MXPZB/vIAklaHAQgmlG7LRHBRU1CRQvmZNFUez+9Vdly4v/XL2pdVc7L64cbAx3SAu0sjHb/x7AmibdWdKc/lE1mmVhFMboHu1OudiEq2mZ+FAPWMJur53qgkSb8GDT76tnn1mkUe2jndiD7mrgFZZjcS00DQBhs40QxY6qjHPSZNYnESdPIla+fa4QJnd/qDT4hzseboxFKf8DNzkQFl5WovVwWhwuPfvTXT9EUkA84nvg2taWJ2U8MWoA+SybWbBagXzV1xQZywUGGy3r2p0xxevLGLg4VdWzgnHpqb+X73YzL1cCCzZvChceqcuavXWmiSCfesyHIi3KoJqPAHBqPo0D+mXBWezaZQy+mzRP1ifPVOuxu9MWGMvaIsmQmV7IuoOZLQ53DqeH/MNPUi/d/NxOLpuSojY0oTK6h+3E5AK9hQE/rJck8bq4Y7cJpqnsm7VaiQXZyL78Q74sEBiXQ3nLE2x9sbWdg8BGHNATLTOIPIcXLxhIgCENUd/zOT5r4EfIef88KFSvQ/K/K3DpLWGDmUENEY/9vnwDn/57JFQ3MyHB4b3hcm9gcJtbba/HCgXesVgpC9RQalU6SbZv2QYbsYXSt/+xzgE/1OyMnjvLLLywkKjoJwEhm4aQ//G+sUBv5mglHW4LKN8RDgCHTAHfeP0Qemg9WmCpvONP5X4+6eRTM0b8UoVrRKYkceu8lH+DWT7BTd0b52GxLvX3FNKrhwc3GbmAxxlrAFzJvQ6Fm4kyGRqotVyeadiP1Wo7pTLMzP31kaG/MLlxTAx/n+wUfxWcHMh5w2uatL9HUTqEdaIxEMJJVF9wK+X4B5oiIu+xVRp2eGnp8MdaP5TlMULHqc0QwZNWYX/jov7zWJLjTu/CSGyw9ZxLe7UTMtdzh9EoVFxdHdvP0nan7XVQWkKLflpFX0kB2T/c5EKra+USWJeP2ZiB+RWdDpzt7mOxLfJvdI+AcdcuhzadQm3YFiIyxKw5ZmyKrpPwYFyfvCU9z/uurLTah4fPWjtnYQbBeOXU5ef+NIojKN5ECaiBAxjT+rEGxX7Q6KtbVaP7VrNdgacs5cd77yJ+bM7zhnFmAfcJDfd5nrLUntRa9EczMAD5pZcfpSJ6sbvMm+aw1C4Y5scpcmlUBQ3B3gKyEtEQAysMH+AP9AofE6XUESmJfFGEHVsmEP4ybTdYn1N8mH73PobNJ1ov7elIWm0jV8NFE4bRrW67xk9zVEn/qi9IiLz4R4q3R9yPHVWS4s6t2fNyysi7vt1W52lDKtirUQ2Okviv+Yo3icrnYTH02BGFhSEWto2GOGUXaoV4NhL+ujBLUpBcNvYhunWDeunkWDXfCG6+z1HlOyH/eauo0EYc0jQYefBPzg+UC1S2gX+q5gfU5/c8/IkKGG6IbmC4H1EytmwQG9mIH7V67JvPJj+fKmg+x9bfQMFXwKehg+NFTh/dS3vOxCk3f0szykyUUIuoabqJfy6wlAMGLzTuq0dw4AsNZkfcASySiVO4Q73lXYnsSlB5oRaME+6VegJWtGj6m3nGr9/InQWE8NqKR7VPyPnVrxUFKElbq10ndzt/WwnJQ8Y9e1yG/cEfZ3jrBZF/xPTKM9zJ+FRT0QiSiyeK6YfoDg16hKP9ik8TkiwMaQoybW0eVy/o2nGm4OXWcx6QBjKeY9y5xtPzOd0PtM+tcsKjzG5Fpaq4IuIgpIdY2sP8sq3PrW3IqAzGSnSJGLSKnvwNKdyK3CeRXO882b59Qk0ZWYDQtUydIkAKEP5ha4pWgKr4NbH12b8gq30gR8JmcK7GRqTE3XOUqS66QU1hwTXZrAfy7X5dLdCa2BUAmUyUPsJdy6bsDeEEYxFqNFPl+qt41xUTcA68NnW3Jv2Dsg/vTY54dAVYu+EQju60R2xIOBLEedwp6Hz3lmjLx9Kx5QkORjKZMPfydFWpmf95wV46nfyqccf1qeYcOsX4m0jzpnq5CqUn7+a2+wySYApSGmKfcMukPfPmDe5tLYgrR/p5mwO+4Ji4DvEPGoZTZqOnbXFbMycJZUArUOKbhOUfzH60ai4rWjt5MazED57enb9InDeaSabQoY+hdjTqTP24nNrC55EGHZaJH+F1F0zPT13RzKNdNBEEJEJJcZ75zck2OJe3LYVsK0jA9YuLYLLeJkDZasqzv86b92k8/d/zhaDMLw5x7HxSId+yTDVphcOp0DG+a6e94L8+3hWW3QMJIdJVL5FJ0aokHlnW0Ktl5SElOFITHDynwXbGihpHWb6ir+IQb4QAuFQtu6CErKk9m9eABOoFlZEFJ5Fu7rvflfuUEczK207uwiXmCEKzQRdfI0mcxBmhGwfPxuwZ7VDAsRo8bSWDUzNfvaUmddRPZBkuBL9BV5i0Vb9Y52jgn/5fSjWA+06isZWsMvszfnPrnR2uLwVUOmRetWMnObKj3owUzMMIcJBNNWNQE3QIDIsa1DWuqjuz7WxintmPuFJ8b6XBljbbgGplDgrwCBdXHtwF8nhrHTqApwkx6e53Iv9XkkeFY8ZVOLg2zrTTGQ93cx3EbmPVWUsMRJB3zoGqQOkw/32w4LeyDTESPzYaZsQfiL3zIhDwj5/MLWXGnjV4DSvo8W+J6xabPrVRUEFRAINz23NJbkfSTvtGTS91ITt5znQe3OwDBv9ggAeQHkDBHjbmNeK9G81M8N59lpbrC2p631LingNZVQisNdH/pG9eK1DjkHetVhIGCrqG3VtyHoL1wM1krM5dTZHlA0iu2vLappKtDah/K7+a1pqs8A75NzKxcVimpIDnzbW8Oyh39ekYqutTIONPsMouxuwZ46Yp4kngvsQT1wxj6/D0rHaMjAyrZCRZYzBVHoAgaHwWddWg0WpkS5suCfSIswaQ2e2jT7l9iBzIIAFaGcag6SXbuPN6CS6LbuemtDBkZjFSeNNU/NCco/zolk9CRpkAeIzF7CNJWEg/H82JOqAzKXAfdrhT4yPYCDjV+fVEve3DOEo5cKj9CTp4V4L3umEddymEuKLael/zwM8+6Uj29AsUy12gmAv4VotuWjy9rRp2S7gs/7goxsQLmWQS2gfIhjMtl1SVuKrxArCdlRhpkCKfGaYzSbZjFiEOPRJbvC1C53Qy3EV63FD/LvMi5YaXVu/6UjKBXuLUbPjKkqsnkE4kq74fdxg3PivBD7v2p6M/JAvgrRG3RiuL46KdSSlgAk/tyQr2obPfVPMqvqYtQz+Ghqa3e9uY8Aj466VkQ8HX3UzJhiwZDNtKBvdGJPp/eIVvMMRDZMu2A8I6wtESQUUpvyX3CSkI6cIE4IC9nx6nbQEsFCZAlixjoNpIZuP6MsAegbqXWJJoaHQhDFZFf/O7LIGXz/2zqW0ZzvIHzR4wZ3rncF1Hk2uq5qzlLVIA4AplY0wJ7duxPA7MjVnzuOwcDdscbSAAjWae/qzNl7iHi8GBBGfeKxaMXd6/byMkCbUT3vzTJ9yBAu8C94XUxIO+dl6t7osqvwPk6wb6a3ADsL6oYZSjlRm3ZcDA/Q0RsXEYou+osF+DiGM+q6Yf5cLQiikCqRp1/RHuughPfC6C0AyA/ksi18XHAkPfqLx74bGXdp4Hu/vnkqLvq2X2gN3fmyWAgQjaHbEawQFB5QBOSDkTqyOK+ni8WQqKDXb1H7At0NpFCqFhN+OZS/XItw3sOfuPJJQ34yGfDUEZc0Rs4sZ8d5XaoTlWFSpgUFyPxaFASGWfPSyaKDv8sVsjZoogzp15JykmYq4JdQj84X5x1HM8ifdkWxs2i1xunZRoqWAGPy7xrCxzWh3OU8lYxgzdwOAIH+4om0AnKmEHzrPbufsNDo8DdYArDdrK351/GeYJl3LmHzP8rHwt0ndSqabE7GdsTne+Bba5sKlKidbgwdH6c24YDHo8oiWk7sqygxCiupTt1ezu/Q18AWVfsBLUcRDfbrIVUJMmoAMu/b7tX3Y8z9Z7S7iLm16++5tLe7m9gL4RlLATpzUsoHAZYSOYLMqOsbpcEwv5yYm0AqoDcKRzJM6Itzh4S1XRhapIxQqr6o9As85uRqIeHvyebNxN6wBV9WOFZjHA7Xvch7se17amYuLVqQFRnBC3iZE1KpU/EHojVJnnNrWXvb0dzrq/+OV1X8x17CTNPecM/xxoaF39D/tmJ2mT9fz6WfDcSWMIsePPfYizHr9mo5owIsjLMFLwgzOXtzNrLI61D/djMXx1sRtJXSyCFSIqV4zsLnJlCHBgydPmhdNrhnCducGf/7fr3+49BQggmwsG+LFS5T4aHp1duwDwnrnGDs8SndpvjiRKj5gvlG1MxaayR1M54df1SRGxdd71uJjyD35H2KBYzCt6+znsvtgUM0vlSmYFSEVTumYNZ1kg30sdVTERf6DjZ2eoZwjUjXed8CDmJV5HCi79XQnjbK3hH2dC4KF9UrfW0yYsrw7rWCMC92aN4dOC5CLwnPxsXGrZELaAyCOnxx6D0gbW8x5NLTTPAjgSJF6PTprrSRQet6ks6OWXNBOjSpgL0gfLplnmOZBYLaDT7PpE7hfUr6ZX+dGB4AiwK92Kx/qswv8goWtuIgorBq3s3raCKdbBoYa2bLyyAVNbWb6Xcugl0ZGip/RuhzAiJSasjiUdfl0hzwAYzCkAXaJOaDx9cJVGNHuZUfziJpKLhpskS5umhGu9XGNIHD3NybO7WYpF+QV/migZfa8liNgbdNGB/dt1JDJODPjSOgZcXZW/BaCwIA3duJJRNDyFqyRfqo76ntW57fvvTGWWVYK2L+szr1k7MkRIbnCPTRa6anuSpD48r1KTkdu3Y+TtHRu4GmHD+HaVRAGEX6k7oxRAeRUzdugWYmD48ezqa92vLLVrYUu/3feRkrQygKTDyHVMzHsWPAdGXodGNV1a/iiu/1gEZFuFvGWI8ckl1+EjxztmbTAt0gXiBw1uvbPuwEFy/X0O5LpJ4J29+JDg6iJcVwPHGtbj04DQh69Sfekg0o+FrKk2RDyi2AKHWcAycZLywoWMgp4A8ujuI/Qmx+k9xpAHVLyk/qkd+75+DDxrD89bYoTXlGSBuYKERD3fpw2LdZIWLI9Duytj9nFiVZOzYGoses51NbE52i7VV46NBiVcNgsNJvcTwtuUNmdUWbh+3F2K7SnVEBXzdFNia82J3p+28zfhAhPWmfo9c0JG4sx3XqGaJHD4TUOi9Tnr1QYtuwZ86grkq4kOWz/8JOy/kh0V+rQpD4b1//SaHmV4jVLWkTbTVUk8ERQOYdnIsRxp19osxUzhqeOubFL+e05wU9mxnzfMkeHKHxmvIbENX2fygGrTBnay5PkwN0449UcM3hPsATmFC/ow7fNOfU0e3P4xawViwCU8NtbGaQchnhzBY+8GWlZf8CxZSgFtogr/gJEVjekIFErbmrUe85AGn9CAwd2h3EjCMtlssPxQtDanFT81rWfvDxSVM9noX5ORwy6RAhrlcj+bQsQgWQnxvmsCBYObV/CujXqZYC+0qCxReF0zLZp+kyqJwkAUGDb85sZzkY3fGwKtuNjsOZjmXquFxhw0L0PrQi+QCpHDhLZih1C51vRXcFGm99tOeL2/18aLb1INKlHWhB+tT690QIpqE4eKztubcFxvekC7g+dokWRSAfhknZ1j8wNCWmiS8ky+2CpTnsfuPE+6Rr1fxy27vy5qSZwMQWSWcTMQSJp/RYU0u8w+ireZMnzgY701o91O5XCy6KXAkR6r95lqOQh6QT2JzafeT4CXYC6GLWnJU44caFslegMkDmTW1NQlwLg8O9TeJ+zQC9OT6vMQqseVuEfWqQwcojkPCzzfuuiO/tVAarZxZTo9rGoI+ui9mfUNsgXV6vy6EeV5iWH5RKFvNlcoowEJWw2OBkM8u70/CEPSOvfhmlDL0Z4H9rEZDg6EKHKOIhaqmXr1Fp6uQD2QlsfF6FCN207e4ulx8zejWKZFIf4U+HKFPepZkpydWtd7JbGAbuybq7hVqjzJeFteCYCDj/9vG9hXHiOG4a+xdnLowNJSWFcSIersV6SiM+hqIzK1c0LvMY74w2U/D5uTanCQ3J2rTUamD7Hu6WtzwEggmuAE1058P7qPP0oyX3ExPeVlmIMTSU8d1AcgruJ/hFiVt5Y6mFNUPYYkVfgKspTgysblcbrTO+nD9oHmjJt7Jk4hdBIKsmkeHuZjUsD2PB9uwZJEGqTqsvsUV9WTYJwarTGqf0FkCOaD1EPantXEYfT0hVjuD2y7Top7sDplCXCzQJ8yN1POdvu8VNxIAwfSwGZKXy9Jyipw1tD7axwiP4S0XW3oXQJJG5DeyN4Feyg1A6dWv+XcitJgx5cAe98cEQyVsVi77cmfVtIObyzScLUINcRm2gu7Sm+cxCz34zqc4+q228eKJ2KeVT/CQIboShrusnOkqgTMs/SFdBLnFaVWSvLd/RH+F53Dh3dND85V81ugbv1OGcr7uwb4YSJHfUukx9KU0mTuVxT0Sl4efePujPCttgntz0Ws9FkpXO6mvrBLn5tjtcQS/kD+mmLQlJzM/2nDEpe0w67nTgzySQLYbkVoP6YOrbVWnYKs0MOkTPVdhib7ex+Evale2Q9iUOiPTM1paNOVNx6Fe0e+jhO1YNsc2UleKyoo6kyTjljHxOtUwl5C/ABVyoZ/jNXAsBFZBRmtSFphULEeUp3uJS+bZXpETs9tTW2V/Q0KFyZfpDZrfP54hBsXDNqd8n49Q2sH3tygkebXpMClaiWuOtSzE6ruJvbascqy6W0W0X7QibkKbXCk8guM6OpaMOi2neRYgWakumTddZwpy9lpUOKdE04MqfEQFsldtLN6as7X7zt9mfFN4KEHxsggNM9r+huz0p8uBUyMSJpEL/LBCxljqEk33/7/x+cATK8HTcUY/z0Dt1W1ZX5IdnbGlAlPqwemkI7ea/NhHGYixmw2y5N5xIu7UZ6Ewj52y1hp2Rg7Iw7MQC6StktAABK2aJzxS8YFpFP5BL9TAzrxGjrqmQjIgU1F6bxLKc6L1RNlBPoenOB06kcVdD1gQb7K6v5PIAQtZYHPbHhzMC3ZGB7b543NZlk9SvqsSJCIQGHLDYLc3zfDI1PntVKr3Z2Z85hzGeDgXVnYQdEeuxV1icahyv+12FNKu+dMOfokdrxDYrTLMaRI5WlZJxaDAjkbYxZLcLgQNN2Uy639l39u1W2Ogbssafq9SBQSlGqcm4lXTEfMMqYI1bB71PS2VVuSxJrE8M3AcYTIQj3x5JLCnt8jh2iRCezo5tl1+Wbpksyfwr+ouVNQb/ZokxARg+ttT3oVNK0tUO0Iy2xatslIiphvIlKSIOpeXOefxwKXQZFKM8SERmgc2WyeBqZ6/oIGa7E3JJadqteqiK2MMg6ffH3PVd8kcDBMH1iwrH7RwaKg013H0lH9u6B+IeiV8iCdv7rZKXnHoFe5cnTYttXMbRgDHc9dPglZ6Aay6H/eBpdh2r0kxbpkev0qulOzSj7RmSIuJa8EupoggvuYPn4eI2uSdwfmvLX/ijSjK8pJ3drsqoZd6vSC1NfLDILZ7BSvY3/YZehp4V8XrCQTCsjzqTZ586uOnFXTG2F5KvkH5Z8Jbvr0dceDWS0G0+/OiUteIiPB5q50RPHBE2D8MuBw91EgRuLQ9JeuKhVMl0A1O9rZQZlUQCpXXBPP+I20pPXgkCtUJ2n5fILxGDf/2I3BwEJ2buPBgI+eJdW/AkUwEVPv7m80l1GHvIb4OFon/EF5oYfYdu4tCsABNcn4Nq5e0g+WBQxcaLVOAYhBZoOs+7ObAmvoi2nJFLyc73rcWBDzlsf6H1+xrtmH8CB9mf01EzkMeY/ppWaFY07+rClWum757Mb0spfjxqLcWzwXe5Fgq8W3K01AeySka1a3U9kiwhtHvaeVOcHSZaBYVWbQ63LIMFBGtkrcmgu4gb3RJg4rPV2Bl9KmHPMYUDz7tQ6I8VjnBe3d/zU3kaA5DwK3FhRZImtSM1T8iajCPBcx7rcUt5KXNdkC3tjp2MRyGNnRp9Hz2LlifGpB6IfzvugcHXch2J1F3tFjHZyAhz0tbUDkPHgCl4gHMywJcGIH3rf8wVBypyO0tv2zqkwbyUSE6g2erjEVSO6ubKJAXDOCtuLnkhV51izUi41X13jDmL0C8OEr+Ccmk28p+1zWuf4+MvgI+oirgH6JVoWFmxjyIUmFI/fJ9DuuaJCA/tI5wx5GiSyiUao+4WhdR/VqL1wjpMD92fjSRay+BabIONieQaB5t0hZIeGaZxwmn46QI7jpWiAAT7aXadEP+bjQifz3p0kFkOjGRXSdacIoEF/1XMbKY9Gvnsrf/jJNo3PPWF1YoXYA8HhL3ono9eQYigZVzAiqGoQ8gNNre+tsxRaFbGZOUfY0unLYlB7Bd1IGPgfkh8lq0Pl11yvDIXfpt/aJdpa7gRrKN35n2plm7oHoAxp0o7srbK2RbTYKxOf2n6F8S1MrvRlx3FuDZdkz2z3iWbIQAc7ehmPGFwOPlAuVCqIR3EzSPq5JlPFiYJz3+FulauAGUv0kDjen9CNixMAQyX87+blYbRxqAIQzzfbgG2ZSWtPDPuD6QIvgE9/P8PnaOLTDqt2/5UsZW5wm6PObQ4RsyX5ML1sLymgMwbHOZbWjuLYi/gP6qFKZiRmw0SzJ3qHqoLiGLd5Zpz9sDl6UuxQAqwn4MXWppjU7Kz9wrRk2HCtTziPpP59XZ7sH+JubJL5V9ynARMXwZspMhWCOWjn+VRsV3GYot99OKS2NUnRF0K2QSxKidLTb0D8nRo+ovfTIG7Nir6LZ4NsLjIKUrdnwQyrRRvrcEb88OfLtsl/RsXmaGoZBG/Gl+JVOKiTcuH3AHqP7eSaWMuraUyKyZ/ImGq2CHJ9Gho+p4ZQtMQxg8F6i3g+/aeOrcqQn4hIZgfokJLtvQ5lH4BQM+5tRC9fGTaZyg+hfNfPYvhUuLrqp0yQQnZCWrE1wxlu6wGtTRILkB1JlkCOAUXlEzUs7flZLfAcwajqIHngPaY5XEDwgKa824JT5ALbd1biYG6AoIASEmvTMS2YiceP5MjBbY62qf+JS2GgZmAIEQ2FgIWf1lbLodyaP63tG6SLrLe9GGPkdHrzDuzGuWA2+assSR/OH8Hftkeq8NMXft5jeLduWPH+rWWJDIlMWGzblee/jXFcCIjbzai93CkXr8skRw2ezHtGkQQ5iCwwf4e0Hi4gMTldYVHW28m2d64dDZgo3dTylcj81TAxKL1Sus5fO+Cq+ZM/eaNeAR6e3w5twsbVOcbbrSQ5KzrkkDuk0A4DGtleHiC3RjIaEUInrdkJgMDNbFxfhbebiCgiBnGT/iNDsBgzkYY+ezGkhM4HHBUQGRsZICfOOTe1Y7j4XmKKl6AehQsG6nTzGFbd/L4PVtWH7BOVlROxzD7NIvzgmVNRMYb5w2an/VEE0nZy7CSP/MgMbeqiBcjsKmHVEndq0OGME3vKej70NHsxrPrLbSYEUQ7rEKzdrLsiehTW/HUIOQPHwyZB+8Mr1q6Pb00bxLjRMRpram7qLGLvD9N2kS2JJQb810RQWdOIXytwAgQSN/7EdVh4HBRWVTDk7pMCj89p5AM5115IMMZQWHDy/V9asNSCmDussXIEZ2JodS1VvJKi5EEvb+ebfEOXpMA14CzL3bTd4TJrymHBSW00B/IW0PdZpnXwMXCTTVOe7OxBG3+AmzX18hWXUxQlzACICMzLzMK2uhl5TJuy3v5s7mn6IN7q1KmAX46xasoE8f1Onu4dBMW7iu1DGzNdSqaZeK6ZgywkoIDAvBrQJw6grLMVbaGyqjxmetAkh0PzRWsBNoinGRuF0ep7SseFQ5J7A3U1rmqlcpQxCukol4JJLzdJaU3TXDUa+tfjY/ueQ4aXI9xZCa5xraXrk5w7OuRmF2Hi3MYb+F16MN2YHSYHy3LgCvpBNheSmcNr5fltcIW46pvDFO0IktxfXA1U6M1I1cw54KF8/NyTl9FdlHif2ZFWLeY3yrq94oS9u6JyxXap57iyzFZ7tGjHbgDmhygNHemN5XQoZKDBLD/9Q9u4KfB2OAIWWmVTISaNJebXdoH1VVDpSoLf2zWhG1M+o4KepUk86XsCbouW8IktGy2MKRkCtLzH4JAH1NoIVaL34DbS3s0XLP0KAxHs+JlE00TsAmJBKFpHk9KQEbJGOOsMszbcOD9JKkx5jvVugXK7AW60WXm6kN3G7UM5UvDJ1+kWn1BVVHX3/6HhwIqXGO3pEneoPv/obHno5jHdJVrl4RJVvgjEooXq+AYPHliRJGt1jEt6o/H8S6jzSs04IKuWE5Zg+ftkHJWyqxco5yc0xLL+Fd+zN/1SPl2XAWtKaijFTQ9rNPxMBhICth3ekWWmw272UHtW7EArR2X0m/YYm0QZhS0TaVcMo7W+pASwMS+yBEjw9KZEjtpbioeFL2bhe4w3sLhIss3o90O31P94Iq0StiIDqCAQO4ePrUOllz+dlkYauMVpGQD4hIrhlN1Kj378BeyGM/Vi9v5FFjbFEOgXGJ109uuSznqF2dt4CzJ0PmX6PFKanlyAhYjmRK7UqLc5jKYryNpkrP0SY9xcXBCLBhqHf7krk3Bah/UlJSWF1yyJGMLDwBOkWpJPoKsUlxzMN+J9npNV1P+gBFRMWI+hbHnDs9+nQX4faSRvd8WBkNZ6jaSW6sdDtxCozZj0YpuqNk3G1iWwE6wS03/vAIkATsZZT8rKMvxoCX4H/lWhZYPMTMtaayoSfmAe83vBBmYqOuZtZ34eL5oSkhxKkErVYb9hol3Q6XrQpJC6S0f/nIFNyVxxExUnalsZziN4w+O9Cd46rqTZYLzsYtVuX4RGuF2HlFeQW/Z2B2k9zj/0GqM6fgl4JLsrFhnCZT9f5xW/zw+CHdavxymnM9aLVjlTKLWu1rlcaMYt12BmEVmEskvkGivaQkhMD0VEqOkulvb2i/VCYXyWCmQF8fClSq+j4o60k9KH1L4yMujVnFQne92ZsHSEWOG/4LDtxGV/2Qiq0ggJXVhyTms5afYVCeXoLIAwxpZDlRnXHHhZXEvXacVwjry9gAqleRHIl9zrsRrT9uf6dKexF+lZB+ZVoxGP/T1F3mOnLJYbPhNdvhnevhhjisXutXJKIp4JU8TKzQgq0Uh41GaI/5LSx09DBggK4uq/5rM937S/8S9FwdxRsZsrSd+tglb0zcJqlznJhfQkLaWwFPKd0L0qpIyjFH9PnfFMAgs99jb3Bzxd8Gz9X1EaMXBcIigWUxj2lEvMF0sAA/kAcu5WtnOsLkSZI3nc4Kh3f5DUPKkw990zNRh8u0djaRyTw6/6FKTgJybbBX1LBwBWW4wpVk2Zsv4Q00tfczGaXWes5GGlcHZ43PpCVzFlLDGZ1UctR6SSIekN+HQzWtO4bwvHTfoCpjvWm9peR22Oq2StEZErJ6Eu2TCca0rCrr48ukN5/Equ11NtYnfBoTDQ8YV1O6mhRs+0H9M2omGWEmFiqBLf3YxwZb2iZ7tR0TgKMPMRZAnZhj5Gxf6iH6mhW+CnRV1/e+VMIVA9VSq++BYYcCTbxPb+Zd6C7czBQtZhw6iiOLcFOsV1ro3nRJDln4lbbo6bjhy5orD0D2u1ZAOVVcbWC4eowXwuLT4E/SrsEMsgVYZTAq7pBw0iusBloqc4jr9CAPfP4irpnsCSA0ujRMOR/2pQ9lX1KlsQE//U+g9iKUETMFHBvcuv95KfqMk2ZT8MQeuPkDwVwZdIU1bSbAHz9dtF5etjltT4txpjCg3FkofaVvFnhv0cj96uQ2aj3UGJHwdNxMYUhk7TdTSSGVfc1BQrLNrIu7rUKeooRh9+wEyxelmIGoRMk0C0vZcTzybrRZhm7npSUMfMYl0OGWj+YsiT0EfqqbPlipCxK5P1YAUchlvhFu/Z4yGWp9XA9aCNYcDjTXu1Ydu1OGxzxb845d3xnzMGadLeA/DrOTIHs9mcn42iDxq6LalS7rHZ31z5A+cMIWHnr3WVzPjhv3YOx6rcT3PuwHsCJsaZt2ZxOBQvMfIxqcuvhvBWGuobTgRVlfLYadxe/Bz30LARvhBYtL9Hr1Q8T/+O3xOKEAJ1J0Sm0LSkHbaB7p6wG0pclFkH6doH2708X0Rv0AkZpVRo/WPU5Wwq7xyyaihzJ92pl6kWuu77AiyrNWnk3V7obMwyd0DS8ubl+6JKYQxXPJRA0/afrqGaQRFiq/Y7ytHElkeSC7YAWNCiEjb03W530u/yxFia+qhtPqkduj1DHRFhxtcrMElOOZbhDEbSTmSe7XD3LdFIgFQ2e+RSgCFJkwTWRg/W3k1oXDy+knEy8F2Ebp4ULe1Egawj1q9vPixrhhz1xzFU6uwBF2jsEeiR3XCsXWacxipBflNYYTvGPAIvl+WFzs5P7r+SilRiqh0Gzhg1d/ObvkGLYM3rAN951SxYJ6UcForxkyLUzJ2VqJF7e8WStk6PJtVL2Mnf3aiiCo5Z9aP6uxx3zhW7sXGuVMb13ttxVL7SljGDRzyViIHV7tXrxNWKKh6lQLBOCf0/Ao1hZr6VgFLjnuQVwNkAI9E57J87wp1AqarousKgUqWEfKhAmzq50as4u8cgi4fiQuQun8zcU/ZjNlrbWu1NuTRU7GrJqOgDdTpyoayvQTBuPX/zhuu8U0v0ucWL+3m764pFvZNzE953jboiAivMEfMyojAL2BmWkwQUvxgf2b8NjvNGZ04h7NyWklNX7TxW20BUuP5EMQFgw2FC5JoR9IP4JZgC3RWVVFHwHL0hwR5TbUtGtkGjDCMlHncdH0kw47X4cFXkdpQJ3e/P6yTeLM7n2cAr7S5aOzXhasF7XjlRcGBTKE0+7DoqFwjqtsJjdsfXXDn0i4ENQZWt+GlsZclP3WKtdUEBL+6ZHBZuVekf+SjlPp06+7+S0ndtPCXgTO75nID6kpdSSbc+D+NCd9lpQ7XS8Nu/O7UovMOWyvh0OqTTgpfLvXpDjNaf3gwdPES4Z2tbGIk9G2my/zjnNkfzK20oSspEWPsaq0hVZNj8rabs/+/nxphTeN3PkKz4SWyEyKLJmzea+a6RUQe6SKuPZtz4a5kZwL/dAwJmRwTjRSjY5TbZ9Knl58U124WEvVxIzlz8sjl6I5kRzu9xF1g6yKCzz+UHIlIBrzaOXZyhqrcldH8rJlY9XLHX41xv2ejWmfqxaWRW3H8cnsWi4FgZCN3SEa9aACW3uXkMwBi64nSfyy78woqOgNjqavkUajgHv9bbnvJtsbby3TCXmeQeXZpZg/LPJWjM5eXHYtHj4KmvK+koEnudriDD6lojeW0Cwk5DcdGH4yjKz2IkjgYorn4IjKzy5N/KWcw/a71/dtuaxrljUccDXdCHTpaauTziY67TIFOc5xDHIlvbNhdnsS4lSFKxYJ9a5le/lmpq9Hjy2OBxkm43z8Mi2/gJcuulB1/nBoVL/j6PVAHEWsX1sHhdFbMyTu0XVm5/xHIKkf9JmDzqVgXz8VVhYhwAgmIbUB3CUjfAeBwISW0FBIAZN+SJPFAUG7VTHhWzv8qfqS/G97JLe1Pj+mNd2726B7Y7kDMsDPmUQV5aGp9gnO6EjQ4RzA4TqweNj/1nwxTaZxH+dIV6lQ/MfBLhU1fGU0NPYROp05O2vnkV3pES8e+VzSH7Han2iFmBriqYvWsON5wLN/dp1JE1rasA3XxqeAOfo2mz/QvsXXSXieJhpd71p3UnsnvwHtHwA6s3Jio/TfqU8IpqJEbvhncfAv53DmR/S6+lB4ImFljMQmJ8I7XxpJzoOJORPl0Cfmpz77SGCpYCh/f4WbCduMxEMRGq/ytbGCOtNrBw3sWwOl1EE50X0lPlvobWEpJiNdoteevDOCSPCpMxxGy+rHsDFW9Sp2EN7EOBuFRNCc9dpyr0QTy35zbopVnA2DFkFhVyD1XVtfQOQGMTqi4ZuPIj8rBnL+w1ZWCRBjP6CmuXv5HJ1KiyfMId/nOB9Cn/iNvtHDWw8a8y22E9nyon3tPkadz9fxQYVgeotL5SvwtNMiqX9Kt1OoeUcDLmy5Iu4kiVjyMfPzjOxOhY5/6GGnBastakpuGPAeF1XeEcSm/Bfcr2yA5dXlgdZoChdOrSRmwMK2CFrhRNYd9JCDIOt5YZLhqdUKpSq37WbOHqAc/MQaoxQTiTQe1VbK4vD6arP4zYNgck4ix13ozeHuCnOmn6mvkvcd3ZcCB9Cu6HhQysHiziXvPZCOZvqjecnpEEHWdg+8qvzKjvHNk7oQeVWEabPkRUqVS48kFgsFdmJTpoL8SMsdWZvOSVg1YxPxE8cJLE2v3G1UQhO+Qg8R5nedHH/CkOUzowojyPff2xZHQZN82oAvrbq0toVB0r8qGiqfNR4Ojd/yExcovyztFoucU7Z3x85diihSQAmrLX71MfI7lgqCPm4AbmId3fFplSAwZ6CYAwshyVNllFMEL7CrZ6PeHHHMz49W6FQuiozB6jdLXx9Q2CprMDLfrErX8wM3CwrPbkMPYnceZEE6W0hgxzl89sq0NN3CPIH4tpq0IBumjD13oPsN4aqPLQ9PbVpSXSyX8m7xlUAWa+E8+CzkOOpeOg3wLa3EDvlfmMDLu2XleOoYgsD0m+zKi6Q2BiY1fqwULLl9RVatV5h7ioa9NiqdgI+YPSDnF6Kz2H0fiXXAaSjwS+gHlgiV5kjWw3kiwyPnJHMkyR30ThfwW82hPTAHbFxISABz+X6OabPm96AntcpP+PqDME1lJB14nuoc+gUTiiv0oLfpVcgmnFlgPUM839NCgpW75tuaJxRaPv38ethCqZyxVtVyAmz3v/fWBTU3WgehP89ith9sPZE4AXDROf/qs7IPuyGya8/EC4cbwc81k4fbQoRqzuiz3OoPca+y5lQ+Avz0NMT41HoREgHoDD8r7NICG+8Vp0Atvf2BVeA4JhzYHAAe/pwltmAnlQjuk8LV9FuhAgftFp3Nn026Mo0asTCwdXvzlt7r8tXVAPTMRZcm4cN7yC5miLpKpjSY+VWfB6631HUV+m5BG5niCrPKX/31XeAmwzIJY0XtmF8lMahWktr90hktDpE3TOOxLEUEMuJPch6SL4de9QBxJyeSDwfGLDTHyF850e4zDKu8BRvNqnARsAZeA6fPsS8YwIyXNUOlbFyAHBOHYGPaqahKYFT1nk0ROrAwnMak+LUYGJOLUvRnNISwZSynGvnIEY61MOhj5A5G7r43ypYbOQZZoTvwtYLdwk+y6ULqFVtmQyCXod7HpgdQU88G1V0Ass31MehxHYm2F+wNE40MPcIBnsZSLHSY869SlnrVYgDnMxj1YxT/OisEOQPOeiDvyzUYFiKgnMz2UbX4M5KntuFKtrmadOf7aVxfIAHG2En8KtaqUk47LcpFAFPZam87oGz52zEGQ+/DQcxgWiXfGtggj6lB636xCSpB0xEfQ/rxcmv2/j7GHeAy86bcWMd5Zy/UzQQmyoM6U4i61xjOmNvceL8QffUZJlUWDOOali2LIG4j5jcPF7LDI61mNBYDd6d6BTJMTdbR/e1ogcbbHuOoiO9Uc9oKKAj0HubkoZOJlA6egYpGP1NBtOH82ef5wLsPtjcFj1Da3j0fp4kJ29QcNWyh9W97fsdC7A/jQYxnsuxSGA+lr45G/C9vIW8A8tIQWCdmYuQVOvp3i8aQvPU1E84ykNyACTwDhiwAn1GIEwl6eVTx3ucLiSvSZhK386LQJjexdoVVstnfSioCSR6k6tMbSXAKHqsnFJ/dCAas0TKvJojQK8X91QClT6qRDhqajZXe6BvjEUWC73qmd+2HYH5gFrycA78iYJUuVZSz7wAkGcxBm74AiqIUMfPFnvacch8lYTp9IOnO2S2d+2RwJIe0Xc/NqcC9/T1ojG7Uqp9oT91KI1cYqiZP+T+qTT1iVf5tfWhyMpghKOrqdSaGJOEEkb823/NPgwhTfSw6A0W7F72393FpFXmseweHRj/aqyAiS3DZ14Oi9FcLlEY0hJ+NLJDu3aL5J3Gh8+NR8G0IoHhYxjjB2hFowtP3DvmotjBGImf741sbtEEURXPiqe3y3IEaOOPTcjzhdNSTwcb+AB3m3kEZGFFuKHnHBG0nVt6Vr4aeQvlebmjlrXhYPy0tYBvTxDCIj9lgbfsL5SzugEWWz3V74EktPYgzm+NSRduICGYZ9LaUK9bcOVo5I+ZZqmeitooz2uGoevEM4jaV+WOKwEulL/ITSS/5IJWJKXa/3z7FG3vZMQwXX+NSu/oKZ122MdZOMJNIwM/YU/ySWDsDmXoDsArhAIJymCzXQtSj7rGhx6cdacBNgnbH++Hr9dbeVsSlZgqC7XszErd8wODUXV4ox71mR2xz9CRVus+8INY4CdAlEVbzEmD6jyoISevLhzlU4iNLuQbYIqleV71kYjOLyEF2XZSbzecc3TOIGpMNcJxgNjFgIIcF70q9hgciekPc1WtyoKYV8KYnBjs7p8NQZ9cKWlbscM04gTb1DsceGlXXDiVh3dMM1rBU4QygXh1MnagHl9CkUB54F9RiEGhbdj24kzAlWdkXomlaiPd1x9/AYBrouPEQz0Tfzgsybj62PEgMOYUnYT3TuVCd4YrSngzK1vtNON3taSTNXnN3u+A2N3yAy0KmcmHAzs3E/eYCXZ237EX0GaoLjy12BYf04uckMzpilQG1fig2lipw1Lx/8kG4X8iO+SHljeR2k030Z05mWvm64rc2qsFEPRoT1QjhPyJOdnVXKuC+fhC/SMt0xRG9BroBELllUTVyWyWyGOVCVWh15k5ML8Idls5Ne0ZXBm/oKrcCzyadbbp2oJWH801YWIfcDus5kS5Gm2VoGl42iyCgJkY1UX+sJNIU3NU8Xx/Lm4COS9Sw6TWdvnXsGgaTwtu9nzZouQpNYREv+gDVAfcnWJgnzPQvOYCn0r54SMlocsnFEst6Jy2m07ucMg6uhuClGbDOOsmtggFhxaq6NS4raSetROJSDCsBNFzPcmHA0vSbR2jxDtz2JH00Z271HGDSLkrBcHwe6BKZwuxKlOTPLxrD5uqxrCTkUDPfcPXlC91PBnlmnXbo6j+6WxUUcFq5ZeLUDjeoqnq8+oJdLtyeRQ4/vEM7B3skhUUcKYGMvsTpv5xQ7+z871Sl1S8y2DTMjmozIvRmyQHJdWO/W/guSv2mPMno39BrD9Qp/rE/aIAZpf8d3Jzc45ULwS/SKIblcSBOYBRgtJRCc0HgYrXgi07bChPGyqq+AxD+9XGp/mJ6M1lcSgNZOf5RcjMD3yYz0gY48af5D7Xd9/jUiDyr8nKFNnNK2Puef5nYbL+jpZkJE+iME58XgaG/g7RRovLeoHPVrP8qsP0/icHsO2heIVc/JGy6zuOQSe4SeufDgO3qQgYbWD8FnrqSvrHBMIFiQ2Bi/ojgIXGKZqk3l6CJhF3s7vBGJQ/QGekzXeWQZCty/AfPPnbEMpn58uyv2GU5OavYDbu7Ttqn5cXg1SPWOc1fMNn01t9KUb7i2QEAf3I9CPR2+6lloYfwzNu90eS8OUhMBqrc47M8DwnJBZut3Nt/jcVtswBi2/QV+lXbIN2JYcLfJn0IRRmlWJEJkjAFA9ZGjuXUiKn0N1IBdWl1cyl0K2nrxe0UQ4p1H8zWPMEU72uUob7EUuE+63vW794fL2Qa1UDB8kf8qI9x9r/o6h74n4QrHfmwp9j3Yo4GkpKuftqXF2uK7cBm9VkhL+iyZTyrP/zYMpWlhKdizHLCbDGcTMFXS3jDijUnB21j0ZxzmQ55E0mVaVTxph/fC8brbcEQEzW0v5mhfxkkm1qHgCbo9H8+NtainrUjkek2yZgQCHJl1Ud9K54KTNEnASHaOEu8H2ufJYIxuUF3l9bTCSITe4L2S/P1T5dVZdlnQ/271X8MNMydHnMEywXnsaKT39lDTRld94DGZhto6cjVlV9Tqit8cmqMPsG6UNIKOwscYwG4OSihx2edjQRDEwX0obmYfgyknVCPjl2HiTgqp/8KICbSl0nR+zedDpkKGDaDxFTIqA6q+qhfDir1M258jkVh6IzygHLMceZRcBGrii4y3qI4p1N9UqHCXQe1SO+tm4tZX4oTWWtciQhfanAlFb2EEBnNLFNmjmNUvcyi+2V0dAza/TLvoWOA0urm+O8M8Zk7rxCsqvWsp11B+jkelq0z0mPV5/1kcbA2kzY/fBhbLPrHJtwdatMZ9uIzeSoS9clY7S9pwpz7R+1WFp5rYoL+jjZt9GRsvMMEDjuzPDjolpAtZpgY9BeWDwRbmo7qioeFf8DvPwJD12CV99Wj6R6EPyrGyXETtm/vD37LG86aPH/BkHlwolj2te5Ru1ZAXerSOIXt++ojrJ0DXL+9mC9Qr6k6AMcsVn5HvaU13wFv21R9kA9CYJ8E5fyu9FgzvrIdcL3K1My3CVkyVwLfSCrS9TLwdBOfKy2wOhUAroYKOAoHrsCZID6qYY8E5JWRdSlSTBZRwxEmkz4MrGjbq3c7vqHaWNMPp4g0NUBPYx5l9EoW/iY00oTcXBr56BS396qIbWxp9NIYzxpfPWfnotgQNr+7tFR7hVYf/owa5/cVMk9LIl+2BlZwjFMjVViiK5AhDMmFUahTsgetAwXnlP0ZymWEwvWxsAl4P7jKeVPquEc9DZxmrwOOWFPX1mC0pmBcw6gpmW1ghIU/U3NlMtrWbZy28X8U7IPq00Hd04YkunJ+6+hCA2IMVl0FLangaE9Veg3W5+4OXFSAPZLVn6yD1QqSgA8B63+Faxz4Z92cyyIPm/6mGyfy+DfTCGlYcZmOHdpVV4Ausxq2VvVTKQwT80A5OgwUIjW2GKmgvVG0sKjEde4MR1XG3BQ2LGi35SEM0/Ut12aw1sqBUxopxp0Oky1FNpPTzfE9RKGPXYuBSqyzCFKUl8d/WR5YPUffC9E0QcVMIoJLFrZEr7dJ5Y4QwlyUf7pRoP6E+z2gAVGHovMftuxjW3Bq28qIehGe2vjzEju8aJpDXpLzgcHG5M16BxUyqdvMjPgmPCbyNSwIZ3vBTqTeHNz61UAT+3UJhG99zQOCJuVzsbYFDQRQjc7/Clbapw4BeK80+jkzEN1UdhBcfUXs/mfFPpBzL8a4JrPY9Y/buE46ytw648A9fg5oRXyCkR5ADiY74rAsi5FjGHRiZ1AF9Ktx1N1uYenJZzDOmbbRGrA0PtoxuikDCsmM+Td7Ro7PkMNyfrMwXskDc+tmCWpYCaIW/RTE+Qlsl/KpWy6xFF1P14OlTHq9T5/MolrCBlFbPn0uA6jZH///mubF2lmFo11VmRcVrkHAsMty1GNcIFCgxJY6iABBPqQMWcUaU1TURECbn1OHwRAXq6yQZa8CK8tmw/N7ktZnPnMupRTJUC1QghZCChpmYpKJD2vdkcIc/rPGNJVLceryzgkG8A79FwtMwTfNfJmERqrgiQCfCL+H/+htdejhqzqZkRWSvqn6+8MYeGuKEunOVuktNLFtehkiB3UAEgs6wV2qcwOhcoybwfXux6LOPu7cNuSVM5Jzz+cw8rfZ0mG1SlpWpPS5PNIDhBiDnwPpanpG4BjGFq2rJklef9YreMMeml7hZPYj/eMrc1N3hGAAlPQm4DPPGeFDbWorZ+q6AV3f5EGiwhEGb8IQkUWdI/TruZtehEImbaqfa91E4N/cvYT36doc7/aWbcyk3PCOrAMbSFWZbyt/c2Gl3s55YqK77eScAAycEqIj6gD2wZGeAnKXsMuiZC71INtIjfvUHF655CruqFGR3VXrs15+CFjL6Sq97xWsAvxm6VwkuOBXJEW/XGm8RCvJCsVaJguM1UmLCEdMpnJ7WKIv6vzBNH+VUmILhW2UhKs9K+hIMpS70vav87q/XGgjAtvrYDwcHnPPfu0vUABgao8g292m8qciYXBfWUsOWO3fs5crFpc+45p7sgDIDj/2v3mrQzg/5BcX5E0nzIFJMxKJeX6ikhrsvz2ipuYmggl19wJ6GM2FrTBUVQFhjb81FYkV3rOi1FpCS4Fw6q8v3+3YXMDDxuDirMIkcmsV8NCY9ukI5eXWL664k7CAwbgCjfnphk4BgsrjONKnd7pUQmQsF+4WuYVjBLbDN11PdECg5VtRCQBoGrXlafHCcN1ejSMcG+ygHTsnRQcQ9lS6BRt3/DvZJ6/9V/oNuMqE+RDDVOu26D+Th8w+oM/0s3nlyiMyo8yG4jqJbJdi7a6p9L8jRNSVlCaeqRt9GnVTHApV03ZTeY3E2wkKOwthgGowKyUD/Uff4QLa5BLIktQs9VlfA3HRCLVMadkao8Hi+j2OfikQcMDOm/1+bWt3cDe0cdAvPSdqEDte3uAXhUlsOTkAJuCIK/LJGwjP6UmrO20dG3S68QnDtzHAru0wCRbQhCkgMC2JdIayFHRz6EYiqPm16LUSmF23zOYye3zDLFSJqs/KVt/CEKRJUQzKkOVWYUoNYlnPs5lTsY6pCeNtw0BhfVYj4v0pQVJDUT0ER8geMO4FCjjnpwiIh1C0Pykp+HsPqhXTC3bqzpwy9iZjXXDkMK9TdAdwF3zj1BPWjJ9+kAMJYsrmZZrRu7OBjx8UJNeHTu+bO7ebDxXfkAgLwACEZc/HDyVhVtcidJJJI2zID0vVfPQxxnMXVzgqv59wwkeKlcl7/633uLEXfiXVZe3L2jhFZx27vj58b+CsrVHMIPKJ/eGiJ4ic3EWQoi7kpo2EXiKBdnCgw2NvJJkQ7QrPTWQPGnWPea5Bu8OFRJWUIqoBXBLL+uAds+ZVRE1HV6zuPOR6vcQbjy6EwgEPwBy21flaCDr92mZVRkRAVA4NNYPnnzKnn0CdmQDL96wTrbM3ZkjTIXWGVa0ZDv0KGjrFgIQoasEo0H3nCkoGHiUTzYZkhdlHgIarPEGmuH3wSII383aIcHrU+8Z9x8xKuC4X4Dyb2g3UKsUvBDx0t31Cx11Gob4fjwH4KtLD5eSzbo8tTC/MyJ7Hc1Pcwf3ogqR9Y8LIaWky8FVdN6e/Rh355bglGs4obLxfSXc6l9j3SUwC9OvycjAu/dObN78zbzA0uq35+EeD3Zm0zogpO6WPcwYXfkjeGRc7z292xjgzyeaU0AOZAlvRt+i8VvmIjOZmjyyR3qNCOyDXl/S6jgbnndypiwIhv86ImU181rk+J5pKmPqBST2EGXhmhzo5bpMM2Z6rb2848nNj93ndDuaa+3HSTQtP+MukGeyiLbhxm3P6wQrVb0gT4NVmYH2gI5/yrfZcah7lVxgrVQ2qL/sh4iivEsQCSBTRZC1fak6Kp1xr2s3hhlkHCG+dYBUx0eDeez5bL7OsczphrppAim9wWAx1A1TWKYFZtzpQlWPI3Ef+RacXhmeT25PfhO2kcZqWJuZsB12aK6+Fa5lDB2gNzWJNwHOeB2kcBCd8TP8P9OeMpkMXhkTHTKLI5j9//lIArdAmSh0EsNRFACVXPeH1Cn3fMjmh+RKvzBKupNWsttaCxtII+8EiZBKLzf0v139mXx25fObLvtPOBgAOp81jxY7GC12KYTKxG7eB0x0XPHVhis5/Vv+4DoD5t/qj4DAJNKMLc8AS0itnYlPDqCXXqH9XsxlODYZUp3s83vPbm7utIu3HEDbhaaRkJhpRs0scppvxIFmfHElujqJVWG035UBDiMj3A42hH43ZvYkrZUyNLeVNAYAIXlfJ3lKGWGXW8PImRjhBnMbLOqah8zFBm1P6876F7rxLRfWjOLp/sjKJLUhlAUzso0/k7kP0k8Ah9O/IoeFu+v9TvTkZk2TTYIsCAKdXKA4+fTQ4P3nW55WrRSFDgoYgopdOKUPdXlc0UErI405zhwcea5p0qw0q5wjpvi+ATWa9JLpcT2JzhWrroHk73gkCP3V0PRNqLvrFvI3kQHhRgiCuDhZwDqZs13fsBBy45fKhqmi3WB7bt81ajFjkspyqSpJ5pJlr6nVChbrVsSH8cXO0G2FmOGvawJfiGAL9AsV54FeZ3Tja5eXF6D9gWhKtvLI67E+qNF0YuKy4QIeidfuSQUziSxrojCIqtOlgWqxjufvYreq5BReicJrhx3jAKR3hgY1pY2Zx3R57qGK0JOpv8oWjHq9hwH6RUoREfhr4mXtziSAzmNsMMVU/9EGlEhl6kfIMqY/PiEr5odQTkte6BxcDq7F7OE93tYHcP0dT0KGYqSt4Xb7vk9z4qzka76DCGBMKnZOQuWCw9vVHAei5ZBUM7DXQdMRruuUoHHpW1fenTFcLoKWkI6dH3SLxlON6flD6Toh4pLfTmiW9rEsYjzzZacTzpXsa1cMn3197HXewwKsjPPhVVGRYMqWVYJxkDSRTw9UWcJi5YZVXqMss0IE09URAGeROY7ZOT/xMYRJtEQTDuJoJ9gbO9Vgnx/uoLFFri2Sg93GU2cczGm7hWdTaQnhYh7UEHBdzqS506lFiMVDyDgklsYAVEUGBxfej34FSmdoVEWjlyez5Tfh6ucgVVGNE5SpfUSANwqV6q3d6KH6h8xdlIsJ/BIL3eh5tiskRp7wpIwHgNAVSFdOxvMs1wOkcnEAb5F2+9HNB4SvuV92ymQvhdAuLinEYGQh4go3trTGPpds4dp+DWJDRn6vcoMq/07T/DRzOv1pfsBYrRdkeV3VMKE2RMbVtcu8pD+vfUqKL3jl6TSl7Nzoa/9/bGQG+NbjakjJH3RCYVoXLjj6E6sQkyNmeWpNonVMyusxNLUkY4UJNSl0onLt7bIe/F9lapFBUQJlugfSdWUBB3XqJxd+arUACMkuygEIuw7TcD9wb1W2VWbbQKOhrpuh/xJ5eOnnzCJFdQEL+Vv3un0ROu2zx7IoDgGXhAAOk71EDzfHlBVtRQRQy4iRs3dMHUhus8txef+6MCIE6zp/EAWZlqMjCP7f5M6Cil9bBbYmgGLTbsMw0lUvyLWKWqcRpj7knfVCeDoEHP2Q0+n+BqfBefFgt0DhnXIYm7QV1h/oLgRncP5tEy7yKRfag8TI21UUV4/Bo7TxSjYpxit2kLehGDdoy6+wi8o+CkTiCRX2Q780rB4pTerd57SkqcLR5oH8uVwzlF7n673oPPvivBCHyiX9h9zaEVzq3GS3ilbVjOCwzerJXdsjJTIGhm9hk2w4Pa6Z9IQw3Txk5Lvx4+ckwDq3d4o8uxz7qrbPm7aqwtcVP27sTarED5k0DyTPRLeGGBFbC+YTuoiZiKoCuhaT2o5odZs2ZhxdGn/7pwnBJ2+aXq+G1Ihmwnz/xPJRfRaGKRQE96GCGKaN8HCQuGwyo6GssKiQP1BNs1GoOkDNmx3dOf8p2UXh330pgULETiFSd7yfSX/cDspSqylNbUc/+2XQKvTgVdPZktX7w8Q3YH6IiBGv5opHDEKsF5SEoWP7BTyXyxnIRaeU3ZIqsjCFHBQIRm+8kb9qW5LNCwUJZ4m7JHib0v1rIh+MnySvt3SyQMek2ApeQIORLpn2+YvkH63RSGU04pj+rI4kPMwC4PYjp+yRUtV0uDL/D/xpnBznTugNwytmzI7JvJu8z2vBBDA8ZJMjBSeayyB9+jJ3kwt48xkZDxxjQEwRi1oTwjCo9k70V/drCww2iHKQrjQfexQXGNZPGQaGC2UL26Qyv7hofYZmH6RDccUhfMGe+mh8vWz1tyORMMiZgAZzm+jBOvPvUY0d/wYU6rwkQrm+pHg3T8G7n2UvSNCslYL6SxA1z5PnFa6KaRP8gKCaSwzQHEeto72oJD+GQKkvlD0aMKbMqxqOT1lclQmkkHr9LququpuCse6fDJYvVhJsGsO8CsLTElLEtsXGVnWrn+j+VQp/iMukz/GGGLXlqnvxKUZuo7dEMkwhEU3pHIqlZEmLpgTxFl/C05quuBtFuMfD+9w93DtbJCbJHWqQfCq/wCb7nb3aDuJeDqw5UalVjIaa7YWcqoSRWgeNv1+5C2ctRSrhMKvUSCfd4wp+CCRCtdtxjz68/ITS+iZ3XdWdE9qadvxhjhdaH8WSANxtaqMBP/FpJeZv06qk7l0e/XKRFZ93JUczGMtgBNhCYKaSayV/tBHTBpCYF0Pn2YzzU/OJMy4CwJ4BF6kkFV9XN268JGwqZ747gUgO2LB1w8PDSC+4kTT4vksE0Bjma8U3UZ0wcYRe2bu5YmtaS1wTuzZgbs2LwNc4oUK74JduMrV+1rvDvGvucBAWQbI/ZeCzCzgTZ84NjnMHu/2ECS3onakY57b6SAZruFNPLNCrQ7Kge36J79r/7mlX1B0WggKaromi7cOUezM5rClV7E5MgH/ZXZb8ceUfDDbBVv8mOL0o6HNMgMoqlgg4bBYAB0sLNEr8V4Qz8nVtVecQKcCRwUFwxewlZo6BQcF0l+vBHY0KnBqp6NRXBG0cNAaJnk/OiN/RYHiKJiKjZ6vyXPkLQXJES8ySNUJa1xPx7UxmmRIFyyGHGY8S9MEmRkl3JGDqWc2vUcKO/y2pci7XCCfRflSHAUYvtU89c0O5Y1IFMv0mu1k6a21jpOuvlWToG1CIORCHMjC8Jpk+5Z4lQm0ynl3lyFsK5RGtpjbfIPGSwvohg6OMiPIEtef+oeEY7Yd8lTJi2yDFByGOXPoPZUnpPogvdL4gjUgd5QC38jSMD8F5X65jQfnUcJhovxKag44/SzE1LGVfFqYihfGMjAhtESxPqk1eNJYm1flKBVFEMEeiZKlHWKI/27r2bGTGmOzEyzae2ZKcDrRrS7h3mtDmU6IlxABcjQZoJg6psF/qfA1rIbV9yOz7rDjogknrTfs3SI6m5Sy9p1ou+LaFu5btFYKD0BedXjxmqee7F37K2Hyp4xWIJUv+hsTELACtxaoUmxB0WpR5cBMwfT2PGXdwLjTW8FgmwajAaWymZvUwt1ovI0uwBzeKLAWCJFuFgJprkbdvDfWYfFGVpa1GqCv/UvakxmdGwhtdr3yGhn9oKVeKwiq+2WWwbPo+Qco54fEyA8gSCRr77OSNNs6iezTSkYdFrFr14kDbOASn4sTCd8wCpGb/jtwToFnbhtTUH8xgK8j0VK8lYIg1W127ac/G6nUu53iKrEy+eXizkQtOS9ltEM1OfQXtCZzDYvBFTgX645Rb9wufqd1OKtKcWO7yT7HOBgV8svbbCh8kyIVU2So7Qu+zsXnzscMAG3bo6oK2bxf9G5xgMzTCtqHBI2XnDLCsasv4+rvc8V5rjC2Wc0yJGANdwjfY1dkgpQqDE3W+9NjtUTuzA66VrkEUiTWubvJGoRKZ09n1QfAnukUUmg+WL0UkLAQSqcwwHPhfPbAUrizN+sn1nShN9BGHzXmAF4zowz+JAyO0yi3Z6RgXhWnvq0C/jQ0Ihdve7zKdFa3nHaaDKy//hFFBX/DEjgnnRGptzcaJAFAolfCO586Z5gETQ/TIdFnp59069b6Ej6U5LX6m041EL5kc9+Sb0xGm0E/ToKvynayiOd/eVx0BEyHfQQuz4b5YB10+WW3YPGr8KuoCb+4TGmn0wkBSUGpjW0XN5MfglIBA+L4afpnmDrbgnnZzE+pkOZhaxufBjhdrYd9y67GA13KheqrTvI6wufoEeReTUXhPRRs00K5j7pZct8BgLTztYz/ccU4xttbQi0WPt63X9RHVySRVZ+i3IK2QsTCRgmNqBgJ/UxB3RGZcaf82VXJlGpn73ysMmysecMdSUWWPd8TG+0pm4fsgpnc0LbJiOi/C6A8H6v+EEkhs/+j8AjwnSMHvAj/nclcSQurLHGpKb/WnJRubmxpqur+FGpblpXFpuLY/gYZm4S9n0GYrsKZOQ7qgS/DiNYqZ7w3tm/PWWrmrvUkRwp2MEIIpRMxXGQHe4gAZlu1BaZHPLfK6svHRCNn1JlWb0fkieXZX2Ia5Z2I1aNHOutB1aK7sSLb8M6KHP3z21mIlh3jwWA2qJVI/rWFW16cjbxhlsMpaV1h5LxgNhBcwBR5spE7TuDC3M2JzN8tayh7N79w4U2Gpdf8jXjyvCMjEOx/6iPs9xBX5WwrZUB+PxI2P4BkWcyojJ7zCp2V9dCLbyuQByWEbhpEejm5sIZs8NMzRx0HAd7ba4SvBOOp+0SYHRVpTC5tugkVZJzQ73gV1rRY2aCSzGmtGxKxsI4mQFZr6TH/L4LzgBoCeKSVhjbhwkiI0GJh0q3Q5qJFtD6XEkuw58hwC5HPxCh5NkziqrpHhioiKja9EB7mR7O4zV+d5aEN0FLHP4ZahvnFUo6OGtPqDYlgGEzK4lLfVGWxL7FOufLNjnCGCNje8ViZAT36GQlRgN7VNiWrGps49HfSqV4LN+gDN9m7TwYrz7xRmWXafXUPmamvqvlYoeLPrd1c5+fAEH/4Srf9LUvhWrCx8u713b2IU7asf9AyR5jO4pRk4GjaAQtzGXoYiuNXCeT8fi1Oc9WzqlEtM3QgYte6Er3XIKZgkMWI3rB4dMZG83uqUvEvD+KyebGlAvpKywSXjqzg4dSzKzxjRsSwathORyS83yOl2iUCokW1cw9U9+wlqEfIDf1fBO1pDeVKOLpJyBW/X6KRDrmKKK+Recba6cqAPaOK3fC4RwejZa4QNYd7hQG3Y4PEK56l3TrP1kfhep/AtmeqCeAJw5wd7+wJRCJd5fJDuW558az7PRHkLWPWeHLN197sAZzY2Dqg/6f+gl9BWIhoFAN17ioLZQs6v2F44Axg9rFvrt0yhka6DJFI80gr1HovcNXOitYSqQ34KdNLmZQ6ISqSio3afLzjEg5plrPQhEDhVfh/UwXAIqz6x0c0pbgVZXcltlrE6yVoF9xa3pkb84Okd/VJCtLz60UMjeaPGy3QK6dIsyBrvE4VqHQAfvKUhkw2t+LD5BXp2/XpX7ouRj5wZqkzhvPpX1guKxst0ixeZ4l/73u2/t3surb/vdqXlrq/6c5qJmIvbNkWaJ6DO6y2kTPh2QenrdJfXPcAll0SLRw4x5L78wHVUZJ5NG1fUFXTJme6BqBIJT1eWfOueT9mBu71vYRHreU2GCIAQtI3CdriFUHVnPOXqG6ijzRGcIc7/iO5ZZVlCP6cvYhz7g3MQ634n9rVHcaAPepK7ERcFKQeBso56NY9QHli3kc5rELjsiX/qujpj6YBdQiMTpmZAPviX5+V5VV40KYhTEnk8a7XxrIrnrBpWZbUXWJObv6sjTlCV5quHcurDM1SvkW+pJOULR9GZdbp21mhNq1bLrBBihrO8Oz4j9kMsRJ9x2tXzWK6IwjH7JEQtxfuB8mcKXOp7g+pSQZwZfE5ympVf3vddcZl1tQ8u1QZVwVVfqJLstES0AfwH6fEL9S9FQ7WYa2AIhc8xu4ZvxfPzcyQj5Gf8EDKNeK3u+rsXGANlvwq2ZSRCVcRRjqimZQhQfQRG98CKqgzPzgGpHHwVanv2hAuUMX4fzYVKboGtMSXPlmGL5sm7H5I/TYyCKH88MQ9f3jmjmUdRVbmM1NXW8JvgeuSPCeRCqUxwGSb5FU84jLJ4b53/MHvXAg3z7g+lsKWiTH+lNHTLrQvHx+Z7GyvSNe5WnfFneIV4PPb6Aum3KoDytVTyPk63EyAi7OkTQ67U93wJ0UhaVgRWvxLO5zAalxgchTLNXGp3kE94PaW6+OqSAGtToCPLnvuey99KpDCFG6GZj7Q8PqGcKWADB/k0LSmTzWi5wvPwf/g2bTRURTyXFoOq4pNoKCM04NmXl7APfAFF40ELZGJC147o3n/i63kqK3Mhbxn7aLQs8CW1iYlUYc/f8gjPpTAn+O9UIGhggiKoy1jEpeE47VfJjSHpzXHWIk+656eRppUxLrx5/WpF2Mwyqexos70TEtuAE/GAzi2sWg0Axsulxy8gSF5kzz7q0gAL+Rw3DrJzu6S7U+LgmUt+1MH2fuaQcpFE6BizjPkC8Do6PDFYHKXiiHC5Dob7pmTYpp3QXsI6KvctbYOnXWFQYdmPoqop/uLWs6salmoB6yqydPvMuYm78pPUDOQbY/o28aEaG6v/rPl/YuD0ndszvaiZ3HM7iWKjbHc9JRCZ39nT+Yl/e7zjLKAhsSJBZeTknvMezMhwQ5dTnzZRKJ6plg2TzUdPWsnfCxloyhCmQ2VBVuEjQUqScDJJK7HYBAO/Sw0bkH7uvUiKmTF6ezP7FvhTLPgm4sv76km9JkfHHHMWGPoJTDojuvXv7Pz4b5EXL+iq7qkUwhhf2kOKBZ10/xVXHmPHji5tbwioGTbZYUzB0GNy2iBCH1BhtgC3oAEMMyVWwUYB0fGIrAceDOd1CjX2EltJ+de6eOYTDzA7xPmWNIAkbVTdvgUPCUagnA06q80pDvulXFocGPut62tluCXTe87+PkJA9yGRzgonoY/IDdh9oQXmpTiekEBGTZaNDP+KKVHlM4PIDYomORzCoxYYrfbVBzxAbpaBaK899ITP32Nw7Egn2mPhKdaCBOMBeSldqjIWvRGe6azxbb+IoriEgrJgJGQ08MJDco9LhWfgoMEbL4AUPzm21ER1ouiCbQhhTtpLA/fUBfnHICljFl6Ky8cYIpQE/lJqN85afY4c2KsvZFZKgscmB8Fyej0fM+iIIWaSbDHBy3R+FnCQFoJVXq/vJn5n6q2nkERpAYldbLNV3bfcd3nyJrbsLB9p0V//NC5BtF00WKtoM4mNYYItAdCq4ql6Zq2SIp45o4Z5u1FTsKdXrX02VeYqjfDnqtRFh5dZQx1g4A5awcTU16jM1Y1INFflLr6LVvqtFfP3QDlHVHOMPntlvLXSec+7I1x2/nut0BKb/ntuD9WiQw8gusFPIs1dSiON1BnT8Nyoqjb8PXjv7yJq1Np0WJmishjwJ19lOl1ny1Rh8XAxPWXwrv52xLQng5tesyIYpYznM0dvB/wAoqYMt2gHjb94BfDHGpJcH327777tQZyi0FmDremixfB+kuxmQBRVocIMDHkaZU/EWhB7oK+Z9Ticb8C82C8IQ4R1F9C/0KOJBtFrdE9Le8KW+ODZxhIrIg0IM74yC4b/toZ8Mg8e3I8Rg+tY65wXNP0D4/xVgbzpKM74l9kXV/kX67krDHdnETk2PpwJRXK6ccDuYpO132kleYrCuZDU4mwL4sbsYhpsmiQ1cfDC5DEq/PD+xEFLQrgVbiQ3vbDM6wt4UBceDubuib2wNLO/XPebDnujdyWDYG7ZlBQ35Iv5RNDIuCg3GMt12XlQ2RPZXI8JzSeBCr9wVtQzUTHZJ2Pe5VprmghuK+8Bc3+4s3zxTOU+0HvYZ96oT21myWgWbT0fVb3NMcJ6iZt1+9gkjBl8R3wZhlnawvPfU43JlEOR4WQLXwcJ37zPin8N7F6eIPN6mn4k8m8V72dL6EfRiQhqhc8fo5O9QW6UCDkxgr5TgklX1oTuxBZBL9UAsp6rU8O59pcTgLu2G7paOpS4t8cKWUJi4EnR05C/XtTBgKafcQLOdXDaURMWeKz1mriy1kFftGtrFbDZUpe8jg0T+2/8ANOQ3IkTZ6K2u1xnGvmzbwuyjzsCwDLCUkfB1FsJZNpAeCzW+X4NOHUSfQc1KG1k75ompZHhvmQkL+3GjMBMmq9w0iW8aLFHNVNxYWkEPKOgO2fUXb5dl2sgakoqdFvCNOgE3QxHS+SCVEO2+eEziELFa4xORqBBa97WrDriTaRBVMvzCsQKkurlZL81FVmT2xAvjefjQkfzOvw09Wf5CSc2CuN5gXEeEsKfr5biZt8L52KdqYa/7ZpgL0qaGyptXQwEa39aEn/xO0Fmli1aqFXq6RGGvURQIMCfqIEamPO7swXGZa/rGOLlDdbTkXGdnurADcwUvqG+Jo2P2TwpK8apl1m2+qHCAHVtc4RfaPlc+N3wTfqSJqKnLuhWv58mvyJr7WBwhZsQPFEWZTTCdK9lXmJhMLBS4Fwlxn0k8WJwWBihxacVY0qP3aBwpZf0TT5UBUq5JnAsuMZYJ8OTT/uFvhxa9DrLPWPZcc61eQcztoyjql1jpFrZDLSD3nyzb7jHzM9A2Myz6bFAM9gcjXhNDAmG6H4XcQV0/5cEDJyV7bluXN7nLkuMF9qt4McwpZ13WZv1ROr1b4FgrO/2GBup0orWXGTrwrBUEfdu3Fn2qFbgatuhheeI3Yo5iYXyEO8rsTwoPLTt8yHc0CDZFcyWJZY8eCYlAjr1u0gNkI5jEUku4clPEjhjBYYoUVmPgCN9JQQFUkR6f/1Lby8leXPb9Qz/p8lxTpQMiwKPHQXjTJCgEBHZc3yTX7U1gxuD6tKWyDn/32R1uN34lW24nWIYRoMetgauYaFfirvMQdOcmmLUtvuYKm226AiX1jxvU31+ZA5OdzfeUCKW5CD79YsNv2L4e+hhMHV6ZbYHOARkQUlNGMhTWHGhOpfQGfkJiO10Zv4zTyA797hEg4zdmDxCzG6QKY8b2Mx0ZM2VlmGjXNHUJvaBuoC7xqjj4QVCx9jqM3hWZRFjY9fpiI+GtGvMZ0LbO7hMn4xPj2Yrwt8BnwTRtcLmbh1tInwsEh8zyWJjH++/+7tVEWeLYRqGRFZNwHPuus/hFKF1PN8Cqpvxe5zILjTUMMGKkKTPcFTX7NmfNNTw2IsRb290UHUtS0C6aBIy7wSwp4ZcWtaYVJdtWFbZ8ISM+qedIV4jP30y4XAgEmpyd+accK+Gt9BxCEBye3VEBeiG+XCe7nGvdIFDQyzXBL06ZfAH2ZFA1ytV62igcO/Mgt7yHuRWX/i9hL7IKlVurSW/BWeyITywSoeh7bCq1IHhQNlkmwDGgnsSFCK7xiKmefrJigt/tVXBM9qUNS7WcE7Iwbbs8XxgRL37lRt403lyeVIajrDqvBpZ38d03z56n9Fa8JUbuabHTeA2ePuil/Bn4M+XenzXIGLoGIP0UMV1ReQvune7tF/tb+gDiE6dWhjJxVgSewaoWkkjWj3LSYJdrxrIbFsiooTLVzHWYv2rJvliy69Ewvh2j3VT/hVGnHhcIsvI/8sE0PejOwjf8YIR7PRzgS/oaQrK/TRcm7VaMwegj2IkilW4gYH+YSfW4diZ3RnDoL/Oq+sV67c8jKmCExuYFIIOds8zEzgAhRQqLnXlCkr2K3AQSORfQeKybQDpkhoCjejpbLLXxARgbWYnSDhHNz5zq6gxDootZ70mos9tmHHxqdSNj+rxXKsdKDxWGGne97sXz6MIHQS7mTWVMfyMYMQdOGjTLps33o780Z/HHSJLa4f4KZ7WvA8GW0fp8cuBYTgUb9yr+DozhNz6EVmBqmO+6aOQpYzPo7VpcZUMgCgfTeRixlMRBU5esOfqDAqr1rXUzD1xYvnwLh5Rn1RBpQqoeC4XfepqV/rUgBGomErtRElprgm6Mu0DwDLGi3F2FJSUJAq6qiLjiDFU+2O/eb2iPkgaDAhO/zZir36/ap/3wX6yc6CvPvTAq3hN8Vw/8JFqKg0pksXjEwmrSKIOEfBVBHuozJXkIYZ8dVIzhesFPfxjamCUvDcmLyKGlLg9krLZvtKwlFn5Slyg8Mjx63LkDEZsi6b/+dqibAPUhmGO0OeztgHWkYyp+AUACUt4RCxW+sHZLTNrW8WxF+jT48v0NoHtc49yU8OPEXeVRhW02XNTO7n6saWm0AQ/CKASbqXUuWytpLvAAKcXmZsgS1bhoTCAxUhTpv5QMRppkAnbO4q2vYE8X42X20BIrPvQ0Rc7esmd8NM4ovIguErycAz74O+ExecdotDbIDzcHg+GMZ4c9F3RvxGvr1YNevE/F8i874HmUUFJfJIq7O6V5J6jWmEgZ3TovcvCa7+Q8oTke8DoPFmFfMM6BuQtajLw8nllJrUHLgXPnw1DZMcRml+H3oXbZtWvZe85noJXo7VJWAv9X7nIlJ9Lu8Gj20Sd7T8ONAeMaZG4F/Ds7lI8zcO9Xhw3BsIQEDUYQUtudxtIl2siay4oHdJAz6BBN+UGqxIkTx5KlUW9C6ngHtFCtsm/D5LGKX4yIxt+xuG1s5Tx55dTKelH5umiYXzqydr539x+RGLKkpXfww/A+CdleB/2DP/pfg7Vvkds6QROxiQF+4LoZ/5HOKk2kDb2hA5BxMO7VILDQEoSa2yd+tnEvmEA08X6W12YSkMOXZ5P+rVHNxRg7FvfRo1q7D9C9nLQ+JASa3oytjD8YfIYel1nCtLw/WHDpTzUVaLqV7vrhOU2LlA9vMg5BIeZklo6yd6Iqg9foJj1CTVEvoBgHclYW8NkGmGasObAfNnOqZcgnyPDM1lW/yoTnO+XlwJOIA7u9dm061b0OskSNHLGKjNA7psd/sETr8jAwDe2HazkNPglFfyrYKAi5X92+JXt5lUo4I9pXea1kYH+0W5o3KriDljT7XTWkr14BoXz7qgQ1W/JrV5eEySJRPyrRPKfTVohAX6AWCoHrumCrgsbE9npHXr447q83KRzzuMsyQhmIW+vfC1JlMj6NM8KbmNsd1rDQKptr6br+hvu25mvNTCEKHXf+Eg1mW0QIJ1/ey12GdxlX7RKtt9UUCpDgE1+4r9RiXozXFQ2tEIoafIyl3x9IrYOuBm0Pp9UzIOfHDamAIP6LiPfKaJXe8CGhR4S8HFRNJU5p3uyO6OQdtYp17zuT4BvDLZ33c45J5Y5qlsVTaSGasoEjc1mkV2N0EfRbrsUIfRU3L/bI2fW3MbKsYYAt3ersjQztW8Tl/q7NGemcpl0/noMVSL/krK9u8e4kagZLaMZ+d0A7XjPOH+RMRz8e16mjlZIPOe89bSVyesBBiP4x0XyqmMKjwjWfmMKYX0SKxPBOLrKPKpnCYhIFgQaMJFTXhoDMCcQpBToxyQCj/bT9qYy8CT/iX3cFrmO7f9rb74CBooZ4dSnngVN3srKQtso7BO3W+KAsz9ARAS8w3gCFvvetQsBHXaF/QtX6g0BPSqFfmVpwQipmti05FysNqUYk7vvUTls/TLkZ8S/Wc/EF8D+3MVVfRx/lJA262L3QvzWQhNzRkP3VY9jl4f4Lvf4/mV657NTz660QcmS6ouBvtUwO51g/JhMwFMY2je+GS+srtoLYb/qheWtC66t8hjSIP6vNLpowMRwh99tFSW17gnTYM8Lja9DBqEF+mIyI03MbdQGrhOfCRfpNoWvZ1RvtJRuPmK2qxVvf9ydS8jRLGwRqusYY71x2axWzC5OM8PZ93/AS8GAmHMJK98uksK2i+gsdLirMC4TR2PM3qxCyJNyo+pIe+9UKCRwmRL29b1yMYZCniHSK3hGdp+k+7M5W1Ewb5GYiun6pxbxbWF96kJGQfE5AqOH0iSEA+7jyzHa/p2D1w/hejnyxPMYk6tFEW4S3xgCSi1XvOLgYb6N5uEDkaqqV74qW/RNytGoxQYX5SpSkzCzgQQu8RElvsxZJl71HTvhg3V/a9khjiN3lTOGB7O6Q84gqrjOhs9+t27+1z3DxHbjZGshayCViKS2LmTKIIyHKtOAGbhXPtixaUA4c+NTu7Gri1j6z1uKR26bxZGlmERFrP+vMBTbnoz8YKbADm+zeE1iTFZ6IJxKGnfOvlTTZECCFLx2wiiw6EjXRG2VrzMw2oW2+o4AQJPyOJxoxJPyKQ2ixJgydILhUQddDscRlhwG8mk+odolVO3MriZmJWrX/ERhg9JHX8DywwKNL6MJyqZ/WaNlToYK6ca13o99Z2nnnYXnTsRnANIQYNN7qCj4k4HNmr9dClw15tw0MEuZqxz8UW0bo8fOBSNNJzamP4Tlu5M6J3OYIV0rbArSnEcUly6TgBn3l2sTdG6Ew3xLADQVQFQveP0oB6dK2SbEXXiRS93IXwJ8NXnDXn0UBn7kGa5WBunCixSmz1e7Gw9kqLfyUJEhZM/J6CwGfaurwC8jITAtoOs8Q+2c8kN2HOiWCW0mEGzmjS0z8ODv9qGQEjH4DcF75corx3QYWJ24BZxvA1rvtotobRblpPPHXFDecodtoxblYzwT0ztsipGKUg4LTx12f4+K/1rNIuUt2IdT2hKAqjfMp+7FjgLJppHx1ml81tNGnFXyzO+GSJjXtxw7WtZ+GH0/UnxeVN5qOoQs6cFISMGYHnEa1C4TC6aJAqXF25WMdnDTAATLgWdhp1jOpGEgFU8oQc2sL8hcZTDk0bl6Cv7tgE7+J7B5Uptvz4o4zLIwJ8/5NViHA7toe9CF/M0pnghD3F69fM6bvHu6WNYhYsSH5yBTQTvqF5I8nmRt9NkRA9gf1O2Q5Diemqe0NiyRFGi8pr5Lu12MXMOKMcptaizBLg0iChtIwDgAgd5YVVniXf6EuPq0wnlm1QNaPcvaSDORoUj9TRnLJjZ7POYWpSgXZHjHIX4PsOcxi1kOg5ahgqQYuCUmzlnRRPDjm5YRSj2OZEsDKoxpbdKiyJmGJJ+qhTzwIcAK3/w8JQ0omJ2NQwe998wgY7yl/mxWJGxLQzoYib5TOFmw5Vx/Q/zAcLK+mNLlb0m0FKN/Mu9/KbUWSQXwj4Lcpp+RTep1XNs5DVhUeZtiAZFBLjVz5iBdf2JZ+dg1mCdUPCWc0IblDq7usmIqU5kw7KgTIYdbD3odkJ6MWF+vlZDkdD6ZZLPjxLpibPdWoDSaJlfgOTkajhG3rpZU0Ic2EvxNRx2ygreFS4s2VReiSD3SImADFyxC+JjArJJa36QOn65q6t7Jyb+lMXyxWaz7Me3eKac5bB7W2ludfnOTbnjx9pqPSFggqf1x94n2D/UyH/9GS3bVlw96y0TTfZjU0VAHibBjf0jvmljkj8cGAF8yDneg6SSuY14eOLvO23taOA0IMw1HdEk8yYldZUw0c6xj2/NCvlzHLsn1sNwkfC4rfXUZSEGoIKV6qBsCASfkgzOgE+fqLY9p0RuXSwv7fTewCeIGGILqhELa5DHJq52mQIH1Lp+6Mh8v4zPgHfcr8V+rOTDl7X3BpP/nE0m+xu6JBh06Sdg75d2SyW21MqkM/HoFVexRXjSXHUJ1XywkFWNIx8vCWF/fOHA+SP3rF/e6nGReOeQx4xt6MfYm5sRt4+w1/teWsXgqA2UFxXr8kGMz+2VJ4gyjh2CfJa7VdBNdWbIAQJh8830PPzz+ZVQPDcpHNAek0ZU5NulaRLeCmwz7M4epr4Ot15C+Li54gCgbBMogRhFHUR+vL10CURTkDrbcOg//ZhbdFwUGwYiY25nPoS9+8BwO6CwU7wHYV3KtBiGgWzDT34ZO+XIRUFJVYtbuu6cEWN38TSEEnUlCKup/0YMoi9I7kpGvZ38blYV6693h5rvMpFjWJOzkqoBM16YWXMOeRFBPIlHfPrkbqmP2Hh84LGilyiZGZm7bYcYsGpVj+54zqfwaN34Wgr6x+Nivd+RunT5DxfoDHR3JF5aMDTERTrPePJcTXbvuStEHkktA7JceguiLS/A5Vu9Q6n8DIcPbvPgC5fKiZHWIfqqW5CA0ngonVasgzIKv/2FSj5s0yT6FLUlXV8wdqq0FfOfe4nr2PHnFUAaDVz+yaEoh5bmnkkx9wnsWFdrneXd/YYgetdGcYIf8+A07UssWvfhNUqIb0qvTafaOUGDmnIZGV5vfZEZQc6neRqLpfq0QUyvxnT6ntLqV3Y05NnHDtZijxV9X82Cb7w35wvG8Vzr94n9cDjCaWgP9BZb0xjVwp0tdp0eUqn7vaf7YM5Gu8WGZTGRQjYvwZhzMFRjji3g+3ftv84vahkZQKlPKmxlG+Ncgeby7LfDWGE4dorUoT5DashzoQkv+ezLvsKVfYjFVXkwVpcL2LNp9cyBt7XP25l6pABnRV0SIrQKb2YIa2yXQ/y+OzAYNe8g604/+PS7SBJ0S3cWySWNX52Jp7/dSjj6R9AjBL72jTVOlT9oe/dFiof1GigDFR9otyIYJeyFFdOa9qYf8DYhnheNfQFuNdpuzstIhDuCw8KXDFsIm7OkQskHjm8RpHN+z7Arb9f6xz/faanSVBkqrJBYcfJZobCcnPgf85fLHktM9KCCVhTDuz5GG5iWnG3ImMap1231Hce/nQd4FaCkgcfnvoBQ7iC+YBFpwa8ae/N8QKkDOVPNmMtH08YyG0KyzqvnCwoLveQTyUBfNq4/fLz25CP9QHS66+YtD845RWj1VLgnZyr3rMJTnSI12HhSER9n5ZZs3+ErjMh2/Cph3GpL7PTGnLpwnwpkP4vG8AEW9XGdk4lQW6IeIp9GLWu7fx70p2EXnnxWo3H3HXQoPKvNGAlzS+7t0tayhmSWC3m6ZrDuKtXCG2jb/W0ARfGKnwLNZtheekN/alhIi1SJWgEOEkSIeN29jNNiyUdtyZRk+6/S40a9WVBazWLdYxe9ds6PY5BcO8/voUDqNga54V+fzAPvpph3B4mO0ap7SrnxEXvGIbpBigJnpqyZROehuhoab+NbH0bWwz4Deb28K1nKCnChJpw3b+p6cEG9tRxzecBM1aV4MrJwIqjULmfx4Zog9yX0whr5T3aplepmDX3HXP7r+E0EwsZRbb20/Zl/IdEJdvqIecrIz+kkg+vpon8q9VJ77l6VVzcWMlSgaxXLAL+kyllfJKPaS8l2byu6iLY63nDhVPCL2oDeXqMc7kW67XxrDBeW3dNCzVVB0waHXTUMyoBHtcFeul03MVRRRwRSzWIrRFnCLbmGrUBkBAVHlE/KEfNIqGD4JnD0Hd/jI79bdxQl0+fp+hmpT1wJ2T5Y947APnVTF5H/+5H+1YXe+k26PPXz6lYIn3WFpYufx8LMSqp1JVJBo1fhzKx7V7R+6kIJjeWMZAxZDRRpzFrMmCeFw1nTM5heoBPTMptv08UHwe8Yw04SuvsCQ3GT+1UxUIHFbIbdrI6kUMaWc6oRN0J+IK6FqmY5YGw3JvY40Z8MfI3nSj4NF0Q50qYyfeRvkPAs19qAGZ6LX/6jKiawpa7UkRuAhPFXF1wncZHOlNBKiHlaxmuBNkZJt9aTttn3tjAF1bWdwbqBhpmVEz0/K7xOupa3AIMnaMHjbbAub5+Ld8BOdjAwGYgA8AHHRcx6pEia3fzdjcMXVUnmbqFzbANyufM0ZBPEOV7UsZ8sfAjGpVhfWdC/9urxFXO+J9rZPiaBWslF3oHuy7GBDbaMDRqkMDa50PrkhtGYuoYvwtF1ySLWaY4FTjeOxeQ6vrDi67JA15n1gM+W7GVyDbXT5vaA7e8ZN9SbroTM3IkPx60Wpp9PgOiaZR20dEkJ4WV88UaRIYWDesSeuw89a7SmoGQNofasUwohORMdEBZRJn6mHZuSNCtlZj4TkakdftdfBkQO3bj3qLt9+d4c3LCUeMXUT4GYUTBCaQkLumzZqZqyuPv6m1KTg0Sed4q/AHD6G5LO9kH4ksE7wT7vHUBeXIJeZArBrMD1fel9HuPbOiLTsy+Qi09OuqEtVGyVECCQR+qft5H4NUz+1JTSeMjCSkosUxz+OAMo6KwA5QQfh1rc2elnkameRQSPXAsTYDvTsyTuA5GdJVh0B/IDENj7bSqeLi0lBkdGNu9Gw8BDUV7XDBMbRHI5jnbLO+5IpZdYBav5+iR1qH4yS3aJ6oOR8LndH9onepUBkfH+cJBDtzw6QHojQm55g7D7diw/gTdONxZgsndLiBqOjw8uAsIzAM/ZZZsZlvCyMcTjEfQWK+M1ImmJI79nq+EZBg3Zb6wxkULQD1gLZA2/l1a8mJWAgmVl9SykA7BxkqFQJNhXZ+LNJwlCbtGMy2nMRDtQQKQMz3bcDudFB/Kq690eUruyE5Vge6mOCquq/QCnBHA9FWZTjesZgZbVQr06fo4HHuex/LzNfz6Bg5lYRgExKTwNKA2mwLwS0npfdEmtcnwYdOMf0e0viI0VPjyNDgxjT3vA4JWMmXBWM8mNr4OW7NkYMj/tvMjpcO8lehSLbef6jlk9hSQAnXLiD9otDsxy5p6NQ/pqKeY4l1VCatvdd1qQN7hyuzcPpr7p523+N/lPSY+pKJcrGXmJjod28I8PTZYJRmzbrbMDhdPj/E9N66MAQ0tKCsYg8Ue771y9FgpqN2NWzQ1TWxrYapllqVWKjZvSDIV4Gwhurx7BbJ5JI+/fFqhTZK1vg4HHHY6cesfUNVL2wBUy+6hHfpYwrVwys/ji65uYS1agzdimB3W0+E82WZ8IvdD8bKZn8+BX7LVedS+vTlBvawk2ZY8dC/zrKa8ksvuPM23vfBhZTgmNisb4eZxrfpNoDTPzObqj69U2CRjBiIgHjItoLxN6cBX8hnZ7+MbG+kM2ct9zbdOabuM1fK9PJ1rDpsKpyfge9Y0BoxpyjD6mH1XGQR47PlZSRX8fSOCQ9K4NrN+j+TvPeGKAMRtoMTWg6BSL89GpaU73ZxABi/cfo7XQaOa1ifAahtzQSXaE/YUqNooUfMv4yxrJu5IPZ2fE2fzWbdxHo4cywTa5Sym55IT49lwI6D6oUzoDjqKVeBVYuTlzTTNd9uJ7H/O1Oge0ewSNrMsla+eTw+IIlAbQmqq/PAC62lB6vsL+6EKesxD+QJ1tPFZ0tgmzWd7unrG7qWraDQGYi5MLe5J4fbWxXd0XdKaJjFn8yNKWdJuTLK1kOxZtTiz+Dl4XbXiJ9GmZJVNtOAW91pYYk3ByTNd1eDIf7dUfRxJlYEZpbmSa/aDCnTtEY406EMYBWdZMipDJO2zWYxuhXujvG9zR2Jm6ff+mwrhgHcXAbrZbMhxlXuzUKobCNVseDEZhOS0rtgPtT2xB7Omf7Xwqw0budobGfaQ5j+oKpfS3HHRXfFY5kp+mytSvwwaAYJI28wicCOeUgqiqf8Nx/WN9xg1dqhbvrh3O+Go3kzF6XU0ydkyB9b9qa6shnnQ+OMT043T6EJPJZOmrao9GBnI1mK/SesBz69aMvksxYTrk82Jk1QsKFgw5wa31mBnoFjc28d0+5vHG9Y/9KBUj6MqmIQnxUel//DbwB4lVP5ik9927La8iSjdlzg/4sR9TRd2yw/pS93HeZ90xojZNieETU+FMIyXfIJWzAFvWHMGHOqwrMdq4bbu5HZhyXKmqEovAgIG1Kb+lkNR9WtqaDxg7ApceIstzFUsO1N4H5ixLNH25xi2LqVn/h1cExrrTC7c0ZoNyUsWwl23E1yXXXZ+1c4dqwtQCuYoRAduP2LE1gV9y2lGKQdY+cIhh3J13WEOekzKvNs3NNQn72iWKQZXtnDzw6m0zh+5gkqwGA/Kq1DcdsgVCdaqniiQxATzqJlXXTuO+nXku5Eiv2td05WtgfnF+qY9vvmyQsmKLx0A6szG24FQ9XyaFpJBCHJuuFEuxVcRF911tTaTtOBIOhIo4m8WQgJxlpVGrNTyUMvJVBmuuykcDWpnnwXlGAzVa5IjkIlslBA55H2/YfIrWmJmhyxUkiG0PpB98gEqYvtln7pnxyGA9i3QlNwV8f/PMgDFMYoWmngFSPWwPOR2ivcUF0PCFI3vrRzHhrWaecyfo/BAKXOC4a3Q9Er+UUYxvKdoNTqrnv2sHkhOTAYOdWsrW1qJ4tbXwcv7fw8zDkhCY/vZ/lm67sNd8Q4V9q+5V09XrWotBcFYITriqN+Z+CT+H2BFoqLSNjmABKEKC72LisWQoP6bZTrYcUrVvDaW5KTIzWT8Ro3hwBZOLGtyZd9mFXZ0EySmGYHJ3puQvornu3caVf7KP1qBa5XSDmw2yRw7JSm8kEiTgyw8X9KktcufSuuJWVfAq2jpIL0oLP9VTSxB/cLJ/sAquYgaf/AkZCSc/4JXsCd7eEO7FCLv8G2qxc6XjuO8CcpUREWRYlap/0JystWI5WvvCBuwz34BiKK3ERXThdX70daHAhGFXOBgOMtS8tvsexCC+qLZ70W4wrxmM8yKvNn43+ms6wv1XVxBqIKt8zkYGjED1TUNdPlCAfYBfyDd3WVHHh23qsB1BP9VYl6N2OvRsZF+KQ0kq53IYxFxse+BqdGdEzry9G7Sqi3WUuMprAZVBUBZVfZV2Leon1/BVDCs8Lnu+7p/l+NdJrNHqAlmep9O1vMENAqWuDTGpDHZ/YmPxXBIeTnSyUDLZODYOLGHG+M/tagH2NqGcf7N9ztrc/zrWHDpx45WsieD+58TD68+8P9SG0ekT+gdpPO65mc3ja8BBc11H8lCMXYdiWd4kd9abpB+uOp8nmstBiQiafl+oZtJC0i6EtbjHyCr+SCLJiap+yS+WCSiGNTN+drEySLHhoyuvJ9tQ9uvMqnBpEm9cOD0ZxTMeeZ6JkI68ft+gGXcNDICqmpHrEenYiCTY7j4OD7Hiy1gk/jGGQaYf1K9LRZrG0CqKJ841dPGb05o3tIwvtwrRCNDCrKsgL8vySJg6IWbEe+Dp3ZytWtscLnGCkh3PYJ8UfaUoBdBGSMTP0h8sC9IiYoYh0Go4fXbtb6fllMBdHDG2IE2+c0i54cgx9nSIwhT09KjptEWS6/wKp8bo9C9wMDqeJbSIBOoJkIXqvrAzmITxg08BTmC0wrulPMqaDvvxkczm85qih+Psckk+dK4IHHkmWxe6jqnyeWvgeFCw3SJ/LW62I70V/s2U46hwWQbPk0UPDL/RM8RSyEyvqS5iipG8CpUQjZgf5K2c7PVabE63VRpG5vAiMIT8Vy+GCY7C4rxfc2vldSvNVOXPJXFicLfExL1ecMrbWveIUQpp3sfe/osNlbwEdNcItOmoJ0OG59kJHWDp0Y7M0vjSBoRL/OoXtl7RJ23oV7cu/lmIrB2sWvPpVa8uRobe9cyvK77YsmenHAbeLAvSX2v/4djuf9CVCgU2BgwqSGA0g8kC7SZ5aa0IPT6WpM1/6WdNEpuUm7RLhdLIye/tandDSQmvBv2DTpf+fmvjTJDHo3yLvMfFn/AkJmWZa4R5NuQjoZVHhfzqmUsXGyxiMGctMHjLT+h/1Hr+hjkapwzzlZxB7iDRQBGix7NgXUBgk5bQQOylI8fKbUumA6dBExFIVcvUf29r6UiKPqCmePprlf37JsKAkYZzfKnBKhWUpc+7FaroMoCvRa7ArCB5RTGe0gLgdCmZa9j8Ku1VGrVRiH+xkQ9M70yIUTsGU9bWZZwK+C0Zn4TIi523JFV1ujwiyYxPu/8kSSckShdpgsGGtCFmrbhgrsU9E4RACGnZ96O4y1/fmLgKisGYjODNM7plPCyDx21TlmrjnkPXt8qpzfbk7CtLIv4k+bOEfufYE233VOcqAQNiFWApCtR4ZMUd1wLgWRQPG9cUrQJpYJkYlllfs752xu6sKqHZF5WNdqK6NNPH6GmvN/4latjxacbFF/93PE2grTqTIS3qjax3VWIs4JfTkU9+uZp5JzVqJW4/RG1zgiYrFPuX3kodg2Y1O5phNTnl2TXQN3/0sziSLcAvbdmHyo+iHY51zSajAyjFlhaa7H0tMh8OirG5VpgwituyPuW37AWxz2fzo1DjL7LTRVoeXVEMdsp763DEnDt/JXZ8iV0BDgCdX6mmz/KC59A/pUSnh/xi13I9m9ChAlFSr6FQwzDVK6S6bO7w+ldjaPxxxz34GnOQtGfyZgT5vAVFg2yvPU7c6Jtazs6ULwkn0/TjfQEcIHr64ML3GPPr2+/UjsBmamO+EvQeFnccIvILjmVNy6hJ+VUUQPSgaRk105UTEpATOJcAURoQccQwsh8ngetIHU6juqTKLuxMtrWM0O4SS5qy5vmZ7d9GfjJX7VxbsfN0G+3veyNmjDEO1f3kqjQYOdlryjqmfg/rwXKcw0A8YhR7SV4NcyEFY0SC24gveMGlxg8gU/8/YmCdpk6vuxr5Xr+bWKBV1gYMILIkrL4LqH2i+ko4TWWYHu8bjMz+QhO6c6zhz2EYhhFT2KwbAd8WRXwtSSed166J/2UzCtFN8H8oqv7z001W7PZa8QaM6irL9yB7pamLZ9u3Kzqu/xRsek4w9mHJHXx0kLMB8GnMT6bszQTCC4YeZRsRa7rGTaXkMOrYKzlKtuIkv7hFHlJhX8hMGeDDJP8T9ZbPoThTKVJGuJE8XSdPrBd7cYC5xmzdIsV4zHEZu+MtnQ8n+nYJGXLLWGKXFyImFYhmF3ZNAi2jV2YEEpX6Gxvmw2CKOOTNRvCwf4p3cPA7rnlfMivjfExvrPBLmRx7gjqcHjeAzM+qHvByDpoqI5U0SnC6Rm2kVgsawKAWwx9IqaWWXAKP4/wNBjQ+uX4l44lHc0hIIIjRDa1tTBeKGeB8xufnI2LDRYgCPOtRPcqByLJ1JRhpIsyzwSCgvc4O62CUkRQya2tdaBTkH2jSFzI1R/bpB1FmGds3K8iv1Ct+1OpJf+hsv8to0aqUuYK5Hg+aqPZ0DOyShP60N/Elg4uHRBJDwXx0bqfTd4BMJByG6FRHczV23i3DWyLSI1O9ZAvrzAdirT1k4Hs8s60CQ5Rm6zj426r2GAiMBMDHsPB2Y0OL2V7kesfVYBpM7CWS6KtOBALbqo4Bars6/TB+YYWPsafLVxfGrJcbzj8rsFPpWb+qZVbj6KePRw/xuiDfcC6bV7fJvcj+q/47AcEpSw+yEnFIWK1I+M7Z6j29mHryqcdTnU6J7ATp4jHTevbuyyE7p1/72OgPF7RbSxJEJclkVpUjhd3HKwrd13IP911/uDRwbyGsG837WmJR16WFareXgX9xO16bgpxX4vVNgBzwFn+FEa8maTF573xzx/IUdPOtIKIQGpB0RSJAACk5YQmg97lzczlatPuakPxzEoOpbIXGMVUrFIHot6XpJq4vyMpxJdVJuKEu5zDrr3ZIfe59R1xFwk3rbJ2AdbEAKKrVZjTUZniQBhTv1NhL1uDmB7/NRA/CK9R4FnnONryYtb768sz+MlkVog7rYdZZ1nhHUKRAPLcehlVAVZJW5MRwaPh1o/cffzHV++zqyVfIOe6z8XdinjZmAwzpyMk/bFs/AVm8D6zxnV0hV3CbrYPn/SxBDCBgraZui5jxF2LhbXYLMdR1JEBtNQ+0DxsxbPd/iq2c7ymEFf6XJPF1PJ/O/z6CSaZCYjyWhPtV+sNvl0YJ5R7dtJs42TB9AYBO3IRyFPdZNsjGYnIGXUViQgaR/MFudolHvq8AyDzQ2Ey/1KgjSm5ydG0y5APzHihBIexPciCLdU/6ILf3jA9pmP5hN9MC6AJTgB1zX7obwnZq81DMd/+8GU40ulMaYl1XoejacT/51hFOKs+ATgFnbkQ6VHVLcmZ2kDyPjjIjX7/l+DTumALcWp7+IZvU9fVOAlrKjMyTSboBxBBDfh7S55jzBQ1Qk7dCIsCbHWkfbrlTK1n8aVxQT5O1zC2biDhLRn7alt59WzSrB5G97h78fPoGmTwxHO2N+mc2HPiunx52HnFV4w8ZnMvl+6HlY4dkwRWplBmVXJuAUpoVe8pRPk3aNl3ZuglGfRvCkeJFYEB5ZI+1OU9STQhuEEGz4XT1vdx5phJAtAl5+LLbcbys1i21koHSPE2UH5tTnCFQF0RTZSP3SUYO9VlRICznzESZzfm5MWDoFw1k7whhR8F8wx/kmcYxblG6YYGe68a2xS4aS9nP5i1HiPMu2Vem9vX4lRtID+hOF1kh3xjK+bEbchaD0UTth6ybKW6oi88T1c1dVPkR2kY7MMQ70Z8wSRactTQ2ai//kUdUFhJYtj25gVMvQlXNE/Jsm+k8HU8BijcVWLWSbM6OqRjxH0TfGuNSAYqtRNyM0ttIz55Zom9fLHVtti/pLiCUsofV4cbUfh79YZZVg8cWegj5LW7KmXDdZ3ZfvJjmLTBquIPF8RzR8J6tSGEIx6IqGpIHoA4YlX8BHcnRtLFrs9oUzdM7WM0IrtHnav8staG1eF9U9Rf36XD7eODtG7WaLNymWQL72W6nylJ6AkxhiFLkWJoVE83GHV/FQR3M/12SOCXIGQ2D2A0ljN7hZbfuPVLSDaGKPwcFggCeZ4+F0rQ+SmKw+b6YeXxL2S2uI++6G2hWbDZ4HvdX8Q7PwfC/3QQnvEVrelpAXVmBkIStQ/xjs5FG1MJ+3v3UDEmzrwHMs2pxGagb8enw60hbtXYpoBii4+T28U4GznmINJhx2q4l+jxddaure5qMkrHiFwKQWqA53tJXcI4aSVgxnp4c18ug/OzuWhgL7kDPIXwLoaSLGLDPMsKwfJt/K51Djgbzumd/CsFdeO+eQT3ZBtEv7LX/1nnGY3pM5rMy3NGJyVnBUjZREv/gyic9xlFw2E3kXhMfuf3eaGhTC4gIy7ItCqjETc5NserSzYaTDXryWbyd8W4XSluiBuAeYqPkv6/o1ORls8KSb9o6m1wnVa8Q6DP72D8Uz+VRJtB91RDs1N0pQrfn8sKLFCnU4dV8VQaAcw/Td17VjKgunur6iZtliB2izf6KlQaFtMfq9Bl2mCu1SEuOzfA62F+Qqc55AWJFvpE8BcYx6Q2L4Ex7adhBhuWm1U/IHrfA+VaqyJLA/egOjDyiHzDstdGGY3y4C7JIxH9+QUoqoYdF1odWDuPhqIu2k5O6KKK9WYyuaIDcn5g7Cv3miZW6PViA6gYe9qbYyuiKBuscQlcG0JZx4qMAJd1kIBHaYl3m3ay2nNKBM0HGHFOVvKaX3NOi6CynacIhLLj6IiyoPJJlck7HOe05NrU/HbD3gDA04K7RJ8Ty91yslR/Ix2DDgiz3mbEZc9TYjtfNdcJ6Ifh3KAp62qlysPwX9z52jopKuvVxwGzXUG5dvp500JDDDzIEMZa/pDiP86Vb3lGAc8PtT60G4Ds8v3vu38UCEvYjH5+wuLUNKPF1cImzj2cbIEwFAwc/jqf/Dy3ZeuTWIgAp3CY8K/PbN3RZBFuUplKzhI7OFHZITtF955GfWxHmemyH9gxC4QA7trIrOmjZmREMDDssLDNzq/xtgPXBvuTE+wjvy2CXNh4D2JINBOVx/GlN3H2uwg1kUJtD3QXRNpA8RBiD8NJrdvzAUPJZ2oJSU+Ie34ppSxkZ3CpR1sLHyeIjGjUTvV1ACY/ASpXM2jlvW3uNJI3A2ognzYUTI9ZirkhfzmYv3f6InypSOoj+10ZwjSgoWPMSGtgNmRLVBbuvoeZQq3uhat8Fj7sT0LIAAu5QNosG2mVDqqdTELSulGSUQO+Npcj/lhdovZ/r5Bdy0lwf1eQ6iTXQHxpUkCiflOHud8duO65Bc859uLy7t8GDtcWJgVopjNlUTzRu2pJuh5iCzRHrxz7DSxUZZir5tuv5LfB+IFDxBx1gMUKkzlp5FTtmzhmaMfjEbwEFNyx4KCpjMqhZMMpwE1xk5ma7UAuTm6FO2EKxv6Zfy+DGFUmJob1nkw99NpdeNhwPMMBs0MuLCiHoKK2VgInNo9JcvUuCrieYzZ5J/FuVdQLP/ubFPQhWhgNg6NB1e23n83UA3iR01uc3KTFHpg8oG1rfskvil1s/mdaA8/qjFnJSH/kwIf/NsnUJlqvy6UbI8tZ4tSkXk+7s5KQGiC7nnj8MSgCnsFkoB8V4HQGoXBnzPnTJNp4SKM3WRizWfWDe1b9WnAuo+HhM8MkmqUMDr7n0pBnXLLriB2NGVT1VmH2YUonOW7dxuQuV9Z5JrYvueiqOcTPeQNyyV8H2tEehDOSgWoHWdYAVU4Lef8/OtuTbylEGLnpC88yTW+0KbZplwNrIG+D47PVJVnzZ3qH5O9DfuNxG/HXFCsx9/F2tdvItc09ogZbN1VLtC1wdvDJj2iz0hVc2j3R/zcPZJFXgw4tq9s/chyPy+ldri/MlJpzoKrr01jUAx2fWefHbVYPVbDmsjGfGzmgTAHsvOulkkDk9/Twc5dUezXqRLal2Hg/JDW1n5H+hfknsqonKPOuOAFlPGNg0WUZgH0kz+diKvvsiLnXalotDpBzZOuFn5cZXk4GcfIrL/g1Ds2d0w9gCSAQArkZ92ZDkUTLIQ4+qpRzqoPziCvJrmk9oNlKdQfxTeH3XjMzrkw5MoTu/Sd9HHvb1jHVxcCCCzYJI+fwapWxlvz4KAMGgWPmjNlKjU8htSTQD4o2vw4rutPvQ4HOgmdi0lJxeNcRG3sYoPnP9yAhkfs+SvtqmAdOLVOmzYbQKtJrYOMIXsl6y9Xv+ma+TtqG79pkMY4Ra6zL4zrmrth9tH1xIffFsC88kTuxMYRl9t1rpfebIUJ0pUNLzv1sBLN2VAk1KvExe1QZqcdzsSjiPo4lyVToO+4mT1g3vPNOPCd2GX2ym5k01lxZwqN9t6mubVuvwjkJpNQPMGSrvX35k/587y4naCtuQZsJEcPIU7zVA4umnl8YeNM/iHzAPx7LGvUJFr951rka7XG7k/ciYkQE6BFJE8K6zwj0VHke0olD8gx9Q/vlIrsVn/wqBbZS/aiUFOOEMPGk30wudZws17Srf0v7q6Ytl9+x1Rtg3JQYjLYMplCkV7ojf34onzlEfWI9r5aXw259dA7ckCRbeKvd090/yurTHdhVFZt7jAPWm9FFxAEb6PK8/gFMeGSEsf1H4WIMNPC5kNgBmt5LHLmUHPHnYMljth+qG1GP827r8gO5v9iARyutMDhGQ98z+l+5/LpZZAC+zrWepW0fWolN6ByGCBPlbvIwEG2UrPA1JKOiax9wGT6RudkWHc2NhxrUFE2Q0i4Z9o0cCBD5P1va6BvG3IvIm6d0bvZMdF4/YNWaTx8foHuKbs00Ln28O2R7zkvnSAzcbwLWYmtlnglK862JEMuYeyt1OuV2lhZQjcPK7pxii6OF5hNngy3v6tXWMyE2fnYusMlgcCwQTrZ76D3pHSN+lhK5m5W1otKaQ0XskYiEs5qYhJ7cx9oKensDe1OLr8sBkynAj67t5/tWCIjJ2WM9600ciK1aRWHecg0RgSENvO9NfuoIKSdkG7RhnVlfKt7e6DjRIlrmFdcqeIiaUVwIWb2OI1NbZOCeZN6/8wJXCcXu3/vQjuFr8OhvzfUCoXYbXjLTLnhPdiZ5b7Dr/aToONL18VPOqzklAovC5Rdsu52Oi3g2ngGJur+pnzwi7QNzxKdJWz+dyEKyUuxuvgwvWQfR6E9s93J6BhP4xStUbTt7cf23JtoO3HmqcxSOXIEESdUxPHZYojcQNDc1UxB3DnoGyWxmXQ5IhveWHPd73zX5aGdl8dPsQyR3Usa8w+wEt1iEirtKKkPwt3OUuwmAcUNpW6CM6Gx1vuk79ovHmJDpb+cazEXds0yc1+s5HWWZU7tStbDciIn/OUBKdS3QWFtdbkwaRcIiUcc6oXwxk9HRe5dqBMwV9z9NdNAqEN14E1wC59LKohIaMGzJk2CSIO7eYnmeY0w6jManaTws+3ZaHYMkyMPOV6I9+n6gZ2cxonKLGzPh1QJUNCxkeP2EioQVYCZ8YislszITK8+9Pb/Ywy05gRL8qZNRAIVTcV3+ie2qGOR4+13PMv8ssPhUaLqIqel162DlyAKJGToEQHZnThMw/mlM8Tl5jdIRX8FlqilCghKaTt+JTwslS/UJzJv39zvaDX+W9i0mePsZxyWyEYgdGqC7zpAD9zmAu2Nl8ZMXgv6367zMbbGj8+d2+yS+FkiZHZ4FavPxqMhjh60UPjOadl5GErxog9Z/hd76ZCOk5YT0vKnN4gFiIMNvGNAja3wOsJtdNxeGGV3SnbXbAKOyM8XqroZTVxwQJdsnhcVQ9J7VR/lPPB7iahXF6wm/20Q/NjqNz45nCgMylhL1JjWwEnyEgh0HjxGtBTIX5AZhVvRyyeoezKLBPLXCHAvN8Y1cmUvtA+LFJaWX4YT04rIPjjtB+ja8bIRBGAbnX8nkyByh5NfYM3XrmRg867NPOJ+CyeyIieXKMF6HGSo7yw8dF5ldtLqyXWSCiinwrjU2xWhrO5yvbmgmnmD2dWoKvM+00Z1cHzGa9lcfMNuhq9TlaN8WHqRq/zBNeGSHWBZimbLdoooQf1l3nEGffzBYc13ZM9S3nqmTck3Zcuh3RQh5IZ9FFS6PNsP8OJMJGl//efv7uxpzb8xfSIp34pDbUy7+kt7gzUTmsrxcUEC/ZXwOEMfndf4LPBJQmGqE0lZSE8HBIqvtfJhiZx91wMvsXe8uTmYQmJQgdhDHnggOyjCJs0VXY7zTiZUmHwpxprsWzPMzZXP9vSND9ZRkfNWo/I4UkF2bF1yfuN6+sqH6a6Z1n/yvOIelcbE+b21rEtLCpHULpqHjxXFL3MKlOXAmbvcF8E7q9l6w+O0t0Np9hFeaTGHyXbQlDUlP29AyMj6RHhgSpjDA9oqm/NVQ0MmToWeqV/lKZnLKyrGvDlqLFR2wIsCHzGicotm5Wbc9ca3ajKV0BhRsg1zqWTbLXjHkL75T1K3rBfGlpBsAT/zSsljiNzAGSoE/qHximodSmYgJl1EItXA0LdRvks6cd0V8mvimzB2Cw9DzsOwyjp0kH9qeABoyuBDmRLqjENbxRhDXntyfnO5IrtMvtSL7de1aeJs47NAzdkISCI9YRMGnk3s0sy0b2sg8ROrE1ajyBnG5/htJzCNF1/KJQTUvZUNcT2NEuU0T4oGbaf0AgX124r+IMo74imCcDEmv9H1hKQ8phqzr5Ehfny/rhBMfush1JIbRovohy2sAhy57NvpJyeKkeC79ejvYKjkbnm86Q8ezrzVAOfaGjIf2SZmhesagjDEIFhE+U1FPfMHQMIOJb7OEXJ9Ls56s3iH7fD09WwqzJCn7i0QPIlFK6XrIuuUkm7J3ATctAcdFJWKOV7ObBBFVuvTx2rSQC0vgp1GcmvyYEZGaUqYslKzmkSHspx3SA4YInjD89jv5AAyc0jVYHbgxIpQtfS81wj/U7CGPbUsDb42FTdNB1ucfkfaWHtqgB0tHasYeLzxCS/xeoytaNfnVNrpTcqF5Qo1dF4MNNNILclIDAfesbrOkl8o6cLe/B54PkrWJJzboGQtJmjECALE8LylJlCbOGDnt28wpPFCUozrMy53MZrB81jbInWZ3uNW56FPoxx17epM5OA/P+q+JOXIF/6/XRp9u9EYUcRJEpi4/8Oq25aaJyibqyQJ0CS8SwHvMdr0mHBRFck02eOtwLT+Orhu8sm0phtVaGE+q5M871N9B3rde19llhtvWmojibYKOQFSGnhNgSNVKCn6CpKlLtG07JIhjJOkK+xY5IgqwLNW7oIQW491ECICaGJ7vwXPweMM8O2+JKeRY2uAd+VCMYDfEe44Me57E1H4TtPlg+ZXTUdgl59ek5Vym+yQt4lAjfWJbDEzaWChSasaajsBwYr9/z47o06uNmCk76C1q1GYG6sscnOrT/P59TeLQwVTWp1xr9Doas2lUHsO9WYytUaJuHrAzAuO+aXgmTBhPrSmpCPDP/+ggP569I2n6ZRsumz3vHqcwX+nLw0qr9U+onkv7a/Guo0H3kMdtP6V0otJqd1I6SYwYY3QYtlpEJ9fxgINZAuTaF43GxQf0Ghc+Jb3pHvV2MZ1Bkxm8SvGjL7FYCyofAwR+VCbF6BpE/W4A9wqc4haaadep/c+/xCyIvbMeRhEF7pJujmOHkDTwni4WHM1ggmZthzHNNghrpK5eK9DXK/LICCQBHvCCv1h+eOd4BFa/Pz7UlUmLorH3uCeuAsb523QPAoigCjO/gLgbJrtw7/SY3Vea7HBXUdaulD7PzQpStMNJvh8oWBCixXKJkdhaOJrk5K3oUt+62GjOC6begzAdjoTZAKDM06R6JhWstnVpRuLlKNWWvSFLyfiHWgwIkOrvgaGDkBt744cMPs90GDg8sTkZZosbFz1IX+8ZTWU9pE5YOKysgGemrOUu7yjVDrfsbMy62MSon5AWRGjeYwwErmbkrVJFjk892pSkN+kg5CuoBGYScARdtCXB/F3P7UU9zyx69k/eAGZjzthQ0FVRH+5XbPzW91ybrKLEP7v+sJ/woBJg4DfY7y8Mi4f0/6t3ym0y1bisayjGZ3Abtmug2mUwkkNYUwP41QBPfIvzo9oKHfriY6xl45h6CG6cDUgrrH4QZgWTnih1KAqYQPIFwaKyx13kgRzQidLcsPDv/HHthyPHMPaba0Yemb65Z9m1E+NWiIj/HvvYV+Q96/oMXxb/sYz6qplBwd1EoirEM7blY7djNGvQFw2kRlunvZcJxp/IzkMN+1XzTB2ETuA0D3td3HPaoshf3MP9SHdM3DT1rwIo5C6b6tzThVrnGXFNRMbYowjgPiQCzSKLRSwYcbMk4pVwevnab5tzo37bp/bei44zXoylJacxBpadTbprW+rNL6MfWKhUMaFkCKZMnRGChRMuPdd814ADVH2IS77udLfjgJ/uot2Er5BeKvv6u5V7oct132BT9O6VS0cFPaacB2GXEafXmyqrJl35Eli8vtthQSD3cZafwYVtvep0b1dc8puGKTR61/pyjVyB7Z1CfOfuvtVKfkXxePkGKqfCEd6BJnV0L3FbW1INiOmM3V5LBtFVSw4x1Xn/jQs/lxQJoIV1unjUckdRGD1CZCS/GX6Lf2Iugqs1FO024aRINivhSY5Tlu9HAh2aDUTSLltE31b+rPO8aKQoqDQBlA8fXd5tTN3XdQ1WEBc9vJ7F87Tyfrg+4QGyO/1zmOG4zkLHfA16g8S8QNHDhk7SALDzddm7BmuKHSfQvOXpnrgqcMu7L8D8CxfIqJflAfuFV34JX01Dc9wewIagWsJ2qe2vfsDUP/bZY75j38bczqc1ClL2vtDn3fmSQITs/O3nARiukK8lE1nZduW9UYIp7q8O0LMC1t9qDJV2eaiwGPkvT2MXNrjGdGgYDpU6Ec2AmjCza01h/t/BWJqTxs77DoCtF6Q2CqjultOJXNKnkNKNv9mkODkWKpYUd32JpIKTBoSQBqOjjNJDl9pnid9oLCHDXuViYFSFE+BDZ+JZj2DATI3yLMxBaLRa8+VbIszXXfiIaJIrjSXEO12dDSIYXBXbOSbSs/JFHRQ7OLvNq19v/s1MpIWPWyLTBlGUcHg8Q+tRDx6a+9CZdXOvyZ+iOAY7Z0JudyQw5nPYjDBf0TDUKC74lr2wzeDLxwnKjfDHJE7Ni17vjLg8CtWabpuKOKFIt1VicbJA+Sa0F4EsQhWV24OEpf5n/K6X7X02vOy+OmYvvicIcvHN4W9PYJE2bwWblPfHwSc3v5uVvNGaOGXRSp8Yg18AsbksdY+6mltorXPe7Wkk2rw9PRNh980Hz54juqZZXXoPZTjniXjEEEqgT0SaDTZn7C3IHSeButg92Tbh+luJhUZEK1g8UXhWg3LoIujqV6RYDIELoV3SvWZXqJ0vKHeaTJ3b7SswfRFQlydjAPzvWshKhEMn+1t5V1YxE5fds6waB2cWk87g4CCCZO/7ShL7e7drAhUlwyVnM5Uc/xtfzK6lnPeMSMr6ZDL/EZUfQ9mDBld6SM2TyqzeoqzX68KuDdw1PjwAfy/Ci+3OsAGRIcwa4xQOOaRlztgnuftnDon3skpgXpEhWja2GARsGF7/7pMvuZwAlDK2n2sZh/edmTZCvR0pIUqXFtyXpJl2M9pPff1fJKh99dCxQiTiGj+PRjbyhM8KKO/fr+SfLk72I4HYowoJd9Emnl5iuYyAENNVJJ9XB0v8Gl6iT7kEZIUJ6ig6eYdsjrC/50LM+8SVPffNl7ds3Fxd/oMGiXxfHAqBUhWoYq1FEJt9oGeKckEuCi1KrLsYVpKrx4Jq9spB1iRePfZ6sCe3WIgWdUB5nlPMr47xo9EzuPFavVIqfCOCQTuC2YolA09Ivt4yId/qjDM3Ev/tvNC+wbiOM6KheuvEdqtE3guedcaO1yWY/vutDA4aMgh1Z6QEhRIFKIQvQfQJroq24L8joYNG4Tgs5c7uBQJrqfXWkrdLPJx1TrXxHZIg39Vk0O4HlyeRxR3wgisuDnVcd1zp20Asub+mqFnTM6TtKuaM2tflvQl2x/TPGcvi0Fc1DvxVdiMemf3DBGo/GfoUqAf2fOiACxusK+HGjKnHmtSbq2AI774TfEpfry1DxzBFDWMs2m0sZKCs4Px9805kGrkkcXLcOo7OIjeSJjjL/REbM1vihejMldyH0OFsyqWcNl6lIEGt77qHkxnhrCjZHHKKxyohMfEkneTeY4qbZDomg1VoP8M1IzRAgITAd+w0mqUwZRxrIzrjGjKfMHaWU+U+s30680p0oBPZJupKfSAWy7IJCUR9Ez0ot8rndl6rvo2RkkmxZ0Yc8N4AKlxczTBwtqa3lXpXCUymotvDwOCff+z3Asbj0XkMoXlAifFY/BOy1zSIydkCCYUKnZc4e8JzFGBGL+Jh2AHCpsNDIEK0sOSDdbx/tXtrWLkq92KeDYUcdgVtnDCWTMY3Noj40k4GH13RbA6IFTuqlvWnAFtwJ9c0f6WS6D83CiB1W8X14ZJZqY6BpM1IxPuGhKL1bYiq/Yj5SLyBhcJfVC+8AgHy/GZnpnHswsfV9ahtHVf02O2XXNe67E7flzkM3A/n5ZIL8qDOwCCCw963aZyQ/CralqW9lnGlUEadUMqUMbuGOqpg/vHQ3x7aMLieJVKOjgwGTTN/+//wka9fwPiwxEPDXGQl1wjxrdCQOjMsTdpHA8UGSu54jIJzh90gWu+vEtraoV9ZZx3ehXhpclG8LpVDonQ4dj3dPjG1n8oY0+ULRqaovzISRaqJEHKhYR6V74OeIxNfJc9hbU7H+NoOSekCFOdGtnN0pJyZMBgZqVakfS1+6fiHAU9jPwRq1ZGOfYskqU4MHQhVuBvCNrnzboJ7q9IOpGaxZLeSDV77TvC2FDmZ68oHaR0UtblKGfM8giuaqVCybXKDrNApUGkOgMjGR7hZP9B+m2nLT95ao1xKj+LFId9iug6X2Vvxy1RklZSyQyOQNW+3FmBy8BlWm9pAqolQCShhzKLFbYQFQKZ7YDTwo/WhOhsO/kivKoUN/JHPKt9Rwqm89mFoHlOcWYUFaw0T5R+lyqAcv2htqMYHdQ9fIpLnRqjiO1uBq5lRjxBq8z9HSmKGz+wJhqipN1q9Eh0pm/C8YhbWlE93UQVfRRzVCESU3jxY1vlGAOkFyMW7iCIG+ciBUVzSQO6S9n0Xd2RFGqeC72JkjfNBwxIBmwinfxNz/T9CeAPyT1H9uJnCdAvdIOcNhAzHAOnm7WTuK19QRy1aw6UeQzcnisb3pzUNBgWU3Wqk1z2KSlog9EBMR0DQmyypjouRkzTQ1osDFzsO24PbYu25VeTGrb2wRbmnq9VST0wYf0nkibf6I3Ppk5JYXlELNNxB+tnjmWx8KjRIDrzrzG93nW9fMkzuGtSfebRc3L3hhiFxIktoDkQ4+OJDlsdad5UGwD3yuMJ2t0NN4cKZSdZpej/u/ve7xjD/7Eo44Yz2YnW6DNqmcrSYqvqHv+04j0znqETsx1h5qvk7WlmhKrcxZJcEdDSNdVrZU75viUd4XD5KN7tsNObKC/GedkANkf9nLy7ZVBYcbAeN79TyvKH0M6T5kmGfjQKDLTelJycnctsdPQgXiMZY3Ct2qlozH4m++v/icmKfwdqyTuOD4Xa/AYYBPMCr+0zIDGueWyr3SfZYoa36cOumrZ8WYT3v2Rd5Gsob5Ofww9Iwyg0UXszSCz6xtwtj+WRikgsx+nahMtsgxQhbYkqmckk53St3bLyJ9GYtr9uHCdFz/eW2zsnK3hQkqAlTYIsZM0/3PadBiJC7yOk7TnbADDf4Crbw27Ag745yxD3wAauOhgRKAK4c5e0RERCIGnKjNWC1hyTjpfIpHVfMPkIZRm0/gGfcSWMsCgj833SAps6xHvq7BbKQG9HFOYR18djB/2sTaFLUnub8/NBsx9c5OwYeJ7gGk2+QI4Bk4BKuyqu8SksFyv9N+cPYY29MDqZ8g13pXky6iX+ZsBDzkYdTnXe1HmHpWxPHsDnTTloKijPbEVnNDK6y1l9ryU4bP2DFvzOyEig2YICo3g5DkupWGBF73rCkgmEwY4xSUHOyIoLwGdzdpEfBVRgBGxPwBSI3/bFYo76NuaoOJLFLn4TWqsnMdKDf47/szNAqPQyIuE+pmoOq8ZT239d43LT4nCpEbjrpBeNJQhamUq5LTyPBn7Jyzgfc77fptl/x5JRmyIstDDjmvD0V6a2warig455NsJeG6VT1maN6rHwZLS03kr+SmKHAzxU7kngxCmCjZrhfUfCfX/+G6i8fW8uLdgb1Tv3jYcp+qKHGUIgtckwiWnXvjx/6UpUfdVglpcUK9z19bM82jBneHGJrR/d/SZnpJiYhdBqcjCKAij41UP0XBWMOdzjAqgif+Y9tVNjUtJsJGo3X1b3fhsCKMS/yk9iBRxNamkJZHB7WlyquNNhrkSszhhOSCgDp7thjcNF4b4KBb+//dxyBN+99BcxLpLI9xGQrd/+qFXMIKxxwEXZhy342mGyhR+JQzxFdpygNv0ACAxvZ/aky9h+wZR9VlViUg0j1xPN9H8v5DFsEMeUeRVBfjUqD8l7z2VcCX+HfSFSvjG+1LJrYoU13VJBf19H9SAq3dRj+zwAn+h5cPsI+tT9/MEaWZiawyCWEN5Ej2MPwV02VM+y6UGrSO/TWz1znVMC6+xftko47ZQ1SKXv/gVnuvoSePoNiNwqyYlidfrO6IsPskOlre+s4lvkgJYWvFWtm6/bnt/YOGGDyx++ycvI4331lkCiYkHjmGdS9o/obSVWWSt6O/wuLOMH6/AqiscXUgw67Fh76pdc+e5GCEcfCsgzZvtKcVpJoH++ug6KcsZy/OAXor7CBAHhVApoQTQjTMaYU9txqrLtL6zUOXpkEnfK592O/2oYoxauC35pDcsVSi9cGqOpcd5/h1S34oPkQYGRS/YEx0xPDgf1gZNoDQkoWY1Z258Lup4jnO22DQYPN5RflJYvwAtk8VQpafg3DX9pLCvRLQe6k8/6aTbwKwqeK2oekT2BIvDB62wLd6WFucVDfgLNqWXi7tCxCLZsPvOHS3fWtDIiyK0nWws3nNgFSmpg3Z6C25GNKPrekpUQUxA+U+owgA0txK4x6ZY0t3axnoQ6281nQ1WDnuMImmvmSm/H5E1QgLmi0obGy3hjPiiKSBOKVj4nUsspIfoYL2LM72kWIn25TuePzpf+K38bC5gy05898A1ZWzHAlJEryZmLnUuyDvEHHWXx3CLAo4L0gJ5ygLWENXJidK7SHaVovEEPBHGI3LTBtkHMO7iVng+WzrBl+RJxAkqnxkw9mgZDMzIyMOivbem5LcUUvIwb4XVRvxzXOYclLqv4HHgzhCP6GhNJSRQlAitBmnhHJ6byow35x6wRYM5N8xVhAhtIco4kyH8nuRE5xEVDOBzoppVSBrj7kKFabGuOx/SlttlSxlhgRhkjEa9+Zy/SSUDCWNkyLMipRr0W0dr1GyyHkcH1FMMdufc8EJlCmKjmk3z5V/n6Fz6b/s7FimNFUYn4DaBKbslZRVyJs+IieLuJ2C9DF0gVk4TMYl62ab2tCbiLcx20RfRtG4KXLL39JOLFVi+sG+WefmsmmagZwotZCrubf4AtWtDmeS1Hd+nlVOy8kceaSmv9F2195B8MGZoiglGG+hCvrRF/NvJX0MuTNGysg33FGCo/d27+pH6tEbvX5AnpEJkTnIiMIt6u6QgeqzqHr161IUj03ga358vmJl4/1XFetTSko+TpaltdC6NZ3CJKakw9rrKGjZbfvFZZzIIH0tvMI4GqcIHRRjds738l18GaCEN2LsQugWIS70gKfTd6NLdgT50YDQf/KUxQM5Dk3LyTdOA7pqxTjrS2Wp66mv3a7hV7A5qPWdFwDja/vWAuDoauW4DeRYATTedMUtvsxQD6o1Rj3Oj2EGzUEFYJXeBZML7M3CA0rqG3/wfLy42pA3DyMA8E05APUfuYZFM/liEDyw3tjMPeDMUOV5rST1nOU8b3vsBG6RYPMm4Q2PAovqf+Ehh4lOvgpZ2penzWf8rQujKENHw0u8E0ssogoiFYkrfmxrWFq8fEwR+tYQh+hsJmzKXy0Z0lyyyiErx1NOktIWlB2hkYjXIAatnLw2vUVg7JPtnVs9jCQEKUpI90jEHdiFEVbphTN5KF9M73q+O04rFhNyo+8dQcFi4EzEEXFDoRxP31XGOEKSvXYj/MCTQuBIHcXjtG0mrWDGM/g166GjZloetxm4dQavg0xytazmGvuyv9JlU8tQ0oXDquWIcSoH0kD1DGQZCKaNDjHGvo9+jbU7KVwM9ypNx9Ovl648yUh4mWikOWez5utBlmqMMd5dmaovlmrak/7BK0C2sN3CtAMFqMiH228dVeXY2QqY7s9GfV5DPOK/l3RtIoQd2/TH5EFrkkqyTdUhJuGJXAtpIq94Mi6Xa5FMm0Z3y/zKOmK/zzaAwhelmjAMon3rE3k0blVOAqibuPUD1ca5CL8uPULSw28R1PqHszLIDto2AASg66Oc75wXqstdJq7vjrcQ/y1GhEtUrYiKBpPx/1qiZc8iXB0LH9stsUqzHvSeHPZrJKPkoUEBJkvp0K87KuhbU8zt2xqesZ9NuXsJ82dfwbr+vTqh2nHRkeuutXO708IVq+ZaB91xogWZb+F2ZYO9GmlOD+fjsl8EfHjS4qUEJZY76VULthKq14yevnh2dheiKfos3fDVhNYlyedsR3ew54DPHHoXpXTeMl1Ttr8mLp2GHx76wkSp13E8p74nz7t288BKNtZ07Qkiz8e+KEhSZrBDd0fijb36tCyIgVKmGC+hf7jS6V1hqdhTknre23w032G8XLiMeafbfwthQVLlS3NhDXdIPugG4C8lLgk6ZxLOyah3JgdJhadqP60AR/oIBFXZZ39Nyw4hvx2SDgUbbFdAdcvesyJx1p/ngBaOHuZxEPBcWiLLLGi0IIVOSB8tDAaFERpv6GPemNnyF7kq5RW6kzjY10q1kCCNyuU6AGeKeQvsGlok4QlcExKxjPLhcJsR6Jxo0PYmBv/zbBgvOipK/FUS7mnuiufISABnwGMFH2DOD0PalmQ8EVR5ICIuW4BdfiN3p33gyrvuOxHuHl3uOdwkMrK70wca0wA+NVDo35ARoJwc51Y4exe8xOcyt60KEhsiUoOgiJRtAZ82FhWVvF4LM7JRyWHxRLT4Rhrcbg1aSq2TZxuG+WR2E5iJ1mWbK1JlgXc+cHQIS9c6x083nlJrZtvcQwXfn1CXrIbAkSpSn2czhfq83TvFvJBUsDt4MBgJarCz+uMiD3kg27XwXjML/2RnyLjKMCPtToUo7pdT8wd7DcZpQQXSZvAe2U/Lp/PMPb8ysCTK7EpKVovCYFhYTvo9/n03TkOn71So4NLnPvr2DpxVv9AUJ9PPM6UFacpWczoGiBALwKor+DsspnQGeVSzdcEbv8dHMA0bzijLGik+iD4aVjGW6bqnItJJUHXBnMJQLqF4VOv3w7n/gyJC+8Oc8sFcUmn3dG4XTxPp3LwWnUWb2bUDDkWcv7hybArpAsLLSFOVPpLUp5QUpi61ul+I5rkSo3WyVHDmG8sjPawjaYl1cbuAiaVcbD/R3V+QTjFzzDAhpVh6j81cuo9qnlDUqbD4Y0k2HkSIVqlXpp3Jciw7by/82C8fG7ewG2VC0OFCEACCKM9KJ/HFizgmKj1M4fioivsHMoHKLUwqDQO696K/eU0WXQl7Z1h24gegUmmhiNwqdRmYsOgWldADqrI8ufs6QMCPwz5rh7LsZ6Hy3Z5G+t1BWvm8Qy0YzgNU0VGizlvxqjgqn7mZMBBFbXxpjbbHtMUmGh18krqibj9+7s+SKy7Tk6YcS10H697ng2GdkGWxtveJ2RCFi5OixDkEHXQ+4I3b0FOHKt+G7cS/czg6TkYrLos78sG8EIel2G7tWYhzBd3srvAVn6j/58O3jIRyVt9tQvbYCnYFSV/RLPFy5wALcfwka1wuZrxCnWF8rfUneb9fx3JJA9N8D/8FXJFvRhsuuK5paTIdoJEEw0sJeTWgm9vYlRBNggQ0LmKyn9VHkOJbmiVj2k0RLJCLL9yIjEekKJlfg/BkRasdgM5rmKLm5Dr5cBFEMXKPzJdgL9u6kA4OuIZEz5TPCIKH6CkUJyv6o2JX3qHd142QOuTdIxD9TiVW3S6NIg9KMM39gwk+0Q4M63A/9lXE7Hs656ikiAFitCDnoD3fO9/apyiT3z5d3LqqoM4WW7qjEyKluEDE4Jz1H+49yb9aHhJH/NiQXIUE9DnEFfsv2F++8eWVBz5om6oySdvEvVdaMtEAciVSjcXTzIY/KR+BoKtZ4Jg+b4ZghIpk9YOIDhPD0VYV3Wtw0ehtd2uF6sjekdbGQQqJ6y+w1GpkwmaC/RJHYM3Q5CzVbTt/Ni9pEWGkztMhQ05MDReExKpgnltc7mX6TjE4/bZTu8CEj++R4IVxtJyN2Kbi28gmo/HmCbUnUwQLf6j+AW5n3EwkUVN5xrowTme+EG465DUXE+I076TmCxUnnz5kXaRn+Nff/QO5Tk+2ZT8xxkrynLkYX2XB+C+j6BBDh/KcThtHcjg7f9z+CPGGhqn/e5//DN80PcXNZ4mrFDs3gCzGjWDuLRLETqWwvOFVGOpDlIRhvW5z6/I4gc/XnBo5LfFNKDZDIqpGVKoVgiNiiGGLeMIQJLyxwFp9dEM1DeytwzlLqdaBr2wm/dEfZd9fI27sc/xHD5C8wraBtS4NmnoJ4dkzWfXwn+goQwrsMLwJwrXoivv2mtRqkL8DRFCj5bkuIFh2YOkZDs0IIXoWxgCd2kLg2Wki8c2r8e54unW8K6JORKfOAPM5p937PwEEpKt0gE4+W00W6/fIZJ8Cn/s5LcqdLQ07yhvxk2zUOYci38plu+8yeFtudoNFIgl8lsc148I7qkWtb4N9CBuk9bJKBLaDXDZZgYWE9ZpPEFMMkRGLFfPtFJhjAVuGO/XA/CfIA1uKawsubfREI6zdv1HbF6x80VQi2QsObI97r49KhqsPhzgCJRgdCdEpLl0AnbH6CLZlrMUaMBMk2HG9XpUcMY3FRJgBrnYZpTYt4VPIKKuU63G5gd6Q2NmSUWEqMp1EFVpqanr70n4gtE5i+i6CBCvzKuBUlKHZsI8queUW56mWOajIWnHSkLMCa0Lx2edROsd4dwtEZuFaOzHz9xwFe+PNaqmSwSOZz1Ftnj5ZUEwMIEIzx57TKlRIRms4de6a3DqrhBSAUb+UDdk6NjTasUgfZ5IXfDAKVfHOf1/b6fG1wLIirbhZ+wsX+RkO80REKe7gyMJUr9qfGeG3tJnxHzarxfeb0euVeFRSQwwlKEfkxuUMqUivbijzxrqE4sLd5lezhGTOZqSUY4DLIHzZAu72NHNuB1qSnrL5FXddK8Z/eK25StWem3XVCo+7q/5coHiwAV3Sz8dHBMTe8Ld27EWzBuxQ4xEMrExQwrfHp/EVTpccdpPJ4LRdty7HJgN0PnXKyDPUhKtpa+pckT9W80bKo/Utw/xWX7Njz7FrBm9K+oGtPFBvVIPKkFu7gFfdgo3yyvgTfpXFgybO8O4I/fXTvqZ1+m/jMHBeOEqJwF+g2gLUFVCUuwD5p7M6Av2r0M6N+c+Ds4t6YnWtej5jNSVBFsFsuv7m/nbVtCWVTIQOellun1JgHI1IX1356WFhM5lJL3EidVfQelTX3YKA+x8dlwqnU8fYHB4H7eVwZI41qra7RjH7AQfjEgOFX8EblnSecEvoqQl7miO13Hon228LNW2JJ6rxuuqiARSy+l7mVLrKP5N42oAZo7xbrUR0tOPzJCahSUF0cGRp3XAW7k6uSLSNA47T5Irue4GDUEidHp99AzznsQ+BrL3QAIA/UneeO9KKKPqRO2XYgCBihXj5d0oS9ayOKUzO9g/tpf/2/oVzgTNtj7/+GweVsAF2Sw1lllAe65S/E0+z/lQuXfaNAUWRRDd5KhmT8qBBUtfK3ngx9C+m6WL8TTwMRGk8UajWlqLPGpm0tpB+OXh4D2yiZVzGsgpErRdqoHWM3zMF4bzqSMUawJQhd1vliZN7zE6iDhTgTbr2cgaquGx/RElJhe7sOs6BD1afM7AV7KkbxC4QJYFHmscKbNSvqi3s7i+xhFIGAKai2x3P8OVNkSlM6F0w6FT6B0/Ow/58orRXTnWq7WPGa1Y3jBi9lCQuQ9knQb33hEeKS/FycX+39K/MIsMqXWe9waDRVkrepjSR37JG7AzP3qXccGySt210kXR5NU5wS0gsvk7u8nZ701aYHL8heHAouG+0+Db/2Gjp5/OK+Yat7RvMRWTZp35M1g+BraCLJjLgamgxLm1Yr2teclRBmZugR/RfUpX559nhzDhQitZwGuXsxdDtUVlOpq4tXmn77Q6k4MWRHgVzSTVR3Z/Xwko6A9d3JBtlujQ6ebeBfJ9th9o9/5IHpRNlajfktKPle2TDtGEOEzh8Tti12QwIJiz8BekmAH2FzK6PsXubRN29FEbVGhi/wBqOHz/HaGH6k9cJ9pa3AKnKeo9L5UDaiQNod0Yce0zxfX2nB9d9z0W4NUhTA9whFaTr8kGidAr4Qo8bU9tYC/9iN3S99hberoKla+bm4ky562lLkzek6ZxItiI7VZupCsHde2mfRLyWZVvE++5J1PYpUFKqKh1zjEt3dbhr+n+DljhvXWI7BbGe+8DzSe50QxgwCpk0WWulmB5R9sr6LocKUhMMTD4PjPuCFA66NQqy77DW/sWiLg3a8Tny3UQJin4qb8eKN1dSDM0YlKqSeWK+OeX92+tCUnipgkCZXcYLpJsEVLBzx/pArNsmbH8iMl/CD09tBU9VbJ2b63zUMgpDBJhbpHws0HfHIVgtguSPmqbLpKvHB5z7SXsN1HUJpf6km398aOv95UtftYIbPtkISH8+SVEVv8fVCDSC5JZONldzqra/yG2y2lAdDXtqazPit6Xj85lZ+XGwCDirgSQR2iRA8PiputZm2yVOM5+/3YIfK/rbWWPKI2ejc+IxbN9s1DcEistKr3IVXGrU1U8BbNAFcSa+rpLTVtLrKfFOzMO29p8hikG/roBG2JX4lFyzKVTil0uH1bXJNdkbKIe1/ZiAFKiy3k0ACDc2+UHJPyRDJzOU3dBq8GLN/CUgAWyB09al6y+ZQMNPxsMngq6EIZEjJsyYse4UOQeFJxcnZ70LKJqV0PPOC71C9TMVZtX25N0L6WjA6JBnFccIVGZdAxPUpIb0sbSP2Gpl1KdygtMvmKj2NfTllUWfbyyYZXOV05j49R6EOS4d+PXTsNQ5HZiODm+0/bV0SLbwibRI7PEm8012LUj+MgeKQGifbCIFUcnxDF3HMabrHi0TKdKXdeJ8gNVUA+TGk0L1mxauv0sbe82XKxT+4RmJTFcvNEqkcyrt8cNd8kkzhR2wp9WWERKBTziSgMx7m3mNz9dHmgL/bASmyPDNEkEQmmAOUKKGOFz374TTDI4u5qZxddN563zzkgVAxsU2ajMbsgbcZqEgALyJ9ryrItjAJHB/QMTpPXW55R/Y9/prwLLgEamVZHV2R1IOQuwSjy+2bi8FZlFBswthCT7snefqqAlYY7NRx+FX25YB9TAg71SL2xnGT46LmIlL2/4JgvozkmwlHhBMejwT+bYFGaMYIiALdM5Im+K1eGgyb1xRiVQbit1rNBNPqpnk0/VW3PwhLE1T6WxIg+ZF5r48gUmAx9lJ81/DsudhFYomclqKBGalqBvERozIMr0Cqk1pMqFx3eEwl3i43HUkEie5nj5AzBM5lVlAyOb4Q0c6n3O8tFBeySv9hBaW7GJFMJTslFRVWQyvbIIQhOlmDu40myiatOPOLSgl8lhwRdLqIVSiWXKWKGuAI8vMwkIzh/NqWnVcbuU3PNueGtDoN7qKas+XYRUry5gtjF7ZWb8lC5CTCq02nd6EIFS95oq2cwFIklOEjXwPACgyPVp16orOWtmhBbI5j1A9hDdUyEEQC0+CJa09p5Mfw55OsaO4dTGTfNGCV1mN5+H5DkMUobr3VAVmrGvypyvFtv+76dfpkNErjXnfCSN9khMZzxbG5P1GwKJZwOT+s1nrmrzVQUN4cHeKffwLqyRgUgY00Qg4cmbqtDV7cq1ScexZwXeELxrhQ+DsFUUQp+kL6Y0OGbWYQ1oyz290ia5ky2wYHfU6VAlTrI7BlmRD7/q6Vf0rtO/+529zPRCNosTOpSPQ+RPh22PYALRivuZNo/fTWHiqRU3yOEghhzMBLak8GIa1J2TqEESI0g3Ut5R3Qmge8HUbNBHBJ9TlFy9E1KVytgu/HXi57fOWU2RKwgmZYoVFyV3TUF3utcLA1Z1Xo91/nhTEoEnS1WeCTkFmAoGOwOIfL2+IpRde5sb0XBDxLfBPeKuaITklb4pAMGPCZbXLdGLjNiluaLGlf5d6Ez7xcEu2wKRZfQqtYcqotmNE7jUIuYyokXa1HFqCU8uZi5bwvxByLwkFtbN0Lu1er8vFxhe9bttJVFtzl9LfaU8QsFmZZbJ9HyHK9fJ7ye+mpzDqn+dpk2RvMfSqRAYC6LDos0r9PkhVQLXQ6AACvK6MR0ALTU0UbSGLUZcyNcCeeR/zvGQUf4JDTAYqvXnsGlg8xXvEEGmDbEjalPWrm7CzEQ35uiOsWUI7rbtkI/c2xIoRvkJk4SfioqhPNjlO4H4NQgR3alOjivsJ4cdcCKiN3xlekQU8mJue0wIwxWyZJ6GkyMpflezCHkJdc4+IRJ80gdIXioskMl1lOq6gkK8iiFOqqTjFUrcbnY3ApKJjOshfjoie4x/dfFCq5FA+/tj06sxcBKxS0Ura6y92QkRAfEP3+KP1mURNO8UmQX9RySBKGGsd3L4NIXHRbScXKvOm39DsuVw1naRU6U2akl8cv6rBFJGRALgsJie2Sh0MYcwW3ypgEzVpQ8eNaCs2tJOR7Now0pKbD5PpluMu2fS1BY0kejBL+XAn0cEn6NfSf+lM6N0oQwddb794++rn+qcMGRATbHREwGbI/1ZHCIcHXU9JqV4FJ0qfTuCUaF8sB3zYnskiKDYUMp6GYFZhKFKNgD481MNYUNSXW5XjcwajKH8lweq6RLxtmzNdYzI2RQBhRKjUtTR5yYoe6ClWufQKdDkfV1EU8QB/qE1GFjt+S7xSuD95HVudROMWJNeBChfH5WNS79Sr7mtgY4d9TslrmQHCRawV+0u8BgLcdhVQyplRy5/BBYTF3VxTQ7zaeB8QfGbBKO2B2whCZLZM/VoMoSLDs+w/Wzf/O8+00Oc3DNRlsTUaZUakJ237H57sH85w4sE0lkxzHsEyi0tDR+gcRVb9NdZ3EkJl30wJc0m0pMKQe3HOmldRJhELavsgfZGRaxLg602D2Z9nb5oi+G0JyPQntjjVTwTcsTFvGoWSJnBndd7wR8hSHIw3xy1e1WZ6XIDa4hokgo7K/G6j3cwTS49tWEzCAsUTSDWP5O+vltJnEV+RxBUZ3EUM0j6grKkqUqQ6HOWF58x3wp0+ZrXJ10pyt/jBbkg5e/XakhDvqB0ZhflVicj9AsdHhF/gvIGxfuoBezmFf3QEnSmoI/nQDdtJGR3t554mOSkO21HFr0fcK28TGAx8YaLQN9s5omLZ4I+224CB72eA249dvIHHsNYT/6It4MgFNMlcn51ZNeG1iYz6yfi8ARXFjDrKD2hvV6aCJPCczOs8lURqX4sWli8eoK8tJcbKSfZFHnUVehs0oLI3pivZiN9Db38fres+Ws7JNFdVRUl7quB8eqqHveFi9+r1DXF+6kBnd2+PfSL89bVLhiYJEvqd91k3bshttr6PBRFqv1xzmiuVLpnuFgJ5c8ADrZ616YCAhmOINtJBNnHCwZj839a34JeYF+c21FYE4368ze6vLjISW5/+MHH0hM4rXT7K4+TY4SZxJCOKv14tmLBXm4qLsybJOqi3JsbWDShpETwJuN7M0NBkWAKzPvk5Ssirw7qSItdBZ0Y8TyfGRdV0K195k0o8Voivp6whAOWletuRmmNde3WsCiOa/sz01c+adX25OKsdCZn9IajcjXX4srRXqthKQ6nfsVXJgKq0ZwP6WyaVFinFQ1aSCfBOgBoh/foLteYAy4mqkZJ5XubGm7p6vH9/7yE+jLYh9cLRVJ3kqYJIB7L/r2+GRPLj4lY5KJcg5fDgldTbQENK8D8Y59nJHAUxbbI09BJ7BII34oGUXP6P7yhHRQLQGb01pEHENyfA/pbWI8FhXvkAmWGbqoe/Fyb2J/FSLTRa1mwI6Ge+C7W0PexNOK6b9TyHggxs3it9hnqVSr0yTrZIZPl+xhY9Jyn2FADJMLR9bb4jAwvUfz5wIR1PVps1crsCEpi1T+SnZJyG5L0+zGp1lNUsietp6xlEJ2imGZ7zS2dd0vFgtWZ/TO8XmqClgwaYD2V6+MKsIANR2ggQH7cANdAa42PJndPpG7wIPUYPdLoyTH0q1hPvCKZQzAuta0zlCX8q/BLtzNZojx5MZ0JPNeXvjik0d4pjFi7HbfAB3Hezrauv0BqENwXAzNWsBtWZ2ami26HOJQaZg7r4T5wlcZextmaD9yajPyL++IdGKy0u6YQt35lbT2Vq8EgKIxW4j4tUET25LOM2T/1TLEVlFKHbupWhGBFtEEUFMVF3cncldjh3Vg4oBBopIY/fPbd9V2WZIix1QQBq0uYrfxpWRgXX6IVRJopsOri+NvzMBGpBQ48CihJCIX/nR/XeTEV7lwGTJ+S0z5pLqTcsbeDubTU9sV06+ARqvFY4b/IpqYjZXtn1Lyzyg4I2KGI7IAevPCliL7RF/+wl9TsTus6UBUPvHgbBsITFAaylbUC3SKprMvzRTn+V4hFcuUJ1lpBO26HGFYBFLQl7bMZgzK/kF8HrfjwtRVuuTNcPcTABm7DpsUmO4YreP/CyeeElLuYBG24ZBPsII33uinRbhT1ciI+4tXEnB+WjGAbqizEwaghelbnW60xJWwa/zyNdt8O+d99tV411ZkIhvdUdIY2fHUqcWR+KkpA11RXa8FUPDvDZ0bmXem0DpECwiJ9BrbJeqvqOLUNy9f2i/h7sbOulJK7q1ApupZnH51f0Yjp8Lv+ZrRQ5g+yj/H8+qfDW/ePXf0RmQ27RchKg4jNRVmdMYdl0wJOEfw9MS25jkuD11uGG9v6fjo64BZxWhmhjct04/wd9VtaqQonTEWv8A2i6Lt/gcLyk+VfCJ5weofyV+tWsS0LRqxZXnQX4+z3JRIjWwMJd+c1ZfbKHRGK8KUZbLaF1GRzIoBBfRATWF9YX8i3SOe9wPMKFAY6V2R7/WSU4baic2lXy6MnDZ7kZbbHzIPSWXoe0ooPTXfLAqQfaQGgrMsjDTLjGFeUA98Kb22agdaOJOfrjyvKBoPLvm2iwmmPM3n9jz8DEN+nvblSFWGzTzhBZO8sGr/gKBAzSuJJQvMhg+tyEnwEBaqkJFXeHQqRbSt3jbPEce0AINJi9P+6hrGKFP6J5fx/FM+m09XmEH4wRtJzcGQOFVRH07nn5o6kmEQEWcrBok5vj1UBWuR2OJuFlVzAyQ2C9I+EUbN13njCuc5rbKlh6ek8+jvwEQejSgiuJdaNwD4i2DXDXQcF7mQLDvibMaX1eC4zIWFPkuomisiZGd0DkGbSap08mjJDqtAgOXznpB1J0QeXh9lXq8ddxNdKVw18o2EQ/GTbAjQ6EmET+ukhPIe5vebEvVWSoUZYglQbv/swzudXzGksmJhWk64ZVI3FfFHE6Zdx6VzrQOdObCCoq87mot36lkeR3nVw/uceRQOJZCTIEuHioseLMWqd9k5oC8aXwUyWuRiEP1+St7/738t+8cpBqk848FA6MIxMnrDuq5aZdDpMe1xj4I+y83i4wEnFKl2dFQftVldjXd2gYw2iz4nLTjVxO9bJAsRtLuw/HfkZwIxgp7G6ltHEo2Xx6JDmq7SVhA+/ybTLIyhJWcse2pSgUo1d/o/od9Iqx7y5budK36Jlzr4U60weP+BmKmwQU2uj3WJvkPByDC70s49EmVsJZLyhopxZGTbuPmS64ND+ClfFZPoU7V5dQft8UPydhkBv7NBVHvDUba+B0FZqyggug+cYx+YtczI76wGXuJITlQ/8se9B2zp3HfXr1G+1UvR9/mFAz2LRxiIr3jTTftvevqa8FMlLxG6GT0nAv160JRIQWqDRJGLQtOJMyPQi0qLedHLQDcDgE0gaMZXTqJjeArBXP9NxCD2dIDeTlakoewUOxqToJ59TMN/tNStak16k6x4gC0B4xh+RSRfkpC/mmYyo/fEhS1auvQFYXheAt2VoHZtTj0trwROAcwBUhMqJpTN4uLpSv4MeZmWerpZZ5K/9HYfbFS9tPT8wa7WVgq84X1cdjdO9Yfizjmj2DTI8tMrj0HEwed39GH3yjkld6zsf1+wWyeIxXXpvP2eLguCENdjI32QTGuF051ETdzxHKNcmXHgefg4IOLRfZ0bx9R0ClJcE+8cHdC2cYhEUnotk2MEP9NieUvukbx/2tWGthM3oownQLnRpmjOel3FIxV4jG9DJAdtQz3EkfYqCrNqln8NE1olLsgJuoh0ZXcBw+3V3zHed34/aqBT68FSxCjboexY6mhWZnCrEvxNN0OeNraNj4ZoqDNhMCH6cbtU9XPjJ5cGKy5Es7mR+jTrTw6Ikc/7lsCGbx53onottW179SNIpJeq7/CDZfZilOlDIkxz/5gut5LwmUMbpTSCANRqV1mLL1AhTUuBtbJsvvb4tv3jnsl9EtH1bgfCltMCkmdqR7ie2sm9+rVN1ndPLJJktaH3H44zy11MC1goE2qlSxitjYk+ujAJ9WYmDpQRh5SJqHTD92ouwDg/VbYhnVRfTwZKQCKbpDVo28u9Z/cbHWku1iK6Iwzztso6ekgmWg5GsglbxZD8L2tqfDe1dhpBhDEN5A8VC8iQlUMZC5bOL8LypKG2R9h8Cwt0x76hMQtxl5qo1mMkUnMwSidWT6F9jKxnfvS2ckJgmMoC8tdicGvfAWIAKHm8r3CNrLp/AUk7qZfTgSWSRIy/HRqaI+7kcVq7lRwMfRGZLEnAEu5ap/+QCsSUupJbql1mN/TdGO+y40btFTq3GN2nNeSCNevxwEuL2sAxuDMUxiDPJH88O528zZwMqDJeDwMF/tc6M97QTe9HTfkYB2KEFUujO/XvWjw4r0+OzGQ76kBP0FYBTkw3s9nPnOp4A4BElkG9ssztB9Iyc4rN8i4svuH2YIwfHqFLNWj49XElpQ9W0UsVFKUmqjW7vTxcBtWVPhoCgKHjkZuc7kJsqTq2r/rFy0S7eLCrpT4qR+dz6nQOxa4f0YSaQuq87dK5F5BFKQnyL+WiNseUa8iAr9/AGckWZtigC9jVQOUGLFzK/E92eXRopDlnMgR8dQyxuzmIizPJcAAU+60lexA0neYA47ce0nOfWAi9vxRmEwbME6mBV7tLK07fHTgK/U/QrxW/g8bF+eGyTv3JMKT7H2dya/Ktghww7pI1u6True/+xkTYcrEfSsdV8JJ/Kz8T2houeHHAD7uXOnA6enKB1a7f79kzkq2ptKrE60ED7lrALruKGWqrh3ogotYNiuw0D8GYQVBInfKeVPqVUWqvS9N5ZbblcD2deA3DO3WX4LMbKUrBYlTmLreSz9aHMG0lTIKbjUDoz+vZGja4SSkMBJx1EX3XY05qmY05ToAIgvmRBotk/MDSM2k5bxUElxCVnhts/BjU7kmUBPbejJN4HMKDJDMcfKVjYxM27wHp7/AnSkI3c8yG7Ct9YllEuj62cZTlQoX/nPsQ418bp7baWM669NgMKyY546U2uMCfAK5XUUJP2b57ul5/xFs2vZwe/hqrT5DDLKhxYwRpIMHN6cLVaDq6XkLpVbPzx42dn/uujR35HrduMAWMp1BWM0xnwHfOpt7AF25YyuJsg+7poZphL3KCHpwyB8vGe9prM/mdcS8T1N0/tCmtLmCjJLaqi6vIaTe6FB1bKSUvqtM2fFs/2qg0o/yOAvza8szl1lvnfdopaAqe61roTrLgHqgWpMgpa01OPaRFCNtjPuhM9nUo46PNhE7kVibvfq7EJSEnUEny3n7LF/rMkA14ywkYd3qu0v23Q0ETqsLPiNFrwBXV3kQuCRqoqbvIAfdcUk64jqb6I0Lk86R3GtQzmZlZISL+oBpEsZSCNiYXBHyDiSwInicQx66qnQQXgYu7goxJjkx22P8XQym7QYMX1rXScM7NWNKRIV+ubBo5xCnNVrb/hBWyw4utv4TO3BREOfFQ5WQ4YJFx9Tu7J653HOz/N8PucYSxgovCrbBQJom8F14GO/wJ2plRoVuS6IOHJA/INm97NqaJNg/JiOYpRVNOBsktfBMWq3rAI/q3kOpFW4OgIRMZZ3TxdzjKrgB8P7ObU/RM/j3PGT9aTs7c+2YEzLnyhlgiNsws49Fc2Jz4Ou9SNunosCttzTSChZDgfcVRzdf/FHPRP8YEDRJYTW7MVVZmS7h7kKi0W/+G3KTbc/qX4ditZhhqcn3Xohy3ycT0sVX0jNhklG7aQJday/fDEL8IWnO0uMKO6LiB4QitignEHuoibXsjwFBjsKWan1CO3MVJ0aiwNZHRhsHI6k3oc6QpTHTVJl1BOLSAapsF4dP2nLYIdhBYCdxfDhoPblKsmHm4+PjCBAv7E9EpbXB+GzsBmEy6tl6Ncmyv6haf68eAOsgrdPaauxLVro+dWO87IUC4tt4IJ0q37s23m8lsMtrENH2SxbSvjsvRB+3MAVMQuW38QNmf/EhTBeu2e9ebJmiRY7WPFaJe/XiU6QdBzkHnUAS0ELQUlzT8HFZ6cAAF1ZC1IuJTefj3mCY9/uegFVQ2GdsLPTNcqbonY1EIcT5UBIJyKpDwj1J8THKsrQcKNcBd7UfpJ/yBGDT/qw55jfDLLOL/L7t5XNiHddr7lgR4YqI2PdJrF+3SAzmOB8JzrzauAZyD9YfZcJBk8ntLfTSalMdUh/hptd2K8fw6LbiRUwJ9TNQk3gK0m8ppgYz3I3gaaJmCGGJrT9U8TALYkpS1JqbHtEASN3v1Bbk5LKn/5c/GMMNM6bSbh4yxTGPDy3N875hG+cwSTuHIRTpurnOSB2bn7JR3ZK+Aflyg97HOOjJLzkY8T44oQMWsdOlbOcASMw"/>
  <p:tag name="MEKKOXMLTAGS" val="1"/>
</p:tagLst>
</file>

<file path=ppt/theme/theme1.xml><?xml version="1.0" encoding="utf-8"?>
<a:theme xmlns:a="http://schemas.openxmlformats.org/drawingml/2006/main" name="MBTA Black Line - Blue Title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342900" indent="-342900">
          <a:defRPr b="1" u="sng" dirty="0" smtClean="0">
            <a:latin typeface="+mj-lt"/>
          </a:defRPr>
        </a:defPPr>
      </a:lstStyle>
    </a:tx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08.16 - Treasury Update" id="{DBAD9451-4D60-46FA-BE33-469E2F67F19B}" vid="{33A0177D-F27B-43EC-951C-699B98987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120D1B9627874F919FA68D292E433D" ma:contentTypeVersion="2" ma:contentTypeDescription="Create a new document." ma:contentTypeScope="" ma:versionID="55033a35f013b8e54221fb280d03b848">
  <xsd:schema xmlns:xsd="http://www.w3.org/2001/XMLSchema" xmlns:xs="http://www.w3.org/2001/XMLSchema" xmlns:p="http://schemas.microsoft.com/office/2006/metadata/properties" xmlns:ns2="8b5420c0-7c9f-48e9-b5bf-2b405388e378" targetNamespace="http://schemas.microsoft.com/office/2006/metadata/properties" ma:root="true" ma:fieldsID="703cd91ecccf0f34ef752d18b3622996" ns2:_="">
    <xsd:import namespace="8b5420c0-7c9f-48e9-b5bf-2b405388e37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5420c0-7c9f-48e9-b5bf-2b405388e3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1AF16-A0BF-4CBC-B5EA-7401162022B4}"/>
</file>

<file path=customXml/itemProps2.xml><?xml version="1.0" encoding="utf-8"?>
<ds:datastoreItem xmlns:ds="http://schemas.openxmlformats.org/officeDocument/2006/customXml" ds:itemID="{05525EDD-A168-4A4E-BFE5-2A9AA83759CF}"/>
</file>

<file path=customXml/itemProps3.xml><?xml version="1.0" encoding="utf-8"?>
<ds:datastoreItem xmlns:ds="http://schemas.openxmlformats.org/officeDocument/2006/customXml" ds:itemID="{80A24388-BD4F-4301-AA66-C22306040414}"/>
</file>

<file path=docProps/app.xml><?xml version="1.0" encoding="utf-8"?>
<Properties xmlns="http://schemas.openxmlformats.org/officeDocument/2006/extended-properties" xmlns:vt="http://schemas.openxmlformats.org/officeDocument/2006/docPropsVTypes">
  <Template>11.08.16 - Treasury Update</Template>
  <TotalTime>2333</TotalTime>
  <Words>701</Words>
  <Application>Microsoft Office PowerPoint</Application>
  <PresentationFormat>On-screen Show (4:3)</PresentationFormat>
  <Paragraphs>65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Verdana</vt:lpstr>
      <vt:lpstr>MBTA Black Line - Blue Title Template</vt:lpstr>
      <vt:lpstr>Renewal of Liquidity Facilities for Certain Prior Obligations (2000 GTS VRDOs)</vt:lpstr>
      <vt:lpstr>PowerPoint Presentation</vt:lpstr>
      <vt:lpstr>PowerPoint Presentation</vt:lpstr>
      <vt:lpstr>Background on 2000A Facility Renewal</vt:lpstr>
      <vt:lpstr>New Facility Terms</vt:lpstr>
      <vt:lpstr>Request for FMCB Recommendation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Liquidity Facility Procurement</dc:title>
  <dc:creator>Brandley, Paul</dc:creator>
  <cp:lastModifiedBy>Brandley, Paul</cp:lastModifiedBy>
  <cp:revision>145</cp:revision>
  <cp:lastPrinted>2018-05-09T13:26:24Z</cp:lastPrinted>
  <dcterms:created xsi:type="dcterms:W3CDTF">2016-12-06T15:29:34Z</dcterms:created>
  <dcterms:modified xsi:type="dcterms:W3CDTF">2018-08-07T19:59:38Z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0x0101008F120D1B9627874F919FA68D292E433D</vt:lpwstr>
  </property>
</Properties>
</file>