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87" r:id="rId2"/>
    <p:sldId id="403" r:id="rId3"/>
    <p:sldId id="411" r:id="rId4"/>
    <p:sldId id="456" r:id="rId5"/>
    <p:sldId id="457" r:id="rId6"/>
    <p:sldId id="455" r:id="rId7"/>
    <p:sldId id="448" r:id="rId8"/>
    <p:sldId id="437" r:id="rId9"/>
    <p:sldId id="446" r:id="rId10"/>
    <p:sldId id="445" r:id="rId11"/>
    <p:sldId id="450" r:id="rId12"/>
    <p:sldId id="447" r:id="rId13"/>
    <p:sldId id="453" r:id="rId14"/>
    <p:sldId id="449" r:id="rId15"/>
    <p:sldId id="454" r:id="rId16"/>
    <p:sldId id="429" r:id="rId17"/>
    <p:sldId id="458" r:id="rId18"/>
    <p:sldId id="459" r:id="rId19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 userDrawn="1">
          <p15:clr>
            <a:srgbClr val="A4A3A4"/>
          </p15:clr>
        </p15:guide>
        <p15:guide id="2" orient="horz" pos="2932" userDrawn="1">
          <p15:clr>
            <a:srgbClr val="A4A3A4"/>
          </p15:clr>
        </p15:guide>
        <p15:guide id="3" pos="2164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EF4"/>
    <a:srgbClr val="006600"/>
    <a:srgbClr val="49B2CB"/>
    <a:srgbClr val="7EC8DA"/>
    <a:srgbClr val="C70505"/>
    <a:srgbClr val="EC0606"/>
    <a:srgbClr val="FF5050"/>
    <a:srgbClr val="0066FF"/>
    <a:srgbClr val="00269E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1" autoAdjust="0"/>
    <p:restoredTop sz="94368" autoAdjust="0"/>
  </p:normalViewPr>
  <p:slideViewPr>
    <p:cSldViewPr>
      <p:cViewPr varScale="1">
        <p:scale>
          <a:sx n="101" d="100"/>
          <a:sy n="101" d="100"/>
        </p:scale>
        <p:origin x="1080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2813"/>
    </p:cViewPr>
  </p:sorterViewPr>
  <p:notesViewPr>
    <p:cSldViewPr>
      <p:cViewPr varScale="1">
        <p:scale>
          <a:sx n="65" d="100"/>
          <a:sy n="65" d="100"/>
        </p:scale>
        <p:origin x="-3288" y="-114"/>
      </p:cViewPr>
      <p:guideLst>
        <p:guide orient="horz" pos="2884"/>
        <p:guide orient="horz" pos="2932"/>
        <p:guide pos="2164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onato\Desktop\FMCB%20Presentation\Lost%20Ti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onato\Desktop\FMCB%20Presentation\FMCB%20Presentation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btafs\high_street\vol3\CHARLESTOWN\safety\Common\2%20Safety%20Oversight\Data%20Team\Data%20Requests\Derailment%20Data%201999-2016\Derailment%20Data%201999-2018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O:\2%20Safety%20Oversight\Board%20Presentations\2018_April\April%20Board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onato\Desktop\FMCB%20Presentation\2014-2016%20Fataliti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onato\Desktop\FMCB%20Presentation\2017_07_17%20-%20Code%20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onato\Desktop\FMCB%20Presentation\2017_07_17%20-%20Code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Employee</a:t>
            </a:r>
            <a:r>
              <a:rPr lang="en-US" baseline="0" dirty="0"/>
              <a:t> Lost Time </a:t>
            </a:r>
            <a:r>
              <a:rPr lang="en-US" baseline="0" dirty="0" smtClean="0"/>
              <a:t>Injuries*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Sheet1!$N$4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prstClr val="white">
                  <a:lumMod val="50000"/>
                </a:prstClr>
              </a:solidFill>
              <a:prstDash val="sysDash"/>
            </a:ln>
          </c:spPr>
          <c:marker>
            <c:symbol val="none"/>
          </c:marker>
          <c:cat>
            <c:strRef>
              <c:f>Sheet1!$M$7:$M$17</c:f>
              <c:strCache>
                <c:ptCount val="11"/>
                <c:pt idx="0">
                  <c:v>2015-Q3</c:v>
                </c:pt>
                <c:pt idx="1">
                  <c:v>2015-Q4</c:v>
                </c:pt>
                <c:pt idx="2">
                  <c:v>2016-Q1</c:v>
                </c:pt>
                <c:pt idx="3">
                  <c:v>2016-Q2</c:v>
                </c:pt>
                <c:pt idx="4">
                  <c:v>2016-Q3</c:v>
                </c:pt>
                <c:pt idx="5">
                  <c:v>2016-Q4</c:v>
                </c:pt>
                <c:pt idx="6">
                  <c:v>2017-Q1</c:v>
                </c:pt>
                <c:pt idx="7">
                  <c:v>2017-Q2</c:v>
                </c:pt>
                <c:pt idx="8">
                  <c:v>2017-Q3</c:v>
                </c:pt>
                <c:pt idx="9">
                  <c:v>2017-Q4</c:v>
                </c:pt>
                <c:pt idx="10">
                  <c:v>2018-Q1*</c:v>
                </c:pt>
              </c:strCache>
            </c:strRef>
          </c:cat>
          <c:val>
            <c:numRef>
              <c:f>Sheet1!$N$7:$N$17</c:f>
              <c:numCache>
                <c:formatCode>General</c:formatCode>
                <c:ptCount val="11"/>
                <c:pt idx="0">
                  <c:v>81</c:v>
                </c:pt>
                <c:pt idx="1">
                  <c:v>60</c:v>
                </c:pt>
                <c:pt idx="2">
                  <c:v>60</c:v>
                </c:pt>
                <c:pt idx="3">
                  <c:v>83</c:v>
                </c:pt>
                <c:pt idx="4">
                  <c:v>79</c:v>
                </c:pt>
                <c:pt idx="5">
                  <c:v>66</c:v>
                </c:pt>
                <c:pt idx="6">
                  <c:v>92</c:v>
                </c:pt>
                <c:pt idx="7">
                  <c:v>70</c:v>
                </c:pt>
                <c:pt idx="8">
                  <c:v>71</c:v>
                </c:pt>
                <c:pt idx="9">
                  <c:v>50</c:v>
                </c:pt>
                <c:pt idx="10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29-45CD-8356-4293C9F0B2E5}"/>
            </c:ext>
          </c:extLst>
        </c:ser>
        <c:ser>
          <c:idx val="1"/>
          <c:order val="1"/>
          <c:tx>
            <c:strRef>
              <c:f>Sheet1!$O$4</c:f>
              <c:strCache>
                <c:ptCount val="1"/>
                <c:pt idx="0">
                  <c:v>Rolling Average</c:v>
                </c:pt>
              </c:strCache>
            </c:strRef>
          </c:tx>
          <c:spPr>
            <a:ln>
              <a:solidFill>
                <a:srgbClr val="3A3EF4"/>
              </a:solidFill>
            </a:ln>
          </c:spPr>
          <c:marker>
            <c:symbol val="diamond"/>
            <c:size val="7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cat>
            <c:strRef>
              <c:f>Sheet1!$M$7:$M$17</c:f>
              <c:strCache>
                <c:ptCount val="11"/>
                <c:pt idx="0">
                  <c:v>2015-Q3</c:v>
                </c:pt>
                <c:pt idx="1">
                  <c:v>2015-Q4</c:v>
                </c:pt>
                <c:pt idx="2">
                  <c:v>2016-Q1</c:v>
                </c:pt>
                <c:pt idx="3">
                  <c:v>2016-Q2</c:v>
                </c:pt>
                <c:pt idx="4">
                  <c:v>2016-Q3</c:v>
                </c:pt>
                <c:pt idx="5">
                  <c:v>2016-Q4</c:v>
                </c:pt>
                <c:pt idx="6">
                  <c:v>2017-Q1</c:v>
                </c:pt>
                <c:pt idx="7">
                  <c:v>2017-Q2</c:v>
                </c:pt>
                <c:pt idx="8">
                  <c:v>2017-Q3</c:v>
                </c:pt>
                <c:pt idx="9">
                  <c:v>2017-Q4</c:v>
                </c:pt>
                <c:pt idx="10">
                  <c:v>2018-Q1*</c:v>
                </c:pt>
              </c:strCache>
            </c:strRef>
          </c:cat>
          <c:val>
            <c:numRef>
              <c:f>Sheet1!$O$7:$O$17</c:f>
              <c:numCache>
                <c:formatCode>General</c:formatCode>
                <c:ptCount val="11"/>
                <c:pt idx="0">
                  <c:v>80</c:v>
                </c:pt>
                <c:pt idx="1">
                  <c:v>76.5</c:v>
                </c:pt>
                <c:pt idx="2">
                  <c:v>68.25</c:v>
                </c:pt>
                <c:pt idx="3">
                  <c:v>71</c:v>
                </c:pt>
                <c:pt idx="4">
                  <c:v>70.5</c:v>
                </c:pt>
                <c:pt idx="5">
                  <c:v>72</c:v>
                </c:pt>
                <c:pt idx="6">
                  <c:v>80</c:v>
                </c:pt>
                <c:pt idx="7">
                  <c:v>76.8</c:v>
                </c:pt>
                <c:pt idx="8">
                  <c:v>74.8</c:v>
                </c:pt>
                <c:pt idx="9">
                  <c:v>70.8</c:v>
                </c:pt>
                <c:pt idx="10">
                  <c:v>63.8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29-45CD-8356-4293C9F0B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947648"/>
        <c:axId val="144007552"/>
      </c:lineChart>
      <c:catAx>
        <c:axId val="143947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4007552"/>
        <c:crosses val="autoZero"/>
        <c:auto val="1"/>
        <c:lblAlgn val="ctr"/>
        <c:lblOffset val="100"/>
        <c:noMultiLvlLbl val="0"/>
      </c:catAx>
      <c:valAx>
        <c:axId val="1440075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Total # of Lost Time Injuries</a:t>
                </a:r>
              </a:p>
            </c:rich>
          </c:tx>
          <c:layout>
            <c:manualLayout>
              <c:xMode val="edge"/>
              <c:yMode val="edge"/>
              <c:x val="0.11434622128367"/>
              <c:y val="0.2338177293055759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43947648"/>
        <c:crosses val="autoZero"/>
        <c:crossBetween val="midCat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Assaults on </a:t>
            </a:r>
            <a:r>
              <a:rPr lang="en-US" dirty="0" smtClean="0"/>
              <a:t>Employees*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'Assaults on Employees'!$C$69</c:f>
              <c:strCache>
                <c:ptCount val="1"/>
                <c:pt idx="0">
                  <c:v>Physical Assault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'Assaults on Employees'!$B$76:$B$86</c:f>
              <c:strCache>
                <c:ptCount val="11"/>
                <c:pt idx="0">
                  <c:v>2015-Q3</c:v>
                </c:pt>
                <c:pt idx="1">
                  <c:v>2015-Q4</c:v>
                </c:pt>
                <c:pt idx="2">
                  <c:v>2016-Q1</c:v>
                </c:pt>
                <c:pt idx="3">
                  <c:v>2016-Q2</c:v>
                </c:pt>
                <c:pt idx="4">
                  <c:v>2016-Q3</c:v>
                </c:pt>
                <c:pt idx="5">
                  <c:v>2016-Q4</c:v>
                </c:pt>
                <c:pt idx="6">
                  <c:v>2017-Q1</c:v>
                </c:pt>
                <c:pt idx="7">
                  <c:v>2017-Q2</c:v>
                </c:pt>
                <c:pt idx="8">
                  <c:v>2017-Q3</c:v>
                </c:pt>
                <c:pt idx="9">
                  <c:v>2017-Q4</c:v>
                </c:pt>
                <c:pt idx="10">
                  <c:v>2018-Q1</c:v>
                </c:pt>
              </c:strCache>
            </c:strRef>
          </c:cat>
          <c:val>
            <c:numRef>
              <c:f>'Assaults on Employees'!$C$76:$C$86</c:f>
              <c:numCache>
                <c:formatCode>0</c:formatCode>
                <c:ptCount val="11"/>
                <c:pt idx="0">
                  <c:v>37</c:v>
                </c:pt>
                <c:pt idx="1">
                  <c:v>53</c:v>
                </c:pt>
                <c:pt idx="2">
                  <c:v>45</c:v>
                </c:pt>
                <c:pt idx="3">
                  <c:v>40</c:v>
                </c:pt>
                <c:pt idx="4">
                  <c:v>44</c:v>
                </c:pt>
                <c:pt idx="5">
                  <c:v>33</c:v>
                </c:pt>
                <c:pt idx="6">
                  <c:v>43</c:v>
                </c:pt>
                <c:pt idx="7">
                  <c:v>23</c:v>
                </c:pt>
                <c:pt idx="8">
                  <c:v>37</c:v>
                </c:pt>
                <c:pt idx="9">
                  <c:v>27</c:v>
                </c:pt>
                <c:pt idx="10" formatCode="General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39-4E6B-A826-36830D4EFAFE}"/>
            </c:ext>
          </c:extLst>
        </c:ser>
        <c:ser>
          <c:idx val="1"/>
          <c:order val="1"/>
          <c:tx>
            <c:strRef>
              <c:f>'Assaults on Employees'!$D$69</c:f>
              <c:strCache>
                <c:ptCount val="1"/>
                <c:pt idx="0">
                  <c:v>Verbal/Threat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'Assaults on Employees'!$B$76:$B$86</c:f>
              <c:strCache>
                <c:ptCount val="11"/>
                <c:pt idx="0">
                  <c:v>2015-Q3</c:v>
                </c:pt>
                <c:pt idx="1">
                  <c:v>2015-Q4</c:v>
                </c:pt>
                <c:pt idx="2">
                  <c:v>2016-Q1</c:v>
                </c:pt>
                <c:pt idx="3">
                  <c:v>2016-Q2</c:v>
                </c:pt>
                <c:pt idx="4">
                  <c:v>2016-Q3</c:v>
                </c:pt>
                <c:pt idx="5">
                  <c:v>2016-Q4</c:v>
                </c:pt>
                <c:pt idx="6">
                  <c:v>2017-Q1</c:v>
                </c:pt>
                <c:pt idx="7">
                  <c:v>2017-Q2</c:v>
                </c:pt>
                <c:pt idx="8">
                  <c:v>2017-Q3</c:v>
                </c:pt>
                <c:pt idx="9">
                  <c:v>2017-Q4</c:v>
                </c:pt>
                <c:pt idx="10">
                  <c:v>2018-Q1</c:v>
                </c:pt>
              </c:strCache>
            </c:strRef>
          </c:cat>
          <c:val>
            <c:numRef>
              <c:f>'Assaults on Employees'!$D$76:$D$86</c:f>
              <c:numCache>
                <c:formatCode>0</c:formatCode>
                <c:ptCount val="11"/>
                <c:pt idx="0">
                  <c:v>43</c:v>
                </c:pt>
                <c:pt idx="1">
                  <c:v>33</c:v>
                </c:pt>
                <c:pt idx="2">
                  <c:v>33</c:v>
                </c:pt>
                <c:pt idx="3">
                  <c:v>34</c:v>
                </c:pt>
                <c:pt idx="4">
                  <c:v>32</c:v>
                </c:pt>
                <c:pt idx="5">
                  <c:v>25</c:v>
                </c:pt>
                <c:pt idx="6">
                  <c:v>26</c:v>
                </c:pt>
                <c:pt idx="7">
                  <c:v>47</c:v>
                </c:pt>
                <c:pt idx="8">
                  <c:v>44</c:v>
                </c:pt>
                <c:pt idx="9">
                  <c:v>46</c:v>
                </c:pt>
                <c:pt idx="10" formatCode="General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39-4E6B-A826-36830D4EFAFE}"/>
            </c:ext>
          </c:extLst>
        </c:ser>
        <c:ser>
          <c:idx val="2"/>
          <c:order val="2"/>
          <c:tx>
            <c:strRef>
              <c:f>'Assaults on Employees'!$E$69</c:f>
              <c:strCache>
                <c:ptCount val="1"/>
                <c:pt idx="0">
                  <c:v>Total Assaults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'Assaults on Employees'!$B$76:$B$86</c:f>
              <c:strCache>
                <c:ptCount val="11"/>
                <c:pt idx="0">
                  <c:v>2015-Q3</c:v>
                </c:pt>
                <c:pt idx="1">
                  <c:v>2015-Q4</c:v>
                </c:pt>
                <c:pt idx="2">
                  <c:v>2016-Q1</c:v>
                </c:pt>
                <c:pt idx="3">
                  <c:v>2016-Q2</c:v>
                </c:pt>
                <c:pt idx="4">
                  <c:v>2016-Q3</c:v>
                </c:pt>
                <c:pt idx="5">
                  <c:v>2016-Q4</c:v>
                </c:pt>
                <c:pt idx="6">
                  <c:v>2017-Q1</c:v>
                </c:pt>
                <c:pt idx="7">
                  <c:v>2017-Q2</c:v>
                </c:pt>
                <c:pt idx="8">
                  <c:v>2017-Q3</c:v>
                </c:pt>
                <c:pt idx="9">
                  <c:v>2017-Q4</c:v>
                </c:pt>
                <c:pt idx="10">
                  <c:v>2018-Q1</c:v>
                </c:pt>
              </c:strCache>
            </c:strRef>
          </c:cat>
          <c:val>
            <c:numRef>
              <c:f>'Assaults on Employees'!$E$76:$E$86</c:f>
              <c:numCache>
                <c:formatCode>0</c:formatCode>
                <c:ptCount val="11"/>
                <c:pt idx="0">
                  <c:v>80</c:v>
                </c:pt>
                <c:pt idx="1">
                  <c:v>86</c:v>
                </c:pt>
                <c:pt idx="2">
                  <c:v>78</c:v>
                </c:pt>
                <c:pt idx="3">
                  <c:v>74</c:v>
                </c:pt>
                <c:pt idx="4">
                  <c:v>76</c:v>
                </c:pt>
                <c:pt idx="5">
                  <c:v>58</c:v>
                </c:pt>
                <c:pt idx="6">
                  <c:v>69</c:v>
                </c:pt>
                <c:pt idx="7">
                  <c:v>70</c:v>
                </c:pt>
                <c:pt idx="8">
                  <c:v>81</c:v>
                </c:pt>
                <c:pt idx="9">
                  <c:v>73</c:v>
                </c:pt>
                <c:pt idx="10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39-4E6B-A826-36830D4EFAFE}"/>
            </c:ext>
          </c:extLst>
        </c:ser>
        <c:ser>
          <c:idx val="3"/>
          <c:order val="3"/>
          <c:tx>
            <c:strRef>
              <c:f>'Assaults on Employees'!$F$69</c:f>
              <c:strCache>
                <c:ptCount val="1"/>
                <c:pt idx="0">
                  <c:v>With Time Lost</c:v>
                </c:pt>
              </c:strCache>
            </c:strRef>
          </c:tx>
          <c:spPr>
            <a:ln>
              <a:solidFill>
                <a:schemeClr val="accent6">
                  <a:lumMod val="90000"/>
                </a:schemeClr>
              </a:solidFill>
            </a:ln>
          </c:spPr>
          <c:marker>
            <c:symbol val="diamond"/>
            <c:size val="7"/>
            <c:spPr>
              <a:solidFill>
                <a:sysClr val="windowText" lastClr="000000"/>
              </a:solidFill>
            </c:spPr>
          </c:marker>
          <c:cat>
            <c:strRef>
              <c:f>'Assaults on Employees'!$B$76:$B$86</c:f>
              <c:strCache>
                <c:ptCount val="11"/>
                <c:pt idx="0">
                  <c:v>2015-Q3</c:v>
                </c:pt>
                <c:pt idx="1">
                  <c:v>2015-Q4</c:v>
                </c:pt>
                <c:pt idx="2">
                  <c:v>2016-Q1</c:v>
                </c:pt>
                <c:pt idx="3">
                  <c:v>2016-Q2</c:v>
                </c:pt>
                <c:pt idx="4">
                  <c:v>2016-Q3</c:v>
                </c:pt>
                <c:pt idx="5">
                  <c:v>2016-Q4</c:v>
                </c:pt>
                <c:pt idx="6">
                  <c:v>2017-Q1</c:v>
                </c:pt>
                <c:pt idx="7">
                  <c:v>2017-Q2</c:v>
                </c:pt>
                <c:pt idx="8">
                  <c:v>2017-Q3</c:v>
                </c:pt>
                <c:pt idx="9">
                  <c:v>2017-Q4</c:v>
                </c:pt>
                <c:pt idx="10">
                  <c:v>2018-Q1</c:v>
                </c:pt>
              </c:strCache>
            </c:strRef>
          </c:cat>
          <c:val>
            <c:numRef>
              <c:f>'Assaults on Employees'!$F$76:$F$86</c:f>
              <c:numCache>
                <c:formatCode>0</c:formatCode>
                <c:ptCount val="11"/>
                <c:pt idx="0">
                  <c:v>10</c:v>
                </c:pt>
                <c:pt idx="1">
                  <c:v>3</c:v>
                </c:pt>
                <c:pt idx="2">
                  <c:v>3</c:v>
                </c:pt>
                <c:pt idx="3">
                  <c:v>7</c:v>
                </c:pt>
                <c:pt idx="4">
                  <c:v>9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  <c:pt idx="9">
                  <c:v>4</c:v>
                </c:pt>
                <c:pt idx="10" formatCode="General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439-4E6B-A826-36830D4EFAFE}"/>
            </c:ext>
          </c:extLst>
        </c:ser>
        <c:ser>
          <c:idx val="4"/>
          <c:order val="4"/>
          <c:tx>
            <c:strRef>
              <c:f>'Assaults on Employees'!$G$69</c:f>
              <c:strCache>
                <c:ptCount val="1"/>
                <c:pt idx="0">
                  <c:v>Rolling Average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diamond"/>
            <c:size val="7"/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'Assaults on Employees'!$B$76:$B$86</c:f>
              <c:strCache>
                <c:ptCount val="11"/>
                <c:pt idx="0">
                  <c:v>2015-Q3</c:v>
                </c:pt>
                <c:pt idx="1">
                  <c:v>2015-Q4</c:v>
                </c:pt>
                <c:pt idx="2">
                  <c:v>2016-Q1</c:v>
                </c:pt>
                <c:pt idx="3">
                  <c:v>2016-Q2</c:v>
                </c:pt>
                <c:pt idx="4">
                  <c:v>2016-Q3</c:v>
                </c:pt>
                <c:pt idx="5">
                  <c:v>2016-Q4</c:v>
                </c:pt>
                <c:pt idx="6">
                  <c:v>2017-Q1</c:v>
                </c:pt>
                <c:pt idx="7">
                  <c:v>2017-Q2</c:v>
                </c:pt>
                <c:pt idx="8">
                  <c:v>2017-Q3</c:v>
                </c:pt>
                <c:pt idx="9">
                  <c:v>2017-Q4</c:v>
                </c:pt>
                <c:pt idx="10">
                  <c:v>2018-Q1</c:v>
                </c:pt>
              </c:strCache>
            </c:strRef>
          </c:cat>
          <c:val>
            <c:numRef>
              <c:f>'Assaults on Employees'!$G$76:$G$86</c:f>
              <c:numCache>
                <c:formatCode>0.0</c:formatCode>
                <c:ptCount val="11"/>
                <c:pt idx="0">
                  <c:v>63.5</c:v>
                </c:pt>
                <c:pt idx="1">
                  <c:v>72.75</c:v>
                </c:pt>
                <c:pt idx="2">
                  <c:v>80.75</c:v>
                </c:pt>
                <c:pt idx="3">
                  <c:v>79.5</c:v>
                </c:pt>
                <c:pt idx="4">
                  <c:v>78.5</c:v>
                </c:pt>
                <c:pt idx="5">
                  <c:v>71.5</c:v>
                </c:pt>
                <c:pt idx="6">
                  <c:v>69.25</c:v>
                </c:pt>
                <c:pt idx="7">
                  <c:v>68.25</c:v>
                </c:pt>
                <c:pt idx="8">
                  <c:v>69.5</c:v>
                </c:pt>
                <c:pt idx="9">
                  <c:v>73.25</c:v>
                </c:pt>
                <c:pt idx="10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439-4E6B-A826-36830D4EF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509184"/>
        <c:axId val="144516608"/>
      </c:lineChart>
      <c:catAx>
        <c:axId val="144509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4516608"/>
        <c:crosses val="autoZero"/>
        <c:auto val="1"/>
        <c:lblAlgn val="ctr"/>
        <c:lblOffset val="100"/>
        <c:noMultiLvlLbl val="0"/>
      </c:catAx>
      <c:valAx>
        <c:axId val="1445166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Assaults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1808288669798625"/>
              <c:y val="0.35150013879335618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crossAx val="1445091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Yearly Main Line Derailments 1999-2018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6763999175077292E-2"/>
          <c:y val="0.16452247190368768"/>
          <c:w val="0.9264876983642093"/>
          <c:h val="0.74750359830867485"/>
        </c:manualLayout>
      </c:layout>
      <c:lineChart>
        <c:grouping val="standard"/>
        <c:varyColors val="0"/>
        <c:ser>
          <c:idx val="0"/>
          <c:order val="0"/>
          <c:tx>
            <c:strRef>
              <c:f>'Track Location Graphs'!$C$3</c:f>
              <c:strCache>
                <c:ptCount val="1"/>
                <c:pt idx="0">
                  <c:v>Main Line</c:v>
                </c:pt>
              </c:strCache>
            </c:strRef>
          </c:tx>
          <c:spPr>
            <a:ln w="25400">
              <a:solidFill>
                <a:schemeClr val="accent1">
                  <a:lumMod val="50000"/>
                </a:schemeClr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</c:spPr>
          </c:marker>
          <c:dPt>
            <c:idx val="18"/>
            <c:bubble3D val="0"/>
            <c:spPr>
              <a:ln w="25400">
                <a:solidFill>
                  <a:schemeClr val="accent1">
                    <a:lumMod val="50000"/>
                  </a:schemeClr>
                </a:solidFill>
                <a:headEnd type="none"/>
                <a:tailEnd type="none"/>
              </a:ln>
            </c:spPr>
            <c:extLst>
              <c:ext xmlns:c16="http://schemas.microsoft.com/office/drawing/2014/chart" uri="{C3380CC4-5D6E-409C-BE32-E72D297353CC}">
                <c16:uniqueId val="{00000001-AD8C-4F22-8A06-D44F19E660EE}"/>
              </c:ext>
            </c:extLst>
          </c:dPt>
          <c:dPt>
            <c:idx val="19"/>
            <c:marker>
              <c:symbol val="diamond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2-AD8C-4F22-8A06-D44F19E660EE}"/>
              </c:ext>
            </c:extLst>
          </c:dPt>
          <c:dLbls>
            <c:dLbl>
              <c:idx val="8"/>
              <c:layout>
                <c:manualLayout>
                  <c:x val="-2.0285848957696612E-2"/>
                  <c:y val="3.238867085098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8C-4F22-8A06-D44F19E660EE}"/>
                </c:ext>
              </c:extLst>
            </c:dLbl>
            <c:dLbl>
              <c:idx val="14"/>
              <c:layout>
                <c:manualLayout>
                  <c:x val="-2.9506689393013128E-2"/>
                  <c:y val="-2.4291503138236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8C-4F22-8A06-D44F19E660EE}"/>
                </c:ext>
              </c:extLst>
            </c:dLbl>
            <c:dLbl>
              <c:idx val="16"/>
              <c:layout>
                <c:manualLayout>
                  <c:x val="-2.2130017044760048E-2"/>
                  <c:y val="-3.238867085098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8C-4F22-8A06-D44F19E660EE}"/>
                </c:ext>
              </c:extLst>
            </c:dLbl>
            <c:dLbl>
              <c:idx val="18"/>
              <c:layout>
                <c:manualLayout>
                  <c:x val="-2.6068620239488506E-2"/>
                  <c:y val="2.6142487305569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8C-4F22-8A06-D44F19E660E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8C-4F22-8A06-D44F19E660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name>Trend Line</c:name>
            <c:trendlineType val="poly"/>
            <c:order val="3"/>
            <c:dispRSqr val="0"/>
            <c:dispEq val="0"/>
          </c:trendline>
          <c:cat>
            <c:strRef>
              <c:f>'Track Location Graphs'!$B$4:$B$23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2018*</c:v>
                </c:pt>
              </c:strCache>
            </c:strRef>
          </c:cat>
          <c:val>
            <c:numRef>
              <c:f>'Track Location Graphs'!$C$4:$C$23</c:f>
              <c:numCache>
                <c:formatCode>General</c:formatCode>
                <c:ptCount val="20"/>
                <c:pt idx="0">
                  <c:v>13</c:v>
                </c:pt>
                <c:pt idx="1">
                  <c:v>12</c:v>
                </c:pt>
                <c:pt idx="2">
                  <c:v>8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6</c:v>
                </c:pt>
                <c:pt idx="7">
                  <c:v>8</c:v>
                </c:pt>
                <c:pt idx="8">
                  <c:v>6</c:v>
                </c:pt>
                <c:pt idx="9">
                  <c:v>6</c:v>
                </c:pt>
                <c:pt idx="10">
                  <c:v>8</c:v>
                </c:pt>
                <c:pt idx="11">
                  <c:v>4</c:v>
                </c:pt>
                <c:pt idx="12">
                  <c:v>7</c:v>
                </c:pt>
                <c:pt idx="13">
                  <c:v>2</c:v>
                </c:pt>
                <c:pt idx="14">
                  <c:v>3</c:v>
                </c:pt>
                <c:pt idx="15">
                  <c:v>5</c:v>
                </c:pt>
                <c:pt idx="16">
                  <c:v>7</c:v>
                </c:pt>
                <c:pt idx="17">
                  <c:v>7</c:v>
                </c:pt>
                <c:pt idx="18">
                  <c:v>3</c:v>
                </c:pt>
                <c:pt idx="1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D8C-4F22-8A06-D44F19E66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628992"/>
        <c:axId val="57971072"/>
      </c:lineChart>
      <c:scatterChart>
        <c:scatterStyle val="smoothMarker"/>
        <c:varyColors val="0"/>
        <c:ser>
          <c:idx val="1"/>
          <c:order val="1"/>
          <c:tx>
            <c:strRef>
              <c:f>'Track Location Graphs'!$G$3</c:f>
              <c:strCache>
                <c:ptCount val="1"/>
                <c:pt idx="0">
                  <c:v>Safety Performance Indicator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8-AD8C-4F22-8A06-D44F19E660E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D8C-4F22-8A06-D44F19E660EE}"/>
                </c:ext>
              </c:extLst>
            </c:dLbl>
            <c:dLbl>
              <c:idx val="1"/>
              <c:layout>
                <c:manualLayout>
                  <c:x val="-7.6672412469084633E-3"/>
                  <c:y val="2.6142487305569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D8C-4F22-8A06-D44F19E660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'Track Location Graphs'!$F$4:$F$5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'Track Location Graphs'!$G$4:$G$5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AD8C-4F22-8A06-D44F19E66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74144"/>
        <c:axId val="57972608"/>
      </c:scatterChart>
      <c:catAx>
        <c:axId val="21262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57971072"/>
        <c:crosses val="autoZero"/>
        <c:auto val="1"/>
        <c:lblAlgn val="ctr"/>
        <c:lblOffset val="100"/>
        <c:noMultiLvlLbl val="0"/>
      </c:catAx>
      <c:valAx>
        <c:axId val="5797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628992"/>
        <c:crosses val="autoZero"/>
        <c:crossBetween val="midCat"/>
      </c:valAx>
      <c:valAx>
        <c:axId val="57972608"/>
        <c:scaling>
          <c:orientation val="minMax"/>
          <c:max val="14"/>
        </c:scaling>
        <c:delete val="0"/>
        <c:axPos val="r"/>
        <c:numFmt formatCode="General" sourceLinked="1"/>
        <c:majorTickMark val="none"/>
        <c:minorTickMark val="none"/>
        <c:tickLblPos val="none"/>
        <c:crossAx val="57974144"/>
        <c:crosses val="max"/>
        <c:crossBetween val="midCat"/>
      </c:valAx>
      <c:valAx>
        <c:axId val="57974144"/>
        <c:scaling>
          <c:orientation val="minMax"/>
          <c:max val="1"/>
        </c:scaling>
        <c:delete val="0"/>
        <c:axPos val="t"/>
        <c:numFmt formatCode="General" sourceLinked="1"/>
        <c:majorTickMark val="none"/>
        <c:minorTickMark val="none"/>
        <c:tickLblPos val="none"/>
        <c:crossAx val="57972608"/>
        <c:crosses val="max"/>
        <c:crossBetween val="midCat"/>
      </c:valAx>
      <c:spPr>
        <a:noFill/>
      </c:spPr>
    </c:plotArea>
    <c:legend>
      <c:legendPos val="t"/>
      <c:layout>
        <c:manualLayout>
          <c:xMode val="edge"/>
          <c:yMode val="edge"/>
          <c:x val="0.18160615543031455"/>
          <c:y val="9.5492811044709136E-2"/>
          <c:w val="0.63065377539788758"/>
          <c:h val="5.238217983515366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solidFill>
                  <a:schemeClr val="tx1"/>
                </a:solidFill>
                <a:effectLst/>
              </a:rPr>
              <a:t>Reportable Bus Collisions*</a:t>
            </a:r>
            <a:endParaRPr lang="en-US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'Bus Collisions'!$A$2</c:f>
              <c:strCache>
                <c:ptCount val="1"/>
                <c:pt idx="0">
                  <c:v>Bicyclist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'Bus Collisions'!$B$1:$L$1</c:f>
              <c:strCache>
                <c:ptCount val="11"/>
                <c:pt idx="0">
                  <c:v>2015-Q3</c:v>
                </c:pt>
                <c:pt idx="1">
                  <c:v>2015-Q4</c:v>
                </c:pt>
                <c:pt idx="2">
                  <c:v>2016-Q1</c:v>
                </c:pt>
                <c:pt idx="3">
                  <c:v>2016-Q2</c:v>
                </c:pt>
                <c:pt idx="4">
                  <c:v>2016-Q3</c:v>
                </c:pt>
                <c:pt idx="5">
                  <c:v>2016-Q4</c:v>
                </c:pt>
                <c:pt idx="6">
                  <c:v>2017-Q1</c:v>
                </c:pt>
                <c:pt idx="7">
                  <c:v>2017-Q2</c:v>
                </c:pt>
                <c:pt idx="8">
                  <c:v>2017-Q3</c:v>
                </c:pt>
                <c:pt idx="9">
                  <c:v>2017-Q4</c:v>
                </c:pt>
                <c:pt idx="10">
                  <c:v>2018-Q1*</c:v>
                </c:pt>
              </c:strCache>
            </c:strRef>
          </c:cat>
          <c:val>
            <c:numRef>
              <c:f>'Bus Collisions'!$B$2:$L$2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E6-4DC2-A971-A745C102D091}"/>
            </c:ext>
          </c:extLst>
        </c:ser>
        <c:ser>
          <c:idx val="1"/>
          <c:order val="1"/>
          <c:tx>
            <c:strRef>
              <c:f>'Bus Collisions'!$A$3</c:f>
              <c:strCache>
                <c:ptCount val="1"/>
                <c:pt idx="0">
                  <c:v>Object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'Bus Collisions'!$B$1:$L$1</c:f>
              <c:strCache>
                <c:ptCount val="11"/>
                <c:pt idx="0">
                  <c:v>2015-Q3</c:v>
                </c:pt>
                <c:pt idx="1">
                  <c:v>2015-Q4</c:v>
                </c:pt>
                <c:pt idx="2">
                  <c:v>2016-Q1</c:v>
                </c:pt>
                <c:pt idx="3">
                  <c:v>2016-Q2</c:v>
                </c:pt>
                <c:pt idx="4">
                  <c:v>2016-Q3</c:v>
                </c:pt>
                <c:pt idx="5">
                  <c:v>2016-Q4</c:v>
                </c:pt>
                <c:pt idx="6">
                  <c:v>2017-Q1</c:v>
                </c:pt>
                <c:pt idx="7">
                  <c:v>2017-Q2</c:v>
                </c:pt>
                <c:pt idx="8">
                  <c:v>2017-Q3</c:v>
                </c:pt>
                <c:pt idx="9">
                  <c:v>2017-Q4</c:v>
                </c:pt>
                <c:pt idx="10">
                  <c:v>2018-Q1*</c:v>
                </c:pt>
              </c:strCache>
            </c:strRef>
          </c:cat>
          <c:val>
            <c:numRef>
              <c:f>'Bus Collisions'!$B$3:$L$3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E6-4DC2-A971-A745C102D091}"/>
            </c:ext>
          </c:extLst>
        </c:ser>
        <c:ser>
          <c:idx val="2"/>
          <c:order val="2"/>
          <c:tx>
            <c:strRef>
              <c:f>'Bus Collisions'!$A$4</c:f>
              <c:strCache>
                <c:ptCount val="1"/>
                <c:pt idx="0">
                  <c:v>Person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'Bus Collisions'!$B$1:$L$1</c:f>
              <c:strCache>
                <c:ptCount val="11"/>
                <c:pt idx="0">
                  <c:v>2015-Q3</c:v>
                </c:pt>
                <c:pt idx="1">
                  <c:v>2015-Q4</c:v>
                </c:pt>
                <c:pt idx="2">
                  <c:v>2016-Q1</c:v>
                </c:pt>
                <c:pt idx="3">
                  <c:v>2016-Q2</c:v>
                </c:pt>
                <c:pt idx="4">
                  <c:v>2016-Q3</c:v>
                </c:pt>
                <c:pt idx="5">
                  <c:v>2016-Q4</c:v>
                </c:pt>
                <c:pt idx="6">
                  <c:v>2017-Q1</c:v>
                </c:pt>
                <c:pt idx="7">
                  <c:v>2017-Q2</c:v>
                </c:pt>
                <c:pt idx="8">
                  <c:v>2017-Q3</c:v>
                </c:pt>
                <c:pt idx="9">
                  <c:v>2017-Q4</c:v>
                </c:pt>
                <c:pt idx="10">
                  <c:v>2018-Q1*</c:v>
                </c:pt>
              </c:strCache>
            </c:strRef>
          </c:cat>
          <c:val>
            <c:numRef>
              <c:f>'Bus Collisions'!$B$4:$L$4</c:f>
              <c:numCache>
                <c:formatCode>General</c:formatCode>
                <c:ptCount val="11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  <c:pt idx="4">
                  <c:v>2</c:v>
                </c:pt>
                <c:pt idx="5">
                  <c:v>11</c:v>
                </c:pt>
                <c:pt idx="6">
                  <c:v>4</c:v>
                </c:pt>
                <c:pt idx="7">
                  <c:v>4</c:v>
                </c:pt>
                <c:pt idx="8">
                  <c:v>0</c:v>
                </c:pt>
                <c:pt idx="9">
                  <c:v>5</c:v>
                </c:pt>
                <c:pt idx="1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E6-4DC2-A971-A745C102D091}"/>
            </c:ext>
          </c:extLst>
        </c:ser>
        <c:ser>
          <c:idx val="3"/>
          <c:order val="3"/>
          <c:tx>
            <c:strRef>
              <c:f>'Bus Collisions'!$A$5</c:f>
              <c:strCache>
                <c:ptCount val="1"/>
                <c:pt idx="0">
                  <c:v>Vehicle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'Bus Collisions'!$B$1:$L$1</c:f>
              <c:strCache>
                <c:ptCount val="11"/>
                <c:pt idx="0">
                  <c:v>2015-Q3</c:v>
                </c:pt>
                <c:pt idx="1">
                  <c:v>2015-Q4</c:v>
                </c:pt>
                <c:pt idx="2">
                  <c:v>2016-Q1</c:v>
                </c:pt>
                <c:pt idx="3">
                  <c:v>2016-Q2</c:v>
                </c:pt>
                <c:pt idx="4">
                  <c:v>2016-Q3</c:v>
                </c:pt>
                <c:pt idx="5">
                  <c:v>2016-Q4</c:v>
                </c:pt>
                <c:pt idx="6">
                  <c:v>2017-Q1</c:v>
                </c:pt>
                <c:pt idx="7">
                  <c:v>2017-Q2</c:v>
                </c:pt>
                <c:pt idx="8">
                  <c:v>2017-Q3</c:v>
                </c:pt>
                <c:pt idx="9">
                  <c:v>2017-Q4</c:v>
                </c:pt>
                <c:pt idx="10">
                  <c:v>2018-Q1*</c:v>
                </c:pt>
              </c:strCache>
            </c:strRef>
          </c:cat>
          <c:val>
            <c:numRef>
              <c:f>'Bus Collisions'!$B$5:$L$5</c:f>
              <c:numCache>
                <c:formatCode>General</c:formatCode>
                <c:ptCount val="11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E6-4DC2-A971-A745C102D091}"/>
            </c:ext>
          </c:extLst>
        </c:ser>
        <c:ser>
          <c:idx val="4"/>
          <c:order val="4"/>
          <c:tx>
            <c:strRef>
              <c:f>'Bus Collisions'!$A$6</c:f>
              <c:strCache>
                <c:ptCount val="1"/>
                <c:pt idx="0">
                  <c:v>Total Collisions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'Bus Collisions'!$B$1:$L$1</c:f>
              <c:strCache>
                <c:ptCount val="11"/>
                <c:pt idx="0">
                  <c:v>2015-Q3</c:v>
                </c:pt>
                <c:pt idx="1">
                  <c:v>2015-Q4</c:v>
                </c:pt>
                <c:pt idx="2">
                  <c:v>2016-Q1</c:v>
                </c:pt>
                <c:pt idx="3">
                  <c:v>2016-Q2</c:v>
                </c:pt>
                <c:pt idx="4">
                  <c:v>2016-Q3</c:v>
                </c:pt>
                <c:pt idx="5">
                  <c:v>2016-Q4</c:v>
                </c:pt>
                <c:pt idx="6">
                  <c:v>2017-Q1</c:v>
                </c:pt>
                <c:pt idx="7">
                  <c:v>2017-Q2</c:v>
                </c:pt>
                <c:pt idx="8">
                  <c:v>2017-Q3</c:v>
                </c:pt>
                <c:pt idx="9">
                  <c:v>2017-Q4</c:v>
                </c:pt>
                <c:pt idx="10">
                  <c:v>2018-Q1*</c:v>
                </c:pt>
              </c:strCache>
            </c:strRef>
          </c:cat>
          <c:val>
            <c:numRef>
              <c:f>'Bus Collisions'!$B$6:$L$6</c:f>
              <c:numCache>
                <c:formatCode>General</c:formatCode>
                <c:ptCount val="11"/>
                <c:pt idx="0">
                  <c:v>9</c:v>
                </c:pt>
                <c:pt idx="1">
                  <c:v>10</c:v>
                </c:pt>
                <c:pt idx="2">
                  <c:v>10</c:v>
                </c:pt>
                <c:pt idx="3">
                  <c:v>7</c:v>
                </c:pt>
                <c:pt idx="4">
                  <c:v>4</c:v>
                </c:pt>
                <c:pt idx="5">
                  <c:v>18</c:v>
                </c:pt>
                <c:pt idx="6">
                  <c:v>7</c:v>
                </c:pt>
                <c:pt idx="7">
                  <c:v>7</c:v>
                </c:pt>
                <c:pt idx="8">
                  <c:v>3</c:v>
                </c:pt>
                <c:pt idx="9">
                  <c:v>9</c:v>
                </c:pt>
                <c:pt idx="10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BE6-4DC2-A971-A745C102D091}"/>
            </c:ext>
          </c:extLst>
        </c:ser>
        <c:ser>
          <c:idx val="5"/>
          <c:order val="5"/>
          <c:tx>
            <c:strRef>
              <c:f>'Bus Collisions'!$A$7</c:f>
              <c:strCache>
                <c:ptCount val="1"/>
                <c:pt idx="0">
                  <c:v>Total Rolling Average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'Bus Collisions'!$B$1:$L$1</c:f>
              <c:strCache>
                <c:ptCount val="11"/>
                <c:pt idx="0">
                  <c:v>2015-Q3</c:v>
                </c:pt>
                <c:pt idx="1">
                  <c:v>2015-Q4</c:v>
                </c:pt>
                <c:pt idx="2">
                  <c:v>2016-Q1</c:v>
                </c:pt>
                <c:pt idx="3">
                  <c:v>2016-Q2</c:v>
                </c:pt>
                <c:pt idx="4">
                  <c:v>2016-Q3</c:v>
                </c:pt>
                <c:pt idx="5">
                  <c:v>2016-Q4</c:v>
                </c:pt>
                <c:pt idx="6">
                  <c:v>2017-Q1</c:v>
                </c:pt>
                <c:pt idx="7">
                  <c:v>2017-Q2</c:v>
                </c:pt>
                <c:pt idx="8">
                  <c:v>2017-Q3</c:v>
                </c:pt>
                <c:pt idx="9">
                  <c:v>2017-Q4</c:v>
                </c:pt>
                <c:pt idx="10">
                  <c:v>2018-Q1*</c:v>
                </c:pt>
              </c:strCache>
            </c:strRef>
          </c:cat>
          <c:val>
            <c:numRef>
              <c:f>'Bus Collisions'!$B$7:$L$7</c:f>
              <c:numCache>
                <c:formatCode>0.0</c:formatCode>
                <c:ptCount val="11"/>
                <c:pt idx="0">
                  <c:v>9</c:v>
                </c:pt>
                <c:pt idx="1">
                  <c:v>9.5</c:v>
                </c:pt>
                <c:pt idx="2">
                  <c:v>9.6999999999999993</c:v>
                </c:pt>
                <c:pt idx="3">
                  <c:v>9</c:v>
                </c:pt>
                <c:pt idx="4">
                  <c:v>7.8</c:v>
                </c:pt>
                <c:pt idx="5">
                  <c:v>9.8000000000000007</c:v>
                </c:pt>
                <c:pt idx="6">
                  <c:v>9</c:v>
                </c:pt>
                <c:pt idx="7">
                  <c:v>9</c:v>
                </c:pt>
                <c:pt idx="8">
                  <c:v>8.8000000000000007</c:v>
                </c:pt>
                <c:pt idx="9">
                  <c:v>6.5</c:v>
                </c:pt>
                <c:pt idx="1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BE6-4DC2-A971-A745C102D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971136"/>
        <c:axId val="86973056"/>
      </c:lineChart>
      <c:catAx>
        <c:axId val="8697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73056"/>
        <c:crosses val="autoZero"/>
        <c:auto val="1"/>
        <c:lblAlgn val="ctr"/>
        <c:lblOffset val="100"/>
        <c:noMultiLvlLbl val="0"/>
      </c:catAx>
      <c:valAx>
        <c:axId val="86973056"/>
        <c:scaling>
          <c:orientation val="minMax"/>
          <c:max val="26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i="0" baseline="0" dirty="0" smtClean="0">
                    <a:solidFill>
                      <a:schemeClr val="tx1"/>
                    </a:solidFill>
                    <a:effectLst/>
                  </a:rPr>
                  <a:t># of Bus Collisions</a:t>
                </a:r>
                <a:endParaRPr lang="en-US" sz="105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15850931740191387"/>
              <c:y val="0.239691828359792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71136"/>
        <c:crosses val="autoZero"/>
        <c:crossBetween val="between"/>
        <c:majorUnit val="2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Bus and Subway</a:t>
            </a:r>
            <a:r>
              <a:rPr lang="en-US" baseline="0" dirty="0"/>
              <a:t> Fatalities </a:t>
            </a:r>
            <a:r>
              <a:rPr lang="en-US" baseline="0" dirty="0" smtClean="0"/>
              <a:t>CY 2014-2018*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Sheet1!$R$11</c:f>
              <c:strCache>
                <c:ptCount val="1"/>
                <c:pt idx="0">
                  <c:v>Bus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Sheet1!$Q$12:$Q$16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2018*</c:v>
                </c:pt>
              </c:strCache>
            </c:strRef>
          </c:cat>
          <c:val>
            <c:numRef>
              <c:f>Sheet1!$R$12:$R$16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B-47C6-9265-CC13D46DF916}"/>
            </c:ext>
          </c:extLst>
        </c:ser>
        <c:ser>
          <c:idx val="1"/>
          <c:order val="1"/>
          <c:tx>
            <c:strRef>
              <c:f>Sheet1!$S$11</c:f>
              <c:strCache>
                <c:ptCount val="1"/>
                <c:pt idx="0">
                  <c:v>Subway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Sheet1!$Q$12:$Q$16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2018*</c:v>
                </c:pt>
              </c:strCache>
            </c:strRef>
          </c:cat>
          <c:val>
            <c:numRef>
              <c:f>Sheet1!$S$12:$S$16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6B-47C6-9265-CC13D46DF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012864"/>
        <c:axId val="87014400"/>
      </c:barChart>
      <c:catAx>
        <c:axId val="87012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7014400"/>
        <c:crosses val="autoZero"/>
        <c:auto val="1"/>
        <c:lblAlgn val="ctr"/>
        <c:lblOffset val="100"/>
        <c:noMultiLvlLbl val="0"/>
      </c:catAx>
      <c:valAx>
        <c:axId val="870144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Total </a:t>
                </a:r>
                <a:r>
                  <a:rPr lang="en-US" dirty="0" smtClean="0"/>
                  <a:t>Fatalities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903903903903904E-2"/>
              <c:y val="0.3635197683622881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70128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Commuter Rail Trespasser</a:t>
            </a:r>
            <a:r>
              <a:rPr lang="en-US" baseline="0"/>
              <a:t> Strikes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Graphs!$B$58</c:f>
              <c:strCache>
                <c:ptCount val="1"/>
                <c:pt idx="0">
                  <c:v>Fatal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diamond"/>
            <c:size val="7"/>
            <c:spPr>
              <a:solidFill>
                <a:srgbClr val="006600"/>
              </a:solidFill>
              <a:ln>
                <a:noFill/>
              </a:ln>
            </c:spPr>
          </c:marker>
          <c:dPt>
            <c:idx val="5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A1B-4EC6-9510-A1A32FB548AF}"/>
              </c:ext>
            </c:extLst>
          </c:dPt>
          <c:trendline>
            <c:name>Trend Line - Fatal</c:name>
            <c:spPr>
              <a:ln w="19050">
                <a:solidFill>
                  <a:srgbClr val="006600"/>
                </a:solidFill>
                <a:prstDash val="dash"/>
              </a:ln>
            </c:spPr>
            <c:trendlineType val="exp"/>
            <c:dispRSqr val="0"/>
            <c:dispEq val="0"/>
          </c:trendline>
          <c:cat>
            <c:strRef>
              <c:f>Graphs!$C$57:$H$57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2018*</c:v>
                </c:pt>
              </c:strCache>
            </c:strRef>
          </c:cat>
          <c:val>
            <c:numRef>
              <c:f>Graphs!$C$58:$H$58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7</c:v>
                </c:pt>
                <c:pt idx="3">
                  <c:v>12</c:v>
                </c:pt>
                <c:pt idx="4">
                  <c:v>25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F4-443E-A377-2859E51DB61C}"/>
            </c:ext>
          </c:extLst>
        </c:ser>
        <c:ser>
          <c:idx val="1"/>
          <c:order val="1"/>
          <c:tx>
            <c:strRef>
              <c:f>Graphs!$B$59</c:f>
              <c:strCache>
                <c:ptCount val="1"/>
                <c:pt idx="0">
                  <c:v>Non - Fatal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diamond"/>
            <c:size val="7"/>
            <c:spPr>
              <a:solidFill>
                <a:srgbClr val="3A3EF4"/>
              </a:solidFill>
              <a:ln>
                <a:noFill/>
              </a:ln>
            </c:spPr>
          </c:marker>
          <c:dPt>
            <c:idx val="5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A1B-4EC6-9510-A1A32FB548AF}"/>
              </c:ext>
            </c:extLst>
          </c:dPt>
          <c:trendline>
            <c:name>Trend Line - Non-Fatal</c:name>
            <c:spPr>
              <a:ln w="25400">
                <a:solidFill>
                  <a:schemeClr val="accent1">
                    <a:lumMod val="50000"/>
                  </a:schemeClr>
                </a:solidFill>
                <a:prstDash val="sysDash"/>
              </a:ln>
            </c:spPr>
            <c:trendlineType val="exp"/>
            <c:dispRSqr val="0"/>
            <c:dispEq val="0"/>
          </c:trendline>
          <c:cat>
            <c:strRef>
              <c:f>Graphs!$C$57:$H$57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2018*</c:v>
                </c:pt>
              </c:strCache>
            </c:strRef>
          </c:cat>
          <c:val>
            <c:numRef>
              <c:f>Graphs!$C$59:$H$59</c:f>
              <c:numCache>
                <c:formatCode>General</c:formatCode>
                <c:ptCount val="6"/>
                <c:pt idx="0">
                  <c:v>3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F4-443E-A377-2859E51DB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052672"/>
        <c:axId val="87054208"/>
      </c:lineChart>
      <c:catAx>
        <c:axId val="8705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7054208"/>
        <c:crosses val="autoZero"/>
        <c:auto val="1"/>
        <c:lblAlgn val="ctr"/>
        <c:lblOffset val="100"/>
        <c:noMultiLvlLbl val="0"/>
      </c:catAx>
      <c:valAx>
        <c:axId val="870542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Total # of Trespasser</a:t>
                </a:r>
                <a:r>
                  <a:rPr lang="en-US" baseline="0"/>
                  <a:t> Strikes</a:t>
                </a: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705267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Commuter</a:t>
            </a:r>
            <a:r>
              <a:rPr lang="en-US" sz="1600" baseline="0"/>
              <a:t> Rail - </a:t>
            </a:r>
            <a:r>
              <a:rPr lang="en-US" sz="1600" b="1" i="0" u="none" strike="noStrike" baseline="0"/>
              <a:t>Intentional vs. Unintentional </a:t>
            </a:r>
            <a:r>
              <a:rPr lang="en-US" sz="1600" baseline="0"/>
              <a:t>2013-2018</a:t>
            </a:r>
            <a:endParaRPr lang="en-US" sz="16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Tables!$A$26</c:f>
              <c:strCache>
                <c:ptCount val="1"/>
                <c:pt idx="0">
                  <c:v>Intentional</c:v>
                </c:pt>
              </c:strCache>
            </c:strRef>
          </c:tx>
          <c:marker>
            <c:symbol val="diamond"/>
            <c:size val="7"/>
            <c:spPr>
              <a:solidFill>
                <a:schemeClr val="accent5">
                  <a:lumMod val="90000"/>
                </a:schemeClr>
              </a:solidFill>
              <a:ln>
                <a:noFill/>
              </a:ln>
            </c:spPr>
          </c:marker>
          <c:dPt>
            <c:idx val="5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CC6-4E8D-AF92-0A113877056D}"/>
              </c:ext>
            </c:extLst>
          </c:dPt>
          <c:cat>
            <c:strRef>
              <c:f>Tables!$B$25:$G$25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2018*</c:v>
                </c:pt>
              </c:strCache>
            </c:strRef>
          </c:cat>
          <c:val>
            <c:numRef>
              <c:f>Tables!$B$26:$G$26</c:f>
              <c:numCache>
                <c:formatCode>General</c:formatCode>
                <c:ptCount val="6"/>
                <c:pt idx="0">
                  <c:v>9</c:v>
                </c:pt>
                <c:pt idx="1">
                  <c:v>8</c:v>
                </c:pt>
                <c:pt idx="2">
                  <c:v>6</c:v>
                </c:pt>
                <c:pt idx="3">
                  <c:v>9</c:v>
                </c:pt>
                <c:pt idx="4">
                  <c:v>15</c:v>
                </c:pt>
                <c:pt idx="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30-49B3-84B2-C5D3A75A45F7}"/>
            </c:ext>
          </c:extLst>
        </c:ser>
        <c:ser>
          <c:idx val="1"/>
          <c:order val="1"/>
          <c:tx>
            <c:strRef>
              <c:f>Tables!$A$27</c:f>
              <c:strCache>
                <c:ptCount val="1"/>
                <c:pt idx="0">
                  <c:v>Unintentional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diamond"/>
            <c:size val="7"/>
            <c:spPr>
              <a:solidFill>
                <a:srgbClr val="3A3EF4"/>
              </a:solidFill>
              <a:ln>
                <a:noFill/>
              </a:ln>
            </c:spPr>
          </c:marker>
          <c:dPt>
            <c:idx val="5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CC6-4E8D-AF92-0A113877056D}"/>
              </c:ext>
            </c:extLst>
          </c:dPt>
          <c:cat>
            <c:strRef>
              <c:f>Tables!$B$25:$G$25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2018*</c:v>
                </c:pt>
              </c:strCache>
            </c:strRef>
          </c:cat>
          <c:val>
            <c:numRef>
              <c:f>Tables!$B$27:$G$27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13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30-49B3-84B2-C5D3A75A45F7}"/>
            </c:ext>
          </c:extLst>
        </c:ser>
        <c:ser>
          <c:idx val="2"/>
          <c:order val="2"/>
          <c:tx>
            <c:strRef>
              <c:f>Tables!$A$28</c:f>
              <c:strCache>
                <c:ptCount val="1"/>
                <c:pt idx="0">
                  <c:v>Undetermined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diamond"/>
            <c:size val="8"/>
            <c:spPr>
              <a:solidFill>
                <a:srgbClr val="006600"/>
              </a:solidFill>
              <a:ln>
                <a:noFill/>
              </a:ln>
            </c:spPr>
          </c:marker>
          <c:dPt>
            <c:idx val="5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CCC6-4E8D-AF92-0A113877056D}"/>
              </c:ext>
            </c:extLst>
          </c:dPt>
          <c:cat>
            <c:strRef>
              <c:f>Tables!$B$25:$G$25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2018*</c:v>
                </c:pt>
              </c:strCache>
            </c:strRef>
          </c:cat>
          <c:val>
            <c:numRef>
              <c:f>Tables!$B$28:$G$28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30-49B3-84B2-C5D3A75A4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289856"/>
        <c:axId val="87291392"/>
      </c:lineChart>
      <c:catAx>
        <c:axId val="8728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7291392"/>
        <c:crosses val="autoZero"/>
        <c:auto val="1"/>
        <c:lblAlgn val="ctr"/>
        <c:lblOffset val="100"/>
        <c:noMultiLvlLbl val="0"/>
      </c:catAx>
      <c:valAx>
        <c:axId val="87291392"/>
        <c:scaling>
          <c:orientation val="minMax"/>
          <c:max val="1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Train/Person Collisions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7289856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238" cy="465137"/>
          </a:xfrm>
          <a:prstGeom prst="rect">
            <a:avLst/>
          </a:prstGeom>
        </p:spPr>
        <p:txBody>
          <a:bodyPr vert="horz" lIns="90963" tIns="45481" rIns="90963" bIns="4548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2"/>
            <a:ext cx="3043238" cy="465137"/>
          </a:xfrm>
          <a:prstGeom prst="rect">
            <a:avLst/>
          </a:prstGeom>
        </p:spPr>
        <p:txBody>
          <a:bodyPr vert="horz" lIns="90963" tIns="45481" rIns="90963" bIns="4548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D06559-89BE-4159-BD41-E81173C63A44}" type="datetimeFigureOut">
              <a:rPr lang="en-US"/>
              <a:pPr>
                <a:defRPr/>
              </a:pPr>
              <a:t>4/30/2018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7"/>
            <a:ext cx="3043238" cy="465137"/>
          </a:xfrm>
          <a:prstGeom prst="rect">
            <a:avLst/>
          </a:prstGeom>
        </p:spPr>
        <p:txBody>
          <a:bodyPr vert="horz" lIns="90963" tIns="45481" rIns="90963" bIns="4548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7"/>
            <a:ext cx="3043238" cy="465137"/>
          </a:xfrm>
          <a:prstGeom prst="rect">
            <a:avLst/>
          </a:prstGeom>
        </p:spPr>
        <p:txBody>
          <a:bodyPr vert="horz" wrap="square" lIns="90963" tIns="45481" rIns="90963" bIns="454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A3294A7-6E4C-41A8-9130-D9FFBB2288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16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238" cy="465137"/>
          </a:xfrm>
          <a:prstGeom prst="rect">
            <a:avLst/>
          </a:prstGeom>
        </p:spPr>
        <p:txBody>
          <a:bodyPr vert="horz" lIns="94587" tIns="47291" rIns="94587" bIns="4729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2"/>
            <a:ext cx="3043238" cy="465137"/>
          </a:xfrm>
          <a:prstGeom prst="rect">
            <a:avLst/>
          </a:prstGeom>
        </p:spPr>
        <p:txBody>
          <a:bodyPr vert="horz" lIns="94587" tIns="47291" rIns="94587" bIns="4729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3466BE-428C-405A-A37C-8384DC8ACECE}" type="datetimeFigureOut">
              <a:rPr lang="en-US"/>
              <a:pPr>
                <a:defRPr/>
              </a:pPr>
              <a:t>4/30/2018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87" tIns="47291" rIns="94587" bIns="472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21189"/>
            <a:ext cx="5619750" cy="4189412"/>
          </a:xfrm>
          <a:prstGeom prst="rect">
            <a:avLst/>
          </a:prstGeom>
        </p:spPr>
        <p:txBody>
          <a:bodyPr vert="horz" lIns="94587" tIns="47291" rIns="94587" bIns="4729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7"/>
            <a:ext cx="3043238" cy="465137"/>
          </a:xfrm>
          <a:prstGeom prst="rect">
            <a:avLst/>
          </a:prstGeom>
        </p:spPr>
        <p:txBody>
          <a:bodyPr vert="horz" lIns="94587" tIns="47291" rIns="94587" bIns="4729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7"/>
            <a:ext cx="3043238" cy="465137"/>
          </a:xfrm>
          <a:prstGeom prst="rect">
            <a:avLst/>
          </a:prstGeom>
        </p:spPr>
        <p:txBody>
          <a:bodyPr vert="horz" wrap="square" lIns="94587" tIns="47291" rIns="94587" bIns="472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E40C68B-EA9C-4E3A-8A1D-5592D2528D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1654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164FD2-1D20-4EDD-A2DE-505FCA828A48}" type="slidenum">
              <a:rPr lang="en-US" altLang="en-US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817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164FD2-1D20-4EDD-A2DE-505FCA828A48}" type="slidenum">
              <a:rPr lang="en-US" altLang="en-US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007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164FD2-1D20-4EDD-A2DE-505FCA828A48}" type="slidenum">
              <a:rPr lang="en-US" altLang="en-US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475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Reportable</a:t>
            </a:r>
            <a:r>
              <a:rPr lang="en-US" baseline="0" dirty="0" smtClean="0"/>
              <a:t> bus collisions are collisions with a person requiring transport to a medical facility, any collision involving three or more transports for medical treatment, or any collision resulting in property damage </a:t>
            </a:r>
            <a:r>
              <a:rPr lang="en-US" u="sng" baseline="0" dirty="0" smtClean="0"/>
              <a:t>&gt;</a:t>
            </a:r>
            <a:r>
              <a:rPr lang="en-US" u="none" baseline="0" dirty="0" smtClean="0"/>
              <a:t> $50,000.</a:t>
            </a:r>
            <a:endParaRPr lang="en-US" u="sng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164FD2-1D20-4EDD-A2DE-505FCA828A48}" type="slidenum">
              <a:rPr lang="en-US" altLang="en-US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0617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164FD2-1D20-4EDD-A2DE-505FCA828A48}" type="slidenum">
              <a:rPr lang="en-US" altLang="en-US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2694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164FD2-1D20-4EDD-A2DE-505FCA828A48}" type="slidenum">
              <a:rPr lang="en-US" altLang="en-US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6858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164FD2-1D20-4EDD-A2DE-505FCA828A48}" type="slidenum">
              <a:rPr lang="en-US" altLang="en-US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632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219200" y="4594225"/>
            <a:ext cx="586740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b="1" u="sng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algn="r">
              <a:defRPr sz="800"/>
            </a:lvl1pPr>
          </a:lstStyle>
          <a:p>
            <a:pPr>
              <a:defRPr/>
            </a:pPr>
            <a:fld id="{3E83EAB1-3E86-409A-94F5-F9F4BB462FF2}" type="datetime1">
              <a:rPr lang="en-US" smtClean="0"/>
              <a:pPr>
                <a:defRPr/>
              </a:pPr>
              <a:t>4/30/2018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93925-5F37-4D98-B798-1654793CA30E}" type="datetime1">
              <a:rPr lang="en-US" smtClean="0"/>
              <a:pPr>
                <a:defRPr/>
              </a:pPr>
              <a:t>4/30/2018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7EF8-B5AC-4DEB-9C35-7BCC26C09014}" type="datetime1">
              <a:rPr lang="en-US" smtClean="0"/>
              <a:pPr>
                <a:defRPr/>
              </a:pPr>
              <a:t>4/30/2018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" y="1243013"/>
            <a:ext cx="4284663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0950" y="1243013"/>
            <a:ext cx="4284663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B237A-720C-41AB-BB7F-84FA5E165644}" type="datetime1">
              <a:rPr lang="en-US" smtClean="0"/>
              <a:pPr>
                <a:defRPr/>
              </a:pPr>
              <a:t>4/30/2018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/>
          <a:p>
            <a:pPr algn="r" eaLnBrk="1" hangingPunct="1">
              <a:defRPr/>
            </a:pPr>
            <a:fld id="{BC5CB317-2074-45B0-A739-EE8A405F245C}" type="slidenum">
              <a:rPr lang="en-US" altLang="en-US" sz="1000">
                <a:latin typeface="Arial" charset="0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Arial" charset="0"/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AAB877E-4434-4209-A203-E26C869DE1B5}" type="datetime1">
              <a:rPr lang="en-US" smtClean="0"/>
              <a:pPr>
                <a:defRPr/>
              </a:pPr>
              <a:t>4/30/2018</a:t>
            </a:fld>
            <a:endParaRPr lang="en-US" dirty="0"/>
          </a:p>
        </p:txBody>
      </p:sp>
      <p:pic>
        <p:nvPicPr>
          <p:cNvPr id="1032" name="Picture 2" descr="File:MBT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26" r:id="rId3"/>
    <p:sldLayoutId id="2147483727" r:id="rId4"/>
    <p:sldLayoutId id="2147483730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685800" y="3973513"/>
            <a:ext cx="7751763" cy="466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MBTA Quarterly Safety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19200" y="4576762"/>
            <a:ext cx="6934200" cy="68103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sz="1400" dirty="0" smtClean="0"/>
              <a:t>Ronald </a:t>
            </a:r>
            <a:r>
              <a:rPr sz="1400" dirty="0"/>
              <a:t>Nickle, Chief Safety </a:t>
            </a:r>
            <a:r>
              <a:rPr sz="1400" dirty="0" smtClean="0"/>
              <a:t>Officer</a:t>
            </a:r>
          </a:p>
          <a:p>
            <a:pPr>
              <a:spcAft>
                <a:spcPts val="600"/>
              </a:spcAft>
              <a:defRPr/>
            </a:pPr>
            <a:r>
              <a:rPr lang="en-US" sz="1400" dirty="0"/>
              <a:t>Holly Durso, Director of Transportation Safety</a:t>
            </a:r>
          </a:p>
          <a:p>
            <a:pPr>
              <a:spcAft>
                <a:spcPts val="600"/>
              </a:spcAft>
              <a:defRPr/>
            </a:pPr>
            <a:endParaRPr lang="en-US" altLang="en-US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April 30, </a:t>
            </a:r>
            <a:r>
              <a:rPr lang="en-US" alt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2018</a:t>
            </a:r>
          </a:p>
          <a:p>
            <a:pPr>
              <a:spcAft>
                <a:spcPts val="600"/>
              </a:spcAft>
              <a:defRPr/>
            </a:pPr>
            <a:endParaRPr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477000"/>
            <a:ext cx="876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Draft for Discussion &amp; Policy Purposes Only</a:t>
            </a:r>
            <a:endParaRPr lang="en-US" sz="900" b="1" u="sng" dirty="0" smtClean="0">
              <a:latin typeface="+mj-lt"/>
            </a:endParaRPr>
          </a:p>
        </p:txBody>
      </p:sp>
      <p:pic>
        <p:nvPicPr>
          <p:cNvPr id="6" name="Picture 2" descr="cid:image003.jpg@01CF0622.6B598F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80138"/>
            <a:ext cx="1371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Facility Inspections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MBTA Quarterly Safety Report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96" y="2133599"/>
            <a:ext cx="3064003" cy="3090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632" y="2133599"/>
            <a:ext cx="3276600" cy="3086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85344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anose="020B0604020202020204" pitchFamily="34" charset="0"/>
              </a:rPr>
              <a:t>Quincy Bus Garage has received new grinders</a:t>
            </a:r>
            <a:endParaRPr lang="en-US" sz="1600" dirty="0">
              <a:latin typeface="Arial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  <a:p>
            <a:pPr marL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477000"/>
            <a:ext cx="876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Draft for Discussion &amp; Policy Purposes Only</a:t>
            </a:r>
            <a:endParaRPr lang="en-US" sz="900" b="1" u="sng" dirty="0" smtClean="0">
              <a:latin typeface="+mj-lt"/>
            </a:endParaRPr>
          </a:p>
        </p:txBody>
      </p:sp>
      <p:pic>
        <p:nvPicPr>
          <p:cNvPr id="8" name="Picture 2" descr="cid:image003.jpg@01CF0622.6B598F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180138"/>
            <a:ext cx="1371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61963" y="828675"/>
            <a:ext cx="7751762" cy="466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Employee Lost Time Injuries</a:t>
            </a:r>
            <a:endParaRPr lang="en-US" altLang="en-US" sz="1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pPr>
              <a:defRPr/>
            </a:pPr>
            <a:r>
              <a:rPr dirty="0"/>
              <a:t>MBTA Quarterly Safety Report</a:t>
            </a:r>
          </a:p>
        </p:txBody>
      </p:sp>
      <p:pic>
        <p:nvPicPr>
          <p:cNvPr id="16388" name="Picture 2" descr="cid:image003.jpg@01CF0622.6B598F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80138"/>
            <a:ext cx="1371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47800" y="5867400"/>
            <a:ext cx="7696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indent="-58738"/>
            <a:r>
              <a:rPr lang="en-US" sz="1050" dirty="0" smtClean="0">
                <a:latin typeface="+mj-lt"/>
              </a:rPr>
              <a:t>*Totals based on injury reports submitted to MBTA Safety. </a:t>
            </a:r>
          </a:p>
          <a:p>
            <a:pPr marL="58738" indent="-58738"/>
            <a:r>
              <a:rPr lang="en-US" sz="1050" dirty="0" smtClean="0">
                <a:latin typeface="+mj-lt"/>
              </a:rPr>
              <a:t> March 2018 data is pending final verification with reporting departments and Worker’s Comp. </a:t>
            </a:r>
            <a:endParaRPr lang="en-US" sz="11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477000"/>
            <a:ext cx="876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Draft for Discussion &amp; Policy Purposes Only</a:t>
            </a:r>
            <a:endParaRPr lang="en-US" sz="900" b="1" u="sng" dirty="0" smtClean="0">
              <a:latin typeface="+mj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025200"/>
              </p:ext>
            </p:extLst>
          </p:nvPr>
        </p:nvGraphicFramePr>
        <p:xfrm>
          <a:off x="-152400" y="1295401"/>
          <a:ext cx="914876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98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0"/>
            <a:ext cx="2317763" cy="3657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470001" y="1447800"/>
            <a:ext cx="3957219" cy="4689654"/>
          </a:xfrm>
        </p:spPr>
        <p:txBody>
          <a:bodyPr/>
          <a:lstStyle/>
          <a:p>
            <a:pPr algn="ctr"/>
            <a:r>
              <a:rPr lang="en-US" sz="1800" dirty="0" smtClean="0"/>
              <a:t>Most Common Lost Time Injured Body Part in Quarter 1 - 2018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648200" y="1447800"/>
            <a:ext cx="3957219" cy="4667096"/>
          </a:xfrm>
        </p:spPr>
        <p:txBody>
          <a:bodyPr/>
          <a:lstStyle/>
          <a:p>
            <a:pPr algn="ctr"/>
            <a:r>
              <a:rPr lang="en-US" sz="1800" dirty="0" smtClean="0"/>
              <a:t>Most Common Lost Time Injury Types in Quarter 1 - 2018*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Injuries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MBTA Quarterly Safety Report</a:t>
            </a:r>
          </a:p>
          <a:p>
            <a:endParaRPr lang="en-US" dirty="0"/>
          </a:p>
        </p:txBody>
      </p:sp>
      <p:pic>
        <p:nvPicPr>
          <p:cNvPr id="6" name="Picture 2" descr="cid:image003.jpg@01CF0622.6B598F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80138"/>
            <a:ext cx="1371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6477000"/>
            <a:ext cx="876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Draft for Discussion &amp; Policy Purposes Only</a:t>
            </a:r>
            <a:endParaRPr lang="en-US" sz="900" b="1" u="sng" dirty="0" smtClean="0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48000" y="2438400"/>
            <a:ext cx="990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Back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28%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37" idx="1"/>
          </p:cNvCxnSpPr>
          <p:nvPr/>
        </p:nvCxnSpPr>
        <p:spPr>
          <a:xfrm flipH="1">
            <a:off x="2667000" y="2743200"/>
            <a:ext cx="381000" cy="685800"/>
          </a:xfrm>
          <a:prstGeom prst="straightConnector1">
            <a:avLst/>
          </a:prstGeom>
          <a:ln w="25400">
            <a:solidFill>
              <a:srgbClr val="3397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236220" y="5339053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Foot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6%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214018" y="5571233"/>
            <a:ext cx="1071982" cy="171984"/>
          </a:xfrm>
          <a:prstGeom prst="straightConnector1">
            <a:avLst/>
          </a:prstGeom>
          <a:ln w="25400">
            <a:solidFill>
              <a:srgbClr val="3397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3733800" y="51054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Ankle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8</a:t>
            </a:r>
            <a:r>
              <a:rPr lang="en-US" sz="1600" b="1" dirty="0" smtClean="0">
                <a:solidFill>
                  <a:schemeClr val="tx1"/>
                </a:solidFill>
              </a:rPr>
              <a:t>%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352800" y="5334000"/>
            <a:ext cx="381000" cy="0"/>
          </a:xfrm>
          <a:prstGeom prst="straightConnector1">
            <a:avLst/>
          </a:prstGeom>
          <a:ln w="25400">
            <a:solidFill>
              <a:srgbClr val="3397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236220" y="4259839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Knee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13%</a:t>
            </a:r>
          </a:p>
        </p:txBody>
      </p:sp>
      <p:cxnSp>
        <p:nvCxnSpPr>
          <p:cNvPr id="57" name="Straight Arrow Connector 56"/>
          <p:cNvCxnSpPr>
            <a:stCxn id="52" idx="3"/>
          </p:cNvCxnSpPr>
          <p:nvPr/>
        </p:nvCxnSpPr>
        <p:spPr>
          <a:xfrm>
            <a:off x="1226820" y="4526539"/>
            <a:ext cx="1033881" cy="790848"/>
          </a:xfrm>
          <a:prstGeom prst="straightConnector1">
            <a:avLst/>
          </a:prstGeom>
          <a:ln w="25400">
            <a:solidFill>
              <a:srgbClr val="3397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059975"/>
              </p:ext>
            </p:extLst>
          </p:nvPr>
        </p:nvGraphicFramePr>
        <p:xfrm>
          <a:off x="4648200" y="2334119"/>
          <a:ext cx="4038601" cy="1458508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Injury Type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2018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Sprains / Strains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Contusion / Bruise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Cut/Laceration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447800" y="5867400"/>
            <a:ext cx="7696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indent="-58738"/>
            <a:r>
              <a:rPr lang="en-US" sz="1050" dirty="0" smtClean="0">
                <a:latin typeface="+mj-lt"/>
              </a:rPr>
              <a:t>*Totals based on injury reports submitted to MBTA Safety as of March 31, 2018 and is pending final verification with reporting departments and Worker’s Comp. </a:t>
            </a:r>
            <a:endParaRPr lang="en-US" sz="11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25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61963" y="828675"/>
            <a:ext cx="7751762" cy="466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Assaults on Employees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pPr>
              <a:defRPr/>
            </a:pPr>
            <a:r>
              <a:rPr dirty="0"/>
              <a:t>MBTA Quarterly Safety Report</a:t>
            </a:r>
          </a:p>
        </p:txBody>
      </p:sp>
      <p:pic>
        <p:nvPicPr>
          <p:cNvPr id="16388" name="Picture 2" descr="cid:image003.jpg@01CF0622.6B598F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80138"/>
            <a:ext cx="1371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38400" y="5943600"/>
            <a:ext cx="6705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*Totals based on a review of Operations Logs and injury reports submitted to MBTA Safety</a:t>
            </a:r>
            <a:endParaRPr lang="en-US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6477000"/>
            <a:ext cx="876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Draft for Discussion &amp; Policy Purposes Only</a:t>
            </a:r>
            <a:endParaRPr lang="en-US" sz="900" b="1" u="sng" dirty="0" smtClean="0">
              <a:latin typeface="+mj-lt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068963"/>
              </p:ext>
            </p:extLst>
          </p:nvPr>
        </p:nvGraphicFramePr>
        <p:xfrm>
          <a:off x="0" y="1306115"/>
          <a:ext cx="9144000" cy="463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84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61963" y="828675"/>
            <a:ext cx="7751762" cy="466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Derailments – Data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pPr>
              <a:defRPr/>
            </a:pPr>
            <a:r>
              <a:rPr dirty="0"/>
              <a:t>MBTA Quarterly Safety Report</a:t>
            </a:r>
          </a:p>
        </p:txBody>
      </p:sp>
      <p:pic>
        <p:nvPicPr>
          <p:cNvPr id="16388" name="Picture 2" descr="cid:image003.jpg@01CF0622.6B598F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80138"/>
            <a:ext cx="1371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6477000"/>
            <a:ext cx="876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Draft for Discussion &amp; Policy Purposes Only</a:t>
            </a:r>
            <a:endParaRPr lang="en-US" sz="900" b="1" u="sng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486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MBTA Safety has coordinated with Transportation Management to improve Investigation processes &amp; procedures.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52127"/>
              </p:ext>
            </p:extLst>
          </p:nvPr>
        </p:nvGraphicFramePr>
        <p:xfrm>
          <a:off x="709612" y="1342807"/>
          <a:ext cx="8281988" cy="4372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51709" y="6273098"/>
            <a:ext cx="312420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/>
            <a:r>
              <a:rPr lang="en-US" sz="1050" dirty="0" smtClean="0"/>
              <a:t>*2018 Totals are as of April 23, 2018</a:t>
            </a:r>
            <a:endParaRPr lang="en-US" sz="1050" u="sng" dirty="0" smtClean="0"/>
          </a:p>
          <a:p>
            <a:pPr marL="342900" indent="-342900"/>
            <a:endParaRPr lang="en-US" sz="1000" b="1" u="sng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20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61963" y="828675"/>
            <a:ext cx="7751762" cy="466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Bus Collisions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pPr>
              <a:defRPr/>
            </a:pPr>
            <a:r>
              <a:rPr dirty="0"/>
              <a:t>MBTA Quarterly Safety Report</a:t>
            </a:r>
          </a:p>
        </p:txBody>
      </p:sp>
      <p:pic>
        <p:nvPicPr>
          <p:cNvPr id="16388" name="Picture 2" descr="cid:image003.jpg@01CF0622.6B598F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80138"/>
            <a:ext cx="1371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6477000"/>
            <a:ext cx="876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Draft for Discussion &amp; Policy Purposes Only</a:t>
            </a:r>
            <a:endParaRPr lang="en-US" sz="900" b="1" u="sng" dirty="0" smtClean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6248400"/>
            <a:ext cx="7010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Totals based on a review of Operations Logs and incident reports submitted to MBTA Safety</a:t>
            </a:r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52400" y="5791200"/>
            <a:ext cx="8763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/>
            <a:r>
              <a:rPr lang="en-US" sz="1050" dirty="0" smtClean="0"/>
              <a:t>*Reportable bus collisions are collisions with a person requiring transport to a medical facility, any collision involving three or more transports for medical treatment, or any collision resulting in property damage </a:t>
            </a:r>
            <a:r>
              <a:rPr lang="en-US" sz="1050" u="sng" dirty="0" smtClean="0"/>
              <a:t>&gt;</a:t>
            </a:r>
            <a:r>
              <a:rPr lang="en-US" sz="1050" dirty="0" smtClean="0"/>
              <a:t> $50,000.</a:t>
            </a:r>
            <a:endParaRPr lang="en-US" sz="1050" u="sng" dirty="0" smtClean="0"/>
          </a:p>
          <a:p>
            <a:pPr marL="342900" indent="-342900"/>
            <a:endParaRPr lang="en-US" sz="1000" b="1" u="sng" dirty="0" smtClean="0">
              <a:latin typeface="+mj-lt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939484"/>
              </p:ext>
            </p:extLst>
          </p:nvPr>
        </p:nvGraphicFramePr>
        <p:xfrm>
          <a:off x="381000" y="1481137"/>
          <a:ext cx="8534399" cy="412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16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61963" y="828675"/>
            <a:ext cx="7751762" cy="466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Bus &amp; Subway Fatalities – 2014-2018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pPr>
              <a:defRPr/>
            </a:pPr>
            <a:r>
              <a:rPr dirty="0"/>
              <a:t>MBTA Quarterly Safety Report</a:t>
            </a:r>
          </a:p>
        </p:txBody>
      </p:sp>
      <p:pic>
        <p:nvPicPr>
          <p:cNvPr id="16388" name="Picture 2" descr="cid:image003.jpg@01CF0622.6B598F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80138"/>
            <a:ext cx="1371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48974388"/>
              </p:ext>
            </p:extLst>
          </p:nvPr>
        </p:nvGraphicFramePr>
        <p:xfrm>
          <a:off x="457200" y="1371600"/>
          <a:ext cx="8458200" cy="461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6477000"/>
            <a:ext cx="876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Draft for Discussion &amp; Policy Purposes Only</a:t>
            </a:r>
            <a:endParaRPr lang="en-US" sz="900" b="1" u="sng" dirty="0" smtClean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6248400"/>
            <a:ext cx="304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Totals are organized by Calendar Year</a:t>
            </a:r>
            <a:endParaRPr lang="en-US" sz="1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313663" y="6025440"/>
            <a:ext cx="480060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r"/>
            <a:r>
              <a:rPr lang="en-US" sz="1050" dirty="0" smtClean="0"/>
              <a:t>*2018 Totals include only January through April 23, 2018</a:t>
            </a:r>
            <a:endParaRPr lang="en-US" sz="1050" u="sng" dirty="0" smtClean="0"/>
          </a:p>
          <a:p>
            <a:pPr marL="342900" indent="-342900" algn="r"/>
            <a:endParaRPr lang="en-US" sz="1000" b="1" u="sng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61963" y="828675"/>
            <a:ext cx="7751762" cy="466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Commuter Rail Trespasser Strikes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pPr>
              <a:defRPr/>
            </a:pPr>
            <a:r>
              <a:rPr dirty="0"/>
              <a:t>MBTA Quarterly Safety Report</a:t>
            </a:r>
          </a:p>
        </p:txBody>
      </p:sp>
      <p:pic>
        <p:nvPicPr>
          <p:cNvPr id="16388" name="Picture 2" descr="cid:image003.jpg@01CF0622.6B598F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80138"/>
            <a:ext cx="1371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6477000"/>
            <a:ext cx="876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Draft for Discussion &amp; Policy Purposes Only</a:t>
            </a:r>
            <a:endParaRPr lang="en-US" sz="900" b="1" u="sng" dirty="0" smtClean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6258339"/>
            <a:ext cx="7010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Totals based on a review of Commuter Rail incident and Safety Summary Reports </a:t>
            </a:r>
            <a:endParaRPr lang="en-US" sz="1200" dirty="0" smtClean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218814"/>
              </p:ext>
            </p:extLst>
          </p:nvPr>
        </p:nvGraphicFramePr>
        <p:xfrm>
          <a:off x="228600" y="1411287"/>
          <a:ext cx="8915400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13663" y="6025440"/>
            <a:ext cx="480060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r"/>
            <a:r>
              <a:rPr lang="en-US" sz="1050" dirty="0" smtClean="0"/>
              <a:t>*2018 Totals include only January through April 23, 2018</a:t>
            </a:r>
            <a:endParaRPr lang="en-US" sz="1050" u="sng" dirty="0" smtClean="0"/>
          </a:p>
          <a:p>
            <a:pPr marL="342900" indent="-342900" algn="r"/>
            <a:endParaRPr lang="en-US" sz="1000" b="1" u="sng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80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61963" y="828675"/>
            <a:ext cx="7751762" cy="466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Commuter Rail Trespasser Strikes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pPr>
              <a:defRPr/>
            </a:pPr>
            <a:r>
              <a:rPr dirty="0"/>
              <a:t>MBTA Quarterly Safety Report</a:t>
            </a:r>
          </a:p>
        </p:txBody>
      </p:sp>
      <p:pic>
        <p:nvPicPr>
          <p:cNvPr id="16388" name="Picture 2" descr="cid:image003.jpg@01CF0622.6B598F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80138"/>
            <a:ext cx="1371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52400" y="53340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Categorizations are based on a reasonable determination utilizing the available information. </a:t>
            </a:r>
          </a:p>
          <a:p>
            <a:endParaRPr lang="en-US" sz="1200" dirty="0" smtClean="0"/>
          </a:p>
          <a:p>
            <a:r>
              <a:rPr lang="en-US" sz="1200" dirty="0" smtClean="0"/>
              <a:t>Undetermined incidents include recent incidents without sufficient initial information to make a determination or incidents without adequate historical information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477000"/>
            <a:ext cx="876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Draft for Discussion &amp; Policy Purposes Only</a:t>
            </a:r>
            <a:endParaRPr lang="en-US" sz="900" b="1" u="sng" dirty="0" smtClean="0">
              <a:latin typeface="+mj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455905"/>
              </p:ext>
            </p:extLst>
          </p:nvPr>
        </p:nvGraphicFramePr>
        <p:xfrm>
          <a:off x="319087" y="1234678"/>
          <a:ext cx="8520113" cy="409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13663" y="6025440"/>
            <a:ext cx="480060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r"/>
            <a:r>
              <a:rPr lang="en-US" sz="1050" dirty="0" smtClean="0"/>
              <a:t>*2018 Totals include only January through April 23, 2018</a:t>
            </a:r>
            <a:endParaRPr lang="en-US" sz="1050" u="sng" dirty="0" smtClean="0"/>
          </a:p>
          <a:p>
            <a:pPr marL="342900" indent="-342900" algn="r"/>
            <a:endParaRPr lang="en-US" sz="1000" b="1" u="sng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16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61963" y="828675"/>
            <a:ext cx="7751762" cy="466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pPr>
              <a:defRPr/>
            </a:pPr>
            <a:r>
              <a:rPr dirty="0"/>
              <a:t>MBTA Quarterly Safety Report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461963" y="1447800"/>
            <a:ext cx="7996237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600" dirty="0" smtClean="0">
                <a:latin typeface="Arial" charset="0"/>
              </a:rPr>
              <a:t>Regulatory Updates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600" dirty="0" smtClean="0">
                <a:latin typeface="Arial" charset="0"/>
              </a:rPr>
              <a:t>Workplace Safety Improvement Initiative</a:t>
            </a:r>
          </a:p>
          <a:p>
            <a:pPr marL="742950" lvl="1" indent="-28575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600" dirty="0" smtClean="0">
                <a:latin typeface="Arial" charset="0"/>
              </a:rPr>
              <a:t>Facility Inspections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600" dirty="0" smtClean="0">
                <a:latin typeface="Arial" charset="0"/>
              </a:rPr>
              <a:t>Safety Data Review</a:t>
            </a:r>
          </a:p>
          <a:p>
            <a:pPr marL="742950" lvl="1" indent="-28575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600" dirty="0" smtClean="0">
                <a:latin typeface="Arial" charset="0"/>
              </a:rPr>
              <a:t>Employee Injuries &amp; Assaults</a:t>
            </a:r>
          </a:p>
          <a:p>
            <a:pPr marL="742950" lvl="1" indent="-28575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600" dirty="0" smtClean="0">
                <a:latin typeface="Arial" charset="0"/>
              </a:rPr>
              <a:t>Derailments</a:t>
            </a:r>
            <a:endParaRPr lang="en-US" altLang="en-US" sz="1600" dirty="0">
              <a:latin typeface="Arial" charset="0"/>
            </a:endParaRPr>
          </a:p>
          <a:p>
            <a:pPr marL="742950" lvl="1" indent="-28575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1600" dirty="0" smtClean="0">
                <a:latin typeface="Arial" charset="0"/>
              </a:rPr>
              <a:t>Bus Collisions</a:t>
            </a:r>
          </a:p>
          <a:p>
            <a:pPr marL="742950" lvl="1" indent="-28575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1600" dirty="0" smtClean="0">
                <a:latin typeface="Arial" charset="0"/>
              </a:rPr>
              <a:t>Subway &amp; Bus Fatalities</a:t>
            </a:r>
            <a:endParaRPr lang="en-US" altLang="en-US" sz="1600" dirty="0">
              <a:latin typeface="Arial" charset="0"/>
            </a:endParaRPr>
          </a:p>
          <a:p>
            <a:pPr marL="742950" lvl="1" indent="-28575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1600" dirty="0" smtClean="0">
                <a:latin typeface="Arial" charset="0"/>
              </a:rPr>
              <a:t>Commuter Rail Trespasser Strikes</a:t>
            </a:r>
            <a:endParaRPr lang="en-US" sz="1600" dirty="0" smtClean="0">
              <a:latin typeface="Arial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Arial" charset="0"/>
              <a:buChar char="•"/>
            </a:pPr>
            <a:endParaRPr lang="en-US" altLang="en-US" dirty="0">
              <a:latin typeface="Arial" charset="0"/>
            </a:endParaRPr>
          </a:p>
          <a:p>
            <a:pPr marL="742950" lvl="1" indent="-285750" eaLnBrk="1" hangingPunct="1">
              <a:spcAft>
                <a:spcPts val="600"/>
              </a:spcAft>
              <a:buFont typeface="Arial" charset="0"/>
              <a:buChar char="•"/>
            </a:pPr>
            <a:endParaRPr lang="en-US" altLang="en-US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477000"/>
            <a:ext cx="876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Draft for Discussion &amp; Policy Purposes Only</a:t>
            </a:r>
            <a:endParaRPr lang="en-US" sz="900" b="1" u="sng" dirty="0" smtClean="0">
              <a:latin typeface="+mj-lt"/>
            </a:endParaRPr>
          </a:p>
        </p:txBody>
      </p:sp>
      <p:pic>
        <p:nvPicPr>
          <p:cNvPr id="6" name="Picture 2" descr="cid:image003.jpg@01CF0622.6B598F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80138"/>
            <a:ext cx="1371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61963" y="828675"/>
            <a:ext cx="7751762" cy="466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Regulatory Updates – FTA &amp; DPU Regulatory Changes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pPr>
              <a:defRPr/>
            </a:pPr>
            <a:r>
              <a:rPr dirty="0"/>
              <a:t>MBTA Quarterly Safety Report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514475"/>
            <a:ext cx="8534400" cy="4047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anose="020B0604020202020204" pitchFamily="34" charset="0"/>
              </a:rPr>
              <a:t>FTA Final Rule – State Safety Oversight  (49 CFR 674) </a:t>
            </a:r>
          </a:p>
          <a:p>
            <a:pPr marL="742950" lvl="1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DPU Revised State Safety Program Standard (220 CMR 151)</a:t>
            </a:r>
          </a:p>
          <a:p>
            <a:pPr marL="742950" lvl="1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Increased DPU authority; changed incident reporting thresholds</a:t>
            </a:r>
          </a:p>
          <a:p>
            <a:pPr marL="742950" lvl="1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New regulation became effective November 28, 2017</a:t>
            </a:r>
            <a:endParaRPr lang="en-US" sz="1400" dirty="0">
              <a:latin typeface="Arial" pitchFamily="34" charset="0"/>
              <a:cs typeface="Arial" panose="020B0604020202020204" pitchFamily="34" charset="0"/>
            </a:endParaRPr>
          </a:p>
          <a:p>
            <a:pPr marL="742950" lvl="1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MBTA-DPU Transition Team formed January 2018</a:t>
            </a:r>
          </a:p>
          <a:p>
            <a:pPr marL="742950" lvl="1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DPU received FTA Certification in March 2018</a:t>
            </a:r>
            <a:endParaRPr lang="en-US" sz="1600" dirty="0">
              <a:latin typeface="Arial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anose="020B0604020202020204" pitchFamily="34" charset="0"/>
              </a:rPr>
              <a:t>Department of Labor Standards (DLS) Oversight – February 2019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Calibri" panose="020F0502020204030204" pitchFamily="34" charset="0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  <a:p>
            <a:pPr marL="9715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2" descr="cid:image003.jpg@01CF0622.6B598F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80138"/>
            <a:ext cx="1371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http://www.transmissionhub.com/content/dam/thub/regulatory/Massachusetts-DPU-logo-thu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" t="5513" r="5000" b="4973"/>
          <a:stretch>
            <a:fillRect/>
          </a:stretch>
        </p:blipFill>
        <p:spPr bwMode="auto">
          <a:xfrm>
            <a:off x="7391400" y="4876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6477000"/>
            <a:ext cx="876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Draft for Discussion &amp; Policy Purposes Only</a:t>
            </a:r>
            <a:endParaRPr lang="en-US" sz="900" b="1" u="sng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7751763" cy="466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Workplace Safety Improvement Initiative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pPr>
              <a:defRPr/>
            </a:pPr>
            <a:r>
              <a:rPr dirty="0"/>
              <a:t>MBTA Quarterly Safety Report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71628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anose="020B0604020202020204" pitchFamily="34" charset="0"/>
              </a:rPr>
              <a:t>Accomplished: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Occupational Health &amp; Safety (OHS) Plan</a:t>
            </a:r>
          </a:p>
          <a:p>
            <a:pPr marL="1200150" lvl="2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Signed by GM in January 2018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Personal Protective Equipment (PPE) Safety Bulletin issued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Supervisor Injury Investigation Reporting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Facility Inspections:  18/23 baseline inspections completed</a:t>
            </a:r>
          </a:p>
          <a:p>
            <a:pPr marL="1200150" lvl="2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Facility scorecard system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OHS Steering Committee &amp; Working Group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Facility OSHA gap analysis checklists completed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Safety Hotline Campaign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PPE poster designed &amp; approved</a:t>
            </a:r>
          </a:p>
          <a:p>
            <a:pPr marL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2" descr="cid:image003.jpg@01CF0622.6B598F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80138"/>
            <a:ext cx="1371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6477000"/>
            <a:ext cx="876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Draft for Discussion &amp; Policy Purposes Only</a:t>
            </a:r>
            <a:endParaRPr lang="en-US" sz="900" b="1" u="sng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4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7751763" cy="466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Workplace Safety Improvement Initiative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pPr>
              <a:defRPr/>
            </a:pPr>
            <a:r>
              <a:rPr dirty="0"/>
              <a:t>MBTA Quarterly Safety Report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71628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anose="020B0604020202020204" pitchFamily="34" charset="0"/>
              </a:rPr>
              <a:t>In process: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anose="020B0604020202020204" pitchFamily="34" charset="0"/>
              </a:rPr>
              <a:t>Urgent Safety Advisory for construction </a:t>
            </a: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site work plans</a:t>
            </a:r>
            <a:endParaRPr lang="en-US" sz="1400" dirty="0">
              <a:latin typeface="Arial" pitchFamily="34" charset="0"/>
              <a:cs typeface="Arial" panose="020B0604020202020204" pitchFamily="34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Facility &amp; construction OSHA gap analyses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Electrical Safety Bulletin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Fire Life Safety Bulletin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Fall Protection Bulletin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Confined Space Bulletin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Consultant program development blitz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err="1" smtClean="0">
                <a:latin typeface="Arial" pitchFamily="34" charset="0"/>
                <a:cs typeface="Arial" panose="020B0604020202020204" pitchFamily="34" charset="0"/>
              </a:rPr>
              <a:t>SafeT</a:t>
            </a: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 campaign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Safety culture survey</a:t>
            </a:r>
          </a:p>
          <a:p>
            <a:pPr marL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2" descr="cid:image003.jpg@01CF0622.6B598F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80138"/>
            <a:ext cx="1371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6477000"/>
            <a:ext cx="876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Draft for Discussion &amp; Policy Purposes Only</a:t>
            </a:r>
            <a:endParaRPr lang="en-US" sz="900" b="1" u="sng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042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7751763" cy="466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Workplace Safety Improvement Initiative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pPr>
              <a:defRPr/>
            </a:pPr>
            <a:r>
              <a:rPr dirty="0"/>
              <a:t>MBTA Quarterly Safety Report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71628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anose="020B0604020202020204" pitchFamily="34" charset="0"/>
              </a:rPr>
              <a:t>Initiative Development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Electrical Safety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Confined Space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Fall Protection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Fire Life Safety/Emergency Egress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Facility &amp; Workplace Inspections</a:t>
            </a:r>
            <a:endParaRPr lang="en-US" sz="1600" dirty="0" smtClean="0">
              <a:latin typeface="Arial" pitchFamily="34" charset="0"/>
              <a:cs typeface="Arial" panose="020B0604020202020204" pitchFamily="34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Hazard Awareness Training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anose="020B0604020202020204" pitchFamily="34" charset="0"/>
              </a:rPr>
              <a:t>Personal Protective Equipment (PPE)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Employee Injury Investigations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Winter Storm Occupational Safety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Job Hazard Analyses</a:t>
            </a:r>
          </a:p>
          <a:p>
            <a:pPr marL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2" descr="cid:image003.jpg@01CF0622.6B598F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80138"/>
            <a:ext cx="1371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t="5181" b="7546"/>
          <a:stretch/>
        </p:blipFill>
        <p:spPr>
          <a:xfrm>
            <a:off x="5029200" y="3810000"/>
            <a:ext cx="3683493" cy="241101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152400" y="6477000"/>
            <a:ext cx="876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Draft for Discussion &amp; Policy Purposes Only</a:t>
            </a:r>
            <a:endParaRPr lang="en-US" sz="900" b="1" u="sng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97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7751763" cy="466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OHS Program Development &amp; Implementation*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pPr>
              <a:defRPr/>
            </a:pPr>
            <a:r>
              <a:rPr dirty="0"/>
              <a:t>MBTA Quarterly Safety Report</a:t>
            </a:r>
          </a:p>
        </p:txBody>
      </p:sp>
      <p:pic>
        <p:nvPicPr>
          <p:cNvPr id="7173" name="Picture 2" descr="cid:image003.jpg@01CF0622.6B598F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80138"/>
            <a:ext cx="1371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6477000"/>
            <a:ext cx="876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Draft for Discussion &amp; Policy Purposes Only</a:t>
            </a:r>
            <a:endParaRPr lang="en-US" sz="900" b="1" u="sng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6019800"/>
            <a:ext cx="685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indent="-58738"/>
            <a:r>
              <a:rPr lang="en-US" sz="1100" dirty="0" smtClean="0">
                <a:latin typeface="+mj-lt"/>
              </a:rPr>
              <a:t>*Additional applicable programs &amp; policies will be developed and implemented as identified</a:t>
            </a:r>
            <a:endParaRPr lang="en-US" sz="1200" dirty="0" smtClean="0">
              <a:latin typeface="+mj-lt"/>
            </a:endParaRPr>
          </a:p>
        </p:txBody>
      </p:sp>
      <p:pic>
        <p:nvPicPr>
          <p:cNvPr id="2" name="Chart 1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15337"/>
            <a:ext cx="8305800" cy="45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7751763" cy="466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Facility Inspections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pPr>
              <a:defRPr/>
            </a:pPr>
            <a:r>
              <a:rPr dirty="0"/>
              <a:t>MBTA Quarterly Safety Report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85344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anose="020B0604020202020204" pitchFamily="34" charset="0"/>
              </a:rPr>
              <a:t>MBTA Safety scheduled to inspect 23 facilities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anose="020B0604020202020204" pitchFamily="34" charset="0"/>
              </a:rPr>
              <a:t>Working with management to perform and record on-site inspections</a:t>
            </a:r>
            <a:endParaRPr lang="en-US" sz="1600" dirty="0">
              <a:latin typeface="Arial" pitchFamily="34" charset="0"/>
              <a:cs typeface="Arial" panose="020B0604020202020204" pitchFamily="34" charset="0"/>
            </a:endParaRPr>
          </a:p>
          <a:p>
            <a:pPr marL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2" descr="cid:image003.jpg@01CF0622.6B598F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80138"/>
            <a:ext cx="1371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6477000"/>
            <a:ext cx="876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Draft for Discussion &amp; Policy Purposes Only</a:t>
            </a:r>
            <a:endParaRPr lang="en-US" sz="900" b="1" u="sng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362200"/>
            <a:ext cx="2914650" cy="3086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27" y="2341880"/>
            <a:ext cx="2611973" cy="31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Facility Inspections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MBTA Quarterly Safety Report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53" y="2016442"/>
            <a:ext cx="3280489" cy="308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41842"/>
            <a:ext cx="3490039" cy="3086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85344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anose="020B0604020202020204" pitchFamily="34" charset="0"/>
              </a:rPr>
              <a:t>Quincy Bus Garage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  <a:p>
            <a:pPr marL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id:image003.jpg@01CF0622.6B598F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180138"/>
            <a:ext cx="1371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6477000"/>
            <a:ext cx="876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Draft for Discussion &amp; Policy Purposes Only</a:t>
            </a:r>
            <a:endParaRPr lang="en-US" sz="900" b="1" u="sng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heme/theme1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27982</TotalTime>
  <Words>926</Words>
  <Application>Microsoft Office PowerPoint</Application>
  <PresentationFormat>On-screen Show (4:3)</PresentationFormat>
  <Paragraphs>171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Presentation3</vt:lpstr>
      <vt:lpstr>MBTA Quarterly Safety Report</vt:lpstr>
      <vt:lpstr>Overview</vt:lpstr>
      <vt:lpstr>Regulatory Updates – FTA &amp; DPU Regulatory Changes</vt:lpstr>
      <vt:lpstr>Workplace Safety Improvement Initiative</vt:lpstr>
      <vt:lpstr>Workplace Safety Improvement Initiative</vt:lpstr>
      <vt:lpstr>Workplace Safety Improvement Initiative </vt:lpstr>
      <vt:lpstr>OHS Program Development &amp; Implementation*</vt:lpstr>
      <vt:lpstr>Facility Inspections</vt:lpstr>
      <vt:lpstr>Facility Inspections</vt:lpstr>
      <vt:lpstr>Facility Inspections</vt:lpstr>
      <vt:lpstr>Employee Lost Time Injuries</vt:lpstr>
      <vt:lpstr>Employee Injuries</vt:lpstr>
      <vt:lpstr>Assaults on Employees</vt:lpstr>
      <vt:lpstr>Derailments – Data Review</vt:lpstr>
      <vt:lpstr>Bus Collisions</vt:lpstr>
      <vt:lpstr>Bus &amp; Subway Fatalities – 2014-2018</vt:lpstr>
      <vt:lpstr>Commuter Rail Trespasser Strikes</vt:lpstr>
      <vt:lpstr>Commuter Rail Trespasser Strikes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YTD Capital spending has been lower than expected due to delays in GLX and Other projects</dc:title>
  <dc:creator>srashin</dc:creator>
  <cp:lastModifiedBy>Cotter, Nancy</cp:lastModifiedBy>
  <cp:revision>626</cp:revision>
  <cp:lastPrinted>2018-04-30T13:15:52Z</cp:lastPrinted>
  <dcterms:created xsi:type="dcterms:W3CDTF">2016-05-17T19:48:13Z</dcterms:created>
  <dcterms:modified xsi:type="dcterms:W3CDTF">2018-04-30T13:16:00Z</dcterms:modified>
</cp:coreProperties>
</file>