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www.infraware.co.kr/2012/infrawarePen" Target="docProps/infrawarePe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8" r:id="rId2"/>
    <p:sldId id="285" r:id="rId3"/>
    <p:sldId id="286" r:id="rId4"/>
    <p:sldId id="283" r:id="rId5"/>
    <p:sldId id="287" r:id="rId6"/>
    <p:sldId id="288" r:id="rId7"/>
    <p:sldId id="280" r:id="rId8"/>
    <p:sldId id="281" r:id="rId9"/>
    <p:sldId id="289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 userDrawn="1">
          <p15:clr>
            <a:srgbClr val="A4A3A4"/>
          </p15:clr>
        </p15:guide>
        <p15:guide id="2" pos="2265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9E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7" autoAdjust="0"/>
    <p:restoredTop sz="93155" autoAdjust="0"/>
  </p:normalViewPr>
  <p:slideViewPr>
    <p:cSldViewPr>
      <p:cViewPr varScale="1">
        <p:scale>
          <a:sx n="94" d="100"/>
          <a:sy n="94" d="100"/>
        </p:scale>
        <p:origin x="133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813"/>
    </p:cViewPr>
  </p:sorterViewPr>
  <p:notesViewPr>
    <p:cSldViewPr>
      <p:cViewPr varScale="1">
        <p:scale>
          <a:sx n="65" d="100"/>
          <a:sy n="65" d="100"/>
        </p:scale>
        <p:origin x="-3288" y="-114"/>
      </p:cViewPr>
      <p:guideLst>
        <p:guide orient="horz" pos="2936"/>
        <p:guide pos="2265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A8782089-6BC6-4235-B712-F8742B9D4234}" type="datetimeFigureOut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6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6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75612B8F-7C36-4EC9-BD17-68C48F5CD9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18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7" y="0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/>
          <a:lstStyle>
            <a:lvl1pPr algn="r">
              <a:defRPr sz="1200"/>
            </a:lvl1pPr>
          </a:lstStyle>
          <a:p>
            <a:fld id="{CEB96F95-300C-4A3F-BDC6-417068EB1BB3}" type="datetimeFigureOut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1" tIns="47534" rIns="95071" bIns="475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8"/>
            <a:ext cx="5618480" cy="4189095"/>
          </a:xfrm>
          <a:prstGeom prst="rect">
            <a:avLst/>
          </a:prstGeom>
        </p:spPr>
        <p:txBody>
          <a:bodyPr vert="horz" lIns="95071" tIns="47534" rIns="95071" bIns="4753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4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7" y="8842034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 anchor="b"/>
          <a:lstStyle>
            <a:lvl1pPr algn="r">
              <a:defRPr sz="1200"/>
            </a:lvl1pPr>
          </a:lstStyle>
          <a:p>
            <a:fld id="{DDE3C4EC-FA30-4BAF-8816-853426F570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6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DBEF9-49DF-438E-A1A0-CBE6BBE2459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1041" y="4415797"/>
            <a:ext cx="5608321" cy="4183380"/>
          </a:xfrm>
        </p:spPr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9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DBEF9-49DF-438E-A1A0-CBE6BBE2459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1041" y="4415797"/>
            <a:ext cx="5608321" cy="4183380"/>
          </a:xfrm>
        </p:spPr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6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DBEF9-49DF-438E-A1A0-CBE6BBE2459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1041" y="4415797"/>
            <a:ext cx="5608321" cy="4183380"/>
          </a:xfrm>
        </p:spPr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3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DBEF9-49DF-438E-A1A0-CBE6BBE2459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1041" y="4415797"/>
            <a:ext cx="5608321" cy="4183380"/>
          </a:xfrm>
        </p:spPr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5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 smtClean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subtitle here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4/30/2018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3118715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chapter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8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 smtClean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4/30/2018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2" r:id="rId3"/>
    <p:sldLayoutId id="2147483663" r:id="rId4"/>
    <p:sldLayoutId id="2147483673" r:id="rId5"/>
    <p:sldLayoutId id="214748367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86200"/>
            <a:ext cx="7391400" cy="466344"/>
          </a:xfrm>
        </p:spPr>
        <p:txBody>
          <a:bodyPr/>
          <a:lstStyle/>
          <a:p>
            <a:r>
              <a:rPr lang="en-US" sz="2400" dirty="0" smtClean="0"/>
              <a:t>General Manager’s Remarks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19200" y="5257800"/>
            <a:ext cx="3352800" cy="762000"/>
          </a:xfrm>
        </p:spPr>
        <p:txBody>
          <a:bodyPr/>
          <a:lstStyle/>
          <a:p>
            <a:r>
              <a:rPr lang="en-US" sz="2000" dirty="0" smtClean="0"/>
              <a:t>April 30, 2018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19200" y="4528458"/>
            <a:ext cx="7315200" cy="457200"/>
          </a:xfrm>
        </p:spPr>
        <p:txBody>
          <a:bodyPr/>
          <a:lstStyle/>
          <a:p>
            <a:r>
              <a:rPr lang="en-US" sz="2000" dirty="0" smtClean="0"/>
              <a:t>Fiscal and Management Control Board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99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Agenda 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4" y="1752600"/>
            <a:ext cx="8348472" cy="44384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Customer Communications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SL3-Chelsea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RIDE</a:t>
            </a:r>
          </a:p>
        </p:txBody>
      </p:sp>
    </p:spTree>
    <p:extLst>
      <p:ext uri="{BB962C8B-B14F-4D97-AF65-F5344CB8AC3E}">
        <p14:creationId xmlns:p14="http://schemas.microsoft.com/office/powerpoint/2010/main" val="10526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51547" cy="466344"/>
          </a:xfrm>
        </p:spPr>
        <p:txBody>
          <a:bodyPr/>
          <a:lstStyle/>
          <a:p>
            <a:r>
              <a:rPr lang="en-US" sz="2400" dirty="0" smtClean="0"/>
              <a:t>Customer Communications Update</a:t>
            </a:r>
            <a:endParaRPr lang="en-US" sz="2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381000"/>
            <a:ext cx="7309716" cy="228600"/>
          </a:xfrm>
        </p:spPr>
        <p:txBody>
          <a:bodyPr/>
          <a:lstStyle/>
          <a:p>
            <a:r>
              <a:rPr lang="en-US" sz="1400" dirty="0" smtClean="0"/>
              <a:t>GM’s Remarks 4/20/18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53314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endParaRPr lang="en-US" b="1" u="sng" dirty="0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447800"/>
            <a:ext cx="5257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delays: shifting away from range of minutes to estimated maximum number of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Further reduces subjectivity found in range and “minor,” “moderate,” “severe”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Customers can make more informed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/>
            <a:endParaRPr lang="en-US" b="1" dirty="0" smtClean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28" y="3733800"/>
            <a:ext cx="3808879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535" y="2934116"/>
            <a:ext cx="3810000" cy="276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54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51547" cy="466344"/>
          </a:xfrm>
        </p:spPr>
        <p:txBody>
          <a:bodyPr/>
          <a:lstStyle/>
          <a:p>
            <a:r>
              <a:rPr lang="en-US" sz="2400" dirty="0" smtClean="0"/>
              <a:t>Customer Communications Update</a:t>
            </a:r>
            <a:endParaRPr lang="en-US" sz="2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381000"/>
            <a:ext cx="7309716" cy="228600"/>
          </a:xfrm>
        </p:spPr>
        <p:txBody>
          <a:bodyPr/>
          <a:lstStyle/>
          <a:p>
            <a:r>
              <a:rPr lang="en-US" sz="1400" dirty="0" smtClean="0"/>
              <a:t>GM’s Remarks 4/20/18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53314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endParaRPr lang="en-US" b="1" u="sng" dirty="0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447800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Mirroring practice of Transit Ambassadors, now CSAs have tablets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way to answer common questions, provide directions, directly connect with Customer Support team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increased customer value, especially for visitors and infrequent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/>
            <a:endParaRPr lang="en-US" b="1" dirty="0" smtClean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26" y="3429000"/>
            <a:ext cx="2743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46191"/>
            <a:ext cx="2157663" cy="145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3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3" y="3429000"/>
            <a:ext cx="2648030" cy="1702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 descr="image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209" y="3429000"/>
            <a:ext cx="2527300" cy="242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9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51547" cy="466344"/>
          </a:xfrm>
        </p:spPr>
        <p:txBody>
          <a:bodyPr/>
          <a:lstStyle/>
          <a:p>
            <a:r>
              <a:rPr lang="en-US" sz="2400" dirty="0" smtClean="0"/>
              <a:t>Customer Communications Update</a:t>
            </a:r>
            <a:endParaRPr lang="en-US" sz="2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381000"/>
            <a:ext cx="7309716" cy="228600"/>
          </a:xfrm>
        </p:spPr>
        <p:txBody>
          <a:bodyPr/>
          <a:lstStyle/>
          <a:p>
            <a:r>
              <a:rPr lang="en-US" sz="1400" dirty="0" smtClean="0"/>
              <a:t>GM’s Remarks 4/20/18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53314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endParaRPr lang="en-US" b="1" u="sng" dirty="0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447800"/>
            <a:ext cx="485775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group identified need for a new training program for customer communications for all of our vehicle operators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 far close to 300 operators completed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educates all train and bus operators on announcements that have customer value by providing important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also discourages use of T jargon not commonly understood by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/>
            <a:endParaRPr lang="en-US" b="1" dirty="0" smtClean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150" y="2218944"/>
            <a:ext cx="3695700" cy="2520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4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51547" cy="466344"/>
          </a:xfrm>
        </p:spPr>
        <p:txBody>
          <a:bodyPr/>
          <a:lstStyle/>
          <a:p>
            <a:r>
              <a:rPr lang="en-US" sz="2400" dirty="0" smtClean="0"/>
              <a:t>Customer Communications Update</a:t>
            </a:r>
            <a:endParaRPr lang="en-US" sz="2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381000"/>
            <a:ext cx="7309716" cy="228600"/>
          </a:xfrm>
        </p:spPr>
        <p:txBody>
          <a:bodyPr/>
          <a:lstStyle/>
          <a:p>
            <a:r>
              <a:rPr lang="en-US" sz="1400" dirty="0" smtClean="0"/>
              <a:t>GM’s Remarks 4/20/18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53314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endParaRPr lang="en-US" b="1" u="sng" dirty="0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447801"/>
            <a:ext cx="8153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Starting with Orange Line, pilot asks customers for assistance to identify malfunctioning audio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addition to updating announcement protocols, and investing in employee training, also need to focus on vehicle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Pending success, pilot likely to be expanded to other lines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/>
            <a:endParaRPr lang="en-US" b="1" dirty="0" smtClean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124200"/>
            <a:ext cx="7010400" cy="3018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55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SL3-Chelsea – launched Saturday, April 21 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3" y="1514856"/>
            <a:ext cx="5216221" cy="46741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First new service on dedicated ROW since Greenbush in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Offers customers new option of one-seat ride between Chelsea downtown Boston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SL3 runs along 1.2 mile dedicated busway in Chelsea, Coughlin Bypass Road in East Boston before joining existing SL routes to waterfront and South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258" y="4318086"/>
            <a:ext cx="2438400" cy="1871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447800"/>
            <a:ext cx="2771775" cy="3557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69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SL3-Chelsea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3" y="1514856"/>
            <a:ext cx="5216221" cy="46741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Thank you to MassDOT Highway 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Highway District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Major improvement for our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Significant milestone for cooperation between two 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New opportunities for:</a:t>
            </a:r>
          </a:p>
          <a:p>
            <a:pPr marL="685800" lvl="1" indent="-285750"/>
            <a:r>
              <a:rPr lang="en-US" sz="2000" dirty="0" smtClean="0">
                <a:solidFill>
                  <a:schemeClr val="tx1"/>
                </a:solidFill>
              </a:rPr>
              <a:t>Mobility</a:t>
            </a:r>
          </a:p>
          <a:p>
            <a:pPr marL="685800" lvl="1" indent="-285750"/>
            <a:r>
              <a:rPr lang="en-US" sz="2000" dirty="0" smtClean="0">
                <a:solidFill>
                  <a:schemeClr val="tx1"/>
                </a:solidFill>
              </a:rPr>
              <a:t>Housing</a:t>
            </a:r>
          </a:p>
          <a:p>
            <a:pPr marL="685800" lvl="1" indent="-285750"/>
            <a:r>
              <a:rPr lang="en-US" sz="2000" dirty="0" smtClean="0">
                <a:solidFill>
                  <a:schemeClr val="tx1"/>
                </a:solidFill>
              </a:rPr>
              <a:t>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447800"/>
            <a:ext cx="2566215" cy="3210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200400"/>
            <a:ext cx="2057898" cy="283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6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RIDE Update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3" y="1514856"/>
            <a:ext cx="7751549" cy="461337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Transition process started in December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New procurement based on lessons learned and helpful insight from RIDE advocates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Ultimate goal is to deliver a reliable service on which our most vulnerable customers can depend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113" y="3657600"/>
            <a:ext cx="3214687" cy="224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0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heme/theme1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cmpd="tri">
          <a:solidFill>
            <a:schemeClr val="tx1"/>
          </a:solidFill>
          <a:headEnd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15842</TotalTime>
  <Pages>5</Pages>
  <Words>341</Words>
  <Characters>0</Characters>
  <Application>Microsoft Office PowerPoint</Application>
  <DocSecurity>0</DocSecurity>
  <PresentationFormat>On-screen Show (4:3)</PresentationFormat>
  <Lines>0</Lines>
  <Paragraphs>58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Presentation3</vt:lpstr>
      <vt:lpstr>General Manager’s Remarks</vt:lpstr>
      <vt:lpstr>Agenda </vt:lpstr>
      <vt:lpstr>Customer Communications Update</vt:lpstr>
      <vt:lpstr>Customer Communications Update</vt:lpstr>
      <vt:lpstr>Customer Communications Update</vt:lpstr>
      <vt:lpstr>Customer Communications Update</vt:lpstr>
      <vt:lpstr>SL3-Chelsea – launched Saturday, April 21 </vt:lpstr>
      <vt:lpstr>SL3-Chelsea</vt:lpstr>
      <vt:lpstr>RIDE Update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YTD Capital spending has been lower than expected due to delays in GLX and Other projects</dc:title>
  <dc:creator>srashin</dc:creator>
  <cp:lastModifiedBy>Cotter, Nancy</cp:lastModifiedBy>
  <cp:revision>714</cp:revision>
  <cp:lastPrinted>2017-04-24T15:15:13Z</cp:lastPrinted>
  <dcterms:modified xsi:type="dcterms:W3CDTF">2018-04-30T15:27:42Z</dcterms:modified>
</cp:coreProperties>
</file>

<file path=docProps/infrawarePen.xml><?xml version="1.0" encoding="utf-8"?>
<InfrawarePenDraw xmlns="http://www.infraware.co.kr/2012/penmode"/>
</file>