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3.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4" r:id="rId3"/>
    <p:sldMasterId id="2147483682" r:id="rId4"/>
    <p:sldMasterId id="2147483690" r:id="rId5"/>
    <p:sldMasterId id="2147483698" r:id="rId6"/>
    <p:sldMasterId id="2147483706" r:id="rId7"/>
    <p:sldMasterId id="2147483720" r:id="rId8"/>
    <p:sldMasterId id="2147483732" r:id="rId9"/>
    <p:sldMasterId id="2147483750" r:id="rId10"/>
  </p:sldMasterIdLst>
  <p:notesMasterIdLst>
    <p:notesMasterId r:id="rId54"/>
  </p:notesMasterIdLst>
  <p:handoutMasterIdLst>
    <p:handoutMasterId r:id="rId55"/>
  </p:handoutMasterIdLst>
  <p:sldIdLst>
    <p:sldId id="434" r:id="rId11"/>
    <p:sldId id="440" r:id="rId12"/>
    <p:sldId id="441" r:id="rId13"/>
    <p:sldId id="442" r:id="rId14"/>
    <p:sldId id="435" r:id="rId15"/>
    <p:sldId id="436" r:id="rId16"/>
    <p:sldId id="438" r:id="rId17"/>
    <p:sldId id="437" r:id="rId18"/>
    <p:sldId id="443" r:id="rId19"/>
    <p:sldId id="444" r:id="rId20"/>
    <p:sldId id="451" r:id="rId21"/>
    <p:sldId id="452" r:id="rId22"/>
    <p:sldId id="453" r:id="rId23"/>
    <p:sldId id="454" r:id="rId24"/>
    <p:sldId id="455" r:id="rId25"/>
    <p:sldId id="456" r:id="rId26"/>
    <p:sldId id="457" r:id="rId27"/>
    <p:sldId id="458" r:id="rId28"/>
    <p:sldId id="459" r:id="rId29"/>
    <p:sldId id="460" r:id="rId30"/>
    <p:sldId id="461" r:id="rId31"/>
    <p:sldId id="462" r:id="rId32"/>
    <p:sldId id="463" r:id="rId33"/>
    <p:sldId id="468" r:id="rId34"/>
    <p:sldId id="469" r:id="rId35"/>
    <p:sldId id="472" r:id="rId36"/>
    <p:sldId id="473" r:id="rId37"/>
    <p:sldId id="477" r:id="rId38"/>
    <p:sldId id="478" r:id="rId39"/>
    <p:sldId id="479" r:id="rId40"/>
    <p:sldId id="480" r:id="rId41"/>
    <p:sldId id="481" r:id="rId42"/>
    <p:sldId id="482" r:id="rId43"/>
    <p:sldId id="483" r:id="rId44"/>
    <p:sldId id="484" r:id="rId45"/>
    <p:sldId id="485" r:id="rId46"/>
    <p:sldId id="486" r:id="rId47"/>
    <p:sldId id="487" r:id="rId48"/>
    <p:sldId id="488" r:id="rId49"/>
    <p:sldId id="489" r:id="rId50"/>
    <p:sldId id="490" r:id="rId51"/>
    <p:sldId id="491" r:id="rId52"/>
    <p:sldId id="492" r:id="rId5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ne, Mark (ANF)" initials="FM" lastIdx="8" clrIdx="0"/>
  <p:cmAuthor id="1" name="Sanchez, Natalie (ANF)" initials="SN(" lastIdx="0" clrIdx="1"/>
  <p:cmAuthor id="2" name="O'Malley, Helen (ANF)" initials="OH" lastIdx="1" clrIdx="2"/>
  <p:cmAuthor id="3" name="Alice Brown" initials="" lastIdx="6" clrIdx="3"/>
  <p:cmAuthor id="4" name="Mario Scott" initials=""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C268"/>
    <a:srgbClr val="49A942"/>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2" autoAdjust="0"/>
    <p:restoredTop sz="83565" autoAdjust="0"/>
  </p:normalViewPr>
  <p:slideViewPr>
    <p:cSldViewPr>
      <p:cViewPr>
        <p:scale>
          <a:sx n="50" d="100"/>
          <a:sy n="50" d="100"/>
        </p:scale>
        <p:origin x="1696" y="8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60"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7-07-06T22:23:01.484" idx="1">
    <p:pos x="6000" y="100"/>
    <p:text>I've added what we have for the slides. The only thing we aren't sure about is the owner/operator for Thompson Island. We will confirm that tomorrow (Friday) and add the maps</p:text>
  </p:cm>
  <p:cm authorId="3" dt="2017-07-07T18:18:49.277" idx="1">
    <p:pos x="6000" y="0"/>
    <p:text>+mario.scott@sdgworld.net I've created the framework with the information I know for existing ferry service in the harbor including to the islands on slides 12 - 22. When you get the background data from Charley on owners, operators, funding, and farebox recovery you can add it here or in an exported powerpoint</p:text>
  </p:cm>
  <p:cm authorId="4" dt="2017-07-07T18:18:49.277" idx="2">
    <p:pos x="6000" y="200"/>
    <p:text>Added the maps</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7-07-07T18:40:46.041" idx="2">
    <p:pos x="6000" y="0"/>
    <p:text>+mario.scott@sdgworld.net show boats going to little brewster (I've added a dot to show destination</p:text>
  </p:cm>
</p:cmLst>
</file>

<file path=ppt/comments/comment3.xml><?xml version="1.0" encoding="utf-8"?>
<p:cmLst xmlns:a="http://schemas.openxmlformats.org/drawingml/2006/main" xmlns:r="http://schemas.openxmlformats.org/officeDocument/2006/relationships" xmlns:p="http://schemas.openxmlformats.org/presentationml/2006/main">
  <p:cm authorId="3" dt="2017-07-10T20:47:40.302" idx="4">
    <p:pos x="6000" y="0"/>
    <p:text>+kristen.kissinger@kpff.com +pierre.vilain@sdgworld.net : Astrid specifically requested that even more emphasis be placed on private funding so I've added bullets on that to the right of this slide. Please pass this information along to Mike.
Thanks!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3979" cy="465773"/>
          </a:xfrm>
          <a:prstGeom prst="rect">
            <a:avLst/>
          </a:prstGeom>
        </p:spPr>
        <p:txBody>
          <a:bodyPr vert="horz" lIns="91572" tIns="45786" rIns="91572" bIns="45786" rtlCol="0"/>
          <a:lstStyle>
            <a:lvl1pPr algn="l">
              <a:defRPr sz="1200"/>
            </a:lvl1pPr>
          </a:lstStyle>
          <a:p>
            <a:endParaRPr lang="en-US" dirty="0"/>
          </a:p>
        </p:txBody>
      </p:sp>
      <p:sp>
        <p:nvSpPr>
          <p:cNvPr id="3" name="Date Placeholder 2"/>
          <p:cNvSpPr>
            <a:spLocks noGrp="1"/>
          </p:cNvSpPr>
          <p:nvPr>
            <p:ph type="dt" sz="quarter" idx="1"/>
          </p:nvPr>
        </p:nvSpPr>
        <p:spPr>
          <a:xfrm>
            <a:off x="3977533" y="0"/>
            <a:ext cx="3043979" cy="465773"/>
          </a:xfrm>
          <a:prstGeom prst="rect">
            <a:avLst/>
          </a:prstGeom>
        </p:spPr>
        <p:txBody>
          <a:bodyPr vert="horz" lIns="91572" tIns="45786" rIns="91572" bIns="45786" rtlCol="0"/>
          <a:lstStyle>
            <a:lvl1pPr algn="r">
              <a:defRPr sz="1200"/>
            </a:lvl1pPr>
          </a:lstStyle>
          <a:p>
            <a:fld id="{67FC91CD-EC66-4A18-8356-1EE436EAD520}" type="datetimeFigureOut">
              <a:rPr lang="en-US" smtClean="0"/>
              <a:pPr/>
              <a:t>10/5/17</a:t>
            </a:fld>
            <a:endParaRPr lang="en-US" dirty="0"/>
          </a:p>
        </p:txBody>
      </p:sp>
      <p:sp>
        <p:nvSpPr>
          <p:cNvPr id="4" name="Footer Placeholder 3"/>
          <p:cNvSpPr>
            <a:spLocks noGrp="1"/>
          </p:cNvSpPr>
          <p:nvPr>
            <p:ph type="ftr" sz="quarter" idx="2"/>
          </p:nvPr>
        </p:nvSpPr>
        <p:spPr>
          <a:xfrm>
            <a:off x="3" y="8841738"/>
            <a:ext cx="3043979" cy="465773"/>
          </a:xfrm>
          <a:prstGeom prst="rect">
            <a:avLst/>
          </a:prstGeom>
        </p:spPr>
        <p:txBody>
          <a:bodyPr vert="horz" lIns="91572" tIns="45786" rIns="91572" bIns="457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3" y="8841738"/>
            <a:ext cx="3043979" cy="465773"/>
          </a:xfrm>
          <a:prstGeom prst="rect">
            <a:avLst/>
          </a:prstGeom>
        </p:spPr>
        <p:txBody>
          <a:bodyPr vert="horz" lIns="91572" tIns="45786" rIns="91572" bIns="45786" rtlCol="0" anchor="b"/>
          <a:lstStyle>
            <a:lvl1pPr algn="r">
              <a:defRPr sz="1200"/>
            </a:lvl1pPr>
          </a:lstStyle>
          <a:p>
            <a:fld id="{0067DF2E-02ED-4A4C-8E06-6129E718A6A6}" type="slidenum">
              <a:rPr lang="en-US" smtClean="0"/>
              <a:pPr/>
              <a:t>‹#›</a:t>
            </a:fld>
            <a:endParaRPr lang="en-US" dirty="0"/>
          </a:p>
        </p:txBody>
      </p:sp>
    </p:spTree>
    <p:extLst>
      <p:ext uri="{BB962C8B-B14F-4D97-AF65-F5344CB8AC3E}">
        <p14:creationId xmlns:p14="http://schemas.microsoft.com/office/powerpoint/2010/main" val="3333363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2" tIns="46656" rIns="93312" bIns="46656" rtlCol="0"/>
          <a:lstStyle>
            <a:lvl1pPr algn="l">
              <a:defRPr sz="1200"/>
            </a:lvl1pPr>
          </a:lstStyle>
          <a:p>
            <a:endParaRPr lang="en-US" dirty="0"/>
          </a:p>
        </p:txBody>
      </p:sp>
      <p:sp>
        <p:nvSpPr>
          <p:cNvPr id="3" name="Date Placeholder 2"/>
          <p:cNvSpPr>
            <a:spLocks noGrp="1"/>
          </p:cNvSpPr>
          <p:nvPr>
            <p:ph type="dt" idx="1"/>
          </p:nvPr>
        </p:nvSpPr>
        <p:spPr>
          <a:xfrm>
            <a:off x="3978131" y="0"/>
            <a:ext cx="3043344" cy="465455"/>
          </a:xfrm>
          <a:prstGeom prst="rect">
            <a:avLst/>
          </a:prstGeom>
        </p:spPr>
        <p:txBody>
          <a:bodyPr vert="horz" lIns="93312" tIns="46656" rIns="93312" bIns="46656" rtlCol="0"/>
          <a:lstStyle>
            <a:lvl1pPr algn="r">
              <a:defRPr sz="1200"/>
            </a:lvl1pPr>
          </a:lstStyle>
          <a:p>
            <a:fld id="{EBDB8D75-8256-4DE6-960E-3CB80FF15074}" type="datetimeFigureOut">
              <a:rPr lang="en-US" smtClean="0"/>
              <a:pPr/>
              <a:t>10/5/17</a:t>
            </a:fld>
            <a:endParaRPr lang="en-US" dirty="0"/>
          </a:p>
        </p:txBody>
      </p:sp>
      <p:sp>
        <p:nvSpPr>
          <p:cNvPr id="4" name="Slide Image Placeholder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3312" tIns="46656" rIns="93312" bIns="46656" rtlCol="0" anchor="ctr"/>
          <a:lstStyle/>
          <a:p>
            <a:endParaRPr lang="en-US" dirty="0"/>
          </a:p>
        </p:txBody>
      </p:sp>
      <p:sp>
        <p:nvSpPr>
          <p:cNvPr id="5" name="Notes Placeholder 4"/>
          <p:cNvSpPr>
            <a:spLocks noGrp="1"/>
          </p:cNvSpPr>
          <p:nvPr>
            <p:ph type="body" sz="quarter" idx="3"/>
          </p:nvPr>
        </p:nvSpPr>
        <p:spPr>
          <a:xfrm>
            <a:off x="702311" y="4421824"/>
            <a:ext cx="5618480" cy="4189095"/>
          </a:xfrm>
          <a:prstGeom prst="rect">
            <a:avLst/>
          </a:prstGeom>
        </p:spPr>
        <p:txBody>
          <a:bodyPr vert="horz" lIns="93312" tIns="46656" rIns="93312" bIns="46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4" cy="465455"/>
          </a:xfrm>
          <a:prstGeom prst="rect">
            <a:avLst/>
          </a:prstGeom>
        </p:spPr>
        <p:txBody>
          <a:bodyPr vert="horz" lIns="93312" tIns="46656" rIns="93312" bIns="4665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1"/>
            <a:ext cx="3043344" cy="465455"/>
          </a:xfrm>
          <a:prstGeom prst="rect">
            <a:avLst/>
          </a:prstGeom>
        </p:spPr>
        <p:txBody>
          <a:bodyPr vert="horz" lIns="93312" tIns="46656" rIns="93312" bIns="46656" rtlCol="0" anchor="b"/>
          <a:lstStyle>
            <a:lvl1pPr algn="r">
              <a:defRPr sz="1200"/>
            </a:lvl1pPr>
          </a:lstStyle>
          <a:p>
            <a:fld id="{9B3A0E2F-76B9-417E-B0DC-AF868851F63D}" type="slidenum">
              <a:rPr lang="en-US" smtClean="0"/>
              <a:pPr/>
              <a:t>‹#›</a:t>
            </a:fld>
            <a:endParaRPr lang="en-US" dirty="0"/>
          </a:p>
        </p:txBody>
      </p:sp>
    </p:spTree>
    <p:extLst>
      <p:ext uri="{BB962C8B-B14F-4D97-AF65-F5344CB8AC3E}">
        <p14:creationId xmlns:p14="http://schemas.microsoft.com/office/powerpoint/2010/main" val="281479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10/5/17</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49837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r>
              <a:rPr lang="en"/>
              <a:t>Pierre: Also note verbally that some of the 34 harbor islands became a state park in 1970 and all 34 islands became part of the Boston Harbor Islands National Recreational Area in 1996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r>
              <a:rPr lang="en"/>
              <a:t>Pierre: slides 12 - 23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r>
              <a:rPr lang="en"/>
              <a:t>This route occasionally serves Grape Island.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pPr>
              <a:buClr>
                <a:schemeClr val="dk1"/>
              </a:buClr>
              <a:buSzPct val="100000"/>
            </a:pPr>
            <a:r>
              <a:rPr lang="en"/>
              <a:t>Short term (1 summer) mitigation. Future is TBD and continuation should not be assumed.</a:t>
            </a:r>
          </a:p>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r>
              <a:rPr lang="en"/>
              <a:t>Some funding for the service from Quincy is coming from the MBTA as a mitigation for the construction impacts from the Red Line (at Wollaston). The current level of support may not be possible or justified in the future.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r>
              <a:rPr lang="en"/>
              <a:t>Note that while there is not direct service from Boston to the camping islands, you can take a ferry from Boston to Georges and change to get on the Inter-Island Service)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endParaRPr dirty="0"/>
          </a:p>
          <a:p>
            <a:pPr marL="466621" indent="-233310">
              <a:buChar char="+"/>
            </a:pPr>
            <a:r>
              <a:rPr lang="en" dirty="0"/>
              <a:t>The National Park Service defines the harbor as Salem to Scituate and is looking at ferry service to the 8 islands within the 34 islands of the park</a:t>
            </a:r>
          </a:p>
          <a:p>
            <a:pPr marL="466621" indent="-233310">
              <a:buChar char="+"/>
            </a:pPr>
            <a:r>
              <a:rPr lang="en" dirty="0"/>
              <a:t>We are currently using the same harbor definition for the comprehensive study of land-side to land-side service, but we are open to expanding the definition to include other key sites including Plymouth, Gloucester, and Provincetown as applicable.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r>
              <a:rPr lang="en"/>
              <a:t>Same contract as the service from Boston described in the previous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pPr marL="758258" lvl="2" indent="-136098">
              <a:spcBef>
                <a:spcPts val="653"/>
              </a:spcBef>
              <a:buClr>
                <a:schemeClr val="dk1"/>
              </a:buClr>
              <a:buSzPct val="100000"/>
              <a:buChar char="•"/>
            </a:pPr>
            <a:r>
              <a:rPr lang="en" sz="1400">
                <a:solidFill>
                  <a:schemeClr val="dk1"/>
                </a:solidFill>
              </a:rPr>
              <a:t>Design software - (computational fluid dynamics)</a:t>
            </a:r>
          </a:p>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xfrm>
            <a:off x="422182" y="4422132"/>
            <a:ext cx="6404311" cy="47653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2567"/>
            <a:endParaRPr lang="en-US" altLang="en-US" sz="1500" dirty="0"/>
          </a:p>
        </p:txBody>
      </p:sp>
      <p:sp>
        <p:nvSpPr>
          <p:cNvPr id="122884" name="Slide Number Placeholder 3"/>
          <p:cNvSpPr>
            <a:spLocks noGrp="1"/>
          </p:cNvSpPr>
          <p:nvPr>
            <p:ph type="sldNum" sz="quarter" idx="5"/>
          </p:nvPr>
        </p:nvSpPr>
        <p:spPr bwMode="auto">
          <a:xfrm>
            <a:off x="3977928" y="8842724"/>
            <a:ext cx="3043649" cy="4648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64" tIns="44132" rIns="88264" bIns="44132"/>
          <a:lstStyle>
            <a:lvl1pPr>
              <a:defRPr>
                <a:solidFill>
                  <a:schemeClr val="tx1"/>
                </a:solidFill>
                <a:latin typeface="Arial" charset="0"/>
                <a:ea typeface="ＭＳ Ｐゴシック" pitchFamily="34" charset="-128"/>
              </a:defRPr>
            </a:lvl1pPr>
            <a:lvl2pPr marL="717149" indent="-275826">
              <a:defRPr>
                <a:solidFill>
                  <a:schemeClr val="tx1"/>
                </a:solidFill>
                <a:latin typeface="Arial" charset="0"/>
                <a:ea typeface="ＭＳ Ｐゴシック" pitchFamily="34" charset="-128"/>
              </a:defRPr>
            </a:lvl2pPr>
            <a:lvl3pPr marL="1103307" indent="-220661">
              <a:defRPr>
                <a:solidFill>
                  <a:schemeClr val="tx1"/>
                </a:solidFill>
                <a:latin typeface="Arial" charset="0"/>
                <a:ea typeface="ＭＳ Ｐゴシック" pitchFamily="34" charset="-128"/>
              </a:defRPr>
            </a:lvl3pPr>
            <a:lvl4pPr marL="1544631" indent="-220661">
              <a:defRPr>
                <a:solidFill>
                  <a:schemeClr val="tx1"/>
                </a:solidFill>
                <a:latin typeface="Arial" charset="0"/>
                <a:ea typeface="ＭＳ Ｐゴシック" pitchFamily="34" charset="-128"/>
              </a:defRPr>
            </a:lvl4pPr>
            <a:lvl5pPr marL="1985953" indent="-220661">
              <a:defRPr>
                <a:solidFill>
                  <a:schemeClr val="tx1"/>
                </a:solidFill>
                <a:latin typeface="Arial" charset="0"/>
                <a:ea typeface="ＭＳ Ｐゴシック" pitchFamily="34" charset="-128"/>
              </a:defRPr>
            </a:lvl5pPr>
            <a:lvl6pPr marL="2427276" indent="-220661" defTabSz="881114" eaLnBrk="0" fontAlgn="base" hangingPunct="0">
              <a:spcBef>
                <a:spcPct val="0"/>
              </a:spcBef>
              <a:spcAft>
                <a:spcPct val="0"/>
              </a:spcAft>
              <a:defRPr>
                <a:solidFill>
                  <a:schemeClr val="tx1"/>
                </a:solidFill>
                <a:latin typeface="Arial" charset="0"/>
                <a:ea typeface="ＭＳ Ｐゴシック" pitchFamily="34" charset="-128"/>
              </a:defRPr>
            </a:lvl6pPr>
            <a:lvl7pPr marL="2868598" indent="-220661" defTabSz="881114" eaLnBrk="0" fontAlgn="base" hangingPunct="0">
              <a:spcBef>
                <a:spcPct val="0"/>
              </a:spcBef>
              <a:spcAft>
                <a:spcPct val="0"/>
              </a:spcAft>
              <a:defRPr>
                <a:solidFill>
                  <a:schemeClr val="tx1"/>
                </a:solidFill>
                <a:latin typeface="Arial" charset="0"/>
                <a:ea typeface="ＭＳ Ｐゴシック" pitchFamily="34" charset="-128"/>
              </a:defRPr>
            </a:lvl7pPr>
            <a:lvl8pPr marL="3309921" indent="-220661" defTabSz="881114" eaLnBrk="0" fontAlgn="base" hangingPunct="0">
              <a:spcBef>
                <a:spcPct val="0"/>
              </a:spcBef>
              <a:spcAft>
                <a:spcPct val="0"/>
              </a:spcAft>
              <a:defRPr>
                <a:solidFill>
                  <a:schemeClr val="tx1"/>
                </a:solidFill>
                <a:latin typeface="Arial" charset="0"/>
                <a:ea typeface="ＭＳ Ｐゴシック" pitchFamily="34" charset="-128"/>
              </a:defRPr>
            </a:lvl8pPr>
            <a:lvl9pPr marL="3751243" indent="-220661" defTabSz="881114" eaLnBrk="0" fontAlgn="base" hangingPunct="0">
              <a:spcBef>
                <a:spcPct val="0"/>
              </a:spcBef>
              <a:spcAft>
                <a:spcPct val="0"/>
              </a:spcAft>
              <a:defRPr>
                <a:solidFill>
                  <a:schemeClr val="tx1"/>
                </a:solidFill>
                <a:latin typeface="Arial" charset="0"/>
                <a:ea typeface="ＭＳ Ｐゴシック" pitchFamily="34" charset="-128"/>
              </a:defRPr>
            </a:lvl9pPr>
          </a:lstStyle>
          <a:p>
            <a:fld id="{CDBA185B-2672-429F-9984-360354DFB626}" type="slidenum">
              <a:rPr lang="en-US" altLang="en-US">
                <a:solidFill>
                  <a:prstClr val="black"/>
                </a:solidFill>
                <a:latin typeface="Calibri" pitchFamily="34" charset="0"/>
              </a:rPr>
              <a:pPr/>
              <a:t>30</a:t>
            </a:fld>
            <a:endParaRPr lang="en-US" altLang="en-US" dirty="0">
              <a:solidFill>
                <a:prstClr val="black"/>
              </a:solidFill>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702946" y="4422459"/>
            <a:ext cx="5617158" cy="4188915"/>
          </a:xfrm>
          <a:prstGeom prst="rect">
            <a:avLst/>
          </a:prstGeom>
        </p:spPr>
        <p:txBody>
          <a:bodyPr lIns="91560" tIns="91560" rIns="91560" bIns="91560" anchor="t" anchorCtr="0">
            <a:noAutofit/>
          </a:bodyPr>
          <a:lstStyle/>
          <a:p>
            <a:r>
              <a:rPr lang="en-US"/>
              <a:t>Maintaining and updating data may be of interest to the Water Transportation Advisory Council</a:t>
            </a:r>
          </a:p>
          <a:p>
            <a:endParaRPr/>
          </a:p>
          <a:p>
            <a:r>
              <a:rPr lang="en-US"/>
              <a:t>Consultant expertise and value in:</a:t>
            </a:r>
          </a:p>
          <a:p>
            <a:endParaRPr/>
          </a:p>
          <a:p>
            <a:pPr marL="457879" indent="-228940">
              <a:buAutoNum type="arabicParenR"/>
            </a:pPr>
            <a:r>
              <a:rPr lang="en-US"/>
              <a:t>understanding what we need to profile and how various components of profile weigh in potential success of a service</a:t>
            </a:r>
          </a:p>
          <a:p>
            <a:pPr marL="457879" indent="-228940">
              <a:buAutoNum type="arabicParenR"/>
            </a:pPr>
            <a:r>
              <a:rPr lang="en-US"/>
              <a:t>what time frames and how to categorize services for evaluation, and best practices that inform definitions of “financially sustainable”</a:t>
            </a:r>
          </a:p>
          <a:p>
            <a:pPr marL="457879" indent="-228940">
              <a:buAutoNum type="arabicParenR"/>
            </a:pPr>
            <a:r>
              <a:rPr lang="en-US"/>
              <a:t>detailed market and feasibility analysis requirements specific to passenger ferry services (different from other transportation demand modelling)</a:t>
            </a:r>
          </a:p>
          <a:p>
            <a:endParaRPr/>
          </a:p>
          <a:p>
            <a:endParaRPr/>
          </a:p>
        </p:txBody>
      </p:sp>
      <p:sp>
        <p:nvSpPr>
          <p:cNvPr id="101" name="Shape 10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pPr marL="466621" indent="-233310">
              <a:buChar char="-"/>
            </a:pPr>
            <a:r>
              <a:rPr lang="en" dirty="0" smtClean="0"/>
              <a:t>The </a:t>
            </a:r>
            <a:r>
              <a:rPr lang="en" dirty="0"/>
              <a:t>study will look at the funding gap between service with full fare-box recovery and proposed service and assess the deficit that may need to be subsidized </a:t>
            </a:r>
          </a:p>
          <a:p>
            <a:pPr marL="466621" indent="-233310">
              <a:buChar char="-"/>
            </a:pPr>
            <a:r>
              <a:rPr lang="en" dirty="0"/>
              <a:t>Having Elliot Bay Design Group on the team enables us to look at the latest in vessel technology and typologies both to study possible emissions as well as to estimate the vessel type and capital costs for the proposed services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702947" y="4422459"/>
            <a:ext cx="5617207" cy="4188778"/>
          </a:xfrm>
          <a:prstGeom prst="rect">
            <a:avLst/>
          </a:prstGeom>
        </p:spPr>
        <p:txBody>
          <a:bodyPr lIns="91560" tIns="91560" rIns="91560" bIns="91560" anchor="t" anchorCtr="0">
            <a:noAutofit/>
          </a:bodyPr>
          <a:lstStyle/>
          <a:p>
            <a:r>
              <a:rPr lang="en-US"/>
              <a:t>“Funnel” approach</a:t>
            </a:r>
          </a:p>
          <a:p>
            <a:endParaRPr/>
          </a:p>
          <a:p>
            <a:r>
              <a:rPr lang="en-US"/>
              <a:t>existing data…</a:t>
            </a:r>
          </a:p>
          <a:p>
            <a:r>
              <a:rPr lang="en-US"/>
              <a:t>existing models…</a:t>
            </a:r>
          </a:p>
          <a:p>
            <a:r>
              <a:rPr lang="en-US"/>
              <a:t>then new survey or other data at detailed market analysis</a:t>
            </a:r>
          </a:p>
          <a:p>
            <a:endParaRPr/>
          </a:p>
          <a:p>
            <a:r>
              <a:rPr lang="en-US"/>
              <a:t>Task include:</a:t>
            </a:r>
          </a:p>
          <a:p>
            <a:r>
              <a:rPr lang="en-US"/>
              <a:t>best practices for alternative fuel vessels and emissions impact models</a:t>
            </a:r>
          </a:p>
          <a:p>
            <a:r>
              <a:rPr lang="en-US"/>
              <a:t>model boat specs and estimated costs and time frames for procurement</a:t>
            </a:r>
          </a:p>
          <a:p>
            <a:r>
              <a:rPr lang="en-US"/>
              <a:t>analysis of grant possibilities and applicability to proposed services</a:t>
            </a:r>
          </a:p>
        </p:txBody>
      </p:sp>
      <p:sp>
        <p:nvSpPr>
          <p:cNvPr id="109" name="Shape 10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702947" y="4422459"/>
            <a:ext cx="5617207" cy="4188778"/>
          </a:xfrm>
          <a:prstGeom prst="rect">
            <a:avLst/>
          </a:prstGeom>
        </p:spPr>
        <p:txBody>
          <a:bodyPr lIns="91560" tIns="91560" rIns="91560" bIns="91560" anchor="t" anchorCtr="0">
            <a:noAutofit/>
          </a:bodyPr>
          <a:lstStyle/>
          <a:p>
            <a:endParaRPr/>
          </a:p>
        </p:txBody>
      </p:sp>
      <p:sp>
        <p:nvSpPr>
          <p:cNvPr id="117" name="Shape 11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endParaRPr lang="e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85" indent="-173285">
              <a:buFont typeface="Arial" panose="020B0604020202020204" pitchFamily="34" charset="0"/>
              <a:buChar char="•"/>
            </a:pPr>
            <a:r>
              <a:rPr lang="en-US" b="0" dirty="0" smtClean="0">
                <a:solidFill>
                  <a:srgbClr val="7030A0"/>
                </a:solidFill>
              </a:rPr>
              <a:t>The</a:t>
            </a:r>
            <a:r>
              <a:rPr lang="en-US" b="0" baseline="0" dirty="0" smtClean="0">
                <a:solidFill>
                  <a:srgbClr val="7030A0"/>
                </a:solidFill>
              </a:rPr>
              <a:t> 2,500+ is 2,535 surveys as of September 6. </a:t>
            </a:r>
          </a:p>
          <a:p>
            <a:pPr marL="173285" indent="-173285">
              <a:buFont typeface="Arial" panose="020B0604020202020204" pitchFamily="34" charset="0"/>
              <a:buChar char="•"/>
            </a:pPr>
            <a:r>
              <a:rPr lang="en-US" b="0" baseline="0" dirty="0" smtClean="0">
                <a:solidFill>
                  <a:srgbClr val="7030A0"/>
                </a:solidFill>
              </a:rPr>
              <a:t>In person surveys are being done again this week (previously out on boats August 18 – 24)</a:t>
            </a:r>
            <a:endParaRPr lang="en-US" b="0" dirty="0" smtClean="0">
              <a:solidFill>
                <a:srgbClr val="7030A0"/>
              </a:solidFill>
            </a:endParaRPr>
          </a:p>
          <a:p>
            <a:pPr marL="173285" indent="-173285">
              <a:buFont typeface="Arial" panose="020B0604020202020204" pitchFamily="34" charset="0"/>
              <a:buChar char="•"/>
            </a:pPr>
            <a:r>
              <a:rPr lang="en-US" b="0" dirty="0" smtClean="0">
                <a:solidFill>
                  <a:srgbClr val="7030A0"/>
                </a:solidFill>
              </a:rPr>
              <a:t>Posters and postcards are on all vessels, at park partner locations, and are</a:t>
            </a:r>
            <a:r>
              <a:rPr lang="en-US" b="0" baseline="0" dirty="0" smtClean="0">
                <a:solidFill>
                  <a:srgbClr val="7030A0"/>
                </a:solidFill>
              </a:rPr>
              <a:t> </a:t>
            </a:r>
            <a:r>
              <a:rPr lang="en-US" b="0" dirty="0" smtClean="0">
                <a:solidFill>
                  <a:srgbClr val="7030A0"/>
                </a:solidFill>
              </a:rPr>
              <a:t>distributed by</a:t>
            </a:r>
            <a:r>
              <a:rPr lang="en-US" b="0" baseline="0" dirty="0" smtClean="0">
                <a:solidFill>
                  <a:srgbClr val="7030A0"/>
                </a:solidFill>
              </a:rPr>
              <a:t> street teams at and near</a:t>
            </a:r>
            <a:r>
              <a:rPr lang="en-US" b="0" dirty="0" smtClean="0">
                <a:solidFill>
                  <a:srgbClr val="7030A0"/>
                </a:solidFill>
              </a:rPr>
              <a:t> transit stations</a:t>
            </a:r>
          </a:p>
          <a:p>
            <a:pPr marL="173285" indent="-173285">
              <a:buFont typeface="Arial" panose="020B0604020202020204" pitchFamily="34" charset="0"/>
              <a:buChar char="•"/>
            </a:pPr>
            <a:r>
              <a:rPr lang="en-US" b="0" dirty="0" smtClean="0">
                <a:solidFill>
                  <a:srgbClr val="7030A0"/>
                </a:solidFill>
              </a:rPr>
              <a:t>Digital</a:t>
            </a:r>
            <a:r>
              <a:rPr lang="en-US" b="0" baseline="0" dirty="0" smtClean="0">
                <a:solidFill>
                  <a:srgbClr val="7030A0"/>
                </a:solidFill>
              </a:rPr>
              <a:t> outreach includes email blasts (17,000 people from Boston Harbor Now alone) and social media (mostly twitter)</a:t>
            </a:r>
          </a:p>
          <a:p>
            <a:pPr marL="173285" indent="-173285">
              <a:buFont typeface="Arial" panose="020B0604020202020204" pitchFamily="34" charset="0"/>
              <a:buChar char="•"/>
            </a:pPr>
            <a:r>
              <a:rPr lang="en-US" b="0" baseline="0" dirty="0" smtClean="0">
                <a:solidFill>
                  <a:srgbClr val="7030A0"/>
                </a:solidFill>
              </a:rPr>
              <a:t>Municipal partners and other key stakeholders include members of WTAC</a:t>
            </a:r>
          </a:p>
        </p:txBody>
      </p:sp>
      <p:sp>
        <p:nvSpPr>
          <p:cNvPr id="4" name="Slide Number Placeholder 3"/>
          <p:cNvSpPr>
            <a:spLocks noGrp="1"/>
          </p:cNvSpPr>
          <p:nvPr>
            <p:ph type="sldNum" sz="quarter" idx="10"/>
          </p:nvPr>
        </p:nvSpPr>
        <p:spPr/>
        <p:txBody>
          <a:bodyPr/>
          <a:lstStyle/>
          <a:p>
            <a:fld id="{9B3A0E2F-76B9-417E-B0DC-AF868851F63D}" type="slidenum">
              <a:rPr lang="en-US" smtClean="0"/>
              <a:pPr/>
              <a:t>5</a:t>
            </a:fld>
            <a:endParaRPr lang="en-US" dirty="0"/>
          </a:p>
        </p:txBody>
      </p:sp>
    </p:spTree>
    <p:extLst>
      <p:ext uri="{BB962C8B-B14F-4D97-AF65-F5344CB8AC3E}">
        <p14:creationId xmlns:p14="http://schemas.microsoft.com/office/powerpoint/2010/main" val="315519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95" indent="-173995">
              <a:buFont typeface="Arial" panose="020B0604020202020204" pitchFamily="34" charset="0"/>
              <a:buChar char="•"/>
            </a:pPr>
            <a:r>
              <a:rPr lang="en-US" dirty="0" smtClean="0"/>
              <a:t>Include in this notes section any key off slide points for the presenter (David), and/or other information that may be useful or address an anticipated question arising from your 3-4 slides</a:t>
            </a:r>
          </a:p>
          <a:p>
            <a:pPr marL="173995" indent="-173995">
              <a:buFont typeface="Arial" panose="020B0604020202020204" pitchFamily="34" charset="0"/>
              <a:buChar char="•"/>
            </a:pPr>
            <a:endParaRPr lang="en-US" sz="14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pPr/>
              <a:t>6</a:t>
            </a:fld>
            <a:endParaRPr lang="en-US" dirty="0"/>
          </a:p>
        </p:txBody>
      </p:sp>
    </p:spTree>
    <p:extLst>
      <p:ext uri="{BB962C8B-B14F-4D97-AF65-F5344CB8AC3E}">
        <p14:creationId xmlns:p14="http://schemas.microsoft.com/office/powerpoint/2010/main" val="315519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95" indent="-173995">
              <a:buFont typeface="Arial" panose="020B0604020202020204" pitchFamily="34" charset="0"/>
              <a:buChar char="•"/>
            </a:pPr>
            <a:r>
              <a:rPr lang="en-US" dirty="0" smtClean="0"/>
              <a:t>Include in this notes section any key off slide points for the presenter (David), and/or other information that may be useful or address an anticipated question arising from your 3-4 slides</a:t>
            </a:r>
          </a:p>
          <a:p>
            <a:pPr marL="173995" indent="-173995">
              <a:buFont typeface="Arial" panose="020B0604020202020204" pitchFamily="34" charset="0"/>
              <a:buChar char="•"/>
            </a:pPr>
            <a:endParaRPr lang="en-US" sz="14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pPr/>
              <a:t>7</a:t>
            </a:fld>
            <a:endParaRPr lang="en-US" dirty="0"/>
          </a:p>
        </p:txBody>
      </p:sp>
    </p:spTree>
    <p:extLst>
      <p:ext uri="{BB962C8B-B14F-4D97-AF65-F5344CB8AC3E}">
        <p14:creationId xmlns:p14="http://schemas.microsoft.com/office/powerpoint/2010/main" val="315519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r>
              <a:rPr lang="en"/>
              <a:t>Kathy - Introduce members of the client team present (esp. Hayes Morrison, Astrid Glynn, Nathan Peyton, Giles Parker, Chris Briggs, Doug McGarrah, Phil Griffiths, Alice Brown)</a:t>
            </a:r>
          </a:p>
          <a:p>
            <a:endParaRPr/>
          </a:p>
          <a:p>
            <a:r>
              <a:rPr lang="en"/>
              <a:t>Also point out and introduce/thank any elected officials in the room (Alice will give you a list)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702311" y="4421823"/>
            <a:ext cx="5618480" cy="4189095"/>
          </a:xfrm>
          <a:prstGeom prst="rect">
            <a:avLst/>
          </a:prstGeom>
        </p:spPr>
        <p:txBody>
          <a:bodyPr lIns="93309" tIns="93309" rIns="93309" bIns="93309" anchor="t" anchorCtr="0">
            <a:noAutofit/>
          </a:bodyPr>
          <a:lstStyle/>
          <a:p>
            <a:r>
              <a:rPr lang="en"/>
              <a:t>Kathy - Introduce members of the consultant team (esp. Pierre Villain, Mario Scott, Mike Anderson, and Kristen Kissinger + maybe Charley Norris in Boston)</a:t>
            </a:r>
          </a:p>
          <a:p>
            <a:endParaRPr/>
          </a:p>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20.xml"/><Relationship Id="rId20" Type="http://schemas.openxmlformats.org/officeDocument/2006/relationships/oleObject" Target="../embeddings/oleObject1.bin"/><Relationship Id="rId21" Type="http://schemas.openxmlformats.org/officeDocument/2006/relationships/image" Target="../media/image8.emf"/><Relationship Id="rId10" Type="http://schemas.openxmlformats.org/officeDocument/2006/relationships/tags" Target="../tags/tag21.xml"/><Relationship Id="rId11" Type="http://schemas.openxmlformats.org/officeDocument/2006/relationships/tags" Target="../tags/tag22.xml"/><Relationship Id="rId12" Type="http://schemas.openxmlformats.org/officeDocument/2006/relationships/tags" Target="../tags/tag23.xml"/><Relationship Id="rId13" Type="http://schemas.openxmlformats.org/officeDocument/2006/relationships/tags" Target="../tags/tag24.xml"/><Relationship Id="rId14" Type="http://schemas.openxmlformats.org/officeDocument/2006/relationships/tags" Target="../tags/tag25.xml"/><Relationship Id="rId15" Type="http://schemas.openxmlformats.org/officeDocument/2006/relationships/tags" Target="../tags/tag26.xml"/><Relationship Id="rId16" Type="http://schemas.openxmlformats.org/officeDocument/2006/relationships/tags" Target="../tags/tag27.xml"/><Relationship Id="rId17" Type="http://schemas.openxmlformats.org/officeDocument/2006/relationships/tags" Target="../tags/tag28.xml"/><Relationship Id="rId18" Type="http://schemas.openxmlformats.org/officeDocument/2006/relationships/tags" Target="../tags/tag29.xml"/><Relationship Id="rId19" Type="http://schemas.openxmlformats.org/officeDocument/2006/relationships/slideMaster" Target="../slideMasters/slideMaster9.xml"/><Relationship Id="rId1" Type="http://schemas.openxmlformats.org/officeDocument/2006/relationships/vmlDrawing" Target="../drawings/vmlDrawing1.vml"/><Relationship Id="rId2" Type="http://schemas.openxmlformats.org/officeDocument/2006/relationships/tags" Target="../tags/tag13.xml"/><Relationship Id="rId3" Type="http://schemas.openxmlformats.org/officeDocument/2006/relationships/tags" Target="../tags/tag14.xml"/><Relationship Id="rId4" Type="http://schemas.openxmlformats.org/officeDocument/2006/relationships/tags" Target="../tags/tag15.xml"/><Relationship Id="rId5" Type="http://schemas.openxmlformats.org/officeDocument/2006/relationships/tags" Target="../tags/tag16.xml"/><Relationship Id="rId6" Type="http://schemas.openxmlformats.org/officeDocument/2006/relationships/tags" Target="../tags/tag17.xml"/><Relationship Id="rId7" Type="http://schemas.openxmlformats.org/officeDocument/2006/relationships/tags" Target="../tags/tag18.xml"/><Relationship Id="rId8" Type="http://schemas.openxmlformats.org/officeDocument/2006/relationships/tags" Target="../tags/tag19.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37.xml"/><Relationship Id="rId20" Type="http://schemas.openxmlformats.org/officeDocument/2006/relationships/oleObject" Target="../embeddings/oleObject2.bin"/><Relationship Id="rId21" Type="http://schemas.openxmlformats.org/officeDocument/2006/relationships/image" Target="../media/image8.emf"/><Relationship Id="rId10" Type="http://schemas.openxmlformats.org/officeDocument/2006/relationships/tags" Target="../tags/tag38.xml"/><Relationship Id="rId11" Type="http://schemas.openxmlformats.org/officeDocument/2006/relationships/tags" Target="../tags/tag39.xml"/><Relationship Id="rId12" Type="http://schemas.openxmlformats.org/officeDocument/2006/relationships/tags" Target="../tags/tag40.xml"/><Relationship Id="rId13" Type="http://schemas.openxmlformats.org/officeDocument/2006/relationships/tags" Target="../tags/tag41.xml"/><Relationship Id="rId14" Type="http://schemas.openxmlformats.org/officeDocument/2006/relationships/tags" Target="../tags/tag42.xml"/><Relationship Id="rId15" Type="http://schemas.openxmlformats.org/officeDocument/2006/relationships/tags" Target="../tags/tag43.xml"/><Relationship Id="rId16" Type="http://schemas.openxmlformats.org/officeDocument/2006/relationships/tags" Target="../tags/tag44.xml"/><Relationship Id="rId17" Type="http://schemas.openxmlformats.org/officeDocument/2006/relationships/tags" Target="../tags/tag45.xml"/><Relationship Id="rId18" Type="http://schemas.openxmlformats.org/officeDocument/2006/relationships/tags" Target="../tags/tag46.xml"/><Relationship Id="rId19" Type="http://schemas.openxmlformats.org/officeDocument/2006/relationships/slideMaster" Target="../slideMasters/slideMaster9.xml"/><Relationship Id="rId1" Type="http://schemas.openxmlformats.org/officeDocument/2006/relationships/vmlDrawing" Target="../drawings/vmlDrawing2.vml"/><Relationship Id="rId2" Type="http://schemas.openxmlformats.org/officeDocument/2006/relationships/tags" Target="../tags/tag30.xml"/><Relationship Id="rId3" Type="http://schemas.openxmlformats.org/officeDocument/2006/relationships/tags" Target="../tags/tag31.xml"/><Relationship Id="rId4" Type="http://schemas.openxmlformats.org/officeDocument/2006/relationships/tags" Target="../tags/tag32.xml"/><Relationship Id="rId5" Type="http://schemas.openxmlformats.org/officeDocument/2006/relationships/tags" Target="../tags/tag33.xml"/><Relationship Id="rId6" Type="http://schemas.openxmlformats.org/officeDocument/2006/relationships/tags" Target="../tags/tag34.xml"/><Relationship Id="rId7" Type="http://schemas.openxmlformats.org/officeDocument/2006/relationships/tags" Target="../tags/tag35.xml"/><Relationship Id="rId8" Type="http://schemas.openxmlformats.org/officeDocument/2006/relationships/tags" Target="../tags/tag3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dirty="0"/>
              <a:t>Click to edit Master title style</a:t>
            </a:r>
          </a:p>
        </p:txBody>
      </p:sp>
      <p:sp>
        <p:nvSpPr>
          <p:cNvPr id="6" name="Content Placeholder 7"/>
          <p:cNvSpPr>
            <a:spLocks noGrp="1"/>
          </p:cNvSpPr>
          <p:nvPr>
            <p:ph sz="half" idx="1"/>
          </p:nvPr>
        </p:nvSpPr>
        <p:spPr>
          <a:xfrm>
            <a:off x="533400" y="1844566"/>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530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04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8AB0416B-871F-45A6-A8D9-8531D3B4205C}" type="datetime1">
              <a:rPr lang="en-US" smtClean="0"/>
              <a:pPr fontAlgn="base">
                <a:spcAft>
                  <a:spcPct val="0"/>
                </a:spcAft>
                <a:defRPr/>
              </a:pPr>
              <a:t>10/5/17</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1438575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348630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3709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15420605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22540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724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353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E0966B8C-08F4-4CAD-93E2-21005DE8689F}" type="datetime1">
              <a:rPr lang="en-US" smtClean="0"/>
              <a:pPr fontAlgn="base">
                <a:spcAft>
                  <a:spcPct val="0"/>
                </a:spcAft>
                <a:defRPr/>
              </a:pPr>
              <a:t>10/5/17</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215514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125811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8253778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89256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7469051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43251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639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58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81FD3BCA-B7D9-4294-B74A-16F2A5EFA281}" type="datetime1">
              <a:rPr lang="en-US" smtClean="0"/>
              <a:pPr fontAlgn="base">
                <a:spcAft>
                  <a:spcPct val="0"/>
                </a:spcAft>
                <a:defRPr/>
              </a:pPr>
              <a:t>10/5/17</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879311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1336143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69880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27191937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a:t>Click to edit Master title style</a:t>
            </a:r>
          </a:p>
        </p:txBody>
      </p:sp>
    </p:spTree>
    <p:extLst>
      <p:ext uri="{BB962C8B-B14F-4D97-AF65-F5344CB8AC3E}">
        <p14:creationId xmlns:p14="http://schemas.microsoft.com/office/powerpoint/2010/main" val="2651084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063129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8728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268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4FD001F4-0E52-43C8-A9B3-B53BAA18C28F}" type="datetime1">
              <a:rPr lang="en-US" smtClean="0"/>
              <a:pPr fontAlgn="base">
                <a:spcAft>
                  <a:spcPct val="0"/>
                </a:spcAft>
                <a:defRPr/>
              </a:pPr>
              <a:t>10/5/17</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3535099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3963582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085735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90155760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57128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3674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68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37011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2F0DFDCF-BE8E-4558-A4E4-1F4B0C61CC3E}" type="datetime1">
              <a:rPr lang="en-US" smtClean="0"/>
              <a:pPr fontAlgn="base">
                <a:spcAft>
                  <a:spcPct val="0"/>
                </a:spcAft>
                <a:defRPr/>
              </a:pPr>
              <a:t>10/5/17</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4090076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C9B9FC-F530-418E-AD77-4BBEA9B2A041}" type="datetimeFigureOut">
              <a:rPr lang="en-US" smtClean="0"/>
              <a:pPr/>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B3942-DA1D-4302-AD8C-DFC42399EE12}" type="slidenum">
              <a:rPr lang="en-US" smtClean="0"/>
              <a:pPr/>
              <a:t>‹#›</a:t>
            </a:fld>
            <a:endParaRPr lang="en-US"/>
          </a:p>
        </p:txBody>
      </p:sp>
    </p:spTree>
    <p:extLst>
      <p:ext uri="{BB962C8B-B14F-4D97-AF65-F5344CB8AC3E}">
        <p14:creationId xmlns:p14="http://schemas.microsoft.com/office/powerpoint/2010/main" val="460794037"/>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C9B9FC-F530-418E-AD77-4BBEA9B2A041}" type="datetimeFigureOut">
              <a:rPr lang="en-US" smtClean="0"/>
              <a:pPr/>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B3942-DA1D-4302-AD8C-DFC42399EE12}" type="slidenum">
              <a:rPr lang="en-US" smtClean="0"/>
              <a:pPr/>
              <a:t>‹#›</a:t>
            </a:fld>
            <a:endParaRPr lang="en-US"/>
          </a:p>
        </p:txBody>
      </p:sp>
    </p:spTree>
    <p:extLst>
      <p:ext uri="{BB962C8B-B14F-4D97-AF65-F5344CB8AC3E}">
        <p14:creationId xmlns:p14="http://schemas.microsoft.com/office/powerpoint/2010/main" val="10833338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9B9FC-F530-418E-AD77-4BBEA9B2A041}" type="datetimeFigureOut">
              <a:rPr lang="en-US" smtClean="0"/>
              <a:pPr/>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B3942-DA1D-4302-AD8C-DFC42399EE12}" type="slidenum">
              <a:rPr lang="en-US" smtClean="0"/>
              <a:pPr/>
              <a:t>‹#›</a:t>
            </a:fld>
            <a:endParaRPr lang="en-US"/>
          </a:p>
        </p:txBody>
      </p:sp>
    </p:spTree>
    <p:extLst>
      <p:ext uri="{BB962C8B-B14F-4D97-AF65-F5344CB8AC3E}">
        <p14:creationId xmlns:p14="http://schemas.microsoft.com/office/powerpoint/2010/main" val="2121970826"/>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C9B9FC-F530-418E-AD77-4BBEA9B2A041}" type="datetimeFigureOut">
              <a:rPr lang="en-US" smtClean="0"/>
              <a:pPr/>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B3942-DA1D-4302-AD8C-DFC42399EE12}" type="slidenum">
              <a:rPr lang="en-US" smtClean="0"/>
              <a:pPr/>
              <a:t>‹#›</a:t>
            </a:fld>
            <a:endParaRPr lang="en-US"/>
          </a:p>
        </p:txBody>
      </p:sp>
    </p:spTree>
    <p:extLst>
      <p:ext uri="{BB962C8B-B14F-4D97-AF65-F5344CB8AC3E}">
        <p14:creationId xmlns:p14="http://schemas.microsoft.com/office/powerpoint/2010/main" val="20144427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C9B9FC-F530-418E-AD77-4BBEA9B2A041}" type="datetimeFigureOut">
              <a:rPr lang="en-US" smtClean="0"/>
              <a:pPr/>
              <a:t>10/5/17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7B3942-DA1D-4302-AD8C-DFC42399EE12}" type="slidenum">
              <a:rPr lang="en-US" smtClean="0"/>
              <a:pPr/>
              <a:t>‹#›</a:t>
            </a:fld>
            <a:endParaRPr lang="en-US"/>
          </a:p>
        </p:txBody>
      </p:sp>
    </p:spTree>
    <p:extLst>
      <p:ext uri="{BB962C8B-B14F-4D97-AF65-F5344CB8AC3E}">
        <p14:creationId xmlns:p14="http://schemas.microsoft.com/office/powerpoint/2010/main" val="4053044501"/>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C9B9FC-F530-418E-AD77-4BBEA9B2A041}" type="datetimeFigureOut">
              <a:rPr lang="en-US" smtClean="0"/>
              <a:pPr/>
              <a:t>10/5/17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7B3942-DA1D-4302-AD8C-DFC42399EE12}" type="slidenum">
              <a:rPr lang="en-US" smtClean="0"/>
              <a:pPr/>
              <a:t>‹#›</a:t>
            </a:fld>
            <a:endParaRPr lang="en-US"/>
          </a:p>
        </p:txBody>
      </p:sp>
    </p:spTree>
    <p:extLst>
      <p:ext uri="{BB962C8B-B14F-4D97-AF65-F5344CB8AC3E}">
        <p14:creationId xmlns:p14="http://schemas.microsoft.com/office/powerpoint/2010/main" val="2461888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9B9FC-F530-418E-AD77-4BBEA9B2A041}" type="datetimeFigureOut">
              <a:rPr lang="en-US" smtClean="0"/>
              <a:pPr/>
              <a:t>10/5/17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7B3942-DA1D-4302-AD8C-DFC42399EE12}" type="slidenum">
              <a:rPr lang="en-US" smtClean="0"/>
              <a:pPr/>
              <a:t>‹#›</a:t>
            </a:fld>
            <a:endParaRPr lang="en-US"/>
          </a:p>
        </p:txBody>
      </p:sp>
    </p:spTree>
    <p:extLst>
      <p:ext uri="{BB962C8B-B14F-4D97-AF65-F5344CB8AC3E}">
        <p14:creationId xmlns:p14="http://schemas.microsoft.com/office/powerpoint/2010/main" val="2855422206"/>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C9B9FC-F530-418E-AD77-4BBEA9B2A041}" type="datetimeFigureOut">
              <a:rPr lang="en-US" smtClean="0"/>
              <a:pPr/>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B3942-DA1D-4302-AD8C-DFC42399EE12}" type="slidenum">
              <a:rPr lang="en-US" smtClean="0"/>
              <a:pPr/>
              <a:t>‹#›</a:t>
            </a:fld>
            <a:endParaRPr lang="en-US"/>
          </a:p>
        </p:txBody>
      </p:sp>
    </p:spTree>
    <p:extLst>
      <p:ext uri="{BB962C8B-B14F-4D97-AF65-F5344CB8AC3E}">
        <p14:creationId xmlns:p14="http://schemas.microsoft.com/office/powerpoint/2010/main" val="403372252"/>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C9B9FC-F530-418E-AD77-4BBEA9B2A041}" type="datetimeFigureOut">
              <a:rPr lang="en-US" smtClean="0"/>
              <a:pPr/>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B3942-DA1D-4302-AD8C-DFC42399EE12}" type="slidenum">
              <a:rPr lang="en-US" smtClean="0"/>
              <a:pPr/>
              <a:t>‹#›</a:t>
            </a:fld>
            <a:endParaRPr lang="en-US"/>
          </a:p>
        </p:txBody>
      </p:sp>
    </p:spTree>
    <p:extLst>
      <p:ext uri="{BB962C8B-B14F-4D97-AF65-F5344CB8AC3E}">
        <p14:creationId xmlns:p14="http://schemas.microsoft.com/office/powerpoint/2010/main" val="120593047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98F250F0-AF4A-4714-BAE6-23A60D2E4D3B}" type="datetime1">
              <a:rPr lang="en-US" smtClean="0"/>
              <a:pPr fontAlgn="base">
                <a:spcAft>
                  <a:spcPct val="0"/>
                </a:spcAft>
                <a:defRPr/>
              </a:pPr>
              <a:t>10/5/17</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33781087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C9B9FC-F530-418E-AD77-4BBEA9B2A041}" type="datetimeFigureOut">
              <a:rPr lang="en-US" smtClean="0"/>
              <a:pPr/>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B3942-DA1D-4302-AD8C-DFC42399EE12}" type="slidenum">
              <a:rPr lang="en-US" smtClean="0"/>
              <a:pPr/>
              <a:t>‹#›</a:t>
            </a:fld>
            <a:endParaRPr lang="en-US"/>
          </a:p>
        </p:txBody>
      </p:sp>
    </p:spTree>
    <p:extLst>
      <p:ext uri="{BB962C8B-B14F-4D97-AF65-F5344CB8AC3E}">
        <p14:creationId xmlns:p14="http://schemas.microsoft.com/office/powerpoint/2010/main" val="2121229069"/>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C9B9FC-F530-418E-AD77-4BBEA9B2A041}" type="datetimeFigureOut">
              <a:rPr lang="en-US" smtClean="0"/>
              <a:pPr/>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B3942-DA1D-4302-AD8C-DFC42399EE12}" type="slidenum">
              <a:rPr lang="en-US" smtClean="0"/>
              <a:pPr/>
              <a:t>‹#›</a:t>
            </a:fld>
            <a:endParaRPr lang="en-US"/>
          </a:p>
        </p:txBody>
      </p:sp>
    </p:spTree>
    <p:extLst>
      <p:ext uri="{BB962C8B-B14F-4D97-AF65-F5344CB8AC3E}">
        <p14:creationId xmlns:p14="http://schemas.microsoft.com/office/powerpoint/2010/main" val="2611333437"/>
      </p:ext>
    </p:extLst>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98F250F0-AF4A-4714-BAE6-23A60D2E4D3B}" type="datetime1">
              <a:rPr lang="en-US" smtClean="0"/>
              <a:pPr fontAlgn="base">
                <a:spcAft>
                  <a:spcPct val="0"/>
                </a:spcAft>
                <a:defRPr/>
              </a:pPr>
              <a:t>10/5/17</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33781087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rtl="0">
              <a:spcBef>
                <a:spcPts val="0"/>
              </a:spcBef>
              <a:buClr>
                <a:srgbClr val="108FDE"/>
              </a:buClr>
              <a:defRPr b="1">
                <a:solidFill>
                  <a:srgbClr val="108FDE"/>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 name="Shape 2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extLst>
      <p:ext uri="{BB962C8B-B14F-4D97-AF65-F5344CB8AC3E}">
        <p14:creationId xmlns:p14="http://schemas.microsoft.com/office/powerpoint/2010/main" val="20899461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311708" y="992767"/>
            <a:ext cx="8520600" cy="27368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6" name="Shape 16"/>
          <p:cNvSpPr txBox="1">
            <a:spLocks noGrp="1"/>
          </p:cNvSpPr>
          <p:nvPr>
            <p:ph type="subTitle" idx="1"/>
          </p:nvPr>
        </p:nvSpPr>
        <p:spPr>
          <a:xfrm>
            <a:off x="311700" y="3778833"/>
            <a:ext cx="8520600" cy="10568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7" name="Shape 17"/>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4075063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2867800"/>
            <a:ext cx="8520600" cy="11224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20" name="Shape 20"/>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6795820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rtl="0">
              <a:spcBef>
                <a:spcPts val="0"/>
              </a:spcBef>
              <a:buClr>
                <a:srgbClr val="108FDE"/>
              </a:buClr>
              <a:defRPr b="1">
                <a:solidFill>
                  <a:srgbClr val="108FDE"/>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 name="Shape 2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831474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rtl="0">
              <a:spcBef>
                <a:spcPts val="0"/>
              </a:spcBef>
              <a:buClr>
                <a:srgbClr val="108FDE"/>
              </a:buClr>
              <a:defRPr b="1">
                <a:solidFill>
                  <a:srgbClr val="108FDE"/>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8" name="Shape 28"/>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9" name="Shape 2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413552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2523195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5" name="Shape 35"/>
          <p:cNvSpPr txBox="1">
            <a:spLocks noGrp="1"/>
          </p:cNvSpPr>
          <p:nvPr>
            <p:ph type="body" idx="1"/>
          </p:nvPr>
        </p:nvSpPr>
        <p:spPr>
          <a:xfrm>
            <a:off x="311700" y="1852800"/>
            <a:ext cx="2808000" cy="42392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6" name="Shape 36"/>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656032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9988632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Main poi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90250" y="600200"/>
            <a:ext cx="6367800" cy="54544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9" name="Shape 3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469551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0"/>
        <p:cNvGrpSpPr/>
        <p:nvPr/>
      </p:nvGrpSpPr>
      <p:grpSpPr>
        <a:xfrm>
          <a:off x="0" y="0"/>
          <a:ext cx="0" cy="0"/>
          <a:chOff x="0" y="0"/>
          <a:chExt cx="0" cy="0"/>
        </a:xfrm>
      </p:grpSpPr>
      <p:sp>
        <p:nvSpPr>
          <p:cNvPr id="41" name="Shape 41"/>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endParaRPr sz="1400" kern="0">
              <a:solidFill>
                <a:srgbClr val="000000"/>
              </a:solidFill>
              <a:cs typeface="Arial"/>
              <a:sym typeface="Arial"/>
            </a:endParaRPr>
          </a:p>
        </p:txBody>
      </p:sp>
      <p:sp>
        <p:nvSpPr>
          <p:cNvPr id="42" name="Shape 42"/>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43" name="Shape 43"/>
          <p:cNvSpPr txBox="1">
            <a:spLocks noGrp="1"/>
          </p:cNvSpPr>
          <p:nvPr>
            <p:ph type="subTitle" idx="1"/>
          </p:nvPr>
        </p:nvSpPr>
        <p:spPr>
          <a:xfrm>
            <a:off x="265500" y="3737433"/>
            <a:ext cx="4045200" cy="16468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44" name="Shape 44"/>
          <p:cNvSpPr txBox="1">
            <a:spLocks noGrp="1"/>
          </p:cNvSpPr>
          <p:nvPr>
            <p:ph type="body" idx="2"/>
          </p:nvPr>
        </p:nvSpPr>
        <p:spPr>
          <a:xfrm>
            <a:off x="4939500" y="965433"/>
            <a:ext cx="3837000" cy="49268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8324718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6024035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474833"/>
            <a:ext cx="8520600" cy="26180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51" name="Shape 51"/>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52" name="Shape 52"/>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8410310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5033000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89907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9039" y="446907"/>
            <a:ext cx="8325922" cy="457200"/>
          </a:xfrm>
          <a:prstGeom prst="rect">
            <a:avLst/>
          </a:prstGeom>
        </p:spPr>
        <p:txBody>
          <a:bodyPr lIns="81949" tIns="40973" rIns="81949" bIns="40973"/>
          <a:lstStyle>
            <a:lvl1pPr>
              <a:defRPr sz="2900"/>
            </a:lvl1pPr>
          </a:lstStyle>
          <a:p>
            <a:r>
              <a:rPr lang="en-US" smtClean="0"/>
              <a:t>Click to edit Master title style</a:t>
            </a:r>
            <a:endParaRPr lang="en-US" dirty="0"/>
          </a:p>
        </p:txBody>
      </p:sp>
      <p:sp>
        <p:nvSpPr>
          <p:cNvPr id="3" name="Content Placeholder 2"/>
          <p:cNvSpPr>
            <a:spLocks noGrp="1"/>
          </p:cNvSpPr>
          <p:nvPr>
            <p:ph idx="1"/>
          </p:nvPr>
        </p:nvSpPr>
        <p:spPr>
          <a:xfrm>
            <a:off x="409043" y="1137040"/>
            <a:ext cx="8299533" cy="4600375"/>
          </a:xfrm>
          <a:prstGeom prst="rect">
            <a:avLst/>
          </a:prstGeom>
        </p:spPr>
        <p:txBody>
          <a:bodyPr lIns="0" tIns="0" rIns="0" bIns="0">
            <a:noAutofit/>
          </a:bodyPr>
          <a:lstStyle>
            <a:lvl1pPr marL="0" indent="0" algn="just">
              <a:buNone/>
              <a:defRPr sz="1400"/>
            </a:lvl1pPr>
            <a:lvl2pPr marL="452950" indent="0">
              <a:buNone/>
              <a:defRPr sz="1400"/>
            </a:lvl2pPr>
            <a:lvl3pPr marL="905889" indent="0">
              <a:buNone/>
              <a:defRPr sz="1400"/>
            </a:lvl3pPr>
            <a:lvl4pPr marL="1358832" indent="0">
              <a:buNone/>
              <a:defRPr sz="1400"/>
            </a:lvl4pPr>
            <a:lvl5pPr marL="1811773" indent="0">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13904C4-7C50-48D4-AD0D-CF590B8B00A9}" type="datetime1">
              <a:rPr lang="en-US" smtClean="0">
                <a:solidFill>
                  <a:srgbClr val="262626">
                    <a:tint val="75000"/>
                  </a:srgbClr>
                </a:solidFill>
              </a:rPr>
              <a:pPr/>
              <a:t>10/5/17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BEF0776A-2A48-4BA7-A2DC-CC3C5F29E76C}"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99101817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074604-5203-4190-ABD5-F57F9D1CE6AA}" type="datetime1">
              <a:rPr lang="en-US" smtClean="0">
                <a:solidFill>
                  <a:srgbClr val="262626">
                    <a:tint val="75000"/>
                  </a:srgbClr>
                </a:solidFill>
              </a:rPr>
              <a:pPr/>
              <a:t>10/5/17</a:t>
            </a:fld>
            <a:endParaRPr lang="en-US" dirty="0">
              <a:solidFill>
                <a:srgbClr val="262626">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BEF0776A-2A48-4BA7-A2DC-CC3C5F29E76C}" type="slidenum">
              <a:rPr lang="en-US" smtClean="0">
                <a:solidFill>
                  <a:srgbClr val="262626">
                    <a:tint val="75000"/>
                  </a:srgbClr>
                </a:solidFill>
              </a:rPr>
              <a:pPr/>
              <a:t>‹#›</a:t>
            </a:fld>
            <a:endParaRPr lang="en-US" dirty="0">
              <a:solidFill>
                <a:srgbClr val="262626">
                  <a:tint val="75000"/>
                </a:srgbClr>
              </a:solidFill>
            </a:endParaRPr>
          </a:p>
        </p:txBody>
      </p:sp>
      <p:sp>
        <p:nvSpPr>
          <p:cNvPr id="9" name="Content Placeholder 2"/>
          <p:cNvSpPr>
            <a:spLocks noGrp="1"/>
          </p:cNvSpPr>
          <p:nvPr>
            <p:ph idx="13"/>
          </p:nvPr>
        </p:nvSpPr>
        <p:spPr>
          <a:xfrm>
            <a:off x="409049" y="1137040"/>
            <a:ext cx="4162961" cy="4600375"/>
          </a:xfrm>
          <a:prstGeom prst="rect">
            <a:avLst/>
          </a:prstGeom>
        </p:spPr>
        <p:txBody>
          <a:bodyPr lIns="0" tIns="0" rIns="0" bIns="0">
            <a:noAutofit/>
          </a:bodyPr>
          <a:lstStyle>
            <a:lvl1pPr marL="0" indent="0" algn="just">
              <a:buNone/>
              <a:defRPr sz="1400"/>
            </a:lvl1pPr>
            <a:lvl2pPr marL="452950" indent="0">
              <a:buNone/>
              <a:defRPr sz="1400"/>
            </a:lvl2pPr>
            <a:lvl3pPr marL="905889" indent="0">
              <a:buNone/>
              <a:defRPr sz="1400"/>
            </a:lvl3pPr>
            <a:lvl4pPr marL="1358832" indent="0">
              <a:buNone/>
              <a:defRPr sz="1400"/>
            </a:lvl4pPr>
            <a:lvl5pPr marL="1811773" indent="0">
              <a:buNone/>
              <a:defRPr sz="1400"/>
            </a:lvl5pPr>
          </a:lstStyle>
          <a:p>
            <a:pPr lvl="0"/>
            <a:r>
              <a:rPr lang="en-US" dirty="0" smtClean="0"/>
              <a:t>Click to edit Master text styles</a:t>
            </a:r>
          </a:p>
        </p:txBody>
      </p:sp>
      <p:sp>
        <p:nvSpPr>
          <p:cNvPr id="10" name="Content Placeholder 2"/>
          <p:cNvSpPr>
            <a:spLocks noGrp="1"/>
          </p:cNvSpPr>
          <p:nvPr>
            <p:ph idx="14"/>
          </p:nvPr>
        </p:nvSpPr>
        <p:spPr>
          <a:xfrm>
            <a:off x="4572012" y="1130635"/>
            <a:ext cx="4162961" cy="4600375"/>
          </a:xfrm>
          <a:prstGeom prst="rect">
            <a:avLst/>
          </a:prstGeom>
        </p:spPr>
        <p:txBody>
          <a:bodyPr lIns="0" tIns="0" rIns="0" bIns="0">
            <a:noAutofit/>
          </a:bodyPr>
          <a:lstStyle>
            <a:lvl1pPr marL="0" indent="0" algn="just">
              <a:buNone/>
              <a:defRPr sz="1400"/>
            </a:lvl1pPr>
            <a:lvl2pPr marL="452950" indent="0">
              <a:buNone/>
              <a:defRPr sz="1400"/>
            </a:lvl2pPr>
            <a:lvl3pPr marL="905889" indent="0">
              <a:buNone/>
              <a:defRPr sz="1400"/>
            </a:lvl3pPr>
            <a:lvl4pPr marL="1358832" indent="0">
              <a:buNone/>
              <a:defRPr sz="1400"/>
            </a:lvl4pPr>
            <a:lvl5pPr marL="1811773" indent="0">
              <a:buNone/>
              <a:defRPr sz="1400"/>
            </a:lvl5pPr>
          </a:lstStyle>
          <a:p>
            <a:pPr lvl="0"/>
            <a:r>
              <a:rPr lang="en-US" dirty="0" smtClean="0"/>
              <a:t>Click to edit Master text styles</a:t>
            </a:r>
          </a:p>
        </p:txBody>
      </p:sp>
      <p:sp>
        <p:nvSpPr>
          <p:cNvPr id="11" name="Title 1"/>
          <p:cNvSpPr>
            <a:spLocks noGrp="1"/>
          </p:cNvSpPr>
          <p:nvPr>
            <p:ph type="title"/>
          </p:nvPr>
        </p:nvSpPr>
        <p:spPr>
          <a:xfrm>
            <a:off x="409039" y="446907"/>
            <a:ext cx="8325922" cy="457200"/>
          </a:xfrm>
          <a:prstGeom prst="rect">
            <a:avLst/>
          </a:prstGeom>
        </p:spPr>
        <p:txBody>
          <a:bodyPr lIns="81949" tIns="40973" rIns="81949" bIns="40973"/>
          <a:lstStyle>
            <a:lvl1pPr>
              <a:defRPr sz="2900"/>
            </a:lvl1pPr>
          </a:lstStyle>
          <a:p>
            <a:r>
              <a:rPr lang="en-US" smtClean="0"/>
              <a:t>Click to edit Master title style</a:t>
            </a:r>
            <a:endParaRPr lang="en-US" dirty="0"/>
          </a:p>
        </p:txBody>
      </p:sp>
    </p:spTree>
    <p:extLst>
      <p:ext uri="{BB962C8B-B14F-4D97-AF65-F5344CB8AC3E}">
        <p14:creationId xmlns:p14="http://schemas.microsoft.com/office/powerpoint/2010/main" val="33038655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FD08E5F-23E6-4B4A-BDEC-B9F5639B07F7}" type="datetime1">
              <a:rPr lang="en-US" smtClean="0">
                <a:solidFill>
                  <a:srgbClr val="262626">
                    <a:tint val="75000"/>
                  </a:srgbClr>
                </a:solidFill>
              </a:rPr>
              <a:pPr/>
              <a:t>10/5/17</a:t>
            </a:fld>
            <a:endParaRPr lang="en-US" dirty="0">
              <a:solidFill>
                <a:srgbClr val="262626">
                  <a:tint val="75000"/>
                </a:srgbClr>
              </a:solidFill>
            </a:endParaRPr>
          </a:p>
        </p:txBody>
      </p:sp>
      <p:sp>
        <p:nvSpPr>
          <p:cNvPr id="4" name="Footer Placeholder 3"/>
          <p:cNvSpPr>
            <a:spLocks noGrp="1"/>
          </p:cNvSpPr>
          <p:nvPr>
            <p:ph type="ftr" sz="quarter" idx="11"/>
          </p:nvPr>
        </p:nvSpPr>
        <p:spPr/>
        <p:txBody>
          <a:bodyPr/>
          <a:lstStyle/>
          <a:p>
            <a:endParaRPr lang="en-US" dirty="0">
              <a:solidFill>
                <a:srgbClr val="262626">
                  <a:tint val="75000"/>
                </a:srgbClr>
              </a:solidFill>
            </a:endParaRPr>
          </a:p>
        </p:txBody>
      </p:sp>
      <p:sp>
        <p:nvSpPr>
          <p:cNvPr id="5" name="Slide Number Placeholder 4"/>
          <p:cNvSpPr>
            <a:spLocks noGrp="1"/>
          </p:cNvSpPr>
          <p:nvPr>
            <p:ph type="sldNum" sz="quarter" idx="12"/>
          </p:nvPr>
        </p:nvSpPr>
        <p:spPr/>
        <p:txBody>
          <a:bodyPr/>
          <a:lstStyle/>
          <a:p>
            <a:fld id="{BEF0776A-2A48-4BA7-A2DC-CC3C5F29E76C}" type="slidenum">
              <a:rPr lang="en-US" smtClean="0">
                <a:solidFill>
                  <a:srgbClr val="262626">
                    <a:tint val="75000"/>
                  </a:srgbClr>
                </a:solidFill>
              </a:rPr>
              <a:pPr/>
              <a:t>‹#›</a:t>
            </a:fld>
            <a:endParaRPr lang="en-US" dirty="0">
              <a:solidFill>
                <a:srgbClr val="262626">
                  <a:tint val="75000"/>
                </a:srgbClr>
              </a:solidFill>
            </a:endParaRPr>
          </a:p>
        </p:txBody>
      </p:sp>
      <p:sp>
        <p:nvSpPr>
          <p:cNvPr id="7" name="Title 1"/>
          <p:cNvSpPr>
            <a:spLocks noGrp="1"/>
          </p:cNvSpPr>
          <p:nvPr>
            <p:ph type="title"/>
          </p:nvPr>
        </p:nvSpPr>
        <p:spPr>
          <a:xfrm>
            <a:off x="409039" y="446907"/>
            <a:ext cx="8325922" cy="457200"/>
          </a:xfrm>
          <a:prstGeom prst="rect">
            <a:avLst/>
          </a:prstGeom>
        </p:spPr>
        <p:txBody>
          <a:bodyPr lIns="81949" tIns="40973" rIns="81949" bIns="40973"/>
          <a:lstStyle>
            <a:lvl1pPr>
              <a:defRPr sz="2900"/>
            </a:lvl1pPr>
          </a:lstStyle>
          <a:p>
            <a:r>
              <a:rPr lang="en-US" dirty="0" smtClean="0"/>
              <a:t>Click to edit Master title style</a:t>
            </a:r>
            <a:endParaRPr lang="en-US" dirty="0"/>
          </a:p>
        </p:txBody>
      </p:sp>
    </p:spTree>
    <p:extLst>
      <p:ext uri="{BB962C8B-B14F-4D97-AF65-F5344CB8AC3E}">
        <p14:creationId xmlns:p14="http://schemas.microsoft.com/office/powerpoint/2010/main" val="33552926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039" y="446907"/>
            <a:ext cx="8325922" cy="457200"/>
          </a:xfrm>
          <a:prstGeom prst="rect">
            <a:avLst/>
          </a:prstGeom>
        </p:spPr>
        <p:txBody>
          <a:bodyPr lIns="81949" tIns="40973" rIns="81949" bIns="40973"/>
          <a:lstStyle>
            <a:lvl1pPr>
              <a:defRPr sz="2900"/>
            </a:lvl1pPr>
          </a:lstStyle>
          <a:p>
            <a:r>
              <a:rPr lang="en-US" dirty="0" smtClean="0"/>
              <a:t>Click to edit Master title style</a:t>
            </a:r>
            <a:endParaRPr lang="en-US" dirty="0"/>
          </a:p>
        </p:txBody>
      </p:sp>
    </p:spTree>
    <p:extLst>
      <p:ext uri="{BB962C8B-B14F-4D97-AF65-F5344CB8AC3E}">
        <p14:creationId xmlns:p14="http://schemas.microsoft.com/office/powerpoint/2010/main" val="384495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902712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tandard Title and Content">
    <p:spTree>
      <p:nvGrpSpPr>
        <p:cNvPr id="1" name=""/>
        <p:cNvGrpSpPr/>
        <p:nvPr/>
      </p:nvGrpSpPr>
      <p:grpSpPr>
        <a:xfrm>
          <a:off x="0" y="0"/>
          <a:ext cx="0" cy="0"/>
          <a:chOff x="0" y="0"/>
          <a:chExt cx="0" cy="0"/>
        </a:xfrm>
      </p:grpSpPr>
      <p:graphicFrame>
        <p:nvGraphicFramePr>
          <p:cNvPr id="5" name="Object 20"/>
          <p:cNvGraphicFramePr>
            <a:graphicFrameLocks noChangeAspect="1"/>
          </p:cNvGraphicFramePr>
          <p:nvPr>
            <p:custDataLst>
              <p:tags r:id="rId2"/>
            </p:custDataLst>
          </p:nvPr>
        </p:nvGraphicFramePr>
        <p:xfrm>
          <a:off x="0" y="37"/>
          <a:ext cx="161925" cy="161925"/>
        </p:xfrm>
        <a:graphic>
          <a:graphicData uri="http://schemas.openxmlformats.org/presentationml/2006/ole">
            <mc:AlternateContent xmlns:mc="http://schemas.openxmlformats.org/markup-compatibility/2006">
              <mc:Choice xmlns:v="urn:schemas-microsoft-com:vml" Requires="v">
                <p:oleObj spid="_x0000_s1031" name="think-cell Slide" r:id="rId20" imgW="360" imgH="360" progId="">
                  <p:embed/>
                </p:oleObj>
              </mc:Choice>
              <mc:Fallback>
                <p:oleObj name="think-cell Slide" r:id="rId20" imgW="360" imgH="360" progId="">
                  <p:embed/>
                  <p:pic>
                    <p:nvPicPr>
                      <p:cNvPr id="0"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37"/>
                        <a:ext cx="1619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McK 1. On-page tracker" hidden="1"/>
          <p:cNvSpPr>
            <a:spLocks noChangeArrowheads="1"/>
          </p:cNvSpPr>
          <p:nvPr/>
        </p:nvSpPr>
        <p:spPr bwMode="auto">
          <a:xfrm>
            <a:off x="122259" y="15877"/>
            <a:ext cx="887481" cy="21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defTabSz="904533" fontAlgn="base">
              <a:spcBef>
                <a:spcPct val="0"/>
              </a:spcBef>
              <a:spcAft>
                <a:spcPct val="0"/>
              </a:spcAft>
              <a:defRPr/>
            </a:pPr>
            <a:r>
              <a:rPr lang="en-US" altLang="en-US" sz="1400" dirty="0" smtClean="0">
                <a:solidFill>
                  <a:srgbClr val="808080"/>
                </a:solidFill>
              </a:rPr>
              <a:t>TRACKER</a:t>
            </a:r>
          </a:p>
        </p:txBody>
      </p:sp>
      <p:sp>
        <p:nvSpPr>
          <p:cNvPr id="8" name="McK 3. Unit of measure" hidden="1"/>
          <p:cNvSpPr txBox="1">
            <a:spLocks noChangeArrowheads="1"/>
          </p:cNvSpPr>
          <p:nvPr/>
        </p:nvSpPr>
        <p:spPr bwMode="auto">
          <a:xfrm>
            <a:off x="122238" y="533403"/>
            <a:ext cx="4725987" cy="250825"/>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9" name="McK Slide Elements" hidden="1"/>
          <p:cNvGrpSpPr>
            <a:grpSpLocks/>
          </p:cNvGrpSpPr>
          <p:nvPr/>
        </p:nvGrpSpPr>
        <p:grpSpPr bwMode="auto">
          <a:xfrm>
            <a:off x="1393842" y="6162782"/>
            <a:ext cx="7521575" cy="522138"/>
            <a:chOff x="1365594" y="6040134"/>
            <a:chExt cx="7372005" cy="512204"/>
          </a:xfrm>
        </p:grpSpPr>
        <p:sp>
          <p:nvSpPr>
            <p:cNvPr id="10" name="McK 4. Footnote"/>
            <p:cNvSpPr txBox="1">
              <a:spLocks noChangeArrowheads="1"/>
            </p:cNvSpPr>
            <p:nvPr/>
          </p:nvSpPr>
          <p:spPr bwMode="auto">
            <a:xfrm>
              <a:off x="1365594" y="6040134"/>
              <a:ext cx="7372005" cy="150960"/>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prstClr val="black"/>
                  </a:solidFill>
                  <a:latin typeface="Arial"/>
                </a:rPr>
                <a:t>1 Footnote</a:t>
              </a:r>
            </a:p>
          </p:txBody>
        </p:sp>
        <p:sp>
          <p:nvSpPr>
            <p:cNvPr id="11" name="McK 5. Source"/>
            <p:cNvSpPr>
              <a:spLocks noChangeArrowheads="1"/>
            </p:cNvSpPr>
            <p:nvPr/>
          </p:nvSpPr>
          <p:spPr bwMode="auto">
            <a:xfrm>
              <a:off x="1365594" y="6401378"/>
              <a:ext cx="3934952" cy="15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477838" indent="-477838">
                <a:tabLst>
                  <a:tab pos="490538" algn="l"/>
                  <a:tab pos="677863" algn="l"/>
                </a:tabLst>
                <a:defRPr>
                  <a:solidFill>
                    <a:schemeClr val="tx1"/>
                  </a:solidFill>
                  <a:latin typeface="Arial" pitchFamily="34" charset="0"/>
                  <a:ea typeface="ＭＳ Ｐゴシック" pitchFamily="34" charset="-128"/>
                </a:defRPr>
              </a:lvl1pPr>
              <a:lvl2pPr>
                <a:tabLst>
                  <a:tab pos="490538" algn="l"/>
                  <a:tab pos="677863" algn="l"/>
                </a:tabLst>
                <a:defRPr>
                  <a:solidFill>
                    <a:schemeClr val="tx1"/>
                  </a:solidFill>
                  <a:latin typeface="Arial" pitchFamily="34" charset="0"/>
                  <a:ea typeface="ＭＳ Ｐゴシック" pitchFamily="34" charset="-128"/>
                </a:defRPr>
              </a:lvl2pPr>
              <a:lvl3pPr>
                <a:tabLst>
                  <a:tab pos="490538" algn="l"/>
                  <a:tab pos="677863" algn="l"/>
                </a:tabLst>
                <a:defRPr>
                  <a:solidFill>
                    <a:schemeClr val="tx1"/>
                  </a:solidFill>
                  <a:latin typeface="Arial" pitchFamily="34" charset="0"/>
                  <a:ea typeface="ＭＳ Ｐゴシック" pitchFamily="34" charset="-128"/>
                </a:defRPr>
              </a:lvl3pPr>
              <a:lvl4pPr>
                <a:tabLst>
                  <a:tab pos="490538" algn="l"/>
                  <a:tab pos="677863" algn="l"/>
                </a:tabLst>
                <a:defRPr>
                  <a:solidFill>
                    <a:schemeClr val="tx1"/>
                  </a:solidFill>
                  <a:latin typeface="Arial" pitchFamily="34" charset="0"/>
                  <a:ea typeface="ＭＳ Ｐゴシック" pitchFamily="34" charset="-128"/>
                </a:defRPr>
              </a:lvl4pPr>
              <a:lvl5pPr>
                <a:tabLst>
                  <a:tab pos="490538" algn="l"/>
                  <a:tab pos="677863" algn="l"/>
                </a:tabLst>
                <a:defRPr>
                  <a:solidFill>
                    <a:schemeClr val="tx1"/>
                  </a:solidFill>
                  <a:latin typeface="Arial" pitchFamily="34" charset="0"/>
                  <a:ea typeface="ＭＳ Ｐゴシック" pitchFamily="34" charset="-128"/>
                </a:defRPr>
              </a:lvl5pPr>
              <a:lvl6pPr marL="2284413" indent="1588" defTabSz="912813" eaLnBrk="0" fontAlgn="base" hangingPunct="0">
                <a:spcBef>
                  <a:spcPct val="0"/>
                </a:spcBef>
                <a:spcAft>
                  <a:spcPct val="0"/>
                </a:spcAft>
                <a:tabLst>
                  <a:tab pos="490538" algn="l"/>
                  <a:tab pos="677863" algn="l"/>
                </a:tabLst>
                <a:defRPr>
                  <a:solidFill>
                    <a:schemeClr val="tx1"/>
                  </a:solidFill>
                  <a:latin typeface="Arial" pitchFamily="34" charset="0"/>
                  <a:ea typeface="ＭＳ Ｐゴシック" pitchFamily="34" charset="-128"/>
                </a:defRPr>
              </a:lvl6pPr>
              <a:lvl7pPr marL="2741613" indent="1588" defTabSz="912813" eaLnBrk="0" fontAlgn="base" hangingPunct="0">
                <a:spcBef>
                  <a:spcPct val="0"/>
                </a:spcBef>
                <a:spcAft>
                  <a:spcPct val="0"/>
                </a:spcAft>
                <a:tabLst>
                  <a:tab pos="490538" algn="l"/>
                  <a:tab pos="677863" algn="l"/>
                </a:tabLst>
                <a:defRPr>
                  <a:solidFill>
                    <a:schemeClr val="tx1"/>
                  </a:solidFill>
                  <a:latin typeface="Arial" pitchFamily="34" charset="0"/>
                  <a:ea typeface="ＭＳ Ｐゴシック" pitchFamily="34" charset="-128"/>
                </a:defRPr>
              </a:lvl7pPr>
              <a:lvl8pPr marL="3198813" indent="1588" defTabSz="912813" eaLnBrk="0" fontAlgn="base" hangingPunct="0">
                <a:spcBef>
                  <a:spcPct val="0"/>
                </a:spcBef>
                <a:spcAft>
                  <a:spcPct val="0"/>
                </a:spcAft>
                <a:tabLst>
                  <a:tab pos="490538" algn="l"/>
                  <a:tab pos="677863" algn="l"/>
                </a:tabLst>
                <a:defRPr>
                  <a:solidFill>
                    <a:schemeClr val="tx1"/>
                  </a:solidFill>
                  <a:latin typeface="Arial" pitchFamily="34" charset="0"/>
                  <a:ea typeface="ＭＳ Ｐゴシック" pitchFamily="34" charset="-128"/>
                </a:defRPr>
              </a:lvl8pPr>
              <a:lvl9pPr marL="3656013" indent="1588" defTabSz="912813" eaLnBrk="0" fontAlgn="base" hangingPunct="0">
                <a:spcBef>
                  <a:spcPct val="0"/>
                </a:spcBef>
                <a:spcAft>
                  <a:spcPct val="0"/>
                </a:spcAft>
                <a:tabLst>
                  <a:tab pos="490538" algn="l"/>
                  <a:tab pos="677863" algn="l"/>
                </a:tabLst>
                <a:defRPr>
                  <a:solidFill>
                    <a:schemeClr val="tx1"/>
                  </a:solidFill>
                  <a:latin typeface="Arial" pitchFamily="34" charset="0"/>
                  <a:ea typeface="ＭＳ Ｐゴシック" pitchFamily="34" charset="-128"/>
                </a:defRPr>
              </a:lvl9pPr>
            </a:lstStyle>
            <a:p>
              <a:pPr defTabSz="904533" fontAlgn="base">
                <a:spcBef>
                  <a:spcPct val="0"/>
                </a:spcBef>
                <a:spcAft>
                  <a:spcPct val="0"/>
                </a:spcAft>
                <a:defRPr/>
              </a:pPr>
              <a:r>
                <a:rPr lang="en-US" altLang="en-US" sz="1000" dirty="0" smtClean="0">
                  <a:solidFill>
                    <a:srgbClr val="000000"/>
                  </a:solidFill>
                </a:rPr>
                <a:t>Source: Source</a:t>
              </a:r>
            </a:p>
          </p:txBody>
        </p:sp>
      </p:grpSp>
      <p:grpSp>
        <p:nvGrpSpPr>
          <p:cNvPr id="12" name="ACET" hidden="1"/>
          <p:cNvGrpSpPr>
            <a:grpSpLocks/>
          </p:cNvGrpSpPr>
          <p:nvPr/>
        </p:nvGrpSpPr>
        <p:grpSpPr bwMode="auto">
          <a:xfrm>
            <a:off x="2376488" y="1858965"/>
            <a:ext cx="4391025" cy="519112"/>
            <a:chOff x="915" y="710"/>
            <a:chExt cx="2686" cy="320"/>
          </a:xfrm>
        </p:grpSpPr>
        <p:cxnSp>
          <p:nvCxnSpPr>
            <p:cNvPr id="13" name="AutoShape 249"/>
            <p:cNvCxnSpPr>
              <a:cxnSpLocks noChangeShapeType="1"/>
            </p:cNvCxnSpPr>
            <p:nvPr/>
          </p:nvCxnSpPr>
          <p:spPr bwMode="auto">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sp>
          <p:nvSpPr>
            <p:cNvPr id="14" name="AutoShape 250"/>
            <p:cNvSpPr>
              <a:spLocks noChangeArrowheads="1"/>
            </p:cNvSpPr>
            <p:nvPr/>
          </p:nvSpPr>
          <p:spPr bwMode="auto">
            <a:xfrm>
              <a:off x="915" y="710"/>
              <a:ext cx="2686" cy="32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nchor="b">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defTabSz="904533" fontAlgn="base">
                <a:spcBef>
                  <a:spcPct val="0"/>
                </a:spcBef>
                <a:spcAft>
                  <a:spcPct val="0"/>
                </a:spcAft>
                <a:defRPr/>
              </a:pPr>
              <a:r>
                <a:rPr lang="en-US" altLang="en-US" sz="1600" b="1" dirty="0" smtClean="0">
                  <a:solidFill>
                    <a:srgbClr val="000000"/>
                  </a:solidFill>
                </a:rPr>
                <a:t>Title</a:t>
              </a:r>
            </a:p>
            <a:p>
              <a:pPr defTabSz="904533" fontAlgn="base">
                <a:spcBef>
                  <a:spcPct val="0"/>
                </a:spcBef>
                <a:spcAft>
                  <a:spcPct val="0"/>
                </a:spcAft>
                <a:defRPr/>
              </a:pPr>
              <a:r>
                <a:rPr lang="en-US" altLang="en-US" sz="1600" dirty="0" smtClean="0">
                  <a:solidFill>
                    <a:srgbClr val="808080"/>
                  </a:solidFill>
                </a:rPr>
                <a:t>Unit of measure</a:t>
              </a:r>
            </a:p>
          </p:txBody>
        </p:sp>
      </p:grpSp>
      <p:sp>
        <p:nvSpPr>
          <p:cNvPr id="15" name="SlideLogoText" hidden="1"/>
          <p:cNvSpPr>
            <a:spLocks noChangeArrowheads="1"/>
          </p:cNvSpPr>
          <p:nvPr userDrawn="1">
            <p:custDataLst>
              <p:tags r:id="rId3"/>
            </p:custDataLst>
          </p:nvPr>
        </p:nvSpPr>
        <p:spPr bwMode="auto">
          <a:xfrm>
            <a:off x="46630" y="6697713"/>
            <a:ext cx="2893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04533" fontAlgn="base">
              <a:spcBef>
                <a:spcPct val="0"/>
              </a:spcBef>
              <a:spcAft>
                <a:spcPct val="0"/>
              </a:spcAft>
              <a:defRPr/>
            </a:pPr>
            <a:r>
              <a:rPr lang="en-US" altLang="en-US" sz="1000" dirty="0" smtClean="0">
                <a:solidFill>
                  <a:srgbClr val="000000"/>
                </a:solidFill>
              </a:rPr>
              <a:t>Draft for discussion purposes only – pre-decisional </a:t>
            </a:r>
            <a:endParaRPr lang="en-US" altLang="en-US" sz="1000" dirty="0" smtClean="0">
              <a:solidFill>
                <a:srgbClr val="000000"/>
              </a:solidFill>
              <a:cs typeface="Arial" charset="0"/>
            </a:endParaRPr>
          </a:p>
        </p:txBody>
      </p:sp>
      <p:grpSp>
        <p:nvGrpSpPr>
          <p:cNvPr id="16" name="LegendBoxes" hidden="1"/>
          <p:cNvGrpSpPr>
            <a:grpSpLocks/>
          </p:cNvGrpSpPr>
          <p:nvPr/>
        </p:nvGrpSpPr>
        <p:grpSpPr bwMode="auto">
          <a:xfrm>
            <a:off x="8136052" y="296864"/>
            <a:ext cx="769739" cy="1012763"/>
            <a:chOff x="4936" y="176"/>
            <a:chExt cx="475" cy="626"/>
          </a:xfrm>
        </p:grpSpPr>
        <p:sp>
          <p:nvSpPr>
            <p:cNvPr id="17" name="Legend1"/>
            <p:cNvSpPr>
              <a:spLocks noChangeArrowheads="1"/>
            </p:cNvSpPr>
            <p:nvPr/>
          </p:nvSpPr>
          <p:spPr bwMode="auto">
            <a:xfrm>
              <a:off x="5096" y="176"/>
              <a:ext cx="31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defTabSz="904533" fontAlgn="base">
                <a:spcBef>
                  <a:spcPct val="0"/>
                </a:spcBef>
                <a:spcAft>
                  <a:spcPct val="0"/>
                </a:spcAft>
                <a:buClr>
                  <a:srgbClr val="242852"/>
                </a:buClr>
                <a:defRPr/>
              </a:pPr>
              <a:r>
                <a:rPr lang="en-US" altLang="en-US" sz="1200" dirty="0" smtClean="0">
                  <a:solidFill>
                    <a:srgbClr val="000000"/>
                  </a:solidFill>
                </a:rPr>
                <a:t>Legend</a:t>
              </a:r>
            </a:p>
          </p:txBody>
        </p:sp>
        <p:sp>
          <p:nvSpPr>
            <p:cNvPr id="18"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defTabSz="904533" fontAlgn="base">
                <a:spcBef>
                  <a:spcPct val="0"/>
                </a:spcBef>
                <a:spcAft>
                  <a:spcPct val="0"/>
                </a:spcAft>
                <a:defRPr/>
              </a:pPr>
              <a:endParaRPr lang="en-US" altLang="en-US" sz="1200" dirty="0" smtClean="0">
                <a:solidFill>
                  <a:srgbClr val="000000"/>
                </a:solidFill>
              </a:endParaRPr>
            </a:p>
          </p:txBody>
        </p:sp>
        <p:sp>
          <p:nvSpPr>
            <p:cNvPr id="19" name="Legend2"/>
            <p:cNvSpPr>
              <a:spLocks noChangeArrowheads="1"/>
            </p:cNvSpPr>
            <p:nvPr/>
          </p:nvSpPr>
          <p:spPr bwMode="auto">
            <a:xfrm>
              <a:off x="5096" y="346"/>
              <a:ext cx="31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defTabSz="904533" fontAlgn="base">
                <a:spcBef>
                  <a:spcPct val="0"/>
                </a:spcBef>
                <a:spcAft>
                  <a:spcPct val="0"/>
                </a:spcAft>
                <a:buClr>
                  <a:srgbClr val="242852"/>
                </a:buClr>
                <a:defRPr/>
              </a:pPr>
              <a:r>
                <a:rPr lang="en-US" altLang="en-US" sz="1200" dirty="0" smtClean="0">
                  <a:solidFill>
                    <a:srgbClr val="000000"/>
                  </a:solidFill>
                </a:rPr>
                <a:t>Legend</a:t>
              </a:r>
            </a:p>
          </p:txBody>
        </p:sp>
        <p:sp>
          <p:nvSpPr>
            <p:cNvPr id="20"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defTabSz="904533" fontAlgn="base">
                <a:spcBef>
                  <a:spcPct val="0"/>
                </a:spcBef>
                <a:spcAft>
                  <a:spcPct val="0"/>
                </a:spcAft>
                <a:defRPr/>
              </a:pPr>
              <a:endParaRPr lang="en-US" altLang="en-US" sz="1200" dirty="0" smtClean="0">
                <a:solidFill>
                  <a:srgbClr val="000000"/>
                </a:solidFill>
              </a:endParaRPr>
            </a:p>
          </p:txBody>
        </p:sp>
        <p:sp>
          <p:nvSpPr>
            <p:cNvPr id="21" name="Legend3"/>
            <p:cNvSpPr>
              <a:spLocks noChangeArrowheads="1"/>
            </p:cNvSpPr>
            <p:nvPr/>
          </p:nvSpPr>
          <p:spPr bwMode="auto">
            <a:xfrm>
              <a:off x="5096" y="517"/>
              <a:ext cx="31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defTabSz="904533" fontAlgn="base">
                <a:spcBef>
                  <a:spcPct val="0"/>
                </a:spcBef>
                <a:spcAft>
                  <a:spcPct val="0"/>
                </a:spcAft>
                <a:buClr>
                  <a:srgbClr val="242852"/>
                </a:buClr>
                <a:defRPr/>
              </a:pPr>
              <a:r>
                <a:rPr lang="en-US" altLang="en-US" sz="1200" dirty="0" smtClean="0">
                  <a:solidFill>
                    <a:srgbClr val="000000"/>
                  </a:solidFill>
                </a:rPr>
                <a:t>Legend</a:t>
              </a:r>
            </a:p>
          </p:txBody>
        </p:sp>
        <p:sp>
          <p:nvSpPr>
            <p:cNvPr id="22"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defTabSz="904533" fontAlgn="base">
                <a:spcBef>
                  <a:spcPct val="0"/>
                </a:spcBef>
                <a:spcAft>
                  <a:spcPct val="0"/>
                </a:spcAft>
                <a:defRPr/>
              </a:pPr>
              <a:endParaRPr lang="en-US" altLang="en-US" sz="1200" dirty="0" smtClean="0">
                <a:solidFill>
                  <a:srgbClr val="000000"/>
                </a:solidFill>
              </a:endParaRPr>
            </a:p>
          </p:txBody>
        </p:sp>
        <p:sp>
          <p:nvSpPr>
            <p:cNvPr id="23" name="Legend4"/>
            <p:cNvSpPr>
              <a:spLocks noChangeArrowheads="1"/>
            </p:cNvSpPr>
            <p:nvPr/>
          </p:nvSpPr>
          <p:spPr bwMode="auto">
            <a:xfrm>
              <a:off x="5096" y="688"/>
              <a:ext cx="31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defTabSz="904533" fontAlgn="base">
                <a:spcBef>
                  <a:spcPct val="0"/>
                </a:spcBef>
                <a:spcAft>
                  <a:spcPct val="0"/>
                </a:spcAft>
                <a:buClr>
                  <a:srgbClr val="242852"/>
                </a:buClr>
                <a:defRPr/>
              </a:pPr>
              <a:r>
                <a:rPr lang="en-US" altLang="en-US" sz="1200" dirty="0" smtClean="0">
                  <a:solidFill>
                    <a:srgbClr val="000000"/>
                  </a:solidFill>
                </a:rPr>
                <a:t>Legend</a:t>
              </a:r>
            </a:p>
          </p:txBody>
        </p:sp>
        <p:sp>
          <p:nvSpPr>
            <p:cNvPr id="24"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defTabSz="904533" fontAlgn="base">
                <a:spcBef>
                  <a:spcPct val="0"/>
                </a:spcBef>
                <a:spcAft>
                  <a:spcPct val="0"/>
                </a:spcAft>
                <a:defRPr/>
              </a:pPr>
              <a:endParaRPr lang="en-US" altLang="en-US" sz="1200" dirty="0" smtClean="0">
                <a:solidFill>
                  <a:srgbClr val="000000"/>
                </a:solidFill>
              </a:endParaRPr>
            </a:p>
          </p:txBody>
        </p:sp>
      </p:grpSp>
      <p:grpSp>
        <p:nvGrpSpPr>
          <p:cNvPr id="25" name="LegendLines" hidden="1"/>
          <p:cNvGrpSpPr>
            <a:grpSpLocks/>
          </p:cNvGrpSpPr>
          <p:nvPr/>
        </p:nvGrpSpPr>
        <p:grpSpPr bwMode="auto">
          <a:xfrm>
            <a:off x="7821699" y="296863"/>
            <a:ext cx="1084066" cy="741300"/>
            <a:chOff x="4750" y="176"/>
            <a:chExt cx="669" cy="458"/>
          </a:xfrm>
        </p:grpSpPr>
        <p:sp>
          <p:nvSpPr>
            <p:cNvPr id="26"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p:spPr>
          <p:txBody>
            <a:bodyPr/>
            <a:lstStyle/>
            <a:p>
              <a:pPr defTabSz="906008" fontAlgn="base">
                <a:spcBef>
                  <a:spcPct val="0"/>
                </a:spcBef>
                <a:spcAft>
                  <a:spcPct val="0"/>
                </a:spcAft>
                <a:defRPr/>
              </a:pPr>
              <a:endParaRPr lang="en-US" sz="1200" dirty="0">
                <a:solidFill>
                  <a:prstClr val="black"/>
                </a:solidFill>
              </a:endParaRPr>
            </a:p>
          </p:txBody>
        </p:sp>
        <p:sp>
          <p:nvSpPr>
            <p:cNvPr id="27"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p:spPr>
          <p:txBody>
            <a:bodyPr/>
            <a:lstStyle/>
            <a:p>
              <a:pPr defTabSz="906008" fontAlgn="base">
                <a:spcBef>
                  <a:spcPct val="0"/>
                </a:spcBef>
                <a:spcAft>
                  <a:spcPct val="0"/>
                </a:spcAft>
                <a:defRPr/>
              </a:pPr>
              <a:endParaRPr lang="en-US" sz="1200" dirty="0">
                <a:solidFill>
                  <a:prstClr val="black"/>
                </a:solidFill>
              </a:endParaRPr>
            </a:p>
          </p:txBody>
        </p:sp>
        <p:sp>
          <p:nvSpPr>
            <p:cNvPr id="28"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p:spPr>
          <p:txBody>
            <a:bodyPr/>
            <a:lstStyle/>
            <a:p>
              <a:pPr defTabSz="906008" fontAlgn="base">
                <a:spcBef>
                  <a:spcPct val="0"/>
                </a:spcBef>
                <a:spcAft>
                  <a:spcPct val="0"/>
                </a:spcAft>
                <a:defRPr/>
              </a:pPr>
              <a:endParaRPr lang="en-US" sz="1200" dirty="0">
                <a:solidFill>
                  <a:prstClr val="black"/>
                </a:solidFill>
              </a:endParaRPr>
            </a:p>
          </p:txBody>
        </p:sp>
        <p:sp>
          <p:nvSpPr>
            <p:cNvPr id="29" name="Legend1"/>
            <p:cNvSpPr>
              <a:spLocks noChangeArrowheads="1"/>
            </p:cNvSpPr>
            <p:nvPr/>
          </p:nvSpPr>
          <p:spPr bwMode="auto">
            <a:xfrm>
              <a:off x="5104" y="176"/>
              <a:ext cx="31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defTabSz="904533" fontAlgn="base">
                <a:spcBef>
                  <a:spcPct val="0"/>
                </a:spcBef>
                <a:spcAft>
                  <a:spcPct val="0"/>
                </a:spcAft>
                <a:buClr>
                  <a:srgbClr val="242852"/>
                </a:buClr>
                <a:defRPr/>
              </a:pPr>
              <a:r>
                <a:rPr lang="en-US" altLang="en-US" sz="1200" dirty="0" smtClean="0">
                  <a:solidFill>
                    <a:srgbClr val="000000"/>
                  </a:solidFill>
                </a:rPr>
                <a:t>Legend</a:t>
              </a:r>
            </a:p>
          </p:txBody>
        </p:sp>
        <p:sp>
          <p:nvSpPr>
            <p:cNvPr id="30" name="Legend2"/>
            <p:cNvSpPr>
              <a:spLocks noChangeArrowheads="1"/>
            </p:cNvSpPr>
            <p:nvPr/>
          </p:nvSpPr>
          <p:spPr bwMode="auto">
            <a:xfrm>
              <a:off x="5104" y="344"/>
              <a:ext cx="31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defTabSz="904533" fontAlgn="base">
                <a:spcBef>
                  <a:spcPct val="0"/>
                </a:spcBef>
                <a:spcAft>
                  <a:spcPct val="0"/>
                </a:spcAft>
                <a:buClr>
                  <a:srgbClr val="242852"/>
                </a:buClr>
                <a:defRPr/>
              </a:pPr>
              <a:r>
                <a:rPr lang="en-US" altLang="en-US" sz="1200" dirty="0" smtClean="0">
                  <a:solidFill>
                    <a:srgbClr val="000000"/>
                  </a:solidFill>
                </a:rPr>
                <a:t>Legend</a:t>
              </a:r>
            </a:p>
          </p:txBody>
        </p:sp>
        <p:sp>
          <p:nvSpPr>
            <p:cNvPr id="31" name="Legend3"/>
            <p:cNvSpPr>
              <a:spLocks noChangeArrowheads="1"/>
            </p:cNvSpPr>
            <p:nvPr/>
          </p:nvSpPr>
          <p:spPr bwMode="auto">
            <a:xfrm>
              <a:off x="5104" y="520"/>
              <a:ext cx="31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defTabSz="904533" fontAlgn="base">
                <a:spcBef>
                  <a:spcPct val="0"/>
                </a:spcBef>
                <a:spcAft>
                  <a:spcPct val="0"/>
                </a:spcAft>
                <a:buClr>
                  <a:srgbClr val="242852"/>
                </a:buClr>
                <a:defRPr/>
              </a:pPr>
              <a:r>
                <a:rPr lang="en-US" altLang="en-US" sz="1200" dirty="0" smtClean="0">
                  <a:solidFill>
                    <a:srgbClr val="000000"/>
                  </a:solidFill>
                </a:rPr>
                <a:t>Legend</a:t>
              </a:r>
            </a:p>
          </p:txBody>
        </p:sp>
      </p:grpSp>
      <p:grpSp>
        <p:nvGrpSpPr>
          <p:cNvPr id="32" name="McKSticker" hidden="1"/>
          <p:cNvGrpSpPr>
            <a:grpSpLocks/>
          </p:cNvGrpSpPr>
          <p:nvPr/>
        </p:nvGrpSpPr>
        <p:grpSpPr bwMode="auto">
          <a:xfrm>
            <a:off x="7826377" y="296866"/>
            <a:ext cx="1089025" cy="215900"/>
            <a:chOff x="7673880" y="285750"/>
            <a:chExt cx="1066895" cy="212366"/>
          </a:xfrm>
        </p:grpSpPr>
        <p:sp>
          <p:nvSpPr>
            <p:cNvPr id="33" name="StickerRectangle"/>
            <p:cNvSpPr>
              <a:spLocks noChangeArrowheads="1"/>
            </p:cNvSpPr>
            <p:nvPr/>
          </p:nvSpPr>
          <p:spPr bwMode="auto">
            <a:xfrm>
              <a:off x="7695560" y="285750"/>
              <a:ext cx="1045215" cy="20889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432" tIns="0" rIns="0" bIns="27432">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04533" fontAlgn="base">
                <a:spcBef>
                  <a:spcPct val="0"/>
                </a:spcBef>
                <a:spcAft>
                  <a:spcPct val="0"/>
                </a:spcAft>
                <a:buClr>
                  <a:srgbClr val="242852"/>
                </a:buClr>
                <a:defRPr/>
              </a:pPr>
              <a:r>
                <a:rPr lang="en-US" altLang="en-US" sz="1200" dirty="0" smtClean="0">
                  <a:solidFill>
                    <a:srgbClr val="808080"/>
                  </a:solidFill>
                </a:rPr>
                <a:t>PRELIMINARY</a:t>
              </a:r>
            </a:p>
          </p:txBody>
        </p:sp>
        <p:cxnSp>
          <p:nvCxnSpPr>
            <p:cNvPr id="34" name="AutoShape 31"/>
            <p:cNvCxnSpPr>
              <a:cxnSpLocks noChangeShapeType="1"/>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35" name="AutoShape 32"/>
            <p:cNvCxnSpPr>
              <a:cxnSpLocks noChangeShapeType="1"/>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36" name="LegendMoons" hidden="1"/>
          <p:cNvGrpSpPr>
            <a:grpSpLocks/>
          </p:cNvGrpSpPr>
          <p:nvPr/>
        </p:nvGrpSpPr>
        <p:grpSpPr bwMode="auto">
          <a:xfrm>
            <a:off x="8067934" y="296863"/>
            <a:ext cx="836780" cy="1331912"/>
            <a:chOff x="6655594" y="273840"/>
            <a:chExt cx="819708" cy="1306516"/>
          </a:xfrm>
        </p:grpSpPr>
        <p:grpSp>
          <p:nvGrpSpPr>
            <p:cNvPr id="37" name="MoonLegend1"/>
            <p:cNvGrpSpPr>
              <a:grpSpLocks noChangeAspect="1"/>
            </p:cNvGrpSpPr>
            <p:nvPr>
              <p:custDataLst>
                <p:tags r:id="rId4"/>
              </p:custDataLst>
            </p:nvPr>
          </p:nvGrpSpPr>
          <p:grpSpPr bwMode="auto">
            <a:xfrm>
              <a:off x="6655594" y="273840"/>
              <a:ext cx="209550" cy="209551"/>
              <a:chOff x="4533" y="183"/>
              <a:chExt cx="144" cy="144"/>
            </a:xfrm>
          </p:grpSpPr>
          <p:sp>
            <p:nvSpPr>
              <p:cNvPr id="55" name="Oval 38"/>
              <p:cNvSpPr>
                <a:spLocks noChangeAspect="1" noChangeArrowheads="1"/>
              </p:cNvSpPr>
              <p:nvPr>
                <p:custDataLst>
                  <p:tags r:id="rId17"/>
                </p:custDataLst>
              </p:nvPr>
            </p:nvSpPr>
            <p:spPr bwMode="auto">
              <a:xfrm>
                <a:off x="4533" y="183"/>
                <a:ext cx="144" cy="144"/>
              </a:xfrm>
              <a:prstGeom prst="ellipse">
                <a:avLst/>
              </a:prstGeom>
              <a:solidFill>
                <a:schemeClr val="accent1"/>
              </a:solidFill>
              <a:ln w="9525">
                <a:solidFill>
                  <a:schemeClr val="accent6"/>
                </a:solidFill>
                <a:round/>
                <a:headEnd/>
                <a:tailEnd/>
              </a:ln>
              <a:effectLst/>
              <a:extLst/>
            </p:spPr>
            <p:txBody>
              <a:bodyPr wrap="none" anchor="ctr"/>
              <a:lstStyle/>
              <a:p>
                <a:pPr defTabSz="906008" fontAlgn="base">
                  <a:spcBef>
                    <a:spcPct val="0"/>
                  </a:spcBef>
                  <a:spcAft>
                    <a:spcPct val="0"/>
                  </a:spcAft>
                  <a:defRPr/>
                </a:pPr>
                <a:endParaRPr lang="en-US" sz="1200" dirty="0">
                  <a:solidFill>
                    <a:prstClr val="black"/>
                  </a:solidFill>
                </a:endParaRPr>
              </a:p>
            </p:txBody>
          </p:sp>
          <p:sp>
            <p:nvSpPr>
              <p:cNvPr id="56" name="Arc 39"/>
              <p:cNvSpPr>
                <a:spLocks noChangeAspect="1"/>
              </p:cNvSpPr>
              <p:nvPr>
                <p:custDataLst>
                  <p:tags r:id="rId18"/>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p:spPr>
            <p:txBody>
              <a:bodyPr wrap="none" anchor="ctr"/>
              <a:lstStyle/>
              <a:p>
                <a:pPr defTabSz="906008" fontAlgn="base">
                  <a:spcBef>
                    <a:spcPct val="0"/>
                  </a:spcBef>
                  <a:spcAft>
                    <a:spcPct val="0"/>
                  </a:spcAft>
                  <a:defRPr/>
                </a:pPr>
                <a:endParaRPr lang="en-US" sz="1200" dirty="0">
                  <a:solidFill>
                    <a:prstClr val="black"/>
                  </a:solidFill>
                </a:endParaRPr>
              </a:p>
            </p:txBody>
          </p:sp>
        </p:grpSp>
        <p:grpSp>
          <p:nvGrpSpPr>
            <p:cNvPr id="38" name="MoonLegend2"/>
            <p:cNvGrpSpPr>
              <a:grpSpLocks noChangeAspect="1"/>
            </p:cNvGrpSpPr>
            <p:nvPr>
              <p:custDataLst>
                <p:tags r:id="rId5"/>
              </p:custDataLst>
            </p:nvPr>
          </p:nvGrpSpPr>
          <p:grpSpPr bwMode="auto">
            <a:xfrm>
              <a:off x="6655594" y="548081"/>
              <a:ext cx="209550" cy="209551"/>
              <a:chOff x="1694" y="2044"/>
              <a:chExt cx="160" cy="160"/>
            </a:xfrm>
          </p:grpSpPr>
          <p:sp>
            <p:nvSpPr>
              <p:cNvPr id="53" name="Oval 41"/>
              <p:cNvSpPr>
                <a:spLocks noChangeAspect="1" noChangeArrowheads="1"/>
              </p:cNvSpPr>
              <p:nvPr>
                <p:custDataLst>
                  <p:tags r:id="rId15"/>
                </p:custDataLst>
              </p:nvPr>
            </p:nvSpPr>
            <p:spPr bwMode="auto">
              <a:xfrm>
                <a:off x="1694" y="2044"/>
                <a:ext cx="160" cy="164"/>
              </a:xfrm>
              <a:prstGeom prst="ellipse">
                <a:avLst/>
              </a:prstGeom>
              <a:solidFill>
                <a:schemeClr val="accent1"/>
              </a:solidFill>
              <a:ln w="9525">
                <a:solidFill>
                  <a:schemeClr val="accent6"/>
                </a:solidFill>
                <a:round/>
                <a:headEnd/>
                <a:tailEnd/>
              </a:ln>
              <a:effectLst/>
              <a:extLst/>
            </p:spPr>
            <p:txBody>
              <a:bodyPr wrap="none" anchor="ctr"/>
              <a:lstStyle/>
              <a:p>
                <a:pPr defTabSz="906008" fontAlgn="base">
                  <a:spcBef>
                    <a:spcPct val="0"/>
                  </a:spcBef>
                  <a:spcAft>
                    <a:spcPct val="0"/>
                  </a:spcAft>
                  <a:defRPr/>
                </a:pPr>
                <a:endParaRPr lang="en-US" sz="1200" dirty="0">
                  <a:solidFill>
                    <a:prstClr val="black"/>
                  </a:solidFill>
                </a:endParaRPr>
              </a:p>
            </p:txBody>
          </p:sp>
          <p:sp>
            <p:nvSpPr>
              <p:cNvPr id="54" name="Arc 42"/>
              <p:cNvSpPr>
                <a:spLocks noChangeAspect="1"/>
              </p:cNvSpPr>
              <p:nvPr>
                <p:custDataLst>
                  <p:tags r:id="rId16"/>
                </p:custDataLst>
              </p:nvPr>
            </p:nvSpPr>
            <p:spPr bwMode="auto">
              <a:xfrm>
                <a:off x="1694" y="2044"/>
                <a:ext cx="160" cy="164"/>
              </a:xfrm>
              <a:prstGeom prst="arc">
                <a:avLst/>
              </a:prstGeom>
              <a:solidFill>
                <a:schemeClr val="folHlink"/>
              </a:solidFill>
              <a:ln w="9525">
                <a:solidFill>
                  <a:schemeClr val="accent6"/>
                </a:solidFill>
                <a:round/>
                <a:headEnd/>
                <a:tailEnd/>
              </a:ln>
              <a:effectLst/>
              <a:extLst/>
            </p:spPr>
            <p:txBody>
              <a:bodyPr wrap="none" anchor="ctr"/>
              <a:lstStyle/>
              <a:p>
                <a:pPr defTabSz="906008" fontAlgn="base">
                  <a:spcBef>
                    <a:spcPct val="0"/>
                  </a:spcBef>
                  <a:spcAft>
                    <a:spcPct val="0"/>
                  </a:spcAft>
                  <a:defRPr/>
                </a:pPr>
                <a:endParaRPr lang="en-US" sz="1200" dirty="0">
                  <a:solidFill>
                    <a:prstClr val="black"/>
                  </a:solidFill>
                </a:endParaRPr>
              </a:p>
            </p:txBody>
          </p:sp>
        </p:grpSp>
        <p:grpSp>
          <p:nvGrpSpPr>
            <p:cNvPr id="39" name="MoonLegend4"/>
            <p:cNvGrpSpPr>
              <a:grpSpLocks noChangeAspect="1"/>
            </p:cNvGrpSpPr>
            <p:nvPr>
              <p:custDataLst>
                <p:tags r:id="rId6"/>
              </p:custDataLst>
            </p:nvPr>
          </p:nvGrpSpPr>
          <p:grpSpPr bwMode="auto">
            <a:xfrm>
              <a:off x="6655594" y="1096563"/>
              <a:ext cx="209550" cy="209551"/>
              <a:chOff x="4495" y="1198"/>
              <a:chExt cx="160" cy="160"/>
            </a:xfrm>
          </p:grpSpPr>
          <p:sp>
            <p:nvSpPr>
              <p:cNvPr id="51" name="Oval 47"/>
              <p:cNvSpPr>
                <a:spLocks noChangeAspect="1" noChangeArrowheads="1"/>
              </p:cNvSpPr>
              <p:nvPr>
                <p:custDataLst>
                  <p:tags r:id="rId13"/>
                </p:custDataLst>
              </p:nvPr>
            </p:nvSpPr>
            <p:spPr bwMode="auto">
              <a:xfrm>
                <a:off x="4495" y="1198"/>
                <a:ext cx="160" cy="164"/>
              </a:xfrm>
              <a:prstGeom prst="ellipse">
                <a:avLst/>
              </a:prstGeom>
              <a:solidFill>
                <a:schemeClr val="accent1"/>
              </a:solidFill>
              <a:ln w="9525">
                <a:solidFill>
                  <a:schemeClr val="accent6"/>
                </a:solidFill>
                <a:round/>
                <a:headEnd/>
                <a:tailEnd/>
              </a:ln>
              <a:effectLst/>
              <a:extLst/>
            </p:spPr>
            <p:txBody>
              <a:bodyPr wrap="none" anchor="ctr"/>
              <a:lstStyle/>
              <a:p>
                <a:pPr defTabSz="906008" fontAlgn="base">
                  <a:spcBef>
                    <a:spcPct val="0"/>
                  </a:spcBef>
                  <a:spcAft>
                    <a:spcPct val="0"/>
                  </a:spcAft>
                  <a:defRPr/>
                </a:pPr>
                <a:endParaRPr lang="en-US" sz="1200" dirty="0">
                  <a:solidFill>
                    <a:prstClr val="black"/>
                  </a:solidFill>
                </a:endParaRPr>
              </a:p>
            </p:txBody>
          </p:sp>
          <p:sp>
            <p:nvSpPr>
              <p:cNvPr id="52" name="Arc 48"/>
              <p:cNvSpPr>
                <a:spLocks noChangeAspect="1"/>
              </p:cNvSpPr>
              <p:nvPr>
                <p:custDataLst>
                  <p:tags r:id="rId14"/>
                </p:custDataLst>
              </p:nvPr>
            </p:nvSpPr>
            <p:spPr bwMode="auto">
              <a:xfrm>
                <a:off x="4495" y="1198"/>
                <a:ext cx="160" cy="164"/>
              </a:xfrm>
              <a:prstGeom prst="arc">
                <a:avLst>
                  <a:gd name="adj1" fmla="val 16200000"/>
                  <a:gd name="adj2" fmla="val 10800000"/>
                </a:avLst>
              </a:prstGeom>
              <a:solidFill>
                <a:schemeClr val="folHlink"/>
              </a:solidFill>
              <a:ln w="9525">
                <a:solidFill>
                  <a:schemeClr val="accent6"/>
                </a:solidFill>
                <a:round/>
                <a:headEnd/>
                <a:tailEnd/>
              </a:ln>
              <a:effectLst/>
              <a:extLst/>
            </p:spPr>
            <p:txBody>
              <a:bodyPr wrap="none" anchor="ctr"/>
              <a:lstStyle/>
              <a:p>
                <a:pPr defTabSz="906008" fontAlgn="base">
                  <a:spcBef>
                    <a:spcPct val="0"/>
                  </a:spcBef>
                  <a:spcAft>
                    <a:spcPct val="0"/>
                  </a:spcAft>
                  <a:defRPr/>
                </a:pPr>
                <a:endParaRPr lang="en-US" sz="1200" dirty="0">
                  <a:solidFill>
                    <a:prstClr val="black"/>
                  </a:solidFill>
                </a:endParaRPr>
              </a:p>
            </p:txBody>
          </p:sp>
        </p:grpSp>
        <p:grpSp>
          <p:nvGrpSpPr>
            <p:cNvPr id="40" name="MoonLegend5"/>
            <p:cNvGrpSpPr>
              <a:grpSpLocks noChangeAspect="1"/>
            </p:cNvGrpSpPr>
            <p:nvPr>
              <p:custDataLst>
                <p:tags r:id="rId7"/>
              </p:custDataLst>
            </p:nvPr>
          </p:nvGrpSpPr>
          <p:grpSpPr bwMode="auto">
            <a:xfrm>
              <a:off x="6655594" y="1370805"/>
              <a:ext cx="209550" cy="209551"/>
              <a:chOff x="4495" y="1440"/>
              <a:chExt cx="160" cy="160"/>
            </a:xfrm>
          </p:grpSpPr>
          <p:sp>
            <p:nvSpPr>
              <p:cNvPr id="49" name="Oval 50"/>
              <p:cNvSpPr>
                <a:spLocks noChangeAspect="1" noChangeArrowheads="1"/>
              </p:cNvSpPr>
              <p:nvPr>
                <p:custDataLst>
                  <p:tags r:id="rId11"/>
                </p:custDataLst>
              </p:nvPr>
            </p:nvSpPr>
            <p:spPr bwMode="auto">
              <a:xfrm>
                <a:off x="4495" y="1436"/>
                <a:ext cx="160" cy="164"/>
              </a:xfrm>
              <a:prstGeom prst="ellipse">
                <a:avLst/>
              </a:prstGeom>
              <a:solidFill>
                <a:schemeClr val="accent1"/>
              </a:solidFill>
              <a:ln w="9525">
                <a:solidFill>
                  <a:schemeClr val="accent6"/>
                </a:solidFill>
                <a:round/>
                <a:headEnd/>
                <a:tailEnd/>
              </a:ln>
              <a:effectLst/>
              <a:extLst/>
            </p:spPr>
            <p:txBody>
              <a:bodyPr wrap="none" anchor="ctr"/>
              <a:lstStyle/>
              <a:p>
                <a:pPr defTabSz="906008" fontAlgn="base">
                  <a:spcBef>
                    <a:spcPct val="0"/>
                  </a:spcBef>
                  <a:spcAft>
                    <a:spcPct val="0"/>
                  </a:spcAft>
                  <a:defRPr/>
                </a:pPr>
                <a:endParaRPr lang="en-US" sz="1200" dirty="0">
                  <a:solidFill>
                    <a:prstClr val="black"/>
                  </a:solidFill>
                </a:endParaRPr>
              </a:p>
            </p:txBody>
          </p:sp>
          <p:sp>
            <p:nvSpPr>
              <p:cNvPr id="50" name="Oval 51"/>
              <p:cNvSpPr>
                <a:spLocks noChangeAspect="1" noChangeArrowheads="1"/>
              </p:cNvSpPr>
              <p:nvPr>
                <p:custDataLst>
                  <p:tags r:id="rId12"/>
                </p:custDataLst>
              </p:nvPr>
            </p:nvSpPr>
            <p:spPr bwMode="auto">
              <a:xfrm>
                <a:off x="4495" y="1436"/>
                <a:ext cx="160" cy="164"/>
              </a:xfrm>
              <a:prstGeom prst="arc">
                <a:avLst>
                  <a:gd name="adj1" fmla="val 16200000"/>
                  <a:gd name="adj2" fmla="val 16200000"/>
                </a:avLst>
              </a:prstGeom>
              <a:solidFill>
                <a:schemeClr val="folHlink"/>
              </a:solidFill>
              <a:ln w="9525">
                <a:solidFill>
                  <a:schemeClr val="accent6"/>
                </a:solidFill>
                <a:round/>
                <a:headEnd/>
                <a:tailEnd/>
              </a:ln>
              <a:effectLst/>
              <a:extLst/>
            </p:spPr>
            <p:txBody>
              <a:bodyPr wrap="none" anchor="ctr"/>
              <a:lstStyle/>
              <a:p>
                <a:pPr defTabSz="906008" fontAlgn="base">
                  <a:spcBef>
                    <a:spcPct val="0"/>
                  </a:spcBef>
                  <a:spcAft>
                    <a:spcPct val="0"/>
                  </a:spcAft>
                  <a:defRPr/>
                </a:pPr>
                <a:endParaRPr lang="en-US" sz="1200" dirty="0">
                  <a:solidFill>
                    <a:prstClr val="black"/>
                  </a:solidFill>
                </a:endParaRPr>
              </a:p>
            </p:txBody>
          </p:sp>
        </p:grpSp>
        <p:sp>
          <p:nvSpPr>
            <p:cNvPr id="41" name="Legend1"/>
            <p:cNvSpPr>
              <a:spLocks noChangeArrowheads="1"/>
            </p:cNvSpPr>
            <p:nvPr/>
          </p:nvSpPr>
          <p:spPr bwMode="auto">
            <a:xfrm>
              <a:off x="6975947" y="286298"/>
              <a:ext cx="499355" cy="18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defTabSz="904533" fontAlgn="base">
                <a:spcBef>
                  <a:spcPct val="0"/>
                </a:spcBef>
                <a:spcAft>
                  <a:spcPct val="0"/>
                </a:spcAft>
                <a:buClr>
                  <a:srgbClr val="242852"/>
                </a:buClr>
                <a:defRPr/>
              </a:pPr>
              <a:r>
                <a:rPr lang="en-US" altLang="en-US" sz="1200" dirty="0" smtClean="0">
                  <a:solidFill>
                    <a:srgbClr val="000000"/>
                  </a:solidFill>
                </a:rPr>
                <a:t>Legend</a:t>
              </a:r>
            </a:p>
          </p:txBody>
        </p:sp>
        <p:sp>
          <p:nvSpPr>
            <p:cNvPr id="42" name="Legend2"/>
            <p:cNvSpPr>
              <a:spLocks noChangeArrowheads="1"/>
            </p:cNvSpPr>
            <p:nvPr/>
          </p:nvSpPr>
          <p:spPr bwMode="auto">
            <a:xfrm>
              <a:off x="6975947" y="561927"/>
              <a:ext cx="499355" cy="18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defTabSz="904533" fontAlgn="base">
                <a:spcBef>
                  <a:spcPct val="0"/>
                </a:spcBef>
                <a:spcAft>
                  <a:spcPct val="0"/>
                </a:spcAft>
                <a:buClr>
                  <a:srgbClr val="242852"/>
                </a:buClr>
                <a:defRPr/>
              </a:pPr>
              <a:r>
                <a:rPr lang="en-US" altLang="en-US" sz="1200" dirty="0" smtClean="0">
                  <a:solidFill>
                    <a:srgbClr val="000000"/>
                  </a:solidFill>
                </a:rPr>
                <a:t>Legend</a:t>
              </a:r>
            </a:p>
          </p:txBody>
        </p:sp>
        <p:sp>
          <p:nvSpPr>
            <p:cNvPr id="43" name="Legend3"/>
            <p:cNvSpPr>
              <a:spLocks noChangeArrowheads="1"/>
            </p:cNvSpPr>
            <p:nvPr/>
          </p:nvSpPr>
          <p:spPr bwMode="auto">
            <a:xfrm>
              <a:off x="6975947" y="836000"/>
              <a:ext cx="499355" cy="18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defTabSz="904533" fontAlgn="base">
                <a:spcBef>
                  <a:spcPct val="0"/>
                </a:spcBef>
                <a:spcAft>
                  <a:spcPct val="0"/>
                </a:spcAft>
                <a:buClr>
                  <a:srgbClr val="242852"/>
                </a:buClr>
                <a:defRPr/>
              </a:pPr>
              <a:r>
                <a:rPr lang="en-US" altLang="en-US" sz="1200" dirty="0" smtClean="0">
                  <a:solidFill>
                    <a:srgbClr val="000000"/>
                  </a:solidFill>
                </a:rPr>
                <a:t>Legend</a:t>
              </a:r>
            </a:p>
          </p:txBody>
        </p:sp>
        <p:sp>
          <p:nvSpPr>
            <p:cNvPr id="44" name="Legend4"/>
            <p:cNvSpPr>
              <a:spLocks noChangeArrowheads="1"/>
            </p:cNvSpPr>
            <p:nvPr/>
          </p:nvSpPr>
          <p:spPr bwMode="auto">
            <a:xfrm>
              <a:off x="6975947" y="1106958"/>
              <a:ext cx="499355" cy="18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defTabSz="904533" fontAlgn="base">
                <a:spcBef>
                  <a:spcPct val="0"/>
                </a:spcBef>
                <a:spcAft>
                  <a:spcPct val="0"/>
                </a:spcAft>
                <a:buClr>
                  <a:srgbClr val="242852"/>
                </a:buClr>
                <a:defRPr/>
              </a:pPr>
              <a:r>
                <a:rPr lang="en-US" altLang="en-US" sz="1200" dirty="0" smtClean="0">
                  <a:solidFill>
                    <a:srgbClr val="000000"/>
                  </a:solidFill>
                </a:rPr>
                <a:t>Legend</a:t>
              </a:r>
            </a:p>
          </p:txBody>
        </p:sp>
        <p:sp>
          <p:nvSpPr>
            <p:cNvPr id="45" name="Legend5"/>
            <p:cNvSpPr>
              <a:spLocks noChangeArrowheads="1"/>
            </p:cNvSpPr>
            <p:nvPr/>
          </p:nvSpPr>
          <p:spPr bwMode="auto">
            <a:xfrm>
              <a:off x="6975947" y="1384145"/>
              <a:ext cx="499355" cy="18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defTabSz="904533" fontAlgn="base">
                <a:spcBef>
                  <a:spcPct val="0"/>
                </a:spcBef>
                <a:spcAft>
                  <a:spcPct val="0"/>
                </a:spcAft>
                <a:buClr>
                  <a:srgbClr val="242852"/>
                </a:buClr>
                <a:defRPr/>
              </a:pPr>
              <a:r>
                <a:rPr lang="en-US" altLang="en-US" sz="1200" dirty="0" smtClean="0">
                  <a:solidFill>
                    <a:srgbClr val="000000"/>
                  </a:solidFill>
                </a:rPr>
                <a:t>Legend</a:t>
              </a:r>
            </a:p>
          </p:txBody>
        </p:sp>
        <p:grpSp>
          <p:nvGrpSpPr>
            <p:cNvPr id="46" name="MoonLegend3"/>
            <p:cNvGrpSpPr>
              <a:grpSpLocks noChangeAspect="1"/>
            </p:cNvGrpSpPr>
            <p:nvPr>
              <p:custDataLst>
                <p:tags r:id="rId8"/>
              </p:custDataLst>
            </p:nvPr>
          </p:nvGrpSpPr>
          <p:grpSpPr bwMode="auto">
            <a:xfrm>
              <a:off x="6655594" y="822322"/>
              <a:ext cx="209550" cy="209551"/>
              <a:chOff x="4495" y="1198"/>
              <a:chExt cx="160" cy="160"/>
            </a:xfrm>
          </p:grpSpPr>
          <p:sp>
            <p:nvSpPr>
              <p:cNvPr id="47" name="Oval 47"/>
              <p:cNvSpPr>
                <a:spLocks noChangeAspect="1" noChangeArrowheads="1"/>
              </p:cNvSpPr>
              <p:nvPr>
                <p:custDataLst>
                  <p:tags r:id="rId9"/>
                </p:custDataLst>
              </p:nvPr>
            </p:nvSpPr>
            <p:spPr bwMode="auto">
              <a:xfrm>
                <a:off x="4495" y="1198"/>
                <a:ext cx="160" cy="164"/>
              </a:xfrm>
              <a:prstGeom prst="ellipse">
                <a:avLst/>
              </a:prstGeom>
              <a:solidFill>
                <a:schemeClr val="accent1"/>
              </a:solidFill>
              <a:ln w="9525">
                <a:solidFill>
                  <a:schemeClr val="accent6"/>
                </a:solidFill>
                <a:round/>
                <a:headEnd/>
                <a:tailEnd/>
              </a:ln>
              <a:effectLst/>
              <a:extLst/>
            </p:spPr>
            <p:txBody>
              <a:bodyPr wrap="none" anchor="ctr"/>
              <a:lstStyle/>
              <a:p>
                <a:pPr defTabSz="906008" fontAlgn="base">
                  <a:spcBef>
                    <a:spcPct val="0"/>
                  </a:spcBef>
                  <a:spcAft>
                    <a:spcPct val="0"/>
                  </a:spcAft>
                  <a:defRPr/>
                </a:pPr>
                <a:endParaRPr lang="en-US" sz="1200" dirty="0">
                  <a:solidFill>
                    <a:prstClr val="black"/>
                  </a:solidFill>
                </a:endParaRPr>
              </a:p>
            </p:txBody>
          </p:sp>
          <p:sp>
            <p:nvSpPr>
              <p:cNvPr id="48" name="Arc 48"/>
              <p:cNvSpPr>
                <a:spLocks noChangeAspect="1"/>
              </p:cNvSpPr>
              <p:nvPr>
                <p:custDataLst>
                  <p:tags r:id="rId10"/>
                </p:custDataLst>
              </p:nvPr>
            </p:nvSpPr>
            <p:spPr bwMode="auto">
              <a:xfrm>
                <a:off x="4495" y="1198"/>
                <a:ext cx="160" cy="164"/>
              </a:xfrm>
              <a:prstGeom prst="arc">
                <a:avLst>
                  <a:gd name="adj1" fmla="val 16200000"/>
                  <a:gd name="adj2" fmla="val 5400000"/>
                </a:avLst>
              </a:prstGeom>
              <a:solidFill>
                <a:schemeClr val="folHlink"/>
              </a:solidFill>
              <a:ln w="9525">
                <a:solidFill>
                  <a:schemeClr val="accent6"/>
                </a:solidFill>
                <a:round/>
                <a:headEnd/>
                <a:tailEnd/>
              </a:ln>
              <a:effectLst/>
              <a:extLst/>
            </p:spPr>
            <p:txBody>
              <a:bodyPr wrap="none" anchor="ctr"/>
              <a:lstStyle/>
              <a:p>
                <a:pPr defTabSz="906008" fontAlgn="base">
                  <a:spcBef>
                    <a:spcPct val="0"/>
                  </a:spcBef>
                  <a:spcAft>
                    <a:spcPct val="0"/>
                  </a:spcAft>
                  <a:defRPr/>
                </a:pPr>
                <a:endParaRPr lang="en-US" sz="1200" dirty="0">
                  <a:solidFill>
                    <a:prstClr val="black"/>
                  </a:solidFill>
                </a:endParaRPr>
              </a:p>
            </p:txBody>
          </p:sp>
        </p:grpSp>
      </p:grpSp>
      <p:sp>
        <p:nvSpPr>
          <p:cNvPr id="62" name="Title 1"/>
          <p:cNvSpPr txBox="1">
            <a:spLocks/>
          </p:cNvSpPr>
          <p:nvPr userDrawn="1"/>
        </p:nvSpPr>
        <p:spPr>
          <a:xfrm>
            <a:off x="409039" y="446907"/>
            <a:ext cx="8325922" cy="457200"/>
          </a:xfrm>
          <a:prstGeom prst="rect">
            <a:avLst/>
          </a:prstGeom>
        </p:spPr>
        <p:txBody>
          <a:bodyPr lIns="81949" tIns="40973" rIns="81949" bIns="40973"/>
          <a:lstStyle>
            <a:lvl1pPr algn="l" defTabSz="1010877" rtl="0" eaLnBrk="1" latinLnBrk="0" hangingPunct="1">
              <a:lnSpc>
                <a:spcPct val="90000"/>
              </a:lnSpc>
              <a:spcBef>
                <a:spcPct val="0"/>
              </a:spcBef>
              <a:buNone/>
              <a:defRPr sz="2500" b="1" kern="1200" spc="-56" baseline="0">
                <a:solidFill>
                  <a:schemeClr val="accent1"/>
                </a:solidFill>
                <a:latin typeface="+mj-lt"/>
                <a:ea typeface="+mj-ea"/>
                <a:cs typeface="+mj-cs"/>
              </a:defRPr>
            </a:lvl1pPr>
          </a:lstStyle>
          <a:p>
            <a:r>
              <a:rPr lang="en-US" sz="2900" dirty="0" smtClean="0">
                <a:solidFill>
                  <a:srgbClr val="005878"/>
                </a:solidFill>
              </a:rPr>
              <a:t>Click to edit Master title style</a:t>
            </a:r>
            <a:endParaRPr lang="en-US" sz="2900" dirty="0">
              <a:solidFill>
                <a:srgbClr val="005878"/>
              </a:solidFill>
            </a:endParaRPr>
          </a:p>
        </p:txBody>
      </p:sp>
      <p:sp>
        <p:nvSpPr>
          <p:cNvPr id="63" name="Content Placeholder 2"/>
          <p:cNvSpPr>
            <a:spLocks noGrp="1"/>
          </p:cNvSpPr>
          <p:nvPr>
            <p:ph idx="1"/>
          </p:nvPr>
        </p:nvSpPr>
        <p:spPr>
          <a:xfrm>
            <a:off x="409043" y="1137040"/>
            <a:ext cx="8299533" cy="4600375"/>
          </a:xfrm>
          <a:prstGeom prst="rect">
            <a:avLst/>
          </a:prstGeom>
        </p:spPr>
        <p:txBody>
          <a:bodyPr lIns="0" tIns="0" rIns="0" bIns="0">
            <a:noAutofit/>
          </a:bodyPr>
          <a:lstStyle>
            <a:lvl1pPr marL="0" indent="0" algn="just">
              <a:buNone/>
              <a:defRPr sz="1400"/>
            </a:lvl1pPr>
            <a:lvl2pPr marL="452950" indent="0">
              <a:buNone/>
              <a:defRPr sz="1400"/>
            </a:lvl2pPr>
            <a:lvl3pPr marL="905889" indent="0">
              <a:buNone/>
              <a:defRPr sz="1400"/>
            </a:lvl3pPr>
            <a:lvl4pPr marL="1358832" indent="0">
              <a:buNone/>
              <a:defRPr sz="1400"/>
            </a:lvl4pPr>
            <a:lvl5pPr marL="1811773" indent="0">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5E16342-4122-4038-AF40-EA4B4AD28D0F}" type="datetime1">
              <a:rPr lang="en-US" smtClean="0">
                <a:solidFill>
                  <a:srgbClr val="262626">
                    <a:tint val="75000"/>
                  </a:srgbClr>
                </a:solidFill>
              </a:rPr>
              <a:pPr/>
              <a:t>10/5/17</a:t>
            </a:fld>
            <a:endParaRPr lang="en-US" dirty="0">
              <a:solidFill>
                <a:srgbClr val="262626">
                  <a:tint val="75000"/>
                </a:srgbClr>
              </a:solidFill>
            </a:endParaRPr>
          </a:p>
        </p:txBody>
      </p:sp>
      <p:sp>
        <p:nvSpPr>
          <p:cNvPr id="67" name="Footer Placeholder 66"/>
          <p:cNvSpPr>
            <a:spLocks noGrp="1"/>
          </p:cNvSpPr>
          <p:nvPr>
            <p:ph type="ftr" sz="quarter" idx="11"/>
          </p:nvPr>
        </p:nvSpPr>
        <p:spPr/>
        <p:txBody>
          <a:bodyPr/>
          <a:lstStyle/>
          <a:p>
            <a:endParaRPr lang="en-US" dirty="0">
              <a:solidFill>
                <a:srgbClr val="262626">
                  <a:tint val="75000"/>
                </a:srgbClr>
              </a:solidFill>
            </a:endParaRPr>
          </a:p>
        </p:txBody>
      </p:sp>
      <p:sp>
        <p:nvSpPr>
          <p:cNvPr id="68" name="Slide Number Placeholder 67"/>
          <p:cNvSpPr>
            <a:spLocks noGrp="1"/>
          </p:cNvSpPr>
          <p:nvPr>
            <p:ph type="sldNum" sz="quarter" idx="12"/>
          </p:nvPr>
        </p:nvSpPr>
        <p:spPr/>
        <p:txBody>
          <a:bodyPr/>
          <a:lstStyle/>
          <a:p>
            <a:fld id="{BEF0776A-2A48-4BA7-A2DC-CC3C5F29E76C}"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28174477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aphicFrame>
        <p:nvGraphicFramePr>
          <p:cNvPr id="4" name="Object 20"/>
          <p:cNvGraphicFramePr>
            <a:graphicFrameLocks noChangeAspect="1"/>
          </p:cNvGraphicFramePr>
          <p:nvPr>
            <p:custDataLst>
              <p:tags r:id="rId2"/>
            </p:custDataLst>
          </p:nvPr>
        </p:nvGraphicFramePr>
        <p:xfrm>
          <a:off x="0" y="37"/>
          <a:ext cx="161925" cy="161925"/>
        </p:xfrm>
        <a:graphic>
          <a:graphicData uri="http://schemas.openxmlformats.org/presentationml/2006/ole">
            <mc:AlternateContent xmlns:mc="http://schemas.openxmlformats.org/markup-compatibility/2006">
              <mc:Choice xmlns:v="urn:schemas-microsoft-com:vml" Requires="v">
                <p:oleObj spid="_x0000_s2055" name="think-cell Slide" r:id="rId20" imgW="360" imgH="360" progId="">
                  <p:embed/>
                </p:oleObj>
              </mc:Choice>
              <mc:Fallback>
                <p:oleObj name="think-cell Slide" r:id="rId20" imgW="360" imgH="360" progId="">
                  <p:embed/>
                  <p:pic>
                    <p:nvPicPr>
                      <p:cNvPr id="0"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37"/>
                        <a:ext cx="1619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McK 1. On-page tracker" hidden="1"/>
          <p:cNvSpPr>
            <a:spLocks noChangeArrowheads="1"/>
          </p:cNvSpPr>
          <p:nvPr/>
        </p:nvSpPr>
        <p:spPr bwMode="auto">
          <a:xfrm>
            <a:off x="122259" y="15877"/>
            <a:ext cx="887481" cy="21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2284413" indent="15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741613" indent="15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198813" indent="15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656013" indent="15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05995">
              <a:defRPr/>
            </a:pPr>
            <a:r>
              <a:rPr lang="en-US" altLang="en-US" sz="1400" dirty="0" smtClean="0">
                <a:solidFill>
                  <a:srgbClr val="808080"/>
                </a:solidFill>
              </a:rPr>
              <a:t>TRACKER</a:t>
            </a:r>
          </a:p>
        </p:txBody>
      </p:sp>
      <p:sp>
        <p:nvSpPr>
          <p:cNvPr id="7" name="McK 3. Unit of measure" hidden="1"/>
          <p:cNvSpPr txBox="1">
            <a:spLocks noChangeArrowheads="1"/>
          </p:cNvSpPr>
          <p:nvPr/>
        </p:nvSpPr>
        <p:spPr bwMode="auto">
          <a:xfrm>
            <a:off x="122238" y="533403"/>
            <a:ext cx="4725987" cy="250825"/>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grpSp>
        <p:nvGrpSpPr>
          <p:cNvPr id="8" name="McK Slide Elements" hidden="1"/>
          <p:cNvGrpSpPr>
            <a:grpSpLocks/>
          </p:cNvGrpSpPr>
          <p:nvPr/>
        </p:nvGrpSpPr>
        <p:grpSpPr bwMode="auto">
          <a:xfrm>
            <a:off x="1393842" y="6162782"/>
            <a:ext cx="7521575" cy="522138"/>
            <a:chOff x="1365594" y="6040134"/>
            <a:chExt cx="7372005" cy="512204"/>
          </a:xfrm>
        </p:grpSpPr>
        <p:sp>
          <p:nvSpPr>
            <p:cNvPr id="9" name="McK 4. Footnote"/>
            <p:cNvSpPr txBox="1">
              <a:spLocks noChangeArrowheads="1"/>
            </p:cNvSpPr>
            <p:nvPr/>
          </p:nvSpPr>
          <p:spPr bwMode="auto">
            <a:xfrm>
              <a:off x="1365594" y="6040134"/>
              <a:ext cx="7372005" cy="150960"/>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prstClr val="black"/>
                  </a:solidFill>
                  <a:latin typeface="Arial"/>
                </a:rPr>
                <a:t>1 Footnote</a:t>
              </a:r>
            </a:p>
          </p:txBody>
        </p:sp>
        <p:sp>
          <p:nvSpPr>
            <p:cNvPr id="10" name="McK 5. Source"/>
            <p:cNvSpPr>
              <a:spLocks noChangeArrowheads="1"/>
            </p:cNvSpPr>
            <p:nvPr/>
          </p:nvSpPr>
          <p:spPr bwMode="auto">
            <a:xfrm>
              <a:off x="1365594" y="6401378"/>
              <a:ext cx="3934952" cy="15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479425" indent="-479425">
                <a:tabLst>
                  <a:tab pos="490538" algn="l"/>
                  <a:tab pos="677863" algn="l"/>
                </a:tabLst>
                <a:defRPr>
                  <a:solidFill>
                    <a:schemeClr val="tx1"/>
                  </a:solidFill>
                  <a:latin typeface="Arial" pitchFamily="34" charset="0"/>
                  <a:ea typeface="ＭＳ Ｐゴシック" pitchFamily="34" charset="-128"/>
                </a:defRPr>
              </a:lvl1pPr>
              <a:lvl2pPr>
                <a:tabLst>
                  <a:tab pos="490538" algn="l"/>
                  <a:tab pos="677863" algn="l"/>
                </a:tabLst>
                <a:defRPr>
                  <a:solidFill>
                    <a:schemeClr val="tx1"/>
                  </a:solidFill>
                  <a:latin typeface="Arial" pitchFamily="34" charset="0"/>
                  <a:ea typeface="ＭＳ Ｐゴシック" pitchFamily="34" charset="-128"/>
                </a:defRPr>
              </a:lvl2pPr>
              <a:lvl3pPr>
                <a:tabLst>
                  <a:tab pos="490538" algn="l"/>
                  <a:tab pos="677863" algn="l"/>
                </a:tabLst>
                <a:defRPr>
                  <a:solidFill>
                    <a:schemeClr val="tx1"/>
                  </a:solidFill>
                  <a:latin typeface="Arial" pitchFamily="34" charset="0"/>
                  <a:ea typeface="ＭＳ Ｐゴシック" pitchFamily="34" charset="-128"/>
                </a:defRPr>
              </a:lvl3pPr>
              <a:lvl4pPr>
                <a:tabLst>
                  <a:tab pos="490538" algn="l"/>
                  <a:tab pos="677863" algn="l"/>
                </a:tabLst>
                <a:defRPr>
                  <a:solidFill>
                    <a:schemeClr val="tx1"/>
                  </a:solidFill>
                  <a:latin typeface="Arial" pitchFamily="34" charset="0"/>
                  <a:ea typeface="ＭＳ Ｐゴシック" pitchFamily="34" charset="-128"/>
                </a:defRPr>
              </a:lvl4pPr>
              <a:lvl5pPr>
                <a:tabLst>
                  <a:tab pos="490538" algn="l"/>
                  <a:tab pos="677863" algn="l"/>
                </a:tabLst>
                <a:defRPr>
                  <a:solidFill>
                    <a:schemeClr val="tx1"/>
                  </a:solidFill>
                  <a:latin typeface="Arial" pitchFamily="34" charset="0"/>
                  <a:ea typeface="ＭＳ Ｐゴシック" pitchFamily="34" charset="-128"/>
                </a:defRPr>
              </a:lvl5pPr>
              <a:lvl6pPr marL="2284413" indent="1588" defTabSz="912813" eaLnBrk="0" fontAlgn="base" hangingPunct="0">
                <a:spcBef>
                  <a:spcPct val="0"/>
                </a:spcBef>
                <a:spcAft>
                  <a:spcPct val="0"/>
                </a:spcAft>
                <a:tabLst>
                  <a:tab pos="490538" algn="l"/>
                  <a:tab pos="677863" algn="l"/>
                </a:tabLst>
                <a:defRPr>
                  <a:solidFill>
                    <a:schemeClr val="tx1"/>
                  </a:solidFill>
                  <a:latin typeface="Arial" pitchFamily="34" charset="0"/>
                  <a:ea typeface="ＭＳ Ｐゴシック" pitchFamily="34" charset="-128"/>
                </a:defRPr>
              </a:lvl6pPr>
              <a:lvl7pPr marL="2741613" indent="1588" defTabSz="912813" eaLnBrk="0" fontAlgn="base" hangingPunct="0">
                <a:spcBef>
                  <a:spcPct val="0"/>
                </a:spcBef>
                <a:spcAft>
                  <a:spcPct val="0"/>
                </a:spcAft>
                <a:tabLst>
                  <a:tab pos="490538" algn="l"/>
                  <a:tab pos="677863" algn="l"/>
                </a:tabLst>
                <a:defRPr>
                  <a:solidFill>
                    <a:schemeClr val="tx1"/>
                  </a:solidFill>
                  <a:latin typeface="Arial" pitchFamily="34" charset="0"/>
                  <a:ea typeface="ＭＳ Ｐゴシック" pitchFamily="34" charset="-128"/>
                </a:defRPr>
              </a:lvl7pPr>
              <a:lvl8pPr marL="3198813" indent="1588" defTabSz="912813" eaLnBrk="0" fontAlgn="base" hangingPunct="0">
                <a:spcBef>
                  <a:spcPct val="0"/>
                </a:spcBef>
                <a:spcAft>
                  <a:spcPct val="0"/>
                </a:spcAft>
                <a:tabLst>
                  <a:tab pos="490538" algn="l"/>
                  <a:tab pos="677863" algn="l"/>
                </a:tabLst>
                <a:defRPr>
                  <a:solidFill>
                    <a:schemeClr val="tx1"/>
                  </a:solidFill>
                  <a:latin typeface="Arial" pitchFamily="34" charset="0"/>
                  <a:ea typeface="ＭＳ Ｐゴシック" pitchFamily="34" charset="-128"/>
                </a:defRPr>
              </a:lvl8pPr>
              <a:lvl9pPr marL="3656013" indent="1588" defTabSz="912813" eaLnBrk="0" fontAlgn="base" hangingPunct="0">
                <a:spcBef>
                  <a:spcPct val="0"/>
                </a:spcBef>
                <a:spcAft>
                  <a:spcPct val="0"/>
                </a:spcAft>
                <a:tabLst>
                  <a:tab pos="490538" algn="l"/>
                  <a:tab pos="677863" algn="l"/>
                </a:tabLst>
                <a:defRPr>
                  <a:solidFill>
                    <a:schemeClr val="tx1"/>
                  </a:solidFill>
                  <a:latin typeface="Arial" pitchFamily="34" charset="0"/>
                  <a:ea typeface="ＭＳ Ｐゴシック" pitchFamily="34" charset="-128"/>
                </a:defRPr>
              </a:lvl9pPr>
            </a:lstStyle>
            <a:p>
              <a:pPr defTabSz="905889">
                <a:defRPr/>
              </a:pPr>
              <a:r>
                <a:rPr lang="en-US" altLang="en-US" sz="1000" dirty="0" smtClean="0">
                  <a:solidFill>
                    <a:srgbClr val="000000"/>
                  </a:solidFill>
                </a:rPr>
                <a:t>Source: Source</a:t>
              </a:r>
            </a:p>
          </p:txBody>
        </p:sp>
      </p:grpSp>
      <p:grpSp>
        <p:nvGrpSpPr>
          <p:cNvPr id="12" name="ACET" hidden="1"/>
          <p:cNvGrpSpPr>
            <a:grpSpLocks/>
          </p:cNvGrpSpPr>
          <p:nvPr/>
        </p:nvGrpSpPr>
        <p:grpSpPr bwMode="auto">
          <a:xfrm>
            <a:off x="2376488" y="1858965"/>
            <a:ext cx="4391025" cy="519112"/>
            <a:chOff x="915" y="710"/>
            <a:chExt cx="2686" cy="320"/>
          </a:xfrm>
        </p:grpSpPr>
        <p:cxnSp>
          <p:nvCxnSpPr>
            <p:cNvPr id="13" name="AutoShape 249"/>
            <p:cNvCxnSpPr>
              <a:cxnSpLocks noChangeShapeType="1"/>
            </p:cNvCxnSpPr>
            <p:nvPr/>
          </p:nvCxnSpPr>
          <p:spPr bwMode="auto">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sp>
          <p:nvSpPr>
            <p:cNvPr id="14" name="AutoShape 250"/>
            <p:cNvSpPr>
              <a:spLocks noChangeArrowheads="1"/>
            </p:cNvSpPr>
            <p:nvPr/>
          </p:nvSpPr>
          <p:spPr bwMode="auto">
            <a:xfrm>
              <a:off x="915" y="710"/>
              <a:ext cx="2686" cy="32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nchor="b">
              <a:spAutoFit/>
            </a:bodyPr>
            <a:lstStyle>
              <a:lvl1pPr>
                <a:defRPr>
                  <a:solidFill>
                    <a:schemeClr val="tx1"/>
                  </a:solidFill>
                  <a:latin typeface="Arial" pitchFamily="34" charset="0"/>
                  <a:ea typeface="ＭＳ Ｐゴシック" pitchFamily="34" charset="-128"/>
                </a:defRPr>
              </a:lvl1pPr>
              <a:lvl2pPr>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2284413" indent="15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741613" indent="15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198813" indent="15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656013" indent="15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05995">
                <a:defRPr/>
              </a:pPr>
              <a:r>
                <a:rPr lang="en-US" altLang="en-US" sz="1600" b="1" dirty="0" smtClean="0">
                  <a:solidFill>
                    <a:srgbClr val="000000"/>
                  </a:solidFill>
                </a:rPr>
                <a:t>Title</a:t>
              </a:r>
            </a:p>
            <a:p>
              <a:pPr defTabSz="905995">
                <a:defRPr/>
              </a:pPr>
              <a:r>
                <a:rPr lang="en-US" altLang="en-US" sz="1600" dirty="0" smtClean="0">
                  <a:solidFill>
                    <a:srgbClr val="808080"/>
                  </a:solidFill>
                </a:rPr>
                <a:t>Unit of measure</a:t>
              </a:r>
            </a:p>
          </p:txBody>
        </p:sp>
      </p:grpSp>
      <p:sp>
        <p:nvSpPr>
          <p:cNvPr id="15" name="SlideLogoText" hidden="1"/>
          <p:cNvSpPr>
            <a:spLocks noChangeArrowheads="1"/>
          </p:cNvSpPr>
          <p:nvPr userDrawn="1">
            <p:custDataLst>
              <p:tags r:id="rId3"/>
            </p:custDataLst>
          </p:nvPr>
        </p:nvSpPr>
        <p:spPr bwMode="auto">
          <a:xfrm>
            <a:off x="46630" y="6697713"/>
            <a:ext cx="2893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r" defTabSz="905889"/>
            <a:r>
              <a:rPr lang="en-US" altLang="en-US" sz="1000" dirty="0">
                <a:solidFill>
                  <a:srgbClr val="000000"/>
                </a:solidFill>
              </a:rPr>
              <a:t>Draft for discussion purposes only – pre-decisional </a:t>
            </a:r>
            <a:endParaRPr lang="en-US" altLang="en-US" sz="1000" dirty="0">
              <a:solidFill>
                <a:srgbClr val="000000"/>
              </a:solidFill>
              <a:cs typeface="Arial" charset="0"/>
            </a:endParaRPr>
          </a:p>
        </p:txBody>
      </p:sp>
      <p:grpSp>
        <p:nvGrpSpPr>
          <p:cNvPr id="16" name="LegendBoxes" hidden="1"/>
          <p:cNvGrpSpPr>
            <a:grpSpLocks/>
          </p:cNvGrpSpPr>
          <p:nvPr/>
        </p:nvGrpSpPr>
        <p:grpSpPr bwMode="auto">
          <a:xfrm>
            <a:off x="8136054" y="296864"/>
            <a:ext cx="769739" cy="1012763"/>
            <a:chOff x="4936" y="176"/>
            <a:chExt cx="475" cy="626"/>
          </a:xfrm>
        </p:grpSpPr>
        <p:sp>
          <p:nvSpPr>
            <p:cNvPr id="17" name="Legend1"/>
            <p:cNvSpPr>
              <a:spLocks noChangeArrowheads="1"/>
            </p:cNvSpPr>
            <p:nvPr/>
          </p:nvSpPr>
          <p:spPr bwMode="auto">
            <a:xfrm>
              <a:off x="5096" y="176"/>
              <a:ext cx="31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05889">
                <a:buClr>
                  <a:srgbClr val="242852"/>
                </a:buClr>
              </a:pPr>
              <a:r>
                <a:rPr lang="en-US" altLang="en-US" sz="1200" dirty="0">
                  <a:solidFill>
                    <a:srgbClr val="000000"/>
                  </a:solidFill>
                </a:rPr>
                <a:t>Legend</a:t>
              </a:r>
            </a:p>
          </p:txBody>
        </p:sp>
        <p:sp>
          <p:nvSpPr>
            <p:cNvPr id="18"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p:spPr>
          <p:txBody>
            <a:bodyPr wrap="none" anchor="ctr"/>
            <a:lstStyle>
              <a:lvl1pPr>
                <a:defRPr>
                  <a:solidFill>
                    <a:schemeClr val="tx1"/>
                  </a:solidFill>
                  <a:latin typeface="Arial" pitchFamily="34" charset="0"/>
                  <a:ea typeface="ＭＳ Ｐゴシック" pitchFamily="34" charset="-128"/>
                </a:defRPr>
              </a:lvl1pPr>
              <a:lvl2pPr>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2284413" indent="15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741613" indent="15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198813" indent="15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656013" indent="15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05995">
                <a:defRPr/>
              </a:pPr>
              <a:endParaRPr lang="en-US" altLang="en-US" sz="1200" dirty="0" smtClean="0">
                <a:solidFill>
                  <a:srgbClr val="000000"/>
                </a:solidFill>
              </a:endParaRPr>
            </a:p>
          </p:txBody>
        </p:sp>
        <p:sp>
          <p:nvSpPr>
            <p:cNvPr id="19" name="Legend2"/>
            <p:cNvSpPr>
              <a:spLocks noChangeArrowheads="1"/>
            </p:cNvSpPr>
            <p:nvPr/>
          </p:nvSpPr>
          <p:spPr bwMode="auto">
            <a:xfrm>
              <a:off x="5096" y="346"/>
              <a:ext cx="31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05889">
                <a:buClr>
                  <a:srgbClr val="242852"/>
                </a:buClr>
              </a:pPr>
              <a:r>
                <a:rPr lang="en-US" altLang="en-US" sz="1200" dirty="0">
                  <a:solidFill>
                    <a:srgbClr val="000000"/>
                  </a:solidFill>
                </a:rPr>
                <a:t>Legend</a:t>
              </a:r>
            </a:p>
          </p:txBody>
        </p:sp>
        <p:sp>
          <p:nvSpPr>
            <p:cNvPr id="20"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p:spPr>
          <p:txBody>
            <a:bodyPr wrap="none" anchor="ctr"/>
            <a:lstStyle>
              <a:lvl1pPr>
                <a:defRPr>
                  <a:solidFill>
                    <a:schemeClr val="tx1"/>
                  </a:solidFill>
                  <a:latin typeface="Arial" pitchFamily="34" charset="0"/>
                  <a:ea typeface="ＭＳ Ｐゴシック" pitchFamily="34" charset="-128"/>
                </a:defRPr>
              </a:lvl1pPr>
              <a:lvl2pPr>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2284413" indent="15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741613" indent="15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198813" indent="15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656013" indent="15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05995">
                <a:defRPr/>
              </a:pPr>
              <a:endParaRPr lang="en-US" altLang="en-US" sz="1200" dirty="0" smtClean="0">
                <a:solidFill>
                  <a:srgbClr val="000000"/>
                </a:solidFill>
              </a:endParaRPr>
            </a:p>
          </p:txBody>
        </p:sp>
        <p:sp>
          <p:nvSpPr>
            <p:cNvPr id="21" name="Legend3"/>
            <p:cNvSpPr>
              <a:spLocks noChangeArrowheads="1"/>
            </p:cNvSpPr>
            <p:nvPr/>
          </p:nvSpPr>
          <p:spPr bwMode="auto">
            <a:xfrm>
              <a:off x="5096" y="517"/>
              <a:ext cx="31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05889">
                <a:buClr>
                  <a:srgbClr val="242852"/>
                </a:buClr>
              </a:pPr>
              <a:r>
                <a:rPr lang="en-US" altLang="en-US" sz="1200" dirty="0">
                  <a:solidFill>
                    <a:srgbClr val="000000"/>
                  </a:solidFill>
                </a:rPr>
                <a:t>Legend</a:t>
              </a:r>
            </a:p>
          </p:txBody>
        </p:sp>
        <p:sp>
          <p:nvSpPr>
            <p:cNvPr id="22"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p:spPr>
          <p:txBody>
            <a:bodyPr wrap="none" anchor="ctr"/>
            <a:lstStyle>
              <a:lvl1pPr>
                <a:defRPr>
                  <a:solidFill>
                    <a:schemeClr val="tx1"/>
                  </a:solidFill>
                  <a:latin typeface="Arial" pitchFamily="34" charset="0"/>
                  <a:ea typeface="ＭＳ Ｐゴシック" pitchFamily="34" charset="-128"/>
                </a:defRPr>
              </a:lvl1pPr>
              <a:lvl2pPr>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2284413" indent="15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741613" indent="15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198813" indent="15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656013" indent="15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05995">
                <a:defRPr/>
              </a:pPr>
              <a:endParaRPr lang="en-US" altLang="en-US" sz="1200" dirty="0" smtClean="0">
                <a:solidFill>
                  <a:srgbClr val="000000"/>
                </a:solidFill>
              </a:endParaRPr>
            </a:p>
          </p:txBody>
        </p:sp>
        <p:sp>
          <p:nvSpPr>
            <p:cNvPr id="23" name="Legend4"/>
            <p:cNvSpPr>
              <a:spLocks noChangeArrowheads="1"/>
            </p:cNvSpPr>
            <p:nvPr/>
          </p:nvSpPr>
          <p:spPr bwMode="auto">
            <a:xfrm>
              <a:off x="5096" y="688"/>
              <a:ext cx="31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05889">
                <a:buClr>
                  <a:srgbClr val="242852"/>
                </a:buClr>
              </a:pPr>
              <a:r>
                <a:rPr lang="en-US" altLang="en-US" sz="1200" dirty="0">
                  <a:solidFill>
                    <a:srgbClr val="000000"/>
                  </a:solidFill>
                </a:rPr>
                <a:t>Legend</a:t>
              </a:r>
            </a:p>
          </p:txBody>
        </p:sp>
        <p:sp>
          <p:nvSpPr>
            <p:cNvPr id="24"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p:spPr>
          <p:txBody>
            <a:bodyPr wrap="none" anchor="ctr"/>
            <a:lstStyle>
              <a:lvl1pPr>
                <a:defRPr>
                  <a:solidFill>
                    <a:schemeClr val="tx1"/>
                  </a:solidFill>
                  <a:latin typeface="Arial" pitchFamily="34" charset="0"/>
                  <a:ea typeface="ＭＳ Ｐゴシック" pitchFamily="34" charset="-128"/>
                </a:defRPr>
              </a:lvl1pPr>
              <a:lvl2pPr>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2284413" indent="15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741613" indent="15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198813" indent="15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656013" indent="15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05995">
                <a:defRPr/>
              </a:pPr>
              <a:endParaRPr lang="en-US" altLang="en-US" sz="1200" dirty="0" smtClean="0">
                <a:solidFill>
                  <a:srgbClr val="000000"/>
                </a:solidFill>
              </a:endParaRPr>
            </a:p>
          </p:txBody>
        </p:sp>
      </p:grpSp>
      <p:grpSp>
        <p:nvGrpSpPr>
          <p:cNvPr id="25" name="LegendLines" hidden="1"/>
          <p:cNvGrpSpPr>
            <a:grpSpLocks/>
          </p:cNvGrpSpPr>
          <p:nvPr/>
        </p:nvGrpSpPr>
        <p:grpSpPr bwMode="auto">
          <a:xfrm>
            <a:off x="7821700" y="296863"/>
            <a:ext cx="1084066" cy="741300"/>
            <a:chOff x="4750" y="176"/>
            <a:chExt cx="669" cy="458"/>
          </a:xfrm>
        </p:grpSpPr>
        <p:sp>
          <p:nvSpPr>
            <p:cNvPr id="26"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p:spPr>
          <p:txBody>
            <a:bodyPr/>
            <a:lstStyle/>
            <a:p>
              <a:pPr defTabSz="905995">
                <a:defRPr/>
              </a:pPr>
              <a:endParaRPr lang="en-US" sz="1200" dirty="0">
                <a:solidFill>
                  <a:prstClr val="black"/>
                </a:solidFill>
              </a:endParaRPr>
            </a:p>
          </p:txBody>
        </p:sp>
        <p:sp>
          <p:nvSpPr>
            <p:cNvPr id="27"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p:spPr>
          <p:txBody>
            <a:bodyPr/>
            <a:lstStyle/>
            <a:p>
              <a:pPr defTabSz="905995">
                <a:defRPr/>
              </a:pPr>
              <a:endParaRPr lang="en-US" sz="1200" dirty="0">
                <a:solidFill>
                  <a:prstClr val="black"/>
                </a:solidFill>
              </a:endParaRPr>
            </a:p>
          </p:txBody>
        </p:sp>
        <p:sp>
          <p:nvSpPr>
            <p:cNvPr id="28"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p:spPr>
          <p:txBody>
            <a:bodyPr/>
            <a:lstStyle/>
            <a:p>
              <a:pPr defTabSz="905995">
                <a:defRPr/>
              </a:pPr>
              <a:endParaRPr lang="en-US" sz="1200" dirty="0">
                <a:solidFill>
                  <a:prstClr val="black"/>
                </a:solidFill>
              </a:endParaRPr>
            </a:p>
          </p:txBody>
        </p:sp>
        <p:sp>
          <p:nvSpPr>
            <p:cNvPr id="29" name="Legend1"/>
            <p:cNvSpPr>
              <a:spLocks noChangeArrowheads="1"/>
            </p:cNvSpPr>
            <p:nvPr/>
          </p:nvSpPr>
          <p:spPr bwMode="auto">
            <a:xfrm>
              <a:off x="5104" y="176"/>
              <a:ext cx="31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05889">
                <a:buClr>
                  <a:srgbClr val="242852"/>
                </a:buClr>
              </a:pPr>
              <a:r>
                <a:rPr lang="en-US" altLang="en-US" sz="1200" dirty="0">
                  <a:solidFill>
                    <a:srgbClr val="000000"/>
                  </a:solidFill>
                </a:rPr>
                <a:t>Legend</a:t>
              </a:r>
            </a:p>
          </p:txBody>
        </p:sp>
        <p:sp>
          <p:nvSpPr>
            <p:cNvPr id="30" name="Legend2"/>
            <p:cNvSpPr>
              <a:spLocks noChangeArrowheads="1"/>
            </p:cNvSpPr>
            <p:nvPr/>
          </p:nvSpPr>
          <p:spPr bwMode="auto">
            <a:xfrm>
              <a:off x="5104" y="344"/>
              <a:ext cx="31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05889">
                <a:buClr>
                  <a:srgbClr val="242852"/>
                </a:buClr>
              </a:pPr>
              <a:r>
                <a:rPr lang="en-US" altLang="en-US" sz="1200" dirty="0">
                  <a:solidFill>
                    <a:srgbClr val="000000"/>
                  </a:solidFill>
                </a:rPr>
                <a:t>Legend</a:t>
              </a:r>
            </a:p>
          </p:txBody>
        </p:sp>
        <p:sp>
          <p:nvSpPr>
            <p:cNvPr id="31" name="Legend3"/>
            <p:cNvSpPr>
              <a:spLocks noChangeArrowheads="1"/>
            </p:cNvSpPr>
            <p:nvPr/>
          </p:nvSpPr>
          <p:spPr bwMode="auto">
            <a:xfrm>
              <a:off x="5104" y="520"/>
              <a:ext cx="31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05889">
                <a:buClr>
                  <a:srgbClr val="242852"/>
                </a:buClr>
              </a:pPr>
              <a:r>
                <a:rPr lang="en-US" altLang="en-US" sz="1200" dirty="0">
                  <a:solidFill>
                    <a:srgbClr val="000000"/>
                  </a:solidFill>
                </a:rPr>
                <a:t>Legend</a:t>
              </a:r>
            </a:p>
          </p:txBody>
        </p:sp>
      </p:grpSp>
      <p:grpSp>
        <p:nvGrpSpPr>
          <p:cNvPr id="32" name="McKSticker" hidden="1"/>
          <p:cNvGrpSpPr>
            <a:grpSpLocks/>
          </p:cNvGrpSpPr>
          <p:nvPr/>
        </p:nvGrpSpPr>
        <p:grpSpPr bwMode="auto">
          <a:xfrm>
            <a:off x="7826377" y="296866"/>
            <a:ext cx="1089025" cy="215900"/>
            <a:chOff x="7673880" y="285750"/>
            <a:chExt cx="1066895" cy="212366"/>
          </a:xfrm>
        </p:grpSpPr>
        <p:sp>
          <p:nvSpPr>
            <p:cNvPr id="33" name="StickerRectangle"/>
            <p:cNvSpPr>
              <a:spLocks noChangeArrowheads="1"/>
            </p:cNvSpPr>
            <p:nvPr/>
          </p:nvSpPr>
          <p:spPr bwMode="auto">
            <a:xfrm>
              <a:off x="7695560" y="285750"/>
              <a:ext cx="1045215" cy="20889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432" tIns="0" rIns="0" bIns="27432">
              <a:spAutoFit/>
            </a:bodyPr>
            <a:lstStyle/>
            <a:p>
              <a:pPr algn="r" defTabSz="905889">
                <a:buClr>
                  <a:srgbClr val="242852"/>
                </a:buClr>
              </a:pPr>
              <a:r>
                <a:rPr lang="en-US" altLang="en-US" sz="1200" dirty="0">
                  <a:solidFill>
                    <a:srgbClr val="808080"/>
                  </a:solidFill>
                </a:rPr>
                <a:t>PRELIMINARY</a:t>
              </a:r>
            </a:p>
          </p:txBody>
        </p:sp>
        <p:cxnSp>
          <p:nvCxnSpPr>
            <p:cNvPr id="34" name="AutoShape 31"/>
            <p:cNvCxnSpPr>
              <a:cxnSpLocks noChangeShapeType="1"/>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35" name="AutoShape 32"/>
            <p:cNvCxnSpPr>
              <a:cxnSpLocks noChangeShapeType="1"/>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36" name="LegendMoons" hidden="1"/>
          <p:cNvGrpSpPr>
            <a:grpSpLocks/>
          </p:cNvGrpSpPr>
          <p:nvPr/>
        </p:nvGrpSpPr>
        <p:grpSpPr bwMode="auto">
          <a:xfrm>
            <a:off x="8067937" y="296863"/>
            <a:ext cx="836780" cy="1331912"/>
            <a:chOff x="6655594" y="273840"/>
            <a:chExt cx="819708" cy="1306516"/>
          </a:xfrm>
        </p:grpSpPr>
        <p:grpSp>
          <p:nvGrpSpPr>
            <p:cNvPr id="37" name="MoonLegend1"/>
            <p:cNvGrpSpPr>
              <a:grpSpLocks noChangeAspect="1"/>
            </p:cNvGrpSpPr>
            <p:nvPr>
              <p:custDataLst>
                <p:tags r:id="rId4"/>
              </p:custDataLst>
            </p:nvPr>
          </p:nvGrpSpPr>
          <p:grpSpPr bwMode="auto">
            <a:xfrm>
              <a:off x="6655594" y="273840"/>
              <a:ext cx="209550" cy="209551"/>
              <a:chOff x="4533" y="183"/>
              <a:chExt cx="144" cy="144"/>
            </a:xfrm>
          </p:grpSpPr>
          <p:sp>
            <p:nvSpPr>
              <p:cNvPr id="55" name="Oval 38"/>
              <p:cNvSpPr>
                <a:spLocks noChangeAspect="1" noChangeArrowheads="1"/>
              </p:cNvSpPr>
              <p:nvPr>
                <p:custDataLst>
                  <p:tags r:id="rId17"/>
                </p:custDataLst>
              </p:nvPr>
            </p:nvSpPr>
            <p:spPr bwMode="auto">
              <a:xfrm>
                <a:off x="4533" y="183"/>
                <a:ext cx="144" cy="144"/>
              </a:xfrm>
              <a:prstGeom prst="ellipse">
                <a:avLst/>
              </a:prstGeom>
              <a:solidFill>
                <a:schemeClr val="accent1"/>
              </a:solidFill>
              <a:ln w="9525">
                <a:solidFill>
                  <a:schemeClr val="accent6"/>
                </a:solidFill>
                <a:round/>
                <a:headEnd/>
                <a:tailEnd/>
              </a:ln>
              <a:effectLst/>
              <a:extLst/>
            </p:spPr>
            <p:txBody>
              <a:bodyPr wrap="none" anchor="ctr"/>
              <a:lstStyle/>
              <a:p>
                <a:pPr defTabSz="905995">
                  <a:defRPr/>
                </a:pPr>
                <a:endParaRPr lang="en-US" sz="1200" dirty="0">
                  <a:solidFill>
                    <a:prstClr val="black"/>
                  </a:solidFill>
                </a:endParaRPr>
              </a:p>
            </p:txBody>
          </p:sp>
          <p:sp>
            <p:nvSpPr>
              <p:cNvPr id="56" name="Arc 39"/>
              <p:cNvSpPr>
                <a:spLocks noChangeAspect="1"/>
              </p:cNvSpPr>
              <p:nvPr>
                <p:custDataLst>
                  <p:tags r:id="rId18"/>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p:spPr>
            <p:txBody>
              <a:bodyPr wrap="none" anchor="ctr"/>
              <a:lstStyle/>
              <a:p>
                <a:pPr defTabSz="905995">
                  <a:defRPr/>
                </a:pPr>
                <a:endParaRPr lang="en-US" sz="1200" dirty="0">
                  <a:solidFill>
                    <a:prstClr val="black"/>
                  </a:solidFill>
                </a:endParaRPr>
              </a:p>
            </p:txBody>
          </p:sp>
        </p:grpSp>
        <p:grpSp>
          <p:nvGrpSpPr>
            <p:cNvPr id="38" name="MoonLegend2"/>
            <p:cNvGrpSpPr>
              <a:grpSpLocks noChangeAspect="1"/>
            </p:cNvGrpSpPr>
            <p:nvPr>
              <p:custDataLst>
                <p:tags r:id="rId5"/>
              </p:custDataLst>
            </p:nvPr>
          </p:nvGrpSpPr>
          <p:grpSpPr bwMode="auto">
            <a:xfrm>
              <a:off x="6655594" y="548081"/>
              <a:ext cx="209550" cy="209551"/>
              <a:chOff x="1694" y="2044"/>
              <a:chExt cx="160" cy="160"/>
            </a:xfrm>
          </p:grpSpPr>
          <p:sp>
            <p:nvSpPr>
              <p:cNvPr id="53" name="Oval 41"/>
              <p:cNvSpPr>
                <a:spLocks noChangeAspect="1" noChangeArrowheads="1"/>
              </p:cNvSpPr>
              <p:nvPr>
                <p:custDataLst>
                  <p:tags r:id="rId15"/>
                </p:custDataLst>
              </p:nvPr>
            </p:nvSpPr>
            <p:spPr bwMode="auto">
              <a:xfrm>
                <a:off x="1694" y="2044"/>
                <a:ext cx="160" cy="164"/>
              </a:xfrm>
              <a:prstGeom prst="ellipse">
                <a:avLst/>
              </a:prstGeom>
              <a:solidFill>
                <a:schemeClr val="accent1"/>
              </a:solidFill>
              <a:ln w="9525">
                <a:solidFill>
                  <a:schemeClr val="accent6"/>
                </a:solidFill>
                <a:round/>
                <a:headEnd/>
                <a:tailEnd/>
              </a:ln>
              <a:effectLst/>
              <a:extLst/>
            </p:spPr>
            <p:txBody>
              <a:bodyPr wrap="none" anchor="ctr"/>
              <a:lstStyle/>
              <a:p>
                <a:pPr defTabSz="905995">
                  <a:defRPr/>
                </a:pPr>
                <a:endParaRPr lang="en-US" sz="1200" dirty="0">
                  <a:solidFill>
                    <a:prstClr val="black"/>
                  </a:solidFill>
                </a:endParaRPr>
              </a:p>
            </p:txBody>
          </p:sp>
          <p:sp>
            <p:nvSpPr>
              <p:cNvPr id="54" name="Arc 42"/>
              <p:cNvSpPr>
                <a:spLocks noChangeAspect="1"/>
              </p:cNvSpPr>
              <p:nvPr>
                <p:custDataLst>
                  <p:tags r:id="rId16"/>
                </p:custDataLst>
              </p:nvPr>
            </p:nvSpPr>
            <p:spPr bwMode="auto">
              <a:xfrm>
                <a:off x="1694" y="2044"/>
                <a:ext cx="160" cy="164"/>
              </a:xfrm>
              <a:prstGeom prst="arc">
                <a:avLst/>
              </a:prstGeom>
              <a:solidFill>
                <a:schemeClr val="folHlink"/>
              </a:solidFill>
              <a:ln w="9525">
                <a:solidFill>
                  <a:schemeClr val="accent6"/>
                </a:solidFill>
                <a:round/>
                <a:headEnd/>
                <a:tailEnd/>
              </a:ln>
              <a:effectLst/>
              <a:extLst/>
            </p:spPr>
            <p:txBody>
              <a:bodyPr wrap="none" anchor="ctr"/>
              <a:lstStyle/>
              <a:p>
                <a:pPr defTabSz="905995">
                  <a:defRPr/>
                </a:pPr>
                <a:endParaRPr lang="en-US" sz="1200" dirty="0">
                  <a:solidFill>
                    <a:prstClr val="black"/>
                  </a:solidFill>
                </a:endParaRPr>
              </a:p>
            </p:txBody>
          </p:sp>
        </p:grpSp>
        <p:grpSp>
          <p:nvGrpSpPr>
            <p:cNvPr id="39" name="MoonLegend4"/>
            <p:cNvGrpSpPr>
              <a:grpSpLocks noChangeAspect="1"/>
            </p:cNvGrpSpPr>
            <p:nvPr>
              <p:custDataLst>
                <p:tags r:id="rId6"/>
              </p:custDataLst>
            </p:nvPr>
          </p:nvGrpSpPr>
          <p:grpSpPr bwMode="auto">
            <a:xfrm>
              <a:off x="6655594" y="1096563"/>
              <a:ext cx="209550" cy="209551"/>
              <a:chOff x="4495" y="1198"/>
              <a:chExt cx="160" cy="160"/>
            </a:xfrm>
          </p:grpSpPr>
          <p:sp>
            <p:nvSpPr>
              <p:cNvPr id="51" name="Oval 47"/>
              <p:cNvSpPr>
                <a:spLocks noChangeAspect="1" noChangeArrowheads="1"/>
              </p:cNvSpPr>
              <p:nvPr>
                <p:custDataLst>
                  <p:tags r:id="rId13"/>
                </p:custDataLst>
              </p:nvPr>
            </p:nvSpPr>
            <p:spPr bwMode="auto">
              <a:xfrm>
                <a:off x="4495" y="1198"/>
                <a:ext cx="160" cy="164"/>
              </a:xfrm>
              <a:prstGeom prst="ellipse">
                <a:avLst/>
              </a:prstGeom>
              <a:solidFill>
                <a:schemeClr val="accent1"/>
              </a:solidFill>
              <a:ln w="9525">
                <a:solidFill>
                  <a:schemeClr val="accent6"/>
                </a:solidFill>
                <a:round/>
                <a:headEnd/>
                <a:tailEnd/>
              </a:ln>
              <a:effectLst/>
              <a:extLst/>
            </p:spPr>
            <p:txBody>
              <a:bodyPr wrap="none" anchor="ctr"/>
              <a:lstStyle/>
              <a:p>
                <a:pPr defTabSz="905995">
                  <a:defRPr/>
                </a:pPr>
                <a:endParaRPr lang="en-US" sz="1200" dirty="0">
                  <a:solidFill>
                    <a:prstClr val="black"/>
                  </a:solidFill>
                </a:endParaRPr>
              </a:p>
            </p:txBody>
          </p:sp>
          <p:sp>
            <p:nvSpPr>
              <p:cNvPr id="52" name="Arc 48"/>
              <p:cNvSpPr>
                <a:spLocks noChangeAspect="1"/>
              </p:cNvSpPr>
              <p:nvPr>
                <p:custDataLst>
                  <p:tags r:id="rId14"/>
                </p:custDataLst>
              </p:nvPr>
            </p:nvSpPr>
            <p:spPr bwMode="auto">
              <a:xfrm>
                <a:off x="4495" y="1198"/>
                <a:ext cx="160" cy="164"/>
              </a:xfrm>
              <a:prstGeom prst="arc">
                <a:avLst>
                  <a:gd name="adj1" fmla="val 16200000"/>
                  <a:gd name="adj2" fmla="val 10800000"/>
                </a:avLst>
              </a:prstGeom>
              <a:solidFill>
                <a:schemeClr val="folHlink"/>
              </a:solidFill>
              <a:ln w="9525">
                <a:solidFill>
                  <a:schemeClr val="accent6"/>
                </a:solidFill>
                <a:round/>
                <a:headEnd/>
                <a:tailEnd/>
              </a:ln>
              <a:effectLst/>
              <a:extLst/>
            </p:spPr>
            <p:txBody>
              <a:bodyPr wrap="none" anchor="ctr"/>
              <a:lstStyle/>
              <a:p>
                <a:pPr defTabSz="905995">
                  <a:defRPr/>
                </a:pPr>
                <a:endParaRPr lang="en-US" sz="1200" dirty="0">
                  <a:solidFill>
                    <a:prstClr val="black"/>
                  </a:solidFill>
                </a:endParaRPr>
              </a:p>
            </p:txBody>
          </p:sp>
        </p:grpSp>
        <p:grpSp>
          <p:nvGrpSpPr>
            <p:cNvPr id="40" name="MoonLegend5"/>
            <p:cNvGrpSpPr>
              <a:grpSpLocks noChangeAspect="1"/>
            </p:cNvGrpSpPr>
            <p:nvPr>
              <p:custDataLst>
                <p:tags r:id="rId7"/>
              </p:custDataLst>
            </p:nvPr>
          </p:nvGrpSpPr>
          <p:grpSpPr bwMode="auto">
            <a:xfrm>
              <a:off x="6655594" y="1370805"/>
              <a:ext cx="209550" cy="209551"/>
              <a:chOff x="4495" y="1440"/>
              <a:chExt cx="160" cy="160"/>
            </a:xfrm>
          </p:grpSpPr>
          <p:sp>
            <p:nvSpPr>
              <p:cNvPr id="49" name="Oval 50"/>
              <p:cNvSpPr>
                <a:spLocks noChangeAspect="1" noChangeArrowheads="1"/>
              </p:cNvSpPr>
              <p:nvPr>
                <p:custDataLst>
                  <p:tags r:id="rId11"/>
                </p:custDataLst>
              </p:nvPr>
            </p:nvSpPr>
            <p:spPr bwMode="auto">
              <a:xfrm>
                <a:off x="4495" y="1436"/>
                <a:ext cx="160" cy="164"/>
              </a:xfrm>
              <a:prstGeom prst="ellipse">
                <a:avLst/>
              </a:prstGeom>
              <a:solidFill>
                <a:schemeClr val="accent1"/>
              </a:solidFill>
              <a:ln w="9525">
                <a:solidFill>
                  <a:schemeClr val="accent6"/>
                </a:solidFill>
                <a:round/>
                <a:headEnd/>
                <a:tailEnd/>
              </a:ln>
              <a:effectLst/>
              <a:extLst/>
            </p:spPr>
            <p:txBody>
              <a:bodyPr wrap="none" anchor="ctr"/>
              <a:lstStyle/>
              <a:p>
                <a:pPr defTabSz="905995">
                  <a:defRPr/>
                </a:pPr>
                <a:endParaRPr lang="en-US" sz="1200" dirty="0">
                  <a:solidFill>
                    <a:prstClr val="black"/>
                  </a:solidFill>
                </a:endParaRPr>
              </a:p>
            </p:txBody>
          </p:sp>
          <p:sp>
            <p:nvSpPr>
              <p:cNvPr id="50" name="Oval 51"/>
              <p:cNvSpPr>
                <a:spLocks noChangeAspect="1" noChangeArrowheads="1"/>
              </p:cNvSpPr>
              <p:nvPr>
                <p:custDataLst>
                  <p:tags r:id="rId12"/>
                </p:custDataLst>
              </p:nvPr>
            </p:nvSpPr>
            <p:spPr bwMode="auto">
              <a:xfrm>
                <a:off x="4495" y="1436"/>
                <a:ext cx="160" cy="164"/>
              </a:xfrm>
              <a:prstGeom prst="arc">
                <a:avLst>
                  <a:gd name="adj1" fmla="val 16200000"/>
                  <a:gd name="adj2" fmla="val 16200000"/>
                </a:avLst>
              </a:prstGeom>
              <a:solidFill>
                <a:schemeClr val="folHlink"/>
              </a:solidFill>
              <a:ln w="9525">
                <a:solidFill>
                  <a:schemeClr val="accent6"/>
                </a:solidFill>
                <a:round/>
                <a:headEnd/>
                <a:tailEnd/>
              </a:ln>
              <a:effectLst/>
              <a:extLst/>
            </p:spPr>
            <p:txBody>
              <a:bodyPr wrap="none" anchor="ctr"/>
              <a:lstStyle/>
              <a:p>
                <a:pPr defTabSz="905995">
                  <a:defRPr/>
                </a:pPr>
                <a:endParaRPr lang="en-US" sz="1200" dirty="0">
                  <a:solidFill>
                    <a:prstClr val="black"/>
                  </a:solidFill>
                </a:endParaRPr>
              </a:p>
            </p:txBody>
          </p:sp>
        </p:grpSp>
        <p:sp>
          <p:nvSpPr>
            <p:cNvPr id="41" name="Legend1"/>
            <p:cNvSpPr>
              <a:spLocks noChangeArrowheads="1"/>
            </p:cNvSpPr>
            <p:nvPr/>
          </p:nvSpPr>
          <p:spPr bwMode="auto">
            <a:xfrm>
              <a:off x="6975947" y="286298"/>
              <a:ext cx="499355" cy="18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05889">
                <a:buClr>
                  <a:srgbClr val="242852"/>
                </a:buClr>
              </a:pPr>
              <a:r>
                <a:rPr lang="en-US" altLang="en-US" sz="1200" dirty="0">
                  <a:solidFill>
                    <a:srgbClr val="000000"/>
                  </a:solidFill>
                </a:rPr>
                <a:t>Legend</a:t>
              </a:r>
            </a:p>
          </p:txBody>
        </p:sp>
        <p:sp>
          <p:nvSpPr>
            <p:cNvPr id="42" name="Legend2"/>
            <p:cNvSpPr>
              <a:spLocks noChangeArrowheads="1"/>
            </p:cNvSpPr>
            <p:nvPr/>
          </p:nvSpPr>
          <p:spPr bwMode="auto">
            <a:xfrm>
              <a:off x="6975947" y="561927"/>
              <a:ext cx="499355" cy="18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05889">
                <a:buClr>
                  <a:srgbClr val="242852"/>
                </a:buClr>
              </a:pPr>
              <a:r>
                <a:rPr lang="en-US" altLang="en-US" sz="1200" dirty="0">
                  <a:solidFill>
                    <a:srgbClr val="000000"/>
                  </a:solidFill>
                </a:rPr>
                <a:t>Legend</a:t>
              </a:r>
            </a:p>
          </p:txBody>
        </p:sp>
        <p:sp>
          <p:nvSpPr>
            <p:cNvPr id="43" name="Legend3"/>
            <p:cNvSpPr>
              <a:spLocks noChangeArrowheads="1"/>
            </p:cNvSpPr>
            <p:nvPr/>
          </p:nvSpPr>
          <p:spPr bwMode="auto">
            <a:xfrm>
              <a:off x="6975947" y="836000"/>
              <a:ext cx="499355" cy="18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05889">
                <a:buClr>
                  <a:srgbClr val="242852"/>
                </a:buClr>
              </a:pPr>
              <a:r>
                <a:rPr lang="en-US" altLang="en-US" sz="1200" dirty="0">
                  <a:solidFill>
                    <a:srgbClr val="000000"/>
                  </a:solidFill>
                </a:rPr>
                <a:t>Legend</a:t>
              </a:r>
            </a:p>
          </p:txBody>
        </p:sp>
        <p:sp>
          <p:nvSpPr>
            <p:cNvPr id="44" name="Legend4"/>
            <p:cNvSpPr>
              <a:spLocks noChangeArrowheads="1"/>
            </p:cNvSpPr>
            <p:nvPr/>
          </p:nvSpPr>
          <p:spPr bwMode="auto">
            <a:xfrm>
              <a:off x="6975947" y="1106958"/>
              <a:ext cx="499355" cy="18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05889">
                <a:buClr>
                  <a:srgbClr val="242852"/>
                </a:buClr>
              </a:pPr>
              <a:r>
                <a:rPr lang="en-US" altLang="en-US" sz="1200" dirty="0">
                  <a:solidFill>
                    <a:srgbClr val="000000"/>
                  </a:solidFill>
                </a:rPr>
                <a:t>Legend</a:t>
              </a:r>
            </a:p>
          </p:txBody>
        </p:sp>
        <p:sp>
          <p:nvSpPr>
            <p:cNvPr id="45" name="Legend5"/>
            <p:cNvSpPr>
              <a:spLocks noChangeArrowheads="1"/>
            </p:cNvSpPr>
            <p:nvPr/>
          </p:nvSpPr>
          <p:spPr bwMode="auto">
            <a:xfrm>
              <a:off x="6975947" y="1384145"/>
              <a:ext cx="499355" cy="18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05889">
                <a:buClr>
                  <a:srgbClr val="242852"/>
                </a:buClr>
              </a:pPr>
              <a:r>
                <a:rPr lang="en-US" altLang="en-US" sz="1200" dirty="0">
                  <a:solidFill>
                    <a:srgbClr val="000000"/>
                  </a:solidFill>
                </a:rPr>
                <a:t>Legend</a:t>
              </a:r>
            </a:p>
          </p:txBody>
        </p:sp>
        <p:grpSp>
          <p:nvGrpSpPr>
            <p:cNvPr id="46" name="MoonLegend3"/>
            <p:cNvGrpSpPr>
              <a:grpSpLocks noChangeAspect="1"/>
            </p:cNvGrpSpPr>
            <p:nvPr>
              <p:custDataLst>
                <p:tags r:id="rId8"/>
              </p:custDataLst>
            </p:nvPr>
          </p:nvGrpSpPr>
          <p:grpSpPr bwMode="auto">
            <a:xfrm>
              <a:off x="6655594" y="822322"/>
              <a:ext cx="209550" cy="209551"/>
              <a:chOff x="4495" y="1198"/>
              <a:chExt cx="160" cy="160"/>
            </a:xfrm>
          </p:grpSpPr>
          <p:sp>
            <p:nvSpPr>
              <p:cNvPr id="47" name="Oval 47"/>
              <p:cNvSpPr>
                <a:spLocks noChangeAspect="1" noChangeArrowheads="1"/>
              </p:cNvSpPr>
              <p:nvPr>
                <p:custDataLst>
                  <p:tags r:id="rId9"/>
                </p:custDataLst>
              </p:nvPr>
            </p:nvSpPr>
            <p:spPr bwMode="auto">
              <a:xfrm>
                <a:off x="4495" y="1198"/>
                <a:ext cx="160" cy="164"/>
              </a:xfrm>
              <a:prstGeom prst="ellipse">
                <a:avLst/>
              </a:prstGeom>
              <a:solidFill>
                <a:schemeClr val="accent1"/>
              </a:solidFill>
              <a:ln w="9525">
                <a:solidFill>
                  <a:schemeClr val="accent6"/>
                </a:solidFill>
                <a:round/>
                <a:headEnd/>
                <a:tailEnd/>
              </a:ln>
              <a:effectLst/>
              <a:extLst/>
            </p:spPr>
            <p:txBody>
              <a:bodyPr wrap="none" anchor="ctr"/>
              <a:lstStyle/>
              <a:p>
                <a:pPr defTabSz="905995">
                  <a:defRPr/>
                </a:pPr>
                <a:endParaRPr lang="en-US" sz="1200" dirty="0">
                  <a:solidFill>
                    <a:prstClr val="black"/>
                  </a:solidFill>
                </a:endParaRPr>
              </a:p>
            </p:txBody>
          </p:sp>
          <p:sp>
            <p:nvSpPr>
              <p:cNvPr id="48" name="Arc 48"/>
              <p:cNvSpPr>
                <a:spLocks noChangeAspect="1"/>
              </p:cNvSpPr>
              <p:nvPr>
                <p:custDataLst>
                  <p:tags r:id="rId10"/>
                </p:custDataLst>
              </p:nvPr>
            </p:nvSpPr>
            <p:spPr bwMode="auto">
              <a:xfrm>
                <a:off x="4495" y="1198"/>
                <a:ext cx="160" cy="164"/>
              </a:xfrm>
              <a:prstGeom prst="arc">
                <a:avLst>
                  <a:gd name="adj1" fmla="val 16200000"/>
                  <a:gd name="adj2" fmla="val 5400000"/>
                </a:avLst>
              </a:prstGeom>
              <a:solidFill>
                <a:schemeClr val="folHlink"/>
              </a:solidFill>
              <a:ln w="9525">
                <a:solidFill>
                  <a:schemeClr val="accent6"/>
                </a:solidFill>
                <a:round/>
                <a:headEnd/>
                <a:tailEnd/>
              </a:ln>
              <a:effectLst/>
              <a:extLst/>
            </p:spPr>
            <p:txBody>
              <a:bodyPr wrap="none" anchor="ctr"/>
              <a:lstStyle/>
              <a:p>
                <a:pPr defTabSz="905995">
                  <a:defRPr/>
                </a:pPr>
                <a:endParaRPr lang="en-US" sz="1200" dirty="0">
                  <a:solidFill>
                    <a:prstClr val="black"/>
                  </a:solidFill>
                </a:endParaRPr>
              </a:p>
            </p:txBody>
          </p:sp>
        </p:grpSp>
      </p:grpSp>
      <p:sp>
        <p:nvSpPr>
          <p:cNvPr id="57" name="Slide Number"/>
          <p:cNvSpPr txBox="1">
            <a:spLocks/>
          </p:cNvSpPr>
          <p:nvPr userDrawn="1"/>
        </p:nvSpPr>
        <p:spPr bwMode="auto">
          <a:xfrm>
            <a:off x="8820150" y="6697713"/>
            <a:ext cx="157094" cy="153888"/>
          </a:xfrm>
          <a:prstGeom prst="rect">
            <a:avLst/>
          </a:prstGeom>
        </p:spPr>
        <p:txBody>
          <a:bodyPr wrap="none" lIns="0" tIns="0" rIns="0" bIns="0"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05995">
              <a:defRPr/>
            </a:pPr>
            <a:fld id="{EEC809CD-0C54-4C6B-846C-0A2C1F88C4CC}" type="slidenum">
              <a:rPr lang="en-US" altLang="en-US" sz="1000" smtClean="0">
                <a:solidFill>
                  <a:srgbClr val="000000"/>
                </a:solidFill>
              </a:rPr>
              <a:pPr defTabSz="905995">
                <a:defRPr/>
              </a:pPr>
              <a:t>‹#›</a:t>
            </a:fld>
            <a:endParaRPr lang="en-US" altLang="en-US" sz="1000" dirty="0" smtClean="0">
              <a:solidFill>
                <a:srgbClr val="000000"/>
              </a:solidFill>
            </a:endParaRPr>
          </a:p>
        </p:txBody>
      </p:sp>
      <p:sp>
        <p:nvSpPr>
          <p:cNvPr id="11" name="Content Placeholder 8"/>
          <p:cNvSpPr>
            <a:spLocks noGrp="1"/>
          </p:cNvSpPr>
          <p:nvPr>
            <p:ph sz="quarter" idx="14"/>
          </p:nvPr>
        </p:nvSpPr>
        <p:spPr>
          <a:xfrm>
            <a:off x="470001" y="1698958"/>
            <a:ext cx="8348472" cy="4438496"/>
          </a:xfrm>
          <a:prstGeom prst="rect">
            <a:avLst/>
          </a:prstGeom>
        </p:spPr>
        <p:txBody>
          <a:bodyPr lIns="81949" tIns="40973" rIns="81949" bIns="40973"/>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396371" indent="-176164">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66246" indent="-169873">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36110" indent="-169873">
              <a:spcBef>
                <a:spcPts val="600"/>
              </a:spcBef>
              <a:buClr>
                <a:schemeClr val="tx1"/>
              </a:buClr>
              <a:buFont typeface="Arial" pitchFamily="34" charset="0"/>
              <a:buChar char="»"/>
              <a:defRPr sz="1100">
                <a:solidFill>
                  <a:schemeClr val="tx2"/>
                </a:solidFill>
                <a:latin typeface="Arial" pitchFamily="34" charset="0"/>
                <a:cs typeface="Arial" pitchFamily="34" charset="0"/>
              </a:defRPr>
            </a:lvl4pPr>
            <a:lvl5pPr marL="73611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itle 1"/>
          <p:cNvSpPr>
            <a:spLocks noGrp="1"/>
          </p:cNvSpPr>
          <p:nvPr>
            <p:ph type="title"/>
          </p:nvPr>
        </p:nvSpPr>
        <p:spPr>
          <a:xfrm>
            <a:off x="462686" y="931792"/>
            <a:ext cx="7751547" cy="466344"/>
          </a:xfrm>
          <a:prstGeom prst="rect">
            <a:avLst/>
          </a:prstGeom>
        </p:spPr>
        <p:txBody>
          <a:bodyPr lIns="81949" tIns="40973" rIns="81949" bIns="40973"/>
          <a:lstStyle>
            <a:lvl1pPr>
              <a:lnSpc>
                <a:spcPct val="100000"/>
              </a:lnSpc>
              <a:defRPr sz="1600" b="1">
                <a:solidFill>
                  <a:srgbClr val="00269E"/>
                </a:solidFill>
                <a:latin typeface="Arial" pitchFamily="34" charset="0"/>
                <a:cs typeface="Arial" pitchFamily="34" charset="0"/>
              </a:defRPr>
            </a:lvl1pPr>
          </a:lstStyle>
          <a:p>
            <a:endParaRPr lang="en-US" dirty="0"/>
          </a:p>
        </p:txBody>
      </p:sp>
      <p:sp>
        <p:nvSpPr>
          <p:cNvPr id="60" name="Date Placeholder 59"/>
          <p:cNvSpPr>
            <a:spLocks noGrp="1"/>
          </p:cNvSpPr>
          <p:nvPr>
            <p:ph type="dt" sz="half" idx="15"/>
          </p:nvPr>
        </p:nvSpPr>
        <p:spPr/>
        <p:txBody>
          <a:bodyPr/>
          <a:lstStyle/>
          <a:p>
            <a:fld id="{E016A0D9-D493-404E-9902-241362C6BAAE}" type="datetime1">
              <a:rPr lang="en-US" smtClean="0">
                <a:solidFill>
                  <a:srgbClr val="262626">
                    <a:tint val="75000"/>
                  </a:srgbClr>
                </a:solidFill>
              </a:rPr>
              <a:pPr/>
              <a:t>10/5/17</a:t>
            </a:fld>
            <a:endParaRPr lang="en-US" dirty="0">
              <a:solidFill>
                <a:srgbClr val="262626">
                  <a:tint val="75000"/>
                </a:srgbClr>
              </a:solidFill>
            </a:endParaRPr>
          </a:p>
        </p:txBody>
      </p:sp>
      <p:sp>
        <p:nvSpPr>
          <p:cNvPr id="61" name="Footer Placeholder 60"/>
          <p:cNvSpPr>
            <a:spLocks noGrp="1"/>
          </p:cNvSpPr>
          <p:nvPr>
            <p:ph type="ftr" sz="quarter" idx="16"/>
          </p:nvPr>
        </p:nvSpPr>
        <p:spPr/>
        <p:txBody>
          <a:bodyPr/>
          <a:lstStyle/>
          <a:p>
            <a:endParaRPr lang="en-US" dirty="0">
              <a:solidFill>
                <a:srgbClr val="262626">
                  <a:tint val="75000"/>
                </a:srgbClr>
              </a:solidFill>
            </a:endParaRPr>
          </a:p>
        </p:txBody>
      </p:sp>
      <p:sp>
        <p:nvSpPr>
          <p:cNvPr id="62" name="Slide Number Placeholder 61"/>
          <p:cNvSpPr>
            <a:spLocks noGrp="1"/>
          </p:cNvSpPr>
          <p:nvPr>
            <p:ph type="sldNum" sz="quarter" idx="17"/>
          </p:nvPr>
        </p:nvSpPr>
        <p:spPr/>
        <p:txBody>
          <a:bodyPr/>
          <a:lstStyle/>
          <a:p>
            <a:fld id="{BEF0776A-2A48-4BA7-A2DC-CC3C5F29E76C}"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14853288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674370" y="446907"/>
            <a:ext cx="6497707" cy="457200"/>
          </a:xfrm>
          <a:prstGeom prst="rect">
            <a:avLst/>
          </a:prstGeom>
        </p:spPr>
        <p:txBody>
          <a:bodyPr lIns="81949" tIns="40973" rIns="81949" bIns="40973"/>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8164583-0E0F-4B1E-A00D-A7DFC782CDC0}" type="datetime1">
              <a:rPr lang="en-US" smtClean="0">
                <a:solidFill>
                  <a:srgbClr val="262626">
                    <a:tint val="75000"/>
                  </a:srgbClr>
                </a:solidFill>
              </a:rPr>
              <a:pPr/>
              <a:t>10/5/17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BEF0776A-2A48-4BA7-A2DC-CC3C5F29E76C}"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29981749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674370" y="446907"/>
            <a:ext cx="6497707" cy="457200"/>
          </a:xfrm>
          <a:prstGeom prst="rect">
            <a:avLst/>
          </a:prstGeom>
        </p:spPr>
        <p:txBody>
          <a:bodyPr lIns="81949" tIns="40973" rIns="81949" bIns="40973"/>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743BC8B-048F-4800-851C-641B3788480D}" type="datetime1">
              <a:rPr lang="en-US" smtClean="0">
                <a:solidFill>
                  <a:srgbClr val="262626">
                    <a:tint val="75000"/>
                  </a:srgbClr>
                </a:solidFill>
              </a:rPr>
              <a:pPr/>
              <a:t>10/5/17</a:t>
            </a:fld>
            <a:endParaRPr lang="en-US" dirty="0">
              <a:solidFill>
                <a:srgbClr val="262626">
                  <a:tint val="75000"/>
                </a:srgbClr>
              </a:solidFill>
            </a:endParaRPr>
          </a:p>
        </p:txBody>
      </p:sp>
      <p:sp>
        <p:nvSpPr>
          <p:cNvPr id="4" name="Footer Placeholder 3"/>
          <p:cNvSpPr>
            <a:spLocks noGrp="1"/>
          </p:cNvSpPr>
          <p:nvPr>
            <p:ph type="ftr" sz="quarter" idx="11"/>
          </p:nvPr>
        </p:nvSpPr>
        <p:spPr/>
        <p:txBody>
          <a:bodyPr/>
          <a:lstStyle/>
          <a:p>
            <a:endParaRPr lang="en-US" dirty="0">
              <a:solidFill>
                <a:srgbClr val="262626">
                  <a:tint val="75000"/>
                </a:srgbClr>
              </a:solidFill>
            </a:endParaRPr>
          </a:p>
        </p:txBody>
      </p:sp>
      <p:sp>
        <p:nvSpPr>
          <p:cNvPr id="5" name="Slide Number Placeholder 4"/>
          <p:cNvSpPr>
            <a:spLocks noGrp="1"/>
          </p:cNvSpPr>
          <p:nvPr>
            <p:ph type="sldNum" sz="quarter" idx="12"/>
          </p:nvPr>
        </p:nvSpPr>
        <p:spPr/>
        <p:txBody>
          <a:bodyPr/>
          <a:lstStyle/>
          <a:p>
            <a:fld id="{BEF0776A-2A48-4BA7-A2DC-CC3C5F29E76C}"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24165948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amp; Photo">
    <p:spTree>
      <p:nvGrpSpPr>
        <p:cNvPr id="1" name=""/>
        <p:cNvGrpSpPr/>
        <p:nvPr/>
      </p:nvGrpSpPr>
      <p:grpSpPr>
        <a:xfrm>
          <a:off x="0" y="0"/>
          <a:ext cx="0" cy="0"/>
          <a:chOff x="0" y="0"/>
          <a:chExt cx="0" cy="0"/>
        </a:xfrm>
      </p:grpSpPr>
      <p:sp>
        <p:nvSpPr>
          <p:cNvPr id="12" name="Picture Placeholder 11"/>
          <p:cNvSpPr>
            <a:spLocks noGrp="1"/>
          </p:cNvSpPr>
          <p:nvPr>
            <p:ph type="pic" sz="quarter" idx="11" hasCustomPrompt="1"/>
          </p:nvPr>
        </p:nvSpPr>
        <p:spPr>
          <a:xfrm>
            <a:off x="5372100" y="2087563"/>
            <a:ext cx="3375025" cy="3984625"/>
          </a:xfrm>
          <a:prstGeom prst="rect">
            <a:avLst/>
          </a:prstGeom>
          <a:solidFill>
            <a:schemeClr val="bg2">
              <a:lumMod val="75000"/>
            </a:schemeClr>
          </a:solidFill>
        </p:spPr>
        <p:txBody>
          <a:bodyPr lIns="91407" tIns="45704" rIns="91407" bIns="45704" anchor="ctr"/>
          <a:lstStyle>
            <a:lvl1pPr marL="0" indent="0" algn="ctr">
              <a:buFont typeface="Arial" pitchFamily="34" charset="0"/>
              <a:buNone/>
              <a:defRPr>
                <a:solidFill>
                  <a:schemeClr val="tx1"/>
                </a:solidFill>
                <a:latin typeface="+mn-lt"/>
              </a:defRPr>
            </a:lvl1pPr>
          </a:lstStyle>
          <a:p>
            <a:pPr lvl="0"/>
            <a:r>
              <a:rPr lang="en-US" noProof="0" dirty="0"/>
              <a:t>Insert Image Here</a:t>
            </a:r>
          </a:p>
        </p:txBody>
      </p:sp>
      <p:sp>
        <p:nvSpPr>
          <p:cNvPr id="10" name="Text Placeholder 9"/>
          <p:cNvSpPr>
            <a:spLocks noGrp="1"/>
          </p:cNvSpPr>
          <p:nvPr>
            <p:ph type="body" sz="quarter" idx="10" hasCustomPrompt="1"/>
          </p:nvPr>
        </p:nvSpPr>
        <p:spPr>
          <a:xfrm>
            <a:off x="387353" y="2087564"/>
            <a:ext cx="4691063" cy="3823380"/>
          </a:xfrm>
          <a:prstGeom prst="rect">
            <a:avLst/>
          </a:prstGeom>
        </p:spPr>
        <p:txBody>
          <a:bodyPr lIns="91407" tIns="45704" rIns="91407" bIns="45704">
            <a:normAutofit/>
          </a:bodyPr>
          <a:lstStyle>
            <a:lvl1pPr marL="342780" indent="-342780">
              <a:buClr>
                <a:schemeClr val="accent1"/>
              </a:buClr>
              <a:buFont typeface="Symbol" pitchFamily="18" charset="2"/>
              <a:buChar char=""/>
              <a:defRPr sz="2400">
                <a:solidFill>
                  <a:schemeClr val="tx1"/>
                </a:solidFill>
                <a:latin typeface="+mj-lt"/>
              </a:defRPr>
            </a:lvl1pPr>
            <a:lvl2pPr marL="742689" indent="-285650">
              <a:buClr>
                <a:schemeClr val="accent1"/>
              </a:buClr>
              <a:buFont typeface="Symbol" pitchFamily="18" charset="2"/>
              <a:buChar char=""/>
              <a:defRPr sz="2200">
                <a:solidFill>
                  <a:schemeClr val="tx1"/>
                </a:solidFill>
                <a:latin typeface="+mj-lt"/>
              </a:defRPr>
            </a:lvl2pPr>
            <a:lvl3pPr marL="1256859" indent="-342780">
              <a:buClr>
                <a:schemeClr val="accent1"/>
              </a:buClr>
              <a:buFont typeface="Symbol" pitchFamily="18" charset="2"/>
              <a:buChar char=""/>
              <a:defRPr sz="2000">
                <a:solidFill>
                  <a:schemeClr val="tx1"/>
                </a:solidFill>
                <a:latin typeface="+mj-lt"/>
              </a:defRPr>
            </a:lvl3pPr>
            <a:lvl4pPr marL="1599638" indent="-228519">
              <a:buClr>
                <a:schemeClr val="accent1"/>
              </a:buClr>
              <a:buFont typeface="Symbol" pitchFamily="18" charset="2"/>
              <a:buChar char="*"/>
              <a:defRPr sz="1800">
                <a:solidFill>
                  <a:schemeClr val="tx1"/>
                </a:solidFill>
                <a:latin typeface="+mj-lt"/>
              </a:defRPr>
            </a:lvl4pPr>
            <a:lvl5pPr marL="2056678" indent="-228519">
              <a:buClr>
                <a:schemeClr val="accent1"/>
              </a:buClr>
              <a:buFont typeface="Symbol" pitchFamily="18" charset="2"/>
              <a:buChar char="*"/>
              <a:defRPr sz="1600">
                <a:solidFill>
                  <a:schemeClr val="tx1"/>
                </a:solidFill>
                <a:latin typeface="+mj-lt"/>
              </a:defRPr>
            </a:lvl5pPr>
          </a:lstStyle>
          <a:p>
            <a:pPr lvl="0"/>
            <a:r>
              <a:rPr lang="en-US" dirty="0"/>
              <a:t>&lt;Enter Text Points&gt;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3"/>
          <p:cNvSpPr>
            <a:spLocks noGrp="1"/>
          </p:cNvSpPr>
          <p:nvPr>
            <p:ph type="title"/>
          </p:nvPr>
        </p:nvSpPr>
        <p:spPr>
          <a:xfrm>
            <a:off x="0" y="800102"/>
            <a:ext cx="9144000" cy="1039813"/>
          </a:xfrm>
          <a:prstGeom prst="rect">
            <a:avLst/>
          </a:prstGeom>
          <a:solidFill>
            <a:srgbClr val="578BC9">
              <a:alpha val="71000"/>
            </a:srgbClr>
          </a:solidFill>
        </p:spPr>
        <p:txBody>
          <a:bodyPr lIns="91407" tIns="45704" rIns="91407" bIns="45704" anchor="ctr"/>
          <a:lstStyle>
            <a:lvl1pPr marL="182816" algn="l">
              <a:defRPr sz="4400">
                <a:latin typeface="+mj-lt"/>
              </a:defRPr>
            </a:lvl1pPr>
          </a:lstStyle>
          <a:p>
            <a:r>
              <a:rPr lang="en-US" dirty="0"/>
              <a:t>Click to edit Master title style</a:t>
            </a:r>
          </a:p>
        </p:txBody>
      </p:sp>
      <p:sp>
        <p:nvSpPr>
          <p:cNvPr id="9" name="Text Placeholder 2"/>
          <p:cNvSpPr>
            <a:spLocks noGrp="1"/>
          </p:cNvSpPr>
          <p:nvPr>
            <p:ph type="body" sz="quarter" idx="13"/>
          </p:nvPr>
        </p:nvSpPr>
        <p:spPr>
          <a:xfrm>
            <a:off x="190501" y="5820687"/>
            <a:ext cx="4272308" cy="421135"/>
          </a:xfrm>
          <a:prstGeom prst="rect">
            <a:avLst/>
          </a:prstGeom>
        </p:spPr>
        <p:txBody>
          <a:bodyPr lIns="91407" tIns="45704" rIns="91407" bIns="45704" anchor="b"/>
          <a:lstStyle>
            <a:lvl1pPr marL="0" indent="0">
              <a:buFont typeface="Arial" pitchFamily="34" charset="0"/>
              <a:buNone/>
              <a:defRPr sz="1200" i="1">
                <a:latin typeface="+mj-lt"/>
              </a:defRPr>
            </a:lvl1pPr>
            <a:lvl2pPr marL="457039" indent="0">
              <a:buFont typeface="Arial" pitchFamily="34" charset="0"/>
              <a:buNone/>
              <a:defRPr sz="1400" i="1">
                <a:latin typeface="+mj-lt"/>
              </a:defRPr>
            </a:lvl2pPr>
            <a:lvl3pPr marL="914079" indent="0">
              <a:buFont typeface="Arial" pitchFamily="34" charset="0"/>
              <a:buNone/>
              <a:defRPr sz="1400" i="1">
                <a:latin typeface="+mj-lt"/>
              </a:defRPr>
            </a:lvl3pPr>
            <a:lvl4pPr marL="1371119" indent="0">
              <a:buFont typeface="Arial" pitchFamily="34" charset="0"/>
              <a:buNone/>
              <a:defRPr sz="1400" i="1">
                <a:latin typeface="+mj-lt"/>
              </a:defRPr>
            </a:lvl4pPr>
            <a:lvl5pPr marL="1828159" indent="0">
              <a:buFont typeface="Arial" pitchFamily="34" charset="0"/>
              <a:buNone/>
              <a:defRPr sz="1400" i="1">
                <a:latin typeface="+mj-lt"/>
              </a:defRPr>
            </a:lvl5pPr>
          </a:lstStyle>
          <a:p>
            <a:pPr lvl="0"/>
            <a:r>
              <a:rPr lang="en-US" dirty="0"/>
              <a:t>Click to edit Master text styles</a:t>
            </a:r>
          </a:p>
        </p:txBody>
      </p:sp>
    </p:spTree>
    <p:extLst>
      <p:ext uri="{BB962C8B-B14F-4D97-AF65-F5344CB8AC3E}">
        <p14:creationId xmlns:p14="http://schemas.microsoft.com/office/powerpoint/2010/main" val="37370864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ext_Bottom align">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87353" y="2024744"/>
            <a:ext cx="4691063" cy="3886200"/>
          </a:xfrm>
          <a:prstGeom prst="rect">
            <a:avLst/>
          </a:prstGeom>
        </p:spPr>
        <p:txBody>
          <a:bodyPr lIns="91407" tIns="45704" rIns="91407" bIns="45704" anchor="b"/>
          <a:lstStyle>
            <a:lvl1pPr marL="342780" indent="-342780">
              <a:buClr>
                <a:schemeClr val="accent1"/>
              </a:buClr>
              <a:buFont typeface="Symbol" pitchFamily="18" charset="2"/>
              <a:buChar char=""/>
              <a:defRPr sz="2400">
                <a:solidFill>
                  <a:schemeClr val="tx1"/>
                </a:solidFill>
                <a:latin typeface="+mj-lt"/>
              </a:defRPr>
            </a:lvl1pPr>
            <a:lvl2pPr marL="742689" indent="-285650">
              <a:buClr>
                <a:schemeClr val="accent1"/>
              </a:buClr>
              <a:buFont typeface="Symbol" pitchFamily="18" charset="2"/>
              <a:buChar char=""/>
              <a:defRPr sz="2200">
                <a:solidFill>
                  <a:schemeClr val="tx1"/>
                </a:solidFill>
                <a:latin typeface="+mj-lt"/>
              </a:defRPr>
            </a:lvl2pPr>
            <a:lvl3pPr marL="1256859" indent="-342780">
              <a:buClr>
                <a:schemeClr val="accent1"/>
              </a:buClr>
              <a:buFont typeface="Symbol" pitchFamily="18" charset="2"/>
              <a:buChar char=""/>
              <a:defRPr sz="2000">
                <a:solidFill>
                  <a:schemeClr val="tx1"/>
                </a:solidFill>
                <a:latin typeface="+mj-lt"/>
              </a:defRPr>
            </a:lvl3pPr>
            <a:lvl4pPr marL="1599638" indent="-228519">
              <a:buClr>
                <a:schemeClr val="accent1"/>
              </a:buClr>
              <a:buFont typeface="Symbol" pitchFamily="18" charset="2"/>
              <a:buChar char="*"/>
              <a:defRPr sz="1800">
                <a:solidFill>
                  <a:schemeClr val="tx1"/>
                </a:solidFill>
                <a:latin typeface="+mj-lt"/>
              </a:defRPr>
            </a:lvl4pPr>
            <a:lvl5pPr marL="2056678" indent="-228519">
              <a:buClr>
                <a:schemeClr val="accent1"/>
              </a:buClr>
              <a:buFont typeface="Symbol" pitchFamily="18" charset="2"/>
              <a:buChar char="*"/>
              <a:defRPr sz="1600">
                <a:solidFill>
                  <a:schemeClr val="tx1"/>
                </a:solidFill>
                <a:latin typeface="+mj-lt"/>
              </a:defRPr>
            </a:lvl5pPr>
          </a:lstStyle>
          <a:p>
            <a:pPr lvl="0"/>
            <a:r>
              <a:rPr lang="en-US" dirty="0"/>
              <a:t>&lt;Enter Text Points&gt;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3"/>
          <p:cNvSpPr>
            <a:spLocks noGrp="1"/>
          </p:cNvSpPr>
          <p:nvPr>
            <p:ph type="title"/>
          </p:nvPr>
        </p:nvSpPr>
        <p:spPr>
          <a:xfrm>
            <a:off x="0" y="800102"/>
            <a:ext cx="9144000" cy="1039813"/>
          </a:xfrm>
          <a:prstGeom prst="rect">
            <a:avLst/>
          </a:prstGeom>
          <a:solidFill>
            <a:srgbClr val="578BC9">
              <a:alpha val="71000"/>
            </a:srgbClr>
          </a:solidFill>
        </p:spPr>
        <p:txBody>
          <a:bodyPr lIns="91407" tIns="45704" rIns="91407" bIns="45704" anchor="ctr"/>
          <a:lstStyle>
            <a:lvl1pPr marL="182816" algn="l">
              <a:defRPr sz="4400">
                <a:latin typeface="+mj-lt"/>
              </a:defRPr>
            </a:lvl1pPr>
          </a:lstStyle>
          <a:p>
            <a:r>
              <a:rPr lang="en-US" dirty="0"/>
              <a:t>Click to edit Master title style</a:t>
            </a:r>
          </a:p>
        </p:txBody>
      </p:sp>
      <p:sp>
        <p:nvSpPr>
          <p:cNvPr id="5" name="Text Placeholder 2"/>
          <p:cNvSpPr>
            <a:spLocks noGrp="1"/>
          </p:cNvSpPr>
          <p:nvPr>
            <p:ph type="body" sz="quarter" idx="13"/>
          </p:nvPr>
        </p:nvSpPr>
        <p:spPr>
          <a:xfrm>
            <a:off x="190501" y="5820687"/>
            <a:ext cx="4272308" cy="421135"/>
          </a:xfrm>
          <a:prstGeom prst="rect">
            <a:avLst/>
          </a:prstGeom>
        </p:spPr>
        <p:txBody>
          <a:bodyPr lIns="91407" tIns="45704" rIns="91407" bIns="45704" anchor="b"/>
          <a:lstStyle>
            <a:lvl1pPr marL="0" indent="0">
              <a:buFont typeface="Arial" pitchFamily="34" charset="0"/>
              <a:buNone/>
              <a:defRPr sz="1200" i="1">
                <a:latin typeface="+mj-lt"/>
              </a:defRPr>
            </a:lvl1pPr>
            <a:lvl2pPr marL="457039" indent="0">
              <a:buFont typeface="Arial" pitchFamily="34" charset="0"/>
              <a:buNone/>
              <a:defRPr sz="1400" i="1">
                <a:latin typeface="+mj-lt"/>
              </a:defRPr>
            </a:lvl2pPr>
            <a:lvl3pPr marL="914079" indent="0">
              <a:buFont typeface="Arial" pitchFamily="34" charset="0"/>
              <a:buNone/>
              <a:defRPr sz="1400" i="1">
                <a:latin typeface="+mj-lt"/>
              </a:defRPr>
            </a:lvl3pPr>
            <a:lvl4pPr marL="1371119" indent="0">
              <a:buFont typeface="Arial" pitchFamily="34" charset="0"/>
              <a:buNone/>
              <a:defRPr sz="1400" i="1">
                <a:latin typeface="+mj-lt"/>
              </a:defRPr>
            </a:lvl4pPr>
            <a:lvl5pPr marL="1828159" indent="0">
              <a:buFont typeface="Arial" pitchFamily="34" charset="0"/>
              <a:buNone/>
              <a:defRPr sz="1400" i="1">
                <a:latin typeface="+mj-lt"/>
              </a:defRPr>
            </a:lvl5pPr>
          </a:lstStyle>
          <a:p>
            <a:pPr lvl="0"/>
            <a:r>
              <a:rPr lang="en-US" dirty="0"/>
              <a:t>Click to edit Master text styles</a:t>
            </a:r>
          </a:p>
        </p:txBody>
      </p:sp>
    </p:spTree>
    <p:extLst>
      <p:ext uri="{BB962C8B-B14F-4D97-AF65-F5344CB8AC3E}">
        <p14:creationId xmlns:p14="http://schemas.microsoft.com/office/powerpoint/2010/main" val="31035467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lIns="91407" tIns="45704" rIns="91407" bIns="457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4"/>
          </p:nvPr>
        </p:nvSpPr>
        <p:spPr>
          <a:xfrm>
            <a:off x="5157788" y="6356350"/>
            <a:ext cx="1335087" cy="365125"/>
          </a:xfrm>
          <a:prstGeom prst="rect">
            <a:avLst/>
          </a:prstGeom>
        </p:spPr>
        <p:txBody>
          <a:bodyPr vert="horz" wrap="square" lIns="91407" tIns="45704" rIns="91407" bIns="45704" numCol="1" anchor="t" anchorCtr="0" compatLnSpc="1">
            <a:prstTxWarp prst="textNoShape">
              <a:avLst/>
            </a:prstTxWarp>
          </a:bodyPr>
          <a:lstStyle>
            <a:lvl1pPr eaLnBrk="1" hangingPunct="1">
              <a:defRPr>
                <a:solidFill>
                  <a:srgbClr val="000000"/>
                </a:solidFill>
                <a:latin typeface="Arial" pitchFamily="34" charset="0"/>
                <a:cs typeface="Arial" pitchFamily="34" charset="0"/>
              </a:defRPr>
            </a:lvl1pPr>
          </a:lstStyle>
          <a:p>
            <a:pPr>
              <a:defRPr/>
            </a:pPr>
            <a:fld id="{AD88CA60-EA94-451F-9F75-ECD3039C5CB6}" type="datetime1">
              <a:rPr lang="en-US" altLang="en-US" smtClean="0"/>
              <a:pPr>
                <a:defRPr/>
              </a:pPr>
              <a:t>10/5/17</a:t>
            </a:fld>
            <a:endParaRPr lang="en-US" altLang="en-US" dirty="0"/>
          </a:p>
        </p:txBody>
      </p:sp>
      <p:sp>
        <p:nvSpPr>
          <p:cNvPr id="4" name="Footer Placeholder 4"/>
          <p:cNvSpPr>
            <a:spLocks noGrp="1"/>
          </p:cNvSpPr>
          <p:nvPr>
            <p:ph type="ftr" sz="quarter" idx="15"/>
          </p:nvPr>
        </p:nvSpPr>
        <p:spPr>
          <a:xfrm>
            <a:off x="546100" y="6356350"/>
            <a:ext cx="4745038" cy="365125"/>
          </a:xfrm>
          <a:prstGeom prst="rect">
            <a:avLst/>
          </a:prstGeom>
        </p:spPr>
        <p:txBody>
          <a:bodyPr vert="horz" wrap="square" lIns="91407" tIns="45704" rIns="91407" bIns="45704" numCol="1" anchor="t" anchorCtr="0" compatLnSpc="1">
            <a:prstTxWarp prst="textNoShape">
              <a:avLst/>
            </a:prstTxWarp>
          </a:bodyPr>
          <a:lstStyle>
            <a:lvl1pPr eaLnBrk="1" hangingPunct="1">
              <a:defRPr>
                <a:solidFill>
                  <a:srgbClr val="000000"/>
                </a:solidFill>
                <a:latin typeface="Arial" pitchFamily="34" charset="0"/>
                <a:cs typeface="Arial" pitchFamily="34" charset="0"/>
              </a:defRPr>
            </a:lvl1pPr>
          </a:lstStyle>
          <a:p>
            <a:pPr>
              <a:defRPr/>
            </a:pPr>
            <a:endParaRPr lang="en-US" altLang="en-US"/>
          </a:p>
        </p:txBody>
      </p:sp>
      <p:sp>
        <p:nvSpPr>
          <p:cNvPr id="5" name="Slide Number Placeholder 5"/>
          <p:cNvSpPr>
            <a:spLocks noGrp="1"/>
          </p:cNvSpPr>
          <p:nvPr>
            <p:ph type="sldNum" sz="quarter" idx="16"/>
          </p:nvPr>
        </p:nvSpPr>
        <p:spPr>
          <a:xfrm>
            <a:off x="180977" y="6356350"/>
            <a:ext cx="365125" cy="365125"/>
          </a:xfrm>
          <a:prstGeom prst="rect">
            <a:avLst/>
          </a:prstGeom>
        </p:spPr>
        <p:txBody>
          <a:bodyPr vert="horz" wrap="square" lIns="91407" tIns="45704" rIns="91407" bIns="45704" numCol="1" anchor="t" anchorCtr="0" compatLnSpc="1">
            <a:prstTxWarp prst="textNoShape">
              <a:avLst/>
            </a:prstTxWarp>
          </a:bodyPr>
          <a:lstStyle>
            <a:lvl1pPr eaLnBrk="1" hangingPunct="1">
              <a:defRPr>
                <a:solidFill>
                  <a:srgbClr val="000000"/>
                </a:solidFill>
                <a:latin typeface="Arial" pitchFamily="34" charset="0"/>
                <a:cs typeface="Arial" pitchFamily="34" charset="0"/>
              </a:defRPr>
            </a:lvl1pPr>
          </a:lstStyle>
          <a:p>
            <a:pPr>
              <a:defRPr/>
            </a:pPr>
            <a:fld id="{5AE80CBB-E590-438B-93AA-1EEC6B9FF8DC}" type="slidenum">
              <a:rPr lang="en-US" altLang="en-US"/>
              <a:pPr>
                <a:defRPr/>
              </a:pPr>
              <a:t>‹#›</a:t>
            </a:fld>
            <a:endParaRPr lang="en-US" altLang="en-US" dirty="0"/>
          </a:p>
        </p:txBody>
      </p:sp>
    </p:spTree>
    <p:extLst>
      <p:ext uri="{BB962C8B-B14F-4D97-AF65-F5344CB8AC3E}">
        <p14:creationId xmlns:p14="http://schemas.microsoft.com/office/powerpoint/2010/main" val="31218510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lIns="91407" tIns="45704" rIns="91407" bIns="457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4"/>
          </p:nvPr>
        </p:nvSpPr>
        <p:spPr/>
        <p:txBody>
          <a:bodyPr/>
          <a:lstStyle>
            <a:lvl1pPr>
              <a:defRPr/>
            </a:lvl1pPr>
          </a:lstStyle>
          <a:p>
            <a:pPr>
              <a:defRPr/>
            </a:pPr>
            <a:fld id="{FE022CE3-82F9-41CC-8D75-80299B20FEF6}" type="datetime1">
              <a:rPr lang="en-US" altLang="en-US" smtClean="0">
                <a:solidFill>
                  <a:srgbClr val="262626">
                    <a:tint val="75000"/>
                  </a:srgbClr>
                </a:solidFill>
              </a:rPr>
              <a:pPr>
                <a:defRPr/>
              </a:pPr>
              <a:t>10/5/17</a:t>
            </a:fld>
            <a:endParaRPr lang="en-US" altLang="en-US" dirty="0">
              <a:solidFill>
                <a:srgbClr val="262626">
                  <a:tint val="75000"/>
                </a:srgbClr>
              </a:solidFill>
            </a:endParaRPr>
          </a:p>
        </p:txBody>
      </p:sp>
      <p:sp>
        <p:nvSpPr>
          <p:cNvPr id="4" name="Footer Placeholder 4"/>
          <p:cNvSpPr>
            <a:spLocks noGrp="1"/>
          </p:cNvSpPr>
          <p:nvPr>
            <p:ph type="ftr" sz="quarter" idx="15"/>
          </p:nvPr>
        </p:nvSpPr>
        <p:spPr/>
        <p:txBody>
          <a:bodyPr/>
          <a:lstStyle>
            <a:lvl1pPr>
              <a:defRPr/>
            </a:lvl1pPr>
          </a:lstStyle>
          <a:p>
            <a:pPr>
              <a:defRPr/>
            </a:pPr>
            <a:endParaRPr lang="en-US" altLang="en-US">
              <a:solidFill>
                <a:srgbClr val="262626">
                  <a:tint val="75000"/>
                </a:srgbClr>
              </a:solidFill>
            </a:endParaRPr>
          </a:p>
        </p:txBody>
      </p:sp>
      <p:sp>
        <p:nvSpPr>
          <p:cNvPr id="5" name="Slide Number Placeholder 5"/>
          <p:cNvSpPr>
            <a:spLocks noGrp="1"/>
          </p:cNvSpPr>
          <p:nvPr>
            <p:ph type="sldNum" sz="quarter" idx="16"/>
          </p:nvPr>
        </p:nvSpPr>
        <p:spPr/>
        <p:txBody>
          <a:bodyPr/>
          <a:lstStyle>
            <a:lvl1pPr>
              <a:defRPr/>
            </a:lvl1pPr>
          </a:lstStyle>
          <a:p>
            <a:pPr>
              <a:defRPr/>
            </a:pPr>
            <a:fld id="{B248A873-A0D0-45CA-9BF9-6AA31EA978EE}" type="slidenum">
              <a:rPr lang="en-US" altLang="en-US">
                <a:solidFill>
                  <a:srgbClr val="262626">
                    <a:tint val="75000"/>
                  </a:srgbClr>
                </a:solidFill>
              </a:rPr>
              <a:pPr>
                <a:defRPr/>
              </a:pPr>
              <a:t>‹#›</a:t>
            </a:fld>
            <a:endParaRPr lang="en-US" altLang="en-US" dirty="0">
              <a:solidFill>
                <a:srgbClr val="262626">
                  <a:tint val="75000"/>
                </a:srgbClr>
              </a:solidFill>
            </a:endParaRPr>
          </a:p>
        </p:txBody>
      </p:sp>
    </p:spTree>
    <p:extLst>
      <p:ext uri="{BB962C8B-B14F-4D97-AF65-F5344CB8AC3E}">
        <p14:creationId xmlns:p14="http://schemas.microsoft.com/office/powerpoint/2010/main" val="28906008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6" y="109538"/>
            <a:ext cx="5564187" cy="762000"/>
          </a:xfrm>
          <a:prstGeom prst="rect">
            <a:avLst/>
          </a:prstGeom>
        </p:spPr>
        <p:txBody>
          <a:bodyPr lIns="91407" tIns="45704" rIns="91407" bIns="45704"/>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a:prstGeom prst="rect">
            <a:avLst/>
          </a:prstGeom>
        </p:spPr>
        <p:txBody>
          <a:bodyPr lIns="91407" tIns="45704" rIns="91407" bIns="457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a:prstGeom prst="rect">
            <a:avLst/>
          </a:prstGeom>
        </p:spPr>
        <p:txBody>
          <a:bodyPr lIns="91407" tIns="45704" rIns="91407" bIns="457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006306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Box 6"/>
          <p:cNvSpPr txBox="1">
            <a:spLocks noChangeArrowheads="1"/>
          </p:cNvSpPr>
          <p:nvPr userDrawn="1"/>
        </p:nvSpPr>
        <p:spPr bwMode="auto">
          <a:xfrm>
            <a:off x="3265488" y="6283325"/>
            <a:ext cx="2613025" cy="215900"/>
          </a:xfrm>
          <a:prstGeom prst="rect">
            <a:avLst/>
          </a:prstGeom>
          <a:noFill/>
          <a:ln>
            <a:noFill/>
          </a:ln>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3331">
              <a:defRPr/>
            </a:pPr>
            <a:r>
              <a:rPr lang="en-US" sz="800" dirty="0" smtClean="0">
                <a:solidFill>
                  <a:srgbClr val="262626"/>
                </a:solidFill>
              </a:rPr>
              <a:t>Draft for Discussion &amp; Policy Purposes Only</a:t>
            </a:r>
          </a:p>
        </p:txBody>
      </p:sp>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smtClean="0"/>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smtClean="0"/>
              <a:t>Click to edit Master text styles</a:t>
            </a:r>
          </a:p>
        </p:txBody>
      </p:sp>
      <p:sp>
        <p:nvSpPr>
          <p:cNvPr id="6" name="Date Placeholder 1"/>
          <p:cNvSpPr>
            <a:spLocks noGrp="1"/>
          </p:cNvSpPr>
          <p:nvPr>
            <p:ph type="dt" sz="half" idx="17"/>
          </p:nvPr>
        </p:nvSpPr>
        <p:spPr/>
        <p:txBody>
          <a:bodyPr/>
          <a:lstStyle>
            <a:lvl1pPr>
              <a:defRPr/>
            </a:lvl1pPr>
          </a:lstStyle>
          <a:p>
            <a:pPr>
              <a:defRPr/>
            </a:pPr>
            <a:fld id="{BD67F228-B92B-4A43-8EA8-B5C31D0D36FE}" type="datetime1">
              <a:rPr lang="en-US">
                <a:solidFill>
                  <a:srgbClr val="262626">
                    <a:tint val="75000"/>
                  </a:srgbClr>
                </a:solidFill>
              </a:rPr>
              <a:pPr>
                <a:defRPr/>
              </a:pPr>
              <a:t>10/5/17</a:t>
            </a:fld>
            <a:endParaRPr lang="en-US" dirty="0">
              <a:solidFill>
                <a:srgbClr val="262626">
                  <a:tint val="75000"/>
                </a:srgbClr>
              </a:solidFill>
            </a:endParaRPr>
          </a:p>
        </p:txBody>
      </p:sp>
    </p:spTree>
    <p:extLst>
      <p:ext uri="{BB962C8B-B14F-4D97-AF65-F5344CB8AC3E}">
        <p14:creationId xmlns:p14="http://schemas.microsoft.com/office/powerpoint/2010/main" val="60224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60437838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
        <p:nvSpPr>
          <p:cNvPr id="5" name="Date Placeholder 1"/>
          <p:cNvSpPr>
            <a:spLocks noGrp="1"/>
          </p:cNvSpPr>
          <p:nvPr>
            <p:ph type="dt" sz="half" idx="17"/>
          </p:nvPr>
        </p:nvSpPr>
        <p:spPr/>
        <p:txBody>
          <a:bodyPr/>
          <a:lstStyle>
            <a:lvl1pPr>
              <a:defRPr/>
            </a:lvl1pPr>
          </a:lstStyle>
          <a:p>
            <a:pPr>
              <a:defRPr/>
            </a:pPr>
            <a:fld id="{F0AB1F34-CE16-467F-B9DC-FFFECC051709}" type="datetime1">
              <a:rPr lang="en-US">
                <a:solidFill>
                  <a:srgbClr val="262626">
                    <a:tint val="75000"/>
                  </a:srgbClr>
                </a:solidFill>
              </a:rPr>
              <a:pPr>
                <a:defRPr/>
              </a:pPr>
              <a:t>10/5/17</a:t>
            </a:fld>
            <a:endParaRPr lang="en-US" dirty="0">
              <a:solidFill>
                <a:srgbClr val="262626">
                  <a:tint val="75000"/>
                </a:srgbClr>
              </a:solidFill>
            </a:endParaRPr>
          </a:p>
        </p:txBody>
      </p:sp>
    </p:spTree>
    <p:extLst>
      <p:ext uri="{BB962C8B-B14F-4D97-AF65-F5344CB8AC3E}">
        <p14:creationId xmlns:p14="http://schemas.microsoft.com/office/powerpoint/2010/main" val="5579904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584718"/>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E386C"/>
                </a:solidFill>
                <a:latin typeface="Arial"/>
                <a:cs typeface="Arial"/>
              </a:defRPr>
            </a:lvl1pPr>
          </a:lstStyle>
          <a:p>
            <a:r>
              <a:rPr lang="en-US" dirty="0" smtClean="0"/>
              <a:t>Leading the Nation in Transportation Excellence</a:t>
            </a:r>
            <a:endParaRPr lang="en-US" dirty="0"/>
          </a:p>
        </p:txBody>
      </p:sp>
      <p:sp>
        <p:nvSpPr>
          <p:cNvPr id="9"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0E386C"/>
                </a:solidFill>
                <a:latin typeface="Arial"/>
                <a:cs typeface="Arial"/>
              </a:defRPr>
            </a:lvl1pPr>
          </a:lstStyle>
          <a:p>
            <a:fld id="{87DD084B-D6CE-8549-975C-55C9DDBAB6C4}" type="slidenum">
              <a:rPr lang="en-US" smtClean="0"/>
              <a:pPr/>
              <a:t>‹#›</a:t>
            </a:fld>
            <a:endParaRPr lang="en-US" dirty="0"/>
          </a:p>
        </p:txBody>
      </p:sp>
      <p:sp>
        <p:nvSpPr>
          <p:cNvPr id="10" name="Date Placeholder 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rgbClr val="0E386C"/>
                </a:solidFill>
                <a:latin typeface="Arial"/>
                <a:cs typeface="Arial"/>
              </a:defRPr>
            </a:lvl1pPr>
          </a:lstStyle>
          <a:p>
            <a:fld id="{8F240138-700E-704C-9B64-E53DA781ACBE}" type="datetimeFigureOut">
              <a:rPr lang="en-US" smtClean="0"/>
              <a:pPr/>
              <a:t>10/5/17</a:t>
            </a:fld>
            <a:endParaRPr lang="en-US" dirty="0"/>
          </a:p>
        </p:txBody>
      </p:sp>
      <p:sp>
        <p:nvSpPr>
          <p:cNvPr id="6" name="Title 5"/>
          <p:cNvSpPr>
            <a:spLocks noGrp="1"/>
          </p:cNvSpPr>
          <p:nvPr>
            <p:ph type="title"/>
          </p:nvPr>
        </p:nvSpPr>
        <p:spPr>
          <a:xfrm>
            <a:off x="457200" y="734738"/>
            <a:ext cx="8229600" cy="692754"/>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7408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350626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944370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683457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197474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874806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028062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555954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2035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192584"/>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80484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236461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66567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tags" Target="../tags/tag1.xml"/><Relationship Id="rId8" Type="http://schemas.openxmlformats.org/officeDocument/2006/relationships/tags" Target="../tags/tag2.xml"/><Relationship Id="rId9" Type="http://schemas.openxmlformats.org/officeDocument/2006/relationships/image" Target="../media/image1.jpe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theme" Target="../theme/theme10.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theme" Target="../theme/theme2.xml"/><Relationship Id="rId9" Type="http://schemas.openxmlformats.org/officeDocument/2006/relationships/tags" Target="../tags/tag3.xml"/><Relationship Id="rId10"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theme" Target="../theme/theme3.xml"/><Relationship Id="rId9" Type="http://schemas.openxmlformats.org/officeDocument/2006/relationships/tags" Target="../tags/tag5.xml"/><Relationship Id="rId10" Type="http://schemas.openxmlformats.org/officeDocument/2006/relationships/tags" Target="../tags/tag6.xml"/></Relationships>
</file>

<file path=ppt/slideMasters/_rels/slideMaster4.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png"/><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theme" Target="../theme/theme4.xml"/><Relationship Id="rId9" Type="http://schemas.openxmlformats.org/officeDocument/2006/relationships/tags" Target="../tags/tag7.xml"/><Relationship Id="rId10" Type="http://schemas.openxmlformats.org/officeDocument/2006/relationships/tags" Target="../tags/tag8.xml"/></Relationships>
</file>

<file path=ppt/slideMasters/_rels/slideMaster5.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pn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theme" Target="../theme/theme5.xml"/><Relationship Id="rId9" Type="http://schemas.openxmlformats.org/officeDocument/2006/relationships/tags" Target="../tags/tag9.xml"/><Relationship Id="rId10" Type="http://schemas.openxmlformats.org/officeDocument/2006/relationships/tags" Target="../tags/tag10.xml"/></Relationships>
</file>

<file path=ppt/slideMasters/_rels/slideMaster6.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theme" Target="../theme/theme6.xml"/><Relationship Id="rId9" Type="http://schemas.openxmlformats.org/officeDocument/2006/relationships/tags" Target="../tags/tag11.xml"/><Relationship Id="rId10" Type="http://schemas.openxmlformats.org/officeDocument/2006/relationships/tags" Target="../tags/tag1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slideLayout" Target="../slideLayouts/slideLayout53.xml"/><Relationship Id="rId14" Type="http://schemas.openxmlformats.org/officeDocument/2006/relationships/theme" Target="../theme/theme7.xml"/><Relationship Id="rId15" Type="http://schemas.openxmlformats.org/officeDocument/2006/relationships/image" Target="../media/image3.png"/><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64.xml"/><Relationship Id="rId12" Type="http://schemas.openxmlformats.org/officeDocument/2006/relationships/theme" Target="../theme/theme8.xml"/><Relationship Id="rId13" Type="http://schemas.openxmlformats.org/officeDocument/2006/relationships/image" Target="../media/image4.png"/><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 Id="rId9" Type="http://schemas.openxmlformats.org/officeDocument/2006/relationships/slideLayout" Target="../slideLayouts/slideLayout62.xml"/><Relationship Id="rId10"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73.xml"/><Relationship Id="rId20" Type="http://schemas.openxmlformats.org/officeDocument/2006/relationships/image" Target="../media/image6.png"/><Relationship Id="rId10" Type="http://schemas.openxmlformats.org/officeDocument/2006/relationships/slideLayout" Target="../slideLayouts/slideLayout74.xml"/><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slideLayout" Target="../slideLayouts/slideLayout77.xml"/><Relationship Id="rId14" Type="http://schemas.openxmlformats.org/officeDocument/2006/relationships/slideLayout" Target="../slideLayouts/slideLayout78.xml"/><Relationship Id="rId15" Type="http://schemas.openxmlformats.org/officeDocument/2006/relationships/slideLayout" Target="../slideLayouts/slideLayout79.xml"/><Relationship Id="rId16" Type="http://schemas.openxmlformats.org/officeDocument/2006/relationships/slideLayout" Target="../slideLayouts/slideLayout80.xml"/><Relationship Id="rId17" Type="http://schemas.openxmlformats.org/officeDocument/2006/relationships/slideLayout" Target="../slideLayouts/slideLayout81.xml"/><Relationship Id="rId18" Type="http://schemas.openxmlformats.org/officeDocument/2006/relationships/theme" Target="../theme/theme9.xml"/><Relationship Id="rId19" Type="http://schemas.openxmlformats.org/officeDocument/2006/relationships/image" Target="../media/image5.jpeg"/><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9" cstate="print"/>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10" cstate="print">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7"/>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8"/>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kern="0">
                <a:solidFill>
                  <a:srgbClr val="888888"/>
                </a:solidFill>
                <a:latin typeface="Calibri"/>
                <a:ea typeface="Calibri"/>
                <a:cs typeface="Calibri"/>
                <a:sym typeface="Calibri"/>
              </a:rPr>
              <a:pPr algn="r">
                <a:buSzPct val="25000"/>
              </a:pPr>
              <a:t>‹#›</a:t>
            </a:fld>
            <a:endParaRPr lang="en-US" sz="1200" kern="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07009417"/>
      </p:ext>
    </p:extLst>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cstate="print"/>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cstate="print">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2046617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cstate="print"/>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cstate="print">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6966261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cstate="print"/>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cstate="print">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411133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cstate="print"/>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cstate="print">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802915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cstate="print"/>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cstate="print">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80244244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9B9FC-F530-418E-AD77-4BBEA9B2A041}" type="datetimeFigureOut">
              <a:rPr lang="en-US" smtClean="0"/>
              <a:pPr/>
              <a:t>10/5/17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B3942-DA1D-4302-AD8C-DFC42399EE12}" type="slidenum">
              <a:rPr lang="en-US" smtClean="0"/>
              <a:pPr/>
              <a:t>‹#›</a:t>
            </a:fld>
            <a:endParaRPr lang="en-US"/>
          </a:p>
        </p:txBody>
      </p:sp>
      <p:sp>
        <p:nvSpPr>
          <p:cNvPr id="7" name="Rectangle 2"/>
          <p:cNvSpPr>
            <a:spLocks noChangeArrowheads="1"/>
          </p:cNvSpPr>
          <p:nvPr userDrawn="1"/>
        </p:nvSpPr>
        <p:spPr bwMode="auto">
          <a:xfrm>
            <a:off x="5334000" y="0"/>
            <a:ext cx="3808602" cy="946953"/>
          </a:xfrm>
          <a:prstGeom prst="rect">
            <a:avLst/>
          </a:prstGeom>
          <a:solidFill>
            <a:srgbClr val="0070C0"/>
          </a:solidFill>
          <a:ln w="9525">
            <a:solidFill>
              <a:srgbClr val="000000"/>
            </a:solidFill>
            <a:miter lim="800000"/>
            <a:headEnd/>
            <a:tailEnd/>
          </a:ln>
        </p:spPr>
        <p:txBody>
          <a:bodyPr/>
          <a:lstStyle/>
          <a:p>
            <a:pPr algn="ctr" eaLnBrk="0" fontAlgn="base" hangingPunct="0">
              <a:spcBef>
                <a:spcPct val="50000"/>
              </a:spcBef>
              <a:spcAft>
                <a:spcPct val="0"/>
              </a:spcAft>
            </a:pPr>
            <a:endParaRPr lang="en-US" sz="100" b="1" i="1" dirty="0">
              <a:solidFill>
                <a:srgbClr val="FFFFFF"/>
              </a:solidFill>
            </a:endParaRPr>
          </a:p>
          <a:p>
            <a:pPr algn="ctr" eaLnBrk="0" fontAlgn="base" hangingPunct="0">
              <a:spcBef>
                <a:spcPct val="50000"/>
              </a:spcBef>
              <a:spcAft>
                <a:spcPct val="0"/>
              </a:spcAft>
            </a:pPr>
            <a:r>
              <a:rPr lang="en-US" sz="2800" b="1" i="1" dirty="0" smtClean="0">
                <a:solidFill>
                  <a:srgbClr val="FFFFFF"/>
                </a:solidFill>
              </a:rPr>
              <a:t>Water Transportation</a:t>
            </a:r>
            <a:endParaRPr lang="en-US" sz="2800" b="1" i="1" dirty="0">
              <a:solidFill>
                <a:srgbClr val="FFFFFF"/>
              </a:solidFill>
            </a:endParaRPr>
          </a:p>
        </p:txBody>
      </p:sp>
      <p:pic>
        <p:nvPicPr>
          <p:cNvPr id="8" name="Picture 2" descr="C:\Users\NPeyton\Desktop\masDOT Logo - no tagline.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6200" y="15381"/>
            <a:ext cx="4800600" cy="94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47542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rtl="0">
              <a:lnSpc>
                <a:spcPct val="115000"/>
              </a:lnSpc>
              <a:spcBef>
                <a:spcPts val="0"/>
              </a:spcBef>
              <a:spcAft>
                <a:spcPts val="1600"/>
              </a:spcAft>
              <a:buSzPct val="100000"/>
              <a:buChar char="●"/>
              <a:defRPr sz="1800"/>
            </a:lvl1pPr>
            <a:lvl2pPr lvl="1" rtl="0">
              <a:lnSpc>
                <a:spcPct val="115000"/>
              </a:lnSpc>
              <a:spcBef>
                <a:spcPts val="0"/>
              </a:spcBef>
              <a:spcAft>
                <a:spcPts val="1600"/>
              </a:spcAft>
              <a:buChar char="○"/>
              <a:defRPr/>
            </a:lvl2pPr>
            <a:lvl3pPr lvl="2" rtl="0">
              <a:lnSpc>
                <a:spcPct val="115000"/>
              </a:lnSpc>
              <a:spcBef>
                <a:spcPts val="0"/>
              </a:spcBef>
              <a:spcAft>
                <a:spcPts val="1600"/>
              </a:spcAft>
              <a:buChar char="■"/>
              <a:defRPr/>
            </a:lvl3pPr>
            <a:lvl4pPr lvl="3" rtl="0">
              <a:lnSpc>
                <a:spcPct val="115000"/>
              </a:lnSpc>
              <a:spcBef>
                <a:spcPts val="0"/>
              </a:spcBef>
              <a:spcAft>
                <a:spcPts val="1600"/>
              </a:spcAft>
              <a:buChar char="●"/>
              <a:defRPr/>
            </a:lvl4pPr>
            <a:lvl5pPr lvl="4" rtl="0">
              <a:lnSpc>
                <a:spcPct val="115000"/>
              </a:lnSpc>
              <a:spcBef>
                <a:spcPts val="0"/>
              </a:spcBef>
              <a:spcAft>
                <a:spcPts val="1600"/>
              </a:spcAft>
              <a:buChar char="○"/>
              <a:defRPr/>
            </a:lvl5pPr>
            <a:lvl6pPr lvl="5" rtl="0">
              <a:lnSpc>
                <a:spcPct val="115000"/>
              </a:lnSpc>
              <a:spcBef>
                <a:spcPts val="0"/>
              </a:spcBef>
              <a:spcAft>
                <a:spcPts val="1600"/>
              </a:spcAft>
              <a:buChar char="■"/>
              <a:defRPr/>
            </a:lvl6pPr>
            <a:lvl7pPr lvl="6" rtl="0">
              <a:lnSpc>
                <a:spcPct val="115000"/>
              </a:lnSpc>
              <a:spcBef>
                <a:spcPts val="0"/>
              </a:spcBef>
              <a:spcAft>
                <a:spcPts val="1600"/>
              </a:spcAft>
              <a:buChar char="●"/>
              <a:defRPr/>
            </a:lvl7pPr>
            <a:lvl8pPr lvl="7" rtl="0">
              <a:lnSpc>
                <a:spcPct val="115000"/>
              </a:lnSpc>
              <a:spcBef>
                <a:spcPts val="0"/>
              </a:spcBef>
              <a:spcAft>
                <a:spcPts val="1600"/>
              </a:spcAft>
              <a:buChar char="○"/>
              <a:defRPr/>
            </a:lvl8pPr>
            <a:lvl9pPr lvl="8" rtl="0">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7" y="6217621"/>
            <a:ext cx="548700" cy="524800"/>
          </a:xfrm>
          <a:prstGeom prst="rect">
            <a:avLst/>
          </a:prstGeom>
          <a:noFill/>
          <a:ln>
            <a:noFill/>
          </a:ln>
        </p:spPr>
        <p:txBody>
          <a:bodyPr lIns="91425" tIns="91425" rIns="91425" bIns="91425" anchor="ctr" anchorCtr="0">
            <a:noAutofit/>
          </a:bodyPr>
          <a:lstStyle/>
          <a:p>
            <a:pPr algn="r"/>
            <a:fld id="{00000000-1234-1234-1234-123412341234}" type="slidenum">
              <a:rPr lang="en" sz="1000" kern="0">
                <a:solidFill>
                  <a:srgbClr val="595959"/>
                </a:solidFill>
                <a:cs typeface="Arial"/>
                <a:sym typeface="Arial"/>
              </a:rPr>
              <a:pPr algn="r"/>
              <a:t>‹#›</a:t>
            </a:fld>
            <a:endParaRPr lang="en" sz="1000" kern="0">
              <a:solidFill>
                <a:srgbClr val="595959"/>
              </a:solidFill>
              <a:cs typeface="Arial"/>
              <a:sym typeface="Arial"/>
            </a:endParaRPr>
          </a:p>
        </p:txBody>
      </p:sp>
      <p:sp>
        <p:nvSpPr>
          <p:cNvPr id="9" name="Shape 9"/>
          <p:cNvSpPr/>
          <p:nvPr/>
        </p:nvSpPr>
        <p:spPr>
          <a:xfrm>
            <a:off x="-38100" y="6237867"/>
            <a:ext cx="2933700" cy="711200"/>
          </a:xfrm>
          <a:prstGeom prst="rect">
            <a:avLst/>
          </a:prstGeom>
          <a:solidFill>
            <a:srgbClr val="E57200"/>
          </a:solidFill>
          <a:ln>
            <a:noFill/>
          </a:ln>
        </p:spPr>
        <p:txBody>
          <a:bodyPr lIns="91425" tIns="45700" rIns="91425" bIns="45700" anchor="ctr" anchorCtr="0">
            <a:noAutofit/>
          </a:bodyPr>
          <a:lstStyle/>
          <a:p>
            <a:pPr algn="ctr"/>
            <a:endParaRPr kern="0">
              <a:solidFill>
                <a:srgbClr val="E57200"/>
              </a:solidFill>
              <a:latin typeface="Calibri"/>
              <a:ea typeface="Calibri"/>
              <a:cs typeface="Calibri"/>
              <a:sym typeface="Calibri"/>
            </a:endParaRPr>
          </a:p>
        </p:txBody>
      </p:sp>
      <p:sp>
        <p:nvSpPr>
          <p:cNvPr id="10" name="Shape 10"/>
          <p:cNvSpPr/>
          <p:nvPr/>
        </p:nvSpPr>
        <p:spPr>
          <a:xfrm>
            <a:off x="2895600" y="6237867"/>
            <a:ext cx="6248400" cy="711200"/>
          </a:xfrm>
          <a:prstGeom prst="rect">
            <a:avLst/>
          </a:prstGeom>
          <a:solidFill>
            <a:srgbClr val="108FDE"/>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endParaRPr>
          </a:p>
        </p:txBody>
      </p:sp>
      <p:pic>
        <p:nvPicPr>
          <p:cNvPr id="11" name="Shape 11" descr="side ferry icon"/>
          <p:cNvPicPr preferRelativeResize="0"/>
          <p:nvPr/>
        </p:nvPicPr>
        <p:blipFill rotWithShape="1">
          <a:blip r:embed="rId13" cstate="print">
            <a:alphaModFix/>
          </a:blip>
          <a:srcRect/>
          <a:stretch/>
        </p:blipFill>
        <p:spPr>
          <a:xfrm flipH="1">
            <a:off x="7537500" y="5323467"/>
            <a:ext cx="1149300" cy="1524000"/>
          </a:xfrm>
          <a:prstGeom prst="rect">
            <a:avLst/>
          </a:prstGeom>
          <a:noFill/>
          <a:ln>
            <a:noFill/>
          </a:ln>
        </p:spPr>
      </p:pic>
      <p:sp>
        <p:nvSpPr>
          <p:cNvPr id="12" name="Shape 12"/>
          <p:cNvSpPr txBox="1"/>
          <p:nvPr/>
        </p:nvSpPr>
        <p:spPr>
          <a:xfrm>
            <a:off x="381000" y="6360633"/>
            <a:ext cx="2895600" cy="486800"/>
          </a:xfrm>
          <a:prstGeom prst="rect">
            <a:avLst/>
          </a:prstGeom>
          <a:noFill/>
          <a:ln>
            <a:noFill/>
          </a:ln>
        </p:spPr>
        <p:txBody>
          <a:bodyPr lIns="91425" tIns="45700" rIns="91425" bIns="45700" anchor="ctr" anchorCtr="0">
            <a:noAutofit/>
          </a:bodyPr>
          <a:lstStyle/>
          <a:p>
            <a:pPr>
              <a:buSzPct val="25000"/>
            </a:pPr>
            <a:r>
              <a:rPr lang="en" sz="1000" b="1" kern="0">
                <a:solidFill>
                  <a:srgbClr val="FFFFFF"/>
                </a:solidFill>
                <a:latin typeface="Calibri"/>
                <a:ea typeface="Calibri"/>
                <a:cs typeface="Calibri"/>
                <a:sym typeface="Calibri"/>
              </a:rPr>
              <a:t>Stakeholder Workshops</a:t>
            </a:r>
          </a:p>
          <a:p>
            <a:pPr>
              <a:buSzPct val="25000"/>
            </a:pPr>
            <a:r>
              <a:rPr lang="en" sz="1000" b="1" kern="0">
                <a:solidFill>
                  <a:srgbClr val="FFFFFF"/>
                </a:solidFill>
                <a:latin typeface="Calibri"/>
                <a:ea typeface="Calibri"/>
                <a:cs typeface="Calibri"/>
                <a:sym typeface="Calibri"/>
              </a:rPr>
              <a:t>July 10 -12, 2017</a:t>
            </a:r>
          </a:p>
        </p:txBody>
      </p:sp>
      <p:sp>
        <p:nvSpPr>
          <p:cNvPr id="13" name="Shape 13"/>
          <p:cNvSpPr txBox="1"/>
          <p:nvPr/>
        </p:nvSpPr>
        <p:spPr>
          <a:xfrm>
            <a:off x="5791200" y="6350067"/>
            <a:ext cx="2895600" cy="486800"/>
          </a:xfrm>
          <a:prstGeom prst="rect">
            <a:avLst/>
          </a:prstGeom>
          <a:noFill/>
          <a:ln>
            <a:noFill/>
          </a:ln>
        </p:spPr>
        <p:txBody>
          <a:bodyPr lIns="91425" tIns="45700" rIns="91425" bIns="45700" anchor="ctr" anchorCtr="0">
            <a:noAutofit/>
          </a:bodyPr>
          <a:lstStyle/>
          <a:p>
            <a:pPr algn="r">
              <a:buClr>
                <a:srgbClr val="000000"/>
              </a:buClr>
              <a:buSzPct val="25000"/>
              <a:buFont typeface="Arial"/>
              <a:buNone/>
            </a:pPr>
            <a:r>
              <a:rPr lang="en" sz="1000" b="1" kern="0">
                <a:solidFill>
                  <a:srgbClr val="FFFFFF"/>
                </a:solidFill>
                <a:latin typeface="Calibri"/>
                <a:ea typeface="Calibri"/>
                <a:cs typeface="Calibri"/>
                <a:sym typeface="Calibri"/>
              </a:rPr>
              <a:t>Boston Harbor Now</a:t>
            </a:r>
          </a:p>
          <a:p>
            <a:pPr algn="r">
              <a:buSzPct val="25000"/>
            </a:pPr>
            <a:r>
              <a:rPr lang="en" sz="1000" b="1" kern="0">
                <a:solidFill>
                  <a:srgbClr val="FFFFFF"/>
                </a:solidFill>
                <a:latin typeface="Calibri"/>
                <a:ea typeface="Calibri"/>
                <a:cs typeface="Calibri"/>
                <a:sym typeface="Calibri"/>
              </a:rPr>
              <a:t>Water Transportation Study</a:t>
            </a:r>
          </a:p>
        </p:txBody>
      </p:sp>
    </p:spTree>
    <p:extLst>
      <p:ext uri="{BB962C8B-B14F-4D97-AF65-F5344CB8AC3E}">
        <p14:creationId xmlns:p14="http://schemas.microsoft.com/office/powerpoint/2010/main" val="1738943468"/>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1168412" y="6245225"/>
            <a:ext cx="1007135" cy="365592"/>
          </a:xfrm>
          <a:prstGeom prst="rect">
            <a:avLst/>
          </a:prstGeom>
        </p:spPr>
        <p:txBody>
          <a:bodyPr vert="horz" lIns="81949" tIns="40973" rIns="81949" bIns="40973" rtlCol="0" anchor="ctr"/>
          <a:lstStyle>
            <a:lvl1pPr algn="l">
              <a:defRPr sz="1100">
                <a:solidFill>
                  <a:schemeClr val="tx1">
                    <a:tint val="75000"/>
                  </a:schemeClr>
                </a:solidFill>
              </a:defRPr>
            </a:lvl1pPr>
          </a:lstStyle>
          <a:p>
            <a:pPr defTabSz="905889"/>
            <a:fld id="{1898516D-A5DF-4DB8-A92A-8409CC0BA78E}" type="datetime1">
              <a:rPr lang="en-US" smtClean="0">
                <a:solidFill>
                  <a:srgbClr val="262626">
                    <a:tint val="75000"/>
                  </a:srgbClr>
                </a:solidFill>
              </a:rPr>
              <a:pPr defTabSz="905889"/>
              <a:t>10/5/17</a:t>
            </a:fld>
            <a:endParaRPr lang="en-US" dirty="0">
              <a:solidFill>
                <a:srgbClr val="262626">
                  <a:tint val="75000"/>
                </a:srgbClr>
              </a:solidFill>
            </a:endParaRPr>
          </a:p>
        </p:txBody>
      </p:sp>
      <p:sp>
        <p:nvSpPr>
          <p:cNvPr id="6" name="Footer Placeholder 5"/>
          <p:cNvSpPr>
            <a:spLocks noGrp="1"/>
          </p:cNvSpPr>
          <p:nvPr>
            <p:ph type="ftr" sz="quarter" idx="3"/>
          </p:nvPr>
        </p:nvSpPr>
        <p:spPr>
          <a:xfrm>
            <a:off x="2256325" y="6245225"/>
            <a:ext cx="3268395" cy="365592"/>
          </a:xfrm>
          <a:prstGeom prst="rect">
            <a:avLst/>
          </a:prstGeom>
        </p:spPr>
        <p:txBody>
          <a:bodyPr vert="horz" lIns="81949" tIns="40973" rIns="81949" bIns="40973" rtlCol="0" anchor="ctr"/>
          <a:lstStyle>
            <a:lvl1pPr algn="ctr">
              <a:defRPr sz="1100">
                <a:solidFill>
                  <a:schemeClr val="tx1">
                    <a:tint val="75000"/>
                  </a:schemeClr>
                </a:solidFill>
              </a:defRPr>
            </a:lvl1pPr>
          </a:lstStyle>
          <a:p>
            <a:pPr defTabSz="905889"/>
            <a:endParaRPr lang="en-US" dirty="0">
              <a:solidFill>
                <a:srgbClr val="262626">
                  <a:tint val="75000"/>
                </a:srgbClr>
              </a:solidFill>
            </a:endParaRPr>
          </a:p>
        </p:txBody>
      </p:sp>
      <p:sp>
        <p:nvSpPr>
          <p:cNvPr id="10" name="Slide Number Placeholder 9"/>
          <p:cNvSpPr>
            <a:spLocks noGrp="1"/>
          </p:cNvSpPr>
          <p:nvPr>
            <p:ph type="sldNum" sz="quarter" idx="4"/>
          </p:nvPr>
        </p:nvSpPr>
        <p:spPr>
          <a:xfrm>
            <a:off x="5668408" y="6243642"/>
            <a:ext cx="1140114" cy="357187"/>
          </a:xfrm>
          <a:prstGeom prst="rect">
            <a:avLst/>
          </a:prstGeom>
        </p:spPr>
        <p:txBody>
          <a:bodyPr vert="horz" lIns="81949" tIns="40973" rIns="81949" bIns="40973" rtlCol="0" anchor="ctr"/>
          <a:lstStyle>
            <a:lvl1pPr algn="r">
              <a:defRPr sz="1100">
                <a:solidFill>
                  <a:schemeClr val="tx1">
                    <a:tint val="75000"/>
                  </a:schemeClr>
                </a:solidFill>
              </a:defRPr>
            </a:lvl1pPr>
          </a:lstStyle>
          <a:p>
            <a:pPr defTabSz="905889"/>
            <a:fld id="{BEF0776A-2A48-4BA7-A2DC-CC3C5F29E76C}" type="slidenum">
              <a:rPr lang="en-US" smtClean="0">
                <a:solidFill>
                  <a:srgbClr val="262626">
                    <a:tint val="75000"/>
                  </a:srgbClr>
                </a:solidFill>
              </a:rPr>
              <a:pPr defTabSz="905889"/>
              <a:t>‹#›</a:t>
            </a:fld>
            <a:endParaRPr lang="en-US" dirty="0">
              <a:solidFill>
                <a:srgbClr val="262626">
                  <a:tint val="75000"/>
                </a:srgbClr>
              </a:solidFill>
            </a:endParaRPr>
          </a:p>
        </p:txBody>
      </p:sp>
      <p:pic>
        <p:nvPicPr>
          <p:cNvPr id="7" name="Picture 2" descr="File:MBTA.svg"/>
          <p:cNvPicPr>
            <a:picLocks noChangeAspect="1" noChangeArrowheads="1"/>
          </p:cNvPicPr>
          <p:nvPr userDrawn="1"/>
        </p:nvPicPr>
        <p:blipFill>
          <a:blip r:embed="rId20" cstate="print">
            <a:extLst>
              <a:ext uri="{28A0092B-C50C-407E-A947-70E740481C1C}">
                <a14:useLocalDpi xmlns:a14="http://schemas.microsoft.com/office/drawing/2010/main"/>
              </a:ext>
            </a:extLst>
          </a:blip>
          <a:srcRect/>
          <a:stretch>
            <a:fillRect/>
          </a:stretch>
        </p:blipFill>
        <p:spPr bwMode="auto">
          <a:xfrm>
            <a:off x="457200" y="5889625"/>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225487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iming>
    <p:tnLst>
      <p:par>
        <p:cTn id="1" dur="indefinite" restart="never" nodeType="tmRoot"/>
      </p:par>
    </p:tnLst>
  </p:timing>
  <p:hf hdr="0"/>
  <p:txStyles>
    <p:titleStyle>
      <a:lvl1pPr algn="l" defTabSz="905889" rtl="0" eaLnBrk="1" latinLnBrk="0" hangingPunct="1">
        <a:lnSpc>
          <a:spcPct val="90000"/>
        </a:lnSpc>
        <a:spcBef>
          <a:spcPct val="0"/>
        </a:spcBef>
        <a:buNone/>
        <a:defRPr sz="2200" b="1" kern="1200" spc="-50" baseline="0">
          <a:solidFill>
            <a:schemeClr val="accent1"/>
          </a:solidFill>
          <a:latin typeface="+mj-lt"/>
          <a:ea typeface="+mj-ea"/>
          <a:cs typeface="+mj-cs"/>
        </a:defRPr>
      </a:lvl1pPr>
    </p:titleStyle>
    <p:bodyStyle>
      <a:lvl1pPr marL="0" indent="0" algn="l" defTabSz="905889" rtl="0" eaLnBrk="1" latinLnBrk="0" hangingPunct="1">
        <a:lnSpc>
          <a:spcPct val="90000"/>
        </a:lnSpc>
        <a:spcBef>
          <a:spcPts val="1000"/>
        </a:spcBef>
        <a:buClr>
          <a:schemeClr val="accent1"/>
        </a:buClr>
        <a:buFont typeface="Arial" panose="020B0604020202020204" pitchFamily="34" charset="0"/>
        <a:buNone/>
        <a:defRPr sz="1400" kern="1200">
          <a:solidFill>
            <a:schemeClr val="tx1"/>
          </a:solidFill>
          <a:latin typeface="+mn-lt"/>
          <a:ea typeface="+mn-ea"/>
          <a:cs typeface="+mn-cs"/>
        </a:defRPr>
      </a:lvl1pPr>
      <a:lvl2pPr marL="452950" indent="0" algn="l" defTabSz="905889"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mn-lt"/>
          <a:ea typeface="+mn-ea"/>
          <a:cs typeface="+mn-cs"/>
        </a:defRPr>
      </a:lvl2pPr>
      <a:lvl3pPr marL="905889" indent="0" algn="l" defTabSz="905889"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mn-lt"/>
          <a:ea typeface="+mn-ea"/>
          <a:cs typeface="+mn-cs"/>
        </a:defRPr>
      </a:lvl3pPr>
      <a:lvl4pPr marL="1358832" indent="0" algn="l" defTabSz="905889"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mn-lt"/>
          <a:ea typeface="+mn-ea"/>
          <a:cs typeface="+mn-cs"/>
        </a:defRPr>
      </a:lvl4pPr>
      <a:lvl5pPr marL="1811773" indent="0" algn="l" defTabSz="905889"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mn-lt"/>
          <a:ea typeface="+mn-ea"/>
          <a:cs typeface="+mn-cs"/>
        </a:defRPr>
      </a:lvl5pPr>
      <a:lvl6pPr marL="2491188" indent="-226497" algn="l" defTabSz="9058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44133" indent="-226497" algn="l" defTabSz="9058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97071" indent="-226497" algn="l" defTabSz="9058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50017" indent="-226497" algn="l" defTabSz="9058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05889" rtl="0" eaLnBrk="1" latinLnBrk="0" hangingPunct="1">
        <a:defRPr sz="1800" kern="1200">
          <a:solidFill>
            <a:schemeClr val="tx1"/>
          </a:solidFill>
          <a:latin typeface="+mn-lt"/>
          <a:ea typeface="+mn-ea"/>
          <a:cs typeface="+mn-cs"/>
        </a:defRPr>
      </a:lvl1pPr>
      <a:lvl2pPr marL="452950" algn="l" defTabSz="905889" rtl="0" eaLnBrk="1" latinLnBrk="0" hangingPunct="1">
        <a:defRPr sz="1800" kern="1200">
          <a:solidFill>
            <a:schemeClr val="tx1"/>
          </a:solidFill>
          <a:latin typeface="+mn-lt"/>
          <a:ea typeface="+mn-ea"/>
          <a:cs typeface="+mn-cs"/>
        </a:defRPr>
      </a:lvl2pPr>
      <a:lvl3pPr marL="905889" algn="l" defTabSz="905889" rtl="0" eaLnBrk="1" latinLnBrk="0" hangingPunct="1">
        <a:defRPr sz="1800" kern="1200">
          <a:solidFill>
            <a:schemeClr val="tx1"/>
          </a:solidFill>
          <a:latin typeface="+mn-lt"/>
          <a:ea typeface="+mn-ea"/>
          <a:cs typeface="+mn-cs"/>
        </a:defRPr>
      </a:lvl3pPr>
      <a:lvl4pPr marL="1358832" algn="l" defTabSz="905889" rtl="0" eaLnBrk="1" latinLnBrk="0" hangingPunct="1">
        <a:defRPr sz="1800" kern="1200">
          <a:solidFill>
            <a:schemeClr val="tx1"/>
          </a:solidFill>
          <a:latin typeface="+mn-lt"/>
          <a:ea typeface="+mn-ea"/>
          <a:cs typeface="+mn-cs"/>
        </a:defRPr>
      </a:lvl4pPr>
      <a:lvl5pPr marL="1811773" algn="l" defTabSz="905889" rtl="0" eaLnBrk="1" latinLnBrk="0" hangingPunct="1">
        <a:defRPr sz="1800" kern="1200">
          <a:solidFill>
            <a:schemeClr val="tx1"/>
          </a:solidFill>
          <a:latin typeface="+mn-lt"/>
          <a:ea typeface="+mn-ea"/>
          <a:cs typeface="+mn-cs"/>
        </a:defRPr>
      </a:lvl5pPr>
      <a:lvl6pPr marL="2264716" algn="l" defTabSz="905889" rtl="0" eaLnBrk="1" latinLnBrk="0" hangingPunct="1">
        <a:defRPr sz="1800" kern="1200">
          <a:solidFill>
            <a:schemeClr val="tx1"/>
          </a:solidFill>
          <a:latin typeface="+mn-lt"/>
          <a:ea typeface="+mn-ea"/>
          <a:cs typeface="+mn-cs"/>
        </a:defRPr>
      </a:lvl6pPr>
      <a:lvl7pPr marL="2717656" algn="l" defTabSz="905889" rtl="0" eaLnBrk="1" latinLnBrk="0" hangingPunct="1">
        <a:defRPr sz="1800" kern="1200">
          <a:solidFill>
            <a:schemeClr val="tx1"/>
          </a:solidFill>
          <a:latin typeface="+mn-lt"/>
          <a:ea typeface="+mn-ea"/>
          <a:cs typeface="+mn-cs"/>
        </a:defRPr>
      </a:lvl7pPr>
      <a:lvl8pPr marL="3170601" algn="l" defTabSz="905889" rtl="0" eaLnBrk="1" latinLnBrk="0" hangingPunct="1">
        <a:defRPr sz="1800" kern="1200">
          <a:solidFill>
            <a:schemeClr val="tx1"/>
          </a:solidFill>
          <a:latin typeface="+mn-lt"/>
          <a:ea typeface="+mn-ea"/>
          <a:cs typeface="+mn-cs"/>
        </a:defRPr>
      </a:lvl8pPr>
      <a:lvl9pPr marL="3623543" algn="l" defTabSz="9058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5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4.png"/><Relationship Id="rId5" Type="http://schemas.openxmlformats.org/officeDocument/2006/relationships/comments" Target="../comments/comment1.xml"/><Relationship Id="rId1" Type="http://schemas.openxmlformats.org/officeDocument/2006/relationships/slideLayout" Target="../slideLayouts/slideLayout6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2.xml"/><Relationship Id="rId3"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3.xml"/><Relationship Id="rId3"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4.xml"/><Relationship Id="rId3"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5.xml"/><Relationship Id="rId3"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6.xml"/><Relationship Id="rId3"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7.xml"/><Relationship Id="rId3"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8.xml"/><Relationship Id="rId3"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9.xml"/><Relationship Id="rId3"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0.xml"/><Relationship Id="rId3"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1.xml"/><Relationship Id="rId3"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comments" Target="../comments/comment2.xml"/><Relationship Id="rId1" Type="http://schemas.openxmlformats.org/officeDocument/2006/relationships/slideLayout" Target="../slideLayouts/slideLayout5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image" Target="../media/image4.png"/><Relationship Id="rId1" Type="http://schemas.openxmlformats.org/officeDocument/2006/relationships/slideLayout" Target="../slideLayouts/slideLayout57.xml"/><Relationship Id="rId2" Type="http://schemas.openxmlformats.org/officeDocument/2006/relationships/notesSlide" Target="../notesSlides/notesSlide23.xml"/><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jpeg"/><Relationship Id="rId6" Type="http://schemas.openxmlformats.org/officeDocument/2006/relationships/image" Target="../media/image40.gif"/><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comments" Target="../comments/comment3.xml"/><Relationship Id="rId1" Type="http://schemas.openxmlformats.org/officeDocument/2006/relationships/slideLayout" Target="../slideLayouts/slideLayout5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5.xml"/><Relationship Id="rId3"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png"/><Relationship Id="rId1" Type="http://schemas.openxmlformats.org/officeDocument/2006/relationships/slideLayout" Target="../slideLayouts/slideLayout5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4.png"/><Relationship Id="rId1" Type="http://schemas.openxmlformats.org/officeDocument/2006/relationships/slideLayout" Target="../slideLayouts/slideLayout60.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png"/><Relationship Id="rId5" Type="http://schemas.openxmlformats.org/officeDocument/2006/relationships/image" Target="../media/image55.jpeg"/><Relationship Id="rId1" Type="http://schemas.openxmlformats.org/officeDocument/2006/relationships/slideLayout" Target="../slideLayouts/slideLayout65.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9.xml"/><Relationship Id="rId3" Type="http://schemas.openxmlformats.org/officeDocument/2006/relationships/image" Target="../media/image5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30.xml"/><Relationship Id="rId3" Type="http://schemas.openxmlformats.org/officeDocument/2006/relationships/image" Target="../media/image5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31.xml"/><Relationship Id="rId3"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jpeg"/><Relationship Id="rId1" Type="http://schemas.openxmlformats.org/officeDocument/2006/relationships/slideLayout" Target="../slideLayouts/slideLayout4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4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4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5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white">
          <a:xfrm>
            <a:off x="1792288" y="1066800"/>
            <a:ext cx="6629400" cy="1485900"/>
          </a:xfrm>
          <a:prstGeom prst="rect">
            <a:avLst/>
          </a:prstGeom>
          <a:noFill/>
          <a:ln w="9525">
            <a:noFill/>
            <a:miter lim="800000"/>
            <a:headEnd/>
            <a:tailEnd/>
          </a:ln>
        </p:spPr>
        <p:txBody>
          <a:bodyPr lIns="64008" tIns="32004" rIns="64008" bIns="32004" anchor="ctr"/>
          <a:lstStyle/>
          <a:p>
            <a:pPr algn="ctr" fontAlgn="base">
              <a:spcBef>
                <a:spcPct val="0"/>
              </a:spcBef>
              <a:spcAft>
                <a:spcPts val="1000"/>
              </a:spcAft>
            </a:pPr>
            <a:endParaRPr lang="en-US" sz="2400" dirty="0">
              <a:solidFill>
                <a:srgbClr val="000000"/>
              </a:solidFill>
              <a:latin typeface="Calibri" pitchFamily="34" charset="0"/>
            </a:endParaRPr>
          </a:p>
        </p:txBody>
      </p:sp>
      <p:sp>
        <p:nvSpPr>
          <p:cNvPr id="10" name="TextBox 9"/>
          <p:cNvSpPr txBox="1"/>
          <p:nvPr/>
        </p:nvSpPr>
        <p:spPr>
          <a:xfrm>
            <a:off x="197510" y="2286000"/>
            <a:ext cx="8737600" cy="2123658"/>
          </a:xfrm>
          <a:prstGeom prst="rect">
            <a:avLst/>
          </a:prstGeom>
          <a:noFill/>
        </p:spPr>
        <p:txBody>
          <a:bodyPr>
            <a:spAutoFit/>
          </a:bodyPr>
          <a:lstStyle/>
          <a:p>
            <a:pPr algn="ctr" fontAlgn="base">
              <a:spcBef>
                <a:spcPct val="0"/>
              </a:spcBef>
              <a:spcAft>
                <a:spcPct val="0"/>
              </a:spcAft>
              <a:defRPr/>
            </a:pPr>
            <a:r>
              <a:rPr lang="en-US" sz="4400" b="1" dirty="0" smtClean="0">
                <a:solidFill>
                  <a:srgbClr val="0070C0"/>
                </a:solidFill>
                <a:latin typeface="Calibri" panose="020F0502020204030204" pitchFamily="34" charset="0"/>
              </a:rPr>
              <a:t>Water Transportation Study &amp; Business Planning </a:t>
            </a:r>
          </a:p>
          <a:p>
            <a:pPr algn="ctr" fontAlgn="base">
              <a:spcBef>
                <a:spcPct val="0"/>
              </a:spcBef>
              <a:spcAft>
                <a:spcPct val="0"/>
              </a:spcAft>
              <a:defRPr/>
            </a:pPr>
            <a:r>
              <a:rPr lang="en-US" sz="4400" b="1" dirty="0" smtClean="0">
                <a:solidFill>
                  <a:srgbClr val="0070C0"/>
                </a:solidFill>
                <a:latin typeface="Calibri" panose="020F0502020204030204" pitchFamily="34" charset="0"/>
              </a:rPr>
              <a:t>Update </a:t>
            </a:r>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3" name="TextBox 2"/>
          <p:cNvSpPr txBox="1"/>
          <p:nvPr/>
        </p:nvSpPr>
        <p:spPr>
          <a:xfrm>
            <a:off x="76200" y="6400800"/>
            <a:ext cx="5048690" cy="369332"/>
          </a:xfrm>
          <a:prstGeom prst="rect">
            <a:avLst/>
          </a:prstGeom>
          <a:noFill/>
        </p:spPr>
        <p:txBody>
          <a:bodyPr wrap="none" rtlCol="0">
            <a:spAutoFit/>
          </a:bodyPr>
          <a:lstStyle/>
          <a:p>
            <a:r>
              <a:rPr lang="en-US" dirty="0" smtClean="0">
                <a:solidFill>
                  <a:srgbClr val="FF0000"/>
                </a:solidFill>
              </a:rPr>
              <a:t>Last Presentation to the Joint Board – March 2017</a:t>
            </a:r>
            <a:endParaRPr lang="en-US" dirty="0">
              <a:solidFill>
                <a:srgbClr val="FF0000"/>
              </a:solidFill>
            </a:endParaRPr>
          </a:p>
        </p:txBody>
      </p:sp>
      <p:sp>
        <p:nvSpPr>
          <p:cNvPr id="4" name="TextBox 3"/>
          <p:cNvSpPr txBox="1"/>
          <p:nvPr/>
        </p:nvSpPr>
        <p:spPr>
          <a:xfrm>
            <a:off x="5334000" y="5105400"/>
            <a:ext cx="2971800" cy="461665"/>
          </a:xfrm>
          <a:prstGeom prst="rect">
            <a:avLst/>
          </a:prstGeom>
          <a:noFill/>
        </p:spPr>
        <p:txBody>
          <a:bodyPr wrap="square" rtlCol="0">
            <a:spAutoFit/>
          </a:bodyPr>
          <a:lstStyle/>
          <a:p>
            <a:r>
              <a:rPr lang="en-US" sz="2400" b="1" i="1" dirty="0" smtClean="0">
                <a:solidFill>
                  <a:srgbClr val="0070C0"/>
                </a:solidFill>
                <a:latin typeface="Calibri" panose="020F0502020204030204" pitchFamily="34" charset="0"/>
              </a:rPr>
              <a:t>September 11, 2017</a:t>
            </a:r>
          </a:p>
        </p:txBody>
      </p:sp>
      <p:sp>
        <p:nvSpPr>
          <p:cNvPr id="6" name="Rectangle 5"/>
          <p:cNvSpPr/>
          <p:nvPr/>
        </p:nvSpPr>
        <p:spPr>
          <a:xfrm>
            <a:off x="5106988" y="0"/>
            <a:ext cx="4189412"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843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cstate="print">
            <a:alphaModFix/>
          </a:blip>
          <a:srcRect t="17831" b="27014"/>
          <a:stretch/>
        </p:blipFill>
        <p:spPr>
          <a:xfrm>
            <a:off x="6079699" y="2521465"/>
            <a:ext cx="2752600" cy="1407600"/>
          </a:xfrm>
          <a:prstGeom prst="rect">
            <a:avLst/>
          </a:prstGeom>
          <a:noFill/>
          <a:ln>
            <a:noFill/>
          </a:ln>
        </p:spPr>
      </p:pic>
      <p:sp>
        <p:nvSpPr>
          <p:cNvPr id="85" name="Shape 85"/>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a:spcBef>
                <a:spcPts val="0"/>
              </a:spcBef>
              <a:buNone/>
            </a:pPr>
            <a:r>
              <a:rPr lang="en"/>
              <a:t>Consultant Team</a:t>
            </a:r>
          </a:p>
        </p:txBody>
      </p:sp>
      <p:sp>
        <p:nvSpPr>
          <p:cNvPr id="86" name="Shape 86"/>
          <p:cNvSpPr txBox="1">
            <a:spLocks noGrp="1"/>
          </p:cNvSpPr>
          <p:nvPr>
            <p:ph type="body" idx="1"/>
          </p:nvPr>
        </p:nvSpPr>
        <p:spPr>
          <a:xfrm>
            <a:off x="311700" y="1536633"/>
            <a:ext cx="4272000" cy="4555200"/>
          </a:xfrm>
          <a:prstGeom prst="rect">
            <a:avLst/>
          </a:prstGeom>
        </p:spPr>
        <p:txBody>
          <a:bodyPr lIns="91425" tIns="91425" rIns="91425" bIns="91425" anchor="t" anchorCtr="0">
            <a:noAutofit/>
          </a:bodyPr>
          <a:lstStyle/>
          <a:p>
            <a:pPr marL="457200" lvl="0" indent="-330200" rtl="0">
              <a:spcBef>
                <a:spcPts val="0"/>
              </a:spcBef>
              <a:buSzPct val="100000"/>
              <a:buChar char="-"/>
            </a:pPr>
            <a:r>
              <a:rPr lang="en" sz="1600"/>
              <a:t>Steer Davies Gleave</a:t>
            </a:r>
          </a:p>
          <a:p>
            <a:pPr marL="457200" lvl="0" indent="-330200" rtl="0">
              <a:spcBef>
                <a:spcPts val="0"/>
              </a:spcBef>
              <a:buSzPct val="100000"/>
              <a:buChar char="-"/>
            </a:pPr>
            <a:r>
              <a:rPr lang="en" sz="1600"/>
              <a:t>KPFF</a:t>
            </a:r>
          </a:p>
          <a:p>
            <a:pPr marL="457200" lvl="0" indent="-330200" rtl="0">
              <a:spcBef>
                <a:spcPts val="0"/>
              </a:spcBef>
              <a:buSzPct val="100000"/>
              <a:buChar char="-"/>
            </a:pPr>
            <a:r>
              <a:rPr lang="en" sz="1600"/>
              <a:t>Moffatt and Nichol</a:t>
            </a:r>
          </a:p>
          <a:p>
            <a:pPr marL="457200" lvl="0" indent="-330200" rtl="0">
              <a:spcBef>
                <a:spcPts val="0"/>
              </a:spcBef>
              <a:buSzPct val="100000"/>
              <a:buChar char="-"/>
            </a:pPr>
            <a:r>
              <a:rPr lang="en" sz="1600"/>
              <a:t>Elliott Bay Design Group</a:t>
            </a:r>
          </a:p>
          <a:p>
            <a:pPr marL="457200" lvl="0" indent="-330200" rtl="0">
              <a:spcBef>
                <a:spcPts val="0"/>
              </a:spcBef>
              <a:buSzPct val="100000"/>
              <a:buChar char="-"/>
            </a:pPr>
            <a:r>
              <a:rPr lang="en" sz="1600"/>
              <a:t>Progressions</a:t>
            </a:r>
          </a:p>
          <a:p>
            <a:pPr marL="457200" lvl="0" indent="-330200">
              <a:spcBef>
                <a:spcPts val="0"/>
              </a:spcBef>
              <a:buSzPct val="100000"/>
              <a:buChar char="-"/>
            </a:pPr>
            <a:r>
              <a:rPr lang="en" sz="1600"/>
              <a:t>Norris and Norris</a:t>
            </a:r>
          </a:p>
        </p:txBody>
      </p:sp>
      <p:pic>
        <p:nvPicPr>
          <p:cNvPr id="87" name="Shape 87"/>
          <p:cNvPicPr preferRelativeResize="0"/>
          <p:nvPr/>
        </p:nvPicPr>
        <p:blipFill>
          <a:blip r:embed="rId4" cstate="print">
            <a:alphaModFix/>
          </a:blip>
          <a:stretch>
            <a:fillRect/>
          </a:stretch>
        </p:blipFill>
        <p:spPr>
          <a:xfrm>
            <a:off x="4152102" y="1673868"/>
            <a:ext cx="4525349" cy="644400"/>
          </a:xfrm>
          <a:prstGeom prst="rect">
            <a:avLst/>
          </a:prstGeom>
          <a:noFill/>
          <a:ln>
            <a:noFill/>
          </a:ln>
        </p:spPr>
      </p:pic>
      <p:pic>
        <p:nvPicPr>
          <p:cNvPr id="88" name="Shape 88"/>
          <p:cNvPicPr preferRelativeResize="0"/>
          <p:nvPr/>
        </p:nvPicPr>
        <p:blipFill>
          <a:blip r:embed="rId5" cstate="print">
            <a:alphaModFix/>
          </a:blip>
          <a:stretch>
            <a:fillRect/>
          </a:stretch>
        </p:blipFill>
        <p:spPr>
          <a:xfrm>
            <a:off x="4152100" y="2755770"/>
            <a:ext cx="1562074" cy="1173300"/>
          </a:xfrm>
          <a:prstGeom prst="rect">
            <a:avLst/>
          </a:prstGeom>
          <a:noFill/>
          <a:ln>
            <a:noFill/>
          </a:ln>
        </p:spPr>
      </p:pic>
      <p:pic>
        <p:nvPicPr>
          <p:cNvPr id="89" name="Shape 89"/>
          <p:cNvPicPr preferRelativeResize="0"/>
          <p:nvPr/>
        </p:nvPicPr>
        <p:blipFill>
          <a:blip r:embed="rId6" cstate="print">
            <a:alphaModFix/>
          </a:blip>
          <a:stretch>
            <a:fillRect/>
          </a:stretch>
        </p:blipFill>
        <p:spPr>
          <a:xfrm>
            <a:off x="3885375" y="4224435"/>
            <a:ext cx="1961199" cy="1240932"/>
          </a:xfrm>
          <a:prstGeom prst="rect">
            <a:avLst/>
          </a:prstGeom>
          <a:noFill/>
          <a:ln>
            <a:noFill/>
          </a:ln>
        </p:spPr>
      </p:pic>
      <p:pic>
        <p:nvPicPr>
          <p:cNvPr id="90" name="Shape 90"/>
          <p:cNvPicPr preferRelativeResize="0"/>
          <p:nvPr/>
        </p:nvPicPr>
        <p:blipFill>
          <a:blip r:embed="rId7" cstate="print">
            <a:alphaModFix/>
          </a:blip>
          <a:stretch>
            <a:fillRect/>
          </a:stretch>
        </p:blipFill>
        <p:spPr>
          <a:xfrm>
            <a:off x="6079699" y="4611279"/>
            <a:ext cx="2752600" cy="595588"/>
          </a:xfrm>
          <a:prstGeom prst="rect">
            <a:avLst/>
          </a:prstGeom>
          <a:noFill/>
          <a:ln>
            <a:noFill/>
          </a:ln>
        </p:spPr>
      </p:pic>
    </p:spTree>
    <p:extLst>
      <p:ext uri="{BB962C8B-B14F-4D97-AF65-F5344CB8AC3E}">
        <p14:creationId xmlns:p14="http://schemas.microsoft.com/office/powerpoint/2010/main" val="472301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a:spcBef>
                <a:spcPts val="0"/>
              </a:spcBef>
              <a:buNone/>
            </a:pPr>
            <a:r>
              <a:rPr lang="en"/>
              <a:t>Ferry History</a:t>
            </a:r>
          </a:p>
        </p:txBody>
      </p:sp>
      <p:sp>
        <p:nvSpPr>
          <p:cNvPr id="148" name="Shape 148"/>
          <p:cNvSpPr txBox="1">
            <a:spLocks noGrp="1"/>
          </p:cNvSpPr>
          <p:nvPr>
            <p:ph type="body" idx="1"/>
          </p:nvPr>
        </p:nvSpPr>
        <p:spPr>
          <a:xfrm>
            <a:off x="311700" y="1739833"/>
            <a:ext cx="8520600" cy="4555200"/>
          </a:xfrm>
          <a:prstGeom prst="rect">
            <a:avLst/>
          </a:prstGeom>
        </p:spPr>
        <p:txBody>
          <a:bodyPr lIns="91425" tIns="91425" rIns="91425" bIns="91425" anchor="b" anchorCtr="0">
            <a:noAutofit/>
          </a:bodyPr>
          <a:lstStyle/>
          <a:p>
            <a:pPr lvl="0" rtl="0">
              <a:spcBef>
                <a:spcPts val="0"/>
              </a:spcBef>
              <a:spcAft>
                <a:spcPts val="0"/>
              </a:spcAft>
              <a:buNone/>
            </a:pPr>
            <a:r>
              <a:rPr lang="en" sz="1200"/>
              <a:t>Adapted from BRA’s </a:t>
            </a:r>
            <a:r>
              <a:rPr lang="en" sz="1200" i="1"/>
              <a:t>Boston Inner Harbor Water Transportation Plan </a:t>
            </a:r>
            <a:r>
              <a:rPr lang="en" sz="1200"/>
              <a:t>(January 2000)</a:t>
            </a:r>
          </a:p>
        </p:txBody>
      </p:sp>
      <p:sp>
        <p:nvSpPr>
          <p:cNvPr id="149" name="Shape 149"/>
          <p:cNvSpPr txBox="1"/>
          <p:nvPr/>
        </p:nvSpPr>
        <p:spPr>
          <a:xfrm>
            <a:off x="311700" y="1536633"/>
            <a:ext cx="2044200" cy="3496000"/>
          </a:xfrm>
          <a:prstGeom prst="rect">
            <a:avLst/>
          </a:prstGeom>
          <a:noFill/>
          <a:ln w="19050" cap="flat" cmpd="sng">
            <a:solidFill>
              <a:srgbClr val="108FDE"/>
            </a:solidFill>
            <a:prstDash val="solid"/>
            <a:round/>
            <a:headEnd type="none" w="med" len="med"/>
            <a:tailEnd type="none" w="med" len="med"/>
          </a:ln>
        </p:spPr>
        <p:txBody>
          <a:bodyPr lIns="91425" tIns="91425" rIns="91425" bIns="91425" anchor="t" anchorCtr="0">
            <a:noAutofit/>
          </a:bodyPr>
          <a:lstStyle/>
          <a:p>
            <a:pPr>
              <a:lnSpc>
                <a:spcPct val="115000"/>
              </a:lnSpc>
            </a:pPr>
            <a:r>
              <a:rPr lang="en" b="1" kern="0">
                <a:solidFill>
                  <a:srgbClr val="108FDE"/>
                </a:solidFill>
                <a:cs typeface="Arial"/>
                <a:sym typeface="Arial"/>
              </a:rPr>
              <a:t>1600’s &amp; 1700’s</a:t>
            </a:r>
          </a:p>
          <a:p>
            <a:pPr>
              <a:lnSpc>
                <a:spcPct val="115000"/>
              </a:lnSpc>
              <a:spcAft>
                <a:spcPts val="1600"/>
              </a:spcAft>
            </a:pPr>
            <a:r>
              <a:rPr lang="en" sz="1400" i="1" kern="0">
                <a:solidFill>
                  <a:srgbClr val="108FDE"/>
                </a:solidFill>
                <a:cs typeface="Arial"/>
                <a:sym typeface="Arial"/>
              </a:rPr>
              <a:t>Before the bridges</a:t>
            </a:r>
          </a:p>
          <a:p>
            <a:pPr>
              <a:lnSpc>
                <a:spcPct val="115000"/>
              </a:lnSpc>
            </a:pPr>
            <a:r>
              <a:rPr lang="en" sz="1400" b="1" kern="0">
                <a:solidFill>
                  <a:srgbClr val="000000"/>
                </a:solidFill>
                <a:cs typeface="Arial"/>
                <a:sym typeface="Arial"/>
              </a:rPr>
              <a:t>1630’s:</a:t>
            </a:r>
            <a:r>
              <a:rPr lang="en" sz="1400" kern="0">
                <a:solidFill>
                  <a:srgbClr val="000000"/>
                </a:solidFill>
                <a:cs typeface="Arial"/>
                <a:sym typeface="Arial"/>
              </a:rPr>
              <a:t> </a:t>
            </a:r>
          </a:p>
          <a:p>
            <a:pPr>
              <a:lnSpc>
                <a:spcPct val="115000"/>
              </a:lnSpc>
            </a:pPr>
            <a:r>
              <a:rPr lang="en" sz="1400" kern="0">
                <a:solidFill>
                  <a:srgbClr val="000000"/>
                </a:solidFill>
                <a:cs typeface="Arial"/>
                <a:sym typeface="Arial"/>
              </a:rPr>
              <a:t>ferry from Boston to Charlestown, Chelsea, and Cambridge</a:t>
            </a:r>
          </a:p>
          <a:p>
            <a:pPr>
              <a:lnSpc>
                <a:spcPct val="115000"/>
              </a:lnSpc>
            </a:pPr>
            <a:r>
              <a:rPr lang="en" sz="1400" kern="0">
                <a:solidFill>
                  <a:srgbClr val="000000"/>
                </a:solidFill>
                <a:cs typeface="Arial"/>
                <a:sym typeface="Arial"/>
              </a:rPr>
              <a:t>+ Neponset River crossing </a:t>
            </a:r>
          </a:p>
          <a:p>
            <a:pPr>
              <a:lnSpc>
                <a:spcPct val="115000"/>
              </a:lnSpc>
            </a:pPr>
            <a:r>
              <a:rPr lang="en" sz="1400" kern="0">
                <a:solidFill>
                  <a:srgbClr val="000000"/>
                </a:solidFill>
                <a:cs typeface="Arial"/>
                <a:sym typeface="Arial"/>
              </a:rPr>
              <a:t>+Fore River ferry </a:t>
            </a:r>
          </a:p>
        </p:txBody>
      </p:sp>
      <p:sp>
        <p:nvSpPr>
          <p:cNvPr id="150" name="Shape 150"/>
          <p:cNvSpPr txBox="1"/>
          <p:nvPr/>
        </p:nvSpPr>
        <p:spPr>
          <a:xfrm>
            <a:off x="6788100" y="1536633"/>
            <a:ext cx="2044200" cy="4433200"/>
          </a:xfrm>
          <a:prstGeom prst="rect">
            <a:avLst/>
          </a:prstGeom>
          <a:noFill/>
          <a:ln w="19050" cap="flat" cmpd="sng">
            <a:solidFill>
              <a:srgbClr val="108FDE"/>
            </a:solidFill>
            <a:prstDash val="solid"/>
            <a:round/>
            <a:headEnd type="none" w="med" len="med"/>
            <a:tailEnd type="none" w="med" len="med"/>
          </a:ln>
        </p:spPr>
        <p:txBody>
          <a:bodyPr lIns="91425" tIns="91425" rIns="91425" bIns="91425" anchor="t" anchorCtr="0">
            <a:noAutofit/>
          </a:bodyPr>
          <a:lstStyle/>
          <a:p>
            <a:pPr>
              <a:lnSpc>
                <a:spcPct val="115000"/>
              </a:lnSpc>
            </a:pPr>
            <a:r>
              <a:rPr lang="en" b="1" kern="0">
                <a:solidFill>
                  <a:srgbClr val="108FDE"/>
                </a:solidFill>
                <a:cs typeface="Arial"/>
                <a:sym typeface="Arial"/>
              </a:rPr>
              <a:t>1970’s to 2000</a:t>
            </a:r>
          </a:p>
          <a:p>
            <a:pPr>
              <a:lnSpc>
                <a:spcPct val="115000"/>
              </a:lnSpc>
              <a:spcAft>
                <a:spcPts val="1600"/>
              </a:spcAft>
              <a:buClr>
                <a:srgbClr val="000000"/>
              </a:buClr>
              <a:buFont typeface="Arial"/>
              <a:buNone/>
            </a:pPr>
            <a:r>
              <a:rPr lang="en" sz="1400" i="1" kern="0">
                <a:solidFill>
                  <a:srgbClr val="108FDE"/>
                </a:solidFill>
                <a:cs typeface="Arial"/>
                <a:sym typeface="Arial"/>
              </a:rPr>
              <a:t>Mitigation</a:t>
            </a:r>
          </a:p>
          <a:p>
            <a:pPr>
              <a:lnSpc>
                <a:spcPct val="115000"/>
              </a:lnSpc>
              <a:spcAft>
                <a:spcPts val="1600"/>
              </a:spcAft>
              <a:buClr>
                <a:srgbClr val="000000"/>
              </a:buClr>
              <a:buFont typeface="Arial"/>
              <a:buNone/>
            </a:pPr>
            <a:r>
              <a:rPr lang="en" sz="1400" kern="0">
                <a:solidFill>
                  <a:srgbClr val="000000"/>
                </a:solidFill>
                <a:cs typeface="Arial"/>
                <a:sym typeface="Arial"/>
              </a:rPr>
              <a:t>1975: Hingham service (1984 mitigation for SE expressway expansion)</a:t>
            </a:r>
          </a:p>
          <a:p>
            <a:pPr>
              <a:lnSpc>
                <a:spcPct val="115000"/>
              </a:lnSpc>
              <a:spcAft>
                <a:spcPts val="1600"/>
              </a:spcAft>
              <a:buClr>
                <a:srgbClr val="000000"/>
              </a:buClr>
              <a:buFont typeface="Arial"/>
              <a:buNone/>
            </a:pPr>
            <a:r>
              <a:rPr lang="en" sz="1400" kern="0">
                <a:solidFill>
                  <a:srgbClr val="000000"/>
                </a:solidFill>
                <a:cs typeface="Arial"/>
                <a:sym typeface="Arial"/>
              </a:rPr>
              <a:t>1987: Charlestown service (Central Artery North Area)</a:t>
            </a:r>
          </a:p>
          <a:p>
            <a:pPr>
              <a:lnSpc>
                <a:spcPct val="115000"/>
              </a:lnSpc>
              <a:spcAft>
                <a:spcPts val="1600"/>
              </a:spcAft>
            </a:pPr>
            <a:r>
              <a:rPr lang="en" sz="1400" kern="0">
                <a:solidFill>
                  <a:srgbClr val="000000"/>
                </a:solidFill>
                <a:cs typeface="Arial"/>
                <a:sym typeface="Arial"/>
              </a:rPr>
              <a:t>1997: Lovejoy to WTC (Third Harbor Tunnel)</a:t>
            </a:r>
          </a:p>
        </p:txBody>
      </p:sp>
      <p:sp>
        <p:nvSpPr>
          <p:cNvPr id="151" name="Shape 151"/>
          <p:cNvSpPr txBox="1"/>
          <p:nvPr/>
        </p:nvSpPr>
        <p:spPr>
          <a:xfrm>
            <a:off x="4607850" y="1536633"/>
            <a:ext cx="2044200" cy="3134000"/>
          </a:xfrm>
          <a:prstGeom prst="rect">
            <a:avLst/>
          </a:prstGeom>
          <a:noFill/>
          <a:ln w="19050" cap="flat" cmpd="sng">
            <a:solidFill>
              <a:srgbClr val="108FDE"/>
            </a:solidFill>
            <a:prstDash val="solid"/>
            <a:round/>
            <a:headEnd type="none" w="med" len="med"/>
            <a:tailEnd type="none" w="med" len="med"/>
          </a:ln>
        </p:spPr>
        <p:txBody>
          <a:bodyPr lIns="91425" tIns="91425" rIns="91425" bIns="91425" anchor="t" anchorCtr="0">
            <a:noAutofit/>
          </a:bodyPr>
          <a:lstStyle/>
          <a:p>
            <a:pPr>
              <a:lnSpc>
                <a:spcPct val="115000"/>
              </a:lnSpc>
            </a:pPr>
            <a:r>
              <a:rPr lang="en" b="1" kern="0">
                <a:solidFill>
                  <a:srgbClr val="108FDE"/>
                </a:solidFill>
                <a:cs typeface="Arial"/>
                <a:sym typeface="Arial"/>
              </a:rPr>
              <a:t>1900 to 1950’s </a:t>
            </a:r>
            <a:r>
              <a:rPr lang="en" kern="0">
                <a:solidFill>
                  <a:srgbClr val="000000"/>
                </a:solidFill>
                <a:cs typeface="Arial"/>
                <a:sym typeface="Arial"/>
              </a:rPr>
              <a:t> </a:t>
            </a:r>
          </a:p>
          <a:p>
            <a:pPr>
              <a:lnSpc>
                <a:spcPct val="115000"/>
              </a:lnSpc>
              <a:spcAft>
                <a:spcPts val="1600"/>
              </a:spcAft>
              <a:buClr>
                <a:srgbClr val="000000"/>
              </a:buClr>
              <a:buFont typeface="Arial"/>
              <a:buNone/>
            </a:pPr>
            <a:r>
              <a:rPr lang="en" sz="1400" i="1" kern="0">
                <a:solidFill>
                  <a:srgbClr val="108FDE"/>
                </a:solidFill>
                <a:cs typeface="Arial"/>
                <a:sym typeface="Arial"/>
              </a:rPr>
              <a:t>Flourishing to fading</a:t>
            </a:r>
          </a:p>
          <a:p>
            <a:pPr>
              <a:lnSpc>
                <a:spcPct val="115000"/>
              </a:lnSpc>
              <a:spcAft>
                <a:spcPts val="1600"/>
              </a:spcAft>
            </a:pPr>
            <a:r>
              <a:rPr lang="en" sz="1400" kern="0">
                <a:solidFill>
                  <a:srgbClr val="000000"/>
                </a:solidFill>
                <a:cs typeface="Arial"/>
                <a:sym typeface="Arial"/>
              </a:rPr>
              <a:t>1900’s and 1910’s: peak period for passenger ferry service</a:t>
            </a:r>
          </a:p>
          <a:p>
            <a:pPr>
              <a:lnSpc>
                <a:spcPct val="115000"/>
              </a:lnSpc>
              <a:spcAft>
                <a:spcPts val="1600"/>
              </a:spcAft>
            </a:pPr>
            <a:r>
              <a:rPr lang="en" sz="1400" kern="0">
                <a:solidFill>
                  <a:srgbClr val="000000"/>
                </a:solidFill>
                <a:cs typeface="Arial"/>
                <a:sym typeface="Arial"/>
              </a:rPr>
              <a:t>1952: East Boston Ferry stops operating</a:t>
            </a:r>
          </a:p>
        </p:txBody>
      </p:sp>
      <p:sp>
        <p:nvSpPr>
          <p:cNvPr id="152" name="Shape 152"/>
          <p:cNvSpPr txBox="1"/>
          <p:nvPr/>
        </p:nvSpPr>
        <p:spPr>
          <a:xfrm>
            <a:off x="2459775" y="1536633"/>
            <a:ext cx="2044200" cy="4038400"/>
          </a:xfrm>
          <a:prstGeom prst="rect">
            <a:avLst/>
          </a:prstGeom>
          <a:noFill/>
          <a:ln w="19050" cap="flat" cmpd="sng">
            <a:solidFill>
              <a:srgbClr val="108FDE"/>
            </a:solidFill>
            <a:prstDash val="solid"/>
            <a:round/>
            <a:headEnd type="none" w="med" len="med"/>
            <a:tailEnd type="none" w="med" len="med"/>
          </a:ln>
        </p:spPr>
        <p:txBody>
          <a:bodyPr lIns="91425" tIns="91425" rIns="91425" bIns="91425" anchor="t" anchorCtr="0">
            <a:noAutofit/>
          </a:bodyPr>
          <a:lstStyle/>
          <a:p>
            <a:pPr>
              <a:lnSpc>
                <a:spcPct val="115000"/>
              </a:lnSpc>
            </a:pPr>
            <a:r>
              <a:rPr lang="en" b="1" kern="0">
                <a:solidFill>
                  <a:srgbClr val="108FDE"/>
                </a:solidFill>
                <a:cs typeface="Arial"/>
                <a:sym typeface="Arial"/>
              </a:rPr>
              <a:t>1800’s </a:t>
            </a:r>
          </a:p>
          <a:p>
            <a:pPr>
              <a:lnSpc>
                <a:spcPct val="115000"/>
              </a:lnSpc>
              <a:spcAft>
                <a:spcPts val="1600"/>
              </a:spcAft>
              <a:buClr>
                <a:srgbClr val="000000"/>
              </a:buClr>
              <a:buFont typeface="Arial"/>
              <a:buNone/>
            </a:pPr>
            <a:r>
              <a:rPr lang="en" sz="1400" i="1" kern="0">
                <a:solidFill>
                  <a:srgbClr val="108FDE"/>
                </a:solidFill>
                <a:cs typeface="Arial"/>
                <a:sym typeface="Arial"/>
              </a:rPr>
              <a:t>New developments</a:t>
            </a:r>
          </a:p>
          <a:p>
            <a:pPr>
              <a:lnSpc>
                <a:spcPct val="115000"/>
              </a:lnSpc>
              <a:spcAft>
                <a:spcPts val="1600"/>
              </a:spcAft>
            </a:pPr>
            <a:r>
              <a:rPr lang="en" sz="1400" kern="0">
                <a:solidFill>
                  <a:srgbClr val="000000"/>
                </a:solidFill>
                <a:cs typeface="Arial"/>
                <a:sym typeface="Arial"/>
              </a:rPr>
              <a:t>1829: Steam ferries begin operation</a:t>
            </a:r>
          </a:p>
          <a:p>
            <a:pPr>
              <a:lnSpc>
                <a:spcPct val="115000"/>
              </a:lnSpc>
              <a:spcAft>
                <a:spcPts val="1600"/>
              </a:spcAft>
            </a:pPr>
            <a:r>
              <a:rPr lang="en" sz="1400" kern="0">
                <a:solidFill>
                  <a:srgbClr val="000000"/>
                </a:solidFill>
                <a:cs typeface="Arial"/>
                <a:sym typeface="Arial"/>
              </a:rPr>
              <a:t>1833: Service from East Boston to downtown</a:t>
            </a:r>
          </a:p>
          <a:p>
            <a:pPr>
              <a:lnSpc>
                <a:spcPct val="115000"/>
              </a:lnSpc>
              <a:spcAft>
                <a:spcPts val="1600"/>
              </a:spcAft>
            </a:pPr>
            <a:r>
              <a:rPr lang="en" sz="1400" kern="0">
                <a:solidFill>
                  <a:srgbClr val="000000"/>
                </a:solidFill>
                <a:cs typeface="Arial"/>
                <a:sym typeface="Arial"/>
              </a:rPr>
              <a:t>1860: Leisure service to Nantasket</a:t>
            </a:r>
          </a:p>
          <a:p>
            <a:pPr>
              <a:lnSpc>
                <a:spcPct val="115000"/>
              </a:lnSpc>
              <a:spcAft>
                <a:spcPts val="1600"/>
              </a:spcAft>
            </a:pPr>
            <a:r>
              <a:rPr lang="en" kern="0">
                <a:solidFill>
                  <a:srgbClr val="000000"/>
                </a:solidFill>
                <a:cs typeface="Arial"/>
                <a:sym typeface="Arial"/>
              </a:rPr>
              <a:t> </a:t>
            </a:r>
          </a:p>
          <a:p>
            <a:pPr>
              <a:lnSpc>
                <a:spcPct val="115000"/>
              </a:lnSpc>
              <a:spcAft>
                <a:spcPts val="1600"/>
              </a:spcAft>
            </a:pPr>
            <a:endParaRPr sz="1400" kern="0">
              <a:solidFill>
                <a:srgbClr val="000000"/>
              </a:solidFill>
              <a:cs typeface="Arial"/>
              <a:sym typeface="Arial"/>
            </a:endParaRPr>
          </a:p>
        </p:txBody>
      </p:sp>
      <p:pic>
        <p:nvPicPr>
          <p:cNvPr id="153" name="Shape 153" descr="side ferry icon"/>
          <p:cNvPicPr preferRelativeResize="0"/>
          <p:nvPr/>
        </p:nvPicPr>
        <p:blipFill rotWithShape="1">
          <a:blip r:embed="rId3" cstate="print">
            <a:alphaModFix/>
          </a:blip>
          <a:srcRect/>
          <a:stretch/>
        </p:blipFill>
        <p:spPr>
          <a:xfrm flipH="1">
            <a:off x="7537500" y="5323467"/>
            <a:ext cx="1149300" cy="1524000"/>
          </a:xfrm>
          <a:prstGeom prst="rect">
            <a:avLst/>
          </a:prstGeom>
          <a:noFill/>
          <a:ln>
            <a:noFill/>
          </a:ln>
        </p:spPr>
      </p:pic>
    </p:spTree>
    <p:extLst>
      <p:ext uri="{BB962C8B-B14F-4D97-AF65-F5344CB8AC3E}">
        <p14:creationId xmlns:p14="http://schemas.microsoft.com/office/powerpoint/2010/main" val="2582190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descr="IMG_0457.JPG"/>
          <p:cNvPicPr preferRelativeResize="0"/>
          <p:nvPr/>
        </p:nvPicPr>
        <p:blipFill rotWithShape="1">
          <a:blip r:embed="rId3" cstate="print">
            <a:alphaModFix/>
          </a:blip>
          <a:srcRect t="31628"/>
          <a:stretch/>
        </p:blipFill>
        <p:spPr>
          <a:xfrm>
            <a:off x="1" y="2"/>
            <a:ext cx="9144001" cy="6251535"/>
          </a:xfrm>
          <a:prstGeom prst="rect">
            <a:avLst/>
          </a:prstGeom>
          <a:noFill/>
          <a:ln>
            <a:noFill/>
          </a:ln>
        </p:spPr>
      </p:pic>
      <p:sp>
        <p:nvSpPr>
          <p:cNvPr id="159" name="Shape 159"/>
          <p:cNvSpPr txBox="1">
            <a:spLocks noGrp="1"/>
          </p:cNvSpPr>
          <p:nvPr>
            <p:ph type="title"/>
          </p:nvPr>
        </p:nvSpPr>
        <p:spPr>
          <a:xfrm>
            <a:off x="490250" y="600200"/>
            <a:ext cx="7475700" cy="5454400"/>
          </a:xfrm>
          <a:prstGeom prst="rect">
            <a:avLst/>
          </a:prstGeom>
        </p:spPr>
        <p:txBody>
          <a:bodyPr lIns="91425" tIns="91425" rIns="91425" bIns="91425" anchor="b" anchorCtr="0">
            <a:noAutofit/>
          </a:bodyPr>
          <a:lstStyle/>
          <a:p>
            <a:pPr lvl="0">
              <a:spcBef>
                <a:spcPts val="0"/>
              </a:spcBef>
              <a:buNone/>
            </a:pPr>
            <a:r>
              <a:rPr lang="en" sz="3600">
                <a:solidFill>
                  <a:srgbClr val="FFFFFF"/>
                </a:solidFill>
              </a:rPr>
              <a:t>Existing Passenger Ferry Service </a:t>
            </a:r>
          </a:p>
          <a:p>
            <a:pPr lvl="0">
              <a:spcBef>
                <a:spcPts val="0"/>
              </a:spcBef>
              <a:buNone/>
            </a:pPr>
            <a:r>
              <a:rPr lang="en" sz="3600">
                <a:solidFill>
                  <a:srgbClr val="FFFFFF"/>
                </a:solidFill>
              </a:rPr>
              <a:t>in Boston Harbor and to the Islands</a:t>
            </a:r>
          </a:p>
        </p:txBody>
      </p:sp>
      <p:pic>
        <p:nvPicPr>
          <p:cNvPr id="160" name="Shape 160" descr="side ferry icon"/>
          <p:cNvPicPr preferRelativeResize="0"/>
          <p:nvPr/>
        </p:nvPicPr>
        <p:blipFill rotWithShape="1">
          <a:blip r:embed="rId4" cstate="print">
            <a:alphaModFix/>
          </a:blip>
          <a:srcRect/>
          <a:stretch/>
        </p:blipFill>
        <p:spPr>
          <a:xfrm flipH="1">
            <a:off x="7537500" y="5323467"/>
            <a:ext cx="1149300" cy="1524000"/>
          </a:xfrm>
          <a:prstGeom prst="rect">
            <a:avLst/>
          </a:prstGeom>
          <a:noFill/>
          <a:ln>
            <a:noFill/>
          </a:ln>
        </p:spPr>
      </p:pic>
    </p:spTree>
    <p:extLst>
      <p:ext uri="{BB962C8B-B14F-4D97-AF65-F5344CB8AC3E}">
        <p14:creationId xmlns:p14="http://schemas.microsoft.com/office/powerpoint/2010/main" val="3336541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8" name="Shape 168" descr="Boston Harbor - Hingham-Boston.jpg"/>
          <p:cNvPicPr preferRelativeResize="0"/>
          <p:nvPr/>
        </p:nvPicPr>
        <p:blipFill rotWithShape="1">
          <a:blip r:embed="rId3" cstate="print">
            <a:alphaModFix/>
          </a:blip>
          <a:srcRect r="9526"/>
          <a:stretch/>
        </p:blipFill>
        <p:spPr>
          <a:xfrm>
            <a:off x="311700" y="1536633"/>
            <a:ext cx="3999897" cy="4555200"/>
          </a:xfrm>
          <a:prstGeom prst="rect">
            <a:avLst/>
          </a:prstGeom>
          <a:noFill/>
          <a:ln>
            <a:noFill/>
          </a:ln>
        </p:spPr>
      </p:pic>
      <p:sp>
        <p:nvSpPr>
          <p:cNvPr id="165" name="Shape 165"/>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rtl="0">
              <a:spcBef>
                <a:spcPts val="0"/>
              </a:spcBef>
              <a:buNone/>
            </a:pPr>
            <a:r>
              <a:rPr lang="en" dirty="0"/>
              <a:t>Hingham to Boston  				</a:t>
            </a:r>
            <a:r>
              <a:rPr lang="en" sz="1800" dirty="0" smtClean="0">
                <a:solidFill>
                  <a:srgbClr val="E57200"/>
                </a:solidFill>
              </a:rPr>
              <a:t>MBTA </a:t>
            </a:r>
            <a:r>
              <a:rPr lang="en" sz="1800" dirty="0">
                <a:solidFill>
                  <a:srgbClr val="E57200"/>
                </a:solidFill>
              </a:rPr>
              <a:t>Service</a:t>
            </a:r>
          </a:p>
        </p:txBody>
      </p:sp>
      <p:sp>
        <p:nvSpPr>
          <p:cNvPr id="167" name="Shape 167"/>
          <p:cNvSpPr txBox="1">
            <a:spLocks noGrp="1"/>
          </p:cNvSpPr>
          <p:nvPr>
            <p:ph type="body" idx="2"/>
          </p:nvPr>
        </p:nvSpPr>
        <p:spPr>
          <a:xfrm>
            <a:off x="4832400" y="1536633"/>
            <a:ext cx="3999900" cy="4555200"/>
          </a:xfrm>
          <a:prstGeom prst="rect">
            <a:avLst/>
          </a:prstGeom>
        </p:spPr>
        <p:txBody>
          <a:bodyPr lIns="91425" tIns="91425" rIns="91425" bIns="91425" anchor="t" anchorCtr="0">
            <a:noAutofit/>
          </a:bodyPr>
          <a:lstStyle/>
          <a:p>
            <a:pPr lvl="0" rtl="0">
              <a:spcBef>
                <a:spcPts val="0"/>
              </a:spcBef>
              <a:buNone/>
            </a:pPr>
            <a:r>
              <a:rPr lang="en" b="1" dirty="0"/>
              <a:t>Docks: </a:t>
            </a:r>
            <a:r>
              <a:rPr lang="en" dirty="0">
                <a:solidFill>
                  <a:schemeClr val="dk1"/>
                </a:solidFill>
              </a:rPr>
              <a:t>Hewitt’s Cove to </a:t>
            </a:r>
            <a:r>
              <a:rPr lang="en" dirty="0"/>
              <a:t>Rowes Wharf </a:t>
            </a:r>
          </a:p>
          <a:p>
            <a:pPr lvl="0" rtl="0">
              <a:spcBef>
                <a:spcPts val="0"/>
              </a:spcBef>
              <a:spcAft>
                <a:spcPts val="0"/>
              </a:spcAft>
              <a:buNone/>
            </a:pPr>
            <a:r>
              <a:rPr lang="en" b="1" dirty="0"/>
              <a:t>Daily Service</a:t>
            </a:r>
          </a:p>
          <a:p>
            <a:pPr lvl="0">
              <a:spcBef>
                <a:spcPts val="0"/>
              </a:spcBef>
              <a:spcAft>
                <a:spcPts val="0"/>
              </a:spcAft>
              <a:buNone/>
            </a:pPr>
            <a:r>
              <a:rPr lang="en" dirty="0"/>
              <a:t>Frequency - 18 departures (direct service)</a:t>
            </a:r>
          </a:p>
          <a:p>
            <a:pPr lvl="0">
              <a:spcBef>
                <a:spcPts val="0"/>
              </a:spcBef>
              <a:spcAft>
                <a:spcPts val="0"/>
              </a:spcAft>
              <a:buNone/>
            </a:pPr>
            <a:r>
              <a:rPr lang="en" dirty="0"/>
              <a:t>Fare - $9.25/ride</a:t>
            </a:r>
          </a:p>
          <a:p>
            <a:pPr lvl="0">
              <a:spcBef>
                <a:spcPts val="0"/>
              </a:spcBef>
              <a:spcAft>
                <a:spcPts val="0"/>
              </a:spcAft>
              <a:buNone/>
            </a:pPr>
            <a:r>
              <a:rPr lang="en" dirty="0"/>
              <a:t>Farebox Recovery - 68% (system-wide, 2015)</a:t>
            </a:r>
          </a:p>
          <a:p>
            <a:pPr lvl="0">
              <a:spcBef>
                <a:spcPts val="0"/>
              </a:spcBef>
              <a:buNone/>
            </a:pPr>
            <a:endParaRPr dirty="0"/>
          </a:p>
          <a:p>
            <a:pPr lvl="0">
              <a:spcBef>
                <a:spcPts val="0"/>
              </a:spcBef>
              <a:spcAft>
                <a:spcPts val="0"/>
              </a:spcAft>
              <a:buNone/>
            </a:pPr>
            <a:r>
              <a:rPr lang="en" b="1" dirty="0"/>
              <a:t>Owner:</a:t>
            </a:r>
            <a:r>
              <a:rPr lang="en" dirty="0"/>
              <a:t> </a:t>
            </a:r>
            <a:r>
              <a:rPr lang="en" dirty="0">
                <a:solidFill>
                  <a:schemeClr val="dk1"/>
                </a:solidFill>
              </a:rPr>
              <a:t>MBTA owns two boats and contracts with BHC; Operators own additional boats in service</a:t>
            </a:r>
          </a:p>
          <a:p>
            <a:pPr lvl="0" rtl="0">
              <a:spcBef>
                <a:spcPts val="0"/>
              </a:spcBef>
              <a:spcAft>
                <a:spcPts val="0"/>
              </a:spcAft>
              <a:buNone/>
            </a:pPr>
            <a:r>
              <a:rPr lang="en" b="1" dirty="0"/>
              <a:t>Operator: </a:t>
            </a:r>
            <a:r>
              <a:rPr lang="en" dirty="0"/>
              <a:t>Boston Harbor Cruises</a:t>
            </a:r>
          </a:p>
          <a:p>
            <a:pPr lvl="0" rtl="0">
              <a:spcBef>
                <a:spcPts val="0"/>
              </a:spcBef>
              <a:buNone/>
            </a:pPr>
            <a:r>
              <a:rPr lang="en" b="1" dirty="0"/>
              <a:t>Funding: </a:t>
            </a:r>
            <a:r>
              <a:rPr lang="en" dirty="0"/>
              <a:t>MBTA</a:t>
            </a:r>
          </a:p>
          <a:p>
            <a:pPr lvl="0" rtl="0">
              <a:spcBef>
                <a:spcPts val="0"/>
              </a:spcBef>
              <a:buNone/>
            </a:pPr>
            <a:endParaRPr dirty="0"/>
          </a:p>
          <a:p>
            <a:pPr lvl="0" rtl="0">
              <a:spcBef>
                <a:spcPts val="0"/>
              </a:spcBef>
              <a:buNone/>
            </a:pPr>
            <a:endParaRPr dirty="0"/>
          </a:p>
        </p:txBody>
      </p:sp>
    </p:spTree>
    <p:extLst>
      <p:ext uri="{BB962C8B-B14F-4D97-AF65-F5344CB8AC3E}">
        <p14:creationId xmlns:p14="http://schemas.microsoft.com/office/powerpoint/2010/main" val="198445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a:spcBef>
                <a:spcPts val="0"/>
              </a:spcBef>
              <a:buNone/>
            </a:pPr>
            <a:r>
              <a:rPr lang="en" dirty="0"/>
              <a:t>Hingham to Hull to Logan to Boston       </a:t>
            </a:r>
            <a:r>
              <a:rPr lang="en" sz="1800" dirty="0">
                <a:solidFill>
                  <a:srgbClr val="E57200"/>
                </a:solidFill>
              </a:rPr>
              <a:t>MBTA Service</a:t>
            </a:r>
          </a:p>
          <a:p>
            <a:pPr lvl="0" rtl="0">
              <a:spcBef>
                <a:spcPts val="0"/>
              </a:spcBef>
              <a:buNone/>
            </a:pPr>
            <a:endParaRPr dirty="0">
              <a:solidFill>
                <a:srgbClr val="E57200"/>
              </a:solidFill>
            </a:endParaRPr>
          </a:p>
        </p:txBody>
      </p:sp>
      <p:sp>
        <p:nvSpPr>
          <p:cNvPr id="174" name="Shape 174"/>
          <p:cNvSpPr txBox="1">
            <a:spLocks noGrp="1"/>
          </p:cNvSpPr>
          <p:nvPr>
            <p:ph type="body" idx="1"/>
          </p:nvPr>
        </p:nvSpPr>
        <p:spPr>
          <a:xfrm>
            <a:off x="311700" y="1536633"/>
            <a:ext cx="3999900" cy="4555200"/>
          </a:xfrm>
          <a:prstGeom prst="rect">
            <a:avLst/>
          </a:prstGeom>
          <a:ln w="9525" cap="flat" cmpd="sng">
            <a:solidFill>
              <a:srgbClr val="108FDE"/>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Insert Map</a:t>
            </a:r>
          </a:p>
        </p:txBody>
      </p:sp>
      <p:sp>
        <p:nvSpPr>
          <p:cNvPr id="175" name="Shape 175"/>
          <p:cNvSpPr txBox="1">
            <a:spLocks noGrp="1"/>
          </p:cNvSpPr>
          <p:nvPr>
            <p:ph type="body" idx="2"/>
          </p:nvPr>
        </p:nvSpPr>
        <p:spPr>
          <a:xfrm>
            <a:off x="4832400" y="1536633"/>
            <a:ext cx="3999900" cy="4555200"/>
          </a:xfrm>
          <a:prstGeom prst="rect">
            <a:avLst/>
          </a:prstGeom>
        </p:spPr>
        <p:txBody>
          <a:bodyPr lIns="91425" tIns="91425" rIns="91425" bIns="91425" anchor="t" anchorCtr="0">
            <a:noAutofit/>
          </a:bodyPr>
          <a:lstStyle/>
          <a:p>
            <a:pPr lvl="0" rtl="0">
              <a:spcBef>
                <a:spcPts val="0"/>
              </a:spcBef>
              <a:buNone/>
            </a:pPr>
            <a:r>
              <a:rPr lang="en" b="1"/>
              <a:t>Docks: </a:t>
            </a:r>
            <a:r>
              <a:rPr lang="en"/>
              <a:t>Long Wharf North, Logan Airport, Pemberton Point, Hewitt’s Cove (+ Grape)</a:t>
            </a:r>
          </a:p>
          <a:p>
            <a:pPr lvl="0" rtl="0">
              <a:spcBef>
                <a:spcPts val="0"/>
              </a:spcBef>
              <a:spcAft>
                <a:spcPts val="0"/>
              </a:spcAft>
              <a:buNone/>
            </a:pPr>
            <a:r>
              <a:rPr lang="en" b="1"/>
              <a:t>Daily Service </a:t>
            </a:r>
          </a:p>
          <a:p>
            <a:pPr lvl="0" rtl="0">
              <a:spcBef>
                <a:spcPts val="0"/>
              </a:spcBef>
              <a:spcAft>
                <a:spcPts val="0"/>
              </a:spcAft>
              <a:buNone/>
            </a:pPr>
            <a:r>
              <a:rPr lang="en"/>
              <a:t> - Hingham: 15 arrivals and departures</a:t>
            </a:r>
          </a:p>
          <a:p>
            <a:pPr lvl="0" rtl="0">
              <a:spcBef>
                <a:spcPts val="0"/>
              </a:spcBef>
              <a:spcAft>
                <a:spcPts val="0"/>
              </a:spcAft>
              <a:buNone/>
            </a:pPr>
            <a:r>
              <a:rPr lang="en"/>
              <a:t> - Hull: 9 departures, 15 arrivals</a:t>
            </a:r>
          </a:p>
          <a:p>
            <a:pPr lvl="0" rtl="0">
              <a:spcBef>
                <a:spcPts val="0"/>
              </a:spcBef>
              <a:spcAft>
                <a:spcPts val="0"/>
              </a:spcAft>
              <a:buNone/>
            </a:pPr>
            <a:r>
              <a:rPr lang="en"/>
              <a:t> - Logan: 14 landings</a:t>
            </a:r>
          </a:p>
          <a:p>
            <a:pPr lvl="0" rtl="0">
              <a:spcBef>
                <a:spcPts val="0"/>
              </a:spcBef>
              <a:spcAft>
                <a:spcPts val="0"/>
              </a:spcAft>
              <a:buNone/>
            </a:pPr>
            <a:r>
              <a:rPr lang="en"/>
              <a:t>Fare - $9.25/ride</a:t>
            </a:r>
          </a:p>
          <a:p>
            <a:pPr lvl="0" rtl="0">
              <a:spcBef>
                <a:spcPts val="0"/>
              </a:spcBef>
              <a:spcAft>
                <a:spcPts val="0"/>
              </a:spcAft>
              <a:buNone/>
            </a:pPr>
            <a:r>
              <a:rPr lang="en"/>
              <a:t>Farebox Recovery - </a:t>
            </a:r>
            <a:r>
              <a:rPr lang="en">
                <a:solidFill>
                  <a:schemeClr val="dk1"/>
                </a:solidFill>
              </a:rPr>
              <a:t>68% (system-wide, 2015)</a:t>
            </a:r>
          </a:p>
          <a:p>
            <a:pPr lvl="0" rtl="0">
              <a:spcBef>
                <a:spcPts val="0"/>
              </a:spcBef>
              <a:spcAft>
                <a:spcPts val="0"/>
              </a:spcAft>
              <a:buNone/>
            </a:pPr>
            <a:endParaRPr>
              <a:highlight>
                <a:srgbClr val="FFFF00"/>
              </a:highlight>
            </a:endParaRPr>
          </a:p>
          <a:p>
            <a:pPr lvl="0" rtl="0">
              <a:spcBef>
                <a:spcPts val="0"/>
              </a:spcBef>
              <a:spcAft>
                <a:spcPts val="0"/>
              </a:spcAft>
              <a:buNone/>
            </a:pPr>
            <a:r>
              <a:rPr lang="en" b="1"/>
              <a:t>Owner:</a:t>
            </a:r>
            <a:r>
              <a:rPr lang="en"/>
              <a:t> MBTA contracts with BHC; MBTA owns two boats</a:t>
            </a:r>
          </a:p>
          <a:p>
            <a:pPr lvl="0" rtl="0">
              <a:spcBef>
                <a:spcPts val="0"/>
              </a:spcBef>
              <a:spcAft>
                <a:spcPts val="0"/>
              </a:spcAft>
              <a:buNone/>
            </a:pPr>
            <a:r>
              <a:rPr lang="en" b="1"/>
              <a:t>Operator: </a:t>
            </a:r>
            <a:r>
              <a:rPr lang="en"/>
              <a:t>Boston Harbor Cruises</a:t>
            </a:r>
          </a:p>
          <a:p>
            <a:pPr lvl="0" rtl="0">
              <a:spcBef>
                <a:spcPts val="0"/>
              </a:spcBef>
              <a:buNone/>
            </a:pPr>
            <a:r>
              <a:rPr lang="en" b="1"/>
              <a:t>Funding: </a:t>
            </a:r>
            <a:r>
              <a:rPr lang="en"/>
              <a:t>MBTA</a:t>
            </a:r>
          </a:p>
          <a:p>
            <a:pPr lvl="0" rtl="0">
              <a:spcBef>
                <a:spcPts val="0"/>
              </a:spcBef>
              <a:buNone/>
            </a:pPr>
            <a:endParaRPr/>
          </a:p>
          <a:p>
            <a:pPr lvl="0" rtl="0">
              <a:spcBef>
                <a:spcPts val="0"/>
              </a:spcBef>
              <a:buNone/>
            </a:pPr>
            <a:endParaRPr/>
          </a:p>
        </p:txBody>
      </p:sp>
      <p:pic>
        <p:nvPicPr>
          <p:cNvPr id="176" name="Shape 176" descr="Boston Harbor - Hingham-Hull-Logan-Boston.jpg"/>
          <p:cNvPicPr preferRelativeResize="0"/>
          <p:nvPr/>
        </p:nvPicPr>
        <p:blipFill rotWithShape="1">
          <a:blip r:embed="rId3" cstate="print">
            <a:alphaModFix/>
          </a:blip>
          <a:srcRect r="9526"/>
          <a:stretch/>
        </p:blipFill>
        <p:spPr>
          <a:xfrm>
            <a:off x="311700" y="1536633"/>
            <a:ext cx="3999897" cy="4555200"/>
          </a:xfrm>
          <a:prstGeom prst="rect">
            <a:avLst/>
          </a:prstGeom>
          <a:noFill/>
          <a:ln>
            <a:noFill/>
          </a:ln>
        </p:spPr>
      </p:pic>
    </p:spTree>
    <p:extLst>
      <p:ext uri="{BB962C8B-B14F-4D97-AF65-F5344CB8AC3E}">
        <p14:creationId xmlns:p14="http://schemas.microsoft.com/office/powerpoint/2010/main" val="287754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rtl="0">
              <a:spcBef>
                <a:spcPts val="0"/>
              </a:spcBef>
              <a:buNone/>
            </a:pPr>
            <a:r>
              <a:rPr lang="en" dirty="0"/>
              <a:t>Long Wharf to </a:t>
            </a:r>
            <a:r>
              <a:rPr lang="en" dirty="0" smtClean="0"/>
              <a:t>Charlestown</a:t>
            </a:r>
            <a:r>
              <a:rPr lang="en" dirty="0"/>
              <a:t>		    </a:t>
            </a:r>
            <a:r>
              <a:rPr lang="en" sz="1800" dirty="0">
                <a:solidFill>
                  <a:srgbClr val="E57200"/>
                </a:solidFill>
              </a:rPr>
              <a:t>MBTA Service</a:t>
            </a:r>
          </a:p>
        </p:txBody>
      </p:sp>
      <p:sp>
        <p:nvSpPr>
          <p:cNvPr id="182" name="Shape 182"/>
          <p:cNvSpPr txBox="1">
            <a:spLocks noGrp="1"/>
          </p:cNvSpPr>
          <p:nvPr>
            <p:ph type="body" idx="1"/>
          </p:nvPr>
        </p:nvSpPr>
        <p:spPr>
          <a:xfrm>
            <a:off x="311700" y="1536633"/>
            <a:ext cx="3999900" cy="4555200"/>
          </a:xfrm>
          <a:prstGeom prst="rect">
            <a:avLst/>
          </a:prstGeom>
          <a:ln w="9525" cap="flat" cmpd="sng">
            <a:solidFill>
              <a:srgbClr val="108FDE"/>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Insert Map</a:t>
            </a:r>
          </a:p>
        </p:txBody>
      </p:sp>
      <p:sp>
        <p:nvSpPr>
          <p:cNvPr id="183" name="Shape 183"/>
          <p:cNvSpPr txBox="1">
            <a:spLocks noGrp="1"/>
          </p:cNvSpPr>
          <p:nvPr>
            <p:ph type="body" idx="2"/>
          </p:nvPr>
        </p:nvSpPr>
        <p:spPr>
          <a:xfrm>
            <a:off x="4832400" y="1536633"/>
            <a:ext cx="3999900" cy="4555200"/>
          </a:xfrm>
          <a:prstGeom prst="rect">
            <a:avLst/>
          </a:prstGeom>
        </p:spPr>
        <p:txBody>
          <a:bodyPr lIns="91425" tIns="91425" rIns="91425" bIns="91425" anchor="t" anchorCtr="0">
            <a:noAutofit/>
          </a:bodyPr>
          <a:lstStyle/>
          <a:p>
            <a:pPr lvl="0" rtl="0">
              <a:spcBef>
                <a:spcPts val="0"/>
              </a:spcBef>
              <a:buNone/>
            </a:pPr>
            <a:r>
              <a:rPr lang="en" b="1" dirty="0"/>
              <a:t>Docks: </a:t>
            </a:r>
            <a:r>
              <a:rPr lang="en" dirty="0"/>
              <a:t>Long Wharf South to Navy Yard (Pier 4)</a:t>
            </a:r>
          </a:p>
          <a:p>
            <a:pPr lvl="0" rtl="0">
              <a:spcBef>
                <a:spcPts val="0"/>
              </a:spcBef>
              <a:spcAft>
                <a:spcPts val="0"/>
              </a:spcAft>
              <a:buNone/>
            </a:pPr>
            <a:r>
              <a:rPr lang="en" b="1" dirty="0"/>
              <a:t>Daily Service</a:t>
            </a:r>
          </a:p>
          <a:p>
            <a:pPr lvl="0" rtl="0">
              <a:spcBef>
                <a:spcPts val="0"/>
              </a:spcBef>
              <a:spcAft>
                <a:spcPts val="0"/>
              </a:spcAft>
              <a:buNone/>
            </a:pPr>
            <a:r>
              <a:rPr lang="en" dirty="0"/>
              <a:t>Frequency - 39 daily weekday roundtrips </a:t>
            </a:r>
          </a:p>
          <a:p>
            <a:pPr lvl="0" rtl="0">
              <a:spcBef>
                <a:spcPts val="0"/>
              </a:spcBef>
              <a:spcAft>
                <a:spcPts val="0"/>
              </a:spcAft>
              <a:buNone/>
            </a:pPr>
            <a:r>
              <a:rPr lang="en" dirty="0"/>
              <a:t>Fare - $3.50/ride</a:t>
            </a:r>
          </a:p>
          <a:p>
            <a:pPr lvl="0" rtl="0">
              <a:spcBef>
                <a:spcPts val="0"/>
              </a:spcBef>
              <a:spcAft>
                <a:spcPts val="0"/>
              </a:spcAft>
              <a:buNone/>
            </a:pPr>
            <a:r>
              <a:rPr lang="en" dirty="0"/>
              <a:t>Farebox Recovery - </a:t>
            </a:r>
            <a:r>
              <a:rPr lang="en" dirty="0">
                <a:solidFill>
                  <a:schemeClr val="dk1"/>
                </a:solidFill>
              </a:rPr>
              <a:t>68% (system-wide, 2015)</a:t>
            </a:r>
          </a:p>
          <a:p>
            <a:pPr lvl="0" rtl="0">
              <a:spcBef>
                <a:spcPts val="0"/>
              </a:spcBef>
              <a:buNone/>
            </a:pPr>
            <a:endParaRPr dirty="0"/>
          </a:p>
          <a:p>
            <a:pPr lvl="0" rtl="0">
              <a:spcBef>
                <a:spcPts val="0"/>
              </a:spcBef>
              <a:spcAft>
                <a:spcPts val="0"/>
              </a:spcAft>
              <a:buNone/>
            </a:pPr>
            <a:r>
              <a:rPr lang="en" b="1" dirty="0"/>
              <a:t>Owner:</a:t>
            </a:r>
            <a:r>
              <a:rPr lang="en" dirty="0"/>
              <a:t> </a:t>
            </a:r>
            <a:r>
              <a:rPr lang="en" dirty="0">
                <a:solidFill>
                  <a:schemeClr val="dk1"/>
                </a:solidFill>
              </a:rPr>
              <a:t>MBTA contracts with BHC; MBTA owns two boats</a:t>
            </a:r>
          </a:p>
          <a:p>
            <a:pPr lvl="0" rtl="0">
              <a:spcBef>
                <a:spcPts val="0"/>
              </a:spcBef>
              <a:spcAft>
                <a:spcPts val="0"/>
              </a:spcAft>
              <a:buNone/>
            </a:pPr>
            <a:r>
              <a:rPr lang="en" b="1" dirty="0"/>
              <a:t>Operator: </a:t>
            </a:r>
            <a:r>
              <a:rPr lang="en" dirty="0"/>
              <a:t>Boston Harbor Cruises</a:t>
            </a:r>
          </a:p>
          <a:p>
            <a:pPr lvl="0" rtl="0">
              <a:spcBef>
                <a:spcPts val="0"/>
              </a:spcBef>
              <a:spcAft>
                <a:spcPts val="0"/>
              </a:spcAft>
              <a:buNone/>
            </a:pPr>
            <a:endParaRPr dirty="0"/>
          </a:p>
          <a:p>
            <a:pPr lvl="0" rtl="0">
              <a:spcBef>
                <a:spcPts val="0"/>
              </a:spcBef>
              <a:buNone/>
            </a:pPr>
            <a:r>
              <a:rPr lang="en" b="1" dirty="0"/>
              <a:t>Funding: </a:t>
            </a:r>
            <a:r>
              <a:rPr lang="en" dirty="0"/>
              <a:t>M</a:t>
            </a:r>
            <a:r>
              <a:rPr lang="en" dirty="0">
                <a:solidFill>
                  <a:schemeClr val="dk1"/>
                </a:solidFill>
              </a:rPr>
              <a:t>BTA</a:t>
            </a:r>
          </a:p>
          <a:p>
            <a:pPr lvl="0" rtl="0">
              <a:spcBef>
                <a:spcPts val="0"/>
              </a:spcBef>
              <a:buNone/>
            </a:pPr>
            <a:endParaRPr dirty="0"/>
          </a:p>
          <a:p>
            <a:pPr lvl="0" rtl="0">
              <a:spcBef>
                <a:spcPts val="0"/>
              </a:spcBef>
              <a:buNone/>
            </a:pPr>
            <a:endParaRPr dirty="0"/>
          </a:p>
        </p:txBody>
      </p:sp>
      <p:pic>
        <p:nvPicPr>
          <p:cNvPr id="184" name="Shape 184" descr="Boston Harbor LongWharf - Charlestown.jpg"/>
          <p:cNvPicPr preferRelativeResize="0"/>
          <p:nvPr/>
        </p:nvPicPr>
        <p:blipFill rotWithShape="1">
          <a:blip r:embed="rId3" cstate="print">
            <a:alphaModFix/>
          </a:blip>
          <a:srcRect r="9535"/>
          <a:stretch/>
        </p:blipFill>
        <p:spPr>
          <a:xfrm>
            <a:off x="311700" y="1536633"/>
            <a:ext cx="3999897" cy="4555200"/>
          </a:xfrm>
          <a:prstGeom prst="rect">
            <a:avLst/>
          </a:prstGeom>
          <a:noFill/>
          <a:ln>
            <a:noFill/>
          </a:ln>
        </p:spPr>
      </p:pic>
    </p:spTree>
    <p:extLst>
      <p:ext uri="{BB962C8B-B14F-4D97-AF65-F5344CB8AC3E}">
        <p14:creationId xmlns:p14="http://schemas.microsoft.com/office/powerpoint/2010/main" val="3637487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a:spcBef>
                <a:spcPts val="0"/>
              </a:spcBef>
              <a:buNone/>
            </a:pPr>
            <a:r>
              <a:rPr lang="en"/>
              <a:t>Salem to Boston</a:t>
            </a:r>
          </a:p>
        </p:txBody>
      </p:sp>
      <p:sp>
        <p:nvSpPr>
          <p:cNvPr id="190" name="Shape 190"/>
          <p:cNvSpPr txBox="1">
            <a:spLocks noGrp="1"/>
          </p:cNvSpPr>
          <p:nvPr>
            <p:ph type="body" idx="1"/>
          </p:nvPr>
        </p:nvSpPr>
        <p:spPr>
          <a:xfrm>
            <a:off x="311700" y="1536633"/>
            <a:ext cx="3999900" cy="4555200"/>
          </a:xfrm>
          <a:prstGeom prst="rect">
            <a:avLst/>
          </a:prstGeom>
          <a:ln w="9525" cap="flat" cmpd="sng">
            <a:solidFill>
              <a:srgbClr val="108FDE"/>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a:t>Insert Map</a:t>
            </a:r>
          </a:p>
        </p:txBody>
      </p:sp>
      <p:sp>
        <p:nvSpPr>
          <p:cNvPr id="191" name="Shape 191"/>
          <p:cNvSpPr txBox="1">
            <a:spLocks noGrp="1"/>
          </p:cNvSpPr>
          <p:nvPr>
            <p:ph type="body" idx="2"/>
          </p:nvPr>
        </p:nvSpPr>
        <p:spPr>
          <a:xfrm>
            <a:off x="4832400" y="1536633"/>
            <a:ext cx="3999900" cy="4555200"/>
          </a:xfrm>
          <a:prstGeom prst="rect">
            <a:avLst/>
          </a:prstGeom>
        </p:spPr>
        <p:txBody>
          <a:bodyPr lIns="91425" tIns="91425" rIns="91425" bIns="91425" anchor="t" anchorCtr="0">
            <a:noAutofit/>
          </a:bodyPr>
          <a:lstStyle/>
          <a:p>
            <a:pPr lvl="0">
              <a:spcBef>
                <a:spcPts val="0"/>
              </a:spcBef>
              <a:buNone/>
            </a:pPr>
            <a:r>
              <a:rPr lang="en" b="1">
                <a:solidFill>
                  <a:schemeClr val="dk1"/>
                </a:solidFill>
              </a:rPr>
              <a:t>Docks: </a:t>
            </a:r>
            <a:r>
              <a:rPr lang="en">
                <a:solidFill>
                  <a:schemeClr val="dk1"/>
                </a:solidFill>
              </a:rPr>
              <a:t> Salem Ferry Terminal to Long Wharf </a:t>
            </a:r>
          </a:p>
          <a:p>
            <a:pPr lvl="0" rtl="0">
              <a:spcBef>
                <a:spcPts val="0"/>
              </a:spcBef>
              <a:spcAft>
                <a:spcPts val="0"/>
              </a:spcAft>
              <a:buNone/>
            </a:pPr>
            <a:r>
              <a:rPr lang="en" b="1">
                <a:solidFill>
                  <a:schemeClr val="dk1"/>
                </a:solidFill>
              </a:rPr>
              <a:t>Daily Service (Seasonal)</a:t>
            </a:r>
          </a:p>
          <a:p>
            <a:pPr lvl="0" rtl="0">
              <a:spcBef>
                <a:spcPts val="0"/>
              </a:spcBef>
              <a:spcAft>
                <a:spcPts val="0"/>
              </a:spcAft>
              <a:buNone/>
            </a:pPr>
            <a:r>
              <a:rPr lang="en">
                <a:solidFill>
                  <a:schemeClr val="dk1"/>
                </a:solidFill>
              </a:rPr>
              <a:t>Frequency -  5 trips/day</a:t>
            </a:r>
          </a:p>
          <a:p>
            <a:pPr lvl="0" rtl="0">
              <a:spcBef>
                <a:spcPts val="0"/>
              </a:spcBef>
              <a:spcAft>
                <a:spcPts val="0"/>
              </a:spcAft>
              <a:buNone/>
            </a:pPr>
            <a:r>
              <a:rPr lang="en">
                <a:solidFill>
                  <a:schemeClr val="dk1"/>
                </a:solidFill>
              </a:rPr>
              <a:t>Fare -  $25/ride ($8 for commuter boat) </a:t>
            </a:r>
          </a:p>
          <a:p>
            <a:pPr lvl="0" rtl="0">
              <a:spcBef>
                <a:spcPts val="0"/>
              </a:spcBef>
              <a:spcAft>
                <a:spcPts val="0"/>
              </a:spcAft>
              <a:buClr>
                <a:schemeClr val="dk1"/>
              </a:buClr>
              <a:buSzPct val="78571"/>
              <a:buFont typeface="Arial"/>
              <a:buNone/>
            </a:pPr>
            <a:r>
              <a:rPr lang="en">
                <a:solidFill>
                  <a:schemeClr val="dk1"/>
                </a:solidFill>
              </a:rPr>
              <a:t>Farebox Recovery - (To be determined)</a:t>
            </a:r>
          </a:p>
          <a:p>
            <a:pPr lvl="0" rtl="0">
              <a:spcBef>
                <a:spcPts val="0"/>
              </a:spcBef>
              <a:spcAft>
                <a:spcPts val="0"/>
              </a:spcAft>
              <a:buClr>
                <a:schemeClr val="dk1"/>
              </a:buClr>
              <a:buSzPct val="78571"/>
              <a:buFont typeface="Arial"/>
              <a:buNone/>
            </a:pPr>
            <a:endParaRPr>
              <a:solidFill>
                <a:schemeClr val="dk1"/>
              </a:solidFill>
            </a:endParaRPr>
          </a:p>
          <a:p>
            <a:pPr lvl="0" rtl="0">
              <a:spcBef>
                <a:spcPts val="0"/>
              </a:spcBef>
              <a:spcAft>
                <a:spcPts val="0"/>
              </a:spcAft>
              <a:buClr>
                <a:schemeClr val="dk1"/>
              </a:buClr>
              <a:buSzPct val="78571"/>
              <a:buFont typeface="Arial"/>
              <a:buNone/>
            </a:pPr>
            <a:r>
              <a:rPr lang="en" b="1">
                <a:solidFill>
                  <a:schemeClr val="dk1"/>
                </a:solidFill>
              </a:rPr>
              <a:t>Owner:</a:t>
            </a:r>
            <a:r>
              <a:rPr lang="en">
                <a:solidFill>
                  <a:schemeClr val="dk1"/>
                </a:solidFill>
              </a:rPr>
              <a:t> Salem owns the boat and contracts with BHC for operations</a:t>
            </a:r>
          </a:p>
          <a:p>
            <a:pPr lvl="0" rtl="0">
              <a:spcBef>
                <a:spcPts val="0"/>
              </a:spcBef>
              <a:spcAft>
                <a:spcPts val="0"/>
              </a:spcAft>
              <a:buClr>
                <a:schemeClr val="dk1"/>
              </a:buClr>
              <a:buSzPct val="78571"/>
              <a:buFont typeface="Arial"/>
              <a:buNone/>
            </a:pPr>
            <a:r>
              <a:rPr lang="en" b="1">
                <a:solidFill>
                  <a:schemeClr val="dk1"/>
                </a:solidFill>
              </a:rPr>
              <a:t>Operator: </a:t>
            </a:r>
            <a:r>
              <a:rPr lang="en">
                <a:solidFill>
                  <a:schemeClr val="dk1"/>
                </a:solidFill>
              </a:rPr>
              <a:t>Boston Harbor Cruises</a:t>
            </a:r>
          </a:p>
          <a:p>
            <a:pPr lvl="0" rtl="0">
              <a:spcBef>
                <a:spcPts val="0"/>
              </a:spcBef>
              <a:spcAft>
                <a:spcPts val="0"/>
              </a:spcAft>
              <a:buClr>
                <a:schemeClr val="dk1"/>
              </a:buClr>
              <a:buSzPct val="78571"/>
              <a:buFont typeface="Arial"/>
              <a:buNone/>
            </a:pPr>
            <a:endParaRPr>
              <a:solidFill>
                <a:schemeClr val="dk1"/>
              </a:solidFill>
            </a:endParaRPr>
          </a:p>
          <a:p>
            <a:pPr lvl="0">
              <a:spcBef>
                <a:spcPts val="0"/>
              </a:spcBef>
              <a:buClr>
                <a:schemeClr val="dk1"/>
              </a:buClr>
              <a:buSzPct val="78571"/>
              <a:buFont typeface="Arial"/>
              <a:buNone/>
            </a:pPr>
            <a:r>
              <a:rPr lang="en" b="1">
                <a:solidFill>
                  <a:schemeClr val="dk1"/>
                </a:solidFill>
              </a:rPr>
              <a:t>Funding: </a:t>
            </a:r>
            <a:r>
              <a:rPr lang="en">
                <a:solidFill>
                  <a:schemeClr val="dk1"/>
                </a:solidFill>
              </a:rPr>
              <a:t>Salem and farebox</a:t>
            </a:r>
          </a:p>
          <a:p>
            <a:pPr lvl="0">
              <a:spcBef>
                <a:spcPts val="0"/>
              </a:spcBef>
              <a:buClr>
                <a:schemeClr val="dk1"/>
              </a:buClr>
              <a:buSzPct val="78571"/>
              <a:buFont typeface="Arial"/>
              <a:buNone/>
            </a:pPr>
            <a:endParaRPr/>
          </a:p>
          <a:p>
            <a:pPr lvl="0">
              <a:spcBef>
                <a:spcPts val="0"/>
              </a:spcBef>
              <a:buNone/>
            </a:pPr>
            <a:endParaRPr/>
          </a:p>
        </p:txBody>
      </p:sp>
      <p:pic>
        <p:nvPicPr>
          <p:cNvPr id="192" name="Shape 192" descr="Boston Harbor Salem.jpg"/>
          <p:cNvPicPr preferRelativeResize="0"/>
          <p:nvPr/>
        </p:nvPicPr>
        <p:blipFill rotWithShape="1">
          <a:blip r:embed="rId3" cstate="print">
            <a:alphaModFix/>
          </a:blip>
          <a:srcRect r="9526"/>
          <a:stretch/>
        </p:blipFill>
        <p:spPr>
          <a:xfrm>
            <a:off x="311700" y="1536633"/>
            <a:ext cx="3999897" cy="4555200"/>
          </a:xfrm>
          <a:prstGeom prst="rect">
            <a:avLst/>
          </a:prstGeom>
          <a:noFill/>
          <a:ln>
            <a:noFill/>
          </a:ln>
        </p:spPr>
      </p:pic>
    </p:spTree>
    <p:extLst>
      <p:ext uri="{BB962C8B-B14F-4D97-AF65-F5344CB8AC3E}">
        <p14:creationId xmlns:p14="http://schemas.microsoft.com/office/powerpoint/2010/main" val="1161614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rtl="0">
              <a:spcBef>
                <a:spcPts val="0"/>
              </a:spcBef>
              <a:buNone/>
            </a:pPr>
            <a:r>
              <a:rPr lang="en"/>
              <a:t>Lynn to Boston</a:t>
            </a:r>
          </a:p>
        </p:txBody>
      </p:sp>
      <p:sp>
        <p:nvSpPr>
          <p:cNvPr id="198" name="Shape 198"/>
          <p:cNvSpPr txBox="1">
            <a:spLocks noGrp="1"/>
          </p:cNvSpPr>
          <p:nvPr>
            <p:ph type="body" idx="1"/>
          </p:nvPr>
        </p:nvSpPr>
        <p:spPr>
          <a:xfrm>
            <a:off x="311700" y="1536633"/>
            <a:ext cx="3999900" cy="4555200"/>
          </a:xfrm>
          <a:prstGeom prst="rect">
            <a:avLst/>
          </a:prstGeom>
          <a:ln w="9525" cap="flat" cmpd="sng">
            <a:solidFill>
              <a:srgbClr val="108FDE"/>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Insert Map</a:t>
            </a:r>
          </a:p>
        </p:txBody>
      </p:sp>
      <p:sp>
        <p:nvSpPr>
          <p:cNvPr id="199" name="Shape 199"/>
          <p:cNvSpPr txBox="1">
            <a:spLocks noGrp="1"/>
          </p:cNvSpPr>
          <p:nvPr>
            <p:ph type="body" idx="2"/>
          </p:nvPr>
        </p:nvSpPr>
        <p:spPr>
          <a:xfrm>
            <a:off x="4832400" y="1536633"/>
            <a:ext cx="3999900" cy="4555200"/>
          </a:xfrm>
          <a:prstGeom prst="rect">
            <a:avLst/>
          </a:prstGeom>
        </p:spPr>
        <p:txBody>
          <a:bodyPr lIns="91425" tIns="91425" rIns="91425" bIns="91425" anchor="t" anchorCtr="0">
            <a:noAutofit/>
          </a:bodyPr>
          <a:lstStyle/>
          <a:p>
            <a:pPr lvl="0" rtl="0">
              <a:spcBef>
                <a:spcPts val="0"/>
              </a:spcBef>
              <a:buNone/>
            </a:pPr>
            <a:r>
              <a:rPr lang="en" b="1">
                <a:solidFill>
                  <a:schemeClr val="dk1"/>
                </a:solidFill>
              </a:rPr>
              <a:t>Docks: </a:t>
            </a:r>
            <a:r>
              <a:rPr lang="en">
                <a:solidFill>
                  <a:schemeClr val="dk1"/>
                </a:solidFill>
              </a:rPr>
              <a:t> Blossom Street Pier to Long Wharf </a:t>
            </a:r>
          </a:p>
          <a:p>
            <a:pPr lvl="0" rtl="0">
              <a:spcBef>
                <a:spcPts val="0"/>
              </a:spcBef>
              <a:spcAft>
                <a:spcPts val="0"/>
              </a:spcAft>
              <a:buNone/>
            </a:pPr>
            <a:r>
              <a:rPr lang="en" b="1">
                <a:solidFill>
                  <a:schemeClr val="dk1"/>
                </a:solidFill>
              </a:rPr>
              <a:t>Daily Service (Short term mitigation)</a:t>
            </a:r>
          </a:p>
          <a:p>
            <a:pPr lvl="0" rtl="0">
              <a:spcBef>
                <a:spcPts val="0"/>
              </a:spcBef>
              <a:spcAft>
                <a:spcPts val="0"/>
              </a:spcAft>
              <a:buNone/>
            </a:pPr>
            <a:r>
              <a:rPr lang="en">
                <a:solidFill>
                  <a:schemeClr val="dk1"/>
                </a:solidFill>
              </a:rPr>
              <a:t>Frequency -  1 trip/day</a:t>
            </a:r>
          </a:p>
          <a:p>
            <a:pPr lvl="0" rtl="0">
              <a:spcBef>
                <a:spcPts val="0"/>
              </a:spcBef>
              <a:spcAft>
                <a:spcPts val="0"/>
              </a:spcAft>
              <a:buNone/>
            </a:pPr>
            <a:r>
              <a:rPr lang="en">
                <a:solidFill>
                  <a:schemeClr val="dk1"/>
                </a:solidFill>
              </a:rPr>
              <a:t>Fare -  $7</a:t>
            </a:r>
          </a:p>
          <a:p>
            <a:pPr lvl="0" rtl="0">
              <a:spcBef>
                <a:spcPts val="0"/>
              </a:spcBef>
              <a:spcAft>
                <a:spcPts val="0"/>
              </a:spcAft>
              <a:buClr>
                <a:schemeClr val="dk1"/>
              </a:buClr>
              <a:buSzPct val="78571"/>
              <a:buFont typeface="Arial"/>
              <a:buNone/>
            </a:pPr>
            <a:r>
              <a:rPr lang="en">
                <a:solidFill>
                  <a:schemeClr val="dk1"/>
                </a:solidFill>
              </a:rPr>
              <a:t>Farebox Recovery - (To be determined)</a:t>
            </a:r>
          </a:p>
          <a:p>
            <a:pPr lvl="0" rtl="0">
              <a:spcBef>
                <a:spcPts val="0"/>
              </a:spcBef>
              <a:spcAft>
                <a:spcPts val="0"/>
              </a:spcAft>
              <a:buClr>
                <a:schemeClr val="dk1"/>
              </a:buClr>
              <a:buSzPct val="78571"/>
              <a:buFont typeface="Arial"/>
              <a:buNone/>
            </a:pPr>
            <a:endParaRPr>
              <a:solidFill>
                <a:schemeClr val="dk1"/>
              </a:solidFill>
            </a:endParaRPr>
          </a:p>
          <a:p>
            <a:pPr lvl="0" rtl="0">
              <a:spcBef>
                <a:spcPts val="0"/>
              </a:spcBef>
              <a:spcAft>
                <a:spcPts val="0"/>
              </a:spcAft>
              <a:buClr>
                <a:schemeClr val="dk1"/>
              </a:buClr>
              <a:buSzPct val="78571"/>
              <a:buFont typeface="Arial"/>
              <a:buNone/>
            </a:pPr>
            <a:r>
              <a:rPr lang="en" b="1">
                <a:solidFill>
                  <a:schemeClr val="dk1"/>
                </a:solidFill>
              </a:rPr>
              <a:t>Owner:</a:t>
            </a:r>
            <a:r>
              <a:rPr lang="en">
                <a:solidFill>
                  <a:schemeClr val="dk1"/>
                </a:solidFill>
              </a:rPr>
              <a:t> BHC owns the boat </a:t>
            </a:r>
          </a:p>
          <a:p>
            <a:pPr lvl="0" rtl="0">
              <a:spcBef>
                <a:spcPts val="0"/>
              </a:spcBef>
              <a:spcAft>
                <a:spcPts val="0"/>
              </a:spcAft>
              <a:buClr>
                <a:schemeClr val="dk1"/>
              </a:buClr>
              <a:buSzPct val="78571"/>
              <a:buFont typeface="Arial"/>
              <a:buNone/>
            </a:pPr>
            <a:r>
              <a:rPr lang="en" b="1">
                <a:solidFill>
                  <a:schemeClr val="dk1"/>
                </a:solidFill>
              </a:rPr>
              <a:t>Operator: </a:t>
            </a:r>
            <a:r>
              <a:rPr lang="en">
                <a:solidFill>
                  <a:schemeClr val="dk1"/>
                </a:solidFill>
              </a:rPr>
              <a:t>Boston Harbor Cruises</a:t>
            </a:r>
          </a:p>
          <a:p>
            <a:pPr lvl="0" rtl="0">
              <a:spcBef>
                <a:spcPts val="0"/>
              </a:spcBef>
              <a:spcAft>
                <a:spcPts val="0"/>
              </a:spcAft>
              <a:buClr>
                <a:schemeClr val="dk1"/>
              </a:buClr>
              <a:buSzPct val="78571"/>
              <a:buFont typeface="Arial"/>
              <a:buNone/>
            </a:pPr>
            <a:endParaRPr>
              <a:solidFill>
                <a:schemeClr val="dk1"/>
              </a:solidFill>
            </a:endParaRPr>
          </a:p>
          <a:p>
            <a:pPr lvl="0" rtl="0">
              <a:spcBef>
                <a:spcPts val="0"/>
              </a:spcBef>
              <a:buClr>
                <a:schemeClr val="dk1"/>
              </a:buClr>
              <a:buSzPct val="78571"/>
              <a:buFont typeface="Arial"/>
              <a:buNone/>
            </a:pPr>
            <a:r>
              <a:rPr lang="en" b="1">
                <a:solidFill>
                  <a:schemeClr val="dk1"/>
                </a:solidFill>
              </a:rPr>
              <a:t>Funding: </a:t>
            </a:r>
            <a:r>
              <a:rPr lang="en">
                <a:solidFill>
                  <a:schemeClr val="dk1"/>
                </a:solidFill>
              </a:rPr>
              <a:t>MassDOT and City of Lynn</a:t>
            </a:r>
          </a:p>
          <a:p>
            <a:pPr lvl="0" rtl="0">
              <a:spcBef>
                <a:spcPts val="0"/>
              </a:spcBef>
              <a:buClr>
                <a:schemeClr val="dk1"/>
              </a:buClr>
              <a:buSzPct val="78571"/>
              <a:buFont typeface="Arial"/>
              <a:buNone/>
            </a:pPr>
            <a:endParaRPr/>
          </a:p>
          <a:p>
            <a:pPr lvl="0" rtl="0">
              <a:spcBef>
                <a:spcPts val="0"/>
              </a:spcBef>
              <a:buNone/>
            </a:pPr>
            <a:endParaRPr/>
          </a:p>
        </p:txBody>
      </p:sp>
      <p:pic>
        <p:nvPicPr>
          <p:cNvPr id="200" name="Shape 200" descr="Boston Harbor - Lynn.jpg"/>
          <p:cNvPicPr preferRelativeResize="0"/>
          <p:nvPr/>
        </p:nvPicPr>
        <p:blipFill rotWithShape="1">
          <a:blip r:embed="rId3" cstate="print">
            <a:alphaModFix/>
          </a:blip>
          <a:srcRect r="9526"/>
          <a:stretch/>
        </p:blipFill>
        <p:spPr>
          <a:xfrm>
            <a:off x="311700" y="1536633"/>
            <a:ext cx="3999897" cy="4555200"/>
          </a:xfrm>
          <a:prstGeom prst="rect">
            <a:avLst/>
          </a:prstGeom>
          <a:noFill/>
          <a:ln>
            <a:noFill/>
          </a:ln>
        </p:spPr>
      </p:pic>
    </p:spTree>
    <p:extLst>
      <p:ext uri="{BB962C8B-B14F-4D97-AF65-F5344CB8AC3E}">
        <p14:creationId xmlns:p14="http://schemas.microsoft.com/office/powerpoint/2010/main" val="883503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rtl="0">
              <a:spcBef>
                <a:spcPts val="0"/>
              </a:spcBef>
              <a:buNone/>
            </a:pPr>
            <a:r>
              <a:rPr lang="en" dirty="0"/>
              <a:t>Winthrop to Quincy to Boston</a:t>
            </a:r>
          </a:p>
        </p:txBody>
      </p:sp>
      <p:sp>
        <p:nvSpPr>
          <p:cNvPr id="206" name="Shape 206"/>
          <p:cNvSpPr txBox="1">
            <a:spLocks noGrp="1"/>
          </p:cNvSpPr>
          <p:nvPr>
            <p:ph type="body" idx="1"/>
          </p:nvPr>
        </p:nvSpPr>
        <p:spPr>
          <a:xfrm>
            <a:off x="311700" y="1536633"/>
            <a:ext cx="3999900" cy="4555200"/>
          </a:xfrm>
          <a:prstGeom prst="rect">
            <a:avLst/>
          </a:prstGeom>
          <a:ln w="9525" cap="flat" cmpd="sng">
            <a:solidFill>
              <a:srgbClr val="108FDE"/>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Insert Map</a:t>
            </a:r>
          </a:p>
        </p:txBody>
      </p:sp>
      <p:sp>
        <p:nvSpPr>
          <p:cNvPr id="207" name="Shape 207"/>
          <p:cNvSpPr txBox="1">
            <a:spLocks noGrp="1"/>
          </p:cNvSpPr>
          <p:nvPr>
            <p:ph type="body" idx="2"/>
          </p:nvPr>
        </p:nvSpPr>
        <p:spPr>
          <a:xfrm>
            <a:off x="4832400" y="1536633"/>
            <a:ext cx="3999900" cy="4555200"/>
          </a:xfrm>
          <a:prstGeom prst="rect">
            <a:avLst/>
          </a:prstGeom>
        </p:spPr>
        <p:txBody>
          <a:bodyPr lIns="91425" tIns="91425" rIns="91425" bIns="91425" anchor="t" anchorCtr="0">
            <a:noAutofit/>
          </a:bodyPr>
          <a:lstStyle/>
          <a:p>
            <a:pPr lvl="0" rtl="0">
              <a:spcBef>
                <a:spcPts val="0"/>
              </a:spcBef>
              <a:buNone/>
            </a:pPr>
            <a:r>
              <a:rPr lang="en" b="1">
                <a:solidFill>
                  <a:schemeClr val="dk1"/>
                </a:solidFill>
              </a:rPr>
              <a:t>Docks: </a:t>
            </a:r>
            <a:r>
              <a:rPr lang="en">
                <a:solidFill>
                  <a:schemeClr val="dk1"/>
                </a:solidFill>
              </a:rPr>
              <a:t> Winthrop Ferry Dock, Marina Bay/Squantum Point, Fan Pier, Rowes Wharf</a:t>
            </a:r>
          </a:p>
          <a:p>
            <a:pPr lvl="0" rtl="0">
              <a:spcBef>
                <a:spcPts val="0"/>
              </a:spcBef>
              <a:spcAft>
                <a:spcPts val="0"/>
              </a:spcAft>
              <a:buNone/>
            </a:pPr>
            <a:r>
              <a:rPr lang="en" b="1">
                <a:solidFill>
                  <a:schemeClr val="dk1"/>
                </a:solidFill>
              </a:rPr>
              <a:t>Daily Service (Seasonal)</a:t>
            </a:r>
          </a:p>
          <a:p>
            <a:pPr lvl="0" rtl="0">
              <a:spcBef>
                <a:spcPts val="0"/>
              </a:spcBef>
              <a:spcAft>
                <a:spcPts val="0"/>
              </a:spcAft>
              <a:buNone/>
            </a:pPr>
            <a:r>
              <a:rPr lang="en">
                <a:solidFill>
                  <a:schemeClr val="dk1"/>
                </a:solidFill>
              </a:rPr>
              <a:t>Frequency -  6 to 8 trips/day</a:t>
            </a:r>
          </a:p>
          <a:p>
            <a:pPr lvl="0" rtl="0">
              <a:spcBef>
                <a:spcPts val="0"/>
              </a:spcBef>
              <a:spcAft>
                <a:spcPts val="0"/>
              </a:spcAft>
              <a:buNone/>
            </a:pPr>
            <a:r>
              <a:rPr lang="en">
                <a:solidFill>
                  <a:schemeClr val="dk1"/>
                </a:solidFill>
              </a:rPr>
              <a:t>Fare -  $8.50</a:t>
            </a:r>
          </a:p>
          <a:p>
            <a:pPr lvl="0" rtl="0">
              <a:spcBef>
                <a:spcPts val="0"/>
              </a:spcBef>
              <a:spcAft>
                <a:spcPts val="0"/>
              </a:spcAft>
              <a:buClr>
                <a:schemeClr val="dk1"/>
              </a:buClr>
              <a:buSzPct val="78571"/>
              <a:buFont typeface="Arial"/>
              <a:buNone/>
            </a:pPr>
            <a:r>
              <a:rPr lang="en">
                <a:solidFill>
                  <a:schemeClr val="dk1"/>
                </a:solidFill>
              </a:rPr>
              <a:t>Farebox Recovery - (To  be determined)</a:t>
            </a:r>
          </a:p>
          <a:p>
            <a:pPr lvl="0" rtl="0">
              <a:spcBef>
                <a:spcPts val="0"/>
              </a:spcBef>
              <a:spcAft>
                <a:spcPts val="0"/>
              </a:spcAft>
              <a:buClr>
                <a:schemeClr val="dk1"/>
              </a:buClr>
              <a:buSzPct val="78571"/>
              <a:buFont typeface="Arial"/>
              <a:buNone/>
            </a:pPr>
            <a:endParaRPr>
              <a:solidFill>
                <a:schemeClr val="dk1"/>
              </a:solidFill>
            </a:endParaRPr>
          </a:p>
          <a:p>
            <a:pPr lvl="0" rtl="0">
              <a:spcBef>
                <a:spcPts val="0"/>
              </a:spcBef>
              <a:spcAft>
                <a:spcPts val="0"/>
              </a:spcAft>
              <a:buClr>
                <a:schemeClr val="dk1"/>
              </a:buClr>
              <a:buSzPct val="78571"/>
              <a:buFont typeface="Arial"/>
              <a:buNone/>
            </a:pPr>
            <a:r>
              <a:rPr lang="en" b="1">
                <a:solidFill>
                  <a:schemeClr val="dk1"/>
                </a:solidFill>
              </a:rPr>
              <a:t>Owner/Operator:</a:t>
            </a:r>
            <a:r>
              <a:rPr lang="en">
                <a:solidFill>
                  <a:schemeClr val="dk1"/>
                </a:solidFill>
              </a:rPr>
              <a:t> Town of Winthrop owns and operates the boat</a:t>
            </a:r>
          </a:p>
          <a:p>
            <a:pPr lvl="0" rtl="0">
              <a:spcBef>
                <a:spcPts val="0"/>
              </a:spcBef>
              <a:spcAft>
                <a:spcPts val="0"/>
              </a:spcAft>
              <a:buClr>
                <a:schemeClr val="dk1"/>
              </a:buClr>
              <a:buSzPct val="78571"/>
              <a:buFont typeface="Arial"/>
              <a:buNone/>
            </a:pPr>
            <a:endParaRPr>
              <a:solidFill>
                <a:schemeClr val="dk1"/>
              </a:solidFill>
            </a:endParaRPr>
          </a:p>
          <a:p>
            <a:pPr lvl="0" rtl="0">
              <a:spcBef>
                <a:spcPts val="0"/>
              </a:spcBef>
              <a:buClr>
                <a:schemeClr val="dk1"/>
              </a:buClr>
              <a:buSzPct val="78571"/>
              <a:buFont typeface="Arial"/>
              <a:buNone/>
            </a:pPr>
            <a:r>
              <a:rPr lang="en" b="1">
                <a:solidFill>
                  <a:schemeClr val="dk1"/>
                </a:solidFill>
              </a:rPr>
              <a:t>Funding: </a:t>
            </a:r>
            <a:r>
              <a:rPr lang="en">
                <a:solidFill>
                  <a:schemeClr val="dk1"/>
                </a:solidFill>
              </a:rPr>
              <a:t>Town of Winthrop and farebox with temporary MBTA support</a:t>
            </a:r>
          </a:p>
          <a:p>
            <a:pPr lvl="0" rtl="0">
              <a:spcBef>
                <a:spcPts val="0"/>
              </a:spcBef>
              <a:buClr>
                <a:schemeClr val="dk1"/>
              </a:buClr>
              <a:buSzPct val="78571"/>
              <a:buFont typeface="Arial"/>
              <a:buNone/>
            </a:pPr>
            <a:endParaRPr/>
          </a:p>
          <a:p>
            <a:pPr lvl="0" rtl="0">
              <a:spcBef>
                <a:spcPts val="0"/>
              </a:spcBef>
              <a:buNone/>
            </a:pPr>
            <a:endParaRPr/>
          </a:p>
        </p:txBody>
      </p:sp>
      <p:pic>
        <p:nvPicPr>
          <p:cNvPr id="208" name="Shape 208" descr="Boston Harbor - Winthrop.jpg"/>
          <p:cNvPicPr preferRelativeResize="0"/>
          <p:nvPr/>
        </p:nvPicPr>
        <p:blipFill rotWithShape="1">
          <a:blip r:embed="rId3" cstate="print">
            <a:alphaModFix/>
          </a:blip>
          <a:srcRect r="9535"/>
          <a:stretch/>
        </p:blipFill>
        <p:spPr>
          <a:xfrm>
            <a:off x="311700" y="1536633"/>
            <a:ext cx="3999897" cy="4555200"/>
          </a:xfrm>
          <a:prstGeom prst="rect">
            <a:avLst/>
          </a:prstGeom>
          <a:noFill/>
          <a:ln>
            <a:noFill/>
          </a:ln>
        </p:spPr>
      </p:pic>
    </p:spTree>
    <p:extLst>
      <p:ext uri="{BB962C8B-B14F-4D97-AF65-F5344CB8AC3E}">
        <p14:creationId xmlns:p14="http://schemas.microsoft.com/office/powerpoint/2010/main" val="2315938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rtl="0">
              <a:spcBef>
                <a:spcPts val="0"/>
              </a:spcBef>
              <a:buNone/>
            </a:pPr>
            <a:r>
              <a:rPr lang="en"/>
              <a:t>Boston to Provincetown</a:t>
            </a:r>
          </a:p>
        </p:txBody>
      </p:sp>
      <p:sp>
        <p:nvSpPr>
          <p:cNvPr id="214" name="Shape 214"/>
          <p:cNvSpPr txBox="1">
            <a:spLocks noGrp="1"/>
          </p:cNvSpPr>
          <p:nvPr>
            <p:ph type="body" idx="1"/>
          </p:nvPr>
        </p:nvSpPr>
        <p:spPr>
          <a:xfrm>
            <a:off x="311700" y="1536633"/>
            <a:ext cx="3999900" cy="4555200"/>
          </a:xfrm>
          <a:prstGeom prst="rect">
            <a:avLst/>
          </a:prstGeom>
          <a:ln w="9525" cap="flat" cmpd="sng">
            <a:solidFill>
              <a:srgbClr val="108FDE"/>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Insert Map</a:t>
            </a:r>
          </a:p>
        </p:txBody>
      </p:sp>
      <p:sp>
        <p:nvSpPr>
          <p:cNvPr id="215" name="Shape 215"/>
          <p:cNvSpPr txBox="1">
            <a:spLocks noGrp="1"/>
          </p:cNvSpPr>
          <p:nvPr>
            <p:ph type="body" idx="2"/>
          </p:nvPr>
        </p:nvSpPr>
        <p:spPr>
          <a:xfrm>
            <a:off x="4832400" y="1536633"/>
            <a:ext cx="3999900" cy="4555200"/>
          </a:xfrm>
          <a:prstGeom prst="rect">
            <a:avLst/>
          </a:prstGeom>
        </p:spPr>
        <p:txBody>
          <a:bodyPr lIns="91425" tIns="91425" rIns="91425" bIns="91425" anchor="t" anchorCtr="0">
            <a:noAutofit/>
          </a:bodyPr>
          <a:lstStyle/>
          <a:p>
            <a:pPr lvl="0" rtl="0">
              <a:spcBef>
                <a:spcPts val="0"/>
              </a:spcBef>
              <a:buNone/>
            </a:pPr>
            <a:r>
              <a:rPr lang="en" b="1">
                <a:solidFill>
                  <a:schemeClr val="dk1"/>
                </a:solidFill>
              </a:rPr>
              <a:t>Docks: </a:t>
            </a:r>
            <a:r>
              <a:rPr lang="en">
                <a:solidFill>
                  <a:schemeClr val="dk1"/>
                </a:solidFill>
              </a:rPr>
              <a:t> World Trade Center West, Central Wharf, and MacMillan Pier </a:t>
            </a:r>
          </a:p>
          <a:p>
            <a:pPr lvl="0" rtl="0">
              <a:spcBef>
                <a:spcPts val="0"/>
              </a:spcBef>
              <a:spcAft>
                <a:spcPts val="0"/>
              </a:spcAft>
              <a:buNone/>
            </a:pPr>
            <a:r>
              <a:rPr lang="en" b="1">
                <a:solidFill>
                  <a:schemeClr val="dk1"/>
                </a:solidFill>
              </a:rPr>
              <a:t>Daily Service (Seasonal)</a:t>
            </a:r>
          </a:p>
          <a:p>
            <a:pPr lvl="0" rtl="0">
              <a:spcBef>
                <a:spcPts val="0"/>
              </a:spcBef>
              <a:spcAft>
                <a:spcPts val="0"/>
              </a:spcAft>
              <a:buNone/>
            </a:pPr>
            <a:r>
              <a:rPr lang="en">
                <a:solidFill>
                  <a:schemeClr val="dk1"/>
                </a:solidFill>
              </a:rPr>
              <a:t>Frequency - 1 to 4 trips/day/operator</a:t>
            </a:r>
          </a:p>
          <a:p>
            <a:pPr lvl="0" rtl="0">
              <a:spcBef>
                <a:spcPts val="0"/>
              </a:spcBef>
              <a:spcAft>
                <a:spcPts val="0"/>
              </a:spcAft>
              <a:buNone/>
            </a:pPr>
            <a:r>
              <a:rPr lang="en">
                <a:solidFill>
                  <a:schemeClr val="dk1"/>
                </a:solidFill>
              </a:rPr>
              <a:t>Fare -  $59</a:t>
            </a:r>
          </a:p>
          <a:p>
            <a:pPr lvl="0" rtl="0">
              <a:spcBef>
                <a:spcPts val="0"/>
              </a:spcBef>
              <a:spcAft>
                <a:spcPts val="0"/>
              </a:spcAft>
              <a:buClr>
                <a:schemeClr val="dk1"/>
              </a:buClr>
              <a:buSzPct val="78571"/>
              <a:buFont typeface="Arial"/>
              <a:buNone/>
            </a:pPr>
            <a:r>
              <a:rPr lang="en">
                <a:solidFill>
                  <a:schemeClr val="dk1"/>
                </a:solidFill>
              </a:rPr>
              <a:t>Farebox Recovery - 100%</a:t>
            </a:r>
          </a:p>
          <a:p>
            <a:pPr lvl="0" rtl="0">
              <a:spcBef>
                <a:spcPts val="0"/>
              </a:spcBef>
              <a:spcAft>
                <a:spcPts val="0"/>
              </a:spcAft>
              <a:buClr>
                <a:schemeClr val="dk1"/>
              </a:buClr>
              <a:buSzPct val="78571"/>
              <a:buFont typeface="Arial"/>
              <a:buNone/>
            </a:pPr>
            <a:endParaRPr>
              <a:solidFill>
                <a:schemeClr val="dk1"/>
              </a:solidFill>
            </a:endParaRPr>
          </a:p>
          <a:p>
            <a:pPr lvl="0" rtl="0">
              <a:spcBef>
                <a:spcPts val="0"/>
              </a:spcBef>
              <a:spcAft>
                <a:spcPts val="0"/>
              </a:spcAft>
              <a:buClr>
                <a:schemeClr val="dk1"/>
              </a:buClr>
              <a:buSzPct val="78571"/>
              <a:buFont typeface="Arial"/>
              <a:buNone/>
            </a:pPr>
            <a:r>
              <a:rPr lang="en" b="1">
                <a:solidFill>
                  <a:schemeClr val="dk1"/>
                </a:solidFill>
              </a:rPr>
              <a:t>Owner/Operator:</a:t>
            </a:r>
            <a:r>
              <a:rPr lang="en">
                <a:solidFill>
                  <a:schemeClr val="dk1"/>
                </a:solidFill>
              </a:rPr>
              <a:t> Boston Harbor Cruises and Bay State Cruise Company own and operate boats </a:t>
            </a:r>
          </a:p>
          <a:p>
            <a:pPr lvl="0" rtl="0">
              <a:spcBef>
                <a:spcPts val="0"/>
              </a:spcBef>
              <a:spcAft>
                <a:spcPts val="0"/>
              </a:spcAft>
              <a:buClr>
                <a:schemeClr val="dk1"/>
              </a:buClr>
              <a:buSzPct val="78571"/>
              <a:buFont typeface="Arial"/>
              <a:buNone/>
            </a:pPr>
            <a:endParaRPr>
              <a:solidFill>
                <a:schemeClr val="dk1"/>
              </a:solidFill>
            </a:endParaRPr>
          </a:p>
          <a:p>
            <a:pPr lvl="0" rtl="0">
              <a:spcBef>
                <a:spcPts val="0"/>
              </a:spcBef>
              <a:buClr>
                <a:schemeClr val="dk1"/>
              </a:buClr>
              <a:buSzPct val="78571"/>
              <a:buFont typeface="Arial"/>
              <a:buNone/>
            </a:pPr>
            <a:r>
              <a:rPr lang="en" b="1">
                <a:solidFill>
                  <a:schemeClr val="dk1"/>
                </a:solidFill>
              </a:rPr>
              <a:t>Funding: </a:t>
            </a:r>
            <a:r>
              <a:rPr lang="en">
                <a:solidFill>
                  <a:schemeClr val="dk1"/>
                </a:solidFill>
              </a:rPr>
              <a:t>Farebox with market rate ticket pricing</a:t>
            </a:r>
          </a:p>
          <a:p>
            <a:pPr lvl="0" rtl="0">
              <a:spcBef>
                <a:spcPts val="0"/>
              </a:spcBef>
              <a:buClr>
                <a:schemeClr val="dk1"/>
              </a:buClr>
              <a:buSzPct val="78571"/>
              <a:buFont typeface="Arial"/>
              <a:buNone/>
            </a:pPr>
            <a:endParaRPr/>
          </a:p>
          <a:p>
            <a:pPr lvl="0" rtl="0">
              <a:spcBef>
                <a:spcPts val="0"/>
              </a:spcBef>
              <a:buNone/>
            </a:pPr>
            <a:endParaRPr/>
          </a:p>
        </p:txBody>
      </p:sp>
      <p:pic>
        <p:nvPicPr>
          <p:cNvPr id="216" name="Shape 216" descr="Boston Harbor - Provincetown.jpg"/>
          <p:cNvPicPr preferRelativeResize="0"/>
          <p:nvPr/>
        </p:nvPicPr>
        <p:blipFill rotWithShape="1">
          <a:blip r:embed="rId3" cstate="print">
            <a:alphaModFix/>
          </a:blip>
          <a:srcRect r="9526"/>
          <a:stretch/>
        </p:blipFill>
        <p:spPr>
          <a:xfrm>
            <a:off x="311700" y="1536633"/>
            <a:ext cx="3999897" cy="4555200"/>
          </a:xfrm>
          <a:prstGeom prst="rect">
            <a:avLst/>
          </a:prstGeom>
          <a:noFill/>
          <a:ln>
            <a:noFill/>
          </a:ln>
        </p:spPr>
      </p:pic>
    </p:spTree>
    <p:extLst>
      <p:ext uri="{BB962C8B-B14F-4D97-AF65-F5344CB8AC3E}">
        <p14:creationId xmlns:p14="http://schemas.microsoft.com/office/powerpoint/2010/main" val="26406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1359534"/>
            <a:ext cx="8520600" cy="763600"/>
          </a:xfrm>
          <a:prstGeom prst="rect">
            <a:avLst/>
          </a:prstGeom>
        </p:spPr>
        <p:txBody>
          <a:bodyPr lIns="91425" tIns="91425" rIns="91425" bIns="91425" anchor="t" anchorCtr="0">
            <a:noAutofit/>
          </a:bodyPr>
          <a:lstStyle/>
          <a:p>
            <a:pPr lvl="0" rtl="0">
              <a:spcBef>
                <a:spcPts val="0"/>
              </a:spcBef>
              <a:buNone/>
            </a:pPr>
            <a:r>
              <a:rPr lang="en" dirty="0"/>
              <a:t>Two Water Transportation Studies </a:t>
            </a:r>
          </a:p>
        </p:txBody>
      </p:sp>
      <p:sp>
        <p:nvSpPr>
          <p:cNvPr id="102" name="Shape 102"/>
          <p:cNvSpPr txBox="1"/>
          <p:nvPr/>
        </p:nvSpPr>
        <p:spPr>
          <a:xfrm>
            <a:off x="311700" y="2302800"/>
            <a:ext cx="4192200" cy="4098000"/>
          </a:xfrm>
          <a:prstGeom prst="rect">
            <a:avLst/>
          </a:prstGeom>
          <a:noFill/>
          <a:ln w="19050" cap="flat" cmpd="sng">
            <a:solidFill>
              <a:srgbClr val="108FDE"/>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r>
              <a:rPr lang="en" sz="1800" b="1">
                <a:solidFill>
                  <a:srgbClr val="108FDE"/>
                </a:solidFill>
              </a:rPr>
              <a:t>Comprehensive Boston Harbor Water Transportation Study and Business Plans </a:t>
            </a:r>
          </a:p>
          <a:p>
            <a:pPr marL="457200" lvl="0" indent="-228600" rtl="0">
              <a:lnSpc>
                <a:spcPct val="115000"/>
              </a:lnSpc>
              <a:spcBef>
                <a:spcPts val="0"/>
              </a:spcBef>
              <a:spcAft>
                <a:spcPts val="1600"/>
              </a:spcAft>
              <a:buChar char="●"/>
            </a:pPr>
            <a:r>
              <a:rPr lang="en"/>
              <a:t>Baseline site profiles for planning of passenger ferry routes in the harbor </a:t>
            </a:r>
          </a:p>
          <a:p>
            <a:pPr lvl="0" rtl="0">
              <a:lnSpc>
                <a:spcPct val="115000"/>
              </a:lnSpc>
              <a:spcBef>
                <a:spcPts val="0"/>
              </a:spcBef>
              <a:spcAft>
                <a:spcPts val="1600"/>
              </a:spcAft>
              <a:buNone/>
            </a:pPr>
            <a:endParaRPr/>
          </a:p>
          <a:p>
            <a:pPr marL="457200" lvl="0" indent="-228600" rtl="0">
              <a:lnSpc>
                <a:spcPct val="115000"/>
              </a:lnSpc>
              <a:spcBef>
                <a:spcPts val="0"/>
              </a:spcBef>
              <a:spcAft>
                <a:spcPts val="1600"/>
              </a:spcAft>
              <a:buChar char="●"/>
            </a:pPr>
            <a:r>
              <a:rPr lang="en"/>
              <a:t>Comprehensive business plans for up to three financially sustainable services that can be launched in one to five years</a:t>
            </a:r>
          </a:p>
        </p:txBody>
      </p:sp>
      <p:sp>
        <p:nvSpPr>
          <p:cNvPr id="103" name="Shape 103"/>
          <p:cNvSpPr txBox="1"/>
          <p:nvPr/>
        </p:nvSpPr>
        <p:spPr>
          <a:xfrm>
            <a:off x="4608000" y="2302800"/>
            <a:ext cx="4224300" cy="4098000"/>
          </a:xfrm>
          <a:prstGeom prst="rect">
            <a:avLst/>
          </a:prstGeom>
          <a:noFill/>
          <a:ln w="19050" cap="flat" cmpd="sng">
            <a:solidFill>
              <a:srgbClr val="108FDE"/>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r>
              <a:rPr lang="en" sz="1800" b="1">
                <a:solidFill>
                  <a:srgbClr val="108FDE"/>
                </a:solidFill>
              </a:rPr>
              <a:t>Water Transportation Strategy for the Boston Harbor Islands National and State Park  </a:t>
            </a:r>
            <a:r>
              <a:rPr lang="en" sz="1800">
                <a:solidFill>
                  <a:schemeClr val="dk1"/>
                </a:solidFill>
              </a:rPr>
              <a:t> </a:t>
            </a:r>
          </a:p>
          <a:p>
            <a:pPr marL="457200" lvl="0" indent="-228600" rtl="0">
              <a:lnSpc>
                <a:spcPct val="115000"/>
              </a:lnSpc>
              <a:spcBef>
                <a:spcPts val="0"/>
              </a:spcBef>
              <a:spcAft>
                <a:spcPts val="1600"/>
              </a:spcAft>
              <a:buClr>
                <a:schemeClr val="dk1"/>
              </a:buClr>
              <a:buChar char="●"/>
            </a:pPr>
            <a:r>
              <a:rPr lang="en">
                <a:solidFill>
                  <a:schemeClr val="dk1"/>
                </a:solidFill>
              </a:rPr>
              <a:t>Baseline site profiles for planning new services  at Park Gateway sites</a:t>
            </a:r>
          </a:p>
          <a:p>
            <a:pPr lvl="0" rtl="0">
              <a:lnSpc>
                <a:spcPct val="115000"/>
              </a:lnSpc>
              <a:spcBef>
                <a:spcPts val="0"/>
              </a:spcBef>
              <a:spcAft>
                <a:spcPts val="1600"/>
              </a:spcAft>
              <a:buNone/>
            </a:pPr>
            <a:endParaRPr>
              <a:solidFill>
                <a:schemeClr val="dk1"/>
              </a:solidFill>
            </a:endParaRPr>
          </a:p>
          <a:p>
            <a:pPr marL="457200" lvl="0" indent="-228600" rtl="0">
              <a:lnSpc>
                <a:spcPct val="115000"/>
              </a:lnSpc>
              <a:spcBef>
                <a:spcPts val="0"/>
              </a:spcBef>
              <a:spcAft>
                <a:spcPts val="1600"/>
              </a:spcAft>
              <a:buClr>
                <a:schemeClr val="dk1"/>
              </a:buClr>
              <a:buChar char="●"/>
            </a:pPr>
            <a:r>
              <a:rPr lang="en">
                <a:solidFill>
                  <a:schemeClr val="dk1"/>
                </a:solidFill>
              </a:rPr>
              <a:t>Strategy and scope for an RFP to procure a ferry service operator including recommendations for one or two new services </a:t>
            </a:r>
          </a:p>
        </p:txBody>
      </p:sp>
      <p:sp>
        <p:nvSpPr>
          <p:cNvPr id="104" name="Shape 104"/>
          <p:cNvSpPr/>
          <p:nvPr/>
        </p:nvSpPr>
        <p:spPr>
          <a:xfrm>
            <a:off x="2072200" y="4029267"/>
            <a:ext cx="271500" cy="510000"/>
          </a:xfrm>
          <a:prstGeom prst="downArrow">
            <a:avLst>
              <a:gd name="adj1" fmla="val 50000"/>
              <a:gd name="adj2" fmla="val 50000"/>
            </a:avLst>
          </a:prstGeom>
          <a:noFill/>
          <a:ln w="19050" cap="flat" cmpd="sng">
            <a:solidFill>
              <a:srgbClr val="108FD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6480000" y="4290600"/>
            <a:ext cx="271500" cy="510000"/>
          </a:xfrm>
          <a:prstGeom prst="downArrow">
            <a:avLst>
              <a:gd name="adj1" fmla="val 50000"/>
              <a:gd name="adj2" fmla="val 50000"/>
            </a:avLst>
          </a:prstGeom>
          <a:noFill/>
          <a:ln w="19050" cap="flat" cmpd="sng">
            <a:solidFill>
              <a:srgbClr val="108FD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114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311700" y="593367"/>
            <a:ext cx="8667900" cy="763600"/>
          </a:xfrm>
          <a:prstGeom prst="rect">
            <a:avLst/>
          </a:prstGeom>
        </p:spPr>
        <p:txBody>
          <a:bodyPr lIns="91425" tIns="91425" rIns="91425" bIns="91425" anchor="t" anchorCtr="0">
            <a:noAutofit/>
          </a:bodyPr>
          <a:lstStyle/>
          <a:p>
            <a:pPr lvl="0" rtl="0">
              <a:spcBef>
                <a:spcPts val="0"/>
              </a:spcBef>
              <a:buNone/>
            </a:pPr>
            <a:r>
              <a:rPr lang="en" sz="2500"/>
              <a:t>Boston to Georges, Spectacle, Peddocks (+ Inter-Island)</a:t>
            </a:r>
            <a:r>
              <a:rPr lang="en" sz="2400"/>
              <a:t> </a:t>
            </a:r>
          </a:p>
        </p:txBody>
      </p:sp>
      <p:sp>
        <p:nvSpPr>
          <p:cNvPr id="222" name="Shape 222"/>
          <p:cNvSpPr txBox="1">
            <a:spLocks noGrp="1"/>
          </p:cNvSpPr>
          <p:nvPr>
            <p:ph type="body" idx="1"/>
          </p:nvPr>
        </p:nvSpPr>
        <p:spPr>
          <a:xfrm>
            <a:off x="311700" y="1536633"/>
            <a:ext cx="3999900" cy="4555200"/>
          </a:xfrm>
          <a:prstGeom prst="rect">
            <a:avLst/>
          </a:prstGeom>
          <a:ln w="9525" cap="flat" cmpd="sng">
            <a:solidFill>
              <a:srgbClr val="108FDE"/>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Insert Map</a:t>
            </a:r>
          </a:p>
        </p:txBody>
      </p:sp>
      <p:sp>
        <p:nvSpPr>
          <p:cNvPr id="223" name="Shape 223"/>
          <p:cNvSpPr txBox="1">
            <a:spLocks noGrp="1"/>
          </p:cNvSpPr>
          <p:nvPr>
            <p:ph type="body" idx="2"/>
          </p:nvPr>
        </p:nvSpPr>
        <p:spPr>
          <a:xfrm>
            <a:off x="4832400" y="1536633"/>
            <a:ext cx="3999900" cy="4555200"/>
          </a:xfrm>
          <a:prstGeom prst="rect">
            <a:avLst/>
          </a:prstGeom>
        </p:spPr>
        <p:txBody>
          <a:bodyPr lIns="91425" tIns="91425" rIns="91425" bIns="91425" anchor="t" anchorCtr="0">
            <a:noAutofit/>
          </a:bodyPr>
          <a:lstStyle/>
          <a:p>
            <a:pPr lvl="0" rtl="0">
              <a:spcBef>
                <a:spcPts val="0"/>
              </a:spcBef>
              <a:buNone/>
            </a:pPr>
            <a:r>
              <a:rPr lang="en" b="1">
                <a:solidFill>
                  <a:schemeClr val="dk1"/>
                </a:solidFill>
              </a:rPr>
              <a:t>Docks: </a:t>
            </a:r>
            <a:r>
              <a:rPr lang="en">
                <a:solidFill>
                  <a:schemeClr val="dk1"/>
                </a:solidFill>
              </a:rPr>
              <a:t> Long Wharf North</a:t>
            </a:r>
          </a:p>
          <a:p>
            <a:pPr lvl="0" rtl="0">
              <a:spcBef>
                <a:spcPts val="0"/>
              </a:spcBef>
              <a:spcAft>
                <a:spcPts val="0"/>
              </a:spcAft>
              <a:buNone/>
            </a:pPr>
            <a:r>
              <a:rPr lang="en" b="1">
                <a:solidFill>
                  <a:schemeClr val="dk1"/>
                </a:solidFill>
              </a:rPr>
              <a:t>Daily Service (Seasonal)</a:t>
            </a:r>
          </a:p>
          <a:p>
            <a:pPr lvl="0" rtl="0">
              <a:spcBef>
                <a:spcPts val="0"/>
              </a:spcBef>
              <a:spcAft>
                <a:spcPts val="0"/>
              </a:spcAft>
              <a:buClr>
                <a:schemeClr val="dk1"/>
              </a:buClr>
              <a:buSzPct val="78571"/>
              <a:buFont typeface="Arial"/>
              <a:buNone/>
            </a:pPr>
            <a:r>
              <a:rPr lang="en">
                <a:solidFill>
                  <a:schemeClr val="dk1"/>
                </a:solidFill>
              </a:rPr>
              <a:t> - Georges: 3 to 7 departures to the island</a:t>
            </a:r>
          </a:p>
          <a:p>
            <a:pPr lvl="0" rtl="0">
              <a:spcBef>
                <a:spcPts val="0"/>
              </a:spcBef>
              <a:spcAft>
                <a:spcPts val="0"/>
              </a:spcAft>
              <a:buClr>
                <a:schemeClr val="dk1"/>
              </a:buClr>
              <a:buSzPct val="78571"/>
              <a:buFont typeface="Arial"/>
              <a:buNone/>
            </a:pPr>
            <a:r>
              <a:rPr lang="en">
                <a:solidFill>
                  <a:schemeClr val="dk1"/>
                </a:solidFill>
              </a:rPr>
              <a:t> - Spectacle: 3 to 6 departures to the island</a:t>
            </a:r>
          </a:p>
          <a:p>
            <a:pPr lvl="0" rtl="0">
              <a:spcBef>
                <a:spcPts val="0"/>
              </a:spcBef>
              <a:spcAft>
                <a:spcPts val="0"/>
              </a:spcAft>
              <a:buNone/>
            </a:pPr>
            <a:r>
              <a:rPr lang="en">
                <a:solidFill>
                  <a:schemeClr val="dk1"/>
                </a:solidFill>
              </a:rPr>
              <a:t> - Peddocks: 2 direct trips to the island</a:t>
            </a:r>
          </a:p>
          <a:p>
            <a:pPr lvl="0" rtl="0">
              <a:spcBef>
                <a:spcPts val="0"/>
              </a:spcBef>
              <a:spcAft>
                <a:spcPts val="0"/>
              </a:spcAft>
              <a:buNone/>
            </a:pPr>
            <a:r>
              <a:rPr lang="en">
                <a:solidFill>
                  <a:schemeClr val="dk1"/>
                </a:solidFill>
              </a:rPr>
              <a:t>Fare -  $17</a:t>
            </a:r>
          </a:p>
          <a:p>
            <a:pPr lvl="0" rtl="0">
              <a:spcBef>
                <a:spcPts val="0"/>
              </a:spcBef>
              <a:spcAft>
                <a:spcPts val="0"/>
              </a:spcAft>
              <a:buNone/>
            </a:pPr>
            <a:r>
              <a:rPr lang="en">
                <a:solidFill>
                  <a:schemeClr val="dk1"/>
                </a:solidFill>
              </a:rPr>
              <a:t>Farebox Recovery - (To be determined)</a:t>
            </a:r>
          </a:p>
          <a:p>
            <a:pPr lvl="0" rtl="0">
              <a:spcBef>
                <a:spcPts val="0"/>
              </a:spcBef>
              <a:spcAft>
                <a:spcPts val="0"/>
              </a:spcAft>
              <a:buNone/>
            </a:pPr>
            <a:endParaRPr>
              <a:solidFill>
                <a:schemeClr val="dk1"/>
              </a:solidFill>
            </a:endParaRPr>
          </a:p>
          <a:p>
            <a:pPr lvl="0" rtl="0">
              <a:spcBef>
                <a:spcPts val="0"/>
              </a:spcBef>
              <a:spcAft>
                <a:spcPts val="0"/>
              </a:spcAft>
              <a:buNone/>
            </a:pPr>
            <a:r>
              <a:rPr lang="en" b="1">
                <a:solidFill>
                  <a:schemeClr val="dk1"/>
                </a:solidFill>
              </a:rPr>
              <a:t>Owner:</a:t>
            </a:r>
            <a:r>
              <a:rPr lang="en">
                <a:solidFill>
                  <a:schemeClr val="dk1"/>
                </a:solidFill>
              </a:rPr>
              <a:t>  BHN contract to BHC</a:t>
            </a:r>
          </a:p>
          <a:p>
            <a:pPr lvl="0" rtl="0">
              <a:spcBef>
                <a:spcPts val="0"/>
              </a:spcBef>
              <a:spcAft>
                <a:spcPts val="0"/>
              </a:spcAft>
              <a:buNone/>
            </a:pPr>
            <a:r>
              <a:rPr lang="en" b="1">
                <a:solidFill>
                  <a:schemeClr val="dk1"/>
                </a:solidFill>
              </a:rPr>
              <a:t>Operator: </a:t>
            </a:r>
            <a:r>
              <a:rPr lang="en">
                <a:solidFill>
                  <a:schemeClr val="dk1"/>
                </a:solidFill>
              </a:rPr>
              <a:t> Boston Harbor Cruises</a:t>
            </a:r>
          </a:p>
          <a:p>
            <a:pPr lvl="0" rtl="0">
              <a:spcBef>
                <a:spcPts val="0"/>
              </a:spcBef>
              <a:spcAft>
                <a:spcPts val="0"/>
              </a:spcAft>
              <a:buNone/>
            </a:pPr>
            <a:endParaRPr>
              <a:solidFill>
                <a:schemeClr val="dk1"/>
              </a:solidFill>
            </a:endParaRPr>
          </a:p>
          <a:p>
            <a:pPr lvl="0" rtl="0">
              <a:spcBef>
                <a:spcPts val="0"/>
              </a:spcBef>
              <a:buClr>
                <a:schemeClr val="dk1"/>
              </a:buClr>
              <a:buSzPct val="78571"/>
              <a:buFont typeface="Arial"/>
              <a:buNone/>
            </a:pPr>
            <a:r>
              <a:rPr lang="en" b="1">
                <a:solidFill>
                  <a:schemeClr val="dk1"/>
                </a:solidFill>
              </a:rPr>
              <a:t>Funding: </a:t>
            </a:r>
            <a:r>
              <a:rPr lang="en">
                <a:solidFill>
                  <a:schemeClr val="dk1"/>
                </a:solidFill>
              </a:rPr>
              <a:t>Farebox</a:t>
            </a:r>
          </a:p>
          <a:p>
            <a:pPr lvl="0" rtl="0">
              <a:spcBef>
                <a:spcPts val="0"/>
              </a:spcBef>
              <a:buClr>
                <a:schemeClr val="dk1"/>
              </a:buClr>
              <a:buSzPct val="78571"/>
              <a:buFont typeface="Arial"/>
              <a:buNone/>
            </a:pPr>
            <a:endParaRPr/>
          </a:p>
          <a:p>
            <a:pPr lvl="0" rtl="0">
              <a:spcBef>
                <a:spcPts val="0"/>
              </a:spcBef>
              <a:buNone/>
            </a:pPr>
            <a:endParaRPr/>
          </a:p>
        </p:txBody>
      </p:sp>
      <p:pic>
        <p:nvPicPr>
          <p:cNvPr id="224" name="Shape 224" descr="Boston Harbor - Georges, Spectacle, and Peddocks.jpg"/>
          <p:cNvPicPr preferRelativeResize="0"/>
          <p:nvPr/>
        </p:nvPicPr>
        <p:blipFill rotWithShape="1">
          <a:blip r:embed="rId3" cstate="print">
            <a:alphaModFix/>
          </a:blip>
          <a:srcRect r="9526"/>
          <a:stretch/>
        </p:blipFill>
        <p:spPr>
          <a:xfrm>
            <a:off x="311700" y="1536633"/>
            <a:ext cx="3999897" cy="4555200"/>
          </a:xfrm>
          <a:prstGeom prst="rect">
            <a:avLst/>
          </a:prstGeom>
          <a:noFill/>
          <a:ln>
            <a:noFill/>
          </a:ln>
        </p:spPr>
      </p:pic>
    </p:spTree>
    <p:extLst>
      <p:ext uri="{BB962C8B-B14F-4D97-AF65-F5344CB8AC3E}">
        <p14:creationId xmlns:p14="http://schemas.microsoft.com/office/powerpoint/2010/main" val="1965470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rtl="0">
              <a:spcBef>
                <a:spcPts val="0"/>
              </a:spcBef>
              <a:buNone/>
            </a:pPr>
            <a:r>
              <a:rPr lang="en"/>
              <a:t>Hingham and Hull to Five Islands</a:t>
            </a:r>
          </a:p>
        </p:txBody>
      </p:sp>
      <p:sp>
        <p:nvSpPr>
          <p:cNvPr id="230" name="Shape 230"/>
          <p:cNvSpPr txBox="1">
            <a:spLocks noGrp="1"/>
          </p:cNvSpPr>
          <p:nvPr>
            <p:ph type="body" idx="1"/>
          </p:nvPr>
        </p:nvSpPr>
        <p:spPr>
          <a:xfrm>
            <a:off x="311700" y="1536633"/>
            <a:ext cx="3999900" cy="4555200"/>
          </a:xfrm>
          <a:prstGeom prst="rect">
            <a:avLst/>
          </a:prstGeom>
          <a:ln w="9525" cap="flat" cmpd="sng">
            <a:solidFill>
              <a:srgbClr val="108FDE"/>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Insert Map</a:t>
            </a:r>
          </a:p>
        </p:txBody>
      </p:sp>
      <p:sp>
        <p:nvSpPr>
          <p:cNvPr id="231" name="Shape 231"/>
          <p:cNvSpPr txBox="1">
            <a:spLocks noGrp="1"/>
          </p:cNvSpPr>
          <p:nvPr>
            <p:ph type="body" idx="2"/>
          </p:nvPr>
        </p:nvSpPr>
        <p:spPr>
          <a:xfrm>
            <a:off x="4832400" y="1536633"/>
            <a:ext cx="3999900" cy="4555200"/>
          </a:xfrm>
          <a:prstGeom prst="rect">
            <a:avLst/>
          </a:prstGeom>
        </p:spPr>
        <p:txBody>
          <a:bodyPr lIns="91425" tIns="91425" rIns="91425" bIns="91425" anchor="t" anchorCtr="0">
            <a:noAutofit/>
          </a:bodyPr>
          <a:lstStyle/>
          <a:p>
            <a:pPr lvl="0" rtl="0">
              <a:spcBef>
                <a:spcPts val="0"/>
              </a:spcBef>
              <a:buNone/>
            </a:pPr>
            <a:r>
              <a:rPr lang="en" b="1">
                <a:solidFill>
                  <a:schemeClr val="dk1"/>
                </a:solidFill>
              </a:rPr>
              <a:t>Docks: </a:t>
            </a:r>
            <a:r>
              <a:rPr lang="en">
                <a:solidFill>
                  <a:schemeClr val="dk1"/>
                </a:solidFill>
              </a:rPr>
              <a:t> Hewitt’s Cove, Pemberton Point</a:t>
            </a:r>
          </a:p>
          <a:p>
            <a:pPr lvl="0" rtl="0">
              <a:spcBef>
                <a:spcPts val="0"/>
              </a:spcBef>
              <a:spcAft>
                <a:spcPts val="0"/>
              </a:spcAft>
              <a:buNone/>
            </a:pPr>
            <a:r>
              <a:rPr lang="en" b="1">
                <a:solidFill>
                  <a:schemeClr val="dk1"/>
                </a:solidFill>
              </a:rPr>
              <a:t>Daily Service (Seasonal)</a:t>
            </a:r>
          </a:p>
          <a:p>
            <a:pPr lvl="0" rtl="0">
              <a:spcBef>
                <a:spcPts val="0"/>
              </a:spcBef>
              <a:spcAft>
                <a:spcPts val="0"/>
              </a:spcAft>
              <a:buNone/>
            </a:pPr>
            <a:r>
              <a:rPr lang="en">
                <a:solidFill>
                  <a:schemeClr val="dk1"/>
                </a:solidFill>
              </a:rPr>
              <a:t> - Grape: 5 landings/day (Wed. to Sun. only)</a:t>
            </a:r>
          </a:p>
          <a:p>
            <a:pPr lvl="0" rtl="0">
              <a:spcBef>
                <a:spcPts val="0"/>
              </a:spcBef>
              <a:spcAft>
                <a:spcPts val="0"/>
              </a:spcAft>
              <a:buNone/>
            </a:pPr>
            <a:r>
              <a:rPr lang="en">
                <a:solidFill>
                  <a:schemeClr val="dk1"/>
                </a:solidFill>
              </a:rPr>
              <a:t> - Peddocks: 6 landings/day</a:t>
            </a:r>
          </a:p>
          <a:p>
            <a:pPr lvl="0" rtl="0">
              <a:spcBef>
                <a:spcPts val="0"/>
              </a:spcBef>
              <a:spcAft>
                <a:spcPts val="0"/>
              </a:spcAft>
              <a:buNone/>
            </a:pPr>
            <a:r>
              <a:rPr lang="en">
                <a:solidFill>
                  <a:schemeClr val="dk1"/>
                </a:solidFill>
              </a:rPr>
              <a:t> - Georges: 7 landings/day</a:t>
            </a:r>
          </a:p>
          <a:p>
            <a:pPr lvl="0" rtl="0">
              <a:spcBef>
                <a:spcPts val="0"/>
              </a:spcBef>
              <a:spcAft>
                <a:spcPts val="0"/>
              </a:spcAft>
              <a:buNone/>
            </a:pPr>
            <a:r>
              <a:rPr lang="en">
                <a:solidFill>
                  <a:schemeClr val="dk1"/>
                </a:solidFill>
              </a:rPr>
              <a:t> - Lovells: 4 landings/day</a:t>
            </a:r>
          </a:p>
          <a:p>
            <a:pPr lvl="0" rtl="0">
              <a:spcBef>
                <a:spcPts val="0"/>
              </a:spcBef>
              <a:spcAft>
                <a:spcPts val="0"/>
              </a:spcAft>
              <a:buNone/>
            </a:pPr>
            <a:r>
              <a:rPr lang="en">
                <a:solidFill>
                  <a:schemeClr val="dk1"/>
                </a:solidFill>
              </a:rPr>
              <a:t> - Bumpkin: 3 landings/day (Wed. to Sun. only)</a:t>
            </a:r>
          </a:p>
          <a:p>
            <a:pPr lvl="0" rtl="0">
              <a:spcBef>
                <a:spcPts val="0"/>
              </a:spcBef>
              <a:spcAft>
                <a:spcPts val="0"/>
              </a:spcAft>
              <a:buNone/>
            </a:pPr>
            <a:r>
              <a:rPr lang="en">
                <a:solidFill>
                  <a:schemeClr val="dk1"/>
                </a:solidFill>
              </a:rPr>
              <a:t>Fare -  $17</a:t>
            </a:r>
          </a:p>
          <a:p>
            <a:pPr lvl="0" rtl="0">
              <a:spcBef>
                <a:spcPts val="0"/>
              </a:spcBef>
              <a:spcAft>
                <a:spcPts val="0"/>
              </a:spcAft>
              <a:buNone/>
            </a:pPr>
            <a:r>
              <a:rPr lang="en">
                <a:solidFill>
                  <a:schemeClr val="dk1"/>
                </a:solidFill>
              </a:rPr>
              <a:t>Farebox Recovery - (To be determined)</a:t>
            </a:r>
          </a:p>
          <a:p>
            <a:pPr lvl="0" rtl="0">
              <a:spcBef>
                <a:spcPts val="0"/>
              </a:spcBef>
              <a:spcAft>
                <a:spcPts val="0"/>
              </a:spcAft>
              <a:buNone/>
            </a:pPr>
            <a:endParaRPr>
              <a:solidFill>
                <a:schemeClr val="dk1"/>
              </a:solidFill>
            </a:endParaRPr>
          </a:p>
          <a:p>
            <a:pPr lvl="0" rtl="0">
              <a:spcBef>
                <a:spcPts val="0"/>
              </a:spcBef>
              <a:spcAft>
                <a:spcPts val="0"/>
              </a:spcAft>
              <a:buNone/>
            </a:pPr>
            <a:r>
              <a:rPr lang="en" b="1">
                <a:solidFill>
                  <a:schemeClr val="dk1"/>
                </a:solidFill>
              </a:rPr>
              <a:t>Owner:</a:t>
            </a:r>
            <a:r>
              <a:rPr lang="en">
                <a:solidFill>
                  <a:schemeClr val="dk1"/>
                </a:solidFill>
              </a:rPr>
              <a:t>  BHN contracts with BHC</a:t>
            </a:r>
          </a:p>
          <a:p>
            <a:pPr lvl="0" rtl="0">
              <a:spcBef>
                <a:spcPts val="0"/>
              </a:spcBef>
              <a:spcAft>
                <a:spcPts val="0"/>
              </a:spcAft>
              <a:buNone/>
            </a:pPr>
            <a:r>
              <a:rPr lang="en" b="1">
                <a:solidFill>
                  <a:schemeClr val="dk1"/>
                </a:solidFill>
              </a:rPr>
              <a:t>Operator: </a:t>
            </a:r>
            <a:r>
              <a:rPr lang="en">
                <a:solidFill>
                  <a:schemeClr val="dk1"/>
                </a:solidFill>
              </a:rPr>
              <a:t> Boston Harbor Cruises</a:t>
            </a:r>
          </a:p>
          <a:p>
            <a:pPr lvl="0" rtl="0">
              <a:spcBef>
                <a:spcPts val="0"/>
              </a:spcBef>
              <a:buClr>
                <a:schemeClr val="dk1"/>
              </a:buClr>
              <a:buSzPct val="78571"/>
              <a:buFont typeface="Arial"/>
              <a:buNone/>
            </a:pPr>
            <a:r>
              <a:rPr lang="en" b="1">
                <a:solidFill>
                  <a:schemeClr val="dk1"/>
                </a:solidFill>
              </a:rPr>
              <a:t>Funding: </a:t>
            </a:r>
            <a:r>
              <a:rPr lang="en">
                <a:solidFill>
                  <a:schemeClr val="dk1"/>
                </a:solidFill>
              </a:rPr>
              <a:t>Farebox</a:t>
            </a:r>
          </a:p>
          <a:p>
            <a:pPr lvl="0" rtl="0">
              <a:spcBef>
                <a:spcPts val="0"/>
              </a:spcBef>
              <a:buClr>
                <a:schemeClr val="dk1"/>
              </a:buClr>
              <a:buSzPct val="78571"/>
              <a:buFont typeface="Arial"/>
              <a:buNone/>
            </a:pPr>
            <a:endParaRPr/>
          </a:p>
          <a:p>
            <a:pPr lvl="0" rtl="0">
              <a:spcBef>
                <a:spcPts val="0"/>
              </a:spcBef>
              <a:buNone/>
            </a:pPr>
            <a:endParaRPr/>
          </a:p>
        </p:txBody>
      </p:sp>
      <p:pic>
        <p:nvPicPr>
          <p:cNvPr id="232" name="Shape 232" descr="Boston Harbor Hingham-Hull to five Islands.jpg"/>
          <p:cNvPicPr preferRelativeResize="0"/>
          <p:nvPr/>
        </p:nvPicPr>
        <p:blipFill rotWithShape="1">
          <a:blip r:embed="rId3" cstate="print">
            <a:alphaModFix/>
          </a:blip>
          <a:srcRect r="9526"/>
          <a:stretch/>
        </p:blipFill>
        <p:spPr>
          <a:xfrm>
            <a:off x="311700" y="1536633"/>
            <a:ext cx="3999897" cy="4555200"/>
          </a:xfrm>
          <a:prstGeom prst="rect">
            <a:avLst/>
          </a:prstGeom>
          <a:noFill/>
          <a:ln>
            <a:noFill/>
          </a:ln>
        </p:spPr>
      </p:pic>
    </p:spTree>
    <p:extLst>
      <p:ext uri="{BB962C8B-B14F-4D97-AF65-F5344CB8AC3E}">
        <p14:creationId xmlns:p14="http://schemas.microsoft.com/office/powerpoint/2010/main" val="1332787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rtl="0">
              <a:spcBef>
                <a:spcPts val="0"/>
              </a:spcBef>
              <a:buNone/>
            </a:pPr>
            <a:r>
              <a:rPr lang="en"/>
              <a:t>Boston to Thompson Island </a:t>
            </a:r>
          </a:p>
        </p:txBody>
      </p:sp>
      <p:sp>
        <p:nvSpPr>
          <p:cNvPr id="238" name="Shape 238"/>
          <p:cNvSpPr txBox="1">
            <a:spLocks noGrp="1"/>
          </p:cNvSpPr>
          <p:nvPr>
            <p:ph type="body" idx="1"/>
          </p:nvPr>
        </p:nvSpPr>
        <p:spPr>
          <a:xfrm>
            <a:off x="311700" y="1536633"/>
            <a:ext cx="3999900" cy="4555200"/>
          </a:xfrm>
          <a:prstGeom prst="rect">
            <a:avLst/>
          </a:prstGeom>
          <a:ln w="9525" cap="flat" cmpd="sng">
            <a:solidFill>
              <a:srgbClr val="108FDE"/>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Insert Map</a:t>
            </a:r>
          </a:p>
        </p:txBody>
      </p:sp>
      <p:sp>
        <p:nvSpPr>
          <p:cNvPr id="239" name="Shape 239"/>
          <p:cNvSpPr txBox="1">
            <a:spLocks noGrp="1"/>
          </p:cNvSpPr>
          <p:nvPr>
            <p:ph type="body" idx="2"/>
          </p:nvPr>
        </p:nvSpPr>
        <p:spPr>
          <a:xfrm>
            <a:off x="4832400" y="1536633"/>
            <a:ext cx="3999900" cy="4555200"/>
          </a:xfrm>
          <a:prstGeom prst="rect">
            <a:avLst/>
          </a:prstGeom>
        </p:spPr>
        <p:txBody>
          <a:bodyPr lIns="91425" tIns="91425" rIns="91425" bIns="91425" anchor="t" anchorCtr="0">
            <a:noAutofit/>
          </a:bodyPr>
          <a:lstStyle/>
          <a:p>
            <a:pPr lvl="0" rtl="0">
              <a:spcBef>
                <a:spcPts val="0"/>
              </a:spcBef>
              <a:buNone/>
            </a:pPr>
            <a:r>
              <a:rPr lang="en" b="1">
                <a:solidFill>
                  <a:schemeClr val="dk1"/>
                </a:solidFill>
              </a:rPr>
              <a:t>Docks: </a:t>
            </a:r>
            <a:r>
              <a:rPr lang="en">
                <a:solidFill>
                  <a:schemeClr val="dk1"/>
                </a:solidFill>
              </a:rPr>
              <a:t> EDIC/Marine Industrial Park</a:t>
            </a:r>
          </a:p>
          <a:p>
            <a:pPr lvl="0" rtl="0">
              <a:spcBef>
                <a:spcPts val="0"/>
              </a:spcBef>
              <a:spcAft>
                <a:spcPts val="0"/>
              </a:spcAft>
              <a:buNone/>
            </a:pPr>
            <a:r>
              <a:rPr lang="en" b="1">
                <a:solidFill>
                  <a:schemeClr val="dk1"/>
                </a:solidFill>
              </a:rPr>
              <a:t>Daily Service (Seasonal)</a:t>
            </a:r>
          </a:p>
          <a:p>
            <a:pPr lvl="0" rtl="0">
              <a:spcBef>
                <a:spcPts val="0"/>
              </a:spcBef>
              <a:spcAft>
                <a:spcPts val="0"/>
              </a:spcAft>
              <a:buNone/>
            </a:pPr>
            <a:r>
              <a:rPr lang="en">
                <a:solidFill>
                  <a:schemeClr val="dk1"/>
                </a:solidFill>
              </a:rPr>
              <a:t>Frequency -  3 weekend departures to the island</a:t>
            </a:r>
          </a:p>
          <a:p>
            <a:pPr lvl="0" rtl="0">
              <a:spcBef>
                <a:spcPts val="0"/>
              </a:spcBef>
              <a:spcAft>
                <a:spcPts val="0"/>
              </a:spcAft>
              <a:buNone/>
            </a:pPr>
            <a:r>
              <a:rPr lang="en">
                <a:solidFill>
                  <a:schemeClr val="dk1"/>
                </a:solidFill>
              </a:rPr>
              <a:t>Fare -  $17</a:t>
            </a:r>
          </a:p>
          <a:p>
            <a:pPr lvl="0" rtl="0">
              <a:spcBef>
                <a:spcPts val="0"/>
              </a:spcBef>
              <a:spcAft>
                <a:spcPts val="0"/>
              </a:spcAft>
              <a:buNone/>
            </a:pPr>
            <a:r>
              <a:rPr lang="en">
                <a:solidFill>
                  <a:schemeClr val="dk1"/>
                </a:solidFill>
              </a:rPr>
              <a:t>Farebox Recovery - (To be determined)</a:t>
            </a:r>
          </a:p>
          <a:p>
            <a:pPr lvl="0" rtl="0">
              <a:spcBef>
                <a:spcPts val="0"/>
              </a:spcBef>
              <a:buNone/>
            </a:pPr>
            <a:endParaRPr>
              <a:solidFill>
                <a:schemeClr val="dk1"/>
              </a:solidFill>
            </a:endParaRPr>
          </a:p>
          <a:p>
            <a:pPr lvl="0" rtl="0">
              <a:spcBef>
                <a:spcPts val="0"/>
              </a:spcBef>
              <a:spcAft>
                <a:spcPts val="0"/>
              </a:spcAft>
              <a:buNone/>
            </a:pPr>
            <a:r>
              <a:rPr lang="en" b="1">
                <a:solidFill>
                  <a:schemeClr val="dk1"/>
                </a:solidFill>
              </a:rPr>
              <a:t>Owner/Operator:</a:t>
            </a:r>
            <a:r>
              <a:rPr lang="en">
                <a:solidFill>
                  <a:schemeClr val="dk1"/>
                </a:solidFill>
              </a:rPr>
              <a:t>  Thompson Island Outward Bound owns and operates the boat</a:t>
            </a:r>
          </a:p>
          <a:p>
            <a:pPr lvl="0" rtl="0">
              <a:spcBef>
                <a:spcPts val="0"/>
              </a:spcBef>
              <a:spcAft>
                <a:spcPts val="0"/>
              </a:spcAft>
              <a:buNone/>
            </a:pPr>
            <a:endParaRPr>
              <a:solidFill>
                <a:schemeClr val="dk1"/>
              </a:solidFill>
            </a:endParaRPr>
          </a:p>
          <a:p>
            <a:pPr lvl="0" rtl="0">
              <a:spcBef>
                <a:spcPts val="0"/>
              </a:spcBef>
              <a:buClr>
                <a:schemeClr val="dk1"/>
              </a:buClr>
              <a:buSzPct val="78571"/>
              <a:buFont typeface="Arial"/>
              <a:buNone/>
            </a:pPr>
            <a:r>
              <a:rPr lang="en" b="1">
                <a:solidFill>
                  <a:schemeClr val="dk1"/>
                </a:solidFill>
              </a:rPr>
              <a:t>Funding: </a:t>
            </a:r>
            <a:r>
              <a:rPr lang="en">
                <a:solidFill>
                  <a:schemeClr val="dk1"/>
                </a:solidFill>
              </a:rPr>
              <a:t>Thompson Island and farebox</a:t>
            </a:r>
          </a:p>
          <a:p>
            <a:pPr lvl="0" rtl="0">
              <a:spcBef>
                <a:spcPts val="0"/>
              </a:spcBef>
              <a:buClr>
                <a:schemeClr val="dk1"/>
              </a:buClr>
              <a:buSzPct val="78571"/>
              <a:buFont typeface="Arial"/>
              <a:buNone/>
            </a:pPr>
            <a:endParaRPr/>
          </a:p>
          <a:p>
            <a:pPr lvl="0" rtl="0">
              <a:spcBef>
                <a:spcPts val="0"/>
              </a:spcBef>
              <a:buNone/>
            </a:pPr>
            <a:endParaRPr/>
          </a:p>
        </p:txBody>
      </p:sp>
      <p:pic>
        <p:nvPicPr>
          <p:cNvPr id="240" name="Shape 240" descr="Boston Harbor - Thompson Island.jpg"/>
          <p:cNvPicPr preferRelativeResize="0"/>
          <p:nvPr/>
        </p:nvPicPr>
        <p:blipFill rotWithShape="1">
          <a:blip r:embed="rId3" cstate="print">
            <a:alphaModFix/>
          </a:blip>
          <a:srcRect r="9526"/>
          <a:stretch/>
        </p:blipFill>
        <p:spPr>
          <a:xfrm>
            <a:off x="311700" y="1536633"/>
            <a:ext cx="3999897" cy="4555200"/>
          </a:xfrm>
          <a:prstGeom prst="rect">
            <a:avLst/>
          </a:prstGeom>
          <a:noFill/>
          <a:ln>
            <a:noFill/>
          </a:ln>
        </p:spPr>
      </p:pic>
    </p:spTree>
    <p:extLst>
      <p:ext uri="{BB962C8B-B14F-4D97-AF65-F5344CB8AC3E}">
        <p14:creationId xmlns:p14="http://schemas.microsoft.com/office/powerpoint/2010/main" val="1678677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rtl="0">
              <a:spcBef>
                <a:spcPts val="0"/>
              </a:spcBef>
              <a:buNone/>
            </a:pPr>
            <a:r>
              <a:rPr lang="en"/>
              <a:t>Boston and Hull to Boston Light </a:t>
            </a:r>
          </a:p>
        </p:txBody>
      </p:sp>
      <p:sp>
        <p:nvSpPr>
          <p:cNvPr id="246" name="Shape 246"/>
          <p:cNvSpPr txBox="1">
            <a:spLocks noGrp="1"/>
          </p:cNvSpPr>
          <p:nvPr>
            <p:ph type="body" idx="1"/>
          </p:nvPr>
        </p:nvSpPr>
        <p:spPr>
          <a:xfrm>
            <a:off x="311700" y="1536633"/>
            <a:ext cx="3999900" cy="4555200"/>
          </a:xfrm>
          <a:prstGeom prst="rect">
            <a:avLst/>
          </a:prstGeom>
          <a:ln w="9525" cap="flat" cmpd="sng">
            <a:solidFill>
              <a:srgbClr val="108FDE"/>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Insert Map</a:t>
            </a:r>
          </a:p>
        </p:txBody>
      </p:sp>
      <p:sp>
        <p:nvSpPr>
          <p:cNvPr id="247" name="Shape 247"/>
          <p:cNvSpPr txBox="1">
            <a:spLocks noGrp="1"/>
          </p:cNvSpPr>
          <p:nvPr>
            <p:ph type="body" idx="2"/>
          </p:nvPr>
        </p:nvSpPr>
        <p:spPr>
          <a:xfrm>
            <a:off x="4832400" y="1536633"/>
            <a:ext cx="3999900" cy="4555200"/>
          </a:xfrm>
          <a:prstGeom prst="rect">
            <a:avLst/>
          </a:prstGeom>
        </p:spPr>
        <p:txBody>
          <a:bodyPr lIns="91425" tIns="91425" rIns="91425" bIns="91425" anchor="t" anchorCtr="0">
            <a:noAutofit/>
          </a:bodyPr>
          <a:lstStyle/>
          <a:p>
            <a:pPr lvl="0" rtl="0">
              <a:spcBef>
                <a:spcPts val="0"/>
              </a:spcBef>
              <a:buNone/>
            </a:pPr>
            <a:r>
              <a:rPr lang="en" b="1">
                <a:solidFill>
                  <a:schemeClr val="dk1"/>
                </a:solidFill>
              </a:rPr>
              <a:t>Docks: </a:t>
            </a:r>
            <a:r>
              <a:rPr lang="en">
                <a:solidFill>
                  <a:schemeClr val="dk1"/>
                </a:solidFill>
              </a:rPr>
              <a:t> Central Wharf and Pemberton Point</a:t>
            </a:r>
          </a:p>
          <a:p>
            <a:pPr lvl="0" rtl="0">
              <a:spcBef>
                <a:spcPts val="0"/>
              </a:spcBef>
              <a:spcAft>
                <a:spcPts val="0"/>
              </a:spcAft>
              <a:buNone/>
            </a:pPr>
            <a:r>
              <a:rPr lang="en" b="1">
                <a:solidFill>
                  <a:schemeClr val="dk1"/>
                </a:solidFill>
              </a:rPr>
              <a:t>Daily Service (Seasonal)</a:t>
            </a:r>
          </a:p>
          <a:p>
            <a:pPr lvl="0" rtl="0">
              <a:spcBef>
                <a:spcPts val="0"/>
              </a:spcBef>
              <a:spcAft>
                <a:spcPts val="0"/>
              </a:spcAft>
              <a:buNone/>
            </a:pPr>
            <a:r>
              <a:rPr lang="en">
                <a:solidFill>
                  <a:schemeClr val="dk1"/>
                </a:solidFill>
              </a:rPr>
              <a:t> - 2 departures per day to Little Brewster from Boston on Friday, Saturday, and Sunday</a:t>
            </a:r>
          </a:p>
          <a:p>
            <a:pPr lvl="0" rtl="0">
              <a:spcBef>
                <a:spcPts val="0"/>
              </a:spcBef>
              <a:spcAft>
                <a:spcPts val="0"/>
              </a:spcAft>
              <a:buNone/>
            </a:pPr>
            <a:r>
              <a:rPr lang="en">
                <a:solidFill>
                  <a:schemeClr val="dk1"/>
                </a:solidFill>
              </a:rPr>
              <a:t> - 3 departures from Hull two days each summer</a:t>
            </a:r>
          </a:p>
          <a:p>
            <a:pPr lvl="0" rtl="0">
              <a:spcBef>
                <a:spcPts val="0"/>
              </a:spcBef>
              <a:spcAft>
                <a:spcPts val="0"/>
              </a:spcAft>
              <a:buNone/>
            </a:pPr>
            <a:r>
              <a:rPr lang="en">
                <a:solidFill>
                  <a:schemeClr val="dk1"/>
                </a:solidFill>
              </a:rPr>
              <a:t>Fare -  $30 ($41 if climbing the light house)</a:t>
            </a:r>
          </a:p>
          <a:p>
            <a:pPr lvl="0" rtl="0">
              <a:spcBef>
                <a:spcPts val="0"/>
              </a:spcBef>
              <a:spcAft>
                <a:spcPts val="0"/>
              </a:spcAft>
              <a:buNone/>
            </a:pPr>
            <a:r>
              <a:rPr lang="en">
                <a:solidFill>
                  <a:schemeClr val="dk1"/>
                </a:solidFill>
              </a:rPr>
              <a:t>Farebox Recovery - (To be determined)</a:t>
            </a:r>
          </a:p>
          <a:p>
            <a:pPr lvl="0" rtl="0">
              <a:spcBef>
                <a:spcPts val="0"/>
              </a:spcBef>
              <a:spcAft>
                <a:spcPts val="0"/>
              </a:spcAft>
              <a:buNone/>
            </a:pPr>
            <a:endParaRPr>
              <a:solidFill>
                <a:schemeClr val="dk1"/>
              </a:solidFill>
            </a:endParaRPr>
          </a:p>
          <a:p>
            <a:pPr lvl="0" rtl="0">
              <a:spcBef>
                <a:spcPts val="0"/>
              </a:spcBef>
              <a:spcAft>
                <a:spcPts val="0"/>
              </a:spcAft>
              <a:buNone/>
            </a:pPr>
            <a:r>
              <a:rPr lang="en" b="1">
                <a:solidFill>
                  <a:schemeClr val="dk1"/>
                </a:solidFill>
              </a:rPr>
              <a:t>Owner:</a:t>
            </a:r>
            <a:r>
              <a:rPr lang="en">
                <a:solidFill>
                  <a:schemeClr val="dk1"/>
                </a:solidFill>
              </a:rPr>
              <a:t>  BHN contracts with UMass Marine Operations</a:t>
            </a:r>
          </a:p>
          <a:p>
            <a:pPr lvl="0" rtl="0">
              <a:spcBef>
                <a:spcPts val="0"/>
              </a:spcBef>
              <a:spcAft>
                <a:spcPts val="0"/>
              </a:spcAft>
              <a:buNone/>
            </a:pPr>
            <a:r>
              <a:rPr lang="en" b="1">
                <a:solidFill>
                  <a:schemeClr val="dk1"/>
                </a:solidFill>
              </a:rPr>
              <a:t>Operator: </a:t>
            </a:r>
            <a:r>
              <a:rPr lang="en">
                <a:solidFill>
                  <a:schemeClr val="dk1"/>
                </a:solidFill>
              </a:rPr>
              <a:t> UMass Marine Operations</a:t>
            </a:r>
          </a:p>
          <a:p>
            <a:pPr lvl="0" rtl="0">
              <a:spcBef>
                <a:spcPts val="0"/>
              </a:spcBef>
              <a:spcAft>
                <a:spcPts val="0"/>
              </a:spcAft>
              <a:buNone/>
            </a:pPr>
            <a:endParaRPr>
              <a:solidFill>
                <a:schemeClr val="dk1"/>
              </a:solidFill>
            </a:endParaRPr>
          </a:p>
          <a:p>
            <a:pPr lvl="0" rtl="0">
              <a:spcBef>
                <a:spcPts val="0"/>
              </a:spcBef>
              <a:buClr>
                <a:schemeClr val="dk1"/>
              </a:buClr>
              <a:buSzPct val="78571"/>
              <a:buFont typeface="Arial"/>
              <a:buNone/>
            </a:pPr>
            <a:r>
              <a:rPr lang="en" b="1">
                <a:solidFill>
                  <a:schemeClr val="dk1"/>
                </a:solidFill>
              </a:rPr>
              <a:t>Funding: </a:t>
            </a:r>
            <a:r>
              <a:rPr lang="en">
                <a:solidFill>
                  <a:schemeClr val="dk1"/>
                </a:solidFill>
              </a:rPr>
              <a:t>Farebox</a:t>
            </a:r>
          </a:p>
          <a:p>
            <a:pPr lvl="0" rtl="0">
              <a:spcBef>
                <a:spcPts val="0"/>
              </a:spcBef>
              <a:buClr>
                <a:schemeClr val="dk1"/>
              </a:buClr>
              <a:buSzPct val="78571"/>
              <a:buFont typeface="Arial"/>
              <a:buNone/>
            </a:pPr>
            <a:endParaRPr/>
          </a:p>
          <a:p>
            <a:pPr lvl="0" rtl="0">
              <a:spcBef>
                <a:spcPts val="0"/>
              </a:spcBef>
              <a:buNone/>
            </a:pPr>
            <a:endParaRPr/>
          </a:p>
        </p:txBody>
      </p:sp>
      <p:sp>
        <p:nvSpPr>
          <p:cNvPr id="248" name="Shape 248"/>
          <p:cNvSpPr/>
          <p:nvPr/>
        </p:nvSpPr>
        <p:spPr>
          <a:xfrm>
            <a:off x="3478350" y="3552333"/>
            <a:ext cx="147900" cy="164400"/>
          </a:xfrm>
          <a:prstGeom prst="ellipse">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endParaRPr>
          </a:p>
        </p:txBody>
      </p:sp>
      <p:pic>
        <p:nvPicPr>
          <p:cNvPr id="249" name="Shape 249" descr="Boston Harbor - Boston Light From Boston to Hull.jpg"/>
          <p:cNvPicPr preferRelativeResize="0"/>
          <p:nvPr/>
        </p:nvPicPr>
        <p:blipFill rotWithShape="1">
          <a:blip r:embed="rId3" cstate="print">
            <a:alphaModFix/>
          </a:blip>
          <a:srcRect r="9526"/>
          <a:stretch/>
        </p:blipFill>
        <p:spPr>
          <a:xfrm>
            <a:off x="311700" y="1536633"/>
            <a:ext cx="3999897" cy="4555200"/>
          </a:xfrm>
          <a:prstGeom prst="rect">
            <a:avLst/>
          </a:prstGeom>
          <a:noFill/>
          <a:ln>
            <a:noFill/>
          </a:ln>
        </p:spPr>
      </p:pic>
    </p:spTree>
    <p:extLst>
      <p:ext uri="{BB962C8B-B14F-4D97-AF65-F5344CB8AC3E}">
        <p14:creationId xmlns:p14="http://schemas.microsoft.com/office/powerpoint/2010/main" val="1093776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311700" y="1536633"/>
            <a:ext cx="2685600" cy="4555200"/>
          </a:xfrm>
          <a:prstGeom prst="rect">
            <a:avLst/>
          </a:prstGeom>
          <a:ln w="19050" cap="flat" cmpd="sng">
            <a:solidFill>
              <a:srgbClr val="108FDE"/>
            </a:solidFill>
            <a:prstDash val="solid"/>
            <a:round/>
            <a:headEnd type="none" w="med" len="med"/>
            <a:tailEnd type="none" w="med" len="med"/>
          </a:ln>
        </p:spPr>
        <p:txBody>
          <a:bodyPr lIns="91425" tIns="91425" rIns="91425" bIns="91425" anchor="t" anchorCtr="0">
            <a:noAutofit/>
          </a:bodyPr>
          <a:lstStyle/>
          <a:p>
            <a:pPr lvl="0">
              <a:spcBef>
                <a:spcPts val="0"/>
              </a:spcBef>
              <a:buNone/>
            </a:pPr>
            <a:endParaRPr/>
          </a:p>
        </p:txBody>
      </p:sp>
      <p:pic>
        <p:nvPicPr>
          <p:cNvPr id="290" name="Shape 290" descr="download (3).jpg"/>
          <p:cNvPicPr preferRelativeResize="0"/>
          <p:nvPr/>
        </p:nvPicPr>
        <p:blipFill rotWithShape="1">
          <a:blip r:embed="rId3" cstate="print">
            <a:alphaModFix/>
          </a:blip>
          <a:srcRect l="17308" t="15383" r="13458"/>
          <a:stretch/>
        </p:blipFill>
        <p:spPr>
          <a:xfrm>
            <a:off x="361050" y="3495900"/>
            <a:ext cx="1272600" cy="1166400"/>
          </a:xfrm>
          <a:prstGeom prst="rect">
            <a:avLst/>
          </a:prstGeom>
          <a:noFill/>
          <a:ln>
            <a:noFill/>
          </a:ln>
        </p:spPr>
      </p:pic>
      <p:sp>
        <p:nvSpPr>
          <p:cNvPr id="291" name="Shape 291"/>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a:t>Service Delivery Model</a:t>
            </a:r>
          </a:p>
        </p:txBody>
      </p:sp>
      <p:sp>
        <p:nvSpPr>
          <p:cNvPr id="292" name="Shape 292"/>
          <p:cNvSpPr txBox="1">
            <a:spLocks noGrp="1"/>
          </p:cNvSpPr>
          <p:nvPr>
            <p:ph type="body" idx="1"/>
          </p:nvPr>
        </p:nvSpPr>
        <p:spPr>
          <a:xfrm>
            <a:off x="6146850" y="1536633"/>
            <a:ext cx="2685600" cy="4555200"/>
          </a:xfrm>
          <a:prstGeom prst="rect">
            <a:avLst/>
          </a:prstGeom>
          <a:ln w="19050" cap="flat" cmpd="sng">
            <a:solidFill>
              <a:srgbClr val="108FDE"/>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p>
        </p:txBody>
      </p:sp>
      <p:sp>
        <p:nvSpPr>
          <p:cNvPr id="293" name="Shape 293"/>
          <p:cNvSpPr txBox="1">
            <a:spLocks noGrp="1"/>
          </p:cNvSpPr>
          <p:nvPr>
            <p:ph type="body" idx="1"/>
          </p:nvPr>
        </p:nvSpPr>
        <p:spPr>
          <a:xfrm>
            <a:off x="3229275" y="1536633"/>
            <a:ext cx="2685600" cy="4555200"/>
          </a:xfrm>
          <a:prstGeom prst="rect">
            <a:avLst/>
          </a:prstGeom>
          <a:ln w="19050" cap="flat" cmpd="sng">
            <a:solidFill>
              <a:srgbClr val="108FDE"/>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p>
        </p:txBody>
      </p:sp>
      <p:pic>
        <p:nvPicPr>
          <p:cNvPr id="294" name="Shape 294" descr="Business-Parallel-Tasks-icon.png"/>
          <p:cNvPicPr preferRelativeResize="0"/>
          <p:nvPr/>
        </p:nvPicPr>
        <p:blipFill rotWithShape="1">
          <a:blip r:embed="rId4" cstate="print">
            <a:alphaModFix/>
          </a:blip>
          <a:srcRect/>
          <a:stretch/>
        </p:blipFill>
        <p:spPr>
          <a:xfrm>
            <a:off x="8106900" y="619567"/>
            <a:ext cx="533400" cy="711200"/>
          </a:xfrm>
          <a:prstGeom prst="rect">
            <a:avLst/>
          </a:prstGeom>
          <a:noFill/>
          <a:ln>
            <a:noFill/>
          </a:ln>
        </p:spPr>
      </p:pic>
      <p:sp>
        <p:nvSpPr>
          <p:cNvPr id="295" name="Shape 295"/>
          <p:cNvSpPr txBox="1">
            <a:spLocks noGrp="1"/>
          </p:cNvSpPr>
          <p:nvPr>
            <p:ph type="body" idx="1"/>
          </p:nvPr>
        </p:nvSpPr>
        <p:spPr>
          <a:xfrm>
            <a:off x="311700" y="1536633"/>
            <a:ext cx="2685600" cy="1670400"/>
          </a:xfrm>
          <a:prstGeom prst="rect">
            <a:avLst/>
          </a:prstGeom>
          <a:solidFill>
            <a:srgbClr val="108FDE"/>
          </a:solidFill>
        </p:spPr>
        <p:txBody>
          <a:bodyPr lIns="91425" tIns="91425" rIns="91425" bIns="91425" anchor="ctr" anchorCtr="0">
            <a:noAutofit/>
          </a:bodyPr>
          <a:lstStyle/>
          <a:p>
            <a:pPr lvl="0" algn="ctr">
              <a:spcBef>
                <a:spcPts val="0"/>
              </a:spcBef>
              <a:spcAft>
                <a:spcPts val="0"/>
              </a:spcAft>
              <a:buNone/>
            </a:pPr>
            <a:r>
              <a:rPr lang="en" sz="1800" b="1">
                <a:solidFill>
                  <a:srgbClr val="FFFFFF"/>
                </a:solidFill>
              </a:rPr>
              <a:t>Public/Private Partnership</a:t>
            </a:r>
          </a:p>
          <a:p>
            <a:pPr lvl="0" algn="ctr" rtl="0">
              <a:spcBef>
                <a:spcPts val="0"/>
              </a:spcBef>
              <a:spcAft>
                <a:spcPts val="0"/>
              </a:spcAft>
              <a:buNone/>
            </a:pPr>
            <a:r>
              <a:rPr lang="en">
                <a:solidFill>
                  <a:srgbClr val="FFFFFF"/>
                </a:solidFill>
              </a:rPr>
              <a:t>Contract Relationship</a:t>
            </a:r>
          </a:p>
        </p:txBody>
      </p:sp>
      <p:sp>
        <p:nvSpPr>
          <p:cNvPr id="296" name="Shape 296"/>
          <p:cNvSpPr txBox="1">
            <a:spLocks noGrp="1"/>
          </p:cNvSpPr>
          <p:nvPr>
            <p:ph type="body" idx="1"/>
          </p:nvPr>
        </p:nvSpPr>
        <p:spPr>
          <a:xfrm>
            <a:off x="3229275" y="1536633"/>
            <a:ext cx="2685600" cy="1670400"/>
          </a:xfrm>
          <a:prstGeom prst="rect">
            <a:avLst/>
          </a:prstGeom>
          <a:solidFill>
            <a:srgbClr val="108FDE"/>
          </a:solidFill>
        </p:spPr>
        <p:txBody>
          <a:bodyPr lIns="91425" tIns="91425" rIns="91425" bIns="91425" anchor="ctr" anchorCtr="0">
            <a:noAutofit/>
          </a:bodyPr>
          <a:lstStyle/>
          <a:p>
            <a:pPr lvl="0" algn="ctr" rtl="0">
              <a:spcBef>
                <a:spcPts val="0"/>
              </a:spcBef>
              <a:spcAft>
                <a:spcPts val="0"/>
              </a:spcAft>
              <a:buNone/>
            </a:pPr>
            <a:r>
              <a:rPr lang="en" sz="1800" b="1">
                <a:solidFill>
                  <a:srgbClr val="FFFFFF"/>
                </a:solidFill>
              </a:rPr>
              <a:t>Public Operator</a:t>
            </a:r>
          </a:p>
          <a:p>
            <a:pPr lvl="0" algn="ctr" rtl="0">
              <a:spcBef>
                <a:spcPts val="0"/>
              </a:spcBef>
              <a:spcAft>
                <a:spcPts val="0"/>
              </a:spcAft>
              <a:buNone/>
            </a:pPr>
            <a:r>
              <a:rPr lang="en">
                <a:solidFill>
                  <a:srgbClr val="FFFFFF"/>
                </a:solidFill>
              </a:rPr>
              <a:t>Organization, staffing, and management with marine expertise</a:t>
            </a:r>
          </a:p>
        </p:txBody>
      </p:sp>
      <p:sp>
        <p:nvSpPr>
          <p:cNvPr id="297" name="Shape 297"/>
          <p:cNvSpPr txBox="1">
            <a:spLocks noGrp="1"/>
          </p:cNvSpPr>
          <p:nvPr>
            <p:ph type="body" idx="1"/>
          </p:nvPr>
        </p:nvSpPr>
        <p:spPr>
          <a:xfrm>
            <a:off x="6146850" y="1536633"/>
            <a:ext cx="2685600" cy="1670400"/>
          </a:xfrm>
          <a:prstGeom prst="rect">
            <a:avLst/>
          </a:prstGeom>
          <a:solidFill>
            <a:srgbClr val="108FDE"/>
          </a:solidFill>
        </p:spPr>
        <p:txBody>
          <a:bodyPr lIns="91425" tIns="91425" rIns="91425" bIns="91425" anchor="ctr" anchorCtr="0">
            <a:noAutofit/>
          </a:bodyPr>
          <a:lstStyle/>
          <a:p>
            <a:pPr lvl="0" algn="ctr" rtl="0">
              <a:spcBef>
                <a:spcPts val="0"/>
              </a:spcBef>
              <a:spcAft>
                <a:spcPts val="0"/>
              </a:spcAft>
              <a:buNone/>
            </a:pPr>
            <a:r>
              <a:rPr lang="en" sz="1800" b="1">
                <a:solidFill>
                  <a:srgbClr val="FFFFFF"/>
                </a:solidFill>
              </a:rPr>
              <a:t>Private Operator</a:t>
            </a:r>
          </a:p>
          <a:p>
            <a:pPr lvl="0" algn="ctr" rtl="0">
              <a:spcBef>
                <a:spcPts val="0"/>
              </a:spcBef>
              <a:spcAft>
                <a:spcPts val="0"/>
              </a:spcAft>
              <a:buNone/>
            </a:pPr>
            <a:r>
              <a:rPr lang="en">
                <a:solidFill>
                  <a:srgbClr val="FFFFFF"/>
                </a:solidFill>
              </a:rPr>
              <a:t>Economic Feasibility</a:t>
            </a:r>
          </a:p>
        </p:txBody>
      </p:sp>
      <p:pic>
        <p:nvPicPr>
          <p:cNvPr id="298" name="Shape 298" descr="1127.jpg"/>
          <p:cNvPicPr preferRelativeResize="0"/>
          <p:nvPr/>
        </p:nvPicPr>
        <p:blipFill rotWithShape="1">
          <a:blip r:embed="rId5" cstate="print">
            <a:alphaModFix/>
          </a:blip>
          <a:srcRect/>
          <a:stretch/>
        </p:blipFill>
        <p:spPr>
          <a:xfrm>
            <a:off x="3452850" y="3386683"/>
            <a:ext cx="874800" cy="1166400"/>
          </a:xfrm>
          <a:prstGeom prst="rect">
            <a:avLst/>
          </a:prstGeom>
          <a:noFill/>
          <a:ln>
            <a:noFill/>
          </a:ln>
        </p:spPr>
      </p:pic>
      <p:pic>
        <p:nvPicPr>
          <p:cNvPr id="299" name="Shape 299" descr="homelogo.gif"/>
          <p:cNvPicPr preferRelativeResize="0"/>
          <p:nvPr/>
        </p:nvPicPr>
        <p:blipFill rotWithShape="1">
          <a:blip r:embed="rId6" cstate="print">
            <a:alphaModFix/>
          </a:blip>
          <a:srcRect/>
          <a:stretch/>
        </p:blipFill>
        <p:spPr>
          <a:xfrm>
            <a:off x="4794225" y="3561349"/>
            <a:ext cx="945300" cy="895200"/>
          </a:xfrm>
          <a:prstGeom prst="rect">
            <a:avLst/>
          </a:prstGeom>
          <a:noFill/>
          <a:ln>
            <a:noFill/>
          </a:ln>
        </p:spPr>
      </p:pic>
      <p:pic>
        <p:nvPicPr>
          <p:cNvPr id="300" name="Shape 300" descr="NYCDOT.svg.png"/>
          <p:cNvPicPr preferRelativeResize="0"/>
          <p:nvPr/>
        </p:nvPicPr>
        <p:blipFill rotWithShape="1">
          <a:blip r:embed="rId7" cstate="print">
            <a:alphaModFix/>
          </a:blip>
          <a:srcRect/>
          <a:stretch/>
        </p:blipFill>
        <p:spPr>
          <a:xfrm>
            <a:off x="3376925" y="4939467"/>
            <a:ext cx="1143000" cy="914400"/>
          </a:xfrm>
          <a:prstGeom prst="rect">
            <a:avLst/>
          </a:prstGeom>
          <a:noFill/>
          <a:ln>
            <a:noFill/>
          </a:ln>
        </p:spPr>
      </p:pic>
      <p:pic>
        <p:nvPicPr>
          <p:cNvPr id="301" name="Shape 301" descr="download.png"/>
          <p:cNvPicPr preferRelativeResize="0"/>
          <p:nvPr/>
        </p:nvPicPr>
        <p:blipFill rotWithShape="1">
          <a:blip r:embed="rId8" cstate="print">
            <a:alphaModFix/>
          </a:blip>
          <a:srcRect/>
          <a:stretch/>
        </p:blipFill>
        <p:spPr>
          <a:xfrm>
            <a:off x="6974389" y="3621900"/>
            <a:ext cx="1030500" cy="914400"/>
          </a:xfrm>
          <a:prstGeom prst="rect">
            <a:avLst/>
          </a:prstGeom>
          <a:noFill/>
          <a:ln>
            <a:noFill/>
          </a:ln>
        </p:spPr>
      </p:pic>
      <p:pic>
        <p:nvPicPr>
          <p:cNvPr id="302" name="Shape 302" descr="s1-bhc.png"/>
          <p:cNvPicPr preferRelativeResize="0"/>
          <p:nvPr/>
        </p:nvPicPr>
        <p:blipFill rotWithShape="1">
          <a:blip r:embed="rId9" cstate="print">
            <a:alphaModFix/>
          </a:blip>
          <a:srcRect/>
          <a:stretch/>
        </p:blipFill>
        <p:spPr>
          <a:xfrm>
            <a:off x="173850" y="4698267"/>
            <a:ext cx="1746000" cy="1396800"/>
          </a:xfrm>
          <a:prstGeom prst="rect">
            <a:avLst/>
          </a:prstGeom>
          <a:noFill/>
          <a:ln>
            <a:noFill/>
          </a:ln>
        </p:spPr>
      </p:pic>
      <p:pic>
        <p:nvPicPr>
          <p:cNvPr id="303" name="Shape 303" descr="MBTA.svg.png"/>
          <p:cNvPicPr preferRelativeResize="0"/>
          <p:nvPr/>
        </p:nvPicPr>
        <p:blipFill>
          <a:blip r:embed="rId10" cstate="print">
            <a:alphaModFix/>
          </a:blip>
          <a:stretch>
            <a:fillRect/>
          </a:stretch>
        </p:blipFill>
        <p:spPr>
          <a:xfrm>
            <a:off x="1848049" y="4939467"/>
            <a:ext cx="685800" cy="914400"/>
          </a:xfrm>
          <a:prstGeom prst="rect">
            <a:avLst/>
          </a:prstGeom>
          <a:noFill/>
          <a:ln>
            <a:noFill/>
          </a:ln>
        </p:spPr>
      </p:pic>
      <p:pic>
        <p:nvPicPr>
          <p:cNvPr id="304" name="Shape 304"/>
          <p:cNvPicPr preferRelativeResize="0"/>
          <p:nvPr/>
        </p:nvPicPr>
        <p:blipFill>
          <a:blip r:embed="rId11" cstate="print">
            <a:alphaModFix/>
          </a:blip>
          <a:stretch>
            <a:fillRect/>
          </a:stretch>
        </p:blipFill>
        <p:spPr>
          <a:xfrm>
            <a:off x="1719050" y="3570850"/>
            <a:ext cx="1191036" cy="763599"/>
          </a:xfrm>
          <a:prstGeom prst="rect">
            <a:avLst/>
          </a:prstGeom>
          <a:noFill/>
          <a:ln>
            <a:noFill/>
          </a:ln>
        </p:spPr>
      </p:pic>
      <p:pic>
        <p:nvPicPr>
          <p:cNvPr id="305" name="Shape 305" descr="s1-bhc.png"/>
          <p:cNvPicPr preferRelativeResize="0"/>
          <p:nvPr/>
        </p:nvPicPr>
        <p:blipFill rotWithShape="1">
          <a:blip r:embed="rId9" cstate="print">
            <a:alphaModFix/>
          </a:blip>
          <a:srcRect/>
          <a:stretch/>
        </p:blipFill>
        <p:spPr>
          <a:xfrm>
            <a:off x="6610300" y="4553100"/>
            <a:ext cx="1746000" cy="1396800"/>
          </a:xfrm>
          <a:prstGeom prst="rect">
            <a:avLst/>
          </a:prstGeom>
          <a:noFill/>
          <a:ln>
            <a:noFill/>
          </a:ln>
        </p:spPr>
      </p:pic>
      <p:pic>
        <p:nvPicPr>
          <p:cNvPr id="306" name="Shape 306"/>
          <p:cNvPicPr preferRelativeResize="0"/>
          <p:nvPr/>
        </p:nvPicPr>
        <p:blipFill>
          <a:blip r:embed="rId12" cstate="print">
            <a:alphaModFix/>
          </a:blip>
          <a:stretch>
            <a:fillRect/>
          </a:stretch>
        </p:blipFill>
        <p:spPr>
          <a:xfrm>
            <a:off x="4670367" y="4810861"/>
            <a:ext cx="1143000" cy="1171607"/>
          </a:xfrm>
          <a:prstGeom prst="rect">
            <a:avLst/>
          </a:prstGeom>
          <a:noFill/>
          <a:ln>
            <a:noFill/>
          </a:ln>
        </p:spPr>
      </p:pic>
      <p:pic>
        <p:nvPicPr>
          <p:cNvPr id="307" name="Shape 307" descr="side ferry icon"/>
          <p:cNvPicPr preferRelativeResize="0"/>
          <p:nvPr/>
        </p:nvPicPr>
        <p:blipFill rotWithShape="1">
          <a:blip r:embed="rId13" cstate="print">
            <a:alphaModFix/>
          </a:blip>
          <a:srcRect/>
          <a:stretch/>
        </p:blipFill>
        <p:spPr>
          <a:xfrm flipH="1">
            <a:off x="7537500" y="5323467"/>
            <a:ext cx="1149300" cy="1524000"/>
          </a:xfrm>
          <a:prstGeom prst="rect">
            <a:avLst/>
          </a:prstGeom>
          <a:noFill/>
          <a:ln>
            <a:noFill/>
          </a:ln>
        </p:spPr>
      </p:pic>
    </p:spTree>
    <p:extLst>
      <p:ext uri="{BB962C8B-B14F-4D97-AF65-F5344CB8AC3E}">
        <p14:creationId xmlns:p14="http://schemas.microsoft.com/office/powerpoint/2010/main" val="3846400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body" idx="2"/>
          </p:nvPr>
        </p:nvSpPr>
        <p:spPr>
          <a:xfrm>
            <a:off x="4832400" y="1356967"/>
            <a:ext cx="3999900" cy="47348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2000" b="1" dirty="0">
                <a:solidFill>
                  <a:srgbClr val="FF9900"/>
                </a:solidFill>
              </a:rPr>
              <a:t>Sustainable Funding</a:t>
            </a:r>
          </a:p>
          <a:p>
            <a:pPr lvl="0" rtl="0">
              <a:lnSpc>
                <a:spcPct val="100000"/>
              </a:lnSpc>
              <a:spcBef>
                <a:spcPts val="0"/>
              </a:spcBef>
              <a:spcAft>
                <a:spcPts val="0"/>
              </a:spcAft>
              <a:buClr>
                <a:srgbClr val="108FDE"/>
              </a:buClr>
              <a:buSzPct val="25000"/>
              <a:buFont typeface="Calibri"/>
              <a:buNone/>
            </a:pPr>
            <a:endParaRPr sz="600" b="1" dirty="0">
              <a:solidFill>
                <a:srgbClr val="FF9900"/>
              </a:solidFill>
              <a:latin typeface="Calibri"/>
              <a:ea typeface="Calibri"/>
              <a:cs typeface="Calibri"/>
              <a:sym typeface="Calibri"/>
            </a:endParaRPr>
          </a:p>
          <a:p>
            <a:pPr marL="457200" lvl="0" indent="-304800" rtl="0">
              <a:spcBef>
                <a:spcPts val="0"/>
              </a:spcBef>
              <a:buSzPct val="100000"/>
            </a:pPr>
            <a:r>
              <a:rPr lang="en" sz="1200" dirty="0"/>
              <a:t>Operating Revenue</a:t>
            </a:r>
          </a:p>
          <a:p>
            <a:pPr marL="914400" lvl="1" indent="-228600" rtl="0">
              <a:spcBef>
                <a:spcPts val="0"/>
              </a:spcBef>
            </a:pPr>
            <a:r>
              <a:rPr lang="en" dirty="0"/>
              <a:t>Farebox Recovery</a:t>
            </a:r>
          </a:p>
          <a:p>
            <a:pPr marL="914400" lvl="1" indent="-228600" rtl="0">
              <a:spcBef>
                <a:spcPts val="0"/>
              </a:spcBef>
            </a:pPr>
            <a:r>
              <a:rPr lang="en" dirty="0"/>
              <a:t>Parking or other user fees</a:t>
            </a:r>
          </a:p>
          <a:p>
            <a:pPr marL="457200" lvl="0" indent="-304800" rtl="0">
              <a:spcBef>
                <a:spcPts val="0"/>
              </a:spcBef>
              <a:buClr>
                <a:schemeClr val="dk1"/>
              </a:buClr>
              <a:buSzPct val="100000"/>
            </a:pPr>
            <a:r>
              <a:rPr lang="en" sz="1200" dirty="0">
                <a:solidFill>
                  <a:schemeClr val="dk1"/>
                </a:solidFill>
              </a:rPr>
              <a:t>Ancillary Revenues</a:t>
            </a:r>
          </a:p>
          <a:p>
            <a:pPr marL="914400" lvl="1" indent="-228600" rtl="0">
              <a:spcBef>
                <a:spcPts val="0"/>
              </a:spcBef>
              <a:buClr>
                <a:schemeClr val="dk1"/>
              </a:buClr>
            </a:pPr>
            <a:r>
              <a:rPr lang="en" dirty="0">
                <a:solidFill>
                  <a:schemeClr val="dk1"/>
                </a:solidFill>
              </a:rPr>
              <a:t>Advertising/Concessions </a:t>
            </a:r>
          </a:p>
          <a:p>
            <a:pPr marL="457200" lvl="0" indent="-304800" rtl="0">
              <a:spcBef>
                <a:spcPts val="0"/>
              </a:spcBef>
              <a:buClr>
                <a:schemeClr val="dk1"/>
              </a:buClr>
              <a:buSzPct val="100000"/>
            </a:pPr>
            <a:r>
              <a:rPr lang="en" sz="1200" dirty="0">
                <a:solidFill>
                  <a:schemeClr val="dk1"/>
                </a:solidFill>
              </a:rPr>
              <a:t>Public Subsidy</a:t>
            </a:r>
          </a:p>
          <a:p>
            <a:pPr marL="914400" lvl="1" indent="-228600" rtl="0">
              <a:spcBef>
                <a:spcPts val="0"/>
              </a:spcBef>
              <a:buClr>
                <a:schemeClr val="dk1"/>
              </a:buClr>
            </a:pPr>
            <a:r>
              <a:rPr lang="en" dirty="0">
                <a:solidFill>
                  <a:schemeClr val="dk1"/>
                </a:solidFill>
              </a:rPr>
              <a:t>Local General fund</a:t>
            </a:r>
          </a:p>
          <a:p>
            <a:pPr marL="914400" lvl="1" indent="-228600" rtl="0">
              <a:spcBef>
                <a:spcPts val="0"/>
              </a:spcBef>
              <a:buClr>
                <a:schemeClr val="dk1"/>
              </a:buClr>
            </a:pPr>
            <a:r>
              <a:rPr lang="en" dirty="0">
                <a:solidFill>
                  <a:schemeClr val="dk1"/>
                </a:solidFill>
              </a:rPr>
              <a:t>Dedicated Tax </a:t>
            </a:r>
            <a:r>
              <a:rPr lang="en" sz="1000" dirty="0">
                <a:solidFill>
                  <a:schemeClr val="dk1"/>
                </a:solidFill>
              </a:rPr>
              <a:t>(sales, property, parking, etc)</a:t>
            </a:r>
          </a:p>
          <a:p>
            <a:pPr marL="914400" lvl="1" indent="-228600" rtl="0">
              <a:spcBef>
                <a:spcPts val="0"/>
              </a:spcBef>
              <a:buClr>
                <a:schemeClr val="dk1"/>
              </a:buClr>
            </a:pPr>
            <a:r>
              <a:rPr lang="en" dirty="0">
                <a:solidFill>
                  <a:schemeClr val="dk1"/>
                </a:solidFill>
              </a:rPr>
              <a:t>Transportation District</a:t>
            </a:r>
          </a:p>
          <a:p>
            <a:pPr marL="457200" lvl="0" indent="-304800" rtl="0">
              <a:spcBef>
                <a:spcPts val="0"/>
              </a:spcBef>
              <a:buSzPct val="100000"/>
            </a:pPr>
            <a:r>
              <a:rPr lang="en" sz="1200" dirty="0">
                <a:solidFill>
                  <a:schemeClr val="dk1"/>
                </a:solidFill>
              </a:rPr>
              <a:t>Public/Private Partnerships</a:t>
            </a:r>
          </a:p>
          <a:p>
            <a:pPr marL="457200" lvl="0" indent="-304800" rtl="0">
              <a:spcBef>
                <a:spcPts val="0"/>
              </a:spcBef>
              <a:buClr>
                <a:schemeClr val="dk1"/>
              </a:buClr>
              <a:buSzPct val="100000"/>
            </a:pPr>
            <a:r>
              <a:rPr lang="en" sz="1200" dirty="0">
                <a:solidFill>
                  <a:schemeClr val="dk1"/>
                </a:solidFill>
              </a:rPr>
              <a:t>Private Funding</a:t>
            </a:r>
          </a:p>
          <a:p>
            <a:pPr marL="914400" lvl="1" indent="-228600" rtl="0">
              <a:spcBef>
                <a:spcPts val="0"/>
              </a:spcBef>
              <a:buClr>
                <a:schemeClr val="dk1"/>
              </a:buClr>
            </a:pPr>
            <a:r>
              <a:rPr lang="en" dirty="0">
                <a:solidFill>
                  <a:schemeClr val="dk1"/>
                </a:solidFill>
              </a:rPr>
              <a:t>Developers, employers, etc. </a:t>
            </a:r>
          </a:p>
          <a:p>
            <a:pPr marL="457200" lvl="0" indent="-304800" rtl="0">
              <a:spcBef>
                <a:spcPts val="0"/>
              </a:spcBef>
              <a:buSzPct val="100000"/>
            </a:pPr>
            <a:r>
              <a:rPr lang="en" sz="1200" dirty="0">
                <a:solidFill>
                  <a:schemeClr val="dk1"/>
                </a:solidFill>
              </a:rPr>
              <a:t>Federal Government </a:t>
            </a:r>
            <a:r>
              <a:rPr lang="en" sz="1200" dirty="0"/>
              <a:t>Grant Opportunities</a:t>
            </a:r>
          </a:p>
          <a:p>
            <a:pPr marL="914400" lvl="1" indent="-228600" rtl="0">
              <a:spcBef>
                <a:spcPts val="0"/>
              </a:spcBef>
            </a:pPr>
            <a:r>
              <a:rPr lang="en" dirty="0"/>
              <a:t>Mostly for infrastructure</a:t>
            </a:r>
          </a:p>
        </p:txBody>
      </p:sp>
      <p:sp>
        <p:nvSpPr>
          <p:cNvPr id="313" name="Shape 313"/>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a:spcBef>
                <a:spcPts val="0"/>
              </a:spcBef>
              <a:buNone/>
            </a:pPr>
            <a:r>
              <a:rPr lang="en"/>
              <a:t>Sustainable Funding</a:t>
            </a:r>
          </a:p>
        </p:txBody>
      </p:sp>
      <p:sp>
        <p:nvSpPr>
          <p:cNvPr id="314" name="Shape 314"/>
          <p:cNvSpPr txBox="1">
            <a:spLocks noGrp="1"/>
          </p:cNvSpPr>
          <p:nvPr>
            <p:ph type="body" idx="1"/>
          </p:nvPr>
        </p:nvSpPr>
        <p:spPr>
          <a:xfrm>
            <a:off x="311700" y="1412200"/>
            <a:ext cx="3999900" cy="4679600"/>
          </a:xfrm>
          <a:prstGeom prst="rect">
            <a:avLst/>
          </a:prstGeom>
        </p:spPr>
        <p:txBody>
          <a:bodyPr lIns="91425" tIns="91425" rIns="91425" bIns="91425" anchor="t" anchorCtr="0">
            <a:noAutofit/>
          </a:bodyPr>
          <a:lstStyle/>
          <a:p>
            <a:pPr lvl="0" rtl="0">
              <a:lnSpc>
                <a:spcPct val="100000"/>
              </a:lnSpc>
              <a:spcBef>
                <a:spcPts val="0"/>
              </a:spcBef>
              <a:spcAft>
                <a:spcPts val="0"/>
              </a:spcAft>
              <a:buClr>
                <a:srgbClr val="108FDE"/>
              </a:buClr>
              <a:buSzPct val="25000"/>
              <a:buFont typeface="Calibri"/>
              <a:buNone/>
            </a:pPr>
            <a:r>
              <a:rPr lang="en" sz="2000" b="1">
                <a:solidFill>
                  <a:srgbClr val="FF9900"/>
                </a:solidFill>
              </a:rPr>
              <a:t>Understanding Costs</a:t>
            </a:r>
          </a:p>
        </p:txBody>
      </p:sp>
      <p:pic>
        <p:nvPicPr>
          <p:cNvPr id="315" name="Shape 315" descr="crowdfunding1600.png"/>
          <p:cNvPicPr preferRelativeResize="0"/>
          <p:nvPr/>
        </p:nvPicPr>
        <p:blipFill rotWithShape="1">
          <a:blip r:embed="rId3" cstate="print">
            <a:alphaModFix/>
          </a:blip>
          <a:srcRect/>
          <a:stretch/>
        </p:blipFill>
        <p:spPr>
          <a:xfrm>
            <a:off x="8068810" y="517967"/>
            <a:ext cx="609600" cy="812800"/>
          </a:xfrm>
          <a:prstGeom prst="rect">
            <a:avLst/>
          </a:prstGeom>
          <a:noFill/>
          <a:ln>
            <a:noFill/>
          </a:ln>
        </p:spPr>
      </p:pic>
      <p:sp>
        <p:nvSpPr>
          <p:cNvPr id="316" name="Shape 316"/>
          <p:cNvSpPr/>
          <p:nvPr/>
        </p:nvSpPr>
        <p:spPr>
          <a:xfrm>
            <a:off x="2745880" y="2585344"/>
            <a:ext cx="334500" cy="446000"/>
          </a:xfrm>
          <a:prstGeom prst="ellipse">
            <a:avLst/>
          </a:prstGeom>
          <a:no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endParaRPr>
          </a:p>
        </p:txBody>
      </p:sp>
      <p:pic>
        <p:nvPicPr>
          <p:cNvPr id="317" name="Shape 317"/>
          <p:cNvPicPr preferRelativeResize="0"/>
          <p:nvPr/>
        </p:nvPicPr>
        <p:blipFill rotWithShape="1">
          <a:blip r:embed="rId4" cstate="print">
            <a:alphaModFix/>
          </a:blip>
          <a:srcRect/>
          <a:stretch/>
        </p:blipFill>
        <p:spPr>
          <a:xfrm>
            <a:off x="1295260" y="2348875"/>
            <a:ext cx="2622900" cy="3347599"/>
          </a:xfrm>
          <a:prstGeom prst="rect">
            <a:avLst/>
          </a:prstGeom>
          <a:noFill/>
          <a:ln>
            <a:noFill/>
          </a:ln>
        </p:spPr>
      </p:pic>
      <p:cxnSp>
        <p:nvCxnSpPr>
          <p:cNvPr id="318" name="Shape 318"/>
          <p:cNvCxnSpPr/>
          <p:nvPr/>
        </p:nvCxnSpPr>
        <p:spPr>
          <a:xfrm rot="10800000" flipH="1">
            <a:off x="1360832" y="2698401"/>
            <a:ext cx="2426100" cy="2337600"/>
          </a:xfrm>
          <a:prstGeom prst="straightConnector1">
            <a:avLst/>
          </a:prstGeom>
          <a:noFill/>
          <a:ln w="63500" cap="flat" cmpd="sng">
            <a:solidFill>
              <a:srgbClr val="FF9F1C"/>
            </a:solidFill>
            <a:prstDash val="solid"/>
            <a:round/>
            <a:headEnd type="none" w="med" len="med"/>
            <a:tailEnd type="stealth" w="lg" len="lg"/>
          </a:ln>
        </p:spPr>
      </p:cxnSp>
      <p:sp>
        <p:nvSpPr>
          <p:cNvPr id="319" name="Shape 319"/>
          <p:cNvSpPr/>
          <p:nvPr/>
        </p:nvSpPr>
        <p:spPr>
          <a:xfrm>
            <a:off x="311687" y="2523731"/>
            <a:ext cx="1392000" cy="2648400"/>
          </a:xfrm>
          <a:prstGeom prst="rect">
            <a:avLst/>
          </a:prstGeom>
          <a:noFill/>
          <a:ln>
            <a:noFill/>
          </a:ln>
        </p:spPr>
        <p:txBody>
          <a:bodyPr lIns="91425" tIns="45700" rIns="91425" bIns="45700" anchor="t" anchorCtr="0">
            <a:noAutofit/>
          </a:bodyPr>
          <a:lstStyle/>
          <a:p>
            <a:pPr algn="ctr">
              <a:buClr>
                <a:srgbClr val="3F3F3F"/>
              </a:buClr>
              <a:buSzPct val="25000"/>
              <a:buFont typeface="Roboto Medium"/>
              <a:buNone/>
            </a:pPr>
            <a:r>
              <a:rPr lang="en" sz="1200" kern="0">
                <a:solidFill>
                  <a:srgbClr val="3F3F3F"/>
                </a:solidFill>
                <a:cs typeface="Arial"/>
                <a:sym typeface="Arial"/>
              </a:rPr>
              <a:t>Vessel Size</a:t>
            </a:r>
          </a:p>
          <a:p>
            <a:pPr algn="ctr">
              <a:buClr>
                <a:srgbClr val="000000"/>
              </a:buClr>
              <a:buFont typeface="Arial"/>
              <a:buNone/>
            </a:pPr>
            <a:endParaRPr sz="1200" kern="0">
              <a:solidFill>
                <a:srgbClr val="3F3F3F"/>
              </a:solidFill>
              <a:cs typeface="Arial"/>
              <a:sym typeface="Arial"/>
            </a:endParaRPr>
          </a:p>
          <a:p>
            <a:pPr algn="ctr">
              <a:buClr>
                <a:srgbClr val="3F3F3F"/>
              </a:buClr>
              <a:buSzPct val="25000"/>
              <a:buFont typeface="Roboto Medium"/>
              <a:buNone/>
            </a:pPr>
            <a:r>
              <a:rPr lang="en" sz="1200" kern="0">
                <a:solidFill>
                  <a:srgbClr val="3F3F3F"/>
                </a:solidFill>
                <a:cs typeface="Arial"/>
                <a:sym typeface="Arial"/>
              </a:rPr>
              <a:t>Vessel </a:t>
            </a:r>
          </a:p>
          <a:p>
            <a:pPr algn="ctr">
              <a:buClr>
                <a:srgbClr val="3F3F3F"/>
              </a:buClr>
              <a:buSzPct val="25000"/>
              <a:buFont typeface="Roboto Medium"/>
              <a:buNone/>
            </a:pPr>
            <a:r>
              <a:rPr lang="en" sz="1200" kern="0">
                <a:solidFill>
                  <a:srgbClr val="3F3F3F"/>
                </a:solidFill>
                <a:cs typeface="Arial"/>
                <a:sym typeface="Arial"/>
              </a:rPr>
              <a:t>Speed</a:t>
            </a:r>
          </a:p>
          <a:p>
            <a:pPr algn="ctr">
              <a:buClr>
                <a:srgbClr val="000000"/>
              </a:buClr>
              <a:buFont typeface="Arial"/>
              <a:buNone/>
            </a:pPr>
            <a:endParaRPr sz="1200" kern="0">
              <a:solidFill>
                <a:srgbClr val="3F3F3F"/>
              </a:solidFill>
              <a:cs typeface="Arial"/>
              <a:sym typeface="Arial"/>
            </a:endParaRPr>
          </a:p>
          <a:p>
            <a:pPr algn="ctr">
              <a:buClr>
                <a:srgbClr val="3F3F3F"/>
              </a:buClr>
              <a:buSzPct val="25000"/>
              <a:buFont typeface="Roboto Medium"/>
              <a:buNone/>
            </a:pPr>
            <a:r>
              <a:rPr lang="en" sz="1200" kern="0">
                <a:solidFill>
                  <a:srgbClr val="3F3F3F"/>
                </a:solidFill>
                <a:cs typeface="Arial"/>
                <a:sym typeface="Arial"/>
              </a:rPr>
              <a:t>Route </a:t>
            </a:r>
          </a:p>
          <a:p>
            <a:pPr algn="ctr">
              <a:buClr>
                <a:srgbClr val="3F3F3F"/>
              </a:buClr>
              <a:buSzPct val="25000"/>
              <a:buFont typeface="Roboto Medium"/>
              <a:buNone/>
            </a:pPr>
            <a:r>
              <a:rPr lang="en" sz="1200" kern="0">
                <a:solidFill>
                  <a:srgbClr val="3F3F3F"/>
                </a:solidFill>
                <a:cs typeface="Arial"/>
                <a:sym typeface="Arial"/>
              </a:rPr>
              <a:t>Length</a:t>
            </a:r>
          </a:p>
          <a:p>
            <a:pPr algn="ctr">
              <a:buClr>
                <a:srgbClr val="000000"/>
              </a:buClr>
              <a:buFont typeface="Arial"/>
              <a:buNone/>
            </a:pPr>
            <a:endParaRPr sz="1200" kern="0">
              <a:solidFill>
                <a:srgbClr val="3F3F3F"/>
              </a:solidFill>
              <a:cs typeface="Arial"/>
              <a:sym typeface="Arial"/>
            </a:endParaRPr>
          </a:p>
          <a:p>
            <a:pPr algn="ctr">
              <a:buClr>
                <a:srgbClr val="000000"/>
              </a:buClr>
              <a:buSzPct val="25000"/>
              <a:buFont typeface="Roboto Medium"/>
              <a:buNone/>
            </a:pPr>
            <a:r>
              <a:rPr lang="en" sz="1200" kern="0">
                <a:solidFill>
                  <a:srgbClr val="000000"/>
                </a:solidFill>
                <a:cs typeface="Arial"/>
                <a:sym typeface="Arial"/>
              </a:rPr>
              <a:t>Frequency</a:t>
            </a:r>
          </a:p>
          <a:p>
            <a:pPr algn="ctr">
              <a:buClr>
                <a:srgbClr val="000000"/>
              </a:buClr>
              <a:buFont typeface="Arial"/>
              <a:buNone/>
            </a:pPr>
            <a:endParaRPr sz="1200" kern="0">
              <a:solidFill>
                <a:srgbClr val="FF0000"/>
              </a:solidFill>
              <a:cs typeface="Arial"/>
              <a:sym typeface="Arial"/>
            </a:endParaRPr>
          </a:p>
          <a:p>
            <a:pPr algn="ctr">
              <a:buClr>
                <a:srgbClr val="3F3F3F"/>
              </a:buClr>
              <a:buSzPct val="25000"/>
              <a:buFont typeface="Roboto Medium"/>
              <a:buNone/>
            </a:pPr>
            <a:r>
              <a:rPr lang="en" sz="1200" kern="0">
                <a:solidFill>
                  <a:srgbClr val="3F3F3F"/>
                </a:solidFill>
                <a:cs typeface="Arial"/>
                <a:sym typeface="Arial"/>
              </a:rPr>
              <a:t>Crew </a:t>
            </a:r>
          </a:p>
          <a:p>
            <a:pPr algn="ctr">
              <a:buClr>
                <a:srgbClr val="3F3F3F"/>
              </a:buClr>
              <a:buSzPct val="25000"/>
              <a:buFont typeface="Roboto Medium"/>
              <a:buNone/>
            </a:pPr>
            <a:r>
              <a:rPr lang="en" sz="1200" kern="0">
                <a:solidFill>
                  <a:srgbClr val="3F3F3F"/>
                </a:solidFill>
                <a:cs typeface="Arial"/>
                <a:sym typeface="Arial"/>
              </a:rPr>
              <a:t>Requirement</a:t>
            </a:r>
            <a:r>
              <a:rPr lang="en" sz="1200" kern="0">
                <a:solidFill>
                  <a:srgbClr val="3F3F3F"/>
                </a:solidFill>
                <a:latin typeface="Roboto Medium"/>
                <a:ea typeface="Roboto Medium"/>
                <a:cs typeface="Roboto Medium"/>
                <a:sym typeface="Roboto Medium"/>
              </a:rPr>
              <a:t>s</a:t>
            </a:r>
          </a:p>
        </p:txBody>
      </p:sp>
      <p:sp>
        <p:nvSpPr>
          <p:cNvPr id="320" name="Shape 320"/>
          <p:cNvSpPr/>
          <p:nvPr/>
        </p:nvSpPr>
        <p:spPr>
          <a:xfrm>
            <a:off x="3693304" y="2202500"/>
            <a:ext cx="618300" cy="670800"/>
          </a:xfrm>
          <a:prstGeom prst="rect">
            <a:avLst/>
          </a:prstGeom>
          <a:noFill/>
          <a:ln>
            <a:noFill/>
          </a:ln>
        </p:spPr>
        <p:txBody>
          <a:bodyPr lIns="91425" tIns="45700" rIns="91425" bIns="45700" anchor="t" anchorCtr="0">
            <a:noAutofit/>
          </a:bodyPr>
          <a:lstStyle/>
          <a:p>
            <a:pPr>
              <a:buClr>
                <a:srgbClr val="FF9F1C"/>
              </a:buClr>
              <a:buSzPct val="25000"/>
              <a:buFont typeface="Roboto Medium"/>
              <a:buNone/>
            </a:pPr>
            <a:r>
              <a:rPr lang="en" sz="3200" kern="0">
                <a:solidFill>
                  <a:srgbClr val="FF9F1C"/>
                </a:solidFill>
                <a:latin typeface="Roboto Medium"/>
                <a:ea typeface="Roboto Medium"/>
                <a:cs typeface="Roboto Medium"/>
                <a:sym typeface="Roboto Medium"/>
              </a:rPr>
              <a:t>$</a:t>
            </a:r>
          </a:p>
        </p:txBody>
      </p:sp>
      <p:sp>
        <p:nvSpPr>
          <p:cNvPr id="321" name="Shape 321"/>
          <p:cNvSpPr txBox="1"/>
          <p:nvPr/>
        </p:nvSpPr>
        <p:spPr>
          <a:xfrm>
            <a:off x="3299850" y="5421000"/>
            <a:ext cx="618300" cy="670800"/>
          </a:xfrm>
          <a:prstGeom prst="rect">
            <a:avLst/>
          </a:prstGeom>
          <a:solidFill>
            <a:srgbClr val="FFFFFF"/>
          </a:solidFill>
          <a:ln>
            <a:noFill/>
          </a:ln>
        </p:spPr>
        <p:txBody>
          <a:bodyPr lIns="91425" tIns="91425" rIns="91425" bIns="91425" anchor="t" anchorCtr="0">
            <a:noAutofit/>
          </a:bodyPr>
          <a:lstStyle/>
          <a:p>
            <a:r>
              <a:rPr lang="en" sz="1200" kern="0">
                <a:solidFill>
                  <a:srgbClr val="000000"/>
                </a:solidFill>
                <a:cs typeface="Arial"/>
                <a:sym typeface="Arial"/>
              </a:rPr>
              <a:t>Cost</a:t>
            </a:r>
          </a:p>
        </p:txBody>
      </p:sp>
    </p:spTree>
    <p:extLst>
      <p:ext uri="{BB962C8B-B14F-4D97-AF65-F5344CB8AC3E}">
        <p14:creationId xmlns:p14="http://schemas.microsoft.com/office/powerpoint/2010/main" val="3611650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a:spcBef>
                <a:spcPts val="0"/>
              </a:spcBef>
              <a:buNone/>
            </a:pPr>
            <a:r>
              <a:rPr lang="en"/>
              <a:t>Performance Measures</a:t>
            </a:r>
          </a:p>
        </p:txBody>
      </p:sp>
      <p:sp>
        <p:nvSpPr>
          <p:cNvPr id="344" name="Shape 344"/>
          <p:cNvSpPr txBox="1">
            <a:spLocks noGrp="1"/>
          </p:cNvSpPr>
          <p:nvPr>
            <p:ph type="body" idx="1"/>
          </p:nvPr>
        </p:nvSpPr>
        <p:spPr>
          <a:xfrm>
            <a:off x="311700" y="1536633"/>
            <a:ext cx="3999900" cy="4555200"/>
          </a:xfrm>
          <a:prstGeom prst="rect">
            <a:avLst/>
          </a:prstGeom>
        </p:spPr>
        <p:txBody>
          <a:bodyPr lIns="91425" tIns="91425" rIns="91425" bIns="91425" anchor="t" anchorCtr="0">
            <a:noAutofit/>
          </a:bodyPr>
          <a:lstStyle/>
          <a:p>
            <a:pPr lvl="0" rtl="0">
              <a:spcBef>
                <a:spcPts val="0"/>
              </a:spcBef>
              <a:spcAft>
                <a:spcPts val="0"/>
              </a:spcAft>
              <a:buClr>
                <a:schemeClr val="dk1"/>
              </a:buClr>
              <a:buSzPct val="61111"/>
              <a:buFont typeface="Arial"/>
              <a:buNone/>
            </a:pPr>
            <a:r>
              <a:rPr lang="en" sz="1800" b="1">
                <a:solidFill>
                  <a:schemeClr val="dk1"/>
                </a:solidFill>
              </a:rPr>
              <a:t>Passenger Performance Measures</a:t>
            </a:r>
          </a:p>
          <a:p>
            <a:pPr marL="457200" lvl="0" indent="-342900" rtl="0">
              <a:spcBef>
                <a:spcPts val="0"/>
              </a:spcBef>
              <a:buClr>
                <a:schemeClr val="dk1"/>
              </a:buClr>
              <a:buSzPct val="100000"/>
            </a:pPr>
            <a:r>
              <a:rPr lang="en" sz="1800">
                <a:solidFill>
                  <a:schemeClr val="dk1"/>
                </a:solidFill>
              </a:rPr>
              <a:t>Safe</a:t>
            </a:r>
          </a:p>
          <a:p>
            <a:pPr marL="457200" lvl="0" indent="-342900" rtl="0">
              <a:spcBef>
                <a:spcPts val="0"/>
              </a:spcBef>
              <a:buClr>
                <a:schemeClr val="dk1"/>
              </a:buClr>
              <a:buSzPct val="100000"/>
            </a:pPr>
            <a:r>
              <a:rPr lang="en" sz="1800">
                <a:solidFill>
                  <a:schemeClr val="dk1"/>
                </a:solidFill>
              </a:rPr>
              <a:t>Reliable</a:t>
            </a:r>
          </a:p>
          <a:p>
            <a:pPr marL="457200" lvl="0" indent="-342900" rtl="0">
              <a:spcBef>
                <a:spcPts val="0"/>
              </a:spcBef>
              <a:buClr>
                <a:schemeClr val="dk1"/>
              </a:buClr>
              <a:buSzPct val="100000"/>
            </a:pPr>
            <a:r>
              <a:rPr lang="en" sz="1800">
                <a:solidFill>
                  <a:schemeClr val="dk1"/>
                </a:solidFill>
              </a:rPr>
              <a:t>On-Time</a:t>
            </a:r>
          </a:p>
          <a:p>
            <a:pPr marL="457200" lvl="0" indent="-342900" rtl="0">
              <a:spcBef>
                <a:spcPts val="0"/>
              </a:spcBef>
              <a:buClr>
                <a:schemeClr val="dk1"/>
              </a:buClr>
              <a:buSzPct val="100000"/>
            </a:pPr>
            <a:r>
              <a:rPr lang="en" sz="1800">
                <a:solidFill>
                  <a:schemeClr val="dk1"/>
                </a:solidFill>
              </a:rPr>
              <a:t>Cost Effective</a:t>
            </a:r>
          </a:p>
          <a:p>
            <a:pPr marL="457200" lvl="0" indent="-342900" rtl="0">
              <a:spcBef>
                <a:spcPts val="0"/>
              </a:spcBef>
              <a:buClr>
                <a:schemeClr val="dk1"/>
              </a:buClr>
              <a:buSzPct val="100000"/>
            </a:pPr>
            <a:r>
              <a:rPr lang="en" sz="1800">
                <a:solidFill>
                  <a:schemeClr val="dk1"/>
                </a:solidFill>
              </a:rPr>
              <a:t>Experience or Satisfaction</a:t>
            </a:r>
          </a:p>
        </p:txBody>
      </p:sp>
      <p:sp>
        <p:nvSpPr>
          <p:cNvPr id="345" name="Shape 345"/>
          <p:cNvSpPr txBox="1">
            <a:spLocks noGrp="1"/>
          </p:cNvSpPr>
          <p:nvPr>
            <p:ph type="body" idx="2"/>
          </p:nvPr>
        </p:nvSpPr>
        <p:spPr>
          <a:xfrm>
            <a:off x="4832400" y="1536633"/>
            <a:ext cx="3999900" cy="4555200"/>
          </a:xfrm>
          <a:prstGeom prst="rect">
            <a:avLst/>
          </a:prstGeom>
        </p:spPr>
        <p:txBody>
          <a:bodyPr lIns="91425" tIns="91425" rIns="91425" bIns="91425" anchor="t" anchorCtr="0">
            <a:noAutofit/>
          </a:bodyPr>
          <a:lstStyle/>
          <a:p>
            <a:pPr lvl="0" rtl="0">
              <a:spcBef>
                <a:spcPts val="0"/>
              </a:spcBef>
              <a:spcAft>
                <a:spcPts val="0"/>
              </a:spcAft>
              <a:buClr>
                <a:schemeClr val="dk1"/>
              </a:buClr>
              <a:buSzPct val="61111"/>
              <a:buFont typeface="Arial"/>
              <a:buNone/>
            </a:pPr>
            <a:r>
              <a:rPr lang="en" sz="1800" b="1">
                <a:solidFill>
                  <a:schemeClr val="dk1"/>
                </a:solidFill>
              </a:rPr>
              <a:t>Organizational Performance Measures</a:t>
            </a:r>
          </a:p>
          <a:p>
            <a:pPr marL="457200" lvl="0" indent="-342900" rtl="0">
              <a:spcBef>
                <a:spcPts val="0"/>
              </a:spcBef>
              <a:buClr>
                <a:schemeClr val="dk1"/>
              </a:buClr>
              <a:buSzPct val="100000"/>
            </a:pPr>
            <a:r>
              <a:rPr lang="en" sz="1800">
                <a:solidFill>
                  <a:schemeClr val="dk1"/>
                </a:solidFill>
              </a:rPr>
              <a:t>Number of passengers carried</a:t>
            </a:r>
          </a:p>
          <a:p>
            <a:pPr marL="457200" lvl="0" indent="-342900" rtl="0">
              <a:spcBef>
                <a:spcPts val="0"/>
              </a:spcBef>
              <a:buClr>
                <a:schemeClr val="dk1"/>
              </a:buClr>
              <a:buSzPct val="100000"/>
            </a:pPr>
            <a:r>
              <a:rPr lang="en" sz="1800">
                <a:solidFill>
                  <a:schemeClr val="dk1"/>
                </a:solidFill>
              </a:rPr>
              <a:t>Meeting financial goals</a:t>
            </a:r>
          </a:p>
        </p:txBody>
      </p:sp>
      <p:pic>
        <p:nvPicPr>
          <p:cNvPr id="346" name="Shape 346" descr="analysis_performance_productivity_growth_business-512.png"/>
          <p:cNvPicPr preferRelativeResize="0"/>
          <p:nvPr/>
        </p:nvPicPr>
        <p:blipFill rotWithShape="1">
          <a:blip r:embed="rId3" cstate="print">
            <a:alphaModFix/>
          </a:blip>
          <a:srcRect/>
          <a:stretch/>
        </p:blipFill>
        <p:spPr>
          <a:xfrm>
            <a:off x="8145000" y="670367"/>
            <a:ext cx="457200" cy="609600"/>
          </a:xfrm>
          <a:prstGeom prst="rect">
            <a:avLst/>
          </a:prstGeom>
          <a:noFill/>
          <a:ln>
            <a:noFill/>
          </a:ln>
        </p:spPr>
      </p:pic>
    </p:spTree>
    <p:extLst>
      <p:ext uri="{BB962C8B-B14F-4D97-AF65-F5344CB8AC3E}">
        <p14:creationId xmlns:p14="http://schemas.microsoft.com/office/powerpoint/2010/main" val="4237488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rtl="0">
              <a:spcBef>
                <a:spcPts val="0"/>
              </a:spcBef>
              <a:buNone/>
            </a:pPr>
            <a:r>
              <a:rPr lang="en"/>
              <a:t>New Vessel Technologies</a:t>
            </a:r>
          </a:p>
        </p:txBody>
      </p:sp>
      <p:sp>
        <p:nvSpPr>
          <p:cNvPr id="352" name="Shape 352"/>
          <p:cNvSpPr txBox="1">
            <a:spLocks noGrp="1"/>
          </p:cNvSpPr>
          <p:nvPr>
            <p:ph type="body" idx="1"/>
          </p:nvPr>
        </p:nvSpPr>
        <p:spPr>
          <a:xfrm>
            <a:off x="311700" y="1536633"/>
            <a:ext cx="5547300" cy="4555200"/>
          </a:xfrm>
          <a:prstGeom prst="rect">
            <a:avLst/>
          </a:prstGeom>
        </p:spPr>
        <p:txBody>
          <a:bodyPr lIns="91425" tIns="91425" rIns="91425" bIns="91425" anchor="t" anchorCtr="0">
            <a:noAutofit/>
          </a:bodyPr>
          <a:lstStyle/>
          <a:p>
            <a:pPr lvl="0" rtl="0">
              <a:lnSpc>
                <a:spcPct val="100000"/>
              </a:lnSpc>
              <a:spcBef>
                <a:spcPts val="0"/>
              </a:spcBef>
              <a:spcAft>
                <a:spcPts val="1000"/>
              </a:spcAft>
              <a:buNone/>
            </a:pPr>
            <a:r>
              <a:rPr lang="en" sz="1800" b="1"/>
              <a:t>Environmentally Responsible Design</a:t>
            </a:r>
          </a:p>
          <a:p>
            <a:pPr marL="342900" lvl="1" indent="-101600" rtl="0">
              <a:lnSpc>
                <a:spcPct val="130000"/>
              </a:lnSpc>
              <a:spcBef>
                <a:spcPts val="0"/>
              </a:spcBef>
              <a:spcAft>
                <a:spcPts val="0"/>
              </a:spcAft>
              <a:buClr>
                <a:schemeClr val="dk1"/>
              </a:buClr>
              <a:buSzPct val="100000"/>
              <a:buChar char="•"/>
            </a:pPr>
            <a:r>
              <a:rPr lang="en" sz="1400">
                <a:solidFill>
                  <a:schemeClr val="dk1"/>
                </a:solidFill>
              </a:rPr>
              <a:t>Vessel Operating Goals</a:t>
            </a:r>
          </a:p>
          <a:p>
            <a:pPr marL="742950" lvl="2" indent="-133350" rtl="0">
              <a:lnSpc>
                <a:spcPct val="130000"/>
              </a:lnSpc>
              <a:spcBef>
                <a:spcPts val="0"/>
              </a:spcBef>
              <a:spcAft>
                <a:spcPts val="0"/>
              </a:spcAft>
              <a:buClr>
                <a:schemeClr val="dk1"/>
              </a:buClr>
              <a:buSzPct val="100000"/>
              <a:buChar char="•"/>
            </a:pPr>
            <a:r>
              <a:rPr lang="en" sz="1400">
                <a:solidFill>
                  <a:schemeClr val="dk1"/>
                </a:solidFill>
              </a:rPr>
              <a:t>Minimize energy use</a:t>
            </a:r>
          </a:p>
          <a:p>
            <a:pPr marL="742950" lvl="2" indent="-133350" rtl="0">
              <a:lnSpc>
                <a:spcPct val="130000"/>
              </a:lnSpc>
              <a:spcBef>
                <a:spcPts val="0"/>
              </a:spcBef>
              <a:spcAft>
                <a:spcPts val="0"/>
              </a:spcAft>
              <a:buClr>
                <a:schemeClr val="dk1"/>
              </a:buClr>
              <a:buSzPct val="100000"/>
              <a:buChar char="•"/>
            </a:pPr>
            <a:r>
              <a:rPr lang="en" sz="1400">
                <a:solidFill>
                  <a:schemeClr val="dk1"/>
                </a:solidFill>
              </a:rPr>
              <a:t>Minimize air emissions and discharge</a:t>
            </a:r>
          </a:p>
          <a:p>
            <a:pPr marL="342900" lvl="1" indent="-101600" rtl="0">
              <a:lnSpc>
                <a:spcPct val="130000"/>
              </a:lnSpc>
              <a:spcBef>
                <a:spcPts val="0"/>
              </a:spcBef>
              <a:spcAft>
                <a:spcPts val="0"/>
              </a:spcAft>
              <a:buClr>
                <a:schemeClr val="dk1"/>
              </a:buClr>
              <a:buSzPct val="100000"/>
              <a:buChar char="•"/>
            </a:pPr>
            <a:r>
              <a:rPr lang="en" sz="1400">
                <a:solidFill>
                  <a:schemeClr val="dk1"/>
                </a:solidFill>
              </a:rPr>
              <a:t>Vessel Construction Goals </a:t>
            </a:r>
          </a:p>
          <a:p>
            <a:pPr marL="742950" lvl="2" indent="-133350" rtl="0">
              <a:lnSpc>
                <a:spcPct val="130000"/>
              </a:lnSpc>
              <a:spcBef>
                <a:spcPts val="0"/>
              </a:spcBef>
              <a:spcAft>
                <a:spcPts val="0"/>
              </a:spcAft>
              <a:buClr>
                <a:schemeClr val="dk1"/>
              </a:buClr>
              <a:buSzPct val="100000"/>
              <a:buChar char="•"/>
            </a:pPr>
            <a:r>
              <a:rPr lang="en" sz="1400">
                <a:solidFill>
                  <a:schemeClr val="dk1"/>
                </a:solidFill>
              </a:rPr>
              <a:t>Minimize drag </a:t>
            </a:r>
          </a:p>
          <a:p>
            <a:pPr marL="742950" lvl="2" indent="-133350" rtl="0">
              <a:lnSpc>
                <a:spcPct val="130000"/>
              </a:lnSpc>
              <a:spcBef>
                <a:spcPts val="0"/>
              </a:spcBef>
              <a:spcAft>
                <a:spcPts val="0"/>
              </a:spcAft>
              <a:buClr>
                <a:schemeClr val="dk1"/>
              </a:buClr>
              <a:buSzPct val="100000"/>
              <a:buChar char="•"/>
            </a:pPr>
            <a:r>
              <a:rPr lang="en" sz="1400">
                <a:solidFill>
                  <a:schemeClr val="dk1"/>
                </a:solidFill>
              </a:rPr>
              <a:t>Maximize use of recycled and renewable material</a:t>
            </a:r>
          </a:p>
          <a:p>
            <a:pPr marL="742950" lvl="2" indent="-133350" rtl="0">
              <a:lnSpc>
                <a:spcPct val="130000"/>
              </a:lnSpc>
              <a:spcBef>
                <a:spcPts val="0"/>
              </a:spcBef>
              <a:spcAft>
                <a:spcPts val="0"/>
              </a:spcAft>
              <a:buClr>
                <a:schemeClr val="dk1"/>
              </a:buClr>
              <a:buSzPct val="100000"/>
              <a:buChar char="•"/>
            </a:pPr>
            <a:r>
              <a:rPr lang="en" sz="1400">
                <a:solidFill>
                  <a:schemeClr val="dk1"/>
                </a:solidFill>
              </a:rPr>
              <a:t>Minimize waste and scrap</a:t>
            </a:r>
          </a:p>
          <a:p>
            <a:pPr marL="342900" lvl="1" indent="-101600" rtl="0">
              <a:lnSpc>
                <a:spcPct val="130000"/>
              </a:lnSpc>
              <a:spcBef>
                <a:spcPts val="0"/>
              </a:spcBef>
              <a:spcAft>
                <a:spcPts val="0"/>
              </a:spcAft>
              <a:buClr>
                <a:schemeClr val="dk1"/>
              </a:buClr>
              <a:buSzPct val="100000"/>
              <a:buChar char="•"/>
            </a:pPr>
            <a:r>
              <a:rPr lang="en" sz="1400">
                <a:solidFill>
                  <a:schemeClr val="dk1"/>
                </a:solidFill>
              </a:rPr>
              <a:t>New Tech</a:t>
            </a:r>
          </a:p>
          <a:p>
            <a:pPr marL="742950" lvl="2" indent="-133350" rtl="0">
              <a:lnSpc>
                <a:spcPct val="130000"/>
              </a:lnSpc>
              <a:spcBef>
                <a:spcPts val="0"/>
              </a:spcBef>
              <a:spcAft>
                <a:spcPts val="0"/>
              </a:spcAft>
              <a:buClr>
                <a:schemeClr val="dk1"/>
              </a:buClr>
              <a:buSzPct val="100000"/>
              <a:buChar char="•"/>
            </a:pPr>
            <a:r>
              <a:rPr lang="en" sz="1400">
                <a:solidFill>
                  <a:schemeClr val="dk1"/>
                </a:solidFill>
              </a:rPr>
              <a:t>Design software </a:t>
            </a:r>
          </a:p>
          <a:p>
            <a:pPr marL="742950" lvl="2" indent="-133350" rtl="0">
              <a:lnSpc>
                <a:spcPct val="130000"/>
              </a:lnSpc>
              <a:spcBef>
                <a:spcPts val="0"/>
              </a:spcBef>
              <a:spcAft>
                <a:spcPts val="0"/>
              </a:spcAft>
              <a:buClr>
                <a:schemeClr val="dk1"/>
              </a:buClr>
              <a:buSzPct val="100000"/>
              <a:buChar char="•"/>
            </a:pPr>
            <a:r>
              <a:rPr lang="en" sz="1400">
                <a:solidFill>
                  <a:schemeClr val="dk1"/>
                </a:solidFill>
              </a:rPr>
              <a:t>Diesel  /Electric </a:t>
            </a:r>
          </a:p>
          <a:p>
            <a:pPr marL="742950" lvl="2" indent="-133350" rtl="0">
              <a:lnSpc>
                <a:spcPct val="130000"/>
              </a:lnSpc>
              <a:spcBef>
                <a:spcPts val="0"/>
              </a:spcBef>
              <a:spcAft>
                <a:spcPts val="0"/>
              </a:spcAft>
              <a:buClr>
                <a:schemeClr val="dk1"/>
              </a:buClr>
              <a:buSzPct val="100000"/>
              <a:buChar char="•"/>
            </a:pPr>
            <a:r>
              <a:rPr lang="en" sz="1400">
                <a:solidFill>
                  <a:schemeClr val="dk1"/>
                </a:solidFill>
              </a:rPr>
              <a:t>Hydrogen Fuel Cell</a:t>
            </a:r>
          </a:p>
        </p:txBody>
      </p:sp>
      <p:sp>
        <p:nvSpPr>
          <p:cNvPr id="353" name="Shape 353"/>
          <p:cNvSpPr txBox="1">
            <a:spLocks noGrp="1"/>
          </p:cNvSpPr>
          <p:nvPr>
            <p:ph type="body" idx="2"/>
          </p:nvPr>
        </p:nvSpPr>
        <p:spPr>
          <a:xfrm>
            <a:off x="4832400" y="1940633"/>
            <a:ext cx="3999900" cy="4151200"/>
          </a:xfrm>
          <a:prstGeom prst="rect">
            <a:avLst/>
          </a:prstGeom>
        </p:spPr>
        <p:txBody>
          <a:bodyPr lIns="91425" tIns="91425" rIns="91425" bIns="91425" anchor="t" anchorCtr="0">
            <a:noAutofit/>
          </a:bodyPr>
          <a:lstStyle/>
          <a:p>
            <a:pPr marL="457200" marR="0" lvl="0" indent="0" algn="l" rtl="0">
              <a:lnSpc>
                <a:spcPct val="100000"/>
              </a:lnSpc>
              <a:spcBef>
                <a:spcPts val="0"/>
              </a:spcBef>
              <a:spcAft>
                <a:spcPts val="0"/>
              </a:spcAft>
              <a:buNone/>
            </a:pPr>
            <a:endParaRPr sz="1400">
              <a:solidFill>
                <a:schemeClr val="dk1"/>
              </a:solidFill>
            </a:endParaRPr>
          </a:p>
          <a:p>
            <a:pPr marL="0" marR="0" lvl="0" indent="0" algn="l" rtl="0">
              <a:lnSpc>
                <a:spcPct val="100000"/>
              </a:lnSpc>
              <a:spcBef>
                <a:spcPts val="640"/>
              </a:spcBef>
              <a:spcAft>
                <a:spcPts val="0"/>
              </a:spcAft>
              <a:buNone/>
            </a:pPr>
            <a:endParaRPr sz="1400">
              <a:solidFill>
                <a:schemeClr val="dk1"/>
              </a:solidFill>
            </a:endParaRPr>
          </a:p>
          <a:p>
            <a:pPr marL="457200" lvl="0" indent="0" rtl="0">
              <a:lnSpc>
                <a:spcPct val="100000"/>
              </a:lnSpc>
              <a:spcBef>
                <a:spcPts val="640"/>
              </a:spcBef>
              <a:spcAft>
                <a:spcPts val="0"/>
              </a:spcAft>
              <a:buNone/>
            </a:pPr>
            <a:endParaRPr sz="1400">
              <a:solidFill>
                <a:schemeClr val="dk1"/>
              </a:solidFill>
            </a:endParaRPr>
          </a:p>
          <a:p>
            <a:pPr lvl="0">
              <a:spcBef>
                <a:spcPts val="0"/>
              </a:spcBef>
              <a:buNone/>
            </a:pPr>
            <a:endParaRPr/>
          </a:p>
        </p:txBody>
      </p:sp>
      <p:pic>
        <p:nvPicPr>
          <p:cNvPr id="354" name="Shape 354" descr="Screen-Shot-2016-09-22-at-10.19.32-AM-copy.jpg"/>
          <p:cNvPicPr preferRelativeResize="0"/>
          <p:nvPr/>
        </p:nvPicPr>
        <p:blipFill rotWithShape="1">
          <a:blip r:embed="rId3" cstate="print">
            <a:alphaModFix/>
          </a:blip>
          <a:srcRect/>
          <a:stretch/>
        </p:blipFill>
        <p:spPr>
          <a:xfrm>
            <a:off x="5784300" y="2203767"/>
            <a:ext cx="3048000" cy="3048000"/>
          </a:xfrm>
          <a:prstGeom prst="rect">
            <a:avLst/>
          </a:prstGeom>
          <a:noFill/>
          <a:ln>
            <a:noFill/>
          </a:ln>
        </p:spPr>
      </p:pic>
      <p:pic>
        <p:nvPicPr>
          <p:cNvPr id="355" name="Shape 355"/>
          <p:cNvPicPr preferRelativeResize="0"/>
          <p:nvPr/>
        </p:nvPicPr>
        <p:blipFill>
          <a:blip r:embed="rId4" cstate="print">
            <a:alphaModFix/>
          </a:blip>
          <a:stretch>
            <a:fillRect/>
          </a:stretch>
        </p:blipFill>
        <p:spPr>
          <a:xfrm>
            <a:off x="8145000" y="670367"/>
            <a:ext cx="457200" cy="609600"/>
          </a:xfrm>
          <a:prstGeom prst="rect">
            <a:avLst/>
          </a:prstGeom>
          <a:noFill/>
          <a:ln>
            <a:noFill/>
          </a:ln>
        </p:spPr>
      </p:pic>
    </p:spTree>
    <p:extLst>
      <p:ext uri="{BB962C8B-B14F-4D97-AF65-F5344CB8AC3E}">
        <p14:creationId xmlns:p14="http://schemas.microsoft.com/office/powerpoint/2010/main" val="2944386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Shape 380" descr="IMG_0985.JPG"/>
          <p:cNvPicPr preferRelativeResize="0"/>
          <p:nvPr/>
        </p:nvPicPr>
        <p:blipFill rotWithShape="1">
          <a:blip r:embed="rId3" cstate="print">
            <a:alphaModFix/>
          </a:blip>
          <a:srcRect t="23716" b="7916"/>
          <a:stretch/>
        </p:blipFill>
        <p:spPr>
          <a:xfrm>
            <a:off x="1" y="2"/>
            <a:ext cx="9144001" cy="6251535"/>
          </a:xfrm>
          <a:prstGeom prst="rect">
            <a:avLst/>
          </a:prstGeom>
          <a:noFill/>
          <a:ln>
            <a:noFill/>
          </a:ln>
        </p:spPr>
      </p:pic>
      <p:sp>
        <p:nvSpPr>
          <p:cNvPr id="381" name="Shape 381"/>
          <p:cNvSpPr txBox="1">
            <a:spLocks noGrp="1"/>
          </p:cNvSpPr>
          <p:nvPr>
            <p:ph type="title"/>
          </p:nvPr>
        </p:nvSpPr>
        <p:spPr>
          <a:xfrm>
            <a:off x="490250" y="600200"/>
            <a:ext cx="7475700" cy="5454400"/>
          </a:xfrm>
          <a:prstGeom prst="rect">
            <a:avLst/>
          </a:prstGeom>
        </p:spPr>
        <p:txBody>
          <a:bodyPr lIns="91425" tIns="91425" rIns="91425" bIns="91425" anchor="b" anchorCtr="0">
            <a:noAutofit/>
          </a:bodyPr>
          <a:lstStyle/>
          <a:p>
            <a:pPr lvl="0" rtl="0">
              <a:spcBef>
                <a:spcPts val="0"/>
              </a:spcBef>
              <a:buNone/>
            </a:pPr>
            <a:r>
              <a:rPr lang="en" sz="3600">
                <a:solidFill>
                  <a:srgbClr val="FFFFFF"/>
                </a:solidFill>
              </a:rPr>
              <a:t>Break-out Session 2: Your Criteria for Prioritizing Sites and Routes	</a:t>
            </a:r>
          </a:p>
        </p:txBody>
      </p:sp>
      <p:pic>
        <p:nvPicPr>
          <p:cNvPr id="382" name="Shape 382" descr="side ferry icon"/>
          <p:cNvPicPr preferRelativeResize="0"/>
          <p:nvPr/>
        </p:nvPicPr>
        <p:blipFill rotWithShape="1">
          <a:blip r:embed="rId4" cstate="print">
            <a:alphaModFix/>
          </a:blip>
          <a:srcRect/>
          <a:stretch/>
        </p:blipFill>
        <p:spPr>
          <a:xfrm flipH="1">
            <a:off x="7537500" y="5323467"/>
            <a:ext cx="1149300" cy="1524000"/>
          </a:xfrm>
          <a:prstGeom prst="rect">
            <a:avLst/>
          </a:prstGeom>
          <a:noFill/>
          <a:ln>
            <a:noFill/>
          </a:ln>
        </p:spPr>
      </p:pic>
    </p:spTree>
    <p:extLst>
      <p:ext uri="{BB962C8B-B14F-4D97-AF65-F5344CB8AC3E}">
        <p14:creationId xmlns:p14="http://schemas.microsoft.com/office/powerpoint/2010/main" val="1008954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Board </a:t>
            </a:r>
            <a:r>
              <a:rPr lang="en-US" dirty="0" err="1" smtClean="0"/>
              <a:t>Presenations</a:t>
            </a:r>
            <a:endParaRPr lang="en-US" dirty="0"/>
          </a:p>
        </p:txBody>
      </p:sp>
    </p:spTree>
    <p:extLst>
      <p:ext uri="{BB962C8B-B14F-4D97-AF65-F5344CB8AC3E}">
        <p14:creationId xmlns:p14="http://schemas.microsoft.com/office/powerpoint/2010/main" val="147756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1359534"/>
            <a:ext cx="8692500" cy="763600"/>
          </a:xfrm>
          <a:prstGeom prst="rect">
            <a:avLst/>
          </a:prstGeom>
        </p:spPr>
        <p:txBody>
          <a:bodyPr lIns="91425" tIns="91425" rIns="91425" bIns="91425" anchor="t" anchorCtr="0">
            <a:noAutofit/>
          </a:bodyPr>
          <a:lstStyle/>
          <a:p>
            <a:pPr lvl="0">
              <a:spcBef>
                <a:spcPts val="0"/>
              </a:spcBef>
              <a:buNone/>
            </a:pPr>
            <a:r>
              <a:rPr lang="en" dirty="0"/>
              <a:t>Deliverables: </a:t>
            </a:r>
            <a:r>
              <a:rPr lang="en" sz="2400" dirty="0">
                <a:solidFill>
                  <a:srgbClr val="E57200"/>
                </a:solidFill>
              </a:rPr>
              <a:t>Comprehensive Boston Harbor Study </a:t>
            </a:r>
          </a:p>
        </p:txBody>
      </p:sp>
      <p:sp>
        <p:nvSpPr>
          <p:cNvPr id="112" name="Shape 112"/>
          <p:cNvSpPr txBox="1"/>
          <p:nvPr/>
        </p:nvSpPr>
        <p:spPr>
          <a:xfrm>
            <a:off x="311700" y="2299167"/>
            <a:ext cx="2044200" cy="1954000"/>
          </a:xfrm>
          <a:prstGeom prst="rect">
            <a:avLst/>
          </a:prstGeom>
          <a:noFill/>
          <a:ln w="19050" cap="flat" cmpd="sng">
            <a:solidFill>
              <a:srgbClr val="108FDE"/>
            </a:solidFill>
            <a:prstDash val="solid"/>
            <a:round/>
            <a:headEnd type="none" w="med" len="med"/>
            <a:tailEnd type="none" w="med" len="med"/>
          </a:ln>
        </p:spPr>
        <p:txBody>
          <a:bodyPr lIns="91425" tIns="91425" rIns="91425" bIns="91425" anchor="t" anchorCtr="0">
            <a:noAutofit/>
          </a:bodyPr>
          <a:lstStyle/>
          <a:p>
            <a:pPr lvl="0" rtl="0">
              <a:lnSpc>
                <a:spcPct val="100000"/>
              </a:lnSpc>
              <a:spcBef>
                <a:spcPts val="0"/>
              </a:spcBef>
              <a:spcAft>
                <a:spcPts val="0"/>
              </a:spcAft>
              <a:buNone/>
            </a:pPr>
            <a:r>
              <a:rPr lang="en" sz="6000" b="1" dirty="0" smtClean="0">
                <a:solidFill>
                  <a:srgbClr val="108FDE"/>
                </a:solidFill>
              </a:rPr>
              <a:t>30 </a:t>
            </a:r>
            <a:endParaRPr lang="en" sz="6000" b="1" dirty="0">
              <a:solidFill>
                <a:srgbClr val="108FDE"/>
              </a:solidFill>
            </a:endParaRPr>
          </a:p>
          <a:p>
            <a:pPr lvl="0" rtl="0">
              <a:lnSpc>
                <a:spcPct val="100000"/>
              </a:lnSpc>
              <a:spcBef>
                <a:spcPts val="0"/>
              </a:spcBef>
              <a:spcAft>
                <a:spcPts val="1600"/>
              </a:spcAft>
              <a:buNone/>
            </a:pPr>
            <a:r>
              <a:rPr lang="en" sz="1800" dirty="0">
                <a:solidFill>
                  <a:schemeClr val="dk1"/>
                </a:solidFill>
              </a:rPr>
              <a:t>site profiles </a:t>
            </a:r>
          </a:p>
          <a:p>
            <a:pPr lvl="0" rtl="0">
              <a:lnSpc>
                <a:spcPct val="100000"/>
              </a:lnSpc>
              <a:spcBef>
                <a:spcPts val="0"/>
              </a:spcBef>
              <a:spcAft>
                <a:spcPts val="1600"/>
              </a:spcAft>
              <a:buNone/>
            </a:pPr>
            <a:endParaRPr sz="1800" dirty="0"/>
          </a:p>
        </p:txBody>
      </p:sp>
      <p:sp>
        <p:nvSpPr>
          <p:cNvPr id="113" name="Shape 113"/>
          <p:cNvSpPr txBox="1"/>
          <p:nvPr/>
        </p:nvSpPr>
        <p:spPr>
          <a:xfrm>
            <a:off x="311700" y="4479200"/>
            <a:ext cx="2044200" cy="1849967"/>
          </a:xfrm>
          <a:prstGeom prst="rect">
            <a:avLst/>
          </a:prstGeom>
          <a:noFill/>
          <a:ln w="19050" cap="flat" cmpd="sng">
            <a:solidFill>
              <a:srgbClr val="108FDE"/>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r>
              <a:rPr lang="en" sz="1800" b="1">
                <a:solidFill>
                  <a:srgbClr val="108FDE"/>
                </a:solidFill>
              </a:rPr>
              <a:t>Stated Preference Survey</a:t>
            </a:r>
            <a:r>
              <a:rPr lang="en" sz="1800">
                <a:solidFill>
                  <a:schemeClr val="dk1"/>
                </a:solidFill>
              </a:rPr>
              <a:t> to gather additional data on possible ridership</a:t>
            </a:r>
          </a:p>
        </p:txBody>
      </p:sp>
      <p:sp>
        <p:nvSpPr>
          <p:cNvPr id="114" name="Shape 114"/>
          <p:cNvSpPr txBox="1"/>
          <p:nvPr/>
        </p:nvSpPr>
        <p:spPr>
          <a:xfrm>
            <a:off x="2470500" y="2299167"/>
            <a:ext cx="2044200" cy="2578400"/>
          </a:xfrm>
          <a:prstGeom prst="rect">
            <a:avLst/>
          </a:prstGeom>
          <a:noFill/>
          <a:ln w="19050" cap="flat" cmpd="sng">
            <a:solidFill>
              <a:srgbClr val="108FDE"/>
            </a:solidFill>
            <a:prstDash val="solid"/>
            <a:round/>
            <a:headEnd type="none" w="med" len="med"/>
            <a:tailEnd type="none" w="med" len="med"/>
          </a:ln>
        </p:spPr>
        <p:txBody>
          <a:bodyPr lIns="91425" tIns="91425" rIns="91425" bIns="91425" anchor="t" anchorCtr="0">
            <a:noAutofit/>
          </a:bodyPr>
          <a:lstStyle/>
          <a:p>
            <a:pPr lvl="0" rtl="0">
              <a:lnSpc>
                <a:spcPct val="100000"/>
              </a:lnSpc>
              <a:spcBef>
                <a:spcPts val="0"/>
              </a:spcBef>
              <a:spcAft>
                <a:spcPts val="0"/>
              </a:spcAft>
              <a:buNone/>
            </a:pPr>
            <a:r>
              <a:rPr lang="en" sz="6000" b="1">
                <a:solidFill>
                  <a:srgbClr val="108FDE"/>
                </a:solidFill>
              </a:rPr>
              <a:t>10</a:t>
            </a:r>
            <a:r>
              <a:rPr lang="en" sz="4800" b="1">
                <a:solidFill>
                  <a:srgbClr val="108FDE"/>
                </a:solidFill>
              </a:rPr>
              <a:t> </a:t>
            </a:r>
            <a:r>
              <a:rPr lang="en" sz="1800" b="1">
                <a:solidFill>
                  <a:srgbClr val="108FDE"/>
                </a:solidFill>
              </a:rPr>
              <a:t>sites </a:t>
            </a:r>
          </a:p>
          <a:p>
            <a:pPr lvl="0" rtl="0">
              <a:lnSpc>
                <a:spcPct val="100000"/>
              </a:lnSpc>
              <a:spcBef>
                <a:spcPts val="0"/>
              </a:spcBef>
              <a:spcAft>
                <a:spcPts val="1600"/>
              </a:spcAft>
              <a:buNone/>
            </a:pPr>
            <a:r>
              <a:rPr lang="en" sz="1800">
                <a:solidFill>
                  <a:schemeClr val="dk1"/>
                </a:solidFill>
              </a:rPr>
              <a:t>with models for estimated ridership demand</a:t>
            </a:r>
          </a:p>
        </p:txBody>
      </p:sp>
      <p:sp>
        <p:nvSpPr>
          <p:cNvPr id="115" name="Shape 115"/>
          <p:cNvSpPr txBox="1"/>
          <p:nvPr/>
        </p:nvSpPr>
        <p:spPr>
          <a:xfrm>
            <a:off x="4629316" y="2299167"/>
            <a:ext cx="2044200" cy="4030000"/>
          </a:xfrm>
          <a:prstGeom prst="rect">
            <a:avLst/>
          </a:prstGeom>
          <a:noFill/>
          <a:ln w="19050" cap="flat" cmpd="sng">
            <a:solidFill>
              <a:srgbClr val="108FDE"/>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SzPct val="25000"/>
              <a:buFont typeface="Arial"/>
              <a:buNone/>
            </a:pPr>
            <a:r>
              <a:rPr lang="en" sz="4800" b="1">
                <a:solidFill>
                  <a:srgbClr val="108FDE"/>
                </a:solidFill>
              </a:rPr>
              <a:t>3 </a:t>
            </a:r>
            <a:r>
              <a:rPr lang="en" sz="1800" b="1">
                <a:solidFill>
                  <a:srgbClr val="108FDE"/>
                </a:solidFill>
              </a:rPr>
              <a:t>corridors </a:t>
            </a:r>
          </a:p>
          <a:p>
            <a:pPr lvl="0" rtl="0">
              <a:lnSpc>
                <a:spcPct val="100000"/>
              </a:lnSpc>
              <a:spcBef>
                <a:spcPts val="0"/>
              </a:spcBef>
              <a:spcAft>
                <a:spcPts val="0"/>
              </a:spcAft>
              <a:buNone/>
            </a:pPr>
            <a:r>
              <a:rPr lang="en" sz="1800">
                <a:solidFill>
                  <a:schemeClr val="dk1"/>
                </a:solidFill>
              </a:rPr>
              <a:t>detailed market and feasibility analysis + estimates of ridership, time savings, operating costs, deficits/ subsidies, and seasonality </a:t>
            </a:r>
          </a:p>
        </p:txBody>
      </p:sp>
      <p:sp>
        <p:nvSpPr>
          <p:cNvPr id="116" name="Shape 116"/>
          <p:cNvSpPr txBox="1"/>
          <p:nvPr/>
        </p:nvSpPr>
        <p:spPr>
          <a:xfrm>
            <a:off x="6788125" y="4253167"/>
            <a:ext cx="2044200" cy="2076000"/>
          </a:xfrm>
          <a:prstGeom prst="rect">
            <a:avLst/>
          </a:prstGeom>
          <a:noFill/>
          <a:ln w="19050" cap="flat" cmpd="sng">
            <a:solidFill>
              <a:srgbClr val="108FDE"/>
            </a:solidFill>
            <a:prstDash val="solid"/>
            <a:round/>
            <a:headEnd type="none" w="med" len="med"/>
            <a:tailEnd type="none" w="med" len="med"/>
          </a:ln>
        </p:spPr>
        <p:txBody>
          <a:bodyPr lIns="91425" tIns="91425" rIns="91425" bIns="91425" anchor="t" anchorCtr="0">
            <a:noAutofit/>
          </a:bodyPr>
          <a:lstStyle/>
          <a:p>
            <a:pPr lvl="0" rtl="0">
              <a:lnSpc>
                <a:spcPct val="100000"/>
              </a:lnSpc>
              <a:spcBef>
                <a:spcPts val="0"/>
              </a:spcBef>
              <a:spcAft>
                <a:spcPts val="0"/>
              </a:spcAft>
              <a:buNone/>
            </a:pPr>
            <a:r>
              <a:rPr lang="en" sz="1800" b="1">
                <a:solidFill>
                  <a:srgbClr val="108FDE"/>
                </a:solidFill>
              </a:rPr>
              <a:t>Financial Model + Business Plan </a:t>
            </a:r>
            <a:r>
              <a:rPr lang="en" sz="1800">
                <a:solidFill>
                  <a:schemeClr val="dk1"/>
                </a:solidFill>
              </a:rPr>
              <a:t>for up to 3 new routes based on these findings</a:t>
            </a:r>
          </a:p>
        </p:txBody>
      </p:sp>
      <p:sp>
        <p:nvSpPr>
          <p:cNvPr id="117" name="Shape 117"/>
          <p:cNvSpPr txBox="1"/>
          <p:nvPr/>
        </p:nvSpPr>
        <p:spPr>
          <a:xfrm>
            <a:off x="6788125" y="2299167"/>
            <a:ext cx="2044200" cy="1717600"/>
          </a:xfrm>
          <a:prstGeom prst="rect">
            <a:avLst/>
          </a:prstGeom>
          <a:noFill/>
          <a:ln w="19050" cap="flat" cmpd="sng">
            <a:solidFill>
              <a:srgbClr val="108FDE"/>
            </a:solidFill>
            <a:prstDash val="solid"/>
            <a:round/>
            <a:headEnd type="none" w="med" len="med"/>
            <a:tailEnd type="none" w="med" len="med"/>
          </a:ln>
        </p:spPr>
        <p:txBody>
          <a:bodyPr lIns="91425" tIns="91425" rIns="91425" bIns="91425" anchor="t" anchorCtr="0">
            <a:noAutofit/>
          </a:bodyPr>
          <a:lstStyle/>
          <a:p>
            <a:pPr lvl="0" rtl="0">
              <a:lnSpc>
                <a:spcPct val="100000"/>
              </a:lnSpc>
              <a:spcBef>
                <a:spcPts val="0"/>
              </a:spcBef>
              <a:spcAft>
                <a:spcPts val="0"/>
              </a:spcAft>
              <a:buNone/>
            </a:pPr>
            <a:r>
              <a:rPr lang="en" sz="1800" b="1" dirty="0">
                <a:solidFill>
                  <a:srgbClr val="108FDE"/>
                </a:solidFill>
              </a:rPr>
              <a:t>Model</a:t>
            </a:r>
            <a:r>
              <a:rPr lang="en" sz="1800" dirty="0">
                <a:solidFill>
                  <a:schemeClr val="dk1"/>
                </a:solidFill>
              </a:rPr>
              <a:t> congestion mitigation and reduced emissions</a:t>
            </a:r>
          </a:p>
          <a:p>
            <a:pPr lvl="0" rtl="0">
              <a:lnSpc>
                <a:spcPct val="100000"/>
              </a:lnSpc>
              <a:spcBef>
                <a:spcPts val="0"/>
              </a:spcBef>
              <a:spcAft>
                <a:spcPts val="0"/>
              </a:spcAft>
              <a:buNone/>
            </a:pPr>
            <a:endParaRPr sz="1800" dirty="0">
              <a:solidFill>
                <a:schemeClr val="dk1"/>
              </a:solidFill>
            </a:endParaRPr>
          </a:p>
        </p:txBody>
      </p:sp>
    </p:spTree>
    <p:extLst>
      <p:ext uri="{BB962C8B-B14F-4D97-AF65-F5344CB8AC3E}">
        <p14:creationId xmlns:p14="http://schemas.microsoft.com/office/powerpoint/2010/main" val="1333630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Placeholder 2"/>
          <p:cNvSpPr txBox="1">
            <a:spLocks/>
          </p:cNvSpPr>
          <p:nvPr/>
        </p:nvSpPr>
        <p:spPr bwMode="auto">
          <a:xfrm>
            <a:off x="171434" y="2895600"/>
            <a:ext cx="8851931"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9" tIns="45294" rIns="90579" bIns="45294"/>
          <a:lstStyle>
            <a:lvl1pPr marL="342900" indent="-342900"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fontAlgn="base">
              <a:lnSpc>
                <a:spcPct val="80000"/>
              </a:lnSpc>
              <a:spcBef>
                <a:spcPct val="20000"/>
              </a:spcBef>
              <a:spcAft>
                <a:spcPct val="0"/>
              </a:spcAft>
              <a:buSzPct val="80000"/>
            </a:pPr>
            <a:r>
              <a:rPr lang="en-US" altLang="en-US" sz="4200" b="1" dirty="0" smtClean="0">
                <a:solidFill>
                  <a:srgbClr val="FFFFFF"/>
                </a:solidFill>
                <a:latin typeface="ITC Eras Std Medium" charset="0"/>
              </a:rPr>
              <a:t>Water Transportation </a:t>
            </a:r>
          </a:p>
          <a:p>
            <a:pPr algn="r" fontAlgn="base">
              <a:lnSpc>
                <a:spcPct val="80000"/>
              </a:lnSpc>
              <a:spcBef>
                <a:spcPct val="20000"/>
              </a:spcBef>
              <a:spcAft>
                <a:spcPct val="0"/>
              </a:spcAft>
              <a:buSzPct val="80000"/>
            </a:pPr>
            <a:r>
              <a:rPr lang="en-US" altLang="en-US" sz="4200" b="1" dirty="0" smtClean="0">
                <a:solidFill>
                  <a:srgbClr val="FFFFFF"/>
                </a:solidFill>
                <a:latin typeface="ITC Eras Std Medium" charset="0"/>
              </a:rPr>
              <a:t>Advisory Council</a:t>
            </a:r>
            <a:endParaRPr lang="en-US" altLang="en-US" sz="4200" b="1" dirty="0">
              <a:solidFill>
                <a:srgbClr val="FFFFFF"/>
              </a:solidFill>
              <a:latin typeface="ITC Eras Std Medium" charset="0"/>
            </a:endParaRPr>
          </a:p>
          <a:p>
            <a:pPr algn="r" fontAlgn="base">
              <a:lnSpc>
                <a:spcPct val="80000"/>
              </a:lnSpc>
              <a:spcBef>
                <a:spcPct val="20000"/>
              </a:spcBef>
              <a:spcAft>
                <a:spcPct val="0"/>
              </a:spcAft>
              <a:buSzPct val="80000"/>
            </a:pPr>
            <a:endParaRPr lang="en-US" altLang="en-US" sz="2200" b="1" dirty="0" smtClean="0">
              <a:solidFill>
                <a:srgbClr val="FFFFFF"/>
              </a:solidFill>
              <a:latin typeface="ITC Eras Std Medium" charset="0"/>
            </a:endParaRPr>
          </a:p>
          <a:p>
            <a:pPr algn="r" fontAlgn="base">
              <a:lnSpc>
                <a:spcPct val="80000"/>
              </a:lnSpc>
              <a:spcBef>
                <a:spcPct val="20000"/>
              </a:spcBef>
              <a:spcAft>
                <a:spcPct val="0"/>
              </a:spcAft>
              <a:buSzPct val="80000"/>
            </a:pPr>
            <a:endParaRPr lang="en-US" altLang="en-US" sz="2200" b="1" dirty="0">
              <a:solidFill>
                <a:srgbClr val="FFFFFF"/>
              </a:solidFill>
              <a:latin typeface="ITC Eras Std Medium" charset="0"/>
            </a:endParaRPr>
          </a:p>
          <a:p>
            <a:pPr algn="r" fontAlgn="base">
              <a:lnSpc>
                <a:spcPct val="80000"/>
              </a:lnSpc>
              <a:spcBef>
                <a:spcPct val="20000"/>
              </a:spcBef>
              <a:spcAft>
                <a:spcPct val="0"/>
              </a:spcAft>
              <a:buSzPct val="80000"/>
            </a:pPr>
            <a:r>
              <a:rPr lang="en-US" altLang="en-US" sz="2200" b="1" dirty="0" smtClean="0">
                <a:solidFill>
                  <a:srgbClr val="FFFFFF"/>
                </a:solidFill>
                <a:latin typeface="ITC Eras Std Medium" charset="0"/>
              </a:rPr>
              <a:t>March 9</a:t>
            </a:r>
            <a:r>
              <a:rPr lang="en-US" altLang="en-US" sz="2200" b="1" baseline="30000" dirty="0" smtClean="0">
                <a:solidFill>
                  <a:srgbClr val="FFFFFF"/>
                </a:solidFill>
                <a:latin typeface="ITC Eras Std Medium" charset="0"/>
              </a:rPr>
              <a:t>th</a:t>
            </a:r>
            <a:r>
              <a:rPr lang="en-US" altLang="en-US" sz="2200" b="1" dirty="0" smtClean="0">
                <a:solidFill>
                  <a:srgbClr val="FFFFFF"/>
                </a:solidFill>
                <a:latin typeface="ITC Eras Std Medium" charset="0"/>
              </a:rPr>
              <a:t>, 2017</a:t>
            </a:r>
            <a:endParaRPr lang="en-US" altLang="en-US" sz="2200" b="1" dirty="0">
              <a:solidFill>
                <a:srgbClr val="FFFFFF"/>
              </a:solidFill>
              <a:latin typeface="ITC Eras Std Medium" charset="0"/>
            </a:endParaRPr>
          </a:p>
          <a:p>
            <a:pPr algn="r" fontAlgn="base">
              <a:lnSpc>
                <a:spcPct val="80000"/>
              </a:lnSpc>
              <a:spcBef>
                <a:spcPct val="20000"/>
              </a:spcBef>
              <a:spcAft>
                <a:spcPct val="0"/>
              </a:spcAft>
              <a:buSzPct val="80000"/>
            </a:pPr>
            <a:r>
              <a:rPr lang="en-US" altLang="en-US" sz="2200" b="1" dirty="0" smtClean="0">
                <a:solidFill>
                  <a:srgbClr val="FF0000"/>
                </a:solidFill>
                <a:latin typeface="ITC Eras Std Medium" charset="0"/>
              </a:rPr>
              <a:t> </a:t>
            </a:r>
            <a:endParaRPr lang="en-US" altLang="en-US" sz="2200" b="1" dirty="0">
              <a:solidFill>
                <a:srgbClr val="FF0000"/>
              </a:solidFill>
              <a:latin typeface="ITC Eras Std Medium" charset="0"/>
            </a:endParaRPr>
          </a:p>
        </p:txBody>
      </p:sp>
      <p:pic>
        <p:nvPicPr>
          <p:cNvPr id="19460" name="Picture 4" descr="Image result for gloucester drawbridge"/>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r="7949"/>
          <a:stretch/>
        </p:blipFill>
        <p:spPr bwMode="auto">
          <a:xfrm>
            <a:off x="6055786" y="314185"/>
            <a:ext cx="3088214" cy="23701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hingham shipyard"/>
          <p:cNvPicPr>
            <a:picLocks noChangeAspect="1" noChangeArrowheads="1"/>
          </p:cNvPicPr>
          <p:nvPr/>
        </p:nvPicPr>
        <p:blipFill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r="22747"/>
          <a:stretch/>
        </p:blipFill>
        <p:spPr bwMode="auto">
          <a:xfrm>
            <a:off x="0" y="314185"/>
            <a:ext cx="3538183" cy="23701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ferry massachusetts mbta"/>
          <p:cNvPicPr>
            <a:picLocks noChangeAspect="1" noChangeArrowheads="1"/>
          </p:cNvPicPr>
          <p:nvPr/>
        </p:nvPicPr>
        <p:blipFill rotWithShape="1">
          <a:blip r:embed="rId5" cstate="print">
            <a:duotone>
              <a:prstClr val="black"/>
              <a:schemeClr val="tx2">
                <a:tint val="45000"/>
                <a:satMod val="400000"/>
              </a:schemeClr>
            </a:duotone>
            <a:extLst>
              <a:ext uri="{28A0092B-C50C-407E-A947-70E740481C1C}">
                <a14:useLocalDpi xmlns:a14="http://schemas.microsoft.com/office/drawing/2010/main" val="0"/>
              </a:ext>
            </a:extLst>
          </a:blip>
          <a:srcRect t="8890" b="8039"/>
          <a:stretch/>
        </p:blipFill>
        <p:spPr bwMode="auto">
          <a:xfrm>
            <a:off x="3111500" y="314185"/>
            <a:ext cx="2944286" cy="237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802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facts and details</a:t>
            </a:r>
            <a:endParaRPr lang="en-US" dirty="0"/>
          </a:p>
        </p:txBody>
      </p:sp>
      <p:sp>
        <p:nvSpPr>
          <p:cNvPr id="3" name="Content Placeholder 2"/>
          <p:cNvSpPr>
            <a:spLocks noGrp="1"/>
          </p:cNvSpPr>
          <p:nvPr>
            <p:ph idx="1"/>
          </p:nvPr>
        </p:nvSpPr>
        <p:spPr/>
        <p:txBody>
          <a:bodyPr/>
          <a:lstStyle/>
          <a:p>
            <a:r>
              <a:rPr lang="en-US" sz="2000" dirty="0" smtClean="0"/>
              <a:t>-   Water Transportation Advisory Council was created by statute in 2016. </a:t>
            </a:r>
          </a:p>
          <a:p>
            <a:pPr marL="285750" indent="-285750">
              <a:buFontTx/>
              <a:buChar char="-"/>
            </a:pPr>
            <a:r>
              <a:rPr lang="en-US" sz="2000" dirty="0"/>
              <a:t>C</a:t>
            </a:r>
            <a:r>
              <a:rPr lang="en-US" sz="2000" dirty="0" smtClean="0"/>
              <a:t>haired by the Secretary of Transportation </a:t>
            </a:r>
            <a:endParaRPr lang="en-US" sz="2000" dirty="0"/>
          </a:p>
          <a:p>
            <a:pPr marL="738700" lvl="1" indent="-285750">
              <a:buFontTx/>
              <a:buChar char="-"/>
            </a:pPr>
            <a:r>
              <a:rPr lang="en-US" sz="2000" dirty="0" smtClean="0"/>
              <a:t>staffed by MassDOT and the MBTA</a:t>
            </a:r>
          </a:p>
          <a:p>
            <a:pPr marL="285750" indent="-285750">
              <a:buFontTx/>
              <a:buChar char="-"/>
            </a:pPr>
            <a:r>
              <a:rPr lang="en-US" sz="2000" dirty="0"/>
              <a:t>M</a:t>
            </a:r>
            <a:r>
              <a:rPr lang="en-US" sz="2000" dirty="0" smtClean="0"/>
              <a:t>embership is proscribed in statue, though it may be expanded. Currently includes: </a:t>
            </a:r>
          </a:p>
          <a:p>
            <a:pPr marL="738700" lvl="1" indent="-285750">
              <a:buFontTx/>
              <a:buChar char="-"/>
            </a:pPr>
            <a:r>
              <a:rPr lang="en-US" sz="2000" dirty="0" smtClean="0"/>
              <a:t>Co-Chairs of the Joint Committee on Transportation.</a:t>
            </a:r>
          </a:p>
          <a:p>
            <a:pPr marL="738700" lvl="1" indent="-285750">
              <a:buFontTx/>
              <a:buChar char="-"/>
            </a:pPr>
            <a:r>
              <a:rPr lang="en-US" sz="2000" dirty="0" smtClean="0"/>
              <a:t>Several  Mayors and Town Managers from </a:t>
            </a:r>
            <a:r>
              <a:rPr lang="en-US" sz="2000" dirty="0"/>
              <a:t>c</a:t>
            </a:r>
            <a:r>
              <a:rPr lang="en-US" sz="2000" dirty="0" smtClean="0"/>
              <a:t>oastal communities</a:t>
            </a:r>
          </a:p>
          <a:p>
            <a:pPr marL="738700" lvl="1" indent="-285750">
              <a:buFontTx/>
              <a:buChar char="-"/>
            </a:pPr>
            <a:r>
              <a:rPr lang="en-US" sz="2000" dirty="0" err="1" smtClean="0"/>
              <a:t>Massport</a:t>
            </a:r>
            <a:r>
              <a:rPr lang="en-US" sz="2000" dirty="0" smtClean="0"/>
              <a:t>, Seaport Economic Council…</a:t>
            </a:r>
          </a:p>
          <a:p>
            <a:pPr marL="738700" lvl="1" indent="-285750">
              <a:buFontTx/>
              <a:buChar char="-"/>
            </a:pPr>
            <a:r>
              <a:rPr lang="en-US" sz="2000" dirty="0" smtClean="0"/>
              <a:t>Boston Harbor Cruises &amp; Steam Ship Authority</a:t>
            </a:r>
          </a:p>
          <a:p>
            <a:pPr marL="738700" lvl="1" indent="-285750">
              <a:buFontTx/>
              <a:buChar char="-"/>
            </a:pPr>
            <a:r>
              <a:rPr lang="en-US" sz="2000" dirty="0" smtClean="0"/>
              <a:t>Boston Harbor Now</a:t>
            </a:r>
          </a:p>
          <a:p>
            <a:pPr marL="285750" indent="-285750">
              <a:buFontTx/>
              <a:buChar char="-"/>
            </a:pPr>
            <a:r>
              <a:rPr lang="en-US" sz="2000" dirty="0" smtClean="0"/>
              <a:t>Authority: Advisory to the Secretary of Transportation </a:t>
            </a:r>
          </a:p>
          <a:p>
            <a:endParaRPr lang="en-US" dirty="0" smtClean="0"/>
          </a:p>
          <a:p>
            <a:pPr marL="285750" indent="-285750">
              <a:buFontTx/>
              <a:buChar char="-"/>
            </a:pPr>
            <a:endParaRPr lang="en-US" dirty="0" smtClean="0"/>
          </a:p>
          <a:p>
            <a:endParaRPr lang="en-US" dirty="0" smtClean="0"/>
          </a:p>
          <a:p>
            <a:pPr marL="285750" indent="-285750">
              <a:buFontTx/>
              <a:buChar char="-"/>
            </a:pPr>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a:p>
          <a:p>
            <a:r>
              <a:rPr lang="en-US" dirty="0" smtClean="0"/>
              <a:t>The Council is advices the Secretary</a:t>
            </a:r>
            <a:endParaRPr lang="en-US" dirty="0"/>
          </a:p>
        </p:txBody>
      </p:sp>
      <p:sp>
        <p:nvSpPr>
          <p:cNvPr id="4" name="Date Placeholder 3"/>
          <p:cNvSpPr>
            <a:spLocks noGrp="1"/>
          </p:cNvSpPr>
          <p:nvPr>
            <p:ph type="dt" sz="half" idx="10"/>
          </p:nvPr>
        </p:nvSpPr>
        <p:spPr/>
        <p:txBody>
          <a:bodyPr/>
          <a:lstStyle/>
          <a:p>
            <a:fld id="{B13904C4-7C50-48D4-AD0D-CF590B8B00A9}" type="datetime1">
              <a:rPr lang="en-US" smtClean="0">
                <a:solidFill>
                  <a:srgbClr val="262626">
                    <a:tint val="75000"/>
                  </a:srgbClr>
                </a:solidFill>
              </a:rPr>
              <a:pPr/>
              <a:t>10/5/17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BEF0776A-2A48-4BA7-A2DC-CC3C5F29E76C}" type="slidenum">
              <a:rPr lang="en-US" smtClean="0">
                <a:solidFill>
                  <a:srgbClr val="262626">
                    <a:tint val="75000"/>
                  </a:srgbClr>
                </a:solidFill>
              </a:rPr>
              <a:pPr/>
              <a:t>31</a:t>
            </a:fld>
            <a:endParaRPr lang="en-US" dirty="0">
              <a:solidFill>
                <a:srgbClr val="262626">
                  <a:tint val="75000"/>
                </a:srgbClr>
              </a:solidFill>
            </a:endParaRPr>
          </a:p>
        </p:txBody>
      </p:sp>
    </p:spTree>
    <p:extLst>
      <p:ext uri="{BB962C8B-B14F-4D97-AF65-F5344CB8AC3E}">
        <p14:creationId xmlns:p14="http://schemas.microsoft.com/office/powerpoint/2010/main" val="4262625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38" y="446907"/>
            <a:ext cx="8734961" cy="457200"/>
          </a:xfrm>
        </p:spPr>
        <p:txBody>
          <a:bodyPr/>
          <a:lstStyle/>
          <a:p>
            <a:r>
              <a:rPr lang="en-US" dirty="0" smtClean="0"/>
              <a:t>Water Transportation Advisory Council Overview </a:t>
            </a:r>
            <a:endParaRPr lang="en-US" dirty="0"/>
          </a:p>
        </p:txBody>
      </p:sp>
      <p:sp>
        <p:nvSpPr>
          <p:cNvPr id="3" name="Content Placeholder 2"/>
          <p:cNvSpPr>
            <a:spLocks noGrp="1"/>
          </p:cNvSpPr>
          <p:nvPr>
            <p:ph idx="1"/>
          </p:nvPr>
        </p:nvSpPr>
        <p:spPr/>
        <p:txBody>
          <a:bodyPr/>
          <a:lstStyle/>
          <a:p>
            <a:pPr algn="l"/>
            <a:r>
              <a:rPr lang="en-US" sz="1800" dirty="0"/>
              <a:t>On </a:t>
            </a:r>
            <a:r>
              <a:rPr lang="en-US" sz="1800" dirty="0" smtClean="0"/>
              <a:t>July 31</a:t>
            </a:r>
            <a:r>
              <a:rPr lang="en-US" sz="1800" baseline="30000" dirty="0" smtClean="0"/>
              <a:t>st</a:t>
            </a:r>
            <a:r>
              <a:rPr lang="en-US" sz="1800" dirty="0" smtClean="0"/>
              <a:t>, 2016 the </a:t>
            </a:r>
            <a:r>
              <a:rPr lang="en-US" sz="1800" dirty="0"/>
              <a:t>Legislature enacted </a:t>
            </a:r>
            <a:r>
              <a:rPr lang="en-US" sz="1800" dirty="0" smtClean="0"/>
              <a:t>HB 4450, creating </a:t>
            </a:r>
            <a:r>
              <a:rPr lang="en-US" sz="1800" dirty="0"/>
              <a:t>the Water Transportation Advisory </a:t>
            </a:r>
            <a:r>
              <a:rPr lang="en-US" sz="1800" dirty="0" smtClean="0"/>
              <a:t>Council</a:t>
            </a:r>
          </a:p>
          <a:p>
            <a:pPr marL="285750" indent="-285750" algn="l">
              <a:buFont typeface="Arial" panose="020B0604020202020204" pitchFamily="34" charset="0"/>
              <a:buChar char="•"/>
            </a:pPr>
            <a:r>
              <a:rPr lang="en-US" sz="1800" dirty="0" smtClean="0"/>
              <a:t>Create a vision for a comprehensive system of water transportation services to serve the commonwealth’s ferry passengers, including commuters and tourists</a:t>
            </a:r>
          </a:p>
          <a:p>
            <a:pPr marL="285750" indent="-285750" algn="l">
              <a:buFont typeface="Arial" panose="020B0604020202020204" pitchFamily="34" charset="0"/>
              <a:buChar char="•"/>
            </a:pPr>
            <a:r>
              <a:rPr lang="en-US" sz="1800" dirty="0"/>
              <a:t>I</a:t>
            </a:r>
            <a:r>
              <a:rPr lang="en-US" sz="1800" dirty="0" smtClean="0"/>
              <a:t>dentify </a:t>
            </a:r>
            <a:r>
              <a:rPr lang="en-US" sz="1800" dirty="0"/>
              <a:t>an overall vision for the ferry system to enable the transportation of people, goods and vehicles by </a:t>
            </a:r>
            <a:r>
              <a:rPr lang="en-US" sz="1800" dirty="0" smtClean="0"/>
              <a:t>water</a:t>
            </a:r>
          </a:p>
          <a:p>
            <a:pPr marL="285750" indent="-285750" algn="l">
              <a:buFont typeface="Arial" panose="020B0604020202020204" pitchFamily="34" charset="0"/>
              <a:buChar char="•"/>
            </a:pPr>
            <a:r>
              <a:rPr lang="en-US" sz="1800" dirty="0"/>
              <a:t>D</a:t>
            </a:r>
            <a:r>
              <a:rPr lang="en-US" sz="1800" dirty="0" smtClean="0"/>
              <a:t>evelop </a:t>
            </a:r>
            <a:r>
              <a:rPr lang="en-US" sz="1800" dirty="0"/>
              <a:t>a series of goals and objectives to support the overall </a:t>
            </a:r>
            <a:r>
              <a:rPr lang="en-US" sz="1800" dirty="0" smtClean="0"/>
              <a:t>vision</a:t>
            </a:r>
          </a:p>
          <a:p>
            <a:pPr marL="285750" indent="-285750" algn="l">
              <a:buFont typeface="Arial" panose="020B0604020202020204" pitchFamily="34" charset="0"/>
              <a:buChar char="•"/>
            </a:pPr>
            <a:r>
              <a:rPr lang="en-US" sz="1800" dirty="0"/>
              <a:t>I</a:t>
            </a:r>
            <a:r>
              <a:rPr lang="en-US" sz="1800" dirty="0" smtClean="0"/>
              <a:t>dentify </a:t>
            </a:r>
            <a:r>
              <a:rPr lang="en-US" sz="1800" dirty="0"/>
              <a:t>implementable policies and </a:t>
            </a:r>
            <a:r>
              <a:rPr lang="en-US" sz="1800" dirty="0" smtClean="0"/>
              <a:t>improvements</a:t>
            </a:r>
            <a:r>
              <a:rPr lang="en-US" sz="1800" dirty="0"/>
              <a:t> </a:t>
            </a:r>
            <a:r>
              <a:rPr lang="en-US" sz="1800" dirty="0" smtClean="0"/>
              <a:t>including</a:t>
            </a:r>
            <a:r>
              <a:rPr lang="en-US" sz="1800" dirty="0"/>
              <a:t>, but not limited to, investment of public funds to support operating and capital expenses for existing and new ferry </a:t>
            </a:r>
            <a:r>
              <a:rPr lang="en-US" sz="1800" dirty="0" smtClean="0"/>
              <a:t>services</a:t>
            </a:r>
          </a:p>
          <a:p>
            <a:pPr marL="285750" indent="-285750" algn="l">
              <a:buFont typeface="Arial" panose="020B0604020202020204" pitchFamily="34" charset="0"/>
              <a:buChar char="•"/>
            </a:pPr>
            <a:r>
              <a:rPr lang="en-US" sz="1800" dirty="0"/>
              <a:t>S</a:t>
            </a:r>
            <a:r>
              <a:rPr lang="en-US" sz="1800" dirty="0" smtClean="0"/>
              <a:t>upport </a:t>
            </a:r>
            <a:r>
              <a:rPr lang="en-US" sz="1800" dirty="0"/>
              <a:t>the state agencies and independent authorities responsible for planning, designing, constructing, operating, funding and maintaining the ferry transportation infrastructure facilities</a:t>
            </a:r>
            <a:endParaRPr lang="en-US" sz="1800" dirty="0" smtClean="0"/>
          </a:p>
          <a:p>
            <a:pPr marL="285750" indent="-285750" algn="l">
              <a:buFont typeface="Arial" panose="020B0604020202020204" pitchFamily="34" charset="0"/>
              <a:buChar char="•"/>
            </a:pPr>
            <a:r>
              <a:rPr lang="en-US" sz="1800" dirty="0" smtClean="0"/>
              <a:t>Meet at least quarterly and report on activities every 6 months</a:t>
            </a:r>
          </a:p>
          <a:p>
            <a:pPr marL="285750" indent="-285750">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fld id="{B13904C4-7C50-48D4-AD0D-CF590B8B00A9}" type="datetime1">
              <a:rPr lang="en-US" smtClean="0">
                <a:solidFill>
                  <a:srgbClr val="262626">
                    <a:tint val="75000"/>
                  </a:srgbClr>
                </a:solidFill>
              </a:rPr>
              <a:pPr/>
              <a:t>10/5/17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BEF0776A-2A48-4BA7-A2DC-CC3C5F29E76C}" type="slidenum">
              <a:rPr lang="en-US" smtClean="0">
                <a:solidFill>
                  <a:srgbClr val="262626">
                    <a:tint val="75000"/>
                  </a:srgbClr>
                </a:solidFill>
              </a:rPr>
              <a:pPr/>
              <a:t>32</a:t>
            </a:fld>
            <a:endParaRPr lang="en-US" dirty="0">
              <a:solidFill>
                <a:srgbClr val="262626">
                  <a:tint val="75000"/>
                </a:srgbClr>
              </a:solidFill>
            </a:endParaRPr>
          </a:p>
        </p:txBody>
      </p:sp>
    </p:spTree>
    <p:extLst>
      <p:ext uri="{BB962C8B-B14F-4D97-AF65-F5344CB8AC3E}">
        <p14:creationId xmlns:p14="http://schemas.microsoft.com/office/powerpoint/2010/main" val="3758363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Element of Work Plan</a:t>
            </a:r>
            <a:endParaRPr lang="en-US" dirty="0"/>
          </a:p>
        </p:txBody>
      </p:sp>
      <p:sp>
        <p:nvSpPr>
          <p:cNvPr id="3" name="Content Placeholder 2"/>
          <p:cNvSpPr>
            <a:spLocks noGrp="1"/>
          </p:cNvSpPr>
          <p:nvPr>
            <p:ph idx="1"/>
          </p:nvPr>
        </p:nvSpPr>
        <p:spPr/>
        <p:txBody>
          <a:bodyPr/>
          <a:lstStyle/>
          <a:p>
            <a:pPr marL="285750" indent="-285750">
              <a:buFontTx/>
              <a:buChar char="-"/>
            </a:pPr>
            <a:r>
              <a:rPr lang="en-US" sz="2400" dirty="0" smtClean="0"/>
              <a:t>Review and give feedback </a:t>
            </a:r>
            <a:r>
              <a:rPr lang="en-US" sz="2400" dirty="0" err="1" smtClean="0"/>
              <a:t>BostonHarborNow</a:t>
            </a:r>
            <a:r>
              <a:rPr lang="en-US" sz="2400" dirty="0" smtClean="0"/>
              <a:t> Sustainable Water Transportation Study*</a:t>
            </a:r>
          </a:p>
          <a:p>
            <a:r>
              <a:rPr lang="en-US" sz="2400" dirty="0" smtClean="0"/>
              <a:t>-  Business cases presentations for current and past services</a:t>
            </a:r>
          </a:p>
          <a:p>
            <a:pPr marL="285750" indent="-285750">
              <a:buFontTx/>
              <a:buChar char="-"/>
            </a:pPr>
            <a:r>
              <a:rPr lang="en-US" sz="2400" dirty="0" smtClean="0"/>
              <a:t>Infrastructure/Systems tours</a:t>
            </a:r>
          </a:p>
          <a:p>
            <a:pPr marL="285750" indent="-285750">
              <a:buFontTx/>
              <a:buChar char="-"/>
            </a:pPr>
            <a:r>
              <a:rPr lang="en-US" sz="2400" dirty="0" smtClean="0"/>
              <a:t>Geographic Working Groups to explore connectivity and coordination options. Including:</a:t>
            </a:r>
            <a:endParaRPr lang="en-US" sz="2400" dirty="0"/>
          </a:p>
          <a:p>
            <a:pPr marL="1191639" lvl="2" indent="-285750">
              <a:buFontTx/>
              <a:buChar char="-"/>
            </a:pPr>
            <a:r>
              <a:rPr lang="en-US" sz="2400" dirty="0" smtClean="0"/>
              <a:t>Land </a:t>
            </a:r>
            <a:r>
              <a:rPr lang="en-US" sz="2400" dirty="0"/>
              <a:t>side connectivity </a:t>
            </a:r>
            <a:endParaRPr lang="en-US" sz="2400" dirty="0" smtClean="0"/>
          </a:p>
          <a:p>
            <a:pPr marL="1644582" lvl="3" indent="-285750">
              <a:buFontTx/>
              <a:buChar char="-"/>
            </a:pPr>
            <a:r>
              <a:rPr lang="en-US" sz="2400" dirty="0" smtClean="0"/>
              <a:t>Walking, biking, &amp; transit</a:t>
            </a:r>
            <a:endParaRPr lang="en-US" sz="2400" dirty="0"/>
          </a:p>
          <a:p>
            <a:pPr marL="1191639" lvl="2" indent="-285750">
              <a:buFontTx/>
              <a:buChar char="-"/>
            </a:pPr>
            <a:r>
              <a:rPr lang="en-US" sz="2400" dirty="0"/>
              <a:t>P</a:t>
            </a:r>
            <a:r>
              <a:rPr lang="en-US" sz="2400" dirty="0" smtClean="0"/>
              <a:t>arking </a:t>
            </a:r>
            <a:r>
              <a:rPr lang="en-US" sz="2400" dirty="0"/>
              <a:t>best practice</a:t>
            </a:r>
          </a:p>
          <a:p>
            <a:pPr marL="1191639" lvl="2" indent="-285750">
              <a:buFontTx/>
              <a:buChar char="-"/>
            </a:pPr>
            <a:r>
              <a:rPr lang="en-US" sz="2400" dirty="0" smtClean="0"/>
              <a:t>Economic </a:t>
            </a:r>
            <a:r>
              <a:rPr lang="en-US" sz="2400" dirty="0"/>
              <a:t>development &amp; supportive land </a:t>
            </a:r>
            <a:r>
              <a:rPr lang="en-US" sz="2400" dirty="0" smtClean="0"/>
              <a:t>use</a:t>
            </a:r>
          </a:p>
          <a:p>
            <a:pPr marL="1191639" lvl="2" indent="-285750">
              <a:buFontTx/>
              <a:buChar char="-"/>
            </a:pPr>
            <a:endParaRPr lang="en-US" dirty="0"/>
          </a:p>
          <a:p>
            <a:pPr lvl="2"/>
            <a:r>
              <a:rPr lang="en-US" dirty="0" smtClean="0"/>
              <a:t>		*more information on next slide</a:t>
            </a:r>
            <a:endParaRPr lang="en-US" dirty="0"/>
          </a:p>
        </p:txBody>
      </p:sp>
      <p:sp>
        <p:nvSpPr>
          <p:cNvPr id="4" name="Date Placeholder 3"/>
          <p:cNvSpPr>
            <a:spLocks noGrp="1"/>
          </p:cNvSpPr>
          <p:nvPr>
            <p:ph type="dt" sz="half" idx="10"/>
          </p:nvPr>
        </p:nvSpPr>
        <p:spPr/>
        <p:txBody>
          <a:bodyPr/>
          <a:lstStyle/>
          <a:p>
            <a:fld id="{B13904C4-7C50-48D4-AD0D-CF590B8B00A9}" type="datetime1">
              <a:rPr lang="en-US" smtClean="0">
                <a:solidFill>
                  <a:srgbClr val="262626">
                    <a:tint val="75000"/>
                  </a:srgbClr>
                </a:solidFill>
              </a:rPr>
              <a:pPr/>
              <a:t>10/5/17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BEF0776A-2A48-4BA7-A2DC-CC3C5F29E76C}" type="slidenum">
              <a:rPr lang="en-US" smtClean="0">
                <a:solidFill>
                  <a:srgbClr val="262626">
                    <a:tint val="75000"/>
                  </a:srgbClr>
                </a:solidFill>
              </a:rPr>
              <a:pPr/>
              <a:t>33</a:t>
            </a:fld>
            <a:endParaRPr lang="en-US" dirty="0">
              <a:solidFill>
                <a:srgbClr val="262626">
                  <a:tint val="75000"/>
                </a:srgbClr>
              </a:solidFill>
            </a:endParaRPr>
          </a:p>
        </p:txBody>
      </p:sp>
    </p:spTree>
    <p:extLst>
      <p:ext uri="{BB962C8B-B14F-4D97-AF65-F5344CB8AC3E}">
        <p14:creationId xmlns:p14="http://schemas.microsoft.com/office/powerpoint/2010/main" val="807002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Summary: “A </a:t>
            </a:r>
            <a:r>
              <a:rPr lang="en-US" sz="2800" dirty="0"/>
              <a:t>Comprehensive and Integrated Water Transportation System Study for Boston </a:t>
            </a:r>
            <a:r>
              <a:rPr lang="en-US" sz="2800" dirty="0" smtClean="0"/>
              <a:t>Harbor”</a:t>
            </a:r>
            <a:endParaRPr lang="en-US" sz="2800" dirty="0"/>
          </a:p>
        </p:txBody>
      </p:sp>
      <p:sp>
        <p:nvSpPr>
          <p:cNvPr id="3" name="Content Placeholder 2"/>
          <p:cNvSpPr>
            <a:spLocks noGrp="1"/>
          </p:cNvSpPr>
          <p:nvPr>
            <p:ph idx="1"/>
          </p:nvPr>
        </p:nvSpPr>
        <p:spPr>
          <a:xfrm>
            <a:off x="381000" y="1676400"/>
            <a:ext cx="8610600" cy="3815960"/>
          </a:xfrm>
        </p:spPr>
        <p:txBody>
          <a:bodyPr/>
          <a:lstStyle/>
          <a:p>
            <a:pPr marL="285750" lvl="0" indent="-285750" algn="l" defTabSz="914400">
              <a:lnSpc>
                <a:spcPct val="100000"/>
              </a:lnSpc>
              <a:spcBef>
                <a:spcPts val="0"/>
              </a:spcBef>
              <a:buClr>
                <a:srgbClr val="000000"/>
              </a:buClr>
              <a:buSzPct val="100000"/>
              <a:buFont typeface="Arial"/>
              <a:buChar char="•"/>
            </a:pPr>
            <a:r>
              <a:rPr lang="en-US" sz="2000" kern="0" dirty="0">
                <a:solidFill>
                  <a:srgbClr val="000000"/>
                </a:solidFill>
                <a:latin typeface="Calibri"/>
                <a:ea typeface="Calibri"/>
                <a:cs typeface="Calibri"/>
                <a:sym typeface="Calibri"/>
              </a:rPr>
              <a:t>Boston Harbor Now to solicit and manage consultants on behalf of principal clients MassDOT and </a:t>
            </a:r>
            <a:r>
              <a:rPr lang="en-US" sz="2000" kern="0" dirty="0" err="1">
                <a:solidFill>
                  <a:srgbClr val="000000"/>
                </a:solidFill>
                <a:latin typeface="Calibri"/>
                <a:ea typeface="Calibri"/>
                <a:cs typeface="Calibri"/>
                <a:sym typeface="Calibri"/>
              </a:rPr>
              <a:t>Massport</a:t>
            </a:r>
            <a:r>
              <a:rPr lang="en-US" sz="2000" kern="0" dirty="0">
                <a:solidFill>
                  <a:srgbClr val="000000"/>
                </a:solidFill>
                <a:latin typeface="Calibri"/>
                <a:ea typeface="Calibri"/>
                <a:cs typeface="Calibri"/>
                <a:sym typeface="Calibri"/>
              </a:rPr>
              <a:t> plus a consortium of public and private funders </a:t>
            </a:r>
          </a:p>
          <a:p>
            <a:pPr lvl="0" algn="l" defTabSz="914400">
              <a:lnSpc>
                <a:spcPct val="100000"/>
              </a:lnSpc>
              <a:spcBef>
                <a:spcPts val="0"/>
              </a:spcBef>
              <a:buClrTx/>
            </a:pPr>
            <a:endParaRPr lang="en-US" sz="2000" kern="0" dirty="0">
              <a:solidFill>
                <a:srgbClr val="000000"/>
              </a:solidFill>
              <a:latin typeface="Calibri"/>
              <a:ea typeface="Calibri"/>
              <a:cs typeface="Calibri"/>
              <a:sym typeface="Calibri"/>
            </a:endParaRPr>
          </a:p>
          <a:p>
            <a:pPr marL="285750" lvl="0" indent="-285750" algn="l" defTabSz="914400">
              <a:lnSpc>
                <a:spcPct val="100000"/>
              </a:lnSpc>
              <a:spcBef>
                <a:spcPts val="0"/>
              </a:spcBef>
              <a:buClr>
                <a:srgbClr val="000000"/>
              </a:buClr>
              <a:buSzPct val="100000"/>
              <a:buFont typeface="Arial"/>
              <a:buChar char="•"/>
            </a:pPr>
            <a:r>
              <a:rPr lang="en-US" sz="2000" kern="0" dirty="0">
                <a:solidFill>
                  <a:srgbClr val="000000"/>
                </a:solidFill>
                <a:latin typeface="Calibri"/>
                <a:ea typeface="Calibri"/>
                <a:cs typeface="Calibri"/>
                <a:sym typeface="Calibri"/>
              </a:rPr>
              <a:t>Goals	1) Compile baseline site profiles for planning of passenger ferry services </a:t>
            </a:r>
          </a:p>
          <a:p>
            <a:pPr marL="914400" lvl="0" algn="l" defTabSz="914400">
              <a:lnSpc>
                <a:spcPct val="100000"/>
              </a:lnSpc>
              <a:spcBef>
                <a:spcPts val="0"/>
              </a:spcBef>
              <a:buClrTx/>
            </a:pPr>
            <a:r>
              <a:rPr lang="en-US" sz="2000" kern="0" dirty="0">
                <a:solidFill>
                  <a:srgbClr val="000000"/>
                </a:solidFill>
                <a:latin typeface="Calibri"/>
                <a:ea typeface="Calibri"/>
                <a:cs typeface="Calibri"/>
                <a:sym typeface="Calibri"/>
              </a:rPr>
              <a:t>2) Comprehensive business plans for up to three </a:t>
            </a:r>
            <a:r>
              <a:rPr lang="en-US" sz="2000" b="1" kern="0" dirty="0">
                <a:solidFill>
                  <a:srgbClr val="000000"/>
                </a:solidFill>
                <a:latin typeface="Calibri"/>
                <a:ea typeface="Calibri"/>
                <a:cs typeface="Calibri"/>
                <a:sym typeface="Calibri"/>
              </a:rPr>
              <a:t>financially sustainable services</a:t>
            </a:r>
            <a:r>
              <a:rPr lang="en-US" sz="2000" kern="0" dirty="0">
                <a:solidFill>
                  <a:srgbClr val="000000"/>
                </a:solidFill>
                <a:latin typeface="Calibri"/>
                <a:ea typeface="Calibri"/>
                <a:cs typeface="Calibri"/>
                <a:sym typeface="Calibri"/>
              </a:rPr>
              <a:t> that can be launched in 1-5 years</a:t>
            </a:r>
          </a:p>
          <a:p>
            <a:pPr lvl="0" algn="l" defTabSz="914400">
              <a:lnSpc>
                <a:spcPct val="100000"/>
              </a:lnSpc>
              <a:spcBef>
                <a:spcPts val="0"/>
              </a:spcBef>
              <a:buClrTx/>
            </a:pPr>
            <a:endParaRPr lang="en-US" sz="2000" kern="0" dirty="0">
              <a:solidFill>
                <a:srgbClr val="000000"/>
              </a:solidFill>
              <a:latin typeface="Calibri"/>
              <a:ea typeface="Calibri"/>
              <a:cs typeface="Calibri"/>
              <a:sym typeface="Calibri"/>
            </a:endParaRPr>
          </a:p>
          <a:p>
            <a:pPr marL="285750" lvl="0" indent="-285750" algn="l" defTabSz="914400">
              <a:lnSpc>
                <a:spcPct val="100000"/>
              </a:lnSpc>
              <a:spcBef>
                <a:spcPts val="0"/>
              </a:spcBef>
              <a:buClr>
                <a:srgbClr val="000000"/>
              </a:buClr>
              <a:buSzPct val="100000"/>
              <a:buFont typeface="Arial"/>
              <a:buChar char="•"/>
            </a:pPr>
            <a:r>
              <a:rPr lang="en-US" sz="2000" kern="0" dirty="0">
                <a:solidFill>
                  <a:srgbClr val="000000"/>
                </a:solidFill>
                <a:latin typeface="Calibri"/>
                <a:ea typeface="Calibri"/>
                <a:cs typeface="Calibri"/>
                <a:sym typeface="Calibri"/>
              </a:rPr>
              <a:t>RFP to be  issued in </a:t>
            </a:r>
            <a:r>
              <a:rPr lang="en-US" sz="2000" kern="0" dirty="0" smtClean="0">
                <a:solidFill>
                  <a:srgbClr val="000000"/>
                </a:solidFill>
                <a:latin typeface="Calibri"/>
                <a:ea typeface="Calibri"/>
                <a:cs typeface="Calibri"/>
                <a:sym typeface="Calibri"/>
              </a:rPr>
              <a:t>March of </a:t>
            </a:r>
            <a:r>
              <a:rPr lang="en-US" sz="2000" kern="0" dirty="0">
                <a:solidFill>
                  <a:srgbClr val="000000"/>
                </a:solidFill>
                <a:latin typeface="Calibri"/>
                <a:ea typeface="Calibri"/>
                <a:cs typeface="Calibri"/>
                <a:sym typeface="Calibri"/>
              </a:rPr>
              <a:t>2017 and 8-10 months to complete work</a:t>
            </a:r>
          </a:p>
          <a:p>
            <a:pPr lvl="0" algn="l" defTabSz="914400">
              <a:lnSpc>
                <a:spcPct val="100000"/>
              </a:lnSpc>
              <a:spcBef>
                <a:spcPts val="0"/>
              </a:spcBef>
              <a:buClrTx/>
            </a:pPr>
            <a:endParaRPr lang="en-US" sz="2000" kern="0" dirty="0">
              <a:solidFill>
                <a:srgbClr val="000000"/>
              </a:solidFill>
              <a:latin typeface="Calibri"/>
              <a:ea typeface="Calibri"/>
              <a:cs typeface="Calibri"/>
              <a:sym typeface="Calibri"/>
            </a:endParaRPr>
          </a:p>
          <a:p>
            <a:pPr marL="285750" lvl="0" indent="-285750" algn="l" defTabSz="914400">
              <a:lnSpc>
                <a:spcPct val="100000"/>
              </a:lnSpc>
              <a:spcBef>
                <a:spcPts val="0"/>
              </a:spcBef>
              <a:buClr>
                <a:srgbClr val="000000"/>
              </a:buClr>
              <a:buSzPct val="100000"/>
              <a:buFont typeface="Calibri"/>
              <a:buChar char="•"/>
            </a:pPr>
            <a:r>
              <a:rPr lang="en-US" sz="2000" kern="0" dirty="0">
                <a:solidFill>
                  <a:srgbClr val="000000"/>
                </a:solidFill>
                <a:latin typeface="Calibri"/>
                <a:ea typeface="Calibri"/>
                <a:cs typeface="Calibri"/>
                <a:sym typeface="Calibri"/>
              </a:rPr>
              <a:t>Geography is Gloucester to Provincetown, inner and outer harbor up to dams</a:t>
            </a:r>
          </a:p>
          <a:p>
            <a:pPr lvl="0" algn="l" defTabSz="914400">
              <a:lnSpc>
                <a:spcPct val="100000"/>
              </a:lnSpc>
              <a:spcBef>
                <a:spcPts val="0"/>
              </a:spcBef>
              <a:buClrTx/>
            </a:pPr>
            <a:endParaRPr lang="en-US" sz="2000" kern="0" dirty="0">
              <a:solidFill>
                <a:srgbClr val="000000"/>
              </a:solidFill>
              <a:latin typeface="Calibri"/>
              <a:ea typeface="Calibri"/>
              <a:cs typeface="Calibri"/>
              <a:sym typeface="Calibri"/>
            </a:endParaRPr>
          </a:p>
          <a:p>
            <a:pPr marL="285750" lvl="0" indent="-285750" algn="l" defTabSz="914400">
              <a:lnSpc>
                <a:spcPct val="100000"/>
              </a:lnSpc>
              <a:spcBef>
                <a:spcPts val="0"/>
              </a:spcBef>
              <a:buClr>
                <a:srgbClr val="000000"/>
              </a:buClr>
              <a:buSzPct val="100000"/>
              <a:buFont typeface="Arial"/>
              <a:buChar char="•"/>
            </a:pPr>
            <a:r>
              <a:rPr lang="en-US" sz="2000" kern="0" dirty="0">
                <a:solidFill>
                  <a:srgbClr val="000000"/>
                </a:solidFill>
                <a:latin typeface="Calibri"/>
                <a:ea typeface="Calibri"/>
                <a:cs typeface="Calibri"/>
                <a:sym typeface="Calibri"/>
              </a:rPr>
              <a:t>Also includes National Park Service funded </a:t>
            </a:r>
            <a:r>
              <a:rPr lang="en-US" sz="2000" i="1" kern="0" dirty="0">
                <a:solidFill>
                  <a:srgbClr val="000000"/>
                </a:solidFill>
                <a:latin typeface="Calibri"/>
                <a:ea typeface="Calibri"/>
                <a:cs typeface="Calibri"/>
                <a:sym typeface="Calibri"/>
              </a:rPr>
              <a:t>Transportation Vision, Strategy and Action Plan for the Boston Harbor Islands National and State </a:t>
            </a:r>
            <a:r>
              <a:rPr lang="en-US" sz="2000" i="1" kern="0" dirty="0" smtClean="0">
                <a:solidFill>
                  <a:srgbClr val="000000"/>
                </a:solidFill>
                <a:latin typeface="Calibri"/>
                <a:ea typeface="Calibri"/>
                <a:cs typeface="Calibri"/>
                <a:sym typeface="Calibri"/>
              </a:rPr>
              <a:t>Park</a:t>
            </a:r>
            <a:endParaRPr lang="en-US" sz="2000" i="1" kern="0" dirty="0">
              <a:solidFill>
                <a:srgbClr val="000000"/>
              </a:solidFill>
              <a:latin typeface="Calibri"/>
              <a:ea typeface="Calibri"/>
              <a:cs typeface="Calibri"/>
              <a:sym typeface="Calibri"/>
            </a:endParaRPr>
          </a:p>
        </p:txBody>
      </p:sp>
      <p:sp>
        <p:nvSpPr>
          <p:cNvPr id="4" name="Date Placeholder 3"/>
          <p:cNvSpPr>
            <a:spLocks noGrp="1"/>
          </p:cNvSpPr>
          <p:nvPr>
            <p:ph type="dt" sz="half" idx="10"/>
          </p:nvPr>
        </p:nvSpPr>
        <p:spPr/>
        <p:txBody>
          <a:bodyPr/>
          <a:lstStyle/>
          <a:p>
            <a:fld id="{B13904C4-7C50-48D4-AD0D-CF590B8B00A9}" type="datetime1">
              <a:rPr lang="en-US" smtClean="0">
                <a:solidFill>
                  <a:srgbClr val="262626">
                    <a:tint val="75000"/>
                  </a:srgbClr>
                </a:solidFill>
              </a:rPr>
              <a:pPr/>
              <a:t>10/5/17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BEF0776A-2A48-4BA7-A2DC-CC3C5F29E76C}" type="slidenum">
              <a:rPr lang="en-US" smtClean="0">
                <a:solidFill>
                  <a:srgbClr val="262626">
                    <a:tint val="75000"/>
                  </a:srgbClr>
                </a:solidFill>
              </a:rPr>
              <a:pPr/>
              <a:t>34</a:t>
            </a:fld>
            <a:endParaRPr lang="en-US" dirty="0">
              <a:solidFill>
                <a:srgbClr val="262626">
                  <a:tint val="75000"/>
                </a:srgbClr>
              </a:solidFill>
            </a:endParaRPr>
          </a:p>
        </p:txBody>
      </p:sp>
    </p:spTree>
    <p:extLst>
      <p:ext uri="{BB962C8B-B14F-4D97-AF65-F5344CB8AC3E}">
        <p14:creationId xmlns:p14="http://schemas.microsoft.com/office/powerpoint/2010/main" val="1547838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Project </a:t>
            </a:r>
            <a:r>
              <a:rPr lang="en-US" dirty="0"/>
              <a:t>Deliverables</a:t>
            </a:r>
            <a:br>
              <a:rPr lang="en-US" dirty="0"/>
            </a:br>
            <a:endParaRPr lang="en-US" dirty="0"/>
          </a:p>
        </p:txBody>
      </p:sp>
      <p:sp>
        <p:nvSpPr>
          <p:cNvPr id="3" name="Content Placeholder 2"/>
          <p:cNvSpPr>
            <a:spLocks noGrp="1"/>
          </p:cNvSpPr>
          <p:nvPr>
            <p:ph idx="1"/>
          </p:nvPr>
        </p:nvSpPr>
        <p:spPr/>
        <p:txBody>
          <a:bodyPr/>
          <a:lstStyle/>
          <a:p>
            <a:pPr marL="457200" lvl="0" indent="-342900" algn="l" defTabSz="914400">
              <a:lnSpc>
                <a:spcPct val="100000"/>
              </a:lnSpc>
              <a:spcBef>
                <a:spcPts val="0"/>
              </a:spcBef>
              <a:buClr>
                <a:srgbClr val="000000"/>
              </a:buClr>
              <a:buSzPct val="100000"/>
              <a:buFont typeface="Calibri"/>
              <a:buChar char="●"/>
            </a:pPr>
            <a:r>
              <a:rPr lang="en-US" sz="2400" kern="0" dirty="0">
                <a:solidFill>
                  <a:srgbClr val="000000"/>
                </a:solidFill>
                <a:latin typeface="Calibri"/>
                <a:ea typeface="Calibri"/>
                <a:cs typeface="Calibri"/>
                <a:sym typeface="Calibri"/>
              </a:rPr>
              <a:t>Criteria defined and consistent data compiled for +/- 25 potential passenger ferry sites harbor wide.  Can serve as a baseline for ongoing evaluation and planning if maintained and updated</a:t>
            </a:r>
          </a:p>
          <a:p>
            <a:pPr lvl="0" algn="l" defTabSz="914400">
              <a:lnSpc>
                <a:spcPct val="100000"/>
              </a:lnSpc>
              <a:spcBef>
                <a:spcPts val="0"/>
              </a:spcBef>
              <a:buClrTx/>
            </a:pPr>
            <a:endParaRPr lang="en-US" sz="2400" kern="0" dirty="0">
              <a:solidFill>
                <a:srgbClr val="000000"/>
              </a:solidFill>
              <a:latin typeface="Calibri"/>
              <a:ea typeface="Calibri"/>
              <a:cs typeface="Calibri"/>
              <a:sym typeface="Calibri"/>
            </a:endParaRPr>
          </a:p>
          <a:p>
            <a:pPr marL="457200" lvl="0" indent="-342900" algn="l" defTabSz="914400">
              <a:lnSpc>
                <a:spcPct val="100000"/>
              </a:lnSpc>
              <a:spcBef>
                <a:spcPts val="0"/>
              </a:spcBef>
              <a:buClr>
                <a:srgbClr val="000000"/>
              </a:buClr>
              <a:buSzPct val="100000"/>
              <a:buFont typeface="Calibri"/>
              <a:buChar char="●"/>
            </a:pPr>
            <a:r>
              <a:rPr lang="en-US" sz="2400" kern="0" dirty="0">
                <a:solidFill>
                  <a:srgbClr val="000000"/>
                </a:solidFill>
                <a:latin typeface="Calibri"/>
                <a:ea typeface="Calibri"/>
                <a:cs typeface="Calibri"/>
                <a:sym typeface="Calibri"/>
              </a:rPr>
              <a:t>Clear and transparent methodology for evaluating which sites can support financially sustainable services and in what time frame</a:t>
            </a:r>
          </a:p>
          <a:p>
            <a:pPr lvl="0" algn="l" defTabSz="914400">
              <a:lnSpc>
                <a:spcPct val="100000"/>
              </a:lnSpc>
              <a:spcBef>
                <a:spcPts val="0"/>
              </a:spcBef>
              <a:buClrTx/>
            </a:pPr>
            <a:endParaRPr lang="en-US" sz="2400" kern="0" dirty="0">
              <a:solidFill>
                <a:srgbClr val="000000"/>
              </a:solidFill>
              <a:latin typeface="Calibri"/>
              <a:ea typeface="Calibri"/>
              <a:cs typeface="Calibri"/>
              <a:sym typeface="Calibri"/>
            </a:endParaRPr>
          </a:p>
          <a:p>
            <a:pPr marL="457200" lvl="0" indent="-342900" algn="l" defTabSz="914400">
              <a:lnSpc>
                <a:spcPct val="100000"/>
              </a:lnSpc>
              <a:spcBef>
                <a:spcPts val="0"/>
              </a:spcBef>
              <a:buClr>
                <a:srgbClr val="000000"/>
              </a:buClr>
              <a:buSzPct val="100000"/>
              <a:buFont typeface="Calibri"/>
              <a:buChar char="●"/>
            </a:pPr>
            <a:r>
              <a:rPr lang="en-US" sz="2400" kern="0" dirty="0">
                <a:solidFill>
                  <a:srgbClr val="000000"/>
                </a:solidFill>
                <a:latin typeface="Calibri"/>
                <a:ea typeface="Calibri"/>
                <a:cs typeface="Calibri"/>
                <a:sym typeface="Calibri"/>
              </a:rPr>
              <a:t>Business plans for up to three new or expanded and financially sustainable services that could be launched in next 1-5 years</a:t>
            </a:r>
          </a:p>
          <a:p>
            <a:endParaRPr lang="en-US" dirty="0"/>
          </a:p>
        </p:txBody>
      </p:sp>
      <p:sp>
        <p:nvSpPr>
          <p:cNvPr id="4" name="Date Placeholder 3"/>
          <p:cNvSpPr>
            <a:spLocks noGrp="1"/>
          </p:cNvSpPr>
          <p:nvPr>
            <p:ph type="dt" sz="half" idx="10"/>
          </p:nvPr>
        </p:nvSpPr>
        <p:spPr/>
        <p:txBody>
          <a:bodyPr/>
          <a:lstStyle/>
          <a:p>
            <a:fld id="{B13904C4-7C50-48D4-AD0D-CF590B8B00A9}" type="datetime1">
              <a:rPr lang="en-US" smtClean="0">
                <a:solidFill>
                  <a:srgbClr val="262626">
                    <a:tint val="75000"/>
                  </a:srgbClr>
                </a:solidFill>
              </a:rPr>
              <a:pPr/>
              <a:t>10/5/17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BEF0776A-2A48-4BA7-A2DC-CC3C5F29E76C}" type="slidenum">
              <a:rPr lang="en-US" smtClean="0">
                <a:solidFill>
                  <a:srgbClr val="262626">
                    <a:tint val="75000"/>
                  </a:srgbClr>
                </a:solidFill>
              </a:rPr>
              <a:pPr/>
              <a:t>35</a:t>
            </a:fld>
            <a:endParaRPr lang="en-US" dirty="0">
              <a:solidFill>
                <a:srgbClr val="262626">
                  <a:tint val="75000"/>
                </a:srgbClr>
              </a:solidFill>
            </a:endParaRPr>
          </a:p>
        </p:txBody>
      </p:sp>
    </p:spTree>
    <p:extLst>
      <p:ext uri="{BB962C8B-B14F-4D97-AF65-F5344CB8AC3E}">
        <p14:creationId xmlns:p14="http://schemas.microsoft.com/office/powerpoint/2010/main" val="4215301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MassDOT &amp; MBTA Staff</a:t>
            </a:r>
            <a:endParaRPr lang="en-US" dirty="0"/>
          </a:p>
        </p:txBody>
      </p:sp>
      <p:sp>
        <p:nvSpPr>
          <p:cNvPr id="3" name="Content Placeholder 2"/>
          <p:cNvSpPr>
            <a:spLocks noGrp="1"/>
          </p:cNvSpPr>
          <p:nvPr>
            <p:ph idx="1"/>
          </p:nvPr>
        </p:nvSpPr>
        <p:spPr/>
        <p:txBody>
          <a:bodyPr/>
          <a:lstStyle/>
          <a:p>
            <a:pPr algn="ctr"/>
            <a:endParaRPr lang="en-US" sz="2000" dirty="0" smtClean="0"/>
          </a:p>
          <a:p>
            <a:pPr algn="ctr"/>
            <a:r>
              <a:rPr lang="en-US" sz="2000" dirty="0" smtClean="0"/>
              <a:t>Astrid Glynn – MassDOT Rail &amp; Transit </a:t>
            </a:r>
            <a:r>
              <a:rPr lang="en-US" sz="2000" dirty="0"/>
              <a:t> </a:t>
            </a:r>
            <a:r>
              <a:rPr lang="en-US" sz="2000" dirty="0" smtClean="0"/>
              <a:t>Administer</a:t>
            </a:r>
          </a:p>
          <a:p>
            <a:pPr algn="ctr"/>
            <a:r>
              <a:rPr lang="en-US" sz="2000" dirty="0" smtClean="0"/>
              <a:t>John Ray – Assistant General Manager Commuter Rail Services</a:t>
            </a:r>
          </a:p>
          <a:p>
            <a:pPr algn="ctr"/>
            <a:r>
              <a:rPr lang="en-US" sz="2000" dirty="0" smtClean="0"/>
              <a:t>Mimi Lannin </a:t>
            </a:r>
            <a:r>
              <a:rPr lang="en-US" sz="2000" dirty="0"/>
              <a:t>– </a:t>
            </a:r>
            <a:r>
              <a:rPr lang="en-US" sz="2000" dirty="0" smtClean="0"/>
              <a:t>Deputy Director of Finance Rail &amp; Water Transportation</a:t>
            </a:r>
          </a:p>
          <a:p>
            <a:pPr algn="ctr"/>
            <a:endParaRPr lang="en-US" dirty="0" smtClean="0"/>
          </a:p>
          <a:p>
            <a:pPr algn="ctr"/>
            <a:endParaRPr lang="en-US" dirty="0"/>
          </a:p>
          <a:p>
            <a:pPr algn="ctr"/>
            <a:r>
              <a:rPr lang="en-US" sz="3600" dirty="0" smtClean="0"/>
              <a:t>QUESTIONS? </a:t>
            </a:r>
          </a:p>
          <a:p>
            <a:endParaRPr lang="en-US" dirty="0"/>
          </a:p>
        </p:txBody>
      </p:sp>
      <p:sp>
        <p:nvSpPr>
          <p:cNvPr id="4" name="Date Placeholder 3"/>
          <p:cNvSpPr>
            <a:spLocks noGrp="1"/>
          </p:cNvSpPr>
          <p:nvPr>
            <p:ph type="dt" sz="half" idx="10"/>
          </p:nvPr>
        </p:nvSpPr>
        <p:spPr/>
        <p:txBody>
          <a:bodyPr/>
          <a:lstStyle/>
          <a:p>
            <a:fld id="{B13904C4-7C50-48D4-AD0D-CF590B8B00A9}" type="datetime1">
              <a:rPr lang="en-US" smtClean="0">
                <a:solidFill>
                  <a:srgbClr val="262626">
                    <a:tint val="75000"/>
                  </a:srgbClr>
                </a:solidFill>
              </a:rPr>
              <a:pPr/>
              <a:t>10/5/17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BEF0776A-2A48-4BA7-A2DC-CC3C5F29E76C}" type="slidenum">
              <a:rPr lang="en-US" smtClean="0">
                <a:solidFill>
                  <a:srgbClr val="262626">
                    <a:tint val="75000"/>
                  </a:srgbClr>
                </a:solidFill>
              </a:rPr>
              <a:pPr/>
              <a:t>36</a:t>
            </a:fld>
            <a:endParaRPr lang="en-US" dirty="0">
              <a:solidFill>
                <a:srgbClr val="262626">
                  <a:tint val="75000"/>
                </a:srgbClr>
              </a:solidFill>
            </a:endParaRPr>
          </a:p>
        </p:txBody>
      </p:sp>
    </p:spTree>
    <p:extLst>
      <p:ext uri="{BB962C8B-B14F-4D97-AF65-F5344CB8AC3E}">
        <p14:creationId xmlns:p14="http://schemas.microsoft.com/office/powerpoint/2010/main" val="3382679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B13904C4-7C50-48D4-AD0D-CF590B8B00A9}" type="datetime1">
              <a:rPr lang="en-US" smtClean="0">
                <a:solidFill>
                  <a:srgbClr val="262626">
                    <a:tint val="75000"/>
                  </a:srgbClr>
                </a:solidFill>
              </a:rPr>
              <a:pPr/>
              <a:t>10/5/17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BEF0776A-2A48-4BA7-A2DC-CC3C5F29E76C}" type="slidenum">
              <a:rPr lang="en-US" smtClean="0">
                <a:solidFill>
                  <a:srgbClr val="262626">
                    <a:tint val="75000"/>
                  </a:srgbClr>
                </a:solidFill>
              </a:rPr>
              <a:pPr/>
              <a:t>37</a:t>
            </a:fld>
            <a:endParaRPr lang="en-US" dirty="0">
              <a:solidFill>
                <a:srgbClr val="262626">
                  <a:tint val="75000"/>
                </a:srgbClr>
              </a:solidFill>
            </a:endParaRPr>
          </a:p>
        </p:txBody>
      </p:sp>
    </p:spTree>
    <p:extLst>
      <p:ext uri="{BB962C8B-B14F-4D97-AF65-F5344CB8AC3E}">
        <p14:creationId xmlns:p14="http://schemas.microsoft.com/office/powerpoint/2010/main" val="4192849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38" y="446907"/>
            <a:ext cx="8734961" cy="457200"/>
          </a:xfrm>
        </p:spPr>
        <p:txBody>
          <a:bodyPr/>
          <a:lstStyle/>
          <a:p>
            <a:r>
              <a:rPr lang="en-US" dirty="0" smtClean="0"/>
              <a:t>Water Transportation Advisory Council Members</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Secretary of Transportation (Chair)</a:t>
            </a:r>
          </a:p>
          <a:p>
            <a:pPr marL="285750" indent="-285750">
              <a:buFont typeface="Arial" panose="020B0604020202020204" pitchFamily="34" charset="0"/>
              <a:buChar char="•"/>
            </a:pPr>
            <a:r>
              <a:rPr lang="en-US" dirty="0" smtClean="0"/>
              <a:t>General Manager of the MBTA </a:t>
            </a:r>
          </a:p>
          <a:p>
            <a:pPr marL="285750" indent="-285750">
              <a:buFont typeface="Arial" panose="020B0604020202020204" pitchFamily="34" charset="0"/>
              <a:buChar char="•"/>
            </a:pPr>
            <a:r>
              <a:rPr lang="en-US" dirty="0" smtClean="0"/>
              <a:t>House Chair on Joint Committee on Transportation</a:t>
            </a:r>
          </a:p>
          <a:p>
            <a:pPr marL="285750" indent="-285750">
              <a:buFont typeface="Arial" panose="020B0604020202020204" pitchFamily="34" charset="0"/>
              <a:buChar char="•"/>
            </a:pPr>
            <a:r>
              <a:rPr lang="en-US" dirty="0" smtClean="0"/>
              <a:t>Senate Chair </a:t>
            </a:r>
            <a:r>
              <a:rPr lang="en-US" dirty="0"/>
              <a:t>on Joint Committee on </a:t>
            </a:r>
            <a:r>
              <a:rPr lang="en-US" dirty="0" smtClean="0"/>
              <a:t>Transportation</a:t>
            </a:r>
          </a:p>
          <a:p>
            <a:pPr marL="285750" indent="-285750">
              <a:buFont typeface="Arial" panose="020B0604020202020204" pitchFamily="34" charset="0"/>
              <a:buChar char="•"/>
            </a:pPr>
            <a:r>
              <a:rPr lang="en-US" dirty="0" smtClean="0"/>
              <a:t>President of Boston Harbor Now</a:t>
            </a:r>
          </a:p>
          <a:p>
            <a:pPr marL="285750" indent="-285750">
              <a:buFont typeface="Arial" panose="020B0604020202020204" pitchFamily="34" charset="0"/>
              <a:buChar char="•"/>
            </a:pPr>
            <a:r>
              <a:rPr lang="en-US" dirty="0" smtClean="0"/>
              <a:t>Officer of Boston Harbor Now</a:t>
            </a:r>
          </a:p>
          <a:p>
            <a:pPr marL="285750" indent="-285750">
              <a:buFont typeface="Arial" panose="020B0604020202020204" pitchFamily="34" charset="0"/>
              <a:buChar char="•"/>
            </a:pPr>
            <a:r>
              <a:rPr lang="en-US" dirty="0" smtClean="0"/>
              <a:t>Executive Director of Seaport Economic Council</a:t>
            </a:r>
          </a:p>
          <a:p>
            <a:pPr marL="285750" indent="-285750">
              <a:buFont typeface="Arial" panose="020B0604020202020204" pitchFamily="34" charset="0"/>
              <a:buChar char="•"/>
            </a:pPr>
            <a:r>
              <a:rPr lang="en-US" dirty="0" smtClean="0"/>
              <a:t>General Manager of Woods Hole, </a:t>
            </a:r>
            <a:r>
              <a:rPr lang="en-US" dirty="0" err="1" smtClean="0"/>
              <a:t>Matha’s</a:t>
            </a:r>
            <a:r>
              <a:rPr lang="en-US" dirty="0" smtClean="0"/>
              <a:t> Vineyard and Nantucket Steamship Authority</a:t>
            </a:r>
          </a:p>
          <a:p>
            <a:pPr marL="285750" indent="-285750">
              <a:buFont typeface="Arial" panose="020B0604020202020204" pitchFamily="34" charset="0"/>
              <a:buChar char="•"/>
            </a:pPr>
            <a:r>
              <a:rPr lang="en-US" dirty="0" smtClean="0"/>
              <a:t>CEO of Massport</a:t>
            </a:r>
          </a:p>
          <a:p>
            <a:pPr marL="285750" indent="-285750">
              <a:buFont typeface="Arial" panose="020B0604020202020204" pitchFamily="34" charset="0"/>
              <a:buChar char="•"/>
            </a:pPr>
            <a:r>
              <a:rPr lang="en-US" dirty="0" smtClean="0"/>
              <a:t>Representatives of private ferry operations</a:t>
            </a:r>
          </a:p>
          <a:p>
            <a:pPr marL="285750" indent="-285750">
              <a:buFont typeface="Arial" panose="020B0604020202020204" pitchFamily="34" charset="0"/>
              <a:buChar char="•"/>
            </a:pPr>
            <a:r>
              <a:rPr lang="en-US" dirty="0"/>
              <a:t>Mayors of Boston, Lynn, New Bedford, Quincy and </a:t>
            </a:r>
            <a:r>
              <a:rPr lang="en-US" dirty="0" smtClean="0"/>
              <a:t>Salem</a:t>
            </a:r>
          </a:p>
          <a:p>
            <a:pPr marL="285750" indent="-285750">
              <a:buFont typeface="Arial" panose="020B0604020202020204" pitchFamily="34" charset="0"/>
              <a:buChar char="•"/>
            </a:pPr>
            <a:r>
              <a:rPr lang="en-US" dirty="0" smtClean="0"/>
              <a:t>Town Managers </a:t>
            </a:r>
            <a:r>
              <a:rPr lang="en-US" dirty="0"/>
              <a:t>of </a:t>
            </a:r>
            <a:r>
              <a:rPr lang="en-US" dirty="0" smtClean="0"/>
              <a:t>Hingham</a:t>
            </a:r>
            <a:r>
              <a:rPr lang="en-US" dirty="0"/>
              <a:t>, Hull, Provincetown and Winthrop</a:t>
            </a:r>
          </a:p>
        </p:txBody>
      </p:sp>
      <p:sp>
        <p:nvSpPr>
          <p:cNvPr id="4" name="Date Placeholder 3"/>
          <p:cNvSpPr>
            <a:spLocks noGrp="1"/>
          </p:cNvSpPr>
          <p:nvPr>
            <p:ph type="dt" sz="half" idx="10"/>
          </p:nvPr>
        </p:nvSpPr>
        <p:spPr/>
        <p:txBody>
          <a:bodyPr/>
          <a:lstStyle/>
          <a:p>
            <a:fld id="{B13904C4-7C50-48D4-AD0D-CF590B8B00A9}" type="datetime1">
              <a:rPr lang="en-US" smtClean="0">
                <a:solidFill>
                  <a:srgbClr val="262626">
                    <a:tint val="75000"/>
                  </a:srgbClr>
                </a:solidFill>
              </a:rPr>
              <a:pPr/>
              <a:t>10/5/17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BEF0776A-2A48-4BA7-A2DC-CC3C5F29E76C}" type="slidenum">
              <a:rPr lang="en-US" smtClean="0">
                <a:solidFill>
                  <a:srgbClr val="262626">
                    <a:tint val="75000"/>
                  </a:srgbClr>
                </a:solidFill>
              </a:rPr>
              <a:pPr/>
              <a:t>38</a:t>
            </a:fld>
            <a:endParaRPr lang="en-US" dirty="0">
              <a:solidFill>
                <a:srgbClr val="262626">
                  <a:tint val="75000"/>
                </a:srgbClr>
              </a:solidFill>
            </a:endParaRPr>
          </a:p>
        </p:txBody>
      </p:sp>
    </p:spTree>
    <p:extLst>
      <p:ext uri="{BB962C8B-B14F-4D97-AF65-F5344CB8AC3E}">
        <p14:creationId xmlns:p14="http://schemas.microsoft.com/office/powerpoint/2010/main" val="3842217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38" y="446907"/>
            <a:ext cx="8734961" cy="457200"/>
          </a:xfrm>
        </p:spPr>
        <p:txBody>
          <a:bodyPr/>
          <a:lstStyle/>
          <a:p>
            <a:r>
              <a:rPr lang="en-US" dirty="0" smtClean="0"/>
              <a:t>Water Transportation Advisory Council Members</a:t>
            </a:r>
            <a:endParaRPr lang="en-US" dirty="0"/>
          </a:p>
        </p:txBody>
      </p:sp>
      <p:sp>
        <p:nvSpPr>
          <p:cNvPr id="3" name="Content Placeholder 2"/>
          <p:cNvSpPr>
            <a:spLocks noGrp="1"/>
          </p:cNvSpPr>
          <p:nvPr>
            <p:ph idx="1"/>
          </p:nvPr>
        </p:nvSpPr>
        <p:spPr/>
        <p:txBody>
          <a:bodyPr numCol="2"/>
          <a:lstStyle/>
          <a:p>
            <a:pPr marL="285750" indent="-285750" algn="l">
              <a:buFont typeface="Arial" panose="020B0604020202020204" pitchFamily="34" charset="0"/>
              <a:buChar char="•"/>
            </a:pPr>
            <a:r>
              <a:rPr lang="en-US" dirty="0"/>
              <a:t>Stephanie Pollack </a:t>
            </a:r>
            <a:r>
              <a:rPr lang="en-US" dirty="0" smtClean="0"/>
              <a:t>– Secretary </a:t>
            </a:r>
            <a:r>
              <a:rPr lang="en-US" dirty="0"/>
              <a:t>of Transportation and MassDOT </a:t>
            </a:r>
            <a:r>
              <a:rPr lang="en-US" dirty="0" smtClean="0"/>
              <a:t>CEO</a:t>
            </a:r>
            <a:endParaRPr lang="en-US" dirty="0"/>
          </a:p>
          <a:p>
            <a:pPr marL="285750" indent="-285750" algn="l">
              <a:buFont typeface="Arial" panose="020B0604020202020204" pitchFamily="34" charset="0"/>
              <a:buChar char="•"/>
            </a:pPr>
            <a:r>
              <a:rPr lang="en-US" dirty="0"/>
              <a:t>Brian Shortsleeve </a:t>
            </a:r>
            <a:r>
              <a:rPr lang="en-US" dirty="0" smtClean="0"/>
              <a:t>– MBTA Acting </a:t>
            </a:r>
            <a:r>
              <a:rPr lang="en-US" dirty="0"/>
              <a:t>General </a:t>
            </a:r>
            <a:r>
              <a:rPr lang="en-US" dirty="0" smtClean="0"/>
              <a:t>Manager</a:t>
            </a:r>
            <a:endParaRPr lang="en-US" dirty="0"/>
          </a:p>
          <a:p>
            <a:pPr marL="285750" indent="-285750" algn="l">
              <a:buFont typeface="Arial" panose="020B0604020202020204" pitchFamily="34" charset="0"/>
              <a:buChar char="•"/>
            </a:pPr>
            <a:r>
              <a:rPr lang="en-US" dirty="0" smtClean="0"/>
              <a:t>Senator </a:t>
            </a:r>
            <a:r>
              <a:rPr lang="en-US" dirty="0"/>
              <a:t>Thomas </a:t>
            </a:r>
            <a:r>
              <a:rPr lang="en-US" dirty="0" smtClean="0"/>
              <a:t>McGee – </a:t>
            </a:r>
            <a:r>
              <a:rPr lang="en-US" dirty="0"/>
              <a:t>Senate Chair on Joint Committee on </a:t>
            </a:r>
            <a:r>
              <a:rPr lang="en-US" dirty="0" smtClean="0"/>
              <a:t>Transportation</a:t>
            </a:r>
            <a:endParaRPr lang="en-US" dirty="0"/>
          </a:p>
          <a:p>
            <a:pPr marL="285750" indent="-285750" algn="l">
              <a:buFont typeface="Arial" panose="020B0604020202020204" pitchFamily="34" charset="0"/>
              <a:buChar char="•"/>
            </a:pPr>
            <a:r>
              <a:rPr lang="en-US" dirty="0"/>
              <a:t>Representative William Strauss </a:t>
            </a:r>
            <a:r>
              <a:rPr lang="en-US" dirty="0" smtClean="0"/>
              <a:t>– House Chair </a:t>
            </a:r>
            <a:r>
              <a:rPr lang="en-US" dirty="0"/>
              <a:t>on Joint Committee on </a:t>
            </a:r>
            <a:r>
              <a:rPr lang="en-US" dirty="0" smtClean="0"/>
              <a:t>Transportation </a:t>
            </a:r>
            <a:endParaRPr lang="en-US" dirty="0"/>
          </a:p>
          <a:p>
            <a:pPr marL="285750" indent="-285750" algn="l">
              <a:buFont typeface="Arial" panose="020B0604020202020204" pitchFamily="34" charset="0"/>
              <a:buChar char="•"/>
            </a:pPr>
            <a:r>
              <a:rPr lang="en-US" dirty="0" smtClean="0"/>
              <a:t>Cathy </a:t>
            </a:r>
            <a:r>
              <a:rPr lang="en-US" dirty="0"/>
              <a:t>Abbott – Boston Harbor </a:t>
            </a:r>
            <a:r>
              <a:rPr lang="en-US" dirty="0" smtClean="0"/>
              <a:t>Now</a:t>
            </a:r>
            <a:endParaRPr lang="en-US" dirty="0"/>
          </a:p>
          <a:p>
            <a:pPr marL="285750" indent="-285750" algn="l">
              <a:buFont typeface="Arial" panose="020B0604020202020204" pitchFamily="34" charset="0"/>
              <a:buChar char="•"/>
            </a:pPr>
            <a:r>
              <a:rPr lang="en-US" dirty="0" smtClean="0"/>
              <a:t>Philip </a:t>
            </a:r>
            <a:r>
              <a:rPr lang="en-US" dirty="0"/>
              <a:t>Griffiths – Boston Harbor </a:t>
            </a:r>
            <a:r>
              <a:rPr lang="en-US" dirty="0" smtClean="0"/>
              <a:t>Now</a:t>
            </a:r>
            <a:endParaRPr lang="en-US" dirty="0"/>
          </a:p>
          <a:p>
            <a:pPr marL="285750" indent="-285750" algn="l">
              <a:buFont typeface="Arial" panose="020B0604020202020204" pitchFamily="34" charset="0"/>
              <a:buChar char="•"/>
            </a:pPr>
            <a:r>
              <a:rPr lang="en-US" dirty="0" smtClean="0"/>
              <a:t>Caroline Kirk – Seaport Economic Council</a:t>
            </a:r>
          </a:p>
          <a:p>
            <a:pPr marL="285750" indent="-285750" algn="l">
              <a:buFont typeface="Arial" panose="020B0604020202020204" pitchFamily="34" charset="0"/>
              <a:buChar char="•"/>
            </a:pPr>
            <a:r>
              <a:rPr lang="en-US" dirty="0" smtClean="0"/>
              <a:t>Ellen </a:t>
            </a:r>
            <a:r>
              <a:rPr lang="en-US" dirty="0" err="1"/>
              <a:t>Cebula</a:t>
            </a:r>
            <a:r>
              <a:rPr lang="en-US" dirty="0"/>
              <a:t> - Seaport Economic Council</a:t>
            </a:r>
          </a:p>
          <a:p>
            <a:pPr marL="285750" indent="-285750" algn="l">
              <a:buFont typeface="Arial" panose="020B0604020202020204" pitchFamily="34" charset="0"/>
              <a:buChar char="•"/>
            </a:pPr>
            <a:r>
              <a:rPr lang="en-US" dirty="0"/>
              <a:t>Wayne </a:t>
            </a:r>
            <a:r>
              <a:rPr lang="en-US" dirty="0" err="1"/>
              <a:t>Lamson</a:t>
            </a:r>
            <a:r>
              <a:rPr lang="en-US" dirty="0"/>
              <a:t> – Steamship Authority</a:t>
            </a:r>
          </a:p>
          <a:p>
            <a:pPr marL="285750" indent="-285750" algn="l">
              <a:buFont typeface="Arial" panose="020B0604020202020204" pitchFamily="34" charset="0"/>
              <a:buChar char="•"/>
            </a:pPr>
            <a:r>
              <a:rPr lang="en-US" dirty="0"/>
              <a:t>Tom Glynn – </a:t>
            </a:r>
            <a:r>
              <a:rPr lang="en-US" dirty="0" err="1"/>
              <a:t>MassPort</a:t>
            </a:r>
            <a:endParaRPr lang="en-US" dirty="0"/>
          </a:p>
          <a:p>
            <a:pPr marL="285750" indent="-285750" algn="l">
              <a:buFont typeface="Arial" panose="020B0604020202020204" pitchFamily="34" charset="0"/>
              <a:buChar char="•"/>
            </a:pPr>
            <a:r>
              <a:rPr lang="en-US" dirty="0"/>
              <a:t>Alison Nolan – Boston Harbor Cruises</a:t>
            </a:r>
          </a:p>
          <a:p>
            <a:pPr marL="285750" indent="-285750" algn="l">
              <a:buFont typeface="Arial" panose="020B0604020202020204" pitchFamily="34" charset="0"/>
              <a:buChar char="•"/>
            </a:pPr>
            <a:r>
              <a:rPr lang="en-US" dirty="0"/>
              <a:t>Martin Walsh - City of Boston </a:t>
            </a:r>
          </a:p>
          <a:p>
            <a:pPr marL="450850" indent="-285750" algn="l">
              <a:buFont typeface="Arial" panose="020B0604020202020204" pitchFamily="34" charset="0"/>
              <a:buChar char="•"/>
            </a:pPr>
            <a:r>
              <a:rPr lang="en-US" dirty="0"/>
              <a:t>Judith Kennedy – City of Lynn</a:t>
            </a:r>
          </a:p>
          <a:p>
            <a:pPr marL="450850" indent="-285750" algn="l">
              <a:buFont typeface="Arial" panose="020B0604020202020204" pitchFamily="34" charset="0"/>
              <a:buChar char="•"/>
            </a:pPr>
            <a:r>
              <a:rPr lang="en-US" dirty="0"/>
              <a:t>Jon Mitchell – City of New Bedford,</a:t>
            </a:r>
          </a:p>
          <a:p>
            <a:pPr marL="450850" indent="-285750" algn="l">
              <a:buFont typeface="Arial" panose="020B0604020202020204" pitchFamily="34" charset="0"/>
              <a:buChar char="•"/>
            </a:pPr>
            <a:r>
              <a:rPr lang="en-US" dirty="0"/>
              <a:t>Thomas Koch City of Quincy</a:t>
            </a:r>
          </a:p>
          <a:p>
            <a:pPr marL="450850" indent="-285750" algn="l">
              <a:buFont typeface="Arial" panose="020B0604020202020204" pitchFamily="34" charset="0"/>
              <a:buChar char="•"/>
            </a:pPr>
            <a:r>
              <a:rPr lang="en-US" dirty="0"/>
              <a:t>Kim Driscoll – City of Salem; </a:t>
            </a:r>
          </a:p>
          <a:p>
            <a:pPr marL="450850" indent="-285750" algn="l">
              <a:buFont typeface="Arial" panose="020B0604020202020204" pitchFamily="34" charset="0"/>
              <a:buChar char="•"/>
            </a:pPr>
            <a:r>
              <a:rPr lang="en-US" dirty="0"/>
              <a:t>Ted </a:t>
            </a:r>
            <a:r>
              <a:rPr lang="en-US" dirty="0" err="1"/>
              <a:t>Alexiades</a:t>
            </a:r>
            <a:r>
              <a:rPr lang="en-US" dirty="0"/>
              <a:t> – Town of Hingham</a:t>
            </a:r>
          </a:p>
          <a:p>
            <a:pPr marL="450850" indent="-285750" algn="l">
              <a:buFont typeface="Arial" panose="020B0604020202020204" pitchFamily="34" charset="0"/>
              <a:buChar char="•"/>
            </a:pPr>
            <a:r>
              <a:rPr lang="en-US" dirty="0"/>
              <a:t>Philip </a:t>
            </a:r>
            <a:r>
              <a:rPr lang="en-US" dirty="0" err="1"/>
              <a:t>Lemnios</a:t>
            </a:r>
            <a:r>
              <a:rPr lang="en-US" dirty="0"/>
              <a:t> – Town of Hull</a:t>
            </a:r>
          </a:p>
          <a:p>
            <a:pPr marL="450850" indent="-285750" algn="l">
              <a:buFont typeface="Arial" panose="020B0604020202020204" pitchFamily="34" charset="0"/>
              <a:buChar char="•"/>
            </a:pPr>
            <a:r>
              <a:rPr lang="en-US" dirty="0"/>
              <a:t>David </a:t>
            </a:r>
            <a:r>
              <a:rPr lang="en-US" dirty="0" err="1"/>
              <a:t>Panagore</a:t>
            </a:r>
            <a:r>
              <a:rPr lang="en-US" dirty="0"/>
              <a:t> – Town of Provincetown</a:t>
            </a:r>
          </a:p>
          <a:p>
            <a:pPr marL="450850" indent="-285750" algn="l">
              <a:buFont typeface="Arial" panose="020B0604020202020204" pitchFamily="34" charset="0"/>
              <a:buChar char="•"/>
            </a:pPr>
            <a:r>
              <a:rPr lang="en-US" dirty="0"/>
              <a:t>James </a:t>
            </a:r>
            <a:r>
              <a:rPr lang="en-US" dirty="0" smtClean="0"/>
              <a:t>McKenna </a:t>
            </a:r>
            <a:r>
              <a:rPr lang="en-US" dirty="0"/>
              <a:t>– Town of </a:t>
            </a:r>
            <a:r>
              <a:rPr lang="en-US" dirty="0" smtClean="0"/>
              <a:t>Winthrop</a:t>
            </a:r>
          </a:p>
          <a:p>
            <a:pPr marL="450850" indent="-285750" algn="l">
              <a:buFont typeface="Arial" panose="020B0604020202020204" pitchFamily="34" charset="0"/>
              <a:buChar char="•"/>
            </a:pPr>
            <a:r>
              <a:rPr lang="en-US" dirty="0" smtClean="0"/>
              <a:t>Carlo </a:t>
            </a:r>
            <a:r>
              <a:rPr lang="en-US" dirty="0" err="1" smtClean="0"/>
              <a:t>DeMaria</a:t>
            </a:r>
            <a:r>
              <a:rPr lang="en-US" dirty="0" smtClean="0"/>
              <a:t> - Everett</a:t>
            </a:r>
          </a:p>
          <a:p>
            <a:pPr marL="450850" indent="-285750" algn="l">
              <a:buFont typeface="Arial" panose="020B0604020202020204" pitchFamily="34" charset="0"/>
              <a:buChar char="•"/>
            </a:pPr>
            <a:r>
              <a:rPr lang="en-US" dirty="0" smtClean="0"/>
              <a:t>James Folk - Convention Center Authority</a:t>
            </a:r>
            <a:endParaRPr lang="en-US" dirty="0"/>
          </a:p>
        </p:txBody>
      </p:sp>
      <p:sp>
        <p:nvSpPr>
          <p:cNvPr id="4" name="Date Placeholder 3"/>
          <p:cNvSpPr>
            <a:spLocks noGrp="1"/>
          </p:cNvSpPr>
          <p:nvPr>
            <p:ph type="dt" sz="half" idx="10"/>
          </p:nvPr>
        </p:nvSpPr>
        <p:spPr/>
        <p:txBody>
          <a:bodyPr/>
          <a:lstStyle/>
          <a:p>
            <a:fld id="{B13904C4-7C50-48D4-AD0D-CF590B8B00A9}" type="datetime1">
              <a:rPr lang="en-US" smtClean="0">
                <a:solidFill>
                  <a:srgbClr val="262626">
                    <a:tint val="75000"/>
                  </a:srgbClr>
                </a:solidFill>
              </a:rPr>
              <a:pPr/>
              <a:t>10/5/17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BEF0776A-2A48-4BA7-A2DC-CC3C5F29E76C}" type="slidenum">
              <a:rPr lang="en-US" smtClean="0">
                <a:solidFill>
                  <a:srgbClr val="262626">
                    <a:tint val="75000"/>
                  </a:srgbClr>
                </a:solidFill>
              </a:rPr>
              <a:pPr/>
              <a:t>39</a:t>
            </a:fld>
            <a:endParaRPr lang="en-US" dirty="0">
              <a:solidFill>
                <a:srgbClr val="262626">
                  <a:tint val="75000"/>
                </a:srgbClr>
              </a:solidFill>
            </a:endParaRPr>
          </a:p>
        </p:txBody>
      </p:sp>
    </p:spTree>
    <p:extLst>
      <p:ext uri="{BB962C8B-B14F-4D97-AF65-F5344CB8AC3E}">
        <p14:creationId xmlns:p14="http://schemas.microsoft.com/office/powerpoint/2010/main" val="241267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311700" y="1371600"/>
            <a:ext cx="8520600" cy="763600"/>
          </a:xfrm>
          <a:prstGeom prst="rect">
            <a:avLst/>
          </a:prstGeom>
        </p:spPr>
        <p:txBody>
          <a:bodyPr lIns="91425" tIns="91425" rIns="91425" bIns="91425" anchor="t" anchorCtr="0">
            <a:noAutofit/>
          </a:bodyPr>
          <a:lstStyle/>
          <a:p>
            <a:pPr lvl="0" rtl="0">
              <a:spcBef>
                <a:spcPts val="0"/>
              </a:spcBef>
              <a:buNone/>
            </a:pPr>
            <a:r>
              <a:rPr lang="en" dirty="0" smtClean="0"/>
              <a:t>Project Schedule</a:t>
            </a:r>
            <a:endParaRPr lang="en" dirty="0"/>
          </a:p>
        </p:txBody>
      </p:sp>
      <p:sp>
        <p:nvSpPr>
          <p:cNvPr id="410" name="Shape 410"/>
          <p:cNvSpPr txBox="1"/>
          <p:nvPr/>
        </p:nvSpPr>
        <p:spPr>
          <a:xfrm>
            <a:off x="311700" y="2314866"/>
            <a:ext cx="2044200" cy="3400134"/>
          </a:xfrm>
          <a:prstGeom prst="rect">
            <a:avLst/>
          </a:prstGeom>
          <a:noFill/>
          <a:ln w="19050" cap="flat" cmpd="sng">
            <a:solidFill>
              <a:srgbClr val="108FDE"/>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r>
              <a:rPr lang="en" sz="1800" b="1">
                <a:solidFill>
                  <a:srgbClr val="108FDE"/>
                </a:solidFill>
              </a:rPr>
              <a:t>June + July 2017</a:t>
            </a:r>
          </a:p>
          <a:p>
            <a:pPr lvl="0" rtl="0">
              <a:lnSpc>
                <a:spcPct val="115000"/>
              </a:lnSpc>
              <a:spcBef>
                <a:spcPts val="0"/>
              </a:spcBef>
              <a:spcAft>
                <a:spcPts val="1600"/>
              </a:spcAft>
              <a:buNone/>
            </a:pPr>
            <a:r>
              <a:rPr lang="en" sz="1800"/>
              <a:t> </a:t>
            </a:r>
            <a:r>
              <a:rPr lang="en"/>
              <a:t>- stakeholder workshops</a:t>
            </a:r>
          </a:p>
          <a:p>
            <a:pPr lvl="0" rtl="0">
              <a:lnSpc>
                <a:spcPct val="115000"/>
              </a:lnSpc>
              <a:spcBef>
                <a:spcPts val="0"/>
              </a:spcBef>
              <a:spcAft>
                <a:spcPts val="1600"/>
              </a:spcAft>
              <a:buNone/>
            </a:pPr>
            <a:r>
              <a:rPr lang="en"/>
              <a:t>- background research on existing conditions and potential sites</a:t>
            </a:r>
          </a:p>
        </p:txBody>
      </p:sp>
      <p:sp>
        <p:nvSpPr>
          <p:cNvPr id="411" name="Shape 411"/>
          <p:cNvSpPr txBox="1"/>
          <p:nvPr/>
        </p:nvSpPr>
        <p:spPr>
          <a:xfrm>
            <a:off x="6788100" y="2314866"/>
            <a:ext cx="2044200" cy="3400134"/>
          </a:xfrm>
          <a:prstGeom prst="rect">
            <a:avLst/>
          </a:prstGeom>
          <a:noFill/>
          <a:ln w="19050" cap="flat" cmpd="sng">
            <a:solidFill>
              <a:srgbClr val="108FDE"/>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r>
              <a:rPr lang="en" sz="1800" b="1">
                <a:solidFill>
                  <a:srgbClr val="108FDE"/>
                </a:solidFill>
              </a:rPr>
              <a:t>Nov to Feb 2018</a:t>
            </a:r>
            <a:r>
              <a:rPr lang="en" sz="1800">
                <a:solidFill>
                  <a:schemeClr val="dk1"/>
                </a:solidFill>
              </a:rPr>
              <a:t> </a:t>
            </a:r>
          </a:p>
          <a:p>
            <a:pPr lvl="0" rtl="0">
              <a:lnSpc>
                <a:spcPct val="115000"/>
              </a:lnSpc>
              <a:spcBef>
                <a:spcPts val="0"/>
              </a:spcBef>
              <a:spcAft>
                <a:spcPts val="1600"/>
              </a:spcAft>
              <a:buNone/>
            </a:pPr>
            <a:r>
              <a:rPr lang="en">
                <a:solidFill>
                  <a:schemeClr val="dk1"/>
                </a:solidFill>
              </a:rPr>
              <a:t>- overall strategy + strategic implementation plan </a:t>
            </a:r>
          </a:p>
        </p:txBody>
      </p:sp>
      <p:sp>
        <p:nvSpPr>
          <p:cNvPr id="412" name="Shape 412"/>
          <p:cNvSpPr txBox="1"/>
          <p:nvPr/>
        </p:nvSpPr>
        <p:spPr>
          <a:xfrm>
            <a:off x="4607850" y="2314866"/>
            <a:ext cx="2044200" cy="3400134"/>
          </a:xfrm>
          <a:prstGeom prst="rect">
            <a:avLst/>
          </a:prstGeom>
          <a:noFill/>
          <a:ln w="19050" cap="flat" cmpd="sng">
            <a:solidFill>
              <a:srgbClr val="108FDE"/>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r>
              <a:rPr lang="en" sz="1800" b="1">
                <a:solidFill>
                  <a:srgbClr val="108FDE"/>
                </a:solidFill>
              </a:rPr>
              <a:t>October 2017 </a:t>
            </a:r>
            <a:r>
              <a:rPr lang="en" sz="1800">
                <a:solidFill>
                  <a:schemeClr val="dk1"/>
                </a:solidFill>
              </a:rPr>
              <a:t> </a:t>
            </a:r>
          </a:p>
          <a:p>
            <a:pPr lvl="0" rtl="0">
              <a:lnSpc>
                <a:spcPct val="115000"/>
              </a:lnSpc>
              <a:spcBef>
                <a:spcPts val="0"/>
              </a:spcBef>
              <a:spcAft>
                <a:spcPts val="1600"/>
              </a:spcAft>
              <a:buNone/>
            </a:pPr>
            <a:r>
              <a:rPr lang="en">
                <a:solidFill>
                  <a:schemeClr val="dk1"/>
                </a:solidFill>
              </a:rPr>
              <a:t>- develop an overall strategy with a set of sites and corridors being analyzed for market and operational feasibility</a:t>
            </a:r>
          </a:p>
          <a:p>
            <a:pPr lvl="0" rtl="0">
              <a:lnSpc>
                <a:spcPct val="115000"/>
              </a:lnSpc>
              <a:spcBef>
                <a:spcPts val="0"/>
              </a:spcBef>
              <a:spcAft>
                <a:spcPts val="1600"/>
              </a:spcAft>
              <a:buNone/>
            </a:pPr>
            <a:endParaRPr sz="1800">
              <a:solidFill>
                <a:schemeClr val="dk1"/>
              </a:solidFill>
            </a:endParaRPr>
          </a:p>
          <a:p>
            <a:pPr lvl="0" rtl="0">
              <a:lnSpc>
                <a:spcPct val="115000"/>
              </a:lnSpc>
              <a:spcBef>
                <a:spcPts val="0"/>
              </a:spcBef>
              <a:spcAft>
                <a:spcPts val="1600"/>
              </a:spcAft>
              <a:buNone/>
            </a:pPr>
            <a:endParaRPr/>
          </a:p>
        </p:txBody>
      </p:sp>
      <p:sp>
        <p:nvSpPr>
          <p:cNvPr id="413" name="Shape 413"/>
          <p:cNvSpPr txBox="1"/>
          <p:nvPr/>
        </p:nvSpPr>
        <p:spPr>
          <a:xfrm>
            <a:off x="2459775" y="2314866"/>
            <a:ext cx="2044200" cy="3400134"/>
          </a:xfrm>
          <a:prstGeom prst="rect">
            <a:avLst/>
          </a:prstGeom>
          <a:solidFill>
            <a:srgbClr val="108FDE"/>
          </a:solidFill>
          <a:ln w="38100" cap="flat" cmpd="sng">
            <a:solidFill>
              <a:srgbClr val="108FDE"/>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r>
              <a:rPr lang="en" sz="1800" b="1" dirty="0">
                <a:solidFill>
                  <a:srgbClr val="FFFFFF"/>
                </a:solidFill>
              </a:rPr>
              <a:t>Aug + Sept 2017 </a:t>
            </a:r>
          </a:p>
          <a:p>
            <a:pPr lvl="0" rtl="0">
              <a:lnSpc>
                <a:spcPct val="115000"/>
              </a:lnSpc>
              <a:spcBef>
                <a:spcPts val="0"/>
              </a:spcBef>
              <a:spcAft>
                <a:spcPts val="1600"/>
              </a:spcAft>
              <a:buNone/>
            </a:pPr>
            <a:r>
              <a:rPr lang="en" dirty="0">
                <a:solidFill>
                  <a:srgbClr val="FFFFFF"/>
                </a:solidFill>
              </a:rPr>
              <a:t>-  site profiles </a:t>
            </a:r>
          </a:p>
          <a:p>
            <a:pPr lvl="0" rtl="0">
              <a:lnSpc>
                <a:spcPct val="115000"/>
              </a:lnSpc>
              <a:spcBef>
                <a:spcPts val="0"/>
              </a:spcBef>
              <a:spcAft>
                <a:spcPts val="1600"/>
              </a:spcAft>
              <a:buNone/>
            </a:pPr>
            <a:r>
              <a:rPr lang="en" dirty="0">
                <a:solidFill>
                  <a:srgbClr val="FFFFFF"/>
                </a:solidFill>
              </a:rPr>
              <a:t>- recommendations of sites for further study</a:t>
            </a:r>
          </a:p>
          <a:p>
            <a:pPr lvl="0" rtl="0">
              <a:lnSpc>
                <a:spcPct val="115000"/>
              </a:lnSpc>
              <a:spcBef>
                <a:spcPts val="0"/>
              </a:spcBef>
              <a:spcAft>
                <a:spcPts val="1600"/>
              </a:spcAft>
              <a:buNone/>
            </a:pPr>
            <a:r>
              <a:rPr lang="en" b="1" dirty="0">
                <a:solidFill>
                  <a:srgbClr val="FFFFFF"/>
                </a:solidFill>
              </a:rPr>
              <a:t>- stated preference survey</a:t>
            </a:r>
          </a:p>
          <a:p>
            <a:pPr lvl="0" rtl="0">
              <a:lnSpc>
                <a:spcPct val="115000"/>
              </a:lnSpc>
              <a:spcBef>
                <a:spcPts val="0"/>
              </a:spcBef>
              <a:spcAft>
                <a:spcPts val="1600"/>
              </a:spcAft>
              <a:buNone/>
            </a:pPr>
            <a:r>
              <a:rPr lang="en" sz="1800" dirty="0">
                <a:solidFill>
                  <a:schemeClr val="dk1"/>
                </a:solidFill>
              </a:rPr>
              <a:t> </a:t>
            </a:r>
          </a:p>
          <a:p>
            <a:pPr lvl="0" rtl="0">
              <a:lnSpc>
                <a:spcPct val="115000"/>
              </a:lnSpc>
              <a:spcBef>
                <a:spcPts val="0"/>
              </a:spcBef>
              <a:spcAft>
                <a:spcPts val="1600"/>
              </a:spcAft>
              <a:buNone/>
            </a:pPr>
            <a:endParaRPr dirty="0"/>
          </a:p>
        </p:txBody>
      </p:sp>
      <p:sp>
        <p:nvSpPr>
          <p:cNvPr id="414" name="Shape 414"/>
          <p:cNvSpPr/>
          <p:nvPr/>
        </p:nvSpPr>
        <p:spPr>
          <a:xfrm>
            <a:off x="2535975" y="4557866"/>
            <a:ext cx="1959825" cy="857924"/>
          </a:xfrm>
          <a:prstGeom prst="round2DiagRect">
            <a:avLst>
              <a:gd name="adj1" fmla="val 16667"/>
              <a:gd name="adj2" fmla="val 0"/>
            </a:avLst>
          </a:prstGeom>
          <a:noFill/>
          <a:ln w="38100" cap="flat" cmpd="sng">
            <a:solidFill>
              <a:srgbClr val="E572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n w="76200">
                <a:solidFill>
                  <a:schemeClr val="tx1"/>
                </a:solidFill>
              </a:ln>
            </a:endParaRPr>
          </a:p>
        </p:txBody>
      </p:sp>
    </p:spTree>
    <p:extLst>
      <p:ext uri="{BB962C8B-B14F-4D97-AF65-F5344CB8AC3E}">
        <p14:creationId xmlns:p14="http://schemas.microsoft.com/office/powerpoint/2010/main" val="2097105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 (DRAFT)  </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56873631"/>
              </p:ext>
            </p:extLst>
          </p:nvPr>
        </p:nvGraphicFramePr>
        <p:xfrm>
          <a:off x="457199" y="1136650"/>
          <a:ext cx="8534400" cy="4502150"/>
        </p:xfrm>
        <a:graphic>
          <a:graphicData uri="http://schemas.openxmlformats.org/drawingml/2006/table">
            <a:tbl>
              <a:tblPr firstCol="1" bandRow="1">
                <a:tableStyleId>{5C22544A-7EE6-4342-B048-85BDC9FD1C3A}</a:tableStyleId>
              </a:tblPr>
              <a:tblGrid>
                <a:gridCol w="4267200"/>
                <a:gridCol w="4267200"/>
              </a:tblGrid>
              <a:tr h="1454150">
                <a:tc>
                  <a:txBody>
                    <a:bodyPr/>
                    <a:lstStyle/>
                    <a:p>
                      <a:pPr marL="0" marR="0">
                        <a:lnSpc>
                          <a:spcPct val="115000"/>
                        </a:lnSpc>
                        <a:spcBef>
                          <a:spcPts val="0"/>
                        </a:spcBef>
                        <a:spcAft>
                          <a:spcPts val="0"/>
                        </a:spcAft>
                      </a:pPr>
                      <a:r>
                        <a:rPr lang="en-US" sz="1600" dirty="0">
                          <a:effectLst/>
                        </a:rPr>
                        <a:t>February </a:t>
                      </a:r>
                      <a:r>
                        <a:rPr lang="en-US" sz="1600" dirty="0" smtClean="0">
                          <a:effectLst/>
                        </a:rPr>
                        <a:t>23</a:t>
                      </a:r>
                    </a:p>
                    <a:p>
                      <a:pPr marL="0" marR="0">
                        <a:lnSpc>
                          <a:spcPct val="115000"/>
                        </a:lnSpc>
                        <a:spcBef>
                          <a:spcPts val="0"/>
                        </a:spcBef>
                        <a:spcAft>
                          <a:spcPts val="0"/>
                        </a:spcAft>
                      </a:pPr>
                      <a:r>
                        <a:rPr lang="en-US" sz="1600" dirty="0" smtClean="0">
                          <a:effectLst/>
                        </a:rPr>
                        <a:t>  10am </a:t>
                      </a:r>
                      <a:r>
                        <a:rPr lang="en-US" sz="1600" dirty="0">
                          <a:effectLst/>
                        </a:rPr>
                        <a:t>to 12pm </a:t>
                      </a:r>
                    </a:p>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51143" marR="51143"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600" dirty="0" smtClean="0">
                          <a:effectLst/>
                        </a:rPr>
                        <a:t>Work </a:t>
                      </a:r>
                      <a:r>
                        <a:rPr lang="en-US" sz="1600" dirty="0">
                          <a:effectLst/>
                        </a:rPr>
                        <a:t>Plan/Schedule  </a:t>
                      </a:r>
                      <a:r>
                        <a:rPr lang="en-US" sz="1600" dirty="0" smtClean="0">
                          <a:effectLst/>
                        </a:rPr>
                        <a:t>Adoption</a:t>
                      </a:r>
                      <a:endParaRPr lang="en-US" sz="1600" dirty="0">
                        <a:effectLst/>
                      </a:endParaRPr>
                    </a:p>
                    <a:p>
                      <a:pPr marL="285750" marR="0" indent="-285750">
                        <a:lnSpc>
                          <a:spcPct val="115000"/>
                        </a:lnSpc>
                        <a:spcBef>
                          <a:spcPts val="0"/>
                        </a:spcBef>
                        <a:spcAft>
                          <a:spcPts val="0"/>
                        </a:spcAft>
                        <a:buFont typeface="Arial" panose="020B0604020202020204" pitchFamily="34" charset="0"/>
                        <a:buChar char="•"/>
                      </a:pPr>
                      <a:r>
                        <a:rPr lang="en-US" sz="1600" dirty="0" smtClean="0">
                          <a:effectLst/>
                        </a:rPr>
                        <a:t>Winthrop </a:t>
                      </a:r>
                      <a:r>
                        <a:rPr lang="en-US" sz="1600" dirty="0">
                          <a:effectLst/>
                        </a:rPr>
                        <a:t>Case Study </a:t>
                      </a:r>
                    </a:p>
                    <a:p>
                      <a:pPr marL="285750" marR="0" indent="-285750">
                        <a:lnSpc>
                          <a:spcPct val="115000"/>
                        </a:lnSpc>
                        <a:spcBef>
                          <a:spcPts val="0"/>
                        </a:spcBef>
                        <a:spcAft>
                          <a:spcPts val="0"/>
                        </a:spcAft>
                        <a:buFont typeface="Arial" panose="020B0604020202020204" pitchFamily="34" charset="0"/>
                        <a:buChar char="•"/>
                      </a:pPr>
                      <a:r>
                        <a:rPr lang="en-US" sz="1600" dirty="0" smtClean="0">
                          <a:effectLst/>
                        </a:rPr>
                        <a:t>Final </a:t>
                      </a:r>
                      <a:r>
                        <a:rPr lang="en-US" sz="1600" dirty="0">
                          <a:effectLst/>
                        </a:rPr>
                        <a:t>update on Boston Harbor Now </a:t>
                      </a:r>
                      <a:r>
                        <a:rPr lang="en-US" sz="1600" dirty="0" smtClean="0">
                          <a:effectLst/>
                        </a:rPr>
                        <a:t>Study</a:t>
                      </a:r>
                      <a:endParaRPr lang="en-US" sz="1600" dirty="0">
                        <a:effectLst/>
                      </a:endParaRPr>
                    </a:p>
                    <a:p>
                      <a:pPr marL="285750" marR="0" indent="-285750">
                        <a:lnSpc>
                          <a:spcPct val="115000"/>
                        </a:lnSpc>
                        <a:spcBef>
                          <a:spcPts val="0"/>
                        </a:spcBef>
                        <a:spcAft>
                          <a:spcPts val="0"/>
                        </a:spcAft>
                        <a:buFont typeface="Arial" panose="020B0604020202020204" pitchFamily="34" charset="0"/>
                        <a:buChar char="•"/>
                      </a:pPr>
                      <a:r>
                        <a:rPr lang="en-US" sz="1600" dirty="0" smtClean="0">
                          <a:effectLst/>
                        </a:rPr>
                        <a:t>Set </a:t>
                      </a:r>
                      <a:r>
                        <a:rPr lang="en-US" sz="1600" dirty="0">
                          <a:effectLst/>
                        </a:rPr>
                        <a:t>Working Groups </a:t>
                      </a:r>
                      <a:endParaRPr lang="en-US" sz="1600" dirty="0">
                        <a:effectLst/>
                        <a:latin typeface="Calibri"/>
                        <a:ea typeface="Calibri"/>
                        <a:cs typeface="Times New Roman"/>
                      </a:endParaRPr>
                    </a:p>
                  </a:txBody>
                  <a:tcPr marL="51143" marR="51143" marT="0" marB="0"/>
                </a:tc>
              </a:tr>
              <a:tr h="1006376">
                <a:tc>
                  <a:txBody>
                    <a:bodyPr/>
                    <a:lstStyle/>
                    <a:p>
                      <a:pPr marL="0" marR="0">
                        <a:lnSpc>
                          <a:spcPct val="115000"/>
                        </a:lnSpc>
                        <a:spcBef>
                          <a:spcPts val="0"/>
                        </a:spcBef>
                        <a:spcAft>
                          <a:spcPts val="0"/>
                        </a:spcAft>
                      </a:pPr>
                      <a:r>
                        <a:rPr lang="en-US" sz="1600" dirty="0">
                          <a:effectLst/>
                        </a:rPr>
                        <a:t>May 25 </a:t>
                      </a:r>
                    </a:p>
                    <a:p>
                      <a:pPr marL="0" marR="0">
                        <a:lnSpc>
                          <a:spcPct val="115000"/>
                        </a:lnSpc>
                        <a:spcBef>
                          <a:spcPts val="0"/>
                        </a:spcBef>
                        <a:spcAft>
                          <a:spcPts val="0"/>
                        </a:spcAft>
                      </a:pPr>
                      <a:r>
                        <a:rPr lang="en-US" sz="1600" dirty="0" smtClean="0">
                          <a:effectLst/>
                        </a:rPr>
                        <a:t>  10am </a:t>
                      </a:r>
                      <a:r>
                        <a:rPr lang="en-US" sz="1600" dirty="0">
                          <a:effectLst/>
                        </a:rPr>
                        <a:t>to 2pm </a:t>
                      </a:r>
                      <a:endParaRPr lang="en-US" sz="1600" dirty="0">
                        <a:effectLst/>
                        <a:latin typeface="Calibri"/>
                        <a:ea typeface="Calibri"/>
                        <a:cs typeface="Times New Roman"/>
                      </a:endParaRPr>
                    </a:p>
                  </a:txBody>
                  <a:tcPr marL="51143" marR="51143"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600" dirty="0" smtClean="0">
                          <a:effectLst/>
                        </a:rPr>
                        <a:t>Boston </a:t>
                      </a:r>
                      <a:r>
                        <a:rPr lang="en-US" sz="1600" dirty="0">
                          <a:effectLst/>
                        </a:rPr>
                        <a:t>Harbor Infrastructure &amp;  Ferry Locations Tour and meeting </a:t>
                      </a:r>
                    </a:p>
                    <a:p>
                      <a:pPr marL="285750" marR="0" indent="-285750">
                        <a:lnSpc>
                          <a:spcPct val="115000"/>
                        </a:lnSpc>
                        <a:spcBef>
                          <a:spcPts val="0"/>
                        </a:spcBef>
                        <a:spcAft>
                          <a:spcPts val="0"/>
                        </a:spcAft>
                        <a:buFont typeface="Arial" panose="020B0604020202020204" pitchFamily="34" charset="0"/>
                        <a:buChar char="•"/>
                      </a:pPr>
                      <a:r>
                        <a:rPr lang="en-US" sz="1600" dirty="0" smtClean="0">
                          <a:effectLst/>
                        </a:rPr>
                        <a:t>Quincy </a:t>
                      </a:r>
                      <a:r>
                        <a:rPr lang="en-US" sz="1600" dirty="0">
                          <a:effectLst/>
                        </a:rPr>
                        <a:t>Case Study</a:t>
                      </a:r>
                      <a:endParaRPr lang="en-US" sz="1600" dirty="0">
                        <a:effectLst/>
                        <a:latin typeface="Calibri"/>
                        <a:ea typeface="Calibri"/>
                        <a:cs typeface="Times New Roman"/>
                      </a:endParaRPr>
                    </a:p>
                  </a:txBody>
                  <a:tcPr marL="51143" marR="51143" marT="0" marB="0"/>
                </a:tc>
              </a:tr>
              <a:tr h="1355824">
                <a:tc>
                  <a:txBody>
                    <a:bodyPr/>
                    <a:lstStyle/>
                    <a:p>
                      <a:pPr marL="0" marR="0">
                        <a:lnSpc>
                          <a:spcPct val="115000"/>
                        </a:lnSpc>
                        <a:spcBef>
                          <a:spcPts val="0"/>
                        </a:spcBef>
                        <a:spcAft>
                          <a:spcPts val="0"/>
                        </a:spcAft>
                      </a:pPr>
                      <a:r>
                        <a:rPr lang="en-US" sz="1600" dirty="0">
                          <a:effectLst/>
                        </a:rPr>
                        <a:t>September 14 </a:t>
                      </a:r>
                    </a:p>
                    <a:p>
                      <a:pPr marL="0" marR="0">
                        <a:lnSpc>
                          <a:spcPct val="115000"/>
                        </a:lnSpc>
                        <a:spcBef>
                          <a:spcPts val="0"/>
                        </a:spcBef>
                        <a:spcAft>
                          <a:spcPts val="0"/>
                        </a:spcAft>
                      </a:pPr>
                      <a:r>
                        <a:rPr lang="en-US" sz="1600" dirty="0" smtClean="0">
                          <a:effectLst/>
                        </a:rPr>
                        <a:t>  10am </a:t>
                      </a:r>
                      <a:r>
                        <a:rPr lang="en-US" sz="1600" dirty="0">
                          <a:effectLst/>
                        </a:rPr>
                        <a:t>to 12pm </a:t>
                      </a:r>
                      <a:endParaRPr lang="en-US" sz="1600" dirty="0">
                        <a:effectLst/>
                        <a:latin typeface="Calibri"/>
                        <a:ea typeface="Calibri"/>
                        <a:cs typeface="Times New Roman"/>
                      </a:endParaRPr>
                    </a:p>
                  </a:txBody>
                  <a:tcPr marL="51143" marR="51143"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600" dirty="0" smtClean="0">
                          <a:effectLst/>
                        </a:rPr>
                        <a:t>Lynn/Salem </a:t>
                      </a:r>
                      <a:r>
                        <a:rPr lang="en-US" sz="1600" dirty="0">
                          <a:effectLst/>
                        </a:rPr>
                        <a:t>Case </a:t>
                      </a:r>
                      <a:r>
                        <a:rPr lang="en-US" sz="1600" dirty="0" smtClean="0">
                          <a:effectLst/>
                        </a:rPr>
                        <a:t>Study</a:t>
                      </a:r>
                      <a:endParaRPr lang="en-US" sz="1600" dirty="0">
                        <a:effectLst/>
                      </a:endParaRPr>
                    </a:p>
                    <a:p>
                      <a:pPr marL="285750" marR="0" indent="-285750">
                        <a:lnSpc>
                          <a:spcPct val="115000"/>
                        </a:lnSpc>
                        <a:spcBef>
                          <a:spcPts val="0"/>
                        </a:spcBef>
                        <a:spcAft>
                          <a:spcPts val="0"/>
                        </a:spcAft>
                        <a:buFont typeface="Arial" panose="020B0604020202020204" pitchFamily="34" charset="0"/>
                        <a:buChar char="•"/>
                      </a:pPr>
                      <a:r>
                        <a:rPr lang="en-US" sz="1600" dirty="0" smtClean="0">
                          <a:effectLst/>
                        </a:rPr>
                        <a:t>Understanding </a:t>
                      </a:r>
                      <a:r>
                        <a:rPr lang="en-US" sz="1600" dirty="0">
                          <a:effectLst/>
                        </a:rPr>
                        <a:t>the work of the SEC – Presentation by Ellen </a:t>
                      </a:r>
                      <a:r>
                        <a:rPr lang="en-US" sz="1600" dirty="0" err="1" smtClean="0">
                          <a:effectLst/>
                        </a:rPr>
                        <a:t>Cebula</a:t>
                      </a:r>
                      <a:endParaRPr lang="en-US" sz="1600" dirty="0">
                        <a:effectLst/>
                      </a:endParaRPr>
                    </a:p>
                    <a:p>
                      <a:pPr marL="285750" marR="0" indent="-285750">
                        <a:lnSpc>
                          <a:spcPct val="115000"/>
                        </a:lnSpc>
                        <a:spcBef>
                          <a:spcPts val="0"/>
                        </a:spcBef>
                        <a:spcAft>
                          <a:spcPts val="0"/>
                        </a:spcAft>
                        <a:buFont typeface="Arial" panose="020B0604020202020204" pitchFamily="34" charset="0"/>
                        <a:buChar char="•"/>
                      </a:pPr>
                      <a:r>
                        <a:rPr lang="en-US" sz="1600" dirty="0" smtClean="0">
                          <a:effectLst/>
                        </a:rPr>
                        <a:t>Parking </a:t>
                      </a:r>
                      <a:r>
                        <a:rPr lang="en-US" sz="1600" dirty="0">
                          <a:effectLst/>
                        </a:rPr>
                        <a:t>best practices </a:t>
                      </a:r>
                      <a:endParaRPr lang="en-US" sz="1600" dirty="0">
                        <a:effectLst/>
                        <a:latin typeface="Calibri"/>
                        <a:ea typeface="Calibri"/>
                        <a:cs typeface="Times New Roman"/>
                      </a:endParaRPr>
                    </a:p>
                  </a:txBody>
                  <a:tcPr marL="51143" marR="51143" marT="0" marB="0"/>
                </a:tc>
              </a:tr>
              <a:tr h="685800">
                <a:tc>
                  <a:txBody>
                    <a:bodyPr/>
                    <a:lstStyle/>
                    <a:p>
                      <a:pPr marL="0" marR="0">
                        <a:lnSpc>
                          <a:spcPct val="115000"/>
                        </a:lnSpc>
                        <a:spcBef>
                          <a:spcPts val="0"/>
                        </a:spcBef>
                        <a:spcAft>
                          <a:spcPts val="0"/>
                        </a:spcAft>
                      </a:pPr>
                      <a:r>
                        <a:rPr lang="en-US" sz="1600" dirty="0">
                          <a:effectLst/>
                        </a:rPr>
                        <a:t>December 15 </a:t>
                      </a:r>
                      <a:endParaRPr lang="en-US" sz="1600" dirty="0" smtClean="0">
                        <a:effectLst/>
                      </a:endParaRPr>
                    </a:p>
                    <a:p>
                      <a:pPr marL="0" marR="0">
                        <a:lnSpc>
                          <a:spcPct val="115000"/>
                        </a:lnSpc>
                        <a:spcBef>
                          <a:spcPts val="0"/>
                        </a:spcBef>
                        <a:spcAft>
                          <a:spcPts val="0"/>
                        </a:spcAft>
                      </a:pPr>
                      <a:r>
                        <a:rPr lang="en-US" sz="1600" baseline="0" dirty="0" smtClean="0">
                          <a:effectLst/>
                        </a:rPr>
                        <a:t>  </a:t>
                      </a:r>
                      <a:r>
                        <a:rPr lang="en-US" sz="1600" dirty="0" smtClean="0">
                          <a:effectLst/>
                        </a:rPr>
                        <a:t>10am </a:t>
                      </a:r>
                      <a:r>
                        <a:rPr lang="en-US" sz="1600" dirty="0">
                          <a:effectLst/>
                        </a:rPr>
                        <a:t>to 12pm</a:t>
                      </a:r>
                      <a:endParaRPr lang="en-US" sz="1600" dirty="0">
                        <a:effectLst/>
                        <a:latin typeface="Calibri"/>
                        <a:ea typeface="Calibri"/>
                        <a:cs typeface="Times New Roman"/>
                      </a:endParaRPr>
                    </a:p>
                  </a:txBody>
                  <a:tcPr marL="51143" marR="51143"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600" dirty="0">
                          <a:effectLst/>
                        </a:rPr>
                        <a:t>TBD</a:t>
                      </a:r>
                      <a:endParaRPr lang="en-US" sz="1600" dirty="0">
                        <a:effectLst/>
                        <a:latin typeface="Calibri"/>
                        <a:ea typeface="Calibri"/>
                        <a:cs typeface="Times New Roman"/>
                      </a:endParaRPr>
                    </a:p>
                  </a:txBody>
                  <a:tcPr marL="51143" marR="51143" marT="0" marB="0"/>
                </a:tc>
              </a:tr>
            </a:tbl>
          </a:graphicData>
        </a:graphic>
      </p:graphicFrame>
      <p:sp>
        <p:nvSpPr>
          <p:cNvPr id="4" name="Date Placeholder 3"/>
          <p:cNvSpPr>
            <a:spLocks noGrp="1"/>
          </p:cNvSpPr>
          <p:nvPr>
            <p:ph type="dt" sz="half" idx="10"/>
          </p:nvPr>
        </p:nvSpPr>
        <p:spPr/>
        <p:txBody>
          <a:bodyPr/>
          <a:lstStyle/>
          <a:p>
            <a:fld id="{B13904C4-7C50-48D4-AD0D-CF590B8B00A9}" type="datetime1">
              <a:rPr lang="en-US" smtClean="0">
                <a:solidFill>
                  <a:srgbClr val="262626">
                    <a:tint val="75000"/>
                  </a:srgbClr>
                </a:solidFill>
              </a:rPr>
              <a:pPr/>
              <a:t>10/5/17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BEF0776A-2A48-4BA7-A2DC-CC3C5F29E76C}" type="slidenum">
              <a:rPr lang="en-US" smtClean="0">
                <a:solidFill>
                  <a:srgbClr val="262626">
                    <a:tint val="75000"/>
                  </a:srgbClr>
                </a:solidFill>
              </a:rPr>
              <a:pPr/>
              <a:t>40</a:t>
            </a:fld>
            <a:endParaRPr lang="en-US" dirty="0">
              <a:solidFill>
                <a:srgbClr val="262626">
                  <a:tint val="75000"/>
                </a:srgbClr>
              </a:solidFill>
            </a:endParaRPr>
          </a:p>
        </p:txBody>
      </p:sp>
    </p:spTree>
    <p:extLst>
      <p:ext uri="{BB962C8B-B14F-4D97-AF65-F5344CB8AC3E}">
        <p14:creationId xmlns:p14="http://schemas.microsoft.com/office/powerpoint/2010/main" val="1453600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2196575" y="568025"/>
            <a:ext cx="6653100" cy="6858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400" b="0" i="0" u="none" strike="noStrike" cap="none">
                <a:solidFill>
                  <a:schemeClr val="dk1"/>
                </a:solidFill>
                <a:latin typeface="Calibri"/>
                <a:ea typeface="Calibri"/>
                <a:cs typeface="Calibri"/>
                <a:sym typeface="Calibri"/>
              </a:rPr>
              <a:t>A Comprehensive and Integrated Water Transportation System Study for Boston Harbor</a:t>
            </a:r>
          </a:p>
        </p:txBody>
      </p:sp>
      <p:pic>
        <p:nvPicPr>
          <p:cNvPr id="104" name="Shape 104" descr="C:\Users\pgriffiths.IslandAlliance\AppData\Local\Microsoft\Windows\Temporary Internet Files\Content.Outlook\7T7PZ4CD\BHN Logo_new tag.png"/>
          <p:cNvPicPr preferRelativeResize="0"/>
          <p:nvPr/>
        </p:nvPicPr>
        <p:blipFill rotWithShape="1">
          <a:blip r:embed="rId3" cstate="print">
            <a:alphaModFix/>
          </a:blip>
          <a:srcRect/>
          <a:stretch/>
        </p:blipFill>
        <p:spPr>
          <a:xfrm>
            <a:off x="381000" y="533400"/>
            <a:ext cx="1568100" cy="1561800"/>
          </a:xfrm>
          <a:prstGeom prst="rect">
            <a:avLst/>
          </a:prstGeom>
          <a:noFill/>
          <a:ln>
            <a:noFill/>
          </a:ln>
        </p:spPr>
      </p:pic>
      <p:sp>
        <p:nvSpPr>
          <p:cNvPr id="105" name="Shape 105"/>
          <p:cNvSpPr txBox="1"/>
          <p:nvPr/>
        </p:nvSpPr>
        <p:spPr>
          <a:xfrm>
            <a:off x="620193" y="1720787"/>
            <a:ext cx="8229600" cy="3416400"/>
          </a:xfrm>
          <a:prstGeom prst="rect">
            <a:avLst/>
          </a:prstGeom>
          <a:noFill/>
          <a:ln>
            <a:noFill/>
          </a:ln>
        </p:spPr>
        <p:txBody>
          <a:bodyPr lIns="91425" tIns="45700" rIns="91425" bIns="45700" anchor="t" anchorCtr="0">
            <a:noAutofit/>
          </a:bodyPr>
          <a:lstStyle/>
          <a:p>
            <a:pPr algn="ctr"/>
            <a:endParaRPr b="1" kern="0" dirty="0">
              <a:solidFill>
                <a:srgbClr val="000000"/>
              </a:solidFill>
              <a:latin typeface="Calibri"/>
              <a:ea typeface="Calibri"/>
              <a:cs typeface="Calibri"/>
              <a:sym typeface="Calibri"/>
            </a:endParaRPr>
          </a:p>
          <a:p>
            <a:pPr algn="ctr"/>
            <a:endParaRPr b="1" kern="0" dirty="0">
              <a:solidFill>
                <a:srgbClr val="000000"/>
              </a:solidFill>
              <a:latin typeface="Calibri"/>
              <a:ea typeface="Calibri"/>
              <a:cs typeface="Calibri"/>
              <a:sym typeface="Calibri"/>
            </a:endParaRPr>
          </a:p>
          <a:p>
            <a:pPr marL="457200" indent="-342900">
              <a:buClr>
                <a:srgbClr val="000000"/>
              </a:buClr>
              <a:buSzPct val="100000"/>
              <a:buFont typeface="Calibri"/>
              <a:buChar char="●"/>
            </a:pPr>
            <a:r>
              <a:rPr lang="en-US" kern="0" dirty="0">
                <a:solidFill>
                  <a:srgbClr val="000000"/>
                </a:solidFill>
                <a:latin typeface="Calibri"/>
                <a:ea typeface="Calibri"/>
                <a:cs typeface="Calibri"/>
                <a:sym typeface="Calibri"/>
              </a:rPr>
              <a:t>Criteria defined and consistent data compiled for +/- 25 potential passenger ferry sites harbor wide.  Can serve as a baseline for ongoing evaluation and planning if maintained and updated</a:t>
            </a:r>
          </a:p>
          <a:p>
            <a:endParaRPr kern="0" dirty="0">
              <a:solidFill>
                <a:srgbClr val="000000"/>
              </a:solidFill>
              <a:latin typeface="Calibri"/>
              <a:ea typeface="Calibri"/>
              <a:cs typeface="Calibri"/>
              <a:sym typeface="Calibri"/>
            </a:endParaRPr>
          </a:p>
          <a:p>
            <a:pPr marL="457200" indent="-342900">
              <a:buClr>
                <a:srgbClr val="000000"/>
              </a:buClr>
              <a:buSzPct val="100000"/>
              <a:buFont typeface="Calibri"/>
              <a:buChar char="●"/>
            </a:pPr>
            <a:r>
              <a:rPr lang="en-US" kern="0" dirty="0">
                <a:solidFill>
                  <a:srgbClr val="000000"/>
                </a:solidFill>
                <a:latin typeface="Calibri"/>
                <a:ea typeface="Calibri"/>
                <a:cs typeface="Calibri"/>
                <a:sym typeface="Calibri"/>
              </a:rPr>
              <a:t>Clear and transparent methodology for evaluating which sites can support financially sustainable services and in what time frame</a:t>
            </a:r>
          </a:p>
          <a:p>
            <a:endParaRPr kern="0" dirty="0">
              <a:solidFill>
                <a:srgbClr val="000000"/>
              </a:solidFill>
              <a:latin typeface="Calibri"/>
              <a:ea typeface="Calibri"/>
              <a:cs typeface="Calibri"/>
              <a:sym typeface="Calibri"/>
            </a:endParaRPr>
          </a:p>
          <a:p>
            <a:pPr marL="457200" indent="-342900">
              <a:buClr>
                <a:srgbClr val="000000"/>
              </a:buClr>
              <a:buSzPct val="100000"/>
              <a:buFont typeface="Calibri"/>
              <a:buChar char="●"/>
            </a:pPr>
            <a:r>
              <a:rPr lang="en-US" kern="0" dirty="0">
                <a:solidFill>
                  <a:srgbClr val="000000"/>
                </a:solidFill>
                <a:latin typeface="Calibri"/>
                <a:ea typeface="Calibri"/>
                <a:cs typeface="Calibri"/>
                <a:sym typeface="Calibri"/>
              </a:rPr>
              <a:t>Business plans for up to three new or expanded and financially sustainable services that could be launched in next 1-5 years</a:t>
            </a:r>
          </a:p>
          <a:p>
            <a:endParaRPr kern="0" dirty="0">
              <a:solidFill>
                <a:srgbClr val="000000"/>
              </a:solidFill>
              <a:latin typeface="Calibri"/>
              <a:ea typeface="Calibri"/>
              <a:cs typeface="Calibri"/>
              <a:sym typeface="Calibri"/>
            </a:endParaRPr>
          </a:p>
          <a:p>
            <a:pPr marL="457200" indent="-342900">
              <a:buClr>
                <a:srgbClr val="000000"/>
              </a:buClr>
              <a:buSzPct val="100000"/>
              <a:buFont typeface="Calibri"/>
              <a:buChar char="●"/>
            </a:pPr>
            <a:r>
              <a:rPr lang="en-US" kern="0" dirty="0">
                <a:solidFill>
                  <a:srgbClr val="000000"/>
                </a:solidFill>
                <a:latin typeface="Calibri"/>
                <a:ea typeface="Calibri"/>
                <a:cs typeface="Calibri"/>
                <a:sym typeface="Calibri"/>
              </a:rPr>
              <a:t>From NPS study a framework for next Harbor Islands ferry contract (2019) </a:t>
            </a:r>
          </a:p>
          <a:p>
            <a:endParaRPr kern="0" dirty="0">
              <a:solidFill>
                <a:srgbClr val="000000"/>
              </a:solidFill>
              <a:latin typeface="Calibri"/>
              <a:ea typeface="Calibri"/>
              <a:cs typeface="Calibri"/>
              <a:sym typeface="Calibri"/>
            </a:endParaRPr>
          </a:p>
        </p:txBody>
      </p:sp>
      <p:sp>
        <p:nvSpPr>
          <p:cNvPr id="106" name="Shape 106"/>
          <p:cNvSpPr txBox="1">
            <a:spLocks noGrp="1"/>
          </p:cNvSpPr>
          <p:nvPr>
            <p:ph type="ftr" idx="11"/>
          </p:nvPr>
        </p:nvSpPr>
        <p:spPr>
          <a:xfrm>
            <a:off x="1981200" y="6356350"/>
            <a:ext cx="4495800" cy="365100"/>
          </a:xfrm>
          <a:prstGeom prst="rect">
            <a:avLst/>
          </a:prstGeom>
          <a:noFill/>
          <a:ln>
            <a:noFill/>
          </a:ln>
        </p:spPr>
        <p:txBody>
          <a:bodyPr lIns="91425" tIns="45700" rIns="91425" bIns="45700" anchor="ctr" anchorCtr="0">
            <a:noAutofit/>
          </a:bodyPr>
          <a:lstStyle/>
          <a:p>
            <a:pPr>
              <a:buSzPct val="25000"/>
            </a:pPr>
            <a:r>
              <a:rPr lang="en-US" i="1"/>
              <a:t>Water Transportation Advisory Committee - March 9, 2017</a:t>
            </a:r>
          </a:p>
        </p:txBody>
      </p:sp>
    </p:spTree>
    <p:extLst>
      <p:ext uri="{BB962C8B-B14F-4D97-AF65-F5344CB8AC3E}">
        <p14:creationId xmlns:p14="http://schemas.microsoft.com/office/powerpoint/2010/main" val="1150967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2438400" y="540327"/>
            <a:ext cx="6156199" cy="685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400" b="0" i="0" u="none" strike="noStrike" cap="none">
                <a:solidFill>
                  <a:schemeClr val="dk1"/>
                </a:solidFill>
                <a:latin typeface="Calibri"/>
                <a:ea typeface="Calibri"/>
                <a:cs typeface="Calibri"/>
                <a:sym typeface="Calibri"/>
              </a:rPr>
              <a:t>A Comprehensive and Integrated</a:t>
            </a:r>
            <a:r>
              <a:rPr lang="en-US" sz="2400"/>
              <a:t> </a:t>
            </a:r>
            <a:r>
              <a:rPr lang="en-US" sz="2400" b="0" i="0" u="none" strike="noStrike" cap="none">
                <a:solidFill>
                  <a:schemeClr val="dk1"/>
                </a:solidFill>
                <a:latin typeface="Calibri"/>
                <a:ea typeface="Calibri"/>
                <a:cs typeface="Calibri"/>
                <a:sym typeface="Calibri"/>
              </a:rPr>
              <a:t>Water Transportation System Study for Boston Harbor</a:t>
            </a:r>
          </a:p>
        </p:txBody>
      </p:sp>
      <p:pic>
        <p:nvPicPr>
          <p:cNvPr id="112" name="Shape 112" descr="C:\Users\pgriffiths.IslandAlliance\AppData\Local\Microsoft\Windows\Temporary Internet Files\Content.Outlook\7T7PZ4CD\BHN Logo_new tag.png"/>
          <p:cNvPicPr preferRelativeResize="0"/>
          <p:nvPr/>
        </p:nvPicPr>
        <p:blipFill rotWithShape="1">
          <a:blip r:embed="rId3" cstate="print">
            <a:alphaModFix/>
          </a:blip>
          <a:srcRect/>
          <a:stretch/>
        </p:blipFill>
        <p:spPr>
          <a:xfrm>
            <a:off x="381000" y="533400"/>
            <a:ext cx="1568199" cy="1561839"/>
          </a:xfrm>
          <a:prstGeom prst="rect">
            <a:avLst/>
          </a:prstGeom>
          <a:noFill/>
          <a:ln>
            <a:noFill/>
          </a:ln>
        </p:spPr>
      </p:pic>
      <p:sp>
        <p:nvSpPr>
          <p:cNvPr id="113" name="Shape 113"/>
          <p:cNvSpPr txBox="1"/>
          <p:nvPr/>
        </p:nvSpPr>
        <p:spPr>
          <a:xfrm>
            <a:off x="1050800" y="1582353"/>
            <a:ext cx="7543800" cy="4668300"/>
          </a:xfrm>
          <a:prstGeom prst="rect">
            <a:avLst/>
          </a:prstGeom>
          <a:noFill/>
          <a:ln>
            <a:noFill/>
          </a:ln>
        </p:spPr>
        <p:txBody>
          <a:bodyPr lIns="91425" tIns="45700" rIns="91425" bIns="45700" anchor="t" anchorCtr="0">
            <a:noAutofit/>
          </a:bodyPr>
          <a:lstStyle/>
          <a:p>
            <a:pPr algn="ctr">
              <a:buSzPct val="25000"/>
            </a:pPr>
            <a:r>
              <a:rPr lang="en-US" b="1" kern="0">
                <a:solidFill>
                  <a:srgbClr val="000000"/>
                </a:solidFill>
                <a:latin typeface="Calibri"/>
                <a:ea typeface="Calibri"/>
                <a:cs typeface="Calibri"/>
                <a:sym typeface="Calibri"/>
              </a:rPr>
              <a:t>Study Approach</a:t>
            </a:r>
          </a:p>
          <a:p>
            <a:endParaRPr kern="0">
              <a:solidFill>
                <a:srgbClr val="000000"/>
              </a:solidFill>
              <a:latin typeface="Calibri"/>
              <a:ea typeface="Calibri"/>
              <a:cs typeface="Calibri"/>
              <a:sym typeface="Calibri"/>
            </a:endParaRPr>
          </a:p>
          <a:p>
            <a:pPr marL="285750" indent="-285750">
              <a:buClr>
                <a:srgbClr val="000000"/>
              </a:buClr>
              <a:buSzPct val="100000"/>
              <a:buFont typeface="Arial"/>
              <a:buChar char="•"/>
            </a:pPr>
            <a:r>
              <a:rPr lang="en-US" kern="0">
                <a:solidFill>
                  <a:srgbClr val="000000"/>
                </a:solidFill>
                <a:latin typeface="Calibri"/>
                <a:ea typeface="Calibri"/>
                <a:cs typeface="Calibri"/>
                <a:sym typeface="Calibri"/>
              </a:rPr>
              <a:t>Establish a comprehensive list of potential passenger ferry sites harbor-wide, anticipate +/- 25 sites</a:t>
            </a:r>
          </a:p>
          <a:p>
            <a:endParaRPr kern="0">
              <a:solidFill>
                <a:srgbClr val="000000"/>
              </a:solidFill>
              <a:latin typeface="Calibri"/>
              <a:ea typeface="Calibri"/>
              <a:cs typeface="Calibri"/>
              <a:sym typeface="Calibri"/>
            </a:endParaRPr>
          </a:p>
          <a:p>
            <a:pPr marL="285750" indent="-285750">
              <a:buClr>
                <a:srgbClr val="000000"/>
              </a:buClr>
              <a:buSzPct val="100000"/>
              <a:buFont typeface="Arial"/>
              <a:buChar char="•"/>
            </a:pPr>
            <a:r>
              <a:rPr lang="en-US" kern="0">
                <a:solidFill>
                  <a:srgbClr val="000000"/>
                </a:solidFill>
                <a:latin typeface="Calibri"/>
                <a:ea typeface="Calibri"/>
                <a:cs typeface="Calibri"/>
                <a:sym typeface="Calibri"/>
              </a:rPr>
              <a:t>Compile site profiles, including potential ridership demand, infrastructure, local development/zoning/planning activities and intermodal connectivity </a:t>
            </a:r>
          </a:p>
          <a:p>
            <a:endParaRPr kern="0">
              <a:solidFill>
                <a:srgbClr val="000000"/>
              </a:solidFill>
              <a:latin typeface="Calibri"/>
              <a:ea typeface="Calibri"/>
              <a:cs typeface="Calibri"/>
              <a:sym typeface="Calibri"/>
            </a:endParaRPr>
          </a:p>
          <a:p>
            <a:pPr marL="285750" indent="-285750">
              <a:buClr>
                <a:srgbClr val="000000"/>
              </a:buClr>
              <a:buSzPct val="100000"/>
              <a:buFont typeface="Arial"/>
              <a:buChar char="•"/>
            </a:pPr>
            <a:r>
              <a:rPr lang="en-US" kern="0">
                <a:solidFill>
                  <a:srgbClr val="000000"/>
                </a:solidFill>
                <a:latin typeface="Calibri"/>
                <a:ea typeface="Calibri"/>
                <a:cs typeface="Calibri"/>
                <a:sym typeface="Calibri"/>
              </a:rPr>
              <a:t>Evaluate each site for likelihood of supporting financially responsible service in 1-5 years and 5-10 years</a:t>
            </a:r>
          </a:p>
          <a:p>
            <a:pPr marL="285750" indent="-285750">
              <a:buClr>
                <a:srgbClr val="000000"/>
              </a:buClr>
              <a:buFont typeface="Arial"/>
              <a:buNone/>
            </a:pPr>
            <a:endParaRPr kern="0">
              <a:solidFill>
                <a:srgbClr val="000000"/>
              </a:solidFill>
              <a:latin typeface="Calibri"/>
              <a:ea typeface="Calibri"/>
              <a:cs typeface="Calibri"/>
              <a:sym typeface="Calibri"/>
            </a:endParaRPr>
          </a:p>
          <a:p>
            <a:pPr marL="285750" indent="-285750">
              <a:buClr>
                <a:srgbClr val="000000"/>
              </a:buClr>
              <a:buSzPct val="100000"/>
              <a:buFont typeface="Arial"/>
              <a:buChar char="•"/>
            </a:pPr>
            <a:r>
              <a:rPr lang="en-US" kern="0">
                <a:solidFill>
                  <a:srgbClr val="000000"/>
                </a:solidFill>
                <a:latin typeface="Calibri"/>
                <a:ea typeface="Calibri"/>
                <a:cs typeface="Calibri"/>
                <a:sym typeface="Calibri"/>
              </a:rPr>
              <a:t>Select +/- 10 promising sites for ridership demand modelling</a:t>
            </a:r>
          </a:p>
          <a:p>
            <a:endParaRPr kern="0">
              <a:solidFill>
                <a:srgbClr val="000000"/>
              </a:solidFill>
              <a:latin typeface="Calibri"/>
              <a:ea typeface="Calibri"/>
              <a:cs typeface="Calibri"/>
              <a:sym typeface="Calibri"/>
            </a:endParaRPr>
          </a:p>
          <a:p>
            <a:pPr marL="285750" indent="-285750">
              <a:buClr>
                <a:srgbClr val="000000"/>
              </a:buClr>
              <a:buSzPct val="100000"/>
              <a:buFont typeface="Arial"/>
              <a:buChar char="•"/>
            </a:pPr>
            <a:r>
              <a:rPr lang="en-US" kern="0">
                <a:solidFill>
                  <a:srgbClr val="000000"/>
                </a:solidFill>
                <a:latin typeface="Calibri"/>
                <a:ea typeface="Calibri"/>
                <a:cs typeface="Calibri"/>
                <a:sym typeface="Calibri"/>
              </a:rPr>
              <a:t>Select +/-3 sites or networks for detailed market and feasibility analysis  </a:t>
            </a:r>
          </a:p>
          <a:p>
            <a:pPr marL="285750" indent="-285750">
              <a:buClr>
                <a:srgbClr val="000000"/>
              </a:buClr>
              <a:buFont typeface="Arial"/>
              <a:buNone/>
            </a:pPr>
            <a:endParaRPr kern="0">
              <a:solidFill>
                <a:srgbClr val="000000"/>
              </a:solidFill>
              <a:latin typeface="Calibri"/>
              <a:ea typeface="Calibri"/>
              <a:cs typeface="Calibri"/>
              <a:sym typeface="Calibri"/>
            </a:endParaRPr>
          </a:p>
          <a:p>
            <a:pPr marL="285750" indent="-285750">
              <a:buClr>
                <a:srgbClr val="000000"/>
              </a:buClr>
              <a:buSzPct val="100000"/>
              <a:buFont typeface="Arial"/>
              <a:buChar char="•"/>
            </a:pPr>
            <a:r>
              <a:rPr lang="en-US" kern="0">
                <a:solidFill>
                  <a:srgbClr val="000000"/>
                </a:solidFill>
                <a:latin typeface="Calibri"/>
                <a:ea typeface="Calibri"/>
                <a:cs typeface="Calibri"/>
                <a:sym typeface="Calibri"/>
              </a:rPr>
              <a:t>Develop comprehensive business plan and financial sustainability analysis </a:t>
            </a:r>
          </a:p>
        </p:txBody>
      </p:sp>
      <p:sp>
        <p:nvSpPr>
          <p:cNvPr id="114" name="Shape 114"/>
          <p:cNvSpPr txBox="1">
            <a:spLocks noGrp="1"/>
          </p:cNvSpPr>
          <p:nvPr>
            <p:ph type="ftr" idx="11"/>
          </p:nvPr>
        </p:nvSpPr>
        <p:spPr>
          <a:xfrm>
            <a:off x="1981200" y="6356350"/>
            <a:ext cx="4495800" cy="365100"/>
          </a:xfrm>
          <a:prstGeom prst="rect">
            <a:avLst/>
          </a:prstGeom>
          <a:noFill/>
          <a:ln>
            <a:noFill/>
          </a:ln>
        </p:spPr>
        <p:txBody>
          <a:bodyPr lIns="91425" tIns="45700" rIns="91425" bIns="45700" anchor="ctr" anchorCtr="0">
            <a:noAutofit/>
          </a:bodyPr>
          <a:lstStyle/>
          <a:p>
            <a:pPr>
              <a:buSzPct val="25000"/>
            </a:pPr>
            <a:r>
              <a:rPr lang="en-US" i="1"/>
              <a:t>Water Transportation Advisory Committee - March 9, 2017</a:t>
            </a:r>
          </a:p>
        </p:txBody>
      </p:sp>
    </p:spTree>
    <p:extLst>
      <p:ext uri="{BB962C8B-B14F-4D97-AF65-F5344CB8AC3E}">
        <p14:creationId xmlns:p14="http://schemas.microsoft.com/office/powerpoint/2010/main" val="199952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ctrTitle"/>
          </p:nvPr>
        </p:nvSpPr>
        <p:spPr>
          <a:xfrm>
            <a:off x="2454400" y="568035"/>
            <a:ext cx="6156199" cy="685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400" b="0" i="0" u="none" strike="noStrike" cap="none">
                <a:solidFill>
                  <a:schemeClr val="dk1"/>
                </a:solidFill>
                <a:latin typeface="Calibri"/>
                <a:ea typeface="Calibri"/>
                <a:cs typeface="Calibri"/>
                <a:sym typeface="Calibri"/>
              </a:rPr>
              <a:t>A Comprehensive and Integrated Water Transportation System Study for Boston Harbor</a:t>
            </a:r>
          </a:p>
        </p:txBody>
      </p:sp>
      <p:pic>
        <p:nvPicPr>
          <p:cNvPr id="120" name="Shape 120" descr="C:\Users\pgriffiths.IslandAlliance\AppData\Local\Microsoft\Windows\Temporary Internet Files\Content.Outlook\7T7PZ4CD\BHN Logo_new tag.png"/>
          <p:cNvPicPr preferRelativeResize="0"/>
          <p:nvPr/>
        </p:nvPicPr>
        <p:blipFill rotWithShape="1">
          <a:blip r:embed="rId3" cstate="print">
            <a:alphaModFix/>
          </a:blip>
          <a:srcRect/>
          <a:stretch/>
        </p:blipFill>
        <p:spPr>
          <a:xfrm>
            <a:off x="381000" y="533400"/>
            <a:ext cx="1568199" cy="1561839"/>
          </a:xfrm>
          <a:prstGeom prst="rect">
            <a:avLst/>
          </a:prstGeom>
          <a:noFill/>
          <a:ln>
            <a:noFill/>
          </a:ln>
        </p:spPr>
      </p:pic>
      <p:sp>
        <p:nvSpPr>
          <p:cNvPr id="121" name="Shape 121"/>
          <p:cNvSpPr txBox="1"/>
          <p:nvPr/>
        </p:nvSpPr>
        <p:spPr>
          <a:xfrm>
            <a:off x="593843" y="2188400"/>
            <a:ext cx="8229600" cy="3416400"/>
          </a:xfrm>
          <a:prstGeom prst="rect">
            <a:avLst/>
          </a:prstGeom>
          <a:noFill/>
          <a:ln>
            <a:noFill/>
          </a:ln>
        </p:spPr>
        <p:txBody>
          <a:bodyPr lIns="91425" tIns="45700" rIns="91425" bIns="45700" anchor="t" anchorCtr="0">
            <a:noAutofit/>
          </a:bodyPr>
          <a:lstStyle/>
          <a:p>
            <a:pPr algn="ctr"/>
            <a:endParaRPr b="1" kern="0">
              <a:solidFill>
                <a:srgbClr val="000000"/>
              </a:solidFill>
              <a:latin typeface="Calibri"/>
              <a:ea typeface="Calibri"/>
              <a:cs typeface="Calibri"/>
              <a:sym typeface="Calibri"/>
            </a:endParaRPr>
          </a:p>
          <a:p>
            <a:pPr algn="ctr">
              <a:buSzPct val="25000"/>
            </a:pPr>
            <a:r>
              <a:rPr lang="en-US" b="1" kern="0">
                <a:solidFill>
                  <a:srgbClr val="000000"/>
                </a:solidFill>
                <a:latin typeface="Calibri"/>
                <a:ea typeface="Calibri"/>
                <a:cs typeface="Calibri"/>
                <a:sym typeface="Calibri"/>
              </a:rPr>
              <a:t>Project Implementation Schedule</a:t>
            </a:r>
          </a:p>
          <a:p>
            <a:endParaRPr b="1" kern="0">
              <a:solidFill>
                <a:srgbClr val="000000"/>
              </a:solidFill>
              <a:latin typeface="Calibri"/>
              <a:ea typeface="Calibri"/>
              <a:cs typeface="Calibri"/>
              <a:sym typeface="Calibri"/>
            </a:endParaRPr>
          </a:p>
          <a:p>
            <a:pPr lvl="1">
              <a:buSzPct val="25000"/>
            </a:pPr>
            <a:r>
              <a:rPr lang="en-US" kern="0">
                <a:solidFill>
                  <a:srgbClr val="000000"/>
                </a:solidFill>
                <a:latin typeface="Calibri"/>
                <a:ea typeface="Calibri"/>
                <a:cs typeface="Calibri"/>
                <a:sym typeface="Calibri"/>
              </a:rPr>
              <a:t>		</a:t>
            </a:r>
          </a:p>
          <a:p>
            <a:pPr marL="285750" indent="-285750">
              <a:buClr>
                <a:srgbClr val="000000"/>
              </a:buClr>
              <a:buSzPct val="100000"/>
              <a:buFont typeface="Arial"/>
              <a:buChar char="•"/>
            </a:pPr>
            <a:r>
              <a:rPr lang="en-US" kern="0">
                <a:solidFill>
                  <a:srgbClr val="000000"/>
                </a:solidFill>
                <a:latin typeface="Calibri"/>
                <a:ea typeface="Calibri"/>
                <a:cs typeface="Calibri"/>
                <a:sym typeface="Calibri"/>
              </a:rPr>
              <a:t>January/February 2017 - Boston Harbor Now and, MassDOT finalizing consultant scope of services and confirming funding commitments </a:t>
            </a:r>
          </a:p>
          <a:p>
            <a:pPr marL="285750" indent="-285750">
              <a:buClr>
                <a:srgbClr val="000000"/>
              </a:buClr>
              <a:buFont typeface="Arial"/>
              <a:buNone/>
            </a:pPr>
            <a:endParaRPr kern="0">
              <a:solidFill>
                <a:srgbClr val="000000"/>
              </a:solidFill>
              <a:latin typeface="Calibri"/>
              <a:ea typeface="Calibri"/>
              <a:cs typeface="Calibri"/>
              <a:sym typeface="Calibri"/>
            </a:endParaRPr>
          </a:p>
          <a:p>
            <a:pPr marL="285750" indent="-285750">
              <a:buClr>
                <a:srgbClr val="000000"/>
              </a:buClr>
              <a:buSzPct val="100000"/>
              <a:buFont typeface="Arial"/>
              <a:buChar char="•"/>
            </a:pPr>
            <a:r>
              <a:rPr lang="en-US" kern="0">
                <a:solidFill>
                  <a:srgbClr val="000000"/>
                </a:solidFill>
                <a:latin typeface="Calibri"/>
                <a:ea typeface="Calibri"/>
                <a:cs typeface="Calibri"/>
                <a:sym typeface="Calibri"/>
              </a:rPr>
              <a:t>March 2017 – anticipated release of RFP</a:t>
            </a:r>
          </a:p>
          <a:p>
            <a:endParaRPr kern="0">
              <a:solidFill>
                <a:srgbClr val="000000"/>
              </a:solidFill>
              <a:latin typeface="Calibri"/>
              <a:ea typeface="Calibri"/>
              <a:cs typeface="Calibri"/>
              <a:sym typeface="Calibri"/>
            </a:endParaRPr>
          </a:p>
          <a:p>
            <a:pPr marL="285750" indent="-285750">
              <a:buClr>
                <a:srgbClr val="000000"/>
              </a:buClr>
              <a:buSzPct val="100000"/>
              <a:buFont typeface="Arial"/>
              <a:buChar char="•"/>
            </a:pPr>
            <a:r>
              <a:rPr lang="en-US" kern="0">
                <a:solidFill>
                  <a:srgbClr val="000000"/>
                </a:solidFill>
                <a:latin typeface="Calibri"/>
                <a:ea typeface="Calibri"/>
                <a:cs typeface="Calibri"/>
                <a:sym typeface="Calibri"/>
              </a:rPr>
              <a:t>Anticipate 8-10 months for work once contract awarded</a:t>
            </a:r>
          </a:p>
          <a:p>
            <a:endParaRPr kern="0">
              <a:solidFill>
                <a:srgbClr val="000000"/>
              </a:solidFill>
              <a:latin typeface="Calibri"/>
              <a:ea typeface="Calibri"/>
              <a:cs typeface="Calibri"/>
              <a:sym typeface="Calibri"/>
            </a:endParaRPr>
          </a:p>
        </p:txBody>
      </p:sp>
      <p:sp>
        <p:nvSpPr>
          <p:cNvPr id="122" name="Shape 122"/>
          <p:cNvSpPr txBox="1">
            <a:spLocks noGrp="1"/>
          </p:cNvSpPr>
          <p:nvPr>
            <p:ph type="ftr" idx="11"/>
          </p:nvPr>
        </p:nvSpPr>
        <p:spPr>
          <a:xfrm>
            <a:off x="1981200" y="6356350"/>
            <a:ext cx="4495800" cy="365100"/>
          </a:xfrm>
          <a:prstGeom prst="rect">
            <a:avLst/>
          </a:prstGeom>
          <a:noFill/>
          <a:ln>
            <a:noFill/>
          </a:ln>
        </p:spPr>
        <p:txBody>
          <a:bodyPr lIns="91425" tIns="45700" rIns="91425" bIns="45700" anchor="ctr" anchorCtr="0">
            <a:noAutofit/>
          </a:bodyPr>
          <a:lstStyle/>
          <a:p>
            <a:pPr>
              <a:buSzPct val="25000"/>
            </a:pPr>
            <a:r>
              <a:rPr lang="en-US" i="1"/>
              <a:t>Water Transportation Advisory Committee - March 9, 2017</a:t>
            </a:r>
          </a:p>
        </p:txBody>
      </p:sp>
    </p:spTree>
    <p:extLst>
      <p:ext uri="{BB962C8B-B14F-4D97-AF65-F5344CB8AC3E}">
        <p14:creationId xmlns:p14="http://schemas.microsoft.com/office/powerpoint/2010/main" val="356498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34000" y="0"/>
            <a:ext cx="3808602" cy="946953"/>
          </a:xfrm>
          <a:prstGeom prst="rect">
            <a:avLst/>
          </a:prstGeom>
          <a:solidFill>
            <a:srgbClr val="0070C0"/>
          </a:solidFill>
          <a:ln w="9525">
            <a:solidFill>
              <a:srgbClr val="000000"/>
            </a:solidFill>
            <a:miter lim="800000"/>
            <a:headEnd/>
            <a:tailEnd/>
          </a:ln>
        </p:spPr>
        <p:txBody>
          <a:bodyPr/>
          <a:lstStyle/>
          <a:p>
            <a:pPr algn="ctr" eaLnBrk="0" fontAlgn="base" hangingPunct="0">
              <a:spcBef>
                <a:spcPct val="50000"/>
              </a:spcBef>
              <a:spcAft>
                <a:spcPct val="0"/>
              </a:spcAft>
            </a:pPr>
            <a:endParaRPr lang="en-US" sz="100" b="1" i="1" dirty="0">
              <a:solidFill>
                <a:srgbClr val="FFFFFF"/>
              </a:solidFill>
            </a:endParaRPr>
          </a:p>
          <a:p>
            <a:pPr algn="ctr" eaLnBrk="0" fontAlgn="base" hangingPunct="0">
              <a:spcBef>
                <a:spcPct val="50000"/>
              </a:spcBef>
              <a:spcAft>
                <a:spcPct val="0"/>
              </a:spcAft>
            </a:pPr>
            <a:r>
              <a:rPr lang="en-US" sz="2800" b="1" i="1" dirty="0">
                <a:solidFill>
                  <a:srgbClr val="FFFFFF"/>
                </a:solidFill>
              </a:rPr>
              <a:t>Water </a:t>
            </a:r>
            <a:r>
              <a:rPr lang="en-US" sz="2800" b="1" i="1" dirty="0" smtClean="0">
                <a:solidFill>
                  <a:srgbClr val="FFFFFF"/>
                </a:solidFill>
              </a:rPr>
              <a:t>Transportation</a:t>
            </a:r>
            <a:endParaRPr lang="en-US" sz="2800" b="1" i="1" dirty="0">
              <a:solidFill>
                <a:srgbClr val="FFFFFF"/>
              </a:solidFill>
            </a:endParaRPr>
          </a:p>
        </p:txBody>
      </p:sp>
      <p:pic>
        <p:nvPicPr>
          <p:cNvPr id="7" name="Picture 2" descr="C:\Users\NPeyton\Desktop\masDOT Logo - no tag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5381"/>
            <a:ext cx="4800600" cy="9469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351" r="1670"/>
          <a:stretch/>
        </p:blipFill>
        <p:spPr>
          <a:xfrm>
            <a:off x="161925" y="1765875"/>
            <a:ext cx="5400675" cy="4025326"/>
          </a:xfrm>
          <a:prstGeom prst="rect">
            <a:avLst/>
          </a:prstGeom>
        </p:spPr>
      </p:pic>
      <p:sp>
        <p:nvSpPr>
          <p:cNvPr id="9" name="TextBox 8"/>
          <p:cNvSpPr txBox="1"/>
          <p:nvPr/>
        </p:nvSpPr>
        <p:spPr>
          <a:xfrm>
            <a:off x="76200" y="1143000"/>
            <a:ext cx="2884187" cy="584775"/>
          </a:xfrm>
          <a:prstGeom prst="rect">
            <a:avLst/>
          </a:prstGeom>
          <a:noFill/>
        </p:spPr>
        <p:txBody>
          <a:bodyPr wrap="none" rtlCol="0">
            <a:spAutoFit/>
          </a:bodyPr>
          <a:lstStyle/>
          <a:p>
            <a:r>
              <a:rPr lang="en-US" sz="3200" b="1" dirty="0" smtClean="0">
                <a:solidFill>
                  <a:srgbClr val="0070C0"/>
                </a:solidFill>
              </a:rPr>
              <a:t>Survey Update: </a:t>
            </a:r>
            <a:endParaRPr lang="en-US" sz="3200" b="1" dirty="0">
              <a:solidFill>
                <a:srgbClr val="0070C0"/>
              </a:solidFill>
            </a:endParaRPr>
          </a:p>
        </p:txBody>
      </p:sp>
      <p:sp>
        <p:nvSpPr>
          <p:cNvPr id="10" name="TextBox 9"/>
          <p:cNvSpPr txBox="1"/>
          <p:nvPr/>
        </p:nvSpPr>
        <p:spPr>
          <a:xfrm>
            <a:off x="5638800" y="1905000"/>
            <a:ext cx="3200400" cy="486287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0070C0"/>
                </a:solidFill>
              </a:rPr>
              <a:t>Launched - August 21 </a:t>
            </a:r>
          </a:p>
          <a:p>
            <a:r>
              <a:rPr lang="en-US" sz="2000" dirty="0">
                <a:solidFill>
                  <a:srgbClr val="0070C0"/>
                </a:solidFill>
              </a:rPr>
              <a:t> </a:t>
            </a:r>
            <a:r>
              <a:rPr lang="en-US" sz="2000" dirty="0" smtClean="0">
                <a:solidFill>
                  <a:srgbClr val="0070C0"/>
                </a:solidFill>
              </a:rPr>
              <a:t>    (after live testing period &amp;        </a:t>
            </a:r>
          </a:p>
          <a:p>
            <a:r>
              <a:rPr lang="en-US" sz="2000" dirty="0">
                <a:solidFill>
                  <a:srgbClr val="0070C0"/>
                </a:solidFill>
              </a:rPr>
              <a:t> </a:t>
            </a:r>
            <a:r>
              <a:rPr lang="en-US" sz="2000" dirty="0" smtClean="0">
                <a:solidFill>
                  <a:srgbClr val="0070C0"/>
                </a:solidFill>
              </a:rPr>
              <a:t>    consultation w/ OPMI)</a:t>
            </a:r>
          </a:p>
          <a:p>
            <a:endParaRPr lang="en-US" sz="800" dirty="0" smtClean="0">
              <a:solidFill>
                <a:srgbClr val="0070C0"/>
              </a:solidFill>
            </a:endParaRPr>
          </a:p>
          <a:p>
            <a:pPr marL="285750" indent="-285750">
              <a:buFont typeface="Arial" panose="020B0604020202020204" pitchFamily="34" charset="0"/>
              <a:buChar char="•"/>
            </a:pPr>
            <a:r>
              <a:rPr lang="en-US" sz="2000" dirty="0" smtClean="0">
                <a:solidFill>
                  <a:srgbClr val="0070C0"/>
                </a:solidFill>
              </a:rPr>
              <a:t>To date: 2500+ taken</a:t>
            </a:r>
          </a:p>
          <a:p>
            <a:pPr marL="742950" lvl="1" indent="-285750">
              <a:buFont typeface="Arial" panose="020B0604020202020204" pitchFamily="34" charset="0"/>
              <a:buChar char="•"/>
            </a:pPr>
            <a:r>
              <a:rPr lang="en-US" sz="2000" dirty="0" smtClean="0">
                <a:solidFill>
                  <a:schemeClr val="accent6">
                    <a:lumMod val="75000"/>
                  </a:schemeClr>
                </a:solidFill>
              </a:rPr>
              <a:t>In person (on boat) interviews</a:t>
            </a:r>
          </a:p>
          <a:p>
            <a:pPr marL="742950" lvl="1" indent="-285750">
              <a:buFont typeface="Arial" panose="020B0604020202020204" pitchFamily="34" charset="0"/>
              <a:buChar char="•"/>
            </a:pPr>
            <a:r>
              <a:rPr lang="en-US" sz="2000" dirty="0" smtClean="0">
                <a:solidFill>
                  <a:schemeClr val="accent6">
                    <a:lumMod val="75000"/>
                  </a:schemeClr>
                </a:solidFill>
              </a:rPr>
              <a:t>Posters and postcards</a:t>
            </a:r>
          </a:p>
          <a:p>
            <a:pPr marL="742950" lvl="1" indent="-285750">
              <a:buFont typeface="Arial" panose="020B0604020202020204" pitchFamily="34" charset="0"/>
              <a:buChar char="•"/>
            </a:pPr>
            <a:r>
              <a:rPr lang="en-US" sz="2000" dirty="0" smtClean="0">
                <a:solidFill>
                  <a:schemeClr val="accent6">
                    <a:lumMod val="75000"/>
                  </a:schemeClr>
                </a:solidFill>
              </a:rPr>
              <a:t>Digital promotion</a:t>
            </a:r>
          </a:p>
          <a:p>
            <a:pPr marL="742950" lvl="1" indent="-285750">
              <a:buFont typeface="Arial" panose="020B0604020202020204" pitchFamily="34" charset="0"/>
              <a:buChar char="•"/>
            </a:pPr>
            <a:r>
              <a:rPr lang="en-US" sz="2000" dirty="0" smtClean="0">
                <a:solidFill>
                  <a:schemeClr val="accent6">
                    <a:lumMod val="75000"/>
                  </a:schemeClr>
                </a:solidFill>
              </a:rPr>
              <a:t>Key stakeholders &amp; municipal partners</a:t>
            </a:r>
          </a:p>
          <a:p>
            <a:pPr marL="742950" lvl="1" indent="-285750">
              <a:buFont typeface="Arial" panose="020B0604020202020204" pitchFamily="34" charset="0"/>
              <a:buChar char="•"/>
            </a:pPr>
            <a:endParaRPr lang="en-US" sz="800" dirty="0" smtClean="0">
              <a:solidFill>
                <a:schemeClr val="accent6">
                  <a:lumMod val="75000"/>
                </a:schemeClr>
              </a:solidFill>
            </a:endParaRPr>
          </a:p>
          <a:p>
            <a:pPr marL="285750" indent="-285750">
              <a:buFont typeface="Arial" panose="020B0604020202020204" pitchFamily="34" charset="0"/>
              <a:buChar char="•"/>
            </a:pPr>
            <a:r>
              <a:rPr lang="en-US" sz="2000" dirty="0" smtClean="0">
                <a:solidFill>
                  <a:schemeClr val="accent1">
                    <a:lumMod val="75000"/>
                  </a:schemeClr>
                </a:solidFill>
              </a:rPr>
              <a:t>Survey data analysis in begins in October</a:t>
            </a:r>
            <a:endParaRPr lang="en-US" sz="2000" dirty="0">
              <a:solidFill>
                <a:schemeClr val="accent1">
                  <a:lumMod val="75000"/>
                </a:schemeClr>
              </a:solidFill>
            </a:endParaRPr>
          </a:p>
          <a:p>
            <a:pPr marL="285750" indent="-285750">
              <a:buFont typeface="Arial" panose="020B0604020202020204" pitchFamily="34" charset="0"/>
              <a:buChar char="•"/>
            </a:pPr>
            <a:endParaRPr lang="en-US" dirty="0" smtClean="0"/>
          </a:p>
          <a:p>
            <a:endParaRPr lang="en-US" dirty="0"/>
          </a:p>
          <a:p>
            <a:endParaRPr lang="en-US" dirty="0"/>
          </a:p>
        </p:txBody>
      </p:sp>
    </p:spTree>
    <p:extLst>
      <p:ext uri="{BB962C8B-B14F-4D97-AF65-F5344CB8AC3E}">
        <p14:creationId xmlns:p14="http://schemas.microsoft.com/office/powerpoint/2010/main" val="3576455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34000" y="0"/>
            <a:ext cx="3808602" cy="946953"/>
          </a:xfrm>
          <a:prstGeom prst="rect">
            <a:avLst/>
          </a:prstGeom>
          <a:solidFill>
            <a:srgbClr val="0070C0"/>
          </a:solidFill>
          <a:ln w="9525">
            <a:solidFill>
              <a:srgbClr val="000000"/>
            </a:solidFill>
            <a:miter lim="800000"/>
            <a:headEnd/>
            <a:tailEnd/>
          </a:ln>
        </p:spPr>
        <p:txBody>
          <a:bodyPr/>
          <a:lstStyle/>
          <a:p>
            <a:pPr algn="ctr" eaLnBrk="0" fontAlgn="base" hangingPunct="0">
              <a:spcBef>
                <a:spcPct val="50000"/>
              </a:spcBef>
              <a:spcAft>
                <a:spcPct val="0"/>
              </a:spcAft>
            </a:pPr>
            <a:endParaRPr lang="en-US" sz="100" b="1" i="1" dirty="0">
              <a:solidFill>
                <a:srgbClr val="FFFFFF"/>
              </a:solidFill>
            </a:endParaRPr>
          </a:p>
          <a:p>
            <a:pPr algn="ctr" eaLnBrk="0" fontAlgn="base" hangingPunct="0">
              <a:spcBef>
                <a:spcPct val="50000"/>
              </a:spcBef>
              <a:spcAft>
                <a:spcPct val="0"/>
              </a:spcAft>
            </a:pPr>
            <a:r>
              <a:rPr lang="en-US" sz="2800" b="1" i="1" dirty="0">
                <a:solidFill>
                  <a:srgbClr val="FFFFFF"/>
                </a:solidFill>
              </a:rPr>
              <a:t>Water </a:t>
            </a:r>
            <a:r>
              <a:rPr lang="en-US" sz="2800" b="1" i="1" dirty="0" smtClean="0">
                <a:solidFill>
                  <a:srgbClr val="FFFFFF"/>
                </a:solidFill>
              </a:rPr>
              <a:t>Transportation</a:t>
            </a:r>
            <a:endParaRPr lang="en-US" sz="2800" b="1" i="1" dirty="0">
              <a:solidFill>
                <a:srgbClr val="FFFFFF"/>
              </a:solidFill>
            </a:endParaRPr>
          </a:p>
        </p:txBody>
      </p:sp>
      <p:pic>
        <p:nvPicPr>
          <p:cNvPr id="7" name="Picture 2" descr="C:\Users\NPeyton\Desktop\masDOT Logo - no tag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5381"/>
            <a:ext cx="4800600" cy="9469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05" y="1769692"/>
            <a:ext cx="4038600" cy="2858431"/>
          </a:xfrm>
          <a:prstGeom prst="rect">
            <a:avLst/>
          </a:prstGeom>
        </p:spPr>
      </p:pic>
      <p:sp>
        <p:nvSpPr>
          <p:cNvPr id="9" name="TextBox 8"/>
          <p:cNvSpPr txBox="1"/>
          <p:nvPr/>
        </p:nvSpPr>
        <p:spPr>
          <a:xfrm>
            <a:off x="76200" y="1143000"/>
            <a:ext cx="4747966" cy="584775"/>
          </a:xfrm>
          <a:prstGeom prst="rect">
            <a:avLst/>
          </a:prstGeom>
          <a:noFill/>
        </p:spPr>
        <p:txBody>
          <a:bodyPr wrap="none" rtlCol="0">
            <a:spAutoFit/>
          </a:bodyPr>
          <a:lstStyle/>
          <a:p>
            <a:r>
              <a:rPr lang="en-US" sz="3200" b="1" dirty="0" smtClean="0">
                <a:solidFill>
                  <a:srgbClr val="0070C0"/>
                </a:solidFill>
              </a:rPr>
              <a:t>Survey Update Continued: </a:t>
            </a:r>
            <a:endParaRPr lang="en-US" sz="3200" b="1" dirty="0">
              <a:solidFill>
                <a:srgbClr val="0070C0"/>
              </a:solidFill>
            </a:endParaRPr>
          </a:p>
        </p:txBody>
      </p:sp>
      <p:sp>
        <p:nvSpPr>
          <p:cNvPr id="10" name="TextBox 9"/>
          <p:cNvSpPr txBox="1"/>
          <p:nvPr/>
        </p:nvSpPr>
        <p:spPr>
          <a:xfrm>
            <a:off x="137105" y="4842789"/>
            <a:ext cx="4063420" cy="1292662"/>
          </a:xfrm>
          <a:prstGeom prst="rect">
            <a:avLst/>
          </a:prstGeom>
          <a:noFill/>
        </p:spPr>
        <p:txBody>
          <a:bodyPr wrap="square" rtlCol="0">
            <a:spAutoFit/>
          </a:bodyPr>
          <a:lstStyle/>
          <a:p>
            <a:r>
              <a:rPr lang="en-US" sz="2000" dirty="0">
                <a:solidFill>
                  <a:schemeClr val="accent1">
                    <a:lumMod val="75000"/>
                  </a:schemeClr>
                </a:solidFill>
              </a:rPr>
              <a:t>Surveys coded to track outreach and enable project management team to promote targeted outreach. </a:t>
            </a:r>
          </a:p>
          <a:p>
            <a:endParaRPr lang="en-US" dirty="0"/>
          </a:p>
        </p:txBody>
      </p:sp>
      <p:sp>
        <p:nvSpPr>
          <p:cNvPr id="2" name="Round Diagonal Corner Rectangle 1"/>
          <p:cNvSpPr/>
          <p:nvPr/>
        </p:nvSpPr>
        <p:spPr>
          <a:xfrm>
            <a:off x="885967" y="2923635"/>
            <a:ext cx="533400" cy="275272"/>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58" r="12720"/>
          <a:stretch/>
        </p:blipFill>
        <p:spPr bwMode="auto">
          <a:xfrm>
            <a:off x="4648200" y="1765875"/>
            <a:ext cx="3666884" cy="326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48200" y="5257800"/>
            <a:ext cx="3897492" cy="1323439"/>
          </a:xfrm>
          <a:prstGeom prst="rect">
            <a:avLst/>
          </a:prstGeom>
          <a:noFill/>
        </p:spPr>
        <p:txBody>
          <a:bodyPr wrap="square" rtlCol="0">
            <a:spAutoFit/>
          </a:bodyPr>
          <a:lstStyle/>
          <a:p>
            <a:r>
              <a:rPr lang="en-US" sz="2000" dirty="0" smtClean="0">
                <a:solidFill>
                  <a:schemeClr val="accent1">
                    <a:lumMod val="75000"/>
                  </a:schemeClr>
                </a:solidFill>
              </a:rPr>
              <a:t>Survey </a:t>
            </a:r>
            <a:r>
              <a:rPr lang="en-US" sz="2000" dirty="0">
                <a:solidFill>
                  <a:schemeClr val="accent1">
                    <a:lumMod val="75000"/>
                  </a:schemeClr>
                </a:solidFill>
              </a:rPr>
              <a:t>area developed </a:t>
            </a:r>
            <a:r>
              <a:rPr lang="en-US" sz="2000" dirty="0" smtClean="0">
                <a:solidFill>
                  <a:schemeClr val="accent1">
                    <a:lumMod val="75000"/>
                  </a:schemeClr>
                </a:solidFill>
              </a:rPr>
              <a:t>from preliminary </a:t>
            </a:r>
            <a:r>
              <a:rPr lang="en-US" sz="2000" dirty="0">
                <a:solidFill>
                  <a:schemeClr val="accent1">
                    <a:lumMod val="75000"/>
                  </a:schemeClr>
                </a:solidFill>
              </a:rPr>
              <a:t>research of potential </a:t>
            </a:r>
            <a:r>
              <a:rPr lang="en-US" sz="2000" dirty="0" smtClean="0">
                <a:solidFill>
                  <a:schemeClr val="accent1">
                    <a:lumMod val="75000"/>
                  </a:schemeClr>
                </a:solidFill>
              </a:rPr>
              <a:t>interest and ridership as well as feedback </a:t>
            </a:r>
            <a:r>
              <a:rPr lang="en-US" sz="2000" dirty="0">
                <a:solidFill>
                  <a:schemeClr val="accent1">
                    <a:lumMod val="75000"/>
                  </a:schemeClr>
                </a:solidFill>
              </a:rPr>
              <a:t>from workshops</a:t>
            </a:r>
          </a:p>
        </p:txBody>
      </p:sp>
    </p:spTree>
    <p:extLst>
      <p:ext uri="{BB962C8B-B14F-4D97-AF65-F5344CB8AC3E}">
        <p14:creationId xmlns:p14="http://schemas.microsoft.com/office/powerpoint/2010/main" val="3949488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34000" y="0"/>
            <a:ext cx="3808602" cy="946953"/>
          </a:xfrm>
          <a:prstGeom prst="rect">
            <a:avLst/>
          </a:prstGeom>
          <a:solidFill>
            <a:srgbClr val="0070C0"/>
          </a:solidFill>
          <a:ln w="9525">
            <a:solidFill>
              <a:srgbClr val="000000"/>
            </a:solidFill>
            <a:miter lim="800000"/>
            <a:headEnd/>
            <a:tailEnd/>
          </a:ln>
        </p:spPr>
        <p:txBody>
          <a:bodyPr/>
          <a:lstStyle/>
          <a:p>
            <a:pPr algn="ctr" eaLnBrk="0" fontAlgn="base" hangingPunct="0">
              <a:spcBef>
                <a:spcPct val="50000"/>
              </a:spcBef>
              <a:spcAft>
                <a:spcPct val="0"/>
              </a:spcAft>
            </a:pPr>
            <a:endParaRPr lang="en-US" sz="100" b="1" i="1" dirty="0">
              <a:solidFill>
                <a:srgbClr val="FFFFFF"/>
              </a:solidFill>
            </a:endParaRPr>
          </a:p>
          <a:p>
            <a:pPr algn="ctr" eaLnBrk="0" fontAlgn="base" hangingPunct="0">
              <a:spcBef>
                <a:spcPct val="50000"/>
              </a:spcBef>
              <a:spcAft>
                <a:spcPct val="0"/>
              </a:spcAft>
            </a:pPr>
            <a:r>
              <a:rPr lang="en-US" sz="2800" b="1" i="1" dirty="0">
                <a:solidFill>
                  <a:srgbClr val="FFFFFF"/>
                </a:solidFill>
              </a:rPr>
              <a:t>Water </a:t>
            </a:r>
            <a:r>
              <a:rPr lang="en-US" sz="2800" b="1" i="1" dirty="0" smtClean="0">
                <a:solidFill>
                  <a:srgbClr val="FFFFFF"/>
                </a:solidFill>
              </a:rPr>
              <a:t>Transportation</a:t>
            </a:r>
            <a:endParaRPr lang="en-US" sz="2800" b="1" i="1" dirty="0">
              <a:solidFill>
                <a:srgbClr val="FFFFFF"/>
              </a:solidFill>
            </a:endParaRPr>
          </a:p>
        </p:txBody>
      </p:sp>
      <p:pic>
        <p:nvPicPr>
          <p:cNvPr id="7" name="Picture 2" descr="C:\Users\NPeyton\Desktop\masDOT Logo - no tag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5381"/>
            <a:ext cx="4800600" cy="9469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04800" y="1143000"/>
            <a:ext cx="2045560" cy="584775"/>
          </a:xfrm>
          <a:prstGeom prst="rect">
            <a:avLst/>
          </a:prstGeom>
          <a:noFill/>
        </p:spPr>
        <p:txBody>
          <a:bodyPr wrap="none" rtlCol="0">
            <a:spAutoFit/>
          </a:bodyPr>
          <a:lstStyle/>
          <a:p>
            <a:r>
              <a:rPr lang="en-US" sz="3200" b="1" dirty="0" smtClean="0">
                <a:solidFill>
                  <a:srgbClr val="0070C0"/>
                </a:solidFill>
              </a:rPr>
              <a:t>Next Step: </a:t>
            </a:r>
            <a:endParaRPr lang="en-US" sz="3200" b="1" dirty="0">
              <a:solidFill>
                <a:srgbClr val="0070C0"/>
              </a:solidFill>
            </a:endParaRPr>
          </a:p>
        </p:txBody>
      </p:sp>
      <p:sp>
        <p:nvSpPr>
          <p:cNvPr id="10" name="TextBox 9"/>
          <p:cNvSpPr txBox="1"/>
          <p:nvPr/>
        </p:nvSpPr>
        <p:spPr>
          <a:xfrm>
            <a:off x="304800" y="1737300"/>
            <a:ext cx="3886200" cy="492442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1">
                    <a:lumMod val="75000"/>
                  </a:schemeClr>
                </a:solidFill>
              </a:rPr>
              <a:t>BHN and consultant </a:t>
            </a:r>
            <a:r>
              <a:rPr lang="en-US" sz="2000" dirty="0" smtClean="0">
                <a:solidFill>
                  <a:schemeClr val="accent1">
                    <a:lumMod val="75000"/>
                  </a:schemeClr>
                </a:solidFill>
              </a:rPr>
              <a:t>team to work with OPMI</a:t>
            </a:r>
          </a:p>
          <a:p>
            <a:pPr marL="742950" lvl="1" indent="-285750">
              <a:buFont typeface="Arial" panose="020B0604020202020204" pitchFamily="34" charset="0"/>
              <a:buChar char="•"/>
            </a:pPr>
            <a:r>
              <a:rPr lang="en-US" sz="2000" dirty="0">
                <a:solidFill>
                  <a:schemeClr val="accent6">
                    <a:lumMod val="75000"/>
                  </a:schemeClr>
                </a:solidFill>
              </a:rPr>
              <a:t>A</a:t>
            </a:r>
            <a:r>
              <a:rPr lang="en-US" sz="2000" dirty="0" smtClean="0">
                <a:solidFill>
                  <a:schemeClr val="accent6">
                    <a:lumMod val="75000"/>
                  </a:schemeClr>
                </a:solidFill>
              </a:rPr>
              <a:t>nalyze survey data </a:t>
            </a:r>
            <a:endParaRPr lang="en-US" sz="2000" dirty="0">
              <a:solidFill>
                <a:schemeClr val="accent6">
                  <a:lumMod val="75000"/>
                </a:schemeClr>
              </a:solidFill>
            </a:endParaRPr>
          </a:p>
          <a:p>
            <a:pPr marL="285750" indent="-285750">
              <a:buFont typeface="Arial" panose="020B0604020202020204" pitchFamily="34" charset="0"/>
              <a:buChar char="•"/>
            </a:pPr>
            <a:r>
              <a:rPr lang="en-US" sz="2000" dirty="0">
                <a:solidFill>
                  <a:schemeClr val="accent1">
                    <a:lumMod val="75000"/>
                  </a:schemeClr>
                </a:solidFill>
              </a:rPr>
              <a:t>P</a:t>
            </a:r>
            <a:r>
              <a:rPr lang="en-US" sz="2000" dirty="0" smtClean="0">
                <a:solidFill>
                  <a:schemeClr val="accent1">
                    <a:lumMod val="75000"/>
                  </a:schemeClr>
                </a:solidFill>
              </a:rPr>
              <a:t>resent finds back to key stakeholders and municipal partners </a:t>
            </a:r>
          </a:p>
          <a:p>
            <a:pPr marL="285750" indent="-285750">
              <a:buFont typeface="Arial" panose="020B0604020202020204" pitchFamily="34" charset="0"/>
              <a:buChar char="•"/>
            </a:pPr>
            <a:r>
              <a:rPr lang="en-US" sz="2000" dirty="0">
                <a:solidFill>
                  <a:schemeClr val="accent1">
                    <a:lumMod val="75000"/>
                  </a:schemeClr>
                </a:solidFill>
              </a:rPr>
              <a:t>P</a:t>
            </a:r>
            <a:r>
              <a:rPr lang="en-US" sz="2000" dirty="0" smtClean="0">
                <a:solidFill>
                  <a:schemeClr val="accent1">
                    <a:lumMod val="75000"/>
                  </a:schemeClr>
                </a:solidFill>
              </a:rPr>
              <a:t>ublic events and meetings</a:t>
            </a:r>
          </a:p>
          <a:p>
            <a:pPr marL="742950" lvl="1" indent="-285750">
              <a:buFont typeface="Arial" panose="020B0604020202020204" pitchFamily="34" charset="0"/>
              <a:buChar char="•"/>
            </a:pPr>
            <a:r>
              <a:rPr lang="en-US" sz="2000" dirty="0" smtClean="0">
                <a:solidFill>
                  <a:schemeClr val="accent6">
                    <a:lumMod val="75000"/>
                  </a:schemeClr>
                </a:solidFill>
              </a:rPr>
              <a:t>Water Transportation Advisory Council</a:t>
            </a:r>
          </a:p>
          <a:p>
            <a:pPr marL="742950" lvl="1" indent="-285750">
              <a:buFont typeface="Arial" panose="020B0604020202020204" pitchFamily="34" charset="0"/>
              <a:buChar char="•"/>
            </a:pPr>
            <a:r>
              <a:rPr lang="en-US" sz="2000" dirty="0" smtClean="0">
                <a:solidFill>
                  <a:schemeClr val="accent6">
                    <a:lumMod val="75000"/>
                  </a:schemeClr>
                </a:solidFill>
              </a:rPr>
              <a:t>MassDOT and FMCB</a:t>
            </a:r>
          </a:p>
          <a:p>
            <a:pPr marL="742950" lvl="1" indent="-285750">
              <a:buFont typeface="Arial" panose="020B0604020202020204" pitchFamily="34" charset="0"/>
              <a:buChar char="•"/>
            </a:pPr>
            <a:r>
              <a:rPr lang="en-US" sz="2000" dirty="0" smtClean="0">
                <a:solidFill>
                  <a:schemeClr val="accent6">
                    <a:lumMod val="75000"/>
                  </a:schemeClr>
                </a:solidFill>
              </a:rPr>
              <a:t>Seaport Economic Council </a:t>
            </a:r>
          </a:p>
          <a:p>
            <a:endParaRPr lang="en-US" sz="2000" dirty="0" smtClean="0">
              <a:solidFill>
                <a:schemeClr val="accent1">
                  <a:lumMod val="75000"/>
                </a:schemeClr>
              </a:solidFill>
            </a:endParaRPr>
          </a:p>
          <a:p>
            <a:pPr marL="285750" indent="-285750">
              <a:buFont typeface="Arial" panose="020B0604020202020204" pitchFamily="34" charset="0"/>
              <a:buChar char="•"/>
            </a:pPr>
            <a:r>
              <a:rPr lang="en-US" sz="2000" dirty="0" smtClean="0">
                <a:solidFill>
                  <a:schemeClr val="accent1">
                    <a:lumMod val="75000"/>
                  </a:schemeClr>
                </a:solidFill>
              </a:rPr>
              <a:t>Other activities? Organizations? </a:t>
            </a:r>
            <a:endParaRPr lang="en-US" dirty="0" smtClean="0"/>
          </a:p>
          <a:p>
            <a:pPr marL="285750" indent="-285750">
              <a:buFont typeface="Arial" panose="020B0604020202020204" pitchFamily="34" charset="0"/>
              <a:buChar char="•"/>
            </a:pPr>
            <a:endParaRPr lang="en-US" dirty="0" smtClean="0"/>
          </a:p>
          <a:p>
            <a:endParaRPr lang="en-US" dirty="0"/>
          </a:p>
          <a:p>
            <a:endParaRPr lang="en-US" dirty="0"/>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647" b="11864"/>
          <a:stretch/>
        </p:blipFill>
        <p:spPr bwMode="auto">
          <a:xfrm>
            <a:off x="4303318" y="990908"/>
            <a:ext cx="4535882" cy="247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620000" y="3200400"/>
            <a:ext cx="1219200" cy="268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3318" y="3468994"/>
            <a:ext cx="4535882" cy="291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25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b="1" dirty="0" smtClean="0">
                <a:solidFill>
                  <a:srgbClr val="0070C0"/>
                </a:solidFill>
              </a:rPr>
              <a:t>Appendix</a:t>
            </a:r>
            <a:endParaRPr lang="en-US" b="1" dirty="0">
              <a:solidFill>
                <a:srgbClr val="0070C0"/>
              </a:solidFill>
            </a:endParaRPr>
          </a:p>
        </p:txBody>
      </p:sp>
      <p:sp>
        <p:nvSpPr>
          <p:cNvPr id="3" name="Content Placeholder 2"/>
          <p:cNvSpPr>
            <a:spLocks noGrp="1"/>
          </p:cNvSpPr>
          <p:nvPr>
            <p:ph idx="1"/>
          </p:nvPr>
        </p:nvSpPr>
        <p:spPr>
          <a:xfrm>
            <a:off x="457200" y="2743200"/>
            <a:ext cx="8229600" cy="3382963"/>
          </a:xfrm>
        </p:spPr>
        <p:txBody>
          <a:bodyPr/>
          <a:lstStyle/>
          <a:p>
            <a:r>
              <a:rPr lang="en-US" dirty="0" smtClean="0">
                <a:solidFill>
                  <a:schemeClr val="accent1">
                    <a:lumMod val="75000"/>
                  </a:schemeClr>
                </a:solidFill>
              </a:rPr>
              <a:t>Sponsors &amp; </a:t>
            </a:r>
            <a:r>
              <a:rPr lang="en-US" dirty="0">
                <a:solidFill>
                  <a:schemeClr val="accent1">
                    <a:lumMod val="75000"/>
                  </a:schemeClr>
                </a:solidFill>
              </a:rPr>
              <a:t>c</a:t>
            </a:r>
            <a:r>
              <a:rPr lang="en-US" dirty="0" smtClean="0">
                <a:solidFill>
                  <a:schemeClr val="accent1">
                    <a:lumMod val="75000"/>
                  </a:schemeClr>
                </a:solidFill>
              </a:rPr>
              <a:t>onsultant team</a:t>
            </a:r>
            <a:endParaRPr lang="en-US" dirty="0"/>
          </a:p>
          <a:p>
            <a:r>
              <a:rPr lang="en-US" dirty="0" smtClean="0">
                <a:solidFill>
                  <a:schemeClr val="accent1">
                    <a:lumMod val="75000"/>
                  </a:schemeClr>
                </a:solidFill>
              </a:rPr>
              <a:t>History &amp; summary of regional </a:t>
            </a:r>
            <a:r>
              <a:rPr lang="en-US" dirty="0">
                <a:solidFill>
                  <a:schemeClr val="accent1">
                    <a:lumMod val="75000"/>
                  </a:schemeClr>
                </a:solidFill>
              </a:rPr>
              <a:t>s</a:t>
            </a:r>
            <a:r>
              <a:rPr lang="en-US" dirty="0" smtClean="0">
                <a:solidFill>
                  <a:schemeClr val="accent1">
                    <a:lumMod val="75000"/>
                  </a:schemeClr>
                </a:solidFill>
              </a:rPr>
              <a:t>ervices</a:t>
            </a:r>
          </a:p>
          <a:p>
            <a:r>
              <a:rPr lang="en-US" dirty="0" smtClean="0">
                <a:solidFill>
                  <a:schemeClr val="accent1">
                    <a:lumMod val="75000"/>
                  </a:schemeClr>
                </a:solidFill>
              </a:rPr>
              <a:t>Additional study objectives </a:t>
            </a:r>
          </a:p>
          <a:p>
            <a:r>
              <a:rPr lang="en-US" dirty="0" smtClean="0">
                <a:solidFill>
                  <a:schemeClr val="accent1">
                    <a:lumMod val="75000"/>
                  </a:schemeClr>
                </a:solidFill>
              </a:rPr>
              <a:t>Past board presentation</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98344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a:spcBef>
                <a:spcPts val="0"/>
              </a:spcBef>
              <a:buNone/>
            </a:pPr>
            <a:r>
              <a:rPr lang="en"/>
              <a:t>Study Sponsors</a:t>
            </a:r>
          </a:p>
        </p:txBody>
      </p:sp>
      <p:sp>
        <p:nvSpPr>
          <p:cNvPr id="73" name="Shape 73"/>
          <p:cNvSpPr txBox="1">
            <a:spLocks noGrp="1"/>
          </p:cNvSpPr>
          <p:nvPr>
            <p:ph type="body" idx="1"/>
          </p:nvPr>
        </p:nvSpPr>
        <p:spPr>
          <a:xfrm>
            <a:off x="311700" y="1536633"/>
            <a:ext cx="4272000" cy="4555200"/>
          </a:xfrm>
          <a:prstGeom prst="rect">
            <a:avLst/>
          </a:prstGeom>
        </p:spPr>
        <p:txBody>
          <a:bodyPr lIns="91425" tIns="91425" rIns="91425" bIns="91425" anchor="t" anchorCtr="0">
            <a:noAutofit/>
          </a:bodyPr>
          <a:lstStyle/>
          <a:p>
            <a:pPr marL="457200" lvl="0" indent="-330200">
              <a:spcBef>
                <a:spcPts val="0"/>
              </a:spcBef>
              <a:buSzPct val="100000"/>
              <a:buChar char="-"/>
            </a:pPr>
            <a:r>
              <a:rPr lang="en" sz="1600"/>
              <a:t>MassDOT</a:t>
            </a:r>
          </a:p>
          <a:p>
            <a:pPr marL="457200" lvl="0" indent="-330200">
              <a:spcBef>
                <a:spcPts val="0"/>
              </a:spcBef>
              <a:buSzPct val="100000"/>
              <a:buChar char="-"/>
            </a:pPr>
            <a:r>
              <a:rPr lang="en" sz="1600"/>
              <a:t>Massport</a:t>
            </a:r>
          </a:p>
          <a:p>
            <a:pPr marL="457200" lvl="0" indent="-330200">
              <a:spcBef>
                <a:spcPts val="0"/>
              </a:spcBef>
              <a:buSzPct val="100000"/>
              <a:buChar char="-"/>
            </a:pPr>
            <a:r>
              <a:rPr lang="en" sz="1600"/>
              <a:t>National Park Service</a:t>
            </a:r>
          </a:p>
          <a:p>
            <a:pPr marL="457200" lvl="0" indent="-330200">
              <a:spcBef>
                <a:spcPts val="0"/>
              </a:spcBef>
              <a:buSzPct val="100000"/>
              <a:buChar char="-"/>
            </a:pPr>
            <a:r>
              <a:rPr lang="en" sz="1600"/>
              <a:t>Seaport Council of the Executive Office of Housing and Economic Affairs</a:t>
            </a:r>
          </a:p>
          <a:p>
            <a:pPr marL="457200" lvl="0" indent="-330200">
              <a:spcBef>
                <a:spcPts val="0"/>
              </a:spcBef>
              <a:buSzPct val="100000"/>
              <a:buChar char="-"/>
            </a:pPr>
            <a:r>
              <a:rPr lang="en" sz="1600"/>
              <a:t>Massachusetts Convention Center Authority</a:t>
            </a:r>
          </a:p>
          <a:p>
            <a:pPr marL="457200" lvl="0" indent="-330200">
              <a:spcBef>
                <a:spcPts val="0"/>
              </a:spcBef>
              <a:buSzPct val="100000"/>
              <a:buChar char="-"/>
            </a:pPr>
            <a:r>
              <a:rPr lang="en" sz="1600"/>
              <a:t>The Barr Foundation </a:t>
            </a:r>
          </a:p>
          <a:p>
            <a:pPr marL="457200" lvl="0" indent="-330200" rtl="0">
              <a:spcBef>
                <a:spcPts val="0"/>
              </a:spcBef>
              <a:buSzPct val="100000"/>
              <a:buChar char="-"/>
            </a:pPr>
            <a:r>
              <a:rPr lang="en" sz="1600"/>
              <a:t>Cabot Family Charitable Trust</a:t>
            </a:r>
          </a:p>
          <a:p>
            <a:pPr marL="457200" lvl="0" indent="-330200" rtl="0">
              <a:spcBef>
                <a:spcPts val="0"/>
              </a:spcBef>
              <a:buSzPct val="100000"/>
              <a:buChar char="-"/>
            </a:pPr>
            <a:r>
              <a:rPr lang="en" sz="1600"/>
              <a:t>Envoy Hotel</a:t>
            </a:r>
          </a:p>
          <a:p>
            <a:pPr marL="457200" lvl="0" indent="-330200">
              <a:spcBef>
                <a:spcPts val="0"/>
              </a:spcBef>
              <a:buSzPct val="100000"/>
              <a:buChar char="-"/>
            </a:pPr>
            <a:r>
              <a:rPr lang="en" sz="1600"/>
              <a:t>Clippership Wharf</a:t>
            </a:r>
          </a:p>
          <a:p>
            <a:pPr lvl="0">
              <a:spcBef>
                <a:spcPts val="0"/>
              </a:spcBef>
              <a:buNone/>
            </a:pPr>
            <a:endParaRPr/>
          </a:p>
        </p:txBody>
      </p:sp>
      <p:pic>
        <p:nvPicPr>
          <p:cNvPr id="74" name="Shape 74"/>
          <p:cNvPicPr preferRelativeResize="0"/>
          <p:nvPr/>
        </p:nvPicPr>
        <p:blipFill>
          <a:blip r:embed="rId3" cstate="print">
            <a:alphaModFix/>
          </a:blip>
          <a:stretch>
            <a:fillRect/>
          </a:stretch>
        </p:blipFill>
        <p:spPr>
          <a:xfrm>
            <a:off x="3976923" y="1373015"/>
            <a:ext cx="2805977" cy="763600"/>
          </a:xfrm>
          <a:prstGeom prst="rect">
            <a:avLst/>
          </a:prstGeom>
          <a:noFill/>
          <a:ln>
            <a:noFill/>
          </a:ln>
        </p:spPr>
      </p:pic>
      <p:pic>
        <p:nvPicPr>
          <p:cNvPr id="75" name="Shape 75" descr="massport logo.png"/>
          <p:cNvPicPr preferRelativeResize="0"/>
          <p:nvPr/>
        </p:nvPicPr>
        <p:blipFill rotWithShape="1">
          <a:blip r:embed="rId4" cstate="print">
            <a:alphaModFix/>
          </a:blip>
          <a:srcRect l="-2006" t="-19870" r="-7642" b="-23601"/>
          <a:stretch/>
        </p:blipFill>
        <p:spPr>
          <a:xfrm>
            <a:off x="7001275" y="814465"/>
            <a:ext cx="2059474" cy="1880667"/>
          </a:xfrm>
          <a:prstGeom prst="rect">
            <a:avLst/>
          </a:prstGeom>
          <a:noFill/>
          <a:ln>
            <a:noFill/>
          </a:ln>
        </p:spPr>
      </p:pic>
      <p:pic>
        <p:nvPicPr>
          <p:cNvPr id="76" name="Shape 76"/>
          <p:cNvPicPr preferRelativeResize="0"/>
          <p:nvPr/>
        </p:nvPicPr>
        <p:blipFill>
          <a:blip r:embed="rId5" cstate="print">
            <a:alphaModFix/>
          </a:blip>
          <a:stretch>
            <a:fillRect/>
          </a:stretch>
        </p:blipFill>
        <p:spPr>
          <a:xfrm>
            <a:off x="5046653" y="2355882"/>
            <a:ext cx="1236275" cy="2146233"/>
          </a:xfrm>
          <a:prstGeom prst="rect">
            <a:avLst/>
          </a:prstGeom>
          <a:noFill/>
          <a:ln>
            <a:noFill/>
          </a:ln>
        </p:spPr>
      </p:pic>
      <p:pic>
        <p:nvPicPr>
          <p:cNvPr id="77" name="Shape 77"/>
          <p:cNvPicPr preferRelativeResize="0"/>
          <p:nvPr/>
        </p:nvPicPr>
        <p:blipFill>
          <a:blip r:embed="rId6" cstate="print">
            <a:alphaModFix/>
          </a:blip>
          <a:stretch>
            <a:fillRect/>
          </a:stretch>
        </p:blipFill>
        <p:spPr>
          <a:xfrm>
            <a:off x="7102925" y="2802334"/>
            <a:ext cx="1511199" cy="1403732"/>
          </a:xfrm>
          <a:prstGeom prst="rect">
            <a:avLst/>
          </a:prstGeom>
          <a:noFill/>
          <a:ln>
            <a:noFill/>
          </a:ln>
        </p:spPr>
      </p:pic>
      <p:pic>
        <p:nvPicPr>
          <p:cNvPr id="78" name="Shape 78"/>
          <p:cNvPicPr preferRelativeResize="0"/>
          <p:nvPr/>
        </p:nvPicPr>
        <p:blipFill>
          <a:blip r:embed="rId7" cstate="print">
            <a:alphaModFix/>
          </a:blip>
          <a:stretch>
            <a:fillRect/>
          </a:stretch>
        </p:blipFill>
        <p:spPr>
          <a:xfrm>
            <a:off x="4531573" y="4747335"/>
            <a:ext cx="2403024" cy="881100"/>
          </a:xfrm>
          <a:prstGeom prst="rect">
            <a:avLst/>
          </a:prstGeom>
          <a:noFill/>
          <a:ln>
            <a:noFill/>
          </a:ln>
        </p:spPr>
      </p:pic>
      <p:pic>
        <p:nvPicPr>
          <p:cNvPr id="79" name="Shape 79"/>
          <p:cNvPicPr preferRelativeResize="0"/>
          <p:nvPr/>
        </p:nvPicPr>
        <p:blipFill>
          <a:blip r:embed="rId8" cstate="print">
            <a:alphaModFix/>
          </a:blip>
          <a:stretch>
            <a:fillRect/>
          </a:stretch>
        </p:blipFill>
        <p:spPr>
          <a:xfrm>
            <a:off x="7102922" y="4752134"/>
            <a:ext cx="1714500" cy="977900"/>
          </a:xfrm>
          <a:prstGeom prst="rect">
            <a:avLst/>
          </a:prstGeom>
          <a:noFill/>
          <a:ln>
            <a:noFill/>
          </a:ln>
        </p:spPr>
      </p:pic>
    </p:spTree>
    <p:extLst>
      <p:ext uri="{BB962C8B-B14F-4D97-AF65-F5344CB8AC3E}">
        <p14:creationId xmlns:p14="http://schemas.microsoft.com/office/powerpoint/2010/main" val="33344371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0.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NAME" val="Logo"/>
</p:tagLst>
</file>

<file path=ppt/tags/tag15.xml><?xml version="1.0" encoding="utf-8"?>
<p:tagLst xmlns:a="http://schemas.openxmlformats.org/drawingml/2006/main" xmlns:r="http://schemas.openxmlformats.org/officeDocument/2006/relationships" xmlns:p="http://schemas.openxmlformats.org/presentationml/2006/main">
  <p:tag name="NAME" val="Moon"/>
</p:tagLst>
</file>

<file path=ppt/tags/tag16.xml><?xml version="1.0" encoding="utf-8"?>
<p:tagLst xmlns:a="http://schemas.openxmlformats.org/drawingml/2006/main" xmlns:r="http://schemas.openxmlformats.org/officeDocument/2006/relationships" xmlns:p="http://schemas.openxmlformats.org/presentationml/2006/main">
  <p:tag name="NAME" val="Moon"/>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2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NAME" val="Logo"/>
</p:tagLst>
</file>

<file path=ppt/tags/tag32.xml><?xml version="1.0" encoding="utf-8"?>
<p:tagLst xmlns:a="http://schemas.openxmlformats.org/drawingml/2006/main" xmlns:r="http://schemas.openxmlformats.org/officeDocument/2006/relationships" xmlns:p="http://schemas.openxmlformats.org/presentationml/2006/main">
  <p:tag name="NAME" val="Moon"/>
</p:tagLst>
</file>

<file path=ppt/tags/tag33.xml><?xml version="1.0" encoding="utf-8"?>
<p:tagLst xmlns:a="http://schemas.openxmlformats.org/drawingml/2006/main" xmlns:r="http://schemas.openxmlformats.org/officeDocument/2006/relationships" xmlns:p="http://schemas.openxmlformats.org/presentationml/2006/main">
  <p:tag name="NAME" val="Moon"/>
</p:tagLst>
</file>

<file path=ppt/tags/tag34.xml><?xml version="1.0" encoding="utf-8"?>
<p:tagLst xmlns:a="http://schemas.openxmlformats.org/drawingml/2006/main" xmlns:r="http://schemas.openxmlformats.org/officeDocument/2006/relationships" xmlns:p="http://schemas.openxmlformats.org/presentationml/2006/main">
  <p:tag name="NAME" val="Moon"/>
</p:tagLst>
</file>

<file path=ppt/tags/tag35.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NAME" val="Moon"/>
</p:tagLst>
</file>

<file path=ppt/tags/tag3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4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6.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7.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8.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9.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heme/theme1.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assDOT Blue Title White Content">
  <a:themeElements>
    <a:clrScheme name="2017-2021 CIP">
      <a:dk1>
        <a:srgbClr val="262626"/>
      </a:dk1>
      <a:lt1>
        <a:srgbClr val="FFFFFF"/>
      </a:lt1>
      <a:dk2>
        <a:srgbClr val="122234"/>
      </a:dk2>
      <a:lt2>
        <a:srgbClr val="FFFFFF"/>
      </a:lt2>
      <a:accent1>
        <a:srgbClr val="005878"/>
      </a:accent1>
      <a:accent2>
        <a:srgbClr val="0084B4"/>
      </a:accent2>
      <a:accent3>
        <a:srgbClr val="00B0F0"/>
      </a:accent3>
      <a:accent4>
        <a:srgbClr val="5DD3FF"/>
      </a:accent4>
      <a:accent5>
        <a:srgbClr val="509E2F"/>
      </a:accent5>
      <a:accent6>
        <a:srgbClr val="3B7623"/>
      </a:accent6>
      <a:hlink>
        <a:srgbClr val="0000FF"/>
      </a:hlink>
      <a:folHlink>
        <a:srgbClr val="7030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B9DD42A-02F8-104D-9910-D1A64A753B29}" vid="{45318140-5A3E-7B4C-A710-E7E511F82756}"/>
    </a:ext>
  </a:extLst>
</a:theme>
</file>

<file path=docProps/app.xml><?xml version="1.0" encoding="utf-8"?>
<Properties xmlns="http://schemas.openxmlformats.org/officeDocument/2006/extended-properties" xmlns:vt="http://schemas.openxmlformats.org/officeDocument/2006/docPropsVTypes">
  <TotalTime>9992</TotalTime>
  <Words>3175</Words>
  <Application>Microsoft Macintosh PowerPoint</Application>
  <PresentationFormat>On-screen Show (4:3)</PresentationFormat>
  <Paragraphs>550</Paragraphs>
  <Slides>43</Slides>
  <Notes>31</Notes>
  <HiddenSlides>0</HiddenSlides>
  <MMClips>0</MMClips>
  <ScaleCrop>false</ScaleCrop>
  <HeadingPairs>
    <vt:vector size="8" baseType="variant">
      <vt:variant>
        <vt:lpstr>Fonts Used</vt:lpstr>
      </vt:variant>
      <vt:variant>
        <vt:i4>9</vt:i4>
      </vt:variant>
      <vt:variant>
        <vt:lpstr>Theme</vt:lpstr>
      </vt:variant>
      <vt:variant>
        <vt:i4>10</vt:i4>
      </vt:variant>
      <vt:variant>
        <vt:lpstr>Embedded OLE Servers</vt:lpstr>
      </vt:variant>
      <vt:variant>
        <vt:i4>1</vt:i4>
      </vt:variant>
      <vt:variant>
        <vt:lpstr>Slide Titles</vt:lpstr>
      </vt:variant>
      <vt:variant>
        <vt:i4>43</vt:i4>
      </vt:variant>
    </vt:vector>
  </HeadingPairs>
  <TitlesOfParts>
    <vt:vector size="63" baseType="lpstr">
      <vt:lpstr>Arial</vt:lpstr>
      <vt:lpstr>Book Antiqua</vt:lpstr>
      <vt:lpstr>Calibri</vt:lpstr>
      <vt:lpstr>ITC Eras Std Medium</vt:lpstr>
      <vt:lpstr>ＭＳ Ｐゴシック</vt:lpstr>
      <vt:lpstr>Roboto Medium</vt:lpstr>
      <vt:lpstr>Symbol</vt:lpstr>
      <vt:lpstr>Times New Roman</vt:lpstr>
      <vt:lpstr>Wingdings</vt:lpstr>
      <vt:lpstr>1_Blue Presentation Template - MA HHS - small logos</vt:lpstr>
      <vt:lpstr>2_Blue Presentation Template - MA HHS - small logos</vt:lpstr>
      <vt:lpstr>3_Blue Presentation Template - MA HHS - small logos</vt:lpstr>
      <vt:lpstr>4_Blue Presentation Template - MA HHS - small logos</vt:lpstr>
      <vt:lpstr>5_Blue Presentation Template - MA HHS - small logos</vt:lpstr>
      <vt:lpstr>6_Blue Presentation Template - MA HHS - small logos</vt:lpstr>
      <vt:lpstr>Office Theme</vt:lpstr>
      <vt:lpstr>simple-light-2</vt:lpstr>
      <vt:lpstr>MassDOT Blue Title White Content</vt:lpstr>
      <vt:lpstr>1_Office Theme</vt:lpstr>
      <vt:lpstr>think-cell Slide</vt:lpstr>
      <vt:lpstr>PowerPoint Presentation</vt:lpstr>
      <vt:lpstr>Two Water Transportation Studies </vt:lpstr>
      <vt:lpstr>Deliverables: Comprehensive Boston Harbor Study </vt:lpstr>
      <vt:lpstr>Project Schedule</vt:lpstr>
      <vt:lpstr>PowerPoint Presentation</vt:lpstr>
      <vt:lpstr>PowerPoint Presentation</vt:lpstr>
      <vt:lpstr>PowerPoint Presentation</vt:lpstr>
      <vt:lpstr>Appendix</vt:lpstr>
      <vt:lpstr>Study Sponsors</vt:lpstr>
      <vt:lpstr>Consultant Team</vt:lpstr>
      <vt:lpstr>Ferry History</vt:lpstr>
      <vt:lpstr>Existing Passenger Ferry Service  in Boston Harbor and to the Islands</vt:lpstr>
      <vt:lpstr>Hingham to Boston      MBTA Service</vt:lpstr>
      <vt:lpstr>Hingham to Hull to Logan to Boston       MBTA Service </vt:lpstr>
      <vt:lpstr>Long Wharf to Charlestown      MBTA Service</vt:lpstr>
      <vt:lpstr>Salem to Boston</vt:lpstr>
      <vt:lpstr>Lynn to Boston</vt:lpstr>
      <vt:lpstr>Winthrop to Quincy to Boston</vt:lpstr>
      <vt:lpstr>Boston to Provincetown</vt:lpstr>
      <vt:lpstr>Boston to Georges, Spectacle, Peddocks (+ Inter-Island) </vt:lpstr>
      <vt:lpstr>Hingham and Hull to Five Islands</vt:lpstr>
      <vt:lpstr>Boston to Thompson Island </vt:lpstr>
      <vt:lpstr>Boston and Hull to Boston Light </vt:lpstr>
      <vt:lpstr>Service Delivery Model</vt:lpstr>
      <vt:lpstr>Sustainable Funding</vt:lpstr>
      <vt:lpstr>Performance Measures</vt:lpstr>
      <vt:lpstr>New Vessel Technologies</vt:lpstr>
      <vt:lpstr>Break-out Session 2: Your Criteria for Prioritizing Sites and Routes </vt:lpstr>
      <vt:lpstr>Past Board Presenations</vt:lpstr>
      <vt:lpstr>PowerPoint Presentation</vt:lpstr>
      <vt:lpstr>Key facts and details</vt:lpstr>
      <vt:lpstr>Water Transportation Advisory Council Overview </vt:lpstr>
      <vt:lpstr>Key Element of Work Plan</vt:lpstr>
      <vt:lpstr>Summary: “A Comprehensive and Integrated Water Transportation System Study for Boston Harbor”</vt:lpstr>
      <vt:lpstr>Study: Project Deliverables </vt:lpstr>
      <vt:lpstr>Key MassDOT &amp; MBTA Staff</vt:lpstr>
      <vt:lpstr>Appendix</vt:lpstr>
      <vt:lpstr>Water Transportation Advisory Council Members</vt:lpstr>
      <vt:lpstr>Water Transportation Advisory Council Members</vt:lpstr>
      <vt:lpstr>Calendar (DRAFT)  </vt:lpstr>
      <vt:lpstr>A Comprehensive and Integrated Water Transportation System Study for Boston Harbor</vt:lpstr>
      <vt:lpstr>A Comprehensive and Integrated Water Transportation System Study for Boston Harbor</vt:lpstr>
      <vt:lpstr>A Comprehensive and Integrated Water Transportation System Study for Boston Harbor</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Advani, Ramesh (ANF)</dc:creator>
  <cp:lastModifiedBy>Lewis, Stephanie</cp:lastModifiedBy>
  <cp:revision>432</cp:revision>
  <cp:lastPrinted>2017-09-08T12:55:47Z</cp:lastPrinted>
  <dcterms:created xsi:type="dcterms:W3CDTF">2014-04-27T20:43:35Z</dcterms:created>
  <dcterms:modified xsi:type="dcterms:W3CDTF">2017-10-05T10:19:18Z</dcterms:modified>
</cp:coreProperties>
</file>