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sldIdLst>
    <p:sldId id="284" r:id="rId2"/>
    <p:sldId id="312" r:id="rId3"/>
    <p:sldId id="286" r:id="rId4"/>
    <p:sldId id="299" r:id="rId5"/>
    <p:sldId id="303" r:id="rId6"/>
    <p:sldId id="304" r:id="rId7"/>
    <p:sldId id="306" r:id="rId8"/>
    <p:sldId id="305" r:id="rId9"/>
    <p:sldId id="307" r:id="rId10"/>
    <p:sldId id="310" r:id="rId11"/>
    <p:sldId id="309" r:id="rId12"/>
    <p:sldId id="308" r:id="rId13"/>
    <p:sldId id="311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216" autoAdjust="0"/>
    <p:restoredTop sz="94643" autoAdjust="0"/>
  </p:normalViewPr>
  <p:slideViewPr>
    <p:cSldViewPr snapToGrid="0" snapToObjects="1">
      <p:cViewPr varScale="1">
        <p:scale>
          <a:sx n="99" d="100"/>
          <a:sy n="99" d="100"/>
        </p:scale>
        <p:origin x="2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561" cy="465694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15" y="0"/>
            <a:ext cx="3043561" cy="465694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>
              <a:defRPr sz="1200"/>
            </a:lvl1pPr>
          </a:lstStyle>
          <a:p>
            <a:fld id="{8E83A43E-6EA9-478A-BE72-BB27906317D9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8" tIns="46209" rIns="92418" bIns="462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86" y="4421703"/>
            <a:ext cx="5619130" cy="4189651"/>
          </a:xfrm>
          <a:prstGeom prst="rect">
            <a:avLst/>
          </a:prstGeom>
        </p:spPr>
        <p:txBody>
          <a:bodyPr vert="horz" lIns="92418" tIns="46209" rIns="92418" bIns="462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818"/>
            <a:ext cx="3043561" cy="465693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15" y="8841818"/>
            <a:ext cx="3043561" cy="465693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38AF0962-AC41-48EC-BAE3-21205A3F1D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2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0962-AC41-48EC-BAE3-21205A3F1D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2099"/>
            <a:ext cx="77724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75" y="752197"/>
            <a:ext cx="8912915" cy="5479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876" y="725556"/>
            <a:ext cx="3886200" cy="5995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5043" y="725556"/>
            <a:ext cx="4979505" cy="55062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317" y="76354"/>
            <a:ext cx="6497707" cy="5722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Team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827" y="1089325"/>
            <a:ext cx="4343400" cy="2514600"/>
          </a:xfrm>
        </p:spPr>
        <p:txBody>
          <a:bodyPr>
            <a:normAutofit/>
          </a:bodyPr>
          <a:lstStyle>
            <a:lvl1pPr>
              <a:defRPr sz="2000" b="1" i="0"/>
            </a:lvl1pPr>
            <a:lvl2pPr>
              <a:defRPr sz="1800" b="1" i="0"/>
            </a:lvl2pPr>
            <a:lvl3pPr>
              <a:defRPr sz="1600" b="1" i="0"/>
            </a:lvl3pPr>
            <a:lvl4pPr>
              <a:defRPr sz="1400" b="1" i="0"/>
            </a:lvl4pPr>
            <a:lvl5pPr>
              <a:defRPr sz="1400" b="1" i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109827" y="3968967"/>
            <a:ext cx="4343400" cy="2514600"/>
          </a:xfrm>
        </p:spPr>
        <p:txBody>
          <a:bodyPr>
            <a:normAutofit/>
          </a:bodyPr>
          <a:lstStyle>
            <a:lvl1pPr>
              <a:defRPr sz="2000" b="1" i="0"/>
            </a:lvl1pPr>
            <a:lvl2pPr>
              <a:defRPr sz="1800" b="1" i="0"/>
            </a:lvl2pPr>
            <a:lvl3pPr>
              <a:defRPr sz="1600" b="1" i="0"/>
            </a:lvl3pPr>
            <a:lvl4pPr>
              <a:defRPr sz="1400" b="1" i="0"/>
            </a:lvl4pPr>
            <a:lvl5pPr>
              <a:defRPr sz="1400" b="1" i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4"/>
          </p:nvPr>
        </p:nvSpPr>
        <p:spPr>
          <a:xfrm>
            <a:off x="4699055" y="1089325"/>
            <a:ext cx="4343400" cy="2514600"/>
          </a:xfrm>
        </p:spPr>
        <p:txBody>
          <a:bodyPr>
            <a:normAutofit/>
          </a:bodyPr>
          <a:lstStyle>
            <a:lvl1pPr>
              <a:defRPr sz="2000" b="1" i="0"/>
            </a:lvl1pPr>
            <a:lvl2pPr>
              <a:defRPr sz="1800" b="1" i="0"/>
            </a:lvl2pPr>
            <a:lvl3pPr>
              <a:defRPr sz="1600" b="1" i="0"/>
            </a:lvl3pPr>
            <a:lvl4pPr>
              <a:defRPr sz="1400" b="1" i="0"/>
            </a:lvl4pPr>
            <a:lvl5pPr>
              <a:defRPr sz="1400" b="1" i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5"/>
          </p:nvPr>
        </p:nvSpPr>
        <p:spPr>
          <a:xfrm>
            <a:off x="4699055" y="3968967"/>
            <a:ext cx="4343400" cy="2514600"/>
          </a:xfrm>
        </p:spPr>
        <p:txBody>
          <a:bodyPr>
            <a:normAutofit/>
          </a:bodyPr>
          <a:lstStyle>
            <a:lvl1pPr>
              <a:defRPr sz="2000" b="1" i="0"/>
            </a:lvl1pPr>
            <a:lvl2pPr>
              <a:defRPr sz="1800" b="1" i="0"/>
            </a:lvl2pPr>
            <a:lvl3pPr>
              <a:defRPr sz="1600" b="1" i="0"/>
            </a:lvl3pPr>
            <a:lvl4pPr>
              <a:defRPr sz="1400" b="1" i="0"/>
            </a:lvl4pPr>
            <a:lvl5pPr>
              <a:defRPr sz="1400" b="1" i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9827" y="720755"/>
            <a:ext cx="1838965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Purpose</a:t>
            </a:r>
            <a:r>
              <a:rPr lang="en-US" sz="1800" b="1" baseline="0" dirty="0" smtClean="0">
                <a:solidFill>
                  <a:schemeClr val="bg1"/>
                </a:solidFill>
              </a:rPr>
              <a:t> / need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699055" y="720755"/>
            <a:ext cx="1915909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Public</a:t>
            </a:r>
            <a:r>
              <a:rPr lang="en-US" sz="1800" b="1" baseline="0" dirty="0" smtClean="0">
                <a:solidFill>
                  <a:schemeClr val="bg1"/>
                </a:solidFill>
              </a:rPr>
              <a:t> outreach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09827" y="3609672"/>
            <a:ext cx="2595582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Anticipated</a:t>
            </a:r>
            <a:r>
              <a:rPr lang="en-US" sz="1800" b="1" baseline="0" dirty="0" smtClean="0">
                <a:solidFill>
                  <a:schemeClr val="bg1"/>
                </a:solidFill>
              </a:rPr>
              <a:t> outcomes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4699055" y="3616407"/>
            <a:ext cx="1351652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Next steps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6052" y="6356351"/>
            <a:ext cx="460562" cy="365125"/>
          </a:xfrm>
        </p:spPr>
        <p:txBody>
          <a:bodyPr/>
          <a:lstStyle/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70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Team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827" y="970060"/>
            <a:ext cx="4343400" cy="2514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109827" y="3841751"/>
            <a:ext cx="4343400" cy="2514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4"/>
          </p:nvPr>
        </p:nvSpPr>
        <p:spPr>
          <a:xfrm>
            <a:off x="4699055" y="970060"/>
            <a:ext cx="4343400" cy="2514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5"/>
          </p:nvPr>
        </p:nvSpPr>
        <p:spPr>
          <a:xfrm>
            <a:off x="4699055" y="3841751"/>
            <a:ext cx="4343400" cy="2514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827" y="720755"/>
            <a:ext cx="208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Capital reporting team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699055" y="720755"/>
            <a:ext cx="172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Engagement team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09827" y="3546064"/>
            <a:ext cx="11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Tools team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699055" y="3552799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Document team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6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Critical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876" y="1296062"/>
            <a:ext cx="3886200" cy="49139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5043" y="1296062"/>
            <a:ext cx="4979505" cy="2425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101876" y="750736"/>
            <a:ext cx="8952672" cy="48171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4075043" y="3784821"/>
            <a:ext cx="4979505" cy="2425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7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876" y="76354"/>
            <a:ext cx="6497707" cy="572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76" y="75219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6052" y="6356351"/>
            <a:ext cx="46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D675-CCB5-F148-8953-FBC584431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68609"/>
            <a:ext cx="914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912" y="6326120"/>
            <a:ext cx="1423283" cy="39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Office of Transportation Planning </a:t>
            </a:r>
            <a:r>
              <a:rPr lang="en-US" sz="3200" dirty="0" smtClean="0">
                <a:solidFill>
                  <a:schemeClr val="accent2"/>
                </a:solidFill>
              </a:rPr>
              <a:t>Modal Planning Update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Freight Plan –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Work began on the Statewide </a:t>
            </a:r>
            <a:r>
              <a:rPr lang="en-US" sz="2400" dirty="0" smtClean="0"/>
              <a:t>Freight </a:t>
            </a:r>
            <a:r>
              <a:rPr lang="en-US" sz="2400" dirty="0"/>
              <a:t>Plan in August </a:t>
            </a:r>
            <a:r>
              <a:rPr lang="en-US" sz="2400" dirty="0" smtClean="0"/>
              <a:t>2016 </a:t>
            </a:r>
            <a:r>
              <a:rPr lang="en-US" sz="2400" dirty="0"/>
              <a:t>and </a:t>
            </a:r>
            <a:r>
              <a:rPr lang="en-US" sz="2400" dirty="0" smtClean="0"/>
              <a:t>will be completed </a:t>
            </a:r>
            <a:r>
              <a:rPr lang="en-US" sz="2400" dirty="0"/>
              <a:t>in </a:t>
            </a:r>
            <a:r>
              <a:rPr lang="en-US" sz="2400" dirty="0" smtClean="0"/>
              <a:t>December 2017</a:t>
            </a:r>
            <a:endParaRPr lang="en-US" sz="2400" dirty="0"/>
          </a:p>
          <a:p>
            <a:endParaRPr lang="en-US" sz="2000" dirty="0"/>
          </a:p>
          <a:p>
            <a:r>
              <a:rPr lang="en-US" sz="2400" dirty="0" smtClean="0"/>
              <a:t>Public outreach was primarily targeted to the Freight Advisory Council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Four meetings – January 2017 in Worcester, March 2017 in Waltham, April 2017 in Springfield, and May 2017 in New Bedford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Additional outreach to the state’s MPOs throughout 2017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The draft report will be released for public review and comment </a:t>
            </a:r>
            <a:r>
              <a:rPr lang="en-US" sz="2400" dirty="0" smtClean="0"/>
              <a:t>this month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The final report will be submitted to the Federal </a:t>
            </a:r>
            <a:r>
              <a:rPr lang="en-US" sz="2400" dirty="0" smtClean="0"/>
              <a:t>Highway </a:t>
            </a:r>
            <a:r>
              <a:rPr lang="en-US" sz="2400" dirty="0"/>
              <a:t>Administration in </a:t>
            </a:r>
            <a:r>
              <a:rPr lang="en-US" sz="2400" dirty="0" smtClean="0"/>
              <a:t>December</a:t>
            </a:r>
            <a:endParaRPr 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5" b="28355"/>
          <a:stretch/>
        </p:blipFill>
        <p:spPr bwMode="auto">
          <a:xfrm>
            <a:off x="6535479" y="25841"/>
            <a:ext cx="2545342" cy="62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Freight Plan –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Federal regulations and guidance establish the parameters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Identify significant freight system trends, needs and issues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Describe policies, strategies and performance measures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Designate the state’s portion of the National Multimodal Freight Network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List priority projects and funding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r>
              <a:rPr lang="en-US" sz="2400" dirty="0" smtClean="0"/>
              <a:t>In consultation with Freight Advisory Council, the Highway Division has </a:t>
            </a:r>
            <a:r>
              <a:rPr lang="en-US" sz="2400" dirty="0"/>
              <a:t>established </a:t>
            </a:r>
            <a:r>
              <a:rPr lang="en-US" sz="2400" dirty="0" smtClean="0"/>
              <a:t>five guiding principles for the network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Be safe, secure and resilient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Maintain key freight assets in a state of good repair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Improve the state’s economic competitiveness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Provide efficient and reliable mobility within the state and to the region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Support healthy and sustainable communities</a:t>
            </a:r>
            <a:endParaRPr 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5" b="28355"/>
          <a:stretch/>
        </p:blipFill>
        <p:spPr bwMode="auto">
          <a:xfrm>
            <a:off x="6535479" y="25841"/>
            <a:ext cx="2545342" cy="62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3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Freight Plan – Status/Next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600" dirty="0" smtClean="0"/>
              <a:t>The draft plan has undergone final editing and revision by the Office of Transportation Planning, the Highway Division (our primary client), the </a:t>
            </a:r>
            <a:r>
              <a:rPr lang="en-US" sz="2600" dirty="0"/>
              <a:t>Rail and Transit Division</a:t>
            </a:r>
            <a:r>
              <a:rPr lang="en-US" sz="2600" dirty="0" smtClean="0"/>
              <a:t> and the Secretary’s Office</a:t>
            </a:r>
          </a:p>
          <a:p>
            <a:endParaRPr lang="en-US" sz="2600" dirty="0" smtClean="0"/>
          </a:p>
          <a:p>
            <a:r>
              <a:rPr lang="en-US" sz="2600" dirty="0" smtClean="0"/>
              <a:t>The plan identifies three possible future scenarios and analyzes proposed policies, strategies and investments under each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policies (e.g., improvements to truck driver education and licensure)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operational improvements (e.g., permitting changes) 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infrastructure </a:t>
            </a:r>
            <a:r>
              <a:rPr lang="en-US" sz="2200" dirty="0"/>
              <a:t>investment (e.g., the I-90/I-495 bottleneck</a:t>
            </a:r>
            <a:r>
              <a:rPr lang="en-US" sz="22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  <a:p>
            <a:r>
              <a:rPr lang="en-US" sz="2600" dirty="0" smtClean="0"/>
              <a:t>The </a:t>
            </a:r>
            <a:r>
              <a:rPr lang="en-US" sz="2600" dirty="0"/>
              <a:t>draft report will be released in </a:t>
            </a:r>
            <a:r>
              <a:rPr lang="en-US" sz="2600" dirty="0" smtClean="0"/>
              <a:t>September and the final </a:t>
            </a:r>
            <a:r>
              <a:rPr lang="en-US" sz="2600" dirty="0"/>
              <a:t>report will be </a:t>
            </a:r>
            <a:r>
              <a:rPr lang="en-US" sz="2600" dirty="0" smtClean="0"/>
              <a:t>provided to the </a:t>
            </a:r>
            <a:r>
              <a:rPr lang="en-US" sz="2600" dirty="0"/>
              <a:t>Federal </a:t>
            </a:r>
            <a:r>
              <a:rPr lang="en-US" sz="2600" dirty="0" smtClean="0"/>
              <a:t>Highway </a:t>
            </a:r>
            <a:r>
              <a:rPr lang="en-US" sz="2600" dirty="0"/>
              <a:t>Administration in </a:t>
            </a:r>
            <a:r>
              <a:rPr lang="en-US" sz="2600" dirty="0" smtClean="0"/>
              <a:t>October</a:t>
            </a:r>
          </a:p>
          <a:p>
            <a:endParaRPr lang="en-US" sz="2600" dirty="0" smtClean="0"/>
          </a:p>
          <a:p>
            <a:r>
              <a:rPr lang="en-US" sz="2600" dirty="0"/>
              <a:t>W</a:t>
            </a:r>
            <a:r>
              <a:rPr lang="en-US" sz="2600" dirty="0" smtClean="0"/>
              <a:t>e are finalizing a task order for a consultant to begin work in the first quarter of CY 2018 on identifying immediate strategies for possible funding and implementation (e.g., truck parking)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5" b="28355"/>
          <a:stretch/>
        </p:blipFill>
        <p:spPr bwMode="auto">
          <a:xfrm>
            <a:off x="6535479" y="25841"/>
            <a:ext cx="2545342" cy="62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5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Questions or Comments?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Discuss the schedule for the Rail Plan, the Freight Plan, the Bicycle Plan, the Pedestrian Plan and Focus 40</a:t>
            </a:r>
          </a:p>
          <a:p>
            <a:endParaRPr lang="en-US" dirty="0" smtClean="0"/>
          </a:p>
          <a:p>
            <a:r>
              <a:rPr lang="en-US" dirty="0" smtClean="0"/>
              <a:t>Summarize the reasons for, the public engagement activities of, and the current status and next steps of the Rail Plan and the Freight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Office of Transportation Planning conducts modal planning activities in collaboration with our clients throughout MassDOT and the MBTA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Each plan identifies transportation needs through public outreach, asset management, research, trend analyses, professional judgment, etc.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public process for each plan is tailored to the issues involved and stakeholder interest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All modal plans inform the development of the Capital Investment Plan and support the project development process across MassDOT and the MBTA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2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Over the next three months, we will be presenting on our modal plans: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September – Rail Plan and Freight 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October – Bicycle Plan and Pedestrian 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November – Focus 40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Each plan will surface existing and future policy issues and provide context for Board review and input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Each plan has a unique public process and the Board needs to be aware of and involved in the discussion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Each plan will identify needs, the implementation of which will impact on the capital and operating budgets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3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Plan -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last Statewide Rail Plan was adopted in 2010</a:t>
            </a:r>
          </a:p>
          <a:p>
            <a:endParaRPr lang="en-US" sz="2000" dirty="0" smtClean="0"/>
          </a:p>
          <a:p>
            <a:r>
              <a:rPr lang="en-US" sz="2400" dirty="0" smtClean="0"/>
              <a:t>The Fast Act (2015) required states to file an updated Rail Plan at least every four years</a:t>
            </a:r>
          </a:p>
          <a:p>
            <a:endParaRPr lang="en-US" sz="2400" dirty="0" smtClean="0"/>
          </a:p>
          <a:p>
            <a:r>
              <a:rPr lang="en-US" sz="2400" dirty="0" smtClean="0"/>
              <a:t>Rail Plans are no longer a requirement to receive federal funds; however consistency with the plan is one of the issues FRA looks to when awarding discretionary grants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The Rail Plan is an FRA approved document and its scope and format is governed by federal rules and guidance</a:t>
            </a:r>
            <a:endParaRPr lang="en-US" sz="20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36" y="0"/>
            <a:ext cx="3069265" cy="64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Plan -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Work began on the Statewide Rail Plan in August 2015 and the will be completed in January 2018</a:t>
            </a:r>
          </a:p>
          <a:p>
            <a:endParaRPr lang="en-US" sz="2000" dirty="0" smtClean="0"/>
          </a:p>
          <a:p>
            <a:r>
              <a:rPr lang="en-US" sz="2400" dirty="0" smtClean="0"/>
              <a:t>There have been two rounds of public outreach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Summer/Fall 2016 - public meetings were held in Worcester, Springfield and Attleboro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Summer/Fall 2017 - solicited direct input from MPOs and have scheduled two focus groups with shippers</a:t>
            </a:r>
          </a:p>
          <a:p>
            <a:endParaRPr lang="en-US" sz="2400" dirty="0" smtClean="0"/>
          </a:p>
          <a:p>
            <a:r>
              <a:rPr lang="en-US" sz="2400" dirty="0" smtClean="0"/>
              <a:t>The draft report will be released for public review and comment in November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The final report will be submitted to the Federal Railroad Administration in January 2018</a:t>
            </a:r>
            <a:endParaRPr lang="en-US" sz="20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36" y="0"/>
            <a:ext cx="3069265" cy="64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4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Plan 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Federal regulations and guidance establish the parameters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Role of rail in statewide transportation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Documentation of existing rail service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Proposed rail improvements and investments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Rail investment program – 4-year funded and 20-year vision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r>
              <a:rPr lang="en-US" sz="2400" dirty="0" smtClean="0"/>
              <a:t>The Rail and Transit Division has established six goals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Preserve and maintain the rail network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Promote economic growth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Ensure the safety and security of the network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Enhance environmental stewardship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Improve service and intermodal connectivity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Expand and modernize the system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36" y="0"/>
            <a:ext cx="3069265" cy="64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5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Plan – Status/Next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draft plan is currently undergoing editing and revision by the Office of Transportation Planning, the Rail and Transit Division (our primary client), the MBTA and the Secretary’s Office</a:t>
            </a:r>
          </a:p>
          <a:p>
            <a:endParaRPr lang="en-US" sz="2000" dirty="0" smtClean="0"/>
          </a:p>
          <a:p>
            <a:r>
              <a:rPr lang="en-US" sz="2400" dirty="0" smtClean="0"/>
              <a:t>Included in this review is the identification and prioritization of </a:t>
            </a:r>
            <a:r>
              <a:rPr lang="en-US" sz="2400" dirty="0"/>
              <a:t>long-term </a:t>
            </a:r>
            <a:r>
              <a:rPr lang="en-US" sz="2400" dirty="0" smtClean="0"/>
              <a:t>needs (tiering, not ranking). The four-year investment program will be taken directly from the CIP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Over the next two months, we will be holding focus groups with shippers</a:t>
            </a:r>
          </a:p>
          <a:p>
            <a:endParaRPr lang="en-US" sz="2000" dirty="0" smtClean="0"/>
          </a:p>
          <a:p>
            <a:r>
              <a:rPr lang="en-US" sz="2400" dirty="0"/>
              <a:t>The draft report will be released </a:t>
            </a:r>
            <a:r>
              <a:rPr lang="en-US" sz="2400" dirty="0" smtClean="0"/>
              <a:t>in </a:t>
            </a:r>
            <a:r>
              <a:rPr lang="en-US" sz="2400" dirty="0"/>
              <a:t>November final </a:t>
            </a:r>
            <a:r>
              <a:rPr lang="en-US" sz="2400" dirty="0" smtClean="0"/>
              <a:t>report will be submitted to the Federal Railroad Administration in January 2018</a:t>
            </a:r>
            <a:endParaRPr lang="en-US" sz="20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36" y="0"/>
            <a:ext cx="3069265" cy="64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6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Freight Plan –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last Statewide Freight Plan was adopted in 2010</a:t>
            </a:r>
          </a:p>
          <a:p>
            <a:endParaRPr lang="en-US" sz="2000" dirty="0" smtClean="0"/>
          </a:p>
          <a:p>
            <a:r>
              <a:rPr lang="en-US" sz="2400" dirty="0" smtClean="0"/>
              <a:t>Federal regulations require an updated freight plan to be in place by December 2017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The Fast Act created a formula freight program and a discretionary freight program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Inclusion in an approved Statewide Freight Plan is </a:t>
            </a:r>
            <a:r>
              <a:rPr lang="en-US" sz="2000" b="1" u="sng" dirty="0" smtClean="0"/>
              <a:t>a requirement to access formula funds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Consistency with an approved Statewide Freight Plan is a consideration but not a requirement for discretionary federal funding programs (INFRA, TIGER, RRIF, TIFIA, etc.)</a:t>
            </a:r>
          </a:p>
          <a:p>
            <a:endParaRPr lang="en-US" sz="2000" dirty="0" smtClean="0"/>
          </a:p>
          <a:p>
            <a:r>
              <a:rPr lang="en-US" sz="2400" dirty="0"/>
              <a:t>The </a:t>
            </a:r>
            <a:r>
              <a:rPr lang="en-US" sz="2400" dirty="0" smtClean="0"/>
              <a:t>plan is an FHWA approved document and its scope and format are governed by federal rules and guidance</a:t>
            </a:r>
            <a:endParaRPr lang="en-US" sz="20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5" b="28355"/>
          <a:stretch/>
        </p:blipFill>
        <p:spPr bwMode="auto">
          <a:xfrm>
            <a:off x="6535479" y="25841"/>
            <a:ext cx="2545342" cy="62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D675-CCB5-F148-8953-FBC584431A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04624"/>
      </p:ext>
    </p:extLst>
  </p:cSld>
  <p:clrMapOvr>
    <a:masterClrMapping/>
  </p:clrMapOvr>
</p:sld>
</file>

<file path=ppt/theme/theme1.xml><?xml version="1.0" encoding="utf-8"?>
<a:theme xmlns:a="http://schemas.openxmlformats.org/drawingml/2006/main" name="MBTA Template">
  <a:themeElements>
    <a:clrScheme name="2017-2021 CIP">
      <a:dk1>
        <a:srgbClr val="262626"/>
      </a:dk1>
      <a:lt1>
        <a:srgbClr val="FFFFFF"/>
      </a:lt1>
      <a:dk2>
        <a:srgbClr val="122234"/>
      </a:dk2>
      <a:lt2>
        <a:srgbClr val="FFFFFF"/>
      </a:lt2>
      <a:accent1>
        <a:srgbClr val="005878"/>
      </a:accent1>
      <a:accent2>
        <a:srgbClr val="0084B4"/>
      </a:accent2>
      <a:accent3>
        <a:srgbClr val="00B0F0"/>
      </a:accent3>
      <a:accent4>
        <a:srgbClr val="5DD3FF"/>
      </a:accent4>
      <a:accent5>
        <a:srgbClr val="509E2F"/>
      </a:accent5>
      <a:accent6>
        <a:srgbClr val="3B7623"/>
      </a:accent6>
      <a:hlink>
        <a:srgbClr val="0000FF"/>
      </a:hlink>
      <a:folHlink>
        <a:srgbClr val="7030A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9DD42A-02F8-104D-9910-D1A64A753B29}" vid="{45318140-5A3E-7B4C-A710-E7E511F827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Template</Template>
  <TotalTime>4971</TotalTime>
  <Words>859</Words>
  <Application>Microsoft Macintosh PowerPoint</Application>
  <PresentationFormat>On-screen Show (4:3)</PresentationFormat>
  <Paragraphs>126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MBTA Template</vt:lpstr>
      <vt:lpstr>Office of Transportation Planning Modal Planning Update</vt:lpstr>
      <vt:lpstr>Today’s Presentation</vt:lpstr>
      <vt:lpstr>Modal planning</vt:lpstr>
      <vt:lpstr>Board Involvement</vt:lpstr>
      <vt:lpstr>Rail Plan - Basics</vt:lpstr>
      <vt:lpstr>Rail Plan - Schedule</vt:lpstr>
      <vt:lpstr>Rail Plan - Outline</vt:lpstr>
      <vt:lpstr>Rail Plan – Status/Next Steps </vt:lpstr>
      <vt:lpstr>Freight Plan – Basics</vt:lpstr>
      <vt:lpstr>Freight Plan – Schedule</vt:lpstr>
      <vt:lpstr>Freight Plan – Outline</vt:lpstr>
      <vt:lpstr>Freight Plan – Status/Next Steps </vt:lpstr>
      <vt:lpstr>Questions or Comments?</vt:lpstr>
    </vt:vector>
  </TitlesOfParts>
  <Company>MassDOT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highlights - Aeronautics</dc:title>
  <dc:creator>Trey Joseph Wadsworth</dc:creator>
  <cp:lastModifiedBy>Lewis, Stephanie</cp:lastModifiedBy>
  <cp:revision>111</cp:revision>
  <cp:lastPrinted>2017-09-09T16:38:30Z</cp:lastPrinted>
  <dcterms:created xsi:type="dcterms:W3CDTF">2016-03-11T16:43:25Z</dcterms:created>
  <dcterms:modified xsi:type="dcterms:W3CDTF">2017-10-05T10:18:03Z</dcterms:modified>
</cp:coreProperties>
</file>