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707" r:id="rId2"/>
  </p:sldMasterIdLst>
  <p:notesMasterIdLst>
    <p:notesMasterId r:id="rId11"/>
  </p:notesMasterIdLst>
  <p:handoutMasterIdLst>
    <p:handoutMasterId r:id="rId12"/>
  </p:handoutMasterIdLst>
  <p:sldIdLst>
    <p:sldId id="681" r:id="rId3"/>
    <p:sldId id="643" r:id="rId4"/>
    <p:sldId id="684" r:id="rId5"/>
    <p:sldId id="679" r:id="rId6"/>
    <p:sldId id="676" r:id="rId7"/>
    <p:sldId id="683" r:id="rId8"/>
    <p:sldId id="680" r:id="rId9"/>
    <p:sldId id="373" r:id="rId1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13255D5-628A-49F1-8F58-0A1E9314DD8E}">
          <p14:sldIdLst>
            <p14:sldId id="681"/>
            <p14:sldId id="643"/>
            <p14:sldId id="684"/>
            <p14:sldId id="679"/>
            <p14:sldId id="676"/>
            <p14:sldId id="683"/>
            <p14:sldId id="680"/>
            <p14:sldId id="373"/>
          </p14:sldIdLst>
        </p14:section>
        <p14:section name="Untitled Section" id="{CB634D57-8E31-49C4-8812-B21E727E29B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94" userDrawn="1">
          <p15:clr>
            <a:srgbClr val="A4A3A4"/>
          </p15:clr>
        </p15:guide>
        <p15:guide id="2" pos="2074" userDrawn="1">
          <p15:clr>
            <a:srgbClr val="A4A3A4"/>
          </p15:clr>
        </p15:guide>
        <p15:guide id="3" orient="horz" pos="2881" userDrawn="1">
          <p15:clr>
            <a:srgbClr val="A4A3A4"/>
          </p15:clr>
        </p15:guide>
        <p15:guide id="4" pos="2160" userDrawn="1">
          <p15:clr>
            <a:srgbClr val="A4A3A4"/>
          </p15:clr>
        </p15:guide>
        <p15:guide id="5" orient="horz" pos="2844">
          <p15:clr>
            <a:srgbClr val="A4A3A4"/>
          </p15:clr>
        </p15:guide>
        <p15:guide id="6" orient="horz" pos="2933">
          <p15:clr>
            <a:srgbClr val="A4A3A4"/>
          </p15:clr>
        </p15:guide>
        <p15:guide id="7" pos="2124">
          <p15:clr>
            <a:srgbClr val="A4A3A4"/>
          </p15:clr>
        </p15:guide>
        <p15:guide id="8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A1E"/>
    <a:srgbClr val="969696"/>
    <a:srgbClr val="B2B2B2"/>
    <a:srgbClr val="005046"/>
    <a:srgbClr val="70C27C"/>
    <a:srgbClr val="005024"/>
    <a:srgbClr val="175024"/>
    <a:srgbClr val="C64522"/>
    <a:srgbClr val="008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087" autoAdjust="0"/>
  </p:normalViewPr>
  <p:slideViewPr>
    <p:cSldViewPr showGuides="1">
      <p:cViewPr varScale="1">
        <p:scale>
          <a:sx n="92" d="100"/>
          <a:sy n="92" d="100"/>
        </p:scale>
        <p:origin x="144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5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-1500"/>
    </p:cViewPr>
  </p:sorterViewPr>
  <p:notesViewPr>
    <p:cSldViewPr showGuides="1">
      <p:cViewPr varScale="1">
        <p:scale>
          <a:sx n="96" d="100"/>
          <a:sy n="96" d="100"/>
        </p:scale>
        <p:origin x="-3642" y="-96"/>
      </p:cViewPr>
      <p:guideLst>
        <p:guide orient="horz" pos="2794"/>
        <p:guide pos="2074"/>
        <p:guide orient="horz" pos="2881"/>
        <p:guide pos="2160"/>
        <p:guide orient="horz" pos="2844"/>
        <p:guide orient="horz" pos="2933"/>
        <p:guide pos="2124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3043343" cy="465455"/>
          </a:xfrm>
          <a:prstGeom prst="rect">
            <a:avLst/>
          </a:prstGeom>
        </p:spPr>
        <p:txBody>
          <a:bodyPr vert="horz" lIns="93132" tIns="46568" rIns="93132" bIns="465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6" y="4"/>
            <a:ext cx="3043343" cy="465455"/>
          </a:xfrm>
          <a:prstGeom prst="rect">
            <a:avLst/>
          </a:prstGeom>
        </p:spPr>
        <p:txBody>
          <a:bodyPr vert="horz" lIns="93132" tIns="46568" rIns="93132" bIns="46568" rtlCol="0"/>
          <a:lstStyle>
            <a:lvl1pPr algn="r">
              <a:defRPr sz="1200"/>
            </a:lvl1pPr>
          </a:lstStyle>
          <a:p>
            <a:fld id="{3150DF6D-F437-4312-9B11-BAA771D027EA}" type="datetimeFigureOut">
              <a:rPr lang="en-US" smtClean="0"/>
              <a:pPr/>
              <a:t>10/5/17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2036"/>
            <a:ext cx="3043343" cy="465455"/>
          </a:xfrm>
          <a:prstGeom prst="rect">
            <a:avLst/>
          </a:prstGeom>
        </p:spPr>
        <p:txBody>
          <a:bodyPr vert="horz" lIns="93132" tIns="46568" rIns="93132" bIns="465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6" y="8842036"/>
            <a:ext cx="3043343" cy="465455"/>
          </a:xfrm>
          <a:prstGeom prst="rect">
            <a:avLst/>
          </a:prstGeom>
        </p:spPr>
        <p:txBody>
          <a:bodyPr vert="horz" lIns="93132" tIns="46568" rIns="93132" bIns="46568" rtlCol="0" anchor="b"/>
          <a:lstStyle>
            <a:lvl1pPr algn="r">
              <a:defRPr sz="1200"/>
            </a:lvl1pPr>
          </a:lstStyle>
          <a:p>
            <a:fld id="{B1945DF4-BF30-45C6-B281-9A4C535D96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544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3043343" cy="465455"/>
          </a:xfrm>
          <a:prstGeom prst="rect">
            <a:avLst/>
          </a:prstGeom>
        </p:spPr>
        <p:txBody>
          <a:bodyPr vert="horz" lIns="93132" tIns="46568" rIns="93132" bIns="465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6" y="4"/>
            <a:ext cx="3043343" cy="465455"/>
          </a:xfrm>
          <a:prstGeom prst="rect">
            <a:avLst/>
          </a:prstGeom>
        </p:spPr>
        <p:txBody>
          <a:bodyPr vert="horz" lIns="93132" tIns="46568" rIns="93132" bIns="46568" rtlCol="0"/>
          <a:lstStyle>
            <a:lvl1pPr algn="r">
              <a:defRPr sz="1200"/>
            </a:lvl1pPr>
          </a:lstStyle>
          <a:p>
            <a:fld id="{C7F7E2E1-5E71-433F-9E28-BAAD2D72AFAD}" type="datetimeFigureOut">
              <a:rPr lang="en-US" smtClean="0"/>
              <a:pPr/>
              <a:t>10/5/17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2" tIns="46568" rIns="93132" bIns="465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7"/>
            <a:ext cx="5618480" cy="4189095"/>
          </a:xfrm>
          <a:prstGeom prst="rect">
            <a:avLst/>
          </a:prstGeom>
        </p:spPr>
        <p:txBody>
          <a:bodyPr vert="horz" lIns="93132" tIns="46568" rIns="93132" bIns="465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42036"/>
            <a:ext cx="3043343" cy="465455"/>
          </a:xfrm>
          <a:prstGeom prst="rect">
            <a:avLst/>
          </a:prstGeom>
        </p:spPr>
        <p:txBody>
          <a:bodyPr vert="horz" lIns="93132" tIns="46568" rIns="93132" bIns="465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6" y="8842036"/>
            <a:ext cx="3043343" cy="465455"/>
          </a:xfrm>
          <a:prstGeom prst="rect">
            <a:avLst/>
          </a:prstGeom>
        </p:spPr>
        <p:txBody>
          <a:bodyPr vert="horz" lIns="93132" tIns="46568" rIns="93132" bIns="46568" rtlCol="0" anchor="b"/>
          <a:lstStyle>
            <a:lvl1pPr algn="r">
              <a:defRPr sz="1200"/>
            </a:lvl1pPr>
          </a:lstStyle>
          <a:p>
            <a:fld id="{83DB2206-74DF-4F70-A64A-49025D09D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621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745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  <a:p>
            <a:pPr marL="772326" lvl="1" indent="-330997">
              <a:buFont typeface="+mj-lt"/>
              <a:buAutoNum type="arabicPeriod"/>
            </a:pPr>
            <a:endParaRPr lang="en-US" sz="1400" dirty="0"/>
          </a:p>
          <a:p>
            <a:pPr marL="772326" lvl="1" indent="-330997">
              <a:buFont typeface="+mj-lt"/>
              <a:buAutoNum type="arabicPeriod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B2206-74DF-4F70-A64A-49025D09D14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324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500" dirty="0"/>
          </a:p>
          <a:p>
            <a:r>
              <a:rPr lang="en-US" sz="1500" dirty="0"/>
              <a:t>One</a:t>
            </a:r>
            <a:r>
              <a:rPr lang="en-US" sz="1500" baseline="0" dirty="0"/>
              <a:t>-on-Ones – Does this term need to be defined? -NP</a:t>
            </a:r>
            <a:endParaRPr lang="en-US" sz="1500" dirty="0"/>
          </a:p>
          <a:p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B2206-74DF-4F70-A64A-49025D09D14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21826"/>
            <a:ext cx="5618480" cy="4885664"/>
          </a:xfrm>
        </p:spPr>
        <p:txBody>
          <a:bodyPr/>
          <a:lstStyle/>
          <a:p>
            <a:pPr defTabSz="882658"/>
            <a:r>
              <a:rPr lang="en-US" b="1" dirty="0"/>
              <a:t>“internal and external stakeholders “ – do we need to clarify that</a:t>
            </a:r>
            <a:r>
              <a:rPr lang="en-US" b="1" baseline="0" dirty="0"/>
              <a:t> the Friends of the Community Path should not be waiting by the phone for a call? -NP</a:t>
            </a:r>
            <a:endParaRPr lang="en-US" b="1" dirty="0"/>
          </a:p>
          <a:p>
            <a:pPr defTabSz="882658"/>
            <a:endParaRPr lang="en-US" b="1" dirty="0"/>
          </a:p>
          <a:p>
            <a:pPr marL="1268820" lvl="2" indent="-386162">
              <a:buFont typeface="+mj-lt"/>
              <a:buAutoNum type="romanLcPeriod"/>
            </a:pP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B2206-74DF-4F70-A64A-49025D09D14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577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21826"/>
            <a:ext cx="5618480" cy="4885664"/>
          </a:xfrm>
        </p:spPr>
        <p:txBody>
          <a:bodyPr/>
          <a:lstStyle/>
          <a:p>
            <a:pPr marL="882762" lvl="2" indent="0">
              <a:buFont typeface="+mj-lt"/>
              <a:buNone/>
            </a:pP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B2206-74DF-4F70-A64A-49025D09D14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627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21826"/>
            <a:ext cx="5618480" cy="4885664"/>
          </a:xfrm>
        </p:spPr>
        <p:txBody>
          <a:bodyPr/>
          <a:lstStyle/>
          <a:p>
            <a:pPr marL="882762" lvl="2" indent="0">
              <a:buFont typeface="+mj-lt"/>
              <a:buNone/>
            </a:pP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B2206-74DF-4F70-A64A-49025D09D14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417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21826"/>
            <a:ext cx="5618480" cy="4885664"/>
          </a:xfrm>
        </p:spPr>
        <p:txBody>
          <a:bodyPr/>
          <a:lstStyle/>
          <a:p>
            <a:pPr marL="882762" lvl="2" indent="0">
              <a:buFont typeface="+mj-lt"/>
              <a:buNone/>
            </a:pP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B2206-74DF-4F70-A64A-49025D09D14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1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B2206-74DF-4F70-A64A-49025D09D14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813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527799"/>
            <a:ext cx="457199" cy="1888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DB872B7B-E1C5-4145-B098-D7237EE07C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224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E00C-4B28-46AA-9313-114BF512ECD6}" type="datetimeFigureOut">
              <a:rPr lang="en-US" smtClean="0"/>
              <a:pPr/>
              <a:t>10/5/17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4791-201E-49B4-8D0E-4722A1EE3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E00C-4B28-46AA-9313-114BF512ECD6}" type="datetimeFigureOut">
              <a:rPr lang="en-US" smtClean="0"/>
              <a:pPr/>
              <a:t>10/5/17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4791-201E-49B4-8D0E-4722A1EE3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E00C-4B28-46AA-9313-114BF512ECD6}" type="datetimeFigureOut">
              <a:rPr lang="en-US" smtClean="0"/>
              <a:pPr/>
              <a:t>10/5/17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4791-201E-49B4-8D0E-4722A1EE3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E00C-4B28-46AA-9313-114BF512ECD6}" type="datetimeFigureOut">
              <a:rPr lang="en-US" smtClean="0"/>
              <a:pPr/>
              <a:t>10/5/17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4791-201E-49B4-8D0E-4722A1EE3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E00C-4B28-46AA-9313-114BF512ECD6}" type="datetimeFigureOut">
              <a:rPr lang="en-US" smtClean="0"/>
              <a:pPr/>
              <a:t>10/5/17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4791-201E-49B4-8D0E-4722A1EE3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E00C-4B28-46AA-9313-114BF512ECD6}" type="datetimeFigureOut">
              <a:rPr lang="en-US" smtClean="0"/>
              <a:pPr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4791-201E-49B4-8D0E-4722A1EE3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E00C-4B28-46AA-9313-114BF512ECD6}" type="datetimeFigureOut">
              <a:rPr lang="en-US" smtClean="0"/>
              <a:pPr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4791-201E-49B4-8D0E-4722A1EE3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527799"/>
            <a:ext cx="457199" cy="18885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6FC07-D45E-4A28-AC78-BE657C1EC2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8"/>
          <a:stretch/>
        </p:blipFill>
        <p:spPr>
          <a:xfrm>
            <a:off x="0" y="939209"/>
            <a:ext cx="9144000" cy="485199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85800"/>
            <a:ext cx="9144000" cy="5334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verview Slid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62000" y="3124200"/>
            <a:ext cx="758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Draft – Confidential – For</a:t>
            </a:r>
            <a:r>
              <a:rPr lang="en-US" baseline="0" dirty="0">
                <a:solidFill>
                  <a:schemeClr val="bg1"/>
                </a:solidFill>
              </a:rPr>
              <a:t> MBTA Fiscal &amp; Management Control Board Review Only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72B7B-E1C5-4145-B098-D7237EE07C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761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chmere -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72B7B-E1C5-4145-B098-D7237EE07C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1295400"/>
            <a:ext cx="82296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1332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E339-B9E3-467E-ACBC-7555F25BC6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92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E00C-4B28-46AA-9313-114BF512ECD6}" type="datetimeFigureOut">
              <a:rPr lang="en-US" smtClean="0"/>
              <a:pPr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4791-201E-49B4-8D0E-4722A1EE3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E00C-4B28-46AA-9313-114BF512ECD6}" type="datetimeFigureOut">
              <a:rPr lang="en-US" smtClean="0"/>
              <a:pPr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4791-201E-49B4-8D0E-4722A1EE3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E00C-4B28-46AA-9313-114BF512ECD6}" type="datetimeFigureOut">
              <a:rPr lang="en-US" smtClean="0"/>
              <a:pPr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4791-201E-49B4-8D0E-4722A1EE3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E00C-4B28-46AA-9313-114BF512ECD6}" type="datetimeFigureOut">
              <a:rPr lang="en-US" smtClean="0"/>
              <a:pPr/>
              <a:t>10/5/17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4791-201E-49B4-8D0E-4722A1EE3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" y="685800"/>
            <a:ext cx="8991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527799"/>
            <a:ext cx="457199" cy="1888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DB872B7B-E1C5-4145-B098-D7237EE07C1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00" y="6258182"/>
            <a:ext cx="521350" cy="5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6379790"/>
            <a:ext cx="1538285" cy="31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4946" y="6304054"/>
            <a:ext cx="810822" cy="38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6400800" y="6304209"/>
            <a:ext cx="0" cy="3278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466912" y="6278116"/>
            <a:ext cx="26770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0" dirty="0" smtClean="0">
                <a:solidFill>
                  <a:schemeClr val="bg1"/>
                </a:solidFill>
              </a:rPr>
              <a:t>September 11, 2017 Joint Meeting</a:t>
            </a:r>
          </a:p>
          <a:p>
            <a:r>
              <a:rPr lang="en-US" sz="1000" baseline="0" dirty="0" err="1" smtClean="0">
                <a:solidFill>
                  <a:schemeClr val="bg1"/>
                </a:solidFill>
              </a:rPr>
              <a:t>MassDOT</a:t>
            </a:r>
            <a:r>
              <a:rPr lang="en-US" sz="1000" baseline="0" dirty="0" smtClean="0">
                <a:solidFill>
                  <a:schemeClr val="bg1"/>
                </a:solidFill>
              </a:rPr>
              <a:t> Board and </a:t>
            </a:r>
            <a:endParaRPr lang="en-US" sz="1000" baseline="0" dirty="0">
              <a:solidFill>
                <a:schemeClr val="bg1"/>
              </a:solidFill>
            </a:endParaRPr>
          </a:p>
          <a:p>
            <a:r>
              <a:rPr lang="en-US" sz="1000" baseline="0" dirty="0">
                <a:solidFill>
                  <a:schemeClr val="bg1"/>
                </a:solidFill>
              </a:rPr>
              <a:t>MBTA Fiscal &amp; Management Control Board </a:t>
            </a:r>
          </a:p>
          <a:p>
            <a:r>
              <a:rPr lang="en-US" sz="1000" baseline="0" dirty="0">
                <a:solidFill>
                  <a:schemeClr val="bg1"/>
                </a:solidFill>
              </a:rPr>
              <a:t>	</a:t>
            </a:r>
          </a:p>
          <a:p>
            <a:r>
              <a:rPr lang="en-US" sz="1000" baseline="0" dirty="0">
                <a:solidFill>
                  <a:schemeClr val="bg1"/>
                </a:solidFill>
              </a:rPr>
              <a:t>	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2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3" r:id="rId2"/>
    <p:sldLayoutId id="2147483697" r:id="rId3"/>
    <p:sldLayoutId id="2147483704" r:id="rId4"/>
    <p:sldLayoutId id="2147483719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05024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12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12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1200"/>
        </a:spcBef>
        <a:buFont typeface="Arial" pitchFamily="34" charset="0"/>
        <a:buChar char="»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9E00C-4B28-46AA-9313-114BF512ECD6}" type="datetimeFigureOut">
              <a:rPr lang="en-US" smtClean="0"/>
              <a:pPr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E4791-201E-49B4-8D0E-4722A1EE3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GLX Project</a:t>
            </a:r>
          </a:p>
        </p:txBody>
      </p:sp>
      <p:pic>
        <p:nvPicPr>
          <p:cNvPr id="6" name="Picture 5" descr="View from Monsignor O'Brien Boulevard Sketch 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109655"/>
          </a:xfrm>
          <a:prstGeom prst="rect">
            <a:avLst/>
          </a:prstGeom>
        </p:spPr>
      </p:pic>
      <p:sp>
        <p:nvSpPr>
          <p:cNvPr id="10244" name="Title 1"/>
          <p:cNvSpPr txBox="1">
            <a:spLocks/>
          </p:cNvSpPr>
          <p:nvPr/>
        </p:nvSpPr>
        <p:spPr bwMode="auto">
          <a:xfrm>
            <a:off x="452120" y="528193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4400" b="1" dirty="0">
                <a:solidFill>
                  <a:srgbClr val="11711A"/>
                </a:solidFill>
                <a:latin typeface="Helvetica" pitchFamily="34" charset="0"/>
                <a:cs typeface="Helvetica" pitchFamily="34" charset="0"/>
              </a:rPr>
              <a:t>Green Line Extension Project</a:t>
            </a:r>
            <a:endParaRPr lang="en-US" sz="4400" b="1" dirty="0">
              <a:solidFill>
                <a:schemeClr val="bg1"/>
              </a:solidFill>
              <a:latin typeface="Futura Std Medium" pitchFamily="34" charset="0"/>
            </a:endParaRPr>
          </a:p>
        </p:txBody>
      </p:sp>
      <p:pic>
        <p:nvPicPr>
          <p:cNvPr id="7" name="Picture 2" descr="Picture of Green Line Trolley Beginning of Present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21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66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" y="444501"/>
            <a:ext cx="8991600" cy="381000"/>
          </a:xfrm>
        </p:spPr>
        <p:txBody>
          <a:bodyPr/>
          <a:lstStyle/>
          <a:p>
            <a:pPr algn="ctr"/>
            <a:r>
              <a:rPr lang="en-US" sz="3200" dirty="0" smtClean="0"/>
              <a:t>Agenda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72B7B-E1C5-4145-B098-D7237EE07C1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3400" y="1219200"/>
            <a:ext cx="7848600" cy="4572000"/>
          </a:xfrm>
        </p:spPr>
        <p:txBody>
          <a:bodyPr>
            <a:normAutofit/>
          </a:bodyPr>
          <a:lstStyle/>
          <a:p>
            <a:pPr lvl="3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/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Design Build Procurement Status / Schedule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GLX Program Management/Construction Management (PMCM) Contract 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GLX Staff Deployment Status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/>
          </a:p>
          <a:p>
            <a:pPr marL="1371600" lvl="3" indent="0">
              <a:lnSpc>
                <a:spcPct val="150000"/>
              </a:lnSpc>
              <a:buNone/>
            </a:pPr>
            <a:endParaRPr lang="en-US" dirty="0"/>
          </a:p>
          <a:p>
            <a:pPr marL="1371600" lvl="3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31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1" y="276398"/>
            <a:ext cx="10515600" cy="587912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Project Schedule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81512"/>
            <a:ext cx="7772400" cy="509068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400" dirty="0"/>
              <a:t>	</a:t>
            </a:r>
            <a:r>
              <a:rPr lang="en-US" sz="1800" b="1" dirty="0"/>
              <a:t> 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400" b="1" dirty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1400" dirty="0"/>
              <a:t>Issue Final RFP				5/23/17 (Actual)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1400" dirty="0"/>
              <a:t>Alternative Technical Concept (ATC) Process	5/30/17 – 8/9/17 (Actual)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1400" dirty="0"/>
              <a:t>FTA Finance Plan Submission 		6/5/17 (Actual)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1400" dirty="0"/>
              <a:t>Design Build Proposals Due			9/28/17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1400" dirty="0"/>
              <a:t>Bid Opening/Select Design Build Entity		</a:t>
            </a:r>
            <a:r>
              <a:rPr lang="en-US" sz="1400" strike="sngStrike" dirty="0"/>
              <a:t>11/28/17  </a:t>
            </a:r>
            <a:r>
              <a:rPr lang="en-US" sz="1400" dirty="0">
                <a:solidFill>
                  <a:srgbClr val="FF0000"/>
                </a:solidFill>
              </a:rPr>
              <a:t>   11/17/17 </a:t>
            </a:r>
            <a:r>
              <a:rPr lang="en-US" sz="1400" b="1" dirty="0">
                <a:solidFill>
                  <a:srgbClr val="FF0000"/>
                </a:solidFill>
              </a:rPr>
              <a:t>(11 days early)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1400" dirty="0"/>
              <a:t>Notice to Proceed to Design Build Entity		</a:t>
            </a:r>
            <a:r>
              <a:rPr lang="en-US" sz="1400" strike="sngStrike" dirty="0"/>
              <a:t>2/9/18</a:t>
            </a:r>
            <a:r>
              <a:rPr lang="en-US" sz="1400" dirty="0"/>
              <a:t>         </a:t>
            </a:r>
            <a:r>
              <a:rPr lang="en-US" sz="1400" dirty="0">
                <a:solidFill>
                  <a:srgbClr val="FF0000"/>
                </a:solidFill>
              </a:rPr>
              <a:t>12/11/17 </a:t>
            </a:r>
            <a:r>
              <a:rPr lang="en-US" sz="1400" b="1" dirty="0">
                <a:solidFill>
                  <a:srgbClr val="FF0000"/>
                </a:solidFill>
              </a:rPr>
              <a:t>(61 days early)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1400" dirty="0"/>
              <a:t>Project Completion			12/10/21	 	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sz="1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E339-B9E3-467E-ACBC-7555F25BC63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9775738">
            <a:off x="-463028" y="1308517"/>
            <a:ext cx="3142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-DRAFT-</a:t>
            </a:r>
          </a:p>
        </p:txBody>
      </p:sp>
    </p:spTree>
    <p:extLst>
      <p:ext uri="{BB962C8B-B14F-4D97-AF65-F5344CB8AC3E}">
        <p14:creationId xmlns:p14="http://schemas.microsoft.com/office/powerpoint/2010/main" val="3053584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" y="403468"/>
            <a:ext cx="8991600" cy="381000"/>
          </a:xfrm>
        </p:spPr>
        <p:txBody>
          <a:bodyPr/>
          <a:lstStyle/>
          <a:p>
            <a:pPr algn="ctr"/>
            <a:r>
              <a:rPr lang="en-US" sz="3200" dirty="0"/>
              <a:t>GLX </a:t>
            </a:r>
            <a:r>
              <a:rPr lang="en-US" sz="3200" dirty="0" smtClean="0"/>
              <a:t>Design Build Procurement Status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72B7B-E1C5-4145-B098-D7237EE07C1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71845" y="1381476"/>
            <a:ext cx="8816926" cy="497654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000" dirty="0" smtClean="0"/>
              <a:t>Final round of Design Build (DB) team one-on-one meetings held    August 10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DBE Networking Forum hosted </a:t>
            </a:r>
            <a:r>
              <a:rPr lang="en-US" sz="2000" dirty="0" smtClean="0"/>
              <a:t>August 16</a:t>
            </a:r>
            <a:r>
              <a:rPr lang="en-US" sz="2000" baseline="30000" dirty="0" smtClean="0"/>
              <a:t>th </a:t>
            </a:r>
            <a:r>
              <a:rPr lang="en-US" sz="2000" dirty="0"/>
              <a:t>(second such event) </a:t>
            </a:r>
            <a:endParaRPr lang="en-US" sz="2000" baseline="30000" dirty="0"/>
          </a:p>
          <a:p>
            <a:pPr>
              <a:spcBef>
                <a:spcPts val="1800"/>
              </a:spcBef>
            </a:pPr>
            <a:r>
              <a:rPr lang="en-US" sz="2000" dirty="0"/>
              <a:t>Second </a:t>
            </a:r>
            <a:r>
              <a:rPr lang="en-US" sz="2000" dirty="0" smtClean="0"/>
              <a:t>Site walk </a:t>
            </a:r>
            <a:r>
              <a:rPr lang="en-US" sz="2000" dirty="0"/>
              <a:t>hosted with 3 shortlisted DB teams August 22</a:t>
            </a:r>
            <a:r>
              <a:rPr lang="en-US" sz="2000" baseline="30000" dirty="0"/>
              <a:t>nd</a:t>
            </a:r>
            <a:r>
              <a:rPr lang="en-US" sz="2000" dirty="0"/>
              <a:t>, </a:t>
            </a:r>
            <a:r>
              <a:rPr lang="en-US" sz="2000" dirty="0" smtClean="0"/>
              <a:t>23</a:t>
            </a:r>
            <a:r>
              <a:rPr lang="en-US" sz="2000" baseline="30000" dirty="0" smtClean="0"/>
              <a:t>rd</a:t>
            </a:r>
            <a:endParaRPr lang="en-US" sz="2000" dirty="0" smtClean="0"/>
          </a:p>
          <a:p>
            <a:pPr>
              <a:spcBef>
                <a:spcPts val="1800"/>
              </a:spcBef>
            </a:pPr>
            <a:r>
              <a:rPr lang="en-US" sz="2000" dirty="0" smtClean="0"/>
              <a:t>Alternative Technical Concept (ATC) process completed on August 25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DB proposals due from Design-Build teams September 28, 2017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Technical evaluation to commence upon receipt of proposals; price opening scheduled for mid-November.</a:t>
            </a:r>
          </a:p>
          <a:p>
            <a:pPr marL="1371600" lvl="3" indent="0">
              <a:spcBef>
                <a:spcPts val="1800"/>
              </a:spcBef>
              <a:buNone/>
            </a:pPr>
            <a:endParaRPr lang="en-US" sz="1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03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" y="403468"/>
            <a:ext cx="8991600" cy="381000"/>
          </a:xfrm>
        </p:spPr>
        <p:txBody>
          <a:bodyPr/>
          <a:lstStyle/>
          <a:p>
            <a:pPr algn="ctr"/>
            <a:r>
              <a:rPr lang="en-US" sz="3200" dirty="0"/>
              <a:t>GLX </a:t>
            </a:r>
            <a:r>
              <a:rPr lang="en-US" sz="3200" dirty="0" smtClean="0"/>
              <a:t>PMCM Procurement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72B7B-E1C5-4145-B098-D7237EE07C1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9599" y="1080036"/>
            <a:ext cx="8381999" cy="49765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At May 15, 2017, FMCB meeting, board approved contract to CH2M Hill for GLX Program Management/Construction Management Services ($57M)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August </a:t>
            </a:r>
            <a:r>
              <a:rPr lang="en-US" sz="2000" dirty="0"/>
              <a:t>2</a:t>
            </a:r>
            <a:r>
              <a:rPr lang="en-US" sz="2000" dirty="0" smtClean="0"/>
              <a:t>, 2017, Jacobs Engineering Group and CH2M Hill announce Jacobs Engineering Group’s acquisition of CH2M Hill.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Jacobs Engineering currently serving as the lead designer on one of the 3 competing GLX Design-Build teams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To mitigate any potential or perceived conflict of interest, CH2M Hill’s contract for GLX PMCM services was terminated August 10, 2017.</a:t>
            </a:r>
            <a:r>
              <a:rPr lang="en-US" sz="2000" dirty="0"/>
              <a:t> </a:t>
            </a: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 marL="1371600" lvl="3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00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" y="403468"/>
            <a:ext cx="8991600" cy="381000"/>
          </a:xfrm>
        </p:spPr>
        <p:txBody>
          <a:bodyPr/>
          <a:lstStyle/>
          <a:p>
            <a:pPr algn="ctr"/>
            <a:r>
              <a:rPr lang="en-US" sz="3200" dirty="0"/>
              <a:t>GLX </a:t>
            </a:r>
            <a:r>
              <a:rPr lang="en-US" sz="3200" dirty="0" smtClean="0"/>
              <a:t>PMCM Procurement (cont’d)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72B7B-E1C5-4145-B098-D7237EE07C1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9599" y="1080036"/>
            <a:ext cx="8381999" cy="49765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Termination of PMCM contract has no impact on the Design Build procurement schedule (including submission of proposals, evaluation of proposals or subsequent award of DB contract</a:t>
            </a:r>
            <a:r>
              <a:rPr lang="en-US" sz="2000" dirty="0" smtClean="0"/>
              <a:t>).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GLX Program Delivery Team coordinating with the FTA to optimize path forward.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The Program Delivery Team is also currently engaged in discussions with the potential PMCM team.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 marL="1371600" lvl="3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0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" y="403468"/>
            <a:ext cx="8991600" cy="381000"/>
          </a:xfrm>
        </p:spPr>
        <p:txBody>
          <a:bodyPr/>
          <a:lstStyle/>
          <a:p>
            <a:pPr algn="ctr"/>
            <a:r>
              <a:rPr lang="en-US" sz="3200" dirty="0" smtClean="0"/>
              <a:t>GLX Staffing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72B7B-E1C5-4145-B098-D7237EE07C1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9599" y="1080036"/>
            <a:ext cx="8381999" cy="49765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Updated GLX Resource Deployment plan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Presently 47 FTE’s supporting GLX representing MBTA staff, Design Professional and outside resources</a:t>
            </a:r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Continue ongoing MBTA hiring effort </a:t>
            </a:r>
          </a:p>
          <a:p>
            <a:pPr lvl="2">
              <a:lnSpc>
                <a:spcPct val="150000"/>
              </a:lnSpc>
            </a:pPr>
            <a:r>
              <a:rPr lang="en-US" sz="2000" dirty="0"/>
              <a:t>8</a:t>
            </a:r>
            <a:r>
              <a:rPr lang="en-US" sz="2000" dirty="0" smtClean="0"/>
              <a:t> new resources joined GLX mid-August</a:t>
            </a:r>
          </a:p>
          <a:p>
            <a:pPr lvl="2">
              <a:lnSpc>
                <a:spcPct val="150000"/>
              </a:lnSpc>
            </a:pPr>
            <a:r>
              <a:rPr lang="en-US" sz="2000" dirty="0" smtClean="0"/>
              <a:t>Presently interviewing candidates for </a:t>
            </a:r>
            <a:r>
              <a:rPr lang="en-US" sz="2000" dirty="0"/>
              <a:t>9</a:t>
            </a:r>
            <a:r>
              <a:rPr lang="en-US" sz="2000" dirty="0" smtClean="0"/>
              <a:t> additional positions</a:t>
            </a:r>
          </a:p>
          <a:p>
            <a:pPr lvl="2">
              <a:lnSpc>
                <a:spcPct val="150000"/>
              </a:lnSpc>
            </a:pPr>
            <a:r>
              <a:rPr lang="en-US" sz="2000" dirty="0" smtClean="0"/>
              <a:t>Job Postings currently open for </a:t>
            </a:r>
            <a:r>
              <a:rPr lang="en-US" sz="2000" dirty="0"/>
              <a:t>5</a:t>
            </a:r>
            <a:r>
              <a:rPr lang="en-US" sz="2000" dirty="0" smtClean="0"/>
              <a:t> additional positions</a:t>
            </a:r>
            <a:endParaRPr lang="en-US" sz="2000" dirty="0"/>
          </a:p>
          <a:p>
            <a:pPr marL="914400" lvl="2" indent="0">
              <a:lnSpc>
                <a:spcPct val="150000"/>
              </a:lnSpc>
              <a:buNone/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 marL="1371600" lvl="3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1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of Green Line Trolley Beginning of Presentation"/>
          <p:cNvPicPr>
            <a:picLocks noChangeAspect="1" noChangeArrowheads="1"/>
          </p:cNvPicPr>
          <p:nvPr/>
        </p:nvPicPr>
        <p:blipFill rotWithShape="1">
          <a:blip r:embed="rId3" cstate="print"/>
          <a:srcRect t="14197"/>
          <a:stretch/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 descr="Cover slide showing image of Green Line trolley entering station."/>
          <p:cNvSpPr txBox="1">
            <a:spLocks/>
          </p:cNvSpPr>
          <p:nvPr/>
        </p:nvSpPr>
        <p:spPr>
          <a:xfrm>
            <a:off x="0" y="56388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8746"/>
                </a:solidFill>
                <a:latin typeface="Swis721 Cn BT" pitchFamily="34" charset="0"/>
                <a:ea typeface="+mj-ea"/>
                <a:cs typeface="+mj-cs"/>
              </a:defRPr>
            </a:lvl1pPr>
          </a:lstStyle>
          <a:p>
            <a:pPr algn="ctr"/>
            <a:endParaRPr lang="en-US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Title 4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glx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6FC07-D45E-4A28-AC78-BE657C1EC28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0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X - Dark Gra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LX Theme">
      <a:majorFont>
        <a:latin typeface="Swis721 Cn BT"/>
        <a:ea typeface=""/>
        <a:cs typeface=""/>
      </a:majorFont>
      <a:minorFont>
        <a:latin typeface="Swis721 Cn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50852</TotalTime>
  <Words>367</Words>
  <Application>Microsoft Macintosh PowerPoint</Application>
  <PresentationFormat>On-screen Show (4:3)</PresentationFormat>
  <Paragraphs>75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Futura Std Medium</vt:lpstr>
      <vt:lpstr>Helvetica</vt:lpstr>
      <vt:lpstr>Swis721 Cn BT</vt:lpstr>
      <vt:lpstr>Wingdings</vt:lpstr>
      <vt:lpstr>GLX - Dark Gray</vt:lpstr>
      <vt:lpstr>Custom Design</vt:lpstr>
      <vt:lpstr>GLX Project</vt:lpstr>
      <vt:lpstr>Agenda</vt:lpstr>
      <vt:lpstr>Project Schedule Highlights</vt:lpstr>
      <vt:lpstr>GLX Design Build Procurement Status</vt:lpstr>
      <vt:lpstr>GLX PMCM Procurement</vt:lpstr>
      <vt:lpstr>GLX PMCM Procurement (cont’d)</vt:lpstr>
      <vt:lpstr>GLX Staffing</vt:lpstr>
      <vt:lpstr>glx</vt:lpstr>
    </vt:vector>
  </TitlesOfParts>
  <Company>Microsoft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Belknap</dc:creator>
  <cp:lastModifiedBy>Lewis, Stephanie</cp:lastModifiedBy>
  <cp:revision>1192</cp:revision>
  <cp:lastPrinted>2017-07-27T22:57:07Z</cp:lastPrinted>
  <dcterms:created xsi:type="dcterms:W3CDTF">2013-05-20T14:04:06Z</dcterms:created>
  <dcterms:modified xsi:type="dcterms:W3CDTF">2017-10-05T10:17:08Z</dcterms:modified>
</cp:coreProperties>
</file>