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5"/>
  </p:notesMasterIdLst>
  <p:handoutMasterIdLst>
    <p:handoutMasterId r:id="rId26"/>
  </p:handoutMasterIdLst>
  <p:sldIdLst>
    <p:sldId id="812" r:id="rId3"/>
    <p:sldId id="834" r:id="rId4"/>
    <p:sldId id="873" r:id="rId5"/>
    <p:sldId id="903" r:id="rId6"/>
    <p:sldId id="904" r:id="rId7"/>
    <p:sldId id="886" r:id="rId8"/>
    <p:sldId id="890" r:id="rId9"/>
    <p:sldId id="891" r:id="rId10"/>
    <p:sldId id="881" r:id="rId11"/>
    <p:sldId id="899" r:id="rId12"/>
    <p:sldId id="900" r:id="rId13"/>
    <p:sldId id="901" r:id="rId14"/>
    <p:sldId id="902" r:id="rId15"/>
    <p:sldId id="892" r:id="rId16"/>
    <p:sldId id="893" r:id="rId17"/>
    <p:sldId id="894" r:id="rId18"/>
    <p:sldId id="887" r:id="rId19"/>
    <p:sldId id="889" r:id="rId20"/>
    <p:sldId id="872" r:id="rId21"/>
    <p:sldId id="879" r:id="rId22"/>
    <p:sldId id="888" r:id="rId23"/>
    <p:sldId id="88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9E"/>
    <a:srgbClr val="5F2987"/>
    <a:srgbClr val="13671D"/>
    <a:srgbClr val="1C982B"/>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78" autoAdjust="0"/>
    <p:restoredTop sz="91304" autoAdjust="0"/>
  </p:normalViewPr>
  <p:slideViewPr>
    <p:cSldViewPr>
      <p:cViewPr varScale="1">
        <p:scale>
          <a:sx n="99" d="100"/>
          <a:sy n="99" d="100"/>
        </p:scale>
        <p:origin x="1640" y="168"/>
      </p:cViewPr>
      <p:guideLst>
        <p:guide orient="horz" pos="2160"/>
        <p:guide pos="2880"/>
      </p:guideLst>
    </p:cSldViewPr>
  </p:slideViewPr>
  <p:outlineViewPr>
    <p:cViewPr>
      <p:scale>
        <a:sx n="33" d="100"/>
        <a:sy n="33" d="100"/>
      </p:scale>
      <p:origin x="0" y="-26227"/>
    </p:cViewPr>
  </p:outlineViewPr>
  <p:notesTextViewPr>
    <p:cViewPr>
      <p:scale>
        <a:sx n="75" d="100"/>
        <a:sy n="75" d="100"/>
      </p:scale>
      <p:origin x="0" y="0"/>
    </p:cViewPr>
  </p:notesTextViewPr>
  <p:sorterViewPr>
    <p:cViewPr varScale="1">
      <p:scale>
        <a:sx n="100" d="100"/>
        <a:sy n="100" d="100"/>
      </p:scale>
      <p:origin x="0" y="-283"/>
    </p:cViewPr>
  </p:sorterViewPr>
  <p:notesViewPr>
    <p:cSldViewPr>
      <p:cViewPr varScale="1">
        <p:scale>
          <a:sx n="65" d="100"/>
          <a:sy n="65" d="100"/>
        </p:scale>
        <p:origin x="-328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obfil.imbcr.net\Common\QHSE\Visual%20Management\2-Operational%20Excellence\GM%20Dashboards\FMCB%20Slides.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kane\Documents\DGM\8-28-9-8.csv.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bkane\Documents\DGM\8-28-9-8.csv.xlsx" TargetMode="External"/><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bkane\Documents\DGM\8-28-9-8.cs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[FMCB Slides.xlsm]Filter!OTP</c:name>
    <c:fmtId val="-1"/>
  </c:pivotSource>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Commuter</a:t>
            </a:r>
            <a:r>
              <a:rPr lang="en-US" sz="1600" baseline="0"/>
              <a:t> Rail OTP</a:t>
            </a:r>
            <a:endParaRPr lang="en-US" sz="1600"/>
          </a:p>
        </c:rich>
      </c:tx>
      <c:layout>
        <c:manualLayout>
          <c:xMode val="edge"/>
          <c:yMode val="edge"/>
          <c:x val="0.402397997444728"/>
          <c:y val="0.0"/>
        </c:manualLayout>
      </c:layout>
      <c:overlay val="0"/>
      <c:spPr>
        <a:noFill/>
        <a:ln>
          <a:noFill/>
        </a:ln>
        <a:effectLst/>
      </c:spPr>
    </c:title>
    <c:autoTitleDeleted val="0"/>
    <c:pivotFmts>
      <c:pivotFmt>
        <c:idx val="0"/>
        <c:spPr>
          <a:solidFill>
            <a:schemeClr val="accent1"/>
          </a:solidFill>
          <a:ln w="28575" cap="rnd">
            <a:solidFill>
              <a:schemeClr val="accent4"/>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6"/>
            </a:solidFill>
            <a:prstDash val="dash"/>
            <a:round/>
          </a:ln>
          <a:effectLst/>
        </c:spPr>
        <c:marker>
          <c:symbol val="none"/>
        </c:marker>
      </c:pivotFmt>
      <c:pivotFmt>
        <c:idx val="3"/>
        <c:spPr>
          <a:solidFill>
            <a:schemeClr val="accent1"/>
          </a:solidFill>
          <a:ln w="28575" cap="rnd">
            <a:solidFill>
              <a:schemeClr val="accent4"/>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6"/>
            </a:solidFill>
            <a:prstDash val="dash"/>
            <a:round/>
          </a:ln>
          <a:effectLst/>
        </c:spPr>
        <c:marker>
          <c:symbol val="none"/>
        </c:marker>
      </c:pivotFmt>
      <c:pivotFmt>
        <c:idx val="6"/>
        <c:spPr>
          <a:solidFill>
            <a:schemeClr val="accent1"/>
          </a:solidFill>
          <a:ln w="28575" cap="rnd">
            <a:solidFill>
              <a:schemeClr val="accent4"/>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6"/>
            </a:solidFill>
            <a:prstDash val="dash"/>
            <a:round/>
          </a:ln>
          <a:effectLst/>
        </c:spPr>
        <c:marker>
          <c:symbol val="none"/>
        </c:marker>
      </c:pivotFmt>
      <c:pivotFmt>
        <c:idx val="9"/>
        <c:spPr>
          <a:solidFill>
            <a:schemeClr val="accent1"/>
          </a:solidFill>
          <a:ln w="28575" cap="rnd">
            <a:solidFill>
              <a:schemeClr val="accent4"/>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6"/>
            </a:solidFill>
            <a:prstDash val="dash"/>
            <a:round/>
          </a:ln>
          <a:effectLst/>
        </c:spPr>
        <c:marker>
          <c:symbol val="none"/>
        </c:marker>
      </c:pivotFmt>
      <c:pivotFmt>
        <c:idx val="12"/>
        <c:spPr>
          <a:solidFill>
            <a:schemeClr val="accent1"/>
          </a:solidFill>
          <a:ln w="28575" cap="rnd">
            <a:solidFill>
              <a:schemeClr val="accent4"/>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6"/>
            </a:solidFill>
            <a:prstDash val="dash"/>
            <a:round/>
          </a:ln>
          <a:effectLst/>
        </c:spPr>
        <c:marker>
          <c:symbol val="none"/>
        </c:marker>
      </c:pivotFmt>
    </c:pivotFmts>
    <c:plotArea>
      <c:layout>
        <c:manualLayout>
          <c:layoutTarget val="inner"/>
          <c:xMode val="edge"/>
          <c:yMode val="edge"/>
          <c:x val="0.0351662292213473"/>
          <c:y val="0.114285671433944"/>
          <c:w val="0.964833770778652"/>
          <c:h val="0.566270128882591"/>
        </c:manualLayout>
      </c:layout>
      <c:lineChart>
        <c:grouping val="standard"/>
        <c:varyColors val="0"/>
        <c:ser>
          <c:idx val="0"/>
          <c:order val="0"/>
          <c:tx>
            <c:strRef>
              <c:f>Filter!$B$9:$B$10</c:f>
              <c:strCache>
                <c:ptCount val="1"/>
                <c:pt idx="0">
                  <c:v>Actual OTP</c:v>
                </c:pt>
              </c:strCache>
            </c:strRef>
          </c:tx>
          <c:spPr>
            <a:ln w="28575" cap="rnd">
              <a:solidFill>
                <a:schemeClr val="accent4"/>
              </a:solidFill>
              <a:round/>
            </a:ln>
            <a:effectLst/>
          </c:spPr>
          <c:marker>
            <c:symbol val="none"/>
          </c:marker>
          <c:cat>
            <c:strRef>
              <c:f>Filter!$A$11:$A$38</c:f>
              <c:strCache>
                <c:ptCount val="28"/>
                <c:pt idx="0">
                  <c:v>6/26/2017</c:v>
                </c:pt>
                <c:pt idx="1">
                  <c:v>6/27/2017</c:v>
                </c:pt>
                <c:pt idx="2">
                  <c:v>6/28/2017</c:v>
                </c:pt>
                <c:pt idx="3">
                  <c:v>6/29/2017</c:v>
                </c:pt>
                <c:pt idx="4">
                  <c:v>6/30/2017</c:v>
                </c:pt>
                <c:pt idx="5">
                  <c:v>7/1/2017</c:v>
                </c:pt>
                <c:pt idx="6">
                  <c:v>7/2/2017</c:v>
                </c:pt>
                <c:pt idx="7">
                  <c:v>7/3/2017</c:v>
                </c:pt>
                <c:pt idx="8">
                  <c:v>7/4/2017</c:v>
                </c:pt>
                <c:pt idx="9">
                  <c:v>7/5/2017</c:v>
                </c:pt>
                <c:pt idx="10">
                  <c:v>7/6/2017</c:v>
                </c:pt>
                <c:pt idx="11">
                  <c:v>7/7/2017</c:v>
                </c:pt>
                <c:pt idx="12">
                  <c:v>7/8/2017</c:v>
                </c:pt>
                <c:pt idx="13">
                  <c:v>7/9/2017</c:v>
                </c:pt>
                <c:pt idx="14">
                  <c:v>7/10/2017</c:v>
                </c:pt>
                <c:pt idx="15">
                  <c:v>7/11/2017</c:v>
                </c:pt>
                <c:pt idx="16">
                  <c:v>7/12/2017</c:v>
                </c:pt>
                <c:pt idx="17">
                  <c:v>7/13/2017</c:v>
                </c:pt>
                <c:pt idx="18">
                  <c:v>7/14/2017</c:v>
                </c:pt>
                <c:pt idx="19">
                  <c:v>7/15/2017</c:v>
                </c:pt>
                <c:pt idx="20">
                  <c:v>7/16/2017</c:v>
                </c:pt>
                <c:pt idx="21">
                  <c:v>7/17/2017</c:v>
                </c:pt>
                <c:pt idx="22">
                  <c:v>7/18/2017</c:v>
                </c:pt>
                <c:pt idx="23">
                  <c:v>7/19/2017</c:v>
                </c:pt>
                <c:pt idx="24">
                  <c:v>7/20/2017</c:v>
                </c:pt>
                <c:pt idx="25">
                  <c:v>7/21/2017</c:v>
                </c:pt>
                <c:pt idx="26">
                  <c:v>7/22/2017</c:v>
                </c:pt>
                <c:pt idx="27">
                  <c:v>7/23/2017</c:v>
                </c:pt>
              </c:strCache>
            </c:strRef>
          </c:cat>
          <c:val>
            <c:numRef>
              <c:f>Filter!$B$11:$B$38</c:f>
              <c:numCache>
                <c:formatCode>0.00%</c:formatCode>
                <c:ptCount val="28"/>
                <c:pt idx="0">
                  <c:v>0.837573385518591</c:v>
                </c:pt>
                <c:pt idx="1">
                  <c:v>0.929549902152642</c:v>
                </c:pt>
                <c:pt idx="2">
                  <c:v>0.913894324853229</c:v>
                </c:pt>
                <c:pt idx="3">
                  <c:v>0.88454011741683</c:v>
                </c:pt>
                <c:pt idx="4">
                  <c:v>0.913894324853229</c:v>
                </c:pt>
                <c:pt idx="5">
                  <c:v>0.86818181818182</c:v>
                </c:pt>
                <c:pt idx="6">
                  <c:v>0.927835051546393</c:v>
                </c:pt>
                <c:pt idx="7">
                  <c:v>0.949119373776908</c:v>
                </c:pt>
                <c:pt idx="8">
                  <c:v>0.904545454545455</c:v>
                </c:pt>
                <c:pt idx="9">
                  <c:v>0.908023483365949</c:v>
                </c:pt>
                <c:pt idx="10">
                  <c:v>0.933463796477495</c:v>
                </c:pt>
                <c:pt idx="11">
                  <c:v>0.909980430528378</c:v>
                </c:pt>
                <c:pt idx="12">
                  <c:v>0.958762886597938</c:v>
                </c:pt>
                <c:pt idx="13">
                  <c:v>0.904761904761904</c:v>
                </c:pt>
                <c:pt idx="14">
                  <c:v>0.89041095890411</c:v>
                </c:pt>
                <c:pt idx="15">
                  <c:v>0.915851272015656</c:v>
                </c:pt>
                <c:pt idx="16">
                  <c:v>0.831702544031311</c:v>
                </c:pt>
                <c:pt idx="17">
                  <c:v>0.88454011741683</c:v>
                </c:pt>
                <c:pt idx="18">
                  <c:v>0.91976516634051</c:v>
                </c:pt>
                <c:pt idx="19">
                  <c:v>0.907216494845359</c:v>
                </c:pt>
                <c:pt idx="20">
                  <c:v>0.857142857142858</c:v>
                </c:pt>
                <c:pt idx="21">
                  <c:v>0.905511811023622</c:v>
                </c:pt>
                <c:pt idx="22">
                  <c:v>0.889763779527559</c:v>
                </c:pt>
                <c:pt idx="23">
                  <c:v>0.911242603550296</c:v>
                </c:pt>
                <c:pt idx="24">
                  <c:v>0.877952755905512</c:v>
                </c:pt>
                <c:pt idx="25">
                  <c:v>0.937007874015748</c:v>
                </c:pt>
                <c:pt idx="26">
                  <c:v>0.938144329896906</c:v>
                </c:pt>
                <c:pt idx="27">
                  <c:v>0.892857142857143</c:v>
                </c:pt>
              </c:numCache>
            </c:numRef>
          </c:val>
          <c:smooth val="0"/>
          <c:extLst xmlns:c16r2="http://schemas.microsoft.com/office/drawing/2015/06/chart">
            <c:ext xmlns:c16="http://schemas.microsoft.com/office/drawing/2014/chart" uri="{C3380CC4-5D6E-409C-BE32-E72D297353CC}">
              <c16:uniqueId val="{00000000-7EA8-4585-8699-07B66EE58B0C}"/>
            </c:ext>
          </c:extLst>
        </c:ser>
        <c:ser>
          <c:idx val="1"/>
          <c:order val="1"/>
          <c:tx>
            <c:strRef>
              <c:f>Filter!$C$9:$C$10</c:f>
              <c:strCache>
                <c:ptCount val="1"/>
                <c:pt idx="0">
                  <c:v>OTP Under 10 minutes</c:v>
                </c:pt>
              </c:strCache>
            </c:strRef>
          </c:tx>
          <c:spPr>
            <a:ln w="28575" cap="rnd">
              <a:solidFill>
                <a:schemeClr val="accent1"/>
              </a:solidFill>
              <a:round/>
            </a:ln>
            <a:effectLst/>
          </c:spPr>
          <c:marker>
            <c:symbol val="none"/>
          </c:marker>
          <c:cat>
            <c:strRef>
              <c:f>Filter!$A$11:$A$38</c:f>
              <c:strCache>
                <c:ptCount val="28"/>
                <c:pt idx="0">
                  <c:v>6/26/2017</c:v>
                </c:pt>
                <c:pt idx="1">
                  <c:v>6/27/2017</c:v>
                </c:pt>
                <c:pt idx="2">
                  <c:v>6/28/2017</c:v>
                </c:pt>
                <c:pt idx="3">
                  <c:v>6/29/2017</c:v>
                </c:pt>
                <c:pt idx="4">
                  <c:v>6/30/2017</c:v>
                </c:pt>
                <c:pt idx="5">
                  <c:v>7/1/2017</c:v>
                </c:pt>
                <c:pt idx="6">
                  <c:v>7/2/2017</c:v>
                </c:pt>
                <c:pt idx="7">
                  <c:v>7/3/2017</c:v>
                </c:pt>
                <c:pt idx="8">
                  <c:v>7/4/2017</c:v>
                </c:pt>
                <c:pt idx="9">
                  <c:v>7/5/2017</c:v>
                </c:pt>
                <c:pt idx="10">
                  <c:v>7/6/2017</c:v>
                </c:pt>
                <c:pt idx="11">
                  <c:v>7/7/2017</c:v>
                </c:pt>
                <c:pt idx="12">
                  <c:v>7/8/2017</c:v>
                </c:pt>
                <c:pt idx="13">
                  <c:v>7/9/2017</c:v>
                </c:pt>
                <c:pt idx="14">
                  <c:v>7/10/2017</c:v>
                </c:pt>
                <c:pt idx="15">
                  <c:v>7/11/2017</c:v>
                </c:pt>
                <c:pt idx="16">
                  <c:v>7/12/2017</c:v>
                </c:pt>
                <c:pt idx="17">
                  <c:v>7/13/2017</c:v>
                </c:pt>
                <c:pt idx="18">
                  <c:v>7/14/2017</c:v>
                </c:pt>
                <c:pt idx="19">
                  <c:v>7/15/2017</c:v>
                </c:pt>
                <c:pt idx="20">
                  <c:v>7/16/2017</c:v>
                </c:pt>
                <c:pt idx="21">
                  <c:v>7/17/2017</c:v>
                </c:pt>
                <c:pt idx="22">
                  <c:v>7/18/2017</c:v>
                </c:pt>
                <c:pt idx="23">
                  <c:v>7/19/2017</c:v>
                </c:pt>
                <c:pt idx="24">
                  <c:v>7/20/2017</c:v>
                </c:pt>
                <c:pt idx="25">
                  <c:v>7/21/2017</c:v>
                </c:pt>
                <c:pt idx="26">
                  <c:v>7/22/2017</c:v>
                </c:pt>
                <c:pt idx="27">
                  <c:v>7/23/2017</c:v>
                </c:pt>
              </c:strCache>
            </c:strRef>
          </c:cat>
          <c:val>
            <c:numRef>
              <c:f>Filter!$C$11:$C$38</c:f>
              <c:numCache>
                <c:formatCode>0.00%</c:formatCode>
                <c:ptCount val="28"/>
                <c:pt idx="0">
                  <c:v>0.941291585127202</c:v>
                </c:pt>
                <c:pt idx="1">
                  <c:v>0.968688845401176</c:v>
                </c:pt>
                <c:pt idx="2">
                  <c:v>0.962818003913896</c:v>
                </c:pt>
                <c:pt idx="3">
                  <c:v>0.939334637964776</c:v>
                </c:pt>
                <c:pt idx="4">
                  <c:v>0.951076320939335</c:v>
                </c:pt>
                <c:pt idx="5">
                  <c:v>0.922727272727273</c:v>
                </c:pt>
                <c:pt idx="6">
                  <c:v>0.953608247422682</c:v>
                </c:pt>
                <c:pt idx="7">
                  <c:v>0.972602739726027</c:v>
                </c:pt>
                <c:pt idx="8">
                  <c:v>0.954545454545456</c:v>
                </c:pt>
                <c:pt idx="9">
                  <c:v>0.951076320939335</c:v>
                </c:pt>
                <c:pt idx="10">
                  <c:v>0.980430528375732</c:v>
                </c:pt>
                <c:pt idx="11">
                  <c:v>0.949119373776908</c:v>
                </c:pt>
                <c:pt idx="12">
                  <c:v>0.979381443298969</c:v>
                </c:pt>
                <c:pt idx="13">
                  <c:v>0.940476190476191</c:v>
                </c:pt>
                <c:pt idx="14">
                  <c:v>0.949119373776908</c:v>
                </c:pt>
                <c:pt idx="15">
                  <c:v>0.964774951076321</c:v>
                </c:pt>
                <c:pt idx="16">
                  <c:v>0.89041095890411</c:v>
                </c:pt>
                <c:pt idx="17">
                  <c:v>0.941291585127202</c:v>
                </c:pt>
                <c:pt idx="18">
                  <c:v>0.949119373776908</c:v>
                </c:pt>
                <c:pt idx="19">
                  <c:v>0.974226804123712</c:v>
                </c:pt>
                <c:pt idx="20">
                  <c:v>0.910714285714286</c:v>
                </c:pt>
                <c:pt idx="21">
                  <c:v>0.952755905511812</c:v>
                </c:pt>
                <c:pt idx="22">
                  <c:v>0.952755905511812</c:v>
                </c:pt>
                <c:pt idx="23">
                  <c:v>0.970414201183432</c:v>
                </c:pt>
                <c:pt idx="24">
                  <c:v>0.933070866141733</c:v>
                </c:pt>
                <c:pt idx="25">
                  <c:v>0.990157480314959</c:v>
                </c:pt>
                <c:pt idx="26">
                  <c:v>0.974226804123712</c:v>
                </c:pt>
                <c:pt idx="27">
                  <c:v>0.916666666666666</c:v>
                </c:pt>
              </c:numCache>
            </c:numRef>
          </c:val>
          <c:smooth val="0"/>
          <c:extLst xmlns:c16r2="http://schemas.microsoft.com/office/drawing/2015/06/chart">
            <c:ext xmlns:c16="http://schemas.microsoft.com/office/drawing/2014/chart" uri="{C3380CC4-5D6E-409C-BE32-E72D297353CC}">
              <c16:uniqueId val="{00000001-7EA8-4585-8699-07B66EE58B0C}"/>
            </c:ext>
          </c:extLst>
        </c:ser>
        <c:ser>
          <c:idx val="2"/>
          <c:order val="2"/>
          <c:tx>
            <c:strRef>
              <c:f>Filter!$D$9:$D$10</c:f>
              <c:strCache>
                <c:ptCount val="1"/>
                <c:pt idx="0">
                  <c:v>OTP Target</c:v>
                </c:pt>
              </c:strCache>
            </c:strRef>
          </c:tx>
          <c:spPr>
            <a:ln w="28575" cap="rnd">
              <a:solidFill>
                <a:schemeClr val="accent6"/>
              </a:solidFill>
              <a:prstDash val="dash"/>
              <a:round/>
            </a:ln>
            <a:effectLst/>
          </c:spPr>
          <c:marker>
            <c:symbol val="none"/>
          </c:marker>
          <c:cat>
            <c:strRef>
              <c:f>Filter!$A$11:$A$38</c:f>
              <c:strCache>
                <c:ptCount val="28"/>
                <c:pt idx="0">
                  <c:v>6/26/2017</c:v>
                </c:pt>
                <c:pt idx="1">
                  <c:v>6/27/2017</c:v>
                </c:pt>
                <c:pt idx="2">
                  <c:v>6/28/2017</c:v>
                </c:pt>
                <c:pt idx="3">
                  <c:v>6/29/2017</c:v>
                </c:pt>
                <c:pt idx="4">
                  <c:v>6/30/2017</c:v>
                </c:pt>
                <c:pt idx="5">
                  <c:v>7/1/2017</c:v>
                </c:pt>
                <c:pt idx="6">
                  <c:v>7/2/2017</c:v>
                </c:pt>
                <c:pt idx="7">
                  <c:v>7/3/2017</c:v>
                </c:pt>
                <c:pt idx="8">
                  <c:v>7/4/2017</c:v>
                </c:pt>
                <c:pt idx="9">
                  <c:v>7/5/2017</c:v>
                </c:pt>
                <c:pt idx="10">
                  <c:v>7/6/2017</c:v>
                </c:pt>
                <c:pt idx="11">
                  <c:v>7/7/2017</c:v>
                </c:pt>
                <c:pt idx="12">
                  <c:v>7/8/2017</c:v>
                </c:pt>
                <c:pt idx="13">
                  <c:v>7/9/2017</c:v>
                </c:pt>
                <c:pt idx="14">
                  <c:v>7/10/2017</c:v>
                </c:pt>
                <c:pt idx="15">
                  <c:v>7/11/2017</c:v>
                </c:pt>
                <c:pt idx="16">
                  <c:v>7/12/2017</c:v>
                </c:pt>
                <c:pt idx="17">
                  <c:v>7/13/2017</c:v>
                </c:pt>
                <c:pt idx="18">
                  <c:v>7/14/2017</c:v>
                </c:pt>
                <c:pt idx="19">
                  <c:v>7/15/2017</c:v>
                </c:pt>
                <c:pt idx="20">
                  <c:v>7/16/2017</c:v>
                </c:pt>
                <c:pt idx="21">
                  <c:v>7/17/2017</c:v>
                </c:pt>
                <c:pt idx="22">
                  <c:v>7/18/2017</c:v>
                </c:pt>
                <c:pt idx="23">
                  <c:v>7/19/2017</c:v>
                </c:pt>
                <c:pt idx="24">
                  <c:v>7/20/2017</c:v>
                </c:pt>
                <c:pt idx="25">
                  <c:v>7/21/2017</c:v>
                </c:pt>
                <c:pt idx="26">
                  <c:v>7/22/2017</c:v>
                </c:pt>
                <c:pt idx="27">
                  <c:v>7/23/2017</c:v>
                </c:pt>
              </c:strCache>
            </c:strRef>
          </c:cat>
          <c:val>
            <c:numRef>
              <c:f>Filter!$D$11:$D$38</c:f>
              <c:numCache>
                <c:formatCode>0.00%</c:formatCode>
                <c:ptCount val="28"/>
                <c:pt idx="0">
                  <c:v>0.9</c:v>
                </c:pt>
                <c:pt idx="1">
                  <c:v>0.9</c:v>
                </c:pt>
                <c:pt idx="2">
                  <c:v>0.9</c:v>
                </c:pt>
                <c:pt idx="3">
                  <c:v>0.9</c:v>
                </c:pt>
                <c:pt idx="4">
                  <c:v>0.9</c:v>
                </c:pt>
                <c:pt idx="5">
                  <c:v>0.9</c:v>
                </c:pt>
                <c:pt idx="6">
                  <c:v>0.9</c:v>
                </c:pt>
                <c:pt idx="7">
                  <c:v>0.9</c:v>
                </c:pt>
                <c:pt idx="8">
                  <c:v>0.9</c:v>
                </c:pt>
                <c:pt idx="9">
                  <c:v>0.9</c:v>
                </c:pt>
                <c:pt idx="10">
                  <c:v>0.9</c:v>
                </c:pt>
                <c:pt idx="11">
                  <c:v>0.9</c:v>
                </c:pt>
                <c:pt idx="12">
                  <c:v>0.9</c:v>
                </c:pt>
                <c:pt idx="13">
                  <c:v>0.9</c:v>
                </c:pt>
                <c:pt idx="14">
                  <c:v>0.9</c:v>
                </c:pt>
                <c:pt idx="15">
                  <c:v>0.9</c:v>
                </c:pt>
                <c:pt idx="16">
                  <c:v>0.9</c:v>
                </c:pt>
                <c:pt idx="17">
                  <c:v>0.9</c:v>
                </c:pt>
                <c:pt idx="18">
                  <c:v>0.9</c:v>
                </c:pt>
                <c:pt idx="19">
                  <c:v>0.9</c:v>
                </c:pt>
                <c:pt idx="20">
                  <c:v>0.9</c:v>
                </c:pt>
                <c:pt idx="21">
                  <c:v>0.9</c:v>
                </c:pt>
                <c:pt idx="22">
                  <c:v>0.9</c:v>
                </c:pt>
                <c:pt idx="23">
                  <c:v>0.9</c:v>
                </c:pt>
                <c:pt idx="24">
                  <c:v>0.9</c:v>
                </c:pt>
                <c:pt idx="25">
                  <c:v>0.9</c:v>
                </c:pt>
                <c:pt idx="26">
                  <c:v>0.9</c:v>
                </c:pt>
                <c:pt idx="27">
                  <c:v>0.9</c:v>
                </c:pt>
              </c:numCache>
            </c:numRef>
          </c:val>
          <c:smooth val="0"/>
          <c:extLst xmlns:c16r2="http://schemas.microsoft.com/office/drawing/2015/06/chart">
            <c:ext xmlns:c16="http://schemas.microsoft.com/office/drawing/2014/chart" uri="{C3380CC4-5D6E-409C-BE32-E72D297353CC}">
              <c16:uniqueId val="{00000002-7EA8-4585-8699-07B66EE58B0C}"/>
            </c:ext>
          </c:extLst>
        </c:ser>
        <c:dLbls>
          <c:showLegendKey val="0"/>
          <c:showVal val="0"/>
          <c:showCatName val="0"/>
          <c:showSerName val="0"/>
          <c:showPercent val="0"/>
          <c:showBubbleSize val="0"/>
        </c:dLbls>
        <c:smooth val="0"/>
        <c:axId val="901132496"/>
        <c:axId val="901207488"/>
      </c:lineChart>
      <c:catAx>
        <c:axId val="90113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01207488"/>
        <c:crosses val="autoZero"/>
        <c:auto val="1"/>
        <c:lblAlgn val="ctr"/>
        <c:lblOffset val="100"/>
        <c:noMultiLvlLbl val="0"/>
      </c:catAx>
      <c:valAx>
        <c:axId val="901207488"/>
        <c:scaling>
          <c:orientation val="minMax"/>
          <c:max val="1.0"/>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01132496"/>
        <c:crosses val="autoZero"/>
        <c:crossBetween val="between"/>
        <c:majorUnit val="0.05"/>
      </c:valAx>
      <c:spPr>
        <a:noFill/>
        <a:ln>
          <a:noFill/>
        </a:ln>
        <a:effectLst/>
      </c:spPr>
    </c:plotArea>
    <c:legend>
      <c:legendPos val="r"/>
      <c:layout>
        <c:manualLayout>
          <c:xMode val="edge"/>
          <c:yMode val="edge"/>
          <c:x val="5.94520279559616E-5"/>
          <c:y val="0.927082142076437"/>
          <c:w val="0.999940547972044"/>
          <c:h val="0.069644518318515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00ADAF"/>
      </a:solidFill>
      <a:round/>
    </a:ln>
    <a:effectLst/>
  </c:spPr>
  <c:txPr>
    <a:bodyPr/>
    <a:lstStyle/>
    <a:p>
      <a:pPr>
        <a:defRPr/>
      </a:pPr>
      <a:endParaRPr lang="en-US"/>
    </a:p>
  </c:txPr>
  <c:externalData r:id="rId2">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2542664898896"/>
          <c:y val="0.0928127259580622"/>
          <c:w val="0.889667367730955"/>
          <c:h val="0.759469599922569"/>
        </c:manualLayout>
      </c:layout>
      <c:barChart>
        <c:barDir val="col"/>
        <c:grouping val="clustered"/>
        <c:varyColors val="0"/>
        <c:ser>
          <c:idx val="0"/>
          <c:order val="0"/>
          <c:tx>
            <c:strRef>
              <c:f>Sheet7!$B$1</c:f>
              <c:strCache>
                <c:ptCount val="1"/>
                <c:pt idx="0">
                  <c:v>Red</c:v>
                </c:pt>
              </c:strCache>
            </c:strRef>
          </c:tx>
          <c:spPr>
            <a:solidFill>
              <a:srgbClr val="FF0000"/>
            </a:solidFill>
            <a:ln>
              <a:solidFill>
                <a:srgbClr val="00B050"/>
              </a:solidFill>
              <a:prstDash val="solid"/>
            </a:ln>
            <a:effectLst/>
          </c:spPr>
          <c:invertIfNegative val="0"/>
          <c:cat>
            <c:strRef>
              <c:f>Sheet7!$A$2:$A$11</c:f>
              <c:strCache>
                <c:ptCount val="10"/>
                <c:pt idx="0">
                  <c:v>Aug 28</c:v>
                </c:pt>
                <c:pt idx="1">
                  <c:v>Aug 29</c:v>
                </c:pt>
                <c:pt idx="2">
                  <c:v>Aug 30</c:v>
                </c:pt>
                <c:pt idx="3">
                  <c:v>Aug 31</c:v>
                </c:pt>
                <c:pt idx="4">
                  <c:v>Sept 1</c:v>
                </c:pt>
                <c:pt idx="5">
                  <c:v>Sept 4</c:v>
                </c:pt>
                <c:pt idx="6">
                  <c:v>Sept 5</c:v>
                </c:pt>
                <c:pt idx="7">
                  <c:v>Sept 6</c:v>
                </c:pt>
                <c:pt idx="8">
                  <c:v>Sept 7</c:v>
                </c:pt>
                <c:pt idx="9">
                  <c:v>Sept 8</c:v>
                </c:pt>
              </c:strCache>
            </c:strRef>
          </c:cat>
          <c:val>
            <c:numRef>
              <c:f>Sheet7!$B$2:$B$11</c:f>
              <c:numCache>
                <c:formatCode>0.0%</c:formatCode>
                <c:ptCount val="10"/>
                <c:pt idx="0">
                  <c:v>0.930516723152397</c:v>
                </c:pt>
                <c:pt idx="1">
                  <c:v>0.956255499303082</c:v>
                </c:pt>
                <c:pt idx="2">
                  <c:v>0.935401061150587</c:v>
                </c:pt>
                <c:pt idx="3">
                  <c:v>0.937837107194498</c:v>
                </c:pt>
                <c:pt idx="4">
                  <c:v>0.839146313324592</c:v>
                </c:pt>
                <c:pt idx="5">
                  <c:v>0.928461518594523</c:v>
                </c:pt>
                <c:pt idx="6">
                  <c:v>0.846712881999942</c:v>
                </c:pt>
                <c:pt idx="7">
                  <c:v>0.894341797897933</c:v>
                </c:pt>
                <c:pt idx="8">
                  <c:v>0.875791169355968</c:v>
                </c:pt>
                <c:pt idx="9">
                  <c:v>0.915751775840398</c:v>
                </c:pt>
              </c:numCache>
            </c:numRef>
          </c:val>
        </c:ser>
        <c:ser>
          <c:idx val="1"/>
          <c:order val="1"/>
          <c:tx>
            <c:strRef>
              <c:f>Sheet7!$C$1</c:f>
              <c:strCache>
                <c:ptCount val="1"/>
                <c:pt idx="0">
                  <c:v>Orange</c:v>
                </c:pt>
              </c:strCache>
            </c:strRef>
          </c:tx>
          <c:spPr>
            <a:solidFill>
              <a:srgbClr val="FFC000"/>
            </a:solidFill>
            <a:ln>
              <a:noFill/>
            </a:ln>
            <a:effectLst/>
          </c:spPr>
          <c:invertIfNegative val="0"/>
          <c:cat>
            <c:strRef>
              <c:f>Sheet7!$A$2:$A$11</c:f>
              <c:strCache>
                <c:ptCount val="10"/>
                <c:pt idx="0">
                  <c:v>Aug 28</c:v>
                </c:pt>
                <c:pt idx="1">
                  <c:v>Aug 29</c:v>
                </c:pt>
                <c:pt idx="2">
                  <c:v>Aug 30</c:v>
                </c:pt>
                <c:pt idx="3">
                  <c:v>Aug 31</c:v>
                </c:pt>
                <c:pt idx="4">
                  <c:v>Sept 1</c:v>
                </c:pt>
                <c:pt idx="5">
                  <c:v>Sept 4</c:v>
                </c:pt>
                <c:pt idx="6">
                  <c:v>Sept 5</c:v>
                </c:pt>
                <c:pt idx="7">
                  <c:v>Sept 6</c:v>
                </c:pt>
                <c:pt idx="8">
                  <c:v>Sept 7</c:v>
                </c:pt>
                <c:pt idx="9">
                  <c:v>Sept 8</c:v>
                </c:pt>
              </c:strCache>
            </c:strRef>
          </c:cat>
          <c:val>
            <c:numRef>
              <c:f>Sheet7!$C$2:$C$11</c:f>
              <c:numCache>
                <c:formatCode>0.0%</c:formatCode>
                <c:ptCount val="10"/>
                <c:pt idx="0">
                  <c:v>0.903215021266731</c:v>
                </c:pt>
                <c:pt idx="1">
                  <c:v>0.948013920110746</c:v>
                </c:pt>
                <c:pt idx="2">
                  <c:v>0.895633316635859</c:v>
                </c:pt>
                <c:pt idx="3">
                  <c:v>0.930389773755718</c:v>
                </c:pt>
                <c:pt idx="4">
                  <c:v>0.878659474566584</c:v>
                </c:pt>
                <c:pt idx="5">
                  <c:v>0.895247752017193</c:v>
                </c:pt>
                <c:pt idx="6">
                  <c:v>0.900623105610488</c:v>
                </c:pt>
                <c:pt idx="7">
                  <c:v>0.932966171341359</c:v>
                </c:pt>
                <c:pt idx="8">
                  <c:v>0.919128592464515</c:v>
                </c:pt>
                <c:pt idx="9">
                  <c:v>0.946146374737261</c:v>
                </c:pt>
              </c:numCache>
            </c:numRef>
          </c:val>
        </c:ser>
        <c:ser>
          <c:idx val="2"/>
          <c:order val="2"/>
          <c:tx>
            <c:strRef>
              <c:f>Sheet7!$D$1</c:f>
              <c:strCache>
                <c:ptCount val="1"/>
                <c:pt idx="0">
                  <c:v>Blue</c:v>
                </c:pt>
              </c:strCache>
            </c:strRef>
          </c:tx>
          <c:spPr>
            <a:solidFill>
              <a:srgbClr val="0070C0"/>
            </a:solidFill>
            <a:ln>
              <a:noFill/>
            </a:ln>
            <a:effectLst/>
          </c:spPr>
          <c:invertIfNegative val="0"/>
          <c:cat>
            <c:strRef>
              <c:f>Sheet7!$A$2:$A$11</c:f>
              <c:strCache>
                <c:ptCount val="10"/>
                <c:pt idx="0">
                  <c:v>Aug 28</c:v>
                </c:pt>
                <c:pt idx="1">
                  <c:v>Aug 29</c:v>
                </c:pt>
                <c:pt idx="2">
                  <c:v>Aug 30</c:v>
                </c:pt>
                <c:pt idx="3">
                  <c:v>Aug 31</c:v>
                </c:pt>
                <c:pt idx="4">
                  <c:v>Sept 1</c:v>
                </c:pt>
                <c:pt idx="5">
                  <c:v>Sept 4</c:v>
                </c:pt>
                <c:pt idx="6">
                  <c:v>Sept 5</c:v>
                </c:pt>
                <c:pt idx="7">
                  <c:v>Sept 6</c:v>
                </c:pt>
                <c:pt idx="8">
                  <c:v>Sept 7</c:v>
                </c:pt>
                <c:pt idx="9">
                  <c:v>Sept 8</c:v>
                </c:pt>
              </c:strCache>
            </c:strRef>
          </c:cat>
          <c:val>
            <c:numRef>
              <c:f>Sheet7!$D$2:$D$11</c:f>
              <c:numCache>
                <c:formatCode>0.0%</c:formatCode>
                <c:ptCount val="10"/>
                <c:pt idx="0">
                  <c:v>0.948081577908513</c:v>
                </c:pt>
                <c:pt idx="1">
                  <c:v>0.930999048024032</c:v>
                </c:pt>
                <c:pt idx="2">
                  <c:v>0.965179765566288</c:v>
                </c:pt>
                <c:pt idx="3">
                  <c:v>0.933830145384617</c:v>
                </c:pt>
                <c:pt idx="4">
                  <c:v>0.944679429915697</c:v>
                </c:pt>
                <c:pt idx="5">
                  <c:v>0.951065614302685</c:v>
                </c:pt>
                <c:pt idx="6">
                  <c:v>0.971087952600694</c:v>
                </c:pt>
                <c:pt idx="7">
                  <c:v>0.947488656001587</c:v>
                </c:pt>
                <c:pt idx="8">
                  <c:v>0.899658022841974</c:v>
                </c:pt>
                <c:pt idx="9">
                  <c:v>0.963559890766033</c:v>
                </c:pt>
              </c:numCache>
            </c:numRef>
          </c:val>
        </c:ser>
        <c:ser>
          <c:idx val="3"/>
          <c:order val="3"/>
          <c:tx>
            <c:strRef>
              <c:f>Sheet7!$E$1</c:f>
              <c:strCache>
                <c:ptCount val="1"/>
                <c:pt idx="0">
                  <c:v>Green</c:v>
                </c:pt>
              </c:strCache>
            </c:strRef>
          </c:tx>
          <c:spPr>
            <a:solidFill>
              <a:schemeClr val="accent6"/>
            </a:solidFill>
            <a:ln>
              <a:noFill/>
            </a:ln>
            <a:effectLst/>
          </c:spPr>
          <c:invertIfNegative val="0"/>
          <c:cat>
            <c:strRef>
              <c:f>Sheet7!$A$2:$A$11</c:f>
              <c:strCache>
                <c:ptCount val="10"/>
                <c:pt idx="0">
                  <c:v>Aug 28</c:v>
                </c:pt>
                <c:pt idx="1">
                  <c:v>Aug 29</c:v>
                </c:pt>
                <c:pt idx="2">
                  <c:v>Aug 30</c:v>
                </c:pt>
                <c:pt idx="3">
                  <c:v>Aug 31</c:v>
                </c:pt>
                <c:pt idx="4">
                  <c:v>Sept 1</c:v>
                </c:pt>
                <c:pt idx="5">
                  <c:v>Sept 4</c:v>
                </c:pt>
                <c:pt idx="6">
                  <c:v>Sept 5</c:v>
                </c:pt>
                <c:pt idx="7">
                  <c:v>Sept 6</c:v>
                </c:pt>
                <c:pt idx="8">
                  <c:v>Sept 7</c:v>
                </c:pt>
                <c:pt idx="9">
                  <c:v>Sept 8</c:v>
                </c:pt>
              </c:strCache>
            </c:strRef>
          </c:cat>
          <c:val>
            <c:numRef>
              <c:f>Sheet7!$E$2:$E$11</c:f>
              <c:numCache>
                <c:formatCode>0.0%</c:formatCode>
                <c:ptCount val="10"/>
                <c:pt idx="0">
                  <c:v>0.76402042134501</c:v>
                </c:pt>
                <c:pt idx="1">
                  <c:v>0.761493737822185</c:v>
                </c:pt>
                <c:pt idx="2">
                  <c:v>0.764877846711843</c:v>
                </c:pt>
                <c:pt idx="3">
                  <c:v>0.761064458335065</c:v>
                </c:pt>
                <c:pt idx="4">
                  <c:v>0.799430117932687</c:v>
                </c:pt>
                <c:pt idx="5">
                  <c:v>0.819116024244289</c:v>
                </c:pt>
                <c:pt idx="6">
                  <c:v>0.762218669950761</c:v>
                </c:pt>
                <c:pt idx="7">
                  <c:v>0.763802758582799</c:v>
                </c:pt>
                <c:pt idx="8">
                  <c:v>0.770280219192552</c:v>
                </c:pt>
                <c:pt idx="9">
                  <c:v>0.779521552660305</c:v>
                </c:pt>
              </c:numCache>
            </c:numRef>
          </c:val>
        </c:ser>
        <c:dLbls>
          <c:showLegendKey val="0"/>
          <c:showVal val="0"/>
          <c:showCatName val="0"/>
          <c:showSerName val="0"/>
          <c:showPercent val="0"/>
          <c:showBubbleSize val="0"/>
        </c:dLbls>
        <c:gapWidth val="75"/>
        <c:overlap val="-25"/>
        <c:axId val="901148400"/>
        <c:axId val="901151152"/>
      </c:barChart>
      <c:catAx>
        <c:axId val="90114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1151152"/>
        <c:crosses val="autoZero"/>
        <c:auto val="1"/>
        <c:lblAlgn val="ctr"/>
        <c:lblOffset val="100"/>
        <c:noMultiLvlLbl val="0"/>
      </c:catAx>
      <c:valAx>
        <c:axId val="901151152"/>
        <c:scaling>
          <c:orientation val="minMax"/>
          <c:max val="1.0"/>
          <c:min val="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1148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2542664898896"/>
          <c:y val="0.0928127259580622"/>
          <c:w val="0.889667367730955"/>
          <c:h val="0.759469599922569"/>
        </c:manualLayout>
      </c:layout>
      <c:barChart>
        <c:barDir val="col"/>
        <c:grouping val="clustered"/>
        <c:varyColors val="0"/>
        <c:ser>
          <c:idx val="0"/>
          <c:order val="0"/>
          <c:tx>
            <c:strRef>
              <c:f>Sheet7!$B$1</c:f>
              <c:strCache>
                <c:ptCount val="1"/>
                <c:pt idx="0">
                  <c:v>Red</c:v>
                </c:pt>
              </c:strCache>
            </c:strRef>
          </c:tx>
          <c:spPr>
            <a:solidFill>
              <a:srgbClr val="FF0000"/>
            </a:solidFill>
            <a:ln>
              <a:solidFill>
                <a:srgbClr val="00B050"/>
              </a:solidFill>
              <a:prstDash val="solid"/>
            </a:ln>
            <a:effectLst/>
          </c:spPr>
          <c:invertIfNegative val="0"/>
          <c:cat>
            <c:strRef>
              <c:f>Sheet7!$A$15:$A$24</c:f>
              <c:strCache>
                <c:ptCount val="10"/>
                <c:pt idx="0">
                  <c:v>Aug 28</c:v>
                </c:pt>
                <c:pt idx="1">
                  <c:v>Aug 29</c:v>
                </c:pt>
                <c:pt idx="2">
                  <c:v>Aug 30</c:v>
                </c:pt>
                <c:pt idx="3">
                  <c:v>Aug 31</c:v>
                </c:pt>
                <c:pt idx="4">
                  <c:v>Sept 1</c:v>
                </c:pt>
                <c:pt idx="5">
                  <c:v>Sept 4</c:v>
                </c:pt>
                <c:pt idx="6">
                  <c:v>Sept 5</c:v>
                </c:pt>
                <c:pt idx="7">
                  <c:v>Sept 6</c:v>
                </c:pt>
                <c:pt idx="8">
                  <c:v>Sept 7</c:v>
                </c:pt>
                <c:pt idx="9">
                  <c:v>Sept 8</c:v>
                </c:pt>
              </c:strCache>
            </c:strRef>
          </c:cat>
          <c:val>
            <c:numRef>
              <c:f>Sheet7!$B$15:$B$24</c:f>
              <c:numCache>
                <c:formatCode>0.0%</c:formatCode>
                <c:ptCount val="10"/>
                <c:pt idx="0">
                  <c:v>0.94640195932829</c:v>
                </c:pt>
                <c:pt idx="1">
                  <c:v>0.957187880066859</c:v>
                </c:pt>
                <c:pt idx="2">
                  <c:v>0.947082290701307</c:v>
                </c:pt>
                <c:pt idx="3">
                  <c:v>0.933981947974559</c:v>
                </c:pt>
                <c:pt idx="4">
                  <c:v>0.922140687842892</c:v>
                </c:pt>
                <c:pt idx="5">
                  <c:v>0.942710825529938</c:v>
                </c:pt>
                <c:pt idx="6">
                  <c:v>0.916140013367945</c:v>
                </c:pt>
                <c:pt idx="7">
                  <c:v>0.919794851976926</c:v>
                </c:pt>
                <c:pt idx="8">
                  <c:v>0.918203144415035</c:v>
                </c:pt>
                <c:pt idx="9">
                  <c:v>0.92357951405173</c:v>
                </c:pt>
              </c:numCache>
            </c:numRef>
          </c:val>
        </c:ser>
        <c:ser>
          <c:idx val="1"/>
          <c:order val="1"/>
          <c:tx>
            <c:strRef>
              <c:f>Sheet7!$C$1</c:f>
              <c:strCache>
                <c:ptCount val="1"/>
                <c:pt idx="0">
                  <c:v>Orange</c:v>
                </c:pt>
              </c:strCache>
            </c:strRef>
          </c:tx>
          <c:spPr>
            <a:solidFill>
              <a:srgbClr val="FFC000"/>
            </a:solidFill>
            <a:ln>
              <a:noFill/>
            </a:ln>
            <a:effectLst/>
          </c:spPr>
          <c:invertIfNegative val="0"/>
          <c:cat>
            <c:strRef>
              <c:f>Sheet7!$A$15:$A$24</c:f>
              <c:strCache>
                <c:ptCount val="10"/>
                <c:pt idx="0">
                  <c:v>Aug 28</c:v>
                </c:pt>
                <c:pt idx="1">
                  <c:v>Aug 29</c:v>
                </c:pt>
                <c:pt idx="2">
                  <c:v>Aug 30</c:v>
                </c:pt>
                <c:pt idx="3">
                  <c:v>Aug 31</c:v>
                </c:pt>
                <c:pt idx="4">
                  <c:v>Sept 1</c:v>
                </c:pt>
                <c:pt idx="5">
                  <c:v>Sept 4</c:v>
                </c:pt>
                <c:pt idx="6">
                  <c:v>Sept 5</c:v>
                </c:pt>
                <c:pt idx="7">
                  <c:v>Sept 6</c:v>
                </c:pt>
                <c:pt idx="8">
                  <c:v>Sept 7</c:v>
                </c:pt>
                <c:pt idx="9">
                  <c:v>Sept 8</c:v>
                </c:pt>
              </c:strCache>
            </c:strRef>
          </c:cat>
          <c:val>
            <c:numRef>
              <c:f>Sheet7!$C$15:$C$24</c:f>
              <c:numCache>
                <c:formatCode>0.0%</c:formatCode>
                <c:ptCount val="10"/>
                <c:pt idx="0">
                  <c:v>0.948278114251976</c:v>
                </c:pt>
                <c:pt idx="1">
                  <c:v>0.951353696634987</c:v>
                </c:pt>
                <c:pt idx="2">
                  <c:v>0.914189875571395</c:v>
                </c:pt>
                <c:pt idx="3">
                  <c:v>0.933183223580774</c:v>
                </c:pt>
                <c:pt idx="4">
                  <c:v>0.893597981273923</c:v>
                </c:pt>
                <c:pt idx="5">
                  <c:v>0.901374431602835</c:v>
                </c:pt>
                <c:pt idx="6">
                  <c:v>0.91218805536222</c:v>
                </c:pt>
                <c:pt idx="7">
                  <c:v>0.922569430579588</c:v>
                </c:pt>
                <c:pt idx="8">
                  <c:v>0.921522088603896</c:v>
                </c:pt>
                <c:pt idx="9">
                  <c:v>0.927070700594875</c:v>
                </c:pt>
              </c:numCache>
            </c:numRef>
          </c:val>
        </c:ser>
        <c:ser>
          <c:idx val="2"/>
          <c:order val="2"/>
          <c:tx>
            <c:strRef>
              <c:f>Sheet7!$D$1</c:f>
              <c:strCache>
                <c:ptCount val="1"/>
                <c:pt idx="0">
                  <c:v>Blue</c:v>
                </c:pt>
              </c:strCache>
            </c:strRef>
          </c:tx>
          <c:spPr>
            <a:solidFill>
              <a:srgbClr val="0070C0"/>
            </a:solidFill>
            <a:ln>
              <a:noFill/>
            </a:ln>
            <a:effectLst/>
          </c:spPr>
          <c:invertIfNegative val="0"/>
          <c:cat>
            <c:strRef>
              <c:f>Sheet7!$A$15:$A$24</c:f>
              <c:strCache>
                <c:ptCount val="10"/>
                <c:pt idx="0">
                  <c:v>Aug 28</c:v>
                </c:pt>
                <c:pt idx="1">
                  <c:v>Aug 29</c:v>
                </c:pt>
                <c:pt idx="2">
                  <c:v>Aug 30</c:v>
                </c:pt>
                <c:pt idx="3">
                  <c:v>Aug 31</c:v>
                </c:pt>
                <c:pt idx="4">
                  <c:v>Sept 1</c:v>
                </c:pt>
                <c:pt idx="5">
                  <c:v>Sept 4</c:v>
                </c:pt>
                <c:pt idx="6">
                  <c:v>Sept 5</c:v>
                </c:pt>
                <c:pt idx="7">
                  <c:v>Sept 6</c:v>
                </c:pt>
                <c:pt idx="8">
                  <c:v>Sept 7</c:v>
                </c:pt>
                <c:pt idx="9">
                  <c:v>Sept 8</c:v>
                </c:pt>
              </c:strCache>
            </c:strRef>
          </c:cat>
          <c:val>
            <c:numRef>
              <c:f>Sheet7!$D$15:$D$24</c:f>
              <c:numCache>
                <c:formatCode>0.0%</c:formatCode>
                <c:ptCount val="10"/>
                <c:pt idx="0">
                  <c:v>0.952963491745312</c:v>
                </c:pt>
                <c:pt idx="1">
                  <c:v>0.947509334281708</c:v>
                </c:pt>
                <c:pt idx="2">
                  <c:v>0.956059248706092</c:v>
                </c:pt>
                <c:pt idx="3">
                  <c:v>0.927206313864158</c:v>
                </c:pt>
                <c:pt idx="4">
                  <c:v>0.92556902487159</c:v>
                </c:pt>
                <c:pt idx="5">
                  <c:v>0.935047197480752</c:v>
                </c:pt>
                <c:pt idx="6">
                  <c:v>0.957135504058083</c:v>
                </c:pt>
                <c:pt idx="7">
                  <c:v>0.970704044168403</c:v>
                </c:pt>
                <c:pt idx="8">
                  <c:v>0.950482516010601</c:v>
                </c:pt>
                <c:pt idx="9">
                  <c:v>0.954769954594122</c:v>
                </c:pt>
              </c:numCache>
            </c:numRef>
          </c:val>
        </c:ser>
        <c:ser>
          <c:idx val="3"/>
          <c:order val="3"/>
          <c:tx>
            <c:strRef>
              <c:f>Sheet7!$E$1</c:f>
              <c:strCache>
                <c:ptCount val="1"/>
                <c:pt idx="0">
                  <c:v>Green</c:v>
                </c:pt>
              </c:strCache>
            </c:strRef>
          </c:tx>
          <c:spPr>
            <a:solidFill>
              <a:schemeClr val="accent6"/>
            </a:solidFill>
            <a:ln>
              <a:noFill/>
            </a:ln>
            <a:effectLst/>
          </c:spPr>
          <c:invertIfNegative val="0"/>
          <c:cat>
            <c:strRef>
              <c:f>Sheet7!$A$15:$A$24</c:f>
              <c:strCache>
                <c:ptCount val="10"/>
                <c:pt idx="0">
                  <c:v>Aug 28</c:v>
                </c:pt>
                <c:pt idx="1">
                  <c:v>Aug 29</c:v>
                </c:pt>
                <c:pt idx="2">
                  <c:v>Aug 30</c:v>
                </c:pt>
                <c:pt idx="3">
                  <c:v>Aug 31</c:v>
                </c:pt>
                <c:pt idx="4">
                  <c:v>Sept 1</c:v>
                </c:pt>
                <c:pt idx="5">
                  <c:v>Sept 4</c:v>
                </c:pt>
                <c:pt idx="6">
                  <c:v>Sept 5</c:v>
                </c:pt>
                <c:pt idx="7">
                  <c:v>Sept 6</c:v>
                </c:pt>
                <c:pt idx="8">
                  <c:v>Sept 7</c:v>
                </c:pt>
                <c:pt idx="9">
                  <c:v>Sept 8</c:v>
                </c:pt>
              </c:strCache>
            </c:strRef>
          </c:cat>
          <c:val>
            <c:numRef>
              <c:f>Sheet7!$E$15:$E$24</c:f>
              <c:numCache>
                <c:formatCode>0.0%</c:formatCode>
                <c:ptCount val="10"/>
                <c:pt idx="0">
                  <c:v>0.775653573246988</c:v>
                </c:pt>
                <c:pt idx="1">
                  <c:v>0.778989403979739</c:v>
                </c:pt>
                <c:pt idx="2">
                  <c:v>0.790309003256849</c:v>
                </c:pt>
                <c:pt idx="3">
                  <c:v>0.772341303130412</c:v>
                </c:pt>
                <c:pt idx="4">
                  <c:v>0.780211445982732</c:v>
                </c:pt>
                <c:pt idx="5">
                  <c:v>0.801280100782652</c:v>
                </c:pt>
                <c:pt idx="6">
                  <c:v>0.780847280730481</c:v>
                </c:pt>
                <c:pt idx="7">
                  <c:v>0.785665484604552</c:v>
                </c:pt>
                <c:pt idx="8">
                  <c:v>0.787965859645425</c:v>
                </c:pt>
                <c:pt idx="9">
                  <c:v>0.78908400991156</c:v>
                </c:pt>
              </c:numCache>
            </c:numRef>
          </c:val>
        </c:ser>
        <c:dLbls>
          <c:showLegendKey val="0"/>
          <c:showVal val="0"/>
          <c:showCatName val="0"/>
          <c:showSerName val="0"/>
          <c:showPercent val="0"/>
          <c:showBubbleSize val="0"/>
        </c:dLbls>
        <c:gapWidth val="75"/>
        <c:overlap val="-25"/>
        <c:axId val="942233952"/>
        <c:axId val="942236000"/>
      </c:barChart>
      <c:catAx>
        <c:axId val="9422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236000"/>
        <c:crosses val="autoZero"/>
        <c:auto val="1"/>
        <c:lblAlgn val="ctr"/>
        <c:lblOffset val="100"/>
        <c:noMultiLvlLbl val="0"/>
      </c:catAx>
      <c:valAx>
        <c:axId val="942236000"/>
        <c:scaling>
          <c:orientation val="minMax"/>
          <c:max val="1.0"/>
          <c:min val="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23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Weekday Bus OTP 8/28-9/8</a:t>
            </a:r>
          </a:p>
        </c:rich>
      </c:tx>
      <c:overlay val="0"/>
      <c:spPr>
        <a:noFill/>
        <a:ln>
          <a:noFill/>
        </a:ln>
        <a:effectLst/>
      </c:spPr>
    </c:title>
    <c:autoTitleDeleted val="0"/>
    <c:plotArea>
      <c:layout/>
      <c:barChart>
        <c:barDir val="col"/>
        <c:grouping val="clustered"/>
        <c:varyColors val="0"/>
        <c:ser>
          <c:idx val="0"/>
          <c:order val="0"/>
          <c:tx>
            <c:strRef>
              <c:f>Bus!$M$1</c:f>
              <c:strCache>
                <c:ptCount val="1"/>
                <c:pt idx="0">
                  <c:v>Peak</c:v>
                </c:pt>
              </c:strCache>
            </c:strRef>
          </c:tx>
          <c:spPr>
            <a:solidFill>
              <a:schemeClr val="accent1"/>
            </a:solidFill>
            <a:ln>
              <a:noFill/>
            </a:ln>
            <a:effectLst/>
          </c:spPr>
          <c:invertIfNegative val="0"/>
          <c:cat>
            <c:strRef>
              <c:f>(Bus!$L$2:$L$6,Bus!$L$7:$L$11)</c:f>
              <c:strCache>
                <c:ptCount val="10"/>
                <c:pt idx="0">
                  <c:v>Aug 28</c:v>
                </c:pt>
                <c:pt idx="1">
                  <c:v>Aug 29</c:v>
                </c:pt>
                <c:pt idx="2">
                  <c:v>Aug 30</c:v>
                </c:pt>
                <c:pt idx="3">
                  <c:v>Aug 31</c:v>
                </c:pt>
                <c:pt idx="4">
                  <c:v>Sept 1</c:v>
                </c:pt>
                <c:pt idx="5">
                  <c:v>Sept 4</c:v>
                </c:pt>
                <c:pt idx="6">
                  <c:v>Sept 5</c:v>
                </c:pt>
                <c:pt idx="7">
                  <c:v>Sept 6</c:v>
                </c:pt>
                <c:pt idx="8">
                  <c:v>Sept 7</c:v>
                </c:pt>
                <c:pt idx="9">
                  <c:v>Sept 8</c:v>
                </c:pt>
              </c:strCache>
            </c:strRef>
          </c:cat>
          <c:val>
            <c:numRef>
              <c:f>(Bus!$M$2:$M$6,Bus!$M$7:$M$11)</c:f>
              <c:numCache>
                <c:formatCode>0.0%</c:formatCode>
                <c:ptCount val="10"/>
                <c:pt idx="0">
                  <c:v>0.773985908230948</c:v>
                </c:pt>
                <c:pt idx="1">
                  <c:v>0.775000599540029</c:v>
                </c:pt>
                <c:pt idx="2">
                  <c:v>0.747085421697004</c:v>
                </c:pt>
                <c:pt idx="3">
                  <c:v>0.758932119660106</c:v>
                </c:pt>
                <c:pt idx="4">
                  <c:v>0.750674805571126</c:v>
                </c:pt>
                <c:pt idx="5">
                  <c:v>0.731</c:v>
                </c:pt>
                <c:pt idx="6">
                  <c:v>0.764742675125598</c:v>
                </c:pt>
                <c:pt idx="7">
                  <c:v>0.748774571079087</c:v>
                </c:pt>
                <c:pt idx="8">
                  <c:v>0.722436877705286</c:v>
                </c:pt>
                <c:pt idx="9">
                  <c:v>0.733048137536957</c:v>
                </c:pt>
              </c:numCache>
            </c:numRef>
          </c:val>
        </c:ser>
        <c:ser>
          <c:idx val="1"/>
          <c:order val="1"/>
          <c:tx>
            <c:strRef>
              <c:f>Bus!$N$1</c:f>
              <c:strCache>
                <c:ptCount val="1"/>
                <c:pt idx="0">
                  <c:v>Off-Peak</c:v>
                </c:pt>
              </c:strCache>
            </c:strRef>
          </c:tx>
          <c:spPr>
            <a:solidFill>
              <a:schemeClr val="accent2"/>
            </a:solidFill>
            <a:ln>
              <a:noFill/>
            </a:ln>
            <a:effectLst/>
          </c:spPr>
          <c:invertIfNegative val="0"/>
          <c:cat>
            <c:strRef>
              <c:f>(Bus!$L$2:$L$6,Bus!$L$7:$L$11)</c:f>
              <c:strCache>
                <c:ptCount val="10"/>
                <c:pt idx="0">
                  <c:v>Aug 28</c:v>
                </c:pt>
                <c:pt idx="1">
                  <c:v>Aug 29</c:v>
                </c:pt>
                <c:pt idx="2">
                  <c:v>Aug 30</c:v>
                </c:pt>
                <c:pt idx="3">
                  <c:v>Aug 31</c:v>
                </c:pt>
                <c:pt idx="4">
                  <c:v>Sept 1</c:v>
                </c:pt>
                <c:pt idx="5">
                  <c:v>Sept 4</c:v>
                </c:pt>
                <c:pt idx="6">
                  <c:v>Sept 5</c:v>
                </c:pt>
                <c:pt idx="7">
                  <c:v>Sept 6</c:v>
                </c:pt>
                <c:pt idx="8">
                  <c:v>Sept 7</c:v>
                </c:pt>
                <c:pt idx="9">
                  <c:v>Sept 8</c:v>
                </c:pt>
              </c:strCache>
            </c:strRef>
          </c:cat>
          <c:val>
            <c:numRef>
              <c:f>(Bus!$N$2:$N$6,Bus!$N$7:$N$11)</c:f>
              <c:numCache>
                <c:formatCode>0.0%</c:formatCode>
                <c:ptCount val="10"/>
                <c:pt idx="0">
                  <c:v>0.77277756407871</c:v>
                </c:pt>
                <c:pt idx="1">
                  <c:v>0.769804491046007</c:v>
                </c:pt>
                <c:pt idx="2">
                  <c:v>0.752532171486147</c:v>
                </c:pt>
                <c:pt idx="3">
                  <c:v>0.750326558474132</c:v>
                </c:pt>
                <c:pt idx="4">
                  <c:v>0.730689670544708</c:v>
                </c:pt>
                <c:pt idx="5">
                  <c:v>0.731334313790923</c:v>
                </c:pt>
                <c:pt idx="6">
                  <c:v>0.75610674446392</c:v>
                </c:pt>
                <c:pt idx="7">
                  <c:v>0.769538731188772</c:v>
                </c:pt>
                <c:pt idx="8">
                  <c:v>0.752368124989087</c:v>
                </c:pt>
                <c:pt idx="9">
                  <c:v>0.722245135709073</c:v>
                </c:pt>
              </c:numCache>
            </c:numRef>
          </c:val>
        </c:ser>
        <c:dLbls>
          <c:showLegendKey val="0"/>
          <c:showVal val="0"/>
          <c:showCatName val="0"/>
          <c:showSerName val="0"/>
          <c:showPercent val="0"/>
          <c:showBubbleSize val="0"/>
        </c:dLbls>
        <c:gapWidth val="75"/>
        <c:overlap val="-25"/>
        <c:axId val="943907824"/>
        <c:axId val="943909872"/>
      </c:barChart>
      <c:catAx>
        <c:axId val="94390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909872"/>
        <c:crosses val="autoZero"/>
        <c:auto val="1"/>
        <c:lblAlgn val="ctr"/>
        <c:lblOffset val="100"/>
        <c:noMultiLvlLbl val="0"/>
      </c:catAx>
      <c:valAx>
        <c:axId val="943909872"/>
        <c:scaling>
          <c:orientation val="minMax"/>
          <c:max val="1.0"/>
          <c:min val="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907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0.90411</cdr:y>
    </cdr:from>
    <cdr:to>
      <cdr:x>0.33333</cdr:x>
      <cdr:y>1</cdr:y>
    </cdr:to>
    <cdr:sp macro="" textlink="">
      <cdr:nvSpPr>
        <cdr:cNvPr id="2" name="TextBox 1"/>
        <cdr:cNvSpPr txBox="1"/>
      </cdr:nvSpPr>
      <cdr:spPr>
        <a:xfrm xmlns:a="http://schemas.openxmlformats.org/drawingml/2006/main">
          <a:off x="0" y="5029200"/>
          <a:ext cx="3048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*Passenger weighted</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0.00556</cdr:x>
      <cdr:y>0.90319</cdr:y>
    </cdr:from>
    <cdr:to>
      <cdr:x>0.33889</cdr:x>
      <cdr:y>0.99802</cdr:y>
    </cdr:to>
    <cdr:sp macro="" textlink="">
      <cdr:nvSpPr>
        <cdr:cNvPr id="2" name="TextBox 1"/>
        <cdr:cNvSpPr txBox="1"/>
      </cdr:nvSpPr>
      <cdr:spPr>
        <a:xfrm xmlns:a="http://schemas.openxmlformats.org/drawingml/2006/main">
          <a:off x="50800" y="5080000"/>
          <a:ext cx="30480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*Passenger weighted</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37735" cy="464503"/>
          </a:xfrm>
          <a:prstGeom prst="rect">
            <a:avLst/>
          </a:prstGeom>
        </p:spPr>
        <p:txBody>
          <a:bodyPr vert="horz" lIns="90392" tIns="45196" rIns="90392" bIns="45196" rtlCol="0"/>
          <a:lstStyle>
            <a:lvl1pPr algn="l">
              <a:defRPr sz="1200"/>
            </a:lvl1pPr>
          </a:lstStyle>
          <a:p>
            <a:endParaRPr lang="en-US"/>
          </a:p>
        </p:txBody>
      </p:sp>
      <p:sp>
        <p:nvSpPr>
          <p:cNvPr id="3" name="Date Placeholder 2"/>
          <p:cNvSpPr>
            <a:spLocks noGrp="1"/>
          </p:cNvSpPr>
          <p:nvPr>
            <p:ph type="dt" sz="quarter" idx="1"/>
          </p:nvPr>
        </p:nvSpPr>
        <p:spPr>
          <a:xfrm>
            <a:off x="3971085" y="1"/>
            <a:ext cx="3037735" cy="464503"/>
          </a:xfrm>
          <a:prstGeom prst="rect">
            <a:avLst/>
          </a:prstGeom>
        </p:spPr>
        <p:txBody>
          <a:bodyPr vert="horz" lIns="90392" tIns="45196" rIns="90392" bIns="45196" rtlCol="0"/>
          <a:lstStyle>
            <a:lvl1pPr algn="r">
              <a:defRPr sz="1200"/>
            </a:lvl1pPr>
          </a:lstStyle>
          <a:p>
            <a:fld id="{A8782089-6BC6-4235-B712-F8742B9D4234}" type="datetimeFigureOut">
              <a:rPr lang="en-US" smtClean="0"/>
              <a:pPr/>
              <a:t>10/5/17</a:t>
            </a:fld>
            <a:endParaRPr lang="en-US"/>
          </a:p>
        </p:txBody>
      </p:sp>
      <p:sp>
        <p:nvSpPr>
          <p:cNvPr id="4" name="Footer Placeholder 3"/>
          <p:cNvSpPr>
            <a:spLocks noGrp="1"/>
          </p:cNvSpPr>
          <p:nvPr>
            <p:ph type="ftr" sz="quarter" idx="2"/>
          </p:nvPr>
        </p:nvSpPr>
        <p:spPr>
          <a:xfrm>
            <a:off x="5" y="8830320"/>
            <a:ext cx="3037735" cy="464503"/>
          </a:xfrm>
          <a:prstGeom prst="rect">
            <a:avLst/>
          </a:prstGeom>
        </p:spPr>
        <p:txBody>
          <a:bodyPr vert="horz" lIns="90392" tIns="45196" rIns="90392" bIns="45196" rtlCol="0" anchor="b"/>
          <a:lstStyle>
            <a:lvl1pPr algn="l">
              <a:defRPr sz="1200"/>
            </a:lvl1pPr>
          </a:lstStyle>
          <a:p>
            <a:endParaRPr lang="en-US"/>
          </a:p>
        </p:txBody>
      </p:sp>
      <p:sp>
        <p:nvSpPr>
          <p:cNvPr id="5" name="Slide Number Placeholder 4"/>
          <p:cNvSpPr>
            <a:spLocks noGrp="1"/>
          </p:cNvSpPr>
          <p:nvPr>
            <p:ph type="sldNum" sz="quarter" idx="3"/>
          </p:nvPr>
        </p:nvSpPr>
        <p:spPr>
          <a:xfrm>
            <a:off x="3971085" y="8830320"/>
            <a:ext cx="3037735" cy="464503"/>
          </a:xfrm>
          <a:prstGeom prst="rect">
            <a:avLst/>
          </a:prstGeom>
        </p:spPr>
        <p:txBody>
          <a:bodyPr vert="horz" lIns="90392" tIns="45196" rIns="90392" bIns="45196" rtlCol="0" anchor="b"/>
          <a:lstStyle>
            <a:lvl1pPr algn="r">
              <a:defRPr sz="1200"/>
            </a:lvl1pPr>
          </a:lstStyle>
          <a:p>
            <a:fld id="{75612B8F-7C36-4EC9-BD17-68C48F5CD98F}" type="slidenum">
              <a:rPr lang="en-US" smtClean="0"/>
              <a:pPr/>
              <a:t>‹#›</a:t>
            </a:fld>
            <a:endParaRPr lang="en-US"/>
          </a:p>
        </p:txBody>
      </p:sp>
    </p:spTree>
    <p:extLst>
      <p:ext uri="{BB962C8B-B14F-4D97-AF65-F5344CB8AC3E}">
        <p14:creationId xmlns:p14="http://schemas.microsoft.com/office/powerpoint/2010/main" val="6754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987" tIns="46995" rIns="93987" bIns="46995" rtlCol="0"/>
          <a:lstStyle>
            <a:lvl1pPr algn="l">
              <a:defRPr sz="1200"/>
            </a:lvl1pPr>
          </a:lstStyle>
          <a:p>
            <a:endParaRPr lang="en-US" dirty="0"/>
          </a:p>
        </p:txBody>
      </p:sp>
      <p:sp>
        <p:nvSpPr>
          <p:cNvPr id="3" name="Date Placeholder 2"/>
          <p:cNvSpPr>
            <a:spLocks noGrp="1"/>
          </p:cNvSpPr>
          <p:nvPr>
            <p:ph type="dt" idx="1"/>
          </p:nvPr>
        </p:nvSpPr>
        <p:spPr>
          <a:xfrm>
            <a:off x="3970950" y="1"/>
            <a:ext cx="3037840" cy="464820"/>
          </a:xfrm>
          <a:prstGeom prst="rect">
            <a:avLst/>
          </a:prstGeom>
        </p:spPr>
        <p:txBody>
          <a:bodyPr vert="horz" lIns="93987" tIns="46995" rIns="93987" bIns="46995" rtlCol="0"/>
          <a:lstStyle>
            <a:lvl1pPr algn="r">
              <a:defRPr sz="1200"/>
            </a:lvl1pPr>
          </a:lstStyle>
          <a:p>
            <a:fld id="{CEB96F95-300C-4A3F-BDC6-417068EB1BB3}" type="datetimeFigureOut">
              <a:rPr lang="en-US" smtClean="0"/>
              <a:pPr/>
              <a:t>10/5/17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987" tIns="46995" rIns="93987" bIns="46995" rtlCol="0" anchor="ctr"/>
          <a:lstStyle/>
          <a:p>
            <a:endParaRPr lang="en-US" dirty="0"/>
          </a:p>
        </p:txBody>
      </p:sp>
      <p:sp>
        <p:nvSpPr>
          <p:cNvPr id="5" name="Notes Placeholder 4"/>
          <p:cNvSpPr>
            <a:spLocks noGrp="1"/>
          </p:cNvSpPr>
          <p:nvPr>
            <p:ph type="body" sz="quarter" idx="3"/>
          </p:nvPr>
        </p:nvSpPr>
        <p:spPr>
          <a:xfrm>
            <a:off x="701040" y="4415801"/>
            <a:ext cx="5608320" cy="4183380"/>
          </a:xfrm>
          <a:prstGeom prst="rect">
            <a:avLst/>
          </a:prstGeom>
        </p:spPr>
        <p:txBody>
          <a:bodyPr vert="horz" lIns="93987" tIns="46995" rIns="93987" bIns="4699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7"/>
            <a:ext cx="3037840" cy="464820"/>
          </a:xfrm>
          <a:prstGeom prst="rect">
            <a:avLst/>
          </a:prstGeom>
        </p:spPr>
        <p:txBody>
          <a:bodyPr vert="horz" lIns="93987" tIns="46995" rIns="93987" bIns="4699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50" y="8829977"/>
            <a:ext cx="3037840" cy="464820"/>
          </a:xfrm>
          <a:prstGeom prst="rect">
            <a:avLst/>
          </a:prstGeom>
        </p:spPr>
        <p:txBody>
          <a:bodyPr vert="horz" lIns="93987" tIns="46995" rIns="93987" bIns="46995" rtlCol="0" anchor="b"/>
          <a:lstStyle>
            <a:lvl1pPr algn="r">
              <a:defRPr sz="1200"/>
            </a:lvl1pPr>
          </a:lstStyle>
          <a:p>
            <a:fld id="{DDE3C4EC-FA30-4BAF-8816-853426F570DF}" type="slidenum">
              <a:rPr lang="en-US" smtClean="0"/>
              <a:pPr/>
              <a:t>‹#›</a:t>
            </a:fld>
            <a:endParaRPr lang="en-US" dirty="0"/>
          </a:p>
        </p:txBody>
      </p:sp>
    </p:spTree>
    <p:extLst>
      <p:ext uri="{BB962C8B-B14F-4D97-AF65-F5344CB8AC3E}">
        <p14:creationId xmlns:p14="http://schemas.microsoft.com/office/powerpoint/2010/main" val="34662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1</a:t>
            </a:fld>
            <a:endParaRPr lang="en-US" dirty="0"/>
          </a:p>
        </p:txBody>
      </p:sp>
    </p:spTree>
    <p:extLst>
      <p:ext uri="{BB962C8B-B14F-4D97-AF65-F5344CB8AC3E}">
        <p14:creationId xmlns:p14="http://schemas.microsoft.com/office/powerpoint/2010/main" val="318103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Orange Line Pilot Car Testing</a:t>
            </a:r>
          </a:p>
          <a:p>
            <a:pPr lvl="1"/>
            <a:r>
              <a:rPr lang="en-US" dirty="0" smtClean="0"/>
              <a:t>MBTA Staff is in Changchun this week to witness testing of Pilot Cars 1 – 2</a:t>
            </a:r>
          </a:p>
          <a:p>
            <a:pPr lvl="1"/>
            <a:endParaRPr lang="en-US" dirty="0" smtClean="0"/>
          </a:p>
          <a:p>
            <a:pPr lvl="1" algn="just"/>
            <a:r>
              <a:rPr lang="en-US" dirty="0" smtClean="0"/>
              <a:t>MBTA Test Engineers will remain in Changchun through the shipment of the pilot vehicles</a:t>
            </a:r>
          </a:p>
          <a:p>
            <a:pPr lvl="1" algn="just"/>
            <a:r>
              <a:rPr lang="en-US" dirty="0" smtClean="0"/>
              <a:t>Acceptance testing in Boston will commence upon Pilot Car delivery and continue through December 2018</a:t>
            </a:r>
          </a:p>
          <a:p>
            <a:pPr lvl="1"/>
            <a:endParaRPr lang="en-US" dirty="0" smtClean="0"/>
          </a:p>
          <a:p>
            <a:r>
              <a:rPr lang="en-US" dirty="0" smtClean="0"/>
              <a:t>Red Line Car Design Review</a:t>
            </a:r>
          </a:p>
          <a:p>
            <a:pPr lvl="1"/>
            <a:r>
              <a:rPr lang="en-US" dirty="0" smtClean="0"/>
              <a:t>Red Line Car design has commenced</a:t>
            </a:r>
          </a:p>
          <a:p>
            <a:pPr lvl="1"/>
            <a:r>
              <a:rPr lang="en-US" dirty="0" smtClean="0"/>
              <a:t>Design Review kick-off and initial meetings were held in both Boston and Changchun in August</a:t>
            </a:r>
          </a:p>
          <a:p>
            <a:pPr lvl="1"/>
            <a:r>
              <a:rPr lang="en-US" dirty="0" smtClean="0"/>
              <a:t>Red Line Car design will use the same subsystems (e.g. trucks, HVAC, lighting, propulsion, communication) and many similar other components for interior and </a:t>
            </a:r>
            <a:r>
              <a:rPr lang="en-US" dirty="0" err="1" smtClean="0"/>
              <a:t>carshell</a:t>
            </a:r>
            <a:r>
              <a:rPr lang="en-US" dirty="0" smtClean="0"/>
              <a:t> as the Orange Line cars, simplifying the design process.</a:t>
            </a:r>
          </a:p>
          <a:p>
            <a:endParaRPr lang="en-US" dirty="0"/>
          </a:p>
        </p:txBody>
      </p:sp>
      <p:sp>
        <p:nvSpPr>
          <p:cNvPr id="4" name="Slide Number Placeholder 3"/>
          <p:cNvSpPr>
            <a:spLocks noGrp="1"/>
          </p:cNvSpPr>
          <p:nvPr>
            <p:ph type="sldNum" sz="quarter" idx="10"/>
          </p:nvPr>
        </p:nvSpPr>
        <p:spPr/>
        <p:txBody>
          <a:bodyPr/>
          <a:lstStyle/>
          <a:p>
            <a:fld id="{562BC5C4-C44F-42FE-AF1B-95B75ABFB4F4}" type="slidenum">
              <a:rPr lang="en-US" smtClean="0"/>
              <a:pPr/>
              <a:t>7</a:t>
            </a:fld>
            <a:endParaRPr lang="en-US"/>
          </a:p>
        </p:txBody>
      </p:sp>
    </p:spTree>
    <p:extLst>
      <p:ext uri="{BB962C8B-B14F-4D97-AF65-F5344CB8AC3E}">
        <p14:creationId xmlns:p14="http://schemas.microsoft.com/office/powerpoint/2010/main" val="14108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8</a:t>
            </a:fld>
            <a:endParaRPr lang="en-US" dirty="0"/>
          </a:p>
        </p:txBody>
      </p:sp>
    </p:spTree>
    <p:extLst>
      <p:ext uri="{BB962C8B-B14F-4D97-AF65-F5344CB8AC3E}">
        <p14:creationId xmlns:p14="http://schemas.microsoft.com/office/powerpoint/2010/main" val="239003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149 Passenger Ferry Procurement</a:t>
            </a:r>
          </a:p>
          <a:p>
            <a:endParaRPr lang="en-US" sz="1200" u="sng" dirty="0" smtClean="0"/>
          </a:p>
          <a:p>
            <a:r>
              <a:rPr lang="en-US" sz="1200" u="sng" dirty="0" smtClean="0"/>
              <a:t>Contract:</a:t>
            </a:r>
          </a:p>
          <a:p>
            <a:r>
              <a:rPr lang="en-US" sz="1200" kern="1200" dirty="0" smtClean="0">
                <a:solidFill>
                  <a:schemeClr val="tx1"/>
                </a:solidFill>
                <a:latin typeface="+mn-lt"/>
                <a:ea typeface="+mn-ea"/>
                <a:cs typeface="+mn-cs"/>
              </a:rPr>
              <a:t>$11,029,017 for material (ferries)</a:t>
            </a:r>
          </a:p>
          <a:p>
            <a:r>
              <a:rPr lang="en-US" sz="1200" kern="1200" dirty="0" smtClean="0">
                <a:solidFill>
                  <a:schemeClr val="tx1"/>
                </a:solidFill>
                <a:latin typeface="+mn-lt"/>
                <a:ea typeface="+mn-ea"/>
                <a:cs typeface="+mn-cs"/>
              </a:rPr>
              <a:t>$504,000 for project admin and indirect </a:t>
            </a:r>
          </a:p>
          <a:p>
            <a:r>
              <a:rPr lang="en-US" sz="1200" kern="1200" dirty="0" smtClean="0">
                <a:solidFill>
                  <a:schemeClr val="tx1"/>
                </a:solidFill>
                <a:latin typeface="+mn-lt"/>
                <a:ea typeface="+mn-ea"/>
                <a:cs typeface="+mn-cs"/>
              </a:rPr>
              <a:t>$1,165,655 for professional services</a:t>
            </a:r>
          </a:p>
          <a:p>
            <a:r>
              <a:rPr lang="en-US" sz="1200" kern="1200" dirty="0" smtClean="0">
                <a:solidFill>
                  <a:schemeClr val="tx1"/>
                </a:solidFill>
                <a:latin typeface="+mn-lt"/>
                <a:ea typeface="+mn-ea"/>
                <a:cs typeface="+mn-cs"/>
              </a:rPr>
              <a:t>$879,326 for contingency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Total:</a:t>
            </a:r>
            <a:r>
              <a:rPr lang="en-US" sz="1200" kern="1200" baseline="0" dirty="0" smtClean="0">
                <a:solidFill>
                  <a:schemeClr val="tx1"/>
                </a:solidFill>
                <a:latin typeface="+mn-lt"/>
                <a:ea typeface="+mn-ea"/>
                <a:cs typeface="+mn-cs"/>
              </a:rPr>
              <a:t> $13,577,998</a:t>
            </a:r>
            <a:endParaRPr lang="en-US" sz="1200" kern="1200" dirty="0" smtClean="0">
              <a:solidFill>
                <a:schemeClr val="tx1"/>
              </a:solidFill>
              <a:latin typeface="+mn-lt"/>
              <a:ea typeface="+mn-ea"/>
              <a:cs typeface="+mn-cs"/>
            </a:endParaRPr>
          </a:p>
          <a:p>
            <a:endParaRPr lang="en-US" sz="1200" u="sng" dirty="0" smtClean="0"/>
          </a:p>
          <a:p>
            <a:endParaRPr lang="en-US" sz="1200" u="sng" dirty="0" smtClean="0"/>
          </a:p>
          <a:p>
            <a:r>
              <a:rPr lang="en-US" sz="1200" u="sng" dirty="0" smtClean="0"/>
              <a:t>Finish List for Champion</a:t>
            </a:r>
          </a:p>
          <a:p>
            <a:r>
              <a:rPr lang="en-US" sz="1200" dirty="0" smtClean="0"/>
              <a:t>Sept 7 – Initial Startup and vender checkout</a:t>
            </a:r>
          </a:p>
          <a:p>
            <a:r>
              <a:rPr lang="en-US" sz="1200" dirty="0" smtClean="0"/>
              <a:t>Sept 12 - Dead Weight Survey with  Coast Guard</a:t>
            </a:r>
          </a:p>
          <a:p>
            <a:r>
              <a:rPr lang="en-US" sz="1200" dirty="0" smtClean="0"/>
              <a:t>Sept 13 – Install test gear</a:t>
            </a:r>
          </a:p>
          <a:p>
            <a:r>
              <a:rPr lang="en-US" sz="1200" dirty="0" smtClean="0"/>
              <a:t>Sept 14 – Ballast, full weight performance test &amp; wake trials.</a:t>
            </a:r>
          </a:p>
          <a:p>
            <a:r>
              <a:rPr lang="en-US" sz="1200" dirty="0" smtClean="0"/>
              <a:t>Sept 15 - Clean and load for delivery</a:t>
            </a:r>
          </a:p>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18</a:t>
            </a:fld>
            <a:endParaRPr lang="en-US" dirty="0"/>
          </a:p>
        </p:txBody>
      </p:sp>
    </p:spTree>
    <p:extLst>
      <p:ext uri="{BB962C8B-B14F-4D97-AF65-F5344CB8AC3E}">
        <p14:creationId xmlns:p14="http://schemas.microsoft.com/office/powerpoint/2010/main" val="64921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image" Target="../media/image2.emf"/><Relationship Id="rId5" Type="http://schemas.openxmlformats.org/officeDocument/2006/relationships/image" Target="../media/image3.emf"/><Relationship Id="rId1" Type="http://schemas.openxmlformats.org/officeDocument/2006/relationships/tags" Target="../tags/tag3.xml"/><Relationship Id="rId2"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emf"/><Relationship Id="rId5" Type="http://schemas.openxmlformats.org/officeDocument/2006/relationships/image" Target="../media/image3.emf"/><Relationship Id="rId1" Type="http://schemas.openxmlformats.org/officeDocument/2006/relationships/tags" Target="../tags/tag1.xml"/><Relationship Id="rId2"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5"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10"/>
          <p:cNvSpPr/>
          <p:nvPr/>
        </p:nvSpPr>
        <p:spPr>
          <a:xfrm>
            <a:off x="327025"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Date Placeholder 1"/>
          <p:cNvSpPr>
            <a:spLocks noGrp="1"/>
          </p:cNvSpPr>
          <p:nvPr>
            <p:ph type="dt" sz="half" idx="10"/>
          </p:nvPr>
        </p:nvSpPr>
        <p:spPr/>
        <p:txBody>
          <a:bodyPr/>
          <a:lstStyle>
            <a:lvl1pPr algn="r">
              <a:defRPr sz="800"/>
            </a:lvl1pPr>
          </a:lstStyle>
          <a:p>
            <a:fld id="{F809FA0C-9138-4409-9FF5-7DACD331B09B}" type="datetime1">
              <a:rPr lang="en-US" smtClean="0"/>
              <a:pPr/>
              <a:t>10/5/17</a:t>
            </a:fld>
            <a:endParaRPr lang="en-US" dirty="0"/>
          </a:p>
        </p:txBody>
      </p:sp>
      <p:sp>
        <p:nvSpPr>
          <p:cNvPr id="6" name="TextBox 6"/>
          <p:cNvSpPr txBox="1">
            <a:spLocks noChangeArrowheads="1"/>
          </p:cNvSpPr>
          <p:nvPr userDrawn="1"/>
        </p:nvSpPr>
        <p:spPr bwMode="auto">
          <a:xfrm>
            <a:off x="3265488" y="6283325"/>
            <a:ext cx="261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smtClean="0"/>
              <a:t>Draft for Discussion &amp; Policy Purposes Only</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smtClean="0"/>
              <a:t>Click to edit Master text styles</a:t>
            </a:r>
          </a:p>
        </p:txBody>
      </p:sp>
      <p:cxnSp>
        <p:nvCxnSpPr>
          <p:cNvPr id="9" name="Straight Connector 8"/>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dirty="0" smtClean="0"/>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smtClean="0"/>
              <a:t>Green Line Service Improvements</a:t>
            </a:r>
          </a:p>
        </p:txBody>
      </p:sp>
      <p:sp>
        <p:nvSpPr>
          <p:cNvPr id="5"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231371-54BE-4A3D-AF0D-2FE0EA27D65E}" type="slidenum">
              <a:rPr lang="en-US" smtClean="0"/>
              <a:pPr/>
              <a:t>‹#›</a:t>
            </a:fld>
            <a:endParaRPr lang="en-US"/>
          </a:p>
        </p:txBody>
      </p:sp>
    </p:spTree>
    <p:extLst>
      <p:ext uri="{BB962C8B-B14F-4D97-AF65-F5344CB8AC3E}">
        <p14:creationId xmlns:p14="http://schemas.microsoft.com/office/powerpoint/2010/main" val="13237779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Line 7"/>
          <p:cNvSpPr>
            <a:spLocks noChangeShapeType="1"/>
          </p:cNvSpPr>
          <p:nvPr/>
        </p:nvSpPr>
        <p:spPr bwMode="auto">
          <a:xfrm>
            <a:off x="0" y="747713"/>
            <a:ext cx="9144000" cy="0"/>
          </a:xfrm>
          <a:prstGeom prst="line">
            <a:avLst/>
          </a:prstGeom>
          <a:noFill/>
          <a:ln w="9525">
            <a:solidFill>
              <a:srgbClr val="FFFFFF"/>
            </a:solidFill>
            <a:round/>
            <a:headEnd/>
            <a:tailEnd/>
          </a:ln>
        </p:spPr>
        <p:txBody>
          <a:bodyPr/>
          <a:lstStyle/>
          <a:p>
            <a:endParaRPr lang="en-US" dirty="0">
              <a:solidFill>
                <a:srgbClr val="000000"/>
              </a:solidFill>
            </a:endParaRPr>
          </a:p>
        </p:txBody>
      </p:sp>
      <p:sp>
        <p:nvSpPr>
          <p:cNvPr id="3" name="Line 11"/>
          <p:cNvSpPr>
            <a:spLocks noChangeShapeType="1"/>
          </p:cNvSpPr>
          <p:nvPr/>
        </p:nvSpPr>
        <p:spPr bwMode="auto">
          <a:xfrm>
            <a:off x="2443163" y="3752850"/>
            <a:ext cx="5722937" cy="0"/>
          </a:xfrm>
          <a:prstGeom prst="line">
            <a:avLst/>
          </a:prstGeom>
          <a:noFill/>
          <a:ln w="9525">
            <a:solidFill>
              <a:schemeClr val="tx1"/>
            </a:solidFill>
            <a:round/>
            <a:headEnd/>
            <a:tailEnd/>
          </a:ln>
        </p:spPr>
        <p:txBody>
          <a:bodyPr/>
          <a:lstStyle/>
          <a:p>
            <a:endParaRPr lang="en-US" dirty="0">
              <a:solidFill>
                <a:srgbClr val="000000"/>
              </a:solidFill>
            </a:endParaRPr>
          </a:p>
        </p:txBody>
      </p:sp>
      <p:pic>
        <p:nvPicPr>
          <p:cNvPr id="5" name="Picture 2" descr="C:\Users\dmlee\Downloads\preview-MABayTransAuthority.png"/>
          <p:cNvPicPr>
            <a:picLocks noChangeAspect="1" noChangeArrowheads="1"/>
          </p:cNvPicPr>
          <p:nvPr/>
        </p:nvPicPr>
        <p:blipFill>
          <a:blip r:embed="rId2" cstate="print"/>
          <a:srcRect t="38333" b="39000"/>
          <a:stretch>
            <a:fillRect/>
          </a:stretch>
        </p:blipFill>
        <p:spPr bwMode="auto">
          <a:xfrm>
            <a:off x="1012825" y="1562100"/>
            <a:ext cx="6386513" cy="1447800"/>
          </a:xfrm>
          <a:prstGeom prst="rect">
            <a:avLst/>
          </a:prstGeom>
          <a:noFill/>
          <a:ln w="9525">
            <a:noFill/>
            <a:miter lim="800000"/>
            <a:headEnd/>
            <a:tailEnd/>
          </a:ln>
        </p:spPr>
      </p:pic>
      <p:sp>
        <p:nvSpPr>
          <p:cNvPr id="6" name="Title 1"/>
          <p:cNvSpPr>
            <a:spLocks noGrp="1"/>
          </p:cNvSpPr>
          <p:nvPr>
            <p:ph type="title" hasCustomPrompt="1"/>
          </p:nvPr>
        </p:nvSpPr>
        <p:spPr>
          <a:xfrm>
            <a:off x="685800" y="3962400"/>
            <a:ext cx="7751547" cy="466344"/>
          </a:xfrm>
          <a:prstGeom prst="rect">
            <a:avLst/>
          </a:prstGeom>
        </p:spPr>
        <p:txBody>
          <a:bodyPr anchor="b" anchorCtr="0"/>
          <a:lstStyle>
            <a:lvl1pPr>
              <a:lnSpc>
                <a:spcPct val="100000"/>
              </a:lnSpc>
              <a:defRPr sz="3200" b="1" baseline="0">
                <a:solidFill>
                  <a:srgbClr val="00269E"/>
                </a:solidFill>
                <a:latin typeface="Arial" pitchFamily="34" charset="0"/>
                <a:cs typeface="Arial" pitchFamily="34" charset="0"/>
              </a:defRPr>
            </a:lvl1pPr>
          </a:lstStyle>
          <a:p>
            <a:r>
              <a:rPr lang="en-US" dirty="0"/>
              <a:t>Insert title here</a:t>
            </a:r>
          </a:p>
        </p:txBody>
      </p:sp>
      <p:sp>
        <p:nvSpPr>
          <p:cNvPr id="9" name="Text Placeholder 8"/>
          <p:cNvSpPr>
            <a:spLocks noGrp="1"/>
          </p:cNvSpPr>
          <p:nvPr>
            <p:ph type="body" sz="quarter" idx="10" hasCustomPrompt="1"/>
          </p:nvPr>
        </p:nvSpPr>
        <p:spPr>
          <a:xfrm>
            <a:off x="1219200" y="5105400"/>
            <a:ext cx="3352800" cy="762000"/>
          </a:xfrm>
          <a:prstGeom prst="rect">
            <a:avLst/>
          </a:prstGeom>
        </p:spPr>
        <p:txBody>
          <a:bodyPr/>
          <a:lstStyle>
            <a:lvl1pPr>
              <a:buNone/>
              <a:defRPr>
                <a:latin typeface="Arial" pitchFamily="34" charset="0"/>
                <a:cs typeface="Arial" pitchFamily="34" charset="0"/>
              </a:defRPr>
            </a:lvl1pPr>
          </a:lstStyle>
          <a:p>
            <a:pPr lvl="0"/>
            <a:r>
              <a:rPr lang="en-US" dirty="0"/>
              <a:t>Insert date here</a:t>
            </a:r>
          </a:p>
        </p:txBody>
      </p:sp>
      <p:sp>
        <p:nvSpPr>
          <p:cNvPr id="10" name="TextBox 9"/>
          <p:cNvSpPr txBox="1"/>
          <p:nvPr userDrawn="1"/>
        </p:nvSpPr>
        <p:spPr>
          <a:xfrm>
            <a:off x="1219200" y="4593770"/>
            <a:ext cx="5867400" cy="369332"/>
          </a:xfrm>
          <a:prstGeom prst="rect">
            <a:avLst/>
          </a:prstGeom>
          <a:noFill/>
        </p:spPr>
        <p:txBody>
          <a:bodyPr wrap="square" rtlCol="0">
            <a:spAutoFit/>
          </a:bodyPr>
          <a:lstStyle/>
          <a:p>
            <a:pPr marL="342900" indent="-342900"/>
            <a:endParaRPr lang="en-US" b="1" u="sng" dirty="0">
              <a:solidFill>
                <a:srgbClr val="000000"/>
              </a:solidFill>
            </a:endParaRPr>
          </a:p>
        </p:txBody>
      </p:sp>
      <p:sp>
        <p:nvSpPr>
          <p:cNvPr id="13" name="Text Placeholder 12"/>
          <p:cNvSpPr>
            <a:spLocks noGrp="1"/>
          </p:cNvSpPr>
          <p:nvPr>
            <p:ph type="body" sz="quarter" idx="11" hasCustomPrompt="1"/>
          </p:nvPr>
        </p:nvSpPr>
        <p:spPr>
          <a:xfrm>
            <a:off x="1219200" y="4528458"/>
            <a:ext cx="4572000" cy="457200"/>
          </a:xfrm>
          <a:prstGeom prst="rect">
            <a:avLst/>
          </a:prstGeom>
        </p:spPr>
        <p:txBody>
          <a:bodyPr/>
          <a:lstStyle>
            <a:lvl1pPr algn="l" rtl="0" eaLnBrk="1" fontAlgn="base" hangingPunct="1">
              <a:lnSpc>
                <a:spcPct val="100000"/>
              </a:lnSpc>
              <a:spcBef>
                <a:spcPct val="0"/>
              </a:spcBef>
              <a:spcAft>
                <a:spcPct val="0"/>
              </a:spcAft>
              <a:buNone/>
              <a:defRPr lang="en-US" sz="2400" b="1" baseline="0" dirty="0" smtClean="0">
                <a:solidFill>
                  <a:srgbClr val="00269E"/>
                </a:solidFill>
                <a:latin typeface="Arial" pitchFamily="34" charset="0"/>
                <a:ea typeface="+mj-ea"/>
                <a:cs typeface="Arial" pitchFamily="34" charset="0"/>
              </a:defRPr>
            </a:lvl1pPr>
          </a:lstStyle>
          <a:p>
            <a:pPr lvl="0"/>
            <a:r>
              <a:rPr lang="en-US" dirty="0"/>
              <a:t>Insert subtitle here</a:t>
            </a:r>
          </a:p>
        </p:txBody>
      </p:sp>
    </p:spTree>
    <p:extLst>
      <p:ext uri="{BB962C8B-B14F-4D97-AF65-F5344CB8AC3E}">
        <p14:creationId xmlns:p14="http://schemas.microsoft.com/office/powerpoint/2010/main" val="127845337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5"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Rectangle 10"/>
          <p:cNvSpPr/>
          <p:nvPr/>
        </p:nvSpPr>
        <p:spPr>
          <a:xfrm>
            <a:off x="327025"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cxnSp>
        <p:nvCxnSpPr>
          <p:cNvPr id="9" name="Straight Connector 8"/>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906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1"/>
          <p:cNvSpPr>
            <a:spLocks noGrp="1"/>
          </p:cNvSpPr>
          <p:nvPr>
            <p:ph type="dt" sz="half" idx="15"/>
          </p:nvPr>
        </p:nvSpPr>
        <p:spPr/>
        <p:txBody>
          <a:bodyPr/>
          <a:lstStyle>
            <a:lvl1pPr>
              <a:defRPr/>
            </a:lvl1pPr>
          </a:lstStyle>
          <a:p>
            <a:fld id="{20FA1DF3-6E5F-4A59-9A2C-E3FEDDFEF6C6}" type="datetime1">
              <a:rPr lang="en-US" smtClean="0">
                <a:solidFill>
                  <a:srgbClr val="000000"/>
                </a:solidFill>
              </a:rPr>
              <a:pPr/>
              <a:t>10/5/17</a:t>
            </a:fld>
            <a:endParaRPr lang="en-US" dirty="0">
              <a:solidFill>
                <a:srgbClr val="000000"/>
              </a:solidFill>
            </a:endParaRP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135562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Date Placeholder 1"/>
          <p:cNvSpPr>
            <a:spLocks noGrp="1"/>
          </p:cNvSpPr>
          <p:nvPr>
            <p:ph type="dt" sz="half" idx="18"/>
          </p:nvPr>
        </p:nvSpPr>
        <p:spPr/>
        <p:txBody>
          <a:bodyPr/>
          <a:lstStyle>
            <a:lvl1pPr>
              <a:defRPr/>
            </a:lvl1pPr>
          </a:lstStyle>
          <a:p>
            <a:fld id="{1AB85839-DE7E-4765-A9A0-B3F73C84A708}" type="datetime1">
              <a:rPr lang="en-US" smtClean="0">
                <a:solidFill>
                  <a:srgbClr val="000000"/>
                </a:solidFill>
              </a:rPr>
              <a:pPr/>
              <a:t>10/5/17</a:t>
            </a:fld>
            <a:endParaRPr lang="en-US" dirty="0">
              <a:solidFill>
                <a:srgbClr val="000000"/>
              </a:solidFill>
            </a:endParaRPr>
          </a:p>
        </p:txBody>
      </p:sp>
      <p:sp>
        <p:nvSpPr>
          <p:cNvPr id="8"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12" name="Text Placeholder 12"/>
          <p:cNvSpPr>
            <a:spLocks noGrp="1"/>
          </p:cNvSpPr>
          <p:nvPr>
            <p:ph type="body" sz="quarter" idx="19"/>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27894654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B85839-DE7E-4765-A9A0-B3F73C84A708}" type="datetime1">
              <a:rPr lang="en-US" smtClean="0">
                <a:solidFill>
                  <a:srgbClr val="000000"/>
                </a:solidFill>
              </a:rPr>
              <a:pPr/>
              <a:t>10/5/17</a:t>
            </a:fld>
            <a:endParaRPr lang="en-US" dirty="0">
              <a:solidFill>
                <a:srgbClr val="000000"/>
              </a:solidFill>
            </a:endParaRPr>
          </a:p>
        </p:txBody>
      </p:sp>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1"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5060472" y="1243330"/>
            <a:ext cx="4284821" cy="5488940"/>
          </a:xfrm>
          <a:prstGeom prst="rect">
            <a:avLst/>
          </a:prstGeom>
        </p:spPr>
      </p:pic>
      <p:sp>
        <p:nvSpPr>
          <p:cNvPr id="12"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822081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p:cNvSpPr/>
          <p:nvPr/>
        </p:nvSpPr>
        <p:spPr>
          <a:xfrm>
            <a:off x="396875"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Rectangle 10"/>
          <p:cNvSpPr/>
          <p:nvPr/>
        </p:nvSpPr>
        <p:spPr>
          <a:xfrm>
            <a:off x="327025"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cxnSp>
        <p:nvCxnSpPr>
          <p:cNvPr id="9" name="Straight Connector 8"/>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689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5" y="870318"/>
            <a:ext cx="7751547" cy="351443"/>
          </a:xfrm>
          <a:prstGeom prst="rect">
            <a:avLst/>
          </a:prstGeom>
        </p:spPr>
        <p:txBody>
          <a:bodyPr/>
          <a:lstStyle>
            <a:lvl1pPr>
              <a:lnSpc>
                <a:spcPct val="100000"/>
              </a:lnSpc>
              <a:defRPr sz="1600" b="1">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39150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B85839-DE7E-4765-A9A0-B3F73C84A708}" type="datetime1">
              <a:rPr lang="en-US" smtClean="0">
                <a:solidFill>
                  <a:srgbClr val="000000"/>
                </a:solidFill>
              </a:rPr>
              <a:pPr/>
              <a:t>10/5/17</a:t>
            </a:fld>
            <a:endParaRPr lang="en-US" dirty="0">
              <a:solidFill>
                <a:srgbClr val="000000"/>
              </a:solidFill>
            </a:endParaRPr>
          </a:p>
        </p:txBody>
      </p:sp>
    </p:spTree>
    <p:extLst>
      <p:ext uri="{BB962C8B-B14F-4D97-AF65-F5344CB8AC3E}">
        <p14:creationId xmlns:p14="http://schemas.microsoft.com/office/powerpoint/2010/main" val="2024582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p:nvPr>
        </p:nvSpPr>
        <p:spPr>
          <a:xfrm>
            <a:off x="462685" y="870318"/>
            <a:ext cx="7751547" cy="351443"/>
          </a:xfrm>
          <a:prstGeom prst="rect">
            <a:avLst/>
          </a:prstGeom>
        </p:spPr>
        <p:txBody>
          <a:bodyPr/>
          <a:lstStyle>
            <a:lvl1pPr>
              <a:lnSpc>
                <a:spcPct val="100000"/>
              </a:lnSpc>
              <a:defRPr sz="1600" b="1">
                <a:solidFill>
                  <a:schemeClr val="tx1"/>
                </a:solidFill>
                <a:latin typeface="Arial" pitchFamily="34" charset="0"/>
                <a:cs typeface="Arial" pitchFamily="34" charset="0"/>
              </a:defRPr>
            </a:lvl1pPr>
          </a:lstStyle>
          <a:p>
            <a:endParaRPr lang="en-US" dirty="0"/>
          </a:p>
        </p:txBody>
      </p:sp>
      <p:sp>
        <p:nvSpPr>
          <p:cNvPr id="4" name="Date Placeholder 1"/>
          <p:cNvSpPr>
            <a:spLocks noGrp="1"/>
          </p:cNvSpPr>
          <p:nvPr>
            <p:ph type="dt" sz="half" idx="15"/>
          </p:nvPr>
        </p:nvSpPr>
        <p:spPr>
          <a:xfrm>
            <a:off x="7200900" y="6383338"/>
            <a:ext cx="1673225" cy="155575"/>
          </a:xfrm>
          <a:prstGeom prst="rect">
            <a:avLst/>
          </a:prstGeom>
        </p:spPr>
        <p:txBody>
          <a:bodyPr/>
          <a:lstStyle>
            <a:lvl1pPr>
              <a:defRPr sz="1000" baseline="0"/>
            </a:lvl1pPr>
          </a:lstStyle>
          <a:p>
            <a:pPr>
              <a:defRPr/>
            </a:pPr>
            <a:endParaRPr lang="en-US" dirty="0">
              <a:solidFill>
                <a:srgbClr val="000000"/>
              </a:solidFill>
            </a:endParaRPr>
          </a:p>
        </p:txBody>
      </p:sp>
    </p:spTree>
    <p:extLst>
      <p:ext uri="{BB962C8B-B14F-4D97-AF65-F5344CB8AC3E}">
        <p14:creationId xmlns:p14="http://schemas.microsoft.com/office/powerpoint/2010/main" val="46131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1"/>
          <p:cNvSpPr>
            <a:spLocks noGrp="1"/>
          </p:cNvSpPr>
          <p:nvPr>
            <p:ph type="dt" sz="half" idx="15"/>
          </p:nvPr>
        </p:nvSpPr>
        <p:spPr/>
        <p:txBody>
          <a:bodyPr/>
          <a:lstStyle>
            <a:lvl1pPr>
              <a:defRPr/>
            </a:lvl1pPr>
          </a:lstStyle>
          <a:p>
            <a:fld id="{20FA1DF3-6E5F-4A59-9A2C-E3FEDDFEF6C6}" type="datetime1">
              <a:rPr lang="en-US" smtClean="0"/>
              <a:pPr/>
              <a:t>10/5/17</a:t>
            </a:fld>
            <a:endParaRPr lang="en-US" dirty="0"/>
          </a:p>
        </p:txBody>
      </p:sp>
      <p:sp>
        <p:nvSpPr>
          <p:cNvPr id="5" name="TextBox 6"/>
          <p:cNvSpPr txBox="1">
            <a:spLocks noChangeArrowheads="1"/>
          </p:cNvSpPr>
          <p:nvPr userDrawn="1"/>
        </p:nvSpPr>
        <p:spPr bwMode="auto">
          <a:xfrm>
            <a:off x="3265488" y="6283325"/>
            <a:ext cx="261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smtClean="0"/>
              <a:t>Draft for Discussion &amp; Policy Purposes Only</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B85839-DE7E-4765-A9A0-B3F73C84A708}" type="datetime1">
              <a:rPr lang="en-US" smtClean="0">
                <a:solidFill>
                  <a:srgbClr val="000000"/>
                </a:solidFill>
              </a:rPr>
              <a:pPr/>
              <a:t>10/5/17</a:t>
            </a:fld>
            <a:endParaRPr lang="en-US" dirty="0">
              <a:solidFill>
                <a:srgbClr val="000000"/>
              </a:solidFill>
            </a:endParaRPr>
          </a:p>
        </p:txBody>
      </p:sp>
    </p:spTree>
    <p:extLst>
      <p:ext uri="{BB962C8B-B14F-4D97-AF65-F5344CB8AC3E}">
        <p14:creationId xmlns:p14="http://schemas.microsoft.com/office/powerpoint/2010/main" val="3795584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B85839-DE7E-4765-A9A0-B3F73C84A708}" type="datetime1">
              <a:rPr lang="en-US" smtClean="0">
                <a:solidFill>
                  <a:srgbClr val="000000"/>
                </a:solidFill>
              </a:rPr>
              <a:pPr/>
              <a:t>10/5/17</a:t>
            </a:fld>
            <a:endParaRPr lang="en-US" dirty="0">
              <a:solidFill>
                <a:srgbClr val="000000"/>
              </a:solidFill>
            </a:endParaRPr>
          </a:p>
        </p:txBody>
      </p:sp>
    </p:spTree>
    <p:extLst>
      <p:ext uri="{BB962C8B-B14F-4D97-AF65-F5344CB8AC3E}">
        <p14:creationId xmlns:p14="http://schemas.microsoft.com/office/powerpoint/2010/main" val="253528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Date Placeholder 1"/>
          <p:cNvSpPr>
            <a:spLocks noGrp="1"/>
          </p:cNvSpPr>
          <p:nvPr>
            <p:ph type="dt" sz="half" idx="18"/>
          </p:nvPr>
        </p:nvSpPr>
        <p:spPr/>
        <p:txBody>
          <a:bodyPr/>
          <a:lstStyle>
            <a:lvl1pPr>
              <a:defRPr/>
            </a:lvl1pPr>
          </a:lstStyle>
          <a:p>
            <a:fld id="{1AB85839-DE7E-4765-A9A0-B3F73C84A708}" type="datetime1">
              <a:rPr lang="en-US" smtClean="0"/>
              <a:pPr/>
              <a:t>10/5/17</a:t>
            </a:fld>
            <a:endParaRPr lang="en-US" dirty="0"/>
          </a:p>
        </p:txBody>
      </p:sp>
      <p:sp>
        <p:nvSpPr>
          <p:cNvPr id="7" name="TextBox 6"/>
          <p:cNvSpPr txBox="1">
            <a:spLocks noChangeArrowheads="1"/>
          </p:cNvSpPr>
          <p:nvPr userDrawn="1"/>
        </p:nvSpPr>
        <p:spPr bwMode="auto">
          <a:xfrm>
            <a:off x="3265488" y="6283325"/>
            <a:ext cx="261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smtClean="0"/>
              <a:t>Draft for Discussion &amp; Policy Purposes Only</a:t>
            </a:r>
          </a:p>
        </p:txBody>
      </p:sp>
      <p:sp>
        <p:nvSpPr>
          <p:cNvPr id="8"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12" name="Text Placeholder 12"/>
          <p:cNvSpPr>
            <a:spLocks noGrp="1"/>
          </p:cNvSpPr>
          <p:nvPr>
            <p:ph type="body" sz="quarter" idx="19"/>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smtClean="0"/>
              <a:t>Click to edit Master text styles</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B85839-DE7E-4765-A9A0-B3F73C84A708}" type="datetime1">
              <a:rPr lang="en-US" smtClean="0"/>
              <a:pPr/>
              <a:t>10/5/17</a:t>
            </a:fld>
            <a:endParaRPr lang="en-US" dirty="0"/>
          </a:p>
        </p:txBody>
      </p:sp>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1"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5060472" y="1243330"/>
            <a:ext cx="4284821" cy="5488940"/>
          </a:xfrm>
          <a:prstGeom prst="rect">
            <a:avLst/>
          </a:prstGeom>
        </p:spPr>
      </p:pic>
      <p:sp>
        <p:nvSpPr>
          <p:cNvPr id="12"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1"/>
          <p:cNvSpPr>
            <a:spLocks noGrp="1"/>
          </p:cNvSpPr>
          <p:nvPr>
            <p:ph type="dt" sz="half" idx="15"/>
          </p:nvPr>
        </p:nvSpPr>
        <p:spPr/>
        <p:txBody>
          <a:bodyPr/>
          <a:lstStyle>
            <a:lvl1pPr>
              <a:defRPr/>
            </a:lvl1pPr>
          </a:lstStyle>
          <a:p>
            <a:endParaRPr lang="en-US" dirty="0"/>
          </a:p>
        </p:txBody>
      </p:sp>
      <p:sp>
        <p:nvSpPr>
          <p:cNvPr id="13" name="Text Placeholder 12"/>
          <p:cNvSpPr>
            <a:spLocks noGrp="1"/>
          </p:cNvSpPr>
          <p:nvPr>
            <p:ph type="body" sz="quarter" idx="16"/>
          </p:nvPr>
        </p:nvSpPr>
        <p:spPr>
          <a:xfrm>
            <a:off x="462684" y="381000"/>
            <a:ext cx="3118715"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smtClean="0"/>
              <a:t>Click to edit chapter name</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997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Line 7"/>
          <p:cNvSpPr>
            <a:spLocks noChangeShapeType="1"/>
          </p:cNvSpPr>
          <p:nvPr/>
        </p:nvSpPr>
        <p:spPr bwMode="auto">
          <a:xfrm>
            <a:off x="0" y="747713"/>
            <a:ext cx="9144000" cy="0"/>
          </a:xfrm>
          <a:prstGeom prst="line">
            <a:avLst/>
          </a:prstGeom>
          <a:noFill/>
          <a:ln w="9525">
            <a:solidFill>
              <a:srgbClr val="FFFFFF"/>
            </a:solidFill>
            <a:round/>
            <a:headEnd/>
            <a:tailEnd/>
          </a:ln>
        </p:spPr>
        <p:txBody>
          <a:bodyPr/>
          <a:lstStyle/>
          <a:p>
            <a:endParaRPr lang="en-US" dirty="0"/>
          </a:p>
        </p:txBody>
      </p:sp>
      <p:sp>
        <p:nvSpPr>
          <p:cNvPr id="3" name="Line 11"/>
          <p:cNvSpPr>
            <a:spLocks noChangeShapeType="1"/>
          </p:cNvSpPr>
          <p:nvPr/>
        </p:nvSpPr>
        <p:spPr bwMode="auto">
          <a:xfrm>
            <a:off x="2443163" y="3752850"/>
            <a:ext cx="5722937" cy="0"/>
          </a:xfrm>
          <a:prstGeom prst="line">
            <a:avLst/>
          </a:prstGeom>
          <a:noFill/>
          <a:ln w="9525">
            <a:solidFill>
              <a:schemeClr val="tx1"/>
            </a:solidFill>
            <a:round/>
            <a:headEnd/>
            <a:tailEnd/>
          </a:ln>
        </p:spPr>
        <p:txBody>
          <a:bodyPr/>
          <a:lstStyle/>
          <a:p>
            <a:endParaRPr lang="en-US" dirty="0"/>
          </a:p>
        </p:txBody>
      </p:sp>
      <p:pic>
        <p:nvPicPr>
          <p:cNvPr id="5" name="Picture 2" descr="C:\Users\dmlee\Downloads\preview-MABayTransAuthority.png"/>
          <p:cNvPicPr>
            <a:picLocks noChangeAspect="1" noChangeArrowheads="1"/>
          </p:cNvPicPr>
          <p:nvPr/>
        </p:nvPicPr>
        <p:blipFill>
          <a:blip r:embed="rId2" cstate="print"/>
          <a:srcRect t="38333" b="39000"/>
          <a:stretch>
            <a:fillRect/>
          </a:stretch>
        </p:blipFill>
        <p:spPr bwMode="auto">
          <a:xfrm>
            <a:off x="1012825" y="1562100"/>
            <a:ext cx="6386513" cy="1447800"/>
          </a:xfrm>
          <a:prstGeom prst="rect">
            <a:avLst/>
          </a:prstGeom>
          <a:noFill/>
          <a:ln w="9525">
            <a:noFill/>
            <a:miter lim="800000"/>
            <a:headEnd/>
            <a:tailEnd/>
          </a:ln>
        </p:spPr>
      </p:pic>
      <p:sp>
        <p:nvSpPr>
          <p:cNvPr id="6" name="Title 1"/>
          <p:cNvSpPr>
            <a:spLocks noGrp="1"/>
          </p:cNvSpPr>
          <p:nvPr>
            <p:ph type="title" hasCustomPrompt="1"/>
          </p:nvPr>
        </p:nvSpPr>
        <p:spPr>
          <a:xfrm>
            <a:off x="685800" y="3962400"/>
            <a:ext cx="7751547" cy="466344"/>
          </a:xfrm>
          <a:prstGeom prst="rect">
            <a:avLst/>
          </a:prstGeom>
        </p:spPr>
        <p:txBody>
          <a:bodyPr anchor="b" anchorCtr="0"/>
          <a:lstStyle>
            <a:lvl1pPr>
              <a:lnSpc>
                <a:spcPct val="100000"/>
              </a:lnSpc>
              <a:defRPr sz="3200" b="1" baseline="0">
                <a:solidFill>
                  <a:srgbClr val="00269E"/>
                </a:solidFill>
                <a:latin typeface="Arial" pitchFamily="34" charset="0"/>
                <a:cs typeface="Arial" pitchFamily="34" charset="0"/>
              </a:defRPr>
            </a:lvl1pPr>
          </a:lstStyle>
          <a:p>
            <a:r>
              <a:rPr lang="en-US" dirty="0"/>
              <a:t>Insert title here</a:t>
            </a:r>
          </a:p>
        </p:txBody>
      </p:sp>
      <p:sp>
        <p:nvSpPr>
          <p:cNvPr id="9" name="Text Placeholder 8"/>
          <p:cNvSpPr>
            <a:spLocks noGrp="1"/>
          </p:cNvSpPr>
          <p:nvPr>
            <p:ph type="body" sz="quarter" idx="10" hasCustomPrompt="1"/>
          </p:nvPr>
        </p:nvSpPr>
        <p:spPr>
          <a:xfrm>
            <a:off x="1219200" y="5105400"/>
            <a:ext cx="3352800" cy="762000"/>
          </a:xfrm>
          <a:prstGeom prst="rect">
            <a:avLst/>
          </a:prstGeom>
        </p:spPr>
        <p:txBody>
          <a:bodyPr/>
          <a:lstStyle>
            <a:lvl1pPr>
              <a:buNone/>
              <a:defRPr>
                <a:latin typeface="Arial" pitchFamily="34" charset="0"/>
                <a:cs typeface="Arial" pitchFamily="34" charset="0"/>
              </a:defRPr>
            </a:lvl1pPr>
          </a:lstStyle>
          <a:p>
            <a:pPr lvl="0"/>
            <a:r>
              <a:rPr lang="en-US" dirty="0"/>
              <a:t>Insert date here</a:t>
            </a:r>
          </a:p>
        </p:txBody>
      </p:sp>
      <p:sp>
        <p:nvSpPr>
          <p:cNvPr id="10" name="TextBox 9"/>
          <p:cNvSpPr txBox="1"/>
          <p:nvPr userDrawn="1"/>
        </p:nvSpPr>
        <p:spPr>
          <a:xfrm>
            <a:off x="1219200" y="4593770"/>
            <a:ext cx="5867400" cy="369332"/>
          </a:xfrm>
          <a:prstGeom prst="rect">
            <a:avLst/>
          </a:prstGeom>
          <a:noFill/>
        </p:spPr>
        <p:txBody>
          <a:bodyPr wrap="square" rtlCol="0">
            <a:spAutoFit/>
          </a:bodyPr>
          <a:lstStyle/>
          <a:p>
            <a:pPr marL="342900" indent="-342900"/>
            <a:endParaRPr lang="en-US" b="1" u="sng" dirty="0">
              <a:latin typeface="+mj-lt"/>
            </a:endParaRPr>
          </a:p>
        </p:txBody>
      </p:sp>
      <p:sp>
        <p:nvSpPr>
          <p:cNvPr id="13" name="Text Placeholder 12"/>
          <p:cNvSpPr>
            <a:spLocks noGrp="1"/>
          </p:cNvSpPr>
          <p:nvPr>
            <p:ph type="body" sz="quarter" idx="11" hasCustomPrompt="1"/>
          </p:nvPr>
        </p:nvSpPr>
        <p:spPr>
          <a:xfrm>
            <a:off x="1219200" y="4528458"/>
            <a:ext cx="4572000" cy="457200"/>
          </a:xfrm>
          <a:prstGeom prst="rect">
            <a:avLst/>
          </a:prstGeom>
        </p:spPr>
        <p:txBody>
          <a:bodyPr/>
          <a:lstStyle>
            <a:lvl1pPr algn="l" rtl="0" eaLnBrk="1" fontAlgn="base" hangingPunct="1">
              <a:lnSpc>
                <a:spcPct val="100000"/>
              </a:lnSpc>
              <a:spcBef>
                <a:spcPct val="0"/>
              </a:spcBef>
              <a:spcAft>
                <a:spcPct val="0"/>
              </a:spcAft>
              <a:buNone/>
              <a:defRPr lang="en-US" sz="2400" b="1" baseline="0" dirty="0" smtClean="0">
                <a:solidFill>
                  <a:srgbClr val="00269E"/>
                </a:solidFill>
                <a:latin typeface="Arial" pitchFamily="34" charset="0"/>
                <a:ea typeface="+mj-ea"/>
                <a:cs typeface="Arial" pitchFamily="34" charset="0"/>
              </a:defRPr>
            </a:lvl1pPr>
          </a:lstStyle>
          <a:p>
            <a:pPr lvl="0"/>
            <a:r>
              <a:rPr lang="en-US" dirty="0"/>
              <a:t>Insert subtitle here</a:t>
            </a:r>
          </a:p>
        </p:txBody>
      </p:sp>
    </p:spTree>
    <p:extLst>
      <p:ext uri="{BB962C8B-B14F-4D97-AF65-F5344CB8AC3E}">
        <p14:creationId xmlns:p14="http://schemas.microsoft.com/office/powerpoint/2010/main" val="675859008"/>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305E66-2D90-4059-A47C-D3387E5938B0}" type="datetimeFigureOut">
              <a:rPr lang="en-US" smtClean="0"/>
              <a:pPr/>
              <a:t>10/5/17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3880F3-FBFA-46D9-BA97-CA8976D9714D}" type="slidenum">
              <a:rPr lang="en-US" smtClean="0"/>
              <a:pPr/>
              <a:t>‹#›</a:t>
            </a:fld>
            <a:endParaRPr lang="en-US"/>
          </a:p>
        </p:txBody>
      </p:sp>
    </p:spTree>
    <p:extLst>
      <p:ext uri="{BB962C8B-B14F-4D97-AF65-F5344CB8AC3E}">
        <p14:creationId xmlns:p14="http://schemas.microsoft.com/office/powerpoint/2010/main" val="336432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dirty="0" smtClean="0"/>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smtClean="0"/>
              <a:t>Green Line Service Improvements</a:t>
            </a:r>
          </a:p>
        </p:txBody>
      </p:sp>
      <p:sp>
        <p:nvSpPr>
          <p:cNvPr id="5"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231371-54BE-4A3D-AF0D-2FE0EA27D65E}" type="slidenum">
              <a:rPr lang="en-US" smtClean="0"/>
              <a:pPr/>
              <a:t>‹#›</a:t>
            </a:fld>
            <a:endParaRPr lang="en-US"/>
          </a:p>
        </p:txBody>
      </p:sp>
    </p:spTree>
    <p:extLst>
      <p:ext uri="{BB962C8B-B14F-4D97-AF65-F5344CB8AC3E}">
        <p14:creationId xmlns:p14="http://schemas.microsoft.com/office/powerpoint/2010/main" val="40123738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dirty="0" smtClean="0"/>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smtClean="0"/>
              <a:t>Green Line Service Improvements</a:t>
            </a:r>
          </a:p>
        </p:txBody>
      </p:sp>
      <p:sp>
        <p:nvSpPr>
          <p:cNvPr id="5"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231371-54BE-4A3D-AF0D-2FE0EA27D65E}" type="slidenum">
              <a:rPr lang="en-US" smtClean="0"/>
              <a:pPr/>
              <a:t>‹#›</a:t>
            </a:fld>
            <a:endParaRPr lang="en-US"/>
          </a:p>
        </p:txBody>
      </p:sp>
    </p:spTree>
    <p:extLst>
      <p:ext uri="{BB962C8B-B14F-4D97-AF65-F5344CB8AC3E}">
        <p14:creationId xmlns:p14="http://schemas.microsoft.com/office/powerpoint/2010/main" val="32372304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7675"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7675" y="6280150"/>
            <a:ext cx="8321675"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00" smtClean="0"/>
              <a:pPr algn="r" eaLnBrk="1" hangingPunct="1">
                <a:defRPr/>
              </a:pPr>
              <a:t>‹#›</a:t>
            </a:fld>
            <a:endParaRPr lang="en-US" altLang="en-US" sz="1000" dirty="0" smtClean="0"/>
          </a:p>
        </p:txBody>
      </p:sp>
      <p:sp>
        <p:nvSpPr>
          <p:cNvPr id="41" name="Content Placeholder 8"/>
          <p:cNvSpPr txBox="1">
            <a:spLocks/>
          </p:cNvSpPr>
          <p:nvPr/>
        </p:nvSpPr>
        <p:spPr>
          <a:xfrm>
            <a:off x="469900"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defRPr/>
            </a:pPr>
            <a:endParaRPr lang="en-US" dirty="0" smtClean="0"/>
          </a:p>
        </p:txBody>
      </p:sp>
      <p:sp>
        <p:nvSpPr>
          <p:cNvPr id="18" name="Date Placeholder 1"/>
          <p:cNvSpPr>
            <a:spLocks noGrp="1"/>
          </p:cNvSpPr>
          <p:nvPr>
            <p:ph type="dt" sz="half" idx="2"/>
          </p:nvPr>
        </p:nvSpPr>
        <p:spPr>
          <a:xfrm>
            <a:off x="7200900" y="6269038"/>
            <a:ext cx="1673225" cy="155575"/>
          </a:xfrm>
          <a:prstGeom prst="rect">
            <a:avLst/>
          </a:prstGeom>
        </p:spPr>
        <p:txBody>
          <a:bodyPr/>
          <a:lstStyle>
            <a:lvl1pPr algn="r" eaLnBrk="1" hangingPunct="1">
              <a:defRPr sz="800">
                <a:latin typeface="Arial" charset="0"/>
                <a:cs typeface="+mn-cs"/>
              </a:defRPr>
            </a:lvl1pPr>
          </a:lstStyle>
          <a:p>
            <a:fld id="{1AB85839-DE7E-4765-A9A0-B3F73C84A708}" type="datetime1">
              <a:rPr lang="en-US" smtClean="0"/>
              <a:pPr/>
              <a:t>10/5/17</a:t>
            </a:fld>
            <a:endParaRPr lang="en-US" dirty="0"/>
          </a:p>
        </p:txBody>
      </p:sp>
      <p:pic>
        <p:nvPicPr>
          <p:cNvPr id="1034" name="Picture 2" descr="File:MBTA.svg"/>
          <p:cNvPicPr>
            <a:picLocks noChangeAspect="1" noChangeArrowheads="1"/>
          </p:cNvPicPr>
          <p:nvPr/>
        </p:nvPicPr>
        <p:blipFill>
          <a:blip r:embed="rId12" cstate="print"/>
          <a:srcRect/>
          <a:stretch>
            <a:fillRect/>
          </a:stretch>
        </p:blipFill>
        <p:spPr bwMode="auto">
          <a:xfrm>
            <a:off x="8139113" y="222250"/>
            <a:ext cx="711200" cy="711200"/>
          </a:xfrm>
          <a:prstGeom prst="rect">
            <a:avLst/>
          </a:prstGeom>
          <a:noFill/>
          <a:ln w="9525">
            <a:noFill/>
            <a:miter lim="800000"/>
            <a:headEnd/>
            <a:tailEnd/>
          </a:ln>
        </p:spPr>
      </p:pic>
      <p:sp>
        <p:nvSpPr>
          <p:cNvPr id="9" name="TextBox 8"/>
          <p:cNvSpPr txBox="1">
            <a:spLocks noChangeArrowheads="1"/>
          </p:cNvSpPr>
          <p:nvPr userDrawn="1"/>
        </p:nvSpPr>
        <p:spPr bwMode="auto">
          <a:xfrm>
            <a:off x="3265488" y="6283325"/>
            <a:ext cx="261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smtClean="0"/>
              <a:t>Draft for Discussion &amp; Policy Purposes Only</a:t>
            </a:r>
          </a:p>
        </p:txBody>
      </p:sp>
    </p:spTree>
  </p:cSld>
  <p:clrMap bg1="lt1" tx1="dk1" bg2="lt2" tx2="dk2" accent1="accent1" accent2="accent2" accent3="accent3" accent4="accent4" accent5="accent5" accent6="accent6" hlink="hlink" folHlink="folHlink"/>
  <p:sldLayoutIdLst>
    <p:sldLayoutId id="2147483664" r:id="rId1"/>
    <p:sldLayoutId id="2147483662" r:id="rId2"/>
    <p:sldLayoutId id="2147483663" r:id="rId3"/>
    <p:sldLayoutId id="2147483673" r:id="rId4"/>
    <p:sldLayoutId id="2147483703" r:id="rId5"/>
    <p:sldLayoutId id="2147483704" r:id="rId6"/>
    <p:sldLayoutId id="2147483705" r:id="rId7"/>
    <p:sldLayoutId id="2147483706" r:id="rId8"/>
    <p:sldLayoutId id="2147483707" r:id="rId9"/>
    <p:sldLayoutId id="2147483708" r:id="rId10"/>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7675"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7675" y="6280150"/>
            <a:ext cx="8321675"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defRPr/>
            </a:pPr>
            <a:fld id="{BBE80981-3DA6-46C2-826D-0D8005ADC286}" type="slidenum">
              <a:rPr lang="en-US" altLang="en-US" sz="1000" smtClean="0">
                <a:solidFill>
                  <a:srgbClr val="000000"/>
                </a:solidFill>
              </a:rPr>
              <a:pPr algn="r">
                <a:defRPr/>
              </a:pPr>
              <a:t>‹#›</a:t>
            </a:fld>
            <a:endParaRPr lang="en-US" altLang="en-US" sz="1000" dirty="0">
              <a:solidFill>
                <a:srgbClr val="000000"/>
              </a:solidFill>
            </a:endParaRPr>
          </a:p>
        </p:txBody>
      </p:sp>
      <p:sp>
        <p:nvSpPr>
          <p:cNvPr id="41" name="Content Placeholder 8"/>
          <p:cNvSpPr txBox="1">
            <a:spLocks/>
          </p:cNvSpPr>
          <p:nvPr/>
        </p:nvSpPr>
        <p:spPr>
          <a:xfrm>
            <a:off x="469900"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Clr>
                <a:srgbClr val="000000"/>
              </a:buClr>
              <a:defRPr/>
            </a:pPr>
            <a:endParaRPr lang="en-US" dirty="0">
              <a:solidFill>
                <a:srgbClr val="000000"/>
              </a:solidFill>
            </a:endParaRPr>
          </a:p>
        </p:txBody>
      </p:sp>
      <p:sp>
        <p:nvSpPr>
          <p:cNvPr id="18" name="Date Placeholder 1"/>
          <p:cNvSpPr>
            <a:spLocks noGrp="1"/>
          </p:cNvSpPr>
          <p:nvPr>
            <p:ph type="dt" sz="half" idx="2"/>
          </p:nvPr>
        </p:nvSpPr>
        <p:spPr>
          <a:xfrm>
            <a:off x="7200900" y="6269038"/>
            <a:ext cx="1673225" cy="155575"/>
          </a:xfrm>
          <a:prstGeom prst="rect">
            <a:avLst/>
          </a:prstGeom>
        </p:spPr>
        <p:txBody>
          <a:bodyPr/>
          <a:lstStyle>
            <a:lvl1pPr algn="r" eaLnBrk="1" hangingPunct="1">
              <a:defRPr sz="800">
                <a:latin typeface="Arial" charset="0"/>
                <a:cs typeface="+mn-cs"/>
              </a:defRPr>
            </a:lvl1pPr>
          </a:lstStyle>
          <a:p>
            <a:fld id="{1AB85839-DE7E-4765-A9A0-B3F73C84A708}" type="datetime1">
              <a:rPr lang="en-US" smtClean="0">
                <a:solidFill>
                  <a:srgbClr val="000000"/>
                </a:solidFill>
              </a:rPr>
              <a:pPr/>
              <a:t>10/5/17</a:t>
            </a:fld>
            <a:endParaRPr lang="en-US" dirty="0">
              <a:solidFill>
                <a:srgbClr val="000000"/>
              </a:solidFill>
            </a:endParaRPr>
          </a:p>
        </p:txBody>
      </p:sp>
      <p:pic>
        <p:nvPicPr>
          <p:cNvPr id="1034" name="Picture 2" descr="File:MBTA.svg"/>
          <p:cNvPicPr>
            <a:picLocks noChangeAspect="1" noChangeArrowheads="1"/>
          </p:cNvPicPr>
          <p:nvPr/>
        </p:nvPicPr>
        <p:blipFill>
          <a:blip r:embed="rId13" cstate="print"/>
          <a:srcRect/>
          <a:stretch>
            <a:fillRect/>
          </a:stretch>
        </p:blipFill>
        <p:spPr bwMode="auto">
          <a:xfrm>
            <a:off x="8139113" y="222250"/>
            <a:ext cx="711200" cy="711200"/>
          </a:xfrm>
          <a:prstGeom prst="rect">
            <a:avLst/>
          </a:prstGeom>
          <a:noFill/>
          <a:ln w="9525">
            <a:noFill/>
            <a:miter lim="800000"/>
            <a:headEnd/>
            <a:tailEnd/>
          </a:ln>
        </p:spPr>
      </p:pic>
      <p:sp>
        <p:nvSpPr>
          <p:cNvPr id="10" name="TextBox 9"/>
          <p:cNvSpPr txBox="1">
            <a:spLocks noChangeArrowheads="1"/>
          </p:cNvSpPr>
          <p:nvPr userDrawn="1"/>
        </p:nvSpPr>
        <p:spPr bwMode="auto">
          <a:xfrm>
            <a:off x="3265488" y="6283325"/>
            <a:ext cx="261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smtClean="0"/>
              <a:t>Draft for Discussion &amp; Policy Purposes Only</a:t>
            </a:r>
          </a:p>
        </p:txBody>
      </p:sp>
    </p:spTree>
    <p:extLst>
      <p:ext uri="{BB962C8B-B14F-4D97-AF65-F5344CB8AC3E}">
        <p14:creationId xmlns:p14="http://schemas.microsoft.com/office/powerpoint/2010/main" val="19717226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5" r:id="rId8"/>
    <p:sldLayoutId id="2147483696" r:id="rId9"/>
    <p:sldLayoutId id="2147483697" r:id="rId10"/>
    <p:sldLayoutId id="2147483698" r:id="rId11"/>
  </p:sldLayoutIdLst>
  <p:hf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00"/>
            <a:ext cx="7924800" cy="466344"/>
          </a:xfrm>
        </p:spPr>
        <p:txBody>
          <a:bodyPr/>
          <a:lstStyle/>
          <a:p>
            <a:r>
              <a:rPr lang="en-US" sz="2400" dirty="0" smtClean="0"/>
              <a:t>GM Remarks</a:t>
            </a:r>
            <a:endParaRPr lang="en-US" sz="2400" dirty="0"/>
          </a:p>
        </p:txBody>
      </p:sp>
      <p:sp>
        <p:nvSpPr>
          <p:cNvPr id="3" name="Text Placeholder 2"/>
          <p:cNvSpPr>
            <a:spLocks noGrp="1"/>
          </p:cNvSpPr>
          <p:nvPr>
            <p:ph type="body" sz="quarter" idx="10"/>
          </p:nvPr>
        </p:nvSpPr>
        <p:spPr/>
        <p:txBody>
          <a:bodyPr/>
          <a:lstStyle/>
          <a:p>
            <a:r>
              <a:rPr lang="en-US" sz="2000" dirty="0" smtClean="0"/>
              <a:t>September 11, 2017</a:t>
            </a:r>
            <a:endParaRPr lang="en-US" sz="2000" dirty="0"/>
          </a:p>
        </p:txBody>
      </p:sp>
      <p:sp>
        <p:nvSpPr>
          <p:cNvPr id="4" name="Text Placeholder 3"/>
          <p:cNvSpPr>
            <a:spLocks noGrp="1"/>
          </p:cNvSpPr>
          <p:nvPr>
            <p:ph type="body" sz="quarter" idx="11"/>
          </p:nvPr>
        </p:nvSpPr>
        <p:spPr>
          <a:xfrm>
            <a:off x="1219200" y="4528458"/>
            <a:ext cx="7315200" cy="457200"/>
          </a:xfrm>
        </p:spPr>
        <p:txBody>
          <a:bodyPr/>
          <a:lstStyle/>
          <a:p>
            <a:r>
              <a:rPr lang="en-US" sz="2000" dirty="0" smtClean="0"/>
              <a:t>Fiscal and Management Control Board</a:t>
            </a:r>
            <a:endParaRPr lang="en-US" sz="2000" dirty="0"/>
          </a:p>
        </p:txBody>
      </p:sp>
    </p:spTree>
    <p:extLst>
      <p:ext uri="{BB962C8B-B14F-4D97-AF65-F5344CB8AC3E}">
        <p14:creationId xmlns:p14="http://schemas.microsoft.com/office/powerpoint/2010/main" val="2707803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905000"/>
            <a:ext cx="7751547" cy="466344"/>
          </a:xfrm>
        </p:spPr>
        <p:txBody>
          <a:bodyPr/>
          <a:lstStyle/>
          <a:p>
            <a:pPr algn="ctr"/>
            <a:r>
              <a:rPr lang="en-US" sz="2400" dirty="0" smtClean="0">
                <a:solidFill>
                  <a:srgbClr val="002060"/>
                </a:solidFill>
              </a:rPr>
              <a:t>Locomotive Availability</a:t>
            </a:r>
            <a:br>
              <a:rPr lang="en-US" sz="2400" dirty="0" smtClean="0">
                <a:solidFill>
                  <a:srgbClr val="002060"/>
                </a:solidFill>
              </a:rPr>
            </a:br>
            <a:r>
              <a:rPr lang="en-US" sz="2400" dirty="0" smtClean="0">
                <a:solidFill>
                  <a:srgbClr val="002060"/>
                </a:solidFill>
              </a:rPr>
              <a:t>Past 12 Weeks</a:t>
            </a:r>
            <a:endParaRPr lang="en-US" sz="2400" dirty="0">
              <a:solidFill>
                <a:srgbClr val="002060"/>
              </a:solidFill>
            </a:endParaRPr>
          </a:p>
        </p:txBody>
      </p:sp>
      <p:sp>
        <p:nvSpPr>
          <p:cNvPr id="9" name="Title 2"/>
          <p:cNvSpPr txBox="1">
            <a:spLocks/>
          </p:cNvSpPr>
          <p:nvPr/>
        </p:nvSpPr>
        <p:spPr>
          <a:xfrm>
            <a:off x="457200" y="762000"/>
            <a:ext cx="7751547" cy="466344"/>
          </a:xfrm>
          <a:prstGeom prst="rect">
            <a:avLst/>
          </a:prstGeom>
        </p:spPr>
        <p:txBody>
          <a:bodyPr anchor="b"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0269E"/>
                </a:solidFill>
                <a:effectLst/>
                <a:uLnTx/>
                <a:uFillTx/>
                <a:latin typeface="Arial" pitchFamily="34" charset="0"/>
                <a:ea typeface="+mj-ea"/>
                <a:cs typeface="Arial" pitchFamily="34" charset="0"/>
              </a:rPr>
              <a:t>Commuter Rail </a:t>
            </a:r>
            <a:endParaRPr kumimoji="0" lang="en-US" sz="20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pic>
        <p:nvPicPr>
          <p:cNvPr id="7" name="Picture 6">
            <a:extLst>
              <a:ext uri="{FF2B5EF4-FFF2-40B4-BE49-F238E27FC236}">
                <a16:creationId xmlns="" xmlns:a16="http://schemas.microsoft.com/office/drawing/2014/main" id="{3AFBC6EA-609E-4726-9E78-92822977D96B}"/>
              </a:ext>
            </a:extLst>
          </p:cNvPr>
          <p:cNvPicPr>
            <a:picLocks noChangeAspect="1"/>
          </p:cNvPicPr>
          <p:nvPr/>
        </p:nvPicPr>
        <p:blipFill>
          <a:blip r:embed="rId2" cstate="print"/>
          <a:stretch>
            <a:fillRect/>
          </a:stretch>
        </p:blipFill>
        <p:spPr>
          <a:xfrm>
            <a:off x="0" y="2667000"/>
            <a:ext cx="9144000" cy="2596896"/>
          </a:xfrm>
          <a:prstGeom prst="rect">
            <a:avLst/>
          </a:prstGeom>
        </p:spPr>
      </p:pic>
    </p:spTree>
    <p:extLst>
      <p:ext uri="{BB962C8B-B14F-4D97-AF65-F5344CB8AC3E}">
        <p14:creationId xmlns:p14="http://schemas.microsoft.com/office/powerpoint/2010/main" val="2638006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828800"/>
            <a:ext cx="7751547" cy="466344"/>
          </a:xfrm>
        </p:spPr>
        <p:txBody>
          <a:bodyPr/>
          <a:lstStyle/>
          <a:p>
            <a:pPr algn="ctr"/>
            <a:r>
              <a:rPr lang="en-US" sz="2400" dirty="0" smtClean="0">
                <a:solidFill>
                  <a:srgbClr val="002060"/>
                </a:solidFill>
              </a:rPr>
              <a:t>Locomotive Availability and Cancellations </a:t>
            </a:r>
            <a:br>
              <a:rPr lang="en-US" sz="2400" dirty="0" smtClean="0">
                <a:solidFill>
                  <a:srgbClr val="002060"/>
                </a:solidFill>
              </a:rPr>
            </a:br>
            <a:r>
              <a:rPr lang="en-US" sz="2400" dirty="0" smtClean="0">
                <a:solidFill>
                  <a:srgbClr val="002060"/>
                </a:solidFill>
              </a:rPr>
              <a:t>Last Week</a:t>
            </a:r>
            <a:endParaRPr lang="en-US" sz="2400" dirty="0">
              <a:solidFill>
                <a:srgbClr val="002060"/>
              </a:solidFill>
            </a:endParaRPr>
          </a:p>
        </p:txBody>
      </p:sp>
      <p:sp>
        <p:nvSpPr>
          <p:cNvPr id="9" name="Title 2"/>
          <p:cNvSpPr txBox="1">
            <a:spLocks/>
          </p:cNvSpPr>
          <p:nvPr/>
        </p:nvSpPr>
        <p:spPr>
          <a:xfrm>
            <a:off x="457200" y="838200"/>
            <a:ext cx="7751547" cy="466344"/>
          </a:xfrm>
          <a:prstGeom prst="rect">
            <a:avLst/>
          </a:prstGeom>
        </p:spPr>
        <p:txBody>
          <a:bodyPr anchor="b"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0269E"/>
                </a:solidFill>
                <a:effectLst/>
                <a:uLnTx/>
                <a:uFillTx/>
                <a:latin typeface="Arial" pitchFamily="34" charset="0"/>
                <a:ea typeface="+mj-ea"/>
                <a:cs typeface="Arial" pitchFamily="34" charset="0"/>
              </a:rPr>
              <a:t>Commuter Rail </a:t>
            </a:r>
            <a:endParaRPr kumimoji="0" lang="en-US" sz="20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pic>
        <p:nvPicPr>
          <p:cNvPr id="5" name="Picture 4">
            <a:extLst>
              <a:ext uri="{FF2B5EF4-FFF2-40B4-BE49-F238E27FC236}">
                <a16:creationId xmlns="" xmlns:a16="http://schemas.microsoft.com/office/drawing/2014/main" id="{BA679F12-7D94-403A-956F-C950D5E7316A}"/>
              </a:ext>
            </a:extLst>
          </p:cNvPr>
          <p:cNvPicPr>
            <a:picLocks noChangeAspect="1"/>
          </p:cNvPicPr>
          <p:nvPr/>
        </p:nvPicPr>
        <p:blipFill>
          <a:blip r:embed="rId2" cstate="print"/>
          <a:stretch>
            <a:fillRect/>
          </a:stretch>
        </p:blipFill>
        <p:spPr>
          <a:xfrm>
            <a:off x="0" y="2590800"/>
            <a:ext cx="9144000" cy="2386450"/>
          </a:xfrm>
          <a:prstGeom prst="rect">
            <a:avLst/>
          </a:prstGeom>
        </p:spPr>
      </p:pic>
      <p:sp>
        <p:nvSpPr>
          <p:cNvPr id="2" name="Text Placeholder 1"/>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164539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bwMode="auto">
          <a:xfrm>
            <a:off x="461963" y="828675"/>
            <a:ext cx="7751762" cy="466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sz="2000" dirty="0" smtClean="0"/>
              <a:t>Commuter Rail </a:t>
            </a:r>
            <a:endParaRPr lang="en-US" altLang="en-US" sz="2000" dirty="0"/>
          </a:p>
        </p:txBody>
      </p:sp>
      <p:sp>
        <p:nvSpPr>
          <p:cNvPr id="7" name="Title 2"/>
          <p:cNvSpPr txBox="1">
            <a:spLocks/>
          </p:cNvSpPr>
          <p:nvPr/>
        </p:nvSpPr>
        <p:spPr bwMode="auto">
          <a:xfrm>
            <a:off x="685800" y="1828800"/>
            <a:ext cx="7751762" cy="466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smtClean="0">
                <a:ln>
                  <a:noFill/>
                </a:ln>
                <a:solidFill>
                  <a:srgbClr val="00269E"/>
                </a:solidFill>
                <a:effectLst/>
                <a:uLnTx/>
                <a:uFillTx/>
                <a:latin typeface="Arial" pitchFamily="34" charset="0"/>
                <a:ea typeface="+mj-ea"/>
                <a:cs typeface="Arial" pitchFamily="34" charset="0"/>
              </a:rPr>
              <a:t/>
            </a:r>
            <a:br>
              <a:rPr kumimoji="0" lang="en-US" altLang="en-US" sz="2400" b="1" i="0" u="none" strike="noStrike" kern="0" cap="none" spc="0" normalizeH="0" baseline="0" noProof="0" dirty="0" smtClean="0">
                <a:ln>
                  <a:noFill/>
                </a:ln>
                <a:solidFill>
                  <a:srgbClr val="00269E"/>
                </a:solidFill>
                <a:effectLst/>
                <a:uLnTx/>
                <a:uFillTx/>
                <a:latin typeface="Arial" pitchFamily="34" charset="0"/>
                <a:ea typeface="+mj-ea"/>
                <a:cs typeface="Arial" pitchFamily="34" charset="0"/>
              </a:rPr>
            </a:br>
            <a:r>
              <a:rPr kumimoji="0" lang="en-US" altLang="en-US" sz="2400" b="1" i="0" u="none" strike="noStrike" kern="0" cap="none" spc="0" normalizeH="0" baseline="0" noProof="0" dirty="0" smtClean="0">
                <a:ln>
                  <a:noFill/>
                </a:ln>
                <a:solidFill>
                  <a:srgbClr val="002060"/>
                </a:solidFill>
                <a:effectLst/>
                <a:uLnTx/>
                <a:uFillTx/>
                <a:latin typeface="Arial" pitchFamily="34" charset="0"/>
                <a:ea typeface="+mj-ea"/>
                <a:cs typeface="Arial" pitchFamily="34" charset="0"/>
              </a:rPr>
              <a:t>Coach Availability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400" b="1" kern="0" dirty="0" smtClean="0">
                <a:solidFill>
                  <a:srgbClr val="002060"/>
                </a:solidFill>
                <a:latin typeface="Arial" pitchFamily="34" charset="0"/>
                <a:ea typeface="+mj-ea"/>
                <a:cs typeface="Arial" pitchFamily="34" charset="0"/>
              </a:rPr>
              <a:t>Last 12 Weeks</a:t>
            </a:r>
            <a:endParaRPr kumimoji="0" lang="en-US" altLang="en-US" sz="2400" b="1" i="0" u="none" strike="noStrike" kern="0" cap="none" spc="0" normalizeH="0" baseline="0" noProof="0" dirty="0">
              <a:ln>
                <a:noFill/>
              </a:ln>
              <a:solidFill>
                <a:srgbClr val="002060"/>
              </a:solidFill>
              <a:effectLst/>
              <a:uLnTx/>
              <a:uFillTx/>
              <a:latin typeface="Arial" pitchFamily="34" charset="0"/>
              <a:ea typeface="+mj-ea"/>
              <a:cs typeface="Arial" pitchFamily="34" charset="0"/>
            </a:endParaRPr>
          </a:p>
        </p:txBody>
      </p:sp>
      <p:pic>
        <p:nvPicPr>
          <p:cNvPr id="9" name="Picture 8">
            <a:extLst>
              <a:ext uri="{FF2B5EF4-FFF2-40B4-BE49-F238E27FC236}">
                <a16:creationId xmlns="" xmlns:a16="http://schemas.microsoft.com/office/drawing/2014/main" id="{E6A8D376-E99A-434A-96AB-E8620E350EC6}"/>
              </a:ext>
            </a:extLst>
          </p:cNvPr>
          <p:cNvPicPr>
            <a:picLocks noChangeAspect="1"/>
          </p:cNvPicPr>
          <p:nvPr/>
        </p:nvPicPr>
        <p:blipFill>
          <a:blip r:embed="rId2" cstate="print"/>
          <a:stretch>
            <a:fillRect/>
          </a:stretch>
        </p:blipFill>
        <p:spPr>
          <a:xfrm>
            <a:off x="0" y="2667000"/>
            <a:ext cx="9144000" cy="2301220"/>
          </a:xfrm>
          <a:prstGeom prst="rect">
            <a:avLst/>
          </a:prstGeom>
        </p:spPr>
      </p:pic>
      <p:sp>
        <p:nvSpPr>
          <p:cNvPr id="2" name="Text Placeholder 1"/>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016914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bwMode="auto">
          <a:xfrm>
            <a:off x="461963" y="828675"/>
            <a:ext cx="7751762" cy="466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a:t/>
            </a:r>
            <a:br>
              <a:rPr lang="en-US" altLang="en-US" dirty="0"/>
            </a:br>
            <a:r>
              <a:rPr lang="en-US" altLang="en-US" dirty="0" smtClean="0"/>
              <a:t> </a:t>
            </a:r>
            <a:endParaRPr lang="en-US" altLang="en-US" dirty="0"/>
          </a:p>
        </p:txBody>
      </p:sp>
      <p:sp>
        <p:nvSpPr>
          <p:cNvPr id="5" name="Title 2"/>
          <p:cNvSpPr txBox="1">
            <a:spLocks/>
          </p:cNvSpPr>
          <p:nvPr/>
        </p:nvSpPr>
        <p:spPr bwMode="auto">
          <a:xfrm>
            <a:off x="685800" y="1676400"/>
            <a:ext cx="7751762" cy="466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smtClean="0">
                <a:ln>
                  <a:noFill/>
                </a:ln>
                <a:solidFill>
                  <a:srgbClr val="00269E"/>
                </a:solidFill>
                <a:effectLst/>
                <a:uLnTx/>
                <a:uFillTx/>
                <a:latin typeface="Arial" pitchFamily="34" charset="0"/>
                <a:ea typeface="+mj-ea"/>
                <a:cs typeface="Arial" pitchFamily="34" charset="0"/>
              </a:rPr>
              <a:t/>
            </a:r>
            <a:br>
              <a:rPr kumimoji="0" lang="en-US" altLang="en-US" sz="2400" b="1" i="0" u="none" strike="noStrike" kern="0" cap="none" spc="0" normalizeH="0" baseline="0" noProof="0" dirty="0" smtClean="0">
                <a:ln>
                  <a:noFill/>
                </a:ln>
                <a:solidFill>
                  <a:srgbClr val="00269E"/>
                </a:solidFill>
                <a:effectLst/>
                <a:uLnTx/>
                <a:uFillTx/>
                <a:latin typeface="Arial" pitchFamily="34" charset="0"/>
                <a:ea typeface="+mj-ea"/>
                <a:cs typeface="Arial" pitchFamily="34" charset="0"/>
              </a:rPr>
            </a:br>
            <a:r>
              <a:rPr kumimoji="0" lang="en-US" altLang="en-US" sz="2400" b="1" i="0" u="none" strike="noStrike" kern="0" cap="none" spc="0" normalizeH="0" baseline="0" noProof="0" dirty="0" smtClean="0">
                <a:ln>
                  <a:noFill/>
                </a:ln>
                <a:solidFill>
                  <a:srgbClr val="002060"/>
                </a:solidFill>
                <a:effectLst/>
                <a:uLnTx/>
                <a:uFillTx/>
                <a:latin typeface="Arial" pitchFamily="34" charset="0"/>
                <a:ea typeface="+mj-ea"/>
                <a:cs typeface="Arial" pitchFamily="34" charset="0"/>
              </a:rPr>
              <a:t>On Time Performance</a:t>
            </a:r>
            <a:r>
              <a:rPr kumimoji="0" lang="en-US" altLang="en-US" sz="2400" b="1" i="0" u="none" strike="noStrike" kern="0" cap="none" spc="0" normalizeH="0" noProof="0" dirty="0" smtClean="0">
                <a:ln>
                  <a:noFill/>
                </a:ln>
                <a:solidFill>
                  <a:srgbClr val="002060"/>
                </a:solidFill>
                <a:effectLst/>
                <a:uLnTx/>
                <a:uFillTx/>
                <a:latin typeface="Arial" pitchFamily="34" charset="0"/>
                <a:ea typeface="+mj-ea"/>
                <a:cs typeface="Arial" pitchFamily="34" charset="0"/>
              </a:rPr>
              <a:t> (Actual)</a:t>
            </a:r>
            <a:endParaRPr kumimoji="0" lang="en-US" altLang="en-US" sz="2400" b="1" i="0" u="none" strike="noStrike" kern="0" cap="none" spc="0" normalizeH="0" baseline="0" noProof="0" dirty="0" smtClean="0">
              <a:ln>
                <a:noFill/>
              </a:ln>
              <a:solidFill>
                <a:srgbClr val="002060"/>
              </a:solidFill>
              <a:effectLst/>
              <a:uLnTx/>
              <a:uFillTx/>
              <a:latin typeface="Arial" pitchFamily="34" charset="0"/>
              <a:ea typeface="+mj-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400" b="1" kern="0" dirty="0" smtClean="0">
                <a:solidFill>
                  <a:srgbClr val="002060"/>
                </a:solidFill>
                <a:latin typeface="Arial" pitchFamily="34" charset="0"/>
                <a:ea typeface="+mj-ea"/>
                <a:cs typeface="Arial" pitchFamily="34" charset="0"/>
              </a:rPr>
              <a:t>Last 4 Weeks</a:t>
            </a:r>
            <a:endParaRPr kumimoji="0" lang="en-US" altLang="en-US" sz="2400" b="1" i="0" u="none" strike="noStrike" kern="0" cap="none" spc="0" normalizeH="0" baseline="0" noProof="0" dirty="0">
              <a:ln>
                <a:noFill/>
              </a:ln>
              <a:solidFill>
                <a:srgbClr val="002060"/>
              </a:solidFill>
              <a:effectLst/>
              <a:uLnTx/>
              <a:uFillTx/>
              <a:latin typeface="Arial" pitchFamily="34" charset="0"/>
              <a:ea typeface="+mj-ea"/>
              <a:cs typeface="Arial" pitchFamily="34" charset="0"/>
            </a:endParaRPr>
          </a:p>
        </p:txBody>
      </p:sp>
      <p:sp>
        <p:nvSpPr>
          <p:cNvPr id="7" name="Title 2"/>
          <p:cNvSpPr txBox="1">
            <a:spLocks/>
          </p:cNvSpPr>
          <p:nvPr/>
        </p:nvSpPr>
        <p:spPr bwMode="auto">
          <a:xfrm>
            <a:off x="457200" y="838200"/>
            <a:ext cx="7751762" cy="466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00269E"/>
                </a:solidFill>
                <a:effectLst/>
                <a:uLnTx/>
                <a:uFillTx/>
                <a:latin typeface="Arial" pitchFamily="34" charset="0"/>
                <a:ea typeface="+mj-ea"/>
                <a:cs typeface="Arial" pitchFamily="34" charset="0"/>
              </a:rPr>
              <a:t>Commuter Rail</a:t>
            </a:r>
            <a:endParaRPr kumimoji="0" lang="en-US" altLang="en-US" sz="20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graphicFrame>
        <p:nvGraphicFramePr>
          <p:cNvPr id="9" name="Chart 8">
            <a:extLst>
              <a:ext uri="{FF2B5EF4-FFF2-40B4-BE49-F238E27FC236}">
                <a16:creationId xmlns="" xmlns:a16="http://schemas.microsoft.com/office/drawing/2014/main" id="{00000000-0008-0000-0100-00000C000000}"/>
              </a:ext>
            </a:extLst>
          </p:cNvPr>
          <p:cNvGraphicFramePr>
            <a:graphicFrameLocks/>
          </p:cNvGraphicFramePr>
          <p:nvPr>
            <p:extLst/>
          </p:nvPr>
        </p:nvGraphicFramePr>
        <p:xfrm>
          <a:off x="228600" y="2209800"/>
          <a:ext cx="8640960"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591061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81000" y="914400"/>
            <a:ext cx="6523261" cy="400110"/>
          </a:xfrm>
          <a:prstGeom prst="rect">
            <a:avLst/>
          </a:prstGeom>
          <a:noFill/>
        </p:spPr>
        <p:txBody>
          <a:bodyPr wrap="none" rtlCol="0">
            <a:spAutoFit/>
          </a:bodyPr>
          <a:lstStyle/>
          <a:p>
            <a:pPr marL="342900" indent="-342900"/>
            <a:r>
              <a:rPr lang="en-US" sz="2000" b="1" dirty="0" smtClean="0">
                <a:solidFill>
                  <a:srgbClr val="00269E"/>
                </a:solidFill>
                <a:latin typeface="Arial "/>
              </a:rPr>
              <a:t>Peak Subway OTP: August 28 – Sept. 8 (Weekdays)*</a:t>
            </a:r>
          </a:p>
        </p:txBody>
      </p:sp>
    </p:spTree>
    <p:extLst>
      <p:ext uri="{BB962C8B-B14F-4D97-AF65-F5344CB8AC3E}">
        <p14:creationId xmlns:p14="http://schemas.microsoft.com/office/powerpoint/2010/main" val="1762307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0" y="1233487"/>
          <a:ext cx="9144000" cy="56245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81000" y="914400"/>
            <a:ext cx="6976910" cy="365760"/>
          </a:xfrm>
          <a:prstGeom prst="rect">
            <a:avLst/>
          </a:prstGeom>
          <a:noFill/>
        </p:spPr>
        <p:txBody>
          <a:bodyPr wrap="none" rtlCol="0">
            <a:spAutoFit/>
          </a:bodyPr>
          <a:lstStyle/>
          <a:p>
            <a:pPr marL="342900" indent="-342900"/>
            <a:r>
              <a:rPr lang="en-US" sz="2000" b="1" dirty="0" smtClean="0">
                <a:solidFill>
                  <a:srgbClr val="00269E"/>
                </a:solidFill>
                <a:latin typeface="Arial "/>
              </a:rPr>
              <a:t>Off-Peak Subway OTP: August 28 – Sept. 8 (Weekdays)*</a:t>
            </a:r>
            <a:endParaRPr lang="en-US" sz="2000" b="1" u="sng" dirty="0" smtClean="0">
              <a:solidFill>
                <a:srgbClr val="00269E"/>
              </a:solidFill>
              <a:latin typeface="+mj-lt"/>
            </a:endParaRPr>
          </a:p>
        </p:txBody>
      </p:sp>
    </p:spTree>
    <p:extLst>
      <p:ext uri="{BB962C8B-B14F-4D97-AF65-F5344CB8AC3E}">
        <p14:creationId xmlns:p14="http://schemas.microsoft.com/office/powerpoint/2010/main" val="2621564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1000" y="914400"/>
            <a:ext cx="5878597" cy="369332"/>
          </a:xfrm>
          <a:prstGeom prst="rect">
            <a:avLst/>
          </a:prstGeom>
          <a:noFill/>
        </p:spPr>
        <p:txBody>
          <a:bodyPr wrap="none" rtlCol="0">
            <a:spAutoFit/>
          </a:bodyPr>
          <a:lstStyle/>
          <a:p>
            <a:pPr marL="342900" indent="-342900"/>
            <a:r>
              <a:rPr lang="en-US" b="1" dirty="0" smtClean="0">
                <a:solidFill>
                  <a:srgbClr val="00269E"/>
                </a:solidFill>
                <a:latin typeface="Arial "/>
              </a:rPr>
              <a:t>Key Bus Route OTP: August 28-Sept. 8 (Weekdays)*</a:t>
            </a:r>
          </a:p>
        </p:txBody>
      </p:sp>
    </p:spTree>
    <p:extLst>
      <p:ext uri="{BB962C8B-B14F-4D97-AF65-F5344CB8AC3E}">
        <p14:creationId xmlns:p14="http://schemas.microsoft.com/office/powerpoint/2010/main" val="1051539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900964" y="1698625"/>
            <a:ext cx="7486535" cy="4438650"/>
          </a:xfrm>
        </p:spPr>
      </p:pic>
      <p:sp>
        <p:nvSpPr>
          <p:cNvPr id="3" name="Title 2"/>
          <p:cNvSpPr>
            <a:spLocks noGrp="1"/>
          </p:cNvSpPr>
          <p:nvPr>
            <p:ph type="title"/>
          </p:nvPr>
        </p:nvSpPr>
        <p:spPr/>
        <p:txBody>
          <a:bodyPr/>
          <a:lstStyle/>
          <a:p>
            <a:r>
              <a:rPr lang="en-US" sz="2000" dirty="0" smtClean="0"/>
              <a:t>Bus Rodeo</a:t>
            </a:r>
            <a:endParaRPr lang="en-US" sz="2000" dirty="0"/>
          </a:p>
        </p:txBody>
      </p:sp>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189252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Coming Attractions - Champion &amp; Glory</a:t>
            </a:r>
            <a:endParaRPr lang="en-US" sz="2000" dirty="0"/>
          </a:p>
        </p:txBody>
      </p:sp>
      <p:sp>
        <p:nvSpPr>
          <p:cNvPr id="7" name="TextBox 6"/>
          <p:cNvSpPr txBox="1"/>
          <p:nvPr/>
        </p:nvSpPr>
        <p:spPr>
          <a:xfrm>
            <a:off x="457200" y="1524000"/>
            <a:ext cx="3810000" cy="4632037"/>
          </a:xfrm>
          <a:prstGeom prst="rect">
            <a:avLst/>
          </a:prstGeom>
          <a:noFill/>
        </p:spPr>
        <p:txBody>
          <a:bodyPr wrap="square" rtlCol="0">
            <a:spAutoFit/>
          </a:bodyPr>
          <a:lstStyle/>
          <a:p>
            <a:pPr>
              <a:spcBef>
                <a:spcPts val="1800"/>
              </a:spcBef>
            </a:pPr>
            <a:r>
              <a:rPr lang="en-US" sz="2000" b="1" dirty="0" smtClean="0">
                <a:latin typeface="Arial" pitchFamily="34" charset="0"/>
                <a:cs typeface="Arial" pitchFamily="34" charset="0"/>
              </a:rPr>
              <a:t>Contract Awarded:  </a:t>
            </a:r>
            <a:r>
              <a:rPr lang="en-US" sz="2000" dirty="0" smtClean="0"/>
              <a:t>Notice To Proceed was issued on October 15, 2015</a:t>
            </a:r>
            <a:endParaRPr lang="en-US" sz="2000" dirty="0" smtClean="0">
              <a:latin typeface="Arial" pitchFamily="34" charset="0"/>
              <a:cs typeface="Arial" pitchFamily="34" charset="0"/>
            </a:endParaRPr>
          </a:p>
          <a:p>
            <a:pPr>
              <a:spcBef>
                <a:spcPts val="1800"/>
              </a:spcBef>
            </a:pPr>
            <a:r>
              <a:rPr lang="en-US" sz="2000" b="1" dirty="0" smtClean="0">
                <a:latin typeface="Arial" pitchFamily="34" charset="0"/>
                <a:cs typeface="Arial" pitchFamily="34" charset="0"/>
              </a:rPr>
              <a:t>Contract Value:  </a:t>
            </a:r>
            <a:r>
              <a:rPr lang="en-US" sz="2000" dirty="0" smtClean="0">
                <a:latin typeface="Arial" pitchFamily="34" charset="0"/>
                <a:cs typeface="Arial" pitchFamily="34" charset="0"/>
              </a:rPr>
              <a:t>$</a:t>
            </a:r>
            <a:r>
              <a:rPr lang="en-US" sz="2000" dirty="0" smtClean="0"/>
              <a:t>13,577,998 </a:t>
            </a:r>
            <a:endParaRPr lang="en-US" sz="2000" dirty="0" smtClean="0">
              <a:latin typeface="Arial" pitchFamily="34" charset="0"/>
              <a:cs typeface="Arial" pitchFamily="34" charset="0"/>
            </a:endParaRPr>
          </a:p>
          <a:p>
            <a:pPr>
              <a:spcBef>
                <a:spcPts val="1800"/>
              </a:spcBef>
            </a:pPr>
            <a:r>
              <a:rPr lang="en-US" sz="2000" b="1" dirty="0" smtClean="0">
                <a:latin typeface="Arial" pitchFamily="34" charset="0"/>
                <a:cs typeface="Arial" pitchFamily="34" charset="0"/>
              </a:rPr>
              <a:t>Champion</a:t>
            </a:r>
          </a:p>
          <a:p>
            <a:pPr marL="344488" lvl="1" indent="-227013">
              <a:spcBef>
                <a:spcPts val="1800"/>
              </a:spcBef>
              <a:buFont typeface="Arial" panose="020B0604020202020204" pitchFamily="34" charset="0"/>
              <a:buChar char="•"/>
            </a:pPr>
            <a:r>
              <a:rPr lang="en-US" sz="2000" dirty="0" smtClean="0">
                <a:latin typeface="Arial" pitchFamily="34" charset="0"/>
                <a:cs typeface="Arial" pitchFamily="34" charset="0"/>
              </a:rPr>
              <a:t>Scheduled for delivery to MBTA for testing the week of September 25</a:t>
            </a:r>
            <a:endParaRPr lang="en-US" sz="2000" b="1" dirty="0" smtClean="0">
              <a:latin typeface="Arial" pitchFamily="34" charset="0"/>
              <a:cs typeface="Arial" pitchFamily="34" charset="0"/>
            </a:endParaRPr>
          </a:p>
          <a:p>
            <a:pPr>
              <a:spcBef>
                <a:spcPts val="1800"/>
              </a:spcBef>
            </a:pPr>
            <a:r>
              <a:rPr lang="en-US" sz="2000" b="1" dirty="0" smtClean="0">
                <a:latin typeface="Arial" pitchFamily="34" charset="0"/>
                <a:cs typeface="Arial" pitchFamily="34" charset="0"/>
              </a:rPr>
              <a:t>Glory</a:t>
            </a:r>
            <a:r>
              <a:rPr lang="en-US" sz="2000" dirty="0" smtClean="0">
                <a:latin typeface="Arial" pitchFamily="34" charset="0"/>
                <a:cs typeface="Arial" pitchFamily="34" charset="0"/>
              </a:rPr>
              <a:t> </a:t>
            </a:r>
          </a:p>
          <a:p>
            <a:pPr marL="344488" lvl="1" indent="-227013">
              <a:spcBef>
                <a:spcPts val="1800"/>
              </a:spcBef>
              <a:buFont typeface="Arial" panose="020B0604020202020204" pitchFamily="34" charset="0"/>
              <a:buChar char="•"/>
            </a:pPr>
            <a:r>
              <a:rPr lang="en-US" sz="2000" dirty="0" smtClean="0">
                <a:latin typeface="Arial" pitchFamily="34" charset="0"/>
                <a:cs typeface="Arial" pitchFamily="34" charset="0"/>
              </a:rPr>
              <a:t>In Fabrication scheduled for delivery mid December 2017</a:t>
            </a:r>
          </a:p>
        </p:txBody>
      </p:sp>
      <p:pic>
        <p:nvPicPr>
          <p:cNvPr id="11" name="Picture 10"/>
          <p:cNvPicPr>
            <a:picLocks noChangeAspect="1"/>
          </p:cNvPicPr>
          <p:nvPr/>
        </p:nvPicPr>
        <p:blipFill>
          <a:blip r:embed="rId3" cstate="print"/>
          <a:stretch>
            <a:fillRect/>
          </a:stretch>
        </p:blipFill>
        <p:spPr>
          <a:xfrm>
            <a:off x="5029200" y="3962400"/>
            <a:ext cx="3749788" cy="2108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Placeholder 4" descr="240.jpg"/>
          <p:cNvPicPr>
            <a:picLocks noChangeAspect="1"/>
          </p:cNvPicPr>
          <p:nvPr/>
        </p:nvPicPr>
        <p:blipFill>
          <a:blip r:embed="rId4" cstate="print"/>
          <a:stretch>
            <a:fillRect/>
          </a:stretch>
        </p:blipFill>
        <p:spPr>
          <a:xfrm>
            <a:off x="5105400" y="1600200"/>
            <a:ext cx="3641598" cy="2047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5791200" y="3200400"/>
            <a:ext cx="2438400" cy="400110"/>
          </a:xfrm>
          <a:prstGeom prst="rect">
            <a:avLst/>
          </a:prstGeom>
        </p:spPr>
        <p:txBody>
          <a:bodyPr wrap="square">
            <a:spAutoFit/>
          </a:bodyPr>
          <a:lstStyle/>
          <a:p>
            <a:pPr algn="ctr"/>
            <a:r>
              <a:rPr lang="en-US" sz="1000" b="1" dirty="0" smtClean="0"/>
              <a:t>Champion being launched </a:t>
            </a:r>
          </a:p>
          <a:p>
            <a:pPr algn="ctr"/>
            <a:r>
              <a:rPr lang="en-US" sz="1000" b="1" dirty="0" smtClean="0"/>
              <a:t>September  1, 2017</a:t>
            </a:r>
          </a:p>
        </p:txBody>
      </p:sp>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203023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3104815" y="1698625"/>
            <a:ext cx="3078832" cy="4438650"/>
          </a:xfrm>
        </p:spPr>
      </p:pic>
      <p:sp>
        <p:nvSpPr>
          <p:cNvPr id="3" name="Text Placeholder 2"/>
          <p:cNvSpPr>
            <a:spLocks noGrp="1"/>
          </p:cNvSpPr>
          <p:nvPr>
            <p:ph type="body" sz="quarter" idx="16"/>
          </p:nvPr>
        </p:nvSpPr>
        <p:spPr/>
        <p:txBody>
          <a:bodyPr/>
          <a:lstStyle/>
          <a:p>
            <a:endParaRPr lang="en-US"/>
          </a:p>
        </p:txBody>
      </p:sp>
      <p:sp>
        <p:nvSpPr>
          <p:cNvPr id="4" name="Title 3"/>
          <p:cNvSpPr>
            <a:spLocks noGrp="1"/>
          </p:cNvSpPr>
          <p:nvPr>
            <p:ph type="title"/>
          </p:nvPr>
        </p:nvSpPr>
        <p:spPr/>
        <p:txBody>
          <a:bodyPr/>
          <a:lstStyle/>
          <a:p>
            <a:r>
              <a:rPr lang="en-US" sz="2000" dirty="0" smtClean="0"/>
              <a:t>Coming Attractions – Winter Resiliency </a:t>
            </a:r>
            <a:endParaRPr lang="en-US" sz="2000" dirty="0"/>
          </a:p>
        </p:txBody>
      </p:sp>
    </p:spTree>
    <p:extLst>
      <p:ext uri="{BB962C8B-B14F-4D97-AF65-F5344CB8AC3E}">
        <p14:creationId xmlns:p14="http://schemas.microsoft.com/office/powerpoint/2010/main" val="88926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342900" indent="-342900">
              <a:buFont typeface="Arial" panose="020B0604020202020204" pitchFamily="34" charset="0"/>
              <a:buChar char="•"/>
            </a:pPr>
            <a:r>
              <a:rPr lang="en-US" sz="2000" dirty="0" smtClean="0"/>
              <a:t>Public Engagement </a:t>
            </a:r>
          </a:p>
          <a:p>
            <a:pPr marL="342900" indent="-342900">
              <a:buFont typeface="Arial" panose="020B0604020202020204" pitchFamily="34" charset="0"/>
              <a:buChar char="•"/>
            </a:pPr>
            <a:r>
              <a:rPr lang="en-US" sz="2000" dirty="0" smtClean="0"/>
              <a:t>Bus Maintenance Update</a:t>
            </a:r>
          </a:p>
          <a:p>
            <a:pPr marL="342900" indent="-342900">
              <a:buFont typeface="Arial" panose="020B0604020202020204" pitchFamily="34" charset="0"/>
              <a:buChar char="•"/>
            </a:pPr>
            <a:r>
              <a:rPr lang="en-US" sz="2100" dirty="0" smtClean="0"/>
              <a:t>Major Projects </a:t>
            </a:r>
          </a:p>
          <a:p>
            <a:pPr marL="285750" indent="-285750">
              <a:buFont typeface="Arial" panose="020B0604020202020204" pitchFamily="34" charset="0"/>
              <a:buChar char="•"/>
            </a:pPr>
            <a:r>
              <a:rPr lang="en-US" sz="2000" dirty="0" smtClean="0"/>
              <a:t>Contracted Services Report</a:t>
            </a:r>
          </a:p>
          <a:p>
            <a:pPr marL="285750" indent="-285750">
              <a:buFont typeface="Arial" panose="020B0604020202020204" pitchFamily="34" charset="0"/>
              <a:buChar char="•"/>
            </a:pPr>
            <a:r>
              <a:rPr lang="en-US" sz="2000" dirty="0" smtClean="0"/>
              <a:t>Commuter Rail Management Organization</a:t>
            </a:r>
          </a:p>
          <a:p>
            <a:pPr marL="285750" indent="-285750">
              <a:buFont typeface="Arial" panose="020B0604020202020204" pitchFamily="34" charset="0"/>
              <a:buChar char="•"/>
            </a:pPr>
            <a:r>
              <a:rPr lang="en-US" sz="2000" dirty="0"/>
              <a:t>System Performance </a:t>
            </a:r>
            <a:endParaRPr lang="en-US" sz="2000" dirty="0" smtClean="0"/>
          </a:p>
          <a:p>
            <a:pPr marL="285750" indent="-285750">
              <a:buFont typeface="Arial" panose="020B0604020202020204" pitchFamily="34" charset="0"/>
              <a:buChar char="•"/>
            </a:pPr>
            <a:r>
              <a:rPr lang="en-US" sz="2000" dirty="0" smtClean="0"/>
              <a:t>Bus Rodeo</a:t>
            </a:r>
          </a:p>
          <a:p>
            <a:pPr marL="285750" indent="-285750">
              <a:buFont typeface="Arial" panose="020B0604020202020204" pitchFamily="34" charset="0"/>
              <a:buChar char="•"/>
            </a:pPr>
            <a:r>
              <a:rPr lang="en-US" sz="2000" dirty="0" smtClean="0"/>
              <a:t>Coming Attractions</a:t>
            </a:r>
          </a:p>
          <a:p>
            <a:pPr marL="285750" indent="-285750">
              <a:buFont typeface="Arial" panose="020B0604020202020204" pitchFamily="34" charset="0"/>
              <a:buChar char="•"/>
            </a:pPr>
            <a:r>
              <a:rPr lang="en-US" sz="2000" dirty="0" smtClean="0"/>
              <a:t>Thank you I, II and III</a:t>
            </a:r>
          </a:p>
          <a:p>
            <a:pPr marL="285750" indent="-285750">
              <a:buFont typeface="Arial" panose="020B0604020202020204" pitchFamily="34" charset="0"/>
              <a:buChar char="•"/>
            </a:pPr>
            <a:endParaRPr lang="en-US" sz="2400" dirty="0" smtClean="0"/>
          </a:p>
        </p:txBody>
      </p:sp>
      <p:sp>
        <p:nvSpPr>
          <p:cNvPr id="3" name="Text Placeholder 2"/>
          <p:cNvSpPr>
            <a:spLocks noGrp="1"/>
          </p:cNvSpPr>
          <p:nvPr>
            <p:ph type="body" sz="quarter" idx="16"/>
          </p:nvPr>
        </p:nvSpPr>
        <p:spPr/>
        <p:txBody>
          <a:bodyPr/>
          <a:lstStyle/>
          <a:p>
            <a:endParaRPr lang="en-US"/>
          </a:p>
        </p:txBody>
      </p:sp>
      <p:sp>
        <p:nvSpPr>
          <p:cNvPr id="4" name="Title 3"/>
          <p:cNvSpPr>
            <a:spLocks noGrp="1"/>
          </p:cNvSpPr>
          <p:nvPr>
            <p:ph type="title"/>
          </p:nvPr>
        </p:nvSpPr>
        <p:spPr/>
        <p:txBody>
          <a:bodyPr/>
          <a:lstStyle/>
          <a:p>
            <a:r>
              <a:rPr lang="en-US" sz="2400" dirty="0" smtClean="0"/>
              <a:t>Agenda </a:t>
            </a:r>
            <a:endParaRPr lang="en-US" sz="2400" dirty="0"/>
          </a:p>
        </p:txBody>
      </p:sp>
    </p:spTree>
    <p:extLst>
      <p:ext uri="{BB962C8B-B14F-4D97-AF65-F5344CB8AC3E}">
        <p14:creationId xmlns:p14="http://schemas.microsoft.com/office/powerpoint/2010/main" val="2860601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315244" y="1698625"/>
            <a:ext cx="6657975" cy="4438650"/>
          </a:xfrm>
        </p:spPr>
      </p:pic>
      <p:sp>
        <p:nvSpPr>
          <p:cNvPr id="3" name="Text Placeholder 2"/>
          <p:cNvSpPr>
            <a:spLocks noGrp="1"/>
          </p:cNvSpPr>
          <p:nvPr>
            <p:ph type="body" sz="quarter" idx="16"/>
          </p:nvPr>
        </p:nvSpPr>
        <p:spPr/>
        <p:txBody>
          <a:bodyPr/>
          <a:lstStyle/>
          <a:p>
            <a:endParaRPr lang="en-US"/>
          </a:p>
        </p:txBody>
      </p:sp>
      <p:sp>
        <p:nvSpPr>
          <p:cNvPr id="4" name="Title 3"/>
          <p:cNvSpPr>
            <a:spLocks noGrp="1"/>
          </p:cNvSpPr>
          <p:nvPr>
            <p:ph type="title"/>
          </p:nvPr>
        </p:nvSpPr>
        <p:spPr/>
        <p:txBody>
          <a:bodyPr/>
          <a:lstStyle/>
          <a:p>
            <a:r>
              <a:rPr lang="en-US" sz="2000" dirty="0" smtClean="0"/>
              <a:t>Thank You I </a:t>
            </a:r>
            <a:endParaRPr lang="en-US" sz="2000" dirty="0"/>
          </a:p>
        </p:txBody>
      </p:sp>
    </p:spTree>
    <p:extLst>
      <p:ext uri="{BB962C8B-B14F-4D97-AF65-F5344CB8AC3E}">
        <p14:creationId xmlns:p14="http://schemas.microsoft.com/office/powerpoint/2010/main" val="64150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a:p>
        </p:txBody>
      </p:sp>
      <p:sp>
        <p:nvSpPr>
          <p:cNvPr id="4" name="Title 3"/>
          <p:cNvSpPr>
            <a:spLocks noGrp="1"/>
          </p:cNvSpPr>
          <p:nvPr>
            <p:ph type="title"/>
          </p:nvPr>
        </p:nvSpPr>
        <p:spPr/>
        <p:txBody>
          <a:bodyPr/>
          <a:lstStyle/>
          <a:p>
            <a:r>
              <a:rPr lang="en-US" sz="2000" dirty="0" smtClean="0"/>
              <a:t>Thank You II – Lisa </a:t>
            </a:r>
            <a:r>
              <a:rPr lang="en-US" sz="2000" dirty="0" err="1" smtClean="0"/>
              <a:t>Calise</a:t>
            </a:r>
            <a:endParaRPr lang="en-US" sz="2000" dirty="0"/>
          </a:p>
        </p:txBody>
      </p:sp>
      <p:pic>
        <p:nvPicPr>
          <p:cNvPr id="7" name="Content Placeholder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104127" y="1528808"/>
            <a:ext cx="3234331" cy="2153648"/>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661910"/>
            <a:ext cx="2778900" cy="41683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127" y="3786805"/>
            <a:ext cx="3234331" cy="2043455"/>
          </a:xfrm>
          <a:prstGeom prst="rect">
            <a:avLst/>
          </a:prstGeom>
        </p:spPr>
      </p:pic>
    </p:spTree>
    <p:extLst>
      <p:ext uri="{BB962C8B-B14F-4D97-AF65-F5344CB8AC3E}">
        <p14:creationId xmlns:p14="http://schemas.microsoft.com/office/powerpoint/2010/main" val="803517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5"/>
            <a:ext cx="9144000" cy="6856729"/>
          </a:xfrm>
          <a:prstGeom prst="rect">
            <a:avLst/>
          </a:prstGeom>
        </p:spPr>
      </p:pic>
      <p:sp>
        <p:nvSpPr>
          <p:cNvPr id="2" name="Content Placeholder 1"/>
          <p:cNvSpPr>
            <a:spLocks noGrp="1"/>
          </p:cNvSpPr>
          <p:nvPr>
            <p:ph sz="quarter" idx="14"/>
          </p:nvPr>
        </p:nvSpPr>
        <p:spPr>
          <a:xfrm>
            <a:off x="381000" y="381000"/>
            <a:ext cx="3111398" cy="663242"/>
          </a:xfrm>
          <a:solidFill>
            <a:schemeClr val="bg1"/>
          </a:solidFill>
        </p:spPr>
        <p:txBody>
          <a:bodyPr/>
          <a:lstStyle/>
          <a:p>
            <a:pPr algn="ctr"/>
            <a:r>
              <a:rPr lang="en-US" sz="4000" dirty="0" smtClean="0"/>
              <a:t>Thank You</a:t>
            </a:r>
            <a:endParaRPr lang="en-US" sz="4000" dirty="0"/>
          </a:p>
        </p:txBody>
      </p:sp>
    </p:spTree>
    <p:extLst>
      <p:ext uri="{BB962C8B-B14F-4D97-AF65-F5344CB8AC3E}">
        <p14:creationId xmlns:p14="http://schemas.microsoft.com/office/powerpoint/2010/main" val="410261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62684" y="1447800"/>
            <a:ext cx="8348472" cy="4438496"/>
          </a:xfrm>
        </p:spPr>
        <p:txBody>
          <a:bodyPr/>
          <a:lstStyle/>
          <a:p>
            <a:pPr marL="285750" indent="-285750">
              <a:buFont typeface="Arial" panose="020B0604020202020204" pitchFamily="34" charset="0"/>
              <a:buChar char="•"/>
            </a:pPr>
            <a:r>
              <a:rPr lang="en-US" sz="1800" dirty="0"/>
              <a:t> </a:t>
            </a:r>
            <a:r>
              <a:rPr lang="en-US" sz="1800" b="1" dirty="0" smtClean="0"/>
              <a:t>Positive </a:t>
            </a:r>
            <a:r>
              <a:rPr lang="en-US" sz="1800" b="1" dirty="0"/>
              <a:t>Train Control – Weekend Closures</a:t>
            </a:r>
            <a:endParaRPr lang="en-US" sz="1600" dirty="0"/>
          </a:p>
          <a:p>
            <a:pPr lvl="2"/>
            <a:r>
              <a:rPr lang="en-US" sz="1400" dirty="0" smtClean="0"/>
              <a:t>Needham, Haverhill, and Fairmount</a:t>
            </a:r>
          </a:p>
          <a:p>
            <a:pPr lvl="2"/>
            <a:r>
              <a:rPr lang="en-US" sz="1400" dirty="0" smtClean="0"/>
              <a:t>Possible</a:t>
            </a:r>
            <a:r>
              <a:rPr lang="en-US" sz="1400" dirty="0"/>
              <a:t> </a:t>
            </a:r>
            <a:r>
              <a:rPr lang="en-US" sz="1400" dirty="0" smtClean="0"/>
              <a:t>Franklin</a:t>
            </a:r>
            <a:r>
              <a:rPr lang="en-US" sz="1400" dirty="0"/>
              <a:t>, Fitchburg, Worcester (2018 may be rolled into 2017</a:t>
            </a:r>
            <a:r>
              <a:rPr lang="en-US" sz="1400" dirty="0" smtClean="0"/>
              <a:t>)</a:t>
            </a:r>
            <a:endParaRPr lang="en-US" sz="1600" dirty="0"/>
          </a:p>
          <a:p>
            <a:pPr marL="285750" indent="-285750">
              <a:buFont typeface="Arial" panose="020B0604020202020204" pitchFamily="34" charset="0"/>
              <a:buChar char="•"/>
            </a:pPr>
            <a:r>
              <a:rPr lang="en-US" sz="1800" b="1" dirty="0" smtClean="0"/>
              <a:t>Solar </a:t>
            </a:r>
            <a:r>
              <a:rPr lang="en-US" sz="1800" b="1" dirty="0"/>
              <a:t>Array Panels at MBTA stations and parking lots</a:t>
            </a:r>
            <a:endParaRPr lang="en-US" sz="1600" dirty="0"/>
          </a:p>
          <a:p>
            <a:pPr lvl="2"/>
            <a:r>
              <a:rPr lang="en-US" sz="1400" dirty="0"/>
              <a:t>Beginning October 2017 through December 2018 </a:t>
            </a:r>
            <a:r>
              <a:rPr lang="en-US" sz="1400" dirty="0" smtClean="0"/>
              <a:t>at 37 sites</a:t>
            </a:r>
            <a:r>
              <a:rPr lang="en-US" sz="1400" dirty="0"/>
              <a:t> </a:t>
            </a:r>
            <a:endParaRPr lang="en-US" sz="1600" dirty="0"/>
          </a:p>
          <a:p>
            <a:pPr marL="285750" indent="-285750">
              <a:buFont typeface="Arial" panose="020B0604020202020204" pitchFamily="34" charset="0"/>
              <a:buChar char="•"/>
            </a:pPr>
            <a:r>
              <a:rPr lang="en-US" sz="1800" dirty="0"/>
              <a:t> </a:t>
            </a:r>
            <a:r>
              <a:rPr lang="en-US" sz="1800" b="1" dirty="0" smtClean="0"/>
              <a:t>GLX </a:t>
            </a:r>
            <a:r>
              <a:rPr lang="en-US" sz="1800" b="1" dirty="0"/>
              <a:t>Early Works</a:t>
            </a:r>
            <a:endParaRPr lang="en-US" sz="1600" dirty="0"/>
          </a:p>
          <a:p>
            <a:pPr lvl="2"/>
            <a:r>
              <a:rPr lang="en-US" sz="1400" dirty="0"/>
              <a:t>Public meetings with elected officials and neighborhood groups have been ongoing since early </a:t>
            </a:r>
            <a:r>
              <a:rPr lang="en-US" sz="1400" dirty="0" smtClean="0"/>
              <a:t>Spring</a:t>
            </a:r>
            <a:endParaRPr lang="en-US" sz="1400" dirty="0"/>
          </a:p>
          <a:p>
            <a:pPr marL="285750" indent="-285750">
              <a:buFont typeface="Arial" panose="020B0604020202020204" pitchFamily="34" charset="0"/>
              <a:buChar char="•"/>
            </a:pPr>
            <a:r>
              <a:rPr lang="en-US" sz="1600" dirty="0"/>
              <a:t> </a:t>
            </a:r>
            <a:r>
              <a:rPr lang="en-US" sz="1800" dirty="0"/>
              <a:t> </a:t>
            </a:r>
            <a:r>
              <a:rPr lang="en-US" sz="1800" b="1" dirty="0"/>
              <a:t>Red Line Station Projects</a:t>
            </a:r>
            <a:endParaRPr lang="en-US" sz="1600" dirty="0"/>
          </a:p>
          <a:p>
            <a:pPr lvl="2"/>
            <a:r>
              <a:rPr lang="en-US" sz="1400" dirty="0"/>
              <a:t>Wollaston Station and Quincy Center NTP issued June 30</a:t>
            </a:r>
            <a:r>
              <a:rPr lang="en-US" sz="1400" baseline="30000" dirty="0"/>
              <a:t>th</a:t>
            </a:r>
            <a:r>
              <a:rPr lang="en-US" sz="1400" dirty="0"/>
              <a:t>  </a:t>
            </a:r>
          </a:p>
          <a:p>
            <a:pPr lvl="2"/>
            <a:r>
              <a:rPr lang="en-US" sz="1400" dirty="0"/>
              <a:t>Quincy Adams and Braintree Garage NTP expected January 2018 </a:t>
            </a:r>
          </a:p>
          <a:p>
            <a:pPr lvl="3"/>
            <a:r>
              <a:rPr lang="en-US" sz="1400" dirty="0"/>
              <a:t>100% Design public meetings were held late spring/early summer 2017 for each project</a:t>
            </a:r>
            <a:endParaRPr lang="en-US" sz="1100" dirty="0"/>
          </a:p>
          <a:p>
            <a:pPr lvl="3"/>
            <a:r>
              <a:rPr lang="en-US" sz="1400" dirty="0"/>
              <a:t>Three Wollaston Station meetings were held due to sensitivity of the </a:t>
            </a:r>
            <a:r>
              <a:rPr lang="en-US" sz="1400" dirty="0" smtClean="0"/>
              <a:t>closure</a:t>
            </a:r>
            <a:endParaRPr lang="en-US" sz="1600" dirty="0"/>
          </a:p>
          <a:p>
            <a:pPr marL="285750" lvl="0" indent="-285750">
              <a:buFont typeface="Arial" panose="020B0604020202020204" pitchFamily="34" charset="0"/>
              <a:buChar char="•"/>
            </a:pPr>
            <a:r>
              <a:rPr lang="en-US" sz="1800" b="1" dirty="0"/>
              <a:t>Digital Urban Panels</a:t>
            </a:r>
            <a:endParaRPr lang="en-US" sz="1600" dirty="0"/>
          </a:p>
          <a:p>
            <a:pPr lvl="2"/>
            <a:r>
              <a:rPr lang="en-US" sz="1400" dirty="0"/>
              <a:t>Digital information panels will be located around the MBTA subway and commuter rail system</a:t>
            </a:r>
          </a:p>
          <a:p>
            <a:pPr marL="222250" lvl="1" indent="0">
              <a:buNone/>
            </a:pPr>
            <a:endParaRPr lang="en-US" dirty="0"/>
          </a:p>
          <a:p>
            <a:r>
              <a:rPr lang="en-US" sz="1600" dirty="0"/>
              <a:t> </a:t>
            </a:r>
            <a:endParaRPr lang="en-US" sz="1400" dirty="0"/>
          </a:p>
        </p:txBody>
      </p:sp>
      <p:sp>
        <p:nvSpPr>
          <p:cNvPr id="3" name="Text Placeholder 2"/>
          <p:cNvSpPr>
            <a:spLocks noGrp="1"/>
          </p:cNvSpPr>
          <p:nvPr>
            <p:ph type="body" sz="quarter" idx="16"/>
          </p:nvPr>
        </p:nvSpPr>
        <p:spPr/>
        <p:txBody>
          <a:bodyPr/>
          <a:lstStyle/>
          <a:p>
            <a:endParaRPr lang="en-US"/>
          </a:p>
        </p:txBody>
      </p:sp>
      <p:sp>
        <p:nvSpPr>
          <p:cNvPr id="4" name="Title 3"/>
          <p:cNvSpPr>
            <a:spLocks noGrp="1"/>
          </p:cNvSpPr>
          <p:nvPr>
            <p:ph type="title"/>
          </p:nvPr>
        </p:nvSpPr>
        <p:spPr/>
        <p:txBody>
          <a:bodyPr/>
          <a:lstStyle/>
          <a:p>
            <a:r>
              <a:rPr lang="en-US" sz="2000" dirty="0" smtClean="0"/>
              <a:t>Public Engagement </a:t>
            </a:r>
            <a:endParaRPr lang="en-US" sz="2000" dirty="0"/>
          </a:p>
        </p:txBody>
      </p:sp>
    </p:spTree>
    <p:extLst>
      <p:ext uri="{BB962C8B-B14F-4D97-AF65-F5344CB8AC3E}">
        <p14:creationId xmlns:p14="http://schemas.microsoft.com/office/powerpoint/2010/main" val="2196793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70000" y="1600200"/>
            <a:ext cx="8521599" cy="4438496"/>
          </a:xfrm>
        </p:spPr>
        <p:txBody>
          <a:bodyPr/>
          <a:lstStyle/>
          <a:p>
            <a:pPr marL="742950" lvl="1" indent="-342900">
              <a:buFont typeface="+mj-lt"/>
              <a:buAutoNum type="arabicPeriod"/>
            </a:pPr>
            <a:endParaRPr lang="en-US" sz="1400" dirty="0" smtClean="0"/>
          </a:p>
          <a:p>
            <a:pPr lvl="2" indent="0">
              <a:buNone/>
            </a:pPr>
            <a:endParaRPr lang="en-US" sz="1400" dirty="0" smtClean="0"/>
          </a:p>
        </p:txBody>
      </p:sp>
      <p:sp>
        <p:nvSpPr>
          <p:cNvPr id="3" name="Title 2"/>
          <p:cNvSpPr>
            <a:spLocks noGrp="1"/>
          </p:cNvSpPr>
          <p:nvPr>
            <p:ph type="title"/>
          </p:nvPr>
        </p:nvSpPr>
        <p:spPr>
          <a:xfrm>
            <a:off x="406676" y="829056"/>
            <a:ext cx="7751547" cy="466344"/>
          </a:xfrm>
        </p:spPr>
        <p:txBody>
          <a:bodyPr/>
          <a:lstStyle/>
          <a:p>
            <a:r>
              <a:rPr lang="en-US" sz="2000" dirty="0" smtClean="0"/>
              <a:t>Bus Maintenance RFP Timeline</a:t>
            </a:r>
            <a:endParaRPr lang="en-US" sz="2000" dirty="0"/>
          </a:p>
        </p:txBody>
      </p:sp>
      <p:sp>
        <p:nvSpPr>
          <p:cNvPr id="4" name="Text Placeholder 3"/>
          <p:cNvSpPr>
            <a:spLocks noGrp="1"/>
          </p:cNvSpPr>
          <p:nvPr>
            <p:ph type="body" sz="quarter" idx="16"/>
          </p:nvPr>
        </p:nvSpPr>
        <p:spPr/>
        <p:txBody>
          <a:bodyPr/>
          <a:lstStyle/>
          <a:p>
            <a:endParaRPr lang="en-US" dirty="0"/>
          </a:p>
        </p:txBody>
      </p:sp>
      <p:graphicFrame>
        <p:nvGraphicFramePr>
          <p:cNvPr id="5" name="Table 4"/>
          <p:cNvGraphicFramePr>
            <a:graphicFrameLocks noGrp="1"/>
          </p:cNvGraphicFramePr>
          <p:nvPr>
            <p:extLst/>
          </p:nvPr>
        </p:nvGraphicFramePr>
        <p:xfrm>
          <a:off x="609600" y="1600200"/>
          <a:ext cx="8077200" cy="4191000"/>
        </p:xfrm>
        <a:graphic>
          <a:graphicData uri="http://schemas.openxmlformats.org/drawingml/2006/table">
            <a:tbl>
              <a:tblPr>
                <a:tableStyleId>{5C22544A-7EE6-4342-B048-85BDC9FD1C3A}</a:tableStyleId>
              </a:tblPr>
              <a:tblGrid>
                <a:gridCol w="2519255"/>
                <a:gridCol w="5557945"/>
              </a:tblGrid>
              <a:tr h="419100">
                <a:tc>
                  <a:txBody>
                    <a:bodyPr/>
                    <a:lstStyle/>
                    <a:p>
                      <a:pPr algn="ctr" fontAlgn="b"/>
                      <a:r>
                        <a:rPr lang="en-US" sz="1400" b="1" u="none" strike="noStrike" dirty="0" smtClean="0">
                          <a:effectLst/>
                        </a:rPr>
                        <a:t>DEADLINE</a:t>
                      </a:r>
                      <a:endParaRPr lang="en-US" sz="1400" b="1" i="0" u="none" strike="noStrike" dirty="0">
                        <a:solidFill>
                          <a:srgbClr val="000000"/>
                        </a:solidFill>
                        <a:effectLst/>
                        <a:latin typeface="Calibri" panose="020F0502020204030204" pitchFamily="34" charset="0"/>
                      </a:endParaRPr>
                    </a:p>
                  </a:txBody>
                  <a:tcPr anchor="b">
                    <a:lnB w="28575"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effectLst/>
                        </a:rPr>
                        <a:t>ACTIVITY</a:t>
                      </a:r>
                      <a:endParaRPr lang="en-US" sz="1400" b="1" i="0" u="none" strike="noStrike" dirty="0">
                        <a:solidFill>
                          <a:srgbClr val="000000"/>
                        </a:solidFill>
                        <a:effectLst/>
                        <a:latin typeface="Calibri" panose="020F0502020204030204" pitchFamily="34" charset="0"/>
                      </a:endParaRPr>
                    </a:p>
                  </a:txBody>
                  <a:tcPr anchor="b">
                    <a:lnB w="28575" cap="flat" cmpd="sng" algn="ctr">
                      <a:solidFill>
                        <a:schemeClr val="tx1"/>
                      </a:solidFill>
                      <a:prstDash val="solid"/>
                      <a:round/>
                      <a:headEnd type="none" w="med" len="med"/>
                      <a:tailEnd type="none" w="med" len="med"/>
                    </a:lnB>
                  </a:tcPr>
                </a:tc>
              </a:tr>
              <a:tr h="419100">
                <a:tc>
                  <a:txBody>
                    <a:bodyPr/>
                    <a:lstStyle/>
                    <a:p>
                      <a:pPr algn="ctr" fontAlgn="b"/>
                      <a:r>
                        <a:rPr lang="en-US" sz="1400" u="none" strike="noStrike" dirty="0" smtClean="0">
                          <a:effectLst/>
                        </a:rPr>
                        <a:t>7/21/2017</a:t>
                      </a:r>
                      <a:endParaRPr lang="en-US" sz="1400" b="0" i="0" u="none" strike="noStrike" dirty="0">
                        <a:solidFill>
                          <a:srgbClr val="000000"/>
                        </a:solidFill>
                        <a:effectLst/>
                        <a:latin typeface="Calibri" panose="020F0502020204030204" pitchFamily="34" charset="0"/>
                      </a:endParaRPr>
                    </a:p>
                  </a:txBody>
                  <a:tcPr anchor="b">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fontAlgn="b"/>
                      <a:r>
                        <a:rPr lang="en-US" sz="1400" u="none" strike="noStrike">
                          <a:effectLst/>
                        </a:rPr>
                        <a:t>Release RFP</a:t>
                      </a:r>
                      <a:endParaRPr lang="en-US" sz="1400" b="0" i="0" u="none" strike="noStrike">
                        <a:solidFill>
                          <a:srgbClr val="000000"/>
                        </a:solidFill>
                        <a:effectLst/>
                        <a:latin typeface="Calibri" panose="020F0502020204030204" pitchFamily="34" charset="0"/>
                      </a:endParaRPr>
                    </a:p>
                  </a:txBody>
                  <a:tcPr anchor="b">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r>
              <a:tr h="419100">
                <a:tc>
                  <a:txBody>
                    <a:bodyPr/>
                    <a:lstStyle/>
                    <a:p>
                      <a:pPr algn="ctr" fontAlgn="b"/>
                      <a:r>
                        <a:rPr lang="en-US" sz="1400" u="none" strike="noStrike" dirty="0" smtClean="0">
                          <a:effectLst/>
                        </a:rPr>
                        <a:t>8/8/2017</a:t>
                      </a:r>
                      <a:endParaRPr lang="en-US" sz="1400" b="0" i="0" u="none" strike="noStrike" dirty="0">
                        <a:solidFill>
                          <a:srgbClr val="000000"/>
                        </a:solidFill>
                        <a:effectLst/>
                        <a:latin typeface="Calibri" panose="020F0502020204030204" pitchFamily="34" charset="0"/>
                      </a:endParaRPr>
                    </a:p>
                  </a:txBody>
                  <a:tcPr anchor="b">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smtClean="0">
                          <a:effectLst/>
                        </a:rPr>
                        <a:t>Pre-Proposal </a:t>
                      </a:r>
                      <a:r>
                        <a:rPr lang="en-US" sz="1400" u="none" strike="noStrike" dirty="0">
                          <a:effectLst/>
                        </a:rPr>
                        <a:t>Conference</a:t>
                      </a:r>
                      <a:endParaRPr lang="en-US" sz="1400" b="0" i="0" u="none" strike="noStrike" dirty="0">
                        <a:solidFill>
                          <a:srgbClr val="000000"/>
                        </a:solidFill>
                        <a:effectLst/>
                        <a:latin typeface="Calibri" panose="020F0502020204030204" pitchFamily="34" charset="0"/>
                      </a:endParaRPr>
                    </a:p>
                  </a:txBody>
                  <a:tcPr anchor="b">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419100">
                <a:tc>
                  <a:txBody>
                    <a:bodyPr/>
                    <a:lstStyle/>
                    <a:p>
                      <a:pPr algn="ctr" fontAlgn="b"/>
                      <a:r>
                        <a:rPr lang="en-US" sz="1400" u="none" strike="noStrike" dirty="0" smtClean="0">
                          <a:effectLst/>
                        </a:rPr>
                        <a:t>8/8/2017</a:t>
                      </a:r>
                      <a:endParaRPr lang="en-US" sz="1400" b="0" i="0" u="none" strike="noStrike" dirty="0">
                        <a:solidFill>
                          <a:srgbClr val="000000"/>
                        </a:solidFill>
                        <a:effectLst/>
                        <a:latin typeface="Calibri" panose="020F0502020204030204" pitchFamily="34" charset="0"/>
                      </a:endParaRPr>
                    </a:p>
                  </a:txBody>
                  <a:tcPr anchor="b">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smtClean="0">
                          <a:effectLst/>
                        </a:rPr>
                        <a:t>Facility Site Visits</a:t>
                      </a:r>
                      <a:endParaRPr lang="en-US" sz="1400" b="0" i="0" u="none" strike="noStrike" dirty="0">
                        <a:solidFill>
                          <a:srgbClr val="000000"/>
                        </a:solidFill>
                        <a:effectLst/>
                        <a:latin typeface="Calibri" panose="020F0502020204030204" pitchFamily="34" charset="0"/>
                      </a:endParaRPr>
                    </a:p>
                  </a:txBody>
                  <a:tcPr anchor="b">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419100">
                <a:tc>
                  <a:txBody>
                    <a:bodyPr/>
                    <a:lstStyle/>
                    <a:p>
                      <a:pPr algn="ctr" fontAlgn="b"/>
                      <a:r>
                        <a:rPr lang="en-US" sz="1400" u="none" strike="noStrike" dirty="0" smtClean="0">
                          <a:effectLst/>
                        </a:rPr>
                        <a:t>8/11/2017</a:t>
                      </a:r>
                      <a:endParaRPr lang="en-US" sz="1400" b="0" i="0" u="none" strike="noStrike" dirty="0">
                        <a:solidFill>
                          <a:srgbClr val="000000"/>
                        </a:solidFill>
                        <a:effectLst/>
                        <a:latin typeface="Calibri" panose="020F0502020204030204" pitchFamily="34" charset="0"/>
                      </a:endParaRPr>
                    </a:p>
                  </a:txBody>
                  <a:tcPr anchor="b">
                    <a:lnT w="19050" cap="flat" cmpd="sng" algn="ctr">
                      <a:noFill/>
                      <a:prstDash val="solid"/>
                      <a:round/>
                      <a:headEnd type="none" w="med" len="med"/>
                      <a:tailEnd type="none" w="med" len="med"/>
                    </a:lnT>
                  </a:tcPr>
                </a:tc>
                <a:tc>
                  <a:txBody>
                    <a:bodyPr/>
                    <a:lstStyle/>
                    <a:p>
                      <a:pPr algn="ctr" fontAlgn="b"/>
                      <a:r>
                        <a:rPr lang="en-US" sz="1400" u="none" strike="noStrike" dirty="0">
                          <a:effectLst/>
                        </a:rPr>
                        <a:t>Deadline to Submit Questions to the MBTA</a:t>
                      </a:r>
                      <a:endParaRPr lang="en-US" sz="1400" b="0" i="0" u="none" strike="noStrike" dirty="0">
                        <a:solidFill>
                          <a:srgbClr val="000000"/>
                        </a:solidFill>
                        <a:effectLst/>
                        <a:latin typeface="Calibri" panose="020F0502020204030204" pitchFamily="34" charset="0"/>
                      </a:endParaRPr>
                    </a:p>
                  </a:txBody>
                  <a:tcPr anchor="b">
                    <a:lnT w="19050" cap="flat" cmpd="sng" algn="ctr">
                      <a:noFill/>
                      <a:prstDash val="solid"/>
                      <a:round/>
                      <a:headEnd type="none" w="med" len="med"/>
                      <a:tailEnd type="none" w="med" len="med"/>
                    </a:lnT>
                  </a:tcPr>
                </a:tc>
              </a:tr>
              <a:tr h="419100">
                <a:tc>
                  <a:txBody>
                    <a:bodyPr/>
                    <a:lstStyle/>
                    <a:p>
                      <a:pPr algn="ctr" fontAlgn="b"/>
                      <a:r>
                        <a:rPr lang="en-US" sz="1400" u="none" strike="noStrike" dirty="0" smtClean="0">
                          <a:effectLst/>
                        </a:rPr>
                        <a:t>9/15/2017</a:t>
                      </a:r>
                      <a:endParaRPr lang="en-US" sz="1400" b="0" i="0" u="none" strike="noStrike" dirty="0">
                        <a:solidFill>
                          <a:srgbClr val="000000"/>
                        </a:solidFill>
                        <a:effectLst/>
                        <a:latin typeface="Calibri" panose="020F0502020204030204" pitchFamily="34" charset="0"/>
                      </a:endParaRPr>
                    </a:p>
                  </a:txBody>
                  <a:tcPr anchor="b"/>
                </a:tc>
                <a:tc>
                  <a:txBody>
                    <a:bodyPr/>
                    <a:lstStyle/>
                    <a:p>
                      <a:pPr algn="ctr" fontAlgn="b"/>
                      <a:r>
                        <a:rPr lang="en-US" sz="1400" u="none" strike="noStrike" dirty="0">
                          <a:effectLst/>
                        </a:rPr>
                        <a:t>Deadline for MBTA to Respond to Questions</a:t>
                      </a:r>
                      <a:endParaRPr lang="en-US" sz="1400" b="0" i="0" u="none" strike="noStrike" dirty="0">
                        <a:solidFill>
                          <a:srgbClr val="000000"/>
                        </a:solidFill>
                        <a:effectLst/>
                        <a:latin typeface="Calibri" panose="020F0502020204030204" pitchFamily="34" charset="0"/>
                      </a:endParaRPr>
                    </a:p>
                  </a:txBody>
                  <a:tcPr anchor="b"/>
                </a:tc>
              </a:tr>
              <a:tr h="419100">
                <a:tc>
                  <a:txBody>
                    <a:bodyPr/>
                    <a:lstStyle/>
                    <a:p>
                      <a:pPr algn="ctr" fontAlgn="b"/>
                      <a:r>
                        <a:rPr lang="en-US" sz="1400" u="none" strike="noStrike" dirty="0" smtClean="0">
                          <a:effectLst/>
                        </a:rPr>
                        <a:t>9/27/2017</a:t>
                      </a:r>
                      <a:endParaRPr lang="en-US" sz="1400" b="0" i="0" u="none" strike="noStrike" dirty="0">
                        <a:solidFill>
                          <a:srgbClr val="000000"/>
                        </a:solidFill>
                        <a:effectLst/>
                        <a:latin typeface="Calibri" panose="020F0502020204030204" pitchFamily="34" charset="0"/>
                      </a:endParaRPr>
                    </a:p>
                  </a:txBody>
                  <a:tcPr anchor="b"/>
                </a:tc>
                <a:tc>
                  <a:txBody>
                    <a:bodyPr/>
                    <a:lstStyle/>
                    <a:p>
                      <a:pPr algn="ctr" fontAlgn="b"/>
                      <a:r>
                        <a:rPr lang="en-US" sz="1400" u="none" strike="noStrike" dirty="0">
                          <a:effectLst/>
                        </a:rPr>
                        <a:t>Proposals Due</a:t>
                      </a:r>
                      <a:endParaRPr lang="en-US" sz="1400" b="0" i="0" u="none" strike="noStrike" dirty="0">
                        <a:solidFill>
                          <a:srgbClr val="000000"/>
                        </a:solidFill>
                        <a:effectLst/>
                        <a:latin typeface="Calibri" panose="020F0502020204030204" pitchFamily="34" charset="0"/>
                      </a:endParaRPr>
                    </a:p>
                  </a:txBody>
                  <a:tcPr anchor="b"/>
                </a:tc>
              </a:tr>
              <a:tr h="419100">
                <a:tc>
                  <a:txBody>
                    <a:bodyPr/>
                    <a:lstStyle/>
                    <a:p>
                      <a:pPr algn="ctr" fontAlgn="b"/>
                      <a:r>
                        <a:rPr lang="en-US" sz="1400" u="none" strike="noStrike" dirty="0" smtClean="0">
                          <a:effectLst/>
                        </a:rPr>
                        <a:t>9/27/2017-10/13/2017</a:t>
                      </a:r>
                      <a:endParaRPr lang="en-US" sz="1400" b="0" i="0" u="none" strike="noStrike" dirty="0">
                        <a:solidFill>
                          <a:srgbClr val="000000"/>
                        </a:solidFill>
                        <a:effectLst/>
                        <a:latin typeface="Calibri" panose="020F0502020204030204" pitchFamily="34" charset="0"/>
                      </a:endParaRPr>
                    </a:p>
                  </a:txBody>
                  <a:tcPr anchor="b"/>
                </a:tc>
                <a:tc>
                  <a:txBody>
                    <a:bodyPr/>
                    <a:lstStyle/>
                    <a:p>
                      <a:pPr algn="ctr" fontAlgn="b"/>
                      <a:r>
                        <a:rPr lang="en-US" sz="1400" u="none" strike="noStrike" dirty="0">
                          <a:effectLst/>
                        </a:rPr>
                        <a:t>Proposal </a:t>
                      </a:r>
                      <a:r>
                        <a:rPr lang="en-US" sz="1400" u="none" strike="noStrike" dirty="0" smtClean="0">
                          <a:effectLst/>
                        </a:rPr>
                        <a:t>Evaluations &amp; </a:t>
                      </a:r>
                      <a:r>
                        <a:rPr lang="en-US" sz="1400" u="none" strike="noStrike" dirty="0">
                          <a:effectLst/>
                        </a:rPr>
                        <a:t>Oral Presentations</a:t>
                      </a:r>
                      <a:endParaRPr lang="en-US" sz="1400" b="0" i="0" u="none" strike="noStrike" dirty="0">
                        <a:solidFill>
                          <a:srgbClr val="000000"/>
                        </a:solidFill>
                        <a:effectLst/>
                        <a:latin typeface="Calibri" panose="020F0502020204030204" pitchFamily="34" charset="0"/>
                      </a:endParaRPr>
                    </a:p>
                  </a:txBody>
                  <a:tcPr anchor="b"/>
                </a:tc>
              </a:tr>
              <a:tr h="419100">
                <a:tc>
                  <a:txBody>
                    <a:bodyPr/>
                    <a:lstStyle/>
                    <a:p>
                      <a:pPr algn="ctr" fontAlgn="b"/>
                      <a:r>
                        <a:rPr lang="en-US" sz="1400" u="none" strike="noStrike" dirty="0" smtClean="0">
                          <a:effectLst/>
                        </a:rPr>
                        <a:t>10/16/2017-10/20/2017</a:t>
                      </a:r>
                      <a:endParaRPr lang="en-US" sz="1400" b="0" i="0" u="none" strike="noStrike" dirty="0">
                        <a:solidFill>
                          <a:srgbClr val="000000"/>
                        </a:solidFill>
                        <a:effectLst/>
                        <a:latin typeface="Calibri" panose="020F0502020204030204" pitchFamily="34" charset="0"/>
                      </a:endParaRPr>
                    </a:p>
                  </a:txBody>
                  <a:tcPr anchor="b"/>
                </a:tc>
                <a:tc>
                  <a:txBody>
                    <a:bodyPr/>
                    <a:lstStyle/>
                    <a:p>
                      <a:pPr algn="ctr" fontAlgn="b"/>
                      <a:r>
                        <a:rPr lang="en-US" sz="1400" u="none" strike="noStrike" dirty="0">
                          <a:effectLst/>
                        </a:rPr>
                        <a:t>Best &amp; Final Offer</a:t>
                      </a:r>
                      <a:endParaRPr lang="en-US" sz="1400" b="0" i="0" u="none" strike="noStrike" dirty="0">
                        <a:solidFill>
                          <a:srgbClr val="000000"/>
                        </a:solidFill>
                        <a:effectLst/>
                        <a:latin typeface="Calibri" panose="020F0502020204030204" pitchFamily="34" charset="0"/>
                      </a:endParaRPr>
                    </a:p>
                  </a:txBody>
                  <a:tcPr anchor="b"/>
                </a:tc>
              </a:tr>
              <a:tr h="419100">
                <a:tc>
                  <a:txBody>
                    <a:bodyPr/>
                    <a:lstStyle/>
                    <a:p>
                      <a:pPr algn="ctr" fontAlgn="b"/>
                      <a:r>
                        <a:rPr lang="en-US" sz="1400" u="none" strike="noStrike" dirty="0" smtClean="0">
                          <a:effectLst/>
                        </a:rPr>
                        <a:t>10/23/2017</a:t>
                      </a:r>
                      <a:endParaRPr lang="en-US" sz="1400" b="0" i="0" u="none" strike="noStrike" dirty="0">
                        <a:solidFill>
                          <a:srgbClr val="000000"/>
                        </a:solidFill>
                        <a:effectLst/>
                        <a:latin typeface="Calibri" panose="020F0502020204030204" pitchFamily="34" charset="0"/>
                      </a:endParaRPr>
                    </a:p>
                  </a:txBody>
                  <a:tcPr anchor="b"/>
                </a:tc>
                <a:tc>
                  <a:txBody>
                    <a:bodyPr/>
                    <a:lstStyle/>
                    <a:p>
                      <a:pPr algn="ctr" fontAlgn="b"/>
                      <a:r>
                        <a:rPr lang="en-US" sz="1400" u="none" strike="noStrike" dirty="0">
                          <a:effectLst/>
                        </a:rPr>
                        <a:t>Estimated Contract Award</a:t>
                      </a:r>
                      <a:endParaRPr lang="en-US" sz="1400" b="0" i="0" u="none" strike="noStrike" dirty="0">
                        <a:solidFill>
                          <a:srgbClr val="000000"/>
                        </a:solidFill>
                        <a:effectLst/>
                        <a:latin typeface="Calibri" panose="020F0502020204030204" pitchFamily="34" charset="0"/>
                      </a:endParaRPr>
                    </a:p>
                  </a:txBody>
                  <a:tcPr anchor="b"/>
                </a:tc>
              </a:tr>
            </a:tbl>
          </a:graphicData>
        </a:graphic>
      </p:graphicFrame>
    </p:spTree>
    <p:extLst>
      <p:ext uri="{BB962C8B-B14F-4D97-AF65-F5344CB8AC3E}">
        <p14:creationId xmlns:p14="http://schemas.microsoft.com/office/powerpoint/2010/main" val="1033585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171450" indent="-171450">
              <a:spcBef>
                <a:spcPts val="1800"/>
              </a:spcBef>
              <a:buFont typeface="Arial" panose="020B0604020202020204" pitchFamily="34" charset="0"/>
              <a:buChar char="•"/>
            </a:pPr>
            <a:r>
              <a:rPr lang="en-US" sz="1600" dirty="0" smtClean="0"/>
              <a:t>Responses to 191 vendor questions during request for clarification (RFC) period</a:t>
            </a:r>
          </a:p>
          <a:p>
            <a:pPr marL="171450" indent="-171450">
              <a:spcBef>
                <a:spcPts val="1800"/>
              </a:spcBef>
              <a:buFont typeface="Arial" panose="020B0604020202020204" pitchFamily="34" charset="0"/>
              <a:buChar char="•"/>
            </a:pPr>
            <a:r>
              <a:rPr lang="en-US" sz="1600" dirty="0" smtClean="0"/>
              <a:t>Revisions to Exhibit 9.1 – Standards of Maintenance</a:t>
            </a:r>
          </a:p>
          <a:p>
            <a:pPr marL="171450" indent="-171450">
              <a:spcBef>
                <a:spcPts val="1800"/>
              </a:spcBef>
              <a:buFont typeface="Arial" panose="020B0604020202020204" pitchFamily="34" charset="0"/>
              <a:buChar char="•"/>
            </a:pPr>
            <a:r>
              <a:rPr lang="en-US" sz="1600" dirty="0" smtClean="0"/>
              <a:t>Full inventory of equipment in facilities and onboard buses to delineate asset ownership and maintenance responsibility for Proposers (e.g., lifts / hoists, bus video equipment, radios)</a:t>
            </a:r>
          </a:p>
          <a:p>
            <a:pPr marL="685800" lvl="1" indent="-285750">
              <a:spcBef>
                <a:spcPts val="1800"/>
              </a:spcBef>
              <a:buFont typeface="Verdana" panose="020B0604030504040204" pitchFamily="34" charset="0"/>
              <a:buChar char="‒"/>
            </a:pPr>
            <a:r>
              <a:rPr lang="en-US" sz="1600" dirty="0" smtClean="0"/>
              <a:t>Such an inventory had not previously existed</a:t>
            </a:r>
          </a:p>
          <a:p>
            <a:pPr marL="171450" indent="-171450">
              <a:spcBef>
                <a:spcPts val="1800"/>
              </a:spcBef>
              <a:buFont typeface="Arial" panose="020B0604020202020204" pitchFamily="34" charset="0"/>
              <a:buChar char="•"/>
            </a:pPr>
            <a:r>
              <a:rPr lang="en-US" sz="1600" dirty="0" smtClean="0"/>
              <a:t>Additional addenda clarifying environmental and safety permits required for Contractor to operate MBTA facilities</a:t>
            </a:r>
          </a:p>
          <a:p>
            <a:pPr marL="171450" indent="-171450">
              <a:spcBef>
                <a:spcPts val="1800"/>
              </a:spcBef>
              <a:buFont typeface="Arial" panose="020B0604020202020204" pitchFamily="34" charset="0"/>
              <a:buChar char="•"/>
            </a:pPr>
            <a:r>
              <a:rPr lang="en-US" sz="1600" dirty="0" smtClean="0"/>
              <a:t>Modifications to required invoicing procedures</a:t>
            </a:r>
          </a:p>
        </p:txBody>
      </p:sp>
      <p:sp>
        <p:nvSpPr>
          <p:cNvPr id="3" name="Title 2"/>
          <p:cNvSpPr>
            <a:spLocks noGrp="1"/>
          </p:cNvSpPr>
          <p:nvPr>
            <p:ph type="title"/>
          </p:nvPr>
        </p:nvSpPr>
        <p:spPr/>
        <p:txBody>
          <a:bodyPr/>
          <a:lstStyle/>
          <a:p>
            <a:r>
              <a:rPr lang="en-US" sz="2000" dirty="0" smtClean="0"/>
              <a:t>Key Addenda</a:t>
            </a:r>
            <a:endParaRPr lang="en-US" sz="2000" dirty="0"/>
          </a:p>
        </p:txBody>
      </p:sp>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91293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684" y="829056"/>
            <a:ext cx="7751547" cy="466344"/>
          </a:xfrm>
        </p:spPr>
        <p:txBody>
          <a:bodyPr anchor="ctr"/>
          <a:lstStyle/>
          <a:p>
            <a:r>
              <a:rPr lang="en-US" sz="2000" dirty="0" smtClean="0"/>
              <a:t>Positive Train Control (PTC) </a:t>
            </a:r>
            <a:r>
              <a:rPr lang="en-US" sz="2000" dirty="0"/>
              <a:t>Program Status</a:t>
            </a:r>
          </a:p>
        </p:txBody>
      </p:sp>
      <p:sp>
        <p:nvSpPr>
          <p:cNvPr id="8" name="Content Placeholder 7"/>
          <p:cNvSpPr>
            <a:spLocks noGrp="1"/>
          </p:cNvSpPr>
          <p:nvPr>
            <p:ph sz="quarter" idx="14"/>
          </p:nvPr>
        </p:nvSpPr>
        <p:spPr>
          <a:xfrm>
            <a:off x="462684" y="1295400"/>
            <a:ext cx="8376516" cy="2509853"/>
          </a:xfrm>
        </p:spPr>
        <p:txBody>
          <a:bodyPr/>
          <a:lstStyle/>
          <a:p>
            <a:pPr>
              <a:spcBef>
                <a:spcPts val="600"/>
              </a:spcBef>
            </a:pPr>
            <a:r>
              <a:rPr lang="en-US" sz="1400" dirty="0"/>
              <a:t>The PTC field installation work is proceeding according to the shutdown schedule:</a:t>
            </a:r>
          </a:p>
          <a:p>
            <a:pPr marL="342900" indent="-342900">
              <a:spcBef>
                <a:spcPts val="600"/>
              </a:spcBef>
              <a:buFont typeface="+mj-lt"/>
              <a:buAutoNum type="arabicPeriod"/>
            </a:pPr>
            <a:r>
              <a:rPr lang="en-US" sz="1400" dirty="0"/>
              <a:t>Work started on September 2</a:t>
            </a:r>
            <a:r>
              <a:rPr lang="en-US" sz="1400" baseline="30000" dirty="0"/>
              <a:t>nd</a:t>
            </a:r>
            <a:r>
              <a:rPr lang="en-US" sz="1400" dirty="0"/>
              <a:t> on the Needham Line</a:t>
            </a:r>
          </a:p>
          <a:p>
            <a:pPr marL="342900" indent="-342900">
              <a:spcBef>
                <a:spcPts val="600"/>
              </a:spcBef>
              <a:buFont typeface="+mj-lt"/>
              <a:buAutoNum type="arabicPeriod"/>
            </a:pPr>
            <a:r>
              <a:rPr lang="en-US" sz="1400" dirty="0"/>
              <a:t>Work is continuing on the Lowell Line through the  September 30</a:t>
            </a:r>
            <a:r>
              <a:rPr lang="en-US" sz="1400" baseline="30000" dirty="0"/>
              <a:t>th</a:t>
            </a:r>
            <a:r>
              <a:rPr lang="en-US" sz="1400" dirty="0"/>
              <a:t> weekend</a:t>
            </a:r>
          </a:p>
          <a:p>
            <a:pPr marL="342900" indent="-342900">
              <a:spcBef>
                <a:spcPts val="600"/>
              </a:spcBef>
              <a:buFont typeface="+mj-lt"/>
              <a:buAutoNum type="arabicPeriod"/>
            </a:pPr>
            <a:r>
              <a:rPr lang="en-US" sz="1400" dirty="0"/>
              <a:t>Work will start on the Haverhill Line on the weekend of September 23</a:t>
            </a:r>
            <a:r>
              <a:rPr lang="en-US" sz="1400" baseline="30000" dirty="0"/>
              <a:t>rd</a:t>
            </a:r>
            <a:endParaRPr lang="en-US" sz="1400" dirty="0"/>
          </a:p>
          <a:p>
            <a:r>
              <a:rPr lang="en-US" sz="1400" dirty="0" smtClean="0"/>
              <a:t>Weekend </a:t>
            </a:r>
            <a:r>
              <a:rPr lang="en-US" sz="1400" dirty="0"/>
              <a:t>shutdowns are planned to support the “bulk work” that needs to be done on each line. Field installation work is taking place  before, during and after the shutdown periods on each of the commuter rail lines.</a:t>
            </a:r>
          </a:p>
          <a:p>
            <a:r>
              <a:rPr lang="en-US" sz="1400" dirty="0"/>
              <a:t>We are continuing our outreach to elected officials and community groups in support of the PTC weekend shutdown plans.</a:t>
            </a:r>
          </a:p>
        </p:txBody>
      </p:sp>
      <p:pic>
        <p:nvPicPr>
          <p:cNvPr id="5" name="Picture 4" descr="C:\Users\alzibafw\Documents\01 - MBTA PTC\07 Construction\Photos\Stoughton Line Fiber Installation 2017 05 20\IMG_0824.jpg">
            <a:extLst>
              <a:ext uri="{FF2B5EF4-FFF2-40B4-BE49-F238E27FC236}">
                <a16:creationId xmlns:a16="http://schemas.microsoft.com/office/drawing/2014/main" xmlns="" id="{53A83AD7-E5B9-413F-94F0-2942C9FCAA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876085"/>
            <a:ext cx="1829420" cy="207388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xmlns="" id="{8829960A-2F9B-4E0C-AF08-03E8BF6604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214" y="3886201"/>
            <a:ext cx="1735797" cy="205189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descr="C:\Users\mskelly\AppData\Local\Microsoft\Windows\Temporary Internet Files\Content.Outlook\NRMI2T1S\IMG_1013.jpg">
            <a:extLst>
              <a:ext uri="{FF2B5EF4-FFF2-40B4-BE49-F238E27FC236}">
                <a16:creationId xmlns:a16="http://schemas.microsoft.com/office/drawing/2014/main" xmlns="" id="{60539995-960A-4EEC-8CB1-4133B8866DD8}"/>
              </a:ext>
            </a:extLst>
          </p:cNvPr>
          <p:cNvPicPr>
            <a:picLocks noChangeAspect="1" noChangeArrowheads="1"/>
          </p:cNvPicPr>
          <p:nvPr/>
        </p:nvPicPr>
        <p:blipFill>
          <a:blip r:embed="rId4" cstate="print"/>
          <a:srcRect t="4545"/>
          <a:stretch>
            <a:fillRect/>
          </a:stretch>
        </p:blipFill>
        <p:spPr bwMode="auto">
          <a:xfrm>
            <a:off x="685800" y="3852910"/>
            <a:ext cx="1675806" cy="2132844"/>
          </a:xfrm>
          <a:prstGeom prst="rect">
            <a:avLst/>
          </a:prstGeom>
          <a:noFill/>
        </p:spPr>
      </p:pic>
      <p:pic>
        <p:nvPicPr>
          <p:cNvPr id="10" name="Picture 5" descr="C:\Users\mskelly\AppData\Local\Microsoft\Windows\Temporary Internet Files\Content.Outlook\NRMI2T1S\image1 (4).jpeg">
            <a:extLst>
              <a:ext uri="{FF2B5EF4-FFF2-40B4-BE49-F238E27FC236}">
                <a16:creationId xmlns:a16="http://schemas.microsoft.com/office/drawing/2014/main" xmlns="" id="{FDB3D9EE-D8BD-4F22-81A3-C23EBDC8A29E}"/>
              </a:ext>
            </a:extLst>
          </p:cNvPr>
          <p:cNvPicPr>
            <a:picLocks noChangeAspect="1" noChangeArrowheads="1"/>
          </p:cNvPicPr>
          <p:nvPr/>
        </p:nvPicPr>
        <p:blipFill>
          <a:blip r:embed="rId5" cstate="print"/>
          <a:srcRect t="2174" b="4348"/>
          <a:stretch>
            <a:fillRect/>
          </a:stretch>
        </p:blipFill>
        <p:spPr bwMode="auto">
          <a:xfrm>
            <a:off x="7071604" y="3886200"/>
            <a:ext cx="1646529" cy="2052196"/>
          </a:xfrm>
          <a:prstGeom prst="rect">
            <a:avLst/>
          </a:prstGeom>
          <a:noFill/>
        </p:spPr>
      </p:pic>
      <p:sp>
        <p:nvSpPr>
          <p:cNvPr id="11" name="CasellaDiTesto 1">
            <a:extLst>
              <a:ext uri="{FF2B5EF4-FFF2-40B4-BE49-F238E27FC236}">
                <a16:creationId xmlns:a16="http://schemas.microsoft.com/office/drawing/2014/main" xmlns="" id="{A278A9D4-EA21-4390-BDD7-3D60D71F75F4}"/>
              </a:ext>
            </a:extLst>
          </p:cNvPr>
          <p:cNvSpPr txBox="1"/>
          <p:nvPr/>
        </p:nvSpPr>
        <p:spPr>
          <a:xfrm>
            <a:off x="152400" y="5985754"/>
            <a:ext cx="8686800" cy="276759"/>
          </a:xfrm>
          <a:prstGeom prst="rect">
            <a:avLst/>
          </a:prstGeom>
          <a:noFill/>
        </p:spPr>
        <p:txBody>
          <a:bodyPr wrap="square" lIns="114062" tIns="57031" rIns="114062" bIns="57031" rtlCol="0">
            <a:spAutoFit/>
          </a:bodyPr>
          <a:lstStyle/>
          <a:p>
            <a:r>
              <a:rPr lang="it-IT" sz="1050" b="1" dirty="0">
                <a:latin typeface="+mj-lt"/>
              </a:rPr>
              <a:t>         PTC House Installation      Overhead F.O. Installation     Antenna base installation          Pole installation</a:t>
            </a:r>
            <a:endParaRPr lang="en-US" sz="1050" b="1" dirty="0">
              <a:latin typeface="+mj-lt"/>
            </a:endParaRPr>
          </a:p>
        </p:txBody>
      </p:sp>
    </p:spTree>
    <p:extLst>
      <p:ext uri="{BB962C8B-B14F-4D97-AF65-F5344CB8AC3E}">
        <p14:creationId xmlns:p14="http://schemas.microsoft.com/office/powerpoint/2010/main" val="292955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4343400" cy="4351338"/>
          </a:xfrm>
        </p:spPr>
        <p:txBody>
          <a:bodyPr/>
          <a:lstStyle/>
          <a:p>
            <a:pPr>
              <a:spcBef>
                <a:spcPts val="1800"/>
              </a:spcBef>
              <a:buClrTx/>
              <a:buNone/>
            </a:pPr>
            <a:r>
              <a:rPr lang="en-US" sz="1800" dirty="0" smtClean="0">
                <a:latin typeface="Arial" pitchFamily="34" charset="0"/>
                <a:cs typeface="Arial" pitchFamily="34" charset="0"/>
              </a:rPr>
              <a:t>Orange Line Car Manufacture</a:t>
            </a:r>
          </a:p>
          <a:p>
            <a:pPr lvl="1">
              <a:spcBef>
                <a:spcPts val="1800"/>
              </a:spcBef>
              <a:buClrTx/>
              <a:buFont typeface="Arial" pitchFamily="34" charset="0"/>
              <a:buChar char="•"/>
            </a:pPr>
            <a:r>
              <a:rPr lang="en-US" sz="1800" dirty="0" smtClean="0">
                <a:latin typeface="Arial" pitchFamily="34" charset="0"/>
                <a:cs typeface="Arial" pitchFamily="34" charset="0"/>
              </a:rPr>
              <a:t>Pilot Cars 1 – 2 are in testing in Changchun</a:t>
            </a:r>
          </a:p>
          <a:p>
            <a:pPr lvl="1">
              <a:spcBef>
                <a:spcPts val="1800"/>
              </a:spcBef>
              <a:buClrTx/>
              <a:buFont typeface="Arial" pitchFamily="34" charset="0"/>
              <a:buChar char="•"/>
            </a:pPr>
            <a:r>
              <a:rPr lang="en-US" sz="1800" dirty="0" smtClean="0">
                <a:latin typeface="Arial" pitchFamily="34" charset="0"/>
                <a:cs typeface="Arial" pitchFamily="34" charset="0"/>
              </a:rPr>
              <a:t>Pilot Cars 3 – 6 are in various stages of manufacture</a:t>
            </a:r>
          </a:p>
          <a:p>
            <a:pPr lvl="1">
              <a:spcBef>
                <a:spcPts val="1800"/>
              </a:spcBef>
              <a:buClrTx/>
              <a:buFont typeface="Arial" pitchFamily="34" charset="0"/>
              <a:buChar char="•"/>
            </a:pPr>
            <a:r>
              <a:rPr lang="en-US" sz="1800" dirty="0" smtClean="0">
                <a:latin typeface="Arial" pitchFamily="34" charset="0"/>
                <a:cs typeface="Arial" pitchFamily="34" charset="0"/>
              </a:rPr>
              <a:t>Production </a:t>
            </a:r>
            <a:r>
              <a:rPr lang="en-US" sz="1800" dirty="0" err="1" smtClean="0">
                <a:latin typeface="Arial" pitchFamily="34" charset="0"/>
                <a:cs typeface="Arial" pitchFamily="34" charset="0"/>
              </a:rPr>
              <a:t>carshells</a:t>
            </a:r>
            <a:r>
              <a:rPr lang="en-US" sz="1800" dirty="0" smtClean="0">
                <a:latin typeface="Arial" pitchFamily="34" charset="0"/>
                <a:cs typeface="Arial" pitchFamily="34" charset="0"/>
              </a:rPr>
              <a:t> 7 – 12 are in various stages of manufacture in Changchun</a:t>
            </a:r>
          </a:p>
          <a:p>
            <a:pPr>
              <a:spcBef>
                <a:spcPts val="1800"/>
              </a:spcBef>
              <a:buClrTx/>
              <a:buNone/>
            </a:pPr>
            <a:r>
              <a:rPr lang="en-US" sz="1800" dirty="0" smtClean="0">
                <a:latin typeface="Arial" pitchFamily="34" charset="0"/>
                <a:cs typeface="Arial" pitchFamily="34" charset="0"/>
              </a:rPr>
              <a:t>Orange Line Pilot Car Delivery</a:t>
            </a:r>
          </a:p>
          <a:p>
            <a:pPr lvl="1">
              <a:spcBef>
                <a:spcPts val="1800"/>
              </a:spcBef>
              <a:buClrTx/>
              <a:buFont typeface="Arial" pitchFamily="34" charset="0"/>
              <a:buChar char="•"/>
            </a:pPr>
            <a:r>
              <a:rPr lang="en-US" sz="1800" dirty="0" smtClean="0">
                <a:latin typeface="Arial" pitchFamily="34" charset="0"/>
                <a:cs typeface="Arial" pitchFamily="34" charset="0"/>
              </a:rPr>
              <a:t>Pilot Cars are on schedule for delivery in December 2017</a:t>
            </a:r>
          </a:p>
        </p:txBody>
      </p:sp>
      <p:sp>
        <p:nvSpPr>
          <p:cNvPr id="5" name="Content Placeholder 2"/>
          <p:cNvSpPr txBox="1">
            <a:spLocks/>
          </p:cNvSpPr>
          <p:nvPr/>
        </p:nvSpPr>
        <p:spPr>
          <a:xfrm>
            <a:off x="628650" y="3485398"/>
            <a:ext cx="3595481" cy="1461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1884" b="677"/>
          <a:stretch/>
        </p:blipFill>
        <p:spPr>
          <a:xfrm>
            <a:off x="5149133" y="1413731"/>
            <a:ext cx="3637795" cy="2452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071" y="4060774"/>
            <a:ext cx="2778404" cy="2084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2"/>
          <p:cNvSpPr txBox="1">
            <a:spLocks/>
          </p:cNvSpPr>
          <p:nvPr/>
        </p:nvSpPr>
        <p:spPr>
          <a:xfrm>
            <a:off x="462684" y="829056"/>
            <a:ext cx="7751547" cy="466344"/>
          </a:xfrm>
          <a:prstGeom prst="rect">
            <a:avLst/>
          </a:prstGeom>
        </p:spPr>
        <p:txBody>
          <a:bodyPr anchor="ct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2000" kern="0" dirty="0" smtClean="0">
                <a:solidFill>
                  <a:srgbClr val="00269E"/>
                </a:solidFill>
                <a:latin typeface="Arial" panose="020B0604020202020204" pitchFamily="34" charset="0"/>
                <a:cs typeface="Arial" panose="020B0604020202020204" pitchFamily="34" charset="0"/>
              </a:rPr>
              <a:t>Red and Orange Line Vehicle Procurement </a:t>
            </a:r>
            <a:endParaRPr lang="en-US" sz="2000" kern="0" dirty="0">
              <a:solidFill>
                <a:srgbClr val="0026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152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85" y="829056"/>
            <a:ext cx="8909915" cy="466344"/>
          </a:xfrm>
        </p:spPr>
        <p:txBody>
          <a:bodyPr/>
          <a:lstStyle/>
          <a:p>
            <a:r>
              <a:rPr lang="en-US" sz="2000" dirty="0" smtClean="0"/>
              <a:t>Red and Orange Line Vehicle Procurement – CRRC Springfield, MA</a:t>
            </a:r>
            <a:endParaRPr lang="en-US" sz="2000" dirty="0"/>
          </a:p>
        </p:txBody>
      </p:sp>
      <p:sp>
        <p:nvSpPr>
          <p:cNvPr id="4" name="Rectangle 3"/>
          <p:cNvSpPr/>
          <p:nvPr/>
        </p:nvSpPr>
        <p:spPr>
          <a:xfrm>
            <a:off x="457200" y="1447800"/>
            <a:ext cx="4495800" cy="4601260"/>
          </a:xfrm>
          <a:prstGeom prst="rect">
            <a:avLst/>
          </a:prstGeom>
        </p:spPr>
        <p:txBody>
          <a:bodyPr wrap="square">
            <a:spAutoFit/>
          </a:bodyPr>
          <a:lstStyle/>
          <a:p>
            <a:pPr>
              <a:spcBef>
                <a:spcPts val="2400"/>
              </a:spcBef>
            </a:pPr>
            <a:r>
              <a:rPr lang="en-US" sz="2000" b="1" dirty="0" smtClean="0">
                <a:latin typeface="Arial" pitchFamily="34" charset="0"/>
                <a:cs typeface="Arial" pitchFamily="34" charset="0"/>
              </a:rPr>
              <a:t>CRRC MA Springfield Facility</a:t>
            </a:r>
            <a:endParaRPr lang="en-US" sz="2000" dirty="0" smtClean="0">
              <a:latin typeface="Arial" pitchFamily="34" charset="0"/>
              <a:cs typeface="Arial" pitchFamily="34" charset="0"/>
            </a:endParaRPr>
          </a:p>
          <a:p>
            <a:pPr marL="230188" lvl="1" indent="-230188">
              <a:spcBef>
                <a:spcPts val="1800"/>
              </a:spcBef>
              <a:buFont typeface="Arial" panose="020B0604020202020204" pitchFamily="34" charset="0"/>
              <a:buChar char="•"/>
            </a:pPr>
            <a:r>
              <a:rPr lang="en-US" sz="2000" dirty="0" smtClean="0">
                <a:latin typeface="Arial" pitchFamily="34" charset="0"/>
                <a:cs typeface="Arial" pitchFamily="34" charset="0"/>
              </a:rPr>
              <a:t>Facility construction is on schedule</a:t>
            </a:r>
          </a:p>
          <a:p>
            <a:pPr marL="230188" lvl="1" indent="-230188">
              <a:spcBef>
                <a:spcPts val="1800"/>
              </a:spcBef>
              <a:buFont typeface="Arial" panose="020B0604020202020204" pitchFamily="34" charset="0"/>
              <a:buChar char="•"/>
            </a:pPr>
            <a:r>
              <a:rPr lang="en-US" sz="2000" dirty="0" smtClean="0">
                <a:latin typeface="Arial" pitchFamily="34" charset="0"/>
                <a:cs typeface="Arial" pitchFamily="34" charset="0"/>
              </a:rPr>
              <a:t>Staff is being trained in Changchun and participating in manufacturing as well as testing</a:t>
            </a:r>
          </a:p>
          <a:p>
            <a:pPr marL="230188" lvl="1" indent="-230188">
              <a:spcBef>
                <a:spcPts val="1800"/>
              </a:spcBef>
              <a:buFont typeface="Arial" panose="020B0604020202020204" pitchFamily="34" charset="0"/>
              <a:buChar char="•"/>
            </a:pPr>
            <a:r>
              <a:rPr lang="en-US" sz="2000" dirty="0" smtClean="0">
                <a:latin typeface="Arial" pitchFamily="34" charset="0"/>
                <a:cs typeface="Arial" pitchFamily="34" charset="0"/>
              </a:rPr>
              <a:t>Assembly of first Orange Line Production Cars will commence in January 2018</a:t>
            </a:r>
          </a:p>
          <a:p>
            <a:pPr marL="230188" lvl="1" indent="-230188">
              <a:spcBef>
                <a:spcPts val="1800"/>
              </a:spcBef>
              <a:buFont typeface="Arial" panose="020B0604020202020204" pitchFamily="34" charset="0"/>
              <a:buChar char="•"/>
            </a:pPr>
            <a:r>
              <a:rPr lang="en-US" sz="2000" dirty="0" smtClean="0">
                <a:latin typeface="Arial" pitchFamily="34" charset="0"/>
                <a:cs typeface="Arial" pitchFamily="34" charset="0"/>
              </a:rPr>
              <a:t>MBTA is performing a readiness audit in late September 2017</a:t>
            </a:r>
          </a:p>
          <a:p>
            <a:pPr marR="0">
              <a:spcBef>
                <a:spcPts val="1800"/>
              </a:spcBef>
              <a:buFont typeface="Arial" pitchFamily="34" charset="0"/>
              <a:buChar char="•"/>
            </a:pPr>
            <a:endParaRPr lang="en-US" dirty="0" smtClean="0">
              <a:latin typeface="Arial"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209800"/>
            <a:ext cx="3647791" cy="2537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219328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171450" indent="-171450">
              <a:buFont typeface="Arial" panose="020B0604020202020204" pitchFamily="34" charset="0"/>
              <a:buChar char="•"/>
            </a:pPr>
            <a:r>
              <a:rPr lang="en-US" sz="2800" dirty="0" smtClean="0"/>
              <a:t>Report on Contracted Services</a:t>
            </a:r>
            <a:endParaRPr lang="en-US" sz="2800" dirty="0"/>
          </a:p>
          <a:p>
            <a:endParaRPr lang="en-US" sz="2800" dirty="0"/>
          </a:p>
          <a:p>
            <a:pPr marL="171450" indent="-171450">
              <a:buFont typeface="Arial" panose="020B0604020202020204" pitchFamily="34" charset="0"/>
              <a:buChar char="•"/>
            </a:pPr>
            <a:r>
              <a:rPr lang="en-US" sz="2800" dirty="0" smtClean="0"/>
              <a:t>Commuter Rail Management</a:t>
            </a:r>
            <a:endParaRPr lang="en-US" sz="2800" dirty="0"/>
          </a:p>
        </p:txBody>
      </p:sp>
      <p:sp>
        <p:nvSpPr>
          <p:cNvPr id="3" name="Title 2"/>
          <p:cNvSpPr>
            <a:spLocks noGrp="1"/>
          </p:cNvSpPr>
          <p:nvPr>
            <p:ph type="title"/>
          </p:nvPr>
        </p:nvSpPr>
        <p:spPr/>
        <p:txBody>
          <a:bodyPr/>
          <a:lstStyle/>
          <a:p>
            <a:r>
              <a:rPr lang="en-US" sz="2000" dirty="0" smtClean="0"/>
              <a:t>Other News </a:t>
            </a:r>
            <a:endParaRPr lang="en-US" sz="2000" dirty="0"/>
          </a:p>
        </p:txBody>
      </p:sp>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597176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2.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ags/tag3.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4.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heme/theme1.xml><?xml version="1.0" encoding="utf-8"?>
<a:theme xmlns:a="http://schemas.openxmlformats.org/drawingml/2006/main" name="MBTA Default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BTA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MBTA Default Template</Template>
  <TotalTime>33788</TotalTime>
  <Words>626</Words>
  <Application>Microsoft Macintosh PowerPoint</Application>
  <PresentationFormat>On-screen Show (4:3)</PresentationFormat>
  <Paragraphs>146</Paragraphs>
  <Slides>22</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Arial </vt:lpstr>
      <vt:lpstr>Calibri</vt:lpstr>
      <vt:lpstr>Verdana</vt:lpstr>
      <vt:lpstr>MBTA Default Template</vt:lpstr>
      <vt:lpstr>MBTATemplate</vt:lpstr>
      <vt:lpstr>GM Remarks</vt:lpstr>
      <vt:lpstr>Agenda </vt:lpstr>
      <vt:lpstr>Public Engagement </vt:lpstr>
      <vt:lpstr>Bus Maintenance RFP Timeline</vt:lpstr>
      <vt:lpstr>Key Addenda</vt:lpstr>
      <vt:lpstr>Positive Train Control (PTC) Program Status</vt:lpstr>
      <vt:lpstr>PowerPoint Presentation</vt:lpstr>
      <vt:lpstr>Red and Orange Line Vehicle Procurement – CRRC Springfield, MA</vt:lpstr>
      <vt:lpstr>Other News </vt:lpstr>
      <vt:lpstr>Locomotive Availability Past 12 Weeks</vt:lpstr>
      <vt:lpstr>Locomotive Availability and Cancellations  Last Week</vt:lpstr>
      <vt:lpstr>Commuter Rail </vt:lpstr>
      <vt:lpstr>  </vt:lpstr>
      <vt:lpstr>PowerPoint Presentation</vt:lpstr>
      <vt:lpstr>PowerPoint Presentation</vt:lpstr>
      <vt:lpstr>PowerPoint Presentation</vt:lpstr>
      <vt:lpstr>Bus Rodeo</vt:lpstr>
      <vt:lpstr>Coming Attractions - Champion &amp; Glory</vt:lpstr>
      <vt:lpstr>Coming Attractions – Winter Resiliency </vt:lpstr>
      <vt:lpstr>Thank You I </vt:lpstr>
      <vt:lpstr>Thank You II – Lisa Calise</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Roundtable</dc:title>
  <dc:creator>Fuller, Mark</dc:creator>
  <cp:lastModifiedBy>Lewis, Stephanie</cp:lastModifiedBy>
  <cp:revision>1010</cp:revision>
  <cp:lastPrinted>2017-08-14T14:49:04Z</cp:lastPrinted>
  <dcterms:created xsi:type="dcterms:W3CDTF">2016-05-02T13:07:16Z</dcterms:created>
  <dcterms:modified xsi:type="dcterms:W3CDTF">2017-10-05T10:14:56Z</dcterms:modified>
</cp:coreProperties>
</file>