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380" r:id="rId2"/>
    <p:sldId id="453" r:id="rId3"/>
    <p:sldId id="505" r:id="rId4"/>
    <p:sldId id="503" r:id="rId5"/>
    <p:sldId id="499" r:id="rId6"/>
    <p:sldId id="492" r:id="rId7"/>
    <p:sldId id="454" r:id="rId8"/>
    <p:sldId id="506" r:id="rId9"/>
    <p:sldId id="486" r:id="rId10"/>
    <p:sldId id="488" r:id="rId11"/>
    <p:sldId id="489" r:id="rId12"/>
    <p:sldId id="487" r:id="rId13"/>
    <p:sldId id="490" r:id="rId14"/>
    <p:sldId id="456" r:id="rId15"/>
    <p:sldId id="501" r:id="rId16"/>
    <p:sldId id="477" r:id="rId17"/>
    <p:sldId id="479" r:id="rId18"/>
    <p:sldId id="493" r:id="rId19"/>
    <p:sldId id="491" r:id="rId20"/>
    <p:sldId id="494" r:id="rId21"/>
    <p:sldId id="458" r:id="rId22"/>
    <p:sldId id="485" r:id="rId23"/>
    <p:sldId id="507" r:id="rId24"/>
    <p:sldId id="474" r:id="rId25"/>
    <p:sldId id="455" r:id="rId26"/>
    <p:sldId id="473" r:id="rId27"/>
    <p:sldId id="497" r:id="rId28"/>
    <p:sldId id="498" r:id="rId2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64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113" userDrawn="1">
          <p15:clr>
            <a:srgbClr val="A4A3A4"/>
          </p15:clr>
        </p15:guide>
        <p15:guide id="5" pos="2212" userDrawn="1">
          <p15:clr>
            <a:srgbClr val="A4A3A4"/>
          </p15:clr>
        </p15:guide>
        <p15:guide id="6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9E"/>
    <a:srgbClr val="B9FFD9"/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9" autoAdjust="0"/>
    <p:restoredTop sz="86384" autoAdjust="0"/>
  </p:normalViewPr>
  <p:slideViewPr>
    <p:cSldViewPr>
      <p:cViewPr varScale="1">
        <p:scale>
          <a:sx n="101" d="100"/>
          <a:sy n="101" d="100"/>
        </p:scale>
        <p:origin x="223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264" y="72"/>
      </p:cViewPr>
      <p:guideLst>
        <p:guide orient="horz" pos="2932"/>
        <p:guide pos="2164"/>
        <p:guide orient="horz" pos="2928"/>
        <p:guide pos="2113"/>
        <p:guide pos="221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5BD7D7-0443-4B05-AE91-FF124500EBC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7BB60C-E717-4559-86A3-695404694E85}">
      <dgm:prSet phldrT="[Text]" custT="1"/>
      <dgm:spPr>
        <a:solidFill>
          <a:schemeClr val="accent5">
            <a:lumMod val="25000"/>
          </a:schemeClr>
        </a:solidFill>
      </dgm:spPr>
      <dgm:t>
        <a:bodyPr/>
        <a:lstStyle/>
        <a:p>
          <a:r>
            <a:rPr lang="en-US" sz="1600" b="0" dirty="0" smtClean="0">
              <a:latin typeface="+mn-lt"/>
            </a:rPr>
            <a:t>Optimal Service Delivery </a:t>
          </a:r>
          <a:endParaRPr lang="en-US" sz="1600" b="0" dirty="0">
            <a:latin typeface="+mn-lt"/>
          </a:endParaRPr>
        </a:p>
      </dgm:t>
    </dgm:pt>
    <dgm:pt modelId="{1BC304DA-6840-4424-84A3-BE6C73189B7B}" type="parTrans" cxnId="{85078D01-FB97-43ED-A322-077DF2D7252B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8C9A32CA-2BC2-49A3-A0B0-DCB5EA2BF52A}" type="sibTrans" cxnId="{85078D01-FB97-43ED-A322-077DF2D7252B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0270D41E-2F5C-46E9-B1BF-5276BC305BFF}">
      <dgm:prSet phldrT="[Text]"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+mn-lt"/>
            </a:rPr>
            <a:t>Planned schedule</a:t>
          </a:r>
          <a:endParaRPr lang="en-US" sz="1600" b="0" dirty="0">
            <a:solidFill>
              <a:schemeClr val="tx1"/>
            </a:solidFill>
            <a:latin typeface="+mn-lt"/>
          </a:endParaRPr>
        </a:p>
      </dgm:t>
    </dgm:pt>
    <dgm:pt modelId="{DE1A8942-DC29-4BDC-BCD7-BE886B6C76AF}" type="parTrans" cxnId="{53C184AE-4540-46EE-8271-6B16DAF8372E}">
      <dgm:prSet custT="1"/>
      <dgm:spPr/>
      <dgm:t>
        <a:bodyPr/>
        <a:lstStyle/>
        <a:p>
          <a:endParaRPr lang="en-US" sz="1600" b="0" dirty="0">
            <a:latin typeface="+mn-lt"/>
          </a:endParaRPr>
        </a:p>
      </dgm:t>
    </dgm:pt>
    <dgm:pt modelId="{160B660F-DB29-402A-81F1-9D7F47A9D70B}" type="sibTrans" cxnId="{53C184AE-4540-46EE-8271-6B16DAF8372E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634750D9-2D57-4CCD-B853-9A2282019358}">
      <dgm:prSet phldrT="[Text]"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+mn-lt"/>
            </a:rPr>
            <a:t>Dispatch efficiency</a:t>
          </a:r>
          <a:endParaRPr lang="en-US" sz="1600" b="0" dirty="0">
            <a:solidFill>
              <a:schemeClr val="tx1"/>
            </a:solidFill>
            <a:latin typeface="+mn-lt"/>
          </a:endParaRPr>
        </a:p>
      </dgm:t>
    </dgm:pt>
    <dgm:pt modelId="{1415A58B-68A6-4ED6-83EB-E9BDCC81F1A3}" type="parTrans" cxnId="{5411A68B-58E0-43F6-A23C-B8E28151BD20}">
      <dgm:prSet custT="1"/>
      <dgm:spPr/>
      <dgm:t>
        <a:bodyPr/>
        <a:lstStyle/>
        <a:p>
          <a:endParaRPr lang="en-US" sz="1600" b="0" dirty="0">
            <a:latin typeface="+mn-lt"/>
          </a:endParaRPr>
        </a:p>
      </dgm:t>
    </dgm:pt>
    <dgm:pt modelId="{330D3170-6710-4566-BA11-9056E1D9EE3B}" type="sibTrans" cxnId="{5411A68B-58E0-43F6-A23C-B8E28151BD20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CBC00D2F-BDFD-4D95-A131-9053ECD263D6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600" b="0" dirty="0" smtClean="0">
              <a:latin typeface="+mn-lt"/>
            </a:rPr>
            <a:t>Carrying Capacity</a:t>
          </a:r>
          <a:endParaRPr lang="en-US" sz="1600" b="0" dirty="0">
            <a:latin typeface="+mn-lt"/>
          </a:endParaRPr>
        </a:p>
      </dgm:t>
    </dgm:pt>
    <dgm:pt modelId="{D0E873C2-0D34-4EAC-BA4F-88D974E6C97D}" type="parTrans" cxnId="{BE77E5F4-257B-4C75-9576-225CD0328F96}">
      <dgm:prSet custT="1"/>
      <dgm:spPr/>
      <dgm:t>
        <a:bodyPr/>
        <a:lstStyle/>
        <a:p>
          <a:endParaRPr lang="en-US" sz="1600" b="0" dirty="0">
            <a:latin typeface="+mn-lt"/>
          </a:endParaRPr>
        </a:p>
      </dgm:t>
    </dgm:pt>
    <dgm:pt modelId="{293E17DF-872B-4B5E-98DF-945A442DEE26}" type="sibTrans" cxnId="{BE77E5F4-257B-4C75-9576-225CD0328F96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BF4B3FD2-9BC4-42C4-90C6-E46464C77B76}">
      <dgm:prSet phldrT="[Text]"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+mn-lt"/>
            </a:rPr>
            <a:t>External constraints</a:t>
          </a:r>
          <a:endParaRPr lang="en-US" sz="1600" b="0" dirty="0">
            <a:solidFill>
              <a:schemeClr val="tx1"/>
            </a:solidFill>
            <a:latin typeface="+mn-lt"/>
          </a:endParaRPr>
        </a:p>
      </dgm:t>
    </dgm:pt>
    <dgm:pt modelId="{DC3B93D7-B7F4-4015-A3AF-0823520FAC9C}" type="parTrans" cxnId="{827036C6-49CB-47F1-ADB7-A5E9A1BED26C}">
      <dgm:prSet custT="1"/>
      <dgm:spPr/>
      <dgm:t>
        <a:bodyPr/>
        <a:lstStyle/>
        <a:p>
          <a:endParaRPr lang="en-US" sz="1600" b="0" dirty="0">
            <a:latin typeface="+mn-lt"/>
          </a:endParaRPr>
        </a:p>
      </dgm:t>
    </dgm:pt>
    <dgm:pt modelId="{EDC352F5-BBFB-49C6-9CDF-E3459FAAF957}" type="sibTrans" cxnId="{827036C6-49CB-47F1-ADB7-A5E9A1BED26C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ECC608C5-C409-48B6-B9DC-BC13534589FF}">
      <dgm:prSet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+mn-lt"/>
            </a:rPr>
            <a:t>Infrastructure upgrades</a:t>
          </a:r>
          <a:endParaRPr lang="en-US" sz="1600" b="0" dirty="0">
            <a:solidFill>
              <a:schemeClr val="tx1"/>
            </a:solidFill>
            <a:latin typeface="+mn-lt"/>
          </a:endParaRPr>
        </a:p>
      </dgm:t>
    </dgm:pt>
    <dgm:pt modelId="{8602E0CF-76F0-46A1-8F32-834ABFD4EC6A}" type="parTrans" cxnId="{AE2E9DA9-1C98-4E79-9B73-E0B946D1F1F9}">
      <dgm:prSet custT="1"/>
      <dgm:spPr/>
      <dgm:t>
        <a:bodyPr/>
        <a:lstStyle/>
        <a:p>
          <a:endParaRPr lang="en-US" sz="1600" b="0" dirty="0">
            <a:latin typeface="+mn-lt"/>
          </a:endParaRPr>
        </a:p>
      </dgm:t>
    </dgm:pt>
    <dgm:pt modelId="{10B82749-E4EF-4734-AAFD-75870772D579}" type="sibTrans" cxnId="{AE2E9DA9-1C98-4E79-9B73-E0B946D1F1F9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7CDA3D16-9FCF-4FDD-A589-9CB932E4E7DF}">
      <dgm:prSet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+mn-lt"/>
            </a:rPr>
            <a:t>Vehicle design and quantity</a:t>
          </a:r>
        </a:p>
      </dgm:t>
    </dgm:pt>
    <dgm:pt modelId="{C4FB0A1C-6763-48EC-9872-C48D3DC76563}" type="parTrans" cxnId="{73DB97C1-A539-4D6A-9C54-30D18DB75459}">
      <dgm:prSet custT="1"/>
      <dgm:spPr/>
      <dgm:t>
        <a:bodyPr/>
        <a:lstStyle/>
        <a:p>
          <a:endParaRPr lang="en-US" sz="1600" b="0" dirty="0">
            <a:latin typeface="+mn-lt"/>
          </a:endParaRPr>
        </a:p>
      </dgm:t>
    </dgm:pt>
    <dgm:pt modelId="{2D037956-F9BA-4369-82F0-DD8A9376D369}" type="sibTrans" cxnId="{73DB97C1-A539-4D6A-9C54-30D18DB75459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00B5D95F-C1FC-4EA4-9E16-9BD2070AAB06}">
      <dgm:prSet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+mn-lt"/>
            </a:rPr>
            <a:t>Improve run time</a:t>
          </a:r>
          <a:endParaRPr lang="en-US" sz="1600" b="0" dirty="0">
            <a:solidFill>
              <a:schemeClr val="tx1"/>
            </a:solidFill>
            <a:latin typeface="+mn-lt"/>
          </a:endParaRPr>
        </a:p>
      </dgm:t>
    </dgm:pt>
    <dgm:pt modelId="{EABBEF43-7B6B-4AFC-98CE-333DFF08DB99}" type="parTrans" cxnId="{DE69C7EB-1FC9-4116-B159-47C82598A17E}">
      <dgm:prSet custT="1"/>
      <dgm:spPr/>
      <dgm:t>
        <a:bodyPr/>
        <a:lstStyle/>
        <a:p>
          <a:endParaRPr lang="en-US" sz="1600" b="0" dirty="0">
            <a:latin typeface="+mn-lt"/>
          </a:endParaRPr>
        </a:p>
      </dgm:t>
    </dgm:pt>
    <dgm:pt modelId="{38F01D81-0BBC-4485-822E-83E617EF5D69}" type="sibTrans" cxnId="{DE69C7EB-1FC9-4116-B159-47C82598A17E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BBD58C85-F27E-4953-9E1D-B4BEEE17AB6F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600" b="0" dirty="0" smtClean="0">
              <a:latin typeface="+mn-lt"/>
            </a:rPr>
            <a:t>Reliability</a:t>
          </a:r>
          <a:endParaRPr lang="en-US" sz="1600" b="0" dirty="0">
            <a:latin typeface="+mn-lt"/>
          </a:endParaRPr>
        </a:p>
      </dgm:t>
    </dgm:pt>
    <dgm:pt modelId="{45E19955-113C-49CF-8D99-62D3CD10E7AC}" type="sibTrans" cxnId="{866A4C35-ACA7-4D9C-BE8C-5623D76392FC}">
      <dgm:prSet/>
      <dgm:spPr/>
      <dgm:t>
        <a:bodyPr/>
        <a:lstStyle/>
        <a:p>
          <a:endParaRPr lang="en-US" sz="1600" b="0">
            <a:latin typeface="+mn-lt"/>
          </a:endParaRPr>
        </a:p>
      </dgm:t>
    </dgm:pt>
    <dgm:pt modelId="{E2703864-1F81-4E69-A666-FE4632F14162}" type="parTrans" cxnId="{866A4C35-ACA7-4D9C-BE8C-5623D76392FC}">
      <dgm:prSet custT="1"/>
      <dgm:spPr/>
      <dgm:t>
        <a:bodyPr/>
        <a:lstStyle/>
        <a:p>
          <a:endParaRPr lang="en-US" sz="1600" b="0" dirty="0">
            <a:latin typeface="+mn-lt"/>
          </a:endParaRPr>
        </a:p>
      </dgm:t>
    </dgm:pt>
    <dgm:pt modelId="{CD0562A0-224A-44E7-8BFB-EE065C88AEEB}" type="pres">
      <dgm:prSet presAssocID="{C35BD7D7-0443-4B05-AE91-FF124500EBC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161A51-60AD-4F08-AE65-98A949F2B514}" type="pres">
      <dgm:prSet presAssocID="{087BB60C-E717-4559-86A3-695404694E85}" presName="root1" presStyleCnt="0"/>
      <dgm:spPr/>
    </dgm:pt>
    <dgm:pt modelId="{2C511BB1-79F1-42EE-8312-208437BB2228}" type="pres">
      <dgm:prSet presAssocID="{087BB60C-E717-4559-86A3-695404694E85}" presName="LevelOneTextNode" presStyleLbl="node0" presStyleIdx="0" presStyleCnt="1" custScaleY="139321" custLinFactNeighborX="39419" custLinFactNeighborY="43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FC90D0-D798-4E1B-94C6-6E27A6BA9F07}" type="pres">
      <dgm:prSet presAssocID="{087BB60C-E717-4559-86A3-695404694E85}" presName="level2hierChild" presStyleCnt="0"/>
      <dgm:spPr/>
    </dgm:pt>
    <dgm:pt modelId="{FC9F9868-865E-4D18-87F0-EE13709DB32D}" type="pres">
      <dgm:prSet presAssocID="{E2703864-1F81-4E69-A666-FE4632F14162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F641C743-685F-4A9A-85F2-D6E3FCDF033E}" type="pres">
      <dgm:prSet presAssocID="{E2703864-1F81-4E69-A666-FE4632F14162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102C0BF-80CF-48EB-82C0-BAF86FDC8B9E}" type="pres">
      <dgm:prSet presAssocID="{BBD58C85-F27E-4953-9E1D-B4BEEE17AB6F}" presName="root2" presStyleCnt="0"/>
      <dgm:spPr/>
    </dgm:pt>
    <dgm:pt modelId="{01ED2A97-06D6-4F3C-957A-BC9BC5199136}" type="pres">
      <dgm:prSet presAssocID="{BBD58C85-F27E-4953-9E1D-B4BEEE17AB6F}" presName="LevelTwoTextNode" presStyleLbl="node2" presStyleIdx="0" presStyleCnt="2" custLinFactNeighborX="15705" custLinFactNeighborY="5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D0304E-E07D-4CF5-BF58-8EC4B85D3EC9}" type="pres">
      <dgm:prSet presAssocID="{BBD58C85-F27E-4953-9E1D-B4BEEE17AB6F}" presName="level3hierChild" presStyleCnt="0"/>
      <dgm:spPr/>
    </dgm:pt>
    <dgm:pt modelId="{BD3F9E64-8E56-41FE-A29F-486F60B13512}" type="pres">
      <dgm:prSet presAssocID="{DE1A8942-DC29-4BDC-BCD7-BE886B6C76AF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ABA924F7-E0F4-456B-9F7A-DAFCF1C25070}" type="pres">
      <dgm:prSet presAssocID="{DE1A8942-DC29-4BDC-BCD7-BE886B6C76AF}" presName="connTx" presStyleLbl="parChTrans1D3" presStyleIdx="0" presStyleCnt="6"/>
      <dgm:spPr/>
      <dgm:t>
        <a:bodyPr/>
        <a:lstStyle/>
        <a:p>
          <a:endParaRPr lang="en-US"/>
        </a:p>
      </dgm:t>
    </dgm:pt>
    <dgm:pt modelId="{383F99C5-1551-4F67-A6EC-E9B39DB8A34E}" type="pres">
      <dgm:prSet presAssocID="{0270D41E-2F5C-46E9-B1BF-5276BC305BFF}" presName="root2" presStyleCnt="0"/>
      <dgm:spPr/>
    </dgm:pt>
    <dgm:pt modelId="{390F56DE-1EFC-4DB0-B9AE-FC6C5B597D0B}" type="pres">
      <dgm:prSet presAssocID="{0270D41E-2F5C-46E9-B1BF-5276BC305BFF}" presName="LevelTwoTextNode" presStyleLbl="node3" presStyleIdx="0" presStyleCnt="6" custScaleX="128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BF6A04-F471-4C47-953B-410149475CC9}" type="pres">
      <dgm:prSet presAssocID="{0270D41E-2F5C-46E9-B1BF-5276BC305BFF}" presName="level3hierChild" presStyleCnt="0"/>
      <dgm:spPr/>
    </dgm:pt>
    <dgm:pt modelId="{1FC0E11A-1209-460D-AFAD-EF2D987A0F99}" type="pres">
      <dgm:prSet presAssocID="{1415A58B-68A6-4ED6-83EB-E9BDCC81F1A3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8DB305BA-67B5-47F4-B941-EC40F2D5084C}" type="pres">
      <dgm:prSet presAssocID="{1415A58B-68A6-4ED6-83EB-E9BDCC81F1A3}" presName="connTx" presStyleLbl="parChTrans1D3" presStyleIdx="1" presStyleCnt="6"/>
      <dgm:spPr/>
      <dgm:t>
        <a:bodyPr/>
        <a:lstStyle/>
        <a:p>
          <a:endParaRPr lang="en-US"/>
        </a:p>
      </dgm:t>
    </dgm:pt>
    <dgm:pt modelId="{72DF7E60-0617-4D7D-9E0B-655AF90BE13A}" type="pres">
      <dgm:prSet presAssocID="{634750D9-2D57-4CCD-B853-9A2282019358}" presName="root2" presStyleCnt="0"/>
      <dgm:spPr/>
    </dgm:pt>
    <dgm:pt modelId="{6E82C3E9-4CC1-4061-AF31-210351641777}" type="pres">
      <dgm:prSet presAssocID="{634750D9-2D57-4CCD-B853-9A2282019358}" presName="LevelTwoTextNode" presStyleLbl="node3" presStyleIdx="1" presStyleCnt="6" custScaleX="128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FD6324-71A3-45B8-B695-F91EC8CAE391}" type="pres">
      <dgm:prSet presAssocID="{634750D9-2D57-4CCD-B853-9A2282019358}" presName="level3hierChild" presStyleCnt="0"/>
      <dgm:spPr/>
    </dgm:pt>
    <dgm:pt modelId="{FFE5EAA4-82C8-4DA4-AB50-559E310D95FE}" type="pres">
      <dgm:prSet presAssocID="{EABBEF43-7B6B-4AFC-98CE-333DFF08DB99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6E7D68EE-7066-47E7-BAEA-4C930B8A8C3A}" type="pres">
      <dgm:prSet presAssocID="{EABBEF43-7B6B-4AFC-98CE-333DFF08DB99}" presName="connTx" presStyleLbl="parChTrans1D3" presStyleIdx="2" presStyleCnt="6"/>
      <dgm:spPr/>
      <dgm:t>
        <a:bodyPr/>
        <a:lstStyle/>
        <a:p>
          <a:endParaRPr lang="en-US"/>
        </a:p>
      </dgm:t>
    </dgm:pt>
    <dgm:pt modelId="{CD24C59B-7345-4381-AC0E-0365EF76225B}" type="pres">
      <dgm:prSet presAssocID="{00B5D95F-C1FC-4EA4-9E16-9BD2070AAB06}" presName="root2" presStyleCnt="0"/>
      <dgm:spPr/>
    </dgm:pt>
    <dgm:pt modelId="{292C3DB7-A146-4822-BFED-705E251839B5}" type="pres">
      <dgm:prSet presAssocID="{00B5D95F-C1FC-4EA4-9E16-9BD2070AAB06}" presName="LevelTwoTextNode" presStyleLbl="node3" presStyleIdx="2" presStyleCnt="6" custScaleX="128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9A79C1-6009-4EF1-9CC8-176B462F688D}" type="pres">
      <dgm:prSet presAssocID="{00B5D95F-C1FC-4EA4-9E16-9BD2070AAB06}" presName="level3hierChild" presStyleCnt="0"/>
      <dgm:spPr/>
    </dgm:pt>
    <dgm:pt modelId="{D97F5B25-B1D6-44BA-9AD5-2073DCFBFC39}" type="pres">
      <dgm:prSet presAssocID="{D0E873C2-0D34-4EAC-BA4F-88D974E6C97D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DEB49EA3-BEB6-4CB2-A629-3121C8159335}" type="pres">
      <dgm:prSet presAssocID="{D0E873C2-0D34-4EAC-BA4F-88D974E6C97D}" presName="connTx" presStyleLbl="parChTrans1D2" presStyleIdx="1" presStyleCnt="2"/>
      <dgm:spPr/>
      <dgm:t>
        <a:bodyPr/>
        <a:lstStyle/>
        <a:p>
          <a:endParaRPr lang="en-US"/>
        </a:p>
      </dgm:t>
    </dgm:pt>
    <dgm:pt modelId="{5CC7CAD4-B895-4E3D-A3AD-906A720A6E33}" type="pres">
      <dgm:prSet presAssocID="{CBC00D2F-BDFD-4D95-A131-9053ECD263D6}" presName="root2" presStyleCnt="0"/>
      <dgm:spPr/>
    </dgm:pt>
    <dgm:pt modelId="{202B48CB-5A68-4CB8-A70C-E085CAB26DB8}" type="pres">
      <dgm:prSet presAssocID="{CBC00D2F-BDFD-4D95-A131-9053ECD263D6}" presName="LevelTwoTextNode" presStyleLbl="node2" presStyleIdx="1" presStyleCnt="2" custLinFactNeighborX="209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C6574B-6247-4302-9973-A9F03CAD436B}" type="pres">
      <dgm:prSet presAssocID="{CBC00D2F-BDFD-4D95-A131-9053ECD263D6}" presName="level3hierChild" presStyleCnt="0"/>
      <dgm:spPr/>
    </dgm:pt>
    <dgm:pt modelId="{EE735B75-59E1-49A5-91B2-90022882B659}" type="pres">
      <dgm:prSet presAssocID="{DC3B93D7-B7F4-4015-A3AF-0823520FAC9C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FBE1C7EE-1AA3-4133-A6E0-DCC57DF43EC6}" type="pres">
      <dgm:prSet presAssocID="{DC3B93D7-B7F4-4015-A3AF-0823520FAC9C}" presName="connTx" presStyleLbl="parChTrans1D3" presStyleIdx="3" presStyleCnt="6"/>
      <dgm:spPr/>
      <dgm:t>
        <a:bodyPr/>
        <a:lstStyle/>
        <a:p>
          <a:endParaRPr lang="en-US"/>
        </a:p>
      </dgm:t>
    </dgm:pt>
    <dgm:pt modelId="{F1178D81-43E7-47B0-B490-02960A8727B0}" type="pres">
      <dgm:prSet presAssocID="{BF4B3FD2-9BC4-42C4-90C6-E46464C77B76}" presName="root2" presStyleCnt="0"/>
      <dgm:spPr/>
    </dgm:pt>
    <dgm:pt modelId="{8E430327-E5ED-487C-ABF9-D526B49EB779}" type="pres">
      <dgm:prSet presAssocID="{BF4B3FD2-9BC4-42C4-90C6-E46464C77B76}" presName="LevelTwoTextNode" presStyleLbl="node3" presStyleIdx="3" presStyleCnt="6" custScaleX="128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1E67DA-A2A5-44DD-95F9-C27A4CE5F8FA}" type="pres">
      <dgm:prSet presAssocID="{BF4B3FD2-9BC4-42C4-90C6-E46464C77B76}" presName="level3hierChild" presStyleCnt="0"/>
      <dgm:spPr/>
    </dgm:pt>
    <dgm:pt modelId="{22454FD9-4E5F-479C-ADBE-22339052B2E3}" type="pres">
      <dgm:prSet presAssocID="{8602E0CF-76F0-46A1-8F32-834ABFD4EC6A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D8D0E171-0D00-4062-AA47-4CC800DB088F}" type="pres">
      <dgm:prSet presAssocID="{8602E0CF-76F0-46A1-8F32-834ABFD4EC6A}" presName="connTx" presStyleLbl="parChTrans1D3" presStyleIdx="4" presStyleCnt="6"/>
      <dgm:spPr/>
      <dgm:t>
        <a:bodyPr/>
        <a:lstStyle/>
        <a:p>
          <a:endParaRPr lang="en-US"/>
        </a:p>
      </dgm:t>
    </dgm:pt>
    <dgm:pt modelId="{8FE19E88-EFCC-4782-B309-90F6E75432FE}" type="pres">
      <dgm:prSet presAssocID="{ECC608C5-C409-48B6-B9DC-BC13534589FF}" presName="root2" presStyleCnt="0"/>
      <dgm:spPr/>
    </dgm:pt>
    <dgm:pt modelId="{5D86BC73-389D-429D-8A7D-F2E20F352FFF}" type="pres">
      <dgm:prSet presAssocID="{ECC608C5-C409-48B6-B9DC-BC13534589FF}" presName="LevelTwoTextNode" presStyleLbl="node3" presStyleIdx="4" presStyleCnt="6" custScaleX="128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115B08-F56C-4CE4-ADF8-5171ED202259}" type="pres">
      <dgm:prSet presAssocID="{ECC608C5-C409-48B6-B9DC-BC13534589FF}" presName="level3hierChild" presStyleCnt="0"/>
      <dgm:spPr/>
    </dgm:pt>
    <dgm:pt modelId="{261A7271-4FF8-4CF4-8BCC-1F364B493CCF}" type="pres">
      <dgm:prSet presAssocID="{C4FB0A1C-6763-48EC-9872-C48D3DC76563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01BC6AF2-ED71-495F-A814-CABF0B0314A2}" type="pres">
      <dgm:prSet presAssocID="{C4FB0A1C-6763-48EC-9872-C48D3DC76563}" presName="connTx" presStyleLbl="parChTrans1D3" presStyleIdx="5" presStyleCnt="6"/>
      <dgm:spPr/>
      <dgm:t>
        <a:bodyPr/>
        <a:lstStyle/>
        <a:p>
          <a:endParaRPr lang="en-US"/>
        </a:p>
      </dgm:t>
    </dgm:pt>
    <dgm:pt modelId="{06ACFE3E-E307-4471-8603-8020429FFA90}" type="pres">
      <dgm:prSet presAssocID="{7CDA3D16-9FCF-4FDD-A589-9CB932E4E7DF}" presName="root2" presStyleCnt="0"/>
      <dgm:spPr/>
    </dgm:pt>
    <dgm:pt modelId="{C0756B7F-BB35-46B8-9A30-4AB4E754F37B}" type="pres">
      <dgm:prSet presAssocID="{7CDA3D16-9FCF-4FDD-A589-9CB932E4E7DF}" presName="LevelTwoTextNode" presStyleLbl="node3" presStyleIdx="5" presStyleCnt="6" custScaleX="1284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91A3B8-3526-4D4A-874D-D9CD85452668}" type="pres">
      <dgm:prSet presAssocID="{7CDA3D16-9FCF-4FDD-A589-9CB932E4E7DF}" presName="level3hierChild" presStyleCnt="0"/>
      <dgm:spPr/>
    </dgm:pt>
  </dgm:ptLst>
  <dgm:cxnLst>
    <dgm:cxn modelId="{FB960926-E1DA-4932-AA5B-203821DEFC9D}" type="presOf" srcId="{E2703864-1F81-4E69-A666-FE4632F14162}" destId="{FC9F9868-865E-4D18-87F0-EE13709DB32D}" srcOrd="0" destOrd="0" presId="urn:microsoft.com/office/officeart/2005/8/layout/hierarchy2"/>
    <dgm:cxn modelId="{A3E24C2C-48C3-4233-A27C-0F904208F968}" type="presOf" srcId="{DE1A8942-DC29-4BDC-BCD7-BE886B6C76AF}" destId="{ABA924F7-E0F4-456B-9F7A-DAFCF1C25070}" srcOrd="1" destOrd="0" presId="urn:microsoft.com/office/officeart/2005/8/layout/hierarchy2"/>
    <dgm:cxn modelId="{AE2E9DA9-1C98-4E79-9B73-E0B946D1F1F9}" srcId="{CBC00D2F-BDFD-4D95-A131-9053ECD263D6}" destId="{ECC608C5-C409-48B6-B9DC-BC13534589FF}" srcOrd="1" destOrd="0" parTransId="{8602E0CF-76F0-46A1-8F32-834ABFD4EC6A}" sibTransId="{10B82749-E4EF-4734-AAFD-75870772D579}"/>
    <dgm:cxn modelId="{1879E391-5E0C-456E-BD55-0F299D894EB0}" type="presOf" srcId="{00B5D95F-C1FC-4EA4-9E16-9BD2070AAB06}" destId="{292C3DB7-A146-4822-BFED-705E251839B5}" srcOrd="0" destOrd="0" presId="urn:microsoft.com/office/officeart/2005/8/layout/hierarchy2"/>
    <dgm:cxn modelId="{BE77E5F4-257B-4C75-9576-225CD0328F96}" srcId="{087BB60C-E717-4559-86A3-695404694E85}" destId="{CBC00D2F-BDFD-4D95-A131-9053ECD263D6}" srcOrd="1" destOrd="0" parTransId="{D0E873C2-0D34-4EAC-BA4F-88D974E6C97D}" sibTransId="{293E17DF-872B-4B5E-98DF-945A442DEE26}"/>
    <dgm:cxn modelId="{5411A68B-58E0-43F6-A23C-B8E28151BD20}" srcId="{BBD58C85-F27E-4953-9E1D-B4BEEE17AB6F}" destId="{634750D9-2D57-4CCD-B853-9A2282019358}" srcOrd="1" destOrd="0" parTransId="{1415A58B-68A6-4ED6-83EB-E9BDCC81F1A3}" sibTransId="{330D3170-6710-4566-BA11-9056E1D9EE3B}"/>
    <dgm:cxn modelId="{53C184AE-4540-46EE-8271-6B16DAF8372E}" srcId="{BBD58C85-F27E-4953-9E1D-B4BEEE17AB6F}" destId="{0270D41E-2F5C-46E9-B1BF-5276BC305BFF}" srcOrd="0" destOrd="0" parTransId="{DE1A8942-DC29-4BDC-BCD7-BE886B6C76AF}" sibTransId="{160B660F-DB29-402A-81F1-9D7F47A9D70B}"/>
    <dgm:cxn modelId="{E80FEE87-FF64-45C2-839A-DD11EE1A46CD}" type="presOf" srcId="{EABBEF43-7B6B-4AFC-98CE-333DFF08DB99}" destId="{6E7D68EE-7066-47E7-BAEA-4C930B8A8C3A}" srcOrd="1" destOrd="0" presId="urn:microsoft.com/office/officeart/2005/8/layout/hierarchy2"/>
    <dgm:cxn modelId="{48A51F2D-C3FA-43C4-AAD3-F261DA96417D}" type="presOf" srcId="{D0E873C2-0D34-4EAC-BA4F-88D974E6C97D}" destId="{DEB49EA3-BEB6-4CB2-A629-3121C8159335}" srcOrd="1" destOrd="0" presId="urn:microsoft.com/office/officeart/2005/8/layout/hierarchy2"/>
    <dgm:cxn modelId="{85078D01-FB97-43ED-A322-077DF2D7252B}" srcId="{C35BD7D7-0443-4B05-AE91-FF124500EBCA}" destId="{087BB60C-E717-4559-86A3-695404694E85}" srcOrd="0" destOrd="0" parTransId="{1BC304DA-6840-4424-84A3-BE6C73189B7B}" sibTransId="{8C9A32CA-2BC2-49A3-A0B0-DCB5EA2BF52A}"/>
    <dgm:cxn modelId="{8F57AFB7-5B16-4446-AABA-6A13563F72F7}" type="presOf" srcId="{C35BD7D7-0443-4B05-AE91-FF124500EBCA}" destId="{CD0562A0-224A-44E7-8BFB-EE065C88AEEB}" srcOrd="0" destOrd="0" presId="urn:microsoft.com/office/officeart/2005/8/layout/hierarchy2"/>
    <dgm:cxn modelId="{24E2FA4F-B811-4C91-B0BD-F007069DB246}" type="presOf" srcId="{C4FB0A1C-6763-48EC-9872-C48D3DC76563}" destId="{01BC6AF2-ED71-495F-A814-CABF0B0314A2}" srcOrd="1" destOrd="0" presId="urn:microsoft.com/office/officeart/2005/8/layout/hierarchy2"/>
    <dgm:cxn modelId="{FD23662E-CF8A-4762-B687-7EF0E3832086}" type="presOf" srcId="{CBC00D2F-BDFD-4D95-A131-9053ECD263D6}" destId="{202B48CB-5A68-4CB8-A70C-E085CAB26DB8}" srcOrd="0" destOrd="0" presId="urn:microsoft.com/office/officeart/2005/8/layout/hierarchy2"/>
    <dgm:cxn modelId="{509D360E-E388-412E-AB47-398254C23C7D}" type="presOf" srcId="{7CDA3D16-9FCF-4FDD-A589-9CB932E4E7DF}" destId="{C0756B7F-BB35-46B8-9A30-4AB4E754F37B}" srcOrd="0" destOrd="0" presId="urn:microsoft.com/office/officeart/2005/8/layout/hierarchy2"/>
    <dgm:cxn modelId="{99F14316-C599-41A1-AC00-7EAC323B9481}" type="presOf" srcId="{DE1A8942-DC29-4BDC-BCD7-BE886B6C76AF}" destId="{BD3F9E64-8E56-41FE-A29F-486F60B13512}" srcOrd="0" destOrd="0" presId="urn:microsoft.com/office/officeart/2005/8/layout/hierarchy2"/>
    <dgm:cxn modelId="{B7268181-9E8B-4CF9-9C58-57C1DC4C5DC7}" type="presOf" srcId="{D0E873C2-0D34-4EAC-BA4F-88D974E6C97D}" destId="{D97F5B25-B1D6-44BA-9AD5-2073DCFBFC39}" srcOrd="0" destOrd="0" presId="urn:microsoft.com/office/officeart/2005/8/layout/hierarchy2"/>
    <dgm:cxn modelId="{82D84646-561D-40C6-A69F-51B275D7031D}" type="presOf" srcId="{BBD58C85-F27E-4953-9E1D-B4BEEE17AB6F}" destId="{01ED2A97-06D6-4F3C-957A-BC9BC5199136}" srcOrd="0" destOrd="0" presId="urn:microsoft.com/office/officeart/2005/8/layout/hierarchy2"/>
    <dgm:cxn modelId="{BA6A3A59-F60D-472A-B883-FAFD651EAAE8}" type="presOf" srcId="{DC3B93D7-B7F4-4015-A3AF-0823520FAC9C}" destId="{FBE1C7EE-1AA3-4133-A6E0-DCC57DF43EC6}" srcOrd="1" destOrd="0" presId="urn:microsoft.com/office/officeart/2005/8/layout/hierarchy2"/>
    <dgm:cxn modelId="{DE69C7EB-1FC9-4116-B159-47C82598A17E}" srcId="{BBD58C85-F27E-4953-9E1D-B4BEEE17AB6F}" destId="{00B5D95F-C1FC-4EA4-9E16-9BD2070AAB06}" srcOrd="2" destOrd="0" parTransId="{EABBEF43-7B6B-4AFC-98CE-333DFF08DB99}" sibTransId="{38F01D81-0BBC-4485-822E-83E617EF5D69}"/>
    <dgm:cxn modelId="{1CFB0C38-616E-4846-8511-0A036027A198}" type="presOf" srcId="{087BB60C-E717-4559-86A3-695404694E85}" destId="{2C511BB1-79F1-42EE-8312-208437BB2228}" srcOrd="0" destOrd="0" presId="urn:microsoft.com/office/officeart/2005/8/layout/hierarchy2"/>
    <dgm:cxn modelId="{086C68E5-47D5-460A-8F30-533A6D9B7B1B}" type="presOf" srcId="{8602E0CF-76F0-46A1-8F32-834ABFD4EC6A}" destId="{22454FD9-4E5F-479C-ADBE-22339052B2E3}" srcOrd="0" destOrd="0" presId="urn:microsoft.com/office/officeart/2005/8/layout/hierarchy2"/>
    <dgm:cxn modelId="{136CD91C-DE9E-4354-8B15-A96764EB1666}" type="presOf" srcId="{BF4B3FD2-9BC4-42C4-90C6-E46464C77B76}" destId="{8E430327-E5ED-487C-ABF9-D526B49EB779}" srcOrd="0" destOrd="0" presId="urn:microsoft.com/office/officeart/2005/8/layout/hierarchy2"/>
    <dgm:cxn modelId="{B1E99370-89AE-4080-A315-DA92C212D52B}" type="presOf" srcId="{EABBEF43-7B6B-4AFC-98CE-333DFF08DB99}" destId="{FFE5EAA4-82C8-4DA4-AB50-559E310D95FE}" srcOrd="0" destOrd="0" presId="urn:microsoft.com/office/officeart/2005/8/layout/hierarchy2"/>
    <dgm:cxn modelId="{66DED3E2-33C5-4C72-9BBE-BC7E5679D085}" type="presOf" srcId="{0270D41E-2F5C-46E9-B1BF-5276BC305BFF}" destId="{390F56DE-1EFC-4DB0-B9AE-FC6C5B597D0B}" srcOrd="0" destOrd="0" presId="urn:microsoft.com/office/officeart/2005/8/layout/hierarchy2"/>
    <dgm:cxn modelId="{73DB97C1-A539-4D6A-9C54-30D18DB75459}" srcId="{CBC00D2F-BDFD-4D95-A131-9053ECD263D6}" destId="{7CDA3D16-9FCF-4FDD-A589-9CB932E4E7DF}" srcOrd="2" destOrd="0" parTransId="{C4FB0A1C-6763-48EC-9872-C48D3DC76563}" sibTransId="{2D037956-F9BA-4369-82F0-DD8A9376D369}"/>
    <dgm:cxn modelId="{6D9755EF-8AA5-47F8-AB8E-0D769B724104}" type="presOf" srcId="{E2703864-1F81-4E69-A666-FE4632F14162}" destId="{F641C743-685F-4A9A-85F2-D6E3FCDF033E}" srcOrd="1" destOrd="0" presId="urn:microsoft.com/office/officeart/2005/8/layout/hierarchy2"/>
    <dgm:cxn modelId="{25BE09B9-AC79-478F-B340-25AE780A052B}" type="presOf" srcId="{C4FB0A1C-6763-48EC-9872-C48D3DC76563}" destId="{261A7271-4FF8-4CF4-8BCC-1F364B493CCF}" srcOrd="0" destOrd="0" presId="urn:microsoft.com/office/officeart/2005/8/layout/hierarchy2"/>
    <dgm:cxn modelId="{167A5C2B-FCB6-42ED-A3DD-042F6E2D8492}" type="presOf" srcId="{DC3B93D7-B7F4-4015-A3AF-0823520FAC9C}" destId="{EE735B75-59E1-49A5-91B2-90022882B659}" srcOrd="0" destOrd="0" presId="urn:microsoft.com/office/officeart/2005/8/layout/hierarchy2"/>
    <dgm:cxn modelId="{8AE4023D-B66C-4754-A4CA-91B11C936AA6}" type="presOf" srcId="{1415A58B-68A6-4ED6-83EB-E9BDCC81F1A3}" destId="{8DB305BA-67B5-47F4-B941-EC40F2D5084C}" srcOrd="1" destOrd="0" presId="urn:microsoft.com/office/officeart/2005/8/layout/hierarchy2"/>
    <dgm:cxn modelId="{827036C6-49CB-47F1-ADB7-A5E9A1BED26C}" srcId="{CBC00D2F-BDFD-4D95-A131-9053ECD263D6}" destId="{BF4B3FD2-9BC4-42C4-90C6-E46464C77B76}" srcOrd="0" destOrd="0" parTransId="{DC3B93D7-B7F4-4015-A3AF-0823520FAC9C}" sibTransId="{EDC352F5-BBFB-49C6-9CDF-E3459FAAF957}"/>
    <dgm:cxn modelId="{866A4C35-ACA7-4D9C-BE8C-5623D76392FC}" srcId="{087BB60C-E717-4559-86A3-695404694E85}" destId="{BBD58C85-F27E-4953-9E1D-B4BEEE17AB6F}" srcOrd="0" destOrd="0" parTransId="{E2703864-1F81-4E69-A666-FE4632F14162}" sibTransId="{45E19955-113C-49CF-8D99-62D3CD10E7AC}"/>
    <dgm:cxn modelId="{9A60E860-57A1-46E4-A79D-3DA6724B757B}" type="presOf" srcId="{634750D9-2D57-4CCD-B853-9A2282019358}" destId="{6E82C3E9-4CC1-4061-AF31-210351641777}" srcOrd="0" destOrd="0" presId="urn:microsoft.com/office/officeart/2005/8/layout/hierarchy2"/>
    <dgm:cxn modelId="{BB1A78FB-F72F-4147-88D8-23353353A2AD}" type="presOf" srcId="{ECC608C5-C409-48B6-B9DC-BC13534589FF}" destId="{5D86BC73-389D-429D-8A7D-F2E20F352FFF}" srcOrd="0" destOrd="0" presId="urn:microsoft.com/office/officeart/2005/8/layout/hierarchy2"/>
    <dgm:cxn modelId="{7412B74C-125D-4AC8-8D04-F4A84C9877FB}" type="presOf" srcId="{8602E0CF-76F0-46A1-8F32-834ABFD4EC6A}" destId="{D8D0E171-0D00-4062-AA47-4CC800DB088F}" srcOrd="1" destOrd="0" presId="urn:microsoft.com/office/officeart/2005/8/layout/hierarchy2"/>
    <dgm:cxn modelId="{F4ABA1FC-EC47-49E3-BCD4-41F77C70F6C1}" type="presOf" srcId="{1415A58B-68A6-4ED6-83EB-E9BDCC81F1A3}" destId="{1FC0E11A-1209-460D-AFAD-EF2D987A0F99}" srcOrd="0" destOrd="0" presId="urn:microsoft.com/office/officeart/2005/8/layout/hierarchy2"/>
    <dgm:cxn modelId="{17055606-F220-48E7-B779-7A709912E718}" type="presParOf" srcId="{CD0562A0-224A-44E7-8BFB-EE065C88AEEB}" destId="{EE161A51-60AD-4F08-AE65-98A949F2B514}" srcOrd="0" destOrd="0" presId="urn:microsoft.com/office/officeart/2005/8/layout/hierarchy2"/>
    <dgm:cxn modelId="{286F22E6-82AB-476B-8484-29E84019BF9B}" type="presParOf" srcId="{EE161A51-60AD-4F08-AE65-98A949F2B514}" destId="{2C511BB1-79F1-42EE-8312-208437BB2228}" srcOrd="0" destOrd="0" presId="urn:microsoft.com/office/officeart/2005/8/layout/hierarchy2"/>
    <dgm:cxn modelId="{0E5CD941-4C9C-4899-90A0-416F566C053B}" type="presParOf" srcId="{EE161A51-60AD-4F08-AE65-98A949F2B514}" destId="{5CFC90D0-D798-4E1B-94C6-6E27A6BA9F07}" srcOrd="1" destOrd="0" presId="urn:microsoft.com/office/officeart/2005/8/layout/hierarchy2"/>
    <dgm:cxn modelId="{9D7A4782-F4FB-4557-B155-97FC0238AED3}" type="presParOf" srcId="{5CFC90D0-D798-4E1B-94C6-6E27A6BA9F07}" destId="{FC9F9868-865E-4D18-87F0-EE13709DB32D}" srcOrd="0" destOrd="0" presId="urn:microsoft.com/office/officeart/2005/8/layout/hierarchy2"/>
    <dgm:cxn modelId="{11FF5AF5-EE28-49D4-ADB8-0CCBA1ED6EC3}" type="presParOf" srcId="{FC9F9868-865E-4D18-87F0-EE13709DB32D}" destId="{F641C743-685F-4A9A-85F2-D6E3FCDF033E}" srcOrd="0" destOrd="0" presId="urn:microsoft.com/office/officeart/2005/8/layout/hierarchy2"/>
    <dgm:cxn modelId="{07C15944-BE09-4199-9995-E731DC2EB20E}" type="presParOf" srcId="{5CFC90D0-D798-4E1B-94C6-6E27A6BA9F07}" destId="{8102C0BF-80CF-48EB-82C0-BAF86FDC8B9E}" srcOrd="1" destOrd="0" presId="urn:microsoft.com/office/officeart/2005/8/layout/hierarchy2"/>
    <dgm:cxn modelId="{04E3E316-55D0-4801-BEC1-3C47C73EDCF5}" type="presParOf" srcId="{8102C0BF-80CF-48EB-82C0-BAF86FDC8B9E}" destId="{01ED2A97-06D6-4F3C-957A-BC9BC5199136}" srcOrd="0" destOrd="0" presId="urn:microsoft.com/office/officeart/2005/8/layout/hierarchy2"/>
    <dgm:cxn modelId="{CC627775-6F40-4DF2-8207-21691EE80FE4}" type="presParOf" srcId="{8102C0BF-80CF-48EB-82C0-BAF86FDC8B9E}" destId="{37D0304E-E07D-4CF5-BF58-8EC4B85D3EC9}" srcOrd="1" destOrd="0" presId="urn:microsoft.com/office/officeart/2005/8/layout/hierarchy2"/>
    <dgm:cxn modelId="{4EB8F2FC-D9C8-4C45-984D-7781A8C3B986}" type="presParOf" srcId="{37D0304E-E07D-4CF5-BF58-8EC4B85D3EC9}" destId="{BD3F9E64-8E56-41FE-A29F-486F60B13512}" srcOrd="0" destOrd="0" presId="urn:microsoft.com/office/officeart/2005/8/layout/hierarchy2"/>
    <dgm:cxn modelId="{8F1611BA-6279-4B13-AF71-E637E387B72B}" type="presParOf" srcId="{BD3F9E64-8E56-41FE-A29F-486F60B13512}" destId="{ABA924F7-E0F4-456B-9F7A-DAFCF1C25070}" srcOrd="0" destOrd="0" presId="urn:microsoft.com/office/officeart/2005/8/layout/hierarchy2"/>
    <dgm:cxn modelId="{0F102C5C-D7C0-42DF-9107-F46E436EFCA7}" type="presParOf" srcId="{37D0304E-E07D-4CF5-BF58-8EC4B85D3EC9}" destId="{383F99C5-1551-4F67-A6EC-E9B39DB8A34E}" srcOrd="1" destOrd="0" presId="urn:microsoft.com/office/officeart/2005/8/layout/hierarchy2"/>
    <dgm:cxn modelId="{84209A65-72E4-4446-BF2A-58B26677F24B}" type="presParOf" srcId="{383F99C5-1551-4F67-A6EC-E9B39DB8A34E}" destId="{390F56DE-1EFC-4DB0-B9AE-FC6C5B597D0B}" srcOrd="0" destOrd="0" presId="urn:microsoft.com/office/officeart/2005/8/layout/hierarchy2"/>
    <dgm:cxn modelId="{015E7697-297F-4206-A1B8-58855FB1ED9A}" type="presParOf" srcId="{383F99C5-1551-4F67-A6EC-E9B39DB8A34E}" destId="{CEBF6A04-F471-4C47-953B-410149475CC9}" srcOrd="1" destOrd="0" presId="urn:microsoft.com/office/officeart/2005/8/layout/hierarchy2"/>
    <dgm:cxn modelId="{2E6C658C-60FA-4D48-9C0E-8A3F4584B5F2}" type="presParOf" srcId="{37D0304E-E07D-4CF5-BF58-8EC4B85D3EC9}" destId="{1FC0E11A-1209-460D-AFAD-EF2D987A0F99}" srcOrd="2" destOrd="0" presId="urn:microsoft.com/office/officeart/2005/8/layout/hierarchy2"/>
    <dgm:cxn modelId="{8AE526FB-8C80-4DA3-8952-9929259E8BB9}" type="presParOf" srcId="{1FC0E11A-1209-460D-AFAD-EF2D987A0F99}" destId="{8DB305BA-67B5-47F4-B941-EC40F2D5084C}" srcOrd="0" destOrd="0" presId="urn:microsoft.com/office/officeart/2005/8/layout/hierarchy2"/>
    <dgm:cxn modelId="{3F297121-E549-43D3-A691-D92F6ED8BC81}" type="presParOf" srcId="{37D0304E-E07D-4CF5-BF58-8EC4B85D3EC9}" destId="{72DF7E60-0617-4D7D-9E0B-655AF90BE13A}" srcOrd="3" destOrd="0" presId="urn:microsoft.com/office/officeart/2005/8/layout/hierarchy2"/>
    <dgm:cxn modelId="{B6B03BE9-7C47-495B-840F-73249CE7CDC4}" type="presParOf" srcId="{72DF7E60-0617-4D7D-9E0B-655AF90BE13A}" destId="{6E82C3E9-4CC1-4061-AF31-210351641777}" srcOrd="0" destOrd="0" presId="urn:microsoft.com/office/officeart/2005/8/layout/hierarchy2"/>
    <dgm:cxn modelId="{3B27E089-1227-4448-ABC3-3F1AD88B589E}" type="presParOf" srcId="{72DF7E60-0617-4D7D-9E0B-655AF90BE13A}" destId="{D9FD6324-71A3-45B8-B695-F91EC8CAE391}" srcOrd="1" destOrd="0" presId="urn:microsoft.com/office/officeart/2005/8/layout/hierarchy2"/>
    <dgm:cxn modelId="{E5719592-FF41-4ABE-A817-779A4B236248}" type="presParOf" srcId="{37D0304E-E07D-4CF5-BF58-8EC4B85D3EC9}" destId="{FFE5EAA4-82C8-4DA4-AB50-559E310D95FE}" srcOrd="4" destOrd="0" presId="urn:microsoft.com/office/officeart/2005/8/layout/hierarchy2"/>
    <dgm:cxn modelId="{6C72E17A-0477-4B8D-9791-F048602C7A25}" type="presParOf" srcId="{FFE5EAA4-82C8-4DA4-AB50-559E310D95FE}" destId="{6E7D68EE-7066-47E7-BAEA-4C930B8A8C3A}" srcOrd="0" destOrd="0" presId="urn:microsoft.com/office/officeart/2005/8/layout/hierarchy2"/>
    <dgm:cxn modelId="{D8BF2822-EAD0-4D65-9045-81660FF19422}" type="presParOf" srcId="{37D0304E-E07D-4CF5-BF58-8EC4B85D3EC9}" destId="{CD24C59B-7345-4381-AC0E-0365EF76225B}" srcOrd="5" destOrd="0" presId="urn:microsoft.com/office/officeart/2005/8/layout/hierarchy2"/>
    <dgm:cxn modelId="{09CDF2AD-1E51-43C2-AA50-B10ABD0DBA08}" type="presParOf" srcId="{CD24C59B-7345-4381-AC0E-0365EF76225B}" destId="{292C3DB7-A146-4822-BFED-705E251839B5}" srcOrd="0" destOrd="0" presId="urn:microsoft.com/office/officeart/2005/8/layout/hierarchy2"/>
    <dgm:cxn modelId="{FD741CD7-DE17-4657-9447-62F963EC2E4D}" type="presParOf" srcId="{CD24C59B-7345-4381-AC0E-0365EF76225B}" destId="{C09A79C1-6009-4EF1-9CC8-176B462F688D}" srcOrd="1" destOrd="0" presId="urn:microsoft.com/office/officeart/2005/8/layout/hierarchy2"/>
    <dgm:cxn modelId="{0E726534-3140-4BAB-B1E8-D1DCFD7BF49E}" type="presParOf" srcId="{5CFC90D0-D798-4E1B-94C6-6E27A6BA9F07}" destId="{D97F5B25-B1D6-44BA-9AD5-2073DCFBFC39}" srcOrd="2" destOrd="0" presId="urn:microsoft.com/office/officeart/2005/8/layout/hierarchy2"/>
    <dgm:cxn modelId="{C1BA521C-47FB-4A59-A900-B3F48AAD6A61}" type="presParOf" srcId="{D97F5B25-B1D6-44BA-9AD5-2073DCFBFC39}" destId="{DEB49EA3-BEB6-4CB2-A629-3121C8159335}" srcOrd="0" destOrd="0" presId="urn:microsoft.com/office/officeart/2005/8/layout/hierarchy2"/>
    <dgm:cxn modelId="{48D23683-816C-4879-9386-35EEBD1F3155}" type="presParOf" srcId="{5CFC90D0-D798-4E1B-94C6-6E27A6BA9F07}" destId="{5CC7CAD4-B895-4E3D-A3AD-906A720A6E33}" srcOrd="3" destOrd="0" presId="urn:microsoft.com/office/officeart/2005/8/layout/hierarchy2"/>
    <dgm:cxn modelId="{F7F42094-F0EA-45D3-A91E-FC9D501E6B3B}" type="presParOf" srcId="{5CC7CAD4-B895-4E3D-A3AD-906A720A6E33}" destId="{202B48CB-5A68-4CB8-A70C-E085CAB26DB8}" srcOrd="0" destOrd="0" presId="urn:microsoft.com/office/officeart/2005/8/layout/hierarchy2"/>
    <dgm:cxn modelId="{C4EADEBF-7B49-4FDC-81CA-C67EB046C6EF}" type="presParOf" srcId="{5CC7CAD4-B895-4E3D-A3AD-906A720A6E33}" destId="{77C6574B-6247-4302-9973-A9F03CAD436B}" srcOrd="1" destOrd="0" presId="urn:microsoft.com/office/officeart/2005/8/layout/hierarchy2"/>
    <dgm:cxn modelId="{6C5A2FC9-949B-4466-975A-DAF50DBF993D}" type="presParOf" srcId="{77C6574B-6247-4302-9973-A9F03CAD436B}" destId="{EE735B75-59E1-49A5-91B2-90022882B659}" srcOrd="0" destOrd="0" presId="urn:microsoft.com/office/officeart/2005/8/layout/hierarchy2"/>
    <dgm:cxn modelId="{7A758B6D-38D0-4FEA-B365-BB685F94D0F7}" type="presParOf" srcId="{EE735B75-59E1-49A5-91B2-90022882B659}" destId="{FBE1C7EE-1AA3-4133-A6E0-DCC57DF43EC6}" srcOrd="0" destOrd="0" presId="urn:microsoft.com/office/officeart/2005/8/layout/hierarchy2"/>
    <dgm:cxn modelId="{44B9EA9F-DBD7-4E5E-894C-83FCD45D0483}" type="presParOf" srcId="{77C6574B-6247-4302-9973-A9F03CAD436B}" destId="{F1178D81-43E7-47B0-B490-02960A8727B0}" srcOrd="1" destOrd="0" presId="urn:microsoft.com/office/officeart/2005/8/layout/hierarchy2"/>
    <dgm:cxn modelId="{A165F14C-F646-4CCA-A044-9E732B62F6ED}" type="presParOf" srcId="{F1178D81-43E7-47B0-B490-02960A8727B0}" destId="{8E430327-E5ED-487C-ABF9-D526B49EB779}" srcOrd="0" destOrd="0" presId="urn:microsoft.com/office/officeart/2005/8/layout/hierarchy2"/>
    <dgm:cxn modelId="{252DE42D-5C1B-41AC-B21E-0A9EA419AF86}" type="presParOf" srcId="{F1178D81-43E7-47B0-B490-02960A8727B0}" destId="{831E67DA-A2A5-44DD-95F9-C27A4CE5F8FA}" srcOrd="1" destOrd="0" presId="urn:microsoft.com/office/officeart/2005/8/layout/hierarchy2"/>
    <dgm:cxn modelId="{CAE30509-7BD4-4445-A274-D0EEA59D3D93}" type="presParOf" srcId="{77C6574B-6247-4302-9973-A9F03CAD436B}" destId="{22454FD9-4E5F-479C-ADBE-22339052B2E3}" srcOrd="2" destOrd="0" presId="urn:microsoft.com/office/officeart/2005/8/layout/hierarchy2"/>
    <dgm:cxn modelId="{D584B6F7-3DE0-4B80-AAE9-F4E71F95358F}" type="presParOf" srcId="{22454FD9-4E5F-479C-ADBE-22339052B2E3}" destId="{D8D0E171-0D00-4062-AA47-4CC800DB088F}" srcOrd="0" destOrd="0" presId="urn:microsoft.com/office/officeart/2005/8/layout/hierarchy2"/>
    <dgm:cxn modelId="{E30EBD84-C2B8-4C16-878B-B081CA08816F}" type="presParOf" srcId="{77C6574B-6247-4302-9973-A9F03CAD436B}" destId="{8FE19E88-EFCC-4782-B309-90F6E75432FE}" srcOrd="3" destOrd="0" presId="urn:microsoft.com/office/officeart/2005/8/layout/hierarchy2"/>
    <dgm:cxn modelId="{CD6AC141-98FB-4F94-AB5C-295C0CE8B656}" type="presParOf" srcId="{8FE19E88-EFCC-4782-B309-90F6E75432FE}" destId="{5D86BC73-389D-429D-8A7D-F2E20F352FFF}" srcOrd="0" destOrd="0" presId="urn:microsoft.com/office/officeart/2005/8/layout/hierarchy2"/>
    <dgm:cxn modelId="{07C167BB-57FC-42B7-B5AC-EDB864685164}" type="presParOf" srcId="{8FE19E88-EFCC-4782-B309-90F6E75432FE}" destId="{76115B08-F56C-4CE4-ADF8-5171ED202259}" srcOrd="1" destOrd="0" presId="urn:microsoft.com/office/officeart/2005/8/layout/hierarchy2"/>
    <dgm:cxn modelId="{5503F63E-976B-491D-99CC-9D44CAF6E622}" type="presParOf" srcId="{77C6574B-6247-4302-9973-A9F03CAD436B}" destId="{261A7271-4FF8-4CF4-8BCC-1F364B493CCF}" srcOrd="4" destOrd="0" presId="urn:microsoft.com/office/officeart/2005/8/layout/hierarchy2"/>
    <dgm:cxn modelId="{50D34921-9274-4FA8-A266-800D44660EA1}" type="presParOf" srcId="{261A7271-4FF8-4CF4-8BCC-1F364B493CCF}" destId="{01BC6AF2-ED71-495F-A814-CABF0B0314A2}" srcOrd="0" destOrd="0" presId="urn:microsoft.com/office/officeart/2005/8/layout/hierarchy2"/>
    <dgm:cxn modelId="{5C9C0F2B-E9CD-4EA6-B1A3-AAF91E915901}" type="presParOf" srcId="{77C6574B-6247-4302-9973-A9F03CAD436B}" destId="{06ACFE3E-E307-4471-8603-8020429FFA90}" srcOrd="5" destOrd="0" presId="urn:microsoft.com/office/officeart/2005/8/layout/hierarchy2"/>
    <dgm:cxn modelId="{591F15B4-F43B-478B-A9C5-7C31D41A5812}" type="presParOf" srcId="{06ACFE3E-E307-4471-8603-8020429FFA90}" destId="{C0756B7F-BB35-46B8-9A30-4AB4E754F37B}" srcOrd="0" destOrd="0" presId="urn:microsoft.com/office/officeart/2005/8/layout/hierarchy2"/>
    <dgm:cxn modelId="{D0480493-C8BF-4C53-994C-A88A2D3B138F}" type="presParOf" srcId="{06ACFE3E-E307-4471-8603-8020429FFA90}" destId="{7691A3B8-3526-4D4A-874D-D9CD8545266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6E92B3-ABAA-4E14-B79A-8CA573AF621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C4DE30E-B992-4CDF-9418-0412AAE9C479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2015</a:t>
          </a:r>
          <a:endParaRPr lang="en-US" dirty="0"/>
        </a:p>
      </dgm:t>
    </dgm:pt>
    <dgm:pt modelId="{AD6BB8A8-01F6-4477-8926-35ADE796F095}" type="parTrans" cxnId="{0FA5C7CF-2EA4-4F47-8030-C0B7ED75602D}">
      <dgm:prSet/>
      <dgm:spPr/>
      <dgm:t>
        <a:bodyPr/>
        <a:lstStyle/>
        <a:p>
          <a:endParaRPr lang="en-US"/>
        </a:p>
      </dgm:t>
    </dgm:pt>
    <dgm:pt modelId="{AA17744F-B422-407A-B7B8-813448A038B9}" type="sibTrans" cxnId="{0FA5C7CF-2EA4-4F47-8030-C0B7ED75602D}">
      <dgm:prSet/>
      <dgm:spPr/>
      <dgm:t>
        <a:bodyPr/>
        <a:lstStyle/>
        <a:p>
          <a:endParaRPr lang="en-US"/>
        </a:p>
      </dgm:t>
    </dgm:pt>
    <dgm:pt modelId="{7AA38E2C-4A95-41D9-87DD-A5F5E1BC8CEB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2016</a:t>
          </a:r>
          <a:endParaRPr lang="en-US" dirty="0"/>
        </a:p>
      </dgm:t>
    </dgm:pt>
    <dgm:pt modelId="{9908A696-CC74-475D-90F3-653FC3205E40}" type="parTrans" cxnId="{92776776-F6EF-47D0-8F30-D2E327F660CE}">
      <dgm:prSet/>
      <dgm:spPr/>
      <dgm:t>
        <a:bodyPr/>
        <a:lstStyle/>
        <a:p>
          <a:endParaRPr lang="en-US"/>
        </a:p>
      </dgm:t>
    </dgm:pt>
    <dgm:pt modelId="{14B6AE45-46C5-454B-850E-FD8EBC2AD0E5}" type="sibTrans" cxnId="{92776776-F6EF-47D0-8F30-D2E327F660CE}">
      <dgm:prSet/>
      <dgm:spPr/>
      <dgm:t>
        <a:bodyPr/>
        <a:lstStyle/>
        <a:p>
          <a:endParaRPr lang="en-US"/>
        </a:p>
      </dgm:t>
    </dgm:pt>
    <dgm:pt modelId="{DBC5D32E-4E3E-4B0E-8C64-2F421624F6A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2017</a:t>
          </a:r>
          <a:endParaRPr lang="en-US" dirty="0"/>
        </a:p>
      </dgm:t>
    </dgm:pt>
    <dgm:pt modelId="{D2B4E3AD-DEE4-4EC8-87C7-E3A384E11DA4}" type="parTrans" cxnId="{04A327FB-B41C-4B4D-8977-BC1CF4EA7277}">
      <dgm:prSet/>
      <dgm:spPr/>
      <dgm:t>
        <a:bodyPr/>
        <a:lstStyle/>
        <a:p>
          <a:endParaRPr lang="en-US"/>
        </a:p>
      </dgm:t>
    </dgm:pt>
    <dgm:pt modelId="{B3B40FFB-705A-4B8A-8058-00CBBD3E4225}" type="sibTrans" cxnId="{04A327FB-B41C-4B4D-8977-BC1CF4EA7277}">
      <dgm:prSet/>
      <dgm:spPr/>
      <dgm:t>
        <a:bodyPr/>
        <a:lstStyle/>
        <a:p>
          <a:endParaRPr lang="en-US"/>
        </a:p>
      </dgm:t>
    </dgm:pt>
    <dgm:pt modelId="{F643B988-2A90-4873-B5CA-453DA298463C}">
      <dgm:prSet/>
      <dgm:spPr>
        <a:solidFill>
          <a:srgbClr val="C00000"/>
        </a:solidFill>
      </dgm:spPr>
      <dgm:t>
        <a:bodyPr/>
        <a:lstStyle/>
        <a:p>
          <a:r>
            <a:rPr lang="en-US" dirty="0" smtClean="0"/>
            <a:t>2018</a:t>
          </a:r>
          <a:endParaRPr lang="en-US" dirty="0"/>
        </a:p>
      </dgm:t>
    </dgm:pt>
    <dgm:pt modelId="{9F200528-82A6-442B-8AA5-CC977E106602}" type="parTrans" cxnId="{34A5FACD-A521-4884-985F-6F28C7AC0981}">
      <dgm:prSet/>
      <dgm:spPr/>
      <dgm:t>
        <a:bodyPr/>
        <a:lstStyle/>
        <a:p>
          <a:endParaRPr lang="en-US"/>
        </a:p>
      </dgm:t>
    </dgm:pt>
    <dgm:pt modelId="{02A8D51E-2434-4A2D-9996-6EA35240B618}" type="sibTrans" cxnId="{34A5FACD-A521-4884-985F-6F28C7AC0981}">
      <dgm:prSet/>
      <dgm:spPr/>
      <dgm:t>
        <a:bodyPr/>
        <a:lstStyle/>
        <a:p>
          <a:endParaRPr lang="en-US"/>
        </a:p>
      </dgm:t>
    </dgm:pt>
    <dgm:pt modelId="{3513C167-D811-4754-9E40-5447623EA87C}">
      <dgm:prSet/>
      <dgm:spPr>
        <a:solidFill>
          <a:srgbClr val="C00000"/>
        </a:solidFill>
      </dgm:spPr>
      <dgm:t>
        <a:bodyPr/>
        <a:lstStyle/>
        <a:p>
          <a:r>
            <a:rPr lang="en-US" dirty="0" smtClean="0"/>
            <a:t>2019</a:t>
          </a:r>
          <a:endParaRPr lang="en-US" dirty="0"/>
        </a:p>
      </dgm:t>
    </dgm:pt>
    <dgm:pt modelId="{675FEA27-408F-4720-806D-72E1629BEBB2}" type="parTrans" cxnId="{60F2021D-EC33-4011-A0DB-D72F3E70624D}">
      <dgm:prSet/>
      <dgm:spPr/>
      <dgm:t>
        <a:bodyPr/>
        <a:lstStyle/>
        <a:p>
          <a:endParaRPr lang="en-US"/>
        </a:p>
      </dgm:t>
    </dgm:pt>
    <dgm:pt modelId="{18F68E42-D009-407B-B93D-B0D7F58C3890}" type="sibTrans" cxnId="{60F2021D-EC33-4011-A0DB-D72F3E70624D}">
      <dgm:prSet/>
      <dgm:spPr/>
      <dgm:t>
        <a:bodyPr/>
        <a:lstStyle/>
        <a:p>
          <a:endParaRPr lang="en-US"/>
        </a:p>
      </dgm:t>
    </dgm:pt>
    <dgm:pt modelId="{6F1592F6-9DFB-4038-A957-E68A690F5DA9}" type="pres">
      <dgm:prSet presAssocID="{796E92B3-ABAA-4E14-B79A-8CA573AF621E}" presName="Name0" presStyleCnt="0">
        <dgm:presLayoutVars>
          <dgm:dir/>
          <dgm:animLvl val="lvl"/>
          <dgm:resizeHandles val="exact"/>
        </dgm:presLayoutVars>
      </dgm:prSet>
      <dgm:spPr/>
    </dgm:pt>
    <dgm:pt modelId="{62C4B467-EF0C-44C9-AFFA-7372424B5ABF}" type="pres">
      <dgm:prSet presAssocID="{CC4DE30E-B992-4CDF-9418-0412AAE9C47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13B85-9AA6-4EEB-B5A0-858AC62C64B1}" type="pres">
      <dgm:prSet presAssocID="{AA17744F-B422-407A-B7B8-813448A038B9}" presName="parTxOnlySpace" presStyleCnt="0"/>
      <dgm:spPr/>
    </dgm:pt>
    <dgm:pt modelId="{8119DC04-FA18-4C05-B4FC-463910C5561E}" type="pres">
      <dgm:prSet presAssocID="{7AA38E2C-4A95-41D9-87DD-A5F5E1BC8CE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8F9EF-9843-4993-95AE-D172D59E0160}" type="pres">
      <dgm:prSet presAssocID="{14B6AE45-46C5-454B-850E-FD8EBC2AD0E5}" presName="parTxOnlySpace" presStyleCnt="0"/>
      <dgm:spPr/>
    </dgm:pt>
    <dgm:pt modelId="{27EDAFA1-3225-4EDD-954D-C3BD5F2F8732}" type="pres">
      <dgm:prSet presAssocID="{DBC5D32E-4E3E-4B0E-8C64-2F421624F6A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DC3E7-6E51-4E14-9456-208A15C80B00}" type="pres">
      <dgm:prSet presAssocID="{B3B40FFB-705A-4B8A-8058-00CBBD3E4225}" presName="parTxOnlySpace" presStyleCnt="0"/>
      <dgm:spPr/>
    </dgm:pt>
    <dgm:pt modelId="{9F990DF5-3ED1-4800-9771-23D90264A0C0}" type="pres">
      <dgm:prSet presAssocID="{F643B988-2A90-4873-B5CA-453DA298463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D1557E-D58F-4CE6-AA4E-2416187A93F5}" type="pres">
      <dgm:prSet presAssocID="{02A8D51E-2434-4A2D-9996-6EA35240B618}" presName="parTxOnlySpace" presStyleCnt="0"/>
      <dgm:spPr/>
    </dgm:pt>
    <dgm:pt modelId="{05E58393-B5E2-4C84-8483-753005D65625}" type="pres">
      <dgm:prSet presAssocID="{3513C167-D811-4754-9E40-5447623EA87C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A5C7CF-2EA4-4F47-8030-C0B7ED75602D}" srcId="{796E92B3-ABAA-4E14-B79A-8CA573AF621E}" destId="{CC4DE30E-B992-4CDF-9418-0412AAE9C479}" srcOrd="0" destOrd="0" parTransId="{AD6BB8A8-01F6-4477-8926-35ADE796F095}" sibTransId="{AA17744F-B422-407A-B7B8-813448A038B9}"/>
    <dgm:cxn modelId="{60F2021D-EC33-4011-A0DB-D72F3E70624D}" srcId="{796E92B3-ABAA-4E14-B79A-8CA573AF621E}" destId="{3513C167-D811-4754-9E40-5447623EA87C}" srcOrd="4" destOrd="0" parTransId="{675FEA27-408F-4720-806D-72E1629BEBB2}" sibTransId="{18F68E42-D009-407B-B93D-B0D7F58C3890}"/>
    <dgm:cxn modelId="{8DF840BE-E4C6-4D81-A8BD-1C79E5D6A1E9}" type="presOf" srcId="{CC4DE30E-B992-4CDF-9418-0412AAE9C479}" destId="{62C4B467-EF0C-44C9-AFFA-7372424B5ABF}" srcOrd="0" destOrd="0" presId="urn:microsoft.com/office/officeart/2005/8/layout/chevron1"/>
    <dgm:cxn modelId="{04A327FB-B41C-4B4D-8977-BC1CF4EA7277}" srcId="{796E92B3-ABAA-4E14-B79A-8CA573AF621E}" destId="{DBC5D32E-4E3E-4B0E-8C64-2F421624F6AE}" srcOrd="2" destOrd="0" parTransId="{D2B4E3AD-DEE4-4EC8-87C7-E3A384E11DA4}" sibTransId="{B3B40FFB-705A-4B8A-8058-00CBBD3E4225}"/>
    <dgm:cxn modelId="{27DF4C1E-0FAB-407B-A478-1F3A6E709754}" type="presOf" srcId="{796E92B3-ABAA-4E14-B79A-8CA573AF621E}" destId="{6F1592F6-9DFB-4038-A957-E68A690F5DA9}" srcOrd="0" destOrd="0" presId="urn:microsoft.com/office/officeart/2005/8/layout/chevron1"/>
    <dgm:cxn modelId="{C85B36FE-60C1-438F-BA2A-8BE872DF8AF0}" type="presOf" srcId="{7AA38E2C-4A95-41D9-87DD-A5F5E1BC8CEB}" destId="{8119DC04-FA18-4C05-B4FC-463910C5561E}" srcOrd="0" destOrd="0" presId="urn:microsoft.com/office/officeart/2005/8/layout/chevron1"/>
    <dgm:cxn modelId="{34A5FACD-A521-4884-985F-6F28C7AC0981}" srcId="{796E92B3-ABAA-4E14-B79A-8CA573AF621E}" destId="{F643B988-2A90-4873-B5CA-453DA298463C}" srcOrd="3" destOrd="0" parTransId="{9F200528-82A6-442B-8AA5-CC977E106602}" sibTransId="{02A8D51E-2434-4A2D-9996-6EA35240B618}"/>
    <dgm:cxn modelId="{4F82E8E0-A780-4121-8EDF-8E939EA9F807}" type="presOf" srcId="{F643B988-2A90-4873-B5CA-453DA298463C}" destId="{9F990DF5-3ED1-4800-9771-23D90264A0C0}" srcOrd="0" destOrd="0" presId="urn:microsoft.com/office/officeart/2005/8/layout/chevron1"/>
    <dgm:cxn modelId="{92776776-F6EF-47D0-8F30-D2E327F660CE}" srcId="{796E92B3-ABAA-4E14-B79A-8CA573AF621E}" destId="{7AA38E2C-4A95-41D9-87DD-A5F5E1BC8CEB}" srcOrd="1" destOrd="0" parTransId="{9908A696-CC74-475D-90F3-653FC3205E40}" sibTransId="{14B6AE45-46C5-454B-850E-FD8EBC2AD0E5}"/>
    <dgm:cxn modelId="{566CC603-974C-4624-AD82-E5D1659ADF91}" type="presOf" srcId="{3513C167-D811-4754-9E40-5447623EA87C}" destId="{05E58393-B5E2-4C84-8483-753005D65625}" srcOrd="0" destOrd="0" presId="urn:microsoft.com/office/officeart/2005/8/layout/chevron1"/>
    <dgm:cxn modelId="{0C6A1A17-65E4-488B-9268-496C85E1ED56}" type="presOf" srcId="{DBC5D32E-4E3E-4B0E-8C64-2F421624F6AE}" destId="{27EDAFA1-3225-4EDD-954D-C3BD5F2F8732}" srcOrd="0" destOrd="0" presId="urn:microsoft.com/office/officeart/2005/8/layout/chevron1"/>
    <dgm:cxn modelId="{7248817E-E4A8-4740-BB90-D65CD15A97A1}" type="presParOf" srcId="{6F1592F6-9DFB-4038-A957-E68A690F5DA9}" destId="{62C4B467-EF0C-44C9-AFFA-7372424B5ABF}" srcOrd="0" destOrd="0" presId="urn:microsoft.com/office/officeart/2005/8/layout/chevron1"/>
    <dgm:cxn modelId="{F10622B9-9704-468B-A3B7-D697CCAA9F85}" type="presParOf" srcId="{6F1592F6-9DFB-4038-A957-E68A690F5DA9}" destId="{B5913B85-9AA6-4EEB-B5A0-858AC62C64B1}" srcOrd="1" destOrd="0" presId="urn:microsoft.com/office/officeart/2005/8/layout/chevron1"/>
    <dgm:cxn modelId="{993BB302-F4DB-4D88-A91C-D7D4AA3D4BD4}" type="presParOf" srcId="{6F1592F6-9DFB-4038-A957-E68A690F5DA9}" destId="{8119DC04-FA18-4C05-B4FC-463910C5561E}" srcOrd="2" destOrd="0" presId="urn:microsoft.com/office/officeart/2005/8/layout/chevron1"/>
    <dgm:cxn modelId="{144AD286-C07A-4CE2-964F-FB95C4C29F1E}" type="presParOf" srcId="{6F1592F6-9DFB-4038-A957-E68A690F5DA9}" destId="{4818F9EF-9843-4993-95AE-D172D59E0160}" srcOrd="3" destOrd="0" presId="urn:microsoft.com/office/officeart/2005/8/layout/chevron1"/>
    <dgm:cxn modelId="{56432B99-883D-490C-BDD7-85A8101D34B0}" type="presParOf" srcId="{6F1592F6-9DFB-4038-A957-E68A690F5DA9}" destId="{27EDAFA1-3225-4EDD-954D-C3BD5F2F8732}" srcOrd="4" destOrd="0" presId="urn:microsoft.com/office/officeart/2005/8/layout/chevron1"/>
    <dgm:cxn modelId="{EAF26FB0-6CE1-48D5-A21A-B1AF34F24D57}" type="presParOf" srcId="{6F1592F6-9DFB-4038-A957-E68A690F5DA9}" destId="{67DDC3E7-6E51-4E14-9456-208A15C80B00}" srcOrd="5" destOrd="0" presId="urn:microsoft.com/office/officeart/2005/8/layout/chevron1"/>
    <dgm:cxn modelId="{AA03807C-4C37-4905-9765-FB9957EA012D}" type="presParOf" srcId="{6F1592F6-9DFB-4038-A957-E68A690F5DA9}" destId="{9F990DF5-3ED1-4800-9771-23D90264A0C0}" srcOrd="6" destOrd="0" presId="urn:microsoft.com/office/officeart/2005/8/layout/chevron1"/>
    <dgm:cxn modelId="{3A97F8F9-BFCC-464E-9637-979EAAC5CC9B}" type="presParOf" srcId="{6F1592F6-9DFB-4038-A957-E68A690F5DA9}" destId="{53D1557E-D58F-4CE6-AA4E-2416187A93F5}" srcOrd="7" destOrd="0" presId="urn:microsoft.com/office/officeart/2005/8/layout/chevron1"/>
    <dgm:cxn modelId="{55649650-4D43-42F2-9190-FD06C2BFDD0C}" type="presParOf" srcId="{6F1592F6-9DFB-4038-A957-E68A690F5DA9}" destId="{05E58393-B5E2-4C84-8483-753005D65625}" srcOrd="8" destOrd="0" presId="urn:microsoft.com/office/officeart/2005/8/layout/chevron1"/>
  </dgm:cxnLst>
  <dgm:bg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11BB1-79F1-42EE-8312-208437BB2228}">
      <dsp:nvSpPr>
        <dsp:cNvPr id="0" name=""/>
        <dsp:cNvSpPr/>
      </dsp:nvSpPr>
      <dsp:spPr>
        <a:xfrm>
          <a:off x="844371" y="1967553"/>
          <a:ext cx="1441628" cy="1004245"/>
        </a:xfrm>
        <a:prstGeom prst="roundRect">
          <a:avLst>
            <a:gd name="adj" fmla="val 10000"/>
          </a:avLst>
        </a:prstGeom>
        <a:solidFill>
          <a:schemeClr val="accent5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n-lt"/>
            </a:rPr>
            <a:t>Optimal Service Delivery </a:t>
          </a:r>
          <a:endParaRPr lang="en-US" sz="1600" b="0" kern="1200" dirty="0">
            <a:latin typeface="+mn-lt"/>
          </a:endParaRPr>
        </a:p>
      </dsp:txBody>
      <dsp:txXfrm>
        <a:off x="873784" y="1996966"/>
        <a:ext cx="1382802" cy="945419"/>
      </dsp:txXfrm>
    </dsp:sp>
    <dsp:sp modelId="{FC9F9868-865E-4D18-87F0-EE13709DB32D}">
      <dsp:nvSpPr>
        <dsp:cNvPr id="0" name=""/>
        <dsp:cNvSpPr/>
      </dsp:nvSpPr>
      <dsp:spPr>
        <a:xfrm rot="16827921">
          <a:off x="1757105" y="1820839"/>
          <a:ext cx="129257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292571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>
            <a:latin typeface="+mn-lt"/>
          </a:endParaRPr>
        </a:p>
      </dsp:txBody>
      <dsp:txXfrm>
        <a:off x="2371077" y="1801827"/>
        <a:ext cx="64628" cy="64628"/>
      </dsp:txXfrm>
    </dsp:sp>
    <dsp:sp modelId="{01ED2A97-06D6-4F3C-957A-BC9BC5199136}">
      <dsp:nvSpPr>
        <dsp:cNvPr id="0" name=""/>
        <dsp:cNvSpPr/>
      </dsp:nvSpPr>
      <dsp:spPr>
        <a:xfrm>
          <a:off x="2520783" y="838199"/>
          <a:ext cx="1441628" cy="72081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n-lt"/>
            </a:rPr>
            <a:t>Reliability</a:t>
          </a:r>
          <a:endParaRPr lang="en-US" sz="1600" b="0" kern="1200" dirty="0">
            <a:latin typeface="+mn-lt"/>
          </a:endParaRPr>
        </a:p>
      </dsp:txBody>
      <dsp:txXfrm>
        <a:off x="2541895" y="859311"/>
        <a:ext cx="1399404" cy="678590"/>
      </dsp:txXfrm>
    </dsp:sp>
    <dsp:sp modelId="{BD3F9E64-8E56-41FE-A29F-486F60B13512}">
      <dsp:nvSpPr>
        <dsp:cNvPr id="0" name=""/>
        <dsp:cNvSpPr/>
      </dsp:nvSpPr>
      <dsp:spPr>
        <a:xfrm rot="17568957">
          <a:off x="3685923" y="769030"/>
          <a:ext cx="9032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03219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>
            <a:latin typeface="+mn-lt"/>
          </a:endParaRPr>
        </a:p>
      </dsp:txBody>
      <dsp:txXfrm>
        <a:off x="4114952" y="759752"/>
        <a:ext cx="45160" cy="45160"/>
      </dsp:txXfrm>
    </dsp:sp>
    <dsp:sp modelId="{390F56DE-1EFC-4DB0-B9AE-FC6C5B597D0B}">
      <dsp:nvSpPr>
        <dsp:cNvPr id="0" name=""/>
        <dsp:cNvSpPr/>
      </dsp:nvSpPr>
      <dsp:spPr>
        <a:xfrm>
          <a:off x="4312654" y="5652"/>
          <a:ext cx="1851310" cy="720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</a:rPr>
            <a:t>Planned schedule</a:t>
          </a:r>
          <a:endParaRPr lang="en-US" sz="1600" b="0" kern="1200" dirty="0">
            <a:solidFill>
              <a:schemeClr val="tx1"/>
            </a:solidFill>
            <a:latin typeface="+mn-lt"/>
          </a:endParaRPr>
        </a:p>
      </dsp:txBody>
      <dsp:txXfrm>
        <a:off x="4333766" y="26764"/>
        <a:ext cx="1809086" cy="678590"/>
      </dsp:txXfrm>
    </dsp:sp>
    <dsp:sp modelId="{1FC0E11A-1209-460D-AFAD-EF2D987A0F99}">
      <dsp:nvSpPr>
        <dsp:cNvPr id="0" name=""/>
        <dsp:cNvSpPr/>
      </dsp:nvSpPr>
      <dsp:spPr>
        <a:xfrm rot="21564555">
          <a:off x="3962402" y="1183498"/>
          <a:ext cx="35026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350262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>
            <a:latin typeface="+mn-lt"/>
          </a:endParaRPr>
        </a:p>
      </dsp:txBody>
      <dsp:txXfrm>
        <a:off x="4128776" y="1188044"/>
        <a:ext cx="17513" cy="17513"/>
      </dsp:txXfrm>
    </dsp:sp>
    <dsp:sp modelId="{6E82C3E9-4CC1-4061-AF31-210351641777}">
      <dsp:nvSpPr>
        <dsp:cNvPr id="0" name=""/>
        <dsp:cNvSpPr/>
      </dsp:nvSpPr>
      <dsp:spPr>
        <a:xfrm>
          <a:off x="4312654" y="834588"/>
          <a:ext cx="1851310" cy="720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</a:rPr>
            <a:t>Dispatch efficiency</a:t>
          </a:r>
          <a:endParaRPr lang="en-US" sz="1600" b="0" kern="1200" dirty="0">
            <a:solidFill>
              <a:schemeClr val="tx1"/>
            </a:solidFill>
            <a:latin typeface="+mn-lt"/>
          </a:endParaRPr>
        </a:p>
      </dsp:txBody>
      <dsp:txXfrm>
        <a:off x="4333766" y="855700"/>
        <a:ext cx="1809086" cy="678590"/>
      </dsp:txXfrm>
    </dsp:sp>
    <dsp:sp modelId="{FFE5EAA4-82C8-4DA4-AB50-559E310D95FE}">
      <dsp:nvSpPr>
        <dsp:cNvPr id="0" name=""/>
        <dsp:cNvSpPr/>
      </dsp:nvSpPr>
      <dsp:spPr>
        <a:xfrm rot="4020304">
          <a:off x="3689249" y="1597966"/>
          <a:ext cx="89656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96566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>
            <a:latin typeface="+mn-lt"/>
          </a:endParaRPr>
        </a:p>
      </dsp:txBody>
      <dsp:txXfrm>
        <a:off x="4115119" y="1588855"/>
        <a:ext cx="44828" cy="44828"/>
      </dsp:txXfrm>
    </dsp:sp>
    <dsp:sp modelId="{292C3DB7-A146-4822-BFED-705E251839B5}">
      <dsp:nvSpPr>
        <dsp:cNvPr id="0" name=""/>
        <dsp:cNvSpPr/>
      </dsp:nvSpPr>
      <dsp:spPr>
        <a:xfrm>
          <a:off x="4312654" y="1663524"/>
          <a:ext cx="1851310" cy="720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</a:rPr>
            <a:t>Improve run time</a:t>
          </a:r>
          <a:endParaRPr lang="en-US" sz="1600" b="0" kern="1200" dirty="0">
            <a:solidFill>
              <a:schemeClr val="tx1"/>
            </a:solidFill>
            <a:latin typeface="+mn-lt"/>
          </a:endParaRPr>
        </a:p>
      </dsp:txBody>
      <dsp:txXfrm>
        <a:off x="4333766" y="1684636"/>
        <a:ext cx="1809086" cy="678590"/>
      </dsp:txXfrm>
    </dsp:sp>
    <dsp:sp modelId="{D97F5B25-B1D6-44BA-9AD5-2073DCFBFC39}">
      <dsp:nvSpPr>
        <dsp:cNvPr id="0" name=""/>
        <dsp:cNvSpPr/>
      </dsp:nvSpPr>
      <dsp:spPr>
        <a:xfrm rot="4536660">
          <a:off x="1815794" y="3062437"/>
          <a:ext cx="125138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251383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>
            <a:latin typeface="+mn-lt"/>
          </a:endParaRPr>
        </a:p>
      </dsp:txBody>
      <dsp:txXfrm>
        <a:off x="2410201" y="3044455"/>
        <a:ext cx="62569" cy="62569"/>
      </dsp:txXfrm>
    </dsp:sp>
    <dsp:sp modelId="{202B48CB-5A68-4CB8-A70C-E085CAB26DB8}">
      <dsp:nvSpPr>
        <dsp:cNvPr id="0" name=""/>
        <dsp:cNvSpPr/>
      </dsp:nvSpPr>
      <dsp:spPr>
        <a:xfrm>
          <a:off x="2596973" y="3321397"/>
          <a:ext cx="1441628" cy="72081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n-lt"/>
            </a:rPr>
            <a:t>Carrying Capacity</a:t>
          </a:r>
          <a:endParaRPr lang="en-US" sz="1600" b="0" kern="1200" dirty="0">
            <a:latin typeface="+mn-lt"/>
          </a:endParaRPr>
        </a:p>
      </dsp:txBody>
      <dsp:txXfrm>
        <a:off x="2618085" y="3342509"/>
        <a:ext cx="1399404" cy="678590"/>
      </dsp:txXfrm>
    </dsp:sp>
    <dsp:sp modelId="{EE735B75-59E1-49A5-91B2-90022882B659}">
      <dsp:nvSpPr>
        <dsp:cNvPr id="0" name=""/>
        <dsp:cNvSpPr/>
      </dsp:nvSpPr>
      <dsp:spPr>
        <a:xfrm rot="17297660">
          <a:off x="3739096" y="3254033"/>
          <a:ext cx="87306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73063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>
            <a:latin typeface="+mn-lt"/>
          </a:endParaRPr>
        </a:p>
      </dsp:txBody>
      <dsp:txXfrm>
        <a:off x="4153801" y="3245509"/>
        <a:ext cx="43653" cy="43653"/>
      </dsp:txXfrm>
    </dsp:sp>
    <dsp:sp modelId="{8E430327-E5ED-487C-ABF9-D526B49EB779}">
      <dsp:nvSpPr>
        <dsp:cNvPr id="0" name=""/>
        <dsp:cNvSpPr/>
      </dsp:nvSpPr>
      <dsp:spPr>
        <a:xfrm>
          <a:off x="4312654" y="2492461"/>
          <a:ext cx="1851310" cy="720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</a:rPr>
            <a:t>External constraints</a:t>
          </a:r>
          <a:endParaRPr lang="en-US" sz="1600" b="0" kern="1200" dirty="0">
            <a:solidFill>
              <a:schemeClr val="tx1"/>
            </a:solidFill>
            <a:latin typeface="+mn-lt"/>
          </a:endParaRPr>
        </a:p>
      </dsp:txBody>
      <dsp:txXfrm>
        <a:off x="4333766" y="2513573"/>
        <a:ext cx="1809086" cy="678590"/>
      </dsp:txXfrm>
    </dsp:sp>
    <dsp:sp modelId="{22454FD9-4E5F-479C-ADBE-22339052B2E3}">
      <dsp:nvSpPr>
        <dsp:cNvPr id="0" name=""/>
        <dsp:cNvSpPr/>
      </dsp:nvSpPr>
      <dsp:spPr>
        <a:xfrm>
          <a:off x="4038601" y="3668501"/>
          <a:ext cx="27405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74053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>
            <a:latin typeface="+mn-lt"/>
          </a:endParaRPr>
        </a:p>
      </dsp:txBody>
      <dsp:txXfrm>
        <a:off x="4168776" y="3674953"/>
        <a:ext cx="13702" cy="13702"/>
      </dsp:txXfrm>
    </dsp:sp>
    <dsp:sp modelId="{5D86BC73-389D-429D-8A7D-F2E20F352FFF}">
      <dsp:nvSpPr>
        <dsp:cNvPr id="0" name=""/>
        <dsp:cNvSpPr/>
      </dsp:nvSpPr>
      <dsp:spPr>
        <a:xfrm>
          <a:off x="4312654" y="3321397"/>
          <a:ext cx="1851310" cy="720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</a:rPr>
            <a:t>Infrastructure upgrades</a:t>
          </a:r>
          <a:endParaRPr lang="en-US" sz="1600" b="0" kern="1200" dirty="0">
            <a:solidFill>
              <a:schemeClr val="tx1"/>
            </a:solidFill>
            <a:latin typeface="+mn-lt"/>
          </a:endParaRPr>
        </a:p>
      </dsp:txBody>
      <dsp:txXfrm>
        <a:off x="4333766" y="3342509"/>
        <a:ext cx="1809086" cy="678590"/>
      </dsp:txXfrm>
    </dsp:sp>
    <dsp:sp modelId="{261A7271-4FF8-4CF4-8BCC-1F364B493CCF}">
      <dsp:nvSpPr>
        <dsp:cNvPr id="0" name=""/>
        <dsp:cNvSpPr/>
      </dsp:nvSpPr>
      <dsp:spPr>
        <a:xfrm rot="4302340">
          <a:off x="3739096" y="4082970"/>
          <a:ext cx="87306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73063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>
            <a:latin typeface="+mn-lt"/>
          </a:endParaRPr>
        </a:p>
      </dsp:txBody>
      <dsp:txXfrm>
        <a:off x="4153801" y="4074445"/>
        <a:ext cx="43653" cy="43653"/>
      </dsp:txXfrm>
    </dsp:sp>
    <dsp:sp modelId="{C0756B7F-BB35-46B8-9A30-4AB4E754F37B}">
      <dsp:nvSpPr>
        <dsp:cNvPr id="0" name=""/>
        <dsp:cNvSpPr/>
      </dsp:nvSpPr>
      <dsp:spPr>
        <a:xfrm>
          <a:off x="4312654" y="4150333"/>
          <a:ext cx="1851310" cy="720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+mn-lt"/>
            </a:rPr>
            <a:t>Vehicle design and quantity</a:t>
          </a:r>
        </a:p>
      </dsp:txBody>
      <dsp:txXfrm>
        <a:off x="4333766" y="4171445"/>
        <a:ext cx="1809086" cy="6785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4B467-EF0C-44C9-AFFA-7372424B5ABF}">
      <dsp:nvSpPr>
        <dsp:cNvPr id="0" name=""/>
        <dsp:cNvSpPr/>
      </dsp:nvSpPr>
      <dsp:spPr>
        <a:xfrm>
          <a:off x="2046" y="473943"/>
          <a:ext cx="1821283" cy="728513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2015</a:t>
          </a:r>
          <a:endParaRPr lang="en-US" sz="2900" kern="1200" dirty="0"/>
        </a:p>
      </dsp:txBody>
      <dsp:txXfrm>
        <a:off x="366303" y="473943"/>
        <a:ext cx="1092770" cy="728513"/>
      </dsp:txXfrm>
    </dsp:sp>
    <dsp:sp modelId="{8119DC04-FA18-4C05-B4FC-463910C5561E}">
      <dsp:nvSpPr>
        <dsp:cNvPr id="0" name=""/>
        <dsp:cNvSpPr/>
      </dsp:nvSpPr>
      <dsp:spPr>
        <a:xfrm>
          <a:off x="1641201" y="473943"/>
          <a:ext cx="1821283" cy="728513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2016</a:t>
          </a:r>
          <a:endParaRPr lang="en-US" sz="2900" kern="1200" dirty="0"/>
        </a:p>
      </dsp:txBody>
      <dsp:txXfrm>
        <a:off x="2005458" y="473943"/>
        <a:ext cx="1092770" cy="728513"/>
      </dsp:txXfrm>
    </dsp:sp>
    <dsp:sp modelId="{27EDAFA1-3225-4EDD-954D-C3BD5F2F8732}">
      <dsp:nvSpPr>
        <dsp:cNvPr id="0" name=""/>
        <dsp:cNvSpPr/>
      </dsp:nvSpPr>
      <dsp:spPr>
        <a:xfrm>
          <a:off x="3280357" y="473943"/>
          <a:ext cx="1821283" cy="728513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2017</a:t>
          </a:r>
          <a:endParaRPr lang="en-US" sz="2900" kern="1200" dirty="0"/>
        </a:p>
      </dsp:txBody>
      <dsp:txXfrm>
        <a:off x="3644614" y="473943"/>
        <a:ext cx="1092770" cy="728513"/>
      </dsp:txXfrm>
    </dsp:sp>
    <dsp:sp modelId="{9F990DF5-3ED1-4800-9771-23D90264A0C0}">
      <dsp:nvSpPr>
        <dsp:cNvPr id="0" name=""/>
        <dsp:cNvSpPr/>
      </dsp:nvSpPr>
      <dsp:spPr>
        <a:xfrm>
          <a:off x="4919512" y="473943"/>
          <a:ext cx="1821283" cy="72851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2018</a:t>
          </a:r>
          <a:endParaRPr lang="en-US" sz="2900" kern="1200" dirty="0"/>
        </a:p>
      </dsp:txBody>
      <dsp:txXfrm>
        <a:off x="5283769" y="473943"/>
        <a:ext cx="1092770" cy="728513"/>
      </dsp:txXfrm>
    </dsp:sp>
    <dsp:sp modelId="{05E58393-B5E2-4C84-8483-753005D65625}">
      <dsp:nvSpPr>
        <dsp:cNvPr id="0" name=""/>
        <dsp:cNvSpPr/>
      </dsp:nvSpPr>
      <dsp:spPr>
        <a:xfrm>
          <a:off x="6558667" y="473943"/>
          <a:ext cx="1821283" cy="72851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2019</a:t>
          </a:r>
          <a:endParaRPr lang="en-US" sz="2900" kern="1200" dirty="0"/>
        </a:p>
      </dsp:txBody>
      <dsp:txXfrm>
        <a:off x="6922924" y="473943"/>
        <a:ext cx="1092770" cy="728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71697" cy="464503"/>
          </a:xfrm>
          <a:prstGeom prst="rect">
            <a:avLst/>
          </a:prstGeom>
        </p:spPr>
        <p:txBody>
          <a:bodyPr vert="horz" lIns="90949" tIns="45475" rIns="90949" bIns="4547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755" y="3"/>
            <a:ext cx="2971697" cy="464503"/>
          </a:xfrm>
          <a:prstGeom prst="rect">
            <a:avLst/>
          </a:prstGeom>
        </p:spPr>
        <p:txBody>
          <a:bodyPr vert="horz" lIns="90949" tIns="45475" rIns="90949" bIns="45475" rtlCol="0"/>
          <a:lstStyle>
            <a:lvl1pPr algn="r">
              <a:defRPr sz="1200"/>
            </a:lvl1pPr>
          </a:lstStyle>
          <a:p>
            <a:fld id="{A8782089-6BC6-4235-B712-F8742B9D4234}" type="datetimeFigureOut">
              <a:rPr lang="en-US" smtClean="0"/>
              <a:pPr/>
              <a:t>10/23/17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317"/>
            <a:ext cx="2971697" cy="464503"/>
          </a:xfrm>
          <a:prstGeom prst="rect">
            <a:avLst/>
          </a:prstGeom>
        </p:spPr>
        <p:txBody>
          <a:bodyPr vert="horz" lIns="90949" tIns="45475" rIns="90949" bIns="4547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755" y="8830317"/>
            <a:ext cx="2971697" cy="464503"/>
          </a:xfrm>
          <a:prstGeom prst="rect">
            <a:avLst/>
          </a:prstGeom>
        </p:spPr>
        <p:txBody>
          <a:bodyPr vert="horz" lIns="90949" tIns="45475" rIns="90949" bIns="45475" rtlCol="0" anchor="b"/>
          <a:lstStyle>
            <a:lvl1pPr algn="r">
              <a:defRPr sz="1200"/>
            </a:lvl1pPr>
          </a:lstStyle>
          <a:p>
            <a:fld id="{75612B8F-7C36-4EC9-BD17-68C48F5CD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33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4573" tIns="47285" rIns="94573" bIns="4728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20" y="0"/>
            <a:ext cx="2971800" cy="464820"/>
          </a:xfrm>
          <a:prstGeom prst="rect">
            <a:avLst/>
          </a:prstGeom>
        </p:spPr>
        <p:txBody>
          <a:bodyPr vert="horz" lIns="94573" tIns="47285" rIns="94573" bIns="47285" rtlCol="0"/>
          <a:lstStyle>
            <a:lvl1pPr algn="r">
              <a:defRPr sz="1200"/>
            </a:lvl1pPr>
          </a:lstStyle>
          <a:p>
            <a:fld id="{CEB96F95-300C-4A3F-BDC6-417068EB1BB3}" type="datetimeFigureOut">
              <a:rPr lang="en-US" smtClean="0"/>
              <a:pPr/>
              <a:t>10/23/17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73" tIns="47285" rIns="94573" bIns="4728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7"/>
            <a:ext cx="5486400" cy="4183380"/>
          </a:xfrm>
          <a:prstGeom prst="rect">
            <a:avLst/>
          </a:prstGeom>
        </p:spPr>
        <p:txBody>
          <a:bodyPr vert="horz" lIns="94573" tIns="47285" rIns="94573" bIns="4728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2"/>
            <a:ext cx="2971800" cy="464820"/>
          </a:xfrm>
          <a:prstGeom prst="rect">
            <a:avLst/>
          </a:prstGeom>
        </p:spPr>
        <p:txBody>
          <a:bodyPr vert="horz" lIns="94573" tIns="47285" rIns="94573" bIns="4728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20" y="8829972"/>
            <a:ext cx="2971800" cy="464820"/>
          </a:xfrm>
          <a:prstGeom prst="rect">
            <a:avLst/>
          </a:prstGeom>
        </p:spPr>
        <p:txBody>
          <a:bodyPr vert="horz" lIns="94573" tIns="47285" rIns="94573" bIns="47285" rtlCol="0" anchor="b"/>
          <a:lstStyle>
            <a:lvl1pPr algn="r">
              <a:defRPr sz="1200"/>
            </a:lvl1pPr>
          </a:lstStyle>
          <a:p>
            <a:fld id="{DDE3C4EC-FA30-4BAF-8816-853426F570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C4EC-FA30-4BAF-8816-853426F570D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89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C4EC-FA30-4BAF-8816-853426F570D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95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60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50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55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34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61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314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257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0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62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94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41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2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86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22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49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29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46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22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69680" y="4438575"/>
            <a:ext cx="5357426" cy="420495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56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2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16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28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19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DBEF9-49DF-438E-A1A0-CBE6BBE2459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idx="3"/>
          </p:nvPr>
        </p:nvSpPr>
        <p:spPr>
          <a:xfrm>
            <a:off x="684563" y="4409771"/>
            <a:ext cx="5476478" cy="41776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0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0" y="747713"/>
            <a:ext cx="91440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2443163" y="3752850"/>
            <a:ext cx="5722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C:\Users\dmlee\Downloads\preview-MABayTransAuthority.png"/>
          <p:cNvPicPr>
            <a:picLocks noChangeAspect="1" noChangeArrowheads="1"/>
          </p:cNvPicPr>
          <p:nvPr/>
        </p:nvPicPr>
        <p:blipFill>
          <a:blip r:embed="rId2" cstate="print"/>
          <a:srcRect t="38333" b="39000"/>
          <a:stretch>
            <a:fillRect/>
          </a:stretch>
        </p:blipFill>
        <p:spPr bwMode="auto">
          <a:xfrm>
            <a:off x="1012825" y="1562100"/>
            <a:ext cx="63865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962400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3200" b="1" baseline="0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Insert title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5105400"/>
            <a:ext cx="3352800" cy="7620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Insert date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219200" y="459377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US" b="1" u="sng" dirty="0" smtClean="0">
              <a:latin typeface="+mj-lt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528458"/>
            <a:ext cx="4572000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baseline="0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Insert subtitle here</a:t>
            </a:r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71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88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27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45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9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0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87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2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32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0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875" y="1463675"/>
            <a:ext cx="843438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Rectangle 10"/>
          <p:cNvSpPr/>
          <p:nvPr userDrawn="1"/>
        </p:nvSpPr>
        <p:spPr>
          <a:xfrm>
            <a:off x="327025" y="625475"/>
            <a:ext cx="7673975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100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Red Line Customer Capacity Update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5" y="720725"/>
            <a:ext cx="749935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35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5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6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5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7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4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/>
          <p:cNvSpPr>
            <a:spLocks noGrp="1"/>
          </p:cNvSpPr>
          <p:nvPr>
            <p:ph sz="quarter" idx="14"/>
          </p:nvPr>
        </p:nvSpPr>
        <p:spPr>
          <a:xfrm>
            <a:off x="470001" y="1698958"/>
            <a:ext cx="8348472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100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Green Line Service Improvements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0001" y="1698958"/>
            <a:ext cx="3957219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7"/>
          </p:nvPr>
        </p:nvSpPr>
        <p:spPr>
          <a:xfrm>
            <a:off x="4600041" y="1695148"/>
            <a:ext cx="3957219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100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MekkoChart.emf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24191" y="1243330"/>
            <a:ext cx="4284821" cy="5488940"/>
          </a:xfrm>
          <a:prstGeom prst="rect">
            <a:avLst/>
          </a:prstGeom>
        </p:spPr>
      </p:pic>
      <p:pic>
        <p:nvPicPr>
          <p:cNvPr id="11" name="Picture 10" descr="newMekkoChart.emf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495800" y="1023874"/>
            <a:ext cx="4284821" cy="548894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100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4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6400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5"/>
            <a:ext cx="4449762" cy="5130800"/>
          </a:xfrm>
          <a:prstGeom prst="rect">
            <a:avLst/>
          </a:prstGeom>
        </p:spPr>
        <p:txBody>
          <a:bodyPr lIns="82048" tIns="41025" rIns="82048" bIns="4102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2" y="1812925"/>
            <a:ext cx="4449763" cy="5130800"/>
          </a:xfrm>
          <a:prstGeom prst="rect">
            <a:avLst/>
          </a:prstGeom>
        </p:spPr>
        <p:txBody>
          <a:bodyPr lIns="82048" tIns="41025" rIns="82048" bIns="4102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82048" tIns="41025" rIns="82048" bIns="41025"/>
          <a:lstStyle/>
          <a:p>
            <a:fld id="{A7EB0778-A622-4CF1-9AB3-2DA7F91AC891}" type="datetime1">
              <a:rPr lang="en-US" smtClean="0"/>
              <a:pPr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82048" tIns="41025" rIns="82048" bIns="41025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82048" tIns="41025" rIns="82048" bIns="41025"/>
          <a:lstStyle/>
          <a:p>
            <a:fld id="{1AB6784F-114F-4FA9-AB86-CE8F522A1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042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October 23, 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4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2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 userDrawn="1"/>
        </p:nvCxnSpPr>
        <p:spPr>
          <a:xfrm>
            <a:off x="447675" y="720725"/>
            <a:ext cx="749935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447675" y="1325563"/>
            <a:ext cx="832167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447675" y="6280150"/>
            <a:ext cx="8321675" cy="0"/>
          </a:xfrm>
          <a:prstGeom prst="line">
            <a:avLst/>
          </a:prstGeom>
          <a:ln w="95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6"/>
          <p:cNvSpPr txBox="1">
            <a:spLocks/>
          </p:cNvSpPr>
          <p:nvPr/>
        </p:nvSpPr>
        <p:spPr>
          <a:xfrm>
            <a:off x="8148638" y="6543675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00" smtClean="0"/>
              <a:pPr algn="r" eaLnBrk="1" hangingPunct="1">
                <a:defRPr/>
              </a:pPr>
              <a:t>‹#›</a:t>
            </a:fld>
            <a:endParaRPr lang="en-US" altLang="en-US" sz="1000" dirty="0" smtClean="0"/>
          </a:p>
        </p:txBody>
      </p:sp>
      <p:sp>
        <p:nvSpPr>
          <p:cNvPr id="41" name="Content Placeholder 8"/>
          <p:cNvSpPr txBox="1">
            <a:spLocks/>
          </p:cNvSpPr>
          <p:nvPr/>
        </p:nvSpPr>
        <p:spPr>
          <a:xfrm>
            <a:off x="469900" y="1698625"/>
            <a:ext cx="8348663" cy="443865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+mj-lt"/>
              <a:buAutoNum type="arabicPeriod"/>
              <a:defRPr sz="1300" b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00050" indent="-1778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›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57150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74295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857250" indent="-1143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Char char="»"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0574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146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29718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4290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endParaRPr lang="en-US" dirty="0" smtClean="0"/>
          </a:p>
        </p:txBody>
      </p:sp>
      <p:pic>
        <p:nvPicPr>
          <p:cNvPr id="1034" name="Picture 2" descr="File:MBTA.svg"/>
          <p:cNvPicPr>
            <a:picLocks noChangeAspect="1" noChangeArrowheads="1"/>
          </p:cNvPicPr>
          <p:nvPr userDrawn="1"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139113" y="222250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62" r:id="rId3"/>
    <p:sldLayoutId id="2147483663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9pPr>
    </p:titleStyle>
    <p:bodyStyle>
      <a:lvl1pPr marL="228600" indent="-228600" algn="l" rtl="0" eaLnBrk="1" fontAlgn="base" hangingPunct="1">
        <a:spcBef>
          <a:spcPct val="100000"/>
        </a:spcBef>
        <a:spcAft>
          <a:spcPct val="0"/>
        </a:spcAft>
        <a:buClr>
          <a:srgbClr val="0033CC"/>
        </a:buClr>
        <a:buChar char="•"/>
        <a:defRPr sz="2400" b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263" indent="-233363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Arial" charset="0"/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9144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262063" indent="-233363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16002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0574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5146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29718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4290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BTA_route_1_bus_at_MIT,_December_2016.JPG" TargetMode="External"/><Relationship Id="rId4" Type="http://schemas.openxmlformats.org/officeDocument/2006/relationships/hyperlink" Target="https://commons.wikimedia.org/wiki/User:Pi.1415926535" TargetMode="External"/><Relationship Id="rId5" Type="http://schemas.openxmlformats.org/officeDocument/2006/relationships/hyperlink" Target="https://creativecommons.org/licenses/by-sa/3.0/deed.en" TargetMode="External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s://en.wikipedia.org/wiki/Boston_University_Central_(MBTA_station)" TargetMode="External"/><Relationship Id="rId5" Type="http://schemas.openxmlformats.org/officeDocument/2006/relationships/hyperlink" Target="https://www.flickr.com/people/96146111@N00?rb=1" TargetMode="External"/><Relationship Id="rId6" Type="http://schemas.openxmlformats.org/officeDocument/2006/relationships/hyperlink" Target="https://creativecommons.org/licenses/by/2.0/deed.en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https://commons.wikimedia.org/wiki/User:AEMoreira042281" TargetMode="External"/><Relationship Id="rId5" Type="http://schemas.openxmlformats.org/officeDocument/2006/relationships/hyperlink" Target="https://creativecommons.org/licenses/by-sa/3.0/deed.en" TargetMode="External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https://commons.wikimedia.org/wiki/User:AEMoreira042281" TargetMode="External"/><Relationship Id="rId5" Type="http://schemas.openxmlformats.org/officeDocument/2006/relationships/hyperlink" Target="https://creativecommons.org/licenses/by-sa/3.0/deed.en" TargetMode="External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https://commons.wikimedia.org/wiki/User:Pi.1415926535" TargetMode="External"/><Relationship Id="rId5" Type="http://schemas.openxmlformats.org/officeDocument/2006/relationships/hyperlink" Target="http://creativecommons.org/licenses/by-sa/3.0" TargetMode="External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hyperlink" Target="https://commons.wikimedia.org/wiki/File:66_Bus_in_Harvard_Square_at_night.jpg" TargetMode="External"/><Relationship Id="rId5" Type="http://schemas.openxmlformats.org/officeDocument/2006/relationships/hyperlink" Target="https://www.flickr.com/people/8749778@N06?rb=1" TargetMode="External"/><Relationship Id="rId6" Type="http://schemas.openxmlformats.org/officeDocument/2006/relationships/hyperlink" Target="https://creativecommons.org/licenses/by-sa/2.0/deed.en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BTA_route_22_bus_on_Talbot_Avenue,_September_2012.jpg" TargetMode="External"/><Relationship Id="rId4" Type="http://schemas.openxmlformats.org/officeDocument/2006/relationships/hyperlink" Target="https://commons.wikimedia.org/wiki/User:Pi.1415926535" TargetMode="External"/><Relationship Id="rId5" Type="http://schemas.openxmlformats.org/officeDocument/2006/relationships/hyperlink" Target="http://creativecommons.org/licenses/by-sa/3.0" TargetMode="External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hyperlink" Target="https://commons.wikimedia.org/wiki/File:MBTA_route_88_bus_on_Highland_Avenue_at_sunset,_July_2015.JPG" TargetMode="External"/><Relationship Id="rId5" Type="http://schemas.openxmlformats.org/officeDocument/2006/relationships/hyperlink" Target="https://commons.wikimedia.org/wiki/User:Pi.1415926535" TargetMode="External"/><Relationship Id="rId6" Type="http://schemas.openxmlformats.org/officeDocument/2006/relationships/hyperlink" Target="https://creativecommons.org/licenses/by-sa/3.0/deed.en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BTA_route_39_bus_near_Forsyth_Street,_April_2010.jpg" TargetMode="External"/><Relationship Id="rId4" Type="http://schemas.openxmlformats.org/officeDocument/2006/relationships/hyperlink" Target="https://commons.wikimedia.org/wiki/File:MBTA_route_22_bus_on_Talbot_Avenue,_September_2012.jpg" TargetMode="External"/><Relationship Id="rId5" Type="http://schemas.openxmlformats.org/officeDocument/2006/relationships/hyperlink" Target="https://en.wikipedia.org/wiki/user:Grk1011?rdfrom=commons:User:Grk1011" TargetMode="External"/><Relationship Id="rId6" Type="http://schemas.openxmlformats.org/officeDocument/2006/relationships/hyperlink" Target="http://creativecommons.org/licenses/by-sa/3.0" TargetMode="External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BTA_Bus_Route_39.JPG" TargetMode="External"/><Relationship Id="rId4" Type="http://schemas.openxmlformats.org/officeDocument/2006/relationships/hyperlink" Target="https://commons.wikimedia.org/wiki/User:Grk1011" TargetMode="External"/><Relationship Id="rId5" Type="http://schemas.openxmlformats.org/officeDocument/2006/relationships/hyperlink" Target="https://creativecommons.org/licenses/by-sa/3.0/deed.en" TargetMode="External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853" y="3962400"/>
            <a:ext cx="7751547" cy="466344"/>
          </a:xfrm>
        </p:spPr>
        <p:txBody>
          <a:bodyPr/>
          <a:lstStyle/>
          <a:p>
            <a:r>
              <a:rPr lang="en-US" b="0" dirty="0" smtClean="0"/>
              <a:t>Transit Signal Priority (TSP)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 smtClean="0">
                <a:solidFill>
                  <a:srgbClr val="00269E"/>
                </a:solidFill>
              </a:rPr>
              <a:t>October 23, 2017</a:t>
            </a:r>
            <a:endParaRPr lang="en-US" b="0" dirty="0">
              <a:solidFill>
                <a:srgbClr val="00269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19200" y="4528458"/>
            <a:ext cx="5867400" cy="457200"/>
          </a:xfrm>
        </p:spPr>
        <p:txBody>
          <a:bodyPr/>
          <a:lstStyle/>
          <a:p>
            <a:r>
              <a:rPr b="0" dirty="0" smtClean="0">
                <a:solidFill>
                  <a:schemeClr val="tx1"/>
                </a:solidFill>
              </a:rPr>
              <a:t>Fiscal &amp; Management Control Board</a:t>
            </a:r>
            <a:endParaRPr 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" y="-76200"/>
            <a:ext cx="913738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4834" y="-76200"/>
            <a:ext cx="9178834" cy="6934200"/>
          </a:xfrm>
          <a:prstGeom prst="rect">
            <a:avLst/>
          </a:prstGeom>
          <a:solidFill>
            <a:schemeClr val="accent5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12" y="3427355"/>
            <a:ext cx="913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u="sng" dirty="0" smtClean="0">
                <a:solidFill>
                  <a:schemeClr val="bg1"/>
                </a:solidFill>
                <a:latin typeface="+mj-lt"/>
              </a:rPr>
              <a:t>MBTA TSP Strategy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6356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800" dirty="0"/>
              <a:t>Image Source: </a:t>
            </a:r>
            <a:r>
              <a:rPr lang="en-US" sz="800" dirty="0" smtClean="0"/>
              <a:t>MBTA</a:t>
            </a:r>
            <a:endParaRPr lang="en-US" sz="800" b="1" u="sng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08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/>
              <a:t>MBTA TSP Pilot Strategy</a:t>
            </a:r>
            <a:endParaRPr lang="en-US" sz="24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42260467"/>
              </p:ext>
            </p:extLst>
          </p:nvPr>
        </p:nvGraphicFramePr>
        <p:xfrm>
          <a:off x="381002" y="1600200"/>
          <a:ext cx="8381998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4343402" y="2941320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371602" y="2941320"/>
            <a:ext cx="2740458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Develop TSP software and pilot on individual signals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1" y="2438400"/>
            <a:ext cx="2133601" cy="2278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Pilot TSP on corridors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858002" y="2941320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936944" y="2560320"/>
            <a:ext cx="1978456" cy="222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2000" dirty="0" smtClean="0">
                <a:solidFill>
                  <a:schemeClr val="tx1"/>
                </a:solidFill>
              </a:rPr>
              <a:t>Roll out to high ridership corridors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" y="5257800"/>
            <a:ext cx="8610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</a:rPr>
              <a:t>Municipal partnership has been continuously cultivated, and TSP implementation will continue with city/town support. </a:t>
            </a:r>
          </a:p>
        </p:txBody>
      </p:sp>
    </p:spTree>
    <p:extLst>
      <p:ext uri="{BB962C8B-B14F-4D97-AF65-F5344CB8AC3E}">
        <p14:creationId xmlns:p14="http://schemas.microsoft.com/office/powerpoint/2010/main" val="1627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/>
              <a:t>TSP Signal Pilot Goals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0" name="Rectangle 9"/>
          <p:cNvSpPr/>
          <p:nvPr/>
        </p:nvSpPr>
        <p:spPr>
          <a:xfrm>
            <a:off x="152400" y="1447800"/>
            <a:ext cx="3962400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0" bIns="91440" numCol="1" rtlCol="0" anchor="ctr"/>
          <a:lstStyle/>
          <a:p>
            <a:pPr marL="509587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Develop software to connect light rail, buses, and municipal signals</a:t>
            </a:r>
          </a:p>
          <a:p>
            <a:pPr marL="509587" lvl="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</a:endParaRPr>
          </a:p>
          <a:p>
            <a:pPr marL="509587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Develop protocols to send and receive TSP requests</a:t>
            </a:r>
          </a:p>
          <a:p>
            <a:pPr marL="509587" lvl="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509587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Create a scalable, transferable, and </a:t>
            </a:r>
            <a:r>
              <a:rPr lang="en-US" sz="2000" dirty="0">
                <a:solidFill>
                  <a:schemeClr val="tx1"/>
                </a:solidFill>
              </a:rPr>
              <a:t>feasible </a:t>
            </a:r>
            <a:r>
              <a:rPr lang="en-US" sz="2000" dirty="0" smtClean="0">
                <a:solidFill>
                  <a:schemeClr val="tx1"/>
                </a:solidFill>
              </a:rPr>
              <a:t>implementation process</a:t>
            </a:r>
          </a:p>
          <a:p>
            <a:pPr marL="509587" lvl="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</a:endParaRPr>
          </a:p>
          <a:p>
            <a:pPr marL="509587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Successfully give priority to MBTA vehicles in the field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642556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 smtClean="0">
                <a:hlinkClick r:id="rId3"/>
              </a:rPr>
              <a:t>Image </a:t>
            </a:r>
            <a:r>
              <a:rPr lang="en-US" sz="600" dirty="0" smtClean="0"/>
              <a:t>by </a:t>
            </a:r>
            <a:r>
              <a:rPr lang="en-US" sz="600" dirty="0" smtClean="0">
                <a:hlinkClick r:id="rId4"/>
              </a:rPr>
              <a:t>Pi.1415926535</a:t>
            </a:r>
            <a:r>
              <a:rPr lang="en-US" sz="600" dirty="0" smtClean="0"/>
              <a:t> licensed under </a:t>
            </a:r>
            <a:r>
              <a:rPr lang="en-US" sz="600" dirty="0">
                <a:hlinkClick r:id="rId5"/>
              </a:rPr>
              <a:t>CC BY-SA 3.0</a:t>
            </a:r>
            <a:endParaRPr lang="en-US" sz="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r="9817"/>
          <a:stretch/>
        </p:blipFill>
        <p:spPr>
          <a:xfrm>
            <a:off x="4114800" y="1371600"/>
            <a:ext cx="4648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TextBox 8">
            <a:hlinkClick r:id="rId4"/>
          </p:cNvPr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 smtClean="0">
                <a:hlinkClick r:id="rId4"/>
              </a:rPr>
              <a:t>Image </a:t>
            </a:r>
            <a:r>
              <a:rPr lang="en-US" sz="600" dirty="0" smtClean="0"/>
              <a:t>by </a:t>
            </a:r>
            <a:r>
              <a:rPr lang="en-US" sz="600" dirty="0" smtClean="0">
                <a:hlinkClick r:id="rId5"/>
              </a:rPr>
              <a:t>Mark </a:t>
            </a:r>
            <a:r>
              <a:rPr lang="en-US" sz="600" dirty="0" err="1" smtClean="0">
                <a:hlinkClick r:id="rId5"/>
              </a:rPr>
              <a:t>Zastrow</a:t>
            </a:r>
            <a:r>
              <a:rPr lang="en-US" sz="600" dirty="0" smtClean="0">
                <a:hlinkClick r:id="rId5"/>
              </a:rPr>
              <a:t> </a:t>
            </a:r>
            <a:r>
              <a:rPr lang="en-US" sz="600" dirty="0" smtClean="0"/>
              <a:t>licensed under </a:t>
            </a:r>
            <a:r>
              <a:rPr lang="en-US" sz="600" dirty="0">
                <a:hlinkClick r:id="rId6"/>
              </a:rPr>
              <a:t>CC BY 2.0</a:t>
            </a:r>
            <a:endParaRPr lang="en-US" sz="600" b="1" u="sng" dirty="0"/>
          </a:p>
        </p:txBody>
      </p:sp>
      <p:sp>
        <p:nvSpPr>
          <p:cNvPr id="12" name="Rectangle 11"/>
          <p:cNvSpPr/>
          <p:nvPr/>
        </p:nvSpPr>
        <p:spPr>
          <a:xfrm>
            <a:off x="-34834" y="-76200"/>
            <a:ext cx="9178834" cy="6934200"/>
          </a:xfrm>
          <a:prstGeom prst="rect">
            <a:avLst/>
          </a:prstGeom>
          <a:solidFill>
            <a:schemeClr val="accent5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12" y="3427355"/>
            <a:ext cx="913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u="sng" dirty="0" smtClean="0">
                <a:solidFill>
                  <a:schemeClr val="bg1"/>
                </a:solidFill>
                <a:latin typeface="+mj-lt"/>
              </a:rPr>
              <a:t>TSP Signal Pilot</a:t>
            </a:r>
          </a:p>
        </p:txBody>
      </p:sp>
    </p:spTree>
    <p:extLst>
      <p:ext uri="{BB962C8B-B14F-4D97-AF65-F5344CB8AC3E}">
        <p14:creationId xmlns:p14="http://schemas.microsoft.com/office/powerpoint/2010/main" val="26849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</p:spPr>
        <p:txBody>
          <a:bodyPr/>
          <a:lstStyle/>
          <a:p>
            <a:r>
              <a:rPr lang="en-US" sz="2400" b="0" dirty="0" smtClean="0"/>
              <a:t>TSP Signal Pilot Summary</a:t>
            </a:r>
            <a:endParaRPr lang="en-US" sz="2400" b="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879133"/>
              </p:ext>
            </p:extLst>
          </p:nvPr>
        </p:nvGraphicFramePr>
        <p:xfrm>
          <a:off x="304800" y="2667000"/>
          <a:ext cx="8593014" cy="3476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314"/>
                <a:gridCol w="2315401"/>
                <a:gridCol w="1305498"/>
                <a:gridCol w="1371600"/>
                <a:gridCol w="1219201"/>
              </a:tblGrid>
              <a:tr h="589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Signal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Arterial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Mode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City/Town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Route or Branch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10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Brookline St. (IB/OB)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Massachusetts Ave.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Cambridge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CT1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0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Carlton St. (IB)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Beacon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Light Rail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Brookline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Branch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03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Evans Way (IB/OB)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Huntington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Ave.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Light Rail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Boston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Branch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03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Longwood Ave. (IB)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Huntington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Ave.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Light Rail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Boston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Branch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03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Saint </a:t>
                      </a: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Mary’s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St.</a:t>
                      </a:r>
                      <a:r>
                        <a:rPr lang="en-CA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(OB)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Commonwealth Ave.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Light Rail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Boston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Branch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49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Silber Way (IB)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Commonwealth Ave.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Light Rail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Boston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 </a:t>
                      </a:r>
                      <a:r>
                        <a:rPr lang="en-CA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branch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1421257"/>
            <a:ext cx="8440614" cy="1169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2" tIns="45716" rIns="91432" bIns="45716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Eight signals at six intersections in three municipalities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Two modes: bus and light rail; three Green Line branches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Varying </a:t>
            </a:r>
            <a:r>
              <a:rPr lang="en-US" sz="2000" dirty="0" smtClean="0">
                <a:solidFill>
                  <a:schemeClr val="tx1"/>
                </a:solidFill>
              </a:rPr>
              <a:t>data collection time periods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dirty="0" smtClean="0">
                <a:solidFill>
                  <a:schemeClr val="tx1"/>
                </a:solidFill>
              </a:rPr>
              <a:t>5 </a:t>
            </a:r>
            <a:r>
              <a:rPr lang="en-US" sz="2000" dirty="0">
                <a:solidFill>
                  <a:schemeClr val="tx1"/>
                </a:solidFill>
              </a:rPr>
              <a:t>to 9 </a:t>
            </a:r>
            <a:r>
              <a:rPr lang="en-US" sz="2000" dirty="0" smtClean="0">
                <a:solidFill>
                  <a:schemeClr val="tx1"/>
                </a:solidFill>
              </a:rPr>
              <a:t>days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 smtClean="0">
                <a:hlinkClick r:id="rId3" invalidUrl="https://en.wikipedia.org/wiki/Green_Line_&quot;B&quot;_Branch"/>
              </a:rPr>
              <a:t>Image </a:t>
            </a:r>
            <a:r>
              <a:rPr lang="en-US" sz="600" dirty="0" smtClean="0"/>
              <a:t>by </a:t>
            </a:r>
            <a:r>
              <a:rPr lang="en-US" sz="600" dirty="0" smtClean="0">
                <a:hlinkClick r:id="rId4"/>
              </a:rPr>
              <a:t>Adam E. Moreira</a:t>
            </a:r>
            <a:r>
              <a:rPr lang="en-US" sz="600" dirty="0" smtClean="0"/>
              <a:t> licensed under </a:t>
            </a:r>
            <a:r>
              <a:rPr lang="en-US" sz="600" dirty="0" smtClean="0">
                <a:hlinkClick r:id="rId5"/>
              </a:rPr>
              <a:t>CC BY-SA 3.0</a:t>
            </a:r>
            <a:endParaRPr lang="en-US" sz="600" b="1" u="sng" dirty="0" smtClean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1371600"/>
            <a:ext cx="3810000" cy="480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/>
            <a:r>
              <a:rPr lang="en-US" sz="2000" dirty="0" smtClean="0">
                <a:solidFill>
                  <a:schemeClr val="tx1"/>
                </a:solidFill>
              </a:rPr>
              <a:t>Results from 9 days </a:t>
            </a:r>
            <a:r>
              <a:rPr lang="en-US" sz="2000" dirty="0">
                <a:solidFill>
                  <a:schemeClr val="tx1"/>
                </a:solidFill>
              </a:rPr>
              <a:t>of data </a:t>
            </a:r>
            <a:r>
              <a:rPr lang="en-US" sz="2000" dirty="0" smtClean="0">
                <a:solidFill>
                  <a:schemeClr val="tx1"/>
                </a:solidFill>
              </a:rPr>
              <a:t>from 5 signals at AM peak:</a:t>
            </a:r>
            <a:endParaRPr lang="en-US" sz="2000" dirty="0">
              <a:solidFill>
                <a:schemeClr val="tx1"/>
              </a:solidFill>
            </a:endParaRPr>
          </a:p>
          <a:p>
            <a:pPr marL="45720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800" dirty="0" smtClean="0">
              <a:solidFill>
                <a:schemeClr val="tx1"/>
              </a:solidFill>
            </a:endParaRPr>
          </a:p>
          <a:p>
            <a:pPr marL="45720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Priority was granted 390 times</a:t>
            </a:r>
          </a:p>
          <a:p>
            <a:pPr marL="45720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45720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Green-light-time extended by 14 seconds (average)</a:t>
            </a:r>
          </a:p>
          <a:p>
            <a:pPr marL="45720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45720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Red-light-time reduced by 8 </a:t>
            </a:r>
            <a:r>
              <a:rPr lang="en-US" dirty="0">
                <a:solidFill>
                  <a:schemeClr val="tx1"/>
                </a:solidFill>
              </a:rPr>
              <a:t>seconds </a:t>
            </a:r>
            <a:r>
              <a:rPr lang="en-US" dirty="0" smtClean="0">
                <a:solidFill>
                  <a:schemeClr val="tx1"/>
                </a:solidFill>
              </a:rPr>
              <a:t>(average)</a:t>
            </a:r>
          </a:p>
          <a:p>
            <a:pPr marL="45720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45720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No demonstrable negative effect to general traffic</a:t>
            </a:r>
          </a:p>
          <a:p>
            <a:pPr marL="45720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tx1"/>
              </a:solidFill>
            </a:endParaRPr>
          </a:p>
          <a:p>
            <a:pPr marL="45720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Operational since May 2017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</p:spPr>
        <p:txBody>
          <a:bodyPr/>
          <a:lstStyle/>
          <a:p>
            <a:r>
              <a:rPr lang="en-US" sz="2400" b="0" dirty="0" smtClean="0"/>
              <a:t>Signal Pilot Results – Green Line B &amp; E Branches</a:t>
            </a:r>
            <a:endParaRPr lang="en-US" sz="24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0714"/>
          <a:stretch/>
        </p:blipFill>
        <p:spPr>
          <a:xfrm>
            <a:off x="4343400" y="1371600"/>
            <a:ext cx="4495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 smtClean="0">
                <a:hlinkClick r:id="rId3" invalidUrl="https://en.wikipedia.org/wiki/Green_Line_&quot;B&quot;_Branch"/>
              </a:rPr>
              <a:t>Image </a:t>
            </a:r>
            <a:r>
              <a:rPr lang="en-US" sz="600" dirty="0" smtClean="0"/>
              <a:t>by </a:t>
            </a:r>
            <a:r>
              <a:rPr lang="en-US" sz="600" dirty="0" smtClean="0">
                <a:hlinkClick r:id="rId4"/>
              </a:rPr>
              <a:t>Adam E. Moreira</a:t>
            </a:r>
            <a:r>
              <a:rPr lang="en-US" sz="600" dirty="0" smtClean="0"/>
              <a:t> licensed under </a:t>
            </a:r>
            <a:r>
              <a:rPr lang="en-US" sz="600" dirty="0" smtClean="0">
                <a:hlinkClick r:id="rId5"/>
              </a:rPr>
              <a:t>CC BY-SA 3.0</a:t>
            </a:r>
            <a:endParaRPr lang="en-US" sz="600" b="1" u="sng" dirty="0" smtClean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295400"/>
            <a:ext cx="3967633" cy="480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/>
            <a:r>
              <a:rPr lang="en-US" sz="2000" dirty="0" smtClean="0">
                <a:solidFill>
                  <a:schemeClr val="tx1"/>
                </a:solidFill>
              </a:rPr>
              <a:t>Results from 5 days of data from 1 signal at AM peak:</a:t>
            </a:r>
          </a:p>
          <a:p>
            <a:pPr lvl="0"/>
            <a:endParaRPr lang="en-US" sz="12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Priority was granted 83 times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Green-light-time extended by 10 seconds (average)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Red-light-time reduced by 6 </a:t>
            </a:r>
            <a:r>
              <a:rPr lang="en-US" dirty="0">
                <a:solidFill>
                  <a:schemeClr val="tx1"/>
                </a:solidFill>
              </a:rPr>
              <a:t>seconds </a:t>
            </a:r>
            <a:r>
              <a:rPr lang="en-US" dirty="0" smtClean="0">
                <a:solidFill>
                  <a:schemeClr val="tx1"/>
                </a:solidFill>
              </a:rPr>
              <a:t>(average)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No demonstrable negative effect to general traffic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Operational since June 2017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</p:spPr>
        <p:txBody>
          <a:bodyPr/>
          <a:lstStyle/>
          <a:p>
            <a:r>
              <a:rPr lang="en-US" sz="2400" b="0" dirty="0" smtClean="0"/>
              <a:t>Signal Pilot Results –Green Line C Branch</a:t>
            </a:r>
            <a:endParaRPr lang="en-US" sz="24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r="14286"/>
          <a:stretch/>
        </p:blipFill>
        <p:spPr>
          <a:xfrm>
            <a:off x="4419600" y="1447800"/>
            <a:ext cx="4343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</p:spPr>
        <p:txBody>
          <a:bodyPr/>
          <a:lstStyle/>
          <a:p>
            <a:r>
              <a:rPr lang="en-US" sz="2400" b="0" dirty="0" smtClean="0"/>
              <a:t>Signal Pilot Results – Bus Routes 1 &amp; CT1 </a:t>
            </a:r>
            <a:r>
              <a:rPr lang="en-US" sz="1800" b="0" dirty="0" smtClean="0"/>
              <a:t>(Video)</a:t>
            </a:r>
            <a:endParaRPr lang="en-US" sz="1800" b="0" dirty="0"/>
          </a:p>
        </p:txBody>
      </p:sp>
      <p:pic>
        <p:nvPicPr>
          <p:cNvPr id="2" name="TSP-CentralSquare-v2-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2684" y="1497796"/>
            <a:ext cx="8365067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</p:spPr>
        <p:txBody>
          <a:bodyPr/>
          <a:lstStyle/>
          <a:p>
            <a:r>
              <a:rPr lang="en-US" sz="2400" b="0" dirty="0" smtClean="0"/>
              <a:t>Signal Pilot Results – Lessons Learned</a:t>
            </a:r>
            <a:endParaRPr lang="en-US" sz="24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14078"/>
          <a:stretch/>
        </p:blipFill>
        <p:spPr>
          <a:xfrm>
            <a:off x="4267200" y="1374648"/>
            <a:ext cx="4495800" cy="4873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1371600"/>
            <a:ext cx="3962400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2880" bIns="91440" numCol="1" rtlCol="0" anchor="ctr"/>
          <a:lstStyle/>
          <a:p>
            <a:pPr marL="509587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TSP moves buses and train through signals faster.</a:t>
            </a:r>
          </a:p>
          <a:p>
            <a:pPr marL="509587" lvl="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509587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Impact on customers is difficult to measure at the signal-level. A corridor approach is recommended. </a:t>
            </a:r>
          </a:p>
          <a:p>
            <a:pPr marL="509587" lvl="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509587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Success depends on fast processing time, municipal support, and internal resources.</a:t>
            </a:r>
          </a:p>
        </p:txBody>
      </p:sp>
    </p:spTree>
    <p:extLst>
      <p:ext uri="{BB962C8B-B14F-4D97-AF65-F5344CB8AC3E}">
        <p14:creationId xmlns:p14="http://schemas.microsoft.com/office/powerpoint/2010/main" val="268503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" y="0"/>
            <a:ext cx="917883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00800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800" dirty="0"/>
              <a:t>Image </a:t>
            </a:r>
            <a:r>
              <a:rPr lang="en-US" sz="800" dirty="0" smtClean="0"/>
              <a:t>Credit: @</a:t>
            </a:r>
            <a:r>
              <a:rPr lang="en-US" sz="800" dirty="0" err="1" smtClean="0"/>
              <a:t>milesonthembta</a:t>
            </a:r>
            <a:endParaRPr lang="en-US" sz="800" b="1" u="sng" dirty="0" smtClean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1922" y="-76200"/>
            <a:ext cx="9178834" cy="6934200"/>
          </a:xfrm>
          <a:prstGeom prst="rect">
            <a:avLst/>
          </a:prstGeom>
          <a:solidFill>
            <a:schemeClr val="accent5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49010" y="3427355"/>
            <a:ext cx="919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Proposed TSP Corridor Pilots</a:t>
            </a:r>
          </a:p>
        </p:txBody>
      </p:sp>
    </p:spTree>
    <p:extLst>
      <p:ext uri="{BB962C8B-B14F-4D97-AF65-F5344CB8AC3E}">
        <p14:creationId xmlns:p14="http://schemas.microsoft.com/office/powerpoint/2010/main" val="38093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/>
              <a:t>Overview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/>
              <a:t>Image Source: </a:t>
            </a:r>
            <a:r>
              <a:rPr lang="en-US" sz="600" dirty="0" smtClean="0"/>
              <a:t>AC Transit</a:t>
            </a:r>
            <a:endParaRPr lang="en-US" sz="600" b="1" u="sng" dirty="0" smtClean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752600"/>
            <a:ext cx="4829175" cy="3962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231" y="1758726"/>
            <a:ext cx="1295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/>
            <a:endParaRPr lang="en-US" b="1" u="sng" dirty="0" smtClean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8642" y="1371600"/>
            <a:ext cx="3845358" cy="4809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numCol="1" rtlCol="0" anchor="ctr"/>
          <a:lstStyle/>
          <a:p>
            <a:pPr marL="37719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Service Delivery Context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37719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About TSP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37719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MBTA TSP Strategy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37719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TSP Signal Pilot Results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37719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Proposed TSP Corridor Pilots</a:t>
            </a:r>
          </a:p>
          <a:p>
            <a:pPr marL="377190" indent="-285750"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37719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Proposed TSP Roll Out Strategy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5400" y="5606534"/>
            <a:ext cx="381000" cy="3370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/>
            <a:endParaRPr lang="en-US" b="1" u="sng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786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829056"/>
            <a:ext cx="8229600" cy="466344"/>
          </a:xfrm>
        </p:spPr>
        <p:txBody>
          <a:bodyPr/>
          <a:lstStyle/>
          <a:p>
            <a:r>
              <a:rPr lang="en-US" sz="2400" b="0" dirty="0" smtClean="0"/>
              <a:t>Four TSP </a:t>
            </a:r>
            <a:r>
              <a:rPr lang="en-US" sz="2400" b="0" dirty="0"/>
              <a:t>Corridor </a:t>
            </a:r>
            <a:r>
              <a:rPr lang="en-US" sz="2400" b="0" dirty="0" smtClean="0"/>
              <a:t>Pilots Proposed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r="23554"/>
          <a:stretch/>
        </p:blipFill>
        <p:spPr>
          <a:xfrm>
            <a:off x="3962400" y="1371600"/>
            <a:ext cx="4800601" cy="4857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1" y="1371600"/>
            <a:ext cx="3429000" cy="485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Beacon </a:t>
            </a:r>
            <a:r>
              <a:rPr lang="en-US" sz="2000" dirty="0">
                <a:solidFill>
                  <a:schemeClr val="tx1"/>
                </a:solidFill>
              </a:rPr>
              <a:t>Street in Brookline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Commonwealth Avenue in Boston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Huntington Avenue in Boston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Massachusetts Avenue in Cambridge</a:t>
            </a:r>
          </a:p>
        </p:txBody>
      </p:sp>
    </p:spTree>
    <p:extLst>
      <p:ext uri="{BB962C8B-B14F-4D97-AF65-F5344CB8AC3E}">
        <p14:creationId xmlns:p14="http://schemas.microsoft.com/office/powerpoint/2010/main" val="17345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829056"/>
            <a:ext cx="8229600" cy="466344"/>
          </a:xfrm>
        </p:spPr>
        <p:txBody>
          <a:bodyPr/>
          <a:lstStyle/>
          <a:p>
            <a:r>
              <a:rPr lang="en-US" sz="2400" b="0" dirty="0" smtClean="0"/>
              <a:t>Proposed Green Line Pilot Corridors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 smtClean="0">
                <a:hlinkClick r:id="rId3" invalidUrl="https://en.wikipedia.org/wiki/St._Paul_Street_(MBTA_Green_Line_&quot;C&quot;_Branch_station)"/>
              </a:rPr>
              <a:t>Image </a:t>
            </a:r>
            <a:r>
              <a:rPr lang="en-US" sz="600" dirty="0" smtClean="0"/>
              <a:t>by </a:t>
            </a:r>
            <a:r>
              <a:rPr lang="en-US" sz="600" dirty="0" smtClean="0">
                <a:hlinkClick r:id="rId4"/>
              </a:rPr>
              <a:t>Pi.1415926535</a:t>
            </a:r>
            <a:r>
              <a:rPr lang="en-US" sz="600" dirty="0" smtClean="0"/>
              <a:t> </a:t>
            </a:r>
            <a:r>
              <a:rPr lang="en-US" sz="600" dirty="0"/>
              <a:t>licensed </a:t>
            </a:r>
            <a:r>
              <a:rPr lang="en-US" sz="600" dirty="0" smtClean="0"/>
              <a:t>under </a:t>
            </a:r>
            <a:r>
              <a:rPr lang="en-US" sz="600" dirty="0" smtClean="0">
                <a:hlinkClick r:id="rId5"/>
              </a:rPr>
              <a:t>CC BY-SA 3.0</a:t>
            </a:r>
            <a:endParaRPr lang="en-US" sz="600" b="1" u="sng" dirty="0" smtClean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684" y="1371600"/>
            <a:ext cx="4495800" cy="485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Beacon Street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9 </a:t>
            </a:r>
            <a:r>
              <a:rPr lang="en-US" dirty="0">
                <a:solidFill>
                  <a:schemeClr val="tx1"/>
                </a:solidFill>
              </a:rPr>
              <a:t>additional signals </a:t>
            </a:r>
            <a:r>
              <a:rPr lang="en-US" dirty="0" smtClean="0">
                <a:solidFill>
                  <a:schemeClr val="tx1"/>
                </a:solidFill>
              </a:rPr>
              <a:t>serving </a:t>
            </a:r>
            <a:r>
              <a:rPr lang="en-US" dirty="0">
                <a:solidFill>
                  <a:schemeClr val="tx1"/>
                </a:solidFill>
              </a:rPr>
              <a:t>the Green Line C branch</a:t>
            </a:r>
          </a:p>
          <a:p>
            <a:pPr lvl="0"/>
            <a:endParaRPr lang="en-US" sz="2000" dirty="0" smtClean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Commonwealth Avenue: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20 additional signals serving the Green Line B branch</a:t>
            </a:r>
          </a:p>
          <a:p>
            <a:pPr lvl="0"/>
            <a:endParaRPr lang="en-US" dirty="0" smtClean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Huntington Avenue:</a:t>
            </a:r>
            <a:endParaRPr lang="en-US" sz="20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10 additional signals serving the Green Line E branch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 r="28259"/>
          <a:stretch/>
        </p:blipFill>
        <p:spPr>
          <a:xfrm>
            <a:off x="4953000" y="1371599"/>
            <a:ext cx="3886200" cy="48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829056"/>
            <a:ext cx="8229600" cy="466344"/>
          </a:xfrm>
        </p:spPr>
        <p:txBody>
          <a:bodyPr/>
          <a:lstStyle/>
          <a:p>
            <a:r>
              <a:rPr lang="en-US" sz="2400" b="0" dirty="0" smtClean="0"/>
              <a:t>Proposed Bus Pilot Corridor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2" name="Rectangle 11"/>
          <p:cNvSpPr/>
          <p:nvPr/>
        </p:nvSpPr>
        <p:spPr>
          <a:xfrm>
            <a:off x="381000" y="1371600"/>
            <a:ext cx="4343400" cy="485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Massachusetts Avenue: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50 additional signals between the Boston and Arlington borders in Cambridge.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Serving segments of bus routes: 1, CT1, 47, 64, 68, 69, 70, 70A, 71, 72, 73, 74, 75, 77, 77A, 78, 83, 86, 96</a:t>
            </a:r>
            <a:endParaRPr lang="en-US" sz="1900" dirty="0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/>
              <a:t>Image Source: @</a:t>
            </a:r>
            <a:r>
              <a:rPr lang="en-US" sz="600" dirty="0" err="1"/>
              <a:t>milesontheMBTA</a:t>
            </a:r>
            <a:endParaRPr lang="en-US" sz="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r="15294"/>
          <a:stretch/>
        </p:blipFill>
        <p:spPr>
          <a:xfrm>
            <a:off x="4754211" y="1524000"/>
            <a:ext cx="4084989" cy="44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684" y="869537"/>
            <a:ext cx="7751547" cy="466344"/>
          </a:xfrm>
        </p:spPr>
        <p:txBody>
          <a:bodyPr/>
          <a:lstStyle/>
          <a:p>
            <a:r>
              <a:rPr lang="en-US" sz="2400" b="0" dirty="0" smtClean="0"/>
              <a:t>Estimated Cost for Proposed Corridor Pilots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111204"/>
              </p:ext>
            </p:extLst>
          </p:nvPr>
        </p:nvGraphicFramePr>
        <p:xfrm>
          <a:off x="1524000" y="1440890"/>
          <a:ext cx="6019800" cy="396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262"/>
                <a:gridCol w="3285392"/>
                <a:gridCol w="1077146"/>
              </a:tblGrid>
              <a:tr h="7600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City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or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Town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Pilot Corridor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# Signals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Boston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Commonwealth Avenue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</a:t>
                      </a:r>
                      <a:endParaRPr lang="en-US" sz="2000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Boston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Huntington Avenue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Brookline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Beacon Street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Cambridge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Massachusetts</a:t>
                      </a:r>
                      <a:r>
                        <a:rPr lang="en-US" sz="2000" baseline="0" dirty="0" smtClean="0"/>
                        <a:t> Avenue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89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571500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</a:rPr>
              <a:t>Estimated pilot cost: $1.125 million, or $12,640 per signal</a:t>
            </a:r>
          </a:p>
        </p:txBody>
      </p:sp>
    </p:spTree>
    <p:extLst>
      <p:ext uri="{BB962C8B-B14F-4D97-AF65-F5344CB8AC3E}">
        <p14:creationId xmlns:p14="http://schemas.microsoft.com/office/powerpoint/2010/main" val="37497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3"/>
          <a:stretch/>
        </p:blipFill>
        <p:spPr>
          <a:xfrm>
            <a:off x="-1" y="17244"/>
            <a:ext cx="9144001" cy="68407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00800"/>
            <a:ext cx="914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1000" dirty="0" smtClean="0">
                <a:hlinkClick r:id="rId4"/>
              </a:rPr>
              <a:t>Image</a:t>
            </a:r>
            <a:r>
              <a:rPr lang="en-US" sz="1000" dirty="0" smtClean="0"/>
              <a:t> by </a:t>
            </a:r>
            <a:r>
              <a:rPr lang="en-US" sz="1000" dirty="0" smtClean="0">
                <a:hlinkClick r:id="rId5"/>
              </a:rPr>
              <a:t>Eric </a:t>
            </a:r>
            <a:r>
              <a:rPr lang="en-US" sz="1000" dirty="0" err="1" smtClean="0">
                <a:hlinkClick r:id="rId5"/>
              </a:rPr>
              <a:t>Kilby</a:t>
            </a:r>
            <a:r>
              <a:rPr lang="en-US" sz="1000" dirty="0" smtClean="0">
                <a:hlinkClick r:id="rId5"/>
              </a:rPr>
              <a:t> </a:t>
            </a:r>
            <a:r>
              <a:rPr lang="en-US" sz="1000" dirty="0" smtClean="0"/>
              <a:t>licensed under </a:t>
            </a:r>
            <a:r>
              <a:rPr lang="en-US" sz="1000" dirty="0" smtClean="0">
                <a:hlinkClick r:id="rId6"/>
              </a:rPr>
              <a:t>CC BY-SA 2.0</a:t>
            </a:r>
            <a:endParaRPr lang="en-US" sz="1000" b="1" u="sng" dirty="0" smtClean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78" y="0"/>
            <a:ext cx="9099222" cy="6857999"/>
          </a:xfrm>
          <a:prstGeom prst="rect">
            <a:avLst/>
          </a:prstGeom>
          <a:solidFill>
            <a:schemeClr val="accent5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34273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Proposed TSP Roll Out Strategy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/>
              <a:t>Post-Pilot TSP Roll Out Strategy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 smtClean="0">
                <a:hlinkClick r:id="rId3"/>
              </a:rPr>
              <a:t>Image </a:t>
            </a:r>
            <a:r>
              <a:rPr lang="en-US" sz="600" dirty="0" smtClean="0"/>
              <a:t>by </a:t>
            </a:r>
            <a:r>
              <a:rPr lang="en-US" sz="600" dirty="0" smtClean="0">
                <a:hlinkClick r:id="rId4" tooltip="User:Pi.1415926535"/>
              </a:rPr>
              <a:t>Pi.1415926535</a:t>
            </a:r>
            <a:r>
              <a:rPr lang="en-US" sz="600" dirty="0" smtClean="0"/>
              <a:t> licensed under </a:t>
            </a:r>
            <a:r>
              <a:rPr lang="en-US" sz="600" dirty="0">
                <a:hlinkClick r:id="rId5"/>
              </a:rPr>
              <a:t>CC BY-SA </a:t>
            </a:r>
            <a:r>
              <a:rPr lang="en-US" sz="600" dirty="0" smtClean="0">
                <a:hlinkClick r:id="rId5"/>
              </a:rPr>
              <a:t>3.0</a:t>
            </a:r>
            <a:endParaRPr lang="en-US" sz="600" b="1" u="sng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3" t="8198" r="16871" b="9835"/>
          <a:stretch/>
        </p:blipFill>
        <p:spPr>
          <a:xfrm>
            <a:off x="3810000" y="1442499"/>
            <a:ext cx="4953000" cy="4738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00" y="1442498"/>
            <a:ext cx="3352800" cy="4738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Focus on high-ridership, high-delay corridors</a:t>
            </a:r>
          </a:p>
          <a:p>
            <a:pPr marL="457200" indent="-457200">
              <a:buFont typeface="+mj-lt"/>
              <a:buAutoNum type="arabicPeriod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“Piggyback” on other traffic signal projects to add TSP</a:t>
            </a:r>
          </a:p>
          <a:p>
            <a:pPr marL="457200" indent="-457200"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Emphasis on municipalities eager to partner</a:t>
            </a:r>
          </a:p>
          <a:p>
            <a:pPr marL="457200" indent="-457200">
              <a:buFont typeface="+mj-lt"/>
              <a:buAutoNum type="arabicPeriod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Concentrate on dedicated bus lane corridor candidates</a:t>
            </a:r>
          </a:p>
        </p:txBody>
      </p:sp>
    </p:spTree>
    <p:extLst>
      <p:ext uri="{BB962C8B-B14F-4D97-AF65-F5344CB8AC3E}">
        <p14:creationId xmlns:p14="http://schemas.microsoft.com/office/powerpoint/2010/main" val="35703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1" y="830808"/>
            <a:ext cx="7751547" cy="466344"/>
          </a:xfrm>
        </p:spPr>
        <p:txBody>
          <a:bodyPr/>
          <a:lstStyle/>
          <a:p>
            <a:r>
              <a:rPr lang="en-US" sz="2400" b="0" dirty="0" smtClean="0"/>
              <a:t>Roll Out: High Ridership &amp; High Delay TSP Corridors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00800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</a:rPr>
              <a:t>Image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</a:rPr>
              <a:t>by CTPS</a:t>
            </a:r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4732076" y="1418470"/>
            <a:ext cx="4107124" cy="4753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74320" lvl="0"/>
            <a:r>
              <a:rPr lang="en-US" sz="2000" dirty="0" smtClean="0">
                <a:solidFill>
                  <a:schemeClr val="tx1"/>
                </a:solidFill>
              </a:rPr>
              <a:t>2016 CTPS study of high-ridership bus corridors with high rates of delay.</a:t>
            </a:r>
          </a:p>
          <a:p>
            <a:pPr lvl="0"/>
            <a:endParaRPr lang="en-US" sz="2000" b="1" dirty="0" smtClean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Roads identified in 20 communities serving dozens of MBTA bus routes.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All Key Bus Routes operate on parts of these corridors.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418470"/>
            <a:ext cx="4274875" cy="47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3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829056"/>
            <a:ext cx="8229600" cy="466344"/>
          </a:xfrm>
        </p:spPr>
        <p:txBody>
          <a:bodyPr/>
          <a:lstStyle/>
          <a:p>
            <a:r>
              <a:rPr lang="en-US" sz="2400" b="0" dirty="0" smtClean="0"/>
              <a:t>Roll Out: Piggybacking on Existing Projects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/>
              <a:t>Image Credit: @</a:t>
            </a:r>
            <a:r>
              <a:rPr lang="en-US" sz="600" dirty="0" err="1"/>
              <a:t>milesonthembta</a:t>
            </a:r>
            <a:endParaRPr lang="en-US" sz="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r="25882"/>
          <a:stretch/>
        </p:blipFill>
        <p:spPr>
          <a:xfrm>
            <a:off x="4419600" y="1390650"/>
            <a:ext cx="4343400" cy="48577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00" y="1314450"/>
            <a:ext cx="3962400" cy="4857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91440" lvl="0"/>
            <a:r>
              <a:rPr lang="en-US" sz="2000" u="sng" dirty="0" smtClean="0">
                <a:solidFill>
                  <a:schemeClr val="tx1"/>
                </a:solidFill>
              </a:rPr>
              <a:t>Case Study</a:t>
            </a:r>
            <a:r>
              <a:rPr lang="en-US" sz="2000" dirty="0" smtClean="0">
                <a:solidFill>
                  <a:schemeClr val="tx1"/>
                </a:solidFill>
              </a:rPr>
              <a:t>: Blue Hill Ave. &amp; Warren St. Traffic Signal Improvement Project</a:t>
            </a:r>
          </a:p>
          <a:p>
            <a:pPr marL="91440" lvl="0"/>
            <a:endParaRPr lang="en-US" b="1" dirty="0">
              <a:solidFill>
                <a:schemeClr val="tx1"/>
              </a:solidFill>
            </a:endParaRPr>
          </a:p>
          <a:p>
            <a:pPr marL="36576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Joint Highway/BTD initiative to rebuild 16 intersections, including new traffic signals by 2019 </a:t>
            </a:r>
            <a:endParaRPr lang="en-US" dirty="0">
              <a:solidFill>
                <a:schemeClr val="tx1"/>
              </a:solidFill>
            </a:endParaRPr>
          </a:p>
          <a:p>
            <a:pPr marL="365760" lvl="0" indent="-285750">
              <a:buFont typeface="Wingdings" panose="05000000000000000000" pitchFamily="2" charset="2"/>
              <a:buChar char="Ø"/>
            </a:pPr>
            <a:endParaRPr lang="en-US" sz="1400" b="1" dirty="0" smtClean="0">
              <a:solidFill>
                <a:schemeClr val="tx1"/>
              </a:solidFill>
            </a:endParaRPr>
          </a:p>
          <a:p>
            <a:pPr marL="365760" lvl="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MBTA is working to ensure that TSP is included in the project during design.</a:t>
            </a:r>
          </a:p>
          <a:p>
            <a:pPr marL="365760" lvl="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tx1"/>
              </a:solidFill>
            </a:endParaRPr>
          </a:p>
          <a:p>
            <a:pPr marL="36576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Touching on bus </a:t>
            </a:r>
            <a:r>
              <a:rPr lang="en-US" dirty="0">
                <a:solidFill>
                  <a:schemeClr val="tx1"/>
                </a:solidFill>
              </a:rPr>
              <a:t>routes 14, 19, 23, 28, 29, </a:t>
            </a:r>
            <a:r>
              <a:rPr lang="en-US" dirty="0" smtClean="0">
                <a:solidFill>
                  <a:schemeClr val="tx1"/>
                </a:solidFill>
              </a:rPr>
              <a:t>44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8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5"/>
          <a:stretch/>
        </p:blipFill>
        <p:spPr>
          <a:xfrm>
            <a:off x="-1" y="0"/>
            <a:ext cx="9144001" cy="716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78834" cy="7162800"/>
          </a:xfrm>
          <a:prstGeom prst="rect">
            <a:avLst/>
          </a:prstGeom>
          <a:solidFill>
            <a:schemeClr val="accent5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34273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Thank you!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 smtClean="0">
                <a:hlinkClick r:id="rId4"/>
              </a:rPr>
              <a:t>Image </a:t>
            </a:r>
            <a:r>
              <a:rPr lang="en-US" sz="600" dirty="0" smtClean="0"/>
              <a:t>by </a:t>
            </a:r>
            <a:r>
              <a:rPr lang="en-US" sz="600" dirty="0" smtClean="0">
                <a:hlinkClick r:id="rId5"/>
              </a:rPr>
              <a:t>Pi.1415926535</a:t>
            </a:r>
            <a:r>
              <a:rPr lang="en-US" sz="600" dirty="0" smtClean="0"/>
              <a:t> licensed under </a:t>
            </a:r>
            <a:r>
              <a:rPr lang="en-US" sz="600" dirty="0">
                <a:hlinkClick r:id="rId6"/>
              </a:rPr>
              <a:t>CC BY-SA 3.0</a:t>
            </a:r>
            <a:endParaRPr lang="en-US" sz="600" b="1" u="sng" dirty="0"/>
          </a:p>
        </p:txBody>
      </p:sp>
    </p:spTree>
    <p:extLst>
      <p:ext uri="{BB962C8B-B14F-4D97-AF65-F5344CB8AC3E}">
        <p14:creationId xmlns:p14="http://schemas.microsoft.com/office/powerpoint/2010/main" val="28748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5800" y="3427355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u="sng" dirty="0" smtClean="0">
                <a:solidFill>
                  <a:schemeClr val="bg1"/>
                </a:solidFill>
                <a:latin typeface="+mj-lt"/>
              </a:rPr>
              <a:t>Service Delivery Context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/>
              <a:t>Image Source: </a:t>
            </a:r>
            <a:r>
              <a:rPr lang="en-US" sz="600" dirty="0" smtClean="0"/>
              <a:t>@</a:t>
            </a:r>
            <a:r>
              <a:rPr lang="en-US" sz="600" dirty="0" err="1" smtClean="0"/>
              <a:t>milesontheMBTA</a:t>
            </a:r>
            <a:endParaRPr lang="en-US" sz="600" b="1" u="sng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8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686" y="797900"/>
            <a:ext cx="7751547" cy="466344"/>
          </a:xfrm>
        </p:spPr>
        <p:txBody>
          <a:bodyPr lIns="73298" tIns="36649" rIns="73298" bIns="36649" anchor="ctr"/>
          <a:lstStyle/>
          <a:p>
            <a:pPr>
              <a:lnSpc>
                <a:spcPct val="100000"/>
              </a:lnSpc>
            </a:pPr>
            <a:r>
              <a:rPr lang="en-US" sz="2400" b="0" dirty="0" smtClean="0">
                <a:solidFill>
                  <a:srgbClr val="00269E"/>
                </a:solidFill>
                <a:latin typeface="Arial" pitchFamily="34" charset="0"/>
                <a:cs typeface="Arial" pitchFamily="34" charset="0"/>
              </a:rPr>
              <a:t>TSP in Service Delivery Context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7200" y="1981200"/>
            <a:ext cx="2971800" cy="372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2" tIns="45716" rIns="91432" bIns="45716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Optimal service delivery means trains/buses arrive within their scheduled headway, and with enough space for all passengers to board. </a:t>
            </a:r>
          </a:p>
        </p:txBody>
      </p:sp>
      <p:graphicFrame>
        <p:nvGraphicFramePr>
          <p:cNvPr id="45" name="Diagram 44"/>
          <p:cNvGraphicFramePr/>
          <p:nvPr>
            <p:extLst>
              <p:ext uri="{D42A27DB-BD31-4B8C-83A1-F6EECF244321}">
                <p14:modId xmlns:p14="http://schemas.microsoft.com/office/powerpoint/2010/main" val="65628559"/>
              </p:ext>
            </p:extLst>
          </p:nvPr>
        </p:nvGraphicFramePr>
        <p:xfrm>
          <a:off x="2590800" y="1371600"/>
          <a:ext cx="6440061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3"/>
          <p:cNvSpPr txBox="1">
            <a:spLocks/>
          </p:cNvSpPr>
          <p:nvPr/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rPr>
              <a:t>Transit Signal Priority</a:t>
            </a:r>
            <a:endParaRPr lang="en-US" sz="1100" dirty="0">
              <a:solidFill>
                <a:srgbClr val="00269E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705600" y="2772719"/>
            <a:ext cx="2325261" cy="1189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458200" cy="48727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/>
              <a:t>TSP: A Tactical Tool</a:t>
            </a:r>
            <a:endParaRPr lang="en-US" sz="24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/>
              <a:t>Transit Signal Priority</a:t>
            </a:r>
          </a:p>
        </p:txBody>
      </p:sp>
      <p:sp>
        <p:nvSpPr>
          <p:cNvPr id="15" name="Oval 14"/>
          <p:cNvSpPr/>
          <p:nvPr/>
        </p:nvSpPr>
        <p:spPr>
          <a:xfrm>
            <a:off x="457200" y="3429000"/>
            <a:ext cx="41148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/>
              <a:t>Image Source: </a:t>
            </a:r>
            <a:r>
              <a:rPr lang="en-US" sz="600" dirty="0" smtClean="0"/>
              <a:t>@</a:t>
            </a:r>
            <a:r>
              <a:rPr lang="en-US" sz="600" dirty="0" err="1" smtClean="0"/>
              <a:t>milesontheMBTA</a:t>
            </a:r>
            <a:endParaRPr lang="en-US" sz="600" b="1" u="sng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3427355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u="sng" dirty="0" smtClean="0">
                <a:solidFill>
                  <a:schemeClr val="bg1"/>
                </a:solidFill>
                <a:latin typeface="+mj-lt"/>
              </a:rPr>
              <a:t>About TSP</a:t>
            </a:r>
          </a:p>
        </p:txBody>
      </p:sp>
    </p:spTree>
    <p:extLst>
      <p:ext uri="{BB962C8B-B14F-4D97-AF65-F5344CB8AC3E}">
        <p14:creationId xmlns:p14="http://schemas.microsoft.com/office/powerpoint/2010/main" val="988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829056"/>
            <a:ext cx="7751547" cy="466344"/>
          </a:xfrm>
        </p:spPr>
        <p:txBody>
          <a:bodyPr/>
          <a:lstStyle/>
          <a:p>
            <a:r>
              <a:rPr lang="en-US" sz="2400" b="0" dirty="0" smtClean="0"/>
              <a:t>What is TSP</a:t>
            </a:r>
            <a:r>
              <a:rPr lang="en-US" sz="2400" b="0" dirty="0"/>
              <a:t>?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0" name="Rectangle 9"/>
          <p:cNvSpPr/>
          <p:nvPr/>
        </p:nvSpPr>
        <p:spPr>
          <a:xfrm>
            <a:off x="462684" y="1394484"/>
            <a:ext cx="3880716" cy="4809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numCol="1" rtlCol="0" anchor="ctr"/>
          <a:lstStyle/>
          <a:p>
            <a:pPr marL="91440"/>
            <a:r>
              <a:rPr lang="en-US" sz="2000" dirty="0" smtClean="0">
                <a:solidFill>
                  <a:schemeClr val="tx1"/>
                </a:solidFill>
              </a:rPr>
              <a:t>TSP uses technology to reduce dwell time </a:t>
            </a:r>
            <a:r>
              <a:rPr lang="en-US" sz="2000" dirty="0">
                <a:solidFill>
                  <a:schemeClr val="tx1"/>
                </a:solidFill>
              </a:rPr>
              <a:t>for transit vehicles operating in mixed traffic </a:t>
            </a:r>
            <a:r>
              <a:rPr lang="en-US" sz="2000" dirty="0" smtClean="0">
                <a:solidFill>
                  <a:schemeClr val="tx1"/>
                </a:solidFill>
              </a:rPr>
              <a:t>by extending green-light-time, or shortening red-light-time.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pPr marL="91440"/>
            <a:endParaRPr lang="en-US" sz="1200" dirty="0" smtClean="0">
              <a:solidFill>
                <a:schemeClr val="tx1"/>
              </a:solidFill>
            </a:endParaRPr>
          </a:p>
          <a:p>
            <a:pPr marL="91440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TSP helps:</a:t>
            </a:r>
          </a:p>
          <a:p>
            <a:pPr marL="65151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Improve </a:t>
            </a:r>
            <a:r>
              <a:rPr lang="en-US" dirty="0">
                <a:solidFill>
                  <a:schemeClr val="tx1"/>
                </a:solidFill>
              </a:rPr>
              <a:t>reliability</a:t>
            </a:r>
          </a:p>
          <a:p>
            <a:pPr marL="65151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Reduce </a:t>
            </a:r>
            <a:r>
              <a:rPr lang="en-US" dirty="0">
                <a:solidFill>
                  <a:schemeClr val="tx1"/>
                </a:solidFill>
              </a:rPr>
              <a:t>travel time</a:t>
            </a:r>
          </a:p>
          <a:p>
            <a:pPr marL="65151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Increase </a:t>
            </a:r>
            <a:r>
              <a:rPr lang="en-US" dirty="0">
                <a:solidFill>
                  <a:schemeClr val="tx1"/>
                </a:solidFill>
              </a:rPr>
              <a:t>network capacity</a:t>
            </a:r>
          </a:p>
          <a:p>
            <a:pPr marL="65151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Enhance OTP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 smtClean="0">
                <a:hlinkClick r:id="rId3"/>
              </a:rPr>
              <a:t>Image</a:t>
            </a:r>
            <a:r>
              <a:rPr lang="en-US" sz="600" dirty="0" smtClean="0">
                <a:hlinkClick r:id="rId4"/>
              </a:rPr>
              <a:t> </a:t>
            </a:r>
            <a:r>
              <a:rPr lang="en-US" sz="600" dirty="0" smtClean="0"/>
              <a:t>by </a:t>
            </a:r>
            <a:r>
              <a:rPr lang="en-US" sz="600" dirty="0" smtClean="0">
                <a:hlinkClick r:id="rId5"/>
              </a:rPr>
              <a:t>Grk 1011</a:t>
            </a:r>
            <a:r>
              <a:rPr lang="en-US" sz="600" dirty="0" smtClean="0"/>
              <a:t> licensed under </a:t>
            </a:r>
            <a:r>
              <a:rPr lang="en-US" sz="600" dirty="0">
                <a:hlinkClick r:id="rId6"/>
              </a:rPr>
              <a:t>CC BY-SA </a:t>
            </a:r>
            <a:r>
              <a:rPr lang="en-US" sz="600" dirty="0" smtClean="0">
                <a:hlinkClick r:id="rId6"/>
              </a:rPr>
              <a:t>3.0</a:t>
            </a:r>
            <a:endParaRPr lang="en-US" sz="600" b="1" u="sng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r="17954"/>
          <a:stretch/>
        </p:blipFill>
        <p:spPr>
          <a:xfrm>
            <a:off x="4343400" y="1394484"/>
            <a:ext cx="4425696" cy="47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/>
              <a:t>MBTA TSP Communications Scheme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/>
              <a:t>Image Source: </a:t>
            </a:r>
            <a:r>
              <a:rPr lang="en-US" sz="600" dirty="0" smtClean="0"/>
              <a:t>IBI Group</a:t>
            </a:r>
            <a:endParaRPr lang="en-US" sz="600" b="1" u="sng" dirty="0" smtClean="0">
              <a:latin typeface="+mj-lt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8458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829056"/>
            <a:ext cx="7751547" cy="466344"/>
          </a:xfrm>
        </p:spPr>
        <p:txBody>
          <a:bodyPr/>
          <a:lstStyle/>
          <a:p>
            <a:r>
              <a:rPr lang="en-US" sz="2400" b="0" dirty="0" smtClean="0"/>
              <a:t>MBTA Requirements for TSP Implementation</a:t>
            </a:r>
            <a:endParaRPr lang="en-US" sz="24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 smtClean="0"/>
              <a:t>Transit Signal Priority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600" dirty="0" smtClean="0">
                <a:hlinkClick r:id="rId3"/>
              </a:rPr>
              <a:t>Image </a:t>
            </a:r>
            <a:r>
              <a:rPr lang="en-US" sz="600" dirty="0" smtClean="0"/>
              <a:t>by </a:t>
            </a:r>
            <a:r>
              <a:rPr lang="en-US" sz="600" dirty="0" smtClean="0">
                <a:hlinkClick r:id="rId4"/>
              </a:rPr>
              <a:t>Grk 1011</a:t>
            </a:r>
            <a:r>
              <a:rPr lang="en-US" sz="600" dirty="0" smtClean="0"/>
              <a:t> licensed under </a:t>
            </a:r>
            <a:r>
              <a:rPr lang="en-US" sz="600" dirty="0" smtClean="0">
                <a:hlinkClick r:id="rId5"/>
              </a:rPr>
              <a:t>CC BY-SA 3.0</a:t>
            </a:r>
            <a:endParaRPr lang="en-US" sz="600" b="1" u="sng" dirty="0" smtClean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1442498"/>
            <a:ext cx="3505200" cy="4738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5760" bIns="0" numCol="1" rtlCol="0" anchor="ctr"/>
          <a:lstStyle/>
          <a:p>
            <a:pPr marL="365760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Municipal partnership</a:t>
            </a:r>
            <a:endParaRPr lang="en-US" sz="2000" dirty="0">
              <a:solidFill>
                <a:schemeClr val="tx1"/>
              </a:solidFill>
            </a:endParaRPr>
          </a:p>
          <a:p>
            <a:pPr marL="365760" lvl="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tx1"/>
              </a:solidFill>
            </a:endParaRPr>
          </a:p>
          <a:p>
            <a:pPr marL="365760" lvl="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Availability </a:t>
            </a:r>
            <a:r>
              <a:rPr lang="en-US" sz="2000" dirty="0">
                <a:solidFill>
                  <a:schemeClr val="tx1"/>
                </a:solidFill>
              </a:rPr>
              <a:t>of </a:t>
            </a:r>
            <a:r>
              <a:rPr lang="en-US" sz="2000" dirty="0" smtClean="0">
                <a:solidFill>
                  <a:schemeClr val="tx1"/>
                </a:solidFill>
              </a:rPr>
              <a:t>green/red-light-time </a:t>
            </a:r>
            <a:r>
              <a:rPr lang="en-US" sz="2000" dirty="0">
                <a:solidFill>
                  <a:schemeClr val="tx1"/>
                </a:solidFill>
              </a:rPr>
              <a:t>to </a:t>
            </a:r>
            <a:r>
              <a:rPr lang="en-US" sz="2000" dirty="0" smtClean="0">
                <a:solidFill>
                  <a:schemeClr val="tx1"/>
                </a:solidFill>
              </a:rPr>
              <a:t>“borrow”</a:t>
            </a:r>
            <a:endParaRPr lang="en-US" sz="2000" dirty="0">
              <a:solidFill>
                <a:schemeClr val="tx1"/>
              </a:solidFill>
            </a:endParaRPr>
          </a:p>
          <a:p>
            <a:pPr marL="36576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tx1"/>
              </a:solidFill>
            </a:endParaRPr>
          </a:p>
          <a:p>
            <a:pPr marL="36576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Modern </a:t>
            </a:r>
            <a:r>
              <a:rPr lang="en-US" sz="2000" dirty="0">
                <a:solidFill>
                  <a:schemeClr val="tx1"/>
                </a:solidFill>
              </a:rPr>
              <a:t>traffic control device </a:t>
            </a:r>
            <a:r>
              <a:rPr lang="en-US" sz="2000" dirty="0" smtClean="0">
                <a:solidFill>
                  <a:schemeClr val="tx1"/>
                </a:solidFill>
              </a:rPr>
              <a:t>with space for </a:t>
            </a:r>
            <a:r>
              <a:rPr lang="en-US" sz="2000" dirty="0">
                <a:solidFill>
                  <a:schemeClr val="tx1"/>
                </a:solidFill>
              </a:rPr>
              <a:t>additional </a:t>
            </a:r>
            <a:r>
              <a:rPr lang="en-US" sz="2000" dirty="0" smtClean="0">
                <a:solidFill>
                  <a:schemeClr val="tx1"/>
                </a:solidFill>
              </a:rPr>
              <a:t>hardware</a:t>
            </a:r>
            <a:endParaRPr lang="en-US" sz="2000" dirty="0">
              <a:solidFill>
                <a:schemeClr val="tx1"/>
              </a:solidFill>
            </a:endParaRPr>
          </a:p>
          <a:p>
            <a:pPr marL="36576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tx1"/>
              </a:solidFill>
            </a:endParaRPr>
          </a:p>
          <a:p>
            <a:pPr marL="36576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Far side or no </a:t>
            </a:r>
            <a:r>
              <a:rPr lang="en-US" sz="2000" dirty="0" smtClean="0">
                <a:solidFill>
                  <a:schemeClr val="tx1"/>
                </a:solidFill>
              </a:rPr>
              <a:t>stop at intersection</a:t>
            </a:r>
          </a:p>
          <a:p>
            <a:pPr marL="36576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tx1"/>
              </a:solidFill>
            </a:endParaRPr>
          </a:p>
          <a:p>
            <a:pPr marL="36576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Applicable </a:t>
            </a:r>
            <a:r>
              <a:rPr lang="en-US" sz="2000" dirty="0">
                <a:solidFill>
                  <a:schemeClr val="tx1"/>
                </a:solidFill>
              </a:rPr>
              <a:t>to bus and light rail (surface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 r="12424"/>
          <a:stretch/>
        </p:blipFill>
        <p:spPr>
          <a:xfrm>
            <a:off x="3962400" y="1442497"/>
            <a:ext cx="4800600" cy="47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fOtOhH41qEIghVTfcT6o7+LHxt2iMj4vD/tblS6qzJ/OHdSMGn80SAkSMQY+vPsTFBOXVu41tbu8+6L0VwS+f0YXQsvhOkAyC9Q3nWduexXP1SnER2NIGshevehlmtKd+FtrOgnYeeOJm2Vh5Ae+y+xKhASf/IvnVfgtmbX2MyuTiuvk7voq6Rh2cOkR96QxxeK5kgawCNtUErPBqWVpcRxY69QRqLYD0d/R3mcrF5ZRvjT9yV41bhvRjGKBaSy/m+yRT4frjCaxVaNKsjR/f1Ci1c8I//o14A6hkV/Ahy9HetNYWo059XhLhcsACwOVpCafS/IFD0uR0vAWLFyIUM6aAEu7CFhzTxULFIFHBcUkvz/C3WJ3lqHf5xkf5MvIrgCRY/QZC59BgzxwSxpecveb4Z7fyu70GTl803C8LKOyGneG8SAGpfUeG8WTp+d5apno3MIPTLE7KMQ9EsFFjSSMgMzKZME3yGQWBjFFq+K5RQO6jgOfolyWl07nDmyPLnzZXkljID715DP1QkKVGGBxtAPcMvXCINYfbJaxiZEuEmvozCcM+D78yCW1oGrDvzcCoi/iKNKwlNfiJrGiP2Wkv8vRA20li1rE20I55J6N+kzaqG/T4Tqbg7pBP1qvbkKy6QcLMq7p+Im/jISfubdkIrbLvoCnBp2UU8d18ME9B36SAu/nBq7uLY/5WAtn5fOEP5e1NXucBNp3eII85w+hQX2UDUVEhzDGT8Dykg1WTRgGSonSfZFQ1s3tfjsnmTz67295UGft4nhjFAAH+NCJj4gy+/o6Y1OuT07EDztA5Aa/KAfIeGjR0rj2KaXGj1gV/5e8bB5XkstaeOfZFMIZkWetP+FEoKHtHAfcRBO3Zze+canBqeIerfztf4hWZrWGaq0dnUJdSjcF+uuo9A5kHwK5FbbbIFEEYDTFaSxO89KA5YMKvwayObowmaY/RpVT7B/iiDfq2AUIrTlClahO01GFYawQj6vFBpSCYh+7CxHoa3pcm8UsH9hpdRx/A8RvFfWka6qQdWUjB/xIqy0wZFHzGLyeo5MKXRkblAUB9vFYt8xJ9BGEuAfgXHA7yvyWWamuFPhFCfctvBK6SnZSNh8ZOzzq6EDJco9UMX8Nyh3/b7CpYv43d/61qk0bm8DyV0nwxiGoe1m8DqKJneHRshFE7a26MWfy59pNOOGpjmxmTy4J0aJXWB4JlDfyEsQHvlAVArG9Rma9aSumVdSO97cL49ZBIlg7qQwcvhS0A4xDnAZapCfUJl+rRfxvvgSsI89Vbzo+Jv9A6R03uyG5VF0esZKY/FsXryYJwDGSQOVzkfhA0x6vOcysI8Z92jJwcdL2SUiGXPJPX0KDxCPU5kWTcszGXuycqMA/MA6Ao1n7/xR4r1m1K/5EbmPcr69mWePM944zsqps0T8WJcDT3SXnZZdZ3c6sZSv/9aQOP8HSN70+6Ubmt2FW8tmMlUw3URz67VKGgDOHFn9jgUh3bjVzDPua5wgfmv1/wAxrEG04V8F8MekjpA6GrXem3lkIfNSPzDzv2h6/OhhYYxLkXasxYMtuR2ARs8TOGXoRS1fs1dsXx1TsFdcx+RMwA8RhIGl56hpfhSQBERaK64Yapg7qOS/I9KL8WgVOsCSJ9Ty8PzeJfhG3EnI1HruQqHdXTJRPaaW7d3n0DtMuDh0ksG3gydSN+Fhc6JDFfd/Quoet/UEPtmqK1UhTG9HGSZPMAX3TIkivL+uUoh0fLor+dr+RBkN3tufL9O/uVklR75NaubomtyyZuKufQATwCmFdXpRKpvBFtpiXkkpAkgEK6d49aXDOQCWyzn+Tm87bT/lRPke29bvs3ez8LdR7vRxtzusDypJGdLO+HyEOHQ8AuPXFEPB+gTQUE4+OB9ZtbSu1jch5eY4M9ujzpBjLbtjficSQt4eTO1S0P/NExBEU9XcQRJ9xeceVnlXQri6fs/OKIuDA2rnjKnj3YYcOCpCB558CDG2iR2b3FPnBUVZ81hcVPnqTX8ALlNkpYisoSojqqtflBNErOVSgfFzNqbP2QJpjrDBBPX83szdMi0bznSSN0epFnfsZuE+avdj1985C3WoCK/ZqoYow8uYtLlByo6Xnj4EsJ0vNfo3lH0byniQzVU1xzMEDg2t+dps2zXCKOn5m4fOAVLW8SdnoByz6/nkqLPi6YRr3hSaHaCyTky5714LaMg8X8CL5QwTFYhRSJ7g5xpFwSErQ5C8rOv1mKUedUBunBYaTFwLVhkjPzPnOH3jvTe3BnrzJulW7sbtA5lfyVAQi0k2FcwAa1LJFivit+DYukqhLxKViitRbB/dGzlIbiz/rMtB5KPuICao3wPu4eq9BLNVzdZe1LqNvx6qYYXwF+MTZ7fB5qWG6u2ypCfstFovyCvPTzDd80q51QktaV2pjBDaAIpmDVohfoTo7j4oc4rSM8CpN1tV3GM/SQTFHoomzFaMc4susYmnsGlr5ezmfolvx4ckGpGPjSYBBKSmF12nMYtYTvaVdPrzO9MldfSH9PYYQZDU+fByb6ZlPNA/5DSaL8Lq0aLNA9YBOgaK42aWg4wFNz4AAH41JmiUWpvNeU9olphMhsNy4CulzETERD/Hs8R0SMp+T8+lRYWxA3Z3z3boj42Dxr/93KZWbXERd64/NTgbCKqBpKoTPDNFBkSDzYwa7wW9YHZSH1PlHAxzCBMKw4gED47CL9hC26OwUJG+IdMQ129qSJ71OkWxtbQf2cuwH/WplYXPvII9f/UXecT9JYQO26dzNbyr8vfjmGalrVPoZwBWiokCDdA3mKdb0WzLYTLzTGKMdCsB9EyE4kUf6z4wD5rYGle55yTNtJuKDdLJTqwi3aSImP/wcO+DM1VemTye/fp3PeDwnEDHsgfYJd7QFIFEBXIZRYj9T2vecLB1H1+1PZzDCuAXlRjag5o7aOxEoJxjydiqsBS0hASbpyItjro+xO5M5kXwxsHr+esJt1faapET9bEin9ZB5nutGCYQUPldafKbD1a+kr0OUYJ5vFRksyGqxsOnDmRS4DPIkN6cD41sceEsc//sj/L5EPw8YDjcm5qbIJieANSrxe7XIcMTT0ZnDNi5HfbgygiztA/7lWMmFVO8FzinbZkW/VeysXcHKJYcYm9MG6RbnCds/QQZHvPKLRpSOH1SqbwYghyES4CYQQ54temXhmCfgLCaiNomkuToWL7VPt2nJbwCkLAGAViKkTrZQwHFR1uqaWfxzCtpurLw5RwdHHUKmdLLKLEvNGSFI097U4D1Hp1IruR7BxPV/arm0/hMoQ3HPksmr5+jQ3oGcgyCUI9/VIDV5rXIkEfc5HXkiB3FNxi8M3V99uaf9CbswhhvW6n7vVL0peNenohyZRVUtIy08oCe8qAWIUoqnrO1B/tN8Tb9dABfRxmQ1KKUSiaTDox6Ej40/2plhDhiaosRXhoOwAah9bPMm13EjVxrVkN1mP6s48JbY8ZykWKxpdB32dEr6Wm6JmIAp111LQwHwZ1vKn3HGdEA5kDGPHn3rAz0TVvoN3QytGMn1r7+aR7hxtOjyeeWk4KTIuJmWNYvc6V9/MfXgv6QxIVLDIJw63VKmhxdgXu9Gr0HcU/FuwTXO5VLwsC/UtTan81Q8GQ/wX1YqovGytUK3IrpTDOsAv7hByNdsgLEWn/+mbVIIO3fTWEC0+X5Ht85NR34DIMHztHSbWxGxTu0zcD0+EoDcpA3rs2ITo4bMvx0hpHd9uspnDfT4VCsyqO+8dlr0vyos4kOnkiXJnsqjIlWgTAV8QDthZHJdvNDyZFNpScsy8xWnUtjBOdwuXeizzf6ZJpQjPdd7O7rUUsR0T61KhLKc0EewM/KZ9X4LP7Bf3H+hWwycChseOn9Ewm5X6be/iCclNgueBNRWANmQX+oUbChfV5sD4gdDfAaPyQxxAcX83M+4oWaxFJXCJlzvRBefQ0M258KagLy3+CvR5X7q4Zj943gH28D2kmkmwnAxnTon/z+ij8isWF4ynSnlC1OlJCp/qdMVeFqKGD2Lxq3d2wvFirL20+U9okfm4qddTLPAvw3HYUejJfSLjDqewV7WMljJSFiwT6+s+wsZYlSe7BIuqE+vHFKNJEPX5LpI7XqR7mV0SIw4BO4E2Zp0EwerMvmFk83oElxg6IQpV2S9FXHFkPHOmXolHD6UsY8mj4xbS7jaOv8b/u9ElS/LCmaq6FUUr/ejE4GdYD6GJKrNUvFgvIzly2kbk1U1WTANfKN2xV0BLVRNRi+OZKBjSiM0XvFVueF9kc3F2F5eAtVGkazNGZHOrnj60U/rgxgBZJpGvvpiUjUNKZpopbzj7oekfr8h3kGXSGEYXuaAoWlAyd9NwXas5f4HXMN9b+Vs/vEvylzBpqQznkXnlWh7RVPP/kYdMNomWqebKYrRFycB0PCtxVcRQ3D3e44PaLku+Mu7uscVBxy9Aaz+8nhA5KcSctKnu3P2NP/Hz2DGwPkupiX//ChOv1hfkh1OCiZXSSN7CJRpXuv1TeHMZkG7TUCKvARuZto9DQKimtDDvRwJiYLxTglQvqPUz2oyBZ8UVYEcDz4BLOiHrHLP1TegxbF8y1twgJvVlZE3erxkXDb8vibdp4ghQv0bLjIEh1aFqV6KlWngnU1chghOChp/RD0zSYynzP3vhFDso007k525nFfr+h1wP90s/theWsk8KBxOLS7BI2ncWiGJxWISlxbP/e2jnktvzsVzQ4HywemxTPoBLbRiujpCDYj5mHODxNIsGcwCwrOWc6egj4Fhm6cvHjmPq+C55+RPbJM0pzx1iIyRHsEunfgcJHQ+Pg3IgrlQUb+Ij2nkJAeXTjTkyQa6T8QF9rqzfNTrxdOLMktv61bAonkiLFL5PM77gX01rPWZW2fOxD82JJnKdoMhegKDgtqjNWiVIA5dEkKwrkaRpGCcHhORcE31KgcbWu6MZui0zm/K1cd1v5aLF37x1PVCVLNiGtHwrfByNSAUDLll9UgDpQ+UCYZvDB89hvh0Fz+I5eWJlcojwB/wouuoT1zMH9HY+upwdSwMhKuKBnRVwHLNv6seDdj3lwNlxV+E3+M5uBOELnlgC+7w3bpgXKXt1BvsZY4NhhWzpchRWfhFN/qR6zDPmNOYjmeiEe/oP/oQYDNH+pvLtc11FYdAwBLgoswxMnPMvu4Dhm5SCm380R0klidOCEo5Zr/gHmLzwqIrD+jioK0/A267fddYThlj+mkoq2pGgW2Ws3UClhgg3jxcx6OT1wMO7RSFsinSzH0+BpqRadC1xqd4WgGX29eqD5ZvMgRvsp32Z3eP1R1uU4tTerDHg1aWsPJts4Zw7WCQpbAE87gnICGGxvmPwpOpBpm4TyPTbHzHKG9FWxnScXsETWX5hlaBNEP78lMlqEdrQQsZ4WXCUJYUbWM9fcRtqeOJQQ+OA5CE+YUwdz2axMaE2CMQnDKA2UHQ75PVH+I94z+lVybRzDS9Dr7NMvn/N2vJ9o5g/QUpT3jf82u04WnHtaQm1vEJc8IbutHQfyJDPPn9rJG+r/l9cRkwcrUcQXMz5fiAFuch3fADsZ+uuvoyVGsI7lvOgQbqrs5JMzGrxyvZDuy/Lt/Zz0C2lCvm1sTt1OcFmb1gB0E2vEh9RS6Fuq0p/MyTtlZHq/44qbrAXwqdAQpqg20B6KpLXnkK9NSnkj4bPJGmXvvvWv4PJICJ6D50TbX0iVgqtFunEH37oHES5NrHGzAFhIkGxjgD+Ubz4jhr4UE+0SPE7BEsVvl0gCOks/Ws3Z2wvI3IFxmYgFW0kwT81FTAOKTz2AmO7+PBMfJN2AN2pujkt5VgLWEWeTDjI6VAOyGN1w1E0Ksr/6Fb++mk6uS64uDFu4Z5v7B57p/8xhE1bA3jsuvUaeb6v26VhT0cXfVkp973muNUU0rvWbvCRaBZMkOWtH/Wv+SHVkJfq2+7JXf4Q92qJJzVU2SK0ZjHUGxsVjXNh80vPGsqlGBH5c9DffuXpnK4k0X+2HM7g4Xjs1e8f+3bl37XFuHHPANwGsxDI9811MjTOkTj+KCOimrb0vF21lGz28EPlGsliPnvOaEjQyjovD+WutsG4xpFPU8AU9EKtALpLfuy+IWIABnu/mGTFU4HjGyi5J8WYovgBNeca0moIX00Sw4RVysTBr1E2IwoRFL5tEAXs1wA6w9kHXKDkeECmoof8Z40TdYnb6PHOl2omjFQz3uVX4Qh/WmOvDT0z5lBqR/WTMDoN5mrx7E10QOUkKXq52j+Z4p4mjRKfET9x7JZgL27PE9BAbMDDcUXk71/MhX6z7BoaNhv2NMG1S0qAzxc9T7CTm1PIr7HUzFjx5diqeDNjpljOomu6QofUcxQR+ZTjs9axGrfNoDzWJtvu1VF5AvD6Hg3gl1jLg+1fnhN5nYOp4bbHi7IIymhmyKCJaJ8vXiUmQzWcE4hAfQPUtirCmDMaXAVyaZBYpCj4FuJyqIBAG703AeJ3U7md4HEWjhSixinVzpzOea5nE/FGbxBpk3WP3iE0PqqUAO3k7t4R8yJ8vYBVLbZpAvVlEDNraCIos5BPZw9inikokQfTJUSof6AvK0mzGrBbLiygF6peBdCeUON+12BdA/+I3adiYaDb62UZ4P6IWkoQNtzdt44kD6nRjZ1AFKDeHrgUdB1t/4TSodbSMa6pdkWw8/89vP8keUMir1jZzDPhz0krMolns2t9112skmcAGMKB8tacF6wViheQR4+soX/3ExU+CuJaad5Qji9Y/lb/+oGbBSXTRt9WqGB2RDP8u+T2Hh5emoLySJQYLYCi+3+NwhllUhEkjfgbXfsIWKQJEaKcyq5TpfgSydkqyfHUPdhFe2RQ9U+sV+/fd4EZgSqkxJImNFwbdWswX5q3MIXrhOdRSS4ZlW7wUMsPYHYcs5hw+vPlhkAx/s+07BVhowR/QZWXFTgwn1KvRIeYo+0+TNnhYx5McszJfK2A65rTG++EL0egutVYu6Rd0dM4CBo478HIFLNV7nZXGlaWToQjQr5wvsAaXRzu3733sc62jnMvbhP/bZlc/IEDNu1VcADdc30cDARpKii1KcGdMhpSKg/LoTe7Jo7bB55/26RuGUZ0c4UO0wx038pEjhrCBoSdbLPQXI6g3kHiTzbwV1dFWwoX6GGJxdNkDEZZe2YvE8qEduySOIwOO8zSPTlKeiqJZvSq26sn8qlR1UHztKE0RAmbecCbVarp/O55NNHw2TRP/ZKFtxxy+hdroHH5SCNJpLSiYiVuKzE+HLS3YDbemev2V8faydVS9BrjVZGwJO55jfaBsdkmbsBn6PkdguhqWYmULmjrHoR4l0626cPy5yMkPs6rS6boDonwzdD0wAvvjajQfTz/kUr85DxuMEqUN/kPVEpXt2P0j4TVc6o7YUDXSfTLTI3HEprUgHfX2HziJfF53R5+MPKbheMFWOwPd6aEcfnKavdbev2I7+7bk4tS7NFxBPq3MlupP1ZMofpe6/bCDMAneS62aPYa96Wr6rB554b+ztZzxSiLrOHQLfpTJLs9yiT6UzGEj/yyTezTXkS0MMKBkSOmesqAYlwnY78FrtOaXexC9xS6ohoZC3K38LUopwFCs6mzvIIlYPZyOOvuyiB0I9YVqrFxRz/4KUtEPWqPm8MkKG78xVT8R1SKgXHzsMS5duHLXYr3ZVDmPD9HxA7n/pwN4sR/viXktu0jQjwEGtQF4sl9ZYKTPkgcHfqZiXrdRIOAJhZeBJncHf8OoFijrczyuLPPhf12TduWTYKKZZS8/nbfH4Guc5jCszx2yyysCMuOL5y44Mub0o2EAcD7+RiS2hMmRL97VOJLXY6Jr28r4kSbva6WulQt93HughyB6Q7jySWERB6M/4JFCoBoMNb8GWd7mtVYoYKwstTosKXPHEMwmvU7NZ/KOQIcUUJKjqfwmD9u1gdUuudHVZ32VY+iEM/v4KdelAKCovtqXbiYp5guiUAwlR5kgAxlSygY6OtRRZzi+gTErXjUqvFhJYtEDDx2GqI8ckzpUQaDgTb/V0MVmZowj1HP4tMOeIOfbAsARLADMbD/j+UwMsIQWtrv5BkysDwkGhNEiX+jKWMt3Pc6QpxIpHKCS9Ep/npAL3mkt+V+x9SFdZfC/x0cIUUB0aRdK9rcl+APi7tv/qMWD3jnxarv046AXAAT5EjtLu58omE9/odoz7szV4/qKUKNzfVJyg3bIggnMW0OzlwFVVhuUxM+yhRwnnImMoh2+WLCK3JmkXHuJUIgAKlMkjIeegG444R+pXkjNMNTJsLAUIGb9jJJcUYlfFVzBlqwDIBRHQnOaJfr6VRYH0Uze4XtTCOX0io43kl+76vHWdSpmlyyuOBk4G+Vj+QWNoqXPmJcY0tOCEkNCA+tD3JCO5FzTDgb61XK3SXTIy3NBEyot/3m4fqRn8mZk5SR+cQAh0O7ERFlXUtPfJxhQPr9mTv3IJP4mRMAKJvhc4gaJwwu2YwmDPPDAx1DSwtFTZpNAPruKt8yTePo81OHd86XIyLyb0MPttIKE5Bm8p1ljcwwKS/EDCnReZ3y0FfxIj5cMRvmnHPemLKS2S+Nw8fNEiB33XKrLeMgdO17znhJfjAM37rtYTK3/XC8iQsiBbgcpzyQFac1MO4Oi1H/FvmmwLZWT+ufZNW8tCeDJQJR/VxSyAHjZbe13PJ1Qi8TmNuACKj7sFJfZDEHJFA/NHUZhJbfTRgb3CJeZtI6MofqEkEhCUHDBk9BDwa4iI0Ygcd/FQT9rOjimuDBV4asugeHkSW0d6SG/4XPptHmuL+jvgQIPZQyurnUxS4fzHdsxyg56ioj931befyzmkchSth7Ftg/oVTJv+G8Xrbn+T6wUO40qBMTsK41ec48sq2SS8XyQl8MM12kwIMiGpa60LVtjCZ/H/t/vLepyueH0s9JaAfa6enene0RYnJ+sgvMsFgSxBdtzmA+Fc/saxmLb9A9aP4la3oRi1ykv/tb8nhtXzYbNkej6JompnGKSsAXjeDHEF/73tVslUwPFRhq4BsYYQimGhgymktyvpZPRGviQbqxcIVbtAOFbkXR+Y9sYKMzyVF8bSg73JdQ8I2JCKOGegUXMg7oNw8mdv3ToO7++BoBejxjVPt1cPp+cP4pcaEDq9VrYhsRj+DtjMrEd3n6unh0+mnu8zAMjkkY3IwREpf05eCdqmHsslJ1MP55G5210ukyBCo66FeLFkMn9HeshqMbAqS462xUxoGBdElcVd3RarxokE6dw+SZrER8U7Osm/ra+W2s5SaGg9Q0zczlq8r5wVMGUXNOrWbUvCe0Jrdmwa8kc5JFVLX2SPFaYq2StnUMCl4G9aDGRojGLAUZi6kQi493dyaF4/nMRtiEXpkUEwOqIFBExc/j6wTU367mGsUiX8iz1HwhGCyAV2V6b2d70rkzSCOimn7wM6ri6hdSiMARdCKMDEl+vEFost0LwiUnV9JhYjuUJsEdSN6xj27RxOYke6ZUP/lIjbqtsDWPGfaGVeCGHWW7ubqBBGu1sl78CQhutBGUasqwx5k0pE7FPqLomhcn5vD2SQFCgYPyecPKysZaimfvXYtOMNLLd6eWm3HIdXLhLyWcNasnKx9Qe0l3DOO6/cQxbUd+AoQErHYlhA+LgJxEKncJwkcQ0xqIiWsNDgLBJjrHt+Onp+enjKxfElmbmcX3TB+P/Mhv6Hge84J8lgOVM07+XpgH7zlNawJcS3re18IZBfgnPi+tu2uhj9JyAAVF6rvCetntaJHjRSP+jEzA7sfOjENvKHp/GXpHLToItOUdBBsCzY7fSCYMk3X8W/l5oCoIyW5pOOTcFwyQzFBKcLTpTNmTvbNSVHzqpYcijCU0XRZDtFq5g+Wbpz2tWVoyZf6+PynpDYdQV9zHzE7eH20cgyXtm/YIB4+yq1Rl4M2lUa/cFjgh7iNgKBh9QBg5DFmj6V1VoaBecQP7veZi+9Myw2Z4ujmHbpowNdKCh014nvPzLJhrfCbUWeggOQCXW31VmZBTIPQCpVb/uCCQPR5agqvxJ3YP+esasQFVt12gqFCZPmPd153ROzOfsoIOXH84Psd29YeDMPBNJ5GyOTWuz0dDIoNswFdgnX/laLIGpeUiaH8231AuotXX0GttyVVQRrsuQBEegZXIOpYFs/aBvbab4RqrjgozCUUlv4voS6K+M8hXYj05nUsdG3gmPiw4sv6VmJeStYrOUJew5nnQv5g0rnC+NO402khV5IPCVUpd4ASpDOWNYmCy46uW6gGo3+qA3u+PoWqdRL3GyvjRLufVIEn18HeniY+wK+Lhn0EjC0HYpOwz6b4+xRJmu5uJGkaA4c+QEkk/9/ZZ4l3CBVNYYAueu+SsvtyddQHt0eukefttxloX6FV+msqQfNvyiiu6HlsaCfNuBr5JBUmncpE6amSL6CQuIr2Epw+KLy2DOUIEHO/du/56R0Pg8mlpqovCloGbAzrvLYhmS/+uVkf2Wi4KzbOfwGg+BFVOLDojyWRmqkxYmmIAcW8qFyCxw6xTKSpQKA81NyNQKp4z7Exvex8rDI9VJfimDbs7uqvnaCQh3S0Flp49B9NU2x1J8qi8n6OfeMGUAd7PqpWcWYR7HefVBZM+9ZwEkimKrmSkCgJh9f9rbbJKKllmQ8xUrj7/ix28Es1dLkyPHa3Y2Sc0ZGeWkIKzRnAARGd43hqkGHKCQ8tHU5TOKmnhC/WysffBnKdJiR+tWVumtV0GRUeEjnl4k0FRBCci6zP/ADo3RbdQ5hfPuJ5qN82wUyvQdJ+5/zHxdyOiBrXO3nqRFsSZYP4reiGozLzQnUbXqIGTj1mYpHFPoa/ykTIh7146gydT5S+yeSr0PDGRXDr4ubBvzUdFHVWJ0Qsw8D6NZvyt9iKlV8XlznULHB15X+H9wap2UZYAh6SD5KysmeVpq2QN6lWDN0a6a/vDX83SZ+hEMxi78XC6g6P+U0vAV3CEMZT4X+e9CzEl3n43QY3bipHvbdgxscYOkBbcIzPZgRCsjviItKtIq4KRsK7gs3eTee0yrOWzzvDufUEB/jSytF6+VWeQwZQTpxZkjpFCO8ublnHNGVc16Hjgev9YFK6TnJf2wFY1Fn/1ARLDd0iLAWM2q202Qlv0lTaY6GYY8sKH8dGdRwOuBpgFzT485l8FDJbjtX5F81fupUjkIFImGTCkAmJjHG1MFHvx+MLOl7ZTzY26S6hazsx5dmXDcuLLQTqLJI1Ysz2acLNhPBP/uskBdSfDmhyXA2xWyIOFPS4i0ocxok+WWjJXvSt+7tlFcqCMY9FhOT9smV54oIRoCmFrFDeV0Sr1m6XJeBWNoU+UGTmwAbjG3ImECL02rOckoCQyYONgKZv/5qAgUWlQGdb+dIkwfra+Ff8j8Y+wynl2JP0rR3mic9npje0NCPdAdXv3Yxd3Zk+POAtyFmLwbp8KfXP+pRq852JCURNcSk3dh0gexPE9JCb4RCWgR+/euqX3tCGhPzX7MrQMq3CdoohBqj64DD3+UvwsxM5bd00zb2dwPWPAMpk0Tfw53JyOZOGVLVqUNpexUmSp+rWoIGrGUFT+GSik4PNKbIV5FVpEPMZ8/nZGkh1Y/51rrW7JwJ4gQKpryb/7M+upOtmnrhAPzJKzV0RypU5c9pKSVhPOBu4GP9PeE4kFm7x87GqLq6P9neuZZzgADzgyunyFwRDHhKVie7kKDU1VTzmCBYo8lC5d6VF/ZCfnnNe9Z2zxFEyrkjHQ4JK+cXig4nU82mQin/2BoPcT7GNbvnDpdWsETg8wrMSaLoy4ySQwCtXMIPaCnItNTc6EXF4dIWGiS3KZFk3wcWgZ0RR2iIdzYk9PZ7wT6D4Xgts52nX7UdjBB7uqjC6yWL4tO+doFAlD4qAwznnxao7CHGc3EYLT29tgEJ29N1WtDWiexEbB4JEWLudhH23wxSXy7wDyj6hlI/tr5Uh1T+GfmWhkuNAxB8PWf9xRNAKY+X906J7a1rJJ+xu0iBG0VTIw7ckmzpiF2R610JoIKccTiIX2UpJPoUEbAGqC36vxMfZaGj6lUMLGLXhvldITPd93033Si87NQ97FlXnEhO+KiPr7dZ8coJzXUccAET9nPLEqzE35X9CoplPhrIF3RMyqijGdA7NX4AsUv27AOs3yj9sTnXXVlNKRN5B55GGWj17JgKfAf1FhWopYfPd0YOPgRm6Fayickh79Sfy5ygFkfwYO9gca0kigL/cdgG3EMsrtU2wChN52cu2LqB7x52caLykM9cyfpweLzPSz637xIR1FZVSDN/0B6kUiXLE2IhzmyAq2kRpnsp5Xu8sTaELAEgnnSEXqs9E9I2KVZZYy2IByipRHJAEjUMX93bxfLsiCmZQgaQt2QAFLC+CeBOSJhbRNimv/1v1sMfUcsssTsRZBfchaXFJhDYjF139Bxf3lp5ZTKgCNgbsR/xqxPTduPQm9KrLSLuJWcVN7iekVDudAnJa9s4eO+vJN1BFY34GJZf+WI/kxm1CAi5A5oH7Bowf6ayw1/CmUSl14X/D2/x4rD3FIKAaSh3U87Jj/LcAvBWhDPZY9f7Kh2c5hWFilTWRd2p7q3Shy0OHrURxRU7+suo1GCnusS2ydMwry7CWoMuEMokaScFwD3yjfUm9OZ/q7ctyEEfE2g82AdG1olHgwbZVo5nh+NxIiksGjFlglmUCFKIpCO2A34UbxWl4iVVkHCUhtZUWKGWsNa8RSpL03jsHYFQD6IlFczUThUxESEeo8/eVwnFHP3zP5cVymIGh7LZMbidL+Tkj1PIYkPUEkpxT1Fc5ggVbR/z4L1D83FLlXZScjk4PDUvV5B0TdTV1mul41PgvNcOnjs9KVkryX8meNMutEcYzK/KLxJC8KRXPXzoszDADk/8MQP39Nbg1H5iqtZA0EH6dS2QtUlHCLSXOJay4HuycLslzYmoAW05CTt6XJ9Jvve4SKXSmdBQWHoFri9hP4BKWkS8l5kzPFVFx67n3X7ThA0cVLvu1KxuOC01aqDOMTF9ZJFdULd1rn28iwWLpgOgRSR632kMiieiYg//LvkI3iCyLJKGcXH4W8jmMyW2z4FQgW/xKmLLneNRKkdE6hSk3hx1dIOPRJ6LewjL9QhhQo4+khacf8LzxQCyJG70camiJWjEt821OFgt9bO5KKzyL7dFjQ8wLhepM8G3VZ3KF+Byg0TC1+l7tFPwn18Rp2fuwS7sQ5+gSyY2IptanlYoaTURPFKpa8PfzjbKxhmuAi4MyBGPUqY09UNQeCt+76aRGexm0/u1Tamq98MzyphbQawYCrecuuCQ9d4Rz9WFDWI2e8SKUbTUDC8CX3TdvA0MxkZGTTJPQ4C52XvZA4ZDsbuOYTeVsOP1yWo4GW35Q0GiMtZlBzVSF/+D+bGHG17S0HEkDZ+tRtEvWV1WfRAw+3HfbtRfAFviTtdCWxBl0BzawXqvKcprc6ttEXcC2PJY24NLT3iZXV7hpGupugS/nd2B5t8U01uYuht2j4RQ6Ec/TPN9nyTlSTzLFmN/Cbl1K3zsNbsdKdwbeStZudG+HdwXILDH5GbXMtKxvHH1XBq+6nQbQaAtAcZNhfgNlpPlTZf983NSHshWSDbvTrre7+qv8iz3uUxCCju+SHRYhrXQDo5+aO7mFz8bRl1kDa11f0gkUKp/LRFX1xlunq/Zi+lklPNgtcVdHNsCwThe76a7LQZ7PpNA0YBAM1bUcyck8upolqqFrohOEDkU/VYWjybT1Aa/c0DFARV6VD48czVUkPT/pFS6G3ZrToawU4oAALldUVQ/4TttqtoRPXIeA7PTH+zeMQybCv6aZ+DVk2buxCNB2I0MgCh3wJYgtUNsTorKoGA+/ojNA5OxcflXEV8h4ft90foXc+2qD9qRAqTLRAOvc1tU3zovzaBpoxVByg19wn8yP8G57UFCgJTDNCD7piszCDCN//uI1QfVILCOTs7kcb2u2S48YS/3s5X7FZGBwPiAT5BYb6ay9VrpDMotzpskdUOI/DlHrzZupORj5N3bmdieDHIj9IuW6FplEeA6s1sxoGIXM5oMc4KFdR8TW+2croig1YjULw6xlc/B4W/kQygC/Ay/mGeK3cuzTNpYwkiv2F9aSjTIjnJRjDvoDQ/ksecMrVLXIN6nAN2mCrmXLKpUPyvCxwbQBQ85wDkv81+5SQXHLRzHhAeayEi39tzbieB4IBlzlTn5MgrjU/FK+0o5L4WT78fbZbspdxa+A+ajSuEixlwRBiBRkOSRLH1mWPMdaOF8DXEYNYIEiMkfcc0KSsyzNg8exAD49DX9wS0naih/6zOqEwxi+imTnXfeQuWk8A+zBd0jG5hwatRXMP0dq4LBsLKGh5ZOYMhQgcjm4XPwts0JwHp/deY9LYnD0zXpsAgmS8zaqTleq/j5YELuhCKFmHQV/5bieD4VfcTj9jIqsKPMHPF9QXzfSM20/d+96y0uQ1PtL5hkJKDnwfInMQzYs/4y9KOb+XNCQZS1+8ja144a7/8SO16M6m/msOeq0F53XL8FG0/2FLSnImYG5Whau/0Ft0q+OhlSsbB8I2w2KNvVZsMyAg6MVh194whjoqsWluTtxRpFvZMe1ov4C+/9WWyqBywAmCd91UiEyJh1W/lCiPSUYxe2Q+alxGXKRI2UPJluKg3zBrOPefEuFjS+4SVr2NgGSORSxVnpeGVHmDTfCb+zK/5vqGn/tg+I8fe9onqJnBvUkeCP7yU4+rze65gRspo9JQqFQNoFuei6ZUcJ0aVF4Tg/gxzYYHxNrBSBQ2d4ihfaTLO2CJsZKGs/CGJnFRPrP72s/Qr+N1wqNMLq58nCckDcxwgRdZp0oXGFYT+RK5y+aQXLlrUsRRnJsJhJ99aXov5xfkPTzY9RTcaXtQ7NZjVlZirlB5fk1GplhcPNVbJBnV9QfnuKSRXgPTb3C8XUPM/7JM/KI7ROnCkifXK6OcZvt0LT8gd1+xHGqIGNpR2JecR0XBvEa52dGnmmw5Vagefoiv0wT/gI7/XbPS6aI9mvdbtPATDPPyeGrWTaRpFynmBX2+hUCNkgnC6Ci5MNtYYUffyIzXL4UCWkTnadn7csJnpo3uurCWLkO5J73sb4hNXgLbJXc0S65ev/yJqROHjyz/ICP+apsKDBM1FyjxBVoDGnpXNZanAtUecfYAQ7hAuaHw1g5feT6TUGt3F4SHdnoB7urWEECFBNlbZZRt+bu+yFy+ZmG7TZpwNDEt6Y/v4YEmiXpFe0MK5V2JkuusHldJAESaYErKT33x8T8/DhnCRMaap2tC5flCqeSN6bh3+FfdkNG2n4MrEh95EaQdye4lX4I8X6Y281sOMcx4zwJrpJj/JrYSZaU3f6q5xmEuQCcOnKmvTlFjW5zYl79L8Kd3/lEfRSReRPUCdo9Y0ooMV+/EmqiehTuODysOu3Fqa0NoLOPmD9F+Fb8O2+eQj+piMh56P2qIlDB69qkz0Rmbm5bWeAKdyXQeJ5p7Nr07MNpxh9GgIDZJ9zyK/FMNCHYIu1GrhCG/JIGPmV+cZX0VrahX3DTrqSkkJ+RuY8AK+4kLRXSf2GDIMI2GTBFqPgYF8HX2oicGsVmemLwcGk0D4JCH77VGg+N8F9J6YpjKajMcDywbrg+tXdRA764XJkFeqXRwb3dhkocM9MI1LHrxsTYAh89wrP8cbpHSqEc/MvM3X8lQK1rqjG+kkCiS63LZr7LHB8GQvnwpqwzgV/7UqDr75pZlxhDwjGxliieDF4yVLAIohgXh+AHiJGXOFq/YqdRIuqwj3FA5cGo5uWop42a8xPhBXToNnp0FuDhUjPAXA+t4BWAFqt6RTGelUOFrIOggKL24/lP/qRU6ktmrjmj9/g187sQ47BYuf5ZOIS4yetXojmxVxftG/nl1hqFOLH7WobcplhWcJY0VOBEGQkWWu8W8Bd3gwix1JsFlICZLKgipSdLtwPPG1BPSimpfqOFtuiimdIYS/eS1+ChtOFrZW01LWbHDgNpHOyVHLWroYcUsFo2AO9MmBj5mj99C3kpb1ubDJq+fMClhu0/qghJONCe/TT0RdpXEvArBAtN2WPw6g0LXdUDFNKrTLV0XSTu088SH/JJCglw2zrGMrskELmw0dG/Kx122rOR8qbrseSM/kYVu5vZqY5w3HK5xllY/DWwM8/enCpogbt97N8WoQ24XjIrxe6dxbUYHPKw9Uek7jGGWVV26yCRtGaVgD6OjZKo+y5SrozKYH/kq0qpXpQrqLtv2cEiSLdRA51ptB/xvTnbeSlhOkZwsSOWgJHyxEOJjGx/9fqIM+2w9fIrOVfGhXezEWJaIDUQkeaVpNxUU8d6Gf3zYTn4mL7+1cB/Cdipx9bL7Hhn/wUtabAVgI1QrpKqQwFkgVzi7tINfbbrPuqj3yW5Zu/LEWqgg2N0qMuj0ZuogEBdkeKLXT6vva22B8fw7qP4czdBplC6wkNDtcXwUejHeUU4Ai/4id2EyfPx93s5Zp2vL6Ol0ObA9xyRaLJ68o9ijNWuAx3syQa3JTsfWItg25fGDGv6LIsgzIJCSs10dsfQsfiXQbTwA7fGOX4h29TMmlrnhfbN/AjINMM36Wt4Tj488vlHtNfTorJZA47g4Lmd+D0S6r6mR3cIhRBKglTZ4HbjxHx1reyufh1gtfajDEU/pOUjcylRxg9R94HU="/>
  <p:tag name="MEKKOXMLTAG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fOtOhH41qEIghVTfcT6o7+LHxt2iMj4vD/tblS6qzJ/gMcPCGrbvVDHAA21UQtxjiIUqba8bxYpIy0ufKDgD5XDCDe+RVNlFbJpcVRItRb19Hi89qJjTD9ipKC/dBBdkNW3cqqxFriNY2B7W3+bXVxpcBJ3WxE9+VOtV8Tm585I32tmAWsi3qBeXb5MtO78ZlEar+3ePvZm/eKkNj3/PmkC7+73A7e2tVVjZSW+pEyY6MjjSb/fYuKUlYdpc2J851EWCgPDEiElWg1WnTjQz/WMaup5Ox8HzXdYPaLQY02tr4lIE0usFqpPEw0kAWDWcYjok4eOt9EVw073UTlngHofjai/ToWfbOdqm9oJ+6oBsKJmgHTVcOIle7J4AIEpuHvG496en+iGEM42uyGNLEqbn/rPWm0HFHWjW0Im8qDo6T8JJ9MWVWo4V8z3dk3rdbfoA2HYq2DBgvzZkfLx9gCBRe86WwP4H9AdJdrwdxn6062SwJZOuuDM7FKpom23pQmAMT8fVEQMZ5nfNHKlsxO32tA24iC9KE2fUQHr43WCNmPQ3UrwI9v6UFRZaJjaHxr01WyN84IaIGAZGAhvotQ+cGVocnPcLjdKmDHgpA9rhuVpmOTiCpcCNFBvgcsG6Ib4ANMZsQKVZ47CYExh19qoxwWNSPo1YIIDHI4I/ASIu4EEwTMbXhFzEDEOT/VhWr8+8bc5m1iTZwyQi5V/Q0v809OEI0PpTK6Uuu9K8tNZg70ktmBWitAuifLIZ850dgWGJyZTfWMALVQrZ5+lR8M1rpcrfSIx7r9r0Ys44VTE8UZ5z9yZ09DkafpeluiUVTt4lvCS72fjk/07CCQZbw7KhJer5LbcO2JTm7+8AeLJIWFJwSuGmJhnSbw5gd0lgL3v3PtOf+wqGOqxi0mmw3xjqeVj4h/QoWtn+hs7tvBTKFZShDE0AxDgwvuiebdAdMXcoRUNmiQuj4wt0IidIqb+d+4frMlqBTVajvW0HsPpdnb770vb4xXDVM630EeVrdqW4bYdm2x0q3+b+qP9elSlWXmMac7baQq5esLVccYY2dyOezz8sY1c2eaieGhhZIjuJabUs12zoBg8lSki7lMrP1U3ni1i0Xhltvz0jYyeXyaT0U/eajGr+Om7kiWBVU8FWYalkdu3nR9AF4X52WIX0zBhqu0Hb+EAtTPmJJhaXu+SlQ2Gyydsbjiu7vEgq2pT58ItcjA7npZg0xrxNqH9W9B4vHm1vuNQ7LrUn3Fml59hn7JKZaXQ7f7RhXyN2+VqNdpe5WEnANPQ0FnZWqjkTBx2e99WUypKj5Uj9UAl/4deao8gsRReE+dZZlkStvIBYuKYzsJ/dF6AVekHviq/NWXCuKzEHYGkdNbGKoMhHmMNTBYESwwBj7QrbK93p90Pfg/uCHGzz7neKbB9o0KfF9/ZN3rIGL7JFsXZ7IhuzjXEBgZF7BeaSt3HzA9eiitSEFqA3T2a0w8SS/kilaY6BliDzvwvws8bwOaAZIYAC/uF0b/11p1J8xWKYxZMS11UdRFFVdqLE3JsVTZeTiXY7iQNBdetg+dR3gV76TI89YUcg+v3OVuVRDZ4WDRhgqPnRXNleJPUPMNdJ0/YJG17E1qWwQoIjUNzbZsSAeZ5epgbynL/bhID5s7RbEic+13zifMCGAHklvqgGzAt3+Z5Rus+UutYvG27RJ26tqW2gFF1o+GJ0JWy/T70yod0qfc8+349gm4Q5YBWiL8QregrtyxWsvdPbXqsMX+kE1TBcgcBXp2nGsRVMOvuI8XguseXS1lbzYyjr/Cy6nVg+vmnbIRstXGHiE5O+UaAi6f9RrCOb3waKOHzdRaGzIeVswut9HmOfFruTWNzHx/gOhmY475o3/ZPXrFhu2IJmXJnVMxAzg48QBbr3UcjMjV+hcxSOrRgqyTKNaCZksWkZ+gMoxJAsWRTPdr3vdvk8lZ+UKJ4alRqNRzDEfC1CvE+MznjMe6zbzQXOGUZulSITU+CMk/uYaR4UpzDyuRCpBiQfJIoiYxyDG53JEOwEVYC4GOK3vjXd0TlhLGnED+rRIb2A0d550EwrjD9MF7g+Ip8LuA9x44OsFnugBOFOlm4JUHG7483XgMEiIDPqsVrH3LjdkmzWKKS5LC2IFeorhFWzp2lM00C2Gcn/mXUd3TESSIOXOif2mbcTPgsqB1iBhTcvS/DU5uQ05wHY9vATGXht+yhxpimfdF0wyR8di4Obq/4CMyPa5t3/qdlu+0wmZcw35+6lJLPUGjqBxDbLfLKjwqn6tnzAvUz2aduEHjWGGne9HD/7hsVe2DzuFGxntUjmQ+ZIOIFdpwQ0gzV8P0JLeYGBKQKYLTOydkrR6c1DqvEaAG9gYqTA96BEcb7Yc12vOycY/cUG9ly87j9RaTC+9BeT7Y8Lv3/wQqtPK4aCiRMNxWW5pvukDVnVq7lo86pyCKpaAloY5xZ2DlavY7gVySAhwdKcNA+QxV/ATymoFMTNOyRMiqks9ED/4TqfKSop+9gEmPmqNGRLzRiGtws+dR5G1lyKbH11PtgTm0E4rvC/Tu4olOYsBAqXIktowBXk8MPXn1i4LcUvbMfUF5PT01Cr4zlNegqOzym/BlpQTEKOwajkN6gnxgqitrndz043fs8bYcwv8k4sQQG7NDdVQUNinWybpgei8DRhqnQcwbQuqVStbF21p4gl7eVKGY7/jQAxiWL6HdfC92bzZPAllpec8tKGR0YGrKwPrNbtqSUJh8i8KYed2aZ9ohoByqeqh8yFVxQdRIsPZy2B+XQivJifIB1SVJRtPE4bI4b05rL7s+MG7n44NPHQqFmabUCiHhmbynxQ2F1f0OTCzlmrA5I2fm4xmdaaWpTBu1poumoKCVtwmcdRdf+z76yoqr3/aHancvZjH9ydkoM2Od/cBfej+EiiPBW6V4kLrWERCWY5S49K5Sfm/UR4LFPodSPvAWoFh6I7JrvFC6g91H6lyXHHuoew+4HdbJXv9QPQUJ4dGKW4N0vH+kNoBFmveC6DtT00KoRneP+YzWZH1z9GH6FO9reUDDtQ0ZjW7sy2yC3C5UH9kyclY/wTLRW+8JJ4FEhAWasLMpoKfMYx773NWX5gQrQSExZttWrR/LkdnzCM8KppFTqYrPxuBC0g9MN9rWKlbSkjHXuOeOXsAOAFpF2/R68QhpSh9kkYs1fkOAsDN3ntinQMmLej1uCsuewK4UCVO2Gh4Ei9VUWMJViK7nz8kmqwtBAEhdgLk1lKsoBkFEnCXBDkIl1snY/TUqTCazxj7xuzwDtDvZwRl08/wYHXGM8b+car/jMO0yA7i/qwbp3DnXGhbBR35oSUNtkwK/V3X4+aG9z+kAgf3DKYGItU5RcqHaG2jiG9uAenjk2dm6WdEdcuIlNRchwdcJqf1IquRW6iP1HAystGukA/pkelXQr3ylipRz0KDbIhTqXGakZBYqtHbZytN4ExONTKa8cllptSued5kkZGXTHFZ0Tim6ix0WynuVR9v4/wxivIH8gJXrPBDuhyn4Pbxss0NHhMZv0D/eVcGRgfAY37Pgc+2Zq59V1Bksm6wfhc+2Biq0rh4n0cqS7UQ6onL40HUl9R86UWwhZMK7bH+1Jsj8gEYudP8dyYF0CnWhHp3eG+Pa+Pg0liy5Q0O/E3i6RDkwXpVF9TyCKOQHEB9VYOZujz5kyGSteu26464jmZm8G+5QZTEhKigrI9fjaLGr84+2PKkxqdvStxyWsS/POo4QVO7eZabm9uLre3ooplzT7OJDGs5GAvTYEHxekTBnyPQ8F9k1RLCvfJfyWGQ/wdHtDREyce5XAMgee6KPsEPVm3vFEXzjKF3khIYYab59LWx8OSr51M3Wd3BCOlvStITEyVxsxnW3T86neC83/lSW52o5/c2fcMMy1wG8xTj1Zrxi8UI8ZbQNlHBlT/REEHSevpkFEUf7XoGr3NKT8lFoA6G599Ju2A16rpOixQRFwW0YWIEwIUhDG4WI1NXNKRyYBly052UAHo6BDw7vR4H/mFH0/togVLdIldh3przPWeqAiRgtmg9nXKeTEcm+OB0mwFiiz++NhV1+i0mko6nLouh949xNvg9TNHc0rEBMkaJPGe6CLjdtpqQqjc5bF8ca/9HSv1SCaPk3XIUVhCqT/hTvnCmtuLQT5NLjZDlMJIRf6SHL7nib3QBFsFf4lhYoKG001zjxF2PxV8swEv1NwPyCBbJTnnmV3bDjeL6otCCtOoheaWWtTUbImZxW1t1qocgIj/ztuAG2Nbx+18EL7i+OEWWA104TrAq/yJiozhh0tgUv0XsbCVjfR8e0Ay/gAWhPVvBKCGcGUzS4sOmTGywciQ0dwYGzKiRjdZdCWV3W6iMN55+bXFYWII+JvxsZCreU9/PRSzyvaN8mp9JGY16dW2SciFGnG5wZZlqtQVjXSw1+yyyaa55CY9k0kdtkzCQBruXXXQ2H3CUBveWWiC8ly8qQ23TPwxvo1C1MCgp+jq5ReEJ/A3k2ThlBf3pnduWKkYNRDru8Z63SnMbvaRWtIEYHZ0Wpom2AtMYhJ+bzIjxoP350DO9T1ogZ2vbi6yEtF0b8KR1hDkZH3IepL6S/5O623GgCpJK8fKLpvPPdReoQrIZzW9cP4NfdUYoh/J8Ex2SdwTrVtzWmja0juS6g+y/yuX2dPfedYf0AXNiCSO2bvZzBMaSNKeMW8h3DjEH8NdFP/ldnX9AIz/rtp1f5oYjsiUXfbMo1WgY6RkLzTIeUqzESyyvaclscYmqD2/hZaWJSyirF6+rnYUbvQJ1A5Cb3pCk0M8/N2JA7yG7vxqorFZ032XMvBOG7Ut7IdAcF6PdhA/YC9Ak+laZVrua9CvJWddlM62OKY+pg6/vsKSOyS5rBSgZDLmsRiJjah5tAgG0gj+XyGQ53wFV5Rjjr2z0slW+yySQ628Y9lnzqWNOp5a3fD+CKIPdiS+mZv8R+Z8Iyjmftinl/ecGanHoqQfJlNsQLtjolAVzPPvCFdeKh/BPcr10P/yVq4TAfvDA4m+bK4sT/m/hwVizWEQVvxQvEm/jOhBzPNr8vU5rIYdRklinIHEQwc+tILCaJvgpdmcfpbfSiqCW95ii2VSH9J3WuvqC54hfAG2toTdC6EKIGu3jBVwHORf7VZ4H5dbI4Tn9pt2ILlzVsSaeW/iLZNC8Xz8JPanyP+xQh69BlMt+oRf2tdt8/zVrGdXJMbEQRyVRV1/3pFXRlv8J9ODQdVbe7v0Z95dfac/Iv9qYK0LRQghkS1RvbaDLfzWDFBsJP+OC3/FeczDO1XlJhQCeAwyEZ6kfAxu5QSt9tGe436T7MRuKC3l7wHeOY0qq2Rjue1L3yvbEdFYmi1y2mEnU/SKaczsOGMWI8uIfkxCLrSfD3hK2AvjVHM5tTdIIZlJkLNnshhz5mdzfy+xBrJ+4y1JnqjrmjqBml/k2JXfYYPg9D9kIwRxDSpzq4Avbdx9NMrDqYz8t9Oykv5bP1pQyv5scjXQdFfrvp8T5iSu/LCKoWvtRKLVJtc60na8ZyFcphcmG5Xz0URGfclgM6xV15fMKEMd1bFo4GOABgexspgdI4K+wAOr2qm6MMmBnkXI7Rq5RJkzOqAEyBi6PWE6j8O/UBSiVqmKDjTjxq1VTfNPrqnIFxxNGmNcDadqnfNZ2u7xEQamXsgfUxeormSvfNm14aY9xi6dYePhqShNe10j9RnWNvxA2vSVsJCW5it/pNwpicqa3qqan1hU8c9TNx14OxHqv2WImjfXTNE+w9XRkiiqT6rJZMYJfYfWhQBmcPK6Ls6XSOZS5BLCDn+CdABnD6shYv8+ElEuDSOtX9lJ2jyymUQSh4dVI7C7ZAD1lEGKhiCbRl0ns7HvQBsgGf4YVIdYJDlDxiKgf5pWv9/jRI5qkXuTjRK2tIBPRgiPxAzhi2iTpp4B0RLEyWziP5hkM71jRnRHUR1OXQYFJIfQiom13YK6xmm+l5eqcydSSkS+Vh6qUI7pvDWMHFmkj5LF41qGQwhSKv2ABca3Y1zqf/oelYJoTVmkc6MLjKDn8PsfJcbD2TanHNF0OjN+44L0YD9nVpX13wUcBZ09GWcfq+drbkqA5LeULA1UAp+kYU2r4JpWN3ZpE7PfvWP0FHQn/dAUc+D3M6f13/mowKazFM5emHd5Y3gvAW4LYBeKzhdbwuwFR+kiJiYzoBX7RAijug1qEm3kFnoDViqEI9y/+gU+gVMiuykEXLOLg1JcU5u5USsnj39khc5qxV8hN8BO5mZjPWNJi4wshKYoVgcZoN6RZFcjjmVxu8wqzVzWrhUoGIkQCIvHyCgdYo8QI043Weye6qlLn0UstwhGRfOLPx1cBBTRsEQso4eviBcrKdwYebzZfoEmRcJbZN+Eh9ApFKQk0QKp5v8lDDrVyEFyuGk9SE4YuYpJGktv9L+Jic2YdOBv+BquesDLZMvHGX2QnmZQpgjOk7MvPwv3dTPt5IJGe6xosRhXnmMe20QTsDbeMvMW6/XgBA0xHV6ocfPXi/PvbYrAmELxL0dlkzzHL/EC6mF2+8kPPlRpaQ4bnqwqUlqv4wJKTkjovZngoqHDWiSPcaR2MIx3A2huL8TmvfVQaEozhlA6oTALPDQmLTs5Ajl6c0ad7bPh75QXWuhFlSIUxhdZZwlM4r7+nQDytzu1W1C+cMvIm8gowr5h17oxGTmjFJD5XAy/zE2eO25LMJtFCvAKepthgaD0tnNBh6wN4d3KuTR4mC25AAJJeSu/kqTUJ/H1wSmz/uQ7+Xa2E9wPZVyWcQK2afGD+X5Y9tsoliQXi+Uv20fZlafyvSlMqI6dIdVQhGFS/oSsWP4H580nvjXIvB2SQsOJxf0oPPVzWoBgKDvG2sf1uRn9oyD7U9oTAp1AkaL28shYYGKBPetADaxsJCAAY2o+8VsZ1YFq+yA0CNgKzaa8zDKR0h+jzZAF24KyCRjQSixlwJlAJCaqgD+9JeFrl13+OzrcEz3C4ze7JKv2mCvtvYHx8zcwl1bNSxw2Ky3FvQqlC8lPviL2K5IoquPzfuxwtmcCU9Sq/Y5iojv+f0W8eoSLOkJA9Ss5J0Ko14e1J01zm0Mda4+STmyz6riTMAsURPZiHQ1Q9za0QPtuytcbDk2I394Uk77SsagxmFGI8O8mnuxK8MbHGoO6fnE5emrjPZsFLbVUF5/uMKShs9UwD8juoFyzB0KkrNanOoflmNqIULxLaRbc2PuoXP2ltjd4i+qdA8mT18EtNia/xaXmZQbCkpUR9ajSk3YUPiOEE3R9ye1fyuIPRUuVPhmn4D51GJVTb5y6PNEvX8yichHbdUyuHINPbVbw2PIxawPMuoUDJvogFY/vxXuX68rJZzdPC2eJhTibBM4GPMWl41YX7OuSX+ndwKTrT/kOAcESMUm3D/dsf9v4WfEKCjHlrsd3EYlN2RVKOfuryszWPbeaHGM3Qgy80UyBNv1imroIsW9J6tJ1ufsnOw6n4rhgNjGyVbFYjZXCHY22wMsdK2M93Creu8RtDyRCXJzIZyI5pTPz8KX2zN1YVkSx7qNBfKF3pd13HWucP/LlQyKNyy7TEL7SJpUbsdsdXglsJeTGbRh8PHC4yCrsEsFJpLqrLh60xVdoAjJO+LerubXDo/jS2nB8oIuMESesziUCJGBIbLwyXyDNKBh8lC1/WvVApCUeW1qXxOnEz/gM2Jl41ZYoKvSjEFWYv3bnz8CM413HTNN5tvdkc6k1X8ymlM1zQPRdcskS6zoiib2+URLHX0hjexj1I8BAAGRBI4pGeshYQexjOewgBrVydrR1GN2RTgQG6QFmqC3GdfnBQ3irEyid3fHeB8e+1amzUkrBv4pswFadVCCVJ28hgxrrZRqXoZkSvakT0k+2PO2YbLcGcbjNR4F7VvhH5boL+iRv2fIC1GFRW0N65ax8spUodGikOvIcnxD1pcj7EYYyyGnHlJwBi6EolaOEy7nLTgm34/Yfono3DAPNSLfwDKonYpQggcf0Ux9IqduDIqXOz8oVwONOU13NTQgGtEOKCevJDlyIUwQxOscXXo4B9u38rwurdCFz96cKKb9hCjthlcfFoBTFp6QkEvFqwdFj2IPoaZcX538TTRynBH4YxYjnzk9Zlq23Y/j1hWdmTMaayfVvgkabLSGQ3PlGihchU4XqXA24uvYdLlyGtrI+RfhujOp5NzkmUr/yzyJY/IBx7NWETUaf0TFu6udnfBBgIQqfNFr0FT23yWMngEs3GoNHSV+uKCd94rSAkcxZStKN8vXk5m0UO7w3X/06xzBX7FIli79JxYKrX2Ul48SXwI+S93b7jKQzeDeyfEH9fp+T2ZSHtaYOpsRbUiyDhQctq86jUbpsYHvjGcOnHbvj5D2CxmuwwCA7DlqGzIrvguJ3THkDDYy8rD7DvSAbdUenCJIcHlat7+C5srSaU67Njg1G9prB132+jubSGdS0s5oH2JgMX2bqLnmR6l+GW/aCDjRW4WIH1NfvNRUei+ncGArswRnCOe2x/sZ1tWw9Vy/NrvaA0JDmTXZnByaOjyKPZ27ROUifBTeP/nampA36yKKJoS2/q3bMQWo7hahpLlaCJXMvUYkk04YWKJBCkM4PIfEMJOlEO8jb6UubFO8MY/QvsPZKyppb5Tw9wSapdxxewbD5zVrYeI6rT6D5w1+XBpV0z9iOcynXGk/fNphm6EVLCz0R9CaDsS6MrCeDlTTnR1gChhYdTtzjijd8Vc8sJVKE07NTzShHUXOaqE62d0BgcvbQsG+3ZWIdOJLB37byhcuu3Ub5MvRO7VdyuJy474MG7zoCa6XTC8PrMTde5p2RwWIqP4GOG0sE2PrOPOFq3R8rOTPZQrsl4AY4OfOnKEzQ3qF9BYJcjBNN4lzyXRPrPuU3H8LyQsXj23RyYa3/QhUr0rcsoZHNPAW9Z2pQDkeoHO3eCDEg+r0q0/uo7fY6/L6+cv3Y4mpuhkVG/AbmGY0R/Cw2SxUiX41rC7lzwdv21aOTAUd2BB1ASryfizum01q6IZLHI34GsPPmA5CJJ27n+g7W32NFFLu7bHjN8jhujFJoY6cBxoo/Dr+hkauxJhsTFraInZPl0U3KnfvmtEDPEKjrOl9WhFDv1i3vZdXFiAh07tevOT2RQa4BFz5i0Q1Ad6P8SxdYFOMj7poJdR0Vd8/FpA8jK+ybF+rnMrfsRI2MLPHWWXUkdrk5c0IYFR6yMPnkhw7wZfGsdTtusp0ORbWlJkR9FM4XWFYeIjTJbLOtp9nvQSWwDNB2eIw+zb/OBfDrycYHBzSgGCN3FVUHIw9W9PblmBZnLG6RBbcTw87BQL+FI4RDDvKELZhhCB48e6foVpx3ZHK+QX88SwttAOozKZAW1HNMHMJN106SwOX8XL/0cD4vgCl08WaRCmeWSY0LPDR3FreO+B6eVrHROEb8O2eGWyvmJFnlw8PD9Q0oCKHeaOMGSuc/O0Jn1ntgu0/5wYhrPBl6gehAqkiNBhA4T5v63QD/aw75vl3VZtCzEMCA4sUhgJaVyaDYx2G0LQEb5mCylT//zvyReMxK77nyHIt1DWby3MCxDQW+CZcc2cKfkPxfkUdc4PABAdYwG/IZ5GiWrucbjwkMkqplYGaN6yDoNSTdBVHY55IvpW1+Yn+Hla2kj8Llx/yIeU1sVHc1njTj6rLH6vwSZQfsRK/HPI9CA0rXYKAjsBCBUa/NSA3AH0DGyCmQZBPgcqY5TEJik914ZdGpbFAhlaIEgnopCBSIkLvFUdY4YzI4BP+4vokavJuSc2OXYr2pyQAW6ELp9Bf6mPx8y/K2FztYEiw9H1oJsglcFCNLWkRixNRU2XNrC6vl2b6TpSaQE7AraVZ+hJ0truR4YwxBgZslfy0UbqdadaiQ3yVlwJJjI57a3MeXlceNAt9kVAJwjJd2UPI5Ri7gaajfOFosCgLfaye2NIQOZUED8xVXidI9n3aZcZcOfkO3k/zYeU6C6KWD+poVGpeNojpswO7t+v/krITI+D++gwF5mJqEiU3xk0CaSeWdm1zgyy20VJHqbztkJFcmo84rwVprlSlIWTnklh2uJ4bs6Sxv3InW6wH0qd6cJQAA0vwkdbBziw/mK7Qk2RtjFN2ptSm3KhDw2xMRB3mBX3CoggKz/pWFVZ4qTrIJj7Smd2B65n8PtukNBhJPPykwU0ZTEU0wkLFhXUoGjxGhfVvRUJ1l9Ml4eGrvECNkJ1YV4e2Nja108Z8Tc/WYjiHQC5wI0Q2ZqPlTZC5CopRZWKsGFmENJNL6xq9T9Z7DjXwOBfl6ZIhJymcBAe8QdzrU4mUBfn/OHZKf2cWvRNhOTSNH8Ft6oveaV6Bl2vFsDb0KmXjmDqybQC9hi8JmNxPyDxZaEBwwChEaJh7J12bwwpByiEK0IIHsE31PGIEwk4ji4M0il5hH8/hRDX0d9pPeqj+QvIm2EY7UJdamJelfkXULZEpHRJxQbgUqewdRRpakhBiZcTWIxMoZM4NVeSjHSTHEhf+vdV2wLWR3c5+NfTFnRqwOfgP88n4Ersbhpa9mU7qDCTjhMx+sx+NdifgKpyxvyFwLHYAoSYV8yAdaFL2hhuuSRaa1P2pRQoJUo8U9wuPO2gUFwCnxsitO62PfjDnOiCbYv9EXsZgMgwRmwIYl7a4zM+zB4HjjN1V72gsM7doHkxuuzqgEBVM+hmGcVkq52oXwZHyie/80bjHDhESA3FK4oLf4IQYPdmX908Eorj4hwwVX40xZFXFSWWsu4MsvJHPn3TWCKm5DvIoIsi/p2b6eTxyV+tyF+LyWPXa2VqOjxbu668Sljv8TbffEXrb/JCzsEumHunhcqE0h7ebhlIa6q41gBTswoPyJE7lWBzn9VEhj7JhkFSG3qJUyJ7mNPRWxrFCLzIDlEBkn7oTXwGpeiOLQXtUS400G5wr8h1DO+NMYRSGGH5UV5mvmnRd08F3SqFAiQv2SbMRFyVk2+zE1Pf1HTofVNvFtxHgiXW3uYk/AzcrlWjOzMAdcN3IT+jOoEzpa2DpgkYOgatEHL67VJpk914+YYdMdfSojBi4mhX05PUPHJWMKEpAmUFkyQhVbM+bs4lavo1FZib4/V2hzlvaO4yWj80YmvU00fw1N3n7V6H0GDNVQ2AdT0oULf6zLqf2snUwhzBJySrBXiVTrjCAMrZYu+Ja+8RHDUZ86Y0qDbqNnwILFcGx795xXdaKde6KDTwLCBWC4pLzaJYZZWt19eNVaNgUDKECEVU+By+FszFjyfPSqDICv5gCrOsyc81pPmK2kYIIcxyEtYW5WxCU/qmXW7hAVEWrsC46Ha0y5NR3PwlkXZm0ztardvFfF9B8oHfxQrQByuKwiRIM97sZJ1elcaNr5AZymZAbzk++oGhrGH+/6IsD1Edw4rDFg0h1tqfb8oZ+0qXEIdrQU0qgeTz3w6AGt4nzUAwk2MgJnuc7j4LB8vFQOU17BptTPMZV7Ft8OwJzBu7oBbGwFn6ExUCNYZZ53+oEQ7U6qC9BBqiDMLwisvoKNNGV7QVmGG+AehysSnQLejDEeoaTgb6V9m1+hkpQjLnPTIhZiZT3WTzzRPSLVZTgVhMPfpOkc+rfihJ8edaEzpO93RR8SzduxbA8tniIEnZkQ8Qchm4v7bKW9uY+/iNH+RE0vYUBB/LMcGZxWJIdbBEj+pHbaZxxTghG8wd4G682gW3gTxSIwgB+5Mlgv+0B3C6C6PehfjW7z1HEwwiq/QM4PGbLQ+VkVyCgwS24sNGq7tLgkI3bKNDmSx9KgseCLEE1GfvNNrii0NmLi1YT6PhItPojhJz2lZNuaghaMDCnM11eZ2R1B2CvelXr+JYiZoUlRidUJEAf0L9+gZMbDjfzfw8lfaUgMsi5ewmNu2gsBIiAUIrg6iz7bw5u1Xkiu4PhZ5aubBtweC/fuaK2Yg+0YTDYKIWaun5NkJ/Y7l3iI1bvkhQP26ODUAqMTAZ1ZwmSYsWKIy+bk2mHNGqS35cPl3QhbHy7Uzzi9RD4gACBEVcOOZlxZFxtaH12QBbEskXyUWCFBXn2X1N11t9Drz6EQdRs254BkFhGqXwXLMfMjZVtJGUQrrLgKv5jLhfqxspgDerwWL7fk1s26a+iMR8bmz6gMigdqCbsld/xHahc/dVoPxW2qinSFKIVzHZUXncKYyZUyecfVdYPs3mCs0SPlRopC0udp0AqpCDa/Qdw3l8ZP74s0vsTw0miDByI4bqoN7UJ6Q982NBPWv/i9umABHgydWLREzdcY9jDTunSxk8ohP5m0xDKZEWtsE5cQC6sCVtpGx2zx2vdz35mGeMXmU3+EbNENczIV44WnXhJ3oSRUTPH34DjHdiF5MkHiy9TIX6hOnwaXdO3d7AzLIuMxIhrZa2tNu+ReC3GaUoxuaVcneV3rMoUYjo1+i7fceBfBC4q367AdN2QR5QCmJRwKCE0aJzMIT3EXerv3v6ndV0jG8FTUNMvlHZOu8N9wIM6oQ6pmIHsvVIUefbO77E5Ij/nQKAPlxsszT0PKp+xW5jGQbsQr4d6d0N2p71uNwysZekDHtA0vXUzEDwTB63V2Yf8L43x1y9XPSAbiGxCKaG2m85cocKmhILjhr3OgAbDOLKxP7/PUvYdW1ZF0n0YwgbrHFU0sEJoU7oyP5+07Zw2vgHQ4na6BqvHcwW5ghm8GM93HbWR+PrBLGETYAQBrNIZMIfz1PcmR6Mw3C3Vrcldz/j5ZPj0tqcUvfENgv+FmSdVjzqHdi2h4ct28cKgx1rZBlwfwWSVxaYYMAhOQGNZpLlK9HXw6146WvKovRxpcZT2386sPKweunNxf+qCcE1dM2EAy/sQJbjIAT52fgw84/s3PerjZxl53Rz8Gvq4mkWpKIEQ4LkelZOD+QSLDSNWGIGxsodcWccoxVreXMo85gLT2OOvF1Z7QUj6oAOi7z09R/9FOIuYsKALrIwLIlKuQ419904IKGIjSpJ7wANQ30zz0mnTGoa6SsCD+qPmw4raQaCUucHFHbYD2fTFZARmQjFzpECY/VnPQQiAsOj7xWH9v5xj+J98EnK9Hs+5B24Pi6CppQAZ4CMIPNman2fOMen8EBsMDyBT0uoFhwu5tiW01s29Rcr7m1KsQVptELVSSMvMzXLKAZvWLS34q3YOASCg4SfkfgIacHOp292MB+LOWUxbF4v6pHmte3QpumsnkXmXtITKuyfJo6C95Wqv3vpSw5Pksb48ByiXDIl0RxCisYTFGAycejfMA0zGGnmM+htu2NGOWpmLrh1rOPO9bgka4zjy2NMAWPppthPmaqp1KIlvrpXittztPYkRtRCxD/6N8BXUCq6WwiFdPFt6sz1Hz/8d1+6jQpbfuJrZy6WYd3AvMLakSR8DVZX+SLL01EAfT3r1Fkg2SqjFbT7fFliooZgn87a2tyBemWu/Z858Zk5zdsdhMQtLF8bYCvU2/xbYld7QMYfxV5zf2l4nJWOFG2L+dtJKatz5SCIn+N9RVRq1PhqSuWxlsM3yLzt6y6akhmjc55BwoFeoSuHmeL054/8/SGiIawkysxt8jyJENh6PWbzfmROqC/k/Fw4fGhjbP3F9Q71ptCNF8GKu0Fv1xXo551nW4u1j2mVNrWywRMxbAKU/elFyJJvR0W7UhavuRbsK2qtfcA5fmKSbofNI9p/iyhLr6eL4kp3HduAumT0CsRyjcqgEVw+vlZTd4G5XD2nAgXa3e/XHn2qq+AcaCtPGgA3jw09yZ3PKRn6458RMrgB0GcZb+2uI8CN8lT6+s1+neoFoRFylm1KClmSKfKngj4TJS9RIUPDQe4N3qp03i3kbka9JdCcOwMCbrVricc+3r34VyJMLrFRsN5DC5RRjykJoqQX4qmWR890qWOMQmwYK7HLbkNmHtZ7HfBsOZl6iN2QYiii1lEhHNEUST7jRlciUShc6cJSinaTgFGkLll+D3LkPHDgmQb3ygQ5B8JsdnaHTatGG1U+kpnf5h1j9a8zdvxiK9MHUTTGK04CifjMaQV+kQ+piWvE4xAhdNY+vckxzm8/zjsd8MDgphHIsFlNRylyyPJqVOLljKrMUJxxamsSMecfvBWHuegcNAzKW2+ToQ5ppYvUv4mpZ2/MW5ag/DCwwuCdXFIw2PZy9PGtcw1cfseNH9hdyWE6uFCdENQfGn/Sluaa9w/XDEsMZGktbhLhjTR+5QjIhQsdLPoXrX3+I/roHFQlIIqeUDWscs7854bwEe2pW10mzOhg4Tm0rA8ZwfXa5OwMwItFGfr1prvpJz7MMh8NQvOrgVQ7AiiUtBaH4kOKmoxEA5YJ72ameMxu4FBPF0x4C3N/9KReWjod0GBSXDgV49/uT9Rq/faLejFOLJj5KBUTLELM1qK5dRR5vwp2ld3S5n1qKDETJaW8+lpC2JOOi6SqlyR9941sf/cfTbp2kcwr3s8M2RJ1gJUL6RneCDHzY1gHmk6MxwUrHxmwH6XzKJIb3X1OdLFPAtX3a8ljitOGR2AAOrBi8TVvyP23oKzjO+cwKeR+JGZSwfqoZy2WbgfntZJhrssDnWKvTlAU+jVG604fKtk7jYN7S2TfIhwqAvCGxieInu173zPw8kmTygLl0k2dbdLQ55JEvhFftixGyQLUXleahH587LwCq6SRReEGcN/yjYN9cTmA6Jpk4l4cs/AAA3uvU1iHaIajUDgVdikK4lYh+XXqHMivMY1/BP45vQllbdSEfwpY1ukHjEVbWwzzTfZ/jtk6QyRKN2d4LCmcMm4M8f6tf9ETSEFqZx4nDUPnbIS/G97Rnxi0oL7Vk5prHrYrL3FR+PVS8vrlfEaXvPvjMkVlJUtafkUp0kYJ3x43aSS0KYl092KaOSQAmNP4gv9wla3NXE2PCqEt4VuaBoNUE+7dYkxfNQozmiyf7teEjaxitgRgzyqLPrVd9F1eeWwCVDtCjP2MvSV2iJ6fxAEuGy0w/BIN2sWywFfwtBZOEfzcpydSEGE8ova5YS1wFTEZtixbd2/IpcegkfNKw2nmEKJCUUUO2SlS+kpUBL65dvJ7sAKriQYfedpBJQQnkSeN0TqSH5TIwEyLMq1uaiS6uvQXYYP/UtRdMJVk0En7yElXA5xnvDfLapA1C7yPH+ekJjmGKTaJ+jBGL2jovpk82fZORWXJsfK0O098vhdo7yOuCW50qQxchfd/V+WNfR9ULvlHjSzyYtiz/ujAZQSoVrv8cgQZF/4lFM61uZKm58olk9uWuok8p+ya0CIq3njYJ3L3JBGkJcAYeZxcwNID+uFfeNLdzcawGh1qZeNlkSD12AO6nOWZ7tJldMdWMjAtsQ5NaWBaVCYOrVyC3VrG1VQlq75mkbWVnenM2nBfpGl4lirmEhDJaskGGbJwknQmJCqNjfz8vAwrIYSz75pG7dkB/96wrdOF+5ttLJ0tudnBo17I0rN6w3d9kGbIdS4UvC1ooj/+5/EFeZQnxRAmtbaif30szLZWajioKZGM0T62+pKdSkvQyFJCJ68HZISREv9urnYKetjgaEe84GGfv6qVshFbdCO88ZahxoT33eTsxXh9dl+uv7FbDbTi4Yhg+8PNIBT6nvHsAFB4yL/D7+oK56y5hRHBD5rTbQJ8hjduFPDLjHVnB3/QtCFbB6FAD4XHIF2FU9lPa3HOoEXOEcUbwkeQ1a6XE/HKgvvXRc/BS84BZN9u2vO5NexU+PeCR9DaL2/zr1wATR+3tjh3yY5Mc/4cEMOwsWnUZjErYMHHujNeIJXdQJjDpG1GQ/gLw4eXUNLeGSO5Zgz8LOPmZW1e5fYjMS0KDmjQlaa76J+iQ791AfeIgj9gR0FRsXpoO8vEP8TUvWZDwG54nzYy+gGfKqYqMlmnz5sBAfEGHmcoQRN66CrpMe1AvlUIzJif1Uj2Ynh2wiCJkcjD12xk9T9SaTbN9vd9Wa3atSOLPHn4F9Xg2Eri6TnsYC+j1HcqJNM7vGNO2E8OJnuxEV2RlPsKVedZicySgEgxwOnvBHpOlSYhuwLW1HJNEqtQ3YARoQRrKDYS2OYFnZSjNO97dpp+Z7+BFlLBw9qht/u92uHnLwlTxbXII7yrdpqzKsrPCe3vtI0uxxTkdPJeKUpOfxtQxUchf+aIQBSRaxLKjqQdhEiuQHLjUHuRo8iZ9Uq+mc0vkP8mweS1qecf2lcnSsWRy6wazJFzvu5M/hfq+GJC0UAnQFaj6Yqx7Ps0fpRMRruioUp9WWr9yn5DpBL8xNBqG0jBdr1C4wkrVgop4tn4LBAB1TNNwiw4SO7guAA3fmOTXGC/jWUBcVoXwVx1x9cgOFkQe3vSsodZ1fXyxuRvs9e7pQMt11KiCatt2FewbKqgMiZa0E67xfEzZJ9IiowBU1IxCh4uPCcCfOqyHilXHJsmckDG6dZEN6i9zNrmS5NhTC68pGN6wl8xDb9g0ljmYABjlGErdw8I97a9k8lZeSFz3iqyGAkW1RIj/o8yYTXX0/lqUcLyYXoDsd+PLfdmQIN5hfSOhw70faMx73qNKSzGirogv96cIxPlcbQgvoe2HrMHNQn+wFzt4sNSC1FAgXBG/Y+rqfXhEByxHHGUXowvoqnU94b/UomGVxy/BBtbEGB6Sj+/JRWok49xF/zOsUkYinp7pwGqhYplyb+wNe82rJZmy3gzFL4ylStCKSTIBhIMNaMPdfI2ANmwcE="/>
  <p:tag name="MEKKOXMLTAGS" val="1"/>
</p:tagLst>
</file>

<file path=ppt/theme/theme1.xml><?xml version="1.0" encoding="utf-8"?>
<a:theme xmlns:a="http://schemas.openxmlformats.org/drawingml/2006/main" name="MBTA Default Template">
  <a:themeElements>
    <a:clrScheme name="ppT TES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ppT TEST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defRPr b="1" u="sng" dirty="0" smtClean="0">
            <a:latin typeface="+mj-lt"/>
          </a:defRPr>
        </a:defPPr>
      </a:lstStyle>
    </a:txDef>
  </a:objectDefaults>
  <a:extraClrSchemeLst>
    <a:extraClrScheme>
      <a:clrScheme name="ppT TE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MBTA Default Template</Template>
  <TotalTime>17260</TotalTime>
  <Words>1090</Words>
  <Application>Microsoft Macintosh PowerPoint</Application>
  <PresentationFormat>On-screen Show (4:3)</PresentationFormat>
  <Paragraphs>271</Paragraphs>
  <Slides>28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</vt:lpstr>
      <vt:lpstr>Calibri</vt:lpstr>
      <vt:lpstr>Times New Roman</vt:lpstr>
      <vt:lpstr>Verdana</vt:lpstr>
      <vt:lpstr>Wingdings</vt:lpstr>
      <vt:lpstr>MBTA Default Template</vt:lpstr>
      <vt:lpstr>Transit Signal Priority (TSP)</vt:lpstr>
      <vt:lpstr>Overview</vt:lpstr>
      <vt:lpstr>PowerPoint Presentation</vt:lpstr>
      <vt:lpstr>TSP in Service Delivery Context</vt:lpstr>
      <vt:lpstr>TSP: A Tactical Tool</vt:lpstr>
      <vt:lpstr>PowerPoint Presentation</vt:lpstr>
      <vt:lpstr>What is TSP?</vt:lpstr>
      <vt:lpstr>MBTA TSP Communications Scheme</vt:lpstr>
      <vt:lpstr>MBTA Requirements for TSP Implementation</vt:lpstr>
      <vt:lpstr>PowerPoint Presentation</vt:lpstr>
      <vt:lpstr>MBTA TSP Pilot Strategy</vt:lpstr>
      <vt:lpstr>TSP Signal Pilot Goals</vt:lpstr>
      <vt:lpstr>PowerPoint Presentation</vt:lpstr>
      <vt:lpstr>TSP Signal Pilot Summary</vt:lpstr>
      <vt:lpstr>Signal Pilot Results – Green Line B &amp; E Branches</vt:lpstr>
      <vt:lpstr>Signal Pilot Results –Green Line C Branch</vt:lpstr>
      <vt:lpstr>Signal Pilot Results – Bus Routes 1 &amp; CT1 (Video)</vt:lpstr>
      <vt:lpstr>Signal Pilot Results – Lessons Learned</vt:lpstr>
      <vt:lpstr>PowerPoint Presentation</vt:lpstr>
      <vt:lpstr>Four TSP Corridor Pilots Proposed</vt:lpstr>
      <vt:lpstr>Proposed Green Line Pilot Corridors</vt:lpstr>
      <vt:lpstr>Proposed Bus Pilot Corridor</vt:lpstr>
      <vt:lpstr>Estimated Cost for Proposed Corridor Pilots</vt:lpstr>
      <vt:lpstr>PowerPoint Presentation</vt:lpstr>
      <vt:lpstr>Post-Pilot TSP Roll Out Strategy</vt:lpstr>
      <vt:lpstr>Roll Out: High Ridership &amp; High Delay TSP Corridors</vt:lpstr>
      <vt:lpstr>Roll Out: Piggybacking on Existing Projects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Fare Evasion Reduction Strategy</dc:title>
  <dc:creator>bkane</dc:creator>
  <cp:lastModifiedBy>Siddiqui, Aayesha</cp:lastModifiedBy>
  <cp:revision>648</cp:revision>
  <cp:lastPrinted>2017-10-23T13:48:35Z</cp:lastPrinted>
  <dcterms:created xsi:type="dcterms:W3CDTF">2016-04-11T13:25:01Z</dcterms:created>
  <dcterms:modified xsi:type="dcterms:W3CDTF">2017-10-23T21:17:07Z</dcterms:modified>
</cp:coreProperties>
</file>