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7" r:id="rId2"/>
  </p:sldMasterIdLst>
  <p:notesMasterIdLst>
    <p:notesMasterId r:id="rId11"/>
  </p:notesMasterIdLst>
  <p:handoutMasterIdLst>
    <p:handoutMasterId r:id="rId12"/>
  </p:handoutMasterIdLst>
  <p:sldIdLst>
    <p:sldId id="302" r:id="rId3"/>
    <p:sldId id="643" r:id="rId4"/>
    <p:sldId id="679" r:id="rId5"/>
    <p:sldId id="676" r:id="rId6"/>
    <p:sldId id="675" r:id="rId7"/>
    <p:sldId id="677" r:id="rId8"/>
    <p:sldId id="678" r:id="rId9"/>
    <p:sldId id="373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3255D5-628A-49F1-8F58-0A1E9314DD8E}">
          <p14:sldIdLst>
            <p14:sldId id="302"/>
            <p14:sldId id="643"/>
            <p14:sldId id="679"/>
            <p14:sldId id="676"/>
            <p14:sldId id="675"/>
            <p14:sldId id="677"/>
            <p14:sldId id="678"/>
            <p14:sldId id="373"/>
          </p14:sldIdLst>
        </p14:section>
        <p14:section name="Untitled Section" id="{CB634D57-8E31-49C4-8812-B21E727E29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4" userDrawn="1">
          <p15:clr>
            <a:srgbClr val="A4A3A4"/>
          </p15:clr>
        </p15:guide>
        <p15:guide id="2" pos="2074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orient="horz" pos="2844">
          <p15:clr>
            <a:srgbClr val="A4A3A4"/>
          </p15:clr>
        </p15:guide>
        <p15:guide id="6" orient="horz" pos="2933">
          <p15:clr>
            <a:srgbClr val="A4A3A4"/>
          </p15:clr>
        </p15:guide>
        <p15:guide id="7" pos="2124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A1E"/>
    <a:srgbClr val="969696"/>
    <a:srgbClr val="B2B2B2"/>
    <a:srgbClr val="005046"/>
    <a:srgbClr val="70C27C"/>
    <a:srgbClr val="005024"/>
    <a:srgbClr val="175024"/>
    <a:srgbClr val="C64522"/>
    <a:srgbClr val="00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081" autoAdjust="0"/>
  </p:normalViewPr>
  <p:slideViewPr>
    <p:cSldViewPr showGuides="1">
      <p:cViewPr varScale="1">
        <p:scale>
          <a:sx n="99" d="100"/>
          <a:sy n="99" d="100"/>
        </p:scale>
        <p:origin x="1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500"/>
    </p:cViewPr>
  </p:sorterViewPr>
  <p:notesViewPr>
    <p:cSldViewPr showGuides="1">
      <p:cViewPr varScale="1">
        <p:scale>
          <a:sx n="96" d="100"/>
          <a:sy n="96" d="100"/>
        </p:scale>
        <p:origin x="-3642" y="-96"/>
      </p:cViewPr>
      <p:guideLst>
        <p:guide orient="horz" pos="2794"/>
        <p:guide pos="2074"/>
        <p:guide orient="horz" pos="2881"/>
        <p:guide pos="2160"/>
        <p:guide orient="horz" pos="2844"/>
        <p:guide orient="horz" pos="2933"/>
        <p:guide pos="212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6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r">
              <a:defRPr sz="1200"/>
            </a:lvl1pPr>
          </a:lstStyle>
          <a:p>
            <a:fld id="{3150DF6D-F437-4312-9B11-BAA771D027EA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6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r">
              <a:defRPr sz="1200"/>
            </a:lvl1pPr>
          </a:lstStyle>
          <a:p>
            <a:fld id="{B1945DF4-BF30-45C6-B281-9A4C535D9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4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/>
          <a:lstStyle>
            <a:lvl1pPr algn="r">
              <a:defRPr sz="1200"/>
            </a:lvl1pPr>
          </a:lstStyle>
          <a:p>
            <a:fld id="{C7F7E2E1-5E71-433F-9E28-BAAD2D72AFAD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8" rIns="93132" bIns="46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132" tIns="46568" rIns="93132" bIns="465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6"/>
            <a:ext cx="3043343" cy="465455"/>
          </a:xfrm>
          <a:prstGeom prst="rect">
            <a:avLst/>
          </a:prstGeom>
        </p:spPr>
        <p:txBody>
          <a:bodyPr vert="horz" lIns="93132" tIns="46568" rIns="93132" bIns="46568" rtlCol="0" anchor="b"/>
          <a:lstStyle>
            <a:lvl1pPr algn="r">
              <a:defRPr sz="1200"/>
            </a:lvl1pPr>
          </a:lstStyle>
          <a:p>
            <a:fld id="{83DB2206-74DF-4F70-A64A-49025D09D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2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defTabSz="882658"/>
            <a:r>
              <a:rPr lang="en-US" b="1" dirty="0"/>
              <a:t>“internal and external stakeholders “ – do we need to clarify that</a:t>
            </a:r>
            <a:r>
              <a:rPr lang="en-US" b="1" baseline="0" dirty="0"/>
              <a:t> the Friends of the Community Path should not be waiting by the phone for a call? -NP</a:t>
            </a:r>
            <a:endParaRPr lang="en-US" b="1" dirty="0"/>
          </a:p>
          <a:p>
            <a:pPr defTabSz="882658"/>
            <a:endParaRPr lang="en-US" b="1" dirty="0"/>
          </a:p>
          <a:p>
            <a:pPr marL="1268820" lvl="2" indent="-386162">
              <a:buFont typeface="+mj-lt"/>
              <a:buAutoNum type="romanLcPeriod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7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marL="882762" lvl="2" indent="0">
              <a:buFont typeface="+mj-lt"/>
              <a:buNone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  <a:p>
            <a:pPr marL="772326" lvl="1" indent="-330997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885664"/>
          </a:xfrm>
        </p:spPr>
        <p:txBody>
          <a:bodyPr/>
          <a:lstStyle/>
          <a:p>
            <a:pPr defTabSz="882658"/>
            <a:r>
              <a:rPr lang="en-US" b="1" dirty="0" smtClean="0"/>
              <a:t>“internal and external stakeholders “ – do we need to clarify that</a:t>
            </a:r>
            <a:r>
              <a:rPr lang="en-US" b="1" baseline="0" dirty="0" smtClean="0"/>
              <a:t> the Friends of the Community Path should not be waiting by the phone for a call? -NP</a:t>
            </a:r>
            <a:endParaRPr lang="en-US" b="1" dirty="0" smtClean="0"/>
          </a:p>
          <a:p>
            <a:pPr defTabSz="882658"/>
            <a:endParaRPr lang="en-US" b="1" dirty="0"/>
          </a:p>
          <a:p>
            <a:pPr marL="1268820" lvl="2" indent="-386162">
              <a:buFont typeface="+mj-lt"/>
              <a:buAutoNum type="romanLcPeriod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3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2206-74DF-4F70-A64A-49025D09D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27799"/>
            <a:ext cx="457199" cy="18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527799"/>
            <a:ext cx="457199" cy="1888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FC07-D45E-4A28-AC78-BE657C1EC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8"/>
          <a:stretch/>
        </p:blipFill>
        <p:spPr>
          <a:xfrm>
            <a:off x="0" y="939209"/>
            <a:ext cx="9144000" cy="48519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85800"/>
            <a:ext cx="9144000" cy="5334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2000" y="3124200"/>
            <a:ext cx="758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Draft – Confidential – For</a:t>
            </a:r>
            <a:r>
              <a:rPr lang="en-US" baseline="0" dirty="0">
                <a:solidFill>
                  <a:schemeClr val="bg1"/>
                </a:solidFill>
              </a:rPr>
              <a:t> MBTA Fiscal &amp; Management Control Board Review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chmere -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33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9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27799"/>
            <a:ext cx="457199" cy="188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B872B7B-E1C5-4145-B098-D7237EE07C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00" y="6258182"/>
            <a:ext cx="521350" cy="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379790"/>
            <a:ext cx="1538285" cy="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946" y="6304054"/>
            <a:ext cx="810822" cy="3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6400800" y="6304209"/>
            <a:ext cx="0" cy="3278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22151" y="6204166"/>
            <a:ext cx="2677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</a:rPr>
              <a:t>July 31, 2017</a:t>
            </a:r>
            <a:endParaRPr lang="en-US" sz="1000" baseline="0" dirty="0">
              <a:solidFill>
                <a:schemeClr val="bg1"/>
              </a:solidFill>
            </a:endParaRPr>
          </a:p>
          <a:p>
            <a:r>
              <a:rPr lang="en-US" sz="1000" baseline="0" dirty="0">
                <a:solidFill>
                  <a:schemeClr val="bg1"/>
                </a:solidFill>
              </a:rPr>
              <a:t>	</a:t>
            </a:r>
          </a:p>
          <a:p>
            <a:r>
              <a:rPr lang="en-US" sz="1000" baseline="0" dirty="0">
                <a:solidFill>
                  <a:schemeClr val="bg1"/>
                </a:solidFill>
              </a:rPr>
              <a:t>	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7" r:id="rId3"/>
    <p:sldLayoutId id="214748370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50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E00C-4B28-46AA-9313-114BF512ECD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4791-201E-49B4-8D0E-4722A1EE3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GLX Project</a:t>
            </a:r>
          </a:p>
        </p:txBody>
      </p:sp>
      <p:pic>
        <p:nvPicPr>
          <p:cNvPr id="6" name="Picture 5" descr="View from Monsignor O'Brien Boulevard Sketch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09655"/>
          </a:xfrm>
          <a:prstGeom prst="rect">
            <a:avLst/>
          </a:prstGeom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452120" y="52819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 dirty="0">
                <a:solidFill>
                  <a:srgbClr val="11711A"/>
                </a:solidFill>
                <a:latin typeface="Helvetica" pitchFamily="34" charset="0"/>
                <a:cs typeface="Helvetica" pitchFamily="34" charset="0"/>
              </a:rPr>
              <a:t>Green Line Extension Project</a:t>
            </a:r>
            <a:endParaRPr lang="en-US" sz="4400" b="1" dirty="0">
              <a:solidFill>
                <a:schemeClr val="bg1"/>
              </a:solidFill>
              <a:latin typeface="Futura Std Medium" pitchFamily="34" charset="0"/>
            </a:endParaRPr>
          </a:p>
        </p:txBody>
      </p:sp>
      <p:pic>
        <p:nvPicPr>
          <p:cNvPr id="7" name="Picture 2" descr="Picture of Green Line Trolley Beginning of Presen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44501"/>
            <a:ext cx="8991600" cy="381000"/>
          </a:xfrm>
        </p:spPr>
        <p:txBody>
          <a:bodyPr/>
          <a:lstStyle/>
          <a:p>
            <a:pPr algn="ctr"/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1219200"/>
            <a:ext cx="7467600" cy="4572000"/>
          </a:xfrm>
        </p:spPr>
        <p:txBody>
          <a:bodyPr>
            <a:normAutofit/>
          </a:bodyPr>
          <a:lstStyle/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GLX Update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GLX Early Work Summary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Early Work Packages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Recommended Board Action</a:t>
            </a:r>
            <a:endParaRPr lang="en-US" dirty="0"/>
          </a:p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1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GLX </a:t>
            </a:r>
            <a:r>
              <a:rPr lang="en-US" sz="3200" dirty="0" smtClean="0"/>
              <a:t>Update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1845" y="1381476"/>
            <a:ext cx="8816926" cy="49765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Design-Build (DB) Procurement Schedule Improvement	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DB Notice-to-Proceed (NTP) advanced 2 months from February 2018 to December 2017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Increases field productivity window during 2018 construction season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Receipt of federal funds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All funds expended to date ($536M) have been Commonwealth funds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Grant application approved for federal Congestion Mitigation and Air Quality (CMAQ) funds on June 29, 2017</a:t>
            </a:r>
            <a:endParaRPr lang="en-US" sz="2000" dirty="0"/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GLX received first federal funds on July 14, 2017</a:t>
            </a:r>
            <a:endParaRPr lang="en-US" sz="2000" dirty="0"/>
          </a:p>
          <a:p>
            <a:pPr marL="1371600" lvl="3" indent="0">
              <a:spcBef>
                <a:spcPts val="180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3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GLX </a:t>
            </a:r>
            <a:r>
              <a:rPr lang="en-US" sz="3200" dirty="0" smtClean="0"/>
              <a:t>Early Work Concept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599" y="1080036"/>
            <a:ext cx="8381999" cy="4976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High-risk scope elements identified during GLX redesign effort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Risk items selected due to interface complexities and commuter rail signal coordination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Early Work packages (plus mobilization authorization) to be performed in advance of future GLX Design-Build Entity mobilization: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Tufts Interlocking - $8.3M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Swift Interlocking at Grand Junction - $13M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Additional Track and Signal Relocation Work- $4M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Yard Lead 10 – Proposal/final pricing development underway</a:t>
            </a:r>
            <a:endParaRPr lang="en-US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44501"/>
            <a:ext cx="8991600" cy="381000"/>
          </a:xfrm>
        </p:spPr>
        <p:txBody>
          <a:bodyPr/>
          <a:lstStyle/>
          <a:p>
            <a:pPr algn="ctr"/>
            <a:r>
              <a:rPr lang="en-US" sz="3200" dirty="0"/>
              <a:t>Location of Early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1219200"/>
            <a:ext cx="7467600" cy="4572000"/>
          </a:xfrm>
        </p:spPr>
        <p:txBody>
          <a:bodyPr>
            <a:normAutofit/>
          </a:bodyPr>
          <a:lstStyle/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1371600" lvl="3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572B54-3BE5-4E74-88AA-19431A18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308100"/>
            <a:ext cx="6553200" cy="461778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61ED030F-C0A9-4A57-90B6-EC33918575A6}"/>
              </a:ext>
            </a:extLst>
          </p:cNvPr>
          <p:cNvSpPr/>
          <p:nvPr/>
        </p:nvSpPr>
        <p:spPr>
          <a:xfrm rot="5400000">
            <a:off x="4174330" y="1260727"/>
            <a:ext cx="261938" cy="9905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  <a:highlight>
                <a:srgbClr val="FFFF00"/>
              </a:highlight>
              <a:latin typeface="Swis721 Cn B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0BF186-E076-4578-A562-A347A0443FC5}"/>
              </a:ext>
            </a:extLst>
          </p:cNvPr>
          <p:cNvSpPr txBox="1"/>
          <p:nvPr/>
        </p:nvSpPr>
        <p:spPr>
          <a:xfrm>
            <a:off x="4800599" y="1295400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Tufts Interlocking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57D5FF0B-AD22-4F19-B0B8-3D6927650C71}"/>
              </a:ext>
            </a:extLst>
          </p:cNvPr>
          <p:cNvSpPr/>
          <p:nvPr/>
        </p:nvSpPr>
        <p:spPr>
          <a:xfrm rot="2775207">
            <a:off x="5649348" y="3138826"/>
            <a:ext cx="278458" cy="5845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  <a:latin typeface="Swis721 Cn B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AC1A56-B0B2-416E-B287-48626B390309}"/>
              </a:ext>
            </a:extLst>
          </p:cNvPr>
          <p:cNvSpPr txBox="1"/>
          <p:nvPr/>
        </p:nvSpPr>
        <p:spPr>
          <a:xfrm>
            <a:off x="5920153" y="2971800"/>
            <a:ext cx="2233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10 Lead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9F5F1A3E-FCAD-4366-8D57-0351A71DE2B0}"/>
              </a:ext>
            </a:extLst>
          </p:cNvPr>
          <p:cNvSpPr/>
          <p:nvPr/>
        </p:nvSpPr>
        <p:spPr>
          <a:xfrm rot="13864689">
            <a:off x="4923850" y="3849000"/>
            <a:ext cx="314830" cy="8590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  <a:latin typeface="Swis721 Cn B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0BAD2BF-0DD0-472B-BCF2-C54D5DA48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278" y="4754830"/>
            <a:ext cx="242032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403468"/>
            <a:ext cx="8991600" cy="381000"/>
          </a:xfrm>
        </p:spPr>
        <p:txBody>
          <a:bodyPr/>
          <a:lstStyle/>
          <a:p>
            <a:pPr algn="ctr"/>
            <a:r>
              <a:rPr lang="en-US" sz="3200" dirty="0" smtClean="0"/>
              <a:t>GLX Early Works Support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199" y="1195659"/>
            <a:ext cx="8991600" cy="4976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Project Initiation (PI) Authorizations – total not to exceed $17M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Scope: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ignal and related track work to replace existing railroad interlocking at Grand Junction in Somerville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Additional Track and Signal Relocation work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Started: March 2017 (Early Mobilization PI)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Anticipated completion: Summer 2018 (prior to DB construction)</a:t>
            </a:r>
          </a:p>
          <a:p>
            <a:pPr marL="1371600" lvl="3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B7B-E1C5-4145-B098-D7237EE07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That the FMCB approve and authorize the early works project </a:t>
            </a:r>
            <a:r>
              <a:rPr lang="en-US" dirty="0"/>
              <a:t>initiation </a:t>
            </a:r>
            <a:r>
              <a:rPr lang="en-US" dirty="0" smtClean="0"/>
              <a:t>(PI) agreement with Keolis </a:t>
            </a:r>
            <a:r>
              <a:rPr lang="en-US" dirty="0"/>
              <a:t>Commuter Services, LLC, for certain signal and related work for </a:t>
            </a:r>
            <a:r>
              <a:rPr lang="en-US" dirty="0" smtClean="0"/>
              <a:t>Swift Interlocking at Grand Junction and additional track and signal relocation work in </a:t>
            </a:r>
            <a:r>
              <a:rPr lang="en-US" dirty="0"/>
              <a:t>support of the Green Line Extension Project, in a total amount not to exceed </a:t>
            </a:r>
            <a:r>
              <a:rPr lang="en-US" dirty="0" smtClean="0"/>
              <a:t>$17,000,000.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90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of Green Line Trolley Beginning of Presentation"/>
          <p:cNvPicPr>
            <a:picLocks noChangeAspect="1" noChangeArrowheads="1"/>
          </p:cNvPicPr>
          <p:nvPr/>
        </p:nvPicPr>
        <p:blipFill rotWithShape="1">
          <a:blip r:embed="rId3" cstate="print"/>
          <a:srcRect t="14197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 descr="Cover slide showing image of Green Line trolley entering station."/>
          <p:cNvSpPr txBox="1">
            <a:spLocks/>
          </p:cNvSpPr>
          <p:nvPr/>
        </p:nvSpPr>
        <p:spPr>
          <a:xfrm>
            <a:off x="0" y="5638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8746"/>
                </a:solidFill>
                <a:latin typeface="Swis721 Cn BT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glx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FC07-D45E-4A28-AC78-BE657C1EC2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04062"/>
      </p:ext>
    </p:extLst>
  </p:cSld>
  <p:clrMapOvr>
    <a:masterClrMapping/>
  </p:clrMapOvr>
</p:sld>
</file>

<file path=ppt/theme/theme1.xml><?xml version="1.0" encoding="utf-8"?>
<a:theme xmlns:a="http://schemas.openxmlformats.org/drawingml/2006/main" name="GLX - Dark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X Theme">
      <a:majorFont>
        <a:latin typeface="Swis721 Cn BT"/>
        <a:ea typeface=""/>
        <a:cs typeface=""/>
      </a:majorFont>
      <a:minorFont>
        <a:latin typeface="Swis721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49091</TotalTime>
  <Words>309</Words>
  <Application>Microsoft Macintosh PowerPoint</Application>
  <PresentationFormat>On-screen Show (4:3)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Futura Std Medium</vt:lpstr>
      <vt:lpstr>Helvetica</vt:lpstr>
      <vt:lpstr>Swis721 Cn BT</vt:lpstr>
      <vt:lpstr>Wingdings</vt:lpstr>
      <vt:lpstr>GLX - Dark Gray</vt:lpstr>
      <vt:lpstr>Custom Design</vt:lpstr>
      <vt:lpstr>GLX Project</vt:lpstr>
      <vt:lpstr>Agenda</vt:lpstr>
      <vt:lpstr>GLX Update</vt:lpstr>
      <vt:lpstr>GLX Early Work Concept</vt:lpstr>
      <vt:lpstr>Location of Early Works</vt:lpstr>
      <vt:lpstr>GLX Early Works Support</vt:lpstr>
      <vt:lpstr>Recommendation</vt:lpstr>
      <vt:lpstr>glx</vt:lpstr>
    </vt:vector>
  </TitlesOfParts>
  <Company>Microsoft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Belknap</dc:creator>
  <cp:lastModifiedBy>Lewis, Stephanie</cp:lastModifiedBy>
  <cp:revision>1163</cp:revision>
  <cp:lastPrinted>2017-07-27T22:57:07Z</cp:lastPrinted>
  <dcterms:created xsi:type="dcterms:W3CDTF">2013-05-20T14:04:06Z</dcterms:created>
  <dcterms:modified xsi:type="dcterms:W3CDTF">2017-10-05T09:44:59Z</dcterms:modified>
</cp:coreProperties>
</file>