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0" r:id="rId3"/>
  </p:sldMasterIdLst>
  <p:notesMasterIdLst>
    <p:notesMasterId r:id="rId33"/>
  </p:notesMasterIdLst>
  <p:handoutMasterIdLst>
    <p:handoutMasterId r:id="rId34"/>
  </p:handoutMasterIdLst>
  <p:sldIdLst>
    <p:sldId id="520" r:id="rId4"/>
    <p:sldId id="548" r:id="rId5"/>
    <p:sldId id="549" r:id="rId6"/>
    <p:sldId id="521" r:id="rId7"/>
    <p:sldId id="522" r:id="rId8"/>
    <p:sldId id="523" r:id="rId9"/>
    <p:sldId id="534" r:id="rId10"/>
    <p:sldId id="550" r:id="rId11"/>
    <p:sldId id="526" r:id="rId12"/>
    <p:sldId id="527" r:id="rId13"/>
    <p:sldId id="513" r:id="rId14"/>
    <p:sldId id="555" r:id="rId15"/>
    <p:sldId id="556" r:id="rId16"/>
    <p:sldId id="528" r:id="rId17"/>
    <p:sldId id="552" r:id="rId18"/>
    <p:sldId id="553" r:id="rId19"/>
    <p:sldId id="505" r:id="rId20"/>
    <p:sldId id="529" r:id="rId21"/>
    <p:sldId id="554" r:id="rId22"/>
    <p:sldId id="514" r:id="rId23"/>
    <p:sldId id="544" r:id="rId24"/>
    <p:sldId id="551" r:id="rId25"/>
    <p:sldId id="518" r:id="rId26"/>
    <p:sldId id="490" r:id="rId27"/>
    <p:sldId id="509" r:id="rId28"/>
    <p:sldId id="539" r:id="rId29"/>
    <p:sldId id="541" r:id="rId30"/>
    <p:sldId id="542" r:id="rId31"/>
    <p:sldId id="543" r:id="rId3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T" initials="DOT" lastIdx="3" clrIdx="0"/>
  <p:cmAuthor id="1" name="ANF" initials="ANF" lastIdx="2" clrIdx="1"/>
  <p:cmAuthor id="2" name="Brochu, Janice" initials="BJ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FFCCFF"/>
    <a:srgbClr val="FFFF99"/>
    <a:srgbClr val="F5FBFD"/>
    <a:srgbClr val="E4F5F8"/>
    <a:srgbClr val="E5EEF7"/>
    <a:srgbClr val="FCFDFE"/>
    <a:srgbClr val="EBF3FB"/>
    <a:srgbClr val="D1E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1" autoAdjust="0"/>
    <p:restoredTop sz="50000" autoAdjust="0"/>
  </p:normalViewPr>
  <p:slideViewPr>
    <p:cSldViewPr>
      <p:cViewPr varScale="1">
        <p:scale>
          <a:sx n="99" d="100"/>
          <a:sy n="99" d="100"/>
        </p:scale>
        <p:origin x="16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813"/>
    </p:cViewPr>
  </p:sorterViewPr>
  <p:notesViewPr>
    <p:cSldViewPr>
      <p:cViewPr>
        <p:scale>
          <a:sx n="80" d="100"/>
          <a:sy n="80" d="100"/>
        </p:scale>
        <p:origin x="1107" y="-2637"/>
      </p:cViewPr>
      <p:guideLst>
        <p:guide orient="horz" pos="2880"/>
        <p:guide pos="2160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Worksheet2.xlsx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C:\Users\vreina\AppData\Roaming\Microsoft\Excel\FMLA%20Stats%202014-2017v3%20(version%201).xlsb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4" Type="http://schemas.openxmlformats.org/officeDocument/2006/relationships/package" Target="../embeddings/Microsoft_Excel_Worksheet3.xlsx"/><Relationship Id="rId5" Type="http://schemas.openxmlformats.org/officeDocument/2006/relationships/chartUserShapes" Target="../drawings/drawing1.xml"/><Relationship Id="rId1" Type="http://schemas.microsoft.com/office/2011/relationships/chartStyle" Target="style4.xml"/><Relationship Id="rId2" Type="http://schemas.microsoft.com/office/2011/relationships/chartColorStyle" Target="colors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pivotSource>
    <c:name>[2017 Quarter 2 Time-to-Fill Report.xlsx]1st Slide!PivotTable3</c:name>
    <c:fmtId val="-1"/>
  </c:pivotSource>
  <c:chart>
    <c:autoTitleDeleted val="1"/>
    <c:pivotFmts>
      <c:pivotFmt>
        <c:idx val="0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9065472980261"/>
          <c:y val="0.0323792181509455"/>
          <c:w val="0.748340703987344"/>
          <c:h val="0.8759759798891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'1st Slide'!$B$1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'1st Slide'!$A$2:$A$6</c:f>
              <c:strCache>
                <c:ptCount val="4"/>
                <c:pt idx="0">
                  <c:v>Appointment</c:v>
                </c:pt>
                <c:pt idx="1">
                  <c:v>Promotion</c:v>
                </c:pt>
                <c:pt idx="2">
                  <c:v>Selection Process</c:v>
                </c:pt>
                <c:pt idx="3">
                  <c:v>Union Referral</c:v>
                </c:pt>
              </c:strCache>
            </c:strRef>
          </c:cat>
          <c:val>
            <c:numRef>
              <c:f>'1st Slide'!$B$2:$B$6</c:f>
              <c:numCache>
                <c:formatCode>General</c:formatCode>
                <c:ptCount val="4"/>
                <c:pt idx="0">
                  <c:v>12.66666666666667</c:v>
                </c:pt>
                <c:pt idx="1">
                  <c:v>78.92307692307688</c:v>
                </c:pt>
                <c:pt idx="2">
                  <c:v>76.6842105263158</c:v>
                </c:pt>
                <c:pt idx="3">
                  <c:v>32.8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18748368"/>
        <c:axId val="818750688"/>
      </c:barChart>
      <c:catAx>
        <c:axId val="818748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750688"/>
        <c:crosses val="autoZero"/>
        <c:auto val="1"/>
        <c:lblAlgn val="ctr"/>
        <c:lblOffset val="100"/>
        <c:noMultiLvlLbl val="0"/>
      </c:catAx>
      <c:valAx>
        <c:axId val="818750688"/>
        <c:scaling>
          <c:orientation val="minMax"/>
          <c:max val="90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748368"/>
        <c:crosses val="autoZero"/>
        <c:crossBetween val="between"/>
        <c:majorUnit val="1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[2017 Quarter 2 Time-to-Fill Report.xlsx]2nd Slide Graph!PivotTable6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#,##0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7094746959447"/>
          <c:y val="0.0331641661181562"/>
          <c:w val="0.755974502570803"/>
          <c:h val="0.864078377515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'2nd Slide Graph'!$B$1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'2nd Slide Graph'!$A$2:$A$5</c:f>
              <c:strCache>
                <c:ptCount val="3"/>
                <c:pt idx="0">
                  <c:v>Operator</c:v>
                </c:pt>
                <c:pt idx="1">
                  <c:v>Police</c:v>
                </c:pt>
                <c:pt idx="2">
                  <c:v>Streetcar Motorperson</c:v>
                </c:pt>
              </c:strCache>
            </c:strRef>
          </c:cat>
          <c:val>
            <c:numRef>
              <c:f>'2nd Slide Graph'!$B$2:$B$5</c:f>
              <c:numCache>
                <c:formatCode>General</c:formatCode>
                <c:ptCount val="3"/>
                <c:pt idx="0">
                  <c:v>52.73684210526314</c:v>
                </c:pt>
                <c:pt idx="1">
                  <c:v>22.0</c:v>
                </c:pt>
                <c:pt idx="2">
                  <c:v>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0525104"/>
        <c:axId val="820527424"/>
      </c:barChart>
      <c:catAx>
        <c:axId val="820525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0527424"/>
        <c:crosses val="autoZero"/>
        <c:auto val="1"/>
        <c:lblAlgn val="ctr"/>
        <c:lblOffset val="100"/>
        <c:noMultiLvlLbl val="0"/>
      </c:catAx>
      <c:valAx>
        <c:axId val="820527424"/>
        <c:scaling>
          <c:orientation val="minMax"/>
          <c:max val="9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05251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aseline="0"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Requests vs Determinations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4756853646799"/>
          <c:y val="0.107985026461856"/>
          <c:w val="0.731072108688091"/>
          <c:h val="0.75706467019491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Sheet1!$B$35</c:f>
              <c:strCache>
                <c:ptCount val="1"/>
                <c:pt idx="0">
                  <c:v>Approvals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Sheet1!$C$33:$E$33</c:f>
              <c:strCache>
                <c:ptCount val="3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</c:strCache>
            </c:strRef>
          </c:cat>
          <c:val>
            <c:numRef>
              <c:f>Sheet1!$C$35:$E$35</c:f>
              <c:numCache>
                <c:formatCode>General</c:formatCode>
                <c:ptCount val="3"/>
                <c:pt idx="0">
                  <c:v>4289.0</c:v>
                </c:pt>
                <c:pt idx="1">
                  <c:v>5056.0</c:v>
                </c:pt>
                <c:pt idx="2">
                  <c:v>5805.0</c:v>
                </c:pt>
              </c:numCache>
            </c:numRef>
          </c:val>
        </c:ser>
        <c:ser>
          <c:idx val="2"/>
          <c:order val="1"/>
          <c:tx>
            <c:strRef>
              <c:f>Sheet1!$B$36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Sheet1!$C$33:$E$33</c:f>
              <c:strCache>
                <c:ptCount val="3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</c:strCache>
            </c:strRef>
          </c:cat>
          <c:val>
            <c:numRef>
              <c:f>Sheet1!$C$36:$E$36</c:f>
              <c:numCache>
                <c:formatCode>General</c:formatCode>
                <c:ptCount val="3"/>
                <c:pt idx="0">
                  <c:v>138.0</c:v>
                </c:pt>
                <c:pt idx="1">
                  <c:v>2353.0</c:v>
                </c:pt>
                <c:pt idx="2">
                  <c:v>2961.0</c:v>
                </c:pt>
              </c:numCache>
            </c:numRef>
          </c:val>
        </c:ser>
        <c:ser>
          <c:idx val="0"/>
          <c:order val="2"/>
          <c:tx>
            <c:strRef>
              <c:f>Sheet1!$B$34</c:f>
              <c:strCache>
                <c:ptCount val="1"/>
                <c:pt idx="0">
                  <c:v>Denials</c:v>
                </c:pt>
              </c:strCache>
            </c:strRef>
          </c:tx>
          <c:spPr>
            <a:solidFill>
              <a:srgbClr val="FFCCFF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Sheet1!$C$33:$E$33</c:f>
              <c:strCache>
                <c:ptCount val="3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</c:strCache>
            </c:strRef>
          </c:cat>
          <c:val>
            <c:numRef>
              <c:f>Sheet1!$C$34:$E$34</c:f>
              <c:numCache>
                <c:formatCode>General</c:formatCode>
                <c:ptCount val="3"/>
                <c:pt idx="0">
                  <c:v>584.0</c:v>
                </c:pt>
                <c:pt idx="1">
                  <c:v>589.0</c:v>
                </c:pt>
                <c:pt idx="2">
                  <c:v>1085.0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820838208"/>
        <c:axId val="820841472"/>
      </c:barChart>
      <c:catAx>
        <c:axId val="82083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0841472"/>
        <c:crosses val="autoZero"/>
        <c:auto val="1"/>
        <c:lblAlgn val="ctr"/>
        <c:lblOffset val="100"/>
        <c:noMultiLvlLbl val="0"/>
      </c:catAx>
      <c:valAx>
        <c:axId val="820841472"/>
        <c:scaling>
          <c:orientation val="minMax"/>
          <c:max val="1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0838208"/>
        <c:crosses val="autoZero"/>
        <c:crossBetween val="between"/>
        <c:majorUnit val="2000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00355920954442412"/>
          <c:y val="0.7370595069059"/>
          <c:w val="0.16742013238465"/>
          <c:h val="0.205563443913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Q2 Requests vs Determinations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2414338618632"/>
          <c:y val="0.105375161092301"/>
          <c:w val="0.671737856398088"/>
          <c:h val="0.74490487608957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Sheet1!$AH$35</c:f>
              <c:strCache>
                <c:ptCount val="1"/>
                <c:pt idx="0">
                  <c:v>Approvals</c:v>
                </c:pt>
              </c:strCache>
            </c:strRef>
          </c:tx>
          <c:spPr>
            <a:solidFill>
              <a:srgbClr val="99CCFF">
                <a:lumMod val="9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Sheet1!$AI$33:$AJ$33</c:f>
              <c:strCache>
                <c:ptCount val="2"/>
                <c:pt idx="0">
                  <c:v>CY16-Q2</c:v>
                </c:pt>
                <c:pt idx="1">
                  <c:v>CY17-Q2</c:v>
                </c:pt>
              </c:strCache>
            </c:strRef>
          </c:cat>
          <c:val>
            <c:numRef>
              <c:f>Sheet1!$AI$35:$AJ$35</c:f>
              <c:numCache>
                <c:formatCode>General</c:formatCode>
                <c:ptCount val="2"/>
                <c:pt idx="0">
                  <c:v>1481.0</c:v>
                </c:pt>
                <c:pt idx="1">
                  <c:v>515.0</c:v>
                </c:pt>
              </c:numCache>
            </c:numRef>
          </c:val>
        </c:ser>
        <c:ser>
          <c:idx val="2"/>
          <c:order val="1"/>
          <c:tx>
            <c:strRef>
              <c:f>Sheet1!$AH$36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Sheet1!$AI$33:$AJ$33</c:f>
              <c:strCache>
                <c:ptCount val="2"/>
                <c:pt idx="0">
                  <c:v>CY16-Q2</c:v>
                </c:pt>
                <c:pt idx="1">
                  <c:v>CY17-Q2</c:v>
                </c:pt>
              </c:strCache>
            </c:strRef>
          </c:cat>
          <c:val>
            <c:numRef>
              <c:f>Sheet1!$AI$36:$AJ$36</c:f>
              <c:numCache>
                <c:formatCode>General</c:formatCode>
                <c:ptCount val="2"/>
                <c:pt idx="0">
                  <c:v>480.0</c:v>
                </c:pt>
                <c:pt idx="1">
                  <c:v>87.0</c:v>
                </c:pt>
              </c:numCache>
            </c:numRef>
          </c:val>
        </c:ser>
        <c:ser>
          <c:idx val="0"/>
          <c:order val="2"/>
          <c:tx>
            <c:strRef>
              <c:f>Sheet1!$AH$34</c:f>
              <c:strCache>
                <c:ptCount val="1"/>
                <c:pt idx="0">
                  <c:v>Denials</c:v>
                </c:pt>
              </c:strCache>
            </c:strRef>
          </c:tx>
          <c:spPr>
            <a:solidFill>
              <a:srgbClr val="FFCC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Sheet1!$AI$33:$AJ$33</c:f>
              <c:strCache>
                <c:ptCount val="2"/>
                <c:pt idx="0">
                  <c:v>CY16-Q2</c:v>
                </c:pt>
                <c:pt idx="1">
                  <c:v>CY17-Q2</c:v>
                </c:pt>
              </c:strCache>
            </c:strRef>
          </c:cat>
          <c:val>
            <c:numRef>
              <c:f>Sheet1!$AI$34:$AJ$34</c:f>
              <c:numCache>
                <c:formatCode>General</c:formatCode>
                <c:ptCount val="2"/>
                <c:pt idx="0">
                  <c:v>546.0</c:v>
                </c:pt>
                <c:pt idx="1">
                  <c:v>519.0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1344896"/>
        <c:axId val="901348160"/>
      </c:barChart>
      <c:catAx>
        <c:axId val="90134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1348160"/>
        <c:crosses val="autoZero"/>
        <c:auto val="1"/>
        <c:lblAlgn val="ctr"/>
        <c:lblOffset val="100"/>
        <c:noMultiLvlLbl val="0"/>
      </c:catAx>
      <c:valAx>
        <c:axId val="901348160"/>
        <c:scaling>
          <c:orientation val="minMax"/>
          <c:max val="30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134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159817351598174"/>
          <c:y val="0.757546755693848"/>
          <c:w val="0.212251681430446"/>
          <c:h val="0.239744376753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0.42466</cdr:x>
      <cdr:y>0.15439</cdr:y>
    </cdr:from>
    <cdr:to>
      <cdr:x>0.54404</cdr:x>
      <cdr:y>0.22004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2200" y="723815"/>
          <a:ext cx="664063" cy="3077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342900" indent="-342900"/>
          <a:r>
            <a:rPr lang="en-US" sz="1400" b="1" u="none" dirty="0" smtClean="0">
              <a:latin typeface="Arial" panose="020B0604020202020204" pitchFamily="34" charset="0"/>
              <a:cs typeface="Arial" panose="020B0604020202020204" pitchFamily="34" charset="0"/>
            </a:rPr>
            <a:t>2507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43238" cy="465138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7" y="3"/>
            <a:ext cx="3043238" cy="465138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r">
              <a:defRPr sz="1200"/>
            </a:lvl1pPr>
          </a:lstStyle>
          <a:p>
            <a:fld id="{A8782089-6BC6-4235-B712-F8742B9D4234}" type="datetimeFigureOut">
              <a:rPr lang="en-US" smtClean="0"/>
              <a:pPr/>
              <a:t>10/5/17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377"/>
            <a:ext cx="3043238" cy="465138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7" y="8842377"/>
            <a:ext cx="3043238" cy="465138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r">
              <a:defRPr sz="1200"/>
            </a:lvl1pPr>
          </a:lstStyle>
          <a:p>
            <a:fld id="{75612B8F-7C36-4EC9-BD17-68C48F5CD9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54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3343" cy="465455"/>
          </a:xfrm>
          <a:prstGeom prst="rect">
            <a:avLst/>
          </a:prstGeom>
        </p:spPr>
        <p:txBody>
          <a:bodyPr vert="horz" lIns="95038" tIns="47518" rIns="95038" bIns="475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8" y="2"/>
            <a:ext cx="3043343" cy="465455"/>
          </a:xfrm>
          <a:prstGeom prst="rect">
            <a:avLst/>
          </a:prstGeom>
        </p:spPr>
        <p:txBody>
          <a:bodyPr vert="horz" lIns="95038" tIns="47518" rIns="95038" bIns="47518" rtlCol="0"/>
          <a:lstStyle>
            <a:lvl1pPr algn="r">
              <a:defRPr sz="1200"/>
            </a:lvl1pPr>
          </a:lstStyle>
          <a:p>
            <a:fld id="{CEB96F95-300C-4A3F-BDC6-417068EB1BB3}" type="datetimeFigureOut">
              <a:rPr lang="en-US" smtClean="0"/>
              <a:pPr/>
              <a:t>10/5/17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38" tIns="47518" rIns="95038" bIns="475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7"/>
            <a:ext cx="5618480" cy="4189095"/>
          </a:xfrm>
          <a:prstGeom prst="rect">
            <a:avLst/>
          </a:prstGeom>
        </p:spPr>
        <p:txBody>
          <a:bodyPr vert="horz" lIns="95038" tIns="47518" rIns="95038" bIns="475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032"/>
            <a:ext cx="3043343" cy="465455"/>
          </a:xfrm>
          <a:prstGeom prst="rect">
            <a:avLst/>
          </a:prstGeom>
        </p:spPr>
        <p:txBody>
          <a:bodyPr vert="horz" lIns="95038" tIns="47518" rIns="95038" bIns="475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8" y="8842032"/>
            <a:ext cx="3043343" cy="465455"/>
          </a:xfrm>
          <a:prstGeom prst="rect">
            <a:avLst/>
          </a:prstGeom>
        </p:spPr>
        <p:txBody>
          <a:bodyPr vert="horz" lIns="95038" tIns="47518" rIns="95038" bIns="47518" rtlCol="0" anchor="b"/>
          <a:lstStyle>
            <a:lvl1pPr algn="r">
              <a:defRPr sz="1200"/>
            </a:lvl1pPr>
          </a:lstStyle>
          <a:p>
            <a:fld id="{DDE3C4EC-FA30-4BAF-8816-853426F570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02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67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08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21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7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11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57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72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0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703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9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81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800100"/>
            <a:ext cx="4757738" cy="3568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66" indent="-179566">
              <a:buFont typeface="Arial" panose="020B0604020202020204" pitchFamily="34" charset="0"/>
              <a:buChar char="•"/>
            </a:pPr>
            <a:endParaRPr lang="en-US" dirty="0"/>
          </a:p>
          <a:p>
            <a:pPr marL="179566" indent="-17956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04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28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69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0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10/5/17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10/5/17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10/5/17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10/5/17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0"/>
            <a:ext cx="7751762" cy="1295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698625"/>
            <a:ext cx="8347075" cy="51593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Tx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680450" y="6556375"/>
            <a:ext cx="230188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25E0-317B-4373-92AB-9FADD33A28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0404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703959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FFFFFF"/>
                </a:solidFill>
                <a:latin typeface="+mj-lt"/>
                <a:cs typeface="ITC Eras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9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2700" b="1" i="0">
                <a:solidFill>
                  <a:srgbClr val="FFFFFF"/>
                </a:solidFill>
                <a:latin typeface="+mj-lt"/>
                <a:cs typeface="ITC Eras Std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8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10/5/17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73" r:id="rId4"/>
    <p:sldLayoutId id="2147483674" r:id="rId5"/>
    <p:sldLayoutId id="2147483682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2051599"/>
            <a:ext cx="8229600" cy="135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3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80000"/>
        <a:buFontTx/>
        <a:buBlip>
          <a:blip r:embed="rId4"/>
        </a:buBlip>
        <a:defRPr sz="3200" b="0" i="0" kern="1200">
          <a:solidFill>
            <a:schemeClr val="bg1"/>
          </a:solidFill>
          <a:latin typeface="ITC Eras Std Medium"/>
          <a:ea typeface="+mn-ea"/>
          <a:cs typeface="ITC Eras Std Medium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Tx/>
        <a:buBlip>
          <a:blip r:embed="rId5"/>
        </a:buBlip>
        <a:defRPr sz="2800" b="0" i="0" kern="1200">
          <a:solidFill>
            <a:schemeClr val="bg1"/>
          </a:solidFill>
          <a:latin typeface="ITC Eras Std Medium"/>
          <a:ea typeface="+mn-ea"/>
          <a:cs typeface="ITC Eras Std Medium"/>
        </a:defRPr>
      </a:lvl2pPr>
      <a:lvl3pPr marL="1143000" indent="-228600" algn="l" defTabSz="457200" rtl="0" eaLnBrk="1" latinLnBrk="0" hangingPunct="1">
        <a:spcBef>
          <a:spcPct val="20000"/>
        </a:spcBef>
        <a:buSzPct val="80000"/>
        <a:buFontTx/>
        <a:buBlip>
          <a:blip r:embed="rId5"/>
        </a:buBlip>
        <a:defRPr sz="2400" b="0" i="0" kern="1200">
          <a:solidFill>
            <a:schemeClr val="bg1"/>
          </a:solidFill>
          <a:latin typeface="ITC Eras Std Medium"/>
          <a:ea typeface="+mn-ea"/>
          <a:cs typeface="ITC Eras Std Medium"/>
        </a:defRPr>
      </a:lvl3pPr>
      <a:lvl4pPr marL="1600200" indent="-228600" algn="l" defTabSz="457200" rtl="0" eaLnBrk="1" latinLnBrk="0" hangingPunct="1">
        <a:spcBef>
          <a:spcPct val="20000"/>
        </a:spcBef>
        <a:buSzPct val="80000"/>
        <a:buFontTx/>
        <a:buBlip>
          <a:blip r:embed="rId5"/>
        </a:buBlip>
        <a:defRPr sz="2000" b="0" i="0" kern="1200">
          <a:solidFill>
            <a:schemeClr val="bg1"/>
          </a:solidFill>
          <a:latin typeface="ITC Eras Std Medium"/>
          <a:ea typeface="+mn-ea"/>
          <a:cs typeface="ITC Eras Std Medium"/>
        </a:defRPr>
      </a:lvl4pPr>
      <a:lvl5pPr marL="2057400" indent="-228600" algn="l" defTabSz="457200" rtl="0" eaLnBrk="1" latinLnBrk="0" hangingPunct="1">
        <a:spcBef>
          <a:spcPct val="20000"/>
        </a:spcBef>
        <a:buSzPct val="80000"/>
        <a:buFontTx/>
        <a:buBlip>
          <a:blip r:embed="rId5"/>
        </a:buBlip>
        <a:defRPr sz="2000" b="0" i="0" kern="1200">
          <a:solidFill>
            <a:schemeClr val="bg1"/>
          </a:solidFill>
          <a:latin typeface="ITC Eras Std Medium"/>
          <a:ea typeface="+mn-ea"/>
          <a:cs typeface="ITC Eras Std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2051600"/>
            <a:ext cx="8229600" cy="135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1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/>
  <p:txStyles>
    <p:titleStyle>
      <a:lvl1pPr algn="ctr" defTabSz="342900" rtl="0" eaLnBrk="1" latinLnBrk="0" hangingPunct="1">
        <a:spcBef>
          <a:spcPct val="0"/>
        </a:spcBef>
        <a:buNone/>
        <a:defRPr sz="2700" b="1" i="0" kern="1200">
          <a:solidFill>
            <a:schemeClr val="bg1"/>
          </a:solidFill>
          <a:latin typeface="Arial Bold"/>
          <a:ea typeface="+mj-ea"/>
          <a:cs typeface="Arial Bold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SzPct val="80000"/>
        <a:buFontTx/>
        <a:buBlip>
          <a:blip r:embed="rId4"/>
        </a:buBlip>
        <a:defRPr sz="2400" b="0" i="0" kern="1200">
          <a:solidFill>
            <a:schemeClr val="bg1"/>
          </a:solidFill>
          <a:latin typeface="ITC Eras Std Medium"/>
          <a:ea typeface="+mn-ea"/>
          <a:cs typeface="ITC Eras Std Medium"/>
        </a:defRPr>
      </a:lvl1pPr>
      <a:lvl2pPr marL="557213" indent="-214313" algn="l" defTabSz="342900" rtl="0" eaLnBrk="1" latinLnBrk="0" hangingPunct="1">
        <a:spcBef>
          <a:spcPct val="20000"/>
        </a:spcBef>
        <a:buSzPct val="80000"/>
        <a:buFontTx/>
        <a:buBlip>
          <a:blip r:embed="rId5"/>
        </a:buBlip>
        <a:defRPr sz="2100" b="0" i="0" kern="1200">
          <a:solidFill>
            <a:schemeClr val="bg1"/>
          </a:solidFill>
          <a:latin typeface="ITC Eras Std Medium"/>
          <a:ea typeface="+mn-ea"/>
          <a:cs typeface="ITC Eras Std Medium"/>
        </a:defRPr>
      </a:lvl2pPr>
      <a:lvl3pPr marL="857250" indent="-171450" algn="l" defTabSz="342900" rtl="0" eaLnBrk="1" latinLnBrk="0" hangingPunct="1">
        <a:spcBef>
          <a:spcPct val="20000"/>
        </a:spcBef>
        <a:buSzPct val="80000"/>
        <a:buFontTx/>
        <a:buBlip>
          <a:blip r:embed="rId5"/>
        </a:buBlip>
        <a:defRPr sz="1800" b="0" i="0" kern="1200">
          <a:solidFill>
            <a:schemeClr val="bg1"/>
          </a:solidFill>
          <a:latin typeface="ITC Eras Std Medium"/>
          <a:ea typeface="+mn-ea"/>
          <a:cs typeface="ITC Eras Std Medium"/>
        </a:defRPr>
      </a:lvl3pPr>
      <a:lvl4pPr marL="1200150" indent="-171450" algn="l" defTabSz="342900" rtl="0" eaLnBrk="1" latinLnBrk="0" hangingPunct="1">
        <a:spcBef>
          <a:spcPct val="20000"/>
        </a:spcBef>
        <a:buSzPct val="80000"/>
        <a:buFontTx/>
        <a:buBlip>
          <a:blip r:embed="rId5"/>
        </a:buBlip>
        <a:defRPr sz="1500" b="0" i="0" kern="1200">
          <a:solidFill>
            <a:schemeClr val="bg1"/>
          </a:solidFill>
          <a:latin typeface="ITC Eras Std Medium"/>
          <a:ea typeface="+mn-ea"/>
          <a:cs typeface="ITC Eras Std Medium"/>
        </a:defRPr>
      </a:lvl4pPr>
      <a:lvl5pPr marL="1543050" indent="-171450" algn="l" defTabSz="342900" rtl="0" eaLnBrk="1" latinLnBrk="0" hangingPunct="1">
        <a:spcBef>
          <a:spcPct val="20000"/>
        </a:spcBef>
        <a:buSzPct val="80000"/>
        <a:buFontTx/>
        <a:buBlip>
          <a:blip r:embed="rId5"/>
        </a:buBlip>
        <a:defRPr sz="1500" b="0" i="0" kern="1200">
          <a:solidFill>
            <a:schemeClr val="bg1"/>
          </a:solidFill>
          <a:latin typeface="ITC Eras Std Medium"/>
          <a:ea typeface="+mn-ea"/>
          <a:cs typeface="ITC Eras Std Medium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8.e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9.e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Worksheet4.xlsx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Excel_Worksheet5.xlsx"/><Relationship Id="rId5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2.e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3.e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5.em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8.emf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9.emf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30.emf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0"/>
            <a:ext cx="6774712" cy="1533144"/>
          </a:xfrm>
        </p:spPr>
        <p:txBody>
          <a:bodyPr/>
          <a:lstStyle/>
          <a:p>
            <a:r>
              <a:rPr lang="en-US" b="0" dirty="0">
                <a:solidFill>
                  <a:schemeClr val="accent2">
                    <a:lumMod val="50000"/>
                  </a:schemeClr>
                </a:solidFill>
              </a:rPr>
              <a:t>Human Resources </a:t>
            </a: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Workforce &amp; Strategy </a:t>
            </a:r>
            <a:b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Q2 CY-2017 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0" y="5715000"/>
            <a:ext cx="2819400" cy="381000"/>
          </a:xfrm>
        </p:spPr>
        <p:txBody>
          <a:bodyPr/>
          <a:lstStyle/>
          <a:p>
            <a:r>
              <a:rPr lang="en-US" sz="2000" dirty="0" smtClean="0"/>
              <a:t>August 14, 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29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4903" y="753372"/>
            <a:ext cx="7751547" cy="466344"/>
          </a:xfrm>
        </p:spPr>
        <p:txBody>
          <a:bodyPr/>
          <a:lstStyle/>
          <a:p>
            <a:r>
              <a:rPr lang="en-US" sz="2400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TPA Leave Strategy – UPMC WorkPartners</a:t>
            </a:r>
            <a:endParaRPr lang="en-US" sz="2400" u="sng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243396" y="1425468"/>
            <a:ext cx="457200" cy="5334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243396" y="2338621"/>
            <a:ext cx="457200" cy="5334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253207" y="3251774"/>
            <a:ext cx="457200" cy="5334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253207" y="4152276"/>
            <a:ext cx="457200" cy="5334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2687" y="1375861"/>
            <a:ext cx="1724131" cy="7214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Phase I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Sept –Dec 2016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2693" y="2254486"/>
            <a:ext cx="1724130" cy="7214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Phase II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Jan 15 2017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1986" y="3213256"/>
            <a:ext cx="1724131" cy="67155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Phase </a:t>
            </a:r>
            <a:r>
              <a:rPr lang="en-US" sz="1400" b="1" dirty="0" smtClean="0">
                <a:solidFill>
                  <a:schemeClr val="tx1"/>
                </a:solidFill>
              </a:rPr>
              <a:t>III – Feb 19 2017 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2687" y="4081467"/>
            <a:ext cx="1719370" cy="7922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chemeClr val="tx1"/>
                </a:solidFill>
              </a:rPr>
              <a:t>Phase IV</a:t>
            </a:r>
          </a:p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Mar 19 2017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515" y="1490120"/>
            <a:ext cx="510457" cy="45720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39516" y="2436168"/>
            <a:ext cx="510457" cy="45720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60902" y="3297337"/>
            <a:ext cx="510457" cy="45720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39517" y="4180330"/>
            <a:ext cx="510457" cy="46627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699188" y="1465361"/>
            <a:ext cx="6025234" cy="71634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Pilot Program launched on 9/1/16 in 9 Areas with </a:t>
            </a:r>
            <a:r>
              <a:rPr lang="en-US" sz="1600" b="1" dirty="0" smtClean="0">
                <a:solidFill>
                  <a:srgbClr val="C00000"/>
                </a:solidFill>
              </a:rPr>
              <a:t>1557 Employees</a:t>
            </a:r>
            <a:endParaRPr lang="en-US" sz="1600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Continued review of practices, policies, TPA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710407" y="2363745"/>
            <a:ext cx="6002797" cy="7334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Phase II launched 1/15/17 in 31 Areas with </a:t>
            </a:r>
            <a:r>
              <a:rPr lang="en-US" sz="1600" b="1" dirty="0" smtClean="0">
                <a:solidFill>
                  <a:srgbClr val="C00000"/>
                </a:solidFill>
              </a:rPr>
              <a:t>1735 Employees 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Bi-weekly calls to review questions/concerns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711878" y="3260068"/>
            <a:ext cx="6025234" cy="71634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Phase III launched on 2/19/17 in 63 Areas with </a:t>
            </a:r>
            <a:r>
              <a:rPr lang="en-US" sz="1600" b="1" dirty="0" smtClean="0">
                <a:solidFill>
                  <a:srgbClr val="C00000"/>
                </a:solidFill>
              </a:rPr>
              <a:t>1405 Employees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11878" y="4144834"/>
            <a:ext cx="6025234" cy="8032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Phase IV launched on 3/19/17 in the final 38 Areas and </a:t>
            </a:r>
            <a:r>
              <a:rPr lang="en-US" sz="1600" b="1" dirty="0" smtClean="0">
                <a:solidFill>
                  <a:srgbClr val="C00000"/>
                </a:solidFill>
              </a:rPr>
              <a:t>1823 Employees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9912737">
            <a:off x="7632673" y="1830584"/>
            <a:ext cx="1249369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Completed</a:t>
            </a:r>
            <a:endParaRPr lang="en-US" sz="1400" b="1" dirty="0"/>
          </a:p>
        </p:txBody>
      </p:sp>
      <p:sp>
        <p:nvSpPr>
          <p:cNvPr id="26" name="Right Arrow 25"/>
          <p:cNvSpPr/>
          <p:nvPr/>
        </p:nvSpPr>
        <p:spPr>
          <a:xfrm>
            <a:off x="2216823" y="5193640"/>
            <a:ext cx="457200" cy="5334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559357" y="5133147"/>
            <a:ext cx="1676760" cy="81637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chemeClr val="tx1"/>
                </a:solidFill>
              </a:rPr>
              <a:t>Phase </a:t>
            </a:r>
            <a:r>
              <a:rPr lang="en-US" sz="1400" b="1" dirty="0" smtClean="0">
                <a:solidFill>
                  <a:schemeClr val="tx1"/>
                </a:solidFill>
              </a:rPr>
              <a:t>V</a:t>
            </a:r>
          </a:p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April 2017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69402" y="5246674"/>
            <a:ext cx="510457" cy="45720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711878" y="5133147"/>
            <a:ext cx="6025234" cy="10666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Full organizational roll-out complete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Continued </a:t>
            </a:r>
            <a:r>
              <a:rPr lang="en-US" sz="1600" dirty="0">
                <a:solidFill>
                  <a:schemeClr val="tx1"/>
                </a:solidFill>
              </a:rPr>
              <a:t>review of practices, </a:t>
            </a:r>
            <a:r>
              <a:rPr lang="en-US" sz="1600" dirty="0" smtClean="0">
                <a:solidFill>
                  <a:schemeClr val="tx1"/>
                </a:solidFill>
              </a:rPr>
              <a:t>policies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On-going data integrity &amp; reconciliation 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On-going reporting follow-up &amp; evaluation of key metrics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912737">
            <a:off x="7632673" y="2663757"/>
            <a:ext cx="1249369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Completed</a:t>
            </a: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 rot="19912737">
            <a:off x="7632672" y="3639084"/>
            <a:ext cx="1249369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Completed</a:t>
            </a:r>
            <a:endParaRPr lang="en-US" sz="1400" b="1" dirty="0"/>
          </a:p>
        </p:txBody>
      </p:sp>
      <p:sp>
        <p:nvSpPr>
          <p:cNvPr id="38" name="TextBox 37"/>
          <p:cNvSpPr txBox="1"/>
          <p:nvPr/>
        </p:nvSpPr>
        <p:spPr>
          <a:xfrm rot="19912737">
            <a:off x="7632673" y="4691553"/>
            <a:ext cx="1249369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Completed</a:t>
            </a:r>
            <a:endParaRPr lang="en-US" sz="1400" b="1" dirty="0"/>
          </a:p>
        </p:txBody>
      </p:sp>
      <p:sp>
        <p:nvSpPr>
          <p:cNvPr id="39" name="TextBox 38"/>
          <p:cNvSpPr txBox="1"/>
          <p:nvPr/>
        </p:nvSpPr>
        <p:spPr>
          <a:xfrm rot="19912737">
            <a:off x="7637917" y="5999709"/>
            <a:ext cx="1249369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On-Going</a:t>
            </a:r>
            <a:endParaRPr lang="en-US" sz="1400" b="1" dirty="0"/>
          </a:p>
        </p:txBody>
      </p:sp>
      <p:sp>
        <p:nvSpPr>
          <p:cNvPr id="2" name="Rectangle 1"/>
          <p:cNvSpPr/>
          <p:nvPr/>
        </p:nvSpPr>
        <p:spPr>
          <a:xfrm>
            <a:off x="350167" y="209865"/>
            <a:ext cx="7154629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101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 Workforce &amp; Strategy </a:t>
            </a:r>
            <a:r>
              <a:rPr lang="en-US" sz="1100" dirty="0" smtClean="0">
                <a:solidFill>
                  <a:srgbClr val="101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– TPA &amp; Absence Management</a:t>
            </a:r>
            <a:endParaRPr lang="en-US" sz="1100" dirty="0">
              <a:solidFill>
                <a:srgbClr val="101A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aNv5MOTLr3zs9jTduarTUJxj5lK9t5LYQSxiAEkvQ0YFcykJe19MrSxslyHq+8+WzF2cDK4mdk4R56pG19+XP4ifBkgkBb0BK041XNKnTJD/ekHVrabqFNU0HSOrZvI2kCoCY3/AyY9RGexy1vN2+yQxI6vjhHMWJhzTji8pmlEMZlquJLc14NqMDaJNthvPfanWSM5r0ZM3RgpoU4HPEtVk00w3cbj/J/I667GdHEmqQN/II4JCWj1SMOQbHI63iKxVtFQg6+4x08sP955Vsdi+ja94ozWnsTZQ+s61CfVCgjUB04may+KiCUZB3hPlpxFRDQ4K/AjeFDf8j3/yqtJ+iX567phYI8P1seKIukZdOcr+oTSu8Vi/A6g1Ekq5b2CkHeKVIMCacpWfK2xjzMEGcQ2Cev/sT409bbWdHWG9d7ytElTANw+5J1FNb3rL2c9lA8pplVHXJoUocxEbtmmU/akIYNHKh6FO+fjhSxIx0ImBU8gNzC2Ywa+R0XAI5TIRLJcPTU7wVI80zI49rgcVCjFUOIz6TkscIU1Kc9kw7C4JVdrYVBSaFhcug1Ln2DS0P0dST9SVlDNoJ5dZQ+UXp39JlRtPbCMWY1+aH3kzEOkh6PuIPBPRLhpB05gfamNR9aNzFn9PdkzmH21leBGfOiSYw4c9NyTKKSNK9x0w2Hly5MMvMSGb0tnnKjttShQ/GgBP2RxZzODdMFpYf71u4clzu6NKGeZaUQeOcoYoU5UnvIOxYc/KXiPT2tT96Iu2w3q/HNfCul3KBk0mQhbwCijrqOsk8GafmV/+swXhcC6Tc/wQyXytuPLDVwjwRWbKAOty9arXc1tVwrkt56SaxKEfx1bsl6oS4G3cPDoy35WYVJwXtVsO7pRwpMV18U7pQzBaCjRcqhyaqJfh/C96Llvhh1y1SRAnyuhAwik91Dv43FQI/llOQBIDoBvUXxWWW1CgrP90Ok3Yt+LluRVvl278vtmt3xwzjM+O+vcgP79GVv/Zq4bpa/O+aWEXKsC4B2BRPyK6KQoUbgc3fflcG/NLjrmR8+nt1W8z2cr8lGM55t7ytglm3S8hxaSfh0aP8Agtvaggfg8NmlY2M0j8jE/RelxDbWAztw4xLz/71nYjbHyIfoQ00He86MtHrdqvFlhD47ic8uegY7MjpqEM5MMDapOeqnFLh4VAFiC7Mv3qSK4LMq/EPUvJsqTGtwduzRJPtRfFVHKsKPR0ES3X0PIg2pHZR5XY/lUA/npcLfJfTkogiAWUO1Z/LQsWb36Of3GPbJMJsuWWvFKwYaiLtVYgFrTLs4NPeuliVQ30kjhUjMM+ZAtdbrDe/2x/pvxzhmwooFE5hSeaGH3mo2TozuWfXpJGnj6tNRk4zMuTkjNZfZJ+kIG8fzkY+xqG1+49q3aCJPKo6mY/yo9OMLcqDew8RQbS+op0o6EtHeyv521r6ERLdWZWXdid+0FMwm9kLJ1NA+HVCWqWpQJzxN7/7+vKzVanlguSVLz+XEbRkGJrjWYtwLnjH/Z5xgKPIecZwyeBYMoXopjI84pCALPWKhQGSTuLdNXmcVL/vd9LzBUz+PT0++38Qpd4HzcmLDUPbEQyrNg8cNBKBpkxjH/bo3z7EHLaVVcCtPVvt0X1LcNqWDWaeyylwzwRgfpSe+5rRdxxPyLgaNaGPPEdkCXtiSdDVe8U5+ln6V5V1R9g2DbV3ot58AO+ynFWXKmPSNsfLmQ/4tRhWTjaLR0/6TtnYslyCBqD1l0AJqzFi9EoM2RktTmfSwCUN4JsEjGIk2hEdtPtIfXuQGFARA8kz2Mo3luxwaSnvnFvez7CVDOc+FV9eqdYIWf3qPxwEduPJEH5tGYDVFzbtnTiz2r+8J7eI5WWVYBmjiwLheynqLZFF+TTub6inO76gjn2K+ZeqEuj6kZgK8EFV9znNlASfdkQTi51AyJNel5LcNAgR5rtTZhz27taoI4J3qqWrG+90+qFJK1NjUUZbgIKk20NgxHUjbWpj6WNvZHbfciJ2gCLhRMB7WL1pOcuCl2zwzHdnC2kzCduIBwY+lEb8XH7iqPxod8xOMDo5LHRVAgPoz1AKMeaa6AexBmjXHXHxu0u04fIDlaKH9Q/L8t3CQLj6ke0ubK/yW2HfilD1eXC0HfXkXa8ejBa5Pr2GsoEvAENKyOJ79+HcVAkGExZABnwtAPWKZ6010oD6DwzhKXgLLUYZ5CbdycxEEvR43T/GlboFEJSeFpkBpfdRjulwoNswINryj8VvwRcRIHkkwd1IMtzXEiKwdUhhRIb7zrO/JIb6nHPRg018JST8ANElGvy8SZLIjvnnP1dCUBrpX/2VkQvFPpOxqh4Z4t6BEtx5WRbphiussE/GW729WQHGq2lJuzQ25qWsrIFTxUGT0lu7UrwHbn6HDNItGSUwFMALZy08jLQxKDtVV+jIxDbGuKwxNIRsJxuYwflxbjTm9g7A9dnDsgeR5pf8MfpmWO9Ib3PxIstMPBU3Z/J2gpBhAMaPmK9qnO4febZ9t1t/RD3kfVor2r42dzAvu1lm8jDY4zcm9uP29EOSm1TKKRFBg5ONW5l6Lrgv9huqauig4L85kUXHMpuq14xo2J0Tgk7BKv9yWZ/uW2mo8fcKizuDLTViI1RwLnJywrG2VZvWeD7WdJmN50zKEPpNn7tndUL36bnA5pSeDiR67ooasN1/oqx+74DK7XRWZJ9/7EhIVtCl1NTgKKpFlzsI+PKJh6h7CbVw5kbUlSPpje04Jmus1Mi4I3Q2/JTaaeffORI/EvhEkkJvMbtu2mFWyot8EvNBwcsFi70KpcZmGcygJXCuJ5OaJqx9waU4+a6okqFhG3p6IedxTNGlJDL/YJ7nPf80n0owkDDpITUD2za/21FtfK1bpRnFiBsYyb2bu0X7HAnsdBrJsQyMdUEeH866RerD/cFg9Ra+4yCbYoq4Hlz5swYYYgtEagAByXyZw+1hNQAdoQ19ecO+xC0jl8m7sM72ngsgDy39pVJn8Wbc/PPkntxKnd7EbFhmJaMhoKsGMzXNXyAh18kmOGElr8iy0iYCfrvIavZAZS4Qd/pxwSHkuCCU0JX6k/Fh40GS7gei7wHzhYsyGcYFincyZUO/gJmRJCU54vm9C+OUhb7LG3EpkidW9JUL3Wwitso/jDM/cN4dE+46PorWx3GbQmrQ+Opb4KwhNWn5Col/6k8VlWWpCWaw1JY3owP+xhN9PrzXQoyMaqzbVulaRdzcc8CIYc682mONrl0bL+ph4VD+zkEnqDjFRuw4HxB5AvNh14S6bl00MU2eo29LnVQb2yPcS17InhrCzjYdyakR7xVtSBf7HLXnp050uv7AsnDFhUVHvy3wS+4qEpXJFX1l5UodEkpXbRvoBeHC7BU7ymxcO53U5ZW9WEDWc636jsmvCLS2kQOlwONeHKq7Ofyov+BhHVWE/SizR6fzZtp5hK5wrRRx9DzINFucKdihHQZyqPyTmQ4aS7VM/lCKOyMWO7Z947tAxmAklZu/Fbhlm7jjDSLmEQHqhuMIrr7FnbCheL7pPxNtZSsQHacBb8aBLrg3SOJz6BrtUHfvRXKUIzk1x5g/pCjqwMuQkhCIgDoRA2+IVOlLzXgsJFaghABVyLmxeAMiojRt7Nz9K8I0seKMyCk1MS7U1YJ3GIJGLrtOK4SAmMRJ0QE4uW3/g2edLoW7zyPNKLOMiINV08+oMHP+LT0CTP6DzLZnF0FPfvwOjgqVS8VFXAYY10KlYn2gEjo4pCEbYaigNq8WsV2yndPmd7XZwmIUYkUVDG9qXlzWGNttUWAfE1v7g3pUzccRByYoiHfbf4V9vqE9kxZr/7zrCuY1bcL9kefm00UuilLBhDUmGKzXgAtHcb0Oi2mbL1bQgCpYE/vsfssdMqRFWpOc98bhKalpDHnO8ey1AFrq2YuRhQvBKJ14krMsChKMF1D0bvkglRQkMad9v/lnjpAyaFjOMfvBR/2ffp8hSHjWbK3c/WbuLnANTkA2f31nAogyOhvXpsGVymGCAAxC5bWkBO/eqeFoC+xTBpISd7vDI+aUOCNCyXHoXCWYUOeLpKY+Hfdci5P0lwjpVSynAHkSz/aDcBhApRToD8+DBqraaIVdEQ/JtGNBzCftchGk0r6iLkHxDl87oOrGd+OhDxdOaiaa3cfNkyZFl7/tzOyjqtBwE2WUgmg92OLQNa00H0MTmlPPiNsbkp75qx/RkJHhYxzfWJx96HY7Jbnn68JfNnSsyR6F1ZtkpSES7Xw7uCHwLYhSoJkOvi2bnb7FbSjUvyp0J4jVRGb0D4rJ3jviF/hmWr2BMMukHfKgPxCi3u5W0jScgwrHmnorSN6vf6Zm8z++djyKnRTSx5GGCqCA7xt8TSDVBu5EDGw5dWqTcX5qcuBgb9dzETrowchEkByai/2yXrmZ2DWALeKGWOg3CJRBmtwtGrFkFuGYPz9gpsob99N1E+h/bfVRZDRBv6WGt6DbDSN3EM/iiQX/nbDmXyZV0QyhzdKQK8GkrweM06AAntaGxETyN00S0/0t00S4QfNLL9IBV3QsrKd7fBwKbMA5GLSbu8ib8xCS/F3fdv8kOjy6Yx9B4T3y49wpPl5bGhzgdwzqrK+yf4qquqNuDWDxuPVt51bnlT09m5rtDHAmY6tSdz77caGjV3h0R2eKfzpr/jc22GhJbZYBqL7fchEMd1VLqmfXRryO9dX3Z8fMZvP8hCp9BBQzZfu2IbKDd4yof28YLNhu/+3W4RXHLzNNrklft3bokXWrZTZZ064xm5IuqmGzkGfRtVoamV4lWpuPPhBBXBKvI0bznP9J7Rs0Sm0Xbd98V0PqnGPjCd+vJ1YylFqtIVYycDEXXlDVEsjtLL8N8pgk3j/hhGOg8rLElhjw8EicUEuOj2ntz6jwmLfIk8w5mz78eCURSE9Tx1G8bWEnTQ4zslZPMeGiZT+scu4tz+bqvqfgnf7el/QMwlZQ0D6nAozdHspxEHpC6K9v9mOTc7sI2Ja22uz+ByZckgQnX7TMWonZTrXMdBJFrgIqCfQ0lY7sEscF4pwMslW9eONznmNXoqKGApybOVWJEvD+GBUjYCws7pk58zlH/l5pNnUZRU7bfKmdxtB9aEqZLTHP+2sJb91Jrz6PLoo/jDPSdwjRIgcIlUZqzGz0+O9D9k+ta7nvSRM/jp0obkOM5n8M5bqy/B61T7f0a9vri4pJv5EJFVy5NtmG4ssTZyFut2NSSu0vES9rTtsUrjDfVeU9lEKnLBl1KYrJvjwi2GdlFqGzBMT+5ACwXsndEYj9zFH1cCbEWyQU+sUcXNX8ch2kU2UyTkAOagwshD9l5byPciIsXbOupwgxjfvxbZ7dz3iscE9PT7bSjp6VmEHbE2Sa01ZlkILHyyPXqlk/1wXLUBaCTutI57VDJVg6b9ystzIrJNSF58l8jD8lhjqNjs1KzFYnA2ZoGLp7OnQkoc2bwV8Z6Cjo6YbVt8aBvcTMBVn+lEp4FdwHf2FzJe5F+ZbTANk+phFR2CZ6vhoNZCrSAkEd75Zrqpe+gRONMd7pXU14IxwFBuD61WGLtM81/iCyaIDSNOGl6RL3L3zrTZGm9DmrhaDhaAw2sSh2Cq3zgNnwUZKHdGUmRtGbWYaW+jTui0eoZGhPoBMshvaPe2iWuQ6TsqDLnVNaU99op4BMyMNymYVbSU8F6AI3BNvQSjDrCTHky/10kR9UluPJz5iQ0yjRQVIWwJb+ktyzaiDPTXmLneyhA1sZ4QL+QH9ZUQ4YANI+A616xhJlZy1onFFcBSptFF9jVK+F5qcnRTkBNvxZS9hhNeraQx+veWpwxdAHJ61HVTm1mlHStdIFRf9pYezdzjXw3X72pH3LIe9KRGwrWK3G8P5ObaGlDGLdSBlOdJEXHDqPK4+MHayxT72z92vorTUx62JF5vMFIFOp09uaAVOs51ieQDo+Ge4YpsAyZBwkjoV9pOjqo5fQ291M+1l/qEUWOYaeEVMmIf/HkopWY+VOMTSTuPnwv3yzZGGm3sbaz9HxL1cjchL9oJ1OHcd12rb8v3H8vqr5PTGLRu0wEzBCmCcojpD7uF4M5FqYuaZxzdl42QSk3r1whCeHOcnI3NNrS6u6m5Do10+GYP3iziTnr9irkSqOb/+OGWepWiJZXXsY8IFzIpOeiyhmxUE29ZIEHlTO5Qs7j+W2LLgC7JmJlMzzVn6b4ekHXzD3os7VETaLQQ9gsX5ezSVOQ+zbqTdlLdppHq1mYzQ3uyc+LRXhIDZ27j64Ri/Oywzedk6+XItA38dFcURo0IN0qHiNaXRMJeS7qoYddf2xLJ2yjdez3yZ7hp/rcBwQ/lcfpYZPbsVG+7uF8KFHvFMrT32zQrcrd4ka8hVJrikfZ+XDYHZsGvgOcoYfZAD2s4FgwtMIdgF6uKoLzS8yNICyGy8caeL0UgSWb/pe4J92CqLUUL02wSwVhsANBn1wixgXZlvfY7iv4J4Hnij2tf731vSda5JRPkDq1R/9hi4NchlZaiFEtEzKhtQKg2+Hmghc7HXSPYP2c8rnvm7aaBdKLuzN2vHVpKddwI2gtMft4XtuRmONL1The68fcinpMY1xeNTrxij+Nj0on3E+iWFeZGdz3n1upE9y5Kz7l/094gFM1n5tC/76fnC4hqo9k1u3AyDLJYnj5mNWnGfepYmkS3VoyvfA06CBmv4XYLg53KRjRfMF/t2EDcAzFsNGeIL41GxxyF7isULcvVcqIRdjmlIJ0FvgrF5ZYQXCbL0Aczdkce0g+yA/h3sbJSO3MCuW68WL5C2pZV7d9fBPq5cXsQttX+3TdZuMLxWcB1OMxMOJTwQ78ckoG+VixDIT4sKBi3SZAOIWdnHwqa2yEejbc6PBOoP3o3xTubFV3oXD/k3WrvMXiSMM8GPx79J07fOPs9mTcBfx1YgedAGxxU4BpxeA1WkwqLQddpCASFgKARXcFkCO9cosv48LOS7SmeLBQ5V9H83i084if1rLzAHkLYkr7dHlKaIqSupFS2fgUSc6pCiGgmV3SFuvsbSnDr6TbLE+CvhU5BYzugGYRRj2cOnzxY4IjQY0XcR9+nKQjAm/bH2XeXUE5tydynYrJpBi4LkoBsmcgRDoF/WyJRwLSIKtaT2A6cwu16vWjS0DfTPF77Da5QgnOMjjyAeWDkEDXMGYnJ6K4GFWUhpQKlBpq5zbAWmMGKisizgYLK2IHNO/AU1g5CAKjgF7LkknQBdYLK3ofoO09qtVSv42o25BwA87V6TbCGCTpccPrphhzMUyqsUJvfWxuq0ordmG8RyYcxSvs0FsyOlCPUd6F+jqE3QTrQSAnM8iBaQLMSd+TiMC6EAspjNLjlBEFNvHgEGIlmF01FS2eIO6kVjb72QwVJxVm/sF/cPF/W3ssItBcwug8e6GeIoG8cZheJEoTX9gJjbmHAFMfIl+U77A48NpIUEQPpRBOhaohhPGYTSjictT6usv6MhugX9c3EBvnLjBBJIge+PasEuIUhr3kDgIg4Scm8CGc1K4xK7Hk+vSGHiDFQEcsXA+zIb0fUTs1RdYbSBcgHG3NmUum7/DLtjIimESxycWqGfDvmgRqNkStqS6BGrJMLzxL7a7nKrNhmRqMfP/XrP4t34PbKxIIe8EZbOQ5fPqtrwPNRLQ4mEHrv7vJZY75ZOKoGYOJ2Bc5lOrcnTm+M4vPEceHQyGA4Wz+xIjjhKuTG8ZqtuH6RKIb9R5rObKzQnKeXAb5Gqg8N6fK3VJMatmZldYhBB7kQG+1mPMmqTjzsYKJuZ/B5XcwCmZZdurV2nNqBTzaHW07mvJVod0FVsHKZGvBP9Av5QbAj/ry6zpoQFK7xNPOZuJ/lYPx9GwY83ulzXXXXP8q93is/Ul6iImmMtO2dvEw5DBFAWJJlfimFWr9jICdLILoRDxvQjcOq5wGFnC191cl7zXvsdtQdDtZGiySUl1VPEGEzr82TZp7lc6P8NtcfC6OkDTw8U4NJr67oCbDBrN5g0pkUq+ol8sPc9wsuDTLi+mN4mszp3nwsvxe4IAeWdLifjB1d0gwuwIeTRN5VxsRIYclM+D5YEyUMfDVKXR9MKgIXvCNh6Sd072xdWwdJEL9d3jcQ3lWkyvL5Q9FDICtT7zJ+zY/d3+o3K5YiEFiv2z3zGksNJRLv6bBJ08ELQnDY8wQxaa431KItI7ZgL9aIbRy0TPEOODI6W+br8m4ufh4SKXxDoFv3KXsMPJNWI2re2A88N3C/7qqpA6Pcvdhuk8wCo/+gLEYN/goHsBPO1vB1ICbc7nd0aeWZjoP/vkUqFEYzXbd3H/ZYKApI7DwOoZolLbqjHajzNAeQgSv8p6G1kK7SEr1aNdcuh0aCHIdBVRkcJ8MG2YwfalfKMKyoeT6nB1TdwO5XPLH4mUEvSSsPs93XMARqXY8dfAbZ13Fe625i7I8y8na/UA9JHl67vMB08rolavH8gWAYrRvOL6RrZ/9+LktEqZOPX3uSyhaBaAKP/F2qCFNrGg4YPpNwxl1eafAyI3qfsj6lEG+PVDC499pkGkYpxs/wFEnwKc1GOdXQXn+alIwhl5LZOIC431+xCC6/Gl1QmB0pKtPv48G7fqX/qAzHIVG/vaLKf+HhM4yrbjeINxVQHkYv8dwC+Lhj3KwAqhyi7WNiE4ElJwUGJIi8PUuU6yOjF4kx07nSCXWR/SloZ0sXjIhkXPG5jlfPHP7uZBDpZWBCImmS+BkBPsQJw6xJe9PQgRtIp9WHAlmwNbpy8yjKU+McdTjSc3mJ3V4WhSwWefSdXQYkq2Xp1kW3l8twpeQnSAWhqKNLvzz2snIhu9Mtvjnq37DElXIQ+YtD0DOkYYXjb0siAibtd0qdP7pddlakRTMye0E7Cvq7PoLP3WdcGjlTghGub4xJcnV0WO5HqFrsFqQqjvFLK4K0/ilXxMKAkuQYYQy3zNalMITCq1rdNtfQZIfoQS9PWKjOxmWt3RLKZwyKetoAbswNp0HMA8CdprwwfRxIxOzSo1Bw91Jrnl1BLj4INJqbhdulOAhs6/iCjuredIYkXvxtOd5aFTSbsCEC1ucJ0KMoiGRVJIJdrC+8RY3HsBTZsMTNOavy3O5MEJkPWKTJ/izH56Y04zzNEe49mzTwiBmhM3jQzjt100IqGu08BGsqnfmqbhJolGNAB/e0293vxyMeR3LhyjWEAkBThEgmgrar/sDxQlLF4dGXtxu+aBvTeGd5Mfx1KY9q6oyVMD0xbIoeKgrqUjsnZwKX6aGXAPTxh4q666puuF3CahAKV+cVGyUEzrGqLaBn2CZfjl61MC5vLyPkdEUHfkSSZHb+WDgawkBLnXOGe+stb7J1Mqi0jsH5mNKEJ9+oh3lmvtGOjNTJsxkzUCn1cgj+Dqm/iDIAAztWGanjiYzYP6YvHzttPnY1XSE/ceemwx+C0X2J6pVKS84/jdr4QaoMwZV6xeGndO33MTP2KBa5FBEDI2fUgo7q0UH9JRuj0el+nLsCae4ErdMmhqAXuQ+3GIAqKwj4/JllG43b7EYaLLrfKr0iFeXQwHhmRFa3alqJI6+HY64XnJEgLvh8vsJYxhjZLEsUwj50RuDJcVM1pcbnf9IdMQN9hM6N5hOZk+abOiBkp1b5RVGqQMbRt/OXfCY0luePNWAf131NZOpFKvg5Z4gPYYj8Shh1QpAY3dRQURGrsZ0gRVdcqyXLax/zdGJleSuG1Dzx/AyT3+51k2GWRXjkUJKtygN18QdYgXTwSuq40VcoCyNNV/Am+cPZULDKjELXd0Lzp9sZRV+UrjVg4NQoyJe2S7QpWOxZ2IOrW8KKcFAPkKXc5qhwCocD2DTQY62+4PHHoYmfl84M8uSLtSdEbXLjX/4qB6wHfMWWOBXYgTd5P6crjMKVdYk7ar3cGR1KWeVqq/9ohjoVJb1r3v3B+C5zsTV1WXBM2CO7Ia6vIgGFEvZfh24ARfmYbcjY/MbsYHZu3k3qMwIcPqgGplxrEupgtlNhaC52dzYVrVz/86sIffTruqcm31d9VBPPNtPzAJgN+l/9nPzpqqd3U0YEn6J4fW2uz1XHymIUjH33JfXXhjty64Q6xJYDglYxxSDjTwqBpRaCjA9cmXzVOm5Vx/1g0NNxVXpC2O2IBHi+rezEPKMJDRaWF50ItimrediiHSYZtDO3TYqiP+ExHDj4yB4fcyWh1V5Q3TbUA1oTHOflsOhwzHmdl8I2cV9aJtZJIBcHKali1k0hziXDiVPbPgbBmkIh1jGrB+R+7oqxf9SCBYSyIJ+bUFS/znyYS/cJG9ze5Af3rvzHJOlQnmmq//nL3xtsnEanW/rnnnqHsCDkUo9X0hPPoLJT+PKe0uPFB8ulwDqUtQ/HzTn+5rPX/XENziX1cTlYkBROdjOHRPl/AJC6aTu+f3NvzY1dceH6uhEi8jaQ05KQIqtJDibUfcE3Ivwt57Bxh9+/XA/7azBczr4D6yKaG2tXY6cIsfNq3K8BW/mQDqma+Ax5KUE28KqKPMkPm6TQ3yHmiEbC8MAN24UYqH4aQfezn3YxYbinaaxW7kbkhaVw/Ni8NYpTSw9RGf25VkKZaLhOBw+sZWTCRH8Fwi3ePnjCkHOJfgT63g7pBDmucu4NGqz48qkuz3fk+0l/Aa6NQlSCEvhNoJ6V+5+GiLVZFY0ZKbFj1LRn3mvzn5TEi553anLee5df++m1TU6h31d03QYO2D1C1CnUjis3mpyJIu1m87lZvtG0Il1S8GDDGdWZmKlnH4vwUQ0bTYIqHy6ATXU3jKy2eecpW5obrDlKIQoj6P/TpE0lBb1yJRfiZ09za3XW7g6702llMLD9JbYNsf2t4bHmg/FYZFPceUMTCI5lAAOeDZDVXG2vBwZQLFfEBgeJlaHGRYRZFdDiBip95UqZpF+ujvF0whRNOv6n7wQE5isOoYrYNzawedPRb+u69pkxb+VSpkFbjpPkpho13WJuDC+G5o0VxD9Lx359vpJIBpVEs8gtadzDtkz9VVCVDM9Tag7s+jdqO3oUHeh0778cyVnFAehCWJKvz4JjbGU93/tHpqDZjwHYpj+bKHC+J7atJzBm5stiPFboENJV111AOJX7Djai0bRIwffdg3QYTgZMe35+1oJBO+qz3022ExgSC8QYU4sKO45jBUYRx/HAEdPRJ7OwzSpnbTIq/TntOItV5A3tI2shwzQ0XU3biCRueco6eOrRgAL3hWHzdPxf4AUns2Iidt0ggTqYePX22UM28leY+w1qYCFjRs3qOKuBHIN2Y+jZXZRINOELOD+hPSPJjMsAUIIKSpJJom0VXLQr6DzGFXX7Fdp4iPOUfY717E+fILNnmfu+sWMiOFPhDFGrEOWSefw7Vpqh8eP1ykfUbCiX8YrAnECG2hK4ksGj+ltmRQZtMkrlW+WdHY08Gs92rZaitzrTMfFsYxIeMgWDqo3aASpPe/+a7qCYzr0YQu9dKR3bkCmIfFLh5hOf2uf4s9Z7b9elDTMPFg7gGPlwtqjlb02zMrDqQhAIj7bnF1vVK3L21dAcXxe9ZI1J4fSnD0DvC8Iho1P9QOi74M0EDQJYMNTB8Y1q++sdrWjnXwRFWoXsahGKbaYX85Q0z+VErZtoTAM497pPhTt/zAdoMKe+y5C7Iz3/8QmaugITLyNBhp7rDEj8xqjLElarke9PmlncyyyHIGnZ0Oh6xxLLGhHJm98IdJuJWP4ajfqLEi836y2DAx5OSxsrXtiwWk/F6UglIcAaiQobLCPCZrIdpOEWdhGsNY3YOyIiBu+d6h11JUVXK5d13UExnKHqBJlfdJMGCRLQPu9BB9Bouq0ancsEP9QudxidrukVaoTyg27Al1BfSHMstc8p3M3Zsq+cSrTgdyC4Fkj5lq68GHJVwNpxCquQj4DFdULhf2afYzKPL4kGdAPadKJelJZ7NiPhhlGnVnPQGmDdKO2DNDvbopV4ZJmwY2NkMO+jEQdwCQLgqJizJomWfgsimyY7NvUG8RzAxFSB5ax2sd0/Be8AIxKoKVrpp/VmrRmjnr4qXTwjEFU/rVaghKdE20LbJoK6RFQ/m+q50Bv1DubBtLhm82FUmoDiTiDWlLYijvw/YdrX/1S3CodXMlZNQ85LwDfjvxbYrjCwR2TDMCO8CA4woJF8AbehCp0rKesby9buQfxn5uXARH6TzTekxajiITj/nFxXO1QwrIypqpOzHS6LhGMTkmzHsvE3Im8ptHI0beSyIPEwsyfgGKxmVMPgjQm2sGWvgi6hXt90ObSVTsWHzbm7xsYxF49oIw8px1YoFSeLd9QtirlxFD0cTEbAdI277NEb9YRnRjSBR51v8X2lz5OEN7bcL86Qm9qFIE/+Sdn1V+Blstk6pQi++7OMKKeGdHrkJp7xHF/lMcqDq4wzgFwJ5jTPD1AcZdpaekGFPQCCzpnz7vIL3/lkWhw+CNbRei6cjHlGkgtAVZi0hQNQTMQIyMv0X+JFgwg1Bf2IIscp6WByeKKYRgYKhrO88a1lB6CyBk9ZPySUB+xd/W1SJ8q69yQhoyVkuc5mXmn2s+iZdF8acVYrqPV8gyfxbctoqPhOTs5mtxyJbHp17gekFQn256ts2lmuNqkI2TVUvH1g2Y+JFfH2vR5Eu1xgdbhOqL9ZMBOCmeaP3RJboNV4uSMT8RDNGgFOio+6idPN06CMwqTk92ddvG4vJapLJZGfTdxKaZUs7Rs1PjwPBgjiTAWU/+PjiIvYK9o6BEDBdMDiM8O5tChcsF7hZfFLcbu8gMYbBsiowjxDRtaJlEmoSbvii48sjWJVTyk9qiooGx+jR0vneXUEF+ir/F7EPHWJtV+S69WhcFpQNpR08dwZeviDw2xFw+dWICaANfGh60j7I+lektDMp1I+WZsEG0ZSpmbEy+7S4R6Eobq2Z+UGV9oNkEyJEqiAtQzQ4DUJq6lnII+Ou0zGDZY1SMBD9+0uN5QFRDM0hj1AbH5emiuNDBPUVY62NJVDTbEI7mnCnUDeANcKZxvRB8OubCN3Ff0DZdUdc/Zy8yVmCQ2lgy1ZQQNycr4U3UN+ADf7k8st/vsJH9cQvMA61sj1W9FRQUDOBmzj0vn4gekDFi7rPOef8/dsjXxUmn82Xtu2u4QDKWQ70++k7rX8bnDDy8bICRz20gPusa6ttpjEW2np79eGEdQbvJC5Jtd73/64SToyx8rgr8WFrvlGjtZNNSImsR++cIFMYbS8EhToL8cptnx3OEn4/Zp739XnZv/fGmRpBcnFUahs6f7z+nsxo/aMd27OqUpukem90P95iFyeT0xET1BE4Md+cCVoOwiONVRi9I09YMx16oXoYYS7mjvDkTOvuZW/+najkl5oO9gmyDXtk4VK2SifXSHvt9u73+ZrJsGvNnCP/bYzQAckV4WWWPQa0cNgeC/HQidIZ1CgMiR+6StOGfru843eieBcwv3zPjt9AoiOYFsC9p4xGUarXKwf1UUAC7nHcgvycmg2bB4Iy0WqSy2HZ2fslPOt7s8HTNvpql5HpXuqDnQFrt+dGEvW+6DHUKwQi/nRugHNfPt77QiOMAPat6vqp8mKH6LFgqx10BURzdoOoQFIfya0gpagZ6qm4z3w6Lnx0/8Mx7laGvnqwG1VqglHIoJva11Fkat1bi4SVkT3B8poKOTxn8ES+1ALlR8BWGCHOCno9mtNq74jhAm+0Wtc+qvdzcDrIHsU/BArTZtcqjGRVRrFmkIuUTAucugXQeaCss4dd0dR5OaJSwz8zRjRDELyE0de9kHjZ6MEvhHJfIGpuEN84m5tatIw8dkgL1bHV9uncLdQIl93c4mymYfBhJT8CunAZkG7HVPd7/n9YtOBQJ0wsLM+0ul7yG2ph97n2LO4rOCSB13Y9yesyIsv/tKh9UgOJGqlN0KIitLJhsQbKNRx2BYqRwvhdKphFb6Lnls1F5jcXl1qybq7I6pQT7VaNxSzPs9qQiUqBwl6G61QtIMmfxBNLfZAH8zoqZMPnY0s6p0jZsNyvc13S10Zq82EaMqy/fDdg4o87tjDRuvfw5TlTFfwyHbPts1aAhAGi14db+BqPI3Oasiu0G87kXm1phdWA3f4t+3eC7TOyZKlme20otzo7olZ0IBKyPJm5ycsbUWngu7Y0UfGvbZAXoD8byqmu+bV/6omkodUvWduSztdwzMxLQ7vg2tTSDPZn1V/O++4PmPw3T4xbhvmebPFNH3c+VUUXjW6oSQvKkdWcXB4Mwbgh3F3mJeenDy894JWmtjR41QC8fGJTf6SyabHR9c2wsv6wOI9F+hsYazIjwOzj2jwROnrExMEOitbQ9DdX/gGsMPjF23g2vQwOA1/8384xYF1ZxdGjSO8bRqiIL8yy2hk9eXylsJ9ycX1k5HBwlGqY545/51zLz1J3Snvy2iR83BV9BPdC2ofyVA14igAaWqHZea4nc1LHmdHvecYeXJAd+lKtAUjji+eNzlcnSu06mi2YFLbWLsv7Ccuwz9ooLIVX0UGxfX3/GCdwVEav3nJ+RUcHnBI547l/CaUOkVROot3vfK5JxnYPTCbDezfdwN7bkENJ8wuklFuES0F4gKtgRvfN87i9u1LMUo0R19n4Fazo1rg3MbxrTas36rRnBEyJ2ahASLKT4VdSpYNgQ2sYecIeomuUzFzlZ/WKzGt177oZA/na5+CiHHIiQYO/TZOUzDL4nkhfILUOar8RucFlgP1rWUlQVvzZ2yuioHNk4D0U+3+nmtm6e8jj127CsfLynaGiAI6oGzuFzD5hK6Px7H3+I7SRMwsUTpvp2sjNP0V42PFoKxmfs88pXkQ0Hj5x0odHS3ObhXtGFmxHMn51GHAuIg27qtTgJX3RzNZLPLF+gCTTFnqyhrMO4gY6xMjX2dscmlCtwo+Lafj3lRMNLikRQTqi3hPZzvHD4b+ERr4ANdWL+fMH40vZedckRa+bXKUHVDPPpZ9/rLgNy8ATkwE9njPQL9UH5l2Jvh2kJg8Ot3yYBzNSKusyzyDbx30EbFwcZIbSt2gQnwLklfLyQ1ggFEC3qHDH9MZMVvT5FzJMU3G1j+8uFtC2sGmdGhkas5OAnvjSyhUCI2jThkXMWASKVc/hu48ORoFmrFMYq/Eblzej9OebXWQvl7LGjGhSr+BfYrkbCAHTDR9/ORxpuvVAn5a72JRtUWBWGVHDaT1/inGTx4nUYo53eocS1pdQXD2yyHKAPErcPv07E7er0xUWAboOJVWOcxxu/h1brsW0uM0ofMrjY53998C1y5B1NOlQvGO/2LgACluBcrGfXGpD2pYLUC54rWALiI0ZJ34cc0l8XphmouE5FloKG7AanxUYD+aD5rYrGusmF2N0e2dGjlgco5Cw+opDBLWokDZfwaiYAwDvsO820XSCh7CiTw24AhGiAyxBaZf5u78tj+HTxwCkszZQsTKlTtFm6GEVITTZtPuonArbZiHqk25d5tHVZ1IKeswqAzwxXr8qs3Zivb6o0nL+QjqATanhgdquFRYsYFTOZL6azLAq+G3LS18HFDDmA9MytrDcKObgDgunGMxJIq1ASQElP1pW9e0+wfRlbwLJ+6NnH9MzvQ85JtuqL5EivOiO4Z0m0biPeL14sCuKh0FZF3obOFJE1KTmZNpGcv0Z9ByB7rlsfxG+DezMV2ZCTxTsL3HDljlegTjdEB2soT2udkdgikiJ/Hrq1vliiiVsK2WAKKTvsloG+fsx+vYj4najgEl2s5k4TxthiAu9lDtGWef9rFAeteRIOjPHk6icVb416ygJqOha7jBybp3rg2Bhne7JQNognpBgREIGdCHzLy7QQGpO/Gi9B/mlw9UT2Yqxxmf2eGZ701wmTpy7HxH//YRlwtrL8qv1dSy5c/JusP+S2r0XcXZVXwBhO3nY0SS+cl2hjK4GV/i2JYZ1YisnxeOJJV1CT5om/b7jtzL/FWvJxJLBRMtcH90ZrRP1gDXrx+00CZhwZkKjwBAKq+Z3Vqaaro/8mIQcvNfKWIqU/7FJuRhq2xnDZj6/m/htd5t3SkzPC8CIc2fE2fwqFV8q3uVS16nkjoqYmgwaHiLZVRXP7Uvr2K2xu2tFily7EwXgtDfeif+h73nfqy83eSaWYs0qi+oaf/8/BopAE3a5d2EKv8qCzHbGjyx2ucAPckrMZ8dcgORE32wFTEyyu9idJStZhcNdKeEMandmB5K3FpVLLcNqYH4kARcwE7leZRd6KhgqST/bCp3mVCPsXNVrKyRfr3YGPhIu4QMB0aLDhLkYV+zowGO8xzkR6TB33RhjMrX9+/KQKqgnAyZozlMATdro15zlMLBqtHjH6a6L2g2c8HAk05Rmrqec8v8ypAN0soe2qMmh8aQooCgGethhHDcHd/o20GzzVudMAghABmNqK0rIFDZGEodrMQgOkGDSUE9oiWRyRwuOZqx6JkOKUbUAD5JvnwKSfEEUGPIAU74SJwsm+Oo3RdTmBGWGv5IYk4MsXVHdWZE0LbajEzxFEmD4R8Nn9X1vuwYsVjYnuVRse4T13Q874qEak1iM9dLk6BLCeUmvOMkikqSUjRyaQiSnHRjl8QRU0aJ4nQzWN2EGev2X8SE0ouuZucswEbi0ylWcv6piEjhpx/kPXa+Z6Udk5JPGanUqOs3YG/vsB8E65rgHn1wXTYLjD7uU/sLBFXgoLj42vc2H2I1xD5g2FaLWb7Dw3YnWkBVm622bAVuGrNq2jYulEMAKx7QIKMzyrGvx7ljpRn/v/MQiXueIJcfctGp6lXvXrdgGtMpY5Kh/lOC/RxUAO7hMGcbZOff89tj/2O1QnLzDfrXQ0voeUIJ2gHyV1ABAhBC04CWFlD6SSpt2/46vqNmC3yoaYUEdMxmsgcs55xQfQPd0WoiVsAIqnKLKvyyYuXxZYOu6RY3us8xvTYOA5R3zz0/SjsTUqJ5Y9wYxFZ0BIAESjJ97LuZ+l4n0jR6MTGwyyLw2PiHDOIFjA9qPYxeLOYUDYmNxtOwCrevy3I9Id9hFM9yQ3fCYl1YWP8VlS384Hv4NEBYtE4rGMmt+7UdOxTWcCrhVcphzUBVfOs0pI3DW225KEwWh0bjbcIWSq7bqwcQVn8gmFMW1HNcQQ7e6D6pbTvrqwxf7agQFx5p0pgRMefb0SYxfrcOaZ3Es5rfdXmS+BuMHAfEZXmxGh7/cW4cXGSSiNymgmQS9VFcsj6hdWOFUxEjmsF8CYgZQZvRtl2ZlGUaT7MpQTbPeR+JgyqzbhftqKBVjaNnh3cQPPAriVyXXTLsjZcBaHqYefDI1yW6DMtpNXljg/sccv97lfsPN+xCFHVxh6FzzVFc/kNOMczauUk5HfnQ5JlucrDIh9HedSJyhuRxokAqgKUAk9w319eKFIaiW40eWtUkGR9JTcT4QV0OkWr+9fEx3AffQdqMVL1GWXV+3xvav5dZ15Fbbaiyuxn+Xa5iKCp1DoGeg/vckItEjcd7bjnzhJ1i6feQEj1wwAz40B4gnZ6KmLAcbx6bqhiu8nM8XwzZC2b9C5l/svg+cgOkorBJZnkwACjqmukX/EjEh2qoxvgI3sV0zTuMtA3RXx/h/ZdlBIx3YjHK/uN5sH+rZdvv0AjofprbuZGLQQ/AY9VWq2mOEh+lmFgpqx4Wmu7roQvEP4hGfJt+PTnltWJgHSN/MziuDMSGDIEeXUq6mSI6fa9ju/xup9aRdJSPzJu1yD42PFU4Upa1gLnYJhijObaYv+Ly+1cLZx5vXa+pdVZ4QkrvORpKmek9qcJwIUwPfBjkjNeOiL+hLL9p8zdavHp9heDP9rwfl/whpAWkY0WpUVgVN4TaIgXcC7k+MADiWUFzgMD7BPF03SbYZW+rUGg0Gg6AXbmMkbq79fWXbrsMLbFbr7XNyU3G0y2TWhhrTjI+CBOK/mShjxmzhMi9UQHmTT5Zh5tcl4St4DHaTQI5FmA11BvRtz5ZRvv1gPbin4w/rw2mWJ/7kZusY5bp/SrUyTCEH3neekH1p5cgPLDC63Cs76eDWt+2J6Iga0mbCCiD4aYHzAJVQ4pKqUazkSWWYCZZ0dEg1Y4IBB0LxCh9ToJMXc3xchQ343BLwbYqNYFUROgMpLfzTTsYXbuceg8JIU4KoEATHTfT7V1KTnZOggpTi4RzRVgV3JXWVNh7haHtaDROhzfkuOlvf227Q2usZKb1dTHldnNxXUbY1x3CHSET11gySRm3KHM4dCrwyEuYzJ5U6YyaiW9uiKmti1TiTaIgDnb28LWM3hg9FXrOKphcbvwWiFbCoP4gnqSX1dQQsJIZFXqlx/SNzyZYE5VvLfB2Dk8fuMZogmsltiUpvJVQL0U2f0bR/RRe8TfMbBoETXk/TTPEVwQxvsq6N4elKJKjiBfQr3+4zKe0NWK0RBwCSCB+7c0E/41w3E10aJi+vDULbj3uZd8y1V9D9/fgD5GjTZyawIt75l2Spfwhste+8wtP9Q3f5J4BsW0aUMoVA/u7H+NRkTW/Rt+UPhYVNNSNnryO5a7GVsSSAWLmVdV4Fl9skfiMV0VWwrNC9PDSHajYFz618zTsZJAEhJVbR45WQxKrOrxCgnEvz08PoDO80k87DiBJrW/DCS/oABrbwwS4+rV/uXWMK4+D9+pWyIAzE7N3fvRZ2Jch/R65OGDmKqYFrsVRmSU0MvjkZa7bh7bb4idm0sSEo4R00X466pPuwrPxYEsJRpX8PL4v6okJBKtaYChE/9VveIrdsJQfQ1iaDmVkl3hc6oslEQXmGHkaMJ4f3Z+TXjarC0pXHI/cSrBrBAIB+W5Sgw72eAPAulivFuEyv4orOLYCsEKHVigIfgeQtiAhdUbZioXvLh5L2cDNSC4Tt2kXQe40nvmLD9ZeVn1ptBgc2o02QsAkpOWwcEkTy2T344HoxJKrc5v0TodFfuGRVMlXmY4VZ0ASq7HeA4GdAG19fh0+y2sZGNRxV+8YnyWJDrtWM/VSdLlwavU3u10vkBm5+20yCR/fwd13Mmm5MGY36ME3r4Lv3d0D2bAWrAxaex9AsQkIwfeemqujFnaHcD0L28Dx4gkcMD5h6sXOHAKeZ+gU2I+/JS6mWFBUa0cV/X6VKHuUgMDQqf/5VUJazwu6DaMJBLuE5uaDCd2JWOYQlH7gs3J0Ug1Uquch/9SlFMBGoZCIc8q0O0cxp7pDYkD3I2s+BqoaX17HJ4M0EPLBLqI0Cxwf/9sYpveMuLQgiLAmEORZT+H6rOpNrnILatCJ9N1RpqiRRTonCWvwXAJmhApu4oIdeNvujiAd4UrgnJu3RC0rsHlJEvvI2k70kRn879eVK2gRZWPP6EPNrXl8EyJiyZdiGZ8sjLjPwep9mQKTsk64QMtZm2YMnFaOkeKFpO+aXbOVFT/ZmYtrH0KW5updO1eFTppjcD8MCfe9ENVMxfkMhAPfXLtZDf/V0ZkJS6RUy8Dm/otEE7bTgmE6g15K3wrMOLOIyY3mQUSzqUOOYcNdBTxC8mrALtoNALY41JeVqr0gacnkdMasXe2ztB+I6y8Qy4PZW/ELJZFp49Rmm3ah+8UL818KO6n0IkYY4AVexs6nJV6FuEqf+RGIafHds4RlUaOfLhJI08/bWEYnpLyUZ+w9c0zAUhZGiRDBN3rRTwsoCD4Kj910PvHKCRbuyN35OejwpNNlIGfz8lAjq2684p65g1ZRFyjTavRXqy8dnZzXCpPp3AKLEuzHHvG6flMgWB5FdrGc/fHnW+56ZFWwGP6Y988BzknIlorxHfXriRopw27AC3V2NqYyUqB5i+Fp5pNKp1hGOIjWLEM+CEGk1ZPojM3+0eA+hQP7BqZAeh2oL2Fq2WefH5MNbI+5CWAw3H9k0csmKSmDk8pnR4IP3hShfYGQ6Vo/WT3RUIksfm0T2gUsIzerhwOg0pan6trhiPa//rAqM9gZkIUrLAF82iadOe+tfJswptmKm2pedo3/LqEffYTy5gozxmfCY96yt+o+0JCYZkALuLFXkzCWfkOSeOtXc3UvfViNoIkbUQMlCaTlgDbib/KDvONTRSc5ymNSK4lAjPSapSavOBMMXNUq+Bg1ZIrRyn1DiPN4LQRjDpmS4iIVSffg5pgiV587xS3TVrEokuxQxs5fpqqLlxUbE9POBfqe05b9hoyPmeaqI69eko3xabu0dVzwlDnhY5huUV6cpKX8lzwMNhnGdxoEdDbbwunj0rQm5pH8YKwWgKRst302rNmKUHHsIFwS521iYDmjcAw5T/FlhrqCSD1U6m532MPDbMHPUg9IIbBFxmiB7qgpSs9tNEVlR0yihR5tHzWoKNU+rs6urisYEVRvq+c1q0n67m8p9H3P8T7sLOznJkd3VnTN9BiZL6QxsCRytKy/dWLKCAcH8zqXIh/6KC5xbMqjFeBeEPeJSpraofIzBjWQh1lZHN7fFvs/5zlE0fUF9tNvA2SfKWbOOWeEIvxOiCP5k0d5G07lGyhLgrDmKBW3CjX7XCg+gnl1J0qJKCcUY1MazCsns1qFj6DSTEo6lyHrw4GTabU59fniz9buYkNFR12hfqndo1wQIDJZ7nydVfNomfhZKBZZeDAcUEbnTATXzeV3M81dwMilV8eIU1bjZsly3P9OOCZ53mOJMQ/DfzcS/HmRYOL1xQp/5rwQxcI5rrF13IlDsx65SuOuvePbyJGdDvav7bcb0y7u0+jXNUC+mGM2O83TRZBxORFX1PLtuLhZz/E2SUU5I8AnjPRqMjqUqoO0eoHvUUI0RWIOjhAY9OL1F1pMM3Q9OZIq5WaK0lQ+LEYGEOjksmh8EFKG1Sz48MMVJzg+DvXLIeS47z+L9aR59Hzq9+CXC4LyIQ3FtsRisWoe9Pd0xN3ZvKUryTWWQ6z3cnP50cbmD+EqkoYI2Zpi6YHC/NUHyWH9uvLq6a5USZ6gZs+vZdHQIR3NYQLHg12aazT1rcVKXE00NG/S7+Rrwqwdn0hIGoBdNxY7ADUbj/DzMC1wijWYYzVkenryv/8/cilcyfJNxNX4hiWHMxLiRrVTj50/7HNtAK5xjp03cL03DRVSmmtyOHl9R3BNwc9x/km3DqLqci+0T+4g8A1RQEn2konjxn4k/1qTUBOofxzMwOV9TAxnCWcIK2iAXQxWJoz0bfBdYma2B9VpSZAO7JgJusPIQ2gkGk/jpfW7Mm/iBOSGSbXrpSDsGsozKh/xnGFw0AmEVQTcya4JLVtzfv3ZrWW2aoqsHrbyUu4JoQzBSBkjeRnbnFQcqKInAhz2OIoz16niE3hV1sA6NvUZm3pPXfuQT3mup+FPQBNUYY/rdPPwJsqODm7GW3wRIBXHwzDoloP07BhxzqKvCQ2Vo8JKE+ppBU5zdURZkzOEPtJquhwx7M+9qoCksfSEMy9cQJ/PoWhBeAeb9m/ytgXDGrIEjh2AufnoZ0bchPI2beCxpBlsjPxtv6GJiebe33syO9Ahuwq9UZnxXxtd8sPbrPIBnSY/Jjaiff/Tj5F2p0tf7Q4gAnIxVUh+cF66sfjE6MNEl3i+lqgFunc/tBpEYNfQsJRJAZuRBsngn4ia0CNtdc/AajwgtJEusir9KqFWd/G/hxq+aKnjX/TAw4rNA3gIrdkOO6hmjsejfm16UZZAJuBBfIgZ8iovA1sKLrGQZwc7JoRHaXEhDpbtjfL/YhpPSO12+m85APxOu7cQ1XaJspDrSEPebYb2oTlbYABaCnbLkNIkGJa2WbWviGmLNPdHLeZ/kMfxiGLwnF6X2ahj88JyAg9KI7KpwTSPNFOdFUxGQXqvTcv5w5ttOTKZtBjRrT56PAyzU/c+jvr6Lem/cpnYfwcP/iB6firnC+0l01KzQK+IzSbDXA1s3/L0h40WKGIQUxNK5WXWE/Pmst8FRTpbNGomtowsPFXKw4h1Q88Q1h/m5DujUnOO5NvWprFovKCtLXtOPVDMM6ou3n/tDZrNM2OGBMdkIUnKNmIWG8wFElp0jaS3UoeAyAv/v/xpJ2vSFAABf7bwecrIS+eRsQz6ZmMjZYWxPr5W6Sfrp4W51jfBXu6nmHka6aDEz1JkL26QpA8h9WUJm+1eUtKgJCxEKHbS07xhN338dONgD6KC8jgTbjRdtEfhhEDScXQQDNXzXCmil+EGEcZmQjiM2yEYYQSJZB55Kzjq2eOV3jSwKqfl3iF2NL0WqYyucBw/26SylbB3ADdOKAEunCt8G7kdfeYJfWbHUshRqdjjfYjrm/Tsah0zmMsBdUbBW/92mDS/JXQm1kU42tFDzwv3HNHAVpul5QsNJY37AHKFiOeL2Z14/WcfqJL5FZVwftPeC5KA7pTjOq4yX3fGKl4YYo1EmFg331KnBO50FPCcuiiwcosgo0qgr60ydYnmP+tj16GaiK8P6NqBg9PlnaC0PKvtnMRkCNN8HZG1smAvlvKYF/VOnA5lEDKog1pblN3Msxg7rNtb6xN9rXZ6R71h4nDf6CpvMeKCd5t9dQk8mHj5CQAhXwgGjlCL3LEEB/BmUaOv2dVWps80kq8iAipTdELpivzkZ9Cns/yWjXV+j1HwOSyxwcTzZRZv3uJy0cELddbMDa6axs2E4lCAKv9tfomg9ezqFBzSmKkzVU1L1Q2CCjGLJasAyrZbs2v+T7OkMkiTd2+rduR80cSNC095y4qIA5nGE94KZvyBc73H/DMal9/WFHg7q6UTmtD4q9tj4Ir+QJFUSl77rgjAsGe7gWza7dWyLySkTZFCU8kg2xMw6ddSxHRmCaWTdqeG+KJkTkO3EQYTlQFPtKZE1IpoBNElhbOt5VmQCkU48O+VWvcp8YO9Vs0O0m8YJYBd/ZHK8nErvsPHqnG5v4oNlC/3nRbr+Q7PnW6DypU8760PmSdkGfRBcwtY+EAUIwU8nObhmumZHf+xqEkIpLy8zObRsZFqShhCfx77J/JjNfglnKIt22FTah5L3ce6WrTtivBn3s8pmsEOQjvu70vmtipvLVQZkILOOcmOZ5fqzboStLBhUTO1iSpLwCdIpECLtfJcMOcB9vOmXaZwF7DBiTLYnW68jxp/eIWC5DezBHD8263XUphfO3VJw+6HsVzzai6HE/UtoDIfcc34T8fYwaYooqv3IA2elJ0J0wcjgahJ4GYJ5EbZSGNZofs/qSN0ROi6MIo1rPeZ9pbf2hxFFq4i43IYdDybP+Konadq+20KOphE/v+BAzB7EuGCdXBvdyIsIeUHoiusfat6JmfHTG9yCfLh2M+F4Uh0wC4Rwznpx+Cr1z6tVnsvZj4GTAHZQJa7QddEQW9KoTmYQjD8rrtXk2oK7t0GMadFxnV7OO0LnEc4p2LDQ9M5uHmnHgPo5pjISKYvLxjcHo2ZUaqiOTxiqS3CGKm6KBzy8HyqqKxGm8qqAhr1xV0XMMpXiAd5EQ79ooHbUMPptZkH19EFqbJIqNbfV9ATcgtYFnpcd41UPbJgBaz/4LziaUci2IZpAT/34AVnjC7qAUMZwTLp2To1iEwfjuWMbfR2AD0Tc1SkILz278kzupIPyqRUlmQTKSS5mBF52FZ6ztypSVbsFPCXk6T0r4CqFuCeK8wAbc0kgzKIlOzHhRoCOTJY4Vi46/dgsENlpyx3pjzPol3oALmx0Kt27WmF42G0Q1ZJvgYeAnXy51GO+3Sn3DZ6F9Y6vZ9vu4AVv/QQBgDD/zGTMluLOh+T3Zie7lzjsilxA14mIxLtaMTsg9vuMtu5+/vKPh7WEpVzQwq7Z5nQDaWgbyMCZNj+9K9k8ek47D2xiFl1d+k52UdzfQoj4B2vmntEFs//PZu1CFxEFM3ogl7yOufXF9atKN+CIOhjtyoDOl8lF72I+sfRLo+KTmO6HkcNFqNBbQB9gV8YPIoscjDJzUHyul5BwIkm7MTdrcIlitsrmnsq4sVbgNyyp6uu5y7+EDv3+ZDdW04haWS2MUn7/EQijYvhVWGCRgogLcEFF9gFUkdF+mch8i31W4y2tcuRH/EE/3faxHm8WElGI2vuwhVCUtJ5GujgAObtLZcEzFhu/5G0uwg5277IuPQg9VlKQq7VMwR4ISBvOZsWco/HNQlvmLrPL1EjZr0pKmg6zM0psQM/637pKEVUIqAoNcIYZf/KQ49RwCN/1GxrbLXKbHMuFo4Q4r4T3VcA0QQbeqPa9sKJWFEoTCm9n/evHYTTJ5DJ8YOuXt+nUgWnJKM7gcnBYCNbVjbNKyrzMfekkF5fSxMQAofKPQXkbfsCF7JOAXnJVDeemxlrCIBV/QmE2l/hG7iVmNK+MhV819i1IqVJlrrMqPJ7pdPnRJaSTo//jgOkwd7CKgRnxEVgEKQOc/wzKME/ld3MsBvLosOWKeB5yTv6wgYNtu88iYQfS7YskgaUTMzwMhJiUHMDwWYFH5Wd9dy9cmqyz+22y7h1zz7ymWjIrYij2iJKvifq5nhOBBilD9nfoN6uSo6PHS1Q8ojA77QhcLYAW8ix1g+Ep0ygtpL7r1w1Wpw8haSa8JPQONLyGhTgkc1p7elpIVuxzfKU8kYSVz9IBpUzbiTm1Pp4QtuMYw7Ac0C/fOuQ4/K1vYRelprFHY3EqKlQuR5aYPXe6+QtiaMoMMxORSTa3dqOqFGpJvdBqSgDzDkN58bs1lSfkPtKsWVvnBNwmYCK2jot+wIub5e62VwImNDwtN5r9VEt2G6HEOsaKbGcsxHw8W6h7E2HYbcXO42REqK14q0rgJlGm6/MDC7F5c0GXvXXe57rOu27yv1xH/SbWQqv5uKPlNYFBX6jecN8IJ5uH6tw6xuIVt+g9bmqonaUAUyRuabN69+kIzStTWXD4Rak43FmDJT3g59e70szLULPntiNKj+voqTnFNgCvI8YroRHuNr0cAzioq9jnvp3FKHAW80HNmELnAJsA+Ujlh+vUd89gqXSqTucltWszfBK3pjqYv4dVsY0WHwPdNHEqB4y1Sv3RLneMN7PKaIirdkF7AvhP9G6uOum3orIdOtqlrVDqeIrObImy9ZV+PceaNYXhpq43IJg95ymYRsIOpstOUzChZnPdBDdcLZvTs6KpXBFyy95EbBGeq8OhPjJ8ag7mTPaN5n6fdksi6ZNB48nHDLdtCRzSNhtaIq4Tq7CppWtW5BccSZVnfSd1jjuU2g5XNybVe3sn4/ZeGsRkRUFbnEn5bcQUJ88Hq9Q2KOGCNlLLXXf79/m+Gey5c9+4CxeUfAU+Um8RG/DGIYYliHMso05ZyAn29l5dcvfkg5bU3kxI62XPW08Z/c1n/OcWCiaLPxjI7s9NJ4v4iOCSj9z1QDqq6TnOCCXzJCXRAET/WcndoaI1rE3OpecIeoR6EeIG+NjvNUCsitkJDDOb9W3VDctJUrqMUQ2Z2/lbzdd7wu03uk4ey/JEylxvLAR96EmurrrQ04YsTFTPzqvdflbgPNs6pkLB7sJbXa2XlpRyXUqN05bbjyY2wUmbKEI4R3vFtSrxUt4SE6UxTOZi+3GRpL/5iTOzEOkD9mX93q6I28XrXjre3bpD4frmxgS6NN9TPVwTNrz2aIqE0ZswaYAn18ZEpEuaxVRFrEw8G8F7VG/nIBiVxXlDdgxMSkU9Zmd9uI23XA/VAVIB3EZrv/kGN0/IPylwrCue4iNABoKt7RKtqxQYXRZAwP2DtjLp+maoM4Vp3IMDxm/yCDO1gitQwJiCzlIFSNtpifm4uYVGdEbDBd5wiJR5C4wy6TAKhutc9sBmuZEB3s4yyDSIY4gnfWLi+VK7CakA5PbyGWlMxRh6Mug2XTnDziEDN5aR5KK/rpUfCJluDO3LJND5d4ClZzWjRcZjf8+XgJrKTy/sP/T+G5ydTDA5924Kp5L1j0tThx2j3GapMyfXdcyoOtCCFh04HSroZmGubjtV4wc2aZQKXI5P3ZXObR4+jAGcIgH26ZjtnPd3nj535qIV08oMxsWGArotA2u7Jd1WEGI7sl3PVTfefkJ9Dd336HQ3u4ONGzJOUBjOaNB8A4SkFwuRPlaUJPAHGShyY6kn8Ivmp09aUzdSFLR5lRRuJ0h2Tq2HA0ubokPqwTqD+nSdIx7meVkJjtfkU66tGh4OQXkK0kmsjjS6FhpQBFD9q7G3XBfFCNIpRqsYurj1BbfZKzJ7nDZ8riSpBYMgoy352kpwblUBF5Vg4NT22hP4PlXiAD4D46qsmcmJqwVEt163LFFNK8KjjEPIiSU4ogMNaTqDsv9bdkUKVnCLlP/YIdJkZtoTDw1hrKidLb9bgGA7Cif3nUNfCOF/bg3ubY1ZiZQ2VEdr4+2dGWIbFbMc2eP63IVuvTxpaZnGLIgNU6k4JhMjK0r61lyG5c0DVEZXhnO6mhZKX2c7obvQYARZDhr+3z4fBVC/E0PN9TGmV4WAa3qV+KXl2tRkA1RH4HT2wrsVgru3/9LQzQBdNXns8pvaYb1kw2/eIjQKjb6zIZThC1F2ks40UxIKv2TTvRkq+k7ep5cZhvu929lwqzDsT4cxHEkCZ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35688" y="1496251"/>
            <a:ext cx="8784151" cy="47489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 8</a:t>
            </a:r>
            <a:endParaRPr lang="en-US" sz="2400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68493" y="732377"/>
            <a:ext cx="8325937" cy="542544"/>
          </a:xfrm>
        </p:spPr>
        <p:txBody>
          <a:bodyPr/>
          <a:lstStyle/>
          <a:p>
            <a:r>
              <a:rPr lang="en-US" sz="18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FMLA certification % continues below FY15 baseline as absence management program proceeds</a:t>
            </a:r>
            <a:endParaRPr lang="en-US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493" y="6269986"/>
            <a:ext cx="2029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 Internal MBTA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8493" y="221424"/>
            <a:ext cx="7154629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101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 Workforce &amp; Strategy </a:t>
            </a:r>
            <a:r>
              <a:rPr lang="en-US" sz="1100" dirty="0" smtClean="0">
                <a:solidFill>
                  <a:srgbClr val="101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– TPA &amp; Absence Management</a:t>
            </a:r>
            <a:endParaRPr lang="en-US" sz="1100" dirty="0">
              <a:solidFill>
                <a:srgbClr val="101A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5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10" y="775963"/>
            <a:ext cx="8347075" cy="685800"/>
          </a:xfrm>
        </p:spPr>
        <p:txBody>
          <a:bodyPr/>
          <a:lstStyle/>
          <a:p>
            <a:r>
              <a:rPr lang="en-US" sz="1800" dirty="0" smtClean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the Case 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800" dirty="0" smtClean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oad:</a:t>
            </a:r>
            <a:br>
              <a:rPr lang="en-US" sz="1800" dirty="0" smtClean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Year Comparison FY15-17, TPA in place in FY17 </a:t>
            </a:r>
            <a:r>
              <a:rPr lang="en-US" sz="1400" dirty="0" smtClean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(MBTA-wide March 2017)</a:t>
            </a:r>
            <a:endParaRPr lang="en-US" sz="1400" dirty="0">
              <a:solidFill>
                <a:schemeClr val="accent5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9092" y="4811653"/>
            <a:ext cx="1361719" cy="1384995"/>
          </a:xfrm>
          <a:prstGeom prst="rect">
            <a:avLst/>
          </a:prstGeom>
          <a:solidFill>
            <a:srgbClr val="94ACC8"/>
          </a:solidFill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en-US" sz="1400" dirty="0" smtClean="0">
                <a:latin typeface="+mj-lt"/>
              </a:rPr>
              <a:t>Requests per</a:t>
            </a:r>
          </a:p>
          <a:p>
            <a:pPr marL="342900" indent="-342900" algn="ctr"/>
            <a:r>
              <a:rPr lang="en-US" sz="1400" u="sng" dirty="0" smtClean="0">
                <a:latin typeface="+mj-lt"/>
              </a:rPr>
              <a:t>Work Day</a:t>
            </a:r>
          </a:p>
          <a:p>
            <a:pPr marL="342900" indent="-342900" algn="ctr"/>
            <a:endParaRPr lang="en-US" sz="1400" u="sng" dirty="0">
              <a:latin typeface="+mj-lt"/>
            </a:endParaRPr>
          </a:p>
          <a:p>
            <a:pPr marL="342900" indent="-342900" algn="ctr"/>
            <a:r>
              <a:rPr lang="en-US" sz="1400" dirty="0" smtClean="0">
                <a:latin typeface="+mj-lt"/>
              </a:rPr>
              <a:t>FY15    19</a:t>
            </a:r>
          </a:p>
          <a:p>
            <a:pPr marL="342900" indent="-342900" algn="ctr"/>
            <a:r>
              <a:rPr lang="en-US" sz="1400" dirty="0" smtClean="0">
                <a:latin typeface="+mj-lt"/>
              </a:rPr>
              <a:t>FY16    31</a:t>
            </a:r>
          </a:p>
          <a:p>
            <a:pPr marL="342900" indent="-342900" algn="ctr"/>
            <a:r>
              <a:rPr lang="en-US" sz="1400" dirty="0" smtClean="0">
                <a:latin typeface="+mj-lt"/>
              </a:rPr>
              <a:t>FY17    38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8493" y="221424"/>
            <a:ext cx="7154629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101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 Workforce &amp; Strategy </a:t>
            </a:r>
            <a:r>
              <a:rPr lang="en-US" sz="1100" dirty="0" smtClean="0">
                <a:solidFill>
                  <a:srgbClr val="101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– TPA &amp; Absence Management</a:t>
            </a:r>
            <a:endParaRPr lang="en-US" sz="1100" dirty="0">
              <a:solidFill>
                <a:srgbClr val="101A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670" y="6294751"/>
            <a:ext cx="2029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 Internal MBTA data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145343" y="1452755"/>
          <a:ext cx="6686878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0" y="340980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200" b="1" dirty="0" smtClean="0">
                <a:latin typeface="+mj-lt"/>
              </a:rPr>
              <a:t>5011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0616" y="232195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200" b="1" dirty="0" smtClean="0">
                <a:latin typeface="+mj-lt"/>
              </a:rPr>
              <a:t>7998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164664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200" b="1" dirty="0" smtClean="0">
                <a:latin typeface="+mj-lt"/>
              </a:rPr>
              <a:t>9851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343" y="5920854"/>
            <a:ext cx="6835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Distinct # of Employees             2548                               3232                              3324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54084" y="1355857"/>
            <a:ext cx="2286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100" dirty="0" smtClean="0">
                <a:latin typeface="+mj-lt"/>
              </a:rPr>
              <a:t>Policy Changes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j-lt"/>
              </a:rPr>
              <a:t>March 2016 Intermittent Recertification frequency </a:t>
            </a:r>
            <a:r>
              <a:rPr lang="en-US" sz="1100" dirty="0">
                <a:latin typeface="+mj-lt"/>
              </a:rPr>
              <a:t>c</a:t>
            </a:r>
            <a:r>
              <a:rPr lang="en-US" sz="1100" dirty="0" smtClean="0">
                <a:latin typeface="+mj-lt"/>
              </a:rPr>
              <a:t>hanged from 1 year to 6 months meant to be a temporary change to facilitate getting everyone on new leave year plan. </a:t>
            </a:r>
          </a:p>
          <a:p>
            <a:endParaRPr lang="en-US" sz="1100" dirty="0" smtClean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j-lt"/>
              </a:rPr>
              <a:t>In March 2016 the Leave Year determination changed from a Static Year to a Rolling Backward Calendar.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j-lt"/>
              </a:rPr>
              <a:t>December 2016 reverted back to 1 year re-certification</a:t>
            </a:r>
            <a:endParaRPr lang="en-US" sz="11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dirty="0" smtClean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4084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8699" y="3453135"/>
            <a:ext cx="4191000" cy="21336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                      </a:t>
            </a:r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Authority-wide</a:t>
            </a:r>
          </a:p>
          <a:p>
            <a:pPr algn="ctr"/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                     Implementation</a:t>
            </a:r>
          </a:p>
          <a:p>
            <a:pPr algn="ctr"/>
            <a:r>
              <a:rPr lang="en-US" dirty="0" smtClean="0">
                <a:solidFill>
                  <a:schemeClr val="accent1">
                    <a:lumMod val="25000"/>
                  </a:schemeClr>
                </a:solidFill>
              </a:rPr>
              <a:t>                       3/19/17</a:t>
            </a:r>
            <a:r>
              <a:rPr lang="en-US" sz="1050" dirty="0" smtClean="0">
                <a:solidFill>
                  <a:schemeClr val="tx2"/>
                </a:solidFill>
              </a:rPr>
              <a:t/>
            </a:r>
            <a:br>
              <a:rPr lang="en-US" sz="1050" dirty="0" smtClean="0">
                <a:solidFill>
                  <a:schemeClr val="tx2"/>
                </a:solidFill>
              </a:rPr>
            </a:br>
            <a:r>
              <a:rPr lang="en-US" sz="1050" dirty="0" smtClean="0">
                <a:solidFill>
                  <a:schemeClr val="tx2"/>
                </a:solidFill>
              </a:rPr>
              <a:t>                  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                    TPA IMPACT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                    on caseload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                    reduction     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84" y="734528"/>
            <a:ext cx="7751547" cy="466344"/>
          </a:xfrm>
        </p:spPr>
        <p:txBody>
          <a:bodyPr/>
          <a:lstStyle/>
          <a:p>
            <a:r>
              <a:rPr lang="en-US" sz="1800" dirty="0" smtClean="0">
                <a:solidFill>
                  <a:srgbClr val="002060"/>
                </a:solidFill>
              </a:rPr>
              <a:t>TPA Implementation reduces employee caseload by 28% in Q2-2017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07634" y="222906"/>
            <a:ext cx="7309716" cy="228600"/>
          </a:xfrm>
        </p:spPr>
        <p:txBody>
          <a:bodyPr/>
          <a:lstStyle/>
          <a:p>
            <a:r>
              <a:rPr lang="en-US" b="0" dirty="0">
                <a:solidFill>
                  <a:srgbClr val="002060"/>
                </a:solidFill>
              </a:rPr>
              <a:t>Human Resources Workforce &amp; Strategy Update – TPA &amp; Absence Management</a:t>
            </a:r>
          </a:p>
          <a:p>
            <a:endParaRPr lang="en-US" b="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090" y="6271535"/>
            <a:ext cx="82241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900" dirty="0" smtClean="0">
                <a:latin typeface="+mj-lt"/>
              </a:rPr>
              <a:t>Source: MBTA Internal Data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304800" y="1295400"/>
          <a:ext cx="5562600" cy="4688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4516148" y="3639553"/>
            <a:ext cx="572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400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1121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975398"/>
            <a:ext cx="6728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Distinct # of Employees       1455                                     1045                 % difference -28%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964750" y="4519935"/>
            <a:ext cx="17526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7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WC/EpjIeUWYM02mZ+IsEKNYEZE4OLB+DlfdiKuz60oag3Zqh+C1fwTRKLdVVwfyWx4dL8FyXBcQgA+kmAYdpVoeY8oAEWO1PbgI9WTCNqgFxscnDpG09ZsGqIQRd6KV+EYt2YvDnAfnErttbTHD8+G1pQlTTR0+gX2chSIL5A/IH0Dxq3iNc+lNMDw2bI1BfdWWBAE6RRtIwO+qXlynApf+G3lfUviom4tDmDNrQoyBi8BmIc4VC18GwtFRLTWw8W39gJOANJfD1N3IFvv0zyOK0CEf/CoUvuPzg2BHU0EUDBjUcW8m+d3P2eVFUjIQk7RRYDUKQhD6r+VayzzrkJu6EiwJlqVKgyJEryZEgCGuIzzhis3OMAMX3KoBUahdSnFb+rDBJDfDjXZ3noHGtWUIiYtdBzW94F26oi5o9/Cq9hOoytk3liAaL6nqzVlUaJNYjOQeUTKbE5in2Zbc9j1vgXFCpOH39wQ6LV4U0nETXOw69FCpBoJyS78wXLpHg540VJe5nWKWthbHdAbDczNqoV44G9UViz9dodMh0Z4ImyqyGoEMjByV4WeMvtnJpgTuF3JrzXMB2cWMAclmBnxZWsN7zcUKj2G9QxFtoTMV+uttSO7LVunmLEgZY5IyNS73Lcsy3coWmMtYDh26TYVEtN4kdOKGJYmWNytSvFgcRrSvqoe9MqE7kJZ6Kq/PLJcuUbJX+ApDh25q7i3RPwsmWFrShNClzEn49OMEDUgkB08ctOApHARvv9sRgaHikunsZ0WQCKoiVCmldTRRHmf1diXu52LnUHWCo6uvFKoxzmELhXdDb1FhhVqrpxuDG5etvXgH4ModDXjlgwszTtte776SOp7v233SbvKQqcijjQAhuZt9EzaZfMseejJ9iaf6HINJ7Rzw4mtYm1hHrszNWCepH7TLt8rPr9MsCeUPEChimQ8FGPO0v4C9w/gl1QOXP6MlDbPGglIq27col8PQcT34vbxrUBSOfVd4wkno2wsTYhgj+qWGXbRHolyhfpT+Xz9n81ltgapvFk68fcIn8eXNkN18O5j5ZNoTT9uxHedCZsgpxjszbNY9SHXik4L+V+aqVS2IC4eGlnXzDqqFKM6Uh3+fh7Gkn2lPiyydqiZrRlb5FgZwFwJ22HS/tRKCB6xBWCYG7DUv0PJNCeK/2Bm6F9ES7hG83TuuNHBg9xZgqZwAtK4dXE0PlV0OOe5UOFJtNHGXgK9yYqKZvtoax2wFmBDX/1XGdH9BKaHjHqV88jNG1VluaClnevAwu3MAzseqa1otboF9Od4C2cenAJlrA+2gs6H7ns8zP30ZlqE4zHHfgmUxatolIPqTk3xw2sRWV20YUCRrd6ngAPbmYb93oI4RJLMoipMMSkEqT+Nx/OfNZh4OzmO9xUUKXlvPamCM2p+cdAVafHZqQwRMhjiUFtEu0sT+NDT3AhVGY36D1gUVMJFODKhLO8rcsxVDxdXz4aAZmHPB1XCyYutwDlIf5s0E8xvnY/n5K0EIsj+tw+fu5hrtlelbG/wibS3oPpy6tNbKEDvRDn2+ehaCr7J5SQyo5aghRj00xM7wS7HarEKpXYMT7yVvHicWn5wsHkey7FzcNuFNnVUSxv8X6V9ZTI5CksVlNvn9yIlNall+lJ9H/YuxL8Q+63EdTSV5m0SwKHCGtmo/gzWUFiT0tePgu5N6zoGkReN68vG3MgGQMyWJ8IJEd9Y91CgDHFMzQl7lfDg5h4JOHBFIwxDk4jk72xPVLY8XbsMwPqUK6pqsDQ3Fiqki/of9uQL7oN7qr/AQGlADFGvebetzEVebO50pwpbSIhUTO+s68+VImzZs9wKgxsAAZA4Y2u0nM/UI/9bseCilC4ZdJ/Qu2wojnY8Nlyo0tVtMBZNMuhC1snoPQroM02xccZD+JH4lXgblEREqpQ5k8JeRnIC0yHdnL/G7CoWqfnEncoVS8nEXbkSW+C5S5to30iKxKO92AK3Yt56Rf9IukvbdfpTtxo2mn1ryYUieqsCk1/po/Oqj4BoJRX38Eu603JESh9tG0RjUR+f5XdJ2L/1u6FtjKAr4m3aVa+hXRdgvt2PUPazwMrQoHSYR08Dj6KwX+6O7BRVN0X40rmdFgt/pPRYrrv8nUzkcFhBNCofwl/4B6HCtuG/96EsnELd7LfqO9ndfVPbyWyO0vaY5ZSexnBriMDKB73B1WtMkHBHNkcMLzIPQBONgg1QEd89FYpx1IQ6Ug2YG/CyzGbxPdWrC3B/FvPaC2qkW13QwDqc3bwM/ODCU48+/lR9GSkWSfN91/hYfcEIZEqEhr8x/NEjYUr96ZuIKtjxvSaet5xuUZJC8dLhHSNgcow/XrswD73j9PFG6JxK0+6OkRhI1b9SuPQbRq/6d3JIF8DTcBjhJ1gb0KQZ76+f1DhamX8SEA5HjerygytzUgeO7+Y9Ewx5yYDsX/5Pv3pkXQyTdtyhIB5jYx0IOW4dM22CKDIZng/Z6XU1hmVYLTYC20EW6xP70RhfXJtgek8oNBk6VuYvaI+C7sFiZI4YikQmnjnsCSgftuY9NzPLGlnOFuMeHO1j3FZLY1TaXR34npBc5QtEA3afCdbODBVVfDy+lNKWY8uXdUUg9XsscIS/F85Mj/jOa/XAWCAJJYxjPSr+5qbj4TSwUJxumg/PxfuIw5FYcS+W7cMBJ0MTU6JhvAxV7gFhyBAS3Kwt7bRBooZbZ8x+wG0JQy4I4C4J2Ji+lHhOHv6f077mOzKTMpnGg2kRpIIm3ZLgN3FEBjewBI5VoWnfBStgjhTciA0lHs2BDXG4R9lENkv9mksyxc4+Wi6z58Tg49KWQwi+YBzw5dWEqYWSJnNDq4KRO4DaQ2AMmR85f9+LP2nIjB2MP5z9D+MN2vS+lKMQn7bOs123Qe7aKloZ9T/Vbgq6KelLnSGc1Tdippo4xTr59zBRnlPLjw6OpYLEMre7dJzGbDfxQrF4uT1DqOzvcPxrOvzv+rrQIIxtJU0zeaSSJKj1Gw2KUuukzwzoB1sfIXXjF/fmR/cDZVHt1d7X8hsw4vHRbejxFOFFI5ki/1u3TL1qbxMJQG3v2Dy2QlG+R5zl5mp9TNn5EcjWEzIvixh9qXxucTui5zDAg99tmRjfTfMrRZHDKQ7tfthG95objN5n2maqL2JhMFked6P8zB+jxyl7qv1z0g/tnd507QjQpW1oKHOkmwrxDBteVKLCWLBOorZg6o3l8IScrotzEaEZ+sBgKePCnEGXNzIzF+uPV89x5Kghz5zbLQo9LzWwhXDH+fBajNW8sdFY4JQgfpg9vxP2JB6i3ecskkVJcbkpaAUrcCFuynlgjaTuH7Rk5zTwsfWT4T+7PsSbmVw7jAhW3SUsh74bQtCjHBP6mHBL8uLkt0B0RAXE2bhIAmuE2jlhWY1CfJ3vFr/buHghNIIdVYxJfpj/bB/isrRNxTp6VpB29HG9259fZWeKmE9vF5Y35mJw2g3ZzD3sb188X/8lk9JC0aOVNMploonvbTUyRmvMu81YQhug3ZJ3WzpbK8o/V4FWDwFdYkspu+bx+ocIj6Mw4h7J0EwErP3ZY48NVrHWXbwhaU7VRWikNy0bCYqnuJHF+EntMRXF7qjmTaM0vxBPHUkkz/Atf3PSjKTIwKMEwYbKtTKEdDuTyoTy4LPHgYSOwo1iEddIYAHllFXVoDlb//3KggMDf924AqIDAG57yiQmUTCcRQR8+GB7ZJgpsCpTJCcF4CPP8G6omfT0eEchd9YEQabYbQS1BUyIW3NrbjeEWejRU2ouHvaDDAxPl7UdjCUz2X+7DrY6Fsu3KMfcv5WD4aMKJGSvkCQw+/32cAz4XQRpWazx/a/YffZ83T1NU0o8sQTzd5Rbpn7eaW31U+aePfo2YrWeV4jNqe6G8n8zHotqr2OoQ9814BD+a566H3Wt3zsmwcV2UkdReN4b2kYW9NkT36bPrIuSoDX9QpGRiFSUDpGR+llP1oh4sNW137DBqZicZHBiALS3yGbtOO0+7CJ6jKyxE8+yJcS45JICf5PVNxUceKgUtFdSYuse0pFnSNav0VorE0gj3lt6mA2QbXy4FUvNTv2yxBH7ZUcE1HfwPZaoWFZW30hPFvqFjyF8kIis3d8yoXf5vEkVFkCT0CXMR0W0X17QSVeZPW9hC7JyaXpNHB7vmUl1+NEer8W9eF9tCVpxPaFdbyuYPdQPmR2kIM09/yRiMrJHGLNylp24Nzh0+/3BZFJqUt/L63TyDJhxN6oPqS+zjZxgBXieP1h64QhwehVxURBGqf9Lc9eih8gLLBAkVZpnwqf63DR0zhAF3Z3zq+w7wqzFUchVbXxLcWdOFm3ejeR4llLMMHzXHU/9e+6bHUjkf4qMUsS8fS5uLc2h27V25PET8YIgIR82lnsVMxo9bYAOeANNBpx+eORhCVvc8r2YRd2Bcfwrd0Caye1GLO80Tt5uxppn/LSw+BS2k0OrKNiAt0W5AzeZvJMxdZsffFy7Qv2jvNq3M7kfWunmX2kC39OAfHLMRsHkdlA0ZHRMstIxtVHqPZDsP/I0vaahr9WtNWAbYAxu1y8XSkX4zMTRDNwCRd15KX1jiLjqc4npYsdvVC3+t5yR1+4EeViPexywAog0gduINjmnc4vmmwkcLxJpFhydwqSbEs+aTdEglZMR0JfK9iypnDIDURF5+8ahYVa0BRjP6tKp7wk2sjlwqONgmri3D6JeJ6lT7hsVNeEibArGEube5rUqK1oQ2tUkT0jiwphUBdL+lqzl2ymhuKBJp206yXi1++6mNINMEPU9lAV+8niuAAjNEG1W0NFcbghUUBdvMVeXqlNL4PAm2HcCPb34WUjuyKTaArdnoTnkrEZFopwajUer+AqbJ/qQXq+Pzbc1zi5KwuqzFBAddAIEiFaJjpfZjH7NnhLUfJWoi5eajQgrqkz8XQcX3V4hfCAxPCXCyFzIJG6sj1Ck6JdToiXtZEhzlJrxaxqDJExpnl5RVaa/8fuhK3E0XrUicwqulB+dNX2AYG27gMqtc/opvI6i2oaFvNp9uqLAS+cvHWO/usD+4mm26jJQT1SH6hnrpEyzpP/fdvgBMNxtp1Np4fsanRoVsf/ToufuknkRYdZqEvFgW7roy8i34GIiZne+thfhnGeFb0f/cl0va1NWaO2QzMdp0sc01F9qfabvBI7oXKk14wAj91wVJnHBP3tH+bMc8jKKx46PpnMWTqfodGfpW2oHN8P65zuO2uRPNuVUrOHvhHHJ7bWwYQs+po+Pyz/IMs6jOkXfqI6mdAAX0PP4hF4isIrQF+kHFciZQbcKWMvQK5Z/+yJgCv2tT6POtNGrl9uCPYZGxnOsq83b2x11YTaHVVjrKfTZRjlTHS+glnF3OkfsmZJSqd6AMWv31cHhyATBnCJExy3gJyKZk7xAVHmdWbu++nmdlovPQf5BFUHEplf5NOrFzrqeSKId3Hb/hBCPS9KFL0/vvTYsci9FEGFL2W4+E5OXQLUrnS1N4Ig7Arfhn2X83aQxfNgdO0v+ld3waBF7ABGzDI+DPEiXEP47V3PQyEpJl3qHdIrWSvX0/h0doiSYSTPyk770y0q+U0xlYjcDts/vep4TkNf0l0yE1my9VbbjetuOtbTqoz5aWLT4amCzS4P5C2tgv7C9GTWuvnbLmYLuebH8xgywEJiB1JvGLfVZTC6HzBDWeMPaL2MlyKTVjV29XmVBxUXqkYtlg/tU7HhfNFoKw6YRH7zi4SRKj8xZHyVWBP0b6m+7CEcAwBapO9RMQQqtcIDj4+bg+LpgMXaNuAfy+uYjJf0mJeJiWvfIahFkZw6y4rp9EU6GnpP9mNe7zhA5MXr/hXduUgM5NAmPX5ueZr9L9vPeY2uy/P8M+8YUx+WC3eZg47dimJ4Uypx0FN2nFg/JYQsXets91dIh63kGOOk8LacavyMwCfnIe8S6qa7vP5a/icTdS/VtgTiHIseLhyNE/+CRWhGpYueZ0TbUie1hN3Nujrdd7zqd1w0KgfFB9ShYk2XRkxz6T9V7oxBpt/ikEGxto1J77jTzr+WyVR0HuFL3/RfljfqES3EByGibASgiFDCObi+QvqSO298ZWQX8fzNAVL/X7Oudc2x/cXTbiUXuXGmDF6eY8+0ZZxc1SGvTWvxvAozXnS+Bel9o1vHq4pseA3k3USgiVvN/n+fBxEtei0iJb5YIIqD0a44e6v5hx73aNhah1m+QnV342E4/5Y8OGnmw6repTzMASOPoB7C3JUTQD4GD+IvA5xwfdEJ/QtbBlgEZG97c/Ka41J2VxFcP85Lz0QKpi84QKeKNGJJ/cZuVVQX8vqFAsi5jhW666MmRyqB6TbX+Iy/njOl5qu1TAqhtY5O86AUxCc72KUSqYNzEG7n9eAeDZEhf8zDptddNwuIgib7bMVyVZ4WXlCRp7aRPQWUVbOzLabdkc2lpFDi6xdnE8YDpE3FoRaaUNPtH8rGdTJNcslPB3CHSAWYdt2VJx3ryv2g91Iwj2fMmi0K0VnIGh4kRVQ9RnIllDQwdDFBsz4itkmpSEZ1uzWJUV5vYjjkPjuvAZfRKkxri16BU9FDMEmNRVMvauY5B4vxpyDPo8C2mxMJMaQqIq/4NCjXB1s9FzkQthTEpXIP4Cm2Br77wcWHa14Ne/XYCAzYR45nM+irY+Wqp0Zs8fqcTLXuSjK303MWPZw2R3bd3jyR46AId5cPNY2NY4Um9S1tS9t6mI1tkVc1JH3HWfvV1rZryPW2fo7TLdIOZXcPU2+EgAUcvXoeLEO4/uQ0ZAbvoLSeNonjMomup6AqY9lzv9QBy75U/8EbNYp02P0wKWDQZ4tTCYv2ndMsh7XOvw7+5SAtVtIetuGQmYhvuU1THhtl3dN+UwYcXMNwvaNiEiMf+ZnP6mVVLba33GbxXSEocIV3K+f47zeUnh3A39iN8fzghBayu+76lX1u8QZZfzYJrsrRwczsWpfSWqXKTjmtlyOuDuUjhUD2HjWfItEGS6O0MdP+ajLYRP/W/s3X9vuy5D+H62MGsHT0PCZzCE/bFANpqfLhZQ/T4VGcU3O6pK2JToQpzgoaqSJQGk2v6YNGFn4pudvPp5jP9WDvlQ0WskS82POZErtmDzxAczdW1Myl6h3uvzK8oN3IEd2/QloLuF4CSe7wCeGwbVLtL6yZmx0HYpRziT/ipnXXhz5c1wUHmM4kPMkP8O1tPXb5wXgEaNyPHt4a6bCVKEzTGfoEaq27DXbs/nAhAp1L2wHQrwcBbZIvy+2r+xdhD4OtOrfvAxHX8KOtgnEwGXMhI4dISJyV8HEYqIn1aIk4x3pgVWFn2RIn/ehus0qFGeBbzy1Ttrh6XZyWc2neW8L9QBBu+8c88CYcFqTjI/0ixe1MEvy5Qq407C5b+gWbYff5agqMXeCKA+g/SLILqYqsBYSvVIjRdp1YLvCPYJw0cgEs6EI0WMaZYC0SOqvM6yBGufEJkneDw7RMuTc93m0LZZG72e/RxHDFg9gxFHK4Nh2GGqfvlE8B/6gR8GqMQSif0YFKlYAok893ee59ip0hyuyijPWWC1Izi8UU7BsKmPkk9yMHBqwuErC92+LD5ArtJ4xpd5vg/Dg1XJqEcQDbUowT802wElhpxjEl1YZfIHekyMHRs94kNE5Wxiu+q+xQAASJsgABnO+tF7klLiTDzbxs88PNTVMKX64ttrozdw3eZvABcGAwCy8F49sWkjgZV4HVaQeKEqdiZoGUE7dIM63V1a+ay2d3o7GnCUtUN4V55qsO4zdolCoTkfzmX8zJzn/C2kqelct5NPZDaF0KQE2FN3BZ+jmiKr/Kx3NLi8EWQtMC/aNszBKuc+YQaMzSNg5AB3Umbv2eCUeMvmhhGtX3NL3OJ9qzV8aPKtc7J/7g5mdM+VvarpGQnpPVkH6ehpOKz23CIZzU5Eupm72HKCBBC62z4Zrq6RUWy6DmrovqG9nclRJ8YYAhjjeDuuqyV8VzVVOoex5/xc+eJxlIb6In3bjJPFUGLybgcGxvryR1HImbF0BkKT3dkOPzITkL4U505RUpGNlwXqtkoqFJiDzgUQOZIlqcmiDOMdXVXRykEJAduD8jywvnCIQvsG2sDyaIkGoqhDmKIyBWpFHltVGBzllDHQ8pUIsKrvpebQg6zpz4ca3EVB4CpvsVtAVQfst9U8ay/adNeXmTWxLzZb9th0rTvFdtLnt3AWUdAdhE33TOsR85+UqEdKZk8oLv3R59s6JtakQLNb7Wxkrjx4bJNTLLmQVmphrNoNdrO5EPPCICZl8CD0YrGEoJgxANx8I7VXfnThh6DFRQvpcmODbAvm9nnf6x/7PvBTQcRjCBOBczZPtsB+KRt60ELJNy+jjMrCOZLOKkWSJQsl6OQMWK5C1oqQ9aMTp86YwYYFWROWLeDw6GvNNrrc/AwdTdwJ7VlmwoLYXqlFb2wggNj3YEzgWk1IZ0oTGuurp5Ic6PY2ZD55vkeOVzazYM6/RGn6TY+mNQ7lRs/8Nfi/HSWEoSSNBa0ydObefwJrt9Hm5NhvPhJf86xbkv7d10AA/dG1dAYUcBs3F51+NNWd6LNigh4SLhKs65sgihEZDsmOTRaDP8CAkFURqj5N4vkUFkgT6mdkkFITGE7G8chnUkU9XVBjCXYlIoz8XhycsIs7dqAtZg0C9eUJzxAAcyJ9Nnt/2ZqAitezBe4NJiMUvcTkkFsCU9fpwI6h+3A+qAbdU1KMbP+JgArHUPMNVMgYM6D3G6V+c5kCM39hZlwQzX0b8jlky+mbkvgV5qMlAw8V7LbmQIoNFi6ARSW8YaARwwd2dzfuTDPFTkkfDE/LmnJFRCeoooQyHp41Q8wd6/omih9twqyGSe+Jklak0C0SxphoyxCPuhznhLweloOCm/AhvS4xpcGFsBco4lfb9suXmk/4EOWzpvBETT3HIeEB7LbEYQwgCo9yEzbTUYXJ8yJrZcypkflfNILdGSuNcv0OZezahMioCYEz/Ijw945LGF5x0ICyHjWITPtWCkuOSy4bJX9D+jF4BD/ajdFZIYtabOhMZ4J31o23Zs8ESX+QcbtnTXIzQ3tMXunQlNTWsTdcuHFoqk7xtr822FCbifA5cL+6ONJTWYktQkvyq7rbOSD1J+wJj7NVbQ0L4npbJQdeeao0oi64okAJq4e8giFCbwtipY85xTzKjdbA/J9+9+jUOb8BEoAOKahkF9+Lo61mqScrzLnSiupWG5zCNkLUYs3XWEiWgCpuFDHntYnqgFJhchsfbkdpUupy0uX+EpDiYZCCujtgQuu8VkT9FQWNuHUkAM+D6wJs7v6Wb8XQ+oQrjBrMjkjUC2OFdZ3HT/9aTid2d5P8yP7oiMDEqR98eq01HttDmjv0+wS7gDIPg+VwBuZD5+zKt/GLoDTzBiJOYUCc48qapN5RtQM1m7VOr9iUsr9P2sTx+crYion0KU7cPc4M2jqEkne8C3nfgOoL737iz2+miLD78EH5gLvx6IcK+ZI+jxKhFf6Oga/Fya2HJ5dMInE61HvzeeCXSoLyhPPZalOy403DwEqCP64mrz2RRaE0yI8JhLRazfodzMYx5l42N4HDR2xGGsQRs5T7KC3ipSJRKwmfYJ/zkJ1TG14bYxoqvu8BToc5XJq8T/Q2CIm0PWbpPZwBnCJgtwHEIcwtkx4TGljacHApsJkPJTwkJDcCE/gNNjWamWz69/hmFi0ZuYMzOVzS/gNlWpgt/XOkVZ3rBe3tg/hcZ2qkH0MirR8Ba/jpT+l3jDIPHs5V948ziQJEYLVoK4Yi67j723bVTaS1RvgXwP5cQoct+W5u36l1O7p5ow3+32dZesW2Wqy1Rmvj5rl1sEJyZ85MwqRUfvh8IUgAVNd3W++JuiQHScrXXyBLpYJ/5AZ6vCBKovR/eYrMUNJssC+juhPw5oA70Xo516QYgWv8r1ihhswVajEDxkIIOYoKj+cvWXg4ou491/yBbcin0Jxq2b2XWfZSJw7gjfQByEN03ZPqVP4xFUEKyt4Gd8EeUOn+NY5phQ4wpmqnehJgYzNDdKvuNL4HQhlRt9HdsEwH406ORTMJFvDSfX6JBcPgQEyUdtp3MhohW0r13O7WMeld3l3UGpwuZsE2NbhTm4ufznguc1pG8nxPPIjg0VJBR3F1WT3VKr7rPG7bF4BYfCUWpHVA15X5ziVYPRcrTWh+IXWoTJKhFvrlVUEyh0fKIkw6BlB+x8T2+IP8+X5n1jh15ijdZ9K0WSnPumJWt2Ht6gKNFHel0rhmm1Yqj4+m2oByX/rNLyZcaer3tZr2sLrITn0MreQxpNzz4pApPEn63o14Jx0oR5j44mWf7V3ZpGQrD2ychdrbitxSd3LiY6PD9tz2gDqiG+em0Y13t9yUFL1+qjrCV3TMl2VwvW4U4vnUanqFUj7c31JAOlOmTR/o+iI9LM09MKXD2lYcbC/Lww5FA5whqU+pYdheX5wubhtgmvkAZ3M1kELP1ckhtU1++x6wXu/ChT5+mnvvihTuW85ywbuF8Q+0scMJe1R3j6Admx8tGT8st4R97mteAPZldKHFbqC7q/PLSOa6Y4rj54/oSxWnIaeZRAIXbiAxlna1pJBjGv1ab9oyoGSXlciB5eNq7Qm2Z3RRFLy2Xh1ff5P1QaiG7+0eGATALDew9XCBhdtrJ55n7O3CPD0Az1Q8QhAZzNkayqlEcdhGOkiA1wSEH4TeNs0J+csBoexXrxF+vvTHLTBC4Kze1SYrWb4cjUxLv7P1C3FtpqnzYqAx110Swzn2KTpD9MjZOKv8u8LzyMce+lWae0HDXVr0CLgbTB6cdfFTbyvWzfQ1co8/b9KCxURS2EJOo/p2h0rDN3xqjlwydYnzGIFEfFxKf06PDqoldUydSukRo1GAdOuB9NmKgxcTbPBh2OA+X8FoTtX0c5hcBrV8W3T1ewF9YfyGYNYnRQdNykgs33mfM0gvtqCdXazHCHjB1yIFay0tLpEjvcseOoai4iSBzkrFxnET73Bhwjqizl33CtGOdMiEnqPGPPWoluopS5vf/LfaDwJYg9lcP+shM5UScMxifQBmjTvHLwnE0e+X4v/mOboRdwUBIfO/Sr0ondVFD3KA63CBKeOq5a7BLhZftzZLaZpVl/VApa/r81EzAI7qP/nFbzMb6DXzPAaMPkpDOuHvm1juJr86Pe1+ag0hC70OfUfrkRFzld9Xd5hKfzM+aQVO3IJ6+ZYdHK/5OB0m+7J0+7jz6PJHxwRsNdVyJluLliFSLw8qQp13IwjQtklgThCC2hvvcVoUe2eSvM+Jwz/ThDSciE2QO1UaJjWD8DjrwLbE/Oxlzcv3I+Vpgl+zC+AKVvaWZEc56QM76N1W7ehzeqyFPYypJa2Qkorc2PA8vdbaFpaUqfigmWGn3NdiYbpf24W4VHH9cjGBbB2WgBc1mTFM6uU6k13qf77OOXz099I2gP2UjSz2w+0nZ8w8igSHMtI4Ib8C5keAWwO8mkeL0AaLIHX0rWJboGC/8F+DaWt5ovMrKyK195VKmRtffWX6Vvqyk0ToaryPdIKsbNe1jSoI3ZEHsv7iSVLTRY/v10Xnp1zmQPG3YgYDHfeAqa2lpk4SAstl9rXvW2pqxFYb7HUXd1uTOcpGmu+T3kFW3MQsZfKw0pS4mU9ZzL862bCCFhZBtPTSc6PnO1X0UfnKztBScDGUfpsB5ZgMRs2FYjei+xktPHhvbAvU/o/pyQ860PRWK8cDIOUDOCYN4vneESj+cIuK3r7UArA0xIuWBUdRncsEZepfcL7nLI8K8sF/jBMeRTtCBfXyOC1Yn6CpLsBwpsFr7wJO5NVQMWZKKYbNPb5RIrWPMSRUF0sznmtSqj0ipZxXDeXC8ySCq9PXe9qsbTh/Wpuyxn8IJrbM0BN27fiLDL+Vycc5QS/zfsXpzE9NvrFUIGDbWMW8U5PqFR7Uihc7VX6F37AvhSIUSPV08Ji5tlMq2aUe3MwlWkeVY8rwVAFy88aDcjZnt0EjivYbGdlMa7hcBrJgdftTHimsThhrByUhuH6JPxyBTflXmqWdY4IC8di+BiZDgderPRq5avioO/uhfEdTBZUHkHi3hSYpFgU92BsgDCI2var7viJQR7nPkXCYNLILeQlnuggVBVVXkeTauyuVjIHWXUnIDAumn7m3PWt36fT7QFhFwEY476MA5wR+p6TUvn3ghvcmbLDFLi1yKSoDF6VwQx1AdOpkgFHeT0GXB9Px0joQUGFK4ygxJvb3wKNtQa3l0EmjH12nZCfPo97evm7OJOE+VgVzydKy5UPwu8j18gu5m+JDuv/AAKqtZ6Ptr/XUlCjUGU1K/Y/uMoCtVjh2+EbFO4CaKx9l6vVLNdMefx3BlgQtzV+ycpJdmmTUY50coxXCtOlYE7xB3yvA+MfyQ1GshiB53pW6x9DoCfxA7nPIgAHxHx/UNL7nnhgDqlVN9y4aCQKCU/lyjWAaPPBX+sKegshEDgnc81G1CjjycYmWDzlydt8zh0tHIvQZQIDjTxMCxgeks/kXcYkcg4D7yhvxsrRljqJwwo9KC6rQBM65ljpWrw0Dby88y4CvCUM2SarY97H94KXAqUZ0zPk5w6JtAWVPjW/yMQTvFNJV0Dy1X1qU3zS70yjEAVAB5Hbjun8XHYAqo0qut/aLkQK9Lv3kn0FyNmY0vl/8skoLb8NkZeHEdtLLoRbDxbGUg72rh3vBWF5KL5PwLPKZc4WOX1Ife8RLhLvY9eyG9IxDc2EqQoGpf/+9LBxWrl5gjk2I4qPQgc2RUffgIbAWzKExNT29d3ceIFkMUqhp5gn0hLiscytV9eaY9SxB1V/Jh8C9H0yz6rhCAOdGCzFLbIjoOt6N5bWIvR7JIeW9Zs2qidolCd410J4D8Gy54tAnIrYqD61Wsp19lAcmm97Tn+0hxqQdJonNXVbZujoFWpHmW5dc8EXgNEdyI9am/7Ey+/p9WvSrTQKqeIvLJQApHbzv7AOXo+YSVdVmvE6PwnhnV5QRaf4M7jgICvvMO7BbUU1oFK5MOZYdvND/Un1B8nMEvL8LdktwCzQ5we0MSf6r2vQVKNrITulNCSQAm3J4yrzFoCgqxQJ1S5JPRBUp6C/PHsBbWNxzLiw9vvc7J/YVmkMuHMqmYz7KKh12hoKy3uOvHbibry7TUa0mzOCiSVQOjwDJ7xEW8k7X2lqRhNmTca3d8cy7rfBGvLdQ8skoqjNRUOg24Ou8QC0uHndTyPbbXNP9mzghxG/1zw6VsYIuIlNmEBAeNIpSAe6SqFjmpIP93exGXNa+fs1C+tTz7VCqb38fFqeJtZq/0veC1mY8gtIBz4CCykbD+SOWKq0Ho5wXwalAoLEfzhAwAI+NxVqYqnTj4fMp6r+NktBWBXtWJC3WCX3Tx96aNwqllnlCqvWadcynhMl3pgq8fyWtRwO7Nr39jpmrCheAT9Le0XXSZIrJ+SRz+KxTwR5AEIya0UoVEVrMhMl54WCNYG9bExxrWYg6+zWbTFHvoADK/3BXwyJm4RnhkoHAjCbrFzsecVAATLgF2zmxKSbMOJzXxbmSUJXiD/rj8pRNI9KGBlwwRZ3i4F4GlwIkXP7WmaauzILCXjZ5qV5tUa6g7sf2gBEMoMy8ccAOfjWXIHJ02YN4k2y3u1SXaopDvhRV41ycs7rXGz+/LpGtZI1J41K/wFtqEzgkUjmcdon/IXw52jg/0BBVkbqRZJMaXDBRIdd4qk/r/b6YSTaIqouuiWPmEp8M/wm3mnHsLUtOxeFSw3qG1JpNbcARMaZZbTWE+WsSMeM+t8mvBR2KRA4U0zIqCtoyZ8UEcZUsH/oaDl+C/1TSvLZPw/M0KkyP4LK11JUlLxE6aIlRRJOh7jAoKRisDr5DF8uGKskDEbxW7rMiGHOYvhN6N4eSTUAZPgBEVwagHav5AF/JU89od9YJzCCu25mn6sboitvXHErpmCK3o6k5kU1RwSNtm61G+q9pA6mCIdy5ZIRvEIhRFp1XxlrkmldqypSa4Fy5c75RVWTmkpO3IkElkLGMQD6lTJWqMJOhrzdPqraYSGhINBkKio/VAx9awpbCSgxRxv3oLyMOrlsyAOb7NCMdHPiXwvaRcOhPqeg0/1rbOwpvOi5E6kmlXMBBzLzuH+gLm+AgXzalBTlFi5VemfjjufacnZbLeOe+8MoAboG6Y+IcDyxOBo5LDYQDFV21spaj8fuXVgqDOfVw1URqiaJnfhipmKHD/ow00RjtgaXdKqJdIbjqawCB31x+mcysfahgxJzryFAq5/a9JEEabuccN8RnLY21JIyGMcfM/xrCStDNXwsERqJh9/Kx52kV1egOQIgsgYMWWl23nQGZC12aKcabiikNanR/Q/BmP/aXATYSriWAkOK0wZmMTDY9Ut2tje0Cgl+GUrxOOd2nPZcHRi0382d1PSbW+AuE2Wf6uxSOdg348ItBlYnseDPJgtwenh5KVmb2uSa0mNkCnMrwshmQyCTy88Dt7bo4igRUHfShehziiVENv8xczu1WbOph8PRBL4iWIE+yPEVx2l2j2ZK+Q/tZNw152xCyL0pKEKY/vom58dsGhwrGgiCcgpR1oiKkEb38XLE8C77vNuBLBntLn6DyhO2ENhjREha6+D2nrNcg5ciEKXpWQmU1SLkyfjMMJoO1xl/FFxekmLyaWz3lo1Qh5Bd7QL3g4TpIwdSPUMjrmuZlp0ey+TT51FSkqrCFBGpMCitJ17BZ2AnU++YyQKFBHRJ/cxzPi3vd+GyxKpdjdNY1hGkP52q8571dIBQ9O7hGEiphbPKTXjfAdjCkqWTQP8wPPgirc1NdSHO8jPnm5gZlKscAgYS4ePV/+/FjUZZXNK+/kEawOXOTzvFqAkxy55AUAdv5rLz4OCih5GS10zqJW8VL+Epot74ll9DIeoveW5i+imSh6eKpeSpT0lCjVH3Gx6NP4fZpHkmsdpU8nudefp6hpC3+I5+XQGIpW2XHMfucYouACe+tmwI5caZz2FljAiL1BIpPd/J526uoyHFUwuPoQK+utoxdcs4VlRZYZsKUMBt0KgUHM5lUn00KkV4dFUioiVNuHTpf9xbIA4fzoRStu+gJ9ieQ/P1ds06g0ptciGdaSW3E2LtIw8BfBo3OdpjmJefFQQA+7n4xRDPY1CNAWMNJN73oqOTwy+zOuKV7a+47BGa9JKX4QqFrEKub/04aktAPWkHMXsLQTinlbU6oB4oAHE3esp8srQ8zcciXBgv+pdXT81CEsOPKqPCS2u8V5JRr0HtjGxye0Ygpp91xjdn2ESbCJCkqHAROpj/47kZsleCvgfdGS9bwwI1AWHTqcW1h1wKbJVmmVXXxip3ZqnzHT8K44CCxz2pHm1Y+sWPcsn0xj8StmzNBGr9Z4LcjXK1Rnn0OgJ4UYLqqLXmFgoX0LTlpts7rejGSx0+Pqlbp+yBpbQSeM3ypQ0EEMlZ/3qExfYyUBpkFv1YcLih6wuYZd0aScRLGay4gE5KYln26F8hCowtd836F8Ru4PeNt3UjxYhsIr+DB2+wY00MMcwynNuIPMhGoI4MAHsPTEboaLjRBn0Ufokj4gkPyfvfqkPT4OTCQFD/f26hmxKwGnnnCVdGnhgg86xhi/l3ks3J8o4yBzWfHKCi0iUjzkDzBojxKTNQDpUBySfYbw9NQXOkThK1qwEzKkmgCu5hNt8QDWgSawc+EKNXtxUDASGqYVuYAUasnv7iuoX2KQxgDNT4Yj6eVykCzjRY/3mh5MiYmmTlVHUhB8h0VmdSajh/KzU5U1wZHBVacUn7Y2DE34PlMnCOqnhR0nwdSqjgl92azT5ETuVzoUOxQTlgh08Pk8VJ4kJGARu0G+lMRLuaczxJiP/0WD94YrO4AlShno16ImmoZpCfj7t2y6iArevfNXqPkcpakniA/3+kjGKG1nV8nYKcTER9AvGDLEMpgyi92T0hWK2rKDnjBh1acjAVCW4+tq8V9WX3Wg99i89xCriaC5UWd1yCxt2v7GKErFJa5PJSryKFJ89AnXb+xIU8I9jJffUJTwcm55EpNqpUa8eOqrfkmxGdfg4wuMd1SH86zWHFyMJe3GMXJvdDiTL7vIRb0g5jnqBOas9AoUS1lYMck+jxY5VIYmhHzw7RC1wPhnODHfVLz/Uh9kAa+DuvufHqF5CIM6n11djtT0sG72/rPCor1Iuk20feaogMM0+K9rps++GphzwNyMqcLypuWZG02ROp9AnqSCJCYynm31ahGIbLnMouiKn2jREM0ojWXxttcErCXYViqUxNo7sLU6z7PqLdXNeXQa0eZJ+AZIxGkbSOtnJ+2LthHSJTwhslHMqm77j/61rUTVoy2KRNBcUJH4X52yrArxEumdCOTxlxFfZwKtCyZywebdftrAGXnZJtVzu6wYh8sghlzZH0T2YV3yZa/KvH+qyPeWj/X8GyAlOSqxAvVJ+7nq3tUX7jToCigyJejj0AfuOa2HoVjU6yUullqyN8uQH2xx/quZfOMjcmA2/wwzaqF142Nx7zbk4dAr0Xxeu/lZYKh9ACI+SbBUdvT6QpNO5DubyK76pe+b5UTjgGC5jLtM5VWa/b4MUwFbaVeaLv5Y8k4EQNQuogkYWM4HgIsHUrw7lmIew8JsN8A4nGpPAxkHMA06KNNv4o/Alx2eID9IdAZC5kbxH+R7+1PFofCjqfOie2X0nCuGZ9lWrh2BH64XAafoFUDZ8HB8dQX+dr8cl8NbIDPg63osmoUcf62ZI/M4a41qsyfiv+7Heaj11RS5U7PrXEyQHJpTb8RxPQA5rJ5pV5+x7HRmto1PVW72lTXTWQ/o/3XIXNbj6f79bQ+H2hFX6bCpJVrZVPZBGGXntduF5n51fNiGvnSgz4WfzlU1fwqdtCmjl5+KSMYSD9IoWQ47JeXnQFEZYCNgcKo/E8H7AwpAmuSQIo7sUFACntGrZ0mKs7Jx8Bqq3Zm4SDq/ryKVowox9Mn4GqQUAq75a6AIWNnanS9kfsG3Nf04zfen6p37RQsjklUDGYVGXQhL6Koxcgatcno8GDGI0mB1RLzpnyQdryVIHuUMGM8AkyDwW7muA+YtNo7Pp7EXyXUN9Zht2OaGG2VthUeiy7dquvlKN7DO72gW5Q7tC0foSqOuE2JZGFIz53O5AEMNR97bw9SFEPdpKCds2BGV25P9dDRilsdxzs7I5z3vomXmEok/juPkI4WbBkWHGs3JsqdZWjCTq8xpJBJVlNLFULe2SJlen6KNCFqidbtmGYyQrZUjBFHX0E3AGPJAchAjKhNP8Mq+zZ7ElSiTAEefeqwP/4ZOX72siliqNl7XJrVBHdHDotqIczgVACDlA5e2eHeqSpwJR/WLlD+Z/irefKkvHPPkuq02ZDydcDE7ZGLLa00Ks5ckF0B3khKLfQxfYAgc6hGi+zPcQxnv3UUV9SWCLR6M7Au4zZD7NVzps5pjZ3NOp9wB2L8+wbJQ8RBV4xIu/F5IqPe2EqrTyn3iDn/6mRQaSmncwJO3R98h5meZE06pSxinQQsPq3krRPAje1SlwJYWRh6G2CsE30HuuK/YOU0mc8FdF3FjRJv6KvpDq0yJ0mm9yqHaIBT+HflkZkl6KhkTI2Bk+5fnc94oj0COnuBBiFSYffuAMa2+rd2nxg0Ep42IKjfqp7gc1UDUXvUlzk+PKCSnoco86tad1uBjiZY8paCiK4ygqmWS34kKZy8ybFwuyd8NpSZkixZg98YxfumJYaPT26+vOlqnGLT2EAtvzijAgmpVe3eIJD7ZvExMd5mqKNboWyTRkFkB5dpKLNuqHiaEyqGcsoTjvtRS9Olp5/ihY857m3S8Fs437ScgdKfxWoI/HuiQEeo0rppePmOxNtfIjfSYE+5aMwuyO1tnF2X8+XiKJIbMa2DRcAOIAUWROBOj8lfWzppb4NT76A+TuB8cz9bRT9D1B+b7XXaSWAc47fwXlzxxvar132pLHNbvzpwpbnn0SYtVBG7j9wGJOqXOK5tbBUTIU2LKTJo1io7BmdqSZW7keIVo31Sztb48oVia1LZtvhN88vlVEVIHzC0suxKSI3TKAGbind+kALoHvm1a6S5pB9CL3BiMg39MAw12QocrFBW0mNTpmA3clS3Lt3BYP72swf5vGt/wnLtqyS1qBKwN7rQV62127vkbelv6Ouwg7vJ3yrxIriD0r4yQyxvZHKhcI095ksTdf6+LUc+7QpUdSz3Wf8GMvWA3tj1Masf5JM9r9NjGLixZftoDMnj6l2GwD4mVAPvEcVirovmRPOttXtETqUPNHRTb7lN1JyamSAFnBNyAKVqHcEfC9aKFSD3hVsArz8r+Pnn7wsCA0acKdss7MBdEVR3OUayI1hDQdqQAggFQZxIQN7AfIJJ1BzvZnVZiIni+/53OoUQvJJ0cwtXRKsCYB9QUtkgbEQlxNcP14fjtPavILBEngGRU7Kp4VMXgzu21dGEOBLBpWuJQp9LK536baETBrLt9qLp8yCZkCMUnCpsvxGpKyMMee5X6PrcL/kss1kwn/CZed/xqXim2dO6VtNOfMxmGQGbQ+V88kSBMkz7ovtSU/rYcLrMn0FvmiSMGZzfUZBaijXh2bhqYf1UGa7uy6kMxV2Npb/cIxw08ZJsdOnUtpgsfZIpQy1NMNNZwCZceYkkyZG+HVcHXd8amKxPh8pA+lt/V1PUuBbKB8c/Fqb4PSKF7wTFkSfDc8fVEsoyA4wYlSUUKsFcjIyoB6NyIVkfHJkqM9XWVsUE/tXnTlihovvm2ChiUe6AOMmVl4GAw7YteueRf292mOHbEBUcHHwO/1xemC6ypGjM4QNLhGakMtTbGMUj02vEpariaQOePKq5U4ir+O/4gBc/dx2/tbUn1jrUV/bB6z/EU43pyv313p4xd4IwQknfP8eaUwpaM3oSE68AdbG9xL3Ghkqz/Wkv0jxWWDC9chSdl88eEyzFYeTsEyOx645a56hb0u8aCWDR7KZVU5CkCl/xd4x9eIoYY4so6XVENZBzuphIheMIPTmtZ0oX1aDQVHo5YRLDWXsf7TIn6NNjfknLW29sf2t47rBwXnIR5DJljjZ3HN8H9gV3z5r+vhugDu2kA3jBZqKiGdPQWK0jy+tsQYXoD/YZYzwo2bx8esT0/mPs4OThzjAi+EDZFAOKeIjxsF1cO+QFQlBpSIWmpygHZJHXwqdJ9I4kkqAowdg66f+S+DOI7EYfTvVWJ0j9P0G5u+cAXz8RburoIv2A6DqZtPTfcm9skhhYo/8ZaX669uo9q0QwX/QCjJW4WCAJm8O8plXwXj5ABf4C6G27p8QOQ+pznAPkw1qlpqszsQCkbZJLwfOvw/pKIYRNmuK/CpIMNJFbAH2ozj9UhAb4qLpMc2lxuynOY+V4MD6ZBwRXFZANHiXjXPTUR3V7bEh1buaeWPcQUJEs4EbFsdGBXjqSAoZuXravSDS74dhUd6M2hl6p9SpR8egnpR+ri6iKeyU5MhBel857Gs5YtuVhTTJ7hmO5JPpMW11Ph2TixEu24f8OHelNAnMIchrSmshuXW+oadiUTtFIAlwyK770//xTtUmbem+blb4feOH0r/ibIDQeJrBwXnrDeAlkpuu4Kl0xqT1aKg2ajSxUJKm8qqRbVO9TFjSnGwYtv1qmbS0p6bIOMZwvdBqnQBAVRg5BYVp1sB2fP5Wp4UiQk/mIcK4xrdoP4urdbDSN4ZuhpsZ9rJTpE5FqW7Amx/Zgo5P0v3bGjnUd2YTdbGvBsb/r+Jep2BaN+M1fhqPQihmchCjfzaevkVq0CuluPZ9fh7ALr3lxD8lsVEuKBrxY/g2NbBbcNuH9nO4/IIv581fxXYClJiZt0WjcURGCOIRTG9J7rGoDrLyygdOKWW7QCDZ9woUf4HpcGy2YMZgx0fR+B6j31YxSxB++yGRAfzOYJ1q/Kig17i2hboMyaAssbwQ7h1nwcZFYNnr6GZnD7t59QEIhuUdPN3/9lHqWNt2zYEsqM6i4O8tyJLT0ILZLLC8euzCWvWyYXSpcXw705J7OBDq/SGqJ9ozmk0VgySqNOb4su/Ne+FWKNKy42Yx+rqNQgNnhHMqUtUrScq3F4B1UYQei5pk7eXWi4oQMOIXnDLQILliUmVllMSeiEQJ+BhYIFYHJQkrKTSlRaQ9Y1aatdkdPcM1eC2V80mlKl7Jy6ioa7uggmROAhqpsWJwkn7pIgXfUkwbexids26Vy+8KzI5Mg6ymbXjaMQVFNERK2kkPthpFg6zmSuK8pXXK8MrlQ1h0X53uDLjQSzQ+TxEi5WAh0BkxFI3GCpI7L1DnrFKEBUAuLzFboOe7UJLGu7G3DFmvUZcuChgLf7rSEO4pUquBAo3sMvZUIdQnVS+t8k3cQuOmyiiv+PtfKWdH/AXfloBqouLI3CHZJeUysKGQtbXFSYq4gRH9T5a3tl+D/NOfAxbD12u9+vrI7uLtyE0/A2+o4mC+a40VrsPxNs0jt868X29nAhXXjzyqmDjG4hn4FUc/HkfhpkQeo6wLpCWHRZPM3GBe8r09eC2Tf22QEJ8j3XKyO4nz0sbX0DVjnPYzcD72XScSPzvjbOVrvtFUqE+KlOfNUZKc54Aen2SvKsqvHyEudRt5ZwqloLH9KjTQa2wghkqg/MEEjboXXvwBQidjT6aok0kRLwxzQS8zF/4PQD9426XxJe9qs11zgZsmsgHVuvJrerL1IVtElmbenz6wpIF00AAGhJORNN5MR77Apgb1+fBh+MrMkxmmTWQUSGDmAkduppIgqPRUUvVRwhJf3SEr7EDUEMUBIkgXBTRIDIkTFkQwBSxHEU+eqorlPvplFktINSmLnaSLUSNbg+MOrFY05SMQ/BWIZD/8AytLXA3mEQpACsMFDhMsnWGPbhNsr+my/56Znd9qieYxqTqyI0whh98ZmbddFus6YqaxD+4BH9CaiAqMceyVinLZ81cpSD16Q7ZH/W4LaEy8GedT/c1lR9gE/rGN5MXg/157W51YImdCKi2Naw348BjI5DrZPQWs//Q5rICo6OTCINEeh8xB+pp5TRJPMJzIKYQRDFB0VrwJy/9w19DeGUG3imznRj2aLg/NzrhAYS9kQj0uFkRa4+0cokYSRLXrThD7GTeymhfbxqp4VoUtMQiknQgrJY5hm3ZXr+iOTb7qb/BwwRjuXq3N3x6VjkVl3G8n5FqXjHWuvXtv6wt+neZcbCbzZeBQR8+xofYMn6jexuDHCsaVo/8sM4dEPH8spF+5mbS34VDEzJ5KMDXMcb6b5d4HxucMTcFXhcFesyf6dKmJ7sZVgJDleWy1lKhMikBl0vX5JkE2Oku5qNnYBhJtOcC0pLhXNZ86NAnvObIsHkb8m9GC2LHNWJ9ok9cr9QnLAZRCQXlaV/Xe8jyRQLZ8gGbBze5+DbEZEkyRHaKQuoq0KVaf5eMu9HwNOFG657oXOSKg6MDUaEuW+uQjiFIHGzDpIU68hNWIUEz4s+qy8k9XmW8QqFtoaYHTwHaa5o2krt0SEKQoTXHlxLiG6QD8moZzTG0wCW3lgzU6MYxZXHV34eY8pZcn54yCw1k/V4JkLlFauKWFD6eBaLQwdP8PQPFtkq+mH6ReawBl274MGVYyt79YNJqMmUPxNhtJIdFx/gv1bExVk2NR6Ew3Qdv/3ddXaLw2C+2br4MLnYP8MijcMoiwc3Qu29NFvGsK5SwiczFN6Q5HlOBsAw5NZ1OPTjmXixqH7WtT+SAKa4BrP9TDAiN/8v7y8Vd/mykEtUOCqoypgAfcZV+1SODd0W4uRArL6h8/L2ZH2/hM1/m26fzPDomU/lrUKQjATDFONWQdafEXr/s0+s5ywUIXLcnxfLjRgqD6+7IYASnFEKEevk+gDguwMSIEVjcywKDJBRN1ZQ0TnDbsfD49PAXRopodoJZSG21HWa1uaQhiAz0FcgtxlAMQ5wNekENYHEzdOYClbViv5YHlGnBExBMOwufVn5MgFOAJLm67JV499d3a0lxixF4VKZ+ZxrwFxsTbsO93Yd+MI9dJBCGopCEx8GpcFka1DTArqlhxEaXENcDveiscDELfm7DIE3A9GkHCBmMk46FUzDknGEfcId+7v1p6ZI0Z9Io5i3AupILq5ddhJe7YPxk/ZnlnYe9lTa4hE+baJYvHsMkbns/kQTOxOs9TuexficYeFrqGrlNxfvbynIBan9q+Sa5qMXWe8fhTIyNr2icoRuxDRIUj2hrqy0WEfAhxo/TdWCUFMttO8zmw/g7wOlWJkPRW4lT8TVT/tBmEYhNVckfgvBIeWmldfWymgLsDSlwFMkMGyvzemSXTpT7NwqJ4gPAlDCb2FjMHX/b02a3XDkPRE55HqPqUojk/hCK0qzVEmIzQg/vbCXMbpc/TGrdPCHzvDPldpjplV7UFr2uFbIFtgzu7jj8nu2f8bIC3fdyKFkn7FXFwpetMTS7kYnhLdL/c84e22rVNlDnx2DsGAg9XDheXg5shYJ/3vZptxopVlQOoZVPRGr+6gebEkBXjqx/8EjcnsFcFtdzdkg8+MKOn3pW2Y8/ziyjkQH+hxJb1OVhDRNWZ4oRJM/0IQF/7Lrvss9412BVSCHHBJaW3rT9thTcta4eKdx7Vph7nsf39OlXMZXzSr4XcZvnJ9gPhhNFKf7icJW4jnSN0mZ/kA0eYCheZY1oazlU4rUL3MiqEYc1JeIU83RTEMDv7L0pD5Zlmrfun/3MZEDNcKtrHYysmB4HNPaFEu9zw6/xZ0nC7QMqlH3K6ifwCR62cEHlqG7tlPBOLkbCOLy1vvU0XtYSHdln3bQf9v0gZRvUz4X+U95UvLN6y3NLMz9b1x+Gf+ez8jjwpUF/c0h8u6Gm3G7XLLlnAZ3zVsvSdvETpw+Zeq3T6TQ1b7PEUXQFOlZTtANAlkd/v8h8DmAiJlZyFUAuxBa7ha81MY0nQ/tF0TEZJX8Yug05Fl592KXBdLOH4o0fCI1n1lOyhgendMMWuUhK5IPka+1vdbZR+s1ArY1PnnLxtv14y61Yi9DxWWh8fcH8D32/stIhHKvqyUNpNP38tYtT5ESgH4XUBcBIE39DnuZ1dvTi6daIlXHJLlx4vSyEBCTmktTfRP9xp6roBNoB1LVhu0Ch8YL1dushGkmSjrLvxQzfCZeA3S1bX5RCuIHzNLJwjhpYENaEI5W9cvcBEtMHtpMp/Dt9ErlwRgqnxs16S6YklQp6M4xdr1IC1j8tuvOHc2a0VuiETi1cG0rwxr4MDz396UbzCw9Sp54o2LwvMKTx0Dwk7D3nwkgRW68MvM/KpGxDmPBiI8IBDbQxEKwo+o6IbwECfaD2ybzAWEvQjZM4T7i37L/jE9L6NlpmKJflt66KU88UQYtVjqDNeDBTT3MFRQKJNaEp4cpE2XZMcF0u+dnIFcUpDtAHRiOJlLH978UPtNt40TD3uDo9Kl4tMR21auCx/GLkwiwH9xzq9qOWAZoXgcj/odarGOj4Xl9Q4MXs35FlOskDTMA/fbHV8ouQL/JOfz2HNe3n0LSwWKdOnkNVY7u/q6aDDD3JE1aK4EiWWIMRbAf2gPMRqDrzGeyeWTQAQXsLUea5lB29GMh56aQ4smV3sAXGov1TCyIraDAEEXk00LzfYoJ+PK+I0OFKvRXpXmtG+3VBsDgLeO3FceebynP+2nICXIsJDknjbJp6sG5zWQFV738lUGc/JXc9dOVQwAI2egdCxQ0CW6C5vSVukD3lMssIIuxo/e+eB8wmp0OkQiAFDT3nbSt/McTFDyQ8DVr8qYWC/rB+PxAnjPV2luRNMMkTiKoDvZ71kjKS7D9N0kghv71MG8ygJzyEl1yaXkjxbRGC6ylSpIN/D/sXGNbVCXX6wKy2hV3wSQP2NyTalaAFutsXrFHcpQAxs+t9G4TWF76+fiiGOLyfw78YM5Bhi7xnAKkBrkUVPLj1xsDds6ytjgpEwtB0ed1fbiZPiLuMrlep2628fBGVOdr4jW6eN3o6PGHOIOycuUjM07jHbLRdEhpIAqy4viAquXbr/uXKiZoegW9jXY8xjYTde304c1Lf1pcyq/EsrnhLvBSBGUicI0kUOJWBz3jcohiw/DRk8Fq13jhv4D53zYd8FZ36nAqOBs90EDUHlihwdprfXVe1wjkBMbRQNY9wuJ6UFNsVWSnKMoUxWLuENfebntsNAlKygFAMMO/yStzRs6qZ5kIBA8YA4eyXkfJcQJQAcaBQ/kBUMyOj+vMCcc+Npq6RHtpuISvS2r8eeKh5+TlBP4OTZ5hYEgIYhbq9pOuMZM7TRwpWLy/LlDeNMYvF2xai3g8vw7irgpogYkO0/nXGTrLXJvyNgeJzO+w/nf5pMiG4x/qDIabdDoN9WjE82/JQHpK5cd1uepef+yL5hpb8PvWGLNIsW7tpTm0c+WwgH+0uYAIwQej6G2afU+NenaIo/TC8AibWyYzExuhEP6cj6DeKd3q6QWujZBqKHAiw0awrRrXPPumgs+fxu46DiXgeJMmzgNU/kA9J7GGGY4Bk51qQazE8NnWW6tnaPwSYWP+jscT+J+p4Q2kZwhttOyvLf494e2G6Vy1RvoW65Tk66EhyGvTZEnJV2YwfbQd7SaaCUTGIUZwiXFWYjDhw88PZ6REzdB0XwDEYZjuvnn0CZDmB6B3ZWeXDzlz8ldALL08+5lTlQepjJDmk9fGfaHadXPjolcD/93DYH8I0KSZPLGvFMBjjJRSXjor8m7QYORrWmQY8e0uKRGZNSyLt+HfJQsZI7d3CyNDYGOsFmm/ejQCceA8kz7hYi7+M2b8+2koGNi00t7jHkslrQhHUpZvoblj04UEicGLCbKCqrdzRAr5/WQ3NHcE+XG13IZDhW0NdP1tFToh785eT7swWbVoh2nEmyoSEMW10Y1YNlpgyXypZk5sPB682Fe+EOl+lRnqtY6rGPMSwqtEVhRsO9zTd/ocIDuqXg/XVjsY8kTLOGLA4/dHoVJv8nCWks7SlRJhLgl/CEpPZZb1Dag2YDWgUwF7DkOM0ngqI9xY1B812c3tgU1eST7kVjgOaab/5itMG4nRYgfQvub4EDBcQcPQIxMF9Sot8YgMcBQysAdgtGejtMxRDmWSM+2Vz8aRGFYcWI4/CJXA6Mf8/W9tCDLCAPxjoW5MTTO16GWvnm6B88QbF9ix+zCttb1Eyfa2zuMv6knDbGBNn7nO+orDsSmmJtT7qwMgBy3CPCOi7c2PHfu+Ibb4/VjRWDxOj+Qg1nS4jFjkdpH0ioSOf1z3zRPM7bdCM3GQ8aFqDC5ySWQtK4NKh4fc+Vy9UvrtzBr2xSwMCExfPmnoO2AbDCDm3hEUyPKlH4YZKwk9ecJgBkSz++XEnaEYV8caA+/MCUTBakQgFauQ0ASZOK0YDErB6nmw+ZjvmDa3QxA9FgPP/0BuPFt9JVcW87jlntTrm3vC+NhCEjcg59yHnE7jre7piL9HcakWjTtGaqWlE7u+lt54Dbg+23xXEOTw1OZt618aLPKRTJPq4zANKTsz/Lk1FWO+3RhtjRspNryPms2J7XlWM7jYRc43RyF6w5YX9I/caEcydHDWaGAd2ztENW0sgSjrX7VjDGKCNmVg6Uv8POyO2Ad2n0DvpW1LVRfaELzGRQn/Zymzgdap7jFdAtqaMw72kN0Ax1M+AGrtVdZsrg368jM/i0Zigt8ujJq9KbxEn1qiVdcksh0Kwe59mDuRI77oT89zcDPbExMx44L4/cnWt4CcpulGDZ+hRcbVJCZtIqqQyeep+X2fU1m71/QNAknfuXYdRJGIgkG1uwl+4ZcnDS4Tizi2IFbyKAbFxJEWGmTU3/IvqeTHRiSYlJxu0Y5x01Wy4jRT73I417E5Wr1So8UJtG2iIiPDHSHGpXWnPpdztGWqYKuLOn4OLQmrL79fivLNO/gmRFNxqrxFHqmxUel/mBKrnHZsd4KmJo1ODw7fenAnSTCzgA5lmhNwbKsFBNsV49SMJOeIquDb7qjTSGJ2WMK6YHGnB9bZtk/6yZoHE0mLBw2dezF5b0tfBLi46gcmQGOv2eMrYKvcAZ31vKuUvxVJ3HcKH7v6A2VTbnlTPVarutU20CCDWylr16lpcFfvmpc43IVOxACJf6gWBYL9sfM5JdkA4QdGB1OlrySEIRGo+Vt/EY5EU1n9ZjCbM/j0u/yYJVRFxmBnNtHDzbVi2WuN6HjM6m4NKPuZ1t3z27iSa6wRQwplGyW7GU9/omfa8iRZ2yhyumZmb/C0Hus/FY8Vr0Z6enpiaiRZPEgf0PXRq6s/rzInmbuxaMy/Ci2eJiR4IL2oXiFHFeopsqlOZJ3GNUraCAAndU6KzfAHyGJ3i9LR9JE6MM5tlEy/DszZBRfosRUJ4jZimEwO1icuYBk0WZpMR8NjeWEJe1xbqfm2wGAux8bAouXbGc1Sa8LEcdqNnrk6KHKjPXZbxwxvt8QnOMbjSeioFGCNSBqoAjflMXD8L+1FTESqvAlc/HiS4LiKuzr8kBQ0HA6/ax0LzoP3Sn/Ln0oe+NQ9R1tLVyXqByy32GpzbJyaSCMjoGdSiY19G4RZ+ZumnkWkizasrIzCwvW9tqv+p636PlhZ2SZZrP8zvzdxEyMiPolxJoZ1F2+KdqZ6EVUrrkHLGlUXBIAZWq5pSKXObnpMlb/p3TYOnHzK1Foo+JMQSF4Q1KiV9CLPsUdaLIe50Ud5596WoQML5b28Mrdo0r2eymDBxii909iN0Vw3HG7qjLO2JqQFvF+dQBJyXmOVcfKcZyQmH5zGPbi2YCyPDBZt0nJI7PrrABGimyGHSJo8HMKwHQH2kxhaGIbA+4918FquAXChoy2vpRcPqpt0Jd7TA+qOQa+49itK9pPOtL3oZBzH/OHDOdwsG+aTmdYZk8vPEiWm9f6qvY4+Jl7z+35oYJc7PMqZCV4mxtZqjKPBRuBuiyilYP1rqs/JvDgDzAJiohSte2FdGJS41mat3rMcKWs1GaiGb6oNqY2ygKrhWzsrmt4mWxIhttiqvVmpVaxkaBCx4hDBRqP0vHGv5yUhExdB8euHmRStKA+ao6LqTJFx4vb36n6N8pYt1wDfOJqL0KxhwFll7fA3fVHDCIibS1WC0uYZx//tRFmLzBIqmO1IqGNCb3jzEGohrvDEOdtfK6Gcuzjd6POPdLRvhQd1wNVQWygxZwIAF5qoPTYCcqG0qogAaSsGKdblCfqOvwB/NqQE90HLYEh/D8ZjTKwpRl9y50FB4mTrXWcbvkh1D28zGDB237cg4DwhDxRQ4LwH0mLWGjqz6eKKk1qhOdSR7EcKOpDAZUtQm9C19+MmXAkUviziLlhuZ6LopMNjWhWzBF8YbNTqoVdUsgq+g1PvKk1JH8l90cXoP0kqgj1fPjvlZ4XkBMrlqyzTTIiUwV6tBrs/5IBPzHK+/nH+kQKNU0AkfEvJGL/g2Vu/tiK2RnKox8E800sSzy2BsWK6Sg01R8qvGhveZAhMsJtD6TYJH7G8PvdQ==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85800" y="1112305"/>
            <a:ext cx="8077200" cy="5517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84" y="762000"/>
            <a:ext cx="7751547" cy="466344"/>
          </a:xfrm>
        </p:spPr>
        <p:txBody>
          <a:bodyPr/>
          <a:lstStyle/>
          <a:p>
            <a:r>
              <a:rPr lang="en-US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FMLA usage of 5+ </a:t>
            </a:r>
            <a:r>
              <a:rPr lang="en-US" sz="2300" dirty="0">
                <a:solidFill>
                  <a:srgbClr val="002060"/>
                </a:solidFill>
                <a:latin typeface="Calibri" panose="020F0502020204030204" pitchFamily="34" charset="0"/>
              </a:rPr>
              <a:t>days down </a:t>
            </a:r>
            <a:r>
              <a:rPr lang="en-US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15% from FY14</a:t>
            </a:r>
            <a:endParaRPr lang="en-US" sz="23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322" y="6324600"/>
            <a:ext cx="8833884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 MBTA Internal Data</a:t>
            </a:r>
            <a:endParaRPr lang="en-US" sz="90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8322" y="228600"/>
            <a:ext cx="7309716" cy="228600"/>
          </a:xfrm>
        </p:spPr>
        <p:txBody>
          <a:bodyPr/>
          <a:lstStyle/>
          <a:p>
            <a:r>
              <a:rPr lang="en-US" b="0" dirty="0">
                <a:solidFill>
                  <a:srgbClr val="101A76"/>
                </a:solidFill>
              </a:rPr>
              <a:t>Human Resources Workforce &amp; Strategy </a:t>
            </a:r>
            <a:r>
              <a:rPr lang="en-US" b="0" dirty="0" smtClean="0">
                <a:solidFill>
                  <a:srgbClr val="101A76"/>
                </a:solidFill>
              </a:rPr>
              <a:t>Update </a:t>
            </a:r>
            <a:r>
              <a:rPr lang="en-US" b="0" dirty="0" smtClean="0">
                <a:solidFill>
                  <a:schemeClr val="accent5">
                    <a:lumMod val="25000"/>
                  </a:schemeClr>
                </a:solidFill>
              </a:rPr>
              <a:t> – TPA &amp; Absence Management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84746" y="1291623"/>
          <a:ext cx="8429625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Worksheet" r:id="rId4" imgW="10698561" imgH="5905440" progId="Excel.Sheet.12">
                  <p:embed/>
                </p:oleObj>
              </mc:Choice>
              <mc:Fallback>
                <p:oleObj name="Worksheet" r:id="rId4" imgW="10698561" imgH="5905440" progId="Excel.Sheet.12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46" y="1291623"/>
                        <a:ext cx="8429625" cy="465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dirty="0">
                <a:solidFill>
                  <a:srgbClr val="002060"/>
                </a:solidFill>
              </a:rPr>
              <a:t>Heat Map – All </a:t>
            </a:r>
            <a:r>
              <a:rPr lang="en-US" b="0" dirty="0" smtClean="0">
                <a:solidFill>
                  <a:srgbClr val="002060"/>
                </a:solidFill>
              </a:rPr>
              <a:t>MBTA </a:t>
            </a:r>
            <a:r>
              <a:rPr lang="en-US" b="0" dirty="0">
                <a:solidFill>
                  <a:srgbClr val="002060"/>
                </a:solidFill>
              </a:rPr>
              <a:t>FMLA Ratio of Days </a:t>
            </a:r>
            <a:r>
              <a:rPr lang="en-US" b="0" dirty="0" smtClean="0">
                <a:solidFill>
                  <a:srgbClr val="002060"/>
                </a:solidFill>
              </a:rPr>
              <a:t>Used</a:t>
            </a:r>
            <a:endParaRPr lang="en-US" b="0" dirty="0">
              <a:solidFill>
                <a:srgbClr val="002060"/>
              </a:solidFill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62684" y="685800"/>
            <a:ext cx="7599147" cy="466344"/>
          </a:xfrm>
        </p:spPr>
        <p:txBody>
          <a:bodyPr/>
          <a:lstStyle/>
          <a:p>
            <a:r>
              <a:rPr lang="en-US" sz="1800" dirty="0" smtClean="0">
                <a:solidFill>
                  <a:srgbClr val="002060"/>
                </a:solidFill>
              </a:rPr>
              <a:t>More days used </a:t>
            </a:r>
            <a:r>
              <a:rPr lang="en-US" sz="1800" dirty="0">
                <a:solidFill>
                  <a:srgbClr val="002060"/>
                </a:solidFill>
              </a:rPr>
              <a:t>in </a:t>
            </a:r>
            <a:r>
              <a:rPr lang="en-US" sz="1800" dirty="0" smtClean="0">
                <a:solidFill>
                  <a:srgbClr val="002060"/>
                </a:solidFill>
              </a:rPr>
              <a:t>Q2 of 2017 versus prior 3 years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6011323"/>
            <a:ext cx="4886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000" b="1" dirty="0"/>
              <a:t>FMLA Ratio: </a:t>
            </a:r>
            <a:r>
              <a:rPr lang="en-US" sz="1000" dirty="0"/>
              <a:t>Total # of FMLA days used/Total number of working </a:t>
            </a:r>
            <a:r>
              <a:rPr lang="en-US" sz="1000" dirty="0" smtClean="0"/>
              <a:t>days.</a:t>
            </a:r>
            <a:endParaRPr lang="en-US" sz="1000" b="1" u="sng" dirty="0" smtClean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95599" y="1600200"/>
            <a:ext cx="1803959" cy="4361213"/>
            <a:chOff x="685800" y="1524000"/>
            <a:chExt cx="2235200" cy="4674596"/>
          </a:xfrm>
        </p:grpSpPr>
        <p:sp>
          <p:nvSpPr>
            <p:cNvPr id="5" name="Rounded Rectangle 4"/>
            <p:cNvSpPr/>
            <p:nvPr/>
          </p:nvSpPr>
          <p:spPr>
            <a:xfrm>
              <a:off x="711200" y="1524000"/>
              <a:ext cx="2209800" cy="4674596"/>
            </a:xfrm>
            <a:prstGeom prst="roundRect">
              <a:avLst/>
            </a:prstGeom>
            <a:noFill/>
            <a:ln w="571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85800" y="3962400"/>
              <a:ext cx="2209800" cy="0"/>
            </a:xfrm>
            <a:prstGeom prst="line">
              <a:avLst/>
            </a:prstGeom>
            <a:ln w="38100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867360" y="5377724"/>
            <a:ext cx="302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Less employees absent longer</a:t>
            </a:r>
          </a:p>
          <a:p>
            <a:pPr marL="342900" indent="-342900"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(FMLA is a third of total absence reasons)</a:t>
            </a:r>
          </a:p>
        </p:txBody>
      </p:sp>
    </p:spTree>
    <p:extLst>
      <p:ext uri="{BB962C8B-B14F-4D97-AF65-F5344CB8AC3E}">
        <p14:creationId xmlns:p14="http://schemas.microsoft.com/office/powerpoint/2010/main" val="2303905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62684" y="1320459"/>
          <a:ext cx="8328025" cy="4632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Worksheet" r:id="rId4" imgW="10652746" imgH="5760720" progId="Excel.Sheet.12">
                  <p:embed/>
                </p:oleObj>
              </mc:Choice>
              <mc:Fallback>
                <p:oleObj name="Worksheet" r:id="rId4" imgW="10652746" imgH="5760720" progId="Excel.Sheet.12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84" y="1320459"/>
                        <a:ext cx="8328025" cy="46325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0" dirty="0">
                <a:solidFill>
                  <a:srgbClr val="002060"/>
                </a:solidFill>
              </a:rPr>
              <a:t>Heat Map – All </a:t>
            </a:r>
            <a:r>
              <a:rPr lang="en-US" b="0" dirty="0" smtClean="0">
                <a:solidFill>
                  <a:srgbClr val="002060"/>
                </a:solidFill>
              </a:rPr>
              <a:t>Transportation Operators FMLA </a:t>
            </a:r>
            <a:r>
              <a:rPr lang="en-US" b="0" dirty="0">
                <a:solidFill>
                  <a:srgbClr val="002060"/>
                </a:solidFill>
              </a:rPr>
              <a:t>Ratio of Days </a:t>
            </a:r>
            <a:r>
              <a:rPr lang="en-US" b="0" dirty="0" smtClean="0">
                <a:solidFill>
                  <a:srgbClr val="002060"/>
                </a:solidFill>
              </a:rPr>
              <a:t>Used</a:t>
            </a:r>
            <a:endParaRPr lang="en-US" b="0" dirty="0">
              <a:solidFill>
                <a:srgbClr val="002060"/>
              </a:solidFill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62684" y="685800"/>
            <a:ext cx="7599147" cy="466344"/>
          </a:xfrm>
        </p:spPr>
        <p:txBody>
          <a:bodyPr/>
          <a:lstStyle/>
          <a:p>
            <a:r>
              <a:rPr lang="en-US" sz="1800" dirty="0">
                <a:solidFill>
                  <a:srgbClr val="002060"/>
                </a:solidFill>
              </a:rPr>
              <a:t>More days used in Q2 of 2017 versus prior 3 years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5953050"/>
            <a:ext cx="4886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000" b="1" dirty="0"/>
              <a:t>FMLA Ratio: </a:t>
            </a:r>
            <a:r>
              <a:rPr lang="en-US" sz="1000" dirty="0"/>
              <a:t>Total # of FMLA days used/Total number of working </a:t>
            </a:r>
            <a:r>
              <a:rPr lang="en-US" sz="1000" dirty="0" smtClean="0"/>
              <a:t>days.</a:t>
            </a:r>
            <a:endParaRPr lang="en-US" sz="1000" b="1" u="sng" dirty="0" smtClean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19401" y="1524000"/>
            <a:ext cx="1752600" cy="4429050"/>
            <a:chOff x="685800" y="1524000"/>
            <a:chExt cx="2209800" cy="4674596"/>
          </a:xfrm>
        </p:grpSpPr>
        <p:sp>
          <p:nvSpPr>
            <p:cNvPr id="5" name="Rounded Rectangle 4"/>
            <p:cNvSpPr/>
            <p:nvPr/>
          </p:nvSpPr>
          <p:spPr>
            <a:xfrm>
              <a:off x="685800" y="1524000"/>
              <a:ext cx="2209800" cy="4674596"/>
            </a:xfrm>
            <a:prstGeom prst="roundRect">
              <a:avLst/>
            </a:prstGeom>
            <a:noFill/>
            <a:ln w="571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85800" y="3962400"/>
              <a:ext cx="2209800" cy="0"/>
            </a:xfrm>
            <a:prstGeom prst="line">
              <a:avLst/>
            </a:prstGeom>
            <a:ln w="38100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867360" y="5377724"/>
            <a:ext cx="302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Less employees absent longer</a:t>
            </a:r>
          </a:p>
          <a:p>
            <a:pPr marL="342900" indent="-342900"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(FMLA is a third of total absence reasons)</a:t>
            </a:r>
          </a:p>
        </p:txBody>
      </p:sp>
    </p:spTree>
    <p:extLst>
      <p:ext uri="{BB962C8B-B14F-4D97-AF65-F5344CB8AC3E}">
        <p14:creationId xmlns:p14="http://schemas.microsoft.com/office/powerpoint/2010/main" val="4193636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59027" y="903799"/>
            <a:ext cx="8135679" cy="466344"/>
          </a:xfrm>
        </p:spPr>
        <p:txBody>
          <a:bodyPr/>
          <a:lstStyle/>
          <a:p>
            <a:r>
              <a:rPr lang="en-US" sz="16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Management:  Leave as an Accommodation under ADA  2Q2016 vs 2Q2017</a:t>
            </a:r>
            <a:endParaRPr lang="en-US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274749"/>
            <a:ext cx="2029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 Internal MBTA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167" y="209865"/>
            <a:ext cx="7154629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" dirty="0">
                <a:solidFill>
                  <a:srgbClr val="101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 Workforce &amp; Strategy </a:t>
            </a:r>
            <a:r>
              <a:rPr lang="en-US" sz="1150" dirty="0" smtClean="0">
                <a:solidFill>
                  <a:srgbClr val="101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– TPA &amp; Absence </a:t>
            </a:r>
            <a:r>
              <a:rPr lang="en-US" sz="1100" dirty="0" smtClean="0">
                <a:solidFill>
                  <a:srgbClr val="101A7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Management</a:t>
            </a:r>
            <a:endParaRPr lang="en-US" sz="1100" dirty="0">
              <a:solidFill>
                <a:srgbClr val="101A7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WC/EpjIeUWYM02mZ+IsEKNJZME0zLGOXv7vpGqDknK1E9MXZrpZCrj4vYzTj+ypzBkmcIQYxs3vo51jhSD3Uyv1sf2SV5Urje2JsBVK8ImhSqCZjjrQxIGEjQi7WCBGMpXrSi9bzNUTqe7gXRRMSvWR+4EoZO+Q2VL4wK7qWZaqp1WNff9KKheKI7TRjGtmEw810y7gYlcygPj4wzWgSZ3HdsGLh2OsYwcJJzoeSixk19JatU1e5MBuhNfWP+NOaILnLv5XTqV+AlnbtH6d+bEqMM+6mWRqTipEOTxHiEbgtfQm1qGnoUuDS3WutR1WEohw+U0mI7fS+8VzsN9lMDHJzWqeVUJI3+KBxqMPBxPNfyRt7chUBL51Fkj6jQXHm8uX+ZKlTQAcXdoWCiPspE1vv4USM/FbDswjrNv5Iq1casyMiPacyR5RfFnuq2mQLEUgOZligGn6tez3i6TWXlTMdI+AxMiuN1ZpcGDBH0SlEpY1ZsQm/8ajB05Tu2GdA+tt+wb3Yq+FDf6og4BxWEs4X0RqUwTGl1Kp7tPEISvn10dpNWU4D7WJ7Kf+C+HE+NLoRN0SoZ0pk8U7T0OBgPrnOMV6rTmd/NrxINrFUQafihC+ASy5SUH/p+ZCgBAGqIg9Zd1LlthDU//szQgR5AQ89fj45gKxG2hmiBhysn/CYltDGvPEOHCWAzYrLwcfL9a6apgtt9nH+KIHt4fW1F6NoPMz9rZfdsz0oYNS+dCrYJBaD7c7m67U3BDa4KU68x1vTuLgH6fFAa+ubafAXf0L8UrfSbo5+ogvewfMXk6nHxEUdPBHiFT8OgzuO5Vv+QaJG1t0oaZp+eOdRQRUyStQwobeII1ein2Zzz1R4m5t59qH2t2uJJ1QvmzkjIK8UoHc4kX4hwMzSiP8gafs/v0uXu3fOCopkAmlRnujS+eU5043Z7UqI9aJZgEpXr37yNUUHS9Fuq0P3X5RcZSE0JcnuPEx1ZJAvNi7T41dTdqg4wNhyeznsBFSK7SUF+6gtRZGY0jSGjvvSLYsyQaF2QnL5xuieXLfS4LoAsBuq05gNTejg20bBmwNMaikufo9MKljrWupt0Wzy/vnYabL7j/J3RbzvaYGgc91l2OeDYessrX6D+RS3D5iZ08QSsyKRDUhc1MK/1/btpY1mTGwfBG/nkKzgPprQGHm0SP8ji5Zd+LUYTFCWtfhZ3r+iXh8O3h25Tekj1oZk5NafWScknzpvA6gB7XvBnNFYk/kBx86EpBu4at6cZHWOFbgPp6RoifLC5g6OYAxAV31sUG3sdnllQLGtUrux7b7KA/SivcBXlu/+nbr5OImuGpuaKQgjJQghrsTIJyH+flWCBibGJKI6AgcXFbwwU+ujGQCGgfsX83XPJUGVgw2P0JN+VKJRJMD5h4i5TJ3JDj+/GqnKEVP0g0ZiM6OyLsdoaHpswtrXXcUqM99vkAtYtZzaXZXvMbhH9K+RSFj+NDx7gY4JXe/bUurBPA7hpic9kE8j1cqSLmNfnAq8TebR4wg3uAYUInOdLc6qay0NDQKfwnZF1Hz3l93vQ8iauL1Tg92ESCkd9pXtJet6MXV+Q12QC+q7Ti5Enb24CVRq4vKHwPR8KfWTUKhiMGPu9vd75wB09OgNSygv2HmO2JCIbA1w43se4PdLJ70xjOYZEXKSd+CVUfCc0G9RHiIA57rpa/HbyDv8AkA09z01IEpy1He+KjPb9+BaTe66xH2ESvXr6jGwyhT6MB6FyiimBmp+pXFYe3SH83EvZDYmmxFfMcq6CRHYoDKIvQ6avsQ3AuQc1SmxtEYxGX84Xu6+hbd3XjbOctWQ+jeg/uCWJRMP7/9vFv9ZQtSi2+iu3WxtWz8JvYjhcHP43K+8deVglDZLaSQmSK2V7QmbVwZCg8F7SozTkAGYzuSwQ6aqHgb3za3bBuu9yshZDYvBgCUld5ZFYfhAXUT42iv2uj5IdTTwsODx4iuCbA8TaL1KB1D1/SrCDLVrMdG7/nSotK5oeoNQXWhjrQZ35o/LrClGtzU5HKBcU1fjBgvdOJFoedEBAc3JOu7PxnlshGnfBvbLNJ8Jqq3nnqBFqbMcJqEqXa/KhoNRNCmE0q+1q4icbaZx6VjKGSWaGqu7WVj78sTREKcWKg57m7tU/C5wcA3gZCMTrUc8/5kpdA4UOymcS4277BAO3cczvRLXvJ70jzPQo88sT1odq7Hx9UOJOc18Azc3+sZiowBr2lVLuDbtHO5dxknUYPfQ/rwyZiAi/bvAfqANpPFOUBWdkaiCrehvToRAfQSoIQbEc0zfED0XQ7rJe9WHk5GjqAHIBwHGn6KkzI54cGYt5pfiWubTM+s7FzkfbsGFvk3YhvvhN5r7x2KYZ+nbAggYXQTOSRgIceggcNefx9hZuuKGCJUNEKQM/3XkNCb/vtezSKq5x2GRwjRW/A2yRaS2cSfKdy/JcClKeVH8+cgMZLYtmSN1DIDxp5kld49L6kb15qsuEzSWMpj/aOc1YUr7Kbgl/GLRcKydrSUwjvckWLB5Ikc8i7weJETcfov93ZPKfEFkvwr1HVnUgp6edWiqqUFCsQqICdHi7kwyCx8ms13shreYkP6u8BREtUn6cz0rPt1SMCNnk2gds00k8lSIjSPxu/B5seU0zOvs5biCaIiv5HBixnGUIi1eOd5kCRtXFJ+IZF7kBgZryuxyRO3TF1EwGCVpr37zKnRIwiTuMwZOLcUm76tKps/m8iv+2CS7u3gGgDLsSUwJPveF1hQNGsDxtnxJAgB7xGy16ujVWPZEjf2kz2mR85eiBI0XQNvBDtaHpQePBNCWzDdhF94+lokIsYsxUkBh4j44+hYNaazRfWDGFRH21qBLUfE+r4LkOgLwMXd6n0CwYRw5tKJVGELYQ7FWpx+CqI2UC0rrdZempgMUyDXWtxdMVW4Py3ZpvA+q901fq0fkYe0WIaNGEBLPxpxXqu18IBihEzD3LA4ERI/o7hdKdH7Kwp3OnwOUFWskUkTX+xqTKvDA27xHKacN1Rjhm4jqT5ycXCfw/bTyX3nwm0QV7N3NEO15YpgEp8p40nImJ6tJg0Ij0JWPnJWWWdBbL21Lg6VSFfXn1f50D+uLBxqT5B8UPEW5WrtDFFBqKQMRumUQtw5OPmhNmpFMBupnrDqLosmFmZdko+iS+C2tNpa+sTzUV+s1ch0HlxoEx+i39RQj8o7poZEyRZvsHKghKnsdn+hmDsIT7gUlHUxqEjQop3QD2rYvcYx1hU63RCnPwmzPkVGwHQYR1ChWBXNN1O44zzlz3FrzF+0PbH7Cqc0lpq0/HpMkWJqxmUPyXLe6jfZvaa3arhKo/ZIFui4XfCGupfRrY8uHtczBB52R4JwXELOBNzhE0DPl+fe+0hEG/EPGVBb+Jprjo8fmRR1gyc/96UQn/E9+oEGpWExfm6GqPKGW5rmrnGBhfLhQwSB57p7DVJzil6CCXZ9EPuYIr1MuOhw/pw2Wvv2f1zUF6MKHb2+21PQ5A5lfKVnwdNdT5676bbsav8DG8EaryeTOvSoCzb1qVhBX2dpbRnP2En298pgcKQPx8rzjmbzDF1dyl1Ryl+MaCD2ik+FmyB/mDvH3cRmfUqpe8Oz2ULkTHXFRAb/Nk/OfAsgSQ2xzo1MFH6hVas9hYTaVxySzRLUDkATLu3PXa3K8lijERPHVJ/QMZK78ezu5D8ry2a4WrSJOXCywpDc558C+bgEbTou5onuMHZQty6Px/jTtmDqDJWXmqWzwRkRWyLVNjG3AbRYtbSUihVHGYXYxKajJ5/v5lZSZZrOcB3lUjsGdV8FJZcr26WxP31MoKJgozFNmfDyX9msNqdOvy06MmxCgPdCKWRExwQMnZId+ImTD3gPGV3/1ZJ3dLacf9bEsoTzTyaVc9mx3wq9nTNrRYbjkISIfqEleOn3AAqONT0SGrGYBPpbV/uYQ9gTwk7xH8XkIi81QQPWRDIR9VKzxY98S4QcC8YRoGRQ9lGFqSl61R/JfC8k7Ac17lDN0fpu/pyaxskJBHabyFxu76t2oXJ9yWEi1qyigMYx1+XvSD6RNewiVHFij3VWY5n/O96Sl7r8qqN+IykKlvngeuvRAk0m24Bd/7lfSpI9I50C3t2aGd6wOUnBd712vw0NxhH7+Yz5dU92HFJm8scTPHzUYkEXUGPm4B1KKlkHT9/jMwX4VpCn+O8B3tdw6Kz2vWavxs3GrI+RyXTHXZPR4sTWsC0qwXf9WnycS58WWulncIsTRG9VaS4/xk4cvijuPlgjVJ8zPBvO55IN2kYSwZnNY3CPgA3YZq/oH1RkJKACGgHi901C5gcXTlrHF9smvegQbMBTeoq7wKJ7fhf0fIWl63FyWcAEcNyFrLUY2D3dl+nOIU4uoGA4t0s5IhAe3mUFyTCld8c8/GZXlVfSM3+Mli29HK2tu24r4G0pitwzFwZUAgc59dd6r9naT87332xglL4n/Su3ZQXwLGYkESrf541VnI3e68qCGEnr9eko8Df1os0JU9XLz2P5h0qlkzSB/8ilItqdH6csLXNDxVca1mNlo+UFZpS8kflANJ4rMVM7ry8WgPRq7dzUMqHUbH92eqm2qKc1qAoIERDmGV/nK/WZdneIoQ9vHa1kFkoUUscQEgBMBvbC82+vx82KezI6+r9OV/+ylAGREjtoHiJr5MKAiETcTUKbjalvL1hB5yotTUhPuWzbJSbX6wm64k1tHVq3bBTNXdYsh2nWc00foYa3ct2EVK6SvFxqmqRSNm5Cu7zKMl1kInJJmprFBd5doz6JubUjpdVubq8eCUBgG69RAgBAngiU9IhXgThPyLB0YMnFEz24KyyHMcfoqgmt6EYgNjpa86tbYNID18o3eLeGWRv6Bxd3cF6eH9MrJ+Ym4GjCEigzP5nATmFTeNckZN77OQ/8vfq30xHXJuIbMXd2WuaBH7YWp50AZtC/Q/NNCzXlwdmWSId5doIzjTjVEFeoBJkMz8XKk6nChi7cNokf+Jy206khJkk+QW2/H72EuqUUMkj5k/otFXJb4C2QnIflag50PYm1bQrBmdToGju8N3OAoJYCqU2PbOB2FEgJO3lda7K/+RKdvZGj3/Hx4AlKChgjv9X2YjIWRwd6SKlQIqbGPxxQZZCFqstF/9cG61YZcAPVEIkxQ/lf+R9zCg0xV+CbpMYLL5H+qDYvNZeUywPiO6N+nPdampXTFKb76P1EzAivhXq2PLNXlcZ9ZxszlpTVdqIiyhubEp5FI0LZZa7+HzHDk07UtXdMncB/YuSEeKZQos5nfbT+KxeFBOKISSgY3LBjS+0r1wshQE/feWjrVQafPfH6G4CiesbM63Sznv4LW6KgLIjJZc6LZjwTS+lm8ngxRLhs/BsfG1UoETMOyOJGiu62AF1m+TIwTceML2D2snVpAH3u/cqIKBdUBhK06k/tczaXLHzvpbijDJDWxo+s23wVVw2semSfKEDJSkisDFheTdoQ7XsYYCJDcfjvJOzWUaREDLdZCYSmn9QA9CYxqnWb51dCnh+xAW5lFXklu1lzecFyoeKJpMJwwzC4q0rFOmC9iRgUC3TKg1K04MkneqoXjo/Gjalrjz57u6nXXjJmyRn33B6rxpqhZJyl8lvJvzBN5Owef4OEf5LbNsZ8rcj4igS3kKwWhMYa1NeTrsFE2FGkegHcpOnbjF/30USOOdZVJ2VSd+LJjB3r+Mqnq6LwzBBC5/JflsDGbRzfZ0PLmLluRAbWEEAUc3N+QHwNu3nuI9EA834wH/wczjZKJKdUS0Uump07njE7lHJdyUgbc4QoSpoW2cZo7Js/YJTKMca4IrghJaitZpybaezGlQZUmH4qRhFkktxOCwZW6+rbcGl4f5sVHmA8AteNObDtoHHWv0HWTeSWe1PWOgwcKX32OCjwi+Z+UUViGb042pSsCkChwM/kS8X+qq5unHd/3jN4TOytUwyR1CWeyN+rrr/0JndNf6q3VHZOZM8bBFhKtjrbN7/OhxFnTDzB8hka+OYTcOWuPJTI5VyfazCn9phS+f79Ejc2EAXo+4DBLkxjJZN0NF1T0no2ScIPWPS1USfmqwMWbilr/uSptBD3F0wJS14N3KK1ZY30GnE8zI01w76045iXQDCSrM3sZws6Q41k46qCU1iVFP5AK+dMvu7Y/bRW1YfQ5FINaHMtptP+p+kjnIiuk+DibJ3rYoxMclFamIBj30NI3JkxmRIVJl+mngTO1JlpIn/HUsFz9Ig+Ahrwr7Rh/P5xYiA8fyDzobABBD6/OpCgkepMnahGUSRUECXU2UOgVENOPL0JwyBJRgSC9jjRGzFj5XpVImYfBu/lSfeMdU1onANJyk1aNIsXK7MVD3BHaQVQ0qB0e+uXVqKj7smlVWSuB8NA1Ka9uQ3IeImfi5c3q2E+ewzr9NvuhfTF5j/HeSqYRoNK62tjJjZGoPIvu7Lec7D6RPTqZ10zo5ivyVyMGF8xagX5hvcOZCb2aspW+GJFake/iXnJZzhVtv6Nr/0U/LB+g0/btreS8esGSoZhSbwyrley8sYKv4/Y1eAQ/orup+8ylg5S64jaccsjt7WoYQowYKE/zcKZxm3fzvEP9D/mRmUlti+sRO9GeZ8ChLH//yHThEOnd+fyCy1M054uujdPTI1Hfr2Ah2raTx0lWVEGs5Vfy32lBhICWUI5T2gJtZ/LrFO+BcnJ9oUPYDzqYSsnBUE6mmdHJKSTnT8lL1RJ2V4/U++8rYH5/dYd5nWzSblcZw6LlGyzzAUtdFKdiSegN4onBkZuh7HvORho5jy4rh+1Z46SpG05sGVetkQ5jEwzo8SCWkM6hOTE8aI25RLxIzPwKcMbRA6ccI4lsaHdFQviwP8T4nn1UR/JpBDepzMpBor0MOMdUo1wOovxqjzB5Wz2/pZ9l/9yJmd2uuVzUeQets3nZm9DE3P8o/fcyXk2vgLBi6stm20PpVYGBaOCvlfMCt7iCfaHub47w7PA61p6ZJKrn+i5/yBDdGgICrwMJ2vC32EJFn5Z9sqEh6bp6x1N5RaziofKAbu2bIfXtpeoboOTQyPyfsIqrFhWQ+DuHF3wOzsDPuXGwHkmrQnZRHjcRWxQDJZoKeJOiF025BByKFP8ebfQti2Qgey1rLdN1pHVqVlVSopAfoOdVW4DbuyO//Qg0V5vRpe+PSK79YeOMtZ72pMKIeoQi6zQPUvfYnw4LfEY3hUtGrS5SeAwZ+bGBz2+p89/Qf4wDnCK8lPTQwEEiIRHG5fbjbViQiPVbnGYFAuVgsvD6gJkT7YkzJjitJObBWbVrCE/Gf/XKXvfG2PBWwDqhm3TEvudpCMEo9GU9N4fRI6VdJRyCEdAKHCpQNebM6yx8d9BSUq06DTutynhY1deA3XQTPCocoEiq2OvNhTzINa7qdoh5NhKB6sRQxJv3WjrEe2ntHArv55wn1vHZWKQFtQo3PvSTYmnPaLARqX8SOfevEp9t4ktTx+V9dz0/5UAsG+v5qtGprUsGEm/RRNwV82qOA38s4By3gASnUuPHK2Z1LjhMyEnoHxUoMYBfSvzkHaadZDEwfuH7FaUd48xFYHaGMJRh8Q/oSP0JhBGjRWD2s+IwUa0XxFi9MaAbwgNoI1+nFLnQ9C+Gn6uQXGiXTR5Gcs6MWc3TyCsIflTKp6YAuLDyczmvK1AmE5XONr3S5IG6sUuWWRvqfEtxQPCRVOFLoV5r34p5XGsD4mvImDtQn11EaHKzU1uFfF8jEdRpmJ3RMxn6vLsDfs+PtxbsXnrZPaLOS6eP9wfN36C55vHyrMXuV/XQ1NEK26f3nzG5RmyUIFySrG86KmEb2GApKMHPu4FGZZkQRq/377osPSPWNflZu9SSpN93kM0jbhBXtaBDNHk2ger6M8waMvhfUeV6a+ejed0KWZRkhwfgXHV5IU73iDB2A7kXLXCP3STPN4eCU49LYt7WCBnOq12lrxHfuvjrduYmtQ4LLScQG2KHLkMnGRu+EQCv+cQ8ptdUGbjOmW6WZ19JmiFUup2ejBcZ0sxOgPhkgZ5GgkWJHkeFfGalWIVpQ8WfF6Nfopvu1nqnNlvlwq2zhcZ+qVs8N/ROYn/3zD6/ghr5ey0+bGp63B8UXCimbYrKZNvWs9jWj5V4ikuf1nYXuzOpDm/1VQVLkGIrEVscsQ8tKb+J9FA5+FiT3+mOo2hQnua/6smRqHQkhQWt5VrvqooYN1ovo+IX7ISj52lT8TMpYg0rqPUsml0Nbzw4y2td5xu+4FzRjGFwhcx3LS1nT6lb+TKUivtQWaMq8EqSgrmd8ZNaTPiYHd65vHDPYgQkzgk+ZzkrgkVIZbX+mu1YTQN54j2AIJHBiiprGdx+4njlcrvo2YmNA4LrpkJHCyX7eSSGRsnODmykC9YTlFIOqcBmcDTE2alBM91IMVFkOQJQnfCaR4Bh1cH5Nf7lzHiAMePYKFFlXHHCYQ6pT3FozoatopiGY01Ml5jqbrdqMz01RR4I3dx9PE5VAtXywxjwJA1ecrqBLH+6wwoNUDolU/R8eyHKGNi5CS6QODg4lQA4AQUAYIp63Fn1Fptnkyy6Hm9LMD8gwlAHaQIPELGuY0epb1zuPEObK/TDZg+crznMlRjyBTzVqcw0LpfvEFx2jXj9qckZ9YADDMTymoXMuEjpoqIc6R5EF/4ZPCNWLK2zRukI3HKaXK7ZtC6pGGwlKMWo6jn57FfHZ/7R6DpktZY+uvFR7hauahN3cOUKl4Ap/1rfppCJe57JZd3WnnsU41kZ7Q7VY9enZHPO7J2a920uTmq+eeySEpdAuLAc/eXtkK0NS9LMRPkOTjWlc4cPrW6hAsGeIOdimSzUUt/SloLbAvkML9pDkEFIGm4SrHfofaI5guv6SivwWAUDDStjpbXc1Io1MFHB3CNZyaB3D5QpweNAJtS7XF3Ofcf+ZlxwAbmexGTn2JNC/A/oUka9ewWT3jtODiO6cfeB1s6y82d6zM2OH3ABEW0GODZVtgEfQilosQSeiYkYbR+xOoZDOyxC5MKWlZMzurIkEeK74cH0stpMNi3g7OUvCkgB/VbYsZsv/tw3AMKDsLrfQk2qvx40UVq64X4rviMbkP0Qva2vIGdqgAwDVtCcPcFa2nBEWlSKid+hGMt1TuXj2e7ovcnFqw9HzAz1zwnARB5/QYi8xrdbj2dZCbjAm21kYyx3SNG2//EVQwp7UBQ26Qv6/fIdneG7BxpE02pB5Vby4XU/x/yBjep0LVqJuII9Cmrt1BXjl3BKnwIvk4vIx+l4vLFjQYq21sG93m2uk4e0bRxgwBSo8o1rFjSE8V8HY7Uiy7dzrf+xtNkgx/vhlOXqOf2NJMvruC5q/j/wsvcU6inb7dbHHzplhxXwGVwhdmD9gG6OpxVAIDGX92CaTai8HShTKQVoMay1z/DmZpxaLhhZMpyPBn+BVi8iqNEOlwP8B2UQd1hw6fwQGr9xz6wLZczcpVq41SZKEQ3JUN/7CbR3golEVNfJYgNUSAoi0q4DUvLrlMO52zTDoV0kt6aOSf+CSCmBWxcaTeYQEb2n1vAamYW4yzGoUzQjfvS2Wz9RQk9P+qV8sIOg1az+xMK8lZ8a8TVHIL0/3y1fDjsanAc+ZZwlDCeVMooprmk03eCDVl0xSADMssiWmrO8VKBkwDf0h9tEHLDME1TKwzJrfpZ2hRVLFpiPXFPGGDV0aJw2fDVOSYhnIzLiHY1pT8Lk3jYbM9F/ozgsQTz+jWuwDFzHxST2sjm3blXaAYAjgZXFSbcwRobpKPjuv7fiHFoaVZnHRVZFsiTLfLrdM2SVLSi1BnTQDLt/VKEpnexkfhHTmgn+kzJQC9fmwMkOOFdG47H6KQHCnB+6jZ1agFx1qRtL2BLVTsZA6lRJ4DGhWhx2Sy2t4SX4rG5XcQOxHeAWAvPJu9LFe363QMtUsiIHoaNaVBNr0DL4CEO3VrgpqvBVlLfsTqdq+/Gl1ZRvewb368glRhQE7bBzQVrNRqCvLD8xfyWXeO6YOZT6fX3Z6DB9/JV2uEpfXMJZgDFbsjoVeUITm9D2HwAJGJkIVMPljmIxmHv1+pHxoJO41nzl5SmQsQjTH+BpxQxdfOOx99R4A9MxjCzG9evvJpuzV+X9rSGbQ5cIlM6IrHV/FuOP2784VuR/qihm4b5MJtzyJ/+k4E0YP+ZGTc9tq5zQQFLedTGujf/cC3thc/J464ffDrv4TGCKiQooB63dLdKhyFRvlTjN9u7WCOsRT8NviATLkN9XxdMqq+VCbnEgoknfVQSumVXgU+H/qPrPMLr8H/gvisp3DVFXKViuw8igO5Y/D7QXxBSCr0W6uZzlVSiOCLDUrQOMnWaJ4m92UYlTcuqCfPnzemZG5WjID7gFnmKvVgkDl9ChhucbdOA2QZyGw8W/T4Xq4nYVKNOAzS1ovjcUBX7fag+rz/5eY2FPPRV8HWPZfj9J9wg4RJiJua3ta8OudH9kkmkVZVAma/Th1M1g01KdelPonXhSfE8VhHosPB7CQ7LW5O6mPCCEaadRNqBEVYKjmQjYmLVbc9uTsGXemnAMhuZe3nUtv7mbUMcZD3rqdlTObAfwNMiPR7XG3/w1LOqMBxcJCJ7LnMo6RRuC7cEpMxe0Pe7wZWqR9hAC0+j8nRI87Dpd8OfjpkQxJp5lgPfPBGr52VDQ/8gktLjfi6glxN2sb9Ds1R0Yp8QTmVodToUMwRM+PHLRpLzu9rXBfF4y8D5gSDHdJHiHc4bHpEmOFgQgO4y3bdRpsJ2PwQKg2AYxs4tYdhXHfgHbVAyObaQT+imOUphKff6EhwfI+1brX7NR9Cg1rk4+eKLW05KnDTNYjn0vjfVRuoSH7DlXgbJdTYIWUZOx9PUfNW861XagPLOr1Lyj9IffZDgWIWXGO9FOFx7DTc7EE9MHvLBTwi2iUCWrbjSVDot/jZ8Cv+WaUGtUnNAlnniisnroDkb6yaH5nM2mpBCcJei0GaO6Gm494m6w+NKQc8fcKloL+9hV2Vb1dJe2r5JUydelJoJk9SkHVP4saEUQ+hka09I2OBPhucM8Wfv5oWcUk2+2ljH56pIQGM2dhyNxcWUvGgySYCBogTgllCZ+6bUOm60ygdIjiZylJHT+6ynLoVRhh0XHSSPiU6VJUTLxaKjPjYNdkHgJxZo7o+FFJ3NHn302boaGixPOrbX+EoUfQByX8znMg3h+CmEXtVaK7W+TcTrbnqJFc3cZ2Lq3no5ujPYgj8lDtbEUAYaCxQFOv11pNiauHTgCl/tBkhdWtdjJl29DY7SVWAVrVV4TarMlXcZ+lpSVGsZmUJYZ3Xh6KDU5VN6sZ7OU0O+P9z9D9ZjmDH6B/ytqDhdw+trnsQ76McqOexBNXwJj9VPOYmHlcU3y3SWbRIBo4/NDIOD0pYseVsADLO3dq6Ehg0ltERO/0wksjZn6q797FNzhZ5SDqL86TJJcfDO08f31bW/Q6RQfMqnRz/jHLArF5uEPXnIRfnOFHhZjOsRqMIkRjetUg6uVAh+9fLLNUFS8bA5idAz/9Ggj5DSXmXQfVQV39Dseuoq8DSW18iTMnzsVgFfSdtMBlopH2w7SSMIeeLRNYPIN3ArO9gmbU3iFhyXlMUYN0/8zHMZYSoNHRN+1QQdJrR5V8nQrrO/W5buQgGbUaUFDNREqEYNl1LSgxUXGTGPvhtO5ZE3zZzj0o2apgnjpYppck8MZ+/7W6F8erv01xLFMrZliVvo4e++wU7MuKY68yuiYawllmfUZaToWI1isS1UtJz9vlzip4c0B1RcDBNCTu1/QNETBNX8LXa3RY3xF95djtDzpVvNdvAj0eDPu7h/yj1TKJX1zHk7CJT1DEOfSfKXMsoUE9Rf8Vadums/RXYJWtZN/ynN4LSh2BerEqAaYBXlV7g9uX9JFDEUOvPxAz5/WnFwsBS6f5mifxmJlVGopuSQPvPw+Km8nnCRrhUlVVWzfK+7jEjZC6E9JabdJ+siXMh/zA2Vr+ZujuyMp9AS4pS9J6sBMCNO9P1mJTMzFJXeu5Hke/49lcbZIkccq1qcICq+i8io4eN4MxUGsvJHrfn6a3q4oesT9V4IDiY0KeC1Cp29xe/E6IqxQwRFjSSWTkFdC8OnoQkcz6DKz/lOmCmOxozgHDYl1pBaCFZr9tyYXHwlfKZg/wNQKw3zyB/4weerQ1M9bLCUXu6338TMsLD5RQI72se/JPbgkhAPzQHc2xzk/prlmLFC3l8cevzdG646Xw45CKHDwEHvy4ZjzkkGxrVc1FmO0vt+wIhcztWHb8m+5/SRE1vgvcZ8vPlEDkc4OhQdQ7uN2V0Ti4LzDjD4x5EV8PF/QEhbVRBaAfMF2T8RjXfW8knwX741Rnkt+qyI/Xaq5+mG4VmSubaKR3i6wll+64+fWqIjNBXp5V35ea4SiVcTjqPUupiRWmliBXt1PX3pqkEFc4FhdudNownLbitet5n+5HGJr4wwOnfcgvXXFjruuhE5vWFrJ9US+mAGHj1wbzNg1sMAvAvuvtC6gBGyCZht7cOrnArtj2zGnm4oklN/yV+bx3QG+JGkUSyXbjJiuAxuWaSDVlCgdCgevD2+zheIwgnKB9j2ELzvXYPfPbZJiS2w4oHxYGKBx1GKk0yR25cGR9Hk6e/H9dRNCgLqo3Fs4HNHUJlYn8e1jD0JZkGOZtbb9vAkZHuskzojv756g/l8s2ctKHXwi2MDFNtvJQY/0xtyo7jCUxkGRz7E1L856DE3tjE6c3sVFLLEabUycTIGypQFNyME+SDWmZ2l+Ip89noCA/R46WlPgNWvegv8KYpVFXKG1xXUcMwg18+2j7owFPlHxTuA1nnyDqKmDN1HKd4R4J9ruWahRX7vK7weQquRTAmtLumfX0bN8IO04jRkFrXSqws4wlWS/NRtuBknm8utJ8v/n4WhNsMwsveougKmmLqfCmih+Mfz+QhGN7k266NOji8NsBFbDnPz+WkopkqNtC6EqEvBT3eZJlIoFQy1Oc/TA9yUTireeTBFBGzk4A72S44wqCIv+XvMji0cilpgFN8GBjP4o4lzV3GAiZHaU+0+XZM9jg4tsR4uc9kvn6IGleb/nbOxvmlXjOELm4JkQlmh3fPhNFQYWUzHeCSb/LyR9l2eA5OFSepK7JkJd4lVXkb1SN0EsTokQaIkVcZYTBDpBKVChRBTmuesKTQm9vCchJSnv3yhfblij0IP/YfkImpdyMlo447SqsgqvnLryO4AVTh8tuiji/2S7SfZdvwwcUn2XMDA9gKoik8YM/v/PXAYyhmyPuATav7p2/WFO+KqUqJkWWzs8Sl0x+5EJAmtzjR1PKK2mVhEGy0gE3pvwyiROH8UelafolxqUyOv7AWpz8GwrHshSsi8lnIxCEKVdJEFNvj4NevfCR44uBtN8fxGJgDFynRh9DQs6afcqQ726KofmV2H6Y4Ac7RCnnS3lOekOaFVG0wZp0WqaSwxVsHsA6u89DaKKtcxoTjvw7H7s0vYbGtV3SdVxpNyzddbv/CZd8i6zdL84Zn5VzzYkkONMIvDfBKVFufOaXFRr0C9T8lJ7iuDK5PywsJmAcKCNzaeZpr3rg67Tm4TciVpO5EucnSWmYAdvRyulMU7TuB0mOishoc+4anDqnV4BsYiElmSYVJjBa4mnpSTvqPz+7eSAG0dSIA6wUPsAeeg7wlzXFb4pOT9ApKVpLMaySqEV5MMReUfX5LQQStntz09ejnDBhAnVv2ERW+hsbVRJ/WGfckxbF8GeLhSEk92sQbLFQd7dwA7o1VjY4N1u04Ovq/DFKs3skK3mG0NdjaVAIWymUueXsfZFdjfSmEQIVaKl0tcma3ke063o2qOQ+6uBtZ6dDJUkxNOmKTp8uWSBbtGasD2GPZbjcYidbkj/stbcjMeVRsW2S1kYz5yATflYGeKloqaT0uxNlk/c/pePLXjRGAE3X8jBtrjkkOH2CpXW8ar8zwd7TwNtZgvDYchqeBkV3UhvbkVVIvFzar12ULPnzkuSfCuxdTNyGTJfF8W9A1rZxWifTzYXquoYYG2b5u9XeF5spGf+GsffHHZFjWYgSVU4zA7cUcrwjYfGLvLpwxVBojScLRcaLTztB/lJNoP51C5tPbJP7fwSipy6/LYc7wQiAP1RPHDpXYd4Q5mJTbB2qq6ri9Coij33MoeIGPULTvF3ke+Lpk9OucVCPKgGFmBjNBWhCf2/irfbR2TyIfcqAlXW38pGgH6OIZYJNxqLG9ImZAV5G0S/GhNPH2xHX8oFUtbjMzLzDmSiyGbpg8fZVAidXFzgx49rk3TKSK4cJGTixVnxPzNzd/kdkosFKOHjGsSV6d2pWUeoOfQNsB41C+Mq9GiMius9SgHOwyC/3TQjgi9YM4+VCgUDeNjM1ZTCiZoOJ9rYAjmZSsXJLU7TKrKSI5RfM1T1nPrY9wfoEXD+IfbEtLHGzvJB3c14rHZ9JCN9VlzqvkcJvCCh6vlILeFOvIl15ww++30yDCqhEKBUmEZJLZ1D/g0tcsB1kgyTCEsQ6zBGFA91jsSg9UtIu63Jgfw6VmqspG22mFCbusvqTrjgc0LJVok+mxv2ZDJ9hol/4B+J81Cijx7+USOcxwE4zjxAUF7AldRqMFsOPvBOXZm0Spr//3s0QZaghjlTqqo4PM7groelgAWmkjnFjSEWP1jCUWuxGT1jpF3SLn3kxnfiFTS/TlKaZVJ+E46UhqvAESD7Ejf3MK4ThMoK0ioQRuattH/mltiTkDiEswBsoXu9PC8bv0Ojn0hmAAn3gZnerx26ajOF6LO+LmPoU2bkK6SnF5iPt39xpdxa4uQ2NvrMzOWTPOadEGzzmxgj4Agr366ESca7dMptxjkgSoWTaJEbwqfjQbpVvyBU03n1XoZdgaxKI9Q6kcJpDxFRPfypqTr3GJfDWSuNyitNOMAzpRJ5qKT2N5oLIOQfxUyBnxjdmXBFJ8Dtfnzw6rHjiXA7AMvqItOoIMRVfcqdiBH/f+Eu+vLtUKsrqXmlMjWcVAcOJ6jseBdGv3kkwSdb5qtzZRGEXLqQTF6Ep+D8tMv2QPYKDfq9AMU8hJYG/OEvlBad/s/PoB0505jc+9oikBkHzjML+rbtNTDsJESqZNBxIsJrC6/70hz8Y906poqavQfM2z/osC3uVkkLhv15JLAjZ5U4BRaRl1J1SdtHpVFwixw8mCnmyDjO0I8SykYyfnJHCeDnYBQ0+pnlRxQcsK9GOvE5VMFgSoHJF45wcgmJeQGiz3Q0BnT7MI/RStUs6Cf/x8h58t2n9AhwfPPSidoHJ27W6kBCp6N9nMHNX43l0xuJx+QyRjPni5Q9UJQ7XHqJQy6f9RGui3DI1vOZwrWznHU3jIMaojenXqQaHM/Fa3e8CkEOIqcbW9C3KkDClhjtT74fPrvNp96ZHHE77IHSYA4ytBkMTU+kTPqA9e3upJbb+ogST31Mmbjx15NzZ+FORCeozKJfPS3FQ830yCmWZl0KGP+KG22Qa0IS2gpMdcuQg8hwW1uJcZWb8uJnsQLN2px55pkvuo/OpxvbvlEwuy5ccGuFdHuaTXIL8FbFYqvjeVMI1inr+5Wft6U5/G1xM20wo62OUHFVEwP9bTvHZIoZE0Vn2YTWvp7geWBt3Jh4AS9gd4R2EIzuNLh1s/5/L8HNg17+vQ6Qp9dwE1KALjY8tUN0lvbyRhB6BO4xiKHXHPwfdhY0M7TvZ0iPilY0WauIXtTZqjdVfVcYojrgJV10qzkQ+dGdLITo5J+OHhmrQ57JPo7XCYGsYfQj1HffENwxKu1uo1XjSG06QLlyfEvvLdiN/IxfMKqBdIpqpJJFv4bTx6Ednl/Ba27dIUAhKIq++fQd5eJXwrHWY2jI7rDUgXngpdTtumJEXkc5yeh3IgGTLE8ow0zHjoIUWWVYafi8eIcd0Ju7hIenGdcE6INyeOLhEe3gD2zphS8eFx6j4M1xuo5ed1dIGlQhnQh6Nq+iI+9eF1R3C9hcGVEN9afETTzm9ZbXA3t4hO+hilXkvsVHfaI6hSCLXQ9nNpkmi1j9WLgO1TcyLoY/Gk0Emdt3HnPXhop2vs3ybVB5rEMuPpGSiKTxXcox0Yoi4s/BaBu5OFhIegIRYGtVFytTLx3B4bKPs/T2cR/tzrsAeyxpqesUEzZFvzY9+W+WBbrwWmKSeWDweQXbJvWsMQ31KP+o2wSEHbfLBMA1DglJYqWXPMJ/M/Nwi+vhH+qYCGDXWoJxAJEHL8PQyzGnlyEFEnZokIMdVBu5Bf2JLn3O6Cnk/l1ekRaMmrndMTTp1Org9ePQ5sq1Di7E5+BxvpziyZzXmu0jSIq+1C0b2nlMdLj/QGPr/cc4WsYpIK6OcBhnENF4CU0Po9vOIlQOR9S1we5TqACdgUT1PRfU3500q1/TLbxoiq8BHzj2OqRvIJqN092Dra6w/QhnpNJe/v54kUVLSqESqFmclxslodTg54hoRJ6Pzbedn75TvfF3M+x/hgOSjkg4XyMqQMsGbEw7qk8n9VJTCZfFGc3yjb/gqpmBd6Dnsxb0EAHTQ8FhNQz3XA+xOcXCn5DQlpq9nPhRhEQeXQqwJrd8zwsXm2HzVvBkm5YKrBtbFYxKvch6ocXZMT6o4BgdWK+TQf1CSro4t4gfTRCS+vcarUVirCaRVzvXwLK9xA92plzOqVYeiENfRNaBumXeOMDMUNUnkdT8vD2PjxJjzCojp5V740ccpVd/n/jzLTph7Kw7PBldy9zS12dqwjooa89s8CL0ddHS/fDTg1UF4Vc+2+eco7fycEf5c6+Wr/1IPxlrI0dw2kVZRNTO0kp9GEErtuqar5GowY9c/5TnfbPHwSrHUUyjvviJGT74JrTsNlLbOzpUH6pJG6HhL200NGXaUXoTAxzxqS5l6u5x33LXk7HThcIXd3X5sjntWmfZSwyNQem0VVGM+5a3T//hiO902EGBM3nuEjpG1GJXKi/WVPnQ/laniAopBEhZ4PPmKCNKE3l96yyLqXHTDFTgsAovT/loy2kChDwC2qo9SUZlXfAgExMi0cuV7efr5tbj07EjW9Ytr8sd9xnhitNu2DGflS6cUJp7jalHwzbABgsAmZahzo4nWdHJRky+4G8ZhcQYIwbh3Qewhpq71Z//Ia5Qd+KvGq4ZPHZRCa3yD8ebeN8QoQYtfzC1oSaoeHbFrZWzD7gtn8Yq1YjmBng9sGu2ICqdQM8DzDnlcr9fT4G5OmfzkAqY6kGY5EUYipV0bRDFR6wdquMBBGhGH8lXJ0a3hNaaAv2ZnKd56pZ1nam5NYUSs9qaO6HUUrHOo+8PukGUwohJcEn7IgcWmimJGRuA4wbTPbtz125k3HatUu97WhvzQ99xFcTlmzbQ3KGAj4MpIDkjHCMNbW3XWpwO7ZtUzzMajAFZPMRLt/NqNzN4/2DIdHbVa0ZrNAw6ob/ogVPlcRaX3vg+GyE4LzSv8Yu+uxSp/iwq2BZI/kggqav+Ltwl3Mp2wMU2orhNNlyvwAY3aI1puoabHRW4R3c+lLf38wL1YLFMkFm+iTsNtTtwXgGX+pxYMBtpDU2yuyH+bwC21+xeXQv6s3PBRO5hNYAPYkLosLrftjhYbVWWAcWJbiP05so5NBOr+t1Byssk8wzLhTy0dQBfc9SdfufXXe2kW211MYzJARlT20A5HCzR0H0xbDTqPdjaJyWAGNf/2AWVpGJMXNs0GepTFzsrhS83HHdd1jRgRNjdI2tvvcvGIz0wbl96UMqYkL74tfxPBKDc0QvaLzI8X1p1JccXZ7kpWzjfnQEGVEhz8VfcgcX1+NBNywFmjxSZSumaweGuWLBWT4xgQ5imxroIR2uTXjjkQU5+QI9prfui3FAflyZoMYSvNdGFIyXnnUXNTTA5gi5XziDE+DEjRlFcHAbWGtj6BP6zMnt2nvlW8SgV+QZLiCXMXoQMYImufS4ExigW2GKoAORJwrosFTQEZQX6iMIhZpJipC3AuUSojUjHge7RSoqR6FiOj5ayZ21/iOm2Lgjmix7U3byLxFwSG2WCrLBZsshRb0b1zdBHu05kovYeJ2lpzIvEiSSi6bDnVf/VAnvKzjBhRDyeEAEatGFyTYPtdOaGX3Au+tbEXnkSKcekkp9deSjg0PMRNZMSGcLz1uyV5jflvtErkrzozlxWNSNrEhIiUl+WKnljjr2nwr6YHHOYwdVCRuj27aThK32XWHm3RZl9GY/Rqs/7gYC2vyWnT4pIPS2VVHtMpZc1Br2nDFNueM44D+IOLrs5TQfbyUrguW8d0XSbUPB+L7aAs9QbTJgXxdm8+wuq/9AGRD0WnjZ7r0wuzAKI2wL8hB5AcSybmYTFuVz8gM1kKUCU8pXz1DTnEl81REiJXr3F0oZWTupNjUSNfDd40Ckw/hMIDRPjgieUc3gIQuKJERN+pakEI0HueH6+5KafqOGi5EmcBvRasro3JkHbK5FoTvZYpFs8MA0Cw4YhmQQxbznMF40st24zItT2B+4s12xTHBGYweeBGKUEPwCWFO+YyfzVf0dMgiWIfCIBB8QFJDFVWtuh4QQJqBQVVihQAJN9sS4Kx+wDvkuS6diySqw8G75++qSxf0Nmp2v24svDmtH3GMc1kdJ0KNC3+8qVdVpEuyMFZnPDqeIunIi3c7u5XcM0XurKjuNSLPSkr6rA4K+vy0BTDQdyxS/EeyyrSR7VSjUgZ8bFtWGRfxAgyhDh2yN8M4JyNYbTLUhquqLY+7Q5OHj3xHw47wjW/SXpVT992O/mEoIsrIfuHV//Pa+pS9kkNZoH7BFOKYUJq7aIt31LO6nL27JKKTHtL7Gc1gd5X2jf7+imR5PDNLl7Y2E7GYdAbPHa7aNfOLmYhGF2KwyfEYf8Ki8o6oNFF/bVfd9ljNEHxy12N0mxanqVuZWeigPjqSzJiPCAepY4EoZ2IqGCn+jmIj5JDZJvBX7w/b2Q164UHjkC0A44o9US874a9VD3BqbpceXZ3EhZFrek7w+a+RrONRNRbiJ3zaSz3Edup3xHXFmRXbaqAeNISHAxt94s1eILPUZYxDM0Jhk/lOo0bp0M+mcqvK+IxUs48M4+bXBqrutzeyK/WyTXust5Cve43DKm6jpC9F7FdkHYUkqMqRGKV2U1glVvWCoixA0F+FvD+aBw71Wgst5R6nWtrr8Wj5FVsHNIVPjj/PfgSPZOdJnvgftZpJHZoJ3kEf4JlUECJHdaruz0YmvCGyoUjvGfqu/bSouylw/FyOhR5IT8MJ3rcTowUEN4iwnn9hHHwcT4r3aCu93WU3xWp75zqZ3zgI8pWyVXm1JYIKw6jkXSWYuRzrHcoKKNWBReD35CR78TDA6ojr2UIG9q+DqAy3xTLy0xhNhea30Os7GiBsUxxIwfspioqZbhlmboBpOtPMeMY++luAHxMOKiv7+jqHEaFZH5Ap96KcV8sd97qHda/VKJJb8xY99WsJN+s7VAXPktlz49JxoQh8wuZGiQjTaXOOsOAQpmKgFgAP7kVzD/j6eW9hYFgqgt8k0Zu4Yh1hOqqqp0IQoVNQsAFYPE4/n+h5yY9/shXCpOVYxoCpul3Ax9vNrV7fYNhX5SDv6gFUKW0n8FmUBfuKqFZXuV7n/kU5qIVCIKYLaH2PYThfD1Yys1GWrWIXAOsKrve2cDgwSCBbJKh9s/7DJrxmRoYhGdhqb99DwM5mdq2eezAdKZOe7BCTK2dYPXRQzpVqZQBm2FdJLXXJp0buRuhRKQU7j0OW27u3CSc/Wq1yLwsabTinDZCTSBSfHLYQOVDlBklsqU6mvvmBUQasY1VTFe2JF1JeLoDLSMXJfiT0PTbzXPTcRIj67oWZFnqkjfrsOHkp904m0yVvve0MGVhGnT88BVl2keCMpacyJXIm+oi9ydSWKaKQrQqn4Rinha1tZV2cAuFDeZXIpWG9U99pmDekaJ9OxA91O4qARFEe/iztiUJfQrzC/XD95eiO4N23btxdZjLK46iRrnTbi/YkyCDYAc7vndOy3Xx8kDGNgIrEzcFh9xtXSXmeqvpom1Z5TwrhPvv26EKPRTx2zW6v2Qish/N/L/6hFUnpKq/N7CLsAxV25hC8aEZ/xk+s1cIDJZoQ0cjbMZMRjXmCZ8x2w8iMqIvCAMnqfOq3msn00GwMcnfvbFHSdKvLyT6jjewmqtFCAv+SW87IRVbIg2bHtt7/nO+pYo3x1eJQHHOL8qXNWEuV1ky6CKueJkGKxfHMxwQo7Q35Q+zO16oJVrfDnNwuai1LbepFpNE3fRlow1TGCHR7BXQskhBX0f68Fb1r4uW2e7zNez7OsnD6I4gpplXdKEwOutaFmlR0Ry0D3A9rsn6iZ1PBc+Rq3Wzz/9wN5GQ5+GoOXtxg7i4EnhDbPJ9kX9g12QdchZl/5lfcV5w6FTg+XG7sn8qmJ6VZ3MS3aQEac5QADy1yfPBnc6Vi152Ety/h6fXUO8psMfI4tR4jSCcldcU8Wwtb3pqpXSY5E32RI00y5vLJJtq1Ltngz3FMPGxGOCXjntUtnf/guJmPVYN9lbsZsJuRxaoLFE+EYE/qhK/xvMKnfkyZUCXPIo/nwK/KZW6EUDKySuPzdEK3vBDMflaUOZzZMiu0IW1z/ie/Dc4yOVolkzYiVcYqAJirJiMdji7ODI+NMevZaNXYGih5ILekprNSjI2FExZwc550OLa0qzsM1zSH7Bk493L0s0PSC/UawV7kJwgWTqbPSTOEdFKbVMbnQXqSD34kf5eKd7pJZ1zAh/U1yo2chByepMZ8Lly6Vq8VpTlYv+XjV9sOQlyZqlhfPiq6KyHPmSwu8Rh6At3gZUPDaGFi2gZTJo57oNrEmTcxG6+iylZi4t+9JTTzgPgdS3XURPv+IoX8y6dU7yQKLjiDJfYbMtas13BMjeC8d5o78Dw/VzHv2wtmIi7NePk0peBN2DHZ/FSFrOJxEAbQJWWNQi9C81UY6C8o5Lmo3NIQEoBpOut1lihSTjfovPICEmbsTc34iVr7X6OKWvDMJZ+nSplwPf+sngE58uCuZTbNd56TFY4ruoXSiS3Y2vUI1cF96eE0hUeAmdWDUe3VL0BHiAJr0u41qAyFiVZU5dQgJnX0PMBHXbT+Hl6mc9aTc25SkeweuWCCjij1yMo0dUtj51kzHT1CH0ofYDH0Ee29e2rh8h4u9g1onUTdwUo+brEmRTLtk8ZQp12foxXkO84dKWaHs7tkQL9vFn9AGpY65ZTct5ucOr75vjlulkX7JiCYSVKCfyCkAOCJCV/T6KIL3riiMiuioQKLJUY0JElBSXR6CXoi9JYaaTdNRZp8xUUGh69GZ1IYYeWYwKUvCoHgwkhW6P5fTb+O1zTJGVH0Tvk+l/QgyVX/z1v2VQIoQEEO26zkzOQhCADYwGNgobbcA0qZEOUbQRGoky0XxBXuMO0w3b11+9rxQU/tHFQgWk9D8LS1PCRATlbZKLVdCbuQ9Gg7nFmw5xtxZ2cRP/6aCHoBn6Z9qK0YyxOypGs7NZbFGBSUpiBjnt7v9bYwkZRH97w/PbUNRtY96V9m2ZsfgYDFcYqH6QpYHiVbwubZeb/QlqdZvm/2OZTLPNoPg6giEzjF3hjRtAWFgQTE8YK7c1zv+cieVxzs77yTS4vxy2FOLTwADXZKJwvdXKigQiHFAkkQFzh2sJD5WhjpDThg59D644+QG4QMv3dXVihRDDBrfcsmocKnHg8oGjG5lfabXWwEuogRPGlwqm0mWTmeHCTIN4EPpQJ1eanR0shUO9CLjbVAwYIYt20Lg0cVtbMrnFPwd2bsO2byDeL/MAYEbqwMulPIH8i63lMxfIXgwVp8K6BvmTxmxr79S9rNaSQZ3cEW1ZU6dc864HPPf7Z0Myb01juS2NrxGZLV5q8VsCgeVTiVVxExwA7Ijy2vCeJhV1GCL5DVjv1sXO5QSzJIn2qpc3DqclgHtRI6m9VppSgNC7g5gm/yLZuOYPxwy4XUxKTwPXmmSZXQKDLJBKx2ec3PSLBR3KoDCxyPxjWKw7bhFQsREfIPSnwsVojNMELciTkUZXg8zKdkq0KlsKNbdGqvBN8v4J8shZhrzOiOLaVx6Z05D4H3reHbAp4D7rJPVckRqnN8eFJYt/lrFKDBb6hLf5FoCSuTL5moQm8GVbYujIgzmsNI71ns/EpNMgcMftx0w8+5M1OwBb8TkdEpDlfodV+sV2pixV5Sqvj3lE8KYHdKhg4X3oMc3A0tSTgwt9+J/c+RiKP6nvgidcPWvj0Fptx5McwsYdd3yQp1JQ28nAcXhI6G5WCD4xrBMCYj/BWlMu8PlWLK05WhWvyuwKicRd0v48AJGsl0BaHQVyaTk0NZ66ih796GNbNgnvtk6b1WEqtcFmBxrPpAiIVelv+FENvV6/vGeS8Z52FE702X9W18f66muimFx9FY84XdJjDsmge14UcmZVvrHQG9Bvz5oVWIUjTW7KxX2AAAJF1bVCGLi9F17ocfZIMkdzF+Prz5hdZcogaG5x+4fcTTR1kMTvCbQWMOapGkV3/pqjf1kCvv8fvvq3YQmDTPYhIbe6cZbdI328vUXNU+FcXM8GKMLD8p99gd+AILjyk2RD9nE6lnYBjpkHvanytdJDz4RnFvVHHlZ3vX4iO2nwJXQ+5MnI5+T2n6sCGPsQq8l4cnc3StDBlyowGv2y8GQlMYovhJeaTJfoSqNcucBJO6zDFSN7CHI7JYMx/wYmUxkWrz1RtcCjYmJczxVz7+qiToelxUHOo67TqI5JmjEuR4FSPcnaFOmAH6+8jVO4QWXaVRYqxtnbdxuFU4LKGawd/68DyHWFRh2hvjawWyAYkGNVmokQsPE8KxVTk76wUomauffdYp4IZ50B6BoX1nj43jg4QgOKCA3Bvzo+BpW6ixfgABUv3bCReg0SSitO0b9Tlp8jG3kUTcKLEpyewnezDmD6L1qBSbhtcevGFhOnBazP6Nk+Lvj2zgv/gDARmYaFvnyRWGo0I4OxpbMcq3a1qwFY+WJt8k6TIPwsgAp90JN24d3HQ7Mv9WfRlO4BNV0oZ0DwEgQmQnrSaDg+24dmELL6gqA8WC5Es9eS0Apl5N2LTr6PO068NgDs5jsDlhPL+BR1MbH9eOMh863y+JfbpGgp3nNcIxAZabl8UAelKUeZffdznHuJ3US915h5cRefTnmVX4UnY2sPSFodHhn2YZ36fAax5GVmOHP9k+hyy34aV3F8eFEUGtQyMGRCjlxZc9+8BD091trufEIoioJkOSWHm3webt+O2YNGoDoqPtoSbpvbEd2NYv968ehnEbk1ELSvfIbw23vMnBp3QuirQuiqPBEoWwX0Jx3P42igsBB/GK/yVhUnkIIj1LwdUyPXNn4sewOJW+7xS+svH2fAM1QJWacmd4C5khpy3sluLlLFahLfnlRmQKPIPOXopWgcyLSoRDqIUx1Gf7LclfFG6w8fbFiKLY3s9V/w5mPRMH5NzOCIw8QBQKixoXUunDLP3wwbHRq46rR0YD4iRrebsmdULH5V/oFhKI67Kh9tfIoYvLPPw0GufkK85tKCEccdLfAIvSrHjUYQ0QVftvoTAO8jMoSMQ3NuYKbssyaTaIVGMzgaeuE6Vxn/3yg6y155K+TfxOVsEbPOc9ykEICjuwPBWRyq6qODh3+GehSLLd5v0jrioRmvZqpW/c6E0jgkefXm/gZuZeaLF8zGh4yUXenCe5RN4Ka6eTBAU1ZC6jTpxEGMeh+h03qNFuSlupwhdOo7bPAM4ddZpyUpsQ3IIAYUrjOGAzWDj0RsiDUJSTxJfnD3/dKBx88djIIIPfP/FmhvLxPyPNEJFuePsOJF8pK4KVMljCAQvUPrQpXVA7mP7cSCIldW2NsXkJIIt0ut+eOlnnwZTloXCF71FjqWwZWNKziERXaSAZTxL7R0MB9r7JOue+i35ig/S9kFFHEML4Bn8Y46CPxF2RjDu6sEMiYTtgtzblNm7kybfgW5VkSchY/RP6sgNvRKuMPzHVI+lAIqWoALtuc3tQ/SRdisoVG35Yt5o/0hCFxyi1dD/ypUm6ACtDrY9QBRs+dquM30w60XlKd5ozxB2jUHOJycl4tWf1Q+rzFlSQcirGIrk7fgqR5625wuDdkiX+wSdzfD+vcztnQFPTQYSHO6Ah7yQsjiCqv49A81Z6gIaakLTa0hRMHeGnFdY8MPA958J+HYBNfxA0qWuJG7brAOeKtdghKAim1JKfbwyyqgna37aJ3ged1wvr7/8iFKga0OyWmrHv3zRk5cHL4puPmQqdixaJhO/LW/hdw9Y3sHpUOqxK0OgIm84l16LqbzN37Yxko++V060hzmZ6ycGz6mZV0WQm++uijEDA5QuuRLAJKqRxZ/zJ5uME4Cri1qHR9psgZDH8xSHRlf9GrVCNw83ax7NsQ1VKRUNbWbokNEGFPP8frzYGUthXcYU8b3WjBD6mB7zhIjrn7sbxkMdaDTlGszQ+V75ti/3YcdYnQFs1xMuSVPcOFKyw3SIoeG1g9vb9K9zb3IWDEU8bpjbgXCULL2Si1PvWEPwfs/6yb5rfvGOlyYIaRvueNOYHXEQeXBU72jvCk/GYOpMgvLt3iQhTpwuO2pkOC6HiRLLhT+mFbdERoifI3d/0xiw2p97fFsaaRKHVr8qh2Y/RTealSJYg49nGjTbZOsqBLf7ZT2TRW6Pp84VBt4uNA2d0clzyvMglcKCkeIBWNH4mRPf8qc2XxQAjavd+ZsUgnb3UAwQXbwfzb1R3sF2JLTDPt/HnFRCxtyGEVDyTORIY5oNLJpMs5nb93WYRVecUSdMdNoBKO5CcPspfMH2LgAbPVFwlsES9MP3eqVIA4USrVTWEIiVlJIRg4H+igWOc8Iy7oRNyuOkqsgPBCED2sEVee0nejdJPeRth16aboy2ZibIhD5fIweW7hTcSi5/yhAQpmk1xvlEwjQnMLzyzC4JVzfS6xRZIjgq4hIwW4MuPr4rLO+z8blBIdGZiVXac2WQ1Wc0tVvw7zde7Enfo5JYvbYP1OvyyHuJL9KqORwCtlYDPUWmXrabG1ETp9OlhIFoGySRnje+Ttd4GY2i2WQUuocUumlum6d5fNp2L2csLmHC2LPsyros8oPE7ED8F084yNAUC7yFtJZh8WbyWtlm5ILwMAXxiuNJiDGnCLlcop9kYKuqZX981DdBNH8+CCweWazfsH7vzKHbgn91elTk/R5iklMLDe9cz0oailJdHtedhL96UjbfUs0RIuTLzHiawh2PZyhuEI+xQLNoEYt+TcUyaAM3FFZRpLoMJ2nkq8i8oCJttsnnl00rVqWAQGjYcCtC6MkDsFSmqX8AC+RwVDyRjbM1nARu5ZX5LJXODYlDhCPogkguZG1ecU3B3euup05HJhusb6yamU/WqvOB2Kj5u8Af+Ga0ZyHUKTCqTrmLOfnygItS3iCxhMsXpE1DxSO38QvIYC+Nhsf5rVm7SSnRbVOjSo5EwsbYEOiE3+xm3B34NPsyVSzmyM36z0Z/BjLY1HVw69M+svwgpC8vn14/iL5NBhfuyZRKpdYywW13Mm6Fhr1xEB/GicsoX6jjs3r5ZUELdaXj4jlEj06hXQxlN+XPOxasdCgyiHWjUNC+a8SD+cVPz4RFmQbso2vLsvgPHsHHikGCPYt+cmMNyufYCgsnm2I1bzkPzWoCvFDhwHIBWVu7zXRKhpXcfisbIjioXBLKXySGQGu/RhBBRR4Wfu4NV9uAktHO1DqEdElJbq6RqeHLgJ6fmftG3bcuIy2KahlBqBDKCXprGcfdiLEZMQb+wgPiTEWDhFTN/D+0B5TDHJJ7ZFBx2L/ZCLUewVYNosMwXwaWuqF3f7MPM28q8S0fxlVS9DaVPAy+XfJH6+mZPelLzsp1PoC4PdeQTWzM9XoR+zAXGaJNT5+zEiixx/9eEpoA+StYwX4bE1Nw31pBXg1/D+v0oBWupmrDTR7v/KSZQxWjZLYnnHEGpdEMbRACVte2pFccJQ9hvFXN+Q15KD6xmHWcAldargeU4hBsLl5KdRMQF5Mcbmgv0X8rdU1rBmowM0VoTcrLIux5P99whpvWojew47lD7lFL6MJcBI2rOoy/qPy+rjQy9AXcKwTuY7n0MFN+0eZXSMXIS++6DyOYZsRKVu6O3f5LJIgctTJRQxGyErC/7f/heREwJ9v7/H/ZH6kf/QLCr3xKPIbndLv/IMBNsdCOvK+aFaVrnFutUvt8xhebmdLUT2i0HRcKOp/Z5upy3wjyWzBl503XbACjmuYns907R/or/oJtZOImydBs87OeEZse6gjAwrJ31D7ZbDZUp36eNPlqQjcoQQcOdFPRvTQ2h614sAsvYMcyFMhjNHqjRq4Ufse383GpRk/ZcGy4+BohgjFZ+4dHPxzSW76xqn6LdToa/XypXMVfVpABgJTaJh1FVyrWYd6nXObdqKi1EakwXydnphHSkDm+/ASzyHVcze3lCa7d+tcK5MlLKgwu00ePMXxX62lrfsILWHf3SBXdZTLKK6OxFn8lznqw5RutQN1PACShWEUFEqxDdf1A6BN5FaksBE6Kv1Z01ZioJOCGgyfapy1R3O73TAFHyRx35vbThxzCjpwrhMUO+35dJhthnskqjlAx5Cc31c+g1GVvtVU5I1NUiEI9NB/NgMNb75hnBDGqMXiLGrHnWf2WCAvBHS3JLUcSWsZV/nAAeZAsdLCD7srOcrksNJ8SeVF5JjVpfznRUgWMG4mQqr8ekUGaZaRs0qWCF9LlQjnHuRVOOjPSNo8kRMzymAsuDnHA10zoXmxSXr+U9OI9wx38yiCzFuoRfezOiNpy2PR6wWRo4t/Q5ml6NZOB3HrdJY8GRJowd6ZkwrPRRLTojc0dflHLHKH3J6aIespNMqaZA/NyJ5oTspYedHrp8NoAy5lfpcB8yXocF7Gf8uJg6waDjJgZ7ih33ePgCZkB/eHSPmhRNAxedbQN2iTIrZVa/mwXbZIt0VGFNsKokriPhOj+K1Pjqu3lf7lbLzhAD3e59EPvtIiIoIIej4FK36Q3FXOVIdUgFgNPiGc6tH5cJCEB+RkkGFE+zfswr3ccbnb5DyHB5FHZVcs0ZpN5k5xavRlZwwbOlKpXJKVuN3PiH3Wpwwt398IWgWHW7mNR9ejJqL1qTAN8m9LuhTk8EBSHo9i19aP01muPYds7j3k6cQ4vbzPsR0h3bfZhOVyyVjYEfNO1TzrWz4U9ZUnUgp9hcb893dOnQie8UhROcUXgD9WHUImx6uN6qtqbqMmH+nMYM5I7sXDB0LfgQ5da4ycQJH1LDU1dBahRHUs0ODZHoMVJBMAS3phVN11aoGW/x2gcfdSoP/U++rL9fu+9ZEVrXmHcYcAfNpuU9xh+0cYmL0KU/yhbR8wzVbRTIc+k/OPS/6rFY8twXZKupI6M4U1b4ZG0WyUUUeaQregR6X480e3XbzkPL5IInh2MvQTfDOKYoPpcH9nXE5p16oK6vB2PduH8K7R9SmIqdxMcn0/gziTmswEus/3BPrKTEXhT1n8nBkvGrD0VMLoBB49cvTVOx8TFn5f5PgGjWYI9VsLUpSWITIDRZaTRenK868tvINWk6KQO5+G2GiTQ12pNBMhJr+eG8n/dOVKmaGciXisVpNBTGu1Pjilfo0/Ck5fw0S/GkWIO7vgFVoWF3+O3bHXpuYG2T4tLt6WYZbQPLJPFfzJ5cIdMUX5v94YBM9TJVswTTzP+l69xajS+O9qMQI8F/Z4mQrFF9jkjoPXfOK8V7FDd8sLYckgTKCQOKDdb+nhBivViXMd558Y0DSFjCOlzYygSvoCJwN0jIVkD1xj7lZg4DN73NQ/Z5QRza6d0Lnts+kKt6fes/pLMzXxIRL0V3Rpp9GlTkG+3TLrbfc8zqGVqsQU4LLmxXUatg55RefHQ+t7M9fpMi9d4RkvafvtPmaiqPerFDlVLAl+c2Nnc9cd9gX3m+8rpAVFcW8/Vvd1V0pzLIOr2jPRHHO3sTJ6DN35nAM+5UmygSKow3kRFbXGH86ffvtCGcPT0xgBPwALAWHAXRpJZMLkp57/m7STOmBKTQb0m3l3+R8/Rix9XY25UawKBdALeED5oBMA2Mw9nkEEKlsqz/8vz+crply81OWAZtMg2ThbtlBRzaOXlMjS3J9U1znt5eP4oDtS0Q33SDEmY93c2PhQia/cxzFZ4075JSCSkeNLoXtv1mjwiAoVlImRgN8XBxvkLUxUWqjjBC4iGQKKeyvprn+yd8FSah+D+XnUm6NKgZxEFPCOrtZEq28nMhIabAreJanecgH6cCA0xYNlDsIlRKacU0j0nrxqU4U6fCAiZlv3jk0kU/bZVBRjkS8Zo7tLBwMoySoE5ayg2VTm4c1lMZGHCvxzlQTTsgGX+4Pqtt+dGbLAJjpuki5GmGB12mM5Tt1hjICjOJ7JPdlo9SLCGdGRzUCminHwMbsO/Nk6rWTwCkW2VGEbDvX5NDga+cYlrtYpc1+bjoatGHMMbBWre+FvQGAu4SY4RGaE02V3gpfn4K7V1Qek5BfepMq6grsLk8zee1EufOj0gtMad40ox6xYPquQmFLbzj9ic3jmdSiMYUP/m7ZWtv1goQl6m3RfpNOh4IcVIgSbvvP4qQwc5cN1m0yUaeUXALsvwCSEPsU5INlIGHylKzTyU1PxEfi9sKwJNN7VOJZERuxh+hzT57t2ftMdVwJ6vtyHxf06Qv1JJeqSrUdwrdJDUHsyxIJ+ywfwEoxNx580y2KM2bs1hRsVxtULqHhCH9DBeQFhyyX+npPGbMHBXNojbHlayghyhO6Qrhb7YpfsEMmx9v6AeCP8awiBckw8bZgofSy/hjTs0iCf4g5ceoefdhiNCj63mnjDbks2Ucq4wANpg6yu30nLTfspqY+oPozNcdxQLZXhaBl2h+ls8kYu14DSqf3i9OUNqQ7K2AvDULikwyqwJue0Nfwk4S1aZQBKTZkBXP7z0b8i/crDGJucKXi9NA2stI1ANfRnDtLjvtjVUAtSVxVzUpCkiLZejhKahL+e6NdBZ6u00jAVU/IUr7QSk4kx0BtmEGtZpvqtiezVC7Z8ZFu8CIq7NbAsnLttiW9dcP6iXXxKAgjgnP4uWo+TgTPA25p8AlAzfgux+sdVMDD/3zBe0WBdV4DAGBDwIZZU7MZC1nLccv0aIqzObbF0cyYZfK1ru5lc5B/DC1ZZcfjEBegX5uQchj5hvqbfcEBuqrvkkov+OH52zRd5PjhXAsFOOd7MhDsNJFIYecf9jEhqCyRqef5Prh2LJxgu2nRvV5+RZSHpu89abov1wuF+IzLzLVpsiYKn7IBOUgR56Jv7YoO6JhPbXRHqoJj75kFxCKfJjI5NDQQkiRsoLxSeaZBhQylEGBwKP+IIoGiGqR0heMlySJjI624q0btN/OFrBA/Oxl8UBJb0gHnLGHSGhiMk6mTbbtttByL3TpbubLD9PxduCn9eqxEETBMIb03paDYH9ihluW6aGYPVYwwuxB/Lmsc5NxGkSWJzmnT5u2C9sHFq4X9QgIxFO/m/FcLFPGHqKMJD+Lbe7agJbdzdAfwYfVW0rJwHK8O0ObfrAmf/qlSzdsz5xTdSGV7riC3KJ4b/jb0yEbynUBSUxtWeICTnn0+Brzauq1OkjuydcsBZxlN888zVU/jfnTHaZKkKUS1vweGhnsoq3ZkPNn7lPXwGMDimx2asFVIJdCyqV6VcZO58yQSjsUlt5mCMmANVMoFiFHo96VB0p23jQNT9d4hMI5rM5egs5P7enQ9tT3THklE9xwMnAMBzVE/N/hHOfIRXYedM9xFbvCxCIaxYCvR5gBLbwwmugsXbPjPW654IVkk0f/vAghy19ZWG7gwJAiEN6gFo6AUkuHWekyFleEZwu4t0HIi78fLOKmMO6eF3TzKfVq0wfP2rfmEF1NMHBaefBu22NvJqAbJ0PxHmkfkvstG/pnq/Phf5jclDxSWe3W+Ok5hcqWbB+xLlcPtmgKSgARvJoxN3FrCdnbt1s1TOyqtjcL2t0PARruZKunMNa1HK1UZAQVxNcjl+UZdQjfgJFPI6v9FzWgZnSJkcDPf10XMoH3s9xCiHDLOJUADph+fygwwjKqHhnHMnGI35NRZ5e9OIZnIqE3e+jrV8glQfB1vzGs16fJOf4I2C3RXc/rt+/HR+JTlxc7kWs0nlIR1eGpzq0pCBXO95UeVCq2GrM+X8bVymfbeTKBk952CTpG1UaBF6TAKazyEhAynm2rzD9WG5Vn7qgVIfp4eMc2a/bIHjMqXovXV1ie8yk3WcIVd6EIYf0YRdfg0JxjwPlWoZXheBRDZYOJrdNra66eFdu0b2ID/qDzcKrs+wiAbe1qyhAwdmG1d2/kfkcsLpl1U4xoy3R2/kA1ktWv1e07Kduu9fApAKDOXQnp82BeTIm4L4jlcSo8trJf933QWB1Y/iSCNNE5zTdLiJJ0I17f9tPzbSL6rwtNSiRsUX/KISQT8ghcYg==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28320" y="1239520"/>
            <a:ext cx="8371840" cy="4932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1567364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200" b="1" dirty="0" smtClean="0">
                <a:latin typeface="+mj-lt"/>
              </a:rPr>
              <a:t>Days Absent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3561" y="5556376"/>
            <a:ext cx="68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en-US" sz="1200" b="1" dirty="0" smtClean="0">
                <a:latin typeface="+mj-lt"/>
              </a:rPr>
              <a:t>153 </a:t>
            </a:r>
          </a:p>
          <a:p>
            <a:pPr marL="342900" indent="-342900" algn="ctr"/>
            <a:r>
              <a:rPr lang="en-US" sz="1200" b="1" dirty="0" smtClean="0">
                <a:latin typeface="+mj-lt"/>
              </a:rPr>
              <a:t>Cases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5881" y="5556377"/>
            <a:ext cx="68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en-US" sz="1200" b="1" dirty="0" smtClean="0">
                <a:latin typeface="+mj-lt"/>
              </a:rPr>
              <a:t>155 </a:t>
            </a:r>
          </a:p>
          <a:p>
            <a:pPr marL="342900" indent="-342900" algn="ctr"/>
            <a:r>
              <a:rPr lang="en-US" sz="1200" b="1" dirty="0" smtClean="0">
                <a:latin typeface="+mj-lt"/>
              </a:rPr>
              <a:t>Cases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66202" y="5556375"/>
            <a:ext cx="68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en-US" sz="1200" b="1" dirty="0" smtClean="0">
                <a:latin typeface="+mj-lt"/>
              </a:rPr>
              <a:t>181 </a:t>
            </a:r>
          </a:p>
          <a:p>
            <a:pPr marL="342900" indent="-342900" algn="ctr"/>
            <a:r>
              <a:rPr lang="en-US" sz="1200" b="1" dirty="0" smtClean="0">
                <a:latin typeface="+mj-lt"/>
              </a:rPr>
              <a:t>Cases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48522" y="5556376"/>
            <a:ext cx="68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en-US" sz="1200" b="1" dirty="0" smtClean="0">
                <a:latin typeface="+mj-lt"/>
              </a:rPr>
              <a:t>141 </a:t>
            </a:r>
          </a:p>
          <a:p>
            <a:pPr marL="342900" indent="-342900" algn="ctr"/>
            <a:r>
              <a:rPr lang="en-US" sz="1200" b="1" dirty="0" smtClean="0">
                <a:latin typeface="+mj-lt"/>
              </a:rPr>
              <a:t>Cases</a:t>
            </a:r>
          </a:p>
        </p:txBody>
      </p:sp>
    </p:spTree>
    <p:extLst>
      <p:ext uri="{BB962C8B-B14F-4D97-AF65-F5344CB8AC3E}">
        <p14:creationId xmlns:p14="http://schemas.microsoft.com/office/powerpoint/2010/main" val="2797878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85" y="762000"/>
            <a:ext cx="7751547" cy="466344"/>
          </a:xfrm>
        </p:spPr>
        <p:txBody>
          <a:bodyPr/>
          <a:lstStyle/>
          <a:p>
            <a:r>
              <a:rPr lang="en-US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2017 Q2 update – Absenteeism by Classification</a:t>
            </a:r>
            <a:endParaRPr lang="en-US" sz="23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aNv5MOTLr3zs9jTduarTUJxj5lK9t5LYQSxiAEkvQ0YFcykJe19MrSxslyHq+8+WzF2cDK4mdk4R56pG19+XP4ifBkgkBb0BK041XNKnTJAz2PjwyiEup/NJMkCLGqO+dZ+rqRumAR7KhtaRhpeN97t2kEk3hx96AqPnqq5K3KJPauvnXI5plSzipLQgzhGHnyYyAGlO1xdlvOBJYF5a8ykpT+4R/rD/wYcYYBL4APRFGA9auXyeroHStX9xLQ/Nuxskq6ZyRd/c6fbAH5lVe5qTMWGEqMe8wCYdvsVyarGWUf9A4CaTSIZ5wBD+xrgVWY7MFcnUWtXLKIZJDBtjFfSFDNra/7PyxWBwTtOpuBoxqnvsMvn2kH5hOyPIZGI20xxtsgBwVy1YvsSZNxE9JYK9/gK9+8apXIKLHfIqj5Qtk9Eke/BiLJYtj9Bw3KFxkoAC3x4Pwy6/XK+MswhKCgS8Meo2ncZhKN3LXlH/s+ruBDrS0MH9BvEJmaX4aV/dxDfaak75ZUtDgnfdHYL4mmGGM/G9B9iQQ3ns4J7c9oti5haVIfqi8BxwGqxW7I0YjQWOmOUQdEbtWxcO4wlCvLWiFIGKoC/fAeKhfCXjD/xU7jWU8fdwvguw1gQzTrUOxkiCr94m9syf7u/5H6gZptgzzxrAJ7qHWr0VsHewzgzGUTdoonUUp5rMuC8PV1cjsnqWsSFLUFzSngEZZgLzXOjPJ65W4WFXVu6ZiNbXKLWFpXrpc3RWgsYukWfRkdvNIf2LBsqiuJqPuVLOIhuxW8VfzTZoDBpJWJGr6EpS0max+u940Le+KWaqVfjwJ9Og6lnVObpXgopfTswu8TN2WzOyufYBAzatGI/rxP2hC2mbQBrSVSNqw1W9kd3dql3wsJLdkc0Gka+angs2/Mv+bagEdRxaWuIP4j0XL608Lh5VhIJdf4SgKftE2uLROOQ019YHygW2VA4ZmAjwoXPpEyfqwQzVjtHo0kw8wNsibVAXqDK09+kXqEAcA3Bvdm27lB6Z7DrH42Ksn1ooL/j+v0Bzg/ZHHxAbFC1un1jFvRpAQrhAqRcYUSAtL+OCA7KcCtQsGKoSltVrCdF+PEqY1dodTl5TqvpHW94iO/alHi1kN4TwNz/gILXxICGd6Js74EmoPbJo42IC9LjQyer5eBOHPLEd2wj2xxOl9jQmTugrbCi+hx5NJG3wp5ESROF41L+ExmxAwinhBiaVx3sAggHU6Saoww5qhHt61RWHeLEOTnjcDucLWBw+qOxzBvZ6k+0qXDZLJnds6UoLQywZLBqaSSuJA+KCrqlxu/IWAR16SabhBq8S5aCFe8RRmkl2sAEKAg/CjaQyY7GyM3hPjTb1tmMk3f6dMV+tMNYzDgj+TLt9hFjmgzZRBR11dhdbEx2xGAyP0YTYMyb7CQF0tMnBsdDEVDIUhrEzbs1jG0ukaVG78NPxTQ3r+TrQ6QEaAt0PCukTqyTAXd661DfXetXrQRZIYOjH3x06Coid6vFztxl62zzdDBsA28jdJrYv3PaJF+YYspnC5m66begZJ0Gw18IxV7hfyEHcEZXk4mSac6GwrZ0/smQuovFFDqPEDcBJJpNOgGfnTXe1ktBdrKXOuClxy63JoLhWLsoNot1vCQj4noSBYBjuCGbTCjWcCqLs9QQsKNYd1gJdGEykt4hTdw2h94HI0ClMa6UDvk/ks8B2myytRYbg/Z8vxtkewFHEvyUpPbAMLbz1K/x2S1UXgmT0FbJ2yJjuLAAlLgajHuvzGdlju0Y2jLA+Yav7IV/9MNcNbXDP1JTR/dSoiqf4bh+Xam/5NEHkHO1aahpn6tdR2Y9wHNZGBZcXlHfMm1287kieAT2/l57EzR66DESBSBsnKyCQb7gTxymekkfX5FNy0vAmW5AER8ygrvejm3kptWJNQeYVvVABMg4bEaxMH9YTRDfNnvH+MTxlKlyaLr8I50Oc3FkANU6iRrJd1r+ZULH0RuMD+kj434xgpPDaRcCMO95UjjjbrvcADnG3K3XsynI5LsPlZqE27i7eh+v4P/iK6J0xeQNZqyJkaNYnP2hJGl0iYrqcWdw59Kqq4hC47la3gZHTYNKadr4BjbatnNmU1orilLlVOn8LDmG+gTxYlS0UaFcoQDeFXemfYgT99CH0G+MrQDFhJvCZQ6wFfmKeJWQ7BV4rIVVOy/Y2xuw7FmqXiMdi/0pzIgACni+4ZM9tNivxVGkOT6ScDVAKcemISOzhLuyHOc/Wc1XhOB0oSUFTyG+v9QWSgf1cz4WKSeGIHGAS7W8Jj727ffQn+oH8WQXqvcRXF/Tv9QfX5Mluvk0V7f7Edqj4hxVvGsS7j/bP+kn9lHr3Y8aXcbSRR1m40mFM2oCyGHVANrC3t0dYDxc05XlbeMGw7lDei8arD3xxWdtjiNMBhWrgBYL89cbw2BPyi+dPXWlr+HcY5SpLZ5IAZOHHkCZZDvruME1eAHJTdJtbaV3vKFz4v4wtX2aNzogEceBl/8OaNf2onS7oqjFHvtmMFM/E6RNJdgFhkBjJbdfydFzt/DeApVwJYfX5gEBwiv3EoHSkAi78F0F5NaufnQM5qd4JM1onUO081kUNpnDnWzK2GU67MuH5Cn+Z2LbiJmgFMPbGOAI9WYJh6u1Jgefh6EWH0UpK9FfhAAtu53VW2uyqsPa5Vtn0vSriCBhTUUa6Lo2L73bWfJVciQPce9LrTQ9zSkyGDIVU5ejCEvnf/07ojmGcKGCe7vZ5+n/7F7yYBAGGYBDBEY/3J81CPm9XZkjleotAWBixLzPKEEkNyyb8dhUMzKh1hTmMp1F6MKPKpXC3QehPpPziPjG1EluCDYB4pwoc1JaGdd4V24ofCPrq/tAr+7vVoDMYF9No4QC/b7kijfJWlieLWf9WC1tK4XemDr10ybbzAns5RGw0v4BtsfMVQiOzq+IIvIf17eAa9RXblMF7WOFxX8W7POVYeeTBJRxedoOhW6WDsY9w4djyDqzB+BQ4NQ+Z6dF/96zMkBHsqsfDFBoUaOrFK5Jum6tHT6ODdfghDcSTfY9hR676Z4uTZQyRhwLvCPpzkybIn5x/HXYjaZ3uBNb0d3yjVSQVp9AweP/3xr+9RhwYefwsaKNtR1hWLxmufADtwFW3HMJ9w81yeQIihnC2mtflPsOILHp+kdLKpPihJC78UdK1SMzmJU6LiPwJEJzKV2BZZY+9nMsRenlhSKWadYPOm0KhG97ZHNKVOcX0TtdrX2K2I/HAOeIVZ2TDxfTveyecAsekpTRPRfUWEu0CNXLM+O19g2YQzn+At+2l9dDRt4I9ZITnqMnE31XLoW7Pq57tlVjTtRWosK4BROxykuu3GHh3bttg3CioxXrrx2nmeSHXr9t5PAyoGtW7XgZtPn1SBbD7F+ORWA9ElfQ5TV3wUuRrAUzdGghdaD+/7qnypBRkd2cMvRizpaUNnxAMTFLbpZhq0q1/VhNrMgUw5Wx9drGBtVhQHiA5+gIa+7yWK7U8UBJJYeVysDrOjPfVTfkJOPNS7jS1u1fsO8CsiUI09aYM1JvoX8MayN++uVQYhZNRn7dvWKzbQCwH4HzNJXWWH47hFHRWJa0YOSMZ3sHVfzqyEw32u5sVbPQiPhx+R6ofPlYnLl75lzd5lQdQtU0rRAA0veAP+EAdToKjmWzN3KUjOPznYHh/cWluADRHp9cTmnX3YQcajngAEMU5Ws/reGaU6BnrlJUZ4YMBXM2d1l2Ke0fin+X/52X5Pe7NogUkl3K4Ois6FrwTD+cAw3kWlux92z9YXATaJzvxyG8f5M5vSLFOMJCT9EiV4N70FmceOpBA9EhbeFrnckdRnR5yyfBs22dGmayjiPmx5bgM35HB/qaPxrqjFR7MTryVo21/M0mNKbiopO7DUEtuhrONTCkEQZjS1iR7PBWI8IN/4JvGvUNtN1R4gVbTdM95pSTECg98TA1EhK77ahOp9s0UmYL6KPfPCsW6vlgjcJfyCEvgrfndPStJa7kA+0CKRpta9Y1tmuOgbT77ILXP4XBq5Cs86s4rqCjJhtKkfAsL1bIF1aVqzMqAJij1DJhr06oSZbZGcmYNArPwndrW9DgwqrdLvNufuPxXhY8vsv8SSEcNvTBPFKm27pC6o35ia+iMLkwdecEtvsdOnmPotljC8zIb4jPTjqjtawIs23wThazofPqob+q5dPxbJikrMbyRuHG1xKrWfqDtB48B24UXbBIC9vwx18Rw5u7Gi/PhhM33dDPqk5a70z5vCjblM2mE70KUztFQ/ndzYb5XiOIWyiW1mq7m/PPekQgJm9ySwoGtF7Hzy1Lz9Odrp3RN/3NKxXuq4c+HOkJ6GAG9ZUybRgACRpRv/C9m1RBX42Us1VCocNOaER8xg/IyWHnOb4MNY5wy5DPZ7kwZFnuw3LnT2b1paExJp+HMUVMW35uesCG/okzSbIKjT4/Pc28wtrvdU5A9UixRpmQccuO7GfblDRT4UyqnT2PtBGKrhn5bLCHy+xuh8Gq8ySyd8wCWpkvS6I1QFpO8ebjlTkEpFtp3s3XMJeRiSoa5HsKjgP2QgSza8jTYcVSiV/F7D+JRw1Rwb99LSiqY6u1vwc/jsP8fvtqqHZ7BsLyiHAkph6mhMCE7ZbPienoklneE1Gts6RSMg/Rf23yct1sLnpeuc/NmoYB/syfkacuZfk3yRlLOBmXHb6hG6yaiH+9vIWhnCc1XgclbGbmHncOg/cE52s9pqsonWUjyoGMAumE/KaYd8LTgazhCSWZxnhnTSTiAp0S11FRpWaICReEgVbmOsi9WSlNdIireksO2gSImIJ4pCzqegM3YqSLFSP6izCe1bO+ZneTw641UsCF7cHaiYTyF72Lf+bNHZCeHDeAEQbUc8umPMcyHx/z7WvUdkefJiDd3Jea7xEfjBE0XSHieEgHZDZMnS8CuWjW2s6kuRWnsojBPqaziZMKINZpw8E84885Vdc/c2GZ8F8Dm0PCTWI1qLB0A9eKan24BPw4DZ7PWwitREeV2vdRQMDBFf4pjOP7kZvdN52KD1AIF2VgBWU9+AZAESEgrAlFwKgj4X7VH9MkMJJAOAkJ1xJjT1NzYmxBsWP8loMJDoEVHF5SdNQkRDn35gCA7HoVDJ5wuDiiOZfTvevwNmutGcYlKXuwsqqUFfYHo4/DDr7u30Nvm4+hPZJKv7O7UUVYs6qPT/8PcggKABTp3UcAYuYk/+0bpRgR5aMaeMpRAP1JQSgtOoiRN90RidJo/E0VgERdVFTVuqX93Vq7yxyXOlhfr5lQ10vwXSx2kspg0tLgQRcXw1LlvVncLu4okyZtzsoFb9euBlxjt1IRpy+1OKA8mTpym2YrQlMgVP65jlHan5z0LGVv5Yapf031KlxUGrR793RPkX0nBMgfOYrSp9oDl3XTCLy5RHNFzdXnezuuBAyen/rTyjxsBAsxCBVXuj1JBqxbdmRcir14I80Q/d9pcTreZXOW5YE8Y4SGS+ZxYtf+VLW3BjSMA89DxBfT1GOMNbeTIGIbF6SUi2dut5L97ANsAlXr710rGOjIzJcoddFhzbyp1Z0FeBbKxTr/p74emnYqXyCR5I2lER7ZqRhxHfVBLE/lm/kZmsSEapjYqyyIZG+WCtXdJs/qieeYzyVe3uUx1zR2LwKSnyRyyX3wnUqROjVoy3DZsxtpO/pfv0aklxk6Rk3zCqQtbznwFnqNcyX40D8m38xZBP7KIgA6FmGS2z+10hZNcYL7iLWz7i2oaYVBlgfbllxWfasvrUunxA/7leMIXyii0fS9+zyEJPJ9LXMCfdCsKaXUtGFb6HtYrSVEw7kOhs8XRdZtW4MLuh1gy+HdGwv9RBXDTke+rtsK2s5HDSpPNMqg1BU0ABDvNimJtScUZNcBFdmqpYITIuIxOUyishogrch5qsmO/CZifF65fWCEk8IO1Dx1oXeXVs3d6DEj2wUaml7O8VFKJqtr13ls5xyxG8UrQBjUZ8XBjDYRuOUlaT4x2AVdxp8uNd17s4SlPi/hy/zqEUEbyUHHgd5A78FAY2dPkCDQAaPByYH1IeyOA20flRNEIuiZ7+UMfLqGCSvarrkC6IoGH9Vp8JBkY0d4h415T4fbWqwBAn9Vkns8+/hROvtZnKgZsfK7rY5hGgcgRWzuyh/Z8IPFmlI/Fwa9kb7y7Z2a6V24Nq4g2tm8UQF8A0K/5U/6hG/ud1mqd7bgbSFBJuQIm/chOU6jvpZWLuH2yKgcEgOTWuIunWXxhXiNfNwBhhG+y00n0Obs9Tnbbpq/SFof2nbKwD/xdQRyDoIJWHxDpIvryBJ9P63UoIU1XJj/v7+iyOGq7pZqiN7TWCzE3N0sQcn5MJ3ezh148MG3I0vGMI0nCHx4VEMN3My6WNHviMW1QInANK/dGxiuVl4U6vMw6+9B4wzXmYy9uZmEdpZf6nB0mHIwABo3NSvoXl0ohFoOcjrNA0LBaZcLLmUYzP+rlQ73p/jwiWJiB1FP7OqsuRKZwn9pCTW3cNpZC/53b2JVFukgdkQfiWgRWHMhCruyponS9eEv4bRZrqnPnvu6zLuehLReUJZuQKBNEWkQBUC+nLhKwelsLqwC7mowQVhY9lSwuxdVh+nAZVy3en8RpQGRJtL/z5MKvswf0TyVHsoZv3c0XmDhHcq7p9ZefadSz/ZNXb4UEt6sPO90i1Z8QubHqxWc3MO3ojX53Uxe+xVCbVyxydQB76DaxNoQNBwVFs0pN/aX3W+DrRI43GWn++g9f9O9tbmJorI0VMmic5E4ryo8WugUDiqdDgWaa2SsrEwWLoTsRCdpwNAMnTq0CjHo2WvXEf3VLhORMRGuxNrnV04yPz8w+y+XnAc4wmRnmR/M5TqQuuqZ3O8Blb5vm3ZgLPDDQ61IVsceNpsZAdobTCCXWnRW/nDcIlrgufs0AoDtQBMXnE90Pgv6CptiBzFNPZGY5DKQRnQkoNg5pztlZsLhQYRlZllhcPOWBV4K2hulJio/WDFQZkvVG1Wfh1vILjrzB00hrTcNN2S37lpOvWqBcP4CcNgbYislUEcVnO6xIzluP1XW5xSmoj9CY6424iBP7SDBUaVw0/aQm1oGPxPl8IXhGmfrioOMyVDrhJSpo5HFCu4pxSmK1GpGTzydSKz87Ev7SEDWf8wecGQVTZ5+5oVcE9HzwXWOG610Ayjuvwl1lwRzVCNE5sNzBTtI3PHjwyuJuSCWoEkkeeVdJGjUGGOjjOOL5btFuJyQgPJiLcRMEP0D7lhH1bcol1qLXXY+xzajJ1lRo4tYydBYih0AiZbD5VrPtUsFrX0K/FYJxOzAyF/qrEaIE8UXmGxpRjgMMUudvJm2yxUcwO395WmCl1sr/+8RLiv8Qreeg8oN+ehm6AOmeVbULXz22KvYmAT+NdMJPu3Cgrw0S9EYDYrP7C2gB5VsU5OMVlsMINq/zP5bM/KQR+lhO2kZVNkdToQmx9zDF3/Wc1xyWirZOIXDzohksWBUr42hbGRxjAAqIdxtwS4acC12tW3DlEbHRSnSRAY7IDO0PFDqUyCifvmAR3Ik7U0WmmZpT0cu7A7ur5WZp1eTL0Fb7fTjBz64WOpGcpw1+O7X+YsJYFsxZuzMYWUe7BQFjHsANRF0ipMSBU4icpIycSU7UAcdFekN5P9EjPXhDfD2F1QpAqCybMAJ8xZzCBRSScz4g5dvieSI/iUUyATPYsLkHMQ6w1GUYWwmoSCXZl9FGjx9EsuRK9/RvFvMCPmilTimuIyTytRetGr3d4Z2Oi4j7JszRQMVpMyoPRAwjF1pFPcE+LLZLIungBVhy4K4O2l8kfOyghxbN+T3aetnjT7SYs4jp72ppJXoaXOkw+sB+/rPn6OkFf55hQi5Z5Xxu/xhz+V7w7Pp2BWqaBQ9GZrJGA4rQZ88YOiiyWCHS2sKrxg1iQWcU1qpirxHgth5xwDRDntFzSyEPnpcKDpoYlZK3TrOC9tKYh5mXp9lpqzClRTFDX72wjPJR2eh0TPOiXq43xCKh+RManf0Mko0Eohi8FgUBo/G79InNKum5zIuaiodu4QK8+OpQgywOmrOIdw5F9HzQmPOFz1KwSgDFwpD4jCBfX8NLvDPVIAu7TuLybaRP9pyOkJEIqT4ZWKlaXJZ9k78gSjhDf3AsajYl7H7Fk3o/xSj2RrVUmgH7+p3D0IdSzgInyOKQKwHkhTxSgyu2/EKPcmhPhCCwDNfJI5yOgIIWCXWZn+9+yadZjnRzO+DtdR3dTexynklmRUgs7JImEC0rEtHs43K5Q8aZFB+Df63jQgteGp0QI5rlNoij72SGNzlO0K42XZwTa6UFZUPqN3z64UiOY/ctZt36xb6kehW3TQlPxbYK+witLvaAfqEhwXtjZeI956i6vcXk1Kl4qpQqenS5RaYvb2KEmpcpRaP3JypmfzRdZOCE1mM/aYPyD0/G+VOTDfgkx2LS6ql7BC3C9IqUE/I20zCez+I0N9xU4m5Yb76nNN2JkCSin/CvGsejR8uhYHtr1ckdU01XKjL7J2W5gVZsfliqGyBls3bgKJ/B1pD0n1UqSAqikzwayWlXWl/qZjm6AnsDDXtglLJwzyvISW7WNMnBNyHEOJEwhVXWFuiDbwr+4DdJoC4ti6NbsIWfLm/BKiJpd1VTeARt2G2Fet07LQA7bskPBRaA3g9IQsxc0Gc8u/Ncf2z6yQ+ib9J1GEo/qGx8W2VOOv0IURk0MiZjtmvyS5tQB0GS7eF2S1z5MB6RABzb1swEG36x/MSu0UCat3T8H/5vqdOl51/KIcTwa5010tOFI0hGF1lw3XiBfLmoo40Ki890+HZjSqgk363ZLHJLRc3FOkmr+2eRx5K1Q/pEIYVxcu+TbhdNRVQtA4qzx2usUVfgJ5P0EUAsWaOcmdWXplfKOdirBEZIeP6TGn2wMyuC9Spu+CPB7BSGERA995tovN+it2xHWip83v3gdo2MJcc7dK9T9FXaoKH6C3AakmcKO1J8c0iPIoNPev1YNhX3/9shIr0aDjJRvS/RLpdUPgpfivwNDwvHGRJPT2Hvewf/K3oVaPX6PXUxI4CeqP7FzY/IC9D9rQkWgc6gELER3V9YnESbHJ1f54zP2oii+jEL1Gjsx2VwbujyIz3A8ZYZzKvKBHhLb1l1suzaNVMQBIn/SLpBke8/9tMtv+9totUeVsuUCLmjmYNi65VPcoQOqw/o0Pj//reuwKnDpUY0A09IsUzlUKZPYLTiOUiZ09s2myfYqy8TjC84Me7213rxydb+Q9gNWD8ZXwD5kdwV64P4KFA+c2G9W8iKMDlzB1SnjjAUl2t9+YV4FsjZR0l0hYx1lQFOSIAfwgsPsS5B+nHLoftecmj4G/y0xr03TTNbol1SvNQgk0C6wwSJwdpi6GzBOPWNDocFpRL1zRXn95UOexYppsFM6ENRvaO6bz+cvToP9Vz9awBFWHDjnmsDBFAokIjNS76/9X77VJkKr+kHX1RcYaq090ziTGKLvSkB4xD3mlFpjfNYgnCw+2k6g5SXDXWwElMZYh9pkVcOHrxlhRSV06FoHP8sY1lQTFKut6iN14DUHA9GLAxPYXiDgmw0pibD5v0gP9j0rY21Oba3eJcwbWZiMI7pUSaM4bctpkiRdqDGhrluLHnB18chQT+kZgaT1a/w86I3q2rcaDzqyLzJ8TKZEKi6BgpXid2e98APFJZRiVi4cyTZ9dwSwvhe2epVBrgd67BxbQykzq/q/yuHTfpBMBMzeEE8y0gKl05V8DPvJBVE1vqXsntxqdoF9qJX3ZcMEr1nBWmou1fC2k+BKRbe1XdTcaxo4tKKM3biXOkHMfT4lVYIBaQDAFyYxCnZxsEi++vWn49HiagYLg2Uz0UXhLkGTNJ1Lh9ElHXcPscTwG4H16O3fd/V7wdqS9TSdQf7xhPh8tCZKTq1My91C1qvhtex/b+w3nh+MGzUmrntOjYus6FR24hVoGnEgbxQFoGbd/69AfMqMja4dxJOqHuncYmLH3aRnELGZxlEUgRz6MJHTZQHYpUhI4uCiB+vQoeM5SkpA9SCc+2DUvt7EM4cfBURH25rxua/DHTiuafqaqzA1GLaNmRT9acikzZHrKF2VURc/WCsXx+mLXWBdcT/idpvQE1EtG2LiyPa37NPdtmJvlAB4G3ECVfiTTOiUD+HJMinJ5RJkIvPUx3yzITlx0aGMS8MVqTpFPJoytZUoNgp0eR33RJhoGPatYmXtWxysmS4gjeVB3+wqSdfOeWCiSmw3kXswHks/txdldlWk8eTFwIMX4qht7zik4dBoVVqoo5ltKbs2I/V4miJI/FDqRALuEi1Pi93raW04FqvJN4Z8JX6oRwUyoiIQO09ZGQYvmRy6HIPHf+srOn5XEFT/au0Fbgk7oHMfAN8oNn0odZIHlbW//D1FR8J/zdVsvIil6n0iXSQl4ZqGUBlVWkRLrXTt44DBI36UzTdr71imcJcrQweQFAxfMLvRagESK5P0FwTi5Ytm6bnzGtqICtg3oLptCL6nq2VilD6OHQCek51uX3v9+4WtTlYZF/aySPy5svDXzSoqkiLZnhlQTrQGE4KQxz9ptkhCfIBJORNbuUFDGERjE8CVDFoEKKIqS+gBfV0Tpb3FqIEziBfxpESGbhkvEBWyGG4izLbCfcP7wxoKvEE06/CA/b5EDhH1YtsSHOTxtxdyQpWfbGlu8KShtA8MULO5fDSQpmiRlHqk2nW/o/Mz2jVmY1o3zZlz3QyYDwwBFwYVbOVGBJdgp4WSza2yiktfabgSZIyljStIC4AjzxfMcdvubnGZ2iDVeFE5bP4lxc3WzGWQsejC7Q65vbykGMen3rgAc+hSUun8IU1lMGPSht9QYO0BFB61jUJTj9aesQ5cfxjw1xeTG3TdfTnSgDAOmt4bbxnfGFcyKQAbsx4cg6MoQ9ds6ycZNQE4PRGJcLTtQJ6dwvHBo/3VkWMGGzAg/7LhP0ioTxKT7bhUW7GSY62vyrBuR61GWVnG5cPzzrGFh7CZTCaHTtMirstS0FFBgQUht6goC7h9QPVXcw3PpRk+zqmlL0ZWgoyvdB5pW6qN194oFehuB3ufJAYLcmngZCZB8bHmjiyelWf/u0s1C7ukKWXTvueWZcgCV6USH2Np3l9WxRk522PWbnIx7kQhCoU5mDExBwk80D28wGt8lj5NQloTT4m7V0mX0I6FNiRT6lpBOeZ4UpaM0W/jT70OE9rgTsRZiN3yqa78Z8iRzaq/4oqQl/eRTISxueNZTCVoNiLIxRQOXBNq+dGVWh/JI6j/OAJu9j79T9lXZuGLvJdEPXHt+1HiGqYUpuPivY1utjL9XDtHK+NcMhPbt9BUBSqxL6jXPlaRWETuVUP2eEdR5Zy6tzlxKhN1nmHfpSB0YBq1ZEPpDIP3boRTIWq/7YNfv1DuvHDjPPQ1cUFQES6c3DyclTgGv86Hb7zTwcDQ2IOUJcm8tlQ7XYAA2p4qUA2wdG4BdjauynSz7J8M7AUpZgLMuYfxm5/9jRFBAD4HhMC5p1Yit+KiWepqgYrSiQ5IlOIobbqb3bwuNes+s6WiPPvZ/6eTdiEo/GmxpkNPERf6pg61xRDbH2+i38JaWaqx+6fmg3SyPtTc5I8Zbgkr/GXIi8j9bvkfZAe3sw/95oAU/vZ1qv8W15LaL3pAIwYFWBw7JjCbwmwOWeLEOKJVSrHxzyP47Atc2wqN8mhDpBuEWlvK4fnaSYqlI1mDxSBTu6jkzWRJvi1yT2e2mnZuH9esxSSURRU+95VZZWLGJXy0DbCl4kyh3YvzOKe5l0iO8XTPVHCcyqlw32NS9xz64ivXS/oH+Hc/Ecu2U73lTkWnE0zCAHHoLhha4nCXtluxhNLIEcMv43r4SaLx8g7sUL+02WTwpC7QjIK5vvq/Dlgfa2p623wnWUEn1ZPArSRA8ZZO/WaKVI4TPqhqJCJ4uN0FT7gBJtMS/Vl9BvHFc59IgfuLuogzYbOPizFa2sIyqixW9ryGK7dtUcm4dJenNR7n5SyVzxjkziIH0CbrpY3Djts2mhftELO/0UVRbayOekZ4Ik8hLgx0fRRhGAAz2Xpx/0a70vhEmW0UcxHFcrYHRWMAhjCSWovnUxbUJYjFgpYs9Z6ZtfjxmCTLMKlslV1YzzYCRji99OwCAUdAoSikHyJyqAcBa6opKp93Hb0gIRIkYAJi6JCEo6n2fPQivwH/CNFHVS06tE4Fjln9VxHpoDYS1Njtk8g1objylDDyqHVPrQX6E6VEptW3dR4qEP1wTvdt+ag/DjiI/8zJgOf49wV9IUl9nsMemq4L8yXgRq3rLlJxIM+zBq2MZkI5y4iDWZJNz1/NC0g+zD+I/+ozkLKDKwyht6fku7lcfZHeqME5UqDZvPY30OsDH5xWxp3RtVYrvv5nAJQYC2dTWiWAhVf7tKG3n/42xhHFMFu83YMVBWe/4MtQxESF+hQIR6pLr45Qwn3P+nSoUHbIAxZHZlVa/lR+rT3mtuI+dd2QgebYMH8rHXZoMvE9dWz3ZquzEBCB6v35sibLSDNTNdE5QoJc/c2/oEUkt/CbX8rjqvdKtYksBELvgwU74PD1Qn3ZPfDXcyYcMN+PntD1hcq4ouSt+UJKEU3q7JUQshBdEMtMNkOMAOXoOuCun8FlHnC+L9iIxzUyG6/vCgSEW5/4FYiwpXwO+BF4UCLcTtqPQ/AX8Xpx0DIdoQeDF7jCkjWkU12J5XRPwga8nttkLa6GbHj3VWO25vnZ0JrO1q67yy8QozR1GSj9JcvarLaSPPfkoSZkhsHvldcZPLhssUtUl9EUtIl1l5C1jSj2XZTbknuJj2A8qYK9OAm/N3xfIIhyfhYQJFjgVXGKdDHi0vWr3fAiS+TNlFYh8NaYb1pPsI8JV+aJFtyj3p5YeeJBCbLpLzJzCUNgyQtNj0ta2uNUj/uaOdYYnpAAadol4NQ7Gibvy7hP5My3yGIjzwWy+OY4vDH7j6oOd7LAr6yGA/hXUqk83Nf7tlU4Rxbfwal5A7IpXhdyGLfBAxiR0Yw6BT9BvBh1x7Dr/550Wuck+gxD5mYPGGQdVc0ZeYqBN36/Lm1zp6K5HjMii9NgX4vtqnNdtPYZj59VHz5zfYZzNZtsRZ/LtKe9T284pDc4jSqcHxR0f8vUMQyRRVH6L23r/9TpMMuQbbG09pkd0WxW9dK2fqhMtZkINlL31NAmrsD61QIPMcAF/YKKL/WxMPUA11FXQWYxwrQWodtG5C/IIPOsfEerkFyFdnLAgjFAGK9WSnJ8fHfm2+lhIKCHx7Hw9+mTiGBF/sdgy+8DZIYuDL2Xx6Xvj6VAAgEdb5mGus9XcRtIxTRDG/s9c/gcBxKnuMNI42hoVzMcytSz1by+bjrYgJeuraQXMsUznUv3feWW7qW9VRHeUKLLoeNto9Kz9PqpWpkkjIktKkBA1TzaLk7R5fLz9YEE4dilKowjATfcXDb69OIMTEfyYCcKFZb+elEHXATRHn6ndsR9QJN+7Q5fNUef6Oa33vYQOy2flSLU6ofj1S4IMDKvcdX9saSSIPIgIORbXRbsQ/4Tc66wnaH5YqZ3ng3KLZp7dPWEsBTTrQTDND427jrEF5PFt3oX0Xrqk9WyCOgbslRhhAZu3vPONnWMsk5BI8dqv1KWRCf9eum3VqSwVpgYW3iXRZ7Rep+O4udC+TG/pnLltdsDQPF+MQWxJX4Vr571/hCYsFOLVXDAwKNFWytlk5F2twuX1wjFSv6RHifkITcas2IjtP2JKbtyQgQuan1vBbTjjQ4p6D0AKiUQbfarRVpI3BL/t325gEIa997w3G6YLHFtWgBA9UgyRzKG04fiCQGTNR3K0ylqZL9tjrMhJiPzA7VKEENLaTqQ+WAGU1BLQ3NmWaXJ+/LdXuWCTxTNkvAq6NJeOVw2wUxkFiSUKcrdqrVmnONaNFJc8m1KS5Nm/s3DT8HguW9Jou1Ylp4UZ3ieciI1gBwtNY3To+yY2mWJZuj9CgdBLdH74GT1ETMblfcXZ/X6n7OC5Btoims34RrZOPARvX8sBhVZP8MmeMMvndHgAFUPvEz970fL39HWsMfgqlGa/EPSGYZ55YBq0edVnSI3fFF6pc5VnZOnBkCmjNfdnSTKmPEQ6fkVv8VdudjyQ18NVqYlpg4DYHpJh/+M+eBiByoPJdBq3Nv8CEZ7aJxpaRYP53dy/eoumwtMiHUcG8doxm/oj2d8S/b7Ca3apLdrJ5tFHBVMqQhdlwovToAKEeXSee1nUw/Dijyb3PEzH2AsGRBDaNxskqxe20/XIepd7y5J1y7eJMQfFn5b3mS2MSgcmHWfk2qGX/PNyz2E//jnVwATiBUttk3SoqjK5rNGEtsSOfpARmcvyGxjo6TcQGuGT6H3FQ1ucA90ulR8GGLcwseRus8Fp1owwI1QYyv/YOjgduvz8AulKpgpdjueTr5kz98NJlSnV4N4L5ByPyL9ilssjxY86W63VCS1GM1njUqATcRyL7VYGZh91JIB8yNFQojsoNnuEJPFBDMVC8kovMN/VD1shdg7aVeS5AZkd9WQIXHp814x6k42vQsNa7sUMDvlcv23Yyq5C1iAZd71gIJ+I/L72U0l7FHgIQlwUPg+RG1yPKNc3pdRbcEEHpIvx+FBY47j3kPvHLabRLKB/xjmlBsKJWO5DEr8SeE5QX3tFv+y+LNjWKJBkCO24hKBZPWSH0F9Y6jwHUzY+xi2qG8v+Bx68DlxygCuere/xgU//b6as/pFpuWM/tUn8HTA1XwZPrXtwsek03y6lwGvl1c17m/c2kMahPfeXTq8mQcMV97dyAHHY7732I9GUSgHU3C/K++L3XdrOgeqlfHKm3UVIe+eldE8Pue/kp9oWTvO2VZEhDw/OMk1Hr883FsFV7TesCUVJ1U0mAim6VcSJb+0rSn5eX/qLFdtkK6x/W7gRNZsD2gK5VoFrR+fxaZVs3dH4rkZmxEdIAhW1za65NADnI4eipQChxZj/9oNro41PDfUCn5IgVjUw4zNGX9wtQ96jshS5VhmP5YNuLj0RJraSYGp+6iqnxwzicXPhK+zpmv8MxXucGY6pqG7blBzq1WMli85vVJe77hTWB9tXWkXsxVls8Z+W8CdEc9wMe61qBCumTV1YdGsEq8OGnYbtA2oHdbTrdFs+VJkPgPGDC9Nbil2LUG6GrcR3BItoCBw+EKBDEpQG9UI9tsFrxmpUqkZ84K3r8V6UEFcbaaYQw5ZTBHeTkRHIJTYP9XzTu8gsbzUdEDcSs+mMlsKBs5Q4NpoINKa/LmhkPubyNGcBjNW9/1hIe8BmDXzV/Voc7naawvyeHjDzuYRfxnRC9VRQafGSdAPDxcq8dTQ58Cf/ZhGhlc3XM70j3tzqn3aDPI08frjyjqjPal2dCNqGPaVdIYP8SDX50vSiti236cK3ltDlb2sZtKxfbCJNRqJ4rGNqW/uOiL0ciC8uo+QszEEtEOpcZvYPtGOACWXCboVfs9Gl4/p3gVuvRilTP9mmWlz2cmEqlI4cKvb8Oc+fkCjf0JQ3la4/gvy1NuFJzSd7j/9AVTWL18FUVzGqr/XaG1ZT7GGBHXHJbBZLF/eGZTEFMBmR7XWU5Q9tOv1xHRpU5chUB7hPlL2SDCfL3zycVV+QG8NF0eupss3nwQe+VuewS+x0o9c93AiJJUpmRD8+dKJqyVqMIWMuEPF4jsQuRuTQBTAuAnKDdZN8WRcfYqeo5jP43ffexL2T/YaQVjePaoJQRwwMZ5H4yVNKApodbE3uBcw1uK6fmsaKEKCp9UBKCA7ArvdHVTlMNWZnTa0gigu/r+0HgW4CcBB0FQO5WX1cSnKCd0lEQv3oBRX0R0wuqE6Nr9AYVwnV1jW0NwaPb+iO72dMoBs+OOCQNrKsCuip6r9HKYamlu8GgAA1LrLRbbZMJ1mX1ppltaSytB/k0SRG8AfrwlHF/vJG3IDoY3GVDoJ1D373JYSFhqBaHXjaOty6GVojDK2yuAmBeecRiZS0Ie/GtsFB9BzDnhkD5ntKNmARgI01kZiVUB9nDTxb6UoGnEjfL6kMfc+bLD5pxIBfp1eR/ZfjKKKZOt/K0ALZraODIgBNtVRqiveC61wE7YjW34YHtIGa0RNgw9GcWJ55HPglR044EyD9AFprqDNabPpQ6yfroE6NKkkSJIdHd74RHCXi3Ap0GWxOHJHaya9B4JBn8rmoRPG87gEIepeE9LsErZ9Uxl3jWiyzNNR4rNjNqfZ4nriJdfPJG+vPbaFpcNipqe+eZc+41KRhKFBDwFpUGsqZGWlnwgzqGjzYNXqGmkOn1tFifJ6dv29RcZ+6bKvjeNjzJ18m08WAnASRstI8fiz4Ldx6PkTTU+FOqjscoHP+26ebIQKdWU32hNH0OA+zMtxKG14cCwjot+5wXQOCKiwz/Q6pCni27XwdceW8B1Ww52IT/S9MOLz0xnhjzaGZARqbNf9mtk4qQ/4RGIDtjmewD2n9MES97w9Dkyom9ryEc+Alnk9u5UKOaeSHmlYECpbxrtoy4kKeSgwMcFj99jEonmGR6nbXpXI/8JAczneUTr2GtONZWoGMKrL7jWCfdlRDgbP1lAFzrtOMS+W/0IYTY7K+moDT3gii+hPGPiwmgw19ZL8QUXsIDskWknp4GfhiBfoO0C7aeiUnhFdlPAEEgh+9hQiN5IFjYqL0hKt1TpZZeSHLI9kQ23bylKaKUup6HF8xIe/cRk3VQfsK/sPobChBsje6K4DDe6LwLRM3dCyg8MVkQ4qbBlPXN4nZtkhzED3mz9WnAgeGl+SpY0Pi9BC7Mp2MGElW4gP+t+Pgi0RtWDkXJK/sKYJonz0Thj5HpQ5RQhnszgRSGYn/RT5Hcv1R1eio5E6n+275L/nWCy7z2rQ/cmfQ4xY6buQfMkg1U+AGRQzyEkALada16UuYEqlzEF+6qRSXhOVW2l1qsdlqyz3NmGZsg1SN9XZ70PSF1DSU0VVYkq4U8oEUO0KowmcA5r9/tkB87Ju11+zI1Rq0zABdyEGMDMaKdM7AnETn9oGvLB8UUSr37GlyqmaOyJI9ICLr98ZKEFQN02Ri8qmc4sfb50w8YRHb9Ou5LXmvfL0ZRqlVzo+FYFbxDJSYz7Uxm3aHnri9GBCnPHrfZDSDt0G1rvCoK2oyARtcAZk+Zt78uJJow2cG/AWJm329mivkyg7Otgk8YmhP+Izu+jTIyndrShCxC4C6qB4iAaPNkzTTjdu1bjAl8s56xaWAVgK6h1cP6QFPmyvzmAFySvDfD4sZdt2sBzp67mH7nYpoquA5I6vHHxSOfund5DLUsxb3pbMYUIwPAGruRdAZPYRnJVmburrkkkfAReOj4+9ulQY7WUMfVs/3InSIc9LRgfrpEsKXeY8vyZAdUaOisjma4V0+OFOIP5VTHcgclEoSQi6VH15/9byB9BVUZyKifj+BRy+5jRm8cYwJvl90uraxQxOXWQNXBoIQTEYkbNcHheTd3V9rhMf3Dl4kmOJayo3QC2Z5YqJQ0yPblOeI8p/CO0WjlyeDRusYLBsdcuvp7jZFptSbwnfNbsZf+Pkv4OsfpwyR18jJ8gCRd9pi3kia93yd7HhYXLVHps5gBIOtJgsQy8wGEYbzR0linCZuCu5jfgjBhITmap1UlUIA+phDY4EaetRMOo0rC4Z9/NnxXOE0DOasohPFBeeo9EzK44z2dLPsqCNi+RkxXXv95jJHoLalasY4Ejcb3nsH05BKCFKjBYabhlJt7A3AYvGvZdAm0PGGtMHTeADqz6HmhWT/x7vjrSsowIjdXBN22Ndd5vetafT/wErZEF4+bRtOWiTk/isiIfySb5zVUXXFo7zLPz2hH5oR7q7CZxv+6eCVUQL+jFwOMRBnENMkfvr3OF+5St2XMxtbbWRUrNYts0YPdUZGBSWcJNzw2EiC41nAsoKkq1Nj+5eqKaF5F1H0PtYWX1xOsbtKi730d574FYwnPYgloTIrrSgSsKZPX7Q3+yTEVqL9Ieja/EiMOyOtYNA/+gPDw1pPBWqlwGSw7vBwKUMQ56v4zjX06+7ex78VvfbUK89k3tYigyPDeR/L4pD3JE4KV9/zsiNMP8ZDcogOnww6/mMPuQKDF1j2XyuX/UFjeVJRcCbIfbJ3Gk3ZuPcl5bXV+oothDQ7GzUti1bn8U+gZUlbMnVYMtQPPWwZUJQbsHKpWBGdC25xPNW/NLyW5tjNPzXiKtTqGIeGmF1rABXV+8Y6ZJiF8wcxY5pMaMCDo9/iT5De2eiWrxa6ZsQJujTmWYDMIhT3QS3YI1Q2pCPLRocyxiRSFggb99HzLOsPPdGqz9MgkTXUf/LgBUmY8BSTSyDNL5y5AYyvNqvxKwaKPMhhUPhQCASbOCCvmcrX10Zgx1VKwVtN27Jhe5rxhhb2aMEqwAdMvrOWFIYzHTFGtfjraPBkrMeXUuq1oiKUQBgHRiFL4nTnM/L8JyxhYXmLhtVF4z2MlSKXf2q3GY0JEIG1YOmtPUKMXI7gacYPjyfbEARTkYmujxEtPF3XCQbm3YtaaU5DI/GNUINPaZdvoJgRBYlVtmr6R4myaHZy8WlujEisjoJ/Lgcson6BhxFPBpaRzW7aAqlgENeBv9NpHO6kTEVxm2JOa9OYMeyuec5+g/XMS+HT2nrVk/kqaZDVCOALYF2wAw6c0lH1FW/23FGReowgn7ChbKM+HprbbZvCkV3xuXhMJaIPX4QxY5pLnmHlEbo/FF0uyqxHRZOEkdkKJZfKp9TqzhuCKrs5R2Bz0ugO69ZOtg+EES4kroX4szkXjB0o2sggK/alhIXf0SpnfS1m85Z1Ba7HDIyW/GzuXLf3qpZaPNRW0GcQNC0jbc24hBHJZto1yD1+gkUlhOvCViggPi2tn48+UZVm/LG7kj+4fkaE+8SmQLhqkNsuN5ffTUx1TwBWJ583uGi/kRPDO6NT8wlxMlANkQE30URDlMgnx+MevgYeSbi2Cyc2AEhCUrkVwZBHfsSJOYwXx6k4y/o1MO48ZutI+MJ9tGWuXad+qxu9AchUf3g/hKKEK2fXRB29sf/hMLsba1vWtBisLLmTbXZyIBQdCMJn5/5CrolbDT70QpSNjYFdBQLKhUzYJeteEzTlmvNlWiiOtDlaCijXnAMF5RMYu93Pmk2nFAPj6jIK3Lw9wv/IXP9sdgGBeEnoKwDngRz302YZM+Cnpj+7d2Ey29BS9zTclT2YT6RihDTtHWreqCvLhn6Ep0zYlomKTW5HT07LyIaVt7Lk4JrjcINsqha7FyC4RmpD6v+gBW5FfX02Bkus7SACPHyaAC8jCnn+oXU5v+6LhPJGK06HkGXds1NIDC7KG5ltRFaMONxAH3JUpcJwVJHMJW66GJqYOKg/+G3Mvpl9Dnph0CNoSqPplCavD9idLC7YzcbLKarrinLkLpv/Aw8Gmcb9Q1Wxt3bOK9Pf7DNiFlOGHvip9WeVppV/t4K9nQg+qZyUNqAUnQvhQ9MWAGuB8lSyFgExhzAyhGWNv7vwFSl/Fkjx/PzpphG2jCVfK9sAVSuQPHTqZ+9AddBbMI92vFH1SJym8+I3YF4esXJWOtu03zZxDDjaX2AsJ8pTc/DNjUW7JGzgLe1NYiuf0ZD9bD1WKKAz4l9KpzPcQ+QmETvCKi+37V/NMSux1ANgiQpOyZxo1tT5KtLMl8F6KclaUgp8B18+BUF/YE6zERcxZJ00Qakuxrb/QHTXHWxgWM1wvptd0eAXKUcF1fX4luVKG1PEqOK22C+ijdTiqldZvna1gJxLXnS3mK4l9Eig8GP6y5x/QpV7Ii1IcmDUZlRlPCC0aa1fdDHZrGdyjX773krNR91zCzY2PaWI6LoS7FC+EdCHv/u4dB+JiMHNlGf96so8t/nr0qxSKtmH4627ENEYYYj/R/VuOC5PBm5UBDbKeMPiLQ7qc/D1ZazguXaa/EkUudYpoxrGy4hyvOEx1aRuH8zx2pRQpwlc7pjtl816YYcgTueJIc+XrpfdRAwe5uXgGEqCYZi4CviCINZ6z8+5hmyuONzPqAL5VmXhrt6kUOfZQAoHl1WMCg139u+FNiG0cdpbH4j88q1zIuwGJTF648caK0LCkSR6DLlo0mvIXCHkXMo7vqPc88TX636d9pjESgZrxou7Ss3qNkPoejhUzR6V+Rm2gwNNzEpWSr1XATpDQFHzON6E9ilAWVOQ9yL4FTDdh5Lc2nUibsleVpmBApcUhmpqpw5o1G5AFtdIO6gULRrlsoK943kLyn4oC+XCmUtDYIQYZ+X6ajt0iMYAZ8KOoJw6Cw/Of8IrXmEFVIT/n7/IcjcfhcHuajcF/0czqbFQbwzhm4QWLLsDokX9usr5bh1NmW02KxlCtAmmbrlphyLJlm6yS2v8stN8Hb1Jz/RL6s8jJJ3igW84Rr9GARPtXsITtAlTzDGIXMPm8MUnt1URGTfEr/TaUOaLZARfen9d0s40v2JDF6kKR0GBbJ5761Tv6d6HQjZzf21oE/HR2VNG3h99Qh9HZ6pJLfCrUnwnKvvCmqScGzk/cONt2jqA8uzkTI5x4PDKkF8zaKiWX6tDTlLr1SmEMa0Nz+s1zbDTQC8aZ8sVJV/jS3Y0ZWrBI5iaXyL23dpL6pgQ0NYiPaq7BNpEQLlOPl2chbBLEZoQYs+l/fsJjIp95EO3+guT3Jx7R/u2yM7QumitiLcZVTqb9rJFWUc8p5ByhInOcKNdxnCFS6PE2gBkwAeE+XyUhf+e6CZyqkfZxuv4vIWwXHuFp/ISRlwBVPqETsXEqxU8SG0xPq4Ye9LQCnD3FIff2Ivqfgzfq/n6k9xFmWKMXOZrmwvTAiXauyw1I2yYd02lNFEBjgMQmMnWHE38O7VPazVBSYIAxCKZgBuSh2gJznUdLKZdoPI5FgFlPAERP9zEJ06/RRvhbMHT+YYygvUqp8gA1BPIenm2mii83MsTTFzHV3tRVmmCx87F3ca1znFUjLe6bhYd0k6+HC164tPD92rRBrvvddvNv8wcfyceB3VUIis+8ghilYsuivqF8n06WZTSFWayyo/mkVrpZcwaiEL50eljlWSWmYjgoxa6VQpQ540+iiL9t8T7eUVR2NVJbBu8MJAAq8sfBY9dT5V6yAEO8K5B5dTpLUiLrHUyPayVvIw9iINKlkpnRd9kzdl9vIhLjiuhg8WIiE+BdR+4OdBfWincQYeUGilf+VcZ1SjHimHbd7cs2GFotMV/GhApBL1ca+g2ssoHRkdRt7HrfRyOqBti4+iLrmUytYUOeGPclJtiWdYYsW692rPjfbfpY6se1mOLvHMRWUZ+9xQiHma74flgLK3JgRNBbN4fNgadOVsjZYGVvftE7tkIp46i0DosboRhv1No0M5CMh1GCKA6Wuo7+tDDPWsnQXXskFh9WBJnBibAX2Is/yZiXzVFXyqYOCEeCPVBqr2Mheon3YBnkC5KMvAcevqQnYiHLML/g1yodPeoSAGu/o4A0WB1dSyhp8Ryz/OIaevhFj/SwReHfWu5kc5ElS2qeYT/Ielia1++1jGx5uh08471EJZnIJYF3fUffUj70NpFyn9g3JQwJ4l6902JI6J13dxdXBdpg+VIEFW0an6p5MW9twmXNicEyVBMiwgTrpTwbzmk+JcWZA8as2zt8yoF5oj6V9B30oAyt5utBVouT3ANVRLRnzAOLhn+LsPZvmMOc2GFZheb7xvGfA/Lfhi42xE5+iGntvTQbfhgi5EtSMB5Bb0Zhel0j+ARxQtjqu75iJ0ILsSyCnAhxtHGQkU9DacQiTS61NVIjUZsvxxBzM32C06gBRzT0Ix/QUjpAAPrl44X9mfQFx0QFMBim7RvHyv9BCYAVAnScYRtOZrCFGPFhNeHiLwAMsSYaM14fl9nVHGjbUb3KqchuJSELq4GvcBuBLuKbh179fzE2mDTQM2mKsmD8wIgWm/aHiuDPLnaMjg+mn/hjKOLi5pStriy3zey1NSEZA2xkJNV/u/cSTN3lHSyJ/Krflq7oTtOLWWa8cKD9JiXxzl8c75XBQUp+mYAEvJ407XFImaixWYKdfjiz65Wds2iv7XyYUI8g8f/NIyCSuYy34RAckZZdvILP+n9yGcFBB/rCc0eu+aWPbDVeoYa8EeAJoms0Q8wppXHmEhunTl3vBz4133kCyRgS1xrVRW0amXkrkQKxL13A6uh6SPG/x34LvXE6tMEeVAQLYboJ6CWI5eQYxgMRo3xjMtgBT659dbGj3mCearDRt3e3d5lGqiA9cqnAIahxV+YoLRU5V9+OThM0rSImmUi8slR1yKS4W6w5T+3Jh6ybDywRQ1T50m3Ct7g//m6PFq+KXZbwJWmssSmaiEThpZKJYprkpi6smwCIWvTRhxsRFWKzbNYdy174JJQ5+blDCnZUOpadnbFdtVvNUm4f1FtWjeKhLRuVwciaCxu+rD+cTS+8i2OPx0NkqeGqLutpYhTbQjjSYRuKQp4zyQansb0ynx68tOm2aNQegTECeVokntk9b7jfmOJf8aPsGpI8rqJa9p7w0wb04l++6IO/dqOvzpWpfWqng3KggC4BfzqfoTtAIi0rh8V3YMJq+jGtxDYYiYgufXKbdENatAU16h/XOaVtPmjLr7y24WrqghUYi73UM8oyxYRxof4IWw1QuYNwX+tbgnb9zO8MbSOuf2ul0kM/Unry2zbiFaZjPZpP+ysAUos0ArStzXjxf4IHFmq2/BFE4JOuIzi8d3cY0rhwQLgZwbsuZ8zcyB7A8EJa7VcuGaTrSp3EVLPx4J29VzezdR/9k9+r18tusws9Ee6wnVum1Lzq8NyzO+3Q4l3qe0AewLiB6Du7GpKejHLH2Baakds4qwreifyOGxbVDrU9YdtQA2F5Ck7aY3336imvNvSNUV1NY/vNcFPhPEgQ4VfQZyfMuOou117lunYXGga6qUr1l7pagft35rsHkS8LUI1g8vSryJtVl93lcTTfsxB9OYshyE8bN6zaLWt4kzZlL0ZyfyFHaHERn/6VMB9n9w3GGNpC8/nScAqXMyRdsY6R3CHHozPYYzmXzcRxcZnikBXjThq9SkvdTv8Iu2Ark4j3Dna03M5gkChRtlfa6UmRjB5imzhG2OEO1LH+CsnLtOWLx/dGmWAzJs53mPaLujlAqzWqXjtU7eS5MaaGj/AylUgLFXOp4Thj/xeNRbMWjj3ZZRt02DFXFatHPULxG7qLr2yQrpAeZu9AG2Sg6Oh0jLeD25GwQn/wSCUuvy//aHfPt4V2PicnGLB0sntYk/3gvuUICqWTZHJp2QIZxwjM5V3XBFzWp+g6OShY+gnACQ3bhO0ugixJWCQQrgZpMekXM4G1EPM3RV2MO6S/f3kCzw5WVlLS1J9TH5q8GF5cMOtJSfytq1uEQDwfJCWwe6TIQSO1l1XZUOAwANTlelE7X4Vj79A4OWO30vNLQKHCfecIvwq5Or9Q0PX5FwYYNvrILQuLCOJqmD9nTukZ7QCM5bmr4x4gMOb5POmcQtr5QqaD1F8z7wBUZxgJjOSv/9rpJk9vWMBA1bD/vI9o6sYihCtpF+zJB7ueTmy/fUBPWmc7867gxk6mkyfrkZEHoOLm0QAkUVtWi2EmsSV40RZVqMrPqtv8nPt/n7g4Ks8XjpOK2gmFo3Q2qHyMhvC9bo3BgKmS/xWvEnkcgMj0qhoHc9E3Krw7dCVtdcVeMqE6Uztr0WQO8ltMjQmYmy2jzJ1MBaZMo4fW9d59t2wYtrf38aJmvDhTDP055o+X6k22e8L4QvG1yZiPBuzwEBkljgNVCiDh1UFM3oPpnJTtH+NYSEBsfN/czzaUOI/LY/mz0thydxowFb8rLVhmBi1SW39vfZ3ykEHofDTwLyDGYrzgkVxIYx11SMUo1vcseoFLLp3VvZGntQF2IMeUO9mQk2Lc++DHQw72vJpBQe1r5bUOPFXinbMx2zdJiseXleOK5u2STaQQzXRFsfJBQUrJtHJvvNEgzmw/gb8xJ+fPO0EKQj0+YZsxQpaLMx4mP/rmSdjrv4KBRwCH+6kIz7jpCtDlCCoO977URqqorHnm51vSEuQc/4lxNXvrAjZP3gaTfVXI4gxQi6oWGhlATZVhOJbDNaBPANRg9KbyROL0aNZeOfe0Z2aFWI4Olb52VzEuzfUlJeAFDQ86afZqJDQ/9r6hvToLtwtJAsZOZomHV0DbKdztrhKSLbYlif11+GQaCMuc3CARSamDTtgqYhaBHTz6RX4n7EBCI3cDMDj9fUeT6O1lvlwWtAgQNPRU/TtF51Wk/R5jOPwH1+9aPITCqtEzWtNCeXAIjw0YEJkHh5iTa8w2nb/uPAi0TmEMJmdv+0QjUDPsAk0k3uIF2MHL+EmCvvOOqbKm3Irt/oFWnTwfrw2mUzZH+jHzl3q1GaTTHs2+ipR/QBafumGjj4Fv/FWIoAHrgcCERn/PM24v53Bn8j1S7P9PGnzlfDHWLs9g0HooezqMIEIBFu0YwaycpChhQZKy3ZH+dHnmTnr3q4or+yzHExIBWQ0//5KJTxao8Kr/QpG3RAX7d2Rcwx/EbYgHN/cs8H7J+33b4E3c6BqCDm7DTcp8h4jKCz+7v19CxVZvEoNWADsZDIkAzJ254Z5wWHvL8JZrdRzf8qMFZs4or4UwjX85ackbCx36LNb6bUsAg0pAEu8J7q8YL33XMNdNIzs8oo7x+jr6iRUsJQ3+MEy7ULxOhVLhZmzQNcl+HDgdzkRNwe1FtjkU7AaNZuM/YkZmP9QSO3/qlbswoidxCrs+P2UvA+QEtAs4Sna8TtgEYGP4rBjaf/tg4r9Kao8IXsbPFmZKY7AMySIu2Glnr4r3I6WNF2vXxw8nUw4rZ8k9ilcr5p+0OlYX5yjhRJP4CzW8pt0fl3AB885A8mEmxiWVnIMAwObLVTb4zBLnBRp7hpDOzJAERivO8vBCKBYsgH7eruvxSlJhwxEm6Zb4kH4xoI1x2PDYz4VUoypq8FMKwMhDzUIHH8J1DuqjoAI5xykHGmkn9RtRQVs00Jl+YKCkM2A0FKSuifJ2XFiPcJSLt5edbVHV0VuxzpP/vrme6yoloAA5KRIbhmXbbAEgTemhnvFyVUQnjyY+J5rbH1FAaYshxcWTf8lI/x3YC/3KBF6/HX6OnVNK6k8AIjtsVGuysGYiwpkjQpipHX6FZ5hBUpWEoFvaU0Z5lshaYCCmDf4LKp1m8/u6WmAw/aosl51hmxEeNqRVhrJDcyWc9kx98ZrNRqaBg6zplAnDHI8muSlNRutJILkv59+PHx+hkJtu2yI27npfzXHEo/Nkeoa+z9PNpKc05cmhgnWOEY2wDCu+zxwu8wwwBkKib/U0ZJTibNnhS/YOIg3XhSUzAZBzecul7Vfux5157njX7zXM+odN/rUHnaz2KIm1oo3bjkVV+FsTm0yrUEAqnbx1Hb2MXBKyFz+qxk+oLXVF2YbdgkpHBb4Auu80D/SDrP6Fybxl3jMhpHdhhFBoSJWgkSObffdlxVj4A4DZXHwTYNYQHIO0C3wPc05sWrv0vSRQYngsCJR4HO0fsevJ0TtfLz7FUyeOtRCNcRP/kajYggJfnfrcsgCZeJX5cdcBsqZDqtQLaaxV13fhh03jaPo+PVzlAc3fOEy71jHBcuAY9iKRVJaZPwGkqqdWfIatodjKQV0UmG4h3JR+1R+jo+/Q5fP8tAOT8E1kgKDaw3rXQAoqkbgf9F8DDToxyTKdLkHFRJ3SeIiUjhkJJLA47ax1lgO+7F6yte32lGeg9G2da6/lIRSanet0ZjGFZWJiHVjVp5qvxwio9bAV9HQYSkJ32K4sWqIWTYox+/4XlettjsbgGl8QnEqUGKkx2qiTkZu6E5TllHdBPmfnqoPqTKAiFCavJzNBOTlNHEnGvSK72HpAiart+VW9J1ikwHtZEptRBGWmORZlJhUAISauQs6YUdJOBqPN5tzyjbWIG3FTZRD4XPU8wZ6qZo4uOwvBC5h2dXN0gYOMDgflr3uVaPZ4me5eAPD1ItL4yfmn1Y7UNv35OovY4YklTbOq26/bpDd2vBMRXihtvn1mFMfuVimkNGK8AxZoBJF1gQZdhF2azu4tzaUl4BpyIeXBCXSBmo0ay+rv/GX124kieAYy6XkKqSfcSDzu8j/hgIx2jQiEfToDBcDOchrHqQGxyZOBnDacSooMCf074bK4U2CAbE0RjEJZmaiQQ51CBiR5bJj8guQG5QJyqlGc27NFrhi5PyaYRneQ4WoLlV4C8VPUn6HSUKFi2BSsDG/LXxKKpx2MNVNvkk0PsOpqaL1nlb937iDYFZJp0pYjXATksHXVxeVgjFKfP0I9yYXUIaHhUxihdIBtgGOOwlstPfd+Tc8n9R52HiomcZoxTt/pWwL3ealdhSD0wv+Q6nqnSevTUFIxXj9OljSFUrZ4ZK51DewRVXxjhXYcCdNX3yWkL4Q3QfoZxdEwngh5i6xiZ4LxF9eA7DR49ANDoeicuHhVPkOyAlE+m15b++z5fZMj1XSOnPukCe+WRe6uo7M5gD/2f4EvbjooDifuvO2wIofzvvI/FDNYWYX0059taBoUu534Y6oJZV/5EEgkXm7p/SmkENW6iYtPS/yy+b5sbxx5mdmEJQEzrLPo0KyY68YxnjP491yteMU1fMWZ6IsSdCPHm8sl426mbk6IVuoJIoPwflD65D01srbV1DSLnmPPYE3gMb3Xn9abZAsxQTWEbgZ+8eTctOviuEILUI6P3gSgqAI8iQFUJdg9sKyUfqLgg63KNdOet1mivIciTlJ1kjXMzXX1Kvt20SdhnIsGvZ1A0MBDor6qdAhaShRG5o6V4jOSeeYR18K/STFsGbdwfAdHZhRJvQmXHZYFH0vUJfI1Fao5j8m/mG50izJ9wDEWL6Q+MDA+4XAgeX5RUl1IKQJ4rH71+d/IvQrCtp3mJ5nZBP2UD6fo1Eo0DHF1A06iFryxbEKdhHnLXm/V8ouvvTW9dKY4bWqBwyJJ/T5yMofpZd9aFQ/7lZP61gYgarkM50xbOQzSJgL60vgtxrlaQkw20OFaz1CZnavrRKzzY/CBPixIG5h5X7bbOc4bgQljXQHNS5LXreYak4Dgp0os1C+3R+NnPay9WcJdc1cmrfl+IReTNtbylQRPPkUiCjwMY5Xp3l3L2EzcYymT5M421j1sto5O6Lw4eAiDZ8fzuLBFzksOZ0gnJ3mfl6KGXCA9rHF0W+WxhU9TS4V1rrfpA7MmJCSb30WZhdv38wwPE23n69jScM0P14VDpFdU6NpytN9ZyuvpGMtE3WCEL8Pu1xUl4A/BP/PsWcGjLKLIl98imWaeNG0/l4OEogINFcvVqQzolspheD3BZrO4Jmlfmoe4SV3YiiwWQkqIhAhTD8aciD1Jq9+NFCAwBo2oQMGMc7wAXPoxxjgHmMHZ2kCkynWR6AigLhuqGpd04G1ah17yFEGKRqQFDRGadv4qSE8D060xPV//nH/cYI8yvUOfT1u86OFmTJtPj2mqxBE7nv2X2kyVJPCLcXq/HdphJihsu6VIkKv4J9z+wiLWpn2ArLkQWIfFlsv0maJ7M5tl7zKl8Ijm7wQv87PpDxCALA6SW6oi0La9RBorlHlqi2v9vyiWg2Vv9tTD4Fw5YVHJOxBU8fQDwNQF/3TI/F27RY7y11uXOrg+1kzfGP6UuwX2JiFC9LpRhjj7l2zemjw5ZlbjtWBgXB0YvZSsrw3E+sojYSC/mbeFXVXaa03sLKRX6xr/Kh22ml4GG+XwAKtiTEhOtiNk4kVerIWZWuBRNn0HgMnPAcFeLDuSewXDcZOgkSBOYr+z2mThmqCk9efN2wCxitXTMecyQxGk1HAWGcDwBpBD7y5DDhQx65SEi+uBPPcNqRUaPnODykYbqJC42Iq8dsUx6BAWZ8U6Xi7SjctzvIUzt8p6SM9acAWGeGKwgNLGYAlJXWIWJuSsKBjnjW5M633GUQQi9lSRWPRvBr0oIAFhZsSBCH5b75FZuP71aFk/c79+QDN0HZT7XqGOAFpgv/jYlPa/oBV9PBAKhJW9P+VGgi/aVlYXwzEIWHMiuWYzH6cAmalyFTdRXBblis3dplrBgqiVaBK4bifxkBkY+G/bF+QQ/KXJsbG3ODTqaFRIw+5o6brk79PQV2p2ZdYGXLTbETqYR++6hsgKe/uTS2iv0x0H3IS1m0eBF4Z+oJ1OHUaxXpK61sMKQt2b8SmKdyisXMIJ52KMowqB3DqPMtHY5uHBXRZzIU7dFYQEL2+IrxurXN4pnTlfG1+btleaYWtAlYb+w88EARoR4tmOx5RNxUm7kYx865TA98gAdQbRk7VTH3Zyhw6N09l1+3SvZvDknUYTv6W0rNW2a7gTpMk3LZHYbtSH4tCP9n5MZERaxkpwEEGCzsnvd6rTewnp+VBSBlTDXJzYWyTPFunu7CnqybdSqNwjHP5MMQn9kz8Bya+oGEYoh1p6fZryZAajoDf+Q7BQbOOA2+bE2mncrMovTPT/DYY9onq6aCLpcl9t3P/odPOeNt4/RbOL9DB0sJyf27xvtSlWMjQkAMXtu1p3IQQKT9157Zt5fpEZA2vpEiHJbpBUmeqrv4enCsnENYfpFQZ3H4nhcIlGh1ZEdDu7gSIBRLnp9mr4Y2/XY0eLKh6zu8PyKc4JVBQfFCts3qlQuMzdZnGCB8ZgA55RVSFPoXiZh5qXsi+xfS3oFBRZBeLmGppkbLoCprkU1iBniiQCwvfdvDrr2tCp5Wu6gVtedXV9NcEJs58Xoo6HpiTBhU8p1S85JIFAjLxaJtIcTGFThj1oxbQSIZ4qIHxFiCTuRkxZ7UHHXmAEnDlf7P7JrOjFJLxsN9GabmVsEfnF5zaeqWAlzcQ1ajOPzriEph3sq2tcpPpfOMdVmCDuN5eosucTyM1AIS3is6Shijyr+HoavE9XVzKXzyFzB7wbx7ztnYSsRA0Vdma3iUC8aBAz0q+HE3WobMp10kyKMFFwRNExGBonLzBBaRFRSjqVu0/fYEXkO+F22B7VJrlzIvkeTKrcuSsU0jdwsbNu5ATdFuzVSIfiPkV+VpicpwDlDdcsXBIhMjXC+wlpwcxnf+ylVXEvOZ4ynMKHXX9tFF6pmu6MKdfQ042Kno7sLQ0eKhS652g4D2jSe6UdLSx/yf57KTqx8hl2TTDF7hbEgREG1v9wYFJ6VsvxW63vBXAs1UbzfoWx0BVe4QPys0KQV0MfjDxP7ssX5B2ve7AQpVQeKvIeGcP0q8Lkcu8z5eKkSKIvD1kjzfLVPV6l5EpWw58Ez1xcYSWy/+hpjg2+HcHe5E5vwIV2Nx4XLlvYfrb/AVUkTdt8YbfVmvfcNF27E3gpKyc1Kh4IDbwOrUKRpVI4O3w/r+96jtYjG4uS7RJZ76xRlg0RYgI66uoTIckW6p+Splf5H2Y/9WhA8aPMMTaram5QsyU71GhpFfDx9xZqevGXSsz8WKFwtsGidiz8t1TuAGsBnkhMP0ZUOFD0T++CB2bb74LCGTMDiCC69EEJlU4LRwIFNO/3lbETbwpEsLSgf5VUxm5IX+BHqhNSo3BV5r/9Szj3VkuLL/saF3xVtMUhUXJ3ShRVXwSW0HBqpY7R2YNWfL52IXbfzpS6cRFALeuqbHC3fyNSqHJMWFR7U76XGQVoU6aHNGm5ShfM7oS6Ygm0FtvVAVh9Nhn2WRxOuifjzSPoLBeLY4sByGtKZX+KrYk79vMiFbsvsb6VGSv8d1vAOQxrv6cPUPXdomEZDqEbj2+W8pwuaHiiwbUeXnoz3DwthlaZpcfA5HSDf2C84ZUOSXVFCMXz9rgCXIOYY0U8rM2Df9u5v/CiqhAX6yQGKUXL65+azfkX4m9Jjn3TqLbld/daRCslhnIxAsNoaVL4bEpIzapgJZ23SSNjbVENZPN1/YyogMlCz3pvPexPdGFHkuAsiKqXUOqZAAR6qOQI2dGkv1ZhbxwvhiBRhvfIcpkdJysH0xa8v2NgfSs0gsE8TPD4aQd8bHs1tkyAtaPGQzO5WT0I3ySNCuFgE/7pOUTZ7GlVMo+OqPBesFbP3wfh+U7ZHdkWO2rEvhorfBb29ygxuqqpgKckYC7AcSoSw4XF+GAd6eRXzaqgmQi4llt9IF2JJhefPMal5UZGv/Ocj89jwBwZJPxlhrbz6el4wARlXj2gNAXk7w4+DXV4ZKdOR1Da4FD10zn2eKkaoZeUmGbQmOI/wjrCtzyhusF0eGGsYVhJKDuKR6w4amVuWrHodvJRi+1dLH7jt82iAmDqMQ+Ef5I7HwBysBYpuYDYxPhynZLlwUZFOL2OjnFT9LysT5srJulEjIkSpcwoT2jNar/J4K77RU7gJz5urnK28rPsTkK43oGsQl7QnGJR0G2cVPRZxfvr1Cb/538SiYH0OhCzzHvzm/GFeJNRjnX5JvVCmecGHnAwJm0rk6wQoAayjzPNWOdbBBIve3yTemJT1NMWZxZHhEOVwnWcpGd1qNKZPvMo1zLpXl2sKDmu2rjub52gULzIzWXPlbAMolAozPeZPcYyojQwsJhMhJswv/no97iu4FDLcM1qTMICN7IzF5S/W5fTRwPxXRN6WVMTkQpDed17wpLrCNxFmpdnsKDrRALASZJPBqUxsqPmzUgu7yb3+GZ8lIUX0S3wnMF412WYY0v3ZEU9zrOKaNMXKQZIZHCJAiRH7NAfwKktbOjhmhKH9DTnTtuxhzAdwRn60D4p3CA1hJAA5qeih2rWOz0oayt+w8UQOvnX2f7f/O5irCP/ufZLVr4LSFjxYkYRcwe2YvNYaZD4jSU24QkY0B69ABT0gUyi5MTTEvqVc9OiW27FZO3GE5RzP2Kk+STis4gTGDQP6Np/PpDdIhD+hdHlRN0CRK0zeql6NVXVSk/lwq61QUYBpXC7bCUWOFksGfx4ARu9YX28Ijzr06LB+Z+X/NYC1+DpU2cJV93WG/SuFMLskrg5cozNnPz5gr4qrCsi4dm1O9kekGhxhIMQY+/8i7MeQX0EppHT6zk2jeZS3fRqN4yJqyOo6POyBbFHMjeGwfLnkXfJkZejSMtEydrGG0E1caIJ3x7M/tzjVJZ+W0l+9G2w5AIZud2YG09TwBJOMWVy2F9LCtqxdwu3HEK/LKnscdfrYDOlO485iC6DG72IQkqHaa2f5j57Br5W5YeBj44Hl9njV+EwGd6rHKUu9ju7j5O8RuF/klHN8yuUuwNyUZE+Y4cQY7eid2sIi6Bt3cZheQrNhijHx0AzPj7PlxRMxQZvR0wAwd5i+Bt5D4DHjrCGfPktEAQcmY9dxND9SjcxhLFtYhO+e0zPEPE2+xBlDWuC1jMFWOTaZF/FJahUCwip14HBGp6dSSSInOqlI+7/Cb3gk/hsYQ0mI4LJyTOuRPipMtIY/f43N8fV/s6gBQvRB6w7xE/eioFyC1RJOtfUPehkav0RNLrwD9hZey3sgGSRiyWpsYbteF81vcR/x40byB0K5U1VFhLnh0NsLiFs21d4TW6bMi9xd+22P9HRzMIfWrmof9x8mKFktVZhf5vLtcZMmJIultX/rK5p79gpl0Pf4Fzsrin0b6wWNcrs5REsjHwrXcBvsj7uxENPWBeii3BCgwCfY9FdLFmJHSTwGg5706SY3tib447ZElC2J4fTkM+Yv1KuWORpk+AV/bolI3YQjC0ZJ9NmvdhEbvAneL/RfkcwEUoAV9Ksbu+jWAsdpAwxU5X3n/oHBDrpYKPBZUnVVJd1nDLRN6FeygEzzhiESSB7+jqc+5JCf89uOZJiwBFPyVL4U9j0t/JsGW5aRoaePupdrkNrrtDx1+4hR2UP9ZANWoJFRIvr6fMrslGJ3Cy+zA5sws1lkxSOcjtJFa3EFECtLLnM4UCA+jrrUSzwZ0filUtwgslg9JjfC8ioiF2QGFQzf6nUP6sIQPtMNl8nUI8nC+e9142njmXehvsIWOXUnjk2tv+NtYI24T71KgCp9ezBJaAxVIyQo2VzVTYYgh6pf95U+2F0gMUJfWCeTH7eI/pmLtvT9lvaewkhjzLBXE0Lsn1rwaUedN03Bi9ZnG953MAIgEl1PkGdAEX9xX84BJMTLET5STG1sErpfAX0hjSJtNEHXIMQr/4UdhWBNs00A5JAtWSs+SI2FrY1EkBrQMicC4oz+2C1V6gxQNS4rNGbpfiIcMkpW5n0xAhMitEfATGh/l5yZifsskfAIToxtMNyIox7PwtEzgI5HqBR3Z6huDcKA8QWIsLNcpvPmAuHCaoosLkBUa5tSW3v4Vyxgi+CW5/NJJtvVKkRBH4LnxR0Fc3/CsiK3PufQSvVHwg/qt07ZweEqi5K0XMFovcbmpeScIsVfekJ7HxpHrdqR68SFWzysPt/1vrkoqpx+xXSPVa74VMLQwLIl7RtFudMsR7pqyly861kPesd+nLavA7phC5ZGByXJxyIGmG3AbieO15GOiCv41AnishTio8pckd/2PocLQYQQ7EmqU9/GK4kJDFvScUH/bifpRZFuxPJj2RGBxebQkFin0xX74ggtM4RLU8L6/Mu4fiRUoDZ8k3fDmwwfiWl9qRHx8rdQQlsEuZuYBMPzzmVcGLctAlceUVJnuYwpq1eiNHCBc7HJ+gh/WsYv9R8RFAXWi8odpYneBAYEhaJmF1gsZ/c0+Q0J6u6VjEsh77wJCd42+KOMX9AMwmatBH6RHvARJDSZVnWfHENWpcV+RaoFPyulX0wJD94Lf6kXTSWUWU4ERrwI2pYALROsXFQQTSf7YMh+SIbxZQL7r5GR+2El+dKRSG/00XOqNHn4eTZPH262G7hENv8P6AIQo24QzBftZDRTzxMa1fYpW+tqS788yWBE1dpA+5iJjSHGVSgzLM0YqgCGEr25YSIjtxGRitzH28uwyk3xEsgaX0GrhOxY8r3ZrZ4tBHAqR9DIg9NSm7Gn0rJG6kMrtFUa5+yg0zXZRyqD+ezKLFnEb48CjLYoZ3pfVKbPH212QXaZcwMTgM16ZDwdKy/Ixo7ICsgfpm8BrthD/JEBtOb6KKpp+oYLdQ60iTUl7D+vYkr5Ff1TvKShBSvrH3gQIT9akmJ2/NAVbG/yN3Qhl95FmGzqdEHYepSiaDCOrQElqwKIDYYHv9Ct13ocFFUeTfZJ6ufWEZsB9ZCGrsBlZ7LutDcw8SBdT3F4SNKSyV1b9DCZyYVcpg4AfeYn+1C5n104oER24K8JY5YN3RCz/JOtZWsafk8DuaDHW8AT+K5iwMnkyjw+xIMN9cB73MiTkOcUvtne5Yx6jygsCUjEXj3u+DJXa5xoQUcBbiCZDZbDP3PxTmS7squu1Aj4lJtxuJBHkKTwy72q4UANzHxcOz5ILIEq92aTyaEq1uqeLXJHB5EDXPtnkBzdmFkdLMKFh6TYKVHFKkviATrz5df5bwF+QPIZdn5Oz6Qa7jzqfszzWnPna8GH2B0fVoTnauBPQzwHxu5oCqbk6/4HpsKZ5+i/W4tURAsRMhXo7H78bo9yfbuqwSYa0QpZVKUtuQVjme/rLYFVw+/cFDYSfOyZCGWjamxz1ueqiQmc2X8bde/uKJRl/bDp3WX+1uafppZyn5hvbknpeSPpz0nHrbEIKepcw3uFvNCEp/zORLSIzIHydzHbND7Sj8jY7bWcWYHCjkNx+W/HtZqXYdBiRSyWce7Ce2k3g3WCZOyCJDDCHWrmYR8BeHjBPGl02TznlYsY3kabRd9qbMPae8lLJyMpI6Wn48w+LrrFGUL98ZtWJ0KivzrfLmtK6zOGmOx3kXjkVvNMVI1aqFkxBTV/feYZ6neXCFwAO0PalNuuruPLR3tfTdWH3OifAzmMkwkKgYNpilsNuVgDX8siPOm1oOu75Wsx0IN9fE7pgllbaf/Jm89UcM90nJpRW91vii0VTSYOv5IC3HDgGQmqm7aVMpTyVlbp0uWZ5BiwQWzIkb8qqMcZtq44zadYAjSLHVo7kTeEmBvdlQzmFL3gVXxWHj3QelTptRs0eRkpd/EVSjkBvI8DYonRbsNCfPoINJBjxUegyMULQhHo1FQBJJ9Kh50hSFeYX91hETfOywwfpJWIJSxj3eJXcg/3pxyg+dmSKQGqvMCiOa1caib0T78inAOJuqXgN2ggHsKIFmDxbXp1YhHsfEF6FVc1m8DBt6tsve1Yrlk/1AhMvk2Jxq2gAHmCebgkSj+UjtQS7BESrRCb7IiU2vOkQbTWSt2xn+PKvXClc2GBm3GDaKSrZKlIZe6awELlTTlTjXcmlW7tIZMk1yE+oTQ6tmto0tVwcNRUxlV0q5+3qKpu77ad0x2AoFxqYq05yRkF7y6aGX0N3UDvrFyQMcuUqUb9RgtOsgYPSMicvjv5MPTes4Jkc8AQhWw4M3oM/G1NkQYbW8nioSIV/eWfLhGoffwaws0nXNTMXBzFdlUnfBgW98cWEfHmtndb7YDceqn1ZSvVuR1I2Zb3k0Lv+W1P5BCe1HCuNsehIOGxLDf4mHVOgJGzxzElFCgvr//H8U4SIuHGwaRGr+XMuIdGPAvlUHLIw2H6jjD0plCU449wDPFSs5UU7XNCmVV3n72a11qkPPJxOcdUHHzpVckfd9TgaU64iirgxKvSsZlJ100/yT/5RbG4PMZKvgJ/VSaoIZbQSF8YayTF6INvWWVmxnMzLllHcF0BcCdd6SBud7Jh4HJQ0bg5jaHCjok9VSydFHswu9Ynk3/kE89rNQn/d+uyJ1j6tmLphJ7aqBZ8a5oKKU8I6lYgiYNYOkCqVg0kLZGeFv1/yFQIL+H5RPZlxpto6VepFG3YrDw9eLUU82MxwR4GMWMmzkWV02FyyYYbf70pr5+/pS8JDYP8tVDiaZAwoOOmWRavJnQsj4T49S98b/iwwuzmuxNhR+6KERUFgcI8DIrhGa7+O2YyrPFL8RYnQaf1t7yvpL85GkF8RSLRyRf7IzEatvXjJR7PEceGVwwS56xChG+4OTTc+OZ0AoVm4Ud8Xqb6DEZ5CHwjFenc7Y1aqkBQcdIg4f19u6NK1LAA5HwpVjfAC0L9CJMH7ToliExhjZlUZWV479YLjd7iiaOqbFn7aEbBIDKiqFQL92c+YTOT1R4pNyyd0OdB19oJQIhDR7hmVTk+lQPA84NcFJmYYO5LRSc4vxhTHcWAj7of9RhX3rOboJa3sAnRv2VgvkzOqqsDqT9ttP3GhvvZvaXM1QEKUCIY7BRJbCLhmtRK4045C6d/NsROYpp0wZ7d4fBTekWjuEAaL6BbIVgTWIYzcr+XXJwMJZjs4YnIgQeHFiHTFsirr3eh64UYHujRuaX8Tg3KzdJ+wZxuyZ7zPxEFpeMdnXwf3uTjlpuDaszOk50UiNIU6SwpS4eVtJ0o1kLAhaQzd2ilqRb6ovssZvZzIA//FWmVGevuwYgP0RfzEdyW48RFak5rHpI0P8UgUeeLeLoUz+YKBIK+uY7oIBdVc8cyLax6AJPqq1i4JtBpxDeKfcMXB/o9xj/2cyTGadpKNBQrMgKkEnVcDGz2RjFFHF/SevMhtjDDaz49BYBshKYExmzxieANsCnFCCibvKUt1mg2kqY7vRkd3Mat0659Sr5VO8FPVI45tj3EI9ci9KaGf5JA8P8Pc7UTsZNbNr/7NP+XzFa2HEApUAeoXqLKkxdksLOk5p36R3EAwdGEWK8YISc8llVF+PIfakpttTHeIuJYTL6m+L/rbGMGWn3tJpYpyBkaEcDveGDCWYLL+NA5jLeKUZlm8CxNNG1op1sraVUA22BiPr7evayrET+It1zsBeWifxeEgreqggh1sw8jBr0HZrnx43jzbFVJAiFiO1cJjv3GrJhRmi5+Gu4RBYYhCmNiPBWfl1IK8xjZ76+PnPGj5XPF9EddJIHbikimpufs/oNcoU3/a0rulAm5ptdkbsS5l0FfG4EkXjD9mXJYZ+X0OI2VFVXDlOm2aO7CaQHXfDuw6L/9GsZlBVfpBg5u6M0QXJvayiRXfrTg7+tQg+SpEjo+hneFEgc3V6brC8wSDb1wUJVxWHqvl7/9dNsCwXjXWPM6FaKFnmuzUE5LzYWjH6OK0Cl4QHF0l/mNZx919oM7VMlRfWkEKGhrZKROBDD6gCa6S6wxcY5b76QOks7Mrt4DNfkV/HW6TgBvNqqav+3wmCwppQDcN7gO03qp5/zcQ+EMoU1k3dJ6agZpi2Ggk4PspV8IkoyOS+JXVPeoovoTITO1IqfqEauYavCJphhG8pjV0ykQrQww1VN5DHBNI2HLTFy5xnFZtUZGsk8M+N+v5T+bIT3HIw0iC/IYcR+Ad3j8XYLhiLOAs/fJiJvuIKjNOExgrVlEhUtYVbKT2SQxSbx995RMdQ1Aq9cnr2mJYSLGzZb5BYdpGoml/8ySEeIQxbI3kdyPlKJX8i/o/2i0vQwMcVbKS/CZFe4i4ClBW5Dmsn93xPgUAFwP6n/hMZOSgPTj8FZN//S3DgshLQWzhj8M8gTFw9ZQwqwj5r7URBI96L0c64kGaJOvASgDh4QyKMh4D+SDhG6nfu8crNL+DcktIHBOmDV6yYJKSJ6NzueBce8LpbVSCNNoQE7B80RD2DABZYv+uSS0b4abKDpFLb/QuRUKSGSeREW1UDzw/FldbqTxDPpjhaBpkb+Fn0Abg9XmXrOBoFCIQfipT2wq0JTSqaCrBUTrAzBxQhpuSI0E2c2r2jujYnvYPBWAUzAlsQQjiY9EnqWEeZxZGCV65PchKMolpRwzyFYmhF3Hm1wvIeRWtcHOpLKuOcFudLVyXxMXhqwUkQIro9qLQay6V07mEF7Js+cSOtjN6/AipmfrorHEvsWvpKmFPHVNv2D/SnyN2XPhqygK/4T2bNkqof7s/SFZblCp5c6K+FgSwocQN38Jknxp32gvmJR6ssyNBL+icymUYxD8XsN+9dtfyTqPOG2JP5tW3684D6NszlPGTHmsGlUaDEPOCg8AJaJlj8QymVS0DmmgjR9XfmuMnGVSMULK9fA1LuvD/C6tM1NY2yVT5epOWeB1n5Xb9RmA7CASFwoqmEpDJDF7iiHH/Rhq2NGXpDL7QjrEyQvnAt+Ne/83C9mnrO916oNy/8pNbpx3vEZc1vUZXTrHXS3se1f0UGuLlE4Yf80GJVGkX4CLRXb1y1z28MNohfk15LnbQ5d3pw8GZmmCa+coEHAF6NSV2uBQYtEZEm0KO3LeqmDoCpWlMz+X2fwN4YR4vsdyVnDQ1e3gUYcK2Ta999bl7Hg+58FCo14pTWMEC++/hLMAJIWjls4TzqTiMXIyyFWqglKcOk2y8DYDMvfKrm2RlRtCioGjs32vj2+Gmx5KuJrNHmbdksn+WE/nlN7qHRSATpEdhCXYsVq940g34KAzA83aBXYjFG+Ou/bHh8iAqXFFBa9lprRLOia/7nGLH179uUwAcrF9MK7wxUQ9AvIBhtsr/rnumI1DzwOUwnIHKpLEjgl9vhZETJ4PV/VdrxWfgTE8WkB3NLMz8iiPqm434bjzIYYBK3ryuO4FJDbykPpYD9Iog8X6siohH/FWm602wKGihXKnkY6njGvBIa4mGwe4Y6sc07LYBOQy95v18Uh0S9ZnyENzAihdIUgvJneTVTOe8nkwzUwft1L8VzBqhTRpuWOVxUCQOXxGckH1cy4uQ7NTXAS6SsuejP1J64/tAmVH2OI6ZYjBMzsK3rX8qQdYmBw/0v0Syq5FCsnr7s5CbXc8MUn6aeEhurYX1hr2iAqFizbth+RR19x9jv0gIMP7F+4Cx1NF+7W11o5NEy0ePaY/Ohb9id7zoNeyZuRV87fVT6CKYBP5T0rV/MJm+rlF57D2DlDdv9S+fZRVR32FET0iulD5biQ6+V1uU/RPNfAYaZZvOmx+2ozFCGd9frftggweH+qXfab7dt5Osa0Rg1KU2IolJMwYriBAmd8IpPVb7kpjfFuIybYdu5lUfZCXd47TvxtnzjIVLy9/ofxvg7ONvcwboy4SL8lIF2KxHiNpEigH3yBqoyxykvtSpnWpzPS5nuZuvbo8ts/2OjHoa0z4rh+5bUL0gpASsg5P9xNJcaPuiNp6jBSqewtL8B7aw2BzG90hgDqnyfKNrrrWOab0V5JpWUOZ/k45Ww7vl6hC9HTDV1MP7x0TZje8qGL+edKc0prrHXVZlK9/r8dIlxogfCTT2mFvAp0SwUlZ0tsJU3RS7OtwaCAYr++gL3lFLyL0X3DJFXIXTH2QZBfxzVdVhXdsmi16uTvr98opO6xMyE7N1h0A8uRbcuql1n1KeVjdkYlRC5vrdmHYM5RUDEsy7ysfahMLFxMUCTNo46X/zYtksSrV0ASjb5fGUqZAScv8DDhtWw9HBpudwslAsPbip1bOUc67RyZoBLPxiwIhJ0Y527db+6ZWC1CkIQzjxDl1heHhT360t6Fj1f33UOE+BIqTHOnFSn+hSxBD7PrbFjI0bvi0tcaHYwOEd2Gqqqu7/l+iAcaTh0m+VNdO5BkAdWEt6CYLbsF2TAoExKJPkLNAv3eNRViSzlPtrbW0r6CLFmdH2fGxwLa1ZIwzEinYB2xs3g0/epavqPzKkHzu7L1605mzVW+aGTw7hTmq5qWZAvVt7gTRaEK7DT16HuKo2urVRGLo5GkBxJeJyEUA1JV5IhAqoWso/ToAS228kHs//OTMRvHFQ7KfIveS2VXxylXsDsv9TneGO7NCdiE2RMoh4emJ6nY6S1so6O9ssu7ZzSpRAVBIMF6G+WPtMqSz0yiyQLezdK8VenpFVv5PP4KvqNKoNVZcGRVFvZYB51eS2wbtrYfi8UjUrCrNzdesjogK0a8rYsUgAE5vBcBLXbXqZ74REqGcxDHI9WlStvuA11wXRqTkM6lUFkWgM13pJrY9IGuCB+PKpf5ahWR6/Z3KkrE4H8nnGzA6ZjsVLMiqNLkbDmoV/euEDnB2/BeT4UFb42teIDxqhSdkhXyZgFAcdq1a4O25R4Bw27azlcfDWFGHERqZXBwlCiZZ0ZnQncGmVZOcOFwfS2TjMQ69cD7zZdLIRDPrnfivGv4uLQwlIoeKeTNwMtDmqw02sO87edFEqYV/zWP6CCs9SVbXN+YSXPgzNxSVdZIuJj9BKW15INbqmVUbiyy6uc0vyYo4F/huur5HkoyrRHSIiZS3P3q9P+4BfQczSLBiFm6zP1P6ghjW2yvXVX833wJf8ls5qmd0YJMP6KwuQmIkdR9GNjFFcJPhBeCvzZhJs5pJvmsFswXe/7BZB9eN1WwalW1qHyQY4JWCx9Z44WCaJErX/AsOC30d8Rz+F1Lz3sILOqUZ7mUcbSdDjoV7mMg0q+0ZrJSX3cs4TDLCEYu9fvRgzLbsmlPS/4GqRV18I6vMWA9JFW4NukuQtfySZsbGCHFAReJJfrOuUx5cwI5sd3T9YyTV2JzYkhmv2jk4TAZbNLzwkj670V32922a/GIQKGy1WxnknMU6VBSh4nJKKPuSMbjEbnHTnaWh6D147h92B56LafZFzI6ZD2Sx0+SCLu6Vru3kd/DnVfwxEhEp7HCJJP3l/PuMO3yUHynsSOs6ZVkCQ/dLgbPZqD6n/95FOimQMbkvXVS8K9yg/TvV+2chKFsFpTCDxCnftBTo6gEAClvQblFUS3+aAaNtuaOf44Qwb2ZXPEcQFHAn8Ix8iZvwMBskpOKWsHmXZYJWj//cvAA9qB4fOkCSdj1ne1CI7l9YZIH7j6sAaq7KAbYPkm0J4/9U/KBscLXtus2eGXu5tYRTNANThggwAHoYvbmoxuxoAwkytAoWF4lsIWzVjgJkfAf3M36qd3Rnv36Tmau+79Jr48F7n9XrhBrq2hpHnhXgCPX++nO6f8/flfsw14+Z5ih7zCyHxqd5NJA5ZUkAbQVZhuWqWXmLjooYyDdIOGoKtX8Bxt5w5bWJUcZ7miJPbL2OOLkLNsg+ZrF1dB1co284i/czzPvMRAlCjjFCi4jtpFbjcTSWulpnbRpBEyV0q4STdwwt5fz5ME7P4PEHnYiew7wpgi/ZwGGL6aRaSSWEXliPTV8RWHlinKIN9yIWgJVZYTxjP+7Ayy+ZR4sJ2ZPcfgI7bTmZuIo5a3mJFDS4Qzg5zdQmIgvTDdA4VnjMLxw/fsiEkpT1LaJiV927aCWLnU7RqTOeplgJYehs4l0K+4hvyffb9g4N9NveYU8akWRlvEsrupxtXHgLjHHkUfNBAKxtadRuW8/wtXsJQmqCkSmnv8BkgbZhsRXnW/FSwl8dEq3W0OzxK+N9i0OSQM/xiWSILtcgzUF14SjzaAZz40FD0pkAKW4KJfwiMYSLkETXrFvngeZwnVkVhJCSkEjLajnXn6Dz4CKLLW5YiagFRfXhf4EVoQkFpLMgbTt7UaWpmcd8VwuwQi7dcVOg6IoDhggn7Fv252XcGDN2xPhYVclLTtEgGQ1bZie/unBB4Fo7n4LEP8si60dOJVChIZau1PAhfV2a0Tz4Ucie9cBZ/qe543cfKmZwNx19+jG4FIPVLxBA7l3eX0aVTjVK+NhoP1F6NmFoyW++ZFnzl0RQVGoUmFULeEC1FSarl6gKh7PPC7OeZVnMEWdwkWB5CX1Wn+icyIZpc+DaTfc3FZa0kvGdFR6y3vCCFjHM2UZnrdwN5t/3tbQ1T3XuW21i4XKUmKEgIj41OCiIxu1wrQfuvbPMF8BMmhBYFtdbt+wpflvvvm8qypMmQu9vSEK+4Y+rdYrGbi4Z4cdFR9a96JwK7lkBxHmDMTff+gWnP+dKgOgohGJ5txSER/UsAEGC3Y9KysMWe5309ZwUsr3NSGUw95uiHNjeR1KsVN0y0n/xJTu/0Lxh8ATe55h23twlaQnRXzyoOkZ/eI7f9IFg3g0rhOSq0Qjh9fJTwORmsHy50hvn1p0wIEn+Itq72vIePd9xUDBfafAWPxOxiGmA+7MxbHOTwxzY88iBCRRBUzJfY20BHs7Tb7sgY7LHMuej02ljollhDgnoTZIJ2Jhbfb/xMEMwMj3/4fTwQOm6aLIiYdpH6ASMwjKFugk4mZ8aYr1CSuMSXR//8NXclBG42bngf6xGjo6iKr4VFX796fMLmC5F1IiesVhv1D3SQCS2eciVhfo7MMJzt+7ikV8AXozi7Vf4f46ipRH/42oj4peXQaGbH5P4z/seGBwEPUM2qTnu7ZeS83OYtcPb+k3bCaUSDCkvv9k8R6NAnbH+s3EgbSoDilU/u4sRXbm2eSwL0FT2p0SgY3d1W7rTVOh7s4Qa2PSaBcAiUQ6AW57ZB6uJAT/ZqX3aQo/MGNzP2h7mpI3dW+ojp+RiaCUdA8cqHx0PV2tekX9789rDyEO/XPh8IyvdHHhnjfSyxYohTtfChmD5KFiJ4GSM24r8n/hsoGrOtYYlgT73WNGyERKaMOm74bzFBRrMIeyVdfEWiMeIkt13EIH8srF5kzBLLwBbDLpgTZaAmDe2K7Pjc+eJKyoQeS1Ll8Ke+9D+pXhuTwEhM39xuB8klRdDRNu+ZcnCBq3PmMwSR2rb1p8qTzCjS/jBGGe4rc7SOs3ZQxT5zJC1UESv4cl16rH0q9XWwkN29gS3j+v/gd9R2BBjgZFKgk+M8Y7XyAWlZb2KEZLRAaybO7CW5Yg8TRODjKBovJl+HSW2PC84tWjei2zGyOYKdYS8RuDqbTtmZIxYcruis+MM4M7fS1j8GTi8M5d0poA7S3LvfIesdZMddd9cAxZxsc2Yz6bBTrp11sotJERc1zLlMLjWdHlQYqnte93s8SjuE0nlsfC2heRLkqnh9hDmJwdqQWpzwMQu2a0mxwSre9FVWzM9nKQVrB1Y3g6noD3+iWVt7J0U4C90XoMJmfUqqCOIEkVIl5vwqDBvdlQRDul0QGMsIZKMROrS8Js+5OMjNy4vudloBjPSJaSp+/hS8Yc3xlP6eHireTypX+Lp344e6MTNwRDsV0JB37zfQHwPyAYc76ssewnC5lHGNR0yuhMewjA3Q4AL2XH6vPhUy4qwUzHhI+DyZCVEgQFg0UkVRuUVJWQv7JB9jvsNDAmJmTdskqOVHkxxjyjmxuFASbJ/+/uCRvSblYoOCnecd94CR9tnz/RwbM2qvh3gLOsfcahz1+SkkjobuZrfTleWo/raTCUnr0gXwP5DPkk1Z+Xw1D91P29UwcWMUsi+VC35a7Ky13XOizgcNiAXFnvt9JtvfJYd/FgvVRC++kuPyJQG9HcgohAeZVeTGuVw80eFgIpZKu0WZ5x3g8tEU8XlrfowD3S+70iKmobTQNctgWg91Y2qAfaICAKkJu5zLbREugztG2yY0hrGyYQQqQHoNPA7uYswYY0VzPKTEH+MPCWErEH1KkF2aSmfnRQNAjuoNDlVpN5Ryglj0rikr7+vVkxCItO+81GSfkPOsFHLdqX7WWFN6/JidGGPHlSFRYpfV2a6ou5T4Ma25wsua2zijytAPaenKJWdj1ePUSo6Ay3KWN82pFsDM2DXwEbVQKnD1cMWWewr/a1EWeQL2CpjvTy1QDhAtojI0eDBa9DnFp9UrFm/y6xnr2ZA2t7XRwig/HTVYETY3vxdBUgSbMgxyGza4oP07bJMYMD2Sc4oRaSaIEFlGePOmQMGJbCk2gnRCHsncHXkLhNkdSBAMorXEMd7tTQNyZ2IpKQU8iZwxVGL0VStrHijphuvAwQFSa4HmDZS8sTGz0yqG7i7HZEVuyzwKJJxyq2dn7UexTMEVmuxmVFXW7FDbLktnII3bKdEx12ImfUZu8nDJDlZLvPUQxEU+NnQRLZF+NLDfMj/TS5SHdGypfpbdXJqoLqyYYICwTfIYnhHtCF9jAu51tlCMOe0rv3QOkeGYyKjGDWIrahtWyvxqe8UY3YKKrnm8RagSwQ0WPjizc0eJERkPgdxp6f/9C12ytsNQsiQHsiwsTac2upkBmEAd4SFjvCBYungI/IMo9bZe4cxXTwKDjXchhm8OUqdMh8uh5nmGE/RnJfnYV0RiQXT03YK883AQalZUO/hucm6FFD41+xM6n1DDRiOSs2XlYzNwG5WjRHAunAd5fWqKyIk16UemHf+o9sEbrvnY/FF8rjHxK1Q1kiaYaAm7H9DxrXFE2xs59Dy/eLV3PDfFErpil2YKTh7TwiO+0r0XPSXXna+gmQY4KjdLnp83Q8CIN90wgP4KOIJXtFNHNS9yj9kBWH0JjALTY2JN+gLmQuFSxJvv34L7mFnI/xj+rkLyMHo5P14rVfPVtYhUT17CNpfBWarmksi8n1D6ssm6ZSh8gorlQ8qLx1//C6RkQWvX//a4JjhR3zoJNm1Sr+Q4SJZ0lLzBBbZYP/mK+i2VrwBRyNP5gYDhOhH1fIhYbebrDmImEh4Z7s3wFn8HSIlCKhlaz+459ieInCXoOcB3aJ7+Gs/1c/8KiYEXxAYS7KpwlFPgyIcShc8lTq/XMZR5j7kIWHPZ5KW81onpM91oFJkmTbRS47hqN/eM9LqQoznCbb9QdBWFzAOXsV1z4Rtl5Lr/iYjeHFh1Tuw2t6BGYEoWjj3WT39p4PrAe8YM5dJ8g5YvswQqlLX/J5oaNYFtYcz8GP543fn03e+v21HGZHzXWNL2Wyw9sUhdgJjUagcDjWZXihvnVaOL59zd/PCqllGbjEtsIDgpgVNtORYiJWNccSETnLuXuerCCuTxZ4wppGfcNUXcDr4iSkfn7VVeAm6YttAC086Ib/Y+XaXgK2WzLFZncu/sU6KtJ0bzasiqBG0EOnfNsShhCqau/wHIiccWQi2jVU7c8JQ8wTaC5I0ju6X91oyqfrtGiMSiWTM1jXBcXrti031w16Z8jPhSKusqjEmVT7RYGTAYLeAv1/x745/kiQ+KurTiQrabspMvku+lagLpBv37ma/qa0lGqB/DpDnLQIfVqFlotGhf1sSDtr7kPPXXojJtXJsidlIRqOlZUSN+JwGmnTFyV1UEX1yc3n/LMCUEsdmLmsFb3GmqZ6IMRILIdLtiXi0HC5RTaF6647rAzTbHpc6J98G1dHWEBNcG4KIb5VNAoxh51BCifU1o+C8rfLYS5TeGcCkYnJBDUg9QdVU4NpLKyuKFqHCI2wbBJJPal6Pim/oaDrnHRTX5C3sRg86B4xjEhjgRnzVSdw4DnxDU4Xs9EjhyGiECPUPNNzNOTr8LSgPE7gV4uTGIuRBiqq9sXYc3FjKTtLl+F8DeSdu8AmueXxsJesQZoj8oHeehdXvX1iND/ls3+wi30BIVc+bf+D5xFW8Ys7B9lrv+4JWh9rmJBIKFGXFqmZP3J6JoYnrrn/hzkvE3S/XngtRWwSuu5MEqo63WcW0Gj2y7sg4PFC8RYDI8k1XInneBAxWoomr2QqJpBA19NehFznkN2gmK+Gh9v5HfRCqiuNKGAUE3wvlXFJ7/zgjnCgXiw6LVRhFGjSU9gWTzRZACE5rD+bnRQqtXubrnLbznX+94Q+4PYO7hMyDh6ey5HfP39KVCsk2vZums47JNg5mIRd2gUSihGDSjhoStE3p9g3QPAJ5veUlEty/UmobiCrjUmxVF+bfy6CM5F/MAa+KqvVA+VJPDCyqJrohD+qZZHvNnBtPvdOF7Z2tUL6iT/LK6vLlSofvm5X24wnhVoHHQMpih4GFsyJqCYUgRNDpzFLSK6AnGUUce3S7wZNldZEBVi2FbXq1b8SZdaZnbqm6kTUT5SKFAqZVH+8UrYfGOxPOd3IbYkZ+rjA3JoPzKTYs+b9m/XGuAjHgwdO+vDakmG7UvnRwvIbSPrR2DgvYsProR8H19EKSW6CmaQUrco6aUP72pzRBi+ZbETEpYXW3zH6qC6NwP3gIt9llL06cPOcNrvV7OmSKRyOQPU+O1HRNlEDVakOg237NihozW/Bws7LY0Iw3Tb3Ynj8Fz4yQBmKWhklM27WF5JcmL6X+mO+5WE/ZO5clj/pHxzplUZl4p2+Gy7hxU8lCxihzm/TE9rw5wCjw27JWKrMQMD/vYZTCIIm0j2drErXw4fG7baz/HNAFs4Hq+QiYedrBPMgZeRGqmaIxf/SAF9nTH4ZkbdNpH7VzGInfua0LbU7Uwkk004fJoUVU8yzokRf4jipxkTE9wkLYarIdIzobNzYTYPIFDSjr/nuHn/1ikCwX08IKa6k41CNJcP+mgzyjkk0GqLy01JTntM9JVZ6UyW/Va/QrDCynSJ+aw2XXSIeKOa2hlN1p3VzmfcLUQVPhxN608CNZjIhFuCapaTDRoi3PMgR53wlHZandKKHvJLQwU3zt7oP9bJD29zXcUFI2lTQD40bUHZnLiKRciPcGB1VJvdHYWi6r+OUnBa4CDoCD1nfqEFrWNYk8oI3YGH3tk8eVc6fJgrD9z0C2WHYSB3gvuTKfInQlEbipph9KQOMi38jaMcc9cswB4VdtZdj2r9jEIXkMR9HA5/0WS+D+yNDjc2qSlrXCth3usKu7tmwMYtpe5ldQrZHQgFDJ5YJOBwC1AtE1y7H6g0+g0CtyvlZDTfG8ZY4Ngia/tw+fcl400Yas/uFsDiiZ07znpeUPMRylTDJbldOoICTsnfktEOWihk0M4G/1XsoCtgnVXMobwnH7YhzzcZ9slFYBs2lRjqi+6ajjHM1GcQez5dvNggpSnnTnr/oK1NCwH2Bu+Edqbq4S12kujGKbDqQMntTZ674wyHYsqi3OpLm1Ivbz1fpX8ITHLR1NYZoLPMw3QIPUXyAEBfUFGgJoaw6EssfKV2nC8qzESertZduoTUYq4A/YyKSwjsqeIbDYWoARpMDbEW89r0YmrAQ/yKF1NvhoVMYFnaDio/gvTGIbBfCUfmulpU2BaOuPKyWDQyCcxWJ1/pqqzpgOgZMFOfk9ePbLG0ONLBEByRk1I0fOHrgIAjc/496ZClArDIkzmvfIxbnfKuVmqrrWCNI+N5TmhPFBF7MB0+JmrcRB35P29/8Q8ccbI251LLMKyARNHjF0tH8cyTyyQ/fgcTmL1qwL8sD4J7ypk9U3MbEvyiABqnxsuuDQ8pj3XcTISnT116bQgDSarn+4jP15TQxwagYIeSImKpcuz9igLrvFw5ICSuzv9OTvaAvlelOixq+GI2PVqDik44bQimRj/Mlj9gWXsA01y9pnBVfaLMHFM4KeH5m6IAvqFphfyoJL4oiLW9aV5PPSuPv3LU+Clmgy+i146+9LsFyfpUoSo+hJSX9XCGF0g+BTW9UFb45hTDRxw84F4Op4E6kde6ej2fyBCmF+V60yDfZMwuLZ0t3PMeRB//1H9mmqONjv75SJMpqK7F2lGYZ6glsZtyJrLgPXWQ/HJztZ4tDo0XanlyQgKoJspQr+X68bcDOyotAVHFJKsU4Qc7dYGa2qsJYSSbbK8SZDZcp67SmK9Ol+NKDXmUo1XPp/aZp+J8YJ6RaVlZMiW5zUAM8iaTaN6CQyd560EmY/+UFCQL3F+kEEzBxQxklm5MV9QDWNR/yBUDDiHwgUOObDSfTLFLtYGR5Po3r0wcicv5vUBswSV7GoASkVZoffxRLnKGby5BuUO17XizCRGa0NLW5pS7arVgyG/HPYSGCX4T2UzoahMkVNNIFLuZWkQyRbRv5cSxkG1bpXX5X7eyiM5xwt99K0B02P/Cxf2tuxLagzscsNxJC3vfaIlvl5/CYPJZF0xbwFPG8GnmyaRsj8TmPL75zqjiB7y8ohGnWG1qABD9IpYvrysmclNUa0O3ulDLiqTyz0TE8sXWp/7aetdu5AmXwiUT2XdXqDyvjXt0GCENvdBNZwWrMFLWzl70NsfipsgnNOhZIZygvVgaKpB/GEeAAUT/ZR3JsBkHQoAE67egdrlqfTS77oNmJ7DVmL45awFnkBN6VrhzF7xNThOkHHvkYlragd3LCZ/33y3s1huMnN9mL4LtJfUrql6pjsU+vLM5UU6jm77OnS6JpYLls7TutfnOPAfg4brfuuE99JiVcXHcpxPnMCaeqs/pc4TP2oprDq+ScvWtxyjyZPdfl5RV/yP/XOnXGXsJaLxDOw5+XFb6f0oJlCBiq3XMwbxk+9FZRaY4ME/6CjVeM0niD3qUF9YLr409Y15MEhyAg/R95VD54i2rYojjByx3WGy47SHWvtH4KNHGE1m339/lVrOCM9P60sBrEJojT4Aoz2EWTEPwlNAjbcGrnB3ijAiYs1qdIKELb0bP7EWGKxgl7iXNlXI3w5ZkVk3/pP+3iaFzg8NWJxY9RAHnUEhZuY/C1+Q5A6GNK+mtk4R7vTgWEPgXebzRX21CdgzF5S8C2IPzpuvDkogpbcmnf+MnQtRj9WM/qVPICMAabbfp4NV/3TPvRdZ/vy01W/0NjyyD56TQI2/CgY44gb5phk9lTZaTu0cjJeh9VNJLyazeIKBlaFbungu2CkGAXBHVoO9q6XnBkWf3WSFrgtINbzzDr3R+TjvBAPPxxllVOvKTQQNpNZwt+AZyK+mzYwsZiCazhEF1aLdJUCEWzRJ47K+fwuaxhvRjuXBN3mpgbEJwjUNgS5WnM6TjbjJOMLb3DwlXVQ4C/GVgptB0wV0hDu+n9dxqbBAbJiNq8bVkK77ttrYwDm5nzm74cYGNs+6CKj605iAsiKlmn0o4140rCrMuXHtlzjYupCK16vvSsv429Sp3xHeula0wt73ZATZuYsKJs/ERI2ID3h0dCIlS/XhG0PAocX2EKKJal9/ZH5lwwKIEfr1Zj6mqV1xRcsc71u1YAE3NJWTg6qcGvMAf4G2y9BBpHs6AHxyUgx2SA61A6uHCMZ4nYAn4otRL5RNTFz1JwC3StpM8ytyt4w+AGnYaZaddXjBlls3j+n4CJ8jRWn5SOf+8IFpz51E0U3lHKdyvmvSZHKD3+1Xj1Gn2Z/UzHstzX4iizGl+wKgEroFh1pv1xf7RVuduMdbSn+uwqbI5MtqJKoLHHtCShKIUBrrU3pCMwluntRbcPCBQIQWTmj1+2KI/ARFZkAbrGk7+qCkdKm4Uusv+yodJl+oJkrD+8459HAYjf/ZNg4VKN9nLTyCN3uM49r5vjt8a9K9/uj0K6smhPDMSCDxBPRQvyb+Yxc1EOL2nHM8L6xvEgSrR/ygRkIjGCc2jfH3L/lUbbf4MB/W1HFx8ROAdMxEpmDjmi22qPIs+580H4Usw1cC8Qqd9Dahm31xfOz37rWO5NpYPmphdoUic1oNcPsUI3L9H/r8waJEAKH3wDrqnVeC6hqWInRTy68NxFwz5kDfC6loa/zq7rYH4jTx1lAruQvbH6nCR4NfiMolOoQxnTsB5mGAxW08Do8u0sMP2m3+NrD+oPPDmAuhKkBW10PW84kbZnOQHpHT/YT4iTR8M1D/1pukoNJ0ODfNm0OKgX04idfJnKN/+Gwvx7YFdPCnEEnIvAhlHw96S0gkgGVzgiG9AVcn5A3REuOO+cVZhKfsOZYtgbApqhjtfH7R/yH/njBYoaNDzgLUSU+plL/P7+Ztu5ZW7O2uEaGagNAe7hHte8xsHtiRjCH6m0l7WRXYaNuiEvofJs8C0SDIBiUtFcQM2YKPchSKXF0BdqPq2oyLsHTD642AJ7wSEwVMvpgnO3tSHF2UqXUapIwcvfLFEewLxG6bu7H+33yZ+y2BFBpyIegQNlzZE6E+SgBeev4ruVlw0tHEBjp537OvbY7kmK51SVgiRRd9Q+5PQZNBaQTVobMFsxrRaLmw3cruK1oUsviqpSzRJB1qxza1Iz/HS7Btujcfzo1BOov6YC1YsWkrqHCPG6yx1M66W69BZb6p8NQGRK2gBuMCaoX7VIQR2+ZaSRHhiN48Vu8M3GcVshyyxke8EbQ7SiLmOOSpfPxiQmWmzzI9dqA8WogC9C1CHvz6+A8Ex/G70ZQiritGHYTq3d9Z1E2ga+yS8vw59YLJbCuHchxiaBxjIRKX36rpXSlo60Icv1s3EcwgcYgCauiGHkOabk3EKcptU2rSnuqCL38gZOKjBXuQA0RJHZZq5/fBEHzk/h8HIXvgqvXzzryJ9pSzdYxfvSKKEKU7OGwavn6IZVYO4vaeDOZKrQ8WIiL3DO9+LBj2OiaKjdZm30LOYSXeeqF8zIeCk4NuGEoQZPLt5Q0zi/ZB5vqV0XekkX7Ub24Smha1IBjEoc5PzwA5YTFIrUL+Jekvm2QZzcV3HCMDSJjFvJvfNRxYSVdgWjmI7RjOmaEyLtEVIKnTWZL5yCo+3qDXIEH1MCilo2jssbuxBZQgdkSPRfDP5KofitciYm/yRBS2qyOCbhIOuC0g2RoKDQREDWDLsCfG06ccPDNlx8Z+HPInICs71eyopmhPWs7W6x5CqHf8XImndsQ2BXrBeHpamENubKAGwIN79tQtJDtjsh2HwJkhlQ9VKS010VR49+oYCFp5ypyKk3Gv6xLj9q4CxaNV2US1053KUMcWcP9lLdRZ5BDmbUGbCbuhXa0Wo/dcft7nP2srW8k7qG9FskCuPcdmjxf1i47+ZbHvUmRlPlsgEu7lFZZQWpEY8Hwql8QBWUdiBwf7bdCdmGmNFf7FhHsT9UFyI4udkR+p6MG/vPLNRvj2Fq/kJOXKoJ1QEFDX7kU3ZdJrN7MjbieqxcTi13mO6l3xdFqRH50fCJ7gPJdBBf0Svs4+PJ3QD+6zwLWLgdgj6nJj27SPGlTsXbNK/Pw7uUm53zjMPcoqZYg1bR4YOqsRPhTuG/DzlfDcyK5SCzpQY5xf4abvNffdUMwx1zvUEAtMyi4KR4VNuAyCRkbNzLC3SSAe7/Y5D4M2AUowzY6RbrA1ksWFKBltyqBky6p68+3ugEkPAlXi+gzVmyL2mE7N4lgxbpLtDr060br0DhtJBQwIPbS9cpuoYAsT5KKjH60gR7cFTUGEQe8hx9Mbp7K36ZlsmOEOYhqeA7LS8w94QHVlmqdGZmCWTWZAlY6tzIvsJKo/Jse9+FqgyW/Ryqh/DIR3k631NaNWPzYia/WP/HiJJ5IlKIX32oJ9youwAL0ITE75HA55cWICfhzAwIhhDi+zN4gstFTaYnkrVWj+pyhbzmh/FnoWNs3XmJb4LF8QQXbV/bXRmpJ2XeTBRDDCD/GUaPH/W6xHNo8g8GaXL84sZV4qxDc2KR939UrqBy0+hPvoUYaVc8JqKCOESmSDQoeXmeTch3ETDT0JeAfusyJJ41eZGa1sDYhigjQXLdAual1Mt2cy/xY2021DUwHsme7buqNnxi1IPjRlkyC1GHzuNkJWE8S0u3FrlwrxG30DVTyu4QjE68kvgbM194jPdbtxb3z+b9xXpZNZAbhzcVuIzl3wo/j1qNKNZqGJ/eMuahKRtqTbQut9hvqD9VFPuAYaIDGSmtDVMxyOXLqI4CYKtpNl1SGikdzDKOBpx4QkOOAj6lwlhciPpt7UY0Bq9IcSRM+c3d3484QtUJhlAJSiyKHquiKsqCXHaewfolDVX1F01nnqWzAeRuCOMzDiNuiDeLAqaK9uibfpCbfeUenGj5a80CoNijDHgsHDnAjoQxsntu+MO33rHZg6XxaYkqRupQ==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24809" y="1465318"/>
            <a:ext cx="9102495" cy="5579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400800"/>
            <a:ext cx="82241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900" dirty="0" smtClean="0">
                <a:latin typeface="+mj-lt"/>
              </a:rPr>
              <a:t>Source: MBTA Internal Data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15000" y="1638668"/>
            <a:ext cx="2685012" cy="735939"/>
            <a:chOff x="6625211" y="2614158"/>
            <a:chExt cx="2415037" cy="557343"/>
          </a:xfrm>
        </p:grpSpPr>
        <p:sp>
          <p:nvSpPr>
            <p:cNvPr id="9" name="Rectangle 8"/>
            <p:cNvSpPr/>
            <p:nvPr/>
          </p:nvSpPr>
          <p:spPr>
            <a:xfrm>
              <a:off x="7010400" y="2667000"/>
              <a:ext cx="152400" cy="152400"/>
            </a:xfrm>
            <a:prstGeom prst="rect">
              <a:avLst/>
            </a:prstGeom>
            <a:solidFill>
              <a:srgbClr val="00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47441" y="2614158"/>
              <a:ext cx="1836709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900" dirty="0" smtClean="0">
                  <a:latin typeface="+mj-lt"/>
                </a:rPr>
                <a:t>Combined Classifications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25211" y="2985032"/>
              <a:ext cx="2415037" cy="1864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C00000"/>
                  </a:solidFill>
                  <a:latin typeface="+mj-lt"/>
                </a:rPr>
                <a:t>MBTA Average 2017 Q1 – 7.85%</a:t>
              </a:r>
            </a:p>
          </p:txBody>
        </p:sp>
      </p:grp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2685" y="296426"/>
            <a:ext cx="7309716" cy="228600"/>
          </a:xfrm>
        </p:spPr>
        <p:txBody>
          <a:bodyPr/>
          <a:lstStyle/>
          <a:p>
            <a:r>
              <a:rPr lang="en-US" b="0" dirty="0">
                <a:solidFill>
                  <a:srgbClr val="101A76"/>
                </a:solidFill>
              </a:rPr>
              <a:t>Human Resources Workforce &amp; Strategy </a:t>
            </a:r>
            <a:r>
              <a:rPr lang="en-US" b="0" dirty="0" smtClean="0">
                <a:solidFill>
                  <a:srgbClr val="101A76"/>
                </a:solidFill>
              </a:rPr>
              <a:t>Update </a:t>
            </a:r>
            <a:r>
              <a:rPr lang="en-US" b="0" dirty="0" smtClean="0">
                <a:solidFill>
                  <a:schemeClr val="accent5">
                    <a:lumMod val="25000"/>
                  </a:schemeClr>
                </a:solidFill>
              </a:rPr>
              <a:t> – TPA &amp; Absence Management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85" y="762000"/>
            <a:ext cx="7751547" cy="466344"/>
          </a:xfrm>
        </p:spPr>
        <p:txBody>
          <a:bodyPr/>
          <a:lstStyle/>
          <a:p>
            <a:r>
              <a:rPr lang="en-US" sz="2000" dirty="0" smtClean="0"/>
              <a:t>2017 Q1 update – absenteeism by classification</a:t>
            </a:r>
            <a:endParaRPr lang="en-US" sz="2000" dirty="0"/>
          </a:p>
        </p:txBody>
      </p:sp>
      <p:sp>
        <p:nvSpPr>
          <p:cNvPr id="6" name="Rectangle 5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WC/EpjIeUWYM02mZ+IsEKNYEZE4OLB+DlfdiKuz60oag3Zqh+C1fwTRKLdVVwfyWx4dL8FyXBcQgA+kmAYdpVoeY8oAEWO1PbgI9WTCNqgFwSE73w2Ble7V5h0w4so3y5KmyNSE4IGxQiOe4VmyDIZ0D3H6eZkBVTIyNDauQcLffqymdeCmvZ/8pJk2vZnRUnH/4cD7Ak5A1E28ZR7poet9mpbnxqLBkTWY62T9MVufqWvh82SufrHzg0iLF0TT9frWdosHvRhA1DrgBQFOoBk7WExq3W+7yFFcI9awH6M5bhggZwXtNbx9yne8Mny0cKItbmsLLASPnfSctQVlwQCO+8h77ZUToXXC451wZ8qNBBfA99IR9M5TikBxdNkSfCLLzrXBJUR2OJjH07P0cyFAuFXJDQHITIFF6xi0YmGPhHlncmIdzMzRpq3d4fBZbUCx/JmQLwGsGQLet7S5q2S+dTBpTVTVNWwbYjNNC1jARogH2luPeMBpfZZNkdpbdgtUwPbm2fr60rnvQkCsWaY+2z1/SbWlXWYAeaz3aKpJfLNArx8o/M52Yb6HhgKYrcO3IxBq4ixNlMsfraL2/ePj6dpsKjVF+dC2wOnp3n2yc+JnPi0uUES+nn/NvSeFLgXJ5k04T/e6XP22nLrWw2nWgoPZxq87PRDzOI+HlJIaIvrN8mA/SNxq8kHElQYh3v9oHq2nXGKrPCtLnfi9xYSf/uFPXOOmTM0aZjIKjinXpt5bnf0c6QvAxP5RXWbQznE/vpqAvvszyM/riRYfEY3bcUL7WMDLZbTHgh+8IVf/6i7yBCdAzFHiddpx+5LITSs1aGcWU0o43qKb/odbxH5V5+CXKC2WzQip44O6SVEpwtvvppW09KlCSetHZ6YPomkkIv0D8skwVOWZiGcG6Ga0vtzBioNQu6X2PWJU3G7NjdFhrZ3M/J06nfL8rxDQecrEJQc5QEYuroPU2OA/mBCHuC07IwZorCAa0oUJ69awdO7LWuuqT3F+4D+TdtDkkEH6xr5c6DON0W7S9ZILt58fpbRbAxTs2iBjJF3B8u1g8RffIB860mwSZ2zF4dGChoH/tCNP9BJgApB9m3X5yBzhlzEqyVV2TIID2xlLvU7DvnRTSj6gogiEl3fSSB4iE/840kf3tN1sJIfi38rKHc9G+hbyHDDqCWji4D61b0xslj3dlmKAgUAQtcpXMkc0U/lSNFUbKBlQ2L7ldH9WiVYvXmmBooGdHqUH40KTx/CTMR+4RTKlRIlFcQ0/YzLrBoYqoi674+B0W7sUv1Gf2S2eKqewph3zk/IV7MmuaNQwDILC+ldH4lNIZe2puxkg+zWFng0LUdXtV0baKAlSEHBnISAywDTPUHaWOS3Z4Lg8pqXg3LUKidDKP7ZUig8M6Y257DnAb9+EZjpq8FTb/v5oycHQE/3zZEEn99vKaAIlLCbDCPbBUvMOXy8QnGrh5XjApBJPFPYaZiTz95Pc/cF1giSjUTSfuQfvSun87S0hVnjsWeYav7fbYB1JE8wlLp4bPi2ZTWb97juNlhux9yQ0hdIBTVw6GqEraBbFvByOW6DGPWc8YpjqJ9GCvsBuSGk8s3Ywi9VQae++Re4JE/+iD4nMiF0PIMis+Yp05zXnUGFoYAJsuHzbA0XdeZ5Vv/09hMXYRQGqfIZtQrnvStsTHWf8r+7qVA0eJVx70mp651zPQF3SjmduZA2njrow3YWeWe7uyxa9D+X0rx2fl3gvl3fW3m5KqMudK3TP4otTuNiXdAPW/28tWnPiSEx07jbaPAFMwpjg+ZLsENqWFn3ErCl1VJj7HOrunUfkZUxp6FekNk4WrrummkbW0cbzTvMyv7xdHvBOgrwP7s83KyiVtqcDDNTYXbMi8MNhF1jLwdElrq4FpyQgmmcETL5voTMah0gvDUYhn5b0+r9EweUbOWvUOnSrHdIT5TaD4gZtrxgXSXz6f2b5AwxEtYuO0/wBnzXeJI5064x7tGfJZznNKntjh05fMiBE9cILZ6pjQnoBgj8rVAl3kdfkR/aL0UjxGr8CKZqUYIH1vsD6IPqV8H5Gk9C9hy7iF2ajVpcKfeaDzlAR3MPIX42PCj9ToZN1yO9Oui5F73ztqGeby7qwVvL9d8XXPAB7ZiOp/HhU69LgXNwxuK9GIF1yIjhlBR37Sl9TgM88H+sIa+hg9euGbUV3pBJsoGC+gHuDrz2/N0WskRdUSOFFKJa758hhSSC4+sJSeNw6ExoHjkgGmapsAoS7r+yMvQK06tpGR6BN0YBNsyC0oxBI7AlsRv7j9rWit22lvszJKBoYMEHOcbH1sOV/n2b536QvtkNuEJBFKG7yjeI5p1rNRj3VCYE4PzWGAiHSyHpLAN5JprTnbEkv8j4/3OPCKT3gENNN5gstqhfzpTYQtf5wqDjpKPjWbbHW4dhoOVRksU0yuOoKY/gxWDoXySoi2ardcSkYDc8YMJzvrc1tC9eZ+E48Ee0Dq/kzezwtul+cmvSafOFa67owZeUwAinaT2G3IyL0l2BoSgrEfwcAbLVyUtimEZRtZet7xj/HqJHYzr3naKZbiPFJYMsQ1WAr5+tmMwMevsCJRSDYc2GkHD554vbtZiYEE5Ww50Eg9/L8veotOmTcxt9JK08slzoOS7ChnsfuRSLHjx9XLlDll35hlUXG2KE4hGiWjuXCYyI62nXp2c5lZ+04kZlM8YClEMiooCXGu5XP9hnbMpn8mwVPy2Q5ARrgzYG/YWfeKoywQmpFF+6iH+uBNzhfxxx7ZucU3/TAyD1rutZTRWpQa/KuY1Lw9QAuTIn6uK0BdG8kl+p59Bz+mO1Z0sBY6+50tnexI2RJmZe+M2rYQP2j1A/XvU0uXiEII2jYh9hkfFO+BszW7cBoDDStu4iUKijObjCddlPD+cA4rUYW2NTPQVXbGkorpWzou2M/YMPKNF9NHuraKI1lJ/pnd/1SZUYGqhfkIeaBYP0YKsA/nRv56XyWS3v0h5n+/7QqS52dsg4Qzz7tYA8ir3f1oF7eEcLEqPpA8Nw0b6brCDvSi9lw3oa9Bf5BXwkvQL/x3Upx8kzsVC7xKh6V0A9vF88vQDUbmwUoi9YpEjk4HyBjyDBJWSQ1LXcz5Ae4UaJhVbjV2tav5ivgp8U4dVgQGxMhcO6WrBnoNUebzGnzRPQ+o5NGGKrwBy3CQ4gf5bgNKWzoMQbpChisDBfLmLC4dEViyDUjeAoQ9xOL3Do+zyJ60s2ADy+Mo5tGTW4umzXIj3mK7SV/cRf2dqFZoRSYuN8+AHwdyp/XrZcIP9WLhHc4IpPLcgyPDS2geIo1mforYZ4Aw3Du8USBAR7astsomOpPqJMoxmlq5Yy68uMx6b99z96yQwBi2RSK1aUtzWu7AglQs/g/zqutOmvan2H2zSQYxeks8xdP5LEI16MNabhxO0ak4ZRyQdyIfvDblfu3WOHXBbPwlaL8W8b30aG3GjVLGSOTyieIEMyjDjrBbEm3gxZS/ZREsNz/P/U7CVTwS0rTI26xxYEX7GNL3AT7QwuW2oP9PRN9cwKlTslwsW5V6GEXF+JsytpJ3F79Lp9qzWZQrmx+ufR0TM72oYuS4y7uFr7vhMPvGdD+D3UlvE0CsiDwYjWqZPAv8pA5k2dAYZur81ZWDGRLoHrU4VsGc/LUH8oXzaZgRi7lnMm9UPZ8kGU0t5HTzvy81pgETHr17C553Co5Uy1+D5F8nknSy1IFvmJk5LBMozL/pIlJNVBDpsr4kgrLJZ0nGLQfqB8kCMJzYQnO0YY011SCJanEbd9LpodWVfuW+2useytuFVhZv6ecY0fW25e68PR+8vFXwNt3jx8ENVZE2EQeypgbaVJsKR+vMOZkvivYmhrvtqa7qRCChBIz2BIe4HG85Lda5pNp7kl8q0yL1Du2ezipDy99XPLGIv9/qQGhefNvRJauFXpzT4Frw+VQJBbjBa2+D/IG6J5q9unlrD0rm8wvo4DRv3t2GmkDZ2vdA8ttDCxH4/13SgzXZ1B9jNi/WJXeiJ637sM5meOrNNX1OcPrS4GJ0+67B2qIiVdVNJMud4GcALmWurQm+pTGUMTOIJ3UaudAN4fJt6bYZUR7Ov0MqY0VL9gGomkBOzrTV1ZWeJPF1WqZET1uh/zxb/CeCIwaI6l7T2NJQ10nP+P27VC3yQvD0ieDPKfnGSCgSmFbjCBmzDH6R0TMKSI3LuhPoiFCZ+95haQJRga1OHwfYms3G93KKOaE4IFTPc/wrqOhAkGj66Qvveqwt7pA3W79znZu1X3CDdQTGc6vuhzM2osoWyhk1VwIjLCgBDwRcOb8kVjZ/OdUqRTPeqCXbhgpRsKA8qML6RQ9l0QEwnA4nZ/yNlwF/MZLB+9Ylbo51Nf9zeqJGqtCpS/OKCGHvqhhe8IjaF6vf7/hUBuHMf7zrQVQ4EE0d5/AxAcNXeMcongMUMFCeoHs8TWQEh7mXFo7ASQMXPlr5BjotiGGXldpveQ4oSM233Lzj4wzTJX5H7bQUlABTLjP9rZUTI1WekQUv7fryd+1sqrF6WuLzgPEYlHPg10l1zxoMNxQgC5GPqAt6yA46myByIy3MW/Pv30SUNODFTrGxDd5DehWDbV8YqkknXt73QHC3XSS35b7zclabzuycL+2fVVuECKLKsQMoHwqh4/BuRv1H4FnWjWYzg13mWFGllXHhYEPcsPKu19C1mgIJ1qVtMUyhC7vQz0NiUGWK2C+f194o/WgC1new9pq9yjCQ2PBhOT5wW7bqcKFWDnKL6NNS/Zv947wUaTiPgPCSE1glqq3XvmaTdRGQ/IibNUOPc3FMmA5gR0g5UusW9EgCbNjM4vGlTqQ3bWvWPdB2EFCgDIEW1IOiWghOp7wdOmJALzeXgafKSVZt1rKAFd66RquWG/lDgvMVWqP6UkdTYl5uh1EBPmN7r2cJsjTqPFLG1oI2T5+XiBMOmjgLkqKz2+XbmJeP8iMWNX/+JpEfhbZPTMjmt0XlGwkwQvD0dAAG5oewySmdgRWjv6v04CBjZ/7f6ivuRUa6x8gx2Rbeb0cXO36MV9jT/zaQKDpy1B0p+0UP+axZ5/WJywlH5u/uMaczMVT78lka3H0oMdNd30yDNOiCZvqJGDv/sXhBR6liL7f4OY2ZPfHxH/LAvqRFgmw092QP2KFMdihTTwKW8XiCMFge17c1qXP4o+x5Spl+VKYk8H57z6v8mL7k7hSwlKYOAhih4Ik+SXS2Ob++RqBJ+kNvU07RNcBubjaHeNJ79FJaR4/lALHtsYj1WsYsE7gYFiMUO0um/Oi0oCpaqc+PzD+ycjYzEYxPU1BiMmQFGWgRAVcnNdLB2TKq3pkft864t39kkqAJedyDDOB/Hpb+Exge0P6MVuLOf98CB67+z2tDIz4yLUPkptkNCJ7J1FEBr9jyzKF2zEIY6kF3w3V91BGUMCQ2hJvki/w4nbnXNRde/8Yu0nFj2Zpx6RiUT/5D1F2hi45SHqgAw41dOKeDS15+Tv/zQ5bfvejfj2jn52aXvxpI3Y5uOtrOavBCPF+eIkJI0JivWILlHfHUpf4ijkRsyzne02JTqy2HK2nxmQlR4m4Fvn/N+zeA5zuJoUaL95qA+0/gE6Q2jQP/H80lNO7M/sndGDPrcYM+bofavmaSL6WofO8+3DbMeJfWN3UpJlNnkvpZV97XMOCntwEs+m84aql6E1pNqySW5009zE+/qMQKFEyyiKGkkSOOsMOpmJ4MxHgocVoifLn9voGJPLVQKuTV5r4LzblGBTdNNVFUCXaZqr/sN2unZ6six7WX88RGrvLTRderwz3Ufrp8lOMClsSLzFOVwGB6cZScBlQIfqk6ZITk0UENuV5Ut3p3CDEXihJEnX7w3xWnFNnkG8XvlssKLArfKKJp1b+UIvc66Ei0vMetKWoeUUfEQ7lSxLucDmmWQSdvfEQLUnSJCXOQocXnH0qsIDH9vXZK81zQ3QsTkGrNFkyDD6IEe5s2RZjlYoOSmpGczE1r8ARNDp+3XqYaNwUeg+VveR2jFmiCYwKXBgVtqywvfX379ZK+gVBGwqRkx0INQu+3Z95bX2IYVtOJiNZzFhi7KbcgEYbFdFc8+o9Ak37pUuyloCaTCZ10K9hb0Vg1hk9fdAzK/xC4DYuvxY8RfGuUZfpXBwpshgMdCJYHuBOBEEPRbnMbPcqCII2TEWGtUYHsy0Z8088YRydO/qIBuwlbdcCFeaZUB+XrL37IZDAv6PaVtw6hJXMwIFCOYEiSNAD1eaWSpGZxlpbeVfSrVIVE7wd7Q/wuiRWEbnrozb4yFJ3P/nTuQWN5xpqb4aO9WnshQ4BIoGsEaGelZoT8EoU57DqzqHNS31yfkQ+/Za5Cyi4d4IVLa+3r+kv97uSCN/7brbY90uqYSgSTjkeVPW+DjFVbQgyXuofDlFGY1r3d7w86Ns604qXPl3iC5mnyDCJq/JXndiKfqfG3C0hwc+KpEko0tRasrbvAVyH1sMB8V0hFx+U5ro5VTGQ4igkSOkmFI5WQfvzFuaQIhf5gyjJ5SohiV+KljSYiHgXQQi6U7QzdJyC8ZeXm2T48SqijGYRfwuUcBj3gxZXY/vQt6e0zFvd9qUO1hmSFUunK2eBRa8o/mVb2wXJqNxXD1pMvkVfMumcfpSwHzJ5OQga4YoAU52xa846x+JzPmv7RZPrFzJsmbXj7wMSq09tSdNwI5kgzCUv2rDpof5ZXf9dwQTzvILfi/pzKYuHHGM9POOhiQ8919JciE3Mli3AJUqrzAVl3UvH8KeR6JxTbJ+GUKwh1C1sWP3ZQoR41LuC9YffXI0+PlpbAqKjWLzoukfZSlU2Zwj/knUOSpvInvUKfrNI3Vf12Qitjvy0O8e42EzJKuqW5PQYwSHHPd3+Pty5+ciCUjDWZjBN/Yoz9W39EaZe362RZHuGANvzrwbnTM0JZgARmg6uditj3p7u8q7DrII0LommdkoJnIo+ICuNnOhR88MdBARFTYuSqqcwg85EoFM+Ngcevwp9vfwQLI4wfWxoQ1XRmQt3Co0Uc34RBkzNjxK0SXyYXkOaD0QhXx8jRE3kqz2mUkJ9wOXuJiUEzApsetxg/hE6ULEEdCBH6DJDZmorXN/as6MLuJX0WmEz7io6pTzomIhSS84XtFBzNmKa99gU/Is/w6oey9d0VOX1ae1+80aCx+MdB/pIMXJH5zHjSst7EMQZwgcQy9Zp81lG8Z2K7cw7ITJzmCPzt96J3YwGbzABNwKVyir1IO5Dw8mf2e2LTX7LbOMB+17PYaDo398ung/8+yCkU/3NnDE0VcE4y8s4URJqzoMhzmHxWJh7t9IEMnVg4+TZ8tXuCnYbsxoyPPdmM9MkzVTjZv13oIjTmgePFtDEVM5dxInSZGKN6yFvp28QOVT8q+DwqFPGKNGwvQaN6HvV/qkWrLTC0hXcMMgKsRTuGvRDTiB1udU3fOMyrX/BK+WXQo3VoZu549do6RDCqJBL59M/2w5jd1QUqywk8hLb5CR2ygUmLMlBNkajTtTdSnILBryIbSXQtOstWFym4IPA8mp/FGpY2Ot0Eb6rFluSsgmmRPNNPxQnYJzRwljVS0q3RI52FeSvk/pGB/uAgtUp/l+E1LvLEJB3pJ16NV8O7euP512UL8aeiKSamgCdr0wTdCKOj+Iz02YR1MNjYOhI10aUG7X8RW4pK6vlJ3UiMaZ9FqJwPMvHZ9Gn7/GOPKW7Ex4xtskDJiPUkk2AtZ2ujO5ryx4LgFy/ISM91Yj2ZMcxn0Fx0G/xiPMnv8LsEBKMpvTNrZu/pEpK2lCRVSa7JT9qtpOXPrAmhD25CJGxOanLriTpVzbOkGxuymq1xAuX1Ag1qcle8v2zPZkUzi22SdHgIBssknMvGN3W7vTkIz0GzSy0tRgAgfoFEq4UpI1wfR4XMlHE03TOmQ7VPrn/a2qLcq7qjSSnYPbXWwaOoPwvsOQ2xW1dyRnO0aNUfi3sEikMYRJpYOdhLIKAewmaFLjUFMJLlsEHCqnxypNmqHpzNzLEMz8tJZDwUjYlw088sF272++AO04Y6pEUxDBs1JWCbhArUg9vyAudpL4d5yCf2DVXvB8KDcLKw1ryq8uHe9njzH64Gdl5jI7tPGanLW52DY/E/PduOcwP85tO7fIL18z7MqN8s9Pfc+9b8WbqpHYc4GZfwPWTKBlFf/XVLXWFqVlvJtZ4kKhNvZ+CuAP/bBa2JMDyAeSBYn/i6oOZF+ts1xV0oKHEJe0tHKhE0QwXelJKUHroJhGGFqyB4SYFImdjY3agIg7hgEatSHzsajwKt2Wj4Oqh/Zkq8T1LD7C/vfTs/apZ7oIfgwqHcIN2JMA2c4yxP5r/pUFPzbaK2ophwi146m4sHRH9zj/erkncM+77CAWBXxtRVpaDkgODfSm1PIsv6XkqF8kaDwiSNG9M3mq/W7Y1hgkXoPL3BC8UMMCTMw2L5XsQumHHWYqO4/WU6CD//r8itTZzFCwsjgmWlbvnuXc2b4c9mlOo9+8JkmivBKpm4umryZTr5M2WrIBtVrQl8WLPsCOLvAscvjSKiHDNTWYXVZSSA411HFwzfwEpjxgcOzgw4Y/aR7MaxBljxRs7xRUf+VUFDNFwlQfCGRVq8pu8jtnTL7g8bpTF6HjO60mgEMSFIw1GXZXJg2RaiOrFpNJitCzL3ElHRf15TMvRcWG1sjYhbd+4cWhieRhq/QJWmh12Y9Dxhyi+WIP4CT6t7lqLeTFTdWKU2YUza7byr/n4Au+q23PDyY8Cvmo3AUy+nxGhtD/SOumR8tZoK4lTxzbH2CMow5I3AHGNTaspP2z6+xbno6ecu0awbQhiWqnqABwIzRzIKwgvf6fd4NucNJL7CLIyZGLOuYwFSROWAWZZZzCHHW1csVtVocdnCXvct/VJL668QyBAREWhxAfOt/0VknH6iGgDWe9gjIDqFRkZaqjW4JNTY7vdIFpdJiqH2yPZRdaGHPWj2dQyTDNyZSrz1jjBc2gPmAZJXoGid2cbEk/9KL+2G7n8q5pGBHmnZXNusTFBiULcFmUKuULjtdc8wPSfVvPFhZqkIeWeCDu5Lt5rGcn1nDc4cg0yRMVeAvVp2+3hn/0uXDGc8c0Ow1jjpTsIGr1tnqYzwkVwrUKbKh4+K+ME0/adNsLVLz7TZmd+pKlMz9H75cXdPNWvORilvamQr3pO6E9dCizVdFd5M3+b7BbT2qZR0PpcEVOiu3/fjDV16VQ29v0oQLQ54W+9CEan1GXljyr6CxocbqJm/5Yrk7nNyJNIFODUjk6l0tYapHPV7S3UoHHqQSci92ouTgr/krIA+UmjVVwLkpZkr50MUDfZ4gxk8ZP77UiYfr0QGxHlW0K6MHf+xdKI0wrcTIWJVidl1Afm0cPnnd6oIOtvAyctCDhPWo0isR5OYaQKsqsgnhAeNmVEW5KEPCVggDPBC1NsZGiqxj9TmmaEo//bD7BZ3zRIOAPSTZFHGaFxLcg8DraKHXRMbcmmsBKTDCQIknBzWbAXa8mnNJt0suFNRLz5p/S/cV/hly1p4wNyAGA+FOakszogbInVXM8lxIYpaLy4Y7U4SXp/Nh5Y0YSpYRGkrv7oCBt05GcNPI6WrtpV8T4T1QRRpZWedepgT4mujfBB7akN8JLMXWfEox/9LdEtsqLejE9aJ8qeuzF0MLYtFdUDefWwtN7928WHQvdXPrwWUp57A5MAlug9Ol3lmtw8sxV+ayJpPUsL86yAOS17uuS+mInLai1qHlhE2ooqCbh0fZjR3EFDbvCCNm9UQPjs+BN3UG0Sx9A0TGChKnfgR/LLzxYpaE6gtuyWzjhQxWEAbT7020YEJiqBeWJFhLKqtbqbNVv0hBA2TLtk0EniWmCThHQNjvdM0P5d9LXClizYGW+SPiAOCbtU8u4T8C4zz8x+RiUQG/l89nY6JIFCe7k9jzikKrOJ1d3QR1g33tMiY5ikWMz7dgV287S6bJV4Ftlj3wSISQNJngQjwW+IO0TBb3sC7s7D9FcFoiLyKD61adtAzU3pNVjYlaw7gZa/tQ7OQ0PK0B4RU0yz/1yfO3r0mYd1wGpfnvkVkLmoteSRGivbn22tOmZTW/JgUPQlteZGWJ0csayB4wATN6mJua//cQSZGuuw2nd9azcBZNcQNEOlj/eNOZozEluLksvLF6E8uW03yfuwoKjwpWXLCnhzqSrQPRGrPv67zw6E8MeTlod3MqWWwsT4pUej5WZrYluCgDZuITVubul+lVKEkVk6aRnZMxEwu3il7pTmisL5XK1YKYcHR9AvGNkYAHjHee7pNAJ/wG3tSKjCLb4PjLDn3C15NoOItLkLjQG9XoOA422V5M3PWOiFIwdkNs3DaLCAc9TKZ4QjW2gFPHsM4ww8ev/oajTgbaiqd2EV1kgcSdpGUcwRHyTnZ9+bZeQvd1lFnCn50QSGYtVhNvfKNmS/ic1FwTB+bhw163WGqCIeOYVn1tcNmtIUYP5pwuIdAaapPOevsC+ROmvP5wyyd2FEMUjfmgRKqMi8+CQvscb03LyOhU0xJw2nK94NnWNgdaAAYpuvUyE9MnyF1HtLtMFU7vLDR6o+3P3zvRMzCpWrq8GKcPOPOUEASvQ8ExBcrzaWjCuBzsn0KEVlbvCC43+I8T2HdMJoBlEvteV8uSljCYaSf9tLdXsy4l8du+bG8n0SCRZOrvS00eBPVT7BYZynzJNPRJjPesepDmJYLmPK8ekL4lMxMCaZKccJPGSSgFyico9s19FD6iYgpQQRZNvK9NWddKtAgpraIhtYEVTo8TqpHjjMcaNZvESJQPEpkM4ozsrjsSwCCtTmJCkW5ewuC4XbSBgrsPIMO2LGbdhVRWvH3uhZJqOtaX8xBKFjoimDHL37719lcUB9t6cXlJfTctuxdjtXZRRjf2vuXZ+IGa0eq0Rltjb04gR6PgMTdYUQ4aHo4imnIXAje/o2SEKjM/bfbw79PFuJbTbRloIjdbKacV88x9ZP8x+xiJbOYL3QPGzElvuf6jLTV7Mr1E8JDqxSYuESJP1a0iwbx70iFtnxltpRzpJwYu65WmEMxy88Gh7oTwTqp6CncNyx53rwIuVNAKQUtKQJMpeNn7o86zzcg3D9qq6ws14oUJ/bQ95JPR4M8KxeRWC1WeM0JDdDwEiLkThZQOE30l75IJjOrkT7824oQS4u5d5IXS5in/OY4NEqoGc/mxLXJTzmo12IxjvIzr84RPIaoC8+9Z0WKlg8N+Yr/rq3CUg4TidLDF547Knkyc5R8qsQw+rECRBfQal3A8Rahjm/EjisCvuM6gPKpssq+nxN0bW+7L/BaR3GvpnGluTWDeDOpBsN6rxhPJV3dejsPhqt8MO9AwpE64cZwS8doWw9n05gUJEqVFRUEsqp3Tm1scc3ywd4kTGfcJY1cPOcqOsaHGcvsPWqhz/PS7Bl65AdIxzun5kQq8P8g7EMah5X4tOOuGqXcVddB3y5j0TdV4uvAGZo2QpT13ErdVjC2dpa/7MqvHjj+4yO1SnTHEjNPJr6HzbBP8rRVYuGGqrW/+D+Edj9LUi6QOUzouPpl+pIa2UMJR1Fcwgtyz8NfDOMr4qvNgQleCk6HSKybuxMpH0F6Rm2JcDB6H0hDPLzrTvqhJN+cuW4GT+Cwo+ClnO3VTCEfx4LzEKV+kH6xQfdJv+LKocQwxMwKIJuz1WYV76IpfQABftLlCSpjwPTJ0jI8lzVUlFApFy7MyzLEjlynuZWo2Q8YrH5obXuik5EnSqdvXsyic45CJDtMIule1H0PSQGkIlVTgL0lf2LSVh6ycbdLCHAx4q9+CRINnv+OLQXNpGm3vYjr0ZVC1SDvAROE9ADjVEGfCeoiqqSIuYOAaMn5AF6upDpzAoycviLbs9Lxl7aFpp1yfGwo8pdCTyXC03G6QGGciVOjAR5pj0M8wQHZBjISB0e3Mhmz2nBY0w0Hlsan2cA//jD6GLnuK8vgmfUskLc1VR+Bma5lZVVclOrKSQdy/EvTTtJqZqT3ogTrnjFZRtRb4DLCHkPAV9p3b7M4mBPQV4gkpPJptDFTZQftyW4pUVLyGFKegvBIJc7SnP+MQmChIDb5Fwyv/y2/JScilhFa0m3c6YwVvg/Wq2LMiu7D0LAI2nbW8aGZ296X5NCb9flDvozsgP7Zm6o4AEo26SSip9eIuv4Zl1EZRmensnNj5HiuFKdHBBlcPGIKdcqr8IpSaP4w8ZzExPeNhOvsGNI7incfVnbBxSjgrolphAVpbPjDCvAnjJd/ElRzzTsTUEzo9WhjKl2tNkeESXp4yR9f2dKVcQOZwh8RQHZbsNYbrMBTx+PvvWYleheSuCBJxVasIM7QWeHDbJHto4LhNXSrbmrc6iGFs99L6bB0pnUkqLiOdd1t0IXJMOqCPpVHIiy765CMr6U5TLYWj1CiBLkJ3gELI8INkKeUelZtFg4qrpJu5WxN6BwOKnzLEzVqoySVQ+iN2VNsaQjMeKWarLhFGxjqbw0KcuokP6Gwkdg/M2vpajI85IQ+Iee+M0mjMpC4e4HzmW+Kkh6oCKTaZMM3Sdt7wPX++QpxrfveFKcx5X00Tbcb/MX5I+IxrBOHgbzgCv3CJ2naCIXUlP+FFqufQlZ+7ZtyepFCjuW241IqIyw91hDVmn1N6j53cZbYONn25057MFmVPtfwsoEc/4gK3yStuIwxLD2Q41OWxXqCz7t7fx+c7XYDxlVCI4krjnFFB20TzE0iO2zRGSccrl+f/bPJVabf1+mR/CY5KM24/nxWOQ/2Zpf138lokevT2yw0Z2mpP+wZi5lzbFc0nHYph5kN9YSQNgWIw6B6s1OLfATbqI6ZokBTA7KFp1FhlisPNVSk+20/jzmUc5m5GO/7cRm+1xtmo0eRwS8YxeYk6YMOG0FrNNoN/mBHhitUi2+PAtczx4rRwqqwch4SL9moe3OrUJnLagp/0BDCDu9gXEuq9ueXIDubGwxAP02CNmJhhADs799SuBTNkJ/0qMf+iuwO7I1LAsMKuPvNq2DQhVhfLP2YW9grBN5NArDnGbVN+jW4FjiLzrDP25o7N1TQXfEAw1klDOIOZlo3DiJDayJFWmzQ3syu5Zt5nX32uXn26ZLZJTScMjbdqg2qA7fBKfVMI+DTT42x/GUaQ4eyDLpaoLYYRNtIa9KQG9t3zzuSy6li1ACfy+PrKtULSv/SDv6/wukvymv6g77AOtJOpmMkHCjwbvrRa7Yw+5cGObzZwe84CPfpVrkmYrtpJZAmMSTogckam914W7aOf+2jg7kpzWetsNLeGlFqOa0gWwcA9Yy4tLRmb8H7Gng5uEqfOrA/CvY04IkZr42B2gsNvmyDEuZhYdhtbYrFCdMoTk1j8wlMo9xOR3DM1MduJqH3Knfkewq8Y3TCntN6kpZyclUE7UZDdVvyOurExXkvKH25kTA3+nt9x1SjLFFcdUp6KBwE2N/Jbf0kTTycqx5FcEVjaCN4Q6TdUZBS3Wuoc+FV8E59d0vo8DNUKWk6PXjmi0m5eGrQ6bPsBtkutBphQkBLwgKVMT/jYQ4uXqdo0NXPoVOV6ayZtM45yjNk2mwXjuQB8GlMUpj0Ylnc5TKx+GRPPDSQ6QZtihNEeEMMEx99jhIJ7f+rlkcE9o6um0aDZGOWDimRUuGF3WXXiZ7yCOejtdwuVmFBYB6ZSPgt3cFzH7GYc/q7dEh8WVnZWnBoxRwU5a3gDL+1gKcPGXp+K6wMeoQtbszl1TgypFvnTMlD7GOKIj1ZBBoGEBFZGuj7LDXpQzZd8MbG+UJkZ0/fvQYHfgKonuXC2By8zUY7PcaWsOQPcYVTt55PwrDwn2LmS/fbR4GGWH8Yaf80RcIWuruYdAekwlicSG6DepwCrcUIBh2MZVr4nA4WIUOE4oKeT6MRcDtkDyRT68NuTIFC9hQhTNo+i46I+7pFKDTuX7RVoik7mzP5QxAemqtR8PYz42uWn0cr59WjpJH6azgTrCJjGBk9HeB3bqRdfMIsPoRM5puvGYbb323H5oEWIBFVj/PrY7beVcYUHwkRQWAgPtWZaJdrvv06LO0p7PFElaM609IDbJ6P5gyXxPYfxDQs/Ty3EZ3h2r2mNkf1PHGl6BdBL0oP1SmhQMms7LT7ZjW1gNADxL34ltbMMVPBDPJCjc11LDC8jKdT516nhy02XD8cBBTjuNf7CLCyXDO5qXscJ6OLpMbGhvFz1Ucm+PVj5gANnx+g4JoOBgyga/JGI/pNLpqS6Iow7sD+FvkvdR/cuv9PQnKIhDHFSxg/OebxTokVV50sn1EoFw7AANmBOOlY1duh8aUTPnlLcNJ6L4RdPrKz/CZjeuMBwr0KH4ywG0TxSY7Ul1iqMzg4lh3fTljBxq2QWbNFwQXWndGcnzVTMJjMv9yNV/RuOcrP8O4jBF6JTvSkZsPPdhi/KZvahC4b+gyUcREfDKwMF210CgOdNWwZqAVkVwalK+S/fuI4qRWDqX8mOfS+dY40GAqHCtAEAhA8pfUto5LlpSLq98d+qlsyBJoKdtNJ7SIoEOQgNRjXcJuINDG+ArRRlEHpMVM5+wgEwaXoruTkXPqU95CO+mMjeNRC3YwAt/ZXBDl8IazzdOCsnDekKsKglYP8wplX/xnvRPKN4cDa+T36AsG4AygbdK+hdqRIEmZwiMi0IT80ZOe8S/6uvXcS449uFnyRrhI2KDPWgJb135EgV69pDottdyK6O0gIwfuCSBRuxpLjAyj/qNpgeatAE20Os5+tPnfc9dSZ/ohpOIXNiGG9RGJ8gfsSmOt3DVYYMjFmzMgI8UCVPZwMfvcut6/MtoE0Oa+seMXHFZUTmdPrJDpsx7Snyg9fHTF4HaWECiomGHd8vYwk9Plgkug4vxi5trB5ePygrn7ZwNCl6n+U+yVYc9oJFLHvG2ZjIjpcXZE5xK3QuzvNhol2mku8eWS8bOmiVnMtLgK2sf9GyshLtSLZ45sW6E4SNbks2g8c4Fw+xSXpqwekbbeqoKiWxjg8TLE6/iyK2xXIQWpBSxg/b0FYR+xwYQQzAuLbNibYhO1Be7FLIksvAlOVQJLzyUAxTDTSnQX0lOctxe1Jp1+T10OLBL81ENYKcljikVMqRYhzNhpakq2gGIQrD12/+cWxrGxOsYzoL8rtmRNW3LlpRCOWsFEHlruY7M4anYbPE23e/+DZtgiwO5yCohytnLTGri4+1EHzfNaUzw6oPGVvkh+GdjnjpUa9BXGsT9j4NDSIDLt1d0K2rdF6GBYmjOPHN5VbphdvfuqHTGydYFNg2+pp3v1LjiiY5F4u9mbKkdfeKJTD/DoV3N5B6ANFKdOoyTO049krNiVus0ZGILHOLc434Pv4QzCQmqjFE8A4cWs7frC4Y8whYbonGrU9r9mHg7OJEXxhNx3wXVEzf47JIq0v8Mx6cdu9azpDPKpH3Ym4UGkPByDd6XLcrU03lM6LpsVgWUfrcZaeIQSCgezugCeRWhwxMJ7yzmlHCeCkuUlQ01i3ZIJtirjZ1I9H03ppMq86bbDP4epQ8Rr+V4gHgVqs0LbCNGTc5Bejj3zaA+C8YGv1LJpXBHJQV7zxRDEtrtXYD3MFzHYnhug8HbNJ9mdmLOHd8pqgC9+l8CyBSWUp2uzWoatwaM/a7bDWDI6rsx2viNEt1urPXtltu8YZl7LUtawbRKIchOl1DbIaQTt7j7wCsHpOcxVMnTKmYuiq4mBwUncw+yidlPm8jjs+VgcBq+LYKR/BOdh3Kp/C5z7CQ6op6R+H3kc/ki6L0vXmsuJNsGeNjOWEFL+tp0azJEfs3eu5EnS0GqGmwpYlaSr7G5oEgpiDTVhd//lnz3QReYgaKjuT/1k0BGhWcxPqk02vr+FYq0WuWSocEipSxgwqHbNWhKNLSH4djp8vjv0Hffw3NjQXjjL8BwRQRiyUPAqObomX/r7TjYoxWIO0iIWF574PqV/JGxjuZ+6wpnme929O2sny4Bt406YRv50ZXrT2Klf7rz90sMC+O/39Lf+LiIvE7ECKSAuYse/VjIH5EMiPpmvbmVR6Yfl4bphh22GApeQDN+wPCj/CctHxXyGxwMNEZmzBBPwHBE4QhofoaynuPOYg0iiRmR3oyQTCp5w9P0zaa9lP59INN8DzKS87i0izP5+OwtR+Txkw7Af4MsqdXaV5TPKhuHggymhAffCaRzhvCEqIjMr/KUGo9AAdbDAg+HVFlBZPB4TfVe0dbAPcz3SJAGlsicDgrdPhDa1aeZMKBMow1FnXdRROIGRlTcEQNi4EpI3Xl4UFAspmii/WUTaqJSAqA6qUp/DG26DAAnryvkJ4NJNqu8lDu5Oo+0M7K/Q+AadPLBJACUM6PiHoaWs5IbQWUXIlTGz99Z8Dy9C75qypdp3qygJvtO1Yoi1tzvhtnQFA2Y1tT0pddczZOqm7f0PWfzvCoENu6tsvs3NCyn2PzxZUlvKrPou7hMO4sgHNZ3Z66yFWNESeZ8AN1usTIyo3s7/AshtRHYxgBzZ1x9mf8Pod1nUTBIwXtlzDEWw4Pu7D1gfz80+8+YpA4lsgd8tlf5CniQrLnIRn+x3etJMStWT6cAHdhECW/Yx1SxcvDYgsrMhSYHVoqVDkj4sxRqsnQVntKGlG4xT4FV697YvovO8L3ecwPOfm4cRR3gsvmGdOM2uNHqsCeZbwsy4kEoCS5Cz9mkdSAx+2rCxVY54KRgaixU9+lSoOYm+MJk1cifWhLwX14Ub9W11rYXy1UjbjLNirQccLR3B2p8F/yLaiq1GH4klj/68fqbyENPeIb/w8Iq+n1AnJhNsmXbSEsv1CcYpF9OMkMUwUmLlvMnfWbkB2vNeLQ4Guq2CUNktdRz3SiPLY6Z8HR6QwGUidLfaQBt+95VBDkuADz4sVk2CNZGU3cHnpAIvKt+DA4md5zTy9Ux32+YEnpIv5gZZB+uvVIEnQtTMeEQHpu+bq3AOFvFKqwHDFg6c8cCaJaVnbK1I70AT5woaspkwd73AmFCVYLkL7F/TopjSTK9Sr07x0/AhRizr/JT69VQ7AE+X7LCYB/Ne1v9Iv5Hojo53Qov0EsN69sGUwCh41H3tA9V/FZkWHXW+1Z7hoRYumVEGICCgl1VYGKSq3vnwJ8zcdaAwK6JARtbecg4tcmGTJr49OkcSKqG4X+NFUcet1uGnJ7+c9gfpUdJ2bFH8c+y1lRd3bvfaM/Nsgdn5o/lVazeA7c/iPzJR92hzHYZEjOj8OBgHP9gzWIssI4uFL5eeNhaSoNkt/R3X+LczCmWQyYKXH3IC7OiXNOnuV8KYu6LTRfIjbaPUAh077qg+rR2+No8172VxhwsCJHNAxgaODUFTw+Rb/iAgpJRsp86JNq7uBiC5zZC69FF4Ty2W3n0cueIEYy6m1OxvTHxvgJjy9OQiZzS+gIki8ZgYMAQb9T5RT9CUVAty+FJC03GALMsXy7dm/mFHmlUwBW8QEw9eDY2YEdu1pHZlJWfZb6mUrk5kpQo/jP8pPmYu3Av7etlsjwAByepKn1ayqWPp0ORnuxF4iH+fQVtKB3GOBG1Y/ElAQIeicxW7s36ZODj7kLNDa/izLqPW3ih1IfySmt4ffFyx9jPPv5WWVH/LmVxVKz/tu/a0AezkZwpHC4yzVMA6aRXpDxBwE8gG896hY7O/9/TGYiQu7nDvPUnZAVB/y+LZuenN1/crD8JbfEarF7vgPL+yucBYkjflFAQtrmEjnXOgZtKJ2NQNhK/4q08xKDTMh/wTPfOhTPuCoVoY+CMy4Mt8gWVXVdDBgr6bG6CHUZG9dYc5WcorLaKH59okKSQkrzPSuPWX/YnMPwwGpwU2/PYPXYLax1cy7RvI/C08b2j3OSjIyaj6D+d/DXoRP9N2Sr35yZRkLSRvxvITVkwUthle87B0AwaN2rY9vyoAewYHbBm+ZiD3PT5YoUdzZSgxnJyxQ8XpGmyBMACnghrF4Ow3LoacR+u3XPqyi0qhEC65NzOo67nd66ZoZuUhNrpvZJSC3Dd9P0rcBE0A5bqGCHzPAEAnjEi8eRw69gSdcvjpQw+0qsx+4m5BHs6urro+Y06LmkxWJMChhhOw86wsWtHQCtniDV/W1ToWmn0NwOVW5JyzJqo4fRkNBFcpdqmkGIc4+HSVI0Wnhq3d2b8jNMH6rrz6eX3F2L21tvvIb615EW5he0JgZx4cEHRld7Q0vWKgPndlFP/z/jIykO9FiOyjq29RYymYpDEddhAAvx4jVWPfY7wbWlYTgZLAsfESrok0CN2gIq7vyXWiRadzKeeMSsbLNxmRabdz6lgMLnqb3/c6G2FyMgLru2at3BYqLjzW2fvxgijIPN057H3dERSNVPz7ZbqhoeiBrjItjLBo3cT/qT9ecag7nU8UgBOPawxti+UI+XOcDO7U61cc9Q073jg85yqexvxxHSsQXdvmzY6xanjx2r6A6BjaJf/OdX/Y0rA93DiWvNGYynD6RlmOTH+ANgvnZQhtN2YmmDsl4Oku11IWh7VD8cXdLXTCDw4rYr1malMoCGc3xjSJGUnmfXeRrOp/Ie2NLuOa9XoBQYNxZkuH12s7qWh0uRQYIgNFkgCx8hIOG9argvKlgptn3NUrt9NtQtXP6bPgHbrIrutUQiR+OVPWveD/7avLdH0CHF7rLZ0c9amQn1PYkm738IApj5K6V+1Z2g95UXk6C1VXn8F/jMaqaBM8iykblDCJcxanE3fZcxQJEPPjhEQsZKqmsLi1LtjSBGdZFDbel63aE/MsibKSrnL4OSR5qcUjSK2pCf9oBo4KxuKvm3fxEUiCWgf4ETmxtj1nKw/Sgkflm4Vv4eiR8rCNUPKLh4nxtTK8EfFt2McHt499L2/SaYSxZZCBxu+foye06V4Qy/8K9IfXn0a589fAjtbFzgETC6iXthdylNN5SoZPgsx821xcrL/K3K6F7yfktytT89OMcT/AS+r3qQVxuiIWmg0n0TlQQ1+BPTD0wYsjvlfGGMdrmWffnsX+LGUkkjeCrGjRJrmms+vRX2XW+jkfGMOvT/tDl06W+FoG+LiU5sanOUX6Rtv3gftgna3S2wmXkB02ocr4nXWWhEOIfr1sNwVKFIqUiMbqzVFt/zdPQt27NSy44cwDkLYc6f9Grkc2qFbXjGeWMj8wq7IJK9UNwnsyJLnr0mTbAPror1cqgsfPe1z/iqWMG4Jsr8kM/3KiJeFbl5QMHPAJMfYAvuo3nkWRnGDE34qDrxLuXg5l5txmNBDndKHZc7jvDPIuIKNp9cSMwx1EqzWk1ICjzcZVpbTl6EP3tAOb1f2pR9pAwVX4LajXw9MJl1JWOzLEjgUl+DYKqXwVeDGUyFOHcEhsFryeZNY9O9RCugJSgGKunTbp/O7LI88bdD9Cf432iJLE1JF/sk2BXB9/AvtIB3F11DqK/IYZQYmpAZeEGZD27B1dWw1tRFD+XmEEyTuh2BMg5AyageDmfTR455qY5z3txXM1KOzDequmzSP36BqC3bjUGfxhvadaipBnliAcmY5z6W+UkwK2I1rVtAdrW9pN4ujxpoljxAzk0aAmLywQnmbhyz7hzzDb07s3xF+K8jipXlUDxL1TM7k+3Bg56R0qwSUEejtQ7EYSEpar/kgQecia43U1voxnp+WN5jkHPoiOrFmGueOfkdGr2UoC2WKK9PUzplmvGhklV/vX9gMz1x60cmoliGuWzTjA1LwKNDE7w3YglpYE31QOzF+zAuTD8jSa9KbtSdO3CbPyvLiEB8kSt5vfNH7eTFm1DNKLp/6d4LHqSq1GawALo5ysrHXfuXjD/toGXWN/61AqGeyhbXmXt0+3mGfL4TqnC0nn29+m0Ecvqv9Ti82DYgWcv52fGdMBCbv2Bx5SaLgWXolZnrmZ6gkciHQSwuroRglB4eERx9smm2PFs9TEePxLPzCA1Uuy6v7pDbFHX/5wCvNxzR9eKTA3EPOJ0WBHcAiHYD07zPqpILRUP0IqyN6noSFcxnIJ+qz/ZG9HfywIJ5IIe9m22WdBQrIHiiqILb0JT22jtvrjXzAaU4j0XHtjR/yqQFQKcRDOkfvCT82Rup6+h0qGNZhJxVpKpG3d8ioBcrArkOsJXVCqNw8nWDRqqxLn3rUPWGxmk1OR11cLx5EMAIcIsoQ7LU+Wo/dm0QAog67s4D3jLnC9SZ8Md7B0ncOnVI1tqJjJtN8kHau3lJCKkH1+66Zs2nSvvkYhHPnIEQvSZH0jdFBWRvv1i/jRZ5O/knKh/KZLLrGCWNHHv6LNvHiD3NIrbmCJRT3NdLuCNQ2OuAwLPHIIHrVAe8HoP++sQnJoqatouWqozD6BfJ9mpwidgahsrxQ6BNF5XXs9hCapYnR05gn3S+VrYkjMZ0PQcZJsVL7wkATVhASEj8eYcQDai2M+w/xLEv7gWxohp0KQZjD2mt1wpVV9am18n4pzyrm5YbBXN/2X+GEMy82uh0Z62LiGOTtVvWuYz/QVAYTfO1UtIliAicGnh53+GGcy5MBXleGyxAAa/16yOlaHsJONnqoPOzOkS+GdScPcLLmKlaM+zJ7hf2TAd9VnEXINcHg++rknZ13pF0j12Y4m00cti+EXjapm/Bvh+yw3KYKHpDTVHr0fgEj6LtWsTKpKhZU9wUSMg0DhC/LWVsVXwrB+zQxZvUtIG4XGi4spk+4blYganyEgrWjilBtwXoCywjIZY6WtFvyUBORfXy6KAkwOFv+YUyN1WScJKU0pvxyqgFKJ8cH05TbIHRzc8+t58fUFTbOIuIdNFeJuyvTn+CQKl/h5Z1FqlWsA6u3Lp8DUgxvzfATM1oSC5d6CfvVAsw4XW/ldQUPB3FUTT3/VmynxUlUT0V+U0miQo86WftAQ2sLRiQe41yzcWKUjaU3uxIa4s4eq9vnQ18aBv8MCCiDaggTBCrBfJ9fR9wnEjL1Up0vcpMZQ50zvLpK+XXtJEaVZgr+xWgBSxIlQSbDF2XtgFn9Y9HGRZiX8Salg3XnURuXBJFrh+CLE5ZFhqCr+mRgDNhWFL8jJSvI2ZgtKKlBgETdM6EW9V3ddm6dFzWoTVJ94HUBQVJfqfUMLe7wJhm462YJJ85kxODXJXe+PvAspbw3S42pb52Qsz2kgUyfbrPB+mPBImL4902XiGqktmNkExT4S/R/qB2WzAOfoDTY9s5xGqvOFNU//dfkbCZ+qMOTcxPHJHHJMhA69O53IodB3LpzUYwzgpmRimQV1flGXcitnZoCj7T5JhbfNwSwxNyDIQY0C2uTQSRqbsxSkB3A3zC2dGCoNzjnfV6V1cbEw7NFV0Fz+pa1QeRqkclljrkz7p98+lKPnQEoHLG2t7od74U87e9jfKG+1yESIHSX8mJkHR12796sLE1kyyBTdYLqmktkRiqfq3yy4lCXZpew2Fr/OqoO2l95xOquLEtbUJmES5M5brmk1n5oXxsWBlX9n0EeNzHvfxqWgnaFZr9GGN/I4DBYL0mR6ualWcQ+CAHheQkRGjsynLFjuyjE5P9M8dIIT/t+cUEN6aUBeJf8aMwjFbUYH68w7N1GeIOdnB0yOtllFr+oYPmezlaE88xW1kId/t/hCmy3yeEVaJX0RB8XfHOFZjXK3hWLTLgiid+xjAFLqn8peWnkiZkh7zQMQEgTvE0IaQwxPTHHEn9aYC1cGTvbNXkKRlAx1fDr/1LOi8GMixsrB77M0cUftvc5O9Bys6X5/eN8SYpgjg9ZcR1BsDmw+/KISmQkRX1qlqxPtaBkdBAxyDoOppmmvVVa4Vkh3pfXmPw3gbRz9j8qtgVuJZgJV8FGPrLKiVQFxYF0H+YCn08VXdPVpViNAycsstXRAARWta8dI0FhnSwaPmY0tJYMazhS9g9OinOHVRkHfTL9c5p+b1qgYYqfmXm9AI4WwN2tKpk+CamA3+NcGrtW7ioCgQUl9o5V1PhSvI3+cY8ia0k+0v4bVy66FG9aArVnIm+hIU5A5MMvzooopD/6zCt9WlxhSC/Cr2NKqLjCplKU0N6GH2M+tnAgORm0ymsV5ymIfrw7VKnEYxyMWeX8ZhLUqKsPkbzh386s9nXh7a9eX2gciQHLJiD5crF69ol7IEcpxK5jV00tYjUMTitIkBk1Qgg728DeIadmLc2flwHRWaLqWvsYv6e7pFJv+kPH69o1wQH4ZAd5SDxXC34R3z2Dkoc73OCWQ8tHxr1APB3Ir2On3JeUBi/kC5u6JpvYy2DyH9l/8Ds7VZ/8mimSTdRwiGnuXmYI+z6hdlb+H7l+KdgVfX/mh2SVYdye+9RyExh2AnEV2Mf382KN06DiW4oykN6FwuPxoCEeIj3/NLkJCCOxX2skO3Fm5VFAgnqGknhmQDl/IcvYEIsg2a11tzZCS3H7ZPLGLtbi/a+ibhTb2yEnrQEseTzTp5CehopwubPou+t1dPP2sDV2SlNrKU8AFV7YuKr7/8UxYpmn3xycmHde6IbIp8mj6xPIdM2ed9YNAvct+9nmFQCDnFy0rjg/0pUugW85SLxVg4568ZwCaAqGlak1LB0/0EZ2CGJAqtqPYtbbR1A0XFr3sSfceuLdIvutmCRXwF8iFCD+iHXKlJu0xUx+fymVEucEep95ZBH5jw7OmynzBbEQbsxwwn3os23hC1PKzJBBC5n1UagZfLlCjfsvR2iL5kfoZf0BP4GotvlbM1nvtVYRjXzdUeVoyLgIzP6ycAVu4bVdMY6A3hDfci4EV51uBUlfz8Shq/2ElnoMDmzLpuQTwpKTXYSXvFeF7sH25X/XhF7l5HMbquAvdDO5gBdw6qKtofu8LWJL9KnZAmB7gTwcrhV9R0kiNfO2NQ7VVfdF0N329w+o9xj+WucXD8CDyjJ4X2ZSpgam2sW7EXz7iNtop92+Se1FFV/M6HmPzBR0638l21eYe/joQyrO2LioRxt76b0L6h/zmx7f4WufkDU4KwdN9ZK0IVKQbTAnSDl5EQxT1kTtAT4n0uYefSAor/0Bf/asQCLYn+RKnqtkEsYBc/VTQmExoa1uCkzheswu5S9gEpRRFAhFCLhVJV6dB1PiDEggYmNfZz0ah4SIfEbKcUQKAMuZg+W8eojuOsiE5VxqaWXRVK5VFNJIWDf1g0xwJtJ7wvke1qz4CC52Ufog3cj3wLXUHigbtwd2lyqqcsRd95zRzrVQiZ3UYC0+DXzz4mMUvWnC6bnI8DHaTheSUgp0iP0uYpA1nFdlUP+gQj7KqoEyZzNrH6xMSsZAyBrgPAsuOebiqG0UJIulT+TEePhLc6DYgfQaZ3YmPwqmQyDB4Js4m4nptFLjEC8SCryHywgVPu33TWC4BR/QpiqkmLzrBETQEkjcSgmDZ00/415RSg6BF3k2VFscMihhgOh/AEWvg/dfvK+BDWG+L92A8S9KxhH5NKyBbsOE/c1gEjYkCfi8yu8qbXFKzlIzdykHuUqKJysO3OLZdXqn7SX1RB9vsVBfJ2DPpAapxPFiUmJPdgi6ysj+ZVGQWWBngf0xdSxTJ8WyfI+/ig2reOtn+LYf60khyHyrfCkYb2GnpKBO+uo/EznHpqtfTJZYcmbx/oUzJ7M2ncWRCIjEpZ5HdaFLCHu9h0XIwKrDjmb/MHSEOgc7eypgmcy17cYteL2vQOjsW+xlPYijPsMPRgZJYLvAyKx5SR+VG528fHOVo6V8l/qWR80nDXrsAyW2dY4qACwCtuUDKhMzVsAJpz/zfa2J0k6bmDNVPs7iv7mgPhZVyh1Z+72FwB4CxOWSEtUY/eV4iHOH+An7kjkztHqULM7HvMzrJKu0UTJi3IeKU9WYFDBciuVveOkMskPufZNyHAkvglHF/VtpgbKgIjYA1RLSKUui1/XOuoYGIKIsRyW/YrJ4/bGrhmn3dZ57e4IfZ7XSyiJZLqWRrWtI2jid6siKSQhwPDhVcfzMJopHYu9uIx32VhIw90rbBtk2fVgt8qDkfqr7YbIpjDvuEJUoHuo/uve4aEGWnkvAFO035ByoeExvn0blI7NMjtJaNep+7/eeEBdRacBtAhDT+SRHrvJ57qO0XU8Bw4KQ+TxexJdcdBhJjGnRXFuEFsnm8W6elfJ91LTs1NwJ+34vyHFRW2g9HBjjViU8ibTsjD4HgCWHLcbSyryiVeJpv64SmNsOa+g8nPVo8DG08staEkPLBrn7EfjgYh8VxaIJxLsYw01v66bqaGuyHluso5YDR3nWAvAOZ/bNxSFvXxPtUcxJ7SoRsTPEGdyZVdDwDlbRSQrzyJpHdJTIs0/s+DKQ0XTk+TUbZ3//ZgEg1F1GbCwoIOo90x78a5iw/qGogeRAe/5X1CgFRw3WHk9X6jkdKSZDCc1rtQVDE+dBMKoPQ4QquNA6dlm2sTkdo5nIeBZKLhclqIuOT5NnQVJJs3lEj4+ukstOBiskDnPUch10TOSEY1Gt2gaxppeK+8F4TKknubBNxgjngXMuTpPVUfUq4euvPCnzlKXqHqQtUZf5+ZTEzIl9mm86h7TntecciEP7o0YFsY7XD4WfujDPOoSIIY3RqZPcVhqcJlygsYLOUpT1NWDJEM3exT2nAQ3+a0qu1ab9zJNNeEFFIchmUBliOb3Rcbgu9Ny2qwQNOTL3MFtaMFrdcP0/6SvTTcuTtTk77S4L5qZr1G0YeBlSx1D1xk9yDcKi4fF8gFbid3/CA2/rzkkvddpRPMBnIutd2GbF7u0VHccfSkvskafoYaW6bseCoRXQ39laja5YJ7qqHpk8aTH+ZOWpQOalhILppbDDcTTt8h8U8papbcstdp0HYSq1MatJruOnN82y+QPrsiG7mMUCzkbTbpADfM/iLuRxmbClaAaSAUMY8mJkg9VDJKAqtz6fL6vMuUVZH6eK0CA390h+Wy8y3ZVhXK2iRURkKG9WSTIfzKBCf6gtOy9s8jyw/WvUDX2FAokcoxlvheCaTYJtbHnm0/CnSys7BBqnYVSXz0iT0yE1hCnK9qHd991ufbuP9ehBEuP+JVEyTyi6FyfFEd2+BMo/Z9O/7dH4aTLI72lmDxN6qPDZShUvjQd9q9tHP0GLpeLk5JP9l02zHSO3riT41mB6rLAfSD21m932DtMtreh63VbNAZWRhknXnTn5nFLzTYmhYrLQphKKMAqUDA3itivZ01fH7izignsy4VGJ1rpGNbnzXtPYzGuUtyQgoZnVYH1vFFr15HFe2EnMXABaZOeXB6ceeUKD7ATpYZ0hTpZL6/9NhfcjylAQdSqtZdGr6WsG1qW4qduKBvVz8sqq9BVm4x7YNuOpFqDMKMSMLdVkYXnWtimZ4+OWuwxdWwP7v7BL36aFiLImg9+tgmpZM84amQ2bfrgEVTlwT72+qj7ftv2C8s2LueYz2/bF6rNAPx1/Ftkda5f+qWADuJdm+7GqkTMfjVOL6s3sw2hn45//D45zg4C31UrrcN6ODRSBvROlULvwJW6zUpFZTEA1p1QUQNmqMubyapQnsSI3VRDF9YDYI39RELSxKGuMui5y8NkeCOPAOvPjvhHTtOhnhxmkexkIW9M03TH+dtiWGpuNV3lzYd2ZBCtDkbPk9MRDmXzBce3VhTAo3IB8jD8rpKeAL9JGUrDguBGZa03lxJPMrjuDdp3fsPozt6ZKSfYuXAcfc2PL3HHOcu8lics1yX9Rx3zRkpTneftkQ91PqwUADt3uIRiS6YpOEl90GUO/foV3KsFI3As6tJYhr+INf5SbY7IFI7n4fDJJeQFafZRA38uKi7yc49DebaWS7Ynj/TTkOAARwshmOrvrkez79EYB6itpI8tjS1XOnGVDT/qvNpXwgxgiJVlWaI+Mmy4mFq5NguBs1Se0+jH1Uma0NGQEfCPwuGyosdfIfa1cN/wXiFU9QmPDnSc4bbWOpckT7PRro4tBdf470/YBi5amkS2B3aXOdn4fKgfuryHTyRfFJ4VbrRMZQw8Aol0g52yNpSyQk2MDBiJRg2ZwVRr1K6tEKy4CtvyivVfpzhSe2/Apl/4Eoz4WqVqmHsVbrV3bYRrO88svxUCrepq0/vxzD3Rad6bPfa1xyc1IIGqkz+EhLuMf0HBJZCup5v31owCtdP77gLQz7Hf6QhuWV1hcCVZDWNkTjLA0MH6PDq6L9CwP9rGZqyDHto8tC1/m5WQsp/lVKwxebmsjozSX0Y9WgCMEjyBDxCgss/5+mkU7B7pBdjAkhtLhQqZ7jok9S1GHTQFjcsmIUONtElok7SIlpIJHiGfy6DBfzcMmH9NNt0lyoR6QQ55Y+ec2+HaeOsTybzVj60gH7lt5d8w3d75Sm+w+C7gJkm4ImZ9zwfjraa0RmZFq/UoVfC/MdP/1URMspPkB2zpOAZmUmQLqaMQW7EnZwiVOYAKixOPe2IBrhbfOElWSI0J91Y7k1kt4GA0+qPoZhi+ItPl7nvPRRdbAcBIVZdVRXumFPmzVKeJjn6Inn5TcNDnHREeg26/Z3lTPCXscEVPf8VwMA6YF+o5g4Es6g1G1RZL7SkXF3fq3LLGie5iTQS9KDuv0iG1xwdcwrKJvJCI/rf+2B6xO1YOVkSB/rgBSmvKJ5ctdb7V6G6oP3spiVKO/XEEZ2LPXicKEDVnvswBugI4thAMJhK17h07idkpI4a7CFBjVVmtEeK+HWVLgraPp9PKvNmpD/P5MjIUdB1H/hdyxaEpPBFQzhORwerKGfn+6sicdKLtSjfDVBXBnTEai4zCGmGVgK97wTlp9Mpr3/w1dhP2Gk58Lwtb2QmHvSm9D/c/8njeOq+nkEFQ7Iz2e74VlMWgnHTByyVZ1ZbOdBNbaxg76I2LZTpnvjXh4LgUg+EguRpC1WnQ9Phe8CAughmntGDo/ZiQh8eNpmkyGd5sZrmOBHLKVR7+7p42wC/qrEQy4BZ1U3sHQFdJVLyNkiwmPvC0xNRdeNrXXPHMU5f3XGn9Hs+h1xXsPxDPnXmde4fghn0UwtKjcn6EEqKpIUEkXBE+LNTHQPVfz6gG5qmBhcHbEDklyLttQm9tlqRb6JkVtZQoBMNO/K2GR7KJjZ3Q6e5gqFviowkNwgb/ILgN99Ltti+fQBEQhtN/bpTqwUxDzS6hH9hq1ebV4rsdiUzYvAV3d5B/uSXoEjjjvpQz1rMpMhqac0j+4p40FFXmZUMOJXnHpJ476Ll8CBR/bS0QVs+bybTbL1cF8axOXsuRm2gXx6Fzg0eeCEYB8ngZnFmjTuVDUjtsIH+9h3KMPEO4I/zx8EnFE7BHyRdLDmzh+/RAyd8fZNqVy+XHhQhxsAFSa502u85o5sSuhV9Uj6pyBA5KybZe9Rud34XVfR2+k4Lc4kdmHwANUbLEGi6Z5W+xtAxIhICp+yPVegXQZOmIVr+n6DJNIzIbkaetrcgCC7UKjdGk/GBwSSzx1Y/sMOcl25qSnWZPJh6KQ1Vc9zpzMudKkzIefBseXgh1j7szg+HhbvJo6Xl3ePnDu940iCGewI3Br14dcX4t0kxV58W6bskkYTftN5qaS3vsaUaMnP9tfHnZCt8ZKsFwC+5bUF8wspkZakxnw38kneCiNMs8Cwcc0q56alAHl5IuH7FdTv6iswG6h8qdRKGWU63Pf3GVChA24ya8HGQZmA/H8i4ydIq8MxPd2Sz/2MGRcWD9RtIgeiCpYrdgvSM3OeV3e6Xepl1sB2UuKDOIDoWgp277NOEASkvWV7IX5CcYM1jG9CwzwgI9/TOUS+4wGEhQyp9nTJkfJkZUvx6RkpLZwI78H1+iEiKj18mEhnrVMSQ4vhRMyJ55MMJ5XcIR3TKVUfrewUZRxR/fXHsXbbbrvXMghNCsWsODbbZJeaicEZAXMg3FLCJ4gVCMCtZ7ATJ+5ApiDk1DPr1OirwaC5ual38WLrRO9iI7+SCkMGuT8GNl5CjTLX+UbdNTzIJNjJlrshJOCziS6iqHFh97M2zoMRF1ZCyBeG6ZFeUoAGtLFiZetxFRnoaNSnujOhpqoUgvtZhNOHmXN+gmdls3fRcUNzEaADwIVzOLpla7zcFZhVx5izYqf61U3DpT4Keh8gUJ8Sj9HphiytYzyBMOwwHqLdPSqiP2Muhhfb0n7rZX5CZqyCpkhC3WycXwxsG3Bun2YZDpQMYcMQn7AcDFWxb2MsuRFKuI8BGkCH6A2yFa0Qd4h2Ru59MFfN5ts8cc/uB00O5xWX6by88qITNFKNqp8QvCysIOEwaJ+b6KyCIH2/x716XvqaqypkZQWvXCQ+sCwTCEw7n8vgE0ITNF+aKiLKkTmnkV15tA2czWi8mMKxW/iSFIRCQyjTJ4WZvDjC37jym18+UnoZ5OFNNi34Y7AtQnzYYl/QA6UteBx1RgPJM+/nuCL4SE+QVyqzn8Ci3R2HfLbPEVyjTsSY6z24Tf9Bgoryd93L2EvQ1gDvBYCiEYUm4PTAwlUSKyXVUfFkaq5FfEx7Hz7zoIzn65PkJm9EPkEzxudwFoPl4R4ASwKcyvOcD5a1Vg6g7HJd+Sc9M92MXpAVqjYeiTxNXL3XwwDkYwtYI+jFVkgZSHg3oWMcdXofplNkWmke0Xk+OADx0ePnuIeJZvUCvnIj9klB9DQ/YV8Fdw3mreZq85BxQJsja4/FhXc7QhJAFHDVXL38E4VAU7+rEFnXn6Ry2sVzyiPl/vvQ3J7mOfAPsca1FaAHGLqbINwpsxSQEjtTo4BalinObccvx3sc3WYS+08DLvud2vrpkQYLlFxlLGZztf8+12ORD3Kddbc2A8OihhrR4CV7NdWdjIfHoX29Z3SvEHU2WIa80H5Qkg+ct+dnN9odIIzc8ZAQdLyjT8yoY5gaKrRom5hQd9ug7dPODranCWapeB1WsNIDrVUbmHX5X7SnTgJhb4iHJsL0kb6yzx9mFlf+VswgmQJE2wdI1hudKTbqW5j9kBKciMA4bFFPULpQj2RWC2XUc1fJZgUzwdAfXG8mO+A+2msnv2CNHiXflNTGuj1U+qDU+wGuN4BxUQdgwytEw6XZcyrQCi6BnfOyLxmiZzAhvv5CaZMD13tmK4OBlUxc2zzACc9fluPN1qOmJui35D4Fr/RRv/fHOhEF3wFbMMfybVOVPH4doSrQRwiD7NZgIY+y/FrE5ZsQQ3O9w4T5tCvvndv5ta5gKFAJv5mBGFHQeaXcnkhMF1UbEXGTdp0R5HZVjsSEgU8dI2Wgr6zkwOrY/1aUE3IowwkYJzSiOJ3ZDaTsHJJZRHljrdDurCMSRginapvC7Ezu0BJKXm+1GLPXR7Y4+wyJycarclaQv2QfrhG+aPaNJD46tC3JVH10CCkhc+UyOfqZZTnBQWH6CXIEtC+7mrXfWzp2Gy6ZoaEt+NvnNjBFewnFfJQzvCuwVtFqkeTgHvtBFtaRUe0eMlF7mAMZAqO04z7ZKhiQubcbZ1TjCGHc97tM09NkB04FFUyiKZmAhTCuvNJ65XJA54O4hfrgnszkZaNl2IuJBC85VIrF84fkIw12m/OZmdehcj5jNc3HZ1TXw/JRvX4fzmtk46fLHQptSzWjljlbW6mFjZLEc6zzDrAGnEHQJETy6fiSFhVoJv5rL6g+tKZ5CNSUYM5kmtdLFgXR2dU3iaDkxAD2N8TE4qKjuXYiFZE5IjMv2tmijSOilmAF/uCWxVy9IhjlqUyjm2qk1fsdkjsZCh7PSSaebqRpMWk4BMCkhS1iKvXaT7H5ivnXwFJT5RxQKQq9Znf+wPGLA+7EIgiNm5N7/CBa3QoxTx5/WaJD+Q2kdzBCt9gu1zip9fZ4/Iuhphwxj/BCPG9mrizRZXn3pnAElITIMf22P2VcNOQlUT0g9BYKPo9k4Y5C6ZWyX437dT0EjURYBpGAV3h6sQ6L08jdYy+FsGNLIw1am09tl3OksDqBe0S0rb9+64Uv2wDZS5qB3IkXACuFwkdqhm07oQZLqThS44j3QItKnEcqg3+cG6PBgq5LARqgR6JNElDeP+xxmnL3vMvhUT2jfJVhDihiA4poGxXelDu61So/X9u4x7YibPkSQrUHW5PT52Ob7Lbypjtq/AvnJE2dJVswXaUDn1AP8kcLOH7Rb9TmXrTJAVmgP/bACThibuzERubLn4QoTZR5ZLuDkzvqZP100vCCNvvh7TaZ8tmZGucpiAMMv3dNUg4U23clNFI2dBZJyy6rM+vnihb6hCF05UGcfpXghmwkY7DGbeI5ASjrVddg3MUWFytWAW2JuHnm2XjbwbXJf8ElCdZ5ntSeYSEe4682hzNGpXX2i8+EkCvdunj3z2BAkO6+xN3UtN2/ZD4HgdFxSki7tuoTpa9RHGlfpiTDTzNy8Rab+U9+YF2f273zqAUO6zwtnGWeLEeSEYqjyJtyiY4qLB/xMuEXjC+372QvdWWbFWf58kGHocF+ZRE7cfqanGdbIJlb2KOeqMcKFjtZgNhpSfkVBHSzQsuKkktj61PokxJiLwN03OhOHJdI2E3LaOZZ30akU5vSXzxbqQQI+2CsfUB3KaEAVuDdpzgKMR3EjTVp/jUQ3V6WWr+ni7Li7JamzxhDh5RXHa6byTYifMhGykbOkqRiYbq+rvjGCrARXFXlecTW4zUy5QZ/F/E4uKhaJYq0tATsByXM4m4zpG55gJjm3xHQMskuIp89qEYSoudwiQO38YViIhP3UM/P03/fD+clJwglVRloMVhnaPTZ07egF7ynZk3F/JNjiQE9B6o4TA8PBX2sPUZZo/RrEXy+4F9I6liLOq3BaVcFxsqWz+UY5JTtURIYmKsAdBJaMgcsZlHYLmUNa+EdM2n4FzFShRIe/HkSnWaADPkawBPliPR6ljw8QSIg+TbXd6NpEFLGC+tVU02q1G7TFzZrUO+UmLUseYR1pCT8wuZqKUEep7VrzNvHeTIvjPQ9BMkYvpYsWuVpD/HybJ+KhRj0S5njQgdOZAD4LEXWe00VrVcpSlvqgJ5xf4a/9GYqasuxjL1OmLHLyIq3lhylPvH0DlQD+MDa6KHgeyLxjtYF+0qrFxU3vs5BnVEC0AiI8gfHVJgLxbumsybKIYcV0khH2f6WFGCEFoqrPqBqZ13aMD4VBZKTGyKQvbGvcwlYb2bRjw5+z/o8Qx+Sgem2Jr7jDeiAKJiC3M6M5EZPsDJ041vRVyMW3klE8zsnB+XPPSP53GWRRLfkwOzmL/9Aqdnd8JvftR33XImemOHmiVB6vT/kxjCbi0IuRhWIOa/LKjduM5uGV/EYIilzwmAsoYUO3XymynHZGVQLWGZ5jziQ7Rjg88SOKyKgi2JyN4qodJjvYn2TiC7zUt4PcgR7i1LDvJDORT9jWzysnbRUQWsp1V1YsLjPcERoZAJpEkQYmu6ARjvErcW/HeyAMZPF4eRdzLYpHyW6SffWSHMkU5atB1EZPb05Zbxk2kSA7i1SqnZbCllt/wu23DTF1dRQEDbP7xAGdmZboudXmXdliTXrc+rbHsGZjg29U4nGRKO5Kt+m/4Opx5ZbK6auPsLm4gt1hJup+R/EoO/2TjTES3IllXUVbwOCQ/giDIRJ7TSQe5ygsdeBfsV6kHBocXwdDzCoFq6C6KLfPD/yBDIjtuadcpjWoGgANuXUpdPF16RE+f1+rjMLM8M9mbv6JeRgqSetJu2GWWPlC77pJf5jkcD/gvEteSZEl7r5O+2uq5EwHEF6/2OKZX895Po3dyRBWRrJhOOaZHz7RCi8bcL/q4bsr9QbUbWW4q2DF5UuqiV7G9zbOYDL7WZceaj6/aOaOISECgIuopIXurB9c/CEQSGKkcy6MJg05SfHyXdYOdXAmXuz78uDISHB3ZrHQCZdKL4QZt17aJMQ2rpaWhazXIBBQ8IjhaTZ08d1PmsViYBfFjsjQsex6ERZjGYgXt4yNiiStjofkeOtPmDUjbMYN4nitcnaurpBI/qzzetyczgs9tK4QtxU+wqw1Nxh/KtzEZ1a8WcPSX1x4XKoKrVaRzxB+MxzxHyxwkn3xyFyD0A7va9Rb0m3G0r91+srxkFeNi1YttHSU+txjMhbja74dyjlJS7Y16Jkf81g69SPo0XPqZA8oYTTSCCUgochlEPnv1uXFAG6R3H9oD/zGqk4Q9T9qcA921dhtGi9PgMqUT8WBD7ChYk5N11P73NlA2uXJeMAB4zeQDJA7JzSW/7CgJVWmofBYEb+y5uDnx0Lr+JYisMF9y5+cFsUbNt+Y227Ff0jSLy4WBKjN77Pw9uNbt+Q6jQTGStsh2XAFZlfTpxS3cSOEXjWkbcjSD51F56do0qy93SP/2yg8w84Z3GrJwHQRRgg5t/4bt++iEdpvTnmCRSISgmprA0XWFJggzxfEBFe2kHyGBBDS12vPzRgeg9Unf8eLsqQh1FYwQaT6oF3+BRhWrR6uDELJkq9oK2ps8O8aPTK3ZjOGph724w/H+f2p0XqfAiqIoBSRHl2Yz0ryyjZfaII1Y22FGo4cbuMXqBeFsiu5HI35FcqseVUy1CtIp5P5I1AOa9f1DSnsNwwMDnEMxifF+nbFwRwG650iTCRLtDnxuh9Q2VPE+wtvRzY+vC3E2Uru2kxSEIlrCyQug0JbDxZSevWNTpnti2/JRNjv7neRqW0juhKTTnBeKBAXOtHN94RC2gKPLPtQGTw8fpeBRqW9CH6rMBW54FG/U6qqrPvZJBLkc5WFoW8SCLGaJuD523eYTsH8mIbaL3VLDRyUCMcPkR9HfSs81DWHMJmFyF1SMw4Z/XtWE/+/mVta9Bvn5vv5LCH6XVgI1QOr/4VdDYTKR2NKve33PmWHET/vYqSKIOGF9aK7csAIngh1n2gybcockYCMLx6ke6Q/2IobvfqEvRABa8ZmxsJP7iKWGpuSVaEVKqr8D1IgGNx0FHkRIJn2l4QcF/xlgV1637Ysm+3IexSjTxXAN2CFngsYxlI3vzMxCfCo1lAymawy65tThoTYI422D1nA4EUh4BSCPoMWVT8zwv+RYXrX1cDZ+KXlmbtS3tTv5w4nSe3ryhxHtT0KsC69JpJ/VKGoDZcFOjOwSNCckSUSXMmyzxkTMyXrVLc9vtuj8rShhGeLEE7Aztzw90g4l8P/AGX4eJG/O/NcjMpRTq40AcDq+JM92s36wLm9UC2eBPbKcGntShGvCohVQ6xdaxAYFJwQDelpPJ3ZRqCtbh3DRF0zlkGs4xIbJ0L+cusN0IQ5ZkSL9luhwnHYbHTwb6V5hUdhpdhAcEBwlYPeZaC4UIrBJJ1HKen0Wdij1LsFdonmnf5GeJFIBj230jYTq9CrdUvIA3IVV71Ymw6fKliDJlpzp8xHJ6+hP8MfzvBmqKSB4xiCMA8UzYpnsc+dyWrPQgPj9NGHhEBwscbDR/VzE3ToMr+ve3/rTEJd6i6rljUFMPnAAiI8PuqbYZdCvXuO63/C/vtTF5NKM6UE0QoSDn9GWjDA51N9mS+45KLH7+5lVH45R6S2MBXWvMyGt79QobXZWKJ6WoVTzRjKLig9MfluPNb8JFoZaO0P7CVdE7XWyMSeWtfGuPfMQWvY+Iqha6B1IZvPqV0VDmx7krlkhcuO4LjsQWtLtumtqkFU0UxZp4liqcV+nTAsAYPwaYvZvjJSp4eEmacZBdVFxZKQ9JuVJYg26M0YMLzrhqWdxfgLpO7VNe1vidIAG7uNCZ0iMieMkuC15f9ZF7Lw7mJFQEn639b6vVhGFM4iy2k4N09VQbbxIWGrZqJhuOTMSB9kTQ9VD07Wyd1WnwSh0Bc4z8qIaZDD69O/Qz2e3D2Ykxin3ca8dSxfy1UHaJTDUi6hWyGpqicsWZWJ5jF9lmW0zvtykiiyP3juIBJ2ZuExmk9nTxeN5m8srHtBYemi9j2wrnoV81i89FQbHQL/rIaK/9Ad2QHw/w4cCH6NzegjIxO2C+2gxPLDU65AB49gc9c6cUQtfXSPFuz1UTm3x7aJMXlWNaQ7xwFEVo+wo2Auc+wLmQtVN+k0In0qUqPwiG4JF2LPL3OmVQ2QjfNllvJGggxdmjLXaofaSIGLDuLOWBC1AiZ6JYK9FTSWAi5hv4Y8xKTiAf56jsvdXkR5muKdOmN3sRZprhyZ2lUqVfBe7DLxyN0BI7UEXSQxnu4gGsOvTSbq7aVSAbjmCBBShWJ6G87PhjoM6eT74FHdtTww5HLK/rgd8gsSf31d2nAA6D/vI0085Si5HT3TfAQ9v4766j8uZL3+ECTXwmNFGOAHhYsZjbw5fD038zWPg2GUx8sDGT4ac7Xc9moddPCGo2JWuHwcFgCZ7tmJv/aGs8aUADgmcZF5rC8xyrfKDCLa6zk/acP94NZ5SkXERxQ+enods66Zsx1LafUlDsLSCanjU55jFT/adKPtO7KEjzwzFViQ3FgKroN8NF54M4pwgilkcQcW9JRgw4ruBK/eK3MjFLgwkL0m6nNL0YAubA7XmDI4AKYfk8KbboJLe88FzaX//Hp+PjM+T0csIBzsU6uuGm9eRRmEesM6/4WgB0vII62XgOGx43rMtKUYvvfaHUdsnPSUYvqN+4SwNUX8rA9kRRuWyFY09pWSd2dPwcI23x3EQ8SadfasbISyA8NfT4XsgS9fSSmbuA9UbrMgFKqW2r/4bSHnhzILFt0V3qYVXIenWRu/1rcZmxGgcKu1cMNVI+OdF4eeIVnELLbNGTVoj/ezu0RLNcVCwQqgEfL18FiCHSWUeUhbRpMF8AGS2Z76PCUFjKcqBTxri7rkdw+cSQgMqcuscp9UUiRpeTp+Ldhon8EsTZTScXOE4SzG3CT16sz9bupPOSsVfWpe2osiAwM2hJk9Zqw+4A3h7mbT0c9LwayzVQivz6Xto9A+YDhGaC8ygUcCQxUpBOMSjDt882S8WouScVCqFTes0OW1L/FMmHPi/xlzWIMxLuHU7Egq6uAOOvcSVc+NzFe2+hLC3w3rgBCEtgvURVj5DJzciXPvKMDd3lg5N75DBem1Us+pJKdf/mMVdBp2g9BLbnELCgIPtJ5Djn5tyq3cgVeT/JUIkXfUln49y/IgrwlLyGqvDja2X4GnsqgxEmkGDV0eOQ41LZH2FTy76alwOVo0gLHW2DPfdpNxMSdaEcRvr082lckslsJ07gRvc3NcuIu2m3tofwuAYLTYB88BIsfqCyRzazIKAUOTxp6VXA9jMJ9tW4lYTRiF00yIa9O9XesyhASH1rhk+yPlUOsHD9LHBwINBdk2ecepd0FjuoF4HcsNeHnLHexUnt7YvJEBPwg4JrTpFUwZIcYzWfoGyHV7xF+HTXNuTqMLnvReciSh7eupS/ka5SC5WJIQ1DoZF2W+YkeYZHwCDq4lvp+1NAbKBmMDzZaWKphvYhFApBV+See3lVGxxWMc/wDhzC3qnNUZpXjcuz5ELX0KNJ4U0US3gnCQNTxX4v8Lqk50GCgKlmyY6pJDXc3acmC8nfAZ30E/MDvaD7FKJ5shaD/AO3h5KUTiekK4mAJSdDwsXdd8eL1Of0JRTUr+1EOonEtt1LU6OVnLK9ei0rIKC/s98smVQknNMNroN16HsGny9zVGc8T2x+8Bhsx9ZZBtyNhInq/k//qiu2943t12vOqfFdiilPs2PnX8S7F50c2q9pUMvSAVgyLKAbRx5jfXNZAUbgoOeCgAobiOClpbGjACVxIp+7YCGa9XozaPNKGUHNhSM2T8FsvgSZ6PFUt6rNbEnPBMcC0gHrcaYD9zGWMgTW0RfM+/NDPk8hjICHx3NXpXDJYgJbsTJdnxV3xJ3wfaAzyEyxZrAMwVTuiQAvAlmC3t0c8Za5eqHsNoMFn9zN8wFMb5rnf0/yqWCnPt2CjuO3nnVCv5PjNrW9lkmUeNwsI9O85g5nwjIOJfK1Juq7m2ylJoHrTtTPEDQvhUWbDZKHGvwbypzmlKpNOnjix3XElFk9qFdB2u6mKFzn0ntu85riE0vZyFCH50nB6m0ubowav0HvYSvmQg0P+wrbn/KcEfuaKZzvHxzYCqOMGcJOJkmqYAJPEO2IMY2kZ/VAP6tULjIOQf/UWSdtyhJlIvbe/8sORQ+kMzad3shmxdQ36+/qHQaiuO274CrhipBoofsmva84uLVepxoLDgXusbtRZTmznOaTT26lNdT5FkqL9YTGLbb8aCRtjUmhuTP4TEoe4oGGJxP5At+8IKvEuOhAoPR3UMWAJbFNubLs4hdZWBxaAyHvwlsvISTemUc96/lZy5FvEmL+hHG4eSipUbCml8ah/XqAt7ovkaZoWQe0lBAnWo1s1+Y64/gwisAR+/DiPwhWAbZ9rYcK1AKBEEXKDuKqE69DzjkLk9fYofWAsy+5zwu4oC/BSix3rNhl98Qew2PGDh6QiAlrU6ft+RovzNTrV0/SleVRqYYR7vTyH9pucywYDpAfS3cCDKPLwIOsCaRbQnnxWpM4cAAtRbDVLP68hWI2qBwplGBcsY9r8Cif1xHEBsx/RXKK+NNRd9rl4HpFre5i/yTv1NbFRKFI2JZ4DIM+31tB1g0/arDbH33dc/MKs9xaFUJq5gk/BEOnPRvRtZcS7JYaIyR9XagMtJM4M/hA9YVCj+arUIcR2Q+O9SZczflr0vkIRNq9/fxsSoT3m7P8CWLmV4aUrK07O00vUnyoNKizyDrzEVlHCPFTGI5OjeKMrJPWQ5DbsBPJG8LOyJCDovEMKu5nVEt/LnF5396ZF1ZGmVOWO3vEXsWWpC6AGLj9HWC3hbUM2HUYtuuO6NscrwOagEKfbcKfRciX6hXRwH06k+a+eCiCiESZjDSymzhTQfb3XLrgXsZPNyB5LBhuV1T58fM/IO5Y9Mx78CGMMmDXcjZ9eDtdRGUE9WC7p2M/Yo2K61bOEGGKi5u3l6iySkgUZamExVAEnJLxTgoNg2chNTGG89MDe9OOXQtxqnG493QOd7KI6TwYlp3JfDckoJ1FLxsA9lmCr/WsEK0X6ytX14jWfQ401NL7sZnP7ZH4PKzMITSeewUkvqBdUjYo09F5D97SfkMdV9s69BCtONHC0Zntj/YHT2xcg8/9gTuGgFXlLW0yD5Xlab//7K038iqKo2raDSUcbhwARFZvQ88mRKFLp5Gd4JA5X3iyEdDJBYCmKifHopvQGjyyl0b/ipWrG+lBtfsVnyDOq0IJ/6AEUgt15dW2L4lyjD9H6S/WOUVWIYNFgZGy9Lzb8LsIZ9Eyh9pLxc2MJVMQuDhQACJHRkjVmgccmZ4O5FDfArekDmKO8gl7PTdjn3y0Dih1Rqh3BFQhT+ODMPlcHAe5tjIoleHthx8BffKG1je1rJWpgHZEUQF72L1zaRl/DdtxcVpvwvMrZh6vu4EcoWHUiWdpPyfWcNP6YPRTdQ5kRh5KkrW4HHbWJnDMikGCVLoVbc6QGc1AVi6cUqPWeP9T6earVWVekNQuajvS6Jegs4RmJWqQnUVkBwSMTvT4viCt5czKLyTysNMrL1JVfyYK+cjmdkTaELEL9UezNP7+zY6AUmLjxkgkpe03Fi7MeLRN/QBh2QSjRyjNJq+hX0060P3qnOT81q+WUgw7TwrfSpKte2h3sUfgQISewPZ0kfg17yPaQMMGkwLkMS1TSnUfITc3V+nEtQx22phH5uwmzrMJV9TM3e3IouqgZbgbm3cvTAyVAM6xoM7YvFJtFjuX5UQeNlURVQxgywRf68C7bsMyEneXguTvRv0crxM4OSQan1Eb1BJkCbF2WBZfCXApUAmkx1aiyyXTO4OQ8qTCnJVTYEpgFKFl396p8putRjWTEIY5E6Bqpo1Q+CI9gOnTJ2ljf9jHyBN6+r1r5FFtP8HspSaDSij1E65wOvQ1GB0RlgOkaEBHSfUIcd+/6lYLeLJWu4EUQqumOmrYtF6AbwsSMnvDuwrPCoQWwxCvzcHkIQLRrVXdVOCw4qwQqJcq4+h1sKvPNlgWzLQzHq04u3WOVzFsSHdLlkIkZbomlk53Ke1ns8ZX9K3oRwHbUELlMitB20TZBkK+TNP7bBd2lEmZQzLa2ylmgM3BMHFYL0aS50JrzjtH+59U7kXpXFyB3/NGZX+mZnZZgpmUqxw/6Tv1lN+svZO094MrT80a/2jlt+VLxDdDvNovrrVcc3HkyyQ0LnBFkDN66QTKq2B78CKZeoYcOLAbGxJMkpNH9/5YCRyuOd5bbrkzihAw+Sf6Z6bUhl4k5PKn9QLT9zIWOsDs7GhV8VXLDp3L2nShu8kbmJL96ko6YaWUc67T/SelotmfYM9zHwPrq32wXIUPs/G0Z6vBUKLSZd4AR2VjgHE13Sr4zBtf1Zp5sJ6XLg4rrkZ5bIHIBikX7cRSmu2jSQxnzQkRlARfzCO1qLLhvLOegTG75Egj2b9Agz4Sckr64gd2we21K71D46fsw4Hbk0Q7t1qOZOGl1zFCfVGf0TrX/thlPOrJGsV6kLG9h2DAXDFNkQM8mZL0cONRdia8+cLeo+jB0OeYARRebimGEYIDRneKRo6iCjlCuEHj07dRfVPEtNkl3RBnJc0169La7A+Vg3NfouaqGNmhVtPc8UYL/9yWJjeGrAgAWgxpZdi+wVYEuS8w7nHmkT2YWpg6XGmiNQvKmK05L8/bV6UKPHIr9N9v4sZv3kJ6BYHa7qNVFuMPNyGy/HHrnum8wb25PkVNoCZBGOOetHOMBwJQ/Q0q7jjRgnKXVr2uhraHOOC2QljwMmNcnuDMX+JAlOZSkaL2dymzqTd+xoGGGNhJvJGA8BTtl2AHg+jFKBoFvw5F5LhVbILWkTl03YZURrrEBODp13QYctlScZLy4OUqiHBra1AQEzHroowagiXnTmPXK1T4iZ8Cwvyskzeh0HqTBQ5xbMukAZhBI04EoXMeu1iYHGBC9LkD9Cdb2ycNQF7Wi9QPXdAJa5GDCx3jh9q6hvme4bx7KCbgL2k9ZtsgNVl3tetr/T+sh1Xl+J9j3PmzIcPXbAQh+J5kVq6ZAdNNHjNenoIO6NrJEtWSEpumP86K7thP0kOmftUDK1vOuzQRgVluhY4j3WEzWGoZGt3qmSAteqCK1OtlPfrUwzoHf7lLDKgoinXRMPtvj7ZxDX/5KaACbchB7XcbWU7uDEP6uZ+03FtnG5SwtM1j++h17wxZyryAJMRb7anXqGp1S4HI1UyTvnP8+fuBNxITPwjBqmkUUFAhCVdQ+5BQBsf9KkcYV78VgfqzGBSyKpWMzq6B2kas0pAsMW/IyNVegSuIpZMr7/Eyt4U4GInzvx9TUkLyz2W5rkuauykgY2sdNVPwjd25AZji2lBio17grksf4E6fWrOhXo/ULsyJe5+0a9oy4BaPTeNn7tEaFXEeFgmLb0TaByE2+e+HJC5n4lQ3QM2UGM7O54hRJlOeQhTJt8eSYSgwpEMQVFsoWNFlD42Fh/Sw5YE919eI0GCIe6BKTgkMdWR3PQYJEs+FBpknhbAkaCk80AFjiTvO2X6J0Eo34Bbtd/75d6ROrNo2pAfMFTW9vqmr30H5UTdtjIsSmPP4p+Tpyh9Wjo5IPTKSVyvDewCRBArsrHvSUDI5P714whqLchooM17clROCKLqySPkc5HGyitNKSRoihAcbb1Y7vbpc7HDrkzO2D2C1CZ3IIdw+HsFfJ+x9mY9N61Unn5asN/t48ZajwNG/ljvPErRpGJ6VZwkxArReSVP0TJqbEap7NqkidlyLGT/MSNW/whvjj9N+xrp72wxQq7YkUtJPo7YRVaaev4QBP+Khtl5Gfb0wk+dV7BWHSHSRA9CjisTYju94E1Wq0MUrJ5ynYhbI8zC4khFQxwSFprBW4v9BqYowQWY3SKt1ij+eE8EA7ce7PhW5gG5gWThIQ/McsTTyyRtbW4xUJn/TLzRxfeg1F8P5pkgt/z8ZjbmzHFfmW0GoxlNIF0K/OF6MUsN+NR0jCfGTR+TszERfG1lQBpCmwrC4lKeZ6xZuYC0X8YgbXj6v6oeGjFmZNnGvet+SqfqOEaj+LEmTnN8vxl/Afq4rMuUCHH32hdy/wmc/UW8jgVl2PP4eUdO/EkjLOyYWBVDNi1TQ7sxcKusZLxzhvu97l3vhdWHUj7VuQN9wDKZT8CDXCeRe5XRIk1xTYPsWe/6Ss50Ur4Aezr3x1sSOvU8CL4QmVFmZKa8Vnjq8qmn4I9iBcXUZXU7mzMpoxF2zRDZGjxMm27wby4M6i44BzGseD87xrWqwmUAhZ+rtxyUxkYj+U2weMM0Xcacly945f0AUSyjAmXVJi1dSZa66cZOXWU03RDQAPvyU3sep5Lcar2+X2CsRz/OkVF543t4pqh3R0YQEeWU+a9mJh/SrXSQNuyX9ki8SRDASEozznzkamBwGD7fUZRUG1NeLgpOcq8P+JnLrZjidbheFp+tzczUlO0Bvq8u/SRvXfPh/KdxZ7FaHn7YP0eZT6EEhoEN3qagvoqHiOxhwXdjtHm/FJHbHIKvlw6qHJAcCnLuxVCteWpEtNhLP2rgLlA7YgB35Q1fu8sRHOhGqsJjNV0dyIJ7QZiDtevkmhb72f4F/gvPhep0r2rweXyFX6iHzjAIJ+0nKqgPXWPwov7oIZCpHk7E57+QTaqCPZHes87L7kr4dpcVr0imKwFr466VyNL+SrYf+xeuUdhNit0jQyhIUGwpoGR2Rzdxr5frCmFUWcY0ZaXbHFgLQECivBzuVSOb9okI6aYEkT0jW3kFWkW4nOA/glxeCcE7ou0jRABlrG/UVqlZg7i6SuIXv6uRDEURfJnlbU+dzwGIb0aB55kEW7eaVPIfLNhIOYBqLk0wLWrn+82P8/KFUsWQ47YezNjnb+qr5cLAP7OHgFpXA14rBuuRIZ3JnQYpL7hl9OpwTrT2/acWhJEii9uZSAslRC+MUqPBtWPjK1SzARm3nm76UL+h6K5eoPYPrGS3McTq/imruIsBkRkjEeYUu2YnAGybZNHxoUM5hE2I2hXsC159AirNcnuCOQKpBcv9DLbS28Q7EAika/L9XyCws2Cygpk3JCBNFb9FTK8bf8ignedPfzhy/h2eEMMTTNAw1ximoYYqJkiMY9WeJYTuomsRBvC/QpnvxtY96MGiZqXgCU8tnxg2GQLi0vx6FPjsoOficA82EwhUGk/5d1UIfHVJUlT71N4vc/u3CToU06Pwz2H98GKYYWdLldHvZC1Qmi3C7bzdLzd4BaxIsvv3PoHm33qD+7aUhaVQmacH7SJ7cV7CqK47bLzmbpJTgulc+KHLK8FUEGXm0UZacUpLHEoY8Dw2p0qyIgVjnMvdJrll+oJA9rcSIYoH2Ck8+XwfmAgtziSa0xJan+Jg5n7MORlX5B6DXCYZUESFrNOx+GA9x1bEdngi294G5UnFhcWFgSyd75sU/QPpA4bewYvje/t36wqU+A/6pSJNalEnqaCsI8IGVXDkYDqhb0+yHNgEO6M0sxlEUt4nVgAZcUKAtfvWM+ZIRgdmsGp6/bF36i1H0BJd6T4zMqBPq69D0lprDXW/mqUHQ1W83Dh65ITXeKJ/qbbqfSdMMo0n9q15pXTg3Nk5aBev5zssyNqmIUQ4DIEN2O+rz2CdtOoMEoHS2oEkZIAffyRLLIYLx+ukw3GsoT01Gnx/xNeA2Wt20Spwf5cGTRsAhjJjLuTfZ405mcGWhUE3AQ56C5ybiDou9V7UhrzblkjEgw3zw/n3/WTpJav87vcdGSHHY2q2d5kqKWVBNqy1n3lvsMC8quMkSabfpzQcDV00h8MyrzxwyDcpJKv3Hf/cUIwDWpTBxQn6XMIgEvtal98j3pvjo39dIXyu7xPKm/9Ti2YO4OIujYaJBtnZOiPekfh3nT9fW8ivgXOgxHfryuFPR3n28FolegXb2XdrUmIgbVrBNJsuojH5xbWMv3UshNbA2COZPCk38TNXllDKpvrqRSsU9YAyw8kyvF75OuEfB23CIQalE/5ODdD3Gr5dNjidUpEbShZ/VOJ8EoZoF9VErSLFIwyXx4GYJU0qg+p4WO/xq+tAjRt1sPuMXmP3sXTx2MXILnhDlv8CHlMycAVUdw1Wcrjmk9BRbTnzt7cm2c1Oev3eSy1pMgIrz5gXCCtPux0Ox3z31k+m+XPhmssH2zYRJvFRVWg2QfV3famuEsNRt6JpXoufa3THEKPDfek9WKjWWIF1gsj42rqfAT9kLRdI5DG+3AyIQ63I0gWUaqIKbMJ8OSihVT1SAfuXc4pu97bTDwk3L4QOz8apEkZk9I5SADElzOV6/JVnq6dHLdeQgaHTzwKQQS7SxuqGUpAFBdY4bpmbj2hsn3d60VsMVDiQN9R4kQg8ZnGlsT5ZPllpJAvTqbioGRmdyTFU4nImJo3eq/Gqs8qsbbqUtKtu7ZpMuVPPvt8WqKivojlkXPJA5w2w5+x2bGQ9wK54AxqFHPkwR3OdFcM3Xc/pxbtgEHXV1fxPrlY2sjbgnKEBqVl3JPW5CXCjiwtdNSExdLn5t+jgj5J5eXhYTazfXsPTpJ+GyijF7bx+7YlH0dJF/zTREmO3mJf1ii3CaMiAgtfxvSbH4vQW5M7U6p8nx9xESaSpch2zAUv+62dq9m/3p543nQYrNnP4xtwNP5ujQKe11hgV4V7H5QsV1E6lJnnwJpc/kXGz+M0Hpp+gR4R8F+yyvpILR5yhHaUKI+iwPRAP0XKdCsMitW3tycSsfmbIhgjyY33jEbekU5cdZjHGo6RWRlQR9aUdPt/na+kti9f/NIDrHyqe2BIl4dbUo/2u4xOAF8ipFytobjRHr42Tjrsm21dFy6AeZeXIk0tSaAx0nhNODgJqBqMzsSUwY/3nagoGj7YwaqKHNPUqQf/qV0M+QdILJmTmq091+d+DvsXJXHekMrB8JxJv6I1bPHy9iOZDHM4fmKIjHpgAsDfyucl2XeKdbuQxvDJesN/1FRsryY0gdZBGHhcbN9agnyuJ03UzVODYAMOV5K9yIdQePzUHnCDKf6V2SaNw7JzQlrPzO3A7CHZujynZS1xkgM4oaWgIJpH3yECqXkxl4JDsNnun7XQqXznlmWiUBBad/61RCwecZiP5r3RFQVgDbd/JWJbGrv4hiD9VmKeoZjRtUFdFFk6cqizzPf3CSEunuvV4G/AuhSafPFOI0n0QGpdubIp9rEM2MSIBahg0TRGd9r7xpYCen30liUZIvl+mmPCnmIHgQFAtSBrnoki7hcBuFuQm1Qvp/74tlON1lJw/+y6q1b4RmzB0pt9tcKfHlxRNmhuDlaQl2Q0V/iw5zYoYbSPSv/thlMJoAs/fBDNMsXhlxAdKv508KkrNaKHcOU+eelzsQ07EXuGgsjmY3HT9ekadKLylH5sPxTz0sgowZ/2uwDzJFmw51PZjOH9ZXwJLcI7sGzBOWQaFuGy3wYXa3Vib98vyzs5X48ZqzN/abxEyXBQQRDzw7ruh7feLmASnPqKIfGPrpZt1gpN/DsdEg/eSeaG5TACS+XbbnaTG5qQ3M5BanVr6iD5jMM6yxyI9S7imcXns/FYqUeDlEbsoeyGSQDMRzOat/wuVNbAn//B7jMHe2gqqNLoU+QS4nQz4SfLmbOsGbOV9iy+aA1vN7H5GtqlG5pONqlttI/cHtoTh88HU/nBjJj3VstvNxa0vYXGr9rpgD14yH9sSPblKpXAZCggYBweSonGWx4wiHASCIY+T2hhSbPEh3vrm8OzU2kvO9GYsi/w55X3W30Kwkt/WzDmj9a1Y4/M0yu940skAofTuvneInp41Umegk59I8Q54Nu+Q31yohMLQBEWVxGZPZQQN5QRfrKz7ikwhMCxHKPG16JmpDItW8qXHdr/PLWZlTms0og/G4TVbhFvVONsDkUO4CRUl84fTrHHIlHJDwYnjD0s8bXSJgB+C9BABE3BtLLkc3qh0EN6Viy39qNMt/85puSFbbFCwNRe/PtAPCCOKbeNVkd5cVOmRPxeHGezxDa/ROgTUxlnnWDzvyoEg4F6oDIWWnZIvFB5mPU4UpnsIwWVjIybkVo49Gx4/Ve1sPH8RjcdFh6bLekhT8VBfMgFDVV9EH9x2MGpsbUFBuAaSFxu9BUsazY/70L+6eeL8VJpP3cI3xgagGW/UAXiOIA7gc6T/DZPJ3Uk2Bgcar8Ka+eZVK7HNpitPTpryl8oYPYi6q+4dffS7osZvuJ7PhWA9u0ge91pt2wf+EChy/6u4dJ2OZHF1v/wLB86fdTv71MYxRjr+TaHw+HXTrlCsiC7hBfo+zkw3RCzAQ0mWDlwVCTy2olllGOBdxJQziSxq1AnJaMFjxdXDuMw0MNovwF1HNKexKe817/c30t+bSZV899H0bhU85+cUKkFTSpsQ+7pJvs++4zbtgBUnWr/UJC93dJTkaZN974W1HmgLRu1lwPT5AUQGX84AU+Q8HF/FXHlPIXhDRXTi0LSx3drWssqxcpvhBG8FOxUwjasH8RGpbdhHKNrLLG5bLvywPre30A2YG6GJ2cuU243bNTqspujlOvuBcvwvE08IgREAy1YjOE7zAhgHTYeXPmchFdf+XeVNbRz4+pWigvMBVmouAogbQ7WuNPMhnQ/XO/9pzXQDo6QpCuQfel/5wamoJNPPF9u4gnswFAeG+Xt6dX0A2vGFc2JhM/HKaxXe9GurePJIuH970tqAdjLPz/Vm2Potne5b6v8YHudKQlpknWztO4gNQ1mwm8qzHkb7yXm9OHO259UGGcJ5vTxKSEatvQLlmqkUJjWCkchiW9m5NnM2jVJMXXCNpgDEy1Dv3RXDLolmqnz9/xGrxWK0U1RUAAH5KyvzvvVBgC8LVgcCZj8fiFsJZh0Gp4LaKxN3ZMhVSjuxcP6d8hMsDaIX7n9LPdyi7aeII8REPjAm0pseSA/JNALyTdMna/x9/Q5PUYuElvmNkdOdV4NFNUORDETgZ9QC3oG1cn7Q+zW+DSwlZzvSnjFOHvLAac8k+CA72aMbbbLljDc6h8HC0ew1sibUSpw719AGkhJi3U85jvPNgbIqdBHORH0WqMgfo49xOiQ+91zrtz+tW3bP3pTFLwpckUakpxcyOhuRgN/tSR3lBhEcZgee+eqS5CxRUhyzQvIHzlV8/iOej+wkPv9I9/FsdKiSMJvtT7etRPQphUCzNRNlg2BdH3yCumn7eM8BKJwpyPqpIjQVDyJ5/8qhyE+wloS4EdGxk9Oo0ZRNKszpCRqAEPFd+imF0APzOrj8SRt1Bd9ub150r6Bnz877CC6N4AkrCu2yebTwjEFHYRkYToV2v+MY5Dfc0LynIHLohfH9DbN6dhHkM8Vzcz+oL4HtYtljjxxl6IOHAdBqFc6MEm3EOaGueV62CcGZ6rhZs/4k/oYDAQHU0PKSY3xGwoPuwikGw+8PJpxBwb/U+7nj0yCbPt6yos7Cgqb/sHfIy2UWxubH5rcj3eo6v0w8Uyymt998oqy+586Qx/1HhZpLinY0i77C6QrGsVV483lzt5CIK6rV7LBQfwjf0Pj0Rm0EXeUyjz7T/wbpNbc4RdFCSxotaEF3WFjh+gM/JfMuimiyORaWqvzTN6EF4uzWKbRdbrhnRAtdeUUiqpP5Osu/JX9ckCoQdOPabk9WP+9CBnwhPN58+gPu58Pp8eq3V38YOIcLLbG0t400q96ryQFu4IpTo+/AwIZsa4hdv9Fsjd9cmnCRZFt+JMp2FRRLuTTinusDeYVzIELoo8K/s6sUo2ajkXe149j+4SL5gn4ZevrO1zoiB2/+gjM/LQWPmHxiMF4MWBilzeJLEc9HrASZ72OU3uKj5dBqbNx7j7d7J9N7nKlyhJKEBDmDLrhXqwvIl25f4vE5hk+RzGiFQs9eqRVt/RkHaNaIybcdMm5WiHeMDA7NV8/usqqOpaDX71nAvP/4ymalCE88O04nfdLJXyuqAeNGgy7B9x5Ju14uUj08OZUNnM3j5EQ+r6O0LJDqVwpWagyWmFtMFyxasVUcd5Du2fpmFhUMDxwRHrlUj/AKnbCierV+EaCBFni4bnt193R0v2yNlH/VlKht1WYeK+LQt2J/gZl5A2o20ziLzN8hiosOhcLFo5DWzfOLV6S6kb208dLyQvDXb47f0Y3RRBbBepLxeX79VcC8hT0LYmHaCqpukHlKG41f4mDZgYrNEVa2FYYAwtvKWy0J2Au1jAzh8f2L38hHVyWrBEmKUcQc6j0/Y3LfAmd+P/NbcdHRBfkAlyCyQ02L3s+tlBANwb6dvj/fS0h3CWl0s3jFEDsYtpP26rvLuadTT5u2FRQH97f9IrmjIbkhJJUEuuiDdopFHq1RSjEWLPht4qyn+o+cy1UepZzkagMW95ZqUfejgKpKIZsk2YrwbPDX5O/BnjDoSOqRGXzfrfnQohuUkMtyk8pYGbR1Tvbvbmu5M/GHCLmNZCOOdoKo2eVK24Slh9UXldnbTnNisCfZzY6ki6aZWj+PTCTq8OE/648MB/Fv5yX2Z4nDCxZCYdDxHGq4+f0D0WW8jx2IrikR4IVDF3tmW+coAHFZHHPjQGMZLHYmyQ0cXWdO+dEl6WmQo8ktCjpCOjfiNh//put7zuzI/mQW2yQSRv+0ND8ieUdA9eZtqA5KqDf/OIUPsZHq0tciQbn+2t53uBIua7Bkj6EMSCCB3WmnhY3aEqlpJ/USZ0WzGd0gnf+JY1W/yrKT8G4EYyls9/gRm4hN//2zl7PmvyYh11wHbmX7rm/ywu6m1O0CZKn4yX8XQUbwD4MaNe19YsjnUdIqNTfWYJprKPggnf/FaVw/gn2Lht3sr8apVlNNQnxCKXoUBvdEXjEq1jvApUEOCDY5Gty9EfPAcYsBS81O1nmCFKPDSP2S+VL1WZqaWrRyscwQAul/D/9YNxL8qZbGakT8yWKgoXjPMLK8GN+1L9UTmIkTbzbiwnDQhYZ0eVoiUv4QDwdNOjSbcmTkvT+T33k6K/kmik4Xgjvaa32Q++OJpdYPGIhaTXbOSisXZBiYeb22iJrsdsNFaqBq/JLVZPVOPqFDAFO1Pnay7UoGn34zRIjXlkI0XaoFLmFyaoTlScGTSPheYVW6Vl1V1GURLsWATUgUAZf/jdyA+ycbSvDw7GTOKAYaRRwrtLWW/S4hNWDsWAPEBcScvRxByNCL4JsRjd+RIktNBMPrc0MHB1xo67lBb0aCpuoXrj4tV9HKSAqSAj9FxHqvonC9nMMmj7NJ3ML+DRqjLheuz3AcggjC+/UXOzrfMd/Km7TC/n2zwVSKq1fLnRwk9UTI8GKAWzzI3f9WmQoVMI9Ql7IAIjMmMej/KRl1LPHW2pB2a/F2kDmQHfseQ1VUxHvnDASuxVyNL305ZVDyl1q5/Jp/QDhR/1KhUN7qrdMvyQfcJIpgHOenH3dhPtJj/w/Aooy+XwCz3EqU/GpO5Mv/Ewn7/f2jBjFvf3SABLZqCXHiH42Po3mynFI80evZT0ACCv/siojfjnsAepPiJThri3nEK6EOCIY+kPPYj+HOPQRNjOLiW04mB7jOYc5Cp82zFdtABtGy5Ql/U4X67gBrpB4w769x7l8j9hV+e1XofSANSeVDILZskmFlzFYx1aPBTVCHktb9lRwe32h07nVUCeUZ53AjnW+q8+JvD9sCs8qR332KCTZyI33EZ4afKnrLrnTszFfB48/RFYHGvPgEcH483+ZZSbU7LQx9NWPXN4Y7HGD9TbdWrX6GCqPIx3SSbSNlCxwfNnnBRL0M93t+00OXSkEPYJZF7+1EcajMGRtm1SkR+kzmN7ivlsqRGltNMfMGwKLFICNJEW86i6fFeTKyz2qAO3dcnyNnSL+4bBGq2Ct78vXwHukUaoKKOvmj2W3EoCe6lXodYdyv1wU20rlsVfeisEO96nr1jUK03rIWucFmCJcOZJtdlWdtl473ty0ZM+zg390rwlVVkwt1HBI62AcL/+tLNWAaXDsjE35xqjNW+EJHPF9REgNz90/wlwG9gFlVjT5tVlIcVGkO3eS1JmcLR8tw2iERTanhvA/dkfER+0V2g3FbO/pTk7vB7V2gGLC0BuJF4HULNmMqNewBrYACmd/+wO50H1slthmlfadmFZHhd1TFvrdjGk3MxBNoc8oE6ata780JZM/hMQjY/YyksSPduQP8Au1f9MlGqWrvpFIMC9wtlLaXEwHBhCxIwJ6JJ+y1EZwfDspUyTVECUqidgBS+lQQi1B4JrUs7zI3TjE3Wxt+BEYLMONkzo6I+HiGUyRjKlgAWkAX/m2GNo3VCSRUX3YvYURCmOwz1K7dTeQAA0Op3o9YpXdPxtzdyYZ//z6S1bq6WtrRfF41eNseKDXEA0nV/LJP+Af5TMHISsEg1fDP3aRvrPT62l+oAtML1AmrWFMUxoD9Bq2MCYBOLyvb/kHYq7PO/lAKqDb12gHDGo0nGPVSn43rLs2RyoFDp8af88zkBO3vAv8LGs4k+fHJMmxEasGRHJonnzyuhvxIezkijGanWCj2xrnv8vkngwkNbLMaB4C2gePIacyFl/LyyC52XO0vR+KG7oEhoYl20EssMOdusBhXy6lEPWlfFnSMMPQM/svoJJEDu2ayy2XIw73r8hv471f2VpSg++fOtGT+NjjcD8pxFS0daNvlCSIBat05o85F3la/4RLStpmvd58SHqKsHJjuNI/KaRNdexFRPwS3U2uQNF8DCqcJgk8rhQbtVD182j2yw7paqrUPoIgYddiXQyGZVkg3PTqOIE3gjYyJq175EDtnGG6wv7EfqlRLwlCjLQtVdDdUlflvl1xRtnGUTSBLlZJS53YsobVTLIVW6jg/q62XKZeN0aPzQ2hQ9gnANHQFP0JM/JvltH6OLixqqIAc+jZNdlm7UK2a7zvb4M80xvbrRjCMqY0Xgtz1PaJQr+TwhflUoCljXHwf3AUwZXFGi1LsXR/sY0T9eu8Odn0m3TpzMN7VclQOpAX1KL9NVExSeaGKZx0r/kqTYngNqHmxo92BsIF7MLy0GPxB2xtRu8FstY/I3ngpW9hvjMiWyHi19OXoZRgVaJcHNcKUbuSZcJPwzOkg7mXumStTzwU9QY3yVIG2TZfZDuqTHIyGQshU0MysYT90kWftteVMA+DCKVPQBQb0Xx9rQVphAIbQN9fjwt2cpVxOEEb4biI7pnlxN+jzceZL4KY3vq4gXLDQP+1Vi65KkAarg66myvmtVjSQrG1PXq3N+BEYnPMzIojuBsDVH4Zq5LsJe2vE46s3ZIwr8WjRx5ws8svv1v2lZtXByEgFoc0PsgIMmVubYkEbEbPQiHKn1iGiscPnG087cxyUf3kspUI6x9iOA1Tx1I7eYLUQV+EzD91cYfPvm7Sg9wi7kqAHknFGnaUHNHGM2tc7lh6zqPvM/q3yjGchXjBHsDjXzPmD/qEGrxHDxVREGqJF1ocfH5EW7XF8JX3lsnaE6iNP9w2Imr+8IOkH7Taj4v1kjFDe8ErOgNL900hMdeX9pp+Lkxm6+vAHtWYpcU1M4VEAnOlgAkVHSRjq8wKi7MnCov5d0DCbtuseaA9LecWZTc821BJ72mnOxlJYwLMY+hTeaMD9KorFCeaTBq7uOn6Eu1MrJlYbMLFpIZQAGllGGstXTKUobWK1PfXTPohCDriFsgLUMcSBF22p0Hjrflrg1LfxglThofAg0H77m0vfTKoVsuDa5aUq1R/2NA//PcDfXmtiEUSnEQ60uP746GBTTPU5UGMeXNPvQQoJtvQxZUTl377ZHgs8URuOy1yYSdHPJ0Vc4AX+fm6zpTmCOkSGSFRfqoLHe/puxR0DNfZ3SRtCtI7827NTzL3zf5zTmfrRwmO8VyOd9GSYfr0KLxbw0UwHqPEO9rYLij+c18EXCHV/DF5hUXgUkh579UQ0/W7hPiGvBgTirg1l1TC6a2Cu3f1AzvDY4YBV9BYg6vu+bahIMREkZhgnqDYv3gdefG9AyeKEvvfnWQMCeHOu/JCsU5C7M1i5LTSjySX8boCoM/HBH4OWotmysoTO0xCZpDwVE56xMZeaRprZykk/8rsFp9ae1tvWsWj3coL67iPmge7KsXe/04hA1xXvjBXmEAeVcqQSAMDEp3ZpIWobQ77OWjRLrSqZ2HADYQ7PiiOqWZ8eNPAAc6Q6dLU+Lso6I6rRzGG6h6n+JQOq6UNE7PLgQse9NSZ/sxK3D8YgE9nKePq9pXf4epVxbVwdmdY13Xh7kKK9Jy7bMx0lWEDQhcZlkBvuk3JLcRXP1wJjhAmNIOur5Ho9XQ6VgPFmNPV0ph8cE9MlwIS4QM9iznGP/WH/B1uQ3yblYpyD96oMSPJfU9MWbtGrmFsi32WQaSOo/qEyzHjiwK3mEoOfxovlA4TRe616ZaJIdI4J/DV5Sc45s1lnNJ7NS1Cb+XRNj7IY6PcTZ1Sey3RSn1jn1yZSxCiCDDpjx3fmn7N+k7BjRu2Y5aCPsUjI1noxHT1wHvYY7i0WFw/TgE35avl09A7r1izrqbhn2yy+dvw/Z/3E1w8dtVQ5DJySzAFrpteXLYCGrQUyzDjgVMP31FoENhXn9dijyWe2RxtObOPcivXNyRzgiEp2MZwApNn8QtyDjIUNKK7F41IaDljyN+2Jjmcq7MWEiCvanJNxmW+4jqEgeGMn48vdZcVIBlGilgFOG1+o7O4V7XAgniA6umAEbc6hOTq+NIrZXpJgnwpMNEdTSv4/TPiKaVphOIs4XVSqELPpMuSJtuC7ekv5EWKg/QwTDo58sDSVV0EInXgJoVxAXJw0JBeYyz+8eA1FhqpoEr7iOzXTDUJGzgjsMZfClVeSj5Vy0ATer2VkLhMxc8h+jTI5SNWKoUaXQksYPCIkBm7Qwf8k8e8BezlQdcSeGIjr4NugR9yUz9XSK2MQIPD2z8cI4rd3SQwDxFSPPK59JbOMaL+7LKwtd8TmV76l0hNc1ckKKrWq0D/Wu7QeBp/AHR72nakCP8fFSIoXbrj9HC8F3ibbOlWeNNJfgwWCSf6FyHDu8GVCqKw/xQ/BQ0+ak9BMjgxJ3YCwHhb/7tpb1TJXQTEFuJtLiEOiRTp53J84dAeCKTfqINQyzKlzZxhK4z136skkfuFEzMABqN65jy6oTXfiSHK3nrHK51qwDFcngnkQXa7zH7TETzP1s+bWZTw/B5A9UeM3u98r25Gh152kC0B91Try3eH2JLzCfVmYiUZ/DxOS5+wL8PVVM65aeUmIZYiZQGE+ulW57gDwepA8mMW8wY4sEDxdenIkecVaDzj5DF/5759OZ71nvN+FC5WRIYK3WEiIIgVXPBlI+BuOQ44V/uXoLrscGxDZ9ws4O4uG199ziDL2PiQkKOsJFehsm4kE/NuocBCLXuU/13YVqH8vI0VUS2YEcW/kkxQhYF0sC12/Y0XGdz9ZLkWHcv3A9E/LjbPcPjNbM1kmDImtFcPPdR3W9R/mcph+zRHdIcepz/VhWo0/RJTBC6rfBL2MFQAAkOI0mT3DB5ciGfg+9XUqjj/H60Glfur0di1JUAmLUVFQJWINY3RWo4s/65+cka+VsfjEEGd8CoPtbuGCh2YWckBFCMaMJn//59Ov+M3V8+bz+E45o9ziOookXd7RR18BO4bIhPPuBF0R8VqaeVI6NXSLk1BHTmT5FMFvlaNAAkY/hNPut2EHTA6tzPPWHeeGj2CuapBwQ69HfrNPkiyAiULG4lfKfAJ8gfG3TVpP2CoOr4yHUKq7EB5iyAPuX72O88GOv2s4RoBlhR4Q6wGwyIh+M3gWIyH2jiziaUbvo4d7CGwlQhBYE/vw5Li+cCQe2tL5a4gNR4oAZW62sL9/HeP8HomJpAhzbMkx26LejHSHW3aaNv2TM5ORijbGkVeT1rbtgUEH20o/C1HCK9bEHvTejpe8V7Muetl93MdwcLGXLQiM+fiMq6/DgVTzEGijPlRQjjcXVQTmXIEtgrieEaV5WJTIp4yV7IShD2AD2/C90OlFuZoAiv0Wj1reVAfwlI5bq6xdzein0I7CjL8OxbV/dlIYq1rUBveT+S6ypSSUyAGhjX7idIc1OWbX7rohHg4CHGDcCV8N5DHjaX1yxfawqI/EpvI1N0DJwoDfMJr2tbSdYlvyZwpifnqLgqjl1ui/elT0VfxytIW7EDSQKqiaHXMhRufvlN4kEhNpsaM2N0B+Qxf00dcow2AYWj7dffqPQSItbdHip6cjJvlPtymbD85E+gBxk/ZRK7SMQe2bkiDGTU8+DBgvTa2jx5dN9okoLePRriXK+8mUxQdukbMoY8BVtcikWHcR1wN3om2GW2EkfjVT2Xv6Idi4NimvlRpRvMPUk1SMK3LZPv1ChWPAX/XR7tE3jYwwP56m1aCJzM+5Wn4+jDskA5siMx9wBJTBcpbdH8RgymIjOnRzQeQqE3bcWJ16nbHStC/F7sMbPRe5x4C3CVX3uzrf1Q3IoMKO8phfh1EzyUv1A7oC+uFKHGiZkxv4hPGau051a0rpr6jR0+HurPx3F8VlqVvNMQbyZQltdQnHGPIrpirc1N9hbtqJZR1J8T9aloTG1YOc/SzlXg427DETLJOZTLaezHJCh+uSK9SAarilHXJZQeGBBtogXgussQQMn21nBlnshdJeBubJJX5PPC/gbIo6WkczOA0bHQGc0E8OlZ2+kCdiSjVyl9GmInMk3qlGhfYLPa3Y9SFCx3bT0U6HW17gOTauP9yQLVdbExjovi3fmRglD51B+Lgh2n/SLBWgeybAZmtQ57gLc5P2z0UTIvIefP7s1Ti9qfIo+dttw4jaFb5y/7GwlgPeqht63drTw6TIFhKSpDi8eZvxSbupFLnKHARJ+FMMn9VOrbg/m5Zn0Argc1CrjvLI13DQH7b/qKUPIMeTL7Hm6jq7Is2t5gDt1ni4KTj0awZxBxnR1PXroCikJPlSl8wqPsr7ohcboiKMSCOXVSAeZK2bLWW88Hl1hsTeXJPOTeJby/QlILx9tY7QoJeBkGuDTBPyqAhPQxF40Y8OU6dwrykz1rKfk3mCXq5NoEenrvsP4muFXLJ9VoAaJgbQGYKBpdD6fs7ded2/s2/pthPTbWsdxDod93ieWt3QGQi71QqMvCqnJItMipahg/+t04rmIvfydAt9iBAc4KiF2hUVX9/2f/3x3smUQwrpz+teJ39zpNqksBh2RxYLvq6n0mjcmdDUJCHwBxfQmNR+FSOus4a8uDJKXRQfxLy2ChommpOp8uJO3sBeOoSzMrQTCz0lAJaFaiQJE8hBDXnxHDxipi6Lt5kTsbeIExII+lmGqhOumzlFIGEcvV9QE8QOt3Gq0/fboXBnDX214lqAXV9DdIEgvtAWbgHHt1GAgPaHGdzQJHbgQGIW9zPbG/QCZ449Pn6iUHbj7xYcYBzIykVoCBSTWX7uUWLIMdKIK5j+DnzvsSdXacEdOxTRCFaCDBqKYz3Cm8956lE+cI85XXlQ1ADl7gVo77EZPDM5gpBtigfbghYnJV/FN+YPifuCjnCu+bkxpCDjNnOU8gPIUsgz90P3+Ol7DMszjp4P/lvy9CceNNfMt9a7eS2KceWIL65UXVIykIWnjWoKaL4AwwJa5V/gnKoSi3iTqKBZ3CDrv4UybXjQajKsEkbAqKVenzhwJN4c3uKEydFpLMrJe41ogiu12uGeEGtF5jeIvhB9tsRjAbZ1MiM+Y9fqVIzfVwuF0KTz7YrSkczCrEfs0hC/svig8fH0vGPEMaBZbY2QkCyti5CgrOBqrJJNDyOGDn2Hreazdl8ReuTHArgabOhlNZ1Qj28IR2z+N6Xijoi53grI2hUtFdjsaFPKq2vA8rDUITPRDDaMD03YKcJJStvZpWYbQSE6iim3fK2GjelxwtmozeMBJDO3WE42oRWYSgPGovvJTYloCCjRwRD+uI3MP8WSKQABWj2sMSpSMAZgj6My6H5w1CtEGj4XSwaDinBQFYnO0hxAGOWCEJ7l37rHRtinJfZgthkBRsSnVSX7aFpYLuje3KmFB4hE263KbdGygFyhICcRgIdgS23HjQZUblAEiteQKiGacgsBTfaefJD45Du9vm5Ma8Yvz1NG9SUIG8eq4c9BBkJvA3CnqPUftxnY4OcR/2g1pBk/YmCWnSEZ681sO9XqnJgekseV0IIDEvqsNcEV0I4DdfGom5HAy1fF8l4lDzJGYTblKjIM5D2h7Arvhqklou1nmUhX5qWn99FeWLHTNakxVj37YviNCKz+HbVbgrwiAwCB7YvrpXtkiKlLEY9hkNKzcSL5ci1IdKitAl38oyjef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93975" y="1228344"/>
            <a:ext cx="8950025" cy="54861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7634" y="6067134"/>
            <a:ext cx="82241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900" dirty="0" smtClean="0">
                <a:latin typeface="+mj-lt"/>
              </a:rPr>
              <a:t>Source: MBTA Internal Data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13083" y="2286000"/>
            <a:ext cx="1836709" cy="230832"/>
            <a:chOff x="6947441" y="2614158"/>
            <a:chExt cx="1836709" cy="230832"/>
          </a:xfrm>
        </p:grpSpPr>
        <p:sp>
          <p:nvSpPr>
            <p:cNvPr id="9" name="Rectangle 8"/>
            <p:cNvSpPr/>
            <p:nvPr/>
          </p:nvSpPr>
          <p:spPr>
            <a:xfrm>
              <a:off x="7010400" y="2667000"/>
              <a:ext cx="152400" cy="152400"/>
            </a:xfrm>
            <a:prstGeom prst="rect">
              <a:avLst/>
            </a:prstGeom>
            <a:solidFill>
              <a:srgbClr val="004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47441" y="2614158"/>
              <a:ext cx="1836709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900" dirty="0" smtClean="0">
                  <a:latin typeface="+mj-lt"/>
                </a:rPr>
                <a:t>Combined Classifications</a:t>
              </a:r>
            </a:p>
          </p:txBody>
        </p:sp>
      </p:grp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150" b="0" dirty="0">
                <a:solidFill>
                  <a:srgbClr val="101A76"/>
                </a:solidFill>
              </a:rPr>
              <a:t>Human Resources Workforce &amp; Strategy </a:t>
            </a:r>
            <a:r>
              <a:rPr lang="en-US" sz="1150" b="0" dirty="0" smtClean="0">
                <a:solidFill>
                  <a:srgbClr val="101A76"/>
                </a:solidFill>
              </a:rPr>
              <a:t>Update </a:t>
            </a:r>
            <a:r>
              <a:rPr lang="en-US" sz="1150" b="0" dirty="0" smtClean="0">
                <a:solidFill>
                  <a:schemeClr val="accent5">
                    <a:lumMod val="25000"/>
                  </a:schemeClr>
                </a:solidFill>
              </a:rPr>
              <a:t> – TPA &amp; Absence Management</a:t>
            </a:r>
            <a:endParaRPr lang="en-US" sz="1150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sz="115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381000"/>
            <a:ext cx="7309716" cy="228600"/>
          </a:xfrm>
        </p:spPr>
        <p:txBody>
          <a:bodyPr/>
          <a:lstStyle/>
          <a:p>
            <a:r>
              <a:rPr lang="en-US" sz="1150" b="0" dirty="0">
                <a:solidFill>
                  <a:srgbClr val="101A76"/>
                </a:solidFill>
              </a:rPr>
              <a:t>Human Resources </a:t>
            </a:r>
            <a:r>
              <a:rPr lang="en-US" sz="1150" b="0" dirty="0" smtClean="0">
                <a:solidFill>
                  <a:srgbClr val="101A76"/>
                </a:solidFill>
              </a:rPr>
              <a:t>Workforce &amp; Strategy </a:t>
            </a:r>
            <a:r>
              <a:rPr lang="en-US" sz="1150" b="0" dirty="0">
                <a:solidFill>
                  <a:srgbClr val="101A76"/>
                </a:solidFill>
              </a:rPr>
              <a:t>Update</a:t>
            </a:r>
            <a:endParaRPr lang="en-US" sz="1150" dirty="0">
              <a:solidFill>
                <a:srgbClr val="101A7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2004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Payroll Reduction </a:t>
            </a:r>
            <a:r>
              <a:rPr lang="en-US" sz="2400" b="1" dirty="0" smtClean="0">
                <a:latin typeface="+mj-lt"/>
              </a:rPr>
              <a:t>Program</a:t>
            </a:r>
            <a:endParaRPr lang="en-US" sz="2400" b="1" dirty="0">
              <a:latin typeface="+mj-lt"/>
            </a:endParaRPr>
          </a:p>
          <a:p>
            <a:endParaRPr lang="en-US" sz="2400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368137"/>
            <a:ext cx="3657600" cy="27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78962" y="2162905"/>
            <a:ext cx="1066800" cy="990600"/>
          </a:xfrm>
          <a:prstGeom prst="roundRect">
            <a:avLst/>
          </a:prstGeom>
          <a:solidFill>
            <a:srgbClr val="FFCC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More time absent</a:t>
            </a:r>
          </a:p>
          <a:p>
            <a:pPr algn="ctr"/>
            <a:endParaRPr lang="en-US" sz="1200" dirty="0">
              <a:solidFill>
                <a:schemeClr val="tx2"/>
              </a:solidFill>
            </a:endParaRPr>
          </a:p>
          <a:p>
            <a:pPr algn="ctr"/>
            <a:endParaRPr lang="en-US" sz="1200" dirty="0" smtClean="0">
              <a:solidFill>
                <a:schemeClr val="tx2"/>
              </a:solidFill>
            </a:endParaRPr>
          </a:p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22581"/>
            <a:ext cx="7994323" cy="653104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Transportation Operators: </a:t>
            </a:r>
            <a:b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Absenteeism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R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ate reduced in all titles except for FT Motorpersons in Q2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477000"/>
            <a:ext cx="82241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900" dirty="0" smtClean="0">
                <a:latin typeface="+mj-lt"/>
              </a:rPr>
              <a:t>Source: MBTA Internal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271939"/>
            <a:ext cx="7309716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101A76"/>
                </a:solidFill>
              </a:rPr>
              <a:t>Human Resources Workforce &amp; Strategy </a:t>
            </a:r>
            <a:r>
              <a:rPr lang="en-US" b="0" dirty="0" smtClean="0">
                <a:solidFill>
                  <a:srgbClr val="101A76"/>
                </a:solidFill>
              </a:rPr>
              <a:t>Update – TPA &amp; Absence Management</a:t>
            </a:r>
            <a:endParaRPr lang="en-US" b="0" dirty="0">
              <a:solidFill>
                <a:srgbClr val="101A7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923" y="5791200"/>
            <a:ext cx="915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900" b="1" dirty="0" smtClean="0">
                <a:latin typeface="+mj-lt"/>
              </a:rPr>
              <a:t>Avg. HC Q2         </a:t>
            </a:r>
            <a:r>
              <a:rPr lang="en-US" sz="900" dirty="0" smtClean="0">
                <a:latin typeface="+mj-lt"/>
              </a:rPr>
              <a:t>2,460                  1,349                       357                         205                        50                         409                         90</a:t>
            </a:r>
          </a:p>
          <a:p>
            <a:pPr marL="342900" indent="-342900"/>
            <a:r>
              <a:rPr lang="en-US" sz="900" b="1" dirty="0" smtClean="0">
                <a:latin typeface="+mj-lt"/>
              </a:rPr>
              <a:t>Avg. HC Q1         </a:t>
            </a:r>
            <a:r>
              <a:rPr lang="en-US" sz="900" dirty="0" smtClean="0">
                <a:latin typeface="+mj-lt"/>
              </a:rPr>
              <a:t>2,498                  1,356                       365                         203                        60                         417                         97       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09800" y="1692153"/>
            <a:ext cx="1066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Less time absent</a:t>
            </a:r>
          </a:p>
          <a:p>
            <a:pPr algn="ctr"/>
            <a:endParaRPr lang="en-US" sz="1200" dirty="0">
              <a:solidFill>
                <a:schemeClr val="tx2"/>
              </a:solidFill>
            </a:endParaRPr>
          </a:p>
          <a:p>
            <a:pPr algn="ctr"/>
            <a:endParaRPr lang="en-US" sz="1200" dirty="0" smtClean="0">
              <a:solidFill>
                <a:schemeClr val="tx2"/>
              </a:solidFill>
            </a:endParaRPr>
          </a:p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Rectangle 7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aNv5MOTLr3zs9jTduarTUKplg3fNWpiPmqVqlg9l14Pat3E3QuQyea8ICfIoBG4HC8+alqfspzqw7lLyD4KFFWV1+fdEed3yDChI1DE2XAaLXdkZRxUrxzGeDZZkslaVKOiStgRymIM3w1ZtrVTKZjPDMCzNDW2HhGMQqwM/xJFn+WcW+KawFv9CfmyNKhnHVOUT/GqUVUnLdbAgQL1XNTJrAgExAzlijtxtLI2T//pDaCbpDSzGWIj+6WgIyx2N070tJmE6Q6Gb1JY0tRDmHdZRtPmjo6T9TcKya9xqOfrZ0cQeo3qD7lDUjtHANRjim5uktMvIz3A1LuapY3YrXrJPB9oY+pGZnAO5EF3fWihGOfRGr9NH6b1mXuzspsrTLYCsXOFm9PMT5jsSghzF4V5TFTSPY+oBrVMeiQiMGC4WiYya9owvaCvNgZseWPS3bR8yccQrKj8y0bXjFhu0vhV79cMnvKxOUBkRf77pZ37iz0XPe5cEIAI3LUD/tRkJHBPFU0aW0IDofNG3fhxU5ww4JMNmS3SmN+XyKlkpXmgcxEEGQwzCULNtvusInIXv7qEMRd/ynUgQ6ZFOIVs4qsVtmVwTaOiaHm44sZBik8oV+hVpfqXKHuATYb4e3zQA6jtVu43vKmXCpVb9e9XaQwe/az5bxfu/I8WBbc8nMyg2PobLDqLHwl33q85GLWRplSoiXxVZ1H5nD2gfLqDhDTvpPT9THhRx0d1UKun3pQpt87U/CendxzQMTknWhmBE9kv40/Aaj+9EdsgZM+idiq+xqblGkNLyzUpgsa5d9QnM3/HfVEsnLQP3kQXjziGVElk4b0msKadThjVZuAmLpRWjr5ZuwM30Sz0Temp60Uf+JGOAm4KzkLxYc4UZmNFJ9Ii+xvNNa98Ixj0bi/IyxB8CunYxwQpkwrQXWLTiGW0UT6f+27alkt32xXPCOfrFFwvvvcNR2y2ta/yLjbR1qST6K/6c9f4+QaAnJR9Ax2IrraaWts1PJKaBK1XL1cPfAZPXbMJmJpFhvIP5HtqRjfMGCySQ2UqQ4W+Osvcztc779tdV5OvJH/sV/UusyC9KHhuK8/EbwXx6SYBiIJ7JXUtqDTr0zwzNnrPKb/oVAWMxOFJ6dkJXMDndwBWYmI0jmCSxrmCsdw/mpH6iEg41W5rzdyRnuxdTTfMA4PXcC6JzQgGw0vGmhKT5+j4W4kXIFHbrvhY2h+zDLU0URXKa5V/GwXKNiFw8BMCSEmd0fB/c2a9Xhq5pCLUTxwGtpTHatVbAzVlVbZem/ufQtwX8IGCbK4RArKwZ2W8qYxNG681owfe1vF6k9mlJFJZT59D9hdwEVX4n2UjBJvDJMCMjnULgS7+LLs/zesB+NZ4uWf5uS6oncTF04MVnoORopPTy58HZpUQSOJG2OnDXvFaHAUiYsVXenQ3dN+LQCxbK8shpwDlgHy/lNr9wwziXNVy28lHaYgvfgklO8sD+ZBXffsYcePwCzYCMGg4Ug28T8JldddKqPqf6HR97/YFBCBPz5aWqCkO170/aYrfacbZNHGKBYUY//UmIzt0jgVMn03naVNg6FwBQdCw3W4whYzkLiL9NnAqs3Ogi8r7SwxeLnd2PC/8Qdi5bvCBaOna26BznlTaUtMOe548Muc7Oc71WrSjEi5+nm8lhpwJX0m+JuIqpWtxIy403JtgUiYhDJQIlIM75T4CuwgpEade7nc62hJqW7sYtqzdLjPkWFLhcFtgZoGH0WRKFs7jixt4RaYkxyizJL6QI39973Rk4YInSuSU9WvHDk4meQs1jo9SMLNIr0xR3A/xienAjrDnBFfpgBT2jm8owNlaRlk00AuhuvXX/8TqZLgu3y0z5YC1TCnkzEfDVbPwjmSVXFFd2dsmj2rVOsiji3ojgNh10v0vsW7YrKhVtuyk/514GDykMeH7R22JEU/lNnQ3BNs+6/boejwnU2E19KbV1Vl6PI1V3YEsqorlDjFW877wx1wdYLXdi1d6T8Z6/9QkDCKZ1tg+4/1PGz0luJvGQhKm6/+1taf9eml5ZP5GDDu8Xga1sOloLJkgjViWAcatGcngTHNB75nHOxUg86Hrt9zAy4DmtkiaJ07SQ9O3uJKqbsw/9c4xNN7I9QBBF2a4m6lezek4OA4NjWYF42XHZMFAq7LRr8GuxGlaHvI67/eu55/J1je8BqyVsJpShXf4iCW95y5jFC2Ixxx8gwCLPLkns+Nby2oqLCGmZDdRYMGEKtc6HqBRvp7bONSR3oUKgwwaQRhvaqwH5JYKAdLV4Q3qTABoZ4xzxPGCwaP8Je5TAc6PqxyOvnmnM2IVKptvfavGWYY0h1GCK5YuPGrQJD5gvbOm6RHNkZnJEfqIwZ76QFbk/mjkkbcN9YAs+rSet1BkhsVLLhNIWYrXgtT+wvdfo7cZ/Cboq6GmbcP2fjUbDUiJae6lhLUM7Mu6FoehXd+2J1cNYAmNXDXaI/adwq59qt3kuVYCbHkRsHqSKhk3IFWBGF0KzFSTWN7A+LWDm+0IMM95pZtZkiApPUw5JeQnzPOvJrxMGIhnYgnQiGPgKE6YaK9lqjJ8SZCfwWdja74rpC2BqHhnvwmhJHO4M/mw5+hsmyWSAO68x+NGefStjJ2vGvPCcymCd8mc9jlhx6HYpZow3KCMlxELoMyyiDvxb8ruT6HIYWqBllrk9XCYyOB4e7IZJQRPj12Wwm1bAwFIKKD7cZA+arZmx+egddmhT2Jblk87xuCoYpHbtnfKM7khtCloc/WNgslJy+6ycuna967DI1ToBvaYN4IH+GLnlyVN2TInlDOl6Ie8XsnxNXFX+hX5d40pQYETPEcEhXX2FefaGJsK+7Vi25nSBaSsOYyAcCyt9kNVfCezAp28YDLOSz1Bf+OTLjiW/Kkp5KekxMCKkq4tw1fk0lAt83WOM3tMMcz2taIM9Oz3Ic8O6rGmIh1VZH8zxS3DXBdj9rU/RYJVtFE2P+tIf4oCOy/nnxO+jVTZ+56VVo00okTlEcZ2nEiYI09CALNsUIU0DdUJfUVyOi9WJftNidJ2F3bmmgiyVNJI6yzbAwtstbNF4Bs/ByUT5hrTLtmqzATIdD+7XmZS97AG0NNKrZgeEUOpcwAoIJdRFLmhZwBsyJq2CqLN+eTJ0oSBukvpZeGrSCBNhpcmn6M2A1EbWt0U7pBBd5TMzV4jC0N0is0JdzpAtHnpO4dV1dMPLamfv+2F1WvcBIro2s5MIeZXsskUt/bxUBDBSOkaLOX8Vl2ATA5rvMBQvk79R5UZNf4S6He+nXms7MJQXqSHBZFyBnl2QBiocJzPUwpXQIkX9XNBQYK7kj6mBVhgowm8ptIrUH+fr1JK60qRX0GUV0PK8edQyLYmWzuPsAw/ZKeHGfntSBkVyYCvfXbkL2gArd96qAXxt/B/wpbqW1HxAJG8RsNEBFs+H9AcfLCQrEz5Jr1oAmHwizAI5Rf7bbrkvTo5ao5vec11/mpxQFLfhZ7H2BM0wzvMjUnq32Ff284FsVDkhuJV1IaBX+MvSqvVXECBKmSWoNqBpZo0M4qUEr1H+DDBEpBvmpV3QZvdCFxOkxmgJ+Ce7kYycT0jm2v9ZtBgc1zSintZiw5t8FyQ9WEUWaHQivc8UY4EPsvjLcfYGcAN2WKDKlXucBf4qnD5EHLiDrplvZc4xcL0L2zNGLF38HdIbyBL45UCxdpVFAQVEe00jLrznVzYxp1yBQVfMjS761x6NbZEoBlU+m3V2dj173BjVY9BeHgtFPPgtJds3iy9oky113hjgTaCGK0IYcRG4b9ZhlOCr1VbhYJN/t8MWcjVJvHNtK8nXEHW4IN8fWpG4gLLuCP9Scvxg97nWLBhqnM05pE/l2lpgVlkhKnNT+DR1hPnJMjKF698H9vV5U0VIXi0N6Dj/babt3ciCZShoAzd+wg907GkzYCK6XLjr3cQKryQzapLJ/chvGnvkyBVudO7N/GWwEijwrz24JTdsLb5P87TJiOqC3qaLCfQy9YGEQVfmqOzQaSmKlkbSBuWzupLxNpWz1qsz7WqFWtWjdT1cc2aant9CNgtfzIu9JF66nyPd/D7AURsBBYvYmRW2JKBZeDWoo1WCcUZIQXdGHlyzfYB+msqa0VpWOf4YZRHeEBC6yKiR92lFmhyDIPprWWHLFBIUG4KFYFK9NVR6NSi8+SHkT91SlOICwBNLiiiYlwaryIWUucJ2led7WEkWGn0tlqsrJFueinUonNPAIiYsLcn1xZmUY5jF/IAW6sZYN3LuKiEma7MMY2p0pmHKzfFONzgAa4Xl4uCrTnALKjyHv50aHAaNXb15MuON0swR/h2/ettzEcD12DdcafREZNJJnLZ67mTLYQIjH8pvZhONgZD1wA/tggm1RoX6kmWzX/ergqjDRyrJYKSf1n2pt8fTzXSD8OXXOzq6m3n5JiYP4XyQL6B6HptwrPbaOyRDw0DyVl9eV4vx+8Fcvl4EKX5JPgJBStKMMepKZ50C2uQc8NEvcbU8GohM/vuSDbzUkJCZeF9XwTjMjXM18KP+Yhu4bJ9UxwA8ZXxJrjB7Q9uHrvHCC32AbwMsPBzhJdu5JN3nZjPNWxjXK/fDss7jhk22gzftPKNYTcLUa4P6b2l8d+kJcnpdc7Yw4QYccut3iMHEKcPDnZxC7zSE7HDtnNth20vdaGqiOMqa80dA3Uz0GW0c8dIb+ALX9DuPjzXPMK+Vq/6KQ+PAg3HNak1rzEy+v9Cvq9aphQJN5vrOmRftah6JLN3Z2b7Mx+sV+rc4JcMRV2eZdHv5zqIlDZJ+mBZbzrp55ASS6BTftkRu1wVHbDLbtFxsvCUUyYc7818pWHM9Gvfut6QjE6R3CDGVEVqiJ41XNQpxzcuaxPY/6ZGNKxrSOkljKinYK9jGByivEYQ9+32JtqfgHnkwGB0vB7m2fnJBZFkP+duurK34K/OcIOv/cOG0PKUfSdjzVKd+itH0XYkiwVxmLIqlnJ4iMfPImfCwyHc1AIOvIRKpKwq114q6FbAsK03d5AZuBKPB+YccVWh0tUtMdDM1mQED0HZ+al8QQkLQL2wcoEURupMnoyh7XtzzVojAbJ6XT55gezewU9NVuQMxL6kTwn+tq6UjUwN/9ba0cRlKPhuujXsvbLHoOxGXjgKX5gEH7+kMkMKAef/F7GnT/oo5wiSDObTr7bw3huyc+YyJmbipn4T68yIiaAov6sKN8EqPN7FcZugy2RwL6DITgP4e1lrHJstRNOp3lxRyIEiFykH3yJNQyx+FpbVXM1+1juxiw+5d/7TWX37rcrwpo/LuVl91gxbzdboBRBylnMABKCAEw9vp1kt9Hh8Mkk1jTJtvmzRUjunk9JRuoMrYz3HRu2cT/0M0RLcjrgos3JF9oy90nKybNrs4KEGJCMIGdQz5XV300cl6DmrdhwEsR0Q959SZocXlBirQ2bvUZyVZRhftAvDgiv5x4qzezn2lLSA8TV/IhFsUnxSRFfYKe9cvrDyUoQiKLjPXU7i71gnxqeJpsnlef6b59Npsf1BKWGG5syU8qRABea2fLsRH4H7nyJPS/0OEazykWFufrvZTs4DRyE1q0u+J/USxQ3q3zedQH5z/6J3IgRx/Ngw4O+/hTyKGMzLuxhRpFtM58zAuFS+320oukwv1yF0I3Kkp0in+QQMU9gFmYmQY8Vl4Terso2YHDvVUZE1gZ+nsh9g3KXEgxfpgaQT3IZ6FccKW+ksvuqaaeP+djcDiNEY4H5Q35pqagLlSFDWNsOPSrERxJQ88Gdi+KhW81tS0mEGxCYHtXZ41jhQtak0vez0dsMHiBC6g+h8eZTTg4ggETPWpUIjwETQoUslzR7SpfcpVsarlkSa5H2IfCQESCDLc6gyw086i4WQSF7obXML7cJjnAl+uUoWhWAvLMm+kYAI5u38tT0yNZQl1B+fxlbkehJPphXr4TQB/DNtkATR+zZIzTk6pjZk2YY77XK0IGu9jVstGSWbpJqT6fwrviSrl3yPGMy2TeJwkRPxP1FfVDstaaxAgacf/suU/3IgUaAh0EWYJxDAZZ2G8QB8LItUywi64NpQrwWqcJS7Mc4uEdYqPKNTff6OH6KZvksImoCDzPeMqmRmKtp4EPywYHBKq3d81g1AXt/udkvFTFA+Os7O37mChJN6Q+DgcM4VZjyWkzrIGv0KhJPqTe3J3v5dY3vu+WdjNzNmzUAaDoPqVlAheKm95wLuUe4Uo/CQwxiAqoGjDzAXRPB0Tmv5tfrucy0Z/BhWfF92qj6JtQd2RAE79kCpdhQFXQodlWrQmrt9IanEHcjQ5GrXesuz60x7SG07DxGBdp3J52ddyiittQU9VdUmikvJI0z9KISkKCPNgHsuCSbNLe9TdyPyIu7EPguk9pgnkgUDRPnPRP3vH9ZQURihWbNNqZ99scjBLTNpbzklCWGJYG0BCQ7lL3UTSaab9NdwDNEpoAxXLOMfbAvxwDCrCLn1ybcnb3CUPbzKm4Sn5FeuPvpL798pFaorH2hPtGFeMLLMcCcxGNoBb+qwK3Ndp+CGO6BzlSGDGwF7uXt/hjgh5V9Em85KDklrUBPFkGf8bv/lx8P7wftm/KDPfuFd7K0G9GciGkZf3Wo3esQq+509OLMJqhRjLaNf6wVgMJ8p0WLdD5Hok7vHVnYt1TdQyT4l7nBbCE+MiGLtFeH2QzMTJtQwTX8XkMO5UWCxf9Gbhx/KzyGKPRrH1wHE24C9SyIB5VxNUgDbUkj9OhUrwfLvzDX2Fi38uf8I2sEk/j6tbw0O11zrbDfKYYGcg0dfvQZJfpgDwOYZtRMBlhUTAkCjq43/u+BReTt/sJ8ypQOPvEhDuA2VMUFy7gBGFKNv/Q3x+5giu4RuXs5DgVkVxjckxA68W5ybEIxmQgDMpAwdWCvj9Mq5r6RZJHK98jxIzmKSLYMkjRigDOl1Nvb9zt19PYTHAqzkwlTan6W+31W47fbeiiYzhaZREYgLI6AKETM+S+W73muqoY4EzM3CJsk+EjtxORhOPnvgDUYdwpUuldz/C/T+ayG6YkFba1pktusIPahIG0LXLIlcvDHv3BxQ9PkwkB3G3FP5FhAHpP4l5LCeq5N2AZJuISD8azuZedTBA4R7wpvDUopWHup6s/9fs0INF1/QJMjE/GI4Tl3e/u6ur67FOKlOiR5zxmSHpg2tV9ppPhOI4QJnaQRrE6rMF8w5FhZWLmRXif7Lq3LVJKeVW8aGDf0hQrkZ3JqoMLilmwDbdpi5xWzRZUo7sveMDnQRGK9C7DlCnfRknEnvRDKoZ0cxBWSZ0GI55vCnwXnwL6KpVVYoYtIsQlih1n6q7mqdrSotKLnJM0EIl4URDZpBgmU4UhFpWH9C61Jk9e9PHqmt93C9+8TBGC/PPk93zgIFke1+Fp98w5g3vcvSBWOdWH4DTNhleEfy24WtuG0VCb0C4fkTaVX/C36FAl7OqhsgAMjFRkg6rKH8a1hsNOoaie4xnX9qPyluu1WGAQkTId3YT8Ncc8SArht9P8QEGcSEofM7ReqhwyaLQYtj82hApC8K+V+NDEJlCx8aAaOGVQoitYlQwg6bhUx43OR8WpciMaSTL+/id68bV9mbrIA6v/0Q9yBf6zlnRm/2S7q/TeqhNm3+z6oj1jZZNfSuf8DVtUz6FefsmfsEppR/9vhu6jKvZ4OvPVBaL0gOOa3NrqMETDieuN479tmx/YWo4z4XQqEb1UFKPb7aLGxqsn5NQAkqq5Wyng2W+pBw3yKBTuxLUn5uYQmwhs3gNZzK6KFRE39NfLeEgl0SDbQIm9JWozYPYiG3//ux4E4lFbfLensSOfM5CE2QMfCnLXwBHxOP9WNe4OjUfHj0BK7wpjTcrJAV2INGoZHi3VCg+MwCGAJHmUUpk1npjvBVSkbF90LIWsGUHBu1a2d2QSAdPwJI7ReN8lhRLDqkINy5hYCe6bpLrURPEYdSR4JiK62mz4GQz28PXoWEr6lAufPLLzQkyWeEbUgcFnlxAVfh4qp43W/ln/7WM7SudlKJhJ+d3F5mOKtaXY6sDJ64ruzFG0zOrJEUhzu3VDym/7U+IUTigROg3XayC3mx8sNr85xW6uzof+d6b9Zf6DEO6SzX5hW4uWiacU2kJCTdPMuTB3H9Byclszgzyyq88Wk/sGSithN77KQtHFTw2+6HAz7dhu0LcvnAOp24u+IOS8zAD4Vtx1DH/ujG04aoKR5mt6gEnT/Mcu/FgV9yxvAuIqwTC3gDiJWbL7wqGsaEJvkQ8I/8TF/idlNlDvFkkKgx2qjwwBRLA7GrDoiFmuk+e/pc9Kjmc+Q/6nKmsuZtpJzlukSfzXqS8TXTIH55e6DHsrRhjNl1VFRTNDiuMdUvz0stzhVTpkIAQmb9zEISNOtXO5pD1UCa9eYnKVe9fgt+Wk4MleL1AcmAHJt3iH6Iy+nJvboovObNDiJNVQUqAOaFPepVXAbczCP9gl9n7iehK0AT5eEIyRMrI3/uFlqOYjpp0dMmZb4wA0EKLxL2SxfiMgxKJk512V5SNvDoKlbaWYZxTcVml0jYEC7Bo6WeEcH/7h95NqHls5LQ9F3W6lQ2O4Tw360LrEhN2XZ2ZC9rfwUyZrdziQ7vfwbFDypC3jhX7vFyYWLQ2X6WCkJu4jIa13wW6RRZDrxfxqJS/DVb55TDsRvSRWJzrVzHbKV1vybREofOsI/H4ijvF6MLJSZoNyUFVr0OiiHoxtae+z417N+lwRHz2668O+hJlCv6OYs1vuVEgszujHwF+hYZ8kEmaJ80QS53WeWXB4fzLZkDwsf6DR9SxoSq630uuaKYFJUtBXt/S2aH0B6MiZEyBke2rSU3qe+XPgWEOBeCkY2uqfddEdt78QAAaQ9EqT8OdNB5SVUlSIrD86kY/O6DflfioLwLIJGcWwMqX1IXNDFOmTMLSu5rkY4me8jsK6+A7JXEPuZbPyX+vg+XkxaCqVSt2F92lG95O7NjVseMHeeHCioZRQl4/gTFZHbXW8hAh9O+/1Gf2aizfIyPUaDqL/XIgoNvqKBiRFWXw/Uo9RPYXMZjmKFPX5BsiZczQwViQ6Q9e6lui3RBNZ9rId558Y9plDWUMA+BpClzHZ9zPWUEuwGomOa67aikuB768uPpX8sBnmf7ZqNxfCjOvkPU3Nj+VjOS8Io18ccSCvlxwjPLXhC5PRut8FDhxHgYzzto6TjGGAJg/W4Q2Y+4BGqa+uuZtb5eRfOtrYPm56R+NcGnoPsFNDERoF3Mg/ky1QHM1asA/C7iAyqVv93Q2lkIEeba/JggUvxMU/albjIqgTdnAsheMpEL9jFRiAUteQcpMePrrwucO2abqlCFEYaokdNm7o8gV7qdyz1FPW71r6ULsiSNFeoqY7EbGRrEsajcVs8FaObA62Y5zVcs0Ce0kShiOqottUdJ1zKCm6RbQg1e35Wjh/nLzYErZ2cpVKxtWFZj3R7ves7fKi+m/qobaS8kMsu731WFNIBLvkeracSgmiMGK7dU1oKYDk0j+dwAzTW6eQbMsmSUBOWPmIO7Y16I7xIPzPlJEvrw/AWbL8OZp77LsQpqlNEcmMXfXK+rbgrJzqIS4iLiBfwuRoK3gyeRZuLABimO+jA96Hl5ETT783yoQ9TaW2HnXkYd7q9skoH1eYzrQzmVRBpwSFSxQLqfWCE/wCS1FC69uSqVff/0iyBKcehaTk8UvmrG5oNYiXUbacP256jwUQvdIkDleiBVzKfPWbku0Po0bMhGTQM2zy8TjKSvaNsRCYm+J3bXk1DfhCCU9lZdkC1tPei8aiOcBNdbs7CTqLoRStUmQQAgrRRnjqbUtRwKawheC4BdYuEvGkZBJcyd5UfVvAbTOHxGUA7FOXpWGHYK/s5oaVTshGANOhW7SneR6OLwewZtKkpl/AoIL/zG32+4CAY50aKddyJYpH529aG4Vxo3KJ8ciX0K5pvKkmdfoNC4mF563GXPtU5+rJvIofULZ8NIIhH182vqdB3ybkelqsnzsCN0W/hxNUVzXFhp25Yf4UJ3gZIUI+uSbI0Gt4CfIri6y9879rvtsKgo5xxAM6y5+On2Gn28Gel0GJgGkXnvy3AUlPfukkRONlK4udawwBd0H09aVpG2VASXU7NgpZiSRsqNCmEiOtLe7jwk/7fmdR5Da/ord4MKnEQIAESLY+tah/8f8Sxgf+LgSUjP/MoU82WJ6Ni3clslD++R+sLioyb2HnAzrje1heI2xunm2sfpcnd0tNQ4NI4+yNjIJfmAY+69ioeIPAfxzRdhME/R/zwRo1/PMMiWwP7xXlvB5n1fX8j08kJuUZOG63bQosf3aAhWRyKK1GS+j+uRGg989wELAeZlk8Q7fiST+emxHTSdFNTUNzj4++ZEJ7oSCAjD9stEnuE++LbcWfM7ySXBvuuN2OeKAR7URK0bmwzHTu4Yb5Rdw9L2Yv28oe1trb80IVZF865y/PZcyxj/Q9KnJphrmFr0Qx10dsAQJW7tsTzsG59tStKdFikTw4jIVq1U3vyb7l2ae5aBemmWQLt8XDqIkv3ZI8LnoILG3NYL2GdDKI36RhnGsQq4FFioZtEyvp2G4V1lYGUvZcINHfE5I1Q+Icib6RFaAg1YaYh0DOkAm0vKXyEviRwiD2WejIHDCmEAZ33XGOx4zI03XEU9LmB1+kZ38tCF5ETL5WcNTANCGDpDEYD/PzuO5mQa1g8uwAkTVcWyyYdkCD8ZzzThQQf6kjbk3UW/ZYLph+FCduJlCLJtrgIVFaL+j2dIoH+M5mPuu1p3ebqLPddR5DnBxF0PBK8vpZpwZHzyuFTuRf4R22Uh0yDtQVuWlMQS9dZvBebdQlXd4ZZ0emNM1rne/fagWEXhZu+ZRJx4Tiyd74BWJKxpEXnx/jrEI3L2YEECRRFbzwthsS2YMyk7wPwfVbwFJ9bCmvyRozGCjQfK/9ZqGUUMPdEdEZTpXmWOJGYzFguBkVZsDscYbQilHexunIfy18zduD/ZQLQ+KuCBsULYklyGabiBrKKJ+buPSPpuu7NyJW3rZeAOADfQBlegDZn/Fz9DffYXNkc3CYObIQYQf5aMcxgMdeeOhOwkf6AroXZkWJL0wfLm2yvKsm0VGNT2kPbm+6Tf9hwj4bcx+bp6Btf4GnwHIwfARnLgL9Cn+uRL4FbhoucxdxWIKRDmSH9KcSG4uK8Ewmi1Ho6xKFAB+F7ZTG4oMuneQawBuTGU4lMEdCAoacFuDW+aazVktRwYfSfYR9KJOq35/K3Jqs7piSaIflIV3UFwd5mb8htZy8fOwSMVfl5BIRvw85xdXj1elu92qTn3kE4M4fX0JE83Pe+TFJcapmw0KPT4qt6b6ZN9r0OXEonjiR+7uCi8aTyIifJnHVBO5E2PWdsy7kEi3PCGv0kWAY7IRh7BClZ0c9tzB7LK7bxgeMjDlZwZcS9MMJ32nd7YS8bHb14iXTUUqbob1vMKxKkafkHWnz4vMneve8wV5DYr+MNOCg9QQL1KWW0ARx+7cQ3wlVwmer2ys+q2prJhywedlM4308+OUDY8Xxge9dB+ASY4hiXDKOz60tImkXYvkb+Mi8CivrSKrfjIQRQbSotkuwYwstiPWVs/mfWqNNl/Q4cN6XfkUccRETy/rJO3X2HQ4JxUTrSCe683vEZOqaVBSx3538W7c+R+NNs1d1f2xzISz28Eqth4iWsX2qub/9FaS4o9wgyP3UwEUKF3DgRm/+5UySZAsh7edli8FAFoyChJjo0GDbid6C894cSGS1cXr+H1NSDFhOR3mPEKfa1kxLf/t6oOVWzq0H54P5v1USsbjHlByhYJo7qitJ+yFdYCAR0A4ZmQYgB1CUFYWgJFp8K6U9ZfbXc17KpETh6JfEqBXCLtDmEFzubUg5PlVaE6dfgJjIr2j/v4cJVCZq7rAV/FsjyzUf5XjH+W6C0b/6TufYG9/dyfGfZ40H6AiARU0ubBtukUffbuyvRZqcr91a4wIFZcfkynZeZ+FEzrye/X1Ti5GGKG9mC8O2zJW2UwCt1NKU/qPzZxcZplyK4uJTkCTwDKWSkuPzZNKzICEqFy7aeEa/LJUGfuyeipb+iVYE8bgTb8yILXglgGYUW4X3QP5v+U9TzE/Mx65gXRpw/xmnCnszJybiqm9GJlfZavVay8lCDYG+9d+C45RVdol8ivv7hNiUDtqXeVuKxGGfymnDLXj6GW1me/0aoqM9W/zu0CEF8ceXP5WzlrHbzlySaotTYMiIh+HQ170YGa3Kt98hGPZXLiXRZveABYJ3FnbHSV3ob8VspUndSHchil+Gi+y6+KKxZkJW709rp03SiGULkOaUltTdPAVJqU8I/YX+7QbuGH9dXER2iCITzBX5zJhil8elA4W3rZ5lhO6kInwOuOZTkR6L+VJLTdRb54ti/jtzQya+xP2y4JqDP3nKqt20rLAGPPAwEqKeW1cygNHbpRI0UQgqFjGHq8S9CRjSRcvEFwe71ltmMYRYoawWe/HARKoHCjYOM6Qxm/B2TuVRkjXDqOZRhzgC/FwNjojvE8XW17eYNeV1dZgPt+Y4ZPSuBryarwUrEeKCSDGBIzrprn0Onccd5omuqjxNItm4neEqlEx3wImci/NMTyQFfrInEazgf23YfuDM910NT+KOs/KKBx2qUpEZZVq6P6oZ5gmZxi8ZjQSm7gPChfuzWhpWcrM/MdoMST2fpqTD2B92oyM7oGtZJRdLa0U9xEsVNt8uBBv5u8nFsCvc14/S7BI2CnlTAHQcB8Gm9duy2txoaC+SiL8cAAuNmAa527NQyBqt3Z/vZBiE/QQrPY1jt0Vw9lHfNkXvuDmWi9moiY2NmfjBA8c2CjxSv0oyNzzZJe1X9afaQFLCrdfxj2SU0c3NmORyzT+7HOC94xqiFrhWW3gOdD4Lt1ozkjP8r+mZGR7faL4lFnJPiwev84PplFQ8ExX9D9++l+LbBZMVpyduqcmLBmSzPH6akVRRYxXLhOYDYi7G4+H7379qut5ifVmVR8JXnEqsvB9ywhn8xRErRfSF4YAsiLRTk5au3kzHuGz7qjbiQDBkjkMgQ+FoWrwjjLU0pZY9g2ABMb1q0YwneBMjW9Crul0xC+shx0t0euQ4cxkfkkJ5M0TbAVJy9NY2sB77/WM8H/s56Nj/5GtelDMq2jJHgNd3HhJnTusVcOvHMR43H/Ulu4sKq0A0ZNXIzV6WEpuzX/0GvqR2IvKAq9NHNJA5iaFZvb8cZBCy2ZmB/IaDhq9csS80bLjqk9dhZFIHt5w0gcbreI94kmSfqlBMQBlYEMzf3xj8gPWroH8ja+1B0oS1Snsc64tUuKMUJurxZGZ0lzjJCCODHPclXjjbxF+h4XdICa9+yRnZCxtDuC+PsIm2LKb7GyYE7wahozFtokfPcH7xMcO2M5zaSfuV7gTA8pQwDz2jwgQGCOX3oD+c7uAZsy0mtANc46HPDW7lHTpFHsjoFVF6av+28rblv8SKXYLe83AGvUpNJjKUVDv6Jf+3TWtPd30OGDxfsrqQv7XIx9AYW/XM1Boo4EWDZrvitEo5kyg37wF7BAbxWNXE+oYPy8KVw90KB2tEr94lV/WwvVdNsFy7gV1ExVePxidhKrfpNmomT0nVyIjdaoqXzI8X+2DmfAHphDLYF4Ow4PStMnpzFdAiY2Cb1le1AjOTi+ma40AV8tPrC7rm44Ob/9afW5WUDQaxLG024IFRqlZO85j8WIQ+vl0dbdGU29bTCSLpRKAghauSYSbY0hsSIoL65I7MzyTrX8SECHDTplPxlT743B0zQ4b2/Spj0AJ5yD0J6w/wHAYM4D5NXdkXoJXaXXoGVJT9tdPme1gIZnfUjqlU7zm0OFbK8E1bUMcmOQUJZkf89ps/RthW3bTZZcgWCEB9E3Zdhj3fEEO593kEk7Pj4smFsNUhFBjD5Bxj5AKsxfalr9afmHtqlzmpW7Y3T2EIsUos+JrodDA9P+fDHDmm3UUHSbXjqrBuQ1ObvwhstxQSH/TEBhJzaPBHpr8b7XR4sG9U2KaHHIP++mSZZ9FpRwGd6jP537ls4A+zSkAKkp9/YD/E0Wgzh0Qu4669tDWbeMTQp2fGeNMQg4AS1v5sbp1NxeSEueXB/815Hh2qQygrvN07iMYW+KH83WucBJaBRR4gDhZb4LvqHno+kD6ri6Phlb2Xg//FIN4QJihZTLMvbLrtV7FIudzMG0eO/UHin/ivuzRtmcgu/HeFp0K51u8A/boXSU7qkxw8mRZXaRLNEsgU4DTBwAq0IMN65N0HjhYyhfmjbxIGDkF6AXr5OUG5n17CmcfjowXS0WC3tZ4cig54yTm1LbIgzVsRNJfz+2UYKoaEwSP4Kz/IVNoJXDiDIa4m55e2bb8DqIm8m5RfChmvkuxIAnJh3doBNRJU8WkaqYPlEjRnWJD1bupXrevjZQ3CUD+Dm0BU92Sn6IANavBOm8sG4RJqEqNNWub5s4ccnGyqwEkHt+aHlI7be+T/3ZmnoHAZ7xe3kwSPhcXJzqGQ+zGiASvFNgN82p7tq+Skoc5hrbsTFDabTuJKSEYeo3ZAmc1cTBxX30QQ780r3DcCq80jdxtTdANNrj5+QdbQ1M6MLH/fQ13IDgA3hG9ABqWk7JJivXlPfz9efn8OT7ridlMJU/LkuTho/I9l9gbi6LoBRXfBTptIJN04nZXCIh2Vmj++IKNhf11yjfEOSg8SzuRhbRHD6GidO2UCRtd6jM5kMZSxvoWE9oi4qsHbrfBtDJup9+RnHxw2cvWDbbEHbwNnbCyaf9/dJJHVU3CjwHiIaclvO/xFmwYbONyvqRLCWBF4sYWtBf/gYV5w75uqx1g9x6INXemWNhjpS5ykiuEzsy2q4xczqAWzVUIiY2H8JHuO6NZ1Kr8iHDuqF4gZg8CANiGtZL/RenAKiTML+bYW3AWbTYK/jZ31MLog7thvT8PElPVgbETbrZ5ksLhju4kpfFRSn046CWDZ3KmO+tmmCEGhRSLH4o1cuKDS7xkBB7z7ZAjheM0glJu1jUMWO8W3SAMqwpPNihhcf8z9JhrLo0OKrEkvVGwgYjKrMx3S10iDcEH9PeD+PCCiiAr4wGAkvuOgOcIRjOvJYkmh5AhUTBmEgd+DZTwy+cv+h+Vs4aDQn+0WaqLL95Imgfy07VinduZtm8GkDr1wNm8iutIVvmq0IJRPS9bKzwsWRv2WrcqNeiNCk1oCY0XdmMh+t55W/imwr0thiRYLBgN6Sw7F//PRQxtYoW2TUx3FytCNkLmI3GjByzzw4P6jRRe7s2dCKKuCjQGA+S3rb5LHX+kwbd9JZn0b6QEtHbSB1VHuNXKRy++3U+Qme3xNKvczOn7GAKK7MUS7woXQo32B5l/Gdz1pNs9yIr3ISaYF/3mTLOQMLPhAe3LPGDjQTvI5Rgw8FCBkk/JCC/9AQmK0iqk1A1qwzsAWNUW71+RO0QjJ2KnAyzN1bxwRDs6BTSL72BweYo4p3Y2v7ZAfikbR+BaU+aZduVOMtNlPkzp4TShtwqM0GFYvEDv0vMwgQhy4DgskQZdOiVmku/VcSxtLshrK3UyiaQNTE/rHM9x1H8ClhAoFeaSQA9t1g0k3yi/t9A9MyaV+Zsm8d9Vp68g9OyNwiSiUFk13YZACaz/+tq9BYPGHJ5nnoZ1Cpd2DLuoJXZ15wOfBBKwSPYlLqstg/JElhnhUgMLYlyGBbot4aa0LEpfjfiW2EILFj1SEw37foOIGuM4KmXPHrULVkvrRT3tmHdJH9Af5yrMLqRxMVZIotA3czwndaP2jApaTBQNCwBtiURhV9I3QeuGQ577PLfo+56USq4RkGwCmSQOIUfVUt5njZ052iGvKFz5lOTz/F9KTQxCTwwNgdqUEQy2VG64+wBumIhzyTTLNpkJE8ucWBkOu5TECFPfm+O8vlOaJHDTPDtbjhDERs7W7wRBLpTY66p3T+hJqWcFQXwZjGhVX5n8U4rRKQmV17DEjZlnJ5lDMwYpWYqKiXeXU/wdN/5eZ1/vVqEwkVn4Ax1Pk87tpwpiApHbFtsX79/1YVNPPzRgMZLks2VEqiyHPZMBPZk+Q3L7/qgqe4s0x79q9fk5IYZ3wBWtx2BEl++3iuwEj1MoqBLrRLAXbt3xxhQLVsGbQO4Z9qxS6djNiaMXRhU0xLtIo82TvHMKHR5kE3ONtgo0/RYwIs6fl/o20FpvXmbn/NuW2P+LlHvxqwS+Vyyfyy4SSaBcN4gvQzdAu/4gOfKf6euQjP9XhURtWWKIwC+VlO5TmY3kRffPMsTT2efu8sEFw+f3LrYTwok4NQn2/8hLTeRCVvCwWaDDcDuzHNxsyNS5K551WpunWI0C/fRjHlnpo8WOQ6S+KUBnV/00Kun5ciBPtG70x77onSkrsXfVxBbbOeeoYj5e7HSyDq80gZDnp9nrtjuWdiAy1E8SU+tPqp7E/iOZx1tn4OF5B81oL6yJ6+Q9sxGqzWa8L4J5u9XfGG3GK8YNyF53kU0cA/ZsbBuYvrHxqP9VETsiCh7Ir0x/ZDFoNAvjUqM7/QchYngjc+slnqmWI/yLGapmJstokFKxc5n/sjo2Wo5rj8D9NyT6Zx6NF9JInGpqxo/e3dmS6CZ4MGB36j8ecpEImFCU3pUa8ofDgT6XiUT65lLZGMtqiqOltfkhlIV0Hjl7hPM1if7p7Ik2/tLGKSM8cYarFmHSxwI9NDTpwa4K3ERfH7kiTVG8f5qs4BGpVfKYvPlSPv2hgX+oH1DHtFLOUqF0W5iqlajlZYrCZ0BRzFaEO7GnhASIGm12xLGW4+C9yW/sP/JTNNbJmF9KifW5i5lAdqixRW8EZT4iKwX33sm35E8oahUvWui1J/HVcwVXRpEfiKRumvtzJRpr+6O5sr4b2xcZTyVw6Q46+fiprzRSWd8iII0eODuYADyhbHa4QQsUsq48E4qOoU+cpE3qpkjlETmVIBG0bHh5wW2ss0faOmqNRnGQWgfHo5qZb3tZd3oXMANVMdCWfG9prFr/mx/4AClaZ9vZ8HfVNF+vtgJbZZB4pgew5oCVGudN9bVmGEj2JGSUlGdAuwPHOmdKStOQVaNbSf9s+47vquyxbjbsisNm01uAW3Jmu9TtaUCaSqEVXdEwHcZilW+re49F8zK61WdKmBfYlO0AmfQORD2xp95Z91ff/78As0VDxITcI8ewW3w2u4piUo8JbNzAUMv89/E2fR3vVkHeQwtwT7+fwe5bc/F9gEUC/Xcesq5pCBPM5G3WsGtKkeR9DKN0y3yVWjei7vmkpocVN9hC4qoaT6HSVcb5owomAdpEgk4KV7lhovLTxANCZdJ7+7eJr0bxQkllkXZgjP7zEZzBujZgTnCrU0BtVCrFdwLNJWdPjs9eWI6Ib+xmGgJOL1OfeNuXCryEzUtsB0kw3FfSQr4yezRQf8CyqpsStLEDkicW1KyuKZQHxm4kKcXs2M/RzpoYA5q/8pxa35FtzPm7u7pqrax7ppdFqqmgkFqsgihqkF4pOXO3vH+1uaWEgHMXA6WVjCc33hZQ6EHiHZa0tUWGeF0fLV2qkKMoX6mG9UqCZOrOG+j77RRx4tLF7yNyyND91WVZAsjIBVShn7uTcxi2w/brhflmJpgwGBqEIj1BzO1P7pVGluuoETt3DKhEDV/anVuKHiOgva/ANa8tBW4/1eBGu6r28sNepjnMaO0paxLOcchZjDhq9TZ8Z+lUuyeDTsqtqp0jEk8vdh6rIVoQxK1BVo0YunHfv53hCku8tCWxBFg0eOwIffPI+lX3QCIxbHJkUrP0foFHhZqRVcOONmZg/iUai8ogNMg3x7eVqzREdJmtIKzxk5yHX9O37XIB3ay8/PaAq5fv5QUVddPuBfrbTxtuCLzPlAumw32NGX66G5GB5IXOkC8GQ7Qb7F1bkA+U5570V1BdXEzxlLJmhaKMqkFZ54n72g/UP99j3xM9HKHasuBEicMuVnnF3nJPnrc3uWU6uNkwuoHUanCjjgOoxeICpZiGd8BGQ9O299xUubmDEjX1hAVhyKJ+ko0kGwSjUdrjcKi+ZljSIr2cphgwFAaIqksWogpYs92Yhh3Y0b5KhBVTiC7yQ6j9DDQw3m4xFOOvGTxvhwIEmjqRdyka7EMTNS69srzXp+/VRoVmnMFKWLg4IL6aRo955By7PMYk6DThuZacZ0i6efCi4MB8WruEoGyt/ExtLj+oDEXRk2LGCqmXLZUHxUI+OlyyoKOySXnJuZeTBqX2LsDneeP1/dsBejzkFtal+WElmD9V42uNAc6VlKIe9XyFbNEdyHzNl2jXM6IFMAEwWNLOMAN61Ql0onoiBu+DeMtj+j/6ksN2hQn5kbaiWBd0AnylhMYmihwsnx8+zVrZiDJrv97cRZlOt7kft2xeDoMj8njPcenfstHDySBg571v9gshWWBgULCkYXQUAnxGeP322c0mBGyRn3qE06nYxTpUsG1jrnN9Ar3PVgaOAIpe/R7o0uapuk8uOQB51y/LGCpD3gJbLrkIg8WaLaIS2ETFBoxjxn66awMeHjNUPTDKZ1ZK3iowfvGwCHUNkI/aJUM+D4xQ02tUQH22IjFIDCbB9NAbmFBc7HqxrilKW4zbaoYfY4WcEDtykeAMT6ty4q7t7Zi776ran1SmHc1A3/CKC3OeH3PPA/h53Q3mrC5t1ZZ5tkkEPt905/VDZBOEPc3qDEdIueqpdK+r0S6cVXO6h2DIZAIDNtorwYjXatwvY8ZSZNF/VPqtZQIqfaVsAlZ1augSIPMWJeCza2rXJ1sN1wrWncFxpowalio3vV+RIKeI3nFczoqHhiHuebsafHL1gmU5lOggn0gATyHtHsGt9gB1XwWYP1vGd/r+afZ7/xUTMDZWIHHQRh75ArC0iosK24/glOnY2e9f7Hulcg1nkmmpW0Zx/x65/eYazPwExaxrKEiqd9l3XcO/XpV3dq9QNrc5Kz0PAp5CduCCJaMA2MNyCibtnM8ismXJuvtW4FWYppKjrdY2SdflMzQHY32gtfpTjmiuSOVT+l1pRpOV0xOImCMCEi2e+aXYpJ5HV6VmfaQvP5FN0boJ/LWm+gYOvVURv1xTUTI3hw2wwMht7kqjW/n02zKSb+5h1uTSpq9NE1sG12fPuGkIcbzXd+5VV5HjISm0xN5fOat8gf1zWk5XSigCS7R/xAFxM96/JxX/1TwhJYyNWWM2ZadENs3t0Ivj3ukls9TwftPI4L5jLaPRBNGeuLDgl/oyDl0hodhPt7V29rq3SQKPlWATmCP0dSC3pDszY+YTrobXgVWS2sptTJ+riyoykLmTHeL66+AEBIBjOpwh+kgiPLowKHmtQd56wO0OkP2W131m3oc+TYqpr09ry3u/NwW0G/EtW3b0x/T8322noIoHwNR0X6bzo+vm4pSlna5eSnsyaQ80oAoKUrInT96DpdM1PSyR7sAsJfbLkftanwc0gm2Wmzv+HuMjRlMbjy1sPqBuG66vOKA/cNTo2rKs49KzrWJB0+Kjhb6grZxmB6mIhnSAJV2+3FCqzeU3XxTuvx0wuVSpE9L2Y5nY9FngGfCCxZAoYN55x9P+Ub9eywp+AbcCRzBu9w2V262ltfRK+t2bF/oGGuHFLgJxlDxM7aYPyfaDjirrDTDAki5b3CPB0fVMrepfjFh4mbvm0WUpgKnfS5cvDmQpYJiNCH2nKe5pWlNIXAV8cn6OTI8qiWGPYq7fvhDfwgMbXHWBdOv7zLIdi3LGdjdAwLAEiE56AL+RJdbGj3QDkOegFopWBm0WgWaoKuu0pT814Wi/3RgR8Wta8HCBhgXS8VmZ4mvHWABnW3c74qRaaxwvta0L8QTI8oJVGWqKD/m8WmDD15oEzyZ/2XyhfjdK2Mrpx+wJTkymBlQieMu/85+e6NBBQN1rVMcttN6yoDMPBUgKqCM55j4hjVWA3BiUpU0IqH90a4hrL5uYs8aZMNFdcJe/FLj370Itg0kgRDZkN1wwMeG5/UzgJ1BLP2o0HJJhVd1Ljl41PQVTXhvfUJW2Ps9I7/krOmjVUH/WLirTwjNN+eUZ5dui6rz6Ejze9rR9gq3HVSFOyAcuCHEnIpSnNpJ/1zIkhMi7jvwcthuVcOmnD++85iKolnHBATThekzFkFB/VXx/Twx/xJCSBp9CAGNkSWYKFObif4NG4G3710T4tLRwrhmLvnNbgefNd58dqkptnMO7MghD4vhQEs0CKSC74ilEmhXcz1xpC7q28jXh1jG4ZhDQ9HaY1TmXonPWsH5HkmFrKOLqUPgtSJ9yNtZp5MbTgdF0m1Tiv6QE+dy2jbJqkgIwSiSa4kWVEi/mLjlEH8r9M95cpfh1ghwu3667u9Ifh5BCxxt5Xh7wrMhLHjxhVF9ETqgqAzH7Vek5IjNIVmhqKmGWcBaor+SiSa9U7ghezn6PZA38TuWEqj6UB8IDju8tkN4wp0Y5KZVStLw2OwVcb9Lb0UY6U4V9Qi6TQegOEyz4hsMSC3SFDQMmHQP189BrVdWlWYbQNbObE88kNRNnDUobiRy+oQW+EI5Bbyp9pgFYed+Bz6kPSffcV7vriyKUtCisE2aFrOgqoqg9H540HacHB2ZTTPXPRK7QlkoQi9rnhuY/TNbSvdc8nBfAri8WGFEiF6Wdy+qeTY4upPX4GQxJhJvXIpXI2v4moig8UcW3H3uz1DCxvJzBFFs8zrZFhkvjT0hUHMNzv7fcUGMbiTghHDFRN3ldvqQeF0L4G8P3AN+jrDoST1INA/awxAv+7VriU2L/V3pNrLRJvFu61CiBzrSpI+HblkC0mJBSHD7zKV2O/E4rDHlUsrJy0hf+DOZSF64OCjRZAN8Fwwv9ZWeb7pKQ+dvpOzmTa1g4vRXg0DwbXLK7t4YGz5SkJhIq04RBWlXXNNGxn/ynvo8T3b6YwNwuttzYbC7rZ5Bm5ehPwjAv/LUL2SLVFqWPf77H5A5agZzsp47wKR+T2/LNhuE++uiZfSUXvGWByCiit+dxTnyuLdnqQ8juQ2VuBTtwcRSYvW7L7Y3rubcPrJW16rE+b5Jat8G6QMOd8pW30lLe0VwsBGc3V3/b2MxC+fFK7AxbQSltgdzR4LoqbAEvZc9RR+gMVjMec1DhDt1/dm2db42y1l12CL+k2lkVoDetHw+VHfp/eMBlT0mxnaBIz/ew069L6nj8VCML+OLeJBS81OjerYRcZwFX/N9XjyhPQ14aqEGilkx8tb/4Lzmi8iDAE7Bm4Husawoo1pTW/mqRvwPnTZS7fqvFYkvOAnE1K9XY8gi6ClxxPgE/OBxK0mYjZwD4XctszFt1EPnEEapyrZYYJ+sqdSsh5d4otTI0aMrfhrWMWZxiy8pIVJGfvU5vqTlSM/8LTFwi+0S9i5DcLMtHKRkoTh1KEkhrPUklzSDYO3epfp1A44xhCromvCSRi8cmgkSmMZ3Q+OM6MIkLRWZPx34svAEQHMGs4keyil+m7NUCBPfdYP23D12Q6IzLBeHg6P8T+RfEP7PUPN0zqBmKd1aoA4u5Hje6EoQWZHOPwD9nIevtjDKk8bfXZfI7Yxof0q46EdZMC+ump0bZCb7bOWdqc4Kryw3X1eNtmoPwIdcA/x5amHZpBKVeLUW+aE3h7l7XszaY5O8wX04QXfcw4ivz18TL+1iDbil5G3pkrP94pg48RupO5NO7//amcw465+5hM3obXNUcBC5cJmf0wNt7xyrl/zOBLirtdsgE/BC3kiVgd2pTILxJaDGEdXz/cxkiOW7KIHAYBzIxdyhsEG0h7uk7cyjA1ent46tQvcupuFoBAfvuiVnjsB9S/fuEfxBiEYmPi7F8kTdLak46hkSnrQJdEd92gNLBKXFwIpyGrIO0rJgwz3pAzn6b/39/wA5XXwCq+54cuqAzfmrcUl4UmRCFH52ca/f6NE802HWYB/j9AOzgaLZSGXsuGTAz79TjJTC1qR1TKqX15/2Pq0juGDDkmPij6SUdg/ErNzTQwEg0Du/JuVu+IPN3mE4tnOIUgFxSf0CMTHnTZcd0Qa4eOLp6smBtlK9DrReDW1kKZgHItrfpBroVTlyseym2OqBfeByvt/E/AEZPNrqvFN3hqyHbSDHja4U3MDlSA/Q6boGF9DuiOtwF1hvyQLsaDL+vqMyqYlSKqVgNpHtk+IDek2kaWyeVAXVuZjJAAcATEmiw/PZVD/blN864ZlqI2DLKysOktIh39//xU83DyVAWIsBmZc0Odq6I1c0Abp7TzMVVTXh14f+g/ml2XMMMZF5c/8OrhzYY9Y2Bk0Gq6imHx2h8xD0vld7tY7uGbgxQseUyaMBuumLqCU7rf480+LPZpGGNat5tX89pJ+r359zLsrMGB62ZAvGG417a3aoY4ti/t6YeFoA9YBpoGibpgu7BAcEskkLlsOgFYUsKSekTgUPCPGu4KoC7tlS0YET8MDogcXcL9YzyzQsPmSziy5tm27n07+PafX9WOcqM1vD1zJUiPqOfFZEeS89XfCaDtw52ae34bJh3n6xL2go9Fw8q23p/hbo6KGn7Zy8UilS9d6pq8xi8TIdDnd0j5zqDKQ3lOr91iANTAPtn0eKZR4N34pBeKOtP/Ig/C+wjn28+74V2wzA8b+rghU0uCuJaHJydDmbglo3RCELMaiPJ/Xhnz1gbVgPD9KuehUW0IxSePbRAvglTnuX6HPb/grzegdUNj3U83w/tMvmbhaivEdlsbTVIry46bOO3BBh04FKF+eX3LFM4OXgAB7c8imT1GIpUFCAlPCKnplYpja6nQjxZ7S4w77POEPeU2+C9cDBhYxUrt8kOd00m7f3GvOcPiNjGA4EdL3FHjerpYuKJmOZvqfFLS3x+x+gvFAT++ZbnRAPS3upPZweLf1Sq8pNQh0JmZMISFJMJEBZpocyax10rTvJ7rggB2hMSB4LeFg6hZu4qLO5zUjz4ShvopMj2G4hSkpxnXUF1coKvXRhi5pf9itWJ/qUhbwop9aMD7rdSiceaHibEAHK0VXYphGF2zGm0IPmRprV7GAoSwYJ4cT4VgjLaYlGlHEEiSDNUdOkuscBVeMmAorocwEzDBVf6ya/+BYCwXrKuiEVGa5PanDyiDUjelunBWUXCGn7jjK9FaX785olZpj4/oxwYlB4yjvvfyfbEm61Z3u/3KgUKy7Ui5Bfqlmp3/6tLXBZgSZsu37/DFS7SHT9XjKIFoO0T1AYue+fsnWsKEFV8SpP+NFsYyidOt4NKsF4c59spCYUeGMw1zEHdZiV8zm+wEPW/9PUfhaXNRxZJnMELSRFKIvQ3fFEZ5LtcbGVca+wYdNALCCP6qUstrnUCBVWApwyU+yNEIjpCyKhdWmfKV20DBwerOH++xwzwL61seDLYVICdGawyQogm9PDd8TALAds6lCnk0xe6p7ElIwx/HXdGD0PXrymqjvWkfSp+56saa0AtUPOgaIg4ArBPU2pM8vOuBhh8Z8sTamSVdj8A7qjg7wO6zOyTNGTGjuSeIh54E/xmXPQ1p9jwPrFI4MihPsMINkjGqT1hELyK++Fw1cYN3dYQw19bGI4oBa2CRxDfG8gl5S3ortV/U7mUdMPku6Yk03cjO48GxJEVedS/tK3Xze3asMmqI1xTkKto/P40IYG52sFR2oBQ2UnpzJs2PVEQ0hAb4OVFAZM3H3YqybjqQKu784ZdSLw0JE3e0f1jApi44wUjqbogmuAiXfXNl4KvPY+xGPxdy231gUxPTAlnbZmwYqzVfZ4SRcmvYs8QYUrVJe2HjEgPA/xODS/sYxkI5Xk2CCPwHmJ/xffdgci/lI4I3C+shiFgw7lWQDVbLZsA4EkJD+m5NuOhxlDGG+WQ9/VLrn18qRLshemmR/9y+rizKQQQYREjSNvaqN9HG4u/KAdaNDB28MnBKB61mC1Mi7D27COdkOUQtn1mzbGNkpj6W+5iH1jXlUINeWe1xOOeznzCBLWlhXiE/CYB3WdRJM/iOD+R4vc4vBGiQxcfJdbMwQrEIJ8ENGLwQBLiE4UMkdMYdr+H/BZOjgwDYCo7rgEOJhjmtQMTafMlha18QxoHubM6hrainh8HJ2vdMGrTuNhTs3NLwi/UE4FnLtZ7TN8U2X8KN1P+NgWTRBDGXVvqRIFGe59R844PMMazoDmyuEzrVDlZi2LRuT37z8Bh1GQt2VA5qXn2DPRAj2RdjA8DFW9X3GctKi0J4Z1UokhGV7pvv6bRkUBBRtHYNSo/Npj6iYOZx/z7xCC7+kSZdfqwLVmo5fUFswkWM5Jm8MeI7/+NIzMBhuILpGhSRDpWOsfpk/XmXPZXgtN0ikRTZhIwpVQe0LgVjaeYK0IjuFKFyL6fHhxzBcPO5kanhTOuZ+mjwf/B80Vh4g+E89yPyGK7qs17zLbV+GxIDKGWufnD+diCFMnMZiR+KOGR407uZhSsERxk/g0YtjTu5TLSkSylxUyM5yfhbXwysXkEBSobCjwYZsHyC9oAWVwOQYSUal0zz/VmqpVisWtZX7RxaVW8Xb1iDM9CQnn/b1Y8cOGgCuOjs5NdAar/PoD9jxAtZWKDbk+nHbX6RnRsrDqoeBBRT8bePimWh87o2+LFi+DIbiTvkTSKGJCouA1nOLu0CbJxNkv13nv4B6SGC+t/9wPDItqL+/1TjfFT4iVS4A6jcKJApT8Zce+ndYY5OmQ7EpfWx5QUAHhYEfZNxZM2p1CIEb3HRxawvxh+jowVYRPpYinOJgvX/8VpnXrS/ahsRSSAiOSk5SjPcrNklJCTXciHIw6u66LIlMh0vs5bFAnwvZnDCOtR/Mu5O7wJ/nme65iqPFqg7fWJK3ud7d9YoA48nR9frEBP6r2HPw3HHazlopytk3UP53skg/lgeRV9OpDBMcKl5FdrovAtJkYnPufGfS0a4CWR6khOptWddRKtDNb8VPENInY7XDaSldsqjOhfRGHJetjfBAe98bLTNCjml05FMySqrnD6bxYyHnVr/2nQSp/LZWakYLZUTuc+Fh0Q3QeWObgN2H2p/y0GcQGRDVVSe/E0MThoBZ0xXeSrcFdcAH1n0XKx1uHDFAiDlK19pw/N5TTbTmuWvGyIdRRofoMbJ4pWG1/uB0Du4cKZthXPVIIDdbxbAtBNnQferftbXchIvQG67lmdtKjXTJFpQrQcl+XcY3jZzCYbaHcoQt4kPpR3UV+CKZfZ1XqAMz/lkoSmZ0G02MYjmyxf0Ff8+L10LHB/T2xwQbghcJEC56x4od4WldHINKxF4NhVr1JJnB07QO4lizxnRC78rzAwVsC8Q9nK1Hs4tba2tdiceNoecO8eqH9mldJnExt0GJUuFiKWg4uKsCuIjrTX4YMzd1FlATIDMKSg7iqvuKN2SOaCrlOLplnva4bzUY1EXUJpmaUPnFVZqYLEsbT7jemv0kpdjfcDZE765dgQGBlO16XpNZuqGlLLvUY/EjzYmpuJ/5usvvLpqmawP1Mi+dZGsUVyWz2ajWsMDVq3duy573vsaO4iPkruiWKcZMnpRy8mBlDHATtbRh/PGpp8Qm+IQlB8F0uTqVYnE4IV2jY9rX0pA0oEYZGlveGnX/TAdbAL9J7d8QEIvsLKbjz0y5H+oVovUz/H+mGdfDH8ewub6yOzlu+16RtO8b8uN4Zg9icNQjlH+RFucw+2xsnas90FMpfmDhEHb6VBDOBYUtplI2U0Ko79EplnXwEh4cnyuuE0rK8b6gX+k1uPby3c6wb9in8J1/ORk6FvqGRwgN4DfILsfdsxs62g8l0tRkgoWvk2/Zc4iFBRiiI03ggm1XHISoKvxzg4X93dlVYWYn8ZrMuu1CBP/pivBkv3wNs5VBmDtnXivCsjGd6jr+ynggc0OtI+qJqU3uYxo5FrtPeR/fzv9bApIuCqiFnzeO4KHoOHLWdNGSaLrwyJxO+cn1+hUH28eqaxF5BDWKCOFult4ecLyLPtvfsyds9EthOifgbGEg77gCvyjMC6Z0A2y5HKGnwy3032KUOD7CftrTuPgQxTMwLY/OYv6DgDVdCzId7s5nY2UcyMuweJISFmcCoXFZnHUgkVsgHMR7+kj0c7pv/yjlZ2J4Yg6J60xvx3JMSg6kIOX++YwluoQAfZAUcqNCNxJ7vToFr/dbSmn8hr4d1LdlH17IVx+xcTtEKb+fFe7NdwdGdg32TFTfXSwN9XEaSUctJbQo38zef2yIDdeiVYzdJeZ4rrnHt9PTYmt933lSPS4IQszuI77A7QLeihxHeZAIm7iuQzUsCmrq4LaMcGw4H6G1t3Tb68ej3ip4Dc1pLUeM4PhSDLdWf9wJhgyRpx1iDEEIUzThL+6H4rwzctjUyYDSAdhzQW8CgO4Ko7AJ/jdqge0lNBPIt8W2oot86euHHAfT4HbgWmbjdPrlUJQoxoac6fnEz+hiC5gwbdXFbzFfVb3ZJ5Ug+aC5zUIvi35Atp5C4NXP1Ue5WDeqnnT8wNEe/yHIts2uo2kLVC1Lkii3HIiKF+HjPvjRQukpQB0QmVFvIObsK3CvQJn0qpra3XS9grbJLRUeBS7BhC4tcasN1jUOqYWsO+SOSEeJUlg/0p62KBwlhq/AL1lmzBiRxM3HfxzRXDs5fmgjyl8tUlumRaE4wLMM1HVL6oOVxrfq2Nltxy7EjR7WE65yXUEt/rQ+Bh4EJ+6qpHACvVBejNtOv7hp7RqfAnVrOilDsbYBNF2y5xWZptysZAfmqXn9eGKJuQXHyJFpsp/mTGwO0rxfUmRYN0OeR5mc9Xtx0ggYqOFAg7Wm53yivAmSxIpQGTUXvpwNgrrLIFFcnmt5biqTVQlF8XobJN9fu9Bwnaj0xPuuE8RAC58FVBe6HPxiSXM6i8VDAhC2igRrzhX7uV+Dy1baQWBPVRErYyADKbqTdRLtpIn/k12ycU8TvznLpmP+QigB7mpXSiM89FbwQ3lPfA1Ird/suLSmn7rruCfIo57HB9k1a32pIW1itdv8vWtnGhJ6xYu3DiDrEk8HsqUjH7gS88L6PE1kq5nXxhxK0jsvobAdS2qgp7bAfcAi2OknlnDBNNWMzzGdpNfxlaltVW3iyXUGXwC+8WUF7Z3iSVrJUlL+kdgpkpX82eaQ3CDLee3G6hox4Hz9clVmmPmGoZLzByAz9v5xe6KudRg21bmtFiVOUhXKGuaRkK14viDZXRL2+6YZ4348Wra8RbQgU2AjXk+17oIS16toZPtprayvkqshxbm4Zv2hARIy4jKBkt4DSvc1G6bVGfHMznr44XVc/I0vcn/6MP8Zli6BijmKvjyc9tvJprPT3SCm+n8u6oHtWSgu+TosyjSiTgAgpCzpNlJuQIHNaf1R7DhGxSGVmNHw1sCSkGqe+QtUpBDpsArueS6e2DBW0GcBRasaaC++kHf0d6we4OPVzb6dAuk2SWMglJKCMUoD1/tAJBgar4LvHdzTnR3Uzll19K1GnXXu0mAlpR6FCrcL2QTZHGXTAKg8e1sYQsdWzKrZFuJUfbaT0mQHe4u3VtGp8IdzZlrH1JHSm26UqjCRVPCGfCBXqB8ksyV6AHpnmrHXzM/i6u+v/CeP3vGTt67/Z+HLsO6FQaswPmdkQt5+hASkH+FVCq6fxL9E16Ae3FubiCuzA/kDBckECNZOSInKSSlGeHEV7vXBuzJ0M0PNquGe4adfv0fe8mJTG5waxq+W7OCTh7SXHOyg3CvrBRqKEDX11bEuhKz1OySMcwoQOSLDOk73DmKcNxh0YhSlCJ0vDmIfj2Tg+L/+tRB9X0g/bjQDBgPEUSOKiSNDHpSrtmXPxWmjAforsrlCaH/GuV7nrNt66ul795lPnYofhp1xVHNqjiiTF+zd5dqZeymhc3hdTYh+jWbfg8RVZ6OKpYRBhS59pO0AWpP4t4I7iolmHrMEGLHo8BmxNTEr6kYbdtwnq+XIwlhSDW2JjguL7r1zCy7nA3JHlrh0t87KNHUAdv13uPhsvBQC2YcwtZVhSZjxBnV+FQJKtjus0Zko0dKHaknYkmoaeCeBD0xEUmpolux5cR//55sjPvQGjf6Zs8cAXdCh7nMaEPw0oFWyENeAzP2FwqLb2eNuSed1aHjnYMmQqEZ18qy4XwY4W+wNisc0tebadM7zYWkLvGFlpLuVDsoHqc2LWqVbBFLvEE0+b5tnmGUageZKQ/Kqpwhh88e6HJbq9wE8VKcQfdRF2tO4ics3n4md6Lss/mKehikeCXybBjpaPJg4ryeDx/Vp1S8hvBPr+XJyWXloExDj6kjf65RERmhZ/eIsEbEdT+JaaEv6zgZZSsLQ1clY/KodpEQTsVIhlbAco+c0bSHY1Od4//imxYecBYiceZ0JDq76veXjQK5r2x4g/r0VVbyZ3ga3gE25EXyefifJ0xAu7dh2RE1gh0Li+E3vil3kHjkCJ9H0hR9qTmg9SK6UkLpDpbZ+4r6iqnYevwDHdH2CwVbtl1zprlesBufsGzIi6AAQ/nX45tZDJfNnzAPFJn8BUrQ2fLaYw36t9Sx24vmdt/WWBkKONa4jzZsYNzUhsdHIsaXHDmbQq5ukwsIK9o/hu4QCq9XezZ8s9c/s42q2YyIyYDYo0Cv2GO1yOckjhqod0JhdPMx9Bmn3t/hwhR9krTj9vJXvKmpyCY6CBZbTglef3udYqJ+ahfTXjqB+HqtUsojEcKg/7g7aoyMm2NJLvyxA1gxBq9O4LgeaT81DC2xdb/sZsF3cyj28sIIqHQ+YBkh8dBFmnCEwCeO+vBsAz3zqspZTil/pPR8KvXvbKqBYlepjsLd/gQUerun2XWq3GMEx3PL4FXN7oAifd6sweN4bVAn618wXGfrmWTNVrXTyWffvIVH6LYR32tYKbQnFQ+EzOV73IhC6e+vhrghs/YNkdE865qa2Y43xvfwcNEkmzq89Grh0qI92g6bH7lXlwcl0kA7bhJIpb73fYgMMfhKHgBF/jSxRSC+NNlO0zSplWbDlWvsPV4yGUhgGkwRqhSRSz3AmYBHM1NOE2aDn05usvMIHykAuQudkMVXGEZ2STW405IkRHxIOBxcocU1i+r3Gg3txhWYFX57PTXvk+ztowdZvKPXNqPwsFejHKVCj02M08UfridHrV+kfOnMPtQYgzD5R483EMGrTp3ygk3+iSq/oGjOILeAf0ZhFLln/o1SjWvFd9zYjebH2nL6xNUme5Nv1s/nFxECVCplDgko4kVcpyCNveR6L7t1XHH0FPhRnNJgsCjjy5e4Kp7jOlWFqtgDt3cZ2wq+vAx7RZf5GIQF6uO3Sxp80yX0PPDGwwt+s+VEUvSygyYILptr7hqHl6bP6Yn6G17Q41ekL/xlTmk6i3R8r5EmIeEwPlpf+DaEwVMUXZMuK7P3A5aqwYeWpFycKQg5YA9GaNN2tqcIGoQFnozwpybswsdNaVIkoLlEG5cLRNtpS4K9QK7doR6K44BlLWyd7NrXbNwNh89HKkGVZIrYBeTGSJFAkc+lcTDOyRBpfyY/OS8g28yjjFaaKX4kHxWA+9L8am81+oivRE1gPa5lmnnlMPV1OZOQSHt4KPnbXsJvxo0BfYF9HVUxTyHsnB2lv53WRTJp8vG2n7drOBm5AK9gzVMCfKsAVhYEsfRkIy9C6td7ew0GOSyx8yzo7NS1TB2Pd0U7g22NlhDR5hLH4ytiBajyINkJSCXH/RaVOD8PVbD9TZF6cbCpimu+wEUZf/+/C3BIkf/JGR9OqEoKB2xtq6M9Szq9ZNsBqniSm5m3bD6xRF4hGNB0LkBXajvi7ZR/bmk7o/nUqBmK5jF8EL7XWp/vMwUZmg5asv6/ETKO+ppUjKkg9RvjM++zlrwTA4ole7dBctB3aIuX9Eu66iHomSLknZ/C61yMj9x3U6cYzy4blhT0CT+Zy9PbjUdbBQyWwNtEtQ6mm2eDcNE6gofl9b/RadaJ1UnGDHL5O+u/zXb3SdGXGn9X+jUH9J+fFGL3XAM4BahaT19Lmw0mebEM76S62FfYiPu9sGsbWZT0Tai98OQX0uPoekgAILbgiJEmqWaEoKiOvNDJ3COBQrgkaziHc9sOHjPE3rslddTzqfNLjBvym/LQ7Get9cXKMA1F42vwNarNqxevlBA0+xdT6FcLIxU6gHPyLMJEpX1DSM5/O7bImJegGApqDC09s1pIxhyP6e0kq2MmxtpiQwJuymfiP+vutUviMY1cXeW6FYYAOa0Yv1UXVNXw3qulDgw/mTaA1dggHAut0Jq8zEgi2ud1PIuRbk0btMO5ac0pfelMDu9vVgSvIhcjgAK8qHrLWTnsh7NyMHV5y3DZkUvVMrCI40gVZBVAuFxS4mnJAkvusW0+CUT8zi2VDkRdt+TChvakXsWu8M0lftzFDunEipCPjUOovkwu+z1Y6CU/6rrmqu1+kAbKtC0wVZsy6VMelJF/WK4JPkbnnVgoJ/H1bxAyHbWlgSnIBT60euW4nabaGwIZH7QsYZ4aediqg5OHUzNvlDc0FMfYf6rPUigYhJHlXw+1eUqPgAqf8YfbpVQlmO8V9LKEwwv4gDBGwnCV1Sx0xl0sSXNrHujjQktoK3JryYeGuBcFpbyovMLi+AC8rGb9OZFL6xJi6MxGe7RAH9naJFSxV6gVbzdSYrR8OKfIWIFvYarMiNKbQTyqxHzDzF0sh0mdaAtoA6bYwHvS2L1rWfp1UOLEVHU5rSXYUkh0HoOKkCNRHEz7tlTuzs/9yKKoTALS0iWeRM+brLuXd0BwbZljS8fUKhIWFVCkMG2MVO7rTIdpogv9bVcpTzhL+8uMOmcdtVfhAdOX1m8fk7LzSMBhQwXVwAGPI+o0+uozQefSJwuwbOyyqNMXdctwquO9JCYdzy6D3DF8RiZ5yThb86RAnwmQRMlHaEt911DtHrdXEOlP/ksLZEFWZ3/4wLn27k3/Tehb/JRqbVMjqywiwm5CKcqD7iDrWTenkcboZzWnR9H9z0ScbqKGJjJOIMdfr9palgls62EQNqAJXuRJWxxnTUB9yzQg5KbYyBD9ChPz8+DfuLORP3LAsOKl4dSTCUNwzsY+NFEUBekvjdc2ORvU8aILtL8K2SEWAFjAf8P9u9gVLZKKqGfwGTT+HLiZfaVFXBLcz4+NlHHcJ7hTngRILtaf25vogJvTFFLShUym2sV1oWJbjwoXd6EIQPc5FzXf9NtW+JwMsXdAMP7+vAv50pNcA2V3XagMemgs0G5XpyAf1sXbsDbDUXjKUIVkyFXHSaOyGZxpTMenVNj7OoWqKSBgD5PNhTTlt1pkMSlgeHW/gVXVpQHm2+8AybKFrd5v6PyH2rDPXcxylCKzxKEIKerFahzT3yYyC35SQsEGN9fy9pGsokBo6i5oc5iJrm8rmDuLMmiBOENH6eZCadt2ux1BQ1HcKxIKerKoBSwNfnMzH7haoGMwDuCNWzco4ppMzACwiX4Onlk44/m3oygNlAQh1ntlFV+HFqD8BVDw2ecfl0GWMI5IN8NsS7okXC7kzHvKtyOewegm/Bjn+y4qoeUhrHkX87yA357yUFgwRJjshDSYTetjC8qcTdJOX4VImSKcNnta5KEm6BfpSvLNicTYonEGkdB5Hp383DXOKipyXP6IPtesPX45SVdxQUnuAvVltiIcQ09x2S0euIze9Ruxsv636lx8I2CtPwjJF3LXr0WuaTGEkSfXR/pFrDFY/8ZgR34kj5hbgJY7UwRZftF9aV2oxJV/Ts8vRIQZbXYVOx93ePuQLhayz4Z+P2H0r1MSlUUSUJhBdZXbRp+dqc1+KWoBlWaYCKNLwgdBqDZRgAeVF/EWH6JJjY4o50dKoOfJiMzl16FZV2THdcrETsiDdQMWr7KicTYRiuJn2V02HRwvz0LMNFa/hrHrICLNJ30kTVlyGYBrs0oMR1YVEn+d72phE+vhPkNx1EvSUa2wwjSXcvS0eABWb2BZ6KFtlDLiZyc7QooqPKHCjmTXmyRDGdKMa220EZdI7ohU+kPwyOpgNMz9vEnM8ueFG5zQXwhNbvyxGS2JW09D2K1PuV7SZ473fOeiOydCi9hnZWigod9oNRwsVPQxkIats141xv7K4I8twbwkQ94JsJH+fdWWoq7Nfxa1vjZZerTc1RPRljGSba3dPw0JPkBGPL5jkRGEk/q9JYhJxjT2SwMD/eFB/BFS1jmDwh+/UKN9hfFs9OfHN1skY8M32O1ZtKwaHrEI/wPhDmmOvibdd+MBNF6Gg+785jF2FHkPE9Y0zvT2+FjPFJv7VZabkle0H1h6J8ANz244vwY42nwDql2h9l3fNT0s2NngrpXOrtu4R7vq8cDXzwSSrojA55M9pe+srBvQfAhk/lxdxCmlYbJCihQfIxSwSJuQQaKtjcXaaddCc3YagtvC8t/FPTT4UN56qYBzfH0RUc+VwDF5FJLGJDm8O9BBZ/ksWdTx/Ctp1I64KmTYSpNcHFO0Rk+DBLHGXecJSlWl5jIxCNUyYqVah9c0xUVcMgDq6DvMJgczC7wk2oEgx3fexM6jhTvrwwvwR9huf1I+qtqmMKZKa0Rdu9jIExil//0GonBvM79i3Ks8No92R6yT8NfHEFOHLPzFA2k3+GLgWJy5Yz0AT6Y5vHzinyP/60Ko47e3sKHr1dtKedReQsoEVshTNBZ7ejk1izZN9YxxpxknpSfeft44/QEvGmDsFot69f7OWzBOjbp2nQuBNnxipgoJ/5ehKI1JPixItyBzUOZtZtoWoy5LjdGsPLbJ8V30Ju+A4c1s6f3HXzHVvsRhABONlkCfCvs5CELcrW4X2mogttBTLfxt9T16Qgp6xeR1mCi9hBLGDm0Mudv5UldNknfHerRTIT3LbEztp9zHItSVwcIP1FO2RYNrBCFKgLsS1TfvyGNgJgPfH99mG7zcgTK6dNmTQtVek8fKk8XQMpR+OUYtDEknuyeZc7sjrBdHqZtQbYRtjZWyPxZ7ZEWcnP22dQJbOyvDRM+atKnF8zwl3Vnvm7+hFqKY8Lp6f2c/5hJ5SBO9SB49wOhlEz/IIj1Ns1r1mimxOLv1C6yTxTEtt+ES5bqfQRhSCOsOk+oc7OmZV6dw1xFylPIVka4Weyw8rGjOLkJIMsPn4xJsOziaYc0eslnUKAqzEn4rNKMR2dl+JC00oqDav5UdaymkskyMyAgWx9lz1/K1kqpWWEax5PuBhqKuglFrxkGRLvCC0nHKptxgxfVNKYHaSdU3NTW7jy9fXZ4qEQB5DgK39GMKkvf9jHXnfRWZkhQWvn4MxvTBVHd8CCCuM6BXwNa7i7j6B0+HVvGWrdFSnl4/dHmB3Ze+q5kCnn1fZqgRtoSQOqZntvLybo7k1JopWfGReIBCdbeOWketCp8WYqGil0uOBRzB2JZM/BhIvQsEF37q5qKJs8EbyNk9JmqBYBvHtU2e49Zwk6xBDbZyIPrtzrUCR5+rowQ5Jj10X6Qvs6In++sb/5KNOhfPlNm/jSuzZrxkBnGL4P8T1bsQZe5EJw/0jd78D/T+8K9zHuAoXJ0uK2tr4TpXyZn5KYdyAJj6/QBSU5IKZX0zpAr/j3TeVeeJGNMMN4qwUJxO+ujr2FDrU+DIXU/KdPPAJIOZI2DJ7dpSFX4Gpdz5G5d2wLjmfyojxJTMoY1XqwKSHC6oOqeZ07oZk85pHXMei2rrnHxvpQPdwtC069eFJQwuk1JwIPMApWBkMJhewQW02Wbv0G458b9mPfwAS9zaTWZ+Sk+scV8DSKgFnQee6CL6a9C7dEGYspuVgfYSMJMrUDHHeCRt2AXq8WFD/FVGvXW1pZg3upSkhoR0kkwY6X2J167fOl+I/2QGQ2BHJ43dC3R7V0AXLAa1Y/CoNMYvefcgoCey97XbtaX5sizPRXdHCvZeT5N7QCQ5sJC9y1y5LMOnRfXNY++t49MQU/iVpJ4sexO7DL/rpk0sSpTK/fJNDcPQJ5WGBd+3B9GPpzYzZkbleCb7LOhkNztwEOOT3n/PIxEPD3SfIlOLjmLzYTiqMzkyuTXgp4lbLUob3CE7MbLvpF971nKQGINWvYJLP0K8E4+B8oTD859bkpc8j45MOE8njLvgmCQoTKbKeQCLHTfEA6Nr7n+36WO6OPFReRveeFvYim3Nru9W3CjcmY2yTe/IX2UK/e12omEbCHASs4xs+UrSX1N0fbRRwZA0BnpQ8CNDRSEEDxrp6WcVIDcWgR5APuUlh4lOVgjYD/SBh3jP0epHnLv7/5H2G5kyHB2rasIAgzeq+r4+ai/cuyUtVRtQibQh1ZFECO4g9UjqCa84ZvTSRteIJVVvz13OejTjkn+0liIxPqWB35/GfTM5XzTJR2MFqjMdaZKino9sJPobjC1hobWuBsW9TSKgQvMGFVo1UOihZOsQxRBFIXjTPiqEg2+GCSC4vqAfPo5Y4O730i0r/qpBP/ArZ9ALxZ0alzX20YPyOaY0yMSIWbMBdNE7D2ODOPMKISRsxs6+RFHryAxd65v0Q/1Znp60JnU4YvmYuUuSr/Nc6LZc41R6GeaD3RDKG4CjOoC82qWFScqi41gxmc8Ia6jyQuxJjwzmEZVeMUoTdCwq/loBsHsvIi3iLN7VOoRDk9z4Uv7+JHXz9dvLSkq4ec/M6vskQox/6t5cruXJXvOssoBiMXgEBbEHUKZOX/G6soP9fFOHSt3P48Ehh89S4K1DdXQDwjAqoiZPTW21MkttZAkQ8da8ipxQ6YVgQEH9HLynavw9OlO2bXhDeWH8CJJ3FW7+f+Nqr+5T75988sWe1hqJBbFxW6ZW+cbyJWjusU8dXP0ukLOdTuIeHS5N+9rJdIu7SpAiyHaq3+5gphGm9xAJfTxipPsu5T2AYEpjMTVrrx71h022uGlQL8lKFZ7PII8Jta4ubmZPVTHvAJbPeZ8aBYlqGoct22V4JbKKhO0OHpwY9jEs0sUAlJrRypgYw0J9bbPw8fC7UyyY4MOwv8fI6m6ZZkHgUwi8JSoqnLuKbX/t1nGdCsgML/fDN6LON12WMP/wTXdxmA9jwgQHiMRpait6SvdgPfwwl/8ZfNw/NVjw3vBAD893dLpPJfX5Q3yOle9JEC7QUHyUt40lc4/ZdizZK5W0Ud/wMgvYcIAn1BPLdFIkIJdGez1u3HnxZMOYwUr0IPZ6W0MTu+IlChp92X4blDEcP+bQHA+msNwB4aU9tmCvqs0l+DMOE+mSxiI9mlyQRY7YxA4/EX8uVsdbi5x2V5XhhvRcOL4VdofkNmFMVg5RtvwCETrmm1umunMMHKgNKdzZtAwjX+VJ+hNI9C2wwToBproTv70MkBec1PSWA6ncCtwkKdLRbDz5XUAXnE8D/THeXvZREF81vOEetIcAj6cZt8xRe4bXqloPTkZvhqUINsRsMJN4a/k31VkkG7/f63rTakksADunt1qsQcPIA8Bt7A/Pu3/oCiob3TA4CkAlnmtEKPz9SuAZnnKYEn9NaBDRm8LkjlZRJnU3qnIPz4dB9VJ0JOLP/ZJPdpVHqAyM7QbuHTEkKXmdE2i11UdtPcXT2uLFL22m/+WSlvFVrNQQ2RK7em/0IVaY/R3z0r6/0BCn9nYoKycgLnNQyX8oo3xg3MkXyzHSbj15bzWdDqVEer0OiK5XFmd53lLf/ixKcTAMomDVYgYcq9KdGD3zF21wS8+jYVoeuwbo30VkD64dXtbz8a6XdcdkkwrBvvJ8VcOjbdkJ1RKa/rXVRH1TmhqL8DTLdX1izhG+iuz2cp9z3qNRhEuH8YVTxZeKHzY0c+XOpDt83cjm3pTuR+ERN/eJa9Cu+uCTXNPBa6mONhJ2ZOfZKGb356lVzJW7fotucFHbiGH+53orsFUTjbcgGXhub32VfASiNK1qamF+OHQil+qCekudDRNX/ZewA+XwTPSbBhJtrsW5Rdzx8TCLV+r9IlYIctwYRhy1bpIHO1ZDtW4KPcQPxTNd4t1LWA5+CKFFDlEhf1/meJVr90yZT/Md1KUfisJ4cqsULvPa6SvXzfoFd8YaYhyf+OIZPcRTN/ZtGpCXIkSED0h55wEspVdgsyJW/q04yRV9Dblhac1BLEJmLihOAAUYqZY858ggCwUIzbn4t+ZMMWbcGpETzaqPMeMT/ViNygRUZq/AuK42pO1xQoCa+PASPsrj9TWKicgk/EhSIfH1U6HNIkeCkvPdOTkZ05d4cRln0RxhAGUCo1Jo42yo92q5ClU8/KJA3EQrDQkBclkWFbrQoGHbnwkxA1rfa2jpU8cByS1bePMnadX1Udnm/8LYw9LiHCgXSsNrir05eBoqyQKc3eZTkvfjUVEuh11WFhifgJSOZunpylVfGUFioYZ4WCfTpzhGh4QXtL5u6/bs5ywRFoW59Jqgs71p7zfYAOTcTY2PTQt4kCn+L3fIFRslXySDF8LgiZOmQZhR6T31T9u4MFj77J0cIE9YmwUh/mf4gby7SMqaHY/Z2FPalCVM4jHP4DUgJQMxFhgDuTkwC0yugB/GzFV1c2YBsDhDxmEsmGvAZiCpedRd0DR6Rev8anJvonJVbcLSMY8Y51FkTW/sV8csgJi5AL40dRkIuAekatUalOw7JmvkCFQQYtQJybh/6Gk23gl1D6In7hBXB+RCZPr7SWjWJf1AVrWz3uuK9AOtSuh/2ARU7eXUHBJn2+JIylWKXOSfdkvU+KZ1XAbkFgK0c/FoitErHrrbSjecJEWsxUKzIuyO+l+I/rQuDGi3wlyhwgi/oB9h4RDG/e22A07rd+zIm37Ck5hG5SanXBLnDVeKviV2tZvntccl6uTxHrnYaLYEugir3l4F0dKE3aYRxq2RcsZ3lfaAfmwtyyAG5zwu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1409889"/>
            <a:ext cx="9372600" cy="5437951"/>
          </a:xfrm>
          <a:prstGeom prst="rect">
            <a:avLst/>
          </a:prstGeom>
          <a:blipFill>
            <a:blip r:embed="rId4" cstate="print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160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01853" y="807466"/>
            <a:ext cx="8229897" cy="466344"/>
          </a:xfrm>
        </p:spPr>
        <p:txBody>
          <a:bodyPr/>
          <a:lstStyle/>
          <a:p>
            <a:r>
              <a:rPr lang="en-US" sz="1800" dirty="0" smtClean="0">
                <a:solidFill>
                  <a:srgbClr val="002060"/>
                </a:solidFill>
              </a:rPr>
              <a:t>Bus operations and maintenance (combined) absenteeism rate was 10.3%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9" name="Rectangle 8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WC/EpjIeUWYM02mZ+IsEKNJZME0zLGOXv7vpGqDknK1E9MXZrpZCrj4vYzTj+ypzBkmcIQYxs3vo51jhSD3Uyv1sf2SV5Urje2JsBVK8Imhdo1k91lhTjGKqkVRxYAlFpeBV2vASaWp0tCiiTKty1l4iA4lVhg28AOXgHEs7O2OUhZLdpXLHDjDLEVStN9BTMWVVmiSw0cP8RE4xKYaaApNRsL3rLov948P7NIvimigREubASUYQXN4mgbgOBUnxg3PZqQBoJrtGE1U7P4WtHChnlIy5bAYqd0f1YWhIhl3oYpMDwcsjwwqt0CxpF+KY+2AAYnv6gmCjx7C6O6CxlCUdXqC1pIyW3w3fK8NvdZU0I2OSzPQWEBQ0//0BngTbgSz3PaI9wQl3Wo9j9qQB1g2IQvgaxP4pizedXAzzUJUlc96FIpk3Up3tl3dXS6jKwBeNtd8BTreOa7RoWKANXDxrOCe3JWPs4OTlLGODyzjt2b7dExi1Qo/hM9pZUpNu2CQZJtMh5qRiJ7AhTdP/aO267jd+Fe3v91WFFlD581IVDmGa5H0VEBvS1f24mMShzc7hjyTjY8cbXUK3O90tKNjmrdzreqbxSlTSMO0Nm0xmQgTeobzDJTny9njITrnx+vkup/Y/Aebdfb+KAe6jR2jaoLbekNc64p6VUV0/jBhxv5QCLAyM2REEt2/nTq7srtsfe3nf8cziG5EYUkIBzLaccOPdS5ONK3yKNUkDOdTfpsrKAAVTFKjDfHuBxFwdKC7iU9dQ8RobMwl+UubAoy8hkQe2X+nNe78rLHE+tNL/6Lxa3WCubIhkWrw8EbapzAtkSl47tqMoqO5VGCT2e8Hu5zbQMZgckt0L07DsKGpaH1/oblicvMqk+kNvuASReH3vdTo2tdkkNGpBKe3HorqffIvZm6I5gv6mVg5JKKidvyv4Efn1NeW30G3vN3CZwAbKaIVqG8SqdHlkneyd6HVDE+bLGdQQ0WKqNDTJEFyi7wYnj6a3A1swO/1PEAmzfJ3FdJtr9YOz9wwhXH7TwZwfbKCF6XRajsvoAg6rx26hPw3VukKoSNQvUPRP5x11tgMkicXviWD9LGbEpMna3i/+kcK0dypHIS3VLLvh/eXmGkZ9qTpLJgw1tycmsiubpTN9Pqj0xoc2CWe3pmvqhiRdJcah72Now/teMAKfs7D+kOZFfiSbwtL/lZ65leTYgJ6kXiPVyG8BWs+F6r0QyfwSuLPlOmw2jd7WhAFJTpvPAu1srULtjdPhgMLLbwpeOMVORi6ZBLfPkugKnCxT2ahJTRyLB67LF7UbZFvIdFhimq9N4l5tewgQEPP2ELugJwifpNnCB8pyFIiOX9NHRGrFoy2wAj9M9HqDNHDdjF95mOrtr71nHpBYmJGfQfU/KjfFKW/NC45WDSL/bVZkM609KHe0S4D22w69hEUHkLaL5LV+vSchSeLCE9dIOFAkjNpzNGmc45QcLThCXKMAAz5c/wBqRQpdfNWR2CTm1qDjC3Na92BpSouxoBM+uoR6zi42DfaOItZck33LTbU2tSoPpN8apCiv2Ftyd0lfpL1Rqp9uiLHwSDrkorrMMWokiXxuwJHNTUGgUPk4D7qS97UuLDF1E5L/s8iTZXKQwXtSHicw71yPO1OeszZYKTriGRDzUUVxvjtNrt8nHLJ9J4zzKlc2x6n6Df9oi065As8BQcP/kneNHAI/dbmURDg0HBUdKIa2C/37/CAjGoG+f8QqJFNpO0ts8TWt2hBetX+EySUQjHsEtDvv7TyjwkTZDtSkG1oKeu1Os4MmYrnoUIH9dfC3uyUSWEc03jenvbmI8XSfizdNfOtYSovV320KTMTtMEa3c36qDKVghm2NX2Te61BkPuUs1MVMb03h1Uzfz+Z7n6bjy8a1iiNPyW/IghBqEPuSfaGty2LHpxZzaRfyP1P/5nn/VQGPTPQTfHWQQAqwIWmEAAywUCdXcpKJJ3WJBnZYCYcjQN7xPfU/l1Cg/v4hUr2Wo8niFUvgNzhQJ0E9CoqUvw3ydaLaJ33e8GXvV47657jMymtBkCsG/pu2+0kkbo9lgRndQY0CN+O7WtEqPpt+ECkG4RnJrpmEDss4lnHHs4xHaTTyxDjkX+mFk9pxKvkL7kUEQsaLEwgbYcsoT2gxB0XZIlZSH21VzYMOLYkt4/q0YawgRx4SuorT8wY7eb9yxCP5YMTGq1+lxPuw7y8p7JxVwInZrgdK4j2GjL/DOVpPVqXO+vIP7eUcknn0f2TQ3JD77yhzDJnjC1+pDq54jW/niIrqANQ130GiLtGSwO6EYVuycdD1UxnrWhR2kT4C1kWsmjZN2dSO3T8EHIEUMD8/cqp6yUPKTis8vH7PrZnhOD9ep81TG0fSnvKyrmq656eWPDUFtU4xbfHX/fitG2KjiJunEQzgwlb5ZAgiRAs0uOy1KR4XvjSL9LVGCq0BkqXP4nkvXfGXtFd9vtp+7CsonNUY4rSQWw3N/kpgi2LEDWOPWSv5bAYUC8PevplMGQl4jBk9Q3eni4aZMx85Pr9ZhJws35AdiFIU9MTVpgwzTCCi3zTweRbQNL1kNB55h2EdrILT1CVtIH9Muva5U3mGsCBTrxYCGP6QMZDj2xGMvPPN7JB5H0/DhE9f0LsvwHKw0bkjs0TBjZZUOME66AyKMwaG+TMrA0h5pxCI7+B8cSPAKOL2P8gtH27WLhvHenjG6kGqvz08EBI+t82GVt4b5rLkMOqDlJbeQwqL6zacvhqZQvOE1zHR9woJYzXrUE3jvjTF1wY4k5Hff+S79Bt57nMJ6sjI+YpuVse6v8gyedum14zcPdBhpkvbdFWNTtZt37lACCxrzzvuqZ8rF1H45NwJ4xFW6xdvSuuy27FnpqdJMYr6W6PJ3y9F17kA+XLvvNYas4WTIK69E7cl4vXvJJytN/xZkZWFuLeJfzTNW0DUoymoEKvZ9JKG9ElD4gAeDJI1/yDGFZrQ3zd9bv4Mgmd6I7dPJ7HoH5MSeECcQkXFn+SjZ9I3a32RWT/5hp08pDVrlVKoLxzL9beIL/2EFNR7eieuAEnlvQMgcJt9VhSSO5rRNqSfGNd1pj2J/JZ6U2kUvIoEAhPooIhNPauU14vj7tAT3RyPLIgKGYMHojhXmFG+XaVucaHelVNM02Gh+AQ+O1Hfacfj23+DvUsDcxB7KPBL0rvKA8OsZw5igTrdjIN/4YLmYZB4XOW5b7rSh1udBtWQECwEZrrJoNdoduIu/pRF4bMAeVw/yTcq/iVZjRmzCBe57I08PI+vbsOskApvBSCjnRmfj8Ot54PJDtBN00Zao09g8npK6SG1iLYxIPnc6g2OwYmByvHvm7F/J+Mfp9E7ptGwVk24W2UFGPj12wqQ33vz4P2mpcWStKob2aK49AGYWvMdSv/ENH0Sa2gBoenyJ3aUXSjE4KcuHtwwavBMdL9tTDUirXrs9Svd2YxWcl5uRWXqSRmD11Pdd1DWwofmrmUUxEjDHLWxuZnoIiSNgLx1yAIM9cGWGvEac+WUt5rd9Xf6MfpSMQD7K/V9rGt7+2D5QkT2Q3u0wZQ+E0iVwWBWGZUNvrat4Hdb9/ANP/LPWjMn2KOlWJqUH/o0IBqolJIAI+oMWxahOKMWJ66PUA1gVwmpabdqWMxo/rBOT3bgMA/mu8q8iYX/+WlmkKVi8mF7DtLWvHmCAhGj5E2mUI1sv8ZmPYQ04wgUpNwm96v4ped4QejgXtmd7CVCy4ThM4Af47B052Bhu/FodqarS6UXzFKipmxp0iCBrezAw9PUfc1iwkdIzUmEZ3Lwcd7id7+pWd1+96ai2tObRTuSIKAQKT6AEMeOrK1N9H97SteUlRmra/nZLu7ec1xyg1QK9OBsJm2j48dohdN3+oO0M6Dvh+7qURSb2vik46M7XoSnlIHef1dFBS++AxpUrYIgehuadhxSLAyWm5ZieMbdKTh4xzL+S8toooFaN4NRfMZWI1hFnhcS2wu8LeR6JaBD6vUdcCdx/0+NZvgwb+DJpr5CWPk/UzeQ3IP3/kjt05JTm7NZOJD0Z9gm5QUFClcrhC5XgtnmjpLgKtimOBtsiiv3RkDRR+khRqydHjXaU9M0kcQa196hKw9Crj+l2SToc43C2+pGgVv2vopJSqWpnZIDb8E5sVrmQvHux9b4lrNlo8UzGwP25fka2jSFOjW80FApQoQ83H3zGWq65i4Ew6x+GRT9ss/qFB7mSgZ8aVYNZW9FwzsPQ/pbv5aHjALugEMmxFQV+YSsS11HIz9BN5jeYtEcNgitNl6TtFkMgH1gIsv1YaSApawIWl1PUkqtK4Xl5l52Q9iaKifo70euVRSY7cGlW+ML6L1NpTZY/LJbOGOHZwfIJtJRFi9vyM+02hj+Gp/m75QONxSYbMM5HJlqggIv1pHcEjHvm6WPToFteZJFZYiBHvUAv3+pZSMu5PMb2wRU8qehdNTWZF1yPjxrYP+VMoYhWNI1evdSqvdbW9uAMBQ8iARZ64qgibxxlcaSMk+sUkpYRSCWiIPAwIkAfIco6PCFJ7AZA54Opl71oQzoXS698xB7iGDH0BgU/BUwOxFqoWIX8f8PbdR2C2PRVrvDmxUBMt1E98iY7deX/Df9mikJ6ey5zYZqzJqSLpYqpCll1Dy0FoCAsqtkEGWKxBlYY5azC+u8V7p0+mVaJjbDTT1qP9sYD1HduE3d9fvbIKNkziGGodPyLgoYTnCaSUSYMrlDuZK9n40oxJOhxU/26IpkU2jcDAc4WIZ3dQXUF3U/H6GOMq73PRY4jv8sx/wnw9SEo3J6OSrcLrdpNQRMMzXWfjCFVogHSY4oGRBr1Cl+5GlDgLf7+XgW7wdEskdtRt1bznoPJSILVUPnJSvatnRkrOKAcInZ+KAaRY8ZuREKOpY5L5BBmW000T6qe2i2+HVxvyUIQCnShlURsnW4lKNAloz6f9rctw5SIb+n73xk/IoDvKKo4dEbzm4PmI84HCujK91lRGtMFIvJgC8Px+w1U7ijZnu/hKkUMfRb2dB3UoK3XzOOe2JUQxmH4HKIJkgFw1LAjFBpK6pFW85EMawmhhs+yfk8UlbW5EbFuL6aLdkSoPYMq0U/VlqITWVgLdNp5IqOz/wNQXQtKVD7QSh4p4OoyXsl4onUhGxih8JOviH5nbmWEJJx7r0SJcauNnUTABU97dHiHZQvf0v/b77KEtOs2EocMcoyoVvmjNeqXmZzgzSQtH9BEuWjsvYW0wCDA2Uxw32nNIQCIghaytSh9DXZpc3Nn1iy0C9/UumdMXQBpo/Um3xFF/q/C/8ixUT54EUlLSQAy7L7Xx3o2ZCoKN2NQcXIHRJEdrqWgxBf7spB/7WaXfqZ8hAyEQM3ZvkyKouBMma13wHFvKhkZxW09vg49Rbg9wfDwHyaAoWIOUERdxiz7XMf4kB+EHU8RbTjQC6WFm7QxmWM32+Bt0Y7/euwMAYLJ0mljUFxDyJg4NYJdExrI4TZwHz7yN6LzSxp3btYgcDO9QwQN6KcQTNWUtV4i9v65cYlu5qkaFUeJbX5JMLvtjDQCq4fvO81C3qEfyPsT78cztaAUEmY9s17+iMXvdRg3cNqoq2Gua0cQcST17n6SzlUvTRlFGnqtHvmmaDfbBsimieVesrB4Ucn+e1NaCJn3LpP80o3gTTh7ixcUK8cDjhKRf5TzKNWi2GOtSohtlxnkATDG06aAK5TYe87jlOW6LlwbLNcHdXw5olAL8fJ9DA/q9SBGn6RHS898mCnWy3tMeBQput5Bz+avRgggQtQN+CD5sAIJCfiiQEbV1qvzUTD6fCynG6PyUROrY+8K9yZegJ5S7qdG8jTQTqqFmP9NtIpaudwPv7vkoN9UuQ4aipiQxFAL7vbzPa3rNLd/jgj7GDutPlB2l9avT77lv3BmO6z5LDaGRXUQbCT8VEr6VOaR2VNg3QFoxhjack9kveHuWtFyCic60kJHPPULak6xEkAznQrPBWC0G7HoEiHslcwUodHIQS2FeeAKt8GGd9dyA1n1jTh4E3+1ENvemkcwevvlqU5N/nT/bZOtsmlSbRI4rtaq6AbR2NFiiMQR4WiW8hYfTDkz8vqXo3WnrDuaGjfgJ+EbgJjD1GYx4hRyFzHNWh064qJSk7L3z3wBoF0UD5Jb/C7iwvn/wIGBZYP1FEB1y5sLnxqE7WLw1Jez4cR7IynV1CvtEuvDoqUAqsrCX1Jb9npJyU8bBSEahQsvc5/adEhT4cxUB5+MKsCBvextbF1G+LOAQrsHPefOnMRgRUnlQmr4Rl/1AbIaZCHaKKUHD/Vn9k3IsjFD21iWwnrOd0z4lVg+RGucMgJlFtZNs8I1IaDWEOXDiFg3qPNvUysaU9XOMvUyr8N85RRmM/SHZiDtQNlL27mhRcrjMrIRJTn/Ls8g7jTjWUq+ABz1DBFZnqc8OaP4KGuMtvJKs4aH73dyYaJvReqARCHJFg97D8Yu+ON0i4epbFPjwVGqiScjPkNUZ/RT9/BeiDYcM2jPJrNF6cGmlN219Wi6kM6+DtMFTDei0tPUxa3/IZ+x8gwew8Q3jFtwZODVC20lTQek+Jes8GrKy30dETHxCteTV9gyB00flVAeauhUxkh+iwyGOSKLO9y4+m4sqARGXY0tZiMbzqKfyGsEzrfSF/GkLdUY/5FYgKyesAaWMUj+GHQ27KTa4HOxuj/X0gbwp51CfnM/XMF2DzN2zasyklh3DgVjInBGX0RQOdTOiQXzzfkKhWvbyuw8bTkzT33KZOn9qRQqPxntOzcmhgfzSh7FPJP0TwQNbKDWrYc2cranBoBDTgeRQVQROpkw0/kGDxdB3FIh9sW8fduw9sgjNUjGUZTwSMFzFy3BKhEqzQq2DHsceHdMt2sUtLB3eQMcpwS2MQtvi/+HauCmyrMXIR0PxZkEUqe5WpNQ+0l+LlY/4PXgqZUcgWTwEwUM3GiMSIl12Xj3J688OiCw8RBzB1KPk3874pLoCNL5vTZZGWNU/+9QKlude7r5+pokbcGGCZ4Es8tg/QmLiytdYFbJGi/zEEExQgAvWMzU9ag3r7vhhmIT1WqVUj7znxcBYbNoKcuD47AE0yQfYwgvZ2tQ+86OWVAT78JccXadusGMSTq2kYquC8jG66CP31RmD+Q8s45gnfk5RSWbY0Jj7tTMAv1nG1xF3t4+nMeOzszBZBOF9Fuj4oRsRCMy/xWnwP4WBeFykeqF4RkQhul0vHW0BLy+hpPalPD+E0kpKhaEw4l1zCI2aIfcya7KoS1LldHF+icHiI7pu8T//sRvscVggt62dQEZhhY1gv1sUyzXdiVg33dC/2aCYdcDp+N+C1eopyOD1d3fA6+OMpiQw6tgsgnFIAi6r6Vz+tSpc0qfNZfo3WHchCzkg1YWNNiirS1Ba6X/nhDvCebFYA2HYa98pUCMN+PhDVulHOb0r+kIQDHqNNiTQ0w/36jsuepuD8SmuJZ3gYjLSHeaxGsFwRTD1NHA7loGbf5ExNiACATLDLpLc7LMkNmSgE/SHCztbg2AXPBidFuNldHXQJjwo1tCnEfv1ywkjBinTrkov4gBoDHXvdZCpNPMUdeOKgwv3YfKctmtNrAIxL3XE2CQJ67LfMRfUDr//H4Fe2EjznggUmhtFvcQMx7MqVc8xVf+/DLDDvOI116NKr+C3onpok9npHDBX4w5h79u8SOSsSvZoeyY42QBt13fOwszbWGbUFtbeRH89t9t51gcmC6Jk+Tt9jyi+IZ6FzTyNXvC6zFsRrE7nDFUnQDAG0b/eWLFJl2kl3YyzWGOMAtKoWUDoCwGo14WkkdOIcC5OPwSjrsyjmYpkc46bQ9bodQMehJUviiCmIk7xYM4OOACmqSXAWFK0qejMgMUtwvHUdGN451Qp9w9sLv/jMd1TA/jY0y9t9fnnUJzIangFMuMFfwwgbyq+KIbQSi4Z7z1mN6oUXhU6ZqT9GyeHJ4l3xj5JwrIQru6sblbx5ljqZkUnDF14sM3iBUxBwLcBtHERZN14UMj3eQpu9rrpqigG8xV2RppX7ljtUgvdbLF5okHQg8ZpT/4s5SIRIiZ8s3tqclnXj6Xakvc7cSubxmEtngnCLcNL/+JPdjzKU6qx+RMKv8EYWcgYSkbyjcuOAUZOMP4XrFbA6IvrSjKeiuywHdmZ95g3Rl7k7c+JGF/8fSFHdOdzj8aClqW5bW0I4kdrtrToMbBHkJGhR9oZy5rluf/AWgZ1jsOCNAFHrLfLXtrO3DKQurNItfU5cmospAPj2hQBXVdkjwLaSMPT43duSP7Twb3guaq+GlYJCMb0rziv8HKcOMaoPYW62DfRA0NOLcDUtHrmtbgo6Ms2mD7K7NfuI07QCHPIz4cEcAa8S9Pinwk7Giv6B5o+FcKGIHInIqGrWFa3UmL5xiJLQ59hdgNuR5JX++4lUtumYSA+PVaHVNMOQmy05uPZ6I0WN44KBB7GLd0WjiDcIESXJy07VTsSOD1ZnvP7cgv9PB7tu3gaj7Bx2sRoWR8vYWBO8dG1fb0Us5Yu3Zy9iTt11MAuMkCZuwDuazxDmXMrcVmsOfmQjFEpFso0D3t2O5vP2DZh6yQO1cnGPyV1iClqxEY899RfVys7/h6tygLX/zYlH29UNfo27SmEm9cKSqcZiM9YnMVRWTn48aoeTGT3yhmzf7k/Sh27jrZEvdg8cAJ15UGRdZq9jWee6uXr3r5M9CjINzczHdioK1rTqRx58Q6vuXvhNViTyFA700ZZ7SLz2ML5JHaic0Bx7N1LSZFt9KYcd7Hv/NuYfQ4Qr+yUpYjWklsvStFNKPZkFZQG4wDD9mjXWSDMXa1/V2UMeUQ8M/6HsesubLE3Di3yqEgjqoBQ5ZZVGIxKbhfeSTujBC5aCvOXM1INurY3RnQ2fukv4Dbk/9K5rV2zErYNy+u9pp1DjnCFJ9kuaA77gRL8mh2c4vlwgAYgaG5Vp+4LQPz/Bcvz/Kg0Y6AErXWf4FUwT+j5LatyPjMeASVCE3j5pJZQbi9SiOAwBF9K38v1u6qlWKjAZ2XIpy9pNVzKxmNNX1grvT63zpjYiLCatJ5s2nQKYZrzMFqgH03MUefeFGTwuUFpvrNeLobki82+ciwe4ZR8SbVngiY7GLCr3pyZDNZZOnvMkHMn14VRhSyReGrZ0he+5LAIyIj07jTnmUBQZ9St+Y7zFb4zNB/eF7iXf33glvzzZGsTFtEDON5Bil/EgYMemtYuljXiAMI0fODDTXeJ98K91UVU8JGOyD2Vx9klnKdm5d79ePR7UvVVqK4Xnq3aOMX5b9tPCSQa2kJGquU/a6u4eF4EoWFlFdz1lLANRrmU6Kmqsdn7NsPBvBVi8AO9gr4yh5lUgw7ZaQj7F/TGrlhurg3GQNAGLNyJ3RjKAKKq1/Z1hZD+E25KL1Qi1ud1+xVILX6fHYoFaNePp8aAuuHxN+KvEcOYKLMY063LU+TImgjXW1m7i9olGmxFp5i7rbLshPF6cAX1uI9WgDQ3evyIvcik8FQtDZ5UYUt1DOUJiA78M5+u9G5wsWZbsqCKA5AZovDYibElcQ/X7A/9Z+BpQO+HgzDBLbEiRugW9TRMvzdBWIaOasIPJVjAeypcptpFveNQ/NacsbHW7B9rjzhH6SXEvYwHU1VhfxhrvT4Qz3nq3kfNxo/yqRM7ZnoHuq4pdVXw9r4WzpqRFNw8xryKr5thcwGQvbz9X0IMlPi2odOeH4go9Jxye044sDhmpU1BKTqHDGnj6Fa6VveRx5tMBa/NegZuvquq05MvrZ9vSKE6Fbyf2rtQuhC2Yae3uw8OifV6pkNXAJq3kGKv6q6LWt3A/0dAUu1h3Hypt3lsFmiHQLVT17VfRflr3kY36DoSysFmCr0k+3t4SQE/DuxpEQQtNccfsw5nCJQ+31cc2m6DQRXY4zlarzxBKkTn7qZO6niyfgHg2JxjS2yX2lbIrP1w5W46xmLoIKt47nnen7JNYb6Fufstjx0MZfFLHRhKWNZ0HhfBbvjlF71Tit9HFJkW7pkTisRF4cfjAexFi6ZsTcxSGpBN9oAHHtJx84MTSTy0fh21/sEKIJOTOIxNWUN/SaFuv8rO8bDyJ/s8GWaqGjad6HPyb9/Qg1989PvAFoY4b4gqwu87u9iYJDfmKT3TWRCsK+IiHtLohsEf9GiFkA+RxTR+voGDhCiYwXcTeya0r2kvbm1NwUre6xuruvyMlY5Zf81162Iej/aLbfpFJnsOV6x+KHtdSgO8WTnq7BptOcsG8lbnJ9mYJ0EmhcZ/25tFgf2ylz4sCCKF1TihFUK81b0O6ktqar0vOgVQ1zqRk4Ak8r0rxdSXIUpNojrHyr4+rht1TdzzLtKyXuTwSdKcWbky5WE239PC99tL0UjHse9oqsQwd7mLMklcKoT9Ozj3t08OAUb45plLMdT04WX12BJXkeIAk8DTzqzevP5MxE4/FMpZg68Ak50Rl6HUc7NRJNwoNG9823ZLbj9aTR8loG79o4rKmIUf70smjItRMfYf1kkBm5TntfiqBjPMbgrfS6z1a2qy+LurNLfWpiaatz3UHhe+LLH0/yGT5rFchw+wM3hOFlzUr+Xv0g6QftMUQXCRz/tCD0kRM+lEJ1ZvpHWqDT45FWY7rDV6xdccx6kh7tcLsvQCetCNphy7PWhv9rUhoxHfAkbJHNzm0758Kcqo+apiIhkdB/7aDLPOgVPESBV/FpF6pHPQy+NK1eO9Hheqozn7rtpF+sTafAKf2rx7YkYLGB3+BwNRaUbGn+GMf1EK0g9rLHf4q8a0vzayEOgJLALE8N41BKMwqcVFDSoPWbR/HJ82vBLzZpXveqsBIblJhdCLVdUvGdBfa9J5tGPj3Vfl3YoPOZhBVBJDwuXLm8wv0ikn/pVhuSNf5WsJb2LTsXkBzzlwqYot2GW377LmPkn/qjfBvXDkWjaB/gVNnuocusD7LXNrXrHSbT/RRa3qwur2XxJxuF7e3ZKJW552IAtiqMds0Gf7McBIiizDYnPj5QVYM5RNHscAizDUh15l0mNKweYnhE5rPpvKd3Pst2Hkwb5SkD36ROfHzIQuUncDO16GiA4r9mVt+9pWrGkRkV9c+f8KSZJ6xDcVwEsfCEXWY2/pb7hmLDXpap3+t6hxIy0JBVa7nkkiIqqgwEZ/NIYlrslBuJfwaLRha4azfIIWDao1MzXG1hqQE8ClikSWIfc8GOKbNJOasGQyIHjoPpZNY9uIWzZVW8LEu+CLoaL1EdIhyE6McMiRmYkIcifL1wntksOqnOInGcKIpX1eOm+HzAZDOO4MJHU874s8q9oDXwLtNeL0U07NBt0a7fpiC1FW433AS0GrgNsFzkEIq/Sk7Es3aPz7nGkaWeZfFA+/VihWhAvk7aozg1v2S1cOtjSBUJVIbTHStHLFp0ApbLpm5g3KbC5vXqJSRArA9FOj+3Mds3ZsFVrVs+Nqt8ghApis0VVl0jiVZsVdfteUePh0LOfsZXqeKWYkd9WK1eFuS/tdvAczSMyTcxyCTbvIEVHo4HBmQFd3ho7jI1lKgBD8qn0eiQxe/T1i1D5VeyiSYd9LsYG1wuOdzg4rNljC+RiJVuYEG137xfMZKPvXD7+hF6lhFe7nVPz9Fqfue0GpwCYP0nQ4b5BmAkwtcRzhuFgUPxv/6iFuV/w6bcOdvm0yav6cbDXue91XRfvlOudCerWywBssi1YjEuqhr2+bwWy1SLb88/wYJrOivxw5wVlpYhGIduhR3GrVDp2+Kl1BfHToYnTH0okxkH+eYFWfzyoIOKvsLgFVtzSYbW1UaAukQydoOCex7nU6k9glS1WoRF0UfksiSgA3VQ300mdHyKZA3q/oEg4+cgOKoPQI7N8/tGt6Ruz35/WVERTF8FsCAiEL+HAGPXSkKojBgGyttUhddZOxxHGj5E+z2eNRDkDmoKffcUz8KmxIJkguyF+0YisPwaOrEiqClE96i5gL59HjuE0VEtBGFUPsUjVxrRKlh08ZvW49mnaMOvC4x3SCJPZPxurTwVKTnKYKkAXr60UpBSU9sE1M1iOi5/FZjLaT1Akrsy//K/6+IQR2yGWhXI9OzeRvzEx7Emd4I05mlIvXAQ2xYrit1kxLj5pkANYrR7ihuotc21TvXYsISLd6b1DBAMuxG436pM4FPy1wDRW0hTV9fr1FUHZqgViR6GVt6o/y0Yzucg8mBgqFhOl/ghsDOKjE0Xk3WCAzgFDPemUjaFNMv0+LCGx0ZUfdCtK9qPPeUnIcN45v3frq8uxaRFFS0PIaoH2XkEEhf4LovJOH0WFvaN/OMu+XcJPJa8M+gsdT95xSJIHjWvZ9K1R/tylMf97FORoGPS3y/o2VtecWuaLtCe9VVhIaGRyD24fyavJHSzXBiVEMjOFNIzY64EnNCRGo71bUBAIYtD4O+Ut5jxMr1R8QXMBaOdH0nAwta9pwKM4RMCQpah+RNwA5MqKJkoFwWFmz93y+KGIO9SwJslFBZmGrWXkOiRAo2lM0tkL1Kg3UqgWpDz54bVGPAkfeGPHow7TjK7B9QMue3a8DswRnT0Ksxex42kcFzbDrmHSo2BX4LYGs2nMsRTKkhi01sqxZ9mCRhDv5fgAhjFF7JziP6t8owHDJJckNSIcyrbbIVlA+ALVPsZHN2tupipr4e5w2P6iUP0SVGeopa2AqI1oUPuVJVPtNSpqN36uSIFFwDLrIg11+O1G75dohi9qr+KbVAaWTcCHFltzCywrjPPBWxOlpW9O2NsDQbYY9sad9AjQagxz5/N29Lf8kjA5VPZox5LBpyXlbEisEzqlM7xK0pvsisBCDfzRGrMsdJbQqaOiiVNmysTACEz1HvdtwpzXndsqEXHhnA6QVgYdSa1HHVSeo4UXlW5dMF4ZkDvJ2eXpuj+/zzuz/lVuV/ykZ5jBHuUcjRbAWbjNk56n4U/9SW1nnK+xHdxq5IfWa3Y0kmRBeR8NMCLSIpMf+48csICSoXy+/v4wuUwdYvENWS1IKPEV+qd0GJX0mROUCmaFCrszrh5YNN2JOI/45qEHtMaOtuDQsX85iOQm7GKVrBuahjVgbRILcoX4w09GwJRstBpCTbbxvOJnWbZL1j8XrkL+Imu5OYMd88o7UvKGpmqTzTSPMqUv/wQWvLsIUOaiW9sglVSi30BbXvH0ocm0hyWzkFicQcE/Ae51fn5kQDIh3/Zkx9+NQpuqMJajEkgZrqXExly3ZSl4CdBPFKwRIKlDvVNBKmqRBRjVuBBPm1orGA8Bu0lNKuNlXVXZrmsGzwdO0f1LKVolBJGpzCwIGGzpCEUxbqiyB+seh7+QuQrcgfvsodSWSLMa639ov46dHh5wGyT3LR/d9sAwomPd0PdT8smmbJD1W/wQCaNjoPb/oAh4mUzjhTwrw2UQjtEzPzBZzwqb4N4XYtwuUbZRd6YNUx3ALN3WUoURvz1l0bwmEYa04qrx5Jmv42Xf8ei+UbgztejPhHDir/EpHkdK7sD9jEq4wgSYy6kcFQIApdpp3jEbOEFwH2hwKAp4sLGhtWmcLbsoU/l/kKnMTIbKoEz2IBt5tV0XyicR35WCupYFFmseNPBLZjDs7Bt6YtTtjbcotmgnXzXN5LHC7QaBGPdT+16O5l+BgpZ+i/pcjagzV41jPz92sGeUm9n8OieQC5aXv8r4SkRNhdBgEfqvhVS898iBsMGVRX9Tt9umpmg+Hmefn09jmM50zZcCniBX5NwhJs3+FzzRfxPJK3hbnxwBZlcoNUHtaXGS/3tFZ+9Lv7VQdm4ZFVDgk9xaW5F9nHxFqrNXsQJmXeLWo7yns0A9a4XRNkzT3hHSOjSSgifuIkyfynHzL3odkIABKiQTKpgI2uJ76cQY9mKA3gU9cVk5kSzRzB70xG0JTbZcK85aIMpDiLOZ9rnV73Lpw85iMKiBU788XQJYx17iARuSaeA/qWtMK6DyjwFYDTmgMSOricW70rB86yLBOjLrB5tu6NEU0WrRqEra/7X9c4Zn/LkdM2pT6ssBV9wPGk8AfcVF+JUX1Be+DZ22Ihl0mxRNB+mLCUBEJu/e0quCkhwLIWQKmnrUcXGpgt+RX6kwVx29hYQozePakKWO04jsPx/kKxE4w3e8kvpzX09YjJcGpYv2QScNhyBYrT9PCjf7Fl0Qvoq3gQSzfI8mfFmHWMTufLpfypMH70Pa/a6esrEr2OrENXpqQoW8FWc+1teRJTKoGP5lf2H9Nrk1s1i4sRdA7PvzqLIc8qfkKC105EmdJVI41z6LNPvb0EG53FKfcaTagpFy+2jyEswC1+Z0GlwsmuLbDdQ97u9O+32ugLspoj1RlaZKRRRpKfKjCZk8dVoiWBoa5n5oorvuhyEIUXYDgyRyX9abinGyUOTcjg4QFibI4w4Itt9bSsbMTDdsaYvC/LXl99Wdt6MOqi9GiUVZX/S1jS+LfL8Bk/zsBGvjlZRrAIQfoGMOXPk1aqviO+Gg9knNQtVBDvrhm4+C5+L+IZLrf36NTn+QuKAMCWCWRNmvtCzgZPdGt/q1AISCTGEHgpfJqmiAESEsniUqHH/i6z5f+iyTeC1MYzMf8xB2wSlU9qi7LtIq3hL1UUMS9Z6lpZQBz8YwXN0ehxDzf/ZKQE97yp8olwA5cL/h4t4FvMoFwYpU3qGOR+aMgLHcJEK/7LJ6k3+TVR1M49OMKH7s56WVlZDt2iBGIVA95Az7fJ/N/tkxictiJSH8cvXZtOSXoMiPaHdtlrLhcXjDR8Le8YG/sN46sgxjwOyZmRHXlRbwIzXY/ykiWXj7c+1v5j1SvP2Zx9jF1MJs7qOBuaku8143u9HmR2SUYzBMQ8Faylmu/ul3gfiQkHUAI95cBHFX/apVZg5iUGLfpEKn3thapjrIFBTSlKlfUVL1yQqcOxRbxku8PFmj5y4WMnBbcr9xFmwzDSkD4oj2G2lrX4bMhuEzyU3/yCqQ4KNJSiN6QA/mOSnm1MB7sAaxIOv8EekI/6BSnzgl79yiNUa8fH7zUkvmOMacJmOI91gW30iBos2wiy6+GK4zoSKoQ8FSX1xwxvSJPjCHVMrRfDSsQqqSvWErgfrjiBu0Qld1U/5e2q/naYUCXUbbUSEbzv5FAdWMHVscawzOcLRQFTGFxdzkwXz/LGZbo5H+43nc9ZQqJoBeyiZovMmC/v7FArR7xGY5hsK5mW88X5C8te/QS6dg1URpq+DZIRHrGJCMhIIfB9r3Y1JZ9CJn4uNep5kfB6B5F23x5qnPLuvdjTUFstvASBzUFFQK6Mo3cTLPcr9G3z4ARlePTTWXk61jBwXEYi02bqKLD0drqg4Ev3Ky1HEDpuvyUowLe3/QyQz23TyT0KHDh7q8JBmnEJ6pqkWKr7xfmJLV/dWHtJnIkGgGidHiZZ9LG3y0LcG1S7asUx3Mgc45Ig8kkKmf3MMiDtdcIk6p/zmEOAX8rUFYLG8XCzU4tC6eTSituyVfNdMxFrfkQ0B4YXoleczeosq1sl4LxMptnlyS1yPXI2xn7sLBsquAIcu/ZhVUHYj8gWhN4PtkjVPHlk0eLzlFD2BIf8nTK+wz9jbWlorOZP/Yi3ACQLBcYk5kXgRcG8/KM8EyzAwOWIzLA0wLItrzZVZlVgAQiBhEemJDhq7muNDe4Uj+LJrAgxXaNQ1CF6y7LoyheRYLZgsuGU9m4nR0pNASQ+0r5c78zmIEFipU/XDIXyc3PXL0krfcN5CJKHdnSOOut7S2GGx73ONkSCjGUQE8tyJUENtk/dEPW03F93OeCQNrQdick41h7tPj+N5mcuZNbOglDtwLEvWxLvPg55Yj3zuFk4RzRVFQ4FRm5j4pZw+D22dytrzKV7A48/hARW/YqZ28i0lPTui3K1G9ismVLjHjDSY+xGVgd+jDoiRk0kZ12fAArP4wQky86j44VCQ62qRBeOicxZ6/LeOsSQEVBi9lrulJiu6kQHhSO0DXX3NcNpK3Hjq5Bn5Va3YcrEOz98jkQ+a40jdZvYD6ahvwS2/r5rdfQ/ncCdtSKqy1Xyvo3bYbDfQ4VncIJnrG2jos4QAKD4D86crng0RXJjbTBkCf4PJLFTZRp2vuRKOptW2nB0SF9W+vB/Zm32Nfd676YyjC7BnU+uOekxT85az76SaqoD6fNwQGTiDDThOoZdQG6WUC1CnIluCj4x56H6n7Y/9xY6KWfHe+6cQs+5jIhwiEkSZ/Pu8hXqyNooLa46DpRG79HY0MCTTMZxTcDb9lwTc1GKbS9dCFRDWIHwu7N1bb+aFLxS5ZWXMu1w8hWjYhQxi+UMHbfLHnnzzwXj0e+ZBa/eZEX1eJqAGumm/uHS5PVV6mSU5gQLMxxX6rh8SNvlzjj5XWsHj6dffHzP9r3AN9ghdhuK6MWBuDWFEk6qGyu0/992CcvcRgCNQwVCkGDxrS3Q3OaaIOQ6JjitHHsKLumPGcNJLau4QNzWHstZm/4z6y+EvUKNt4Q2Edgl58QBRk7Q6EFXIwbF6ccwn/tRxy/2zSQNxYkhzDtfXVGp0Kn7Ja8z1XrZBVMGWUxzUMeFHUn5YPZ84fuU+U2g0crBF0pRs2BCBpVxKlnjKd2TNRRrq9ss/EpJflN1bwzrtnH03OMbkqP9M2sZDCLRlIkT0a6XcOOwn2pThPLe66BvOAapB28IBD8jOOVX7I+woOVvCyQ6B2WMMTI8KlP9TsbzLvi2t584yJYn2h200uUJ5d/b2D+rvHHXCU/HCI1rPY0vx2GpuefQlnA0MZtqNSCsxDr2vMo31/w9PPDn23G3peTXARudhY6M7KbFQEnfRdV/Tf24Vz+Sc+LXiY2svMrlDCiwzwTTC/+HdAOpqB/fnQueci9r8ygWJ+nyOtWXYx1p3MpF5rT1H05OUuJ4iLQp7rM6KuKIAwKMkRuaUzzx+nVL4MjTzvzGqsE8rs5xr728jYNKbVC76oQLnsa3jFp8+j1UdzypHOHNrZNKzF+F5PYkT99+Fv9K8dZVmhP/XKpOnICXI1jo5UN6bmdU3b4ShNHpul9NqsAv2WobaujralHiYXK3SSA1yl019TMeEeXVcB4shbme3u3Ux/00RGzBhnv5a7Aez2H/FeWZZ+pFLCBp3k0Rz2iOssoH5fsJ6xWV28M6D4SWESjau2CoXwdxp0RKUKB/1akMdJUNFZdDS67FzNVXUW6xXl92oUSbKF3JrR9svTAaATdpVzHY+UbmG4W2puqg/c85SHkGD9JJq2fbmxwbfTZsJ8OFXlH/1JH02N3e/eepOgVP3uJC73p0E0qdYlEXXgeOZHIKy4S0zhucP0gORxbcCp9xFgg3fKLIeVjiqIodl4jJmQ6BAIvXo3JFjXn01RCl99CarKWShzEmHgq91nr6vg9D4Ya5Ip5cfovkqZrQbT+LwJCWyO4bMeh0t1bJMCuoOCLpErDm35Mk0iugfLlRXXeIRSkvG9bDVIELoPR6niguD8/hstJKrT7tt4ERN/xt3wV7WhJUdYzlUcBCHQa6JwF2ZP1G/+bZrm+UbXUCpM9lknsYv/P3WqplxQUdcfJ9pwsur9fQApsBvhs5scxB8DMAjb0xwH9r7dsoyuTHKNUQVK58M/5x6B7Lhxhn7DDyHvRQIGMdJ/exdchBv6Oa+DSDt+rWDG83IivWORmPmLAEkWg++b4a6RTMdzPrnGrjGY/pDoY8u3iIF1wpnRyNyKyfYawFLW4Vuq8AsD2LM0K0fB05upxGuy81DRyequerbh/jmnxJDLf6g25XHOUvWvwQpHCLIN9H3NCoPJ2OwkiYGXQs0flwkb1RCrGGUSF9qqtTbsSyGfsyB+26UC8N+1E/evTA8KuNZeReupJHDq3Q8ZHvEexiqNcfJ7wEJ5l5lm5QGGwpzlqXXyl+tIxn44e9TWxBiDOGG5Xctl26vN+h6tMEg2sKlgpZmT5+6IAgyq+U0TxXuT0mQX0tkCQjzJppG3n3e7tmgHL9T60JGDj/irrxSVbdrlNK3mg2z7WVU8YGcJTe/gPS3JL//oEpJBDA9Oky4Ila6N+Lazq908B3OX9PSYn/UNYqaLAQUZzm0ajL1EUn52J/YulW1C52ApqQz6i2dxNzWuLtY+YJmNt2Fxv8OMwL/xDx4lO3uDurj2LV0i3o9dwwsI/DuBkQJC2kqwtTU35qNXfYYhTrnUCoOQDo/A9A8sH58haza5Neqe/CrnkJ8Iy+CFm1EeoHdySf/SUvLNpv9aLt2ILEOgG2ggtKJIE4vtYBDi2zUnwAAXSshVJGfkPeIw+zqeKIsfd0qfEtVkN22ExjeV0LpcraRfYBfcs/lthcV9qp5wI+0/vSXgzqvYyncwoxz7ntArRClWD3b4pOdI1eCVT5fkBtoZerXR8dhBBQswIED2INquitJzrfICBUkXjTthK/G0LsNCJElrkyFMBuYJg3Q15E0TeknInocjBTmQf22/LLsw+XQQKOd7y9A6A4WJ6ycPD3kz2qlUvSP06FpSW0B+mjMHmUO3BnyN6h3kdNDu3J0mrHX9nJQBPnQM+cfJ+07pEBup7wVBc0hyuSQCHdGvjWQNhihqbBiuk1AGdVa/Zoslnal1jauW4/TdyU3Cmxugu5csfgIFSvpmDKFU+hkmib2FJ1g2PZvxz5050fxl1TqxClrUyjbXHy1wuM1K60BFDxlqXgTFnH6KynDPPClv2q7HwMv+EdfOT2GI+25a8uLQsr4chOEgnHWc9wI0tDZzCXo5s/w7Yl1TiZeW/G7gCQSKdx0xvdhoqGuRWpAn3lZO+ezcnKDN59iqmFwgDUxJDCeAk+0CU86ZrNQHgHFnPpxzsmO3GwTu04wRfTnK1esplkaJAuhQu8MyK4NnBRGtUaE+0vUj90ka7nS2cVJHiQAs31lqCUmBX9v1aHVTHyNZ9j2UWGCo8XnyuDRUePvVjhJbdds23KdknNnUtuuMsjPIr7PCKcaDUKcDh1mODqC4eUkMqXMtisy7hFmD1aUSPW57JaViInJip3yRM5TUU9MmVEtxYoz9oWYWC2M3LdSMLVyiW5Aw2wjkvyU9fp00g/NCRppk6qoIgPvmB++lC/bDKlYJbd9QKI1VI1lkqUUHZFimsAtES1/rsSmYV5VLGL1fvvXFUYaWKwWoS2aBltsQ6G/tLsz2aj4i/B57Ws9RhXKJobP+x3CcaT4yb1cLnRbpVz2Z/P0aDcq3ecV872GjpVzMRAO+k6ptzVhPvC20xQJsXjYsBPYkKN8mUb6MyqtIqDfG/z/OcvWyFOsKvoWQ0Th/JdjOYO8iEHHdAleiKeZuapYHJ0263ZnKGqBM3ylnXd8O+UAO8x+osPjIdbGKcwcmruG4mM7susVAmSGch1gsgTq9eMj34ksPi6JdqLApunt9HhVR74a7lEHD8rHsck4UjBqEOGf3II39zN6eff6h3eqzi2/L9UcpfD8IGW35YiQ/hsngutPA9OKRpJDZyb8UjSOek63PuhUm2eOlWC/CIvDtaUxFd51slmciMJqY/SnzOS2rZwzWHrobH06wtA73iFbUhvvT29nj5oh+bir0ApTIYh9fByhwdfv9v1IUJKZN1EH1J9MeeGO7Tvl3fR7T5imTQEdZU3R1WAtyUyjOfjLvXMguiBpJtzgjDVBKiU0gp6CW0Hcm5UAYZv+cHOJ4UWlmaCgu645zgDdLhFh0FL+vlbh1ysua11i9ACKkhuLWofascErFTnbq2HDyJ6sdFyrMrsv01FacKD3U5aH65bkrblebVEwOvGh+jwA8BzmwQ/xc/sZ/zt/cN3JrUHTrTFTFdRoY+LL/JpvrnyTda+MOnmItzROt2Qc8gvwFQ8JGLL2nLDV2egWV6j6nuZ0gsJE+6kO8HA+gAYzgYyblrn0LLucMN8C0e05iVXG9gZiYUnEyYnlv8KcRftwemC33+tjY1UPeJWYJwXmLguxo6qteBk2jJiUpOaE0ctiTCRbJdRlUeqYVeI+voFP1bRtsbdxgU1uodsM85e3tVZtKaC5AmBf3nvG1zyYSgXHMKUq40kcr07rRzLC0Whc1xvzrNKf9bHtBmnMsyi/FxojS608d08+j8TOjAZx1A5/DC+uab1R95fILB8VIGE7lZKnEjM+EKH+kqnSpRG4E+4jD9J6U5N8W8bHttMmyXXfWWnJlBNo03ef9PptSceO9bqrC8pJHbgglq7ba/Fy3LOsjGv8DWzYlRaO/LLL7SLoGAyx600at2Cq6BEm7l8ikQQqRXVk3FQ4zAb5t9RGIbRGpdOs0tAJ0xDpLiCXEibyirjhCrVtwsRbmD1mHzM/4KNn/C7roq8aO7veF+btPQhUovMn9J9C/9PjFEDeIcsJ/AWdw783LjWfWSIi41dR9MvSNydVLYr5U6lXLBjJKHNITOe84M+FWbE2Z7OyIaocgaY5VKGiww9jGH6ospDx0aXW0FpHTTjej5exDQDlWKBE6Jknraf3xCTjQifIa9dQ9qFQk7F6eIuJxpLbWqVslHBqtqiIfL4QnFhzJBE0UAi1Bd3o+7fBAZ1+GAUZvtbQ6+bGyCBhYNG8aRgcxwn3xyRsjgEpSxBje6Wpk7g8rSx9IjzNe9q29zEp9L7CsBYpHurbBaonnFqV23ZMUdYxqM85Cl15+1zE+JwSGbEzBrB+kzOTtITYhnGXaJGPZKYm+sa30ibQiQfokJk/7L9DEssaGjNsDaXMg8hZujEO95RRbJV2KPEOSDHTPjMC+FwpQSAUKJBzuKQsqzdiaBoSYhJsAH4lgDMLQYIFoIpkFng2HcrIPR32afVwKA81mBJwzvwY5nq1ACGZ42noOvRBINIbVSdOshadJvP+Y/ON4p0Srv7MEdxgHguFsSaDerZx8267sPcUppTtGzqTRICHG+GdKlNYZLnt0oK0Fh/xyhrcITVBObJdDbB9WSSkDUVf5NFmG30Pvkp+H4BEZ0edF8qiBxHWUpleKM+zGdA2og/gJFUVVQI7gUqpLnHuQZMUCV+IISYB+Iyy51Z0TkbORXkIRpKecooyePvv71FybT+jYLna025THxm86/+IyYChqZkwKme1XuBVC+pPMvMrcKZJauDFhHi2Mv1Xbb3Wg4HKFDlmPFIdepXVQqVLy86MRNqumqcIDuqD1HIJNADqzwUEKde/XP8QTDJ2d9OqtZdWxVdunNfkS9EhjEB9b45TgHBvmSz4VRiZ9SSK9k8+k+t8YMmfgcoVYXq5Rh1N6eF9pIKCou38Zi0A/cV0XoHEiZMp33259ZeLRz80Wy1mSuG7LNMArPe8sq6izsoTsbY9V/ctgTDFc76YDNR86mp/RMv+gBZVXK3loZ0G1/rvyR+fGix7SdY0UcLgrDw0QEPlb6/O1RU0c3FbxxOKGcFrvepCJXWbmGAiDygn3xrzRMqJkrinQ7yNeDDH4eDkJxyvIVyFNn6iIpfKCadrB4GBC7b3TTIPVnkAtwrIyxd9bGiFxrvwmM5UizZKAqnhkC5vgKcd9BJxLfkfEXTZI3/49VCn34haDH1UgZ5um5eY9n8RS2Lu39R43COOIx/vp3Mlt+uTGiT8yBIzKHP6bV9G9bqf60Z0+lwXVPvrs/N7khIWvuTvf4FpvhzB9NRusYU0/Naib1O0UyfhrirsFxIhaUoRz3c0uNJMbQ0q6kZ51wiThZ8p9a8iZPiHMYVd7x6aMh2FP/l7zqRBBkKsRITAAcKV6lQQTSYwcnr89HvfVwbSAjZR+8b4r7lCWKVK31qCFnAzlv1oQmgmU5kUZTEncxbyeMpO/yGwf9+Bi4z++dCt1R2OETw4N73lg/fdqqp6vFZYvwasp05Pdy5DhqdAm1+b8sdJ8wuW/RD+DR39CldS1vVGNI/i6ltErDb63bbKo8mR3GO998icyP33I4U4lIsnOArahqCzWRYWg81gJZmbr2PFbOgOEK/U42NscVPIger24frG7ghzasY4cD4fY6vMrgch9hFVh9R0+ou7a/SVGWE7EBV9MkLYKBhUhFJ5lrgft/qsC/ivQ6fLrxNKPNxp8pvlFxjCZLqTBA7hjqTFsfO5pu6WJUzyTHOTYZIbO57PSCMMO1pb0BYCy+6PNY3AX1wa7M62lXHwddGJgVKGjgfZaAOLIhZu3v0Q4TPLYUis1AhPi8xp8enWCsLZh2lXPmjfgSS1jnceZ/vxgZH8utkzj1C1cWI64TQ5fd8Ecz/R4dub7/agnuQmmo7wC0JDAJ3eHsHKKlOD3G0qGq2+lkuzBDqJBv8hXRRprTcVMmERdXROvMBggNe+x2jhDklILenKzZdUs9r0SnqtQYhfEbLqC/KsZucwm7Sw1xovv7liIh2qRwlrB1xxCaNec6bi4WHErCWyDgXi4vx2xF/uL6HAfgUsb9c3YTUgP5wZ5Ri1vyBrfFeXhvIoKTEELicuow0CltfFHAfI4Xw5CiBj344JIyK1K4OA8NEl1UEXUOZEwYZQ1RcoLTGZ1Xo5cOZ3LBmif9pT/MclIVfFk6tJsanoPyY5/k949Vy3PJYV3A5vpwYODslXPab3Z8eIRjIvAZAbRHoDImfsyPnWgHNETz1inzfHBbVNs3EUdWOo4Ub0QOzpmflfXhJRVgJnPNCi4ISz3lkYGMq1ZZ8AjJI+V/1uwsSzL9avzUKE3p2W3dxGMWL3aSfVK1n6Ir4GmLpiy69ctYlpsG4M/biz+1kI4MMz0thCLW8A6B5cGJpcAx26pX9wa0Ah6mP28oij618s0X3IwS36KEyqsyYvBcRot1SvQNJvuC6yyq/rMcmFLLAAUzCtCT7BnHx8httOSD4ycyBUs/hK24KJo7WZR4QVE6BsmmuUGoejfzj+SWEQdRaEOFCX3wS8xxkmlT3IlKAR4S/GYRHhFac7NT6o2Y2TUal2ER9WjGxWtXMeE0+Gww81dlcJSpefEqWvZk0TWL5iNTjJC25R+c5F8eNpMh+/Ok74V5AG4GqD7xq/j+7c5SqbF7cRD3hGVsCR+5OtX9GyVxOy+NEaN2yrkPpYgrl/eclgJ/hmmazgVqSSzWH5bYp/gocKmXXkgL1FziATFceqZiUBvRz5k7OmcespWxC0C0bHPmcFAewRfJCD13U6Ij59bfQ+Yj7HssLRZfT7yvpF6DeBDEB+zDoUSnoOu8S1KqrUFpfYlPlfAw0KtuFwdkxklEVEiLQxAOTCadbaX5aBRMgo3NUsZ2CCebyI1RUHr0sN2BFkUqqOI7YEsp5irHlNtrZ4sG5bD7aLLyQ5Cj17p30BeXmpP8lr+8mzuTwxlnaK+xO4h61urQmYT7i79Xby3JVnXHNJ/D4eVqSd4HAKzSswrSeaRAKzkO6yocJbKxmDe11s/7rI8FLYZ0BkfUL3Z6Hl1LE8mDkYxewzDCr7OLKnk6cv2lNBxamc1bTWuRKRvxuJk4RnsjPjr9UWJL+oL3/SkpMCRxfwDfRm4v7ialqJWLQ3jb+9u/OgaMYpK1fMFfycJKRRKh/iBK6B71tmPnbIn2xpUvm74ByVm5KGbCS/28ahO8m2A+kmvqdV3VgFA9Pz97wEBz2F7yqxehX3yPa3igxEIRbf9SYLm0T6UZ0uMFIm32GHk+jDx55GYKwaEUaQFU+OFnWs3ypNF0ePPlB/7CuM8keZrYA/9vjKRnSz/TPdiUfdpYuY5WMfKkzBO5OJ7A4WLaO2SzaPiZf/d7UuW52reBHkrDOKOSHeljMaTUnh0mKghD9F2dcRJ5kMD4SKs5ph2h4T8Ghchgebfn1C9pejMYy9lxT9yVgW0ziVzGa8S5MNAj7qrcXaoiSZWPzuk/RWmjNL79JTu2kr38Ykqe3zjFjhFB60I1BQuJS4HibI5glDCfrSZCtL3eDpBgOoCxxMeQfwegPgt7FTY4SRQPR2DHLgPO/4JqLLPQafdAPLOw1QRQVfJty+cPi6mmRbRwDTH/+tbzRzgnlkf4zT1tGPQNTkqx96ugo3OCz/3PhgMD8638I+bYCXFdqIa1iMT1XZevd9E48wElzuRjRIKbBpSt3ty8Ploxcz2kB1lpYlw6Wi9fRJCNiIqQyMsRdy9QZwUWZPEGfQ9Lo3bVKucBFSNWSuXCTizg4W+dFQVXw+cWdRLtm5cUiCzEQQr2tZB2K0ZbJEjqrPKs8U6Em4HDeYdC+EEgH0YtFHK418y98PSubP/l00nmi8NJLcLcnIgsFX49yGZ6p07CwwcYrbNnrkKBj/5eMLvreZlSEduYHipUM5H7G2KqP3J5Ltrww53FLiIdrMuYzIiLM7sKkwdqsUbOi1iZ1vwJC0cuYmw6SdzzB34Hr7sO9I7TPiG5PX4qvRDCQD/hub2onXSgN0RaV6ixRw8398Jkuxs3pIcdiIuVLHAkxuhSjtyuer+TifsGii6ya8LaYwU69hvj8qBykN/hJSrY5JTs8pBLJLBNMOubRQMdG5XF5d+tjAadYPwGCY+dcEPC7DNNNbhjIZs1NRRm1+hIXVIpT3OwowPFPgSqyggdHSiQG1Pqa1e31NoDF9SUOPE4cf0hqbf6Wlae5gLSCYHBg+og2LFbzN1yITkgfCQFoISvPmPwLHk+wXOoSmh74v0J08nqsWgzPo0/yfa6RUdAgpp0KOyaQsi6laZgORh85QBt57Kq8K//tgkDcngtcyyIv+yksiG2N8bj34+0A9vkW+CQzrX5ak5Z4ApEnaRXPuQU6RgbTYsMsUHpAevcDK3RxA55n+Sdrle+l5qw+mW0qPh9CVqp/QVKd4Ris/nl88xNviKuGaqisp9mzv3oI0KU3QaVgqbUI63squajBxvvqlRo2htIbhmU5SSBrgdoZyer2aAncvfPClzt28bfnN2FuJ3gdDMiIkxQcsdbFxBjzsTmkrQw/+/daSy0m0V8baWEu2hH0277JDddIY9ArHkxx/+vVohfJa1ejrrwwrW4s7r2ERpkyhnP3TlkyHDNs9Ti8oImXdwAC9VkV3bbCKgLcvTSrA42nVc2VCGNCu26oQFRmu+gKojzYacV/FybikF9+f1CAtgogMZo7iPvYf4X2Vr3w6pMdn7Bg4WK8tKfV/KWYqF0/VEqWoF3iKmkulOXJB1nlPCIuz3R46PCUErEigfb7bfLtnpzVDqVkdylAAtDlNcxkseYKjHNaH/gRvPDKFkskv7XxNvDCHhd3NABXfhZQXUX/yVZu1OI1idkSPCRjemJx0WIqnNU28lV8AlH+PYihiIL+5exls5khEmuk22dxpyJ6CcrOfs1anMnBwhY/UaAJqXfmxKp0dJOEB3FLXjcZOrAZKRo4mWySAKfVievErr9MopxCOdRbiOh6a+8WpvmZKrQSMsJicQ9kcEKX5nh9yJku3TCb+QobHBq9GVZr2cKQaYWPJWkOCrRfjVG3GsjKFOHk5pKa1cMR2hCxL9uKpBT8i/2b3xQ1srgLuuijpUy02Yc8c3Gsg1eEA0wlAkqQKHJaHq0vSEspuLR/ikqBX0/8tJWOmVJ9YPz8Y1/mL+mWkpr808ZNxLQlKNfQCEO58aATIBDblj6wZvNayaFoT7uRnsd6W+HBh+oM2PshF7YFbSHUPqOhTvwrTTKjdU/YgRHKkDlB7lIovsEsBg+Wlx53yej53PIq0CLjURSB9IzQDAnx97uUi566VfcS3AQK0ZeUYJFnzY0r26O6h6nioi/Hft2+bBMq27L6xgwJWyU6AgSHkZftif5YgaK5jACIFjq+U4istSo4h5uaQrS6UlmzXJaIsqkfbtr2rjfN6MEW8631AM8/QNKJIlqyrg6ILWpGh0Qd1ZPQgxTZINXE1E/mRQ22f0ad2tKrFaoiQjw4pWcb8lLCER34tvYzcSZsrhHpD0CJ1PVaLkbfeYD0m5dO1N0JuNeEG22GysoPHu+AXulh/9fjRlm8IVWhhZrLp6RP11kHaVH6JED3w1PHKU6YD+NeS+r6nPtSQNp9lnflvQEWJa0biDNIA42pIdsgZUaHT0zTwP3R4lOBd112Q31fK13yfp5Wmdq9OqSTlh12Onp8+/IpsMDs1ql4gqzZ2liQWaKn+W9qFg4TioYMM2KwG3P9RWxAk+J8yj4xwMcqcg/hPWFhpfP7KuUooqIjmnpRAkHJRbRFDmzPAD4ob2a7Z2VdQgDrT+IvGOjo5o29rPN/P+/VRbN9Fz/hufxvgF1ZpVjA1cZ7Q7W/hA7ugLYjxN4JihR2mi3UtKr0O2oK8J0I1BkKLQ1Dbz6twyOu9Uf9ShPvcjla3TaGRZtxz6SG6JyANK82p7xCdlrGZGMN8PyJvwma9in/nhaSs/qVj3Tg/g0Y0InbC1ie9qMdTTOmL7frqRSTsb22imGBspKtthlZZWHVtzHwUIfpYpe05p6mCyVjiDrZhfPOIh0cT+4m44bDvYKguFqfy3JbVmZxUcKQBXfzPHZNScjfGEkAjL5UVcQVLG7ssIKw3VbCVFiAqQP8PGzYiSRNVMfUywoUS1FO++Kqc36gnkBG/gzV1j5idE8/yJ0bu0wRUfP1knfZC16Y6HECF0Oq2SBzgyXGfv78ZnUIEz8ZZ2Rc3sVPBMWA3nqfVMMLBoq0R5fifID6wA0cRi5ND3m4XQr9/qs6CK9EBidCfGmclE0uviZROPTbjmmEkIN74iNDm4gckxEvfdk86+x5gY5W3j6v80nguE3cVQ+vEu8ZCmdJnLiuMgwkdtFq9M1UE9QWkp3hm7OdYhyvTLSLSc4L1emywFWlybRVzTYCSL7YkjXQmWxDUWtFMbh+xR4/vh6eXVdJwGI5gByBmVjQvQfP5L46HuXgWKNeip0qYcnvowAbDoNzskP+H6JKmMpkPDZ2CgWKv7Sj+EaUnp9VQnTmHAdi5qBiKSTnDWSJbV1cqabEt5SBL0zTjJPcM4x2HOfjk/IPAQcsFnvctNvQmN1J5jTQBhBmoN3PKGB6C728gYoWx5mB+jraaZ6hY703qtf3raSEXA/taRtC2YflFUjbpZwSgrUAIDbCpaJmIhYt4sg1lk3I+8TurjrfMohtMswZE6PiYqgAQnj3vqJGDzLIO/yRAs/msy+HjHAgt0r2m2mWhU7vgbRgWDtYzzFzOZVpHDD8kbXdqBtkwi/JCw9n9DORx6Kc37ruKwjoke1/iHR/MOsbCcTEyibyrZa0jTE9veqz75YmYwpMAWLVmqMHpQLBgDl+85X3OcaoAvkGvcfBk57+64ZTO8T94/yBOKhiXevVCqfb7S4i2KEFlhK7j2H3bNtt18x+IwaKi9fVLWQ+U7wnzO4ET4b6XCYz5HHrKz2VbaHGvLSM+D8YHkNXtY9UlzS/Hb1i0G9iStC35SbbFyOFmMU2RjIOdWLHlJgCWbYt7d3mmHtn1B3+pauF86dHPDD3ryVNVPl4oSWG/ZfiS0A7XNhHlCEj+K41ZjlvuONqGVBpwPICSEdkZz0Elya3DKmqPjmNcLhsC/oyl14Dh1fqZWobLhERGGS2yXkrBj2gCOdZIpCv149oVVhl5j6Or1fflctSsxTWYoDPZy2N1/s3gi1HjhqVZaDK1lYwYpX6ET8GBcFqjapeYnC6HyiqgH0lc3f+ltdZs3Ds2Ztu1W/Y6ZTOzHLTufgDJwKguEzYq4jw9G2XhMtz1rXviKUM4ewiokIBMBrTGL5O8HCwNhVZJSzIUu0Cb6Zv2uYgZIyVZWM9PIWTM2i5XwAwAlXluv64DJL9CROadwgYaMXhtuKeuFLuTE+WnKOge0vNsJJuhWgizdVHKURBngYZQ8NHhtcoDYS5L5wY9Ao3SJA6M+j0r56vqRBAFUB74HddARek6YZeqtWK2mwppkZYj9vZUxVrBTdtndGym61bpt4cRFSOpz0qkMhmAwVd2RXztQE1B0fuN7X5C5bYpuincldTK0bWYtkXPX/dmWb4DwAn2Kr0B4NAs0xLAerK7Uy2soFAzpAxmxLcHZ7ZPkFlEDSW0NWdlJOGqXeUPrFN3vfakNlOiNwKHs6HAAIWYOxSVUV12tVpox6UDO1/mwJo9ceErFKsKZwgY/4V1j2qFQsv+Z3kHbDLj9xH4dLVPe5YHSVBxTzGwCuHdvn6wl/j9GY59bEF/YRvZfbU3EDk/k88be7MWiv3BWDJ4TZnK84DqBIsxH/JpwMvb1mG5B075j+zj+D74dD1rg/c1lBAVby8hrOWK5wqCvAYa34PHZw+i3731s8yM89BRrASAWM/BSC+ZmVtlyp65/NqOg+wrnZrfr5K+ziC5B1LENjLgcJAGaMhr1RQXGQhwObfT3M6jKBxV9lhWZ6Uy1KrQGueQHOR6MUAXfhX1lGLaDq6/vbP6xiCS5/gOOufZO16GiZsVHLOyfYGWAorpVeZGxLaQnf+F/czMWgoh3japHrD+4flw2jDRzbHj6x78+QZFHdix97UpFigbXmFUGCg6FaQOCkMHTuBu/+iS8+0FPhos6c33lACYon7X3hu0IwUgLwfpVnD5R9++nz3LNw3cIRSC3KQV7bpSuhpxQ+vFUvuQHsIvnay2BmIu5aDwf082LQed7I3LCYM2BTffYZQ7jLiyaar1qsKVoMD6V0+L8Avl2hhUQS8PEuEWRSRrYeoKoag8wHuB3nE7jHKVBENttIzw6ecVUY3fyyK0meMZbDtvadwUaJR2J84DoFyqIwXW2QXJS5bnY8ANF1sQmvxX5mRqqmUC/sUYTAFadjcSjCA+rw09M7+VhGV83MuXgeYJcnchk3tdxh7BlBnz92nmeBKMXXwAb+U7IJ9HXt2MSOCCLYzYiDUEGfX28C8xRMvUDfpM159XGaCitXLMvTHZPbDWgG2qZeJg2rLoqxL/Ywq91nmW4Sg1vqTfFyESTzFmfOeaXEaKve0K/nWM57inswREWGO9kdsq+Pv4r3g5PXyj281D8wB3G/x+jBk5ga2rd42p1MrWyzGAnqOZs0lNIWP8OI6LA/6pBh3ppkJ/gi8sm99D7clmqEptVPeXgIK73CDBRwKXBUI0CLNoYZMcMz8/vDdT/zZPQunfJn13OQDGxxazjXClVe24kA/K7fCFU2SVrRVQW/Si3frrNuK649mGFDvXIC6X5Ci8rrFftLIe41lwed26lCb/kJnpAXrVSAT2u7d2nIHJt0MWgn+cE8t1E7DUphw3OKpUYhnJkWntPtAHsGY2943gc+nkcmoMjjwP6mtmZwu63nIiwFvANxvNNy/aNcvr+icYw9zRD6elyGuDqfosqZPG2btj3iQhu9pYuMQIAJOe/b8WfPxzDD28Wsl48gO+/iXjd54pNp4K//PYH0sWqnnieXmfGv0Wq2lYOUx5rP35bZsFBhqFd3hkMjhH0P1WE71rWpulwPHIYSGl/0R53+99mxXyLCnj/8jniTs63AvXoGTkcUI0XsbkFoSiNz3xgse2L6oLiHN3NkMiKOU2YXf9AVXnr+hbgNYpkXqbyXpgoCQOHYICGmSqrwHNWPY2WXWsKUvaB+Ywv8uwE/2p+dc2lX2LVxeQiNTfSeexc9v4sMqNsClxNiD4NRW6mS9nZkrggb9WnZw/Hd2Vuaj2FzsebRT7YoaL/+IZd/arViFQACpU3PPUzVOOUVP/DN9mVz7EvN03kIj5UwBikwB0Jevmt6oWwUuGFsG3sCaVmkcencp09DoNsOAQQGZY1wCX/0BPX1RA+t7iHcGCYEI9ZQqO0GaYVQV5h89jXtI5huAM7Fm0SeulGZZtxhiYmirsHX/eU13HqJLwKk0Tc79x4u+O6ShEbm6wwVCSGTIZCg+minO3ncFSCnvLkb3QTNn37IRaWlU5Hpw9oUGjPkTO8mv7wgzgNZmH0uDOjb1n7zTXDA/ypB9VabkRChkXBZfg5kdxhZPn1TD322s/ZMqD4UcKgCImOW4fIi2F1UNLL6L3OF/PmACQwAaZAxOtVuxJmrH1VeuAnvetryz8u7ok9jLk8/ta4IElI7g1jagTUBcs6x/Jz7U2f0CdDVUoDi18/NhuKcaAuS+4g+69j9I70T5gmEqQknPz2/Q4t3mJTA0+fmAnC0nP76QCzm3kY6yZhfSlsA2RKuAuysUE9Bh2Yq7MXw2MvN1Tv7mk3IlKljxdA7QEfVI+vOi2EIoCPrJp5JRJZxgehRVbvS4p4XveZjejQhWDLHokA1Z+fZ5kwRZMDG1aVIYYzs73Ti/zeptWqwY2gHe/0PLt7l4sTWW2yTkuDUKxt/a+0aXb08wj8E2RPJkTB/aKg4zLc3NFt1X6eN1xQt8BL4T1+7gw09K4p/SCt2qQCqMvd6oHjaSx2W2CGi+jbLaVmiR60zCIyDR/RCRKu9yday/jEtiISBcJmWHb1p7rikJwigT78xuFlfjmN+EpunQLwHABKrhVIwRMtwgKPosavJGydLpVHMw1XfiHqSP6dX8oEFRBkvk2BihkJiKbcbo+Q/0p2gq0BBNxYw4/NUSDJONv7jiEUO9pgSn5uFeBzAAfX8++V/1Wi0IDPusdOdoUGIM0oi6l+hUKvM73k3FUd/5O+thE7ty7QER0K/YOBomNTWDvxImqG0xZxRynhifS49G+hRCM8peHPcXh/53IKWF1aEx/3uaOn1EqR/tEJ6RRJLbBZs15InO1hKRjncNtNlHajGmbwE2HrwBjKXkIDIero2V6+3m/SEBdY7W1DQDFxac0+YbgeJJH+XvofEpt7nSvDBl5iSJbngUo/PXLyPf94bAiOFhZEOsbDW3S7rLKL0fGrrMdPgQ9tE65zwGfMVRC60+XDE5q4Zh1BvKPnHzlYfDdmyExYBRhCIficuF19S5xfVHlbxrVcoqni5J007+xdHPQr3xT5i11e63rs4ANlkkojRSe6N8DRGrvX6ADr0jBXtfeAd2gF16tLLkfYTsm8IkP6KkdlpTerlTK3+IVnZzuNtidEAWMChyh32DcRggluBiu0I9fchFQuCc4qA7J0LROt74RD/E/AuY0kWIBnrrTaOtSwvfLWVOsfkS/VTw1UOxFehDqmpAKB3jWMEXsgvXaHtPpS/UyjNs+xK3QpZX0mxSBdZur0nBnhB9giridjwzq/i96wh8q9SyplsaoIXsyqQ3ugZSgDusT/9DHLKEJABg/DgQivGvtLd/BUgGquCeNYmpZ7mOmWNzkWGC8FvITgpQ9iGAMjJThW+5XldfjbSM3BOEI0rYBbEp8stwVmY+s2uO5YSE5PAazaCnYrAbsEQRIQRRuGQkWKQUKthAJfKJOi6Ue0MlDP8osw/zGaczPynAQHFE/8IMJcV25mrQwB5YUBB/C4KdtjwekqOD1JeJ3SgOJoxLhrWu0RzAUaniFgSLIN6ZVaVtswZP++Jm+ZhNmAKGmGhWI+BRF0NWnfLLwRoBIu9YS0LGc1Et0/LM8TLT02B/56qcy+75MR2Ii5RY+AN9pMfCsPrwVlX9cjjAHklnh18pDQZp4PkM+bzCeTA67Tkg9RozUklNSLlDSqQEHYY22CnMdXdTxI0lTlGdr9XbtGbcbBVHaKmd6GmUfxUymQrjcoAlMLbR8OAHnHiCFFK690/OmhpDBRc9DnqjqV4RV++iPHZd9gCftzBgNx9XXNZTpKEsMPbDLak4m6BNO0jmrfwp2GoOTKp7Nja5IgABNs2guoX+kkZwmPPCdTIE7kUVlWCFV5MMw20NCXCgo+H5pA3MSiHg5mOcR9rfx2jDjvw+sYjGh8/RAkQog2XigYT8IdJqcTtOWLemx4nteQSxoNUkBfaUzHHuDVlvGWwKOnLy8I4r5KSINv74YRLYD3MU/dt9+Kav8E13zy+cCXAOHsfgrWWegHlTs6TQoFHIQcOMJv+Jo7X33e9ybKHQRm/qBr7zHUy7t19t8BoFCbSrbNMESQuKUPVRy8OB4TzTuOprWtQyd13ZjISH/0PjOz8oZb1oWEmcBtJNDa257BfDalN2d11pHdIJqJ8lpCe/7b0xg9jujoqpQ9J5yPfCZUDyXhtVHKEHLXqdgZL2KqQJcdfQySftns6nonGCAwwUCeEOidA9E67h+KREqNoebS+s9dCTDRhU0zMABYjM0vw4CUoRy/yC2Te7O39PJt/bm/qNPzsluRt1nHUbQvoVN+Ayq7aMcSuBNfaO+NWXiAdKEIySf1ikYp4Bgbz3EaIZFeuTeW1rnkbmGRhpr81UFYGvRKldWo552gCL6NuhO/JAJy+troNusIj57GKDuq/3lsxzGhp7lVRndy51pOTOgzAJtsD6OVnlRXdzKc1nUEtUIPhHU1P1sAuxNbvTctU1C80cpDeKVYu31jwgk3N+uynpV3k+GMw5SH09wS8tzLPxJg0obz/B+fr/Bx8KyRICSB2NhHCicXHBeKA9Fpgp8QB96bIM+MQMtaXkEFGuMpePcSDi8SIX0qWU34zPMjElgwS8I5wrKdpWAkptnjYu71hBCMc+KtRIjotaUKYftj0mLPeqWaExy/DLZc5oO5RAzTPuO1LvdEKd6DA131E4D2PzTTbKnRCIOQ5eON1sSPrpDQKEPARVrcRwrDf2LrjsHaJS1xM8JmZLYRpsXZIhquqmwBfvSSn0U+ngM4x2LHbMPVugfVTkV64pb+odUtiAum0RLSsjsCyhZZSf7U8cbaydzYn+3/B0DkYwPpF5eEpGPaEKTIVZTY07mcVTrQdE9eIj9oGsenv2Wyj1qaWFtvX/pUdj9lZJvcM+aNN2jJB9pZqeVUgkD4LIzCeixW20ewgevKN1EU5I8MBFah3GeRahSfFXDY52vPSFNy7PR9FWIjaSlePVzZBTSYiwNST/nNPXpfG7rlzookmBwgEm9KYocwLUBjfUE3ai21jzbn6UEXpa2uUZF8gSNJAPqc+hFRzoKzBD/GaxvWHx8lo/rKRczwKCR3J+q3wCTtkVO+PwUrF8x/QAir/DFKQ125Gye1jF8A2ha7JgJTe6JBHL8HQAMqMu+cBF2DuNtOPdZJfE7esLqH1TPVoGYtIA9Sdvi4L+h8eBvXAHQVRVat6wFbh4DXcX7MaPlwPD8LMTp6wsnDt9oMAYFPs8g5veMZj8arPMdSydv6+94pioLzcOc+BJuC6pOCa/x4A9j/G1mdBsvZVWawH93yBdBAk5Pgw0imHYxOXTvojh0L2ajVKy8DFt9C/JNPu75H5odEp8IImv2ZS0pPw/lasS4zHXJX8HhcV88cQCyYpOxc9NldULCy/Gr50G1h8X+P16Kuf4/qh6ZtLq8dfZNT71Sjdj05HQkgd8rhFBBxsjfBkFin0kAK5yX6JK8PdYU0930tND0HYL11FzBrddNrlW8ef18dFjDnqG8kNZUHpBR7bCY7gzTFqfvpxaXSQBmtM4g7NoL4u7Jupe0A0jiuNxcSwfUY5hEYcA9IuOYo6Sn5ikJbmTBa2+MDT+6grSOb9skl06DJNKiScaQxEs2KtK6mON6t5LKedHsAAXCf/zmWdQBWLegsfD6I/Z3tgIYpsBAM9pZTxwyMqrohNyGadN1Yuoxb17RMuKAiXUsdXQ81QgF68wuKPF/4L6u83dI4Qi2GCJIi3L3URCgADkGm5LpVb69EYW/ISaJb1PPAKp4mLhvt/uHi3ugczficTA8Jk1BrCnamW5OOiP3psW7Kj7Xd7lySd4tpTVMrm1p7pwFXJloVfBPlfbHTz0mte9HnT1eb4XZNiQQejzNxtlgrTR3Z5mL7dREmnKfI85kYexYK2+REO9XWXKb8IVA38aktWdkF564RnkYb8HkSfCaQbERhjmrzbnWREL7sPi7a9IH3fGjwjUtDvte6/Y56TKAQmTDVww+1ElfCH5du5qs4rQUg/sv5VsBVkcZrlkUjTONVgX6x6xOVlHVYTnRp74vEZSHNdV+L0qJj7JG1KUB7K3kP6tLfzphKutT2tjvA20ui6kCCUHrsFgRmv5omO6919ulPUZX4dxZYRhjpYWCUgHNyEc6GyyWRYoqvYy5NfmKUQCuOOVRZTlOfnyf7lITjlRY/RcEhy9qKLYqROm+PDeCCPOygKD6jBq0zVESr4BsFez0TU6escRbovUSZING1qZFggOKDrHAZt0KWR9InskwKBFH4P0JWFgXYZxdeWt85K/N0tG93gPyuaD4QZegIEpbFECQszwTKxdHKigQ9ctHIoG/m0IHeuiBHCVLZxvT8Y5oCmpVmfW/jIxyDO55M/XAyTGq/QahymRlG6PEOY1xYzl100UeIdCOs6dHLO3T+WJTUKmPJr2fNepuvGGZEVZcgSanpu6q+wmiWjSUzsp1qisIdPwzhMHeuYC1DP7cV2BuUWeE7LmOfPCzK3zYyKgHP9XkOF11c9mvFi+DnXF9OGvgBzWdfWyxxgmSWdm3hi8A+GV09tg3AppcLEWTsZG957ZLf+fQTytgCKNm+yYFynvE4Qfr9AuO3T4eioSdZSsyUTtQzdLSzYGEeoPHRmoPQYT4jq6N88+5CMmj9813rGEcZuCtvqo9ct5CMcJmSTxguAV84A2YYoWcFSnGA33Tjps9LeJEn1ruh6ovbDxaNaIcK35uXyyt/FRn7cfTE230PcboHI7lXE3X0dwEg3d+DLIshxCUFRIUduQkLn4gjxb6scgKqdBWdwCTXkXuZpa/exFTkM6EjXMBucJxFNxgnEU1aKTdXs64VI+PPAdxkeJ2wQl9gv4JdG1t4OGtWCmseW+9P8+yKmHm41wJ/wYAGcyGe6u4Wr5Kd5H50oZcwgm0ewAIRcSpiyJa+oRAr5F3Pq9xy2u4zUYeZkvqPWBuZOvmiIZbkEBO04/tgIqCO3clLqGt8xZ1GPXSdX1Z+WpkC7ORsGTzeUCRhvyNC9BFLG5ZbR85LZiut9ZVY738+/mVSwQMwdW8An0HlcEA0oQldghR95sxt9vAkPF8kRqnP3rvTaUXoBFiOUqTNgeYry1S9OUawoBrgimoANxQv0lvWnIf+J0t1vjxDdTPiDAJXC1XuxZMTJ6jcu9gEGjYQXvfAvGkHiBZruxjxax0ySn9EpuiMkshOKnkNZutQnAuU1PajcqFN3Jrbhhhs+Ip3gErWXWRcd3UwextZCaPj5MAW7t+yxemvFfECIF36K/4WkffljP2VVb6zg/Qaxxlxu9oFVQ0zUXoF8js2aIQD0wh0mpRKj0QoA/31mM2ZyrCVmsW9e62KeohEh4vm9ojVxv1Hl8hWn7AoWI0bc/iqj27+99yZCeCvmufSZaoV3Tj/szCSWZZA1A1RkYvb/HdNlK0dEwUC0dUEQ0RhclbVV4GiZshHlLaCnkWz6SniEiGDskB2kGjsUTa47OzRXDvlkK1TLHq3ZbZuNo6C5dL2WBNbO6fj1SkWeBvP3H46s4YDnse8YI5lN/HP3/jfkbDFcDZm2r3bXfM/2IFDwWKg4jUk9WCuMcQnA8U0f7XAKz5iLYM/+lJEexBmutywf6mHMjxflPqw1LdLrks6sbomoWpEwQwHqwgRWixbDMQl55SvVi8QcVe+dN4Rl2VUJParxwtR8MEVQvJdPd7MAW9VKkTF9obDkjWazmW717U/3dikoxi0HZO92R46APpAR9DwduulXAAOqz8cJCxBoVxGqDMJ17CsU6ha0Y4x4R7whzQL2ooa44c+4FR2UFI3qDe2Bor2fNZCzHi5MUQcxpVdhIRdt5hdphJNPSSh4ZTs7hnFvRIkafcYKkqOCt2f5owNhVxvouO6zmcHWXjo9Ajw2SWB7fiLvcWt/AMN8yr7kQijSj0m5V5gdXqyOwKUmkTqRMszZBcz8A9ikPTBPxsN8pE5rvSiUaTfw/JZU3S0GtofvbslCoNA5Smmurv22h1Um52YBsnZ5/rk5aK+Dus18EgklYUc9SD4yJTybpp9kVYlmihO2DKq/TthjctEuRUoc7DNOCfihKFpIiel4QaAksEfV09t4nPEEai9EWsB0vf1h0TeN53yHBAHuyDe8LHSB/dO4hu4xc37WlEEKjs1oFyq/z5qVjp7dUwMjzkr+1Q4uzbzsyqpKHd9Qk/XHSsRACdHvrHfjhUqB66AvcX9JN9k74coH0L5RYc62D0VU3Gx0of9GDV9kN7gn97pQg8cqjT3Psej4SppFbaF/wlFlOSqXRwcaYo82PVRATJT8gQMMwx5N+hfyITfaE5q/kMl3zZmkLdmV8aqTHqJ8dCQQ4E0S7CE/Qj62y9/E7knxqV3hroWY5Q8alPb8h0jzMLEbpWvCS1ucysBjgqZEbErMfdI06m0q1Fyvp+x17PPsfwS6UMy/kptz/geHos9AUuTLbvp6R5ltnilHWlp5SrFgIugeIWBiq++85DBngM5AaoTPbYp4c8qzhOPJHT48Ps+gXHzqLsnHQqe7shr4PrNAqB2qSbG/0u09Ph3kfBdr+gCw6ztR2LsjHhsBznaXJ0A6Y/gkUciC5p1KhYARaceeKY60IcWoBqzsHYY4b5L2TqOlY6+alz5gn17bQeoUZdUsNyqnKIkeR/nMEXfXjvFHzw+yRHnZ8jlrH7jc9PLQnseZtcLIxLSXv+8igYjJtTWTTaItvZX1zdngT5++n09cu8nDJEWeVj5KS5Uhtv/PqimdjQH1x8Sw0WqtGz/Aqss7w1hNpfPn1R2FS02ilIFrI5Uq/wx+P1FSAEGwoXTBa7AZQbnA2fEbQOghYm8VVwH+Hn/l6BCEfIw8HSn9k59x7iSMdxBiHv7B0dVzZ3LlsC9w8rRkcmX0mWc27pln7EeqUA6x3T6fwWyE3B48SiOY79l/IF58sNHHQv/VOvMQNw8tBXe9r9RMp7ByJvG5qp1qGzd1p7PkK8eywTiXiIDlFQhqt/mFUcVj/g8Rvzx7eH4RkGpAWmcTB99xxmrP+BVI6gptzjS6hGMM9BLoPOLIs1JsGeN2f14UbJlhv0NzXrwzg8XWUOQg/yrDHpty3O2G4laTVi6AKH2oukXDpW3+Cs10zJAIVvxvvaJAV0y/eAvRSaM3+89jXNlKfErV8bbBEhWvU6k9hqDJrwRHc6QxlaG++vmaD3TLFuKxjkvkiwOQDIK4uOJrIe5N5+vO/yqgcYYf/WH4VQTL7JB/89sMyJVFU9SpGwSOILY9jBKO6V0CUDhgUu2qw9EnluF3UcxZohhQv6Ik+LSl0dYKQmNVKdlSJDyvzjB0E7wThIFE2iq/UDzo7zDy64a7nUIKsawUcwuqFLdYiuGX4H+rx5wuq5lILK0V3rm1gxj51AB5FabAd7qekQWovNPQ2xk7WfslWSy9BokQNKh5f8jy3xtJ8O4JJnYLDzyNhsuwaawNRbQvzwaYI51NdtgGxPRl7IQJAThuo6xjNaO40/UXg2Kh/E9B81Lm0TUmqJf/uKALccW2k/GWwypq75VWVJ51MyTU9MIHCuDwRWZo/BZxzKbgWdbx9uzce+4oxMsxoJC3mRI/xgbbJ7cyvBQhfmJ1W0K9HEth7WHXpM2LXO6EjLGX68PszC3tL8uar3u/2g==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24193" y="1243330"/>
            <a:ext cx="8467407" cy="5488940"/>
          </a:xfrm>
          <a:prstGeom prst="rect">
            <a:avLst/>
          </a:prstGeom>
          <a:blipFill>
            <a:blip r:embed="rId3" cstate="print"/>
            <a:srcRect/>
            <a:stretch>
              <a:fillRect r="-4178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400800" y="1600200"/>
          <a:ext cx="2286000" cy="748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762000"/>
              </a:tblGrid>
              <a:tr h="363855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Bus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</a:rPr>
                        <a:t> Operations and Maintenance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10.3%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21945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MBTA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</a:rPr>
                        <a:t> Overall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7.68%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07634" y="5925368"/>
            <a:ext cx="822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900" dirty="0" smtClean="0">
                <a:latin typeface="+mj-lt"/>
              </a:rPr>
              <a:t>Note: “Bus Machinists” includes machinists at bus garages (067400 and 067600), as well as Everett Automotive Machinists (057100)</a:t>
            </a:r>
          </a:p>
          <a:p>
            <a:pPr marL="342900" indent="-342900"/>
            <a:r>
              <a:rPr lang="en-US" sz="900" dirty="0" smtClean="0">
                <a:latin typeface="+mj-lt"/>
              </a:rPr>
              <a:t>Source: MBTA Internal Data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 Workforce &amp; Strategy </a:t>
            </a:r>
            <a:r>
              <a:rPr lang="en-US" sz="115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– TPA &amp; Absence Management</a:t>
            </a:r>
            <a:endParaRPr lang="en-US" sz="115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92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667000" y="1629294"/>
            <a:ext cx="1663986" cy="465825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19800" y="1629294"/>
            <a:ext cx="1743240" cy="465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85" y="752856"/>
            <a:ext cx="8169065" cy="466344"/>
          </a:xfrm>
        </p:spPr>
        <p:txBody>
          <a:bodyPr/>
          <a:lstStyle/>
          <a:p>
            <a:r>
              <a:rPr lang="en-US" sz="1800" dirty="0" smtClean="0">
                <a:solidFill>
                  <a:srgbClr val="002060"/>
                </a:solidFill>
              </a:rPr>
              <a:t>ADA usage dropped in Q2-16v17, FMLA &amp; “Reported Injured” grow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634" y="6266903"/>
            <a:ext cx="82241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900" dirty="0" smtClean="0">
                <a:latin typeface="+mj-lt"/>
              </a:rPr>
              <a:t>Source: MBTA Internal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167" y="264096"/>
            <a:ext cx="7154629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 Workforce &amp; Strategy </a:t>
            </a:r>
            <a:r>
              <a:rPr lang="en-US" sz="1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– TPA &amp; Absence Management</a:t>
            </a:r>
            <a:endParaRPr lang="en-US" sz="1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46552" y="5029200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100" dirty="0" smtClean="0">
                <a:latin typeface="+mj-lt"/>
              </a:rPr>
              <a:t>38%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6552" y="4188465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100" dirty="0" smtClean="0">
                <a:latin typeface="+mj-lt"/>
              </a:rPr>
              <a:t>11%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46552" y="376809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100" dirty="0" smtClean="0">
                <a:latin typeface="+mj-lt"/>
              </a:rPr>
              <a:t>10%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6552" y="3442494"/>
            <a:ext cx="4267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100" dirty="0" smtClean="0">
                <a:latin typeface="+mj-lt"/>
              </a:rPr>
              <a:t>8%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53606" y="3116891"/>
            <a:ext cx="4267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100" dirty="0" smtClean="0">
                <a:latin typeface="+mj-lt"/>
              </a:rPr>
              <a:t>6%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46552" y="2701076"/>
            <a:ext cx="4267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100" dirty="0" smtClean="0">
                <a:latin typeface="+mj-lt"/>
              </a:rPr>
              <a:t>4%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5854" y="1653425"/>
            <a:ext cx="72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200" b="1" dirty="0" smtClean="0">
                <a:latin typeface="+mj-lt"/>
              </a:rPr>
              <a:t>% of </a:t>
            </a:r>
          </a:p>
          <a:p>
            <a:pPr marL="342900" indent="-342900" algn="ctr"/>
            <a:r>
              <a:rPr lang="en-US" sz="1200" b="1" dirty="0" smtClean="0">
                <a:latin typeface="+mj-lt"/>
              </a:rPr>
              <a:t>Total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4498" y="5029200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100" dirty="0" smtClean="0">
                <a:latin typeface="+mj-lt"/>
              </a:rPr>
              <a:t>32%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4498" y="4188465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100" dirty="0" smtClean="0">
                <a:latin typeface="+mj-lt"/>
              </a:rPr>
              <a:t>23%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3153" y="3478535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100" dirty="0" smtClean="0">
                <a:latin typeface="+mj-lt"/>
              </a:rPr>
              <a:t>12%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88850" y="3032683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100" dirty="0" smtClean="0">
                <a:latin typeface="+mj-lt"/>
              </a:rPr>
              <a:t>10%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3153" y="2745075"/>
            <a:ext cx="4267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100" dirty="0" smtClean="0">
                <a:latin typeface="+mj-lt"/>
              </a:rPr>
              <a:t>6%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4498" y="2243881"/>
            <a:ext cx="4267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100" dirty="0" smtClean="0">
                <a:latin typeface="+mj-lt"/>
              </a:rPr>
              <a:t>7%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33800" y="1653425"/>
            <a:ext cx="72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200" b="1" dirty="0" smtClean="0">
                <a:latin typeface="+mj-lt"/>
              </a:rPr>
              <a:t>% of </a:t>
            </a:r>
          </a:p>
          <a:p>
            <a:pPr marL="342900" indent="-342900" algn="ctr"/>
            <a:r>
              <a:rPr lang="en-US" sz="1200" b="1" dirty="0" smtClean="0">
                <a:latin typeface="+mj-lt"/>
              </a:rPr>
              <a:t>Total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53606" y="2906707"/>
            <a:ext cx="4267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100" dirty="0" smtClean="0">
                <a:latin typeface="+mj-lt"/>
              </a:rPr>
              <a:t>6%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30551" y="2292976"/>
            <a:ext cx="4267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100" dirty="0" smtClean="0">
                <a:latin typeface="+mj-lt"/>
              </a:rPr>
              <a:t>8%</a:t>
            </a:r>
          </a:p>
        </p:txBody>
      </p:sp>
      <p:sp>
        <p:nvSpPr>
          <p:cNvPr id="7" name="Rectangle 6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WC/EpjIeUWYM02mZ+IsEKNBQ2GY8CPIAa82JVzKLrisQ/9PaA0RBXl0MLAWUXMSZdyGgiz7hsn6Ea99uuAI6241iBihR7Rp0j+n+Z0XPRKIk+PXVjF8JOI0igfrCCk65bqzXhf+n0qeqsLcTpgTP1eEIt9mP/zNwNzaDdZMR/K1Tcckua5UVAjqHH6/QCOv/yY7PVrxnrbBk6h4C+wwpf77tc9RpJEjDdbmB7JMIDNqyEfdz6lpZMf6q4NS0OyslxtJwl/U6OfRNUo/p3+sQCQ8z5JKq3ZTNVHQ4gU1+8OeXPtZn9Ur076YpxpVPDmIoxDKV2p13FliepMPL8K0AsuAND7vWj/en1NCXoxc/h4q5nDlEOrNCzBoVlMqKDeU1lAjNDAxgRCeqpYHwsO91CeoCFQy5abJrZJERqOHHDJfAq093bmSIBy3stGH1VJPC+8yjkiIkODbGA4RpGOAOiUrLpLjz//U3lu7jRQnOaym3G2gfuz+t5p6bIkvEq5bnspxBWbVMue9moxnWjo2tthQOwjKGyAm3iRuqj8/biDyUcK3BSZTGOwJApg3JTuU7iHGRU6aL0SGwrnoV5JBMKDaoFYK0Dtigwiw3sDjqtDTPGFmfBk89qzYGmteDdqVhhVOcQTGn2rdwqw1OmAaA5zBaYrYNS4JKazJPdi45dFoi9xYijDcgkcEe0VwqbNA5v78do+3EgEglJUZN9b4en0Aih5aGSNNq7ORMtJlAIeovbILINjyOSyE6iyjDhXMaoIFOEpi1c5haUA+5R3Xff5ABoUOXQSEQw+MZtnLsXxQEsaiL3An6NmhweVVPWFTAoTZmvCLr4pMFA9NXN5NVGaWePCsyJAHpYeOAb0KCYLk6ox08dfqJwqEqME2ja3RutdWQvkZXa+iy65LXsA9azZMlgpc43fFXc0C4qhHbj2zvSXhs9hcT67hL+LCqpoYnwDbi4ZDGvFppQmoYVp7QFY4uiV9Q6fso8QdC9j1eanqFYqcIjXmRq5GaLIefHZOOhCdf72hopfQVTwInLAjJi8Mr2DH5/LmqCZIxQLvsD3qLChTcln0GVASUiBIl32xdbQ0lGcnG63ZxffpeLFgdL2ovhsDP0Gp0rSiPw8s6nDk6hgdKb3L1IdIoWcHI3stIgk1WxCYPHl+8b62QQFa8vrTEVbbbNf84A4Z+OktZVFkl3SsLsqB9yTMVdFMuW9WrqQyYKP0NypwwzilzYEnLEFJMluLnYwX96TImxh8B9OftC3wtiCpHDrvqvzHzFPOkdx2L5pFQM5wNaWpyDsIn0Mkuh1XutYVQovrgqXEXxZoQnrPF9Hry2o2wAqnR2rNiENw0IFPqGYPNjZmA+BG32RWY1Pqz512Ka6ZpK7JC/jLdTGVMUriKZ7GTJ5JmgltW4kN5G+Zsp6zknmP8CCNi0i+HXgXdXxwC0JHCTR2vL7iHc0ujWZEN6o7fqhO4S+nI8LZqxv5IPsve8xI9g+vu8QE9VurKX0S5lAoMRTPJxYy0tskPTrKFiu7eNOjtrK886Ih1XP+97XH3+sBrRpWak7hwLCGf7xMVr1b4hTaQURKbVf1FVo8jB2qP7aGkZSwJNskZjIFBRXJbgccr31iIaRgQ1TarEwaZMXdQtNylWvojaB9RrxoANEZrdEByVr6VIUdj/B06AemWpePBH+LlTx/4OeCEwxljYccYBAzUHbVacXRcj7r/YrmmET25z08WNMx7fKEJksyCXby1mdY5Cimd2R3kd0jdDADKOalVOaCZMH9dJVJm81OzFXYZV7EORrHaQV7nnUCu4i+Ywq9WI0c2ZyXWlZOkjZSXNqx/BmNk3pYkxmM6K2QTrPgtMWiUIcjhZC9u72/+OBlu1tE13pxrFD096bwjYdsAvMdnlQhZ492GQD6iIlEyERL2ISmvOhXA3UeEVeNo6/7s4gQIj1c9637+X0vD3TqtrOjCZL7Rx4tgbw90sLVXaF5taKP9WrQ8LUtr6FFiceUnLjDtTbheNzI1PHz0hSCcBymxquj368WDUySY4PLVKfgtHDq/k9lyEHHhP+y0JWrk5qrHOOdT6uIE62i0eFIRbjL33pQNn9WYMr4sbAfdUA4hJqhOLvtea4lEz7Vjfg5Ofh2GBH6QCW53AwhzhTt7VLWbNzRgpjXxz3XMUlDnka5ewQigG82npXmIB60Pkj2ZDsvD55ixxaQv99NmpNk1zM6G4v8zTpubk/FQQZGwdElmQae/04zjr3c4/U6awniMsYcWk7UjcNO/SL9gFs04sv/GMw3gW8KqOyc5b6oQfpPwn71oBG9dhNazdRhW9V8W4+owNas/FQ4oBrC5fkK0cozjmUh7XO+tV+scb7qECsWSF9YKnlRaHWtNk8wDs1usa7KNYy59R5kSkXieZBeQmeKQdI+MxnN/do8Vngx2320UFiyXL5IvckPJY15yhYt/ymp5U8nNzUJ41SOjKHzTnbQ+5mXL8quLZsdAeqbvTPWkkoFZCOEUnYI6AzLcRZBoy5OWKB3NCl/1oAvH5+FvJsulpSh1KIqWJaJxnmkXQrBrTUaokxJrsJ4h0lqmGoSSgHQFYm8mLD/u09xWCKX4R7sy/JFAMd7VMmre9WIgiBQoqD7jgh0P1nc1xKhvezM4Rh07c2bmHrZyNZfU6VdKaj216otBe/RA2zTFLGR3OTSqAWQDNsO3FVRZjpsEzgVIgKtEc5Xgup71WP4q/+c/W0Pg9+pdwuJwyyigeMTvG7nBM3oduWhiwGZgr7bt+0nmvOgEbFlnZ7eULjo4qkhQiHTwGlLOHhMwjnNz8CBh44GThtPrvTAJFOA6SiQTxsGpim++iOJHotrupHKdisP7uykCYIdPT84pd2KvcpsWDNvdNt29si/2FeoXDwdagy6eHsUo8ky09Ig3MOGkNokjV/zauRgvWrPiGfjLG4ALAO15DNxlQGQvRuJjjpdAWaB5ayvitYial8pr0tTT0s7ubMCeqGwZg1rlBIBQod0w1dG+pZAheQ9WhQ65lZnnI31TV3OB3i+gspyzFtnu8Ou6b39tvJR69OPICFVh/Y1x/w/KHXR3sqclQv8V/gHmolOrNNue1/QvJDXw/+faoefkMOHWHpRvjqKpGItvTSczGcMd+mpqn+i0XdYDt1i0OP/1TbEQmGPgeXDmVqLkllbFRGDjfQfpHVFf0DzHkeg2XpWfXoK8PyiQXuRxBYHlskOcDhon4h7Rq/4aENuW93Qd5IjfhKaAM+twG0+FNU+JS1/h8aACkvJD1aZr8OHPC+S+51Yt1Ygw0dN/3IV625WoqQGc7WBPKR2WDUzdOfjKe+yStjNdOAqYOBNbZLIbJxO+452OJ8Yx6UeoxmW5iwRgCxeWBuk6dWPxnhXnbqJgziHxvYbqDXAygC+XxidFhHfS3E78JvsdVNMisIHc+jVAK9p++lWave4L6BSD8RDBAA5S5C9otgevdry85FilwaPMRPusDenanfM+GlFov+UJrFz5fiUAVXar76rxtnpOPQosA6b/UO4Y4aXNfJcyabEjXl4l5rVgiPeqKC1LO79//jgTsuGnXVIQialPlF1yY4xw/5Kpn6A6vsKZaljaySeQzTGvQQztbLZd38o+nxIosNj8bzh0qZEnULwrf20NhKhspMBgf6cVyiFbY/ccuIIXRi4S9+92FT1EuXl+wXxA/6Bz9F8/EuyeDllM+5me+eM180x6DOt6WLVqC6oV/mC9aJ88zpXo5OYn/HS9eYymfd807S5gL3cwweavU3UUVcKP8r2sywQSgk+CNiwlQrpB0pxDJ88co+aLD238rf0QU6AUbx9BTmRo3rKIdQVQqPmGyW9WNG1LkV70JaT62hrr8KeRjk7LC9PO/fPVHYzLw7TzEErTywOE9R1DSZSMPk3tYgoiLf7/vT+Y9g0b0JoOztwUgZhRY+xVLZFzW5QIOmJF6CyePOtQA2M2ddRAonyoS6Xg4JDik4zlDdXapyfbzDbtWSS5EvKuNPIYSznRTI9Ly9avP3bkVWNO4tRKSvkt8yDAo2rhphkxJPjULGqnG620/5gcskjdVQqC8/1WwZ9Dr++p9JuN9pOHR2yAdJNTPbCLtpJZAObiIrx8JEFLSxFNWzfSrsOTnkniJ7/ZFpxKj8BMSSNhaONYmxz8NKxhQbLLP4XULTGAzrKY64HEfjYK+rwBrgAJnU++sQFkFpPZ3cUVGAVby09CpQF2uB78y8uplLM4j5nLpf3lRKYF6VJoGzoheAHuxf+HydxGM6KM+7C8USVU0aMlwMudvx2rE6R1fF/+z8IWtzqH85+xQDGvSzB41eWT3oTGqoR9pYQTGzhB5GX9io3AICASkcN6vsfNE97KQgkg0UfxCP/AeGjs0GLus8sEwRP0y63u7Wn2YgNYhnHaIu8hEFAaCTfoGlH4HIlWJPVzHDgyxRPUxum0ZjlEPbYJRKat36CKSu+A2O1jolyUJMowoSBMgdyO6tLodbPEyHS/AjAFUDXq+zHq5Vp66feg6pIFr/pHdoQuzOz4Qqttboe/qxQ4+1CV/auUyAtjSu6NRAalcvItcZMAidsQpkwpaxAUVPkVQ7NCVwNH5BoY0b/Ox/e98EBhwZHwlthqx9j91TaYcNATH1HJNju0k+pLfiOmSSIUpvcwKhy9S2UQKbVNJTrshHhpG/MdJ7oDqx+0S8Gwg0HzBTdCzmyIlQBMtkWE4lA+N63+GlqGJsjjJS9kh+7dPm36dgXE+PxmrFq2e/lTBy7YeReOSFL4Bww/Bs29IWFw+fygzsWrUJ/UaPwmn9vhhaej/yML7U0eGErKlpnTt7zb2LmEdXVtyTtuclFF469E38YkKSm/AJVMjwLLiXfHKO73nOyy1EdiU7IL9khjK5vdoVw+D3ewWMjRlecvLKqESJ4AV6VQGRltMpkJ+FbeWH5fT7eYGN5f0v8OZhvPFt/Aa2ZoxmfwfasIXI8HXRiZUkUxZcKk3QiQtyn42nHwTShtsOvy2au1elDyOsMT/PI+5MFNTGfVFSrIZcXYo0ufzp+HTk+yyF96rQRFROExr16sRqxD3FpOI+60rEXMJw+Gj0NoS9Hg/mGJRElrB7aA9TdwCx9TlAktJs25y42iJt89BA/QK3efW3UPNle2ltybrPUt8LDV9xd1USE8ObseetxrpNGVAnfAl3FCBCHFHrh/KIGMqwaaEWl3TboqFh+E8q4khSgRrwBDV1uzNaSvlQJwjyWC6p4lccJhsB8bj5rUBC5olRdXUT9y5OvDKZk/N384V60Waa/QOTVPV5c5+X3qHNWM8RUnCipwOblkECzM0NVI9JlplT2SJhU4jDwHBFX9NlVQ7P2Dd2m7HDOFYsa/LA2/MDGTswj8M2Homl3BinR6eTonqOA98s1KWjGyWnWxuW1F+h2ILRw4tM+R5NRI5+j8+A459z6FMriFznukMeFKA8mwKyJP05oLU5016Wpvvay0VUNmEXtIvH158JSTSubRD5XcjX2YP912OUV7DpDWBGasGvCc4NUKy4KAlDWzcvL6fIObvvlL7R46w0xFTkO7lyCoq8F78zyI4eIdTowpDj7/feVPxcYcBB8O82VWB5o4o5M9fbvvKwi6YgqbVL0zqdC7MUyKlajLrzIPxva4RI3wqFR2YfJH71gdMQ/rZ9L1i0OzwjSESA99MAUt90ilin46cYy/N63yKp+t1CsXLwmakG072Bun+tQWVJR02H+CeAyy/Fvg2yeAm6snDeMuyppDoLWl2yJi3LRJEBA950m9aftlQ1UfEHgqnjwVuDiwJsaXLuXlxAsngshkwLNvguaKYt+2XEDD8V7Aov2wRqRt5Kewlmm60VcRyRqVwvRTF+ByZS3ULqE7UOAtqHrWfnxFryFcrNVGHFsMYZJFu8r4pOOnZ2RcM7NpWXHZWZ1gfW7DNiypXSlT52RsfLl4aj7/UQjzZee25gJKcrNWZ1TaaHI9rBSWvOVd5PmwS8ojU8TqmN6wHAV2EeRYEUkqttSVKV+aOIYBHzLIfJu0LeIMC4DMMehIr2vEFwjy4qIS05xOU8KmFjv1+gEkr7YL+ze8tybIx85xTKE017Ll3UjdG/22MkaFnXNxugVV9NmU0VNAgCdSzofmrdE7Y4IuTeNYWymi2uuMNLrRDlXOdRM9aXr53BVz+jNd08VBg3pQ7jnpM8F4E5TN+HdRlH/HyOwrUgxisGx+cb+ifrCPxPhKQMySeZRJo+2z/IhmftCTHK/yPsOOfkxazqWUchgCVQI7eZH+Gba4stxp9rQE60A12ofmTwKthq50blyouAOmpbLhd93vPzW4kAv0X3u492KY9hbGZKK+lN9x2V6db8Bu16V62EEByQ1JIlHUJBfgCoax9fdOo5mdzg2rgeWIbjDVol4cawnF56Rhi80Ui7TVeLQQzlPNBI3UUL6+nyQq7gjRjrfrRWbGoT8mmb0kvLxO2WM3xLDUlxr+Jo4upSmfWP5r1TxFTAuhzQgKk//I75kgZQq9rSeK29VFvu5SeMn1168/m//OM5JLkQ9P4wcjZzYtGQBJFb4mn7uAdPQVYOseWyplna2/auBWLt979fAs/CHGRH/JeDvVyRHRRQnAis2nU+Uh4rbz8SkhZTTCjhOXUz86rdpu3n81XqiWrZ0zWFE62KRy25esWgbaSIdI2+r/X3oou6J/13y80PuS6i5kuIeLx7Cv1ZVuV/4gswhNNAMWMFPqo063iZx8bFD7wovfeDNKByKSNUFIu9cceTdHrE+sWbQ9Fcj9rZd2j/QbsitETkgakNmDw9Lwa45cA0BxPBH/ibdpjNNxgLTha3oQ2ffZqC4Ha/zQgNLOLYQNPFuBEo928p4q/pXe8AkdViPPB1oseiYFIOiV6DLV0rm2BPvqI6uiL+NKXLhBQoWfJp5smsEYgEswpzmyxivU6wgSlk8ocJjJp5RyQjfPklu1nELQaieyG/c9tTDkt32ULgUXkJGcCxAd+4f1rUWysRrD64kZPpyDV48pNpjJnbF1nFNBVyF0BEF2DR9fKDjtC1WNdPNFUp5nwbM5RE9bir4oc/TwmRtmu/kfaKTt+K0wdC824oq+ovxvMWR+q0NdiO31gmJyHD/WSjEEtUu4B/k484Gm11gIdLy575YN16ItEjpjQwpUfWDqE0mbUhstH2QOwcR0+FbZTKBmDssw/HepNpgj7MlUxrHY9giGyXcjytjI6UeTxG/X7FyrRsXuNFUaMMXC6kW3Qr8QdGnvQSNTGMVdJZLDeSDIWsrqywCjaNL/q4Z646EPt6gESqMbMr+rqCmXIa/mswv8DdCltgKp3uMYXjR05PwoZqQafcEVZX7oVwWLqErIrPLoueVPUJ1LtvsO5obITLhft6M72XPa+OxWGsKuCrhKj8IAA7yOwgtNuSCy0l2zluEGqB8iPSuf+y86isSR33nlquvs6hJlzjmoLY72kEDTgq/E0i6piKUoOUHqpjMf5GbbnmQGqpaf0cV9KK4bX414gaSDC9f255SxQEma6ERoJGrYg8IgN42Z0/BkvCn4izCKrx2ioBTuHbTf9nKQVkXPpeT3XAhoCJONO2TQ2HgsZzoTgUG1z+o4XDxxVqtiyJpo+6DSUIXyhpPqa+MPVHWyDUSwA8MJiqGxT3QL91famaAI4BmSG+CufwI3MDHiC+lRk/osWZ8+QI3MSP4lOmjHq/ic7Uu3g6vZptw3TCxEj8RTA3ZoSl90srXw3KB9Vihn3Bk4qzHTPyNPuej2Weq1PUYMO1GVQ7ASaxGLfFWyKZjJ6JNv1Ty5wCEqaZH14jhErIECMCN74mk+ru/noMYQTvPce+PhWAOkSKPpbEda5kkabSiifLYAJgwukMxjSqF27AzwhIMmdeNpo4Ow+QqfBD0AG49aW5i8Ri33z8/2kEerZyxQPmKYYxarySPB0nLj4wVHUCs2AKexDLZ0ELqJk3HJINxJHAPooDRoInn/sLxAYSi9Rsy/aRkUAsR+275P8NqAQ9F+0q7/f9F/l0qNvevPj0Vg0LzIcBnS2SIHi8lxUlPGpSL8gBlKfcDbTYwMh0aN6NUxAgu1siFneJuRXROT3aFAVOtjpJO+rhy3rbJLcgAjD5A7cq2Os87sawr4sXcCsPO6BBDXueOMEPycn9OfHRLNTyWuaE6cr0ZY6LzSOiQqE8oXeU2UMyhq66lljhxVjyP2/5BSx8TPtphGOgz44xSN4hxbxcGxmHoqXg3EKChCrAqWvw95kYtfZNQ0Wigybrs8QiukRB87GRBqwsb5bHDV5DyR50Yi5qIJN80tUu0oC2BtB/4xsnx3VNgYwQDAzhhnXWxLr2rl+mHmkPiVa+J1Qu3Pil4ppXxCIh+rL1SYqlPrUNvmGAvdGPrWyZmpxpyVYAbVhy1qpNIKIPIfxxUDYwytvGRQG9ueqOijo6RN7zGvh2jx8TnrGpUhOkhdXH2AFQG+bIN9jCmUceD5tUU2Y+1DJx9HBXRtchHO1NXcq2lJjrJBSLRcLDMjg2wX+fkDd8Tt2WgtxGvNmgUaXXGBvzM/QQtOBTLhIpUrRLnThYAbV0eSC6Oasxw3s6dQ1CZIST3YKhbf1Lw8f7I2wQxyyo35dO2Wwo5TJxUexy3cwytxTbWY7PdmbFqs6MBQY+gVYK/ImBYYR6PEhVU3ZIvX/nL6CbQIG9KfkPnyLQTOofFRFTTqnxRkSLdxec6Y2jXY+5uN7oT0euZqJsrP78UWbuEu3HAftTZeI95y/Zv7NdIOquO/IFESILcCeAraAFYav/ciQcXIbiBvxOczahEMto2TGwGKb9LS+vJQuXKgAmD+juSHffpTNIc78y8uq00aPcACvVOcwVBgtoOn70GXQ1k8Gd8xV4yVc3IXXzA8KhkGWaQcUJFW7NsT0TqVuOR82/642KYxceVF2dUl8JNCP35QPrvzby/m8ZZaU/vRXm6K5UL6eJUzQnA2rR8g+cEWRjFFZJS2bzDIFuUQ13JTT6qaBJOtT8HvOVtnSnW3s3VTFK6Thv01dN+oArVp1unhlEu/m9gxZ22Af1zTo4YEcdJoqYWx81Zt5eJaKo3JVIQjt+pPjPjcdYSoINhlHnBJEU5tTPKdK3Oj0c0h01zdZvjidGPkCud/zE1RWtYdZiQ6rehnv3YC8OojExPC+B2MXsHsw7Ur3ZGBaefAde7aTWvxWrZku6k+F2F0Y4LDnsQn6J1RRZPgU2qnNQLf8K6tCRLPCdVUM/t3oJObO6STrFD75XQuNcXe0EEB0SxuvQHc9o4mlHWz/spMXOBfvvO1xoXnamBggOxhV26zhtTKsd2OcFbYy24qGlKMg59hGZi+CKQLww3l7JKn5tCmBDHAmKdPCUJ54Mkp4DVAfXnaTG3VLOYHCRahITWJyvAvN3RFIKcsHVmfOcnOlK7Bj82dk9fksTDmffwlXCHOQGI2aSYu5qXI2KirbcL42bmIKPwHjpvqAffnovM7HcsrTSnkZvMzcCAET3PI7BAmy4RFp7LCcpgQSs6dGaIm3uHqPgxV8PY3HDDciv25WNqcxKx5HlkW17bNoUdhvQLoTo+o52PXrPYnKeSW8AqzLkCKNz7R2tkFaTfQvVGhqdZUp3BDMn/XRSMpE9s8HlMrgbq6lG4dNdFWW5t44Dtcf2aF/PnUnhgJVd5vj7D0kKY3/5iDvIrcWyMK3sKuYq3Gg7VFSdK2WUeqTQLRTfOk89zR/WiXU0WZfijPgjbhuEW5Am02X9d8shoKZjelWYfrgnzLzT5fX4aTc11ldHy9BsFJJqwhBkjPwxH0nq0tx30By9rIz4NbUWwFx83vLJp6KgJG1IGksg+pAD+iMTRNdU/YD2miSoEcyVy9DdtgF7bTkgx/qQ/5q3zSG3pL1vhKnrQdjFYOKKUYXHOku915iWhBfyYsg/iC57VdG+CNXA2BywKDthC+E5770f9AfByA+mw+Dfkdh1bY12idutrkhOPTOrh5cCHHMGNtk4rVCJO/zo/r0qwkx/7W2OgVsc7vhmNEvWuNP3tzt79ia6o2sXV0v4fPlvK35l9xS5t9XMUSBj/A3iH6dJOie2IvvfI0s0Sh+fLopeGP2H4jbkKDo3ULmcxCoIgMvvAotS/txCWyp0e6fkgOFapV/A6ail3wW28pkfRIOGVDnahQW4Jpymu+x6xDpwN6ihIOP1e80FPs9H8UccNjGGiai6stXpxqIE/IhSq3Uqyo7LJDiu4wHkBpXg8hYoDaiLj3/9SPj1qsxoDUqVVJBM8Nd1i2ayMRmCygZynuWb6iTjMQVf8DU+zsxIzdvZdZ2SyomS33OumkA2KZitsSXcmp9/Raaza3aG9FFtNJ/QDPux2xryX+IprmBPjfe/+kYrUA99HOrNx1G7sTyiC0AyPwvZXmdDc7N+/8kZCfS4GLPqszVxczjr0KC99G+7NJzzCG53xPScMeapirLNGXibQS6Je6HowfcX7xIvCecFjiXH9iPKxa/fggFPCTLFPP4MDc1OZUz5WZ1fwhq/t1+UfbM+ps+c6RR1njvbMPaoeMTLpxLdlwwkZWYc+JWpRcoqtUfGnz5eJu4wvacOZX62hWvTmYscJ806wbHj8z2HpD9bA2Ka/l6/a2++3/B+l+f651Ery0VfeggmHAPHDwesLBm9WASdq7oUY9W2jpoqqoD8Azg1omFF78vDbs3oy84rB0mojJ2QVly0ivsvQnEbfm1xU5tErJxbLZ5U6y9BAejF/NNwTMr5k6soyM+/2awXl6ObU4frx27UVrvTrelXlEaGvr5kNn/24Gy6FBedcLvV2IzAHLyxEMJ+z+10Y4PWEnb6o9/eGftE0Uk4fnuXKVbzfNu1A3xzsGAG+G/lmTjJo0CmKOW05nTfybanGRXddqCsV9X/gkajo2J7UNg39KZGF+j9oAYSuwu2OakpKQzKukpNpIC29BYs5132ThNtVYVT+eZGdg5Pe0QcPZXez4AX/SyyQTFJCXySTQfOvMqoWKDM71gsO7T+oSOG8R6ptPSa+mn2dOrtrXPIIxETm3g6gYYgzNqeAvW+j4rXxRDnpJTTUCcR4eyWJX6uT4zf1nflDPwwgvTkalv9x83oocJ0aa14AInnsOvzKwYpCS0iU5eDWH6gVG6U3bi/QDJpdILo3XIehA1wxgW4oCfrAvv5FC1Sv8luJ3nRg77nws7fd/r5a+vvCsHEUa06tRqE5niMKYFGPW6I9eX7ZuMHIK1aQs5s7lfqyTgH2XCaukePVEEQUFrMiPiNApG4x8ra9KCDITfbvOWvZNne1/c9QaprhBLWOYsF4xhwFJdGuJWj2kOmf9uFA80ZFFcSBvdfQH4aPOgEaI/3Wq3c3O1i76xuGW3VXWFsHjpwgD2DnbH3oRN+FJ4V6i0OciWYt7G3NSCfVi3U9iCUQx1QkaAdD9FYowxSs6uqObdYR7FRpaAnOAo8Pmw/ZlicI0PiaT9EDg/mUhQ2IPN2ubt3WwHvGGiPum8hwp8Cdd76CvJGbxAVQiwnuPnok6zaVpadSIjz4R9ZMtkgGS/mSUilwhkGNomZDH0SYCM5j48wUAoIUIPqkfdTneS8mMUSzCxY6LWL1dHtX2uObO4XYSKXxITk2EBDvZVRkt0wcgnSZT8RekBZXhmup95RWvOwG2ftonimIpa/ExfRn91QQwFhhnJ6rVY+7SyeklXcqlekRR0ixOkVEjPfHyKVPDvwdksqYP2GfRtTkrFrMakrDR9S5E68gH+9GP91lwYRo2BIyCOVUkmy4mI4mqwfuPk6Z4CDrUhNx6ovpaKKOp4+s2Bezfg2E0/m0TgwTqU8PR6UN6njmMdxmO1pp5XcOoARqoUJC/ioLYdqQalGlZ+WSQmbJhDoi7rdxQfPqZSV7LNKDTLbaneNtls2JLJoNEM5DBv4znS6vyDLk9zRcVlOz9kqX2sRpez1jq3yk0OclQ+IjOsttxBkHfC54AMiiR9Rz+eFDJVIiHr88sQI/QWkL48f28DLWvrOVcjoxlVNNPnuVqjYTP4wdQIzjs7iHCfgYCGRdUIQXh3DW0tout12kDXon5R5EV9DTZ8WcLN2g8lJjKfjTleopWhIKqusfFU/rjFW83gTTocAbgPCgekT3NjOesfseJ0pFuapZNuT7kBwkSJSz3FC3zLAmfnSHB2F4S4oRIQZdCbCqUy9dXX++hRgvyGA7l0JwHPwG7eR1WHSMY4xgAlMvib4CzlYtUwIs/ORgCnsKTKrYSCxkDbZ5LoFbA7E68OdPJlmoCihYyrOWdsBCTDdKYWnzOTY65LWkf9B3ijo+iFQNuSkIWBjU4ATElNJJNrZxDGOw6sXjpApIQJsr0/xfjnhEyErOEY80sb0niFcgTuvyj2+A5RiY2cJwbriefIqib0vtVDouAZRodWdH315jfWz2G7MI9rpfVIGOQ58t8uJM4pumitn8ZSv2skx/VkQyFjf3nW0tbvoRDmKWBBXaW6pllut9Vi3ZS/hjE1C4FJ3daWCjSdJ81Aluj8y69iGMvHrjnFlb76J9cCQdGnzTj4edNHqFRncIREay+nUYKQ8qDjhn644qgnbDubg1DG5uMDyHQenqMZz7lCTkCCj2UtislbHaFKtsSw/+mwf218iYhNGgDvKZRlYOq8QVhOLqFK85lSF4vvMPJOQrshEka4HGfM2azYGPJICyNR5UIMBmJXnh1kiklVj2ZMMaXEJ4i38klqJr7y/gYzOWKoBcUWNnMNZ08gz+nNhzw2x0aGx8lh2hQvaJXDC9eI3FK8DNiwMMahZOOEFM4PBvlpFi4ff4lHDCHgZsZPfUltnfhrd6Kmc47spDnMgNlKSovojwp4n+uW+T2uxuZk5Fbzrrj8XS2ks1k7usj1keU0HEW5azVonJZFtw5TiB4x/KK5/QnulM6G2M2HrvBX8YGRBkTSr1QfvmX1VAq4YNVKRRHRVEmMHbw3vganOzYuQGG4h7U5I2kZEQKWQ0aNKjdOFYSjpJ5zMnvqn9UsXdLpMrnYEXm93Ii+FVrnV/bv5iTuiv7EIfEGtxE9PP9UayDkg5eEnFXaz3ShoF29zLi4kfH/HNGfHka0msoTgwGMh0ILoo3svfBMYqxgW69MNMedml7z7vw8OTLSAkpE2UQkBwScv8Fw+VgECAF/cgNY/wB+Qec+eg5yXaex+qFpewpB4PSiRzMboMQW8d3IZ51YtjUQCywFKPW593zpovByGta4PCnhwbCnq6QlPMyC1wB0iQboSOaX6sHTeqPSwo4knhfEihGCv0zKMGid4pOidqvm7J4ShQIXBQq0Msk3aKYbmHHUyIA20mlVHRDGF+NAUIzKN5d5GseYBSE8pMIrkP3xX/3bVsE9GGM2qPfk3zDHDhmF2KQ5OUFJqgFVPriYrTsuCuN5ix2hH/KGwGrbvHe0Nl0ru9hxsOKE/rnk4rT6fO06hgPTu+p5T3Tpg6vfe7LQ0hr7ajOZpFoBp0DsBxZ9VPWf3oZ6rfZgKnEChYGeMIxogxDx4FA7ehiJCoC5dW30jThZAyNcsrOLsRR7Uotve6eaKJv3tazWdTOHecOUvr0XfKKmtHPqNC1QYZ8DQY2IAcuudr7qTUwtDb83sVMMVhVIoQimcr6215CMFEPzyLX2hEc1Ra6c0F5gxOLn4laxWH0DdjCbtj5FASbvS+UpL7HX+sD4ujbi5NWOAjKcjQ4vYOrMuyBi2w+k/iLqH2ATsrZfBzd9IycydRT8r7juTGlVThq7x5SBxQVYkm53S1iK1p7qD1KsdVEA4j2ToKdn/zz5Ly4otx7VZvvQT/5gmzrnRA4MtCq50mkkpItHjYT0GYG6gHDmbWkjCyOJ2+hkyoXKLGmdu0r348btcZO/Ul7RknCo9ZsHJKeNxq3zm+SwJgMGZ0YELHV1TeBOAUMUhxhRZlLz7QWgJzLPXDTlcmgfQHHKv6W4bOfagkfy6LkjCooBmC5IBRsJjQ/D9nP/1uVb9o67m7ZYuouGQOiRH3QDNXDtJw8HAogn+u8ENSI90H9mD3QlpiR6QNaAQTCvUKH66u7l12LNybLaEWET0wfcGgOrnbfvSqDtfwjCa1x+LkhdpbLCOCxrcUnSQJB57i2BjP6AOMvXql2hbBQrmvGTUbUm/nVfy8LP2tu04Ca5KhCYpJuCed9JbOa5Rz2RLyIs1VUrWltOHF9I6D4JKPTHD+RBeiNKVDBxeOFnW/iqNsMY/G6215iQ+0fSmZ4gf+psjfIcDrTYiVCe4ewIFiUum/lhFMDSaUKbJKr6fvHonOElSOGUqpsSIToccA23BGHJJyeVwVmXVlraxALd7esM5QiJpRpBIFbb9HXzd0OaSBr++9mKqyelynNy/5XH5pKHcFadMscRQhlL11xjhhBzv4+YUfvW9t9tbPoDQrQCeE2l5VSj/a9/rWpI3EHU7HCz0At2bEHOQbaA5S7hBNp02gGqhQMalJ0lJiXtwwr7PaZvicRxyvxwLxStnAGPp7jMvgba+4S4sd2UGTjSLkh+KJMGgfiyTxSdK9CBALyZXC+s2ACWZhBzsdeVQzkuLZqKbY/UIBz14BrTubNd+sChfYT41xFwnMZ9jX+Vx08qTxFCYxC+VbZ5fI528pndswCfQLUqRAJ5K6gRTtE5fcxEQta2W3IWpy1ThfBVGooY6CbjIeMCyv8BaKHVN+YweRYFxScWEzTbi47QAGfGlvYlolAWUdJzcQVRCTwziBrqv5eGujHnJ53YiGRkcwXyxd31RubC/+zYTWUQ2jsirbQG/fasEvOWJbb3qq4l9Ri/mFV61YYeczo34qcB3JVbffMxrs17d13vKT7++2qlqWCzQnmaPzY3nO0Rlmy0U9ZCc52LebDnuACHcIcWgazOLHrwYoXJ8GADAVB89wWPmbUGOxbvUEFDRx97MsPcVVGvLzYRvEmnhzpLaTwP3sNl9vbCq/20+CDM6pBUH9TARB+VXuqfR5Z22zA1tVUJQEEZI7uTeLi2ianaohzEUimleSgLdrH+nHlKMxOhps35b3pz7vOJpmkwuFM6ZZro7JN+vKHzaQU9MNAdmibPz3cLF5LtikqFkUx+/t32pGDwAOAq9MAjZ1ZCIG6LljSo8C62VXpYVYmaTg0YsEAKu1foYuViOYuxTIOTIeimDWnTyrc2ppSNL5CaI2UNv6f2IIP1tnDsue6C2NZ7VzmCV6PmObXVYbkbmg+f3UvssTwe36n1N/W+eOFG4JZxyBeqhAR6n6zC9+4sWvdSbVNQ+8mtco+OoNN4os6uy4bSyJH1nH7gHpdYp429q8p1C+s6Ce6Nn7ZqlZAQ+P3GmVI8dPD7YAzYItQJOFWS141P2IJfdRsu8curiNRmPWZIjux4H/4RByKErUtcJMHTxU8mdc7zG/elL0EfMPofIKjwUmdlhXH2SGwR97OetpawvjVzK4znE0DuMV52m7o/rmOxXPstrN2COjnYCh3I8EucJKiOMIEex0gHicYhbd5XhddHfXxIVDAOSe0n+/iavvmP5uIFDOhg2dUmyYwWfuYSPhXMjym3xylBvo5+4wPMGmksetRv/nnSfQ5g9OaQ7Mbhagy+1TAr5EWfs0M1cS/lNo51+3JQzqirGgMUzuBsWe/h0ZGtAufewj5BVA+i+pjqXL+pZlC+vCiduN3BOol2AyvMaWpaSlKHrX9z8Ecg/Lr1/Vxq6lD2Dm6NCJRQ6F7gungnASMq7Uyt1oMSLWqCz3Ot94N19YnzYRIg+Uurur21qqCyPKqM6IdGUYoIS8MfJzr8SiPkB/7/LSeSNJl5QjQWeLuUi6bTqE3G8equ+DVe0QJVIKezmqGsOtAvlxHctsr4VDNjQ1ZkYjdimK52XTYQwEDBQc0k9fnglhL5Bqv/qrL64RCRHs5bg9m41gK5kBRJKQDCU9sE4GomrGeHb5Tlm/FVDVH9XGQloO+WO1tiiO/w1LG+K1bRrwyGYv2TGaYp3tU0KKnzlc8u1g2jxuCXClI+DRk/2p83/WmEa3BwrugLktcdKmWw5Ik06fP8C1RgEdsTEo3Yhl/0T1cT9MeadTmGvF4quqsdDlLyrUlGN7anJOcGVdgnYEFaIJrb7tyGf8vte+S51VZjzfXo2ckrRrkvi/Z6mrniugYiAPLwDB/Az5e2SIqMt/DG5l2VxIZ1VE2bgkp7p/isQ+SXv4vCzIEd5jkHoPEL1T2TvpEHzNzeS//9yG1QeOPJyJIBPMHdeIzTOH0NnKEj7X8JrWiWF9b2vNYHGqlbddjNpW1VSr6p5VG/zhKAahrVMyroEntVNguCo8fkXZnMvp9bOtdtz56l1+UaNmcwP7I74F130/QfGKAmR0a7DQ6vcaHsZBFw3GlrE4LqDGFb26JWBsqck4E2a9195Dka5JEjngSIGZ6BXI0pao8OdcZ5xJN+Aht8r1eKulxyvxSetKfmQIHVE6ZrBpdGlUrm8WPoK7iYWOtGR86KGNHL+d8mkCViICqb0UD8SW0UgwnvRhWKXpVvOwcXz5hBufS/abhABNql6QIBFZq/Cm62YFHsb3O9aMDxfvhHKAHJH0B5eQvdg0W4YSiFXrpDQQREflTPvQY7rOerZ7eic1e4OVvqxhIv8ZRmOqhp4/m2kSJji3Ow0qQjisa5ZZBuKgUz3ufdQugKCeI1KAbVhkUw1C6wfPZMC1ztrsIbbTj6FJd301e9HiRFTghx7uPEur237qDqITDJvJeCF1GEiaBFGypMQJV4bRxcbU+y9AdCHbxaq9Nb1rlg6E3X5dWFr1mavLixEOSGl2p3q7R/T1pmqoNPAyCXJMBL2CfN+JTwShCHyeo0tN/xJBbK2ZznvgznFinpzAtq+e3e6da5anQgttAxgSxphsC9tw2UrJOnZKOumv5wmuHyMfe6OWY7lpELpePIlex/9RrguTxIxFkNmXls8zCL+jU33JWPo6wBF39v/UZnNULisXhA9yAXdEGS2LSSP6LUHoXLiqsGX8XSYcIhJ7a+r0Rqip0j7FS93d1ciPrRaXJNmRczxAPVDGqpPHnVz57nz2nEeHm0zlCKb1xsPfT/HkdUG7GFSB7TyQNjvYLY6vp84HZQkuNLcRJoCiXolUgx0qaqhwuTXLKfjCOj+OmI1CT+R6bkhRYoZcxckIVCrhYEyeH02LrClZZg1SMq8EQ2DeKskYDCRNI2p2Auwhu8hRFNMqYBbEpdD0HEYQuD43Rs1PshgM6WMICH55D+IHIGEs6EKT6IHKQIgIsp2VBuOlx/xMYqVLyBg+zGZwGnigLT+btYSDXYc/52mPgd8oUvz8FT3imBvzHOZhRGVjGAE7nLgzv7jxuHBpDZNRabSHqAkZq22qRka/js7KL1qggAosI8IyVJH2ASjxmyMmmu7ELGPso6/a0E5ctZggBiv01rI1R/ZN/6gX+bry5FUEvu5r7r9Ju4peht31nOZvxAHlAvdVqGuXeDNlfFqXb/F4rGWt//LfnrtDkSsLba5jDLvcsVxfomjx8vHnz2FbaZIQuPDDw2znDHOiDGkwBFqj+kmUD7uhO/UG9Z0ZUTEJnLFmmz837hB/vW9CltSY0jps/Up6/il8GlC+WQ7zvrJ36o/+5Toa9lRF3dUf8VRby+m0hszz8BfbPp78/nxKMr5SnYR4r0x5vq8RzuqGdkMms8IxBHDMDLmTUvM/97dWoSxcqvrpyKeIgcZEqc9yAvqPn3pr+C+NNvGa7qaSJ8KTyst1M5xjURLMGzxKrN3C8G9jLVGETthSjo0uT5T2B2om78QxwXvUXeHs2nzjB/uZ+RLEL2UGbIncKkTTZwzTygMa61Bgy1OobzE5xKdDIjPmjokiBoxU4ntrSTvO6XRckEOO7YsoZWqjSb6W9lwQGHysP2EZtajK6vQZpqI/m6NXiGCTs2nnd1QQ7WtbirdPp8A11e/fa78Xdi1n65BzxVMo1DatiB4mT0oscz1AzdZ9ktMaR63Iky5wcVp0NXm2baOeIy5eM4ztP71RYdl7DwfP/DGALl1onU7GabQpl7nF7/p0WvzvrYlpfJ3Vt5tcQazY/VLLo9PMeRoSsLXlWgpL4yVJ4CBWugmxsjKoFBIPBOYyWom0VmBr2XFw4aJieOtUdKQia6k6nmI3RUjlo2NVSsSSOxQMbq/9qwibMJiG+e45JLOEALpFPv6dvq360D2gfP05KVDPoXy6BU1MVBvQ8lIDnKDKgHhbH7Uywh56e710M4m+9FsrZsSo9p7ejgq6GIWdQ3+G2Ej7jrhWST9WxC7un+Jgnq3W3f2/TX25vYMcGD5/n3c7uOnrzKzItE+L+xDzlC+yWS9YJHQIXuoFy6XZDWAtzYcS/rBPAYpT3k/qSASoam8uVfIJbumvc3ksIP4k1o6wgt43xdNGF2RscrF9PNVUeG+/J+isOHrRlWTIb+3OhYH6vh64E/vU80xypijnvNfFj/4UjHeP2kLdNemJLPTN6DfWvAQNLNM/8kpxumj15xopOgKfkUk1DIXeRbPosvtEnv9IFE7EKcUAuf3CWa+gzXkIklI7mERnxHevJ/7kFti1/swu35p/KQ2hGMUNz+MwtfUtUw5RRembbnO23AYmqjxVO6xWFj1NWmlEhz+82/dqgbzZOs8y7EwbOyIAS1ZYpceHr/bLygynvXeTX+VlHi7aKB2NX5YJhHnGstXOdFEIqDgSuW4MdRTtm4rpVj7H085Mel9+RSr1+jqOeX26/9PbekPyxzxwad2dkm7eXPqDKAz8KbXgnin7ZvGvoOab6fij2oTMQl9gmd80Db23vh2oS1KkbO2/WeB17aSDe/P/Y/wRGuSdF+Heswa65znUUbJQBrVnZEzLcrAyPY1W2FpgEhznZJ0BBJpeUI9ti9gnBEzI+lE2QiQo6HHrfyyrDYAg5urk04ij26FgXR2pBMuHN5aOmTG4q7SSmOX6uJQTRyyAF4teHzhFnbyNVMswgf56sJdbvpKa+7sFMc12T0Li2NxdTCQjtDeQdRYn77bCSjImt/CwiuxMbLRhSPwjBS14BXH7xe6pSj9XnIsyyIRsB+yjptOguvrrPSt7KopVjxIM35XADL5X7Z4cgpxep+nMYb/L6ysdE6GDxMoKsg5nUeuzujFmNBKG9iKUwjRAJ7v2mX6ce6xWBz64ORQziIUlG6PoDwp6F1tWIe8HjdzJE/oRjLxKBW/z0txzbU8j/5Vi7Fo8L3uu5OzgJ90397K4at+h07ML/H7i2EjMjdec/DIL9TXjs4DtOwsctUlcK9oTgojGtHNuR/ZDIglPNsQM9O0kOwQ0oItvaiOQkF/baG3Kpe0mclYY7tToeYhHimR2KYab0Q5ILxoT0mqGr+o6pvSB4fPTcu19UmJwsbzwT3Kb6wp33u2GTdOUp+So+G2tDkIVUO0PYdeVkZi6A8xNbsoNmRxRPZuH9RsE7YwPo1cpBcsaUvANCJHtmd1f5lGS4Aau/xM1bWF7xgeLy8WKIZTkigik5yfIFNSkpGoVzjeNNGeewz+LcIivIWOt79t38a54htlBsBBbZTrt85ToYc5BilW9cUYbOKSVHlFfo3WB9LZPNXLstvHIaH4sonLlH0RgNwzsNi4tZVaeCso1cm6p9F916oN9I9s4f+dxURnkECHveZNOfN8xV1T7UcHf5F01IxeVHHvpuxiA8ViAeBDSt9rOT0bCwOheE1dCrCTkKBgKSNxVkdu/pZqGT9s5qD/6L4C3WrQeDcHJ474ylwb28g/QCPN9IeLH0sRlYSGfMqWZMmLFGDOZZsH9cuBKfhJa4iK9d/KJSkJg9E9JcA70vJkcQkpQ+W4kjEvKQfwNZ1GphXWV3znpHo1Us3/c/ja27vYjpwpONV2KRkLeGoLn/uukgCYOm1QdAcyhVsiyxZf4tXKU0vFRomZ8DyUS+SUuiPkZbnlDI5M2EtQXdv8+EHJWyla/X8uVxekN54wAdyRAwzRgUtyEi8nLIgpEYVaJHYBJu7/owhekB2oXovH3em6EEfNsuHMRbue5WGWckW+4aiHROGNJilD5x374HnWq77Gy7CR6ykP9+amST74veIyEp9XP3a3xF2BxIkM3/MVTuql5EiQckGRTMoU00AXhsDhSCqqjmoQVPD244QgPQMaeL+858pc+n8bkXzUXE/s8IC7SenxOe1oqHf9odQaB7303ATHhBh8mIjhezh1CNHiRbMLZy+HlqhLOecrTTmE6y7Akcjpsi0AiNwFiYZBeljfuwxdVfvuPVPWp7nfaTCiZKgh0SCB2uhUuiLPkRWBqKrnSKlKul4J4sia3cT8zb3xciuOgETjrQI0f8uJms37Vhp0j8Q22RteuihUZa54KR43DBaYjKye9A45uMo2jaf5MDEPKZrS3BKhCHWRp9kn8n1BbJ7Y3G50c1SzygNGaju4ItycRnTYmt6LKT9+/IZJBL4hkITN5L/105JVJF1IQI0p2OI+pcir6jB0toVD6jbM1l1pxk0gTgIoyjOOQfzCn9dMpLrZfNJhtC/3xTj784Kj5XFbW8hSWmDWzWPmnxO5+2SIgrLYXHtfbtHiWS2IhKPQG6Tz/O28qjheHMcaRv+/gZVzA54HZoyE81nA/AwcU4+ih6hwj2dPdIULLVwejuloOLHvTm/uZqybs5ga9EM+G5czdjRE6/DGEMDreKLzrTlRpRlf1Ec2orP592vhU6jNOe2ATrfCH4qxyiKDA1C2iemfpAYYAziZqhXjfDKoFdP83lrRxbJBaoKP4LdkysXsV6FcsBFi0WfNM9VAtZVJrfhcR52KWTRDpOTWKXLyN501CFelxUqMZVl8xzVCsG2bKACWuAstmYwsebAn+UsdsfLw8Tsk/Quu69lY2bHqhi9PyoCNFXQcvnd+vijpG83jC6cSFsizqd8473fCQ/vi1DiFwM9/05HyOdNsNvQbIAHvjEwPHPrkITaoNfi/gV9erPARfXIc3oT0HkhPYzYIFmrtH/qh2FPVRX7TcTZ1Va3JLQx5U21uTwmWPizwHadlVXkiYc7mTg5ZTUBSjJXqSPQq5lsxQlv7L6ooFX2lruHKkfjDHsmYeIpk4cpziGVgJyc9ZCEIeWZbE1AcAnZHw1q2UytI2BjyaltmJn2/Sp5NqWZKQMqezCzwakL2UQ6u/19dMaS9tvzpbOmeO/zZ2UtZAdcK0kYkWusf05BtyW+/mW49kcRrwe6kgBY2bRoBcrRL9qfUkxwBPMOUxK4I/Pau+pZyk9VN4OHDzJOdJZCroltyUhJcOX/JRwQOjL7x6XAZpwZPP/nX5wklgCSY3KFnsRpAi/Ce3+xZGnkwyimvRKRBoOr9L0BgBX8A1mX1+NZxBOtuhWvr1KKNKbN2Zf2qqgzlJyk9l6UolwrSIIg1y3oijFcunZygTs34xrlUoJDPIJt9ibVHzkn7FcG0ai/yWm+JViVRNV73D6wKIz5rgm4fx0LGCDUF5PIS3Tv+iIxiTwAofSSCiVaHv7J/VbY0Ha77cQbIX91+1WBY1ST9vgJyZjOUCJkGX/ltpFWz1tmJ69gPq6NY7ZJFMuo8DTSEe9yRCyWw0IrtJihTk+v6idSu9hm5q77DCrFEYbN+u7kJhza/NM0mCU4CWn4OH3XF7Mbee7chWejeRLXoXUcvDmTRJaEFJNxUyqiIzqkFJJsVBuKv+JnImhNMwpzBtyapwb1Mpe3KheewG23fDRMk1l61nK6D/qKj5tM3lH87W4n/wrytRApW0UOwzy+VuWdGwQmHhcvmEtdX8ZXUutGJ/a1IFPCvXXh3KG3aoEyEGldCT5rU6tIMllDnz7Lti6jP+GUbXSaYIAq0MHvkrynDBXkzyy2RjlEdFls9oIl1FYeyY6r2iVPThlj3n1X8XeMPOfvCA+/V2tlx0F8ypBb5m7BPSV71DJNhMF+DN2PM4yxifUl/dExzyuBwlSlXb//D/ltF9UN8qrIkq7OfUq+66c9UqMxdXiZ51SrYnpTh2moB8M1fPHrUbfx7YIlfc/+mwSyl0bpYs8BkjmRCsFFKdD//ahMnW4rDFN4gYE/mQWjEEbsALz3kpwpD7XRyqsUiVBlUhO6J3bDVO0fb5SWdvLlkYUmLMKQnOuHlckLS2CeAQTffmvhldKw7hOYlIk12qAM/zR2Wq45CN6y/3gjKt9KzpKEBeCnOhiNukaPeTkbf7pR2Jc5UpBaEpH/5VGAGtQ99kJBDbLGIdbBIhy/fQUrkyGcMbwL2rEIRsBKJYaC4HREN+BjieQ9spkyC8z8L7ylxrTTKhVso5ubY1b6LxiUVellyJ89dQfcb8DMKoxWTJWvxXgVXI0AYG6eGvi0qS6AMc+Srqep8lRoLI6ZE0I/4g+sAhxo/NiphNX9SFJ3dSIduq4auyJGhg/fumwJbdVVO/0Ym5qe/MddHNvCMJFhWl2txDeo6v2cxRKjnYA7t6fTN8ehSoF4rCZkdNfjMvjUtDt/ELT+/qTvPA+64qhEBmLhg8W3rFFEa8XRbUoVCDdpz4HjK3Md10k1tquOkeXKx0x8jC++MBfEEkDXenLkCfcyVRB3wh3SkW80Ju5NQfpa4L0HnW7rsB4ApmFRWgz0Y7+TpE/a3WqE1Vc0KhXmh7ZeaDAVV8Y0LnpIF/LBBsaMnPwCapOXtOKUM0+DpFlyfku3yhsh9jLNRambhsGdHSzNiv8eosAAUpD+2AzeOXM2oAG8w2IzgpAU5793BcQDWxIb5a/3Nlb4uOwLHFoM1u6KtjZsDZvRjqTn8OIP/e9svjDxBmC79G7OXgQfgAtwfPsazBjCxKa9Ggt3suU7D8g2+xLkHNffNTCv0cya8DsNZU+vm6PeJGxwoMOUZha+HuJmns4yVcv8xa2ik7xbn3Pr9Jd1ND6qQLrJBJq2kAsl94IzA85lq3Dij/GLhucKwK5pN+WEOE1kZcqEbaj55+PE/BIi1tGtYo+5FUiNLr6ydtV0ly2IxdDiC9dI29agm6CcfDxcznsWtmoBR/DSI4855kRiTcm+QGAileffHpf/t+z4MlSGtndAOZOhXpFDRworeuxOrkFcNgLKtWevI3Hhm0GDFhXwTBDnueldiRGgspBNTz1omTWhkLocSvMV8KpRo2Np0Njx1hnjD/TGf9Sc7KIwU2eZ0+GkXKAXTYjg6mBdXky2g9TEixc/KRM9nOvLhOidw63RfhSRy+EmGtVBA3FZRg5GQstqSJ9aOYSNVVjvuzNPqoJM564ynkhGqeP+K8dGwH9tDg8uzqPvSq1YWV/eNYesmB4Z62icj1wJ9S7CjKJWnV/wn1gyVgy/xlAIVHFRPJY1lIBvKrscxyiT3ihPhs0SnaztyoZjm6u4tiqemYo9Ezjb5YbEhgv1OhDT+5cUCUuBJjEW6DdrsV+kq6DYJs4u7WtXpqqtXz833Q+qM3jTjLNeZhqOMFgZx1a+wA1hTmsKMWInIawE6pvou/BIsoiwEUcqYmTTY+DIB5qMfCn0gwSdAiQp3bNfq/aPIt1+B4u65lirzK1MvzM4pjncokk7zFRH0nS/tGAfVkx7zCMKKIBNZH4cdRVv8FaYuwU5s3bgX5QuSM/g6E8mTjYG1aEHex5O0qPI69jhimdEiFlnMaRPtIpCra6MfTzs13tbzJZiA8gO1lYGV+6a935m6dyC0Mj/5DPwcuMF6Iu+uYlXOHNa6N6j47OWvCCRGcsuHk3c6CmKjN0uiULxkyN1EimRL+vS/Qpkj5WIx30fpNdV+kN6JCYwXjDU6o8KTkrojgYb4C3BrZcuH/niRVaeY/BS4SC3xcen+CqD9vEUxdlzQslIxPoo8UwUVRjkqbU5el4FtkxYkUx3ul0C4Wu9LeNGWCy9ZFfJ8gYkQQjiRb0wSFceSQpi7eZ9h0jmetRizjd5LBCuA2BdqpRZRilh/PzI8W3kaTOL2HdS0Wkxowb4zqiWiT/uejoTc2c8RkOlgQKdeUs+YDZJC7+ebPbC0+mbm0mHNL1mAi96/xrQd3p2fegCaRtKJA/0f5gsjP0C+zYHlzKZes/D5c1LCZWjLvCMp4EJTAsz8fZn/LPtSkaduTe7rdCUSKXfw8rggRhA2hJISNlVo/USMg41HJ2r7weSP/vb98Z5bupxl3T0EM9bue6W7GHuaEWrqYj2/bnKKUosG10UWmu6kP6JZze4Dp8EHJc+DpJrvQXEbgIqG4s2r3bd3OZ0it9rqLCB+cIYD9isWRvjREVa+UQyOHgqUCqYiPCJDNdlAcThhXlBg3Ybk6CEwtRdyDzYp8wKNfJZnnBMUTVikgEhXhJpduCp4hez7ROlxWxtnlEd2qddvAxchi5irFHua9kPkVxCcThTAD7vV23H9S7zFFTv2fq33q2Hr1QeqS4/xSrZe+tPXv9wXx+BzOHCzFS4o1tINfOSh6Gi59bcA6JXQe+w6N663li6ec2O4kYZ3bpbGtKFMBShdv2sRFoZyz+VYJM0PHd5NMg351LzN2AARArKzwYCeQlt4WCVAfoE3u7A1p1m37O1Gu5QquvsEc1Kwb0uwYY4tkumi6OYyLc+pt3OVJuo3jid6nnXhUJwA6AjBcAkIFC/k9iChvLRjrW3PJesl74ycPPUp7XnEsCquiywAN4L9WmMkzJSWRicakw+eawDDnsyfXT1gj7Zx4Gh+LCfPflwT/2AFICE0LLPvvMi8oanccyoXucDu4QOFT8kBoZ+QOmw2LUx2GHPfVVwl3VJOpc0UtFBQ7cNugu6cV44bfHjLf2cDB2Y3pfHKC27duhY3dF+2+6H35L1Ajjsgs9QR/xofw7ruxa9/QtSLN1VgWmj8kWIgrAabeJhprD0fL0x0JfZ6grxiBgO9pTRrS/67Xy1seNf72P6HAB2gHvU3q4a+/JbtxFHwLz1wRnZiWPwlBiHFK2xTzcGGHVVci+ErOPZCf+BiR7Dp9kJ3GRuq0LLjMef4qT3TObhqPCzai+h06mVAlKo7Td7aDqEOvwlNTPB6HIwlztrToh9zRGUYAOPwHWCQ102mlzjDfFMdUrX0mLxuCJhK4QW4LZZWZJfG/DEshcICm3rUPdTU7U8HiGaroPSvz+EYbAKzwM27TN9vNZ7AcLyCmAlOvNXEVFW9mkfZFDtX6lBjIhZUghPe0o18NlJSwRnzcQpJPXT8WGcQsNz9xP0UwsMe/81/HmW+6og/cj719McOpms6MV1Ahqo/dfihWjIxn1CYTkYwPgprfT4ovyjyZoApxL7jz+aqkXKGYWDFl1uJeDSOIiNu/J7CxaQlviye7S0kd0T0pcTQplcIW5dF0wK7Lzg4KaE2QL/XkElx2NAnNbzAiFih6aTXe9jjegbGprkd1t571E8xseb7KhcwGbZXh9C/cpj0XALIQGQwAKG4hdPDSNh2YYUA5a07TjjF3RIyyfSJchcnQD3y/wDlzGbFNtoYrzNt61IoemCfD1DfyjPZvi9nH5Dn9tadAeSg3bulgq2Sxr5X2hRSa3GZeVyUmUoNsLzdfxglmNOIO2RQ/UoeMJSF0aKWPTiOrLLQ6Kjmf4RHWieOaZa2cy8mUoT7g4nZfu2KewwTLbej/86SOICZ6jJHBdDw7svfYfIfCuaf5yipMckvMROUCyQEV8sHAMOpzZNL+58Fy6KGksZ8WOPMcEVgZc3o+0CHtJ5Y+j3Mkb9RCRPGGkOAwAeO3hgyPTb8Zz/7l/60oVm61Aer8AEzv380F2r1YVfHXf7ApyplYYDr8HvbBwqpYwqlRPAPysf5AcfCmiDtMXoOBvhmPPX0oDhC4H3ZlG1tSCZYHOXcBfr5K68BoaYzwHpZc0eEaEIfYfiWagp3m4JlOaU3WKNVHadglpabEg+YjaYw3qSmB1jZ5RZZn+fBkwpSiAFRWJOwZ4lnkk2eYgHNeDczRQ9mvLJpwTpthJ5wilDzzUN9BDUF27AZ0XP1+lrnyrR4cK1tUPCzwe139EL8gUWrEdpIMi51g/OeHu5BmA6V1XMWAjDu+kNYRN7ab2RvTKQY8PgPaN1blLubsE+RsN1BqSbpNpuIOEZjwX0i356AfM1j/yVNf3NF7lAXkEhH9yoFFEo3is60ci52xDFSy8eM1cFTU7ak+Z3wH/7IzqwhOq7hq5QibC+GcJWWGUJsXKfd5/J426ts3Y3qTz2kWi7t0Be7Dq0xTA/zFW5u6oP4Mb0m4R4EcGDmiQLD03FlB/EKWWwkXTvKMljUH78tPr0ORQSldo2OHYNDmupLwOi0Kfent+low/IfuJ8+Roq/GuWsSD6iRFXJvfuFx+DzkTMqVFN+hRJ1Kf0w7kpD5xzdiZoT4IdXcQefvn+AlDYJc0JarWEmBktRNr0hkMCbYM2YFhw5sl5XXzu4ZfmqH7yuFkNsJJTCLCUC3tIzhdZkCTPbU2wsrfL8VmPYf5SxP9vYU9bw90spwXbOtTohaRqMqZhdePapxJfOl/9Rnzv+tqegJQnKivNFCVBGpL8+i2cpa6jHQnT5akj/l/ONiKqyErCKv7yWELlzIvZZvqYCx1yOk6IXCH7V6N+6KeETkhVOTuNndDSF6ioKW2qcsiiIsdnEIhxQK5KA+rHncqcpzuqKROxVNB3qavUUwlROGtLrgyYWsYD/BL3vhIKM6+KbcqrqLJu0O0cA4010ztL70pMDV2I2UX/FyA3bLYX5k1RT16fTaGEdEvzIMePx5l2BQklGmSrCTLY5CNL9wbLm0ErESYndLPZcsZuJCbPYTeP1Yo8zmAcVKEUdZbsB3dBktpHgMES7oCjoESu22ksd7mNu4/sFE9y6pFiLGq2r3GMY9jVSBG7tUY3cM6M18aIsTIP4Tv5H+EVdMDl42+nYwo8ajWQoMXa6PmggFp89bWdoHde6tevmkcX8Cxtu3daRrpzetmLUjL2+CStX0ioIW0vDpH7qOew5wGbfWWqGzaOI4KhoyvXq6UoyZ9DTmdyWutISHwSW3uxGLGxRbWMB3Ra0qaLmbnhfNbcg9XPM9asHTM/uHQ6Nr3Mt6zs9IBoNJYYrPwtLvUfEtqtxhfVnCgzY/Cqiylo0oamsordz0XY0nUvVBVzTcZhlJxPHOX+Mg6pjOuAugR6LXd6oROKAhOav1yjKgizsSY2FaDE7CGo2JdWMAWxPEtmnO76fVhTddctduR4+Dh/aQF5Zg/1Ir30TIOFkZVWYKNGmYn/WOV4tpjx6HCwKfwRKakTZAD6ad0qyYt04LEdpmcKmvbJuHX/ewUhO1Gs/IkFQdaqN0DHJ1Lhz+19YacoSCsDCg1Txy3VdWSgfkPiggyu7vrbvTYexrxpzbrOzdNlKNQZF2ExOJo5PwLAywBfnD79PTZ1z9h4xcm13S7j2JfvgPhce29dZ4Zg8K9RFsSpl5IW3Pbl4k4dfvS+cJeBv3gh4Um8mZRfIJMD1TZ7NJLLxg5rkla+d+uhRzCWndZYXLS7K+1DvQfD1JkX4Wiv1UBSGzFAlxoGvCED9aP6mJtBiX18fa1AySUnGiNcv/IzENpywwD2biom1fqkh+vFkRsZQHDO2cywdqHMqb0Z4rFCgdnlIy2r+eUE86CEhaY2k5rUTtsYNZWPTQqshZQiwoiUMKjkx+IXElBpI+6B2SlTTteywuifPDRYDVKYz1X2SDestSkd4zD1Mh3FUmLUG3EpErWMaTHLgHuBaPLULTOQyMahNNCbw0LpGcqa/ee2YL9izVWEeDDeAMp1sbHzZfXaP88lgJZj4XZk4tCO3K/y12JGds28k33X1g+PVD2/ojorK5IMkvtuTjEHch1feRsdZoMIHneBGHXUi/JMRZxoj1WqRWeelqf/SwjgeJTxI/sJtLrtlS+OLmRLdB0p7Aq2knWlgs00sXKeBmLpbwH+b3oVimC/omfN6WMQqT2J54rMJJQlxEA87VkDkNBsvPq1eAPVVOLHleF8JD9zm9D8Swm22xIYV9NZxm4MhnvDD79REKU4xWHl/fPa0wYi4WaYHuXBaAkC2uL0iN1udA/pGeX3Yu3/+Mnst9qVlE8c4DaYf8+SXVuS19HhumnfWQ1NyqI+sdJtNGi634OFRcwepy7HuJDMyR1bBxUokYihNDnGaVZOUIATtXeR4zJaThx/yWZHWoF0z2vdws7Z5M5ZZewhd/4DoqMoSOLoq28cRwfLVR00Qt0PhWkcJYSVRt/Mm10BrIjFTuPALht2A4Wea6DaYhoXhpDra+2hUn6X0yKP0jSj8ExE0vWKODKGINLarZ5VbTj19pnedhTYjbHQX8GootLT7mOcEV5/B1Z68eNKRmyPe1sNd6/jdYZrIY+RmLRHLzeN1gNVvNvdwRvZxQdi/hSFjsedg2HBAghllYUgY55LE07esTYCMcIW1tDqCo2aHDJm+LwXGDhNY/PLWm2Ahkwhyv/xEnlHpHjkcOglUDMJIvHJgFoYdQPy3GRbFjMtLzRf1cuVoGrBnfFNGML2Lk1vZTZJalVg5zgXkWqmLX6nmGYuoYBCnXD92syb7AGMQmhQkw1zklsjRTMDX5Dwrakhi+BrQOb0xGErNA0+mCKacRcNOTbT6Zi2d8H1ddaryouPT8YmKSmZsWtcCVwpksI+hLj/LL7xu15trm+36XW8/ijkprmiVzsD2474GmnNIvugR8XMH6nNPqr0Rmixqd06BkUl9SFBn8h+HiJbyI1wPxr4V3o74fu0tNC54PaR0u6uWM7rRO+RQzhDm1ExnmrFwXZhkWMsE4F7ojtp3zhgFXjRZiEGB/CPHnPfE8Dg2wg4HpLVHUa9HJQ+PXCHhnRlD2/UxzY5xe25JqERYyJ21TzQQknQnJVwvGccaIeq2NmnymSonxg9m8nT4GZc3dqEq6ItvCn61x8gNWFPDBWv7g3x2OEYbjHy0n69ulX7TgDGg9G8Hel8MTdmx98aU5+i5l4P7crz3On2l9spzSmtbbsf0U9v/4stZlGUAkruP5CpVQzwCEIY7duS3peAzn3DZHfA4GmmdViFWjjK2jIrmUH/UB9on/rivwYRoforos1zBWwth5XCOHYdOVvRQ0+VcwNcJWcOMcPQ9Ben2oB1hZcBqdJ3wog0qRTbcS0kbtjsmIWwwXrpjSQBy8GieVC0hsBA/gAEd5YpCjDEwvhqPf74CbIbF/ActYhCpoFaO5LaLvzENxAk0UFk3J7MPN7a0KsO+E59gNQftcUZAan21RGJNIMQ9BNuK4+rvFnzq47UqJ3MoodWa8UDmGq6jR7lVflIZNC21VjFmg9UmzLNT6j0d/KvJQ73woE0r9pS3WB6UJa8Yz6GWOd90e5M3NQ3LhsS/HcrOt8yuNRZSYvgraKkBVXKyWEuCD9XTtRAmFhqTLShc1UTVciH/V7iY36jlzIu/dp3kEO8bplshzIES5X807OgU3X2NuDEWaodZKmlGRT0sfpEY85aLdl0+kmDtroW022C0g/iUh7tmH2AAOXWjYXWIaEHHEld/UDiP6pW/tT9LZ3ewn1B+PFBeQNodZMxVsv4Gn/RicuROZEDYfgmiZ8eJWGpXLvT24XW6NFLzQnECXuseNQAy3fyZNKtBcixCErQwK+2kvW0cvSfMBDQD4uj5Z0HrOdksf69WBBX+JJrmpjFIkkuNDeDxfWmWTFMvL0q7XNBHsBeAGMKNclhT8IFXpTnXJFghNFkcmOEkbAWu0sSQAjpHC/baQLZdCYfv+cH5YQqpJAVw8KSbLbXTnhaROQVOK/gzF6yFo+ICobjiVllcUMuBDmxl1Dd0DKz8wLiKZ8Ys4rz7GjCOyqhcKR5MrrGdclyz3NNOJUyhUaK54f9YJc85WJB25VHZTPiA9xgyns6ckyT41bc7wxyX2Zk8rsFI8TI0aMjXIYWLU2treckwV3fzKq7l6cdNVAhFWAXQ3bGOeVfL6PNaEqmkDrn+rcyyUKh/ZxXvDn4lpL0ZgKl4bdqC0u6QniUM+buvYtPncDYfKmBn3K3O4dv6Rg+VUw9gDb/yLVYQFPiNr43MGAncPCKlvpbzePqzf2zqg5lCgzMaGLN/D5OJGtWB3ZlgLMLOer9nrZOH2WLMYhHIYdhANko/9h3dDIeFfLaxa8hqvt0ub2sJgtWjudyV0BMeFNfryT8zcQ0LrXZTeHAzwlVSNL97523Czfo9ieSrAdVF79UFsGdwRJy5lFE2b8NtlykIlnYgS16D4dBEaYxraJvVFax4daR/YizwZG9bIonY7VuPKjem3UPgqwCY4Sba03MS7s3ZTg6krziqw3u9Kfit5ud6ysX0cZK15wR3abfV+am0eWGe6spklhffiNIpPQEXr681df4MIh9I+9VbBBG168q/7fLJAHiftqTQU1jX3K269+fHlGJolMXXPYgqTnFF7Z0AsbhfljzHjHWLuSQ5SFAuZ59KsyEuQ+8BXa6YDKjsXopoGi2DMylFEmHqNkD5ZMxmpf+KEkPButKlnlcIMo9XREV5uNeFiKpUcBN2qINsdZnVvtBITLZIzWChZ/xr7LAIL8W9CgJsW/siOGyOGPp4+vjtuDgOqUmOHUVZqrJf9MYhDR00/ZbhYOq9q3vatVoqO5VBDxA0U9lAaPxHU8F3RNap/lLJhkwm8LJ2MwXZgyVLE1amAkh3OK8ntYWscqek4uOxeVQvRKs7BFqZQdZmpsYppu49ric9ABzMJla8PT8FixXYVzokN760jqvsO0yV1FMDwfSnopbVgepO3lXLd7slMN9eRSeBW8DYYCnk9wxa1GElR4S0ELFQCQtL1Yi03H2LHEqfAnRAaJTYf3ecw3oVeYN2303LvnEx81TFFPRgt9JQbg1sedvUzWQWyk6FkG1kiVJGMutgjNDhJLMlUKRHcPDJSWAgjz6V35bR4Q1fsaUEgZ6kprgAXY1rMv9p5LKJz9yuZSICHSvTw+UcvMGm3YpTyPab2ZRv3YfpsQbKEK3yt267g/+rMI+OrfDJQgDMFBUzysynO4WslXOFoK1xjqhNWsGhExoSirpqU6yMi20GdOaf9Nq6M8zEoubKqTIkc8M9+FfjG3xEmNOY3VGwEJm1ghvolWYScgRYnfe1vyAsYOiATAkLaAP+RxEOZRdqgulHG0CubEq9zi0pf+xaZjYRNfxuQLCwLu7Dz0WOM1wFabXqn4y2ki2+jwHcH9UgwxdATXOdz6MOHBdWasdJ1+QMQDwl2nYpzjXkOaXF7nGQuMLa2w1A+LevXnbSlXi7gmLj0QyNIsjyeKLbygzrzJWOsiTcFWomxbunecMOMLTRRCIrH6T/9D1xZmHBC7GPVK8Wga52kuGjdsWrSHjhmZTDQwADC2Z/UOkV5fhzIzZ2W2h1DMR7htefAsl69oDySuVPCycfL0mu3y0va8flMsKcXWCgkz6N2JYw3WvJubhW/+ekxkIVajdOOyoro1EOlegZUkpU3pPhxx+bjqHe5Fwa09gVz0nGMsgTnkNP9o92s/u+XgQAOva8eI77o4uUrJIpTHM2w/ucyJOd/FYqQCfdsmsPUWV4MOW6wwP6mil5Tn1JBguWy6xBfmmffY+n4QeZ0ij6kqIvox8wOer6ThGxjsTt47sD9CcFX0mS40eobvf0eBBWudJoroG7bKo/Y3T4/c38IEorVM34ec2ZX/OW0WPFBYG8C4M9lRo2JlODOzKWgq1syubZn47DTI3eC2lb2Vot+4gmJ0J5+55f7L7njnWFcCAkosBk1zlU6ItwkvbzO6seyAPjlpAVCMRlBAkKMQwR0NsAJuanEKhFC7Oy8ajmChzpXBWzZw1lU9gF3lkzAaeP/HMesTRSfKyQhKwKfaAKT9PvCXin9Hibe4IJT8y1jrzuC1tvNTrOeUrhYBvzTu+pfm3eNjMSfaUlo4CLz1GrpbYchoLWw+4avUc6gQ2s1DxTI9aN+6CRVcHOVX566T11Bny0z+c8qlRqxuHmr6/9LDBFJFQiKOs3zJ8psV0SB55Hn5u0XkyOnMpzcS2xh5ElKe5upBM3AENnoGIgnkL8LGYPDDrYVneWRQV7lniZic5k3ZWkskRqUyf+OvUsDEcX8eLiJkEA5z6tqb7l9PXFbtJkRS59txHm25PW0X+NvKkaWiBqVsKvdZdTJomszDqfPaPgyxYdepTAaI9KQ8fr6A4jXvxPu75rSN1cZ+dmisMdda+gMiTFJZ+oxRFu7XGM09f9bFbzCy/A7M4CC9KX1aGp5/2KjYgUr1awbJLU0M6Lh32Hf6CZckbXKLos1JWp+a8Rbts4LLSYSgUtrfBfubBuUlcLQTJ4JuyTi5lmVPY51LBmeARWUp8XQFS3fZiTIOKkOKWevP7lUeZRA1DDm2qDynmDyrwd2QTRAyMz1qviZoNHDI1ET7mUn31gpsk8RCTG3o9xZ3DqDlB4EY9kSPCOwtbpzfvGzWEySOETlJRfXw1MuBNp1tWpogH+DwfbgYQL/PFUI4aSTnYtJjbm7vloTQbTG4KL9fQPQif3l6oxh6skg6NTQWHMrOe7HJZB67idexw7t0othaXFwGdiqJ5UBhvYCQgM15FyRQuwA9w7hWm/FJiiaBrQ1/g/rYAbs5o2ciKKBGMl5eUbPeNwJosqd1neQKvovPmOwLbxaNdU5cwOhSDbUzcbzzEMXjbQFBhbEIa4JnyAU32k0pVWhDFBv7zg2tRzQTZLy7Xuu/rL5Bb/pKl0CQMsQC9LvnNpxzc4bxw/OC4Ef+AcyZNHcbjpxdT/I1a6995NXVCBR96+S4Q1Vw8IDGA/0y1w1IvDxXjshcKQOxDx5MBJ3pGouYOZLUEDjs5gQg0Q1yOpPAX25u2kHZGDmcrkG4MK/dEPD3kiG/h3iCPWw7KrTFEkBZv6AXVUSAsZUAjt0ePVRUWYPxQ9bdUMkGj1PFPoWo3nPkPkvMCLK8H8zA5fuDZExs01EEfhgTZNWbgnLoE+NdifOFqtPC5HH5zsffCodm1/G+SpCFLT+k+of5d2+jcqukCZNGc2mhcIvzw4MLMnxd8rs2n/hU3F0SqqChwiWlXrci5p2WpSffFWYhsQi8IWsYAF0i4FOXtaOGH7ZlHcQVANSxJBzDgcEsuVigJXGFmNETWEeS9w8HB3Txwg8v/15wtSC0uQG3gdVp2ulJdRaS4IGnGLwu9ujVMTNQcqqd0Hl9XtSj30wfdqS2rXUGPInykOmfUT7HHMq6gY82ZMFv3TO37u7EXaVBJyUCBPyCxCmLs+HyC1+/rdjvjRk8IKYxZ2I40ay4fhOgPEEkiaofIJmGiWo6KJ6dzsyVe1GD3uSkjSu557ULNmVYjuV5BD2qpFXw8blcpW8/rj+uyv1oc2GbYnAzME3PPr67CzZoESygGkpZUDlVb539cTfNwiYozmAW/6s2fCNz6LbbCgRjxO9SY2mH6RBDkNV0AMmSL5M0BzrTKrabwXSvwzgQ/CNNyrM55L0iieDNrbYicOFwUH1sBv15Vzz6dtgwsEuPhVLfX00Ju7TIgdw50G8HNq7QtU+DDaEdy25S3F9bteFCup5sSID7OvusxXT21KXdeAdwLbAEMPFV3p0bUMMFqnp2jGu1/GtdtkRU1WbVzwb72HKO/Lkcb7/ScDnQOH3OfhnIs6cUxrHsxKsDmL6a3iGg9DQ78jwe/7vjtZCUkVJuu5SyjolVs+Qy9i+DgnHC6CJjNOItrhhZ5LV0RpmDALnffbz3o+XcD3t5cRU4qy/KW/S/8QRc9F3rNW6Q8itMhHZKSrdlWViPzFfMwaXL7wRzOB76HWjju5nfFV2zlVdF0VtEuSivSt32+JziIPmavivsNNOtaWjlUAFLy7NsLzEtZfhAM1GMwMkq31sAxjYaYvxM+tKeQhdGMFMSfg18eHPugtG2qYsJJx3eATomKRypEvwa15MvUcpmXIpMLTLIfFUXqHi1PxyWQ6kfviem0vBUxgKKrTdrcr78n+tVZVlRnnNHKpFBNSMwWyRAvn6aOipgNSwRar5BgqDTy9uxERcN/T+O0j57KlDm4PSZmahyfMlFl++FJoFDN794W57Jmj7JZVs0JO5PojeFdxKzCk7hNqqww2/kv6tTh3IBUm9SJS+3A+ZFFFrbdQJxFt7oTr4Vtmgcsa176L3Wi4Vc/D/AshBYUsLEnTr/M5qIUdg+oAQ0tw8YhWcRZQDGOu4otMQw3fdPpfcHOz7J8PsGM1YWNNcRk9L0PuvUS/9bKE1ckj4diYCDwROyAW6W0PQj2SezXm6XkhHKTB3i+pV6wWF62mBKT0Fm/zJddH8qZn1IWxzUEJW5A9Eys+2f9pCTdV1Q7ws9vmxzS0UBP8Z/I+4RtER0b3LtNyZ5VYMQP0IAzEt6L8U5OcbTTTMWe2f/TjS8n9UlYwJidNl7ftBVQNm1h+RkEUFxCxS2RrlTL3bXyXf7FG57CUDuFRJqwgOz7FqThmBY9k7WjhLU9VneZRBWQlOiVTUyQVPLHxpMwRUUAxh8tgsAJEvgYnspMWi4oeVvMJyTW7VAXNjkK1tf5O90Y/Ab0BfgnDvVAPa50DugIHVOJNRYrTABUiwfVfiTI3nCwFGRYyjAoOMkV/nW8YF3qLw8gF8daRvkyR9VMLQyG9r+sBRLeh4Wqwp/ONEUPOVgeQJYGv/spOcLPp5AhfPVcSnqDqLw69w+BOhV2ihtWJ/La1tQdLVIUKdESFUONtukVnhZVh2ADivWNeRyqC6TbTEojqeCDXQ2YhqCHBge1XQUMqCnujLKWkfODkSr7jni//I2zyKzK57+PwNXQfQXaegHjif4iCNuszRccyAHjcra80ySyDcfdYZl2LALqej7SeHJZS4We2Z0FSfsVuREW7a3e600YNKJgfXExhfrYz4am4UuhvNaIRiER2+vu8x6V8bqa/Sz6o2nb/XNmVJeRP3N+C4+DMZVHm8YDA7sg8y0udzNtKLHVf1RjjMCsk4m+8l0FVyG6icYKLSh72ZF1HDBPmuonBBLePEk6sKG6qKBrM4NoMfio70eIkxESwqoEIzScLrcBQ9jUCnaJbw267KClPK+ofuaE3WN61L4uxA+KxTj6Sp2GKR/L7GEND6m1gTKZ/LFF72Au4ztyaqE3mRBxB/a8mWsOD3YHbvlW7YGXPg2iowSoJoS3mmYMHtLpttjeiZuUBBNC7IFdqq7eYY5yKcW0cmizLdgIsT7jgyUlKX+TxLYj4Gkz3k/F1sZrgdxI3ecn7xc552bl+DmgvHP6zDaq9guBC8iB9BWWbxy+txWIbdf9E9VquwSG3LRuGGn4Rl9o+uAgwMZJvNkM0/8M5Edz6J4nNsyNBc6/5w/+EIJAL2ja0DZfmbkRBqIv2hMW1D5DE/apLsDCTWVdPBoAJD/vXj9ga+Z2WRVn+jMvum2aP11n48s42TFZmWWETO1uVaetLkho5jqVdEPOrtvEgWmz0jPMj+7NzAgHHZz5z/jENlvDzW8IhmT+Oz8xKLKuNVxpWc8NHGQ2uBAeR6gdHtJtq1F1zskIcJJhRBRMC5ylSxNfduNQHTaYlVsdnC1pqMhocqgrxVUzVZ8cLovCEWIbAobvLzx4y7KhyQWPgc9/DrrbRjhpxUOQFEbt6kSDNgi3GSSphkWoZeR7o5w2NJq7KKAnZjrILWVjcDm/QJSREXSqESqGUxNJNg45vYrY0O1SPsAjwX9BUToiOMdnr2r3GNz1EI8re+1EgSiD8cl8yb2s4B5wFl+dTwgl3Rk8H/duE2+UCZcHZhTINLIDtDDUwwLYo4AHHkQvHCLCxu7UD3/y4osLGfJUIuQXQHppU/JHdxevrqPaymYD2r/9C2NNOUFit/w7UugBfV1TJdqWB/BAQHpCn2Q22J5jdopjuEGEcjCesJyBiS85F2HjU6XEyhh15p6BfQj0c88VUmswsbM+nVheX8R1+DAxg45vutDomWoKl3oRXu34WlGKPuaOStNAwfJ+VR6bnnL8B+Q9O8w5WZheHXgFreoYy4W2sNZCh1N0SuNSwSk8Qt28Ps20j86VwObi+EIceuLWgMlJBnJZohf6G9SfX7eyDJMimLicv/NByXRuZcHyAAT5HFmiom+mD4MHqZ72d714NUuuGEwDBHMJ6VkfFscYht0yxyguLpacaHLc3ha/h46dAjlOFJXgxdgCsNjmI83XISBThM0j4zp+cVtdUnkq4eLVTROkUVuyxSrnoyjtJLS/BR6KbBPya3wDFiAQo+6Zz/oueFdITKX9wq85TkFUU8+UtjOS3sjRYPG7ULTfAVkn4qHeDEUTaYT/yaOd1RY1Mi3VhvwWxnKCku45W/XgdYhYhRth2Vx5ncri1Q4WNT4iB0MR7oRm8WRj8B0AbSw+cnV37SjYkQHrirXNdF7T6GoeE99r/xajsnMBC3M6sDNT4v7YJ7MAxI25Tvn7QOzjb0JgDPe26iRW7ERMMl48Xnf2SFaPBAljAsR47dC8S5VtPstG/PCVq8vF0KvTG01vOTWv5OANY+iB98L+jAytBlLVUgP/Qdlr9xOuHxRcpRgsbFZUz9QPWU5shHruxHkjVN9d4nWWqkDzchlEPY7ASly123tMr68HOVFM1Len4dM3tzaPeg5kaQysWz6Zn2wIRANOSVE//3shtfLoIk8+S2Q+aIiK1YCNvwWDlPJQ7Dfw5CZgwmd1oTp0W66x+PNqkWoyh/YPF5xt9EHRHbwX36fyYqPLTWQZM7RySDrMflw5md4enf0pM5LwMNf4jf6e7p1T/jhIVIbIckcvFt9NlA7ZQfOz3tUrTMOeK5i6HMdihlCiWep/sLPdqma/Ef9lovKkOccXCsjoRqeGpXWI5Lw0qbCpHfQlD8QuDLKyyg9SOdB5xXUqm/qBsbKpBRUEmrgwourWN97Ly63csTxqrCsk7y7xJ9igjhtSUa6ia7PEvynQteVVGTesVefWHb1aQWVaXssP98rBSXsCwywrnZOpwX/QuBdajzBKZFcKtHEJNIxA9F9jJWuthOa6whSwCVM4Q9JMyoINL69Jkb9noW+sGSZ6/DkyVGV608FVziAba+KUdzCMEEMhx6qf7eb3GSawqvtXX5AOtLq+tATte9pjRczG7NU9rAVe79bpHMih1EvOP8ToB4GXS+2Yx36jn8rPIN2C1BOiicmfCboEKkVZkMUx6gXwcI02PQiGXmdt13ipdmIARim85tX+h9anmzmOui9rECXfulmLLqbd5YNDKfal1TLm8BfI50ZFkVFWoHRbpZtNEfxFxlFiN++MluYdfOJiE7RKu8073yuccP0qz/SR2yaoWhiwamWF4uD/lYdZdxxurT1Sv1NR4Kv/Z1oneaV4K3EYuCvVd8JB+1+gqLcJCcc1vsZIa1M2xbXJRGsrNMrCoFj+YNpDQuwkD+ZDJmiwKTKcsRsfIUf5G+qx2GkiNEBU6cNZigffjb0T+wK11FfEAMwmmL5f5hNfGTRDmek/m4YsEoEDFbIb5jHgOonqERSrA3vLhEwnXNYMHbhEGFhg4PaY71rBl/A8ZvFJdmEOukSrdwJQfh2ACl/jPvnQgat8jrTYxLr2Sixfims7GMbkAYKyDQtBIKxUzvys9ixbFuPPYOw7lOwH+YOqSjeZItefbPTpbYA0oFTc1JPhMxiN2de/5feFUGqcIxU/Kxpxb+SaPePRWBooF6dlkn4TnXT2BI7D+GuiVysxIwRVPk+ojU5XNSWSoLaZevZ+G7syhIn6TRKO0akZDcqXIYjkapib+qf+0eH6I7dc+5ETCccFjtLYXjY+MYbUOTP+uGwh9SNfRMTIrypF83Jp3hDJ7v71vn9a0+L8/JyoWmu0ZFbDCYqBca/hYBWb9dHyNcdlvjRnD7pKvT0QSfKoWPOkSqp6nawizfiDee0lBIcYN8a14lOISvS+lDHR8pXHOfW5GdG5fcB6jB65VUnVhZocXpfFsMWoZ/s13Fdc5EuudQepl3cmH6Rk2olusYA6xgJq3ZnJvcnkaCUG8tzvwCOr0IvVu6gcT7vVutbvp+jg+rwGkdavOhIbLasPj+A1QFZDjYOhQEPBrdIYHt4Ec9D/2kkgX3Yo5QY9yRUE6aV/AH77OkzGvrdFaj3l/q27jGAYlibXKT4B0DORIkBof+ignUrzULSS0e/I3RZou0dtC4KR3CNqC4YZe5q7xt1AReLEEDZRVPG8XnqSTgo/OmOovTuW7Xe4HrTAkeG7jdgcY4+krZoAh36lOqdltHDyQ78VLwzJmSV3GFpEwjj3gIU2AllpCjvknAszEDS+P/JaDyQK97LrfSCOH6kcy7PCIvS9pI5PLMVEujZaPxP3efoV01+FLnjcyHd0GrEQijBul1nuvbBBIm/g++HSOCHlcJB+E6z8boHs1BxcFM4lMXZlCIkzsnlyCKb5Pjpa2DtrlW04YV6Mzvc+2/WXisYy/xil+Czd7Ln288At4CLqFzqkbkYXdU5YxW4uqoioHYZuZmNdn62B5DK8Nh/FTHg+f4L/B+DcJuQaluxyQw7xJrxUztpOenz3BIOGOfX85HFiPEjQVmHrbJBQCUYbpMMcXy8a242tWqHNyZVdK4LfvV5/C9U1FXqi3ikBPJIA0BATqlxMYYzlJorgZSOcQ9o1uMxotfhuel8QUojXkmOn8bKIE7eu1kkf1RmmSZ0/xHNc3b/CYBRRjcuBZ61FaHasdZuW75tzqfZ/nZMq0CicNL+TqeOfkcaKAxc+PUbVi4qHFkiyXsEiyubJyy25Hg+KgQARHIGCKXJVmKplyq6V9Dz535z5yuyOa7UQwkm45f9kg+2JWE+3e6v3UCQZ5AhT3wdc1WBSLsIYxywGxceZSahIkiMxD8WwmNisbFpuqT4rApqpkvb9YBemWEIPg0fJzkW85lepf31FjfDP0/cgTOYFqPHH6fruEy1tAruwo8G8vrS68l1MUWAEy4LrXEmVJhTZgqnsDA9gMohDgisSRwEVBr5uVZl7Fm9JKCbckXcOe+S63/OpDglFmjClk2RZggd84k+iN7/FFr07BPpIuSr2EIjcw9Is7Tz5sHyygyvB0ke5wGL8zajU+Vqr9il3eX2jisUsATn5tIZj/8kpOkWOHshXH7pqJEmxbona5EHgl9pSTxoJAbmwJ9apSm4k0hJWQJX4T6b0MJckPIV6zCLe2dERtOiPC3+t1Lo6V0zW6Wld1m47BGXTNQm36clnXsYC3f5KEyGm5WuS85IGc5xf7DWF17x7yO/50suYd5mdH+a57yroJvlQdczC1mmN3qs6KuwjufTWTfXQkhV/FWjpfRjvrv/q5L7GO01Pc7Z40/bbdOgRvOh/wzXYLf6+yMKP7Kgv7/n9qsJ7q82ZEdaxJF3GVZ25CIPE/BamKHSrzZqr3BBFLB8uK05llWTgBjQESjbA+UqKLDZiM+UYVP+IEMAk8ZHwSiI8/CXTsruyAPL9Tj8gUnLDE2TTxACchYXAWyFr6dU+H9+grm/Qn/AJj3nTeFhzxGqq4KqHqjpjaYuM0PYWpGbO0p53wUudp1P173ZcNS+THwAX48OEPz7wUVxG21ZOJqNRNZz76kHkS+GMHz/MtOX3pGmk0e9oANfCY7kIbZp13rsWLqZDJZF4cYTOXsAQlnDccRGUrFKpen4bIa0hpBKW+IjzZDzsHwWt/SY4XBdYQkwD19hUZmKzd0qSozlY+bCjd+pN9jv7YK9jbxEJBpssLRIE/s4CMmWAG0ios35xvRKNHcwBw1z/qFW1nJk/h6xXm4S6slytCbckErRqat2dRWVo6+xjxPE/c2FUAMuTo7AUlV1YHHTVOR1f4NM7vrfCnhK+Ks2i99uoOZZFWPCQWj41A0WqclBbmAG1CRM8/gw7gOSLVmpZ0qydSJJYe4RQLxaUbXjDoBSZzvB+4AikjuRaxUWVKgn+i+nk6zqWN+zlpo4xEoQFY4bJrtjnSGmb48WMm2cAubmu5DjZL5pRTfSiVuoHj6XGL84gSycfvrZOb1fPauyifm7sUr63rWNLwOZ3iHFIkSvZzoRInd3A1nTzjAExJnAru6otT1iuEi8Tpc/Hyk8bXTJlKPwLpgmWmMQDREfaLnPOzaTe4UxqDzut9+Vc80pGcenQZfzo+y8yDmsaIaMgCPNQCxkoUwMR8vEXTHOMDwhpXC68Q8cYetPAl98nosBjHhoFwOQvU7oEhYUeHU5tbcEE7SxxA+u9+5KL2IPUAgJXPGjZiY+GPQUb7XyhHvmQ5hiDVy0TWXjZ/2HrNEHIfJIt5wmr9rnGe8N5KVO4kNVGnIsmmoKkie04MqxgU+sgSrEUSkePgsJf7Ie0SSco2ftlIdlmnPZnskK0kN1Tfr8CCYlD3pGwUdjwDTcBPshXWmle3bsfrLnj+SZNN74M18AfSmZWBjWZoQ/lo6qbyUMdfyzJfPQCAY4k/C2JtHchsXNArhPwidjjxSKCtJSiIOTGki9VzQZsCmrSlgjU9LdakX/oXo5pehVVI3yOleKwcWS5tmKmDfasTkgx9Hm4Jb2iGvR0oDPI5uz03QPrwZCF91BD3xPzA6NN7OpOGKRALS1k6ghExuliXE66t2ikwiJ/AcKj0Mn6zrSVrbhsDKoj/jGbj7sagbXzmxXhQJY/GUav1fb7xou6OI3x2erhpQKp33ftOKqvE531g3EvP8fgx74hmxwc9AzOeYhd2x3oZ2S7jVQZFJUPaPlrYCo1D5OCoyouUzv9E7WsXUPBgrOmmf6RVmh3ZzRn7xUHwL58eydDOPFjMAqjQ2sMvLxq5648ebN3B4Rt5BAdVJFPr/6zNVR8+DzbJBWy8uUmO/+5mj2Hxxkv7SlvHaCaryBZzNa3H05E8TAsivRYAH1PijkyrPLnD6ng+moIiGx9x0OblYlZBlFB8FP98+Ym1YY4hpMhvRUPnrr1Fa8g5uEYrU4Z1vH3/7INU4erbzvrzL4o2fTYE37MZT/cHIcDoE+dRGH7riHazMbPl93eHhfdOgco6F9Ws0WuMUSgJ96BwJ+TlmUEpfku9WUc7+RKJ+cMo5xaJ8/zdN67hVKn92EXsslFXOBoEtkJ+f0q2KGnVDt2BlODXouUijWYfEy2XHHHvJUhcskzIRylac8+Cb/A1BQ42U2KKtb4D/Jjx/A1XvLE686uK5+CpO4liBijGeSeaOEWwg2huMRNCsx4SAzy9wkvv4FpBYuXnXshILeQXrXyJRV3MKtEJF+2mB9HUIev1SnyYMMNhy3PXWBsZ8lXg6y+1wEktKtEMrcwf4MJdukQXHEPSzUDBW9gefby3YStOJieb/KtQtwzaMbzAZAy7dbEk95yEwzLOMe/6RRjK1b2MiGuzRNSn46lA3zJ8SqG2N6gzuMlsQ7KNlLPpy0KLxqas3ezxAZI+Kig9pALH16v8lGZMk5eWQkp3cM0yubW3c67VI72ovS6q9tjXwZdP6BOoNFW/B2UAJYk8sy6bxU30WZY8YBxbqj63s/63yXZ0aWFerbSS4x6zL4mHs+y1ze+yryodOGYdoDRi6/DLOIBgM1xZx33jljWRdkWA0AdDseIrV7lcPXh84flYWmv0KGAEyFTLMKVmTjfb02qG3rd05UdegPmaPN4znm9I8h9MJ2jtD2AnIqtzvnE5SJsUj7B5X+zUSoDFWImo0RbUoq/QZh+lbrxHp8BPFMUrKZUrkSMeVPl6Qpm0EcsvmKxn35iavwUQxe14BXUY4o7fAZarlFWvYKei9Uzs0/yAoTvJjLCQySjcVjhjrMXwN1PsCm0rbTCs8FFhsiWCkgN+7xjTmbo4+9UmW7G/EejPbooHk1avg8rIvtldZceQrP0PBXDHc8d1qscX0npvlaju+V7ocN3EHy3B6eWh17dlNUh7FqHT50oA12pXoahYFx6agd+cqQKF5gu0ELm0A527jVvrfs7SDbKRjvMXXYj2aWTg+knZWNKPnCcTaDAArNVq+2I3516SkuyY57i+5fP1FiYIY8kNzLnLFCQjpmXeBHFUcVc7gMec0KfrLFyMhIdG8lmpePA+2MHN+8Z/QCI39ktQSQRM1PJuPnHaeHq7fkHNm8SESOrvbTTnb35Pbx4WqTVjMKnISYsQUTWABBQ0WUVRIJ9TMawW6tV+4BRGxnmAj/8iRsPpn4hAgZROwcnuQ01rOcMiDMxd2WQKclKdH3ctXtF2SkczbBi71Mv33x8hyhNYOkMhS9SfaKIhQBFzy0hCxr9ZPToJI0yk5S1Rf8fq+mX2DnOGBikvtidh6d4st5UlnnT1fCMwNQIp93nuRXX6OzBiKqZtWc1mwxrtbhmwMgOgRu69kVpVUghZJ6HmhjSWtit4oH6p2cteN+i7nKoZWgV+g7TT7T0f8r8DmPW9UVeato0kHZ04njOkT6wedUkH5Nud6cmLN/xBN5+DQviJPReKwhNX2sKkv3vTRfs5+ma2maFOB8v3tnnBSZ+JrKqfcSr+U8QUW8N2WbXN1ZFpJfv3p2Z+IbvAT7v2Xv9AKr1M3NdF8Ls4yLDKZM/DdD8kGOGoKBjymqVtgMHqa4088q8dF/JZ4dqx4FHjMKBMl3ox7YAQW929pIny9l+YhM7qXuwAjx8UgZT76izavP36z6ODI9x4P23Wsrt9RJIUzC2yQz7DSAEy8cFfpz6Jioqg64aEQRVNvDU3Ok8t/qXNY204oZFdAFc9og2Jp4dY8UyDLDFz4FJC0IrmXDQQZhhebNB0FyahWdb8dueBp3Q3KfsH+7FD+5uFp2bTxaDuwzsb5DMoTRoQnpmMjdFLSbTlNzaNVyaUMPskIKVWq8Z7elQGpdtUY+e/9WapU70SRHAzG/wCMH+I+rtl6JcAY5zzO7FXY7/SpJFZCcM8Igd9UebAkeKZyz6+nBrJQnzgDluMN6aE4b8L185baZ+V53ptuzjM0GfoVatr9EId/EME0ZRa75iSOkBrHz5rE88/2VIirY8u5DkUftBFImyOCX61bawNLtFlYrway6on+uI9AACyb7YSj/2udX+/YhRXsE+1IeBHVB+3vYX5NdrhBXapT9V66zTj8cnHaBxJ/AAyHN04FgrsEkn06K6DIF/zs5YLvSTbVY818rUX5WFz1RdVQ7QVhGswnZOS9tCxWHL2mz8ACpbwbXEc45lr2tQrk+OgTNesI7lzn4BCbCNNQ4IyeVSXf3bH50Vbs5OVGSLtmOqAQEj0U+CVmPsUAQSwp/tjhZ2xPeqraS5aZwrGXRJKZce2a+2OVbCDeOo7vXkbkdNqJBjeozLqkgAdbjh1TgiXdaeFaJzDWf+YAhCvbKqvm4ZwliPVOK+rWVuQh7GMX57Oa60rP2NraYMU7mtPm2CR/8rCrdmSoCL2cYfWQuweORuixBbjFdni3lPuw1732dFAckXQom+Y7Z3ZnZJRDuGwzFgp7IeMVqwVFKUaHVKKSNR5+KM3SkOt/3CNSLO+PVl8B2m9H/DPRPIcKiARpvqcePkWnnnmQOQJ9fWpo7yqdlXI6M+HCyDfeN/ealMDktOGlPpqAqFx92oBTIC9nQE+VUVAtmI7qbZTHQFECYI8cTquj42XZVWUfmR35M7YSr+QR8o8N4u+LyVJ7qdLSg4+NDgeS3CDsg3sQMLqEjp6RrmiFhsAKcvAGDV9WmlN79DQ0uS4GJ3x09e+bHrB7M7YgcPb1kC3B+NUscSX4gSS48Q4dRwexADnVAhID3TpoP3W71gxhT4iaD/0hVkRMQmmVsMcpWOquQFSojdqdUyHc2B1GyIgT18bIBt9Nmv0lTPSI+yvbGU9SvYp+eiCChE25AJW5n7R4Ghzi6Cc/fciIBzDiPJtPdzfPXAARkBRLSvVORL5H49PL1vWMqnftbM7CRAoBoNbSVJ27d2l9GU9DIZ6yS8NVm7QZCXKPItYxlv/VmoOdn8adlubHuhmQy/8G8kWZKa4XJ3oWQ==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94298" y="1243330"/>
            <a:ext cx="8668702" cy="5488940"/>
          </a:xfrm>
          <a:prstGeom prst="rect">
            <a:avLst/>
          </a:prstGeom>
          <a:blipFill>
            <a:blip r:embed="rId3" cstate="print"/>
            <a:srcRect/>
            <a:stretch>
              <a:fillRect r="-1758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WC/EpjIeUWYM02mZ+IsEKNYEZE4OLB+DlfdiKuz60oag3Zqh+C1fwTRKLdVVwfyWx4dL8FyXBcQgA+kmAYdpVoeY8oAEWO1PbgI9WTCNqgFxscnDpG09ZsGqIQRd6KV+EYt2YvDnAfnErttbTHD8+G1pQlTTR0+gX2chSIL5A/IH0Dxq3iNc+lNMDw2bI1BfdWWBAE6RRtIwO+qXlynApf+G3lfUviom4tDmDNrQoyBi8BmIc4VC18GwtFRLTWw8W39gJOANJfD1N3IFvv0zyOK0CEf/CoUvuPzg2BHU0EUDBjUcW8m+d3P2eVFUjIQk7RRYDUKQhD6r+VayzzrkJu6EiwJlqVKgyJEryZEgCGuIzzhis3OMAMX3KoBUahdSlUGQTs3b2A1JJ3VJh4esAdZFDyfuEJVKad9J7+yHvkZGXA0MiFDJSX0+SB1t3v8QzMe1fK/AzKfRbKeaLCgWnFouSSkpR/TpSti6Y9UBWRLf1hqr11VALRYpnk1Rri7Cbv2Vi3tlaQ6kyk335AAa9slji1csFElSOyxa9Ad2c7cLHx/g8K/EgnB451TfXSNSMi3DFMKLhmYrIMMoHSoCWqqUWgfP2oZ4GoXsraNVWFKoafBjH2HjzrdwRYE2Dswzc6QBb80DuwLwLn4P++TBeg28o8gdzsTRVYfmcAawO+Ppv+mBTKcqtekPcs0p0NDqZKcI7jph+IdF9HUBT+uIZY5OjHVKkdsXyyTI+1iPK2nB0CQPAL2/rDEqMLynBZn9wYF1LcjTJBsaLux0wUfIxXyIev1TAobt/7qeH1sdmTssuWV96SaLK35GzSppESruQMAPGsaJUyk79KQuqHSFdvR4wuDVDyorq835/S0t8dj1otlq+ITSwEUdabYIFKeGkD28jq0sfGnENlSfmsyDnbaYZc2SPmdzi/++Y41noz1h716Od5xfd5nyCQeP2Ei+Zk7LduBmq7fTFczJTb08MPhVDCES+N1ahq8kYGrU97hvsIQAguuFGCW9igj/9Rd7D25Sfdor19vup8AMjr4lB6TL1stirzOMj8U6WCjP5HhNMl5vxPqMREsKyae7KwYOeU1R8S33NwFcmFbnjIm0klLuWde+G0HB4qyc9cfpkXoegkpXLpm41GN0/+cQuAjyepz2wXrluOQ39m3VFBiyiR57NsxF2quok5SvZPf0fbVORWgHmDISZdDRzR2Cpd7ts8Yu6r76l9vYdPIL8+eHyItH//e82rA1cJOyH4V1FDuMaOsf1FaDp9u0dZbQy8GSQb+DV9IAWiIYnwg67SZJd4hDLdtu9G5kNKOVGjKGXyF7S4TC6qWBFo5icH4rQJNLlYbh7E/GxEkj4HEMrlQNBHZz0YF2hTONVkK2Jww1a7MjT6oynqDRLmkUnMBkDa4n8FDzsgjQBRAhrI7VSESK3rCtXtpu7Z2ZdLkwtprDlw1533rXyTAVg9np+ZwxSrht9a8sGLfm+jvigeJ9itTjcLnRQJaZoPchFWy8o4jACsSGSHM/7LK3LN5vFNY8dB1ci8/otZ/fhQKzt+0dt0KC3QKtX54KzWWx8PhbQQdDphSRf/WaGjVyptunLxALsewooUDlKAOepT1g2EDcvH2AYt3Rsoy39xGHq68b1JdFUYz/1MhY6y4x23u9WrE+xjWUJQPIu/wXXmredVGsavCrHT+SYo1ZpVLgA3nL6AVKHUoZvnyptJHbWFOzqepXGjv7h3J8sTVFq3+iBwVO91NzNFDWbDj/zXzfi6TfRoNd7tvsE/iGXVVSZayms2rV6xhYJNV6W6nTHRAC8uoKnm/boUO+G5Hi46t437ilNebXp7HL68joYTvm/VU20cx4PgrSU+wzeJav36/cEmn31B3r3+PnWewd4/tPxIfljjyRpcCgggmVVopX9j19kg/Wt2Sc2uw3L+wvuon8c5I+l36u+ch0fDG128w6aPkYdvIu5edfxCfq+ZscE/OPo//HDjqI3BBg6rX9K5Td6p+70NyUOkyhCX1cnpMPDlxPRIfNPCTLnGrFDLA3urCZJ4+QJ34IXcpWG9+WPDyeRwp/nvQqRJkAaAGKVUN0HEDbV/fs7KeKiLlwyQgXV1Gua0L1AwYku0kV7ODTHK0D5A1vfldKsrEOrWKqq0aG++4DBmikXjS7pc3uIKfKs1AsjMWfKHv4Bfj60KBwPTlprrDOjP4khW/mR4rp1In020Pgbe+V60WPvLxckCnfIMKOHmuk8duD9VasboACiDW5/A2IHgo9KrfNeGWGFwTlz9pxMxe9hO9WTms5zwtl/exBpDgtXPFTPuUgf69AzGkLQ+fCrjUQxGa92MaoEHfZos3E+dZZ8brI+F6RoqFBlfvNCyZVvPnhiZBTPV6rNtQ0wF29AnqwGBK+Zbzwc95rfZIkrs0pojtJIUqq2XWc19oAGh54afT36mFBKwepEqTrvx0rN/UtbvHIJ5PmifLrK4BtHAjzAw/8nX1I6tIOIMj9OZhngbwPVgcfy3M1al2wPxhxVVK+dSvRvVa4n2s90zAnIE6Q0lfB6m9xFzbTk33/qzRoxpYJbpBQiM5iZWZxltUIN43rISmfiTzh31doqela4mNMCnGMa+6csO9GDL8X5lljJoqj+IL9Ip5BiLLphnxfYjML5WEZxpCsrlnxQTAp6Ayu3xklqcJdpeAgU5GtqkIC44be8RezgKyy7VSpUJI15JHSsAkB9IOdj5tU/ZZLtioBulNT2HmTYnpkTJqv8Efic++xrLGU1o58t9jCSj5/7gh9LkACIFjz7SNWO+7mIgCMKzs0pFfqZcICOGIaABlng5qRtJdAc7db4JNoPUNhj0oCS9TuE3dPxkzpWVeiEW4Wv9iOq5xdzGwMPfzCVkeO3R4v7sGODjBfY4gpjj0y1AUurK3t4L+CQWoQTG4okQyA1Lckg+mcavSEy3FOCgDl6NHTEIqyrtiCi3QezluikH6NghfV+k+DK3ticoGWbOTbJimk9DUK1Govs563DDFCm9BAd3gsypAn1o6ZVgPf5791KR6/Fux7BL642TGnnDVG5PFjfqgW9CQ6B2R9MurHWD87jrstSYjzO46biwJYQLWi8PcUlM7iYSgAviCNTtNPz/Eic9rEA6DZsuYxzvkMAHrRy0njc/JTbFPHgEFtL8krmy+4nbAzWCx1SWwdURYpNndtw4Axu/dZN49DZ09QEdlgM0Ahm0uBcGRnmXWHw+Sam1UoRROfNqP64KHVbu5S4lxqrAJ4krXVujUJ9/Kx1xmsWddS2RrcffuckmsXrUVgQhJEIc3XnKa67+iEsIsNLRsi/jXl5KT7GyU+aOMU7bqcQkPk7F3Xo8Hbb/R89RXlS2igmCbrZCM1+keKMCrpOPCEGQfXdQauKsQUamEW5FxuD6DwEaFQoZ2GZd1tS6TD3YWMMujYVl7DICaEv+BggTVwaFXGJQ6tJJEUh8pjedw8h2s9qi5uQZ14AU2Hcg1M1vNokY4weLG8aBcQpZepnvxT5W9Id/1bPX11FN8XzBefTctVFI8tno9RCcqS91+SpepFD25ecntihg4xTQqgzDxzCllSE6ewnGd2GGyx5oTGqJftLJ8myH5HOee45jSHjS2eQ+KF68XsMUqBWtznyv+Wn7P3u2XNTbOFPRpqqx9rYErswfY4I/P9aoWpQLLyt6WYb4zN+9naIB1mRQHUQy+A4DX4ywEO94hj8DJFmNx1CAj+k+6UAJTRytkauaHTqPu0tor+yWzFfabyh3VfZsMwDfyLAqQCvnwp0Euht4Vtqky2KdVs3+wDNYyM9phsJvg0K1d987IyWlRjRsPprPFTbQDQ+cQwSGfrtJZPFGNzRJnbj1wioqakG/dVHyHr6NR91xFUSW15EcTmAzVOvW5CQmazqmVdeuRO3A9C1Ln9Opqb5rDPe5Yz8tqfn1bQDvNndxQ1Ct7OilW0Z+FWL+cDNpZnWueg1+Xxtew/IK5lerObMfwLygLVCaho9Z7FLNaPDpiiK2iGgjrzUk7xYMfuSOKId5aZhPuxxxZS8U/oHEnlllV+rM5R+6/ydQcJSWoycf7zScy0qSvr7Vxssyk/+PI0Y7NY9QOF7Ue3hYL2p5jEGPW3aD+mqOvpCz57DjxhOuBzFVsoEUxcLeTamgLCxon2CWlUGbuiik6w+VEarvPnu0W38BlerbfMKqvE7OF0jTf66hlsCkVV+Gr/L3gxYc3NZmDH2+95JH5qG6wLToDy7jy4WwdmZLNfpwaRIQGZCZr+UIPf/VX4glRUN+2nyXByYxZsxpJOxTv+TVI6oiN+gZhlG00Z3TAK6Rx0gL+Ku9DeegROosz8Dv/rVkRbYj2GCxSCLEN0DNl+XCZd4ySZpCRm2wFJhSycfpz0g1H1PtPVWT80YtwY3TqLkl1wvGOUyWsFGdK2uxFYTdO8632iZJgFKoIzbEoTHJq3hxtwlpjoofk/+APTyswP4eyDpBn0papEVRwe5gBsJgz6zp8I10fWcXSdcRi/UJCna3OQ5PGq0LkvAfgmOWlFxAwrJmH6P1z52rRFo5tNccDWTe9UzGKKDgI3une7gv+YS0M2E7gFbRmc+fz3pSuVGErBSf7y0k52Rau3gULnyyDPCxKG3yaL1KGfM6bKhaGRA2uenMeDhVafTPukPMMYkdFuMZeGDVazjbh7KantZOzYP9EJNDfMe6N2NohYdM8P/L1eA5Zj5MJ/PFUNQvQ/w9EkQocCHXLCg99IzqnPmKj4/ksd6WSfmB19ok2aoFbdI139GXRaGgjlkhyB2plo980txbxuTC+S5Sn1KqFHd6pc095384DrZF6gxYrUTAkPyI1YWlBnD15yk1dr7POLKDNnWmeNVH7AjbeCC/LPOEcUTX1Jh9VuzKF6VpcIrfiJJTJ1aFAHASXj6UFDQ4/vM4W6M57WcPi7YfAIUhvsLMluK51WKxrDuiGdDEG8z8odcDH1NJMQ+9Esy2IVihBO3nVJxEHyu+dMW0Z/6k1U6lqXz8f6zrnNoIwIAmZKiwGjLEUX76j/ChAP6o13/kHW3dC2RPRpDD0IQjoHNYrJk5QqKxGC6lVhMM53r8M+ILGeEuc0MJ1fhe4BIGJK4Ub/iVh2y0E6YHmrt+39AFyZYTj7HwXwbwLZI2cr55HaOUTl/T8Z5IbyYZeVDt8pVH9+Yc27gSXIs/zjlfn80Ph+OEpFDvDZtS1LUOUIZ7o7/t4S528SPErl06PcOOhVVLkojJMr7TRr8dIMWjm9pvUi57GR8xE3ELdavyJRGZQoXv3u2C1oB/wVfI82NMUN41iOPZzrcKX+QpyOjp+uT8SA/nW98UCVj+1wtMZb16Z5pjTOMuHxH4prefvHo5Nox3MfIxgzlqOZd9VAikp9DzKT91ThIlgtiKh3/WO9w5mqdpdRRhKw8AAV+YLu1I9I327x6kiWLKeAyqsR6oaRa8y6Hv6y/sPx6fPnzCbv3HoP6nJA1qvIZQf2+0FsSiwf+VGrie6gtadxJDSEwSLKsO2jJ8kPkgSJ5DRgFWgWnhEC+iClqvYdsiPnC+ox8gtPX08iQY2+m3nvP4X367zOlOxmLVRgpRr922jmSLXlViz8DrW1zrwmCHISlDoSa3R2RaCoJSE+Q81awDwynRwZtNzv5M8Cpp9OO+LCVZbfI+npQz3K3o6kf5MYCtpznd/6CW7XcEYOqXzSffXwlDWOCtPkoVrZd4Vzxq8NrPomRGP7kmtBGg3WETRJ5oObQKBtGt28NcBEkqjnYguIEoXccUpi0w1EJ+H4t50ne2uWDJneMp06xii+6g2isVP4mY2OmP/GQwvA5u0HztGRS7KdZeieXB3xEXZ6ydE1aSZAVcwTpqucZCfjaADk54oYG4/qJxF/Z4o0EFUf4kDVE6PIdkSDHqSHpUkUzgcRsmMbGOe6LLyhp/SXGZ55O4yzjjqaKxYqnVVqqZobizwb4YfU8Iu81fLiwdx6M4eTwl3zoFkR78flE4MNQGgvOc8NIvf+38G0lE7WQ+ff9E80jug+s2psvLxTMfGuerRcaYFG+vpgl/JYsFIm3ltiQCuT1KQvW4X9JJe9GTRsy1F6w/42q1A8vgQBkxaDNpXiODi7bPqEetPMfnQdlSYLJAMGGhPPsTvmXtTALqqZqiWi4nHxToC3z+d1n4PZXbdkZLZraAQEflZDVi+sTQXBOm5Sk34I6Zvlb3PcM3n3CTHoE9uNLjJfh7Ioro3KQkkcLeIEn/NE20cZwo3sz3KnJPk25IBLHpQT9MQOaBncTfqOitzLibgjkzbaZWtxBzp3YI6ltaxZWfX+Zo3c8UA7EcBS5JdNM4og6EsyWmuckZf6tlXGrXHMDrpsXaNJ3OuxN+lW4Sad3gNrgkt0UNp/9UqKdcnZfJ9GBEIV7gqbMg62Q6G8H2RSbhhW7F+wz0TXwLfi9Wz48hULcns5tdRQi4znYwWnekHfAZIyusceQhUhBrpxtYntNL2d1D2b8mUwto1VwEtr0HCSm2qEp8Tqj6I60l9yZrSlRdy8R4GzRTdDvygeA5lRsIFhaosQye096P/A3uxjxBFzwAFZBWQhT/o/0rR9FhuBQLkoyCU7iOqWHMeov+ma9J8d+ANFf464M92rEHZUUPBw9CEfkK2NNC2F/gxlghxc3YDVqeqRcJMAs9jiwXpO6+Rk/cvNonR6UFUqpDpcwwhIxQ8FymivLTwYZxSfDCmGVltQ+bqNMM7ejB77JoJX0Gh50DCrSdmuQjRIjg3PdNDrsM4BQ6Q6wCc2iO+snpAhRXuu3Ui4P1K9ourKZ06zyfYHDD4bdiQZSa/Z73rStC+0AN2pqBh0mcBviRbeoyuZUCjN1Hrl4M3YZO7GLTGTWgMBC+Ml5rJmFF/c9b+M+XSCFrWmJBXR140dT5H3trI2mmQKBZ5f5cRKp5HmHDIeyKi3CXpiuR6Tg9ng+vOSUnwZncsO9lqktps1VdMJt2qQ0y4yHTsAjRbqrsX69dhwADyHOTCkpGg7KAK8qz+2Nverb8qtMPgUpwnbus8AnHRH7EpcLvtzijJIuJEYnzvkKrhPex1Fwx/XcWYlHYRgVotu+ShvUuE9Vtt7TcEgrmP3dj5X9frtphtuSuP4Gc5X2fm+bI1DfQapehkke84pIOZxF8K6+lEKzku7T6Bab4OOawRe56n+Xh7/agZJBwQpz/2fqAEfEIFuKzGWFpfgcFKdjvn+8P+lZuDcydQ1kWt/31yhNzH+3cNjmCvvubhi54Q9GxoqGT+R7O9nZg6W2XpTlFCmiggkzfq9/gikb3k9ayNweRNMMKKemlVVhEiI/FCNfyQQl35ZVAnaPRAUUOAk0OijMZIAbhxNqqzl2pBNxhWqPpAF0+s6+CBEJX826/U3b4eZ6mKkPloMzXmJFENAq9jTgLvu6sftgmwf0rUgF2i3B1jZ+g2dtJWbukZ/rGzUl3JQYEPiNvckjxG/+1PDzE6i5iKxOqjqFKfKdguALwEzVdYKsZXNT3a6lM5PzMrQYzpTcB6HpmhavKhlJHrn/Jpzez3pAQgNHw0M43Vvgs1fhrcnNTzLi2DrB/vAf+UaF0nxJncBcBfw3d0KunyZ6XBcaiJdMFcY40BI/gARBal3K6M7iKnzojoYQgyz0vBePevDkO8xoclRSTe3jXtzZ5UydU+cSb3Kt2m4m76Es4T0f4vIvUTjWMCTr4CTc6O7aG/Egkr1ypLkRPIqheiwEeey0FP1+0tszDYXqu7P96pAplgv4w7EUj85WUTdEsyu+ywogkwzGZIupldEZDzhHWYJROncGejjlJ3l5oK9JqSbQZCoBpzO+ZHNVkEjxQgv8BCl5kvENzeApexwn9pf7bKQua0obToiJU6G19aRlJZlgGMwDcd6EYPnkzhMtQbsaFDqjpN3aXP53do/D7OOGjxHuLNnPrRxp9nqAxRc7fyRm8AE4sGPrtpIBui5Bo6ETmOobTH43x07X0c2kEZlcF7cChElvygfeklOILgcbkSMV4Bzn13l4ImxLVmQ9CtI8GCPcB2nY3mX2INHc2QtzAwSZkApTYdzXamnSRDvY00zURZ+2cVDZhyle+8bwhRZt3k0oUWOVCQtUhXYihLsx9BfM524IrqhAO90DcKI7uL6ztmhW5z5bzF60no9WmuluCjnhJO8P2J/OR//tPQ4kaep46ZD2n5kittsO6IGsnSG1Nl9o5kYgD7T8kHI/UFPef+09InBPylU1inQlHbFEkeHDdBAmnUIpowxgazLvmzpKx27fBgJI0yC1SCQF01YV+EoaY69eV1EptyOz3w8r0sKit33oAj4Qt44b1sB5C3B94SCOurw6eQjOSYcF6YR94+s30eIElzM4HMPhy1nMcM2EH/9ff8QR3d+ONgt2koHyFzNvMWQA0yYryftLDrXBrSrf3sFYuA9F1NXqF01L1FGx1A2h9m4NmJ7Croacu8LVxoxBe3vAMYyfNSaSaCgTtN950HI7d4HiwejOpbwhkUgmMEBNGbdvsiQRkBcLbi1bFqq5eXX2MgldprZdM+VUDJcc+8ifFdQ7NMwF+Lzlo3+rGr3E71N4mWH6wgzefJho5UoMmc0SD+/LY0Zi1nVR1odrdcV5IX93+uHj6/8iX4DQLKxwGWoI796Hn3DuO7fEFcZ01ADJwvwzCf9KodCxY6r1myf6WwIlv/+scTBygMjBdGyKw3CZ7eULGr7pvKbRW813MMf5qspd3m0qQvZ6rWA916l4Lh4iLorGqdcpn3ac5LGPD6FoIbRPshJQX4DkqnCFSNvldYiGzbjELEi7sZIXog8DmdJ2ctEA0EQZllmvb/wXDvMWs/97077Ta3Mx2Q/j5i6i4jX7Ppy2PE4UOJmmDk74+UneLgrAC+KK3YP345H57H4w26MyBF/bGC4JnbYpxvAIdjT2M3ZQVrJqmmynQcmzFaQrIsMq9V9QyoKKAfhzm8vYh3khozjzjeXUpCliBzG8wUJhxnFgs8D3YeL/Ck/4qKChVnaqEl89L/9TjQ/kV7+J8lPpCEWO1BNQU1n2wUbPIgce+Z5TXQW+EZGIAGz7OMaZm9aTaPackL/p8v2zK6+bIdo8vum4SjZPUN803KUrkTB1IdNUTTql/QH33dfCo6lK+j6MJrmv8yheKvJUWEExwThNo188riq3riZNFoVsi6uGRRDQCi2qT0FkK2WvEcl/Auvw8hjX5qchviw/5F/x7Ezu11j7YCcMWIcJ61wNbaykS0xCATI2uTF32174+Br48tSG7++pDo6hvwymq37f/VU7QIP1B6WDCScGZSDeG4BqWZ/Ebp+Mc445XNU1RWpoq3L6Zbp+M0RnRNJKUDTWg+pXLdzaDQIFc6lGWFsORJjyqSzv4IFgy3/TXVFWfwKDunFv8q8h4ZLB6pC01zHe/WNOHa900yn1QZfeQsl00aM2bXx161YfOP8Nb3BtD4Rl+OIq31zlemKcgBkb1RYgZHXqqJtkJYvyYqC1cIc43aYKFluMsapNI/dUzN1Ru7grMjCHJ7gaVA9lUvwKRwls+8AY67pfkjCr0cL52CBFGXA3GHEy4m8aOmN1dUvQk0G4eKIsCCFszRNL7L3SNS9utWNWlABg9Otrk8YA8aMFtTXtXhdxzJNqnvCK7xQvHUcaOCuYTwcUyrVdFPvl0nN1iw+v/HWRdqloeYFg1frJGTPKQHP/6gU+qKo4fjE3cZNzcnFsQByEm85nSYYLt892r6E+phnaBaAlD8firJ0p2T3NNl7/6O79UX/rkWdA0Jabr1Nv/kNDvO+JUdJjIx/TpxIRLgdI3sVBKaSft/D11TpLPaXbdYaUEwY7ybN8tKu1jVcIkrSJrtAZhOTkgcpEJJA3C86KAE2VJm9LDwF+GyTLkkPw1XlCruU+yOFA8PmfcpH8BLA/5CGtMVwmiSoIyljGKCNAPSwUt++2cgbCmb+qOGOr4AocnZwvb45xL//fRZuhqihADZO3bqGs77/wj2u3YeTbgWUFEMOToZF/aZZI70To/0RnR2f1ioZQnaOAc3GggthTYKXOPIqv3xVAmDTDKkdL6DODDa+GW7zPy1cI0LMICzNqKhLIs2f+fxvFHIzQ6WGswXAhEGitTr3eBAoc7U0Xgn4vhXDwGzaQ9cdEmok7o4rDkzbc3SX/j7yl70z6lcnB8bdOSdkYZJS9C13yhxrkE0Kk5Nc2gqGLFb0uAVKlaljyn9nat3LDu3O8JVJ8RL7a2xcJ8MuyW9P6CKse+zx3+5YBW3l3Kly81N9cw/bzLSF31fxvwlCxZdf/zOAIRcJU40092gQ6f/sJCFvX9YEThv4QEwjsjzNVTvsJqhRkY16Gxv071Io0iVBeOJK9u+T2kIRN5oZlJRuIXAYC7kNbmThg7LM91CIXIKy8nCUC/MFsIVydXMkhsYbKRTSKi1FR6X+z3hwyBqfUetwM7VmMIzFZijf9Bxqfo5/uqsigEiA0Ho8Ewc72AvMr7+LpbUnn6qEv47VYdIsqlNhf6Joxtjbp93Uxu9n9qduhHbgIXxtYqakASnyEqpat+1A1smA2jCKjfezZJU91OjNnu82q2fiJFUY7Ae88g4KPq2QqbeSaQHNnkk05XarDNexhrxr323h0Zl5bFOXgsN0H37nGdM3Vm+wb09dRtjUqrpWbAALiCeEXO2Cy86zrBgJgvZO7iuU2RkTe2iUxeIqH8kC8d3dWnpAHk/BOmoYjq865qYWrxJsF36YavNCkhMkojPW0hreyXBxenpKH/sb/W+E/SVWe5PN6GFhmJqnUfPARW3fk1YtJ/Z/UmXAVSeun+dkYIrPwCpNkY3QcQl/Ja+wMNLy4AveBIx53MJxYgL65TJ28/oPo/qTkO3cxMU+tpMw1bD9WTuMi+EQxMAzOyOQWK1XMF9pjfeD7S4P7kcGUqKfDYEV+D+PF4CIQoyGIW3IJNz1qo06mNXzDPZdxScIh/JIeuUwid8bAAWhRlU74Nwhvfn5QGeEUtPYahUMXGoKnqzIdigf/qIPyletTpHtyThh6qx8s81nzePTMhH+n2ZQEC7SaaGjsXbFZptI0lM20BW6m+0Quj6x+yrJxmVWBLdqSFfKZtDSHDX09f7Ddi/Y+BARaTPS4OWllgorrRafQYb2twmVGhifJoO2D0mcruMJBbL5VHUEDTfmEih0E90z99x69h9OoOIFevojanTyYJR/ol35wSZaDadiJoWcgv7pczGhtC4b/WCv3L8GSC2tsjjUhXI2EeHBEBjAL0f+TqHfAP9SefWlUK5ACFlGWNLAguIkIEyi8w7a5RnnmZ6OJFmZUeTH/bX3z2sF8uVSf692hvTrnEHIM684mywH9Rhx3f03Qh6UdZ3PpCUYqjFIUet4n4wGVebRlZuhan3lDos/19STyGF+ysDLs8bTvVeJM4CqfQkAFWwIAJX+UmqtVfRXrqRG9J7lRMRa4mCtaJDApNIRIA2jleksNTGPeTrJ+dQMIgZvS7FhTk7WlVZs6x5s6GGsaQPTtOjXzkzywBp/FmexAfhgW2ZNEbZWFJ4dLicd4DwLABokLP5mTp3AEMm4mN1Jup8zVQLS7aD00Fp/zA5jbFLv4N2sNfnc3ZHXyd8I7wXyr3SQl/fhkonYDdpQwJJTyLIS7wa/2B4GGBvayZD1EcCuOzyEqq9SF1CRg/fCUwDCCjNCQ90WWMxmQKUv51I4fEYDWU44aYq+5KbOAWW8UUPponNKVxZouNuEV3GMBk/2LFcQKZa+q6olWE09WzS5fixww7+RxyQ4i54JDVgGnZlGj4rspeLIDA5nfC4V8IQwM1I8xByMRg0bMk9rHYowCKY2veVq0MvDxNiB8oYWJoSdpdZ245nYaJPbJydwDzPjwwt9QlT/cNB8M03Y8ZrPP/g8m51IXe4JewbqQU1nxqU2gZZLcLiI1N1yW2gVWjGpLPTqg9Vk7+mCUUS+baqA7diCoEwQU3vmgGozd8xqbvMCD+JBvqXV9fe4KUAfd2yGJggTD/YnaIYX4q2KKJDtxvOVaJI4445Ofg285E51cluZP9NWPtpdQVL8zNzX9CNTVmYI03HKwkIUbOG/1wduO7mCR2S82i0PWCNDapuEJoN5dg4DdBRLAJFuZPug9RdDhVae8ABQIq7jXSzIJ1WF6ZEwj2gTjT4fNzxMs+eEnF2fWq+XwoiHOKsFX0uoih4OmHPn+6tru3EcoRkUeFyi6GT/MrCZbVUxQCxU5FYbGa9TW4WRFFkZD+2u0dgE6JHJp6u3QLkkKdYM6BVUn7PpSPEtFSvfJqOuKMdbfEYy1UIXcEAVnCL6D4gW8ipQmgTf+pcGF8Q9i9//ua54STSrJXqM9gH41sCTXO82f9s+UA8RWG7pa0S5i1xbj/khLyxEn9glqZNjRxadEkzlZ9NgPhVjtTCi5sLXcnF9KxdPocyFgR6axSYFbtWMQ8dqB6N8BA4N9Wa4PnLgoyx7wKBsuQuLuXEjWD9igvJr4/6nHuYAAoYtZoQQ6MJjCd6W68fWlakaI4aH05MZPn4L/cHnuggtru0j53pdTsYidWYOpp4VXijuaRJpD42mTUMTmRznPJMP4tTP7byOQLFf6zxWfNEMH0O0uFK5Tx5DCzrNBD10SG5bU2ysfPE59WfLvTmWFQVMhkMewd4Emd+6Cg+VOI6YBOvyNehXUBN2S2jaTxa3EJFs4oTZUv9F/qe93VUaKim8opnQu2RKG2i2pIvRkv50iqrTZGaIenU/TU1DwnlwyoxWa/yj6akDOM38OmMD3U9XExYkczXV9MHNg3GTUWbbw7o76Pu0O2SkyXU3/TwbiaC/KKjWqH8fEvsmkNXMZ9bT2tCv9bJ6UmfPqrPGiNg9ZE5FWFlSXkHdr/ytvtZlXkSHq0zdpKK2yRwPA75M4ecUOXCDG2yTk1PMfiXm0oDgc40CPBA8JArxXhprLlS0fXHQ22ejr//tKiJcCddxq0DXl8JWJK1AEgJzzS7X0FNMhP83QZvvzdNTIiS3ni81lljmHzk7OX6p8K0fqoIemME43cwX5gsC6e3Ztw3uGCZAmHRbKJ0ERqk0wl1mKBO6URNM6oZPkxMsMM3XUfC6oI7TPShN74pyTJlHESdY78oICB0pH+38mxU//hiBYJiDe9gCUwmLjocNd4e8h7Au//ewfF6hIT3lvy/CtzPCb8nkFr4XOMeRZl1Q/duql37pWuZaCy53evmXsHC9rpwek1AjTYva/R2GI4ZYIserv8TIamC3yzROMp1P1R/lTz4zhK7As026WZtI2kI6yNqbjM1u30EREK4YHiQyNL4xViVqyZGRMtn0W4gEGRRV7mbXgc4Z30i+X6hRVZkovgT3Px4s1Ly/3vywadS7eHGwzDD7lab/9JrDMXuPbteCe3g94cOKHuj4fcvHO2yVEvha6h1rDhBMJiXNZtfzw3cPWxVVkYvXdcox4J2mJEonrpAgsrwmxFIViQQD1br3RH+wNvBVO/D4fnNFba6z7y9ugywM8RRJiA/lEp3obPrjqGbuQfOHHCRlfgsQQXD/So9CHqweeYDpgKXlV0IYfllNncfKxqfnxK8PMe3n4PC4sL97VOin0Zq3C4K3xwjMAEFtWBWnk2plIQ+jGpNRKs07So7WqUNdS1BcXO7sFBUg2sTwnKwHej/M6n/RsKfSL2Gez6tOTJ5o0eF1NOcCcDrcXFH00BhqjOPo9X4ip0NKnkBLu5OIFWqoQnRA83mrh4JQZ6y//ipvJxx5AUm1MnSwKNLUO/Pt5GTAEyguVOuDUkzb728OdryvFOeLGgE/qtNz4sKVViMEl6fJok/jIppLSPCvElzE1qnxzgibi6MDp9l4QVglOeIaUWkOKrkDUuD01NrhDoD/iOIvE5bT2MnAXMj5Dr0dviz4nNA0ILhJSQNzXgn37hUk0881/EJGhT0hvzJu09KiKh1UNQA165RkRVlaT3b6BPJZdYjuaXbBkYCNOcKSmu0f4KpJfXdLVvDtM43FUSssm6dP5wXjd4Tq9iubrLT/vaCxLDgXpe4pLPS5n7asb7soLarJFvPNBMgCWE7DARtpUb5Sm7owLm14JzcgJk+CPkxUn7I71IJjJo1i40AxeQnJ5AmVM/Fpa26eEea4m7IZusI1EuQ5OTTgTHWcdgzV/ODGcHGxa+GBab5PuY+pbstv854MsyLJJrGdC17gn/JI4EoREqMf1iZxA37VoCGC4nide+AZKPHuRrwdIBD2MmGztub+lAh59ADxl6HuueFc4/yNTJz0Wt9eZJY0n9OhtgLLv5VpZiHN+C2kuP0XZRlBminjHJ+0IsEcAuGaX5qCXT+V7peX3fhQwmxDu9PdF7S40EAtmENfxI2J0papZP2X763R1AVLfIa9jTOryWvLmMi+melIaXTBBDjgabc7I8eZsMc+NZEF/3IUw7s+o5AmBzeeFVZGe/pibCobVbcoK1yCEKq0BFF9mxjhjs/fJIpkM88DzvohUvO58HCEcBwdHL9SxI+BoISnl33mFOx1YAVS00ZOX0oDG3FEBCR+4SIsqEFFFBzMUu/sOuuB13krWcIzvIstD9C+QXUqLiCQZBBLZFiz9NHEhGCmvMD3ib3wVEeU8fc+G+lOiHgSNWWef6inoJ1SF2aywp2JtzFeKfX9qhvETAh31HsTsclsfa+NC1egXLf38PidYOKCDoSFd4SwH/b4+is1dyPLChLza2kRHG+LAYQMFkitCs4D9biyAk75NrS0LNCpGxyHVzgR7l69S3vX6MpJwb3Cu03EnzeEhfuLRr7ym7+wqQU4ccipNFEH/k6GBMDxc1WJBCJImY11EuOBSYXy33g8OzlqRp4nHKydgAs+nbTxORu8IqhlW3rpQt6UHxSHO2FvEJYjOqdBdLFfsE6bZZVvb10FyX51tuDZbVTZJAoHEpt0RpRrhNUn2tnHUyq7zWJbF2SQygUi72ejf6zP2mmSrZMGQpZEPRWhk/ZJAgEvAbAEq1lXXnJq6Q24IvKel9XD8MF579J2lJah/rKrv0SpY2VfUYeUGYkXrj3FBEs9sfm6Vr4v4suAgfUEGPtfFLLpLJDAyLJTKzzKauUXqkv6SVfb3lAZiihL74/WEviE81h4aiYkm7eHsZxfUiqQwJHmETBKOUg5yOTRNc4129K5AYCh6FMy+y1Xen2I0aNuLRyR4I7Te89yK/alK/GhC28OBnRUMyggbbO6pdQ/eR+A0jMe/tfhELjcQcULbOqjkan8p/8FhHxEwCa0PwLcaXOBA1B1LS+ixgaSq1hd1Qyh7rWlRIb89CuAhxhaZibbRT2xZO8lmNAFvDParmLXDmru5dkBzCwQCmjT0zSOenjK7RJzOVsZKa9R2eie1aNrk+Oc9EK8DkULF/wxEOjIjPk7YIfrcwFSyGzKI78iarKkbGf0CqM8jmjoV41c8iHLboAQxDS/WMu7m1OWHIykrYpUk/YGwA+8PtnACi3bI6z2Q20ZLZfq4NuWcKBcDDB5cERDoTDZoZO7YqMAWZz0iuWzay7Uw9Ag7rYgBzu6Hf7mdresMmtkreCjwS/UV3ye04i9gt8xcsIiGWxpcDkgUiJKQkXcCVvIyIlC3G9tOpO/YAhOgq+8A4grhCf5lU1A+j26v5W3ypIxFcGSnfAG5dZ80KJUJ9pgUzr6Hg3kisH/EPTrRlcO8w9AW063wJ+2YQ1QO/YY7IkEF8jezcEHbDIZhpjcp4TQv6WNv4aCVIgA26vQBT5wjyaQnrYHQClQepp8PYXmy7uVYANvro9BVjRjZTzWQeRN88mpJhhchXeLMjdgRCcf8HAXzwDuYIy+HTjzBp6Hg6rK6HFIjwrCiiRtzE+wPTebwAEzo1mDIFv8lzZGDr4gNllJ01gRWY6xUyys+sxiMRvltM5urzq1LhWPsrE25ioxVAXTHrEXq9/tlvYdjNXOTN69f1CTzfmY9dV1vYQtqOIXWUYw9xaVjE1tHmxdTqmYGgi5i3vzcnT0k1sE61kwJazYKKAxyLFI9vebxPUz/wlkP0/DHMh4nmMPdFjtliyYhfJJk5tr2pL5Gc/nxrfrD62A8zCm/ikrv8WonInDEp+41Q/8HbFkOEItpsqcioSLzzw+FKytEnRhZXhU8ruWRAonDaGL9sAFMOC9QhCCLmPQYRELpsJ4/7rGpw3qS4WFfwIGenHbS9kR3jzgNTQr4+OCHqilJd7ZALb/OhTLIBBCURSIH/fiyY9yRCXBcaHEYIVPESwShPevF86WRglLsH0lhsvBnon/lltq1T6tuogE/9mi+uctuPFV0CgIY+YTET7trZyOHWAeRpCRNBgcaYjn3EYzp4Ab1k1H/UMm8YyJsagPSicogU9ooRY1+YartKh+8/U/ah43MCQPWrg1eDweA7TuTmXlf1n+9IV09jDgJ4mIMB0rOb5sY2NjoKFQxYNRqRrgGs86/LfkdqClzKJB7HKqJ5pdqzn3iHBbfBcAmW1QYSPJddTupfgQR7DBL3pLcGIyRVtaUeoxqjTYeE5xqtID3tGZ9D16QdmVB5ufvul9TUDUAnO7ih0O9/F8V7Xg9QX6+1xx4QFlKDhDGlN4TWUnf3q6LWZL/PEjgfdPGIm1woPqZ5gNghpzTKIyzaRvnS4H5GK3M4KAAiIJZ6e4TMkQANo0o5672GK5LXPhE5RD6tIgqBUhjkmf55ZPYV3JkYW2bCnzmw0mTbT5nHcP0NvOBxYlXVMv4qCRJWe573k+/Ufm6V0YeT+glmIdG6sOCFYaI51Xy854NhtxZhuM8sQM6JHPBwGvuMDPRqsWE3ZHPfEONKeie0s7hyYmMWgCruEYw/+EY7YPG48LFkcSmqfdPGDblPzyCyGOp/wlYqwvtw+yE2PQdrpe/Fwcxb3OFOF2pme0hMubpS+ItSmgJhgHLfy1360ETidcbSiRaMjM16Nkb5hTRj32qzJkUivlI/8ocfHWL4/ZU6l6p/afIXF6WVsmK6X/oDve0g3maSoHaCAMPdHJ1x9VHe/Rhl1/Bh9P6CG8FwEo7NxNZOtYeKoDhvgvErLwwEu84mqyhpMf11nQ3cq+s6ZhcQnnTxNVbN6fsrJgguc5jEYm5LXvtaszOXx4n6JTyc0NEFY7vGPWq61L+aC77njXmD/I7pPhqnBbAcuf2oYXwVruoK7AwBUPU6wca0SsdklrKMhNwm75bdFYLSztLO9+gGL0DTrhXx/WTuMdQAascRUtmKb6zlunEBGmKL7DZoxT3UmWoWNhP3xl19a4ctfo4H8YNohM87VQinRj0n4MIx0iRW5xFBtdJoFmGCPcRTnES7baX/1N2rGF/jxlcnKAxQo2yYE0Np33Kblxrkz3SiJVzdhhGheFq5QqKAgqesXig/qx6yeC5A+FohT5mwO6/ZpzVhmyssma/8ZIm+wVIQUO/x2tri97UsRPWyjqi4j0GX8AUeOj6kkBtIkb+RIAlxO/kikmQi/TQzJYN2gdmzBJPZQlKUyyPJ02xqap9CvQpCKSm0+O8w9jvlz8UNjpl1zEPHMsDc7+iXrJe3BrmeIGdapZJdqU9JT7Fkvn78DQExIgYf6uYRJREHMCaUl73wlGHSGFAnxn5nsjoPPq/aBGW853irjOv4l8TckC2PcEBDK03v/f37uiU+nDaRg147ibWZo54deYeJIo1dJKtm22me6BA2GUztEGA8ctxs8x6nt5U4WXmp1rBvQrtpnTzELYVduBk7mG9QBq7IKShRdsq6LdAQ3tT4e+nqAy71ab/msTnhs2K+rWyldKbGik79JUfGtRhjNTcAltYMEMPpsiXugnFucak8e/Ya2qyC7dAAx5LcBRAfHVwvX/XKOS9EekD9MV2+H9AAAVa8whFM+xM0KUjvSvQ+HnD9/B6tCZcf4XrtlxElqedNh8xX2AHgfXCeYV3FFU2IcqyAC+WYpKizXdbvKCdA+kAIi6B97BtpWyqKiMOqbyXG2yplfn+EJ10H6FNB7mZF+GXgf5bN79gZH2ToNgqIxXWIFrcgGndIym3O66N1/coDR2bn/X6npTd/OBgOLOqRqXLrw62GXpE5mc3Q0/aHEJj2W5eeYL4ob2QdvYGBSuR2aW5uLe0F4px1RaEDKuuV6ykOXzDWq1EF19VFlmB9TL0LmZYm6tR6f8do9/H+/nOcUa0i2nGJhVw32vpMS76xNo83y7VD3vQ+MVceaETyobTo3EvQhGhtuC4UVwWmKNHY7qLQdH9ys32nG7CeFiR8JUpFGyEAfcJ8kpIbTFIVX8hK6zyKHE2543UWxa6oAB+F/KNpTa3g8I+1xFBk840+YaaGySGJYPm3cF3CBW5rRlgX3ap+2hetTCS7mhiVueq7+ONUT4bYn4EMa/85Va/k19r/0oJ0oHJK83eLOnhk5SGQU5RZYuDQXEJACDaZKbE0Io32tHIBSUS06+L7Mtfh7UWyJoSlkawBJ7Ts9w8YAeDFeDKZdVMSdAurJ1+05kM5H8nGmJcn47zwC7rJ/76cpINgE5+iibqKYR/auNai9+n3JBIF5fS+OT1rG2MgFIoklaMbrKp3QuKvd89tM1RKnNKknjizyeT5WkaGtzeO6BTFuV/8FeS5KbDcGVljRjOo8uB5jpOBn3i8AdIdxOWEymWSYTnNAyZNz4Sq9kXqXhcR6wwp4mAYfSq1g0zYWpE39dl/3ZqpzeDpL/FWOQA+RYOo+eu++JdXu9L1podIXfWl+Iwwlc/qTbu4gFaoxZFpKqER77IwPeWIV7sLoO4q66f+vfNAQFHH9W+wne0tCRgohqQEqe9GiTxbhaTVwiQxxd5bkyfWl4y1TrN2KRRGZJuH73e3fAoc9UpiiUR07CosT47+sxfjNHQJwr3Xj3KFNgP0BbH7kFQouWzcUksw2xrlKN/cM8pvbJG1sJSw/6Le/j1WiJE6Tj/ByNa1xCq5UB5Z4dBEhp4qRGlDR8XAG1SZb0xixuNJGT/6TD2rYJ2MAI1l2LmpmiZ3Utij5Z5tLkj169d7FnIDbo3HvCCi3No4Hl2cnu+nAPWlrIXG1AjwKR0Hf0mSSlAKuGN3/yNPJpLsdEnkRWOe8MDmW4CiJc9R3i/4eDFftYSHPIrx7/aCUL2ZKXkY1bmzfoUGwMTKGNlIY9IQSEwQpWFm+KXg9g1d/lfDasjktl27FHt6mPxrJScRHsRGGXdzFk7eLGyZwyxo+eiW28SjCluuihV2UeqTzZOhBItK+Qt4151RZxA6zt0NTelqYzMwGYxQPqPCRHJ7fyvV4OMjrw2o4DbxS+HPDbn4lFKZKVMg3ElFNh0/QMmIttM8ezK450aEriJtLdmbVdtDhtGN9CmHplz6dzy44Mrxm83eGB2Mvvcd7E46vFPbBk0LuQSqkDkcfFPHiX8M4F4gG/UJHw0hHxIrJUG1U0DVt0LHgIkVB+11V1dMwc+nb07OCu/EfuwhjIqDSN5CA5ja+yyZCFTXLaYtOfy5rVnKHNhhg05ib23/deNCf1lU4ED/DAps6wCC82DuDjCC9ouNQxAOZGgISNQ8Dzrc2g9ShUVGnj+xOIiBSzivtFd/ZiOFhr4OCSiJQi+xWNX8nzvVaZUv3tA+tkofAOiBPVrviSLeSMRXH5HGHWbAkiUryU/c4c4av3c/XFqgWeoMH50g+6DzWc4ZQlnOluM5gjnukWHAjFyOSTwbdk73dKyt8H+LvVRPICEhYolS6LKiqdwN+AMmsib6s9VFfSVfL7N3bRWAJTbrABMXX96IvDbmU2cA1uHUmuc9XoUFoaRZwBugc2Z8YtMEOvIJABCPClBcs1K7CH3HMjm81fKG6Dk6qnMSFPn1GDLxtdK9OeC3SuAzGGgaOBqTdIyWxYQMmOEn4bQUki94/abkGtGnwa60LcoZCCO8hztCPV02FWb7tdiXpbHrDLARSoC16XtkdexVYQ9W3K4qtwY/mvyhTTAaSHmA9VFzOwVkH08AR9eRt8I3Sbo5gO8mD+7rC8NTpeKnC9QJMLMZ9pp8p/gCEY5HUVswpi6xJdUU3ZFzV/dJZjwfVcYDY6pTWdGUcOh8H0BgADeakTKY/tvcQlfzaDYUpYHkFWCPHtz2GKVr9sjpjLoDzPL8R66n2ggX0Weywcc+tkc0b/7q/UQYI3BKBuoX+HQocDEXdCuJIKqr6ksbWrdpaJZjD1KISZ10x13CBj9EETXQFtRRKbOf4yHf2UsMDZQ9eolEqNSwsVRsDW4mKyy9cvDV3SW7jo5aIdbFgPOfirfhZeccm32jCko2fEtO9l70kY2mRcglJ0Yisa2LZ2sgRgQG/EdZsIECiWGtEj6AtE31CvYgqpBXxkmWkDY5KpypQr6lQ3WvZ1uEY9ngcai9aiEk6E+Qj3gBzqrCwss6HTnx1hqOk7LUleNv0NQdEPc8vVEAXj1kqa1F8eSJGbslaKP6VWCuoj0JdyOH2V+0KAVvWfD5lYHtML07ihvqReS565NVnRawZvJeIm1kHOteXjGwkAAbmMa+1M0CU+lAOnvUuTcVUaNwlDQNaSuHb+Hy+a56LY9nxm78UWKDiIvtmOWgc+a63v/rSpeKMEp3vp4iAsI4MHb0sfRNYez+7fu+1DchCL2p6ESM3LZ+QIX/bFVy0YI5mdIPL8N4Y90b8hcX5foiNzlgLv5VAVTf/eahDYKYFovfIKkqp6jChgIg/VXjabyQUsTvpEEwL0N6P+ObfnwdfB3Sd1/jBeZq71hiPD1j5VatFMbmSgPW8ff3bDnKaBYGH/4Q6FTAVBJqEPCNKwxUI94JDYo1XZTMgIzCDGMXkn9MdtC8ytglgZl66xJSm2RXf6LleBGffuOFNf3e6i+aoAGAzlWooS26SgdmxhEhn6IjqZGIfcft0otSdJ9Fcy0BvP4wLGjOy7O2tl7XqmR3wFesrmQZkbNwitA9zGL2FzJLoTJ5y5GHFuJ1ZKBLoxByyMFQvORecV4WsyP3ZbIPqLxhsmZVdvbI4mTg1YojkAgbUwlXFsKOtYbcuiDfeQ7iOGh7RkLSZBkMx7xE0aKM+KMQ9qc+i2MxBOXEFUOMRlBfvO2GGK1EXqw5dqixJq0E3n3gy6vvuDzlCub46fL4HMvrsgo3iYUKBlOpMyDBRGFQX6UdX+XuGYXolhw2S7Jvdwgb4kvB+b5dwqBgJs44HeeKjWG7tjIUqkTFytGO7b8twH0yKihAIpncuccjDXDBk0tW4uC2M0Io+DRxNNpCd+FgwCHrjMTiFGaJ3Tbj6MGt52jCAXXLKNChCRX4q1/JYInTvwFcPIGjaQO5QqUFIOLW/ME1A3ewBRid84KAm1lhWQ1zpZYb0jzwv/ol16Sb+FOCOQtnUeSpL+bIROXGEV0RZOVAu0WcR2CIrJFNuAWKgViuKz/iYBS+XqodxOW9dS9FFX0VwbN6+3W3q55sPoHO8ha7EPFw+l1cQS7UUE+6SF4rsZ/le+W1ggUsP43sG7+2Z5AhYS427tBtZ0fuaFJm4AnDUpfFLZ7/N8+b3WP6P2HGl32yXgYqyIjhTHn4XJp6eVQoqpMOTfDUT0BD5ituvH5K3IrY1P8HiFMFebSemHM75SmVxuQgcLgdCoODJOsPjaNoasgiq5atkBTM8bco5CyntZzBd5M4/dHAqyR2fVAX7SQQ7/7tJ6M0nf4ZXkzcUexcvfusyju5U34taVA0KbQsvJTszTgjIA81/JgmDIHUvWfBURxriqme9WvvHu1QzYkSF0NrR+EBSK7SfmlxENHWTKCHA1HQtGSvtdtQhNd92SMLTqtCats5MR/efhDbixDnDkjVL75d6aygLLDujAeHWhdbtCj/pY0HZSkOBNf239pOHAMyy7rotHpi6PAENWS4UEJtU1FY6dj8+DwO8NAHEXTmXkJacX/dMLF16sPVlHyuUfq1g4dBF7lHjpSO5g0WahnQUocQffZraOmXGPWT+b6s/tcgnaaZzyciZo6qG6Un8Zhp4o6gRMMRhlq2O0NRIUmj828Id2gku2zlIaB+M+wgirLQVeahTuhITEEiVOVzfMWJFWpcNyKUWNHWs1y1xp6rVdUc4wy5EYGRIHdeuDdaEM5GDpUDNwy7jMp+3BbtHuJYUN/5TMghlkimtcbHyjlDAkh2cE0J/oGy+ihmUrpmGVQrC2AtwZV+q8rGs5BC4SO3WDOEjsvKRpEDNoll9CBr476566bfGm2tUk19FEDj2zSVLuO56KR5MkCDRmPhwaREkdkXOBAxMPYR73m7UjQzDKEdhLyOdDnowkDng6+7xhjUYFzJwm81WchJNIlDqFPLUctJA0MhiFLxVvs5fHp5fb0wteTDe2Gh+PCVKvIeMCLVQ0w7x1z2lZy/7tncH0RAc7MUSZnpqFFEpieCgHmKwfKu0UxZRdpshoSQOpY8FWZw6d3HQzgHd4Kw74B1pVmzLcQUusoXR7ZOGCtKBBMLvVkJWqeEHyXd8nO1JWQvUhHoU9Ro4jUtKpjtuGV7PNnjZVjckhlTJBnWCdP58Qpiy4PaILB+DuL0BmYfD73uZI6CJKMRvColqYY0IHJsJQDgd0UW6PyIdSvcC+fCjBv/GFj6Q/pR1GfL+eBldZeBinS/gCPATCXE+kowvreSK7Va7AqEZF5bD2zrUlCu35xgs2skh54WN/rMLa3UlNZMIYBA0O63/6w66sh3u2xabFxpmM+X39FrxQPr9pI+1z5yQ6bLfyQXVOmciSLa/cCztm1ONu0OVD3seA0B5//EOSO5qXEGOJ0Z+OOCamOwr0gRt2729lswuj5SSRk1yV+dtgURq/Bj32RJ5G4eYLUkf8EBcj130W6idmHmgvkpw+3gZY7YpPJJECIgJFyTXHGo1Zi8nN+srnVbBLaFSbQoHUD0w8r1ddBjIUuR6uH8xaK8UDW8nMxTHVrBRnL/utiTufCgNiHROL4MqbzGMUfhfPWh2p+JtMO3uZAjVPv4TzZUemLh7hLgMtIeeodjdwiBzFqmZRy71exKNqs0TNakcVTTfm+5iqsQEHxBQhY3LaixQ6LgC5sfamG0NdV+RoYCipRDoo5ziycaqeGv/eoF2MXz1uD4S1V+yjZjJogWBScLhuv1kwMsvKybDUxWVjnofRUv+dl0OUGS2Q4KVOhDu72JkJH7GuCmMp3lydoLkX+i4OnZy+U4IKiW0C+6FWj+hyqSmvJ+ztIINHCL2YQvwZoylw4Dggr1KPed2w4Op5DIyfpjcyAc3+tOoPMWK3/FhINgHwE7mu2kg8gx+v0NTaVpAjgFAhWGVwR5g8roI/vJm4TC9U7dDom1xzppBiQRTyfSwwFjvPPxih8BGv2zyZhxMhldVZDcAnorWIvQDa4nZKEZ+a/AdJMfFBtQ8++9RTLazeOzwosZNRuwww12TpISiNPUjcBCu4wcoJoHQTJp5qUwF6DKM/cTVHEzT2TsyTTbc2VAexF+RxkE5pY3ShhRtvr9hIVzw/oX1K2VQKTAWfZ/zzAMyiBbjetgkmoPUVm+BbCw2TegtkJmaFDccjfs2Tt+0SazrBhSD8WxiaEst59Ru0BOCFUr6s8dcU/NHvklm9hkYj/zUka4arEb0JCkrkHuwybZu0IHv9zeXLa5jRxcSWIEv1EsGDgrAndjoJEf7zgy7zPgX7kBpLBdBh5oFjex6W8kE9JaPhzXgmFreBHgSNoPQIlR776qcETg5EihTWq0Z2r1wAwl6QrDn+O6mX0oFONAxtOY9YLWNEwprU/3ZNDKJzJS0geDL7zWThaqF6gElqqyy+mqjHrsYyydpyIanNS8KYfeI5Fnk+JsYMjMocF1o3DO4Psk3VDoD7u14KDtSiv6MwdnkgC3G7/xbtkR1+23FD7+d/oiSKv31PwmIHAaUbltYpnvZtAhnE8/Fy+O6anptCNPw35vQVQaoUtSm+WdlFRcHHIUGlGGbUFD1h+9Q7T4nvhEsPusjvgYZuyAeyxWcUdHXANw/ICPeTYj7/QR/XeBwQGHUiL0YxR8j5rY1nC+P4bh8gBcjEaDCq47u4Fo3BWLWWtzI912nvS2qTrSwqgF69bC6MyLVCu2YUaEWq98vIchDo90wlZAhDm2lDp871wZZcRWJOXn7IeyYpePdAJTR11yOT/cyn7Tmbm4fG8xYOhDBNH58FhXpT7useqQbI73nSTd3sdJB+TliiJexHIeNwE6Vt5Dh12hRG+dcIWOiYPD5+dDyTZHq3PGWF+xPpAHqJeLfpcK/gA8Jdf2cbfWKyDoQG1twoKT4GT6KHuxil3mbEpPtPMesWvlwW1kHUO2ceg1tdOzxyrU9nSbxWV19n/nwrMxSfSBdioRUyfFuwbAT9wicLJW/+ijdsYZ8Dz+Cep9f19SrpgUrZF++7Sq3NgeP9k9vqxuGaiZ84q+YUUYdjAe6V84hExNEeEmFwqXENLIy1RSvcaH+F162PBT+/dws9rdplVjixrDppJE8SoflibO1r8XrALNYpmlYRkk/8Owg+m9uCAO0zhRrcDaDEj4oen/eNo0FUsK7fyhAXumRHeocGprQNaBIaxPgWFJtlDU+2LrXit5DdBbSWO0UQszDPd1maOgt+jIEqZHdXO2kBUbd963rFECoc9X9PgBsp3z/97WfJ9xQW6iq0V83zahGCSWG/E7pq1CxSOvA3omrJDSAU1uuRLnGNEQjWoSfLTL68mOGt8QwXfPKQrE+uiUmX4s+5Q6QDANkEDfN/axrzMBWzziU/AJeAWH2GtoR7tzM3F1BLn4wmKOo4DpUEhbN1YaFnNA6oOSbs4jChQ1XNeTXWThW+z2BV87nm1Xh2009PZ0EiZaAXqp+zONfSxSEChoDAKbHIL9NQvzS07x1eXX42ZunwCjaYjBpF8xl1NRRuWe0GnO8H9aHaWJMnaN/+eoIjCM9gv6JlHYYRWkIoutPoJeS1iKxNYCRW60XFJ8odWY5v2ZLx3aATR+nxawO4SAzWjF3A5zsgsIVCni194cOhnLjTeotj5oX/hLwgvt/a8E6kXvABp5Z5C56h3uhl+QiT0WkYo57xG9w2MuKonIwZR9tGAYD9PCd80AyShbR/2IHv9ySwFp6RxldXLmVxQaNVpQMHzsSvpOhqlJkND/sryMWkqhPaF6OM2OA1lblMs7Q0tTChHg/R8/fAu4KTRpe+PQ3pD1UbWF9gdKg7xB/Y20+/MAvdOYdzl2Z9qpFV//SUux00LT+eNjrM9bUaC8h3T/fdh6zEoHwOW6kw17S79ldAdsQT4OxvXNuqQWE4y5idOmzBkH99c3wfso2MF1GWyKKVmOl66hocFmVOccA6m1siqMJUmM4ShIKF+lHNnC2K9YS/hl+9BULW+t+xp/jhKacVUQ0W3wxCCf+0Hya2FVmoW5M0vXV45RIToYyHC8iASn4TZ1xh2GKnwhXAbR5f3JKy2ONgeOw89t9dsyNBbE62CGefjA/335iZ2LuGefmal2X10Sh948FoJzyWoJfr44EC2Ze33fvsRa4avXadup7MIgjooNmei7Gsgh68or8j0NozOKqEBDxPn34ZcTsDlxaRMPmuzKbm7rh9gYFKpmN+hiLF4YK9/SLYLl2JoTX3LUJl0NUs5pJG01dL1Sl8/nBT/n933NzcOEAZ+Oeoz3V7sk17jgqm0mkupdFDp3o8SQbxONm3zNcNQmMym4dcOEjeSx/gccxPcbzcB00PsNVgSsBOOtP2/ke3WXidZUkWMNUyrgMiPxNVpa/5mxcp2hUMQSAsqcncpHzz9EgnE62BlD1eachQoaD2AhnDtnATraj2CkqxKIKku0Ob0Fe/wqOgTrWTeS8j7WdW4EO+Afi0EjBUX6XOs6SvMTFQXBeSBRvUELYPVNFFa0eSb34n8oxqqvUhnlVOthcH04fMxLKz3eN+057Kl5I7WrZcJOWLHSabWo3xoXTiTb37flDyMicwkrs7rL+Tl7mnFgA6PBo63M122oRqyEKShFLMIskjJkh7HfmZGoW9kdIB+nzg7XjfJs6C5EF2LoWxqOxqgYO4j5Bu0HysyamubbjGK+jpxTTRh/VYewqqaKvaCluBlLhLpQTnAkGhWZjt/6qINr5TdkbrUSwrr4qFXdxpSj7Ix72z51h3iQ28mHf2AeYiXPFQbDQWFCoXvuXRZS3iQxIo4QAhIgYeRl/hpeDCZaIMA7o5urp9JwKCNNiPwWhAUpxVIo+XKWJ7OvjFs73lU19klaEChYxi8PL7ESDT3CeqgSAz/BgSTnzJMJfwDAPXEiIGXFCXf/HycwD0OAYaQekn0Us6sAefGGWwLFr7ClNwvf79npWQxdod4FmHFlLInSsEarcIVfxBkKzc5bb7Xrq7GhDKJuAFnB/88fTXpvmEQb/W28WeAp1ekcj+bYiPCiY0182C9zHmHcLuCTvUNd4Y+pCqdUdE1DzIpdavBWuMGFXunk4kPXL62xlQln9wrRRHE4W/NLi7m+6Thx+zGIoagy6oI7uRr6MyxzqmyCPwL4H0D4jqq0UQxPvv6eNZ+bqIz0onuB8TGojwln8ar/C/X7aBfjlC/B4WytbGEfDlkj+9qhTkeYlvTXU5wLNE7gyrNR5zBKsu+IQkAI5HWJ/SZRmRF26aU87Zm6ckvPzMJg6EGlN84FhNkxUkj2ULj1N4n2Rft8cqKeJHaM6zQTHr8oJTlbav6nfwkZ29oHzcmLCoJe/8HeNAecM3K1oWFFkXvsFhjW9Ve+Y76JaAJVWvHSvPjlmmBTDbdyMNHzkG2FALcwCg/Dccqnf9SQiDb1UF9T7sWf1gB4J/QjpERu2l5cNj/EdkPScH1Kvd69JvzAh7C0ZqpwmDfmZxR2usf3n5iJBrqHBzEx3seMuDksnIfG1bSmjdyU49btfjuFrK9DNwzj4XyGG/QFd8w2B+UsHKWyle6XACyzkR5ZsmGXQSOQwygfAWmMwLFm06OiVnNmco2Q9+bTLhp6Szwa3mQcKPDVlm11rVbwKPjs+yvh2cFFVUQSRbfs4cfaLt2d8ChvkhSICvodobY6W6HX3Wn8xPPSx5D4cr3kBrOiGFWm9o8vn6Y5EnC3U1JG4/P+ln5lR02n3bfAkXTaFl9mH35q6eM/wSA2dGSbDOW39OG2hwpuXj9la2Edw1MNaFZ8CpnyD2KyOzxjgEdKAOVh9aKJ+GN9+nd6U+hdePB1NRFqTfcgUnMFeAajXqbvvTOVm6ijlZnbguOCS+UIUwvbpJBm4FS0ti2JL9KyiMH1Y4Hs8WxZ0oZlSZauJhVrjTWEl41nRhZNolGf6RvllQ1yDN76IEzKdSDuDHGILQZaf/R2CzB+VHiNgzvht5mgnDlw2H3N6KcN0atzyCeHIZju/AswX0qJUmf+t4284v3Nq/XdDTSiL9Xgwk41UnP9kN4PHWG1ls1RmbKzwIwDOQuA67sH4Cmg+bKHuQLUjX+4swN9/A21B54D2MahV5JnUf3fYZDmBjKa2nOhbCVIY6kzLkl77qnQGbNycFL/kWDdQ8mUJjGAaFrR8Ctsu73l+jH7VUugg1nfuoxNiGZkEPKQuvfjuUsg8RPFEL/Ta4BvaMoVKhik/1JDYDcpqOKArHVDAYMR/s7A+NSMX/0928eMlvIwPjDIIP4zLeoViRIlaUQi5DAEkDIaI0n8T81lwju/5x9VXb7B/tZjoaWyEkmu5izzBey30OjY/A76+WyHbiu6hpeLMqqX1l/+AlM8hsi4DtSZlCcPlPPa1vS8Boz6Jfym+WAVqVV5xJs5IbqVudBGWu30ulmEVWHsy5+TPnIRAaRE7TyMVQBT/Be+VVUaosiGl4B34u86v8IqztraWLv4KzVztqxitd4nkdP2BH8Bz1a30d0RMHmqZ8O7cg83irD9pQPi3aNdfYDNpPGR+a/KHP0gw3jLJvvot0x40eIqmWhdeiIJccWW4+4PG9k9Vgm6ld1/nJvXD3Ogmb61A6SJrmrWVC0spYDTAtQkAxPJJ9TWQ6cF4qCdcPp1bd+55gklES11y3Xhu6aL+GprCiSYO61UrQ4XIS1kQGEGxf4Hh3cDtz3DIK/jFlizE9vAQV3U39+0XyGjrXlUJZeW0DqlhFzqm6U4kr8AA2Z35dAS8TNSuptZxQhAt391I/wuFic2ePXkxs0oRoBApLTIsbM5Uv0v8iyjG+F9e69eqRXrWNfi7hAa5/Sqfp09KVXRuXrRPGgdPy7TnT9WVfE22qQ2Tmk/AIl/Al+UgqdEpnkBgQwGmkQY5Cnu7f+QFhBT85FwC2uvN35n5dr1s3dm/TY+e3hkHcLrZOZ4+DD4vroeDpkcl/c+rYE4DEHEtMphHdttSGveZaGyiQxPslX4/dvUQi9QwpxT/mfO8MPJz10uUbN+8CLI9KwvQ0nOATBtIruoHL3CX5XdbgYpnL+UWMgDlqb+d46Ngze+KqG5krFOXQ==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62684" y="1301088"/>
            <a:ext cx="8853902" cy="5406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47163"/>
            <a:ext cx="8483009" cy="653925"/>
          </a:xfrm>
        </p:spPr>
        <p:txBody>
          <a:bodyPr/>
          <a:lstStyle/>
          <a:p>
            <a:pPr algn="ctr"/>
            <a:r>
              <a:rPr lang="en-US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Average Daily Absence-Related 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</a:rPr>
              <a:t>O</a:t>
            </a:r>
            <a:r>
              <a:rPr lang="en-US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vertime 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</a:rPr>
              <a:t>H</a:t>
            </a:r>
            <a:r>
              <a:rPr lang="en-US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ours </a:t>
            </a: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</a:rPr>
              <a:t>D</a:t>
            </a:r>
            <a:r>
              <a:rPr lang="en-US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own 22% from FY14</a:t>
            </a:r>
            <a:endParaRPr lang="en-US" sz="2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46735" y="6324600"/>
            <a:ext cx="8839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Source:  MBTA Internal Data.  </a:t>
            </a:r>
            <a:endParaRPr lang="en-US" sz="90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2684" y="359691"/>
            <a:ext cx="7309716" cy="228600"/>
          </a:xfrm>
        </p:spPr>
        <p:txBody>
          <a:bodyPr/>
          <a:lstStyle/>
          <a:p>
            <a:r>
              <a:rPr lang="en-US" b="0" dirty="0">
                <a:solidFill>
                  <a:srgbClr val="101A76"/>
                </a:solidFill>
              </a:rPr>
              <a:t>Human Resources Workforce &amp; Strategy </a:t>
            </a:r>
            <a:r>
              <a:rPr lang="en-US" b="0" dirty="0" smtClean="0">
                <a:solidFill>
                  <a:srgbClr val="101A76"/>
                </a:solidFill>
              </a:rPr>
              <a:t>Update </a:t>
            </a:r>
            <a:r>
              <a:rPr lang="en-US" b="0" dirty="0" smtClean="0">
                <a:solidFill>
                  <a:schemeClr val="accent5">
                    <a:lumMod val="25000"/>
                  </a:schemeClr>
                </a:solidFill>
              </a:rPr>
              <a:t> – TPA &amp; Absence Management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63755"/>
            <a:ext cx="8839200" cy="606961"/>
          </a:xfrm>
        </p:spPr>
        <p:txBody>
          <a:bodyPr/>
          <a:lstStyle/>
          <a:p>
            <a:pPr algn="ctr"/>
            <a:r>
              <a:rPr lang="en-US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Enforcement:  41 Employees 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T</a:t>
            </a:r>
            <a:r>
              <a:rPr lang="en-US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erminated for Attendance Violations in CYTD17</a:t>
            </a:r>
            <a:endParaRPr lang="en-US" sz="21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WC/EpjIeUWYM02mZ+IsEKNYEZE4OLB+DlfdiKuz60oag3Zqh+C1fwTRKLdVVwfyWx4dL8FyXBcQgA+kmAYdpVoeY8oAEWO1PbgI9WTCNqgF5YSBe1z6BMEaRnREUtZtcB9zx9v18jHbcaAdv/nKbu/RpAHSEkzA3WUfewOw6cFUgiL7lSF8mGwWS2vyUFlGYEggXXsJRMuzXkTTWYI5bk37f843rIYeQFi5E9MrfVMv547aN4p3wzIkRPbbUEaK42i0yNTgrvO1YhpuMMNT3dcGhdB4ZyytC+sCDFXrkOpdMpFz9ARO7y1MTWQIwfsisSdmVTX/txnGwGmy75B7FD5/63C524Bgr971Us0u5o9QS1oGbi8WsnEejMxIPjER1qAbl2Mlb7IX7T4C6vwAMJyhxEUx/THD9F5oMclRvVzz7wkDNLGjJ+5qvhebogMMu3Cjx7HYyG/aSQvsSPD7G99fEsO5yj9k2VQFWpqQEVxSCNL5TcReyRhSoYEKBxIB5wQZCaq2xfO0k92/s/SUD8M+0i7owomdwfdyuzEXyZYm19RvOnkBxqRhyMj//WDISkd33SIY40+2RZocMacgQGj7AlT+V+PpsB3svlTy9ANwnGTjUzhhWBpxZId1nK3TROSTNkj7FdTAKPL9Uf0nhA2DZxSPgEK8GRGrAxe+wqSNPdYUBQN7nkhPEC3Sc7KZEcHVrHlRVOIa9iI2lV2BmZ24DItgu2RhPSiudWmRdPaCQLxVgyPgtDrkgUENbV5Dk5yFGjph5mAJCAuMb2EMX6OSvrNKMEL37YB3PbyEGKCpXVSqxbnQfPAh6oRuk300e5q8hmif0K/T2BltLCE33W7eZmgpg0rgJ0jo8roc0jR1W+3+3W4dTIbNQjhlFvrqx9xatVPePVfLYhLkWxIjCNIhAFfvwAutQ0Ktj2pCFto8tUVim8ks65cUVhJirp/dkOXN8myNhp9SSBSxrpJDVZhHJJLmOZ6euSUDQ6+k3IY+8vaYGKj/NokZrUL7VnJqLa2vchicHlg9gNlpSkforqLFo1KdnXDVf3lOugMc8tXwNJ4X7KRGiV5e83J+Hvtpflo8rv9aUXwDMk0svffCZVVhhwKSAxNlLQESfpERuk2sWsWMdbmHZaxaZ2NwAgA/gxGZK3TBVgdpHiGqZErdQBd1/r1a5bSFiC9/jcK3A6i+N63t4+Zbg0DzlbyUBgriqiI3Z2Icw4eHvbk7EdMcywPiBTl7e708AdCLw7zzAMHL36Ef+D0It4XkC2bOdYW27KoZfguRsrWiPR2F5MV6qzeH0dlByesi4o7av/GAsEpr1rcEGJbVnjIlMZKCDpO1KlHYSlqlZ9XtgYa0ExzQet7uvxJ9ekQ9sgSqnwV0lvesVfP2YR1TccmWJnJYCME9Gw3mfxFY6UfbLEMAtWSU1VPygiwqhHBwcicPnp6uwyn0ybR6Xr0iS4Blzt/VKwN+hNE4+qmTY/OmhS2fplihxBQL4znuYULe7rRKYyiYzH4UoCFTbLM2NxfhRxmVVURrwO1yK43618MWS1GRYDNvY2TFLAB6a5/sZInw4NcNdtXrnAzzei7IJs9DVs8PG9IynzHCm1Y7IjlRjTeQXHCycnKZtod0E8/ypigDYCYlk+bzNt4GkYzQd56BALQBOmzlK+BUzKQ3WXD7k19feK3fFYac7U+v8Np6Orc5jBt8GI0Gz4U8Nt71VVP+iDSkMSGbqAfwA/YbkKI0MrI7AuUQ2NtmmPeGZQqZimt1/Zi2CFCDfRwUTpUF4TB8Bfz3t0p6ZimQjowylWlvB79Bb0nS6FNjAoCt98YDZJafZ1e+TH4khMvVWz48rBf3W75E5rv/Fyv3BMPwispus4vNQasHnPTuEX+Qez8Hlw9UvDtgHGT3atiK7+39cTM9pApzGBVp9uD2nwxNh7RW+XN5O0vgAFlwsSiHgiPWZdD6ApeqCbM5enDSIC/JTLU7x1WMJe1oo+n3kvpvPYG5Bkbvj80ZfAypAYltyd9wUOoW98zrB0Bkb/UFfAHW1p9KhikamcRf1V/Z09ymJud7Kt8z9iY+VIxC0V/6BbxeMqj60UUmZdddm/TxoOIrGfTA8UbxM3UlBf3K110aEROS1V73uvtOC/VjytCJIYX4r/Fk11XXnq932NIvJts9RV6OyAxsFrIVw0K/T3nLSF+8EdO3rBlHX7rybDFlOgmVWysGqN4DAA6RYMUYSI/qYupxnp+9wMjEryeHw0ldDoLeEL/pz3qU3aTGThuWGQt/D18Zp+co9Q6esKxcUB+FjQLrPOqPiU2viW2AezD0kK2h/9ZJ3wPXTS8JlQSKW/YmFS/t3wrSCtBwEgGo4jDtUhUR+iTlhvAFu+CH3Yd4j7BLvZC2d+Z3DdGsCCT1wNl5ilkj6sxwTcaciCQp17fLXPhU8z6BQvAFwCex+hQJxFy2LKXNTqVzGCcBl2eWPGdRYf/jO5B7BjXFqWyxx9HxHq1iXXzGMEuX6GShDb3UVeMPW+k6z4GHFl+9Rad7k37dnfwvB3L2zRfd9Ftc6GuVXYMe9+QwmVi2LWOF5UhFk7FuvLbcLtI/cbQq+7S6LSPvtIvazZnJC1Gh/pwHKUfXt21HysNxjt7kVdURHVZvTDHX7h5jlf5EF5SN3hwyIrXbAA6hbNXTX7NDezltqXwXvdioN6xFZpHpeDv0LKAdLfD57qIFS2FzJp0OCW/5QHGjhSyE3TmL1KXwkJ8WA2ji/m8ZoYk8V7NAkIgAvxE7krJgbJWk0d/St6cVFTw4gKx5Z5SQXr9f/1+rjDvWsECy44qdL1k4IPQYQcKRUmgYRoNmlEsuUgJYEUMM1eYsWCCrS5blBmhnow1f1CcpHu4Rp1sScUmgfCRIfxtbLS1MY3fiMw04aASm8nKnoD8+L1CwiHPUg43mrPu1aq0CcQedSHRYJT5tcWezUlt65RSTtefk4RUUZh0W+Udf4IPWvu75zQQRD4WH9you4iNYqLJQGPlSi6w/kvGd4cxHLHudVU9l22JhjZceBKvHDIxOkDLrOVDpQW/e/3e3kAP+ovllpdMq0+pnQae+cSGpbXzpURXLyVW/klsyyHcDNYeMOlRSr3uF85a+gTh4jEQTV0fUbt6om0L+PnYdgZjHsMevmt3E0tBtWY2/ZtTt2Gm2TqOdsP48a7+V+OcnBQwOfl5NqvYuiCcWv+IDqmTZsiz0y9f4ySRYrSoHUbZgWsk8ILnYNz0ngS8u5Yqill8wHpSphnq+FktzJJS3TesrvarRRc7aRnEd1zsNGEIQGf9QT5fMX+NIqBlzHXLqnG9841rXCetje0JIM+D2zY9Kwc7+uEvvdbUmgrj5rn/xZQd36bp502pw6Hp4u0Kq1/HureEXNYl1wBlnRTMq/BRWawXH9pAVuFbRyaMxxZSO4alRYvX18wkPwz7DydmqsyxTuiS2p+BrPJlGm5zbuSgWGfWVCQFGo1UidapPBxqhWnjPdWmCUk73VUaH9C+eCPdrvj4qG6g95vAfX0g61O5yMz0XqyOiB5/0up5BzDUVdSq4sgUpaL46ZgNFcq9XWmgHpOqQvzMOkH6LtIAJGHAYEImEe4lOxfooU/tQyz4ASxse6u6GyW4IvdKCIoU6OPO531pxr9twJzj1a+H1nn6QR0iyjtg7WlUGFLRDBerE7vjzchmVeOapS4gb6OWmCbYRhJRgEeM7u7zlogqzFPw0Zg9QMipOVzPW/0eg0VozGjc3tAvfH4OlVPTMRwjna5/0/FQHKIA646Na94i3AlN3FH/kfWChUPRsyNTGq36wtzH4hnHvjwe/Nq43JIHgJYB5QABZfcZx8Et2iloOfa0FgUe/xTDpilFGLri/AOdqJH6eB3xYp/my19ww5BI23IloJFYTE41dP3+BMFMfJhd9CqYNmltc1/Tt7VDDlpt3jS5acK47ebMGvl0L4gIE7Ne6a7YLeQAYqhqo7fv8ew10l0z5Hguq2i5waCEfwNG2AcmhYRSAe98w31iy9cmTFTp4j2jUCBueNRbHwY+vlJcJdmmMdCe7udkNpiqywA6Fp0/l2XIvpK8xSBEbZ6VSEjyRKu0GJ8iPl17Rn+V62H5dd2VYhSISKwA/M9bmDs1GeXVTHy6X2Ezr6o20CaQQ+NRD4V30ZQ1ZX+AbIEe5nBRwjbsBYWD04QBrf5FJ5ughcBxwiU56UPb0fBsE74crNtXXAh9qfSY1AOFTkk9NC/9gO44q7Cegx98q0Cdh5lrfyRtgy8ZBI8atNXII0MuFEdiS24GU9mPUUpfZXas3nboX1TVaTKi63OT+KtxrI8xSoP1KO1FN+RGbggxMnwbsMDzBSYcbnMQH8o2mlj0cNW+TeVxGQIszTPc1i5vGw7sc8CQnuk+vBwMEPcJA/CPSQyDtIaSP9fqh9IQB10jOecQgWJu4MpsLa4g7q5PkY/no279eHFrSWKKoUJh//LEw3OaAF1B3LFAgQh8JhSp45cqYUizGgtw+psI09f+NzAl+fb6VUpgU/KpOhxN3lUJII3oQFB2NfcfOeF6TJCCXPdapT7lyOHVfsfXm/eoHdPfmLAQAqsJTFrqukpkTdFGH39pMwD9a0DZEgszECp8/e961tIzQRfM1HmMG8jSQ+J8ZcunkgSRSIVbDRXTrMO9+W3tp8E5pp/ITo2N20rwDV7Q9dUWI7CXFukmEoCZWsU7JZy2jDEkgjtnZxgkG5oZXBE9GbJ+DwK05gbNhMoM1kw01xD3AV11EkAHX3y8b0z8Sq404ZNc14kPO/Z6lt+Nd1LMSAApFXgSODrSE8DbZCpmV1beeeSWv3KQM2VhoYC6mUTHGW0nUqZ6QIQyLQsaovYP6L002wEuzKXOzQdtKCXNWQOAf2gpfCyus/Jkx709pzRAWtc+QlsN7F/BMkIZUvwouA9Nk0jvO8DdRK3sRovnERAgPLXz42xwq7Yxnnqk5n+f8Boi7lbK4eaJJEAoEOFSSM3Rm42ygk+h8J3u5nTseDs0HEy1qdwzJ/W9jBeJ/NPUfSxjwZQuuwftwpG974oBZV9QRsCuotrpiOR/sG3h4Q1VH7UWb1BcrsnfPKTQlCn7Hjj7oZyAyfQU6O1K7bzKi6XHL3pU40iU1e653lQdE/jlzxhfaFuj78Zz3RkuI9rLwS+hHDJcmFKa6ZOo+bSYhyW2udXDip/mfNwmJXKAtvQI4hbwmxwHf1nhWKyHPKaTPsER9xzBoofyShLgL9tCxpTwKRd5Cz0vflyXOceiEAGFjjU0sf/YviM7Pn4wGTZ4NRH3fXLQxL0usD8MEMlFq/mxcgICCB+7v+cx5NXvTRDkESZPYKNj66kx8aXZEQEsK4VKOcNJu3rN6G78SRZ9ZoQ5HN3xhrePCOt6DXfcmjgI/w6adUcIzPuEZvQZh5D0rXIa2XUrOHPpFjU0RBxHIty3UG5/D0qZzOXnmahc6NhUOfILnTeOCI5AC9ooAO1RPZNe7jOvNpQ5Uq/ohHBTYqeWr+bBMEVjad7vWS4+UcqEoxWr88+W79TfPMgvolezssLIUgSL0Vgoz4s64ye5yH3oR60NT9xE0mqEJUO0tmhYDAIe6qDJSa7iWlCd63RQPp9qgs9k6wKbHrSvQY7uXX82LLncMK8sObGRmWdpOP63lx6IrhTaL0Loa3wIjzm61ieVTqyQ6gqOa8RejP5V6/ZoXqY+YI7xoF1EJzo8j8icHjb24Uc3mH0j8n9jl/0A8/e6FgWdJsqkAJm9BrQY+lAtOqeajSNBTxwhHIsQnLaftVTxV2Bakqx7znqFGh6TOYPcRDCtUh9gamQAD5Hxtc70nnl3e4pzUrCg21243CLXS0eZi4N795LZYXIH1FAek09SgeqoJfaACVTUZNcLcil42NFib+OxK3qWpWZBe97Uh+dlN8zvqSyZYKmmH+qJbzZ4SKTipwZeVTT+UMH0H0uLhsMjXXUFe2VdPChB7kBwJhMk8hZx5w5aBPVXDzLAABfIGag5zP0N85Hw9X15/cKOSNN0HWI8nyn8OPlHJK6KH08i1stI7rG10lW0iwqTAEm2WJDAsxF+sA3j9S+mCA0bN+dQ8S7J9qjUewNop10qfC8FlylByFuRPbEv/zIUt3s4ozjBImMiCEdUZmrfOZlE1ryTefqKS6pR4SiMKxo6ehoBg9TKh0guwdbK3UM0hUQSs2QKjpiibf4pDuroa/Kia62vPMp/53Wfyg6J7Y5Kjw05eDPxUTpijT/+F5/llS2zIV2s6NmIbHVK4o0YUglM+w0MYbK91JL83wt7UFeZKNvHMsxx+ccmM8mpXRCgKbQ6uTZTMLmqJ8QsxllF7D8kmDlMbAfSUFNoIBENw1datmz1+u9LJ4Q7DrP1CBauxK/LkKNCQEEJElmmCQbA/+wbX30d6evv1CEv1IfdhUOVWr+uFLe/76WfR9fkciJQCQRpL2pu1uCRhAKLgS6VE0WTNxZF3o/8PwBidv87bxkSX5uVkAFV37rPlkfajxON4UJ9SLcC4IPk0TK5zsFdh9Fzox50CAKw2WCszAMi0DgD77ns6UGAb+GiuvV1Nzfkqd3yuK5pIHwQvnBcIPuI1nTgkCdAMBpLaeEMHTFl90OjsVM6fgrzGx4XcUEMYNZToYKZm98kQUAGhc92cP2d4NqrjV62V/ZK/Q3GQbthIBcjSTQEiunQ8nJTq0+pIUfa2yLoMPW6KNQFfzd5UCM28PCaH65pvVOjK6GfXX2YID5bzoBRoVPyWb1IdAIbtmEleryX+FKyhXNCkEjtlFaJ+1olCOfEPQ+POsCJb1RPpcAa2FURryXtcWO1bUJ/jIPOj5/tSYmlDvVNsDK9ziuadfAhMFYIpzRhzkiVyATAIH5ETPTwBs2lbjEmjbOIK8jJGJqFqVnwDVfxzRX4D8U0Qs8OiII5bqLiNZiaFsxWS8aaYECLgVQ5FfMTe8Gp9L4hGZP2cFoEISrIy/P2mQwrtvrkZmz/2cO3V7E2Ugv8f+XofL0JTqq8hViZnrCoNyO7NsWvO+3FdUythSUgVn1a7X6IL/lm14aB38D9xNUMZtzBv4vBDUPHNvnZcEQRlwBR5PLS1+wU4cqMgeTZDyZwRBJgXwccaeU2EoA+/Z/qKD6oWuT9+XFm4WfWYwlKMSGj7y38Bm8yQWhzdlNnk9LX6ozAW1daz8zQoEIC4uX83e2N8KtEwlPeEckzrj7q/4jbYWu5EcCWvF9xdGzLfmEtAXLNc3DlWfNFtIa9nSTSp25xTJjSmSYVpDWCpR8aM+gnOHAqCHN/9qMXUsQPPwUcGxv6ID9iXvSu/nehQBFjwKAEIgsnxn+pKqRRo3AKQWNwKvDOW3FCOru/eqoyQBYJddTgSoGfNenYY8OYFKd7wU/lDGt3uxqPrRhQHaTFebmpiqBuODh46DRFHSPWZnBp5I+GY2f1cjrfpTWWon0D/ZngZoFnR7tF0kDBI2MIw53nSjQRLGYzEqnJmyH/4dOR9pv6xpw+GfawiftlH9X8UBfblTDkmGRWBG2lPy+yBocI5vYx4hsRGbg6NUk9TAdTgvZ9xhN6JSWhvVguTblU/KKxgVIm1sIkvc6ANCYvr7tu+gLJ8/yyfW0ua+ddcT94JkPd35aamsZ60kQD8DUvR1bikcn5FVdWvEZRyNXRs8UbSRnaiD+jZstbXrQvn4jQqqk/glY+3si1y4GFQB7O/QJwEYHrI8j14Ze0gEKGWY+w2ptQ9ImpGTO9xVozZdXZ0NwTjGKUgliTrHyLUzl3clQCXd3OiFV23HImmcC9BvOPs5CCfFdMcVZrhGM3Uo7IqRbkaN6zcxI2kJWj6nfTgXyvNedkUtVnYkYloAaJVkQk5dG8gmNtqqzKU6Lx8JpTudJAPudqz7fIJoEhgLPNK/RMXflQDxgBYZVXKdiG4+1sHbudXN4G2Fdm8w6KM/Q9M02F+5Zm0hZ7ePSMH1TkDJEtkt5NPVDt5aS4cKX8Saodh59TNfVbbl+w6S7EX8FwHktBjsMuGbM4Ijs8nfYi6sr3b3xCp2IiyRnzFCqSWbX8N3jGCf287LgYl8pWGneGTcmpatdWalXu294aCFqX7mctSOnqic//oMSVC7Dqz7i89IuuFz0cfXow0efk8/WCrsnZNKIYw51Uln6c/pKTWnQXdfxD7Jc7KB8hFzkFASycVTq0/Iqh0I3kWdJmxk+xA1txPsAMun6WCA8sLCJZi9N/MwCGkAjVaW5fUiVu0NxcxqZK1MaBLAUdo5xkWmSl+LgOZoY8Q1BnrHXBUJVH0AySaMXy0DM9QWnWgiVkLJ9ClPlD14f8dMGxf+ptFwTBE55CZ9PXaiLeUkevt1FC5rcLDDwB29z+TBGKbjIWv1YSYjqbpnBttbiyRPXpqRSrAuV2Hi4447Hd0PTMLdUg1+YYD8hmXZuAVvKx70Biwn1rRpLysqrdHpvtXeTpFIxLN+pMEunmil7PCYT1nNz/I/YsO7khNkco9Fu7lXi/nzvvZPJBP1+1M6wLKO+RSkFYKk332+cEhssyQRU2ZWpKz0qqGrX56fHY7DHjKUPyex2MAly3lW41gQ3z6jTXvrB4b+Ec9e11ztNRl3+VMJwnUPV2i59M05Y30f4vNJRrnOG9GVSi+GK3JGocoAaeBWlQocFwR2kDCAkizMHlH7XYHgppJqbmKR9R/ciJLo5tY0e1bsF7IlAoqWuKwuq50pW6roPHULk9vMmCkncMtikxvOyAmAnZhzDrkVWt86EIxvei2WAiAFETwQfV6KbGpM8xKyHO5dwWgGMbcUokWn7xsrxt8sntcmE7fCzOUhqvwFJT9losl8uzJuLoRS/vgLmz5Kke4CnvK74lc5HYzbQMTxzu2uVpNtg/OdK8ekrx/J+QwZ3nm5I01eC4T/RpXQAeQ6n0mrRNUG6FRnYALiZoiWATEL6eaKirYFA64qabT2mqQXV8rgUAB+dB0XJpwlHli4A2Z97F1VrHKXTu8X6qkiFlsDFs1fZvgYDxvEHvaj1gQiY0xuxYBWkMReyk5gwXPnbHkWsbxE2F8UxkskemPtdyMv9AGl4qvfqoijNWSnPVHGI0CSsbhJA2fx8KcNgapCiSDyZ9zfNi9OY74BslpQ83Z9xdKTFUAuIkyP5bu4KXCmpv6mZ0Ukk5jXQK5DedjvTHC1vROo3M6O2i3OONsVg7vlIwSOVPHBTR9khTU8hcRxyZKyLEjwWbRA/peQQylB1tDy+zFds07jF+krejb1WwYuoYKAAV/j6gJQdUkrRbx151HrsxAYqZIElicOMv4VK3aakXxuNeMlKmG048eCoBarximUhLqt9DsGtdEQ5dsZuoQfcWPuVDIteyd3gtEclVvaHT7Wgx9ruF4s0/8yaGIAoWRYpGUTfbJDJq/QGNL+8vMACZA4URjcqXb9WxhW2oTveJlVecodeC75N1MSdiu/b7g9RS7ocdRkM7ggQeds+nJ8pTKMITopECERsNBS+/nspOT+DYDIJXN5Oj+Mog0M/T0vZksGatvTHKg4uNSe6YYpwAodbduzcoxYkgI2Z/6AV6N7ic//GK4KTMQsdvxqibRiSPKW/8zofPAduaeimfShn972keHALyfF1wGv+OtfEcmowuUUOjm5tXmJTYFVANvDPF9yFo6gFu5cAucpGllpI48Pf5JxezbL+lj2od/FUd8PGsOVuKztXhRTkz6QWip9BTxQeaqYNsjO89RbwTRBC2oL6+HpcUSG4uMddm4zicCuazFeBrv+CF/bq/bK1JphjKzr4mZAyKPkCosU4o+mXmGXUkcFFR0bWsUFdGdT9ukmMWPba4hFt4rnT5JNI6B8G1w0+cwxBg6PKflnJAngeSuvv7LC3cq38wQ1Oh0c8XjrF8a+QDKio3f+Gt/E3RoGDVaqD7vhkl6QkVpQtFsUZOIuDjekDE/nS86u/aVCMUs4VOUX+YyE3pBKOItRcF8CTojsab7k5gUdvkPDjrv5p6Pe3AcDkXY1Uno9OZB8ZuqwPEss378NvNwJemq/4txkR4wBu9j50m73wOIkkpurBQa3Gz07MPv6Zu99MOBHIWa/28L6WHuFeR8RjvOco7aeCuB37Q5Vdjo7pMUpEUgpZIWex49O7pkIJTI0I1qouzO6MzP9jDBsEq4AtifHWGb9LN8sGcA6UsbbAoYRIfhX4LHTH1aW5lSkGEIc+KOeoOtdW97xzgmNZTd4OYUDMKryOuWdeadPdgSmkH+hh9VDyMHhnNrHw4T6L7m2W+4aVQLj1OF79bz8CQQnQppfV1qIvXbhv/S5HvkDs7REeyVVQwuC5a3aWVEkwbaUIoegq1khLLCzr0xvRtiWXJCUnIu6HEqRLeOGSSDiR4UK3kZzjnvUmfzAgnMSmzNW7MMn5FSsoohKk7TAMIvTI6Qe51SOTWBUjozhksThIPdpL2iPhYGzUu+KvXgfn5JMRKUdtEwhfhaeULkU6gqshfwM6YVdWC0eMis9bm3pfyE0/q9fbf4W4vGdngWcaoQGhkNIw/ZnNPnjhCsf7eJs8YjqrhKPhPmDrHDmlvyKfHd4H9ul+naQZgDw+tnBMW6ao0lgOo9vaSJOow30hFlDS4I4ZlMWFO5XR3gKv2p94BfqCs3Yypmr7+HPiiKCITLkXwDoXIRV90Ncyfz24xTkwAjr/MSaSk+7haOyvn2/g/fgMjFbkA0sfhn4XvaGTIgl6kMqp4ETBtjKobDH/wKRRwAnd6bUBH6pMIuLzmGiCS2HlHtaPbrAyrapuYLnCtbZUTl7bMVyHHASSdxDYzbtUJdGrq1I72GZ3gkLDzMKfo78vEtN5jLgNmpCgNUEnJaOBd2zWiGXcSLwsNApsnv3fVemEqYhPuibah6xOc3iaISBi30GesqWGDURoVrIWVhh823QtMCS2fXAO3WS5jesmHS1bMWhJcSX8CT1p8TPYaC+VdiCd62d82ikc9oeDwj/sX3TSlvTG38Eda1zo0Nj8/3k5AHArHxfJNpWM+O5NFMOTWAqcHb7vgrq4EauQ/g8p9z7+2eBk/7OdL9sTnnYXwKNSB5IsBDUhBNduHtsE8AJq07m21iy8gx+93JOaBd8jrAOpUMlqrL7syS70l3tk1oUmtPs8qE3v6/IE9yV6RwnjAD46s62bx4KAK9VWVU16UVSPjEfepdbm1yz0hY2L8NFjSfBu39ojUx0br9JesTf/f5gl2KiaG9kIoalYAa4x3npo2Jjt6NG7Bq09W7DI9KYZaeMDkCuVhwbRJxjRhYbMgvJ7cUKS6aIaE/kHXfUAxUUA7Vifp2DjQ37QwfaWgIbrjYkMuj3/jIIVvXF1e9tjICu0LWxql/xN+0E81PoeXL8ChBZmvCTGZNbrzGCbBKsnbaLzJLiivWdp1t/fdQ/6e/+bHKK3Ejs76WRMZj5StbdTHycfEn75zkaPlgKAv7tsa0xTlxGVCBJ149/94uXqDFS6S/avPWIOtH0XGdPHbhJil4iQiRwE2Qk2u+knmwQ/meh31eDIaY3dubemux2fbig8PiW+G9zi0N2QTuwMB4xdl20QMtM/BFKGgVsNjSbOSYZHv2Y/r6QCF9zPlE95ap5j++dLBgqQAaOnkc8V7TjfrkOTSGbvUh03MaAZTrJpxOZpbIPR2JSTlQxCLCnV5Dl47sWyuljJl3ByNEDGQs2W54uWT4Tld0VMqbDNxdYAxV9FdAA4yG06VSMlXGrZBFGfMhw8Iffk/YcdxvAR62ISpaWOYaAgH4qeDU+0+oBojuPwoJBFoAw2dQSEc+M09ZykBXVnsgYFxrboD9zxurEkOcCZ+yZ3zkoHvy8VjK6O4yDg4c/NirRRv/KXk12Bixu46VacAoSYqlxZa3WA7PqwJsSi/wK1p72HVJTdTuumxCrpTIqC5Q//tfuLoJJzEOlmbT/ldsUrshZJ1/jqt8cgMDjJw00VqGoLVOqXHaBZDkZF5DDmksr3jOD5aSVCiFKM8OjwVzLbEM2AS9YeBpNlSOvc2fUA3hbODGa2woZ+4TTYm5hA05E6esRdFc3MRXQHSGw3DqU2rjr1kiSUDsqSRN9rnlF/GH5slcgberJm1RN5U5oJeC06u3H9m+GjOXi0dr2rWs9LnUvgUAmyRYNOpup7Vv6WDK1MlVnF+M9U2opGR0lXMUcThdrNfmEym7DF8s5aN75ZPw90DjMl2Rfiv29mrfx5SI8twjzPBg1qXwJJWPrDCISGstexQnN5OaTrUUZtRMwjtG0pBPp8v8TAELPNNG13QWAP/6U/lEVjt1FZPWgmLhjp35zBImHbrdQlX1d5p6tWV/sTN9up4GQJTp9wcxeD9TbZjYvYkyQY3l8utTGm1lXeBr/ULdYci6md5pBO1rYcqLjowAKNvN2VX7LNzhKRbH+lawnUeKzZ9nwsXq6ocPgMXMW7ZTV6UyR0IP0y0ECnc2LJ4tmQJrBvlG7dj9i/TVUFmVc+35KGNeET1QHqI8f+By9kzFgIU5Wc9KY26x4I78QJ1vcKvhJhNBoad6zajsYVrnhaWB39Bk8EeBmUWWK1zukfyDomoU6MRDIDn0ycQNzZxDWuGZMX7boKmmr0YNvqvnpUGCqQ1PvxrlZFsPcCJ24xzkT2CmbOsSxDETAIxVUV2tlc3BMi9ZdJ70xcrSkhdVLTS/67FaANav81Kf1EOfXlz8x5FZgC7g3BW6jKF82R6GlayuTPUrXFwruwrhKZwnuZ/TB10TFWQ60LYdh1CCVx7V+unIZ0M4m9oDLQXcFaePCKYEhcw0/q6hcQjhmenc9j/P0QA/3wfCpoycW20xqocba9daOsFC/D6fKT/xDcH2Pk0wOVc7cCzUuu2Pg5vr9/YZWs+muVRalCXQGHCvsIuzTJbNcrNCbtE2oqA6tElIFOV5gGDZyFKCr68KMMV9aV/tQqvZjsWV8qoyISwkXcBw6/A8Tegx4/eIqhc2SaDlJbVZV9W0Sy/4dFfuUSqAi0c8JG4bR5D+Ci00kZON5w4vFgSMXTGWr++MWzWeX3CMufxC23ezJ8UEV58hqi06FUxjhEKghIOaFBcl05YcKZ58egYLSsHrwp4zmds8tEuro5YNPyZVq8auEIAbUfI7oWQlgyc+V7pnRXxGcTgj1L/oxZzzTTSmWjRwjW0HV3agy5Vp7JdglZOONdiYJgO0R77tFTAuBUTQElo96TkgeXB9psES8pyGfKaiUD/A7I1sCXXuSPOX+2+bPVu+crr7njV8SJaqO5lGeGuHJVkz4DWpKs+o2Eo2UmEOkyF9PYv/mepl2FSeNarToFRdk//c9w7hhOaUOyX6SGR9rWmalopJ4Z5vZ9uFp/RSBX5JSsfeX3KtP/rhRirop5fOFFMKruQPajPZOjdnmtg7LPNFE9negQHb7TqQggYWdBHE9qAokQanLiEfNufJg4xQZQJYUEoHtnpm+EIBn/hhREybHt2L4WVdKF3H9MgiAVATayHsuZ8Has4XyvideSznwkGFhCLvFgIRGHRtddXEeMg3oH1rfhjHhLDIh1Oxzb0yu6w84XOaShmuDsVP4kMZTB0Hcap2+bSdjMEHvNkAPapahSROYVYx+ZeSVzne4dxk6oRKOwdlc56VLSqDF6I79OtOazvIVHS32fJBkOJKNPy48fVQJZWbIBWim8dF3G6QsTymU+9lWB0B5EIXXr/1Mxuo4sQPyb//UdQTAffW8rx6WfKMJ91xbkA1Zp88OV5dirRdzzouTO2essxdkkenqQYE3GKHZJ79Z9l1593HGs22Wy2pa9VewkragnfCJtG+9c1Tu1pAaXvTT6IwiKMGEfMzHZ552/8CtDsmAIalQ5gF17VqnG74NAPIHkojqj9Tpo2bZb2J/NwZ1FP+ywogz65yTmUn1nyfLpg8HVHoDU4daKssYG6nFHqBHh6YHZ5ax6/yGWwoffefl6Y7eVPeR0+zygHA30QwQ1utsT/PqhHzBEnu47Z0DcUVWMHJpa4bL/7JVndjPkXgAGsDb2RFSwdRCtn3/YSZdohRlS71B71rdmlWp6cqvB2+DDfLX+MHY2qdT/X9uyXhSJ/D94TQCBpFztlpbHkoqhSeRKtqPZZiqH+YBIiKKvxEN8fRiRXMbshq7S9KiyUPG98wXOcrK5JVs/GJ5gPTEClMq7kjb/NTRtOlxf8t2IFe2agqLbGgW8oED13fpZFF1En0Nx4Yf3mUoUOrg0l3JQMV+dpwbGOqQjyDmOB2TVaRK7bp2nAP1Rrnx4+3udwPZNRhBZGc58tWW48Uz3U+SY9xiRDidUjjuGZo5+l4yO3NL0OQd85lzUU/j9nxo2Y35PGBBoBLmx+itaRupKQGw6K8a/Kq63cWbSnBFTRS0dSRnixd/kRLxmw3tI+BUId+OZndOG47QtaXNu3LLcHhMkDtoWaMrsFVaEO6SEZyIMDo3gq+NIzZvdj7nJYuNINQIhY6n5S9DWw7Llj7sAZN/ScaHVKdkmO/ur5F0QhD6/aur59LzUDDbngHscYtOKZYOv3qL9/dlKxX5n1EKnKayI1DmH2jty+76j0fSBjXgxj4LpBoVXzyamC2ty296idFh5vyAKWBM9oowaO6MhNw87c2Y4JxETFYj45kK8u32hoqZ7YXcwlYSVuA9t4rQ5+oJ/dfYFsyVd8XzNDpoHNWZueG8AKgmsLm3iUcJp+z4Lxbr8flnUnGmPBO4/G3z4RsszYkuRqJEw76BLG3nkBiN7J7CdH/tKCkvoY+a3uGDHYYEduWFxY7K5zPdwc7OTdIeE91OVj1wR9gIeaK7K5hEMs6j/JVa17NVdUY/iabBwB6HYZvquDS1I7fyJlUS49yI6w2/kF1Iu7928AfSe31LllnEdN58JmoSQR25JR9DV6BgYxLjIAeTM2nJigL7nXYIllBM+uNB+WWZ16FCcMihoOgMJJAoYZlGiIhDmopz1i1oLZb5wcUbbsve0E0kctznMrBFYAN3smrCoWn1kG5TobDjXzPeSa3Y0viq7ot5oziW9dwWXkmy8qreHHnJlXtKYbxdlFzVcPP0SBdKo3VnhyBH13jejfilFv0e+gq30Noa7GtdLGpyrXoTfIuY3F9cdXHlu11usMmHuQ3l2/110ueFdzTodKMztZaTTx/OPrmxvuym2fYcx9WHMQMul13TnJ525JJMHqZFlvCuXr5zh9N3ltn04/zPru0dmfhS10urENqaCAK56WO6dK233YF1AqnJ6N5K/UDtMSC0va8TZseroGVmcngIv8nHt5FvfmE9Uss5vcFEMMgHKHVgQh9XerFpDP2pLKntZpY+5tgN18nvKk01xUL6Ekqquhm/a5rK/aEE+xWNcaQbXQQAqDkVHVIOXmBUQpU05rV1fpf00FO/bd8q1+O6q9pwXL1X6UPCP0hZWH0g714K2oU22is6FO/gfp3pp58a3iNJx4RIL67IgcW3FUgwftH7tkruuli6cNNdp5Fx3vgmb6o8cw4xvIxV9//4sh1ndSUxI/DXqn2W9wkx1zvqYocbWJux56jDYo9VY4r8PI/yRkX5RgoNZihkI1JpYaIXm6z49C6hKa4TwasVj5SBPF0TWi8AY7Jp0VlvrHILV2X8V+tmcfEul5HSHDMzssrAACRKS/LVbetjEEUoYckzCIPCPKsmFUXEmEzURkWFW1I+4y7faYmh3VQOZN/YxgbJ2HNPkhkCmRe9a1bT2dAxNJh1YVkOFklwa0JLPi4Ly9fzZ8SIuI50tPX4bcASzjEkmh0VAD7OXdv70r08twvvFSMb0lP6xrWQ3Q1V0Yxu/D2jBI93xegc+R7IgL+5H/zbceXE3WayNj6O2y3YPOgzRJQOz+QL2xd7z1jDkvqiKEQHTSaWoc1FARb9MfC0/1Hiu4fyN9QegoiJXVoGoHAJAeV5wn8Tyy/Y5nIrhsGrwHxJIA8rRHSf3GX+JbuTxv9YzN4dyhoWTHJldz5s6/6VpEtzKe3zU5OdSJmtTaDOgWV/oH7+FZd8/bAa+YuDEG/5bP1KfyeDTUncJgVQd3NgdTFjq7BD81kfDLa8ZLVqgJxmxSN8b/ScoMkX+TsALPy7nGqx8bMbfGF6Xd/3W02WE2snZG6pjbogNAeDo7T03F7LXqLSLbaw2/NaVh1k1xdtNcQcQQ3a2rN+zd7eepLbm14pmh9Jf8RNBIuWxMxzwncaFcv9sFJFHO7pXxseU9DtmKaEw9q+4bJHPeaeDYkLqAUtYAc2WjuESTESB1zNfo3MB6wG9ikALqC6Yu7I96JrGYTd2Lelkmd5NRAuXc7CUalje952AAsEOj4ptHjaR9ztn+0FjrHC3HSRfE5Aal7cBLKpuQ9B9yFwtpubbKY+Pog+4EI13g4jw5ZIL0jUrY4yFr2S9sojjzb6KBCGEcF0Er9MDPXZe7Jp1zzmeeqOOOjaotawb5KALRPnHfoeCgJI70NPLg0fiexJwkWl0Yc+uI1lgy627pJzS1Sm1nh8wvxV9j4Eh3Gx6vCTIum/Q7Gc6jjSJn0Gjnx6xH8rRKS0k1tVU4DjRShGjbJC41MfHmc2wZemupBpOk+iJ1afHajn3hpmFviQdQYA2nxHYuakAV/dyKQwwmoQ/s8f33WA8pMMcruySGqvps/q6Mt1+YOo3oArGBR/2gYsFzLj/IaIzkCp2s7DwwytvLw1Hyw8HvwJuQgOjlsBYsz2t5eeULoWfzI0iuqq4MPN6R+6kNmVH/8Okzgf1mPfS9HtxXqbLR64AuV7jI2BYhxKC31fQNvx83iKG//9TNU33++SMnDctQHR/PlL76QNZQpzCzUoLJ3a7KYIyVBe2OaiPfGAkKnPJchKwBPAV+QoZ3WSPY35BAtGhHxtuwdS8nG/ivMqD2naDxYdflpu+MhqI3zCngTV6GNznoYxj9qy1wIWKlVzJ3MNvclPAOzSxjJgfbMbcxdgzMBt2jYLPR4wbZvb9op/WrfK5CeyYwUx1lzZHhyj1S4PWXPvItaJNH8ZoMKOsNCGr7uyVRrxPtfj2H9vP7MrNTQ7KJUPNVFatAcBUIPUfVhjgibX+KZZ9UjruzM7MjvvV4EfNvxBQxFk/lC5xU1RFsXmRjSroxBAGockO9oFE/IjqHqqti2GGmI3qYvWMrpJWfVolOWBqrQ6Q8tYrHDMYwNv5gyiidBJJc03DZ0Rs88t5Gtrz0w9U4V9U6T8i/39RSBXF33d+GHNsA1+SHX/WJR9uFaD/EQhScP0/TijTFN8lfzz/6qrwx+K1qt2ldui2NPM46V+4vSt1uWPigSVfKF3oasIeqUwMPksiy42n9+xxtlcwpzfqnpJrmXDxZQQ8ESrrhfeukW75WTqX//sRNolBSB2Vp5rn0Bi7f774KcHnBUSuxDnm4H+N1YJvCOtlH+/mNX3bxS63mSknpqFJVV0wzalc/ZlErfj03HIQr12CsW7wCbGZaBRzIiHK8IeXCrhOlm4V7CwYytnv2Jsz5sIAckEJBRzZfFRSOj2PFh07zXxfyzTsjMzeph1L3Yfkebpx+ub5nLTVILaZXvbe+s+qnalzVpbUwBKztyQV/Ls7OOrd0T4pC0zih8oY0Ohy96oncFD33Sw49Co7eeKGfx+PIJlP9C7hjlCsjx9f4Cv7aVvyKCUfj58EbQYPivub7c60E54B8060KKDvozAAKg8yK/IGOKFln/kN0BxqbNlVQFoiMy5xURHB4uU5xbjWMt1Jzrjp6yZHpSHtKRAGoCSbvDjyad7LwxsDeHV31dUn7qd+K/M8SEcp9PCPTxA0TpuJfndSOVF/drf380sYUSBxakS813BRM+SdfFrH1d+FINN/uljwGkXMNrLZG1SIEmUeM07EFkr43Q7wZF9GHXbi8ltczY8+WMfbAR9Q5z+9O0PgqD9tbUnTdg/ve6O9CIEMuTvkrG6vQzuTvRRR6ZgFKwlDHAWTOXbrlbgqPbh/tQaJy5lgqeSyK8cqPTi97sEWyXW0lkNt7YImmDUwNqy+AFHF/b/40uUJKgftVrApsSuaJjUKsP+xY0dmJnAPxIwMteefB3o2ZwHuM+5HUQP94uTg1OGjWmlOIWXk3S/0onIQgzu+gpw0ac7pxkErkDv4cZCJGXtCexFpQnQxUfqVDMlVZWQ32v2JeM1SlqNJ6X/ks/xV2MSwg6aYPYJYfjD1SGEf389kRdP+SJc1+bpKrbWJRbvZSENHwjMo8TB2IqizeQlScVWV0KsrypKmb6RuwFFokkLmkSxiHemEUlaPF5GYbzHmwsoA/SL4WRweImKMpGrdgbBKmv1oQYN8pd2TpemGb2vumyWbiRaGE94nC8KxZbIsyWN6jPWb++uX3lb7evsiMRWszDp6KX+F9N5lpPttYs6f1N0ijzllhSkYOHcXuxhfO7BjkKMCxCo6kMVPkZ6k8FbZnh6OcS5qFQWZETZlFrqFMZCvYx4x0zfz3BArMYMMrX+vGOvSplNjNQ0EHszSu1a0192QbDAQK+ISxKdZ0IX6HmlddG3DM/yeU79LkwxeFOBP8WlMTiTSOxs4BqpYitHpAqXKHUZ5CSnqdaJPwuhl4eY1q+PGpfroePOeaxTpfWdg9PRX4Kyf8HBhrGMhudqH8Oyhz4gpjE4udfd8nCY8wWGeiXltkcgA6wyn+7VYujF9yxvzO0TP2ZvhcazH5yPW6sYrC4NwtSBb7YFoz87C7MZSK4XGsilmgomQrYPcThqngUNviHYrbjR06P7OPIp3kmBx5BSR91iF3kY8b9SGV/NNtIiqhJA9jeG/SXBIRT+A4DckrQzSlivmXF5bOZfJZRlB2v7eUA98mpeTJ4qF4n9zRPIuhEY57gTLYnut0qHbL4KgcdzBYyhpQDXD3IDpg/itIy/0O+WVyaQSRfV7apWrH1+6dIWDQD+bEuqhA32oVf6cQbQi792zJiOeLx+fEyGNtLZFWHVSNhx21Vwet8fQoodEYAa4qq84UJLREsyf+FSRQfz9I9beICFmWSzexeJ2urPOTF18UcQNzhFzFQWUJIqzjbcMWMyjN+imwpRncKnT13ZZSr1lHg82z1zEUz+4Fqut84i9jgzzEbJ7OfTPtkRP+SSXoPnX2xe5Vy3n7Wtx7XVsQEBDHzdgeABJdt9uEPPYsiom+QHO6QyO8LYjSt/rLSEFu+bqxQs2Cv+xNXyRUfC7x18j5LZmcwnpaBn4bbPJKyS3509dcDwTOQ0tFUEZKT9gmEDwH0GrHAJqRgMzfdN0ePApL5FHVFDRBTJFj/RO3T+Oydk7hSHsnX0suO843cK1Na7bYyG18HRMTxib6dq3Ips1lFKSaisOPUSa00l8RhENHIJucX2J54d01Xln6IPZu3O6M5mX/WxGJ2FhkyzCwSlu6Idek1JQ9alvPd1zkWjpHTOl/3WL+OV3aXu8GjW6fAtWpa23yRBsXQPDKT39u1ywFGB8dEIn2LkRAIYMqtPy0u1JjVmkMvgCtTVD9n4dFqfeksbrmG1jE+RJDgNiH57I/uEZPWJeIMPqklnlviCro7icZx+aHXaPDMB9e1Qmz6Kp8C8IZWTSev29LBAr2m14ioJxVfq5YB3QG2a3CfkPLfz5rFyVPdEkbZ+wdlFr7Xjy6jmBwLWCIgiWOrt+i1Jl6vRJof+FIGIddDvUc4uI61lWplZXNXFHqDmSXpRbHLJljee8bRrlhQt+MnO+ONWs3dnU6p2nIkaJWvd7LuQnjdu7wHEMjUkDzTz/aTzoknywZNsSJwrOcFGfHQ0t2fywPmsJswI2raUZvh0b1r5DTJmtleCFKn2k5ArjsmiYPbRzYEbRdZ7klNyyEEfI4/rTD8uuVnRVQ6LP/xOawkAEoLQGlOVg8+nv5u5nnFEurrK48HGZqPjKb7C6+iPIZNn4kAgC6Ewl8CxhmpYuQOqdt0hMCSsq81O0CBK19pGaopzeTwI4SXW2U8IxlWleHwZPnbdYDNQ9DeEKwM4I5MfGiNy2Obq3YtLLGCHWiIy6NT3tMy4/o66vLKKEdC3Gnlpr0qVwkw4i9TqadViaHBYGQxAkWc+t4qqjxp2RK3C5RDbaPvlhntAXMaCFwgVZxe0MZe0u2OYchNFy/X+PodpXTLWReZKGSRCh5ig/FzrKmDe0TG8HryC0/WSuxEFD//GicwufrWp5n3JTeSOBYRMiYvEGi8xgy4O9Nn4ze+bFR5B6rj7zhK7NyPtU/2DKlB9Jd6838CkhSBH0QKus2KWrZHlVCRRsaKRHGVhRHnMN+KiwowEEGV4hsyLJUmFpjiJBZZ2wxIA7JU5O+WsEVA/4gSguNv8sMxgGW7DHH0JMCYJomp94FjeaO4rRXkWZE2nmyaLE8MRCizUlWV0LEYh23qIO2LMnUQI+TCrrmSoypjEy3PzptBulkxuyi5VXQ7Ui4CnHIgjyZ+ZWSqWZpzfo5cIvXEe2nRLCrVzxPGbtr21+8+4wg9GsheTJ2dVvAUp5NBhXtufX2vpLkf6xiVaeQV1N+EePf17WZ2yLDlGGJWiQhPwaRmUPfeWTlWt26TO3VmM3EIxRhzIlwkvkC7fhSylFlo2/APsf5lHi4+H7kGfoZNpnxiCkh9s8xcshbfVCwb9zqPUl0xqinQ3NzoutftVPOqmPW9tNm8zcV08SYnnwdi3lkmRex2j/OIwO+qyCDZVCD2VqFW8nHG+QTzdcRozbiT+aTU5et09MzsnnVghG1nffsyEb7AdCRlyujO6PrbLWRl6Ec7gDvbKT4I8t8Sfm0DZAK+nQg9botISmjakom6wEKfvzSRI5c801wBrctrNWqrIkNIfVbCQOupakjI1iNy3d2AjWbtEuwwRbITsO8VBdAEdhRC4RE71CglnAF5V17oO6KjTw9bGKWGmIIGVSZbNnEsQKRSLHxf71cRI3O14gB22Mwkf1mLWUN++1pDKruBDWv42QBrOetNTqzP+9Gd9ICxzyxTrSohTcMgkkZIjeS0MYPtEgXq3IdFPuzRAL1IUtpXSioIdXWf2uucVoDK2od8bQh5FIQTcjwFkAtA1VHMqawojlkmHREbzYNeOSVUvsosffinTb/VfIopTqVjYAYKRqGIee7r834ZBPd566QLpXWPFuUQrD+gQFYgL5ANwy41Ga0xqst8ooOWEr05pOgowN02Uzq8RDFWmXUEzPXLEoZJzOpLz8zja1gBYFDm5wj8SInfmm3sLudNtLctt62O2xgxhwS5cyGSRP2OM6wd8cODiyslLdVgEz7QU3jw1Yn1gJofwnwnzalEpRT6O7ZPT/U/XMLmCGZtYUgxmS84IIUpVSyHU5ZNdVBgy5I2O5fFxIxmsotxIvKqzVa9mXpNsX8e41eU20KjSgLaueCU+32/iTB141OLhBMgA7ybvlRRpeHps9FyC0dYH7/2ThBYCB8JSh0lq3HJR1ZfayHyFnWlTajmQxo2qXdQtIf+Xl7UKIAFlfDRLABqLBInq4lERMqz5nXSrZP20iUoAa3OsGW4VWMTpD6B+xxprrlJrZNZ6V7OZEcs+sQngMttNB19Pt44+mslfc/0oCMZH+Gq2QBHIRBRfsJZMWz8qyBTBJzvlmGbivDsODzgHWGekHoFu/tZqPdCThzepKMW1fKXYD+yDqU7c5jxcFc4i6WhrZZxzsHD8bj6Fgl1CC2VuNcrdMxyrAWAPnXa+i/yZJKEkGT/bkzZttdzT91DQIoS4r+JPHsIO0BCqM85hu8THyJ28SRJwwH22dpgubSjMhzeQx9xgS0lnCwlB31TkpDdKfJGjLhdnHuEhyheZ6ya2w3HdEmC86/5GhfP69vWSY8T1JCMm63uGmtzc9tZgzT9fyUWTrQ8+eSf1ibri2vMIk0VI/MYieuCCPRFon4PgnYtIn6xMlGGGo+/Az1K1HNeJMRUp4wIdV49+ojUwtMQHStOf18SS5URYlPXwuCkoUZjJdyPdcYiU6ppqMDGYrJj3vQmKUarZoF4jrVlZlYJ+U0R58xJnmnWE9bccILJ/omCoPPSwGlyhdiDb/qlqgu59jF3q8noJynP9UJu3oxtR+V1iiLM10jh0EFGUfCzxoWwIAROhBpbCuYDxwv4GfHtsjavNaeE4hyq0iI6JF0gFXFZycNx8G7+hAQQlYfZmoi2IYRvTc72Q0ga0YFrvvzbOmKQRudbsWcyyYCWAnaW6QJESDFQSzZavmB6/5xvJJNpe07GErsQk2gYbmvGF0qRwKFWnYA9WmVZeA5XLlD2+6Tx0Eks6Pi8erFUSuZmU/JivtwoKsD59XoqQoRphlvw4Ozii3cab8Fi6jmid6qOrD+mHFmmXnifU9pgmPt5bzKGlBAsAzqaU+ndITYXpT/DbKYmY+6ns+AiG73BaC9ZRic7SSJBzQo05isjPFflzoGZRYXD319kd3XoohbjE+O4uKOVnAZkapUvhwq3Pk59dbhZv1zLUW+T39/ccBKNqPFihOgxmkmsO+DcPgatc4aeMBOfNL27mTvOLNAKEdUzORHlmiPnuKo7mt68tT4TfrOb9x+gCbc0BWv7XbH2Wgw/UVNSTeHc+x7q0Rfp5ByF4gnsFzYs24RMge3rSTv/tNA9n2UDT3nJBJnjE1+hNpOmws8unNcGF1zXIa/WgxU6i2YG8hBBfp6UH38fdUOiHkZJO5MIgsv9wwwTWluvSnd9M+SC9QZSWG64lXDEwd8hjc5To6htyNkpG6O9FIiy5Dvt1rVKsDobQeFuRkvKxXZsLh0kI3U7T19sNt7BpYJii7/psn3w81B9fqr0/jRbPq6Zwb+VTLI49Xn8oPwrp4ZNnfu3U2eO7YcgjU4spLBGF4prZED9gMSvzUXBH/29ahU7FMEGddz0PocwFzKfLGaXLIPpyXuBGMNR2WNIxSUOZ2sIoqC+b7uKJIyd0jps1BqR74FuGSJCTfWsD5pXkfDnlQ4lzGlLzZrssY+5apqPq1Fk722siAsRq/G+6hmCy1GyQlNXahaidp7xpNABhDDhXrrhPEjHmQzUiH/LdcHu4GGrenlLJeOT6UDm1skuf8bm8X5dCk8W2tOP2p51iQdo4eKIMkC6pzDJb96gAZL+zSugxy9cG5JS3li8EmruLLygkaJCk8Xgv541whSS9UOrp/u8NCKl6tbLZF/1NoxS1tFHH8I3mGwq/ssu+2qQojGYq9ZEURfl4EnCa6usEBHDRMBpkdKcEcd7kM9dKmdEkghACQyJIWbvSC9DP+Z9zMFvwzDKj2xmykGNa0WaveMEIiPN/gjKQBmJqxIgW1uSjSzGk7KKgMy5UXFLz3ZrcLGQ+5fkcUol6E8oaDIwz29vUKWSOrKWBQ64aJD/1i+Bw2IWud0WW8jFx2ZbuQQni2Ha7vivceRN8eO3P1AUR8Ydi4/+4Rd888zuEGIENUSGHqhDFJHsbm3UdeQrJjAXH1KReOpWaQV3MY1DNBc9Krv189V9zPbkHcUDB+EeH4H6E87/PK0O8LYdcL9f4611eoPgzVXRgZ7mPV7oJxvV2Of+wE+nt2PS26z5z02MyIMEeqL0KcjQ0LxxXclRxVG3pKdkNbwgf2lbvfHtOt8e9uj6djjwLv+7pdfIKTEzfAq7D2Umhf1dpoPpsKXHH2RRcv2Ae/2+E35p2x3UjRjazHF6w7BtX3ON4zEyAh2YJSq6zGcKjl+sY6+bcfUZgTN8MBi/r34mXPz+HnLOoi7GjLBlUpMDHUKN+0DOFsaXstL5nsE7n3vcyit2QbmeWoF1hjc7ADEOcv6qqMiR72WTa1PNaoWc4MEecOpE7Pd2x3A9jjBfpxO3fY4VWCDTP9QUV18sJ5ZDaQRmc7N2bdSOZZyKIqa/oAURuuzhCw/ejxX0X0v5GxZAmBqF0+epTrelKbrjuXTXyEMIWoLd7XRpePazPFOsMrmCQytCS2zSm5gP/1N4u0iC3lJNH2uGONz8WiRvIzAc0wHgecE55ZFZysVD8WsD4acxw94tELVh3Fohr3uJM1WjOaCoFklWA49b6t9gaCJnO2PPHhMwTv2QOxppMkJ+08VnBsT3fqEgzSOLckmmJQamjeKOB3dHb1A7RCn73VldKZ5rT1XbgNDEfQyipooyjZ6/sasRNnTxuljWlmSYI7VAA5JwkzhHMeE8NcNW3884DgaW335HONhJQA0IHgdM+i9y7fXpGbKMFlBU6hycoEQES/NyBe0bk91YGm0Aqm/k6jdlixWYMpkypFkzbenPhtmXI6mg/Y9teHUrret3Vd8HKGaqUz6ATCffJ5CqRkWBKoMv1JHnIXS+M1hpR60+YOqApQbCZ9liuguKGBH0lkHge/rNpG3mW+WzdqAA8p66/jEYaL86Jc/BH3Lri8CuULicgYunF1FVOudyZGWGYLSi8NIWXmLtLPOExHQWNJBud9V90X55PVPwGW6zrU+6TesjMU/LVGs8AZx15LDP9A3YynRrAzyXiEAYUCfIzL7CJ6mMWfN5XZw2HrD74Le3YDf7wTACdnfu6cNPM98ZQv8LZ6PfaEX5TxWtdQW7+g7+YCv+4Z0BBxtRny5VqIuVcYSyYx9AMsO5kSE5LNfAuCBUpEuHL5RD3oO9u1hNe+ZHsNaa7XTfVRq1qy6frrHQK9kXFWx3mqsWx2MAlMO0NFzadJDI48hqvPhgBAy3JawwiBzZp84jlm2REJOycScNnUJ4sSzzoCS12N9/O51t+l+FO8gFmW3mio7EMA9RTSRBB8SFwV5L1HHoVvSGrwkzBKQtaAli/ZK+QqGGHBX+v7xmFTFd0uoJThtke9T/J5NK2D2qeVy+k3YHQKCXicqIPnJcRp3W7273qE4QEfuQGDKPFKg/0koRjijOiO11Xv/ZGNZ3wBOaWUv+WffYmQRwhOs/1GyBOhfoWeI0hFmiD68O73DJmy4Mgo158pt1mmoD3knUdi1gX/ez7FzUOrF3zGhcR/Czo2Rms6kXDMFAIOIUBGON6GCno+exNQRJzFuVcZJK2HVu/u7fNcQlcEJyRzGtX+wu8m85fWjii3mVqkZhd1WSeUh9RvG6pBbiV2Svu7C+chiG6dRf+qL8AfZ4KNT1cN//0GJ/x435cxh1LF9vdUCKB7oweJiY1L3CL7F+UxsfAMwRH47rZWwjoVHkpxmTPZWNa4epUjrgODCsPnGFriTwoWWNBoFo0cTY1Hn5iWircAFuFo/m+HAQxHJc+bv23YYLOPKlgfDznEwsnYrmY7dhHxlqWGLicLn/DgD5goEpK6PVsu/o1jOxN6VIGqO9jzTIFtq/aTMnI40kJrsVlyDvD9z7O8+8GoOiCDq1HbrPa1KnUSXcsgbR5ZDVeESoiw6xYxK3ObSxJzzhxJDTgfsWkHgU+Jni6OGTOCMjCWnAWyWj0M4fjccn0igTIMEDjZQDcNaH2weRXbmgb7jY558IkhB9rykvHBlkdsU6kjpjHrMy/nyiR9+iIpVYUQCh66E9FtUra+KTNFo7ttb7d5gw2EI/5B4vXUYhblw1NRVhfzPGJILBzG+mSHapLA8gp9eX7nUl1xVaYcTieTyy7u1GkwxUAfjT18L0XrvxPux6O/l5zBaDsYG4ChqaZ1cC/5sSGFcUSx394WZ2s9LODuTc9uYpWPP5HiPGiBHZlVwU0RV/UDwNsrdOovZrA7ChuzXSM9rgXyW41ZfFk8RwShBjeHE6hJqNpWrMjrr3nxi+FyiYBxPTMXcCT23mLJGYT18I1CAR6bbgKljU8JeJivvih9/CNvbanpyn6zvNqY423AVDyvVXJRMW/JFvslTV4JIU6bLqzZHqVfp/Jn4SBgyA1bmugUwq6eqeM+WI29nI9ExipwhDsccKU+CuVUS1TkJRLRM1sKlVwiisZh1xqtbePfAQMYcDoxp36rj5BbhxCW519UXQNUcTOV+QmmmA0GRY16E8Zsbg9KqXxf1dAZ8cQvvfqdyQ5gjj8SfbJg24X0/TD2B+ZRFkIkxmN9jhIJz29Bn9bqm3Oej2QLTup/6qHkUvqtR8OFDu/u3O5PszXjDbCtb5KGUIP6jwKQ+5ul+8YCFTrMMqI+hQe9wFTKk+w/uxudaJs08LvDETBUsLYeKrcOwruhzGcn2mSkvPoMB+jXG8W0OBribEJ6Lxq8UISo4raJUyQ2hPtb3U0cJSv5LaK2r3c4AYCQu9G7nma+H5pfVKnWieTVbg4tqPyrBl9+L6JEknyGgHHmEJnjrNgTSB6eh3f6dg2w/KkL7qucDARc0oc0nDRl/qVukac2/F7Pcm7qwNXcEJpkUEONSzm0zARJ9CiTFbNsIqGmXHfYUa681gZHUmvke0pHQqgiK67kFV4Yq8zbJgl1qQHPn42IxBHB+osWm0hzF2LSsAgS8+rOsJ0NTvXNMwuGaySVZjHIm+l/iC1bBs2yMZVrxlxe8fpa0rRPBrcRWTOdM1+oA/FNZ1wH2XRb98JGYxcYlTGenJsA7zI3NOlTs21ABQeYJV7JBG0+vnfn0WhH4P3nNzyYCeOIcMNyie9Q5fidj6GCB+oNKDhbRQepjDo9iCRnC+iPOyWZGOTCGUqdL8lbPlB4fQnyQux4wz8UACzKST5NauYSrinuZ2eHO+NijwL0LrAXG/dpKKaf/+iYWLigP/7HpfgVa3zcPJmtPRXKlLxVRRRx6MHNjpEhydV+rA23bcbYFH4Mwb5Jl5wclIY3pz3OwqcsiNWPv5FXiziRHYrybHHfBAkiIKnSe3Wfcjzt092wCGukQFewsO0b4mF0ZyXPFWd2ENBQhrngKluUJhK31xQ5+jF6QsN2b4BbYE4RYgQ9XPJChXzV2WEVuYvKxFr9xzXFU08XtryThX9FcJKjhq6CHPGc1qrHCpVlQh/tKMpzvnopB4LDpBe0mEuipooNhDuYcxHIcR2ZSHweLG5d8TjYk4va0vlw7DAjgVcQhMtEqBRwaJbt5TQBqTMAkdrv1+TmVzIejrvb5ytZhgaPJQgbZSl4DugqavXSs6xkz8Q2XvNA39pXNmGF5mq7NFrFhJH7dyg5gN7OQHSpWfn0aNXVoSWnWTZngvWxWMhS68FQaxdhiz411ccOTCHgc5xAFGq00KM43hLuFuLlrrb8OfBZVqlc21jMowjQmZN0BT4+zLH1Rb+d5vX+duaR+HgeJ/5aNkRy8j6uvsWQOYaxMMv0uAe/2F80Kfdq9ZlC0SqDcrdmjDyN7iPHuTvQN0yiW4+2zamgtbzePqt4U+DK4n8VqqEsSgytirO98+2Ce26EJi89wItJL8Ca31O2Dwm4JF4FydKBs8XLn5Y22tEni7JmFouGKxxGyVqOQtQOTLQGehde0OlGJ39DZU8dzZzaMEx0+y/qZfuzZ8OJeefCLp/R/Yr7QJmcb0UQ6IUAyXX+L9pbjKnNHzB9885TyW6XkFrh+Q6WpDXmeA2BLblKNQ0u5vqVfV2PfnGQuCKHfrtjzGk4HzwbiZ5Ec5ZCwzw77LGchhsF1jVyM9qjbdeEtc2gc+4xHkAIEW1CcoKGjBZ4A/j8kpqHZjcAz/1UY3m1V3DVxFUkZSvCqUQivrcM1QPcaWIOXUQM1F/jSAAAjjHElYviEd8bI2Rm60ZgUsuWrld6rOOwC7lMvk9gzEVJffZqAMpSja5HSf6D9YaxtjrV2EOmfyCSjBaZJf45ISzWWTZKYu9Wx1y6IhzgfOi50KK186VMfbLY25IuBz3r6EpaZYB+wxSqKGBFsUX/MN70VkxJUtZVU1ZbZsqPh9MS75j9A0hHbO6DkxqYSgCvqq7CO/CaDfXdQgjMtGLtAiLWsWiCP9UsU5w75irlkXCx7n04KZR0CWudWKms1pf/XPJjf3K+KG0UqpRgVBdvwSm9rBVg+lGbomODCGd6wUrQKXbuhQBpqJE4Zzy/VjVqwp615WrgBve9UUWv9P1XvwCEgGlZCwk5nps7+sFKlrJZ/zMb0zdC4+Sb8H+3CVfFuh13qMmqY1sNNytIy3qmZvd4+j1V5bqTyZBxkLR2qC85OETV+4dmRli7J/i0otWF7N9t2nhWK29mINYqIDIzcB5D3nEGeJnuuaFF72SFLDzNusLD6BvqyZHc+vhRb5iof3lF3YN0V8V/e97Mm620GfOQvXceQz1sm3HVIknoAx40QC00d1P+Yy+nCTSqtAZD8PRv8ilKxpWN14Vd82Hk1OGa5punc9XqFbNsX49ZeTD1fwMmgYLdophBOKStdMmhrNyp5AB+Djq2MccbC303EUQXb/b4fWzi74KyRzflTiujFxzjb3oWOHhMWJZE1sgQA+Zy+/Xt5sfOsI7nCeZ1gAMYa8apTW5rV2l2sywALet8TvI0XwwTWzEP3f/+W5nY9jrHf4RYJwO1fITR4l6jOkcDNxU08apVRQa7f3PlHCpDQ3hWPdqaO1FEs7brl6yc9ewWpOlJsOAJYGFBKjFBx12xtOiUu8lti/Xrnb7/e9OXJIvMRo9upMsj0HApGmkJGYxARaJ6HuvtrvV2f4SOu3Iq5Rn0wzsNwh+zs17kjUXjsM9RpJYv9HuYUz0HFEy3wjmC5+PpPQEnnDpjzFS7lDnicLSgVP389ELt3NCQ5aO2DE5z/Tbi2nWy9YIHaBGDojr/IgWKLRZZ1YzflqgApHjGJYlgHGPkHS7/Kh4Oi8RsYtpjgB7zrE3SyXGrullTEg4yT9XsEdIuC/1oJSGp417s9gYGL2ogGYzBnNLYtBb1+yDo9vRqkn0EWrTVXI6wB9RmWQemiMLVRTHPBCIu0pnDqwtQ7CxtV/SudPM/8qgzH4qYdUG1vCeORZSwq40A1lnMXXgtyipczGTbU8lOC2SqAd1cTSICf1AyZRxHPyIo3EZr/IuwIyb0xxyyXCewZ1PvEphd7AyIm5XF8C7FW494HraDLwPzrnv/2s+HPxKibBg6BrmfRKMwtBGUw6PC5maQqoCG6PAE736yINJWbubWf2swPD5c4sd8YKg+Rn4YZ66c/TZmOVy/E4sQajxMc+5GZKl6/Y/bGkGmGd4DYbys3z9Jctl6sS1VYtJ1nkFSZNlXmd5qEuWxW/BzttMSbqHdcZhfm0vLS8dCWu7cqRwpK/2CV4DE+AbVrrTZZYakP6aWnWjrytbZNY+Q4MTkt/V+uF5m3B2O/QLUhWIWnuGLmHz4A7Pk0BWl5rfYjr+TwC2e+QODq8BQFOvPHXME77aYuTZwHThlKrounuOYEzk2Rp3FGMGo+7CAsLEp1k6AWpyeFWFJrpbTqmclVqMOW/Zq6Mq8M4VsOPDyAywaJMheCdWQmrIuUsn5Rvapc5w8iZ2tJj1gAfOxEifVmKpLBgpRoMsfcxLHWpdrxgc4qTy+kP6OFeqdX/YB7T30EYFQ0tAPoPWOty03clSlRcss6OvKYsuzGDLiWJciB3dUA7J76cnr6Zth61jQHSqWFkYxwKnUK8hL+F4v6bJk8815VuTT7MP8ayyS11n28AzFnPGWJdlNgkbIASnXy9Wx/y35EERpIFNcoioq0y9UueDSWeUaKyRhDBY+RtJyuBdT6MxFgisEc2mautjpLCYvtSMUio2TDaQXCY3iNwzLdOU+htvptGbieMd/ZblhPTnDEpsNkTnjJJckFOKobVKmXzY3NncgeZ081P4eCu/4Ul2gqWjJT0q5hVK4tQVypP/vGlgRF3TYU7QyzsUsZbUkrgb1hl6OiXI24RgfTeQzrTkf+rXguEo+BzpwhpRE89n0rGsUbn51AoZcNBd+bVBb9pRQSfO0QLppvFl2Cdiuv+kFEP5fg5IqeeNgPbEtLRaMRyx//REd76j/pFg==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62684" y="1270716"/>
            <a:ext cx="8389469" cy="5759390"/>
          </a:xfrm>
          <a:prstGeom prst="rect">
            <a:avLst/>
          </a:prstGeom>
          <a:blipFill>
            <a:blip r:embed="rId4" cstate="print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9878" y="6324600"/>
            <a:ext cx="82241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900" dirty="0" smtClean="0">
                <a:latin typeface="+mj-lt"/>
              </a:rPr>
              <a:t>Source: MBTA Internal Data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62684" y="215512"/>
            <a:ext cx="73097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2060"/>
                </a:solidFill>
              </a:rPr>
              <a:t>Human Resources Workforce &amp; Strategy </a:t>
            </a:r>
            <a:r>
              <a:rPr lang="en-US" b="0" dirty="0" smtClean="0">
                <a:solidFill>
                  <a:srgbClr val="002060"/>
                </a:solidFill>
              </a:rPr>
              <a:t>Update – TPA &amp; Absence Management</a:t>
            </a:r>
            <a:endParaRPr lang="en-US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WC/EpjIeUWYM02mZ+IsEKNBQ2GY8CPIAa82JVzKLrisQ/9PaA0RBXl0MLAWUXMSZdyGgiz7hsn6Ea99uuAI6241iBihR7Rp0j+n+Z0XPRKIprVdwzz3oO5vM1tbAwgvZ2GIQg+n4js4GfRW2IhuYagbf8ldIcqPSjwO+SFpZ0omXdc/b2CMWiNP8eCBjNHPxgknhZOp6C1o1jkxfp7tk2OSl+FJ4tjQcy3xYVL5WIJsrnlp7XEXKYHx0Li5OnEV72EY+ADAGg0bQIPfsQOqViyXXyZSxD1usSb8gDAsMpYHLnwNIDPfwFurJucAEUsGNTukH9iGQ1TSYySdOo3s4kys0sdIHwngDG18U4hJv5eJUIxiqmX8mD7IcBkR+hciwwFIgw3boQ2EWts+FXmxrNsqb8uCcfoZpIB4ROAhVRqVWB73WifCh/EH8qNCwNe9SQ1OAX8ipLd+lijYhANE7vld6AeBfu+mBcqAhn745lJjAeLkdDwSAWMlvW/Mlx13MI4/AmPVpCPvOnBf4e910HYk9XNMjGBYcx4GXkxag8pNgbqDsOSh8n7GiKjg4C4axbdVJiBa4xQANWxUhUQpmMbI04U2QXKVoNwHQH1syXafozEZHsewbp6lOu6uBz46rQd4ksF2K8mPvQq9oSNGJDK/DA2jtsiv87ChtwgoyO5xr6x3WWM+8MsujM6DiQawjgsMuaEpUT9rlOzHko/hJQh2d8g7QEW5BLUb6WGuIId5qLcIrMYTaJzvnrJptKbhhW/CcR3hD7zQ8CdVg7Y4vVGePaPrCzz3i2pk97tmLXr4bCam2gAESh+tqLmiA/x0rE2qK3acpHV2ujSvEKdxh63b/tL1RR/Rxl+YdCsBctNrTpjbCskCstaOxv+a18jHNK8qkkG15R1s7EwE+0kinpabfyuiIrV0ZivEAwQpEnG3JxrUAgBAnjQ7XMM16H9PK+kJynOJ94bAJCb/NC4npG3wZufeU045AF31VkVwsjKYPICq/0r6xRysFeFarlRjXANthYSAqPwQV9U3UjIMeWtZZIS6SXPvPDhmLcqjNYv1RPcglILI78gip0HMVpM4xioLk3Xnvn0ZRR7Wvt8ZPAy3uaOXI3caXyWYHLc0Fk26Aks1wf+GZm6pueLRor6xmyYTMNo6mdfyOReJionNsFT9Vz1EO2a6DE4B4p9dIvFDYnCitPKlapIYSMLDu3b3GzLXqdJe94QrwklHUPSwevOBTOS+9ohFY5be9c0Sa9Wh7C27ciOT2OMnCSdAaM9rWts6rhJkWMHytVz/EjJA+rOlfV37jdV0shpziZTL24qrO18GOeLFvMLDbukKjXiBVK2iuuEBgQS/c1UY6oBnRm/jzssbLgZZTAaCZHRcBqQOH2Hrm4hCclCFDV7idAxFI2gy1V6gVu6MNwGWL2tbcKboInJY4Ds8lsxGhfzRzIcUN+2LB+hJRJRiYSAZuSzKG+NQmxWtXyoeWw+XOnPQeywkBFPofc54yzzneos52MHXecCJv+KUR8cs9Vm6EmmNonpZK6Q6mRBNR+vVYQ47IqBx9hY+5Voabf610rHr3oEKSdILLP4FMr6hpurpzzlZSHUg+lT23RLiC63ccpVbMm6U9r0iEqvUTm5iEyLjRUrw2PP0RhlHgAwLbf+tVOHZW9eNBbqjf+YZnIatO0mwRqENtAf7gdwB7ecytp05DlhC0HlWAbdA9f/jhAFB/Lg2d9tJsVp6ZWyGXwoz9UrOIWYlExvEUwmxNyOwV1bpMBlnX6R/4F2sXBDvdXhZevu9SCYri+Mxhbe53ZsZA+VHhWvJzQnIlR+2G5sggJI3Nphlv8l+OcOcrimOuaHYD+iOehaPrgVJanC5PnqPBM8yoffKiT8OOTMdqUE1Y+4bHUC1ryTlmVypcIhDtW6ciZjMmeRkoS7jkEYxL9N4XOKnw2xysWzBksSl2rteSLSZYHb7te56XLUVml+lTt9rQvjJK+3TG8YE3u/BOlCeHJ2UZggKERItHsGWRmQdeH1QMksYGcHgyjDO16xSbzWv5V4HBi0/qK9zCr1ELJyMetCfcPzfczsP/+ZAzUyHuvMDYjmsfP26NIl1zuTMLfntmUSR5Q0mMTdfOdEtEXEjsT0d2vdNf7tkDcMaVzdf61kBsgmhxaNZMzReWsyJo8DkvwFikZW4ETd7VNqS3slbXKt3bfblxrP6exLbVH5KRvYvE7BJbX0r57U/Cesgs9a+c6GQEJJYvCQ1xNKl0BRLdBs9zpk/CJbSqFSd0X4/cSUKDAmvjOsdchszrX0dmxYeDZZ/9AHNokoOo21A2z6FO5dIzhxOOrIk+tcyRaHtrwKfIPZG/iaWJnLy4Y2W/EGvOHJXn0tcRy55Fo5fZKCpq4pGIB5/f4FAwMHx1T+FVNt5tA0jfIg8rGIUVbUGQiQXrUL4NiFXhIuWwPlEGesnS9ccnWGS+2K6PWjDU9BN+Whzh4vwd0DZZvd+roWFP5fBn0r3NbUi5FInG9Zos1NSmPGPRL3EPMDPfSsAGgZufPht/IIzqgqtEhke1xyld7egwQyTDA1CpKPUF8WAQhMkSzC2v+5y8rAfbBgzWdlCOlPonwIY5rayF9vvqSXtHn5+yEWJ5BjKxn+vBYpi9i4+JHc5jReDuXxS2p9QyzIGLrjTU7/bt8kECHwhBq+V4rtnXM8RVZJTveBzPqBMCkZMFwIduIHoCFG/GJIeG2EjzM4fWNSGi4fQqarkoIiwlTwuRegyvdElAB2MntdKpKej/bZUqMH1G/CNWFeSM787uqzq+v/Y0odBG6xoh62hRwpgkLfxuoQEXQdkwfcc7Ki7NI7IJdFoFrAJ+rBk0HdPcAAGp7bD9hIj4lu9r0vWMSIGHSKK/CmjIOmiJFBqnlup5OyBS2y0G7dmHASURJoU1QCBARogdUzqxp02zvV9j6cM/Hh8fRV4Bj2wbMspJdXW+Xh/jUCTO5+AosbVN+Byly66WZlP7DzLcUPU080i2ntU38z65txPoLC4pqUkGOrHg0sLW0SIygDiE2crE5pjPXWVq/1y4IubCnMYCLplude0mTolZKflw4ouFbUxwO9G6hOjNz6JpWy6jk9ty5i3RrmuE6QYEX1vpxEQE8MxsW/1wANcCpav4N06SNJ2Jiv+pGE8rvA7H1gT81szm3FuXu7W2RB1NfZKcvTwLGQAsdbBgehxN+2DQfRTVD+XAj1vNBzxKfy661ai6mFR2219QKxgaNSkojtGjNRtHNQjy9N0+KUyiMefYgRh+glBPOl4gQYMMYFMqbu8wsoAM0b6bWBJQynUDrmHhOp9KLsEliNDdi7ZawmJdHdu/BjDA8Fq1FGmD0Hc8z5kOhpb7yWUOVV61ICW2+84vcVNFLCmZdZJ4olSSgLIxM2SqEjOCjIAlHIH8NRasgsT/fWwSqxGPaqxNlhhA73EIrnG8GHrbUbNGHAc6/7VF4XbPZ49/7uBgjzX7tmTlG6Hca0Daw/F7CWHSUuQ2lr5SpVjKe3VofWShsPYrr57eoyFjBwGaA05zfGqX8dAjm4UXDI7bK8rE/FBz+dLkdjGn94erJ6gVBLH2T2y8ezrIu8XWk8H7NE/cDkmtgV1LyWntaaiN/x5zeqDSEUeZ2isT3sFN3bE19MZnkfAyH+3t37SevMApEcXhT3ZACDzKwkjLfsZ5di4rlbqa15cNAPtdThxdBFSMAfa93+cvpOY0IaA6jBYdOJ4LsrkXwblx1G89JvuMjVHIu02P+POoVKkUhOpDmF9vO8GSJo4xbVOBIcX8YV9KYGq2VjJCRAp2nWRCwSiW35S/KnKyV2/LSf4iREaJrOhA5flg8GU2mfddZPWOL/GDzv3gMwyxrtF1Uk6hOEhHm6Mtwo+KKIRLZVV02vK+TNgwlDloe9sshJNXy/Twz9PwHSRSBFVIHtNYOI0YwlcN5GdRjeozCpb2CKUMIpZEpu9yelMc+aXaKkIskF85++n+1gUsXygxnerbDO7LcbCLVQ5pGHAuNWsYGb8bMU5IvtN192hjyh+ADtEt0+jOo4Cv9Hgm1uAWwQrdv1Ze1t0g5WKdzdUxRK26EfoeVUgt1ggMxRro40et9GNDgrU7hTJ+MJulCQWFBGW9HBUTWWyVsCy+B4rqLs9KCTqk0y+ZAvHu+Ov1PmmrIjAoIBN3IOIa9xo60kZhjqDLNsFiSdynilv8zuxaWbWUcBFM6nQsWjFY6KX7hAInw1FsMtuhmrzwywbBZ8Rq0TMW70jXxwTkvGedM6FDC5RzgyTtSBEP1n2oJ1ZyX0/0P5+573/9WgBKPiG9+0kLZ7u56WFvNNUxJY5r5mZUnbzNM4irQoClJwq1eUfARBGs5bdOuH+8C1ZBPBILtEkYWyxftp4SPlGx1WdN7fOjdBtItwhmk6563vXrS5S2EYQ80lnwcJW0n+BBMGgYU7MynHQuTeQFIjtXik3pJfoR7sqUdGCbo2sc/hxiroSlD9E41kXT/Vi04rBXKtklNWRRNJXYXdIaS449Il566Xu1mqCgXl8CBU1ZeY1ojJmppym+5+IDPfSyXTeuku1LlhGiVserPYA+Q+86hKzaPw/mq4QWpZT/+XqR8B784ttpVnPv2fV9tP2Qd5u15R6tjmYkv9tdh3ExPGQ92YupDDO5WkBGuBv9uiLxXHvySmN1IAxx1x17CcDQe6w053euI6hd0MoW7fFl8KALRQksVe3DGpPDcn6IjBQ8Zj31p0qXxY6yQSSLEuaBGr2V3g/odcIzn3dwcee5J7t0yhywnv9JNkrdmvOF8GNxs9t/8eTIKsclqee0Tj5rXIZ82SWJzHmRWs9ApDfLYuIWoscep7i0PqG0B5rWbfULYsmYTfyO+4SS+Dghyn0026hx0EZXu0YD+QaJuJJ+rEeuljkmj6eguc+eLC5NuIjWmVRRKKESpozXo8+XJPS/ZrXPnjEpl5b3LPqI+z07jjU8bNvc9VI9iAgrNOPDJngN3SuKbNhzCL7i3T+xH8V3JS2xSaVcp8RV27Wyw48rS/qHjy+DglayCpT5mjtNsCtwVCvMEM7PFlbAFWWG1Y/EIQP1cRb2IS2bcGTcEbAOHZNtsO58l9AepAz1k1F7jteNIJV2kRgIw42fxkSGRKSMtwAnUrPS9tKOks3RGcXAirxMz6Ix0fSkihiL/TbFcCbp1cDgQYHsy4dkYwUgeqHjI//khLeHSVDzufBJgZRJfv1CKLOes1bWOifZSjd/WUoq95NoOeNhY8TPeutpDHa0UbAAUF23XRAqPdBStKa3LEU+jKHq3A5dYH2Ns2f+weMkxOyamiUkKVP/9jdaivpb0fGVpNQBE3d4+p4Y7rvY+9MkRk4+ehw/eS3ViUlwNwYcKCDVDH1pCBrFIn0FUBsrg4wMUbu8WRy39142rQWHahdK6BPT9Dk1J8XVhXhpKmFm6+6bPL0fOFa0Q2QL7DwarGa2SqPTLt4wPyjsHtjB29zq/77nMBpGH2ZGQeyhmaW2o/zpgtAxIOoW2IoblTtjuXb7qBAnhQ1mrCUDuHW5zqauQte2kj/zaiSFTG97+l0vwUT4Mk2v9S6GwRdzZ96IaXCGneWEjeG1M9QamcAJj6pUvVs1Q6Zt/nuX0tRVAl2343CYWNwgJkE+tP8lrgY2ZnrvwOX73hqrCIVdL0HXghObZNg7BuR8CcRf3SwPxWizkhU33s+mGapEtT134TqlrRM1xSWkd7UL4TNSBOat2QXpkZV5Ggft74E5f0Dfkc9iz+3tSwHg/sP3UIeR+pu9WPeVpZSVDThcxrAzYdesSh8BAsFLst5mRN8S7bNKxRlLX6EtjH2F22et+Y6j3Y+V6d/fciObJHu2H4NNh8K+JL4b6Dk0M61hmTMKDVFgIbd2XGZKz2yJZoalueqkxcR6ekqlIoLQliLt1ygw3u21stY0pR1MtHVv9AVDBqaL/tpXTUTORj/vuIbs81rXp11YEp2tHHK4siLcrZlY2jqLU/WSGBttcC4TcHWTMAfxXuzdTRqPy4hLALQEv5xuENnfjfVfTFPsa82XrHGU3vbzxDPGix4X27Cdzw/Y1nLriMGWeUVTXuJPUQ1ARyG06DrhPpgJAoYLAPkmB4Tra3NiUpvT0lP+asCg1/NH/kk73jWm+U7dNXaRFKhnAf6HyxV3xM4VD5cS0w+k8syZ5JKEnL8s4rlndk2UOpym3xH5TG/UWnrs3JoY2XaNa7g2xu5Px8nROnrSszmjVl245e6i8Bn252T6K6RhBecMQl0h7h54jmlyTW4ouaYs5D209lUtWwzSlMMk7Q1vEdd6Yqj4e9+jG9XupTmXmwusSdy/QgYno/OgyQn1R60tdZlJDnbp89RbuECbNfZGWlvINs3t3G8aw4scjnpJcN3OE8Nmm+EqfKxqpvXtJ/k62CKKaITMJq2KWxowo55aXetwzzIOYIxMJC9qGW2A8rRwOiet3h3YeVRBA473Q+9JyPlAjcyUJiKgSCjuLPAWN1yg9P3iM49FbIXUGK5I2V/IfzMOhWeorFoLNx8uAOfg4liB7reqN0wlvUddxenacjlY3U1Lzz1onM8pZ63xeUCHLtHaChoDb3fdf5cdOqbmNP3qKCWtsmV7KG0dUAat7tmG4javuRb7zwra9LVweSe6mzGI6xwI6iye0tAvQ7R1lwcRzBwynQHHZXaGbNz8XvZauZ8nNyMYGFv6jwYIUm3ChUDxqd2wRiBvN6+BHWb3yJK8ST5+ypR5hAhUFcasKkniNTCLzAuZJWR70Mqy0JzIIbAJq4ZBMUUowbi/ek5HIUVi32p5iQLBm5UjOZpuaocHt6JX26psEJcMqbI0xFH6unXlYObBtRGLjG/sAvCtOENn1ylkLVx1pJ6D136AUFJA3xpDMTapxbSsoND/srPWmP8o8fItZydpA/agTWptLjoLbTGrBRWmZyl4wYqxfhp/1pcw0X2zPlmRtjCtKM1+HPdJjXXroDwbY7POt+Br3LGKSWohbmeDNdQggzIeN0GZb/zCU/XkfNQyw6JwiqXCSWV2VenLXsJ+EMb4hwA0O9ubtN5GHtMsBKcD2aWXZHBhIl9JrVrkStcwKyoQFix/OYYL0sKXswJoY3tpAbnBHao6XzKHVGk3ZzmuuonoeJZp3aim6zKJrUDyLinf0MG0dnIYJ8MLy2TpeoMFizRe63p1V0skb24leAZIYF8eBo1qab4JU9hcem/w2jR9jfT0WeYiuyzf+AU/D0sg8NQYocxGbI6SjB0DZCpJ1epGRxiZ0XUslhUKHBBZ7wWczWsvhwd547SOufO4Arm8HK8O52Rw1u/rC6YVZky82fTp4AsP631JikZ7plNki+vJqkKs0bFeXH92x+bZTwssYEbki3LI9x6Sb6q+eWx2JccEqdow4qPXJONenW8mme6QefkE7NwHKJ0Xjg4V8Vk1xRbKlNiCEWc5Txuiii34+fBU/ZeIuLUAL26MQwL4q+uQQhoPXueFiF/5UjeClKWHuFHJl1ty0xuEpRt7128mdZv+b1/EA/Fv8ljmldE/+TXf0xLMChMKuIOZqT7pJ8FjT7LmNnuuJz76r6RqA5XldbmWCLvb3JD8SmizsvI6JmIJZRan3V8/7y18VVKIpj24Q8q6WYJ7J73NWBkHvPxVj8zHLFprg/ufVDBBqK13vFHbmul1h+n6Me5d/6vNZHPZ4XAe9Z2pDd/dk3JQ3kC3Oxi8xLfdNJZPk5XoGejuGmO2qL27n8oRyg76eBLNFyai3K5GC+d069j+4xhuD5MCq63AnGSaaxD8quEteKcxViQ4MvA/NPGz7GVhQxX+vaMsshEqHzJ75sW6IyVKRtshWNPG5Mv3VUHb57NeDfiYNrvFpr5EngBSYK5ziD8qB4CTukt7WB5w1IgqsURrxRyfkGQdFilhsjnxxnzoOgZRa1nvxGDTxNkgFKnYA/7VNYURglEvb4/bM3+GLrORmmXjGz7PXp4t6UHaxiPTDqnpQXhy+qmtG7vEPT9y2ELeOQUcj85rNk/ybBNo/jmm/8tBhjK9xpl0JCctxmNEbASuNCNoAlIeJAeucff96y1kH+Fu/0ZVH/NHyeXWt/MdSnxFwJwk31HKzJvvVfO3FcRNlo5JRSVZb6Lp92DL3xkH1t+sp3VPKW+Qdvq6bGiw3DBXogVVsD7MJsL/3R5jz+7YcFAZTfAb/k3bwxaygsojH47qF/VEZryxyjzJkCOUONS51qZXdMVbGU/66O+VTrFgstbPVsmLAmMUV/W7IOtcRtkMX9OkCisObQnu1zuWtg+4e8jK/jU+8doAPipXnjlQJ3VMuP59mwsBg1inI/ZFGrdDD8ycCyM9vtFPtvynvmlqws8kmRGLWEiJECBt9l9Xo6NlbtrAFedJnYiw8Zc5Bbmf5J8sOC5Q/9cJTGoJbGetsGQt4PpngmTvKVUwW/Sry0WM/+tmVBHL2UAF60bDRZlIplnFVDwD29TvVxwNozWqR88MDiYCtfeSZvfgZ/cbGEFOpTxoy6cqTBTJkW6PunUCXHbblUOi/YKpXCnGMlGPPv/5OxM5y/ltvbB5TK+2Ny45GB8aWIrEFFByTO09D//7ptei85vwzzQ6ugkDY3GTK2eADbNHa6fl/52OPLXMv+MKZYX5mwDKP3XcB0cIE7vnFEEuBU2spXTxWtiVvRkiELYo7FOMutzj9fHqjz53tFwMkrY4HwBEX0TqXGH9GfFgJkMHtwX4VjrRcKYFsnN/pCX72Lh5U/zP7f0hsLUeXsmFynFDr8tB7P+wlUjSWRxOFp5ScYy2Z2J5vdkrxfIaj5bdb7OgQv2JTerlh0k4brMOW5kyDvcbGNn8YIpDriPT56n0QRA6dGnADYixkdY34L4QAeV93O8OUlcBuAJOwY7iVlbiCT0+YM8GzREEjI9TA7RCsuRUDyOE912LYCTJMElghhJg2rnCiRQyzfuQa9g9kGgRumfgMDVag7s1wABFWGxTbtrVP4uTbUIBj2piHpzC4WMqK4hkX9hhnBQgDvL3D80KpU7r0Kh7brbFwyf0NKxXDKy4oJ3ZiT53Y2N98SNi+5+ESpTRRSZr338IKHgyr5JG8mkZ/uBHlDFYl+QzWq1frwtiQf/GKYVARWXT6DeXMy2zBkO/MTi2tiIu4gWLV4+6qSS+iHJU0AJlRWIqbj4Itx+MvOYGvcGGgVWisIsGG4mdE70L0Rr3GQP/ToWrnlU2HbAq6fmy4r3cGdo8cRnMv72osJQ/z6aubk60sAB6hWlHz4ML6PjeF30LnoVZic9+DMvJVA6cGjsxRpsR1Z9F7me9xhBK6Ofv1hwJmnuXt2FV29XF2lW/iHDhJNs6/aYnrWYj8WsKjn3Pc5zjp3O8/DD5WZi7hoaqA95iGCtHjT/ner/4MX+z66g80LJKzAME4lPp8pariqLaRCupOJtTUBvwYi/tIaCbQhPFx+igLJVen61BgPwX8evRmsgl5mx0p/OHWf8V6n88JEuLOTRaUCKDpqiwGR+B3KX7vIdpzPpljF11BlRxvKcYg1irHZgwXYb6PfyPx2DribC67i3gp7FbTI3kXzBLRfvZS5LlKQS2c9rOH1vYheEs4vyZwojxWjno34mx7MzglKnboUNRyU3kjbP331V5e4y/nvZcQwISQgQDRQVU0GWb9wRI8gSN+InAIqtfh6c2kDknSkm+KGT/m4gvaPj4zDAFY0/2IhBovxhkBxWPnHEjRPRsaaWcdzKV0EQUvHKTYLQbc9KK8Xs+x8E+IRdB/VBoqH14SgOKqsnqSO1tNQ9JUet7pbO5m2Xp5KTpm/iTYzS74zyARzHIIeR4pHGpFIcg/tC9giP4y3/FRGuZGJjCKDTyjYdEgncbjCuhJjsLxmQIdsFPilyAttBKINf08rstj1zs6cZlazjts5s+x0B49OnmHesMu1JA+nl0ZPsZ4dYyaYKmialc8w9V2zF16Fde530pZG8FYv5xSl+Lya/bJQZWxyjZ2IflQ2dovwih0XCCZZR91R2goq4UnEH5Ij3ctQJ/McZ+HJaifeD+Zc0awrqeAK95pJue+c3Xcw1K2jhNm4o2WYoVu2whGPGKavDaG9rIUVYRLKl5k2CgwrzhXGMwfrYQ+Tffx8+SBA8Z3c19/cbJT7EeEk0aiEZPxzebK0EbHY8WveAP5VDunw2hNpPpZfuZPyz3WT3A/kx5UOmfrl9AJk+kgfXSWfKIzed4gD3LsygZhnDBtDja0EVkfnZnUwq5q+O8fsmL0dPmbP99fNk3+Av5ZJCdxlLD53/czF4cFQ4w2Dj4YcaUDfHqoA6FFxmH/kzkmklfdrbTfAnYPNqqurYnTL9ow3noBSSEw4yiY8NN4hagy1q8HN7DFsOVH4e026p2A++rVjqTxULUO2Ktn30PuuIgNbqTVVpsFtRQREI8GNKQ6RcP1vKTQqUs5lUjV1JHZx4yxLbVx8XJKq35FefXI2gg+4KoOxHM26AK89axjI18M28mcgz1c/itHCi8md4pHD1rBMZUpsCSXNR+FPta435tdQx/u3CyCCiVT8bYXt0ZoZiCIrhsvgZrrSnB5ilm9pGxXsUzAjIrn8MBEvf61ycQGkfxFhGQDgqS12A/5k9NUUXoeDyu0uz4kPuIWijMVLFbooFMLEU4JqgUYVbBM9xuiHaicKUus+pVYQ2mJbELmCk+tOWVW6fZD4mzzaYdF9lygMbDaLbjuMiIitKt9taiV3Pd09RH5v7bQcYxhKkEP7XL6Sq/FtTpQGDjMYsRLp/yWH7mycwy0D9b5UYdNwAo3mt+QC+yr44ZkSvTW4jsnktECPWuQTvEnj+QHUmYHZWETpqpYKa0w67pQLu31r8+QdfBL4ojlR7ZSR69EYVMTyQ+zgD+8ixyQRI+tq/8gppFPc8i2yY5uTk2zosXhoojaHwq32nzZ2ucIyTOd//yxmRWPEWIKvEHPMaU5FhmKZjiMGTSyM84RkPmyXyUYDIB66UFaUgD1LYbgfhZ3MxPT6xlaRu7yrx9QEkOn6ZiSxaha8AROTRy/i8p003gnKf6SdKEk9aO3RzkUQ+hK1/XBDI9zq7bC532n23ckBoMaTIHNU6fAefGtlJTAdJJ/frzJuus8gCGIJpLeHwzqysFJ4fYOHeD0bYX6RHdVL19czmdslIS/IQnbXuFUcwJRbSBMQjVRf8c20JFjbRD1Jj+AEFby3Jo9KVwrp4H4pHgqP5/wbQ8vq2QPX35qTQfrdg4JsLUgDXqCkNY2Ys35CQlXNzkg6kWqGvaaDR3GlHGy9WkTCWuE/Bc6NTWbvtxTOI+kh0hKmIo8nbFvf4j4sAQxh0Yw3RCydLHMtlcf3mQ4oQzao5d3DfbHtjb5fKlW5FPlrNuspUbafJNIf4Hpvd0K5C5qGR6ORKlY1Zg1UAmn6/kSF/0SCifb0EUbf5v/6c52UMapJhWxlszHXrQ6jp75Eg0fysAj/vrNuaeF7TaUhljvmbB69i1yovG4GOGadp+k1z9IN8AJoX0OmcAALNZ29P8L4BwOC4PYH7+W6Ax6myTklo9VDewSWfbQgDuad0S1WvLU0b0Lfhs9wCSMbWVkuQOjXm4MPL3nDMc+JEG6rbSj4xp1MHlKHBJnwMph30MvYIK4EtroJtti73sapyeskM8VTH0ZhOOiOknaqrrBLUD2rY4LAR6+NkmqwLWnKJaXhKt7+HSFVUhyNdlOJbagVkZX+24S0iWfeVjiwSsP/O0YiMxgnUl1H4Qncjk/RFRIdHr6aIDjEEVvNAY0q+tCxosXfR3fJhQ98lpbcUwxC3Ylkcz18S0UzSN+bqJJruuEkdLpmF7hcSfsNTiS4JBJHo6/FSjq1Bm53nZPzDsN0JcbdVXbtlWxL5V+ly9HqbFqqHyUC9VM8sTZAC/HdDKusu4vQ2Yt2qkA4wZn7aJvEw47WKskdz4qxVQi7CkXbKsuzqHOWDU5/MVGhPNkDBA75EPQV0fgzODEemeHqtnPg2C4lQDjr4+d69srxASprrD117Vwe2erOFtBMnnJxwPg4HkioJibRt9jVg1hUgBXv5/RHT2P6BPLiz/3hZejNwSnFtImaGBdi+yxWaUOPyQ0X3Gkc+XIR5sTaE3dVC6g8J5422/rPTlzzXvQQ5DRnGJuwWpx4I+d9UvlWjjWXDImq2S1FBzmZfI+PF4dBxL9dEWaD++QSRBU0+YsNLT8LOfvFthP+jqfm/72ijoUZ1XtDd6TiYWDkwmsP48BLeeyQcFqb2wFyCLe7JWAEeTUmSHdgfpexB5s2vEJ2G+u633BioOz6rAYpxnNQfiViDg5mkKPLYvxwncP3iVkStkrUDnMQSS55CuYbnhl7saoAWtaMTcpGIbODnGH7sqOoBd2pfMBdWRBemuLmAGEYW36/NQA9sUEj/nrRvnl4uFc0ofHRSb89An+NHaS7AiMASK+7NAMoPx9tET/S9Qu4Es2utuFS5NhbhSa6nErlnWG8Fx32jJ2l2T923LvDcOJWGoVuADROYJ8aDK19F1hb/Welj7TN3qCNViCloWehr7lmUGuqOH3jzVu4IhMNMBUll9vNo6V1vFL9WN70h4x5cnypJ0ADTUfOrXLNbhPXC14gaYAUB0F4P8vJ/sgmOFoWyal4MLeZOXnDtjCV8QqzAX3FGddozRsdfwkr1filhSNWmYuCnoYQGcLSjeCEPaOfyxCk6X+mWDL1qhqwqSHUNuMbS0XcZqPDBO0m2ad3sibZC2QMzVX4dgNLamqhkJMNdb1LuRft+zOvcPsVtw2wBxewUNs9SF3z8g1gQ73DPk9aH3Q9qf/cLAz6VyaVOYbHkIndeX6vutOd7sNxtbZnHsT0P7mo85DELgo8v+NURtzor5fpSkSLBM/ndRINbZ5JXf2qOShTezvH8EO++wCRvcKoIVDEyUp/0ZucQxO9UfHPPERn2x9lWQn5GRHTSdYx7K4RTbtWKOgXs2t33e8pNo7rjiugSRC3EBRI5LAT1qw9I8l5JN2m3ZO1LGfE0x2jg0ee79oRfVPLpechHfRb7gyr8jb9QBNzIEzhpz++qMLWJUcdNhiMW1oX8qewWICILqWZGuLN9fJvJ+iFEeN8qjwEJMuHGhGJVpr82tiSRjj5bEw5XGH77et7j0CEqZO07IFuUIiza2tb2CBjvAiaWBbW3JMEwc2TWUGXIVSEovfdYRq8F5npBpzB8bOGbZE1rCA+UvGDI3ik+lorC7OMApgsTL0ROYrRXjaFC98b43SjtlQpVkiAaB273V5bFFfnobM7Xc2qOKuiCbCmOxFUd0RVQKtUzYNpyL5KI3NXgLj4hK1zcThuuX1LthVJBTaCfT4r9AWXjQuRzMPqMrjgWXxfwLjfqb0o9ys2VGXeZhb0FZUFMjbLdk43h/IcNLZf9ENdwhpnb4CoAa17k8v/Px58jHDGZcKPo8W304KUtlXMWSvwFjxgVEwJRCbiwh8WX234OnsfDKwcvQaGPR+3ZnoPMyloY7MZdXScKa9hPX9uOIy1PIbUAFZR4WuIZVMueXrPlgrd/cuQU7GoIn5yEUTMQXI3oNYVkasoEe6RJmhrtphLzyvpBErWnQI/H9xwfvwgxoDtFWpdXobGvdwmabMhDxk6GqudGaxp/5b8Gdn2x7LOeyYruwt1lHWmwsTWqNNQExs53SCDJ+hshO5xjApSUhqBB/ytCZjKYxVGm16GIV4CL3DLp/LWQkpdSaZgsMMyw8nIQVs2cFpqFjTZ9f+5QwLW31gy+vWMoVcsSdAINE9FDGmQd4oFGRuvUaregeXro2+xgissSYA2UglTvwS6EG+XZaHSCci/wTeSma7qtq95pYrzAWPHGm3zhHnePNHLozyAbrUyiBHMbvcy6RjkopMb3DpwGqJtIa3GTc0f+u5arQfq0Fj3OqFg3bOaGy+gqVbdt/09WStagpcowhNQHE3cvvna958kyI2fpEfMxrf+Wn4wOWVLbM4PXwvdI6NzYqsewcXQyYG8a6DMxYmCpQXBfP4antr1e49SE1CSlfCspMvJZKLCvz9zXTnFAovC/o1BR88Yw6/vvSLu8xEuODOjuiJANw16b2oP6Ty8CsKZK+vpBUTDhy6PAXUWCyNV2vI55N6dnozXJ2TRBb0LogGkBkRKQlkJyxFlqpHVR+8cFYgzM96/Jmu2oPFVJb83i3PKis1D02E0NWUK/JBvAoHbP86UwYkW1b8MMXvzb2IcBGONS2H4Nj1AdbBqrK+dFTEvl7hGt7oo6EF6qQhMNbscjIf5fogWkczcWSWVmscTAi1k6k6kqZmlYSUqKSl5FXX1rjqEWbr1fY4PaO3rMwgDzYFyfSfQ11hMPiybsKaGat/D5wyW3uJJVbhdp+X/VspXOV3NMBaBERuP1lIqitb/JK3eVco+EgjADFAlRoYdjvx7nhq35pt4R0dmDNZ+k9k1sM3bcsGXVVuQutU9JO6SW3o2D5yLFSg5Ca2isrQH2Br10xCYv3DbpSyhAxJOle9F/NsmNEzG90s+WW/CbCowm3I3z7SSRDrX2HjY0l4O4QiL0wZazrR+cZeqkTdNvZtmmka1WIi1JBKC2Mr7Sex5m13TbYxL2QwnUMb4B3dVzLRbiaEsdh5JcpNp1IwCcbPj/buzYndUUY4bCUq2gpvyynnASnW9adBzXr79sK2XZC2kzQFpqiCjEORjvw+v4+BhjKToqmkiV/FrjVXJv4TBwa8rnwtsG95VUkA6+gD+brwi19jPAVC9E/yYLxWjO/IS04DxUXPUY9qz+MI6V7POlnPqCry+q2m8rTc34oLKfYCs0lP8fRQuUcNBD0t6ZDGnx83aco3qTmBMoLZ3ebzgufk3VAXAFFMN1KIZgmplQvniMJMpLJY8MjseB2nxYukd0nnvKiQEkzFOqN2aAPd4HRccErWLGd43GFW4x3WHcPByaina3mjvyMejObY1F0EuqVctp4BuLcQfIqkqO/nIlZzf3i3vMkqQPyxLzKHvDwI1McUNa68jlq4FEZ95TNAiFLNIT55zW5ZfNQq6x8ao2sKwR3EKYV0Rhj7zM5nViyw4NSB5jDRMQ4p9siTdsMVAWdmv5T67Y8ErE/aoDTati0rjUh+bPX8B23wbPpiC6qmrs1Eo/GxySkv57tO29GSV8IhhJbBGfKdX+y1DSqlNyZAmYZRiZMNgUe9Dvi4Rsvy5AOHg0tX+6/DR+7AdIQ0olj7zT0f/1e/9xe7aWk8czDafc+i9FJxEuKsAHHZRaxJv6CF8fkrx6s5pzXFASP+s2ZMLJiCVrXR1uJi7sY2kn+TBb6Nd2urez+54DtvGMkH1aX2dppTANW4LTnDr4bR+V9iSTQgr85Wkgqnzg70QwRpWgbGsq9w4yX5WjR8EeZoE3wHZTF6XaDGVC6urGckOSU+XVP+Cw6s+0FKOczsOLyvn1KaMVyZBAcNjbAuYVrYMm4T7VYbHxsgR2ePEb+5ATJmXalUnL2TS4eJMC2wwAGSE0GNGpVVV4brfTGWVz/w2epNnmovEMUMiw8zN1gZGOV0OeJDAI8pDWX1gqp41baz0Va2jOLUVNVCbJbTR8dv/pWSpdQFZq6ZHh1iMDUl6cMf9/Br1taSEMLNlqqyd7vjuE3u69CXTzSmrkoYk5etjZwcLCwQdh25OFLNhed6yIePNknD3RAccf1Vou7Dbgchk7JYz9Tcyj39PgkZauEZUIAdPcQYJn3gaujePG96vmKOhPe1+JG3mv+HyGyqOTSNbeRgg8nyOMLIdElkvsI0Pe1ZS47ZQxN6SOF9KBG4Xpg0fQp53KnLFC7Ajfm9CeZ8c/mJgOD8nQC1sJ7suyBHCHvaUEl5sqUoQDq5s0jS5w+flaOchrdD3ErAydrOSdi7dUkmUWktznfRXddliYYP6Jk0MInt2SUsO3w8IGDOokeWQMcKNAkGpvMnDZHhQKuuF8MQc69OQ9wnt7fzkCPeoYZjsNs+92z6jBJEn+oVfHOttHDRscOs9QrTAgtinQXQtqcMz7PipnISQTMXQNz0A+4Vb/yEJcZIEsNYGxrW17sC5GRcv2Rc54lCA58bSkU7ctUosOAgCBlqcBcg5exoCo5RBGXUOtPnG572F9NTCQJj1OEDlObfzMJJTc7/gC2aH46289eXQ0QrbuML2JmNUa2x5+nF4zTmgnvNzvTWLQxZicoRm0TzXlw8lR4F3TcBeI8TdZaWdt1V3Xh6PnwaoIJaqGvp2MScEeRYSB5x48gUpijFmC3h7PYfzjgbF4sAeSZJSTRzKLWIlfywlHZy/GMhLmam+v6mCkuxTH46+3LGoDSTnqW+e9xwol4pJWE8NBiiBEXVuX+5pB/CZ5PqKm96oTwGDW+zSum/M5Qci7vNcBecwMqCnA94AmgqzplHVE9q0VKruvwF30/rv7vtgZEuQ04PboX260pZD208pr1PsH7dfMKO8qw27cJFTTnE0PQfZlHNqGRJYGSoYyM+VM5+nEa+bdQFke8A4PMLpAzptmfl/Q5wQC+RaIncRwaXQyJXBijHeFDd+qnEOrLLg6F87ND6h3iTHHAMfXqdginzkF5Y6dW0xR6crFDu0Kgsmk4sZBDBpkE8kXUXs8WU0NZFhZaVElPMVuW8rKTLBSg1oB7Sr3Os8ys9E9g1K8Eejx0hGf6GkhU3MEvx+cJxYbeLgAvqj6uD/rO9B/WrGCmWtnAYIqUWu+a6KICz/naBrEkNo28EflAkLLL+l3ZzZoewF3xr70hAcbJHMOuo2Kr2wwkYSsu/Gy/ZK6q14dqRIj5S3nCRD0iz7feQDeXGWDEj1LzQfjsJjKVZMgZNigLL+YB42qUeJGgVUldYOU+gBJZQ4hHkLyUq6SkdykilJKlSi2qdBdD4ZInvtkkUnTVDbYuYxRsG1IAO/WaS8SohO2UnSrEue9p4UUGAPkMjQGjr2VwI14VRW5CbO2hOW0nQdp4BgRdLTA0UJNKKuLyfaWniSsmDKryAkSP0vdcewYdROPlgTi8wt38n+N3kC1Vxh/5PVUrUzPz6ZYBG9sOoyaLq+uhR3VnsUoeBxhzMbhCcjzMjNDBRqCAeYh1QmT1vWHfQZ8hxCktucezyxpw0YOSoROsvLRTVES6OUj6zOe939/edodk57chbPLKvyN1UJvvig84iSZ/NdVdPD/aGR3/XXEffkP6E/lun5ClHd2w98PtN3VneOwjNdh6BO6F5qX0DAdQFjTKmHB6EFK1k8od1DvSik40Ey63jpDgS08fllYadykw0ljxWfyA79TFMVFPdsebuCORs8yr1un+JWRvvSkXRQ/GECAINtSzbrA1ExVW4oXOpUTaAK+8r4pKV07mPHuyl4Y+brgwKIAFXNJ5zTB650ZBmF0BLALcrwg7WZxU2K+8x8gIUe0RLCl3VOz5gYjjm1Hn57s+yXL9KU96nXrEb5bCT+A8fB8LafENaLd42nkdB7kz0u7Y5AQsHTInWR5TcfaQmW7Wa6WN/lzYnv15muCS1fgFfWRj2GlFNBB0+Woe5kXOXgfT9Arp1ELabA7OG4T6a5ewiDGFQDJ2zUOFt0iNeJ2PRbx/4IF7hPSqFGph9C04inezK7NON3lQHJXai+OIW49mTlE3N+sxZnfUgJn+U79630FKEzz9GcAQLGzvJDnDPmDtIXpQ0zllqrYbYK7qjJqA+42t98nFt5yMqWsWxd2m8MtvlhY8Pzqw5iNYajJS4SOop6C0V/ULY9L64LGTsKK3Y1Sq66jW79px7dza6B1gkdWkwPM5BeAZX6NBP0DEjCQE+lEjfTQkkrA1SfWugM0SkFpNwmYrKFwUBkmvfvsuljraE1nlLMnjFMLIap4QBuKYIaNBJ07gZ+Qd7SBpy5FDpHd9yO9HQC12o+B8MqO/IEEY7BWxjuZOfGqgSup6eaYiRwGTZGp4mwcz3F0CSKov+cneEn2SzsyWfMKOfLLmav9L/CDEe30kWJp/RhKgd0s+oUHbiRPRnT0aPVfrw4i3Z5lB6lyoSAn2cH8gUv6ySlsxwrtlzMVbTpCcSL8N1kfzLL/vUH9XldkDB652AbOOSlvpo7iqifjYPb47agBkXBVQm2KqVCwgw2ElhyKLbpzntdy71iyuk27EMFQuGwx7WpeBXKul72g3OtutokUCMwQ1SiOZUuFtbgcYmxWFz6YKUcyhVs9ijnrAOOgoAtEwrJgX8p69zs4izPtTLPUaeGzVMsTfjNAFwQO4r9IBcqzI83kRy7y/5wcZ05WSeTKxDfRE0B3EyXJUYKBj16rMoH/JA36VGJ5mwwOfZhQUVTKeiFzuj/jaAr8/S4gqEXBWtEknZwPDI6u/L28nSug7DA24OBssspwC1Kpy2+oqZkrnpfA4wmW4vmGQ+muRe7tEx7CNnixF78vfVC3/XUlu6SaSJi4vnzPNMRUsTpt0wWayIkY6DTSSaYWGxojAEldsE8lW7OupoAFypkutf4fMAeXxmgXUHgozoUQ3v3A1lXG6zhexC438NYrFJ9Zi85OJXKAIzxIPoKce/urcl/FHlKjytjYrStbo913ggssw9WmKhDud7deh6x2oknmApC1ANrIr9IvmKm1vyjy+uDYqJ36Ll3KwO4ixi1KDq4jmLxcl42nm+Skm6P1ruAVZYJ85UVfhLMm42BSCT+GKdT1BRL30+eA9CxX6SRKNR2ske5Tik/juFWFCRwi0eTuLci9J6AXtoy1rifWSeI3DTM5YwOher02FIhVoCEh5P89amDtrMCWHcZuApafxrdUzezeyqBMmm87DQwwgL4kZ/5DLz3zDfcdwXiuSvh82wGgpxHf0zV+kSIGtRc9RpEKlFwGNy4HfwQt/Pq5FOomBuqDQj/oACmr0oN6zO/E9LAZa3LXhFVcUouNti9/MdlPcgAdZhQlzHm8KnTwy8ATDKoTZvYY84kcKNRDJ+2Oo5uINyDINshwWt0VtGBYBUumvOwQdTHlURkew+rofPtfUg8iSg0EfYG1S/PgXAzQ3+sNlCeyK2L9kfIVAtMNSvYY+oXos0C40hkt861eA3Cw7tZE+TIS2HoUU4rKqDhG5uCJLPzJvBQnHLDH2b+K2wAnRpp9cv+Ew9452Jt3iLr4cgxkgxvE5rTcGrMTjVBNJC9j1jQPTnECRgEq66JkQuiXbflhiUPacMY16QcNmeQ9Ou54KmcpJkHs1s/Ga7zvsJ7BLeYL9E810emK9cQn1caqfOTw+y4OdotwlBnykmIcV1j50TWtAXIiXxIuMn53/mc6qXR+DDLwNwSpHQtiSoayPPuvDeNhQod9s75z0W52uUQL9zrAiMJBcFhuY/G+rECbHcF1EcB4UmDX66UulCEAAojTZEbyK+kkJnInZ+HwglYn5pAv1+F0FIkrFwOTemGAmHFMWoObR0eW/rli+HBGngu0tnK2VlS42yrLOYb3H8ungsfAoNCzRiKhgd983bz3eIBhZ3pGpdYxrAdxb0n3euqSlGbMKJBdmDluRNcpAPE2H4PgM9d3xayc1b0HSfW8LqBeZlSOMsWR+5z3pwiIGaM7ly1y6SdH2JMYpUhh8TnVBvTg7tUAx0RDCuNklBMDbqL1wDw5r46NHUg3W00XnfTH7m0W5Cg7lKxSh/XtvGXoN4Z6zrXfi1RtsnKw+pjsZb1cygRHls2aAwN+oqotDQX7HmfnYfuliMSQ1AwBlwQqnFun7p7onkrn15epID+VOoP5hPhoOJ2FrfNk+LeeeRRe/fFB1mxWDlZxTFlnZN4OEmWCOXQLdMWiDE4SQjAwADJEuqv7lRGgs19CCSFBiQOMUH6B+b17Bc3H74/nBdT5V3ncP42ncecxfVwuq/TqMUIAQzKpRABTXVT5N0d1VbGTdr1gDTpDQ1Bfp/nd6cs1MoffHmKEogYTENiaZ4TyvWwGR5iGBYoaaQQQqjot3GtsIvOpm+YYEVl+X9bFGNQ4grmIdI/jnuwdVqfQsfLUiXGft2PqLB/a3VBaRqhWq3m7SxBEW4e/yu9aL39SWFNEVi/g8DXL3NwTYltJwPN5YmGZnk9eV9HGyD7nxd1FqEwRlpr3YBRILIEAsz2Gph0fPIurpq3lsdQCSTvOBBvsTwiUz7Hshp4Q2Y4GGoNvAnmT0ix1HkHpt2QLWoDpyDNxPfwvZH+xFBRdN4cHccbiDfYESMAHDIOzFjAS0WculymvLfCyGQY0d43EP9zll3blnWw6iYmM6NumXRw1iHOhdWHszjhjP0sdhmvrYUuvf+cUhljCaJNQSaczbQcdyif201XrNrU23dHrBoqk5KZbj68dhHlnaEeY9sgtZok+r76gw5L3y+Tttxf16qSDagZ2JFXsHF1lzMB0hWeMIAL0fU5XiYdEIJg6YdIHhNUbz6P4X9NIBMODSOkiD37M0NnDZFpvRZr/9xDn1Bpi2NpxDZFAOMFX9PQI+VjgYKJj7Wguc3bY87l6D/jifdKNgbh43jDA+COLc3EX2/JZjXBoovC+WgKEcYLYVMAqnBGQJU184lhT+Au45H5DZG+zGOMPPm6kQ2nVeXdK+oRCeI3alP6zmo2BvmMgWBCuPra82jJNRhdH2sn6Ni2C80IA7foxChuuOFo9sodDukyMIgK225sldwtiZTtt66lrnvujO/ufQRMEVgVHBaqGO/Rchsw4lemDXpQ6oUdGmzxcX7Swl7sBHVx65PIJ53Cpn78Qu/iJHycBFx42Q1FSNm7P2a2ZgP0gZFcHgUbdqRNm+k5GN09vE/w2laaxkmhL8if5R8s6kmvZTRIlyTFKl43Fh4XwiTQdvCqeRl/ci0HyLabvpJXpEjv+bVROzniujnZzVh7zWeQ/rBQYi91YL80H0G2COIkhd9lfDd51MKO2gNbgri07babfN68CWJUieWlwPdDRK2rQm1Hd41MkKecH+Lw0oGZlEQhCJka/k5i3Gwe7+Fzm0s/erpwQj54OAXI9unZtgkzk4xfkEzAwBZPSIcB+KuJe8Tey+DphvWXuKjdOIZ6j7myNQndPrVIQhbZgUBp69jSU3TWwcs4L1AGoDfujJrtKsZXs+Z5LEkBTwyowELSUAtVYmtqX5uKXwPBw8TO9e9Y+XwNxl9hvgBivsJdO2NNFTQ309i0kTRH551DG+gTdIic4DVC0aFlc28t692k9/19iPw6V+6jvQ8AZWYyMEMbW3AznJJ3GHttC23/E0uxKB7HtpVgW2dlIdl460ng5MUNTgCz7KUH5ByrvrP+FoGXGL1hNT93zyYfWx66rgeZsIXVAyJe2izoHJcy4N6lcAPX4M06381OAHca4PEo9kYN6SyzA2I6kufh6iYCJCSjGd09rf7wZM4RgHFfU6dFbn5+06Ym25GA/Nu0/gkQXA/VuAh75q4CIJ+Ms7LIdRval8IfbpDF39ccOscw5WOKfp/jaArIHjnMfBpq2yW4oehCJ6SiUjUi+bVeCRNolE8V7Yb5xa6nQ+iKGaHwnS9ZuFGt5gGIZnqreoZxk2k75nbl71UaaaU1xxy4A1W+0ovOCiMGW42nZp+CH5ntWsM/l/lRhRPBJL4OwO7FCHkKuuFLD1K6d+D/oO7EnVZ5zuqBIHI6pEwN0t9HEovI6p9x/CHfYB8fv51j3GF7x06MPzYbgZ4eIS8QuOQvQApq5sEzexO/0k/clEdNyQ/CsMMb0Sw0cbhJTULMk149vEOhesgFtyWPth6yWEiO91A5byenu6/RYsxsLEgjvTQA83Qr474kHGvtbF3LE7tTB34tCTECks7eu8z15SRNiB6zpMr/oIfGv1F0j1P4OlWw8m+bcb8zaxDqkyLD82ItnOiv9XwYE5QatG4bR8ryUYhYyvXt3Nh4ixY0WceU6Bi1w1Ih9HiENfXzzD3U6gL+gpBSnzunGbCrEVBPGz6vWPMo00VYVS9m5xToXfWUjM1fLDOYMcBbBvFDajAq/hicgrCvSd7z+Ro7rWH80SRQvyBGraR4Z+igGSm2SjxHmxG1jcio6Mx7BPVQx+K4lOuUMRcCmZk1b2K8kNaM5Q5cFWLhXg6FJD2JvyAjSkJN6tHz6F7cgFdKmAmDjtU4cOKG1DA4i53BkRNsCGgfbIxLk2Ajbt8x9IOXNdZL5zEwQqy+/zD79Dh7Cjq+qs2x5iXtpekR64IvtxMmzIYfcS5E9i2raH/5TbFvnTvSGHvNHCI/GNtkXQxguj8L0659uurFc8SmzNY9BZ6mq6ZIFtf0s7NCUdMe0fuInyuRIwgi4yL93K/z5CU/ctueo8bu6m6SXsb/PzJE2A4OV36l96BlmsStvHZtF9yiZaoVSSDp3IgvT7QExhq5cpwAxrNZZlZgnRKsltp0SP3gvWfcGr11Ac57sKW9Rblr1g0HNYx1dv6EmbRiMufqxNVkCNBoVFg/XisD42+aluoKZLOE0xpoHADQ6JFAhRvessYRDhrcPCDf3XZUDKDXT2TCFqu9557TX+UECb2O6VQb3OHkJ7vDm4LdURIBkBpBhPcXe2wcVBg1yhFPk8DTAkxO9xXhOzt+6FT4xftnPp/c9LJ3V+LFCIDptEISfnD9gzlWtk+Q2Ml+UFIPQUHyHvkVE9axmLIp5/1xCp96QlN6Nkq4O3ZfJ3aT3Xrh9eRu/foVCUlC1z8Gile/Y4ND/J3I0vSSBOZBVtyiusFHVoeKCZLvxalFCZXImWWaH0cj45RfAzejoeldKyC9mquxaUnPdrzZ6x07pnsH5JZIknWFzbHB5EUQ5BOikMLyh5d4ZtlXRvjaSUou/spnuKhjL8rx3SNuPV0X8eLd6J08/DR3OHmFQzSnmbK+Gh03dC5nFypC2IAYZdrGVmb4YYXyON/OJSjRTUNyjOfY+BHpSwXf7N/N1FpGEdLgXY3+IKQSXupECOqIT3jAPLenyMpvU71BvxQh/+X8cUR7mdAeVBMnP8EBZvLfc3msKjKrk6xZNlTYw2m/1kRQx9+YcwWGNwl/mLg7i/TegMRAWTd49FnDR8+S1vvliho16iV/g47BhXCGwo1W46hQO4bFoVje8JY4Yy4z/zE7uqev5o/WNAOJ0ygPND2paRks3OeYXNq9iBs7Z0VNvCu/cFGvCZj7nDgb+om3yEXq5++hyADnAMlJy1AMyp7Y95cSai4jq+AcYLE7rpQVFwTiSpZf3Sxz8JPE9C0GAH1aCFm9ducf2pVzCbjnKe0Mz/TJrkTrNzqUsOYcjXPHu14eSXiQDYtufelbxuWgN8ooN7n4WIGK90BTYnxh4Gnd8CoLza7rJGuzDEfVSlKtiMUKvUKis/Y1ceswxz0yn7UeJU3Y0sdmbGczwX32jU1nhFCYUBFtSte7wkhaD7A3ODKvv2HUK2dW5z4AvFmZRG2IH/SNLmuqdMJU/cq9WU8sq3i9uIyphUhVfkh9rm2eTmAGOJOw9z5Uux5xgiVzrH3y8UmlRS6XqiaPSwOZq5fqJl98vG3yXJdxAZLlISzVM597HHV+5tI4L8jZgeeATpQazY8uxs5tMytErVpkcwlqrZn8wzCGBOnafGIMCHJPKQH1qXNxyqi8wr+tx0GV/9Q3vgX+4Zyfs8phY9aGLnjjR5pbx3anubsVy2eaiLsxRz7nIO7XhryA1ExLAb4k8WgThXMAerrMpDRdmRnVS54Qr/sFdm4nAHWPMEngeZ4yW6VRbck6EmQN78TVMwcTXRCbdZcFn2/XjDvL0+Ke4DUKmkknCF0eHmHkJGJKZfca6flTpa+iUhauxyyun8RH9zBVcLPYmen8HC/9vnnf+9myWHuGTarVPEwK6+Gp7O28qfF/xEy/Hruhzjp2TrMAGnwxMgMgDvn6LOwhf9+vPrzzMB4zdjeAumGcCMiw4nNUhAUzgTHuCkfFOicS0AHfaWBjdcCe+ThzjN8wD38Pix4P2HkzcmmZP4hLn/uWMzd/NNFFywfOWP0MZSBpVaJu2HuuVtKRkUCkN92ZbmOLeyukirlkXh9CDykG4bGwekCNkm/JczRhzGCc7Yvtp1WFM+IlGUDWxfH/qrSSHklF8EHgKir7FvcGpEdnidv1/U3Q2VaRpna/FehBK0f2bGOeMm5RcwJmpc7fcIJvAnO5GZV8P0JPOKsA30xoXKBY7Yze8/EYh35+jHqUNp/L+K1GWFoVkfqBvNY/ipbNfb4lk5gIYT0JSJkPjvK9sd8Q3THl6WcBSsBHzrjyEOcc/X4h73FARjLnYpNawRX2eyzxeCsiUOHFCTFvRN0KZ1D/mN2DkcIVaVxHzmB7Z64eWkt7bjtmUzQyUQo9n6JxKLft3cha762WZ/nN3vAKuDxP/MXRNiWWgSvnZy0wxxMGA9Pvai3XU+hgVtJPwDCs1vDI5gYpWc1ezunXLaE4DbRQk8vY9XbbBkMvkoQABDvGl6tU2g1dmYuNy5u7E54HZnSZyZoN0zRwuVAsT94iZfrhdJUyLDGpp4Ri+HjHmkZiAtCOhQPeZT2Cy7dSjv3euw6pseggRuUnHWhCMQhcAds+tX55OUdhiCTXzomCmGbVqyCStdU53hIUZEixusuVzx9mvMMedKgmxxgbSL56EH/gbPZ3d+U/Ljl1YIZv1JTI/LUdzDjHsZgYvFzrwm80YT7ClOsAs+ldfh+8gRgz4q4aCJNEzMV8jauO6xxn7TNiPnabypgF3UZ0ZXyICqN+g73mfk1CfS+9emY8CQAVf6H3DwwI8VMYhrIB6Ht4HcT8M7qTQxBhUDkbK3Epuo8/T6nT0MozL3xquTNMb2hB+ZD+ZdX4MbRTZCLagyu4wE63hurO5TDGs1buK+ijdPvGSsZlUrD2b7AtlU11z2wYY0JtNiZDzTyrW9QaP84Qk8LARtd6mIXRh7SdLRZVvyDBgNJwIirvQDX0aWq3rGhgfxFU9fgAov1K2IRQCQ7NTAvCYdHpA4LSk779hudFebfp/L58AkI8lTwNLbCzvDvW0Tgr7b8+EOSE5pY4+2WowU7e8ms7jos/rHU8fzoSrTf4/UkSv+btEIbvTgY5w1XcHsnF98V9/cBhBB/SfKDu8MWfWKMjzH5rnWTKstZXXkjV+l51aJ3up2aU8ikTERMuWgpKz3DDp13TUbH5gXyZJRmFVsn9D+vHgI4IdNXXdtCKqlvcJtYf9mzepSagi3qpKya53SMHvEWy59LZxlfHW2h5AMslYPlWQukF1MsVV3thr5jvO/0ZMghC0xYQ8DDwWvAEwRkmJ27niyL1aKqY4oIBhLnFQ48KYl3n5nM/lcvB1laWEXl57a9BrBvNxnAF5/sH7R/rpo0TxHwD1GIFTiyL2Srr4OeIHBBBZTq9s5rGR6fEsorheaQwoJDpvNzdkAOCjECeVbMV57yzaXaEfw6nAhDOZSdC/BdGA6Z6wm/JQCjkjFqcCdVj28M7sl9kP+wFjUL2AiojGwP827hXhvzuC3J7hJVLxjoSjkf2XAj4jopBJO7Q5FhjevUGAC2GygpZWNE5ye5UABgBjhJmWFqq67LNpug4lCgspPo3ENuZDEIYVmk74iU9BNzPXDzu3r3GyK4g1EuzTPdeJNH/5lo6oUShw8RWJoGkcVvb5gC7XJZvwCVtJ97NFLE+nbYKx9AE6KlewzTneJVOxnO5dGjrwnz/9D2/EZY0fc9Y1Rqcc0DezscSj6zlMRMYlE8DREW9erOBN2EWd4Iz2xwgx+4fGGMoId6IUJh0u7De7c+DaBIZv5qMZp6a+rf6TcwgZGpGhSzbNsLE8Ztt/tpdLMK/Kh8Mrkmrg/u3spmv6yQ9jD2/5P6fxprIWFznuYMNYQ1DwyR3QpND3X86QE0UeoGX4W0bunZX/bSzKMQjVlXTanUt7dJy88plUPXuYUde04SM8f5V1xVIa7Mtl9nYr6qR7ke/mNT9PnBV2Ckewc0FKF95Zl90lchEzfPOpnm/81NI0gHWWG4Cp9d778s+an0oXt4rpy7diaWaycVlsTT6ad5DX/7R1NwyeIJNIOcp2GcPdqnqa+52FLGOFUeWh6cNeGDskx1HvX/rogdD1CToZVa5LIVzaU66L+7Q582wcPwiwwaQib+/WIRiE9HTgXITtJLYpstgdT9AUNEmdHm6X2J7mG4aUoSBwuzpR6d0zPqQNljSdao3IVWIx4FrK6//vvi+24+fBbg1Yq01kUq0rKGLJoFYuBxjJhUQ0B4cnD7jYe7PdA36NC01BGDBNyXRHQFbGZ2lytNYVfkXBlgd1TBYySy/W5zAd279JiYRZe+Wv2B9wG/6WFa69J2bwpqmAnkf2YavrnDxPm4l+TgsTDjnegXNeDH9xU+6fRp0EzjHbdkH3QL9rp1ZFDYX8y5F3wc0GwyZdTONlNCs4/qmfA5sJorupNWNpKiNSBcaHb0rVud5/ddjGEpkQyYlKzExTDjZTwInL8MHoYfyC6hvCjVjwdjJ5XRsHMNF8AXnRHkhUFeQzL+k8G81+ijKJqK2lSf7gzNi1hSA3mmcEnpGqmCmm/INZNPtMGCxsvTi+j3wC4vWS6EB3HPqwJMdRFExqvyD2bOL4tErUd4zJ0+3/jDVfL3g1p/McVXcJuSzOuEg6+Bqa6/J+4Xpr91n/xsK0xyUptfiRZxMGV+rUQZ5pUOuw5wi4tBZuneAxfvRpvXwKH3Eek8z9hjNQB9w97jZTstxb2oFQ0D86yIxSbAEbriRl3jR86Cnsp4B9Aszgu6RDvfo/QY10DdGjqPU8aelBdvfziBGCW3NSxSxNv7+cciiGHBt5aWNp53PNTQ8ABdsYprGG46W0pRL61LRN78foqX4IQ2GagLQELhtADGjEMKlaM3iCqSb/H2+TycHC8/otwwkUxA3DFCZ7D3pl33//cWvN+GVh7BRZXv81FOn2dDRyDAyU+Rk/C4ObsE5dx02cyDP171KvY6wP9XD702SATxtalfsduJ7e0QUBceRYbGcxHGN5XiL9drCkEP8mHxKji/bQcFzRy8mD1VB3PRb/3qMwF4BIhgcn/8v+tsdX6LpaO677ifWy4KX7QlSgq0Ckx4NQz09Fbx63UVLBd+TMWIGmhQ2q9WM/Ed9V4KIofuK8iZzCP6uuMXUMvynysl4ZwsUzMTI2jIjt5uqW5fk0NZUosoury9477VT4xxv1+X82aFB04Y13KsbNHo55Tou1tslrr5djpwBvi6uvCD68GjkXLxpKWd9b8dMSVSUwtzohoFjV7cOg3EgUHwWOZtESUOB5B+a2Iaw9Bm9VIIQRAVS5wktw3YCbnJhzno+DQgKuTe/C2D0+EvhDlNeGCg5JLM+ht2MMLyjSenP+QJGS8d3qS51hIizUknShnhjklcX46fdUYwUnlugHvStviiuKajDro0rBsH6LbHuAXukUm2RfuQeTALMfj/ToRsnNxy2QFa+SiBICzfcwv81WpmU1gIidv93eXcKVy1SKkp2kqfDPn170gbDJe8xxf6RDhyFMVKt6Q0n+tcbk1EZGARD2C0BlYeyfzdzCmM+J1oo4Hy/ECiKMvmIxb3TTjt3l/iZx5r7IRTVJGQBeKXHfj6hobnmHbM1uK5SdrLsgrtJhi1j402UDG0D4XL0Jvni4/fA3uljVNzjqnkClLB5RCcEiZ91dNJ+tPCJfhFTxyomuYKvtP6LqsiRbXzJQAnn/N/TfnzL2r6s6QWcIup0d9Bv2A1hfhBnXxOMuh8CGsUQfdTaYBr9MRB3RHuMbkC0TvaMAxFSSTPGkMO/ylIyTKNIVJmamcCVXAVDx782yN2UzRl+KtTeJfGCXgiDQ3ZaRGClEaSMLAnoYdbUQX3Z5wY2cKbJ2lHLXLBylTEhXZ3zkMlsL9hj69zpuhwQk21rdKXnXbWj7ipl1IxmX46ETHEjsitzofWtQGb7LlTRfBC45Ql2tuJr6nuDL0JqB4CaMx7/+ANtV3b9c5Xdk5RjSbPCKHqSUaiaomP8I/cBPqlcJCLXJLIJ+1AsKYsXKD9rGCaEYrbtJDd8yz2V4+H3SUqTMIJuBbEWyzRcNSR3C/xPLd31n5ix2DbZ13T/XW7JDPDAF45bucjk32MuKnvgKdEVVkletTdM4WUFOUVdxE7+RWPufujAE8aMNuAiiNR6y0Bv9HxHQPp3QRZqZ0W7S9nxKhl/vd8151pJKKMv6qHXO40JinxpeyD3M8QxE9d6YWRaF7CqFqUmFoW+wJU3lL1+vxADBMDbwYfxqOXP0foxIgOHaUZksXdb1uulLzmzV/ir2DWSmZZG2jWnIiaov2d08QGjyJATx8l8ix9VMQi1Cqdtv77IjRxdvRKgcGS5Jb5Hz4Ff8zV8Ae8RH9Vt4qxFBP3YIvchQWAzIxtamW9T0PfBOdTPNm9FoXkXn0oOQH/3Atv8/GlY+Gj/rC22uwaFdik2VvltLTgUU37+umJlVcvodCQoNe4uHQUdziSFmkAqXqV44WFcU5ZPkNr3B/OkReyoRjmfi9q/wWcn8OHtaVTnQ0MTzC8hHw5Sd8ZnX6b+Oh0QgzyNtrzrahNADZm3SMVsjQuu0k+hAnda2yaG/iusSYKtm0BT6t9NY0qLCkb6XqnY2+z+ok1rszSd3d/4w4BVnJc4Qlr5BZEP16HXUuMlnOMqEcQYo4ZpwVjc2Olf6LTlR7zDiWTJACiXGtOZ3ELrk9JH0lUCpbFJnVwOTjVEdY56rPjoa2SxGQn72RG7KYI4sgcqeaixfOkB6v648bqFWv4dcAP6UQwtPGIYIiy8viHVzq/MsM6Ue86m62xqr/7nzvHHHa4Y52/DCg/woarxZlZb/jCbO1ulLG1KziQ/miF2SkvdfEhUe6bMyoPJyxykWj9NBLHAOU/Ys8RF0Ui3k4SzNV4US+NrrC8fE0oMoudv9u2efsjO557E2huwiYx7SknNr4N7un2j6yaiWnS0GiSQUeSI2NnrwBccYwCXhiybRO16XjYSsFFK2rZ/Hrv6wvPO9AJgSTUiFlPQLxOYAukV8IWWlzRsGCBMcJDyQVWjFwymD32Q2Sf0jKNufMJ9S/IUU6r53IXJ3IF+572FVDDQ5CbVfQ4kTiyPTxgNymEjskyCCLF55XvcIPoxatSzVQnK7Lr2MTDVhNzuIZ/TEXpt9a0dIcGiD377hMYUFybkQNxNFG1gz+cc5yDZ3tlFdL6sjHLeZOm8hzz+bCfASvCbHwr47B+DNaTM2HoijN0IAEiEy94sW2Qumu5VBaurx9dicLCERK8fPihNDU7s8DX2tdXsUl8uP0cgCmbWhNJKYfgCJlBj96egbdA2giBt2TlLSL+egYEifSd8UesVtg2r0bn3Ob87/WGW8E++0nQjlYOXeVwOSeBQXhcPU7URJMu6t5WBY0uWamoSxaVoXXugo52aj8S1EDgwfs5K6Rl6s5fnC3m5WvFjs+7o+xqesXNcBxtPSDc+IhfMnxNo6IBY2VHdOxFZcYu/2gvVeCJycVyI1+fj74k5o+N43yLY6EzhX6e80zIETmKzhBMQ3uxLDrICAial8ArY0v62Ut3YX+JGvb86PpuTfD+tZgPVGw10uq3FHfa0vWXQR8ofHF1dxfY4W25R0CWvrL8DMVsCmOw034U8CPehRwJLCJeZfRfKJ/qBn/rkM+xB340T/kkarfRam4ryLNXFeqtmu2DG6TozuCDiO6aD6aPLZVu7/Q017HELpHcG0cTAsDkn9j1alsuC1cd6fNS3dFTJxb99keya2ee+9FGHI8oyv5t3+6Bw4EXPpWfVSbLr8Xb0r0WCtK+b6TYg6VEs7XT4xP0YwsEwAKg2zg79ezAuVrtO2uqNoCWc3fBQGTdrb/YDRrFSDMei+ha59dVDcnVuf2wyqyADu9IdG2n6MZ/QMHZKPnvSRvM89EDqqQXfsbbytlrBOOHpWlAQph9OQoqmLHE7ZtetdecSqBT7lj0F6Z6esR4jouWXcu/KiJzwIEzG+3np/NEeYeA3G+UFzqNIN+DrOOALZpU6uLcK5DHhWgBYUbspMR04JKgTgNGT9lPie+2GHDjIR9uH1oFpXpqcRoEtpevrwctF1yEnoKP3uk+X3vNBgvEfpIa/PNruU2P49A3SiUm9lmD2H0+Nv5hB/Q8LuhTk1ayUGG11NMDa3qekNavFY2PznZvwOYdvRMaNVrntbfrJFV9BmtNpV6eIdomUjGOZa9FZGKd4ue8AwfXAQIsZ+RpeYcbbg2QvOQrtCCVMq2EC/BobuOKHL7j5b/3ABkFOmd57mSfBAZ3DwrtiBYHbeSR5s49ex5xUZ4rhb6uy6VLDVIwrQnyewc9ocEmxvYz+zwzEbTHJ+i7YiPQ9Fffb5hrYA8VfRJkwckYV7Xt7Lft6I/+OSWOzrLmETUN5bXy8n+cYZFRudDdSUVUAuMSCh2eJun4RgSSXJQkOpTd5kqaLsVDkZNNFjKGUV6gzU1qFB7ov66QBl0LzGtgAa1KTKJoTSHpPKZaySXujTaoP7j9On6BsSgxuZtyDruhm1VBUyWl7F/51H7kqiLVeAsYpHLiswJMiRKnACCIpCJsDphzE99fjbF4QfasdOKexLXK9sHQfifHu94NgEDW6bUbKb4lKTEjIGC4kmP/AjVNZqwIKB1F4cWbBXcFOuxih4dw7ZS/iFwvfOzd8TX2tBZhw1R+2lBjdzyyxOzyHhSCRZS82s79Tk/gdKEXOJPdeqsxFeG4BtqWFF79PFDtvTiRpmogW3N+HDG0/ZmqGWBdbGFE+jg5LkbAy6t849OumCXUz6GNnyvQ1FSf1OmGCwDaUaQ61P0XoXdf5a0YJOV9lACFYA7lLSisizWoqJOm3fMlR9zmK0SUaLvhXYKn0TRmWKlaESBXKl7QIAvJHgXrVMsRW0ISaowMHhReYoRwT4qTDqGLALFRvOkwu4rp3C9YrxQGhtjuIBgNKpXPWPHxuhc/ED8g0CiAbqsCE5EYX4t6DgCgxf5ULrsOlLIQBrR5oRH7d3fvpyo2oJYBlyp3ZzsXZyq+UGAeYB0zUy95Myi7O+8bW9kFtUHxb0DkmD4JpgDId0vt1WnjKaVENEZLcPw8oyKcBEpc3mDl4Pz3CTNVSHCEb8jf/7dKf5Ptdc8t7kFtICpT9GUwgYC5zcFIvkeA+GWnQEgasrLtS6aS33YozMHZR+wCsl4GHvQwRwS0fV2QZ7LWBBiDqyBA1pBr/KxJsBT32eoX10Ag/3LRPUTjh3mjcnl03M+eTf7DA4n0O05xwNiRPhVP+Jp8l95yVuy9f8i9kc1dIuoxSKTHdwG/Ld5RC6GDoWne+CXilGQ17+CT2bvW/intgPEimyeU1u62SdkptDfyE4dkQcytvvdLVdYPhLNTUkhwGlxitgKBvQgJSFMDaXX363I3YhdgvYK5I4/zaykp9yfTAQpvrNLK+OOXUK87znREHU6Ti3Il41i70PgC5kZEoc5b4N4mw04jN060g0qadSbneyn8MnvoSYIfrO78nRxMOxTvYCyhZtLekUN4vnlo2NYCMORHVD43tK3UNW5JDIvnnqe+7zAW+oNt/mdkBhlGJhptMwNj4+BW2IvIdhEb+Ql/dC2BYRYWMlZ1jeD53HGrVlz/s9xct595Y4+BNKoobuR63uG0tlxFwqjTnuu+DMc7my0thpLaXmmQsDnCsb3+PzeX+eweXCT+BRRjMSShIoZEgBAYzLe54IjCrYCGJaLqW5fALxIueuLvZ4xRhf8IjbnEUM/hYN3yKKrsvCj73H3jiscc84KZAODKJ+C5x/QRcn26ucyJo9lcHWpSOqGyLIqOkfyMxNPedQLw1FSw+d9lpeS0LSdN+2xKSLjorsIbjj7K8ZG1s1qMlsO6UkzseK3hm7Vn2rr0A7nVfBMLBxpBgbkuB4Mib2K4wE5+6sekv16ca6g0RWbLPoAw6t6j/Ga3BxRXVZWUVBxB/aywXfc+C8/LdDp/lvC336E5QbwhNCGbNIjnQJlimDC6wWZppKhxhxAjwdRRcquScxZQ69c02bJmx8lmx5abOeMZ2JEE/MZpQVIHwi5sBeb8hxjt0+2QXMhYHH2fAXFZYzN2eKDBOatHw4VZkkooIxciwHWb/LW9O3nRfa+pYBMwzwPkSbD7BZqTyGsppNcxlB8CNyky1NA6gCWsWCMd0WdwxbvcVonCDdGhZVv418aHrbolQ+ADmWFVdes3WnFhMlkvR55+wrU7MSKje6lpqz925RJpv88CAli8/IpIy0E4fkV6zNn6utbtXJFKulUZ31G5Ve0eABXxk/maLndwVZKI2f76rMfe07NmTYDNWlNAihorsKNqkKi18cLoI5BGzin45zqfrP18lQFATPoDfanCnwzONBoq1qQn2R/3nnHpGW1TOOxXoaLtzWDCaU+foOYuRvJ5n5imsorzawTJ87DItivw0teykV9uiORE5lW3M5itHdtzkukjvaIyjWPiBNPT2+y/QtUHoesd4kQfEA11CT5btz7WsAnEP3XfuCKz+ui9kqwO00wYYo4i7Tuj/0DcZBEDHfIGr72j6WTTNAm4EJ0Qwp7vje3UjX4yxyzp2EWQEK2IHdLPeit8ikYVTGy2N9ZtJIpz0gxl/GajaxerbeKEVERK0kXrsxutN2XscLiQlroxW3YPoLEsMCU9MzU+P4MeHoXpFr/aqVwZNUA9law1xsQAagDGZlIAYGY5PEKxdalXnuzYr6DQfIkTSEA+0WlBtkiM79dbF5LhRO4vx4H3V44TDga0QSwHrswYGOfkh+/JapiGHQy45uDvY7H2T37GBKmf+6EBM/8QNOLi/OuI0U6d524+EB1wSJan9vopzXdbs4YzQT8UM0iqWEGOeS/ZvE7/uExaHPCvCqcUqNFGLLx5npbH0K1gCmVTksYRC16sbHeH8UstyzYFOH467h7EWebLhhV6WIEzt5q+9lU2x1ePb32JaTTBkplE8Y20eER83RsKvL/isS7YT3vQiJOpyJtpK9mtXDKWK9VyPJp8h0/ov/IchhCgAh9BlId1x0+C46UMWnxDzGbnLqaplfo6spW12YhEMlppIJsB/4A0EjsmY1aszZpgeP1Yh4A73LXCD6ac8f9/TPkDWkFg3suzzxs27r9HHCEh67aNdBXNYyFuNFglrPFsrt6Lep4iesswcl6FExOja91d/7WFZptWJ6oJ8RSLeXCkKklDdzlBkRdvqHWjxU1w8op0v/5pOND71ytI8nGmhAqVAIrxlHoX6Qok/T0v4WViRNlzIHeiXVkq95GoWixSuaVtXyJdR40IkyPe3AfnxVPfXkjqH9UaYYOU7YSzHluWYu/Q800NteFnewNfh0dOTBcruHKA2NCgNWu7RZNyYNTLvNXYCCHLYLKNjaT+raf6sR40aCqQf6uD40c8Aadh15WigA5LsGtIfb7yANInEOuG9GbQrhXRuciIce42G+h3mGYB669tBiLu2PsgF5I1fYsiIm8MUhXSbggt5ztPgeudfpIEXLwTV2fMQxXUlKhFe8UalHdoum6pgzn0b7aDd0ZhFBJ8DajLHuOeUDaSNyGDJEZHjFdGlga9YxHU1rqW2J341uPtvSAT7t1YKhRO4p7v1rvpY+f7hiMzdHMHOM+T6Qw1H681C1XWMC/Wb3lSC4hPOmTbVnAeTow29QOxY9oWZs16XdibpZLGpscTT+DnBREt41gfrqAMriaeQygKKz9I22LlM6UA4E2F/Syzcai6bKi5I6rLCp8aFEd4DSPMKZAmK9sYTsGZdRSdrWFMccwuS4dfM17Gu0hZb4jJMhjZjdywZJL8I9Zapl3u69g8gEVYftAfHyMqBpukNrGIx4VvP9GOp77eYHQND1pwvFOZdVaOTGLKOiZHIVV40GNAVJDGJKO7ncIi9bzzCd4P0ni2CMUfucUd2so9rQzWPR8G4rrrajL019l/gBEGXbPpiU5f0otMaxA/dkrzTFngEdE/H9oilrw+NpBy4you2HJZP1b30+y6AeQkGdNLFX02btNgHhVDNekhswfPmNxcvEtxDF+8IoOvItKj+jjtqE1KWswlu4ysXunZeYQFDFPmXuwi2xwW4j/2V7yZ9bVgacsBCWdf9vdYMot3Lz6UTf3pFuHf8H3xNL9kzpIxi3mdfuH6jn7/wx24zNp9Rud4yh9BJ6z2VXrYI828f+h2ulQfM3bI+9vLxF1k0G8Ypbu9N+3QBiwXu6+STyOI7OxEuYxUYzZHmi/hNoUXTH3QZ6JQCT4K5nLau5C1YT7Z2LBamyuSSoKmN2TyK/O1DScdf/W5xc5Bj4ovU4QdbW+smHV/oW36fNJu5OHUqBsvICTYLHc+HXpOUzamITIvCIC1G6SPewTssEWAKwfnVYw84QRk3DUUm7NFYa27Q3XJ9Y2ACQjcQMAuQp+3NNkozslA4NEdfzwty0FhLXnP0mZ6H6rMUFn+UjgCSxE5JVDWeAs/ri79PROXGF7rjwWO2I6t1xtH5f9SV6YvOoSe8V5xzuQPHuth3SnfwFyYfZfqXyS6D70tV/L0TS8jmEODf9dM/TGYkj7D2V+UGCZ2BF1TAklNvOFz/oaBeHEDX2Fky6z3a8yyofJO1/zgBGzyOo3Qqsyz/+4/QJQ8EmtXtQ35CiPZr9w9QpbzMOPgf7JspQPbIDSnPA/avzwy1NdxAJkf+zRfAttd0STDOB0SyuByKVDgFh4MYUer3Y1i8jFxrO0OHvAY/MMRyj2ysqSAKhVwXZF/7bvY8IF2erTtySGG4qMR+1ZqEmobiSdqo4CrpvHuHYBzHlVeeohFY2XPUaQF+EWHeUJp0ZwKQwh35BrJga2sAXl2TmEGk9rV38WW5hUZmk+4GpObWjyuRhPocR+ooYVgaZdqCDGLbFZCtvvvV9o3REJ0ebMUpHn7DeaOZWs8n5XvL9KU8YCycVQ42ALR3K7ZgiuSTsFHWADHl7ztXo5S/95qwgwafj90PqEUcAxEKooKGutJnj/J+DnN/PjjY/34zHUVgizs7bDl+N5mvrgcqtYxAsHam/r4uhy8rhYTgdDt21zOtD79xuyH0GArvZI0cuR6+IwL5PRyf6OnfIL4q8eCqisEX1gYVwq2e+GsqDsIkNTD+i3i8ajKbQUSLd3jOaZcIzobW26QJK+WroOcHSRNKtBkL9h4yGvtadDGJwvRZUu4HuwI/29ENcsEYS933Gt378fAN65KPsB3UmgwWZWrqfFLOZNv8P8GOF55I5iymK36u5Fwa6xEjdjtaTcZoKXY092uQnB19aYDDzc3RyU6AVbe29V8HuxgKpzjyAo2i6lNy/gjYw4sE0Rw1OvljHuGz2DvHbY6ZHLP8FiJirn4gEDM+07i5sqIp12RK2T/a5LwBd8+HJPTx7HxDrmsnHm+j9kHtGPSOd1OzdRf++Ys7c/S9YjEXfOxQ8Jv8axa8r0Z9dez6p3R2SUmhCwWSSTK1EwxCVtkS7k21zCbHCBP0SleMJmzRMfX8r8/l/Yd1EQiqg1LqiJT7cZw98Wt+n7g02rmFzbfoCd6z6JmcnDZZzISynb7/fEacuUoWZTMP6mWmoP6m9UicJgUnfGDwf0rZpiROnD69CxTWRO6tzne/lkTywRz+x8u83z+eyhnmkTzvMMtb8haECCZIvOJkSDJmjgEGLC86K6k24+UCe+K22HGtKtWMxJ4z2DAPOSEUviPXJq1Wo/q3g/94JSsGayewAcxMA96MzVZSW7OZqs7tHEAIFR05zLxHFIKFMo3OxgT1kDBeRunFy3UdIl7iJ2uZj/LS9beP7rQAnM82wQaDA8QadoZcxi+Msjgu1ZesuGqaoFrUbSutergAzxFx2ok+OiYT90jkqufCSEYyGraW8lRsZKZUDkHeEC5l/h9DaqJ9bJeO1oM9qIxzyORMqLhv5Gwe3x7BirbO/9vFeC7yk1RsIpORz+Zja8BCEyR9wi3/BIq6Me1PdmQ2q8aaq96GvyuXyVoNf6OUCPCzzhPh8XtxVP4JdSIVtYN6APk5rZCufxo7PsAFukvEAuAd8vVht8Os6AYwlbZvnuJ84mGueqZu7srq9Ml2lEowzY/PyLMtDjsvhKB+UYccdyLXrB9Jc8coYSgcp6zlYiXk5sCClQstpwcHjeWOEkTTyrByudVEt20WE9bksN3s6G4jCDV7ILF/uYl4tRm+1bIbLsHF10oRRuXFS4hdSglgTpvNTgqrfcg4BwKx1ze1v40+0v6ol2ZOIL2xIsBmzX/1yIfLh2hdjQ66MQQwxph7jo/wfNvo9N08ZTlU2snmuSesVyRg2uG20x8gXHcpg8nTVBcy34a0W9qStr1V7Y91DkZSQ02TIeOVj/pJakFNIf32XwYuBU1OqXT7bu0dbge2wd02eYo/lXMlqNID+VqzsrieMBLyb52nixuUv9rGNczBEmUgzuqcQZkeCIJ8PCZM8uLB0bxpxtNxyuLP7yE+aDWh9N3+rBylR/tEqFKVFKNXUKLw6rddx0va5nc1ZbDodeV6DRl/8zKOB8C3jndzpdWd7FQ44JD2lArU7mfb/mD2nc1SZFipaIenu8sGXXjflem0GyCPG9pHAL9XMJye0BWolqThOpEBxJ2RXJN8Fv+77kj2exbyEbt6NWXtjDsXWqW+YMkZVJY1oOQCEGntlvWo+fmf+UlDHieMbFiczsWerFbC+/i1W0HMN9V9TxSX1aU73fGZPuv0bL9kF5GU/46p59bvV48kveQqAr+2xEOTUqUt1NCSqLmnjjjjtzuFTRUKRFjbVpQlExglZMrk15dZiGswLwiKZ+5TmE/8poNEA51nAMyA7BCzJ+6fIHvCDLAsR3ngY18e61OycN6L8ZLdOmmibywtmEuNtTudC2Oo8r9RtZDR4KZBMStrHL/xYdzndlSTv/wKxewo53ZbfssGblW+X5AHOYgGJG46cUXnkeNhlk/Hn5Awx59CEPn3c2GdKF4EFj1JTQ/5pfVttqZiitrqt8LSZil9wWVeyOfvnJ9dByqFniWLBnAMxYW/UCg5umXuZNBCJKlDuH1CNweFh0aOFPhpsdtS5H1HAOynLHZ9KmwhsgAg82qsJLaWQFK/K1QgbyYbf5gyVaB6ak1TJuQDPeKsSwYjUfq8l0Y47WjTyI7jbFKFtrwh6rbzCxVXEbVKrtcx7bOiWOWk07i8Jv4BkVa1N8EpRum9Wzg/DvZIshnYSeVtYqqVDVdRKUdQdPcYleLEeghpWRNv4BCvTYkuSZ3LVFoBiA4tfDtGyUNLuvJL6A784qDrlVt7hBq8dJOaEDcwVOayRhHtDCkTYVhr7D6UMtIXaJH8fVUoWpB222O7fcUM/0Cfw8P+BOq4uBa5xI6Jbrq/ZyFBR8BA4iC7s9ihsy9B0AQvDz49MgKupue9giyYsYSlBA6/+9OmWtzVuZUF4wvilGf7FrQi/013dDRapFEt32p+IQyIGPG+o3fCp5BUGLbcHmgUUxqosevAWI2rodrR3+TzoeOSTiLDFGP4VGCYCUnrPffHUFl3ox8po3+QTsfr/oNlU/6TC9NLcC3/mirMdz6+ti9YnYCBiLEfAWK0l9sollxutPHdIDQ8LABMKaE7ww+tGgHfKCAItGnW7VmUUVfHfltF2X++gOm+EEINYjjLTstbqVOMAZL84VCmrAk63KdOnayFL0r1vYm02/tgBITJIxYfE7PdxNpPqtS2Xw4B6Om5EMlOrIWG/IiUWRFWTV1soW48fI1GN/Stf6knwq9TQpJN4rblijW9h2zT80EGAOydyYNrSa6MnM2g8pSuifD6AO1YYjgJ8F/NWmDNemY5ck+epUb+TqcOfIytC9eDUogu/nLD9P7bOuYRftENmvDVkwRGaUOior7OE9weGbxT7kL6B/DyFbJP9aB+6NwnEQukfFrbjsuiGlKvFv77/ivTSdpjOIbEXDvDsnZ9U4MNb0SRy8NxGG+vxLt8ZZJe09Lof5vZal/TYeP8VqH7mgRxVZ19lc1gLTdZdzve7YiK0XMZQUClw/okfdlup5SQiy+5Otc45fmPG7PHOIvSjyTeLzDE1viQoKq6A7sZteBqngXfllwGkFrJzyLflJoeEF1ZuyTOA6uH7KJYluZmHqmML9La1vCo3Ys8TzUYO//L5mXcIIS86mSBI7KkvKIMICRP60IEJCNWEeBTZvbcKQhDABd/2ddEcebuFug0recyxXzSjaZcSD243u1MOmo72LPRoEj7Omo05EpSnsYzDml33Hj+8UU+l8wtch29JU5VcVeQrM3uH7s3K4pNywBtliiXL0LaFAvJPiaRC2bmyaE8Q2vl2wUA8mGjEVQ6m4wswAUO64VBrg==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12714" y="1393122"/>
            <a:ext cx="4302760" cy="49875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794" y="685800"/>
            <a:ext cx="7751547" cy="609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More than 70 employees are currently in steps 3, 4 and 5 of progressive discipline for violating attendance policy during Q2 of 2017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410200" y="1828800"/>
          <a:ext cx="3352800" cy="408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438400"/>
              </a:tblGrid>
              <a:tr h="6096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u="sng" dirty="0" smtClean="0">
                          <a:solidFill>
                            <a:schemeClr val="tx1"/>
                          </a:solidFill>
                        </a:rPr>
                        <a:t>Discipline Steps</a:t>
                      </a:r>
                      <a:endParaRPr lang="en-US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542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Step 5: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70-day suspension with RFD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542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Step 4: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5-day suspension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time-served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542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Step 3: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3-day administrative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suspension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542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Step 2: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1-day administrative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suspension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542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Step 1: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Written warning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2714" y="6235786"/>
            <a:ext cx="24117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900" dirty="0" smtClean="0">
                <a:latin typeface="+mj-lt"/>
              </a:rPr>
              <a:t>Source: MBTA Internal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167" y="209865"/>
            <a:ext cx="7154629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 Workforce &amp; Strategy </a:t>
            </a:r>
            <a:r>
              <a:rPr lang="en-US" sz="1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– TPA &amp; Absence Management</a:t>
            </a:r>
            <a:endParaRPr lang="en-US" sz="1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381000"/>
            <a:ext cx="7309716" cy="228600"/>
          </a:xfrm>
        </p:spPr>
        <p:txBody>
          <a:bodyPr/>
          <a:lstStyle/>
          <a:p>
            <a:r>
              <a:rPr lang="en-US" sz="1150" b="0" dirty="0">
                <a:solidFill>
                  <a:schemeClr val="accent5">
                    <a:lumMod val="25000"/>
                  </a:schemeClr>
                </a:solidFill>
              </a:rPr>
              <a:t>Human Resources </a:t>
            </a:r>
            <a:r>
              <a:rPr lang="en-US" sz="1150" b="0" dirty="0" smtClean="0">
                <a:solidFill>
                  <a:schemeClr val="accent5">
                    <a:lumMod val="25000"/>
                  </a:schemeClr>
                </a:solidFill>
              </a:rPr>
              <a:t>Workforce &amp; Strategy </a:t>
            </a:r>
            <a:r>
              <a:rPr lang="en-US" sz="1150" b="0" dirty="0">
                <a:solidFill>
                  <a:schemeClr val="accent5">
                    <a:lumMod val="25000"/>
                  </a:schemeClr>
                </a:solidFill>
              </a:rPr>
              <a:t>Update</a:t>
            </a:r>
            <a:endParaRPr lang="en-US" sz="115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u="sng" dirty="0" smtClean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Compensation Update</a:t>
            </a:r>
            <a:endParaRPr lang="en-US" sz="2800" b="1" dirty="0">
              <a:latin typeface="+mj-lt"/>
            </a:endParaRPr>
          </a:p>
          <a:p>
            <a:endParaRPr lang="en-US" sz="2800" b="1" u="sng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0"/>
            <a:ext cx="3657600" cy="27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ight Arrow 44"/>
          <p:cNvSpPr/>
          <p:nvPr/>
        </p:nvSpPr>
        <p:spPr>
          <a:xfrm>
            <a:off x="1999915" y="4935692"/>
            <a:ext cx="457200" cy="5334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ight Arrow 34"/>
          <p:cNvSpPr/>
          <p:nvPr/>
        </p:nvSpPr>
        <p:spPr>
          <a:xfrm>
            <a:off x="1999916" y="3318069"/>
            <a:ext cx="457200" cy="5334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9859" y="722549"/>
            <a:ext cx="7751547" cy="466344"/>
          </a:xfrm>
        </p:spPr>
        <p:txBody>
          <a:bodyPr/>
          <a:lstStyle/>
          <a:p>
            <a:pPr algn="ctr"/>
            <a:r>
              <a:rPr lang="en-US" sz="24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Compensation:  Approach to the Talent Challenge</a:t>
            </a:r>
            <a:endParaRPr lang="en-US" sz="24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999916" y="1570815"/>
            <a:ext cx="457200" cy="5334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999915" y="5987552"/>
            <a:ext cx="457200" cy="5334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75785" y="1488608"/>
            <a:ext cx="1724131" cy="7214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Phase I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Jan – July 2017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8164" y="5836867"/>
            <a:ext cx="1719370" cy="7922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Phase </a:t>
            </a:r>
            <a:r>
              <a:rPr lang="en-US" sz="1400" b="1" dirty="0" smtClean="0">
                <a:solidFill>
                  <a:schemeClr val="tx1"/>
                </a:solidFill>
              </a:rPr>
              <a:t>4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 Sept/Oct  2017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557" y="1593554"/>
            <a:ext cx="510457" cy="45720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4809" y="5966870"/>
            <a:ext cx="510457" cy="46627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460660" y="1376353"/>
            <a:ext cx="6445053" cy="151417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chemeClr val="tx1"/>
                </a:solidFill>
              </a:rPr>
              <a:t>Internal Talent Parity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150" dirty="0" smtClean="0">
                <a:solidFill>
                  <a:schemeClr val="tx1"/>
                </a:solidFill>
              </a:rPr>
              <a:t>We’ve developed an understanding of how we are currently compensating our leaders &amp; identified parity risks through an Internal Study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150" dirty="0" smtClean="0">
                <a:solidFill>
                  <a:schemeClr val="tx1"/>
                </a:solidFill>
              </a:rPr>
              <a:t>1/17/17 Outlined recommended immediate compensation adjustments for high-value roles &amp; retention of talent.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150" dirty="0" smtClean="0">
                <a:solidFill>
                  <a:schemeClr val="tx1"/>
                </a:solidFill>
              </a:rPr>
              <a:t>10 Salary Adjustments made effective 3/30/17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150" dirty="0" smtClean="0">
                <a:solidFill>
                  <a:schemeClr val="tx1"/>
                </a:solidFill>
              </a:rPr>
              <a:t>52 Add’l Salary Adjustments made effective 7/2/17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457116" y="5863290"/>
            <a:ext cx="6448597" cy="85623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chemeClr val="tx1"/>
                </a:solidFill>
              </a:rPr>
              <a:t>Review of Mercer Study</a:t>
            </a:r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chemeClr val="tx1"/>
                </a:solidFill>
              </a:rPr>
              <a:t>Last stretch of project where Consultants will meet with CHRO on 8/17/17 to discuss Compensation Philosophy and initial results of study</a:t>
            </a:r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12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167" y="209865"/>
            <a:ext cx="7154629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101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 Workforce &amp; Strategy </a:t>
            </a:r>
            <a:r>
              <a:rPr lang="en-US" sz="1100" dirty="0" smtClean="0">
                <a:solidFill>
                  <a:srgbClr val="101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– TPA &amp; Absence Management</a:t>
            </a:r>
            <a:endParaRPr lang="en-US" sz="1100" dirty="0">
              <a:solidFill>
                <a:srgbClr val="101A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433157" y="2984658"/>
            <a:ext cx="6500057" cy="165794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chemeClr val="tx1"/>
                </a:solidFill>
              </a:rPr>
              <a:t>Benchmark / Align Compensation to Market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150" dirty="0" smtClean="0">
                <a:solidFill>
                  <a:schemeClr val="tx1"/>
                </a:solidFill>
              </a:rPr>
              <a:t>RFP issued on 11/21/16 - RFP Comp Committee interviewed vendors in January 2017 with contract execution planned by March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150" dirty="0">
                <a:solidFill>
                  <a:schemeClr val="tx1"/>
                </a:solidFill>
              </a:rPr>
              <a:t>This competitive analysis will help set up a baseline view of how MBTA’s pay levels compare to market</a:t>
            </a:r>
            <a:r>
              <a:rPr lang="en-US" sz="1150" dirty="0" smtClean="0">
                <a:solidFill>
                  <a:schemeClr val="tx1"/>
                </a:solidFill>
              </a:rPr>
              <a:t>.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150" dirty="0" smtClean="0">
                <a:solidFill>
                  <a:schemeClr val="tx1"/>
                </a:solidFill>
              </a:rPr>
              <a:t>6/1/17 Formal Kick-off of project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150" dirty="0" smtClean="0">
                <a:solidFill>
                  <a:schemeClr val="tx1"/>
                </a:solidFill>
              </a:rPr>
              <a:t>Held Various information gathering interviews with Sr. Leaders (June &amp; July 2017)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150" dirty="0" smtClean="0">
                <a:solidFill>
                  <a:schemeClr val="tx1"/>
                </a:solidFill>
              </a:rPr>
              <a:t>Preliminary Data Analysis completed on 7/31/17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75784" y="3272805"/>
            <a:ext cx="1724131" cy="7214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Phase </a:t>
            </a:r>
            <a:r>
              <a:rPr lang="en-US" sz="1400" b="1" dirty="0" smtClean="0">
                <a:solidFill>
                  <a:schemeClr val="tx1"/>
                </a:solidFill>
              </a:rPr>
              <a:t>2 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Jan – July 2017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0557" y="3339661"/>
            <a:ext cx="510457" cy="45720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 rot="19912737">
            <a:off x="7961393" y="4228173"/>
            <a:ext cx="1055970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Completed</a:t>
            </a:r>
            <a:endParaRPr lang="en-US" sz="1050" b="1" dirty="0"/>
          </a:p>
        </p:txBody>
      </p:sp>
      <p:sp>
        <p:nvSpPr>
          <p:cNvPr id="40" name="TextBox 39"/>
          <p:cNvSpPr txBox="1"/>
          <p:nvPr/>
        </p:nvSpPr>
        <p:spPr>
          <a:xfrm rot="19912737">
            <a:off x="7961392" y="2379030"/>
            <a:ext cx="1055970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Completed</a:t>
            </a:r>
            <a:endParaRPr lang="en-US" sz="1050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2446907" y="4745722"/>
            <a:ext cx="6472556" cy="10138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chemeClr val="tx1"/>
                </a:solidFill>
              </a:rPr>
              <a:t>Talent Management 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chemeClr val="tx1"/>
                </a:solidFill>
              </a:rPr>
              <a:t>Implement a Talent Management Process to identify hi-potential talent and develop plans to invest in them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chemeClr val="tx1"/>
                </a:solidFill>
              </a:rPr>
              <a:t>Implement a Succession Planning Process to ensure a pipeline of “ready now” talent is available to ensure continuity of the MBTA </a:t>
            </a:r>
          </a:p>
        </p:txBody>
      </p:sp>
      <p:sp>
        <p:nvSpPr>
          <p:cNvPr id="42" name="TextBox 41"/>
          <p:cNvSpPr txBox="1"/>
          <p:nvPr/>
        </p:nvSpPr>
        <p:spPr>
          <a:xfrm rot="19912737">
            <a:off x="8237966" y="5339588"/>
            <a:ext cx="905053" cy="2308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In-Process</a:t>
            </a:r>
            <a:endParaRPr lang="en-US" sz="1000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275784" y="4917369"/>
            <a:ext cx="1724131" cy="7214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Phase </a:t>
            </a:r>
            <a:r>
              <a:rPr lang="en-US" sz="1400" b="1" dirty="0" smtClean="0">
                <a:solidFill>
                  <a:schemeClr val="tx1"/>
                </a:solidFill>
              </a:rPr>
              <a:t>3 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Jan – Aug 2017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0557" y="4985121"/>
            <a:ext cx="510457" cy="45720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 rot="19912737">
            <a:off x="8207840" y="6283599"/>
            <a:ext cx="905053" cy="2308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In-Process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2002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381000"/>
            <a:ext cx="7309716" cy="228600"/>
          </a:xfrm>
        </p:spPr>
        <p:txBody>
          <a:bodyPr/>
          <a:lstStyle/>
          <a:p>
            <a:r>
              <a:rPr lang="en-US" sz="1150" b="0" dirty="0">
                <a:solidFill>
                  <a:schemeClr val="accent5">
                    <a:lumMod val="25000"/>
                  </a:schemeClr>
                </a:solidFill>
              </a:rPr>
              <a:t>Human Resources </a:t>
            </a:r>
            <a:r>
              <a:rPr lang="en-US" sz="1150" b="0" dirty="0" smtClean="0">
                <a:solidFill>
                  <a:schemeClr val="accent5">
                    <a:lumMod val="25000"/>
                  </a:schemeClr>
                </a:solidFill>
              </a:rPr>
              <a:t>Workforce &amp; Strategy </a:t>
            </a:r>
            <a:r>
              <a:rPr lang="en-US" sz="1150" b="0" dirty="0">
                <a:solidFill>
                  <a:schemeClr val="accent5">
                    <a:lumMod val="25000"/>
                  </a:schemeClr>
                </a:solidFill>
              </a:rPr>
              <a:t>Update</a:t>
            </a:r>
            <a:endParaRPr lang="en-US" sz="115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533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u="sng" dirty="0" smtClean="0">
              <a:latin typeface="+mj-lt"/>
            </a:endParaRPr>
          </a:p>
          <a:p>
            <a:pPr algn="ctr"/>
            <a:r>
              <a:rPr lang="en-US" sz="2800" b="1" dirty="0" smtClean="0">
                <a:latin typeface="+mj-lt"/>
              </a:rPr>
              <a:t>STRATEGIC  </a:t>
            </a:r>
          </a:p>
          <a:p>
            <a:pPr algn="ctr"/>
            <a:r>
              <a:rPr lang="en-US" sz="2800" b="1" dirty="0" smtClean="0">
                <a:latin typeface="+mj-lt"/>
              </a:rPr>
              <a:t>INITIATIVES</a:t>
            </a:r>
            <a:endParaRPr lang="en-US" sz="2800" b="1" dirty="0">
              <a:latin typeface="+mj-lt"/>
            </a:endParaRPr>
          </a:p>
          <a:p>
            <a:pPr algn="ctr"/>
            <a:endParaRPr lang="en-US" sz="2800" b="1" u="sng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0"/>
            <a:ext cx="3657600" cy="27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7751547" cy="466344"/>
          </a:xfrm>
        </p:spPr>
        <p:txBody>
          <a:bodyPr/>
          <a:lstStyle/>
          <a:p>
            <a:r>
              <a:rPr lang="en-US" sz="1800" dirty="0" smtClean="0">
                <a:solidFill>
                  <a:srgbClr val="002060"/>
                </a:solidFill>
              </a:rPr>
              <a:t>HR Strategic Initiatives To Be Presented in Q3 Report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381000"/>
            <a:ext cx="7309716" cy="228600"/>
          </a:xfrm>
        </p:spPr>
        <p:txBody>
          <a:bodyPr/>
          <a:lstStyle/>
          <a:p>
            <a:r>
              <a:rPr lang="en-US" sz="1150" b="0" dirty="0">
                <a:solidFill>
                  <a:schemeClr val="accent5">
                    <a:lumMod val="25000"/>
                  </a:schemeClr>
                </a:solidFill>
              </a:rPr>
              <a:t>Human Resources </a:t>
            </a:r>
            <a:r>
              <a:rPr lang="en-US" sz="1150" b="0" dirty="0" smtClean="0">
                <a:solidFill>
                  <a:schemeClr val="accent5">
                    <a:lumMod val="25000"/>
                  </a:schemeClr>
                </a:solidFill>
              </a:rPr>
              <a:t>Workforce &amp; Strategy </a:t>
            </a:r>
            <a:r>
              <a:rPr lang="en-US" sz="1150" b="0" dirty="0">
                <a:solidFill>
                  <a:schemeClr val="accent5">
                    <a:lumMod val="25000"/>
                  </a:schemeClr>
                </a:solidFill>
              </a:rPr>
              <a:t>Update</a:t>
            </a:r>
            <a:endParaRPr lang="en-US" sz="115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986" y="1676400"/>
            <a:ext cx="8382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6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Branding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 move towards a “People First” approach to HR, we need to create &amp; convey a value proposition that compels individuals to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JOIN-STAY-GROW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Development – Talent Review &amp; Succession Planning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 sustainable leadership bench strength to achieve our objectives by assessing, selecting, developing, retaining and engaging the future leaders and critical talent of the Organization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 Management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 competency based Management &amp; Supervisor Certificate program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 Acquisition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and define career ladders leading up to the critical positions identified by the Strategic Planning team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Simplification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a centralized process that is easily trackable and ensures critical steps have been completed.  Provide clear guidance to hiring managers regarding the onboarding process, timelines, roles, and responsibilities.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9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99785"/>
            <a:ext cx="7751547" cy="466344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Bending the cost curve: Streamlining workforce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Rectangle 2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WC/EpjIeUWYM02mZ+IsEKN/S1kN5sZsZbNHmj9skoM1OeRGyHESQcjji4nOCih0vFc2O0HYujj9Q4I+3jrQMqa1SfWt06upHxtDAep8kHXxFCfaRESARTdTLnkKZA7hV4AcrHEOOLwUB8S0I1xrArr6Szj5IUOJEE5ISRUv9dKohyFmHzG2fNq287zMdu0eNPHiaumwT284Fu4nz+RwNK2JGWY5lFWngxfGcgz4KmcBGspmOJjNDY+VH0XlqyLDeG+BB7whYN9yK/m3/HO8vMdxqf3dRy/GlQSygXnrj1n/HASDZO/ybappmLiyLeLz6EDhjyZhyDgL0uAhJJCA7PtiW0WSBZnRTqkvjgE/cwSzUxR6LONikxiR7viEPzWixVjJL3vPtKHtUmffcgdDPP3yG9LNTRZzOCDl5gCbK/JHgrT4yzLWTzZ41APw01jpckrBJWPBt0StdwRbKBztWWJce8oay3aHVcAA3tc7tugqsfDZlsLNZMTLH/umRqwBi7bYa4pChyzOC3VlXhjKlKPlRcJztL7/J2ab83qbLl5kEvhP81A5lcmK04vCTLSBhXwqlwmaTz1MRXsCgarGrkD815p+/RG/xgjiyBhnLV2q9I2lAYfEpTZBYHOYFdPLVpRWvBaZQUPOOa/pJ0u65Gy4YVI6rUd58HeNFLWjabYCwlnWtsGz4+0katNq3mCglSOwBFjX730B6e5RrMQOQW7mfsvm3SWV90Ai63PrpqOiBAdIMVFSAAXQlCie9MtiZQBxEhz+HZQxRi+dxd97NR9LCOD4fZdKWV3HCvFbdzNNd9ZMQGR6JPXZXkOCVk06eN6DFuduGirM4P/MEs6JEffKavGR6EIZ/CpGQtf+ojR4U7lvFr2SVk7+vQq6CvhNJk5qaHIgy4CkSDOzzJZfSDFsemEltcHDNnaOQNhlp8bxsorqL7NfmioyC1a+e5VFFLip+I+/PxycSHSkhdCV7HbCVRryMm8Ce0LzqZeY7/rebPiOW0IRZanTPyLq9fSa0G/Q5aIxXyDlw7FduF8r1cQKr+h6/Lud+XPtGwW2y2GXq9uzGf9pOzo/nT45gSy3+wNgqTvb5bX8+0fSlPiCUJuLjoKVC5u2aX/Bgr7rgBVvH8qQNU1UuWSqe0zWJKxoTXDrUp7jMvjflczKcA4tko1vGtXhto8/AsFpq3yHKWFOE70hor/3tTW8vuvOVOW+o2xUoR/MU14DMTQTVDb8wDQiOZS5yM8i7WIz2oIvyniChNRLG+gjU4tx14NHH78tdvWtzd9nPGMCOYrLU8oPF4spuzspwoeAwQ//yJw7pH5lY1Se3QmqiJXG1ie4krNpbmA2o8XvW3hpZMTRKihbgQek7gssc+Z1ZPsCqp1YvBjt0Hwj4L6YEnolMLbJApW5ikuOfE705PyRyAy6DJjXUhUTqjV1/Cno63fFazAmeFUpjn+jauNJ9lhZOnhqbaXRhbSNcEFJ7uix8fhw+T33S04+1fT20upxTiXcxj+/kYJQUcy1EYbePjdv/AuU0cGD3owu++evP9PPHziGg1I/jWQXk4eNS2U9wucquf1lQx+7Sh2kL+Os/ekBzY4KsM8jBzTthqylZBuI5AaqPwc49hFr5K41geU7Jf0Mi642FzhQDHFXjJGEgNKONm5ALsO5XP1hmLlsVtGpwwlr0qh1CEIe53QV0dRRWvC2OpuKfHI9XRFpFPyn4RMlWODJS4uH2eE/pv6YCutu95FSFusUi83p07LtMwTHh+FNMD+ffxtAPJ0EZSCWOh47yYYYCGpXhm4OML/Wiqr1iCVoQUbKjPHvJTUWNr7TsSiwPLppAobV3PfGEKXPI4WtUWdNd8BW8JUtjb/AkhpnIqm1j22wNfqta5NqEs0qK/tkPEC2NE7vzPYr3neRJhZSxGBC2kljL9C/YCL1LyrlJwwPo0YCl47anDc6LZ3K7/OpwhaquZjXxP3wGHspMORguB82BYAQdZZA2WsGta6n2/JIqnkUqBOMrFJ3v3PYyJDMredeYt9B+B41OMNqkzoIp4LSELEM3KU40hyXIaiGmKeDfJO/0bfcidTQtX23ma2t2UlYE5TEXp5VNvHfcCEojUFYbXYV9VCcGDJ1NQ1pvBJdCVjaU8MOcIxmlA20ji9/Q2RummTzx0UA97J4lVjjPr/8rxS0IzKykt7u05KKU1Cc1lvNPc+HKSG73SL8mN6HwGtarYVOSBb4CpJbUW1RQp37zRpJqC+kDfd0VWl7S60OxnD/BeeskZFuoFE/lImdL5inR6KoWEPpbi0RGWywvl6JbYSRXFVPXmMbGwVFHGl/TXa7aeg8NUldZjyPUesaPmJZ1Q7vHZOXnxMFLSf14FIJW1qc2ovhRW6F0n87bm7ogR61zYdaxJpMWYFpitn6hrZ39LW0ag5zGnasJADwiC7KrhuyNr0d/GDzP0RZAAmrQV0LPasacp/4kza8ukf0IgW7gn4qQF241uI1cwVsms9XMDM3eRzdBaknPg4416mULpzfW37FBvsZN7UApSSPWUAg4Felvyu/vmD5cciwh1ZzLed3Em56VgbyswAplxBtq6PYFdUag1jRE87IEhKZtzBSHE0ML03MJGuz1q7t0rItvpSnaGLlp5nYOFtcP0znHOQtM8eiC1uRCe41A+biVmj16/4fhLhLpMv9aYjB06sc+sCy+7XKdRzOLqh3QTRxt0IQYfznYd6O0b2QwhqXYbj0pM0yKgfUt8p90l4UvL6BEe/21hrwMRsUoUtedmqSA/+Ih8w/DxIlwXipxYGY+O2qSbVPj1sYKIrySsrAIxxjCPzLbyX/UoQIvgixLhn818OfbuaoUFXuommUBLAJ5fMDRHIekB8zcIo5K8nCHsh5+AN96f61rN8i4+VMBfOZ1W3Ef5+28aJg9hBzk2ajxJcCXxoB6GQNrnD92xSly4yqE00f23QhGStKBjp8LXR5XIz8s8C4Iae6xJVd9fwGh/yMkioS4cEBquQngh4EX6yxwt2s+6TwZW4gUC1OqCYdvHg17NT6wXJWQ+pSYIoQgrjVDmFA7AQ1dx7ie3yr5x75QroVno3VjOOxLj7rvj/ke/Jr4AfdhXtl35lhbp5pVIYHC9fr+xQKQEjsQjNaeR2SlHuD1o0ZY5xVjiCyMflblV6g6p5sb+sAAJKdYVsH7VMPKnNwycGioKwXtTbdJkrFTnBbQ+X/ZWiBWX2BOWjQQyZqlgpFoj2ZDr9c8kxvFTFj8xWkolPX0uYbYf+eDU59J98GdNF8c+ZUbA7mIq6Mnj1kJKIVtkpIbRa/izCwajAbu648eoEkvLolT+koVrOwx1d02wfohMKCXP0gTZHq1kJImWR2SV4pbjXOClGEpIbcq5O3FzgZlbPKpIMpRjADc502JWPvF868EKg6kJdee/AJCwoJ5wgo1/nR7H8Kej6etP1IbvSaRQLPqyVoTC3JM0GHczUT8T+wJdp4wASDisVltm5p29f3CSdACvB8hbmasE9EUtaW+IXi6sqLYB0SZzYaZchdpozB7xRDPz9D4VIyvMtm4QYIctBHl2sBSri10NQ4tJsDx2XQQN74bpdT4aCxtfTkq39nSfMO/WzVD09Gw4gibNNEUOkSadYaqniz9xwR/Qv4Dw55vFQ+R8D1b+az57I3UUnWEKjwp0YUQhfF7QYvnSJzCOCx04oZhJmokflJ8MzYyWdOnDNxKO9gGVs9YdjTAKlJU9ST6F6ltZ8WvfPKbSWun9qT7jRfSyT0n76rNayQ/EwHiZCpjoGdzRgEs21Y+z/h2eg6zFcHQcr7cnsYb+P4Sbv/Isw/4uF7wcWRIQ9fgELqdiinyJ0oW7052cqeKFAOBnO+LbGnsE3jyVjoUXkdvoqr2ZwUqxMlxRgkBocz2WPfTGuknDynPym8zO+P+7RBfBvwdUcYSnI3ylJCHAFzYwvhPD9LmTpQmVc5a29g79Xtrtt2c9ex5uD+u4P/DlmmT+ujP85h/JD5pJksJMUZQbUVFsWjDJqyIFHftsXaAAOt0BlMX8I9AjskSqp6gtKE290dv9L1aPzyn6PRQNhcdYv8eUAw/P70H4mF8oJFnYHqAUrRVGxh0YxqqQCmBPLj1y8+d22Mkolejite9BQEuTW9RrPSY52uP5va01jav5mfygI+kEYNwmK7uA2dcJN/coHCp+ryKIxMWFOsQG3Awie5ZVsIXGHV20yGZyicJCtMc6u+Tz2JLd7dxfZ8GIEPrF9M/cdCU8TthyDD5o2aeOwRIs37CF4jzi0rUX7YTSi2Ci6/0fVdrJbiQS+ttoyruOYQd/bzDpdJoiq+4Lo3nWFSk3PXvtFAdmICgA/PUECRr0Xtg11wVPp3CotW2X34p6jYpCdFdkGtEPBFbdWXK33JIEOJ7KxQJLGYfbgx5riCP3AlDRHhdpZeg4I5k4csGbAuRmOydRdiF4tFUnXgC76LxaHkELDofGqvV6YrP/HEgxUh7IVVWfn0x7mZxY0aBiu78EQcRQXJLhL5Vn+gyRbrhHDLx5+RmIwhOJViipIiJNnpDAi0ZMP2RzOdQl2Jv/o4GzvD0Hcee5HK7LYvuqc3GPFFWyEhD9hPzknNCEp/tnyYE0hsKzp/kYFuDspQMxENkB8PZ+h8GdiM37s///VDXWhyYvYz2UY/OiZJS4JB4R4+p0Ei9T4L4yQjAzmWvHrysHLXsV7ss5ux0ajs0vxCJdzpW7yiT6caLLEu5LfUdFwgNAIV4lus4RMG4e0KkDYl0QBhAUJccS2zZxNYEwjrYvdKcf0YO2JdAHKQooytqgd0OiGeHT63Cos8XG2cXzhZxih1fcQLuu4bIkwA3FHw3GC75nEeNL37ImN64MXUcRw1oWNGpMkZ/4myOGV/X1jURr08W0X+VRVNIxscMbzR+lDaZjVjM+CxkhNNYMZP7xmgAeLHFqm6jZlMA0LhW2chJglGBQwMKVVr7XxZN4sng04KRt/zfYPvi6VDT12eNppd7QhnUZ71VC9G5foj1EFyjM2LXQGjt9Wi2WQrOM7Hm3RKI2zhAmrBBzVzkvgpkebh6Iq4N1DyIiNXelh/dXusUEbQ2JqKTTBOTbadt+0TRTgViXKWwxjk70V1mIiUNNEvmDb9v+01PB3tCuZLTU67gE6meqSfcjRz4kfuWyCVxL0g9IPFdM+phS6WvUsMgm262N9SiIeeCIJtFn20IfCKYFnJJykjrWCd5cS1HUFaNwfD9T51yAGJlsdYkCtZrJoU5xjHDp6sWQrAkh+jutFy5LNWIF4ucm2g6FvPLtvNPzlZlIofHc8bDkfT3mFixH9R69L42/0+KnhBCAYgtujlNA+E9KdSQekCpU7i2u7xJmrud7XwenbB6b3G5qXpOKqKwYUf3NPC4aZUbHmKdDdEWcgaInLg1cCFjYcuQ5oK3Arl2akRSjkAsLJYAR2gD1WezPlNwBNKbVs70EURJ0+XspY4hbuBfkKIl/bCYNinCsBevyoVja9RpNWnrAJ9xiM3RsSa+KsIf0oW+/b4KCfmcieS7DwtI5tZD4iexCQstYJjfuJNHMaze2xenY1FaPvCNXh1SHoZOU4CtwgIoEskwEYH3O3B6cCV11Pfd/zJ5vGXqrQrgvGWmATtQfJgmOXD2qJbzymTAQsB5kbuaSE9WDohQ8iZfkwnX8Z4+ftqr7/bz1s0kDJ1ivN5PRWt2Rin2MfRnhQFkZvyuZQSIJ+PR8nKzVBNwUZ+gr2/g692+vYDh83NpO9otxdvinPzTHw2vT1I63MPTe2+7wjWWHBd75prz8Mvve6zjz8GWxTNhfZB48zMaXiAVjrumV6hkGn29iTBP0dW6+dUf4yrrMZcImVVyeL079TrINfpWHdVK5cujcmswvHeVMOPs3KIITjNjyWvwuEN+QOe6L6usZgI2VKbDXr1OnnzCXB3pZ4S+rqQHPeynb6z9rozLqxyctwiuanYDmyUSSlO9Wxj/PHTnw9oH5xC8J9+Ul2MrSHfisyF/5IYkZYGlM9w1Z98W4zyJwrHUjwEIi6bT0QPs6HlaNdVvmd+X5AnjRyQPXIa9HDsWUy6HPZyMWkIGxVV0kaCXDCX4rtPXV2DAGBqCDxQMj6ppyomKT4LaLRm+FO1vQxe+gQ+wGIg/+aAQyNgh9V097JrIgSc/RV0swW41YdtUOfVuIm4CUL45EFhi3O+ebuhgR+TsUOLAT+CQPsjJrjCSK6zPml+Z6yoh0XkRxKYVJo9JRWSnuxPHnzbntME0rv9QWqMZbGoLK8m6zMIG+53t3yRHSxMDlcjiIDbErN3sjmIgiPJz6ivF/B16TEQzEYog4wuweHOo8eYYsJjl2o+ah6EXv2H0xMafvqgr1loRMVjf2SIY60dBuxcMXVth0BGjIIUvEuxvEChcjwUYpKQaFKqujfN9Dmy8JWUxxFv6mn2sHROfj+5tIRllcPQuOe4yCod3SO8Mz6JLkcRmbtTEIY7HikO3Ute0SDn/j0kVIGtjHXuE9J44KAi+fjocF1tLKpOyz5g+snfcjLaivnGxEaqqZsdBX3WRqw1t/K/LH1VPm0nCWdxp+VRwePq40RCz/pNEp/Zckf4v7MpFeFbrjRvcgJLVy6dZbr6m5y3DXv2y/MbbE70nonlsskXTG6o4q4Q7Ps+a9MYqoH4uxVgTeddL0/ViINMGxMexAjgNUc6lBUoYKIUatMPvzS+12yCtfKNVtvTepQ5EQTwea04zZXyHPyR61SOZye7G+uxSiomBu7L+E/KvxOwSr3cNzERjGiBYN+a01eRvcuubFESLd7MgqWYw3gd8aocd5LqQ3LOOuwF7dgx2jkNJBdW3v/DlTg9L7y8Qkam7FVZWk6X8yXczRxVrrVZyKOdjDTzCcQ15Y09CrBFYk830VLn3DXmP7o7NS7+dD19C0p0i5iV5ejj74BZgZ88X3EH7SRsAt0KCyzaxsAnCrmcKZUbxvEu3nZRf/IwNkmJbf+2bN1qIIN2rHhZEwBEwsAeU1JnfTnw5uM/pjyZ3goF8LNu2ehVtoPIefgo2lGKy6yGE/bEabxVD7Ae/m7yxsrth9yd/6xi5zVjMwuZpAmbuNi432RDSjkGmsDZlF3NTvr+NTQR4eDpyvwp8qfbIokaDvYbT+ICZH3k8eA/kut/0/xvtx0lhDYZfTuJ4MIKQHCxvnftv5YptadJk1foqaLutxEsfXsfdLs1N/KFsdeOKQtSdT9Z8u8OSrxdS3RKOyFC0V5m787H6liEwrdt7Jf+868w5CKLE7ubRGU3qz1tz2ImZvSCv9jaigSQK2l1dwdTEpK+XqY+lQWaQWAyguUKxMzGLZsAqw8SNdrDtpX0bgV7sOUG/ZqKNaUQR6UojMm+fjNejXGyF0pVnM9ZaA8T1vnXIXzuAt9pvW4JJ0vMT7Y+l/HLNRL9wso4/1EvlIRK+KbgC1rK3lJlTe5ggokNMGyNWKrm58HQciQEr5NZBXRXLTmqCbpfjhGdWsdeNZ5v5CaOg7oDcvItiwFStQaVmtiDwKklbkjTNQ+k8prXhp8voWi6QZIb2byzeF+21YR4dYmh4tIdHwtLOK40B0f7Md49LERDab0SmMk5IZeer22Gx9gCW6TqwATsqHs1+nEhwdc8vki/z/w81hOgnnAwhhjMUeALhKBWV+OTz0BlRxso7sLfp/KxKE+cGNatS0xIEOrr41yVUgQ6DVNQP+zELP+3SVdyyYiW2O/uNxhzCAMr/sh6hLj4EUAgCt30Qd3cTSF73zn1IqUyHc0kWJb/9fTOX6MrF2DbNz5jcDsqv7NG17JBNPCCvqNy1qNLSyVAVRojTfyiTe9h0JMDl87enLlNlwK3MX1Mjxx8U03iCMh0Gn8rcFrCmHUTlju/xjlwHryKNtbFtrFRb+o57A+7S/NuOrvY7JxpLePPS+I2HX32J8WZZ3kI7fYIHZI4giZj9u9OIBe77/EOas+H+xFi/WReEw9l0BdyT9lagHEUS7GVZ+b0mOHJWRVXaJ54PeRCsQWn5HeLVRjtGNyqDJOSCp0kQuztB9CTwMhrXoE6oOmTPTz7M8AqL0Dhiz8OmuietQGjFytbF+SKkS7mfZszztO1k7ix6KspcD+K+t93GXSowJixNOXofdUqa/3pfif5Za863hEQmf4d/655URpudDM1vXpeKiNNxK23RysFWhDVVPIpE9wnNuUVukS+J5U4wyDplpJowFL+6DO1zpI6lQ8VC+ProSWxGmGXnIww+0lcfdTCht6gtSTFTiKS69ZBafC67uh5ODDXHBTtyRxJZKUfn6n8hVa1sVwiWKa79840qpngmOAeKGzWRIgb+UjOGF0EA1d/RW+8Xr2dfuFEojK8DXPRJICNKuiAzeMTjO0mX5CyfQ3rVfaxxo1iT3gdtVtKnxs6R+wlfBLBMPV8yT/gUesb/MOw8xjTFiGE38pzraU2W59NEl/uT2GGDjzIMDQzp/Tc3+Muz+khHYsDgF1U+77JAymZWyP3AjWoTZSgG+P4ju2Fwd4/DoEAAU3TDJbJR3ID2EjKH/U11cT0c7hTzChGo9fxhOoqJ/cbLkRt9ADqCFjBPaXY6kmhp64qoB3+XMG1MxI3ESYi0eUPH60I0S6YZsa06ljXVZ4aBRtapfDNXJH0lU9plUUsc4l6r81rKSRItu3d4Mz68tQxx8fOG1oNsK4Mc5KJFUz69p/V5I6GC12OOWaH0Cu6s5JiluKuKho9RE+vv8wYqmYC/ulfg5dX0vegBMD/8SVzmBTsWzamtrEUQpUgRwzgrdoyJHuwnOtLsVeuUtv2CkLpSHebJFE27LfEEkYx/miZub1QVUtpOp52yaxe4wARFnWRuRKfLGZg+nkxzyWURr4EGZ3tMJmxglpD2fse7lZbdXsH3e+eO7p9xeY5CvI4gtSvfit1K/nKtkn+dPQlTa+P9mEhs4mHb/kqJevla5UMT5EvN/hSCr88bGYfYX28KtSu+jW6ihZ1YTH+avYd7mKaNGGqOjvo/VQbfdYWLACC57GqF1p97HyktKmnaao/2jJFmkXOc1qZIzs0SIzGoNBlNWEABslGzRYkkL6rd1GTh9NJuNWmeN2wX2t5HswBf6Ybp4WcZshssK27YNWBIUwfSByb6rM6wd/2/1qVb3XmyyWnT/++TcC1YZnjznwPlzwR97lAfhuoVXLhSvpgXbaYsy3xV/Z3618ZP2wGJ+aq0phJxhTTvEub3iVqX1uKHQp4y0cW5ob8L9hPlIasjrm8a8Da5EHvQCxHdBRwk4g0tDIasBUtk76Mff3w3d3F7zuTxTiRLYMV/BxqztZtGqv20dvYZ0XqWJukJG6BVdlwJNFW/qVhgtdkZJwT46AphZOGjY/Ij3vTOJiS02eRJ5Ojngae5kushOG5tiwQSt5ZQLzKbts3m7SNazZxAFnH1WmvVVfsz47MaVjZDV43IQffHmUT8VdKyHcbhx4mlaDOC5wRp4vJEcWnaRG8VIH1BU+21N0OCI/QzK7AAD5eiOG3sFWOE3mSJrmCBZWQA+zmfW/wn6fzpJDX00fjUqq2Odc8raLs4AtX2ft7Ez29V3UpLVC/UmcSCY2aQcYdCaekWjbgnZTmBtikov57U0EqfUyS1qV4GEvYok0U/Mk70KOMtgLUTRnB4xH+1/HJean+GaMYWyIXyDRfbDAahr78xt4H8VWl8vinGYjF3+hANkKM5RNCGrwlR9AYWVJtbW463pPpVK4u32DaYwfRSkhni8V2ci54N04xangqlcozh0BJQT+vbODYm96Di/Y5j1ynZdLF58WQVVl9YWMNNZ9GZoOz9GdjlXdV3K+VH08nTI/i/UJhraFkGMflq01jVwmYT0NqaUd6dG99B/LWrwC5SZ8JNeojjQr7g6j06+xne8uKUZQT/Hb4+u9GtW8Aro6X0CsNlxGIRdcIM5+GML8gF0jYnuIv6w7UOrIy+CdLGQIeIBsKk0PLBAIYCi+UXt/xO9dz18X3CxEBlxstgsIsl0LbFT/7Z5tDZgmnSOTk7WAiYWDxgYoVNQrpmwq0ocX30MUMJ9cVGP1Evqmr06JyAjKfiYB7tNWQOylzFTtwOPBGf/WsUV2EWfzBoUSR8fnHutI8ih3pKWkplYpy5JIVapJSTwebJ3xhnz95yZ2CrcFc7lCmChXrJ6Ax6XvVHDW6sfu0jblBR40E2xpdqLAh9hEbtF57FaIyaPLjc50Z3Y7tWPPOUWvcj/YVKFpceY7F22kfNl6H69spWgaJKCjZf472pnn/OKpc3w+dt0IHlJdc7Jl1hDhE2xkWBuI0syiuIcIAzJKf99OND5Kaenuprje1Xiq+s90EhoPUo9vL6NDMGZCnvA98WhSW+yimabgEuidM1iof5uxuOfx2JCoFpAX3K6NIVlmRW+w5RRq3PuMESx0RqDtyLuTS3mk/BgmwXvrDt35Z4KQIuzk2FuNHMsMtrzWwutdNFF492P95xPFChzOdMtIZhw4vE9l9X63aygGAgSsrp5kXCqiz5XxFggXnL7wA58E3hIW0gijIOjaVG1azjLj1Dq+J+A/bl+dtzGNvBtgDfyV7stnzj3dOFW/utCPfs6XeARAjlXgsbe2D/S4tIsE1Jo63UKbeVfDr+LpJCtD6Lzuido97rbOamB3l4/Adq3mL4lbSHe2YY6QSU/69xayQoRbMmeQ3h9Lo86+KAuR+W7576vHWABxqTPo2OBBPKnDz1s4xwdRchEPOcycld13xIhMoufIn20hAyzUqocqHkgmuVkaaVejYFbaDc6QFlpS9CnColUf5IUHeHZiuL3HQMNxHu540m6ZZudi9s8AtNB+hdFdJOXndeWiqUK48tC4tD9wl8+KS0vjDP0xELy0qkmu9OEupiAyFewYzS0ymuXOQze40yWITqtLus1juRRDOtE3r99blhUu2JEa4scWylo8IxO/40f4DBN7ThfdvtKmHqfOGE+CCqkFujVxAtYBk5wmqKG2hzkUV5B/lpQCDMAZv5d7i44EPAMrNHOHVBEQvivIZa+eoIkui1ruUZE6ndyINyxEDyPrh/NOZVvTKtQhVi31LIejZ9MYr4ricbEgTWLdqWL2o8ACI1kv9yxewX891ozNkacu7z6A/48W13/+4JXHFkbhPGWJXsr7G7PUJz/YSqvyYWIPmZ+l0mwT9lLNxyfXPvhrfiJWkUT8yEWhlcDpPaT0CbvAXyF6RUpVD81ShL9byywm4fE3lKT4FSGfFsN6LlMfJ0eHbczL2vm9eGV1UPN5RW2SLSWh6QE9CHt+8yJrsrqRhYgXVUkLoTsJ7dWwyVJc0+oE2yndTOJ30AzLnehXW2GBEy1p5FuMHa/cf9DY0MIWXps7CKmC/9+UEVAxwe4MxpKYlwUcCldfLx84VQslnIAFyv0zqtd2FS8+M79MkHlQoegNJXGdbSoO2j+8QX9bOlg+th54HacP8dL3RaSnHh9nhoHLvbZGaY4e/uUKHAozRXmLWjr+BawGDd9yexElXOcT559nIcpM2fiKDKcS/p1bGqpdvbwQy1Muq8+rfXr19nftykYLapMSR0IYCg2+85NfzTF7Uo9xB1kk2xHS9a+Upa3LVRh8bCgf9japiP4uXOcrFqyJY1xtPnZhgfBcxkR3YjLVSRfehB9x15Kd/RdcKbejZ1PZCizjlW/XpwBrs6jstcQazVcBVfU6u74HqpaTB3cnNZXV3AuRavCfMGcsKRd11ih0dVzh0v3WX5ktOoAHlwD2WoRKzZyGs6I2B0VirDj8AGaduC+/3YWRZT8nz5OvmZDCff7RhBejmFJkJDVP7LMSPWpMhmNnFTNsxNDEM+lCxaB2bU179XsB5kgVsuK08tPz5CnToWbG8w0FiAzL27l48jyYBjX3f4HWi4lLaeH8swC4JsQpn/LNXJLKMqXEu3Nuyqn+i/1EKwdFEwBV4OdzqnMd5qtceDBT4f8IJc+8bo6M+zc4tsyV8/viDtt3woQjLox5R1XG9nvJoOn7hOxz6XVZFD+0JtyYBqrwOW5XenzI8PMNVE4ckduhIFlPyPkhsNnOv0Oj6R9LDA+kk57hMpp5aVu+nhnjwmsZ6Qnj50fwJshsj7kGrVi4qUSpwHqfUdSgSlMdxQPa3IRJpFD0Nvh9feURvPe8lJ+QFUWk6ssrYVlgc3ONc4uqMOKfkqztmLiXBte/7fIZ61THNumYhIAwZ0mRi9CFuPh0+Mh6iad95zdRnoHS0EJo3V9jWV+tsiyu75aqLCSi9WJEhrCRQCQJg2KwwrE6ZA+EICU1J+zopmJCZCm6QG3tZ3FcUkRyWpACdIhxnvaHeJuJMbE3OBY7p71xOsXDn20jTGvONlOHgsb+K3HOW4gwQLp9bHizyd3bmijsD/p7e2fPfujwPAvbQhjc3HH8OtksV6MoWhjA6hU8+/SqgSwK4lQiVQBtMnis9Sl0tnuxqGzSStrtuHR0AIS5lvkB+JhTrWb6Qh9BTupJb7Q7K4eFCNzmJdo+r1+kTrynkwxQiWOPaIbaCaGuyYqn4TfrkdzWjkfI7gG+wtYsV486wTZHEcKLxyD0uLjtZRQc5vgh10kZ3EB+OdTb9s7zABfAMlCDzTFocivRqd/7ZmkbDHp59NSnEvhlyG4qOFrK7KwNIFVm/hVBF36NHQVmOaTSqXdlfTCy1/YlMs8ZuWa+Dfm5Hp0Sh+t3hlrGpUCtcr7A02NOZtBOWpz8XeTyIS1qgKVTzJaD+XHoUeVCQIcDCtW/B8NHPf1wk1jA/2tlOPwnGXxD/On7RLuzZJ420Agl1ru5tlikkXl2dD9yLvPq4NnsBf0jiK7xgWDAcvtfP3qKgi1aih0YzUUhNAld0DdYpHMwagoJbQysBUYhaUCV0fgpJiAxgSp6shdipA/i9IRjNIFHlQEIuKhouCpVKPZAiSQkSDDDpWYyZO7GHzB1sI5e7s/K0QcXGV0Fi53433g8Z7zQopE47n4drxIdSh97XuFaknUMGLJ9p28h6utSzjkniN17WZkxQBm8IxWNRuqN6ua+UyTN+Kaq+qgaUL8hTR5kfZ++Ly23XF5Rg0TMWcxTue/YAyI7+5qOiKs4PO821b42iHq4t0TtTOlp1wOi613YOkGnuJgrn3gjkCRE0H9wW6liIWY4Q9TFAV4/TVOc7AQ3YuWDQrGS4YDzk2ayVE8C5dHDppa8sTTgtUaqbC5NFrpCqnuRqEy7dP3lRgj+Gnr+SCA7+VpHl+YcydJ6qixlff6rkVncv5UkxSy6EAY0BpzStb0Hnynudf+ysnQjQVJmcoVqGk4wiIe5ObBFjzJgJlj61+D4qXCTepYp212MUaEmpxApVymw0qxLlnMDguomPDOt3oMEyZ+koHG4DSzUZds+N6wvOs59/nRMIu7XNwaP6sjQ957vUUnSdFjBwJFDCxZdEAmsj21vcpsGaIYmjTvLFspymxjO4RBMi/PKFUGExHKBS5Bp18vbqDbgh4nH2PwjkXC3km8m2RCr2AyHXbhMxS0DzyWHoDCwMqz8nABIxtiMQIHa2/nVcpzKCNmSvEi226bzBe070cwxAuxLrR92R6dPdkxIg2qMs0HsgCNu7XH8gTAVUa9XV9A8xBAezrFkz8Tzjol8BLgtM7uacPKtSwfnxuekXuhW2l5OrymQqGbrMh1Q6us2r7q3JsaGxc9n6MFhFQ4uzmAAOykkBEicl2GU6bwB+Z6b5c5JhZ/CgIhWL9ws9hr7ngQa4+UWhPB/ZMsGYL5GrDe/9PXnSixxSRVyZwsVQehmKYDRnpxNwbMVrsXA3F2hgpurveyF0MT2I15sGdgxomCNAEF7EseRx2QBRHaZNfyJm6JKABXATCPyiTAT9USLJqwe+lKD46OCfaCrsu7zIEQrFjsijZdRTR24AJzuIBjEDnGmLMg0+BzNjp734t3l1Ie3c6DUEfM8Ao/Szg2Nb4HfwhGfUsPVhpRe6RY2ZMvU9Qn7V96cOQDWN5grB6y94I/cdLL3b6jR+11lOggspSBpJjynaRpZA4ijg7ecpLW46LqNTGXg0QT8G89tW0yB/2VkHSUDaiGWX4VmiVXsRQiYHDBBtK5igqPaD6luuYSpUZjHgsrqHM3ILYrbf1vkdPj9+V390a7CbjDPW6v6Lv6tm0Q8bn9bGfwvlIxro+hIUqBubUl7d14Zzfby+EkCTosbQTSl+jx1oa6SLCrrHVCprnSeJpiGF5LzHu8mlYWGU68eCm0/wYQg8uD6ATgs4GK0c0mqEPPr/6M76dgtrupfvNrpeY7dtgwO4fG7bZUpxDuStpnkAtcgSA36lLgbPLT+T6kRy5+TrMLIfUg4XM2XXdBcjde2K3O0aEUYcYXJjbgC6oSXYLgYCjOED2G1T+6QTBRW9q9R2F8uVHM5LQ+nTiUaGQZq4vni7XzzU17bnwEsyjTaUjRvFgEjaIbZ1gZpUG/O0JpEkaSC+NYv9UB0ChR0t0mTUK2l2Bt06H3N5DCCwrqSLyt3IDtmTpUCKzwUGI9IC7SvQ1F1TKNehIa3JIPI2dpvNTjggdqOJZTTVtJBL/2lctOUdIOpsnsAtfkR+LgpVLEIWS+gF2TLvpDk7xe8N2f/L/+XsPw9XmNp5lVZrxVs6zFK2wFISeLuRUzmjhKARxbXqznYjdpujHYc1qGGKmhCuAVE1DmxAr770p0ReDqCwHkIiWwNVLTibD3pE4ADkG6JTu4qDSK+40gda1JUcy/AKcu0C1S6GnnkLdczGKX6YM1I0JbTqA8WyIZwEIwlc58fIktv1Y+RskPVrz28OqGwg5V0NA7ZpFSPLR8RuArCgIGlRrgWZDRvp7hNWvx8E6L/bf/13kwdhM3vJy2+66Ord41BwwYrhxVN5Y+oWtTEoi1XCgmtyZMCpmhwOlBURn9pMVoLOonxyozjMYYNsrA7GZk9aHI7pzvZkbMJH+e0/fzmPi1jVJRAAb9GtlxqYAhkDJZj+ijZu+k/+MqNTElNq+JY1ik5XsHs+4E6Z+bnXnJQnpFIFLlvK2AwssVToktIkp4jgNcWuxhC5UyRcMYvCCZakZMxAjNK6qUuiq6Lwc0SGPTitlZ2TibSGzDhmFrwLZTIngjsCuUGOj7/5AVsIsxK3weTWrFARJUbVkxzTuFPKOEnQIaqKVTj7gGTq3qcvNdhXlAXPTtUply+wy32pjrC0f3aBcBOG71EKuXAurGdK/dHQGe9B69soI0oTirgXRIyf31LoMdGmriaxEC/CCvPmkgBubzHWk3jIKF/EcOM9DMXiX1UU3KfM/XoChv4jtDX+lDkDQNDiSeUxr75472gyHhGKedbMqS4s+SLlx6ZerhjEM45mVmHnbWcpctoz24ZcBjwnHLyXPRsKbTaZvXGth9ek5M9YhlVMWmpViMe+p7/5+aoAIKtnIZgrnQ8u/ndkJeSxvWwWsZHL4X5qudae8gPoak0320miRGSBZsfIUiBX+PmTvMsC0MHDxr8/9zQtk6xGV/QkwoThDYPfuYlfwsMAOjrHHkycLq1h1NqNqYGI6/HpjaI7eL/w3v3moHiDA7X+FJ6r7VQygMDC9HAoOU6zIk82H6Wx+j/NYxd5YwzRC1PSOri1b2OEeEelv+XEQXUTg7saol6/e9AkjZoE9n8Jxx1ySf0p3MA7BmN4ca4SND/OBrBZIeswEHMqfJOuEwfYtNAZAP87NiOdJykF1nLeNjWjVnxzVLJb3CJT07BwTGd2cjAaNkVHb3XBMyX8ZjRzgYsWZJYphAbmXu15J8E42EB21ADsiVaU2EG/3iah4qZNEE7mWpmA/emj74NLtSFof7ja5nn5xboz1odU5/gIVBxuJyY37Qf0Z7EtaJ3PvaVi3SwaCT962emBHoioYIT03H7Ss9kLRK37p9bxF+z45l2pBg8YVFIi0tWEMIf1MTAN+HxomMuFzGSAwBPntnajG6j7bWiPcBa0/3WQSEgBQXgJdSd6r2AjbLWXhJ6AJFfC0MV9VC5CuURH+Wskb7JPLsxQtqdAU8ODJZJMsC9/iDLTkKutRPsixzT9nCWU3n4DQVB36hc7+upt7rxv9LufDWDtJKPyxki4uxbq2oZgcPpTzdXbDFguX5Nn0tuDx/M7NcmGjlunay1CXjQOOPXvbGvUM5Dalweh1Kb/ISyTgyI5zeksADFxLiNLOqxT5ClerKYK63oiw96SxHGf83VAKJ/HCw5NawF3FZ4+87BWIRy/ALu3SsIPdpG1XWwjhP8d7Ek1UDzSp9E9hlfpu+1jH4ol/sWXhllZ/7piXxMNqWPq+LTRGrFxgwtT00LUA3t/tvQ32KmTrcETOHztsY2Z7ooYpZR76Vh/JzARsC6jyT3TQOo/kN+ta5J5S4FHb2cu8d9MFGi3RmyX/u3x10WsShLIvp1vIq+ZCXu7lqvhsBB7oMkGq/psqpfYb/iuCPetb0CIORpN8roLkse3hNxVwHUciYCmnDXt1oHoBw8XxcdSSBv9nZqX+6VGiK3kUVSbq9F3ybp9q/p4bq1PbdR+LePFkA9HBefI48zEXyRT9SJnere7AuJ5sIc6WxE6fdA75ElrrSGKfRk0YCjkbuiWoGB6ItRv2d6KgfiU/WUN48g1mPDrGy8bd0zvRhpUDk+wpXx2047vYEfBkci76StOe10exxIH5ELSGl8R/ViDU5Oy0WZi8/pwhATrn9GYkK2RszBz6pjL/odXVQtuK5rFhUITtlRyNz9sSYmizfADrAx4WwcQYrM0vSSD2VcmyVaEBndahVtsOYVmT3QWDcBctL6EA0OkBPuZ0V5uW++yr7uaSjwejkod3Mc0F3hrEwdXqq0nlda9uBxUNa7iU9o/52pFcWHnXhWvZb1QmCLDF0E3wkuPhOfkxHHgZWAxuFpUbxaGB91yUwGklIq9/HqKnAwYO2H+fnZ/LTRTgFqkpvKlaAG4Aw5IjGCVTt5btdozO0bSQoHfTb7GPgAKT39yrhOGT0QO4Al8v8UoqUFytbQw7elugwvzoXKht2AGK+aBdHfDZV/fsdKjfF9rGpPrNe4QpZjy3X6D76mUUY8st9RzoMKdl+MfYmgc+p66/kEm7Nk0ma2jHpksAjMI+I3nDIQL7pOxJ16LYF8IKgSffxKGN8ZU/CSB1zr79uuN9xNvaviikZxo4KRAT2mCbfTjn6iTe1WR2pJn6GdkplNZ0JEpiNNTzXpa7WNeyc081I+80jGWLlz9kc4l5nNifk8CrfxHS51lQoJ8q8JupDZpnSjmzZUfskvPP/VwCs21glMwOQUeoex42RDEsm7xhC9sZtZs0TqJo7LLWjwYEW81iGQFW1JhX1Nr6Oj+S8Jb2DlM+RZHhbEd1xG1Hd+UV9MX53+I9+Dijs7Ecx0o7Pz1pEIlYvbRAUgmzPkU3tIN6a+Wn9Vvv1mewYjLExLN2L0lBu5dn/lPePN63Kr6wbEaonXsNPf9cZXtqJ4MDI809xojYibloRK6ssJ5Os4bFwuItf/6eUvnTqCBLMn9KauJMraEP3pOwRN4fJvaBOwtwIPuk0GZoWtpUwvqvFQBHWHq5LUlwgiwU5FoQQZysbcsQXZ7Rpt/YcgHdoNKy8/L077wgX8YFeAjrvhcxZDFsezzzUT9PwJNJ+/mGXH+LO35Rs4I9fSDb/j76dtnt0XAoP0pNV58Bi6drOkhJADZeArW1KBm7gcOfZwa2MYEVdgC7hOaMOVZ6iZAW5cycTovJHqhYWUd6sQVgNFpmHbTEuB2V+u2U+P8BqmxiKU/KB6/GeiZn8J24c9tUFFGzEh0BAOlI0nkZkIi+nb4K6xJXmbdygv83n39NURgDVKoD0muZ+xzcdf+bhdZ+Uj/+A1BSi1XWcmPFtZ5isygeh+wAYjEw9t6EZflIbsiRwlRER8OF/6kYBBbMu5Oi8PJdCntbt6nbR1+19pVOhwTtFzxo5mbcT/9fh+7CzqZ7iH2oQ8fawZGSg/9nKV7I1+E0gEGN4daqhTVE1lsEvT6idUPQaTcWbb4gP+Vt/RIugCP1QWZv2sAEGPKviVCbC+oG/Sbh8T2Izbh4AwH1oAbH37Z7I3Tf/EbVjBqUAk6mVRgzDQs/AfzP3u17OxYTfcV74w+Ij7NTAQLkjRdVBEC0YWGlWk089qJvSy+pdW4VZMydrrXwQQBAibOv8dCG1Y9+VCQr+LZrPOUKkNSNE+NTl+O3gB4HJ5fqMfgAu1qXXllf1s+Cc4ZWSRXID7Hy12tepcrVM0Zo30mZRCXmm02CK5SeRzVPCESJwyLm6d5iSv+8QjL2XcmS3A9cnvv87J3A0AiYgtPUk80+l1fj5OgyOVRX0JuF4WObKI0Cq6ZXE1SOwn9Zeqc8G9bKvkCi3ahciHNl70GXCymYdd1mcyq44D4sU+Tp6tbWnfZ3i3BMU4RPH2YWMF0vFC1/MBjSL8Zh3cHG5u4f+1ewwIVkRGpLwurfbvEJhwbO8zFAgMzeAg9sspalnYnq64H04ic1Qh2Hj+Q5ZwyNb2vN7tFCg7qLNSQdvWXi+6CO6f4QB5aCnNWjA6xX55KPcX5irUa4z5gGTLm8lK48LzP4/BnZaiGzY4JH4Vz6z8kTC+QEM9LUtca6ccBMCKc+5yf8wga8DWjo40sTWolydZiPCTLrnIty8Ge5o+W6cbS/lDtP2N4QgBqZp1HCsgYSMi0n+rNHytprn8sd49Wl8H9PuLCUNSe1okFIKX13uu83UiQsEX531K4TZ4sIvBEP6KjT65flsm5bqKr8rNHFVhZpbLO24VhPJjZJ8/ezR18OIY5SDfqDj9ZmdwaHEW+/lhHkoBTyyZgQkmu+iRSsKbokl30rnCwijuaqBmRFf+wHFPauPMw7QneZOFxN2MGOmfQo8mQ1eic893O4um2WlXMYAelrZdjOiJHImWflRA8sHc2DZkKt4L0eVFntmHld0TNGiW4/NgkTIVtn88wblwiZZENL6WtVMIZ059GrsDUURToMpUazWP6w6HlWuLO5cHZFvU/YOSKochLMg2iane/MN07JYSwhieMpUNzrYpETAo4qbDbM8U5kYz+1pcdFjHWEBSsfochC7iyEwzNbW4Iz3yERAcYBYZ6+b61LFQAsuo504tutJV1zczCRB6zNwPDa5h4MQt2d4mh1KMcv5uQqyCieDgBN/VG0ULETeKysRrIeJDVI8/QuDQDlzljEtZab5+dY7HPOTQbEOHzz/LQMaDCwvVaKQl3GXAiS0SFnc1XFZ6bMdchhMw6ngx2Sd7lqiUPheu5XZxSVFYTFaoS3nslWl93/2GCcN4bgAdCnieG08En26AipjpHQz089QCX6mY2Fikm+V5WaeLTdupAWvU1B0dEWLDBjzbKAoeI+kIHkYg6AFSYGgr1cM0qh2jLO2UBvioNVMfJe4NEgK2O7lmixfnsuvyJ4ZAvv2EYwGmehT1E8j2zyeq1ys6vSCl1ceK35G3Gs4fXhXMBL9Daowg0pqSMTYpEzr90Ibx+lLAXPLSyAP+Z/73U0eMyEQKLg+8LgC9w1leWRuHJMMXfxOOff5/gImAOmQah5L+iPXEodz2NtXwMd95YCizx4IMAemuL+YSvsK/5AtenFfsv+C6GWsCylovQp2TCXoAY6JAdKMcyfwEv/06N2nQ7cFi8cnbHeGNTKsTVUntsZCwgJLrDWaIa9dq/ZPyd9brGtce78uKP+kXGzw6wk9VhWpL3MOr45scL7cQK5f5Vf5F7ksioldC1wx1qXDj8WelhlhAhumuuTBZUSL2gAOTJ1MylMZB+FuRglBpwNkphHY8IE1/0zXC5MJGSw4my6A+92wUR+VTnBlTleaZ5pu2r7z/1agmfOhp+CbXetx3sklTHCUFjdmFZgnPivY8aotTO8miuL+4IFGDq6o3S0AlRL1o0S723jfR7TWq5cpGM2Mz/R0FWrIG3MZQxj5FyoDLlL47FgIdtvybK6/qDkh6lnqvpISlVHQ5ZX6O4T7mSmeHmRzKptlt0wTAGesVzLUa87TFAeELl4MyFt61sU7Xbz3xpY/PSG8yBmvIldFwdZoQz6CENL8JbCmHTkh3gsp/qaZMcCu/lGwuHq1utlQGXYioXD5n+2jFD6ERdY+7QOW2dtX2BqkJuZFd3YyPoFAlWI/45tFPAN9wqMopYDjGCxjv1CerBmHtjZ+7k/WOiWVfwI3uzJOKwLCmlnzsGcKBPfToDqAaf8Av3X4eZlxr2jKaCP6XAcF8R2InfGEh1mwCa6wMANGcZk4medfQpSE9dr7vIB2FVjuMDTwq4FYEnR870ta/MSAEDvuMXk0/Yym1ps1V+7DgevnalxmqlW8HqTh76+yubL/0yYS3uyT1a6GK3gXImfyjCWSJYP0ab+x0rtZlAQdLjQkLlZRhjQusODSD0oSTCHxKXfWGOxLJtyvE8lpkTDd4nNYBRrIlfiFS++QQMvpL4HdPI8QY63ojPVFW/mqPCmowfe+j5KJ51biRWhGmaSA+1j/rghDzBMThbAWFDr/izmaWiq2a9bwB4stLrhMnr+j6p8CaYYhgXVzbtWkiGuf/dF1iPG4MAx+nK2Oh0+/Q3Q7Bo/6r7lzUS+XhnlI//sdlJjMhGuDvqSQ09NHjaTaV18FetUnjytyhsXhJpYK9GXp3khPdposqhRlXhGx6SH1YALH+km1IqSymWHI3U7lq7MtDZ5z7GVOltAB5XK+mPFIofymCAfWTt4DMJvAosd6nNdBwKh6YMuqX7pOOY1wiSOFie0FA8eCjuvlUM2u2ZWNOn8bnvJE/2xnB/S3zHTeAMApFzqyUpVyin7h3+ehsJGQWGj3pYdfoKUFdR5E0FiDjNWZHFTLVgyiSdZdRtcQZDa3i8ZpPazLDuMoUmQ0O0M//4dVuRy4woCG3bsF0XRGFWPX/4hIZCNVO1Fi5xraHHhsO8LvylOu3f2JR46Jt5Nbrht3N2dqtnz1j5WnnnEs0zQo8bsXD0nAyhp58iCX3A72QiCc20Z7wtoFEFZdlbk2imh++OroNUnN1PbC5N8ipjpUcmlGP6dt16w1hcopkA5ocUBzNrARWWDEd15MiFlAdU/YVviWm42FZTDJTUvQNkVyeetRl4hctbkggITiYz4X1ihbPcNehewo68Za2QKmGd0RvcIXdXaY+J/5N2G2cv4d5HvE4NIWgsHTkevGVmZDTsVPfGK2Ur+Fyv8fJuuQacTCzz9qUHboPRZT34KEDS7jX4cPRbzDNBQZyYmlcgQylhXgN5FITAs1HkhVJY1zQMr+1jw2kvgykLI+3HiAaL0rJQ+Y3p9NywLinAstIhJyvYhLjJtzb4LT9MU99HTzUcBffxLkoNdX9hRgWJpChFhkkENllLv8rBmahVOh+dwB1Vpryd7O25pBLaimLdxrOZ+snLyCxkAasDC+0A1q3XfiI/mJpSGlG3Nf2jLV8WgX9rQunmcUec9uFZS+jIioeM4hsrsaeCc0i9UHcXnxzSzvNvFH/BqaS6Z0EsV6/P2msAnlXWM/dcvxuNiCVkzv/eiEYReWOWDy7654r07MHM9lWBVHzTgJIZmXET9bmrR0aCETW5Nc8zj27Wahj0e80Hnk+D25aJ88wO8DKaxBefOqYIKuMdkMPX575sh8oyUdoaB3YXus/vmUnk/hAUDV33nobF/RmdXYk896kjtuTE75iG+fBgW+Rdps1FHFTLSp3EICJc8Z/8JCLm+O/rp0vGLdh11LjxgScBPGM4HrZreqrm8MifanyNGfQltGUnujhDNzDx2q+Hle2De7MUkwlTDtwjBrbNEzXbParUO5zm1zRpST2Pzw6k2O0U2+qFWteO8EvKNi4gcDTvm2sgZ895vpXyl2Rj1fcFBGwD22wPq9Z12eExdz03UytgRMsAQDm8dJ8/qfYl9tZ4Id6MsAmTcybkj9U8rvVorG46uLlMQjtMofqVe0NpaYqPB/CkjmFu4H+QrzwpkwTMvK+BNz0+9xT8otTv5bQLeaPF7UXyTO+AIInRU8HiI8lyBAdzTalL99EHu5T8dKFb7URtHRFfyojMeDrZr9vmCG8JFtJ6fGDx4BosSAj0hB56kPYvzk7W92WCogFnwcykEblit7sILbd/GAPXAPZoglUDEJDbSrdl4b4wnRjoMcdEyZI/xjsBJl5QNO+qJZcBLSRsAWhyOZAkczYGHYOKAt+EX5/RrsgIjhtwE6VQfmILc727JDrxTof5W44Cg1qKd+PqH+vGMKn8JVT/o+7zp3kEUGxDOeIBI770W5XIR3lJ4+fGe755hyHvpyVAPu3SaEoHsDODN1NxvPYgiifbl1xrqNSTpacw9YjNqtn1/4ciWN+K4r18sQZcg+cGmAMm1rYhtq3gBUJclUXFCTzZxcliA1W61ao0TN3ag+gqt7tiJEesMjUl6KhZ7pxQO9K8qb4MjSmPz6OOPqbwzNXM3Cvr5+UfOvS79OJMElk0Y1euFpNmexRzU/1SyLjYVBj8Yh61jt3fLsXTkMk4yXCYVpbazrYEZ+LgJ1wNr6Vmkml16zhI/kYLyA8D5fbomXEV5GBWyIFFIa90rKigW1S/4g2h6F5y2TAgn0bZ1sdwPAOx1FL7honeA7+EndgImwRUBSzjrkhlmUKVUoRkAgETHAsfLJtipF9BQtcjXinIPiQ2AQCJOTlKiXl8cC30Rq1Gvi9T8GWNigVmvytqRnOE6iaXqOl43A2s0FgJXmYv8rrTBrJt1cOhtEm9CNMbbVQ786OXGTw/khUwuSI02TU10oP49nnJyNWG5Tz2UAy5514A2Mmv9uzyljxSNwUhksQfvcmBYI/8XZdkkGTB7hO4cllQ2PB+iciSNCv6jwT0kCLLF1bRxtddXbcyK34rTmQfgHfHjd08UcuNP7d8ABLhgK4MpJdV1SLTc7jiockTphNXR1iRM9XSME5hqkhQAX6ywq+fz1IOH2vr5EaaFNQaF0g57aqZq/HZLEj2Kfk5d/fxCCjs0aApINGKiNOtKEp1ZtBcrKAv2MSjklWOY7HMDl2qn/cdGh0+CTAfvu0LB7dXbVXxvy1LC8O2TA4vRNgI88nGPPXM/JNpqQETo/Lp9JjQjsLaBtXdXu4YwAECMl41vAt6m5ipEf3XWq+JkKFd+ETk0S5PLbxdJ0Rc1A6M+wsJRVZMya7LqaUy2Hp7PF7rEDfOoUIjyRMhq9N4/F8EX/NiF2B6+JjwEq+KBb9O92+681RBIwQ0vlySJjnb7ClMbaLcQGS+zLvBduysYi+xLnjImiEHcXmtTz08rru3B+e28dEtYFytly/ZMv3P8sQFHe5nA99RYap6QcM2M2bNHdu0DVELePWM26mNk8XohI8qdw5rZCtiVxdI8eIyuu5LZD+GOb93jxQCAgMZuCDkJAAF1Q1PQ+sEtY8X3Ap+ropK3RDZVblyYUBgL7E0uvWG54fguW3BbfE3+rd1dkt4PE5+A5fqtH1TzsczNO6xh8kGlFfJXTINEvbSUR/U/Bc6QM05n0q9uWjeIvAwbAoXdrFDU+HeehB+OXuYrrSn82orkdvithAsx+86y6MZYBU7JsrJhb1R5AOH+n1Gm2aBJuOfBWSeq6s3qflVcmQjBMVNmwdzB5r6uGQS7ymETMikUu1nWuy+uwEEZ7rsvEZTvQz5nsD/Geip4eAYSEf6CyrUTxfwmGwyCWIgV6MrCc5l1VYIorR7o3cIWNf+8YvDUxmYpPfbRnYQVxcQ6LdkAOLw+wIXlPUUKhkKPUL/NI5qw2CIQmtYQJ48QHRceJTtQ8s6ZWc9PwvtMsbVU7J2dpBQqY/LS9w/65pORkWoxEA00u7yZKgJFhfV2tilTcYQ7SuPpMrdu8EksFNdZT9pW5gXbyIN770B5OCkOzII+tw/wkbSDQXyzosPNxubmbsH6sSb+vtNQjxquVkTR0nzoc9Npej/GygRjaN53g0o4NKbKQrFtv71NH9xj77Zv9810S9+aTi+Kne3/lenjJzICAT1jlZiQKpFqUv22Z+NiMWwFD2RBYB0uLGkTVerEs/3F2POLXP/BAO3fye+RqB6uhd5BdHlFCiRJBpmHZskp5rED1ArwSxflAEziN4rnZIHbZ+oaP4hs+18mc84kfJ3D4Ln0oEHa4+PvmBpEKUlNQY7ACIdjy5K+M68EorR0eHioExpLoz+IAITg+gFViPcZtPYC2sIQthOjV2bySMd6fR+QbMCyfCcV2NWKHnXTyKyProGeQhGZmvGEGsEwDWIU4g6vPMdWcQI29IuZjyr8DSa6RvK+PX2L6gHFn3bs3Mjfr+2bjbZEj59TFEYJNv1+GSaLZ32+Fwp3YQ+zMTeaOTJG8vMrBvLSuLqxrdSge4AN7+FmL2i2vj9CI0IzRY+bjZauEre89QmFsNDmAGH4/wP9nO0DMyszZ6O83JrntNyxRw/mpbHtUaJ//3TczxVCZssXhOxdrGBm3Ow2AJ7eElYyTI+2oN6ljTijMa+YQMfPhM567c9tgTnYjn6hNpkVgeVUC/G+tSiVFl//IaUmDuSXAfA7YMaVqbGz6S0HGmd6/RjyX9bgshBj/Q6hdn0T5NHpNpqzxdxWKneuGJCFr99AMbYRkcp6p1dI+3gSedefot6OQq3WUEc8DeUdAKbcMjQPNVhi1dqWfygSh1Cu9iLPlw5ZuBcwnsDH8Q8KH2uCz473TebgAZrnrZfKkCin/knoTF5H9fmZmDgxKGr8pKkB7/LI/8wtFN9R9kpb97lVOxVvlNyB18HfbflatiQ73LtATGQsRz2YxaNQi8Ko8DAw+yjSjSOTQsZcaxWRjUubLrt+h6ou2xrWJ35v8yIs5BBFY1+dddI5ZcI1Yann1kfCAubHI1RNrG7TXDlOIIFWncBGhH3Z54T1n7Ky0964WeBC1JkxcLLDayxPCv2Kw/iiTDGxdHVrDYpfvacwEb/KeX9ksVONYSEDa7xgZwpOamiYXvfzv3mJWWjj2Booyiqsr9hm2FDFFCdKGHgELr9OPr6wjB38n5aN4KVHEQ0X5lVJ5vNWxHnMHd/0eFVu9YZF2MujmztGbMaKJQVPFCj5hirtxq6lia6gx/rRz35U7IUmgd4JK6zHK+C+ZxdWHSN/nrBCMjW3lnauGXcSEswUDKjP9MfaIr4ZnZAOYJ00VIhtNgU1TCcLKguRmfYIgVm03L+lV/OxYZz1E5SHV9eft+idbHkZCdfkyRx5lo8FPBqfnhWNnvkOg089UIHJ6fw2jT1pmJ/TM64rWrx0Q0BfC4/AobTFYQSM5cC3wOoqO49iCqI3zCynWKXK+I3rXXmlmHRVq9exhblojrjGGk4ugbXzKQn+nP7TkrpZZYOf4+U+Mq95LmlALiUbq6F5S+371LnkMaEcS9hZtmrc8ib27FcLxqW8UEJqku3dl+L1BcYr0eUgRA+TjB5+0k4nr2v8HS1r5acB3ap6qFqQrawvO0ICmOgb5+ifStkNH6EYB0UCKl9TMgtHH8dk4PegN3iHmvDU4PN0EmhPcIbVWUTw3lGgrbWW0fqSeQF5Qdtlfv864MdVTECm5OgRriY6DE8L42q99eEcR+cH23jssJIuYbzOspC/Zvzmmhz6VdwFzNK57YW5sOQ/hb1JRhpqo8DXCrBzcWqMAXVDw9Vtq3kPuEqQ7U1bi0wLKu9HhCM3N42RFmvXQbZpmBBLy84wHFFCCvjtAdIbPLofsI8mexdy5HJAmcSa7jYJmmFg/F33uBjCY3mIzQ/AR2e4atHXim2IhC5piEMMc2xrRwAHSk/lnx70Q7zdDhAgj4NZVKCFskEHwwkUzdAbIyr39ofe4DhiBmuJPnSTw2rM7vBd9rmIxFjjNiWP7MVzSK6O2jgaLV8BlZ8Dfk0omPUN7kV/Qzvx2vfAXW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96240" y="978988"/>
            <a:ext cx="8821102" cy="5488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79637" y="2362200"/>
            <a:ext cx="2555508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en-US" sz="1200" dirty="0" smtClean="0">
                <a:latin typeface="+mj-lt"/>
              </a:rPr>
              <a:t>$35.5M net salary reduction</a:t>
            </a:r>
          </a:p>
          <a:p>
            <a:pPr marL="342900" indent="-342900" algn="ctr"/>
            <a:r>
              <a:rPr lang="en-US" sz="1200" dirty="0" smtClean="0">
                <a:latin typeface="+mj-lt"/>
              </a:rPr>
              <a:t>($50.7M including cash fringe)</a:t>
            </a:r>
          </a:p>
          <a:p>
            <a:pPr marL="342900" indent="-342900" algn="ctr"/>
            <a:r>
              <a:rPr lang="en-US" sz="1200" dirty="0" smtClean="0">
                <a:latin typeface="+mj-lt"/>
              </a:rPr>
              <a:t>7/1/16 – 6/30/17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989148"/>
            <a:ext cx="1787821" cy="276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20" tIns="45711" rIns="91420" bIns="45711" rtlCol="0">
            <a:spAutoFit/>
          </a:bodyPr>
          <a:lstStyle/>
          <a:p>
            <a:r>
              <a:rPr lang="en-US" sz="1200" dirty="0" smtClean="0"/>
              <a:t>Annual value:  $51M</a:t>
            </a:r>
            <a:endParaRPr lang="en-US" sz="120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81000" y="403739"/>
            <a:ext cx="7309716" cy="228600"/>
          </a:xfrm>
        </p:spPr>
        <p:txBody>
          <a:bodyPr/>
          <a:lstStyle/>
          <a:p>
            <a:r>
              <a:rPr lang="en-US" sz="1150" dirty="0">
                <a:solidFill>
                  <a:srgbClr val="002060"/>
                </a:solidFill>
              </a:rPr>
              <a:t>Human Resources </a:t>
            </a:r>
            <a:r>
              <a:rPr lang="en-US" sz="1150" dirty="0" smtClean="0">
                <a:solidFill>
                  <a:srgbClr val="002060"/>
                </a:solidFill>
              </a:rPr>
              <a:t>Workforce &amp; Strategy Update – Payroll Reduction Program</a:t>
            </a:r>
            <a:endParaRPr lang="en-US" sz="11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8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81000" y="304800"/>
            <a:ext cx="7309716" cy="228600"/>
          </a:xfrm>
        </p:spPr>
        <p:txBody>
          <a:bodyPr/>
          <a:lstStyle/>
          <a:p>
            <a:r>
              <a:rPr lang="en-US" b="0" dirty="0">
                <a:solidFill>
                  <a:srgbClr val="101A76"/>
                </a:solidFill>
              </a:rPr>
              <a:t>Human Resources Workforce &amp; Strategy Update</a:t>
            </a:r>
            <a:endParaRPr lang="en-US" dirty="0">
              <a:solidFill>
                <a:srgbClr val="101A7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8137"/>
            <a:ext cx="533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+mj-lt"/>
            </a:endParaRPr>
          </a:p>
          <a:p>
            <a:pPr algn="ctr"/>
            <a:r>
              <a:rPr lang="en-US" sz="2800" b="1" dirty="0">
                <a:latin typeface="+mj-lt"/>
              </a:rPr>
              <a:t>Time to Hire</a:t>
            </a:r>
          </a:p>
          <a:p>
            <a:pPr algn="ctr"/>
            <a:r>
              <a:rPr lang="en-US" sz="2800" b="1" dirty="0" smtClean="0">
                <a:latin typeface="+mj-lt"/>
              </a:rPr>
              <a:t>&amp; </a:t>
            </a:r>
          </a:p>
          <a:p>
            <a:pPr algn="ctr"/>
            <a:r>
              <a:rPr lang="en-US" sz="2800" b="1" dirty="0" smtClean="0">
                <a:latin typeface="+mj-lt"/>
              </a:rPr>
              <a:t>Critical Hires</a:t>
            </a:r>
            <a:endParaRPr lang="en-US" sz="2800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63221"/>
            <a:ext cx="3657600" cy="27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95600" y="5805104"/>
            <a:ext cx="373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100" b="1" u="sng" dirty="0" smtClean="0">
                <a:latin typeface="+mj-lt"/>
              </a:rPr>
              <a:t>Average # of Days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0410" y="1763287"/>
            <a:ext cx="243821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Q2 – CY 2017 Executive 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Summary </a:t>
            </a:r>
            <a:endParaRPr lang="en-US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Date Range: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04/01/2017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06/30/2017 </a:t>
            </a:r>
          </a:p>
          <a:p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Total 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Hires: </a:t>
            </a:r>
            <a:r>
              <a:rPr lang="en-US" sz="16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43</a:t>
            </a:r>
          </a:p>
          <a:p>
            <a:endParaRPr lang="en-US" sz="1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Average time to hire: </a:t>
            </a:r>
            <a:r>
              <a:rPr lang="en-US" sz="16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63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days</a:t>
            </a:r>
          </a:p>
          <a:p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Note:  </a:t>
            </a:r>
            <a:r>
              <a:rPr lang="en-US" sz="1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the purposes of this report, time to hire is defined as the date of job posting to the </a:t>
            </a:r>
            <a:r>
              <a:rPr lang="en-US" sz="1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offer  </a:t>
            </a:r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date. </a:t>
            </a:r>
            <a:endParaRPr lang="en-US" sz="11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81000" y="841312"/>
            <a:ext cx="8731883" cy="65473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Time-to-Hire </a:t>
            </a:r>
            <a:r>
              <a:rPr lang="en-US" sz="2400" b="1" i="1" dirty="0" smtClean="0">
                <a:solidFill>
                  <a:srgbClr val="002060"/>
                </a:solidFill>
              </a:rPr>
              <a:t>(# of Positions Filled to Open Job Reqs)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381000" y="304800"/>
            <a:ext cx="7309716" cy="22860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2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914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2620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16002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0" kern="0" dirty="0" smtClean="0">
                <a:solidFill>
                  <a:srgbClr val="101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 Workforce &amp; Strategy Update – Time to Hire</a:t>
            </a:r>
            <a:endParaRPr lang="en-US" sz="1100" kern="0" dirty="0">
              <a:solidFill>
                <a:srgbClr val="101A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356378"/>
              </p:ext>
            </p:extLst>
          </p:nvPr>
        </p:nvGraphicFramePr>
        <p:xfrm>
          <a:off x="2331784" y="1992627"/>
          <a:ext cx="5562600" cy="3530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Rectangle 22"/>
          <p:cNvSpPr/>
          <p:nvPr/>
        </p:nvSpPr>
        <p:spPr>
          <a:xfrm>
            <a:off x="6302445" y="2144245"/>
            <a:ext cx="98355" cy="31642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Box 2"/>
          <p:cNvSpPr txBox="1"/>
          <p:nvPr/>
        </p:nvSpPr>
        <p:spPr>
          <a:xfrm>
            <a:off x="8126856" y="2438400"/>
            <a:ext cx="986027" cy="202989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Time-to-Hire</a:t>
            </a:r>
          </a:p>
          <a:p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Goal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(90)</a:t>
            </a:r>
          </a:p>
          <a:p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>
                <a:latin typeface="Arial" pitchFamily="34" charset="0"/>
                <a:cs typeface="Arial" pitchFamily="34" charset="0"/>
              </a:rPr>
              <a:t>Actual Average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(63)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8309" y="2144246"/>
            <a:ext cx="134793" cy="3164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8207" y="3099566"/>
            <a:ext cx="109738" cy="4816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2481" y="3883560"/>
            <a:ext cx="109738" cy="4816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32371" y="2504052"/>
            <a:ext cx="249958" cy="1219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1400" y="1600200"/>
            <a:ext cx="388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100" b="1" dirty="0" smtClean="0"/>
              <a:t>Q2 – CY 2017 Time to Hire By Hiring Method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2670" y="6294751"/>
            <a:ext cx="2029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 Internal MBTA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8139" y="3124935"/>
            <a:ext cx="383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800" b="1" dirty="0" smtClean="0">
                <a:solidFill>
                  <a:schemeClr val="bg1"/>
                </a:solidFill>
                <a:latin typeface="+mj-lt"/>
              </a:rPr>
              <a:t>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31970" y="2349573"/>
            <a:ext cx="383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800" b="1" dirty="0">
                <a:solidFill>
                  <a:schemeClr val="bg1"/>
                </a:solidFill>
                <a:latin typeface="+mj-lt"/>
              </a:rPr>
              <a:t>5</a:t>
            </a:r>
            <a:endParaRPr lang="en-US" sz="8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9254" y="3939055"/>
            <a:ext cx="383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800" b="1" dirty="0" smtClean="0">
                <a:solidFill>
                  <a:schemeClr val="bg1"/>
                </a:solidFill>
                <a:latin typeface="+mj-lt"/>
              </a:rPr>
              <a:t>13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13859" y="4724400"/>
            <a:ext cx="383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800" b="1" dirty="0">
                <a:solidFill>
                  <a:schemeClr val="bg1"/>
                </a:solidFill>
                <a:latin typeface="+mj-lt"/>
              </a:rPr>
              <a:t>6</a:t>
            </a:r>
            <a:endParaRPr lang="en-US" sz="800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8494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1397" y="1617921"/>
            <a:ext cx="283712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Q2 – CY 2017</a:t>
            </a:r>
          </a:p>
          <a:p>
            <a:r>
              <a:rPr lang="en-US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Executive </a:t>
            </a:r>
          </a:p>
          <a:p>
            <a:r>
              <a:rPr lang="en-US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Summary </a:t>
            </a:r>
            <a:endParaRPr lang="en-US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Date Range: </a:t>
            </a:r>
            <a:endParaRPr lang="en-US" sz="16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04/01/2017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endParaRPr lang="en-US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06/30/2017 </a:t>
            </a:r>
          </a:p>
          <a:p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Total Hires: </a:t>
            </a:r>
            <a:r>
              <a:rPr lang="en-US" sz="16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endParaRPr lang="en-US" sz="16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Average 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time to </a:t>
            </a:r>
            <a:endParaRPr lang="en-US" sz="16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hire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44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days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85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850" i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en-US" sz="850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85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850" i="1" dirty="0">
                <a:ea typeface="Calibri" panose="020F0502020204030204" pitchFamily="34" charset="0"/>
                <a:cs typeface="Times New Roman" panose="02020603050405020304" pitchFamily="18" charset="0"/>
              </a:rPr>
              <a:t>the purposes of this report, time to hire </a:t>
            </a:r>
            <a:r>
              <a:rPr lang="en-US" sz="85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 Lottery is </a:t>
            </a:r>
            <a:r>
              <a:rPr lang="en-US" sz="850" i="1" dirty="0">
                <a:ea typeface="Calibri" panose="020F0502020204030204" pitchFamily="34" charset="0"/>
                <a:cs typeface="Times New Roman" panose="02020603050405020304" pitchFamily="18" charset="0"/>
              </a:rPr>
              <a:t>defined as the </a:t>
            </a:r>
            <a:r>
              <a:rPr lang="en-US" sz="85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interview date to the job offer date</a:t>
            </a:r>
          </a:p>
          <a:p>
            <a:endParaRPr lang="en-US" sz="85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85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 T-Police, time to hire is defined as the date offering candidates to start the process to the job offer date. </a:t>
            </a:r>
          </a:p>
          <a:p>
            <a:endParaRPr lang="en-US" sz="85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85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 Streetcar, it is defined as the date the need arose for Operations to hire date (of already hire-ready candidates)</a:t>
            </a:r>
            <a:endParaRPr lang="en-US" sz="85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1396" y="821837"/>
            <a:ext cx="8122193" cy="52241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Time-to-Hire / Program Hiring </a:t>
            </a:r>
            <a:r>
              <a:rPr lang="en-US" sz="2400" b="1" i="1" dirty="0" smtClean="0">
                <a:solidFill>
                  <a:srgbClr val="002060"/>
                </a:solidFill>
              </a:rPr>
              <a:t>(Lottery and </a:t>
            </a:r>
            <a:r>
              <a:rPr lang="en-US" sz="2400" i="1" dirty="0" smtClean="0">
                <a:solidFill>
                  <a:srgbClr val="002060"/>
                </a:solidFill>
              </a:rPr>
              <a:t>T </a:t>
            </a:r>
            <a:r>
              <a:rPr lang="en-US" sz="2400" b="1" i="1" dirty="0" smtClean="0">
                <a:solidFill>
                  <a:srgbClr val="002060"/>
                </a:solidFill>
              </a:rPr>
              <a:t>Police)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381000" y="304800"/>
            <a:ext cx="7309716" cy="22860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2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914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2620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16002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0" kern="0" dirty="0" smtClean="0">
                <a:solidFill>
                  <a:srgbClr val="101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 Workforce &amp; Strategy Update – Time to Hire</a:t>
            </a:r>
            <a:endParaRPr lang="en-US" sz="1100" kern="0" dirty="0">
              <a:solidFill>
                <a:srgbClr val="101A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4008" y="2219545"/>
            <a:ext cx="249958" cy="121931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2047336" y="1886252"/>
          <a:ext cx="5602372" cy="3142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8553" y="2603011"/>
            <a:ext cx="109738" cy="481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5832" y="3400258"/>
            <a:ext cx="109738" cy="4816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81400" y="1600200"/>
            <a:ext cx="388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100" b="1" dirty="0" smtClean="0"/>
              <a:t>Q2 – CY 2017 Time to Hire By Hiring Method</a:t>
            </a:r>
          </a:p>
        </p:txBody>
      </p:sp>
      <p:sp>
        <p:nvSpPr>
          <p:cNvPr id="5" name="Rectangle 4"/>
          <p:cNvSpPr/>
          <p:nvPr/>
        </p:nvSpPr>
        <p:spPr>
          <a:xfrm>
            <a:off x="8032591" y="2154711"/>
            <a:ext cx="990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Time-to-Hire</a:t>
            </a:r>
          </a:p>
          <a:p>
            <a:pPr lvl="0"/>
            <a:endParaRPr lang="en-US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1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Goal </a:t>
            </a:r>
            <a:r>
              <a:rPr lang="en-US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(90)</a:t>
            </a:r>
          </a:p>
          <a:p>
            <a:pPr lvl="0"/>
            <a:endParaRPr lang="en-US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1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Actual </a:t>
            </a:r>
          </a:p>
          <a:p>
            <a:pPr lvl="0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Average (44)</a:t>
            </a:r>
            <a:endParaRPr lang="en-US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5858" y="5407838"/>
            <a:ext cx="16433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/>
            <a:r>
              <a:rPr lang="en-US" sz="1100" b="1" u="sng" dirty="0">
                <a:solidFill>
                  <a:srgbClr val="000000"/>
                </a:solidFill>
              </a:rPr>
              <a:t>Average # of Days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08721" y="1886251"/>
            <a:ext cx="135079" cy="283814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410201" y="1894636"/>
            <a:ext cx="76200" cy="28297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2670" y="6294751"/>
            <a:ext cx="2029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 Internal MBTA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5858" y="2280510"/>
            <a:ext cx="383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800" b="1" dirty="0" smtClean="0">
                <a:solidFill>
                  <a:schemeClr val="bg1"/>
                </a:solidFill>
                <a:latin typeface="+mj-lt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31970" y="3180727"/>
            <a:ext cx="383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800" b="1" dirty="0" smtClean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64780" y="4114801"/>
            <a:ext cx="4196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800" b="1" dirty="0" smtClean="0">
                <a:solidFill>
                  <a:schemeClr val="bg1"/>
                </a:solidFill>
                <a:latin typeface="+mj-lt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744783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160" y="791849"/>
            <a:ext cx="7751762" cy="457200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Time-to-Hire (CY2016 vs CY2017)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381000" y="304800"/>
            <a:ext cx="7309716" cy="22860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2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914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2620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16002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0" kern="0" dirty="0" smtClean="0">
                <a:solidFill>
                  <a:srgbClr val="101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 Workforce &amp; Strategy Update – Time to Hire</a:t>
            </a:r>
            <a:endParaRPr lang="en-US" sz="1100" kern="0" dirty="0">
              <a:solidFill>
                <a:srgbClr val="101A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670" y="6294751"/>
            <a:ext cx="2029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 Internal MBTA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243" y="2286000"/>
            <a:ext cx="45663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286000"/>
            <a:ext cx="420660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83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84" y="758849"/>
            <a:ext cx="7751547" cy="466344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Hires Highlights – CY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2017 YTD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2684" y="272518"/>
            <a:ext cx="7309716" cy="228600"/>
          </a:xfrm>
        </p:spPr>
        <p:txBody>
          <a:bodyPr/>
          <a:lstStyle/>
          <a:p>
            <a:r>
              <a:rPr lang="en-US" b="0" dirty="0">
                <a:solidFill>
                  <a:srgbClr val="002060"/>
                </a:solidFill>
              </a:rPr>
              <a:t>Human Resources </a:t>
            </a:r>
            <a:r>
              <a:rPr lang="en-US" b="0" dirty="0" smtClean="0">
                <a:solidFill>
                  <a:srgbClr val="002060"/>
                </a:solidFill>
              </a:rPr>
              <a:t>Workforce &amp; Strategy Update – Time-to-Hire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181600" y="1437780"/>
          <a:ext cx="3512724" cy="19570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39591867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116439128"/>
                    </a:ext>
                  </a:extLst>
                </a:gridCol>
                <a:gridCol w="845724"/>
              </a:tblGrid>
              <a:tr h="613481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Hires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Hires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741942440"/>
                  </a:ext>
                </a:extLst>
              </a:tr>
              <a:tr h="3062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Administration</a:t>
                      </a:r>
                      <a:endParaRPr lang="en-US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784688054"/>
                  </a:ext>
                </a:extLst>
              </a:tr>
              <a:tr h="3062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Operations</a:t>
                      </a:r>
                      <a:endParaRPr lang="en-US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19093801"/>
                  </a:ext>
                </a:extLst>
              </a:tr>
              <a:tr h="3088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Delivery</a:t>
                      </a:r>
                      <a:endParaRPr lang="en-US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413898215"/>
                  </a:ext>
                </a:extLst>
              </a:tr>
              <a:tr h="422348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174948" y="3607463"/>
          <a:ext cx="3544623" cy="16682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91617">
                  <a:extLst>
                    <a:ext uri="{9D8B030D-6E8A-4147-A177-3AD203B41FA5}">
                      <a16:colId xmlns:a16="http://schemas.microsoft.com/office/drawing/2014/main" xmlns="" val="395918670"/>
                    </a:ext>
                  </a:extLst>
                </a:gridCol>
                <a:gridCol w="799602">
                  <a:extLst>
                    <a:ext uri="{9D8B030D-6E8A-4147-A177-3AD203B41FA5}">
                      <a16:colId xmlns:a16="http://schemas.microsoft.com/office/drawing/2014/main" xmlns="" val="1116439128"/>
                    </a:ext>
                  </a:extLst>
                </a:gridCol>
                <a:gridCol w="853404"/>
              </a:tblGrid>
              <a:tr h="633522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HIRING</a:t>
                      </a:r>
                      <a:endParaRPr lang="en-US" sz="1400" b="1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Hires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Hires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741942440"/>
                  </a:ext>
                </a:extLst>
              </a:tr>
              <a:tr h="3062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Lottery</a:t>
                      </a:r>
                      <a:r>
                        <a:rPr lang="en-US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Operators </a:t>
                      </a:r>
                      <a:endParaRPr lang="en-US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784688054"/>
                  </a:ext>
                </a:extLst>
              </a:tr>
              <a:tr h="3062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T-Police</a:t>
                      </a:r>
                      <a:endParaRPr lang="en-US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19093801"/>
                  </a:ext>
                </a:extLst>
              </a:tr>
              <a:tr h="422348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85800" y="1437780"/>
            <a:ext cx="4025799" cy="254814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algn="ctr"/>
            <a:r>
              <a:rPr lang="en-US" sz="1400" b="1" u="sng" dirty="0" smtClean="0">
                <a:latin typeface="Arial" panose="020B0604020202020204" pitchFamily="34" charset="0"/>
              </a:rPr>
              <a:t>CRITICAL HIRES WORKING ON</a:t>
            </a:r>
            <a:endParaRPr lang="en-US" sz="1400" b="1" u="sng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770685"/>
            <a:ext cx="4883817" cy="4293483"/>
          </a:xfrm>
          <a:prstGeom prst="rect">
            <a:avLst/>
          </a:prstGeom>
          <a:solidFill>
            <a:srgbClr val="F5FBF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u="sng" dirty="0" smtClean="0">
                <a:latin typeface="+mj-lt"/>
              </a:rPr>
              <a:t>Capital Delivery: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Sr. Project Manager – Bridge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Sr. Project Manager – Bridge &amp; Tunnel Inspec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Deputy AGM for Transit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Resident Engineer(s)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Sr. Director of Program Controls </a:t>
            </a:r>
          </a:p>
          <a:p>
            <a:r>
              <a:rPr lang="en-US" sz="1300" b="1" u="sng" dirty="0" smtClean="0">
                <a:latin typeface="+mj-lt"/>
              </a:rPr>
              <a:t>Operations: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Chief Engineer – E&amp;M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Security Project Manager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Technical Project Mgr. – Ops Plans &amp; Schedules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2 Section Forepersons – MOW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11 TrackPersons – MOW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MOW Division Foreperson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Night Crew Maint. Foreperson – MOW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Supt. Power Systems Equipment – Power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Supv. Electrical Maint. – Power 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Mgr. Technical Projects – Vehicle Engineering </a:t>
            </a:r>
          </a:p>
          <a:p>
            <a:r>
              <a:rPr lang="en-US" sz="1300" b="1" u="sng" dirty="0" smtClean="0">
                <a:latin typeface="+mj-lt"/>
              </a:rPr>
              <a:t>Administration: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CFO - 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Sr. Systems Exchange Admin –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</a:rPr>
              <a:t>Director of Procurement Ops – Procurement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174948" y="5548546"/>
          <a:ext cx="3544623" cy="457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91617">
                  <a:extLst>
                    <a:ext uri="{9D8B030D-6E8A-4147-A177-3AD203B41FA5}">
                      <a16:colId xmlns:a16="http://schemas.microsoft.com/office/drawing/2014/main" xmlns="" val="395918670"/>
                    </a:ext>
                  </a:extLst>
                </a:gridCol>
                <a:gridCol w="799602">
                  <a:extLst>
                    <a:ext uri="{9D8B030D-6E8A-4147-A177-3AD203B41FA5}">
                      <a16:colId xmlns:a16="http://schemas.microsoft.com/office/drawing/2014/main" xmlns="" val="1116439128"/>
                    </a:ext>
                  </a:extLst>
                </a:gridCol>
                <a:gridCol w="853404"/>
              </a:tblGrid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</a:t>
                      </a:r>
                      <a:r>
                        <a:rPr lang="en-US" sz="1400" b="1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Total Hires  </a:t>
                      </a:r>
                      <a:endParaRPr lang="en-US" sz="1400" b="1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78468805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2670" y="6294751"/>
            <a:ext cx="2029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 Internal MBTA data</a:t>
            </a:r>
          </a:p>
        </p:txBody>
      </p:sp>
    </p:spTree>
    <p:extLst>
      <p:ext uri="{BB962C8B-B14F-4D97-AF65-F5344CB8AC3E}">
        <p14:creationId xmlns:p14="http://schemas.microsoft.com/office/powerpoint/2010/main" val="22403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304800"/>
            <a:ext cx="7309716" cy="228600"/>
          </a:xfrm>
        </p:spPr>
        <p:txBody>
          <a:bodyPr/>
          <a:lstStyle/>
          <a:p>
            <a:r>
              <a:rPr lang="en-US" b="0" dirty="0">
                <a:solidFill>
                  <a:schemeClr val="accent5">
                    <a:lumMod val="25000"/>
                  </a:schemeClr>
                </a:solidFill>
              </a:rPr>
              <a:t>Human Resources </a:t>
            </a:r>
            <a:r>
              <a:rPr lang="en-US" b="0" dirty="0" smtClean="0">
                <a:solidFill>
                  <a:schemeClr val="accent5">
                    <a:lumMod val="25000"/>
                  </a:schemeClr>
                </a:solidFill>
              </a:rPr>
              <a:t>Workforce &amp; Strategy </a:t>
            </a:r>
            <a:r>
              <a:rPr lang="en-US" b="0" dirty="0">
                <a:solidFill>
                  <a:schemeClr val="accent5">
                    <a:lumMod val="25000"/>
                  </a:schemeClr>
                </a:solidFill>
              </a:rPr>
              <a:t>Update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6" y="2532449"/>
            <a:ext cx="533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u="sng" dirty="0" smtClean="0">
              <a:latin typeface="+mj-lt"/>
            </a:endParaRPr>
          </a:p>
          <a:p>
            <a:pPr algn="ctr"/>
            <a:r>
              <a:rPr lang="en-US" sz="2800" b="1" dirty="0" smtClean="0">
                <a:latin typeface="+mj-lt"/>
              </a:rPr>
              <a:t>Absence Management</a:t>
            </a:r>
          </a:p>
          <a:p>
            <a:pPr algn="ctr"/>
            <a:r>
              <a:rPr lang="en-US" sz="2800" b="1" dirty="0" smtClean="0">
                <a:latin typeface="+mj-lt"/>
              </a:rPr>
              <a:t>&amp;</a:t>
            </a:r>
          </a:p>
          <a:p>
            <a:pPr algn="ctr"/>
            <a:r>
              <a:rPr lang="en-US" sz="2800" b="1" dirty="0" smtClean="0">
                <a:latin typeface="+mj-lt"/>
              </a:rPr>
              <a:t>TPA Update</a:t>
            </a:r>
            <a:endParaRPr lang="en-US" sz="2800" b="1" dirty="0">
              <a:latin typeface="+mj-lt"/>
            </a:endParaRPr>
          </a:p>
          <a:p>
            <a:pPr algn="ctr"/>
            <a:endParaRPr lang="en-US" sz="2800" b="1" u="sng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0"/>
            <a:ext cx="3657600" cy="27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XMLTAGS" val="1"/>
  <p:tag name="MEKKOXML1" val="4HooU0THZk28POP9trq+pbTvvzd/gcV8t56cq85kb3NDTsUhojRA0EsgEHHMH7oYP1SYpn09ysXVivguJdhTvfyVMsBLTGvcX7WPTor/CmWC/EpjIeUWYM02mZ+IsEKNJZME0zLGOXv7vpGqDknK1E9MXZrpZCrj4vYzTj+ypzBkmcIQYxs3vo51jhSD3Uyv1sf2SV5Urje2JsBVK8Imhdo1k91lhTjGKqkVRxYAlFpeBV2vASaWp0tCiiTKty1l4iA4lVhg28AOXgHEs7O2OUhZLdpXLHDjDLEVStN9BTMWVVmiSw0cP8RE4xKYaaApNRsL3rLov948P7NIvimigREubASUYQXN4mgbgOBUnxg3PZqQBoJrtGE1U7P4WtHChnlIy5bAYqd0f1YWhIhl3oYpMDwcsjwwqt0CxpF+KY+2AAYnv6gmCjx7C6O6CxlCUdXqC1pIyW3w3fK8NvdZU0I2OSzPQWEBQ0//0BngTbgSz3PaI9wQl3Wo9j9qQB1g2IQvgaxP4pizedXAzzUJUlc96FIpk3Up3tl3dXS6jKwBeNtd8BTreOa7RoWKANXDxrOCe3JWPs4OTlLGODyzjt2b7dExi1Qo/hM9pZUpNu2CQZJtMh5qRiJ7AhTdP/aO267jd+Fe3v91WFFlD581IVDmGa5H0VEBvS1f24mMShzc7hjyTjY8cbXUK3O90tKNjmrdzreqbxSlTSMO0Nm0xmQgTeobzDJTny9njITrnx+vkup/Y/Aebdfb+KAe6jR2jaoLbekNc64p6VUV0/jBhxv5QCLAyM2REEt2/nTq7srtsfe3nf8cziG5EYUkIBzLaccOPdS5ONK3yKNUkDOdTfpsrKAAVTFKjDfHuBxFwdKC7iU9dQ8RobMwl+UubAoy8hkQe2X+nNe78rLHE+tNL/6Lxa3WCubIhkWrw8EbapzAtkSl47tqMoqO5VGCT2e8Hu5zbQMZgckt0L07DsKGpaH1/oblicvMqk+kNvuASReH3vdTo2tdkkNGpBKe3HorqffIvZm6I5gv6mVg5JKKidvyv4Efn1NeW30G3vN3CZwAbKaIVqG8SqdHlkneyd6HVDE+bLGdQQ0WKqNDTJEFyi7wYnj6a3A1swO/1PEAmzfJ3FdJtr9YOz9wwhXH7TwZwfbKCF6XRajsvoAg6rx26hPw3VukKoSNQvUPRP5x11tgMkicXviWD9LGbEpMna3i/+kcK0dypHIS3VLLvh/eXmGkZ9qTpLJgw1tycmsiubpTN9Pqj0xoc2CWe3pmvqhiRdJcah72Now/teMAKfs7D+kOZFfiSbwtL/lZ65leTYgJ6kXiPVyG8BWs+F6r0QyfwSuLPlOmw2jd7WhAFJTpvPAu1srULtjdPhgMLLbwpeOMVORi6ZBLfPkugKnCxT2ahJTRyLB67LF7UbZFvIdFhimq9N4l5tewgQEPP2ELugJwifpNnCB8pyFIiOX9NHRGrFoy2wAj9M9HqDNHDdjF95mOrtr71nHpBYmJGfQfU/KjfFKW/NC45WDSL/bVZkM609KHe0S4D22w69hEUHkLaL5LV+vSchSeLCE9dIOFAkjNpzNGmc45QcLThCXKMAAz5c/wBqRQpdfNWR2CTm1qDjC3Na92BpSouxoBM+uoR6zi42DfaOItZck33LTbU2tSoPpN8apCiv2Ftyd0lfpL1Rqp9uiLHwSDrkorrMMWokiXxuwJHNTUGgUPk4D7qS97UuLDF1E5L/s8iTZXKQwXtSHicw71yPO1OeszZYKTriGRDzUUVxvjtNrt8nHLJ9J4zzKlc2x6n6Df9oi065As8BQcP/kneNHAI/dbmURDg0HBUdKIa2C/37/CAjGoG+f8QqJFNpO0ts8TWt2hBetX+EySUQjHsEtDvv7TyjwkTZDtSkG1oKeu1Os4MmYrnoUIH9dfC3uyUSWEc03jenvbmI8XSfizdNfOtYSovV320KTMTtMEa3c36qDKVghm2NX2Te61BkPuUs1MVMb03h1Uzfz+Z7n6bjy8a1iiNPyW/IghBqEPuSfaGty2LHpxZzaRfyP1P/5nn/VQGPTPQTfHWQQAqwIWmEAAywUCdXcpKJJ3WJBnZYCYcjQN7xPfU/l1Cg/v4hUr2Wo8niFUvgNzhQJ0E9CoqUvw3ydaLaJ33e8GXvV47657jMymtBkCsG/pu2+0kkbo9lgRndQY0CN+O7WtEqPpt+ECkG4RnJrpmEDss4lnHHs4xHaTTyxDjkX+mFk9pxKvkL7kUEQsaLEwgbYcsoT2gxB0XZIlZSH21VzYMOLYkt4/q0YawgRx4SuorT8wY7eb9yxCP5YMTGq1+lxPuw7y8p7JxVwInZrgdK4j2GjL/DOVpPVqXO+vIP7eUcknn0f2TQ3JD77yhzDJnjC1+pDq54jW/niIrqANQ130GiLtGSwO6EYVuycdD1UxnrWhR2kT4C1kWsmjZN2dSO3T8EHIEUMD8/cqp6yUPKTis8vH7PrZnhOD9ep81TG0fSnvKyrmq656eWPDUFtU4xbfHX/fitG2KjiJunEQzgwlb5ZAgiRAs0uOy1KR4XvjSL9LVGCq0BkqXP4nkvXfGXtFd9vtp+7CsonNUY4rSQWw3N/kpgi2LEDWOPWSv5bAYUC8PevplMGQl4jBk9Q3eni4aZMx85Pr9ZhJws35AdiFIU9MTVpgwzTCCi3zTweRbQNL1kNB55h2EdrILT1CVtIH9Muva5U3mGsCBTrxYCGP6QMZDj2xGMvPPN7JB5H0/DhE9f0LsvwHKw0bkjs0TBjZZUOME66AyKMwaG+TMrA0h5pxCI7+B8cSPAKOL2P8gtH27WLhvHenjG6kGqvz08EBI+t82GVt4b5rLkMOqDlJbeQwqL6zacvhqZQvOE1zHR9woJYzXrUE3jvjTF1wY4k5Hff+S79Bt57nMJ6sjI+YpuVse6v8gyedum14zcPdBhpkvbdFWNTtZt37lACCxrzzvuqZ8rF1H45NwJ4xFW6xdvSuuy27FnpqdJMYr6W6PJ3y9F17kA+XLvvNYas4WTIK69E7cl4vXvJJytN/xZkZWFuLeJfzTNW0DUoymoEKvZ9JKG9ElD4gAeDJI1/yDGFZrQ3zd9bv4Mgmd6I7dPJ7HoH5MSeECcQkXFn+SjZ9I3a32RWT/5hp08pDVrlVKoLxzL9beIL/2EFNR7eieuAEnlvQMgcJt9VhSSO5rRNqSfGNd1pj2J/JZ6U2kUvIoEAhPooIhNPauU14vj7tAT3RyPLIgKGYMHojhXmFG+XaVucaHelVNM02Gh+AQ+O1Hfacfj23+DvUsDcxB7KPBL0rvKA8OsZw5igTrdjIN/4YLmYZB4XOW5b7rSh1udBtWQECwEZrrJoNdoduIu/pRF4bMAeVw/yTcq/iVZjRmzCBe57I08PI+vbsOskApvBSCjnRmfj8Ot54PJDtBN00Zao09g8npK6SG1iLYxIPnc6g2OwYmByvHvm7F/J+Mfp9E7ptGwVk24W2UFGPj12wqQ33vz4P2mpcWStKob2aK49AGYWvMdSv/ENH0Sa2gBoenyJ3aUXSjE4KcuHtwwavBMdL9tTDUirXrs9Svd2YxWcl5uRWXqSRmD11Pdd1DWwofmrmUUxEjDHLWxuZnoIiSNgLx1yAIM9cGWGvEac+WUt5rd9Xf6MfpSMQD7K/V9rGt7+2D5QkT2Q3u0wZQ+E0iVwWBWGZUNvrat4Hdb9/ANP/LPWjMn2KOlWJqUH/o0IBqolJIAI+oMWxahOKMWJ66PUA1gVwmpabdqWMxo/rBOT3bgMA/mu8q8iYX/+WlmkKVi8mF7DtLWvHmCAhGj5E2mUI1sv8ZmPYQ04wgUpNwm96v4ped4QejgXtmd7CVCy4ThM4Af47B052Bhu/FodqarS6UXzFKipmxp0iCBrezAw9PUfc1iwkdIzUmEZ3Lwcd7id7+pWd1+96ai2tObRTuSIKAQKT6AEMeOrK1N9H97SteUlRmra/nZLu7ec1xyg1QK9OBsJm2j48dohdN3+oO0M6Dvh+7qURSb2vik46M7XoSnlIHef1dFBS++AxpUrYIgehuadhxSLAyWm5ZieMbdKTh4xzL+S8toooFaN4NRfMZWI1hFnhcS2wu8LeR6JaBD6vUdcCdx/0+NZvgwb+DJpr5CWPk/UzeQ3IP3/kjt05JTm7NZOJD0Z9gm5QUFClcrhC5XgtnmjpLgKtimOBtsiiv3RkDRR+khRqydHjXaU9M0kcQa196hKw9Crj+l2SToc43C2+pGgVv2vopJSqWpnZIDb8E5sVrmQvHux9b4lrNlo8UzGwP25fka2jSFOjW80FApQoQ83H3zGWq65i4Ew6x+GRT9ss/qFB7mSgZ8aVYNZW9FwzsPQ/pbv5aHjALugEMmxFQV+YSsS11HIz9BN5jeYtEcNgitNl6TtFkMgH1gIsv1YaSApawIWl1PUkqtK4Xl5l52Q9iaKifo70euVRSY7cGlW+ML6L1NpTZY/LJbOGOHZwfIJtJRFi9vyM+02hj+Gp/m75QONxSYbMM5HJlqggIv1pHcEjHvm6WPToFteZJFZYiBHvUAv3+pZSMu5PMb2wRU8qehdNTWZF1yPjxrYP+VMoYhWNI1evdSqvdbW9uAMBQ8iARZ64qgibxxlcaSMk+sUkpYRSCWiIPAwIkAfIco6PCFJ7AZA54Opl71oQzoXS698xB7iGDH0BgU/BUwOxFqoWIX8f8PbdR2C2PRVrvDmxUBMt1E98iY7deX/Df9mikJ6ey5zYZqzJqSLpYqpCll1Dy0FoCAsqtkEGWKxBlYY5azC+u8V7p0+mVaJjbDTT1qP9sYD1HduE3d9fvbIKNkziGGodPyLgoYTnCaSUSYMrlDuZK9n40oxJOhxU/26IpkU2jcDAc4WIZ3dQXUF3U/H6GOMq73PRY4jv8sx/wnw9SEo3J6OSrcLrdpNQRMMzXWfjCFVogHSY4oGRBr1Cl+5GlDgLf7+XgW7wdEskdtRt1bznoPJSILVUPnJSvatnRkrOKAcInZ+KAaRY8ZuREKOpY5L5BBmW000T6qe2i2+HVxvyUIQCnShlURsnW4lKNAloz6f9rctw5SIb+n73xk/IoDvKKo4dEbzm4PmI84HCujK91lRGtMFIvJgC8Px+w1U7ijZnu/hKkUMfRb2dB3UoK3XzOOe2JUQxmH4HKIJkgFw1LAjFBpK6pFW85EMawmhhs+yfk8UlbW5EbFuL6aLdkSoPYMq0U/VlqITWVgLdNp5IqOz/wNQXQtKVD7QSh4p4OoyXsl4onUhGxih8JOviH5nbmWEJJx7r0SJcauNnUTABU97dHiHZQvf0v/b77KEtOs2EocMcoyoVvmjNeqXmZzgzSQtH9BEuWjsvYW0wCDA2Uxw32nNIQCIghaytSh9DXZpc3Nn1iy0C9/UumdMXQBpo/Um3xFF/q/C/8ixUT54EUlLSQAy7L7Xx3o2ZCoKN2NQcXIHRJEdrqWgxBf7spB/7WaXfqZ8hAyEQM3ZvkyKouBMma13wHFvKhkZxW09vg49Rbg9wfDwHyaAoWIOUERdxiz7XMf4kB+EHU8RbTjQC6WFm7QxmWM32+Bt0Y7/euwMAYLJ0mljUFxDyJg4NYJdExrI4TZwHz7yN6LzSxp3btYgcDO9QwQN6KcQTNWUtV4i9v65cYlu5qkaFUeJbX5JMLvtjDQCq4fvO81C3qEfyPsT78cztaAUEmY9s17+iMXvdRg3cNqoq2Gua0cQcST17n6SzlUvTRlFGnqtHvmmaDfbBsimieVesrB4Ucn+e1NaCJn3LpP80o3gTTh7ixcUK8cDjhKRf5TzKNWi2GOtSohtlxnkATDG06aAK5TYe87jlOW6LlwbLNcHdXw5olAL8fJ9DA/q9SBGn6RHS898mCnWy3tMeBQput5Bz+avRgggQtQN+CD5sAIJCfiiQEbV1qvzUTD6fCynG6PyUROrY+8K9yZegJ5S7qdG8jTQTqqFmP9NtIpaudwPv7vkoN9UuQ4aipiQxFAL7vbzPa3rNLd/jgj7GDutPlB2l9avT77lv3BmO6z5LDaGRXUQbCT8VEr6VOaR2VNg3QFoxhjack9kveHuWtFyCic60kJHPPULak6xEkAznQrPBWC0G7HoEiHslcwUodHIQS2FeeAKt8GGd9dyA1n1jTh4E3+1ENvemkcwevvlqU5N/nT/bZOtsmlSbRI4rtaq6AbR2NFiiMQR4WiW8hYfTDkz8vqXo3WnrDuaGjfgJ+EbgJjD1GYx4hRyFzHNWh064qJSk7L3z3wBoF0UD5Jb/C7iwvn/wIGBZYP1FEB1y5sLnxqE7WLw1Jez4cR7IynV1CvtEuvDoqUAqsrCX1Jb9npJyU8bBSEahQsvc5/adEhT4cxUB5+MKsCBvextbF1G+LOAQrsHPefOnMRgRUnlQmr4Rl/1AbIaZCHaKKUHD/Vn9k3IsjFD21iWwnrOd0z4lVg+RGucMgJlFtZNs8I1IaDWEOXDiFg3qPNvUysaU9XOMvUyr8N85RRmM/SHZiDtQNlL27mhRcrjMrIRJTn/Ls8g7jTjWUq+ABz1DBFZnqc8OaP4KGuMtvJKs4aH73dyYaJvReqARCHJFg97D8Yu+ON0i4epbFPjwVGqiScjPkNUZ/RT9/BeiDYcM2jPJrNF6cGmlN219Wi6kM6+DtMFTDei0tPUxa3/IZ+x8gwew8Q3jFtwZODVC20lTQek+Jes8GrKy30dETHxCteTV9gyB00flVAeauhUxkh+iwyGOSKLO9y4+m4sqARGXY0tZiMbzqKfyGsEzrfSF/GkLdUY/5FYgKyesAaWMUj+GHQ27KTa4HOxuj/X0gbwp51CfnM/XMF2DzN2zasyklh3DgVjInBGX0RQOdTOiQXzzfkKhWvbyuw8bTkzT33KZOn9qRQqPxntOzcmhgfzSh7FPJP0TwQNbKDWrYc2cranBoBDTgeRQVQROpkw0/kGDxdB3FIh9sW8fduw9sgjNUjGUZTwSMFzFy3BKhEqzQq2DHsceHdMt2sUtLB3eQMcpwS2MQtvi/+HauCmyrMXIR0PxZkEUqe5WpNQ+0l+LlY/4PXgqZUcgWTwEwUM3GiMSIl12Xj3J688OiCw8RBzB1KPk3874pLoCNL5vTZZGWNU/+9QKlude7r5+pokbcGGCZ4Es8tg/QmLiytdYFbJGi/zEEExQgAvWMzU9ag3r7vhhmIT1WqVUj7znxcBYbNoKcuD47AE0yQfYwgvZ2tQ+86OWVAT78JccXadusGMSTq2kYquC8jG66CP31RmD+Q8s45gnfk5RSWbY0Jj7tTMAv1nG1xF3t4+nMeOzszBZBOF9Fuj4oRsRCMy/xWnwP4WBeFykeqF4RkQhul0vHW0BLy+hpPalPD+E0kpKhaEw4l1zCI2aIfcya7KoS1LldHF+icHiI7pu8T//sRvscVggt62dQEZhhY1gv1sUyzXdiVg33dC/2aCYdcDp+N+C1eopyOD1d3fA6+OMpiQw6tgsgnFIAi6r6Vz+tSpc0qfNZfo3WHchCzkg1YWNNiirS1Ba6X/nhDvCebFYA2HYa98pUCMN+PhDVulHOb0r+kIQDHqNNiTQ0w/36jsuepuD8SmuJZ3gYjLSHeaxGsFwRTD1NHA7loGbf5ExNiACATLDLpLc7LMkNmSgE/SHCztbg2AXPBidFuNldHXQJjwo1tCnEfv1ywkjBinTrkov4gBoDHXvdZCpNPMUdeOKgwv3YfKctmtNrAIxL3XE2CQJ67LfMRfUDr//H4Fe2EjznggUmhtFvcQMx7MqVc8xVf+/DLDDvOI116NKr+C3onpok9npHDBX4w5h79u8SOSsSvZoeyY42QBt13fOwszbWGbUFtbeRH89t9t51gcmC6Jk+Tt9jyi+IZ6FzTyNXvC6zFsRrE7nDFUnQDAG0b/eWLFJl2kl3YyzWGOMAtKoWUDoCwGo14WkkdOIcC5OPwSjrsyjmYpkc46bQ9bodQMehJUviiCmIk7xYM4OOACmqSXAWFK0qejMgMUtwvHUdGN451Qp9w9sLv/jMd1TA/jY0y9t9fnnUJzIangFMuMFfwwgbyq+KIbQSi4Z7z1mN6oUXhU6ZqT9GyeHJ4l3xj5JwrIQru6sblbx5ljqZkUnDF14sM3iBUxBwLcBtHERZN14UMj3eQpu9rrpqigG8xV2RppX7ljtUgvdbLF5okHQg8ZpT/4s5SIRIiZ8s3tqclnXj6Xakvc7cSubxmEtngnCLcNL/+JPdjzKU6qx+RMKv8EYWcgYSkbyjcuOAUZOMP4XrFbA6IvrSjKeiuywHdmZ95g3Rl7k7c+JGF/8fSFHdOdzj8aClqW5bW0I4kdrtrToMbBHkJGhR9oZy5rluf/AWgZ1jsOCNAFHrLfLXtrO3DKQurNItfU5cmospAPj2hQBXVdkjwLaSMPT43duSP7Twb3guaq+GlYJCMb0rziv8HKcOMaoPYW62DfRA0NOLcDUtHrmtbgo6Ms2mD7K7NfuI07QCHPIz4cEcAa8S9Pinwk7Giv6B5o+FcKGIHInIqGrWFa3UmL5xiJLQ59hdgNuR5JX++4lUtumYSA+PVaHVNMOQmy05uPZ6I0WN44KBB7GLd0WjiDcIESXJy07VTsSOD1ZnvP7cgv9PB7tu3gaj7Bx2sRoWR8vYWBO8dG1fb0Us5Yu3Zy9iTt11MAuMkCZuwDuazxDmXMrcVmsOfmQjFEpFso0D3t2O5vP2DZh6yQO1cnGPyV1iClqxEY899RfVys7/h6tygLX/zYlH29UNfo27SmEm9cKSqcZiM9YnMVRWTn48aoeTGT3yhmzf7k/Sh27jrZEvdg8cAJ15UGRdZq9jWee6uXr3r5M9CjINzczHdioK1rTqRx58Q6vuXvhNViTyFA700ZZ7SLz2ML5JHaic0Bx7N1LSZFt9KYcd7Hv/NuYfQ4Qr+yUpYjWklsvStFNKPZkFZQG4wDD9mjXWSDMXa1/V2UMeUQ8M/6HsesubLE3Di3yqEgjqoBQ5ZZVGIxKbhfeSTujBC5aCvOXM1INurY3RnQ2fukv4Dbk/9K5rV2zErYNy+u9pp1DjnCFJ9kuaA77gRL8mh2c4vlwgAYgaG5Vp+4LQPz/Bcvz/Kg0Y6AErXWf4FUwT+j5LatyPjMeASVCE3j5pJZQbi9SiOAwBF9K38v1u6qlWKjAZ2XIpy9pNVzKxmNNX1grvT63zpjYiLCatJ5s2nQKYZrzMFqgH03MUefeFGTwuUFpvrNeLobki82+ciwe4ZR8SbVngiY7GLCr3pyZDNZZOnvMkHMn14VRhSyReGrZ0he+5LAIyIj07jTnmUBQZ9St+Y7zFb4zNB/eF7iXf33glvzzZGsTFtEDON5Bil/EgYMemtYuljXiAMI0fODDTXeJ98K91UVU8JGOyD2Vx9klnKdm5d79ePR7UvVVqK4Xnq3aOMX5b9tPCSQa2kJGquU/a6u4eF4EoWFlFdz1lLANRrmU6Kmqsdn7NsPBvBVi8AO9gr4yh5lUgw7ZaQj7F/TGrlhurg3GQNAGLNyJ3RjKAKKq1/Z1hZD+E25KL1Qi1ud1+xVILX6fHYoFaNePp8aAuuHxN+KvEcOYKLMY063LU+TImgjXW1m7i9olGmxFp5i7rbLshPF6cAX1uI9WgDQ3evyIvcik8FQtDZ5UYUt1DOUJiA78M5+u9G5wsWZbsqCKA5AZovDYibElcQ/X7A/9Z+BpQO+HgzDBLbEiRugW9TRMvzdBWIaOasIPJVjAeypcptpFveNQ/NacsbHW7B9rjzhH6SXEvYwHU1VhfxhrvT4Qz3nq3kfNxo/yqRM7ZnoHuq4pdVXw9r4WzpqRFNw8xryKr5thcwGQvbz9X0IMlPi2odOeH4go9Jxye044sDhmpU1BKTqHDGnj6Fa6VveRx5tMBa/NegZuvquq05MvrZ9vSKE6Fbyf2rtQuhC2Yae3uw8OifV6pkNXAJq3kGKv6q6LWt3A/0dAUu1h3Hypt3lsFmiHQLVT17VfRflr3kY36DoSysFmCr0k+3t4SQE/DuxpEQQtNccfsw5nCJQ+31cc2m6DQRXY4zlarzxBKkTn7qZO6niyfgHg2JxjS2yX2lbIrP1w5W46xmLoIKt47nnen7JNYb6Fufstjx0MZfFLHRhKWNZ0HhfBbvjlF71Tit9HFJkW7pkTisRF4cfjAexFi6ZsTcxSGpBN9oAHHtJx84MTSTy0fh21/sEKIJOTOIxNWUN/SaFuv8rO8bDyJ/s8GWaqGjad6HPyb9/Qg1989PvAFoY4b4gqwu87u9iYJDfmKT3TWRCsK+IiHtLohsEf9GiFkA+RxTR+voGDhCiYwXcTeya0r2kvbm1NwUre6xuruvyMlY5Zf81162Iej/aLbfpFJnsOV6x+KHtdSgO8WTnq7BptOcsG8lbnJ9mYJ0EmhcZ/25tFgf2ylz4sCCKF1TihFUK81b0O6ktqar0vOgVQ1zqRk4Ak8r0rxdSXIUpNojrHyr4+rht1TdzzLtKyXuTwSdKcWbky5WE239PC99tL0UjHse9oqsQwd7mLMklcKoT9Ozj3t08OAUb45plLMdT04WX12BJXkeIAk8DTzqzevP5MxE4/FMpZg68Ak50Rl6HUc7NRJNwoNG9823ZLbj9aTR8loG79o4rKmIUf70smjItRMfYf1kkBm5TntfiqBjPMbgrfS6z1a2qy+LurNLfWpiaatz3UHhe+LLH0/yGT5rFchw+wM3hOFlzUr+Xv0g6QftMUQXCRz/tCD0kRM+lEJ1ZvpHWqDT45FWY7rDV6xdccx6kh7tcLsvQCetCNphy7PWhv9rUhoxHfAkbJHNzm0758Kcqo+apiIhkdB/7aDLPOgVPESBV/FpF6pHPQy+NK1eO9Hheqozn7rtpF+sTafAKf2rx7YkYLGB3+BwNRaUbGn+GMf1EK0g9rLHf4q8a0vzayEOgJLALE8N41BKMwqcVFDSoPWbR/HJ82vBLzZpXveqsBIblJhdCLVdUvGdBfa9J5tGPj3Vfl3YoPOZhBVBJDwuXLm8wv0ikn/pVhuSNf5WsJb2LTsXkBzzlwqYot2GW377LmPkn/qjfBvXDkWjaB/gVNnuocusD7LXNrXrHSbT/RRa3qwur2XxJxuF7e3ZKJW552IAtiqMds0Gf7McBIiizDYnPj5QVYM5RNHscAizDUh15l0mNKweYnhE5rPpvKd3Pst2Hkwb5SkD36ROfHzIQuUncDO16GiA4r9mVt+9pWrGkRkV9c+f8KSZJ6xDcVwEsfCEXWY2/pb7hmLDXpap3+t6hxIy0JBVa7nkkiIqqgwEZ/NIYlrslBuJfwaLRha4azfIIWDao1MzXG1hqQE8ClikSWIfc8GOKbNJOasGQyIHjoPpZNY9uIWzZVW8LEu+CLoaL1EdIhyE6McMiRmYkIcifL1wntksOqnOInGcKIpX1eOm+HzAZDOO4MJHU874s8q9oDXwLtNeL0U07NBt0a7fpiC1FW433AS0GrgNsFzkEIq/Sk7Es3aPz7nGkaWeZfFA+/VihWhAvk7aozg1v2S1cOtjSBUJVIbTHStHLFp0ApbLpm5g3KbC5vXqJSRArA9FOj+3Mds3ZsFVrVs+Nqt8ghApis0VVl0jiVZsVdfteUePh0LOfsZXqeKWYkd9WK1eFuS/tdvAczSMyTcxyCTbvIEVHo4HBmQFd3ho7jI1lKgBD8qn0eiQxe/T1i1D5VeyiSYd9LsYG1wuOdzg4rNljC+RiJVuYEG137xfMZKPvXD7+hF6lhFe7nVPz9Fqfue0GpwCYP0nQ4b5BmAkwtcRzhuFgUPxv/6iFuV/w6bcOdvm0yav6cbDXue91XRfvlOudCerWywBssi1YjEuqhr2+bwWy1SLb88/wYJrOivxw5wVlpYhGIduhR3GrVDp2+Kl1BfHToYnTH0okxkH+eYFWfzyoIOKvsLgFVtzSYbW1UaAukQydoOCex7nU6k9glS1WoRF0UfksiSgA3VQ300mdHyKZA3q/oEg4+cgOKoPQI7N8/tGt6Ruz35/WVERTF8FsCAiEL+HAGPXSkKojBgGyttUhddZOxxHGj5E+z2eNRDkDmoKffcUz8KmxIJkguyF+0YisPwaOrEiqClE96i5gL59HjuE0VEtBGFUPsUjVxrRKlh08ZvW49mnaMOvC4x3SCJPZPxurTwVKTnKYKkAXr60UpBSU9sE1M1iOi5/FZjLaT1Akrsy//K/6+IQR2yGWhXI9OzeRvzEx7Emd4I05mlIvXAQ2xYrit1kxLj5pkANYrR7ihuotc21TvXYsISLd6b1DBAMuxG436pM4FPy1wDRW0hTV9fr1FUHZqgViR6GVt6o/y0Yzucg8mBgqFhOl/ghsDOKjE0Xk3WCAzgFDPemUjaFNMv0+LCGx0ZUfdCtK9qPPeUnIcN45v3frq8uxaRFFS0PIaoH2XkEEhf4LovJOH0WFvaN/OMu+XcJPJa8M+gsdT95xSJIHjWvZ9K1R/tylMf97FORoGPS3y/o2VtecWuaLtCe9VVhIaGRyD24fyavJHSzXBiVEMjOFNIzY64EnNCRGo71bUBAIYtD4O+Ut5jxMr1R8QXMBaOdH0nAwta9pwKM4RMCQpah+RNwA5MqKJkoFwWFmz93y+KGIO9SwJslFBZmGrWXkOiRAo2lM0tkL1Kg3UqgWpDz54bVGPAkfeGPHow7TjK7B9QMue3a8DswRnT0Ksxex42kcFzbDrmHSo2BX4LYGs2nMsRTKkhi01sqxZ9mCRhDv5fgAhjFF7JziP6t8owHDJJckNSIcyrbbIVlA+ALVPsZHN2tupipr4e5w2P6iUP0SVGeopa2AqI1oUPuVJVPtNSpqN36uSIFFwDLrIg11+O1G75dohi9qr+KbVAaWTcCHFltzCywrjPPBWxOlpW9O2NsDQbYY9sad9AjQagxz5/N29Lf8kjA5VPZox5LBpyXlbEisEzqlM7xK0pvsisBCDfzRGrMsdJbQqaOiiVNmysTACEz1HvdtwpzXndsqEXHhnA6QVgYdSa1HHVSeo4UXlW5dMF4ZkDvJ2eXpuj+/zzuz/lVuV/ykZ5jBHuUcjRbAWbjNk56n4U/9SW1nnK+xHdxq5IfWa3Y0kmRBeR8NMCLSIpMf+48csICSoXy+/v4wuUwdYvENWS1IKPEV+qd0GJX0mROUCmaFCrszrh5YNN2JOI/45qEHtMaOtuDQsX85iOQm7GKVrBuahjVgbRILcoX4w09GwJRstBpCTbbxvOJnWbZL1j8XrkL+Imu5OYMd88o7UvKGpmqTzTSPMqUv/wQWvLsIUOaiW9sglVSi30BbXvH0ocm0hyWzkFicQcE/Ae51fn5kQDIh3/Zkx9+NQpuqMJajEkgZrqXExly3ZSl4CdBPFKwRIKlDvVNBKmqRBRjVuBBPm1orGA8Bu0lNKuNlXVXZrmsGzwdO0f1LKVolBJGpzCwIGGzpCEUxbqiyB+seh7+QuQrcgfvsodSWSLMa639ov46dHh5wGyT3LR/d9sAwomPd0PdT8smmbJD1W/wQCaNjoPb/oAh4mUzjhTwrw2UQjtEzPzBZzwqb4N4XYtwuUbZRd6YNUx3ALN3WUoURvz1l0bwmEYa04qrx5Jmv42Xf8ei+UbgztejPhHDir/EpHkdK7sD9jEq4wgSYy6kcFQIApdpp3jEbOEFwH2hwKAp4sLGhtWmcLbsoU/l/kKnMTIbKoEz2IBt5tV0XyicR35WCupYFFmseNPBLZjDs7Bt6YtTtjbcotmgnXzXN5LHC7QaBGPdT+16O5l+BgpZ+i/pcjagzV41jPz92sGeUm9n8OieQC5aXv8r4SkRNhdBgEfqvhVS898iBsMGVRX9Tt9umpmg+Hmefn09jmM50zZcCniBX5NwhJs3+FzzRfxPJK3hbnxwBZlcoNUHtaXGS/3tFZ+9Lv7VQdm4ZFVDgk9xaW5F9nHxFqrNXsQJmXeLWo7yns0A9a4XRNkzT3hHSOjSSgifuIkyfynHzL3odkIABKiQTKpgI2uJ76cQY9mKA3gU9cVk5kSzRzB70xG0JTbZcK85aIMpDiLOZ9rnV73Lpw85iMKiBU788XQJYx17iARuSaeA/qWtMK6DyjwFYDTmgMSOricW70rB86yLBOjLrB5tu6NEU0WrRqEra/7X9c4Zn/LkdM2pT6ssBV9wPGk8AfcVF+JUX1Be+DZ22Ihl0mxRNB+mLCUBEJu/e0quCkhwLIWQKmnrUcXGpgt+RX6kwVx29hYQozePakKWO04jsPx/kKxE4w3e8kvpzX09YjJcGpYv2QScNhyBYrT9PCjf7Fl0Qvoq3gQSzfI8mfFmHWMTufLpfypMH70Pa/a6esrEr2OrENXpqQoW8FWc+1teRJTKoGP5lf2H9Nrk1s1i4sRdA7PvzqLIc8qfkKC105EmdJVI41z6LNPvb0EG53FKfcaTagpFy+2jyEswC1+Z0GlwsmuLbDdQ97u9O+32ugLspoj1RlaZKRRRpKfKjCZk8dVoiWBoa5n5oorvuhyEIUXYDgyRyX9abinGyUOTcjg4QFibI4w4Itt9bSsbMTDdsaYvC/LXl99Wdt6MOqi9GiUVZX/S1jS+LfL8Bk/zsBGvjlZRrAIQfoGMOXPk1aqviO+Gg9knNQtVBDvrhm4+C5+L+IZLrf36NTn+QuKAMCWCWRNmvtCzgZPdGt/q1AISCTGEHgpfJqmiAESEsniUqHH/i6z5f+iyTeC1MYzMf8xB2wSlU9qi7LtIq3hL1UUMS9Z6lpZQBz8YwXN0ehxDzf/ZKQE97yp8olwA5cL/h4t4FvMoFwYpU3qGOR+aMgLHcJEK/7LJ6k3+TVR1M49OMKH7s56WVlZDt2iBGIVA95Az7fJ/N/tkxictiJSH8cvXZtOSXoMiPaHdtlrLhcXjDR8Le8YG/sN46sgxjwOyZmRHXlRbwIzXY/ykiWXj7c+1v5j1SvP2Zx9jF1MJs7qOBuaku8143u9HmR2SUYzBMQ8Faylmu/ul3gfiQkHUAI95cBHFX/apVZg5iUGLfpEKn3thapjrIFBTSlKlfUVL1yQqcOxRbxku8PFmj5y4WMnBbcr9xFmwzDSkD4oj2G2lrX4bMhuEzyU3/yCqQ4KNJSiN6QA/mOSnm1MB7sAaxIOv8EekI/6BSnzgl79yiNUa8fH7zUkvmOMacJmOI91gW30iBos2wiy6+GK4zoSKoQ8FSX1xwxvSJPjCHVMrRfDSsQqqSvWErgfrjiBu0Qld1U/5e2q/naYUCXUbbUSEbzv5FAdWMHVscawzOcLRQFTGFxdzkwXz/LGZbo5H+43nc9ZQqJoBeyiZovMmC/v7FArR7xGY5hsK5mW88X5C8te/QS6dg1URpq+DZIRHrGJCMhIIfB9r3Y1JZ9CJn4uNep5kfB6B5F23x5qnPLuvdjTUFstvASBzUFFQK6Mo3cTLPcr9G3z4ARlePTTWXk61jBwXEYi02bqKLD0drqg4Ev3Ky1HEDpuvyUowLe3/QyQz23TyT0KHDh7q8JBmnEJ6pqkWKr7xfmJLV/dWHtJnIkGgGidHiZZ9LG3y0LcG1S7asUx3Mgc45Ig8kkKmf3MMiDtdcIk6p/zmEOAX8rUFYLG8XCzU4tC6eTSituyVfNdMxFrfkQ0B4YXoleczeosq1sl4LxMptnlyS1yPXI2xn7sLBsquAIcu/ZhVUHYj8gWhN4PtkjVPHlk0eLzlFD2BIf8nTK+wz9jbWlorOZP/Yi3ACQLBcYk5kXgRcG8/KM8EyzAwOWIzLA0wLItrzZVZlVgAQiBhEemJDhq7muNDe4Uj+LJrAgxXaNQ1CF6y7LoyheRYLZgsuGU9m4nR0pNASQ+0r5c78zmIEFipU/XDIXyc3PXL0krfcN5CJKHdnSOOut7S2GGx73ONkSCjGUQE8tyJUENtk/dEPW03F93OeCQNrQdick41h7tPj+N5mcuZNbOglDtwLEvWxLvPg55Yj3zuFk4RzRVFQ4FRm5j4pZw+D22dytrzKV7A48/hARW/YqZ28i0lPTui3K1G9ismVLjHjDSY+xGVgd+jDoiRk0kZ12fAArP4wQky86j44VCQ62qRBeOicxZ6/LeOsSQEVBi9lrulJiu6kQHhSO0DXX3NcNpK3Hjq5Bn5Va3YcrEOz98jkQ+a40jdZvYD6ahvwS2/r5rdfQ/ncCdtSKqy1Xyvo3bYbDfQ4VncIJnrG2jos4QAKD4D86crng0RXJjbTBkCf4PJLFTZRp2vuRKOptW2nB0SF9W+vB/Zm32Nfd676YyjC7BnU+uOekxT85az76SaqoD6fNwQGTiDDThOoZdQG6WUC1CnIluCj4x56H6n7Y/9xY6KWfHe+6cQs+5jIhwiEkSZ/Pu8hXqyNooLa46DpRG79HY0MCTTMZxTcDb9lwTc1GKbS9dCFRDWIHwu7N1bb+aFLxS5ZWXMu1w8hWjYhQxi+UMHbfLHnnzzwXj0e+ZBa/eZEX1eJqAGumm/uHS5PVV6mSU5gQLMxxX6rh8SNvlzjj5XWsHj6dffHzP9r3AN9ghdhuK6MWBuDWFEk6qGyu0/992CcvcRgCNQwVCkGDxrS3Q3OaaIOQ6JjitHHsKLumPGcNJLau4QNzWHstZm/4z6y+EvUKNt4Q2Edgl58QBRk7Q6EFXIwbF6ccwn/tRxy/2zSQNxYkhzDtfXVGp0Kn7Ja8z1XrZBVMGWUxzUMeFHUn5YPZ84fuU+U2g0crBF0pRs2BCBpVxKlnjKd2TNRRrq9ss/EpJflN1bwzrtnH03OMbkqP9M2sZDCLRlIkT0a6XcOOwn2pThPLe66BvOAapB28IBD8jOOVX7I+woOVvCyQ6B2WMMTI8KlP9TsbzLvi2t584yJYn2h200uUJ5d/b2D+rvHHXCU/HCI1rPY0vx2GpuefQlnA0MZtqNSCsxDr2vMo31/w9PPDn23G3peTXARudhY6M7KbFQEnfRdV/Tf24Vz+Sc+LXiY2svMrlDCiwzwTTC/+HdAOpqB/fnQueci9r8ygWJ+nyOtWXYx1p3MpF5rT1H05OUuJ4iLQp7rM6KuKIAwKMkRuaUzzx+nVL4MjTzvzGqsE8rs5xr728jYNKbVC76oQLnsa3jFp8+j1UdzypHOHNrZNKzF+F5PYkT99+Fv9K8dZVmhP/XKpOnICXI1jo5UN6bmdU3b4ShNHpul9NqsAv2WobaujralHiYXK3SSA1yl019TMeEeXVcB4shbme3u3Ux/00RGzBhnv5a7Aez2H/FeWZZ+pFLCBp3k0Rz2iOssoH5fsJ6xWV28M6D4SWESjau2CoXwdxp0RKUKB/1akMdJUNFZdDS67FzNVXUW6xXl92oUSbKF3JrR9svTAaATdpVzHY+UbmG4W2puqg/c85SHkGD9JJq2fbmxwbfTZsJ8OFXlH/1JH02N3e/eepOgVP3uJC73p0E0qdYlEXXgeOZHIKy4S0zhucP0gORxbcCp9xFgg3fKLIeVjiqIodl4jJmQ6BAIvXo3JFjXn01RCl99CarKWShzEmHgq91nr6vg9D4Ya5Ip5cfovkqZrQbT+LwJCWyO4bMeh0t1bJMCuoOCLpErDm35Mk0iugfLlRXXeIRSkvG9bDVIELoPR6niguD8/hstJKrT7tt4ERN/xt3wV7WhJUdYzlUcBCHQa6JwF2ZP1G/+bZrm+UbXUCpM9lknsYv/P3WqplxQUdcfJ9pwsur9fQApsBvhs5scxB8DMAjb0xwH9r7dsoyuTHKNUQVK58M/5x6B7Lhxhn7DDyHvRQIGMdJ/exdchBv6Oa+DSDt+rWDG83IivWORmPmLAEkWg++b4a6RTMdzPrnGrjGY/pDoY8u3iIF1wpnRyNyKyfYawFLW4Vuq8AsD2LM0K0fB05upxGuy81DRyequerbh/jmnxJDLf6g25XHOUvWvwQpHCLIN9H3NCoPJ2OwkiYGXQs0flwkb1RCrGGUSF9qqtTbsSyGfsyB+26UC8N+1E/evTA8KuNZeReupJHDq3Q8ZHvEexiqNcfJ7wEJ5l5lm5QGGwpzlqXXyl+tIxn44e9TWxBiDOGG5Xctl26vN+h6tMEg2sKlgpZmT5+6IAgyq+U0TxXuT0mQX0tkCQjzJppG3n3e7tmgHL9T60JGDj/irrxSVbdrlNK3mg2z7WVU8YGcJTe/gPS3JL//oEpJBDA9Oky4Ila6N+Lazq908B3OX9PSYn/UNYqaLAQUZzm0ajL1EUn52J/YulW1C52ApqQz6i2dxNzWuLtY+YJmNt2Fxv8OMwL/xDx4lO3uDurj2LV0i3o9dwwsI/DuBkQJC2kqwtTU35qNXfYYhTrnUCoOQDo/A9A8sH58haza5Neqe/CrnkJ8Iy+CFm1EeoHdySf/SUvLNpv9aLt2ILEOgG2ggtKJIE4vtYBDi2zUnwAAXSshVJGfkPeIw+zqeKIsfd0qfEtVkN22ExjeV0LpcraRfYBfcs/lthcV9qp5wI+0/vSXgzqvYyncwoxz7ntArRClWD3b4pOdI1eCVT5fkBtoZerXR8dhBBQswIED2INquitJzrfICBUkXjTthK/G0LsNCJElrkyFMBuYJg3Q15E0TeknInocjBTmQf22/LLsw+XQQKOd7y9A6A4WJ6ycPD3kz2qlUvSP06FpSW0B+mjMHmUO3BnyN6h3kdNDu3J0mrHX9nJQBPnQM+cfJ+07pEBup7wVBc0hyuSQCHdGvjWQNhihqbBiuk1AGdVa/Zoslnal1jauW4/TdyU3Cmxugu5csfgIFSvpmDKFU+hkmib2FJ1g2PZvxz5050fxl1TqxClrUyjbXHy1wuM1K60BFDxlqXgTFnH6KynDPPClv2q7HwMv+EdfOT2GI+25a8uLQsr4chOEgnHWc9wI0tDZzCXo5s/w7Yl1TiZeW/G7gCQSKdx0xvdhoqGuRWpAn3lZO+ezcnKDN59iqmFwgDUxJDCeAk+0CU86ZrNQHgHFnPpxzsmO3GwTu04wRfTnK1esplkaJAuhQu8MyK4NnBRGtUaE+0vUj90ka7nS2cVJHiQAs31lqCUmBX9v1aHVTHyNZ9j2UWGCo8XnyuDRUePvVjhJbdds23KdknNnUtuuMsjPIr7PCKcaDUKcDh1mODqC4eUkMqXMtisy7hFmD1aUSPW57JaViInJip3yRM5TUU9MmVEtxYoz9oWYWC2M3LdSMLVyiW5Aw2wjkvyU9fp00g/NCRppk6qoIgPvmB++lC/bDKlYJbd9QKI1VI1lkqUUHZFimsAtES1/rsSmYV5VLGL1fvvXFUYaWKwWoS2aBltsQ6G/tLsz2aj4i/B57Ws9RhXKJobP+x3CcaT4yb1cLnRbpVz2Z/P0aDcq3ecV872GjpVzMRAO+k6ptzVhPvC20xQJsXjYsBPYkKN8mUb6MyqtIqDfG/z/OcvWyFOsKvoWQ0Th/JdjOYO8iEHHdAleiKeZuapYHJ0263ZnKGqBM3ylnXd8O+UAO8x+osPjIdbGKcwcmruG4mM7susVAmSGch1gsgTq9eMj34ksPi6JdqLApunt9HhVR74a7lEHD8rHsck4UjBqEOGf3II39zN6eff6h3eqzi2/L9UcpfD8IGW35YiQ/hsngutPA9OKRpJDZyb8UjSOek63PuhUm2eOlWC/CIvDtaUxFd51slmciMJqY/SnzOS2rZwzWHrobH06wtA73iFbUhvvT29nj5oh+bir0ApTIYh9fByhwdfv9v1IUJKZN1EH1J9MeeGO7Tvl3fR7T5imTQEdZU3R1WAtyUyjOfjLvXMguiBpJtzgjDVBKiU0gp6CW0Hcm5UAYZv+cHOJ4UWlmaCgu645zgDdLhFh0FL+vlbh1ysua11i9ACKkhuLWofascErFTnbq2HDyJ6sdFyrMrsv01FacKD3U5aH65bkrblebVEwOvGh+jwA8BzmwQ/xc/sZ/zt/cN3JrUHTrTFTFdRoY+LL/JpvrnyTda+MOnmItzROt2Qc8gvwFQ8JGLL2nLDV2egWV6j6nuZ0gsJE+6kO8HA+gAYzgYyblrn0LLucMN8C0e05iVXG9gZiYUnEyYnlv8KcRftwemC33+tjY1UPeJWYJwXmLguxo6qteBk2jJiUpOaE0ctiTCRbJdRlUeqYVeI+voFP1bRtsbdxgU1uodsM85e3tVZtKaC5AmBf3nvG1zyYSgXHMKUq40kcr07rRzLC0Whc1xvzrNKf9bHtBmnMsyi/FxojS608d08+j8TOjAZx1A5/DC+uab1R95fILB8VIGE7lZKnEjM+EKH+kqnSpRG4E+4jD9J6U5N8W8bHttMmyXXfWWnJlBNo03ef9PptSceO9bqrC8pJHbgglq7ba/Fy3LOsjGv8DWzYlRaO/LLL7SLoGAyx600at2Cq6BEm7l8ikQQqRXVk3FQ4zAb5t9RGIbRGpdOs0tAJ0xDpLiCXEibyirjhCrVtwsRbmD1mHzM/4KNn/C7roq8aO7veF+btPQhUovMn9J9C/9PjFEDeIcsJ/AWdw783LjWfWSIi41dR9MvSNydVLYr5U6lXLBjJKHNITOe84M+FWbE2Z7OyIaocgaY5VKGiww9jGH6ospDx0aXW0FpHTTjej5exDQDlWKBE6Jknraf3xCTjQifIa9dQ9qFQk7F6eIuJxpLbWqVslHBqtqiIfL4QnFhzJBE0UAi1Bd3o+7fBAZ1+GAUZvtbQ6+bGyCBhYNG8aRgcxwn3xyRsjgEpSxBje6Wpk7g8rSx9IjzNe9q29zEp9L7CsBYpHurbBaonnFqV23ZMUdYxqM85Cl15+1zE+JwSGbEzBrB+kzOTtITYhnGXaJGPZKYm+sa30ibQiQfokJk/7L9DEssaGjNsDaXMg8hZujEO95RRbJV2KPEOSDHTPjMC+FwpQSAUKJBzuKQsqzdiaBoSYhJsAH4lgDMLQYIFoIpkFng2HcrIPR32afVwKA81mBJwzvwY5nq1ACGZ42noOvRBINIbVSdOshadJvP+Y/ON4p0Srv7MEdxgHguFsSaDerZx8267sPcUppTtGzqTRICHG+GdKlNYZLnt0oK0Fh/xyhrcITVBObJdDbB9WSSkDUVf5NFmG30Pvkp+H4BEZ0edF8qiBxHWUpleKM+zGdA2og/gJFUVVQI7gUqpLnHuQZMUCV+IISYB+Iyy51Z0TkbORXkIRpKecooyePvv71FybT+jYLna025THxm86/+IyYChqZkwKme1XuBVC+pPMvMrcKZJauDFhHi2Mv1Xbb3Wg4HKFDlmPFIdepXVQqVLy86MRNqumqcIDuqD1HIJNADqzwUEKde/XP8QTDJ2d9OqtZdWxVdunNfkS9EhjEB9b45TgHBvmSz4VRiZ9SSK9k8+k+t8YMmfgcoVYXq5Rh1N6eF9pIKCou38Zi0A/cV0XoHEiZMp33259ZeLRz80Wy1mSuG7LNMArPe8sq6izsoTsbY9V/ctgTDFc76YDNR86mp/RMv+gBZVXK3loZ0G1/rvyR+fGix7SdY0UcLgrDw0QEPlb6/O1RU0c3FbxxOKGcFrvepCJXWbmGAiDygn3xrzRMqJkrinQ7yNeDDH4eDkJxyvIVyFNn6iIpfKCadrB4GBC7b3TTIPVnkAtwrIyxd9bGiFxrvwmM5UizZKAqnhkC5vgKcd9BJxLfkfEXTZI3/49VCn34haDH1UgZ5um5eY9n8RS2Lu39R43COOIx/vp3Mlt+uTGiT8yBIzKHP6bV9G9bqf60Z0+lwXVPvrs/N7khIWvuTvf4FpvhzB9NRusYU0/Naib1O0UyfhrirsFxIhaUoRz3c0uNJMbQ0q6kZ51wiThZ8p9a8iZPiHMYVd7x6aMh2FP/l7zqRBBkKsRITAAcKV6lQQTSYwcnr89HvfVwbSAjZR+8b4r7lCWKVK31qCFnAzlv1oQmgmU5kUZTEncxbyeMpO/yGwf9+Bi4z++dCt1R2OETw4N73lg/fdqqp6vFZYvwasp05Pdy5DhqdAm1+b8sdJ8wuW/RD+DR39CldS1vVGNI/i6ltErDb63bbKo8mR3GO998icyP33I4U4lIsnOArahqCzWRYWg81gJZmbr2PFbOgOEK/U42NscVPIger24frG7ghzasY4cD4fY6vMrgch9hFVh9R0+ou7a/SVGWE7EBV9MkLYKBhUhFJ5lrgft/qsC/ivQ6fLrxNKPNxp8pvlFxjCZLqTBA7hjqTFsfO5pu6WJUzyTHOTYZIbO57PSCMMO1pb0BYCy+6PNY3AX1wa7M62lXHwddGJgVKGjgfZaAOLIhZu3v0Q4TPLYUis1AhPi8xp8enWCsLZh2lXPmjfgSS1jnceZ/vxgZH8utkzj1C1cWI64TQ5fd8Ecz/R4dub7/agnuQmmo7wC0JDAJ3eHsHKKlOD3G0qGq2+lkuzBDqJBv8hXRRprTcVMmERdXROvMBggNe+x2jhDklILenKzZdUs9r0SnqtQYhfEbLqC/KsZucwm7Sw1xovv7liIh2qRwlrB1xxCaNec6bi4WHErCWyDgXi4vx2xF/uL6HAfgUsb9c3YTUgP5wZ5Ri1vyBrfFeXhvIoKTEELicuow0CltfFHAfI4Xw5CiBj344JIyK1K4OA8NEl1UEXUOZEwYZQ1RcoLTGZ1Xo5cOZ3LBmif9pT/MclIVfFk6tJsanoPyY5/k949Vy3PJYV3A5vpwYODslXPab3Z8eIRjIvAZAbRHoDImfsyPnWgHNETz1inzfHBbVNs3EUdWOo4Ub0QOzpmflfXhJRVgJnPNCi4ISz3lkYGMq1ZZ8AjJI+V/1uwsSzL9avzUKE3p2W3dxGMWL3aSfVK1n6Ir4GmLpiy69ctYlpsG4M/biz+1kI4MMz0thCLW8A6B5cGJpcAx26pX9wa0Ah6mP28oij618s0X3IwS36KEyqsyYvBcRot1SvQNJvuC6yyq/rMcmFLLAAUzCtCT7BnHx8httOSD4ycyBUs/hK24KJo7WZR4QVE6BsmmuUGoejfzj+SWEQdRaEOFCX3wS8xxkmlT3IlKAR4S/GYRHhFac7NT6o2Y2TUal2ER9WjGxWtXMeE0+Gww81dlcJSpefEqWvZk0TWL5iNTjJC25R+c5F8eNpMh+/Ok74V5AG4GqD7xq/j+7c5SqbF7cRD3hGVsCR+5OtX9GyVxOy+NEaN2yrkPpYgrl/eclgJ/hmmazgVqSSzWH5bYp/gocKmXXkgL1FziATFceqZiUBvRz5k7OmcespWxC0C0bHPmcFAewRfJCD13U6Ij59bfQ+Yj7HssLRZfT7yvpF6DeBDEB+zDoUSnoOu8S1KqrUFpfYlPlfAw0KtuFwdkxklEVEiLQxAOTCadbaX5aBRMgo3NUsZ2CCebyI1RUHr0sN2BFkUqqOI7YEsp5irHlNtrZ4sG5bD7aLLyQ5Cj17p30BeXmpP8lr+8mzuTwxlnaK+xO4h61urQmYT7i79Xby3JVnXHNJ/D4eVqSd4HAKzSswrSeaRAKzkO6yocJbKxmDe11s/7rI8FLYZ0BkfUL3Z6Hl1LE8mDkYxewzDCr7OLKnk6cv2lNBxamc1bTWuRKRvxuJk4RnsjPjr9UWJL+oL3/SkpMCRxfwDfRm4v7ialqJWLQ3jb+9u/OgaMYpK1fMFfycJKRRKh/iBK6B71tmPnbIn2xpUvm74ByVm5KGbCS/28ahO8m2A+kmvqdV3VgFA9Pz97wEBz2F7yqxehX3yPa3igxEIRbf9SYLm0T6UZ0uMFIm32GHk+jDx55GYKwaEUaQFU+OFnWs3ypNF0ePPlB/7CuM8keZrYA/9vjKRnSz/TPdiUfdpYuY5WMfKkzBO5OJ7A4WLaO2SzaPiZf/d7UuW52reBHkrDOKOSHeljMaTUnh0mKghD9F2dcRJ5kMD4SKs5ph2h4T8Ghchgebfn1C9pejMYy9lxT9yVgW0ziVzGa8S5MNAj7qrcXaoiSZWPzuk/RWmjNL79JTu2kr38Ykqe3zjFjhFB60I1BQuJS4HibI5glDCfrSZCtL3eDpBgOoCxxMeQfwegPgt7FTY4SRQPR2DHLgPO/4JqLLPQafdAPLOw1QRQVfJty+cPi6mmRbRwDTH/+tbzRzgnlkf4zT1tGPQNTkqx96ugo3OCz/3PhgMD8638I+bYCXFdqIa1iMT1XZevd9E48wElzuRjRIKbBpSt3ty8Ploxcz2kB1lpYlw6Wi9fRJCNiIqQyMsRdy9QZwUWZPEGfQ9Lo3bVKucBFSNWSuXCTizg4W+dFQVXw+cWdRLtm5cUiCzEQQr2tZB2K0ZbJEjqrPKs8U6Em4HDeYdC+EEgH0YtFHK418y98PSubP/l00nmi8NJLcLcnIgsFX49yGZ6p07CwwcYrbNnrkKBj/5eMLvreZlSEduYHipUM5H7G2KqP3J5Ltrww53FLiIdrMuYzIiLM7sKkwdqsUbOi1iZ1vwJC0cuYmw6SdzzB34Hr7sO9I7TPiG5PX4qvRDCQD/hub2onXSgN0RaV6ixRw8398Jkuxs3pIcdiIuVLHAkxuhSjtyuer+TifsGii6ya8LaYwU69hvj8qBykN/hJSrY5JTs8pBLJLBNMOubRQMdG5XF5d+tjAadYPwGCY+dcEPC7DNNNbhjIZs1NRRm1+hIXVIpT3OwowPFPgSqyggdHSiQG1Pqa1e31NoDF9SUOPE4cf0hqbf6Wlae5gLSCYHBg+og2LFbzN1yITkgfCQFoISvPmPwLHk+wXOoSmh74v0J08nqsWgzPo0/yfa6RUdAgpp0KOyaQsi6laZgORh85QBt57Kq8K//tgkDcngtcyyIv+yksiG2N8bj34+0A9vkW+CQzrX5ak5Z4ApEnaRXPuQU6RgbTYsMsUHpAevcDK3RxA55n+Sdrle+l5qw+mW0qPh9CVqp/QVKd4Ris/nl88xNviKuGaqisp9mzv3oI0KU3QaVgqbUI63squajBxvvqlRo2htIbhmU5SSBrgdoZyer2aAncvfPClzt28bfnN2FuJ3gdDMiIkxQcsdbFxBjzsTmkrQw/+/daSy0m0V8baWEu2hH0277JDddIY9ArHkxx/+vVohfJa1ejrrwwrW4s7r2ERpkyhnP3TlkyHDNs9Ti8oImXdwAC9VkV3bbCKgLcvTSrA42nVc2VCGNCu26oQFRmu+gKojzYacV/FybikF9+f1CAtgogMZo7iPvYf4X2Vr3w6pMdn7Bg4WK8tKfV/KWYqF0/VEqWoF3iKmkulOXJB1nlPCIuz3R46PCUErEigfb7bfLtnpzVDqVkdylAAtDlNcxkseYKjHNaH/gRvPDKFkskv7XxNvDCHhd3NABXfhZQXUX/yVZu1OI1idkSPCRjemJx0WIqnNU28lV8AlH+PYihiIL+5exls5khEmuk22dxpyJ6CcrOfs1anMnBwhY/UaAJqXfmxKp0dJOEB3FLXjcZOrAZKRo4mWySAKfVievErr9MopxCOdRbiOh6a+8WpvmZKrQSMsJicQ9kcEKX5nh9yJku3TCb+QobHBq9GVZr2cKQaYWPJWkOCrRfjVG3GsjKFOHk5pKa1cMR2hCxL9uKpBT8i/2b3xQ1srgLuuijpUy02Yc8c3Gsg1eEA0wlAkqQKHJaHq0vSEspuLR/ikqBX0/8tJWOmVJ9YPz8Y1/mL+mWkpr808ZNxLQlKNfQCEO58aATIBDblj6wZvNayaFoT7uRnsd6W+HBh+oM2PshF7YFbSHUPqOhTvwrTTKjdU/YgRHKkDlB7lIovsEsBg+Wlx53yej53PIq0CLjURSB9IzQDAnx97uUi566VfcS3AQK0ZeUYJFnzY0r26O6h6nioi/Hft2+bBMq27L6xgwJWyU6AgSHkZftif5YgaK5jACIFjq+U4istSo4h5uaQrS6UlmzXJaIsqkfbtr2rjfN6MEW8631AM8/QNKJIlqyrg6ILWpGh0Qd1ZPQgxTZINXE1E/mRQ22f0ad2tKrFaoiQjw4pWcb8lLCER34tvYzcSZsrhHpD0CJ1PVaLkbfeYD0m5dO1N0JuNeEG22GysoPHu+AXulh/9fjRlm8IVWhhZrLp6RP11kHaVH6JED3w1PHKU6YD+NeS+r6nPtSQNp9lnflvQEWJa0biDNIA42pIdsgZUaHT0zTwP3R4lOBd112Q31fK13yfp5Wmdq9OqSTlh12Onp8+/IpsMDs1ql4gqzZ2liQWaKn+W9qFg4TioYMM2KwG3P9RWxAk+J8yj4xwMcqcg/hPWFhpfP7KuUooqIjmnpRAkHJRbRFDmzPAD4ob2a7Z2VdQgDrT+IvGOjo5o29rPN/P+/VRbN9Fz/hufxvgF1ZpVjA1cZ7Q7W/hA7ugLYjxN4JihR2mi3UtKr0O2oK8J0I1BkKLQ1Dbz6twyOu9Uf9ShPvcjla3TaGRZtxz6SG6JyANK82p7xCdlrGZGMN8PyJvwma9in/nhaSs/qVj3Tg/g0Y0InbC1ie9qMdTTOmL7frqRSTsb22imGBspKtthlZZWHVtzHwUIfpYpe05p6mCyVjiDrZhfPOIh0cT+4m44bDvYKguFqfy3JbVmZxUcKQBXfzPHZNScjfGEkAjL5UVcQVLG7ssIKw3VbCVFiAqQP8PGzYiSRNVMfUywoUS1FO++Kqc36gnkBG/gzV1j5idE8/yJ0bu0wRUfP1knfZC16Y6HECF0Oq2SBzgyXGfv78ZnUIEz8ZZ2Rc3sVPBMWA3nqfVMMLBoq0R5fifID6wA0cRi5ND3m4XQr9/qs6CK9EBidCfGmclE0uviZROPTbjmmEkIN74iNDm4gckxEvfdk86+x5gY5W3j6v80nguE3cVQ+vEu8ZCmdJnLiuMgwkdtFq9M1UE9QWkp3hm7OdYhyvTLSLSc4L1emywFWlybRVzTYCSL7YkjXQmWxDUWtFMbh+xR4/vh6eXVdJwGI5gByBmVjQvQfP5L46HuXgWKNeip0qYcnvowAbDoNzskP+H6JKmMpkPDZ2CgWKv7Sj+EaUnp9VQnTmHAdi5qBiKSTnDWSJbV1cqabEt5SBL0zTjJPcM4x2HOfjk/IPAQcsFnvctNvQmN1J5jTQBhBmoN3PKGB6C728gYoWx5mB+jraaZ6hY703qtf3raSEXA/taRtC2YflFUjbpZwSgrUAIDbCpaJmIhYt4sg1lk3I+8TurjrfMohtMswZE6PiYqgAQnj3vqJGDzLIO/yRAs/msy+HjHAgt0r2m2mWhU7vgbRgWDtYzzFzOZVpHDD8kbXdqBtkwi/JCw9n9DORx6Kc37ruKwjoke1/iHR/MOsbCcTEyibyrZa0jTE9veqz75YmYwpMAWLVmqMHpQLBgDl+85X3OcaoAvkGvcfBk57+64ZTO8T94/yBOKhiXevVCqfb7S4i2KEFlhK7j2H3bNtt18x+IwaKi9fVLWQ+U7wnzO4ET4b6XCYz5HHrKz2VbaHGvLSM+D8YHkNXtY9UlzS/Hb1i0G9iStC35SbbFyOFmMU2RjIOdWLHlJgCWbYt7d3mmHtn1B3+pauF86dHPDD3ryVNVPl4oSWG/ZfiS0A7XNhHlCEj+K41ZjlvuONqGVBpwPICSEdkZz0Elya3DKmqPjmNcLhsC/oyl14Dh1fqZWobLhERGGS2yXkrBj2gCOdZIpCv149oVVhl5j6Or1fflctSsxTWYoDPZy2N1/s3gi1HjhqVZaDK1lYwYpX6ET8GBcFqjapeYnC6HyiqgH0lc3f+ltdZs3Ds2Ztu1W/Y6ZTOzHLTufgDJwKguEzYq4jw9G2XhMtz1rXviKUM4ewiokIBMBrTGL5O8HCwNhVZJSzIUu0Cb6Zv2uYgZIyVZWM9PIWTM2i5XwAwAlXluv64DJL9CROadwgYaMXhtuKeuFLuTE+WnKOge0vNsJJuhWgizdVHKURBngYZQ8NHhtcoDYS5L5wY9Ao3SJA6M+j0r56vqRBAFUB74HddARek6YZeqtWK2mwppkZYj9vZUxVrBTdtndGym61bpt4cRFSOpz0qkMhmAwVd2RXztQE1B0fuN7X5C5bYpuincldTK0bWYtkXPX/dmWb4DwAn2Kr0B4NAs0xLAerK7Uy2soFAzpAxmxLcHZ7ZPkFlEDSW0NWdlJOGqXeUPrFN3vfakNlOiNwKHs6HAAIWYOxSVUV12tVpox6UDO1/mwJo9ceErFKsKZwgY/4V1j2qFQsv+Z3kHbDLj9xH4dLVPe5YHSVBxTzGwCuHdvn6wl/j9GY59bEF/YRvZfbU3EDk/k88be7MWiv3BWDJ4TZnK84DqBIsxH/JpwMvb1mG5B075j+zj+D74dD1rg/c1lBAVby8hrOWK5wqCvAYa34PHZw+i3731s8yM89BRrASAWM/BSC+ZmVtlyp65/NqOg+wrnZrfr5K+ziC5B1LENjLgcJAGaMhr1RQXGQhwObfT3M6jKBxV9lhWZ6Uy1KrQGueQHOR6MUAXfhX1lGLaDq6/vbP6xiCS5/gOOufZO16GiZsVHLOyfYGWAorpVeZGxLaQnf+F/czMWgoh3japHrD+4flw2jDRzbHj6x78+QZFHdix97UpFigbXmFUGCg6FaQOCkMHTuBu/+iS8+0FPhos6c33lACYon7X3hu0IwUgLwfpVnD5R9++nz3LNw3cIRSC3KQV7bpSuhpxQ+vFUvuQHsIvnay2BmIu5aDwf082LQed7I3LCYM2BTffYZQ7jLiyaar1qsKVoMD6V0+L8Avl2hhUQS8PEuEWRSRrYeoKoag8wHuB3nE7jHKVBENttIzw6ecVUY3fyyK0meMZbDtvadwUaJR2J84DoFyqIwXW2QXJS5bnY8ANF1sQmvxX5mRqqmUC/sUYTAFadjcSjCA+rw09M7+VhGV83MuXgeYJcnchk3tdxh7BlBnz92nmeBKMXXwAb+U7IJ9HXt2MSOCCLYzYiDUEGfX28C8xRMvUDfpM159XGaCitXLMvTHZPbDWgG2qZeJg2rLoqxL/Ywq91nmW4Sg1vqTfFyESTzFmfOeaXEaKve0K/nWM57inswREWGO9kdsq+Pv4r3g5PXyj281D8wB3G/x+jBk5ga2rd42p1MrWyzGAnqOZs0lNIWP8OI6LA/6pBh3ppkJ/gi8sm99D7clmqEptVPeXgIK73CDBRwKXBUI0CLNoYZMcMz8/vDdT/zZPQunfJn13OQDGxxazjXClVe24kA/K7fCFU2SVrRVQW/Si3frrNuK649mGFDvXIC6X5Ci8rrFftLIe41lwed26lCb/kJnpAXrVSAT2u7d2nIHJt0MWgn+cE8t1E7DUphw3OKpUYhnJkWntPtAHsGY2943gc+nkcmoMjjwP6mtmZwu63nIiwFvANxvNNy/aNcvr+icYw9zRD6elyGuDqfosqZPG2btj3iQhu9pYuMQIAJOe/b8WfPxzDD28Wsl48gO+/iXjd54pNp4K//PYH0sWqnnieXmfGv0Wq2lYOUx5rP35bZsFBhqFd3hkMjhH0P1WE71rWpulwPHIYSGl/0R53+99mxXyLCnj/8jniTs63AvXoGTkcUI0XsbkFoSiNz3xgse2L6oLiHN3NkMiKOU2YXf9AVXnr+hbgNYpkXqbyXpgoCQOHYICGmSqrwHNWPY2WXWsKUvaB+Ywv8uwE/2p+dc2lX2LVxeQiNTfSeexc9v4sMqNsClxNiD4NRW6mS9nZkrggb9WnZw/Hd2Vuaj2FzsebRT7YoaL/+IZd/arViFQACpU3PPUzVOOUVP/DN9mVz7EvN03kIj5UwBikwB0Jevmt6oWwUuGFsG3sCaVmkcencp09DoNsOAQQGZY1wCX/0BPX1RA+t7iHcGCYEI9ZQqO0GaYVQV5h89jXtI5huAM7Fm0SeulGZZtxhiYmirsHX/eU13HqJLwKk0Tc79x4u+O6ShEbm6wwVCSGTIZCg+minO3ncFSCnvLkb3QTNn37IRaWlU5Hpw9oUGjPkTO8mv7wgzgNZmH0uDOjb1n7zTXDA/ypB9VabkRChkXBZfg5kdxhZPn1TD322s/ZMqD4UcKgCImOW4fIi2F1UNLL6L3OF/PmACQwAaZAxOtVuxJmrH1VeuAnvetryz8u7ok9jLk8/ta4IElI7g1jagTUBcs6x/Jz7U2f0CdDVUoDi18/NhuKcaAuS+4g+69j9I70T5gmEqQknPz2/Q4t3mJTA0+fmAnC0nP76QCzm3kY6yZhfSlsA2RKuAuysUE9Bh2Yq7MXw2MvN1Tv7mk3IlKljxdA7QEfVI+vOi2EIoCPrJp5JRJZxgehRVbvS4p4XveZjejQhWDLHokA1Z+fZ5kwRZMDG1aVIYYzs73Ti/zeptWqwY2gHe/0PLt7l4sTWW2yTkuDUKxt/a+0aXb08wj8E2RPJkTB/aKg4zLc3NFt1X6eN1xQt8BL4T1+7gw09K4p/SCt2qQCqMvd6oHjaSx2W2CGi+jbLaVmiR60zCIyDR/RCRKu9yday/jEtiISBcJmWHb1p7rikJwigT78xuFlfjmN+EpunQLwHABKrhVIwRMtwgKPosavJGydLpVHMw1XfiHqSP6dX8oEFRBkvk2BihkJiKbcbo+Q/0p2gq0BBNxYw4/NUSDJONv7jiEUO9pgSn5uFeBzAAfX8++V/1Wi0IDPusdOdoUGIM0oi6l+hUKvM73k3FUd/5O+thE7ty7QER0K/YOBomNTWDvxImqG0xZxRynhifS49G+hRCM8peHPcXh/53IKWF1aEx/3uaOn1EqR/tEJ6RRJLbBZs15InO1hKRjncNtNlHajGmbwE2HrwBjKXkIDIero2V6+3m/SEBdY7W1DQDFxac0+YbgeJJH+XvofEpt7nSvDBl5iSJbngUo/PXLyPf94bAiOFhZEOsbDW3S7rLKL0fGrrMdPgQ9tE65zwGfMVRC60+XDE5q4Zh1BvKPnHzlYfDdmyExYBRhCIficuF19S5xfVHlbxrVcoqni5J007+xdHPQr3xT5i11e63rs4ANlkkojRSe6N8DRGrvX6ADr0jBXtfeAd2gF16tLLkfYTsm8IkP6KkdlpTerlTK3+IVnZzuNtidEAWMChyh32DcRggluBiu0I9fchFQuCc4qA7J0LROt74RD/E/AuY0kWIBnrrTaOtSwvfLWVOsfkS/VTw1UOxFehDqmpAKB3jWMEXsgvXaHtPpS/UyjNs+xK3QpZX0mxSBdZur0nBnhB9giridjwzq/i96wh8q9SyplsaoIXsyqQ3ugZSgDusT/9DHLKEJABg/DgQivGvtLd/BUgGquCeNYmpZ7mOmWNzkWGC8FvITgpQ9iGAMjJThW+5XldfjbSM3BOEI0rYBbEp8stwVmY+s2uO5YSE5PAazaCnYrAbsEQRIQRRuGQkWKQUKthAJfKJOi6Ue0MlDP8osw/zGaczPynAQHFE/8IMJcV25mrQwB5YUBB/C4KdtjwekqOD1JeJ3SgOJoxLhrWu0RzAUaniFgSLIN6ZVaVtswZP++Jm+ZhNmAKGmGhWI+BRF0NWnfLLwRoBIu9YS0LGc1Et0/LM8TLT02B/56qcy+75MR2Ii5RY+AN9pMfCsPrwVlX9cjjAHklnh18pDQZp4PkM+bzCeTA67Tkg9RozUklNSLlDSqQEHYY22CnMdXdTxI0lTlGdr9XbtGbcbBVHaKmd6GmUfxUymQrjcoAlMLbR8OAHnHiCFFK690/OmhpDBRc9DnqjqV4RV++iPHZd9gCftzBgNx9XXNZTpKEsMPbDLak4m6BNO0jmrfwp2GoOTKp7Nja5IgABNs2guoX+kkZwmPPCdTIE7kUVlWCFV5MMw20NCXCgo+H5pA3MSiHg5mOcR9rfx2jDjvw+sYjGh8/RAkQog2XigYT8IdJqcTtOWLemx4nteQSxoNUkBfaUzHHuDVlvGWwKOnLy8I4r5KSINv74YRLYD3MU/dt9+Kav8E13zy+cCXAOHsfgrWWegHlTs6TQoFHIQcOMJv+Jo7X33e9ybKHQRm/qBr7zHUy7t19t8BoFCbSrbNMESQuKUPVRy8OB4TzTuOprWtQyd13ZjISH/0PjOz8oZb1oWEmcBtJNDa257BfDalN2d11pHdIJqJ8lpCe/7b0xg9jujoqpQ9J5yPfCZUDyXhtVHKEHLXqdgZL2KqQJcdfQySftns6nonGCAwwUCeEOidA9E67h+KREqNoebS+s9dCTDRhU0zMABYjM0vw4CUoRy/yC2Te7O39PJt/bm/qNPzsluRt1nHUbQvoVN+Ayq7aMcSuBNfaO+NWXiAdKEIySf1ikYp4Bgbz3EaIZFeuTeW1rnkbmGRhpr81UFYGvRKldWo552gCL6NuhO/JAJy+troNusIj57GKDuq/3lsxzGhp7lVRndy51pOTOgzAJtsD6OVnlRXdzKc1nUEtUIPhHU1P1sAuxNbvTctU1C80cpDeKVYu31jwgk3N+uynpV3k+GMw5SH09wS8tzLPxJg0obz/B+fr/Bx8KyRICSB2NhHCicXHBeKA9Fpgp8QB96bIM+MQMtaXkEFGuMpePcSDi8SIX0qWU34zPMjElgwS8I5wrKdpWAkptnjYu71hBCMc+KtRIjotaUKYftj0mLPeqWaExy/DLZc5oO5RAzTPuO1LvdEKd6DA131E4D2PzTTbKnRCIOQ5eON1sSPrpDQKEPARVrcRwrDf2LrjsHaJS1xM8JmZLYRpsXZIhquqmwBfvSSn0U+ngM4x2LHbMPVugfVTkV64pb+odUtiAum0RLSsjsCyhZZSf7U8cbaydzYn+3/B0DkYwPpF5eEpGPaEKTIVZTY07mcVTrQdE9eIj9oGsenv2Wyj1qaWFtvX/pUdj9lZJvcM+aNN2jJB9pZqeVUgkD4LIzCeixW20ewgevKN1EU5I8MBFah3GeRahSfFXDY52vPSFNy7PR9FWIjaSlePVzZBTSYiwNST/nNPXpfG7rlzookmBwgEm9KYocwLUBjfUE3ai21jzbn6UEXpa2uUZF8gSNJAPqc+hFRzoKzBD/GaxvWHx8lo/rKRczwKCR3J+q3wCTtkVO+PwUrF8x/QAir/DFKQ125Gye1jF8A2ha7JgJTe6JBHL8HQAMqMu+cBF2DuNtOPdZJfE7esLqH1TPVoGYtIA9Sdvi4L+h8eBvXAHQVRVat6wFbh4DXcX7MaPlwPD8LMTp6wsnDt9oMAYFPs8g5veMZj8arPMdSydv6+94pioLzcOc+BJuC6pOCa/x4A9j/G1mdBsvZVWawH93yBdBAk5Pgw0imHYxOXTvojh0L2ajVKy8DFt9C/JNPu75H5odEp8IImv2ZS0pPw/lasS4zHXJX8HhcV88cQCyYpOxc9NldULCy/Gr50G1h8X+P16Kuf4/qh6ZtLq8dfZNT71Sjdj05HQkgd8rhFBBxsjfBkFin0kAK5yX6JK8PdYU0930tND0HYL11FzBrddNrlW8ef18dFjDnqG8kNZUHpBR7bCY7gzTFqfvpxaXSQBmtM4g7NoL4u7Jupe0A0jiuNxcSwfUY5hEYcA9IuOYo6Sn5ikJbmTBa2+MDT+6grSOb9skl06DJNKiScaQxEs2KtK6mON6t5LKedHsAAXCf/zmWdQBWLegsfD6I/Z3tgIYpsBAM9pZTxwyMqrohNyGadN1Yuoxb17RMuKAiXUsdXQ81QgF68wuKPF/4L6u83dI4Qi2GCJIi3L3URCgADkGm5LpVb69EYW/ISaJb1PPAKp4mLhvt/uHi3ugczficTA8Jk1BrCnamW5OOiP3psW7Kj7Xd7lySd4tpTVMrm1p7pwFXJloVfBPlfbHTz0mte9HnT1eb4XZNiQQejzNxtlgrTR3Z5mL7dREmnKfI85kYexYK2+REO9XWXKb8IVA38aktWdkF564RnkYb8HkSfCaQbERhjmrzbnWREL7sPi7a9IH3fGjwjUtDvte6/Y56TKAQmTDVww+1ElfCH5du5qs4rQUg/sv5VsBVkcZrlkUjTONVgX6x6xOVlHVYTnRp74vEZSHNdV+L0qJj7JG1KUB7K3kP6tLfzphKutT2tjvA20ui6kCCUHrsFgRmv5omO6919ulPUZX4dxZYRhjpYWCUgHNyEc6GyyWRYoqvYy5NfmKUQCuOOVRZTlOfnyf7lITjlRY/RcEhy9qKLYqROm+PDeCCPOygKD6jBq0zVESr4BsFez0TU6escRbovUSZING1qZFggOKDrHAZt0KWR9InskwKBFH4P0JWFgXYZxdeWt85K/N0tG93gPyuaD4QZegIEpbFECQszwTKxdHKigQ9ctHIoG/m0IHeuiBHCVLZxvT8Y5oCmpVmfW/jIxyDO55M/XAyTGq/QahymRlG6PEOY1xYzl100UeIdCOs6dHLO3T+WJTUKmPJr2fNepuvGGZEVZcgSanpu6q+wmiWjSUzsp1qisIdPwzhMHeuYC1DP7cV2BuUWeE7LmOfPCzK3zYyKgHP9XkOF11c9mvFi+DnXF9OGvgBzWdfWyxxgmSWdm3hi8A+GV09tg3AppcLEWTsZG957ZLf+fQTytgCKNm+yYFynvE4Qfr9AuO3T4eioSdZSsyUTtQzdLSzYGEeoPHRmoPQYT4jq6N88+5CMmj9813rGEcZuCtvqo9ct5CMcJmSTxguAV84A2YYoWcFSnGA33Tjps9LeJEn1ruh6ovbDxaNaIcK35uXyyt/FRn7cfTE230PcboHI7lXE3X0dwEg3d+DLIshxCUFRIUduQkLn4gjxb6scgKqdBWdwCTXkXuZpa/exFTkM6EjXMBucJxFNxgnEU1aKTdXs64VI+PPAdxkeJ2wQl9gv4JdG1t4OGtWCmseW+9P8+yKmHm41wJ/wYAGcyGe6u4Wr5Kd5H50oZcwgm0ewAIRcSpiyJa+oRAr5F3Pq9xy2u4zUYeZkvqPWBuZOvmiIZbkEBO04/tgIqCO3clLqGt8xZ1GPXSdX1Z+WpkC7ORsGTzeUCRhvyNC9BFLG5ZbR85LZiut9ZVY738+/mVSwQMwdW8An0HlcEA0oQldghR95sxt9vAkPF8kRqnP3rvTaUXoBFiOUqTNgeYry1S9OUawoBrgimoANxQv0lvWnIf+J0t1vjxDdTPiDAJXC1XuxZMTJ6jcu9gEGjYQXvfAvGkHiBZruxjxax0ySn9EpuiMkshOKnkNZutQnAuU1PajcqFN3Jrbhhhs+Ip3gErWXWRcd3UwextZCaPj5MAW7t+yxemvFfECIF36K/4WkffljP2VVb6zg/Qaxxlxu9oFVQ0zUXoF8js2aIQD0wh0mpRKj0QoA/31mM2ZyrCVmsW9e62KeohEh4vm9ojVxv1Hl8hWn7AoWI0bc/iqj27+99yZCeCvmufSZaoV3Tj/szCSWZZA1A1RkYvb/HdNlK0dEwUC0dUEQ0RhclbVV4GiZshHlLaCnkWz6SniEiGDskB2kGjsUTa47OzRXDvlkK1TLHq3ZbZuNo6C5dL2WBNbO6fj1SkWeBvP3H46s4YDnse8YI5lN/HP3/jfkbDFcDZm2r3bXfM/2IFDwWKg4jUk9WCuMcQnA8U0f7XAKz5iLYM/+lJEexBmutywf6mHMjxflPqw1LdLrks6sbomoWpEwQwHqwgRWixbDMQl55SvVi8QcVe+dN4Rl2VUJParxwtR8MEVQvJdPd7MAW9VKkTF9obDkjWazmW717U/3dikoxi0HZO92R46APpAR9DwduulXAAOqz8cJCxBoVxGqDMJ17CsU6ha0Y4x4R7whzQL2ooa44c+4FR2UFI3qDe2Bor2fNZCzHi5MUQcxpVdhIRdt5hdphJNPSSh4ZTs7hnFvRIkafcYKkqOCt2f5owNhVxvouO6zmcHWXjo9Ajw2SWB7fiLvcWt/AMN8yr7kQijSj0m5V5gdXqyOwKUmkTqRMszZBcz8A9ikPTBPxsN8pE5rvSiUaTfw/JZU3S0GtofvbslCoNA5Smmurv22h1Um52YBsnZ5/rk5aK+Dus18EgklYUc9SD4yJTybpp9kVYlmihO2DKq/TthjctEuRUoc7DNOCfihKFpIiel4QaAksEfV09t4nPEEai9EWsB0vf1h0TeN53yHBAHuyDe8LHSB/dO4hu4xc37WlEEKjs1oFyq/z5qVjp7dUwMjzkr+1Q4uzbzsyqpKHd9Qk/XHSsRACdHvrHfjhUqB66AvcX9JN9k74coH0L5RYc62D0VU3Gx0of9GDV9kN7gn97pQg8cqjT3Psej4SppFbaF/wlFlOSqXRwcaYo82PVRATJT8gQMMwx5N+hfyITfaE5q/kMl3zZmkLdmV8aqTHqJ8dCQQ4E0S7CE/Qj62y9/E7knxqV3hroWY5Q8alPb8h0jzMLEbpWvCS1ucysBjgqZEbErMfdI06m0q1Fyvp+x17PPsfwS6UMy/kptz/geHos9AUuTLbvp6R5ltnilHWlp5SrFgIugeIWBiq++85DBngM5AaoTPbYp4c8qzhOPJHT48Ps+gXHzqLsnHQqe7shr4PrNAqB2qSbG/0u09Ph3kfBdr+gCw6ztR2LsjHhsBznaXJ0A6Y/gkUciC5p1KhYARaceeKY60IcWoBqzsHYY4b5L2TqOlY6+alz5gn17bQeoUZdUsNyqnKIkeR/nMEXfXjvFHzw+yRHnZ8jlrH7jc9PLQnseZtcLIxLSXv+8igYjJtTWTTaItvZX1zdngT5++n09cu8nDJEWeVj5KS5Uhtv/PqimdjQH1x8Sw0WqtGz/Aqss7w1hNpfPn1R2FS02ilIFrI5Uq/wx+P1FSAEGwoXTBa7AZQbnA2fEbQOghYm8VVwH+Hn/l6BCEfIw8HSn9k59x7iSMdxBiHv7B0dVzZ3LlsC9w8rRkcmX0mWc27pln7EeqUA6x3T6fwWyE3B48SiOY79l/IF58sNHHQv/VOvMQNw8tBXe9r9RMp7ByJvG5qp1qGzd1p7PkK8eywTiXiIDlFQhqt/mFUcVj/g8Rvzx7eH4RkGpAWmcTB99xxmrP+BVI6gptzjS6hGMM9BLoPOLIs1JsGeN2f14UbJlhv0NzXrwzg8XWUOQg/yrDHpty3O2G4laTVi6AKH2oukXDpW3+Cs10zJAIVvxvvaJAV0y/eAvRSaM3+89jXNlKfErV8bbBEhWvU6k9hqDJrwRHc6QxlaG++vmaD3TLFuKxjkvkiwOQDIK4uOJrIe5N5+vO/yqgcYYf/WH4VQTL7JB/89sMyJVFU9SpGwSOILY9jBKO6V0CUDhgUu2qw9EnluF3UcxZohhQv6Ik+LSl0dYKQmNVKdlSJDyvzjB0E7wThIFE2iq/UDzo7zDy64a7nUIKsawUcwuqFLdYiuGX4H+rx5wuq5lILK0V3rm1gxj51AB5FabAd7qekQWovNPQ2xk7WfslWSy9BokQNKh5f8jy3xtJ8O4JJnYLDzyNhsuwaawNRbQvzwaYI51NdtgGxPRl7IQJAThuo6xjNaO40/UXg2Kh/E9B81Lm0TUmqJf/uKALccW2k/GWwypq75VWVJ51MyTU9MIHCuDwRWZo/BZxzKbgWdbx9uzce+4oxMsxoJC3mRI/xgbbJ7cyvBQhfmJ1W0K9HEth7WHXpM2LXO6EjLGX68PszC3tL8uar3u/2g=="/>
  <p:tag name="MEKKOEXCEL8" val="False"/>
  <p:tag name="MEKKOEXCEL7" val="False"/>
  <p:tag name="MEKKOEXCEL6" val="False"/>
  <p:tag name="MEKKOSAVED" val="1"/>
  <p:tag name="MEKKOCHARTIMAGE" val="FILL"/>
  <p:tag name="MEKKO" val="MekkoChar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C/EpjIeUWYM02mZ+IsEKNBQ2GY8CPIAa82JVzKLrisQ/9PaA0RBXl0MLAWUXMSZdyGgiz7hsn6Ea99uuAI6241iBihR7Rp0j+n+Z0XPRKIk+PXVjF8JOI0igfrCCk65bqzXhf+n0qeqsLcTpgTP1eEIt9mP/zNwNzaDdZMR/K1Tcckua5UVAjqHH6/QCOv/yY7PVrxnrbBk6h4C+wwpf77tc9RpJEjDdbmB7JMIDNqyEfdz6lpZMf6q4NS0OyslxtJwl/U6OfRNUo/p3+sQCQ8z5JKq3ZTNVHQ4gU1+8OeXPtZn9Ur076YpxpVPDmIoxDKV2p13FliepMPL8K0AsuAND7vWj/en1NCXoxc/h4q5nDlEOrNCzBoVlMqKDeU1lAjNDAxgRCeqpYHwsO91CeoCFQy5abJrZJERqOHHDJfAq093bmSIBy3stGH1VJPC+8yjkiIkODbGA4RpGOAOiUrLpLjz//U3lu7jRQnOaym3G2gfuz+t5p6bIkvEq5bnspxBWbVMue9moxnWjo2tthQOwjKGyAm3iRuqj8/biDyUcK3BSZTGOwJApg3JTuU7iHGRU6aL0SGwrnoV5JBMKDaoFYK0Dtigwiw3sDjqtDTPGFmfBk89qzYGmteDdqVhhVOcQTGn2rdwqw1OmAaA5zBaYrYNS4JKazJPdi45dFoi9xYijDcgkcEe0VwqbNA5v78do+3EgEglJUZN9b4en0Aih5aGSNNq7ORMtJlAIeovbILINjyOSyE6iyjDhXMaoIFOEpi1c5haUA+5R3Xff5ABoUOXQSEQw+MZtnLsXxQEsaiL3An6NmhweVVPWFTAoTZmvCLr4pMFA9NXN5NVGaWePCsyJAHpYeOAb0KCYLk6ox08dfqJwqEqME2ja3RutdWQvkZXa+iy65LXsA9azZMlgpc43fFXc0C4qhHbj2zvSXhs9hcT67hL+LCqpoYnwDbi4ZDGvFppQmoYVp7QFY4uiV9Q6fso8QdC9j1eanqFYqcIjXmRq5GaLIefHZOOhCdf72hopfQVTwInLAjJi8Mr2DH5/LmqCZIxQLvsD3qLChTcln0GVASUiBIl32xdbQ0lGcnG63ZxffpeLFgdL2ovhsDP0Gp0rSiPw8s6nDk6hgdKb3L1IdIoWcHI3stIgk1WxCYPHl+8b62QQFa8vrTEVbbbNf84A4Z+OktZVFkl3SsLsqB9yTMVdFMuW9WrqQyYKP0NypwwzilzYEnLEFJMluLnYwX96TImxh8B9OftC3wtiCpHDrvqvzHzFPOkdx2L5pFQM5wNaWpyDsIn0Mkuh1XutYVQovrgqXEXxZoQnrPF9Hry2o2wAqnR2rNiENw0IFPqGYPNjZmA+BG32RWY1Pqz512Ka6ZpK7JC/jLdTGVMUriKZ7GTJ5JmgltW4kN5G+Zsp6zknmP8CCNi0i+HXgXdXxwC0JHCTR2vL7iHc0ujWZEN6o7fqhO4S+nI8LZqxv5IPsve8xI9g+vu8QE9VurKX0S5lAoMRTPJxYy0tskPTrKFiu7eNOjtrK886Ih1XP+97XH3+sBrRpWak7hwLCGf7xMVr1b4hTaQURKbVf1FVo8jB2qP7aGkZSwJNskZjIFBRXJbgccr31iIaRgQ1TarEwaZMXdQtNylWvojaB9RrxoANEZrdEByVr6VIUdj/B06AemWpePBH+LlTx/4OeCEwxljYccYBAzUHbVacXRcj7r/YrmmET25z08WNMx7fKEJksyCXby1mdY5Cimd2R3kd0jdDADKOalVOaCZMH9dJVJm81OzFXYZV7EORrHaQV7nnUCu4i+Ywq9WI0c2ZyXWlZOkjZSXNqx/BmNk3pYkxmM6K2QTrPgtMWiUIcjhZC9u72/+OBlu1tE13pxrFD096bwjYdsAvMdnlQhZ492GQD6iIlEyERL2ISmvOhXA3UeEVeNo6/7s4gQIj1c9637+X0vD3TqtrOjCZL7Rx4tgbw90sLVXaF5taKP9WrQ8LUtr6FFiceUnLjDtTbheNzI1PHz0hSCcBymxquj368WDUySY4PLVKfgtHDq/k9lyEHHhP+y0JWrk5qrHOOdT6uIE62i0eFIRbjL33pQNn9WYMr4sbAfdUA4hJqhOLvtea4lEz7Vjfg5Ofh2GBH6QCW53AwhzhTt7VLWbNzRgpjXxz3XMUlDnka5ewQigG82npXmIB60Pkj2ZDsvD55ixxaQv99NmpNk1zM6G4v8zTpubk/FQQZGwdElmQae/04zjr3c4/U6awniMsYcWk7UjcNO/SL9gFs04sv/GMw3gW8KqOyc5b6oQfpPwn71oBG9dhNazdRhW9V8W4+owNas/FQ4oBrC5fkK0cozjmUh7XO+tV+scb7qECsWSF9YKnlRaHWtNk8wDs1usa7KNYy59R5kSkXieZBeQmeKQdI+MxnN/do8Vngx2320UFiyXL5IvckPJY15yhYt/ymp5U8nNzUJ41SOjKHzTnbQ+5mXL8quLZsdAeqbvTPWkkoFZCOEUnYI6AzLcRZBoy5OWKB3NCl/1oAvH5+FvJsulpSh1KIqWJaJxnmkXQrBrTUaokxJrsJ4h0lqmGoSSgHQFYm8mLD/u09xWCKX4R7sy/JFAMd7VMmre9WIgiBQoqD7jgh0P1nc1xKhvezM4Rh07c2bmHrZyNZfU6VdKaj216otBe/RA2zTFLGR3OTSqAWQDNsO3FVRZjpsEzgVIgKtEc5Xgup71WP4q/+c/W0Pg9+pdwuJwyyigeMTvG7nBM3oduWhiwGZgr7bt+0nmvOgEbFlnZ7eULjo4qkhQiHTwGlLOHhMwjnNz8CBh44GThtPrvTAJFOA6SiQTxsGpim++iOJHotrupHKdisP7uykCYIdPT84pd2KvcpsWDNvdNt29si/2FeoXDwdagy6eHsUo8ky09Ig3MOGkNokjV/zauRgvWrPiGfjLG4ALAO15DNxlQGQvRuJjjpdAWaB5ayvitYial8pr0tTT0s7ubMCeqGwZg1rlBIBQod0w1dG+pZAheQ9WhQ65lZnnI31TV3OB3i+gspyzFtnu8Ou6b39tvJR69OPICFVh/Y1x/w/KHXR3sqclQv8V/gHmolOrNNue1/QvJDXw/+faoefkMOHWHpRvjqKpGItvTSczGcMd+mpqn+i0XdYDt1i0OP/1TbEQmGPgeXDmVqLkllbFRGDjfQfpHVFf0DzHkeg2XpWfXoK8PyiQXuRxBYHlskOcDhon4h7Rq/4aENuW93Qd5IjfhKaAM+twG0+FNU+JS1/h8aACkvJD1aZr8OHPC+S+51Yt1Ygw0dN/3IV625WoqQGc7WBPKR2WDUzdOfjKe+yStjNdOAqYOBNbZLIbJxO+452OJ8Yx6UeoxmW5iwRgCxeWBuk6dWPxnhXnbqJgziHxvYbqDXAygC+XxidFhHfS3E78JvsdVNMisIHc+jVAK9p++lWave4L6BSD8RDBAA5S5C9otgevdry85FilwaPMRPusDenanfM+GlFov+UJrFz5fiUAVXar76rxtnpOPQosA6b/UO4Y4aXNfJcyabEjXl4l5rVgiPeqKC1LO79//jgTsuGnXVIQialPlF1yY4xw/5Kpn6A6vsKZaljaySeQzTGvQQztbLZd38o+nxIosNj8bzh0qZEnULwrf20NhKhspMBgf6cVyiFbY/ccuIIXRi4S9+92FT1EuXl+wXxA/6Bz9F8/EuyeDllM+5me+eM180x6DOt6WLVqC6oV/mC9aJ88zpXo5OYn/HS9eYymfd807S5gL3cwweavU3UUVcKP8r2sywQSgk+CNiwlQrpB0pxDJ88co+aLD238rf0QU6AUbx9BTmRo3rKIdQVQqPmGyW9WNG1LkV70JaT62hrr8KeRjk7LC9PO/fPVHYzLw7TzEErTywOE9R1DSZSMPk3tYgoiLf7/vT+Y9g0b0JoOztwUgZhRY+xVLZFzW5QIOmJF6CyePOtQA2M2ddRAonyoS6Xg4JDik4zlDdXapyfbzDbtWSS5EvKuNPIYSznRTI9Ly9avP3bkVWNO4tRKSvkt8yDAo2rhphkxJPjULGqnG620/5gcskjdVQqC8/1WwZ9Dr++p9JuN9pOHR2yAdJNTPbCLtpJZAObiIrx8JEFLSxFNWzfSrsOTnkniJ7/ZFpxKj8BMSSNhaONYmxz8NKxhQbLLP4XULTGAzrKY64HEfjYK+rwBrgAJnU++sQFkFpPZ3cUVGAVby09CpQF2uB78y8uplLM4j5nLpf3lRKYF6VJoGzoheAHuxf+HydxGM6KM+7C8USVU0aMlwMudvx2rE6R1fF/+z8IWtzqH85+xQDGvSzB41eWT3oTGqoR9pYQTGzhB5GX9io3AICASkcN6vsfNE97KQgkg0UfxCP/AeGjs0GLus8sEwRP0y63u7Wn2YgNYhnHaIu8hEFAaCTfoGlH4HIlWJPVzHDgyxRPUxum0ZjlEPbYJRKat36CKSu+A2O1jolyUJMowoSBMgdyO6tLodbPEyHS/AjAFUDXq+zHq5Vp66feg6pIFr/pHdoQuzOz4Qqttboe/qxQ4+1CV/auUyAtjSu6NRAalcvItcZMAidsQpkwpaxAUVPkVQ7NCVwNH5BoY0b/Ox/e98EBhwZHwlthqx9j91TaYcNATH1HJNju0k+pLfiOmSSIUpvcwKhy9S2UQKbVNJTrshHhpG/MdJ7oDqx+0S8Gwg0HzBTdCzmyIlQBMtkWE4lA+N63+GlqGJsjjJS9kh+7dPm36dgXE+PxmrFq2e/lTBy7YeReOSFL4Bww/Bs29IWFw+fygzsWrUJ/UaPwmn9vhhaej/yML7U0eGErKlpnTt7zb2LmEdXVtyTtuclFF469E38YkKSm/AJVMjwLLiXfHKO73nOyy1EdiU7IL9khjK5vdoVw+D3ewWMjRlecvLKqESJ4AV6VQGRltMpkJ+FbeWH5fT7eYGN5f0v8OZhvPFt/Aa2ZoxmfwfasIXI8HXRiZUkUxZcKk3QiQtyn42nHwTShtsOvy2au1elDyOsMT/PI+5MFNTGfVFSrIZcXYo0ufzp+HTk+yyF96rQRFROExr16sRqxD3FpOI+60rEXMJw+Gj0NoS9Hg/mGJRElrB7aA9TdwCx9TlAktJs25y42iJt89BA/QK3efW3UPNle2ltybrPUt8LDV9xd1USE8ObseetxrpNGVAnfAl3FCBCHFHrh/KIGMqwaaEWl3TboqFh+E8q4khSgRrwBDV1uzNaSvlQJwjyWC6p4lccJhsB8bj5rUBC5olRdXUT9y5OvDKZk/N384V60Waa/QOTVPV5c5+X3qHNWM8RUnCipwOblkECzM0NVI9JlplT2SJhU4jDwHBFX9NlVQ7P2Dd2m7HDOFYsa/LA2/MDGTswj8M2Homl3BinR6eTonqOA98s1KWjGyWnWxuW1F+h2ILRw4tM+R5NRI5+j8+A459z6FMriFznukMeFKA8mwKyJP05oLU5016Wpvvay0VUNmEXtIvH158JSTSubRD5XcjX2YP912OUV7DpDWBGasGvCc4NUKy4KAlDWzcvL6fIObvvlL7R46w0xFTkO7lyCoq8F78zyI4eIdTowpDj7/feVPxcYcBB8O82VWB5o4o5M9fbvvKwi6YgqbVL0zqdC7MUyKlajLrzIPxva4RI3wqFR2YfJH71gdMQ/rZ9L1i0OzwjSESA99MAUt90ilin46cYy/N63yKp+t1CsXLwmakG072Bun+tQWVJR02H+CeAyy/Fvg2yeAm6snDeMuyppDoLWl2yJi3LRJEBA950m9aftlQ1UfEHgqnjwVuDiwJsaXLuXlxAsngshkwLNvguaKYt+2XEDD8V7Aov2wRqRt5Kewlmm60VcRyRqVwvRTF+ByZS3ULqE7UOAtqHrWfnxFryFcrNVGHFsMYZJFu8r4pOOnZ2RcM7NpWXHZWZ1gfW7DNiypXSlT52RsfLl4aj7/UQjzZee25gJKcrNWZ1TaaHI9rBSWvOVd5PmwS8ojU8TqmN6wHAV2EeRYEUkqttSVKV+aOIYBHzLIfJu0LeIMC4DMMehIr2vEFwjy4qIS05xOU8KmFjv1+gEkr7YL+ze8tybIx85xTKE017Ll3UjdG/22MkaFnXNxugVV9NmU0VNAgCdSzofmrdE7Y4IuTeNYWymi2uuMNLrRDlXOdRM9aXr53BVz+jNd08VBg3pQ7jnpM8F4E5TN+HdRlH/HyOwrUgxisGx+cb+ifrCPxPhKQMySeZRJo+2z/IhmftCTHK/yPsOOfkxazqWUchgCVQI7eZH+Gba4stxp9rQE60A12ofmTwKthq50blyouAOmpbLhd93vPzW4kAv0X3u492KY9hbGZKK+lN9x2V6db8Bu16V62EEByQ1JIlHUJBfgCoax9fdOo5mdzg2rgeWIbjDVol4cawnF56Rhi80Ui7TVeLQQzlPNBI3UUL6+nyQq7gjRjrfrRWbGoT8mmb0kvLxO2WM3xLDUlxr+Jo4upSmfWP5r1TxFTAuhzQgKk//I75kgZQq9rSeK29VFvu5SeMn1168/m//OM5JLkQ9P4wcjZzYtGQBJFb4mn7uAdPQVYOseWyplna2/auBWLt979fAs/CHGRH/JeDvVyRHRRQnAis2nU+Uh4rbz8SkhZTTCjhOXUz86rdpu3n81XqiWrZ0zWFE62KRy25esWgbaSIdI2+r/X3oou6J/13y80PuS6i5kuIeLx7Cv1ZVuV/4gswhNNAMWMFPqo063iZx8bFD7wovfeDNKByKSNUFIu9cceTdHrE+sWbQ9Fcj9rZd2j/QbsitETkgakNmDw9Lwa45cA0BxPBH/ibdpjNNxgLTha3oQ2ffZqC4Ha/zQgNLOLYQNPFuBEo928p4q/pXe8AkdViPPB1oseiYFIOiV6DLV0rm2BPvqI6uiL+NKXLhBQoWfJp5smsEYgEswpzmyxivU6wgSlk8ocJjJp5RyQjfPklu1nELQaieyG/c9tTDkt32ULgUXkJGcCxAd+4f1rUWysRrD64kZPpyDV48pNpjJnbF1nFNBVyF0BEF2DR9fKDjtC1WNdPNFUp5nwbM5RE9bir4oc/TwmRtmu/kfaKTt+K0wdC824oq+ovxvMWR+q0NdiO31gmJyHD/WSjEEtUu4B/k484Gm11gIdLy575YN16ItEjpjQwpUfWDqE0mbUhstH2QOwcR0+FbZTKBmDssw/HepNpgj7MlUxrHY9giGyXcjytjI6UeTxG/X7FyrRsXuNFUaMMXC6kW3Qr8QdGnvQSNTGMVdJZLDeSDIWsrqywCjaNL/q4Z646EPt6gESqMbMr+rqCmXIa/mswv8DdCltgKp3uMYXjR05PwoZqQafcEVZX7oVwWLqErIrPLoueVPUJ1LtvsO5obITLhft6M72XPa+OxWGsKuCrhKj8IAA7yOwgtNuSCy0l2zluEGqB8iPSuf+y86isSR33nlquvs6hJlzjmoLY72kEDTgq/E0i6piKUoOUHqpjMf5GbbnmQGqpaf0cV9KK4bX414gaSDC9f255SxQEma6ERoJGrYg8IgN42Z0/BkvCn4izCKrx2ioBTuHbTf9nKQVkXPpeT3XAhoCJONO2TQ2HgsZzoTgUG1z+o4XDxxVqtiyJpo+6DSUIXyhpPqa+MPVHWyDUSwA8MJiqGxT3QL91famaAI4BmSG+CufwI3MDHiC+lRk/osWZ8+QI3MSP4lOmjHq/ic7Uu3g6vZptw3TCxEj8RTA3ZoSl90srXw3KB9Vihn3Bk4qzHTPyNPuej2Weq1PUYMO1GVQ7ASaxGLfFWyKZjJ6JNv1Ty5wCEqaZH14jhErIECMCN74mk+ru/noMYQTvPce+PhWAOkSKPpbEda5kkabSiifLYAJgwukMxjSqF27AzwhIMmdeNpo4Ow+QqfBD0AG49aW5i8Ri33z8/2kEerZyxQPmKYYxarySPB0nLj4wVHUCs2AKexDLZ0ELqJk3HJINxJHAPooDRoInn/sLxAYSi9Rsy/aRkUAsR+275P8NqAQ9F+0q7/f9F/l0qNvevPj0Vg0LzIcBnS2SIHi8lxUlPGpSL8gBlKfcDbTYwMh0aN6NUxAgu1siFneJuRXROT3aFAVOtjpJO+rhy3rbJLcgAjD5A7cq2Os87sawr4sXcCsPO6BBDXueOMEPycn9OfHRLNTyWuaE6cr0ZY6LzSOiQqE8oXeU2UMyhq66lljhxVjyP2/5BSx8TPtphGOgz44xSN4hxbxcGxmHoqXg3EKChCrAqWvw95kYtfZNQ0Wigybrs8QiukRB87GRBqwsb5bHDV5DyR50Yi5qIJN80tUu0oC2BtB/4xsnx3VNgYwQDAzhhnXWxLr2rl+mHmkPiVa+J1Qu3Pil4ppXxCIh+rL1SYqlPrUNvmGAvdGPrWyZmpxpyVYAbVhy1qpNIKIPIfxxUDYwytvGRQG9ueqOijo6RN7zGvh2jx8TnrGpUhOkhdXH2AFQG+bIN9jCmUceD5tUU2Y+1DJx9HBXRtchHO1NXcq2lJjrJBSLRcLDMjg2wX+fkDd8Tt2WgtxGvNmgUaXXGBvzM/QQtOBTLhIpUrRLnThYAbV0eSC6Oasxw3s6dQ1CZIST3YKhbf1Lw8f7I2wQxyyo35dO2Wwo5TJxUexy3cwytxTbWY7PdmbFqs6MBQY+gVYK/ImBYYR6PEhVU3ZIvX/nL6CbQIG9KfkPnyLQTOofFRFTTqnxRkSLdxec6Y2jXY+5uN7oT0euZqJsrP78UWbuEu3HAftTZeI95y/Zv7NdIOquO/IFESILcCeAraAFYav/ciQcXIbiBvxOczahEMto2TGwGKb9LS+vJQuXKgAmD+juSHffpTNIc78y8uq00aPcACvVOcwVBgtoOn70GXQ1k8Gd8xV4yVc3IXXzA8KhkGWaQcUJFW7NsT0TqVuOR82/642KYxceVF2dUl8JNCP35QPrvzby/m8ZZaU/vRXm6K5UL6eJUzQnA2rR8g+cEWRjFFZJS2bzDIFuUQ13JTT6qaBJOtT8HvOVtnSnW3s3VTFK6Thv01dN+oArVp1unhlEu/m9gxZ22Af1zTo4YEcdJoqYWx81Zt5eJaKo3JVIQjt+pPjPjcdYSoINhlHnBJEU5tTPKdK3Oj0c0h01zdZvjidGPkCud/zE1RWtYdZiQ6rehnv3YC8OojExPC+B2MXsHsw7Ur3ZGBaefAde7aTWvxWrZku6k+F2F0Y4LDnsQn6J1RRZPgU2qnNQLf8K6tCRLPCdVUM/t3oJObO6STrFD75XQuNcXe0EEB0SxuvQHc9o4mlHWz/spMXOBfvvO1xoXnamBggOxhV26zhtTKsd2OcFbYy24qGlKMg59hGZi+CKQLww3l7JKn5tCmBDHAmKdPCUJ54Mkp4DVAfXnaTG3VLOYHCRahITWJyvAvN3RFIKcsHVmfOcnOlK7Bj82dk9fksTDmffwlXCHOQGI2aSYu5qXI2KirbcL42bmIKPwHjpvqAffnovM7HcsrTSnkZvMzcCAET3PI7BAmy4RFp7LCcpgQSs6dGaIm3uHqPgxV8PY3HDDciv25WNqcxKx5HlkW17bNoUdhvQLoTo+o52PXrPYnKeSW8AqzLkCKNz7R2tkFaTfQvVGhqdZUp3BDMn/XRSMpE9s8HlMrgbq6lG4dNdFWW5t44Dtcf2aF/PnUnhgJVd5vj7D0kKY3/5iDvIrcWyMK3sKuYq3Gg7VFSdK2WUeqTQLRTfOk89zR/WiXU0WZfijPgjbhuEW5Am02X9d8shoKZjelWYfrgnzLzT5fX4aTc11ldHy9BsFJJqwhBkjPwxH0nq0tx30By9rIz4NbUWwFx83vLJp6KgJG1IGksg+pAD+iMTRNdU/YD2miSoEcyVy9DdtgF7bTkgx/qQ/5q3zSG3pL1vhKnrQdjFYOKKUYXHOku915iWhBfyYsg/iC57VdG+CNXA2BywKDthC+E5770f9AfByA+mw+Dfkdh1bY12idutrkhOPTOrh5cCHHMGNtk4rVCJO/zo/r0qwkx/7W2OgVsc7vhmNEvWuNP3tzt79ia6o2sXV0v4fPlvK35l9xS5t9XMUSBj/A3iH6dJOie2IvvfI0s0Sh+fLopeGP2H4jbkKDo3ULmcxCoIgMvvAotS/txCWyp0e6fkgOFapV/A6ail3wW28pkfRIOGVDnahQW4Jpymu+x6xDpwN6ihIOP1e80FPs9H8UccNjGGiai6stXpxqIE/IhSq3Uqyo7LJDiu4wHkBpXg8hYoDaiLj3/9SPj1qsxoDUqVVJBM8Nd1i2ayMRmCygZynuWb6iTjMQVf8DU+zsxIzdvZdZ2SyomS33OumkA2KZitsSXcmp9/Raaza3aG9FFtNJ/QDPux2xryX+IprmBPjfe/+kYrUA99HOrNx1G7sTyiC0AyPwvZXmdDc7N+/8kZCfS4GLPqszVxczjr0KC99G+7NJzzCG53xPScMeapirLNGXibQS6Je6HowfcX7xIvCecFjiXH9iPKxa/fggFPCTLFPP4MDc1OZUz5WZ1fwhq/t1+UfbM+ps+c6RR1njvbMPaoeMTLpxLdlwwkZWYc+JWpRcoqtUfGnz5eJu4wvacOZX62hWvTmYscJ806wbHj8z2HpD9bA2Ka/l6/a2++3/B+l+f651Ery0VfeggmHAPHDwesLBm9WASdq7oUY9W2jpoqqoD8Azg1omFF78vDbs3oy84rB0mojJ2QVly0ivsvQnEbfm1xU5tErJxbLZ5U6y9BAejF/NNwTMr5k6soyM+/2awXl6ObU4frx27UVrvTrelXlEaGvr5kNn/24Gy6FBedcLvV2IzAHLyxEMJ+z+10Y4PWEnb6o9/eGftE0Uk4fnuXKVbzfNu1A3xzsGAG+G/lmTjJo0CmKOW05nTfybanGRXddqCsV9X/gkajo2J7UNg39KZGF+j9oAYSuwu2OakpKQzKukpNpIC29BYs5132ThNtVYVT+eZGdg5Pe0QcPZXez4AX/SyyQTFJCXySTQfOvMqoWKDM71gsO7T+oSOG8R6ptPSa+mn2dOrtrXPIIxETm3g6gYYgzNqeAvW+j4rXxRDnpJTTUCcR4eyWJX6uT4zf1nflDPwwgvTkalv9x83oocJ0aa14AInnsOvzKwYpCS0iU5eDWH6gVG6U3bi/QDJpdILo3XIehA1wxgW4oCfrAvv5FC1Sv8luJ3nRg77nws7fd/r5a+vvCsHEUa06tRqE5niMKYFGPW6I9eX7ZuMHIK1aQs5s7lfqyTgH2XCaukePVEEQUFrMiPiNApG4x8ra9KCDITfbvOWvZNne1/c9QaprhBLWOYsF4xhwFJdGuJWj2kOmf9uFA80ZFFcSBvdfQH4aPOgEaI/3Wq3c3O1i76xuGW3VXWFsHjpwgD2DnbH3oRN+FJ4V6i0OciWYt7G3NSCfVi3U9iCUQx1QkaAdD9FYowxSs6uqObdYR7FRpaAnOAo8Pmw/ZlicI0PiaT9EDg/mUhQ2IPN2ubt3WwHvGGiPum8hwp8Cdd76CvJGbxAVQiwnuPnok6zaVpadSIjz4R9ZMtkgGS/mSUilwhkGNomZDH0SYCM5j48wUAoIUIPqkfdTneS8mMUSzCxY6LWL1dHtX2uObO4XYSKXxITk2EBDvZVRkt0wcgnSZT8RekBZXhmup95RWvOwG2ftonimIpa/ExfRn91QQwFhhnJ6rVY+7SyeklXcqlekRR0ixOkVEjPfHyKVPDvwdksqYP2GfRtTkrFrMakrDR9S5E68gH+9GP91lwYRo2BIyCOVUkmy4mI4mqwfuPk6Z4CDrUhNx6ovpaKKOp4+s2Bezfg2E0/m0TgwTqU8PR6UN6njmMdxmO1pp5XcOoARqoUJC/ioLYdqQalGlZ+WSQmbJhDoi7rdxQfPqZSV7LNKDTLbaneNtls2JLJoNEM5DBv4znS6vyDLk9zRcVlOz9kqX2sRpez1jq3yk0OclQ+IjOsttxBkHfC54AMiiR9Rz+eFDJVIiHr88sQI/QWkL48f28DLWvrOVcjoxlVNNPnuVqjYTP4wdQIzjs7iHCfgYCGRdUIQXh3DW0tout12kDXon5R5EV9DTZ8WcLN2g8lJjKfjTleopWhIKqusfFU/rjFW83gTTocAbgPCgekT3NjOesfseJ0pFuapZNuT7kBwkSJSz3FC3zLAmfnSHB2F4S4oRIQZdCbCqUy9dXX++hRgvyGA7l0JwHPwG7eR1WHSMY4xgAlMvib4CzlYtUwIs/ORgCnsKTKrYSCxkDbZ5LoFbA7E68OdPJlmoCihYyrOWdsBCTDdKYWnzOTY65LWkf9B3ijo+iFQNuSkIWBjU4ATElNJJNrZxDGOw6sXjpApIQJsr0/xfjnhEyErOEY80sb0niFcgTuvyj2+A5RiY2cJwbriefIqib0vtVDouAZRodWdH315jfWz2G7MI9rpfVIGOQ58t8uJM4pumitn8ZSv2skx/VkQyFjf3nW0tbvoRDmKWBBXaW6pllut9Vi3ZS/hjE1C4FJ3daWCjSdJ81Aluj8y69iGMvHrjnFlb76J9cCQdGnzTj4edNHqFRncIREay+nUYKQ8qDjhn644qgnbDubg1DG5uMDyHQenqMZz7lCTkCCj2UtislbHaFKtsSw/+mwf218iYhNGgDvKZRlYOq8QVhOLqFK85lSF4vvMPJOQrshEka4HGfM2azYGPJICyNR5UIMBmJXnh1kiklVj2ZMMaXEJ4i38klqJr7y/gYzOWKoBcUWNnMNZ08gz+nNhzw2x0aGx8lh2hQvaJXDC9eI3FK8DNiwMMahZOOEFM4PBvlpFi4ff4lHDCHgZsZPfUltnfhrd6Kmc47spDnMgNlKSovojwp4n+uW+T2uxuZk5Fbzrrj8XS2ks1k7usj1keU0HEW5azVonJZFtw5TiB4x/KK5/QnulM6G2M2HrvBX8YGRBkTSr1QfvmX1VAq4YNVKRRHRVEmMHbw3vganOzYuQGG4h7U5I2kZEQKWQ0aNKjdOFYSjpJ5zMnvqn9UsXdLpMrnYEXm93Ii+FVrnV/bv5iTuiv7EIfEGtxE9PP9UayDkg5eEnFXaz3ShoF29zLi4kfH/HNGfHka0msoTgwGMh0ILoo3svfBMYqxgW69MNMedml7z7vw8OTLSAkpE2UQkBwScv8Fw+VgECAF/cgNY/wB+Qec+eg5yXaex+qFpewpB4PSiRzMboMQW8d3IZ51YtjUQCywFKPW593zpovByGta4PCnhwbCnq6QlPMyC1wB0iQboSOaX6sHTeqPSwo4knhfEihGCv0zKMGid4pOidqvm7J4ShQIXBQq0Msk3aKYbmHHUyIA20mlVHRDGF+NAUIzKN5d5GseYBSE8pMIrkP3xX/3bVsE9GGM2qPfk3zDHDhmF2KQ5OUFJqgFVPriYrTsuCuN5ix2hH/KGwGrbvHe0Nl0ru9hxsOKE/rnk4rT6fO06hgPTu+p5T3Tpg6vfe7LQ0hr7ajOZpFoBp0DsBxZ9VPWf3oZ6rfZgKnEChYGeMIxogxDx4FA7ehiJCoC5dW30jThZAyNcsrOLsRR7Uotve6eaKJv3tazWdTOHecOUvr0XfKKmtHPqNC1QYZ8DQY2IAcuudr7qTUwtDb83sVMMVhVIoQimcr6215CMFEPzyLX2hEc1Ra6c0F5gxOLn4laxWH0DdjCbtj5FASbvS+UpL7HX+sD4ujbi5NWOAjKcjQ4vYOrMuyBi2w+k/iLqH2ATsrZfBzd9IycydRT8r7juTGlVThq7x5SBxQVYkm53S1iK1p7qD1KsdVEA4j2ToKdn/zz5Ly4otx7VZvvQT/5gmzrnRA4MtCq50mkkpItHjYT0GYG6gHDmbWkjCyOJ2+hkyoXKLGmdu0r348btcZO/Ul7RknCo9ZsHJKeNxq3zm+SwJgMGZ0YELHV1TeBOAUMUhxhRZlLz7QWgJzLPXDTlcmgfQHHKv6W4bOfagkfy6LkjCooBmC5IBRsJjQ/D9nP/1uVb9o67m7ZYuouGQOiRH3QDNXDtJw8HAogn+u8ENSI90H9mD3QlpiR6QNaAQTCvUKH66u7l12LNybLaEWET0wfcGgOrnbfvSqDtfwjCa1x+LkhdpbLCOCxrcUnSQJB57i2BjP6AOMvXql2hbBQrmvGTUbUm/nVfy8LP2tu04Ca5KhCYpJuCed9JbOa5Rz2RLyIs1VUrWltOHF9I6D4JKPTHD+RBeiNKVDBxeOFnW/iqNsMY/G6215iQ+0fSmZ4gf+psjfIcDrTYiVCe4ewIFiUum/lhFMDSaUKbJKr6fvHonOElSOGUqpsSIToccA23BGHJJyeVwVmXVlraxALd7esM5QiJpRpBIFbb9HXzd0OaSBr++9mKqyelynNy/5XH5pKHcFadMscRQhlL11xjhhBzv4+YUfvW9t9tbPoDQrQCeE2l5VSj/a9/rWpI3EHU7HCz0At2bEHOQbaA5S7hBNp02gGqhQMalJ0lJiXtwwr7PaZvicRxyvxwLxStnAGPp7jMvgba+4S4sd2UGTjSLkh+KJMGgfiyTxSdK9CBALyZXC+s2ACWZhBzsdeVQzkuLZqKbY/UIBz14BrTubNd+sChfYT41xFwnMZ9jX+Vx08qTxFCYxC+VbZ5fI528pndswCfQLUqRAJ5K6gRTtE5fcxEQta2W3IWpy1ThfBVGooY6CbjIeMCyv8BaKHVN+YweRYFxScWEzTbi47QAGfGlvYlolAWUdJzcQVRCTwziBrqv5eGujHnJ53YiGRkcwXyxd31RubC/+zYTWUQ2jsirbQG/fasEvOWJbb3qq4l9Ri/mFV61YYeczo34qcB3JVbffMxrs17d13vKT7++2qlqWCzQnmaPzY3nO0Rlmy0U9ZCc52LebDnuACHcIcWgazOLHrwYoXJ8GADAVB89wWPmbUGOxbvUEFDRx97MsPcVVGvLzYRvEmnhzpLaTwP3sNl9vbCq/20+CDM6pBUH9TARB+VXuqfR5Z22zA1tVUJQEEZI7uTeLi2ianaohzEUimleSgLdrH+nHlKMxOhps35b3pz7vOJpmkwuFM6ZZro7JN+vKHzaQU9MNAdmibPz3cLF5LtikqFkUx+/t32pGDwAOAq9MAjZ1ZCIG6LljSo8C62VXpYVYmaTg0YsEAKu1foYuViOYuxTIOTIeimDWnTyrc2ppSNL5CaI2UNv6f2IIP1tnDsue6C2NZ7VzmCV6PmObXVYbkbmg+f3UvssTwe36n1N/W+eOFG4JZxyBeqhAR6n6zC9+4sWvdSbVNQ+8mtco+OoNN4os6uy4bSyJH1nH7gHpdYp429q8p1C+s6Ce6Nn7ZqlZAQ+P3GmVI8dPD7YAzYItQJOFWS141P2IJfdRsu8curiNRmPWZIjux4H/4RByKErUtcJMHTxU8mdc7zG/elL0EfMPofIKjwUmdlhXH2SGwR97OetpawvjVzK4znE0DuMV52m7o/rmOxXPstrN2COjnYCh3I8EucJKiOMIEex0gHicYhbd5XhddHfXxIVDAOSe0n+/iavvmP5uIFDOhg2dUmyYwWfuYSPhXMjym3xylBvo5+4wPMGmksetRv/nnSfQ5g9OaQ7Mbhagy+1TAr5EWfs0M1cS/lNo51+3JQzqirGgMUzuBsWe/h0ZGtAufewj5BVA+i+pjqXL+pZlC+vCiduN3BOol2AyvMaWpaSlKHrX9z8Ecg/Lr1/Vxq6lD2Dm6NCJRQ6F7gungnASMq7Uyt1oMSLWqCz3Ot94N19YnzYRIg+Uurur21qqCyPKqM6IdGUYoIS8MfJzr8SiPkB/7/LSeSNJl5QjQWeLuUi6bTqE3G8equ+DVe0QJVIKezmqGsOtAvlxHctsr4VDNjQ1ZkYjdimK52XTYQwEDBQc0k9fnglhL5Bqv/qrL64RCRHs5bg9m41gK5kBRJKQDCU9sE4GomrGeHb5Tlm/FVDVH9XGQloO+WO1tiiO/w1LG+K1bRrwyGYv2TGaYp3tU0KKnzlc8u1g2jxuCXClI+DRk/2p83/WmEa3BwrugLktcdKmWw5Ik06fP8C1RgEdsTEo3Yhl/0T1cT9MeadTmGvF4quqsdDlLyrUlGN7anJOcGVdgnYEFaIJrb7tyGf8vte+S51VZjzfXo2ckrRrkvi/Z6mrniugYiAPLwDB/Az5e2SIqMt/DG5l2VxIZ1VE2bgkp7p/isQ+SXv4vCzIEd5jkHoPEL1T2TvpEHzNzeS//9yG1QeOPJyJIBPMHdeIzTOH0NnKEj7X8JrWiWF9b2vNYHGqlbddjNpW1VSr6p5VG/zhKAahrVMyroEntVNguCo8fkXZnMvp9bOtdtz56l1+UaNmcwP7I74F130/QfGKAmR0a7DQ6vcaHsZBFw3GlrE4LqDGFb26JWBsqck4E2a9195Dka5JEjngSIGZ6BXI0pao8OdcZ5xJN+Aht8r1eKulxyvxSetKfmQIHVE6ZrBpdGlUrm8WPoK7iYWOtGR86KGNHL+d8mkCViICqb0UD8SW0UgwnvRhWKXpVvOwcXz5hBufS/abhABNql6QIBFZq/Cm62YFHsb3O9aMDxfvhHKAHJH0B5eQvdg0W4YSiFXrpDQQREflTPvQY7rOerZ7eic1e4OVvqxhIv8ZRmOqhp4/m2kSJji3Ow0qQjisa5ZZBuKgUz3ufdQugKCeI1KAbVhkUw1C6wfPZMC1ztrsIbbTj6FJd301e9HiRFTghx7uPEur237qDqITDJvJeCF1GEiaBFGypMQJV4bRxcbU+y9AdCHbxaq9Nb1rlg6E3X5dWFr1mavLixEOSGl2p3q7R/T1pmqoNPAyCXJMBL2CfN+JTwShCHyeo0tN/xJBbK2ZznvgznFinpzAtq+e3e6da5anQgttAxgSxphsC9tw2UrJOnZKOumv5wmuHyMfe6OWY7lpELpePIlex/9RrguTxIxFkNmXls8zCL+jU33JWPo6wBF39v/UZnNULisXhA9yAXdEGS2LSSP6LUHoXLiqsGX8XSYcIhJ7a+r0Rqip0j7FS93d1ciPrRaXJNmRczxAPVDGqpPHnVz57nz2nEeHm0zlCKb1xsPfT/HkdUG7GFSB7TyQNjvYLY6vp84HZQkuNLcRJoCiXolUgx0qaqhwuTXLKfjCOj+OmI1CT+R6bkhRYoZcxckIVCrhYEyeH02LrClZZg1SMq8EQ2DeKskYDCRNI2p2Auwhu8hRFNMqYBbEpdD0HEYQuD43Rs1PshgM6WMICH55D+IHIGEs6EKT6IHKQIgIsp2VBuOlx/xMYqVLyBg+zGZwGnigLT+btYSDXYc/52mPgd8oUvz8FT3imBvzHOZhRGVjGAE7nLgzv7jxuHBpDZNRabSHqAkZq22qRka/js7KL1qggAosI8IyVJH2ASjxmyMmmu7ELGPso6/a0E5ctZggBiv01rI1R/ZN/6gX+bry5FUEvu5r7r9Ju4peht31nOZvxAHlAvdVqGuXeDNlfFqXb/F4rGWt//LfnrtDkSsLba5jDLvcsVxfomjx8vHnz2FbaZIQuPDDw2znDHOiDGkwBFqj+kmUD7uhO/UG9Z0ZUTEJnLFmmz837hB/vW9CltSY0jps/Up6/il8GlC+WQ7zvrJ36o/+5Toa9lRF3dUf8VRby+m0hszz8BfbPp78/nxKMr5SnYR4r0x5vq8RzuqGdkMms8IxBHDMDLmTUvM/97dWoSxcqvrpyKeIgcZEqc9yAvqPn3pr+C+NNvGa7qaSJ8KTyst1M5xjURLMGzxKrN3C8G9jLVGETthSjo0uT5T2B2om78QxwXvUXeHs2nzjB/uZ+RLEL2UGbIncKkTTZwzTygMa61Bgy1OobzE5xKdDIjPmjokiBoxU4ntrSTvO6XRckEOO7YsoZWqjSb6W9lwQGHysP2EZtajK6vQZpqI/m6NXiGCTs2nnd1QQ7WtbirdPp8A11e/fa78Xdi1n65BzxVMo1DatiB4mT0oscz1AzdZ9ktMaR63Iky5wcVp0NXm2baOeIy5eM4ztP71RYdl7DwfP/DGALl1onU7GabQpl7nF7/p0WvzvrYlpfJ3Vt5tcQazY/VLLo9PMeRoSsLXlWgpL4yVJ4CBWugmxsjKoFBIPBOYyWom0VmBr2XFw4aJieOtUdKQia6k6nmI3RUjlo2NVSsSSOxQMbq/9qwibMJiG+e45JLOEALpFPv6dvq360D2gfP05KVDPoXy6BU1MVBvQ8lIDnKDKgHhbH7Uywh56e710M4m+9FsrZsSo9p7ejgq6GIWdQ3+G2Ej7jrhWST9WxC7un+Jgnq3W3f2/TX25vYMcGD5/n3c7uOnrzKzItE+L+xDzlC+yWS9YJHQIXuoFy6XZDWAtzYcS/rBPAYpT3k/qSASoam8uVfIJbumvc3ksIP4k1o6wgt43xdNGF2RscrF9PNVUeG+/J+isOHrRlWTIb+3OhYH6vh64E/vU80xypijnvNfFj/4UjHeP2kLdNemJLPTN6DfWvAQNLNM/8kpxumj15xopOgKfkUk1DIXeRbPosvtEnv9IFE7EKcUAuf3CWa+gzXkIklI7mERnxHevJ/7kFti1/swu35p/KQ2hGMUNz+MwtfUtUw5RRembbnO23AYmqjxVO6xWFj1NWmlEhz+82/dqgbzZOs8y7EwbOyIAS1ZYpceHr/bLygynvXeTX+VlHi7aKB2NX5YJhHnGstXOdFEIqDgSuW4MdRTtm4rpVj7H085Mel9+RSr1+jqOeX26/9PbekPyxzxwad2dkm7eXPqDKAz8KbXgnin7ZvGvoOab6fij2oTMQl9gmd80Db23vh2oS1KkbO2/WeB17aSDe/P/Y/wRGuSdF+Heswa65znUUbJQBrVnZEzLcrAyPY1W2FpgEhznZJ0BBJpeUI9ti9gnBEzI+lE2QiQo6HHrfyyrDYAg5urk04ij26FgXR2pBMuHN5aOmTG4q7SSmOX6uJQTRyyAF4teHzhFnbyNVMswgf56sJdbvpKa+7sFMc12T0Li2NxdTCQjtDeQdRYn77bCSjImt/CwiuxMbLRhSPwjBS14BXH7xe6pSj9XnIsyyIRsB+yjptOguvrrPSt7KopVjxIM35XADL5X7Z4cgpxep+nMYb/L6ysdE6GDxMoKsg5nUeuzujFmNBKG9iKUwjRAJ7v2mX6ce6xWBz64ORQziIUlG6PoDwp6F1tWIe8HjdzJE/oRjLxKBW/z0txzbU8j/5Vi7Fo8L3uu5OzgJ90397K4at+h07ML/H7i2EjMjdec/DIL9TXjs4DtOwsctUlcK9oTgojGtHNuR/ZDIglPNsQM9O0kOwQ0oItvaiOQkF/baG3Kpe0mclYY7tToeYhHimR2KYab0Q5ILxoT0mqGr+o6pvSB4fPTcu19UmJwsbzwT3Kb6wp33u2GTdOUp+So+G2tDkIVUO0PYdeVkZi6A8xNbsoNmRxRPZuH9RsE7YwPo1cpBcsaUvANCJHtmd1f5lGS4Aau/xM1bWF7xgeLy8WKIZTkigik5yfIFNSkpGoVzjeNNGeewz+LcIivIWOt79t38a54htlBsBBbZTrt85ToYc5BilW9cUYbOKSVHlFfo3WB9LZPNXLstvHIaH4sonLlH0RgNwzsNi4tZVaeCso1cm6p9F916oN9I9s4f+dxURnkECHveZNOfN8xV1T7UcHf5F01IxeVHHvpuxiA8ViAeBDSt9rOT0bCwOheE1dCrCTkKBgKSNxVkdu/pZqGT9s5qD/6L4C3WrQeDcHJ474ylwb28g/QCPN9IeLH0sRlYSGfMqWZMmLFGDOZZsH9cuBKfhJa4iK9d/KJSkJg9E9JcA70vJkcQkpQ+W4kjEvKQfwNZ1GphXWV3znpHo1Us3/c/ja27vYjpwpONV2KRkLeGoLn/uukgCYOm1QdAcyhVsiyxZf4tXKU0vFRomZ8DyUS+SUuiPkZbnlDI5M2EtQXdv8+EHJWyla/X8uVxekN54wAdyRAwzRgUtyEi8nLIgpEYVaJHYBJu7/owhekB2oXovH3em6EEfNsuHMRbue5WGWckW+4aiHROGNJilD5x374HnWq77Gy7CR6ykP9+amST74veIyEp9XP3a3xF2BxIkM3/MVTuql5EiQckGRTMoU00AXhsDhSCqqjmoQVPD244QgPQMaeL+858pc+n8bkXzUXE/s8IC7SenxOe1oqHf9odQaB7303ATHhBh8mIjhezh1CNHiRbMLZy+HlqhLOecrTTmE6y7Akcjpsi0AiNwFiYZBeljfuwxdVfvuPVPWp7nfaTCiZKgh0SCB2uhUuiLPkRWBqKrnSKlKul4J4sia3cT8zb3xciuOgETjrQI0f8uJms37Vhp0j8Q22RteuihUZa54KR43DBaYjKye9A45uMo2jaf5MDEPKZrS3BKhCHWRp9kn8n1BbJ7Y3G50c1SzygNGaju4ItycRnTYmt6LKT9+/IZJBL4hkITN5L/105JVJF1IQI0p2OI+pcir6jB0toVD6jbM1l1pxk0gTgIoyjOOQfzCn9dMpLrZfNJhtC/3xTj784Kj5XFbW8hSWmDWzWPmnxO5+2SIgrLYXHtfbtHiWS2IhKPQG6Tz/O28qjheHMcaRv+/gZVzA54HZoyE81nA/AwcU4+ih6hwj2dPdIULLVwejuloOLHvTm/uZqybs5ga9EM+G5czdjRE6/DGEMDreKLzrTlRpRlf1Ec2orP592vhU6jNOe2ATrfCH4qxyiKDA1C2iemfpAYYAziZqhXjfDKoFdP83lrRxbJBaoKP4LdkysXsV6FcsBFi0WfNM9VAtZVJrfhcR52KWTRDpOTWKXLyN501CFelxUqMZVl8xzVCsG2bKACWuAstmYwsebAn+UsdsfLw8Tsk/Quu69lY2bHqhi9PyoCNFXQcvnd+vijpG83jC6cSFsizqd8473fCQ/vi1DiFwM9/05HyOdNsNvQbIAHvjEwPHPrkITaoNfi/gV9erPARfXIc3oT0HkhPYzYIFmrtH/qh2FPVRX7TcTZ1Va3JLQx5U21uTwmWPizwHadlVXkiYc7mTg5ZTUBSjJXqSPQq5lsxQlv7L6ooFX2lruHKkfjDHsmYeIpk4cpziGVgJyc9ZCEIeWZbE1AcAnZHw1q2UytI2BjyaltmJn2/Sp5NqWZKQMqezCzwakL2UQ6u/19dMaS9tvzpbOmeO/zZ2UtZAdcK0kYkWusf05BtyW+/mW49kcRrwe6kgBY2bRoBcrRL9qfUkxwBPMOUxK4I/Pau+pZyk9VN4OHDzJOdJZCroltyUhJcOX/JRwQOjL7x6XAZpwZPP/nX5wklgCSY3KFnsRpAi/Ce3+xZGnkwyimvRKRBoOr9L0BgBX8A1mX1+NZxBOtuhWvr1KKNKbN2Zf2qqgzlJyk9l6UolwrSIIg1y3oijFcunZygTs34xrlUoJDPIJt9ibVHzkn7FcG0ai/yWm+JViVRNV73D6wKIz5rgm4fx0LGCDUF5PIS3Tv+iIxiTwAofSSCiVaHv7J/VbY0Ha77cQbIX91+1WBY1ST9vgJyZjOUCJkGX/ltpFWz1tmJ69gPq6NY7ZJFMuo8DTSEe9yRCyWw0IrtJihTk+v6idSu9hm5q77DCrFEYbN+u7kJhza/NM0mCU4CWn4OH3XF7Mbee7chWejeRLXoXUcvDmTRJaEFJNxUyqiIzqkFJJsVBuKv+JnImhNMwpzBtyapwb1Mpe3KheewG23fDRMk1l61nK6D/qKj5tM3lH87W4n/wrytRApW0UOwzy+VuWdGwQmHhcvmEtdX8ZXUutGJ/a1IFPCvXXh3KG3aoEyEGldCT5rU6tIMllDnz7Lti6jP+GUbXSaYIAq0MHvkrynDBXkzyy2RjlEdFls9oIl1FYeyY6r2iVPThlj3n1X8XeMPOfvCA+/V2tlx0F8ypBb5m7BPSV71DJNhMF+DN2PM4yxifUl/dExzyuBwlSlXb//D/ltF9UN8qrIkq7OfUq+66c9UqMxdXiZ51SrYnpTh2moB8M1fPHrUbfx7YIlfc/+mwSyl0bpYs8BkjmRCsFFKdD//ahMnW4rDFN4gYE/mQWjEEbsALz3kpwpD7XRyqsUiVBlUhO6J3bDVO0fb5SWdvLlkYUmLMKQnOuHlckLS2CeAQTffmvhldKw7hOYlIk12qAM/zR2Wq45CN6y/3gjKt9KzpKEBeCnOhiNukaPeTkbf7pR2Jc5UpBaEpH/5VGAGtQ99kJBDbLGIdbBIhy/fQUrkyGcMbwL2rEIRsBKJYaC4HREN+BjieQ9spkyC8z8L7ylxrTTKhVso5ubY1b6LxiUVellyJ89dQfcb8DMKoxWTJWvxXgVXI0AYG6eGvi0qS6AMc+Srqep8lRoLI6ZE0I/4g+sAhxo/NiphNX9SFJ3dSIduq4auyJGhg/fumwJbdVVO/0Ym5qe/MddHNvCMJFhWl2txDeo6v2cxRKjnYA7t6fTN8ehSoF4rCZkdNfjMvjUtDt/ELT+/qTvPA+64qhEBmLhg8W3rFFEa8XRbUoVCDdpz4HjK3Md10k1tquOkeXKx0x8jC++MBfEEkDXenLkCfcyVRB3wh3SkW80Ju5NQfpa4L0HnW7rsB4ApmFRWgz0Y7+TpE/a3WqE1Vc0KhXmh7ZeaDAVV8Y0LnpIF/LBBsaMnPwCapOXtOKUM0+DpFlyfku3yhsh9jLNRambhsGdHSzNiv8eosAAUpD+2AzeOXM2oAG8w2IzgpAU5793BcQDWxIb5a/3Nlb4uOwLHFoM1u6KtjZsDZvRjqTn8OIP/e9svjDxBmC79G7OXgQfgAtwfPsazBjCxKa9Ggt3suU7D8g2+xLkHNffNTCv0cya8DsNZU+vm6PeJGxwoMOUZha+HuJmns4yVcv8xa2ik7xbn3Pr9Jd1ND6qQLrJBJq2kAsl94IzA85lq3Dij/GLhucKwK5pN+WEOE1kZcqEbaj55+PE/BIi1tGtYo+5FUiNLr6ydtV0ly2IxdDiC9dI29agm6CcfDxcznsWtmoBR/DSI4855kRiTcm+QGAileffHpf/t+z4MlSGtndAOZOhXpFDRworeuxOrkFcNgLKtWevI3Hhm0GDFhXwTBDnueldiRGgspBNTz1omTWhkLocSvMV8KpRo2Np0Njx1hnjD/TGf9Sc7KIwU2eZ0+GkXKAXTYjg6mBdXky2g9TEixc/KRM9nOvLhOidw63RfhSRy+EmGtVBA3FZRg5GQstqSJ9aOYSNVVjvuzNPqoJM564ynkhGqeP+K8dGwH9tDg8uzqPvSq1YWV/eNYesmB4Z62icj1wJ9S7CjKJWnV/wn1gyVgy/xlAIVHFRPJY1lIBvKrscxyiT3ihPhs0SnaztyoZjm6u4tiqemYo9Ezjb5YbEhgv1OhDT+5cUCUuBJjEW6DdrsV+kq6DYJs4u7WtXpqqtXz833Q+qM3jTjLNeZhqOMFgZx1a+wA1hTmsKMWInIawE6pvou/BIsoiwEUcqYmTTY+DIB5qMfCn0gwSdAiQp3bNfq/aPIt1+B4u65lirzK1MvzM4pjncokk7zFRH0nS/tGAfVkx7zCMKKIBNZH4cdRVv8FaYuwU5s3bgX5QuSM/g6E8mTjYG1aEHex5O0qPI69jhimdEiFlnMaRPtIpCra6MfTzs13tbzJZiA8gO1lYGV+6a935m6dyC0Mj/5DPwcuMF6Iu+uYlXOHNa6N6j47OWvCCRGcsuHk3c6CmKjN0uiULxkyN1EimRL+vS/Qpkj5WIx30fpNdV+kN6JCYwXjDU6o8KTkrojgYb4C3BrZcuH/niRVaeY/BS4SC3xcen+CqD9vEUxdlzQslIxPoo8UwUVRjkqbU5el4FtkxYkUx3ul0C4Wu9LeNGWCy9ZFfJ8gYkQQjiRb0wSFceSQpi7eZ9h0jmetRizjd5LBCuA2BdqpRZRilh/PzI8W3kaTOL2HdS0Wkxowb4zqiWiT/uejoTc2c8RkOlgQKdeUs+YDZJC7+ebPbC0+mbm0mHNL1mAi96/xrQd3p2fegCaRtKJA/0f5gsjP0C+zYHlzKZes/D5c1LCZWjLvCMp4EJTAsz8fZn/LPtSkaduTe7rdCUSKXfw8rggRhA2hJISNlVo/USMg41HJ2r7weSP/vb98Z5bupxl3T0EM9bue6W7GHuaEWrqYj2/bnKKUosG10UWmu6kP6JZze4Dp8EHJc+DpJrvQXEbgIqG4s2r3bd3OZ0it9rqLCB+cIYD9isWRvjREVa+UQyOHgqUCqYiPCJDNdlAcThhXlBg3Ybk6CEwtRdyDzYp8wKNfJZnnBMUTVikgEhXhJpduCp4hez7ROlxWxtnlEd2qddvAxchi5irFHua9kPkVxCcThTAD7vV23H9S7zFFTv2fq33q2Hr1QeqS4/xSrZe+tPXv9wXx+BzOHCzFS4o1tINfOSh6Gi59bcA6JXQe+w6N663li6ec2O4kYZ3bpbGtKFMBShdv2sRFoZyz+VYJM0PHd5NMg351LzN2AARArKzwYCeQlt4WCVAfoE3u7A1p1m37O1Gu5QquvsEc1Kwb0uwYY4tkumi6OYyLc+pt3OVJuo3jid6nnXhUJwA6AjBcAkIFC/k9iChvLRjrW3PJesl74ycPPUp7XnEsCquiywAN4L9WmMkzJSWRicakw+eawDDnsyfXT1gj7Zx4Gh+LCfPflwT/2AFICE0LLPvvMi8oanccyoXucDu4QOFT8kBoZ+QOmw2LUx2GHPfVVwl3VJOpc0UtFBQ7cNugu6cV44bfHjLf2cDB2Y3pfHKC27duhY3dF+2+6H35L1Ajjsgs9QR/xofw7ruxa9/QtSLN1VgWmj8kWIgrAabeJhprD0fL0x0JfZ6grxiBgO9pTRrS/67Xy1seNf72P6HAB2gHvU3q4a+/JbtxFHwLz1wRnZiWPwlBiHFK2xTzcGGHVVci+ErOPZCf+BiR7Dp9kJ3GRuq0LLjMef4qT3TObhqPCzai+h06mVAlKo7Td7aDqEOvwlNTPB6HIwlztrToh9zRGUYAOPwHWCQ102mlzjDfFMdUrX0mLxuCJhK4QW4LZZWZJfG/DEshcICm3rUPdTU7U8HiGaroPSvz+EYbAKzwM27TN9vNZ7AcLyCmAlOvNXEVFW9mkfZFDtX6lBjIhZUghPe0o18NlJSwRnzcQpJPXT8WGcQsNz9xP0UwsMe/81/HmW+6og/cj719McOpms6MV1Ahqo/dfihWjIxn1CYTkYwPgprfT4ovyjyZoApxL7jz+aqkXKGYWDFl1uJeDSOIiNu/J7CxaQlviye7S0kd0T0pcTQplcIW5dF0wK7Lzg4KaE2QL/XkElx2NAnNbzAiFih6aTXe9jjegbGprkd1t571E8xseb7KhcwGbZXh9C/cpj0XALIQGQwAKG4hdPDSNh2YYUA5a07TjjF3RIyyfSJchcnQD3y/wDlzGbFNtoYrzNt61IoemCfD1DfyjPZvi9nH5Dn9tadAeSg3bulgq2Sxr5X2hRSa3GZeVyUmUoNsLzdfxglmNOIO2RQ/UoeMJSF0aKWPTiOrLLQ6Kjmf4RHWieOaZa2cy8mUoT7g4nZfu2KewwTLbej/86SOICZ6jJHBdDw7svfYfIfCuaf5yipMckvMROUCyQEV8sHAMOpzZNL+58Fy6KGksZ8WOPMcEVgZc3o+0CHtJ5Y+j3Mkb9RCRPGGkOAwAeO3hgyPTb8Zz/7l/60oVm61Aer8AEzv380F2r1YVfHXf7ApyplYYDr8HvbBwqpYwqlRPAPysf5AcfCmiDtMXoOBvhmPPX0oDhC4H3ZlG1tSCZYHOXcBfr5K68BoaYzwHpZc0eEaEIfYfiWagp3m4JlOaU3WKNVHadglpabEg+YjaYw3qSmB1jZ5RZZn+fBkwpSiAFRWJOwZ4lnkk2eYgHNeDczRQ9mvLJpwTpthJ5wilDzzUN9BDUF27AZ0XP1+lrnyrR4cK1tUPCzwe139EL8gUWrEdpIMi51g/OeHu5BmA6V1XMWAjDu+kNYRN7ab2RvTKQY8PgPaN1blLubsE+RsN1BqSbpNpuIOEZjwX0i356AfM1j/yVNf3NF7lAXkEhH9yoFFEo3is60ci52xDFSy8eM1cFTU7ak+Z3wH/7IzqwhOq7hq5QibC+GcJWWGUJsXKfd5/J426ts3Y3qTz2kWi7t0Be7Dq0xTA/zFW5u6oP4Mb0m4R4EcGDmiQLD03FlB/EKWWwkXTvKMljUH78tPr0ORQSldo2OHYNDmupLwOi0Kfent+low/IfuJ8+Roq/GuWsSD6iRFXJvfuFx+DzkTMqVFN+hRJ1Kf0w7kpD5xzdiZoT4IdXcQefvn+AlDYJc0JarWEmBktRNr0hkMCbYM2YFhw5sl5XXzu4ZfmqH7yuFkNsJJTCLCUC3tIzhdZkCTPbU2wsrfL8VmPYf5SxP9vYU9bw90spwXbOtTohaRqMqZhdePapxJfOl/9Rnzv+tqegJQnKivNFCVBGpL8+i2cpa6jHQnT5akj/l/ONiKqyErCKv7yWELlzIvZZvqYCx1yOk6IXCH7V6N+6KeETkhVOTuNndDSF6ioKW2qcsiiIsdnEIhxQK5KA+rHncqcpzuqKROxVNB3qavUUwlROGtLrgyYWsYD/BL3vhIKM6+KbcqrqLJu0O0cA4010ztL70pMDV2I2UX/FyA3bLYX5k1RT16fTaGEdEvzIMePx5l2BQklGmSrCTLY5CNL9wbLm0ErESYndLPZcsZuJCbPYTeP1Yo8zmAcVKEUdZbsB3dBktpHgMES7oCjoESu22ksd7mNu4/sFE9y6pFiLGq2r3GMY9jVSBG7tUY3cM6M18aIsTIP4Tv5H+EVdMDl42+nYwo8ajWQoMXa6PmggFp89bWdoHde6tevmkcX8Cxtu3daRrpzetmLUjL2+CStX0ioIW0vDpH7qOew5wGbfWWqGzaOI4KhoyvXq6UoyZ9DTmdyWutISHwSW3uxGLGxRbWMB3Ra0qaLmbnhfNbcg9XPM9asHTM/uHQ6Nr3Mt6zs9IBoNJYYrPwtLvUfEtqtxhfVnCgzY/Cqiylo0oamsordz0XY0nUvVBVzTcZhlJxPHOX+Mg6pjOuAugR6LXd6oROKAhOav1yjKgizsSY2FaDE7CGo2JdWMAWxPEtmnO76fVhTddctduR4+Dh/aQF5Zg/1Ir30TIOFkZVWYKNGmYn/WOV4tpjx6HCwKfwRKakTZAD6ad0qyYt04LEdpmcKmvbJuHX/ewUhO1Gs/IkFQdaqN0DHJ1Lhz+19YacoSCsDCg1Txy3VdWSgfkPiggyu7vrbvTYexrxpzbrOzdNlKNQZF2ExOJo5PwLAywBfnD79PTZ1z9h4xcm13S7j2JfvgPhce29dZ4Zg8K9RFsSpl5IW3Pbl4k4dfvS+cJeBv3gh4Um8mZRfIJMD1TZ7NJLLxg5rkla+d+uhRzCWndZYXLS7K+1DvQfD1JkX4Wiv1UBSGzFAlxoGvCED9aP6mJtBiX18fa1AySUnGiNcv/IzENpywwD2biom1fqkh+vFkRsZQHDO2cywdqHMqb0Z4rFCgdnlIy2r+eUE86CEhaY2k5rUTtsYNZWPTQqshZQiwoiUMKjkx+IXElBpI+6B2SlTTteywuifPDRYDVKYz1X2SDestSkd4zD1Mh3FUmLUG3EpErWMaTHLgHuBaPLULTOQyMahNNCbw0LpGcqa/ee2YL9izVWEeDDeAMp1sbHzZfXaP88lgJZj4XZk4tCO3K/y12JGds28k33X1g+PVD2/ojorK5IMkvtuTjEHch1feRsdZoMIHneBGHXUi/JMRZxoj1WqRWeelqf/SwjgeJTxI/sJtLrtlS+OLmRLdB0p7Aq2knWlgs00sXKeBmLpbwH+b3oVimC/omfN6WMQqT2J54rMJJQlxEA87VkDkNBsvPq1eAPVVOLHleF8JD9zm9D8Swm22xIYV9NZxm4MhnvDD79REKU4xWHl/fPa0wYi4WaYHuXBaAkC2uL0iN1udA/pGeX3Yu3/+Mnst9qVlE8c4DaYf8+SXVuS19HhumnfWQ1NyqI+sdJtNGi634OFRcwepy7HuJDMyR1bBxUokYihNDnGaVZOUIATtXeR4zJaThx/yWZHWoF0z2vdws7Z5M5ZZewhd/4DoqMoSOLoq28cRwfLVR00Qt0PhWkcJYSVRt/Mm10BrIjFTuPALht2A4Wea6DaYhoXhpDra+2hUn6X0yKP0jSj8ExE0vWKODKGINLarZ5VbTj19pnedhTYjbHQX8GootLT7mOcEV5/B1Z68eNKRmyPe1sNd6/jdYZrIY+RmLRHLzeN1gNVvNvdwRvZxQdi/hSFjsedg2HBAghllYUgY55LE07esTYCMcIW1tDqCo2aHDJm+LwXGDhNY/PLWm2Ahkwhyv/xEnlHpHjkcOglUDMJIvHJgFoYdQPy3GRbFjMtLzRf1cuVoGrBnfFNGML2Lk1vZTZJalVg5zgXkWqmLX6nmGYuoYBCnXD92syb7AGMQmhQkw1zklsjRTMDX5Dwrakhi+BrQOb0xGErNA0+mCKacRcNOTbT6Zi2d8H1ddaryouPT8YmKSmZsWtcCVwpksI+hLj/LL7xu15trm+36XW8/ijkprmiVzsD2474GmnNIvugR8XMH6nNPqr0Rmixqd06BkUl9SFBn8h+HiJbyI1wPxr4V3o74fu0tNC54PaR0u6uWM7rRO+RQzhDm1ExnmrFwXZhkWMsE4F7ojtp3zhgFXjRZiEGB/CPHnPfE8Dg2wg4HpLVHUa9HJQ+PXCHhnRlD2/UxzY5xe25JqERYyJ21TzQQknQnJVwvGccaIeq2NmnymSonxg9m8nT4GZc3dqEq6ItvCn61x8gNWFPDBWv7g3x2OEYbjHy0n69ulX7TgDGg9G8Hel8MTdmx98aU5+i5l4P7crz3On2l9spzSmtbbsf0U9v/4stZlGUAkruP5CpVQzwCEIY7duS3peAzn3DZHfA4GmmdViFWjjK2jIrmUH/UB9on/rivwYRoforos1zBWwth5XCOHYdOVvRQ0+VcwNcJWcOMcPQ9Ben2oB1hZcBqdJ3wog0qRTbcS0kbtjsmIWwwXrpjSQBy8GieVC0hsBA/gAEd5YpCjDEwvhqPf74CbIbF/ActYhCpoFaO5LaLvzENxAk0UFk3J7MPN7a0KsO+E59gNQftcUZAan21RGJNIMQ9BNuK4+rvFnzq47UqJ3MoodWa8UDmGq6jR7lVflIZNC21VjFmg9UmzLNT6j0d/KvJQ73woE0r9pS3WB6UJa8Yz6GWOd90e5M3NQ3LhsS/HcrOt8yuNRZSYvgraKkBVXKyWEuCD9XTtRAmFhqTLShc1UTVciH/V7iY36jlzIu/dp3kEO8bplshzIES5X807OgU3X2NuDEWaodZKmlGRT0sfpEY85aLdl0+kmDtroW022C0g/iUh7tmH2AAOXWjYXWIaEHHEld/UDiP6pW/tT9LZ3ewn1B+PFBeQNodZMxVsv4Gn/RicuROZEDYfgmiZ8eJWGpXLvT24XW6NFLzQnECXuseNQAy3fyZNKtBcixCErQwK+2kvW0cvSfMBDQD4uj5Z0HrOdksf69WBBX+JJrmpjFIkkuNDeDxfWmWTFMvL0q7XNBHsBeAGMKNclhT8IFXpTnXJFghNFkcmOEkbAWu0sSQAjpHC/baQLZdCYfv+cH5YQqpJAVw8KSbLbXTnhaROQVOK/gzF6yFo+ICobjiVllcUMuBDmxl1Dd0DKz8wLiKZ8Ys4rz7GjCOyqhcKR5MrrGdclyz3NNOJUyhUaK54f9YJc85WJB25VHZTPiA9xgyns6ckyT41bc7wxyX2Zk8rsFI8TI0aMjXIYWLU2treckwV3fzKq7l6cdNVAhFWAXQ3bGOeVfL6PNaEqmkDrn+rcyyUKh/ZxXvDn4lpL0ZgKl4bdqC0u6QniUM+buvYtPncDYfKmBn3K3O4dv6Rg+VUw9gDb/yLVYQFPiNr43MGAncPCKlvpbzePqzf2zqg5lCgzMaGLN/D5OJGtWB3ZlgLMLOer9nrZOH2WLMYhHIYdhANko/9h3dDIeFfLaxa8hqvt0ub2sJgtWjudyV0BMeFNfryT8zcQ0LrXZTeHAzwlVSNL97523Czfo9ieSrAdVF79UFsGdwRJy5lFE2b8NtlykIlnYgS16D4dBEaYxraJvVFax4daR/YizwZG9bIonY7VuPKjem3UPgqwCY4Sba03MS7s3ZTg6krziqw3u9Kfit5ud6ysX0cZK15wR3abfV+am0eWGe6spklhffiNIpPQEXr681df4MIh9I+9VbBBG168q/7fLJAHiftqTQU1jX3K269+fHlGJolMXXPYgqTnFF7Z0AsbhfljzHjHWLuSQ5SFAuZ59KsyEuQ+8BXa6YDKjsXopoGi2DMylFEmHqNkD5ZMxmpf+KEkPButKlnlcIMo9XREV5uNeFiKpUcBN2qINsdZnVvtBITLZIzWChZ/xr7LAIL8W9CgJsW/siOGyOGPp4+vjtuDgOqUmOHUVZqrJf9MYhDR00/ZbhYOq9q3vatVoqO5VBDxA0U9lAaPxHU8F3RNap/lLJhkwm8LJ2MwXZgyVLE1amAkh3OK8ntYWscqek4uOxeVQvRKs7BFqZQdZmpsYppu49ric9ABzMJla8PT8FixXYVzokN760jqvsO0yV1FMDwfSnopbVgepO3lXLd7slMN9eRSeBW8DYYCnk9wxa1GElR4S0ELFQCQtL1Yi03H2LHEqfAnRAaJTYf3ecw3oVeYN2303LvnEx81TFFPRgt9JQbg1sedvUzWQWyk6FkG1kiVJGMutgjNDhJLMlUKRHcPDJSWAgjz6V35bR4Q1fsaUEgZ6kprgAXY1rMv9p5LKJz9yuZSICHSvTw+UcvMGm3YpTyPab2ZRv3YfpsQbKEK3yt267g/+rMI+OrfDJQgDMFBUzysynO4WslXOFoK1xjqhNWsGhExoSirpqU6yMi20GdOaf9Nq6M8zEoubKqTIkc8M9+FfjG3xEmNOY3VGwEJm1ghvolWYScgRYnfe1vyAsYOiATAkLaAP+RxEOZRdqgulHG0CubEq9zi0pf+xaZjYRNfxuQLCwLu7Dz0WOM1wFabXqn4y2ki2+jwHcH9UgwxdATXOdz6MOHBdWasdJ1+QMQDwl2nYpzjXkOaXF7nGQuMLa2w1A+LevXnbSlXi7gmLj0QyNIsjyeKLbygzrzJWOsiTcFWomxbunecMOMLTRRCIrH6T/9D1xZmHBC7GPVK8Wga52kuGjdsWrSHjhmZTDQwADC2Z/UOkV5fhzIzZ2W2h1DMR7htefAsl69oDySuVPCycfL0mu3y0va8flMsKcXWCgkz6N2JYw3WvJubhW/+ekxkIVajdOOyoro1EOlegZUkpU3pPhxx+bjqHe5Fwa09gVz0nGMsgTnkNP9o92s/u+XgQAOva8eI77o4uUrJIpTHM2w/ucyJOd/FYqQCfdsmsPUWV4MOW6wwP6mil5Tn1JBguWy6xBfmmffY+n4QeZ0ij6kqIvox8wOer6ThGxjsTt47sD9CcFX0mS40eobvf0eBBWudJoroG7bKo/Y3T4/c38IEorVM34ec2ZX/OW0WPFBYG8C4M9lRo2JlODOzKWgq1syubZn47DTI3eC2lb2Vot+4gmJ0J5+55f7L7njnWFcCAkosBk1zlU6ItwkvbzO6seyAPjlpAVCMRlBAkKMQwR0NsAJuanEKhFC7Oy8ajmChzpXBWzZw1lU9gF3lkzAaeP/HMesTRSfKyQhKwKfaAKT9PvCXin9Hibe4IJT8y1jrzuC1tvNTrOeUrhYBvzTu+pfm3eNjMSfaUlo4CLz1GrpbYchoLWw+4avUc6gQ2s1DxTI9aN+6CRVcHOVX566T11Bny0z+c8qlRqxuHmr6/9LDBFJFQiKOs3zJ8psV0SB55Hn5u0XkyOnMpzcS2xh5ElKe5upBM3AENnoGIgnkL8LGYPDDrYVneWRQV7lniZic5k3ZWkskRqUyf+OvUsDEcX8eLiJkEA5z6tqb7l9PXFbtJkRS59txHm25PW0X+NvKkaWiBqVsKvdZdTJomszDqfPaPgyxYdepTAaI9KQ8fr6A4jXvxPu75rSN1cZ+dmisMdda+gMiTFJZ+oxRFu7XGM09f9bFbzCy/A7M4CC9KX1aGp5/2KjYgUr1awbJLU0M6Lh32Hf6CZckbXKLos1JWp+a8Rbts4LLSYSgUtrfBfubBuUlcLQTJ4JuyTi5lmVPY51LBmeARWUp8XQFS3fZiTIOKkOKWevP7lUeZRA1DDm2qDynmDyrwd2QTRAyMz1qviZoNHDI1ET7mUn31gpsk8RCTG3o9xZ3DqDlB4EY9kSPCOwtbpzfvGzWEySOETlJRfXw1MuBNp1tWpogH+DwfbgYQL/PFUI4aSTnYtJjbm7vloTQbTG4KL9fQPQif3l6oxh6skg6NTQWHMrOe7HJZB67idexw7t0othaXFwGdiqJ5UBhvYCQgM15FyRQuwA9w7hWm/FJiiaBrQ1/g/rYAbs5o2ciKKBGMl5eUbPeNwJosqd1neQKvovPmOwLbxaNdU5cwOhSDbUzcbzzEMXjbQFBhbEIa4JnyAU32k0pVWhDFBv7zg2tRzQTZLy7Xuu/rL5Bb/pKl0CQMsQC9LvnNpxzc4bxw/OC4Ef+AcyZNHcbjpxdT/I1a6995NXVCBR96+S4Q1Vw8IDGA/0y1w1IvDxXjshcKQOxDx5MBJ3pGouYOZLUEDjs5gQg0Q1yOpPAX25u2kHZGDmcrkG4MK/dEPD3kiG/h3iCPWw7KrTFEkBZv6AXVUSAsZUAjt0ePVRUWYPxQ9bdUMkGj1PFPoWo3nPkPkvMCLK8H8zA5fuDZExs01EEfhgTZNWbgnLoE+NdifOFqtPC5HH5zsffCodm1/G+SpCFLT+k+of5d2+jcqukCZNGc2mhcIvzw4MLMnxd8rs2n/hU3F0SqqChwiWlXrci5p2WpSffFWYhsQi8IWsYAF0i4FOXtaOGH7ZlHcQVANSxJBzDgcEsuVigJXGFmNETWEeS9w8HB3Txwg8v/15wtSC0uQG3gdVp2ulJdRaS4IGnGLwu9ujVMTNQcqqd0Hl9XtSj30wfdqS2rXUGPInykOmfUT7HHMq6gY82ZMFv3TO37u7EXaVBJyUCBPyCxCmLs+HyC1+/rdjvjRk8IKYxZ2I40ay4fhOgPEEkiaofIJmGiWo6KJ6dzsyVe1GD3uSkjSu557ULNmVYjuV5BD2qpFXw8blcpW8/rj+uyv1oc2GbYnAzME3PPr67CzZoESygGkpZUDlVb539cTfNwiYozmAW/6s2fCNz6LbbCgRjxO9SY2mH6RBDkNV0AMmSL5M0BzrTKrabwXSvwzgQ/CNNyrM55L0iieDNrbYicOFwUH1sBv15Vzz6dtgwsEuPhVLfX00Ju7TIgdw50G8HNq7QtU+DDaEdy25S3F9bteFCup5sSID7OvusxXT21KXdeAdwLbAEMPFV3p0bUMMFqnp2jGu1/GtdtkRU1WbVzwb72HKO/Lkcb7/ScDnQOH3OfhnIs6cUxrHsxKsDmL6a3iGg9DQ78jwe/7vjtZCUkVJuu5SyjolVs+Qy9i+DgnHC6CJjNOItrhhZ5LV0RpmDALnffbz3o+XcD3t5cRU4qy/KW/S/8QRc9F3rNW6Q8itMhHZKSrdlWViPzFfMwaXL7wRzOB76HWjju5nfFV2zlVdF0VtEuSivSt32+JziIPmavivsNNOtaWjlUAFLy7NsLzEtZfhAM1GMwMkq31sAxjYaYvxM+tKeQhdGMFMSfg18eHPugtG2qYsJJx3eATomKRypEvwa15MvUcpmXIpMLTLIfFUXqHi1PxyWQ6kfviem0vBUxgKKrTdrcr78n+tVZVlRnnNHKpFBNSMwWyRAvn6aOipgNSwRar5BgqDTy9uxERcN/T+O0j57KlDm4PSZmahyfMlFl++FJoFDN794W57Jmj7JZVs0JO5PojeFdxKzCk7hNqqww2/kv6tTh3IBUm9SJS+3A+ZFFFrbdQJxFt7oTr4Vtmgcsa176L3Wi4Vc/D/AshBYUsLEnTr/M5qIUdg+oAQ0tw8YhWcRZQDGOu4otMQw3fdPpfcHOz7J8PsGM1YWNNcRk9L0PuvUS/9bKE1ckj4diYCDwROyAW6W0PQj2SezXm6XkhHKTB3i+pV6wWF62mBKT0Fm/zJddH8qZn1IWxzUEJW5A9Eys+2f9pCTdV1Q7ws9vmxzS0UBP8Z/I+4RtER0b3LtNyZ5VYMQP0IAzEt6L8U5OcbTTTMWe2f/TjS8n9UlYwJidNl7ftBVQNm1h+RkEUFxCxS2RrlTL3bXyXf7FG57CUDuFRJqwgOz7FqThmBY9k7WjhLU9VneZRBWQlOiVTUyQVPLHxpMwRUUAxh8tgsAJEvgYnspMWi4oeVvMJyTW7VAXNjkK1tf5O90Y/Ab0BfgnDvVAPa50DugIHVOJNRYrTABUiwfVfiTI3nCwFGRYyjAoOMkV/nW8YF3qLw8gF8daRvkyR9VMLQyG9r+sBRLeh4Wqwp/ONEUPOVgeQJYGv/spOcLPp5AhfPVcSnqDqLw69w+BOhV2ihtWJ/La1tQdLVIUKdESFUONtukVnhZVh2ADivWNeRyqC6TbTEojqeCDXQ2YhqCHBge1XQUMqCnujLKWkfODkSr7jni//I2zyKzK57+PwNXQfQXaegHjif4iCNuszRccyAHjcra80ySyDcfdYZl2LALqej7SeHJZS4We2Z0FSfsVuREW7a3e600YNKJgfXExhfrYz4am4UuhvNaIRiER2+vu8x6V8bqa/Sz6o2nb/XNmVJeRP3N+C4+DMZVHm8YDA7sg8y0udzNtKLHVf1RjjMCsk4m+8l0FVyG6icYKLSh72ZF1HDBPmuonBBLePEk6sKG6qKBrM4NoMfio70eIkxESwqoEIzScLrcBQ9jUCnaJbw267KClPK+ofuaE3WN61L4uxA+KxTj6Sp2GKR/L7GEND6m1gTKZ/LFF72Au4ztyaqE3mRBxB/a8mWsOD3YHbvlW7YGXPg2iowSoJoS3mmYMHtLpttjeiZuUBBNC7IFdqq7eYY5yKcW0cmizLdgIsT7jgyUlKX+TxLYj4Gkz3k/F1sZrgdxI3ecn7xc552bl+DmgvHP6zDaq9guBC8iB9BWWbxy+txWIbdf9E9VquwSG3LRuGGn4Rl9o+uAgwMZJvNkM0/8M5Edz6J4nNsyNBc6/5w/+EIJAL2ja0DZfmbkRBqIv2hMW1D5DE/apLsDCTWVdPBoAJD/vXj9ga+Z2WRVn+jMvum2aP11n48s42TFZmWWETO1uVaetLkho5jqVdEPOrtvEgWmz0jPMj+7NzAgHHZz5z/jENlvDzW8IhmT+Oz8xKLKuNVxpWc8NHGQ2uBAeR6gdHtJtq1F1zskIcJJhRBRMC5ylSxNfduNQHTaYlVsdnC1pqMhocqgrxVUzVZ8cLovCEWIbAobvLzx4y7KhyQWPgc9/DrrbRjhpxUOQFEbt6kSDNgi3GSSphkWoZeR7o5w2NJq7KKAnZjrILWVjcDm/QJSREXSqESqGUxNJNg45vYrY0O1SPsAjwX9BUToiOMdnr2r3GNz1EI8re+1EgSiD8cl8yb2s4B5wFl+dTwgl3Rk8H/duE2+UCZcHZhTINLIDtDDUwwLYo4AHHkQvHCLCxu7UD3/y4osLGfJUIuQXQHppU/JHdxevrqPaymYD2r/9C2NNOUFit/w7UugBfV1TJdqWB/BAQHpCn2Q22J5jdopjuEGEcjCesJyBiS85F2HjU6XEyhh15p6BfQj0c88VUmswsbM+nVheX8R1+DAxg45vutDomWoKl3oRXu34WlGKPuaOStNAwfJ+VR6bnnL8B+Q9O8w5WZheHXgFreoYy4W2sNZCh1N0SuNSwSk8Qt28Ps20j86VwObi+EIceuLWgMlJBnJZohf6G9SfX7eyDJMimLicv/NByXRuZcHyAAT5HFmiom+mD4MHqZ72d714NUuuGEwDBHMJ6VkfFscYht0yxyguLpacaHLc3ha/h46dAjlOFJXgxdgCsNjmI83XISBThM0j4zp+cVtdUnkq4eLVTROkUVuyxSrnoyjtJLS/BR6KbBPya3wDFiAQo+6Zz/oueFdITKX9wq85TkFUU8+UtjOS3sjRYPG7ULTfAVkn4qHeDEUTaYT/yaOd1RY1Mi3VhvwWxnKCku45W/XgdYhYhRth2Vx5ncri1Q4WNT4iB0MR7oRm8WRj8B0AbSw+cnV37SjYkQHrirXNdF7T6GoeE99r/xajsnMBC3M6sDNT4v7YJ7MAxI25Tvn7QOzjb0JgDPe26iRW7ERMMl48Xnf2SFaPBAljAsR47dC8S5VtPstG/PCVq8vF0KvTG01vOTWv5OANY+iB98L+jAytBlLVUgP/Qdlr9xOuHxRcpRgsbFZUz9QPWU5shHruxHkjVN9d4nWWqkDzchlEPY7ASly123tMr68HOVFM1Len4dM3tzaPeg5kaQysWz6Zn2wIRANOSVE//3shtfLoIk8+S2Q+aIiK1YCNvwWDlPJQ7Dfw5CZgwmd1oTp0W66x+PNqkWoyh/YPF5xt9EHRHbwX36fyYqPLTWQZM7RySDrMflw5md4enf0pM5LwMNf4jf6e7p1T/jhIVIbIckcvFt9NlA7ZQfOz3tUrTMOeK5i6HMdihlCiWep/sLPdqma/Ef9lovKkOccXCsjoRqeGpXWI5Lw0qbCpHfQlD8QuDLKyyg9SOdB5xXUqm/qBsbKpBRUEmrgwourWN97Ly63csTxqrCsk7y7xJ9igjhtSUa6ia7PEvynQteVVGTesVefWHb1aQWVaXssP98rBSXsCwywrnZOpwX/QuBdajzBKZFcKtHEJNIxA9F9jJWuthOa6whSwCVM4Q9JMyoINL69Jkb9noW+sGSZ6/DkyVGV608FVziAba+KUdzCMEEMhx6qf7eb3GSawqvtXX5AOtLq+tATte9pjRczG7NU9rAVe79bpHMih1EvOP8ToB4GXS+2Yx36jn8rPIN2C1BOiicmfCboEKkVZkMUx6gXwcI02PQiGXmdt13ipdmIARim85tX+h9anmzmOui9rECXfulmLLqbd5YNDKfal1TLm8BfI50ZFkVFWoHRbpZtNEfxFxlFiN++MluYdfOJiE7RKu8073yuccP0qz/SR2yaoWhiwamWF4uD/lYdZdxxurT1Sv1NR4Kv/Z1oneaV4K3EYuCvVd8JB+1+gqLcJCcc1vsZIa1M2xbXJRGsrNMrCoFj+YNpDQuwkD+ZDJmiwKTKcsRsfIUf5G+qx2GkiNEBU6cNZigffjb0T+wK11FfEAMwmmL5f5hNfGTRDmek/m4YsEoEDFbIb5jHgOonqERSrA3vLhEwnXNYMHbhEGFhg4PaY71rBl/A8ZvFJdmEOukSrdwJQfh2ACl/jPvnQgat8jrTYxLr2Sixfims7GMbkAYKyDQtBIKxUzvys9ixbFuPPYOw7lOwH+YOqSjeZItefbPTpbYA0oFTc1JPhMxiN2de/5feFUGqcIxU/Kxpxb+SaPePRWBooF6dlkn4TnXT2BI7D+GuiVysxIwRVPk+ojU5XNSWSoLaZevZ+G7syhIn6TRKO0akZDcqXIYjkapib+qf+0eH6I7dc+5ETCccFjtLYXjY+MYbUOTP+uGwh9SNfRMTIrypF83Jp3hDJ7v71vn9a0+L8/JyoWmu0ZFbDCYqBca/hYBWb9dHyNcdlvjRnD7pKvT0QSfKoWPOkSqp6nawizfiDee0lBIcYN8a14lOISvS+lDHR8pXHOfW5GdG5fcB6jB65VUnVhZocXpfFsMWoZ/s13Fdc5EuudQepl3cmH6Rk2olusYA6xgJq3ZnJvcnkaCUG8tzvwCOr0IvVu6gcT7vVutbvp+jg+rwGkdavOhIbLasPj+A1QFZDjYOhQEPBrdIYHt4Ec9D/2kkgX3Yo5QY9yRUE6aV/AH77OkzGvrdFaj3l/q27jGAYlibXKT4B0DORIkBof+ignUrzULSS0e/I3RZou0dtC4KR3CNqC4YZe5q7xt1AReLEEDZRVPG8XnqSTgo/OmOovTuW7Xe4HrTAkeG7jdgcY4+krZoAh36lOqdltHDyQ78VLwzJmSV3GFpEwjj3gIU2AllpCjvknAszEDS+P/JaDyQK97LrfSCOH6kcy7PCIvS9pI5PLMVEujZaPxP3efoV01+FLnjcyHd0GrEQijBul1nuvbBBIm/g++HSOCHlcJB+E6z8boHs1BxcFM4lMXZlCIkzsnlyCKb5Pjpa2DtrlW04YV6Mzvc+2/WXisYy/xil+Czd7Ln288At4CLqFzqkbkYXdU5YxW4uqoioHYZuZmNdn62B5DK8Nh/FTHg+f4L/B+DcJuQaluxyQw7xJrxUztpOenz3BIOGOfX85HFiPEjQVmHrbJBQCUYbpMMcXy8a242tWqHNyZVdK4LfvV5/C9U1FXqi3ikBPJIA0BATqlxMYYzlJorgZSOcQ9o1uMxotfhuel8QUojXkmOn8bKIE7eu1kkf1RmmSZ0/xHNc3b/CYBRRjcuBZ61FaHasdZuW75tzqfZ/nZMq0CicNL+TqeOfkcaKAxc+PUbVi4qHFkiyXsEiyubJyy25Hg+KgQARHIGCKXJVmKplyq6V9Dz535z5yuyOa7UQwkm45f9kg+2JWE+3e6v3UCQZ5AhT3wdc1WBSLsIYxywGxceZSahIkiMxD8WwmNisbFpuqT4rApqpkvb9YBemWEIPg0fJzkW85lepf31FjfDP0/cgTOYFqPHH6fruEy1tAruwo8G8vrS68l1MUWAEy4LrXEmVJhTZgqnsDA9gMohDgisSRwEVBr5uVZl7Fm9JKCbckXcOe+S63/OpDglFmjClk2RZggd84k+iN7/FFr07BPpIuSr2EIjcw9Is7Tz5sHyygyvB0ke5wGL8zajU+Vqr9il3eX2jisUsATn5tIZj/8kpOkWOHshXH7pqJEmxbona5EHgl9pSTxoJAbmwJ9apSm4k0hJWQJX4T6b0MJckPIV6zCLe2dERtOiPC3+t1Lo6V0zW6Wld1m47BGXTNQm36clnXsYC3f5KEyGm5WuS85IGc5xf7DWF17x7yO/50suYd5mdH+a57yroJvlQdczC1mmN3qs6KuwjufTWTfXQkhV/FWjpfRjvrv/q5L7GO01Pc7Z40/bbdOgRvOh/wzXYLf6+yMKP7Kgv7/n9qsJ7q82ZEdaxJF3GVZ25CIPE/BamKHSrzZqr3BBFLB8uK05llWTgBjQESjbA+UqKLDZiM+UYVP+IEMAk8ZHwSiI8/CXTsruyAPL9Tj8gUnLDE2TTxACchYXAWyFr6dU+H9+grm/Qn/AJj3nTeFhzxGqq4KqHqjpjaYuM0PYWpGbO0p53wUudp1P173ZcNS+THwAX48OEPz7wUVxG21ZOJqNRNZz76kHkS+GMHz/MtOX3pGmk0e9oANfCY7kIbZp13rsWLqZDJZF4cYTOXsAQlnDccRGUrFKpen4bIa0hpBKW+IjzZDzsHwWt/SY4XBdYQkwD19hUZmKzd0qSozlY+bCjd+pN9jv7YK9jbxEJBpssLRIE/s4CMmWAG0ios35xvRKNHcwBw1z/qFW1nJk/h6xXm4S6slytCbckErRqat2dRWVo6+xjxPE/c2FUAMuTo7AUlV1YHHTVOR1f4NM7vrfCnhK+Ks2i99uoOZZFWPCQWj41A0WqclBbmAG1CRM8/gw7gOSLVmpZ0qydSJJYe4RQLxaUbXjDoBSZzvB+4AikjuRaxUWVKgn+i+nk6zqWN+zlpo4xEoQFY4bJrtjnSGmb48WMm2cAubmu5DjZL5pRTfSiVuoHj6XGL84gSycfvrZOb1fPauyifm7sUr63rWNLwOZ3iHFIkSvZzoRInd3A1nTzjAExJnAru6otT1iuEi8Tpc/Hyk8bXTJlKPwLpgmWmMQDREfaLnPOzaTe4UxqDzut9+Vc80pGcenQZfzo+y8yDmsaIaMgCPNQCxkoUwMR8vEXTHOMDwhpXC68Q8cYetPAl98nosBjHhoFwOQvU7oEhYUeHU5tbcEE7SxxA+u9+5KL2IPUAgJXPGjZiY+GPQUb7XyhHvmQ5hiDVy0TWXjZ/2HrNEHIfJIt5wmr9rnGe8N5KVO4kNVGnIsmmoKkie04MqxgU+sgSrEUSkePgsJf7Ie0SSco2ftlIdlmnPZnskK0kN1Tfr8CCYlD3pGwUdjwDTcBPshXWmle3bsfrLnj+SZNN74M18AfSmZWBjWZoQ/lo6qbyUMdfyzJfPQCAY4k/C2JtHchsXNArhPwidjjxSKCtJSiIOTGki9VzQZsCmrSlgjU9LdakX/oXo5pehVVI3yOleKwcWS5tmKmDfasTkgx9Hm4Jb2iGvR0oDPI5uz03QPrwZCF91BD3xPzA6NN7OpOGKRALS1k6ghExuliXE66t2ikwiJ/AcKj0Mn6zrSVrbhsDKoj/jGbj7sagbXzmxXhQJY/GUav1fb7xou6OI3x2erhpQKp33ftOKqvE531g3EvP8fgx74hmxwc9AzOeYhd2x3oZ2S7jVQZFJUPaPlrYCo1D5OCoyouUzv9E7WsXUPBgrOmmf6RVmh3ZzRn7xUHwL58eydDOPFjMAqjQ2sMvLxq5648ebN3B4Rt5BAdVJFPr/6zNVR8+DzbJBWy8uUmO/+5mj2Hxxkv7SlvHaCaryBZzNa3H05E8TAsivRYAH1PijkyrPLnD6ng+moIiGx9x0OblYlZBlFB8FP98+Ym1YY4hpMhvRUPnrr1Fa8g5uEYrU4Z1vH3/7INU4erbzvrzL4o2fTYE37MZT/cHIcDoE+dRGH7riHazMbPl93eHhfdOgco6F9Ws0WuMUSgJ96BwJ+TlmUEpfku9WUc7+RKJ+cMo5xaJ8/zdN67hVKn92EXsslFXOBoEtkJ+f0q2KGnVDt2BlODXouUijWYfEy2XHHHvJUhcskzIRylac8+Cb/A1BQ42U2KKtb4D/Jjx/A1XvLE686uK5+CpO4liBijGeSeaOEWwg2huMRNCsx4SAzy9wkvv4FpBYuXnXshILeQXrXyJRV3MKtEJF+2mB9HUIev1SnyYMMNhy3PXWBsZ8lXg6y+1wEktKtEMrcwf4MJdukQXHEPSzUDBW9gefby3YStOJieb/KtQtwzaMbzAZAy7dbEk95yEwzLOMe/6RRjK1b2MiGuzRNSn46lA3zJ8SqG2N6gzuMlsQ7KNlLPpy0KLxqas3ezxAZI+Kig9pALH16v8lGZMk5eWQkp3cM0yubW3c67VI72ovS6q9tjXwZdP6BOoNFW/B2UAJYk8sy6bxU30WZY8YBxbqj63s/63yXZ0aWFerbSS4x6zL4mHs+y1ze+yryodOGYdoDRi6/DLOIBgM1xZx33jljWRdkWA0AdDseIrV7lcPXh84flYWmv0KGAEyFTLMKVmTjfb02qG3rd05UdegPmaPN4znm9I8h9MJ2jtD2AnIqtzvnE5SJsUj7B5X+zUSoDFWImo0RbUoq/QZh+lbrxHp8BPFMUrKZUrkSMeVPl6Qpm0EcsvmKxn35iavwUQxe14BXUY4o7fAZarlFWvYKei9Uzs0/yAoTvJjLCQySjcVjhjrMXwN1PsCm0rbTCs8FFhsiWCkgN+7xjTmbo4+9UmW7G/EejPbooHk1avg8rIvtldZceQrP0PBXDHc8d1qscX0npvlaju+V7ocN3EHy3B6eWh17dlNUh7FqHT50oA12pXoahYFx6agd+cqQKF5gu0ELm0A527jVvrfs7SDbKRjvMXXYj2aWTg+knZWNKPnCcTaDAArNVq+2I3516SkuyY57i+5fP1FiYIY8kNzLnLFCQjpmXeBHFUcVc7gMec0KfrLFyMhIdG8lmpePA+2MHN+8Z/QCI39ktQSQRM1PJuPnHaeHq7fkHNm8SESOrvbTTnb35Pbx4WqTVjMKnISYsQUTWABBQ0WUVRIJ9TMawW6tV+4BRGxnmAj/8iRsPpn4hAgZROwcnuQ01rOcMiDMxd2WQKclKdH3ctXtF2SkczbBi71Mv33x8hyhNYOkMhS9SfaKIhQBFzy0hCxr9ZPToJI0yk5S1Rf8fq+mX2DnOGBikvtidh6d4st5UlnnT1fCMwNQIp93nuRXX6OzBiKqZtWc1mwxrtbhmwMgOgRu69kVpVUghZJ6HmhjSWtit4oH6p2cteN+i7nKoZWgV+g7TT7T0f8r8DmPW9UVeato0kHZ04njOkT6wedUkH5Nud6cmLN/xBN5+DQviJPReKwhNX2sKkv3vTRfs5+ma2maFOB8v3tnnBSZ+JrKqfcSr+U8QUW8N2WbXN1ZFpJfv3p2Z+IbvAT7v2Xv9AKr1M3NdF8Ls4yLDKZM/DdD8kGOGoKBjymqVtgMHqa4088q8dF/JZ4dqx4FHjMKBMl3ox7YAQW929pIny9l+YhM7qXuwAjx8UgZT76izavP36z6ODI9x4P23Wsrt9RJIUzC2yQz7DSAEy8cFfpz6Jioqg64aEQRVNvDU3Ok8t/qXNY204oZFdAFc9og2Jp4dY8UyDLDFz4FJC0IrmXDQQZhhebNB0FyahWdb8dueBp3Q3KfsH+7FD+5uFp2bTxaDuwzsb5DMoTRoQnpmMjdFLSbTlNzaNVyaUMPskIKVWq8Z7elQGpdtUY+e/9WapU70SRHAzG/wCMH+I+rtl6JcAY5zzO7FXY7/SpJFZCcM8Igd9UebAkeKZyz6+nBrJQnzgDluMN6aE4b8L185baZ+V53ptuzjM0GfoVatr9EId/EME0ZRa75iSOkBrHz5rE88/2VIirY8u5DkUftBFImyOCX61bawNLtFlYrway6on+uI9AACyb7YSj/2udX+/YhRXsE+1IeBHVB+3vYX5NdrhBXapT9V66zTj8cnHaBxJ/AAyHN04FgrsEkn06K6DIF/zs5YLvSTbVY818rUX5WFz1RdVQ7QVhGswnZOS9tCxWHL2mz8ACpbwbXEc45lr2tQrk+OgTNesI7lzn4BCbCNNQ4IyeVSXf3bH50Vbs5OVGSLtmOqAQEj0U+CVmPsUAQSwp/tjhZ2xPeqraS5aZwrGXRJKZce2a+2OVbCDeOo7vXkbkdNqJBjeozLqkgAdbjh1TgiXdaeFaJzDWf+YAhCvbKqvm4ZwliPVOK+rWVuQh7GMX57Oa60rP2NraYMU7mtPm2CR/8rCrdmSoCL2cYfWQuweORuixBbjFdni3lPuw1732dFAckXQom+Y7Z3ZnZJRDuGwzFgp7IeMVqwVFKUaHVKKSNR5+KM3SkOt/3CNSLO+PVl8B2m9H/DPRPIcKiARpvqcePkWnnnmQOQJ9fWpo7yqdlXI6M+HCyDfeN/ealMDktOGlPpqAqFx92oBTIC9nQE+VUVAtmI7qbZTHQFECYI8cTquj42XZVWUfmR35M7YSr+QR8o8N4u+LyVJ7qdLSg4+NDgeS3CDsg3sQMLqEjp6RrmiFhsAKcvAGDV9WmlN79DQ0uS4GJ3x09e+bHrB7M7YgcPb1kC3B+NUscSX4gSS48Q4dRwexADnVAhID3TpoP3W71gxhT4iaD/0hVkRMQmmVsMcpWOquQFSojdqdUyHc2B1GyIgT18bIBt9Nmv0lTPSI+yvbGU9SvYp+eiCChE25AJW5n7R4Ghzi6Cc/fciIBzDiPJtPdzfPXAARkBRLSvVORL5H49PL1vWMqnftbM7CRAoBoNbSVJ27d2l9GU9DIZ6yS8NVm7QZCXKPItYxlv/VmoOdn8adlubHuhmQy/8G8kWZKa4XJ3oWQ=="/>
  <p:tag name="MEKKOXMLTAGS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C/EpjIeUWYM02mZ+IsEKNYEZE4OLB+DlfdiKuz60oag3Zqh+C1fwTRKLdVVwfyWx4dL8FyXBcQgA+kmAYdpVoeY8oAEWO1PbgI9WTCNqgFxscnDpG09ZsGqIQRd6KV+EYt2YvDnAfnErttbTHD8+G1pQlTTR0+gX2chSIL5A/IH0Dxq3iNc+lNMDw2bI1BfdWWBAE6RRtIwO+qXlynApf+G3lfUviom4tDmDNrQoyBi8BmIc4VC18GwtFRLTWw8W39gJOANJfD1N3IFvv0zyOK0CEf/CoUvuPzg2BHU0EUDBjUcW8m+d3P2eVFUjIQk7RRYDUKQhD6r+VayzzrkJu6EiwJlqVKgyJEryZEgCGuIzzhis3OMAMX3KoBUahdSlUGQTs3b2A1JJ3VJh4esAdZFDyfuEJVKad9J7+yHvkZGXA0MiFDJSX0+SB1t3v8QzMe1fK/AzKfRbKeaLCgWnFouSSkpR/TpSti6Y9UBWRLf1hqr11VALRYpnk1Rri7Cbv2Vi3tlaQ6kyk335AAa9slji1csFElSOyxa9Ad2c7cLHx/g8K/EgnB451TfXSNSMi3DFMKLhmYrIMMoHSoCWqqUWgfP2oZ4GoXsraNVWFKoafBjH2HjzrdwRYE2Dswzc6QBb80DuwLwLn4P++TBeg28o8gdzsTRVYfmcAawO+Ppv+mBTKcqtekPcs0p0NDqZKcI7jph+IdF9HUBT+uIZY5OjHVKkdsXyyTI+1iPK2nB0CQPAL2/rDEqMLynBZn9wYF1LcjTJBsaLux0wUfIxXyIev1TAobt/7qeH1sdmTssuWV96SaLK35GzSppESruQMAPGsaJUyk79KQuqHSFdvR4wuDVDyorq835/S0t8dj1otlq+ITSwEUdabYIFKeGkD28jq0sfGnENlSfmsyDnbaYZc2SPmdzi/++Y41noz1h716Od5xfd5nyCQeP2Ei+Zk7LduBmq7fTFczJTb08MPhVDCES+N1ahq8kYGrU97hvsIQAguuFGCW9igj/9Rd7D25Sfdor19vup8AMjr4lB6TL1stirzOMj8U6WCjP5HhNMl5vxPqMREsKyae7KwYOeU1R8S33NwFcmFbnjIm0klLuWde+G0HB4qyc9cfpkXoegkpXLpm41GN0/+cQuAjyepz2wXrluOQ39m3VFBiyiR57NsxF2quok5SvZPf0fbVORWgHmDISZdDRzR2Cpd7ts8Yu6r76l9vYdPIL8+eHyItH//e82rA1cJOyH4V1FDuMaOsf1FaDp9u0dZbQy8GSQb+DV9IAWiIYnwg67SZJd4hDLdtu9G5kNKOVGjKGXyF7S4TC6qWBFo5icH4rQJNLlYbh7E/GxEkj4HEMrlQNBHZz0YF2hTONVkK2Jww1a7MjT6oynqDRLmkUnMBkDa4n8FDzsgjQBRAhrI7VSESK3rCtXtpu7Z2ZdLkwtprDlw1533rXyTAVg9np+ZwxSrht9a8sGLfm+jvigeJ9itTjcLnRQJaZoPchFWy8o4jACsSGSHM/7LK3LN5vFNY8dB1ci8/otZ/fhQKzt+0dt0KC3QKtX54KzWWx8PhbQQdDphSRf/WaGjVyptunLxALsewooUDlKAOepT1g2EDcvH2AYt3Rsoy39xGHq68b1JdFUYz/1MhY6y4x23u9WrE+xjWUJQPIu/wXXmredVGsavCrHT+SYo1ZpVLgA3nL6AVKHUoZvnyptJHbWFOzqepXGjv7h3J8sTVFq3+iBwVO91NzNFDWbDj/zXzfi6TfRoNd7tvsE/iGXVVSZayms2rV6xhYJNV6W6nTHRAC8uoKnm/boUO+G5Hi46t437ilNebXp7HL68joYTvm/VU20cx4PgrSU+wzeJav36/cEmn31B3r3+PnWewd4/tPxIfljjyRpcCgggmVVopX9j19kg/Wt2Sc2uw3L+wvuon8c5I+l36u+ch0fDG128w6aPkYdvIu5edfxCfq+ZscE/OPo//HDjqI3BBg6rX9K5Td6p+70NyUOkyhCX1cnpMPDlxPRIfNPCTLnGrFDLA3urCZJ4+QJ34IXcpWG9+WPDyeRwp/nvQqRJkAaAGKVUN0HEDbV/fs7KeKiLlwyQgXV1Gua0L1AwYku0kV7ODTHK0D5A1vfldKsrEOrWKqq0aG++4DBmikXjS7pc3uIKfKs1AsjMWfKHv4Bfj60KBwPTlprrDOjP4khW/mR4rp1In020Pgbe+V60WPvLxckCnfIMKOHmuk8duD9VasboACiDW5/A2IHgo9KrfNeGWGFwTlz9pxMxe9hO9WTms5zwtl/exBpDgtXPFTPuUgf69AzGkLQ+fCrjUQxGa92MaoEHfZos3E+dZZ8brI+F6RoqFBlfvNCyZVvPnhiZBTPV6rNtQ0wF29AnqwGBK+Zbzwc95rfZIkrs0pojtJIUqq2XWc19oAGh54afT36mFBKwepEqTrvx0rN/UtbvHIJ5PmifLrK4BtHAjzAw/8nX1I6tIOIMj9OZhngbwPVgcfy3M1al2wPxhxVVK+dSvRvVa4n2s90zAnIE6Q0lfB6m9xFzbTk33/qzRoxpYJbpBQiM5iZWZxltUIN43rISmfiTzh31doqela4mNMCnGMa+6csO9GDL8X5lljJoqj+IL9Ip5BiLLphnxfYjML5WEZxpCsrlnxQTAp6Ayu3xklqcJdpeAgU5GtqkIC44be8RezgKyy7VSpUJI15JHSsAkB9IOdj5tU/ZZLtioBulNT2HmTYnpkTJqv8Efic++xrLGU1o58t9jCSj5/7gh9LkACIFjz7SNWO+7mIgCMKzs0pFfqZcICOGIaABlng5qRtJdAc7db4JNoPUNhj0oCS9TuE3dPxkzpWVeiEW4Wv9iOq5xdzGwMPfzCVkeO3R4v7sGODjBfY4gpjj0y1AUurK3t4L+CQWoQTG4okQyA1Lckg+mcavSEy3FOCgDl6NHTEIqyrtiCi3QezluikH6NghfV+k+DK3ticoGWbOTbJimk9DUK1Govs563DDFCm9BAd3gsypAn1o6ZVgPf5791KR6/Fux7BL642TGnnDVG5PFjfqgW9CQ6B2R9MurHWD87jrstSYjzO46biwJYQLWi8PcUlM7iYSgAviCNTtNPz/Eic9rEA6DZsuYxzvkMAHrRy0njc/JTbFPHgEFtL8krmy+4nbAzWCx1SWwdURYpNndtw4Axu/dZN49DZ09QEdlgM0Ahm0uBcGRnmXWHw+Sam1UoRROfNqP64KHVbu5S4lxqrAJ4krXVujUJ9/Kx1xmsWddS2RrcffuckmsXrUVgQhJEIc3XnKa67+iEsIsNLRsi/jXl5KT7GyU+aOMU7bqcQkPk7F3Xo8Hbb/R89RXlS2igmCbrZCM1+keKMCrpOPCEGQfXdQauKsQUamEW5FxuD6DwEaFQoZ2GZd1tS6TD3YWMMujYVl7DICaEv+BggTVwaFXGJQ6tJJEUh8pjedw8h2s9qi5uQZ14AU2Hcg1M1vNokY4weLG8aBcQpZepnvxT5W9Id/1bPX11FN8XzBefTctVFI8tno9RCcqS91+SpepFD25ecntihg4xTQqgzDxzCllSE6ewnGd2GGyx5oTGqJftLJ8myH5HOee45jSHjS2eQ+KF68XsMUqBWtznyv+Wn7P3u2XNTbOFPRpqqx9rYErswfY4I/P9aoWpQLLyt6WYb4zN+9naIB1mRQHUQy+A4DX4ywEO94hj8DJFmNx1CAj+k+6UAJTRytkauaHTqPu0tor+yWzFfabyh3VfZsMwDfyLAqQCvnwp0Euht4Vtqky2KdVs3+wDNYyM9phsJvg0K1d987IyWlRjRsPprPFTbQDQ+cQwSGfrtJZPFGNzRJnbj1wioqakG/dVHyHr6NR91xFUSW15EcTmAzVOvW5CQmazqmVdeuRO3A9C1Ln9Opqb5rDPe5Yz8tqfn1bQDvNndxQ1Ct7OilW0Z+FWL+cDNpZnWueg1+Xxtew/IK5lerObMfwLygLVCaho9Z7FLNaPDpiiK2iGgjrzUk7xYMfuSOKId5aZhPuxxxZS8U/oHEnlllV+rM5R+6/ydQcJSWoycf7zScy0qSvr7Vxssyk/+PI0Y7NY9QOF7Ue3hYL2p5jEGPW3aD+mqOvpCz57DjxhOuBzFVsoEUxcLeTamgLCxon2CWlUGbuiik6w+VEarvPnu0W38BlerbfMKqvE7OF0jTf66hlsCkVV+Gr/L3gxYc3NZmDH2+95JH5qG6wLToDy7jy4WwdmZLNfpwaRIQGZCZr+UIPf/VX4glRUN+2nyXByYxZsxpJOxTv+TVI6oiN+gZhlG00Z3TAK6Rx0gL+Ku9DeegROosz8Dv/rVkRbYj2GCxSCLEN0DNl+XCZd4ySZpCRm2wFJhSycfpz0g1H1PtPVWT80YtwY3TqLkl1wvGOUyWsFGdK2uxFYTdO8632iZJgFKoIzbEoTHJq3hxtwlpjoofk/+APTyswP4eyDpBn0papEVRwe5gBsJgz6zp8I10fWcXSdcRi/UJCna3OQ5PGq0LkvAfgmOWlFxAwrJmH6P1z52rRFo5tNccDWTe9UzGKKDgI3une7gv+YS0M2E7gFbRmc+fz3pSuVGErBSf7y0k52Rau3gULnyyDPCxKG3yaL1KGfM6bKhaGRA2uenMeDhVafTPukPMMYkdFuMZeGDVazjbh7KantZOzYP9EJNDfMe6N2NohYdM8P/L1eA5Zj5MJ/PFUNQvQ/w9EkQocCHXLCg99IzqnPmKj4/ksd6WSfmB19ok2aoFbdI139GXRaGgjlkhyB2plo980txbxuTC+S5Sn1KqFHd6pc095384DrZF6gxYrUTAkPyI1YWlBnD15yk1dr7POLKDNnWmeNVH7AjbeCC/LPOEcUTX1Jh9VuzKF6VpcIrfiJJTJ1aFAHASXj6UFDQ4/vM4W6M57WcPi7YfAIUhvsLMluK51WKxrDuiGdDEG8z8odcDH1NJMQ+9Esy2IVihBO3nVJxEHyu+dMW0Z/6k1U6lqXz8f6zrnNoIwIAmZKiwGjLEUX76j/ChAP6o13/kHW3dC2RPRpDD0IQjoHNYrJk5QqKxGC6lVhMM53r8M+ILGeEuc0MJ1fhe4BIGJK4Ub/iVh2y0E6YHmrt+39AFyZYTj7HwXwbwLZI2cr55HaOUTl/T8Z5IbyYZeVDt8pVH9+Yc27gSXIs/zjlfn80Ph+OEpFDvDZtS1LUOUIZ7o7/t4S528SPErl06PcOOhVVLkojJMr7TRr8dIMWjm9pvUi57GR8xE3ELdavyJRGZQoXv3u2C1oB/wVfI82NMUN41iOPZzrcKX+QpyOjp+uT8SA/nW98UCVj+1wtMZb16Z5pjTOMuHxH4prefvHo5Nox3MfIxgzlqOZd9VAikp9DzKT91ThIlgtiKh3/WO9w5mqdpdRRhKw8AAV+YLu1I9I327x6kiWLKeAyqsR6oaRa8y6Hv6y/sPx6fPnzCbv3HoP6nJA1qvIZQf2+0FsSiwf+VGrie6gtadxJDSEwSLKsO2jJ8kPkgSJ5DRgFWgWnhEC+iClqvYdsiPnC+ox8gtPX08iQY2+m3nvP4X367zOlOxmLVRgpRr922jmSLXlViz8DrW1zrwmCHISlDoSa3R2RaCoJSE+Q81awDwynRwZtNzv5M8Cpp9OO+LCVZbfI+npQz3K3o6kf5MYCtpznd/6CW7XcEYOqXzSffXwlDWOCtPkoVrZd4Vzxq8NrPomRGP7kmtBGg3WETRJ5oObQKBtGt28NcBEkqjnYguIEoXccUpi0w1EJ+H4t50ne2uWDJneMp06xii+6g2isVP4mY2OmP/GQwvA5u0HztGRS7KdZeieXB3xEXZ6ydE1aSZAVcwTpqucZCfjaADk54oYG4/qJxF/Z4o0EFUf4kDVE6PIdkSDHqSHpUkUzgcRsmMbGOe6LLyhp/SXGZ55O4yzjjqaKxYqnVVqqZobizwb4YfU8Iu81fLiwdx6M4eTwl3zoFkR78flE4MNQGgvOc8NIvf+38G0lE7WQ+ff9E80jug+s2psvLxTMfGuerRcaYFG+vpgl/JYsFIm3ltiQCuT1KQvW4X9JJe9GTRsy1F6w/42q1A8vgQBkxaDNpXiODi7bPqEetPMfnQdlSYLJAMGGhPPsTvmXtTALqqZqiWi4nHxToC3z+d1n4PZXbdkZLZraAQEflZDVi+sTQXBOm5Sk34I6Zvlb3PcM3n3CTHoE9uNLjJfh7Ioro3KQkkcLeIEn/NE20cZwo3sz3KnJPk25IBLHpQT9MQOaBncTfqOitzLibgjkzbaZWtxBzp3YI6ltaxZWfX+Zo3c8UA7EcBS5JdNM4og6EsyWmuckZf6tlXGrXHMDrpsXaNJ3OuxN+lW4Sad3gNrgkt0UNp/9UqKdcnZfJ9GBEIV7gqbMg62Q6G8H2RSbhhW7F+wz0TXwLfi9Wz48hULcns5tdRQi4znYwWnekHfAZIyusceQhUhBrpxtYntNL2d1D2b8mUwto1VwEtr0HCSm2qEp8Tqj6I60l9yZrSlRdy8R4GzRTdDvygeA5lRsIFhaosQye096P/A3uxjxBFzwAFZBWQhT/o/0rR9FhuBQLkoyCU7iOqWHMeov+ma9J8d+ANFf464M92rEHZUUPBw9CEfkK2NNC2F/gxlghxc3YDVqeqRcJMAs9jiwXpO6+Rk/cvNonR6UFUqpDpcwwhIxQ8FymivLTwYZxSfDCmGVltQ+bqNMM7ejB77JoJX0Gh50DCrSdmuQjRIjg3PdNDrsM4BQ6Q6wCc2iO+snpAhRXuu3Ui4P1K9ourKZ06zyfYHDD4bdiQZSa/Z73rStC+0AN2pqBh0mcBviRbeoyuZUCjN1Hrl4M3YZO7GLTGTWgMBC+Ml5rJmFF/c9b+M+XSCFrWmJBXR140dT5H3trI2mmQKBZ5f5cRKp5HmHDIeyKi3CXpiuR6Tg9ng+vOSUnwZncsO9lqktps1VdMJt2qQ0y4yHTsAjRbqrsX69dhwADyHOTCkpGg7KAK8qz+2Nverb8qtMPgUpwnbus8AnHRH7EpcLvtzijJIuJEYnzvkKrhPex1Fwx/XcWYlHYRgVotu+ShvUuE9Vtt7TcEgrmP3dj5X9frtphtuSuP4Gc5X2fm+bI1DfQapehkke84pIOZxF8K6+lEKzku7T6Bab4OOawRe56n+Xh7/agZJBwQpz/2fqAEfEIFuKzGWFpfgcFKdjvn+8P+lZuDcydQ1kWt/31yhNzH+3cNjmCvvubhi54Q9GxoqGT+R7O9nZg6W2XpTlFCmiggkzfq9/gikb3k9ayNweRNMMKKemlVVhEiI/FCNfyQQl35ZVAnaPRAUUOAk0OijMZIAbhxNqqzl2pBNxhWqPpAF0+s6+CBEJX826/U3b4eZ6mKkPloMzXmJFENAq9jTgLvu6sftgmwf0rUgF2i3B1jZ+g2dtJWbukZ/rGzUl3JQYEPiNvckjxG/+1PDzE6i5iKxOqjqFKfKdguALwEzVdYKsZXNT3a6lM5PzMrQYzpTcB6HpmhavKhlJHrn/Jpzez3pAQgNHw0M43Vvgs1fhrcnNTzLi2DrB/vAf+UaF0nxJncBcBfw3d0KunyZ6XBcaiJdMFcY40BI/gARBal3K6M7iKnzojoYQgyz0vBePevDkO8xoclRSTe3jXtzZ5UydU+cSb3Kt2m4m76Es4T0f4vIvUTjWMCTr4CTc6O7aG/Egkr1ypLkRPIqheiwEeey0FP1+0tszDYXqu7P96pAplgv4w7EUj85WUTdEsyu+ywogkwzGZIupldEZDzhHWYJROncGejjlJ3l5oK9JqSbQZCoBpzO+ZHNVkEjxQgv8BCl5kvENzeApexwn9pf7bKQua0obToiJU6G19aRlJZlgGMwDcd6EYPnkzhMtQbsaFDqjpN3aXP53do/D7OOGjxHuLNnPrRxp9nqAxRc7fyRm8AE4sGPrtpIBui5Bo6ETmOobTH43x07X0c2kEZlcF7cChElvygfeklOILgcbkSMV4Bzn13l4ImxLVmQ9CtI8GCPcB2nY3mX2INHc2QtzAwSZkApTYdzXamnSRDvY00zURZ+2cVDZhyle+8bwhRZt3k0oUWOVCQtUhXYihLsx9BfM524IrqhAO90DcKI7uL6ztmhW5z5bzF60no9WmuluCjnhJO8P2J/OR//tPQ4kaep46ZD2n5kittsO6IGsnSG1Nl9o5kYgD7T8kHI/UFPef+09InBPylU1inQlHbFEkeHDdBAmnUIpowxgazLvmzpKx27fBgJI0yC1SCQF01YV+EoaY69eV1EptyOz3w8r0sKit33oAj4Qt44b1sB5C3B94SCOurw6eQjOSYcF6YR94+s30eIElzM4HMPhy1nMcM2EH/9ff8QR3d+ONgt2koHyFzNvMWQA0yYryftLDrXBrSrf3sFYuA9F1NXqF01L1FGx1A2h9m4NmJ7Croacu8LVxoxBe3vAMYyfNSaSaCgTtN950HI7d4HiwejOpbwhkUgmMEBNGbdvsiQRkBcLbi1bFqq5eXX2MgldprZdM+VUDJcc+8ifFdQ7NMwF+Lzlo3+rGr3E71N4mWH6wgzefJho5UoMmc0SD+/LY0Zi1nVR1odrdcV5IX93+uHj6/8iX4DQLKxwGWoI796Hn3DuO7fEFcZ01ADJwvwzCf9KodCxY6r1myf6WwIlv/+scTBygMjBdGyKw3CZ7eULGr7pvKbRW813MMf5qspd3m0qQvZ6rWA916l4Lh4iLorGqdcpn3ac5LGPD6FoIbRPshJQX4DkqnCFSNvldYiGzbjELEi7sZIXog8DmdJ2ctEA0EQZllmvb/wXDvMWs/97077Ta3Mx2Q/j5i6i4jX7Ppy2PE4UOJmmDk74+UneLgrAC+KK3YP345H57H4w26MyBF/bGC4JnbYpxvAIdjT2M3ZQVrJqmmynQcmzFaQrIsMq9V9QyoKKAfhzm8vYh3khozjzjeXUpCliBzG8wUJhxnFgs8D3YeL/Ck/4qKChVnaqEl89L/9TjQ/kV7+J8lPpCEWO1BNQU1n2wUbPIgce+Z5TXQW+EZGIAGz7OMaZm9aTaPackL/p8v2zK6+bIdo8vum4SjZPUN803KUrkTB1IdNUTTql/QH33dfCo6lK+j6MJrmv8yheKvJUWEExwThNo188riq3riZNFoVsi6uGRRDQCi2qT0FkK2WvEcl/Auvw8hjX5qchviw/5F/x7Ezu11j7YCcMWIcJ61wNbaykS0xCATI2uTF32174+Br48tSG7++pDo6hvwymq37f/VU7QIP1B6WDCScGZSDeG4BqWZ/Ebp+Mc445XNU1RWpoq3L6Zbp+M0RnRNJKUDTWg+pXLdzaDQIFc6lGWFsORJjyqSzv4IFgy3/TXVFWfwKDunFv8q8h4ZLB6pC01zHe/WNOHa900yn1QZfeQsl00aM2bXx161YfOP8Nb3BtD4Rl+OIq31zlemKcgBkb1RYgZHXqqJtkJYvyYqC1cIc43aYKFluMsapNI/dUzN1Ru7grMjCHJ7gaVA9lUvwKRwls+8AY67pfkjCr0cL52CBFGXA3GHEy4m8aOmN1dUvQk0G4eKIsCCFszRNL7L3SNS9utWNWlABg9Otrk8YA8aMFtTXtXhdxzJNqnvCK7xQvHUcaOCuYTwcUyrVdFPvl0nN1iw+v/HWRdqloeYFg1frJGTPKQHP/6gU+qKo4fjE3cZNzcnFsQByEm85nSYYLt892r6E+phnaBaAlD8firJ0p2T3NNl7/6O79UX/rkWdA0Jabr1Nv/kNDvO+JUdJjIx/TpxIRLgdI3sVBKaSft/D11TpLPaXbdYaUEwY7ybN8tKu1jVcIkrSJrtAZhOTkgcpEJJA3C86KAE2VJm9LDwF+GyTLkkPw1XlCruU+yOFA8PmfcpH8BLA/5CGtMVwmiSoIyljGKCNAPSwUt++2cgbCmb+qOGOr4AocnZwvb45xL//fRZuhqihADZO3bqGs77/wj2u3YeTbgWUFEMOToZF/aZZI70To/0RnR2f1ioZQnaOAc3GggthTYKXOPIqv3xVAmDTDKkdL6DODDa+GW7zPy1cI0LMICzNqKhLIs2f+fxvFHIzQ6WGswXAhEGitTr3eBAoc7U0Xgn4vhXDwGzaQ9cdEmok7o4rDkzbc3SX/j7yl70z6lcnB8bdOSdkYZJS9C13yhxrkE0Kk5Nc2gqGLFb0uAVKlaljyn9nat3LDu3O8JVJ8RL7a2xcJ8MuyW9P6CKse+zx3+5YBW3l3Kly81N9cw/bzLSF31fxvwlCxZdf/zOAIRcJU40092gQ6f/sJCFvX9YEThv4QEwjsjzNVTvsJqhRkY16Gxv071Io0iVBeOJK9u+T2kIRN5oZlJRuIXAYC7kNbmThg7LM91CIXIKy8nCUC/MFsIVydXMkhsYbKRTSKi1FR6X+z3hwyBqfUetwM7VmMIzFZijf9Bxqfo5/uqsigEiA0Ho8Ewc72AvMr7+LpbUnn6qEv47VYdIsqlNhf6Joxtjbp93Uxu9n9qduhHbgIXxtYqakASnyEqpat+1A1smA2jCKjfezZJU91OjNnu82q2fiJFUY7Ae88g4KPq2QqbeSaQHNnkk05XarDNexhrxr323h0Zl5bFOXgsN0H37nGdM3Vm+wb09dRtjUqrpWbAALiCeEXO2Cy86zrBgJgvZO7iuU2RkTe2iUxeIqH8kC8d3dWnpAHk/BOmoYjq865qYWrxJsF36YavNCkhMkojPW0hreyXBxenpKH/sb/W+E/SVWe5PN6GFhmJqnUfPARW3fk1YtJ/Z/UmXAVSeun+dkYIrPwCpNkY3QcQl/Ja+wMNLy4AveBIx53MJxYgL65TJ28/oPo/qTkO3cxMU+tpMw1bD9WTuMi+EQxMAzOyOQWK1XMF9pjfeD7S4P7kcGUqKfDYEV+D+PF4CIQoyGIW3IJNz1qo06mNXzDPZdxScIh/JIeuUwid8bAAWhRlU74Nwhvfn5QGeEUtPYahUMXGoKnqzIdigf/qIPyletTpHtyThh6qx8s81nzePTMhH+n2ZQEC7SaaGjsXbFZptI0lM20BW6m+0Quj6x+yrJxmVWBLdqSFfKZtDSHDX09f7Ddi/Y+BARaTPS4OWllgorrRafQYb2twmVGhifJoO2D0mcruMJBbL5VHUEDTfmEih0E90z99x69h9OoOIFevojanTyYJR/ol35wSZaDadiJoWcgv7pczGhtC4b/WCv3L8GSC2tsjjUhXI2EeHBEBjAL0f+TqHfAP9SefWlUK5ACFlGWNLAguIkIEyi8w7a5RnnmZ6OJFmZUeTH/bX3z2sF8uVSf692hvTrnEHIM684mywH9Rhx3f03Qh6UdZ3PpCUYqjFIUet4n4wGVebRlZuhan3lDos/19STyGF+ysDLs8bTvVeJM4CqfQkAFWwIAJX+UmqtVfRXrqRG9J7lRMRa4mCtaJDApNIRIA2jleksNTGPeTrJ+dQMIgZvS7FhTk7WlVZs6x5s6GGsaQPTtOjXzkzywBp/FmexAfhgW2ZNEbZWFJ4dLicd4DwLABokLP5mTp3AEMm4mN1Jup8zVQLS7aD00Fp/zA5jbFLv4N2sNfnc3ZHXyd8I7wXyr3SQl/fhkonYDdpQwJJTyLIS7wa/2B4GGBvayZD1EcCuOzyEqq9SF1CRg/fCUwDCCjNCQ90WWMxmQKUv51I4fEYDWU44aYq+5KbOAWW8UUPponNKVxZouNuEV3GMBk/2LFcQKZa+q6olWE09WzS5fixww7+RxyQ4i54JDVgGnZlGj4rspeLIDA5nfC4V8IQwM1I8xByMRg0bMk9rHYowCKY2veVq0MvDxNiB8oYWJoSdpdZ245nYaJPbJydwDzPjwwt9QlT/cNB8M03Y8ZrPP/g8m51IXe4JewbqQU1nxqU2gZZLcLiI1N1yW2gVWjGpLPTqg9Vk7+mCUUS+baqA7diCoEwQU3vmgGozd8xqbvMCD+JBvqXV9fe4KUAfd2yGJggTD/YnaIYX4q2KKJDtxvOVaJI4445Ofg285E51cluZP9NWPtpdQVL8zNzX9CNTVmYI03HKwkIUbOG/1wduO7mCR2S82i0PWCNDapuEJoN5dg4DdBRLAJFuZPug9RdDhVae8ABQIq7jXSzIJ1WF6ZEwj2gTjT4fNzxMs+eEnF2fWq+XwoiHOKsFX0uoih4OmHPn+6tru3EcoRkUeFyi6GT/MrCZbVUxQCxU5FYbGa9TW4WRFFkZD+2u0dgE6JHJp6u3QLkkKdYM6BVUn7PpSPEtFSvfJqOuKMdbfEYy1UIXcEAVnCL6D4gW8ipQmgTf+pcGF8Q9i9//ua54STSrJXqM9gH41sCTXO82f9s+UA8RWG7pa0S5i1xbj/khLyxEn9glqZNjRxadEkzlZ9NgPhVjtTCi5sLXcnF9KxdPocyFgR6axSYFbtWMQ8dqB6N8BA4N9Wa4PnLgoyx7wKBsuQuLuXEjWD9igvJr4/6nHuYAAoYtZoQQ6MJjCd6W68fWlakaI4aH05MZPn4L/cHnuggtru0j53pdTsYidWYOpp4VXijuaRJpD42mTUMTmRznPJMP4tTP7byOQLFf6zxWfNEMH0O0uFK5Tx5DCzrNBD10SG5bU2ysfPE59WfLvTmWFQVMhkMewd4Emd+6Cg+VOI6YBOvyNehXUBN2S2jaTxa3EJFs4oTZUv9F/qe93VUaKim8opnQu2RKG2i2pIvRkv50iqrTZGaIenU/TU1DwnlwyoxWa/yj6akDOM38OmMD3U9XExYkczXV9MHNg3GTUWbbw7o76Pu0O2SkyXU3/TwbiaC/KKjWqH8fEvsmkNXMZ9bT2tCv9bJ6UmfPqrPGiNg9ZE5FWFlSXkHdr/ytvtZlXkSHq0zdpKK2yRwPA75M4ecUOXCDG2yTk1PMfiXm0oDgc40CPBA8JArxXhprLlS0fXHQ22ejr//tKiJcCddxq0DXl8JWJK1AEgJzzS7X0FNMhP83QZvvzdNTIiS3ni81lljmHzk7OX6p8K0fqoIemME43cwX5gsC6e3Ztw3uGCZAmHRbKJ0ERqk0wl1mKBO6URNM6oZPkxMsMM3XUfC6oI7TPShN74pyTJlHESdY78oICB0pH+38mxU//hiBYJiDe9gCUwmLjocNd4e8h7Au//ewfF6hIT3lvy/CtzPCb8nkFr4XOMeRZl1Q/duql37pWuZaCy53evmXsHC9rpwek1AjTYva/R2GI4ZYIserv8TIamC3yzROMp1P1R/lTz4zhK7As026WZtI2kI6yNqbjM1u30EREK4YHiQyNL4xViVqyZGRMtn0W4gEGRRV7mbXgc4Z30i+X6hRVZkovgT3Px4s1Ly/3vywadS7eHGwzDD7lab/9JrDMXuPbteCe3g94cOKHuj4fcvHO2yVEvha6h1rDhBMJiXNZtfzw3cPWxVVkYvXdcox4J2mJEonrpAgsrwmxFIViQQD1br3RH+wNvBVO/D4fnNFba6z7y9ugywM8RRJiA/lEp3obPrjqGbuQfOHHCRlfgsQQXD/So9CHqweeYDpgKXlV0IYfllNncfKxqfnxK8PMe3n4PC4sL97VOin0Zq3C4K3xwjMAEFtWBWnk2plIQ+jGpNRKs07So7WqUNdS1BcXO7sFBUg2sTwnKwHej/M6n/RsKfSL2Gez6tOTJ5o0eF1NOcCcDrcXFH00BhqjOPo9X4ip0NKnkBLu5OIFWqoQnRA83mrh4JQZ6y//ipvJxx5AUm1MnSwKNLUO/Pt5GTAEyguVOuDUkzb728OdryvFOeLGgE/qtNz4sKVViMEl6fJok/jIppLSPCvElzE1qnxzgibi6MDp9l4QVglOeIaUWkOKrkDUuD01NrhDoD/iOIvE5bT2MnAXMj5Dr0dviz4nNA0ILhJSQNzXgn37hUk0881/EJGhT0hvzJu09KiKh1UNQA165RkRVlaT3b6BPJZdYjuaXbBkYCNOcKSmu0f4KpJfXdLVvDtM43FUSssm6dP5wXjd4Tq9iubrLT/vaCxLDgXpe4pLPS5n7asb7soLarJFvPNBMgCWE7DARtpUb5Sm7owLm14JzcgJk+CPkxUn7I71IJjJo1i40AxeQnJ5AmVM/Fpa26eEea4m7IZusI1EuQ5OTTgTHWcdgzV/ODGcHGxa+GBab5PuY+pbstv854MsyLJJrGdC17gn/JI4EoREqMf1iZxA37VoCGC4nide+AZKPHuRrwdIBD2MmGztub+lAh59ADxl6HuueFc4/yNTJz0Wt9eZJY0n9OhtgLLv5VpZiHN+C2kuP0XZRlBminjHJ+0IsEcAuGaX5qCXT+V7peX3fhQwmxDu9PdF7S40EAtmENfxI2J0papZP2X763R1AVLfIa9jTOryWvLmMi+melIaXTBBDjgabc7I8eZsMc+NZEF/3IUw7s+o5AmBzeeFVZGe/pibCobVbcoK1yCEKq0BFF9mxjhjs/fJIpkM88DzvohUvO58HCEcBwdHL9SxI+BoISnl33mFOx1YAVS00ZOX0oDG3FEBCR+4SIsqEFFFBzMUu/sOuuB13krWcIzvIstD9C+QXUqLiCQZBBLZFiz9NHEhGCmvMD3ib3wVEeU8fc+G+lOiHgSNWWef6inoJ1SF2aywp2JtzFeKfX9qhvETAh31HsTsclsfa+NC1egXLf38PidYOKCDoSFd4SwH/b4+is1dyPLChLza2kRHG+LAYQMFkitCs4D9biyAk75NrS0LNCpGxyHVzgR7l69S3vX6MpJwb3Cu03EnzeEhfuLRr7ym7+wqQU4ccipNFEH/k6GBMDxc1WJBCJImY11EuOBSYXy33g8OzlqRp4nHKydgAs+nbTxORu8IqhlW3rpQt6UHxSHO2FvEJYjOqdBdLFfsE6bZZVvb10FyX51tuDZbVTZJAoHEpt0RpRrhNUn2tnHUyq7zWJbF2SQygUi72ejf6zP2mmSrZMGQpZEPRWhk/ZJAgEvAbAEq1lXXnJq6Q24IvKel9XD8MF579J2lJah/rKrv0SpY2VfUYeUGYkXrj3FBEs9sfm6Vr4v4suAgfUEGPtfFLLpLJDAyLJTKzzKauUXqkv6SVfb3lAZiihL74/WEviE81h4aiYkm7eHsZxfUiqQwJHmETBKOUg5yOTRNc4129K5AYCh6FMy+y1Xen2I0aNuLRyR4I7Te89yK/alK/GhC28OBnRUMyggbbO6pdQ/eR+A0jMe/tfhELjcQcULbOqjkan8p/8FhHxEwCa0PwLcaXOBA1B1LS+ixgaSq1hd1Qyh7rWlRIb89CuAhxhaZibbRT2xZO8lmNAFvDParmLXDmru5dkBzCwQCmjT0zSOenjK7RJzOVsZKa9R2eie1aNrk+Oc9EK8DkULF/wxEOjIjPk7YIfrcwFSyGzKI78iarKkbGf0CqM8jmjoV41c8iHLboAQxDS/WMu7m1OWHIykrYpUk/YGwA+8PtnACi3bI6z2Q20ZLZfq4NuWcKBcDDB5cERDoTDZoZO7YqMAWZz0iuWzay7Uw9Ag7rYgBzu6Hf7mdresMmtkreCjwS/UV3ye04i9gt8xcsIiGWxpcDkgUiJKQkXcCVvIyIlC3G9tOpO/YAhOgq+8A4grhCf5lU1A+j26v5W3ypIxFcGSnfAG5dZ80KJUJ9pgUzr6Hg3kisH/EPTrRlcO8w9AW063wJ+2YQ1QO/YY7IkEF8jezcEHbDIZhpjcp4TQv6WNv4aCVIgA26vQBT5wjyaQnrYHQClQepp8PYXmy7uVYANvro9BVjRjZTzWQeRN88mpJhhchXeLMjdgRCcf8HAXzwDuYIy+HTjzBp6Hg6rK6HFIjwrCiiRtzE+wPTebwAEzo1mDIFv8lzZGDr4gNllJ01gRWY6xUyys+sxiMRvltM5urzq1LhWPsrE25ioxVAXTHrEXq9/tlvYdjNXOTN69f1CTzfmY9dV1vYQtqOIXWUYw9xaVjE1tHmxdTqmYGgi5i3vzcnT0k1sE61kwJazYKKAxyLFI9vebxPUz/wlkP0/DHMh4nmMPdFjtliyYhfJJk5tr2pL5Gc/nxrfrD62A8zCm/ikrv8WonInDEp+41Q/8HbFkOEItpsqcioSLzzw+FKytEnRhZXhU8ruWRAonDaGL9sAFMOC9QhCCLmPQYRELpsJ4/7rGpw3qS4WFfwIGenHbS9kR3jzgNTQr4+OCHqilJd7ZALb/OhTLIBBCURSIH/fiyY9yRCXBcaHEYIVPESwShPevF86WRglLsH0lhsvBnon/lltq1T6tuogE/9mi+uctuPFV0CgIY+YTET7trZyOHWAeRpCRNBgcaYjn3EYzp4Ab1k1H/UMm8YyJsagPSicogU9ooRY1+YartKh+8/U/ah43MCQPWrg1eDweA7TuTmXlf1n+9IV09jDgJ4mIMB0rOb5sY2NjoKFQxYNRqRrgGs86/LfkdqClzKJB7HKqJ5pdqzn3iHBbfBcAmW1QYSPJddTupfgQR7DBL3pLcGIyRVtaUeoxqjTYeE5xqtID3tGZ9D16QdmVB5ufvul9TUDUAnO7ih0O9/F8V7Xg9QX6+1xx4QFlKDhDGlN4TWUnf3q6LWZL/PEjgfdPGIm1woPqZ5gNghpzTKIyzaRvnS4H5GK3M4KAAiIJZ6e4TMkQANo0o5672GK5LXPhE5RD6tIgqBUhjkmf55ZPYV3JkYW2bCnzmw0mTbT5nHcP0NvOBxYlXVMv4qCRJWe573k+/Ufm6V0YeT+glmIdG6sOCFYaI51Xy854NhtxZhuM8sQM6JHPBwGvuMDPRqsWE3ZHPfEONKeie0s7hyYmMWgCruEYw/+EY7YPG48LFkcSmqfdPGDblPzyCyGOp/wlYqwvtw+yE2PQdrpe/Fwcxb3OFOF2pme0hMubpS+ItSmgJhgHLfy1360ETidcbSiRaMjM16Nkb5hTRj32qzJkUivlI/8ocfHWL4/ZU6l6p/afIXF6WVsmK6X/oDve0g3maSoHaCAMPdHJ1x9VHe/Rhl1/Bh9P6CG8FwEo7NxNZOtYeKoDhvgvErLwwEu84mqyhpMf11nQ3cq+s6ZhcQnnTxNVbN6fsrJgguc5jEYm5LXvtaszOXx4n6JTyc0NEFY7vGPWq61L+aC77njXmD/I7pPhqnBbAcuf2oYXwVruoK7AwBUPU6wca0SsdklrKMhNwm75bdFYLSztLO9+gGL0DTrhXx/WTuMdQAascRUtmKb6zlunEBGmKL7DZoxT3UmWoWNhP3xl19a4ctfo4H8YNohM87VQinRj0n4MIx0iRW5xFBtdJoFmGCPcRTnES7baX/1N2rGF/jxlcnKAxQo2yYE0Np33Kblxrkz3SiJVzdhhGheFq5QqKAgqesXig/qx6yeC5A+FohT5mwO6/ZpzVhmyssma/8ZIm+wVIQUO/x2tri97UsRPWyjqi4j0GX8AUeOj6kkBtIkb+RIAlxO/kikmQi/TQzJYN2gdmzBJPZQlKUyyPJ02xqap9CvQpCKSm0+O8w9jvlz8UNjpl1zEPHMsDc7+iXrJe3BrmeIGdapZJdqU9JT7Fkvn78DQExIgYf6uYRJREHMCaUl73wlGHSGFAnxn5nsjoPPq/aBGW853irjOv4l8TckC2PcEBDK03v/f37uiU+nDaRg147ibWZo54deYeJIo1dJKtm22me6BA2GUztEGA8ctxs8x6nt5U4WXmp1rBvQrtpnTzELYVduBk7mG9QBq7IKShRdsq6LdAQ3tT4e+nqAy71ab/msTnhs2K+rWyldKbGik79JUfGtRhjNTcAltYMEMPpsiXugnFucak8e/Ya2qyC7dAAx5LcBRAfHVwvX/XKOS9EekD9MV2+H9AAAVa8whFM+xM0KUjvSvQ+HnD9/B6tCZcf4XrtlxElqedNh8xX2AHgfXCeYV3FFU2IcqyAC+WYpKizXdbvKCdA+kAIi6B97BtpWyqKiMOqbyXG2yplfn+EJ10H6FNB7mZF+GXgf5bN79gZH2ToNgqIxXWIFrcgGndIym3O66N1/coDR2bn/X6npTd/OBgOLOqRqXLrw62GXpE5mc3Q0/aHEJj2W5eeYL4ob2QdvYGBSuR2aW5uLe0F4px1RaEDKuuV6ykOXzDWq1EF19VFlmB9TL0LmZYm6tR6f8do9/H+/nOcUa0i2nGJhVw32vpMS76xNo83y7VD3vQ+MVceaETyobTo3EvQhGhtuC4UVwWmKNHY7qLQdH9ys32nG7CeFiR8JUpFGyEAfcJ8kpIbTFIVX8hK6zyKHE2543UWxa6oAB+F/KNpTa3g8I+1xFBk840+YaaGySGJYPm3cF3CBW5rRlgX3ap+2hetTCS7mhiVueq7+ONUT4bYn4EMa/85Va/k19r/0oJ0oHJK83eLOnhk5SGQU5RZYuDQXEJACDaZKbE0Io32tHIBSUS06+L7Mtfh7UWyJoSlkawBJ7Ts9w8YAeDFeDKZdVMSdAurJ1+05kM5H8nGmJcn47zwC7rJ/76cpINgE5+iibqKYR/auNai9+n3JBIF5fS+OT1rG2MgFIoklaMbrKp3QuKvd89tM1RKnNKknjizyeT5WkaGtzeO6BTFuV/8FeS5KbDcGVljRjOo8uB5jpOBn3i8AdIdxOWEymWSYTnNAyZNz4Sq9kXqXhcR6wwp4mAYfSq1g0zYWpE39dl/3ZqpzeDpL/FWOQA+RYOo+eu++JdXu9L1podIXfWl+Iwwlc/qTbu4gFaoxZFpKqER77IwPeWIV7sLoO4q66f+vfNAQFHH9W+wne0tCRgohqQEqe9GiTxbhaTVwiQxxd5bkyfWl4y1TrN2KRRGZJuH73e3fAoc9UpiiUR07CosT47+sxfjNHQJwr3Xj3KFNgP0BbH7kFQouWzcUksw2xrlKN/cM8pvbJG1sJSw/6Le/j1WiJE6Tj/ByNa1xCq5UB5Z4dBEhp4qRGlDR8XAG1SZb0xixuNJGT/6TD2rYJ2MAI1l2LmpmiZ3Utij5Z5tLkj169d7FnIDbo3HvCCi3No4Hl2cnu+nAPWlrIXG1AjwKR0Hf0mSSlAKuGN3/yNPJpLsdEnkRWOe8MDmW4CiJc9R3i/4eDFftYSHPIrx7/aCUL2ZKXkY1bmzfoUGwMTKGNlIY9IQSEwQpWFm+KXg9g1d/lfDasjktl27FHt6mPxrJScRHsRGGXdzFk7eLGyZwyxo+eiW28SjCluuihV2UeqTzZOhBItK+Qt4151RZxA6zt0NTelqYzMwGYxQPqPCRHJ7fyvV4OMjrw2o4DbxS+HPDbn4lFKZKVMg3ElFNh0/QMmIttM8ezK450aEriJtLdmbVdtDhtGN9CmHplz6dzy44Mrxm83eGB2Mvvcd7E46vFPbBk0LuQSqkDkcfFPHiX8M4F4gG/UJHw0hHxIrJUG1U0DVt0LHgIkVB+11V1dMwc+nb07OCu/EfuwhjIqDSN5CA5ja+yyZCFTXLaYtOfy5rVnKHNhhg05ib23/deNCf1lU4ED/DAps6wCC82DuDjCC9ouNQxAOZGgISNQ8Dzrc2g9ShUVGnj+xOIiBSzivtFd/ZiOFhr4OCSiJQi+xWNX8nzvVaZUv3tA+tkofAOiBPVrviSLeSMRXH5HGHWbAkiUryU/c4c4av3c/XFqgWeoMH50g+6DzWc4ZQlnOluM5gjnukWHAjFyOSTwbdk73dKyt8H+LvVRPICEhYolS6LKiqdwN+AMmsib6s9VFfSVfL7N3bRWAJTbrABMXX96IvDbmU2cA1uHUmuc9XoUFoaRZwBugc2Z8YtMEOvIJABCPClBcs1K7CH3HMjm81fKG6Dk6qnMSFPn1GDLxtdK9OeC3SuAzGGgaOBqTdIyWxYQMmOEn4bQUki94/abkGtGnwa60LcoZCCO8hztCPV02FWb7tdiXpbHrDLARSoC16XtkdexVYQ9W3K4qtwY/mvyhTTAaSHmA9VFzOwVkH08AR9eRt8I3Sbo5gO8mD+7rC8NTpeKnC9QJMLMZ9pp8p/gCEY5HUVswpi6xJdUU3ZFzV/dJZjwfVcYDY6pTWdGUcOh8H0BgADeakTKY/tvcQlfzaDYUpYHkFWCPHtz2GKVr9sjpjLoDzPL8R66n2ggX0Weywcc+tkc0b/7q/UQYI3BKBuoX+HQocDEXdCuJIKqr6ksbWrdpaJZjD1KISZ10x13CBj9EETXQFtRRKbOf4yHf2UsMDZQ9eolEqNSwsVRsDW4mKyy9cvDV3SW7jo5aIdbFgPOfirfhZeccm32jCko2fEtO9l70kY2mRcglJ0Yisa2LZ2sgRgQG/EdZsIECiWGtEj6AtE31CvYgqpBXxkmWkDY5KpypQr6lQ3WvZ1uEY9ngcai9aiEk6E+Qj3gBzqrCwss6HTnx1hqOk7LUleNv0NQdEPc8vVEAXj1kqa1F8eSJGbslaKP6VWCuoj0JdyOH2V+0KAVvWfD5lYHtML07ihvqReS565NVnRawZvJeIm1kHOteXjGwkAAbmMa+1M0CU+lAOnvUuTcVUaNwlDQNaSuHb+Hy+a56LY9nxm78UWKDiIvtmOWgc+a63v/rSpeKMEp3vp4iAsI4MHb0sfRNYez+7fu+1DchCL2p6ESM3LZ+QIX/bFVy0YI5mdIPL8N4Y90b8hcX5foiNzlgLv5VAVTf/eahDYKYFovfIKkqp6jChgIg/VXjabyQUsTvpEEwL0N6P+ObfnwdfB3Sd1/jBeZq71hiPD1j5VatFMbmSgPW8ff3bDnKaBYGH/4Q6FTAVBJqEPCNKwxUI94JDYo1XZTMgIzCDGMXkn9MdtC8ytglgZl66xJSm2RXf6LleBGffuOFNf3e6i+aoAGAzlWooS26SgdmxhEhn6IjqZGIfcft0otSdJ9Fcy0BvP4wLGjOy7O2tl7XqmR3wFesrmQZkbNwitA9zGL2FzJLoTJ5y5GHFuJ1ZKBLoxByyMFQvORecV4WsyP3ZbIPqLxhsmZVdvbI4mTg1YojkAgbUwlXFsKOtYbcuiDfeQ7iOGh7RkLSZBkMx7xE0aKM+KMQ9qc+i2MxBOXEFUOMRlBfvO2GGK1EXqw5dqixJq0E3n3gy6vvuDzlCub46fL4HMvrsgo3iYUKBlOpMyDBRGFQX6UdX+XuGYXolhw2S7Jvdwgb4kvB+b5dwqBgJs44HeeKjWG7tjIUqkTFytGO7b8twH0yKihAIpncuccjDXDBk0tW4uC2M0Io+DRxNNpCd+FgwCHrjMTiFGaJ3Tbj6MGt52jCAXXLKNChCRX4q1/JYInTvwFcPIGjaQO5QqUFIOLW/ME1A3ewBRid84KAm1lhWQ1zpZYb0jzwv/ol16Sb+FOCOQtnUeSpL+bIROXGEV0RZOVAu0WcR2CIrJFNuAWKgViuKz/iYBS+XqodxOW9dS9FFX0VwbN6+3W3q55sPoHO8ha7EPFw+l1cQS7UUE+6SF4rsZ/le+W1ggUsP43sG7+2Z5AhYS427tBtZ0fuaFJm4AnDUpfFLZ7/N8+b3WP6P2HGl32yXgYqyIjhTHn4XJp6eVQoqpMOTfDUT0BD5ituvH5K3IrY1P8HiFMFebSemHM75SmVxuQgcLgdCoODJOsPjaNoasgiq5atkBTM8bco5CyntZzBd5M4/dHAqyR2fVAX7SQQ7/7tJ6M0nf4ZXkzcUexcvfusyju5U34taVA0KbQsvJTszTgjIA81/JgmDIHUvWfBURxriqme9WvvHu1QzYkSF0NrR+EBSK7SfmlxENHWTKCHA1HQtGSvtdtQhNd92SMLTqtCats5MR/efhDbixDnDkjVL75d6aygLLDujAeHWhdbtCj/pY0HZSkOBNf239pOHAMyy7rotHpi6PAENWS4UEJtU1FY6dj8+DwO8NAHEXTmXkJacX/dMLF16sPVlHyuUfq1g4dBF7lHjpSO5g0WahnQUocQffZraOmXGPWT+b6s/tcgnaaZzyciZo6qG6Un8Zhp4o6gRMMRhlq2O0NRIUmj828Id2gku2zlIaB+M+wgirLQVeahTuhITEEiVOVzfMWJFWpcNyKUWNHWs1y1xp6rVdUc4wy5EYGRIHdeuDdaEM5GDpUDNwy7jMp+3BbtHuJYUN/5TMghlkimtcbHyjlDAkh2cE0J/oGy+ihmUrpmGVQrC2AtwZV+q8rGs5BC4SO3WDOEjsvKRpEDNoll9CBr476566bfGm2tUk19FEDj2zSVLuO56KR5MkCDRmPhwaREkdkXOBAxMPYR73m7UjQzDKEdhLyOdDnowkDng6+7xhjUYFzJwm81WchJNIlDqFPLUctJA0MhiFLxVvs5fHp5fb0wteTDe2Gh+PCVKvIeMCLVQ0w7x1z2lZy/7tncH0RAc7MUSZnpqFFEpieCgHmKwfKu0UxZRdpshoSQOpY8FWZw6d3HQzgHd4Kw74B1pVmzLcQUusoXR7ZOGCtKBBMLvVkJWqeEHyXd8nO1JWQvUhHoU9Ro4jUtKpjtuGV7PNnjZVjckhlTJBnWCdP58Qpiy4PaILB+DuL0BmYfD73uZI6CJKMRvColqYY0IHJsJQDgd0UW6PyIdSvcC+fCjBv/GFj6Q/pR1GfL+eBldZeBinS/gCPATCXE+kowvreSK7Va7AqEZF5bD2zrUlCu35xgs2skh54WN/rMLa3UlNZMIYBA0O63/6w66sh3u2xabFxpmM+X39FrxQPr9pI+1z5yQ6bLfyQXVOmciSLa/cCztm1ONu0OVD3seA0B5//EOSO5qXEGOJ0Z+OOCamOwr0gRt2729lswuj5SSRk1yV+dtgURq/Bj32RJ5G4eYLUkf8EBcj130W6idmHmgvkpw+3gZY7YpPJJECIgJFyTXHGo1Zi8nN+srnVbBLaFSbQoHUD0w8r1ddBjIUuR6uH8xaK8UDW8nMxTHVrBRnL/utiTufCgNiHROL4MqbzGMUfhfPWh2p+JtMO3uZAjVPv4TzZUemLh7hLgMtIeeodjdwiBzFqmZRy71exKNqs0TNakcVTTfm+5iqsQEHxBQhY3LaixQ6LgC5sfamG0NdV+RoYCipRDoo5ziycaqeGv/eoF2MXz1uD4S1V+yjZjJogWBScLhuv1kwMsvKybDUxWVjnofRUv+dl0OUGS2Q4KVOhDu72JkJH7GuCmMp3lydoLkX+i4OnZy+U4IKiW0C+6FWj+hyqSmvJ+ztIINHCL2YQvwZoylw4Dggr1KPed2w4Op5DIyfpjcyAc3+tOoPMWK3/FhINgHwE7mu2kg8gx+v0NTaVpAjgFAhWGVwR5g8roI/vJm4TC9U7dDom1xzppBiQRTyfSwwFjvPPxih8BGv2zyZhxMhldVZDcAnorWIvQDa4nZKEZ+a/AdJMfFBtQ8++9RTLazeOzwosZNRuwww12TpISiNPUjcBCu4wcoJoHQTJp5qUwF6DKM/cTVHEzT2TsyTTbc2VAexF+RxkE5pY3ShhRtvr9hIVzw/oX1K2VQKTAWfZ/zzAMyiBbjetgkmoPUVm+BbCw2TegtkJmaFDccjfs2Tt+0SazrBhSD8WxiaEst59Ru0BOCFUr6s8dcU/NHvklm9hkYj/zUka4arEb0JCkrkHuwybZu0IHv9zeXLa5jRxcSWIEv1EsGDgrAndjoJEf7zgy7zPgX7kBpLBdBh5oFjex6W8kE9JaPhzXgmFreBHgSNoPQIlR776qcETg5EihTWq0Z2r1wAwl6QrDn+O6mX0oFONAxtOY9YLWNEwprU/3ZNDKJzJS0geDL7zWThaqF6gElqqyy+mqjHrsYyydpyIanNS8KYfeI5Fnk+JsYMjMocF1o3DO4Psk3VDoD7u14KDtSiv6MwdnkgC3G7/xbtkR1+23FD7+d/oiSKv31PwmIHAaUbltYpnvZtAhnE8/Fy+O6anptCNPw35vQVQaoUtSm+WdlFRcHHIUGlGGbUFD1h+9Q7T4nvhEsPusjvgYZuyAeyxWcUdHXANw/ICPeTYj7/QR/XeBwQGHUiL0YxR8j5rY1nC+P4bh8gBcjEaDCq47u4Fo3BWLWWtzI912nvS2qTrSwqgF69bC6MyLVCu2YUaEWq98vIchDo90wlZAhDm2lDp871wZZcRWJOXn7IeyYpePdAJTR11yOT/cyn7Tmbm4fG8xYOhDBNH58FhXpT7useqQbI73nSTd3sdJB+TliiJexHIeNwE6Vt5Dh12hRG+dcIWOiYPD5+dDyTZHq3PGWF+xPpAHqJeLfpcK/gA8Jdf2cbfWKyDoQG1twoKT4GT6KHuxil3mbEpPtPMesWvlwW1kHUO2ceg1tdOzxyrU9nSbxWV19n/nwrMxSfSBdioRUyfFuwbAT9wicLJW/+ijdsYZ8Dz+Cep9f19SrpgUrZF++7Sq3NgeP9k9vqxuGaiZ84q+YUUYdjAe6V84hExNEeEmFwqXENLIy1RSvcaH+F162PBT+/dws9rdplVjixrDppJE8SoflibO1r8XrALNYpmlYRkk/8Owg+m9uCAO0zhRrcDaDEj4oen/eNo0FUsK7fyhAXumRHeocGprQNaBIaxPgWFJtlDU+2LrXit5DdBbSWO0UQszDPd1maOgt+jIEqZHdXO2kBUbd963rFECoc9X9PgBsp3z/97WfJ9xQW6iq0V83zahGCSWG/E7pq1CxSOvA3omrJDSAU1uuRLnGNEQjWoSfLTL68mOGt8QwXfPKQrE+uiUmX4s+5Q6QDANkEDfN/axrzMBWzziU/AJeAWH2GtoR7tzM3F1BLn4wmKOo4DpUEhbN1YaFnNA6oOSbs4jChQ1XNeTXWThW+z2BV87nm1Xh2009PZ0EiZaAXqp+zONfSxSEChoDAKbHIL9NQvzS07x1eXX42ZunwCjaYjBpF8xl1NRRuWe0GnO8H9aHaWJMnaN/+eoIjCM9gv6JlHYYRWkIoutPoJeS1iKxNYCRW60XFJ8odWY5v2ZLx3aATR+nxawO4SAzWjF3A5zsgsIVCni194cOhnLjTeotj5oX/hLwgvt/a8E6kXvABp5Z5C56h3uhl+QiT0WkYo57xG9w2MuKonIwZR9tGAYD9PCd80AyShbR/2IHv9ySwFp6RxldXLmVxQaNVpQMHzsSvpOhqlJkND/sryMWkqhPaF6OM2OA1lblMs7Q0tTChHg/R8/fAu4KTRpe+PQ3pD1UbWF9gdKg7xB/Y20+/MAvdOYdzl2Z9qpFV//SUux00LT+eNjrM9bUaC8h3T/fdh6zEoHwOW6kw17S79ldAdsQT4OxvXNuqQWE4y5idOmzBkH99c3wfso2MF1GWyKKVmOl66hocFmVOccA6m1siqMJUmM4ShIKF+lHNnC2K9YS/hl+9BULW+t+xp/jhKacVUQ0W3wxCCf+0Hya2FVmoW5M0vXV45RIToYyHC8iASn4TZ1xh2GKnwhXAbR5f3JKy2ONgeOw89t9dsyNBbE62CGefjA/335iZ2LuGefmal2X10Sh948FoJzyWoJfr44EC2Ze33fvsRa4avXadup7MIgjooNmei7Gsgh68or8j0NozOKqEBDxPn34ZcTsDlxaRMPmuzKbm7rh9gYFKpmN+hiLF4YK9/SLYLl2JoTX3LUJl0NUs5pJG01dL1Sl8/nBT/n933NzcOEAZ+Oeoz3V7sk17jgqm0mkupdFDp3o8SQbxONm3zNcNQmMym4dcOEjeSx/gccxPcbzcB00PsNVgSsBOOtP2/ke3WXidZUkWMNUyrgMiPxNVpa/5mxcp2hUMQSAsqcncpHzz9EgnE62BlD1eachQoaD2AhnDtnATraj2CkqxKIKku0Ob0Fe/wqOgTrWTeS8j7WdW4EO+Afi0EjBUX6XOs6SvMTFQXBeSBRvUELYPVNFFa0eSb34n8oxqqvUhnlVOthcH04fMxLKz3eN+057Kl5I7WrZcJOWLHSabWo3xoXTiTb37flDyMicwkrs7rL+Tl7mnFgA6PBo63M122oRqyEKShFLMIskjJkh7HfmZGoW9kdIB+nzg7XjfJs6C5EF2LoWxqOxqgYO4j5Bu0HysyamubbjGK+jpxTTRh/VYewqqaKvaCluBlLhLpQTnAkGhWZjt/6qINr5TdkbrUSwrr4qFXdxpSj7Ix72z51h3iQ28mHf2AeYiXPFQbDQWFCoXvuXRZS3iQxIo4QAhIgYeRl/hpeDCZaIMA7o5urp9JwKCNNiPwWhAUpxVIo+XKWJ7OvjFs73lU19klaEChYxi8PL7ESDT3CeqgSAz/BgSTnzJMJfwDAPXEiIGXFCXf/HycwD0OAYaQekn0Us6sAefGGWwLFr7ClNwvf79npWQxdod4FmHFlLInSsEarcIVfxBkKzc5bb7Xrq7GhDKJuAFnB/88fTXpvmEQb/W28WeAp1ekcj+bYiPCiY0182C9zHmHcLuCTvUNd4Y+pCqdUdE1DzIpdavBWuMGFXunk4kPXL62xlQln9wrRRHE4W/NLi7m+6Thx+zGIoagy6oI7uRr6MyxzqmyCPwL4H0D4jqq0UQxPvv6eNZ+bqIz0onuB8TGojwln8ar/C/X7aBfjlC/B4WytbGEfDlkj+9qhTkeYlvTXU5wLNE7gyrNR5zBKsu+IQkAI5HWJ/SZRmRF26aU87Zm6ckvPzMJg6EGlN84FhNkxUkj2ULj1N4n2Rft8cqKeJHaM6zQTHr8oJTlbav6nfwkZ29oHzcmLCoJe/8HeNAecM3K1oWFFkXvsFhjW9Ve+Y76JaAJVWvHSvPjlmmBTDbdyMNHzkG2FALcwCg/Dccqnf9SQiDb1UF9T7sWf1gB4J/QjpERu2l5cNj/EdkPScH1Kvd69JvzAh7C0ZqpwmDfmZxR2usf3n5iJBrqHBzEx3seMuDksnIfG1bSmjdyU49btfjuFrK9DNwzj4XyGG/QFd8w2B+UsHKWyle6XACyzkR5ZsmGXQSOQwygfAWmMwLFm06OiVnNmco2Q9+bTLhp6Szwa3mQcKPDVlm11rVbwKPjs+yvh2cFFVUQSRbfs4cfaLt2d8ChvkhSICvodobY6W6HX3Wn8xPPSx5D4cr3kBrOiGFWm9o8vn6Y5EnC3U1JG4/P+ln5lR02n3bfAkXTaFl9mH35q6eM/wSA2dGSbDOW39OG2hwpuXj9la2Edw1MNaFZ8CpnyD2KyOzxjgEdKAOVh9aKJ+GN9+nd6U+hdePB1NRFqTfcgUnMFeAajXqbvvTOVm6ijlZnbguOCS+UIUwvbpJBm4FS0ti2JL9KyiMH1Y4Hs8WxZ0oZlSZauJhVrjTWEl41nRhZNolGf6RvllQ1yDN76IEzKdSDuDHGILQZaf/R2CzB+VHiNgzvht5mgnDlw2H3N6KcN0atzyCeHIZju/AswX0qJUmf+t4284v3Nq/XdDTSiL9Xgwk41UnP9kN4PHWG1ls1RmbKzwIwDOQuA67sH4Cmg+bKHuQLUjX+4swN9/A21B54D2MahV5JnUf3fYZDmBjKa2nOhbCVIY6kzLkl77qnQGbNycFL/kWDdQ8mUJjGAaFrR8Ctsu73l+jH7VUugg1nfuoxNiGZkEPKQuvfjuUsg8RPFEL/Ta4BvaMoVKhik/1JDYDcpqOKArHVDAYMR/s7A+NSMX/0928eMlvIwPjDIIP4zLeoViRIlaUQi5DAEkDIaI0n8T81lwju/5x9VXb7B/tZjoaWyEkmu5izzBey30OjY/A76+WyHbiu6hpeLMqqX1l/+AlM8hsi4DtSZlCcPlPPa1vS8Boz6Jfym+WAVqVV5xJs5IbqVudBGWu30ulmEVWHsy5+TPnIRAaRE7TyMVQBT/Be+VVUaosiGl4B34u86v8IqztraWLv4KzVztqxitd4nkdP2BH8Bz1a30d0RMHmqZ8O7cg83irD9pQPi3aNdfYDNpPGR+a/KHP0gw3jLJvvot0x40eIqmWhdeiIJccWW4+4PG9k9Vgm6ld1/nJvXD3Ogmb61A6SJrmrWVC0spYDTAtQkAxPJJ9TWQ6cF4qCdcPp1bd+55gklES11y3Xhu6aL+GprCiSYO61UrQ4XIS1kQGEGxf4Hh3cDtz3DIK/jFlizE9vAQV3U39+0XyGjrXlUJZeW0DqlhFzqm6U4kr8AA2Z35dAS8TNSuptZxQhAt391I/wuFic2ePXkxs0oRoBApLTIsbM5Uv0v8iyjG+F9e69eqRXrWNfi7hAa5/Sqfp09KVXRuXrRPGgdPy7TnT9WVfE22qQ2Tmk/AIl/Al+UgqdEpnkBgQwGmkQY5Cnu7f+QFhBT85FwC2uvN35n5dr1s3dm/TY+e3hkHcLrZOZ4+DD4vroeDpkcl/c+rYE4DEHEtMphHdttSGveZaGyiQxPslX4/dvUQi9QwpxT/mfO8MPJz10uUbN+8CLI9KwvQ0nOATBtIruoHL3CX5XdbgYpnL+UWMgDlqb+d46Ngze+KqG5krFOXQ=="/>
  <p:tag name="MEKKOXMLTAGS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C/EpjIeUWYM02mZ+IsEKNYEZE4OLB+DlfdiKuz60oag3Zqh+C1fwTRKLdVVwfyWx4dL8FyXBcQgA+kmAYdpVoeY8oAEWO1PbgI9WTCNqgF5YSBe1z6BMEaRnREUtZtcB9zx9v18jHbcaAdv/nKbu/RpAHSEkzA3WUfewOw6cFUgiL7lSF8mGwWS2vyUFlGYEggXXsJRMuzXkTTWYI5bk37f843rIYeQFi5E9MrfVMv547aN4p3wzIkRPbbUEaK42i0yNTgrvO1YhpuMMNT3dcGhdB4ZyytC+sCDFXrkOpdMpFz9ARO7y1MTWQIwfsisSdmVTX/txnGwGmy75B7FD5/63C524Bgr971Us0u5o9QS1oGbi8WsnEejMxIPjER1qAbl2Mlb7IX7T4C6vwAMJyhxEUx/THD9F5oMclRvVzz7wkDNLGjJ+5qvhebogMMu3Cjx7HYyG/aSQvsSPD7G99fEsO5yj9k2VQFWpqQEVxSCNL5TcReyRhSoYEKBxIB5wQZCaq2xfO0k92/s/SUD8M+0i7owomdwfdyuzEXyZYm19RvOnkBxqRhyMj//WDISkd33SIY40+2RZocMacgQGj7AlT+V+PpsB3svlTy9ANwnGTjUzhhWBpxZId1nK3TROSTNkj7FdTAKPL9Uf0nhA2DZxSPgEK8GRGrAxe+wqSNPdYUBQN7nkhPEC3Sc7KZEcHVrHlRVOIa9iI2lV2BmZ24DItgu2RhPSiudWmRdPaCQLxVgyPgtDrkgUENbV5Dk5yFGjph5mAJCAuMb2EMX6OSvrNKMEL37YB3PbyEGKCpXVSqxbnQfPAh6oRuk300e5q8hmif0K/T2BltLCE33W7eZmgpg0rgJ0jo8roc0jR1W+3+3W4dTIbNQjhlFvrqx9xatVPePVfLYhLkWxIjCNIhAFfvwAutQ0Ktj2pCFto8tUVim8ks65cUVhJirp/dkOXN8myNhp9SSBSxrpJDVZhHJJLmOZ6euSUDQ6+k3IY+8vaYGKj/NokZrUL7VnJqLa2vchicHlg9gNlpSkforqLFo1KdnXDVf3lOugMc8tXwNJ4X7KRGiV5e83J+Hvtpflo8rv9aUXwDMk0svffCZVVhhwKSAxNlLQESfpERuk2sWsWMdbmHZaxaZ2NwAgA/gxGZK3TBVgdpHiGqZErdQBd1/r1a5bSFiC9/jcK3A6i+N63t4+Zbg0DzlbyUBgriqiI3Z2Icw4eHvbk7EdMcywPiBTl7e708AdCLw7zzAMHL36Ef+D0It4XkC2bOdYW27KoZfguRsrWiPR2F5MV6qzeH0dlByesi4o7av/GAsEpr1rcEGJbVnjIlMZKCDpO1KlHYSlqlZ9XtgYa0ExzQet7uvxJ9ekQ9sgSqnwV0lvesVfP2YR1TccmWJnJYCME9Gw3mfxFY6UfbLEMAtWSU1VPygiwqhHBwcicPnp6uwyn0ybR6Xr0iS4Blzt/VKwN+hNE4+qmTY/OmhS2fplihxBQL4znuYULe7rRKYyiYzH4UoCFTbLM2NxfhRxmVVURrwO1yK43618MWS1GRYDNvY2TFLAB6a5/sZInw4NcNdtXrnAzzei7IJs9DVs8PG9IynzHCm1Y7IjlRjTeQXHCycnKZtod0E8/ypigDYCYlk+bzNt4GkYzQd56BALQBOmzlK+BUzKQ3WXD7k19feK3fFYac7U+v8Np6Orc5jBt8GI0Gz4U8Nt71VVP+iDSkMSGbqAfwA/YbkKI0MrI7AuUQ2NtmmPeGZQqZimt1/Zi2CFCDfRwUTpUF4TB8Bfz3t0p6ZimQjowylWlvB79Bb0nS6FNjAoCt98YDZJafZ1e+TH4khMvVWz48rBf3W75E5rv/Fyv3BMPwispus4vNQasHnPTuEX+Qez8Hlw9UvDtgHGT3atiK7+39cTM9pApzGBVp9uD2nwxNh7RW+XN5O0vgAFlwsSiHgiPWZdD6ApeqCbM5enDSIC/JTLU7x1WMJe1oo+n3kvpvPYG5Bkbvj80ZfAypAYltyd9wUOoW98zrB0Bkb/UFfAHW1p9KhikamcRf1V/Z09ymJud7Kt8z9iY+VIxC0V/6BbxeMqj60UUmZdddm/TxoOIrGfTA8UbxM3UlBf3K110aEROS1V73uvtOC/VjytCJIYX4r/Fk11XXnq932NIvJts9RV6OyAxsFrIVw0K/T3nLSF+8EdO3rBlHX7rybDFlOgmVWysGqN4DAA6RYMUYSI/qYupxnp+9wMjEryeHw0ldDoLeEL/pz3qU3aTGThuWGQt/D18Zp+co9Q6esKxcUB+FjQLrPOqPiU2viW2AezD0kK2h/9ZJ3wPXTS8JlQSKW/YmFS/t3wrSCtBwEgGo4jDtUhUR+iTlhvAFu+CH3Yd4j7BLvZC2d+Z3DdGsCCT1wNl5ilkj6sxwTcaciCQp17fLXPhU8z6BQvAFwCex+hQJxFy2LKXNTqVzGCcBl2eWPGdRYf/jO5B7BjXFqWyxx9HxHq1iXXzGMEuX6GShDb3UVeMPW+k6z4GHFl+9Rad7k37dnfwvB3L2zRfd9Ftc6GuVXYMe9+QwmVi2LWOF5UhFk7FuvLbcLtI/cbQq+7S6LSPvtIvazZnJC1Gh/pwHKUfXt21HysNxjt7kVdURHVZvTDHX7h5jlf5EF5SN3hwyIrXbAA6hbNXTX7NDezltqXwXvdioN6xFZpHpeDv0LKAdLfD57qIFS2FzJp0OCW/5QHGjhSyE3TmL1KXwkJ8WA2ji/m8ZoYk8V7NAkIgAvxE7krJgbJWk0d/St6cVFTw4gKx5Z5SQXr9f/1+rjDvWsECy44qdL1k4IPQYQcKRUmgYRoNmlEsuUgJYEUMM1eYsWCCrS5blBmhnow1f1CcpHu4Rp1sScUmgfCRIfxtbLS1MY3fiMw04aASm8nKnoD8+L1CwiHPUg43mrPu1aq0CcQedSHRYJT5tcWezUlt65RSTtefk4RUUZh0W+Udf4IPWvu75zQQRD4WH9you4iNYqLJQGPlSi6w/kvGd4cxHLHudVU9l22JhjZceBKvHDIxOkDLrOVDpQW/e/3e3kAP+ovllpdMq0+pnQae+cSGpbXzpURXLyVW/klsyyHcDNYeMOlRSr3uF85a+gTh4jEQTV0fUbt6om0L+PnYdgZjHsMevmt3E0tBtWY2/ZtTt2Gm2TqOdsP48a7+V+OcnBQwOfl5NqvYuiCcWv+IDqmTZsiz0y9f4ySRYrSoHUbZgWsk8ILnYNz0ngS8u5Yqill8wHpSphnq+FktzJJS3TesrvarRRc7aRnEd1zsNGEIQGf9QT5fMX+NIqBlzHXLqnG9841rXCetje0JIM+D2zY9Kwc7+uEvvdbUmgrj5rn/xZQd36bp502pw6Hp4u0Kq1/HureEXNYl1wBlnRTMq/BRWawXH9pAVuFbRyaMxxZSO4alRYvX18wkPwz7DydmqsyxTuiS2p+BrPJlGm5zbuSgWGfWVCQFGo1UidapPBxqhWnjPdWmCUk73VUaH9C+eCPdrvj4qG6g95vAfX0g61O5yMz0XqyOiB5/0up5BzDUVdSq4sgUpaL46ZgNFcq9XWmgHpOqQvzMOkH6LtIAJGHAYEImEe4lOxfooU/tQyz4ASxse6u6GyW4IvdKCIoU6OPO531pxr9twJzj1a+H1nn6QR0iyjtg7WlUGFLRDBerE7vjzchmVeOapS4gb6OWmCbYRhJRgEeM7u7zlogqzFPw0Zg9QMipOVzPW/0eg0VozGjc3tAvfH4OlVPTMRwjna5/0/FQHKIA646Na94i3AlN3FH/kfWChUPRsyNTGq36wtzH4hnHvjwe/Nq43JIHgJYB5QABZfcZx8Et2iloOfa0FgUe/xTDpilFGLri/AOdqJH6eB3xYp/my19ww5BI23IloJFYTE41dP3+BMFMfJhd9CqYNmltc1/Tt7VDDlpt3jS5acK47ebMGvl0L4gIE7Ne6a7YLeQAYqhqo7fv8ew10l0z5Hguq2i5waCEfwNG2AcmhYRSAe98w31iy9cmTFTp4j2jUCBueNRbHwY+vlJcJdmmMdCe7udkNpiqywA6Fp0/l2XIvpK8xSBEbZ6VSEjyRKu0GJ8iPl17Rn+V62H5dd2VYhSISKwA/M9bmDs1GeXVTHy6X2Ezr6o20CaQQ+NRD4V30ZQ1ZX+AbIEe5nBRwjbsBYWD04QBrf5FJ5ughcBxwiU56UPb0fBsE74crNtXXAh9qfSY1AOFTkk9NC/9gO44q7Cegx98q0Cdh5lrfyRtgy8ZBI8atNXII0MuFEdiS24GU9mPUUpfZXas3nboX1TVaTKi63OT+KtxrI8xSoP1KO1FN+RGbggxMnwbsMDzBSYcbnMQH8o2mlj0cNW+TeVxGQIszTPc1i5vGw7sc8CQnuk+vBwMEPcJA/CPSQyDtIaSP9fqh9IQB10jOecQgWJu4MpsLa4g7q5PkY/no279eHFrSWKKoUJh//LEw3OaAF1B3LFAgQh8JhSp45cqYUizGgtw+psI09f+NzAl+fb6VUpgU/KpOhxN3lUJII3oQFB2NfcfOeF6TJCCXPdapT7lyOHVfsfXm/eoHdPfmLAQAqsJTFrqukpkTdFGH39pMwD9a0DZEgszECp8/e961tIzQRfM1HmMG8jSQ+J8ZcunkgSRSIVbDRXTrMO9+W3tp8E5pp/ITo2N20rwDV7Q9dUWI7CXFukmEoCZWsU7JZy2jDEkgjtnZxgkG5oZXBE9GbJ+DwK05gbNhMoM1kw01xD3AV11EkAHX3y8b0z8Sq404ZNc14kPO/Z6lt+Nd1LMSAApFXgSODrSE8DbZCpmV1beeeSWv3KQM2VhoYC6mUTHGW0nUqZ6QIQyLQsaovYP6L002wEuzKXOzQdtKCXNWQOAf2gpfCyus/Jkx709pzRAWtc+QlsN7F/BMkIZUvwouA9Nk0jvO8DdRK3sRovnERAgPLXz42xwq7Yxnnqk5n+f8Boi7lbK4eaJJEAoEOFSSM3Rm42ygk+h8J3u5nTseDs0HEy1qdwzJ/W9jBeJ/NPUfSxjwZQuuwftwpG974oBZV9QRsCuotrpiOR/sG3h4Q1VH7UWb1BcrsnfPKTQlCn7Hjj7oZyAyfQU6O1K7bzKi6XHL3pU40iU1e653lQdE/jlzxhfaFuj78Zz3RkuI9rLwS+hHDJcmFKa6ZOo+bSYhyW2udXDip/mfNwmJXKAtvQI4hbwmxwHf1nhWKyHPKaTPsER9xzBoofyShLgL9tCxpTwKRd5Cz0vflyXOceiEAGFjjU0sf/YviM7Pn4wGTZ4NRH3fXLQxL0usD8MEMlFq/mxcgICCB+7v+cx5NXvTRDkESZPYKNj66kx8aXZEQEsK4VKOcNJu3rN6G78SRZ9ZoQ5HN3xhrePCOt6DXfcmjgI/w6adUcIzPuEZvQZh5D0rXIa2XUrOHPpFjU0RBxHIty3UG5/D0qZzOXnmahc6NhUOfILnTeOCI5AC9ooAO1RPZNe7jOvNpQ5Uq/ohHBTYqeWr+bBMEVjad7vWS4+UcqEoxWr88+W79TfPMgvolezssLIUgSL0Vgoz4s64ye5yH3oR60NT9xE0mqEJUO0tmhYDAIe6qDJSa7iWlCd63RQPp9qgs9k6wKbHrSvQY7uXX82LLncMK8sObGRmWdpOP63lx6IrhTaL0Loa3wIjzm61ieVTqyQ6gqOa8RejP5V6/ZoXqY+YI7xoF1EJzo8j8icHjb24Uc3mH0j8n9jl/0A8/e6FgWdJsqkAJm9BrQY+lAtOqeajSNBTxwhHIsQnLaftVTxV2Bakqx7znqFGh6TOYPcRDCtUh9gamQAD5Hxtc70nnl3e4pzUrCg21243CLXS0eZi4N795LZYXIH1FAek09SgeqoJfaACVTUZNcLcil42NFib+OxK3qWpWZBe97Uh+dlN8zvqSyZYKmmH+qJbzZ4SKTipwZeVTT+UMH0H0uLhsMjXXUFe2VdPChB7kBwJhMk8hZx5w5aBPVXDzLAABfIGag5zP0N85Hw9X15/cKOSNN0HWI8nyn8OPlHJK6KH08i1stI7rG10lW0iwqTAEm2WJDAsxF+sA3j9S+mCA0bN+dQ8S7J9qjUewNop10qfC8FlylByFuRPbEv/zIUt3s4ozjBImMiCEdUZmrfOZlE1ryTefqKS6pR4SiMKxo6ehoBg9TKh0guwdbK3UM0hUQSs2QKjpiibf4pDuroa/Kia62vPMp/53Wfyg6J7Y5Kjw05eDPxUTpijT/+F5/llS2zIV2s6NmIbHVK4o0YUglM+w0MYbK91JL83wt7UFeZKNvHMsxx+ccmM8mpXRCgKbQ6uTZTMLmqJ8QsxllF7D8kmDlMbAfSUFNoIBENw1datmz1+u9LJ4Q7DrP1CBauxK/LkKNCQEEJElmmCQbA/+wbX30d6evv1CEv1IfdhUOVWr+uFLe/76WfR9fkciJQCQRpL2pu1uCRhAKLgS6VE0WTNxZF3o/8PwBidv87bxkSX5uVkAFV37rPlkfajxON4UJ9SLcC4IPk0TK5zsFdh9Fzox50CAKw2WCszAMi0DgD77ns6UGAb+GiuvV1Nzfkqd3yuK5pIHwQvnBcIPuI1nTgkCdAMBpLaeEMHTFl90OjsVM6fgrzGx4XcUEMYNZToYKZm98kQUAGhc92cP2d4NqrjV62V/ZK/Q3GQbthIBcjSTQEiunQ8nJTq0+pIUfa2yLoMPW6KNQFfzd5UCM28PCaH65pvVOjK6GfXX2YID5bzoBRoVPyWb1IdAIbtmEleryX+FKyhXNCkEjtlFaJ+1olCOfEPQ+POsCJb1RPpcAa2FURryXtcWO1bUJ/jIPOj5/tSYmlDvVNsDK9ziuadfAhMFYIpzRhzkiVyATAIH5ETPTwBs2lbjEmjbOIK8jJGJqFqVnwDVfxzRX4D8U0Qs8OiII5bqLiNZiaFsxWS8aaYECLgVQ5FfMTe8Gp9L4hGZP2cFoEISrIy/P2mQwrtvrkZmz/2cO3V7E2Ugv8f+XofL0JTqq8hViZnrCoNyO7NsWvO+3FdUythSUgVn1a7X6IL/lm14aB38D9xNUMZtzBv4vBDUPHNvnZcEQRlwBR5PLS1+wU4cqMgeTZDyZwRBJgXwccaeU2EoA+/Z/qKD6oWuT9+XFm4WfWYwlKMSGj7y38Bm8yQWhzdlNnk9LX6ozAW1daz8zQoEIC4uX83e2N8KtEwlPeEckzrj7q/4jbYWu5EcCWvF9xdGzLfmEtAXLNc3DlWfNFtIa9nSTSp25xTJjSmSYVpDWCpR8aM+gnOHAqCHN/9qMXUsQPPwUcGxv6ID9iXvSu/nehQBFjwKAEIgsnxn+pKqRRo3AKQWNwKvDOW3FCOru/eqoyQBYJddTgSoGfNenYY8OYFKd7wU/lDGt3uxqPrRhQHaTFebmpiqBuODh46DRFHSPWZnBp5I+GY2f1cjrfpTWWon0D/ZngZoFnR7tF0kDBI2MIw53nSjQRLGYzEqnJmyH/4dOR9pv6xpw+GfawiftlH9X8UBfblTDkmGRWBG2lPy+yBocI5vYx4hsRGbg6NUk9TAdTgvZ9xhN6JSWhvVguTblU/KKxgVIm1sIkvc6ANCYvr7tu+gLJ8/yyfW0ua+ddcT94JkPd35aamsZ60kQD8DUvR1bikcn5FVdWvEZRyNXRs8UbSRnaiD+jZstbXrQvn4jQqqk/glY+3si1y4GFQB7O/QJwEYHrI8j14Ze0gEKGWY+w2ptQ9ImpGTO9xVozZdXZ0NwTjGKUgliTrHyLUzl3clQCXd3OiFV23HImmcC9BvOPs5CCfFdMcVZrhGM3Uo7IqRbkaN6zcxI2kJWj6nfTgXyvNedkUtVnYkYloAaJVkQk5dG8gmNtqqzKU6Lx8JpTudJAPudqz7fIJoEhgLPNK/RMXflQDxgBYZVXKdiG4+1sHbudXN4G2Fdm8w6KM/Q9M02F+5Zm0hZ7ePSMH1TkDJEtkt5NPVDt5aS4cKX8Saodh59TNfVbbl+w6S7EX8FwHktBjsMuGbM4Ijs8nfYi6sr3b3xCp2IiyRnzFCqSWbX8N3jGCf287LgYl8pWGneGTcmpatdWalXu294aCFqX7mctSOnqic//oMSVC7Dqz7i89IuuFz0cfXow0efk8/WCrsnZNKIYw51Uln6c/pKTWnQXdfxD7Jc7KB8hFzkFASycVTq0/Iqh0I3kWdJmxk+xA1txPsAMun6WCA8sLCJZi9N/MwCGkAjVaW5fUiVu0NxcxqZK1MaBLAUdo5xkWmSl+LgOZoY8Q1BnrHXBUJVH0AySaMXy0DM9QWnWgiVkLJ9ClPlD14f8dMGxf+ptFwTBE55CZ9PXaiLeUkevt1FC5rcLDDwB29z+TBGKbjIWv1YSYjqbpnBttbiyRPXpqRSrAuV2Hi4447Hd0PTMLdUg1+YYD8hmXZuAVvKx70Biwn1rRpLysqrdHpvtXeTpFIxLN+pMEunmil7PCYT1nNz/I/YsO7khNkco9Fu7lXi/nzvvZPJBP1+1M6wLKO+RSkFYKk332+cEhssyQRU2ZWpKz0qqGrX56fHY7DHjKUPyex2MAly3lW41gQ3z6jTXvrB4b+Ec9e11ztNRl3+VMJwnUPV2i59M05Y30f4vNJRrnOG9GVSi+GK3JGocoAaeBWlQocFwR2kDCAkizMHlH7XYHgppJqbmKR9R/ciJLo5tY0e1bsF7IlAoqWuKwuq50pW6roPHULk9vMmCkncMtikxvOyAmAnZhzDrkVWt86EIxvei2WAiAFETwQfV6KbGpM8xKyHO5dwWgGMbcUokWn7xsrxt8sntcmE7fCzOUhqvwFJT9losl8uzJuLoRS/vgLmz5Kke4CnvK74lc5HYzbQMTxzu2uVpNtg/OdK8ekrx/J+QwZ3nm5I01eC4T/RpXQAeQ6n0mrRNUG6FRnYALiZoiWATEL6eaKirYFA64qabT2mqQXV8rgUAB+dB0XJpwlHli4A2Z97F1VrHKXTu8X6qkiFlsDFs1fZvgYDxvEHvaj1gQiY0xuxYBWkMReyk5gwXPnbHkWsbxE2F8UxkskemPtdyMv9AGl4qvfqoijNWSnPVHGI0CSsbhJA2fx8KcNgapCiSDyZ9zfNi9OY74BslpQ83Z9xdKTFUAuIkyP5bu4KXCmpv6mZ0Ukk5jXQK5DedjvTHC1vROo3M6O2i3OONsVg7vlIwSOVPHBTR9khTU8hcRxyZKyLEjwWbRA/peQQylB1tDy+zFds07jF+krejb1WwYuoYKAAV/j6gJQdUkrRbx151HrsxAYqZIElicOMv4VK3aakXxuNeMlKmG048eCoBarximUhLqt9DsGtdEQ5dsZuoQfcWPuVDIteyd3gtEclVvaHT7Wgx9ruF4s0/8yaGIAoWRYpGUTfbJDJq/QGNL+8vMACZA4URjcqXb9WxhW2oTveJlVecodeC75N1MSdiu/b7g9RS7ocdRkM7ggQeds+nJ8pTKMITopECERsNBS+/nspOT+DYDIJXN5Oj+Mog0M/T0vZksGatvTHKg4uNSe6YYpwAodbduzcoxYkgI2Z/6AV6N7ic//GK4KTMQsdvxqibRiSPKW/8zofPAduaeimfShn972keHALyfF1wGv+OtfEcmowuUUOjm5tXmJTYFVANvDPF9yFo6gFu5cAucpGllpI48Pf5JxezbL+lj2od/FUd8PGsOVuKztXhRTkz6QWip9BTxQeaqYNsjO89RbwTRBC2oL6+HpcUSG4uMddm4zicCuazFeBrv+CF/bq/bK1JphjKzr4mZAyKPkCosU4o+mXmGXUkcFFR0bWsUFdGdT9ukmMWPba4hFt4rnT5JNI6B8G1w0+cwxBg6PKflnJAngeSuvv7LC3cq38wQ1Oh0c8XjrF8a+QDKio3f+Gt/E3RoGDVaqD7vhkl6QkVpQtFsUZOIuDjekDE/nS86u/aVCMUs4VOUX+YyE3pBKOItRcF8CTojsab7k5gUdvkPDjrv5p6Pe3AcDkXY1Uno9OZB8ZuqwPEss378NvNwJemq/4txkR4wBu9j50m73wOIkkpurBQa3Gz07MPv6Zu99MOBHIWa/28L6WHuFeR8RjvOco7aeCuB37Q5Vdjo7pMUpEUgpZIWex49O7pkIJTI0I1qouzO6MzP9jDBsEq4AtifHWGb9LN8sGcA6UsbbAoYRIfhX4LHTH1aW5lSkGEIc+KOeoOtdW97xzgmNZTd4OYUDMKryOuWdeadPdgSmkH+hh9VDyMHhnNrHw4T6L7m2W+4aVQLj1OF79bz8CQQnQppfV1qIvXbhv/S5HvkDs7REeyVVQwuC5a3aWVEkwbaUIoegq1khLLCzr0xvRtiWXJCUnIu6HEqRLeOGSSDiR4UK3kZzjnvUmfzAgnMSmzNW7MMn5FSsoohKk7TAMIvTI6Qe51SOTWBUjozhksThIPdpL2iPhYGzUu+KvXgfn5JMRKUdtEwhfhaeULkU6gqshfwM6YVdWC0eMis9bm3pfyE0/q9fbf4W4vGdngWcaoQGhkNIw/ZnNPnjhCsf7eJs8YjqrhKPhPmDrHDmlvyKfHd4H9ul+naQZgDw+tnBMW6ao0lgOo9vaSJOow30hFlDS4I4ZlMWFO5XR3gKv2p94BfqCs3Yypmr7+HPiiKCITLkXwDoXIRV90Ncyfz24xTkwAjr/MSaSk+7haOyvn2/g/fgMjFbkA0sfhn4XvaGTIgl6kMqp4ETBtjKobDH/wKRRwAnd6bUBH6pMIuLzmGiCS2HlHtaPbrAyrapuYLnCtbZUTl7bMVyHHASSdxDYzbtUJdGrq1I72GZ3gkLDzMKfo78vEtN5jLgNmpCgNUEnJaOBd2zWiGXcSLwsNApsnv3fVemEqYhPuibah6xOc3iaISBi30GesqWGDURoVrIWVhh823QtMCS2fXAO3WS5jesmHS1bMWhJcSX8CT1p8TPYaC+VdiCd62d82ikc9oeDwj/sX3TSlvTG38Eda1zo0Nj8/3k5AHArHxfJNpWM+O5NFMOTWAqcHb7vgrq4EauQ/g8p9z7+2eBk/7OdL9sTnnYXwKNSB5IsBDUhBNduHtsE8AJq07m21iy8gx+93JOaBd8jrAOpUMlqrL7syS70l3tk1oUmtPs8qE3v6/IE9yV6RwnjAD46s62bx4KAK9VWVU16UVSPjEfepdbm1yz0hY2L8NFjSfBu39ojUx0br9JesTf/f5gl2KiaG9kIoalYAa4x3npo2Jjt6NG7Bq09W7DI9KYZaeMDkCuVhwbRJxjRhYbMgvJ7cUKS6aIaE/kHXfUAxUUA7Vifp2DjQ37QwfaWgIbrjYkMuj3/jIIVvXF1e9tjICu0LWxql/xN+0E81PoeXL8ChBZmvCTGZNbrzGCbBKsnbaLzJLiivWdp1t/fdQ/6e/+bHKK3Ejs76WRMZj5StbdTHycfEn75zkaPlgKAv7tsa0xTlxGVCBJ149/94uXqDFS6S/avPWIOtH0XGdPHbhJil4iQiRwE2Qk2u+knmwQ/meh31eDIaY3dubemux2fbig8PiW+G9zi0N2QTuwMB4xdl20QMtM/BFKGgVsNjSbOSYZHv2Y/r6QCF9zPlE95ap5j++dLBgqQAaOnkc8V7TjfrkOTSGbvUh03MaAZTrJpxOZpbIPR2JSTlQxCLCnV5Dl47sWyuljJl3ByNEDGQs2W54uWT4Tld0VMqbDNxdYAxV9FdAA4yG06VSMlXGrZBFGfMhw8Iffk/YcdxvAR62ISpaWOYaAgH4qeDU+0+oBojuPwoJBFoAw2dQSEc+M09ZykBXVnsgYFxrboD9zxurEkOcCZ+yZ3zkoHvy8VjK6O4yDg4c/NirRRv/KXk12Bixu46VacAoSYqlxZa3WA7PqwJsSi/wK1p72HVJTdTuumxCrpTIqC5Q//tfuLoJJzEOlmbT/ldsUrshZJ1/jqt8cgMDjJw00VqGoLVOqXHaBZDkZF5DDmksr3jOD5aSVCiFKM8OjwVzLbEM2AS9YeBpNlSOvc2fUA3hbODGa2woZ+4TTYm5hA05E6esRdFc3MRXQHSGw3DqU2rjr1kiSUDsqSRN9rnlF/GH5slcgberJm1RN5U5oJeC06u3H9m+GjOXi0dr2rWs9LnUvgUAmyRYNOpup7Vv6WDK1MlVnF+M9U2opGR0lXMUcThdrNfmEym7DF8s5aN75ZPw90DjMl2Rfiv29mrfx5SI8twjzPBg1qXwJJWPrDCISGstexQnN5OaTrUUZtRMwjtG0pBPp8v8TAELPNNG13QWAP/6U/lEVjt1FZPWgmLhjp35zBImHbrdQlX1d5p6tWV/sTN9up4GQJTp9wcxeD9TbZjYvYkyQY3l8utTGm1lXeBr/ULdYci6md5pBO1rYcqLjowAKNvN2VX7LNzhKRbH+lawnUeKzZ9nwsXq6ocPgMXMW7ZTV6UyR0IP0y0ECnc2LJ4tmQJrBvlG7dj9i/TVUFmVc+35KGNeET1QHqI8f+By9kzFgIU5Wc9KY26x4I78QJ1vcKvhJhNBoad6zajsYVrnhaWB39Bk8EeBmUWWK1zukfyDomoU6MRDIDn0ycQNzZxDWuGZMX7boKmmr0YNvqvnpUGCqQ1PvxrlZFsPcCJ24xzkT2CmbOsSxDETAIxVUV2tlc3BMi9ZdJ70xcrSkhdVLTS/67FaANav81Kf1EOfXlz8x5FZgC7g3BW6jKF82R6GlayuTPUrXFwruwrhKZwnuZ/TB10TFWQ60LYdh1CCVx7V+unIZ0M4m9oDLQXcFaePCKYEhcw0/q6hcQjhmenc9j/P0QA/3wfCpoycW20xqocba9daOsFC/D6fKT/xDcH2Pk0wOVc7cCzUuu2Pg5vr9/YZWs+muVRalCXQGHCvsIuzTJbNcrNCbtE2oqA6tElIFOV5gGDZyFKCr68KMMV9aV/tQqvZjsWV8qoyISwkXcBw6/A8Tegx4/eIqhc2SaDlJbVZV9W0Sy/4dFfuUSqAi0c8JG4bR5D+Ci00kZON5w4vFgSMXTGWr++MWzWeX3CMufxC23ezJ8UEV58hqi06FUxjhEKghIOaFBcl05YcKZ58egYLSsHrwp4zmds8tEuro5YNPyZVq8auEIAbUfI7oWQlgyc+V7pnRXxGcTgj1L/oxZzzTTSmWjRwjW0HV3agy5Vp7JdglZOONdiYJgO0R77tFTAuBUTQElo96TkgeXB9psES8pyGfKaiUD/A7I1sCXXuSPOX+2+bPVu+crr7njV8SJaqO5lGeGuHJVkz4DWpKs+o2Eo2UmEOkyF9PYv/mepl2FSeNarToFRdk//c9w7hhOaUOyX6SGR9rWmalopJ4Z5vZ9uFp/RSBX5JSsfeX3KtP/rhRirop5fOFFMKruQPajPZOjdnmtg7LPNFE9negQHb7TqQggYWdBHE9qAokQanLiEfNufJg4xQZQJYUEoHtnpm+EIBn/hhREybHt2L4WVdKF3H9MgiAVATayHsuZ8Has4XyvideSznwkGFhCLvFgIRGHRtddXEeMg3oH1rfhjHhLDIh1Oxzb0yu6w84XOaShmuDsVP4kMZTB0Hcap2+bSdjMEHvNkAPapahSROYVYx+ZeSVzne4dxk6oRKOwdlc56VLSqDF6I79OtOazvIVHS32fJBkOJKNPy48fVQJZWbIBWim8dF3G6QsTymU+9lWB0B5EIXXr/1Mxuo4sQPyb//UdQTAffW8rx6WfKMJ91xbkA1Zp88OV5dirRdzzouTO2essxdkkenqQYE3GKHZJ79Z9l1593HGs22Wy2pa9VewkragnfCJtG+9c1Tu1pAaXvTT6IwiKMGEfMzHZ552/8CtDsmAIalQ5gF17VqnG74NAPIHkojqj9Tpo2bZb2J/NwZ1FP+ywogz65yTmUn1nyfLpg8HVHoDU4daKssYG6nFHqBHh6YHZ5ax6/yGWwoffefl6Y7eVPeR0+zygHA30QwQ1utsT/PqhHzBEnu47Z0DcUVWMHJpa4bL/7JVndjPkXgAGsDb2RFSwdRCtn3/YSZdohRlS71B71rdmlWp6cqvB2+DDfLX+MHY2qdT/X9uyXhSJ/D94TQCBpFztlpbHkoqhSeRKtqPZZiqH+YBIiKKvxEN8fRiRXMbshq7S9KiyUPG98wXOcrK5JVs/GJ5gPTEClMq7kjb/NTRtOlxf8t2IFe2agqLbGgW8oED13fpZFF1En0Nx4Yf3mUoUOrg0l3JQMV+dpwbGOqQjyDmOB2TVaRK7bp2nAP1Rrnx4+3udwPZNRhBZGc58tWW48Uz3U+SY9xiRDidUjjuGZo5+l4yO3NL0OQd85lzUU/j9nxo2Y35PGBBoBLmx+itaRupKQGw6K8a/Kq63cWbSnBFTRS0dSRnixd/kRLxmw3tI+BUId+OZndOG47QtaXNu3LLcHhMkDtoWaMrsFVaEO6SEZyIMDo3gq+NIzZvdj7nJYuNINQIhY6n5S9DWw7Llj7sAZN/ScaHVKdkmO/ur5F0QhD6/aur59LzUDDbngHscYtOKZYOv3qL9/dlKxX5n1EKnKayI1DmH2jty+76j0fSBjXgxj4LpBoVXzyamC2ty296idFh5vyAKWBM9oowaO6MhNw87c2Y4JxETFYj45kK8u32hoqZ7YXcwlYSVuA9t4rQ5+oJ/dfYFsyVd8XzNDpoHNWZueG8AKgmsLm3iUcJp+z4Lxbr8flnUnGmPBO4/G3z4RsszYkuRqJEw76BLG3nkBiN7J7CdH/tKCkvoY+a3uGDHYYEduWFxY7K5zPdwc7OTdIeE91OVj1wR9gIeaK7K5hEMs6j/JVa17NVdUY/iabBwB6HYZvquDS1I7fyJlUS49yI6w2/kF1Iu7928AfSe31LllnEdN58JmoSQR25JR9DV6BgYxLjIAeTM2nJigL7nXYIllBM+uNB+WWZ16FCcMihoOgMJJAoYZlGiIhDmopz1i1oLZb5wcUbbsve0E0kctznMrBFYAN3smrCoWn1kG5TobDjXzPeSa3Y0viq7ot5oziW9dwWXkmy8qreHHnJlXtKYbxdlFzVcPP0SBdKo3VnhyBH13jejfilFv0e+gq30Noa7GtdLGpyrXoTfIuY3F9cdXHlu11usMmHuQ3l2/110ueFdzTodKMztZaTTx/OPrmxvuym2fYcx9WHMQMul13TnJ525JJMHqZFlvCuXr5zh9N3ltn04/zPru0dmfhS10urENqaCAK56WO6dK233YF1AqnJ6N5K/UDtMSC0va8TZseroGVmcngIv8nHt5FvfmE9Uss5vcFEMMgHKHVgQh9XerFpDP2pLKntZpY+5tgN18nvKk01xUL6Ekqquhm/a5rK/aEE+xWNcaQbXQQAqDkVHVIOXmBUQpU05rV1fpf00FO/bd8q1+O6q9pwXL1X6UPCP0hZWH0g714K2oU22is6FO/gfp3pp58a3iNJx4RIL67IgcW3FUgwftH7tkruuli6cNNdp5Fx3vgmb6o8cw4xvIxV9//4sh1ndSUxI/DXqn2W9wkx1zvqYocbWJux56jDYo9VY4r8PI/yRkX5RgoNZihkI1JpYaIXm6z49C6hKa4TwasVj5SBPF0TWi8AY7Jp0VlvrHILV2X8V+tmcfEul5HSHDMzssrAACRKS/LVbetjEEUoYckzCIPCPKsmFUXEmEzURkWFW1I+4y7faYmh3VQOZN/YxgbJ2HNPkhkCmRe9a1bT2dAxNJh1YVkOFklwa0JLPi4Ly9fzZ8SIuI50tPX4bcASzjEkmh0VAD7OXdv70r08twvvFSMb0lP6xrWQ3Q1V0Yxu/D2jBI93xegc+R7IgL+5H/zbceXE3WayNj6O2y3YPOgzRJQOz+QL2xd7z1jDkvqiKEQHTSaWoc1FARb9MfC0/1Hiu4fyN9QegoiJXVoGoHAJAeV5wn8Tyy/Y5nIrhsGrwHxJIA8rRHSf3GX+JbuTxv9YzN4dyhoWTHJldz5s6/6VpEtzKe3zU5OdSJmtTaDOgWV/oH7+FZd8/bAa+YuDEG/5bP1KfyeDTUncJgVQd3NgdTFjq7BD81kfDLa8ZLVqgJxmxSN8b/ScoMkX+TsALPy7nGqx8bMbfGF6Xd/3W02WE2snZG6pjbogNAeDo7T03F7LXqLSLbaw2/NaVh1k1xdtNcQcQQ3a2rN+zd7eepLbm14pmh9Jf8RNBIuWxMxzwncaFcv9sFJFHO7pXxseU9DtmKaEw9q+4bJHPeaeDYkLqAUtYAc2WjuESTESB1zNfo3MB6wG9ikALqC6Yu7I96JrGYTd2Lelkmd5NRAuXc7CUalje952AAsEOj4ptHjaR9ztn+0FjrHC3HSRfE5Aal7cBLKpuQ9B9yFwtpubbKY+Pog+4EI13g4jw5ZIL0jUrY4yFr2S9sojjzb6KBCGEcF0Er9MDPXZe7Jp1zzmeeqOOOjaotawb5KALRPnHfoeCgJI70NPLg0fiexJwkWl0Yc+uI1lgy627pJzS1Sm1nh8wvxV9j4Eh3Gx6vCTIum/Q7Gc6jjSJn0Gjnx6xH8rRKS0k1tVU4DjRShGjbJC41MfHmc2wZemupBpOk+iJ1afHajn3hpmFviQdQYA2nxHYuakAV/dyKQwwmoQ/s8f33WA8pMMcruySGqvps/q6Mt1+YOo3oArGBR/2gYsFzLj/IaIzkCp2s7DwwytvLw1Hyw8HvwJuQgOjlsBYsz2t5eeULoWfzI0iuqq4MPN6R+6kNmVH/8Okzgf1mPfS9HtxXqbLR64AuV7jI2BYhxKC31fQNvx83iKG//9TNU33++SMnDctQHR/PlL76QNZQpzCzUoLJ3a7KYIyVBe2OaiPfGAkKnPJchKwBPAV+QoZ3WSPY35BAtGhHxtuwdS8nG/ivMqD2naDxYdflpu+MhqI3zCngTV6GNznoYxj9qy1wIWKlVzJ3MNvclPAOzSxjJgfbMbcxdgzMBt2jYLPR4wbZvb9op/WrfK5CeyYwUx1lzZHhyj1S4PWXPvItaJNH8ZoMKOsNCGr7uyVRrxPtfj2H9vP7MrNTQ7KJUPNVFatAcBUIPUfVhjgibX+KZZ9UjruzM7MjvvV4EfNvxBQxFk/lC5xU1RFsXmRjSroxBAGockO9oFE/IjqHqqti2GGmI3qYvWMrpJWfVolOWBqrQ6Q8tYrHDMYwNv5gyiidBJJc03DZ0Rs88t5Gtrz0w9U4V9U6T8i/39RSBXF33d+GHNsA1+SHX/WJR9uFaD/EQhScP0/TijTFN8lfzz/6qrwx+K1qt2ldui2NPM46V+4vSt1uWPigSVfKF3oasIeqUwMPksiy42n9+xxtlcwpzfqnpJrmXDxZQQ8ESrrhfeukW75WTqX//sRNolBSB2Vp5rn0Bi7f774KcHnBUSuxDnm4H+N1YJvCOtlH+/mNX3bxS63mSknpqFJVV0wzalc/ZlErfj03HIQr12CsW7wCbGZaBRzIiHK8IeXCrhOlm4V7CwYytnv2Jsz5sIAckEJBRzZfFRSOj2PFh07zXxfyzTsjMzeph1L3Yfkebpx+ub5nLTVILaZXvbe+s+qnalzVpbUwBKztyQV/Ls7OOrd0T4pC0zih8oY0Ohy96oncFD33Sw49Co7eeKGfx+PIJlP9C7hjlCsjx9f4Cv7aVvyKCUfj58EbQYPivub7c60E54B8060KKDvozAAKg8yK/IGOKFln/kN0BxqbNlVQFoiMy5xURHB4uU5xbjWMt1Jzrjp6yZHpSHtKRAGoCSbvDjyad7LwxsDeHV31dUn7qd+K/M8SEcp9PCPTxA0TpuJfndSOVF/drf380sYUSBxakS813BRM+SdfFrH1d+FINN/uljwGkXMNrLZG1SIEmUeM07EFkr43Q7wZF9GHXbi8ltczY8+WMfbAR9Q5z+9O0PgqD9tbUnTdg/ve6O9CIEMuTvkrG6vQzuTvRRR6ZgFKwlDHAWTOXbrlbgqPbh/tQaJy5lgqeSyK8cqPTi97sEWyXW0lkNt7YImmDUwNqy+AFHF/b/40uUJKgftVrApsSuaJjUKsP+xY0dmJnAPxIwMteefB3o2ZwHuM+5HUQP94uTg1OGjWmlOIWXk3S/0onIQgzu+gpw0ac7pxkErkDv4cZCJGXtCexFpQnQxUfqVDMlVZWQ32v2JeM1SlqNJ6X/ks/xV2MSwg6aYPYJYfjD1SGEf389kRdP+SJc1+bpKrbWJRbvZSENHwjMo8TB2IqizeQlScVWV0KsrypKmb6RuwFFokkLmkSxiHemEUlaPF5GYbzHmwsoA/SL4WRweImKMpGrdgbBKmv1oQYN8pd2TpemGb2vumyWbiRaGE94nC8KxZbIsyWN6jPWb++uX3lb7evsiMRWszDp6KX+F9N5lpPttYs6f1N0ijzllhSkYOHcXuxhfO7BjkKMCxCo6kMVPkZ6k8FbZnh6OcS5qFQWZETZlFrqFMZCvYx4x0zfz3BArMYMMrX+vGOvSplNjNQ0EHszSu1a0192QbDAQK+ISxKdZ0IX6HmlddG3DM/yeU79LkwxeFOBP8WlMTiTSOxs4BqpYitHpAqXKHUZ5CSnqdaJPwuhl4eY1q+PGpfroePOeaxTpfWdg9PRX4Kyf8HBhrGMhudqH8Oyhz4gpjE4udfd8nCY8wWGeiXltkcgA6wyn+7VYujF9yxvzO0TP2ZvhcazH5yPW6sYrC4NwtSBb7YFoz87C7MZSK4XGsilmgomQrYPcThqngUNviHYrbjR06P7OPIp3kmBx5BSR91iF3kY8b9SGV/NNtIiqhJA9jeG/SXBIRT+A4DckrQzSlivmXF5bOZfJZRlB2v7eUA98mpeTJ4qF4n9zRPIuhEY57gTLYnut0qHbL4KgcdzBYyhpQDXD3IDpg/itIy/0O+WVyaQSRfV7apWrH1+6dIWDQD+bEuqhA32oVf6cQbQi792zJiOeLx+fEyGNtLZFWHVSNhx21Vwet8fQoodEYAa4qq84UJLREsyf+FSRQfz9I9beICFmWSzexeJ2urPOTF18UcQNzhFzFQWUJIqzjbcMWMyjN+imwpRncKnT13ZZSr1lHg82z1zEUz+4Fqut84i9jgzzEbJ7OfTPtkRP+SSXoPnX2xe5Vy3n7Wtx7XVsQEBDHzdgeABJdt9uEPPYsiom+QHO6QyO8LYjSt/rLSEFu+bqxQs2Cv+xNXyRUfC7x18j5LZmcwnpaBn4bbPJKyS3509dcDwTOQ0tFUEZKT9gmEDwH0GrHAJqRgMzfdN0ePApL5FHVFDRBTJFj/RO3T+Oydk7hSHsnX0suO843cK1Na7bYyG18HRMTxib6dq3Ips1lFKSaisOPUSa00l8RhENHIJucX2J54d01Xln6IPZu3O6M5mX/WxGJ2FhkyzCwSlu6Idek1JQ9alvPd1zkWjpHTOl/3WL+OV3aXu8GjW6fAtWpa23yRBsXQPDKT39u1ywFGB8dEIn2LkRAIYMqtPy0u1JjVmkMvgCtTVD9n4dFqfeksbrmG1jE+RJDgNiH57I/uEZPWJeIMPqklnlviCro7icZx+aHXaPDMB9e1Qmz6Kp8C8IZWTSev29LBAr2m14ioJxVfq5YB3QG2a3CfkPLfz5rFyVPdEkbZ+wdlFr7Xjy6jmBwLWCIgiWOrt+i1Jl6vRJof+FIGIddDvUc4uI61lWplZXNXFHqDmSXpRbHLJljee8bRrlhQt+MnO+ONWs3dnU6p2nIkaJWvd7LuQnjdu7wHEMjUkDzTz/aTzoknywZNsSJwrOcFGfHQ0t2fywPmsJswI2raUZvh0b1r5DTJmtleCFKn2k5ArjsmiYPbRzYEbRdZ7klNyyEEfI4/rTD8uuVnRVQ6LP/xOawkAEoLQGlOVg8+nv5u5nnFEurrK48HGZqPjKb7C6+iPIZNn4kAgC6Ewl8CxhmpYuQOqdt0hMCSsq81O0CBK19pGaopzeTwI4SXW2U8IxlWleHwZPnbdYDNQ9DeEKwM4I5MfGiNy2Obq3YtLLGCHWiIy6NT3tMy4/o66vLKKEdC3Gnlpr0qVwkw4i9TqadViaHBYGQxAkWc+t4qqjxp2RK3C5RDbaPvlhntAXMaCFwgVZxe0MZe0u2OYchNFy/X+PodpXTLWReZKGSRCh5ig/FzrKmDe0TG8HryC0/WSuxEFD//GicwufrWp5n3JTeSOBYRMiYvEGi8xgy4O9Nn4ze+bFR5B6rj7zhK7NyPtU/2DKlB9Jd6838CkhSBH0QKus2KWrZHlVCRRsaKRHGVhRHnMN+KiwowEEGV4hsyLJUmFpjiJBZZ2wxIA7JU5O+WsEVA/4gSguNv8sMxgGW7DHH0JMCYJomp94FjeaO4rRXkWZE2nmyaLE8MRCizUlWV0LEYh23qIO2LMnUQI+TCrrmSoypjEy3PzptBulkxuyi5VXQ7Ui4CnHIgjyZ+ZWSqWZpzfo5cIvXEe2nRLCrVzxPGbtr21+8+4wg9GsheTJ2dVvAUp5NBhXtufX2vpLkf6xiVaeQV1N+EePf17WZ2yLDlGGJWiQhPwaRmUPfeWTlWt26TO3VmM3EIxRhzIlwkvkC7fhSylFlo2/APsf5lHi4+H7kGfoZNpnxiCkh9s8xcshbfVCwb9zqPUl0xqinQ3NzoutftVPOqmPW9tNm8zcV08SYnnwdi3lkmRex2j/OIwO+qyCDZVCD2VqFW8nHG+QTzdcRozbiT+aTU5et09MzsnnVghG1nffsyEb7AdCRlyujO6PrbLWRl6Ec7gDvbKT4I8t8Sfm0DZAK+nQg9botISmjakom6wEKfvzSRI5c801wBrctrNWqrIkNIfVbCQOupakjI1iNy3d2AjWbtEuwwRbITsO8VBdAEdhRC4RE71CglnAF5V17oO6KjTw9bGKWGmIIGVSZbNnEsQKRSLHxf71cRI3O14gB22Mwkf1mLWUN++1pDKruBDWv42QBrOetNTqzP+9Gd9ICxzyxTrSohTcMgkkZIjeS0MYPtEgXq3IdFPuzRAL1IUtpXSioIdXWf2uucVoDK2od8bQh5FIQTcjwFkAtA1VHMqawojlkmHREbzYNeOSVUvsosffinTb/VfIopTqVjYAYKRqGIee7r834ZBPd566QLpXWPFuUQrD+gQFYgL5ANwy41Ga0xqst8ooOWEr05pOgowN02Uzq8RDFWmXUEzPXLEoZJzOpLz8zja1gBYFDm5wj8SInfmm3sLudNtLctt62O2xgxhwS5cyGSRP2OM6wd8cODiyslLdVgEz7QU3jw1Yn1gJofwnwnzalEpRT6O7ZPT/U/XMLmCGZtYUgxmS84IIUpVSyHU5ZNdVBgy5I2O5fFxIxmsotxIvKqzVa9mXpNsX8e41eU20KjSgLaueCU+32/iTB141OLhBMgA7ybvlRRpeHps9FyC0dYH7/2ThBYCB8JSh0lq3HJR1ZfayHyFnWlTajmQxo2qXdQtIf+Xl7UKIAFlfDRLABqLBInq4lERMqz5nXSrZP20iUoAa3OsGW4VWMTpD6B+xxprrlJrZNZ6V7OZEcs+sQngMttNB19Pt44+mslfc/0oCMZH+Gq2QBHIRBRfsJZMWz8qyBTBJzvlmGbivDsODzgHWGekHoFu/tZqPdCThzepKMW1fKXYD+yDqU7c5jxcFc4i6WhrZZxzsHD8bj6Fgl1CC2VuNcrdMxyrAWAPnXa+i/yZJKEkGT/bkzZttdzT91DQIoS4r+JPHsIO0BCqM85hu8THyJ28SRJwwH22dpgubSjMhzeQx9xgS0lnCwlB31TkpDdKfJGjLhdnHuEhyheZ6ya2w3HdEmC86/5GhfP69vWSY8T1JCMm63uGmtzc9tZgzT9fyUWTrQ8+eSf1ibri2vMIk0VI/MYieuCCPRFon4PgnYtIn6xMlGGGo+/Az1K1HNeJMRUp4wIdV49+ojUwtMQHStOf18SS5URYlPXwuCkoUZjJdyPdcYiU6ppqMDGYrJj3vQmKUarZoF4jrVlZlYJ+U0R58xJnmnWE9bccILJ/omCoPPSwGlyhdiDb/qlqgu59jF3q8noJynP9UJu3oxtR+V1iiLM10jh0EFGUfCzxoWwIAROhBpbCuYDxwv4GfHtsjavNaeE4hyq0iI6JF0gFXFZycNx8G7+hAQQlYfZmoi2IYRvTc72Q0ga0YFrvvzbOmKQRudbsWcyyYCWAnaW6QJESDFQSzZavmB6/5xvJJNpe07GErsQk2gYbmvGF0qRwKFWnYA9WmVZeA5XLlD2+6Tx0Eks6Pi8erFUSuZmU/JivtwoKsD59XoqQoRphlvw4Ozii3cab8Fi6jmid6qOrD+mHFmmXnifU9pgmPt5bzKGlBAsAzqaU+ndITYXpT/DbKYmY+6ns+AiG73BaC9ZRic7SSJBzQo05isjPFflzoGZRYXD319kd3XoohbjE+O4uKOVnAZkapUvhwq3Pk59dbhZv1zLUW+T39/ccBKNqPFihOgxmkmsO+DcPgatc4aeMBOfNL27mTvOLNAKEdUzORHlmiPnuKo7mt68tT4TfrOb9x+gCbc0BWv7XbH2Wgw/UVNSTeHc+x7q0Rfp5ByF4gnsFzYs24RMge3rSTv/tNA9n2UDT3nJBJnjE1+hNpOmws8unNcGF1zXIa/WgxU6i2YG8hBBfp6UH38fdUOiHkZJO5MIgsv9wwwTWluvSnd9M+SC9QZSWG64lXDEwd8hjc5To6htyNkpG6O9FIiy5Dvt1rVKsDobQeFuRkvKxXZsLh0kI3U7T19sNt7BpYJii7/psn3w81B9fqr0/jRbPq6Zwb+VTLI49Xn8oPwrp4ZNnfu3U2eO7YcgjU4spLBGF4prZED9gMSvzUXBH/29ahU7FMEGddz0PocwFzKfLGaXLIPpyXuBGMNR2WNIxSUOZ2sIoqC+b7uKJIyd0jps1BqR74FuGSJCTfWsD5pXkfDnlQ4lzGlLzZrssY+5apqPq1Fk722siAsRq/G+6hmCy1GyQlNXahaidp7xpNABhDDhXrrhPEjHmQzUiH/LdcHu4GGrenlLJeOT6UDm1skuf8bm8X5dCk8W2tOP2p51iQdo4eKIMkC6pzDJb96gAZL+zSugxy9cG5JS3li8EmruLLygkaJCk8Xgv541whSS9UOrp/u8NCKl6tbLZF/1NoxS1tFHH8I3mGwq/ssu+2qQojGYq9ZEURfl4EnCa6usEBHDRMBpkdKcEcd7kM9dKmdEkghACQyJIWbvSC9DP+Z9zMFvwzDKj2xmykGNa0WaveMEIiPN/gjKQBmJqxIgW1uSjSzGk7KKgMy5UXFLz3ZrcLGQ+5fkcUol6E8oaDIwz29vUKWSOrKWBQ64aJD/1i+Bw2IWud0WW8jFx2ZbuQQni2Ha7vivceRN8eO3P1AUR8Ydi4/+4Rd888zuEGIENUSGHqhDFJHsbm3UdeQrJjAXH1KReOpWaQV3MY1DNBc9Krv189V9zPbkHcUDB+EeH4H6E87/PK0O8LYdcL9f4611eoPgzVXRgZ7mPV7oJxvV2Of+wE+nt2PS26z5z02MyIMEeqL0KcjQ0LxxXclRxVG3pKdkNbwgf2lbvfHtOt8e9uj6djjwLv+7pdfIKTEzfAq7D2Umhf1dpoPpsKXHH2RRcv2Ae/2+E35p2x3UjRjazHF6w7BtX3ON4zEyAh2YJSq6zGcKjl+sY6+bcfUZgTN8MBi/r34mXPz+HnLOoi7GjLBlUpMDHUKN+0DOFsaXstL5nsE7n3vcyit2QbmeWoF1hjc7ADEOcv6qqMiR72WTa1PNaoWc4MEecOpE7Pd2x3A9jjBfpxO3fY4VWCDTP9QUV18sJ5ZDaQRmc7N2bdSOZZyKIqa/oAURuuzhCw/ejxX0X0v5GxZAmBqF0+epTrelKbrjuXTXyEMIWoLd7XRpePazPFOsMrmCQytCS2zSm5gP/1N4u0iC3lJNH2uGONz8WiRvIzAc0wHgecE55ZFZysVD8WsD4acxw94tELVh3Fohr3uJM1WjOaCoFklWA49b6t9gaCJnO2PPHhMwTv2QOxppMkJ+08VnBsT3fqEgzSOLckmmJQamjeKOB3dHb1A7RCn73VldKZ5rT1XbgNDEfQyipooyjZ6/sasRNnTxuljWlmSYI7VAA5JwkzhHMeE8NcNW3884DgaW335HONhJQA0IHgdM+i9y7fXpGbKMFlBU6hycoEQES/NyBe0bk91YGm0Aqm/k6jdlixWYMpkypFkzbenPhtmXI6mg/Y9teHUrret3Vd8HKGaqUz6ATCffJ5CqRkWBKoMv1JHnIXS+M1hpR60+YOqApQbCZ9liuguKGBH0lkHge/rNpG3mW+WzdqAA8p66/jEYaL86Jc/BH3Lri8CuULicgYunF1FVOudyZGWGYLSi8NIWXmLtLPOExHQWNJBud9V90X55PVPwGW6zrU+6TesjMU/LVGs8AZx15LDP9A3YynRrAzyXiEAYUCfIzL7CJ6mMWfN5XZw2HrD74Le3YDf7wTACdnfu6cNPM98ZQv8LZ6PfaEX5TxWtdQW7+g7+YCv+4Z0BBxtRny5VqIuVcYSyYx9AMsO5kSE5LNfAuCBUpEuHL5RD3oO9u1hNe+ZHsNaa7XTfVRq1qy6frrHQK9kXFWx3mqsWx2MAlMO0NFzadJDI48hqvPhgBAy3JawwiBzZp84jlm2REJOycScNnUJ4sSzzoCS12N9/O51t+l+FO8gFmW3mio7EMA9RTSRBB8SFwV5L1HHoVvSGrwkzBKQtaAli/ZK+QqGGHBX+v7xmFTFd0uoJThtke9T/J5NK2D2qeVy+k3YHQKCXicqIPnJcRp3W7273qE4QEfuQGDKPFKg/0koRjijOiO11Xv/ZGNZ3wBOaWUv+WffYmQRwhOs/1GyBOhfoWeI0hFmiD68O73DJmy4Mgo158pt1mmoD3knUdi1gX/ez7FzUOrF3zGhcR/Czo2Rms6kXDMFAIOIUBGON6GCno+exNQRJzFuVcZJK2HVu/u7fNcQlcEJyRzGtX+wu8m85fWjii3mVqkZhd1WSeUh9RvG6pBbiV2Svu7C+chiG6dRf+qL8AfZ4KNT1cN//0GJ/x435cxh1LF9vdUCKB7oweJiY1L3CL7F+UxsfAMwRH47rZWwjoVHkpxmTPZWNa4epUjrgODCsPnGFriTwoWWNBoFo0cTY1Hn5iWircAFuFo/m+HAQxHJc+bv23YYLOPKlgfDznEwsnYrmY7dhHxlqWGLicLn/DgD5goEpK6PVsu/o1jOxN6VIGqO9jzTIFtq/aTMnI40kJrsVlyDvD9z7O8+8GoOiCDq1HbrPa1KnUSXcsgbR5ZDVeESoiw6xYxK3ObSxJzzhxJDTgfsWkHgU+Jni6OGTOCMjCWnAWyWj0M4fjccn0igTIMEDjZQDcNaH2weRXbmgb7jY558IkhB9rykvHBlkdsU6kjpjHrMy/nyiR9+iIpVYUQCh66E9FtUra+KTNFo7ttb7d5gw2EI/5B4vXUYhblw1NRVhfzPGJILBzG+mSHapLA8gp9eX7nUl1xVaYcTieTyy7u1GkwxUAfjT18L0XrvxPux6O/l5zBaDsYG4ChqaZ1cC/5sSGFcUSx394WZ2s9LODuTc9uYpWPP5HiPGiBHZlVwU0RV/UDwNsrdOovZrA7ChuzXSM9rgXyW41ZfFk8RwShBjeHE6hJqNpWrMjrr3nxi+FyiYBxPTMXcCT23mLJGYT18I1CAR6bbgKljU8JeJivvih9/CNvbanpyn6zvNqY423AVDyvVXJRMW/JFvslTV4JIU6bLqzZHqVfp/Jn4SBgyA1bmugUwq6eqeM+WI29nI9ExipwhDsccKU+CuVUS1TkJRLRM1sKlVwiisZh1xqtbePfAQMYcDoxp36rj5BbhxCW519UXQNUcTOV+QmmmA0GRY16E8Zsbg9KqXxf1dAZ8cQvvfqdyQ5gjj8SfbJg24X0/TD2B+ZRFkIkxmN9jhIJz29Bn9bqm3Oej2QLTup/6qHkUvqtR8OFDu/u3O5PszXjDbCtb5KGUIP6jwKQ+5ul+8YCFTrMMqI+hQe9wFTKk+w/uxudaJs08LvDETBUsLYeKrcOwruhzGcn2mSkvPoMB+jXG8W0OBribEJ6Lxq8UISo4raJUyQ2hPtb3U0cJSv5LaK2r3c4AYCQu9G7nma+H5pfVKnWieTVbg4tqPyrBl9+L6JEknyGgHHmEJnjrNgTSB6eh3f6dg2w/KkL7qucDARc0oc0nDRl/qVukac2/F7Pcm7qwNXcEJpkUEONSzm0zARJ9CiTFbNsIqGmXHfYUa681gZHUmvke0pHQqgiK67kFV4Yq8zbJgl1qQHPn42IxBHB+osWm0hzF2LSsAgS8+rOsJ0NTvXNMwuGaySVZjHIm+l/iC1bBs2yMZVrxlxe8fpa0rRPBrcRWTOdM1+oA/FNZ1wH2XRb98JGYxcYlTGenJsA7zI3NOlTs21ABQeYJV7JBG0+vnfn0WhH4P3nNzyYCeOIcMNyie9Q5fidj6GCB+oNKDhbRQepjDo9iCRnC+iPOyWZGOTCGUqdL8lbPlB4fQnyQux4wz8UACzKST5NauYSrinuZ2eHO+NijwL0LrAXG/dpKKaf/+iYWLigP/7HpfgVa3zcPJmtPRXKlLxVRRRx6MHNjpEhydV+rA23bcbYFH4Mwb5Jl5wclIY3pz3OwqcsiNWPv5FXiziRHYrybHHfBAkiIKnSe3Wfcjzt092wCGukQFewsO0b4mF0ZyXPFWd2ENBQhrngKluUJhK31xQ5+jF6QsN2b4BbYE4RYgQ9XPJChXzV2WEVuYvKxFr9xzXFU08XtryThX9FcJKjhq6CHPGc1qrHCpVlQh/tKMpzvnopB4LDpBe0mEuipooNhDuYcxHIcR2ZSHweLG5d8TjYk4va0vlw7DAjgVcQhMtEqBRwaJbt5TQBqTMAkdrv1+TmVzIejrvb5ytZhgaPJQgbZSl4DugqavXSs6xkz8Q2XvNA39pXNmGF5mq7NFrFhJH7dyg5gN7OQHSpWfn0aNXVoSWnWTZngvWxWMhS68FQaxdhiz411ccOTCHgc5xAFGq00KM43hLuFuLlrrb8OfBZVqlc21jMowjQmZN0BT4+zLH1Rb+d5vX+duaR+HgeJ/5aNkRy8j6uvsWQOYaxMMv0uAe/2F80Kfdq9ZlC0SqDcrdmjDyN7iPHuTvQN0yiW4+2zamgtbzePqt4U+DK4n8VqqEsSgytirO98+2Ce26EJi89wItJL8Ca31O2Dwm4JF4FydKBs8XLn5Y22tEni7JmFouGKxxGyVqOQtQOTLQGehde0OlGJ39DZU8dzZzaMEx0+y/qZfuzZ8OJeefCLp/R/Yr7QJmcb0UQ6IUAyXX+L9pbjKnNHzB9885TyW6XkFrh+Q6WpDXmeA2BLblKNQ0u5vqVfV2PfnGQuCKHfrtjzGk4HzwbiZ5Ec5ZCwzw77LGchhsF1jVyM9qjbdeEtc2gc+4xHkAIEW1CcoKGjBZ4A/j8kpqHZjcAz/1UY3m1V3DVxFUkZSvCqUQivrcM1QPcaWIOXUQM1F/jSAAAjjHElYviEd8bI2Rm60ZgUsuWrld6rOOwC7lMvk9gzEVJffZqAMpSja5HSf6D9YaxtjrV2EOmfyCSjBaZJf45ISzWWTZKYu9Wx1y6IhzgfOi50KK186VMfbLY25IuBz3r6EpaZYB+wxSqKGBFsUX/MN70VkxJUtZVU1ZbZsqPh9MS75j9A0hHbO6DkxqYSgCvqq7CO/CaDfXdQgjMtGLtAiLWsWiCP9UsU5w75irlkXCx7n04KZR0CWudWKms1pf/XPJjf3K+KG0UqpRgVBdvwSm9rBVg+lGbomODCGd6wUrQKXbuhQBpqJE4Zzy/VjVqwp615WrgBve9UUWv9P1XvwCEgGlZCwk5nps7+sFKlrJZ/zMb0zdC4+Sb8H+3CVfFuh13qMmqY1sNNytIy3qmZvd4+j1V5bqTyZBxkLR2qC85OETV+4dmRli7J/i0otWF7N9t2nhWK29mINYqIDIzcB5D3nEGeJnuuaFF72SFLDzNusLD6BvqyZHc+vhRb5iof3lF3YN0V8V/e97Mm620GfOQvXceQz1sm3HVIknoAx40QC00d1P+Yy+nCTSqtAZD8PRv8ilKxpWN14Vd82Hk1OGa5punc9XqFbNsX49ZeTD1fwMmgYLdophBOKStdMmhrNyp5AB+Djq2MccbC303EUQXb/b4fWzi74KyRzflTiujFxzjb3oWOHhMWJZE1sgQA+Zy+/Xt5sfOsI7nCeZ1gAMYa8apTW5rV2l2sywALet8TvI0XwwTWzEP3f/+W5nY9jrHf4RYJwO1fITR4l6jOkcDNxU08apVRQa7f3PlHCpDQ3hWPdqaO1FEs7brl6yc9ewWpOlJsOAJYGFBKjFBx12xtOiUu8lti/Xrnb7/e9OXJIvMRo9upMsj0HApGmkJGYxARaJ6HuvtrvV2f4SOu3Iq5Rn0wzsNwh+zs17kjUXjsM9RpJYv9HuYUz0HFEy3wjmC5+PpPQEnnDpjzFS7lDnicLSgVP389ELt3NCQ5aO2DE5z/Tbi2nWy9YIHaBGDojr/IgWKLRZZ1YzflqgApHjGJYlgHGPkHS7/Kh4Oi8RsYtpjgB7zrE3SyXGrullTEg4yT9XsEdIuC/1oJSGp417s9gYGL2ogGYzBnNLYtBb1+yDo9vRqkn0EWrTVXI6wB9RmWQemiMLVRTHPBCIu0pnDqwtQ7CxtV/SudPM/8qgzH4qYdUG1vCeORZSwq40A1lnMXXgtyipczGTbU8lOC2SqAd1cTSICf1AyZRxHPyIo3EZr/IuwIyb0xxyyXCewZ1PvEphd7AyIm5XF8C7FW494HraDLwPzrnv/2s+HPxKibBg6BrmfRKMwtBGUw6PC5maQqoCG6PAE736yINJWbubWf2swPD5c4sd8YKg+Rn4YZ66c/TZmOVy/E4sQajxMc+5GZKl6/Y/bGkGmGd4DYbys3z9Jctl6sS1VYtJ1nkFSZNlXmd5qEuWxW/BzttMSbqHdcZhfm0vLS8dCWu7cqRwpK/2CV4DE+AbVrrTZZYakP6aWnWjrytbZNY+Q4MTkt/V+uF5m3B2O/QLUhWIWnuGLmHz4A7Pk0BWl5rfYjr+TwC2e+QODq8BQFOvPHXME77aYuTZwHThlKrounuOYEzk2Rp3FGMGo+7CAsLEp1k6AWpyeFWFJrpbTqmclVqMOW/Zq6Mq8M4VsOPDyAywaJMheCdWQmrIuUsn5Rvapc5w8iZ2tJj1gAfOxEifVmKpLBgpRoMsfcxLHWpdrxgc4qTy+kP6OFeqdX/YB7T30EYFQ0tAPoPWOty03clSlRcss6OvKYsuzGDLiWJciB3dUA7J76cnr6Zth61jQHSqWFkYxwKnUK8hL+F4v6bJk8815VuTT7MP8ayyS11n28AzFnPGWJdlNgkbIASnXy9Wx/y35EERpIFNcoioq0y9UueDSWeUaKyRhDBY+RtJyuBdT6MxFgisEc2mautjpLCYvtSMUio2TDaQXCY3iNwzLdOU+htvptGbieMd/ZblhPTnDEpsNkTnjJJckFOKobVKmXzY3NncgeZ081P4eCu/4Ul2gqWjJT0q5hVK4tQVypP/vGlgRF3TYU7QyzsUsZbUkrgb1hl6OiXI24RgfTeQzrTkf+rXguEo+BzpwhpRE89n0rGsUbn51AoZcNBd+bVBb9pRQSfO0QLppvFl2Cdiuv+kFEP5fg5IqeeNgPbEtLRaMRyx//REd76j/pFg=="/>
  <p:tag name="MEKKOXMLTAGS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C/EpjIeUWYM02mZ+IsEKNBQ2GY8CPIAa82JVzKLrisQ/9PaA0RBXl0MLAWUXMSZdyGgiz7hsn6Ea99uuAI6241iBihR7Rp0j+n+Z0XPRKIprVdwzz3oO5vM1tbAwgvZ2GIQg+n4js4GfRW2IhuYagbf8ldIcqPSjwO+SFpZ0omXdc/b2CMWiNP8eCBjNHPxgknhZOp6C1o1jkxfp7tk2OSl+FJ4tjQcy3xYVL5WIJsrnlp7XEXKYHx0Li5OnEV72EY+ADAGg0bQIPfsQOqViyXXyZSxD1usSb8gDAsMpYHLnwNIDPfwFurJucAEUsGNTukH9iGQ1TSYySdOo3s4kys0sdIHwngDG18U4hJv5eJUIxiqmX8mD7IcBkR+hciwwFIgw3boQ2EWts+FXmxrNsqb8uCcfoZpIB4ROAhVRqVWB73WifCh/EH8qNCwNe9SQ1OAX8ipLd+lijYhANE7vld6AeBfu+mBcqAhn745lJjAeLkdDwSAWMlvW/Mlx13MI4/AmPVpCPvOnBf4e910HYk9XNMjGBYcx4GXkxag8pNgbqDsOSh8n7GiKjg4C4axbdVJiBa4xQANWxUhUQpmMbI04U2QXKVoNwHQH1syXafozEZHsewbp6lOu6uBz46rQd4ksF2K8mPvQq9oSNGJDK/DA2jtsiv87ChtwgoyO5xr6x3WWM+8MsujM6DiQawjgsMuaEpUT9rlOzHko/hJQh2d8g7QEW5BLUb6WGuIId5qLcIrMYTaJzvnrJptKbhhW/CcR3hD7zQ8CdVg7Y4vVGePaPrCzz3i2pk97tmLXr4bCam2gAESh+tqLmiA/x0rE2qK3acpHV2ujSvEKdxh63b/tL1RR/Rxl+YdCsBctNrTpjbCskCstaOxv+a18jHNK8qkkG15R1s7EwE+0kinpabfyuiIrV0ZivEAwQpEnG3JxrUAgBAnjQ7XMM16H9PK+kJynOJ94bAJCb/NC4npG3wZufeU045AF31VkVwsjKYPICq/0r6xRysFeFarlRjXANthYSAqPwQV9U3UjIMeWtZZIS6SXPvPDhmLcqjNYv1RPcglILI78gip0HMVpM4xioLk3Xnvn0ZRR7Wvt8ZPAy3uaOXI3caXyWYHLc0Fk26Aks1wf+GZm6pueLRor6xmyYTMNo6mdfyOReJionNsFT9Vz1EO2a6DE4B4p9dIvFDYnCitPKlapIYSMLDu3b3GzLXqdJe94QrwklHUPSwevOBTOS+9ohFY5be9c0Sa9Wh7C27ciOT2OMnCSdAaM9rWts6rhJkWMHytVz/EjJA+rOlfV37jdV0shpziZTL24qrO18GOeLFvMLDbukKjXiBVK2iuuEBgQS/c1UY6oBnRm/jzssbLgZZTAaCZHRcBqQOH2Hrm4hCclCFDV7idAxFI2gy1V6gVu6MNwGWL2tbcKboInJY4Ds8lsxGhfzRzIcUN+2LB+hJRJRiYSAZuSzKG+NQmxWtXyoeWw+XOnPQeywkBFPofc54yzzneos52MHXecCJv+KUR8cs9Vm6EmmNonpZK6Q6mRBNR+vVYQ47IqBx9hY+5Voabf610rHr3oEKSdILLP4FMr6hpurpzzlZSHUg+lT23RLiC63ccpVbMm6U9r0iEqvUTm5iEyLjRUrw2PP0RhlHgAwLbf+tVOHZW9eNBbqjf+YZnIatO0mwRqENtAf7gdwB7ecytp05DlhC0HlWAbdA9f/jhAFB/Lg2d9tJsVp6ZWyGXwoz9UrOIWYlExvEUwmxNyOwV1bpMBlnX6R/4F2sXBDvdXhZevu9SCYri+Mxhbe53ZsZA+VHhWvJzQnIlR+2G5sggJI3Nphlv8l+OcOcrimOuaHYD+iOehaPrgVJanC5PnqPBM8yoffKiT8OOTMdqUE1Y+4bHUC1ryTlmVypcIhDtW6ciZjMmeRkoS7jkEYxL9N4XOKnw2xysWzBksSl2rteSLSZYHb7te56XLUVml+lTt9rQvjJK+3TG8YE3u/BOlCeHJ2UZggKERItHsGWRmQdeH1QMksYGcHgyjDO16xSbzWv5V4HBi0/qK9zCr1ELJyMetCfcPzfczsP/+ZAzUyHuvMDYjmsfP26NIl1zuTMLfntmUSR5Q0mMTdfOdEtEXEjsT0d2vdNf7tkDcMaVzdf61kBsgmhxaNZMzReWsyJo8DkvwFikZW4ETd7VNqS3slbXKt3bfblxrP6exLbVH5KRvYvE7BJbX0r57U/Cesgs9a+c6GQEJJYvCQ1xNKl0BRLdBs9zpk/CJbSqFSd0X4/cSUKDAmvjOsdchszrX0dmxYeDZZ/9AHNokoOo21A2z6FO5dIzhxOOrIk+tcyRaHtrwKfIPZG/iaWJnLy4Y2W/EGvOHJXn0tcRy55Fo5fZKCpq4pGIB5/f4FAwMHx1T+FVNt5tA0jfIg8rGIUVbUGQiQXrUL4NiFXhIuWwPlEGesnS9ccnWGS+2K6PWjDU9BN+Whzh4vwd0DZZvd+roWFP5fBn0r3NbUi5FInG9Zos1NSmPGPRL3EPMDPfSsAGgZufPht/IIzqgqtEhke1xyld7egwQyTDA1CpKPUF8WAQhMkSzC2v+5y8rAfbBgzWdlCOlPonwIY5rayF9vvqSXtHn5+yEWJ5BjKxn+vBYpi9i4+JHc5jReDuXxS2p9QyzIGLrjTU7/bt8kECHwhBq+V4rtnXM8RVZJTveBzPqBMCkZMFwIduIHoCFG/GJIeG2EjzM4fWNSGi4fQqarkoIiwlTwuRegyvdElAB2MntdKpKej/bZUqMH1G/CNWFeSM787uqzq+v/Y0odBG6xoh62hRwpgkLfxuoQEXQdkwfcc7Ki7NI7IJdFoFrAJ+rBk0HdPcAAGp7bD9hIj4lu9r0vWMSIGHSKK/CmjIOmiJFBqnlup5OyBS2y0G7dmHASURJoU1QCBARogdUzqxp02zvV9j6cM/Hh8fRV4Bj2wbMspJdXW+Xh/jUCTO5+AosbVN+Byly66WZlP7DzLcUPU080i2ntU38z65txPoLC4pqUkGOrHg0sLW0SIygDiE2crE5pjPXWVq/1y4IubCnMYCLplude0mTolZKflw4ouFbUxwO9G6hOjNz6JpWy6jk9ty5i3RrmuE6QYEX1vpxEQE8MxsW/1wANcCpav4N06SNJ2Jiv+pGE8rvA7H1gT81szm3FuXu7W2RB1NfZKcvTwLGQAsdbBgehxN+2DQfRTVD+XAj1vNBzxKfy661ai6mFR2219QKxgaNSkojtGjNRtHNQjy9N0+KUyiMefYgRh+glBPOl4gQYMMYFMqbu8wsoAM0b6bWBJQynUDrmHhOp9KLsEliNDdi7ZawmJdHdu/BjDA8Fq1FGmD0Hc8z5kOhpb7yWUOVV61ICW2+84vcVNFLCmZdZJ4olSSgLIxM2SqEjOCjIAlHIH8NRasgsT/fWwSqxGPaqxNlhhA73EIrnG8GHrbUbNGHAc6/7VF4XbPZ49/7uBgjzX7tmTlG6Hca0Daw/F7CWHSUuQ2lr5SpVjKe3VofWShsPYrr57eoyFjBwGaA05zfGqX8dAjm4UXDI7bK8rE/FBz+dLkdjGn94erJ6gVBLH2T2y8ezrIu8XWk8H7NE/cDkmtgV1LyWntaaiN/x5zeqDSEUeZ2isT3sFN3bE19MZnkfAyH+3t37SevMApEcXhT3ZACDzKwkjLfsZ5di4rlbqa15cNAPtdThxdBFSMAfa93+cvpOY0IaA6jBYdOJ4LsrkXwblx1G89JvuMjVHIu02P+POoVKkUhOpDmF9vO8GSJo4xbVOBIcX8YV9KYGq2VjJCRAp2nWRCwSiW35S/KnKyV2/LSf4iREaJrOhA5flg8GU2mfddZPWOL/GDzv3gMwyxrtF1Uk6hOEhHm6Mtwo+KKIRLZVV02vK+TNgwlDloe9sshJNXy/Twz9PwHSRSBFVIHtNYOI0YwlcN5GdRjeozCpb2CKUMIpZEpu9yelMc+aXaKkIskF85++n+1gUsXygxnerbDO7LcbCLVQ5pGHAuNWsYGb8bMU5IvtN192hjyh+ADtEt0+jOo4Cv9Hgm1uAWwQrdv1Ze1t0g5WKdzdUxRK26EfoeVUgt1ggMxRro40et9GNDgrU7hTJ+MJulCQWFBGW9HBUTWWyVsCy+B4rqLs9KCTqk0y+ZAvHu+Ov1PmmrIjAoIBN3IOIa9xo60kZhjqDLNsFiSdynilv8zuxaWbWUcBFM6nQsWjFY6KX7hAInw1FsMtuhmrzwywbBZ8Rq0TMW70jXxwTkvGedM6FDC5RzgyTtSBEP1n2oJ1ZyX0/0P5+573/9WgBKPiG9+0kLZ7u56WFvNNUxJY5r5mZUnbzNM4irQoClJwq1eUfARBGs5bdOuH+8C1ZBPBILtEkYWyxftp4SPlGx1WdN7fOjdBtItwhmk6563vXrS5S2EYQ80lnwcJW0n+BBMGgYU7MynHQuTeQFIjtXik3pJfoR7sqUdGCbo2sc/hxiroSlD9E41kXT/Vi04rBXKtklNWRRNJXYXdIaS449Il566Xu1mqCgXl8CBU1ZeY1ojJmppym+5+IDPfSyXTeuku1LlhGiVserPYA+Q+86hKzaPw/mq4QWpZT/+XqR8B784ttpVnPv2fV9tP2Qd5u15R6tjmYkv9tdh3ExPGQ92YupDDO5WkBGuBv9uiLxXHvySmN1IAxx1x17CcDQe6w053euI6hd0MoW7fFl8KALRQksVe3DGpPDcn6IjBQ8Zj31p0qXxY6yQSSLEuaBGr2V3g/odcIzn3dwcee5J7t0yhywnv9JNkrdmvOF8GNxs9t/8eTIKsclqee0Tj5rXIZ82SWJzHmRWs9ApDfLYuIWoscep7i0PqG0B5rWbfULYsmYTfyO+4SS+Dghyn0026hx0EZXu0YD+QaJuJJ+rEeuljkmj6eguc+eLC5NuIjWmVRRKKESpozXo8+XJPS/ZrXPnjEpl5b3LPqI+z07jjU8bNvc9VI9iAgrNOPDJngN3SuKbNhzCL7i3T+xH8V3JS2xSaVcp8RV27Wyw48rS/qHjy+DglayCpT5mjtNsCtwVCvMEM7PFlbAFWWG1Y/EIQP1cRb2IS2bcGTcEbAOHZNtsO58l9AepAz1k1F7jteNIJV2kRgIw42fxkSGRKSMtwAnUrPS9tKOks3RGcXAirxMz6Ix0fSkihiL/TbFcCbp1cDgQYHsy4dkYwUgeqHjI//khLeHSVDzufBJgZRJfv1CKLOes1bWOifZSjd/WUoq95NoOeNhY8TPeutpDHa0UbAAUF23XRAqPdBStKa3LEU+jKHq3A5dYH2Ns2f+weMkxOyamiUkKVP/9jdaivpb0fGVpNQBE3d4+p4Y7rvY+9MkRk4+ehw/eS3ViUlwNwYcKCDVDH1pCBrFIn0FUBsrg4wMUbu8WRy39142rQWHahdK6BPT9Dk1J8XVhXhpKmFm6+6bPL0fOFa0Q2QL7DwarGa2SqPTLt4wPyjsHtjB29zq/77nMBpGH2ZGQeyhmaW2o/zpgtAxIOoW2IoblTtjuXb7qBAnhQ1mrCUDuHW5zqauQte2kj/zaiSFTG97+l0vwUT4Mk2v9S6GwRdzZ96IaXCGneWEjeG1M9QamcAJj6pUvVs1Q6Zt/nuX0tRVAl2343CYWNwgJkE+tP8lrgY2ZnrvwOX73hqrCIVdL0HXghObZNg7BuR8CcRf3SwPxWizkhU33s+mGapEtT134TqlrRM1xSWkd7UL4TNSBOat2QXpkZV5Ggft74E5f0Dfkc9iz+3tSwHg/sP3UIeR+pu9WPeVpZSVDThcxrAzYdesSh8BAsFLst5mRN8S7bNKxRlLX6EtjH2F22et+Y6j3Y+V6d/fciObJHu2H4NNh8K+JL4b6Dk0M61hmTMKDVFgIbd2XGZKz2yJZoalueqkxcR6ekqlIoLQliLt1ygw3u21stY0pR1MtHVv9AVDBqaL/tpXTUTORj/vuIbs81rXp11YEp2tHHK4siLcrZlY2jqLU/WSGBttcC4TcHWTMAfxXuzdTRqPy4hLALQEv5xuENnfjfVfTFPsa82XrHGU3vbzxDPGix4X27Cdzw/Y1nLriMGWeUVTXuJPUQ1ARyG06DrhPpgJAoYLAPkmB4Tra3NiUpvT0lP+asCg1/NH/kk73jWm+U7dNXaRFKhnAf6HyxV3xM4VD5cS0w+k8syZ5JKEnL8s4rlndk2UOpym3xH5TG/UWnrs3JoY2XaNa7g2xu5Px8nROnrSszmjVl245e6i8Bn252T6K6RhBecMQl0h7h54jmlyTW4ouaYs5D209lUtWwzSlMMk7Q1vEdd6Yqj4e9+jG9XupTmXmwusSdy/QgYno/OgyQn1R60tdZlJDnbp89RbuECbNfZGWlvINs3t3G8aw4scjnpJcN3OE8Nmm+EqfKxqpvXtJ/k62CKKaITMJq2KWxowo55aXetwzzIOYIxMJC9qGW2A8rRwOiet3h3YeVRBA473Q+9JyPlAjcyUJiKgSCjuLPAWN1yg9P3iM49FbIXUGK5I2V/IfzMOhWeorFoLNx8uAOfg4liB7reqN0wlvUddxenacjlY3U1Lzz1onM8pZ63xeUCHLtHaChoDb3fdf5cdOqbmNP3qKCWtsmV7KG0dUAat7tmG4javuRb7zwra9LVweSe6mzGI6xwI6iye0tAvQ7R1lwcRzBwynQHHZXaGbNz8XvZauZ8nNyMYGFv6jwYIUm3ChUDxqd2wRiBvN6+BHWb3yJK8ST5+ypR5hAhUFcasKkniNTCLzAuZJWR70Mqy0JzIIbAJq4ZBMUUowbi/ek5HIUVi32p5iQLBm5UjOZpuaocHt6JX26psEJcMqbI0xFH6unXlYObBtRGLjG/sAvCtOENn1ylkLVx1pJ6D136AUFJA3xpDMTapxbSsoND/srPWmP8o8fItZydpA/agTWptLjoLbTGrBRWmZyl4wYqxfhp/1pcw0X2zPlmRtjCtKM1+HPdJjXXroDwbY7POt+Br3LGKSWohbmeDNdQggzIeN0GZb/zCU/XkfNQyw6JwiqXCSWV2VenLXsJ+EMb4hwA0O9ubtN5GHtMsBKcD2aWXZHBhIl9JrVrkStcwKyoQFix/OYYL0sKXswJoY3tpAbnBHao6XzKHVGk3ZzmuuonoeJZp3aim6zKJrUDyLinf0MG0dnIYJ8MLy2TpeoMFizRe63p1V0skb24leAZIYF8eBo1qab4JU9hcem/w2jR9jfT0WeYiuyzf+AU/D0sg8NQYocxGbI6SjB0DZCpJ1epGRxiZ0XUslhUKHBBZ7wWczWsvhwd547SOufO4Arm8HK8O52Rw1u/rC6YVZky82fTp4AsP631JikZ7plNki+vJqkKs0bFeXH92x+bZTwssYEbki3LI9x6Sb6q+eWx2JccEqdow4qPXJONenW8mme6QefkE7NwHKJ0Xjg4V8Vk1xRbKlNiCEWc5Txuiii34+fBU/ZeIuLUAL26MQwL4q+uQQhoPXueFiF/5UjeClKWHuFHJl1ty0xuEpRt7128mdZv+b1/EA/Fv8ljmldE/+TXf0xLMChMKuIOZqT7pJ8FjT7LmNnuuJz76r6RqA5XldbmWCLvb3JD8SmizsvI6JmIJZRan3V8/7y18VVKIpj24Q8q6WYJ7J73NWBkHvPxVj8zHLFprg/ufVDBBqK13vFHbmul1h+n6Me5d/6vNZHPZ4XAe9Z2pDd/dk3JQ3kC3Oxi8xLfdNJZPk5XoGejuGmO2qL27n8oRyg76eBLNFyai3K5GC+d069j+4xhuD5MCq63AnGSaaxD8quEteKcxViQ4MvA/NPGz7GVhQxX+vaMsshEqHzJ75sW6IyVKRtshWNPG5Mv3VUHb57NeDfiYNrvFpr5EngBSYK5ziD8qB4CTukt7WB5w1IgqsURrxRyfkGQdFilhsjnxxnzoOgZRa1nvxGDTxNkgFKnYA/7VNYURglEvb4/bM3+GLrORmmXjGz7PXp4t6UHaxiPTDqnpQXhy+qmtG7vEPT9y2ELeOQUcj85rNk/ybBNo/jmm/8tBhjK9xpl0JCctxmNEbASuNCNoAlIeJAeucff96y1kH+Fu/0ZVH/NHyeXWt/MdSnxFwJwk31HKzJvvVfO3FcRNlo5JRSVZb6Lp92DL3xkH1t+sp3VPKW+Qdvq6bGiw3DBXogVVsD7MJsL/3R5jz+7YcFAZTfAb/k3bwxaygsojH47qF/VEZryxyjzJkCOUONS51qZXdMVbGU/66O+VTrFgstbPVsmLAmMUV/W7IOtcRtkMX9OkCisObQnu1zuWtg+4e8jK/jU+8doAPipXnjlQJ3VMuP59mwsBg1inI/ZFGrdDD8ycCyM9vtFPtvynvmlqws8kmRGLWEiJECBt9l9Xo6NlbtrAFedJnYiw8Zc5Bbmf5J8sOC5Q/9cJTGoJbGetsGQt4PpngmTvKVUwW/Sry0WM/+tmVBHL2UAF60bDRZlIplnFVDwD29TvVxwNozWqR88MDiYCtfeSZvfgZ/cbGEFOpTxoy6cqTBTJkW6PunUCXHbblUOi/YKpXCnGMlGPPv/5OxM5y/ltvbB5TK+2Ny45GB8aWIrEFFByTO09D//7ptei85vwzzQ6ugkDY3GTK2eADbNHa6fl/52OPLXMv+MKZYX5mwDKP3XcB0cIE7vnFEEuBU2spXTxWtiVvRkiELYo7FOMutzj9fHqjz53tFwMkrY4HwBEX0TqXGH9GfFgJkMHtwX4VjrRcKYFsnN/pCX72Lh5U/zP7f0hsLUeXsmFynFDr8tB7P+wlUjSWRxOFp5ScYy2Z2J5vdkrxfIaj5bdb7OgQv2JTerlh0k4brMOW5kyDvcbGNn8YIpDriPT56n0QRA6dGnADYixkdY34L4QAeV93O8OUlcBuAJOwY7iVlbiCT0+YM8GzREEjI9TA7RCsuRUDyOE912LYCTJMElghhJg2rnCiRQyzfuQa9g9kGgRumfgMDVag7s1wABFWGxTbtrVP4uTbUIBj2piHpzC4WMqK4hkX9hhnBQgDvL3D80KpU7r0Kh7brbFwyf0NKxXDKy4oJ3ZiT53Y2N98SNi+5+ESpTRRSZr338IKHgyr5JG8mkZ/uBHlDFYl+QzWq1frwtiQf/GKYVARWXT6DeXMy2zBkO/MTi2tiIu4gWLV4+6qSS+iHJU0AJlRWIqbj4Itx+MvOYGvcGGgVWisIsGG4mdE70L0Rr3GQP/ToWrnlU2HbAq6fmy4r3cGdo8cRnMv72osJQ/z6aubk60sAB6hWlHz4ML6PjeF30LnoVZic9+DMvJVA6cGjsxRpsR1Z9F7me9xhBK6Ofv1hwJmnuXt2FV29XF2lW/iHDhJNs6/aYnrWYj8WsKjn3Pc5zjp3O8/DD5WZi7hoaqA95iGCtHjT/ner/4MX+z66g80LJKzAME4lPp8pariqLaRCupOJtTUBvwYi/tIaCbQhPFx+igLJVen61BgPwX8evRmsgl5mx0p/OHWf8V6n88JEuLOTRaUCKDpqiwGR+B3KX7vIdpzPpljF11BlRxvKcYg1irHZgwXYb6PfyPx2DribC67i3gp7FbTI3kXzBLRfvZS5LlKQS2c9rOH1vYheEs4vyZwojxWjno34mx7MzglKnboUNRyU3kjbP331V5e4y/nvZcQwISQgQDRQVU0GWb9wRI8gSN+InAIqtfh6c2kDknSkm+KGT/m4gvaPj4zDAFY0/2IhBovxhkBxWPnHEjRPRsaaWcdzKV0EQUvHKTYLQbc9KK8Xs+x8E+IRdB/VBoqH14SgOKqsnqSO1tNQ9JUet7pbO5m2Xp5KTpm/iTYzS74zyARzHIIeR4pHGpFIcg/tC9giP4y3/FRGuZGJjCKDTyjYdEgncbjCuhJjsLxmQIdsFPilyAttBKINf08rstj1zs6cZlazjts5s+x0B49OnmHesMu1JA+nl0ZPsZ4dYyaYKmialc8w9V2zF16Fde530pZG8FYv5xSl+Lya/bJQZWxyjZ2IflQ2dovwih0XCCZZR91R2goq4UnEH5Ij3ctQJ/McZ+HJaifeD+Zc0awrqeAK95pJue+c3Xcw1K2jhNm4o2WYoVu2whGPGKavDaG9rIUVYRLKl5k2CgwrzhXGMwfrYQ+Tffx8+SBA8Z3c19/cbJT7EeEk0aiEZPxzebK0EbHY8WveAP5VDunw2hNpPpZfuZPyz3WT3A/kx5UOmfrl9AJk+kgfXSWfKIzed4gD3LsygZhnDBtDja0EVkfnZnUwq5q+O8fsmL0dPmbP99fNk3+Av5ZJCdxlLD53/czF4cFQ4w2Dj4YcaUDfHqoA6FFxmH/kzkmklfdrbTfAnYPNqqurYnTL9ow3noBSSEw4yiY8NN4hagy1q8HN7DFsOVH4e026p2A++rVjqTxULUO2Ktn30PuuIgNbqTVVpsFtRQREI8GNKQ6RcP1vKTQqUs5lUjV1JHZx4yxLbVx8XJKq35FefXI2gg+4KoOxHM26AK89axjI18M28mcgz1c/itHCi8md4pHD1rBMZUpsCSXNR+FPta435tdQx/u3CyCCiVT8bYXt0ZoZiCIrhsvgZrrSnB5ilm9pGxXsUzAjIrn8MBEvf61ycQGkfxFhGQDgqS12A/5k9NUUXoeDyu0uz4kPuIWijMVLFbooFMLEU4JqgUYVbBM9xuiHaicKUus+pVYQ2mJbELmCk+tOWVW6fZD4mzzaYdF9lygMbDaLbjuMiIitKt9taiV3Pd09RH5v7bQcYxhKkEP7XL6Sq/FtTpQGDjMYsRLp/yWH7mycwy0D9b5UYdNwAo3mt+QC+yr44ZkSvTW4jsnktECPWuQTvEnj+QHUmYHZWETpqpYKa0w67pQLu31r8+QdfBL4ojlR7ZSR69EYVMTyQ+zgD+8ixyQRI+tq/8gppFPc8i2yY5uTk2zosXhoojaHwq32nzZ2ucIyTOd//yxmRWPEWIKvEHPMaU5FhmKZjiMGTSyM84RkPmyXyUYDIB66UFaUgD1LYbgfhZ3MxPT6xlaRu7yrx9QEkOn6ZiSxaha8AROTRy/i8p003gnKf6SdKEk9aO3RzkUQ+hK1/XBDI9zq7bC532n23ckBoMaTIHNU6fAefGtlJTAdJJ/frzJuus8gCGIJpLeHwzqysFJ4fYOHeD0bYX6RHdVL19czmdslIS/IQnbXuFUcwJRbSBMQjVRf8c20JFjbRD1Jj+AEFby3Jo9KVwrp4H4pHgqP5/wbQ8vq2QPX35qTQfrdg4JsLUgDXqCkNY2Ys35CQlXNzkg6kWqGvaaDR3GlHGy9WkTCWuE/Bc6NTWbvtxTOI+kh0hKmIo8nbFvf4j4sAQxh0Yw3RCydLHMtlcf3mQ4oQzao5d3DfbHtjb5fKlW5FPlrNuspUbafJNIf4Hpvd0K5C5qGR6ORKlY1Zg1UAmn6/kSF/0SCifb0EUbf5v/6c52UMapJhWxlszHXrQ6jp75Eg0fysAj/vrNuaeF7TaUhljvmbB69i1yovG4GOGadp+k1z9IN8AJoX0OmcAALNZ29P8L4BwOC4PYH7+W6Ax6myTklo9VDewSWfbQgDuad0S1WvLU0b0Lfhs9wCSMbWVkuQOjXm4MPL3nDMc+JEG6rbSj4xp1MHlKHBJnwMph30MvYIK4EtroJtti73sapyeskM8VTH0ZhOOiOknaqrrBLUD2rY4LAR6+NkmqwLWnKJaXhKt7+HSFVUhyNdlOJbagVkZX+24S0iWfeVjiwSsP/O0YiMxgnUl1H4Qncjk/RFRIdHr6aIDjEEVvNAY0q+tCxosXfR3fJhQ98lpbcUwxC3Ylkcz18S0UzSN+bqJJruuEkdLpmF7hcSfsNTiS4JBJHo6/FSjq1Bm53nZPzDsN0JcbdVXbtlWxL5V+ly9HqbFqqHyUC9VM8sTZAC/HdDKusu4vQ2Yt2qkA4wZn7aJvEw47WKskdz4qxVQi7CkXbKsuzqHOWDU5/MVGhPNkDBA75EPQV0fgzODEemeHqtnPg2C4lQDjr4+d69srxASprrD117Vwe2erOFtBMnnJxwPg4HkioJibRt9jVg1hUgBXv5/RHT2P6BPLiz/3hZejNwSnFtImaGBdi+yxWaUOPyQ0X3Gkc+XIR5sTaE3dVC6g8J5422/rPTlzzXvQQ5DRnGJuwWpx4I+d9UvlWjjWXDImq2S1FBzmZfI+PF4dBxL9dEWaD++QSRBU0+YsNLT8LOfvFthP+jqfm/72ijoUZ1XtDd6TiYWDkwmsP48BLeeyQcFqb2wFyCLe7JWAEeTUmSHdgfpexB5s2vEJ2G+u633BioOz6rAYpxnNQfiViDg5mkKPLYvxwncP3iVkStkrUDnMQSS55CuYbnhl7saoAWtaMTcpGIbODnGH7sqOoBd2pfMBdWRBemuLmAGEYW36/NQA9sUEj/nrRvnl4uFc0ofHRSb89An+NHaS7AiMASK+7NAMoPx9tET/S9Qu4Es2utuFS5NhbhSa6nErlnWG8Fx32jJ2l2T923LvDcOJWGoVuADROYJ8aDK19F1hb/Welj7TN3qCNViCloWehr7lmUGuqOH3jzVu4IhMNMBUll9vNo6V1vFL9WN70h4x5cnypJ0ADTUfOrXLNbhPXC14gaYAUB0F4P8vJ/sgmOFoWyal4MLeZOXnDtjCV8QqzAX3FGddozRsdfwkr1filhSNWmYuCnoYQGcLSjeCEPaOfyxCk6X+mWDL1qhqwqSHUNuMbS0XcZqPDBO0m2ad3sibZC2QMzVX4dgNLamqhkJMNdb1LuRft+zOvcPsVtw2wBxewUNs9SF3z8g1gQ73DPk9aH3Q9qf/cLAz6VyaVOYbHkIndeX6vutOd7sNxtbZnHsT0P7mo85DELgo8v+NURtzor5fpSkSLBM/ndRINbZ5JXf2qOShTezvH8EO++wCRvcKoIVDEyUp/0ZucQxO9UfHPPERn2x9lWQn5GRHTSdYx7K4RTbtWKOgXs2t33e8pNo7rjiugSRC3EBRI5LAT1qw9I8l5JN2m3ZO1LGfE0x2jg0ee79oRfVPLpechHfRb7gyr8jb9QBNzIEzhpz++qMLWJUcdNhiMW1oX8qewWICILqWZGuLN9fJvJ+iFEeN8qjwEJMuHGhGJVpr82tiSRjj5bEw5XGH77et7j0CEqZO07IFuUIiza2tb2CBjvAiaWBbW3JMEwc2TWUGXIVSEovfdYRq8F5npBpzB8bOGbZE1rCA+UvGDI3ik+lorC7OMApgsTL0ROYrRXjaFC98b43SjtlQpVkiAaB273V5bFFfnobM7Xc2qOKuiCbCmOxFUd0RVQKtUzYNpyL5KI3NXgLj4hK1zcThuuX1LthVJBTaCfT4r9AWXjQuRzMPqMrjgWXxfwLjfqb0o9ys2VGXeZhb0FZUFMjbLdk43h/IcNLZf9ENdwhpnb4CoAa17k8v/Px58jHDGZcKPo8W304KUtlXMWSvwFjxgVEwJRCbiwh8WX234OnsfDKwcvQaGPR+3ZnoPMyloY7MZdXScKa9hPX9uOIy1PIbUAFZR4WuIZVMueXrPlgrd/cuQU7GoIn5yEUTMQXI3oNYVkasoEe6RJmhrtphLzyvpBErWnQI/H9xwfvwgxoDtFWpdXobGvdwmabMhDxk6GqudGaxp/5b8Gdn2x7LOeyYruwt1lHWmwsTWqNNQExs53SCDJ+hshO5xjApSUhqBB/ytCZjKYxVGm16GIV4CL3DLp/LWQkpdSaZgsMMyw8nIQVs2cFpqFjTZ9f+5QwLW31gy+vWMoVcsSdAINE9FDGmQd4oFGRuvUaregeXro2+xgissSYA2UglTvwS6EG+XZaHSCci/wTeSma7qtq95pYrzAWPHGm3zhHnePNHLozyAbrUyiBHMbvcy6RjkopMb3DpwGqJtIa3GTc0f+u5arQfq0Fj3OqFg3bOaGy+gqVbdt/09WStagpcowhNQHE3cvvna958kyI2fpEfMxrf+Wn4wOWVLbM4PXwvdI6NzYqsewcXQyYG8a6DMxYmCpQXBfP4antr1e49SE1CSlfCspMvJZKLCvz9zXTnFAovC/o1BR88Yw6/vvSLu8xEuODOjuiJANw16b2oP6Ty8CsKZK+vpBUTDhy6PAXUWCyNV2vI55N6dnozXJ2TRBb0LogGkBkRKQlkJyxFlqpHVR+8cFYgzM96/Jmu2oPFVJb83i3PKis1D02E0NWUK/JBvAoHbP86UwYkW1b8MMXvzb2IcBGONS2H4Nj1AdbBqrK+dFTEvl7hGt7oo6EF6qQhMNbscjIf5fogWkczcWSWVmscTAi1k6k6kqZmlYSUqKSl5FXX1rjqEWbr1fY4PaO3rMwgDzYFyfSfQ11hMPiybsKaGat/D5wyW3uJJVbhdp+X/VspXOV3NMBaBERuP1lIqitb/JK3eVco+EgjADFAlRoYdjvx7nhq35pt4R0dmDNZ+k9k1sM3bcsGXVVuQutU9JO6SW3o2D5yLFSg5Ca2isrQH2Br10xCYv3DbpSyhAxJOle9F/NsmNEzG90s+WW/CbCowm3I3z7SSRDrX2HjY0l4O4QiL0wZazrR+cZeqkTdNvZtmmka1WIi1JBKC2Mr7Sex5m13TbYxL2QwnUMb4B3dVzLRbiaEsdh5JcpNp1IwCcbPj/buzYndUUY4bCUq2gpvyynnASnW9adBzXr79sK2XZC2kzQFpqiCjEORjvw+v4+BhjKToqmkiV/FrjVXJv4TBwa8rnwtsG95VUkA6+gD+brwi19jPAVC9E/yYLxWjO/IS04DxUXPUY9qz+MI6V7POlnPqCry+q2m8rTc34oLKfYCs0lP8fRQuUcNBD0t6ZDGnx83aco3qTmBMoLZ3ebzgufk3VAXAFFMN1KIZgmplQvniMJMpLJY8MjseB2nxYukd0nnvKiQEkzFOqN2aAPd4HRccErWLGd43GFW4x3WHcPByaina3mjvyMejObY1F0EuqVctp4BuLcQfIqkqO/nIlZzf3i3vMkqQPyxLzKHvDwI1McUNa68jlq4FEZ95TNAiFLNIT55zW5ZfNQq6x8ao2sKwR3EKYV0Rhj7zM5nViyw4NSB5jDRMQ4p9siTdsMVAWdmv5T67Y8ErE/aoDTati0rjUh+bPX8B23wbPpiC6qmrs1Eo/GxySkv57tO29GSV8IhhJbBGfKdX+y1DSqlNyZAmYZRiZMNgUe9Dvi4Rsvy5AOHg0tX+6/DR+7AdIQ0olj7zT0f/1e/9xe7aWk8czDafc+i9FJxEuKsAHHZRaxJv6CF8fkrx6s5pzXFASP+s2ZMLJiCVrXR1uJi7sY2kn+TBb6Nd2urez+54DtvGMkH1aX2dppTANW4LTnDr4bR+V9iSTQgr85Wkgqnzg70QwRpWgbGsq9w4yX5WjR8EeZoE3wHZTF6XaDGVC6urGckOSU+XVP+Cw6s+0FKOczsOLyvn1KaMVyZBAcNjbAuYVrYMm4T7VYbHxsgR2ePEb+5ATJmXalUnL2TS4eJMC2wwAGSE0GNGpVVV4brfTGWVz/w2epNnmovEMUMiw8zN1gZGOV0OeJDAI8pDWX1gqp41baz0Va2jOLUVNVCbJbTR8dv/pWSpdQFZq6ZHh1iMDUl6cMf9/Br1taSEMLNlqqyd7vjuE3u69CXTzSmrkoYk5etjZwcLCwQdh25OFLNhed6yIePNknD3RAccf1Vou7Dbgchk7JYz9Tcyj39PgkZauEZUIAdPcQYJn3gaujePG96vmKOhPe1+JG3mv+HyGyqOTSNbeRgg8nyOMLIdElkvsI0Pe1ZS47ZQxN6SOF9KBG4Xpg0fQp53KnLFC7Ajfm9CeZ8c/mJgOD8nQC1sJ7suyBHCHvaUEl5sqUoQDq5s0jS5w+flaOchrdD3ErAydrOSdi7dUkmUWktznfRXddliYYP6Jk0MInt2SUsO3w8IGDOokeWQMcKNAkGpvMnDZHhQKuuF8MQc69OQ9wnt7fzkCPeoYZjsNs+92z6jBJEn+oVfHOttHDRscOs9QrTAgtinQXQtqcMz7PipnISQTMXQNz0A+4Vb/yEJcZIEsNYGxrW17sC5GRcv2Rc54lCA58bSkU7ctUosOAgCBlqcBcg5exoCo5RBGXUOtPnG572F9NTCQJj1OEDlObfzMJJTc7/gC2aH46289eXQ0QrbuML2JmNUa2x5+nF4zTmgnvNzvTWLQxZicoRm0TzXlw8lR4F3TcBeI8TdZaWdt1V3Xh6PnwaoIJaqGvp2MScEeRYSB5x48gUpijFmC3h7PYfzjgbF4sAeSZJSTRzKLWIlfywlHZy/GMhLmam+v6mCkuxTH46+3LGoDSTnqW+e9xwol4pJWE8NBiiBEXVuX+5pB/CZ5PqKm96oTwGDW+zSum/M5Qci7vNcBecwMqCnA94AmgqzplHVE9q0VKruvwF30/rv7vtgZEuQ04PboX260pZD208pr1PsH7dfMKO8qw27cJFTTnE0PQfZlHNqGRJYGSoYyM+VM5+nEa+bdQFke8A4PMLpAzptmfl/Q5wQC+RaIncRwaXQyJXBijHeFDd+qnEOrLLg6F87ND6h3iTHHAMfXqdginzkF5Y6dW0xR6crFDu0Kgsmk4sZBDBpkE8kXUXs8WU0NZFhZaVElPMVuW8rKTLBSg1oB7Sr3Os8ys9E9g1K8Eejx0hGf6GkhU3MEvx+cJxYbeLgAvqj6uD/rO9B/WrGCmWtnAYIqUWu+a6KICz/naBrEkNo28EflAkLLL+l3ZzZoewF3xr70hAcbJHMOuo2Kr2wwkYSsu/Gy/ZK6q14dqRIj5S3nCRD0iz7feQDeXGWDEj1LzQfjsJjKVZMgZNigLL+YB42qUeJGgVUldYOU+gBJZQ4hHkLyUq6SkdykilJKlSi2qdBdD4ZInvtkkUnTVDbYuYxRsG1IAO/WaS8SohO2UnSrEue9p4UUGAPkMjQGjr2VwI14VRW5CbO2hOW0nQdp4BgRdLTA0UJNKKuLyfaWniSsmDKryAkSP0vdcewYdROPlgTi8wt38n+N3kC1Vxh/5PVUrUzPz6ZYBG9sOoyaLq+uhR3VnsUoeBxhzMbhCcjzMjNDBRqCAeYh1QmT1vWHfQZ8hxCktucezyxpw0YOSoROsvLRTVES6OUj6zOe939/edodk57chbPLKvyN1UJvvig84iSZ/NdVdPD/aGR3/XXEffkP6E/lun5ClHd2w98PtN3VneOwjNdh6BO6F5qX0DAdQFjTKmHB6EFK1k8od1DvSik40Ey63jpDgS08fllYadykw0ljxWfyA79TFMVFPdsebuCORs8yr1un+JWRvvSkXRQ/GECAINtSzbrA1ExVW4oXOpUTaAK+8r4pKV07mPHuyl4Y+brgwKIAFXNJ5zTB650ZBmF0BLALcrwg7WZxU2K+8x8gIUe0RLCl3VOz5gYjjm1Hn57s+yXL9KU96nXrEb5bCT+A8fB8LafENaLd42nkdB7kz0u7Y5AQsHTInWR5TcfaQmW7Wa6WN/lzYnv15muCS1fgFfWRj2GlFNBB0+Woe5kXOXgfT9Arp1ELabA7OG4T6a5ewiDGFQDJ2zUOFt0iNeJ2PRbx/4IF7hPSqFGph9C04inezK7NON3lQHJXai+OIW49mTlE3N+sxZnfUgJn+U79630FKEzz9GcAQLGzvJDnDPmDtIXpQ0zllqrYbYK7qjJqA+42t98nFt5yMqWsWxd2m8MtvlhY8Pzqw5iNYajJS4SOop6C0V/ULY9L64LGTsKK3Y1Sq66jW79px7dza6B1gkdWkwPM5BeAZX6NBP0DEjCQE+lEjfTQkkrA1SfWugM0SkFpNwmYrKFwUBkmvfvsuljraE1nlLMnjFMLIap4QBuKYIaNBJ07gZ+Qd7SBpy5FDpHd9yO9HQC12o+B8MqO/IEEY7BWxjuZOfGqgSup6eaYiRwGTZGp4mwcz3F0CSKov+cneEn2SzsyWfMKOfLLmav9L/CDEe30kWJp/RhKgd0s+oUHbiRPRnT0aPVfrw4i3Z5lB6lyoSAn2cH8gUv6ySlsxwrtlzMVbTpCcSL8N1kfzLL/vUH9XldkDB652AbOOSlvpo7iqifjYPb47agBkXBVQm2KqVCwgw2ElhyKLbpzntdy71iyuk27EMFQuGwx7WpeBXKul72g3OtutokUCMwQ1SiOZUuFtbgcYmxWFz6YKUcyhVs9ijnrAOOgoAtEwrJgX8p69zs4izPtTLPUaeGzVMsTfjNAFwQO4r9IBcqzI83kRy7y/5wcZ05WSeTKxDfRE0B3EyXJUYKBj16rMoH/JA36VGJ5mwwOfZhQUVTKeiFzuj/jaAr8/S4gqEXBWtEknZwPDI6u/L28nSug7DA24OBssspwC1Kpy2+oqZkrnpfA4wmW4vmGQ+muRe7tEx7CNnixF78vfVC3/XUlu6SaSJi4vnzPNMRUsTpt0wWayIkY6DTSSaYWGxojAEldsE8lW7OupoAFypkutf4fMAeXxmgXUHgozoUQ3v3A1lXG6zhexC438NYrFJ9Zi85OJXKAIzxIPoKce/urcl/FHlKjytjYrStbo913ggssw9WmKhDud7deh6x2oknmApC1ANrIr9IvmKm1vyjy+uDYqJ36Ll3KwO4ixi1KDq4jmLxcl42nm+Skm6P1ruAVZYJ85UVfhLMm42BSCT+GKdT1BRL30+eA9CxX6SRKNR2ske5Tik/juFWFCRwi0eTuLci9J6AXtoy1rifWSeI3DTM5YwOher02FIhVoCEh5P89amDtrMCWHcZuApafxrdUzezeyqBMmm87DQwwgL4kZ/5DLz3zDfcdwXiuSvh82wGgpxHf0zV+kSIGtRc9RpEKlFwGNy4HfwQt/Pq5FOomBuqDQj/oACmr0oN6zO/E9LAZa3LXhFVcUouNti9/MdlPcgAdZhQlzHm8KnTwy8ATDKoTZvYY84kcKNRDJ+2Oo5uINyDINshwWt0VtGBYBUumvOwQdTHlURkew+rofPtfUg8iSg0EfYG1S/PgXAzQ3+sNlCeyK2L9kfIVAtMNSvYY+oXos0C40hkt861eA3Cw7tZE+TIS2HoUU4rKqDhG5uCJLPzJvBQnHLDH2b+K2wAnRpp9cv+Ew9452Jt3iLr4cgxkgxvE5rTcGrMTjVBNJC9j1jQPTnECRgEq66JkQuiXbflhiUPacMY16QcNmeQ9Ou54KmcpJkHs1s/Ga7zvsJ7BLeYL9E810emK9cQn1caqfOTw+y4OdotwlBnykmIcV1j50TWtAXIiXxIuMn53/mc6qXR+DDLwNwSpHQtiSoayPPuvDeNhQod9s75z0W52uUQL9zrAiMJBcFhuY/G+rECbHcF1EcB4UmDX66UulCEAAojTZEbyK+kkJnInZ+HwglYn5pAv1+F0FIkrFwOTemGAmHFMWoObR0eW/rli+HBGngu0tnK2VlS42yrLOYb3H8ungsfAoNCzRiKhgd983bz3eIBhZ3pGpdYxrAdxb0n3euqSlGbMKJBdmDluRNcpAPE2H4PgM9d3xayc1b0HSfW8LqBeZlSOMsWR+5z3pwiIGaM7ly1y6SdH2JMYpUhh8TnVBvTg7tUAx0RDCuNklBMDbqL1wDw5r46NHUg3W00XnfTH7m0W5Cg7lKxSh/XtvGXoN4Z6zrXfi1RtsnKw+pjsZb1cygRHls2aAwN+oqotDQX7HmfnYfuliMSQ1AwBlwQqnFun7p7onkrn15epID+VOoP5hPhoOJ2FrfNk+LeeeRRe/fFB1mxWDlZxTFlnZN4OEmWCOXQLdMWiDE4SQjAwADJEuqv7lRGgs19CCSFBiQOMUH6B+b17Bc3H74/nBdT5V3ncP42ncecxfVwuq/TqMUIAQzKpRABTXVT5N0d1VbGTdr1gDTpDQ1Bfp/nd6cs1MoffHmKEogYTENiaZ4TyvWwGR5iGBYoaaQQQqjot3GtsIvOpm+YYEVl+X9bFGNQ4grmIdI/jnuwdVqfQsfLUiXGft2PqLB/a3VBaRqhWq3m7SxBEW4e/yu9aL39SWFNEVi/g8DXL3NwTYltJwPN5YmGZnk9eV9HGyD7nxd1FqEwRlpr3YBRILIEAsz2Gph0fPIurpq3lsdQCSTvOBBvsTwiUz7Hshp4Q2Y4GGoNvAnmT0ix1HkHpt2QLWoDpyDNxPfwvZH+xFBRdN4cHccbiDfYESMAHDIOzFjAS0WculymvLfCyGQY0d43EP9zll3blnWw6iYmM6NumXRw1iHOhdWHszjhjP0sdhmvrYUuvf+cUhljCaJNQSaczbQcdyif201XrNrU23dHrBoqk5KZbj68dhHlnaEeY9sgtZok+r76gw5L3y+Tttxf16qSDagZ2JFXsHF1lzMB0hWeMIAL0fU5XiYdEIJg6YdIHhNUbz6P4X9NIBMODSOkiD37M0NnDZFpvRZr/9xDn1Bpi2NpxDZFAOMFX9PQI+VjgYKJj7Wguc3bY87l6D/jifdKNgbh43jDA+COLc3EX2/JZjXBoovC+WgKEcYLYVMAqnBGQJU184lhT+Au45H5DZG+zGOMPPm6kQ2nVeXdK+oRCeI3alP6zmo2BvmMgWBCuPra82jJNRhdH2sn6Ni2C80IA7foxChuuOFo9sodDukyMIgK225sldwtiZTtt66lrnvujO/ufQRMEVgVHBaqGO/Rchsw4lemDXpQ6oUdGmzxcX7Swl7sBHVx65PIJ53Cpn78Qu/iJHycBFx42Q1FSNm7P2a2ZgP0gZFcHgUbdqRNm+k5GN09vE/w2laaxkmhL8if5R8s6kmvZTRIlyTFKl43Fh4XwiTQdvCqeRl/ci0HyLabvpJXpEjv+bVROzniujnZzVh7zWeQ/rBQYi91YL80H0G2COIkhd9lfDd51MKO2gNbgri07babfN68CWJUieWlwPdDRK2rQm1Hd41MkKecH+Lw0oGZlEQhCJka/k5i3Gwe7+Fzm0s/erpwQj54OAXI9unZtgkzk4xfkEzAwBZPSIcB+KuJe8Tey+DphvWXuKjdOIZ6j7myNQndPrVIQhbZgUBp69jSU3TWwcs4L1AGoDfujJrtKsZXs+Z5LEkBTwyowELSUAtVYmtqX5uKXwPBw8TO9e9Y+XwNxl9hvgBivsJdO2NNFTQ309i0kTRH551DG+gTdIic4DVC0aFlc28t692k9/19iPw6V+6jvQ8AZWYyMEMbW3AznJJ3GHttC23/E0uxKB7HtpVgW2dlIdl460ng5MUNTgCz7KUH5ByrvrP+FoGXGL1hNT93zyYfWx66rgeZsIXVAyJe2izoHJcy4N6lcAPX4M06381OAHca4PEo9kYN6SyzA2I6kufh6iYCJCSjGd09rf7wZM4RgHFfU6dFbn5+06Ym25GA/Nu0/gkQXA/VuAh75q4CIJ+Ms7LIdRval8IfbpDF39ccOscw5WOKfp/jaArIHjnMfBpq2yW4oehCJ6SiUjUi+bVeCRNolE8V7Yb5xa6nQ+iKGaHwnS9ZuFGt5gGIZnqreoZxk2k75nbl71UaaaU1xxy4A1W+0ovOCiMGW42nZp+CH5ntWsM/l/lRhRPBJL4OwO7FCHkKuuFLD1K6d+D/oO7EnVZ5zuqBIHI6pEwN0t9HEovI6p9x/CHfYB8fv51j3GF7x06MPzYbgZ4eIS8QuOQvQApq5sEzexO/0k/clEdNyQ/CsMMb0Sw0cbhJTULMk149vEOhesgFtyWPth6yWEiO91A5byenu6/RYsxsLEgjvTQA83Qr474kHGvtbF3LE7tTB34tCTECks7eu8z15SRNiB6zpMr/oIfGv1F0j1P4OlWw8m+bcb8zaxDqkyLD82ItnOiv9XwYE5QatG4bR8ryUYhYyvXt3Nh4ixY0WceU6Bi1w1Ih9HiENfXzzD3U6gL+gpBSnzunGbCrEVBPGz6vWPMo00VYVS9m5xToXfWUjM1fLDOYMcBbBvFDajAq/hicgrCvSd7z+Ro7rWH80SRQvyBGraR4Z+igGSm2SjxHmxG1jcio6Mx7BPVQx+K4lOuUMRcCmZk1b2K8kNaM5Q5cFWLhXg6FJD2JvyAjSkJN6tHz6F7cgFdKmAmDjtU4cOKG1DA4i53BkRNsCGgfbIxLk2Ajbt8x9IOXNdZL5zEwQqy+/zD79Dh7Cjq+qs2x5iXtpekR64IvtxMmzIYfcS5E9i2raH/5TbFvnTvSGHvNHCI/GNtkXQxguj8L0659uurFc8SmzNY9BZ6mq6ZIFtf0s7NCUdMe0fuInyuRIwgi4yL93K/z5CU/ctueo8bu6m6SXsb/PzJE2A4OV36l96BlmsStvHZtF9yiZaoVSSDp3IgvT7QExhq5cpwAxrNZZlZgnRKsltp0SP3gvWfcGr11Ac57sKW9Rblr1g0HNYx1dv6EmbRiMufqxNVkCNBoVFg/XisD42+aluoKZLOE0xpoHADQ6JFAhRvessYRDhrcPCDf3XZUDKDXT2TCFqu9557TX+UECb2O6VQb3OHkJ7vDm4LdURIBkBpBhPcXe2wcVBg1yhFPk8DTAkxO9xXhOzt+6FT4xftnPp/c9LJ3V+LFCIDptEISfnD9gzlWtk+Q2Ml+UFIPQUHyHvkVE9axmLIp5/1xCp96QlN6Nkq4O3ZfJ3aT3Xrh9eRu/foVCUlC1z8Gile/Y4ND/J3I0vSSBOZBVtyiusFHVoeKCZLvxalFCZXImWWaH0cj45RfAzejoeldKyC9mquxaUnPdrzZ6x07pnsH5JZIknWFzbHB5EUQ5BOikMLyh5d4ZtlXRvjaSUou/spnuKhjL8rx3SNuPV0X8eLd6J08/DR3OHmFQzSnmbK+Gh03dC5nFypC2IAYZdrGVmb4YYXyON/OJSjRTUNyjOfY+BHpSwXf7N/N1FpGEdLgXY3+IKQSXupECOqIT3jAPLenyMpvU71BvxQh/+X8cUR7mdAeVBMnP8EBZvLfc3msKjKrk6xZNlTYw2m/1kRQx9+YcwWGNwl/mLg7i/TegMRAWTd49FnDR8+S1vvliho16iV/g47BhXCGwo1W46hQO4bFoVje8JY4Yy4z/zE7uqev5o/WNAOJ0ygPND2paRks3OeYXNq9iBs7Z0VNvCu/cFGvCZj7nDgb+om3yEXq5++hyADnAMlJy1AMyp7Y95cSai4jq+AcYLE7rpQVFwTiSpZf3Sxz8JPE9C0GAH1aCFm9ducf2pVzCbjnKe0Mz/TJrkTrNzqUsOYcjXPHu14eSXiQDYtufelbxuWgN8ooN7n4WIGK90BTYnxh4Gnd8CoLza7rJGuzDEfVSlKtiMUKvUKis/Y1ceswxz0yn7UeJU3Y0sdmbGczwX32jU1nhFCYUBFtSte7wkhaD7A3ODKvv2HUK2dW5z4AvFmZRG2IH/SNLmuqdMJU/cq9WU8sq3i9uIyphUhVfkh9rm2eTmAGOJOw9z5Uux5xgiVzrH3y8UmlRS6XqiaPSwOZq5fqJl98vG3yXJdxAZLlISzVM597HHV+5tI4L8jZgeeATpQazY8uxs5tMytErVpkcwlqrZn8wzCGBOnafGIMCHJPKQH1qXNxyqi8wr+tx0GV/9Q3vgX+4Zyfs8phY9aGLnjjR5pbx3anubsVy2eaiLsxRz7nIO7XhryA1ExLAb4k8WgThXMAerrMpDRdmRnVS54Qr/sFdm4nAHWPMEngeZ4yW6VRbck6EmQN78TVMwcTXRCbdZcFn2/XjDvL0+Ke4DUKmkknCF0eHmHkJGJKZfca6flTpa+iUhauxyyun8RH9zBVcLPYmen8HC/9vnnf+9myWHuGTarVPEwK6+Gp7O28qfF/xEy/Hruhzjp2TrMAGnwxMgMgDvn6LOwhf9+vPrzzMB4zdjeAumGcCMiw4nNUhAUzgTHuCkfFOicS0AHfaWBjdcCe+ThzjN8wD38Pix4P2HkzcmmZP4hLn/uWMzd/NNFFywfOWP0MZSBpVaJu2HuuVtKRkUCkN92ZbmOLeyukirlkXh9CDykG4bGwekCNkm/JczRhzGCc7Yvtp1WFM+IlGUDWxfH/qrSSHklF8EHgKir7FvcGpEdnidv1/U3Q2VaRpna/FehBK0f2bGOeMm5RcwJmpc7fcIJvAnO5GZV8P0JPOKsA30xoXKBY7Yze8/EYh35+jHqUNp/L+K1GWFoVkfqBvNY/ipbNfb4lk5gIYT0JSJkPjvK9sd8Q3THl6WcBSsBHzrjyEOcc/X4h73FARjLnYpNawRX2eyzxeCsiUOHFCTFvRN0KZ1D/mN2DkcIVaVxHzmB7Z64eWkt7bjtmUzQyUQo9n6JxKLft3cha762WZ/nN3vAKuDxP/MXRNiWWgSvnZy0wxxMGA9Pvai3XU+hgVtJPwDCs1vDI5gYpWc1ezunXLaE4DbRQk8vY9XbbBkMvkoQABDvGl6tU2g1dmYuNy5u7E54HZnSZyZoN0zRwuVAsT94iZfrhdJUyLDGpp4Ri+HjHmkZiAtCOhQPeZT2Cy7dSjv3euw6pseggRuUnHWhCMQhcAds+tX55OUdhiCTXzomCmGbVqyCStdU53hIUZEixusuVzx9mvMMedKgmxxgbSL56EH/gbPZ3d+U/Ljl1YIZv1JTI/LUdzDjHsZgYvFzrwm80YT7ClOsAs+ldfh+8gRgz4q4aCJNEzMV8jauO6xxn7TNiPnabypgF3UZ0ZXyICqN+g73mfk1CfS+9emY8CQAVf6H3DwwI8VMYhrIB6Ht4HcT8M7qTQxBhUDkbK3Epuo8/T6nT0MozL3xquTNMb2hB+ZD+ZdX4MbRTZCLagyu4wE63hurO5TDGs1buK+ijdPvGSsZlUrD2b7AtlU11z2wYY0JtNiZDzTyrW9QaP84Qk8LARtd6mIXRh7SdLRZVvyDBgNJwIirvQDX0aWq3rGhgfxFU9fgAov1K2IRQCQ7NTAvCYdHpA4LSk779hudFebfp/L58AkI8lTwNLbCzvDvW0Tgr7b8+EOSE5pY4+2WowU7e8ms7jos/rHU8fzoSrTf4/UkSv+btEIbvTgY5w1XcHsnF98V9/cBhBB/SfKDu8MWfWKMjzH5rnWTKstZXXkjV+l51aJ3up2aU8ikTERMuWgpKz3DDp13TUbH5gXyZJRmFVsn9D+vHgI4IdNXXdtCKqlvcJtYf9mzepSagi3qpKya53SMHvEWy59LZxlfHW2h5AMslYPlWQukF1MsVV3thr5jvO/0ZMghC0xYQ8DDwWvAEwRkmJ27niyL1aKqY4oIBhLnFQ48KYl3n5nM/lcvB1laWEXl57a9BrBvNxnAF5/sH7R/rpo0TxHwD1GIFTiyL2Srr4OeIHBBBZTq9s5rGR6fEsorheaQwoJDpvNzdkAOCjECeVbMV57yzaXaEfw6nAhDOZSdC/BdGA6Z6wm/JQCjkjFqcCdVj28M7sl9kP+wFjUL2AiojGwP827hXhvzuC3J7hJVLxjoSjkf2XAj4jopBJO7Q5FhjevUGAC2GygpZWNE5ye5UABgBjhJmWFqq67LNpug4lCgspPo3ENuZDEIYVmk74iU9BNzPXDzu3r3GyK4g1EuzTPdeJNH/5lo6oUShw8RWJoGkcVvb5gC7XJZvwCVtJ97NFLE+nbYKx9AE6KlewzTneJVOxnO5dGjrwnz/9D2/EZY0fc9Y1Rqcc0DezscSj6zlMRMYlE8DREW9erOBN2EWd4Iz2xwgx+4fGGMoId6IUJh0u7De7c+DaBIZv5qMZp6a+rf6TcwgZGpGhSzbNsLE8Ztt/tpdLMK/Kh8Mrkmrg/u3spmv6yQ9jD2/5P6fxprIWFznuYMNYQ1DwyR3QpND3X86QE0UeoGX4W0bunZX/bSzKMQjVlXTanUt7dJy88plUPXuYUde04SM8f5V1xVIa7Mtl9nYr6qR7ke/mNT9PnBV2Ckewc0FKF95Zl90lchEzfPOpnm/81NI0gHWWG4Cp9d778s+an0oXt4rpy7diaWaycVlsTT6ad5DX/7R1NwyeIJNIOcp2GcPdqnqa+52FLGOFUeWh6cNeGDskx1HvX/rogdD1CToZVa5LIVzaU66L+7Q582wcPwiwwaQib+/WIRiE9HTgXITtJLYpstgdT9AUNEmdHm6X2J7mG4aUoSBwuzpR6d0zPqQNljSdao3IVWIx4FrK6//vvi+24+fBbg1Yq01kUq0rKGLJoFYuBxjJhUQ0B4cnD7jYe7PdA36NC01BGDBNyXRHQFbGZ2lytNYVfkXBlgd1TBYySy/W5zAd279JiYRZe+Wv2B9wG/6WFa69J2bwpqmAnkf2YavrnDxPm4l+TgsTDjnegXNeDH9xU+6fRp0EzjHbdkH3QL9rp1ZFDYX8y5F3wc0GwyZdTONlNCs4/qmfA5sJorupNWNpKiNSBcaHb0rVud5/ddjGEpkQyYlKzExTDjZTwInL8MHoYfyC6hvCjVjwdjJ5XRsHMNF8AXnRHkhUFeQzL+k8G81+ijKJqK2lSf7gzNi1hSA3mmcEnpGqmCmm/INZNPtMGCxsvTi+j3wC4vWS6EB3HPqwJMdRFExqvyD2bOL4tErUd4zJ0+3/jDVfL3g1p/McVXcJuSzOuEg6+Bqa6/J+4Xpr91n/xsK0xyUptfiRZxMGV+rUQZ5pUOuw5wi4tBZuneAxfvRpvXwKH3Eek8z9hjNQB9w97jZTstxb2oFQ0D86yIxSbAEbriRl3jR86Cnsp4B9Aszgu6RDvfo/QY10DdGjqPU8aelBdvfziBGCW3NSxSxNv7+cciiGHBt5aWNp53PNTQ8ABdsYprGG46W0pRL61LRN78foqX4IQ2GagLQELhtADGjEMKlaM3iCqSb/H2+TycHC8/otwwkUxA3DFCZ7D3pl33//cWvN+GVh7BRZXv81FOn2dDRyDAyU+Rk/C4ObsE5dx02cyDP171KvY6wP9XD702SATxtalfsduJ7e0QUBceRYbGcxHGN5XiL9drCkEP8mHxKji/bQcFzRy8mD1VB3PRb/3qMwF4BIhgcn/8v+tsdX6LpaO677ifWy4KX7QlSgq0Ckx4NQz09Fbx63UVLBd+TMWIGmhQ2q9WM/Ed9V4KIofuK8iZzCP6uuMXUMvynysl4ZwsUzMTI2jIjt5uqW5fk0NZUosoury9477VT4xxv1+X82aFB04Y13KsbNHo55Tou1tslrr5djpwBvi6uvCD68GjkXLxpKWd9b8dMSVSUwtzohoFjV7cOg3EgUHwWOZtESUOB5B+a2Iaw9Bm9VIIQRAVS5wktw3YCbnJhzno+DQgKuTe/C2D0+EvhDlNeGCg5JLM+ht2MMLyjSenP+QJGS8d3qS51hIizUknShnhjklcX46fdUYwUnlugHvStviiuKajDro0rBsH6LbHuAXukUm2RfuQeTALMfj/ToRsnNxy2QFa+SiBICzfcwv81WpmU1gIidv93eXcKVy1SKkp2kqfDPn170gbDJe8xxf6RDhyFMVKt6Q0n+tcbk1EZGARD2C0BlYeyfzdzCmM+J1oo4Hy/ECiKMvmIxb3TTjt3l/iZx5r7IRTVJGQBeKXHfj6hobnmHbM1uK5SdrLsgrtJhi1j402UDG0D4XL0Jvni4/fA3uljVNzjqnkClLB5RCcEiZ91dNJ+tPCJfhFTxyomuYKvtP6LqsiRbXzJQAnn/N/TfnzL2r6s6QWcIup0d9Bv2A1hfhBnXxOMuh8CGsUQfdTaYBr9MRB3RHuMbkC0TvaMAxFSSTPGkMO/ylIyTKNIVJmamcCVXAVDx782yN2UzRl+KtTeJfGCXgiDQ3ZaRGClEaSMLAnoYdbUQX3Z5wY2cKbJ2lHLXLBylTEhXZ3zkMlsL9hj69zpuhwQk21rdKXnXbWj7ipl1IxmX46ETHEjsitzofWtQGb7LlTRfBC45Ql2tuJr6nuDL0JqB4CaMx7/+ANtV3b9c5Xdk5RjSbPCKHqSUaiaomP8I/cBPqlcJCLXJLIJ+1AsKYsXKD9rGCaEYrbtJDd8yz2V4+H3SUqTMIJuBbEWyzRcNSR3C/xPLd31n5ix2DbZ13T/XW7JDPDAF45bucjk32MuKnvgKdEVVkletTdM4WUFOUVdxE7+RWPufujAE8aMNuAiiNR6y0Bv9HxHQPp3QRZqZ0W7S9nxKhl/vd8151pJKKMv6qHXO40JinxpeyD3M8QxE9d6YWRaF7CqFqUmFoW+wJU3lL1+vxADBMDbwYfxqOXP0foxIgOHaUZksXdb1uulLzmzV/ir2DWSmZZG2jWnIiaov2d08QGjyJATx8l8ix9VMQi1Cqdtv77IjRxdvRKgcGS5Jb5Hz4Ff8zV8Ae8RH9Vt4qxFBP3YIvchQWAzIxtamW9T0PfBOdTPNm9FoXkXn0oOQH/3Atv8/GlY+Gj/rC22uwaFdik2VvltLTgUU37+umJlVcvodCQoNe4uHQUdziSFmkAqXqV44WFcU5ZPkNr3B/OkReyoRjmfi9q/wWcn8OHtaVTnQ0MTzC8hHw5Sd8ZnX6b+Oh0QgzyNtrzrahNADZm3SMVsjQuu0k+hAnda2yaG/iusSYKtm0BT6t9NY0qLCkb6XqnY2+z+ok1rszSd3d/4w4BVnJc4Qlr5BZEP16HXUuMlnOMqEcQYo4ZpwVjc2Olf6LTlR7zDiWTJACiXGtOZ3ELrk9JH0lUCpbFJnVwOTjVEdY56rPjoa2SxGQn72RG7KYI4sgcqeaixfOkB6v648bqFWv4dcAP6UQwtPGIYIiy8viHVzq/MsM6Ue86m62xqr/7nzvHHHa4Y52/DCg/woarxZlZb/jCbO1ulLG1KziQ/miF2SkvdfEhUe6bMyoPJyxykWj9NBLHAOU/Ys8RF0Ui3k4SzNV4US+NrrC8fE0oMoudv9u2efsjO557E2huwiYx7SknNr4N7un2j6yaiWnS0GiSQUeSI2NnrwBccYwCXhiybRO16XjYSsFFK2rZ/Hrv6wvPO9AJgSTUiFlPQLxOYAukV8IWWlzRsGCBMcJDyQVWjFwymD32Q2Sf0jKNufMJ9S/IUU6r53IXJ3IF+572FVDDQ5CbVfQ4kTiyPTxgNymEjskyCCLF55XvcIPoxatSzVQnK7Lr2MTDVhNzuIZ/TEXpt9a0dIcGiD377hMYUFybkQNxNFG1gz+cc5yDZ3tlFdL6sjHLeZOm8hzz+bCfASvCbHwr47B+DNaTM2HoijN0IAEiEy94sW2Qumu5VBaurx9dicLCERK8fPihNDU7s8DX2tdXsUl8uP0cgCmbWhNJKYfgCJlBj96egbdA2giBt2TlLSL+egYEifSd8UesVtg2r0bn3Ob87/WGW8E++0nQjlYOXeVwOSeBQXhcPU7URJMu6t5WBY0uWamoSxaVoXXugo52aj8S1EDgwfs5K6Rl6s5fnC3m5WvFjs+7o+xqesXNcBxtPSDc+IhfMnxNo6IBY2VHdOxFZcYu/2gvVeCJycVyI1+fj74k5o+N43yLY6EzhX6e80zIETmKzhBMQ3uxLDrICAial8ArY0v62Ut3YX+JGvb86PpuTfD+tZgPVGw10uq3FHfa0vWXQR8ofHF1dxfY4W25R0CWvrL8DMVsCmOw034U8CPehRwJLCJeZfRfKJ/qBn/rkM+xB340T/kkarfRam4ryLNXFeqtmu2DG6TozuCDiO6aD6aPLZVu7/Q017HELpHcG0cTAsDkn9j1alsuC1cd6fNS3dFTJxb99keya2ee+9FGHI8oyv5t3+6Bw4EXPpWfVSbLr8Xb0r0WCtK+b6TYg6VEs7XT4xP0YwsEwAKg2zg79ezAuVrtO2uqNoCWc3fBQGTdrb/YDRrFSDMei+ha59dVDcnVuf2wyqyADu9IdG2n6MZ/QMHZKPnvSRvM89EDqqQXfsbbytlrBOOHpWlAQph9OQoqmLHE7ZtetdecSqBT7lj0F6Z6esR4jouWXcu/KiJzwIEzG+3np/NEeYeA3G+UFzqNIN+DrOOALZpU6uLcK5DHhWgBYUbspMR04JKgTgNGT9lPie+2GHDjIR9uH1oFpXpqcRoEtpevrwctF1yEnoKP3uk+X3vNBgvEfpIa/PNruU2P49A3SiUm9lmD2H0+Nv5hB/Q8LuhTk1ayUGG11NMDa3qekNavFY2PznZvwOYdvRMaNVrntbfrJFV9BmtNpV6eIdomUjGOZa9FZGKd4ue8AwfXAQIsZ+RpeYcbbg2QvOQrtCCVMq2EC/BobuOKHL7j5b/3ABkFOmd57mSfBAZ3DwrtiBYHbeSR5s49ex5xUZ4rhb6uy6VLDVIwrQnyewc9ocEmxvYz+zwzEbTHJ+i7YiPQ9Fffb5hrYA8VfRJkwckYV7Xt7Lft6I/+OSWOzrLmETUN5bXy8n+cYZFRudDdSUVUAuMSCh2eJun4RgSSXJQkOpTd5kqaLsVDkZNNFjKGUV6gzU1qFB7ov66QBl0LzGtgAa1KTKJoTSHpPKZaySXujTaoP7j9On6BsSgxuZtyDruhm1VBUyWl7F/51H7kqiLVeAsYpHLiswJMiRKnACCIpCJsDphzE99fjbF4QfasdOKexLXK9sHQfifHu94NgEDW6bUbKb4lKTEjIGC4kmP/AjVNZqwIKB1F4cWbBXcFOuxih4dw7ZS/iFwvfOzd8TX2tBZhw1R+2lBjdzyyxOzyHhSCRZS82s79Tk/gdKEXOJPdeqsxFeG4BtqWFF79PFDtvTiRpmogW3N+HDG0/ZmqGWBdbGFE+jg5LkbAy6t849OumCXUz6GNnyvQ1FSf1OmGCwDaUaQ61P0XoXdf5a0YJOV9lACFYA7lLSisizWoqJOm3fMlR9zmK0SUaLvhXYKn0TRmWKlaESBXKl7QIAvJHgXrVMsRW0ISaowMHhReYoRwT4qTDqGLALFRvOkwu4rp3C9YrxQGhtjuIBgNKpXPWPHxuhc/ED8g0CiAbqsCE5EYX4t6DgCgxf5ULrsOlLIQBrR5oRH7d3fvpyo2oJYBlyp3ZzsXZyq+UGAeYB0zUy95Myi7O+8bW9kFtUHxb0DkmD4JpgDId0vt1WnjKaVENEZLcPw8oyKcBEpc3mDl4Pz3CTNVSHCEb8jf/7dKf5Ptdc8t7kFtICpT9GUwgYC5zcFIvkeA+GWnQEgasrLtS6aS33YozMHZR+wCsl4GHvQwRwS0fV2QZ7LWBBiDqyBA1pBr/KxJsBT32eoX10Ag/3LRPUTjh3mjcnl03M+eTf7DA4n0O05xwNiRPhVP+Jp8l95yVuy9f8i9kc1dIuoxSKTHdwG/Ld5RC6GDoWne+CXilGQ17+CT2bvW/intgPEimyeU1u62SdkptDfyE4dkQcytvvdLVdYPhLNTUkhwGlxitgKBvQgJSFMDaXX363I3YhdgvYK5I4/zaykp9yfTAQpvrNLK+OOXUK87znREHU6Ti3Il41i70PgC5kZEoc5b4N4mw04jN060g0qadSbneyn8MnvoSYIfrO78nRxMOxTvYCyhZtLekUN4vnlo2NYCMORHVD43tK3UNW5JDIvnnqe+7zAW+oNt/mdkBhlGJhptMwNj4+BW2IvIdhEb+Ql/dC2BYRYWMlZ1jeD53HGrVlz/s9xct595Y4+BNKoobuR63uG0tlxFwqjTnuu+DMc7my0thpLaXmmQsDnCsb3+PzeX+eweXCT+BRRjMSShIoZEgBAYzLe54IjCrYCGJaLqW5fALxIueuLvZ4xRhf8IjbnEUM/hYN3yKKrsvCj73H3jiscc84KZAODKJ+C5x/QRcn26ucyJo9lcHWpSOqGyLIqOkfyMxNPedQLw1FSw+d9lpeS0LSdN+2xKSLjorsIbjj7K8ZG1s1qMlsO6UkzseK3hm7Vn2rr0A7nVfBMLBxpBgbkuB4Mib2K4wE5+6sekv16ca6g0RWbLPoAw6t6j/Ga3BxRXVZWUVBxB/aywXfc+C8/LdDp/lvC336E5QbwhNCGbNIjnQJlimDC6wWZppKhxhxAjwdRRcquScxZQ69c02bJmx8lmx5abOeMZ2JEE/MZpQVIHwi5sBeb8hxjt0+2QXMhYHH2fAXFZYzN2eKDBOatHw4VZkkooIxciwHWb/LW9O3nRfa+pYBMwzwPkSbD7BZqTyGsppNcxlB8CNyky1NA6gCWsWCMd0WdwxbvcVonCDdGhZVv418aHrbolQ+ADmWFVdes3WnFhMlkvR55+wrU7MSKje6lpqz925RJpv88CAli8/IpIy0E4fkV6zNn6utbtXJFKulUZ31G5Ve0eABXxk/maLndwVZKI2f76rMfe07NmTYDNWlNAihorsKNqkKi18cLoI5BGzin45zqfrP18lQFATPoDfanCnwzONBoq1qQn2R/3nnHpGW1TOOxXoaLtzWDCaU+foOYuRvJ5n5imsorzawTJ87DItivw0teykV9uiORE5lW3M5itHdtzkukjvaIyjWPiBNPT2+y/QtUHoesd4kQfEA11CT5btz7WsAnEP3XfuCKz+ui9kqwO00wYYo4i7Tuj/0DcZBEDHfIGr72j6WTTNAm4EJ0Qwp7vje3UjX4yxyzp2EWQEK2IHdLPeit8ikYVTGy2N9ZtJIpz0gxl/GajaxerbeKEVERK0kXrsxutN2XscLiQlroxW3YPoLEsMCU9MzU+P4MeHoXpFr/aqVwZNUA9law1xsQAagDGZlIAYGY5PEKxdalXnuzYr6DQfIkTSEA+0WlBtkiM79dbF5LhRO4vx4H3V44TDga0QSwHrswYGOfkh+/JapiGHQy45uDvY7H2T37GBKmf+6EBM/8QNOLi/OuI0U6d524+EB1wSJan9vopzXdbs4YzQT8UM0iqWEGOeS/ZvE7/uExaHPCvCqcUqNFGLLx5npbH0K1gCmVTksYRC16sbHeH8UstyzYFOH467h7EWebLhhV6WIEzt5q+9lU2x1ePb32JaTTBkplE8Y20eER83RsKvL/isS7YT3vQiJOpyJtpK9mtXDKWK9VyPJp8h0/ov/IchhCgAh9BlId1x0+C46UMWnxDzGbnLqaplfo6spW12YhEMlppIJsB/4A0EjsmY1aszZpgeP1Yh4A73LXCD6ac8f9/TPkDWkFg3suzzxs27r9HHCEh67aNdBXNYyFuNFglrPFsrt6Lep4iesswcl6FExOja91d/7WFZptWJ6oJ8RSLeXCkKklDdzlBkRdvqHWjxU1w8op0v/5pOND71ytI8nGmhAqVAIrxlHoX6Qok/T0v4WViRNlzIHeiXVkq95GoWixSuaVtXyJdR40IkyPe3AfnxVPfXkjqH9UaYYOU7YSzHluWYu/Q800NteFnewNfh0dOTBcruHKA2NCgNWu7RZNyYNTLvNXYCCHLYLKNjaT+raf6sR40aCqQf6uD40c8Aadh15WigA5LsGtIfb7yANInEOuG9GbQrhXRuciIce42G+h3mGYB669tBiLu2PsgF5I1fYsiIm8MUhXSbggt5ztPgeudfpIEXLwTV2fMQxXUlKhFe8UalHdoum6pgzn0b7aDd0ZhFBJ8DajLHuOeUDaSNyGDJEZHjFdGlga9YxHU1rqW2J341uPtvSAT7t1YKhRO4p7v1rvpY+f7hiMzdHMHOM+T6Qw1H681C1XWMC/Wb3lSC4hPOmTbVnAeTow29QOxY9oWZs16XdibpZLGpscTT+DnBREt41gfrqAMriaeQygKKz9I22LlM6UA4E2F/Syzcai6bKi5I6rLCp8aFEd4DSPMKZAmK9sYTsGZdRSdrWFMccwuS4dfM17Gu0hZb4jJMhjZjdywZJL8I9Zapl3u69g8gEVYftAfHyMqBpukNrGIx4VvP9GOp77eYHQND1pwvFOZdVaOTGLKOiZHIVV40GNAVJDGJKO7ncIi9bzzCd4P0ni2CMUfucUd2so9rQzWPR8G4rrrajL019l/gBEGXbPpiU5f0otMaxA/dkrzTFngEdE/H9oilrw+NpBy4you2HJZP1b30+y6AeQkGdNLFX02btNgHhVDNekhswfPmNxcvEtxDF+8IoOvItKj+jjtqE1KWswlu4ysXunZeYQFDFPmXuwi2xwW4j/2V7yZ9bVgacsBCWdf9vdYMot3Lz6UTf3pFuHf8H3xNL9kzpIxi3mdfuH6jn7/wx24zNp9Rud4yh9BJ6z2VXrYI828f+h2ulQfM3bI+9vLxF1k0G8Ypbu9N+3QBiwXu6+STyOI7OxEuYxUYzZHmi/hNoUXTH3QZ6JQCT4K5nLau5C1YT7Z2LBamyuSSoKmN2TyK/O1DScdf/W5xc5Bj4ovU4QdbW+smHV/oW36fNJu5OHUqBsvICTYLHc+HXpOUzamITIvCIC1G6SPewTssEWAKwfnVYw84QRk3DUUm7NFYa27Q3XJ9Y2ACQjcQMAuQp+3NNkozslA4NEdfzwty0FhLXnP0mZ6H6rMUFn+UjgCSxE5JVDWeAs/ri79PROXGF7rjwWO2I6t1xtH5f9SV6YvOoSe8V5xzuQPHuth3SnfwFyYfZfqXyS6D70tV/L0TS8jmEODf9dM/TGYkj7D2V+UGCZ2BF1TAklNvOFz/oaBeHEDX2Fky6z3a8yyofJO1/zgBGzyOo3Qqsyz/+4/QJQ8EmtXtQ35CiPZr9w9QpbzMOPgf7JspQPbIDSnPA/avzwy1NdxAJkf+zRfAttd0STDOB0SyuByKVDgFh4MYUer3Y1i8jFxrO0OHvAY/MMRyj2ysqSAKhVwXZF/7bvY8IF2erTtySGG4qMR+1ZqEmobiSdqo4CrpvHuHYBzHlVeeohFY2XPUaQF+EWHeUJp0ZwKQwh35BrJga2sAXl2TmEGk9rV38WW5hUZmk+4GpObWjyuRhPocR+ooYVgaZdqCDGLbFZCtvvvV9o3REJ0ebMUpHn7DeaOZWs8n5XvL9KU8YCycVQ42ALR3K7ZgiuSTsFHWADHl7ztXo5S/95qwgwafj90PqEUcAxEKooKGutJnj/J+DnN/PjjY/34zHUVgizs7bDl+N5mvrgcqtYxAsHam/r4uhy8rhYTgdDt21zOtD79xuyH0GArvZI0cuR6+IwL5PRyf6OnfIL4q8eCqisEX1gYVwq2e+GsqDsIkNTD+i3i8ajKbQUSLd3jOaZcIzobW26QJK+WroOcHSRNKtBkL9h4yGvtadDGJwvRZUu4HuwI/29ENcsEYS933Gt378fAN65KPsB3UmgwWZWrqfFLOZNv8P8GOF55I5iymK36u5Fwa6xEjdjtaTcZoKXY092uQnB19aYDDzc3RyU6AVbe29V8HuxgKpzjyAo2i6lNy/gjYw4sE0Rw1OvljHuGz2DvHbY6ZHLP8FiJirn4gEDM+07i5sqIp12RK2T/a5LwBd8+HJPTx7HxDrmsnHm+j9kHtGPSOd1OzdRf++Ys7c/S9YjEXfOxQ8Jv8axa8r0Z9dez6p3R2SUmhCwWSSTK1EwxCVtkS7k21zCbHCBP0SleMJmzRMfX8r8/l/Yd1EQiqg1LqiJT7cZw98Wt+n7g02rmFzbfoCd6z6JmcnDZZzISynb7/fEacuUoWZTMP6mWmoP6m9UicJgUnfGDwf0rZpiROnD69CxTWRO6tzne/lkTywRz+x8u83z+eyhnmkTzvMMtb8haECCZIvOJkSDJmjgEGLC86K6k24+UCe+K22HGtKtWMxJ4z2DAPOSEUviPXJq1Wo/q3g/94JSsGayewAcxMA96MzVZSW7OZqs7tHEAIFR05zLxHFIKFMo3OxgT1kDBeRunFy3UdIl7iJ2uZj/LS9beP7rQAnM82wQaDA8QadoZcxi+Msjgu1ZesuGqaoFrUbSutergAzxFx2ok+OiYT90jkqufCSEYyGraW8lRsZKZUDkHeEC5l/h9DaqJ9bJeO1oM9qIxzyORMqLhv5Gwe3x7BirbO/9vFeC7yk1RsIpORz+Zja8BCEyR9wi3/BIq6Me1PdmQ2q8aaq96GvyuXyVoNf6OUCPCzzhPh8XtxVP4JdSIVtYN6APk5rZCufxo7PsAFukvEAuAd8vVht8Os6AYwlbZvnuJ84mGueqZu7srq9Ml2lEowzY/PyLMtDjsvhKB+UYccdyLXrB9Jc8coYSgcp6zlYiXk5sCClQstpwcHjeWOEkTTyrByudVEt20WE9bksN3s6G4jCDV7ILF/uYl4tRm+1bIbLsHF10oRRuXFS4hdSglgTpvNTgqrfcg4BwKx1ze1v40+0v6ol2ZOIL2xIsBmzX/1yIfLh2hdjQ66MQQwxph7jo/wfNvo9N08ZTlU2snmuSesVyRg2uG20x8gXHcpg8nTVBcy34a0W9qStr1V7Y91DkZSQ02TIeOVj/pJakFNIf32XwYuBU1OqXT7bu0dbge2wd02eYo/lXMlqNID+VqzsrieMBLyb52nixuUv9rGNczBEmUgzuqcQZkeCIJ8PCZM8uLB0bxpxtNxyuLP7yE+aDWh9N3+rBylR/tEqFKVFKNXUKLw6rddx0va5nc1ZbDodeV6DRl/8zKOB8C3jndzpdWd7FQ44JD2lArU7mfb/mD2nc1SZFipaIenu8sGXXjflem0GyCPG9pHAL9XMJye0BWolqThOpEBxJ2RXJN8Fv+77kj2exbyEbt6NWXtjDsXWqW+YMkZVJY1oOQCEGntlvWo+fmf+UlDHieMbFiczsWerFbC+/i1W0HMN9V9TxSX1aU73fGZPuv0bL9kF5GU/46p59bvV48kveQqAr+2xEOTUqUt1NCSqLmnjjjjtzuFTRUKRFjbVpQlExglZMrk15dZiGswLwiKZ+5TmE/8poNEA51nAMyA7BCzJ+6fIHvCDLAsR3ngY18e61OycN6L8ZLdOmmibywtmEuNtTudC2Oo8r9RtZDR4KZBMStrHL/xYdzndlSTv/wKxewo53ZbfssGblW+X5AHOYgGJG46cUXnkeNhlk/Hn5Awx59CEPn3c2GdKF4EFj1JTQ/5pfVttqZiitrqt8LSZil9wWVeyOfvnJ9dByqFniWLBnAMxYW/UCg5umXuZNBCJKlDuH1CNweFh0aOFPhpsdtS5H1HAOynLHZ9KmwhsgAg82qsJLaWQFK/K1QgbyYbf5gyVaB6ak1TJuQDPeKsSwYjUfq8l0Y47WjTyI7jbFKFtrwh6rbzCxVXEbVKrtcx7bOiWOWk07i8Jv4BkVa1N8EpRum9Wzg/DvZIshnYSeVtYqqVDVdRKUdQdPcYleLEeghpWRNv4BCvTYkuSZ3LVFoBiA4tfDtGyUNLuvJL6A784qDrlVt7hBq8dJOaEDcwVOayRhHtDCkTYVhr7D6UMtIXaJH8fVUoWpB222O7fcUM/0Cfw8P+BOq4uBa5xI6Jbrq/ZyFBR8BA4iC7s9ihsy9B0AQvDz49MgKupue9giyYsYSlBA6/+9OmWtzVuZUF4wvilGf7FrQi/013dDRapFEt32p+IQyIGPG+o3fCp5BUGLbcHmgUUxqosevAWI2rodrR3+TzoeOSTiLDFGP4VGCYCUnrPffHUFl3ox8po3+QTsfr/oNlU/6TC9NLcC3/mirMdz6+ti9YnYCBiLEfAWK0l9sollxutPHdIDQ8LABMKaE7ww+tGgHfKCAItGnW7VmUUVfHfltF2X++gOm+EEINYjjLTstbqVOMAZL84VCmrAk63KdOnayFL0r1vYm02/tgBITJIxYfE7PdxNpPqtS2Xw4B6Om5EMlOrIWG/IiUWRFWTV1soW48fI1GN/Stf6knwq9TQpJN4rblijW9h2zT80EGAOydyYNrSa6MnM2g8pSuifD6AO1YYjgJ8F/NWmDNemY5ck+epUb+TqcOfIytC9eDUogu/nLD9P7bOuYRftENmvDVkwRGaUOior7OE9weGbxT7kL6B/DyFbJP9aB+6NwnEQukfFrbjsuiGlKvFv77/ivTSdpjOIbEXDvDsnZ9U4MNb0SRy8NxGG+vxLt8ZZJe09Lof5vZal/TYeP8VqH7mgRxVZ19lc1gLTdZdzve7YiK0XMZQUClw/okfdlup5SQiy+5Otc45fmPG7PHOIvSjyTeLzDE1viQoKq6A7sZteBqngXfllwGkFrJzyLflJoeEF1ZuyTOA6uH7KJYluZmHqmML9La1vCo3Ys8TzUYO//L5mXcIIS86mSBI7KkvKIMICRP60IEJCNWEeBTZvbcKQhDABd/2ddEcebuFug0recyxXzSjaZcSD243u1MOmo72LPRoEj7Omo05EpSnsYzDml33Hj+8UU+l8wtch29JU5VcVeQrM3uH7s3K4pNywBtliiXL0LaFAvJPiaRC2bmyaE8Q2vl2wUA8mGjEVQ6m4wswAUO64VBrg=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C/EpjIeUWYM02mZ+IsEKN/S1kN5sZsZbNHmj9skoM1OeRGyHESQcjji4nOCih0vFc2O0HYujj9Q4I+3jrQMqa1SfWt06upHxtDAep8kHXxFCfaRESARTdTLnkKZA7hV4AcrHEOOLwUB8S0I1xrArr6Szj5IUOJEE5ISRUv9dKohyFmHzG2fNq287zMdu0eNPHiaumwT284Fu4nz+RwNK2JGWY5lFWngxfGcgz4KmcBGspmOJjNDY+VH0XlqyLDeG+BB7whYN9yK/m3/HO8vMdxqf3dRy/GlQSygXnrj1n/HASDZO/ybappmLiyLeLz6EDhjyZhyDgL0uAhJJCA7PtiW0WSBZnRTqkvjgE/cwSzUxR6LONikxiR7viEPzWixVjJL3vPtKHtUmffcgdDPP3yG9LNTRZzOCDl5gCbK/JHgrT4yzLWTzZ41APw01jpckrBJWPBt0StdwRbKBztWWJce8oay3aHVcAA3tc7tugqsfDZlsLNZMTLH/umRqwBi7bYa4pChyzOC3VlXhjKlKPlRcJztL7/J2ab83qbLl5kEvhP81A5lcmK04vCTLSBhXwqlwmaTz1MRXsCgarGrkD815p+/RG/xgjiyBhnLV2q9I2lAYfEpTZBYHOYFdPLVpRWvBaZQUPOOa/pJ0u65Gy4YVI6rUd58HeNFLWjabYCwlnWtsGz4+0katNq3mCglSOwBFjX730B6e5RrMQOQW7mfsvm3SWV90Ai63PrpqOiBAdIMVFSAAXQlCie9MtiZQBxEhz+HZQxRi+dxd97NR9LCOD4fZdKWV3HCvFbdzNNd9ZMQGR6JPXZXkOCVk06eN6DFuduGirM4P/MEs6JEffKavGR6EIZ/CpGQtf+ojR4U7lvFr2SVk7+vQq6CvhNJk5qaHIgy4CkSDOzzJZfSDFsemEltcHDNnaOQNhlp8bxsorqL7NfmioyC1a+e5VFFLip+I+/PxycSHSkhdCV7HbCVRryMm8Ce0LzqZeY7/rebPiOW0IRZanTPyLq9fSa0G/Q5aIxXyDlw7FduF8r1cQKr+h6/Lud+XPtGwW2y2GXq9uzGf9pOzo/nT45gSy3+wNgqTvb5bX8+0fSlPiCUJuLjoKVC5u2aX/Bgr7rgBVvH8qQNU1UuWSqe0zWJKxoTXDrUp7jMvjflczKcA4tko1vGtXhto8/AsFpq3yHKWFOE70hor/3tTW8vuvOVOW+o2xUoR/MU14DMTQTVDb8wDQiOZS5yM8i7WIz2oIvyniChNRLG+gjU4tx14NHH78tdvWtzd9nPGMCOYrLU8oPF4spuzspwoeAwQ//yJw7pH5lY1Se3QmqiJXG1ie4krNpbmA2o8XvW3hpZMTRKihbgQek7gssc+Z1ZPsCqp1YvBjt0Hwj4L6YEnolMLbJApW5ikuOfE705PyRyAy6DJjXUhUTqjV1/Cno63fFazAmeFUpjn+jauNJ9lhZOnhqbaXRhbSNcEFJ7uix8fhw+T33S04+1fT20upxTiXcxj+/kYJQUcy1EYbePjdv/AuU0cGD3owu++evP9PPHziGg1I/jWQXk4eNS2U9wucquf1lQx+7Sh2kL+Os/ekBzY4KsM8jBzTthqylZBuI5AaqPwc49hFr5K41geU7Jf0Mi642FzhQDHFXjJGEgNKONm5ALsO5XP1hmLlsVtGpwwlr0qh1CEIe53QV0dRRWvC2OpuKfHI9XRFpFPyn4RMlWODJS4uH2eE/pv6YCutu95FSFusUi83p07LtMwTHh+FNMD+ffxtAPJ0EZSCWOh47yYYYCGpXhm4OML/Wiqr1iCVoQUbKjPHvJTUWNr7TsSiwPLppAobV3PfGEKXPI4WtUWdNd8BW8JUtjb/AkhpnIqm1j22wNfqta5NqEs0qK/tkPEC2NE7vzPYr3neRJhZSxGBC2kljL9C/YCL1LyrlJwwPo0YCl47anDc6LZ3K7/OpwhaquZjXxP3wGHspMORguB82BYAQdZZA2WsGta6n2/JIqnkUqBOMrFJ3v3PYyJDMredeYt9B+B41OMNqkzoIp4LSELEM3KU40hyXIaiGmKeDfJO/0bfcidTQtX23ma2t2UlYE5TEXp5VNvHfcCEojUFYbXYV9VCcGDJ1NQ1pvBJdCVjaU8MOcIxmlA20ji9/Q2RummTzx0UA97J4lVjjPr/8rxS0IzKykt7u05KKU1Cc1lvNPc+HKSG73SL8mN6HwGtarYVOSBb4CpJbUW1RQp37zRpJqC+kDfd0VWl7S60OxnD/BeeskZFuoFE/lImdL5inR6KoWEPpbi0RGWywvl6JbYSRXFVPXmMbGwVFHGl/TXa7aeg8NUldZjyPUesaPmJZ1Q7vHZOXnxMFLSf14FIJW1qc2ovhRW6F0n87bm7ogR61zYdaxJpMWYFpitn6hrZ39LW0ag5zGnasJADwiC7KrhuyNr0d/GDzP0RZAAmrQV0LPasacp/4kza8ukf0IgW7gn4qQF241uI1cwVsms9XMDM3eRzdBaknPg4416mULpzfW37FBvsZN7UApSSPWUAg4Felvyu/vmD5cciwh1ZzLed3Em56VgbyswAplxBtq6PYFdUag1jRE87IEhKZtzBSHE0ML03MJGuz1q7t0rItvpSnaGLlp5nYOFtcP0znHOQtM8eiC1uRCe41A+biVmj16/4fhLhLpMv9aYjB06sc+sCy+7XKdRzOLqh3QTRxt0IQYfznYd6O0b2QwhqXYbj0pM0yKgfUt8p90l4UvL6BEe/21hrwMRsUoUtedmqSA/+Ih8w/DxIlwXipxYGY+O2qSbVPj1sYKIrySsrAIxxjCPzLbyX/UoQIvgixLhn818OfbuaoUFXuommUBLAJ5fMDRHIekB8zcIo5K8nCHsh5+AN96f61rN8i4+VMBfOZ1W3Ef5+28aJg9hBzk2ajxJcCXxoB6GQNrnD92xSly4yqE00f23QhGStKBjp8LXR5XIz8s8C4Iae6xJVd9fwGh/yMkioS4cEBquQngh4EX6yxwt2s+6TwZW4gUC1OqCYdvHg17NT6wXJWQ+pSYIoQgrjVDmFA7AQ1dx7ie3yr5x75QroVno3VjOOxLj7rvj/ke/Jr4AfdhXtl35lhbp5pVIYHC9fr+xQKQEjsQjNaeR2SlHuD1o0ZY5xVjiCyMflblV6g6p5sb+sAAJKdYVsH7VMPKnNwycGioKwXtTbdJkrFTnBbQ+X/ZWiBWX2BOWjQQyZqlgpFoj2ZDr9c8kxvFTFj8xWkolPX0uYbYf+eDU59J98GdNF8c+ZUbA7mIq6Mnj1kJKIVtkpIbRa/izCwajAbu648eoEkvLolT+koVrOwx1d02wfohMKCXP0gTZHq1kJImWR2SV4pbjXOClGEpIbcq5O3FzgZlbPKpIMpRjADc502JWPvF868EKg6kJdee/AJCwoJ5wgo1/nR7H8Kej6etP1IbvSaRQLPqyVoTC3JM0GHczUT8T+wJdp4wASDisVltm5p29f3CSdACvB8hbmasE9EUtaW+IXi6sqLYB0SZzYaZchdpozB7xRDPz9D4VIyvMtm4QYIctBHl2sBSri10NQ4tJsDx2XQQN74bpdT4aCxtfTkq39nSfMO/WzVD09Gw4gibNNEUOkSadYaqniz9xwR/Qv4Dw55vFQ+R8D1b+az57I3UUnWEKjwp0YUQhfF7QYvnSJzCOCx04oZhJmokflJ8MzYyWdOnDNxKO9gGVs9YdjTAKlJU9ST6F6ltZ8WvfPKbSWun9qT7jRfSyT0n76rNayQ/EwHiZCpjoGdzRgEs21Y+z/h2eg6zFcHQcr7cnsYb+P4Sbv/Isw/4uF7wcWRIQ9fgELqdiinyJ0oW7052cqeKFAOBnO+LbGnsE3jyVjoUXkdvoqr2ZwUqxMlxRgkBocz2WPfTGuknDynPym8zO+P+7RBfBvwdUcYSnI3ylJCHAFzYwvhPD9LmTpQmVc5a29g79Xtrtt2c9ex5uD+u4P/DlmmT+ujP85h/JD5pJksJMUZQbUVFsWjDJqyIFHftsXaAAOt0BlMX8I9AjskSqp6gtKE290dv9L1aPzyn6PRQNhcdYv8eUAw/P70H4mF8oJFnYHqAUrRVGxh0YxqqQCmBPLj1y8+d22Mkolejite9BQEuTW9RrPSY52uP5va01jav5mfygI+kEYNwmK7uA2dcJN/coHCp+ryKIxMWFOsQG3Awie5ZVsIXGHV20yGZyicJCtMc6u+Tz2JLd7dxfZ8GIEPrF9M/cdCU8TthyDD5o2aeOwRIs37CF4jzi0rUX7YTSi2Ci6/0fVdrJbiQS+ttoyruOYQd/bzDpdJoiq+4Lo3nWFSk3PXvtFAdmICgA/PUECRr0Xtg11wVPp3CotW2X34p6jYpCdFdkGtEPBFbdWXK33JIEOJ7KxQJLGYfbgx5riCP3AlDRHhdpZeg4I5k4csGbAuRmOydRdiF4tFUnXgC76LxaHkELDofGqvV6YrP/HEgxUh7IVVWfn0x7mZxY0aBiu78EQcRQXJLhL5Vn+gyRbrhHDLx5+RmIwhOJViipIiJNnpDAi0ZMP2RzOdQl2Jv/o4GzvD0Hcee5HK7LYvuqc3GPFFWyEhD9hPzknNCEp/tnyYE0hsKzp/kYFuDspQMxENkB8PZ+h8GdiM37s///VDXWhyYvYz2UY/OiZJS4JB4R4+p0Ei9T4L4yQjAzmWvHrysHLXsV7ss5ux0ajs0vxCJdzpW7yiT6caLLEu5LfUdFwgNAIV4lus4RMG4e0KkDYl0QBhAUJccS2zZxNYEwjrYvdKcf0YO2JdAHKQooytqgd0OiGeHT63Cos8XG2cXzhZxih1fcQLuu4bIkwA3FHw3GC75nEeNL37ImN64MXUcRw1oWNGpMkZ/4myOGV/X1jURr08W0X+VRVNIxscMbzR+lDaZjVjM+CxkhNNYMZP7xmgAeLHFqm6jZlMA0LhW2chJglGBQwMKVVr7XxZN4sng04KRt/zfYPvi6VDT12eNppd7QhnUZ71VC9G5foj1EFyjM2LXQGjt9Wi2WQrOM7Hm3RKI2zhAmrBBzVzkvgpkebh6Iq4N1DyIiNXelh/dXusUEbQ2JqKTTBOTbadt+0TRTgViXKWwxjk70V1mIiUNNEvmDb9v+01PB3tCuZLTU67gE6meqSfcjRz4kfuWyCVxL0g9IPFdM+phS6WvUsMgm262N9SiIeeCIJtFn20IfCKYFnJJykjrWCd5cS1HUFaNwfD9T51yAGJlsdYkCtZrJoU5xjHDp6sWQrAkh+jutFy5LNWIF4ucm2g6FvPLtvNPzlZlIofHc8bDkfT3mFixH9R69L42/0+KnhBCAYgtujlNA+E9KdSQekCpU7i2u7xJmrud7XwenbB6b3G5qXpOKqKwYUf3NPC4aZUbHmKdDdEWcgaInLg1cCFjYcuQ5oK3Arl2akRSjkAsLJYAR2gD1WezPlNwBNKbVs70EURJ0+XspY4hbuBfkKIl/bCYNinCsBevyoVja9RpNWnrAJ9xiM3RsSa+KsIf0oW+/b4KCfmcieS7DwtI5tZD4iexCQstYJjfuJNHMaze2xenY1FaPvCNXh1SHoZOU4CtwgIoEskwEYH3O3B6cCV11Pfd/zJ5vGXqrQrgvGWmATtQfJgmOXD2qJbzymTAQsB5kbuaSE9WDohQ8iZfkwnX8Z4+ftqr7/bz1s0kDJ1ivN5PRWt2Rin2MfRnhQFkZvyuZQSIJ+PR8nKzVBNwUZ+gr2/g692+vYDh83NpO9otxdvinPzTHw2vT1I63MPTe2+7wjWWHBd75prz8Mvve6zjz8GWxTNhfZB48zMaXiAVjrumV6hkGn29iTBP0dW6+dUf4yrrMZcImVVyeL079TrINfpWHdVK5cujcmswvHeVMOPs3KIITjNjyWvwuEN+QOe6L6usZgI2VKbDXr1OnnzCXB3pZ4S+rqQHPeynb6z9rozLqxyctwiuanYDmyUSSlO9Wxj/PHTnw9oH5xC8J9+Ul2MrSHfisyF/5IYkZYGlM9w1Z98W4zyJwrHUjwEIi6bT0QPs6HlaNdVvmd+X5AnjRyQPXIa9HDsWUy6HPZyMWkIGxVV0kaCXDCX4rtPXV2DAGBqCDxQMj6ppyomKT4LaLRm+FO1vQxe+gQ+wGIg/+aAQyNgh9V097JrIgSc/RV0swW41YdtUOfVuIm4CUL45EFhi3O+ebuhgR+TsUOLAT+CQPsjJrjCSK6zPml+Z6yoh0XkRxKYVJo9JRWSnuxPHnzbntME0rv9QWqMZbGoLK8m6zMIG+53t3yRHSxMDlcjiIDbErN3sjmIgiPJz6ivF/B16TEQzEYog4wuweHOo8eYYsJjl2o+ah6EXv2H0xMafvqgr1loRMVjf2SIY60dBuxcMXVth0BGjIIUvEuxvEChcjwUYpKQaFKqujfN9Dmy8JWUxxFv6mn2sHROfj+5tIRllcPQuOe4yCod3SO8Mz6JLkcRmbtTEIY7HikO3Ute0SDn/j0kVIGtjHXuE9J44KAi+fjocF1tLKpOyz5g+snfcjLaivnGxEaqqZsdBX3WRqw1t/K/LH1VPm0nCWdxp+VRwePq40RCz/pNEp/Zckf4v7MpFeFbrjRvcgJLVy6dZbr6m5y3DXv2y/MbbE70nonlsskXTG6o4q4Q7Ps+a9MYqoH4uxVgTeddL0/ViINMGxMexAjgNUc6lBUoYKIUatMPvzS+12yCtfKNVtvTepQ5EQTwea04zZXyHPyR61SOZye7G+uxSiomBu7L+E/KvxOwSr3cNzERjGiBYN+a01eRvcuubFESLd7MgqWYw3gd8aocd5LqQ3LOOuwF7dgx2jkNJBdW3v/DlTg9L7y8Qkam7FVZWk6X8yXczRxVrrVZyKOdjDTzCcQ15Y09CrBFYk830VLn3DXmP7o7NS7+dD19C0p0i5iV5ejj74BZgZ88X3EH7SRsAt0KCyzaxsAnCrmcKZUbxvEu3nZRf/IwNkmJbf+2bN1qIIN2rHhZEwBEwsAeU1JnfTnw5uM/pjyZ3goF8LNu2ehVtoPIefgo2lGKy6yGE/bEabxVD7Ae/m7yxsrth9yd/6xi5zVjMwuZpAmbuNi432RDSjkGmsDZlF3NTvr+NTQR4eDpyvwp8qfbIokaDvYbT+ICZH3k8eA/kut/0/xvtx0lhDYZfTuJ4MIKQHCxvnftv5YptadJk1foqaLutxEsfXsfdLs1N/KFsdeOKQtSdT9Z8u8OSrxdS3RKOyFC0V5m787H6liEwrdt7Jf+868w5CKLE7ubRGU3qz1tz2ImZvSCv9jaigSQK2l1dwdTEpK+XqY+lQWaQWAyguUKxMzGLZsAqw8SNdrDtpX0bgV7sOUG/ZqKNaUQR6UojMm+fjNejXGyF0pVnM9ZaA8T1vnXIXzuAt9pvW4JJ0vMT7Y+l/HLNRL9wso4/1EvlIRK+KbgC1rK3lJlTe5ggokNMGyNWKrm58HQciQEr5NZBXRXLTmqCbpfjhGdWsdeNZ5v5CaOg7oDcvItiwFStQaVmtiDwKklbkjTNQ+k8prXhp8voWi6QZIb2byzeF+21YR4dYmh4tIdHwtLOK40B0f7Md49LERDab0SmMk5IZeer22Gx9gCW6TqwATsqHs1+nEhwdc8vki/z/w81hOgnnAwhhjMUeALhKBWV+OTz0BlRxso7sLfp/KxKE+cGNatS0xIEOrr41yVUgQ6DVNQP+zELP+3SVdyyYiW2O/uNxhzCAMr/sh6hLj4EUAgCt30Qd3cTSF73zn1IqUyHc0kWJb/9fTOX6MrF2DbNz5jcDsqv7NG17JBNPCCvqNy1qNLSyVAVRojTfyiTe9h0JMDl87enLlNlwK3MX1Mjxx8U03iCMh0Gn8rcFrCmHUTlju/xjlwHryKNtbFtrFRb+o57A+7S/NuOrvY7JxpLePPS+I2HX32J8WZZ3kI7fYIHZI4giZj9u9OIBe77/EOas+H+xFi/WReEw9l0BdyT9lagHEUS7GVZ+b0mOHJWRVXaJ54PeRCsQWn5HeLVRjtGNyqDJOSCp0kQuztB9CTwMhrXoE6oOmTPTz7M8AqL0Dhiz8OmuietQGjFytbF+SKkS7mfZszztO1k7ix6KspcD+K+t93GXSowJixNOXofdUqa/3pfif5Za863hEQmf4d/655URpudDM1vXpeKiNNxK23RysFWhDVVPIpE9wnNuUVukS+J5U4wyDplpJowFL+6DO1zpI6lQ8VC+ProSWxGmGXnIww+0lcfdTCht6gtSTFTiKS69ZBafC67uh5ODDXHBTtyRxJZKUfn6n8hVa1sVwiWKa79840qpngmOAeKGzWRIgb+UjOGF0EA1d/RW+8Xr2dfuFEojK8DXPRJICNKuiAzeMTjO0mX5CyfQ3rVfaxxo1iT3gdtVtKnxs6R+wlfBLBMPV8yT/gUesb/MOw8xjTFiGE38pzraU2W59NEl/uT2GGDjzIMDQzp/Tc3+Muz+khHYsDgF1U+77JAymZWyP3AjWoTZSgG+P4ju2Fwd4/DoEAAU3TDJbJR3ID2EjKH/U11cT0c7hTzChGo9fxhOoqJ/cbLkRt9ADqCFjBPaXY6kmhp64qoB3+XMG1MxI3ESYi0eUPH60I0S6YZsa06ljXVZ4aBRtapfDNXJH0lU9plUUsc4l6r81rKSRItu3d4Mz68tQxx8fOG1oNsK4Mc5KJFUz69p/V5I6GC12OOWaH0Cu6s5JiluKuKho9RE+vv8wYqmYC/ulfg5dX0vegBMD/8SVzmBTsWzamtrEUQpUgRwzgrdoyJHuwnOtLsVeuUtv2CkLpSHebJFE27LfEEkYx/miZub1QVUtpOp52yaxe4wARFnWRuRKfLGZg+nkxzyWURr4EGZ3tMJmxglpD2fse7lZbdXsH3e+eO7p9xeY5CvI4gtSvfit1K/nKtkn+dPQlTa+P9mEhs4mHb/kqJevla5UMT5EvN/hSCr88bGYfYX28KtSu+jW6ihZ1YTH+avYd7mKaNGGqOjvo/VQbfdYWLACC57GqF1p97HyktKmnaao/2jJFmkXOc1qZIzs0SIzGoNBlNWEABslGzRYkkL6rd1GTh9NJuNWmeN2wX2t5HswBf6Ybp4WcZshssK27YNWBIUwfSByb6rM6wd/2/1qVb3XmyyWnT/++TcC1YZnjznwPlzwR97lAfhuoVXLhSvpgXbaYsy3xV/Z3618ZP2wGJ+aq0phJxhTTvEub3iVqX1uKHQp4y0cW5ob8L9hPlIasjrm8a8Da5EHvQCxHdBRwk4g0tDIasBUtk76Mff3w3d3F7zuTxTiRLYMV/BxqztZtGqv20dvYZ0XqWJukJG6BVdlwJNFW/qVhgtdkZJwT46AphZOGjY/Ij3vTOJiS02eRJ5Ojngae5kushOG5tiwQSt5ZQLzKbts3m7SNazZxAFnH1WmvVVfsz47MaVjZDV43IQffHmUT8VdKyHcbhx4mlaDOC5wRp4vJEcWnaRG8VIH1BU+21N0OCI/QzK7AAD5eiOG3sFWOE3mSJrmCBZWQA+zmfW/wn6fzpJDX00fjUqq2Odc8raLs4AtX2ft7Ez29V3UpLVC/UmcSCY2aQcYdCaekWjbgnZTmBtikov57U0EqfUyS1qV4GEvYok0U/Mk70KOMtgLUTRnB4xH+1/HJean+GaMYWyIXyDRfbDAahr78xt4H8VWl8vinGYjF3+hANkKM5RNCGrwlR9AYWVJtbW463pPpVK4u32DaYwfRSkhni8V2ci54N04xangqlcozh0BJQT+vbODYm96Di/Y5j1ynZdLF58WQVVl9YWMNNZ9GZoOz9GdjlXdV3K+VH08nTI/i/UJhraFkGMflq01jVwmYT0NqaUd6dG99B/LWrwC5SZ8JNeojjQr7g6j06+xne8uKUZQT/Hb4+u9GtW8Aro6X0CsNlxGIRdcIM5+GML8gF0jYnuIv6w7UOrIy+CdLGQIeIBsKk0PLBAIYCi+UXt/xO9dz18X3CxEBlxstgsIsl0LbFT/7Z5tDZgmnSOTk7WAiYWDxgYoVNQrpmwq0ocX30MUMJ9cVGP1Evqmr06JyAjKfiYB7tNWQOylzFTtwOPBGf/WsUV2EWfzBoUSR8fnHutI8ih3pKWkplYpy5JIVapJSTwebJ3xhnz95yZ2CrcFc7lCmChXrJ6Ax6XvVHDW6sfu0jblBR40E2xpdqLAh9hEbtF57FaIyaPLjc50Z3Y7tWPPOUWvcj/YVKFpceY7F22kfNl6H69spWgaJKCjZf472pnn/OKpc3w+dt0IHlJdc7Jl1hDhE2xkWBuI0syiuIcIAzJKf99OND5Kaenuprje1Xiq+s90EhoPUo9vL6NDMGZCnvA98WhSW+yimabgEuidM1iof5uxuOfx2JCoFpAX3K6NIVlmRW+w5RRq3PuMESx0RqDtyLuTS3mk/BgmwXvrDt35Z4KQIuzk2FuNHMsMtrzWwutdNFF492P95xPFChzOdMtIZhw4vE9l9X63aygGAgSsrp5kXCqiz5XxFggXnL7wA58E3hIW0gijIOjaVG1azjLj1Dq+J+A/bl+dtzGNvBtgDfyV7stnzj3dOFW/utCPfs6XeARAjlXgsbe2D/S4tIsE1Jo63UKbeVfDr+LpJCtD6Lzuido97rbOamB3l4/Adq3mL4lbSHe2YY6QSU/69xayQoRbMmeQ3h9Lo86+KAuR+W7576vHWABxqTPo2OBBPKnDz1s4xwdRchEPOcycld13xIhMoufIn20hAyzUqocqHkgmuVkaaVejYFbaDc6QFlpS9CnColUf5IUHeHZiuL3HQMNxHu540m6ZZudi9s8AtNB+hdFdJOXndeWiqUK48tC4tD9wl8+KS0vjDP0xELy0qkmu9OEupiAyFewYzS0ymuXOQze40yWITqtLus1juRRDOtE3r99blhUu2JEa4scWylo8IxO/40f4DBN7ThfdvtKmHqfOGE+CCqkFujVxAtYBk5wmqKG2hzkUV5B/lpQCDMAZv5d7i44EPAMrNHOHVBEQvivIZa+eoIkui1ruUZE6ndyINyxEDyPrh/NOZVvTKtQhVi31LIejZ9MYr4ricbEgTWLdqWL2o8ACI1kv9yxewX891ozNkacu7z6A/48W13/+4JXHFkbhPGWJXsr7G7PUJz/YSqvyYWIPmZ+l0mwT9lLNxyfXPvhrfiJWkUT8yEWhlcDpPaT0CbvAXyF6RUpVD81ShL9byywm4fE3lKT4FSGfFsN6LlMfJ0eHbczL2vm9eGV1UPN5RW2SLSWh6QE9CHt+8yJrsrqRhYgXVUkLoTsJ7dWwyVJc0+oE2yndTOJ30AzLnehXW2GBEy1p5FuMHa/cf9DY0MIWXps7CKmC/9+UEVAxwe4MxpKYlwUcCldfLx84VQslnIAFyv0zqtd2FS8+M79MkHlQoegNJXGdbSoO2j+8QX9bOlg+th54HacP8dL3RaSnHh9nhoHLvbZGaY4e/uUKHAozRXmLWjr+BawGDd9yexElXOcT559nIcpM2fiKDKcS/p1bGqpdvbwQy1Muq8+rfXr19nftykYLapMSR0IYCg2+85NfzTF7Uo9xB1kk2xHS9a+Upa3LVRh8bCgf9japiP4uXOcrFqyJY1xtPnZhgfBcxkR3YjLVSRfehB9x15Kd/RdcKbejZ1PZCizjlW/XpwBrs6jstcQazVcBVfU6u74HqpaTB3cnNZXV3AuRavCfMGcsKRd11ih0dVzh0v3WX5ktOoAHlwD2WoRKzZyGs6I2B0VirDj8AGaduC+/3YWRZT8nz5OvmZDCff7RhBejmFJkJDVP7LMSPWpMhmNnFTNsxNDEM+lCxaB2bU179XsB5kgVsuK08tPz5CnToWbG8w0FiAzL27l48jyYBjX3f4HWi4lLaeH8swC4JsQpn/LNXJLKMqXEu3Nuyqn+i/1EKwdFEwBV4OdzqnMd5qtceDBT4f8IJc+8bo6M+zc4tsyV8/viDtt3woQjLox5R1XG9nvJoOn7hOxz6XVZFD+0JtyYBqrwOW5XenzI8PMNVE4ckduhIFlPyPkhsNnOv0Oj6R9LDA+kk57hMpp5aVu+nhnjwmsZ6Qnj50fwJshsj7kGrVi4qUSpwHqfUdSgSlMdxQPa3IRJpFD0Nvh9feURvPe8lJ+QFUWk6ssrYVlgc3ONc4uqMOKfkqztmLiXBte/7fIZ61THNumYhIAwZ0mRi9CFuPh0+Mh6iad95zdRnoHS0EJo3V9jWV+tsiyu75aqLCSi9WJEhrCRQCQJg2KwwrE6ZA+EICU1J+zopmJCZCm6QG3tZ3FcUkRyWpACdIhxnvaHeJuJMbE3OBY7p71xOsXDn20jTGvONlOHgsb+K3HOW4gwQLp9bHizyd3bmijsD/p7e2fPfujwPAvbQhjc3HH8OtksV6MoWhjA6hU8+/SqgSwK4lQiVQBtMnis9Sl0tnuxqGzSStrtuHR0AIS5lvkB+JhTrWb6Qh9BTupJb7Q7K4eFCNzmJdo+r1+kTrynkwxQiWOPaIbaCaGuyYqn4TfrkdzWjkfI7gG+wtYsV486wTZHEcKLxyD0uLjtZRQc5vgh10kZ3EB+OdTb9s7zABfAMlCDzTFocivRqd/7ZmkbDHp59NSnEvhlyG4qOFrK7KwNIFVm/hVBF36NHQVmOaTSqXdlfTCy1/YlMs8ZuWa+Dfm5Hp0Sh+t3hlrGpUCtcr7A02NOZtBOWpz8XeTyIS1qgKVTzJaD+XHoUeVCQIcDCtW/B8NHPf1wk1jA/2tlOPwnGXxD/On7RLuzZJ420Agl1ru5tlikkXl2dD9yLvPq4NnsBf0jiK7xgWDAcvtfP3qKgi1aih0YzUUhNAld0DdYpHMwagoJbQysBUYhaUCV0fgpJiAxgSp6shdipA/i9IRjNIFHlQEIuKhouCpVKPZAiSQkSDDDpWYyZO7GHzB1sI5e7s/K0QcXGV0Fi53433g8Z7zQopE47n4drxIdSh97XuFaknUMGLJ9p28h6utSzjkniN17WZkxQBm8IxWNRuqN6ua+UyTN+Kaq+qgaUL8hTR5kfZ++Ly23XF5Rg0TMWcxTue/YAyI7+5qOiKs4PO821b42iHq4t0TtTOlp1wOi613YOkGnuJgrn3gjkCRE0H9wW6liIWY4Q9TFAV4/TVOc7AQ3YuWDQrGS4YDzk2ayVE8C5dHDppa8sTTgtUaqbC5NFrpCqnuRqEy7dP3lRgj+Gnr+SCA7+VpHl+YcydJ6qixlff6rkVncv5UkxSy6EAY0BpzStb0Hnynudf+ysnQjQVJmcoVqGk4wiIe5ObBFjzJgJlj61+D4qXCTepYp212MUaEmpxApVymw0qxLlnMDguomPDOt3oMEyZ+koHG4DSzUZds+N6wvOs59/nRMIu7XNwaP6sjQ957vUUnSdFjBwJFDCxZdEAmsj21vcpsGaIYmjTvLFspymxjO4RBMi/PKFUGExHKBS5Bp18vbqDbgh4nH2PwjkXC3km8m2RCr2AyHXbhMxS0DzyWHoDCwMqz8nABIxtiMQIHa2/nVcpzKCNmSvEi226bzBe070cwxAuxLrR92R6dPdkxIg2qMs0HsgCNu7XH8gTAVUa9XV9A8xBAezrFkz8Tzjol8BLgtM7uacPKtSwfnxuekXuhW2l5OrymQqGbrMh1Q6us2r7q3JsaGxc9n6MFhFQ4uzmAAOykkBEicl2GU6bwB+Z6b5c5JhZ/CgIhWL9ws9hr7ngQa4+UWhPB/ZMsGYL5GrDe/9PXnSixxSRVyZwsVQehmKYDRnpxNwbMVrsXA3F2hgpurveyF0MT2I15sGdgxomCNAEF7EseRx2QBRHaZNfyJm6JKABXATCPyiTAT9USLJqwe+lKD46OCfaCrsu7zIEQrFjsijZdRTR24AJzuIBjEDnGmLMg0+BzNjp734t3l1Ie3c6DUEfM8Ao/Szg2Nb4HfwhGfUsPVhpRe6RY2ZMvU9Qn7V96cOQDWN5grB6y94I/cdLL3b6jR+11lOggspSBpJjynaRpZA4ijg7ecpLW46LqNTGXg0QT8G89tW0yB/2VkHSUDaiGWX4VmiVXsRQiYHDBBtK5igqPaD6luuYSpUZjHgsrqHM3ILYrbf1vkdPj9+V390a7CbjDPW6v6Lv6tm0Q8bn9bGfwvlIxro+hIUqBubUl7d14Zzfby+EkCTosbQTSl+jx1oa6SLCrrHVCprnSeJpiGF5LzHu8mlYWGU68eCm0/wYQg8uD6ATgs4GK0c0mqEPPr/6M76dgtrupfvNrpeY7dtgwO4fG7bZUpxDuStpnkAtcgSA36lLgbPLT+T6kRy5+TrMLIfUg4XM2XXdBcjde2K3O0aEUYcYXJjbgC6oSXYLgYCjOED2G1T+6QTBRW9q9R2F8uVHM5LQ+nTiUaGQZq4vni7XzzU17bnwEsyjTaUjRvFgEjaIbZ1gZpUG/O0JpEkaSC+NYv9UB0ChR0t0mTUK2l2Bt06H3N5DCCwrqSLyt3IDtmTpUCKzwUGI9IC7SvQ1F1TKNehIa3JIPI2dpvNTjggdqOJZTTVtJBL/2lctOUdIOpsnsAtfkR+LgpVLEIWS+gF2TLvpDk7xe8N2f/L/+XsPw9XmNp5lVZrxVs6zFK2wFISeLuRUzmjhKARxbXqznYjdpujHYc1qGGKmhCuAVE1DmxAr770p0ReDqCwHkIiWwNVLTibD3pE4ADkG6JTu4qDSK+40gda1JUcy/AKcu0C1S6GnnkLdczGKX6YM1I0JbTqA8WyIZwEIwlc58fIktv1Y+RskPVrz28OqGwg5V0NA7ZpFSPLR8RuArCgIGlRrgWZDRvp7hNWvx8E6L/bf/13kwdhM3vJy2+66Ord41BwwYrhxVN5Y+oWtTEoi1XCgmtyZMCpmhwOlBURn9pMVoLOonxyozjMYYNsrA7GZk9aHI7pzvZkbMJH+e0/fzmPi1jVJRAAb9GtlxqYAhkDJZj+ijZu+k/+MqNTElNq+JY1ik5XsHs+4E6Z+bnXnJQnpFIFLlvK2AwssVToktIkp4jgNcWuxhC5UyRcMYvCCZakZMxAjNK6qUuiq6Lwc0SGPTitlZ2TibSGzDhmFrwLZTIngjsCuUGOj7/5AVsIsxK3weTWrFARJUbVkxzTuFPKOEnQIaqKVTj7gGTq3qcvNdhXlAXPTtUply+wy32pjrC0f3aBcBOG71EKuXAurGdK/dHQGe9B69soI0oTirgXRIyf31LoMdGmriaxEC/CCvPmkgBubzHWk3jIKF/EcOM9DMXiX1UU3KfM/XoChv4jtDX+lDkDQNDiSeUxr75472gyHhGKedbMqS4s+SLlx6ZerhjEM45mVmHnbWcpctoz24ZcBjwnHLyXPRsKbTaZvXGth9ek5M9YhlVMWmpViMe+p7/5+aoAIKtnIZgrnQ8u/ndkJeSxvWwWsZHL4X5qudae8gPoak0320miRGSBZsfIUiBX+PmTvMsC0MHDxr8/9zQtk6xGV/QkwoThDYPfuYlfwsMAOjrHHkycLq1h1NqNqYGI6/HpjaI7eL/w3v3moHiDA7X+FJ6r7VQygMDC9HAoOU6zIk82H6Wx+j/NYxd5YwzRC1PSOri1b2OEeEelv+XEQXUTg7saol6/e9AkjZoE9n8Jxx1ySf0p3MA7BmN4ca4SND/OBrBZIeswEHMqfJOuEwfYtNAZAP87NiOdJykF1nLeNjWjVnxzVLJb3CJT07BwTGd2cjAaNkVHb3XBMyX8ZjRzgYsWZJYphAbmXu15J8E42EB21ADsiVaU2EG/3iah4qZNEE7mWpmA/emj74NLtSFof7ja5nn5xboz1odU5/gIVBxuJyY37Qf0Z7EtaJ3PvaVi3SwaCT962emBHoioYIT03H7Ss9kLRK37p9bxF+z45l2pBg8YVFIi0tWEMIf1MTAN+HxomMuFzGSAwBPntnajG6j7bWiPcBa0/3WQSEgBQXgJdSd6r2AjbLWXhJ6AJFfC0MV9VC5CuURH+Wskb7JPLsxQtqdAU8ODJZJMsC9/iDLTkKutRPsixzT9nCWU3n4DQVB36hc7+upt7rxv9LufDWDtJKPyxki4uxbq2oZgcPpTzdXbDFguX5Nn0tuDx/M7NcmGjlunay1CXjQOOPXvbGvUM5Dalweh1Kb/ISyTgyI5zeksADFxLiNLOqxT5ClerKYK63oiw96SxHGf83VAKJ/HCw5NawF3FZ4+87BWIRy/ALu3SsIPdpG1XWwjhP8d7Ek1UDzSp9E9hlfpu+1jH4ol/sWXhllZ/7piXxMNqWPq+LTRGrFxgwtT00LUA3t/tvQ32KmTrcETOHztsY2Z7ooYpZR76Vh/JzARsC6jyT3TQOo/kN+ta5J5S4FHb2cu8d9MFGi3RmyX/u3x10WsShLIvp1vIq+ZCXu7lqvhsBB7oMkGq/psqpfYb/iuCPetb0CIORpN8roLkse3hNxVwHUciYCmnDXt1oHoBw8XxcdSSBv9nZqX+6VGiK3kUVSbq9F3ybp9q/p4bq1PbdR+LePFkA9HBefI48zEXyRT9SJnere7AuJ5sIc6WxE6fdA75ElrrSGKfRk0YCjkbuiWoGB6ItRv2d6KgfiU/WUN48g1mPDrGy8bd0zvRhpUDk+wpXx2047vYEfBkci76StOe10exxIH5ELSGl8R/ViDU5Oy0WZi8/pwhATrn9GYkK2RszBz6pjL/odXVQtuK5rFhUITtlRyNz9sSYmizfADrAx4WwcQYrM0vSSD2VcmyVaEBndahVtsOYVmT3QWDcBctL6EA0OkBPuZ0V5uW++yr7uaSjwejkod3Mc0F3hrEwdXqq0nlda9uBxUNa7iU9o/52pFcWHnXhWvZb1QmCLDF0E3wkuPhOfkxHHgZWAxuFpUbxaGB91yUwGklIq9/HqKnAwYO2H+fnZ/LTRTgFqkpvKlaAG4Aw5IjGCVTt5btdozO0bSQoHfTb7GPgAKT39yrhOGT0QO4Al8v8UoqUFytbQw7elugwvzoXKht2AGK+aBdHfDZV/fsdKjfF9rGpPrNe4QpZjy3X6D76mUUY8st9RzoMKdl+MfYmgc+p66/kEm7Nk0ma2jHpksAjMI+I3nDIQL7pOxJ16LYF8IKgSffxKGN8ZU/CSB1zr79uuN9xNvaviikZxo4KRAT2mCbfTjn6iTe1WR2pJn6GdkplNZ0JEpiNNTzXpa7WNeyc081I+80jGWLlz9kc4l5nNifk8CrfxHS51lQoJ8q8JupDZpnSjmzZUfskvPP/VwCs21glMwOQUeoex42RDEsm7xhC9sZtZs0TqJo7LLWjwYEW81iGQFW1JhX1Nr6Oj+S8Jb2DlM+RZHhbEd1xG1Hd+UV9MX53+I9+Dijs7Ecx0o7Pz1pEIlYvbRAUgmzPkU3tIN6a+Wn9Vvv1mewYjLExLN2L0lBu5dn/lPePN63Kr6wbEaonXsNPf9cZXtqJ4MDI809xojYibloRK6ssJ5Os4bFwuItf/6eUvnTqCBLMn9KauJMraEP3pOwRN4fJvaBOwtwIPuk0GZoWtpUwvqvFQBHWHq5LUlwgiwU5FoQQZysbcsQXZ7Rpt/YcgHdoNKy8/L077wgX8YFeAjrvhcxZDFsezzzUT9PwJNJ+/mGXH+LO35Rs4I9fSDb/j76dtnt0XAoP0pNV58Bi6drOkhJADZeArW1KBm7gcOfZwa2MYEVdgC7hOaMOVZ6iZAW5cycTovJHqhYWUd6sQVgNFpmHbTEuB2V+u2U+P8BqmxiKU/KB6/GeiZn8J24c9tUFFGzEh0BAOlI0nkZkIi+nb4K6xJXmbdygv83n39NURgDVKoD0muZ+xzcdf+bhdZ+Uj/+A1BSi1XWcmPFtZ5isygeh+wAYjEw9t6EZflIbsiRwlRER8OF/6kYBBbMu5Oi8PJdCntbt6nbR1+19pVOhwTtFzxo5mbcT/9fh+7CzqZ7iH2oQ8fawZGSg/9nKV7I1+E0gEGN4daqhTVE1lsEvT6idUPQaTcWbb4gP+Vt/RIugCP1QWZv2sAEGPKviVCbC+oG/Sbh8T2Izbh4AwH1oAbH37Z7I3Tf/EbVjBqUAk6mVRgzDQs/AfzP3u17OxYTfcV74w+Ij7NTAQLkjRdVBEC0YWGlWk089qJvSy+pdW4VZMydrrXwQQBAibOv8dCG1Y9+VCQr+LZrPOUKkNSNE+NTl+O3gB4HJ5fqMfgAu1qXXllf1s+Cc4ZWSRXID7Hy12tepcrVM0Zo30mZRCXmm02CK5SeRzVPCESJwyLm6d5iSv+8QjL2XcmS3A9cnvv87J3A0AiYgtPUk80+l1fj5OgyOVRX0JuF4WObKI0Cq6ZXE1SOwn9Zeqc8G9bKvkCi3ahciHNl70GXCymYdd1mcyq44D4sU+Tp6tbWnfZ3i3BMU4RPH2YWMF0vFC1/MBjSL8Zh3cHG5u4f+1ewwIVkRGpLwurfbvEJhwbO8zFAgMzeAg9sspalnYnq64H04ic1Qh2Hj+Q5ZwyNb2vN7tFCg7qLNSQdvWXi+6CO6f4QB5aCnNWjA6xX55KPcX5irUa4z5gGTLm8lK48LzP4/BnZaiGzY4JH4Vz6z8kTC+QEM9LUtca6ccBMCKc+5yf8wga8DWjo40sTWolydZiPCTLrnIty8Ge5o+W6cbS/lDtP2N4QgBqZp1HCsgYSMi0n+rNHytprn8sd49Wl8H9PuLCUNSe1okFIKX13uu83UiQsEX531K4TZ4sIvBEP6KjT65flsm5bqKr8rNHFVhZpbLO24VhPJjZJ8/ezR18OIY5SDfqDj9ZmdwaHEW+/lhHkoBTyyZgQkmu+iRSsKbokl30rnCwijuaqBmRFf+wHFPauPMw7QneZOFxN2MGOmfQo8mQ1eic893O4um2WlXMYAelrZdjOiJHImWflRA8sHc2DZkKt4L0eVFntmHld0TNGiW4/NgkTIVtn88wblwiZZENL6WtVMIZ059GrsDUURToMpUazWP6w6HlWuLO5cHZFvU/YOSKochLMg2iane/MN07JYSwhieMpUNzrYpETAo4qbDbM8U5kYz+1pcdFjHWEBSsfochC7iyEwzNbW4Iz3yERAcYBYZ6+b61LFQAsuo504tutJV1zczCRB6zNwPDa5h4MQt2d4mh1KMcv5uQqyCieDgBN/VG0ULETeKysRrIeJDVI8/QuDQDlzljEtZab5+dY7HPOTQbEOHzz/LQMaDCwvVaKQl3GXAiS0SFnc1XFZ6bMdchhMw6ngx2Sd7lqiUPheu5XZxSVFYTFaoS3nslWl93/2GCcN4bgAdCnieG08En26AipjpHQz089QCX6mY2Fikm+V5WaeLTdupAWvU1B0dEWLDBjzbKAoeI+kIHkYg6AFSYGgr1cM0qh2jLO2UBvioNVMfJe4NEgK2O7lmixfnsuvyJ4ZAvv2EYwGmehT1E8j2zyeq1ys6vSCl1ceK35G3Gs4fXhXMBL9Daowg0pqSMTYpEzr90Ibx+lLAXPLSyAP+Z/73U0eMyEQKLg+8LgC9w1leWRuHJMMXfxOOff5/gImAOmQah5L+iPXEodz2NtXwMd95YCizx4IMAemuL+YSvsK/5AtenFfsv+C6GWsCylovQp2TCXoAY6JAdKMcyfwEv/06N2nQ7cFi8cnbHeGNTKsTVUntsZCwgJLrDWaIa9dq/ZPyd9brGtce78uKP+kXGzw6wk9VhWpL3MOr45scL7cQK5f5Vf5F7ksioldC1wx1qXDj8WelhlhAhumuuTBZUSL2gAOTJ1MylMZB+FuRglBpwNkphHY8IE1/0zXC5MJGSw4my6A+92wUR+VTnBlTleaZ5pu2r7z/1agmfOhp+CbXetx3sklTHCUFjdmFZgnPivY8aotTO8miuL+4IFGDq6o3S0AlRL1o0S723jfR7TWq5cpGM2Mz/R0FWrIG3MZQxj5FyoDLlL47FgIdtvybK6/qDkh6lnqvpISlVHQ5ZX6O4T7mSmeHmRzKptlt0wTAGesVzLUa87TFAeELl4MyFt61sU7Xbz3xpY/PSG8yBmvIldFwdZoQz6CENL8JbCmHTkh3gsp/qaZMcCu/lGwuHq1utlQGXYioXD5n+2jFD6ERdY+7QOW2dtX2BqkJuZFd3YyPoFAlWI/45tFPAN9wqMopYDjGCxjv1CerBmHtjZ+7k/WOiWVfwI3uzJOKwLCmlnzsGcKBPfToDqAaf8Av3X4eZlxr2jKaCP6XAcF8R2InfGEh1mwCa6wMANGcZk4medfQpSE9dr7vIB2FVjuMDTwq4FYEnR870ta/MSAEDvuMXk0/Yym1ps1V+7DgevnalxmqlW8HqTh76+yubL/0yYS3uyT1a6GK3gXImfyjCWSJYP0ab+x0rtZlAQdLjQkLlZRhjQusODSD0oSTCHxKXfWGOxLJtyvE8lpkTDd4nNYBRrIlfiFS++QQMvpL4HdPI8QY63ojPVFW/mqPCmowfe+j5KJ51biRWhGmaSA+1j/rghDzBMThbAWFDr/izmaWiq2a9bwB4stLrhMnr+j6p8CaYYhgXVzbtWkiGuf/dF1iPG4MAx+nK2Oh0+/Q3Q7Bo/6r7lzUS+XhnlI//sdlJjMhGuDvqSQ09NHjaTaV18FetUnjytyhsXhJpYK9GXp3khPdposqhRlXhGx6SH1YALH+km1IqSymWHI3U7lq7MtDZ5z7GVOltAB5XK+mPFIofymCAfWTt4DMJvAosd6nNdBwKh6YMuqX7pOOY1wiSOFie0FA8eCjuvlUM2u2ZWNOn8bnvJE/2xnB/S3zHTeAMApFzqyUpVyin7h3+ehsJGQWGj3pYdfoKUFdR5E0FiDjNWZHFTLVgyiSdZdRtcQZDa3i8ZpPazLDuMoUmQ0O0M//4dVuRy4woCG3bsF0XRGFWPX/4hIZCNVO1Fi5xraHHhsO8LvylOu3f2JR46Jt5Nbrht3N2dqtnz1j5WnnnEs0zQo8bsXD0nAyhp58iCX3A72QiCc20Z7wtoFEFZdlbk2imh++OroNUnN1PbC5N8ipjpUcmlGP6dt16w1hcopkA5ocUBzNrARWWDEd15MiFlAdU/YVviWm42FZTDJTUvQNkVyeetRl4hctbkggITiYz4X1ihbPcNehewo68Za2QKmGd0RvcIXdXaY+J/5N2G2cv4d5HvE4NIWgsHTkevGVmZDTsVPfGK2Ur+Fyv8fJuuQacTCzz9qUHboPRZT34KEDS7jX4cPRbzDNBQZyYmlcgQylhXgN5FITAs1HkhVJY1zQMr+1jw2kvgykLI+3HiAaL0rJQ+Y3p9NywLinAstIhJyvYhLjJtzb4LT9MU99HTzUcBffxLkoNdX9hRgWJpChFhkkENllLv8rBmahVOh+dwB1Vpryd7O25pBLaimLdxrOZ+snLyCxkAasDC+0A1q3XfiI/mJpSGlG3Nf2jLV8WgX9rQunmcUec9uFZS+jIioeM4hsrsaeCc0i9UHcXnxzSzvNvFH/BqaS6Z0EsV6/P2msAnlXWM/dcvxuNiCVkzv/eiEYReWOWDy7654r07MHM9lWBVHzTgJIZmXET9bmrR0aCETW5Nc8zj27Wahj0e80Hnk+D25aJ88wO8DKaxBefOqYIKuMdkMPX575sh8oyUdoaB3YXus/vmUnk/hAUDV33nobF/RmdXYk896kjtuTE75iG+fBgW+Rdps1FHFTLSp3EICJc8Z/8JCLm+O/rp0vGLdh11LjxgScBPGM4HrZreqrm8MifanyNGfQltGUnujhDNzDx2q+Hle2De7MUkwlTDtwjBrbNEzXbParUO5zm1zRpST2Pzw6k2O0U2+qFWteO8EvKNi4gcDTvm2sgZ895vpXyl2Rj1fcFBGwD22wPq9Z12eExdz03UytgRMsAQDm8dJ8/qfYl9tZ4Id6MsAmTcybkj9U8rvVorG46uLlMQjtMofqVe0NpaYqPB/CkjmFu4H+QrzwpkwTMvK+BNz0+9xT8otTv5bQLeaPF7UXyTO+AIInRU8HiI8lyBAdzTalL99EHu5T8dKFb7URtHRFfyojMeDrZr9vmCG8JFtJ6fGDx4BosSAj0hB56kPYvzk7W92WCogFnwcykEblit7sILbd/GAPXAPZoglUDEJDbSrdl4b4wnRjoMcdEyZI/xjsBJl5QNO+qJZcBLSRsAWhyOZAkczYGHYOKAt+EX5/RrsgIjhtwE6VQfmILc727JDrxTof5W44Cg1qKd+PqH+vGMKn8JVT/o+7zp3kEUGxDOeIBI770W5XIR3lJ4+fGe755hyHvpyVAPu3SaEoHsDODN1NxvPYgiifbl1xrqNSTpacw9YjNqtn1/4ciWN+K4r18sQZcg+cGmAMm1rYhtq3gBUJclUXFCTzZxcliA1W61ao0TN3ag+gqt7tiJEesMjUl6KhZ7pxQO9K8qb4MjSmPz6OOPqbwzNXM3Cvr5+UfOvS79OJMElk0Y1euFpNmexRzU/1SyLjYVBj8Yh61jt3fLsXTkMk4yXCYVpbazrYEZ+LgJ1wNr6Vmkml16zhI/kYLyA8D5fbomXEV5GBWyIFFIa90rKigW1S/4g2h6F5y2TAgn0bZ1sdwPAOx1FL7honeA7+EndgImwRUBSzjrkhlmUKVUoRkAgETHAsfLJtipF9BQtcjXinIPiQ2AQCJOTlKiXl8cC30Rq1Gvi9T8GWNigVmvytqRnOE6iaXqOl43A2s0FgJXmYv8rrTBrJt1cOhtEm9CNMbbVQ786OXGTw/khUwuSI02TU10oP49nnJyNWG5Tz2UAy5514A2Mmv9uzyljxSNwUhksQfvcmBYI/8XZdkkGTB7hO4cllQ2PB+iciSNCv6jwT0kCLLF1bRxtddXbcyK34rTmQfgHfHjd08UcuNP7d8ABLhgK4MpJdV1SLTc7jiockTphNXR1iRM9XSME5hqkhQAX6ywq+fz1IOH2vr5EaaFNQaF0g57aqZq/HZLEj2Kfk5d/fxCCjs0aApINGKiNOtKEp1ZtBcrKAv2MSjklWOY7HMDl2qn/cdGh0+CTAfvu0LB7dXbVXxvy1LC8O2TA4vRNgI88nGPPXM/JNpqQETo/Lp9JjQjsLaBtXdXu4YwAECMl41vAt6m5ipEf3XWq+JkKFd+ETk0S5PLbxdJ0Rc1A6M+wsJRVZMya7LqaUy2Hp7PF7rEDfOoUIjyRMhq9N4/F8EX/NiF2B6+JjwEq+KBb9O92+681RBIwQ0vlySJjnb7ClMbaLcQGS+zLvBduysYi+xLnjImiEHcXmtTz08rru3B+e28dEtYFytly/ZMv3P8sQFHe5nA99RYap6QcM2M2bNHdu0DVELePWM26mNk8XohI8qdw5rZCtiVxdI8eIyuu5LZD+GOb93jxQCAgMZuCDkJAAF1Q1PQ+sEtY8X3Ap+ropK3RDZVblyYUBgL7E0uvWG54fguW3BbfE3+rd1dkt4PE5+A5fqtH1TzsczNO6xh8kGlFfJXTINEvbSUR/U/Bc6QM05n0q9uWjeIvAwbAoXdrFDU+HeehB+OXuYrrSn82orkdvithAsx+86y6MZYBU7JsrJhb1R5AOH+n1Gm2aBJuOfBWSeq6s3qflVcmQjBMVNmwdzB5r6uGQS7ymETMikUu1nWuy+uwEEZ7rsvEZTvQz5nsD/Geip4eAYSEf6CyrUTxfwmGwyCWIgV6MrCc5l1VYIorR7o3cIWNf+8YvDUxmYpPfbRnYQVxcQ6LdkAOLw+wIXlPUUKhkKPUL/NI5qw2CIQmtYQJ48QHRceJTtQ8s6ZWc9PwvtMsbVU7J2dpBQqY/LS9w/65pORkWoxEA00u7yZKgJFhfV2tilTcYQ7SuPpMrdu8EksFNdZT9pW5gXbyIN770B5OCkOzII+tw/wkbSDQXyzosPNxubmbsH6sSb+vtNQjxquVkTR0nzoc9Npej/GygRjaN53g0o4NKbKQrFtv71NH9xj77Zv9810S9+aTi+Kne3/lenjJzICAT1jlZiQKpFqUv22Z+NiMWwFD2RBYB0uLGkTVerEs/3F2POLXP/BAO3fye+RqB6uhd5BdHlFCiRJBpmHZskp5rED1ArwSxflAEziN4rnZIHbZ+oaP4hs+18mc84kfJ3D4Ln0oEHa4+PvmBpEKUlNQY7ACIdjy5K+M68EorR0eHioExpLoz+IAITg+gFViPcZtPYC2sIQthOjV2bySMd6fR+QbMCyfCcV2NWKHnXTyKyProGeQhGZmvGEGsEwDWIU4g6vPMdWcQI29IuZjyr8DSa6RvK+PX2L6gHFn3bs3Mjfr+2bjbZEj59TFEYJNv1+GSaLZ32+Fwp3YQ+zMTeaOTJG8vMrBvLSuLqxrdSge4AN7+FmL2i2vj9CI0IzRY+bjZauEre89QmFsNDmAGH4/wP9nO0DMyszZ6O83JrntNyxRw/mpbHtUaJ//3TczxVCZssXhOxdrGBm3Ow2AJ7eElYyTI+2oN6ljTijMa+YQMfPhM567c9tgTnYjn6hNpkVgeVUC/G+tSiVFl//IaUmDuSXAfA7YMaVqbGz6S0HGmd6/RjyX9bgshBj/Q6hdn0T5NHpNpqzxdxWKneuGJCFr99AMbYRkcp6p1dI+3gSedefot6OQq3WUEc8DeUdAKbcMjQPNVhi1dqWfygSh1Cu9iLPlw5ZuBcwnsDH8Q8KH2uCz473TebgAZrnrZfKkCin/knoTF5H9fmZmDgxKGr8pKkB7/LI/8wtFN9R9kpb97lVOxVvlNyB18HfbflatiQ73LtATGQsRz2YxaNQi8Ko8DAw+yjSjSOTQsZcaxWRjUubLrt+h6ou2xrWJ35v8yIs5BBFY1+dddI5ZcI1Yann1kfCAubHI1RNrG7TXDlOIIFWncBGhH3Z54T1n7Ky0964WeBC1JkxcLLDayxPCv2Kw/iiTDGxdHVrDYpfvacwEb/KeX9ksVONYSEDa7xgZwpOamiYXvfzv3mJWWjj2Booyiqsr9hm2FDFFCdKGHgELr9OPr6wjB38n5aN4KVHEQ0X5lVJ5vNWxHnMHd/0eFVu9YZF2MujmztGbMaKJQVPFCj5hirtxq6lia6gx/rRz35U7IUmgd4JK6zHK+C+ZxdWHSN/nrBCMjW3lnauGXcSEswUDKjP9MfaIr4ZnZAOYJ00VIhtNgU1TCcLKguRmfYIgVm03L+lV/OxYZz1E5SHV9eft+idbHkZCdfkyRx5lo8FPBqfnhWNnvkOg089UIHJ6fw2jT1pmJ/TM64rWrx0Q0BfC4/AobTFYQSM5cC3wOoqO49iCqI3zCynWKXK+I3rXXmlmHRVq9exhblojrjGGk4ugbXzKQn+nP7TkrpZZYOf4+U+Mq95LmlALiUbq6F5S+371LnkMaEcS9hZtmrc8ib27FcLxqW8UEJqku3dl+L1BcYr0eUgRA+TjB5+0k4nr2v8HS1r5acB3ap6qFqQrawvO0ICmOgb5+ifStkNH6EYB0UCKl9TMgtHH8dk4PegN3iHmvDU4PN0EmhPcIbVWUTw3lGgrbWW0fqSeQF5Qdtlfv864MdVTECm5OgRriY6DE8L42q99eEcR+cH23jssJIuYbzOspC/Zvzmmhz6VdwFzNK57YW5sOQ/hb1JRhpqo8DXCrBzcWqMAXVDw9Vtq3kPuEqQ7U1bi0wLKu9HhCM3N42RFmvXQbZpmBBLy84wHFFCCvjtAdIbPLofsI8mexdy5HJAmcSa7jYJmmFg/F33uBjCY3mIzQ/AR2e4atHXim2IhC5piEMMc2xrRwAHSk/lnx70Q7zdDhAgj4NZVKCFskEHwwkUzdAbIyr39ofe4DhiBmuJPnSTw2rM7vBd9rmIxFjjNiWP7MVzSK6O2jgaLV8BlZ8Dfk0omPUN7kV/Qzvx2vfAXW"/>
  <p:tag name="MEKKOXMLTAGS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aNv5MOTLr3zs9jTduarTUJxj5lK9t5LYQSxiAEkvQ0YFcykJe19MrSxslyHq+8+WzF2cDK4mdk4R56pG19+XP4ifBkgkBb0BK041XNKnTJD/ekHVrabqFNU0HSOrZvI2kCoCY3/AyY9RGexy1vN2+yQxI6vjhHMWJhzTji8pmlEMZlquJLc14NqMDaJNthvPfanWSM5r0ZM3RgpoU4HPEtVk00w3cbj/J/I667GdHEmqQN/II4JCWj1SMOQbHI63iKxVtFQg6+4x08sP955Vsdi+ja94ozWnsTZQ+s61CfVCgjUB04may+KiCUZB3hPlpxFRDQ4K/AjeFDf8j3/yqtJ+iX567phYI8P1seKIukZdOcr+oTSu8Vi/A6g1Ekq5b2CkHeKVIMCacpWfK2xjzMEGcQ2Cev/sT409bbWdHWG9d7ytElTANw+5J1FNb3rL2c9lA8pplVHXJoUocxEbtmmU/akIYNHKh6FO+fjhSxIx0ImBU8gNzC2Ywa+R0XAI5TIRLJcPTU7wVI80zI49rgcVCjFUOIz6TkscIU1Kc9kw7C4JVdrYVBSaFhcug1Ln2DS0P0dST9SVlDNoJ5dZQ+UXp39JlRtPbCMWY1+aH3kzEOkh6PuIPBPRLhpB05gfamNR9aNzFn9PdkzmH21leBGfOiSYw4c9NyTKKSNK9x0w2Hly5MMvMSGb0tnnKjttShQ/GgBP2RxZzODdMFpYf71u4clzu6NKGeZaUQeOcoYoU5UnvIOxYc/KXiPT2tT96Iu2w3q/HNfCul3KBk0mQhbwCijrqOsk8GafmV/+swXhcC6Tc/wQyXytuPLDVwjwRWbKAOty9arXc1tVwrkt56SaxKEfx1bsl6oS4G3cPDoy35WYVJwXtVsO7pRwpMV18U7pQzBaCjRcqhyaqJfh/C96Llvhh1y1SRAnyuhAwik91Dv43FQI/llOQBIDoBvUXxWWW1CgrP90Ok3Yt+LluRVvl278vtmt3xwzjM+O+vcgP79GVv/Zq4bpa/O+aWEXKsC4B2BRPyK6KQoUbgc3fflcG/NLjrmR8+nt1W8z2cr8lGM55t7ytglm3S8hxaSfh0aP8Agtvaggfg8NmlY2M0j8jE/RelxDbWAztw4xLz/71nYjbHyIfoQ00He86MtHrdqvFlhD47ic8uegY7MjpqEM5MMDapOeqnFLh4VAFiC7Mv3qSK4LMq/EPUvJsqTGtwduzRJPtRfFVHKsKPR0ES3X0PIg2pHZR5XY/lUA/npcLfJfTkogiAWUO1Z/LQsWb36Of3GPbJMJsuWWvFKwYaiLtVYgFrTLs4NPeuliVQ30kjhUjMM+ZAtdbrDe/2x/pvxzhmwooFE5hSeaGH3mo2TozuWfXpJGnj6tNRk4zMuTkjNZfZJ+kIG8fzkY+xqG1+49q3aCJPKo6mY/yo9OMLcqDew8RQbS+op0o6EtHeyv521r6ERLdWZWXdid+0FMwm9kLJ1NA+HVCWqWpQJzxN7/7+vKzVanlguSVLz+XEbRkGJrjWYtwLnjH/Z5xgKPIecZwyeBYMoXopjI84pCALPWKhQGSTuLdNXmcVL/vd9LzBUz+PT0++38Qpd4HzcmLDUPbEQyrNg8cNBKBpkxjH/bo3z7EHLaVVcCtPVvt0X1LcNqWDWaeyylwzwRgfpSe+5rRdxxPyLgaNaGPPEdkCXtiSdDVe8U5+ln6V5V1R9g2DbV3ot58AO+ynFWXKmPSNsfLmQ/4tRhWTjaLR0/6TtnYslyCBqD1l0AJqzFi9EoM2RktTmfSwCUN4JsEjGIk2hEdtPtIfXuQGFARA8kz2Mo3luxwaSnvnFvez7CVDOc+FV9eqdYIWf3qPxwEduPJEH5tGYDVFzbtnTiz2r+8J7eI5WWVYBmjiwLheynqLZFF+TTub6inO76gjn2K+ZeqEuj6kZgK8EFV9znNlASfdkQTi51AyJNel5LcNAgR5rtTZhz27taoI4J3qqWrG+90+qFJK1NjUUZbgIKk20NgxHUjbWpj6WNvZHbfciJ2gCLhRMB7WL1pOcuCl2zwzHdnC2kzCduIBwY+lEb8XH7iqPxod8xOMDo5LHRVAgPoz1AKMeaa6AexBmjXHXHxu0u04fIDlaKH9Q/L8t3CQLj6ke0ubK/yW2HfilD1eXC0HfXkXa8ejBa5Pr2GsoEvAENKyOJ79+HcVAkGExZABnwtAPWKZ6010oD6DwzhKXgLLUYZ5CbdycxEEvR43T/GlboFEJSeFpkBpfdRjulwoNswINryj8VvwRcRIHkkwd1IMtzXEiKwdUhhRIb7zrO/JIb6nHPRg018JST8ANElGvy8SZLIjvnnP1dCUBrpX/2VkQvFPpOxqh4Z4t6BEtx5WRbphiussE/GW729WQHGq2lJuzQ25qWsrIFTxUGT0lu7UrwHbn6HDNItGSUwFMALZy08jLQxKDtVV+jIxDbGuKwxNIRsJxuYwflxbjTm9g7A9dnDsgeR5pf8MfpmWO9Ib3PxIstMPBU3Z/J2gpBhAMaPmK9qnO4febZ9t1t/RD3kfVor2r42dzAvu1lm8jDY4zcm9uP29EOSm1TKKRFBg5ONW5l6Lrgv9huqauig4L85kUXHMpuq14xo2J0Tgk7BKv9yWZ/uW2mo8fcKizuDLTViI1RwLnJywrG2VZvWeD7WdJmN50zKEPpNn7tndUL36bnA5pSeDiR67ooasN1/oqx+74DK7XRWZJ9/7EhIVtCl1NTgKKpFlzsI+PKJh6h7CbVw5kbUlSPpje04Jmus1Mi4I3Q2/JTaaeffORI/EvhEkkJvMbtu2mFWyot8EvNBwcsFi70KpcZmGcygJXCuJ5OaJqx9waU4+a6okqFhG3p6IedxTNGlJDL/YJ7nPf80n0owkDDpITUD2za/21FtfK1bpRnFiBsYyb2bu0X7HAnsdBrJsQyMdUEeH866RerD/cFg9Ra+4yCbYoq4Hlz5swYYYgtEagAByXyZw+1hNQAdoQ19ecO+xC0jl8m7sM72ngsgDy39pVJn8Wbc/PPkntxKnd7EbFhmJaMhoKsGMzXNXyAh18kmOGElr8iy0iYCfrvIavZAZS4Qd/pxwSHkuCCU0JX6k/Fh40GS7gei7wHzhYsyGcYFincyZUO/gJmRJCU54vm9C+OUhb7LG3EpkidW9JUL3Wwitso/jDM/cN4dE+46PorWx3GbQmrQ+Opb4KwhNWn5Col/6k8VlWWpCWaw1JY3owP+xhN9PrzXQoyMaqzbVulaRdzcc8CIYc682mONrl0bL+ph4VD+zkEnqDjFRuw4HxB5AvNh14S6bl00MU2eo29LnVQb2yPcS17InhrCzjYdyakR7xVtSBf7HLXnp050uv7AsnDFhUVHvy3wS+4qEpXJFX1l5UodEkpXbRvoBeHC7BU7ymxcO53U5ZW9WEDWc636jsmvCLS2kQOlwONeHKq7Ofyov+BhHVWE/SizR6fzZtp5hK5wrRRx9DzINFucKdihHQZyqPyTmQ4aS7VM/lCKOyMWO7Z947tAxmAklZu/Fbhlm7jjDSLmEQHqhuMIrr7FnbCheL7pPxNtZSsQHacBb8aBLrg3SOJz6BrtUHfvRXKUIzk1x5g/pCjqwMuQkhCIgDoRA2+IVOlLzXgsJFaghABVyLmxeAMiojRt7Nz9K8I0seKMyCk1MS7U1YJ3GIJGLrtOK4SAmMRJ0QE4uW3/g2edLoW7zyPNKLOMiINV08+oMHP+LT0CTP6DzLZnF0FPfvwOjgqVS8VFXAYY10KlYn2gEjo4pCEbYaigNq8WsV2yndPmd7XZwmIUYkUVDG9qXlzWGNttUWAfE1v7g3pUzccRByYoiHfbf4V9vqE9kxZr/7zrCuY1bcL9kefm00UuilLBhDUmGKzXgAtHcb0Oi2mbL1bQgCpYE/vsfssdMqRFWpOc98bhKalpDHnO8ey1AFrq2YuRhQvBKJ14krMsChKMF1D0bvkglRQkMad9v/lnjpAyaFjOMfvBR/2ffp8hSHjWbK3c/WbuLnANTkA2f31nAogyOhvXpsGVymGCAAxC5bWkBO/eqeFoC+xTBpISd7vDI+aUOCNCyXHoXCWYUOeLpKY+Hfdci5P0lwjpVSynAHkSz/aDcBhApRToD8+DBqraaIVdEQ/JtGNBzCftchGk0r6iLkHxDl87oOrGd+OhDxdOaiaa3cfNkyZFl7/tzOyjqtBwE2WUgmg92OLQNa00H0MTmlPPiNsbkp75qx/RkJHhYxzfWJx96HY7Jbnn68JfNnSsyR6F1ZtkpSES7Xw7uCHwLYhSoJkOvi2bnb7FbSjUvyp0J4jVRGb0D4rJ3jviF/hmWr2BMMukHfKgPxCi3u5W0jScgwrHmnorSN6vf6Zm8z++djyKnRTSx5GGCqCA7xt8TSDVBu5EDGw5dWqTcX5qcuBgb9dzETrowchEkByai/2yXrmZ2DWALeKGWOg3CJRBmtwtGrFkFuGYPz9gpsob99N1E+h/bfVRZDRBv6WGt6DbDSN3EM/iiQX/nbDmXyZV0QyhzdKQK8GkrweM06AAntaGxETyN00S0/0t00S4QfNLL9IBV3QsrKd7fBwKbMA5GLSbu8ib8xCS/F3fdv8kOjy6Yx9B4T3y49wpPl5bGhzgdwzqrK+yf4qquqNuDWDxuPVt51bnlT09m5rtDHAmY6tSdz77caGjV3h0R2eKfzpr/jc22GhJbZYBqL7fchEMd1VLqmfXRryO9dX3Z8fMZvP8hCp9BBQzZfu2IbKDd4yof28YLNhu/+3W4RXHLzNNrklft3bokXWrZTZZ064xm5IuqmGzkGfRtVoamV4lWpuPPhBBXBKvI0bznP9J7Rs0Sm0Xbd98V0PqnGPjCd+vJ1YylFqtIVYycDEXXlDVEsjtLL8N8pgk3j/hhGOg8rLElhjw8EicUEuOj2ntz6jwmLfIk8w5mz78eCURSE9Tx1G8bWEnTQ4zslZPMeGiZT+scu4tz+bqvqfgnf7el/QMwlZQ0D6nAozdHspxEHpC6K9v9mOTc7sI2Ja22uz+ByZckgQnX7TMWonZTrXMdBJFrgIqCfQ0lY7sEscF4pwMslW9eONznmNXoqKGApybOVWJEvD+GBUjYCws7pk58zlH/l5pNnUZRU7bfKmdxtB9aEqZLTHP+2sJb91Jrz6PLoo/jDPSdwjRIgcIlUZqzGz0+O9D9k+ta7nvSRM/jp0obkOM5n8M5bqy/B61T7f0a9vri4pJv5EJFVy5NtmG4ssTZyFut2NSSu0vES9rTtsUrjDfVeU9lEKnLBl1KYrJvjwi2GdlFqGzBMT+5ACwXsndEYj9zFH1cCbEWyQU+sUcXNX8ch2kU2UyTkAOagwshD9l5byPciIsXbOupwgxjfvxbZ7dz3iscE9PT7bSjp6VmEHbE2Sa01ZlkILHyyPXqlk/1wXLUBaCTutI57VDJVg6b9ystzIrJNSF58l8jD8lhjqNjs1KzFYnA2ZoGLp7OnQkoc2bwV8Z6Cjo6YbVt8aBvcTMBVn+lEp4FdwHf2FzJe5F+ZbTANk+phFR2CZ6vhoNZCrSAkEd75Zrqpe+gRONMd7pXU14IxwFBuD61WGLtM81/iCyaIDSNOGl6RL3L3zrTZGm9DmrhaDhaAw2sSh2Cq3zgNnwUZKHdGUmRtGbWYaW+jTui0eoZGhPoBMshvaPe2iWuQ6TsqDLnVNaU99op4BMyMNymYVbSU8F6AI3BNvQSjDrCTHky/10kR9UluPJz5iQ0yjRQVIWwJb+ktyzaiDPTXmLneyhA1sZ4QL+QH9ZUQ4YANI+A616xhJlZy1onFFcBSptFF9jVK+F5qcnRTkBNvxZS9hhNeraQx+veWpwxdAHJ61HVTm1mlHStdIFRf9pYezdzjXw3X72pH3LIe9KRGwrWK3G8P5ObaGlDGLdSBlOdJEXHDqPK4+MHayxT72z92vorTUx62JF5vMFIFOp09uaAVOs51ieQDo+Ge4YpsAyZBwkjoV9pOjqo5fQ291M+1l/qEUWOYaeEVMmIf/HkopWY+VOMTSTuPnwv3yzZGGm3sbaz9HxL1cjchL9oJ1OHcd12rb8v3H8vqr5PTGLRu0wEzBCmCcojpD7uF4M5FqYuaZxzdl42QSk3r1whCeHOcnI3NNrS6u6m5Do10+GYP3iziTnr9irkSqOb/+OGWepWiJZXXsY8IFzIpOeiyhmxUE29ZIEHlTO5Qs7j+W2LLgC7JmJlMzzVn6b4ekHXzD3os7VETaLQQ9gsX5ezSVOQ+zbqTdlLdppHq1mYzQ3uyc+LRXhIDZ27j64Ri/Oywzedk6+XItA38dFcURo0IN0qHiNaXRMJeS7qoYddf2xLJ2yjdez3yZ7hp/rcBwQ/lcfpYZPbsVG+7uF8KFHvFMrT32zQrcrd4ka8hVJrikfZ+XDYHZsGvgOcoYfZAD2s4FgwtMIdgF6uKoLzS8yNICyGy8caeL0UgSWb/pe4J92CqLUUL02wSwVhsANBn1wixgXZlvfY7iv4J4Hnij2tf731vSda5JRPkDq1R/9hi4NchlZaiFEtEzKhtQKg2+Hmghc7HXSPYP2c8rnvm7aaBdKLuzN2vHVpKddwI2gtMft4XtuRmONL1The68fcinpMY1xeNTrxij+Nj0on3E+iWFeZGdz3n1upE9y5Kz7l/094gFM1n5tC/76fnC4hqo9k1u3AyDLJYnj5mNWnGfepYmkS3VoyvfA06CBmv4XYLg53KRjRfMF/t2EDcAzFsNGeIL41GxxyF7isULcvVcqIRdjmlIJ0FvgrF5ZYQXCbL0Aczdkce0g+yA/h3sbJSO3MCuW68WL5C2pZV7d9fBPq5cXsQttX+3TdZuMLxWcB1OMxMOJTwQ78ckoG+VixDIT4sKBi3SZAOIWdnHwqa2yEejbc6PBOoP3o3xTubFV3oXD/k3WrvMXiSMM8GPx79J07fOPs9mTcBfx1YgedAGxxU4BpxeA1WkwqLQddpCASFgKARXcFkCO9cosv48LOS7SmeLBQ5V9H83i084if1rLzAHkLYkr7dHlKaIqSupFS2fgUSc6pCiGgmV3SFuvsbSnDr6TbLE+CvhU5BYzugGYRRj2cOnzxY4IjQY0XcR9+nKQjAm/bH2XeXUE5tydynYrJpBi4LkoBsmcgRDoF/WyJRwLSIKtaT2A6cwu16vWjS0DfTPF77Da5QgnOMjjyAeWDkEDXMGYnJ6K4GFWUhpQKlBpq5zbAWmMGKisizgYLK2IHNO/AU1g5CAKjgF7LkknQBdYLK3ofoO09qtVSv42o25BwA87V6TbCGCTpccPrphhzMUyqsUJvfWxuq0ordmG8RyYcxSvs0FsyOlCPUd6F+jqE3QTrQSAnM8iBaQLMSd+TiMC6EAspjNLjlBEFNvHgEGIlmF01FS2eIO6kVjb72QwVJxVm/sF/cPF/W3ssItBcwug8e6GeIoG8cZheJEoTX9gJjbmHAFMfIl+U77A48NpIUEQPpRBOhaohhPGYTSjictT6usv6MhugX9c3EBvnLjBBJIge+PasEuIUhr3kDgIg4Scm8CGc1K4xK7Hk+vSGHiDFQEcsXA+zIb0fUTs1RdYbSBcgHG3NmUum7/DLtjIimESxycWqGfDvmgRqNkStqS6BGrJMLzxL7a7nKrNhmRqMfP/XrP4t34PbKxIIe8EZbOQ5fPqtrwPNRLQ4mEHrv7vJZY75ZOKoGYOJ2Bc5lOrcnTm+M4vPEceHQyGA4Wz+xIjjhKuTG8ZqtuH6RKIb9R5rObKzQnKeXAb5Gqg8N6fK3VJMatmZldYhBB7kQG+1mPMmqTjzsYKJuZ/B5XcwCmZZdurV2nNqBTzaHW07mvJVod0FVsHKZGvBP9Av5QbAj/ry6zpoQFK7xNPOZuJ/lYPx9GwY83ulzXXXXP8q93is/Ul6iImmMtO2dvEw5DBFAWJJlfimFWr9jICdLILoRDxvQjcOq5wGFnC191cl7zXvsdtQdDtZGiySUl1VPEGEzr82TZp7lc6P8NtcfC6OkDTw8U4NJr67oCbDBrN5g0pkUq+ol8sPc9wsuDTLi+mN4mszp3nwsvxe4IAeWdLifjB1d0gwuwIeTRN5VxsRIYclM+D5YEyUMfDVKXR9MKgIXvCNh6Sd072xdWwdJEL9d3jcQ3lWkyvL5Q9FDICtT7zJ+zY/d3+o3K5YiEFiv2z3zGksNJRLv6bBJ08ELQnDY8wQxaa431KItI7ZgL9aIbRy0TPEOODI6W+br8m4ufh4SKXxDoFv3KXsMPJNWI2re2A88N3C/7qqpA6Pcvdhuk8wCo/+gLEYN/goHsBPO1vB1ICbc7nd0aeWZjoP/vkUqFEYzXbd3H/ZYKApI7DwOoZolLbqjHajzNAeQgSv8p6G1kK7SEr1aNdcuh0aCHIdBVRkcJ8MG2YwfalfKMKyoeT6nB1TdwO5XPLH4mUEvSSsPs93XMARqXY8dfAbZ13Fe625i7I8y8na/UA9JHl67vMB08rolavH8gWAYrRvOL6RrZ/9+LktEqZOPX3uSyhaBaAKP/F2qCFNrGg4YPpNwxl1eafAyI3qfsj6lEG+PVDC499pkGkYpxs/wFEnwKc1GOdXQXn+alIwhl5LZOIC431+xCC6/Gl1QmB0pKtPv48G7fqX/qAzHIVG/vaLKf+HhM4yrbjeINxVQHkYv8dwC+Lhj3KwAqhyi7WNiE4ElJwUGJIi8PUuU6yOjF4kx07nSCXWR/SloZ0sXjIhkXPG5jlfPHP7uZBDpZWBCImmS+BkBPsQJw6xJe9PQgRtIp9WHAlmwNbpy8yjKU+McdTjSc3mJ3V4WhSwWefSdXQYkq2Xp1kW3l8twpeQnSAWhqKNLvzz2snIhu9Mtvjnq37DElXIQ+YtD0DOkYYXjb0siAibtd0qdP7pddlakRTMye0E7Cvq7PoLP3WdcGjlTghGub4xJcnV0WO5HqFrsFqQqjvFLK4K0/ilXxMKAkuQYYQy3zNalMITCq1rdNtfQZIfoQS9PWKjOxmWt3RLKZwyKetoAbswNp0HMA8CdprwwfRxIxOzSo1Bw91Jrnl1BLj4INJqbhdulOAhs6/iCjuredIYkXvxtOd5aFTSbsCEC1ucJ0KMoiGRVJIJdrC+8RY3HsBTZsMTNOavy3O5MEJkPWKTJ/izH56Y04zzNEe49mzTwiBmhM3jQzjt100IqGu08BGsqnfmqbhJolGNAB/e0293vxyMeR3LhyjWEAkBThEgmgrar/sDxQlLF4dGXtxu+aBvTeGd5Mfx1KY9q6oyVMD0xbIoeKgrqUjsnZwKX6aGXAPTxh4q666puuF3CahAKV+cVGyUEzrGqLaBn2CZfjl61MC5vLyPkdEUHfkSSZHb+WDgawkBLnXOGe+stb7J1Mqi0jsH5mNKEJ9+oh3lmvtGOjNTJsxkzUCn1cgj+Dqm/iDIAAztWGanjiYzYP6YvHzttPnY1XSE/ceemwx+C0X2J6pVKS84/jdr4QaoMwZV6xeGndO33MTP2KBa5FBEDI2fUgo7q0UH9JRuj0el+nLsCae4ErdMmhqAXuQ+3GIAqKwj4/JllG43b7EYaLLrfKr0iFeXQwHhmRFa3alqJI6+HY64XnJEgLvh8vsJYxhjZLEsUwj50RuDJcVM1pcbnf9IdMQN9hM6N5hOZk+abOiBkp1b5RVGqQMbRt/OXfCY0luePNWAf131NZOpFKvg5Z4gPYYj8Shh1QpAY3dRQURGrsZ0gRVdcqyXLax/zdGJleSuG1Dzx/AyT3+51k2GWRXjkUJKtygN18QdYgXTwSuq40VcoCyNNV/Am+cPZULDKjELXd0Lzp9sZRV+UrjVg4NQoyJe2S7QpWOxZ2IOrW8KKcFAPkKXc5qhwCocD2DTQY62+4PHHoYmfl84M8uSLtSdEbXLjX/4qB6wHfMWWOBXYgTd5P6crjMKVdYk7ar3cGR1KWeVqq/9ohjoVJb1r3v3B+C5zsTV1WXBM2CO7Ia6vIgGFEvZfh24ARfmYbcjY/MbsYHZu3k3qMwIcPqgGplxrEupgtlNhaC52dzYVrVz/86sIffTruqcm31d9VBPPNtPzAJgN+l/9nPzpqqd3U0YEn6J4fW2uz1XHymIUjH33JfXXhjty64Q6xJYDglYxxSDjTwqBpRaCjA9cmXzVOm5Vx/1g0NNxVXpC2O2IBHi+rezEPKMJDRaWF50ItimrediiHSYZtDO3TYqiP+ExHDj4yB4fcyWh1V5Q3TbUA1oTHOflsOhwzHmdl8I2cV9aJtZJIBcHKali1k0hziXDiVPbPgbBmkIh1jGrB+R+7oqxf9SCBYSyIJ+bUFS/znyYS/cJG9ze5Af3rvzHJOlQnmmq//nL3xtsnEanW/rnnnqHsCDkUo9X0hPPoLJT+PKe0uPFB8ulwDqUtQ/HzTn+5rPX/XENziX1cTlYkBROdjOHRPl/AJC6aTu+f3NvzY1dceH6uhEi8jaQ05KQIqtJDibUfcE3Ivwt57Bxh9+/XA/7azBczr4D6yKaG2tXY6cIsfNq3K8BW/mQDqma+Ax5KUE28KqKPMkPm6TQ3yHmiEbC8MAN24UYqH4aQfezn3YxYbinaaxW7kbkhaVw/Ni8NYpTSw9RGf25VkKZaLhOBw+sZWTCRH8Fwi3ePnjCkHOJfgT63g7pBDmucu4NGqz48qkuz3fk+0l/Aa6NQlSCEvhNoJ6V+5+GiLVZFY0ZKbFj1LRn3mvzn5TEi553anLee5df++m1TU6h31d03QYO2D1C1CnUjis3mpyJIu1m87lZvtG0Il1S8GDDGdWZmKlnH4vwUQ0bTYIqHy6ATXU3jKy2eecpW5obrDlKIQoj6P/TpE0lBb1yJRfiZ09za3XW7g6702llMLD9JbYNsf2t4bHmg/FYZFPceUMTCI5lAAOeDZDVXG2vBwZQLFfEBgeJlaHGRYRZFdDiBip95UqZpF+ujvF0whRNOv6n7wQE5isOoYrYNzawedPRb+u69pkxb+VSpkFbjpPkpho13WJuDC+G5o0VxD9Lx359vpJIBpVEs8gtadzDtkz9VVCVDM9Tag7s+jdqO3oUHeh0778cyVnFAehCWJKvz4JjbGU93/tHpqDZjwHYpj+bKHC+J7atJzBm5stiPFboENJV111AOJX7Djai0bRIwffdg3QYTgZMe35+1oJBO+qz3022ExgSC8QYU4sKO45jBUYRx/HAEdPRJ7OwzSpnbTIq/TntOItV5A3tI2shwzQ0XU3biCRueco6eOrRgAL3hWHzdPxf4AUns2Iidt0ggTqYePX22UM28leY+w1qYCFjRs3qOKuBHIN2Y+jZXZRINOELOD+hPSPJjMsAUIIKSpJJom0VXLQr6DzGFXX7Fdp4iPOUfY717E+fILNnmfu+sWMiOFPhDFGrEOWSefw7Vpqh8eP1ykfUbCiX8YrAnECG2hK4ksGj+ltmRQZtMkrlW+WdHY08Gs92rZaitzrTMfFsYxIeMgWDqo3aASpPe/+a7qCYzr0YQu9dKR3bkCmIfFLh5hOf2uf4s9Z7b9elDTMPFg7gGPlwtqjlb02zMrDqQhAIj7bnF1vVK3L21dAcXxe9ZI1J4fSnD0DvC8Iho1P9QOi74M0EDQJYMNTB8Y1q++sdrWjnXwRFWoXsahGKbaYX85Q0z+VErZtoTAM497pPhTt/zAdoMKe+y5C7Iz3/8QmaugITLyNBhp7rDEj8xqjLElarke9PmlncyyyHIGnZ0Oh6xxLLGhHJm98IdJuJWP4ajfqLEi836y2DAx5OSxsrXtiwWk/F6UglIcAaiQobLCPCZrIdpOEWdhGsNY3YOyIiBu+d6h11JUVXK5d13UExnKHqBJlfdJMGCRLQPu9BB9Bouq0ancsEP9QudxidrukVaoTyg27Al1BfSHMstc8p3M3Zsq+cSrTgdyC4Fkj5lq68GHJVwNpxCquQj4DFdULhf2afYzKPL4kGdAPadKJelJZ7NiPhhlGnVnPQGmDdKO2DNDvbopV4ZJmwY2NkMO+jEQdwCQLgqJizJomWfgsimyY7NvUG8RzAxFSB5ax2sd0/Be8AIxKoKVrpp/VmrRmjnr4qXTwjEFU/rVaghKdE20LbJoK6RFQ/m+q50Bv1DubBtLhm82FUmoDiTiDWlLYijvw/YdrX/1S3CodXMlZNQ85LwDfjvxbYrjCwR2TDMCO8CA4woJF8AbehCp0rKesby9buQfxn5uXARH6TzTekxajiITj/nFxXO1QwrIypqpOzHS6LhGMTkmzHsvE3Im8ptHI0beSyIPEwsyfgGKxmVMPgjQm2sGWvgi6hXt90ObSVTsWHzbm7xsYxF49oIw8px1YoFSeLd9QtirlxFD0cTEbAdI277NEb9YRnRjSBR51v8X2lz5OEN7bcL86Qm9qFIE/+Sdn1V+Blstk6pQi++7OMKKeGdHrkJp7xHF/lMcqDq4wzgFwJ5jTPD1AcZdpaekGFPQCCzpnz7vIL3/lkWhw+CNbRei6cjHlGkgtAVZi0hQNQTMQIyMv0X+JFgwg1Bf2IIscp6WByeKKYRgYKhrO88a1lB6CyBk9ZPySUB+xd/W1SJ8q69yQhoyVkuc5mXmn2s+iZdF8acVYrqPV8gyfxbctoqPhOTs5mtxyJbHp17gekFQn256ts2lmuNqkI2TVUvH1g2Y+JFfH2vR5Eu1xgdbhOqL9ZMBOCmeaP3RJboNV4uSMT8RDNGgFOio+6idPN06CMwqTk92ddvG4vJapLJZGfTdxKaZUs7Rs1PjwPBgjiTAWU/+PjiIvYK9o6BEDBdMDiM8O5tChcsF7hZfFLcbu8gMYbBsiowjxDRtaJlEmoSbvii48sjWJVTyk9qiooGx+jR0vneXUEF+ir/F7EPHWJtV+S69WhcFpQNpR08dwZeviDw2xFw+dWICaANfGh60j7I+lektDMp1I+WZsEG0ZSpmbEy+7S4R6Eobq2Z+UGV9oNkEyJEqiAtQzQ4DUJq6lnII+Ou0zGDZY1SMBD9+0uN5QFRDM0hj1AbH5emiuNDBPUVY62NJVDTbEI7mnCnUDeANcKZxvRB8OubCN3Ff0DZdUdc/Zy8yVmCQ2lgy1ZQQNycr4U3UN+ADf7k8st/vsJH9cQvMA61sj1W9FRQUDOBmzj0vn4gekDFi7rPOef8/dsjXxUmn82Xtu2u4QDKWQ70++k7rX8bnDDy8bICRz20gPusa6ttpjEW2np79eGEdQbvJC5Jtd73/64SToyx8rgr8WFrvlGjtZNNSImsR++cIFMYbS8EhToL8cptnx3OEn4/Zp739XnZv/fGmRpBcnFUahs6f7z+nsxo/aMd27OqUpukem90P95iFyeT0xET1BE4Md+cCVoOwiONVRi9I09YMx16oXoYYS7mjvDkTOvuZW/+najkl5oO9gmyDXtk4VK2SifXSHvt9u73+ZrJsGvNnCP/bYzQAckV4WWWPQa0cNgeC/HQidIZ1CgMiR+6StOGfru843eieBcwv3zPjt9AoiOYFsC9p4xGUarXKwf1UUAC7nHcgvycmg2bB4Iy0WqSy2HZ2fslPOt7s8HTNvpql5HpXuqDnQFrt+dGEvW+6DHUKwQi/nRugHNfPt77QiOMAPat6vqp8mKH6LFgqx10BURzdoOoQFIfya0gpagZ6qm4z3w6Lnx0/8Mx7laGvnqwG1VqglHIoJva11Fkat1bi4SVkT3B8poKOTxn8ES+1ALlR8BWGCHOCno9mtNq74jhAm+0Wtc+qvdzcDrIHsU/BArTZtcqjGRVRrFmkIuUTAucugXQeaCss4dd0dR5OaJSwz8zRjRDELyE0de9kHjZ6MEvhHJfIGpuEN84m5tatIw8dkgL1bHV9uncLdQIl93c4mymYfBhJT8CunAZkG7HVPd7/n9YtOBQJ0wsLM+0ul7yG2ph97n2LO4rOCSB13Y9yesyIsv/tKh9UgOJGqlN0KIitLJhsQbKNRx2BYqRwvhdKphFb6Lnls1F5jcXl1qybq7I6pQT7VaNxSzPs9qQiUqBwl6G61QtIMmfxBNLfZAH8zoqZMPnY0s6p0jZsNyvc13S10Zq82EaMqy/fDdg4o87tjDRuvfw5TlTFfwyHbPts1aAhAGi14db+BqPI3Oasiu0G87kXm1phdWA3f4t+3eC7TOyZKlme20otzo7olZ0IBKyPJm5ycsbUWngu7Y0UfGvbZAXoD8byqmu+bV/6omkodUvWduSztdwzMxLQ7vg2tTSDPZn1V/O++4PmPw3T4xbhvmebPFNH3c+VUUXjW6oSQvKkdWcXB4Mwbgh3F3mJeenDy894JWmtjR41QC8fGJTf6SyabHR9c2wsv6wOI9F+hsYazIjwOzj2jwROnrExMEOitbQ9DdX/gGsMPjF23g2vQwOA1/8384xYF1ZxdGjSO8bRqiIL8yy2hk9eXylsJ9ycX1k5HBwlGqY545/51zLz1J3Snvy2iR83BV9BPdC2ofyVA14igAaWqHZea4nc1LHmdHvecYeXJAd+lKtAUjji+eNzlcnSu06mi2YFLbWLsv7Ccuwz9ooLIVX0UGxfX3/GCdwVEav3nJ+RUcHnBI547l/CaUOkVROot3vfK5JxnYPTCbDezfdwN7bkENJ8wuklFuES0F4gKtgRvfN87i9u1LMUo0R19n4Fazo1rg3MbxrTas36rRnBEyJ2ahASLKT4VdSpYNgQ2sYecIeomuUzFzlZ/WKzGt177oZA/na5+CiHHIiQYO/TZOUzDL4nkhfILUOar8RucFlgP1rWUlQVvzZ2yuioHNk4D0U+3+nmtm6e8jj127CsfLynaGiAI6oGzuFzD5hK6Px7H3+I7SRMwsUTpvp2sjNP0V42PFoKxmfs88pXkQ0Hj5x0odHS3ObhXtGFmxHMn51GHAuIg27qtTgJX3RzNZLPLF+gCTTFnqyhrMO4gY6xMjX2dscmlCtwo+Lafj3lRMNLikRQTqi3hPZzvHD4b+ERr4ANdWL+fMH40vZedckRa+bXKUHVDPPpZ9/rLgNy8ATkwE9njPQL9UH5l2Jvh2kJg8Ot3yYBzNSKusyzyDbx30EbFwcZIbSt2gQnwLklfLyQ1ggFEC3qHDH9MZMVvT5FzJMU3G1j+8uFtC2sGmdGhkas5OAnvjSyhUCI2jThkXMWASKVc/hu48ORoFmrFMYq/Eblzej9OebXWQvl7LGjGhSr+BfYrkbCAHTDR9/ORxpuvVAn5a72JRtUWBWGVHDaT1/inGTx4nUYo53eocS1pdQXD2yyHKAPErcPv07E7er0xUWAboOJVWOcxxu/h1brsW0uM0ofMrjY53998C1y5B1NOlQvGO/2LgACluBcrGfXGpD2pYLUC54rWALiI0ZJ34cc0l8XphmouE5FloKG7AanxUYD+aD5rYrGusmF2N0e2dGjlgco5Cw+opDBLWokDZfwaiYAwDvsO820XSCh7CiTw24AhGiAyxBaZf5u78tj+HTxwCkszZQsTKlTtFm6GEVITTZtPuonArbZiHqk25d5tHVZ1IKeswqAzwxXr8qs3Zivb6o0nL+QjqATanhgdquFRYsYFTOZL6azLAq+G3LS18HFDDmA9MytrDcKObgDgunGMxJIq1ASQElP1pW9e0+wfRlbwLJ+6NnH9MzvQ85JtuqL5EivOiO4Z0m0biPeL14sCuKh0FZF3obOFJE1KTmZNpGcv0Z9ByB7rlsfxG+DezMV2ZCTxTsL3HDljlegTjdEB2soT2udkdgikiJ/Hrq1vliiiVsK2WAKKTvsloG+fsx+vYj4najgEl2s5k4TxthiAu9lDtGWef9rFAeteRIOjPHk6icVb416ygJqOha7jBybp3rg2Bhne7JQNognpBgREIGdCHzLy7QQGpO/Gi9B/mlw9UT2Yqxxmf2eGZ701wmTpy7HxH//YRlwtrL8qv1dSy5c/JusP+S2r0XcXZVXwBhO3nY0SS+cl2hjK4GV/i2JYZ1YisnxeOJJV1CT5om/b7jtzL/FWvJxJLBRMtcH90ZrRP1gDXrx+00CZhwZkKjwBAKq+Z3Vqaaro/8mIQcvNfKWIqU/7FJuRhq2xnDZj6/m/htd5t3SkzPC8CIc2fE2fwqFV8q3uVS16nkjoqYmgwaHiLZVRXP7Uvr2K2xu2tFily7EwXgtDfeif+h73nfqy83eSaWYs0qi+oaf/8/BopAE3a5d2EKv8qCzHbGjyx2ucAPckrMZ8dcgORE32wFTEyyu9idJStZhcNdKeEMandmB5K3FpVLLcNqYH4kARcwE7leZRd6KhgqST/bCp3mVCPsXNVrKyRfr3YGPhIu4QMB0aLDhLkYV+zowGO8xzkR6TB33RhjMrX9+/KQKqgnAyZozlMATdro15zlMLBqtHjH6a6L2g2c8HAk05Rmrqec8v8ypAN0soe2qMmh8aQooCgGethhHDcHd/o20GzzVudMAghABmNqK0rIFDZGEodrMQgOkGDSUE9oiWRyRwuOZqx6JkOKUbUAD5JvnwKSfEEUGPIAU74SJwsm+Oo3RdTmBGWGv5IYk4MsXVHdWZE0LbajEzxFEmD4R8Nn9X1vuwYsVjYnuVRse4T13Q874qEak1iM9dLk6BLCeUmvOMkikqSUjRyaQiSnHRjl8QRU0aJ4nQzWN2EGev2X8SE0ouuZucswEbi0ylWcv6piEjhpx/kPXa+Z6Udk5JPGanUqOs3YG/vsB8E65rgHn1wXTYLjD7uU/sLBFXgoLj42vc2H2I1xD5g2FaLWb7Dw3YnWkBVm622bAVuGrNq2jYulEMAKx7QIKMzyrGvx7ljpRn/v/MQiXueIJcfctGp6lXvXrdgGtMpY5Kh/lOC/RxUAO7hMGcbZOff89tj/2O1QnLzDfrXQ0voeUIJ2gHyV1ABAhBC04CWFlD6SSpt2/46vqNmC3yoaYUEdMxmsgcs55xQfQPd0WoiVsAIqnKLKvyyYuXxZYOu6RY3us8xvTYOA5R3zz0/SjsTUqJ5Y9wYxFZ0BIAESjJ97LuZ+l4n0jR6MTGwyyLw2PiHDOIFjA9qPYxeLOYUDYmNxtOwCrevy3I9Id9hFM9yQ3fCYl1YWP8VlS384Hv4NEBYtE4rGMmt+7UdOxTWcCrhVcphzUBVfOs0pI3DW225KEwWh0bjbcIWSq7bqwcQVn8gmFMW1HNcQQ7e6D6pbTvrqwxf7agQFx5p0pgRMefb0SYxfrcOaZ3Es5rfdXmS+BuMHAfEZXmxGh7/cW4cXGSSiNymgmQS9VFcsj6hdWOFUxEjmsF8CYgZQZvRtl2ZlGUaT7MpQTbPeR+JgyqzbhftqKBVjaNnh3cQPPAriVyXXTLsjZcBaHqYefDI1yW6DMtpNXljg/sccv97lfsPN+xCFHVxh6FzzVFc/kNOMczauUk5HfnQ5JlucrDIh9HedSJyhuRxokAqgKUAk9w319eKFIaiW40eWtUkGR9JTcT4QV0OkWr+9fEx3AffQdqMVL1GWXV+3xvav5dZ15Fbbaiyuxn+Xa5iKCp1DoGeg/vckItEjcd7bjnzhJ1i6feQEj1wwAz40B4gnZ6KmLAcbx6bqhiu8nM8XwzZC2b9C5l/svg+cgOkorBJZnkwACjqmukX/EjEh2qoxvgI3sV0zTuMtA3RXx/h/ZdlBIx3YjHK/uN5sH+rZdvv0AjofprbuZGLQQ/AY9VWq2mOEh+lmFgpqx4Wmu7roQvEP4hGfJt+PTnltWJgHSN/MziuDMSGDIEeXUq6mSI6fa9ju/xup9aRdJSPzJu1yD42PFU4Upa1gLnYJhijObaYv+Ly+1cLZx5vXa+pdVZ4QkrvORpKmek9qcJwIUwPfBjkjNeOiL+hLL9p8zdavHp9heDP9rwfl/whpAWkY0WpUVgVN4TaIgXcC7k+MADiWUFzgMD7BPF03SbYZW+rUGg0Gg6AXbmMkbq79fWXbrsMLbFbr7XNyU3G0y2TWhhrTjI+CBOK/mShjxmzhMi9UQHmTT5Zh5tcl4St4DHaTQI5FmA11BvRtz5ZRvv1gPbin4w/rw2mWJ/7kZusY5bp/SrUyTCEH3neekH1p5cgPLDC63Cs76eDWt+2J6Iga0mbCCiD4aYHzAJVQ4pKqUazkSWWYCZZ0dEg1Y4IBB0LxCh9ToJMXc3xchQ343BLwbYqNYFUROgMpLfzTTsYXbuceg8JIU4KoEATHTfT7V1KTnZOggpTi4RzRVgV3JXWVNh7haHtaDROhzfkuOlvf227Q2usZKb1dTHldnNxXUbY1x3CHSET11gySRm3KHM4dCrwyEuYzJ5U6YyaiW9uiKmti1TiTaIgDnb28LWM3hg9FXrOKphcbvwWiFbCoP4gnqSX1dQQsJIZFXqlx/SNzyZYE5VvLfB2Dk8fuMZogmsltiUpvJVQL0U2f0bR/RRe8TfMbBoETXk/TTPEVwQxvsq6N4elKJKjiBfQr3+4zKe0NWK0RBwCSCB+7c0E/41w3E10aJi+vDULbj3uZd8y1V9D9/fgD5GjTZyawIt75l2Spfwhste+8wtP9Q3f5J4BsW0aUMoVA/u7H+NRkTW/Rt+UPhYVNNSNnryO5a7GVsSSAWLmVdV4Fl9skfiMV0VWwrNC9PDSHajYFz618zTsZJAEhJVbR45WQxKrOrxCgnEvz08PoDO80k87DiBJrW/DCS/oABrbwwS4+rV/uXWMK4+D9+pWyIAzE7N3fvRZ2Jch/R65OGDmKqYFrsVRmSU0MvjkZa7bh7bb4idm0sSEo4R00X466pPuwrPxYEsJRpX8PL4v6okJBKtaYChE/9VveIrdsJQfQ1iaDmVkl3hc6oslEQXmGHkaMJ4f3Z+TXjarC0pXHI/cSrBrBAIB+W5Sgw72eAPAulivFuEyv4orOLYCsEKHVigIfgeQtiAhdUbZioXvLh5L2cDNSC4Tt2kXQe40nvmLD9ZeVn1ptBgc2o02QsAkpOWwcEkTy2T344HoxJKrc5v0TodFfuGRVMlXmY4VZ0ASq7HeA4GdAG19fh0+y2sZGNRxV+8YnyWJDrtWM/VSdLlwavU3u10vkBm5+20yCR/fwd13Mmm5MGY36ME3r4Lv3d0D2bAWrAxaex9AsQkIwfeemqujFnaHcD0L28Dx4gkcMD5h6sXOHAKeZ+gU2I+/JS6mWFBUa0cV/X6VKHuUgMDQqf/5VUJazwu6DaMJBLuE5uaDCd2JWOYQlH7gs3J0Ug1Uquch/9SlFMBGoZCIc8q0O0cxp7pDYkD3I2s+BqoaX17HJ4M0EPLBLqI0Cxwf/9sYpveMuLQgiLAmEORZT+H6rOpNrnILatCJ9N1RpqiRRTonCWvwXAJmhApu4oIdeNvujiAd4UrgnJu3RC0rsHlJEvvI2k70kRn879eVK2gRZWPP6EPNrXl8EyJiyZdiGZ8sjLjPwep9mQKTsk64QMtZm2YMnFaOkeKFpO+aXbOVFT/ZmYtrH0KW5updO1eFTppjcD8MCfe9ENVMxfkMhAPfXLtZDf/V0ZkJS6RUy8Dm/otEE7bTgmE6g15K3wrMOLOIyY3mQUSzqUOOYcNdBTxC8mrALtoNALY41JeVqr0gacnkdMasXe2ztB+I6y8Qy4PZW/ELJZFp49Rmm3ah+8UL818KO6n0IkYY4AVexs6nJV6FuEqf+RGIafHds4RlUaOfLhJI08/bWEYnpLyUZ+w9c0zAUhZGiRDBN3rRTwsoCD4Kj910PvHKCRbuyN35OejwpNNlIGfz8lAjq2684p65g1ZRFyjTavRXqy8dnZzXCpPp3AKLEuzHHvG6flMgWB5FdrGc/fHnW+56ZFWwGP6Y988BzknIlorxHfXriRopw27AC3V2NqYyUqB5i+Fp5pNKp1hGOIjWLEM+CEGk1ZPojM3+0eA+hQP7BqZAeh2oL2Fq2WefH5MNbI+5CWAw3H9k0csmKSmDk8pnR4IP3hShfYGQ6Vo/WT3RUIksfm0T2gUsIzerhwOg0pan6trhiPa//rAqM9gZkIUrLAF82iadOe+tfJswptmKm2pedo3/LqEffYTy5gozxmfCY96yt+o+0JCYZkALuLFXkzCWfkOSeOtXc3UvfViNoIkbUQMlCaTlgDbib/KDvONTRSc5ymNSK4lAjPSapSavOBMMXNUq+Bg1ZIrRyn1DiPN4LQRjDpmS4iIVSffg5pgiV587xS3TVrEokuxQxs5fpqqLlxUbE9POBfqe05b9hoyPmeaqI69eko3xabu0dVzwlDnhY5huUV6cpKX8lzwMNhnGdxoEdDbbwunj0rQm5pH8YKwWgKRst302rNmKUHHsIFwS521iYDmjcAw5T/FlhrqCSD1U6m532MPDbMHPUg9IIbBFxmiB7qgpSs9tNEVlR0yihR5tHzWoKNU+rs6urisYEVRvq+c1q0n67m8p9H3P8T7sLOznJkd3VnTN9BiZL6QxsCRytKy/dWLKCAcH8zqXIh/6KC5xbMqjFeBeEPeJSpraofIzBjWQh1lZHN7fFvs/5zlE0fUF9tNvA2SfKWbOOWeEIvxOiCP5k0d5G07lGyhLgrDmKBW3CjX7XCg+gnl1J0qJKCcUY1MazCsns1qFj6DSTEo6lyHrw4GTabU59fniz9buYkNFR12hfqndo1wQIDJZ7nydVfNomfhZKBZZeDAcUEbnTATXzeV3M81dwMilV8eIU1bjZsly3P9OOCZ53mOJMQ/DfzcS/HmRYOL1xQp/5rwQxcI5rrF13IlDsx65SuOuvePbyJGdDvav7bcb0y7u0+jXNUC+mGM2O83TRZBxORFX1PLtuLhZz/E2SUU5I8AnjPRqMjqUqoO0eoHvUUI0RWIOjhAY9OL1F1pMM3Q9OZIq5WaK0lQ+LEYGEOjksmh8EFKG1Sz48MMVJzg+DvXLIeS47z+L9aR59Hzq9+CXC4LyIQ3FtsRisWoe9Pd0xN3ZvKUryTWWQ6z3cnP50cbmD+EqkoYI2Zpi6YHC/NUHyWH9uvLq6a5USZ6gZs+vZdHQIR3NYQLHg12aazT1rcVKXE00NG/S7+Rrwqwdn0hIGoBdNxY7ADUbj/DzMC1wijWYYzVkenryv/8/cilcyfJNxNX4hiWHMxLiRrVTj50/7HNtAK5xjp03cL03DRVSmmtyOHl9R3BNwc9x/km3DqLqci+0T+4g8A1RQEn2konjxn4k/1qTUBOofxzMwOV9TAxnCWcIK2iAXQxWJoz0bfBdYma2B9VpSZAO7JgJusPIQ2gkGk/jpfW7Mm/iBOSGSbXrpSDsGsozKh/xnGFw0AmEVQTcya4JLVtzfv3ZrWW2aoqsHrbyUu4JoQzBSBkjeRnbnFQcqKInAhz2OIoz16niE3hV1sA6NvUZm3pPXfuQT3mup+FPQBNUYY/rdPPwJsqODm7GW3wRIBXHwzDoloP07BhxzqKvCQ2Vo8JKE+ppBU5zdURZkzOEPtJquhwx7M+9qoCksfSEMy9cQJ/PoWhBeAeb9m/ytgXDGrIEjh2AufnoZ0bchPI2beCxpBlsjPxtv6GJiebe33syO9Ahuwq9UZnxXxtd8sPbrPIBnSY/Jjaiff/Tj5F2p0tf7Q4gAnIxVUh+cF66sfjE6MNEl3i+lqgFunc/tBpEYNfQsJRJAZuRBsngn4ia0CNtdc/AajwgtJEusir9KqFWd/G/hxq+aKnjX/TAw4rNA3gIrdkOO6hmjsejfm16UZZAJuBBfIgZ8iovA1sKLrGQZwc7JoRHaXEhDpbtjfL/YhpPSO12+m85APxOu7cQ1XaJspDrSEPebYb2oTlbYABaCnbLkNIkGJa2WbWviGmLNPdHLeZ/kMfxiGLwnF6X2ahj88JyAg9KI7KpwTSPNFOdFUxGQXqvTcv5w5ttOTKZtBjRrT56PAyzU/c+jvr6Lem/cpnYfwcP/iB6firnC+0l01KzQK+IzSbDXA1s3/L0h40WKGIQUxNK5WXWE/Pmst8FRTpbNGomtowsPFXKw4h1Q88Q1h/m5DujUnOO5NvWprFovKCtLXtOPVDMM6ou3n/tDZrNM2OGBMdkIUnKNmIWG8wFElp0jaS3UoeAyAv/v/xpJ2vSFAABf7bwecrIS+eRsQz6ZmMjZYWxPr5W6Sfrp4W51jfBXu6nmHka6aDEz1JkL26QpA8h9WUJm+1eUtKgJCxEKHbS07xhN338dONgD6KC8jgTbjRdtEfhhEDScXQQDNXzXCmil+EGEcZmQjiM2yEYYQSJZB55Kzjq2eOV3jSwKqfl3iF2NL0WqYyucBw/26SylbB3ADdOKAEunCt8G7kdfeYJfWbHUshRqdjjfYjrm/Tsah0zmMsBdUbBW/92mDS/JXQm1kU42tFDzwv3HNHAVpul5QsNJY37AHKFiOeL2Z14/WcfqJL5FZVwftPeC5KA7pTjOq4yX3fGKl4YYo1EmFg331KnBO50FPCcuiiwcosgo0qgr60ydYnmP+tj16GaiK8P6NqBg9PlnaC0PKvtnMRkCNN8HZG1smAvlvKYF/VOnA5lEDKog1pblN3Msxg7rNtb6xN9rXZ6R71h4nDf6CpvMeKCd5t9dQk8mHj5CQAhXwgGjlCL3LEEB/BmUaOv2dVWps80kq8iAipTdELpivzkZ9Cns/yWjXV+j1HwOSyxwcTzZRZv3uJy0cELddbMDa6axs2E4lCAKv9tfomg9ezqFBzSmKkzVU1L1Q2CCjGLJasAyrZbs2v+T7OkMkiTd2+rduR80cSNC095y4qIA5nGE94KZvyBc73H/DMal9/WFHg7q6UTmtD4q9tj4Ir+QJFUSl77rgjAsGe7gWza7dWyLySkTZFCU8kg2xMw6ddSxHRmCaWTdqeG+KJkTkO3EQYTlQFPtKZE1IpoBNElhbOt5VmQCkU48O+VWvcp8YO9Vs0O0m8YJYBd/ZHK8nErvsPHqnG5v4oNlC/3nRbr+Q7PnW6DypU8760PmSdkGfRBcwtY+EAUIwU8nObhmumZHf+xqEkIpLy8zObRsZFqShhCfx77J/JjNfglnKIt22FTah5L3ce6WrTtivBn3s8pmsEOQjvu70vmtipvLVQZkILOOcmOZ5fqzboStLBhUTO1iSpLwCdIpECLtfJcMOcB9vOmXaZwF7DBiTLYnW68jxp/eIWC5DezBHD8263XUphfO3VJw+6HsVzzai6HE/UtoDIfcc34T8fYwaYooqv3IA2elJ0J0wcjgahJ4GYJ5EbZSGNZofs/qSN0ROi6MIo1rPeZ9pbf2hxFFq4i43IYdDybP+Konadq+20KOphE/v+BAzB7EuGCdXBvdyIsIeUHoiusfat6JmfHTG9yCfLh2M+F4Uh0wC4Rwznpx+Cr1z6tVnsvZj4GTAHZQJa7QddEQW9KoTmYQjD8rrtXk2oK7t0GMadFxnV7OO0LnEc4p2LDQ9M5uHmnHgPo5pjISKYvLxjcHo2ZUaqiOTxiqS3CGKm6KBzy8HyqqKxGm8qqAhr1xV0XMMpXiAd5EQ79ooHbUMPptZkH19EFqbJIqNbfV9ATcgtYFnpcd41UPbJgBaz/4LziaUci2IZpAT/34AVnjC7qAUMZwTLp2To1iEwfjuWMbfR2AD0Tc1SkILz278kzupIPyqRUlmQTKSS5mBF52FZ6ztypSVbsFPCXk6T0r4CqFuCeK8wAbc0kgzKIlOzHhRoCOTJY4Vi46/dgsENlpyx3pjzPol3oALmx0Kt27WmF42G0Q1ZJvgYeAnXy51GO+3Sn3DZ6F9Y6vZ9vu4AVv/QQBgDD/zGTMluLOh+T3Zie7lzjsilxA14mIxLtaMTsg9vuMtu5+/vKPh7WEpVzQwq7Z5nQDaWgbyMCZNj+9K9k8ek47D2xiFl1d+k52UdzfQoj4B2vmntEFs//PZu1CFxEFM3ogl7yOufXF9atKN+CIOhjtyoDOl8lF72I+sfRLo+KTmO6HkcNFqNBbQB9gV8YPIoscjDJzUHyul5BwIkm7MTdrcIlitsrmnsq4sVbgNyyp6uu5y7+EDv3+ZDdW04haWS2MUn7/EQijYvhVWGCRgogLcEFF9gFUkdF+mch8i31W4y2tcuRH/EE/3faxHm8WElGI2vuwhVCUtJ5GujgAObtLZcEzFhu/5G0uwg5277IuPQg9VlKQq7VMwR4ISBvOZsWco/HNQlvmLrPL1EjZr0pKmg6zM0psQM/637pKEVUIqAoNcIYZf/KQ49RwCN/1GxrbLXKbHMuFo4Q4r4T3VcA0QQbeqPa9sKJWFEoTCm9n/evHYTTJ5DJ8YOuXt+nUgWnJKM7gcnBYCNbVjbNKyrzMfekkF5fSxMQAofKPQXkbfsCF7JOAXnJVDeemxlrCIBV/QmE2l/hG7iVmNK+MhV819i1IqVJlrrMqPJ7pdPnRJaSTo//jgOkwd7CKgRnxEVgEKQOc/wzKME/ld3MsBvLosOWKeB5yTv6wgYNtu88iYQfS7YskgaUTMzwMhJiUHMDwWYFH5Wd9dy9cmqyz+22y7h1zz7ymWjIrYij2iJKvifq5nhOBBilD9nfoN6uSo6PHS1Q8ojA77QhcLYAW8ix1g+Ep0ygtpL7r1w1Wpw8haSa8JPQONLyGhTgkc1p7elpIVuxzfKU8kYSVz9IBpUzbiTm1Pp4QtuMYw7Ac0C/fOuQ4/K1vYRelprFHY3EqKlQuR5aYPXe6+QtiaMoMMxORSTa3dqOqFGpJvdBqSgDzDkN58bs1lSfkPtKsWVvnBNwmYCK2jot+wIub5e62VwImNDwtN5r9VEt2G6HEOsaKbGcsxHw8W6h7E2HYbcXO42REqK14q0rgJlGm6/MDC7F5c0GXvXXe57rOu27yv1xH/SbWQqv5uKPlNYFBX6jecN8IJ5uH6tw6xuIVt+g9bmqonaUAUyRuabN69+kIzStTWXD4Rak43FmDJT3g59e70szLULPntiNKj+voqTnFNgCvI8YroRHuNr0cAzioq9jnvp3FKHAW80HNmELnAJsA+Ujlh+vUd89gqXSqTucltWszfBK3pjqYv4dVsY0WHwPdNHEqB4y1Sv3RLneMN7PKaIirdkF7AvhP9G6uOum3orIdOtqlrVDqeIrObImy9ZV+PceaNYXhpq43IJg95ymYRsIOpstOUzChZnPdBDdcLZvTs6KpXBFyy95EbBGeq8OhPjJ8ag7mTPaN5n6fdksi6ZNB48nHDLdtCRzSNhtaIq4Tq7CppWtW5BccSZVnfSd1jjuU2g5XNybVe3sn4/ZeGsRkRUFbnEn5bcQUJ88Hq9Q2KOGCNlLLXXf79/m+Gey5c9+4CxeUfAU+Um8RG/DGIYYliHMso05ZyAn29l5dcvfkg5bU3kxI62XPW08Z/c1n/OcWCiaLPxjI7s9NJ4v4iOCSj9z1QDqq6TnOCCXzJCXRAET/WcndoaI1rE3OpecIeoR6EeIG+NjvNUCsitkJDDOb9W3VDctJUrqMUQ2Z2/lbzdd7wu03uk4ey/JEylxvLAR96EmurrrQ04YsTFTPzqvdflbgPNs6pkLB7sJbXa2XlpRyXUqN05bbjyY2wUmbKEI4R3vFtSrxUt4SE6UxTOZi+3GRpL/5iTOzEOkD9mX93q6I28XrXjre3bpD4frmxgS6NN9TPVwTNrz2aIqE0ZswaYAn18ZEpEuaxVRFrEw8G8F7VG/nIBiVxXlDdgxMSkU9Zmd9uI23XA/VAVIB3EZrv/kGN0/IPylwrCue4iNABoKt7RKtqxQYXRZAwP2DtjLp+maoM4Vp3IMDxm/yCDO1gitQwJiCzlIFSNtpifm4uYVGdEbDBd5wiJR5C4wy6TAKhutc9sBmuZEB3s4yyDSIY4gnfWLi+VK7CakA5PbyGWlMxRh6Mug2XTnDziEDN5aR5KK/rpUfCJluDO3LJND5d4ClZzWjRcZjf8+XgJrKTy/sP/T+G5ydTDA5924Kp5L1j0tThx2j3GapMyfXdcyoOtCCFh04HSroZmGubjtV4wc2aZQKXI5P3ZXObR4+jAGcIgH26ZjtnPd3nj535qIV08oMxsWGArotA2u7Jd1WEGI7sl3PVTfefkJ9Dd336HQ3u4ONGzJOUBjOaNB8A4SkFwuRPlaUJPAHGShyY6kn8Ivmp09aUzdSFLR5lRRuJ0h2Tq2HA0ubokPqwTqD+nSdIx7meVkJjtfkU66tGh4OQXkK0kmsjjS6FhpQBFD9q7G3XBfFCNIpRqsYurj1BbfZKzJ7nDZ8riSpBYMgoy352kpwblUBF5Vg4NT22hP4PlXiAD4D46qsmcmJqwVEt163LFFNK8KjjEPIiSU4ogMNaTqDsv9bdkUKVnCLlP/YIdJkZtoTDw1hrKidLb9bgGA7Cif3nUNfCOF/bg3ubY1ZiZQ2VEdr4+2dGWIbFbMc2eP63IVuvTxpaZnGLIgNU6k4JhMjK0r61lyG5c0DVEZXhnO6mhZKX2c7obvQYARZDhr+3z4fBVC/E0PN9TGmV4WAa3qV+KXl2tRkA1RH4HT2wrsVgru3/9LQzQBdNXns8pvaYb1kw2/eIjQKjb6zIZThC1F2ks40UxIKv2TTvRkq+k7ep5cZhvu929lwqzDsT4cxHEkCZ"/>
  <p:tag name="MEKKOXMLTAGS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C/EpjIeUWYM02mZ+IsEKNYEZE4OLB+DlfdiKuz60oag3Zqh+C1fwTRKLdVVwfyWx4dL8FyXBcQgA+kmAYdpVoeY8oAEWO1PbgI9WTCNqgFxscnDpG09ZsGqIQRd6KV+EYt2YvDnAfnErttbTHD8+G1pQlTTR0+gX2chSIL5A/IH0Dxq3iNc+lNMDw2bI1BfdWWBAE6RRtIwO+qXlynApf+G3lfUviom4tDmDNrQoyBi8BmIc4VC18GwtFRLTWw8W39gJOANJfD1N3IFvv0zyOK0CEf/CoUvuPzg2BHU0EUDBjUcW8m+d3P2eVFUjIQk7RRYDUKQhD6r+VayzzrkJu6EiwJlqVKgyJEryZEgCGuIzzhis3OMAMX3KoBUahdSnFb+rDBJDfDjXZ3noHGtWUIiYtdBzW94F26oi5o9/Cq9hOoytk3liAaL6nqzVlUaJNYjOQeUTKbE5in2Zbc9j1vgXFCpOH39wQ6LV4U0nETXOw69FCpBoJyS78wXLpHg540VJe5nWKWthbHdAbDczNqoV44G9UViz9dodMh0Z4ImyqyGoEMjByV4WeMvtnJpgTuF3JrzXMB2cWMAclmBnxZWsN7zcUKj2G9QxFtoTMV+uttSO7LVunmLEgZY5IyNS73Lcsy3coWmMtYDh26TYVEtN4kdOKGJYmWNytSvFgcRrSvqoe9MqE7kJZ6Kq/PLJcuUbJX+ApDh25q7i3RPwsmWFrShNClzEn49OMEDUgkB08ctOApHARvv9sRgaHikunsZ0WQCKoiVCmldTRRHmf1diXu52LnUHWCo6uvFKoxzmELhXdDb1FhhVqrpxuDG5etvXgH4ModDXjlgwszTtte776SOp7v233SbvKQqcijjQAhuZt9EzaZfMseejJ9iaf6HINJ7Rzw4mtYm1hHrszNWCepH7TLt8rPr9MsCeUPEChimQ8FGPO0v4C9w/gl1QOXP6MlDbPGglIq27col8PQcT34vbxrUBSOfVd4wkno2wsTYhgj+qWGXbRHolyhfpT+Xz9n81ltgapvFk68fcIn8eXNkN18O5j5ZNoTT9uxHedCZsgpxjszbNY9SHXik4L+V+aqVS2IC4eGlnXzDqqFKM6Uh3+fh7Gkn2lPiyydqiZrRlb5FgZwFwJ22HS/tRKCB6xBWCYG7DUv0PJNCeK/2Bm6F9ES7hG83TuuNHBg9xZgqZwAtK4dXE0PlV0OOe5UOFJtNHGXgK9yYqKZvtoax2wFmBDX/1XGdH9BKaHjHqV88jNG1VluaClnevAwu3MAzseqa1otboF9Od4C2cenAJlrA+2gs6H7ns8zP30ZlqE4zHHfgmUxatolIPqTk3xw2sRWV20YUCRrd6ngAPbmYb93oI4RJLMoipMMSkEqT+Nx/OfNZh4OzmO9xUUKXlvPamCM2p+cdAVafHZqQwRMhjiUFtEu0sT+NDT3AhVGY36D1gUVMJFODKhLO8rcsxVDxdXz4aAZmHPB1XCyYutwDlIf5s0E8xvnY/n5K0EIsj+tw+fu5hrtlelbG/wibS3oPpy6tNbKEDvRDn2+ehaCr7J5SQyo5aghRj00xM7wS7HarEKpXYMT7yVvHicWn5wsHkey7FzcNuFNnVUSxv8X6V9ZTI5CksVlNvn9yIlNall+lJ9H/YuxL8Q+63EdTSV5m0SwKHCGtmo/gzWUFiT0tePgu5N6zoGkReN68vG3MgGQMyWJ8IJEd9Y91CgDHFMzQl7lfDg5h4JOHBFIwxDk4jk72xPVLY8XbsMwPqUK6pqsDQ3Fiqki/of9uQL7oN7qr/AQGlADFGvebetzEVebO50pwpbSIhUTO+s68+VImzZs9wKgxsAAZA4Y2u0nM/UI/9bseCilC4ZdJ/Qu2wojnY8Nlyo0tVtMBZNMuhC1snoPQroM02xccZD+JH4lXgblEREqpQ5k8JeRnIC0yHdnL/G7CoWqfnEncoVS8nEXbkSW+C5S5to30iKxKO92AK3Yt56Rf9IukvbdfpTtxo2mn1ryYUieqsCk1/po/Oqj4BoJRX38Eu603JESh9tG0RjUR+f5XdJ2L/1u6FtjKAr4m3aVa+hXRdgvt2PUPazwMrQoHSYR08Dj6KwX+6O7BRVN0X40rmdFgt/pPRYrrv8nUzkcFhBNCofwl/4B6HCtuG/96EsnELd7LfqO9ndfVPbyWyO0vaY5ZSexnBriMDKB73B1WtMkHBHNkcMLzIPQBONgg1QEd89FYpx1IQ6Ug2YG/CyzGbxPdWrC3B/FvPaC2qkW13QwDqc3bwM/ODCU48+/lR9GSkWSfN91/hYfcEIZEqEhr8x/NEjYUr96ZuIKtjxvSaet5xuUZJC8dLhHSNgcow/XrswD73j9PFG6JxK0+6OkRhI1b9SuPQbRq/6d3JIF8DTcBjhJ1gb0KQZ76+f1DhamX8SEA5HjerygytzUgeO7+Y9Ewx5yYDsX/5Pv3pkXQyTdtyhIB5jYx0IOW4dM22CKDIZng/Z6XU1hmVYLTYC20EW6xP70RhfXJtgek8oNBk6VuYvaI+C7sFiZI4YikQmnjnsCSgftuY9NzPLGlnOFuMeHO1j3FZLY1TaXR34npBc5QtEA3afCdbODBVVfDy+lNKWY8uXdUUg9XsscIS/F85Mj/jOa/XAWCAJJYxjPSr+5qbj4TSwUJxumg/PxfuIw5FYcS+W7cMBJ0MTU6JhvAxV7gFhyBAS3Kwt7bRBooZbZ8x+wG0JQy4I4C4J2Ji+lHhOHv6f077mOzKTMpnGg2kRpIIm3ZLgN3FEBjewBI5VoWnfBStgjhTciA0lHs2BDXG4R9lENkv9mksyxc4+Wi6z58Tg49KWQwi+YBzw5dWEqYWSJnNDq4KRO4DaQ2AMmR85f9+LP2nIjB2MP5z9D+MN2vS+lKMQn7bOs123Qe7aKloZ9T/Vbgq6KelLnSGc1Tdippo4xTr59zBRnlPLjw6OpYLEMre7dJzGbDfxQrF4uT1DqOzvcPxrOvzv+rrQIIxtJU0zeaSSJKj1Gw2KUuukzwzoB1sfIXXjF/fmR/cDZVHt1d7X8hsw4vHRbejxFOFFI5ki/1u3TL1qbxMJQG3v2Dy2QlG+R5zl5mp9TNn5EcjWEzIvixh9qXxucTui5zDAg99tmRjfTfMrRZHDKQ7tfthG95objN5n2maqL2JhMFked6P8zB+jxyl7qv1z0g/tnd507QjQpW1oKHOkmwrxDBteVKLCWLBOorZg6o3l8IScrotzEaEZ+sBgKePCnEGXNzIzF+uPV89x5Kghz5zbLQo9LzWwhXDH+fBajNW8sdFY4JQgfpg9vxP2JB6i3ecskkVJcbkpaAUrcCFuynlgjaTuH7Rk5zTwsfWT4T+7PsSbmVw7jAhW3SUsh74bQtCjHBP6mHBL8uLkt0B0RAXE2bhIAmuE2jlhWY1CfJ3vFr/buHghNIIdVYxJfpj/bB/isrRNxTp6VpB29HG9259fZWeKmE9vF5Y35mJw2g3ZzD3sb188X/8lk9JC0aOVNMploonvbTUyRmvMu81YQhug3ZJ3WzpbK8o/V4FWDwFdYkspu+bx+ocIj6Mw4h7J0EwErP3ZY48NVrHWXbwhaU7VRWikNy0bCYqnuJHF+EntMRXF7qjmTaM0vxBPHUkkz/Atf3PSjKTIwKMEwYbKtTKEdDuTyoTy4LPHgYSOwo1iEddIYAHllFXVoDlb//3KggMDf924AqIDAG57yiQmUTCcRQR8+GB7ZJgpsCpTJCcF4CPP8G6omfT0eEchd9YEQabYbQS1BUyIW3NrbjeEWejRU2ouHvaDDAxPl7UdjCUz2X+7DrY6Fsu3KMfcv5WD4aMKJGSvkCQw+/32cAz4XQRpWazx/a/YffZ83T1NU0o8sQTzd5Rbpn7eaW31U+aePfo2YrWeV4jNqe6G8n8zHotqr2OoQ9814BD+a566H3Wt3zsmwcV2UkdReN4b2kYW9NkT36bPrIuSoDX9QpGRiFSUDpGR+llP1oh4sNW137DBqZicZHBiALS3yGbtOO0+7CJ6jKyxE8+yJcS45JICf5PVNxUceKgUtFdSYuse0pFnSNav0VorE0gj3lt6mA2QbXy4FUvNTv2yxBH7ZUcE1HfwPZaoWFZW30hPFvqFjyF8kIis3d8yoXf5vEkVFkCT0CXMR0W0X17QSVeZPW9hC7JyaXpNHB7vmUl1+NEer8W9eF9tCVpxPaFdbyuYPdQPmR2kIM09/yRiMrJHGLNylp24Nzh0+/3BZFJqUt/L63TyDJhxN6oPqS+zjZxgBXieP1h64QhwehVxURBGqf9Lc9eih8gLLBAkVZpnwqf63DR0zhAF3Z3zq+w7wqzFUchVbXxLcWdOFm3ejeR4llLMMHzXHU/9e+6bHUjkf4qMUsS8fS5uLc2h27V25PET8YIgIR82lnsVMxo9bYAOeANNBpx+eORhCVvc8r2YRd2Bcfwrd0Caye1GLO80Tt5uxppn/LSw+BS2k0OrKNiAt0W5AzeZvJMxdZsffFy7Qv2jvNq3M7kfWunmX2kC39OAfHLMRsHkdlA0ZHRMstIxtVHqPZDsP/I0vaahr9WtNWAbYAxu1y8XSkX4zMTRDNwCRd15KX1jiLjqc4npYsdvVC3+t5yR1+4EeViPexywAog0gduINjmnc4vmmwkcLxJpFhydwqSbEs+aTdEglZMR0JfK9iypnDIDURF5+8ahYVa0BRjP6tKp7wk2sjlwqONgmri3D6JeJ6lT7hsVNeEibArGEube5rUqK1oQ2tUkT0jiwphUBdL+lqzl2ymhuKBJp206yXi1++6mNINMEPU9lAV+8niuAAjNEG1W0NFcbghUUBdvMVeXqlNL4PAm2HcCPb34WUjuyKTaArdnoTnkrEZFopwajUer+AqbJ/qQXq+Pzbc1zi5KwuqzFBAddAIEiFaJjpfZjH7NnhLUfJWoi5eajQgrqkz8XQcX3V4hfCAxPCXCyFzIJG6sj1Ck6JdToiXtZEhzlJrxaxqDJExpnl5RVaa/8fuhK3E0XrUicwqulB+dNX2AYG27gMqtc/opvI6i2oaFvNp9uqLAS+cvHWO/usD+4mm26jJQT1SH6hnrpEyzpP/fdvgBMNxtp1Np4fsanRoVsf/ToufuknkRYdZqEvFgW7roy8i34GIiZne+thfhnGeFb0f/cl0va1NWaO2QzMdp0sc01F9qfabvBI7oXKk14wAj91wVJnHBP3tH+bMc8jKKx46PpnMWTqfodGfpW2oHN8P65zuO2uRPNuVUrOHvhHHJ7bWwYQs+po+Pyz/IMs6jOkXfqI6mdAAX0PP4hF4isIrQF+kHFciZQbcKWMvQK5Z/+yJgCv2tT6POtNGrl9uCPYZGxnOsq83b2x11YTaHVVjrKfTZRjlTHS+glnF3OkfsmZJSqd6AMWv31cHhyATBnCJExy3gJyKZk7xAVHmdWbu++nmdlovPQf5BFUHEplf5NOrFzrqeSKId3Hb/hBCPS9KFL0/vvTYsci9FEGFL2W4+E5OXQLUrnS1N4Ig7Arfhn2X83aQxfNgdO0v+ld3waBF7ABGzDI+DPEiXEP47V3PQyEpJl3qHdIrWSvX0/h0doiSYSTPyk770y0q+U0xlYjcDts/vep4TkNf0l0yE1my9VbbjetuOtbTqoz5aWLT4amCzS4P5C2tgv7C9GTWuvnbLmYLuebH8xgywEJiB1JvGLfVZTC6HzBDWeMPaL2MlyKTVjV29XmVBxUXqkYtlg/tU7HhfNFoKw6YRH7zi4SRKj8xZHyVWBP0b6m+7CEcAwBapO9RMQQqtcIDj4+bg+LpgMXaNuAfy+uYjJf0mJeJiWvfIahFkZw6y4rp9EU6GnpP9mNe7zhA5MXr/hXduUgM5NAmPX5ueZr9L9vPeY2uy/P8M+8YUx+WC3eZg47dimJ4Uypx0FN2nFg/JYQsXets91dIh63kGOOk8LacavyMwCfnIe8S6qa7vP5a/icTdS/VtgTiHIseLhyNE/+CRWhGpYueZ0TbUie1hN3Nujrdd7zqd1w0KgfFB9ShYk2XRkxz6T9V7oxBpt/ikEGxto1J77jTzr+WyVR0HuFL3/RfljfqES3EByGibASgiFDCObi+QvqSO298ZWQX8fzNAVL/X7Oudc2x/cXTbiUXuXGmDF6eY8+0ZZxc1SGvTWvxvAozXnS+Bel9o1vHq4pseA3k3USgiVvN/n+fBxEtei0iJb5YIIqD0a44e6v5hx73aNhah1m+QnV342E4/5Y8OGnmw6repTzMASOPoB7C3JUTQD4GD+IvA5xwfdEJ/QtbBlgEZG97c/Ka41J2VxFcP85Lz0QKpi84QKeKNGJJ/cZuVVQX8vqFAsi5jhW666MmRyqB6TbX+Iy/njOl5qu1TAqhtY5O86AUxCc72KUSqYNzEG7n9eAeDZEhf8zDptddNwuIgib7bMVyVZ4WXlCRp7aRPQWUVbOzLabdkc2lpFDi6xdnE8YDpE3FoRaaUNPtH8rGdTJNcslPB3CHSAWYdt2VJx3ryv2g91Iwj2fMmi0K0VnIGh4kRVQ9RnIllDQwdDFBsz4itkmpSEZ1uzWJUV5vYjjkPjuvAZfRKkxri16BU9FDMEmNRVMvauY5B4vxpyDPo8C2mxMJMaQqIq/4NCjXB1s9FzkQthTEpXIP4Cm2Br77wcWHa14Ne/XYCAzYR45nM+irY+Wqp0Zs8fqcTLXuSjK303MWPZw2R3bd3jyR46AId5cPNY2NY4Um9S1tS9t6mI1tkVc1JH3HWfvV1rZryPW2fo7TLdIOZXcPU2+EgAUcvXoeLEO4/uQ0ZAbvoLSeNonjMomup6AqY9lzv9QBy75U/8EbNYp02P0wKWDQZ4tTCYv2ndMsh7XOvw7+5SAtVtIetuGQmYhvuU1THhtl3dN+UwYcXMNwvaNiEiMf+ZnP6mVVLba33GbxXSEocIV3K+f47zeUnh3A39iN8fzghBayu+76lX1u8QZZfzYJrsrRwczsWpfSWqXKTjmtlyOuDuUjhUD2HjWfItEGS6O0MdP+ajLYRP/W/s3X9vuy5D+H62MGsHT0PCZzCE/bFANpqfLhZQ/T4VGcU3O6pK2JToQpzgoaqSJQGk2v6YNGFn4pudvPp5jP9WDvlQ0WskS82POZErtmDzxAczdW1Myl6h3uvzK8oN3IEd2/QloLuF4CSe7wCeGwbVLtL6yZmx0HYpRziT/ipnXXhz5c1wUHmM4kPMkP8O1tPXb5wXgEaNyPHt4a6bCVKEzTGfoEaq27DXbs/nAhAp1L2wHQrwcBbZIvy+2r+xdhD4OtOrfvAxHX8KOtgnEwGXMhI4dISJyV8HEYqIn1aIk4x3pgVWFn2RIn/ehus0qFGeBbzy1Ttrh6XZyWc2neW8L9QBBu+8c88CYcFqTjI/0ixe1MEvy5Qq407C5b+gWbYff5agqMXeCKA+g/SLILqYqsBYSvVIjRdp1YLvCPYJw0cgEs6EI0WMaZYC0SOqvM6yBGufEJkneDw7RMuTc93m0LZZG72e/RxHDFg9gxFHK4Nh2GGqfvlE8B/6gR8GqMQSif0YFKlYAok893ee59ip0hyuyijPWWC1Izi8UU7BsKmPkk9yMHBqwuErC92+LD5ArtJ4xpd5vg/Dg1XJqEcQDbUowT802wElhpxjEl1YZfIHekyMHRs94kNE5Wxiu+q+xQAASJsgABnO+tF7klLiTDzbxs88PNTVMKX64ttrozdw3eZvABcGAwCy8F49sWkjgZV4HVaQeKEqdiZoGUE7dIM63V1a+ay2d3o7GnCUtUN4V55qsO4zdolCoTkfzmX8zJzn/C2kqelct5NPZDaF0KQE2FN3BZ+jmiKr/Kx3NLi8EWQtMC/aNszBKuc+YQaMzSNg5AB3Umbv2eCUeMvmhhGtX3NL3OJ9qzV8aPKtc7J/7g5mdM+VvarpGQnpPVkH6ehpOKz23CIZzU5Eupm72HKCBBC62z4Zrq6RUWy6DmrovqG9nclRJ8YYAhjjeDuuqyV8VzVVOoex5/xc+eJxlIb6In3bjJPFUGLybgcGxvryR1HImbF0BkKT3dkOPzITkL4U505RUpGNlwXqtkoqFJiDzgUQOZIlqcmiDOMdXVXRykEJAduD8jywvnCIQvsG2sDyaIkGoqhDmKIyBWpFHltVGBzllDHQ8pUIsKrvpebQg6zpz4ca3EVB4CpvsVtAVQfst9U8ay/adNeXmTWxLzZb9th0rTvFdtLnt3AWUdAdhE33TOsR85+UqEdKZk8oLv3R59s6JtakQLNb7Wxkrjx4bJNTLLmQVmphrNoNdrO5EPPCICZl8CD0YrGEoJgxANx8I7VXfnThh6DFRQvpcmODbAvm9nnf6x/7PvBTQcRjCBOBczZPtsB+KRt60ELJNy+jjMrCOZLOKkWSJQsl6OQMWK5C1oqQ9aMTp86YwYYFWROWLeDw6GvNNrrc/AwdTdwJ7VlmwoLYXqlFb2wggNj3YEzgWk1IZ0oTGuurp5Ic6PY2ZD55vkeOVzazYM6/RGn6TY+mNQ7lRs/8Nfi/HSWEoSSNBa0ydObefwJrt9Hm5NhvPhJf86xbkv7d10AA/dG1dAYUcBs3F51+NNWd6LNigh4SLhKs65sgihEZDsmOTRaDP8CAkFURqj5N4vkUFkgT6mdkkFITGE7G8chnUkU9XVBjCXYlIoz8XhycsIs7dqAtZg0C9eUJzxAAcyJ9Nnt/2ZqAitezBe4NJiMUvcTkkFsCU9fpwI6h+3A+qAbdU1KMbP+JgArHUPMNVMgYM6D3G6V+c5kCM39hZlwQzX0b8jlky+mbkvgV5qMlAw8V7LbmQIoNFi6ARSW8YaARwwd2dzfuTDPFTkkfDE/LmnJFRCeoooQyHp41Q8wd6/omih9twqyGSe+Jklak0C0SxphoyxCPuhznhLweloOCm/AhvS4xpcGFsBco4lfb9suXmk/4EOWzpvBETT3HIeEB7LbEYQwgCo9yEzbTUYXJ8yJrZcypkflfNILdGSuNcv0OZezahMioCYEz/Ijw945LGF5x0ICyHjWITPtWCkuOSy4bJX9D+jF4BD/ajdFZIYtabOhMZ4J31o23Zs8ESX+QcbtnTXIzQ3tMXunQlNTWsTdcuHFoqk7xtr822FCbifA5cL+6ONJTWYktQkvyq7rbOSD1J+wJj7NVbQ0L4npbJQdeeao0oi64okAJq4e8giFCbwtipY85xTzKjdbA/J9+9+jUOb8BEoAOKahkF9+Lo61mqScrzLnSiupWG5zCNkLUYs3XWEiWgCpuFDHntYnqgFJhchsfbkdpUupy0uX+EpDiYZCCujtgQuu8VkT9FQWNuHUkAM+D6wJs7v6Wb8XQ+oQrjBrMjkjUC2OFdZ3HT/9aTid2d5P8yP7oiMDEqR98eq01HttDmjv0+wS7gDIPg+VwBuZD5+zKt/GLoDTzBiJOYUCc48qapN5RtQM1m7VOr9iUsr9P2sTx+crYion0KU7cPc4M2jqEkne8C3nfgOoL737iz2+miLD78EH5gLvx6IcK+ZI+jxKhFf6Oga/Fya2HJ5dMInE61HvzeeCXSoLyhPPZalOy403DwEqCP64mrz2RRaE0yI8JhLRazfodzMYx5l42N4HDR2xGGsQRs5T7KC3ipSJRKwmfYJ/zkJ1TG14bYxoqvu8BToc5XJq8T/Q2CIm0PWbpPZwBnCJgtwHEIcwtkx4TGljacHApsJkPJTwkJDcCE/gNNjWamWz69/hmFi0ZuYMzOVzS/gNlWpgt/XOkVZ3rBe3tg/hcZ2qkH0MirR8Ba/jpT+l3jDIPHs5V948ziQJEYLVoK4Yi67j723bVTaS1RvgXwP5cQoct+W5u36l1O7p5ow3+32dZesW2Wqy1Rmvj5rl1sEJyZ85MwqRUfvh8IUgAVNd3W++JuiQHScrXXyBLpYJ/5AZ6vCBKovR/eYrMUNJssC+juhPw5oA70Xo516QYgWv8r1ihhswVajEDxkIIOYoKj+cvWXg4ou491/yBbcin0Jxq2b2XWfZSJw7gjfQByEN03ZPqVP4xFUEKyt4Gd8EeUOn+NY5phQ4wpmqnehJgYzNDdKvuNL4HQhlRt9HdsEwH406ORTMJFvDSfX6JBcPgQEyUdtp3MhohW0r13O7WMeld3l3UGpwuZsE2NbhTm4ufznguc1pG8nxPPIjg0VJBR3F1WT3VKr7rPG7bF4BYfCUWpHVA15X5ziVYPRcrTWh+IXWoTJKhFvrlVUEyh0fKIkw6BlB+x8T2+IP8+X5n1jh15ijdZ9K0WSnPumJWt2Ht6gKNFHel0rhmm1Yqj4+m2oByX/rNLyZcaer3tZr2sLrITn0MreQxpNzz4pApPEn63o14Jx0oR5j44mWf7V3ZpGQrD2ychdrbitxSd3LiY6PD9tz2gDqiG+em0Y13t9yUFL1+qjrCV3TMl2VwvW4U4vnUanqFUj7c31JAOlOmTR/o+iI9LM09MKXD2lYcbC/Lww5FA5whqU+pYdheX5wubhtgmvkAZ3M1kELP1ckhtU1++x6wXu/ChT5+mnvvihTuW85ywbuF8Q+0scMJe1R3j6Admx8tGT8st4R97mteAPZldKHFbqC7q/PLSOa6Y4rj54/oSxWnIaeZRAIXbiAxlna1pJBjGv1ab9oyoGSXlciB5eNq7Qm2Z3RRFLy2Xh1ff5P1QaiG7+0eGATALDew9XCBhdtrJ55n7O3CPD0Az1Q8QhAZzNkayqlEcdhGOkiA1wSEH4TeNs0J+csBoexXrxF+vvTHLTBC4Kze1SYrWb4cjUxLv7P1C3FtpqnzYqAx110Swzn2KTpD9MjZOKv8u8LzyMce+lWae0HDXVr0CLgbTB6cdfFTbyvWzfQ1co8/b9KCxURS2EJOo/p2h0rDN3xqjlwydYnzGIFEfFxKf06PDqoldUydSukRo1GAdOuB9NmKgxcTbPBh2OA+X8FoTtX0c5hcBrV8W3T1ewF9YfyGYNYnRQdNykgs33mfM0gvtqCdXazHCHjB1yIFay0tLpEjvcseOoai4iSBzkrFxnET73Bhwjqizl33CtGOdMiEnqPGPPWoluopS5vf/LfaDwJYg9lcP+shM5UScMxifQBmjTvHLwnE0e+X4v/mOboRdwUBIfO/Sr0ondVFD3KA63CBKeOq5a7BLhZftzZLaZpVl/VApa/r81EzAI7qP/nFbzMb6DXzPAaMPkpDOuHvm1juJr86Pe1+ag0hC70OfUfrkRFzld9Xd5hKfzM+aQVO3IJ6+ZYdHK/5OB0m+7J0+7jz6PJHxwRsNdVyJluLliFSLw8qQp13IwjQtklgThCC2hvvcVoUe2eSvM+Jwz/ThDSciE2QO1UaJjWD8DjrwLbE/Oxlzcv3I+Vpgl+zC+AKVvaWZEc56QM76N1W7ehzeqyFPYypJa2Qkorc2PA8vdbaFpaUqfigmWGn3NdiYbpf24W4VHH9cjGBbB2WgBc1mTFM6uU6k13qf77OOXz099I2gP2UjSz2w+0nZ8w8igSHMtI4Ib8C5keAWwO8mkeL0AaLIHX0rWJboGC/8F+DaWt5ovMrKyK195VKmRtffWX6Vvqyk0ToaryPdIKsbNe1jSoI3ZEHsv7iSVLTRY/v10Xnp1zmQPG3YgYDHfeAqa2lpk4SAstl9rXvW2pqxFYb7HUXd1uTOcpGmu+T3kFW3MQsZfKw0pS4mU9ZzL862bCCFhZBtPTSc6PnO1X0UfnKztBScDGUfpsB5ZgMRs2FYjei+xktPHhvbAvU/o/pyQ860PRWK8cDIOUDOCYN4vneESj+cIuK3r7UArA0xIuWBUdRncsEZepfcL7nLI8K8sF/jBMeRTtCBfXyOC1Yn6CpLsBwpsFr7wJO5NVQMWZKKYbNPb5RIrWPMSRUF0sznmtSqj0ipZxXDeXC8ySCq9PXe9qsbTh/Wpuyxn8IJrbM0BN27fiLDL+Vycc5QS/zfsXpzE9NvrFUIGDbWMW8U5PqFR7Uihc7VX6F37AvhSIUSPV08Ji5tlMq2aUe3MwlWkeVY8rwVAFy88aDcjZnt0EjivYbGdlMa7hcBrJgdftTHimsThhrByUhuH6JPxyBTflXmqWdY4IC8di+BiZDgderPRq5avioO/uhfEdTBZUHkHi3hSYpFgU92BsgDCI2var7viJQR7nPkXCYNLILeQlnuggVBVVXkeTauyuVjIHWXUnIDAumn7m3PWt36fT7QFhFwEY476MA5wR+p6TUvn3ghvcmbLDFLi1yKSoDF6VwQx1AdOpkgFHeT0GXB9Px0joQUGFK4ygxJvb3wKNtQa3l0EmjH12nZCfPo97evm7OJOE+VgVzydKy5UPwu8j18gu5m+JDuv/AAKqtZ6Ptr/XUlCjUGU1K/Y/uMoCtVjh2+EbFO4CaKx9l6vVLNdMefx3BlgQtzV+ycpJdmmTUY50coxXCtOlYE7xB3yvA+MfyQ1GshiB53pW6x9DoCfxA7nPIgAHxHx/UNL7nnhgDqlVN9y4aCQKCU/lyjWAaPPBX+sKegshEDgnc81G1CjjycYmWDzlydt8zh0tHIvQZQIDjTxMCxgeks/kXcYkcg4D7yhvxsrRljqJwwo9KC6rQBM65ljpWrw0Dby88y4CvCUM2SarY97H94KXAqUZ0zPk5w6JtAWVPjW/yMQTvFNJV0Dy1X1qU3zS70yjEAVAB5Hbjun8XHYAqo0qut/aLkQK9Lv3kn0FyNmY0vl/8skoLb8NkZeHEdtLLoRbDxbGUg72rh3vBWF5KL5PwLPKZc4WOX1Ife8RLhLvY9eyG9IxDc2EqQoGpf/+9LBxWrl5gjk2I4qPQgc2RUffgIbAWzKExNT29d3ceIFkMUqhp5gn0hLiscytV9eaY9SxB1V/Jh8C9H0yz6rhCAOdGCzFLbIjoOt6N5bWIvR7JIeW9Zs2qidolCd410J4D8Gy54tAnIrYqD61Wsp19lAcmm97Tn+0hxqQdJonNXVbZujoFWpHmW5dc8EXgNEdyI9am/7Ey+/p9WvSrTQKqeIvLJQApHbzv7AOXo+YSVdVmvE6PwnhnV5QRaf4M7jgICvvMO7BbUU1oFK5MOZYdvND/Un1B8nMEvL8LdktwCzQ5we0MSf6r2vQVKNrITulNCSQAm3J4yrzFoCgqxQJ1S5JPRBUp6C/PHsBbWNxzLiw9vvc7J/YVmkMuHMqmYz7KKh12hoKy3uOvHbibry7TUa0mzOCiSVQOjwDJ7xEW8k7X2lqRhNmTca3d8cy7rfBGvLdQ8skoqjNRUOg24Ou8QC0uHndTyPbbXNP9mzghxG/1zw6VsYIuIlNmEBAeNIpSAe6SqFjmpIP93exGXNa+fs1C+tTz7VCqb38fFqeJtZq/0veC1mY8gtIBz4CCykbD+SOWKq0Ho5wXwalAoLEfzhAwAI+NxVqYqnTj4fMp6r+NktBWBXtWJC3WCX3Tx96aNwqllnlCqvWadcynhMl3pgq8fyWtRwO7Nr39jpmrCheAT9Le0XXSZIrJ+SRz+KxTwR5AEIya0UoVEVrMhMl54WCNYG9bExxrWYg6+zWbTFHvoADK/3BXwyJm4RnhkoHAjCbrFzsecVAATLgF2zmxKSbMOJzXxbmSUJXiD/rj8pRNI9KGBlwwRZ3i4F4GlwIkXP7WmaauzILCXjZ5qV5tUa6g7sf2gBEMoMy8ccAOfjWXIHJ02YN4k2y3u1SXaopDvhRV41ycs7rXGz+/LpGtZI1J41K/wFtqEzgkUjmcdon/IXw52jg/0BBVkbqRZJMaXDBRIdd4qk/r/b6YSTaIqouuiWPmEp8M/wm3mnHsLUtOxeFSw3qG1JpNbcARMaZZbTWE+WsSMeM+t8mvBR2KRA4U0zIqCtoyZ8UEcZUsH/oaDl+C/1TSvLZPw/M0KkyP4LK11JUlLxE6aIlRRJOh7jAoKRisDr5DF8uGKskDEbxW7rMiGHOYvhN6N4eSTUAZPgBEVwagHav5AF/JU89od9YJzCCu25mn6sboitvXHErpmCK3o6k5kU1RwSNtm61G+q9pA6mCIdy5ZIRvEIhRFp1XxlrkmldqypSa4Fy5c75RVWTmkpO3IkElkLGMQD6lTJWqMJOhrzdPqraYSGhINBkKio/VAx9awpbCSgxRxv3oLyMOrlsyAOb7NCMdHPiXwvaRcOhPqeg0/1rbOwpvOi5E6kmlXMBBzLzuH+gLm+AgXzalBTlFi5VemfjjufacnZbLeOe+8MoAboG6Y+IcDyxOBo5LDYQDFV21spaj8fuXVgqDOfVw1URqiaJnfhipmKHD/ow00RjtgaXdKqJdIbjqawCB31x+mcysfahgxJzryFAq5/a9JEEabuccN8RnLY21JIyGMcfM/xrCStDNXwsERqJh9/Kx52kV1egOQIgsgYMWWl23nQGZC12aKcabiikNanR/Q/BmP/aXATYSriWAkOK0wZmMTDY9Ut2tje0Cgl+GUrxOOd2nPZcHRi0382d1PSbW+AuE2Wf6uxSOdg348ItBlYnseDPJgtwenh5KVmb2uSa0mNkCnMrwshmQyCTy88Dt7bo4igRUHfShehziiVENv8xczu1WbOph8PRBL4iWIE+yPEVx2l2j2ZK+Q/tZNw152xCyL0pKEKY/vom58dsGhwrGgiCcgpR1oiKkEb38XLE8C77vNuBLBntLn6DyhO2ENhjREha6+D2nrNcg5ciEKXpWQmU1SLkyfjMMJoO1xl/FFxekmLyaWz3lo1Qh5Bd7QL3g4TpIwdSPUMjrmuZlp0ey+TT51FSkqrCFBGpMCitJ17BZ2AnU++YyQKFBHRJ/cxzPi3vd+GyxKpdjdNY1hGkP52q8571dIBQ9O7hGEiphbPKTXjfAdjCkqWTQP8wPPgirc1NdSHO8jPnm5gZlKscAgYS4ePV/+/FjUZZXNK+/kEawOXOTzvFqAkxy55AUAdv5rLz4OCih5GS10zqJW8VL+Epot74ll9DIeoveW5i+imSh6eKpeSpT0lCjVH3Gx6NP4fZpHkmsdpU8nudefp6hpC3+I5+XQGIpW2XHMfucYouACe+tmwI5caZz2FljAiL1BIpPd/J526uoyHFUwuPoQK+utoxdcs4VlRZYZsKUMBt0KgUHM5lUn00KkV4dFUioiVNuHTpf9xbIA4fzoRStu+gJ9ieQ/P1ds06g0ptciGdaSW3E2LtIw8BfBo3OdpjmJefFQQA+7n4xRDPY1CNAWMNJN73oqOTwy+zOuKV7a+47BGa9JKX4QqFrEKub/04aktAPWkHMXsLQTinlbU6oB4oAHE3esp8srQ8zcciXBgv+pdXT81CEsOPKqPCS2u8V5JRr0HtjGxye0Ygpp91xjdn2ESbCJCkqHAROpj/47kZsleCvgfdGS9bwwI1AWHTqcW1h1wKbJVmmVXXxip3ZqnzHT8K44CCxz2pHm1Y+sWPcsn0xj8StmzNBGr9Z4LcjXK1Rnn0OgJ4UYLqqLXmFgoX0LTlpts7rejGSx0+Pqlbp+yBpbQSeM3ypQ0EEMlZ/3qExfYyUBpkFv1YcLih6wuYZd0aScRLGay4gE5KYln26F8hCowtd836F8Ru4PeNt3UjxYhsIr+DB2+wY00MMcwynNuIPMhGoI4MAHsPTEboaLjRBn0Ufokj4gkPyfvfqkPT4OTCQFD/f26hmxKwGnnnCVdGnhgg86xhi/l3ks3J8o4yBzWfHKCi0iUjzkDzBojxKTNQDpUBySfYbw9NQXOkThK1qwEzKkmgCu5hNt8QDWgSawc+EKNXtxUDASGqYVuYAUasnv7iuoX2KQxgDNT4Yj6eVykCzjRY/3mh5MiYmmTlVHUhB8h0VmdSajh/KzU5U1wZHBVacUn7Y2DE34PlMnCOqnhR0nwdSqjgl92azT5ETuVzoUOxQTlgh08Pk8VJ4kJGARu0G+lMRLuaczxJiP/0WD94YrO4AlShno16ImmoZpCfj7t2y6iArevfNXqPkcpakniA/3+kjGKG1nV8nYKcTER9AvGDLEMpgyi92T0hWK2rKDnjBh1acjAVCW4+tq8V9WX3Wg99i89xCriaC5UWd1yCxt2v7GKErFJa5PJSryKFJ89AnXb+xIU8I9jJffUJTwcm55EpNqpUa8eOqrfkmxGdfg4wuMd1SH86zWHFyMJe3GMXJvdDiTL7vIRb0g5jnqBOas9AoUS1lYMck+jxY5VIYmhHzw7RC1wPhnODHfVLz/Uh9kAa+DuvufHqF5CIM6n11djtT0sG72/rPCor1Iuk20feaogMM0+K9rps++GphzwNyMqcLypuWZG02ROp9AnqSCJCYynm31ahGIbLnMouiKn2jREM0ojWXxttcErCXYViqUxNo7sLU6z7PqLdXNeXQa0eZJ+AZIxGkbSOtnJ+2LthHSJTwhslHMqm77j/61rUTVoy2KRNBcUJH4X52yrArxEumdCOTxlxFfZwKtCyZywebdftrAGXnZJtVzu6wYh8sghlzZH0T2YV3yZa/KvH+qyPeWj/X8GyAlOSqxAvVJ+7nq3tUX7jToCigyJejj0AfuOa2HoVjU6yUullqyN8uQH2xx/quZfOMjcmA2/wwzaqF142Nx7zbk4dAr0Xxeu/lZYKh9ACI+SbBUdvT6QpNO5DubyK76pe+b5UTjgGC5jLtM5VWa/b4MUwFbaVeaLv5Y8k4EQNQuogkYWM4HgIsHUrw7lmIew8JsN8A4nGpPAxkHMA06KNNv4o/Alx2eID9IdAZC5kbxH+R7+1PFofCjqfOie2X0nCuGZ9lWrh2BH64XAafoFUDZ8HB8dQX+dr8cl8NbIDPg63osmoUcf62ZI/M4a41qsyfiv+7Heaj11RS5U7PrXEyQHJpTb8RxPQA5rJ5pV5+x7HRmto1PVW72lTXTWQ/o/3XIXNbj6f79bQ+H2hFX6bCpJVrZVPZBGGXntduF5n51fNiGvnSgz4WfzlU1fwqdtCmjl5+KSMYSD9IoWQ47JeXnQFEZYCNgcKo/E8H7AwpAmuSQIo7sUFACntGrZ0mKs7Jx8Bqq3Zm4SDq/ryKVowox9Mn4GqQUAq75a6AIWNnanS9kfsG3Nf04zfen6p37RQsjklUDGYVGXQhL6Koxcgatcno8GDGI0mB1RLzpnyQdryVIHuUMGM8AkyDwW7muA+YtNo7Pp7EXyXUN9Zht2OaGG2VthUeiy7dquvlKN7DO72gW5Q7tC0foSqOuE2JZGFIz53O5AEMNR97bw9SFEPdpKCds2BGV25P9dDRilsdxzs7I5z3vomXmEok/juPkI4WbBkWHGs3JsqdZWjCTq8xpJBJVlNLFULe2SJlen6KNCFqidbtmGYyQrZUjBFHX0E3AGPJAchAjKhNP8Mq+zZ7ElSiTAEefeqwP/4ZOX72siliqNl7XJrVBHdHDotqIczgVACDlA5e2eHeqSpwJR/WLlD+Z/irefKkvHPPkuq02ZDydcDE7ZGLLa00Ks5ckF0B3khKLfQxfYAgc6hGi+zPcQxnv3UUV9SWCLR6M7Au4zZD7NVzps5pjZ3NOp9wB2L8+wbJQ8RBV4xIu/F5IqPe2EqrTyn3iDn/6mRQaSmncwJO3R98h5meZE06pSxinQQsPq3krRPAje1SlwJYWRh6G2CsE30HuuK/YOU0mc8FdF3FjRJv6KvpDq0yJ0mm9yqHaIBT+HflkZkl6KhkTI2Bk+5fnc94oj0COnuBBiFSYffuAMa2+rd2nxg0Ep42IKjfqp7gc1UDUXvUlzk+PKCSnoco86tad1uBjiZY8paCiK4ygqmWS34kKZy8ybFwuyd8NpSZkixZg98YxfumJYaPT26+vOlqnGLT2EAtvzijAgmpVe3eIJD7ZvExMd5mqKNboWyTRkFkB5dpKLNuqHiaEyqGcsoTjvtRS9Olp5/ihY857m3S8Fs437ScgdKfxWoI/HuiQEeo0rppePmOxNtfIjfSYE+5aMwuyO1tnF2X8+XiKJIbMa2DRcAOIAUWROBOj8lfWzppb4NT76A+TuB8cz9bRT9D1B+b7XXaSWAc47fwXlzxxvar132pLHNbvzpwpbnn0SYtVBG7j9wGJOqXOK5tbBUTIU2LKTJo1io7BmdqSZW7keIVo31Sztb48oVia1LZtvhN88vlVEVIHzC0suxKSI3TKAGbind+kALoHvm1a6S5pB9CL3BiMg39MAw12QocrFBW0mNTpmA3clS3Lt3BYP72swf5vGt/wnLtqyS1qBKwN7rQV62127vkbelv6Ouwg7vJ3yrxIriD0r4yQyxvZHKhcI095ksTdf6+LUc+7QpUdSz3Wf8GMvWA3tj1Masf5JM9r9NjGLixZftoDMnj6l2GwD4mVAPvEcVirovmRPOttXtETqUPNHRTb7lN1JyamSAFnBNyAKVqHcEfC9aKFSD3hVsArz8r+Pnn7wsCA0acKdss7MBdEVR3OUayI1hDQdqQAggFQZxIQN7AfIJJ1BzvZnVZiIni+/53OoUQvJJ0cwtXRKsCYB9QUtkgbEQlxNcP14fjtPavILBEngGRU7Kp4VMXgzu21dGEOBLBpWuJQp9LK536baETBrLt9qLp8yCZkCMUnCpsvxGpKyMMee5X6PrcL/kss1kwn/CZed/xqXim2dO6VtNOfMxmGQGbQ+V88kSBMkz7ovtSU/rYcLrMn0FvmiSMGZzfUZBaijXh2bhqYf1UGa7uy6kMxV2Npb/cIxw08ZJsdOnUtpgsfZIpQy1NMNNZwCZceYkkyZG+HVcHXd8amKxPh8pA+lt/V1PUuBbKB8c/Fqb4PSKF7wTFkSfDc8fVEsoyA4wYlSUUKsFcjIyoB6NyIVkfHJkqM9XWVsUE/tXnTlihovvm2ChiUe6AOMmVl4GAw7YteueRf292mOHbEBUcHHwO/1xemC6ypGjM4QNLhGakMtTbGMUj02vEpariaQOePKq5U4ir+O/4gBc/dx2/tbUn1jrUV/bB6z/EU43pyv313p4xd4IwQknfP8eaUwpaM3oSE68AdbG9xL3Ghkqz/Wkv0jxWWDC9chSdl88eEyzFYeTsEyOx645a56hb0u8aCWDR7KZVU5CkCl/xd4x9eIoYY4so6XVENZBzuphIheMIPTmtZ0oX1aDQVHo5YRLDWXsf7TIn6NNjfknLW29sf2t47rBwXnIR5DJljjZ3HN8H9gV3z5r+vhugDu2kA3jBZqKiGdPQWK0jy+tsQYXoD/YZYzwo2bx8esT0/mPs4OThzjAi+EDZFAOKeIjxsF1cO+QFQlBpSIWmpygHZJHXwqdJ9I4kkqAowdg66f+S+DOI7EYfTvVWJ0j9P0G5u+cAXz8RburoIv2A6DqZtPTfcm9skhhYo/8ZaX669uo9q0QwX/QCjJW4WCAJm8O8plXwXj5ABf4C6G27p8QOQ+pznAPkw1qlpqszsQCkbZJLwfOvw/pKIYRNmuK/CpIMNJFbAH2ozj9UhAb4qLpMc2lxuynOY+V4MD6ZBwRXFZANHiXjXPTUR3V7bEh1buaeWPcQUJEs4EbFsdGBXjqSAoZuXravSDS74dhUd6M2hl6p9SpR8egnpR+ri6iKeyU5MhBel857Gs5YtuVhTTJ7hmO5JPpMW11Ph2TixEu24f8OHelNAnMIchrSmshuXW+oadiUTtFIAlwyK770//xTtUmbem+blb4feOH0r/ibIDQeJrBwXnrDeAlkpuu4Kl0xqT1aKg2ajSxUJKm8qqRbVO9TFjSnGwYtv1qmbS0p6bIOMZwvdBqnQBAVRg5BYVp1sB2fP5Wp4UiQk/mIcK4xrdoP4urdbDSN4ZuhpsZ9rJTpE5FqW7Amx/Zgo5P0v3bGjnUd2YTdbGvBsb/r+Jep2BaN+M1fhqPQihmchCjfzaevkVq0CuluPZ9fh7ALr3lxD8lsVEuKBrxY/g2NbBbcNuH9nO4/IIv581fxXYClJiZt0WjcURGCOIRTG9J7rGoDrLyygdOKWW7QCDZ9woUf4HpcGy2YMZgx0fR+B6j31YxSxB++yGRAfzOYJ1q/Kig17i2hboMyaAssbwQ7h1nwcZFYNnr6GZnD7t59QEIhuUdPN3/9lHqWNt2zYEsqM6i4O8tyJLT0ILZLLC8euzCWvWyYXSpcXw705J7OBDq/SGqJ9ozmk0VgySqNOb4su/Ne+FWKNKy42Yx+rqNQgNnhHMqUtUrScq3F4B1UYQei5pk7eXWi4oQMOIXnDLQILliUmVllMSeiEQJ+BhYIFYHJQkrKTSlRaQ9Y1aatdkdPcM1eC2V80mlKl7Jy6ioa7uggmROAhqpsWJwkn7pIgXfUkwbexids26Vy+8KzI5Mg6ymbXjaMQVFNERK2kkPthpFg6zmSuK8pXXK8MrlQ1h0X53uDLjQSzQ+TxEi5WAh0BkxFI3GCpI7L1DnrFKEBUAuLzFboOe7UJLGu7G3DFmvUZcuChgLf7rSEO4pUquBAo3sMvZUIdQnVS+t8k3cQuOmyiiv+PtfKWdH/AXfloBqouLI3CHZJeUysKGQtbXFSYq4gRH9T5a3tl+D/NOfAxbD12u9+vrI7uLtyE0/A2+o4mC+a40VrsPxNs0jt868X29nAhXXjzyqmDjG4hn4FUc/HkfhpkQeo6wLpCWHRZPM3GBe8r09eC2Tf22QEJ8j3XKyO4nz0sbX0DVjnPYzcD72XScSPzvjbOVrvtFUqE+KlOfNUZKc54Aen2SvKsqvHyEudRt5ZwqloLH9KjTQa2wghkqg/MEEjboXXvwBQidjT6aok0kRLwxzQS8zF/4PQD9426XxJe9qs11zgZsmsgHVuvJrerL1IVtElmbenz6wpIF00AAGhJORNN5MR77Apgb1+fBh+MrMkxmmTWQUSGDmAkduppIgqPRUUvVRwhJf3SEr7EDUEMUBIkgXBTRIDIkTFkQwBSxHEU+eqorlPvplFktINSmLnaSLUSNbg+MOrFY05SMQ/BWIZD/8AytLXA3mEQpACsMFDhMsnWGPbhNsr+my/56Znd9qieYxqTqyI0whh98ZmbddFus6YqaxD+4BH9CaiAqMceyVinLZ81cpSD16Q7ZH/W4LaEy8GedT/c1lR9gE/rGN5MXg/157W51YImdCKi2Naw348BjI5DrZPQWs//Q5rICo6OTCINEeh8xB+pp5TRJPMJzIKYQRDFB0VrwJy/9w19DeGUG3imznRj2aLg/NzrhAYS9kQj0uFkRa4+0cokYSRLXrThD7GTeymhfbxqp4VoUtMQiknQgrJY5hm3ZXr+iOTb7qb/BwwRjuXq3N3x6VjkVl3G8n5FqXjHWuvXtv6wt+neZcbCbzZeBQR8+xofYMn6jexuDHCsaVo/8sM4dEPH8spF+5mbS34VDEzJ5KMDXMcb6b5d4HxucMTcFXhcFesyf6dKmJ7sZVgJDleWy1lKhMikBl0vX5JkE2Oku5qNnYBhJtOcC0pLhXNZ86NAnvObIsHkb8m9GC2LHNWJ9ok9cr9QnLAZRCQXlaV/Xe8jyRQLZ8gGbBze5+DbEZEkyRHaKQuoq0KVaf5eMu9HwNOFG657oXOSKg6MDUaEuW+uQjiFIHGzDpIU68hNWIUEz4s+qy8k9XmW8QqFtoaYHTwHaa5o2krt0SEKQoTXHlxLiG6QD8moZzTG0wCW3lgzU6MYxZXHV34eY8pZcn54yCw1k/V4JkLlFauKWFD6eBaLQwdP8PQPFtkq+mH6ReawBl274MGVYyt79YNJqMmUPxNhtJIdFx/gv1bExVk2NR6Ew3Qdv/3ddXaLw2C+2br4MLnYP8MijcMoiwc3Qu29NFvGsK5SwiczFN6Q5HlOBsAw5NZ1OPTjmXixqH7WtT+SAKa4BrP9TDAiN/8v7y8Vd/mykEtUOCqoypgAfcZV+1SODd0W4uRArL6h8/L2ZH2/hM1/m26fzPDomU/lrUKQjATDFONWQdafEXr/s0+s5ywUIXLcnxfLjRgqD6+7IYASnFEKEevk+gDguwMSIEVjcywKDJBRN1ZQ0TnDbsfD49PAXRopodoJZSG21HWa1uaQhiAz0FcgtxlAMQ5wNekENYHEzdOYClbViv5YHlGnBExBMOwufVn5MgFOAJLm67JV499d3a0lxixF4VKZ+ZxrwFxsTbsO93Yd+MI9dJBCGopCEx8GpcFka1DTArqlhxEaXENcDveiscDELfm7DIE3A9GkHCBmMk46FUzDknGEfcId+7v1p6ZI0Z9Io5i3AupILq5ddhJe7YPxk/ZnlnYe9lTa4hE+baJYvHsMkbns/kQTOxOs9TuexficYeFrqGrlNxfvbynIBan9q+Sa5qMXWe8fhTIyNr2icoRuxDRIUj2hrqy0WEfAhxo/TdWCUFMttO8zmw/g7wOlWJkPRW4lT8TVT/tBmEYhNVckfgvBIeWmldfWymgLsDSlwFMkMGyvzemSXTpT7NwqJ4gPAlDCb2FjMHX/b02a3XDkPRE55HqPqUojk/hCK0qzVEmIzQg/vbCXMbpc/TGrdPCHzvDPldpjplV7UFr2uFbIFtgzu7jj8nu2f8bIC3fdyKFkn7FXFwpetMTS7kYnhLdL/c84e22rVNlDnx2DsGAg9XDheXg5shYJ/3vZptxopVlQOoZVPRGr+6gebEkBXjqx/8EjcnsFcFtdzdkg8+MKOn3pW2Y8/ziyjkQH+hxJb1OVhDRNWZ4oRJM/0IQF/7Lrvss9412BVSCHHBJaW3rT9thTcta4eKdx7Vph7nsf39OlXMZXzSr4XcZvnJ9gPhhNFKf7icJW4jnSN0mZ/kA0eYCheZY1oazlU4rUL3MiqEYc1JeIU83RTEMDv7L0pD5Zlmrfun/3MZEDNcKtrHYysmB4HNPaFEu9zw6/xZ0nC7QMqlH3K6ifwCR62cEHlqG7tlPBOLkbCOLy1vvU0XtYSHdln3bQf9v0gZRvUz4X+U95UvLN6y3NLMz9b1x+Gf+ez8jjwpUF/c0h8u6Gm3G7XLLlnAZ3zVsvSdvETpw+Zeq3T6TQ1b7PEUXQFOlZTtANAlkd/v8h8DmAiJlZyFUAuxBa7ha81MY0nQ/tF0TEZJX8Yug05Fl592KXBdLOH4o0fCI1n1lOyhgendMMWuUhK5IPka+1vdbZR+s1ArY1PnnLxtv14y61Yi9DxWWh8fcH8D32/stIhHKvqyUNpNP38tYtT5ESgH4XUBcBIE39DnuZ1dvTi6daIlXHJLlx4vSyEBCTmktTfRP9xp6roBNoB1LVhu0Ch8YL1dushGkmSjrLvxQzfCZeA3S1bX5RCuIHzNLJwjhpYENaEI5W9cvcBEtMHtpMp/Dt9ErlwRgqnxs16S6YklQp6M4xdr1IC1j8tuvOHc2a0VuiETi1cG0rwxr4MDz396UbzCw9Sp54o2LwvMKTx0Dwk7D3nwkgRW68MvM/KpGxDmPBiI8IBDbQxEKwo+o6IbwECfaD2ybzAWEvQjZM4T7i37L/jE9L6NlpmKJflt66KU88UQYtVjqDNeDBTT3MFRQKJNaEp4cpE2XZMcF0u+dnIFcUpDtAHRiOJlLH978UPtNt40TD3uDo9Kl4tMR21auCx/GLkwiwH9xzq9qOWAZoXgcj/odarGOj4Xl9Q4MXs35FlOskDTMA/fbHV8ouQL/JOfz2HNe3n0LSwWKdOnkNVY7u/q6aDDD3JE1aK4EiWWIMRbAf2gPMRqDrzGeyeWTQAQXsLUea5lB29GMh56aQ4smV3sAXGov1TCyIraDAEEXk00LzfYoJ+PK+I0OFKvRXpXmtG+3VBsDgLeO3FceebynP+2nICXIsJDknjbJp6sG5zWQFV738lUGc/JXc9dOVQwAI2egdCxQ0CW6C5vSVukD3lMssIIuxo/e+eB8wmp0OkQiAFDT3nbSt/McTFDyQ8DVr8qYWC/rB+PxAnjPV2luRNMMkTiKoDvZ71kjKS7D9N0kghv71MG8ygJzyEl1yaXkjxbRGC6ylSpIN/D/sXGNbVCXX6wKy2hV3wSQP2NyTalaAFutsXrFHcpQAxs+t9G4TWF76+fiiGOLyfw78YM5Bhi7xnAKkBrkUVPLj1xsDds6ytjgpEwtB0ed1fbiZPiLuMrlep2628fBGVOdr4jW6eN3o6PGHOIOycuUjM07jHbLRdEhpIAqy4viAquXbr/uXKiZoegW9jXY8xjYTde304c1Lf1pcyq/EsrnhLvBSBGUicI0kUOJWBz3jcohiw/DRk8Fq13jhv4D53zYd8FZ36nAqOBs90EDUHlihwdprfXVe1wjkBMbRQNY9wuJ6UFNsVWSnKMoUxWLuENfebntsNAlKygFAMMO/yStzRs6qZ5kIBA8YA4eyXkfJcQJQAcaBQ/kBUMyOj+vMCcc+Npq6RHtpuISvS2r8eeKh5+TlBP4OTZ5hYEgIYhbq9pOuMZM7TRwpWLy/LlDeNMYvF2xai3g8vw7irgpogYkO0/nXGTrLXJvyNgeJzO+w/nf5pMiG4x/qDIabdDoN9WjE82/JQHpK5cd1uepef+yL5hpb8PvWGLNIsW7tpTm0c+WwgH+0uYAIwQej6G2afU+NenaIo/TC8AibWyYzExuhEP6cj6DeKd3q6QWujZBqKHAiw0awrRrXPPumgs+fxu46DiXgeJMmzgNU/kA9J7GGGY4Bk51qQazE8NnWW6tnaPwSYWP+jscT+J+p4Q2kZwhttOyvLf494e2G6Vy1RvoW65Tk66EhyGvTZEnJV2YwfbQd7SaaCUTGIUZwiXFWYjDhw88PZ6REzdB0XwDEYZjuvnn0CZDmB6B3ZWeXDzlz8ldALL08+5lTlQepjJDmk9fGfaHadXPjolcD/93DYH8I0KSZPLGvFMBjjJRSXjor8m7QYORrWmQY8e0uKRGZNSyLt+HfJQsZI7d3CyNDYGOsFmm/ejQCceA8kz7hYi7+M2b8+2koGNi00t7jHkslrQhHUpZvoblj04UEicGLCbKCqrdzRAr5/WQ3NHcE+XG13IZDhW0NdP1tFToh785eT7swWbVoh2nEmyoSEMW10Y1YNlpgyXypZk5sPB682Fe+EOl+lRnqtY6rGPMSwqtEVhRsO9zTd/ocIDuqXg/XVjsY8kTLOGLA4/dHoVJv8nCWks7SlRJhLgl/CEpPZZb1Dag2YDWgUwF7DkOM0ngqI9xY1B812c3tgU1eST7kVjgOaab/5itMG4nRYgfQvub4EDBcQcPQIxMF9Sot8YgMcBQysAdgtGejtMxRDmWSM+2Vz8aRGFYcWI4/CJXA6Mf8/W9tCDLCAPxjoW5MTTO16GWvnm6B88QbF9ix+zCttb1Eyfa2zuMv6knDbGBNn7nO+orDsSmmJtT7qwMgBy3CPCOi7c2PHfu+Ibb4/VjRWDxOj+Qg1nS4jFjkdpH0ioSOf1z3zRPM7bdCM3GQ8aFqDC5ySWQtK4NKh4fc+Vy9UvrtzBr2xSwMCExfPmnoO2AbDCDm3hEUyPKlH4YZKwk9ecJgBkSz++XEnaEYV8caA+/MCUTBakQgFauQ0ASZOK0YDErB6nmw+ZjvmDa3QxA9FgPP/0BuPFt9JVcW87jlntTrm3vC+NhCEjcg59yHnE7jre7piL9HcakWjTtGaqWlE7u+lt54Dbg+23xXEOTw1OZt618aLPKRTJPq4zANKTsz/Lk1FWO+3RhtjRspNryPms2J7XlWM7jYRc43RyF6w5YX9I/caEcydHDWaGAd2ztENW0sgSjrX7VjDGKCNmVg6Uv8POyO2Ad2n0DvpW1LVRfaELzGRQn/Zymzgdap7jFdAtqaMw72kN0Ax1M+AGrtVdZsrg368jM/i0Zigt8ujJq9KbxEn1qiVdcksh0Kwe59mDuRI77oT89zcDPbExMx44L4/cnWt4CcpulGDZ+hRcbVJCZtIqqQyeep+X2fU1m71/QNAknfuXYdRJGIgkG1uwl+4ZcnDS4Tizi2IFbyKAbFxJEWGmTU3/IvqeTHRiSYlJxu0Y5x01Wy4jRT73I417E5Wr1So8UJtG2iIiPDHSHGpXWnPpdztGWqYKuLOn4OLQmrL79fivLNO/gmRFNxqrxFHqmxUel/mBKrnHZsd4KmJo1ODw7fenAnSTCzgA5lmhNwbKsFBNsV49SMJOeIquDb7qjTSGJ2WMK6YHGnB9bZtk/6yZoHE0mLBw2dezF5b0tfBLi46gcmQGOv2eMrYKvcAZ31vKuUvxVJ3HcKH7v6A2VTbnlTPVarutU20CCDWylr16lpcFfvmpc43IVOxACJf6gWBYL9sfM5JdkA4QdGB1OlrySEIRGo+Vt/EY5EU1n9ZjCbM/j0u/yYJVRFxmBnNtHDzbVi2WuN6HjM6m4NKPuZ1t3z27iSa6wRQwplGyW7GU9/omfa8iRZ2yhyumZmb/C0Hus/FY8Vr0Z6enpiaiRZPEgf0PXRq6s/rzInmbuxaMy/Ci2eJiR4IL2oXiFHFeopsqlOZJ3GNUraCAAndU6KzfAHyGJ3i9LR9JE6MM5tlEy/DszZBRfosRUJ4jZimEwO1icuYBk0WZpMR8NjeWEJe1xbqfm2wGAux8bAouXbGc1Sa8LEcdqNnrk6KHKjPXZbxwxvt8QnOMbjSeioFGCNSBqoAjflMXD8L+1FTESqvAlc/HiS4LiKuzr8kBQ0HA6/ax0LzoP3Sn/Ln0oe+NQ9R1tLVyXqByy32GpzbJyaSCMjoGdSiY19G4RZ+ZumnkWkizasrIzCwvW9tqv+p636PlhZ2SZZrP8zvzdxEyMiPolxJoZ1F2+KdqZ6EVUrrkHLGlUXBIAZWq5pSKXObnpMlb/p3TYOnHzK1Foo+JMQSF4Q1KiV9CLPsUdaLIe50Ud5596WoQML5b28Mrdo0r2eymDBxii909iN0Vw3HG7qjLO2JqQFvF+dQBJyXmOVcfKcZyQmH5zGPbi2YCyPDBZt0nJI7PrrABGimyGHSJo8HMKwHQH2kxhaGIbA+4918FquAXChoy2vpRcPqpt0Jd7TA+qOQa+49itK9pPOtL3oZBzH/OHDOdwsG+aTmdYZk8vPEiWm9f6qvY4+Jl7z+35oYJc7PMqZCV4mxtZqjKPBRuBuiyilYP1rqs/JvDgDzAJiohSte2FdGJS41mat3rMcKWs1GaiGb6oNqY2ygKrhWzsrmt4mWxIhttiqvVmpVaxkaBCx4hDBRqP0vHGv5yUhExdB8euHmRStKA+ao6LqTJFx4vb36n6N8pYt1wDfOJqL0KxhwFll7fA3fVHDCIibS1WC0uYZx//tRFmLzBIqmO1IqGNCb3jzEGohrvDEOdtfK6Gcuzjd6POPdLRvhQd1wNVQWygxZwIAF5qoPTYCcqG0qogAaSsGKdblCfqOvwB/NqQE90HLYEh/D8ZjTKwpRl9y50FB4mTrXWcbvkh1D28zGDB237cg4DwhDxRQ4LwH0mLWGjqz6eKKk1qhOdSR7EcKOpDAZUtQm9C19+MmXAkUviziLlhuZ6LopMNjWhWzBF8YbNTqoVdUsgq+g1PvKk1JH8l90cXoP0kqgj1fPjvlZ4XkBMrlqyzTTIiUwV6tBrs/5IBPzHK+/nH+kQKNU0AkfEvJGL/g2Vu/tiK2RnKox8E800sSzy2BsWK6Sg01R8qvGhveZAhMsJtD6TYJH7G8PvdQ=="/>
  <p:tag name="MEKKOXMLTAGS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C/EpjIeUWYM02mZ+IsEKNJZME0zLGOXv7vpGqDknK1E9MXZrpZCrj4vYzTj+ypzBkmcIQYxs3vo51jhSD3Uyv1sf2SV5Urje2JsBVK8ImhSqCZjjrQxIGEjQi7WCBGMpXrSi9bzNUTqe7gXRRMSvWR+4EoZO+Q2VL4wK7qWZaqp1WNff9KKheKI7TRjGtmEw810y7gYlcygPj4wzWgSZ3HdsGLh2OsYwcJJzoeSixk19JatU1e5MBuhNfWP+NOaILnLv5XTqV+AlnbtH6d+bEqMM+6mWRqTipEOTxHiEbgtfQm1qGnoUuDS3WutR1WEohw+U0mI7fS+8VzsN9lMDHJzWqeVUJI3+KBxqMPBxPNfyRt7chUBL51Fkj6jQXHm8uX+ZKlTQAcXdoWCiPspE1vv4USM/FbDswjrNv5Iq1casyMiPacyR5RfFnuq2mQLEUgOZligGn6tez3i6TWXlTMdI+AxMiuN1ZpcGDBH0SlEpY1ZsQm/8ajB05Tu2GdA+tt+wb3Yq+FDf6og4BxWEs4X0RqUwTGl1Kp7tPEISvn10dpNWU4D7WJ7Kf+C+HE+NLoRN0SoZ0pk8U7T0OBgPrnOMV6rTmd/NrxINrFUQafihC+ASy5SUH/p+ZCgBAGqIg9Zd1LlthDU//szQgR5AQ89fj45gKxG2hmiBhysn/CYltDGvPEOHCWAzYrLwcfL9a6apgtt9nH+KIHt4fW1F6NoPMz9rZfdsz0oYNS+dCrYJBaD7c7m67U3BDa4KU68x1vTuLgH6fFAa+ubafAXf0L8UrfSbo5+ogvewfMXk6nHxEUdPBHiFT8OgzuO5Vv+QaJG1t0oaZp+eOdRQRUyStQwobeII1ein2Zzz1R4m5t59qH2t2uJJ1QvmzkjIK8UoHc4kX4hwMzSiP8gafs/v0uXu3fOCopkAmlRnujS+eU5043Z7UqI9aJZgEpXr37yNUUHS9Fuq0P3X5RcZSE0JcnuPEx1ZJAvNi7T41dTdqg4wNhyeznsBFSK7SUF+6gtRZGY0jSGjvvSLYsyQaF2QnL5xuieXLfS4LoAsBuq05gNTejg20bBmwNMaikufo9MKljrWupt0Wzy/vnYabL7j/J3RbzvaYGgc91l2OeDYessrX6D+RS3D5iZ08QSsyKRDUhc1MK/1/btpY1mTGwfBG/nkKzgPprQGHm0SP8ji5Zd+LUYTFCWtfhZ3r+iXh8O3h25Tekj1oZk5NafWScknzpvA6gB7XvBnNFYk/kBx86EpBu4at6cZHWOFbgPp6RoifLC5g6OYAxAV31sUG3sdnllQLGtUrux7b7KA/SivcBXlu/+nbr5OImuGpuaKQgjJQghrsTIJyH+flWCBibGJKI6AgcXFbwwU+ujGQCGgfsX83XPJUGVgw2P0JN+VKJRJMD5h4i5TJ3JDj+/GqnKEVP0g0ZiM6OyLsdoaHpswtrXXcUqM99vkAtYtZzaXZXvMbhH9K+RSFj+NDx7gY4JXe/bUurBPA7hpic9kE8j1cqSLmNfnAq8TebR4wg3uAYUInOdLc6qay0NDQKfwnZF1Hz3l93vQ8iauL1Tg92ESCkd9pXtJet6MXV+Q12QC+q7Ti5Enb24CVRq4vKHwPR8KfWTUKhiMGPu9vd75wB09OgNSygv2HmO2JCIbA1w43se4PdLJ70xjOYZEXKSd+CVUfCc0G9RHiIA57rpa/HbyDv8AkA09z01IEpy1He+KjPb9+BaTe66xH2ESvXr6jGwyhT6MB6FyiimBmp+pXFYe3SH83EvZDYmmxFfMcq6CRHYoDKIvQ6avsQ3AuQc1SmxtEYxGX84Xu6+hbd3XjbOctWQ+jeg/uCWJRMP7/9vFv9ZQtSi2+iu3WxtWz8JvYjhcHP43K+8deVglDZLaSQmSK2V7QmbVwZCg8F7SozTkAGYzuSwQ6aqHgb3za3bBuu9yshZDYvBgCUld5ZFYfhAXUT42iv2uj5IdTTwsODx4iuCbA8TaL1KB1D1/SrCDLVrMdG7/nSotK5oeoNQXWhjrQZ35o/LrClGtzU5HKBcU1fjBgvdOJFoedEBAc3JOu7PxnlshGnfBvbLNJ8Jqq3nnqBFqbMcJqEqXa/KhoNRNCmE0q+1q4icbaZx6VjKGSWaGqu7WVj78sTREKcWKg57m7tU/C5wcA3gZCMTrUc8/5kpdA4UOymcS4277BAO3cczvRLXvJ70jzPQo88sT1odq7Hx9UOJOc18Azc3+sZiowBr2lVLuDbtHO5dxknUYPfQ/rwyZiAi/bvAfqANpPFOUBWdkaiCrehvToRAfQSoIQbEc0zfED0XQ7rJe9WHk5GjqAHIBwHGn6KkzI54cGYt5pfiWubTM+s7FzkfbsGFvk3YhvvhN5r7x2KYZ+nbAggYXQTOSRgIceggcNefx9hZuuKGCJUNEKQM/3XkNCb/vtezSKq5x2GRwjRW/A2yRaS2cSfKdy/JcClKeVH8+cgMZLYtmSN1DIDxp5kld49L6kb15qsuEzSWMpj/aOc1YUr7Kbgl/GLRcKydrSUwjvckWLB5Ikc8i7weJETcfov93ZPKfEFkvwr1HVnUgp6edWiqqUFCsQqICdHi7kwyCx8ms13shreYkP6u8BREtUn6cz0rPt1SMCNnk2gds00k8lSIjSPxu/B5seU0zOvs5biCaIiv5HBixnGUIi1eOd5kCRtXFJ+IZF7kBgZryuxyRO3TF1EwGCVpr37zKnRIwiTuMwZOLcUm76tKps/m8iv+2CS7u3gGgDLsSUwJPveF1hQNGsDxtnxJAgB7xGy16ujVWPZEjf2kz2mR85eiBI0XQNvBDtaHpQePBNCWzDdhF94+lokIsYsxUkBh4j44+hYNaazRfWDGFRH21qBLUfE+r4LkOgLwMXd6n0CwYRw5tKJVGELYQ7FWpx+CqI2UC0rrdZempgMUyDXWtxdMVW4Py3ZpvA+q901fq0fkYe0WIaNGEBLPxpxXqu18IBihEzD3LA4ERI/o7hdKdH7Kwp3OnwOUFWskUkTX+xqTKvDA27xHKacN1Rjhm4jqT5ycXCfw/bTyX3nwm0QV7N3NEO15YpgEp8p40nImJ6tJg0Ij0JWPnJWWWdBbL21Lg6VSFfXn1f50D+uLBxqT5B8UPEW5WrtDFFBqKQMRumUQtw5OPmhNmpFMBupnrDqLosmFmZdko+iS+C2tNpa+sTzUV+s1ch0HlxoEx+i39RQj8o7poZEyRZvsHKghKnsdn+hmDsIT7gUlHUxqEjQop3QD2rYvcYx1hU63RCnPwmzPkVGwHQYR1ChWBXNN1O44zzlz3FrzF+0PbH7Cqc0lpq0/HpMkWJqxmUPyXLe6jfZvaa3arhKo/ZIFui4XfCGupfRrY8uHtczBB52R4JwXELOBNzhE0DPl+fe+0hEG/EPGVBb+Jprjo8fmRR1gyc/96UQn/E9+oEGpWExfm6GqPKGW5rmrnGBhfLhQwSB57p7DVJzil6CCXZ9EPuYIr1MuOhw/pw2Wvv2f1zUF6MKHb2+21PQ5A5lfKVnwdNdT5676bbsav8DG8EaryeTOvSoCzb1qVhBX2dpbRnP2En298pgcKQPx8rzjmbzDF1dyl1Ryl+MaCD2ik+FmyB/mDvH3cRmfUqpe8Oz2ULkTHXFRAb/Nk/OfAsgSQ2xzo1MFH6hVas9hYTaVxySzRLUDkATLu3PXa3K8lijERPHVJ/QMZK78ezu5D8ry2a4WrSJOXCywpDc558C+bgEbTou5onuMHZQty6Px/jTtmDqDJWXmqWzwRkRWyLVNjG3AbRYtbSUihVHGYXYxKajJ5/v5lZSZZrOcB3lUjsGdV8FJZcr26WxP31MoKJgozFNmfDyX9msNqdOvy06MmxCgPdCKWRExwQMnZId+ImTD3gPGV3/1ZJ3dLacf9bEsoTzTyaVc9mx3wq9nTNrRYbjkISIfqEleOn3AAqONT0SGrGYBPpbV/uYQ9gTwk7xH8XkIi81QQPWRDIR9VKzxY98S4QcC8YRoGRQ9lGFqSl61R/JfC8k7Ac17lDN0fpu/pyaxskJBHabyFxu76t2oXJ9yWEi1qyigMYx1+XvSD6RNewiVHFij3VWY5n/O96Sl7r8qqN+IykKlvngeuvRAk0m24Bd/7lfSpI9I50C3t2aGd6wOUnBd712vw0NxhH7+Yz5dU92HFJm8scTPHzUYkEXUGPm4B1KKlkHT9/jMwX4VpCn+O8B3tdw6Kz2vWavxs3GrI+RyXTHXZPR4sTWsC0qwXf9WnycS58WWulncIsTRG9VaS4/xk4cvijuPlgjVJ8zPBvO55IN2kYSwZnNY3CPgA3YZq/oH1RkJKACGgHi901C5gcXTlrHF9smvegQbMBTeoq7wKJ7fhf0fIWl63FyWcAEcNyFrLUY2D3dl+nOIU4uoGA4t0s5IhAe3mUFyTCld8c8/GZXlVfSM3+Mli29HK2tu24r4G0pitwzFwZUAgc59dd6r9naT87332xglL4n/Su3ZQXwLGYkESrf541VnI3e68qCGEnr9eko8Df1os0JU9XLz2P5h0qlkzSB/8ilItqdH6csLXNDxVca1mNlo+UFZpS8kflANJ4rMVM7ry8WgPRq7dzUMqHUbH92eqm2qKc1qAoIERDmGV/nK/WZdneIoQ9vHa1kFkoUUscQEgBMBvbC82+vx82KezI6+r9OV/+ylAGREjtoHiJr5MKAiETcTUKbjalvL1hB5yotTUhPuWzbJSbX6wm64k1tHVq3bBTNXdYsh2nWc00foYa3ct2EVK6SvFxqmqRSNm5Cu7zKMl1kInJJmprFBd5doz6JubUjpdVubq8eCUBgG69RAgBAngiU9IhXgThPyLB0YMnFEz24KyyHMcfoqgmt6EYgNjpa86tbYNID18o3eLeGWRv6Bxd3cF6eH9MrJ+Ym4GjCEigzP5nATmFTeNckZN77OQ/8vfq30xHXJuIbMXd2WuaBH7YWp50AZtC/Q/NNCzXlwdmWSId5doIzjTjVEFeoBJkMz8XKk6nChi7cNokf+Jy206khJkk+QW2/H72EuqUUMkj5k/otFXJb4C2QnIflag50PYm1bQrBmdToGju8N3OAoJYCqU2PbOB2FEgJO3lda7K/+RKdvZGj3/Hx4AlKChgjv9X2YjIWRwd6SKlQIqbGPxxQZZCFqstF/9cG61YZcAPVEIkxQ/lf+R9zCg0xV+CbpMYLL5H+qDYvNZeUywPiO6N+nPdampXTFKb76P1EzAivhXq2PLNXlcZ9ZxszlpTVdqIiyhubEp5FI0LZZa7+HzHDk07UtXdMncB/YuSEeKZQos5nfbT+KxeFBOKISSgY3LBjS+0r1wshQE/feWjrVQafPfH6G4CiesbM63Sznv4LW6KgLIjJZc6LZjwTS+lm8ngxRLhs/BsfG1UoETMOyOJGiu62AF1m+TIwTceML2D2snVpAH3u/cqIKBdUBhK06k/tczaXLHzvpbijDJDWxo+s23wVVw2semSfKEDJSkisDFheTdoQ7XsYYCJDcfjvJOzWUaREDLdZCYSmn9QA9CYxqnWb51dCnh+xAW5lFXklu1lzecFyoeKJpMJwwzC4q0rFOmC9iRgUC3TKg1K04MkneqoXjo/Gjalrjz57u6nXXjJmyRn33B6rxpqhZJyl8lvJvzBN5Owef4OEf5LbNsZ8rcj4igS3kKwWhMYa1NeTrsFE2FGkegHcpOnbjF/30USOOdZVJ2VSd+LJjB3r+Mqnq6LwzBBC5/JflsDGbRzfZ0PLmLluRAbWEEAUc3N+QHwNu3nuI9EA834wH/wczjZKJKdUS0Uump07njE7lHJdyUgbc4QoSpoW2cZo7Js/YJTKMca4IrghJaitZpybaezGlQZUmH4qRhFkktxOCwZW6+rbcGl4f5sVHmA8AteNObDtoHHWv0HWTeSWe1PWOgwcKX32OCjwi+Z+UUViGb042pSsCkChwM/kS8X+qq5unHd/3jN4TOytUwyR1CWeyN+rrr/0JndNf6q3VHZOZM8bBFhKtjrbN7/OhxFnTDzB8hka+OYTcOWuPJTI5VyfazCn9phS+f79Ejc2EAXo+4DBLkxjJZN0NF1T0no2ScIPWPS1USfmqwMWbilr/uSptBD3F0wJS14N3KK1ZY30GnE8zI01w76045iXQDCSrM3sZws6Q41k46qCU1iVFP5AK+dMvu7Y/bRW1YfQ5FINaHMtptP+p+kjnIiuk+DibJ3rYoxMclFamIBj30NI3JkxmRIVJl+mngTO1JlpIn/HUsFz9Ig+Ahrwr7Rh/P5xYiA8fyDzobABBD6/OpCgkepMnahGUSRUECXU2UOgVENOPL0JwyBJRgSC9jjRGzFj5XpVImYfBu/lSfeMdU1onANJyk1aNIsXK7MVD3BHaQVQ0qB0e+uXVqKj7smlVWSuB8NA1Ka9uQ3IeImfi5c3q2E+ewzr9NvuhfTF5j/HeSqYRoNK62tjJjZGoPIvu7Lec7D6RPTqZ10zo5ivyVyMGF8xagX5hvcOZCb2aspW+GJFake/iXnJZzhVtv6Nr/0U/LB+g0/btreS8esGSoZhSbwyrley8sYKv4/Y1eAQ/orup+8ylg5S64jaccsjt7WoYQowYKE/zcKZxm3fzvEP9D/mRmUlti+sRO9GeZ8ChLH//yHThEOnd+fyCy1M054uujdPTI1Hfr2Ah2raTx0lWVEGs5Vfy32lBhICWUI5T2gJtZ/LrFO+BcnJ9oUPYDzqYSsnBUE6mmdHJKSTnT8lL1RJ2V4/U++8rYH5/dYd5nWzSblcZw6LlGyzzAUtdFKdiSegN4onBkZuh7HvORho5jy4rh+1Z46SpG05sGVetkQ5jEwzo8SCWkM6hOTE8aI25RLxIzPwKcMbRA6ccI4lsaHdFQviwP8T4nn1UR/JpBDepzMpBor0MOMdUo1wOovxqjzB5Wz2/pZ9l/9yJmd2uuVzUeQets3nZm9DE3P8o/fcyXk2vgLBi6stm20PpVYGBaOCvlfMCt7iCfaHub47w7PA61p6ZJKrn+i5/yBDdGgICrwMJ2vC32EJFn5Z9sqEh6bp6x1N5RaziofKAbu2bIfXtpeoboOTQyPyfsIqrFhWQ+DuHF3wOzsDPuXGwHkmrQnZRHjcRWxQDJZoKeJOiF025BByKFP8ebfQti2Qgey1rLdN1pHVqVlVSopAfoOdVW4DbuyO//Qg0V5vRpe+PSK79YeOMtZ72pMKIeoQi6zQPUvfYnw4LfEY3hUtGrS5SeAwZ+bGBz2+p89/Qf4wDnCK8lPTQwEEiIRHG5fbjbViQiPVbnGYFAuVgsvD6gJkT7YkzJjitJObBWbVrCE/Gf/XKXvfG2PBWwDqhm3TEvudpCMEo9GU9N4fRI6VdJRyCEdAKHCpQNebM6yx8d9BSUq06DTutynhY1deA3XQTPCocoEiq2OvNhTzINa7qdoh5NhKB6sRQxJv3WjrEe2ntHArv55wn1vHZWKQFtQo3PvSTYmnPaLARqX8SOfevEp9t4ktTx+V9dz0/5UAsG+v5qtGprUsGEm/RRNwV82qOA38s4By3gASnUuPHK2Z1LjhMyEnoHxUoMYBfSvzkHaadZDEwfuH7FaUd48xFYHaGMJRh8Q/oSP0JhBGjRWD2s+IwUa0XxFi9MaAbwgNoI1+nFLnQ9C+Gn6uQXGiXTR5Gcs6MWc3TyCsIflTKp6YAuLDyczmvK1AmE5XONr3S5IG6sUuWWRvqfEtxQPCRVOFLoV5r34p5XGsD4mvImDtQn11EaHKzU1uFfF8jEdRpmJ3RMxn6vLsDfs+PtxbsXnrZPaLOS6eP9wfN36C55vHyrMXuV/XQ1NEK26f3nzG5RmyUIFySrG86KmEb2GApKMHPu4FGZZkQRq/377osPSPWNflZu9SSpN93kM0jbhBXtaBDNHk2ger6M8waMvhfUeV6a+ejed0KWZRkhwfgXHV5IU73iDB2A7kXLXCP3STPN4eCU49LYt7WCBnOq12lrxHfuvjrduYmtQ4LLScQG2KHLkMnGRu+EQCv+cQ8ptdUGbjOmW6WZ19JmiFUup2ejBcZ0sxOgPhkgZ5GgkWJHkeFfGalWIVpQ8WfF6Nfopvu1nqnNlvlwq2zhcZ+qVs8N/ROYn/3zD6/ghr5ey0+bGp63B8UXCimbYrKZNvWs9jWj5V4ikuf1nYXuzOpDm/1VQVLkGIrEVscsQ8tKb+J9FA5+FiT3+mOo2hQnua/6smRqHQkhQWt5VrvqooYN1ovo+IX7ISj52lT8TMpYg0rqPUsml0Nbzw4y2td5xu+4FzRjGFwhcx3LS1nT6lb+TKUivtQWaMq8EqSgrmd8ZNaTPiYHd65vHDPYgQkzgk+ZzkrgkVIZbX+mu1YTQN54j2AIJHBiiprGdx+4njlcrvo2YmNA4LrpkJHCyX7eSSGRsnODmykC9YTlFIOqcBmcDTE2alBM91IMVFkOQJQnfCaR4Bh1cH5Nf7lzHiAMePYKFFlXHHCYQ6pT3FozoatopiGY01Ml5jqbrdqMz01RR4I3dx9PE5VAtXywxjwJA1ecrqBLH+6wwoNUDolU/R8eyHKGNi5CS6QODg4lQA4AQUAYIp63Fn1Fptnkyy6Hm9LMD8gwlAHaQIPELGuY0epb1zuPEObK/TDZg+crznMlRjyBTzVqcw0LpfvEFx2jXj9qckZ9YADDMTymoXMuEjpoqIc6R5EF/4ZPCNWLK2zRukI3HKaXK7ZtC6pGGwlKMWo6jn57FfHZ/7R6DpktZY+uvFR7hauahN3cOUKl4Ap/1rfppCJe57JZd3WnnsU41kZ7Q7VY9enZHPO7J2a920uTmq+eeySEpdAuLAc/eXtkK0NS9LMRPkOTjWlc4cPrW6hAsGeIOdimSzUUt/SloLbAvkML9pDkEFIGm4SrHfofaI5guv6SivwWAUDDStjpbXc1Io1MFHB3CNZyaB3D5QpweNAJtS7XF3Ofcf+ZlxwAbmexGTn2JNC/A/oUka9ewWT3jtODiO6cfeB1s6y82d6zM2OH3ABEW0GODZVtgEfQilosQSeiYkYbR+xOoZDOyxC5MKWlZMzurIkEeK74cH0stpMNi3g7OUvCkgB/VbYsZsv/tw3AMKDsLrfQk2qvx40UVq64X4rviMbkP0Qva2vIGdqgAwDVtCcPcFa2nBEWlSKid+hGMt1TuXj2e7ovcnFqw9HzAz1zwnARB5/QYi8xrdbj2dZCbjAm21kYyx3SNG2//EVQwp7UBQ26Qv6/fIdneG7BxpE02pB5Vby4XU/x/yBjep0LVqJuII9Cmrt1BXjl3BKnwIvk4vIx+l4vLFjQYq21sG93m2uk4e0bRxgwBSo8o1rFjSE8V8HY7Uiy7dzrf+xtNkgx/vhlOXqOf2NJMvruC5q/j/wsvcU6inb7dbHHzplhxXwGVwhdmD9gG6OpxVAIDGX92CaTai8HShTKQVoMay1z/DmZpxaLhhZMpyPBn+BVi8iqNEOlwP8B2UQd1hw6fwQGr9xz6wLZczcpVq41SZKEQ3JUN/7CbR3golEVNfJYgNUSAoi0q4DUvLrlMO52zTDoV0kt6aOSf+CSCmBWxcaTeYQEb2n1vAamYW4yzGoUzQjfvS2Wz9RQk9P+qV8sIOg1az+xMK8lZ8a8TVHIL0/3y1fDjsanAc+ZZwlDCeVMooprmk03eCDVl0xSADMssiWmrO8VKBkwDf0h9tEHLDME1TKwzJrfpZ2hRVLFpiPXFPGGDV0aJw2fDVOSYhnIzLiHY1pT8Lk3jYbM9F/ozgsQTz+jWuwDFzHxST2sjm3blXaAYAjgZXFSbcwRobpKPjuv7fiHFoaVZnHRVZFsiTLfLrdM2SVLSi1BnTQDLt/VKEpnexkfhHTmgn+kzJQC9fmwMkOOFdG47H6KQHCnB+6jZ1agFx1qRtL2BLVTsZA6lRJ4DGhWhx2Sy2t4SX4rG5XcQOxHeAWAvPJu9LFe363QMtUsiIHoaNaVBNr0DL4CEO3VrgpqvBVlLfsTqdq+/Gl1ZRvewb368glRhQE7bBzQVrNRqCvLD8xfyWXeO6YOZT6fX3Z6DB9/JV2uEpfXMJZgDFbsjoVeUITm9D2HwAJGJkIVMPljmIxmHv1+pHxoJO41nzl5SmQsQjTH+BpxQxdfOOx99R4A9MxjCzG9evvJpuzV+X9rSGbQ5cIlM6IrHV/FuOP2784VuR/qihm4b5MJtzyJ/+k4E0YP+ZGTc9tq5zQQFLedTGujf/cC3thc/J464ffDrv4TGCKiQooB63dLdKhyFRvlTjN9u7WCOsRT8NviATLkN9XxdMqq+VCbnEgoknfVQSumVXgU+H/qPrPMLr8H/gvisp3DVFXKViuw8igO5Y/D7QXxBSCr0W6uZzlVSiOCLDUrQOMnWaJ4m92UYlTcuqCfPnzemZG5WjID7gFnmKvVgkDl9ChhucbdOA2QZyGw8W/T4Xq4nYVKNOAzS1ovjcUBX7fag+rz/5eY2FPPRV8HWPZfj9J9wg4RJiJua3ta8OudH9kkmkVZVAma/Th1M1g01KdelPonXhSfE8VhHosPB7CQ7LW5O6mPCCEaadRNqBEVYKjmQjYmLVbc9uTsGXemnAMhuZe3nUtv7mbUMcZD3rqdlTObAfwNMiPR7XG3/w1LOqMBxcJCJ7LnMo6RRuC7cEpMxe0Pe7wZWqR9hAC0+j8nRI87Dpd8OfjpkQxJp5lgPfPBGr52VDQ/8gktLjfi6glxN2sb9Ds1R0Yp8QTmVodToUMwRM+PHLRpLzu9rXBfF4y8D5gSDHdJHiHc4bHpEmOFgQgO4y3bdRpsJ2PwQKg2AYxs4tYdhXHfgHbVAyObaQT+imOUphKff6EhwfI+1brX7NR9Cg1rk4+eKLW05KnDTNYjn0vjfVRuoSH7DlXgbJdTYIWUZOx9PUfNW861XagPLOr1Lyj9IffZDgWIWXGO9FOFx7DTc7EE9MHvLBTwi2iUCWrbjSVDot/jZ8Cv+WaUGtUnNAlnniisnroDkb6yaH5nM2mpBCcJei0GaO6Gm494m6w+NKQc8fcKloL+9hV2Vb1dJe2r5JUydelJoJk9SkHVP4saEUQ+hka09I2OBPhucM8Wfv5oWcUk2+2ljH56pIQGM2dhyNxcWUvGgySYCBogTgllCZ+6bUOm60ygdIjiZylJHT+6ynLoVRhh0XHSSPiU6VJUTLxaKjPjYNdkHgJxZo7o+FFJ3NHn302boaGixPOrbX+EoUfQByX8znMg3h+CmEXtVaK7W+TcTrbnqJFc3cZ2Lq3no5ujPYgj8lDtbEUAYaCxQFOv11pNiauHTgCl/tBkhdWtdjJl29DY7SVWAVrVV4TarMlXcZ+lpSVGsZmUJYZ3Xh6KDU5VN6sZ7OU0O+P9z9D9ZjmDH6B/ytqDhdw+trnsQ76McqOexBNXwJj9VPOYmHlcU3y3SWbRIBo4/NDIOD0pYseVsADLO3dq6Ehg0ltERO/0wksjZn6q797FNzhZ5SDqL86TJJcfDO08f31bW/Q6RQfMqnRz/jHLArF5uEPXnIRfnOFHhZjOsRqMIkRjetUg6uVAh+9fLLNUFS8bA5idAz/9Ggj5DSXmXQfVQV39Dseuoq8DSW18iTMnzsVgFfSdtMBlopH2w7SSMIeeLRNYPIN3ArO9gmbU3iFhyXlMUYN0/8zHMZYSoNHRN+1QQdJrR5V8nQrrO/W5buQgGbUaUFDNREqEYNl1LSgxUXGTGPvhtO5ZE3zZzj0o2apgnjpYppck8MZ+/7W6F8erv01xLFMrZliVvo4e++wU7MuKY68yuiYawllmfUZaToWI1isS1UtJz9vlzip4c0B1RcDBNCTu1/QNETBNX8LXa3RY3xF95djtDzpVvNdvAj0eDPu7h/yj1TKJX1zHk7CJT1DEOfSfKXMsoUE9Rf8Vadums/RXYJWtZN/ynN4LSh2BerEqAaYBXlV7g9uX9JFDEUOvPxAz5/WnFwsBS6f5mifxmJlVGopuSQPvPw+Km8nnCRrhUlVVWzfK+7jEjZC6E9JabdJ+siXMh/zA2Vr+ZujuyMp9AS4pS9J6sBMCNO9P1mJTMzFJXeu5Hke/49lcbZIkccq1qcICq+i8io4eN4MxUGsvJHrfn6a3q4oesT9V4IDiY0KeC1Cp29xe/E6IqxQwRFjSSWTkFdC8OnoQkcz6DKz/lOmCmOxozgHDYl1pBaCFZr9tyYXHwlfKZg/wNQKw3zyB/4weerQ1M9bLCUXu6338TMsLD5RQI72se/JPbgkhAPzQHc2xzk/prlmLFC3l8cevzdG646Xw45CKHDwEHvy4ZjzkkGxrVc1FmO0vt+wIhcztWHb8m+5/SRE1vgvcZ8vPlEDkc4OhQdQ7uN2V0Ti4LzDjD4x5EV8PF/QEhbVRBaAfMF2T8RjXfW8knwX741Rnkt+qyI/Xaq5+mG4VmSubaKR3i6wll+64+fWqIjNBXp5V35ea4SiVcTjqPUupiRWmliBXt1PX3pqkEFc4FhdudNownLbitet5n+5HGJr4wwOnfcgvXXFjruuhE5vWFrJ9US+mAGHj1wbzNg1sMAvAvuvtC6gBGyCZht7cOrnArtj2zGnm4oklN/yV+bx3QG+JGkUSyXbjJiuAxuWaSDVlCgdCgevD2+zheIwgnKB9j2ELzvXYPfPbZJiS2w4oHxYGKBx1GKk0yR25cGR9Hk6e/H9dRNCgLqo3Fs4HNHUJlYn8e1jD0JZkGOZtbb9vAkZHuskzojv756g/l8s2ctKHXwi2MDFNtvJQY/0xtyo7jCUxkGRz7E1L856DE3tjE6c3sVFLLEabUycTIGypQFNyME+SDWmZ2l+Ip89noCA/R46WlPgNWvegv8KYpVFXKG1xXUcMwg18+2j7owFPlHxTuA1nnyDqKmDN1HKd4R4J9ruWahRX7vK7weQquRTAmtLumfX0bN8IO04jRkFrXSqws4wlWS/NRtuBknm8utJ8v/n4WhNsMwsveougKmmLqfCmih+Mfz+QhGN7k266NOji8NsBFbDnPz+WkopkqNtC6EqEvBT3eZJlIoFQy1Oc/TA9yUTireeTBFBGzk4A72S44wqCIv+XvMji0cilpgFN8GBjP4o4lzV3GAiZHaU+0+XZM9jg4tsR4uc9kvn6IGleb/nbOxvmlXjOELm4JkQlmh3fPhNFQYWUzHeCSb/LyR9l2eA5OFSepK7JkJd4lVXkb1SN0EsTokQaIkVcZYTBDpBKVChRBTmuesKTQm9vCchJSnv3yhfblij0IP/YfkImpdyMlo447SqsgqvnLryO4AVTh8tuiji/2S7SfZdvwwcUn2XMDA9gKoik8YM/v/PXAYyhmyPuATav7p2/WFO+KqUqJkWWzs8Sl0x+5EJAmtzjR1PKK2mVhEGy0gE3pvwyiROH8UelafolxqUyOv7AWpz8GwrHshSsi8lnIxCEKVdJEFNvj4NevfCR44uBtN8fxGJgDFynRh9DQs6afcqQ726KofmV2H6Y4Ac7RCnnS3lOekOaFVG0wZp0WqaSwxVsHsA6u89DaKKtcxoTjvw7H7s0vYbGtV3SdVxpNyzddbv/CZd8i6zdL84Zn5VzzYkkONMIvDfBKVFufOaXFRr0C9T8lJ7iuDK5PywsJmAcKCNzaeZpr3rg67Tm4TciVpO5EucnSWmYAdvRyulMU7TuB0mOishoc+4anDqnV4BsYiElmSYVJjBa4mnpSTvqPz+7eSAG0dSIA6wUPsAeeg7wlzXFb4pOT9ApKVpLMaySqEV5MMReUfX5LQQStntz09ejnDBhAnVv2ERW+hsbVRJ/WGfckxbF8GeLhSEk92sQbLFQd7dwA7o1VjY4N1u04Ovq/DFKs3skK3mG0NdjaVAIWymUueXsfZFdjfSmEQIVaKl0tcma3ke063o2qOQ+6uBtZ6dDJUkxNOmKTp8uWSBbtGasD2GPZbjcYidbkj/stbcjMeVRsW2S1kYz5yATflYGeKloqaT0uxNlk/c/pePLXjRGAE3X8jBtrjkkOH2CpXW8ar8zwd7TwNtZgvDYchqeBkV3UhvbkVVIvFzar12ULPnzkuSfCuxdTNyGTJfF8W9A1rZxWifTzYXquoYYG2b5u9XeF5spGf+GsffHHZFjWYgSVU4zA7cUcrwjYfGLvLpwxVBojScLRcaLTztB/lJNoP51C5tPbJP7fwSipy6/LYc7wQiAP1RPHDpXYd4Q5mJTbB2qq6ri9Coij33MoeIGPULTvF3ke+Lpk9OucVCPKgGFmBjNBWhCf2/irfbR2TyIfcqAlXW38pGgH6OIZYJNxqLG9ImZAV5G0S/GhNPH2xHX8oFUtbjMzLzDmSiyGbpg8fZVAidXFzgx49rk3TKSK4cJGTixVnxPzNzd/kdkosFKOHjGsSV6d2pWUeoOfQNsB41C+Mq9GiMius9SgHOwyC/3TQjgi9YM4+VCgUDeNjM1ZTCiZoOJ9rYAjmZSsXJLU7TKrKSI5RfM1T1nPrY9wfoEXD+IfbEtLHGzvJB3c14rHZ9JCN9VlzqvkcJvCCh6vlILeFOvIl15ww++30yDCqhEKBUmEZJLZ1D/g0tcsB1kgyTCEsQ6zBGFA91jsSg9UtIu63Jgfw6VmqspG22mFCbusvqTrjgc0LJVok+mxv2ZDJ9hol/4B+J81Cijx7+USOcxwE4zjxAUF7AldRqMFsOPvBOXZm0Spr//3s0QZaghjlTqqo4PM7groelgAWmkjnFjSEWP1jCUWuxGT1jpF3SLn3kxnfiFTS/TlKaZVJ+E46UhqvAESD7Ejf3MK4ThMoK0ioQRuattH/mltiTkDiEswBsoXu9PC8bv0Ojn0hmAAn3gZnerx26ajOF6LO+LmPoU2bkK6SnF5iPt39xpdxa4uQ2NvrMzOWTPOadEGzzmxgj4Agr366ESca7dMptxjkgSoWTaJEbwqfjQbpVvyBU03n1XoZdgaxKI9Q6kcJpDxFRPfypqTr3GJfDWSuNyitNOMAzpRJ5qKT2N5oLIOQfxUyBnxjdmXBFJ8Dtfnzw6rHjiXA7AMvqItOoIMRVfcqdiBH/f+Eu+vLtUKsrqXmlMjWcVAcOJ6jseBdGv3kkwSdb5qtzZRGEXLqQTF6Ep+D8tMv2QPYKDfq9AMU8hJYG/OEvlBad/s/PoB0505jc+9oikBkHzjML+rbtNTDsJESqZNBxIsJrC6/70hz8Y906poqavQfM2z/osC3uVkkLhv15JLAjZ5U4BRaRl1J1SdtHpVFwixw8mCnmyDjO0I8SykYyfnJHCeDnYBQ0+pnlRxQcsK9GOvE5VMFgSoHJF45wcgmJeQGiz3Q0BnT7MI/RStUs6Cf/x8h58t2n9AhwfPPSidoHJ27W6kBCp6N9nMHNX43l0xuJx+QyRjPni5Q9UJQ7XHqJQy6f9RGui3DI1vOZwrWznHU3jIMaojenXqQaHM/Fa3e8CkEOIqcbW9C3KkDClhjtT74fPrvNp96ZHHE77IHSYA4ytBkMTU+kTPqA9e3upJbb+ogST31Mmbjx15NzZ+FORCeozKJfPS3FQ830yCmWZl0KGP+KG22Qa0IS2gpMdcuQg8hwW1uJcZWb8uJnsQLN2px55pkvuo/OpxvbvlEwuy5ccGuFdHuaTXIL8FbFYqvjeVMI1inr+5Wft6U5/G1xM20wo62OUHFVEwP9bTvHZIoZE0Vn2YTWvp7geWBt3Jh4AS9gd4R2EIzuNLh1s/5/L8HNg17+vQ6Qp9dwE1KALjY8tUN0lvbyRhB6BO4xiKHXHPwfdhY0M7TvZ0iPilY0WauIXtTZqjdVfVcYojrgJV10qzkQ+dGdLITo5J+OHhmrQ57JPo7XCYGsYfQj1HffENwxKu1uo1XjSG06QLlyfEvvLdiN/IxfMKqBdIpqpJJFv4bTx6Ednl/Ba27dIUAhKIq++fQd5eJXwrHWY2jI7rDUgXngpdTtumJEXkc5yeh3IgGTLE8ow0zHjoIUWWVYafi8eIcd0Ju7hIenGdcE6INyeOLhEe3gD2zphS8eFx6j4M1xuo5ed1dIGlQhnQh6Nq+iI+9eF1R3C9hcGVEN9afETTzm9ZbXA3t4hO+hilXkvsVHfaI6hSCLXQ9nNpkmi1j9WLgO1TcyLoY/Gk0Emdt3HnPXhop2vs3ybVB5rEMuPpGSiKTxXcox0Yoi4s/BaBu5OFhIegIRYGtVFytTLx3B4bKPs/T2cR/tzrsAeyxpqesUEzZFvzY9+W+WBbrwWmKSeWDweQXbJvWsMQ31KP+o2wSEHbfLBMA1DglJYqWXPMJ/M/Nwi+vhH+qYCGDXWoJxAJEHL8PQyzGnlyEFEnZokIMdVBu5Bf2JLn3O6Cnk/l1ekRaMmrndMTTp1Org9ePQ5sq1Di7E5+BxvpziyZzXmu0jSIq+1C0b2nlMdLj/QGPr/cc4WsYpIK6OcBhnENF4CU0Po9vOIlQOR9S1we5TqACdgUT1PRfU3500q1/TLbxoiq8BHzj2OqRvIJqN092Dra6w/QhnpNJe/v54kUVLSqESqFmclxslodTg54hoRJ6Pzbedn75TvfF3M+x/hgOSjkg4XyMqQMsGbEw7qk8n9VJTCZfFGc3yjb/gqpmBd6Dnsxb0EAHTQ8FhNQz3XA+xOcXCn5DQlpq9nPhRhEQeXQqwJrd8zwsXm2HzVvBkm5YKrBtbFYxKvch6ocXZMT6o4BgdWK+TQf1CSro4t4gfTRCS+vcarUVirCaRVzvXwLK9xA92plzOqVYeiENfRNaBumXeOMDMUNUnkdT8vD2PjxJjzCojp5V740ccpVd/n/jzLTph7Kw7PBldy9zS12dqwjooa89s8CL0ddHS/fDTg1UF4Vc+2+eco7fycEf5c6+Wr/1IPxlrI0dw2kVZRNTO0kp9GEErtuqar5GowY9c/5TnfbPHwSrHUUyjvviJGT74JrTsNlLbOzpUH6pJG6HhL200NGXaUXoTAxzxqS5l6u5x33LXk7HThcIXd3X5sjntWmfZSwyNQem0VVGM+5a3T//hiO902EGBM3nuEjpG1GJXKi/WVPnQ/laniAopBEhZ4PPmKCNKE3l96yyLqXHTDFTgsAovT/loy2kChDwC2qo9SUZlXfAgExMi0cuV7efr5tbj07EjW9Ytr8sd9xnhitNu2DGflS6cUJp7jalHwzbABgsAmZahzo4nWdHJRky+4G8ZhcQYIwbh3Qewhpq71Z//Ia5Qd+KvGq4ZPHZRCa3yD8ebeN8QoQYtfzC1oSaoeHbFrZWzD7gtn8Yq1YjmBng9sGu2ICqdQM8DzDnlcr9fT4G5OmfzkAqY6kGY5EUYipV0bRDFR6wdquMBBGhGH8lXJ0a3hNaaAv2ZnKd56pZ1nam5NYUSs9qaO6HUUrHOo+8PukGUwohJcEn7IgcWmimJGRuA4wbTPbtz125k3HatUu97WhvzQ99xFcTlmzbQ3KGAj4MpIDkjHCMNbW3XWpwO7ZtUzzMajAFZPMRLt/NqNzN4/2DIdHbVa0ZrNAw6ob/ogVPlcRaX3vg+GyE4LzSv8Yu+uxSp/iwq2BZI/kggqav+Ltwl3Mp2wMU2orhNNlyvwAY3aI1puoabHRW4R3c+lLf38wL1YLFMkFm+iTsNtTtwXgGX+pxYMBtpDU2yuyH+bwC21+xeXQv6s3PBRO5hNYAPYkLosLrftjhYbVWWAcWJbiP05so5NBOr+t1Byssk8wzLhTy0dQBfc9SdfufXXe2kW211MYzJARlT20A5HCzR0H0xbDTqPdjaJyWAGNf/2AWVpGJMXNs0GepTFzsrhS83HHdd1jRgRNjdI2tvvcvGIz0wbl96UMqYkL74tfxPBKDc0QvaLzI8X1p1JccXZ7kpWzjfnQEGVEhz8VfcgcX1+NBNywFmjxSZSumaweGuWLBWT4xgQ5imxroIR2uTXjjkQU5+QI9prfui3FAflyZoMYSvNdGFIyXnnUXNTTA5gi5XziDE+DEjRlFcHAbWGtj6BP6zMnt2nvlW8SgV+QZLiCXMXoQMYImufS4ExigW2GKoAORJwrosFTQEZQX6iMIhZpJipC3AuUSojUjHge7RSoqR6FiOj5ayZ21/iOm2Lgjmix7U3byLxFwSG2WCrLBZsshRb0b1zdBHu05kovYeJ2lpzIvEiSSi6bDnVf/VAnvKzjBhRDyeEAEatGFyTYPtdOaGX3Au+tbEXnkSKcekkp9deSjg0PMRNZMSGcLz1uyV5jflvtErkrzozlxWNSNrEhIiUl+WKnljjr2nwr6YHHOYwdVCRuj27aThK32XWHm3RZl9GY/Rqs/7gYC2vyWnT4pIPS2VVHtMpZc1Br2nDFNueM44D+IOLrs5TQfbyUrguW8d0XSbUPB+L7aAs9QbTJgXxdm8+wuq/9AGRD0WnjZ7r0wuzAKI2wL8hB5AcSybmYTFuVz8gM1kKUCU8pXz1DTnEl81REiJXr3F0oZWTupNjUSNfDd40Ckw/hMIDRPjgieUc3gIQuKJERN+pakEI0HueH6+5KafqOGi5EmcBvRasro3JkHbK5FoTvZYpFs8MA0Cw4YhmQQxbznMF40st24zItT2B+4s12xTHBGYweeBGKUEPwCWFO+YyfzVf0dMgiWIfCIBB8QFJDFVWtuh4QQJqBQVVihQAJN9sS4Kx+wDvkuS6diySqw8G75++qSxf0Nmp2v24svDmtH3GMc1kdJ0KNC3+8qVdVpEuyMFZnPDqeIunIi3c7u5XcM0XurKjuNSLPSkr6rA4K+vy0BTDQdyxS/EeyyrSR7VSjUgZ8bFtWGRfxAgyhDh2yN8M4JyNYbTLUhquqLY+7Q5OHj3xHw47wjW/SXpVT992O/mEoIsrIfuHV//Pa+pS9kkNZoH7BFOKYUJq7aIt31LO6nL27JKKTHtL7Gc1gd5X2jf7+imR5PDNLl7Y2E7GYdAbPHa7aNfOLmYhGF2KwyfEYf8Ki8o6oNFF/bVfd9ljNEHxy12N0mxanqVuZWeigPjqSzJiPCAepY4EoZ2IqGCn+jmIj5JDZJvBX7w/b2Q164UHjkC0A44o9US874a9VD3BqbpceXZ3EhZFrek7w+a+RrONRNRbiJ3zaSz3Edup3xHXFmRXbaqAeNISHAxt94s1eILPUZYxDM0Jhk/lOo0bp0M+mcqvK+IxUs48M4+bXBqrutzeyK/WyTXust5Cve43DKm6jpC9F7FdkHYUkqMqRGKV2U1glVvWCoixA0F+FvD+aBw71Wgst5R6nWtrr8Wj5FVsHNIVPjj/PfgSPZOdJnvgftZpJHZoJ3kEf4JlUECJHdaruz0YmvCGyoUjvGfqu/bSouylw/FyOhR5IT8MJ3rcTowUEN4iwnn9hHHwcT4r3aCu93WU3xWp75zqZ3zgI8pWyVXm1JYIKw6jkXSWYuRzrHcoKKNWBReD35CR78TDA6ojr2UIG9q+DqAy3xTLy0xhNhea30Os7GiBsUxxIwfspioqZbhlmboBpOtPMeMY++luAHxMOKiv7+jqHEaFZH5Ap96KcV8sd97qHda/VKJJb8xY99WsJN+s7VAXPktlz49JxoQh8wuZGiQjTaXOOsOAQpmKgFgAP7kVzD/j6eW9hYFgqgt8k0Zu4Yh1hOqqqp0IQoVNQsAFYPE4/n+h5yY9/shXCpOVYxoCpul3Ax9vNrV7fYNhX5SDv6gFUKW0n8FmUBfuKqFZXuV7n/kU5qIVCIKYLaH2PYThfD1Yys1GWrWIXAOsKrve2cDgwSCBbJKh9s/7DJrxmRoYhGdhqb99DwM5mdq2eezAdKZOe7BCTK2dYPXRQzpVqZQBm2FdJLXXJp0buRuhRKQU7j0OW27u3CSc/Wq1yLwsabTinDZCTSBSfHLYQOVDlBklsqU6mvvmBUQasY1VTFe2JF1JeLoDLSMXJfiT0PTbzXPTcRIj67oWZFnqkjfrsOHkp904m0yVvve0MGVhGnT88BVl2keCMpacyJXIm+oi9ydSWKaKQrQqn4Rinha1tZV2cAuFDeZXIpWG9U99pmDekaJ9OxA91O4qARFEe/iztiUJfQrzC/XD95eiO4N23btxdZjLK46iRrnTbi/YkyCDYAc7vndOy3Xx8kDGNgIrEzcFh9xtXSXmeqvpom1Z5TwrhPvv26EKPRTx2zW6v2Qish/N/L/6hFUnpKq/N7CLsAxV25hC8aEZ/xk+s1cIDJZoQ0cjbMZMRjXmCZ8x2w8iMqIvCAMnqfOq3msn00GwMcnfvbFHSdKvLyT6jjewmqtFCAv+SW87IRVbIg2bHtt7/nO+pYo3x1eJQHHOL8qXNWEuV1ky6CKueJkGKxfHMxwQo7Q35Q+zO16oJVrfDnNwuai1LbepFpNE3fRlow1TGCHR7BXQskhBX0f68Fb1r4uW2e7zNez7OsnD6I4gpplXdKEwOutaFmlR0Ry0D3A9rsn6iZ1PBc+Rq3Wzz/9wN5GQ5+GoOXtxg7i4EnhDbPJ9kX9g12QdchZl/5lfcV5w6FTg+XG7sn8qmJ6VZ3MS3aQEac5QADy1yfPBnc6Vi152Ety/h6fXUO8psMfI4tR4jSCcldcU8Wwtb3pqpXSY5E32RI00y5vLJJtq1Ltngz3FMPGxGOCXjntUtnf/guJmPVYN9lbsZsJuRxaoLFE+EYE/qhK/xvMKnfkyZUCXPIo/nwK/KZW6EUDKySuPzdEK3vBDMflaUOZzZMiu0IW1z/ie/Dc4yOVolkzYiVcYqAJirJiMdji7ODI+NMevZaNXYGih5ILekprNSjI2FExZwc550OLa0qzsM1zSH7Bk493L0s0PSC/UawV7kJwgWTqbPSTOEdFKbVMbnQXqSD34kf5eKd7pJZ1zAh/U1yo2chByepMZ8Lly6Vq8VpTlYv+XjV9sOQlyZqlhfPiq6KyHPmSwu8Rh6At3gZUPDaGFi2gZTJo57oNrEmTcxG6+iylZi4t+9JTTzgPgdS3XURPv+IoX8y6dU7yQKLjiDJfYbMtas13BMjeC8d5o78Dw/VzHv2wtmIi7NePk0peBN2DHZ/FSFrOJxEAbQJWWNQi9C81UY6C8o5Lmo3NIQEoBpOut1lihSTjfovPICEmbsTc34iVr7X6OKWvDMJZ+nSplwPf+sngE58uCuZTbNd56TFY4ruoXSiS3Y2vUI1cF96eE0hUeAmdWDUe3VL0BHiAJr0u41qAyFiVZU5dQgJnX0PMBHXbT+Hl6mc9aTc25SkeweuWCCjij1yMo0dUtj51kzHT1CH0ofYDH0Ee29e2rh8h4u9g1onUTdwUo+brEmRTLtk8ZQp12foxXkO84dKWaHs7tkQL9vFn9AGpY65ZTct5ucOr75vjlulkX7JiCYSVKCfyCkAOCJCV/T6KIL3riiMiuioQKLJUY0JElBSXR6CXoi9JYaaTdNRZp8xUUGh69GZ1IYYeWYwKUvCoHgwkhW6P5fTb+O1zTJGVH0Tvk+l/QgyVX/z1v2VQIoQEEO26zkzOQhCADYwGNgobbcA0qZEOUbQRGoky0XxBXuMO0w3b11+9rxQU/tHFQgWk9D8LS1PCRATlbZKLVdCbuQ9Gg7nFmw5xtxZ2cRP/6aCHoBn6Z9qK0YyxOypGs7NZbFGBSUpiBjnt7v9bYwkZRH97w/PbUNRtY96V9m2ZsfgYDFcYqH6QpYHiVbwubZeb/QlqdZvm/2OZTLPNoPg6giEzjF3hjRtAWFgQTE8YK7c1zv+cieVxzs77yTS4vxy2FOLTwADXZKJwvdXKigQiHFAkkQFzh2sJD5WhjpDThg59D644+QG4QMv3dXVihRDDBrfcsmocKnHg8oGjG5lfabXWwEuogRPGlwqm0mWTmeHCTIN4EPpQJ1eanR0shUO9CLjbVAwYIYt20Lg0cVtbMrnFPwd2bsO2byDeL/MAYEbqwMulPIH8i63lMxfIXgwVp8K6BvmTxmxr79S9rNaSQZ3cEW1ZU6dc864HPPf7Z0Myb01juS2NrxGZLV5q8VsCgeVTiVVxExwA7Ijy2vCeJhV1GCL5DVjv1sXO5QSzJIn2qpc3DqclgHtRI6m9VppSgNC7g5gm/yLZuOYPxwy4XUxKTwPXmmSZXQKDLJBKx2ec3PSLBR3KoDCxyPxjWKw7bhFQsREfIPSnwsVojNMELciTkUZXg8zKdkq0KlsKNbdGqvBN8v4J8shZhrzOiOLaVx6Z05D4H3reHbAp4D7rJPVckRqnN8eFJYt/lrFKDBb6hLf5FoCSuTL5moQm8GVbYujIgzmsNI71ns/EpNMgcMftx0w8+5M1OwBb8TkdEpDlfodV+sV2pixV5Sqvj3lE8KYHdKhg4X3oMc3A0tSTgwt9+J/c+RiKP6nvgidcPWvj0Fptx5McwsYdd3yQp1JQ28nAcXhI6G5WCD4xrBMCYj/BWlMu8PlWLK05WhWvyuwKicRd0v48AJGsl0BaHQVyaTk0NZ66ih796GNbNgnvtk6b1WEqtcFmBxrPpAiIVelv+FENvV6/vGeS8Z52FE702X9W18f66muimFx9FY84XdJjDsmge14UcmZVvrHQG9Bvz5oVWIUjTW7KxX2AAAJF1bVCGLi9F17ocfZIMkdzF+Prz5hdZcogaG5x+4fcTTR1kMTvCbQWMOapGkV3/pqjf1kCvv8fvvq3YQmDTPYhIbe6cZbdI328vUXNU+FcXM8GKMLD8p99gd+AILjyk2RD9nE6lnYBjpkHvanytdJDz4RnFvVHHlZ3vX4iO2nwJXQ+5MnI5+T2n6sCGPsQq8l4cnc3StDBlyowGv2y8GQlMYovhJeaTJfoSqNcucBJO6zDFSN7CHI7JYMx/wYmUxkWrz1RtcCjYmJczxVz7+qiToelxUHOo67TqI5JmjEuR4FSPcnaFOmAH6+8jVO4QWXaVRYqxtnbdxuFU4LKGawd/68DyHWFRh2hvjawWyAYkGNVmokQsPE8KxVTk76wUomauffdYp4IZ50B6BoX1nj43jg4QgOKCA3Bvzo+BpW6ixfgABUv3bCReg0SSitO0b9Tlp8jG3kUTcKLEpyewnezDmD6L1qBSbhtcevGFhOnBazP6Nk+Lvj2zgv/gDARmYaFvnyRWGo0I4OxpbMcq3a1qwFY+WJt8k6TIPwsgAp90JN24d3HQ7Mv9WfRlO4BNV0oZ0DwEgQmQnrSaDg+24dmELL6gqA8WC5Es9eS0Apl5N2LTr6PO068NgDs5jsDlhPL+BR1MbH9eOMh863y+JfbpGgp3nNcIxAZabl8UAelKUeZffdznHuJ3US915h5cRefTnmVX4UnY2sPSFodHhn2YZ36fAax5GVmOHP9k+hyy34aV3F8eFEUGtQyMGRCjlxZc9+8BD091trufEIoioJkOSWHm3webt+O2YNGoDoqPtoSbpvbEd2NYv968ehnEbk1ELSvfIbw23vMnBp3QuirQuiqPBEoWwX0Jx3P42igsBB/GK/yVhUnkIIj1LwdUyPXNn4sewOJW+7xS+svH2fAM1QJWacmd4C5khpy3sluLlLFahLfnlRmQKPIPOXopWgcyLSoRDqIUx1Gf7LclfFG6w8fbFiKLY3s9V/w5mPRMH5NzOCIw8QBQKixoXUunDLP3wwbHRq46rR0YD4iRrebsmdULH5V/oFhKI67Kh9tfIoYvLPPw0GufkK85tKCEccdLfAIvSrHjUYQ0QVftvoTAO8jMoSMQ3NuYKbssyaTaIVGMzgaeuE6Vxn/3yg6y155K+TfxOVsEbPOc9ykEICjuwPBWRyq6qODh3+GehSLLd5v0jrioRmvZqpW/c6E0jgkefXm/gZuZeaLF8zGh4yUXenCe5RN4Ka6eTBAU1ZC6jTpxEGMeh+h03qNFuSlupwhdOo7bPAM4ddZpyUpsQ3IIAYUrjOGAzWDj0RsiDUJSTxJfnD3/dKBx88djIIIPfP/FmhvLxPyPNEJFuePsOJF8pK4KVMljCAQvUPrQpXVA7mP7cSCIldW2NsXkJIIt0ut+eOlnnwZTloXCF71FjqWwZWNKziERXaSAZTxL7R0MB9r7JOue+i35ig/S9kFFHEML4Bn8Y46CPxF2RjDu6sEMiYTtgtzblNm7kybfgW5VkSchY/RP6sgNvRKuMPzHVI+lAIqWoALtuc3tQ/SRdisoVG35Yt5o/0hCFxyi1dD/ypUm6ACtDrY9QBRs+dquM30w60XlKd5ozxB2jUHOJycl4tWf1Q+rzFlSQcirGIrk7fgqR5625wuDdkiX+wSdzfD+vcztnQFPTQYSHO6Ah7yQsjiCqv49A81Z6gIaakLTa0hRMHeGnFdY8MPA958J+HYBNfxA0qWuJG7brAOeKtdghKAim1JKfbwyyqgna37aJ3ged1wvr7/8iFKga0OyWmrHv3zRk5cHL4puPmQqdixaJhO/LW/hdw9Y3sHpUOqxK0OgIm84l16LqbzN37Yxko++V060hzmZ6ycGz6mZV0WQm++uijEDA5QuuRLAJKqRxZ/zJ5uME4Cri1qHR9psgZDH8xSHRlf9GrVCNw83ax7NsQ1VKRUNbWbokNEGFPP8frzYGUthXcYU8b3WjBD6mB7zhIjrn7sbxkMdaDTlGszQ+V75ti/3YcdYnQFs1xMuSVPcOFKyw3SIoeG1g9vb9K9zb3IWDEU8bpjbgXCULL2Si1PvWEPwfs/6yb5rfvGOlyYIaRvueNOYHXEQeXBU72jvCk/GYOpMgvLt3iQhTpwuO2pkOC6HiRLLhT+mFbdERoifI3d/0xiw2p97fFsaaRKHVr8qh2Y/RTealSJYg49nGjTbZOsqBLf7ZT2TRW6Pp84VBt4uNA2d0clzyvMglcKCkeIBWNH4mRPf8qc2XxQAjavd+ZsUgnb3UAwQXbwfzb1R3sF2JLTDPt/HnFRCxtyGEVDyTORIY5oNLJpMs5nb93WYRVecUSdMdNoBKO5CcPspfMH2LgAbPVFwlsES9MP3eqVIA4USrVTWEIiVlJIRg4H+igWOc8Iy7oRNyuOkqsgPBCED2sEVee0nejdJPeRth16aboy2ZibIhD5fIweW7hTcSi5/yhAQpmk1xvlEwjQnMLzyzC4JVzfS6xRZIjgq4hIwW4MuPr4rLO+z8blBIdGZiVXac2WQ1Wc0tVvw7zde7Enfo5JYvbYP1OvyyHuJL9KqORwCtlYDPUWmXrabG1ETp9OlhIFoGySRnje+Ttd4GY2i2WQUuocUumlum6d5fNp2L2csLmHC2LPsyros8oPE7ED8F084yNAUC7yFtJZh8WbyWtlm5ILwMAXxiuNJiDGnCLlcop9kYKuqZX981DdBNH8+CCweWazfsH7vzKHbgn91elTk/R5iklMLDe9cz0oailJdHtedhL96UjbfUs0RIuTLzHiawh2PZyhuEI+xQLNoEYt+TcUyaAM3FFZRpLoMJ2nkq8i8oCJttsnnl00rVqWAQGjYcCtC6MkDsFSmqX8AC+RwVDyRjbM1nARu5ZX5LJXODYlDhCPogkguZG1ecU3B3euup05HJhusb6yamU/WqvOB2Kj5u8Af+Ga0ZyHUKTCqTrmLOfnygItS3iCxhMsXpE1DxSO38QvIYC+Nhsf5rVm7SSnRbVOjSo5EwsbYEOiE3+xm3B34NPsyVSzmyM36z0Z/BjLY1HVw69M+svwgpC8vn14/iL5NBhfuyZRKpdYywW13Mm6Fhr1xEB/GicsoX6jjs3r5ZUELdaXj4jlEj06hXQxlN+XPOxasdCgyiHWjUNC+a8SD+cVPz4RFmQbso2vLsvgPHsHHikGCPYt+cmMNyufYCgsnm2I1bzkPzWoCvFDhwHIBWVu7zXRKhpXcfisbIjioXBLKXySGQGu/RhBBRR4Wfu4NV9uAktHO1DqEdElJbq6RqeHLgJ6fmftG3bcuIy2KahlBqBDKCXprGcfdiLEZMQb+wgPiTEWDhFTN/D+0B5TDHJJ7ZFBx2L/ZCLUewVYNosMwXwaWuqF3f7MPM28q8S0fxlVS9DaVPAy+XfJH6+mZPelLzsp1PoC4PdeQTWzM9XoR+zAXGaJNT5+zEiixx/9eEpoA+StYwX4bE1Nw31pBXg1/D+v0oBWupmrDTR7v/KSZQxWjZLYnnHEGpdEMbRACVte2pFccJQ9hvFXN+Q15KD6xmHWcAldargeU4hBsLl5KdRMQF5Mcbmgv0X8rdU1rBmowM0VoTcrLIux5P99whpvWojew47lD7lFL6MJcBI2rOoy/qPy+rjQy9AXcKwTuY7n0MFN+0eZXSMXIS++6DyOYZsRKVu6O3f5LJIgctTJRQxGyErC/7f/heREwJ9v7/H/ZH6kf/QLCr3xKPIbndLv/IMBNsdCOvK+aFaVrnFutUvt8xhebmdLUT2i0HRcKOp/Z5upy3wjyWzBl503XbACjmuYns907R/or/oJtZOImydBs87OeEZse6gjAwrJ31D7ZbDZUp36eNPlqQjcoQQcOdFPRvTQ2h614sAsvYMcyFMhjNHqjRq4Ufse383GpRk/ZcGy4+BohgjFZ+4dHPxzSW76xqn6LdToa/XypXMVfVpABgJTaJh1FVyrWYd6nXObdqKi1EakwXydnphHSkDm+/ASzyHVcze3lCa7d+tcK5MlLKgwu00ePMXxX62lrfsILWHf3SBXdZTLKK6OxFn8lznqw5RutQN1PACShWEUFEqxDdf1A6BN5FaksBE6Kv1Z01ZioJOCGgyfapy1R3O73TAFHyRx35vbThxzCjpwrhMUO+35dJhthnskqjlAx5Cc31c+g1GVvtVU5I1NUiEI9NB/NgMNb75hnBDGqMXiLGrHnWf2WCAvBHS3JLUcSWsZV/nAAeZAsdLCD7srOcrksNJ8SeVF5JjVpfznRUgWMG4mQqr8ekUGaZaRs0qWCF9LlQjnHuRVOOjPSNo8kRMzymAsuDnHA10zoXmxSXr+U9OI9wx38yiCzFuoRfezOiNpy2PR6wWRo4t/Q5ml6NZOB3HrdJY8GRJowd6ZkwrPRRLTojc0dflHLHKH3J6aIespNMqaZA/NyJ5oTspYedHrp8NoAy5lfpcB8yXocF7Gf8uJg6waDjJgZ7ih33ePgCZkB/eHSPmhRNAxedbQN2iTIrZVa/mwXbZIt0VGFNsKokriPhOj+K1Pjqu3lf7lbLzhAD3e59EPvtIiIoIIej4FK36Q3FXOVIdUgFgNPiGc6tH5cJCEB+RkkGFE+zfswr3ccbnb5DyHB5FHZVcs0ZpN5k5xavRlZwwbOlKpXJKVuN3PiH3Wpwwt398IWgWHW7mNR9ejJqL1qTAN8m9LuhTk8EBSHo9i19aP01muPYds7j3k6cQ4vbzPsR0h3bfZhOVyyVjYEfNO1TzrWz4U9ZUnUgp9hcb893dOnQie8UhROcUXgD9WHUImx6uN6qtqbqMmH+nMYM5I7sXDB0LfgQ5da4ycQJH1LDU1dBahRHUs0ODZHoMVJBMAS3phVN11aoGW/x2gcfdSoP/U++rL9fu+9ZEVrXmHcYcAfNpuU9xh+0cYmL0KU/yhbR8wzVbRTIc+k/OPS/6rFY8twXZKupI6M4U1b4ZG0WyUUUeaQregR6X480e3XbzkPL5IInh2MvQTfDOKYoPpcH9nXE5p16oK6vB2PduH8K7R9SmIqdxMcn0/gziTmswEus/3BPrKTEXhT1n8nBkvGrD0VMLoBB49cvTVOx8TFn5f5PgGjWYI9VsLUpSWITIDRZaTRenK868tvINWk6KQO5+G2GiTQ12pNBMhJr+eG8n/dOVKmaGciXisVpNBTGu1Pjilfo0/Ck5fw0S/GkWIO7vgFVoWF3+O3bHXpuYG2T4tLt6WYZbQPLJPFfzJ5cIdMUX5v94YBM9TJVswTTzP+l69xajS+O9qMQI8F/Z4mQrFF9jkjoPXfOK8V7FDd8sLYckgTKCQOKDdb+nhBivViXMd558Y0DSFjCOlzYygSvoCJwN0jIVkD1xj7lZg4DN73NQ/Z5QRza6d0Lnts+kKt6fes/pLMzXxIRL0V3Rpp9GlTkG+3TLrbfc8zqGVqsQU4LLmxXUatg55RefHQ+t7M9fpMi9d4RkvafvtPmaiqPerFDlVLAl+c2Nnc9cd9gX3m+8rpAVFcW8/Vvd1V0pzLIOr2jPRHHO3sTJ6DN35nAM+5UmygSKow3kRFbXGH86ffvtCGcPT0xgBPwALAWHAXRpJZMLkp57/m7STOmBKTQb0m3l3+R8/Rix9XY25UawKBdALeED5oBMA2Mw9nkEEKlsqz/8vz+crply81OWAZtMg2ThbtlBRzaOXlMjS3J9U1znt5eP4oDtS0Q33SDEmY93c2PhQia/cxzFZ4075JSCSkeNLoXtv1mjwiAoVlImRgN8XBxvkLUxUWqjjBC4iGQKKeyvprn+yd8FSah+D+XnUm6NKgZxEFPCOrtZEq28nMhIabAreJanecgH6cCA0xYNlDsIlRKacU0j0nrxqU4U6fCAiZlv3jk0kU/bZVBRjkS8Zo7tLBwMoySoE5ayg2VTm4c1lMZGHCvxzlQTTsgGX+4Pqtt+dGbLAJjpuki5GmGB12mM5Tt1hjICjOJ7JPdlo9SLCGdGRzUCminHwMbsO/Nk6rWTwCkW2VGEbDvX5NDga+cYlrtYpc1+bjoatGHMMbBWre+FvQGAu4SY4RGaE02V3gpfn4K7V1Qek5BfepMq6grsLk8zee1EufOj0gtMad40ox6xYPquQmFLbzj9ic3jmdSiMYUP/m7ZWtv1goQl6m3RfpNOh4IcVIgSbvvP4qQwc5cN1m0yUaeUXALsvwCSEPsU5INlIGHylKzTyU1PxEfi9sKwJNN7VOJZERuxh+hzT57t2ftMdVwJ6vtyHxf06Qv1JJeqSrUdwrdJDUHsyxIJ+ywfwEoxNx580y2KM2bs1hRsVxtULqHhCH9DBeQFhyyX+npPGbMHBXNojbHlayghyhO6Qrhb7YpfsEMmx9v6AeCP8awiBckw8bZgofSy/hjTs0iCf4g5ceoefdhiNCj63mnjDbks2Ucq4wANpg6yu30nLTfspqY+oPozNcdxQLZXhaBl2h+ls8kYu14DSqf3i9OUNqQ7K2AvDULikwyqwJue0Nfwk4S1aZQBKTZkBXP7z0b8i/crDGJucKXi9NA2stI1ANfRnDtLjvtjVUAtSVxVzUpCkiLZejhKahL+e6NdBZ6u00jAVU/IUr7QSk4kx0BtmEGtZpvqtiezVC7Z8ZFu8CIq7NbAsnLttiW9dcP6iXXxKAgjgnP4uWo+TgTPA25p8AlAzfgux+sdVMDD/3zBe0WBdV4DAGBDwIZZU7MZC1nLccv0aIqzObbF0cyYZfK1ru5lc5B/DC1ZZcfjEBegX5uQchj5hvqbfcEBuqrvkkov+OH52zRd5PjhXAsFOOd7MhDsNJFIYecf9jEhqCyRqef5Prh2LJxgu2nRvV5+RZSHpu89abov1wuF+IzLzLVpsiYKn7IBOUgR56Jv7YoO6JhPbXRHqoJj75kFxCKfJjI5NDQQkiRsoLxSeaZBhQylEGBwKP+IIoGiGqR0heMlySJjI624q0btN/OFrBA/Oxl8UBJb0gHnLGHSGhiMk6mTbbtttByL3TpbubLD9PxduCn9eqxEETBMIb03paDYH9ihluW6aGYPVYwwuxB/Lmsc5NxGkSWJzmnT5u2C9sHFq4X9QgIxFO/m/FcLFPGHqKMJD+Lbe7agJbdzdAfwYfVW0rJwHK8O0ObfrAmf/qlSzdsz5xTdSGV7riC3KJ4b/jb0yEbynUBSUxtWeICTnn0+Brzauq1OkjuydcsBZxlN888zVU/jfnTHaZKkKUS1vweGhnsoq3ZkPNn7lPXwGMDimx2asFVIJdCyqV6VcZO58yQSjsUlt5mCMmANVMoFiFHo96VB0p23jQNT9d4hMI5rM5egs5P7enQ9tT3THklE9xwMnAMBzVE/N/hHOfIRXYedM9xFbvCxCIaxYCvR5gBLbwwmugsXbPjPW654IVkk0f/vAghy19ZWG7gwJAiEN6gFo6AUkuHWekyFleEZwu4t0HIi78fLOKmMO6eF3TzKfVq0wfP2rfmEF1NMHBaefBu22NvJqAbJ0PxHmkfkvstG/pnq/Phf5jclDxSWe3W+Ok5hcqWbB+xLlcPtmgKSgARvJoxN3FrCdnbt1s1TOyqtjcL2t0PARruZKunMNa1HK1UZAQVxNcjl+UZdQjfgJFPI6v9FzWgZnSJkcDPf10XMoH3s9xCiHDLOJUADph+fygwwjKqHhnHMnGI35NRZ5e9OIZnIqE3e+jrV8glQfB1vzGs16fJOf4I2C3RXc/rt+/HR+JTlxc7kWs0nlIR1eGpzq0pCBXO95UeVCq2GrM+X8bVymfbeTKBk952CTpG1UaBF6TAKazyEhAynm2rzD9WG5Vn7qgVIfp4eMc2a/bIHjMqXovXV1ie8yk3WcIVd6EIYf0YRdfg0JxjwPlWoZXheBRDZYOJrdNra66eFdu0b2ID/qDzcKrs+wiAbe1qyhAwdmG1d2/kfkcsLpl1U4xoy3R2/kA1ktWv1e07Kduu9fApAKDOXQnp82BeTIm4L4jlcSo8trJf933QWB1Y/iSCNNE5zTdLiJJ0I17f9tPzbSL6rwtNSiRsUX/KISQT8ghcYg=="/>
  <p:tag name="MEKKOXMLTAGS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aNv5MOTLr3zs9jTduarTUJxj5lK9t5LYQSxiAEkvQ0YFcykJe19MrSxslyHq+8+WzF2cDK4mdk4R56pG19+XP4ifBkgkBb0BK041XNKnTJAz2PjwyiEup/NJMkCLGqO+dZ+rqRumAR7KhtaRhpeN97t2kEk3hx96AqPnqq5K3KJPauvnXI5plSzipLQgzhGHnyYyAGlO1xdlvOBJYF5a8ykpT+4R/rD/wYcYYBL4APRFGA9auXyeroHStX9xLQ/Nuxskq6ZyRd/c6fbAH5lVe5qTMWGEqMe8wCYdvsVyarGWUf9A4CaTSIZ5wBD+xrgVWY7MFcnUWtXLKIZJDBtjFfSFDNra/7PyxWBwTtOpuBoxqnvsMvn2kH5hOyPIZGI20xxtsgBwVy1YvsSZNxE9JYK9/gK9+8apXIKLHfIqj5Qtk9Eke/BiLJYtj9Bw3KFxkoAC3x4Pwy6/XK+MswhKCgS8Meo2ncZhKN3LXlH/s+ruBDrS0MH9BvEJmaX4aV/dxDfaak75ZUtDgnfdHYL4mmGGM/G9B9iQQ3ns4J7c9oti5haVIfqi8BxwGqxW7I0YjQWOmOUQdEbtWxcO4wlCvLWiFIGKoC/fAeKhfCXjD/xU7jWU8fdwvguw1gQzTrUOxkiCr94m9syf7u/5H6gZptgzzxrAJ7qHWr0VsHewzgzGUTdoonUUp5rMuC8PV1cjsnqWsSFLUFzSngEZZgLzXOjPJ65W4WFXVu6ZiNbXKLWFpXrpc3RWgsYukWfRkdvNIf2LBsqiuJqPuVLOIhuxW8VfzTZoDBpJWJGr6EpS0max+u940Le+KWaqVfjwJ9Og6lnVObpXgopfTswu8TN2WzOyufYBAzatGI/rxP2hC2mbQBrSVSNqw1W9kd3dql3wsJLdkc0Gka+angs2/Mv+bagEdRxaWuIP4j0XL608Lh5VhIJdf4SgKftE2uLROOQ019YHygW2VA4ZmAjwoXPpEyfqwQzVjtHo0kw8wNsibVAXqDK09+kXqEAcA3Bvdm27lB6Z7DrH42Ksn1ooL/j+v0Bzg/ZHHxAbFC1un1jFvRpAQrhAqRcYUSAtL+OCA7KcCtQsGKoSltVrCdF+PEqY1dodTl5TqvpHW94iO/alHi1kN4TwNz/gILXxICGd6Js74EmoPbJo42IC9LjQyer5eBOHPLEd2wj2xxOl9jQmTugrbCi+hx5NJG3wp5ESROF41L+ExmxAwinhBiaVx3sAggHU6Saoww5qhHt61RWHeLEOTnjcDucLWBw+qOxzBvZ6k+0qXDZLJnds6UoLQywZLBqaSSuJA+KCrqlxu/IWAR16SabhBq8S5aCFe8RRmkl2sAEKAg/CjaQyY7GyM3hPjTb1tmMk3f6dMV+tMNYzDgj+TLt9hFjmgzZRBR11dhdbEx2xGAyP0YTYMyb7CQF0tMnBsdDEVDIUhrEzbs1jG0ukaVG78NPxTQ3r+TrQ6QEaAt0PCukTqyTAXd661DfXetXrQRZIYOjH3x06Coid6vFztxl62zzdDBsA28jdJrYv3PaJF+YYspnC5m66begZJ0Gw18IxV7hfyEHcEZXk4mSac6GwrZ0/smQuovFFDqPEDcBJJpNOgGfnTXe1ktBdrKXOuClxy63JoLhWLsoNot1vCQj4noSBYBjuCGbTCjWcCqLs9QQsKNYd1gJdGEykt4hTdw2h94HI0ClMa6UDvk/ks8B2myytRYbg/Z8vxtkewFHEvyUpPbAMLbz1K/x2S1UXgmT0FbJ2yJjuLAAlLgajHuvzGdlju0Y2jLA+Yav7IV/9MNcNbXDP1JTR/dSoiqf4bh+Xam/5NEHkHO1aahpn6tdR2Y9wHNZGBZcXlHfMm1287kieAT2/l57EzR66DESBSBsnKyCQb7gTxymekkfX5FNy0vAmW5AER8ygrvejm3kptWJNQeYVvVABMg4bEaxMH9YTRDfNnvH+MTxlKlyaLr8I50Oc3FkANU6iRrJd1r+ZULH0RuMD+kj434xgpPDaRcCMO95UjjjbrvcADnG3K3XsynI5LsPlZqE27i7eh+v4P/iK6J0xeQNZqyJkaNYnP2hJGl0iYrqcWdw59Kqq4hC47la3gZHTYNKadr4BjbatnNmU1orilLlVOn8LDmG+gTxYlS0UaFcoQDeFXemfYgT99CH0G+MrQDFhJvCZQ6wFfmKeJWQ7BV4rIVVOy/Y2xuw7FmqXiMdi/0pzIgACni+4ZM9tNivxVGkOT6ScDVAKcemISOzhLuyHOc/Wc1XhOB0oSUFTyG+v9QWSgf1cz4WKSeGIHGAS7W8Jj727ffQn+oH8WQXqvcRXF/Tv9QfX5Mluvk0V7f7Edqj4hxVvGsS7j/bP+kn9lHr3Y8aXcbSRR1m40mFM2oCyGHVANrC3t0dYDxc05XlbeMGw7lDei8arD3xxWdtjiNMBhWrgBYL89cbw2BPyi+dPXWlr+HcY5SpLZ5IAZOHHkCZZDvruME1eAHJTdJtbaV3vKFz4v4wtX2aNzogEceBl/8OaNf2onS7oqjFHvtmMFM/E6RNJdgFhkBjJbdfydFzt/DeApVwJYfX5gEBwiv3EoHSkAi78F0F5NaufnQM5qd4JM1onUO081kUNpnDnWzK2GU67MuH5Cn+Z2LbiJmgFMPbGOAI9WYJh6u1Jgefh6EWH0UpK9FfhAAtu53VW2uyqsPa5Vtn0vSriCBhTUUa6Lo2L73bWfJVciQPce9LrTQ9zSkyGDIVU5ejCEvnf/07ojmGcKGCe7vZ5+n/7F7yYBAGGYBDBEY/3J81CPm9XZkjleotAWBixLzPKEEkNyyb8dhUMzKh1hTmMp1F6MKPKpXC3QehPpPziPjG1EluCDYB4pwoc1JaGdd4V24ofCPrq/tAr+7vVoDMYF9No4QC/b7kijfJWlieLWf9WC1tK4XemDr10ybbzAns5RGw0v4BtsfMVQiOzq+IIvIf17eAa9RXblMF7WOFxX8W7POVYeeTBJRxedoOhW6WDsY9w4djyDqzB+BQ4NQ+Z6dF/96zMkBHsqsfDFBoUaOrFK5Jum6tHT6ODdfghDcSTfY9hR676Z4uTZQyRhwLvCPpzkybIn5x/HXYjaZ3uBNb0d3yjVSQVp9AweP/3xr+9RhwYefwsaKNtR1hWLxmufADtwFW3HMJ9w81yeQIihnC2mtflPsOILHp+kdLKpPihJC78UdK1SMzmJU6LiPwJEJzKV2BZZY+9nMsRenlhSKWadYPOm0KhG97ZHNKVOcX0TtdrX2K2I/HAOeIVZ2TDxfTveyecAsekpTRPRfUWEu0CNXLM+O19g2YQzn+At+2l9dDRt4I9ZITnqMnE31XLoW7Pq57tlVjTtRWosK4BROxykuu3GHh3bttg3CioxXrrx2nmeSHXr9t5PAyoGtW7XgZtPn1SBbD7F+ORWA9ElfQ5TV3wUuRrAUzdGghdaD+/7qnypBRkd2cMvRizpaUNnxAMTFLbpZhq0q1/VhNrMgUw5Wx9drGBtVhQHiA5+gIa+7yWK7U8UBJJYeVysDrOjPfVTfkJOPNS7jS1u1fsO8CsiUI09aYM1JvoX8MayN++uVQYhZNRn7dvWKzbQCwH4HzNJXWWH47hFHRWJa0YOSMZ3sHVfzqyEw32u5sVbPQiPhx+R6ofPlYnLl75lzd5lQdQtU0rRAA0veAP+EAdToKjmWzN3KUjOPznYHh/cWluADRHp9cTmnX3YQcajngAEMU5Ws/reGaU6BnrlJUZ4YMBXM2d1l2Ke0fin+X/52X5Pe7NogUkl3K4Ois6FrwTD+cAw3kWlux92z9YXATaJzvxyG8f5M5vSLFOMJCT9EiV4N70FmceOpBA9EhbeFrnckdRnR5yyfBs22dGmayjiPmx5bgM35HB/qaPxrqjFR7MTryVo21/M0mNKbiopO7DUEtuhrONTCkEQZjS1iR7PBWI8IN/4JvGvUNtN1R4gVbTdM95pSTECg98TA1EhK77ahOp9s0UmYL6KPfPCsW6vlgjcJfyCEvgrfndPStJa7kA+0CKRpta9Y1tmuOgbT77ILXP4XBq5Cs86s4rqCjJhtKkfAsL1bIF1aVqzMqAJij1DJhr06oSZbZGcmYNArPwndrW9DgwqrdLvNufuPxXhY8vsv8SSEcNvTBPFKm27pC6o35ia+iMLkwdecEtvsdOnmPotljC8zIb4jPTjqjtawIs23wThazofPqob+q5dPxbJikrMbyRuHG1xKrWfqDtB48B24UXbBIC9vwx18Rw5u7Gi/PhhM33dDPqk5a70z5vCjblM2mE70KUztFQ/ndzYb5XiOIWyiW1mq7m/PPekQgJm9ySwoGtF7Hzy1Lz9Odrp3RN/3NKxXuq4c+HOkJ6GAG9ZUybRgACRpRv/C9m1RBX42Us1VCocNOaER8xg/IyWHnOb4MNY5wy5DPZ7kwZFnuw3LnT2b1paExJp+HMUVMW35uesCG/okzSbIKjT4/Pc28wtrvdU5A9UixRpmQccuO7GfblDRT4UyqnT2PtBGKrhn5bLCHy+xuh8Gq8ySyd8wCWpkvS6I1QFpO8ebjlTkEpFtp3s3XMJeRiSoa5HsKjgP2QgSza8jTYcVSiV/F7D+JRw1Rwb99LSiqY6u1vwc/jsP8fvtqqHZ7BsLyiHAkph6mhMCE7ZbPienoklneE1Gts6RSMg/Rf23yct1sLnpeuc/NmoYB/syfkacuZfk3yRlLOBmXHb6hG6yaiH+9vIWhnCc1XgclbGbmHncOg/cE52s9pqsonWUjyoGMAumE/KaYd8LTgazhCSWZxnhnTSTiAp0S11FRpWaICReEgVbmOsi9WSlNdIireksO2gSImIJ4pCzqegM3YqSLFSP6izCe1bO+ZneTw641UsCF7cHaiYTyF72Lf+bNHZCeHDeAEQbUc8umPMcyHx/z7WvUdkefJiDd3Jea7xEfjBE0XSHieEgHZDZMnS8CuWjW2s6kuRWnsojBPqaziZMKINZpw8E84885Vdc/c2GZ8F8Dm0PCTWI1qLB0A9eKan24BPw4DZ7PWwitREeV2vdRQMDBFf4pjOP7kZvdN52KD1AIF2VgBWU9+AZAESEgrAlFwKgj4X7VH9MkMJJAOAkJ1xJjT1NzYmxBsWP8loMJDoEVHF5SdNQkRDn35gCA7HoVDJ5wuDiiOZfTvevwNmutGcYlKXuwsqqUFfYHo4/DDr7u30Nvm4+hPZJKv7O7UUVYs6qPT/8PcggKABTp3UcAYuYk/+0bpRgR5aMaeMpRAP1JQSgtOoiRN90RidJo/E0VgERdVFTVuqX93Vq7yxyXOlhfr5lQ10vwXSx2kspg0tLgQRcXw1LlvVncLu4okyZtzsoFb9euBlxjt1IRpy+1OKA8mTpym2YrQlMgVP65jlHan5z0LGVv5Yapf031KlxUGrR793RPkX0nBMgfOYrSp9oDl3XTCLy5RHNFzdXnezuuBAyen/rTyjxsBAsxCBVXuj1JBqxbdmRcir14I80Q/d9pcTreZXOW5YE8Y4SGS+ZxYtf+VLW3BjSMA89DxBfT1GOMNbeTIGIbF6SUi2dut5L97ANsAlXr710rGOjIzJcoddFhzbyp1Z0FeBbKxTr/p74emnYqXyCR5I2lER7ZqRhxHfVBLE/lm/kZmsSEapjYqyyIZG+WCtXdJs/qieeYzyVe3uUx1zR2LwKSnyRyyX3wnUqROjVoy3DZsxtpO/pfv0aklxk6Rk3zCqQtbznwFnqNcyX40D8m38xZBP7KIgA6FmGS2z+10hZNcYL7iLWz7i2oaYVBlgfbllxWfasvrUunxA/7leMIXyii0fS9+zyEJPJ9LXMCfdCsKaXUtGFb6HtYrSVEw7kOhs8XRdZtW4MLuh1gy+HdGwv9RBXDTke+rtsK2s5HDSpPNMqg1BU0ABDvNimJtScUZNcBFdmqpYITIuIxOUyishogrch5qsmO/CZifF65fWCEk8IO1Dx1oXeXVs3d6DEj2wUaml7O8VFKJqtr13ls5xyxG8UrQBjUZ8XBjDYRuOUlaT4x2AVdxp8uNd17s4SlPi/hy/zqEUEbyUHHgd5A78FAY2dPkCDQAaPByYH1IeyOA20flRNEIuiZ7+UMfLqGCSvarrkC6IoGH9Vp8JBkY0d4h415T4fbWqwBAn9Vkns8+/hROvtZnKgZsfK7rY5hGgcgRWzuyh/Z8IPFmlI/Fwa9kb7y7Z2a6V24Nq4g2tm8UQF8A0K/5U/6hG/ud1mqd7bgbSFBJuQIm/chOU6jvpZWLuH2yKgcEgOTWuIunWXxhXiNfNwBhhG+y00n0Obs9Tnbbpq/SFof2nbKwD/xdQRyDoIJWHxDpIvryBJ9P63UoIU1XJj/v7+iyOGq7pZqiN7TWCzE3N0sQcn5MJ3ezh148MG3I0vGMI0nCHx4VEMN3My6WNHviMW1QInANK/dGxiuVl4U6vMw6+9B4wzXmYy9uZmEdpZf6nB0mHIwABo3NSvoXl0ohFoOcjrNA0LBaZcLLmUYzP+rlQ73p/jwiWJiB1FP7OqsuRKZwn9pCTW3cNpZC/53b2JVFukgdkQfiWgRWHMhCruyponS9eEv4bRZrqnPnvu6zLuehLReUJZuQKBNEWkQBUC+nLhKwelsLqwC7mowQVhY9lSwuxdVh+nAZVy3en8RpQGRJtL/z5MKvswf0TyVHsoZv3c0XmDhHcq7p9ZefadSz/ZNXb4UEt6sPO90i1Z8QubHqxWc3MO3ojX53Uxe+xVCbVyxydQB76DaxNoQNBwVFs0pN/aX3W+DrRI43GWn++g9f9O9tbmJorI0VMmic5E4ryo8WugUDiqdDgWaa2SsrEwWLoTsRCdpwNAMnTq0CjHo2WvXEf3VLhORMRGuxNrnV04yPz8w+y+XnAc4wmRnmR/M5TqQuuqZ3O8Blb5vm3ZgLPDDQ61IVsceNpsZAdobTCCXWnRW/nDcIlrgufs0AoDtQBMXnE90Pgv6CptiBzFNPZGY5DKQRnQkoNg5pztlZsLhQYRlZllhcPOWBV4K2hulJio/WDFQZkvVG1Wfh1vILjrzB00hrTcNN2S37lpOvWqBcP4CcNgbYislUEcVnO6xIzluP1XW5xSmoj9CY6424iBP7SDBUaVw0/aQm1oGPxPl8IXhGmfrioOMyVDrhJSpo5HFCu4pxSmK1GpGTzydSKz87Ev7SEDWf8wecGQVTZ5+5oVcE9HzwXWOG610Ayjuvwl1lwRzVCNE5sNzBTtI3PHjwyuJuSCWoEkkeeVdJGjUGGOjjOOL5btFuJyQgPJiLcRMEP0D7lhH1bcol1qLXXY+xzajJ1lRo4tYydBYih0AiZbD5VrPtUsFrX0K/FYJxOzAyF/qrEaIE8UXmGxpRjgMMUudvJm2yxUcwO395WmCl1sr/+8RLiv8Qreeg8oN+ehm6AOmeVbULXz22KvYmAT+NdMJPu3Cgrw0S9EYDYrP7C2gB5VsU5OMVlsMINq/zP5bM/KQR+lhO2kZVNkdToQmx9zDF3/Wc1xyWirZOIXDzohksWBUr42hbGRxjAAqIdxtwS4acC12tW3DlEbHRSnSRAY7IDO0PFDqUyCifvmAR3Ik7U0WmmZpT0cu7A7ur5WZp1eTL0Fb7fTjBz64WOpGcpw1+O7X+YsJYFsxZuzMYWUe7BQFjHsANRF0ipMSBU4icpIycSU7UAcdFekN5P9EjPXhDfD2F1QpAqCybMAJ8xZzCBRSScz4g5dvieSI/iUUyATPYsLkHMQ6w1GUYWwmoSCXZl9FGjx9EsuRK9/RvFvMCPmilTimuIyTytRetGr3d4Z2Oi4j7JszRQMVpMyoPRAwjF1pFPcE+LLZLIungBVhy4K4O2l8kfOyghxbN+T3aetnjT7SYs4jp72ppJXoaXOkw+sB+/rPn6OkFf55hQi5Z5Xxu/xhz+V7w7Pp2BWqaBQ9GZrJGA4rQZ88YOiiyWCHS2sKrxg1iQWcU1qpirxHgth5xwDRDntFzSyEPnpcKDpoYlZK3TrOC9tKYh5mXp9lpqzClRTFDX72wjPJR2eh0TPOiXq43xCKh+RManf0Mko0Eohi8FgUBo/G79InNKum5zIuaiodu4QK8+OpQgywOmrOIdw5F9HzQmPOFz1KwSgDFwpD4jCBfX8NLvDPVIAu7TuLybaRP9pyOkJEIqT4ZWKlaXJZ9k78gSjhDf3AsajYl7H7Fk3o/xSj2RrVUmgH7+p3D0IdSzgInyOKQKwHkhTxSgyu2/EKPcmhPhCCwDNfJI5yOgIIWCXWZn+9+yadZjnRzO+DtdR3dTexynklmRUgs7JImEC0rEtHs43K5Q8aZFB+Df63jQgteGp0QI5rlNoij72SGNzlO0K42XZwTa6UFZUPqN3z64UiOY/ctZt36xb6kehW3TQlPxbYK+witLvaAfqEhwXtjZeI956i6vcXk1Kl4qpQqenS5RaYvb2KEmpcpRaP3JypmfzRdZOCE1mM/aYPyD0/G+VOTDfgkx2LS6ql7BC3C9IqUE/I20zCez+I0N9xU4m5Yb76nNN2JkCSin/CvGsejR8uhYHtr1ckdU01XKjL7J2W5gVZsfliqGyBls3bgKJ/B1pD0n1UqSAqikzwayWlXWl/qZjm6AnsDDXtglLJwzyvISW7WNMnBNyHEOJEwhVXWFuiDbwr+4DdJoC4ti6NbsIWfLm/BKiJpd1VTeARt2G2Fet07LQA7bskPBRaA3g9IQsxc0Gc8u/Ncf2z6yQ+ib9J1GEo/qGx8W2VOOv0IURk0MiZjtmvyS5tQB0GS7eF2S1z5MB6RABzb1swEG36x/MSu0UCat3T8H/5vqdOl51/KIcTwa5010tOFI0hGF1lw3XiBfLmoo40Ki890+HZjSqgk363ZLHJLRc3FOkmr+2eRx5K1Q/pEIYVxcu+TbhdNRVQtA4qzx2usUVfgJ5P0EUAsWaOcmdWXplfKOdirBEZIeP6TGn2wMyuC9Spu+CPB7BSGERA995tovN+it2xHWip83v3gdo2MJcc7dK9T9FXaoKH6C3AakmcKO1J8c0iPIoNPev1YNhX3/9shIr0aDjJRvS/RLpdUPgpfivwNDwvHGRJPT2Hvewf/K3oVaPX6PXUxI4CeqP7FzY/IC9D9rQkWgc6gELER3V9YnESbHJ1f54zP2oii+jEL1Gjsx2VwbujyIz3A8ZYZzKvKBHhLb1l1suzaNVMQBIn/SLpBke8/9tMtv+9totUeVsuUCLmjmYNi65VPcoQOqw/o0Pj//reuwKnDpUY0A09IsUzlUKZPYLTiOUiZ09s2myfYqy8TjC84Me7213rxydb+Q9gNWD8ZXwD5kdwV64P4KFA+c2G9W8iKMDlzB1SnjjAUl2t9+YV4FsjZR0l0hYx1lQFOSIAfwgsPsS5B+nHLoftecmj4G/y0xr03TTNbol1SvNQgk0C6wwSJwdpi6GzBOPWNDocFpRL1zRXn95UOexYppsFM6ENRvaO6bz+cvToP9Vz9awBFWHDjnmsDBFAokIjNS76/9X77VJkKr+kHX1RcYaq090ziTGKLvSkB4xD3mlFpjfNYgnCw+2k6g5SXDXWwElMZYh9pkVcOHrxlhRSV06FoHP8sY1lQTFKut6iN14DUHA9GLAxPYXiDgmw0pibD5v0gP9j0rY21Oba3eJcwbWZiMI7pUSaM4bctpkiRdqDGhrluLHnB18chQT+kZgaT1a/w86I3q2rcaDzqyLzJ8TKZEKi6BgpXid2e98APFJZRiVi4cyTZ9dwSwvhe2epVBrgd67BxbQykzq/q/yuHTfpBMBMzeEE8y0gKl05V8DPvJBVE1vqXsntxqdoF9qJX3ZcMEr1nBWmou1fC2k+BKRbe1XdTcaxo4tKKM3biXOkHMfT4lVYIBaQDAFyYxCnZxsEi++vWn49HiagYLg2Uz0UXhLkGTNJ1Lh9ElHXcPscTwG4H16O3fd/V7wdqS9TSdQf7xhPh8tCZKTq1My91C1qvhtex/b+w3nh+MGzUmrntOjYus6FR24hVoGnEgbxQFoGbd/69AfMqMja4dxJOqHuncYmLH3aRnELGZxlEUgRz6MJHTZQHYpUhI4uCiB+vQoeM5SkpA9SCc+2DUvt7EM4cfBURH25rxua/DHTiuafqaqzA1GLaNmRT9acikzZHrKF2VURc/WCsXx+mLXWBdcT/idpvQE1EtG2LiyPa37NPdtmJvlAB4G3ECVfiTTOiUD+HJMinJ5RJkIvPUx3yzITlx0aGMS8MVqTpFPJoytZUoNgp0eR33RJhoGPatYmXtWxysmS4gjeVB3+wqSdfOeWCiSmw3kXswHks/txdldlWk8eTFwIMX4qht7zik4dBoVVqoo5ltKbs2I/V4miJI/FDqRALuEi1Pi93raW04FqvJN4Z8JX6oRwUyoiIQO09ZGQYvmRy6HIPHf+srOn5XEFT/au0Fbgk7oHMfAN8oNn0odZIHlbW//D1FR8J/zdVsvIil6n0iXSQl4ZqGUBlVWkRLrXTt44DBI36UzTdr71imcJcrQweQFAxfMLvRagESK5P0FwTi5Ytm6bnzGtqICtg3oLptCL6nq2VilD6OHQCek51uX3v9+4WtTlYZF/aySPy5svDXzSoqkiLZnhlQTrQGE4KQxz9ptkhCfIBJORNbuUFDGERjE8CVDFoEKKIqS+gBfV0Tpb3FqIEziBfxpESGbhkvEBWyGG4izLbCfcP7wxoKvEE06/CA/b5EDhH1YtsSHOTxtxdyQpWfbGlu8KShtA8MULO5fDSQpmiRlHqk2nW/o/Mz2jVmY1o3zZlz3QyYDwwBFwYVbOVGBJdgp4WSza2yiktfabgSZIyljStIC4AjzxfMcdvubnGZ2iDVeFE5bP4lxc3WzGWQsejC7Q65vbykGMen3rgAc+hSUun8IU1lMGPSht9QYO0BFB61jUJTj9aesQ5cfxjw1xeTG3TdfTnSgDAOmt4bbxnfGFcyKQAbsx4cg6MoQ9ds6ycZNQE4PRGJcLTtQJ6dwvHBo/3VkWMGGzAg/7LhP0ioTxKT7bhUW7GSY62vyrBuR61GWVnG5cPzzrGFh7CZTCaHTtMirstS0FFBgQUht6goC7h9QPVXcw3PpRk+zqmlL0ZWgoyvdB5pW6qN194oFehuB3ufJAYLcmngZCZB8bHmjiyelWf/u0s1C7ukKWXTvueWZcgCV6USH2Np3l9WxRk522PWbnIx7kQhCoU5mDExBwk80D28wGt8lj5NQloTT4m7V0mX0I6FNiRT6lpBOeZ4UpaM0W/jT70OE9rgTsRZiN3yqa78Z8iRzaq/4oqQl/eRTISxueNZTCVoNiLIxRQOXBNq+dGVWh/JI6j/OAJu9j79T9lXZuGLvJdEPXHt+1HiGqYUpuPivY1utjL9XDtHK+NcMhPbt9BUBSqxL6jXPlaRWETuVUP2eEdR5Zy6tzlxKhN1nmHfpSB0YBq1ZEPpDIP3boRTIWq/7YNfv1DuvHDjPPQ1cUFQES6c3DyclTgGv86Hb7zTwcDQ2IOUJcm8tlQ7XYAA2p4qUA2wdG4BdjauynSz7J8M7AUpZgLMuYfxm5/9jRFBAD4HhMC5p1Yit+KiWepqgYrSiQ5IlOIobbqb3bwuNes+s6WiPPvZ/6eTdiEo/GmxpkNPERf6pg61xRDbH2+i38JaWaqx+6fmg3SyPtTc5I8Zbgkr/GXIi8j9bvkfZAe3sw/95oAU/vZ1qv8W15LaL3pAIwYFWBw7JjCbwmwOWeLEOKJVSrHxzyP47Atc2wqN8mhDpBuEWlvK4fnaSYqlI1mDxSBTu6jkzWRJvi1yT2e2mnZuH9esxSSURRU+95VZZWLGJXy0DbCl4kyh3YvzOKe5l0iO8XTPVHCcyqlw32NS9xz64ivXS/oH+Hc/Ecu2U73lTkWnE0zCAHHoLhha4nCXtluxhNLIEcMv43r4SaLx8g7sUL+02WTwpC7QjIK5vvq/Dlgfa2p623wnWUEn1ZPArSRA8ZZO/WaKVI4TPqhqJCJ4uN0FT7gBJtMS/Vl9BvHFc59IgfuLuogzYbOPizFa2sIyqixW9ryGK7dtUcm4dJenNR7n5SyVzxjkziIH0CbrpY3Djts2mhftELO/0UVRbayOekZ4Ik8hLgx0fRRhGAAz2Xpx/0a70vhEmW0UcxHFcrYHRWMAhjCSWovnUxbUJYjFgpYs9Z6ZtfjxmCTLMKlslV1YzzYCRji99OwCAUdAoSikHyJyqAcBa6opKp93Hb0gIRIkYAJi6JCEo6n2fPQivwH/CNFHVS06tE4Fjln9VxHpoDYS1Njtk8g1objylDDyqHVPrQX6E6VEptW3dR4qEP1wTvdt+ag/DjiI/8zJgOf49wV9IUl9nsMemq4L8yXgRq3rLlJxIM+zBq2MZkI5y4iDWZJNz1/NC0g+zD+I/+ozkLKDKwyht6fku7lcfZHeqME5UqDZvPY30OsDH5xWxp3RtVYrvv5nAJQYC2dTWiWAhVf7tKG3n/42xhHFMFu83YMVBWe/4MtQxESF+hQIR6pLr45Qwn3P+nSoUHbIAxZHZlVa/lR+rT3mtuI+dd2QgebYMH8rHXZoMvE9dWz3ZquzEBCB6v35sibLSDNTNdE5QoJc/c2/oEUkt/CbX8rjqvdKtYksBELvgwU74PD1Qn3ZPfDXcyYcMN+PntD1hcq4ouSt+UJKEU3q7JUQshBdEMtMNkOMAOXoOuCun8FlHnC+L9iIxzUyG6/vCgSEW5/4FYiwpXwO+BF4UCLcTtqPQ/AX8Xpx0DIdoQeDF7jCkjWkU12J5XRPwga8nttkLa6GbHj3VWO25vnZ0JrO1q67yy8QozR1GSj9JcvarLaSPPfkoSZkhsHvldcZPLhssUtUl9EUtIl1l5C1jSj2XZTbknuJj2A8qYK9OAm/N3xfIIhyfhYQJFjgVXGKdDHi0vWr3fAiS+TNlFYh8NaYb1pPsI8JV+aJFtyj3p5YeeJBCbLpLzJzCUNgyQtNj0ta2uNUj/uaOdYYnpAAadol4NQ7Gibvy7hP5My3yGIjzwWy+OY4vDH7j6oOd7LAr6yGA/hXUqk83Nf7tlU4Rxbfwal5A7IpXhdyGLfBAxiR0Yw6BT9BvBh1x7Dr/550Wuck+gxD5mYPGGQdVc0ZeYqBN36/Lm1zp6K5HjMii9NgX4vtqnNdtPYZj59VHz5zfYZzNZtsRZ/LtKe9T284pDc4jSqcHxR0f8vUMQyRRVH6L23r/9TpMMuQbbG09pkd0WxW9dK2fqhMtZkINlL31NAmrsD61QIPMcAF/YKKL/WxMPUA11FXQWYxwrQWodtG5C/IIPOsfEerkFyFdnLAgjFAGK9WSnJ8fHfm2+lhIKCHx7Hw9+mTiGBF/sdgy+8DZIYuDL2Xx6Xvj6VAAgEdb5mGus9XcRtIxTRDG/s9c/gcBxKnuMNI42hoVzMcytSz1by+bjrYgJeuraQXMsUznUv3feWW7qW9VRHeUKLLoeNto9Kz9PqpWpkkjIktKkBA1TzaLk7R5fLz9YEE4dilKowjATfcXDb69OIMTEfyYCcKFZb+elEHXATRHn6ndsR9QJN+7Q5fNUef6Oa33vYQOy2flSLU6ofj1S4IMDKvcdX9saSSIPIgIORbXRbsQ/4Tc66wnaH5YqZ3ng3KLZp7dPWEsBTTrQTDND427jrEF5PFt3oX0Xrqk9WyCOgbslRhhAZu3vPONnWMsk5BI8dqv1KWRCf9eum3VqSwVpgYW3iXRZ7Rep+O4udC+TG/pnLltdsDQPF+MQWxJX4Vr571/hCYsFOLVXDAwKNFWytlk5F2twuX1wjFSv6RHifkITcas2IjtP2JKbtyQgQuan1vBbTjjQ4p6D0AKiUQbfarRVpI3BL/t325gEIa997w3G6YLHFtWgBA9UgyRzKG04fiCQGTNR3K0ylqZL9tjrMhJiPzA7VKEENLaTqQ+WAGU1BLQ3NmWaXJ+/LdXuWCTxTNkvAq6NJeOVw2wUxkFiSUKcrdqrVmnONaNFJc8m1KS5Nm/s3DT8HguW9Jou1Ylp4UZ3ieciI1gBwtNY3To+yY2mWJZuj9CgdBLdH74GT1ETMblfcXZ/X6n7OC5Btoims34RrZOPARvX8sBhVZP8MmeMMvndHgAFUPvEz970fL39HWsMfgqlGa/EPSGYZ55YBq0edVnSI3fFF6pc5VnZOnBkCmjNfdnSTKmPEQ6fkVv8VdudjyQ18NVqYlpg4DYHpJh/+M+eBiByoPJdBq3Nv8CEZ7aJxpaRYP53dy/eoumwtMiHUcG8doxm/oj2d8S/b7Ca3apLdrJ5tFHBVMqQhdlwovToAKEeXSee1nUw/Dijyb3PEzH2AsGRBDaNxskqxe20/XIepd7y5J1y7eJMQfFn5b3mS2MSgcmHWfk2qGX/PNyz2E//jnVwATiBUttk3SoqjK5rNGEtsSOfpARmcvyGxjo6TcQGuGT6H3FQ1ucA90ulR8GGLcwseRus8Fp1owwI1QYyv/YOjgduvz8AulKpgpdjueTr5kz98NJlSnV4N4L5ByPyL9ilssjxY86W63VCS1GM1njUqATcRyL7VYGZh91JIB8yNFQojsoNnuEJPFBDMVC8kovMN/VD1shdg7aVeS5AZkd9WQIXHp814x6k42vQsNa7sUMDvlcv23Yyq5C1iAZd71gIJ+I/L72U0l7FHgIQlwUPg+RG1yPKNc3pdRbcEEHpIvx+FBY47j3kPvHLabRLKB/xjmlBsKJWO5DEr8SeE5QX3tFv+y+LNjWKJBkCO24hKBZPWSH0F9Y6jwHUzY+xi2qG8v+Bx68DlxygCuere/xgU//b6as/pFpuWM/tUn8HTA1XwZPrXtwsek03y6lwGvl1c17m/c2kMahPfeXTq8mQcMV97dyAHHY7732I9GUSgHU3C/K++L3XdrOgeqlfHKm3UVIe+eldE8Pue/kp9oWTvO2VZEhDw/OMk1Hr883FsFV7TesCUVJ1U0mAim6VcSJb+0rSn5eX/qLFdtkK6x/W7gRNZsD2gK5VoFrR+fxaZVs3dH4rkZmxEdIAhW1za65NADnI4eipQChxZj/9oNro41PDfUCn5IgVjUw4zNGX9wtQ96jshS5VhmP5YNuLj0RJraSYGp+6iqnxwzicXPhK+zpmv8MxXucGY6pqG7blBzq1WMli85vVJe77hTWB9tXWkXsxVls8Z+W8CdEc9wMe61qBCumTV1YdGsEq8OGnYbtA2oHdbTrdFs+VJkPgPGDC9Nbil2LUG6GrcR3BItoCBw+EKBDEpQG9UI9tsFrxmpUqkZ84K3r8V6UEFcbaaYQw5ZTBHeTkRHIJTYP9XzTu8gsbzUdEDcSs+mMlsKBs5Q4NpoINKa/LmhkPubyNGcBjNW9/1hIe8BmDXzV/Voc7naawvyeHjDzuYRfxnRC9VRQafGSdAPDxcq8dTQ58Cf/ZhGhlc3XM70j3tzqn3aDPI08frjyjqjPal2dCNqGPaVdIYP8SDX50vSiti236cK3ltDlb2sZtKxfbCJNRqJ4rGNqW/uOiL0ciC8uo+QszEEtEOpcZvYPtGOACWXCboVfs9Gl4/p3gVuvRilTP9mmWlz2cmEqlI4cKvb8Oc+fkCjf0JQ3la4/gvy1NuFJzSd7j/9AVTWL18FUVzGqr/XaG1ZT7GGBHXHJbBZLF/eGZTEFMBmR7XWU5Q9tOv1xHRpU5chUB7hPlL2SDCfL3zycVV+QG8NF0eupss3nwQe+VuewS+x0o9c93AiJJUpmRD8+dKJqyVqMIWMuEPF4jsQuRuTQBTAuAnKDdZN8WRcfYqeo5jP43ffexL2T/YaQVjePaoJQRwwMZ5H4yVNKApodbE3uBcw1uK6fmsaKEKCp9UBKCA7ArvdHVTlMNWZnTa0gigu/r+0HgW4CcBB0FQO5WX1cSnKCd0lEQv3oBRX0R0wuqE6Nr9AYVwnV1jW0NwaPb+iO72dMoBs+OOCQNrKsCuip6r9HKYamlu8GgAA1LrLRbbZMJ1mX1ppltaSytB/k0SRG8AfrwlHF/vJG3IDoY3GVDoJ1D373JYSFhqBaHXjaOty6GVojDK2yuAmBeecRiZS0Ie/GtsFB9BzDnhkD5ntKNmARgI01kZiVUB9nDTxb6UoGnEjfL6kMfc+bLD5pxIBfp1eR/ZfjKKKZOt/K0ALZraODIgBNtVRqiveC61wE7YjW34YHtIGa0RNgw9GcWJ55HPglR044EyD9AFprqDNabPpQ6yfroE6NKkkSJIdHd74RHCXi3Ap0GWxOHJHaya9B4JBn8rmoRPG87gEIepeE9LsErZ9Uxl3jWiyzNNR4rNjNqfZ4nriJdfPJG+vPbaFpcNipqe+eZc+41KRhKFBDwFpUGsqZGWlnwgzqGjzYNXqGmkOn1tFifJ6dv29RcZ+6bKvjeNjzJ18m08WAnASRstI8fiz4Ldx6PkTTU+FOqjscoHP+26ebIQKdWU32hNH0OA+zMtxKG14cCwjot+5wXQOCKiwz/Q6pCni27XwdceW8B1Ww52IT/S9MOLz0xnhjzaGZARqbNf9mtk4qQ/4RGIDtjmewD2n9MES97w9Dkyom9ryEc+Alnk9u5UKOaeSHmlYECpbxrtoy4kKeSgwMcFj99jEonmGR6nbXpXI/8JAczneUTr2GtONZWoGMKrL7jWCfdlRDgbP1lAFzrtOMS+W/0IYTY7K+moDT3gii+hPGPiwmgw19ZL8QUXsIDskWknp4GfhiBfoO0C7aeiUnhFdlPAEEgh+9hQiN5IFjYqL0hKt1TpZZeSHLI9kQ23bylKaKUup6HF8xIe/cRk3VQfsK/sPobChBsje6K4DDe6LwLRM3dCyg8MVkQ4qbBlPXN4nZtkhzED3mz9WnAgeGl+SpY0Pi9BC7Mp2MGElW4gP+t+Pgi0RtWDkXJK/sKYJonz0Thj5HpQ5RQhnszgRSGYn/RT5Hcv1R1eio5E6n+275L/nWCy7z2rQ/cmfQ4xY6buQfMkg1U+AGRQzyEkALada16UuYEqlzEF+6qRSXhOVW2l1qsdlqyz3NmGZsg1SN9XZ70PSF1DSU0VVYkq4U8oEUO0KowmcA5r9/tkB87Ju11+zI1Rq0zABdyEGMDMaKdM7AnETn9oGvLB8UUSr37GlyqmaOyJI9ICLr98ZKEFQN02Ri8qmc4sfb50w8YRHb9Ou5LXmvfL0ZRqlVzo+FYFbxDJSYz7Uxm3aHnri9GBCnPHrfZDSDt0G1rvCoK2oyARtcAZk+Zt78uJJow2cG/AWJm329mivkyg7Otgk8YmhP+Izu+jTIyndrShCxC4C6qB4iAaPNkzTTjdu1bjAl8s56xaWAVgK6h1cP6QFPmyvzmAFySvDfD4sZdt2sBzp67mH7nYpoquA5I6vHHxSOfund5DLUsxb3pbMYUIwPAGruRdAZPYRnJVmburrkkkfAReOj4+9ulQY7WUMfVs/3InSIc9LRgfrpEsKXeY8vyZAdUaOisjma4V0+OFOIP5VTHcgclEoSQi6VH15/9byB9BVUZyKifj+BRy+5jRm8cYwJvl90uraxQxOXWQNXBoIQTEYkbNcHheTd3V9rhMf3Dl4kmOJayo3QC2Z5YqJQ0yPblOeI8p/CO0WjlyeDRusYLBsdcuvp7jZFptSbwnfNbsZf+Pkv4OsfpwyR18jJ8gCRd9pi3kia93yd7HhYXLVHps5gBIOtJgsQy8wGEYbzR0linCZuCu5jfgjBhITmap1UlUIA+phDY4EaetRMOo0rC4Z9/NnxXOE0DOasohPFBeeo9EzK44z2dLPsqCNi+RkxXXv95jJHoLalasY4Ejcb3nsH05BKCFKjBYabhlJt7A3AYvGvZdAm0PGGtMHTeADqz6HmhWT/x7vjrSsowIjdXBN22Ndd5vetafT/wErZEF4+bRtOWiTk/isiIfySb5zVUXXFo7zLPz2hH5oR7q7CZxv+6eCVUQL+jFwOMRBnENMkfvr3OF+5St2XMxtbbWRUrNYts0YPdUZGBSWcJNzw2EiC41nAsoKkq1Nj+5eqKaF5F1H0PtYWX1xOsbtKi730d574FYwnPYgloTIrrSgSsKZPX7Q3+yTEVqL9Ieja/EiMOyOtYNA/+gPDw1pPBWqlwGSw7vBwKUMQ56v4zjX06+7ex78VvfbUK89k3tYigyPDeR/L4pD3JE4KV9/zsiNMP8ZDcogOnww6/mMPuQKDF1j2XyuX/UFjeVJRcCbIfbJ3Gk3ZuPcl5bXV+oothDQ7GzUti1bn8U+gZUlbMnVYMtQPPWwZUJQbsHKpWBGdC25xPNW/NLyW5tjNPzXiKtTqGIeGmF1rABXV+8Y6ZJiF8wcxY5pMaMCDo9/iT5De2eiWrxa6ZsQJujTmWYDMIhT3QS3YI1Q2pCPLRocyxiRSFggb99HzLOsPPdGqz9MgkTXUf/LgBUmY8BSTSyDNL5y5AYyvNqvxKwaKPMhhUPhQCASbOCCvmcrX10Zgx1VKwVtN27Jhe5rxhhb2aMEqwAdMvrOWFIYzHTFGtfjraPBkrMeXUuq1oiKUQBgHRiFL4nTnM/L8JyxhYXmLhtVF4z2MlSKXf2q3GY0JEIG1YOmtPUKMXI7gacYPjyfbEARTkYmujxEtPF3XCQbm3YtaaU5DI/GNUINPaZdvoJgRBYlVtmr6R4myaHZy8WlujEisjoJ/Lgcson6BhxFPBpaRzW7aAqlgENeBv9NpHO6kTEVxm2JOa9OYMeyuec5+g/XMS+HT2nrVk/kqaZDVCOALYF2wAw6c0lH1FW/23FGReowgn7ChbKM+HprbbZvCkV3xuXhMJaIPX4QxY5pLnmHlEbo/FF0uyqxHRZOEkdkKJZfKp9TqzhuCKrs5R2Bz0ugO69ZOtg+EES4kroX4szkXjB0o2sggK/alhIXf0SpnfS1m85Z1Ba7HDIyW/GzuXLf3qpZaPNRW0GcQNC0jbc24hBHJZto1yD1+gkUlhOvCViggPi2tn48+UZVm/LG7kj+4fkaE+8SmQLhqkNsuN5ffTUx1TwBWJ583uGi/kRPDO6NT8wlxMlANkQE30URDlMgnx+MevgYeSbi2Cyc2AEhCUrkVwZBHfsSJOYwXx6k4y/o1MO48ZutI+MJ9tGWuXad+qxu9AchUf3g/hKKEK2fXRB29sf/hMLsba1vWtBisLLmTbXZyIBQdCMJn5/5CrolbDT70QpSNjYFdBQLKhUzYJeteEzTlmvNlWiiOtDlaCijXnAMF5RMYu93Pmk2nFAPj6jIK3Lw9wv/IXP9sdgGBeEnoKwDngRz302YZM+Cnpj+7d2Ey29BS9zTclT2YT6RihDTtHWreqCvLhn6Ep0zYlomKTW5HT07LyIaVt7Lk4JrjcINsqha7FyC4RmpD6v+gBW5FfX02Bkus7SACPHyaAC8jCnn+oXU5v+6LhPJGK06HkGXds1NIDC7KG5ltRFaMONxAH3JUpcJwVJHMJW66GJqYOKg/+G3Mvpl9Dnph0CNoSqPplCavD9idLC7YzcbLKarrinLkLpv/Aw8Gmcb9Q1Wxt3bOK9Pf7DNiFlOGHvip9WeVppV/t4K9nQg+qZyUNqAUnQvhQ9MWAGuB8lSyFgExhzAyhGWNv7vwFSl/Fkjx/PzpphG2jCVfK9sAVSuQPHTqZ+9AddBbMI92vFH1SJym8+I3YF4esXJWOtu03zZxDDjaX2AsJ8pTc/DNjUW7JGzgLe1NYiuf0ZD9bD1WKKAz4l9KpzPcQ+QmETvCKi+37V/NMSux1ANgiQpOyZxo1tT5KtLMl8F6KclaUgp8B18+BUF/YE6zERcxZJ00Qakuxrb/QHTXHWxgWM1wvptd0eAXKUcF1fX4luVKG1PEqOK22C+ijdTiqldZvna1gJxLXnS3mK4l9Eig8GP6y5x/QpV7Ii1IcmDUZlRlPCC0aa1fdDHZrGdyjX773krNR91zCzY2PaWI6LoS7FC+EdCHv/u4dB+JiMHNlGf96so8t/nr0qxSKtmH4627ENEYYYj/R/VuOC5PBm5UBDbKeMPiLQ7qc/D1ZazguXaa/EkUudYpoxrGy4hyvOEx1aRuH8zx2pRQpwlc7pjtl816YYcgTueJIc+XrpfdRAwe5uXgGEqCYZi4CviCINZ6z8+5hmyuONzPqAL5VmXhrt6kUOfZQAoHl1WMCg139u+FNiG0cdpbH4j88q1zIuwGJTF648caK0LCkSR6DLlo0mvIXCHkXMo7vqPc88TX636d9pjESgZrxou7Ss3qNkPoejhUzR6V+Rm2gwNNzEpWSr1XATpDQFHzON6E9ilAWVOQ9yL4FTDdh5Lc2nUibsleVpmBApcUhmpqpw5o1G5AFtdIO6gULRrlsoK943kLyn4oC+XCmUtDYIQYZ+X6ajt0iMYAZ8KOoJw6Cw/Of8IrXmEFVIT/n7/IcjcfhcHuajcF/0czqbFQbwzhm4QWLLsDokX9usr5bh1NmW02KxlCtAmmbrlphyLJlm6yS2v8stN8Hb1Jz/RL6s8jJJ3igW84Rr9GARPtXsITtAlTzDGIXMPm8MUnt1URGTfEr/TaUOaLZARfen9d0s40v2JDF6kKR0GBbJ5761Tv6d6HQjZzf21oE/HR2VNG3h99Qh9HZ6pJLfCrUnwnKvvCmqScGzk/cONt2jqA8uzkTI5x4PDKkF8zaKiWX6tDTlLr1SmEMa0Nz+s1zbDTQC8aZ8sVJV/jS3Y0ZWrBI5iaXyL23dpL6pgQ0NYiPaq7BNpEQLlOPl2chbBLEZoQYs+l/fsJjIp95EO3+guT3Jx7R/u2yM7QumitiLcZVTqb9rJFWUc8p5ByhInOcKNdxnCFS6PE2gBkwAeE+XyUhf+e6CZyqkfZxuv4vIWwXHuFp/ISRlwBVPqETsXEqxU8SG0xPq4Ye9LQCnD3FIff2Ivqfgzfq/n6k9xFmWKMXOZrmwvTAiXauyw1I2yYd02lNFEBjgMQmMnWHE38O7VPazVBSYIAxCKZgBuSh2gJznUdLKZdoPI5FgFlPAERP9zEJ06/RRvhbMHT+YYygvUqp8gA1BPIenm2mii83MsTTFzHV3tRVmmCx87F3ca1znFUjLe6bhYd0k6+HC164tPD92rRBrvvddvNv8wcfyceB3VUIis+8ghilYsuivqF8n06WZTSFWayyo/mkVrpZcwaiEL50eljlWSWmYjgoxa6VQpQ540+iiL9t8T7eUVR2NVJbBu8MJAAq8sfBY9dT5V6yAEO8K5B5dTpLUiLrHUyPayVvIw9iINKlkpnRd9kzdl9vIhLjiuhg8WIiE+BdR+4OdBfWincQYeUGilf+VcZ1SjHimHbd7cs2GFotMV/GhApBL1ca+g2ssoHRkdRt7HrfRyOqBti4+iLrmUytYUOeGPclJtiWdYYsW692rPjfbfpY6se1mOLvHMRWUZ+9xQiHma74flgLK3JgRNBbN4fNgadOVsjZYGVvftE7tkIp46i0DosboRhv1No0M5CMh1GCKA6Wuo7+tDDPWsnQXXskFh9WBJnBibAX2Is/yZiXzVFXyqYOCEeCPVBqr2Mheon3YBnkC5KMvAcevqQnYiHLML/g1yodPeoSAGu/o4A0WB1dSyhp8Ryz/OIaevhFj/SwReHfWu5kc5ElS2qeYT/Ielia1++1jGx5uh08471EJZnIJYF3fUffUj70NpFyn9g3JQwJ4l6902JI6J13dxdXBdpg+VIEFW0an6p5MW9twmXNicEyVBMiwgTrpTwbzmk+JcWZA8as2zt8yoF5oj6V9B30oAyt5utBVouT3ANVRLRnzAOLhn+LsPZvmMOc2GFZheb7xvGfA/Lfhi42xE5+iGntvTQbfhgi5EtSMB5Bb0Zhel0j+ARxQtjqu75iJ0ILsSyCnAhxtHGQkU9DacQiTS61NVIjUZsvxxBzM32C06gBRzT0Ix/QUjpAAPrl44X9mfQFx0QFMBim7RvHyv9BCYAVAnScYRtOZrCFGPFhNeHiLwAMsSYaM14fl9nVHGjbUb3KqchuJSELq4GvcBuBLuKbh179fzE2mDTQM2mKsmD8wIgWm/aHiuDPLnaMjg+mn/hjKOLi5pStriy3zey1NSEZA2xkJNV/u/cSTN3lHSyJ/Krflq7oTtOLWWa8cKD9JiXxzl8c75XBQUp+mYAEvJ407XFImaixWYKdfjiz65Wds2iv7XyYUI8g8f/NIyCSuYy34RAckZZdvILP+n9yGcFBB/rCc0eu+aWPbDVeoYa8EeAJoms0Q8wppXHmEhunTl3vBz4133kCyRgS1xrVRW0amXkrkQKxL13A6uh6SPG/x34LvXE6tMEeVAQLYboJ6CWI5eQYxgMRo3xjMtgBT659dbGj3mCearDRt3e3d5lGqiA9cqnAIahxV+YoLRU5V9+OThM0rSImmUi8slR1yKS4W6w5T+3Jh6ybDywRQ1T50m3Ct7g//m6PFq+KXZbwJWmssSmaiEThpZKJYprkpi6smwCIWvTRhxsRFWKzbNYdy174JJQ5+blDCnZUOpadnbFdtVvNUm4f1FtWjeKhLRuVwciaCxu+rD+cTS+8i2OPx0NkqeGqLutpYhTbQjjSYRuKQp4zyQansb0ynx68tOm2aNQegTECeVokntk9b7jfmOJf8aPsGpI8rqJa9p7w0wb04l++6IO/dqOvzpWpfWqng3KggC4BfzqfoTtAIi0rh8V3YMJq+jGtxDYYiYgufXKbdENatAU16h/XOaVtPmjLr7y24WrqghUYi73UM8oyxYRxof4IWw1QuYNwX+tbgnb9zO8MbSOuf2ul0kM/Unry2zbiFaZjPZpP+ysAUos0ArStzXjxf4IHFmq2/BFE4JOuIzi8d3cY0rhwQLgZwbsuZ8zcyB7A8EJa7VcuGaTrSp3EVLPx4J29VzezdR/9k9+r18tusws9Ee6wnVum1Lzq8NyzO+3Q4l3qe0AewLiB6Du7GpKejHLH2Baakds4qwreifyOGxbVDrU9YdtQA2F5Ck7aY3336imvNvSNUV1NY/vNcFPhPEgQ4VfQZyfMuOou117lunYXGga6qUr1l7pagft35rsHkS8LUI1g8vSryJtVl93lcTTfsxB9OYshyE8bN6zaLWt4kzZlL0ZyfyFHaHERn/6VMB9n9w3GGNpC8/nScAqXMyRdsY6R3CHHozPYYzmXzcRxcZnikBXjThq9SkvdTv8Iu2Ark4j3Dna03M5gkChRtlfa6UmRjB5imzhG2OEO1LH+CsnLtOWLx/dGmWAzJs53mPaLujlAqzWqXjtU7eS5MaaGj/AylUgLFXOp4Thj/xeNRbMWjj3ZZRt02DFXFatHPULxG7qLr2yQrpAeZu9AG2Sg6Oh0jLeD25GwQn/wSCUuvy//aHfPt4V2PicnGLB0sntYk/3gvuUICqWTZHJp2QIZxwjM5V3XBFzWp+g6OShY+gnACQ3bhO0ugixJWCQQrgZpMekXM4G1EPM3RV2MO6S/f3kCzw5WVlLS1J9TH5q8GF5cMOtJSfytq1uEQDwfJCWwe6TIQSO1l1XZUOAwANTlelE7X4Vj79A4OWO30vNLQKHCfecIvwq5Or9Q0PX5FwYYNvrILQuLCOJqmD9nTukZ7QCM5bmr4x4gMOb5POmcQtr5QqaD1F8z7wBUZxgJjOSv/9rpJk9vWMBA1bD/vI9o6sYihCtpF+zJB7ueTmy/fUBPWmc7867gxk6mkyfrkZEHoOLm0QAkUVtWi2EmsSV40RZVqMrPqtv8nPt/n7g4Ks8XjpOK2gmFo3Q2qHyMhvC9bo3BgKmS/xWvEnkcgMj0qhoHc9E3Krw7dCVtdcVeMqE6Uztr0WQO8ltMjQmYmy2jzJ1MBaZMo4fW9d59t2wYtrf38aJmvDhTDP055o+X6k22e8L4QvG1yZiPBuzwEBkljgNVCiDh1UFM3oPpnJTtH+NYSEBsfN/czzaUOI/LY/mz0thydxowFb8rLVhmBi1SW39vfZ3ykEHofDTwLyDGYrzgkVxIYx11SMUo1vcseoFLLp3VvZGntQF2IMeUO9mQk2Lc++DHQw72vJpBQe1r5bUOPFXinbMx2zdJiseXleOK5u2STaQQzXRFsfJBQUrJtHJvvNEgzmw/gb8xJ+fPO0EKQj0+YZsxQpaLMx4mP/rmSdjrv4KBRwCH+6kIz7jpCtDlCCoO977URqqorHnm51vSEuQc/4lxNXvrAjZP3gaTfVXI4gxQi6oWGhlATZVhOJbDNaBPANRg9KbyROL0aNZeOfe0Z2aFWI4Olb52VzEuzfUlJeAFDQ86afZqJDQ/9r6hvToLtwtJAsZOZomHV0DbKdztrhKSLbYlif11+GQaCMuc3CARSamDTtgqYhaBHTz6RX4n7EBCI3cDMDj9fUeT6O1lvlwWtAgQNPRU/TtF51Wk/R5jOPwH1+9aPITCqtEzWtNCeXAIjw0YEJkHh5iTa8w2nb/uPAi0TmEMJmdv+0QjUDPsAk0k3uIF2MHL+EmCvvOOqbKm3Irt/oFWnTwfrw2mUzZH+jHzl3q1GaTTHs2+ipR/QBafumGjj4Fv/FWIoAHrgcCERn/PM24v53Bn8j1S7P9PGnzlfDHWLs9g0HooezqMIEIBFu0YwaycpChhQZKy3ZH+dHnmTnr3q4or+yzHExIBWQ0//5KJTxao8Kr/QpG3RAX7d2Rcwx/EbYgHN/cs8H7J+33b4E3c6BqCDm7DTcp8h4jKCz+7v19CxVZvEoNWADsZDIkAzJ254Z5wWHvL8JZrdRzf8qMFZs4or4UwjX85ackbCx36LNb6bUsAg0pAEu8J7q8YL33XMNdNIzs8oo7x+jr6iRUsJQ3+MEy7ULxOhVLhZmzQNcl+HDgdzkRNwe1FtjkU7AaNZuM/YkZmP9QSO3/qlbswoidxCrs+P2UvA+QEtAs4Sna8TtgEYGP4rBjaf/tg4r9Kao8IXsbPFmZKY7AMySIu2Glnr4r3I6WNF2vXxw8nUw4rZ8k9ilcr5p+0OlYX5yjhRJP4CzW8pt0fl3AB885A8mEmxiWVnIMAwObLVTb4zBLnBRp7hpDOzJAERivO8vBCKBYsgH7eruvxSlJhwxEm6Zb4kH4xoI1x2PDYz4VUoypq8FMKwMhDzUIHH8J1DuqjoAI5xykHGmkn9RtRQVs00Jl+YKCkM2A0FKSuifJ2XFiPcJSLt5edbVHV0VuxzpP/vrme6yoloAA5KRIbhmXbbAEgTemhnvFyVUQnjyY+J5rbH1FAaYshxcWTf8lI/x3YC/3KBF6/HX6OnVNK6k8AIjtsVGuysGYiwpkjQpipHX6FZ5hBUpWEoFvaU0Z5lshaYCCmDf4LKp1m8/u6WmAw/aosl51hmxEeNqRVhrJDcyWc9kx98ZrNRqaBg6zplAnDHI8muSlNRutJILkv59+PHx+hkJtu2yI27npfzXHEo/Nkeoa+z9PNpKc05cmhgnWOEY2wDCu+zxwu8wwwBkKib/U0ZJTibNnhS/YOIg3XhSUzAZBzecul7Vfux5157njX7zXM+odN/rUHnaz2KIm1oo3bjkVV+FsTm0yrUEAqnbx1Hb2MXBKyFz+qxk+oLXVF2YbdgkpHBb4Auu80D/SDrP6Fybxl3jMhpHdhhFBoSJWgkSObffdlxVj4A4DZXHwTYNYQHIO0C3wPc05sWrv0vSRQYngsCJR4HO0fsevJ0TtfLz7FUyeOtRCNcRP/kajYggJfnfrcsgCZeJX5cdcBsqZDqtQLaaxV13fhh03jaPo+PVzlAc3fOEy71jHBcuAY9iKRVJaZPwGkqqdWfIatodjKQV0UmG4h3JR+1R+jo+/Q5fP8tAOT8E1kgKDaw3rXQAoqkbgf9F8DDToxyTKdLkHFRJ3SeIiUjhkJJLA47ax1lgO+7F6yte32lGeg9G2da6/lIRSanet0ZjGFZWJiHVjVp5qvxwio9bAV9HQYSkJ32K4sWqIWTYox+/4XlettjsbgGl8QnEqUGKkx2qiTkZu6E5TllHdBPmfnqoPqTKAiFCavJzNBOTlNHEnGvSK72HpAiart+VW9J1ikwHtZEptRBGWmORZlJhUAISauQs6YUdJOBqPN5tzyjbWIG3FTZRD4XPU8wZ6qZo4uOwvBC5h2dXN0gYOMDgflr3uVaPZ4me5eAPD1ItL4yfmn1Y7UNv35OovY4YklTbOq26/bpDd2vBMRXihtvn1mFMfuVimkNGK8AxZoBJF1gQZdhF2azu4tzaUl4BpyIeXBCXSBmo0ay+rv/GX124kieAYy6XkKqSfcSDzu8j/hgIx2jQiEfToDBcDOchrHqQGxyZOBnDacSooMCf074bK4U2CAbE0RjEJZmaiQQ51CBiR5bJj8guQG5QJyqlGc27NFrhi5PyaYRneQ4WoLlV4C8VPUn6HSUKFi2BSsDG/LXxKKpx2MNVNvkk0PsOpqaL1nlb937iDYFZJp0pYjXATksHXVxeVgjFKfP0I9yYXUIaHhUxihdIBtgGOOwlstPfd+Tc8n9R52HiomcZoxTt/pWwL3ealdhSD0wv+Q6nqnSevTUFIxXj9OljSFUrZ4ZK51DewRVXxjhXYcCdNX3yWkL4Q3QfoZxdEwngh5i6xiZ4LxF9eA7DR49ANDoeicuHhVPkOyAlE+m15b++z5fZMj1XSOnPukCe+WRe6uo7M5gD/2f4EvbjooDifuvO2wIofzvvI/FDNYWYX0059taBoUu534Y6oJZV/5EEgkXm7p/SmkENW6iYtPS/yy+b5sbxx5mdmEJQEzrLPo0KyY68YxnjP491yteMU1fMWZ6IsSdCPHm8sl426mbk6IVuoJIoPwflD65D01srbV1DSLnmPPYE3gMb3Xn9abZAsxQTWEbgZ+8eTctOviuEILUI6P3gSgqAI8iQFUJdg9sKyUfqLgg63KNdOet1mivIciTlJ1kjXMzXX1Kvt20SdhnIsGvZ1A0MBDor6qdAhaShRG5o6V4jOSeeYR18K/STFsGbdwfAdHZhRJvQmXHZYFH0vUJfI1Fao5j8m/mG50izJ9wDEWL6Q+MDA+4XAgeX5RUl1IKQJ4rH71+d/IvQrCtp3mJ5nZBP2UD6fo1Eo0DHF1A06iFryxbEKdhHnLXm/V8ouvvTW9dKY4bWqBwyJJ/T5yMofpZd9aFQ/7lZP61gYgarkM50xbOQzSJgL60vgtxrlaQkw20OFaz1CZnavrRKzzY/CBPixIG5h5X7bbOc4bgQljXQHNS5LXreYak4Dgp0os1C+3R+NnPay9WcJdc1cmrfl+IReTNtbylQRPPkUiCjwMY5Xp3l3L2EzcYymT5M421j1sto5O6Lw4eAiDZ8fzuLBFzksOZ0gnJ3mfl6KGXCA9rHF0W+WxhU9TS4V1rrfpA7MmJCSb30WZhdv38wwPE23n69jScM0P14VDpFdU6NpytN9ZyuvpGMtE3WCEL8Pu1xUl4A/BP/PsWcGjLKLIl98imWaeNG0/l4OEogINFcvVqQzolspheD3BZrO4Jmlfmoe4SV3YiiwWQkqIhAhTD8aciD1Jq9+NFCAwBo2oQMGMc7wAXPoxxjgHmMHZ2kCkynWR6AigLhuqGpd04G1ah17yFEGKRqQFDRGadv4qSE8D060xPV//nH/cYI8yvUOfT1u86OFmTJtPj2mqxBE7nv2X2kyVJPCLcXq/HdphJihsu6VIkKv4J9z+wiLWpn2ArLkQWIfFlsv0maJ7M5tl7zKl8Ijm7wQv87PpDxCALA6SW6oi0La9RBorlHlqi2v9vyiWg2Vv9tTD4Fw5YVHJOxBU8fQDwNQF/3TI/F27RY7y11uXOrg+1kzfGP6UuwX2JiFC9LpRhjj7l2zemjw5ZlbjtWBgXB0YvZSsrw3E+sojYSC/mbeFXVXaa03sLKRX6xr/Kh22ml4GG+XwAKtiTEhOtiNk4kVerIWZWuBRNn0HgMnPAcFeLDuSewXDcZOgkSBOYr+z2mThmqCk9efN2wCxitXTMecyQxGk1HAWGcDwBpBD7y5DDhQx65SEi+uBPPcNqRUaPnODykYbqJC42Iq8dsUx6BAWZ8U6Xi7SjctzvIUzt8p6SM9acAWGeGKwgNLGYAlJXWIWJuSsKBjnjW5M633GUQQi9lSRWPRvBr0oIAFhZsSBCH5b75FZuP71aFk/c79+QDN0HZT7XqGOAFpgv/jYlPa/oBV9PBAKhJW9P+VGgi/aVlYXwzEIWHMiuWYzH6cAmalyFTdRXBblis3dplrBgqiVaBK4bifxkBkY+G/bF+QQ/KXJsbG3ODTqaFRIw+5o6brk79PQV2p2ZdYGXLTbETqYR++6hsgKe/uTS2iv0x0H3IS1m0eBF4Z+oJ1OHUaxXpK61sMKQt2b8SmKdyisXMIJ52KMowqB3DqPMtHY5uHBXRZzIU7dFYQEL2+IrxurXN4pnTlfG1+btleaYWtAlYb+w88EARoR4tmOx5RNxUm7kYx865TA98gAdQbRk7VTH3Zyhw6N09l1+3SvZvDknUYTv6W0rNW2a7gTpMk3LZHYbtSH4tCP9n5MZERaxkpwEEGCzsnvd6rTewnp+VBSBlTDXJzYWyTPFunu7CnqybdSqNwjHP5MMQn9kz8Bya+oGEYoh1p6fZryZAajoDf+Q7BQbOOA2+bE2mncrMovTPT/DYY9onq6aCLpcl9t3P/odPOeNt4/RbOL9DB0sJyf27xvtSlWMjQkAMXtu1p3IQQKT9157Zt5fpEZA2vpEiHJbpBUmeqrv4enCsnENYfpFQZ3H4nhcIlGh1ZEdDu7gSIBRLnp9mr4Y2/XY0eLKh6zu8PyKc4JVBQfFCts3qlQuMzdZnGCB8ZgA55RVSFPoXiZh5qXsi+xfS3oFBRZBeLmGppkbLoCprkU1iBniiQCwvfdvDrr2tCp5Wu6gVtedXV9NcEJs58Xoo6HpiTBhU8p1S85JIFAjLxaJtIcTGFThj1oxbQSIZ4qIHxFiCTuRkxZ7UHHXmAEnDlf7P7JrOjFJLxsN9GabmVsEfnF5zaeqWAlzcQ1ajOPzriEph3sq2tcpPpfOMdVmCDuN5eosucTyM1AIS3is6Shijyr+HoavE9XVzKXzyFzB7wbx7ztnYSsRA0Vdma3iUC8aBAz0q+HE3WobMp10kyKMFFwRNExGBonLzBBaRFRSjqVu0/fYEXkO+F22B7VJrlzIvkeTKrcuSsU0jdwsbNu5ATdFuzVSIfiPkV+VpicpwDlDdcsXBIhMjXC+wlpwcxnf+ylVXEvOZ4ynMKHXX9tFF6pmu6MKdfQ042Kno7sLQ0eKhS652g4D2jSe6UdLSx/yf57KTqx8hl2TTDF7hbEgREG1v9wYFJ6VsvxW63vBXAs1UbzfoWx0BVe4QPys0KQV0MfjDxP7ssX5B2ve7AQpVQeKvIeGcP0q8Lkcu8z5eKkSKIvD1kjzfLVPV6l5EpWw58Ez1xcYSWy/+hpjg2+HcHe5E5vwIV2Nx4XLlvYfrb/AVUkTdt8YbfVmvfcNF27E3gpKyc1Kh4IDbwOrUKRpVI4O3w/r+96jtYjG4uS7RJZ76xRlg0RYgI66uoTIckW6p+Splf5H2Y/9WhA8aPMMTaram5QsyU71GhpFfDx9xZqevGXSsz8WKFwtsGidiz8t1TuAGsBnkhMP0ZUOFD0T++CB2bb74LCGTMDiCC69EEJlU4LRwIFNO/3lbETbwpEsLSgf5VUxm5IX+BHqhNSo3BV5r/9Szj3VkuLL/saF3xVtMUhUXJ3ShRVXwSW0HBqpY7R2YNWfL52IXbfzpS6cRFALeuqbHC3fyNSqHJMWFR7U76XGQVoU6aHNGm5ShfM7oS6Ygm0FtvVAVh9Nhn2WRxOuifjzSPoLBeLY4sByGtKZX+KrYk79vMiFbsvsb6VGSv8d1vAOQxrv6cPUPXdomEZDqEbj2+W8pwuaHiiwbUeXnoz3DwthlaZpcfA5HSDf2C84ZUOSXVFCMXz9rgCXIOYY0U8rM2Df9u5v/CiqhAX6yQGKUXL65+azfkX4m9Jjn3TqLbld/daRCslhnIxAsNoaVL4bEpIzapgJZ23SSNjbVENZPN1/YyogMlCz3pvPexPdGFHkuAsiKqXUOqZAAR6qOQI2dGkv1ZhbxwvhiBRhvfIcpkdJysH0xa8v2NgfSs0gsE8TPD4aQd8bHs1tkyAtaPGQzO5WT0I3ySNCuFgE/7pOUTZ7GlVMo+OqPBesFbP3wfh+U7ZHdkWO2rEvhorfBb29ygxuqqpgKckYC7AcSoSw4XF+GAd6eRXzaqgmQi4llt9IF2JJhefPMal5UZGv/Ocj89jwBwZJPxlhrbz6el4wARlXj2gNAXk7w4+DXV4ZKdOR1Da4FD10zn2eKkaoZeUmGbQmOI/wjrCtzyhusF0eGGsYVhJKDuKR6w4amVuWrHodvJRi+1dLH7jt82iAmDqMQ+Ef5I7HwBysBYpuYDYxPhynZLlwUZFOL2OjnFT9LysT5srJulEjIkSpcwoT2jNar/J4K77RU7gJz5urnK28rPsTkK43oGsQl7QnGJR0G2cVPRZxfvr1Cb/538SiYH0OhCzzHvzm/GFeJNRjnX5JvVCmecGHnAwJm0rk6wQoAayjzPNWOdbBBIve3yTemJT1NMWZxZHhEOVwnWcpGd1qNKZPvMo1zLpXl2sKDmu2rjub52gULzIzWXPlbAMolAozPeZPcYyojQwsJhMhJswv/no97iu4FDLcM1qTMICN7IzF5S/W5fTRwPxXRN6WVMTkQpDed17wpLrCNxFmpdnsKDrRALASZJPBqUxsqPmzUgu7yb3+GZ8lIUX0S3wnMF412WYY0v3ZEU9zrOKaNMXKQZIZHCJAiRH7NAfwKktbOjhmhKH9DTnTtuxhzAdwRn60D4p3CA1hJAA5qeih2rWOz0oayt+w8UQOvnX2f7f/O5irCP/ufZLVr4LSFjxYkYRcwe2YvNYaZD4jSU24QkY0B69ABT0gUyi5MTTEvqVc9OiW27FZO3GE5RzP2Kk+STis4gTGDQP6Np/PpDdIhD+hdHlRN0CRK0zeql6NVXVSk/lwq61QUYBpXC7bCUWOFksGfx4ARu9YX28Ijzr06LB+Z+X/NYC1+DpU2cJV93WG/SuFMLskrg5cozNnPz5gr4qrCsi4dm1O9kekGhxhIMQY+/8i7MeQX0EppHT6zk2jeZS3fRqN4yJqyOo6POyBbFHMjeGwfLnkXfJkZejSMtEydrGG0E1caIJ3x7M/tzjVJZ+W0l+9G2w5AIZud2YG09TwBJOMWVy2F9LCtqxdwu3HEK/LKnscdfrYDOlO485iC6DG72IQkqHaa2f5j57Br5W5YeBj44Hl9njV+EwGd6rHKUu9ju7j5O8RuF/klHN8yuUuwNyUZE+Y4cQY7eid2sIi6Bt3cZheQrNhijHx0AzPj7PlxRMxQZvR0wAwd5i+Bt5D4DHjrCGfPktEAQcmY9dxND9SjcxhLFtYhO+e0zPEPE2+xBlDWuC1jMFWOTaZF/FJahUCwip14HBGp6dSSSInOqlI+7/Cb3gk/hsYQ0mI4LJyTOuRPipMtIY/f43N8fV/s6gBQvRB6w7xE/eioFyC1RJOtfUPehkav0RNLrwD9hZey3sgGSRiyWpsYbteF81vcR/x40byB0K5U1VFhLnh0NsLiFs21d4TW6bMi9xd+22P9HRzMIfWrmof9x8mKFktVZhf5vLtcZMmJIultX/rK5p79gpl0Pf4Fzsrin0b6wWNcrs5REsjHwrXcBvsj7uxENPWBeii3BCgwCfY9FdLFmJHSTwGg5706SY3tib447ZElC2J4fTkM+Yv1KuWORpk+AV/bolI3YQjC0ZJ9NmvdhEbvAneL/RfkcwEUoAV9Ksbu+jWAsdpAwxU5X3n/oHBDrpYKPBZUnVVJd1nDLRN6FeygEzzhiESSB7+jqc+5JCf89uOZJiwBFPyVL4U9j0t/JsGW5aRoaePupdrkNrrtDx1+4hR2UP9ZANWoJFRIvr6fMrslGJ3Cy+zA5sws1lkxSOcjtJFa3EFECtLLnM4UCA+jrrUSzwZ0filUtwgslg9JjfC8ioiF2QGFQzf6nUP6sIQPtMNl8nUI8nC+e9142njmXehvsIWOXUnjk2tv+NtYI24T71KgCp9ezBJaAxVIyQo2VzVTYYgh6pf95U+2F0gMUJfWCeTH7eI/pmLtvT9lvaewkhjzLBXE0Lsn1rwaUedN03Bi9ZnG953MAIgEl1PkGdAEX9xX84BJMTLET5STG1sErpfAX0hjSJtNEHXIMQr/4UdhWBNs00A5JAtWSs+SI2FrY1EkBrQMicC4oz+2C1V6gxQNS4rNGbpfiIcMkpW5n0xAhMitEfATGh/l5yZifsskfAIToxtMNyIox7PwtEzgI5HqBR3Z6huDcKA8QWIsLNcpvPmAuHCaoosLkBUa5tSW3v4Vyxgi+CW5/NJJtvVKkRBH4LnxR0Fc3/CsiK3PufQSvVHwg/qt07ZweEqi5K0XMFovcbmpeScIsVfekJ7HxpHrdqR68SFWzysPt/1vrkoqpx+xXSPVa74VMLQwLIl7RtFudMsR7pqyly861kPesd+nLavA7phC5ZGByXJxyIGmG3AbieO15GOiCv41AnishTio8pckd/2PocLQYQQ7EmqU9/GK4kJDFvScUH/bifpRZFuxPJj2RGBxebQkFin0xX74ggtM4RLU8L6/Mu4fiRUoDZ8k3fDmwwfiWl9qRHx8rdQQlsEuZuYBMPzzmVcGLctAlceUVJnuYwpq1eiNHCBc7HJ+gh/WsYv9R8RFAXWi8odpYneBAYEhaJmF1gsZ/c0+Q0J6u6VjEsh77wJCd42+KOMX9AMwmatBH6RHvARJDSZVnWfHENWpcV+RaoFPyulX0wJD94Lf6kXTSWUWU4ERrwI2pYALROsXFQQTSf7YMh+SIbxZQL7r5GR+2El+dKRSG/00XOqNHn4eTZPH262G7hENv8P6AIQo24QzBftZDRTzxMa1fYpW+tqS788yWBE1dpA+5iJjSHGVSgzLM0YqgCGEr25YSIjtxGRitzH28uwyk3xEsgaX0GrhOxY8r3ZrZ4tBHAqR9DIg9NSm7Gn0rJG6kMrtFUa5+yg0zXZRyqD+ezKLFnEb48CjLYoZ3pfVKbPH212QXaZcwMTgM16ZDwdKy/Ixo7ICsgfpm8BrthD/JEBtOb6KKpp+oYLdQ60iTUl7D+vYkr5Ff1TvKShBSvrH3gQIT9akmJ2/NAVbG/yN3Qhl95FmGzqdEHYepSiaDCOrQElqwKIDYYHv9Ct13ocFFUeTfZJ6ufWEZsB9ZCGrsBlZ7LutDcw8SBdT3F4SNKSyV1b9DCZyYVcpg4AfeYn+1C5n104oER24K8JY5YN3RCz/JOtZWsafk8DuaDHW8AT+K5iwMnkyjw+xIMN9cB73MiTkOcUvtne5Yx6jygsCUjEXj3u+DJXa5xoQUcBbiCZDZbDP3PxTmS7squu1Aj4lJtxuJBHkKTwy72q4UANzHxcOz5ILIEq92aTyaEq1uqeLXJHB5EDXPtnkBzdmFkdLMKFh6TYKVHFKkviATrz5df5bwF+QPIZdn5Oz6Qa7jzqfszzWnPna8GH2B0fVoTnauBPQzwHxu5oCqbk6/4HpsKZ5+i/W4tURAsRMhXo7H78bo9yfbuqwSYa0QpZVKUtuQVjme/rLYFVw+/cFDYSfOyZCGWjamxz1ueqiQmc2X8bde/uKJRl/bDp3WX+1uafppZyn5hvbknpeSPpz0nHrbEIKepcw3uFvNCEp/zORLSIzIHydzHbND7Sj8jY7bWcWYHCjkNx+W/HtZqXYdBiRSyWce7Ce2k3g3WCZOyCJDDCHWrmYR8BeHjBPGl02TznlYsY3kabRd9qbMPae8lLJyMpI6Wn48w+LrrFGUL98ZtWJ0KivzrfLmtK6zOGmOx3kXjkVvNMVI1aqFkxBTV/feYZ6neXCFwAO0PalNuuruPLR3tfTdWH3OifAzmMkwkKgYNpilsNuVgDX8siPOm1oOu75Wsx0IN9fE7pgllbaf/Jm89UcM90nJpRW91vii0VTSYOv5IC3HDgGQmqm7aVMpTyVlbp0uWZ5BiwQWzIkb8qqMcZtq44zadYAjSLHVo7kTeEmBvdlQzmFL3gVXxWHj3QelTptRs0eRkpd/EVSjkBvI8DYonRbsNCfPoINJBjxUegyMULQhHo1FQBJJ9Kh50hSFeYX91hETfOywwfpJWIJSxj3eJXcg/3pxyg+dmSKQGqvMCiOa1caib0T78inAOJuqXgN2ggHsKIFmDxbXp1YhHsfEF6FVc1m8DBt6tsve1Yrlk/1AhMvk2Jxq2gAHmCebgkSj+UjtQS7BESrRCb7IiU2vOkQbTWSt2xn+PKvXClc2GBm3GDaKSrZKlIZe6awELlTTlTjXcmlW7tIZMk1yE+oTQ6tmto0tVwcNRUxlV0q5+3qKpu77ad0x2AoFxqYq05yRkF7y6aGX0N3UDvrFyQMcuUqUb9RgtOsgYPSMicvjv5MPTes4Jkc8AQhWw4M3oM/G1NkQYbW8nioSIV/eWfLhGoffwaws0nXNTMXBzFdlUnfBgW98cWEfHmtndb7YDceqn1ZSvVuR1I2Zb3k0Lv+W1P5BCe1HCuNsehIOGxLDf4mHVOgJGzxzElFCgvr//H8U4SIuHGwaRGr+XMuIdGPAvlUHLIw2H6jjD0plCU449wDPFSs5UU7XNCmVV3n72a11qkPPJxOcdUHHzpVckfd9TgaU64iirgxKvSsZlJ100/yT/5RbG4PMZKvgJ/VSaoIZbQSF8YayTF6INvWWVmxnMzLllHcF0BcCdd6SBud7Jh4HJQ0bg5jaHCjok9VSydFHswu9Ynk3/kE89rNQn/d+uyJ1j6tmLphJ7aqBZ8a5oKKU8I6lYgiYNYOkCqVg0kLZGeFv1/yFQIL+H5RPZlxpto6VepFG3YrDw9eLUU82MxwR4GMWMmzkWV02FyyYYbf70pr5+/pS8JDYP8tVDiaZAwoOOmWRavJnQsj4T49S98b/iwwuzmuxNhR+6KERUFgcI8DIrhGa7+O2YyrPFL8RYnQaf1t7yvpL85GkF8RSLRyRf7IzEatvXjJR7PEceGVwwS56xChG+4OTTc+OZ0AoVm4Ud8Xqb6DEZ5CHwjFenc7Y1aqkBQcdIg4f19u6NK1LAA5HwpVjfAC0L9CJMH7ToliExhjZlUZWV479YLjd7iiaOqbFn7aEbBIDKiqFQL92c+YTOT1R4pNyyd0OdB19oJQIhDR7hmVTk+lQPA84NcFJmYYO5LRSc4vxhTHcWAj7of9RhX3rOboJa3sAnRv2VgvkzOqqsDqT9ttP3GhvvZvaXM1QEKUCIY7BRJbCLhmtRK4045C6d/NsROYpp0wZ7d4fBTekWjuEAaL6BbIVgTWIYzcr+XXJwMJZjs4YnIgQeHFiHTFsirr3eh64UYHujRuaX8Tg3KzdJ+wZxuyZ7zPxEFpeMdnXwf3uTjlpuDaszOk50UiNIU6SwpS4eVtJ0o1kLAhaQzd2ilqRb6ovssZvZzIA//FWmVGevuwYgP0RfzEdyW48RFak5rHpI0P8UgUeeLeLoUz+YKBIK+uY7oIBdVc8cyLax6AJPqq1i4JtBpxDeKfcMXB/o9xj/2cyTGadpKNBQrMgKkEnVcDGz2RjFFHF/SevMhtjDDaz49BYBshKYExmzxieANsCnFCCibvKUt1mg2kqY7vRkd3Mat0659Sr5VO8FPVI45tj3EI9ci9KaGf5JA8P8Pc7UTsZNbNr/7NP+XzFa2HEApUAeoXqLKkxdksLOk5p36R3EAwdGEWK8YISc8llVF+PIfakpttTHeIuJYTL6m+L/rbGMGWn3tJpYpyBkaEcDveGDCWYLL+NA5jLeKUZlm8CxNNG1op1sraVUA22BiPr7evayrET+It1zsBeWifxeEgreqggh1sw8jBr0HZrnx43jzbFVJAiFiO1cJjv3GrJhRmi5+Gu4RBYYhCmNiPBWfl1IK8xjZ76+PnPGj5XPF9EddJIHbikimpufs/oNcoU3/a0rulAm5ptdkbsS5l0FfG4EkXjD9mXJYZ+X0OI2VFVXDlOm2aO7CaQHXfDuw6L/9GsZlBVfpBg5u6M0QXJvayiRXfrTg7+tQg+SpEjo+hneFEgc3V6brC8wSDb1wUJVxWHqvl7/9dNsCwXjXWPM6FaKFnmuzUE5LzYWjH6OK0Cl4QHF0l/mNZx919oM7VMlRfWkEKGhrZKROBDD6gCa6S6wxcY5b76QOks7Mrt4DNfkV/HW6TgBvNqqav+3wmCwppQDcN7gO03qp5/zcQ+EMoU1k3dJ6agZpi2Ggk4PspV8IkoyOS+JXVPeoovoTITO1IqfqEauYavCJphhG8pjV0ykQrQww1VN5DHBNI2HLTFy5xnFZtUZGsk8M+N+v5T+bIT3HIw0iC/IYcR+Ad3j8XYLhiLOAs/fJiJvuIKjNOExgrVlEhUtYVbKT2SQxSbx995RMdQ1Aq9cnr2mJYSLGzZb5BYdpGoml/8ySEeIQxbI3kdyPlKJX8i/o/2i0vQwMcVbKS/CZFe4i4ClBW5Dmsn93xPgUAFwP6n/hMZOSgPTj8FZN//S3DgshLQWzhj8M8gTFw9ZQwqwj5r7URBI96L0c64kGaJOvASgDh4QyKMh4D+SDhG6nfu8crNL+DcktIHBOmDV6yYJKSJ6NzueBce8LpbVSCNNoQE7B80RD2DABZYv+uSS0b4abKDpFLb/QuRUKSGSeREW1UDzw/FldbqTxDPpjhaBpkb+Fn0Abg9XmXrOBoFCIQfipT2wq0JTSqaCrBUTrAzBxQhpuSI0E2c2r2jujYnvYPBWAUzAlsQQjiY9EnqWEeZxZGCV65PchKMolpRwzyFYmhF3Hm1wvIeRWtcHOpLKuOcFudLVyXxMXhqwUkQIro9qLQay6V07mEF7Js+cSOtjN6/AipmfrorHEvsWvpKmFPHVNv2D/SnyN2XPhqygK/4T2bNkqof7s/SFZblCp5c6K+FgSwocQN38Jknxp32gvmJR6ssyNBL+icymUYxD8XsN+9dtfyTqPOG2JP5tW3684D6NszlPGTHmsGlUaDEPOCg8AJaJlj8QymVS0DmmgjR9XfmuMnGVSMULK9fA1LuvD/C6tM1NY2yVT5epOWeB1n5Xb9RmA7CASFwoqmEpDJDF7iiHH/Rhq2NGXpDL7QjrEyQvnAt+Ne/83C9mnrO916oNy/8pNbpx3vEZc1vUZXTrHXS3se1f0UGuLlE4Yf80GJVGkX4CLRXb1y1z28MNohfk15LnbQ5d3pw8GZmmCa+coEHAF6NSV2uBQYtEZEm0KO3LeqmDoCpWlMz+X2fwN4YR4vsdyVnDQ1e3gUYcK2Ta999bl7Hg+58FCo14pTWMEC++/hLMAJIWjls4TzqTiMXIyyFWqglKcOk2y8DYDMvfKrm2RlRtCioGjs32vj2+Gmx5KuJrNHmbdksn+WE/nlN7qHRSATpEdhCXYsVq940g34KAzA83aBXYjFG+Ou/bHh8iAqXFFBa9lprRLOia/7nGLH179uUwAcrF9MK7wxUQ9AvIBhtsr/rnumI1DzwOUwnIHKpLEjgl9vhZETJ4PV/VdrxWfgTE8WkB3NLMz8iiPqm434bjzIYYBK3ryuO4FJDbykPpYD9Iog8X6siohH/FWm602wKGihXKnkY6njGvBIa4mGwe4Y6sc07LYBOQy95v18Uh0S9ZnyENzAihdIUgvJneTVTOe8nkwzUwft1L8VzBqhTRpuWOVxUCQOXxGckH1cy4uQ7NTXAS6SsuejP1J64/tAmVH2OI6ZYjBMzsK3rX8qQdYmBw/0v0Syq5FCsnr7s5CbXc8MUn6aeEhurYX1hr2iAqFizbth+RR19x9jv0gIMP7F+4Cx1NF+7W11o5NEy0ePaY/Ohb9id7zoNeyZuRV87fVT6CKYBP5T0rV/MJm+rlF57D2DlDdv9S+fZRVR32FET0iulD5biQ6+V1uU/RPNfAYaZZvOmx+2ozFCGd9frftggweH+qXfab7dt5Osa0Rg1KU2IolJMwYriBAmd8IpPVb7kpjfFuIybYdu5lUfZCXd47TvxtnzjIVLy9/ofxvg7ONvcwboy4SL8lIF2KxHiNpEigH3yBqoyxykvtSpnWpzPS5nuZuvbo8ts/2OjHoa0z4rh+5bUL0gpASsg5P9xNJcaPuiNp6jBSqewtL8B7aw2BzG90hgDqnyfKNrrrWOab0V5JpWUOZ/k45Ww7vl6hC9HTDV1MP7x0TZje8qGL+edKc0prrHXVZlK9/r8dIlxogfCTT2mFvAp0SwUlZ0tsJU3RS7OtwaCAYr++gL3lFLyL0X3DJFXIXTH2QZBfxzVdVhXdsmi16uTvr98opO6xMyE7N1h0A8uRbcuql1n1KeVjdkYlRC5vrdmHYM5RUDEsy7ysfahMLFxMUCTNo46X/zYtksSrV0ASjb5fGUqZAScv8DDhtWw9HBpudwslAsPbip1bOUc67RyZoBLPxiwIhJ0Y527db+6ZWC1CkIQzjxDl1heHhT360t6Fj1f33UOE+BIqTHOnFSn+hSxBD7PrbFjI0bvi0tcaHYwOEd2Gqqqu7/l+iAcaTh0m+VNdO5BkAdWEt6CYLbsF2TAoExKJPkLNAv3eNRViSzlPtrbW0r6CLFmdH2fGxwLa1ZIwzEinYB2xs3g0/epavqPzKkHzu7L1605mzVW+aGTw7hTmq5qWZAvVt7gTRaEK7DT16HuKo2urVRGLo5GkBxJeJyEUA1JV5IhAqoWso/ToAS228kHs//OTMRvHFQ7KfIveS2VXxylXsDsv9TneGO7NCdiE2RMoh4emJ6nY6S1so6O9ssu7ZzSpRAVBIMF6G+WPtMqSz0yiyQLezdK8VenpFVv5PP4KvqNKoNVZcGRVFvZYB51eS2wbtrYfi8UjUrCrNzdesjogK0a8rYsUgAE5vBcBLXbXqZ74REqGcxDHI9WlStvuA11wXRqTkM6lUFkWgM13pJrY9IGuCB+PKpf5ahWR6/Z3KkrE4H8nnGzA6ZjsVLMiqNLkbDmoV/euEDnB2/BeT4UFb42teIDxqhSdkhXyZgFAcdq1a4O25R4Bw27azlcfDWFGHERqZXBwlCiZZ0ZnQncGmVZOcOFwfS2TjMQ69cD7zZdLIRDPrnfivGv4uLQwlIoeKeTNwMtDmqw02sO87edFEqYV/zWP6CCs9SVbXN+YSXPgzNxSVdZIuJj9BKW15INbqmVUbiyy6uc0vyYo4F/huur5HkoyrRHSIiZS3P3q9P+4BfQczSLBiFm6zP1P6ghjW2yvXVX833wJf8ls5qmd0YJMP6KwuQmIkdR9GNjFFcJPhBeCvzZhJs5pJvmsFswXe/7BZB9eN1WwalW1qHyQY4JWCx9Z44WCaJErX/AsOC30d8Rz+F1Lz3sILOqUZ7mUcbSdDjoV7mMg0q+0ZrJSX3cs4TDLCEYu9fvRgzLbsmlPS/4GqRV18I6vMWA9JFW4NukuQtfySZsbGCHFAReJJfrOuUx5cwI5sd3T9YyTV2JzYkhmv2jk4TAZbNLzwkj670V32922a/GIQKGy1WxnknMU6VBSh4nJKKPuSMbjEbnHTnaWh6D147h92B56LafZFzI6ZD2Sx0+SCLu6Vru3kd/DnVfwxEhEp7HCJJP3l/PuMO3yUHynsSOs6ZVkCQ/dLgbPZqD6n/95FOimQMbkvXVS8K9yg/TvV+2chKFsFpTCDxCnftBTo6gEAClvQblFUS3+aAaNtuaOf44Qwb2ZXPEcQFHAn8Ix8iZvwMBskpOKWsHmXZYJWj//cvAA9qB4fOkCSdj1ne1CI7l9YZIH7j6sAaq7KAbYPkm0J4/9U/KBscLXtus2eGXu5tYRTNANThggwAHoYvbmoxuxoAwkytAoWF4lsIWzVjgJkfAf3M36qd3Rnv36Tmau+79Jr48F7n9XrhBrq2hpHnhXgCPX++nO6f8/flfsw14+Z5ih7zCyHxqd5NJA5ZUkAbQVZhuWqWXmLjooYyDdIOGoKtX8Bxt5w5bWJUcZ7miJPbL2OOLkLNsg+ZrF1dB1co284i/czzPvMRAlCjjFCi4jtpFbjcTSWulpnbRpBEyV0q4STdwwt5fz5ME7P4PEHnYiew7wpgi/ZwGGL6aRaSSWEXliPTV8RWHlinKIN9yIWgJVZYTxjP+7Ayy+ZR4sJ2ZPcfgI7bTmZuIo5a3mJFDS4Qzg5zdQmIgvTDdA4VnjMLxw/fsiEkpT1LaJiV927aCWLnU7RqTOeplgJYehs4l0K+4hvyffb9g4N9NveYU8akWRlvEsrupxtXHgLjHHkUfNBAKxtadRuW8/wtXsJQmqCkSmnv8BkgbZhsRXnW/FSwl8dEq3W0OzxK+N9i0OSQM/xiWSILtcgzUF14SjzaAZz40FD0pkAKW4KJfwiMYSLkETXrFvngeZwnVkVhJCSkEjLajnXn6Dz4CKLLW5YiagFRfXhf4EVoQkFpLMgbTt7UaWpmcd8VwuwQi7dcVOg6IoDhggn7Fv252XcGDN2xPhYVclLTtEgGQ1bZie/unBB4Fo7n4LEP8si60dOJVChIZau1PAhfV2a0Tz4Ucie9cBZ/qe543cfKmZwNx19+jG4FIPVLxBA7l3eX0aVTjVK+NhoP1F6NmFoyW++ZFnzl0RQVGoUmFULeEC1FSarl6gKh7PPC7OeZVnMEWdwkWB5CX1Wn+icyIZpc+DaTfc3FZa0kvGdFR6y3vCCFjHM2UZnrdwN5t/3tbQ1T3XuW21i4XKUmKEgIj41OCiIxu1wrQfuvbPMF8BMmhBYFtdbt+wpflvvvm8qypMmQu9vSEK+4Y+rdYrGbi4Z4cdFR9a96JwK7lkBxHmDMTff+gWnP+dKgOgohGJ5txSER/UsAEGC3Y9KysMWe5309ZwUsr3NSGUw95uiHNjeR1KsVN0y0n/xJTu/0Lxh8ATe55h23twlaQnRXzyoOkZ/eI7f9IFg3g0rhOSq0Qjh9fJTwORmsHy50hvn1p0wIEn+Itq72vIePd9xUDBfafAWPxOxiGmA+7MxbHOTwxzY88iBCRRBUzJfY20BHs7Tb7sgY7LHMuej02ljollhDgnoTZIJ2Jhbfb/xMEMwMj3/4fTwQOm6aLIiYdpH6ASMwjKFugk4mZ8aYr1CSuMSXR//8NXclBG42bngf6xGjo6iKr4VFX796fMLmC5F1IiesVhv1D3SQCS2eciVhfo7MMJzt+7ikV8AXozi7Vf4f46ipRH/42oj4peXQaGbH5P4z/seGBwEPUM2qTnu7ZeS83OYtcPb+k3bCaUSDCkvv9k8R6NAnbH+s3EgbSoDilU/u4sRXbm2eSwL0FT2p0SgY3d1W7rTVOh7s4Qa2PSaBcAiUQ6AW57ZB6uJAT/ZqX3aQo/MGNzP2h7mpI3dW+ojp+RiaCUdA8cqHx0PV2tekX9789rDyEO/XPh8IyvdHHhnjfSyxYohTtfChmD5KFiJ4GSM24r8n/hsoGrOtYYlgT73WNGyERKaMOm74bzFBRrMIeyVdfEWiMeIkt13EIH8srF5kzBLLwBbDLpgTZaAmDe2K7Pjc+eJKyoQeS1Ll8Ke+9D+pXhuTwEhM39xuB8klRdDRNu+ZcnCBq3PmMwSR2rb1p8qTzCjS/jBGGe4rc7SOs3ZQxT5zJC1UESv4cl16rH0q9XWwkN29gS3j+v/gd9R2BBjgZFKgk+M8Y7XyAWlZb2KEZLRAaybO7CW5Yg8TRODjKBovJl+HSW2PC84tWjei2zGyOYKdYS8RuDqbTtmZIxYcruis+MM4M7fS1j8GTi8M5d0poA7S3LvfIesdZMddd9cAxZxsc2Yz6bBTrp11sotJERc1zLlMLjWdHlQYqnte93s8SjuE0nlsfC2heRLkqnh9hDmJwdqQWpzwMQu2a0mxwSre9FVWzM9nKQVrB1Y3g6noD3+iWVt7J0U4C90XoMJmfUqqCOIEkVIl5vwqDBvdlQRDul0QGMsIZKMROrS8Js+5OMjNy4vudloBjPSJaSp+/hS8Yc3xlP6eHireTypX+Lp344e6MTNwRDsV0JB37zfQHwPyAYc76ssewnC5lHGNR0yuhMewjA3Q4AL2XH6vPhUy4qwUzHhI+DyZCVEgQFg0UkVRuUVJWQv7JB9jvsNDAmJmTdskqOVHkxxjyjmxuFASbJ/+/uCRvSblYoOCnecd94CR9tnz/RwbM2qvh3gLOsfcahz1+SkkjobuZrfTleWo/raTCUnr0gXwP5DPkk1Z+Xw1D91P29UwcWMUsi+VC35a7Ky13XOizgcNiAXFnvt9JtvfJYd/FgvVRC++kuPyJQG9HcgohAeZVeTGuVw80eFgIpZKu0WZ5x3g8tEU8XlrfowD3S+70iKmobTQNctgWg91Y2qAfaICAKkJu5zLbREugztG2yY0hrGyYQQqQHoNPA7uYswYY0VzPKTEH+MPCWErEH1KkF2aSmfnRQNAjuoNDlVpN5Ryglj0rikr7+vVkxCItO+81GSfkPOsFHLdqX7WWFN6/JidGGPHlSFRYpfV2a6ou5T4Ma25wsua2zijytAPaenKJWdj1ePUSo6Ay3KWN82pFsDM2DXwEbVQKnD1cMWWewr/a1EWeQL2CpjvTy1QDhAtojI0eDBa9DnFp9UrFm/y6xnr2ZA2t7XRwig/HTVYETY3vxdBUgSbMgxyGza4oP07bJMYMD2Sc4oRaSaIEFlGePOmQMGJbCk2gnRCHsncHXkLhNkdSBAMorXEMd7tTQNyZ2IpKQU8iZwxVGL0VStrHijphuvAwQFSa4HmDZS8sTGz0yqG7i7HZEVuyzwKJJxyq2dn7UexTMEVmuxmVFXW7FDbLktnII3bKdEx12ImfUZu8nDJDlZLvPUQxEU+NnQRLZF+NLDfMj/TS5SHdGypfpbdXJqoLqyYYICwTfIYnhHtCF9jAu51tlCMOe0rv3QOkeGYyKjGDWIrahtWyvxqe8UY3YKKrnm8RagSwQ0WPjizc0eJERkPgdxp6f/9C12ytsNQsiQHsiwsTac2upkBmEAd4SFjvCBYungI/IMo9bZe4cxXTwKDjXchhm8OUqdMh8uh5nmGE/RnJfnYV0RiQXT03YK883AQalZUO/hucm6FFD41+xM6n1DDRiOSs2XlYzNwG5WjRHAunAd5fWqKyIk16UemHf+o9sEbrvnY/FF8rjHxK1Q1kiaYaAm7H9DxrXFE2xs59Dy/eLV3PDfFErpil2YKTh7TwiO+0r0XPSXXna+gmQY4KjdLnp83Q8CIN90wgP4KOIJXtFNHNS9yj9kBWH0JjALTY2JN+gLmQuFSxJvv34L7mFnI/xj+rkLyMHo5P14rVfPVtYhUT17CNpfBWarmksi8n1D6ssm6ZSh8gorlQ8qLx1//C6RkQWvX//a4JjhR3zoJNm1Sr+Q4SJZ0lLzBBbZYP/mK+i2VrwBRyNP5gYDhOhH1fIhYbebrDmImEh4Z7s3wFn8HSIlCKhlaz+459ieInCXoOcB3aJ7+Gs/1c/8KiYEXxAYS7KpwlFPgyIcShc8lTq/XMZR5j7kIWHPZ5KW81onpM91oFJkmTbRS47hqN/eM9LqQoznCbb9QdBWFzAOXsV1z4Rtl5Lr/iYjeHFh1Tuw2t6BGYEoWjj3WT39p4PrAe8YM5dJ8g5YvswQqlLX/J5oaNYFtYcz8GP543fn03e+v21HGZHzXWNL2Wyw9sUhdgJjUagcDjWZXihvnVaOL59zd/PCqllGbjEtsIDgpgVNtORYiJWNccSETnLuXuerCCuTxZ4wppGfcNUXcDr4iSkfn7VVeAm6YttAC086Ib/Y+XaXgK2WzLFZncu/sU6KtJ0bzasiqBG0EOnfNsShhCqau/wHIiccWQi2jVU7c8JQ8wTaC5I0ju6X91oyqfrtGiMSiWTM1jXBcXrti031w16Z8jPhSKusqjEmVT7RYGTAYLeAv1/x745/kiQ+KurTiQrabspMvku+lagLpBv37ma/qa0lGqB/DpDnLQIfVqFlotGhf1sSDtr7kPPXXojJtXJsidlIRqOlZUSN+JwGmnTFyV1UEX1yc3n/LMCUEsdmLmsFb3GmqZ6IMRILIdLtiXi0HC5RTaF6647rAzTbHpc6J98G1dHWEBNcG4KIb5VNAoxh51BCifU1o+C8rfLYS5TeGcCkYnJBDUg9QdVU4NpLKyuKFqHCI2wbBJJPal6Pim/oaDrnHRTX5C3sRg86B4xjEhjgRnzVSdw4DnxDU4Xs9EjhyGiECPUPNNzNOTr8LSgPE7gV4uTGIuRBiqq9sXYc3FjKTtLl+F8DeSdu8AmueXxsJesQZoj8oHeehdXvX1iND/ls3+wi30BIVc+bf+D5xFW8Ys7B9lrv+4JWh9rmJBIKFGXFqmZP3J6JoYnrrn/hzkvE3S/XngtRWwSuu5MEqo63WcW0Gj2y7sg4PFC8RYDI8k1XInneBAxWoomr2QqJpBA19NehFznkN2gmK+Gh9v5HfRCqiuNKGAUE3wvlXFJ7/zgjnCgXiw6LVRhFGjSU9gWTzRZACE5rD+bnRQqtXubrnLbznX+94Q+4PYO7hMyDh6ey5HfP39KVCsk2vZums47JNg5mIRd2gUSihGDSjhoStE3p9g3QPAJ5veUlEty/UmobiCrjUmxVF+bfy6CM5F/MAa+KqvVA+VJPDCyqJrohD+qZZHvNnBtPvdOF7Z2tUL6iT/LK6vLlSofvm5X24wnhVoHHQMpih4GFsyJqCYUgRNDpzFLSK6AnGUUce3S7wZNldZEBVi2FbXq1b8SZdaZnbqm6kTUT5SKFAqZVH+8UrYfGOxPOd3IbYkZ+rjA3JoPzKTYs+b9m/XGuAjHgwdO+vDakmG7UvnRwvIbSPrR2DgvYsProR8H19EKSW6CmaQUrco6aUP72pzRBi+ZbETEpYXW3zH6qC6NwP3gIt9llL06cPOcNrvV7OmSKRyOQPU+O1HRNlEDVakOg237NihozW/Bws7LY0Iw3Tb3Ynj8Fz4yQBmKWhklM27WF5JcmL6X+mO+5WE/ZO5clj/pHxzplUZl4p2+Gy7hxU8lCxihzm/TE9rw5wCjw27JWKrMQMD/vYZTCIIm0j2drErXw4fG7baz/HNAFs4Hq+QiYedrBPMgZeRGqmaIxf/SAF9nTH4ZkbdNpH7VzGInfua0LbU7Uwkk004fJoUVU8yzokRf4jipxkTE9wkLYarIdIzobNzYTYPIFDSjr/nuHn/1ikCwX08IKa6k41CNJcP+mgzyjkk0GqLy01JTntM9JVZ6UyW/Va/QrDCynSJ+aw2XXSIeKOa2hlN1p3VzmfcLUQVPhxN608CNZjIhFuCapaTDRoi3PMgR53wlHZandKKHvJLQwU3zt7oP9bJD29zXcUFI2lTQD40bUHZnLiKRciPcGB1VJvdHYWi6r+OUnBa4CDoCD1nfqEFrWNYk8oI3YGH3tk8eVc6fJgrD9z0C2WHYSB3gvuTKfInQlEbipph9KQOMi38jaMcc9cswB4VdtZdj2r9jEIXkMR9HA5/0WS+D+yNDjc2qSlrXCth3usKu7tmwMYtpe5ldQrZHQgFDJ5YJOBwC1AtE1y7H6g0+g0CtyvlZDTfG8ZY4Ngia/tw+fcl400Yas/uFsDiiZ07znpeUPMRylTDJbldOoICTsnfktEOWihk0M4G/1XsoCtgnVXMobwnH7YhzzcZ9slFYBs2lRjqi+6ajjHM1GcQez5dvNggpSnnTnr/oK1NCwH2Bu+Edqbq4S12kujGKbDqQMntTZ674wyHYsqi3OpLm1Ivbz1fpX8ITHLR1NYZoLPMw3QIPUXyAEBfUFGgJoaw6EssfKV2nC8qzESertZduoTUYq4A/YyKSwjsqeIbDYWoARpMDbEW89r0YmrAQ/yKF1NvhoVMYFnaDio/gvTGIbBfCUfmulpU2BaOuPKyWDQyCcxWJ1/pqqzpgOgZMFOfk9ePbLG0ONLBEByRk1I0fOHrgIAjc/496ZClArDIkzmvfIxbnfKuVmqrrWCNI+N5TmhPFBF7MB0+JmrcRB35P29/8Q8ccbI251LLMKyARNHjF0tH8cyTyyQ/fgcTmL1qwL8sD4J7ypk9U3MbEvyiABqnxsuuDQ8pj3XcTISnT116bQgDSarn+4jP15TQxwagYIeSImKpcuz9igLrvFw5ICSuzv9OTvaAvlelOixq+GI2PVqDik44bQimRj/Mlj9gWXsA01y9pnBVfaLMHFM4KeH5m6IAvqFphfyoJL4oiLW9aV5PPSuPv3LU+Clmgy+i146+9LsFyfpUoSo+hJSX9XCGF0g+BTW9UFb45hTDRxw84F4Op4E6kde6ej2fyBCmF+V60yDfZMwuLZ0t3PMeRB//1H9mmqONjv75SJMpqK7F2lGYZ6glsZtyJrLgPXWQ/HJztZ4tDo0XanlyQgKoJspQr+X68bcDOyotAVHFJKsU4Qc7dYGa2qsJYSSbbK8SZDZcp67SmK9Ol+NKDXmUo1XPp/aZp+J8YJ6RaVlZMiW5zUAM8iaTaN6CQyd560EmY/+UFCQL3F+kEEzBxQxklm5MV9QDWNR/yBUDDiHwgUOObDSfTLFLtYGR5Po3r0wcicv5vUBswSV7GoASkVZoffxRLnKGby5BuUO17XizCRGa0NLW5pS7arVgyG/HPYSGCX4T2UzoahMkVNNIFLuZWkQyRbRv5cSxkG1bpXX5X7eyiM5xwt99K0B02P/Cxf2tuxLagzscsNxJC3vfaIlvl5/CYPJZF0xbwFPG8GnmyaRsj8TmPL75zqjiB7y8ohGnWG1qABD9IpYvrysmclNUa0O3ulDLiqTyz0TE8sXWp/7aetdu5AmXwiUT2XdXqDyvjXt0GCENvdBNZwWrMFLWzl70NsfipsgnNOhZIZygvVgaKpB/GEeAAUT/ZR3JsBkHQoAE67egdrlqfTS77oNmJ7DVmL45awFnkBN6VrhzF7xNThOkHHvkYlragd3LCZ/33y3s1huMnN9mL4LtJfUrql6pjsU+vLM5UU6jm77OnS6JpYLls7TutfnOPAfg4brfuuE99JiVcXHcpxPnMCaeqs/pc4TP2oprDq+ScvWtxyjyZPdfl5RV/yP/XOnXGXsJaLxDOw5+XFb6f0oJlCBiq3XMwbxk+9FZRaY4ME/6CjVeM0niD3qUF9YLr409Y15MEhyAg/R95VD54i2rYojjByx3WGy47SHWvtH4KNHGE1m339/lVrOCM9P60sBrEJojT4Aoz2EWTEPwlNAjbcGrnB3ijAiYs1qdIKELb0bP7EWGKxgl7iXNlXI3w5ZkVk3/pP+3iaFzg8NWJxY9RAHnUEhZuY/C1+Q5A6GNK+mtk4R7vTgWEPgXebzRX21CdgzF5S8C2IPzpuvDkogpbcmnf+MnQtRj9WM/qVPICMAabbfp4NV/3TPvRdZ/vy01W/0NjyyD56TQI2/CgY44gb5phk9lTZaTu0cjJeh9VNJLyazeIKBlaFbungu2CkGAXBHVoO9q6XnBkWf3WSFrgtINbzzDr3R+TjvBAPPxxllVOvKTQQNpNZwt+AZyK+mzYwsZiCazhEF1aLdJUCEWzRJ47K+fwuaxhvRjuXBN3mpgbEJwjUNgS5WnM6TjbjJOMLb3DwlXVQ4C/GVgptB0wV0hDu+n9dxqbBAbJiNq8bVkK77ttrYwDm5nzm74cYGNs+6CKj605iAsiKlmn0o4140rCrMuXHtlzjYupCK16vvSsv429Sp3xHeula0wt73ZATZuYsKJs/ERI2ID3h0dCIlS/XhG0PAocX2EKKJal9/ZH5lwwKIEfr1Zj6mqV1xRcsc71u1YAE3NJWTg6qcGvMAf4G2y9BBpHs6AHxyUgx2SA61A6uHCMZ4nYAn4otRL5RNTFz1JwC3StpM8ytyt4w+AGnYaZaddXjBlls3j+n4CJ8jRWn5SOf+8IFpz51E0U3lHKdyvmvSZHKD3+1Xj1Gn2Z/UzHstzX4iizGl+wKgEroFh1pv1xf7RVuduMdbSn+uwqbI5MtqJKoLHHtCShKIUBrrU3pCMwluntRbcPCBQIQWTmj1+2KI/ARFZkAbrGk7+qCkdKm4Uusv+yodJl+oJkrD+8459HAYjf/ZNg4VKN9nLTyCN3uM49r5vjt8a9K9/uj0K6smhPDMSCDxBPRQvyb+Yxc1EOL2nHM8L6xvEgSrR/ygRkIjGCc2jfH3L/lUbbf4MB/W1HFx8ROAdMxEpmDjmi22qPIs+580H4Usw1cC8Qqd9Dahm31xfOz37rWO5NpYPmphdoUic1oNcPsUI3L9H/r8waJEAKH3wDrqnVeC6hqWInRTy68NxFwz5kDfC6loa/zq7rYH4jTx1lAruQvbH6nCR4NfiMolOoQxnTsB5mGAxW08Do8u0sMP2m3+NrD+oPPDmAuhKkBW10PW84kbZnOQHpHT/YT4iTR8M1D/1pukoNJ0ODfNm0OKgX04idfJnKN/+Gwvx7YFdPCnEEnIvAhlHw96S0gkgGVzgiG9AVcn5A3REuOO+cVZhKfsOZYtgbApqhjtfH7R/yH/njBYoaNDzgLUSU+plL/P7+Ztu5ZW7O2uEaGagNAe7hHte8xsHtiRjCH6m0l7WRXYaNuiEvofJs8C0SDIBiUtFcQM2YKPchSKXF0BdqPq2oyLsHTD642AJ7wSEwVMvpgnO3tSHF2UqXUapIwcvfLFEewLxG6bu7H+33yZ+y2BFBpyIegQNlzZE6E+SgBeev4ruVlw0tHEBjp537OvbY7kmK51SVgiRRd9Q+5PQZNBaQTVobMFsxrRaLmw3cruK1oUsviqpSzRJB1qxza1Iz/HS7Btujcfzo1BOov6YC1YsWkrqHCPG6yx1M66W69BZb6p8NQGRK2gBuMCaoX7VIQR2+ZaSRHhiN48Vu8M3GcVshyyxke8EbQ7SiLmOOSpfPxiQmWmzzI9dqA8WogC9C1CHvz6+A8Ex/G70ZQiritGHYTq3d9Z1E2ga+yS8vw59YLJbCuHchxiaBxjIRKX36rpXSlo60Icv1s3EcwgcYgCauiGHkOabk3EKcptU2rSnuqCL38gZOKjBXuQA0RJHZZq5/fBEHzk/h8HIXvgqvXzzryJ9pSzdYxfvSKKEKU7OGwavn6IZVYO4vaeDOZKrQ8WIiL3DO9+LBj2OiaKjdZm30LOYSXeeqF8zIeCk4NuGEoQZPLt5Q0zi/ZB5vqV0XekkX7Ub24Smha1IBjEoc5PzwA5YTFIrUL+Jekvm2QZzcV3HCMDSJjFvJvfNRxYSVdgWjmI7RjOmaEyLtEVIKnTWZL5yCo+3qDXIEH1MCilo2jssbuxBZQgdkSPRfDP5KofitciYm/yRBS2qyOCbhIOuC0g2RoKDQREDWDLsCfG06ccPDNlx8Z+HPInICs71eyopmhPWs7W6x5CqHf8XImndsQ2BXrBeHpamENubKAGwIN79tQtJDtjsh2HwJkhlQ9VKS010VR49+oYCFp5ypyKk3Gv6xLj9q4CxaNV2US1053KUMcWcP9lLdRZ5BDmbUGbCbuhXa0Wo/dcft7nP2srW8k7qG9FskCuPcdmjxf1i47+ZbHvUmRlPlsgEu7lFZZQWpEY8Hwql8QBWUdiBwf7bdCdmGmNFf7FhHsT9UFyI4udkR+p6MG/vPLNRvj2Fq/kJOXKoJ1QEFDX7kU3ZdJrN7MjbieqxcTi13mO6l3xdFqRH50fCJ7gPJdBBf0Svs4+PJ3QD+6zwLWLgdgj6nJj27SPGlTsXbNK/Pw7uUm53zjMPcoqZYg1bR4YOqsRPhTuG/DzlfDcyK5SCzpQY5xf4abvNffdUMwx1zvUEAtMyi4KR4VNuAyCRkbNzLC3SSAe7/Y5D4M2AUowzY6RbrA1ksWFKBltyqBky6p68+3ugEkPAlXi+gzVmyL2mE7N4lgxbpLtDr060br0DhtJBQwIPbS9cpuoYAsT5KKjH60gR7cFTUGEQe8hx9Mbp7K36ZlsmOEOYhqeA7LS8w94QHVlmqdGZmCWTWZAlY6tzIvsJKo/Jse9+FqgyW/Ryqh/DIR3k631NaNWPzYia/WP/HiJJ5IlKIX32oJ9youwAL0ITE75HA55cWICfhzAwIhhDi+zN4gstFTaYnkrVWj+pyhbzmh/FnoWNs3XmJb4LF8QQXbV/bXRmpJ2XeTBRDDCD/GUaPH/W6xHNo8g8GaXL84sZV4qxDc2KR939UrqBy0+hPvoUYaVc8JqKCOESmSDQoeXmeTch3ETDT0JeAfusyJJ41eZGa1sDYhigjQXLdAual1Mt2cy/xY2021DUwHsme7buqNnxi1IPjRlkyC1GHzuNkJWE8S0u3FrlwrxG30DVTyu4QjE68kvgbM194jPdbtxb3z+b9xXpZNZAbhzcVuIzl3wo/j1qNKNZqGJ/eMuahKRtqTbQut9hvqD9VFPuAYaIDGSmtDVMxyOXLqI4CYKtpNl1SGikdzDKOBpx4QkOOAj6lwlhciPpt7UY0Bq9IcSRM+c3d3484QtUJhlAJSiyKHquiKsqCXHaewfolDVX1F01nnqWzAeRuCOMzDiNuiDeLAqaK9uibfpCbfeUenGj5a80CoNijDHgsHDnAjoQxsntu+MO33rHZg6XxaYkqRupQ=="/>
  <p:tag name="MEKKOXMLTAGS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C/EpjIeUWYM02mZ+IsEKNYEZE4OLB+DlfdiKuz60oag3Zqh+C1fwTRKLdVVwfyWx4dL8FyXBcQgA+kmAYdpVoeY8oAEWO1PbgI9WTCNqgFwSE73w2Ble7V5h0w4so3y5KmyNSE4IGxQiOe4VmyDIZ0D3H6eZkBVTIyNDauQcLffqymdeCmvZ/8pJk2vZnRUnH/4cD7Ak5A1E28ZR7poet9mpbnxqLBkTWY62T9MVufqWvh82SufrHzg0iLF0TT9frWdosHvRhA1DrgBQFOoBk7WExq3W+7yFFcI9awH6M5bhggZwXtNbx9yne8Mny0cKItbmsLLASPnfSctQVlwQCO+8h77ZUToXXC451wZ8qNBBfA99IR9M5TikBxdNkSfCLLzrXBJUR2OJjH07P0cyFAuFXJDQHITIFF6xi0YmGPhHlncmIdzMzRpq3d4fBZbUCx/JmQLwGsGQLet7S5q2S+dTBpTVTVNWwbYjNNC1jARogH2luPeMBpfZZNkdpbdgtUwPbm2fr60rnvQkCsWaY+2z1/SbWlXWYAeaz3aKpJfLNArx8o/M52Yb6HhgKYrcO3IxBq4ixNlMsfraL2/ePj6dpsKjVF+dC2wOnp3n2yc+JnPi0uUES+nn/NvSeFLgXJ5k04T/e6XP22nLrWw2nWgoPZxq87PRDzOI+HlJIaIvrN8mA/SNxq8kHElQYh3v9oHq2nXGKrPCtLnfi9xYSf/uFPXOOmTM0aZjIKjinXpt5bnf0c6QvAxP5RXWbQznE/vpqAvvszyM/riRYfEY3bcUL7WMDLZbTHgh+8IVf/6i7yBCdAzFHiddpx+5LITSs1aGcWU0o43qKb/odbxH5V5+CXKC2WzQip44O6SVEpwtvvppW09KlCSetHZ6YPomkkIv0D8skwVOWZiGcG6Ga0vtzBioNQu6X2PWJU3G7NjdFhrZ3M/J06nfL8rxDQecrEJQc5QEYuroPU2OA/mBCHuC07IwZorCAa0oUJ69awdO7LWuuqT3F+4D+TdtDkkEH6xr5c6DON0W7S9ZILt58fpbRbAxTs2iBjJF3B8u1g8RffIB860mwSZ2zF4dGChoH/tCNP9BJgApB9m3X5yBzhlzEqyVV2TIID2xlLvU7DvnRTSj6gogiEl3fSSB4iE/840kf3tN1sJIfi38rKHc9G+hbyHDDqCWji4D61b0xslj3dlmKAgUAQtcpXMkc0U/lSNFUbKBlQ2L7ldH9WiVYvXmmBooGdHqUH40KTx/CTMR+4RTKlRIlFcQ0/YzLrBoYqoi674+B0W7sUv1Gf2S2eKqewph3zk/IV7MmuaNQwDILC+ldH4lNIZe2puxkg+zWFng0LUdXtV0baKAlSEHBnISAywDTPUHaWOS3Z4Lg8pqXg3LUKidDKP7ZUig8M6Y257DnAb9+EZjpq8FTb/v5oycHQE/3zZEEn99vKaAIlLCbDCPbBUvMOXy8QnGrh5XjApBJPFPYaZiTz95Pc/cF1giSjUTSfuQfvSun87S0hVnjsWeYav7fbYB1JE8wlLp4bPi2ZTWb97juNlhux9yQ0hdIBTVw6GqEraBbFvByOW6DGPWc8YpjqJ9GCvsBuSGk8s3Ywi9VQae++Re4JE/+iD4nMiF0PIMis+Yp05zXnUGFoYAJsuHzbA0XdeZ5Vv/09hMXYRQGqfIZtQrnvStsTHWf8r+7qVA0eJVx70mp651zPQF3SjmduZA2njrow3YWeWe7uyxa9D+X0rx2fl3gvl3fW3m5KqMudK3TP4otTuNiXdAPW/28tWnPiSEx07jbaPAFMwpjg+ZLsENqWFn3ErCl1VJj7HOrunUfkZUxp6FekNk4WrrummkbW0cbzTvMyv7xdHvBOgrwP7s83KyiVtqcDDNTYXbMi8MNhF1jLwdElrq4FpyQgmmcETL5voTMah0gvDUYhn5b0+r9EweUbOWvUOnSrHdIT5TaD4gZtrxgXSXz6f2b5AwxEtYuO0/wBnzXeJI5064x7tGfJZznNKntjh05fMiBE9cILZ6pjQnoBgj8rVAl3kdfkR/aL0UjxGr8CKZqUYIH1vsD6IPqV8H5Gk9C9hy7iF2ajVpcKfeaDzlAR3MPIX42PCj9ToZN1yO9Oui5F73ztqGeby7qwVvL9d8XXPAB7ZiOp/HhU69LgXNwxuK9GIF1yIjhlBR37Sl9TgM88H+sIa+hg9euGbUV3pBJsoGC+gHuDrz2/N0WskRdUSOFFKJa758hhSSC4+sJSeNw6ExoHjkgGmapsAoS7r+yMvQK06tpGR6BN0YBNsyC0oxBI7AlsRv7j9rWit22lvszJKBoYMEHOcbH1sOV/n2b536QvtkNuEJBFKG7yjeI5p1rNRj3VCYE4PzWGAiHSyHpLAN5JprTnbEkv8j4/3OPCKT3gENNN5gstqhfzpTYQtf5wqDjpKPjWbbHW4dhoOVRksU0yuOoKY/gxWDoXySoi2ardcSkYDc8YMJzvrc1tC9eZ+E48Ee0Dq/kzezwtul+cmvSafOFa67owZeUwAinaT2G3IyL0l2BoSgrEfwcAbLVyUtimEZRtZet7xj/HqJHYzr3naKZbiPFJYMsQ1WAr5+tmMwMevsCJRSDYc2GkHD554vbtZiYEE5Ww50Eg9/L8veotOmTcxt9JK08slzoOS7ChnsfuRSLHjx9XLlDll35hlUXG2KE4hGiWjuXCYyI62nXp2c5lZ+04kZlM8YClEMiooCXGu5XP9hnbMpn8mwVPy2Q5ARrgzYG/YWfeKoywQmpFF+6iH+uBNzhfxxx7ZucU3/TAyD1rutZTRWpQa/KuY1Lw9QAuTIn6uK0BdG8kl+p59Bz+mO1Z0sBY6+50tnexI2RJmZe+M2rYQP2j1A/XvU0uXiEII2jYh9hkfFO+BszW7cBoDDStu4iUKijObjCddlPD+cA4rUYW2NTPQVXbGkorpWzou2M/YMPKNF9NHuraKI1lJ/pnd/1SZUYGqhfkIeaBYP0YKsA/nRv56XyWS3v0h5n+/7QqS52dsg4Qzz7tYA8ir3f1oF7eEcLEqPpA8Nw0b6brCDvSi9lw3oa9Bf5BXwkvQL/x3Upx8kzsVC7xKh6V0A9vF88vQDUbmwUoi9YpEjk4HyBjyDBJWSQ1LXcz5Ae4UaJhVbjV2tav5ivgp8U4dVgQGxMhcO6WrBnoNUebzGnzRPQ+o5NGGKrwBy3CQ4gf5bgNKWzoMQbpChisDBfLmLC4dEViyDUjeAoQ9xOL3Do+zyJ60s2ADy+Mo5tGTW4umzXIj3mK7SV/cRf2dqFZoRSYuN8+AHwdyp/XrZcIP9WLhHc4IpPLcgyPDS2geIo1mforYZ4Aw3Du8USBAR7astsomOpPqJMoxmlq5Yy68uMx6b99z96yQwBi2RSK1aUtzWu7AglQs/g/zqutOmvan2H2zSQYxeks8xdP5LEI16MNabhxO0ak4ZRyQdyIfvDblfu3WOHXBbPwlaL8W8b30aG3GjVLGSOTyieIEMyjDjrBbEm3gxZS/ZREsNz/P/U7CVTwS0rTI26xxYEX7GNL3AT7QwuW2oP9PRN9cwKlTslwsW5V6GEXF+JsytpJ3F79Lp9qzWZQrmx+ufR0TM72oYuS4y7uFr7vhMPvGdD+D3UlvE0CsiDwYjWqZPAv8pA5k2dAYZur81ZWDGRLoHrU4VsGc/LUH8oXzaZgRi7lnMm9UPZ8kGU0t5HTzvy81pgETHr17C553Co5Uy1+D5F8nknSy1IFvmJk5LBMozL/pIlJNVBDpsr4kgrLJZ0nGLQfqB8kCMJzYQnO0YY011SCJanEbd9LpodWVfuW+2useytuFVhZv6ecY0fW25e68PR+8vFXwNt3jx8ENVZE2EQeypgbaVJsKR+vMOZkvivYmhrvtqa7qRCChBIz2BIe4HG85Lda5pNp7kl8q0yL1Du2ezipDy99XPLGIv9/qQGhefNvRJauFXpzT4Frw+VQJBbjBa2+D/IG6J5q9unlrD0rm8wvo4DRv3t2GmkDZ2vdA8ttDCxH4/13SgzXZ1B9jNi/WJXeiJ637sM5meOrNNX1OcPrS4GJ0+67B2qIiVdVNJMud4GcALmWurQm+pTGUMTOIJ3UaudAN4fJt6bYZUR7Ov0MqY0VL9gGomkBOzrTV1ZWeJPF1WqZET1uh/zxb/CeCIwaI6l7T2NJQ10nP+P27VC3yQvD0ieDPKfnGSCgSmFbjCBmzDH6R0TMKSI3LuhPoiFCZ+95haQJRga1OHwfYms3G93KKOaE4IFTPc/wrqOhAkGj66Qvveqwt7pA3W79znZu1X3CDdQTGc6vuhzM2osoWyhk1VwIjLCgBDwRcOb8kVjZ/OdUqRTPeqCXbhgpRsKA8qML6RQ9l0QEwnA4nZ/yNlwF/MZLB+9Ylbo51Nf9zeqJGqtCpS/OKCGHvqhhe8IjaF6vf7/hUBuHMf7zrQVQ4EE0d5/AxAcNXeMcongMUMFCeoHs8TWQEh7mXFo7ASQMXPlr5BjotiGGXldpveQ4oSM233Lzj4wzTJX5H7bQUlABTLjP9rZUTI1WekQUv7fryd+1sqrF6WuLzgPEYlHPg10l1zxoMNxQgC5GPqAt6yA46myByIy3MW/Pv30SUNODFTrGxDd5DehWDbV8YqkknXt73QHC3XSS35b7zclabzuycL+2fVVuECKLKsQMoHwqh4/BuRv1H4FnWjWYzg13mWFGllXHhYEPcsPKu19C1mgIJ1qVtMUyhC7vQz0NiUGWK2C+f194o/WgC1new9pq9yjCQ2PBhOT5wW7bqcKFWDnKL6NNS/Zv947wUaTiPgPCSE1glqq3XvmaTdRGQ/IibNUOPc3FMmA5gR0g5UusW9EgCbNjM4vGlTqQ3bWvWPdB2EFCgDIEW1IOiWghOp7wdOmJALzeXgafKSVZt1rKAFd66RquWG/lDgvMVWqP6UkdTYl5uh1EBPmN7r2cJsjTqPFLG1oI2T5+XiBMOmjgLkqKz2+XbmJeP8iMWNX/+JpEfhbZPTMjmt0XlGwkwQvD0dAAG5oewySmdgRWjv6v04CBjZ/7f6ivuRUa6x8gx2Rbeb0cXO36MV9jT/zaQKDpy1B0p+0UP+axZ5/WJywlH5u/uMaczMVT78lka3H0oMdNd30yDNOiCZvqJGDv/sXhBR6liL7f4OY2ZPfHxH/LAvqRFgmw092QP2KFMdihTTwKW8XiCMFge17c1qXP4o+x5Spl+VKYk8H57z6v8mL7k7hSwlKYOAhih4Ik+SXS2Ob++RqBJ+kNvU07RNcBubjaHeNJ79FJaR4/lALHtsYj1WsYsE7gYFiMUO0um/Oi0oCpaqc+PzD+ycjYzEYxPU1BiMmQFGWgRAVcnNdLB2TKq3pkft864t39kkqAJedyDDOB/Hpb+Exge0P6MVuLOf98CB67+z2tDIz4yLUPkptkNCJ7J1FEBr9jyzKF2zEIY6kF3w3V91BGUMCQ2hJvki/w4nbnXNRde/8Yu0nFj2Zpx6RiUT/5D1F2hi45SHqgAw41dOKeDS15+Tv/zQ5bfvejfj2jn52aXvxpI3Y5uOtrOavBCPF+eIkJI0JivWILlHfHUpf4ijkRsyzne02JTqy2HK2nxmQlR4m4Fvn/N+zeA5zuJoUaL95qA+0/gE6Q2jQP/H80lNO7M/sndGDPrcYM+bofavmaSL6WofO8+3DbMeJfWN3UpJlNnkvpZV97XMOCntwEs+m84aql6E1pNqySW5009zE+/qMQKFEyyiKGkkSOOsMOpmJ4MxHgocVoifLn9voGJPLVQKuTV5r4LzblGBTdNNVFUCXaZqr/sN2unZ6six7WX88RGrvLTRderwz3Ufrp8lOMClsSLzFOVwGB6cZScBlQIfqk6ZITk0UENuV5Ut3p3CDEXihJEnX7w3xWnFNnkG8XvlssKLArfKKJp1b+UIvc66Ei0vMetKWoeUUfEQ7lSxLucDmmWQSdvfEQLUnSJCXOQocXnH0qsIDH9vXZK81zQ3QsTkGrNFkyDD6IEe5s2RZjlYoOSmpGczE1r8ARNDp+3XqYaNwUeg+VveR2jFmiCYwKXBgVtqywvfX379ZK+gVBGwqRkx0INQu+3Z95bX2IYVtOJiNZzFhi7KbcgEYbFdFc8+o9Ak37pUuyloCaTCZ10K9hb0Vg1hk9fdAzK/xC4DYuvxY8RfGuUZfpXBwpshgMdCJYHuBOBEEPRbnMbPcqCII2TEWGtUYHsy0Z8088YRydO/qIBuwlbdcCFeaZUB+XrL37IZDAv6PaVtw6hJXMwIFCOYEiSNAD1eaWSpGZxlpbeVfSrVIVE7wd7Q/wuiRWEbnrozb4yFJ3P/nTuQWN5xpqb4aO9WnshQ4BIoGsEaGelZoT8EoU57DqzqHNS31yfkQ+/Za5Cyi4d4IVLa+3r+kv97uSCN/7brbY90uqYSgSTjkeVPW+DjFVbQgyXuofDlFGY1r3d7w86Ns604qXPl3iC5mnyDCJq/JXndiKfqfG3C0hwc+KpEko0tRasrbvAVyH1sMB8V0hFx+U5ro5VTGQ4igkSOkmFI5WQfvzFuaQIhf5gyjJ5SohiV+KljSYiHgXQQi6U7QzdJyC8ZeXm2T48SqijGYRfwuUcBj3gxZXY/vQt6e0zFvd9qUO1hmSFUunK2eBRa8o/mVb2wXJqNxXD1pMvkVfMumcfpSwHzJ5OQga4YoAU52xa846x+JzPmv7RZPrFzJsmbXj7wMSq09tSdNwI5kgzCUv2rDpof5ZXf9dwQTzvILfi/pzKYuHHGM9POOhiQ8919JciE3Mli3AJUqrzAVl3UvH8KeR6JxTbJ+GUKwh1C1sWP3ZQoR41LuC9YffXI0+PlpbAqKjWLzoukfZSlU2Zwj/knUOSpvInvUKfrNI3Vf12Qitjvy0O8e42EzJKuqW5PQYwSHHPd3+Pty5+ciCUjDWZjBN/Yoz9W39EaZe362RZHuGANvzrwbnTM0JZgARmg6uditj3p7u8q7DrII0LommdkoJnIo+ICuNnOhR88MdBARFTYuSqqcwg85EoFM+Ngcevwp9vfwQLI4wfWxoQ1XRmQt3Co0Uc34RBkzNjxK0SXyYXkOaD0QhXx8jRE3kqz2mUkJ9wOXuJiUEzApsetxg/hE6ULEEdCBH6DJDZmorXN/as6MLuJX0WmEz7io6pTzomIhSS84XtFBzNmKa99gU/Is/w6oey9d0VOX1ae1+80aCx+MdB/pIMXJH5zHjSst7EMQZwgcQy9Zp81lG8Z2K7cw7ITJzmCPzt96J3YwGbzABNwKVyir1IO5Dw8mf2e2LTX7LbOMB+17PYaDo398ung/8+yCkU/3NnDE0VcE4y8s4URJqzoMhzmHxWJh7t9IEMnVg4+TZ8tXuCnYbsxoyPPdmM9MkzVTjZv13oIjTmgePFtDEVM5dxInSZGKN6yFvp28QOVT8q+DwqFPGKNGwvQaN6HvV/qkWrLTC0hXcMMgKsRTuGvRDTiB1udU3fOMyrX/BK+WXQo3VoZu549do6RDCqJBL59M/2w5jd1QUqywk8hLb5CR2ygUmLMlBNkajTtTdSnILBryIbSXQtOstWFym4IPA8mp/FGpY2Ot0Eb6rFluSsgmmRPNNPxQnYJzRwljVS0q3RI52FeSvk/pGB/uAgtUp/l+E1LvLEJB3pJ16NV8O7euP512UL8aeiKSamgCdr0wTdCKOj+Iz02YR1MNjYOhI10aUG7X8RW4pK6vlJ3UiMaZ9FqJwPMvHZ9Gn7/GOPKW7Ex4xtskDJiPUkk2AtZ2ujO5ryx4LgFy/ISM91Yj2ZMcxn0Fx0G/xiPMnv8LsEBKMpvTNrZu/pEpK2lCRVSa7JT9qtpOXPrAmhD25CJGxOanLriTpVzbOkGxuymq1xAuX1Ag1qcle8v2zPZkUzi22SdHgIBssknMvGN3W7vTkIz0GzSy0tRgAgfoFEq4UpI1wfR4XMlHE03TOmQ7VPrn/a2qLcq7qjSSnYPbXWwaOoPwvsOQ2xW1dyRnO0aNUfi3sEikMYRJpYOdhLIKAewmaFLjUFMJLlsEHCqnxypNmqHpzNzLEMz8tJZDwUjYlw088sF272++AO04Y6pEUxDBs1JWCbhArUg9vyAudpL4d5yCf2DVXvB8KDcLKw1ryq8uHe9njzH64Gdl5jI7tPGanLW52DY/E/PduOcwP85tO7fIL18z7MqN8s9Pfc+9b8WbqpHYc4GZfwPWTKBlFf/XVLXWFqVlvJtZ4kKhNvZ+CuAP/bBa2JMDyAeSBYn/i6oOZF+ts1xV0oKHEJe0tHKhE0QwXelJKUHroJhGGFqyB4SYFImdjY3agIg7hgEatSHzsajwKt2Wj4Oqh/Zkq8T1LD7C/vfTs/apZ7oIfgwqHcIN2JMA2c4yxP5r/pUFPzbaK2ophwi146m4sHRH9zj/erkncM+77CAWBXxtRVpaDkgODfSm1PIsv6XkqF8kaDwiSNG9M3mq/W7Y1hgkXoPL3BC8UMMCTMw2L5XsQumHHWYqO4/WU6CD//r8itTZzFCwsjgmWlbvnuXc2b4c9mlOo9+8JkmivBKpm4umryZTr5M2WrIBtVrQl8WLPsCOLvAscvjSKiHDNTWYXVZSSA411HFwzfwEpjxgcOzgw4Y/aR7MaxBljxRs7xRUf+VUFDNFwlQfCGRVq8pu8jtnTL7g8bpTF6HjO60mgEMSFIw1GXZXJg2RaiOrFpNJitCzL3ElHRf15TMvRcWG1sjYhbd+4cWhieRhq/QJWmh12Y9Dxhyi+WIP4CT6t7lqLeTFTdWKU2YUza7byr/n4Au+q23PDyY8Cvmo3AUy+nxGhtD/SOumR8tZoK4lTxzbH2CMow5I3AHGNTaspP2z6+xbno6ecu0awbQhiWqnqABwIzRzIKwgvf6fd4NucNJL7CLIyZGLOuYwFSROWAWZZZzCHHW1csVtVocdnCXvct/VJL668QyBAREWhxAfOt/0VknH6iGgDWe9gjIDqFRkZaqjW4JNTY7vdIFpdJiqH2yPZRdaGHPWj2dQyTDNyZSrz1jjBc2gPmAZJXoGid2cbEk/9KL+2G7n8q5pGBHmnZXNusTFBiULcFmUKuULjtdc8wPSfVvPFhZqkIeWeCDu5Lt5rGcn1nDc4cg0yRMVeAvVp2+3hn/0uXDGc8c0Ow1jjpTsIGr1tnqYzwkVwrUKbKh4+K+ME0/adNsLVLz7TZmd+pKlMz9H75cXdPNWvORilvamQr3pO6E9dCizVdFd5M3+b7BbT2qZR0PpcEVOiu3/fjDV16VQ29v0oQLQ54W+9CEan1GXljyr6CxocbqJm/5Yrk7nNyJNIFODUjk6l0tYapHPV7S3UoHHqQSci92ouTgr/krIA+UmjVVwLkpZkr50MUDfZ4gxk8ZP77UiYfr0QGxHlW0K6MHf+xdKI0wrcTIWJVidl1Afm0cPnnd6oIOtvAyctCDhPWo0isR5OYaQKsqsgnhAeNmVEW5KEPCVggDPBC1NsZGiqxj9TmmaEo//bD7BZ3zRIOAPSTZFHGaFxLcg8DraKHXRMbcmmsBKTDCQIknBzWbAXa8mnNJt0suFNRLz5p/S/cV/hly1p4wNyAGA+FOakszogbInVXM8lxIYpaLy4Y7U4SXp/Nh5Y0YSpYRGkrv7oCBt05GcNPI6WrtpV8T4T1QRRpZWedepgT4mujfBB7akN8JLMXWfEox/9LdEtsqLejE9aJ8qeuzF0MLYtFdUDefWwtN7928WHQvdXPrwWUp57A5MAlug9Ol3lmtw8sxV+ayJpPUsL86yAOS17uuS+mInLai1qHlhE2ooqCbh0fZjR3EFDbvCCNm9UQPjs+BN3UG0Sx9A0TGChKnfgR/LLzxYpaE6gtuyWzjhQxWEAbT7020YEJiqBeWJFhLKqtbqbNVv0hBA2TLtk0EniWmCThHQNjvdM0P5d9LXClizYGW+SPiAOCbtU8u4T8C4zz8x+RiUQG/l89nY6JIFCe7k9jzikKrOJ1d3QR1g33tMiY5ikWMz7dgV287S6bJV4Ftlj3wSISQNJngQjwW+IO0TBb3sC7s7D9FcFoiLyKD61adtAzU3pNVjYlaw7gZa/tQ7OQ0PK0B4RU0yz/1yfO3r0mYd1wGpfnvkVkLmoteSRGivbn22tOmZTW/JgUPQlteZGWJ0csayB4wATN6mJua//cQSZGuuw2nd9azcBZNcQNEOlj/eNOZozEluLksvLF6E8uW03yfuwoKjwpWXLCnhzqSrQPRGrPv67zw6E8MeTlod3MqWWwsT4pUej5WZrYluCgDZuITVubul+lVKEkVk6aRnZMxEwu3il7pTmisL5XK1YKYcHR9AvGNkYAHjHee7pNAJ/wG3tSKjCLb4PjLDn3C15NoOItLkLjQG9XoOA422V5M3PWOiFIwdkNs3DaLCAc9TKZ4QjW2gFPHsM4ww8ev/oajTgbaiqd2EV1kgcSdpGUcwRHyTnZ9+bZeQvd1lFnCn50QSGYtVhNvfKNmS/ic1FwTB+bhw163WGqCIeOYVn1tcNmtIUYP5pwuIdAaapPOevsC+ROmvP5wyyd2FEMUjfmgRKqMi8+CQvscb03LyOhU0xJw2nK94NnWNgdaAAYpuvUyE9MnyF1HtLtMFU7vLDR6o+3P3zvRMzCpWrq8GKcPOPOUEASvQ8ExBcrzaWjCuBzsn0KEVlbvCC43+I8T2HdMJoBlEvteV8uSljCYaSf9tLdXsy4l8du+bG8n0SCRZOrvS00eBPVT7BYZynzJNPRJjPesepDmJYLmPK8ekL4lMxMCaZKccJPGSSgFyico9s19FD6iYgpQQRZNvK9NWddKtAgpraIhtYEVTo8TqpHjjMcaNZvESJQPEpkM4ozsrjsSwCCtTmJCkW5ewuC4XbSBgrsPIMO2LGbdhVRWvH3uhZJqOtaX8xBKFjoimDHL37719lcUB9t6cXlJfTctuxdjtXZRRjf2vuXZ+IGa0eq0Rltjb04gR6PgMTdYUQ4aHo4imnIXAje/o2SEKjM/bfbw79PFuJbTbRloIjdbKacV88x9ZP8x+xiJbOYL3QPGzElvuf6jLTV7Mr1E8JDqxSYuESJP1a0iwbx70iFtnxltpRzpJwYu65WmEMxy88Gh7oTwTqp6CncNyx53rwIuVNAKQUtKQJMpeNn7o86zzcg3D9qq6ws14oUJ/bQ95JPR4M8KxeRWC1WeM0JDdDwEiLkThZQOE30l75IJjOrkT7824oQS4u5d5IXS5in/OY4NEqoGc/mxLXJTzmo12IxjvIzr84RPIaoC8+9Z0WKlg8N+Yr/rq3CUg4TidLDF547Knkyc5R8qsQw+rECRBfQal3A8Rahjm/EjisCvuM6gPKpssq+nxN0bW+7L/BaR3GvpnGluTWDeDOpBsN6rxhPJV3dejsPhqt8MO9AwpE64cZwS8doWw9n05gUJEqVFRUEsqp3Tm1scc3ywd4kTGfcJY1cPOcqOsaHGcvsPWqhz/PS7Bl65AdIxzun5kQq8P8g7EMah5X4tOOuGqXcVddB3y5j0TdV4uvAGZo2QpT13ErdVjC2dpa/7MqvHjj+4yO1SnTHEjNPJr6HzbBP8rRVYuGGqrW/+D+Edj9LUi6QOUzouPpl+pIa2UMJR1Fcwgtyz8NfDOMr4qvNgQleCk6HSKybuxMpH0F6Rm2JcDB6H0hDPLzrTvqhJN+cuW4GT+Cwo+ClnO3VTCEfx4LzEKV+kH6xQfdJv+LKocQwxMwKIJuz1WYV76IpfQABftLlCSpjwPTJ0jI8lzVUlFApFy7MyzLEjlynuZWo2Q8YrH5obXuik5EnSqdvXsyic45CJDtMIule1H0PSQGkIlVTgL0lf2LSVh6ycbdLCHAx4q9+CRINnv+OLQXNpGm3vYjr0ZVC1SDvAROE9ADjVEGfCeoiqqSIuYOAaMn5AF6upDpzAoycviLbs9Lxl7aFpp1yfGwo8pdCTyXC03G6QGGciVOjAR5pj0M8wQHZBjISB0e3Mhmz2nBY0w0Hlsan2cA//jD6GLnuK8vgmfUskLc1VR+Bma5lZVVclOrKSQdy/EvTTtJqZqT3ogTrnjFZRtRb4DLCHkPAV9p3b7M4mBPQV4gkpPJptDFTZQftyW4pUVLyGFKegvBIJc7SnP+MQmChIDb5Fwyv/y2/JScilhFa0m3c6YwVvg/Wq2LMiu7D0LAI2nbW8aGZ296X5NCb9flDvozsgP7Zm6o4AEo26SSip9eIuv4Zl1EZRmensnNj5HiuFKdHBBlcPGIKdcqr8IpSaP4w8ZzExPeNhOvsGNI7incfVnbBxSjgrolphAVpbPjDCvAnjJd/ElRzzTsTUEzo9WhjKl2tNkeESXp4yR9f2dKVcQOZwh8RQHZbsNYbrMBTx+PvvWYleheSuCBJxVasIM7QWeHDbJHto4LhNXSrbmrc6iGFs99L6bB0pnUkqLiOdd1t0IXJMOqCPpVHIiy765CMr6U5TLYWj1CiBLkJ3gELI8INkKeUelZtFg4qrpJu5WxN6BwOKnzLEzVqoySVQ+iN2VNsaQjMeKWarLhFGxjqbw0KcuokP6Gwkdg/M2vpajI85IQ+Iee+M0mjMpC4e4HzmW+Kkh6oCKTaZMM3Sdt7wPX++QpxrfveFKcx5X00Tbcb/MX5I+IxrBOHgbzgCv3CJ2naCIXUlP+FFqufQlZ+7ZtyepFCjuW241IqIyw91hDVmn1N6j53cZbYONn25057MFmVPtfwsoEc/4gK3yStuIwxLD2Q41OWxXqCz7t7fx+c7XYDxlVCI4krjnFFB20TzE0iO2zRGSccrl+f/bPJVabf1+mR/CY5KM24/nxWOQ/2Zpf138lokevT2yw0Z2mpP+wZi5lzbFc0nHYph5kN9YSQNgWIw6B6s1OLfATbqI6ZokBTA7KFp1FhlisPNVSk+20/jzmUc5m5GO/7cRm+1xtmo0eRwS8YxeYk6YMOG0FrNNoN/mBHhitUi2+PAtczx4rRwqqwch4SL9moe3OrUJnLagp/0BDCDu9gXEuq9ueXIDubGwxAP02CNmJhhADs799SuBTNkJ/0qMf+iuwO7I1LAsMKuPvNq2DQhVhfLP2YW9grBN5NArDnGbVN+jW4FjiLzrDP25o7N1TQXfEAw1klDOIOZlo3DiJDayJFWmzQ3syu5Zt5nX32uXn26ZLZJTScMjbdqg2qA7fBKfVMI+DTT42x/GUaQ4eyDLpaoLYYRNtIa9KQG9t3zzuSy6li1ACfy+PrKtULSv/SDv6/wukvymv6g77AOtJOpmMkHCjwbvrRa7Yw+5cGObzZwe84CPfpVrkmYrtpJZAmMSTogckam914W7aOf+2jg7kpzWetsNLeGlFqOa0gWwcA9Yy4tLRmb8H7Gng5uEqfOrA/CvY04IkZr42B2gsNvmyDEuZhYdhtbYrFCdMoTk1j8wlMo9xOR3DM1MduJqH3Knfkewq8Y3TCntN6kpZyclUE7UZDdVvyOurExXkvKH25kTA3+nt9x1SjLFFcdUp6KBwE2N/Jbf0kTTycqx5FcEVjaCN4Q6TdUZBS3Wuoc+FV8E59d0vo8DNUKWk6PXjmi0m5eGrQ6bPsBtkutBphQkBLwgKVMT/jYQ4uXqdo0NXPoVOV6ayZtM45yjNk2mwXjuQB8GlMUpj0Ylnc5TKx+GRPPDSQ6QZtihNEeEMMEx99jhIJ7f+rlkcE9o6um0aDZGOWDimRUuGF3WXXiZ7yCOejtdwuVmFBYB6ZSPgt3cFzH7GYc/q7dEh8WVnZWnBoxRwU5a3gDL+1gKcPGXp+K6wMeoQtbszl1TgypFvnTMlD7GOKIj1ZBBoGEBFZGuj7LDXpQzZd8MbG+UJkZ0/fvQYHfgKonuXC2By8zUY7PcaWsOQPcYVTt55PwrDwn2LmS/fbR4GGWH8Yaf80RcIWuruYdAekwlicSG6DepwCrcUIBh2MZVr4nA4WIUOE4oKeT6MRcDtkDyRT68NuTIFC9hQhTNo+i46I+7pFKDTuX7RVoik7mzP5QxAemqtR8PYz42uWn0cr59WjpJH6azgTrCJjGBk9HeB3bqRdfMIsPoRM5puvGYbb323H5oEWIBFVj/PrY7beVcYUHwkRQWAgPtWZaJdrvv06LO0p7PFElaM609IDbJ6P5gyXxPYfxDQs/Ty3EZ3h2r2mNkf1PHGl6BdBL0oP1SmhQMms7LT7ZjW1gNADxL34ltbMMVPBDPJCjc11LDC8jKdT516nhy02XD8cBBTjuNf7CLCyXDO5qXscJ6OLpMbGhvFz1Ucm+PVj5gANnx+g4JoOBgyga/JGI/pNLpqS6Iow7sD+FvkvdR/cuv9PQnKIhDHFSxg/OebxTokVV50sn1EoFw7AANmBOOlY1duh8aUTPnlLcNJ6L4RdPrKz/CZjeuMBwr0KH4ywG0TxSY7Ul1iqMzg4lh3fTljBxq2QWbNFwQXWndGcnzVTMJjMv9yNV/RuOcrP8O4jBF6JTvSkZsPPdhi/KZvahC4b+gyUcREfDKwMF210CgOdNWwZqAVkVwalK+S/fuI4qRWDqX8mOfS+dY40GAqHCtAEAhA8pfUto5LlpSLq98d+qlsyBJoKdtNJ7SIoEOQgNRjXcJuINDG+ArRRlEHpMVM5+wgEwaXoruTkXPqU95CO+mMjeNRC3YwAt/ZXBDl8IazzdOCsnDekKsKglYP8wplX/xnvRPKN4cDa+T36AsG4AygbdK+hdqRIEmZwiMi0IT80ZOe8S/6uvXcS449uFnyRrhI2KDPWgJb135EgV69pDottdyK6O0gIwfuCSBRuxpLjAyj/qNpgeatAE20Os5+tPnfc9dSZ/ohpOIXNiGG9RGJ8gfsSmOt3DVYYMjFmzMgI8UCVPZwMfvcut6/MtoE0Oa+seMXHFZUTmdPrJDpsx7Snyg9fHTF4HaWECiomGHd8vYwk9Plgkug4vxi5trB5ePygrn7ZwNCl6n+U+yVYc9oJFLHvG2ZjIjpcXZE5xK3QuzvNhol2mku8eWS8bOmiVnMtLgK2sf9GyshLtSLZ45sW6E4SNbks2g8c4Fw+xSXpqwekbbeqoKiWxjg8TLE6/iyK2xXIQWpBSxg/b0FYR+xwYQQzAuLbNibYhO1Be7FLIksvAlOVQJLzyUAxTDTSnQX0lOctxe1Jp1+T10OLBL81ENYKcljikVMqRYhzNhpakq2gGIQrD12/+cWxrGxOsYzoL8rtmRNW3LlpRCOWsFEHlruY7M4anYbPE23e/+DZtgiwO5yCohytnLTGri4+1EHzfNaUzw6oPGVvkh+GdjnjpUa9BXGsT9j4NDSIDLt1d0K2rdF6GBYmjOPHN5VbphdvfuqHTGydYFNg2+pp3v1LjiiY5F4u9mbKkdfeKJTD/DoV3N5B6ANFKdOoyTO049krNiVus0ZGILHOLc434Pv4QzCQmqjFE8A4cWs7frC4Y8whYbonGrU9r9mHg7OJEXxhNx3wXVEzf47JIq0v8Mx6cdu9azpDPKpH3Ym4UGkPByDd6XLcrU03lM6LpsVgWUfrcZaeIQSCgezugCeRWhwxMJ7yzmlHCeCkuUlQ01i3ZIJtirjZ1I9H03ppMq86bbDP4epQ8Rr+V4gHgVqs0LbCNGTc5Bejj3zaA+C8YGv1LJpXBHJQV7zxRDEtrtXYD3MFzHYnhug8HbNJ9mdmLOHd8pqgC9+l8CyBSWUp2uzWoatwaM/a7bDWDI6rsx2viNEt1urPXtltu8YZl7LUtawbRKIchOl1DbIaQTt7j7wCsHpOcxVMnTKmYuiq4mBwUncw+yidlPm8jjs+VgcBq+LYKR/BOdh3Kp/C5z7CQ6op6R+H3kc/ki6L0vXmsuJNsGeNjOWEFL+tp0azJEfs3eu5EnS0GqGmwpYlaSr7G5oEgpiDTVhd//lnz3QReYgaKjuT/1k0BGhWcxPqk02vr+FYq0WuWSocEipSxgwqHbNWhKNLSH4djp8vjv0Hffw3NjQXjjL8BwRQRiyUPAqObomX/r7TjYoxWIO0iIWF574PqV/JGxjuZ+6wpnme929O2sny4Bt406YRv50ZXrT2Klf7rz90sMC+O/39Lf+LiIvE7ECKSAuYse/VjIH5EMiPpmvbmVR6Yfl4bphh22GApeQDN+wPCj/CctHxXyGxwMNEZmzBBPwHBE4QhofoaynuPOYg0iiRmR3oyQTCp5w9P0zaa9lP59INN8DzKS87i0izP5+OwtR+Txkw7Af4MsqdXaV5TPKhuHggymhAffCaRzhvCEqIjMr/KUGo9AAdbDAg+HVFlBZPB4TfVe0dbAPcz3SJAGlsicDgrdPhDa1aeZMKBMow1FnXdRROIGRlTcEQNi4EpI3Xl4UFAspmii/WUTaqJSAqA6qUp/DG26DAAnryvkJ4NJNqu8lDu5Oo+0M7K/Q+AadPLBJACUM6PiHoaWs5IbQWUXIlTGz99Z8Dy9C75qypdp3qygJvtO1Yoi1tzvhtnQFA2Y1tT0pddczZOqm7f0PWfzvCoENu6tsvs3NCyn2PzxZUlvKrPou7hMO4sgHNZ3Z66yFWNESeZ8AN1usTIyo3s7/AshtRHYxgBzZ1x9mf8Pod1nUTBIwXtlzDEWw4Pu7D1gfz80+8+YpA4lsgd8tlf5CniQrLnIRn+x3etJMStWT6cAHdhECW/Yx1SxcvDYgsrMhSYHVoqVDkj4sxRqsnQVntKGlG4xT4FV697YvovO8L3ecwPOfm4cRR3gsvmGdOM2uNHqsCeZbwsy4kEoCS5Cz9mkdSAx+2rCxVY54KRgaixU9+lSoOYm+MJk1cifWhLwX14Ub9W11rYXy1UjbjLNirQccLR3B2p8F/yLaiq1GH4klj/68fqbyENPeIb/w8Iq+n1AnJhNsmXbSEsv1CcYpF9OMkMUwUmLlvMnfWbkB2vNeLQ4Guq2CUNktdRz3SiPLY6Z8HR6QwGUidLfaQBt+95VBDkuADz4sVk2CNZGU3cHnpAIvKt+DA4md5zTy9Ux32+YEnpIv5gZZB+uvVIEnQtTMeEQHpu+bq3AOFvFKqwHDFg6c8cCaJaVnbK1I70AT5woaspkwd73AmFCVYLkL7F/TopjSTK9Sr07x0/AhRizr/JT69VQ7AE+X7LCYB/Ne1v9Iv5Hojo53Qov0EsN69sGUwCh41H3tA9V/FZkWHXW+1Z7hoRYumVEGICCgl1VYGKSq3vnwJ8zcdaAwK6JARtbecg4tcmGTJr49OkcSKqG4X+NFUcet1uGnJ7+c9gfpUdJ2bFH8c+y1lRd3bvfaM/Nsgdn5o/lVazeA7c/iPzJR92hzHYZEjOj8OBgHP9gzWIssI4uFL5eeNhaSoNkt/R3X+LczCmWQyYKXH3IC7OiXNOnuV8KYu6LTRfIjbaPUAh077qg+rR2+No8172VxhwsCJHNAxgaODUFTw+Rb/iAgpJRsp86JNq7uBiC5zZC69FF4Ty2W3n0cueIEYy6m1OxvTHxvgJjy9OQiZzS+gIki8ZgYMAQb9T5RT9CUVAty+FJC03GALMsXy7dm/mFHmlUwBW8QEw9eDY2YEdu1pHZlJWfZb6mUrk5kpQo/jP8pPmYu3Av7etlsjwAByepKn1ayqWPp0ORnuxF4iH+fQVtKB3GOBG1Y/ElAQIeicxW7s36ZODj7kLNDa/izLqPW3ih1IfySmt4ffFyx9jPPv5WWVH/LmVxVKz/tu/a0AezkZwpHC4yzVMA6aRXpDxBwE8gG896hY7O/9/TGYiQu7nDvPUnZAVB/y+LZuenN1/crD8JbfEarF7vgPL+yucBYkjflFAQtrmEjnXOgZtKJ2NQNhK/4q08xKDTMh/wTPfOhTPuCoVoY+CMy4Mt8gWVXVdDBgr6bG6CHUZG9dYc5WcorLaKH59okKSQkrzPSuPWX/YnMPwwGpwU2/PYPXYLax1cy7RvI/C08b2j3OSjIyaj6D+d/DXoRP9N2Sr35yZRkLSRvxvITVkwUthle87B0AwaN2rY9vyoAewYHbBm+ZiD3PT5YoUdzZSgxnJyxQ8XpGmyBMACnghrF4Ow3LoacR+u3XPqyi0qhEC65NzOo67nd66ZoZuUhNrpvZJSC3Dd9P0rcBE0A5bqGCHzPAEAnjEi8eRw69gSdcvjpQw+0qsx+4m5BHs6urro+Y06LmkxWJMChhhOw86wsWtHQCtniDV/W1ToWmn0NwOVW5JyzJqo4fRkNBFcpdqmkGIc4+HSVI0Wnhq3d2b8jNMH6rrz6eX3F2L21tvvIb615EW5he0JgZx4cEHRld7Q0vWKgPndlFP/z/jIykO9FiOyjq29RYymYpDEddhAAvx4jVWPfY7wbWlYTgZLAsfESrok0CN2gIq7vyXWiRadzKeeMSsbLNxmRabdz6lgMLnqb3/c6G2FyMgLru2at3BYqLjzW2fvxgijIPN057H3dERSNVPz7ZbqhoeiBrjItjLBo3cT/qT9ecag7nU8UgBOPawxti+UI+XOcDO7U61cc9Q073jg85yqexvxxHSsQXdvmzY6xanjx2r6A6BjaJf/OdX/Y0rA93DiWvNGYynD6RlmOTH+ANgvnZQhtN2YmmDsl4Oku11IWh7VD8cXdLXTCDw4rYr1malMoCGc3xjSJGUnmfXeRrOp/Ie2NLuOa9XoBQYNxZkuH12s7qWh0uRQYIgNFkgCx8hIOG9argvKlgptn3NUrt9NtQtXP6bPgHbrIrutUQiR+OVPWveD/7avLdH0CHF7rLZ0c9amQn1PYkm738IApj5K6V+1Z2g95UXk6C1VXn8F/jMaqaBM8iykblDCJcxanE3fZcxQJEPPjhEQsZKqmsLi1LtjSBGdZFDbel63aE/MsibKSrnL4OSR5qcUjSK2pCf9oBo4KxuKvm3fxEUiCWgf4ETmxtj1nKw/Sgkflm4Vv4eiR8rCNUPKLh4nxtTK8EfFt2McHt499L2/SaYSxZZCBxu+foye06V4Qy/8K9IfXn0a589fAjtbFzgETC6iXthdylNN5SoZPgsx821xcrL/K3K6F7yfktytT89OMcT/AS+r3qQVxuiIWmg0n0TlQQ1+BPTD0wYsjvlfGGMdrmWffnsX+LGUkkjeCrGjRJrmms+vRX2XW+jkfGMOvT/tDl06W+FoG+LiU5sanOUX6Rtv3gftgna3S2wmXkB02ocr4nXWWhEOIfr1sNwVKFIqUiMbqzVFt/zdPQt27NSy44cwDkLYc6f9Grkc2qFbXjGeWMj8wq7IJK9UNwnsyJLnr0mTbAPror1cqgsfPe1z/iqWMG4Jsr8kM/3KiJeFbl5QMHPAJMfYAvuo3nkWRnGDE34qDrxLuXg5l5txmNBDndKHZc7jvDPIuIKNp9cSMwx1EqzWk1ICjzcZVpbTl6EP3tAOb1f2pR9pAwVX4LajXw9MJl1JWOzLEjgUl+DYKqXwVeDGUyFOHcEhsFryeZNY9O9RCugJSgGKunTbp/O7LI88bdD9Cf432iJLE1JF/sk2BXB9/AvtIB3F11DqK/IYZQYmpAZeEGZD27B1dWw1tRFD+XmEEyTuh2BMg5AyageDmfTR455qY5z3txXM1KOzDequmzSP36BqC3bjUGfxhvadaipBnliAcmY5z6W+UkwK2I1rVtAdrW9pN4ujxpoljxAzk0aAmLywQnmbhyz7hzzDb07s3xF+K8jipXlUDxL1TM7k+3Bg56R0qwSUEejtQ7EYSEpar/kgQecia43U1voxnp+WN5jkHPoiOrFmGueOfkdGr2UoC2WKK9PUzplmvGhklV/vX9gMz1x60cmoliGuWzTjA1LwKNDE7w3YglpYE31QOzF+zAuTD8jSa9KbtSdO3CbPyvLiEB8kSt5vfNH7eTFm1DNKLp/6d4LHqSq1GawALo5ysrHXfuXjD/toGXWN/61AqGeyhbXmXt0+3mGfL4TqnC0nn29+m0Ecvqv9Ti82DYgWcv52fGdMBCbv2Bx5SaLgWXolZnrmZ6gkciHQSwuroRglB4eERx9smm2PFs9TEePxLPzCA1Uuy6v7pDbFHX/5wCvNxzR9eKTA3EPOJ0WBHcAiHYD07zPqpILRUP0IqyN6noSFcxnIJ+qz/ZG9HfywIJ5IIe9m22WdBQrIHiiqILb0JT22jtvrjXzAaU4j0XHtjR/yqQFQKcRDOkfvCT82Rup6+h0qGNZhJxVpKpG3d8ioBcrArkOsJXVCqNw8nWDRqqxLn3rUPWGxmk1OR11cLx5EMAIcIsoQ7LU+Wo/dm0QAog67s4D3jLnC9SZ8Md7B0ncOnVI1tqJjJtN8kHau3lJCKkH1+66Zs2nSvvkYhHPnIEQvSZH0jdFBWRvv1i/jRZ5O/knKh/KZLLrGCWNHHv6LNvHiD3NIrbmCJRT3NdLuCNQ2OuAwLPHIIHrVAe8HoP++sQnJoqatouWqozD6BfJ9mpwidgahsrxQ6BNF5XXs9hCapYnR05gn3S+VrYkjMZ0PQcZJsVL7wkATVhASEj8eYcQDai2M+w/xLEv7gWxohp0KQZjD2mt1wpVV9am18n4pzyrm5YbBXN/2X+GEMy82uh0Z62LiGOTtVvWuYz/QVAYTfO1UtIliAicGnh53+GGcy5MBXleGyxAAa/16yOlaHsJONnqoPOzOkS+GdScPcLLmKlaM+zJ7hf2TAd9VnEXINcHg++rknZ13pF0j12Y4m00cti+EXjapm/Bvh+yw3KYKHpDTVHr0fgEj6LtWsTKpKhZU9wUSMg0DhC/LWVsVXwrB+zQxZvUtIG4XGi4spk+4blYganyEgrWjilBtwXoCywjIZY6WtFvyUBORfXy6KAkwOFv+YUyN1WScJKU0pvxyqgFKJ8cH05TbIHRzc8+t58fUFTbOIuIdNFeJuyvTn+CQKl/h5Z1FqlWsA6u3Lp8DUgxvzfATM1oSC5d6CfvVAsw4XW/ldQUPB3FUTT3/VmynxUlUT0V+U0miQo86WftAQ2sLRiQe41yzcWKUjaU3uxIa4s4eq9vnQ18aBv8MCCiDaggTBCrBfJ9fR9wnEjL1Up0vcpMZQ50zvLpK+XXtJEaVZgr+xWgBSxIlQSbDF2XtgFn9Y9HGRZiX8Salg3XnURuXBJFrh+CLE5ZFhqCr+mRgDNhWFL8jJSvI2ZgtKKlBgETdM6EW9V3ddm6dFzWoTVJ94HUBQVJfqfUMLe7wJhm462YJJ85kxODXJXe+PvAspbw3S42pb52Qsz2kgUyfbrPB+mPBImL4902XiGqktmNkExT4S/R/qB2WzAOfoDTY9s5xGqvOFNU//dfkbCZ+qMOTcxPHJHHJMhA69O53IodB3LpzUYwzgpmRimQV1flGXcitnZoCj7T5JhbfNwSwxNyDIQY0C2uTQSRqbsxSkB3A3zC2dGCoNzjnfV6V1cbEw7NFV0Fz+pa1QeRqkclljrkz7p98+lKPnQEoHLG2t7od74U87e9jfKG+1yESIHSX8mJkHR12796sLE1kyyBTdYLqmktkRiqfq3yy4lCXZpew2Fr/OqoO2l95xOquLEtbUJmES5M5brmk1n5oXxsWBlX9n0EeNzHvfxqWgnaFZr9GGN/I4DBYL0mR6ualWcQ+CAHheQkRGjsynLFjuyjE5P9M8dIIT/t+cUEN6aUBeJf8aMwjFbUYH68w7N1GeIOdnB0yOtllFr+oYPmezlaE88xW1kId/t/hCmy3yeEVaJX0RB8XfHOFZjXK3hWLTLgiid+xjAFLqn8peWnkiZkh7zQMQEgTvE0IaQwxPTHHEn9aYC1cGTvbNXkKRlAx1fDr/1LOi8GMixsrB77M0cUftvc5O9Bys6X5/eN8SYpgjg9ZcR1BsDmw+/KISmQkRX1qlqxPtaBkdBAxyDoOppmmvVVa4Vkh3pfXmPw3gbRz9j8qtgVuJZgJV8FGPrLKiVQFxYF0H+YCn08VXdPVpViNAycsstXRAARWta8dI0FhnSwaPmY0tJYMazhS9g9OinOHVRkHfTL9c5p+b1qgYYqfmXm9AI4WwN2tKpk+CamA3+NcGrtW7ioCgQUl9o5V1PhSvI3+cY8ia0k+0v4bVy66FG9aArVnIm+hIU5A5MMvzooopD/6zCt9WlxhSC/Cr2NKqLjCplKU0N6GH2M+tnAgORm0ymsV5ymIfrw7VKnEYxyMWeX8ZhLUqKsPkbzh386s9nXh7a9eX2gciQHLJiD5crF69ol7IEcpxK5jV00tYjUMTitIkBk1Qgg728DeIadmLc2flwHRWaLqWvsYv6e7pFJv+kPH69o1wQH4ZAd5SDxXC34R3z2Dkoc73OCWQ8tHxr1APB3Ir2On3JeUBi/kC5u6JpvYy2DyH9l/8Ds7VZ/8mimSTdRwiGnuXmYI+z6hdlb+H7l+KdgVfX/mh2SVYdye+9RyExh2AnEV2Mf382KN06DiW4oykN6FwuPxoCEeIj3/NLkJCCOxX2skO3Fm5VFAgnqGknhmQDl/IcvYEIsg2a11tzZCS3H7ZPLGLtbi/a+ibhTb2yEnrQEseTzTp5CehopwubPou+t1dPP2sDV2SlNrKU8AFV7YuKr7/8UxYpmn3xycmHde6IbIp8mj6xPIdM2ed9YNAvct+9nmFQCDnFy0rjg/0pUugW85SLxVg4568ZwCaAqGlak1LB0/0EZ2CGJAqtqPYtbbR1A0XFr3sSfceuLdIvutmCRXwF8iFCD+iHXKlJu0xUx+fymVEucEep95ZBH5jw7OmynzBbEQbsxwwn3os23hC1PKzJBBC5n1UagZfLlCjfsvR2iL5kfoZf0BP4GotvlbM1nvtVYRjXzdUeVoyLgIzP6ycAVu4bVdMY6A3hDfci4EV51uBUlfz8Shq/2ElnoMDmzLpuQTwpKTXYSXvFeF7sH25X/XhF7l5HMbquAvdDO5gBdw6qKtofu8LWJL9KnZAmB7gTwcrhV9R0kiNfO2NQ7VVfdF0N329w+o9xj+WucXD8CDyjJ4X2ZSpgam2sW7EXz7iNtop92+Se1FFV/M6HmPzBR0638l21eYe/joQyrO2LioRxt76b0L6h/zmx7f4WufkDU4KwdN9ZK0IVKQbTAnSDl5EQxT1kTtAT4n0uYefSAor/0Bf/asQCLYn+RKnqtkEsYBc/VTQmExoa1uCkzheswu5S9gEpRRFAhFCLhVJV6dB1PiDEggYmNfZz0ah4SIfEbKcUQKAMuZg+W8eojuOsiE5VxqaWXRVK5VFNJIWDf1g0xwJtJ7wvke1qz4CC52Ufog3cj3wLXUHigbtwd2lyqqcsRd95zRzrVQiZ3UYC0+DXzz4mMUvWnC6bnI8DHaTheSUgp0iP0uYpA1nFdlUP+gQj7KqoEyZzNrH6xMSsZAyBrgPAsuOebiqG0UJIulT+TEePhLc6DYgfQaZ3YmPwqmQyDB4Js4m4nptFLjEC8SCryHywgVPu33TWC4BR/QpiqkmLzrBETQEkjcSgmDZ00/415RSg6BF3k2VFscMihhgOh/AEWvg/dfvK+BDWG+L92A8S9KxhH5NKyBbsOE/c1gEjYkCfi8yu8qbXFKzlIzdykHuUqKJysO3OLZdXqn7SX1RB9vsVBfJ2DPpAapxPFiUmJPdgi6ysj+ZVGQWWBngf0xdSxTJ8WyfI+/ig2reOtn+LYf60khyHyrfCkYb2GnpKBO+uo/EznHpqtfTJZYcmbx/oUzJ7M2ncWRCIjEpZ5HdaFLCHu9h0XIwKrDjmb/MHSEOgc7eypgmcy17cYteL2vQOjsW+xlPYijPsMPRgZJYLvAyKx5SR+VG528fHOVo6V8l/qWR80nDXrsAyW2dY4qACwCtuUDKhMzVsAJpz/zfa2J0k6bmDNVPs7iv7mgPhZVyh1Z+72FwB4CxOWSEtUY/eV4iHOH+An7kjkztHqULM7HvMzrJKu0UTJi3IeKU9WYFDBciuVveOkMskPufZNyHAkvglHF/VtpgbKgIjYA1RLSKUui1/XOuoYGIKIsRyW/YrJ4/bGrhmn3dZ57e4IfZ7XSyiJZLqWRrWtI2jid6siKSQhwPDhVcfzMJopHYu9uIx32VhIw90rbBtk2fVgt8qDkfqr7YbIpjDvuEJUoHuo/uve4aEGWnkvAFO035ByoeExvn0blI7NMjtJaNep+7/eeEBdRacBtAhDT+SRHrvJ57qO0XU8Bw4KQ+TxexJdcdBhJjGnRXFuEFsnm8W6elfJ91LTs1NwJ+34vyHFRW2g9HBjjViU8ibTsjD4HgCWHLcbSyryiVeJpv64SmNsOa+g8nPVo8DG08staEkPLBrn7EfjgYh8VxaIJxLsYw01v66bqaGuyHluso5YDR3nWAvAOZ/bNxSFvXxPtUcxJ7SoRsTPEGdyZVdDwDlbRSQrzyJpHdJTIs0/s+DKQ0XTk+TUbZ3//ZgEg1F1GbCwoIOo90x78a5iw/qGogeRAe/5X1CgFRw3WHk9X6jkdKSZDCc1rtQVDE+dBMKoPQ4QquNA6dlm2sTkdo5nIeBZKLhclqIuOT5NnQVJJs3lEj4+ukstOBiskDnPUch10TOSEY1Gt2gaxppeK+8F4TKknubBNxgjngXMuTpPVUfUq4euvPCnzlKXqHqQtUZf5+ZTEzIl9mm86h7TntecciEP7o0YFsY7XD4WfujDPOoSIIY3RqZPcVhqcJlygsYLOUpT1NWDJEM3exT2nAQ3+a0qu1ab9zJNNeEFFIchmUBliOb3Rcbgu9Ny2qwQNOTL3MFtaMFrdcP0/6SvTTcuTtTk77S4L5qZr1G0YeBlSx1D1xk9yDcKi4fF8gFbid3/CA2/rzkkvddpRPMBnIutd2GbF7u0VHccfSkvskafoYaW6bseCoRXQ39laja5YJ7qqHpk8aTH+ZOWpQOalhILppbDDcTTt8h8U8papbcstdp0HYSq1MatJruOnN82y+QPrsiG7mMUCzkbTbpADfM/iLuRxmbClaAaSAUMY8mJkg9VDJKAqtz6fL6vMuUVZH6eK0CA390h+Wy8y3ZVhXK2iRURkKG9WSTIfzKBCf6gtOy9s8jyw/WvUDX2FAokcoxlvheCaTYJtbHnm0/CnSys7BBqnYVSXz0iT0yE1hCnK9qHd991ufbuP9ehBEuP+JVEyTyi6FyfFEd2+BMo/Z9O/7dH4aTLI72lmDxN6qPDZShUvjQd9q9tHP0GLpeLk5JP9l02zHSO3riT41mB6rLAfSD21m932DtMtreh63VbNAZWRhknXnTn5nFLzTYmhYrLQphKKMAqUDA3itivZ01fH7izignsy4VGJ1rpGNbnzXtPYzGuUtyQgoZnVYH1vFFr15HFe2EnMXABaZOeXB6ceeUKD7ATpYZ0hTpZL6/9NhfcjylAQdSqtZdGr6WsG1qW4qduKBvVz8sqq9BVm4x7YNuOpFqDMKMSMLdVkYXnWtimZ4+OWuwxdWwP7v7BL36aFiLImg9+tgmpZM84amQ2bfrgEVTlwT72+qj7ftv2C8s2LueYz2/bF6rNAPx1/Ftkda5f+qWADuJdm+7GqkTMfjVOL6s3sw2hn45//D45zg4C31UrrcN6ODRSBvROlULvwJW6zUpFZTEA1p1QUQNmqMubyapQnsSI3VRDF9YDYI39RELSxKGuMui5y8NkeCOPAOvPjvhHTtOhnhxmkexkIW9M03TH+dtiWGpuNV3lzYd2ZBCtDkbPk9MRDmXzBce3VhTAo3IB8jD8rpKeAL9JGUrDguBGZa03lxJPMrjuDdp3fsPozt6ZKSfYuXAcfc2PL3HHOcu8lics1yX9Rx3zRkpTneftkQ91PqwUADt3uIRiS6YpOEl90GUO/foV3KsFI3As6tJYhr+INf5SbY7IFI7n4fDJJeQFafZRA38uKi7yc49DebaWS7Ynj/TTkOAARwshmOrvrkez79EYB6itpI8tjS1XOnGVDT/qvNpXwgxgiJVlWaI+Mmy4mFq5NguBs1Se0+jH1Uma0NGQEfCPwuGyosdfIfa1cN/wXiFU9QmPDnSc4bbWOpckT7PRro4tBdf470/YBi5amkS2B3aXOdn4fKgfuryHTyRfFJ4VbrRMZQw8Aol0g52yNpSyQk2MDBiJRg2ZwVRr1K6tEKy4CtvyivVfpzhSe2/Apl/4Eoz4WqVqmHsVbrV3bYRrO88svxUCrepq0/vxzD3Rad6bPfa1xyc1IIGqkz+EhLuMf0HBJZCup5v31owCtdP77gLQz7Hf6QhuWV1hcCVZDWNkTjLA0MH6PDq6L9CwP9rGZqyDHto8tC1/m5WQsp/lVKwxebmsjozSX0Y9WgCMEjyBDxCgss/5+mkU7B7pBdjAkhtLhQqZ7jok9S1GHTQFjcsmIUONtElok7SIlpIJHiGfy6DBfzcMmH9NNt0lyoR6QQ55Y+ec2+HaeOsTybzVj60gH7lt5d8w3d75Sm+w+C7gJkm4ImZ9zwfjraa0RmZFq/UoVfC/MdP/1URMspPkB2zpOAZmUmQLqaMQW7EnZwiVOYAKixOPe2IBrhbfOElWSI0J91Y7k1kt4GA0+qPoZhi+ItPl7nvPRRdbAcBIVZdVRXumFPmzVKeJjn6Inn5TcNDnHREeg26/Z3lTPCXscEVPf8VwMA6YF+o5g4Es6g1G1RZL7SkXF3fq3LLGie5iTQS9KDuv0iG1xwdcwrKJvJCI/rf+2B6xO1YOVkSB/rgBSmvKJ5ctdb7V6G6oP3spiVKO/XEEZ2LPXicKEDVnvswBugI4thAMJhK17h07idkpI4a7CFBjVVmtEeK+HWVLgraPp9PKvNmpD/P5MjIUdB1H/hdyxaEpPBFQzhORwerKGfn+6sicdKLtSjfDVBXBnTEai4zCGmGVgK97wTlp9Mpr3/w1dhP2Gk58Lwtb2QmHvSm9D/c/8njeOq+nkEFQ7Iz2e74VlMWgnHTByyVZ1ZbOdBNbaxg76I2LZTpnvjXh4LgUg+EguRpC1WnQ9Phe8CAughmntGDo/ZiQh8eNpmkyGd5sZrmOBHLKVR7+7p42wC/qrEQy4BZ1U3sHQFdJVLyNkiwmPvC0xNRdeNrXXPHMU5f3XGn9Hs+h1xXsPxDPnXmde4fghn0UwtKjcn6EEqKpIUEkXBE+LNTHQPVfz6gG5qmBhcHbEDklyLttQm9tlqRb6JkVtZQoBMNO/K2GR7KJjZ3Q6e5gqFviowkNwgb/ILgN99Ltti+fQBEQhtN/bpTqwUxDzS6hH9hq1ebV4rsdiUzYvAV3d5B/uSXoEjjjvpQz1rMpMhqac0j+4p40FFXmZUMOJXnHpJ476Ll8CBR/bS0QVs+bybTbL1cF8axOXsuRm2gXx6Fzg0eeCEYB8ngZnFmjTuVDUjtsIH+9h3KMPEO4I/zx8EnFE7BHyRdLDmzh+/RAyd8fZNqVy+XHhQhxsAFSa502u85o5sSuhV9Uj6pyBA5KybZe9Rud34XVfR2+k4Lc4kdmHwANUbLEGi6Z5W+xtAxIhICp+yPVegXQZOmIVr+n6DJNIzIbkaetrcgCC7UKjdGk/GBwSSzx1Y/sMOcl25qSnWZPJh6KQ1Vc9zpzMudKkzIefBseXgh1j7szg+HhbvJo6Xl3ePnDu940iCGewI3Br14dcX4t0kxV58W6bskkYTftN5qaS3vsaUaMnP9tfHnZCt8ZKsFwC+5bUF8wspkZakxnw38kneCiNMs8Cwcc0q56alAHl5IuH7FdTv6iswG6h8qdRKGWU63Pf3GVChA24ya8HGQZmA/H8i4ydIq8MxPd2Sz/2MGRcWD9RtIgeiCpYrdgvSM3OeV3e6Xepl1sB2UuKDOIDoWgp277NOEASkvWV7IX5CcYM1jG9CwzwgI9/TOUS+4wGEhQyp9nTJkfJkZUvx6RkpLZwI78H1+iEiKj18mEhnrVMSQ4vhRMyJ55MMJ5XcIR3TKVUfrewUZRxR/fXHsXbbbrvXMghNCsWsODbbZJeaicEZAXMg3FLCJ4gVCMCtZ7ATJ+5ApiDk1DPr1OirwaC5ual38WLrRO9iI7+SCkMGuT8GNl5CjTLX+UbdNTzIJNjJlrshJOCziS6iqHFh97M2zoMRF1ZCyBeG6ZFeUoAGtLFiZetxFRnoaNSnujOhpqoUgvtZhNOHmXN+gmdls3fRcUNzEaADwIVzOLpla7zcFZhVx5izYqf61U3DpT4Keh8gUJ8Sj9HphiytYzyBMOwwHqLdPSqiP2Muhhfb0n7rZX5CZqyCpkhC3WycXwxsG3Bun2YZDpQMYcMQn7AcDFWxb2MsuRFKuI8BGkCH6A2yFa0Qd4h2Ru59MFfN5ts8cc/uB00O5xWX6by88qITNFKNqp8QvCysIOEwaJ+b6KyCIH2/x716XvqaqypkZQWvXCQ+sCwTCEw7n8vgE0ITNF+aKiLKkTmnkV15tA2czWi8mMKxW/iSFIRCQyjTJ4WZvDjC37jym18+UnoZ5OFNNi34Y7AtQnzYYl/QA6UteBx1RgPJM+/nuCL4SE+QVyqzn8Ci3R2HfLbPEVyjTsSY6z24Tf9Bgoryd93L2EvQ1gDvBYCiEYUm4PTAwlUSKyXVUfFkaq5FfEx7Hz7zoIzn65PkJm9EPkEzxudwFoPl4R4ASwKcyvOcD5a1Vg6g7HJd+Sc9M92MXpAVqjYeiTxNXL3XwwDkYwtYI+jFVkgZSHg3oWMcdXofplNkWmke0Xk+OADx0ePnuIeJZvUCvnIj9klB9DQ/YV8Fdw3mreZq85BxQJsja4/FhXc7QhJAFHDVXL38E4VAU7+rEFnXn6Ry2sVzyiPl/vvQ3J7mOfAPsca1FaAHGLqbINwpsxSQEjtTo4BalinObccvx3sc3WYS+08DLvud2vrpkQYLlFxlLGZztf8+12ORD3Kddbc2A8OihhrR4CV7NdWdjIfHoX29Z3SvEHU2WIa80H5Qkg+ct+dnN9odIIzc8ZAQdLyjT8yoY5gaKrRom5hQd9ug7dPODranCWapeB1WsNIDrVUbmHX5X7SnTgJhb4iHJsL0kb6yzx9mFlf+VswgmQJE2wdI1hudKTbqW5j9kBKciMA4bFFPULpQj2RWC2XUc1fJZgUzwdAfXG8mO+A+2msnv2CNHiXflNTGuj1U+qDU+wGuN4BxUQdgwytEw6XZcyrQCi6BnfOyLxmiZzAhvv5CaZMD13tmK4OBlUxc2zzACc9fluPN1qOmJui35D4Fr/RRv/fHOhEF3wFbMMfybVOVPH4doSrQRwiD7NZgIY+y/FrE5ZsQQ3O9w4T5tCvvndv5ta5gKFAJv5mBGFHQeaXcnkhMF1UbEXGTdp0R5HZVjsSEgU8dI2Wgr6zkwOrY/1aUE3IowwkYJzSiOJ3ZDaTsHJJZRHljrdDurCMSRginapvC7Ezu0BJKXm+1GLPXR7Y4+wyJycarclaQv2QfrhG+aPaNJD46tC3JVH10CCkhc+UyOfqZZTnBQWH6CXIEtC+7mrXfWzp2Gy6ZoaEt+NvnNjBFewnFfJQzvCuwVtFqkeTgHvtBFtaRUe0eMlF7mAMZAqO04z7ZKhiQubcbZ1TjCGHc97tM09NkB04FFUyiKZmAhTCuvNJ65XJA54O4hfrgnszkZaNl2IuJBC85VIrF84fkIw12m/OZmdehcj5jNc3HZ1TXw/JRvX4fzmtk46fLHQptSzWjljlbW6mFjZLEc6zzDrAGnEHQJETy6fiSFhVoJv5rL6g+tKZ5CNSUYM5kmtdLFgXR2dU3iaDkxAD2N8TE4qKjuXYiFZE5IjMv2tmijSOilmAF/uCWxVy9IhjlqUyjm2qk1fsdkjsZCh7PSSaebqRpMWk4BMCkhS1iKvXaT7H5ivnXwFJT5RxQKQq9Znf+wPGLA+7EIgiNm5N7/CBa3QoxTx5/WaJD+Q2kdzBCt9gu1zip9fZ4/Iuhphwxj/BCPG9mrizRZXn3pnAElITIMf22P2VcNOQlUT0g9BYKPo9k4Y5C6ZWyX437dT0EjURYBpGAV3h6sQ6L08jdYy+FsGNLIw1am09tl3OksDqBe0S0rb9+64Uv2wDZS5qB3IkXACuFwkdqhm07oQZLqThS44j3QItKnEcqg3+cG6PBgq5LARqgR6JNElDeP+xxmnL3vMvhUT2jfJVhDihiA4poGxXelDu61So/X9u4x7YibPkSQrUHW5PT52Ob7Lbypjtq/AvnJE2dJVswXaUDn1AP8kcLOH7Rb9TmXrTJAVmgP/bACThibuzERubLn4QoTZR5ZLuDkzvqZP100vCCNvvh7TaZ8tmZGucpiAMMv3dNUg4U23clNFI2dBZJyy6rM+vnihb6hCF05UGcfpXghmwkY7DGbeI5ASjrVddg3MUWFytWAW2JuHnm2XjbwbXJf8ElCdZ5ntSeYSEe4682hzNGpXX2i8+EkCvdunj3z2BAkO6+xN3UtN2/ZD4HgdFxSki7tuoTpa9RHGlfpiTDTzNy8Rab+U9+YF2f273zqAUO6zwtnGWeLEeSEYqjyJtyiY4qLB/xMuEXjC+372QvdWWbFWf58kGHocF+ZRE7cfqanGdbIJlb2KOeqMcKFjtZgNhpSfkVBHSzQsuKkktj61PokxJiLwN03OhOHJdI2E3LaOZZ30akU5vSXzxbqQQI+2CsfUB3KaEAVuDdpzgKMR3EjTVp/jUQ3V6WWr+ni7Li7JamzxhDh5RXHa6byTYifMhGykbOkqRiYbq+rvjGCrARXFXlecTW4zUy5QZ/F/E4uKhaJYq0tATsByXM4m4zpG55gJjm3xHQMskuIp89qEYSoudwiQO38YViIhP3UM/P03/fD+clJwglVRloMVhnaPTZ07egF7ynZk3F/JNjiQE9B6o4TA8PBX2sPUZZo/RrEXy+4F9I6liLOq3BaVcFxsqWz+UY5JTtURIYmKsAdBJaMgcsZlHYLmUNa+EdM2n4FzFShRIe/HkSnWaADPkawBPliPR6ljw8QSIg+TbXd6NpEFLGC+tVU02q1G7TFzZrUO+UmLUseYR1pCT8wuZqKUEep7VrzNvHeTIvjPQ9BMkYvpYsWuVpD/HybJ+KhRj0S5njQgdOZAD4LEXWe00VrVcpSlvqgJ5xf4a/9GYqasuxjL1OmLHLyIq3lhylPvH0DlQD+MDa6KHgeyLxjtYF+0qrFxU3vs5BnVEC0AiI8gfHVJgLxbumsybKIYcV0khH2f6WFGCEFoqrPqBqZ13aMD4VBZKTGyKQvbGvcwlYb2bRjw5+z/o8Qx+Sgem2Jr7jDeiAKJiC3M6M5EZPsDJ041vRVyMW3klE8zsnB+XPPSP53GWRRLfkwOzmL/9Aqdnd8JvftR33XImemOHmiVB6vT/kxjCbi0IuRhWIOa/LKjduM5uGV/EYIilzwmAsoYUO3XymynHZGVQLWGZ5jziQ7Rjg88SOKyKgi2JyN4qodJjvYn2TiC7zUt4PcgR7i1LDvJDORT9jWzysnbRUQWsp1V1YsLjPcERoZAJpEkQYmu6ARjvErcW/HeyAMZPF4eRdzLYpHyW6SffWSHMkU5atB1EZPb05Zbxk2kSA7i1SqnZbCllt/wu23DTF1dRQEDbP7xAGdmZboudXmXdliTXrc+rbHsGZjg29U4nGRKO5Kt+m/4Opx5ZbK6auPsLm4gt1hJup+R/EoO/2TjTES3IllXUVbwOCQ/giDIRJ7TSQe5ygsdeBfsV6kHBocXwdDzCoFq6C6KLfPD/yBDIjtuadcpjWoGgANuXUpdPF16RE+f1+rjMLM8M9mbv6JeRgqSetJu2GWWPlC77pJf5jkcD/gvEteSZEl7r5O+2uq5EwHEF6/2OKZX895Po3dyRBWRrJhOOaZHz7RCi8bcL/q4bsr9QbUbWW4q2DF5UuqiV7G9zbOYDL7WZceaj6/aOaOISECgIuopIXurB9c/CEQSGKkcy6MJg05SfHyXdYOdXAmXuz78uDISHB3ZrHQCZdKL4QZt17aJMQ2rpaWhazXIBBQ8IjhaTZ08d1PmsViYBfFjsjQsex6ERZjGYgXt4yNiiStjofkeOtPmDUjbMYN4nitcnaurpBI/qzzetyczgs9tK4QtxU+wqw1Nxh/KtzEZ1a8WcPSX1x4XKoKrVaRzxB+MxzxHyxwkn3xyFyD0A7va9Rb0m3G0r91+srxkFeNi1YttHSU+txjMhbja74dyjlJS7Y16Jkf81g69SPo0XPqZA8oYTTSCCUgochlEPnv1uXFAG6R3H9oD/zGqk4Q9T9qcA921dhtGi9PgMqUT8WBD7ChYk5N11P73NlA2uXJeMAB4zeQDJA7JzSW/7CgJVWmofBYEb+y5uDnx0Lr+JYisMF9y5+cFsUbNt+Y227Ff0jSLy4WBKjN77Pw9uNbt+Q6jQTGStsh2XAFZlfTpxS3cSOEXjWkbcjSD51F56do0qy93SP/2yg8w84Z3GrJwHQRRgg5t/4bt++iEdpvTnmCRSISgmprA0XWFJggzxfEBFe2kHyGBBDS12vPzRgeg9Unf8eLsqQh1FYwQaT6oF3+BRhWrR6uDELJkq9oK2ps8O8aPTK3ZjOGph724w/H+f2p0XqfAiqIoBSRHl2Yz0ryyjZfaII1Y22FGo4cbuMXqBeFsiu5HI35FcqseVUy1CtIp5P5I1AOa9f1DSnsNwwMDnEMxifF+nbFwRwG650iTCRLtDnxuh9Q2VPE+wtvRzY+vC3E2Uru2kxSEIlrCyQug0JbDxZSevWNTpnti2/JRNjv7neRqW0juhKTTnBeKBAXOtHN94RC2gKPLPtQGTw8fpeBRqW9CH6rMBW54FG/U6qqrPvZJBLkc5WFoW8SCLGaJuD523eYTsH8mIbaL3VLDRyUCMcPkR9HfSs81DWHMJmFyF1SMw4Z/XtWE/+/mVta9Bvn5vv5LCH6XVgI1QOr/4VdDYTKR2NKve33PmWHET/vYqSKIOGF9aK7csAIngh1n2gybcockYCMLx6ke6Q/2IobvfqEvRABa8ZmxsJP7iKWGpuSVaEVKqr8D1IgGNx0FHkRIJn2l4QcF/xlgV1637Ysm+3IexSjTxXAN2CFngsYxlI3vzMxCfCo1lAymawy65tThoTYI422D1nA4EUh4BSCPoMWVT8zwv+RYXrX1cDZ+KXlmbtS3tTv5w4nSe3ryhxHtT0KsC69JpJ/VKGoDZcFOjOwSNCckSUSXMmyzxkTMyXrVLc9vtuj8rShhGeLEE7Aztzw90g4l8P/AGX4eJG/O/NcjMpRTq40AcDq+JM92s36wLm9UC2eBPbKcGntShGvCohVQ6xdaxAYFJwQDelpPJ3ZRqCtbh3DRF0zlkGs4xIbJ0L+cusN0IQ5ZkSL9luhwnHYbHTwb6V5hUdhpdhAcEBwlYPeZaC4UIrBJJ1HKen0Wdij1LsFdonmnf5GeJFIBj230jYTq9CrdUvIA3IVV71Ymw6fKliDJlpzp8xHJ6+hP8MfzvBmqKSB4xiCMA8UzYpnsc+dyWrPQgPj9NGHhEBwscbDR/VzE3ToMr+ve3/rTEJd6i6rljUFMPnAAiI8PuqbYZdCvXuO63/C/vtTF5NKM6UE0QoSDn9GWjDA51N9mS+45KLH7+5lVH45R6S2MBXWvMyGt79QobXZWKJ6WoVTzRjKLig9MfluPNb8JFoZaO0P7CVdE7XWyMSeWtfGuPfMQWvY+Iqha6B1IZvPqV0VDmx7krlkhcuO4LjsQWtLtumtqkFU0UxZp4liqcV+nTAsAYPwaYvZvjJSp4eEmacZBdVFxZKQ9JuVJYg26M0YMLzrhqWdxfgLpO7VNe1vidIAG7uNCZ0iMieMkuC15f9ZF7Lw7mJFQEn639b6vVhGFM4iy2k4N09VQbbxIWGrZqJhuOTMSB9kTQ9VD07Wyd1WnwSh0Bc4z8qIaZDD69O/Qz2e3D2Ykxin3ca8dSxfy1UHaJTDUi6hWyGpqicsWZWJ5jF9lmW0zvtykiiyP3juIBJ2ZuExmk9nTxeN5m8srHtBYemi9j2wrnoV81i89FQbHQL/rIaK/9Ad2QHw/w4cCH6NzegjIxO2C+2gxPLDU65AB49gc9c6cUQtfXSPFuz1UTm3x7aJMXlWNaQ7xwFEVo+wo2Auc+wLmQtVN+k0In0qUqPwiG4JF2LPL3OmVQ2QjfNllvJGggxdmjLXaofaSIGLDuLOWBC1AiZ6JYK9FTSWAi5hv4Y8xKTiAf56jsvdXkR5muKdOmN3sRZprhyZ2lUqVfBe7DLxyN0BI7UEXSQxnu4gGsOvTSbq7aVSAbjmCBBShWJ6G87PhjoM6eT74FHdtTww5HLK/rgd8gsSf31d2nAA6D/vI0085Si5HT3TfAQ9v4766j8uZL3+ECTXwmNFGOAHhYsZjbw5fD038zWPg2GUx8sDGT4ac7Xc9moddPCGo2JWuHwcFgCZ7tmJv/aGs8aUADgmcZF5rC8xyrfKDCLa6zk/acP94NZ5SkXERxQ+enods66Zsx1LafUlDsLSCanjU55jFT/adKPtO7KEjzwzFViQ3FgKroN8NF54M4pwgilkcQcW9JRgw4ruBK/eK3MjFLgwkL0m6nNL0YAubA7XmDI4AKYfk8KbboJLe88FzaX//Hp+PjM+T0csIBzsU6uuGm9eRRmEesM6/4WgB0vII62XgOGx43rMtKUYvvfaHUdsnPSUYvqN+4SwNUX8rA9kRRuWyFY09pWSd2dPwcI23x3EQ8SadfasbISyA8NfT4XsgS9fSSmbuA9UbrMgFKqW2r/4bSHnhzILFt0V3qYVXIenWRu/1rcZmxGgcKu1cMNVI+OdF4eeIVnELLbNGTVoj/ezu0RLNcVCwQqgEfL18FiCHSWUeUhbRpMF8AGS2Z76PCUFjKcqBTxri7rkdw+cSQgMqcuscp9UUiRpeTp+Ldhon8EsTZTScXOE4SzG3CT16sz9bupPOSsVfWpe2osiAwM2hJk9Zqw+4A3h7mbT0c9LwayzVQivz6Xto9A+YDhGaC8ygUcCQxUpBOMSjDt882S8WouScVCqFTes0OW1L/FMmHPi/xlzWIMxLuHU7Egq6uAOOvcSVc+NzFe2+hLC3w3rgBCEtgvURVj5DJzciXPvKMDd3lg5N75DBem1Us+pJKdf/mMVdBp2g9BLbnELCgIPtJ5Djn5tyq3cgVeT/JUIkXfUln49y/IgrwlLyGqvDja2X4GnsqgxEmkGDV0eOQ41LZH2FTy76alwOVo0gLHW2DPfdpNxMSdaEcRvr082lckslsJ07gRvc3NcuIu2m3tofwuAYLTYB88BIsfqCyRzazIKAUOTxp6VXA9jMJ9tW4lYTRiF00yIa9O9XesyhASH1rhk+yPlUOsHD9LHBwINBdk2ecepd0FjuoF4HcsNeHnLHexUnt7YvJEBPwg4JrTpFUwZIcYzWfoGyHV7xF+HTXNuTqMLnvReciSh7eupS/ka5SC5WJIQ1DoZF2W+YkeYZHwCDq4lvp+1NAbKBmMDzZaWKphvYhFApBV+See3lVGxxWMc/wDhzC3qnNUZpXjcuz5ELX0KNJ4U0US3gnCQNTxX4v8Lqk50GCgKlmyY6pJDXc3acmC8nfAZ30E/MDvaD7FKJ5shaD/AO3h5KUTiekK4mAJSdDwsXdd8eL1Of0JRTUr+1EOonEtt1LU6OVnLK9ei0rIKC/s98smVQknNMNroN16HsGny9zVGc8T2x+8Bhsx9ZZBtyNhInq/k//qiu2943t12vOqfFdiilPs2PnX8S7F50c2q9pUMvSAVgyLKAbRx5jfXNZAUbgoOeCgAobiOClpbGjACVxIp+7YCGa9XozaPNKGUHNhSM2T8FsvgSZ6PFUt6rNbEnPBMcC0gHrcaYD9zGWMgTW0RfM+/NDPk8hjICHx3NXpXDJYgJbsTJdnxV3xJ3wfaAzyEyxZrAMwVTuiQAvAlmC3t0c8Za5eqHsNoMFn9zN8wFMb5rnf0/yqWCnPt2CjuO3nnVCv5PjNrW9lkmUeNwsI9O85g5nwjIOJfK1Juq7m2ylJoHrTtTPEDQvhUWbDZKHGvwbypzmlKpNOnjix3XElFk9qFdB2u6mKFzn0ntu85riE0vZyFCH50nB6m0ubowav0HvYSvmQg0P+wrbn/KcEfuaKZzvHxzYCqOMGcJOJkmqYAJPEO2IMY2kZ/VAP6tULjIOQf/UWSdtyhJlIvbe/8sORQ+kMzad3shmxdQ36+/qHQaiuO274CrhipBoofsmva84uLVepxoLDgXusbtRZTmznOaTT26lNdT5FkqL9YTGLbb8aCRtjUmhuTP4TEoe4oGGJxP5At+8IKvEuOhAoPR3UMWAJbFNubLs4hdZWBxaAyHvwlsvISTemUc96/lZy5FvEmL+hHG4eSipUbCml8ah/XqAt7ovkaZoWQe0lBAnWo1s1+Y64/gwisAR+/DiPwhWAbZ9rYcK1AKBEEXKDuKqE69DzjkLk9fYofWAsy+5zwu4oC/BSix3rNhl98Qew2PGDh6QiAlrU6ft+RovzNTrV0/SleVRqYYR7vTyH9pucywYDpAfS3cCDKPLwIOsCaRbQnnxWpM4cAAtRbDVLP68hWI2qBwplGBcsY9r8Cif1xHEBsx/RXKK+NNRd9rl4HpFre5i/yTv1NbFRKFI2JZ4DIM+31tB1g0/arDbH33dc/MKs9xaFUJq5gk/BEOnPRvRtZcS7JYaIyR9XagMtJM4M/hA9YVCj+arUIcR2Q+O9SZczflr0vkIRNq9/fxsSoT3m7P8CWLmV4aUrK07O00vUnyoNKizyDrzEVlHCPFTGI5OjeKMrJPWQ5DbsBPJG8LOyJCDovEMKu5nVEt/LnF5396ZF1ZGmVOWO3vEXsWWpC6AGLj9HWC3hbUM2HUYtuuO6NscrwOagEKfbcKfRciX6hXRwH06k+a+eCiCiESZjDSymzhTQfb3XLrgXsZPNyB5LBhuV1T58fM/IO5Y9Mx78CGMMmDXcjZ9eDtdRGUE9WC7p2M/Yo2K61bOEGGKi5u3l6iySkgUZamExVAEnJLxTgoNg2chNTGG89MDe9OOXQtxqnG493QOd7KI6TwYlp3JfDckoJ1FLxsA9lmCr/WsEK0X6ytX14jWfQ401NL7sZnP7ZH4PKzMITSeewUkvqBdUjYo09F5D97SfkMdV9s69BCtONHC0Zntj/YHT2xcg8/9gTuGgFXlLW0yD5Xlab//7K038iqKo2raDSUcbhwARFZvQ88mRKFLp5Gd4JA5X3iyEdDJBYCmKifHopvQGjyyl0b/ipWrG+lBtfsVnyDOq0IJ/6AEUgt15dW2L4lyjD9H6S/WOUVWIYNFgZGy9Lzb8LsIZ9Eyh9pLxc2MJVMQuDhQACJHRkjVmgccmZ4O5FDfArekDmKO8gl7PTdjn3y0Dih1Rqh3BFQhT+ODMPlcHAe5tjIoleHthx8BffKG1je1rJWpgHZEUQF72L1zaRl/DdtxcVpvwvMrZh6vu4EcoWHUiWdpPyfWcNP6YPRTdQ5kRh5KkrW4HHbWJnDMikGCVLoVbc6QGc1AVi6cUqPWeP9T6earVWVekNQuajvS6Jegs4RmJWqQnUVkBwSMTvT4viCt5czKLyTysNMrL1JVfyYK+cjmdkTaELEL9UezNP7+zY6AUmLjxkgkpe03Fi7MeLRN/QBh2QSjRyjNJq+hX0060P3qnOT81q+WUgw7TwrfSpKte2h3sUfgQISewPZ0kfg17yPaQMMGkwLkMS1TSnUfITc3V+nEtQx22phH5uwmzrMJV9TM3e3IouqgZbgbm3cvTAyVAM6xoM7YvFJtFjuX5UQeNlURVQxgywRf68C7bsMyEneXguTvRv0crxM4OSQan1Eb1BJkCbF2WBZfCXApUAmkx1aiyyXTO4OQ8qTCnJVTYEpgFKFl396p8putRjWTEIY5E6Bqpo1Q+CI9gOnTJ2ljf9jHyBN6+r1r5FFtP8HspSaDSij1E65wOvQ1GB0RlgOkaEBHSfUIcd+/6lYLeLJWu4EUQqumOmrYtF6AbwsSMnvDuwrPCoQWwxCvzcHkIQLRrVXdVOCw4qwQqJcq4+h1sKvPNlgWzLQzHq04u3WOVzFsSHdLlkIkZbomlk53Ke1ns8ZX9K3oRwHbUELlMitB20TZBkK+TNP7bBd2lEmZQzLa2ylmgM3BMHFYL0aS50JrzjtH+59U7kXpXFyB3/NGZX+mZnZZgpmUqxw/6Tv1lN+svZO094MrT80a/2jlt+VLxDdDvNovrrVcc3HkyyQ0LnBFkDN66QTKq2B78CKZeoYcOLAbGxJMkpNH9/5YCRyuOd5bbrkzihAw+Sf6Z6bUhl4k5PKn9QLT9zIWOsDs7GhV8VXLDp3L2nShu8kbmJL96ko6YaWUc67T/SelotmfYM9zHwPrq32wXIUPs/G0Z6vBUKLSZd4AR2VjgHE13Sr4zBtf1Zp5sJ6XLg4rrkZ5bIHIBikX7cRSmu2jSQxnzQkRlARfzCO1qLLhvLOegTG75Egj2b9Agz4Sckr64gd2we21K71D46fsw4Hbk0Q7t1qOZOGl1zFCfVGf0TrX/thlPOrJGsV6kLG9h2DAXDFNkQM8mZL0cONRdia8+cLeo+jB0OeYARRebimGEYIDRneKRo6iCjlCuEHj07dRfVPEtNkl3RBnJc0169La7A+Vg3NfouaqGNmhVtPc8UYL/9yWJjeGrAgAWgxpZdi+wVYEuS8w7nHmkT2YWpg6XGmiNQvKmK05L8/bV6UKPHIr9N9v4sZv3kJ6BYHa7qNVFuMPNyGy/HHrnum8wb25PkVNoCZBGOOetHOMBwJQ/Q0q7jjRgnKXVr2uhraHOOC2QljwMmNcnuDMX+JAlOZSkaL2dymzqTd+xoGGGNhJvJGA8BTtl2AHg+jFKBoFvw5F5LhVbILWkTl03YZURrrEBODp13QYctlScZLy4OUqiHBra1AQEzHroowagiXnTmPXK1T4iZ8Cwvyskzeh0HqTBQ5xbMukAZhBI04EoXMeu1iYHGBC9LkD9Cdb2ycNQF7Wi9QPXdAJa5GDCx3jh9q6hvme4bx7KCbgL2k9ZtsgNVl3tetr/T+sh1Xl+J9j3PmzIcPXbAQh+J5kVq6ZAdNNHjNenoIO6NrJEtWSEpumP86K7thP0kOmftUDK1vOuzQRgVluhY4j3WEzWGoZGt3qmSAteqCK1OtlPfrUwzoHf7lLDKgoinXRMPtvj7ZxDX/5KaACbchB7XcbWU7uDEP6uZ+03FtnG5SwtM1j++h17wxZyryAJMRb7anXqGp1S4HI1UyTvnP8+fuBNxITPwjBqmkUUFAhCVdQ+5BQBsf9KkcYV78VgfqzGBSyKpWMzq6B2kas0pAsMW/IyNVegSuIpZMr7/Eyt4U4GInzvx9TUkLyz2W5rkuauykgY2sdNVPwjd25AZji2lBio17grksf4E6fWrOhXo/ULsyJe5+0a9oy4BaPTeNn7tEaFXEeFgmLb0TaByE2+e+HJC5n4lQ3QM2UGM7O54hRJlOeQhTJt8eSYSgwpEMQVFsoWNFlD42Fh/Sw5YE919eI0GCIe6BKTgkMdWR3PQYJEs+FBpknhbAkaCk80AFjiTvO2X6J0Eo34Bbtd/75d6ROrNo2pAfMFTW9vqmr30H5UTdtjIsSmPP4p+Tpyh9Wjo5IPTKSVyvDewCRBArsrHvSUDI5P714whqLchooM17clROCKLqySPkc5HGyitNKSRoihAcbb1Y7vbpc7HDrkzO2D2C1CZ3IIdw+HsFfJ+x9mY9N61Unn5asN/t48ZajwNG/ljvPErRpGJ6VZwkxArReSVP0TJqbEap7NqkidlyLGT/MSNW/whvjj9N+xrp72wxQq7YkUtJPo7YRVaaev4QBP+Khtl5Gfb0wk+dV7BWHSHSRA9CjisTYju94E1Wq0MUrJ5ynYhbI8zC4khFQxwSFprBW4v9BqYowQWY3SKt1ij+eE8EA7ce7PhW5gG5gWThIQ/McsTTyyRtbW4xUJn/TLzRxfeg1F8P5pkgt/z8ZjbmzHFfmW0GoxlNIF0K/OF6MUsN+NR0jCfGTR+TszERfG1lQBpCmwrC4lKeZ6xZuYC0X8YgbXj6v6oeGjFmZNnGvet+SqfqOEaj+LEmTnN8vxl/Afq4rMuUCHH32hdy/wmc/UW8jgVl2PP4eUdO/EkjLOyYWBVDNi1TQ7sxcKusZLxzhvu97l3vhdWHUj7VuQN9wDKZT8CDXCeRe5XRIk1xTYPsWe/6Ss50Ur4Aezr3x1sSOvU8CL4QmVFmZKa8Vnjq8qmn4I9iBcXUZXU7mzMpoxF2zRDZGjxMm27wby4M6i44BzGseD87xrWqwmUAhZ+rtxyUxkYj+U2weMM0Xcacly945f0AUSyjAmXVJi1dSZa66cZOXWU03RDQAPvyU3sep5Lcar2+X2CsRz/OkVF543t4pqh3R0YQEeWU+a9mJh/SrXSQNuyX9ki8SRDASEozznzkamBwGD7fUZRUG1NeLgpOcq8P+JnLrZjidbheFp+tzczUlO0Bvq8u/SRvXfPh/KdxZ7FaHn7YP0eZT6EEhoEN3qagvoqHiOxhwXdjtHm/FJHbHIKvlw6qHJAcCnLuxVCteWpEtNhLP2rgLlA7YgB35Q1fu8sRHOhGqsJjNV0dyIJ7QZiDtevkmhb72f4F/gvPhep0r2rweXyFX6iHzjAIJ+0nKqgPXWPwov7oIZCpHk7E57+QTaqCPZHes87L7kr4dpcVr0imKwFr466VyNL+SrYf+xeuUdhNit0jQyhIUGwpoGR2Rzdxr5frCmFUWcY0ZaXbHFgLQECivBzuVSOb9okI6aYEkT0jW3kFWkW4nOA/glxeCcE7ou0jRABlrG/UVqlZg7i6SuIXv6uRDEURfJnlbU+dzwGIb0aB55kEW7eaVPIfLNhIOYBqLk0wLWrn+82P8/KFUsWQ47YezNjnb+qr5cLAP7OHgFpXA14rBuuRIZ3JnQYpL7hl9OpwTrT2/acWhJEii9uZSAslRC+MUqPBtWPjK1SzARm3nm76UL+h6K5eoPYPrGS3McTq/imruIsBkRkjEeYUu2YnAGybZNHxoUM5hE2I2hXsC159AirNcnuCOQKpBcv9DLbS28Q7EAika/L9XyCws2Cygpk3JCBNFb9FTK8bf8ignedPfzhy/h2eEMMTTNAw1ximoYYqJkiMY9WeJYTuomsRBvC/QpnvxtY96MGiZqXgCU8tnxg2GQLi0vx6FPjsoOficA82EwhUGk/5d1UIfHVJUlT71N4vc/u3CToU06Pwz2H98GKYYWdLldHvZC1Qmi3C7bzdLzd4BaxIsvv3PoHm33qD+7aUhaVQmacH7SJ7cV7CqK47bLzmbpJTgulc+KHLK8FUEGXm0UZacUpLHEoY8Dw2p0qyIgVjnMvdJrll+oJA9rcSIYoH2Ck8+XwfmAgtziSa0xJan+Jg5n7MORlX5B6DXCYZUESFrNOx+GA9x1bEdngi294G5UnFhcWFgSyd75sU/QPpA4bewYvje/t36wqU+A/6pSJNalEnqaCsI8IGVXDkYDqhb0+yHNgEO6M0sxlEUt4nVgAZcUKAtfvWM+ZIRgdmsGp6/bF36i1H0BJd6T4zMqBPq69D0lprDXW/mqUHQ1W83Dh65ITXeKJ/qbbqfSdMMo0n9q15pXTg3Nk5aBev5zssyNqmIUQ4DIEN2O+rz2CdtOoMEoHS2oEkZIAffyRLLIYLx+ukw3GsoT01Gnx/xNeA2Wt20Spwf5cGTRsAhjJjLuTfZ405mcGWhUE3AQ56C5ybiDou9V7UhrzblkjEgw3zw/n3/WTpJav87vcdGSHHY2q2d5kqKWVBNqy1n3lvsMC8quMkSabfpzQcDV00h8MyrzxwyDcpJKv3Hf/cUIwDWpTBxQn6XMIgEvtal98j3pvjo39dIXyu7xPKm/9Ti2YO4OIujYaJBtnZOiPekfh3nT9fW8ivgXOgxHfryuFPR3n28FolegXb2XdrUmIgbVrBNJsuojH5xbWMv3UshNbA2COZPCk38TNXllDKpvrqRSsU9YAyw8kyvF75OuEfB23CIQalE/5ODdD3Gr5dNjidUpEbShZ/VOJ8EoZoF9VErSLFIwyXx4GYJU0qg+p4WO/xq+tAjRt1sPuMXmP3sXTx2MXILnhDlv8CHlMycAVUdw1Wcrjmk9BRbTnzt7cm2c1Oev3eSy1pMgIrz5gXCCtPux0Ox3z31k+m+XPhmssH2zYRJvFRVWg2QfV3famuEsNRt6JpXoufa3THEKPDfek9WKjWWIF1gsj42rqfAT9kLRdI5DG+3AyIQ63I0gWUaqIKbMJ8OSihVT1SAfuXc4pu97bTDwk3L4QOz8apEkZk9I5SADElzOV6/JVnq6dHLdeQgaHTzwKQQS7SxuqGUpAFBdY4bpmbj2hsn3d60VsMVDiQN9R4kQg8ZnGlsT5ZPllpJAvTqbioGRmdyTFU4nImJo3eq/Gqs8qsbbqUtKtu7ZpMuVPPvt8WqKivojlkXPJA5w2w5+x2bGQ9wK54AxqFHPkwR3OdFcM3Xc/pxbtgEHXV1fxPrlY2sjbgnKEBqVl3JPW5CXCjiwtdNSExdLn5t+jgj5J5eXhYTazfXsPTpJ+GyijF7bx+7YlH0dJF/zTREmO3mJf1ii3CaMiAgtfxvSbH4vQW5M7U6p8nx9xESaSpch2zAUv+62dq9m/3p543nQYrNnP4xtwNP5ujQKe11hgV4V7H5QsV1E6lJnnwJpc/kXGz+M0Hpp+gR4R8F+yyvpILR5yhHaUKI+iwPRAP0XKdCsMitW3tycSsfmbIhgjyY33jEbekU5cdZjHGo6RWRlQR9aUdPt/na+kti9f/NIDrHyqe2BIl4dbUo/2u4xOAF8ipFytobjRHr42Tjrsm21dFy6AeZeXIk0tSaAx0nhNODgJqBqMzsSUwY/3nagoGj7YwaqKHNPUqQf/qV0M+QdILJmTmq091+d+DvsXJXHekMrB8JxJv6I1bPHy9iOZDHM4fmKIjHpgAsDfyucl2XeKdbuQxvDJesN/1FRsryY0gdZBGHhcbN9agnyuJ03UzVODYAMOV5K9yIdQePzUHnCDKf6V2SaNw7JzQlrPzO3A7CHZujynZS1xkgM4oaWgIJpH3yECqXkxl4JDsNnun7XQqXznlmWiUBBad/61RCwecZiP5r3RFQVgDbd/JWJbGrv4hiD9VmKeoZjRtUFdFFk6cqizzPf3CSEunuvV4G/AuhSafPFOI0n0QGpdubIp9rEM2MSIBahg0TRGd9r7xpYCen30liUZIvl+mmPCnmIHgQFAtSBrnoki7hcBuFuQm1Qvp/74tlON1lJw/+y6q1b4RmzB0pt9tcKfHlxRNmhuDlaQl2Q0V/iw5zYoYbSPSv/thlMJoAs/fBDNMsXhlxAdKv508KkrNaKHcOU+eelzsQ07EXuGgsjmY3HT9ekadKLylH5sPxTz0sgowZ/2uwDzJFmw51PZjOH9ZXwJLcI7sGzBOWQaFuGy3wYXa3Vib98vyzs5X48ZqzN/abxEyXBQQRDzw7ruh7feLmASnPqKIfGPrpZt1gpN/DsdEg/eSeaG5TACS+XbbnaTG5qQ3M5BanVr6iD5jMM6yxyI9S7imcXns/FYqUeDlEbsoeyGSQDMRzOat/wuVNbAn//B7jMHe2gqqNLoU+QS4nQz4SfLmbOsGbOV9iy+aA1vN7H5GtqlG5pONqlttI/cHtoTh88HU/nBjJj3VstvNxa0vYXGr9rpgD14yH9sSPblKpXAZCggYBweSonGWx4wiHASCIY+T2hhSbPEh3vrm8OzU2kvO9GYsi/w55X3W30Kwkt/WzDmj9a1Y4/M0yu940skAofTuvneInp41Umegk59I8Q54Nu+Q31yohMLQBEWVxGZPZQQN5QRfrKz7ikwhMCxHKPG16JmpDItW8qXHdr/PLWZlTms0og/G4TVbhFvVONsDkUO4CRUl84fTrHHIlHJDwYnjD0s8bXSJgB+C9BABE3BtLLkc3qh0EN6Viy39qNMt/85puSFbbFCwNRe/PtAPCCOKbeNVkd5cVOmRPxeHGezxDa/ROgTUxlnnWDzvyoEg4F6oDIWWnZIvFB5mPU4UpnsIwWVjIybkVo49Gx4/Ve1sPH8RjcdFh6bLekhT8VBfMgFDVV9EH9x2MGpsbUFBuAaSFxu9BUsazY/70L+6eeL8VJpP3cI3xgagGW/UAXiOIA7gc6T/DZPJ3Uk2Bgcar8Ka+eZVK7HNpitPTpryl8oYPYi6q+4dffS7osZvuJ7PhWA9u0ge91pt2wf+EChy/6u4dJ2OZHF1v/wLB86fdTv71MYxRjr+TaHw+HXTrlCsiC7hBfo+zkw3RCzAQ0mWDlwVCTy2olllGOBdxJQziSxq1AnJaMFjxdXDuMw0MNovwF1HNKexKe817/c30t+bSZV899H0bhU85+cUKkFTSpsQ+7pJvs++4zbtgBUnWr/UJC93dJTkaZN974W1HmgLRu1lwPT5AUQGX84AU+Q8HF/FXHlPIXhDRXTi0LSx3drWssqxcpvhBG8FOxUwjasH8RGpbdhHKNrLLG5bLvywPre30A2YG6GJ2cuU243bNTqspujlOvuBcvwvE08IgREAy1YjOE7zAhgHTYeXPmchFdf+XeVNbRz4+pWigvMBVmouAogbQ7WuNPMhnQ/XO/9pzXQDo6QpCuQfel/5wamoJNPPF9u4gnswFAeG+Xt6dX0A2vGFc2JhM/HKaxXe9GurePJIuH970tqAdjLPz/Vm2Potne5b6v8YHudKQlpknWztO4gNQ1mwm8qzHkb7yXm9OHO259UGGcJ5vTxKSEatvQLlmqkUJjWCkchiW9m5NnM2jVJMXXCNpgDEy1Dv3RXDLolmqnz9/xGrxWK0U1RUAAH5KyvzvvVBgC8LVgcCZj8fiFsJZh0Gp4LaKxN3ZMhVSjuxcP6d8hMsDaIX7n9LPdyi7aeII8REPjAm0pseSA/JNALyTdMna/x9/Q5PUYuElvmNkdOdV4NFNUORDETgZ9QC3oG1cn7Q+zW+DSwlZzvSnjFOHvLAac8k+CA72aMbbbLljDc6h8HC0ew1sibUSpw719AGkhJi3U85jvPNgbIqdBHORH0WqMgfo49xOiQ+91zrtz+tW3bP3pTFLwpckUakpxcyOhuRgN/tSR3lBhEcZgee+eqS5CxRUhyzQvIHzlV8/iOej+wkPv9I9/FsdKiSMJvtT7etRPQphUCzNRNlg2BdH3yCumn7eM8BKJwpyPqpIjQVDyJ5/8qhyE+wloS4EdGxk9Oo0ZRNKszpCRqAEPFd+imF0APzOrj8SRt1Bd9ub150r6Bnz877CC6N4AkrCu2yebTwjEFHYRkYToV2v+MY5Dfc0LynIHLohfH9DbN6dhHkM8Vzcz+oL4HtYtljjxxl6IOHAdBqFc6MEm3EOaGueV62CcGZ6rhZs/4k/oYDAQHU0PKSY3xGwoPuwikGw+8PJpxBwb/U+7nj0yCbPt6yos7Cgqb/sHfIy2UWxubH5rcj3eo6v0w8Uyymt998oqy+586Qx/1HhZpLinY0i77C6QrGsVV483lzt5CIK6rV7LBQfwjf0Pj0Rm0EXeUyjz7T/wbpNbc4RdFCSxotaEF3WFjh+gM/JfMuimiyORaWqvzTN6EF4uzWKbRdbrhnRAtdeUUiqpP5Osu/JX9ckCoQdOPabk9WP+9CBnwhPN58+gPu58Pp8eq3V38YOIcLLbG0t400q96ryQFu4IpTo+/AwIZsa4hdv9Fsjd9cmnCRZFt+JMp2FRRLuTTinusDeYVzIELoo8K/s6sUo2ajkXe149j+4SL5gn4ZevrO1zoiB2/+gjM/LQWPmHxiMF4MWBilzeJLEc9HrASZ72OU3uKj5dBqbNx7j7d7J9N7nKlyhJKEBDmDLrhXqwvIl25f4vE5hk+RzGiFQs9eqRVt/RkHaNaIybcdMm5WiHeMDA7NV8/usqqOpaDX71nAvP/4ymalCE88O04nfdLJXyuqAeNGgy7B9x5Ju14uUj08OZUNnM3j5EQ+r6O0LJDqVwpWagyWmFtMFyxasVUcd5Du2fpmFhUMDxwRHrlUj/AKnbCierV+EaCBFni4bnt193R0v2yNlH/VlKht1WYeK+LQt2J/gZl5A2o20ziLzN8hiosOhcLFo5DWzfOLV6S6kb208dLyQvDXb47f0Y3RRBbBepLxeX79VcC8hT0LYmHaCqpukHlKG41f4mDZgYrNEVa2FYYAwtvKWy0J2Au1jAzh8f2L38hHVyWrBEmKUcQc6j0/Y3LfAmd+P/NbcdHRBfkAlyCyQ02L3s+tlBANwb6dvj/fS0h3CWl0s3jFEDsYtpP26rvLuadTT5u2FRQH97f9IrmjIbkhJJUEuuiDdopFHq1RSjEWLPht4qyn+o+cy1UepZzkagMW95ZqUfejgKpKIZsk2YrwbPDX5O/BnjDoSOqRGXzfrfnQohuUkMtyk8pYGbR1Tvbvbmu5M/GHCLmNZCOOdoKo2eVK24Slh9UXldnbTnNisCfZzY6ki6aZWj+PTCTq8OE/648MB/Fv5yX2Z4nDCxZCYdDxHGq4+f0D0WW8jx2IrikR4IVDF3tmW+coAHFZHHPjQGMZLHYmyQ0cXWdO+dEl6WmQo8ktCjpCOjfiNh//put7zuzI/mQW2yQSRv+0ND8ieUdA9eZtqA5KqDf/OIUPsZHq0tciQbn+2t53uBIua7Bkj6EMSCCB3WmnhY3aEqlpJ/USZ0WzGd0gnf+JY1W/yrKT8G4EYyls9/gRm4hN//2zl7PmvyYh11wHbmX7rm/ywu6m1O0CZKn4yX8XQUbwD4MaNe19YsjnUdIqNTfWYJprKPggnf/FaVw/gn2Lht3sr8apVlNNQnxCKXoUBvdEXjEq1jvApUEOCDY5Gty9EfPAcYsBS81O1nmCFKPDSP2S+VL1WZqaWrRyscwQAul/D/9YNxL8qZbGakT8yWKgoXjPMLK8GN+1L9UTmIkTbzbiwnDQhYZ0eVoiUv4QDwdNOjSbcmTkvT+T33k6K/kmik4Xgjvaa32Q++OJpdYPGIhaTXbOSisXZBiYeb22iJrsdsNFaqBq/JLVZPVOPqFDAFO1Pnay7UoGn34zRIjXlkI0XaoFLmFyaoTlScGTSPheYVW6Vl1V1GURLsWATUgUAZf/jdyA+ycbSvDw7GTOKAYaRRwrtLWW/S4hNWDsWAPEBcScvRxByNCL4JsRjd+RIktNBMPrc0MHB1xo67lBb0aCpuoXrj4tV9HKSAqSAj9FxHqvonC9nMMmj7NJ3ML+DRqjLheuz3AcggjC+/UXOzrfMd/Km7TC/n2zwVSKq1fLnRwk9UTI8GKAWzzI3f9WmQoVMI9Ql7IAIjMmMej/KRl1LPHW2pB2a/F2kDmQHfseQ1VUxHvnDASuxVyNL305ZVDyl1q5/Jp/QDhR/1KhUN7qrdMvyQfcJIpgHOenH3dhPtJj/w/Aooy+XwCz3EqU/GpO5Mv/Ewn7/f2jBjFvf3SABLZqCXHiH42Po3mynFI80evZT0ACCv/siojfjnsAepPiJThri3nEK6EOCIY+kPPYj+HOPQRNjOLiW04mB7jOYc5Cp82zFdtABtGy5Ql/U4X67gBrpB4w769x7l8j9hV+e1XofSANSeVDILZskmFlzFYx1aPBTVCHktb9lRwe32h07nVUCeUZ53AjnW+q8+JvD9sCs8qR332KCTZyI33EZ4afKnrLrnTszFfB48/RFYHGvPgEcH483+ZZSbU7LQx9NWPXN4Y7HGD9TbdWrX6GCqPIx3SSbSNlCxwfNnnBRL0M93t+00OXSkEPYJZF7+1EcajMGRtm1SkR+kzmN7ivlsqRGltNMfMGwKLFICNJEW86i6fFeTKyz2qAO3dcnyNnSL+4bBGq2Ct78vXwHukUaoKKOvmj2W3EoCe6lXodYdyv1wU20rlsVfeisEO96nr1jUK03rIWucFmCJcOZJtdlWdtl473ty0ZM+zg390rwlVVkwt1HBI62AcL/+tLNWAaXDsjE35xqjNW+EJHPF9REgNz90/wlwG9gFlVjT5tVlIcVGkO3eS1JmcLR8tw2iERTanhvA/dkfER+0V2g3FbO/pTk7vB7V2gGLC0BuJF4HULNmMqNewBrYACmd/+wO50H1slthmlfadmFZHhd1TFvrdjGk3MxBNoc8oE6ata780JZM/hMQjY/YyksSPduQP8Au1f9MlGqWrvpFIMC9wtlLaXEwHBhCxIwJ6JJ+y1EZwfDspUyTVECUqidgBS+lQQi1B4JrUs7zI3TjE3Wxt+BEYLMONkzo6I+HiGUyRjKlgAWkAX/m2GNo3VCSRUX3YvYURCmOwz1K7dTeQAA0Op3o9YpXdPxtzdyYZ//z6S1bq6WtrRfF41eNseKDXEA0nV/LJP+Af5TMHISsEg1fDP3aRvrPT62l+oAtML1AmrWFMUxoD9Bq2MCYBOLyvb/kHYq7PO/lAKqDb12gHDGo0nGPVSn43rLs2RyoFDp8af88zkBO3vAv8LGs4k+fHJMmxEasGRHJonnzyuhvxIezkijGanWCj2xrnv8vkngwkNbLMaB4C2gePIacyFl/LyyC52XO0vR+KG7oEhoYl20EssMOdusBhXy6lEPWlfFnSMMPQM/svoJJEDu2ayy2XIw73r8hv471f2VpSg++fOtGT+NjjcD8pxFS0daNvlCSIBat05o85F3la/4RLStpmvd58SHqKsHJjuNI/KaRNdexFRPwS3U2uQNF8DCqcJgk8rhQbtVD182j2yw7paqrUPoIgYddiXQyGZVkg3PTqOIE3gjYyJq175EDtnGG6wv7EfqlRLwlCjLQtVdDdUlflvl1xRtnGUTSBLlZJS53YsobVTLIVW6jg/q62XKZeN0aPzQ2hQ9gnANHQFP0JM/JvltH6OLixqqIAc+jZNdlm7UK2a7zvb4M80xvbrRjCMqY0Xgtz1PaJQr+TwhflUoCljXHwf3AUwZXFGi1LsXR/sY0T9eu8Odn0m3TpzMN7VclQOpAX1KL9NVExSeaGKZx0r/kqTYngNqHmxo92BsIF7MLy0GPxB2xtRu8FstY/I3ngpW9hvjMiWyHi19OXoZRgVaJcHNcKUbuSZcJPwzOkg7mXumStTzwU9QY3yVIG2TZfZDuqTHIyGQshU0MysYT90kWftteVMA+DCKVPQBQb0Xx9rQVphAIbQN9fjwt2cpVxOEEb4biI7pnlxN+jzceZL4KY3vq4gXLDQP+1Vi65KkAarg66myvmtVjSQrG1PXq3N+BEYnPMzIojuBsDVH4Zq5LsJe2vE46s3ZIwr8WjRx5ws8svv1v2lZtXByEgFoc0PsgIMmVubYkEbEbPQiHKn1iGiscPnG087cxyUf3kspUI6x9iOA1Tx1I7eYLUQV+EzD91cYfPvm7Sg9wi7kqAHknFGnaUHNHGM2tc7lh6zqPvM/q3yjGchXjBHsDjXzPmD/qEGrxHDxVREGqJF1ocfH5EW7XF8JX3lsnaE6iNP9w2Imr+8IOkH7Taj4v1kjFDe8ErOgNL900hMdeX9pp+Lkxm6+vAHtWYpcU1M4VEAnOlgAkVHSRjq8wKi7MnCov5d0DCbtuseaA9LecWZTc821BJ72mnOxlJYwLMY+hTeaMD9KorFCeaTBq7uOn6Eu1MrJlYbMLFpIZQAGllGGstXTKUobWK1PfXTPohCDriFsgLUMcSBF22p0Hjrflrg1LfxglThofAg0H77m0vfTKoVsuDa5aUq1R/2NA//PcDfXmtiEUSnEQ60uP746GBTTPU5UGMeXNPvQQoJtvQxZUTl377ZHgs8URuOy1yYSdHPJ0Vc4AX+fm6zpTmCOkSGSFRfqoLHe/puxR0DNfZ3SRtCtI7827NTzL3zf5zTmfrRwmO8VyOd9GSYfr0KLxbw0UwHqPEO9rYLij+c18EXCHV/DF5hUXgUkh579UQ0/W7hPiGvBgTirg1l1TC6a2Cu3f1AzvDY4YBV9BYg6vu+bahIMREkZhgnqDYv3gdefG9AyeKEvvfnWQMCeHOu/JCsU5C7M1i5LTSjySX8boCoM/HBH4OWotmysoTO0xCZpDwVE56xMZeaRprZykk/8rsFp9ae1tvWsWj3coL67iPmge7KsXe/04hA1xXvjBXmEAeVcqQSAMDEp3ZpIWobQ77OWjRLrSqZ2HADYQ7PiiOqWZ8eNPAAc6Q6dLU+Lso6I6rRzGG6h6n+JQOq6UNE7PLgQse9NSZ/sxK3D8YgE9nKePq9pXf4epVxbVwdmdY13Xh7kKK9Jy7bMx0lWEDQhcZlkBvuk3JLcRXP1wJjhAmNIOur5Ho9XQ6VgPFmNPV0ph8cE9MlwIS4QM9iznGP/WH/B1uQ3yblYpyD96oMSPJfU9MWbtGrmFsi32WQaSOo/qEyzHjiwK3mEoOfxovlA4TRe616ZaJIdI4J/DV5Sc45s1lnNJ7NS1Cb+XRNj7IY6PcTZ1Sey3RSn1jn1yZSxCiCDDpjx3fmn7N+k7BjRu2Y5aCPsUjI1noxHT1wHvYY7i0WFw/TgE35avl09A7r1izrqbhn2yy+dvw/Z/3E1w8dtVQ5DJySzAFrpteXLYCGrQUyzDjgVMP31FoENhXn9dijyWe2RxtObOPcivXNyRzgiEp2MZwApNn8QtyDjIUNKK7F41IaDljyN+2Jjmcq7MWEiCvanJNxmW+4jqEgeGMn48vdZcVIBlGilgFOG1+o7O4V7XAgniA6umAEbc6hOTq+NIrZXpJgnwpMNEdTSv4/TPiKaVphOIs4XVSqELPpMuSJtuC7ekv5EWKg/QwTDo58sDSVV0EInXgJoVxAXJw0JBeYyz+8eA1FhqpoEr7iOzXTDUJGzgjsMZfClVeSj5Vy0ATer2VkLhMxc8h+jTI5SNWKoUaXQksYPCIkBm7Qwf8k8e8BezlQdcSeGIjr4NugR9yUz9XSK2MQIPD2z8cI4rd3SQwDxFSPPK59JbOMaL+7LKwtd8TmV76l0hNc1ckKKrWq0D/Wu7QeBp/AHR72nakCP8fFSIoXbrj9HC8F3ibbOlWeNNJfgwWCSf6FyHDu8GVCqKw/xQ/BQ0+ak9BMjgxJ3YCwHhb/7tpb1TJXQTEFuJtLiEOiRTp53J84dAeCKTfqINQyzKlzZxhK4z136skkfuFEzMABqN65jy6oTXfiSHK3nrHK51qwDFcngnkQXa7zH7TETzP1s+bWZTw/B5A9UeM3u98r25Gh152kC0B91Try3eH2JLzCfVmYiUZ/DxOS5+wL8PVVM65aeUmIZYiZQGE+ulW57gDwepA8mMW8wY4sEDxdenIkecVaDzj5DF/5759OZ71nvN+FC5WRIYK3WEiIIgVXPBlI+BuOQ44V/uXoLrscGxDZ9ws4O4uG199ziDL2PiQkKOsJFehsm4kE/NuocBCLXuU/13YVqH8vI0VUS2YEcW/kkxQhYF0sC12/Y0XGdz9ZLkWHcv3A9E/LjbPcPjNbM1kmDImtFcPPdR3W9R/mcph+zRHdIcepz/VhWo0/RJTBC6rfBL2MFQAAkOI0mT3DB5ciGfg+9XUqjj/H60Glfur0di1JUAmLUVFQJWINY3RWo4s/65+cka+VsfjEEGd8CoPtbuGCh2YWckBFCMaMJn//59Ov+M3V8+bz+E45o9ziOookXd7RR18BO4bIhPPuBF0R8VqaeVI6NXSLk1BHTmT5FMFvlaNAAkY/hNPut2EHTA6tzPPWHeeGj2CuapBwQ69HfrNPkiyAiULG4lfKfAJ8gfG3TVpP2CoOr4yHUKq7EB5iyAPuX72O88GOv2s4RoBlhR4Q6wGwyIh+M3gWIyH2jiziaUbvo4d7CGwlQhBYE/vw5Li+cCQe2tL5a4gNR4oAZW62sL9/HeP8HomJpAhzbMkx26LejHSHW3aaNv2TM5ORijbGkVeT1rbtgUEH20o/C1HCK9bEHvTejpe8V7Muetl93MdwcLGXLQiM+fiMq6/DgVTzEGijPlRQjjcXVQTmXIEtgrieEaV5WJTIp4yV7IShD2AD2/C90OlFuZoAiv0Wj1reVAfwlI5bq6xdzein0I7CjL8OxbV/dlIYq1rUBveT+S6ypSSUyAGhjX7idIc1OWbX7rohHg4CHGDcCV8N5DHjaX1yxfawqI/EpvI1N0DJwoDfMJr2tbSdYlvyZwpifnqLgqjl1ui/elT0VfxytIW7EDSQKqiaHXMhRufvlN4kEhNpsaM2N0B+Qxf00dcow2AYWj7dffqPQSItbdHip6cjJvlPtymbD85E+gBxk/ZRK7SMQe2bkiDGTU8+DBgvTa2jx5dN9okoLePRriXK+8mUxQdukbMoY8BVtcikWHcR1wN3om2GW2EkfjVT2Xv6Idi4NimvlRpRvMPUk1SMK3LZPv1ChWPAX/XR7tE3jYwwP56m1aCJzM+5Wn4+jDskA5siMx9wBJTBcpbdH8RgymIjOnRzQeQqE3bcWJ16nbHStC/F7sMbPRe5x4C3CVX3uzrf1Q3IoMKO8phfh1EzyUv1A7oC+uFKHGiZkxv4hPGau051a0rpr6jR0+HurPx3F8VlqVvNMQbyZQltdQnHGPIrpirc1N9hbtqJZR1J8T9aloTG1YOc/SzlXg427DETLJOZTLaezHJCh+uSK9SAarilHXJZQeGBBtogXgussQQMn21nBlnshdJeBubJJX5PPC/gbIo6WkczOA0bHQGc0E8OlZ2+kCdiSjVyl9GmInMk3qlGhfYLPa3Y9SFCx3bT0U6HW17gOTauP9yQLVdbExjovi3fmRglD51B+Lgh2n/SLBWgeybAZmtQ57gLc5P2z0UTIvIefP7s1Ti9qfIo+dttw4jaFb5y/7GwlgPeqht63drTw6TIFhKSpDi8eZvxSbupFLnKHARJ+FMMn9VOrbg/m5Zn0Argc1CrjvLI13DQH7b/qKUPIMeTL7Hm6jq7Is2t5gDt1ni4KTj0awZxBxnR1PXroCikJPlSl8wqPsr7ohcboiKMSCOXVSAeZK2bLWW88Hl1hsTeXJPOTeJby/QlILx9tY7QoJeBkGuDTBPyqAhPQxF40Y8OU6dwrykz1rKfk3mCXq5NoEenrvsP4muFXLJ9VoAaJgbQGYKBpdD6fs7ded2/s2/pthPTbWsdxDod93ieWt3QGQi71QqMvCqnJItMipahg/+t04rmIvfydAt9iBAc4KiF2hUVX9/2f/3x3smUQwrpz+teJ39zpNqksBh2RxYLvq6n0mjcmdDUJCHwBxfQmNR+FSOus4a8uDJKXRQfxLy2ChommpOp8uJO3sBeOoSzMrQTCz0lAJaFaiQJE8hBDXnxHDxipi6Lt5kTsbeIExII+lmGqhOumzlFIGEcvV9QE8QOt3Gq0/fboXBnDX214lqAXV9DdIEgvtAWbgHHt1GAgPaHGdzQJHbgQGIW9zPbG/QCZ449Pn6iUHbj7xYcYBzIykVoCBSTWX7uUWLIMdKIK5j+DnzvsSdXacEdOxTRCFaCDBqKYz3Cm8956lE+cI85XXlQ1ADl7gVo77EZPDM5gpBtigfbghYnJV/FN+YPifuCjnCu+bkxpCDjNnOU8gPIUsgz90P3+Ol7DMszjp4P/lvy9CceNNfMt9a7eS2KceWIL65UXVIykIWnjWoKaL4AwwJa5V/gnKoSi3iTqKBZ3CDrv4UybXjQajKsEkbAqKVenzhwJN4c3uKEydFpLMrJe41ogiu12uGeEGtF5jeIvhB9tsRjAbZ1MiM+Y9fqVIzfVwuF0KTz7YrSkczCrEfs0hC/svig8fH0vGPEMaBZbY2QkCyti5CgrOBqrJJNDyOGDn2Hreazdl8ReuTHArgabOhlNZ1Qj28IR2z+N6Xijoi53grI2hUtFdjsaFPKq2vA8rDUITPRDDaMD03YKcJJStvZpWYbQSE6iim3fK2GjelxwtmozeMBJDO3WE42oRWYSgPGovvJTYloCCjRwRD+uI3MP8WSKQABWj2sMSpSMAZgj6My6H5w1CtEGj4XSwaDinBQFYnO0hxAGOWCEJ7l37rHRtinJfZgthkBRsSnVSX7aFpYLuje3KmFB4hE263KbdGygFyhICcRgIdgS23HjQZUblAEiteQKiGacgsBTfaefJD45Du9vm5Ma8Yvz1NG9SUIG8eq4c9BBkJvA3CnqPUftxnY4OcR/2g1pBk/YmCWnSEZ681sO9XqnJgekseV0IIDEvqsNcEV0I4DdfGom5HAy1fF8l4lDzJGYTblKjIM5D2h7Arvhqklou1nmUhX5qWn99FeWLHTNakxVj37YviNCKz+HbVbgrwiAwCB7YvrpXtkiKlLEY9hkNKzcSL5ci1IdKitAl38oyjef"/>
  <p:tag name="MEKKOXMLTAGS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aNv5MOTLr3zs9jTduarTUKplg3fNWpiPmqVqlg9l14Pat3E3QuQyea8ICfIoBG4HC8+alqfspzqw7lLyD4KFFWV1+fdEed3yDChI1DE2XAaLXdkZRxUrxzGeDZZkslaVKOiStgRymIM3w1ZtrVTKZjPDMCzNDW2HhGMQqwM/xJFn+WcW+KawFv9CfmyNKhnHVOUT/GqUVUnLdbAgQL1XNTJrAgExAzlijtxtLI2T//pDaCbpDSzGWIj+6WgIyx2N070tJmE6Q6Gb1JY0tRDmHdZRtPmjo6T9TcKya9xqOfrZ0cQeo3qD7lDUjtHANRjim5uktMvIz3A1LuapY3YrXrJPB9oY+pGZnAO5EF3fWihGOfRGr9NH6b1mXuzspsrTLYCsXOFm9PMT5jsSghzF4V5TFTSPY+oBrVMeiQiMGC4WiYya9owvaCvNgZseWPS3bR8yccQrKj8y0bXjFhu0vhV79cMnvKxOUBkRf77pZ37iz0XPe5cEIAI3LUD/tRkJHBPFU0aW0IDofNG3fhxU5ww4JMNmS3SmN+XyKlkpXmgcxEEGQwzCULNtvusInIXv7qEMRd/ynUgQ6ZFOIVs4qsVtmVwTaOiaHm44sZBik8oV+hVpfqXKHuATYb4e3zQA6jtVu43vKmXCpVb9e9XaQwe/az5bxfu/I8WBbc8nMyg2PobLDqLHwl33q85GLWRplSoiXxVZ1H5nD2gfLqDhDTvpPT9THhRx0d1UKun3pQpt87U/CendxzQMTknWhmBE9kv40/Aaj+9EdsgZM+idiq+xqblGkNLyzUpgsa5d9QnM3/HfVEsnLQP3kQXjziGVElk4b0msKadThjVZuAmLpRWjr5ZuwM30Sz0Temp60Uf+JGOAm4KzkLxYc4UZmNFJ9Ii+xvNNa98Ixj0bi/IyxB8CunYxwQpkwrQXWLTiGW0UT6f+27alkt32xXPCOfrFFwvvvcNR2y2ta/yLjbR1qST6K/6c9f4+QaAnJR9Ax2IrraaWts1PJKaBK1XL1cPfAZPXbMJmJpFhvIP5HtqRjfMGCySQ2UqQ4W+Osvcztc779tdV5OvJH/sV/UusyC9KHhuK8/EbwXx6SYBiIJ7JXUtqDTr0zwzNnrPKb/oVAWMxOFJ6dkJXMDndwBWYmI0jmCSxrmCsdw/mpH6iEg41W5rzdyRnuxdTTfMA4PXcC6JzQgGw0vGmhKT5+j4W4kXIFHbrvhY2h+zDLU0URXKa5V/GwXKNiFw8BMCSEmd0fB/c2a9Xhq5pCLUTxwGtpTHatVbAzVlVbZem/ufQtwX8IGCbK4RArKwZ2W8qYxNG681owfe1vF6k9mlJFJZT59D9hdwEVX4n2UjBJvDJMCMjnULgS7+LLs/zesB+NZ4uWf5uS6oncTF04MVnoORopPTy58HZpUQSOJG2OnDXvFaHAUiYsVXenQ3dN+LQCxbK8shpwDlgHy/lNr9wwziXNVy28lHaYgvfgklO8sD+ZBXffsYcePwCzYCMGg4Ug28T8JldddKqPqf6HR97/YFBCBPz5aWqCkO170/aYrfacbZNHGKBYUY//UmIzt0jgVMn03naVNg6FwBQdCw3W4whYzkLiL9NnAqs3Ogi8r7SwxeLnd2PC/8Qdi5bvCBaOna26BznlTaUtMOe548Muc7Oc71WrSjEi5+nm8lhpwJX0m+JuIqpWtxIy403JtgUiYhDJQIlIM75T4CuwgpEade7nc62hJqW7sYtqzdLjPkWFLhcFtgZoGH0WRKFs7jixt4RaYkxyizJL6QI39973Rk4YInSuSU9WvHDk4meQs1jo9SMLNIr0xR3A/xienAjrDnBFfpgBT2jm8owNlaRlk00AuhuvXX/8TqZLgu3y0z5YC1TCnkzEfDVbPwjmSVXFFd2dsmj2rVOsiji3ojgNh10v0vsW7YrKhVtuyk/514GDykMeH7R22JEU/lNnQ3BNs+6/boejwnU2E19KbV1Vl6PI1V3YEsqorlDjFW877wx1wdYLXdi1d6T8Z6/9QkDCKZ1tg+4/1PGz0luJvGQhKm6/+1taf9eml5ZP5GDDu8Xga1sOloLJkgjViWAcatGcngTHNB75nHOxUg86Hrt9zAy4DmtkiaJ07SQ9O3uJKqbsw/9c4xNN7I9QBBF2a4m6lezek4OA4NjWYF42XHZMFAq7LRr8GuxGlaHvI67/eu55/J1je8BqyVsJpShXf4iCW95y5jFC2Ixxx8gwCLPLkns+Nby2oqLCGmZDdRYMGEKtc6HqBRvp7bONSR3oUKgwwaQRhvaqwH5JYKAdLV4Q3qTABoZ4xzxPGCwaP8Je5TAc6PqxyOvnmnM2IVKptvfavGWYY0h1GCK5YuPGrQJD5gvbOm6RHNkZnJEfqIwZ76QFbk/mjkkbcN9YAs+rSet1BkhsVLLhNIWYrXgtT+wvdfo7cZ/Cboq6GmbcP2fjUbDUiJae6lhLUM7Mu6FoehXd+2J1cNYAmNXDXaI/adwq59qt3kuVYCbHkRsHqSKhk3IFWBGF0KzFSTWN7A+LWDm+0IMM95pZtZkiApPUw5JeQnzPOvJrxMGIhnYgnQiGPgKE6YaK9lqjJ8SZCfwWdja74rpC2BqHhnvwmhJHO4M/mw5+hsmyWSAO68x+NGefStjJ2vGvPCcymCd8mc9jlhx6HYpZow3KCMlxELoMyyiDvxb8ruT6HIYWqBllrk9XCYyOB4e7IZJQRPj12Wwm1bAwFIKKD7cZA+arZmx+egddmhT2Jblk87xuCoYpHbtnfKM7khtCloc/WNgslJy+6ycuna967DI1ToBvaYN4IH+GLnlyVN2TInlDOl6Ie8XsnxNXFX+hX5d40pQYETPEcEhXX2FefaGJsK+7Vi25nSBaSsOYyAcCyt9kNVfCezAp28YDLOSz1Bf+OTLjiW/Kkp5KekxMCKkq4tw1fk0lAt83WOM3tMMcz2taIM9Oz3Ic8O6rGmIh1VZH8zxS3DXBdj9rU/RYJVtFE2P+tIf4oCOy/nnxO+jVTZ+56VVo00okTlEcZ2nEiYI09CALNsUIU0DdUJfUVyOi9WJftNidJ2F3bmmgiyVNJI6yzbAwtstbNF4Bs/ByUT5hrTLtmqzATIdD+7XmZS97AG0NNKrZgeEUOpcwAoIJdRFLmhZwBsyJq2CqLN+eTJ0oSBukvpZeGrSCBNhpcmn6M2A1EbWt0U7pBBd5TMzV4jC0N0is0JdzpAtHnpO4dV1dMPLamfv+2F1WvcBIro2s5MIeZXsskUt/bxUBDBSOkaLOX8Vl2ATA5rvMBQvk79R5UZNf4S6He+nXms7MJQXqSHBZFyBnl2QBiocJzPUwpXQIkX9XNBQYK7kj6mBVhgowm8ptIrUH+fr1JK60qRX0GUV0PK8edQyLYmWzuPsAw/ZKeHGfntSBkVyYCvfXbkL2gArd96qAXxt/B/wpbqW1HxAJG8RsNEBFs+H9AcfLCQrEz5Jr1oAmHwizAI5Rf7bbrkvTo5ao5vec11/mpxQFLfhZ7H2BM0wzvMjUnq32Ff284FsVDkhuJV1IaBX+MvSqvVXECBKmSWoNqBpZo0M4qUEr1H+DDBEpBvmpV3QZvdCFxOkxmgJ+Ce7kYycT0jm2v9ZtBgc1zSintZiw5t8FyQ9WEUWaHQivc8UY4EPsvjLcfYGcAN2WKDKlXucBf4qnD5EHLiDrplvZc4xcL0L2zNGLF38HdIbyBL45UCxdpVFAQVEe00jLrznVzYxp1yBQVfMjS761x6NbZEoBlU+m3V2dj173BjVY9BeHgtFPPgtJds3iy9oky113hjgTaCGK0IYcRG4b9ZhlOCr1VbhYJN/t8MWcjVJvHNtK8nXEHW4IN8fWpG4gLLuCP9Scvxg97nWLBhqnM05pE/l2lpgVlkhKnNT+DR1hPnJMjKF698H9vV5U0VIXi0N6Dj/babt3ciCZShoAzd+wg907GkzYCK6XLjr3cQKryQzapLJ/chvGnvkyBVudO7N/GWwEijwrz24JTdsLb5P87TJiOqC3qaLCfQy9YGEQVfmqOzQaSmKlkbSBuWzupLxNpWz1qsz7WqFWtWjdT1cc2aant9CNgtfzIu9JF66nyPd/D7AURsBBYvYmRW2JKBZeDWoo1WCcUZIQXdGHlyzfYB+msqa0VpWOf4YZRHeEBC6yKiR92lFmhyDIPprWWHLFBIUG4KFYFK9NVR6NSi8+SHkT91SlOICwBNLiiiYlwaryIWUucJ2led7WEkWGn0tlqsrJFueinUonNPAIiYsLcn1xZmUY5jF/IAW6sZYN3LuKiEma7MMY2p0pmHKzfFONzgAa4Xl4uCrTnALKjyHv50aHAaNXb15MuON0swR/h2/ettzEcD12DdcafREZNJJnLZ67mTLYQIjH8pvZhONgZD1wA/tggm1RoX6kmWzX/ergqjDRyrJYKSf1n2pt8fTzXSD8OXXOzq6m3n5JiYP4XyQL6B6HptwrPbaOyRDw0DyVl9eV4vx+8Fcvl4EKX5JPgJBStKMMepKZ50C2uQc8NEvcbU8GohM/vuSDbzUkJCZeF9XwTjMjXM18KP+Yhu4bJ9UxwA8ZXxJrjB7Q9uHrvHCC32AbwMsPBzhJdu5JN3nZjPNWxjXK/fDss7jhk22gzftPKNYTcLUa4P6b2l8d+kJcnpdc7Yw4QYccut3iMHEKcPDnZxC7zSE7HDtnNth20vdaGqiOMqa80dA3Uz0GW0c8dIb+ALX9DuPjzXPMK+Vq/6KQ+PAg3HNak1rzEy+v9Cvq9aphQJN5vrOmRftah6JLN3Z2b7Mx+sV+rc4JcMRV2eZdHv5zqIlDZJ+mBZbzrp55ASS6BTftkRu1wVHbDLbtFxsvCUUyYc7818pWHM9Gvfut6QjE6R3CDGVEVqiJ41XNQpxzcuaxPY/6ZGNKxrSOkljKinYK9jGByivEYQ9+32JtqfgHnkwGB0vB7m2fnJBZFkP+duurK34K/OcIOv/cOG0PKUfSdjzVKd+itH0XYkiwVxmLIqlnJ4iMfPImfCwyHc1AIOvIRKpKwq114q6FbAsK03d5AZuBKPB+YccVWh0tUtMdDM1mQED0HZ+al8QQkLQL2wcoEURupMnoyh7XtzzVojAbJ6XT55gezewU9NVuQMxL6kTwn+tq6UjUwN/9ba0cRlKPhuujXsvbLHoOxGXjgKX5gEH7+kMkMKAef/F7GnT/oo5wiSDObTr7bw3huyc+YyJmbipn4T68yIiaAov6sKN8EqPN7FcZugy2RwL6DITgP4e1lrHJstRNOp3lxRyIEiFykH3yJNQyx+FpbVXM1+1juxiw+5d/7TWX37rcrwpo/LuVl91gxbzdboBRBylnMABKCAEw9vp1kt9Hh8Mkk1jTJtvmzRUjunk9JRuoMrYz3HRu2cT/0M0RLcjrgos3JF9oy90nKybNrs4KEGJCMIGdQz5XV300cl6DmrdhwEsR0Q959SZocXlBirQ2bvUZyVZRhftAvDgiv5x4qzezn2lLSA8TV/IhFsUnxSRFfYKe9cvrDyUoQiKLjPXU7i71gnxqeJpsnlef6b59Npsf1BKWGG5syU8qRABea2fLsRH4H7nyJPS/0OEazykWFufrvZTs4DRyE1q0u+J/USxQ3q3zedQH5z/6J3IgRx/Ngw4O+/hTyKGMzLuxhRpFtM58zAuFS+320oukwv1yF0I3Kkp0in+QQMU9gFmYmQY8Vl4Terso2YHDvVUZE1gZ+nsh9g3KXEgxfpgaQT3IZ6FccKW+ksvuqaaeP+djcDiNEY4H5Q35pqagLlSFDWNsOPSrERxJQ88Gdi+KhW81tS0mEGxCYHtXZ41jhQtak0vez0dsMHiBC6g+h8eZTTg4ggETPWpUIjwETQoUslzR7SpfcpVsarlkSa5H2IfCQESCDLc6gyw086i4WQSF7obXML7cJjnAl+uUoWhWAvLMm+kYAI5u38tT0yNZQl1B+fxlbkehJPphXr4TQB/DNtkATR+zZIzTk6pjZk2YY77XK0IGu9jVstGSWbpJqT6fwrviSrl3yPGMy2TeJwkRPxP1FfVDstaaxAgacf/suU/3IgUaAh0EWYJxDAZZ2G8QB8LItUywi64NpQrwWqcJS7Mc4uEdYqPKNTff6OH6KZvksImoCDzPeMqmRmKtp4EPywYHBKq3d81g1AXt/udkvFTFA+Os7O37mChJN6Q+DgcM4VZjyWkzrIGv0KhJPqTe3J3v5dY3vu+WdjNzNmzUAaDoPqVlAheKm95wLuUe4Uo/CQwxiAqoGjDzAXRPB0Tmv5tfrucy0Z/BhWfF92qj6JtQd2RAE79kCpdhQFXQodlWrQmrt9IanEHcjQ5GrXesuz60x7SG07DxGBdp3J52ddyiittQU9VdUmikvJI0z9KISkKCPNgHsuCSbNLe9TdyPyIu7EPguk9pgnkgUDRPnPRP3vH9ZQURihWbNNqZ99scjBLTNpbzklCWGJYG0BCQ7lL3UTSaab9NdwDNEpoAxXLOMfbAvxwDCrCLn1ybcnb3CUPbzKm4Sn5FeuPvpL798pFaorH2hPtGFeMLLMcCcxGNoBb+qwK3Ndp+CGO6BzlSGDGwF7uXt/hjgh5V9Em85KDklrUBPFkGf8bv/lx8P7wftm/KDPfuFd7K0G9GciGkZf3Wo3esQq+509OLMJqhRjLaNf6wVgMJ8p0WLdD5Hok7vHVnYt1TdQyT4l7nBbCE+MiGLtFeH2QzMTJtQwTX8XkMO5UWCxf9Gbhx/KzyGKPRrH1wHE24C9SyIB5VxNUgDbUkj9OhUrwfLvzDX2Fi38uf8I2sEk/j6tbw0O11zrbDfKYYGcg0dfvQZJfpgDwOYZtRMBlhUTAkCjq43/u+BReTt/sJ8ypQOPvEhDuA2VMUFy7gBGFKNv/Q3x+5giu4RuXs5DgVkVxjckxA68W5ybEIxmQgDMpAwdWCvj9Mq5r6RZJHK98jxIzmKSLYMkjRigDOl1Nvb9zt19PYTHAqzkwlTan6W+31W47fbeiiYzhaZREYgLI6AKETM+S+W73muqoY4EzM3CJsk+EjtxORhOPnvgDUYdwpUuldz/C/T+ayG6YkFba1pktusIPahIG0LXLIlcvDHv3BxQ9PkwkB3G3FP5FhAHpP4l5LCeq5N2AZJuISD8azuZedTBA4R7wpvDUopWHup6s/9fs0INF1/QJMjE/GI4Tl3e/u6ur67FOKlOiR5zxmSHpg2tV9ppPhOI4QJnaQRrE6rMF8w5FhZWLmRXif7Lq3LVJKeVW8aGDf0hQrkZ3JqoMLilmwDbdpi5xWzRZUo7sveMDnQRGK9C7DlCnfRknEnvRDKoZ0cxBWSZ0GI55vCnwXnwL6KpVVYoYtIsQlih1n6q7mqdrSotKLnJM0EIl4URDZpBgmU4UhFpWH9C61Jk9e9PHqmt93C9+8TBGC/PPk93zgIFke1+Fp98w5g3vcvSBWOdWH4DTNhleEfy24WtuG0VCb0C4fkTaVX/C36FAl7OqhsgAMjFRkg6rKH8a1hsNOoaie4xnX9qPyluu1WGAQkTId3YT8Ncc8SArht9P8QEGcSEofM7ReqhwyaLQYtj82hApC8K+V+NDEJlCx8aAaOGVQoitYlQwg6bhUx43OR8WpciMaSTL+/id68bV9mbrIA6v/0Q9yBf6zlnRm/2S7q/TeqhNm3+z6oj1jZZNfSuf8DVtUz6FefsmfsEppR/9vhu6jKvZ4OvPVBaL0gOOa3NrqMETDieuN479tmx/YWo4z4XQqEb1UFKPb7aLGxqsn5NQAkqq5Wyng2W+pBw3yKBTuxLUn5uYQmwhs3gNZzK6KFRE39NfLeEgl0SDbQIm9JWozYPYiG3//ux4E4lFbfLensSOfM5CE2QMfCnLXwBHxOP9WNe4OjUfHj0BK7wpjTcrJAV2INGoZHi3VCg+MwCGAJHmUUpk1npjvBVSkbF90LIWsGUHBu1a2d2QSAdPwJI7ReN8lhRLDqkINy5hYCe6bpLrURPEYdSR4JiK62mz4GQz28PXoWEr6lAufPLLzQkyWeEbUgcFnlxAVfh4qp43W/ln/7WM7SudlKJhJ+d3F5mOKtaXY6sDJ64ruzFG0zOrJEUhzu3VDym/7U+IUTigROg3XayC3mx8sNr85xW6uzof+d6b9Zf6DEO6SzX5hW4uWiacU2kJCTdPMuTB3H9Byclszgzyyq88Wk/sGSithN77KQtHFTw2+6HAz7dhu0LcvnAOp24u+IOS8zAD4Vtx1DH/ujG04aoKR5mt6gEnT/Mcu/FgV9yxvAuIqwTC3gDiJWbL7wqGsaEJvkQ8I/8TF/idlNlDvFkkKgx2qjwwBRLA7GrDoiFmuk+e/pc9Kjmc+Q/6nKmsuZtpJzlukSfzXqS8TXTIH55e6DHsrRhjNl1VFRTNDiuMdUvz0stzhVTpkIAQmb9zEISNOtXO5pD1UCa9eYnKVe9fgt+Wk4MleL1AcmAHJt3iH6Iy+nJvboovObNDiJNVQUqAOaFPepVXAbczCP9gl9n7iehK0AT5eEIyRMrI3/uFlqOYjpp0dMmZb4wA0EKLxL2SxfiMgxKJk512V5SNvDoKlbaWYZxTcVml0jYEC7Bo6WeEcH/7h95NqHls5LQ9F3W6lQ2O4Tw360LrEhN2XZ2ZC9rfwUyZrdziQ7vfwbFDypC3jhX7vFyYWLQ2X6WCkJu4jIa13wW6RRZDrxfxqJS/DVb55TDsRvSRWJzrVzHbKV1vybREofOsI/H4ijvF6MLJSZoNyUFVr0OiiHoxtae+z417N+lwRHz2668O+hJlCv6OYs1vuVEgszujHwF+hYZ8kEmaJ80QS53WeWXB4fzLZkDwsf6DR9SxoSq630uuaKYFJUtBXt/S2aH0B6MiZEyBke2rSU3qe+XPgWEOBeCkY2uqfddEdt78QAAaQ9EqT8OdNB5SVUlSIrD86kY/O6DflfioLwLIJGcWwMqX1IXNDFOmTMLSu5rkY4me8jsK6+A7JXEPuZbPyX+vg+XkxaCqVSt2F92lG95O7NjVseMHeeHCioZRQl4/gTFZHbXW8hAh9O+/1Gf2aizfIyPUaDqL/XIgoNvqKBiRFWXw/Uo9RPYXMZjmKFPX5BsiZczQwViQ6Q9e6lui3RBNZ9rId558Y9plDWUMA+BpClzHZ9zPWUEuwGomOa67aikuB768uPpX8sBnmf7ZqNxfCjOvkPU3Nj+VjOS8Io18ccSCvlxwjPLXhC5PRut8FDhxHgYzzto6TjGGAJg/W4Q2Y+4BGqa+uuZtb5eRfOtrYPm56R+NcGnoPsFNDERoF3Mg/ky1QHM1asA/C7iAyqVv93Q2lkIEeba/JggUvxMU/albjIqgTdnAsheMpEL9jFRiAUteQcpMePrrwucO2abqlCFEYaokdNm7o8gV7qdyz1FPW71r6ULsiSNFeoqY7EbGRrEsajcVs8FaObA62Y5zVcs0Ce0kShiOqottUdJ1zKCm6RbQg1e35Wjh/nLzYErZ2cpVKxtWFZj3R7ves7fKi+m/qobaS8kMsu731WFNIBLvkeracSgmiMGK7dU1oKYDk0j+dwAzTW6eQbMsmSUBOWPmIO7Y16I7xIPzPlJEvrw/AWbL8OZp77LsQpqlNEcmMXfXK+rbgrJzqIS4iLiBfwuRoK3gyeRZuLABimO+jA96Hl5ETT783yoQ9TaW2HnXkYd7q9skoH1eYzrQzmVRBpwSFSxQLqfWCE/wCS1FC69uSqVff/0iyBKcehaTk8UvmrG5oNYiXUbacP256jwUQvdIkDleiBVzKfPWbku0Po0bMhGTQM2zy8TjKSvaNsRCYm+J3bXk1DfhCCU9lZdkC1tPei8aiOcBNdbs7CTqLoRStUmQQAgrRRnjqbUtRwKawheC4BdYuEvGkZBJcyd5UfVvAbTOHxGUA7FOXpWGHYK/s5oaVTshGANOhW7SneR6OLwewZtKkpl/AoIL/zG32+4CAY50aKddyJYpH529aG4Vxo3KJ8ciX0K5pvKkmdfoNC4mF563GXPtU5+rJvIofULZ8NIIhH182vqdB3ybkelqsnzsCN0W/hxNUVzXFhp25Yf4UJ3gZIUI+uSbI0Gt4CfIri6y9879rvtsKgo5xxAM6y5+On2Gn28Gel0GJgGkXnvy3AUlPfukkRONlK4udawwBd0H09aVpG2VASXU7NgpZiSRsqNCmEiOtLe7jwk/7fmdR5Da/ord4MKnEQIAESLY+tah/8f8Sxgf+LgSUjP/MoU82WJ6Ni3clslD++R+sLioyb2HnAzrje1heI2xunm2sfpcnd0tNQ4NI4+yNjIJfmAY+69ioeIPAfxzRdhME/R/zwRo1/PMMiWwP7xXlvB5n1fX8j08kJuUZOG63bQosf3aAhWRyKK1GS+j+uRGg989wELAeZlk8Q7fiST+emxHTSdFNTUNzj4++ZEJ7oSCAjD9stEnuE++LbcWfM7ySXBvuuN2OeKAR7URK0bmwzHTu4Yb5Rdw9L2Yv28oe1trb80IVZF865y/PZcyxj/Q9KnJphrmFr0Qx10dsAQJW7tsTzsG59tStKdFikTw4jIVq1U3vyb7l2ae5aBemmWQLt8XDqIkv3ZI8LnoILG3NYL2GdDKI36RhnGsQq4FFioZtEyvp2G4V1lYGUvZcINHfE5I1Q+Icib6RFaAg1YaYh0DOkAm0vKXyEviRwiD2WejIHDCmEAZ33XGOx4zI03XEU9LmB1+kZ38tCF5ETL5WcNTANCGDpDEYD/PzuO5mQa1g8uwAkTVcWyyYdkCD8ZzzThQQf6kjbk3UW/ZYLph+FCduJlCLJtrgIVFaL+j2dIoH+M5mPuu1p3ebqLPddR5DnBxF0PBK8vpZpwZHzyuFTuRf4R22Uh0yDtQVuWlMQS9dZvBebdQlXd4ZZ0emNM1rne/fagWEXhZu+ZRJx4Tiyd74BWJKxpEXnx/jrEI3L2YEECRRFbzwthsS2YMyk7wPwfVbwFJ9bCmvyRozGCjQfK/9ZqGUUMPdEdEZTpXmWOJGYzFguBkVZsDscYbQilHexunIfy18zduD/ZQLQ+KuCBsULYklyGabiBrKKJ+buPSPpuu7NyJW3rZeAOADfQBlegDZn/Fz9DffYXNkc3CYObIQYQf5aMcxgMdeeOhOwkf6AroXZkWJL0wfLm2yvKsm0VGNT2kPbm+6Tf9hwj4bcx+bp6Btf4GnwHIwfARnLgL9Cn+uRL4FbhoucxdxWIKRDmSH9KcSG4uK8Ewmi1Ho6xKFAB+F7ZTG4oMuneQawBuTGU4lMEdCAoacFuDW+aazVktRwYfSfYR9KJOq35/K3Jqs7piSaIflIV3UFwd5mb8htZy8fOwSMVfl5BIRvw85xdXj1elu92qTn3kE4M4fX0JE83Pe+TFJcapmw0KPT4qt6b6ZN9r0OXEonjiR+7uCi8aTyIifJnHVBO5E2PWdsy7kEi3PCGv0kWAY7IRh7BClZ0c9tzB7LK7bxgeMjDlZwZcS9MMJ32nd7YS8bHb14iXTUUqbob1vMKxKkafkHWnz4vMneve8wV5DYr+MNOCg9QQL1KWW0ARx+7cQ3wlVwmer2ys+q2prJhywedlM4308+OUDY8Xxge9dB+ASY4hiXDKOz60tImkXYvkb+Mi8CivrSKrfjIQRQbSotkuwYwstiPWVs/mfWqNNl/Q4cN6XfkUccRETy/rJO3X2HQ4JxUTrSCe683vEZOqaVBSx3538W7c+R+NNs1d1f2xzISz28Eqth4iWsX2qub/9FaS4o9wgyP3UwEUKF3DgRm/+5UySZAsh7edli8FAFoyChJjo0GDbid6C894cSGS1cXr+H1NSDFhOR3mPEKfa1kxLf/t6oOVWzq0H54P5v1USsbjHlByhYJo7qitJ+yFdYCAR0A4ZmQYgB1CUFYWgJFp8K6U9ZfbXc17KpETh6JfEqBXCLtDmEFzubUg5PlVaE6dfgJjIr2j/v4cJVCZq7rAV/FsjyzUf5XjH+W6C0b/6TufYG9/dyfGfZ40H6AiARU0ubBtukUffbuyvRZqcr91a4wIFZcfkynZeZ+FEzrye/X1Ti5GGKG9mC8O2zJW2UwCt1NKU/qPzZxcZplyK4uJTkCTwDKWSkuPzZNKzICEqFy7aeEa/LJUGfuyeipb+iVYE8bgTb8yILXglgGYUW4X3QP5v+U9TzE/Mx65gXRpw/xmnCnszJybiqm9GJlfZavVay8lCDYG+9d+C45RVdol8ivv7hNiUDtqXeVuKxGGfymnDLXj6GW1me/0aoqM9W/zu0CEF8ceXP5WzlrHbzlySaotTYMiIh+HQ170YGa3Kt98hGPZXLiXRZveABYJ3FnbHSV3ob8VspUndSHchil+Gi+y6+KKxZkJW709rp03SiGULkOaUltTdPAVJqU8I/YX+7QbuGH9dXER2iCITzBX5zJhil8elA4W3rZ5lhO6kInwOuOZTkR6L+VJLTdRb54ti/jtzQya+xP2y4JqDP3nKqt20rLAGPPAwEqKeW1cygNHbpRI0UQgqFjGHq8S9CRjSRcvEFwe71ltmMYRYoawWe/HARKoHCjYOM6Qxm/B2TuVRkjXDqOZRhzgC/FwNjojvE8XW17eYNeV1dZgPt+Y4ZPSuBryarwUrEeKCSDGBIzrprn0Onccd5omuqjxNItm4neEqlEx3wImci/NMTyQFfrInEazgf23YfuDM910NT+KOs/KKBx2qUpEZZVq6P6oZ5gmZxi8ZjQSm7gPChfuzWhpWcrM/MdoMST2fpqTD2B92oyM7oGtZJRdLa0U9xEsVNt8uBBv5u8nFsCvc14/S7BI2CnlTAHQcB8Gm9duy2txoaC+SiL8cAAuNmAa527NQyBqt3Z/vZBiE/QQrPY1jt0Vw9lHfNkXvuDmWi9moiY2NmfjBA8c2CjxSv0oyNzzZJe1X9afaQFLCrdfxj2SU0c3NmORyzT+7HOC94xqiFrhWW3gOdD4Lt1ozkjP8r+mZGR7faL4lFnJPiwev84PplFQ8ExX9D9++l+LbBZMVpyduqcmLBmSzPH6akVRRYxXLhOYDYi7G4+H7379qut5ifVmVR8JXnEqsvB9ywhn8xRErRfSF4YAsiLRTk5au3kzHuGz7qjbiQDBkjkMgQ+FoWrwjjLU0pZY9g2ABMb1q0YwneBMjW9Crul0xC+shx0t0euQ4cxkfkkJ5M0TbAVJy9NY2sB77/WM8H/s56Nj/5GtelDMq2jJHgNd3HhJnTusVcOvHMR43H/Ulu4sKq0A0ZNXIzV6WEpuzX/0GvqR2IvKAq9NHNJA5iaFZvb8cZBCy2ZmB/IaDhq9csS80bLjqk9dhZFIHt5w0gcbreI94kmSfqlBMQBlYEMzf3xj8gPWroH8ja+1B0oS1Snsc64tUuKMUJurxZGZ0lzjJCCODHPclXjjbxF+h4XdICa9+yRnZCxtDuC+PsIm2LKb7GyYE7wahozFtokfPcH7xMcO2M5zaSfuV7gTA8pQwDz2jwgQGCOX3oD+c7uAZsy0mtANc46HPDW7lHTpFHsjoFVF6av+28rblv8SKXYLe83AGvUpNJjKUVDv6Jf+3TWtPd30OGDxfsrqQv7XIx9AYW/XM1Boo4EWDZrvitEo5kyg37wF7BAbxWNXE+oYPy8KVw90KB2tEr94lV/WwvVdNsFy7gV1ExVePxidhKrfpNmomT0nVyIjdaoqXzI8X+2DmfAHphDLYF4Ow4PStMnpzFdAiY2Cb1le1AjOTi+ma40AV8tPrC7rm44Ob/9afW5WUDQaxLG024IFRqlZO85j8WIQ+vl0dbdGU29bTCSLpRKAghauSYSbY0hsSIoL65I7MzyTrX8SECHDTplPxlT743B0zQ4b2/Spj0AJ5yD0J6w/wHAYM4D5NXdkXoJXaXXoGVJT9tdPme1gIZnfUjqlU7zm0OFbK8E1bUMcmOQUJZkf89ps/RthW3bTZZcgWCEB9E3Zdhj3fEEO593kEk7Pj4smFsNUhFBjD5Bxj5AKsxfalr9afmHtqlzmpW7Y3T2EIsUos+JrodDA9P+fDHDmm3UUHSbXjqrBuQ1ObvwhstxQSH/TEBhJzaPBHpr8b7XR4sG9U2KaHHIP++mSZZ9FpRwGd6jP537ls4A+zSkAKkp9/YD/E0Wgzh0Qu4669tDWbeMTQp2fGeNMQg4AS1v5sbp1NxeSEueXB/815Hh2qQygrvN07iMYW+KH83WucBJaBRR4gDhZb4LvqHno+kD6ri6Phlb2Xg//FIN4QJihZTLMvbLrtV7FIudzMG0eO/UHin/ivuzRtmcgu/HeFp0K51u8A/boXSU7qkxw8mRZXaRLNEsgU4DTBwAq0IMN65N0HjhYyhfmjbxIGDkF6AXr5OUG5n17CmcfjowXS0WC3tZ4cig54yTm1LbIgzVsRNJfz+2UYKoaEwSP4Kz/IVNoJXDiDIa4m55e2bb8DqIm8m5RfChmvkuxIAnJh3doBNRJU8WkaqYPlEjRnWJD1bupXrevjZQ3CUD+Dm0BU92Sn6IANavBOm8sG4RJqEqNNWub5s4ccnGyqwEkHt+aHlI7be+T/3ZmnoHAZ7xe3kwSPhcXJzqGQ+zGiASvFNgN82p7tq+Skoc5hrbsTFDabTuJKSEYeo3ZAmc1cTBxX30QQ780r3DcCq80jdxtTdANNrj5+QdbQ1M6MLH/fQ13IDgA3hG9ABqWk7JJivXlPfz9efn8OT7ridlMJU/LkuTho/I9l9gbi6LoBRXfBTptIJN04nZXCIh2Vmj++IKNhf11yjfEOSg8SzuRhbRHD6GidO2UCRtd6jM5kMZSxvoWE9oi4qsHbrfBtDJup9+RnHxw2cvWDbbEHbwNnbCyaf9/dJJHVU3CjwHiIaclvO/xFmwYbONyvqRLCWBF4sYWtBf/gYV5w75uqx1g9x6INXemWNhjpS5ykiuEzsy2q4xczqAWzVUIiY2H8JHuO6NZ1Kr8iHDuqF4gZg8CANiGtZL/RenAKiTML+bYW3AWbTYK/jZ31MLog7thvT8PElPVgbETbrZ5ksLhju4kpfFRSn046CWDZ3KmO+tmmCEGhRSLH4o1cuKDS7xkBB7z7ZAjheM0glJu1jUMWO8W3SAMqwpPNihhcf8z9JhrLo0OKrEkvVGwgYjKrMx3S10iDcEH9PeD+PCCiiAr4wGAkvuOgOcIRjOvJYkmh5AhUTBmEgd+DZTwy+cv+h+Vs4aDQn+0WaqLL95Imgfy07VinduZtm8GkDr1wNm8iutIVvmq0IJRPS9bKzwsWRv2WrcqNeiNCk1oCY0XdmMh+t55W/imwr0thiRYLBgN6Sw7F//PRQxtYoW2TUx3FytCNkLmI3GjByzzw4P6jRRe7s2dCKKuCjQGA+S3rb5LHX+kwbd9JZn0b6QEtHbSB1VHuNXKRy++3U+Qme3xNKvczOn7GAKK7MUS7woXQo32B5l/Gdz1pNs9yIr3ISaYF/3mTLOQMLPhAe3LPGDjQTvI5Rgw8FCBkk/JCC/9AQmK0iqk1A1qwzsAWNUW71+RO0QjJ2KnAyzN1bxwRDs6BTSL72BweYo4p3Y2v7ZAfikbR+BaU+aZduVOMtNlPkzp4TShtwqM0GFYvEDv0vMwgQhy4DgskQZdOiVmku/VcSxtLshrK3UyiaQNTE/rHM9x1H8ClhAoFeaSQA9t1g0k3yi/t9A9MyaV+Zsm8d9Vp68g9OyNwiSiUFk13YZACaz/+tq9BYPGHJ5nnoZ1Cpd2DLuoJXZ15wOfBBKwSPYlLqstg/JElhnhUgMLYlyGBbot4aa0LEpfjfiW2EILFj1SEw37foOIGuM4KmXPHrULVkvrRT3tmHdJH9Af5yrMLqRxMVZIotA3czwndaP2jApaTBQNCwBtiURhV9I3QeuGQ577PLfo+56USq4RkGwCmSQOIUfVUt5njZ052iGvKFz5lOTz/F9KTQxCTwwNgdqUEQy2VG64+wBumIhzyTTLNpkJE8ucWBkOu5TECFPfm+O8vlOaJHDTPDtbjhDERs7W7wRBLpTY66p3T+hJqWcFQXwZjGhVX5n8U4rRKQmV17DEjZlnJ5lDMwYpWYqKiXeXU/wdN/5eZ1/vVqEwkVn4Ax1Pk87tpwpiApHbFtsX79/1YVNPPzRgMZLks2VEqiyHPZMBPZk+Q3L7/qgqe4s0x79q9fk5IYZ3wBWtx2BEl++3iuwEj1MoqBLrRLAXbt3xxhQLVsGbQO4Z9qxS6djNiaMXRhU0xLtIo82TvHMKHR5kE3ONtgo0/RYwIs6fl/o20FpvXmbn/NuW2P+LlHvxqwS+Vyyfyy4SSaBcN4gvQzdAu/4gOfKf6euQjP9XhURtWWKIwC+VlO5TmY3kRffPMsTT2efu8sEFw+f3LrYTwok4NQn2/8hLTeRCVvCwWaDDcDuzHNxsyNS5K551WpunWI0C/fRjHlnpo8WOQ6S+KUBnV/00Kun5ciBPtG70x77onSkrsXfVxBbbOeeoYj5e7HSyDq80gZDnp9nrtjuWdiAy1E8SU+tPqp7E/iOZx1tn4OF5B81oL6yJ6+Q9sxGqzWa8L4J5u9XfGG3GK8YNyF53kU0cA/ZsbBuYvrHxqP9VETsiCh7Ir0x/ZDFoNAvjUqM7/QchYngjc+slnqmWI/yLGapmJstokFKxc5n/sjo2Wo5rj8D9NyT6Zx6NF9JInGpqxo/e3dmS6CZ4MGB36j8ecpEImFCU3pUa8ofDgT6XiUT65lLZGMtqiqOltfkhlIV0Hjl7hPM1if7p7Ik2/tLGKSM8cYarFmHSxwI9NDTpwa4K3ERfH7kiTVG8f5qs4BGpVfKYvPlSPv2hgX+oH1DHtFLOUqF0W5iqlajlZYrCZ0BRzFaEO7GnhASIGm12xLGW4+C9yW/sP/JTNNbJmF9KifW5i5lAdqixRW8EZT4iKwX33sm35E8oahUvWui1J/HVcwVXRpEfiKRumvtzJRpr+6O5sr4b2xcZTyVw6Q46+fiprzRSWd8iII0eODuYADyhbHa4QQsUsq48E4qOoU+cpE3qpkjlETmVIBG0bHh5wW2ss0faOmqNRnGQWgfHo5qZb3tZd3oXMANVMdCWfG9prFr/mx/4AClaZ9vZ8HfVNF+vtgJbZZB4pgew5oCVGudN9bVmGEj2JGSUlGdAuwPHOmdKStOQVaNbSf9s+47vquyxbjbsisNm01uAW3Jmu9TtaUCaSqEVXdEwHcZilW+re49F8zK61WdKmBfYlO0AmfQORD2xp95Z91ff/78As0VDxITcI8ewW3w2u4piUo8JbNzAUMv89/E2fR3vVkHeQwtwT7+fwe5bc/F9gEUC/Xcesq5pCBPM5G3WsGtKkeR9DKN0y3yVWjei7vmkpocVN9hC4qoaT6HSVcb5owomAdpEgk4KV7lhovLTxANCZdJ7+7eJr0bxQkllkXZgjP7zEZzBujZgTnCrU0BtVCrFdwLNJWdPjs9eWI6Ib+xmGgJOL1OfeNuXCryEzUtsB0kw3FfSQr4yezRQf8CyqpsStLEDkicW1KyuKZQHxm4kKcXs2M/RzpoYA5q/8pxa35FtzPm7u7pqrax7ppdFqqmgkFqsgihqkF4pOXO3vH+1uaWEgHMXA6WVjCc33hZQ6EHiHZa0tUWGeF0fLV2qkKMoX6mG9UqCZOrOG+j77RRx4tLF7yNyyND91WVZAsjIBVShn7uTcxi2w/brhflmJpgwGBqEIj1BzO1P7pVGluuoETt3DKhEDV/anVuKHiOgva/ANa8tBW4/1eBGu6r28sNepjnMaO0paxLOcchZjDhq9TZ8Z+lUuyeDTsqtqp0jEk8vdh6rIVoQxK1BVo0YunHfv53hCku8tCWxBFg0eOwIffPI+lX3QCIxbHJkUrP0foFHhZqRVcOONmZg/iUai8ogNMg3x7eVqzREdJmtIKzxk5yHX9O37XIB3ay8/PaAq5fv5QUVddPuBfrbTxtuCLzPlAumw32NGX66G5GB5IXOkC8GQ7Qb7F1bkA+U5570V1BdXEzxlLJmhaKMqkFZ54n72g/UP99j3xM9HKHasuBEicMuVnnF3nJPnrc3uWU6uNkwuoHUanCjjgOoxeICpZiGd8BGQ9O299xUubmDEjX1hAVhyKJ+ko0kGwSjUdrjcKi+ZljSIr2cphgwFAaIqksWogpYs92Yhh3Y0b5KhBVTiC7yQ6j9DDQw3m4xFOOvGTxvhwIEmjqRdyka7EMTNS69srzXp+/VRoVmnMFKWLg4IL6aRo955By7PMYk6DThuZacZ0i6efCi4MB8WruEoGyt/ExtLj+oDEXRk2LGCqmXLZUHxUI+OlyyoKOySXnJuZeTBqX2LsDneeP1/dsBejzkFtal+WElmD9V42uNAc6VlKIe9XyFbNEdyHzNl2jXM6IFMAEwWNLOMAN61Ql0onoiBu+DeMtj+j/6ksN2hQn5kbaiWBd0AnylhMYmihwsnx8+zVrZiDJrv97cRZlOt7kft2xeDoMj8njPcenfstHDySBg571v9gshWWBgULCkYXQUAnxGeP322c0mBGyRn3qE06nYxTpUsG1jrnN9Ar3PVgaOAIpe/R7o0uapuk8uOQB51y/LGCpD3gJbLrkIg8WaLaIS2ETFBoxjxn66awMeHjNUPTDKZ1ZK3iowfvGwCHUNkI/aJUM+D4xQ02tUQH22IjFIDCbB9NAbmFBc7HqxrilKW4zbaoYfY4WcEDtykeAMT6ty4q7t7Zi776ran1SmHc1A3/CKC3OeH3PPA/h53Q3mrC5t1ZZ5tkkEPt905/VDZBOEPc3qDEdIueqpdK+r0S6cVXO6h2DIZAIDNtorwYjXatwvY8ZSZNF/VPqtZQIqfaVsAlZ1augSIPMWJeCza2rXJ1sN1wrWncFxpowalio3vV+RIKeI3nFczoqHhiHuebsafHL1gmU5lOggn0gATyHtHsGt9gB1XwWYP1vGd/r+afZ7/xUTMDZWIHHQRh75ArC0iosK24/glOnY2e9f7Hulcg1nkmmpW0Zx/x65/eYazPwExaxrKEiqd9l3XcO/XpV3dq9QNrc5Kz0PAp5CduCCJaMA2MNyCibtnM8ismXJuvtW4FWYppKjrdY2SdflMzQHY32gtfpTjmiuSOVT+l1pRpOV0xOImCMCEi2e+aXYpJ5HV6VmfaQvP5FN0boJ/LWm+gYOvVURv1xTUTI3hw2wwMht7kqjW/n02zKSb+5h1uTSpq9NE1sG12fPuGkIcbzXd+5VV5HjISm0xN5fOat8gf1zWk5XSigCS7R/xAFxM96/JxX/1TwhJYyNWWM2ZadENs3t0Ivj3ukls9TwftPI4L5jLaPRBNGeuLDgl/oyDl0hodhPt7V29rq3SQKPlWATmCP0dSC3pDszY+YTrobXgVWS2sptTJ+riyoykLmTHeL66+AEBIBjOpwh+kgiPLowKHmtQd56wO0OkP2W131m3oc+TYqpr09ry3u/NwW0G/EtW3b0x/T8322noIoHwNR0X6bzo+vm4pSlna5eSnsyaQ80oAoKUrInT96DpdM1PSyR7sAsJfbLkftanwc0gm2Wmzv+HuMjRlMbjy1sPqBuG66vOKA/cNTo2rKs49KzrWJB0+Kjhb6grZxmB6mIhnSAJV2+3FCqzeU3XxTuvx0wuVSpE9L2Y5nY9FngGfCCxZAoYN55x9P+Ub9eywp+AbcCRzBu9w2V262ltfRK+t2bF/oGGuHFLgJxlDxM7aYPyfaDjirrDTDAki5b3CPB0fVMrepfjFh4mbvm0WUpgKnfS5cvDmQpYJiNCH2nKe5pWlNIXAV8cn6OTI8qiWGPYq7fvhDfwgMbXHWBdOv7zLIdi3LGdjdAwLAEiE56AL+RJdbGj3QDkOegFopWBm0WgWaoKuu0pT814Wi/3RgR8Wta8HCBhgXS8VmZ4mvHWABnW3c74qRaaxwvta0L8QTI8oJVGWqKD/m8WmDD15oEzyZ/2XyhfjdK2Mrpx+wJTkymBlQieMu/85+e6NBBQN1rVMcttN6yoDMPBUgKqCM55j4hjVWA3BiUpU0IqH90a4hrL5uYs8aZMNFdcJe/FLj370Itg0kgRDZkN1wwMeG5/UzgJ1BLP2o0HJJhVd1Ljl41PQVTXhvfUJW2Ps9I7/krOmjVUH/WLirTwjNN+eUZ5dui6rz6Ejze9rR9gq3HVSFOyAcuCHEnIpSnNpJ/1zIkhMi7jvwcthuVcOmnD++85iKolnHBATThekzFkFB/VXx/Twx/xJCSBp9CAGNkSWYKFObif4NG4G3710T4tLRwrhmLvnNbgefNd58dqkptnMO7MghD4vhQEs0CKSC74ilEmhXcz1xpC7q28jXh1jG4ZhDQ9HaY1TmXonPWsH5HkmFrKOLqUPgtSJ9yNtZp5MbTgdF0m1Tiv6QE+dy2jbJqkgIwSiSa4kWVEi/mLjlEH8r9M95cpfh1ghwu3667u9Ifh5BCxxt5Xh7wrMhLHjxhVF9ETqgqAzH7Vek5IjNIVmhqKmGWcBaor+SiSa9U7ghezn6PZA38TuWEqj6UB8IDju8tkN4wp0Y5KZVStLw2OwVcb9Lb0UY6U4V9Qi6TQegOEyz4hsMSC3SFDQMmHQP189BrVdWlWYbQNbObE88kNRNnDUobiRy+oQW+EI5Bbyp9pgFYed+Bz6kPSffcV7vriyKUtCisE2aFrOgqoqg9H540HacHB2ZTTPXPRK7QlkoQi9rnhuY/TNbSvdc8nBfAri8WGFEiF6Wdy+qeTY4upPX4GQxJhJvXIpXI2v4moig8UcW3H3uz1DCxvJzBFFs8zrZFhkvjT0hUHMNzv7fcUGMbiTghHDFRN3ldvqQeF0L4G8P3AN+jrDoST1INA/awxAv+7VriU2L/V3pNrLRJvFu61CiBzrSpI+HblkC0mJBSHD7zKV2O/E4rDHlUsrJy0hf+DOZSF64OCjRZAN8Fwwv9ZWeb7pKQ+dvpOzmTa1g4vRXg0DwbXLK7t4YGz5SkJhIq04RBWlXXNNGxn/ynvo8T3b6YwNwuttzYbC7rZ5Bm5ehPwjAv/LUL2SLVFqWPf77H5A5agZzsp47wKR+T2/LNhuE++uiZfSUXvGWByCiit+dxTnyuLdnqQ8juQ2VuBTtwcRSYvW7L7Y3rubcPrJW16rE+b5Jat8G6QMOd8pW30lLe0VwsBGc3V3/b2MxC+fFK7AxbQSltgdzR4LoqbAEvZc9RR+gMVjMec1DhDt1/dm2db42y1l12CL+k2lkVoDetHw+VHfp/eMBlT0mxnaBIz/ew069L6nj8VCML+OLeJBS81OjerYRcZwFX/N9XjyhPQ14aqEGilkx8tb/4Lzmi8iDAE7Bm4Husawoo1pTW/mqRvwPnTZS7fqvFYkvOAnE1K9XY8gi6ClxxPgE/OBxK0mYjZwD4XctszFt1EPnEEapyrZYYJ+sqdSsh5d4otTI0aMrfhrWMWZxiy8pIVJGfvU5vqTlSM/8LTFwi+0S9i5DcLMtHKRkoTh1KEkhrPUklzSDYO3epfp1A44xhCromvCSRi8cmgkSmMZ3Q+OM6MIkLRWZPx34svAEQHMGs4keyil+m7NUCBPfdYP23D12Q6IzLBeHg6P8T+RfEP7PUPN0zqBmKd1aoA4u5Hje6EoQWZHOPwD9nIevtjDKk8bfXZfI7Yxof0q46EdZMC+ump0bZCb7bOWdqc4Kryw3X1eNtmoPwIdcA/x5amHZpBKVeLUW+aE3h7l7XszaY5O8wX04QXfcw4ivz18TL+1iDbil5G3pkrP94pg48RupO5NO7//amcw465+5hM3obXNUcBC5cJmf0wNt7xyrl/zOBLirtdsgE/BC3kiVgd2pTILxJaDGEdXz/cxkiOW7KIHAYBzIxdyhsEG0h7uk7cyjA1ent46tQvcupuFoBAfvuiVnjsB9S/fuEfxBiEYmPi7F8kTdLak46hkSnrQJdEd92gNLBKXFwIpyGrIO0rJgwz3pAzn6b/39/wA5XXwCq+54cuqAzfmrcUl4UmRCFH52ca/f6NE802HWYB/j9AOzgaLZSGXsuGTAz79TjJTC1qR1TKqX15/2Pq0juGDDkmPij6SUdg/ErNzTQwEg0Du/JuVu+IPN3mE4tnOIUgFxSf0CMTHnTZcd0Qa4eOLp6smBtlK9DrReDW1kKZgHItrfpBroVTlyseym2OqBfeByvt/E/AEZPNrqvFN3hqyHbSDHja4U3MDlSA/Q6boGF9DuiOtwF1hvyQLsaDL+vqMyqYlSKqVgNpHtk+IDek2kaWyeVAXVuZjJAAcATEmiw/PZVD/blN864ZlqI2DLKysOktIh39//xU83DyVAWIsBmZc0Odq6I1c0Abp7TzMVVTXh14f+g/ml2XMMMZF5c/8OrhzYY9Y2Bk0Gq6imHx2h8xD0vld7tY7uGbgxQseUyaMBuumLqCU7rf480+LPZpGGNat5tX89pJ+r359zLsrMGB62ZAvGG417a3aoY4ti/t6YeFoA9YBpoGibpgu7BAcEskkLlsOgFYUsKSekTgUPCPGu4KoC7tlS0YET8MDogcXcL9YzyzQsPmSziy5tm27n07+PafX9WOcqM1vD1zJUiPqOfFZEeS89XfCaDtw52ae34bJh3n6xL2go9Fw8q23p/hbo6KGn7Zy8UilS9d6pq8xi8TIdDnd0j5zqDKQ3lOr91iANTAPtn0eKZR4N34pBeKOtP/Ig/C+wjn28+74V2wzA8b+rghU0uCuJaHJydDmbglo3RCELMaiPJ/Xhnz1gbVgPD9KuehUW0IxSePbRAvglTnuX6HPb/grzegdUNj3U83w/tMvmbhaivEdlsbTVIry46bOO3BBh04FKF+eX3LFM4OXgAB7c8imT1GIpUFCAlPCKnplYpja6nQjxZ7S4w77POEPeU2+C9cDBhYxUrt8kOd00m7f3GvOcPiNjGA4EdL3FHjerpYuKJmOZvqfFLS3x+x+gvFAT++ZbnRAPS3upPZweLf1Sq8pNQh0JmZMISFJMJEBZpocyax10rTvJ7rggB2hMSB4LeFg6hZu4qLO5zUjz4ShvopMj2G4hSkpxnXUF1coKvXRhi5pf9itWJ/qUhbwop9aMD7rdSiceaHibEAHK0VXYphGF2zGm0IPmRprV7GAoSwYJ4cT4VgjLaYlGlHEEiSDNUdOkuscBVeMmAorocwEzDBVf6ya/+BYCwXrKuiEVGa5PanDyiDUjelunBWUXCGn7jjK9FaX785olZpj4/oxwYlB4yjvvfyfbEm61Z3u/3KgUKy7Ui5Bfqlmp3/6tLXBZgSZsu37/DFS7SHT9XjKIFoO0T1AYue+fsnWsKEFV8SpP+NFsYyidOt4NKsF4c59spCYUeGMw1zEHdZiV8zm+wEPW/9PUfhaXNRxZJnMELSRFKIvQ3fFEZ5LtcbGVca+wYdNALCCP6qUstrnUCBVWApwyU+yNEIjpCyKhdWmfKV20DBwerOH++xwzwL61seDLYVICdGawyQogm9PDd8TALAds6lCnk0xe6p7ElIwx/HXdGD0PXrymqjvWkfSp+56saa0AtUPOgaIg4ArBPU2pM8vOuBhh8Z8sTamSVdj8A7qjg7wO6zOyTNGTGjuSeIh54E/xmXPQ1p9jwPrFI4MihPsMINkjGqT1hELyK++Fw1cYN3dYQw19bGI4oBa2CRxDfG8gl5S3ortV/U7mUdMPku6Yk03cjO48GxJEVedS/tK3Xze3asMmqI1xTkKto/P40IYG52sFR2oBQ2UnpzJs2PVEQ0hAb4OVFAZM3H3YqybjqQKu784ZdSLw0JE3e0f1jApi44wUjqbogmuAiXfXNl4KvPY+xGPxdy231gUxPTAlnbZmwYqzVfZ4SRcmvYs8QYUrVJe2HjEgPA/xODS/sYxkI5Xk2CCPwHmJ/xffdgci/lI4I3C+shiFgw7lWQDVbLZsA4EkJD+m5NuOhxlDGG+WQ9/VLrn18qRLshemmR/9y+rizKQQQYREjSNvaqN9HG4u/KAdaNDB28MnBKB61mC1Mi7D27COdkOUQtn1mzbGNkpj6W+5iH1jXlUINeWe1xOOeznzCBLWlhXiE/CYB3WdRJM/iOD+R4vc4vBGiQxcfJdbMwQrEIJ8ENGLwQBLiE4UMkdMYdr+H/BZOjgwDYCo7rgEOJhjmtQMTafMlha18QxoHubM6hrainh8HJ2vdMGrTuNhTs3NLwi/UE4FnLtZ7TN8U2X8KN1P+NgWTRBDGXVvqRIFGe59R844PMMazoDmyuEzrVDlZi2LRuT37z8Bh1GQt2VA5qXn2DPRAj2RdjA8DFW9X3GctKi0J4Z1UokhGV7pvv6bRkUBBRtHYNSo/Npj6iYOZx/z7xCC7+kSZdfqwLVmo5fUFswkWM5Jm8MeI7/+NIzMBhuILpGhSRDpWOsfpk/XmXPZXgtN0ikRTZhIwpVQe0LgVjaeYK0IjuFKFyL6fHhxzBcPO5kanhTOuZ+mjwf/B80Vh4g+E89yPyGK7qs17zLbV+GxIDKGWufnD+diCFMnMZiR+KOGR407uZhSsERxk/g0YtjTu5TLSkSylxUyM5yfhbXwysXkEBSobCjwYZsHyC9oAWVwOQYSUal0zz/VmqpVisWtZX7RxaVW8Xb1iDM9CQnn/b1Y8cOGgCuOjs5NdAar/PoD9jxAtZWKDbk+nHbX6RnRsrDqoeBBRT8bePimWh87o2+LFi+DIbiTvkTSKGJCouA1nOLu0CbJxNkv13nv4B6SGC+t/9wPDItqL+/1TjfFT4iVS4A6jcKJApT8Zce+ndYY5OmQ7EpfWx5QUAHhYEfZNxZM2p1CIEb3HRxawvxh+jowVYRPpYinOJgvX/8VpnXrS/ahsRSSAiOSk5SjPcrNklJCTXciHIw6u66LIlMh0vs5bFAnwvZnDCOtR/Mu5O7wJ/nme65iqPFqg7fWJK3ud7d9YoA48nR9frEBP6r2HPw3HHazlopytk3UP53skg/lgeRV9OpDBMcKl5FdrovAtJkYnPufGfS0a4CWR6khOptWddRKtDNb8VPENInY7XDaSldsqjOhfRGHJetjfBAe98bLTNCjml05FMySqrnD6bxYyHnVr/2nQSp/LZWakYLZUTuc+Fh0Q3QeWObgN2H2p/y0GcQGRDVVSe/E0MThoBZ0xXeSrcFdcAH1n0XKx1uHDFAiDlK19pw/N5TTbTmuWvGyIdRRofoMbJ4pWG1/uB0Du4cKZthXPVIIDdbxbAtBNnQferftbXchIvQG67lmdtKjXTJFpQrQcl+XcY3jZzCYbaHcoQt4kPpR3UV+CKZfZ1XqAMz/lkoSmZ0G02MYjmyxf0Ff8+L10LHB/T2xwQbghcJEC56x4od4WldHINKxF4NhVr1JJnB07QO4lizxnRC78rzAwVsC8Q9nK1Hs4tba2tdiceNoecO8eqH9mldJnExt0GJUuFiKWg4uKsCuIjrTX4YMzd1FlATIDMKSg7iqvuKN2SOaCrlOLplnva4bzUY1EXUJpmaUPnFVZqYLEsbT7jemv0kpdjfcDZE765dgQGBlO16XpNZuqGlLLvUY/EjzYmpuJ/5usvvLpqmawP1Mi+dZGsUVyWz2ajWsMDVq3duy573vsaO4iPkruiWKcZMnpRy8mBlDHATtbRh/PGpp8Qm+IQlB8F0uTqVYnE4IV2jY9rX0pA0oEYZGlveGnX/TAdbAL9J7d8QEIvsLKbjz0y5H+oVovUz/H+mGdfDH8ewub6yOzlu+16RtO8b8uN4Zg9icNQjlH+RFucw+2xsnas90FMpfmDhEHb6VBDOBYUtplI2U0Ko79EplnXwEh4cnyuuE0rK8b6gX+k1uPby3c6wb9in8J1/ORk6FvqGRwgN4DfILsfdsxs62g8l0tRkgoWvk2/Zc4iFBRiiI03ggm1XHISoKvxzg4X93dlVYWYn8ZrMuu1CBP/pivBkv3wNs5VBmDtnXivCsjGd6jr+ynggc0OtI+qJqU3uYxo5FrtPeR/fzv9bApIuCqiFnzeO4KHoOHLWdNGSaLrwyJxO+cn1+hUH28eqaxF5BDWKCOFult4ecLyLPtvfsyds9EthOifgbGEg77gCvyjMC6Z0A2y5HKGnwy3032KUOD7CftrTuPgQxTMwLY/OYv6DgDVdCzId7s5nY2UcyMuweJISFmcCoXFZnHUgkVsgHMR7+kj0c7pv/yjlZ2J4Yg6J60xvx3JMSg6kIOX++YwluoQAfZAUcqNCNxJ7vToFr/dbSmn8hr4d1LdlH17IVx+xcTtEKb+fFe7NdwdGdg32TFTfXSwN9XEaSUctJbQo38zef2yIDdeiVYzdJeZ4rrnHt9PTYmt933lSPS4IQszuI77A7QLeihxHeZAIm7iuQzUsCmrq4LaMcGw4H6G1t3Tb68ej3ip4Dc1pLUeM4PhSDLdWf9wJhgyRpx1iDEEIUzThL+6H4rwzctjUyYDSAdhzQW8CgO4Ko7AJ/jdqge0lNBPIt8W2oot86euHHAfT4HbgWmbjdPrlUJQoxoac6fnEz+hiC5gwbdXFbzFfVb3ZJ5Ug+aC5zUIvi35Atp5C4NXP1Ue5WDeqnnT8wNEe/yHIts2uo2kLVC1Lkii3HIiKF+HjPvjRQukpQB0QmVFvIObsK3CvQJn0qpra3XS9grbJLRUeBS7BhC4tcasN1jUOqYWsO+SOSEeJUlg/0p62KBwlhq/AL1lmzBiRxM3HfxzRXDs5fmgjyl8tUlumRaE4wLMM1HVL6oOVxrfq2Nltxy7EjR7WE65yXUEt/rQ+Bh4EJ+6qpHACvVBejNtOv7hp7RqfAnVrOilDsbYBNF2y5xWZptysZAfmqXn9eGKJuQXHyJFpsp/mTGwO0rxfUmRYN0OeR5mc9Xtx0ggYqOFAg7Wm53yivAmSxIpQGTUXvpwNgrrLIFFcnmt5biqTVQlF8XobJN9fu9Bwnaj0xPuuE8RAC58FVBe6HPxiSXM6i8VDAhC2igRrzhX7uV+Dy1baQWBPVRErYyADKbqTdRLtpIn/k12ycU8TvznLpmP+QigB7mpXSiM89FbwQ3lPfA1Ird/suLSmn7rruCfIo57HB9k1a32pIW1itdv8vWtnGhJ6xYu3DiDrEk8HsqUjH7gS88L6PE1kq5nXxhxK0jsvobAdS2qgp7bAfcAi2OknlnDBNNWMzzGdpNfxlaltVW3iyXUGXwC+8WUF7Z3iSVrJUlL+kdgpkpX82eaQ3CDLee3G6hox4Hz9clVmmPmGoZLzByAz9v5xe6KudRg21bmtFiVOUhXKGuaRkK14viDZXRL2+6YZ4348Wra8RbQgU2AjXk+17oIS16toZPtprayvkqshxbm4Zv2hARIy4jKBkt4DSvc1G6bVGfHMznr44XVc/I0vcn/6MP8Zli6BijmKvjyc9tvJprPT3SCm+n8u6oHtWSgu+TosyjSiTgAgpCzpNlJuQIHNaf1R7DhGxSGVmNHw1sCSkGqe+QtUpBDpsArueS6e2DBW0GcBRasaaC++kHf0d6we4OPVzb6dAuk2SWMglJKCMUoD1/tAJBgar4LvHdzTnR3Uzll19K1GnXXu0mAlpR6FCrcL2QTZHGXTAKg8e1sYQsdWzKrZFuJUfbaT0mQHe4u3VtGp8IdzZlrH1JHSm26UqjCRVPCGfCBXqB8ksyV6AHpnmrHXzM/i6u+v/CeP3vGTt67/Z+HLsO6FQaswPmdkQt5+hASkH+FVCq6fxL9E16Ae3FubiCuzA/kDBckECNZOSInKSSlGeHEV7vXBuzJ0M0PNquGe4adfv0fe8mJTG5waxq+W7OCTh7SXHOyg3CvrBRqKEDX11bEuhKz1OySMcwoQOSLDOk73DmKcNxh0YhSlCJ0vDmIfj2Tg+L/+tRB9X0g/bjQDBgPEUSOKiSNDHpSrtmXPxWmjAforsrlCaH/GuV7nrNt66ul795lPnYofhp1xVHNqjiiTF+zd5dqZeymhc3hdTYh+jWbfg8RVZ6OKpYRBhS59pO0AWpP4t4I7iolmHrMEGLHo8BmxNTEr6kYbdtwnq+XIwlhSDW2JjguL7r1zCy7nA3JHlrh0t87KNHUAdv13uPhsvBQC2YcwtZVhSZjxBnV+FQJKtjus0Zko0dKHaknYkmoaeCeBD0xEUmpolux5cR//55sjPvQGjf6Zs8cAXdCh7nMaEPw0oFWyENeAzP2FwqLb2eNuSed1aHjnYMmQqEZ18qy4XwY4W+wNisc0tebadM7zYWkLvGFlpLuVDsoHqc2LWqVbBFLvEE0+b5tnmGUageZKQ/Kqpwhh88e6HJbq9wE8VKcQfdRF2tO4ics3n4md6Lss/mKehikeCXybBjpaPJg4ryeDx/Vp1S8hvBPr+XJyWXloExDj6kjf65RERmhZ/eIsEbEdT+JaaEv6zgZZSsLQ1clY/KodpEQTsVIhlbAco+c0bSHY1Od4//imxYecBYiceZ0JDq76veXjQK5r2x4g/r0VVbyZ3ga3gE25EXyefifJ0xAu7dh2RE1gh0Li+E3vil3kHjkCJ9H0hR9qTmg9SK6UkLpDpbZ+4r6iqnYevwDHdH2CwVbtl1zprlesBufsGzIi6AAQ/nX45tZDJfNnzAPFJn8BUrQ2fLaYw36t9Sx24vmdt/WWBkKONa4jzZsYNzUhsdHIsaXHDmbQq5ukwsIK9o/hu4QCq9XezZ8s9c/s42q2YyIyYDYo0Cv2GO1yOckjhqod0JhdPMx9Bmn3t/hwhR9krTj9vJXvKmpyCY6CBZbTglef3udYqJ+ahfTXjqB+HqtUsojEcKg/7g7aoyMm2NJLvyxA1gxBq9O4LgeaT81DC2xdb/sZsF3cyj28sIIqHQ+YBkh8dBFmnCEwCeO+vBsAz3zqspZTil/pPR8KvXvbKqBYlepjsLd/gQUerun2XWq3GMEx3PL4FXN7oAifd6sweN4bVAn618wXGfrmWTNVrXTyWffvIVH6LYR32tYKbQnFQ+EzOV73IhC6e+vhrghs/YNkdE865qa2Y43xvfwcNEkmzq89Grh0qI92g6bH7lXlwcl0kA7bhJIpb73fYgMMfhKHgBF/jSxRSC+NNlO0zSplWbDlWvsPV4yGUhgGkwRqhSRSz3AmYBHM1NOE2aDn05usvMIHykAuQudkMVXGEZ2STW405IkRHxIOBxcocU1i+r3Gg3txhWYFX57PTXvk+ztowdZvKPXNqPwsFejHKVCj02M08UfridHrV+kfOnMPtQYgzD5R483EMGrTp3ygk3+iSq/oGjOILeAf0ZhFLln/o1SjWvFd9zYjebH2nL6xNUme5Nv1s/nFxECVCplDgko4kVcpyCNveR6L7t1XHH0FPhRnNJgsCjjy5e4Kp7jOlWFqtgDt3cZ2wq+vAx7RZf5GIQF6uO3Sxp80yX0PPDGwwt+s+VEUvSygyYILptr7hqHl6bP6Yn6G17Q41ekL/xlTmk6i3R8r5EmIeEwPlpf+DaEwVMUXZMuK7P3A5aqwYeWpFycKQg5YA9GaNN2tqcIGoQFnozwpybswsdNaVIkoLlEG5cLRNtpS4K9QK7doR6K44BlLWyd7NrXbNwNh89HKkGVZIrYBeTGSJFAkc+lcTDOyRBpfyY/OS8g28yjjFaaKX4kHxWA+9L8am81+oivRE1gPa5lmnnlMPV1OZOQSHt4KPnbXsJvxo0BfYF9HVUxTyHsnB2lv53WRTJp8vG2n7drOBm5AK9gzVMCfKsAVhYEsfRkIy9C6td7ew0GOSyx8yzo7NS1TB2Pd0U7g22NlhDR5hLH4ytiBajyINkJSCXH/RaVOD8PVbD9TZF6cbCpimu+wEUZf/+/C3BIkf/JGR9OqEoKB2xtq6M9Szq9ZNsBqniSm5m3bD6xRF4hGNB0LkBXajvi7ZR/bmk7o/nUqBmK5jF8EL7XWp/vMwUZmg5asv6/ETKO+ppUjKkg9RvjM++zlrwTA4ole7dBctB3aIuX9Eu66iHomSLknZ/C61yMj9x3U6cYzy4blhT0CT+Zy9PbjUdbBQyWwNtEtQ6mm2eDcNE6gofl9b/RadaJ1UnGDHL5O+u/zXb3SdGXGn9X+jUH9J+fFGL3XAM4BahaT19Lmw0mebEM76S62FfYiPu9sGsbWZT0Tai98OQX0uPoekgAILbgiJEmqWaEoKiOvNDJ3COBQrgkaziHc9sOHjPE3rslddTzqfNLjBvym/LQ7Get9cXKMA1F42vwNarNqxevlBA0+xdT6FcLIxU6gHPyLMJEpX1DSM5/O7bImJegGApqDC09s1pIxhyP6e0kq2MmxtpiQwJuymfiP+vutUviMY1cXeW6FYYAOa0Yv1UXVNXw3qulDgw/mTaA1dggHAut0Jq8zEgi2ud1PIuRbk0btMO5ac0pfelMDu9vVgSvIhcjgAK8qHrLWTnsh7NyMHV5y3DZkUvVMrCI40gVZBVAuFxS4mnJAkvusW0+CUT8zi2VDkRdt+TChvakXsWu8M0lftzFDunEipCPjUOovkwu+z1Y6CU/6rrmqu1+kAbKtC0wVZsy6VMelJF/WK4JPkbnnVgoJ/H1bxAyHbWlgSnIBT60euW4nabaGwIZH7QsYZ4aediqg5OHUzNvlDc0FMfYf6rPUigYhJHlXw+1eUqPgAqf8YfbpVQlmO8V9LKEwwv4gDBGwnCV1Sx0xl0sSXNrHujjQktoK3JryYeGuBcFpbyovMLi+AC8rGb9OZFL6xJi6MxGe7RAH9naJFSxV6gVbzdSYrR8OKfIWIFvYarMiNKbQTyqxHzDzF0sh0mdaAtoA6bYwHvS2L1rWfp1UOLEVHU5rSXYUkh0HoOKkCNRHEz7tlTuzs/9yKKoTALS0iWeRM+brLuXd0BwbZljS8fUKhIWFVCkMG2MVO7rTIdpogv9bVcpTzhL+8uMOmcdtVfhAdOX1m8fk7LzSMBhQwXVwAGPI+o0+uozQefSJwuwbOyyqNMXdctwquO9JCYdzy6D3DF8RiZ5yThb86RAnwmQRMlHaEt911DtHrdXEOlP/ksLZEFWZ3/4wLn27k3/Tehb/JRqbVMjqywiwm5CKcqD7iDrWTenkcboZzWnR9H9z0ScbqKGJjJOIMdfr9palgls62EQNqAJXuRJWxxnTUB9yzQg5KbYyBD9ChPz8+DfuLORP3LAsOKl4dSTCUNwzsY+NFEUBekvjdc2ORvU8aILtL8K2SEWAFjAf8P9u9gVLZKKqGfwGTT+HLiZfaVFXBLcz4+NlHHcJ7hTngRILtaf25vogJvTFFLShUym2sV1oWJbjwoXd6EIQPc5FzXf9NtW+JwMsXdAMP7+vAv50pNcA2V3XagMemgs0G5XpyAf1sXbsDbDUXjKUIVkyFXHSaOyGZxpTMenVNj7OoWqKSBgD5PNhTTlt1pkMSlgeHW/gVXVpQHm2+8AybKFrd5v6PyH2rDPXcxylCKzxKEIKerFahzT3yYyC35SQsEGN9fy9pGsokBo6i5oc5iJrm8rmDuLMmiBOENH6eZCadt2ux1BQ1HcKxIKerKoBSwNfnMzH7haoGMwDuCNWzco4ppMzACwiX4Onlk44/m3oygNlAQh1ntlFV+HFqD8BVDw2ecfl0GWMI5IN8NsS7okXC7kzHvKtyOewegm/Bjn+y4qoeUhrHkX87yA357yUFgwRJjshDSYTetjC8qcTdJOX4VImSKcNnta5KEm6BfpSvLNicTYonEGkdB5Hp383DXOKipyXP6IPtesPX45SVdxQUnuAvVltiIcQ09x2S0euIze9Ruxsv636lx8I2CtPwjJF3LXr0WuaTGEkSfXR/pFrDFY/8ZgR34kj5hbgJY7UwRZftF9aV2oxJV/Ts8vRIQZbXYVOx93ePuQLhayz4Z+P2H0r1MSlUUSUJhBdZXbRp+dqc1+KWoBlWaYCKNLwgdBqDZRgAeVF/EWH6JJjY4o50dKoOfJiMzl16FZV2THdcrETsiDdQMWr7KicTYRiuJn2V02HRwvz0LMNFa/hrHrICLNJ30kTVlyGYBrs0oMR1YVEn+d72phE+vhPkNx1EvSUa2wwjSXcvS0eABWb2BZ6KFtlDLiZyc7QooqPKHCjmTXmyRDGdKMa220EZdI7ohU+kPwyOpgNMz9vEnM8ueFG5zQXwhNbvyxGS2JW09D2K1PuV7SZ473fOeiOydCi9hnZWigod9oNRwsVPQxkIats141xv7K4I8twbwkQ94JsJH+fdWWoq7Nfxa1vjZZerTc1RPRljGSba3dPw0JPkBGPL5jkRGEk/q9JYhJxjT2SwMD/eFB/BFS1jmDwh+/UKN9hfFs9OfHN1skY8M32O1ZtKwaHrEI/wPhDmmOvibdd+MBNF6Gg+785jF2FHkPE9Y0zvT2+FjPFJv7VZabkle0H1h6J8ANz244vwY42nwDql2h9l3fNT0s2NngrpXOrtu4R7vq8cDXzwSSrojA55M9pe+srBvQfAhk/lxdxCmlYbJCihQfIxSwSJuQQaKtjcXaaddCc3YagtvC8t/FPTT4UN56qYBzfH0RUc+VwDF5FJLGJDm8O9BBZ/ksWdTx/Ctp1I64KmTYSpNcHFO0Rk+DBLHGXecJSlWl5jIxCNUyYqVah9c0xUVcMgDq6DvMJgczC7wk2oEgx3fexM6jhTvrwwvwR9huf1I+qtqmMKZKa0Rdu9jIExil//0GonBvM79i3Ks8No92R6yT8NfHEFOHLPzFA2k3+GLgWJy5Yz0AT6Y5vHzinyP/60Ko47e3sKHr1dtKedReQsoEVshTNBZ7ejk1izZN9YxxpxknpSfeft44/QEvGmDsFot69f7OWzBOjbp2nQuBNnxipgoJ/5ehKI1JPixItyBzUOZtZtoWoy5LjdGsPLbJ8V30Ju+A4c1s6f3HXzHVvsRhABONlkCfCvs5CELcrW4X2mogttBTLfxt9T16Qgp6xeR1mCi9hBLGDm0Mudv5UldNknfHerRTIT3LbEztp9zHItSVwcIP1FO2RYNrBCFKgLsS1TfvyGNgJgPfH99mG7zcgTK6dNmTQtVek8fKk8XQMpR+OUYtDEknuyeZc7sjrBdHqZtQbYRtjZWyPxZ7ZEWcnP22dQJbOyvDRM+atKnF8zwl3Vnvm7+hFqKY8Lp6f2c/5hJ5SBO9SB49wOhlEz/IIj1Ns1r1mimxOLv1C6yTxTEtt+ES5bqfQRhSCOsOk+oc7OmZV6dw1xFylPIVka4Weyw8rGjOLkJIMsPn4xJsOziaYc0eslnUKAqzEn4rNKMR2dl+JC00oqDav5UdaymkskyMyAgWx9lz1/K1kqpWWEax5PuBhqKuglFrxkGRLvCC0nHKptxgxfVNKYHaSdU3NTW7jy9fXZ4qEQB5DgK39GMKkvf9jHXnfRWZkhQWvn4MxvTBVHd8CCCuM6BXwNa7i7j6B0+HVvGWrdFSnl4/dHmB3Ze+q5kCnn1fZqgRtoSQOqZntvLybo7k1JopWfGReIBCdbeOWketCp8WYqGil0uOBRzB2JZM/BhIvQsEF37q5qKJs8EbyNk9JmqBYBvHtU2e49Zwk6xBDbZyIPrtzrUCR5+rowQ5Jj10X6Qvs6In++sb/5KNOhfPlNm/jSuzZrxkBnGL4P8T1bsQZe5EJw/0jd78D/T+8K9zHuAoXJ0uK2tr4TpXyZn5KYdyAJj6/QBSU5IKZX0zpAr/j3TeVeeJGNMMN4qwUJxO+ujr2FDrU+DIXU/KdPPAJIOZI2DJ7dpSFX4Gpdz5G5d2wLjmfyojxJTMoY1XqwKSHC6oOqeZ07oZk85pHXMei2rrnHxvpQPdwtC069eFJQwuk1JwIPMApWBkMJhewQW02Wbv0G458b9mPfwAS9zaTWZ+Sk+scV8DSKgFnQee6CL6a9C7dEGYspuVgfYSMJMrUDHHeCRt2AXq8WFD/FVGvXW1pZg3upSkhoR0kkwY6X2J167fOl+I/2QGQ2BHJ43dC3R7V0AXLAa1Y/CoNMYvefcgoCey97XbtaX5sizPRXdHCvZeT5N7QCQ5sJC9y1y5LMOnRfXNY++t49MQU/iVpJ4sexO7DL/rpk0sSpTK/fJNDcPQJ5WGBd+3B9GPpzYzZkbleCb7LOhkNztwEOOT3n/PIxEPD3SfIlOLjmLzYTiqMzkyuTXgp4lbLUob3CE7MbLvpF971nKQGINWvYJLP0K8E4+B8oTD859bkpc8j45MOE8njLvgmCQoTKbKeQCLHTfEA6Nr7n+36WO6OPFReRveeFvYim3Nru9W3CjcmY2yTe/IX2UK/e12omEbCHASs4xs+UrSX1N0fbRRwZA0BnpQ8CNDRSEEDxrp6WcVIDcWgR5APuUlh4lOVgjYD/SBh3jP0epHnLv7/5H2G5kyHB2rasIAgzeq+r4+ai/cuyUtVRtQibQh1ZFECO4g9UjqCa84ZvTSRteIJVVvz13OejTjkn+0liIxPqWB35/GfTM5XzTJR2MFqjMdaZKino9sJPobjC1hobWuBsW9TSKgQvMGFVo1UOihZOsQxRBFIXjTPiqEg2+GCSC4vqAfPo5Y4O730i0r/qpBP/ArZ9ALxZ0alzX20YPyOaY0yMSIWbMBdNE7D2ODOPMKISRsxs6+RFHryAxd65v0Q/1Znp60JnU4YvmYuUuSr/Nc6LZc41R6GeaD3RDKG4CjOoC82qWFScqi41gxmc8Ia6jyQuxJjwzmEZVeMUoTdCwq/loBsHsvIi3iLN7VOoRDk9z4Uv7+JHXz9dvLSkq4ec/M6vskQox/6t5cruXJXvOssoBiMXgEBbEHUKZOX/G6soP9fFOHSt3P48Ehh89S4K1DdXQDwjAqoiZPTW21MkttZAkQ8da8ipxQ6YVgQEH9HLynavw9OlO2bXhDeWH8CJJ3FW7+f+Nqr+5T75988sWe1hqJBbFxW6ZW+cbyJWjusU8dXP0ukLOdTuIeHS5N+9rJdIu7SpAiyHaq3+5gphGm9xAJfTxipPsu5T2AYEpjMTVrrx71h022uGlQL8lKFZ7PII8Jta4ubmZPVTHvAJbPeZ8aBYlqGoct22V4JbKKhO0OHpwY9jEs0sUAlJrRypgYw0J9bbPw8fC7UyyY4MOwv8fI6m6ZZkHgUwi8JSoqnLuKbX/t1nGdCsgML/fDN6LON12WMP/wTXdxmA9jwgQHiMRpait6SvdgPfwwl/8ZfNw/NVjw3vBAD893dLpPJfX5Q3yOle9JEC7QUHyUt40lc4/ZdizZK5W0Ud/wMgvYcIAn1BPLdFIkIJdGez1u3HnxZMOYwUr0IPZ6W0MTu+IlChp92X4blDEcP+bQHA+msNwB4aU9tmCvqs0l+DMOE+mSxiI9mlyQRY7YxA4/EX8uVsdbi5x2V5XhhvRcOL4VdofkNmFMVg5RtvwCETrmm1umunMMHKgNKdzZtAwjX+VJ+hNI9C2wwToBproTv70MkBec1PSWA6ncCtwkKdLRbDz5XUAXnE8D/THeXvZREF81vOEetIcAj6cZt8xRe4bXqloPTkZvhqUINsRsMJN4a/k31VkkG7/f63rTakksADunt1qsQcPIA8Bt7A/Pu3/oCiob3TA4CkAlnmtEKPz9SuAZnnKYEn9NaBDRm8LkjlZRJnU3qnIPz4dB9VJ0JOLP/ZJPdpVHqAyM7QbuHTEkKXmdE2i11UdtPcXT2uLFL22m/+WSlvFVrNQQ2RK7em/0IVaY/R3z0r6/0BCn9nYoKycgLnNQyX8oo3xg3MkXyzHSbj15bzWdDqVEer0OiK5XFmd53lLf/ixKcTAMomDVYgYcq9KdGD3zF21wS8+jYVoeuwbo30VkD64dXtbz8a6XdcdkkwrBvvJ8VcOjbdkJ1RKa/rXVRH1TmhqL8DTLdX1izhG+iuz2cp9z3qNRhEuH8YVTxZeKHzY0c+XOpDt83cjm3pTuR+ERN/eJa9Cu+uCTXNPBa6mONhJ2ZOfZKGb356lVzJW7fotucFHbiGH+53orsFUTjbcgGXhub32VfASiNK1qamF+OHQil+qCekudDRNX/ZewA+XwTPSbBhJtrsW5Rdzx8TCLV+r9IlYIctwYRhy1bpIHO1ZDtW4KPcQPxTNd4t1LWA5+CKFFDlEhf1/meJVr90yZT/Md1KUfisJ4cqsULvPa6SvXzfoFd8YaYhyf+OIZPcRTN/ZtGpCXIkSED0h55wEspVdgsyJW/q04yRV9Dblhac1BLEJmLihOAAUYqZY858ggCwUIzbn4t+ZMMWbcGpETzaqPMeMT/ViNygRUZq/AuK42pO1xQoCa+PASPsrj9TWKicgk/EhSIfH1U6HNIkeCkvPdOTkZ05d4cRln0RxhAGUCo1Jo42yo92q5ClU8/KJA3EQrDQkBclkWFbrQoGHbnwkxA1rfa2jpU8cByS1bePMnadX1Udnm/8LYw9LiHCgXSsNrir05eBoqyQKc3eZTkvfjUVEuh11WFhifgJSOZunpylVfGUFioYZ4WCfTpzhGh4QXtL5u6/bs5ywRFoW59Jqgs71p7zfYAOTcTY2PTQt4kCn+L3fIFRslXySDF8LgiZOmQZhR6T31T9u4MFj77J0cIE9YmwUh/mf4gby7SMqaHY/Z2FPalCVM4jHP4DUgJQMxFhgDuTkwC0yugB/GzFV1c2YBsDhDxmEsmGvAZiCpedRd0DR6Rev8anJvonJVbcLSMY8Y51FkTW/sV8csgJi5AL40dRkIuAekatUalOw7JmvkCFQQYtQJybh/6Gk23gl1D6In7hBXB+RCZPr7SWjWJf1AVrWz3uuK9AOtSuh/2ARU7eXUHBJn2+JIylWKXOSfdkvU+KZ1XAbkFgK0c/FoitErHrrbSjecJEWsxUKzIuyO+l+I/rQuDGi3wlyhwgi/oB9h4RDG/e22A07rd+zIm37Ck5hG5SanXBLnDVeKviV2tZvntccl6uTxHrnYaLYEugir3l4F0dKE3aYRxq2RcsZ3lfaAfmwtyyAG5zwu"/>
  <p:tag name="MEKKOXMLTAGS" val="1"/>
</p:tagLst>
</file>

<file path=ppt/theme/theme1.xml><?xml version="1.0" encoding="utf-8"?>
<a:theme xmlns:a="http://schemas.openxmlformats.org/drawingml/2006/main" name="MBTA Default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43180</TotalTime>
  <Words>1639</Words>
  <Application>Microsoft Macintosh PowerPoint</Application>
  <PresentationFormat>On-screen Show (4:3)</PresentationFormat>
  <Paragraphs>386</Paragraphs>
  <Slides>29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Arial Bold</vt:lpstr>
      <vt:lpstr>Calibri</vt:lpstr>
      <vt:lpstr>ITC Eras Std Bold</vt:lpstr>
      <vt:lpstr>ITC Eras Std Medium</vt:lpstr>
      <vt:lpstr>Times New Roman</vt:lpstr>
      <vt:lpstr>Verdana</vt:lpstr>
      <vt:lpstr>Wingdings</vt:lpstr>
      <vt:lpstr>MBTA Default Template</vt:lpstr>
      <vt:lpstr>Office Theme</vt:lpstr>
      <vt:lpstr>1_Office Theme</vt:lpstr>
      <vt:lpstr>Worksheet</vt:lpstr>
      <vt:lpstr>Human Resources  Workforce &amp; Strategy  Q2 CY-2017 Update</vt:lpstr>
      <vt:lpstr>PowerPoint Presentation</vt:lpstr>
      <vt:lpstr>Bending the cost curve: Streamlining workforce</vt:lpstr>
      <vt:lpstr>PowerPoint Presentation</vt:lpstr>
      <vt:lpstr>Time-to-Hire (# of Positions Filled to Open Job Reqs)</vt:lpstr>
      <vt:lpstr>Time-to-Hire / Program Hiring (Lottery and T Police)</vt:lpstr>
      <vt:lpstr>Time-to-Hire (CY2016 vs CY2017)</vt:lpstr>
      <vt:lpstr>Hires Highlights – CY 2017 YTD</vt:lpstr>
      <vt:lpstr>PowerPoint Presentation</vt:lpstr>
      <vt:lpstr>TPA Leave Strategy – UPMC WorkPartners</vt:lpstr>
      <vt:lpstr>FMLA certification % continues below FY15 baseline as absence management program proceeds</vt:lpstr>
      <vt:lpstr>Managing the Case Load: Fiscal Year Comparison FY15-17, TPA in place in FY17 (MBTA-wide March 2017)</vt:lpstr>
      <vt:lpstr>TPA Implementation reduces employee caseload by 28% in Q2-2017</vt:lpstr>
      <vt:lpstr>FMLA usage of 5+ days down 15% from FY14</vt:lpstr>
      <vt:lpstr>More days used in Q2 of 2017 versus prior 3 years</vt:lpstr>
      <vt:lpstr>More days used in Q2 of 2017 versus prior 3 years</vt:lpstr>
      <vt:lpstr>Case Management:  Leave as an Accommodation under ADA  2Q2016 vs 2Q2017</vt:lpstr>
      <vt:lpstr>2017 Q2 update – Absenteeism by Classification</vt:lpstr>
      <vt:lpstr>2017 Q1 update – absenteeism by classification</vt:lpstr>
      <vt:lpstr>Transportation Operators:  Absenteeism Rate reduced in all titles except for FT Motorpersons in Q2</vt:lpstr>
      <vt:lpstr>Bus operations and maintenance (combined) absenteeism rate was 10.3%</vt:lpstr>
      <vt:lpstr>ADA usage dropped in Q2-16v17, FMLA &amp; “Reported Injured” grow</vt:lpstr>
      <vt:lpstr>Average Daily Absence-Related Overtime Hours Down 22% from FY14</vt:lpstr>
      <vt:lpstr>Enforcement:  41 Employees Terminated for Attendance Violations in CYTD17</vt:lpstr>
      <vt:lpstr>More than 70 employees are currently in steps 3, 4 and 5 of progressive discipline for violating attendance policy during Q2 of 2017</vt:lpstr>
      <vt:lpstr>PowerPoint Presentation</vt:lpstr>
      <vt:lpstr>Compensation:  Approach to the Talent Challenge</vt:lpstr>
      <vt:lpstr>PowerPoint Presentation</vt:lpstr>
      <vt:lpstr>HR Strategic Initiatives To Be Presented in Q3 Report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Giordano</dc:creator>
  <cp:lastModifiedBy>Lewis, Stephanie</cp:lastModifiedBy>
  <cp:revision>542</cp:revision>
  <cp:lastPrinted>2017-08-11T20:37:32Z</cp:lastPrinted>
  <dcterms:created xsi:type="dcterms:W3CDTF">2016-04-08T12:17:46Z</dcterms:created>
  <dcterms:modified xsi:type="dcterms:W3CDTF">2017-10-05T10:01:54Z</dcterms:modified>
</cp:coreProperties>
</file>