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tiff" ContentType="image/tif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5"/>
  </p:notesMasterIdLst>
  <p:handoutMasterIdLst>
    <p:handoutMasterId r:id="rId136"/>
  </p:handoutMasterIdLst>
  <p:sldIdLst>
    <p:sldId id="256" r:id="rId2"/>
    <p:sldId id="299" r:id="rId3"/>
    <p:sldId id="298" r:id="rId4"/>
    <p:sldId id="301"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6" r:id="rId19"/>
    <p:sldId id="293" r:id="rId20"/>
    <p:sldId id="399" r:id="rId21"/>
    <p:sldId id="317" r:id="rId22"/>
    <p:sldId id="319" r:id="rId23"/>
    <p:sldId id="318" r:id="rId24"/>
    <p:sldId id="322" r:id="rId25"/>
    <p:sldId id="391" r:id="rId26"/>
    <p:sldId id="325" r:id="rId27"/>
    <p:sldId id="324" r:id="rId28"/>
    <p:sldId id="392" r:id="rId29"/>
    <p:sldId id="326" r:id="rId30"/>
    <p:sldId id="327" r:id="rId31"/>
    <p:sldId id="328" r:id="rId32"/>
    <p:sldId id="329" r:id="rId33"/>
    <p:sldId id="330" r:id="rId34"/>
    <p:sldId id="331" r:id="rId35"/>
    <p:sldId id="332" r:id="rId36"/>
    <p:sldId id="333" r:id="rId37"/>
    <p:sldId id="334" r:id="rId38"/>
    <p:sldId id="335" r:id="rId39"/>
    <p:sldId id="336" r:id="rId40"/>
    <p:sldId id="337" r:id="rId41"/>
    <p:sldId id="338" r:id="rId42"/>
    <p:sldId id="257" r:id="rId43"/>
    <p:sldId id="402" r:id="rId44"/>
    <p:sldId id="403" r:id="rId45"/>
    <p:sldId id="258" r:id="rId46"/>
    <p:sldId id="397" r:id="rId47"/>
    <p:sldId id="400" r:id="rId48"/>
    <p:sldId id="362" r:id="rId49"/>
    <p:sldId id="260" r:id="rId50"/>
    <p:sldId id="261" r:id="rId51"/>
    <p:sldId id="275" r:id="rId52"/>
    <p:sldId id="363" r:id="rId53"/>
    <p:sldId id="375" r:id="rId54"/>
    <p:sldId id="376" r:id="rId55"/>
    <p:sldId id="377" r:id="rId56"/>
    <p:sldId id="378" r:id="rId57"/>
    <p:sldId id="379" r:id="rId58"/>
    <p:sldId id="380" r:id="rId59"/>
    <p:sldId id="396" r:id="rId60"/>
    <p:sldId id="381" r:id="rId61"/>
    <p:sldId id="382" r:id="rId62"/>
    <p:sldId id="262" r:id="rId63"/>
    <p:sldId id="263" r:id="rId64"/>
    <p:sldId id="267" r:id="rId65"/>
    <p:sldId id="272" r:id="rId66"/>
    <p:sldId id="273" r:id="rId67"/>
    <p:sldId id="394" r:id="rId68"/>
    <p:sldId id="341" r:id="rId69"/>
    <p:sldId id="342" r:id="rId70"/>
    <p:sldId id="268" r:id="rId71"/>
    <p:sldId id="343" r:id="rId72"/>
    <p:sldId id="344" r:id="rId73"/>
    <p:sldId id="271" r:id="rId74"/>
    <p:sldId id="274" r:id="rId75"/>
    <p:sldId id="405" r:id="rId76"/>
    <p:sldId id="406" r:id="rId77"/>
    <p:sldId id="407" r:id="rId78"/>
    <p:sldId id="364" r:id="rId79"/>
    <p:sldId id="269" r:id="rId80"/>
    <p:sldId id="276" r:id="rId81"/>
    <p:sldId id="277" r:id="rId82"/>
    <p:sldId id="346" r:id="rId83"/>
    <p:sldId id="347" r:id="rId84"/>
    <p:sldId id="393" r:id="rId85"/>
    <p:sldId id="365" r:id="rId86"/>
    <p:sldId id="278" r:id="rId87"/>
    <p:sldId id="348" r:id="rId88"/>
    <p:sldId id="366" r:id="rId89"/>
    <p:sldId id="279" r:id="rId90"/>
    <p:sldId id="280" r:id="rId91"/>
    <p:sldId id="281" r:id="rId92"/>
    <p:sldId id="290" r:id="rId93"/>
    <p:sldId id="291" r:id="rId94"/>
    <p:sldId id="292" r:id="rId95"/>
    <p:sldId id="398" r:id="rId96"/>
    <p:sldId id="367" r:id="rId97"/>
    <p:sldId id="282" r:id="rId98"/>
    <p:sldId id="283" r:id="rId99"/>
    <p:sldId id="368" r:id="rId100"/>
    <p:sldId id="284" r:id="rId101"/>
    <p:sldId id="285" r:id="rId102"/>
    <p:sldId id="369" r:id="rId103"/>
    <p:sldId id="286" r:id="rId104"/>
    <p:sldId id="287" r:id="rId105"/>
    <p:sldId id="370" r:id="rId106"/>
    <p:sldId id="288" r:id="rId107"/>
    <p:sldId id="289" r:id="rId108"/>
    <p:sldId id="371" r:id="rId109"/>
    <p:sldId id="349" r:id="rId110"/>
    <p:sldId id="350" r:id="rId111"/>
    <p:sldId id="383" r:id="rId112"/>
    <p:sldId id="384" r:id="rId113"/>
    <p:sldId id="385" r:id="rId114"/>
    <p:sldId id="388" r:id="rId115"/>
    <p:sldId id="386" r:id="rId116"/>
    <p:sldId id="404" r:id="rId117"/>
    <p:sldId id="389" r:id="rId118"/>
    <p:sldId id="372" r:id="rId119"/>
    <p:sldId id="390" r:id="rId120"/>
    <p:sldId id="387" r:id="rId121"/>
    <p:sldId id="351" r:id="rId122"/>
    <p:sldId id="352" r:id="rId123"/>
    <p:sldId id="401" r:id="rId124"/>
    <p:sldId id="373" r:id="rId125"/>
    <p:sldId id="354" r:id="rId126"/>
    <p:sldId id="355" r:id="rId127"/>
    <p:sldId id="356" r:id="rId128"/>
    <p:sldId id="358" r:id="rId129"/>
    <p:sldId id="359" r:id="rId130"/>
    <p:sldId id="339" r:id="rId131"/>
    <p:sldId id="340" r:id="rId132"/>
    <p:sldId id="360" r:id="rId133"/>
    <p:sldId id="361" r:id="rId13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klyn Colmenares" initials="FC" lastIdx="6"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9" autoAdjust="0"/>
    <p:restoredTop sz="98184" autoAdjust="0"/>
  </p:normalViewPr>
  <p:slideViewPr>
    <p:cSldViewPr>
      <p:cViewPr varScale="1">
        <p:scale>
          <a:sx n="114" d="100"/>
          <a:sy n="114" d="100"/>
        </p:scale>
        <p:origin x="-1668" y="-108"/>
      </p:cViewPr>
      <p:guideLst>
        <p:guide orient="horz" pos="2160"/>
        <p:guide pos="2880"/>
        <p:guide pos="5472"/>
      </p:guideLst>
    </p:cSldViewPr>
  </p:slideViewPr>
  <p:notesTextViewPr>
    <p:cViewPr>
      <p:scale>
        <a:sx n="100" d="100"/>
        <a:sy n="100" d="100"/>
      </p:scale>
      <p:origin x="0" y="0"/>
    </p:cViewPr>
  </p:notesTextViewPr>
  <p:notesViewPr>
    <p:cSldViewPr showGuides="1">
      <p:cViewPr varScale="1">
        <p:scale>
          <a:sx n="90" d="100"/>
          <a:sy n="90" d="100"/>
        </p:scale>
        <p:origin x="-3774" y="-102"/>
      </p:cViewPr>
      <p:guideLst>
        <p:guide orient="horz" pos="2932"/>
        <p:guide pos="2212"/>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3" tIns="46656" rIns="93313" bIns="46656"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13" tIns="46656" rIns="93313" bIns="46656" rtlCol="0"/>
          <a:lstStyle>
            <a:lvl1pPr algn="r">
              <a:defRPr sz="1200"/>
            </a:lvl1pPr>
          </a:lstStyle>
          <a:p>
            <a:fld id="{47272D2F-C7AE-49D0-85DF-E93904767D68}" type="datetimeFigureOut">
              <a:rPr lang="en-US" smtClean="0"/>
              <a:pPr/>
              <a:t>8/22/2017</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13" tIns="46656" rIns="93313" bIns="46656"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13" tIns="46656" rIns="93313" bIns="46656" rtlCol="0" anchor="b"/>
          <a:lstStyle>
            <a:lvl1pPr algn="r">
              <a:defRPr sz="1200"/>
            </a:lvl1pPr>
          </a:lstStyle>
          <a:p>
            <a:fld id="{45F8B62C-D696-4176-97E4-20FD2C0D78A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2869" cy="465929"/>
          </a:xfrm>
          <a:prstGeom prst="rect">
            <a:avLst/>
          </a:prstGeom>
        </p:spPr>
        <p:txBody>
          <a:bodyPr vert="horz" lIns="91001" tIns="45501" rIns="91001" bIns="45501" rtlCol="0"/>
          <a:lstStyle>
            <a:lvl1pPr algn="l">
              <a:defRPr sz="1200"/>
            </a:lvl1pPr>
          </a:lstStyle>
          <a:p>
            <a:endParaRPr lang="en-US"/>
          </a:p>
        </p:txBody>
      </p:sp>
      <p:sp>
        <p:nvSpPr>
          <p:cNvPr id="3" name="Date Placeholder 2"/>
          <p:cNvSpPr>
            <a:spLocks noGrp="1"/>
          </p:cNvSpPr>
          <p:nvPr>
            <p:ph type="dt" idx="1"/>
          </p:nvPr>
        </p:nvSpPr>
        <p:spPr>
          <a:xfrm>
            <a:off x="3978651" y="1"/>
            <a:ext cx="3042868" cy="465929"/>
          </a:xfrm>
          <a:prstGeom prst="rect">
            <a:avLst/>
          </a:prstGeom>
        </p:spPr>
        <p:txBody>
          <a:bodyPr vert="horz" lIns="91001" tIns="45501" rIns="91001" bIns="45501" rtlCol="0"/>
          <a:lstStyle>
            <a:lvl1pPr algn="r">
              <a:defRPr sz="1200"/>
            </a:lvl1pPr>
          </a:lstStyle>
          <a:p>
            <a:fld id="{A14CD901-A814-45EE-94A3-4E1E89DAB947}" type="datetimeFigureOut">
              <a:rPr lang="en-US" smtClean="0"/>
              <a:pPr/>
              <a:t>8/22/2017</a:t>
            </a:fld>
            <a:endParaRPr lang="en-US"/>
          </a:p>
        </p:txBody>
      </p:sp>
      <p:sp>
        <p:nvSpPr>
          <p:cNvPr id="4" name="Slide Image Placeholder 3"/>
          <p:cNvSpPr>
            <a:spLocks noGrp="1" noRot="1" noChangeAspect="1"/>
          </p:cNvSpPr>
          <p:nvPr>
            <p:ph type="sldImg" idx="2"/>
          </p:nvPr>
        </p:nvSpPr>
        <p:spPr>
          <a:xfrm>
            <a:off x="1184275" y="698500"/>
            <a:ext cx="4656138" cy="3490913"/>
          </a:xfrm>
          <a:prstGeom prst="rect">
            <a:avLst/>
          </a:prstGeom>
          <a:noFill/>
          <a:ln w="12700">
            <a:solidFill>
              <a:prstClr val="black"/>
            </a:solidFill>
          </a:ln>
        </p:spPr>
        <p:txBody>
          <a:bodyPr vert="horz" lIns="91001" tIns="45501" rIns="91001" bIns="45501" rtlCol="0" anchor="ctr"/>
          <a:lstStyle/>
          <a:p>
            <a:endParaRPr lang="en-US"/>
          </a:p>
        </p:txBody>
      </p:sp>
      <p:sp>
        <p:nvSpPr>
          <p:cNvPr id="5" name="Notes Placeholder 4"/>
          <p:cNvSpPr>
            <a:spLocks noGrp="1"/>
          </p:cNvSpPr>
          <p:nvPr>
            <p:ph type="body" sz="quarter" idx="3"/>
          </p:nvPr>
        </p:nvSpPr>
        <p:spPr>
          <a:xfrm>
            <a:off x="701836" y="4422375"/>
            <a:ext cx="5619429" cy="4188621"/>
          </a:xfrm>
          <a:prstGeom prst="rect">
            <a:avLst/>
          </a:prstGeom>
        </p:spPr>
        <p:txBody>
          <a:bodyPr vert="horz" lIns="91001" tIns="45501" rIns="91001" bIns="455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1592"/>
            <a:ext cx="3042869" cy="465929"/>
          </a:xfrm>
          <a:prstGeom prst="rect">
            <a:avLst/>
          </a:prstGeom>
        </p:spPr>
        <p:txBody>
          <a:bodyPr vert="horz" lIns="91001" tIns="45501" rIns="91001" bIns="45501" rtlCol="0" anchor="b"/>
          <a:lstStyle>
            <a:lvl1pPr algn="l">
              <a:defRPr sz="1200"/>
            </a:lvl1pPr>
          </a:lstStyle>
          <a:p>
            <a:endParaRPr lang="en-US"/>
          </a:p>
        </p:txBody>
      </p:sp>
      <p:sp>
        <p:nvSpPr>
          <p:cNvPr id="7" name="Slide Number Placeholder 6"/>
          <p:cNvSpPr>
            <a:spLocks noGrp="1"/>
          </p:cNvSpPr>
          <p:nvPr>
            <p:ph type="sldNum" sz="quarter" idx="5"/>
          </p:nvPr>
        </p:nvSpPr>
        <p:spPr>
          <a:xfrm>
            <a:off x="3978651" y="8841592"/>
            <a:ext cx="3042868" cy="465929"/>
          </a:xfrm>
          <a:prstGeom prst="rect">
            <a:avLst/>
          </a:prstGeom>
        </p:spPr>
        <p:txBody>
          <a:bodyPr vert="horz" lIns="91001" tIns="45501" rIns="91001" bIns="45501" rtlCol="0" anchor="b"/>
          <a:lstStyle>
            <a:lvl1pPr algn="r">
              <a:defRPr sz="1200"/>
            </a:lvl1pPr>
          </a:lstStyle>
          <a:p>
            <a:fld id="{321E2552-18F3-4165-9039-DD51516543F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1E2552-18F3-4165-9039-DD51516543F3}" type="slidenum">
              <a:rPr lang="en-US" smtClean="0"/>
              <a:pPr/>
              <a:t>42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1E2552-18F3-4165-9039-DD51516543F3}" type="slidenum">
              <a:rPr lang="en-US" smtClean="0"/>
              <a:pPr/>
              <a:t>43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1E2552-18F3-4165-9039-DD51516543F3}" type="slidenum">
              <a:rPr lang="en-US" smtClean="0"/>
              <a:pPr/>
              <a:t>44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806210-8F39-49F2-871E-7F403B668313}" type="datetime1">
              <a:rPr lang="en-US" smtClean="0"/>
              <a:pPr/>
              <a:t>8/22/2017</a:t>
            </a:fld>
            <a:endParaRPr lang="en-US" dirty="0"/>
          </a:p>
        </p:txBody>
      </p:sp>
      <p:sp>
        <p:nvSpPr>
          <p:cNvPr id="5" name="Footer Placeholder 4"/>
          <p:cNvSpPr>
            <a:spLocks noGrp="1"/>
          </p:cNvSpPr>
          <p:nvPr>
            <p:ph type="ftr" sz="quarter" idx="11"/>
          </p:nvPr>
        </p:nvSpPr>
        <p:spPr/>
        <p:txBody>
          <a:bodyPr/>
          <a:lstStyle/>
          <a:p>
            <a:r>
              <a:rPr lang="en-US" dirty="0" smtClean="0"/>
              <a:t>Capital Delivery QA/QC Organization</a:t>
            </a:r>
            <a:endParaRPr lang="en-US" dirty="0"/>
          </a:p>
        </p:txBody>
      </p:sp>
      <p:sp>
        <p:nvSpPr>
          <p:cNvPr id="6" name="Slide Number Placeholder 5"/>
          <p:cNvSpPr>
            <a:spLocks noGrp="1"/>
          </p:cNvSpPr>
          <p:nvPr>
            <p:ph type="sldNum" sz="quarter" idx="12"/>
          </p:nvPr>
        </p:nvSpPr>
        <p:spPr/>
        <p:txBody>
          <a:bodyPr/>
          <a:lstStyle/>
          <a:p>
            <a:fld id="{A57422A7-FAE8-4A9D-923B-321B7964D1E0}" type="slidenum">
              <a:rPr lang="en-US" smtClean="0"/>
              <a:pPr/>
              <a:t>‹#›</a:t>
            </a:fld>
            <a:endParaRPr lang="en-US" dirty="0"/>
          </a:p>
        </p:txBody>
      </p:sp>
      <p:pic>
        <p:nvPicPr>
          <p:cNvPr id="10" name="Picture 9" descr="Rail &amp; Transit Division Logo.jpg"/>
          <p:cNvPicPr>
            <a:picLocks noChangeAspect="1"/>
          </p:cNvPicPr>
          <p:nvPr userDrawn="1"/>
        </p:nvPicPr>
        <p:blipFill>
          <a:blip r:embed="rId2" cstate="print"/>
          <a:stretch>
            <a:fillRect/>
          </a:stretch>
        </p:blipFill>
        <p:spPr>
          <a:xfrm>
            <a:off x="76200" y="76200"/>
            <a:ext cx="3048000" cy="674417"/>
          </a:xfrm>
          <a:prstGeom prst="rect">
            <a:avLst/>
          </a:prstGeom>
        </p:spPr>
      </p:pic>
      <p:pic>
        <p:nvPicPr>
          <p:cNvPr id="11" name="Picture 10" descr="MBTA Logo.jpg"/>
          <p:cNvPicPr>
            <a:picLocks noChangeAspect="1"/>
          </p:cNvPicPr>
          <p:nvPr userDrawn="1"/>
        </p:nvPicPr>
        <p:blipFill>
          <a:blip r:embed="rId3" cstate="print"/>
          <a:stretch>
            <a:fillRect/>
          </a:stretch>
        </p:blipFill>
        <p:spPr>
          <a:xfrm>
            <a:off x="8382000" y="76200"/>
            <a:ext cx="685800" cy="6858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89D542-F478-46AC-B03F-904F6D7304E4}" type="datetime1">
              <a:rPr lang="en-US" smtClean="0"/>
              <a:pPr/>
              <a:t>8/22/2017</a:t>
            </a:fld>
            <a:endParaRPr lang="en-US"/>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6" name="Slide Number Placeholder 5"/>
          <p:cNvSpPr>
            <a:spLocks noGrp="1"/>
          </p:cNvSpPr>
          <p:nvPr>
            <p:ph type="sldNum" sz="quarter" idx="12"/>
          </p:nvPr>
        </p:nvSpPr>
        <p:spPr/>
        <p:txBody>
          <a:bodyPr/>
          <a:lstStyle/>
          <a:p>
            <a:fld id="{A57422A7-FAE8-4A9D-923B-321B7964D1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5C0919-A2B4-43D8-835C-8207FBC1DCB5}" type="datetime1">
              <a:rPr lang="en-US" smtClean="0"/>
              <a:pPr/>
              <a:t>8/22/2017</a:t>
            </a:fld>
            <a:endParaRPr lang="en-US"/>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6" name="Slide Number Placeholder 5"/>
          <p:cNvSpPr>
            <a:spLocks noGrp="1"/>
          </p:cNvSpPr>
          <p:nvPr>
            <p:ph type="sldNum" sz="quarter" idx="12"/>
          </p:nvPr>
        </p:nvSpPr>
        <p:spPr/>
        <p:txBody>
          <a:bodyPr/>
          <a:lstStyle/>
          <a:p>
            <a:fld id="{A57422A7-FAE8-4A9D-923B-321B7964D1E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lvl1pPr>
              <a:defRPr sz="4000">
                <a:solidFill>
                  <a:schemeClr val="accent1">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0687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5E25CD0-9DD0-468D-9A4F-D426372033A9}" type="datetime1">
              <a:rPr lang="en-US" smtClean="0"/>
              <a:pPr/>
              <a:t>8/22/2017</a:t>
            </a:fld>
            <a:endParaRPr lang="en-US"/>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6" name="Slide Number Placeholder 5"/>
          <p:cNvSpPr>
            <a:spLocks noGrp="1"/>
          </p:cNvSpPr>
          <p:nvPr>
            <p:ph type="sldNum" sz="quarter" idx="12"/>
          </p:nvPr>
        </p:nvSpPr>
        <p:spPr/>
        <p:txBody>
          <a:bodyPr/>
          <a:lstStyle/>
          <a:p>
            <a:fld id="{A57422A7-FAE8-4A9D-923B-321B7964D1E0}" type="slidenum">
              <a:rPr lang="en-US" smtClean="0"/>
              <a:pPr/>
              <a:t>‹#›</a:t>
            </a:fld>
            <a:endParaRPr lang="en-US"/>
          </a:p>
        </p:txBody>
      </p:sp>
      <p:pic>
        <p:nvPicPr>
          <p:cNvPr id="7" name="Picture 6" descr="Rail &amp; Transit Division Logo.jpg"/>
          <p:cNvPicPr>
            <a:picLocks noChangeAspect="1"/>
          </p:cNvPicPr>
          <p:nvPr userDrawn="1"/>
        </p:nvPicPr>
        <p:blipFill>
          <a:blip r:embed="rId2" cstate="print"/>
          <a:stretch>
            <a:fillRect/>
          </a:stretch>
        </p:blipFill>
        <p:spPr>
          <a:xfrm>
            <a:off x="76200" y="76200"/>
            <a:ext cx="3048000" cy="674417"/>
          </a:xfrm>
          <a:prstGeom prst="rect">
            <a:avLst/>
          </a:prstGeom>
        </p:spPr>
      </p:pic>
      <p:pic>
        <p:nvPicPr>
          <p:cNvPr id="8" name="Picture 7" descr="MBTA Logo.jpg"/>
          <p:cNvPicPr>
            <a:picLocks noChangeAspect="1"/>
          </p:cNvPicPr>
          <p:nvPr userDrawn="1"/>
        </p:nvPicPr>
        <p:blipFill>
          <a:blip r:embed="rId3" cstate="print"/>
          <a:stretch>
            <a:fillRect/>
          </a:stretch>
        </p:blipFill>
        <p:spPr>
          <a:xfrm>
            <a:off x="8382000" y="76200"/>
            <a:ext cx="685800" cy="6858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5FFB7B-8779-4A67-80E0-E8C3D633030A}" type="datetime1">
              <a:rPr lang="en-US" smtClean="0"/>
              <a:pPr/>
              <a:t>8/22/2017</a:t>
            </a:fld>
            <a:endParaRPr lang="en-US"/>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6" name="Slide Number Placeholder 5"/>
          <p:cNvSpPr>
            <a:spLocks noGrp="1"/>
          </p:cNvSpPr>
          <p:nvPr>
            <p:ph type="sldNum" sz="quarter" idx="12"/>
          </p:nvPr>
        </p:nvSpPr>
        <p:spPr/>
        <p:txBody>
          <a:bodyPr/>
          <a:lstStyle/>
          <a:p>
            <a:fld id="{A57422A7-FAE8-4A9D-923B-321B7964D1E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04D48A-66D9-4573-A6DA-0378BE87F447}" type="datetime1">
              <a:rPr lang="en-US" smtClean="0"/>
              <a:pPr/>
              <a:t>8/22/2017</a:t>
            </a:fld>
            <a:endParaRPr lang="en-US"/>
          </a:p>
        </p:txBody>
      </p:sp>
      <p:sp>
        <p:nvSpPr>
          <p:cNvPr id="6" name="Footer Placeholder 5"/>
          <p:cNvSpPr>
            <a:spLocks noGrp="1"/>
          </p:cNvSpPr>
          <p:nvPr>
            <p:ph type="ftr" sz="quarter" idx="11"/>
          </p:nvPr>
        </p:nvSpPr>
        <p:spPr/>
        <p:txBody>
          <a:bodyPr/>
          <a:lstStyle/>
          <a:p>
            <a:r>
              <a:rPr lang="en-US" smtClean="0"/>
              <a:t>Capital Delivery QA/QC Organization</a:t>
            </a:r>
            <a:endParaRPr lang="en-US"/>
          </a:p>
        </p:txBody>
      </p:sp>
      <p:sp>
        <p:nvSpPr>
          <p:cNvPr id="7" name="Slide Number Placeholder 6"/>
          <p:cNvSpPr>
            <a:spLocks noGrp="1"/>
          </p:cNvSpPr>
          <p:nvPr>
            <p:ph type="sldNum" sz="quarter" idx="12"/>
          </p:nvPr>
        </p:nvSpPr>
        <p:spPr/>
        <p:txBody>
          <a:bodyPr/>
          <a:lstStyle/>
          <a:p>
            <a:fld id="{A57422A7-FAE8-4A9D-923B-321B7964D1E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CA49C3-C8FA-45C0-9DF3-F2F00C50FD09}" type="datetime1">
              <a:rPr lang="en-US" smtClean="0"/>
              <a:pPr/>
              <a:t>8/22/2017</a:t>
            </a:fld>
            <a:endParaRPr lang="en-US"/>
          </a:p>
        </p:txBody>
      </p:sp>
      <p:sp>
        <p:nvSpPr>
          <p:cNvPr id="8" name="Footer Placeholder 7"/>
          <p:cNvSpPr>
            <a:spLocks noGrp="1"/>
          </p:cNvSpPr>
          <p:nvPr>
            <p:ph type="ftr" sz="quarter" idx="11"/>
          </p:nvPr>
        </p:nvSpPr>
        <p:spPr/>
        <p:txBody>
          <a:bodyPr/>
          <a:lstStyle/>
          <a:p>
            <a:r>
              <a:rPr lang="en-US" smtClean="0"/>
              <a:t>Capital Delivery QA/QC Organization</a:t>
            </a:r>
            <a:endParaRPr lang="en-US"/>
          </a:p>
        </p:txBody>
      </p:sp>
      <p:sp>
        <p:nvSpPr>
          <p:cNvPr id="9" name="Slide Number Placeholder 8"/>
          <p:cNvSpPr>
            <a:spLocks noGrp="1"/>
          </p:cNvSpPr>
          <p:nvPr>
            <p:ph type="sldNum" sz="quarter" idx="12"/>
          </p:nvPr>
        </p:nvSpPr>
        <p:spPr/>
        <p:txBody>
          <a:bodyPr/>
          <a:lstStyle/>
          <a:p>
            <a:fld id="{A57422A7-FAE8-4A9D-923B-321B7964D1E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471F39-500C-4B92-BE6B-2BFCD63BE8A3}" type="datetime1">
              <a:rPr lang="en-US" smtClean="0"/>
              <a:pPr/>
              <a:t>8/22/2017</a:t>
            </a:fld>
            <a:endParaRPr lang="en-US"/>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B1FAB-9225-4BE9-B0A7-EC9170B38210}" type="datetime1">
              <a:rPr lang="en-US" smtClean="0"/>
              <a:pPr/>
              <a:t>8/22/2017</a:t>
            </a:fld>
            <a:endParaRPr lang="en-US"/>
          </a:p>
        </p:txBody>
      </p:sp>
      <p:sp>
        <p:nvSpPr>
          <p:cNvPr id="3" name="Footer Placeholder 2"/>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E5B0AF-8785-4B1D-AA5C-4DFF45874B02}" type="datetime1">
              <a:rPr lang="en-US" smtClean="0"/>
              <a:pPr/>
              <a:t>8/22/2017</a:t>
            </a:fld>
            <a:endParaRPr lang="en-US"/>
          </a:p>
        </p:txBody>
      </p:sp>
      <p:sp>
        <p:nvSpPr>
          <p:cNvPr id="6" name="Footer Placeholder 5"/>
          <p:cNvSpPr>
            <a:spLocks noGrp="1"/>
          </p:cNvSpPr>
          <p:nvPr>
            <p:ph type="ftr" sz="quarter" idx="11"/>
          </p:nvPr>
        </p:nvSpPr>
        <p:spPr/>
        <p:txBody>
          <a:bodyPr/>
          <a:lstStyle/>
          <a:p>
            <a:r>
              <a:rPr lang="en-US" smtClean="0"/>
              <a:t>Capital Delivery QA/QC Organization</a:t>
            </a:r>
            <a:endParaRPr lang="en-US"/>
          </a:p>
        </p:txBody>
      </p:sp>
      <p:sp>
        <p:nvSpPr>
          <p:cNvPr id="7" name="Slide Number Placeholder 6"/>
          <p:cNvSpPr>
            <a:spLocks noGrp="1"/>
          </p:cNvSpPr>
          <p:nvPr>
            <p:ph type="sldNum" sz="quarter" idx="12"/>
          </p:nvPr>
        </p:nvSpPr>
        <p:spPr/>
        <p:txBody>
          <a:bodyPr/>
          <a:lstStyle/>
          <a:p>
            <a:fld id="{A57422A7-FAE8-4A9D-923B-321B7964D1E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3D6FE0-B723-4CE5-A302-FF28F465EBD5}" type="datetime1">
              <a:rPr lang="en-US" smtClean="0"/>
              <a:pPr/>
              <a:t>8/22/2017</a:t>
            </a:fld>
            <a:endParaRPr lang="en-US"/>
          </a:p>
        </p:txBody>
      </p:sp>
      <p:sp>
        <p:nvSpPr>
          <p:cNvPr id="6" name="Footer Placeholder 5"/>
          <p:cNvSpPr>
            <a:spLocks noGrp="1"/>
          </p:cNvSpPr>
          <p:nvPr>
            <p:ph type="ftr" sz="quarter" idx="11"/>
          </p:nvPr>
        </p:nvSpPr>
        <p:spPr/>
        <p:txBody>
          <a:bodyPr/>
          <a:lstStyle/>
          <a:p>
            <a:r>
              <a:rPr lang="en-US" smtClean="0"/>
              <a:t>Capital Delivery QA/QC Organization</a:t>
            </a:r>
            <a:endParaRPr lang="en-US"/>
          </a:p>
        </p:txBody>
      </p:sp>
      <p:sp>
        <p:nvSpPr>
          <p:cNvPr id="7" name="Slide Number Placeholder 6"/>
          <p:cNvSpPr>
            <a:spLocks noGrp="1"/>
          </p:cNvSpPr>
          <p:nvPr>
            <p:ph type="sldNum" sz="quarter" idx="12"/>
          </p:nvPr>
        </p:nvSpPr>
        <p:spPr/>
        <p:txBody>
          <a:bodyPr/>
          <a:lstStyle/>
          <a:p>
            <a:fld id="{A57422A7-FAE8-4A9D-923B-321B7964D1E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2DC913-6EC9-4F6C-A036-5A716AA1C25C}" type="datetime1">
              <a:rPr lang="en-US" smtClean="0"/>
              <a:pPr/>
              <a:t>8/22/2017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Capital Delivery QA/QC Organization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7422A7-FAE8-4A9D-923B-321B7964D1E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prstGeom prst="flowChartAlternateProcess">
            <a:avLst/>
          </a:prstGeo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54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MBTA Consultants Quality Assurance Info-Session</a:t>
            </a:r>
            <a:endParaRPr lang="en-US" sz="54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Subtitle 4"/>
          <p:cNvSpPr>
            <a:spLocks noGrp="1"/>
          </p:cNvSpPr>
          <p:nvPr>
            <p:ph type="subTitle" idx="1"/>
          </p:nvPr>
        </p:nvSpPr>
        <p:spPr/>
        <p:txBody>
          <a:bodyPr/>
          <a:lstStyle/>
          <a:p>
            <a:r>
              <a:rPr lang="en-US" dirty="0" smtClean="0"/>
              <a:t>Jack Donovan, P.E.</a:t>
            </a:r>
          </a:p>
          <a:p>
            <a:r>
              <a:rPr lang="en-US" dirty="0" smtClean="0"/>
              <a:t>Director Quality Assurance</a:t>
            </a:r>
            <a:endParaRPr lang="en-US" dirty="0"/>
          </a:p>
        </p:txBody>
      </p:sp>
      <p:sp>
        <p:nvSpPr>
          <p:cNvPr id="4" name="Footer Placeholder 3"/>
          <p:cNvSpPr>
            <a:spLocks noGrp="1"/>
          </p:cNvSpPr>
          <p:nvPr>
            <p:ph type="ftr" sz="quarter" idx="11"/>
          </p:nvPr>
        </p:nvSpPr>
        <p:spPr/>
        <p:txBody>
          <a:bodyPr/>
          <a:lstStyle/>
          <a:p>
            <a:r>
              <a:rPr lang="en-US" smtClean="0"/>
              <a:t>Capital Delivery QA/QC Organization</a:t>
            </a:r>
            <a:endParaRPr lang="en-US" dirty="0"/>
          </a:p>
        </p:txBody>
      </p:sp>
      <p:sp>
        <p:nvSpPr>
          <p:cNvPr id="3" name="Slide Number Placeholder 2"/>
          <p:cNvSpPr>
            <a:spLocks noGrp="1"/>
          </p:cNvSpPr>
          <p:nvPr>
            <p:ph type="sldNum" sz="quarter" idx="12"/>
          </p:nvPr>
        </p:nvSpPr>
        <p:spPr/>
        <p:txBody>
          <a:bodyPr/>
          <a:lstStyle/>
          <a:p>
            <a:fld id="{A57422A7-FAE8-4A9D-923B-321B7964D1E0}"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Info-Session Agenda</a:t>
            </a:r>
            <a:endParaRPr lang="en-US" dirty="0"/>
          </a:p>
        </p:txBody>
      </p:sp>
      <p:sp>
        <p:nvSpPr>
          <p:cNvPr id="3" name="Content Placeholder 2"/>
          <p:cNvSpPr>
            <a:spLocks noGrp="1"/>
          </p:cNvSpPr>
          <p:nvPr>
            <p:ph idx="1"/>
          </p:nvPr>
        </p:nvSpPr>
        <p:spPr/>
        <p:txBody>
          <a:bodyPr>
            <a:normAutofit/>
          </a:bodyPr>
          <a:lstStyle/>
          <a:p>
            <a:pPr>
              <a:buNone/>
            </a:pPr>
            <a:r>
              <a:rPr lang="en-US" dirty="0" smtClean="0"/>
              <a:t>5. FTA Quality Elements</a:t>
            </a:r>
          </a:p>
          <a:p>
            <a:pPr marL="514350" indent="-514350">
              <a:buNone/>
            </a:pPr>
            <a:r>
              <a:rPr lang="en-US" dirty="0" smtClean="0"/>
              <a:t>6. Quality Management System</a:t>
            </a:r>
          </a:p>
          <a:p>
            <a:pPr marL="514350" indent="-514350">
              <a:buNone/>
            </a:pPr>
            <a:r>
              <a:rPr lang="en-US" dirty="0" smtClean="0"/>
              <a:t>7. Design Control </a:t>
            </a:r>
          </a:p>
          <a:p>
            <a:pPr marL="514350" indent="-514350">
              <a:buNone/>
            </a:pPr>
            <a:r>
              <a:rPr lang="en-US" dirty="0" smtClean="0"/>
              <a:t>8. Independent Plan Reviews </a:t>
            </a:r>
          </a:p>
          <a:p>
            <a:pPr marL="514350" indent="-514350">
              <a:buNone/>
            </a:pPr>
            <a:r>
              <a:rPr lang="en-US" dirty="0" smtClean="0"/>
              <a:t>9. Break</a:t>
            </a:r>
          </a:p>
          <a:p>
            <a:pPr marL="514350" indent="-514350">
              <a:buNone/>
            </a:pPr>
            <a:r>
              <a:rPr lang="en-US" dirty="0" smtClean="0"/>
              <a:t>10. Internal Audits</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10</a:t>
            </a:fld>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Inspection and Testing</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On MBTA facility renovation projects, the consultant QA manager must confirm that an existing conditions inspection is completed and documented</a:t>
            </a:r>
            <a:endParaRPr lang="en-US" sz="2800" dirty="0"/>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100</a:t>
            </a:fld>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Inspection and Testing</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The inspection may require destructive or non-destructive testing of certain building materials to verify suitability</a:t>
            </a:r>
          </a:p>
          <a:p>
            <a:pPr marL="0" indent="0">
              <a:buNone/>
            </a:pPr>
            <a:endParaRPr lang="en-US" sz="2800" dirty="0" smtClean="0"/>
          </a:p>
          <a:p>
            <a:pPr marL="0" indent="0">
              <a:buNone/>
            </a:pPr>
            <a:r>
              <a:rPr lang="en-US" sz="2800" dirty="0" smtClean="0"/>
              <a:t>Any testing completed, should be completed to the appropriate ASTM or building code standard</a:t>
            </a:r>
            <a:endParaRPr lang="en-US" sz="2800" dirty="0"/>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101</a:t>
            </a:fld>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endParaRPr lang="en-US" b="1" u="sng" dirty="0" smtClean="0"/>
          </a:p>
          <a:p>
            <a:pPr algn="ctr">
              <a:buNone/>
            </a:pPr>
            <a:endParaRPr lang="en-US" b="1" u="sng" dirty="0" smtClean="0"/>
          </a:p>
          <a:p>
            <a:pPr algn="ctr">
              <a:buNone/>
            </a:pPr>
            <a:r>
              <a:rPr lang="en-US" b="1" u="sng" dirty="0" smtClean="0"/>
              <a:t>MEASUREMENT AND TEST EQUIPMENT</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102</a:t>
            </a:fld>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Measurement and Test Equipment</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All testing equipment to be used should first be confirmed to be properly calibrated and suitable for the intended testing purpose</a:t>
            </a:r>
            <a:endParaRPr lang="en-US" sz="2800" dirty="0"/>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103</a:t>
            </a:fld>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Measurement and Test Equipment</a:t>
            </a:r>
            <a:endParaRPr lang="en-US" dirty="0"/>
          </a:p>
        </p:txBody>
      </p:sp>
      <p:sp>
        <p:nvSpPr>
          <p:cNvPr id="3" name="Content Placeholder 2"/>
          <p:cNvSpPr>
            <a:spLocks noGrp="1"/>
          </p:cNvSpPr>
          <p:nvPr>
            <p:ph idx="1"/>
          </p:nvPr>
        </p:nvSpPr>
        <p:spPr/>
        <p:txBody>
          <a:bodyPr>
            <a:normAutofit/>
          </a:bodyPr>
          <a:lstStyle/>
          <a:p>
            <a:pPr>
              <a:buNone/>
            </a:pPr>
            <a:r>
              <a:rPr lang="en-US" sz="2800" dirty="0" smtClean="0"/>
              <a:t>List of potential test equipment:</a:t>
            </a:r>
          </a:p>
          <a:p>
            <a:pPr marL="514350" indent="-514350">
              <a:buAutoNum type="arabicPeriod"/>
            </a:pPr>
            <a:r>
              <a:rPr lang="en-US" sz="2800" dirty="0" smtClean="0"/>
              <a:t>Measuring tapes</a:t>
            </a:r>
          </a:p>
          <a:p>
            <a:pPr marL="514350" indent="-514350">
              <a:buAutoNum type="arabicPeriod"/>
            </a:pPr>
            <a:r>
              <a:rPr lang="en-US" sz="2800" dirty="0" smtClean="0"/>
              <a:t>Survey equipment</a:t>
            </a:r>
          </a:p>
          <a:p>
            <a:pPr marL="514350" indent="-514350">
              <a:buAutoNum type="arabicPeriod"/>
            </a:pPr>
            <a:r>
              <a:rPr lang="en-US" sz="2800" dirty="0" smtClean="0"/>
              <a:t>Concrete coring equipment</a:t>
            </a:r>
          </a:p>
          <a:p>
            <a:pPr marL="514350" indent="-514350">
              <a:buAutoNum type="arabicPeriod"/>
            </a:pPr>
            <a:r>
              <a:rPr lang="en-US" sz="2800" dirty="0" smtClean="0"/>
              <a:t>Light meter</a:t>
            </a:r>
            <a:endParaRPr lang="en-US" sz="2800" dirty="0"/>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104</a:t>
            </a:fld>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endParaRPr lang="en-US" b="1" u="sng" dirty="0" smtClean="0"/>
          </a:p>
          <a:p>
            <a:pPr algn="ctr">
              <a:buNone/>
            </a:pPr>
            <a:endParaRPr lang="en-US" b="1" u="sng" dirty="0" smtClean="0"/>
          </a:p>
          <a:p>
            <a:pPr algn="ctr">
              <a:buNone/>
            </a:pPr>
            <a:r>
              <a:rPr lang="en-US" b="1" u="sng" dirty="0" smtClean="0"/>
              <a:t>NON-CONFORMANCE</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105</a:t>
            </a:fld>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Non-conformance</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As part of consultant QA manager reviews, any indications of work products not meeting good engineering practice, should be documented in writing</a:t>
            </a:r>
            <a:endParaRPr lang="en-US" sz="2800" dirty="0"/>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106</a:t>
            </a:fld>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Non-conformance</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Any identified non-conformances should be issued to the project manager, and tracked for proper correction</a:t>
            </a:r>
            <a:endParaRPr lang="en-US" sz="2800" dirty="0"/>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107</a:t>
            </a:fld>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endParaRPr lang="en-US" b="1" u="sng" dirty="0" smtClean="0"/>
          </a:p>
          <a:p>
            <a:pPr algn="ctr">
              <a:buNone/>
            </a:pPr>
            <a:endParaRPr lang="en-US" b="1" u="sng" dirty="0" smtClean="0"/>
          </a:p>
          <a:p>
            <a:pPr algn="ctr">
              <a:buNone/>
            </a:pPr>
            <a:r>
              <a:rPr lang="en-US" b="1" u="sng" dirty="0" smtClean="0"/>
              <a:t>CORRECTIVE ACTION</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108</a:t>
            </a:fld>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Corrective Action</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Consultant QA managers should be compiling lessons learned on all design assignments</a:t>
            </a:r>
          </a:p>
          <a:p>
            <a:pPr marL="0" indent="0">
              <a:buNone/>
            </a:pPr>
            <a:endParaRPr lang="en-US" sz="2800" dirty="0" smtClean="0"/>
          </a:p>
          <a:p>
            <a:pPr marL="0" indent="0">
              <a:buNone/>
            </a:pPr>
            <a:r>
              <a:rPr lang="en-US" sz="2800" dirty="0" smtClean="0"/>
              <a:t>Lessons learned shall be documented and maintained by the consultant QA manager</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109</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Info-Session Agenda</a:t>
            </a:r>
            <a:endParaRPr lang="en-US" dirty="0"/>
          </a:p>
        </p:txBody>
      </p:sp>
      <p:sp>
        <p:nvSpPr>
          <p:cNvPr id="3" name="Content Placeholder 2"/>
          <p:cNvSpPr>
            <a:spLocks noGrp="1"/>
          </p:cNvSpPr>
          <p:nvPr>
            <p:ph idx="1"/>
          </p:nvPr>
        </p:nvSpPr>
        <p:spPr/>
        <p:txBody>
          <a:bodyPr>
            <a:normAutofit/>
          </a:bodyPr>
          <a:lstStyle/>
          <a:p>
            <a:pPr>
              <a:buNone/>
            </a:pPr>
            <a:r>
              <a:rPr lang="en-US" dirty="0" smtClean="0"/>
              <a:t>11. Procurement</a:t>
            </a:r>
          </a:p>
          <a:p>
            <a:pPr>
              <a:buNone/>
            </a:pPr>
            <a:r>
              <a:rPr lang="en-US" dirty="0" smtClean="0"/>
              <a:t>12. Training</a:t>
            </a:r>
          </a:p>
          <a:p>
            <a:pPr marL="514350" indent="-514350">
              <a:buNone/>
            </a:pPr>
            <a:r>
              <a:rPr lang="en-US" dirty="0" smtClean="0"/>
              <a:t>13. Document Control/Records</a:t>
            </a:r>
          </a:p>
          <a:p>
            <a:pPr marL="514350" indent="-514350">
              <a:buNone/>
            </a:pPr>
            <a:r>
              <a:rPr lang="en-US" dirty="0" smtClean="0"/>
              <a:t>14. Inspection &amp; Testing</a:t>
            </a:r>
          </a:p>
          <a:p>
            <a:pPr marL="514350" indent="-514350">
              <a:buNone/>
            </a:pPr>
            <a:r>
              <a:rPr lang="en-US" dirty="0" smtClean="0"/>
              <a:t>15. Measuring Equipment</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Corrective Action</a:t>
            </a:r>
            <a:endParaRPr lang="en-US" dirty="0"/>
          </a:p>
        </p:txBody>
      </p:sp>
      <p:sp>
        <p:nvSpPr>
          <p:cNvPr id="3" name="Content Placeholder 2"/>
          <p:cNvSpPr>
            <a:spLocks noGrp="1"/>
          </p:cNvSpPr>
          <p:nvPr>
            <p:ph idx="1"/>
          </p:nvPr>
        </p:nvSpPr>
        <p:spPr/>
        <p:txBody>
          <a:bodyPr/>
          <a:lstStyle/>
          <a:p>
            <a:pPr marL="0" indent="0">
              <a:buNone/>
            </a:pPr>
            <a:r>
              <a:rPr lang="en-US" dirty="0" smtClean="0"/>
              <a:t>Lessons learned should be reviewed with the office periodically to prevent problems and mistakes form reoccurring</a:t>
            </a:r>
            <a:endParaRPr lang="en-US" dirty="0"/>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110</a:t>
            </a:fld>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Corrective Action</a:t>
            </a:r>
            <a:endParaRPr lang="en-US" dirty="0"/>
          </a:p>
        </p:txBody>
      </p:sp>
      <p:sp>
        <p:nvSpPr>
          <p:cNvPr id="3" name="Content Placeholder 2"/>
          <p:cNvSpPr>
            <a:spLocks noGrp="1"/>
          </p:cNvSpPr>
          <p:nvPr>
            <p:ph idx="1"/>
          </p:nvPr>
        </p:nvSpPr>
        <p:spPr/>
        <p:txBody>
          <a:bodyPr/>
          <a:lstStyle/>
          <a:p>
            <a:pPr marL="0" indent="0">
              <a:buNone/>
            </a:pPr>
            <a:r>
              <a:rPr lang="en-US" dirty="0" smtClean="0"/>
              <a:t>LL 1 Morton Station Tactile</a:t>
            </a:r>
          </a:p>
          <a:p>
            <a:pPr marL="0" indent="0">
              <a:buNone/>
            </a:pPr>
            <a:endParaRPr lang="en-US" dirty="0" smtClean="0"/>
          </a:p>
          <a:p>
            <a:pPr marL="0" indent="0">
              <a:buNone/>
            </a:pPr>
            <a:r>
              <a:rPr lang="en-US" dirty="0" smtClean="0"/>
              <a:t>Tactile Edge failed after 1 Year</a:t>
            </a:r>
          </a:p>
          <a:p>
            <a:pPr marL="0" indent="0">
              <a:buNone/>
            </a:pPr>
            <a:r>
              <a:rPr lang="en-US" dirty="0" err="1" smtClean="0"/>
              <a:t>Petrographic</a:t>
            </a:r>
            <a:r>
              <a:rPr lang="en-US" dirty="0" smtClean="0"/>
              <a:t> tests identified sub-standard concrete was used</a:t>
            </a:r>
            <a:endParaRPr lang="en-US" dirty="0"/>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111</a:t>
            </a:fld>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Corrective Action</a:t>
            </a:r>
            <a:endParaRPr lang="en-US" dirty="0"/>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112</a:t>
            </a:fld>
            <a:endParaRPr lang="en-US"/>
          </a:p>
        </p:txBody>
      </p:sp>
      <p:pic>
        <p:nvPicPr>
          <p:cNvPr id="6" name="Picture 2" descr="O:\H74CN03\Pictures\2009_sep_03\IMG_0332.JPG"/>
          <p:cNvPicPr>
            <a:picLocks noGrp="1" noChangeAspect="1" noChangeArrowheads="1"/>
          </p:cNvPicPr>
          <p:nvPr>
            <p:ph idx="1"/>
          </p:nvPr>
        </p:nvPicPr>
        <p:blipFill>
          <a:blip r:embed="rId2" cstate="print"/>
          <a:srcRect/>
          <a:stretch>
            <a:fillRect/>
          </a:stretch>
        </p:blipFill>
        <p:spPr bwMode="auto">
          <a:xfrm>
            <a:off x="1859491" y="2057400"/>
            <a:ext cx="5425017" cy="4068763"/>
          </a:xfrm>
          <a:prstGeom prst="rect">
            <a:avLst/>
          </a:prstGeom>
          <a:noFill/>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Corrective Action</a:t>
            </a:r>
            <a:endParaRPr lang="en-US" dirty="0"/>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113</a:t>
            </a:fld>
            <a:endParaRPr lang="en-US"/>
          </a:p>
        </p:txBody>
      </p:sp>
      <p:pic>
        <p:nvPicPr>
          <p:cNvPr id="6" name="Picture 2" descr="O:\H74CN03\Pictures\2009_sep_03\IMG_0333.JPG"/>
          <p:cNvPicPr>
            <a:picLocks noGrp="1" noChangeAspect="1" noChangeArrowheads="1"/>
          </p:cNvPicPr>
          <p:nvPr>
            <p:ph idx="1"/>
          </p:nvPr>
        </p:nvPicPr>
        <p:blipFill>
          <a:blip r:embed="rId2" cstate="print"/>
          <a:srcRect/>
          <a:stretch>
            <a:fillRect/>
          </a:stretch>
        </p:blipFill>
        <p:spPr bwMode="auto">
          <a:xfrm>
            <a:off x="1859491" y="2057400"/>
            <a:ext cx="5425017" cy="4068763"/>
          </a:xfrm>
          <a:prstGeom prst="rect">
            <a:avLst/>
          </a:prstGeom>
          <a:noFill/>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Corrective Action</a:t>
            </a:r>
            <a:endParaRPr lang="en-US" dirty="0"/>
          </a:p>
        </p:txBody>
      </p:sp>
      <p:sp>
        <p:nvSpPr>
          <p:cNvPr id="3" name="Content Placeholder 2"/>
          <p:cNvSpPr>
            <a:spLocks noGrp="1"/>
          </p:cNvSpPr>
          <p:nvPr>
            <p:ph idx="1"/>
          </p:nvPr>
        </p:nvSpPr>
        <p:spPr/>
        <p:txBody>
          <a:bodyPr/>
          <a:lstStyle/>
          <a:p>
            <a:pPr marL="0" indent="0">
              <a:buNone/>
            </a:pPr>
            <a:r>
              <a:rPr lang="en-US" dirty="0" smtClean="0"/>
              <a:t>LL 2 Ashland Station</a:t>
            </a:r>
          </a:p>
          <a:p>
            <a:pPr marL="0" indent="0">
              <a:buNone/>
            </a:pPr>
            <a:endParaRPr lang="en-US" dirty="0" smtClean="0"/>
          </a:p>
          <a:p>
            <a:pPr marL="0" indent="0">
              <a:buNone/>
            </a:pPr>
            <a:r>
              <a:rPr lang="en-US" dirty="0" smtClean="0"/>
              <a:t>Within 5 years of station opening, there was substantial heaving in a section of the parking lot</a:t>
            </a:r>
            <a:endParaRPr lang="en-US" dirty="0"/>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114</a:t>
            </a:fld>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Corrective Action</a:t>
            </a:r>
            <a:endParaRPr lang="en-US" dirty="0"/>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115</a:t>
            </a:fld>
            <a:endParaRPr lang="en-US"/>
          </a:p>
        </p:txBody>
      </p:sp>
      <p:pic>
        <p:nvPicPr>
          <p:cNvPr id="6" name="Content Placeholder 3" descr="IMG_0385.JPG"/>
          <p:cNvPicPr>
            <a:picLocks noGrp="1" noChangeAspect="1"/>
          </p:cNvPicPr>
          <p:nvPr>
            <p:ph idx="1"/>
          </p:nvPr>
        </p:nvPicPr>
        <p:blipFill>
          <a:blip r:embed="rId2" cstate="print"/>
          <a:stretch>
            <a:fillRect/>
          </a:stretch>
        </p:blipFill>
        <p:spPr>
          <a:xfrm>
            <a:off x="1143001" y="1905000"/>
            <a:ext cx="6858000" cy="4221163"/>
          </a:xfrm>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Ashland.jpg"/>
          <p:cNvPicPr>
            <a:picLocks noGrp="1" noChangeAspect="1"/>
          </p:cNvPicPr>
          <p:nvPr>
            <p:ph idx="1"/>
          </p:nvPr>
        </p:nvPicPr>
        <p:blipFill>
          <a:blip r:embed="rId2" cstate="print"/>
          <a:stretch>
            <a:fillRect/>
          </a:stretch>
        </p:blipFill>
        <p:spPr>
          <a:xfrm>
            <a:off x="1219200" y="1066800"/>
            <a:ext cx="6629400" cy="4876800"/>
          </a:xfrm>
        </p:spPr>
      </p:pic>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116</a:t>
            </a:fld>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Corrective Action</a:t>
            </a:r>
            <a:endParaRPr lang="en-US" dirty="0"/>
          </a:p>
        </p:txBody>
      </p:sp>
      <p:sp>
        <p:nvSpPr>
          <p:cNvPr id="3" name="Content Placeholder 2"/>
          <p:cNvSpPr>
            <a:spLocks noGrp="1"/>
          </p:cNvSpPr>
          <p:nvPr>
            <p:ph idx="1"/>
          </p:nvPr>
        </p:nvSpPr>
        <p:spPr/>
        <p:txBody>
          <a:bodyPr/>
          <a:lstStyle/>
          <a:p>
            <a:pPr marL="0" indent="0">
              <a:buNone/>
            </a:pPr>
            <a:r>
              <a:rPr lang="en-US" dirty="0" smtClean="0"/>
              <a:t>LL 3  Automotive Industry</a:t>
            </a:r>
          </a:p>
          <a:p>
            <a:pPr marL="0" indent="0">
              <a:buNone/>
            </a:pPr>
            <a:endParaRPr lang="en-US" dirty="0" smtClean="0"/>
          </a:p>
          <a:p>
            <a:pPr marL="0" indent="0">
              <a:buNone/>
            </a:pPr>
            <a:r>
              <a:rPr lang="en-US" dirty="0" smtClean="0"/>
              <a:t>Prior to 1980, all US vehicles were sprayed with an anti-corrosion coating prior to painting</a:t>
            </a:r>
            <a:endParaRPr lang="en-US" dirty="0"/>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117</a:t>
            </a:fld>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endParaRPr lang="en-US" b="1" u="sng" dirty="0" smtClean="0"/>
          </a:p>
          <a:p>
            <a:pPr algn="ctr">
              <a:buNone/>
            </a:pPr>
            <a:endParaRPr lang="en-US" b="1" u="sng" dirty="0" smtClean="0"/>
          </a:p>
          <a:p>
            <a:pPr algn="ctr">
              <a:buNone/>
            </a:pPr>
            <a:r>
              <a:rPr lang="en-US" b="1" u="sng" dirty="0" smtClean="0"/>
              <a:t>CQAM – CONSTRUCTION PHASE</a:t>
            </a:r>
          </a:p>
          <a:p>
            <a:pPr>
              <a:buNone/>
            </a:pPr>
            <a:endParaRPr lang="en-US" dirty="0"/>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118</a:t>
            </a:fld>
            <a:endParaRPr lang="en-US"/>
          </a:p>
        </p:txBody>
      </p:sp>
      <p:pic>
        <p:nvPicPr>
          <p:cNvPr id="6" name="Picture 5" descr="rust.bmp"/>
          <p:cNvPicPr>
            <a:picLocks noChangeAspect="1"/>
          </p:cNvPicPr>
          <p:nvPr/>
        </p:nvPicPr>
        <p:blipFill>
          <a:blip r:embed="rId2" cstate="print"/>
          <a:stretch>
            <a:fillRect/>
          </a:stretch>
        </p:blipFill>
        <p:spPr>
          <a:xfrm>
            <a:off x="838200" y="838200"/>
            <a:ext cx="7620000" cy="5334000"/>
          </a:xfrm>
          <a:prstGeom prst="rect">
            <a:avLst/>
          </a:prstGeom>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Corrective Action</a:t>
            </a:r>
            <a:endParaRPr lang="en-US" dirty="0"/>
          </a:p>
        </p:txBody>
      </p:sp>
      <p:sp>
        <p:nvSpPr>
          <p:cNvPr id="3" name="Content Placeholder 2"/>
          <p:cNvSpPr>
            <a:spLocks noGrp="1"/>
          </p:cNvSpPr>
          <p:nvPr>
            <p:ph idx="1"/>
          </p:nvPr>
        </p:nvSpPr>
        <p:spPr/>
        <p:txBody>
          <a:bodyPr/>
          <a:lstStyle/>
          <a:p>
            <a:pPr marL="0" indent="0">
              <a:buNone/>
            </a:pPr>
            <a:r>
              <a:rPr lang="en-US" dirty="0" smtClean="0"/>
              <a:t>LL 3  Automotive Industry</a:t>
            </a:r>
          </a:p>
          <a:p>
            <a:pPr marL="0" indent="0">
              <a:buNone/>
            </a:pPr>
            <a:endParaRPr lang="en-US" dirty="0" smtClean="0"/>
          </a:p>
          <a:p>
            <a:pPr marL="0" indent="0">
              <a:buNone/>
            </a:pPr>
            <a:r>
              <a:rPr lang="en-US" dirty="0" smtClean="0"/>
              <a:t>After1980, all US vehicles were dipped in a bath of anti-corrosion coating prior to painting</a:t>
            </a:r>
            <a:endParaRPr lang="en-US" dirty="0"/>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119</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Info-Session Agenda</a:t>
            </a:r>
            <a:endParaRPr lang="en-US" dirty="0"/>
          </a:p>
        </p:txBody>
      </p:sp>
      <p:sp>
        <p:nvSpPr>
          <p:cNvPr id="3" name="Content Placeholder 2"/>
          <p:cNvSpPr>
            <a:spLocks noGrp="1"/>
          </p:cNvSpPr>
          <p:nvPr>
            <p:ph idx="1"/>
          </p:nvPr>
        </p:nvSpPr>
        <p:spPr>
          <a:xfrm>
            <a:off x="457200" y="2057400"/>
            <a:ext cx="8229600" cy="4068763"/>
          </a:xfrm>
        </p:spPr>
        <p:txBody>
          <a:bodyPr>
            <a:normAutofit/>
          </a:bodyPr>
          <a:lstStyle/>
          <a:p>
            <a:pPr marL="514350" indent="-514350">
              <a:buNone/>
            </a:pPr>
            <a:r>
              <a:rPr lang="en-US" dirty="0" smtClean="0"/>
              <a:t>16. Non-Conformances</a:t>
            </a:r>
          </a:p>
          <a:p>
            <a:pPr marL="514350" indent="-514350">
              <a:buNone/>
            </a:pPr>
            <a:r>
              <a:rPr lang="en-US" dirty="0" smtClean="0"/>
              <a:t>17. Corrective Action (Lessons Learned)</a:t>
            </a:r>
          </a:p>
          <a:p>
            <a:pPr marL="514350" indent="-514350">
              <a:buNone/>
            </a:pPr>
            <a:r>
              <a:rPr lang="en-US" dirty="0" smtClean="0"/>
              <a:t>18. CQAM Construction Phase Services</a:t>
            </a:r>
          </a:p>
          <a:p>
            <a:pPr marL="514350" indent="-514350">
              <a:buNone/>
            </a:pPr>
            <a:r>
              <a:rPr lang="en-US" dirty="0" smtClean="0"/>
              <a:t>19. Review of CQAM Mandatory Tasks</a:t>
            </a:r>
          </a:p>
          <a:p>
            <a:pPr marL="514350" indent="-514350">
              <a:buNone/>
            </a:pPr>
            <a:r>
              <a:rPr lang="en-US" dirty="0" smtClean="0"/>
              <a:t>20. Review of Completed QA Audit</a:t>
            </a:r>
          </a:p>
          <a:p>
            <a:pPr marL="514350" indent="-514350">
              <a:buNone/>
            </a:pPr>
            <a:endParaRPr lang="en-US" dirty="0" smtClean="0"/>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12</a:t>
            </a:fld>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endParaRPr lang="en-US" b="1" u="sng" dirty="0" smtClean="0"/>
          </a:p>
          <a:p>
            <a:pPr algn="ctr">
              <a:buNone/>
            </a:pPr>
            <a:endParaRPr lang="en-US" b="1" u="sng" dirty="0" smtClean="0"/>
          </a:p>
          <a:p>
            <a:pPr algn="ctr">
              <a:buNone/>
            </a:pPr>
            <a:endParaRPr lang="en-US" b="1" u="sng" dirty="0" smtClean="0"/>
          </a:p>
          <a:p>
            <a:pPr>
              <a:buNone/>
            </a:pPr>
            <a:endParaRPr lang="en-US" dirty="0"/>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120</a:t>
            </a:fld>
            <a:endParaRPr lang="en-US"/>
          </a:p>
        </p:txBody>
      </p:sp>
      <p:pic>
        <p:nvPicPr>
          <p:cNvPr id="6" name="Content Placeholder 3" descr="IMG_0404.JPG"/>
          <p:cNvPicPr>
            <a:picLocks noChangeAspect="1"/>
          </p:cNvPicPr>
          <p:nvPr/>
        </p:nvPicPr>
        <p:blipFill>
          <a:blip r:embed="rId2" cstate="print"/>
          <a:stretch>
            <a:fillRect/>
          </a:stretch>
        </p:blipFill>
        <p:spPr>
          <a:xfrm>
            <a:off x="533400" y="1066800"/>
            <a:ext cx="8153399" cy="5257800"/>
          </a:xfrm>
          <a:prstGeom prst="rect">
            <a:avLst/>
          </a:prstGeom>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Consultant QA – Construction Phase</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Shop drawing/submittal review</a:t>
            </a:r>
          </a:p>
          <a:p>
            <a:pPr marL="0" indent="0">
              <a:buAutoNum type="arabicPeriod"/>
            </a:pPr>
            <a:endParaRPr lang="en-US" sz="2800" dirty="0" smtClean="0"/>
          </a:p>
          <a:p>
            <a:pPr marL="0" indent="0">
              <a:buNone/>
            </a:pPr>
            <a:r>
              <a:rPr lang="en-US" sz="2800" dirty="0" smtClean="0"/>
              <a:t>Consultants are the primary reviewer for all contractor submittals</a:t>
            </a:r>
          </a:p>
          <a:p>
            <a:pPr marL="0" indent="0">
              <a:buNone/>
            </a:pPr>
            <a:endParaRPr lang="en-US" sz="2800" dirty="0" smtClean="0"/>
          </a:p>
          <a:p>
            <a:pPr marL="0" indent="0">
              <a:buNone/>
            </a:pPr>
            <a:r>
              <a:rPr lang="en-US" sz="2800" dirty="0" smtClean="0"/>
              <a:t>If MBTA secondary reviewers do not respond, the consultant should process within the required time frame (30 days)</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121</a:t>
            </a:fld>
            <a:endParaRPr lang="en-US"/>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Consultant QA – Construction Phase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800" u="sng" dirty="0" smtClean="0"/>
              <a:t>Inspections</a:t>
            </a:r>
          </a:p>
          <a:p>
            <a:pPr marL="0" indent="0">
              <a:buNone/>
            </a:pPr>
            <a:r>
              <a:rPr lang="en-US" sz="2800" dirty="0" smtClean="0"/>
              <a:t>The Consultant Engineer of Record (EOR) should inspect construction progress during bi-monthly on-site progress meetings. These inspections should be documented.</a:t>
            </a:r>
          </a:p>
          <a:p>
            <a:pPr marL="0" indent="0">
              <a:buNone/>
            </a:pPr>
            <a:endParaRPr lang="en-US" sz="2800" dirty="0" smtClean="0"/>
          </a:p>
          <a:p>
            <a:pPr marL="0" indent="0">
              <a:buNone/>
            </a:pPr>
            <a:r>
              <a:rPr lang="en-US" sz="2800" dirty="0" smtClean="0"/>
              <a:t>If construction deficiencies are identified during the inspection, an NCR should be prepared and issued to the general contractor</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122</a:t>
            </a:fld>
            <a:endParaRPr lang="en-US"/>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Consultant QA – Construction Phase</a:t>
            </a:r>
            <a:endParaRPr lang="en-US" dirty="0"/>
          </a:p>
        </p:txBody>
      </p:sp>
      <p:sp>
        <p:nvSpPr>
          <p:cNvPr id="3" name="Content Placeholder 2"/>
          <p:cNvSpPr>
            <a:spLocks noGrp="1"/>
          </p:cNvSpPr>
          <p:nvPr>
            <p:ph idx="1"/>
          </p:nvPr>
        </p:nvSpPr>
        <p:spPr/>
        <p:txBody>
          <a:bodyPr>
            <a:normAutofit/>
          </a:bodyPr>
          <a:lstStyle/>
          <a:p>
            <a:pPr marL="0" indent="0">
              <a:buNone/>
            </a:pPr>
            <a:r>
              <a:rPr lang="en-US" sz="2800" u="sng" dirty="0" smtClean="0"/>
              <a:t>Permits &amp; Contract Closeout</a:t>
            </a:r>
          </a:p>
          <a:p>
            <a:pPr marL="0" indent="0">
              <a:buNone/>
            </a:pPr>
            <a:endParaRPr lang="en-US" sz="2800" u="sng" dirty="0" smtClean="0"/>
          </a:p>
          <a:p>
            <a:pPr marL="0" indent="0">
              <a:buNone/>
            </a:pPr>
            <a:r>
              <a:rPr lang="en-US" sz="2800" dirty="0" smtClean="0"/>
              <a:t>Projects with State Building Permits, the CQAM needs to verify that the Certificate of Occupancy was received</a:t>
            </a:r>
          </a:p>
          <a:p>
            <a:pPr marL="0" indent="0">
              <a:buNone/>
            </a:pPr>
            <a:endParaRPr lang="en-US" sz="2800" dirty="0" smtClean="0"/>
          </a:p>
          <a:p>
            <a:pPr marL="0" indent="0">
              <a:buNone/>
            </a:pPr>
            <a:r>
              <a:rPr lang="en-US" sz="2800" dirty="0" smtClean="0"/>
              <a:t>MBTA Contract Closeout – the CQAM needs to verify that </a:t>
            </a:r>
            <a:r>
              <a:rPr lang="en-US" sz="2800" dirty="0" err="1" smtClean="0"/>
              <a:t>overunns</a:t>
            </a:r>
            <a:r>
              <a:rPr lang="en-US" sz="2800" dirty="0" smtClean="0"/>
              <a:t>/</a:t>
            </a:r>
            <a:r>
              <a:rPr lang="en-US" sz="2800" dirty="0" err="1" smtClean="0"/>
              <a:t>underruns</a:t>
            </a:r>
            <a:r>
              <a:rPr lang="en-US" sz="2800" dirty="0" smtClean="0"/>
              <a:t> were addressed</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123</a:t>
            </a:fld>
            <a:endParaRPr lang="en-US"/>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endParaRPr lang="en-US" b="1" u="sng" dirty="0" smtClean="0"/>
          </a:p>
          <a:p>
            <a:pPr algn="ctr">
              <a:buNone/>
            </a:pPr>
            <a:endParaRPr lang="en-US" b="1" u="sng" dirty="0" smtClean="0"/>
          </a:p>
          <a:p>
            <a:pPr algn="ctr">
              <a:buNone/>
            </a:pPr>
            <a:r>
              <a:rPr lang="en-US" b="1" u="sng" dirty="0" smtClean="0"/>
              <a:t>CQAM PRIMARY TASKS</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124</a:t>
            </a:fld>
            <a:endParaRPr 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CQAM Primary Tasks</a:t>
            </a:r>
            <a:endParaRPr lang="en-US" dirty="0"/>
          </a:p>
        </p:txBody>
      </p:sp>
      <p:sp>
        <p:nvSpPr>
          <p:cNvPr id="3" name="Content Placeholder 2"/>
          <p:cNvSpPr>
            <a:spLocks noGrp="1"/>
          </p:cNvSpPr>
          <p:nvPr>
            <p:ph idx="1"/>
          </p:nvPr>
        </p:nvSpPr>
        <p:spPr/>
        <p:txBody>
          <a:bodyPr>
            <a:normAutofit/>
          </a:bodyPr>
          <a:lstStyle/>
          <a:p>
            <a:pPr marL="514350" indent="-514350"/>
            <a:r>
              <a:rPr lang="en-US" sz="2800" dirty="0" smtClean="0"/>
              <a:t>Verify that all requests made to CQAMs are responded to in a timely manner – New/Mandatory</a:t>
            </a:r>
          </a:p>
          <a:p>
            <a:pPr marL="514350" indent="-514350"/>
            <a:r>
              <a:rPr lang="en-US" sz="2800" dirty="0" smtClean="0"/>
              <a:t>Confirm that contract documents have been prepared following good engineering practice and in accordance with the MBTA contract</a:t>
            </a:r>
          </a:p>
          <a:p>
            <a:pPr marL="514350" indent="-514350"/>
            <a:r>
              <a:rPr lang="en-US" sz="2800" dirty="0" smtClean="0"/>
              <a:t>Verify that all relevant company personnel are knowledgeable of the project QA plan requirements</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125</a:t>
            </a:fld>
            <a:endParaRPr lang="en-US"/>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CQAM Primary Tasks</a:t>
            </a:r>
            <a:endParaRPr lang="en-US" dirty="0"/>
          </a:p>
        </p:txBody>
      </p:sp>
      <p:sp>
        <p:nvSpPr>
          <p:cNvPr id="3" name="Content Placeholder 2"/>
          <p:cNvSpPr>
            <a:spLocks noGrp="1"/>
          </p:cNvSpPr>
          <p:nvPr>
            <p:ph idx="1"/>
          </p:nvPr>
        </p:nvSpPr>
        <p:spPr/>
        <p:txBody>
          <a:bodyPr>
            <a:normAutofit/>
          </a:bodyPr>
          <a:lstStyle/>
          <a:p>
            <a:pPr marL="514350" indent="-514350"/>
            <a:r>
              <a:rPr lang="en-US" sz="2800" dirty="0" smtClean="0"/>
              <a:t>Complete one internal QA audit per project and correct any identified deficiencies – Currently in all Contracts</a:t>
            </a:r>
          </a:p>
          <a:p>
            <a:pPr marL="514350" indent="-514350"/>
            <a:endParaRPr lang="en-US" sz="2800" dirty="0" smtClean="0"/>
          </a:p>
          <a:p>
            <a:pPr marL="514350" indent="-514350"/>
            <a:r>
              <a:rPr lang="en-US" sz="2800" dirty="0" smtClean="0"/>
              <a:t>Attend all MBTA QA audits and prepare by confirming all project records are accessible and retrievable – New/Mandatory</a:t>
            </a:r>
          </a:p>
          <a:p>
            <a:endParaRPr lang="en-US" sz="2800" dirty="0"/>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126</a:t>
            </a:fld>
            <a:endParaRPr lang="en-US"/>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CQAM Primary Tasks</a:t>
            </a:r>
            <a:endParaRPr lang="en-US" dirty="0"/>
          </a:p>
        </p:txBody>
      </p:sp>
      <p:sp>
        <p:nvSpPr>
          <p:cNvPr id="3" name="Content Placeholder 2"/>
          <p:cNvSpPr>
            <a:spLocks noGrp="1"/>
          </p:cNvSpPr>
          <p:nvPr>
            <p:ph idx="1"/>
          </p:nvPr>
        </p:nvSpPr>
        <p:spPr/>
        <p:txBody>
          <a:bodyPr>
            <a:normAutofit/>
          </a:bodyPr>
          <a:lstStyle/>
          <a:p>
            <a:r>
              <a:rPr lang="en-US" sz="2800" dirty="0" smtClean="0"/>
              <a:t>Oversee the company quality management system and verify that the procedures and instructions in place are meeting FTA requirements for an acceptable quality program</a:t>
            </a:r>
          </a:p>
          <a:p>
            <a:endParaRPr lang="en-US" sz="2800" dirty="0" smtClean="0"/>
          </a:p>
          <a:p>
            <a:r>
              <a:rPr lang="en-US" sz="2800" dirty="0" smtClean="0"/>
              <a:t>Verify that company senior management are supportive of the company QA program</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127</a:t>
            </a:fld>
            <a:endParaRPr lang="en-US"/>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CQAM Primary Tasks</a:t>
            </a:r>
            <a:endParaRPr lang="en-US" dirty="0"/>
          </a:p>
        </p:txBody>
      </p:sp>
      <p:sp>
        <p:nvSpPr>
          <p:cNvPr id="3" name="Content Placeholder 2"/>
          <p:cNvSpPr>
            <a:spLocks noGrp="1"/>
          </p:cNvSpPr>
          <p:nvPr>
            <p:ph idx="1"/>
          </p:nvPr>
        </p:nvSpPr>
        <p:spPr/>
        <p:txBody>
          <a:bodyPr>
            <a:normAutofit/>
          </a:bodyPr>
          <a:lstStyle/>
          <a:p>
            <a:pPr marL="514350" indent="-514350"/>
            <a:r>
              <a:rPr lang="en-US" dirty="0" smtClean="0"/>
              <a:t>Verify design calculations exist and are correct before making design submissions to the MBTA – New/Mandatory</a:t>
            </a:r>
          </a:p>
          <a:p>
            <a:pPr marL="514350" indent="-514350"/>
            <a:r>
              <a:rPr lang="en-US" dirty="0" smtClean="0"/>
              <a:t>Verify an independent plan review has been completed are corrections made before making design submissions to the MBTA – Currently in all Contracts</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128</a:t>
            </a:fld>
            <a:endParaRPr lang="en-US"/>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CQAM Primary Tasks</a:t>
            </a:r>
            <a:endParaRPr lang="en-US" dirty="0"/>
          </a:p>
        </p:txBody>
      </p:sp>
      <p:sp>
        <p:nvSpPr>
          <p:cNvPr id="3" name="Content Placeholder 2"/>
          <p:cNvSpPr>
            <a:spLocks noGrp="1"/>
          </p:cNvSpPr>
          <p:nvPr>
            <p:ph idx="1"/>
          </p:nvPr>
        </p:nvSpPr>
        <p:spPr/>
        <p:txBody>
          <a:bodyPr/>
          <a:lstStyle/>
          <a:p>
            <a:pPr marL="514350" indent="-514350"/>
            <a:r>
              <a:rPr lang="en-US" dirty="0" smtClean="0"/>
              <a:t> Any gaps in the consultant quality program will be corrected by the consultant QA manager</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129</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2057400"/>
            <a:ext cx="8229600" cy="4068763"/>
          </a:xfrm>
        </p:spPr>
        <p:txBody>
          <a:bodyPr/>
          <a:lstStyle/>
          <a:p>
            <a:pPr algn="ctr">
              <a:buNone/>
            </a:pPr>
            <a:endParaRPr lang="en-US" b="1" u="sng" dirty="0" smtClean="0"/>
          </a:p>
          <a:p>
            <a:pPr algn="ctr">
              <a:buNone/>
            </a:pPr>
            <a:endParaRPr lang="en-US" b="1" u="sng" dirty="0" smtClean="0"/>
          </a:p>
          <a:p>
            <a:pPr algn="ctr">
              <a:buNone/>
            </a:pPr>
            <a:r>
              <a:rPr lang="en-US" sz="2800" b="1" u="sng" dirty="0" smtClean="0"/>
              <a:t>BENEFITS OF A QA PROGRAM</a:t>
            </a:r>
          </a:p>
          <a:p>
            <a:endParaRPr lang="en-US" dirty="0"/>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13</a:t>
            </a:fld>
            <a:endParaRPr lang="en-US"/>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62000"/>
            <a:ext cx="8229600" cy="1143000"/>
          </a:xfrm>
        </p:spPr>
        <p:txBody>
          <a:bodyPr>
            <a:noAutofit/>
          </a:bodyPr>
          <a:lstStyle/>
          <a:p>
            <a:r>
              <a:rPr lang="en-US" dirty="0" smtClean="0"/>
              <a:t>CQAM Primary Tasks</a:t>
            </a:r>
            <a:endParaRPr lang="en-US" dirty="0"/>
          </a:p>
        </p:txBody>
      </p:sp>
      <p:sp>
        <p:nvSpPr>
          <p:cNvPr id="3" name="Content Placeholder 2"/>
          <p:cNvSpPr>
            <a:spLocks noGrp="1"/>
          </p:cNvSpPr>
          <p:nvPr>
            <p:ph idx="1"/>
          </p:nvPr>
        </p:nvSpPr>
        <p:spPr/>
        <p:txBody>
          <a:bodyPr>
            <a:normAutofit/>
          </a:bodyPr>
          <a:lstStyle/>
          <a:p>
            <a:pPr marL="514350" indent="-514350"/>
            <a:endParaRPr lang="en-US" sz="2800" dirty="0" smtClean="0"/>
          </a:p>
          <a:p>
            <a:pPr marL="514350" indent="-514350"/>
            <a:r>
              <a:rPr lang="en-US" sz="2800" dirty="0" smtClean="0"/>
              <a:t>The </a:t>
            </a:r>
            <a:r>
              <a:rPr lang="en-US" sz="2800" dirty="0" smtClean="0">
                <a:latin typeface="Calibri" pitchFamily="34" charset="0"/>
              </a:rPr>
              <a:t>consul</a:t>
            </a:r>
            <a:r>
              <a:rPr lang="en-US" sz="2800" dirty="0" smtClean="0"/>
              <a:t>tant must issue a project-specific quality assurance plan to MBTA QA for approval</a:t>
            </a:r>
          </a:p>
          <a:p>
            <a:pPr marL="514350" indent="-514350"/>
            <a:r>
              <a:rPr lang="en-US" sz="2800" dirty="0" smtClean="0"/>
              <a:t>The plan must follow the FTA QMS Guidelines</a:t>
            </a:r>
          </a:p>
          <a:p>
            <a:pPr marL="514350" indent="-514350"/>
            <a:r>
              <a:rPr lang="en-US" sz="2800" dirty="0" smtClean="0"/>
              <a:t>The QA Plan must include a project organizational chart</a:t>
            </a:r>
            <a:endParaRPr lang="en-US" sz="2800" dirty="0"/>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130</a:t>
            </a:fld>
            <a:endParaRPr lang="en-US"/>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smtClean="0"/>
              <a:t>CQAM Primary Tasks</a:t>
            </a:r>
            <a:endParaRPr lang="en-US" dirty="0"/>
          </a:p>
        </p:txBody>
      </p:sp>
      <p:sp>
        <p:nvSpPr>
          <p:cNvPr id="3" name="Content Placeholder 2"/>
          <p:cNvSpPr>
            <a:spLocks noGrp="1"/>
          </p:cNvSpPr>
          <p:nvPr>
            <p:ph idx="1"/>
          </p:nvPr>
        </p:nvSpPr>
        <p:spPr/>
        <p:txBody>
          <a:bodyPr>
            <a:normAutofit/>
          </a:bodyPr>
          <a:lstStyle/>
          <a:p>
            <a:pPr algn="ctr">
              <a:buNone/>
            </a:pPr>
            <a:endParaRPr lang="en-US" sz="2800" u="sng" dirty="0" smtClean="0"/>
          </a:p>
          <a:p>
            <a:pPr marL="514350" indent="-514350"/>
            <a:r>
              <a:rPr lang="en-US" sz="2800" dirty="0" smtClean="0"/>
              <a:t>The organizational chart must include names of all key staff including QA Manager</a:t>
            </a:r>
          </a:p>
          <a:p>
            <a:pPr marL="514350" indent="-514350"/>
            <a:r>
              <a:rPr lang="en-US" sz="2800" dirty="0" smtClean="0"/>
              <a:t>The terms require the consultant to complete one internal audit</a:t>
            </a:r>
          </a:p>
          <a:p>
            <a:pPr marL="514350" indent="-514350"/>
            <a:r>
              <a:rPr lang="en-US" sz="2800" dirty="0" smtClean="0"/>
              <a:t>Independent internal plan reviews for each phase of work prior to submission to the MBTA</a:t>
            </a:r>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131</a:t>
            </a:fld>
            <a:endParaRPr lang="en-US"/>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endParaRPr lang="en-US" sz="2800" b="1" u="sng" dirty="0" smtClean="0"/>
          </a:p>
          <a:p>
            <a:pPr algn="ctr">
              <a:buNone/>
            </a:pPr>
            <a:endParaRPr lang="en-US" sz="2800" b="1" u="sng" dirty="0" smtClean="0"/>
          </a:p>
          <a:p>
            <a:pPr algn="ctr">
              <a:buNone/>
            </a:pPr>
            <a:r>
              <a:rPr lang="en-US" sz="2800" b="1" u="sng" dirty="0" smtClean="0"/>
              <a:t>REVIEW OF AN MBTA AUDIT REPORT</a:t>
            </a:r>
          </a:p>
          <a:p>
            <a:pPr algn="ctr">
              <a:buNone/>
            </a:pPr>
            <a:endParaRPr lang="en-US" sz="2800" b="1" dirty="0" smtClean="0"/>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132</a:t>
            </a:fld>
            <a:endParaRPr lang="en-US"/>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MBTA Capital Delivery QA/QC Contacts</a:t>
            </a:r>
            <a:endParaRPr lang="en-US" dirty="0"/>
          </a:p>
        </p:txBody>
      </p:sp>
      <p:sp>
        <p:nvSpPr>
          <p:cNvPr id="3" name="Content Placeholder 2"/>
          <p:cNvSpPr>
            <a:spLocks noGrp="1"/>
          </p:cNvSpPr>
          <p:nvPr>
            <p:ph idx="1"/>
          </p:nvPr>
        </p:nvSpPr>
        <p:spPr/>
        <p:txBody>
          <a:bodyPr>
            <a:normAutofit/>
          </a:bodyPr>
          <a:lstStyle/>
          <a:p>
            <a:pPr algn="ctr">
              <a:buNone/>
            </a:pPr>
            <a:r>
              <a:rPr lang="en-US" sz="2800" dirty="0" smtClean="0"/>
              <a:t>Jack Donovan, Director QA</a:t>
            </a:r>
          </a:p>
          <a:p>
            <a:pPr algn="ctr">
              <a:buNone/>
            </a:pPr>
            <a:r>
              <a:rPr lang="en-US" sz="2800" dirty="0" smtClean="0"/>
              <a:t> jackdonovan@mbta.com</a:t>
            </a:r>
          </a:p>
          <a:p>
            <a:pPr algn="ctr">
              <a:buNone/>
            </a:pPr>
            <a:r>
              <a:rPr lang="en-US" sz="2800" dirty="0" smtClean="0"/>
              <a:t>Franklyn Colmenares, QA Auditor fcolmenares@mbta.com</a:t>
            </a:r>
          </a:p>
          <a:p>
            <a:pPr algn="ctr">
              <a:buNone/>
            </a:pPr>
            <a:r>
              <a:rPr lang="en-US" sz="2800" dirty="0" smtClean="0"/>
              <a:t>Patrick Hagerty, Senior QC Engineer phagerty@mbta.com</a:t>
            </a:r>
          </a:p>
          <a:p>
            <a:pPr algn="ctr">
              <a:buNone/>
            </a:pPr>
            <a:r>
              <a:rPr lang="en-US" sz="2800" dirty="0" smtClean="0"/>
              <a:t>Peter </a:t>
            </a:r>
            <a:r>
              <a:rPr lang="en-US" sz="2800" dirty="0" err="1" smtClean="0"/>
              <a:t>DeGeatano</a:t>
            </a:r>
            <a:r>
              <a:rPr lang="en-US" sz="2800" dirty="0" smtClean="0"/>
              <a:t> QC Inspector</a:t>
            </a:r>
          </a:p>
          <a:p>
            <a:pPr algn="ctr">
              <a:buNone/>
            </a:pPr>
            <a:r>
              <a:rPr lang="en-US" sz="2800" dirty="0" smtClean="0"/>
              <a:t>pdegaetano@mbta.com</a:t>
            </a:r>
          </a:p>
          <a:p>
            <a:pPr algn="ctr">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133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a QA Program</a:t>
            </a:r>
            <a:endParaRPr lang="en-US" dirty="0"/>
          </a:p>
        </p:txBody>
      </p:sp>
      <p:sp>
        <p:nvSpPr>
          <p:cNvPr id="3" name="Content Placeholder 2"/>
          <p:cNvSpPr>
            <a:spLocks noGrp="1"/>
          </p:cNvSpPr>
          <p:nvPr>
            <p:ph idx="1"/>
          </p:nvPr>
        </p:nvSpPr>
        <p:spPr/>
        <p:txBody>
          <a:bodyPr>
            <a:normAutofit/>
          </a:bodyPr>
          <a:lstStyle/>
          <a:p>
            <a:pPr marL="514350" indent="-514350"/>
            <a:r>
              <a:rPr lang="en-US" dirty="0" smtClean="0"/>
              <a:t>Identify systematic problems</a:t>
            </a:r>
          </a:p>
          <a:p>
            <a:pPr marL="514350" indent="-514350">
              <a:buNone/>
            </a:pPr>
            <a:r>
              <a:rPr lang="en-US" dirty="0" smtClean="0"/>
              <a:t>       Example –  Poor Training Program</a:t>
            </a:r>
          </a:p>
          <a:p>
            <a:pPr marL="514350" indent="-514350"/>
            <a:r>
              <a:rPr lang="en-US" dirty="0" smtClean="0"/>
              <a:t>Maintain consistency in performance</a:t>
            </a:r>
          </a:p>
          <a:p>
            <a:pPr marL="514350" indent="-514350">
              <a:buNone/>
            </a:pPr>
            <a:r>
              <a:rPr lang="en-US" dirty="0" smtClean="0"/>
              <a:t>       Example – Standard Calculation Preparation</a:t>
            </a:r>
          </a:p>
          <a:p>
            <a:pPr marL="514350" indent="-514350"/>
            <a:r>
              <a:rPr lang="en-US" dirty="0" smtClean="0"/>
              <a:t>Benefits to rank and file employees</a:t>
            </a:r>
          </a:p>
          <a:p>
            <a:pPr marL="514350" indent="-514350">
              <a:buNone/>
            </a:pPr>
            <a:r>
              <a:rPr lang="en-US" dirty="0" smtClean="0"/>
              <a:t>       Example – Training &amp; Mentoring Classes </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a QA Program</a:t>
            </a:r>
            <a:endParaRPr lang="en-US" dirty="0"/>
          </a:p>
        </p:txBody>
      </p:sp>
      <p:sp>
        <p:nvSpPr>
          <p:cNvPr id="3" name="Content Placeholder 2"/>
          <p:cNvSpPr>
            <a:spLocks noGrp="1"/>
          </p:cNvSpPr>
          <p:nvPr>
            <p:ph idx="1"/>
          </p:nvPr>
        </p:nvSpPr>
        <p:spPr/>
        <p:txBody>
          <a:bodyPr/>
          <a:lstStyle/>
          <a:p>
            <a:r>
              <a:rPr lang="en-US" dirty="0" smtClean="0"/>
              <a:t>Forces senior management to lead</a:t>
            </a:r>
          </a:p>
          <a:p>
            <a:pPr>
              <a:buNone/>
            </a:pPr>
            <a:r>
              <a:rPr lang="en-US" dirty="0" smtClean="0"/>
              <a:t>	      Example – MBTA EMS program</a:t>
            </a:r>
          </a:p>
          <a:p>
            <a:r>
              <a:rPr lang="en-US" dirty="0" smtClean="0"/>
              <a:t>Saves money</a:t>
            </a:r>
          </a:p>
          <a:p>
            <a:pPr>
              <a:buNone/>
            </a:pPr>
            <a:r>
              <a:rPr lang="en-US" dirty="0" smtClean="0"/>
              <a:t>	      Example – cost of contaminated soil   	disposal</a:t>
            </a:r>
          </a:p>
          <a:p>
            <a:pPr>
              <a:tabLst>
                <a:tab pos="914400" algn="l"/>
              </a:tabLst>
            </a:pPr>
            <a:r>
              <a:rPr lang="en-US" dirty="0" smtClean="0"/>
              <a:t>Creates a corporate culture</a:t>
            </a:r>
          </a:p>
          <a:p>
            <a:pPr>
              <a:buNone/>
            </a:pPr>
            <a:r>
              <a:rPr lang="en-US" dirty="0" smtClean="0"/>
              <a:t>	      Example – department staff meetings</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a QA Program</a:t>
            </a:r>
            <a:endParaRPr lang="en-US" dirty="0"/>
          </a:p>
        </p:txBody>
      </p:sp>
      <p:sp>
        <p:nvSpPr>
          <p:cNvPr id="3" name="Content Placeholder 2"/>
          <p:cNvSpPr>
            <a:spLocks noGrp="1"/>
          </p:cNvSpPr>
          <p:nvPr>
            <p:ph idx="1"/>
          </p:nvPr>
        </p:nvSpPr>
        <p:spPr/>
        <p:txBody>
          <a:bodyPr/>
          <a:lstStyle/>
          <a:p>
            <a:r>
              <a:rPr lang="en-US" dirty="0" smtClean="0"/>
              <a:t>Generates communication</a:t>
            </a:r>
          </a:p>
          <a:p>
            <a:pPr>
              <a:buNone/>
            </a:pPr>
            <a:r>
              <a:rPr lang="en-US" dirty="0" smtClean="0"/>
              <a:t>	       Example – Non-Conformances</a:t>
            </a:r>
          </a:p>
          <a:p>
            <a:r>
              <a:rPr lang="en-US" dirty="0" smtClean="0"/>
              <a:t>Focus is on customer satisfaction</a:t>
            </a:r>
          </a:p>
          <a:p>
            <a:pPr>
              <a:buNone/>
            </a:pPr>
            <a:r>
              <a:rPr lang="en-US" dirty="0" smtClean="0"/>
              <a:t>	       Example -  Customer Service Center</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a QA Program</a:t>
            </a:r>
            <a:endParaRPr lang="en-US" dirty="0"/>
          </a:p>
        </p:txBody>
      </p:sp>
      <p:sp>
        <p:nvSpPr>
          <p:cNvPr id="3" name="Content Placeholder 2"/>
          <p:cNvSpPr>
            <a:spLocks noGrp="1"/>
          </p:cNvSpPr>
          <p:nvPr>
            <p:ph idx="1"/>
          </p:nvPr>
        </p:nvSpPr>
        <p:spPr/>
        <p:txBody>
          <a:bodyPr>
            <a:normAutofit/>
          </a:bodyPr>
          <a:lstStyle/>
          <a:p>
            <a:r>
              <a:rPr lang="en-US" dirty="0" smtClean="0"/>
              <a:t>Problems resolved in an open manner</a:t>
            </a:r>
          </a:p>
          <a:p>
            <a:pPr>
              <a:buNone/>
            </a:pPr>
            <a:r>
              <a:rPr lang="en-US" dirty="0" smtClean="0"/>
              <a:t>		Example – Contractor Payments Buried in 	an Incorrect Pay Item</a:t>
            </a:r>
          </a:p>
          <a:p>
            <a:r>
              <a:rPr lang="en-US" dirty="0" smtClean="0"/>
              <a:t>Improve Morale</a:t>
            </a:r>
          </a:p>
          <a:p>
            <a:pPr>
              <a:buNone/>
            </a:pPr>
            <a:r>
              <a:rPr lang="en-US" dirty="0" smtClean="0"/>
              <a:t>		Example – Correcting Company 	Deficiencies</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US" b="1" u="sng" dirty="0" smtClean="0"/>
          </a:p>
          <a:p>
            <a:pPr algn="ctr">
              <a:buNone/>
            </a:pPr>
            <a:endParaRPr lang="en-US" b="1" u="sng" dirty="0" smtClean="0"/>
          </a:p>
          <a:p>
            <a:pPr algn="ctr">
              <a:buNone/>
            </a:pPr>
            <a:r>
              <a:rPr lang="en-US" sz="2800" b="1" u="sng" dirty="0" smtClean="0"/>
              <a:t>RECENT CONSULTANT QA AUDIT TRENDS</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u="sng" dirty="0" smtClean="0"/>
              <a:t>Recent Quality Trends</a:t>
            </a:r>
            <a:endParaRPr lang="en-US" dirty="0"/>
          </a:p>
        </p:txBody>
      </p:sp>
      <p:sp>
        <p:nvSpPr>
          <p:cNvPr id="3" name="Content Placeholder 2"/>
          <p:cNvSpPr>
            <a:spLocks noGrp="1"/>
          </p:cNvSpPr>
          <p:nvPr>
            <p:ph idx="1"/>
          </p:nvPr>
        </p:nvSpPr>
        <p:spPr/>
        <p:txBody>
          <a:bodyPr>
            <a:normAutofit/>
          </a:bodyPr>
          <a:lstStyle/>
          <a:p>
            <a:r>
              <a:rPr lang="en-US" sz="2800" dirty="0" smtClean="0"/>
              <a:t>Consultants have a poor track record in communications with MBTA Capital Delivery</a:t>
            </a:r>
          </a:p>
          <a:p>
            <a:r>
              <a:rPr lang="en-US" sz="2800" dirty="0" smtClean="0"/>
              <a:t>MBTA identified multiple inconsistencies during Consultant QA audits</a:t>
            </a:r>
          </a:p>
          <a:p>
            <a:r>
              <a:rPr lang="en-US" sz="2800" dirty="0" smtClean="0"/>
              <a:t>A number of Capital Delivery PDG submissions (30%, 60%, 100%) have generated multiple MBTA comments</a:t>
            </a:r>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endParaRPr lang="en-US" sz="2800" b="1" u="sng" dirty="0" smtClean="0"/>
          </a:p>
          <a:p>
            <a:pPr algn="ctr">
              <a:buNone/>
            </a:pPr>
            <a:endParaRPr lang="en-US" sz="2800" b="1" u="sng" dirty="0" smtClean="0"/>
          </a:p>
          <a:p>
            <a:pPr algn="ctr">
              <a:buNone/>
            </a:pPr>
            <a:r>
              <a:rPr lang="en-US" sz="2800" b="1" u="sng" dirty="0" smtClean="0"/>
              <a:t>BUILDING SAFETY BRIEFING</a:t>
            </a:r>
            <a:endParaRPr lang="en-US" sz="2800" b="1" u="sng" dirty="0"/>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u="sng" dirty="0" smtClean="0"/>
              <a:t>Recent Quality Trends</a:t>
            </a:r>
            <a:endParaRPr lang="en-US" dirty="0"/>
          </a:p>
        </p:txBody>
      </p:sp>
      <p:sp>
        <p:nvSpPr>
          <p:cNvPr id="3" name="Content Placeholder 2"/>
          <p:cNvSpPr>
            <a:spLocks noGrp="1"/>
          </p:cNvSpPr>
          <p:nvPr>
            <p:ph idx="1"/>
          </p:nvPr>
        </p:nvSpPr>
        <p:spPr/>
        <p:txBody>
          <a:bodyPr>
            <a:normAutofit/>
          </a:bodyPr>
          <a:lstStyle/>
          <a:p>
            <a:pPr>
              <a:buNone/>
            </a:pPr>
            <a:endParaRPr lang="en-US" sz="2800" dirty="0" smtClean="0"/>
          </a:p>
          <a:p>
            <a:r>
              <a:rPr lang="en-US" sz="2800" dirty="0" smtClean="0"/>
              <a:t>Consultant QA Manager have not been present at the kickoff meeting during MBTA audits</a:t>
            </a:r>
            <a:endParaRPr lang="en-US" sz="2800" strike="sngStrike" dirty="0" smtClean="0"/>
          </a:p>
          <a:p>
            <a:r>
              <a:rPr lang="en-US" sz="2800" dirty="0" smtClean="0"/>
              <a:t>Consultants have not been properly prepared when facing an MBTA QA audit</a:t>
            </a:r>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endParaRPr lang="en-US" b="1" u="sng" dirty="0" smtClean="0"/>
          </a:p>
          <a:p>
            <a:pPr algn="ctr">
              <a:buNone/>
            </a:pPr>
            <a:endParaRPr lang="en-US" b="1" u="sng" dirty="0" smtClean="0"/>
          </a:p>
          <a:p>
            <a:pPr algn="ctr">
              <a:buNone/>
            </a:pPr>
            <a:r>
              <a:rPr lang="en-US" sz="2800" b="1" u="sng" dirty="0" smtClean="0"/>
              <a:t>HISTORY OF QUALITY ASSURANCE</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Quality Assurance</a:t>
            </a:r>
            <a:endParaRPr lang="en-US" dirty="0"/>
          </a:p>
        </p:txBody>
      </p:sp>
      <p:sp>
        <p:nvSpPr>
          <p:cNvPr id="3" name="Content Placeholder 2"/>
          <p:cNvSpPr>
            <a:spLocks noGrp="1"/>
          </p:cNvSpPr>
          <p:nvPr>
            <p:ph idx="1"/>
          </p:nvPr>
        </p:nvSpPr>
        <p:spPr/>
        <p:txBody>
          <a:bodyPr>
            <a:normAutofit lnSpcReduction="10000"/>
          </a:bodyPr>
          <a:lstStyle/>
          <a:p>
            <a:pPr marL="231775" indent="-231775"/>
            <a:r>
              <a:rPr lang="en-US" dirty="0" smtClean="0"/>
              <a:t>The term “Quality Assurance” was coined in the early twentieth century by employees of the Western Electric Company Inspection Department. </a:t>
            </a:r>
            <a:endParaRPr lang="en-US" strike="sngStrike" dirty="0" smtClean="0"/>
          </a:p>
          <a:p>
            <a:pPr marL="231775" indent="-231775"/>
            <a:endParaRPr lang="en-US" dirty="0" smtClean="0"/>
          </a:p>
          <a:p>
            <a:pPr marL="231775" indent="-231775"/>
            <a:r>
              <a:rPr lang="en-US" dirty="0" smtClean="0"/>
              <a:t>W. Edwards Deming, one of the most influential individual of US quality revolution in the 1980’s.</a:t>
            </a:r>
            <a:endParaRPr lang="en-US" strike="sngStrike" dirty="0" smtClean="0"/>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Quality Assurance</a:t>
            </a:r>
            <a:endParaRPr lang="en-US" dirty="0"/>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23</a:t>
            </a:fld>
            <a:endParaRPr lang="en-US"/>
          </a:p>
        </p:txBody>
      </p:sp>
      <p:pic>
        <p:nvPicPr>
          <p:cNvPr id="6" name="Content Placeholder 4" descr="scan0001.tif"/>
          <p:cNvPicPr>
            <a:picLocks noGrp="1" noChangeAspect="1"/>
          </p:cNvPicPr>
          <p:nvPr>
            <p:ph idx="1"/>
          </p:nvPr>
        </p:nvPicPr>
        <p:blipFill>
          <a:blip r:embed="rId2" cstate="print"/>
          <a:stretch>
            <a:fillRect/>
          </a:stretch>
        </p:blipFill>
        <p:spPr>
          <a:xfrm>
            <a:off x="457200" y="2057400"/>
            <a:ext cx="2479542" cy="4068763"/>
          </a:xfrm>
        </p:spPr>
      </p:pic>
      <p:sp>
        <p:nvSpPr>
          <p:cNvPr id="7" name="Rectangle 6"/>
          <p:cNvSpPr/>
          <p:nvPr/>
        </p:nvSpPr>
        <p:spPr>
          <a:xfrm>
            <a:off x="3200400" y="2057400"/>
            <a:ext cx="4572000" cy="2862322"/>
          </a:xfrm>
          <a:prstGeom prst="rect">
            <a:avLst/>
          </a:prstGeom>
        </p:spPr>
        <p:txBody>
          <a:bodyPr wrap="square">
            <a:spAutoFit/>
          </a:bodyPr>
          <a:lstStyle/>
          <a:p>
            <a:pPr algn="ctr">
              <a:buNone/>
            </a:pPr>
            <a:r>
              <a:rPr lang="en-US" b="1" dirty="0" smtClean="0"/>
              <a:t>Deming Stressed his “14 Points”</a:t>
            </a:r>
          </a:p>
          <a:p>
            <a:pPr algn="ctr">
              <a:buNone/>
            </a:pPr>
            <a:endParaRPr lang="en-US" b="1" dirty="0" smtClean="0"/>
          </a:p>
          <a:p>
            <a:pPr>
              <a:buNone/>
            </a:pPr>
            <a:r>
              <a:rPr lang="en-US" b="1" dirty="0" smtClean="0"/>
              <a:t>GOOD IDEAS:</a:t>
            </a:r>
          </a:p>
          <a:p>
            <a:pPr marL="514350" indent="-514350">
              <a:buAutoNum type="arabicPeriod"/>
            </a:pPr>
            <a:r>
              <a:rPr lang="en-US" b="1" dirty="0" smtClean="0"/>
              <a:t>Provide Top Management Commitment</a:t>
            </a:r>
          </a:p>
          <a:p>
            <a:pPr marL="514350" indent="-514350">
              <a:buAutoNum type="arabicPeriod"/>
            </a:pPr>
            <a:r>
              <a:rPr lang="en-US" b="1" dirty="0" smtClean="0"/>
              <a:t>Provide Training</a:t>
            </a:r>
          </a:p>
          <a:p>
            <a:pPr marL="514350" indent="-514350">
              <a:buAutoNum type="arabicPeriod"/>
            </a:pPr>
            <a:r>
              <a:rPr lang="en-US" b="1" dirty="0" smtClean="0"/>
              <a:t>Improve Every Process</a:t>
            </a:r>
          </a:p>
          <a:p>
            <a:pPr marL="514350" indent="-514350">
              <a:buAutoNum type="arabicPeriod"/>
            </a:pPr>
            <a:r>
              <a:rPr lang="en-US" b="1" dirty="0" smtClean="0"/>
              <a:t>Institute Workmanship Pride</a:t>
            </a:r>
          </a:p>
          <a:p>
            <a:pPr marL="514350" indent="-514350">
              <a:buAutoNum type="arabicPeriod"/>
            </a:pPr>
            <a:r>
              <a:rPr lang="en-US" b="1" dirty="0" smtClean="0"/>
              <a:t>Eliminate Fear</a:t>
            </a:r>
          </a:p>
          <a:p>
            <a:pPr marL="514350" indent="-514350">
              <a:buAutoNum type="arabicPeriod"/>
            </a:pPr>
            <a:r>
              <a:rPr lang="en-US" b="1" dirty="0" smtClean="0"/>
              <a:t>Eliminate Slogans</a:t>
            </a:r>
          </a:p>
          <a:p>
            <a:pPr marL="514350" indent="-514350">
              <a:buAutoNum type="arabicPeriod"/>
            </a:pPr>
            <a:r>
              <a:rPr lang="en-US" b="1" dirty="0" smtClean="0"/>
              <a:t>Eliminate Mass Inspections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Quality Assurance</a:t>
            </a:r>
            <a:endParaRPr lang="en-US" dirty="0"/>
          </a:p>
        </p:txBody>
      </p:sp>
      <p:sp>
        <p:nvSpPr>
          <p:cNvPr id="3" name="Content Placeholder 2"/>
          <p:cNvSpPr>
            <a:spLocks noGrp="1"/>
          </p:cNvSpPr>
          <p:nvPr>
            <p:ph idx="1"/>
          </p:nvPr>
        </p:nvSpPr>
        <p:spPr/>
        <p:txBody>
          <a:bodyPr>
            <a:normAutofit/>
          </a:bodyPr>
          <a:lstStyle/>
          <a:p>
            <a:r>
              <a:rPr lang="en-US" sz="2800" dirty="0" smtClean="0"/>
              <a:t>International Standardization Organization (ISO)</a:t>
            </a:r>
          </a:p>
          <a:p>
            <a:pPr lvl="1"/>
            <a:r>
              <a:rPr lang="en-US" sz="2400" i="1" dirty="0" smtClean="0"/>
              <a:t>Based in Geneva, Switzerland</a:t>
            </a:r>
          </a:p>
          <a:p>
            <a:pPr lvl="1"/>
            <a:r>
              <a:rPr lang="en-US" sz="2400" i="1" dirty="0" smtClean="0"/>
              <a:t>Started in 1951 ISO 1 Measuring</a:t>
            </a:r>
          </a:p>
          <a:p>
            <a:pPr lvl="1"/>
            <a:r>
              <a:rPr lang="en-US" sz="2400" i="1" dirty="0" smtClean="0"/>
              <a:t>1987 Issued ISO 9000 Quality Management Standards </a:t>
            </a:r>
          </a:p>
          <a:p>
            <a:pPr lvl="1"/>
            <a:r>
              <a:rPr lang="en-US" sz="2400" i="1" dirty="0" smtClean="0"/>
              <a:t>36 Sections – Best Applied to Manufacturing</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Quality Assurance</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International Standardization Organization (ISO)</a:t>
            </a:r>
          </a:p>
          <a:p>
            <a:pPr>
              <a:buNone/>
            </a:pPr>
            <a:r>
              <a:rPr lang="en-US" sz="2800" dirty="0" smtClean="0"/>
              <a:t>9000 Topics</a:t>
            </a:r>
          </a:p>
          <a:p>
            <a:pPr>
              <a:buNone/>
            </a:pPr>
            <a:endParaRPr lang="en-US" sz="2800" dirty="0" smtClean="0"/>
          </a:p>
          <a:p>
            <a:pPr>
              <a:buNone/>
            </a:pPr>
            <a:r>
              <a:rPr lang="en-US" sz="2800" dirty="0" smtClean="0"/>
              <a:t>Product Realization</a:t>
            </a:r>
          </a:p>
          <a:p>
            <a:pPr>
              <a:buNone/>
            </a:pPr>
            <a:r>
              <a:rPr lang="en-US" sz="2800" dirty="0" smtClean="0"/>
              <a:t>Customer Property</a:t>
            </a:r>
          </a:p>
          <a:p>
            <a:pPr>
              <a:buNone/>
            </a:pPr>
            <a:r>
              <a:rPr lang="en-US" sz="2800" dirty="0" smtClean="0"/>
              <a:t>Customer Satisfaction</a:t>
            </a:r>
          </a:p>
          <a:p>
            <a:pPr>
              <a:buNone/>
            </a:pPr>
            <a:r>
              <a:rPr lang="en-US" sz="2800" dirty="0" smtClean="0"/>
              <a:t>Analysis of Data</a:t>
            </a:r>
          </a:p>
          <a:p>
            <a:pPr>
              <a:buNone/>
            </a:pPr>
            <a:r>
              <a:rPr lang="en-US" sz="2800" dirty="0" smtClean="0"/>
              <a:t>Preservation of Product</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Quality Assurance</a:t>
            </a:r>
            <a:endParaRPr lang="en-US" dirty="0"/>
          </a:p>
        </p:txBody>
      </p:sp>
      <p:sp>
        <p:nvSpPr>
          <p:cNvPr id="3" name="Content Placeholder 2"/>
          <p:cNvSpPr>
            <a:spLocks noGrp="1"/>
          </p:cNvSpPr>
          <p:nvPr>
            <p:ph idx="1"/>
          </p:nvPr>
        </p:nvSpPr>
        <p:spPr/>
        <p:txBody>
          <a:bodyPr>
            <a:normAutofit/>
          </a:bodyPr>
          <a:lstStyle/>
          <a:p>
            <a:r>
              <a:rPr lang="en-US" sz="2800" dirty="0" smtClean="0"/>
              <a:t>ISO 14000 Environmental Quality Management Issued in 1996</a:t>
            </a:r>
          </a:p>
          <a:p>
            <a:r>
              <a:rPr lang="en-US" sz="2800" dirty="0" smtClean="0"/>
              <a:t>2004 MBTA Issued a Consent Decree by the US Department of Justice</a:t>
            </a:r>
          </a:p>
          <a:p>
            <a:r>
              <a:rPr lang="en-US" sz="2800" dirty="0" smtClean="0"/>
              <a:t>Resolution – Train Multiple MBTA Staff in ISO 14000</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Quality Assurance</a:t>
            </a:r>
            <a:endParaRPr lang="en-US" dirty="0"/>
          </a:p>
        </p:txBody>
      </p:sp>
      <p:sp>
        <p:nvSpPr>
          <p:cNvPr id="3" name="Content Placeholder 2"/>
          <p:cNvSpPr>
            <a:spLocks noGrp="1"/>
          </p:cNvSpPr>
          <p:nvPr>
            <p:ph idx="1"/>
          </p:nvPr>
        </p:nvSpPr>
        <p:spPr/>
        <p:txBody>
          <a:bodyPr>
            <a:normAutofit/>
          </a:bodyPr>
          <a:lstStyle/>
          <a:p>
            <a:r>
              <a:rPr lang="en-US" sz="2800" dirty="0" smtClean="0"/>
              <a:t>FTA provides funding and oversight of MBTA infrastructure improvement projects</a:t>
            </a:r>
          </a:p>
          <a:p>
            <a:r>
              <a:rPr lang="en-US" sz="2800" dirty="0" smtClean="0"/>
              <a:t>FTA 1</a:t>
            </a:r>
            <a:r>
              <a:rPr lang="en-US" sz="2800" baseline="30000" dirty="0" smtClean="0"/>
              <a:t>st</a:t>
            </a:r>
            <a:r>
              <a:rPr lang="en-US" sz="2800" dirty="0" smtClean="0"/>
              <a:t> Document requiring quality assurance on FTA-funded projects was in 1992</a:t>
            </a:r>
          </a:p>
          <a:p>
            <a:r>
              <a:rPr lang="en-US" sz="2800" dirty="0" smtClean="0"/>
              <a:t>All major transit agencies were told to prepare a Quality Plan and implemented</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Quality Assurance</a:t>
            </a:r>
            <a:endParaRPr lang="en-US" dirty="0"/>
          </a:p>
        </p:txBody>
      </p:sp>
      <p:sp>
        <p:nvSpPr>
          <p:cNvPr id="3" name="Content Placeholder 2"/>
          <p:cNvSpPr>
            <a:spLocks noGrp="1"/>
          </p:cNvSpPr>
          <p:nvPr>
            <p:ph idx="1"/>
          </p:nvPr>
        </p:nvSpPr>
        <p:spPr/>
        <p:txBody>
          <a:bodyPr>
            <a:normAutofit/>
          </a:bodyPr>
          <a:lstStyle/>
          <a:p>
            <a:r>
              <a:rPr lang="en-US" sz="2800" dirty="0" smtClean="0"/>
              <a:t>The current FTA Quality Assurance Guideline document was issued in 2012</a:t>
            </a:r>
          </a:p>
          <a:p>
            <a:endParaRPr lang="en-US" sz="2800" dirty="0" smtClean="0"/>
          </a:p>
          <a:p>
            <a:pPr algn="ctr">
              <a:buNone/>
            </a:pPr>
            <a:r>
              <a:rPr lang="en-US" sz="2800" dirty="0" smtClean="0"/>
              <a:t>FTA-PA-27-5194-12.1</a:t>
            </a:r>
          </a:p>
          <a:p>
            <a:endParaRPr lang="en-US" sz="2800" dirty="0" smtClean="0"/>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Quality Assurance</a:t>
            </a:r>
            <a:endParaRPr lang="en-US" dirty="0"/>
          </a:p>
        </p:txBody>
      </p:sp>
      <p:sp>
        <p:nvSpPr>
          <p:cNvPr id="3" name="Content Placeholder 2"/>
          <p:cNvSpPr>
            <a:spLocks noGrp="1"/>
          </p:cNvSpPr>
          <p:nvPr>
            <p:ph idx="1"/>
          </p:nvPr>
        </p:nvSpPr>
        <p:spPr/>
        <p:txBody>
          <a:bodyPr>
            <a:normAutofit/>
          </a:bodyPr>
          <a:lstStyle/>
          <a:p>
            <a:r>
              <a:rPr lang="en-US" sz="2800" dirty="0" smtClean="0"/>
              <a:t>1995 MBTA issues 1</a:t>
            </a:r>
            <a:r>
              <a:rPr lang="en-US" sz="2800" baseline="30000" dirty="0" smtClean="0"/>
              <a:t>st</a:t>
            </a:r>
            <a:r>
              <a:rPr lang="en-US" sz="2800" dirty="0" smtClean="0"/>
              <a:t> Quality Plan meeting FTA requirements</a:t>
            </a:r>
          </a:p>
          <a:p>
            <a:r>
              <a:rPr lang="en-US" sz="2800" dirty="0" smtClean="0"/>
              <a:t>2004 MBTA engineering consultants asked to submit QA Plans for MBTA review</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endParaRPr lang="en-US" sz="2800" b="1" u="sng" dirty="0" smtClean="0"/>
          </a:p>
          <a:p>
            <a:pPr algn="ctr">
              <a:buNone/>
            </a:pPr>
            <a:endParaRPr lang="en-US" sz="2800" b="1" u="sng" dirty="0" smtClean="0"/>
          </a:p>
          <a:p>
            <a:pPr algn="ctr">
              <a:buNone/>
            </a:pPr>
            <a:r>
              <a:rPr lang="en-US" sz="2800" b="1" u="sng" dirty="0" smtClean="0"/>
              <a:t>INTRODUCTIONS</a:t>
            </a:r>
          </a:p>
          <a:p>
            <a:pPr algn="ctr">
              <a:buNone/>
            </a:pPr>
            <a:endParaRPr lang="en-US" sz="2800" b="1" u="sng" dirty="0"/>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Quality Assurance</a:t>
            </a:r>
            <a:endParaRPr lang="en-US" dirty="0"/>
          </a:p>
        </p:txBody>
      </p:sp>
      <p:sp>
        <p:nvSpPr>
          <p:cNvPr id="3" name="Content Placeholder 2"/>
          <p:cNvSpPr>
            <a:spLocks noGrp="1"/>
          </p:cNvSpPr>
          <p:nvPr>
            <p:ph idx="1"/>
          </p:nvPr>
        </p:nvSpPr>
        <p:spPr/>
        <p:txBody>
          <a:bodyPr>
            <a:normAutofit/>
          </a:bodyPr>
          <a:lstStyle/>
          <a:p>
            <a:r>
              <a:rPr lang="en-US" sz="2800" dirty="0" smtClean="0"/>
              <a:t>2005 MBTA QA began auditing engineering consultants</a:t>
            </a:r>
          </a:p>
          <a:p>
            <a:r>
              <a:rPr lang="en-US" sz="2800" dirty="0" smtClean="0"/>
              <a:t>To date, MBTA QA has completed thirty (30) consultant design QA audits since 2005</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Quality Assurance</a:t>
            </a:r>
            <a:endParaRPr lang="en-US" dirty="0"/>
          </a:p>
        </p:txBody>
      </p:sp>
      <p:sp>
        <p:nvSpPr>
          <p:cNvPr id="3" name="Content Placeholder 2"/>
          <p:cNvSpPr>
            <a:spLocks noGrp="1"/>
          </p:cNvSpPr>
          <p:nvPr>
            <p:ph idx="1"/>
          </p:nvPr>
        </p:nvSpPr>
        <p:spPr/>
        <p:txBody>
          <a:bodyPr/>
          <a:lstStyle/>
          <a:p>
            <a:pPr algn="ctr">
              <a:buNone/>
            </a:pPr>
            <a:r>
              <a:rPr lang="en-US" dirty="0" smtClean="0"/>
              <a:t>LATER QA ADVANCEMENTS</a:t>
            </a:r>
          </a:p>
          <a:p>
            <a:pPr marL="514350" indent="-514350">
              <a:buNone/>
            </a:pPr>
            <a:endParaRPr lang="en-US" dirty="0" smtClean="0"/>
          </a:p>
          <a:p>
            <a:pPr marL="514350" indent="-514350">
              <a:buAutoNum type="arabicPeriod"/>
            </a:pPr>
            <a:r>
              <a:rPr lang="en-US" dirty="0" smtClean="0"/>
              <a:t>Six Sigma</a:t>
            </a:r>
          </a:p>
          <a:p>
            <a:pPr marL="514350" indent="-514350">
              <a:buAutoNum type="arabicPeriod"/>
            </a:pPr>
            <a:r>
              <a:rPr lang="en-US" dirty="0" smtClean="0"/>
              <a:t>Lean Manufacturing</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Quality Assurance</a:t>
            </a:r>
            <a:endParaRPr lang="en-US" dirty="0"/>
          </a:p>
        </p:txBody>
      </p:sp>
      <p:sp>
        <p:nvSpPr>
          <p:cNvPr id="3" name="Content Placeholder 2"/>
          <p:cNvSpPr>
            <a:spLocks noGrp="1"/>
          </p:cNvSpPr>
          <p:nvPr>
            <p:ph idx="1"/>
          </p:nvPr>
        </p:nvSpPr>
        <p:spPr/>
        <p:txBody>
          <a:bodyPr>
            <a:normAutofit/>
          </a:bodyPr>
          <a:lstStyle/>
          <a:p>
            <a:pPr algn="ctr">
              <a:buNone/>
            </a:pPr>
            <a:r>
              <a:rPr lang="en-US" dirty="0" smtClean="0"/>
              <a:t>1. Six Sigma</a:t>
            </a:r>
          </a:p>
          <a:p>
            <a:pPr marL="514350" indent="-514350" algn="ctr">
              <a:buNone/>
            </a:pPr>
            <a:endParaRPr lang="en-US" dirty="0" smtClean="0"/>
          </a:p>
          <a:p>
            <a:pPr marL="514350" indent="-514350"/>
            <a:r>
              <a:rPr lang="en-US" dirty="0" smtClean="0"/>
              <a:t>Developed by Bill Smart, Motorola in 1986</a:t>
            </a:r>
          </a:p>
          <a:p>
            <a:pPr marL="514350" indent="-514350"/>
            <a:r>
              <a:rPr lang="en-US" dirty="0" smtClean="0"/>
              <a:t>Focuses on Reducing manufacturing defects</a:t>
            </a:r>
          </a:p>
          <a:p>
            <a:pPr marL="514350" indent="-514350"/>
            <a:r>
              <a:rPr lang="en-US" dirty="0" smtClean="0"/>
              <a:t>Max 3.4 Defects/1 million Items</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Quality Assurance</a:t>
            </a:r>
            <a:endParaRPr lang="en-US" b="1" dirty="0"/>
          </a:p>
        </p:txBody>
      </p:sp>
      <p:sp>
        <p:nvSpPr>
          <p:cNvPr id="3" name="Content Placeholder 2"/>
          <p:cNvSpPr>
            <a:spLocks noGrp="1"/>
          </p:cNvSpPr>
          <p:nvPr>
            <p:ph idx="1"/>
          </p:nvPr>
        </p:nvSpPr>
        <p:spPr/>
        <p:txBody>
          <a:bodyPr/>
          <a:lstStyle/>
          <a:p>
            <a:pPr algn="ctr">
              <a:buNone/>
            </a:pPr>
            <a:r>
              <a:rPr lang="en-US" dirty="0" smtClean="0"/>
              <a:t>2. Lean Manufacturing</a:t>
            </a:r>
          </a:p>
          <a:p>
            <a:pPr marL="514350" indent="-514350" algn="ctr">
              <a:buNone/>
            </a:pPr>
            <a:endParaRPr lang="en-US" dirty="0" smtClean="0"/>
          </a:p>
          <a:p>
            <a:pPr marL="514350" indent="-514350"/>
            <a:r>
              <a:rPr lang="en-US" dirty="0" smtClean="0"/>
              <a:t>Lean Manufacturing was developed by John </a:t>
            </a:r>
            <a:r>
              <a:rPr lang="en-US" dirty="0" err="1" smtClean="0"/>
              <a:t>Krafcik</a:t>
            </a:r>
            <a:r>
              <a:rPr lang="en-US" dirty="0" smtClean="0"/>
              <a:t>, MIT in 1988</a:t>
            </a:r>
          </a:p>
          <a:p>
            <a:pPr marL="514350" indent="-514350"/>
            <a:r>
              <a:rPr lang="en-US" dirty="0" smtClean="0"/>
              <a:t>Focuses on reducing manufacturing waste</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US" b="1" u="sng" dirty="0" smtClean="0"/>
          </a:p>
          <a:p>
            <a:pPr>
              <a:buNone/>
            </a:pPr>
            <a:endParaRPr lang="en-US" b="1" u="sng" dirty="0" smtClean="0"/>
          </a:p>
          <a:p>
            <a:pPr algn="ctr">
              <a:buNone/>
            </a:pPr>
            <a:r>
              <a:rPr lang="en-US" b="1" u="sng" dirty="0" smtClean="0"/>
              <a:t>AGENCIES PROVIDING QA CERTIFICATION</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Agencies Providing Certification</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American Society of Quality (ASQ)</a:t>
            </a:r>
          </a:p>
          <a:p>
            <a:pPr marL="514350" indent="-514350">
              <a:buNone/>
            </a:pPr>
            <a:endParaRPr lang="en-US" dirty="0" smtClean="0"/>
          </a:p>
          <a:p>
            <a:pPr marL="514350" indent="-514350">
              <a:buNone/>
            </a:pPr>
            <a:r>
              <a:rPr lang="en-US" dirty="0" smtClean="0"/>
              <a:t>2. New England Training and Testing Certification Program (NETTCP)</a:t>
            </a:r>
          </a:p>
          <a:p>
            <a:pPr marL="514350" indent="-514350">
              <a:buNone/>
            </a:pPr>
            <a:endParaRPr lang="en-US" dirty="0" smtClean="0"/>
          </a:p>
          <a:p>
            <a:pPr marL="514350" indent="-514350">
              <a:buNone/>
            </a:pPr>
            <a:r>
              <a:rPr lang="en-US" dirty="0" smtClean="0"/>
              <a:t>3. Quality Management International (QMI)</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Agencies Providing Certification</a:t>
            </a:r>
            <a:endParaRPr lang="en-US" dirty="0"/>
          </a:p>
        </p:txBody>
      </p:sp>
      <p:sp>
        <p:nvSpPr>
          <p:cNvPr id="3" name="Content Placeholder 2"/>
          <p:cNvSpPr>
            <a:spLocks noGrp="1"/>
          </p:cNvSpPr>
          <p:nvPr>
            <p:ph idx="1"/>
          </p:nvPr>
        </p:nvSpPr>
        <p:spPr/>
        <p:txBody>
          <a:bodyPr>
            <a:normAutofit/>
          </a:bodyPr>
          <a:lstStyle/>
          <a:p>
            <a:pPr algn="ctr">
              <a:buNone/>
            </a:pPr>
            <a:r>
              <a:rPr lang="en-US" u="sng" dirty="0" smtClean="0"/>
              <a:t>American Society Of Quality</a:t>
            </a:r>
          </a:p>
          <a:p>
            <a:pPr algn="ctr">
              <a:buNone/>
            </a:pPr>
            <a:endParaRPr lang="en-US" u="sng" dirty="0" smtClean="0"/>
          </a:p>
          <a:p>
            <a:r>
              <a:rPr lang="en-US" dirty="0" smtClean="0"/>
              <a:t>Started in 1946 in Milwaukee, Wisconsin</a:t>
            </a:r>
          </a:p>
          <a:p>
            <a:r>
              <a:rPr lang="en-US" dirty="0" smtClean="0"/>
              <a:t>1987 Started Offering QA Auditor Certification</a:t>
            </a:r>
          </a:p>
          <a:p>
            <a:r>
              <a:rPr lang="en-US" dirty="0" smtClean="0"/>
              <a:t>80,000 Members Worldwide</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Agencies Providing Certification</a:t>
            </a:r>
            <a:endParaRPr lang="en-US" dirty="0"/>
          </a:p>
        </p:txBody>
      </p:sp>
      <p:sp>
        <p:nvSpPr>
          <p:cNvPr id="3" name="Content Placeholder 2"/>
          <p:cNvSpPr>
            <a:spLocks noGrp="1"/>
          </p:cNvSpPr>
          <p:nvPr>
            <p:ph idx="1"/>
          </p:nvPr>
        </p:nvSpPr>
        <p:spPr/>
        <p:txBody>
          <a:bodyPr>
            <a:normAutofit fontScale="92500" lnSpcReduction="20000"/>
          </a:bodyPr>
          <a:lstStyle/>
          <a:p>
            <a:pPr marL="55563" indent="-55563">
              <a:buNone/>
            </a:pPr>
            <a:r>
              <a:rPr lang="en-US" dirty="0" smtClean="0"/>
              <a:t>1989 ASQ Started Awarding the annual Malcolm </a:t>
            </a:r>
            <a:r>
              <a:rPr lang="en-US" dirty="0" err="1" smtClean="0"/>
              <a:t>Baldridge</a:t>
            </a:r>
            <a:r>
              <a:rPr lang="en-US" dirty="0" smtClean="0"/>
              <a:t> National Quality Award presented by the US President in the following categories:</a:t>
            </a:r>
          </a:p>
          <a:p>
            <a:pPr marL="514350" indent="-514350">
              <a:buAutoNum type="arabicPeriod"/>
            </a:pPr>
            <a:r>
              <a:rPr lang="en-US" dirty="0" smtClean="0"/>
              <a:t>Service</a:t>
            </a:r>
          </a:p>
          <a:p>
            <a:pPr marL="514350" indent="-514350">
              <a:buAutoNum type="arabicPeriod"/>
            </a:pPr>
            <a:r>
              <a:rPr lang="en-US" dirty="0" smtClean="0"/>
              <a:t>Manufacturing</a:t>
            </a:r>
          </a:p>
          <a:p>
            <a:pPr marL="514350" indent="-514350">
              <a:buAutoNum type="arabicPeriod"/>
            </a:pPr>
            <a:r>
              <a:rPr lang="en-US" dirty="0" smtClean="0"/>
              <a:t>Education</a:t>
            </a:r>
          </a:p>
          <a:p>
            <a:pPr marL="514350" indent="-514350">
              <a:buAutoNum type="arabicPeriod"/>
            </a:pPr>
            <a:r>
              <a:rPr lang="en-US" dirty="0" smtClean="0"/>
              <a:t>Health Care</a:t>
            </a:r>
          </a:p>
          <a:p>
            <a:pPr marL="514350" indent="-514350">
              <a:buAutoNum type="arabicPeriod"/>
            </a:pPr>
            <a:r>
              <a:rPr lang="en-US" dirty="0" smtClean="0"/>
              <a:t>Small Business</a:t>
            </a:r>
          </a:p>
          <a:p>
            <a:pPr marL="514350" indent="-514350">
              <a:buAutoNum type="arabicPeriod"/>
            </a:pPr>
            <a:r>
              <a:rPr lang="en-US" dirty="0" smtClean="0"/>
              <a:t>Non-Profit</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Agencies Providing Certification</a:t>
            </a:r>
            <a:endParaRPr lang="en-US" dirty="0"/>
          </a:p>
        </p:txBody>
      </p:sp>
      <p:sp>
        <p:nvSpPr>
          <p:cNvPr id="3" name="Content Placeholder 2"/>
          <p:cNvSpPr>
            <a:spLocks noGrp="1"/>
          </p:cNvSpPr>
          <p:nvPr>
            <p:ph idx="1"/>
          </p:nvPr>
        </p:nvSpPr>
        <p:spPr/>
        <p:txBody>
          <a:bodyPr>
            <a:normAutofit/>
          </a:bodyPr>
          <a:lstStyle/>
          <a:p>
            <a:pPr algn="ctr">
              <a:buNone/>
            </a:pPr>
            <a:r>
              <a:rPr lang="en-US" u="sng" dirty="0" smtClean="0"/>
              <a:t>New England Training And Testing Certification Program (NETTCP)</a:t>
            </a:r>
          </a:p>
          <a:p>
            <a:pPr>
              <a:buNone/>
            </a:pPr>
            <a:endParaRPr lang="en-US" u="sng" dirty="0" smtClean="0"/>
          </a:p>
          <a:p>
            <a:pPr marL="344488" indent="-344488"/>
            <a:r>
              <a:rPr lang="en-US" dirty="0" smtClean="0"/>
              <a:t>Started in 1990 by the New England states to standardize testing procedures</a:t>
            </a:r>
          </a:p>
          <a:p>
            <a:pPr marL="344488" indent="-344488"/>
            <a:r>
              <a:rPr lang="en-US" dirty="0" smtClean="0"/>
              <a:t>1998 offering quality assurance technologist certification</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Agencies Providing Certification</a:t>
            </a:r>
            <a:endParaRPr lang="en-US" dirty="0"/>
          </a:p>
        </p:txBody>
      </p:sp>
      <p:sp>
        <p:nvSpPr>
          <p:cNvPr id="3" name="Content Placeholder 2"/>
          <p:cNvSpPr>
            <a:spLocks noGrp="1"/>
          </p:cNvSpPr>
          <p:nvPr>
            <p:ph idx="1"/>
          </p:nvPr>
        </p:nvSpPr>
        <p:spPr/>
        <p:txBody>
          <a:bodyPr/>
          <a:lstStyle/>
          <a:p>
            <a:pPr algn="ctr">
              <a:buNone/>
            </a:pPr>
            <a:r>
              <a:rPr lang="en-US" u="sng" dirty="0" smtClean="0"/>
              <a:t>Quality Management International</a:t>
            </a:r>
          </a:p>
          <a:p>
            <a:pPr algn="ctr">
              <a:buNone/>
            </a:pPr>
            <a:endParaRPr lang="en-US" dirty="0" smtClean="0"/>
          </a:p>
          <a:p>
            <a:pPr marL="514350" indent="-514350"/>
            <a:r>
              <a:rPr lang="en-US" dirty="0" smtClean="0"/>
              <a:t>Certification: Certified Auditor</a:t>
            </a:r>
          </a:p>
          <a:p>
            <a:pPr marL="514350" indent="-514350"/>
            <a:r>
              <a:rPr lang="en-US" dirty="0" smtClean="0"/>
              <a:t>Trains to ISO 9000 Standards</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Info-Session</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Review Mandatory Tasks for Consultant Quality Assurance Managers (CQAMs) when working on MBTA design projects</a:t>
            </a:r>
          </a:p>
          <a:p>
            <a:pPr marL="514350" indent="-514350">
              <a:buAutoNum type="arabicPeriod"/>
            </a:pPr>
            <a:r>
              <a:rPr lang="en-US" dirty="0" smtClean="0"/>
              <a:t>Address deficiencies identified by recent MBTA QA design audits</a:t>
            </a:r>
          </a:p>
          <a:p>
            <a:pPr marL="514350" indent="-514350">
              <a:buAutoNum type="arabicPeriod"/>
            </a:pPr>
            <a:r>
              <a:rPr lang="en-US" dirty="0" smtClean="0"/>
              <a:t>Fill in QA gaps for the submitted CQAMs</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US" b="1" u="sng" dirty="0" smtClean="0"/>
          </a:p>
          <a:p>
            <a:pPr>
              <a:buNone/>
            </a:pPr>
            <a:endParaRPr lang="en-US" b="1" u="sng" dirty="0" smtClean="0"/>
          </a:p>
          <a:p>
            <a:pPr algn="ctr">
              <a:buNone/>
            </a:pPr>
            <a:r>
              <a:rPr lang="en-US" b="1" u="sng" dirty="0" smtClean="0"/>
              <a:t>FTA QUALITY ELEMENTS</a:t>
            </a:r>
          </a:p>
          <a:p>
            <a:pPr algn="ctr">
              <a:buNone/>
            </a:pPr>
            <a:r>
              <a:rPr lang="en-US" b="1" u="sng" dirty="0" smtClean="0"/>
              <a:t>&amp;</a:t>
            </a:r>
          </a:p>
          <a:p>
            <a:pPr algn="ctr">
              <a:buNone/>
            </a:pPr>
            <a:r>
              <a:rPr lang="en-US" b="1" u="sng" dirty="0" smtClean="0"/>
              <a:t>QA PLAN PREPARATION</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41</a:t>
            </a:fld>
            <a:endParaRPr lang="en-US"/>
          </a:p>
        </p:txBody>
      </p:sp>
      <p:pic>
        <p:nvPicPr>
          <p:cNvPr id="1027" name="Picture 3"/>
          <p:cNvPicPr>
            <a:picLocks noGrp="1" noChangeAspect="1" noChangeArrowheads="1"/>
          </p:cNvPicPr>
          <p:nvPr>
            <p:ph idx="1"/>
          </p:nvPr>
        </p:nvPicPr>
        <p:blipFill>
          <a:blip r:embed="rId2" cstate="print"/>
          <a:srcRect/>
          <a:stretch>
            <a:fillRect/>
          </a:stretch>
        </p:blipFill>
        <p:spPr bwMode="auto">
          <a:xfrm>
            <a:off x="1096489" y="2057400"/>
            <a:ext cx="6951022" cy="4068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QA Plan Requirements</a:t>
            </a:r>
            <a:endParaRPr lang="en-US" sz="4000" dirty="0"/>
          </a:p>
        </p:txBody>
      </p:sp>
      <p:sp>
        <p:nvSpPr>
          <p:cNvPr id="3" name="Content Placeholder 2"/>
          <p:cNvSpPr>
            <a:spLocks noGrp="1"/>
          </p:cNvSpPr>
          <p:nvPr>
            <p:ph idx="1"/>
          </p:nvPr>
        </p:nvSpPr>
        <p:spPr/>
        <p:txBody>
          <a:bodyPr>
            <a:normAutofit/>
          </a:bodyPr>
          <a:lstStyle/>
          <a:p>
            <a:pPr algn="ctr">
              <a:buNone/>
            </a:pPr>
            <a:endParaRPr lang="en-US" sz="2800" dirty="0"/>
          </a:p>
          <a:p>
            <a:pPr algn="ctr">
              <a:buNone/>
            </a:pPr>
            <a:r>
              <a:rPr lang="en-US" sz="2800" dirty="0" smtClean="0"/>
              <a:t>The MBTA follows the FTA Quality Management System Guidelines</a:t>
            </a:r>
          </a:p>
          <a:p>
            <a:pPr algn="ctr">
              <a:buNone/>
            </a:pPr>
            <a:endParaRPr lang="en-US" sz="2800" dirty="0" smtClean="0"/>
          </a:p>
          <a:p>
            <a:pPr algn="ctr">
              <a:buNone/>
            </a:pPr>
            <a:r>
              <a:rPr lang="en-US" sz="2800" dirty="0" smtClean="0"/>
              <a:t>There are 15 elements included in the guidelines</a:t>
            </a:r>
            <a:endParaRPr lang="en-US" sz="2800" dirty="0"/>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QA Plan Requirements</a:t>
            </a:r>
            <a:endParaRPr lang="en-US" sz="4000" dirty="0"/>
          </a:p>
        </p:txBody>
      </p:sp>
      <p:sp>
        <p:nvSpPr>
          <p:cNvPr id="3" name="Content Placeholder 2"/>
          <p:cNvSpPr>
            <a:spLocks noGrp="1"/>
          </p:cNvSpPr>
          <p:nvPr>
            <p:ph idx="1"/>
          </p:nvPr>
        </p:nvSpPr>
        <p:spPr/>
        <p:txBody>
          <a:bodyPr>
            <a:normAutofit/>
          </a:bodyPr>
          <a:lstStyle/>
          <a:p>
            <a:pPr algn="ctr">
              <a:buNone/>
            </a:pPr>
            <a:endParaRPr lang="en-US" sz="2800" dirty="0"/>
          </a:p>
          <a:p>
            <a:pPr algn="ctr">
              <a:buNone/>
            </a:pPr>
            <a:r>
              <a:rPr lang="en-US" sz="2800" dirty="0" smtClean="0"/>
              <a:t>Consultant Quality Assurance Plans need to incorporate all 15 FTA elements/tasks</a:t>
            </a:r>
          </a:p>
          <a:p>
            <a:pPr algn="ctr">
              <a:buNone/>
            </a:pPr>
            <a:endParaRPr lang="en-US" sz="2800" dirty="0" smtClean="0"/>
          </a:p>
          <a:p>
            <a:pPr algn="ctr">
              <a:buNone/>
            </a:pPr>
            <a:r>
              <a:rPr lang="en-US" sz="2800" dirty="0" smtClean="0"/>
              <a:t>QA Plans consist of a narrative and attachments</a:t>
            </a:r>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QA Plan Requirements</a:t>
            </a:r>
            <a:endParaRPr lang="en-US" sz="4000" dirty="0"/>
          </a:p>
        </p:txBody>
      </p:sp>
      <p:sp>
        <p:nvSpPr>
          <p:cNvPr id="3" name="Content Placeholder 2"/>
          <p:cNvSpPr>
            <a:spLocks noGrp="1"/>
          </p:cNvSpPr>
          <p:nvPr>
            <p:ph idx="1"/>
          </p:nvPr>
        </p:nvSpPr>
        <p:spPr/>
        <p:txBody>
          <a:bodyPr>
            <a:normAutofit/>
          </a:bodyPr>
          <a:lstStyle/>
          <a:p>
            <a:pPr algn="ctr">
              <a:buNone/>
            </a:pPr>
            <a:endParaRPr lang="en-US" sz="2800" dirty="0"/>
          </a:p>
          <a:p>
            <a:pPr algn="ctr">
              <a:buNone/>
            </a:pPr>
            <a:r>
              <a:rPr lang="en-US" sz="2800" dirty="0" smtClean="0"/>
              <a:t>Narrative: Describe how your organization will meet the intent of the 15 FTA elements/tasks</a:t>
            </a:r>
          </a:p>
          <a:p>
            <a:pPr algn="ctr">
              <a:buNone/>
            </a:pPr>
            <a:endParaRPr lang="en-US" sz="2800" dirty="0" smtClean="0"/>
          </a:p>
          <a:p>
            <a:pPr algn="ctr">
              <a:buNone/>
            </a:pPr>
            <a:r>
              <a:rPr lang="en-US" sz="2800" dirty="0" smtClean="0"/>
              <a:t>Attachments:</a:t>
            </a:r>
          </a:p>
          <a:p>
            <a:pPr algn="ctr">
              <a:buNone/>
            </a:pPr>
            <a:r>
              <a:rPr lang="en-US" sz="2800" dirty="0" smtClean="0"/>
              <a:t>Organizational Chart (Mandatory)</a:t>
            </a:r>
          </a:p>
          <a:p>
            <a:pPr algn="ctr">
              <a:buNone/>
            </a:pPr>
            <a:r>
              <a:rPr lang="en-US" sz="2800" dirty="0" smtClean="0"/>
              <a:t>Flow Charts (Optional)</a:t>
            </a:r>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QA Plan Requirements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This Info-Session will focus on the Following FTA Tasks:</a:t>
            </a:r>
          </a:p>
          <a:p>
            <a:pPr>
              <a:buNone/>
            </a:pPr>
            <a:endParaRPr lang="en-US" sz="2800" dirty="0" smtClean="0"/>
          </a:p>
          <a:p>
            <a:pPr marL="284163" indent="-284163">
              <a:buAutoNum type="arabicPeriod"/>
            </a:pPr>
            <a:r>
              <a:rPr lang="en-US" sz="2800" dirty="0" smtClean="0"/>
              <a:t>Quality Management System</a:t>
            </a:r>
          </a:p>
          <a:p>
            <a:pPr marL="284163" indent="-284163">
              <a:buAutoNum type="arabicPeriod"/>
            </a:pPr>
            <a:r>
              <a:rPr lang="en-US" sz="2800" dirty="0" smtClean="0"/>
              <a:t>Design Control</a:t>
            </a:r>
          </a:p>
          <a:p>
            <a:pPr marL="284163" indent="-284163">
              <a:buAutoNum type="arabicPeriod"/>
            </a:pPr>
            <a:r>
              <a:rPr lang="en-US" sz="2800" dirty="0" smtClean="0"/>
              <a:t>Audits</a:t>
            </a:r>
          </a:p>
          <a:p>
            <a:pPr marL="284163" indent="-284163">
              <a:buAutoNum type="arabicPeriod"/>
            </a:pPr>
            <a:r>
              <a:rPr lang="en-US" sz="2800" dirty="0" smtClean="0"/>
              <a:t>Procurement</a:t>
            </a:r>
          </a:p>
          <a:p>
            <a:pPr marL="284163" indent="-284163">
              <a:buAutoNum type="arabicPeriod"/>
            </a:pPr>
            <a:r>
              <a:rPr lang="en-US" sz="2800" dirty="0" smtClean="0"/>
              <a:t>Training</a:t>
            </a:r>
          </a:p>
          <a:p>
            <a:pPr marL="284163" indent="-284163">
              <a:buNone/>
            </a:pPr>
            <a:endParaRPr lang="en-US" sz="2800" dirty="0" smtClean="0"/>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QA Plan </a:t>
            </a:r>
            <a:r>
              <a:rPr lang="en-US" dirty="0" err="1" smtClean="0"/>
              <a:t>Requirments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This Info-Session will focus on the Following FTA Tasks:</a:t>
            </a:r>
          </a:p>
          <a:p>
            <a:pPr marL="284163" indent="-284163">
              <a:buNone/>
            </a:pPr>
            <a:endParaRPr lang="en-US" sz="2800" dirty="0" smtClean="0"/>
          </a:p>
          <a:p>
            <a:pPr marL="284163" indent="-284163">
              <a:buNone/>
            </a:pPr>
            <a:r>
              <a:rPr lang="en-US" sz="2800" dirty="0" smtClean="0"/>
              <a:t>6. Document Control</a:t>
            </a:r>
          </a:p>
          <a:p>
            <a:pPr marL="284163" indent="-284163">
              <a:buNone/>
            </a:pPr>
            <a:r>
              <a:rPr lang="en-US" sz="2800" dirty="0" smtClean="0"/>
              <a:t>7. Inspection &amp; Testing</a:t>
            </a:r>
          </a:p>
          <a:p>
            <a:pPr marL="284163" indent="-284163">
              <a:buNone/>
            </a:pPr>
            <a:r>
              <a:rPr lang="en-US" sz="2800" dirty="0" smtClean="0"/>
              <a:t>8. Measuring Equipment</a:t>
            </a:r>
          </a:p>
          <a:p>
            <a:pPr marL="284163" indent="-284163">
              <a:buNone/>
            </a:pPr>
            <a:r>
              <a:rPr lang="en-US" sz="2800" dirty="0" smtClean="0"/>
              <a:t>9. Non-Conformance</a:t>
            </a:r>
          </a:p>
          <a:p>
            <a:pPr marL="284163" indent="-284163">
              <a:buNone/>
            </a:pPr>
            <a:r>
              <a:rPr lang="en-US" sz="2800" dirty="0" smtClean="0"/>
              <a:t>10. Corrective Action</a:t>
            </a:r>
          </a:p>
          <a:p>
            <a:pPr marL="284163" indent="-284163">
              <a:buAutoNum type="arabicPeriod"/>
            </a:pPr>
            <a:endParaRPr lang="en-US" sz="2800" dirty="0" smtClean="0"/>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QA Plan Requirements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The following five (5) FTA QA tasks will not be covered in detail in this session:</a:t>
            </a:r>
          </a:p>
          <a:p>
            <a:pPr marL="284163" indent="-284163">
              <a:buNone/>
            </a:pPr>
            <a:endParaRPr lang="en-US" sz="2800" dirty="0" smtClean="0"/>
          </a:p>
          <a:p>
            <a:pPr marL="284163" indent="-284163">
              <a:buNone/>
            </a:pPr>
            <a:r>
              <a:rPr lang="en-US" sz="2800" dirty="0" smtClean="0"/>
              <a:t>11.  Management Responsibility</a:t>
            </a:r>
          </a:p>
          <a:p>
            <a:pPr marL="284163" indent="-284163">
              <a:buNone/>
            </a:pPr>
            <a:r>
              <a:rPr lang="en-US" sz="2800" dirty="0" smtClean="0"/>
              <a:t>12. Product Traceability</a:t>
            </a:r>
          </a:p>
          <a:p>
            <a:pPr marL="284163" indent="-284163">
              <a:buNone/>
            </a:pPr>
            <a:r>
              <a:rPr lang="en-US" sz="2800" dirty="0" smtClean="0"/>
              <a:t>13. Process Control</a:t>
            </a:r>
          </a:p>
          <a:p>
            <a:pPr marL="284163" indent="-284163">
              <a:buNone/>
            </a:pPr>
            <a:r>
              <a:rPr lang="en-US" sz="2800" dirty="0" smtClean="0"/>
              <a:t>14. Inspection &amp; Test Status</a:t>
            </a:r>
          </a:p>
          <a:p>
            <a:pPr marL="284163" indent="-284163">
              <a:buNone/>
            </a:pPr>
            <a:r>
              <a:rPr lang="en-US" sz="2800" dirty="0" smtClean="0"/>
              <a:t>15. Quality Records</a:t>
            </a:r>
          </a:p>
          <a:p>
            <a:pPr marL="284163" indent="-284163">
              <a:buAutoNum type="arabicPeriod"/>
            </a:pPr>
            <a:endParaRPr lang="en-US" sz="2800" dirty="0" smtClean="0"/>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endParaRPr lang="en-US" b="1" u="sng" dirty="0" smtClean="0"/>
          </a:p>
          <a:p>
            <a:pPr algn="ctr">
              <a:buNone/>
            </a:pPr>
            <a:endParaRPr lang="en-US" b="1" u="sng" dirty="0" smtClean="0"/>
          </a:p>
          <a:p>
            <a:pPr algn="ctr">
              <a:buNone/>
            </a:pPr>
            <a:r>
              <a:rPr lang="en-US" b="1" u="sng" dirty="0" smtClean="0"/>
              <a:t>QUALITY MANAGEMENT SYSTEM</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Quality Management System</a:t>
            </a:r>
            <a:endParaRPr lang="en-US" dirty="0"/>
          </a:p>
        </p:txBody>
      </p:sp>
      <p:sp>
        <p:nvSpPr>
          <p:cNvPr id="3" name="Content Placeholder 2"/>
          <p:cNvSpPr>
            <a:spLocks noGrp="1"/>
          </p:cNvSpPr>
          <p:nvPr>
            <p:ph idx="1"/>
          </p:nvPr>
        </p:nvSpPr>
        <p:spPr/>
        <p:txBody>
          <a:bodyPr>
            <a:normAutofit/>
          </a:bodyPr>
          <a:lstStyle/>
          <a:p>
            <a:pPr algn="ctr">
              <a:buNone/>
            </a:pPr>
            <a:endParaRPr lang="en-US" sz="2800" dirty="0" smtClean="0"/>
          </a:p>
          <a:p>
            <a:pPr algn="ctr">
              <a:buNone/>
            </a:pPr>
            <a:endParaRPr lang="en-US" sz="2800" dirty="0"/>
          </a:p>
          <a:p>
            <a:pPr algn="ctr">
              <a:buNone/>
            </a:pPr>
            <a:r>
              <a:rPr lang="en-US" sz="2800" dirty="0" smtClean="0"/>
              <a:t>The consultant QA Manager needs to review all corporate quality documents and confirm they are current and accurate</a:t>
            </a:r>
            <a:endParaRPr lang="en-US" sz="2800" dirty="0"/>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Applicability of CQAM Info-Session</a:t>
            </a:r>
            <a:endParaRPr lang="en-US" dirty="0"/>
          </a:p>
        </p:txBody>
      </p:sp>
      <p:sp>
        <p:nvSpPr>
          <p:cNvPr id="3" name="Content Placeholder 2"/>
          <p:cNvSpPr>
            <a:spLocks noGrp="1"/>
          </p:cNvSpPr>
          <p:nvPr>
            <p:ph idx="1"/>
          </p:nvPr>
        </p:nvSpPr>
        <p:spPr/>
        <p:txBody>
          <a:bodyPr>
            <a:normAutofit/>
          </a:bodyPr>
          <a:lstStyle/>
          <a:p>
            <a:pPr marL="58738" indent="-58738">
              <a:buNone/>
            </a:pPr>
            <a:r>
              <a:rPr lang="en-US" dirty="0" smtClean="0"/>
              <a:t>These requirements apply to consultants working with all MBTA Departments including:</a:t>
            </a:r>
          </a:p>
          <a:p>
            <a:pPr marL="514350" indent="-514350"/>
            <a:r>
              <a:rPr lang="en-US" dirty="0" smtClean="0"/>
              <a:t>Capital Delivery</a:t>
            </a:r>
          </a:p>
          <a:p>
            <a:pPr marL="514350" indent="-514350"/>
            <a:r>
              <a:rPr lang="en-US" dirty="0" smtClean="0"/>
              <a:t>Engineering &amp; Maintenance</a:t>
            </a:r>
          </a:p>
          <a:p>
            <a:pPr marL="514350" indent="-514350"/>
            <a:r>
              <a:rPr lang="en-US" dirty="0" smtClean="0"/>
              <a:t>Security</a:t>
            </a:r>
          </a:p>
          <a:p>
            <a:pPr marL="514350" indent="-514350"/>
            <a:r>
              <a:rPr lang="en-US" dirty="0" smtClean="0"/>
              <a:t>Subways Ops &amp; Maintenance</a:t>
            </a:r>
          </a:p>
          <a:p>
            <a:pPr marL="514350" indent="-514350"/>
            <a:r>
              <a:rPr lang="en-US" dirty="0" smtClean="0"/>
              <a:t>Bus Ops &amp; Maintenance</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Quality Documents Include</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sz="2800" dirty="0" smtClean="0"/>
              <a:t>Quality Policy</a:t>
            </a:r>
          </a:p>
          <a:p>
            <a:pPr marL="514350" indent="-514350">
              <a:buFont typeface="Arial" pitchFamily="34" charset="0"/>
              <a:buAutoNum type="arabicPeriod"/>
            </a:pPr>
            <a:r>
              <a:rPr lang="en-US" sz="2800" dirty="0" smtClean="0"/>
              <a:t>Quality Plans/Manuals</a:t>
            </a:r>
          </a:p>
          <a:p>
            <a:pPr marL="514350" indent="-514350">
              <a:buAutoNum type="arabicPeriod"/>
            </a:pPr>
            <a:r>
              <a:rPr lang="en-US" sz="2800" dirty="0" smtClean="0"/>
              <a:t>Quality Procedures</a:t>
            </a:r>
          </a:p>
          <a:p>
            <a:pPr marL="514350" indent="-514350">
              <a:buAutoNum type="arabicPeriod"/>
            </a:pPr>
            <a:r>
              <a:rPr lang="en-US" sz="2800" dirty="0" smtClean="0"/>
              <a:t>Quality Instructions</a:t>
            </a:r>
            <a:endParaRPr lang="en-US" sz="2800" dirty="0"/>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Quality Management System</a:t>
            </a:r>
            <a:endParaRPr lang="en-US" dirty="0"/>
          </a:p>
        </p:txBody>
      </p:sp>
      <p:sp>
        <p:nvSpPr>
          <p:cNvPr id="3" name="Content Placeholder 2"/>
          <p:cNvSpPr>
            <a:spLocks noGrp="1"/>
          </p:cNvSpPr>
          <p:nvPr>
            <p:ph idx="1"/>
          </p:nvPr>
        </p:nvSpPr>
        <p:spPr/>
        <p:txBody>
          <a:bodyPr>
            <a:normAutofit/>
          </a:bodyPr>
          <a:lstStyle/>
          <a:p>
            <a:pPr algn="ctr">
              <a:buNone/>
            </a:pPr>
            <a:endParaRPr lang="en-US" sz="2800" dirty="0" smtClean="0"/>
          </a:p>
          <a:p>
            <a:pPr algn="ctr">
              <a:buNone/>
            </a:pPr>
            <a:endParaRPr lang="en-US" sz="2800" u="sng" dirty="0" smtClean="0"/>
          </a:p>
          <a:p>
            <a:pPr algn="ctr">
              <a:buNone/>
            </a:pPr>
            <a:r>
              <a:rPr lang="en-US" sz="2800" dirty="0" smtClean="0"/>
              <a:t>If the Consultant QA Manager identifies that there are corporate QA documents that require revision/editing, the QA Manager should verify that the proper changes are made and documented</a:t>
            </a:r>
            <a:endParaRPr lang="en-US" sz="2800" dirty="0"/>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endParaRPr lang="en-US" b="1" u="sng" dirty="0" smtClean="0"/>
          </a:p>
          <a:p>
            <a:pPr algn="ctr">
              <a:buNone/>
            </a:pPr>
            <a:endParaRPr lang="en-US" b="1" u="sng" dirty="0" smtClean="0"/>
          </a:p>
          <a:p>
            <a:pPr algn="ctr">
              <a:buNone/>
            </a:pPr>
            <a:r>
              <a:rPr lang="en-US" b="1" u="sng" dirty="0" smtClean="0"/>
              <a:t>DESIGN CONTROL</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Design Control</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History of Engineering Calculations</a:t>
            </a:r>
          </a:p>
          <a:p>
            <a:pPr marL="0" indent="0">
              <a:buNone/>
            </a:pPr>
            <a:endParaRPr lang="en-US" sz="2800" dirty="0" smtClean="0"/>
          </a:p>
          <a:p>
            <a:pPr marL="0" indent="0">
              <a:buNone/>
            </a:pPr>
            <a:r>
              <a:rPr lang="en-US" sz="2800" dirty="0" smtClean="0"/>
              <a:t>6 BC 	Hindu </a:t>
            </a:r>
            <a:r>
              <a:rPr lang="en-US" sz="2800" dirty="0" err="1" smtClean="0"/>
              <a:t>Mathemetican</a:t>
            </a:r>
            <a:r>
              <a:rPr lang="en-US" sz="2800" dirty="0" smtClean="0"/>
              <a:t> – Developed Nos. 1 to 9</a:t>
            </a:r>
          </a:p>
          <a:p>
            <a:pPr marL="0" indent="0">
              <a:buNone/>
            </a:pPr>
            <a:r>
              <a:rPr lang="en-US" sz="2800" dirty="0" smtClean="0"/>
              <a:t>600 AD Hindu </a:t>
            </a:r>
            <a:r>
              <a:rPr lang="en-US" sz="2800" dirty="0" err="1" smtClean="0"/>
              <a:t>Mathemetician</a:t>
            </a:r>
            <a:r>
              <a:rPr lang="en-US" sz="2800" dirty="0" smtClean="0"/>
              <a:t> – Developed No. 0</a:t>
            </a:r>
          </a:p>
          <a:p>
            <a:pPr marL="0" indent="0">
              <a:buNone/>
            </a:pPr>
            <a:r>
              <a:rPr lang="en-US" sz="2800" dirty="0" smtClean="0"/>
              <a:t>1400 Isaac Newton – Developed 3 Laws of Motion</a:t>
            </a:r>
          </a:p>
          <a:p>
            <a:pPr marL="0" indent="0">
              <a:buNone/>
            </a:pPr>
            <a:r>
              <a:rPr lang="en-US" sz="2800" dirty="0" smtClean="0"/>
              <a:t>1870 Charles Whipple – 1</a:t>
            </a:r>
            <a:r>
              <a:rPr lang="en-US" sz="2800" baseline="30000" dirty="0" smtClean="0"/>
              <a:t>st</a:t>
            </a:r>
            <a:r>
              <a:rPr lang="en-US" sz="2800" dirty="0" smtClean="0"/>
              <a:t> Structural Calculation</a:t>
            </a:r>
          </a:p>
          <a:p>
            <a:pPr marL="0" indent="0">
              <a:buNone/>
            </a:pPr>
            <a:r>
              <a:rPr lang="en-US" sz="2800" dirty="0" smtClean="0"/>
              <a:t>1904 1</a:t>
            </a:r>
            <a:r>
              <a:rPr lang="en-US" sz="2800" baseline="30000" dirty="0" smtClean="0"/>
              <a:t>st</a:t>
            </a:r>
            <a:r>
              <a:rPr lang="en-US" sz="2800" dirty="0" smtClean="0"/>
              <a:t> Skyscraper – Cincinnati, OH  14 Stories</a:t>
            </a:r>
          </a:p>
          <a:p>
            <a:pPr marL="0" indent="0">
              <a:buNone/>
            </a:pPr>
            <a:endParaRPr lang="en-US" sz="2800" dirty="0" smtClean="0"/>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endParaRPr lang="en-US" b="1" u="sng" dirty="0" smtClean="0"/>
          </a:p>
          <a:p>
            <a:pPr algn="ctr">
              <a:buNone/>
            </a:pPr>
            <a:endParaRPr lang="en-US" b="1" u="sng" dirty="0" smtClean="0"/>
          </a:p>
          <a:p>
            <a:pPr algn="ctr">
              <a:buNone/>
            </a:pPr>
            <a:endParaRPr lang="en-US" b="1" u="sng" dirty="0" smtClean="0"/>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54</a:t>
            </a:fld>
            <a:endParaRPr lang="en-US"/>
          </a:p>
        </p:txBody>
      </p:sp>
      <p:pic>
        <p:nvPicPr>
          <p:cNvPr id="6" name="Picture 5" descr="Ingalls-Building-7431-JMWolf.jpg"/>
          <p:cNvPicPr>
            <a:picLocks noChangeAspect="1"/>
          </p:cNvPicPr>
          <p:nvPr/>
        </p:nvPicPr>
        <p:blipFill>
          <a:blip r:embed="rId2" cstate="print"/>
          <a:stretch>
            <a:fillRect/>
          </a:stretch>
        </p:blipFill>
        <p:spPr>
          <a:xfrm>
            <a:off x="2286000" y="838200"/>
            <a:ext cx="4581144" cy="5562600"/>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Design Control</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History of Engineering Calculations</a:t>
            </a:r>
          </a:p>
          <a:p>
            <a:pPr marL="0" indent="0">
              <a:buNone/>
            </a:pPr>
            <a:endParaRPr lang="en-US" sz="2800" dirty="0" smtClean="0"/>
          </a:p>
          <a:p>
            <a:pPr marL="0" indent="0">
              <a:buNone/>
            </a:pPr>
            <a:r>
              <a:rPr lang="en-US" sz="2800" dirty="0" smtClean="0"/>
              <a:t>1912 – 1</a:t>
            </a:r>
            <a:r>
              <a:rPr lang="en-US" sz="2800" baseline="30000" dirty="0" smtClean="0"/>
              <a:t>st</a:t>
            </a:r>
            <a:r>
              <a:rPr lang="en-US" sz="2800" dirty="0" smtClean="0"/>
              <a:t> Issue American Concrete Institute Design Guidelines</a:t>
            </a:r>
          </a:p>
          <a:p>
            <a:pPr marL="0" indent="0">
              <a:buNone/>
            </a:pPr>
            <a:r>
              <a:rPr lang="en-US" sz="2800" dirty="0" smtClean="0"/>
              <a:t>1927 – 1 </a:t>
            </a:r>
            <a:r>
              <a:rPr lang="en-US" sz="2800" dirty="0" err="1" smtClean="0"/>
              <a:t>st</a:t>
            </a:r>
            <a:r>
              <a:rPr lang="en-US" sz="2800" dirty="0" smtClean="0"/>
              <a:t> Issue American Institute of Steel Construction</a:t>
            </a:r>
          </a:p>
          <a:p>
            <a:pPr marL="0" indent="0">
              <a:buNone/>
            </a:pPr>
            <a:r>
              <a:rPr lang="en-US" sz="2800" dirty="0" smtClean="0"/>
              <a:t>1935 Hardy Cross – 1</a:t>
            </a:r>
            <a:r>
              <a:rPr lang="en-US" sz="2800" baseline="30000" dirty="0" smtClean="0"/>
              <a:t>st</a:t>
            </a:r>
            <a:r>
              <a:rPr lang="en-US" sz="2800" dirty="0" smtClean="0"/>
              <a:t> Widely Accepted Structural Calculation Moment Distribution Method</a:t>
            </a:r>
          </a:p>
          <a:p>
            <a:pPr marL="0" indent="0">
              <a:buNone/>
            </a:pPr>
            <a:endParaRPr lang="en-US" sz="2800" dirty="0" smtClean="0"/>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Design Control</a:t>
            </a:r>
            <a:endParaRPr lang="en-US" dirty="0"/>
          </a:p>
        </p:txBody>
      </p:sp>
      <p:sp>
        <p:nvSpPr>
          <p:cNvPr id="3" name="Content Placeholder 2"/>
          <p:cNvSpPr>
            <a:spLocks noGrp="1"/>
          </p:cNvSpPr>
          <p:nvPr>
            <p:ph idx="1"/>
          </p:nvPr>
        </p:nvSpPr>
        <p:spPr/>
        <p:txBody>
          <a:bodyPr>
            <a:normAutofit/>
          </a:bodyPr>
          <a:lstStyle/>
          <a:p>
            <a:pPr marL="0" indent="0">
              <a:buNone/>
            </a:pPr>
            <a:endParaRPr lang="en-US" sz="2800" dirty="0" smtClean="0"/>
          </a:p>
          <a:p>
            <a:pPr marL="0" indent="0">
              <a:buNone/>
            </a:pPr>
            <a:r>
              <a:rPr lang="en-US" sz="2800" dirty="0" smtClean="0"/>
              <a:t>IMPLICATIONS</a:t>
            </a:r>
          </a:p>
          <a:p>
            <a:pPr marL="0" indent="0">
              <a:buNone/>
            </a:pPr>
            <a:endParaRPr lang="en-US" sz="2800" dirty="0" smtClean="0"/>
          </a:p>
          <a:p>
            <a:pPr marL="0" indent="0">
              <a:buNone/>
            </a:pPr>
            <a:r>
              <a:rPr lang="en-US" sz="2800" dirty="0" smtClean="0"/>
              <a:t>All structures built by the Egyptians, Romans and Greeks were designed by rule of thumb</a:t>
            </a:r>
          </a:p>
          <a:p>
            <a:pPr marL="0" indent="0">
              <a:buNone/>
            </a:pPr>
            <a:endParaRPr lang="en-US" sz="2800" dirty="0" smtClean="0"/>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endParaRPr lang="en-US" b="1" u="sng" dirty="0" smtClean="0"/>
          </a:p>
          <a:p>
            <a:pPr algn="ctr">
              <a:buNone/>
            </a:pPr>
            <a:endParaRPr lang="en-US" b="1" u="sng" dirty="0" smtClean="0"/>
          </a:p>
          <a:p>
            <a:pPr algn="ctr">
              <a:buNone/>
            </a:pPr>
            <a:endParaRPr lang="en-US" b="1" u="sng" dirty="0" smtClean="0"/>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57</a:t>
            </a:fld>
            <a:endParaRPr lang="en-US"/>
          </a:p>
        </p:txBody>
      </p:sp>
      <p:pic>
        <p:nvPicPr>
          <p:cNvPr id="6" name="Picture 5" descr="Engineering-Fail-Bent-Pyramid.jpg"/>
          <p:cNvPicPr>
            <a:picLocks noChangeAspect="1"/>
          </p:cNvPicPr>
          <p:nvPr/>
        </p:nvPicPr>
        <p:blipFill>
          <a:blip r:embed="rId2" cstate="print"/>
          <a:stretch>
            <a:fillRect/>
          </a:stretch>
        </p:blipFill>
        <p:spPr>
          <a:xfrm>
            <a:off x="762000" y="1066800"/>
            <a:ext cx="7391400" cy="5105400"/>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endParaRPr lang="en-US" b="1" u="sng" dirty="0" smtClean="0"/>
          </a:p>
          <a:p>
            <a:pPr algn="ctr">
              <a:buNone/>
            </a:pPr>
            <a:endParaRPr lang="en-US" b="1" u="sng" dirty="0" smtClean="0"/>
          </a:p>
          <a:p>
            <a:pPr algn="ctr">
              <a:buNone/>
            </a:pPr>
            <a:endParaRPr lang="en-US" b="1" u="sng" dirty="0" smtClean="0"/>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58</a:t>
            </a:fld>
            <a:endParaRPr lang="en-US"/>
          </a:p>
        </p:txBody>
      </p:sp>
      <p:pic>
        <p:nvPicPr>
          <p:cNvPr id="6" name="Picture 5" descr="the-roman-colosseum-1.jpg"/>
          <p:cNvPicPr>
            <a:picLocks noChangeAspect="1"/>
          </p:cNvPicPr>
          <p:nvPr/>
        </p:nvPicPr>
        <p:blipFill>
          <a:blip r:embed="rId2" cstate="print"/>
          <a:stretch>
            <a:fillRect/>
          </a:stretch>
        </p:blipFill>
        <p:spPr>
          <a:xfrm>
            <a:off x="228600" y="914400"/>
            <a:ext cx="8534400" cy="5486400"/>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Design Control</a:t>
            </a:r>
            <a:endParaRPr lang="en-US" dirty="0"/>
          </a:p>
        </p:txBody>
      </p:sp>
      <p:sp>
        <p:nvSpPr>
          <p:cNvPr id="3" name="Content Placeholder 2"/>
          <p:cNvSpPr>
            <a:spLocks noGrp="1"/>
          </p:cNvSpPr>
          <p:nvPr>
            <p:ph idx="1"/>
          </p:nvPr>
        </p:nvSpPr>
        <p:spPr/>
        <p:txBody>
          <a:bodyPr>
            <a:normAutofit/>
          </a:bodyPr>
          <a:lstStyle/>
          <a:p>
            <a:pPr marL="0" indent="0">
              <a:buNone/>
            </a:pPr>
            <a:endParaRPr lang="en-US" sz="2800" dirty="0" smtClean="0"/>
          </a:p>
          <a:p>
            <a:pPr marL="0" indent="0" algn="ctr">
              <a:buNone/>
            </a:pPr>
            <a:endParaRPr lang="en-US" sz="2800" dirty="0" smtClean="0"/>
          </a:p>
          <a:p>
            <a:pPr marL="0" indent="0">
              <a:buNone/>
            </a:pPr>
            <a:endParaRPr lang="en-US" sz="2800" dirty="0" smtClean="0"/>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59</a:t>
            </a:fld>
            <a:endParaRPr lang="en-US"/>
          </a:p>
        </p:txBody>
      </p:sp>
      <p:pic>
        <p:nvPicPr>
          <p:cNvPr id="7" name="Picture 6" descr="the-tay-bridge-disaster-scotland-28th-december-1879-1951-BJWC5D.jpg"/>
          <p:cNvPicPr>
            <a:picLocks noChangeAspect="1"/>
          </p:cNvPicPr>
          <p:nvPr/>
        </p:nvPicPr>
        <p:blipFill>
          <a:blip r:embed="rId2" cstate="print"/>
          <a:stretch>
            <a:fillRect/>
          </a:stretch>
        </p:blipFill>
        <p:spPr>
          <a:xfrm>
            <a:off x="381000" y="762000"/>
            <a:ext cx="8229600" cy="549460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Takeaways – CQAM Resumes</a:t>
            </a:r>
            <a:endParaRPr lang="en-US" dirty="0"/>
          </a:p>
        </p:txBody>
      </p:sp>
      <p:sp>
        <p:nvSpPr>
          <p:cNvPr id="3" name="Content Placeholder 2"/>
          <p:cNvSpPr>
            <a:spLocks noGrp="1"/>
          </p:cNvSpPr>
          <p:nvPr>
            <p:ph idx="1"/>
          </p:nvPr>
        </p:nvSpPr>
        <p:spPr/>
        <p:txBody>
          <a:bodyPr/>
          <a:lstStyle/>
          <a:p>
            <a:pPr marL="514350" indent="-514350"/>
            <a:r>
              <a:rPr lang="en-US" dirty="0" smtClean="0"/>
              <a:t>Excellent Project Management Experience</a:t>
            </a:r>
          </a:p>
          <a:p>
            <a:pPr marL="514350" indent="-514350"/>
            <a:r>
              <a:rPr lang="en-US" dirty="0" smtClean="0"/>
              <a:t>Many Registered PEs and RAs</a:t>
            </a:r>
          </a:p>
          <a:p>
            <a:pPr marL="514350" indent="-514350"/>
            <a:r>
              <a:rPr lang="en-US" dirty="0" smtClean="0"/>
              <a:t>Lack of Quality Assurance Experience and Certifications</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endParaRPr lang="en-US" b="1" u="sng" dirty="0" smtClean="0"/>
          </a:p>
          <a:p>
            <a:pPr algn="ctr">
              <a:buNone/>
            </a:pPr>
            <a:endParaRPr lang="en-US" b="1" u="sng" dirty="0" smtClean="0"/>
          </a:p>
          <a:p>
            <a:pPr algn="ctr">
              <a:buNone/>
            </a:pPr>
            <a:endParaRPr lang="en-US" b="1" u="sng" dirty="0" smtClean="0"/>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60</a:t>
            </a:fld>
            <a:endParaRPr lang="en-US"/>
          </a:p>
        </p:txBody>
      </p:sp>
      <p:pic>
        <p:nvPicPr>
          <p:cNvPr id="6" name="Picture 5" descr="Myramyr.jpg"/>
          <p:cNvPicPr>
            <a:picLocks noChangeAspect="1"/>
          </p:cNvPicPr>
          <p:nvPr/>
        </p:nvPicPr>
        <p:blipFill>
          <a:blip r:embed="rId2" cstate="print"/>
          <a:stretch>
            <a:fillRect/>
          </a:stretch>
        </p:blipFill>
        <p:spPr>
          <a:xfrm>
            <a:off x="285750" y="995362"/>
            <a:ext cx="8572500" cy="4867275"/>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endParaRPr lang="en-US" b="1" u="sng" dirty="0" smtClean="0"/>
          </a:p>
          <a:p>
            <a:pPr algn="ctr">
              <a:buNone/>
            </a:pPr>
            <a:endParaRPr lang="en-US" b="1" u="sng" dirty="0" smtClean="0"/>
          </a:p>
          <a:p>
            <a:pPr algn="ctr">
              <a:buNone/>
            </a:pPr>
            <a:endParaRPr lang="en-US" b="1" u="sng" dirty="0" smtClean="0"/>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61</a:t>
            </a:fld>
            <a:endParaRPr lang="en-US"/>
          </a:p>
        </p:txBody>
      </p:sp>
      <p:pic>
        <p:nvPicPr>
          <p:cNvPr id="6" name="Picture 5" descr="150317110151-pompeii-damaged-ruins-super-169.jpg"/>
          <p:cNvPicPr>
            <a:picLocks noChangeAspect="1"/>
          </p:cNvPicPr>
          <p:nvPr/>
        </p:nvPicPr>
        <p:blipFill>
          <a:blip r:embed="rId2" cstate="print"/>
          <a:stretch>
            <a:fillRect/>
          </a:stretch>
        </p:blipFill>
        <p:spPr>
          <a:xfrm>
            <a:off x="228600" y="856211"/>
            <a:ext cx="8686800" cy="5145578"/>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Design Control</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Consultant Quality Organization responsibilities for Design Control include:</a:t>
            </a:r>
          </a:p>
          <a:p>
            <a:pPr>
              <a:buNone/>
            </a:pPr>
            <a:endParaRPr lang="en-US" sz="2800" dirty="0" smtClean="0"/>
          </a:p>
          <a:p>
            <a:pPr marL="514350" indent="-514350">
              <a:buAutoNum type="alphaUcPeriod"/>
            </a:pPr>
            <a:r>
              <a:rPr lang="en-US" sz="2800" dirty="0" smtClean="0"/>
              <a:t>Verification of design calculation completeness</a:t>
            </a:r>
          </a:p>
          <a:p>
            <a:pPr marL="514350" indent="-514350">
              <a:buAutoNum type="alphaUcPeriod"/>
            </a:pPr>
            <a:r>
              <a:rPr lang="en-US" sz="2800" dirty="0" smtClean="0"/>
              <a:t>Verification of independent plan/specification review completeness</a:t>
            </a:r>
          </a:p>
          <a:p>
            <a:pPr marL="0" indent="0">
              <a:buNone/>
            </a:pPr>
            <a:endParaRPr lang="en-US" sz="2400" i="1" dirty="0" smtClean="0"/>
          </a:p>
          <a:p>
            <a:pPr marL="0" indent="0">
              <a:buNone/>
            </a:pPr>
            <a:r>
              <a:rPr lang="en-US" sz="2000" i="1" dirty="0" smtClean="0"/>
              <a:t>**These reviews have been chronic deficiencies identified in MBTA QA audits</a:t>
            </a:r>
            <a:endParaRPr lang="en-US" sz="2400" i="1" dirty="0" smtClean="0"/>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Design Control</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There should be written calculations for all trades of design work:</a:t>
            </a:r>
          </a:p>
          <a:p>
            <a:pPr marL="0" indent="0">
              <a:buNone/>
            </a:pPr>
            <a:endParaRPr lang="en-US" sz="2800" dirty="0" smtClean="0"/>
          </a:p>
          <a:p>
            <a:r>
              <a:rPr lang="en-US" sz="2800" dirty="0" smtClean="0"/>
              <a:t>Architectural</a:t>
            </a:r>
          </a:p>
          <a:p>
            <a:r>
              <a:rPr lang="en-US" sz="2800" dirty="0" smtClean="0"/>
              <a:t>Structural</a:t>
            </a:r>
          </a:p>
          <a:p>
            <a:r>
              <a:rPr lang="en-US" sz="2800" dirty="0" smtClean="0"/>
              <a:t>Mechanical</a:t>
            </a:r>
          </a:p>
          <a:p>
            <a:r>
              <a:rPr lang="en-US" sz="2800" dirty="0" smtClean="0"/>
              <a:t>Electrical</a:t>
            </a:r>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Design Control</a:t>
            </a:r>
            <a:endParaRPr lang="en-US" dirty="0"/>
          </a:p>
        </p:txBody>
      </p:sp>
      <p:sp>
        <p:nvSpPr>
          <p:cNvPr id="3" name="Content Placeholder 2"/>
          <p:cNvSpPr>
            <a:spLocks noGrp="1"/>
          </p:cNvSpPr>
          <p:nvPr>
            <p:ph idx="1"/>
          </p:nvPr>
        </p:nvSpPr>
        <p:spPr/>
        <p:txBody>
          <a:bodyPr>
            <a:normAutofit/>
          </a:bodyPr>
          <a:lstStyle/>
          <a:p>
            <a:pPr algn="ctr">
              <a:buNone/>
            </a:pPr>
            <a:endParaRPr lang="en-US" sz="2800" dirty="0" smtClean="0"/>
          </a:p>
          <a:p>
            <a:pPr marL="0" indent="0" algn="ctr">
              <a:buNone/>
            </a:pPr>
            <a:r>
              <a:rPr lang="en-US" sz="2800" dirty="0" smtClean="0"/>
              <a:t>QA Managers need to confirm that 100% of the project calculations are on file and have been independently checked by a qualified person</a:t>
            </a:r>
            <a:endParaRPr lang="en-US" sz="2800" dirty="0"/>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Design Control</a:t>
            </a:r>
            <a:endParaRPr lang="en-US" dirty="0"/>
          </a:p>
        </p:txBody>
      </p:sp>
      <p:sp>
        <p:nvSpPr>
          <p:cNvPr id="3" name="Content Placeholder 2"/>
          <p:cNvSpPr>
            <a:spLocks noGrp="1"/>
          </p:cNvSpPr>
          <p:nvPr>
            <p:ph idx="1"/>
          </p:nvPr>
        </p:nvSpPr>
        <p:spPr/>
        <p:txBody>
          <a:bodyPr>
            <a:normAutofit/>
          </a:bodyPr>
          <a:lstStyle/>
          <a:p>
            <a:pPr>
              <a:buNone/>
            </a:pPr>
            <a:r>
              <a:rPr lang="en-US" sz="2800" u="sng" dirty="0" smtClean="0"/>
              <a:t>Design calculations</a:t>
            </a:r>
          </a:p>
          <a:p>
            <a:pPr>
              <a:buNone/>
            </a:pPr>
            <a:endParaRPr lang="en-US" sz="2800" dirty="0" smtClean="0"/>
          </a:p>
          <a:p>
            <a:r>
              <a:rPr lang="en-US" sz="2800" dirty="0" smtClean="0"/>
              <a:t>For 30% and 60 % designs, the calculations should be prepared but can be in preliminary format</a:t>
            </a:r>
          </a:p>
          <a:p>
            <a:endParaRPr lang="en-US" sz="2800" dirty="0" smtClean="0"/>
          </a:p>
          <a:p>
            <a:pPr>
              <a:buNone/>
            </a:pPr>
            <a:endParaRPr lang="en-US" sz="2800" dirty="0"/>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Design Control</a:t>
            </a:r>
            <a:endParaRPr lang="en-US" dirty="0"/>
          </a:p>
        </p:txBody>
      </p:sp>
      <p:sp>
        <p:nvSpPr>
          <p:cNvPr id="3" name="Content Placeholder 2"/>
          <p:cNvSpPr>
            <a:spLocks noGrp="1"/>
          </p:cNvSpPr>
          <p:nvPr>
            <p:ph idx="1"/>
          </p:nvPr>
        </p:nvSpPr>
        <p:spPr/>
        <p:txBody>
          <a:bodyPr>
            <a:normAutofit/>
          </a:bodyPr>
          <a:lstStyle/>
          <a:p>
            <a:pPr>
              <a:buNone/>
            </a:pPr>
            <a:r>
              <a:rPr lang="en-US" sz="2800" u="sng" dirty="0" smtClean="0"/>
              <a:t>Design calculations</a:t>
            </a:r>
          </a:p>
          <a:p>
            <a:pPr>
              <a:buNone/>
            </a:pPr>
            <a:endParaRPr lang="en-US" sz="2800" u="sng" dirty="0" smtClean="0"/>
          </a:p>
          <a:p>
            <a:r>
              <a:rPr lang="en-US" sz="2800" dirty="0" smtClean="0"/>
              <a:t>At 100% design, all calculations shall be in final version</a:t>
            </a:r>
          </a:p>
          <a:p>
            <a:endParaRPr lang="en-US" sz="2800" dirty="0" smtClean="0"/>
          </a:p>
          <a:p>
            <a:r>
              <a:rPr lang="en-US" sz="2800" dirty="0" smtClean="0"/>
              <a:t>All calculations require summary sheets identifying the scope, lead designer, and calculation checker</a:t>
            </a:r>
            <a:endParaRPr lang="en-US" sz="2800" dirty="0"/>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Design Control</a:t>
            </a:r>
            <a:endParaRPr lang="en-US" dirty="0"/>
          </a:p>
        </p:txBody>
      </p:sp>
      <p:sp>
        <p:nvSpPr>
          <p:cNvPr id="3" name="Content Placeholder 2"/>
          <p:cNvSpPr>
            <a:spLocks noGrp="1"/>
          </p:cNvSpPr>
          <p:nvPr>
            <p:ph idx="1"/>
          </p:nvPr>
        </p:nvSpPr>
        <p:spPr/>
        <p:txBody>
          <a:bodyPr>
            <a:normAutofit/>
          </a:bodyPr>
          <a:lstStyle/>
          <a:p>
            <a:pPr>
              <a:buNone/>
            </a:pPr>
            <a:r>
              <a:rPr lang="en-US" sz="2800" u="sng" dirty="0" smtClean="0"/>
              <a:t>Design calculations</a:t>
            </a:r>
          </a:p>
          <a:p>
            <a:pPr>
              <a:buNone/>
            </a:pPr>
            <a:endParaRPr lang="en-US" sz="2800" u="sng" dirty="0" smtClean="0"/>
          </a:p>
          <a:p>
            <a:r>
              <a:rPr lang="en-US" sz="2800" dirty="0" smtClean="0"/>
              <a:t>When design review documents are presented, the full names of designers and reviewers should be included</a:t>
            </a:r>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Control</a:t>
            </a:r>
            <a:endParaRPr lang="en-US" dirty="0"/>
          </a:p>
        </p:txBody>
      </p:sp>
      <p:sp>
        <p:nvSpPr>
          <p:cNvPr id="3" name="Content Placeholder 2"/>
          <p:cNvSpPr>
            <a:spLocks noGrp="1"/>
          </p:cNvSpPr>
          <p:nvPr>
            <p:ph idx="1"/>
          </p:nvPr>
        </p:nvSpPr>
        <p:spPr/>
        <p:txBody>
          <a:bodyPr>
            <a:normAutofit lnSpcReduction="10000"/>
          </a:bodyPr>
          <a:lstStyle/>
          <a:p>
            <a:pPr>
              <a:buNone/>
            </a:pPr>
            <a:r>
              <a:rPr lang="en-US" u="sng" dirty="0" smtClean="0"/>
              <a:t>Design calculations</a:t>
            </a:r>
          </a:p>
          <a:p>
            <a:pPr>
              <a:buNone/>
            </a:pPr>
            <a:endParaRPr lang="en-US" u="sng" dirty="0" smtClean="0"/>
          </a:p>
          <a:p>
            <a:pPr>
              <a:buNone/>
            </a:pPr>
            <a:r>
              <a:rPr lang="en-US" dirty="0" smtClean="0"/>
              <a:t>Summary sheet contents:</a:t>
            </a:r>
          </a:p>
          <a:p>
            <a:pPr>
              <a:buNone/>
            </a:pPr>
            <a:r>
              <a:rPr lang="en-US" dirty="0" smtClean="0"/>
              <a:t>1. MBTA project number &amp; title</a:t>
            </a:r>
          </a:p>
          <a:p>
            <a:pPr marL="514350" indent="-514350">
              <a:buNone/>
            </a:pPr>
            <a:r>
              <a:rPr lang="en-US" dirty="0" smtClean="0"/>
              <a:t>2. Calculation topic</a:t>
            </a:r>
          </a:p>
          <a:p>
            <a:pPr marL="514350" indent="-514350">
              <a:buNone/>
            </a:pPr>
            <a:r>
              <a:rPr lang="en-US" dirty="0" smtClean="0"/>
              <a:t>3. Name of designer</a:t>
            </a:r>
          </a:p>
          <a:p>
            <a:pPr marL="514350" indent="-514350">
              <a:buNone/>
            </a:pPr>
            <a:r>
              <a:rPr lang="en-US" dirty="0" smtClean="0"/>
              <a:t>4. Name of checker</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Control</a:t>
            </a:r>
            <a:endParaRPr lang="en-US" dirty="0"/>
          </a:p>
        </p:txBody>
      </p:sp>
      <p:sp>
        <p:nvSpPr>
          <p:cNvPr id="3" name="Content Placeholder 2"/>
          <p:cNvSpPr>
            <a:spLocks noGrp="1"/>
          </p:cNvSpPr>
          <p:nvPr>
            <p:ph idx="1"/>
          </p:nvPr>
        </p:nvSpPr>
        <p:spPr/>
        <p:txBody>
          <a:bodyPr>
            <a:normAutofit/>
          </a:bodyPr>
          <a:lstStyle/>
          <a:p>
            <a:pPr>
              <a:buNone/>
            </a:pPr>
            <a:r>
              <a:rPr lang="en-US" u="sng" dirty="0" smtClean="0"/>
              <a:t>Design calculations</a:t>
            </a:r>
          </a:p>
          <a:p>
            <a:pPr>
              <a:buNone/>
            </a:pPr>
            <a:endParaRPr lang="en-US" u="sng" dirty="0" smtClean="0"/>
          </a:p>
          <a:p>
            <a:pPr>
              <a:buNone/>
            </a:pPr>
            <a:r>
              <a:rPr lang="en-US" dirty="0" smtClean="0"/>
              <a:t>Calculation contents:</a:t>
            </a:r>
          </a:p>
          <a:p>
            <a:pPr marL="514350" indent="-514350">
              <a:buAutoNum type="arabicPeriod"/>
            </a:pPr>
            <a:r>
              <a:rPr lang="en-US" dirty="0" smtClean="0"/>
              <a:t>Conclusion</a:t>
            </a:r>
          </a:p>
          <a:p>
            <a:pPr marL="514350" indent="-514350">
              <a:buAutoNum type="arabicPeriod"/>
            </a:pPr>
            <a:r>
              <a:rPr lang="en-US" dirty="0" smtClean="0"/>
              <a:t>Any limitations to the conclusion</a:t>
            </a:r>
          </a:p>
          <a:p>
            <a:pPr marL="514350" indent="-514350">
              <a:buAutoNum type="arabicPeriod"/>
            </a:pPr>
            <a:r>
              <a:rPr lang="en-US" dirty="0" smtClean="0"/>
              <a:t>Any items requiring confirmation</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Impacts Of CQAM Info-Session</a:t>
            </a:r>
            <a:endParaRPr lang="en-US" dirty="0"/>
          </a:p>
        </p:txBody>
      </p:sp>
      <p:sp>
        <p:nvSpPr>
          <p:cNvPr id="3" name="Content Placeholder 2"/>
          <p:cNvSpPr>
            <a:spLocks noGrp="1"/>
          </p:cNvSpPr>
          <p:nvPr>
            <p:ph idx="1"/>
          </p:nvPr>
        </p:nvSpPr>
        <p:spPr/>
        <p:txBody>
          <a:bodyPr>
            <a:normAutofit lnSpcReduction="10000"/>
          </a:bodyPr>
          <a:lstStyle/>
          <a:p>
            <a:pPr marL="231775" indent="-231775"/>
            <a:r>
              <a:rPr lang="en-US" dirty="0" smtClean="0"/>
              <a:t>To inform CQAMs of new mandatory MBTA Quality requirements</a:t>
            </a:r>
          </a:p>
          <a:p>
            <a:pPr marL="231775" indent="-231775"/>
            <a:endParaRPr lang="en-US" dirty="0" smtClean="0"/>
          </a:p>
          <a:p>
            <a:pPr marL="231775" indent="-231775"/>
            <a:r>
              <a:rPr lang="en-US" dirty="0" smtClean="0"/>
              <a:t>To recommend CQAMs pursue Quality Assurance training and certification</a:t>
            </a:r>
          </a:p>
          <a:p>
            <a:pPr marL="231775" indent="-231775"/>
            <a:endParaRPr lang="en-US" dirty="0" smtClean="0"/>
          </a:p>
          <a:p>
            <a:pPr marL="231775" indent="-231775"/>
            <a:r>
              <a:rPr lang="en-US" dirty="0" smtClean="0"/>
              <a:t>CQAMs to be better knowledgeable of FTA Quality Assurance Guidelines</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Design Control</a:t>
            </a:r>
            <a:endParaRPr lang="en-US" dirty="0"/>
          </a:p>
        </p:txBody>
      </p:sp>
      <p:sp>
        <p:nvSpPr>
          <p:cNvPr id="3" name="Content Placeholder 2"/>
          <p:cNvSpPr>
            <a:spLocks noGrp="1"/>
          </p:cNvSpPr>
          <p:nvPr>
            <p:ph idx="1"/>
          </p:nvPr>
        </p:nvSpPr>
        <p:spPr/>
        <p:txBody>
          <a:bodyPr>
            <a:normAutofit fontScale="92500"/>
          </a:bodyPr>
          <a:lstStyle/>
          <a:p>
            <a:pPr>
              <a:buNone/>
            </a:pPr>
            <a:r>
              <a:rPr lang="en-US" sz="2800" u="sng" dirty="0" smtClean="0"/>
              <a:t>Independent plan/spec reviews</a:t>
            </a:r>
          </a:p>
          <a:p>
            <a:pPr>
              <a:buNone/>
            </a:pPr>
            <a:endParaRPr lang="en-US" sz="2800" u="sng" dirty="0" smtClean="0"/>
          </a:p>
          <a:p>
            <a:r>
              <a:rPr lang="en-US" sz="2800" dirty="0" smtClean="0"/>
              <a:t>The consultant QA manager needs to confirm that there exists a properly reviewed set of checked plans and specifications on file</a:t>
            </a:r>
          </a:p>
          <a:p>
            <a:endParaRPr lang="en-US" sz="2800" dirty="0" smtClean="0"/>
          </a:p>
          <a:p>
            <a:r>
              <a:rPr lang="en-US" sz="2800" dirty="0" smtClean="0"/>
              <a:t>The consultant QA manager needs to verify these comments have given to the project manager and the corrections have been made to the contract documents</a:t>
            </a:r>
            <a:endParaRPr lang="en-US" sz="2800" dirty="0"/>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Control</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u="sng" dirty="0" smtClean="0"/>
              <a:t>Independent plan/spec reviews</a:t>
            </a:r>
          </a:p>
          <a:p>
            <a:pPr>
              <a:buNone/>
            </a:pPr>
            <a:endParaRPr lang="en-US" u="sng" dirty="0" smtClean="0"/>
          </a:p>
          <a:p>
            <a:pPr>
              <a:buNone/>
            </a:pPr>
            <a:r>
              <a:rPr lang="en-US" dirty="0" smtClean="0"/>
              <a:t>Problems found by MBTA reviewers:</a:t>
            </a:r>
          </a:p>
          <a:p>
            <a:pPr>
              <a:buNone/>
            </a:pPr>
            <a:endParaRPr lang="en-US" dirty="0" smtClean="0"/>
          </a:p>
          <a:p>
            <a:pPr>
              <a:buNone/>
            </a:pPr>
            <a:r>
              <a:rPr lang="en-US" dirty="0" smtClean="0"/>
              <a:t>Cover sheet – incorrect names</a:t>
            </a:r>
          </a:p>
          <a:p>
            <a:pPr>
              <a:buNone/>
            </a:pPr>
            <a:r>
              <a:rPr lang="en-US" dirty="0" smtClean="0"/>
              <a:t>Inclusion of a code compliance plan</a:t>
            </a:r>
          </a:p>
          <a:p>
            <a:pPr>
              <a:buNone/>
            </a:pPr>
            <a:r>
              <a:rPr lang="en-US" dirty="0" smtClean="0"/>
              <a:t>Missing bar scales</a:t>
            </a:r>
          </a:p>
          <a:p>
            <a:pPr>
              <a:buNone/>
            </a:pPr>
            <a:r>
              <a:rPr lang="en-US" dirty="0" smtClean="0"/>
              <a:t>Vague notes</a:t>
            </a:r>
          </a:p>
          <a:p>
            <a:pPr>
              <a:buNone/>
            </a:pPr>
            <a:r>
              <a:rPr lang="en-US" dirty="0" smtClean="0"/>
              <a:t>Plans and specs not matching up</a:t>
            </a:r>
          </a:p>
          <a:p>
            <a:endParaRPr lang="en-US" dirty="0"/>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Control</a:t>
            </a:r>
            <a:endParaRPr lang="en-US" dirty="0"/>
          </a:p>
        </p:txBody>
      </p:sp>
      <p:sp>
        <p:nvSpPr>
          <p:cNvPr id="3" name="Content Placeholder 2"/>
          <p:cNvSpPr>
            <a:spLocks noGrp="1"/>
          </p:cNvSpPr>
          <p:nvPr>
            <p:ph idx="1"/>
          </p:nvPr>
        </p:nvSpPr>
        <p:spPr/>
        <p:txBody>
          <a:bodyPr>
            <a:normAutofit/>
          </a:bodyPr>
          <a:lstStyle/>
          <a:p>
            <a:pPr>
              <a:buNone/>
            </a:pPr>
            <a:r>
              <a:rPr lang="en-US" u="sng" dirty="0" smtClean="0"/>
              <a:t>Independent plan/spec reviews</a:t>
            </a:r>
          </a:p>
          <a:p>
            <a:pPr>
              <a:buNone/>
            </a:pPr>
            <a:endParaRPr lang="en-US" u="sng" dirty="0" smtClean="0"/>
          </a:p>
          <a:p>
            <a:pPr>
              <a:buNone/>
            </a:pPr>
            <a:r>
              <a:rPr lang="en-US" dirty="0" smtClean="0"/>
              <a:t>Problems found by MBTA reviewers:</a:t>
            </a:r>
          </a:p>
          <a:p>
            <a:pPr>
              <a:buNone/>
            </a:pPr>
            <a:r>
              <a:rPr lang="en-US" dirty="0" smtClean="0"/>
              <a:t>Cutting &amp; pasting</a:t>
            </a:r>
          </a:p>
          <a:p>
            <a:pPr>
              <a:buNone/>
            </a:pPr>
            <a:r>
              <a:rPr lang="en-US" dirty="0" smtClean="0"/>
              <a:t>Citation of correct testing standards</a:t>
            </a:r>
          </a:p>
          <a:p>
            <a:pPr>
              <a:buNone/>
            </a:pPr>
            <a:r>
              <a:rPr lang="en-US" dirty="0" smtClean="0"/>
              <a:t>Coordination of different trade work</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Design Control</a:t>
            </a:r>
            <a:endParaRPr lang="en-US" dirty="0"/>
          </a:p>
        </p:txBody>
      </p:sp>
      <p:sp>
        <p:nvSpPr>
          <p:cNvPr id="3" name="Content Placeholder 2"/>
          <p:cNvSpPr>
            <a:spLocks noGrp="1"/>
          </p:cNvSpPr>
          <p:nvPr>
            <p:ph idx="1"/>
          </p:nvPr>
        </p:nvSpPr>
        <p:spPr/>
        <p:txBody>
          <a:bodyPr>
            <a:normAutofit/>
          </a:bodyPr>
          <a:lstStyle/>
          <a:p>
            <a:pPr algn="ctr">
              <a:buNone/>
            </a:pPr>
            <a:endParaRPr lang="en-US" sz="2800" dirty="0" smtClean="0"/>
          </a:p>
          <a:p>
            <a:pPr>
              <a:buNone/>
            </a:pPr>
            <a:r>
              <a:rPr lang="en-US" sz="2800" u="sng" dirty="0" smtClean="0"/>
              <a:t>Independent plan/spec reviews</a:t>
            </a:r>
          </a:p>
          <a:p>
            <a:pPr algn="ctr">
              <a:buNone/>
            </a:pPr>
            <a:endParaRPr lang="en-US" sz="2800" u="sng" dirty="0" smtClean="0"/>
          </a:p>
          <a:p>
            <a:pPr marL="0" indent="0">
              <a:buNone/>
            </a:pPr>
            <a:r>
              <a:rPr lang="en-US" sz="2800" dirty="0" smtClean="0"/>
              <a:t>The consultant QA manager needs to confirm that this independent plan/spec review has been completed for each design phase 30%, 60% and 100%</a:t>
            </a:r>
          </a:p>
          <a:p>
            <a:pPr algn="ctr">
              <a:buNone/>
            </a:pPr>
            <a:endParaRPr lang="en-US" sz="2800" dirty="0" smtClean="0"/>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Design Control</a:t>
            </a:r>
            <a:endParaRPr lang="en-US" dirty="0"/>
          </a:p>
        </p:txBody>
      </p:sp>
      <p:sp>
        <p:nvSpPr>
          <p:cNvPr id="3" name="Content Placeholder 2"/>
          <p:cNvSpPr>
            <a:spLocks noGrp="1"/>
          </p:cNvSpPr>
          <p:nvPr>
            <p:ph idx="1"/>
          </p:nvPr>
        </p:nvSpPr>
        <p:spPr/>
        <p:txBody>
          <a:bodyPr>
            <a:normAutofit/>
          </a:bodyPr>
          <a:lstStyle/>
          <a:p>
            <a:pPr>
              <a:buNone/>
            </a:pPr>
            <a:r>
              <a:rPr lang="en-US" sz="2800" u="sng" dirty="0" smtClean="0"/>
              <a:t>Independent plan/spec reviews</a:t>
            </a:r>
          </a:p>
          <a:p>
            <a:pPr>
              <a:buNone/>
            </a:pPr>
            <a:endParaRPr lang="en-US" sz="2800" u="sng" dirty="0" smtClean="0"/>
          </a:p>
          <a:p>
            <a:pPr marL="0" indent="0">
              <a:buNone/>
            </a:pPr>
            <a:r>
              <a:rPr lang="en-US" sz="2800" dirty="0" smtClean="0"/>
              <a:t>The QA manager needs to confirm independent plan/spec reviews have been completed and corrections made before any formal submissions to the MBTA project manager</a:t>
            </a:r>
          </a:p>
          <a:p>
            <a:pPr algn="ctr">
              <a:buNone/>
            </a:pPr>
            <a:endParaRPr lang="en-US" sz="2800" dirty="0" smtClean="0"/>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Design Control</a:t>
            </a:r>
            <a:endParaRPr lang="en-US" dirty="0"/>
          </a:p>
        </p:txBody>
      </p:sp>
      <p:sp>
        <p:nvSpPr>
          <p:cNvPr id="3" name="Content Placeholder 2"/>
          <p:cNvSpPr>
            <a:spLocks noGrp="1"/>
          </p:cNvSpPr>
          <p:nvPr>
            <p:ph idx="1"/>
          </p:nvPr>
        </p:nvSpPr>
        <p:spPr/>
        <p:txBody>
          <a:bodyPr>
            <a:normAutofit/>
          </a:bodyPr>
          <a:lstStyle/>
          <a:p>
            <a:pPr>
              <a:buNone/>
            </a:pPr>
            <a:r>
              <a:rPr lang="en-US" sz="2800" u="sng" dirty="0" smtClean="0"/>
              <a:t>Independent plan/spec reviews</a:t>
            </a:r>
          </a:p>
          <a:p>
            <a:pPr marL="0" indent="0">
              <a:buNone/>
            </a:pPr>
            <a:endParaRPr lang="en-US" sz="2800" u="sng" dirty="0" smtClean="0"/>
          </a:p>
          <a:p>
            <a:pPr marL="0" indent="0">
              <a:buNone/>
            </a:pPr>
            <a:r>
              <a:rPr lang="en-US" sz="2800" dirty="0" smtClean="0"/>
              <a:t>Independent Plan Review Completed On:</a:t>
            </a:r>
          </a:p>
          <a:p>
            <a:pPr marL="0" indent="0" algn="ctr">
              <a:buNone/>
            </a:pPr>
            <a:r>
              <a:rPr lang="en-US" sz="2800" dirty="0" smtClean="0"/>
              <a:t>½ Size or Full Size Plans</a:t>
            </a:r>
          </a:p>
          <a:p>
            <a:pPr marL="0" indent="0" algn="ctr">
              <a:buNone/>
            </a:pPr>
            <a:r>
              <a:rPr lang="en-US" sz="2800" dirty="0" smtClean="0"/>
              <a:t>&amp;</a:t>
            </a:r>
          </a:p>
          <a:p>
            <a:pPr marL="0" indent="0" algn="ctr">
              <a:buNone/>
            </a:pPr>
            <a:r>
              <a:rPr lang="en-US" sz="2800" dirty="0" smtClean="0"/>
              <a:t>Technical Specifications</a:t>
            </a:r>
          </a:p>
          <a:p>
            <a:pPr marL="0" indent="0">
              <a:buNone/>
            </a:pPr>
            <a:endParaRPr lang="en-US" sz="2800" dirty="0" smtClean="0"/>
          </a:p>
          <a:p>
            <a:pPr algn="ctr">
              <a:buNone/>
            </a:pPr>
            <a:endParaRPr lang="en-US" sz="2800" dirty="0" smtClean="0"/>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Design Control</a:t>
            </a:r>
            <a:endParaRPr lang="en-US" dirty="0"/>
          </a:p>
        </p:txBody>
      </p:sp>
      <p:sp>
        <p:nvSpPr>
          <p:cNvPr id="3" name="Content Placeholder 2"/>
          <p:cNvSpPr>
            <a:spLocks noGrp="1"/>
          </p:cNvSpPr>
          <p:nvPr>
            <p:ph idx="1"/>
          </p:nvPr>
        </p:nvSpPr>
        <p:spPr/>
        <p:txBody>
          <a:bodyPr>
            <a:normAutofit/>
          </a:bodyPr>
          <a:lstStyle/>
          <a:p>
            <a:pPr>
              <a:buNone/>
            </a:pPr>
            <a:r>
              <a:rPr lang="en-US" sz="2800" u="sng" dirty="0" smtClean="0"/>
              <a:t>Independent plan/spec reviews</a:t>
            </a:r>
          </a:p>
          <a:p>
            <a:pPr>
              <a:buNone/>
            </a:pPr>
            <a:endParaRPr lang="en-US" sz="2800" u="sng" dirty="0" smtClean="0"/>
          </a:p>
          <a:p>
            <a:pPr marL="0" indent="0">
              <a:buNone/>
            </a:pPr>
            <a:r>
              <a:rPr lang="en-US" sz="2800" dirty="0" smtClean="0"/>
              <a:t>The checker clearly marks errors and omissions in both documents</a:t>
            </a:r>
          </a:p>
          <a:p>
            <a:pPr marL="0" indent="0">
              <a:buNone/>
            </a:pPr>
            <a:endParaRPr lang="en-US" sz="2800" dirty="0" smtClean="0"/>
          </a:p>
          <a:p>
            <a:pPr marL="0" indent="0">
              <a:buNone/>
            </a:pPr>
            <a:r>
              <a:rPr lang="en-US" sz="2800" dirty="0" smtClean="0"/>
              <a:t>The checker issues the marked-up set to the Project Manager for correction</a:t>
            </a:r>
          </a:p>
          <a:p>
            <a:pPr algn="ctr">
              <a:buNone/>
            </a:pPr>
            <a:endParaRPr lang="en-US" sz="2800" dirty="0" smtClean="0"/>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Design Control</a:t>
            </a:r>
            <a:endParaRPr lang="en-US" dirty="0"/>
          </a:p>
        </p:txBody>
      </p:sp>
      <p:sp>
        <p:nvSpPr>
          <p:cNvPr id="3" name="Content Placeholder 2"/>
          <p:cNvSpPr>
            <a:spLocks noGrp="1"/>
          </p:cNvSpPr>
          <p:nvPr>
            <p:ph idx="1"/>
          </p:nvPr>
        </p:nvSpPr>
        <p:spPr/>
        <p:txBody>
          <a:bodyPr>
            <a:normAutofit/>
          </a:bodyPr>
          <a:lstStyle/>
          <a:p>
            <a:pPr>
              <a:buNone/>
            </a:pPr>
            <a:r>
              <a:rPr lang="en-US" sz="2800" u="sng" dirty="0" smtClean="0"/>
              <a:t>Independent plan/spec reviews</a:t>
            </a:r>
          </a:p>
          <a:p>
            <a:pPr>
              <a:buNone/>
            </a:pPr>
            <a:endParaRPr lang="en-US" sz="2800" u="sng" dirty="0" smtClean="0"/>
          </a:p>
          <a:p>
            <a:pPr marL="0" indent="0">
              <a:buNone/>
            </a:pPr>
            <a:r>
              <a:rPr lang="en-US" sz="2800" dirty="0" smtClean="0"/>
              <a:t>The CQAM verifies that this process is completed</a:t>
            </a:r>
          </a:p>
          <a:p>
            <a:pPr marL="0" indent="0">
              <a:buNone/>
            </a:pPr>
            <a:endParaRPr lang="en-US" sz="2800" dirty="0" smtClean="0"/>
          </a:p>
          <a:p>
            <a:pPr marL="0" indent="0">
              <a:buNone/>
            </a:pPr>
            <a:r>
              <a:rPr lang="en-US" sz="2800" dirty="0" smtClean="0"/>
              <a:t>This checking process should be included in the QA Plan</a:t>
            </a:r>
          </a:p>
          <a:p>
            <a:pPr algn="ctr">
              <a:buNone/>
            </a:pPr>
            <a:endParaRPr lang="en-US" sz="2800" dirty="0" smtClean="0"/>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endParaRPr lang="en-US" b="1" u="sng" dirty="0" smtClean="0"/>
          </a:p>
          <a:p>
            <a:pPr algn="ctr">
              <a:buNone/>
            </a:pPr>
            <a:endParaRPr lang="en-US" b="1" u="sng" dirty="0" smtClean="0"/>
          </a:p>
          <a:p>
            <a:pPr algn="ctr">
              <a:buNone/>
            </a:pPr>
            <a:r>
              <a:rPr lang="en-US" b="1" u="sng" dirty="0" smtClean="0"/>
              <a:t>AUDITS</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Audits</a:t>
            </a:r>
            <a:endParaRPr lang="en-US" dirty="0"/>
          </a:p>
        </p:txBody>
      </p:sp>
      <p:sp>
        <p:nvSpPr>
          <p:cNvPr id="3" name="Content Placeholder 2"/>
          <p:cNvSpPr>
            <a:spLocks noGrp="1"/>
          </p:cNvSpPr>
          <p:nvPr>
            <p:ph idx="1"/>
          </p:nvPr>
        </p:nvSpPr>
        <p:spPr/>
        <p:txBody>
          <a:bodyPr>
            <a:normAutofit/>
          </a:bodyPr>
          <a:lstStyle/>
          <a:p>
            <a:r>
              <a:rPr lang="en-US" sz="2800" dirty="0" smtClean="0"/>
              <a:t>Consultant QA managers need to complete a minimum of one (1) internal audit per project</a:t>
            </a:r>
          </a:p>
          <a:p>
            <a:endParaRPr lang="en-US" sz="2800" dirty="0" smtClean="0"/>
          </a:p>
          <a:p>
            <a:r>
              <a:rPr lang="en-US" sz="2800" dirty="0" smtClean="0"/>
              <a:t>The internal audit will be based on the approved MBTA project quality assurance plan</a:t>
            </a:r>
            <a:endParaRPr lang="en-US" sz="2800" dirty="0"/>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Impacts Of CQAM Info-Session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Each consultant QA Manager will be the point of contact for MBTA personnel if quality issues arise</a:t>
            </a:r>
          </a:p>
          <a:p>
            <a:endParaRPr lang="en-US" dirty="0" smtClean="0"/>
          </a:p>
          <a:p>
            <a:r>
              <a:rPr lang="en-US" dirty="0" smtClean="0"/>
              <a:t>Each MBTA CD request should be responded to in a timely manner</a:t>
            </a:r>
          </a:p>
          <a:p>
            <a:endParaRPr lang="en-US" dirty="0" smtClean="0"/>
          </a:p>
          <a:p>
            <a:r>
              <a:rPr lang="en-US" dirty="0" smtClean="0"/>
              <a:t>CQAMs should consider an assistant QA Manager that could assist, step up in the CQAM absence</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Audits</a:t>
            </a:r>
            <a:endParaRPr lang="en-US" dirty="0"/>
          </a:p>
        </p:txBody>
      </p:sp>
      <p:sp>
        <p:nvSpPr>
          <p:cNvPr id="3" name="Content Placeholder 2"/>
          <p:cNvSpPr>
            <a:spLocks noGrp="1"/>
          </p:cNvSpPr>
          <p:nvPr>
            <p:ph idx="1"/>
          </p:nvPr>
        </p:nvSpPr>
        <p:spPr/>
        <p:txBody>
          <a:bodyPr>
            <a:normAutofit/>
          </a:bodyPr>
          <a:lstStyle/>
          <a:p>
            <a:r>
              <a:rPr lang="en-US" sz="2800" dirty="0" smtClean="0"/>
              <a:t>If the MBTA schedules a Consultant audit, the QA manager should complete an internal audit prior to self-assess conformance to requirements.</a:t>
            </a:r>
            <a:endParaRPr lang="en-US" sz="2800" strike="sngStrike" dirty="0"/>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Audits</a:t>
            </a:r>
            <a:endParaRPr lang="en-US" dirty="0"/>
          </a:p>
        </p:txBody>
      </p:sp>
      <p:sp>
        <p:nvSpPr>
          <p:cNvPr id="3" name="Content Placeholder 2"/>
          <p:cNvSpPr>
            <a:spLocks noGrp="1"/>
          </p:cNvSpPr>
          <p:nvPr>
            <p:ph idx="1"/>
          </p:nvPr>
        </p:nvSpPr>
        <p:spPr/>
        <p:txBody>
          <a:bodyPr>
            <a:normAutofit/>
          </a:bodyPr>
          <a:lstStyle/>
          <a:p>
            <a:pPr marL="168275" indent="-168275"/>
            <a:r>
              <a:rPr lang="en-US" sz="2800" dirty="0" smtClean="0"/>
              <a:t>The consultant QA manager can decide what QA plan element/tasks to audit</a:t>
            </a:r>
          </a:p>
          <a:p>
            <a:pPr marL="168275" indent="-168275"/>
            <a:r>
              <a:rPr lang="en-US" sz="2800" dirty="0" smtClean="0"/>
              <a:t>All Consultant MBTA Internal Audit reports need to be submitted to the MBTA.</a:t>
            </a:r>
            <a:endParaRPr lang="en-US" sz="2800" dirty="0"/>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Audits</a:t>
            </a:r>
            <a:endParaRPr lang="en-US" dirty="0"/>
          </a:p>
        </p:txBody>
      </p:sp>
      <p:sp>
        <p:nvSpPr>
          <p:cNvPr id="3" name="Content Placeholder 2"/>
          <p:cNvSpPr>
            <a:spLocks noGrp="1"/>
          </p:cNvSpPr>
          <p:nvPr>
            <p:ph idx="1"/>
          </p:nvPr>
        </p:nvSpPr>
        <p:spPr/>
        <p:txBody>
          <a:bodyPr>
            <a:normAutofit/>
          </a:bodyPr>
          <a:lstStyle/>
          <a:p>
            <a:pPr>
              <a:buNone/>
            </a:pPr>
            <a:r>
              <a:rPr lang="en-US" dirty="0" smtClean="0"/>
              <a:t>There are 2 types of QA audits:</a:t>
            </a:r>
          </a:p>
          <a:p>
            <a:pPr marL="514350" indent="-514350">
              <a:buAutoNum type="arabicPeriod"/>
            </a:pPr>
            <a:r>
              <a:rPr lang="en-US" dirty="0" smtClean="0"/>
              <a:t>Document audits</a:t>
            </a:r>
          </a:p>
          <a:p>
            <a:pPr marL="514350" indent="-514350">
              <a:buAutoNum type="arabicPeriod"/>
            </a:pPr>
            <a:r>
              <a:rPr lang="en-US" dirty="0" smtClean="0"/>
              <a:t>Program audits</a:t>
            </a:r>
          </a:p>
          <a:p>
            <a:pPr marL="514350" indent="-514350">
              <a:buNone/>
            </a:pPr>
            <a:endParaRPr lang="en-US" dirty="0" smtClean="0"/>
          </a:p>
          <a:p>
            <a:pPr marL="55563" indent="-55563">
              <a:buNone/>
            </a:pPr>
            <a:r>
              <a:rPr lang="en-US" dirty="0" smtClean="0"/>
              <a:t>Document audits review/inspect 3-5 records per section</a:t>
            </a:r>
          </a:p>
          <a:p>
            <a:pPr marL="55563" indent="-55563">
              <a:buNone/>
            </a:pPr>
            <a:r>
              <a:rPr lang="en-US" dirty="0" smtClean="0"/>
              <a:t>Program audits just confirm the files exist</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Audits</a:t>
            </a:r>
            <a:endParaRPr lang="en-US" dirty="0"/>
          </a:p>
        </p:txBody>
      </p:sp>
      <p:sp>
        <p:nvSpPr>
          <p:cNvPr id="3" name="Content Placeholder 2"/>
          <p:cNvSpPr>
            <a:spLocks noGrp="1"/>
          </p:cNvSpPr>
          <p:nvPr>
            <p:ph idx="1"/>
          </p:nvPr>
        </p:nvSpPr>
        <p:spPr/>
        <p:txBody>
          <a:bodyPr/>
          <a:lstStyle/>
          <a:p>
            <a:pPr marL="55563" indent="-55563">
              <a:buNone/>
            </a:pPr>
            <a:r>
              <a:rPr lang="en-US" dirty="0" smtClean="0"/>
              <a:t>FTA requires the MBTA, their engineering consultants, and general contractors to perform document audits</a:t>
            </a:r>
          </a:p>
          <a:p>
            <a:pPr marL="55563" indent="-55563">
              <a:buNone/>
            </a:pPr>
            <a:endParaRPr lang="en-US" dirty="0" smtClean="0"/>
          </a:p>
          <a:p>
            <a:pPr marL="55563" indent="-55563">
              <a:buNone/>
            </a:pPr>
            <a:r>
              <a:rPr lang="en-US" dirty="0" smtClean="0"/>
              <a:t>A sample audit report will be reviewed later</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83</a:t>
            </a:fld>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Audits</a:t>
            </a:r>
            <a:endParaRPr lang="en-US" dirty="0"/>
          </a:p>
        </p:txBody>
      </p:sp>
      <p:sp>
        <p:nvSpPr>
          <p:cNvPr id="3" name="Content Placeholder 2"/>
          <p:cNvSpPr>
            <a:spLocks noGrp="1"/>
          </p:cNvSpPr>
          <p:nvPr>
            <p:ph idx="1"/>
          </p:nvPr>
        </p:nvSpPr>
        <p:spPr/>
        <p:txBody>
          <a:bodyPr>
            <a:normAutofit lnSpcReduction="10000"/>
          </a:bodyPr>
          <a:lstStyle/>
          <a:p>
            <a:pPr marL="55563" indent="-55563">
              <a:buNone/>
            </a:pPr>
            <a:r>
              <a:rPr lang="en-US" dirty="0" smtClean="0"/>
              <a:t>During an MBTA consultant audit, either paper or electronic records* will be acceptable</a:t>
            </a:r>
          </a:p>
          <a:p>
            <a:pPr marL="55563" indent="-55563">
              <a:buNone/>
            </a:pPr>
            <a:r>
              <a:rPr lang="en-US" dirty="0" smtClean="0"/>
              <a:t>*If presenting electronic records, AV equipment should be available to present the project documents</a:t>
            </a:r>
          </a:p>
          <a:p>
            <a:pPr marL="55563" indent="-55563">
              <a:buNone/>
            </a:pPr>
            <a:r>
              <a:rPr lang="en-US" dirty="0" smtClean="0"/>
              <a:t>* There should be printing capabilities to provide MBTA auditors with copy of certain documents</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endParaRPr lang="en-US" b="1" u="sng" dirty="0" smtClean="0"/>
          </a:p>
          <a:p>
            <a:pPr algn="ctr">
              <a:buNone/>
            </a:pPr>
            <a:endParaRPr lang="en-US" b="1" u="sng" dirty="0" smtClean="0"/>
          </a:p>
          <a:p>
            <a:pPr algn="ctr">
              <a:buNone/>
            </a:pPr>
            <a:r>
              <a:rPr lang="en-US" b="1" u="sng" dirty="0" smtClean="0"/>
              <a:t>PROCUREMENT</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85</a:t>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Procurement</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Consultant QA managers need to manage all specialty sub-consultants under contract </a:t>
            </a:r>
          </a:p>
          <a:p>
            <a:pPr marL="0" indent="0">
              <a:buNone/>
            </a:pPr>
            <a:endParaRPr lang="en-US" sz="2800" dirty="0" smtClean="0"/>
          </a:p>
          <a:p>
            <a:pPr marL="0" indent="0">
              <a:buNone/>
            </a:pPr>
            <a:r>
              <a:rPr lang="en-US" sz="2800" dirty="0" smtClean="0"/>
              <a:t>Sub-consultant work completion review and quality of work needs to be periodically reviewed</a:t>
            </a:r>
            <a:endParaRPr lang="en-US" sz="2800" dirty="0"/>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Procurement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Sub-consultant work to be reviewed by lead consultant:</a:t>
            </a:r>
          </a:p>
          <a:p>
            <a:pPr marL="514350" indent="-514350">
              <a:buAutoNum type="arabicPeriod"/>
            </a:pPr>
            <a:r>
              <a:rPr lang="en-US" dirty="0" smtClean="0"/>
              <a:t>Plans</a:t>
            </a:r>
          </a:p>
          <a:p>
            <a:pPr marL="514350" indent="-514350">
              <a:buAutoNum type="arabicPeriod"/>
            </a:pPr>
            <a:r>
              <a:rPr lang="en-US" dirty="0" smtClean="0"/>
              <a:t>Specifications</a:t>
            </a:r>
          </a:p>
          <a:p>
            <a:pPr marL="514350" indent="-514350">
              <a:buAutoNum type="arabicPeriod"/>
            </a:pPr>
            <a:r>
              <a:rPr lang="en-US" dirty="0" smtClean="0"/>
              <a:t>Calculations</a:t>
            </a:r>
          </a:p>
          <a:p>
            <a:pPr marL="514350" indent="-514350">
              <a:buAutoNum type="arabicPeriod"/>
            </a:pPr>
            <a:r>
              <a:rPr lang="en-US" dirty="0" smtClean="0"/>
              <a:t>Coordination with other trades</a:t>
            </a:r>
          </a:p>
          <a:p>
            <a:pPr marL="514350" indent="-514350">
              <a:buAutoNum type="arabicPeriod"/>
            </a:pPr>
            <a:r>
              <a:rPr lang="en-US" dirty="0" smtClean="0"/>
              <a:t>Compliance with contract terms (scope, schedule, cost) </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endParaRPr lang="en-US" b="1" u="sng" dirty="0" smtClean="0"/>
          </a:p>
          <a:p>
            <a:pPr algn="ctr">
              <a:buNone/>
            </a:pPr>
            <a:endParaRPr lang="en-US" b="1" u="sng" dirty="0" smtClean="0"/>
          </a:p>
          <a:p>
            <a:pPr algn="ctr">
              <a:buNone/>
            </a:pPr>
            <a:r>
              <a:rPr lang="en-US" b="1" u="sng" dirty="0" smtClean="0"/>
              <a:t>TRAINING</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88</a:t>
            </a:fld>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Training</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Consultant QA managers need to confirm that the company training requirements are being fully met</a:t>
            </a:r>
          </a:p>
          <a:p>
            <a:pPr>
              <a:buNone/>
            </a:pPr>
            <a:endParaRPr lang="en-US" sz="2800" dirty="0" smtClean="0"/>
          </a:p>
          <a:p>
            <a:pPr>
              <a:buNone/>
            </a:pPr>
            <a:r>
              <a:rPr lang="en-US" sz="2800" dirty="0" smtClean="0"/>
              <a:t>Two areas require mandatory reviews:</a:t>
            </a:r>
          </a:p>
          <a:p>
            <a:pPr marL="514350" indent="-514350">
              <a:buAutoNum type="arabicPeriod"/>
            </a:pPr>
            <a:r>
              <a:rPr lang="en-US" sz="2800" dirty="0" smtClean="0"/>
              <a:t>Project team competency</a:t>
            </a:r>
          </a:p>
          <a:p>
            <a:pPr marL="514350" indent="-514350">
              <a:buAutoNum type="arabicPeriod"/>
            </a:pPr>
            <a:r>
              <a:rPr lang="en-US" sz="2800" dirty="0" smtClean="0"/>
              <a:t>Technical training of project staff</a:t>
            </a:r>
            <a:endParaRPr lang="en-US" sz="2800" dirty="0"/>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89</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Info-Session Agenda</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Benefits of a Quality Assurance Program</a:t>
            </a:r>
          </a:p>
          <a:p>
            <a:pPr marL="514350" indent="-514350">
              <a:buAutoNum type="arabicPeriod"/>
            </a:pPr>
            <a:r>
              <a:rPr lang="en-US" dirty="0" smtClean="0"/>
              <a:t>Recent Consultant QA Audit Trends</a:t>
            </a:r>
          </a:p>
          <a:p>
            <a:pPr marL="514350" indent="-514350">
              <a:buAutoNum type="arabicPeriod"/>
            </a:pPr>
            <a:r>
              <a:rPr lang="en-US" dirty="0" smtClean="0"/>
              <a:t>History of Quality Assurance</a:t>
            </a:r>
          </a:p>
          <a:p>
            <a:pPr marL="514350" indent="-514350">
              <a:buAutoNum type="arabicPeriod"/>
            </a:pPr>
            <a:r>
              <a:rPr lang="en-US" dirty="0" smtClean="0"/>
              <a:t>Agencies Providing QA Certification</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Training</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A project folder for each assigned staff member needs to be maintained and periodically reviewed by the project manager to confirm the design staff has the necessary qualifications to complete the design assignment</a:t>
            </a:r>
            <a:endParaRPr lang="en-US" sz="2800" dirty="0"/>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Training</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Consultant QA managers must confirm that the firm is keeping up with relevant technological advancements through training seminars and vendor presentations</a:t>
            </a:r>
            <a:endParaRPr lang="en-US" sz="2800" dirty="0"/>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Training</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Supplemental training for consultant QA managers are available through the American Society Of Quality (ASQ), the Northeast Transportation Training Certification Program (NETTCP), and the International Register of Certified Auditors (IRCA).</a:t>
            </a:r>
            <a:endParaRPr lang="en-US" sz="2800" dirty="0"/>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92</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Training</a:t>
            </a:r>
            <a:endParaRPr lang="en-US" dirty="0"/>
          </a:p>
        </p:txBody>
      </p:sp>
      <p:sp>
        <p:nvSpPr>
          <p:cNvPr id="3" name="Content Placeholder 2"/>
          <p:cNvSpPr>
            <a:spLocks noGrp="1"/>
          </p:cNvSpPr>
          <p:nvPr>
            <p:ph idx="1"/>
          </p:nvPr>
        </p:nvSpPr>
        <p:spPr/>
        <p:txBody>
          <a:bodyPr>
            <a:normAutofit/>
          </a:bodyPr>
          <a:lstStyle/>
          <a:p>
            <a:r>
              <a:rPr lang="en-US" sz="2800" dirty="0" smtClean="0"/>
              <a:t>American Society Of Quality (ASQ) </a:t>
            </a:r>
          </a:p>
          <a:p>
            <a:pPr>
              <a:buNone/>
            </a:pPr>
            <a:endParaRPr lang="en-US" sz="2800" dirty="0" smtClean="0"/>
          </a:p>
          <a:p>
            <a:pPr lvl="1"/>
            <a:r>
              <a:rPr lang="en-US" sz="2400" dirty="0" smtClean="0"/>
              <a:t>Certification: Quality Auditor On-line Training And Exam</a:t>
            </a:r>
            <a:endParaRPr lang="en-US" sz="2400" dirty="0"/>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93</a:t>
            </a:fld>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Training</a:t>
            </a:r>
            <a:endParaRPr lang="en-US" dirty="0"/>
          </a:p>
        </p:txBody>
      </p:sp>
      <p:sp>
        <p:nvSpPr>
          <p:cNvPr id="3" name="Content Placeholder 2"/>
          <p:cNvSpPr>
            <a:spLocks noGrp="1"/>
          </p:cNvSpPr>
          <p:nvPr>
            <p:ph idx="1"/>
          </p:nvPr>
        </p:nvSpPr>
        <p:spPr/>
        <p:txBody>
          <a:bodyPr>
            <a:normAutofit/>
          </a:bodyPr>
          <a:lstStyle/>
          <a:p>
            <a:pPr marL="168275" indent="-168275"/>
            <a:r>
              <a:rPr lang="en-US" sz="2800" dirty="0" smtClean="0"/>
              <a:t>Northeast transportation training and certification program (NETTCP) Certification: </a:t>
            </a:r>
          </a:p>
          <a:p>
            <a:pPr marL="168275" indent="-168275">
              <a:buNone/>
            </a:pPr>
            <a:endParaRPr lang="en-US" sz="2800" dirty="0" smtClean="0"/>
          </a:p>
          <a:p>
            <a:pPr marL="568325" lvl="1" indent="-168275"/>
            <a:r>
              <a:rPr lang="en-US" sz="2400" dirty="0" smtClean="0"/>
              <a:t>QA technologist on-line training and exam</a:t>
            </a:r>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94</a:t>
            </a:fld>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Training</a:t>
            </a:r>
            <a:endParaRPr lang="en-US" dirty="0"/>
          </a:p>
        </p:txBody>
      </p:sp>
      <p:sp>
        <p:nvSpPr>
          <p:cNvPr id="3" name="Content Placeholder 2"/>
          <p:cNvSpPr>
            <a:spLocks noGrp="1"/>
          </p:cNvSpPr>
          <p:nvPr>
            <p:ph idx="1"/>
          </p:nvPr>
        </p:nvSpPr>
        <p:spPr/>
        <p:txBody>
          <a:bodyPr>
            <a:normAutofit/>
          </a:bodyPr>
          <a:lstStyle/>
          <a:p>
            <a:r>
              <a:rPr lang="en-US" sz="2800" dirty="0" smtClean="0"/>
              <a:t>Quality Management International</a:t>
            </a:r>
          </a:p>
          <a:p>
            <a:pPr>
              <a:buNone/>
            </a:pPr>
            <a:endParaRPr lang="en-US" sz="2800" dirty="0" smtClean="0"/>
          </a:p>
          <a:p>
            <a:pPr lvl="1"/>
            <a:r>
              <a:rPr lang="en-US" sz="2400" dirty="0" smtClean="0"/>
              <a:t>Certification: Lead Auditor Classroom Training And Exam</a:t>
            </a:r>
            <a:endParaRPr lang="en-US" sz="2400" dirty="0"/>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95</a:t>
            </a:fld>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endParaRPr lang="en-US" b="1" u="sng" dirty="0" smtClean="0"/>
          </a:p>
          <a:p>
            <a:pPr algn="ctr">
              <a:buNone/>
            </a:pPr>
            <a:endParaRPr lang="en-US" b="1" u="sng" dirty="0" smtClean="0"/>
          </a:p>
          <a:p>
            <a:pPr algn="ctr">
              <a:buNone/>
            </a:pPr>
            <a:r>
              <a:rPr lang="en-US" b="1" u="sng" dirty="0" smtClean="0"/>
              <a:t>DOCUMENT CONTROL</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96</a:t>
            </a:fld>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Document Control</a:t>
            </a:r>
            <a:endParaRPr lang="en-US" dirty="0"/>
          </a:p>
        </p:txBody>
      </p:sp>
      <p:sp>
        <p:nvSpPr>
          <p:cNvPr id="3" name="Content Placeholder 2"/>
          <p:cNvSpPr>
            <a:spLocks noGrp="1"/>
          </p:cNvSpPr>
          <p:nvPr>
            <p:ph idx="1"/>
          </p:nvPr>
        </p:nvSpPr>
        <p:spPr/>
        <p:txBody>
          <a:bodyPr>
            <a:normAutofit/>
          </a:bodyPr>
          <a:lstStyle/>
          <a:p>
            <a:pPr marL="55563" indent="-55563">
              <a:buNone/>
            </a:pPr>
            <a:r>
              <a:rPr lang="en-US" sz="2800" dirty="0" smtClean="0"/>
              <a:t>Consultant QA managers must verify that the project staff is completing and maintaining all project records in an approved file management system</a:t>
            </a:r>
          </a:p>
          <a:p>
            <a:pPr marL="55563" indent="-55563">
              <a:buNone/>
            </a:pPr>
            <a:endParaRPr lang="en-US" sz="2800" dirty="0" smtClean="0"/>
          </a:p>
          <a:p>
            <a:pPr marL="55563" indent="-55563">
              <a:buNone/>
            </a:pPr>
            <a:r>
              <a:rPr lang="en-US" sz="2800" dirty="0" smtClean="0"/>
              <a:t>All project records should be accessible and retrievable</a:t>
            </a:r>
            <a:endParaRPr lang="en-US" sz="2800" dirty="0"/>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97</a:t>
            </a:fld>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Document Control</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Documents to be managed include: plans, specifications and project correspondence</a:t>
            </a:r>
            <a:endParaRPr lang="en-US" sz="2800" dirty="0"/>
          </a:p>
        </p:txBody>
      </p:sp>
      <p:sp>
        <p:nvSpPr>
          <p:cNvPr id="5" name="Footer Placeholder 4"/>
          <p:cNvSpPr>
            <a:spLocks noGrp="1"/>
          </p:cNvSpPr>
          <p:nvPr>
            <p:ph type="ftr" sz="quarter" idx="11"/>
          </p:nvPr>
        </p:nvSpPr>
        <p:spPr/>
        <p:txBody>
          <a:bodyPr/>
          <a:lstStyle/>
          <a:p>
            <a:r>
              <a:rPr lang="en-US" smtClean="0"/>
              <a:t>Capital Delivery QA/QC Organization</a:t>
            </a:r>
            <a:endParaRPr lang="en-US"/>
          </a:p>
        </p:txBody>
      </p:sp>
      <p:sp>
        <p:nvSpPr>
          <p:cNvPr id="4" name="Slide Number Placeholder 3"/>
          <p:cNvSpPr>
            <a:spLocks noGrp="1"/>
          </p:cNvSpPr>
          <p:nvPr>
            <p:ph type="sldNum" sz="quarter" idx="12"/>
          </p:nvPr>
        </p:nvSpPr>
        <p:spPr/>
        <p:txBody>
          <a:bodyPr/>
          <a:lstStyle/>
          <a:p>
            <a:fld id="{A57422A7-FAE8-4A9D-923B-321B7964D1E0}" type="slidenum">
              <a:rPr lang="en-US" smtClean="0"/>
              <a:pPr/>
              <a:t>98</a:t>
            </a:fld>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endParaRPr lang="en-US" b="1" u="sng" dirty="0" smtClean="0"/>
          </a:p>
          <a:p>
            <a:pPr algn="ctr">
              <a:buNone/>
            </a:pPr>
            <a:endParaRPr lang="en-US" b="1" u="sng" dirty="0" smtClean="0"/>
          </a:p>
          <a:p>
            <a:pPr algn="ctr">
              <a:buNone/>
            </a:pPr>
            <a:r>
              <a:rPr lang="en-US" b="1" u="sng" dirty="0" smtClean="0"/>
              <a:t>INSPECTION AND TESTING</a:t>
            </a:r>
          </a:p>
        </p:txBody>
      </p:sp>
      <p:sp>
        <p:nvSpPr>
          <p:cNvPr id="4" name="Footer Placeholder 3"/>
          <p:cNvSpPr>
            <a:spLocks noGrp="1"/>
          </p:cNvSpPr>
          <p:nvPr>
            <p:ph type="ftr" sz="quarter" idx="11"/>
          </p:nvPr>
        </p:nvSpPr>
        <p:spPr/>
        <p:txBody>
          <a:bodyPr/>
          <a:lstStyle/>
          <a:p>
            <a:r>
              <a:rPr lang="en-US" smtClean="0"/>
              <a:t>Capital Delivery QA/QC Organization</a:t>
            </a:r>
            <a:endParaRPr lang="en-US"/>
          </a:p>
        </p:txBody>
      </p:sp>
      <p:sp>
        <p:nvSpPr>
          <p:cNvPr id="5" name="Slide Number Placeholder 4"/>
          <p:cNvSpPr>
            <a:spLocks noGrp="1"/>
          </p:cNvSpPr>
          <p:nvPr>
            <p:ph type="sldNum" sz="quarter" idx="12"/>
          </p:nvPr>
        </p:nvSpPr>
        <p:spPr/>
        <p:txBody>
          <a:bodyPr/>
          <a:lstStyle/>
          <a:p>
            <a:fld id="{A57422A7-FAE8-4A9D-923B-321B7964D1E0}" type="slidenum">
              <a:rPr lang="en-US" smtClean="0"/>
              <a:pPr/>
              <a:t>99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2251</TotalTime>
  <Words>3512</Words>
  <Application>Microsoft Office PowerPoint</Application>
  <PresentationFormat>On-screen Show (4:3)</PresentationFormat>
  <Paragraphs>850</Paragraphs>
  <Slides>133</Slides>
  <Notes>3</Notes>
  <HiddenSlides>0</HiddenSlides>
  <MMClips>0</MMClips>
  <ScaleCrop>false</ScaleCrop>
  <HeadingPairs>
    <vt:vector size="4" baseType="variant">
      <vt:variant>
        <vt:lpstr>Theme</vt:lpstr>
      </vt:variant>
      <vt:variant>
        <vt:i4>1</vt:i4>
      </vt:variant>
      <vt:variant>
        <vt:lpstr>Slide Titles</vt:lpstr>
      </vt:variant>
      <vt:variant>
        <vt:i4>133</vt:i4>
      </vt:variant>
    </vt:vector>
  </HeadingPairs>
  <TitlesOfParts>
    <vt:vector size="134" baseType="lpstr">
      <vt:lpstr>Office Theme</vt:lpstr>
      <vt:lpstr>MBTA Consultants Quality Assurance Info-Session</vt:lpstr>
      <vt:lpstr>Slide 2</vt:lpstr>
      <vt:lpstr>Slide 3</vt:lpstr>
      <vt:lpstr>Purpose of Info-Session</vt:lpstr>
      <vt:lpstr>Applicability of CQAM Info-Session</vt:lpstr>
      <vt:lpstr>Takeaways – CQAM Resumes</vt:lpstr>
      <vt:lpstr>Impacts Of CQAM Info-Session</vt:lpstr>
      <vt:lpstr>Impacts Of CQAM Info-Session</vt:lpstr>
      <vt:lpstr>Info-Session Agenda</vt:lpstr>
      <vt:lpstr>Info-Session Agenda</vt:lpstr>
      <vt:lpstr>Info-Session Agenda</vt:lpstr>
      <vt:lpstr>Info-Session Agenda</vt:lpstr>
      <vt:lpstr>Slide 13</vt:lpstr>
      <vt:lpstr>Benefits of a QA Program</vt:lpstr>
      <vt:lpstr>Benefits of a QA Program</vt:lpstr>
      <vt:lpstr>Benefits of a QA Program</vt:lpstr>
      <vt:lpstr>Benefits of a QA Program</vt:lpstr>
      <vt:lpstr>Slide 18</vt:lpstr>
      <vt:lpstr>Recent Quality Trends</vt:lpstr>
      <vt:lpstr>Recent Quality Trends</vt:lpstr>
      <vt:lpstr>Slide 21</vt:lpstr>
      <vt:lpstr>History of Quality Assurance</vt:lpstr>
      <vt:lpstr>History of Quality Assurance</vt:lpstr>
      <vt:lpstr>History of Quality Assurance</vt:lpstr>
      <vt:lpstr>History of Quality Assurance</vt:lpstr>
      <vt:lpstr>History of Quality Assurance</vt:lpstr>
      <vt:lpstr>History of Quality Assurance</vt:lpstr>
      <vt:lpstr>History of Quality Assurance</vt:lpstr>
      <vt:lpstr>History of Quality Assurance</vt:lpstr>
      <vt:lpstr>History of Quality Assurance</vt:lpstr>
      <vt:lpstr>History of Quality Assurance</vt:lpstr>
      <vt:lpstr>History of Quality Assurance</vt:lpstr>
      <vt:lpstr>History of Quality Assurance</vt:lpstr>
      <vt:lpstr>Slide 34</vt:lpstr>
      <vt:lpstr>Agencies Providing Certification</vt:lpstr>
      <vt:lpstr>Agencies Providing Certification</vt:lpstr>
      <vt:lpstr>Agencies Providing Certification</vt:lpstr>
      <vt:lpstr>Agencies Providing Certification</vt:lpstr>
      <vt:lpstr>Agencies Providing Certification</vt:lpstr>
      <vt:lpstr>Slide 40</vt:lpstr>
      <vt:lpstr>Slide 41</vt:lpstr>
      <vt:lpstr>QA Plan Requirements</vt:lpstr>
      <vt:lpstr>QA Plan Requirements</vt:lpstr>
      <vt:lpstr>QA Plan Requirements</vt:lpstr>
      <vt:lpstr>QA Plan Requirements</vt:lpstr>
      <vt:lpstr>QA Plan Requirments</vt:lpstr>
      <vt:lpstr>QA Plan Requirements</vt:lpstr>
      <vt:lpstr>Slide 48</vt:lpstr>
      <vt:lpstr>Quality Management System</vt:lpstr>
      <vt:lpstr>Quality Documents Include</vt:lpstr>
      <vt:lpstr>Quality Management System</vt:lpstr>
      <vt:lpstr>Slide 52</vt:lpstr>
      <vt:lpstr>Design Control</vt:lpstr>
      <vt:lpstr>Slide 54</vt:lpstr>
      <vt:lpstr>Design Control</vt:lpstr>
      <vt:lpstr>Design Control</vt:lpstr>
      <vt:lpstr>Slide 57</vt:lpstr>
      <vt:lpstr>Slide 58</vt:lpstr>
      <vt:lpstr>Design Control</vt:lpstr>
      <vt:lpstr>Slide 60</vt:lpstr>
      <vt:lpstr>Slide 61</vt:lpstr>
      <vt:lpstr>Design Control</vt:lpstr>
      <vt:lpstr>Design Control</vt:lpstr>
      <vt:lpstr>Design Control</vt:lpstr>
      <vt:lpstr>Design Control</vt:lpstr>
      <vt:lpstr>Design Control</vt:lpstr>
      <vt:lpstr>Design Control</vt:lpstr>
      <vt:lpstr>Design Control</vt:lpstr>
      <vt:lpstr>Design Control</vt:lpstr>
      <vt:lpstr>Design Control</vt:lpstr>
      <vt:lpstr>Design Control</vt:lpstr>
      <vt:lpstr>Design Control</vt:lpstr>
      <vt:lpstr>Design Control</vt:lpstr>
      <vt:lpstr>Design Control</vt:lpstr>
      <vt:lpstr>Design Control</vt:lpstr>
      <vt:lpstr>Design Control</vt:lpstr>
      <vt:lpstr>Design Control</vt:lpstr>
      <vt:lpstr>Slide 78</vt:lpstr>
      <vt:lpstr>Audits</vt:lpstr>
      <vt:lpstr>Audits</vt:lpstr>
      <vt:lpstr>Audits</vt:lpstr>
      <vt:lpstr>Audits</vt:lpstr>
      <vt:lpstr>Audits</vt:lpstr>
      <vt:lpstr>Audits</vt:lpstr>
      <vt:lpstr>Slide 85</vt:lpstr>
      <vt:lpstr>Procurement</vt:lpstr>
      <vt:lpstr>Procurement</vt:lpstr>
      <vt:lpstr>Slide 88</vt:lpstr>
      <vt:lpstr>Training</vt:lpstr>
      <vt:lpstr>Training</vt:lpstr>
      <vt:lpstr>Training</vt:lpstr>
      <vt:lpstr>Training</vt:lpstr>
      <vt:lpstr>Training</vt:lpstr>
      <vt:lpstr>Training</vt:lpstr>
      <vt:lpstr>Training</vt:lpstr>
      <vt:lpstr>Slide 96</vt:lpstr>
      <vt:lpstr>Document Control</vt:lpstr>
      <vt:lpstr>Document Control</vt:lpstr>
      <vt:lpstr>Slide 99</vt:lpstr>
      <vt:lpstr>Inspection and Testing</vt:lpstr>
      <vt:lpstr>Inspection and Testing</vt:lpstr>
      <vt:lpstr>Slide 102</vt:lpstr>
      <vt:lpstr>Measurement and Test Equipment</vt:lpstr>
      <vt:lpstr>Measurement and Test Equipment</vt:lpstr>
      <vt:lpstr>Slide 105</vt:lpstr>
      <vt:lpstr>Non-conformance</vt:lpstr>
      <vt:lpstr>Non-conformance</vt:lpstr>
      <vt:lpstr>Slide 108</vt:lpstr>
      <vt:lpstr>Corrective Action</vt:lpstr>
      <vt:lpstr>Corrective Action</vt:lpstr>
      <vt:lpstr>Corrective Action</vt:lpstr>
      <vt:lpstr>Corrective Action</vt:lpstr>
      <vt:lpstr>Corrective Action</vt:lpstr>
      <vt:lpstr>Corrective Action</vt:lpstr>
      <vt:lpstr>Corrective Action</vt:lpstr>
      <vt:lpstr>Slide 116</vt:lpstr>
      <vt:lpstr>Corrective Action</vt:lpstr>
      <vt:lpstr>Slide 118</vt:lpstr>
      <vt:lpstr>Corrective Action</vt:lpstr>
      <vt:lpstr>Slide 120</vt:lpstr>
      <vt:lpstr>Consultant QA – Construction Phase</vt:lpstr>
      <vt:lpstr>Consultant QA – Construction Phase</vt:lpstr>
      <vt:lpstr>Consultant QA – Construction Phase</vt:lpstr>
      <vt:lpstr>Slide 124</vt:lpstr>
      <vt:lpstr>CQAM Primary Tasks</vt:lpstr>
      <vt:lpstr>CQAM Primary Tasks</vt:lpstr>
      <vt:lpstr>CQAM Primary Tasks</vt:lpstr>
      <vt:lpstr>CQAM Primary Tasks</vt:lpstr>
      <vt:lpstr>CQAM Primary Tasks</vt:lpstr>
      <vt:lpstr>CQAM Primary Tasks</vt:lpstr>
      <vt:lpstr>CQAM Primary Tasks</vt:lpstr>
      <vt:lpstr>Slide 132</vt:lpstr>
      <vt:lpstr>MBTA Capital Delivery QA/QC Contacts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MBTA QUALITY ASSURANCE TRAINING</dc:title>
  <dc:creator>jackdonovan</dc:creator>
  <cp:lastModifiedBy>jackdonovan</cp:lastModifiedBy>
  <cp:revision>258</cp:revision>
  <dcterms:created xsi:type="dcterms:W3CDTF">2017-01-06T16:24:46Z</dcterms:created>
  <dcterms:modified xsi:type="dcterms:W3CDTF">2017-08-22T18:27:17Z</dcterms:modified>
</cp:coreProperties>
</file>