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1128" r:id="rId3"/>
    <p:sldId id="1133" r:id="rId4"/>
    <p:sldId id="1146" r:id="rId5"/>
    <p:sldId id="34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0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Ahmad" initials="BA" lastIdx="3" clrIdx="0">
    <p:extLst>
      <p:ext uri="{19B8F6BF-5375-455C-9EA6-DF929625EA0E}">
        <p15:presenceInfo xmlns:p15="http://schemas.microsoft.com/office/powerpoint/2012/main" userId="S-1-5-21-4020003261-1086054968-1968315734-32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67" d="100"/>
          <a:sy n="67" d="100"/>
        </p:scale>
        <p:origin x="592" y="44"/>
      </p:cViewPr>
      <p:guideLst>
        <p:guide pos="3840"/>
        <p:guide orient="horz" pos="2064"/>
      </p:guideLst>
    </p:cSldViewPr>
  </p:slideViewPr>
  <p:notesTextViewPr>
    <p:cViewPr>
      <p:scale>
        <a:sx n="1" d="1"/>
        <a:sy n="1" d="1"/>
      </p:scale>
      <p:origin x="0" y="0"/>
    </p:cViewPr>
  </p:notesTextViewPr>
  <p:notesViewPr>
    <p:cSldViewPr snapToGrid="0">
      <p:cViewPr varScale="1">
        <p:scale>
          <a:sx n="54" d="100"/>
          <a:sy n="54" d="100"/>
        </p:scale>
        <p:origin x="263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zakis, Daniel" userId="db5b4cdf-263d-40d4-a7f3-f7b237308ed6" providerId="ADAL" clId="{51D87F88-0F4A-4D57-9326-92631836841D}"/>
    <pc:docChg chg="modSld">
      <pc:chgData name="Kazakis, Daniel" userId="db5b4cdf-263d-40d4-a7f3-f7b237308ed6" providerId="ADAL" clId="{51D87F88-0F4A-4D57-9326-92631836841D}" dt="2023-11-28T14:24:10.028" v="4" actId="6549"/>
      <pc:docMkLst>
        <pc:docMk/>
      </pc:docMkLst>
      <pc:sldChg chg="modSp mod">
        <pc:chgData name="Kazakis, Daniel" userId="db5b4cdf-263d-40d4-a7f3-f7b237308ed6" providerId="ADAL" clId="{51D87F88-0F4A-4D57-9326-92631836841D}" dt="2023-11-28T14:24:10.028" v="4" actId="6549"/>
        <pc:sldMkLst>
          <pc:docMk/>
          <pc:sldMk cId="796904082" sldId="1128"/>
        </pc:sldMkLst>
        <pc:spChg chg="mod">
          <ac:chgData name="Kazakis, Daniel" userId="db5b4cdf-263d-40d4-a7f3-f7b237308ed6" providerId="ADAL" clId="{51D87F88-0F4A-4D57-9326-92631836841D}" dt="2023-11-28T14:24:10.028" v="4" actId="6549"/>
          <ac:spMkLst>
            <pc:docMk/>
            <pc:sldMk cId="796904082" sldId="1128"/>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85743F-1F12-4CF5-AF52-3040AB0728D2}" type="datetimeFigureOut">
              <a:rPr lang="en-US" smtClean="0"/>
              <a:t>11/28/2023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97DA90-321A-44F7-943B-FC57AEBE884E}" type="slidenum">
              <a:rPr lang="en-US" smtClean="0"/>
              <a:t>‹#›</a:t>
            </a:fld>
            <a:endParaRPr lang="en-US"/>
          </a:p>
        </p:txBody>
      </p:sp>
    </p:spTree>
    <p:extLst>
      <p:ext uri="{BB962C8B-B14F-4D97-AF65-F5344CB8AC3E}">
        <p14:creationId xmlns:p14="http://schemas.microsoft.com/office/powerpoint/2010/main" val="2829166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DF577-74E8-409C-AC2E-D4DAE32A9BAC}"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EA947-D946-49C1-B6B2-F2A99A1A7709}" type="slidenum">
              <a:rPr lang="en-US" smtClean="0"/>
              <a:t>‹#›</a:t>
            </a:fld>
            <a:endParaRPr lang="en-US"/>
          </a:p>
        </p:txBody>
      </p:sp>
    </p:spTree>
    <p:extLst>
      <p:ext uri="{BB962C8B-B14F-4D97-AF65-F5344CB8AC3E}">
        <p14:creationId xmlns:p14="http://schemas.microsoft.com/office/powerpoint/2010/main" val="3887817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732653"/>
            <a:ext cx="9144000" cy="1143000"/>
          </a:xfrm>
        </p:spPr>
        <p:txBody>
          <a:bodyPr anchor="b"/>
          <a:lstStyle>
            <a:lvl1pPr algn="ctr">
              <a:defRPr sz="6000">
                <a:latin typeface="Franklin Gothic Book" panose="020B05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1524000" y="4142723"/>
            <a:ext cx="9144000" cy="1655762"/>
          </a:xfrm>
        </p:spPr>
        <p:txBody>
          <a:bodyPr/>
          <a:lstStyle>
            <a:lvl1pPr marL="0" indent="0" algn="l">
              <a:buNone/>
              <a:defRPr sz="2400" baseline="0">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Fiscal and Management Control Board</a:t>
            </a:r>
          </a:p>
          <a:p>
            <a:r>
              <a:rPr lang="en-US" dirty="0"/>
              <a:t>[Presenter Name]</a:t>
            </a:r>
          </a:p>
          <a:p>
            <a:r>
              <a:rPr lang="en-US" dirty="0"/>
              <a:t>[Date]</a:t>
            </a:r>
          </a:p>
        </p:txBody>
      </p:sp>
      <p:sp>
        <p:nvSpPr>
          <p:cNvPr id="8"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11" name="Straight Connector 10"/>
          <p:cNvCxnSpPr/>
          <p:nvPr userDrawn="1"/>
        </p:nvCxnSpPr>
        <p:spPr>
          <a:xfrm>
            <a:off x="0" y="4008240"/>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8537" y="649746"/>
            <a:ext cx="7374927" cy="1664208"/>
          </a:xfrm>
          <a:prstGeom prst="rect">
            <a:avLst/>
          </a:prstGeom>
        </p:spPr>
      </p:pic>
      <p:sp>
        <p:nvSpPr>
          <p:cNvPr id="4" name="Rectangle 3"/>
          <p:cNvSpPr/>
          <p:nvPr userDrawn="1"/>
        </p:nvSpPr>
        <p:spPr>
          <a:xfrm>
            <a:off x="196788" y="143376"/>
            <a:ext cx="11798423" cy="292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65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40171" y="457200"/>
            <a:ext cx="6516210" cy="5907023"/>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39496" y="2057400"/>
            <a:ext cx="4239365" cy="4306824"/>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227261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38579" y="1605280"/>
            <a:ext cx="11114843" cy="457168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5" name="Straight Connector 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2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1850" y="1709738"/>
            <a:ext cx="10515600" cy="2852737"/>
          </a:xfrm>
        </p:spPr>
        <p:txBody>
          <a:bodyPr anchor="ctr"/>
          <a:lstStyle>
            <a:lvl1pPr algn="ctr">
              <a:defRPr sz="6000">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ranklin Gothic Book" panose="020B0503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338363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Content Placeholder 2"/>
          <p:cNvSpPr>
            <a:spLocks noGrp="1"/>
          </p:cNvSpPr>
          <p:nvPr>
            <p:ph sz="half" idx="1"/>
          </p:nvPr>
        </p:nvSpPr>
        <p:spPr>
          <a:xfrm>
            <a:off x="374907"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0694"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5" name="Straight Connector 1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16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2"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6"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7" name="Straight Connector 16"/>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 Placeholder 1"/>
          <p:cNvSpPr>
            <a:spLocks noGrp="1"/>
          </p:cNvSpPr>
          <p:nvPr>
            <p:ph type="body" idx="1"/>
          </p:nvPr>
        </p:nvSpPr>
        <p:spPr>
          <a:xfrm>
            <a:off x="539495" y="1564481"/>
            <a:ext cx="5166360" cy="520700"/>
          </a:xfrm>
        </p:spPr>
        <p:txBody>
          <a:bodyPr/>
          <a:lstStyle>
            <a:lvl1pPr marL="0" indent="0" algn="ctr">
              <a:buNone/>
              <a:defRPr b="1"/>
            </a:lvl1pPr>
          </a:lstStyle>
          <a:p>
            <a:endParaRPr lang="en-US" dirty="0"/>
          </a:p>
        </p:txBody>
      </p:sp>
      <p:sp>
        <p:nvSpPr>
          <p:cNvPr id="11" name="Content Placeholder 2"/>
          <p:cNvSpPr>
            <a:spLocks noGrp="1"/>
          </p:cNvSpPr>
          <p:nvPr>
            <p:ph sz="half" idx="2"/>
          </p:nvPr>
        </p:nvSpPr>
        <p:spPr>
          <a:xfrm>
            <a:off x="539495" y="2201863"/>
            <a:ext cx="5166360" cy="4114800"/>
          </a:xfrm>
        </p:spPr>
        <p:txBody>
          <a:bodyPr>
            <a:normAutofit/>
          </a:bodyPr>
          <a:lstStyle>
            <a:lvl1pPr>
              <a:defRPr sz="2400"/>
            </a:lvl1pPr>
          </a:lstStyle>
          <a:p>
            <a:endParaRPr lang="en-US" dirty="0"/>
          </a:p>
        </p:txBody>
      </p:sp>
      <p:sp>
        <p:nvSpPr>
          <p:cNvPr id="13" name="Text Placeholder 3"/>
          <p:cNvSpPr>
            <a:spLocks noGrp="1"/>
          </p:cNvSpPr>
          <p:nvPr>
            <p:ph type="body" sz="quarter" idx="3"/>
          </p:nvPr>
        </p:nvSpPr>
        <p:spPr>
          <a:xfrm>
            <a:off x="6486146" y="1563973"/>
            <a:ext cx="5166360" cy="521208"/>
          </a:xfrm>
        </p:spPr>
        <p:txBody>
          <a:bodyPr/>
          <a:lstStyle>
            <a:lvl1pPr marL="0" indent="0" algn="ctr">
              <a:buNone/>
              <a:defRPr b="1"/>
            </a:lvl1pPr>
          </a:lstStyle>
          <a:p>
            <a:endParaRPr lang="en-US" dirty="0"/>
          </a:p>
        </p:txBody>
      </p:sp>
      <p:sp>
        <p:nvSpPr>
          <p:cNvPr id="15" name="Content Placeholder 4"/>
          <p:cNvSpPr>
            <a:spLocks noGrp="1"/>
          </p:cNvSpPr>
          <p:nvPr>
            <p:ph sz="quarter" idx="4"/>
          </p:nvPr>
        </p:nvSpPr>
        <p:spPr>
          <a:xfrm>
            <a:off x="6486146" y="2207373"/>
            <a:ext cx="5166360" cy="4116463"/>
          </a:xfrm>
        </p:spPr>
        <p:txBody>
          <a:bodyPr>
            <a:normAutofit/>
          </a:bodyPr>
          <a:lstStyle>
            <a:lvl1pPr>
              <a:defRPr sz="2400"/>
            </a:lvl1pPr>
          </a:lstStyle>
          <a:p>
            <a:endParaRPr lang="en-US" dirty="0"/>
          </a:p>
        </p:txBody>
      </p:sp>
      <p:cxnSp>
        <p:nvCxnSpPr>
          <p:cNvPr id="18" name="Straight Connector 17"/>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2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85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ogo)">
    <p:spTree>
      <p:nvGrpSpPr>
        <p:cNvPr id="1" name=""/>
        <p:cNvGrpSpPr/>
        <p:nvPr/>
      </p:nvGrpSpPr>
      <p:grpSpPr>
        <a:xfrm>
          <a:off x="0" y="0"/>
          <a:ext cx="0" cy="0"/>
          <a:chOff x="0" y="0"/>
          <a:chExt cx="0" cy="0"/>
        </a:xfrm>
      </p:grpSpPr>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87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7"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6" name="Straight Connector 5"/>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06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457201"/>
            <a:ext cx="6437682" cy="5908088"/>
          </a:xfrm>
        </p:spPr>
        <p:txBody>
          <a:bodyPr/>
          <a:lstStyle>
            <a:lvl1pPr>
              <a:defRPr sz="3200">
                <a:latin typeface="Franklin Gothic Book" panose="020B0503020102020204" pitchFamily="34" charset="0"/>
              </a:defRPr>
            </a:lvl1pPr>
            <a:lvl2pPr>
              <a:defRPr sz="2800">
                <a:latin typeface="Franklin Gothic Book" panose="020B0503020102020204" pitchFamily="34" charset="0"/>
              </a:defRPr>
            </a:lvl2pPr>
            <a:lvl3pPr>
              <a:defRPr sz="2400">
                <a:latin typeface="Franklin Gothic Book" panose="020B0503020102020204" pitchFamily="34" charset="0"/>
              </a:defRPr>
            </a:lvl3pPr>
            <a:lvl4pPr>
              <a:defRPr sz="2000">
                <a:latin typeface="Franklin Gothic Book" panose="020B0503020102020204" pitchFamily="34" charset="0"/>
              </a:defRPr>
            </a:lvl4pPr>
            <a:lvl5pPr>
              <a:defRPr sz="2000">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9496" y="2057399"/>
            <a:ext cx="4239365" cy="4307889"/>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403446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txBox="1">
            <a:spLocks/>
          </p:cNvSpPr>
          <p:nvPr userDrawn="1"/>
        </p:nvSpPr>
        <p:spPr>
          <a:xfrm>
            <a:off x="4038600" y="6492875"/>
            <a:ext cx="4114800" cy="325120"/>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0" dirty="0">
                <a:solidFill>
                  <a:schemeClr val="tx1"/>
                </a:solidFill>
              </a:rPr>
              <a:t>Draft for Discussion &amp; Policy Purposes Only</a:t>
            </a:r>
          </a:p>
        </p:txBody>
      </p:sp>
    </p:spTree>
    <p:extLst>
      <p:ext uri="{BB962C8B-B14F-4D97-AF65-F5344CB8AC3E}">
        <p14:creationId xmlns:p14="http://schemas.microsoft.com/office/powerpoint/2010/main" val="2168187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0" y="2732652"/>
            <a:ext cx="12192000" cy="1305947"/>
          </a:xfrm>
        </p:spPr>
        <p:txBody>
          <a:bodyPr>
            <a:noAutofit/>
          </a:bodyPr>
          <a:lstStyle/>
          <a:p>
            <a:r>
              <a:rPr lang="en-US" sz="4400" dirty="0"/>
              <a:t>Superior Officers’ Association Collective Bargaining</a:t>
            </a:r>
            <a:br>
              <a:rPr lang="en-US" sz="4400" dirty="0"/>
            </a:br>
            <a:r>
              <a:rPr lang="en-US" sz="4400" dirty="0"/>
              <a:t>Contract Authorization</a:t>
            </a:r>
          </a:p>
        </p:txBody>
      </p:sp>
      <p:sp>
        <p:nvSpPr>
          <p:cNvPr id="3" name="Subtitle 2"/>
          <p:cNvSpPr>
            <a:spLocks noGrp="1"/>
          </p:cNvSpPr>
          <p:nvPr>
            <p:ph type="subTitle" idx="1"/>
          </p:nvPr>
        </p:nvSpPr>
        <p:spPr/>
        <p:txBody>
          <a:bodyPr>
            <a:normAutofit/>
          </a:bodyPr>
          <a:lstStyle/>
          <a:p>
            <a:r>
              <a:rPr lang="en-US" dirty="0"/>
              <a:t>Dan Kazakis			</a:t>
            </a:r>
          </a:p>
          <a:p>
            <a:r>
              <a:rPr lang="en-US" dirty="0"/>
              <a:t>Sr Director of Labor Relations</a:t>
            </a:r>
          </a:p>
          <a:p>
            <a:r>
              <a:rPr lang="en-US" dirty="0"/>
              <a:t>December 2023</a:t>
            </a:r>
          </a:p>
        </p:txBody>
      </p:sp>
    </p:spTree>
    <p:extLst>
      <p:ext uri="{BB962C8B-B14F-4D97-AF65-F5344CB8AC3E}">
        <p14:creationId xmlns:p14="http://schemas.microsoft.com/office/powerpoint/2010/main" val="126606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Bargaining Cycle </a:t>
            </a:r>
          </a:p>
        </p:txBody>
      </p:sp>
      <p:sp>
        <p:nvSpPr>
          <p:cNvPr id="4" name="Rectangle 3"/>
          <p:cNvSpPr/>
          <p:nvPr/>
        </p:nvSpPr>
        <p:spPr>
          <a:xfrm>
            <a:off x="838200" y="1908011"/>
            <a:ext cx="6635931" cy="4524315"/>
          </a:xfrm>
          <a:prstGeom prst="rect">
            <a:avLst/>
          </a:prstGeom>
        </p:spPr>
        <p:txBody>
          <a:bodyPr wrap="square">
            <a:spAutoFit/>
          </a:bodyPr>
          <a:lstStyle/>
          <a:p>
            <a:r>
              <a:rPr lang="en-US" b="1" dirty="0"/>
              <a:t>Negotiation Timeline</a:t>
            </a:r>
          </a:p>
          <a:p>
            <a:r>
              <a:rPr lang="en-US" dirty="0"/>
              <a:t>As the terms of the Agreement with Local 589 establish the fiscal parameters for the rest of the MBTA </a:t>
            </a:r>
            <a:r>
              <a:rPr lang="en-US"/>
              <a:t>Unions, and </a:t>
            </a:r>
            <a:r>
              <a:rPr lang="en-US" dirty="0"/>
              <a:t>the terms of the Agreement with the MBTA Police Association influence the bargaining parameters of the other two Transit Police unions, bargaining began with the Superior Officers’ Association in November 2023, following the ratification and Board approval of the L589 Agreement and Police Association’s Tentative Agreement for FY24-27:</a:t>
            </a:r>
          </a:p>
          <a:p>
            <a:endParaRPr lang="en-US" dirty="0"/>
          </a:p>
          <a:p>
            <a:pPr marL="742950" lvl="1" indent="-285750">
              <a:buFont typeface="Arial" panose="020B0604020202020204" pitchFamily="34" charset="0"/>
              <a:buChar char="•"/>
            </a:pPr>
            <a:r>
              <a:rPr lang="en-US" dirty="0"/>
              <a:t>August 3, 2023: Board of Directors Approve L589 Agreement</a:t>
            </a:r>
          </a:p>
          <a:p>
            <a:pPr marL="742950" lvl="1" indent="-285750">
              <a:buFont typeface="Arial" panose="020B0604020202020204" pitchFamily="34" charset="0"/>
              <a:buChar char="•"/>
            </a:pPr>
            <a:r>
              <a:rPr lang="en-US" dirty="0"/>
              <a:t>October 5, 2023: Police Assoc. Tentative Agreement Reached</a:t>
            </a:r>
          </a:p>
          <a:p>
            <a:pPr marL="742950" lvl="1" indent="-285750">
              <a:buFont typeface="Arial" panose="020B0604020202020204" pitchFamily="34" charset="0"/>
              <a:buChar char="•"/>
            </a:pPr>
            <a:r>
              <a:rPr lang="en-US" dirty="0"/>
              <a:t>November 2023: Negotiations with Lieutenants Begin</a:t>
            </a:r>
          </a:p>
          <a:p>
            <a:pPr marL="742950" lvl="1" indent="-285750">
              <a:buFont typeface="Arial" panose="020B0604020202020204" pitchFamily="34" charset="0"/>
              <a:buChar char="•"/>
            </a:pPr>
            <a:r>
              <a:rPr lang="en-US" dirty="0"/>
              <a:t>November 10, 2023: Tentative Agreement Reached</a:t>
            </a:r>
          </a:p>
          <a:p>
            <a:pPr marL="742950" lvl="1" indent="-285750">
              <a:buFont typeface="Arial" panose="020B0604020202020204" pitchFamily="34" charset="0"/>
              <a:buChar char="•"/>
            </a:pPr>
            <a:r>
              <a:rPr lang="en-US" dirty="0"/>
              <a:t>December 2023: Agreement presented for Board Approval</a:t>
            </a:r>
          </a:p>
          <a:p>
            <a:pPr lvl="1"/>
            <a:endParaRPr lang="en-US" dirty="0"/>
          </a:p>
        </p:txBody>
      </p:sp>
      <p:sp>
        <p:nvSpPr>
          <p:cNvPr id="3" name="TextBox 2">
            <a:extLst>
              <a:ext uri="{FF2B5EF4-FFF2-40B4-BE49-F238E27FC236}">
                <a16:creationId xmlns:a16="http://schemas.microsoft.com/office/drawing/2014/main" id="{3EF9F5CF-3166-F7B3-827F-767F690C4B6D}"/>
              </a:ext>
            </a:extLst>
          </p:cNvPr>
          <p:cNvSpPr txBox="1"/>
          <p:nvPr/>
        </p:nvSpPr>
        <p:spPr>
          <a:xfrm>
            <a:off x="8067675" y="1908010"/>
            <a:ext cx="3867149" cy="923330"/>
          </a:xfrm>
          <a:prstGeom prst="rect">
            <a:avLst/>
          </a:prstGeom>
          <a:noFill/>
        </p:spPr>
        <p:txBody>
          <a:bodyPr wrap="square" rtlCol="0">
            <a:spAutoFit/>
          </a:bodyPr>
          <a:lstStyle/>
          <a:p>
            <a:r>
              <a:rPr lang="en-US" b="1" dirty="0"/>
              <a:t>Bargaining Unit Details</a:t>
            </a:r>
          </a:p>
          <a:p>
            <a:r>
              <a:rPr lang="en-US" dirty="0"/>
              <a:t>Classification: Transit Police Lieutenants</a:t>
            </a:r>
          </a:p>
          <a:p>
            <a:r>
              <a:rPr lang="en-US" dirty="0"/>
              <a:t>Total Employees: 8</a:t>
            </a:r>
          </a:p>
        </p:txBody>
      </p:sp>
    </p:spTree>
    <p:extLst>
      <p:ext uri="{BB962C8B-B14F-4D97-AF65-F5344CB8AC3E}">
        <p14:creationId xmlns:p14="http://schemas.microsoft.com/office/powerpoint/2010/main" val="79690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9D9B-DDF6-8918-4B9F-5BBF5DDD2735}"/>
              </a:ext>
            </a:extLst>
          </p:cNvPr>
          <p:cNvSpPr>
            <a:spLocks noGrp="1"/>
          </p:cNvSpPr>
          <p:nvPr>
            <p:ph type="title"/>
          </p:nvPr>
        </p:nvSpPr>
        <p:spPr/>
        <p:txBody>
          <a:bodyPr/>
          <a:lstStyle/>
          <a:p>
            <a:r>
              <a:rPr lang="en-US" dirty="0"/>
              <a:t>Tentative Agreement Summary</a:t>
            </a:r>
          </a:p>
        </p:txBody>
      </p:sp>
      <p:sp>
        <p:nvSpPr>
          <p:cNvPr id="5" name="Rectangle 4">
            <a:extLst>
              <a:ext uri="{FF2B5EF4-FFF2-40B4-BE49-F238E27FC236}">
                <a16:creationId xmlns:a16="http://schemas.microsoft.com/office/drawing/2014/main" id="{14EA84B1-CBCB-8AA6-0B90-7CF69E943B2C}"/>
              </a:ext>
            </a:extLst>
          </p:cNvPr>
          <p:cNvSpPr/>
          <p:nvPr/>
        </p:nvSpPr>
        <p:spPr>
          <a:xfrm>
            <a:off x="709603" y="2173204"/>
            <a:ext cx="6178877" cy="3139321"/>
          </a:xfrm>
          <a:prstGeom prst="rect">
            <a:avLst/>
          </a:prstGeom>
        </p:spPr>
        <p:txBody>
          <a:bodyPr wrap="square">
            <a:spAutoFit/>
          </a:bodyPr>
          <a:lstStyle/>
          <a:p>
            <a:r>
              <a:rPr lang="en-US" b="1" dirty="0"/>
              <a:t>Superior Officers’ Association Tentative Agreement</a:t>
            </a:r>
          </a:p>
          <a:p>
            <a:r>
              <a:rPr lang="en-US" dirty="0"/>
              <a:t>The tentative agreement was reached and later ratified by the Union in November 2023, with terms including:</a:t>
            </a:r>
          </a:p>
          <a:p>
            <a:endParaRPr lang="en-US" dirty="0"/>
          </a:p>
          <a:p>
            <a:pPr marL="285750" indent="-285750">
              <a:buFont typeface="Arial" panose="020B0604020202020204" pitchFamily="34" charset="0"/>
              <a:buChar char="•"/>
            </a:pPr>
            <a:r>
              <a:rPr lang="en-US" dirty="0"/>
              <a:t>Four-Year Contract Duration, totaling 18% in increased wages</a:t>
            </a:r>
          </a:p>
          <a:p>
            <a:pPr marL="285750" indent="-285750">
              <a:buFont typeface="Arial" panose="020B0604020202020204" pitchFamily="34" charset="0"/>
              <a:buChar char="•"/>
            </a:pPr>
            <a:r>
              <a:rPr lang="en-US" dirty="0"/>
              <a:t>Retirement Eligible Retention Incentive</a:t>
            </a:r>
          </a:p>
          <a:p>
            <a:pPr marL="285750" indent="-285750">
              <a:buFont typeface="Arial" panose="020B0604020202020204" pitchFamily="34" charset="0"/>
              <a:buChar char="•"/>
            </a:pPr>
            <a:r>
              <a:rPr lang="en-US" dirty="0"/>
              <a:t>Establishes a Longevity Incentive for existing employees</a:t>
            </a:r>
          </a:p>
          <a:p>
            <a:pPr marL="285750" indent="-285750">
              <a:buFont typeface="Arial" panose="020B0604020202020204" pitchFamily="34" charset="0"/>
              <a:buChar char="•"/>
            </a:pPr>
            <a:r>
              <a:rPr lang="en-US" dirty="0"/>
              <a:t>Clarification Language on Bereavement Leave and expanded definition of “Immediate Family”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8" name="Picture 7">
            <a:extLst>
              <a:ext uri="{FF2B5EF4-FFF2-40B4-BE49-F238E27FC236}">
                <a16:creationId xmlns:a16="http://schemas.microsoft.com/office/drawing/2014/main" id="{19853383-A61E-AF03-4823-17A57465D412}"/>
              </a:ext>
            </a:extLst>
          </p:cNvPr>
          <p:cNvPicPr>
            <a:picLocks noChangeAspect="1"/>
          </p:cNvPicPr>
          <p:nvPr/>
        </p:nvPicPr>
        <p:blipFill>
          <a:blip r:embed="rId2"/>
          <a:stretch>
            <a:fillRect/>
          </a:stretch>
        </p:blipFill>
        <p:spPr>
          <a:xfrm>
            <a:off x="7614771" y="3931400"/>
            <a:ext cx="3728224" cy="1123950"/>
          </a:xfrm>
          <a:prstGeom prst="rect">
            <a:avLst/>
          </a:prstGeom>
        </p:spPr>
      </p:pic>
      <p:pic>
        <p:nvPicPr>
          <p:cNvPr id="10" name="Picture 9">
            <a:extLst>
              <a:ext uri="{FF2B5EF4-FFF2-40B4-BE49-F238E27FC236}">
                <a16:creationId xmlns:a16="http://schemas.microsoft.com/office/drawing/2014/main" id="{3B421DB2-B3DC-45B7-AFDF-2FB83A4BA2EF}"/>
              </a:ext>
            </a:extLst>
          </p:cNvPr>
          <p:cNvPicPr>
            <a:picLocks noChangeAspect="1"/>
          </p:cNvPicPr>
          <p:nvPr/>
        </p:nvPicPr>
        <p:blipFill>
          <a:blip r:embed="rId3"/>
          <a:stretch>
            <a:fillRect/>
          </a:stretch>
        </p:blipFill>
        <p:spPr>
          <a:xfrm>
            <a:off x="7614771" y="2173204"/>
            <a:ext cx="3739029" cy="1466850"/>
          </a:xfrm>
          <a:prstGeom prst="rect">
            <a:avLst/>
          </a:prstGeom>
        </p:spPr>
      </p:pic>
    </p:spTree>
    <p:extLst>
      <p:ext uri="{BB962C8B-B14F-4D97-AF65-F5344CB8AC3E}">
        <p14:creationId xmlns:p14="http://schemas.microsoft.com/office/powerpoint/2010/main" val="270026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7E66B-CEB3-594A-1953-DADD62CF0F2B}"/>
              </a:ext>
            </a:extLst>
          </p:cNvPr>
          <p:cNvSpPr>
            <a:spLocks noGrp="1"/>
          </p:cNvSpPr>
          <p:nvPr>
            <p:ph type="title"/>
          </p:nvPr>
        </p:nvSpPr>
        <p:spPr>
          <a:xfrm>
            <a:off x="838200" y="3122720"/>
            <a:ext cx="10515600" cy="612559"/>
          </a:xfrm>
        </p:spPr>
        <p:txBody>
          <a:bodyPr/>
          <a:lstStyle/>
          <a:p>
            <a:r>
              <a:rPr lang="en-US" dirty="0"/>
              <a:t>Contract Authorization</a:t>
            </a:r>
          </a:p>
        </p:txBody>
      </p:sp>
    </p:spTree>
    <p:extLst>
      <p:ext uri="{BB962C8B-B14F-4D97-AF65-F5344CB8AC3E}">
        <p14:creationId xmlns:p14="http://schemas.microsoft.com/office/powerpoint/2010/main" val="33801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 Language </a:t>
            </a:r>
          </a:p>
        </p:txBody>
      </p:sp>
      <p:sp>
        <p:nvSpPr>
          <p:cNvPr id="3" name="Content Placeholder 2"/>
          <p:cNvSpPr>
            <a:spLocks noGrp="1"/>
          </p:cNvSpPr>
          <p:nvPr>
            <p:ph idx="1"/>
          </p:nvPr>
        </p:nvSpPr>
        <p:spPr/>
        <p:txBody>
          <a:bodyPr/>
          <a:lstStyle/>
          <a:p>
            <a:pPr marL="0" indent="0">
              <a:buNone/>
            </a:pPr>
            <a:r>
              <a:rPr lang="en-US" dirty="0"/>
              <a:t>IT IS VOTED:</a:t>
            </a:r>
          </a:p>
          <a:p>
            <a:pPr marL="0" indent="0">
              <a:buNone/>
            </a:pPr>
            <a:endParaRPr lang="en-US" b="1" dirty="0"/>
          </a:p>
          <a:p>
            <a:pPr marL="0" indent="0">
              <a:buNone/>
            </a:pPr>
            <a:r>
              <a:rPr lang="en-US" dirty="0"/>
              <a:t>That the General Manager is hereby authorized to enter into a Collective Bargaining Agreement with Superior Officers’ Association for the term from July 1, 2023 to June 30, 2027 and to execute any necessary or ancillary documents in the name and on behalf of the Massachusetts Bay Transportation Authority to effectuate this Agreement.</a:t>
            </a:r>
          </a:p>
        </p:txBody>
      </p:sp>
    </p:spTree>
    <p:extLst>
      <p:ext uri="{BB962C8B-B14F-4D97-AF65-F5344CB8AC3E}">
        <p14:creationId xmlns:p14="http://schemas.microsoft.com/office/powerpoint/2010/main" val="63171671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9634</TotalTime>
  <Words>284</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Franklin Gothic Book</vt:lpstr>
      <vt:lpstr>Office Theme</vt:lpstr>
      <vt:lpstr>Superior Officers’ Association Collective Bargaining Contract Authorization</vt:lpstr>
      <vt:lpstr>2023 Bargaining Cycle </vt:lpstr>
      <vt:lpstr>Tentative Agreement Summary</vt:lpstr>
      <vt:lpstr>Contract Authorization</vt:lpstr>
      <vt:lpstr>Vote Language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Hope</dc:creator>
  <cp:lastModifiedBy>Kazakis, Daniel</cp:lastModifiedBy>
  <cp:revision>229</cp:revision>
  <dcterms:created xsi:type="dcterms:W3CDTF">2019-08-26T18:42:38Z</dcterms:created>
  <dcterms:modified xsi:type="dcterms:W3CDTF">2023-11-28T14:24:13Z</dcterms:modified>
</cp:coreProperties>
</file>