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4" d="100"/>
          <a:sy n="114" d="100"/>
        </p:scale>
        <p:origin x="396" y="102"/>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11/28/2023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60960" y="2732653"/>
            <a:ext cx="12009120" cy="1143000"/>
          </a:xfrm>
        </p:spPr>
        <p:txBody>
          <a:bodyPr>
            <a:noAutofit/>
          </a:bodyPr>
          <a:lstStyle/>
          <a:p>
            <a:r>
              <a:rPr lang="en-US" sz="4800" dirty="0"/>
              <a:t>Sergeants’ Association Collective Bargaining</a:t>
            </a:r>
            <a:br>
              <a:rPr lang="en-US" sz="4800" dirty="0"/>
            </a:br>
            <a:r>
              <a:rPr lang="en-US" sz="48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December 2023</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1" y="1784186"/>
            <a:ext cx="6635931" cy="4247317"/>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Unions, and the terms of the Agreement with the MBTA Police Association influence the bargaining parameters of the other two Transit Police unions, bargaining began with the Sergeants’ Association in November 2023, following the ratification and Board approval of the L589 Agreement and Police Association’s Tentative Agreement for FY24-27:</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October 5, 2023: Police Assoc. Tentative Agreement Reached</a:t>
            </a:r>
          </a:p>
          <a:p>
            <a:pPr marL="742950" lvl="1" indent="-285750">
              <a:buFont typeface="Arial" panose="020B0604020202020204" pitchFamily="34" charset="0"/>
              <a:buChar char="•"/>
            </a:pPr>
            <a:r>
              <a:rPr lang="en-US" dirty="0"/>
              <a:t>October 2023: Negotiations with Sergeants Begin</a:t>
            </a:r>
          </a:p>
          <a:p>
            <a:pPr marL="742950" lvl="1" indent="-285750">
              <a:buFont typeface="Arial" panose="020B0604020202020204" pitchFamily="34" charset="0"/>
              <a:buChar char="•"/>
            </a:pPr>
            <a:r>
              <a:rPr lang="en-US" dirty="0"/>
              <a:t>November 9, 2023: Tentative Agreement Reached</a:t>
            </a:r>
          </a:p>
          <a:p>
            <a:pPr marL="742950" lvl="1" indent="-285750">
              <a:buFont typeface="Arial" panose="020B0604020202020204" pitchFamily="34" charset="0"/>
              <a:buChar char="•"/>
            </a:pPr>
            <a:r>
              <a:rPr lang="en-US" dirty="0"/>
              <a:t>December 2023: Agreement presented for Board Approval</a:t>
            </a:r>
          </a:p>
          <a:p>
            <a:pPr lvl="1"/>
            <a:endParaRPr lang="en-US" dirty="0"/>
          </a:p>
        </p:txBody>
      </p:sp>
      <p:sp>
        <p:nvSpPr>
          <p:cNvPr id="3" name="TextBox 2">
            <a:extLst>
              <a:ext uri="{FF2B5EF4-FFF2-40B4-BE49-F238E27FC236}">
                <a16:creationId xmlns:a16="http://schemas.microsoft.com/office/drawing/2014/main" id="{BBE6BD2C-8F7B-5A7C-8D10-47E593DD71BD}"/>
              </a:ext>
            </a:extLst>
          </p:cNvPr>
          <p:cNvSpPr txBox="1"/>
          <p:nvPr/>
        </p:nvSpPr>
        <p:spPr>
          <a:xfrm>
            <a:off x="7848601" y="1908010"/>
            <a:ext cx="3971924" cy="923330"/>
          </a:xfrm>
          <a:prstGeom prst="rect">
            <a:avLst/>
          </a:prstGeom>
          <a:noFill/>
        </p:spPr>
        <p:txBody>
          <a:bodyPr wrap="square" rtlCol="0">
            <a:spAutoFit/>
          </a:bodyPr>
          <a:lstStyle/>
          <a:p>
            <a:r>
              <a:rPr lang="en-US" b="1" dirty="0"/>
              <a:t>Bargaining Unit Details</a:t>
            </a:r>
          </a:p>
          <a:p>
            <a:r>
              <a:rPr lang="en-US" dirty="0"/>
              <a:t>Classification: Transit Police Sergeants</a:t>
            </a:r>
          </a:p>
          <a:p>
            <a:r>
              <a:rPr lang="en-US" dirty="0"/>
              <a:t>Total Employees: 23</a:t>
            </a:r>
          </a:p>
        </p:txBody>
      </p:sp>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709603" y="2173204"/>
            <a:ext cx="6178877" cy="3139321"/>
          </a:xfrm>
          <a:prstGeom prst="rect">
            <a:avLst/>
          </a:prstGeom>
        </p:spPr>
        <p:txBody>
          <a:bodyPr wrap="square">
            <a:spAutoFit/>
          </a:bodyPr>
          <a:lstStyle/>
          <a:p>
            <a:r>
              <a:rPr lang="en-US" b="1" dirty="0"/>
              <a:t>Sergeants’ Association Tentative Agreement</a:t>
            </a:r>
          </a:p>
          <a:p>
            <a:r>
              <a:rPr lang="en-US" dirty="0"/>
              <a:t>The tentative agreement was reached and later ratified by the Union in November 2023, with terms including:</a:t>
            </a:r>
          </a:p>
          <a:p>
            <a:endParaRPr lang="en-US" dirty="0"/>
          </a:p>
          <a:p>
            <a:pPr marL="285750" indent="-285750">
              <a:buFont typeface="Arial" panose="020B0604020202020204" pitchFamily="34" charset="0"/>
              <a:buChar char="•"/>
            </a:pPr>
            <a:r>
              <a:rPr lang="en-US" dirty="0"/>
              <a:t>Four-Year Contract Duration, totaling 18% in increased wages</a:t>
            </a:r>
          </a:p>
          <a:p>
            <a:pPr marL="285750" indent="-285750">
              <a:buFont typeface="Arial" panose="020B0604020202020204" pitchFamily="34" charset="0"/>
              <a:buChar char="•"/>
            </a:pPr>
            <a:r>
              <a:rPr lang="en-US" dirty="0"/>
              <a:t>Retirement Eligible Retention Incentive</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3" name="Picture 2">
            <a:extLst>
              <a:ext uri="{FF2B5EF4-FFF2-40B4-BE49-F238E27FC236}">
                <a16:creationId xmlns:a16="http://schemas.microsoft.com/office/drawing/2014/main" id="{84F5C7B4-D29C-A26C-CC4A-A745C547D700}"/>
              </a:ext>
            </a:extLst>
          </p:cNvPr>
          <p:cNvPicPr>
            <a:picLocks noChangeAspect="1"/>
          </p:cNvPicPr>
          <p:nvPr/>
        </p:nvPicPr>
        <p:blipFill>
          <a:blip r:embed="rId2"/>
          <a:stretch>
            <a:fillRect/>
          </a:stretch>
        </p:blipFill>
        <p:spPr>
          <a:xfrm>
            <a:off x="7791449" y="2173204"/>
            <a:ext cx="3466544" cy="1425756"/>
          </a:xfrm>
          <a:prstGeom prst="rect">
            <a:avLst/>
          </a:prstGeom>
        </p:spPr>
      </p:pic>
      <p:pic>
        <p:nvPicPr>
          <p:cNvPr id="6" name="Picture 5">
            <a:extLst>
              <a:ext uri="{FF2B5EF4-FFF2-40B4-BE49-F238E27FC236}">
                <a16:creationId xmlns:a16="http://schemas.microsoft.com/office/drawing/2014/main" id="{13CBAE21-B307-6176-7316-EBF58E7BA6E3}"/>
              </a:ext>
            </a:extLst>
          </p:cNvPr>
          <p:cNvPicPr>
            <a:picLocks noChangeAspect="1"/>
          </p:cNvPicPr>
          <p:nvPr/>
        </p:nvPicPr>
        <p:blipFill>
          <a:blip r:embed="rId3"/>
          <a:stretch>
            <a:fillRect/>
          </a:stretch>
        </p:blipFill>
        <p:spPr>
          <a:xfrm>
            <a:off x="7805274" y="4111565"/>
            <a:ext cx="3452719" cy="1266825"/>
          </a:xfrm>
          <a:prstGeom prst="rect">
            <a:avLst/>
          </a:prstGeom>
        </p:spPr>
      </p:pic>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with Sergeants’ Association for the term from July 1, 2023 to June 30, 2027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9648</TotalTime>
  <Words>280</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Sergeants’ Association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Kazakis, Daniel</cp:lastModifiedBy>
  <cp:revision>230</cp:revision>
  <dcterms:created xsi:type="dcterms:W3CDTF">2019-08-26T18:42:38Z</dcterms:created>
  <dcterms:modified xsi:type="dcterms:W3CDTF">2023-11-28T14:25:05Z</dcterms:modified>
</cp:coreProperties>
</file>