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1128" r:id="rId3"/>
    <p:sldId id="1133" r:id="rId4"/>
    <p:sldId id="1146" r:id="rId5"/>
    <p:sldId id="34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0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Ahmad" initials="BA" lastIdx="3" clrIdx="0">
    <p:extLst>
      <p:ext uri="{19B8F6BF-5375-455C-9EA6-DF929625EA0E}">
        <p15:presenceInfo xmlns:p15="http://schemas.microsoft.com/office/powerpoint/2012/main" userId="S-1-5-21-4020003261-1086054968-1968315734-323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50" d="100"/>
          <a:sy n="50" d="100"/>
        </p:scale>
        <p:origin x="29" y="821"/>
      </p:cViewPr>
      <p:guideLst>
        <p:guide pos="3840"/>
        <p:guide orient="horz" pos="2064"/>
      </p:guideLst>
    </p:cSldViewPr>
  </p:slideViewPr>
  <p:notesTextViewPr>
    <p:cViewPr>
      <p:scale>
        <a:sx n="1" d="1"/>
        <a:sy n="1" d="1"/>
      </p:scale>
      <p:origin x="0" y="0"/>
    </p:cViewPr>
  </p:notesTextViewPr>
  <p:notesViewPr>
    <p:cSldViewPr snapToGrid="0">
      <p:cViewPr varScale="1">
        <p:scale>
          <a:sx n="54" d="100"/>
          <a:sy n="54" d="100"/>
        </p:scale>
        <p:origin x="263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tash, Noah (DOT)" userId="d24f6adf-0f0a-44ce-ad40-b5a31104fddc" providerId="ADAL" clId="{A4D005FB-02B5-45DD-9FB3-12813EDD5132}"/>
    <pc:docChg chg="modSld">
      <pc:chgData name="Potash, Noah (DOT)" userId="d24f6adf-0f0a-44ce-ad40-b5a31104fddc" providerId="ADAL" clId="{A4D005FB-02B5-45DD-9FB3-12813EDD5132}" dt="2023-11-30T13:41:49.955" v="9" actId="20577"/>
      <pc:docMkLst>
        <pc:docMk/>
      </pc:docMkLst>
      <pc:sldChg chg="modSp mod">
        <pc:chgData name="Potash, Noah (DOT)" userId="d24f6adf-0f0a-44ce-ad40-b5a31104fddc" providerId="ADAL" clId="{A4D005FB-02B5-45DD-9FB3-12813EDD5132}" dt="2023-11-30T13:41:49.955" v="9" actId="20577"/>
        <pc:sldMkLst>
          <pc:docMk/>
          <pc:sldMk cId="631716712" sldId="345"/>
        </pc:sldMkLst>
        <pc:spChg chg="mod">
          <ac:chgData name="Potash, Noah (DOT)" userId="d24f6adf-0f0a-44ce-ad40-b5a31104fddc" providerId="ADAL" clId="{A4D005FB-02B5-45DD-9FB3-12813EDD5132}" dt="2023-11-30T13:41:49.955" v="9" actId="20577"/>
          <ac:spMkLst>
            <pc:docMk/>
            <pc:sldMk cId="631716712" sldId="345"/>
            <ac:spMk id="3" creationId="{00000000-0000-0000-0000-000000000000}"/>
          </ac:spMkLst>
        </pc:spChg>
      </pc:sldChg>
    </pc:docChg>
  </pc:docChgLst>
  <pc:docChgLst>
    <pc:chgData name="Kazakis, Daniel" userId="db5b4cdf-263d-40d4-a7f3-f7b237308ed6" providerId="ADAL" clId="{4F163B94-E756-4BBC-B118-D860605528DA}"/>
    <pc:docChg chg="custSel modSld">
      <pc:chgData name="Kazakis, Daniel" userId="db5b4cdf-263d-40d4-a7f3-f7b237308ed6" providerId="ADAL" clId="{4F163B94-E756-4BBC-B118-D860605528DA}" dt="2023-11-27T18:18:36.531" v="3" actId="478"/>
      <pc:docMkLst>
        <pc:docMk/>
      </pc:docMkLst>
      <pc:sldChg chg="delSp modSp mod">
        <pc:chgData name="Kazakis, Daniel" userId="db5b4cdf-263d-40d4-a7f3-f7b237308ed6" providerId="ADAL" clId="{4F163B94-E756-4BBC-B118-D860605528DA}" dt="2023-11-27T18:18:22.981" v="1" actId="207"/>
        <pc:sldMkLst>
          <pc:docMk/>
          <pc:sldMk cId="796904082" sldId="1128"/>
        </pc:sldMkLst>
        <pc:spChg chg="del">
          <ac:chgData name="Kazakis, Daniel" userId="db5b4cdf-263d-40d4-a7f3-f7b237308ed6" providerId="ADAL" clId="{4F163B94-E756-4BBC-B118-D860605528DA}" dt="2023-11-27T18:18:16.695" v="0" actId="478"/>
          <ac:spMkLst>
            <pc:docMk/>
            <pc:sldMk cId="796904082" sldId="1128"/>
            <ac:spMk id="5" creationId="{5D4AA7CB-927A-0129-79DC-F3462DDB00FE}"/>
          </ac:spMkLst>
        </pc:spChg>
        <pc:spChg chg="mod">
          <ac:chgData name="Kazakis, Daniel" userId="db5b4cdf-263d-40d4-a7f3-f7b237308ed6" providerId="ADAL" clId="{4F163B94-E756-4BBC-B118-D860605528DA}" dt="2023-11-27T18:18:22.981" v="1" actId="207"/>
          <ac:spMkLst>
            <pc:docMk/>
            <pc:sldMk cId="796904082" sldId="1128"/>
            <ac:spMk id="6" creationId="{9628CA70-AB6D-7A4C-CFC5-E2C22BADA849}"/>
          </ac:spMkLst>
        </pc:spChg>
      </pc:sldChg>
      <pc:sldChg chg="delSp modSp mod">
        <pc:chgData name="Kazakis, Daniel" userId="db5b4cdf-263d-40d4-a7f3-f7b237308ed6" providerId="ADAL" clId="{4F163B94-E756-4BBC-B118-D860605528DA}" dt="2023-11-27T18:18:36.531" v="3" actId="478"/>
        <pc:sldMkLst>
          <pc:docMk/>
          <pc:sldMk cId="2700263220" sldId="1133"/>
        </pc:sldMkLst>
        <pc:spChg chg="del mod">
          <ac:chgData name="Kazakis, Daniel" userId="db5b4cdf-263d-40d4-a7f3-f7b237308ed6" providerId="ADAL" clId="{4F163B94-E756-4BBC-B118-D860605528DA}" dt="2023-11-27T18:18:36.531" v="3" actId="478"/>
          <ac:spMkLst>
            <pc:docMk/>
            <pc:sldMk cId="2700263220" sldId="1133"/>
            <ac:spMk id="8" creationId="{9579E8C6-F6BA-EC10-C28D-D33E525E28D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85743F-1F12-4CF5-AF52-3040AB0728D2}" type="datetimeFigureOut">
              <a:rPr lang="en-US" smtClean="0"/>
              <a:t>11/30/2023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97DA90-321A-44F7-943B-FC57AEBE884E}" type="slidenum">
              <a:rPr lang="en-US" smtClean="0"/>
              <a:t>‹#›</a:t>
            </a:fld>
            <a:endParaRPr lang="en-US"/>
          </a:p>
        </p:txBody>
      </p:sp>
    </p:spTree>
    <p:extLst>
      <p:ext uri="{BB962C8B-B14F-4D97-AF65-F5344CB8AC3E}">
        <p14:creationId xmlns:p14="http://schemas.microsoft.com/office/powerpoint/2010/main" val="2829166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7DF577-74E8-409C-AC2E-D4DAE32A9BAC}" type="datetimeFigureOut">
              <a:rPr lang="en-US" smtClean="0"/>
              <a:t>11/30/2023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EA947-D946-49C1-B6B2-F2A99A1A7709}" type="slidenum">
              <a:rPr lang="en-US" smtClean="0"/>
              <a:t>‹#›</a:t>
            </a:fld>
            <a:endParaRPr lang="en-US"/>
          </a:p>
        </p:txBody>
      </p:sp>
    </p:spTree>
    <p:extLst>
      <p:ext uri="{BB962C8B-B14F-4D97-AF65-F5344CB8AC3E}">
        <p14:creationId xmlns:p14="http://schemas.microsoft.com/office/powerpoint/2010/main" val="3887817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732653"/>
            <a:ext cx="9144000" cy="1143000"/>
          </a:xfrm>
        </p:spPr>
        <p:txBody>
          <a:bodyPr anchor="b"/>
          <a:lstStyle>
            <a:lvl1pPr algn="ctr">
              <a:defRPr sz="6000">
                <a:latin typeface="Franklin Gothic Book" panose="020B0503020102020204" pitchFamily="34" charset="0"/>
              </a:defRPr>
            </a:lvl1pPr>
          </a:lstStyle>
          <a:p>
            <a:r>
              <a:rPr lang="en-US" dirty="0"/>
              <a:t>Presentation Title</a:t>
            </a:r>
          </a:p>
        </p:txBody>
      </p:sp>
      <p:sp>
        <p:nvSpPr>
          <p:cNvPr id="3" name="Subtitle 2"/>
          <p:cNvSpPr>
            <a:spLocks noGrp="1"/>
          </p:cNvSpPr>
          <p:nvPr>
            <p:ph type="subTitle" idx="1" hasCustomPrompt="1"/>
          </p:nvPr>
        </p:nvSpPr>
        <p:spPr>
          <a:xfrm>
            <a:off x="1524000" y="4142723"/>
            <a:ext cx="9144000" cy="1655762"/>
          </a:xfrm>
        </p:spPr>
        <p:txBody>
          <a:bodyPr/>
          <a:lstStyle>
            <a:lvl1pPr marL="0" indent="0" algn="l">
              <a:buNone/>
              <a:defRPr sz="2400" baseline="0">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Fiscal and Management Control Board</a:t>
            </a:r>
          </a:p>
          <a:p>
            <a:r>
              <a:rPr lang="en-US" dirty="0"/>
              <a:t>[Presenter Name]</a:t>
            </a:r>
          </a:p>
          <a:p>
            <a:r>
              <a:rPr lang="en-US" dirty="0"/>
              <a:t>[Date]</a:t>
            </a:r>
          </a:p>
        </p:txBody>
      </p:sp>
      <p:sp>
        <p:nvSpPr>
          <p:cNvPr id="8"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11" name="Straight Connector 10"/>
          <p:cNvCxnSpPr/>
          <p:nvPr userDrawn="1"/>
        </p:nvCxnSpPr>
        <p:spPr>
          <a:xfrm>
            <a:off x="0" y="4008240"/>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8537" y="649746"/>
            <a:ext cx="7374927" cy="1664208"/>
          </a:xfrm>
          <a:prstGeom prst="rect">
            <a:avLst/>
          </a:prstGeom>
        </p:spPr>
      </p:pic>
      <p:sp>
        <p:nvSpPr>
          <p:cNvPr id="4" name="Rectangle 3"/>
          <p:cNvSpPr/>
          <p:nvPr userDrawn="1"/>
        </p:nvSpPr>
        <p:spPr>
          <a:xfrm>
            <a:off x="196788" y="143376"/>
            <a:ext cx="11798423" cy="292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9653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40171" y="457200"/>
            <a:ext cx="6516210" cy="5907023"/>
          </a:xfrm>
        </p:spPr>
        <p:txBody>
          <a:bodyPr/>
          <a:lstStyle>
            <a:lvl1pPr marL="0" indent="0">
              <a:buNone/>
              <a:defRPr sz="3200">
                <a:latin typeface="Franklin Gothic Book" panose="020B05030201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39496" y="2057400"/>
            <a:ext cx="4239365" cy="4306824"/>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227261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38579" y="1605280"/>
            <a:ext cx="11114843" cy="4571683"/>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5" name="Straight Connector 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420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1850" y="1709738"/>
            <a:ext cx="10515600" cy="2852737"/>
          </a:xfrm>
        </p:spPr>
        <p:txBody>
          <a:bodyPr anchor="ctr"/>
          <a:lstStyle>
            <a:lvl1pPr algn="ctr">
              <a:defRPr sz="6000">
                <a:latin typeface="Franklin Gothic Book" panose="020B0503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ranklin Gothic Book" panose="020B05030201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3383634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3" name="Content Placeholder 2"/>
          <p:cNvSpPr>
            <a:spLocks noGrp="1"/>
          </p:cNvSpPr>
          <p:nvPr>
            <p:ph sz="half" idx="1"/>
          </p:nvPr>
        </p:nvSpPr>
        <p:spPr>
          <a:xfrm>
            <a:off x="374907"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30694"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5" name="Straight Connector 1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167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2"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6"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7" name="Straight Connector 16"/>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 Placeholder 1"/>
          <p:cNvSpPr>
            <a:spLocks noGrp="1"/>
          </p:cNvSpPr>
          <p:nvPr>
            <p:ph type="body" idx="1"/>
          </p:nvPr>
        </p:nvSpPr>
        <p:spPr>
          <a:xfrm>
            <a:off x="539495" y="1564481"/>
            <a:ext cx="5166360" cy="520700"/>
          </a:xfrm>
        </p:spPr>
        <p:txBody>
          <a:bodyPr/>
          <a:lstStyle>
            <a:lvl1pPr marL="0" indent="0" algn="ctr">
              <a:buNone/>
              <a:defRPr b="1"/>
            </a:lvl1pPr>
          </a:lstStyle>
          <a:p>
            <a:endParaRPr lang="en-US" dirty="0"/>
          </a:p>
        </p:txBody>
      </p:sp>
      <p:sp>
        <p:nvSpPr>
          <p:cNvPr id="11" name="Content Placeholder 2"/>
          <p:cNvSpPr>
            <a:spLocks noGrp="1"/>
          </p:cNvSpPr>
          <p:nvPr>
            <p:ph sz="half" idx="2"/>
          </p:nvPr>
        </p:nvSpPr>
        <p:spPr>
          <a:xfrm>
            <a:off x="539495" y="2201863"/>
            <a:ext cx="5166360" cy="4114800"/>
          </a:xfrm>
        </p:spPr>
        <p:txBody>
          <a:bodyPr>
            <a:normAutofit/>
          </a:bodyPr>
          <a:lstStyle>
            <a:lvl1pPr>
              <a:defRPr sz="2400"/>
            </a:lvl1pPr>
          </a:lstStyle>
          <a:p>
            <a:endParaRPr lang="en-US" dirty="0"/>
          </a:p>
        </p:txBody>
      </p:sp>
      <p:sp>
        <p:nvSpPr>
          <p:cNvPr id="13" name="Text Placeholder 3"/>
          <p:cNvSpPr>
            <a:spLocks noGrp="1"/>
          </p:cNvSpPr>
          <p:nvPr>
            <p:ph type="body" sz="quarter" idx="3"/>
          </p:nvPr>
        </p:nvSpPr>
        <p:spPr>
          <a:xfrm>
            <a:off x="6486146" y="1563973"/>
            <a:ext cx="5166360" cy="521208"/>
          </a:xfrm>
        </p:spPr>
        <p:txBody>
          <a:bodyPr/>
          <a:lstStyle>
            <a:lvl1pPr marL="0" indent="0" algn="ctr">
              <a:buNone/>
              <a:defRPr b="1"/>
            </a:lvl1pPr>
          </a:lstStyle>
          <a:p>
            <a:endParaRPr lang="en-US" dirty="0"/>
          </a:p>
        </p:txBody>
      </p:sp>
      <p:sp>
        <p:nvSpPr>
          <p:cNvPr id="15" name="Content Placeholder 4"/>
          <p:cNvSpPr>
            <a:spLocks noGrp="1"/>
          </p:cNvSpPr>
          <p:nvPr>
            <p:ph sz="quarter" idx="4"/>
          </p:nvPr>
        </p:nvSpPr>
        <p:spPr>
          <a:xfrm>
            <a:off x="6486146" y="2207373"/>
            <a:ext cx="5166360" cy="4116463"/>
          </a:xfrm>
        </p:spPr>
        <p:txBody>
          <a:bodyPr>
            <a:normAutofit/>
          </a:bodyPr>
          <a:lstStyle>
            <a:lvl1pPr>
              <a:defRPr sz="2400"/>
            </a:lvl1pPr>
          </a:lstStyle>
          <a:p>
            <a:endParaRPr lang="en-US" dirty="0"/>
          </a:p>
        </p:txBody>
      </p:sp>
      <p:cxnSp>
        <p:nvCxnSpPr>
          <p:cNvPr id="18" name="Straight Connector 17"/>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26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85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no logo)">
    <p:spTree>
      <p:nvGrpSpPr>
        <p:cNvPr id="1" name=""/>
        <p:cNvGrpSpPr/>
        <p:nvPr/>
      </p:nvGrpSpPr>
      <p:grpSpPr>
        <a:xfrm>
          <a:off x="0" y="0"/>
          <a:ext cx="0" cy="0"/>
          <a:chOff x="0" y="0"/>
          <a:chExt cx="0" cy="0"/>
        </a:xfrm>
      </p:grpSpPr>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87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7"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6" name="Straight Connector 5"/>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06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457201"/>
            <a:ext cx="6437682" cy="5908088"/>
          </a:xfrm>
        </p:spPr>
        <p:txBody>
          <a:bodyPr/>
          <a:lstStyle>
            <a:lvl1pPr>
              <a:defRPr sz="3200">
                <a:latin typeface="Franklin Gothic Book" panose="020B0503020102020204" pitchFamily="34" charset="0"/>
              </a:defRPr>
            </a:lvl1pPr>
            <a:lvl2pPr>
              <a:defRPr sz="2800">
                <a:latin typeface="Franklin Gothic Book" panose="020B0503020102020204" pitchFamily="34" charset="0"/>
              </a:defRPr>
            </a:lvl2pPr>
            <a:lvl3pPr>
              <a:defRPr sz="2400">
                <a:latin typeface="Franklin Gothic Book" panose="020B0503020102020204" pitchFamily="34" charset="0"/>
              </a:defRPr>
            </a:lvl3pPr>
            <a:lvl4pPr>
              <a:defRPr sz="2000">
                <a:latin typeface="Franklin Gothic Book" panose="020B0503020102020204" pitchFamily="34" charset="0"/>
              </a:defRPr>
            </a:lvl4pPr>
            <a:lvl5pPr>
              <a:defRPr sz="2000">
                <a:latin typeface="Franklin Gothic Book" panose="020B05030201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39496" y="2057399"/>
            <a:ext cx="4239365" cy="4307889"/>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403446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txBox="1">
            <a:spLocks/>
          </p:cNvSpPr>
          <p:nvPr userDrawn="1"/>
        </p:nvSpPr>
        <p:spPr>
          <a:xfrm>
            <a:off x="4038600" y="6492875"/>
            <a:ext cx="4114800" cy="325120"/>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bg1"/>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0" dirty="0">
                <a:solidFill>
                  <a:schemeClr val="tx1"/>
                </a:solidFill>
              </a:rPr>
              <a:t>Draft for Discussion &amp; Policy Purposes Only</a:t>
            </a:r>
          </a:p>
        </p:txBody>
      </p:sp>
    </p:spTree>
    <p:extLst>
      <p:ext uri="{BB962C8B-B14F-4D97-AF65-F5344CB8AC3E}">
        <p14:creationId xmlns:p14="http://schemas.microsoft.com/office/powerpoint/2010/main" val="2168187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5" r:id="rId8"/>
    <p:sldLayoutId id="2147483656" r:id="rId9"/>
    <p:sldLayoutId id="2147483657" r:id="rId10"/>
  </p:sldLayoutIdLst>
  <p:txStyles>
    <p:titleStyle>
      <a:lvl1pPr algn="l" defTabSz="914400" rtl="0" eaLnBrk="1" latinLnBrk="0" hangingPunct="1">
        <a:lnSpc>
          <a:spcPct val="90000"/>
        </a:lnSpc>
        <a:spcBef>
          <a:spcPct val="0"/>
        </a:spcBef>
        <a:buNone/>
        <a:defRPr sz="4400"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0" y="2732652"/>
            <a:ext cx="12192000" cy="1305947"/>
          </a:xfrm>
        </p:spPr>
        <p:txBody>
          <a:bodyPr>
            <a:noAutofit/>
          </a:bodyPr>
          <a:lstStyle/>
          <a:p>
            <a:r>
              <a:rPr lang="en-US" sz="4400" dirty="0"/>
              <a:t>Lodge 264 Collective Bargaining</a:t>
            </a:r>
            <a:br>
              <a:rPr lang="en-US" sz="4400" dirty="0"/>
            </a:br>
            <a:r>
              <a:rPr lang="en-US" sz="4400" dirty="0"/>
              <a:t>Contract Authorization</a:t>
            </a:r>
          </a:p>
        </p:txBody>
      </p:sp>
      <p:sp>
        <p:nvSpPr>
          <p:cNvPr id="3" name="Subtitle 2"/>
          <p:cNvSpPr>
            <a:spLocks noGrp="1"/>
          </p:cNvSpPr>
          <p:nvPr>
            <p:ph type="subTitle" idx="1"/>
          </p:nvPr>
        </p:nvSpPr>
        <p:spPr/>
        <p:txBody>
          <a:bodyPr>
            <a:normAutofit/>
          </a:bodyPr>
          <a:lstStyle/>
          <a:p>
            <a:r>
              <a:rPr lang="en-US" dirty="0"/>
              <a:t>Dan Kazakis			</a:t>
            </a:r>
          </a:p>
          <a:p>
            <a:r>
              <a:rPr lang="en-US" dirty="0"/>
              <a:t>Sr Director of Labor Relations</a:t>
            </a:r>
          </a:p>
          <a:p>
            <a:r>
              <a:rPr lang="en-US" dirty="0"/>
              <a:t>December 2023</a:t>
            </a:r>
          </a:p>
        </p:txBody>
      </p:sp>
    </p:spTree>
    <p:extLst>
      <p:ext uri="{BB962C8B-B14F-4D97-AF65-F5344CB8AC3E}">
        <p14:creationId xmlns:p14="http://schemas.microsoft.com/office/powerpoint/2010/main" val="126606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2023 Bargaining Cycle </a:t>
            </a:r>
          </a:p>
        </p:txBody>
      </p:sp>
      <p:sp>
        <p:nvSpPr>
          <p:cNvPr id="4" name="Rectangle 3"/>
          <p:cNvSpPr/>
          <p:nvPr/>
        </p:nvSpPr>
        <p:spPr>
          <a:xfrm>
            <a:off x="609600" y="1908011"/>
            <a:ext cx="6864531" cy="3139321"/>
          </a:xfrm>
          <a:prstGeom prst="rect">
            <a:avLst/>
          </a:prstGeom>
        </p:spPr>
        <p:txBody>
          <a:bodyPr wrap="square">
            <a:spAutoFit/>
          </a:bodyPr>
          <a:lstStyle/>
          <a:p>
            <a:r>
              <a:rPr lang="en-US" b="1" dirty="0"/>
              <a:t>Negotiation Timeline</a:t>
            </a:r>
          </a:p>
          <a:p>
            <a:r>
              <a:rPr lang="en-US" dirty="0"/>
              <a:t>As the terms of the Agreement with Local 589 establish the fiscal parameters for the rest of the MBTA Unions, bargaining with Lodge 264 began FY24-27:</a:t>
            </a:r>
          </a:p>
          <a:p>
            <a:endParaRPr lang="en-US" dirty="0"/>
          </a:p>
          <a:p>
            <a:pPr marL="742950" lvl="1" indent="-285750">
              <a:buFont typeface="Arial" panose="020B0604020202020204" pitchFamily="34" charset="0"/>
              <a:buChar char="•"/>
            </a:pPr>
            <a:r>
              <a:rPr lang="en-US" dirty="0"/>
              <a:t>August 3, 2023: Board of Directors Approve L589 Agreement</a:t>
            </a:r>
          </a:p>
          <a:p>
            <a:pPr marL="742950" lvl="1" indent="-285750">
              <a:buFont typeface="Arial" panose="020B0604020202020204" pitchFamily="34" charset="0"/>
              <a:buChar char="•"/>
            </a:pPr>
            <a:r>
              <a:rPr lang="en-US" dirty="0"/>
              <a:t>September 2023: Bargaining begins with Lodge 264</a:t>
            </a:r>
          </a:p>
          <a:p>
            <a:pPr marL="742950" lvl="1" indent="-285750">
              <a:buFont typeface="Arial" panose="020B0604020202020204" pitchFamily="34" charset="0"/>
              <a:buChar char="•"/>
            </a:pPr>
            <a:r>
              <a:rPr lang="en-US" dirty="0"/>
              <a:t>October 2023: Final Negotiations with Lodge 264</a:t>
            </a:r>
          </a:p>
          <a:p>
            <a:pPr marL="742950" lvl="1" indent="-285750">
              <a:buFont typeface="Arial" panose="020B0604020202020204" pitchFamily="34" charset="0"/>
              <a:buChar char="•"/>
            </a:pPr>
            <a:r>
              <a:rPr lang="en-US" dirty="0"/>
              <a:t>November 2023: Tentative Agreement reached</a:t>
            </a:r>
          </a:p>
          <a:p>
            <a:pPr marL="742950" lvl="1" indent="-285750">
              <a:buFont typeface="Arial" panose="020B0604020202020204" pitchFamily="34" charset="0"/>
              <a:buChar char="•"/>
            </a:pPr>
            <a:r>
              <a:rPr lang="en-US" dirty="0"/>
              <a:t>December 2023: Agreement presented for Board Approval</a:t>
            </a:r>
          </a:p>
          <a:p>
            <a:pPr lvl="1"/>
            <a:endParaRPr lang="en-US" dirty="0"/>
          </a:p>
        </p:txBody>
      </p:sp>
      <p:pic>
        <p:nvPicPr>
          <p:cNvPr id="3" name="Picture 2">
            <a:extLst>
              <a:ext uri="{FF2B5EF4-FFF2-40B4-BE49-F238E27FC236}">
                <a16:creationId xmlns:a16="http://schemas.microsoft.com/office/drawing/2014/main" id="{6317D670-4CFF-417B-4BE9-4A848639BAA7}"/>
              </a:ext>
            </a:extLst>
          </p:cNvPr>
          <p:cNvPicPr>
            <a:picLocks noChangeAspect="1"/>
          </p:cNvPicPr>
          <p:nvPr/>
        </p:nvPicPr>
        <p:blipFill>
          <a:blip r:embed="rId2"/>
          <a:stretch>
            <a:fillRect/>
          </a:stretch>
        </p:blipFill>
        <p:spPr>
          <a:xfrm>
            <a:off x="7828126" y="1908011"/>
            <a:ext cx="4003759" cy="2406515"/>
          </a:xfrm>
          <a:prstGeom prst="rect">
            <a:avLst/>
          </a:prstGeom>
        </p:spPr>
      </p:pic>
      <p:sp>
        <p:nvSpPr>
          <p:cNvPr id="6" name="TextBox 5">
            <a:extLst>
              <a:ext uri="{FF2B5EF4-FFF2-40B4-BE49-F238E27FC236}">
                <a16:creationId xmlns:a16="http://schemas.microsoft.com/office/drawing/2014/main" id="{9628CA70-AB6D-7A4C-CFC5-E2C22BADA849}"/>
              </a:ext>
            </a:extLst>
          </p:cNvPr>
          <p:cNvSpPr txBox="1"/>
          <p:nvPr/>
        </p:nvSpPr>
        <p:spPr>
          <a:xfrm>
            <a:off x="7828125" y="4314526"/>
            <a:ext cx="4067463" cy="861774"/>
          </a:xfrm>
          <a:prstGeom prst="rect">
            <a:avLst/>
          </a:prstGeom>
          <a:noFill/>
        </p:spPr>
        <p:txBody>
          <a:bodyPr wrap="square" rtlCol="0">
            <a:spAutoFit/>
          </a:bodyPr>
          <a:lstStyle/>
          <a:p>
            <a:r>
              <a:rPr lang="en-US" sz="1600" dirty="0"/>
              <a:t>Lodge 264 represents 373</a:t>
            </a:r>
            <a:r>
              <a:rPr lang="en-US" sz="1600" dirty="0">
                <a:solidFill>
                  <a:srgbClr val="FF0000"/>
                </a:solidFill>
              </a:rPr>
              <a:t> </a:t>
            </a:r>
            <a:r>
              <a:rPr lang="en-US" sz="1600" dirty="0"/>
              <a:t>Service Technicians (Bus Mechanics), Bus Fuelers, and Machinists</a:t>
            </a:r>
          </a:p>
          <a:p>
            <a:endParaRPr lang="en-US" dirty="0"/>
          </a:p>
        </p:txBody>
      </p:sp>
    </p:spTree>
    <p:extLst>
      <p:ext uri="{BB962C8B-B14F-4D97-AF65-F5344CB8AC3E}">
        <p14:creationId xmlns:p14="http://schemas.microsoft.com/office/powerpoint/2010/main" val="79690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9D9B-DDF6-8918-4B9F-5BBF5DDD2735}"/>
              </a:ext>
            </a:extLst>
          </p:cNvPr>
          <p:cNvSpPr>
            <a:spLocks noGrp="1"/>
          </p:cNvSpPr>
          <p:nvPr>
            <p:ph type="title"/>
          </p:nvPr>
        </p:nvSpPr>
        <p:spPr/>
        <p:txBody>
          <a:bodyPr/>
          <a:lstStyle/>
          <a:p>
            <a:r>
              <a:rPr lang="en-US" dirty="0"/>
              <a:t>Tentative Agreement Summary</a:t>
            </a:r>
          </a:p>
        </p:txBody>
      </p:sp>
      <p:sp>
        <p:nvSpPr>
          <p:cNvPr id="5" name="Rectangle 4">
            <a:extLst>
              <a:ext uri="{FF2B5EF4-FFF2-40B4-BE49-F238E27FC236}">
                <a16:creationId xmlns:a16="http://schemas.microsoft.com/office/drawing/2014/main" id="{14EA84B1-CBCB-8AA6-0B90-7CF69E943B2C}"/>
              </a:ext>
            </a:extLst>
          </p:cNvPr>
          <p:cNvSpPr/>
          <p:nvPr/>
        </p:nvSpPr>
        <p:spPr>
          <a:xfrm>
            <a:off x="582934" y="1515269"/>
            <a:ext cx="6605597" cy="4970591"/>
          </a:xfrm>
          <a:prstGeom prst="rect">
            <a:avLst/>
          </a:prstGeom>
        </p:spPr>
        <p:txBody>
          <a:bodyPr wrap="square">
            <a:spAutoFit/>
          </a:bodyPr>
          <a:lstStyle/>
          <a:p>
            <a:r>
              <a:rPr lang="en-US" b="1" dirty="0"/>
              <a:t>Lodge 264 Tentative Agreement</a:t>
            </a:r>
          </a:p>
          <a:p>
            <a:r>
              <a:rPr lang="en-US" dirty="0"/>
              <a:t>The tentative agreement was reached and later ratified by the Union in November 2023, with terms including:</a:t>
            </a:r>
          </a:p>
          <a:p>
            <a:endParaRPr lang="en-US" sz="1100" dirty="0"/>
          </a:p>
          <a:p>
            <a:pPr marL="285750" indent="-285750">
              <a:buFont typeface="Arial" panose="020B0604020202020204" pitchFamily="34" charset="0"/>
              <a:buChar char="•"/>
            </a:pPr>
            <a:r>
              <a:rPr lang="en-US" dirty="0"/>
              <a:t>Four-Year Contract Duration, July 1, 2023 – June 30, 2027</a:t>
            </a:r>
          </a:p>
          <a:p>
            <a:pPr marL="285750" indent="-285750">
              <a:buFont typeface="Arial" panose="020B0604020202020204" pitchFamily="34" charset="0"/>
              <a:buChar char="•"/>
            </a:pPr>
            <a:r>
              <a:rPr lang="en-US" dirty="0"/>
              <a:t>Total of 18.0% in increased wages over term of contract</a:t>
            </a:r>
          </a:p>
          <a:p>
            <a:pPr marL="285750" indent="-285750">
              <a:buFont typeface="Arial" panose="020B0604020202020204" pitchFamily="34" charset="0"/>
              <a:buChar char="•"/>
            </a:pPr>
            <a:r>
              <a:rPr lang="en-US" dirty="0"/>
              <a:t>Establishes a Longevity Incentive for existing employees</a:t>
            </a:r>
          </a:p>
          <a:p>
            <a:pPr marL="285750" indent="-285750">
              <a:buFont typeface="Arial" panose="020B0604020202020204" pitchFamily="34" charset="0"/>
              <a:buChar char="•"/>
            </a:pPr>
            <a:r>
              <a:rPr lang="en-US" dirty="0"/>
              <a:t>Retirement Eligible Retention Incentive</a:t>
            </a:r>
          </a:p>
          <a:p>
            <a:pPr marL="285750" indent="-285750">
              <a:buFont typeface="Arial" panose="020B0604020202020204" pitchFamily="34" charset="0"/>
              <a:buChar char="•"/>
            </a:pPr>
            <a:r>
              <a:rPr lang="en-US" dirty="0"/>
              <a:t>Clarification Language on Bereavement Leave and expanded definition of “Immediate Family”</a:t>
            </a:r>
          </a:p>
          <a:p>
            <a:pPr marL="285750" indent="-285750">
              <a:buFont typeface="Arial" panose="020B0604020202020204" pitchFamily="34" charset="0"/>
              <a:buChar char="•"/>
            </a:pPr>
            <a:r>
              <a:rPr lang="en-US" dirty="0"/>
              <a:t>Increase in Tool Allowance to $500, from $350</a:t>
            </a:r>
          </a:p>
          <a:p>
            <a:pPr marL="285750" indent="-285750">
              <a:buFont typeface="Arial" panose="020B0604020202020204" pitchFamily="34" charset="0"/>
              <a:buChar char="•"/>
            </a:pPr>
            <a:r>
              <a:rPr lang="en-US" dirty="0"/>
              <a:t>Increase in Meal Allowance to $10 from $3.50</a:t>
            </a:r>
          </a:p>
          <a:p>
            <a:pPr marL="285750" indent="-285750">
              <a:buFont typeface="Arial" panose="020B0604020202020204" pitchFamily="34" charset="0"/>
              <a:buChar char="•"/>
            </a:pPr>
            <a:r>
              <a:rPr lang="en-US" dirty="0"/>
              <a:t>Addition of $2/</a:t>
            </a:r>
            <a:r>
              <a:rPr lang="en-US" dirty="0" err="1"/>
              <a:t>hr</a:t>
            </a:r>
            <a:r>
              <a:rPr lang="en-US" dirty="0"/>
              <a:t> differential for employees becoming licensed to performed state vehicle inspections</a:t>
            </a:r>
          </a:p>
          <a:p>
            <a:pPr marL="285750" indent="-285750">
              <a:buFont typeface="Arial" panose="020B0604020202020204" pitchFamily="34" charset="0"/>
              <a:buChar char="•"/>
            </a:pPr>
            <a:r>
              <a:rPr lang="en-US" dirty="0"/>
              <a:t>Increase Holiday Pay to 1.5x on Thanksgiving and Christmas to encourage and reward employees for working on these holidays</a:t>
            </a:r>
          </a:p>
          <a:p>
            <a:pPr marL="285750" indent="-285750">
              <a:buFont typeface="Arial" panose="020B0604020202020204" pitchFamily="34" charset="0"/>
              <a:buChar char="•"/>
            </a:pPr>
            <a:r>
              <a:rPr lang="en-US" dirty="0"/>
              <a:t>Lay groundwork to establish apprenticeship program for Machinists</a:t>
            </a:r>
          </a:p>
        </p:txBody>
      </p:sp>
      <p:pic>
        <p:nvPicPr>
          <p:cNvPr id="6" name="Picture 5">
            <a:extLst>
              <a:ext uri="{FF2B5EF4-FFF2-40B4-BE49-F238E27FC236}">
                <a16:creationId xmlns:a16="http://schemas.microsoft.com/office/drawing/2014/main" id="{AA44BE50-DF3C-9EC2-F3FC-72BC2E50557E}"/>
              </a:ext>
            </a:extLst>
          </p:cNvPr>
          <p:cNvPicPr>
            <a:picLocks noChangeAspect="1"/>
          </p:cNvPicPr>
          <p:nvPr/>
        </p:nvPicPr>
        <p:blipFill>
          <a:blip r:embed="rId2"/>
          <a:stretch>
            <a:fillRect/>
          </a:stretch>
        </p:blipFill>
        <p:spPr>
          <a:xfrm>
            <a:off x="8281986" y="1515269"/>
            <a:ext cx="2660754" cy="1524000"/>
          </a:xfrm>
          <a:prstGeom prst="rect">
            <a:avLst/>
          </a:prstGeom>
          <a:ln w="19050">
            <a:solidFill>
              <a:schemeClr val="tx1"/>
            </a:solidFill>
          </a:ln>
        </p:spPr>
      </p:pic>
      <p:pic>
        <p:nvPicPr>
          <p:cNvPr id="7" name="Picture 6">
            <a:extLst>
              <a:ext uri="{FF2B5EF4-FFF2-40B4-BE49-F238E27FC236}">
                <a16:creationId xmlns:a16="http://schemas.microsoft.com/office/drawing/2014/main" id="{6735447B-DA27-80A9-0F1B-6A44C4550EFB}"/>
              </a:ext>
            </a:extLst>
          </p:cNvPr>
          <p:cNvPicPr>
            <a:picLocks noChangeAspect="1"/>
          </p:cNvPicPr>
          <p:nvPr/>
        </p:nvPicPr>
        <p:blipFill>
          <a:blip r:embed="rId3"/>
          <a:stretch>
            <a:fillRect/>
          </a:stretch>
        </p:blipFill>
        <p:spPr>
          <a:xfrm>
            <a:off x="8286284" y="3344863"/>
            <a:ext cx="2664394" cy="1353343"/>
          </a:xfrm>
          <a:prstGeom prst="rect">
            <a:avLst/>
          </a:prstGeom>
          <a:ln w="19050">
            <a:solidFill>
              <a:schemeClr val="tx1"/>
            </a:solidFill>
          </a:ln>
        </p:spPr>
      </p:pic>
      <p:grpSp>
        <p:nvGrpSpPr>
          <p:cNvPr id="3" name="Group 4">
            <a:extLst>
              <a:ext uri="{FF2B5EF4-FFF2-40B4-BE49-F238E27FC236}">
                <a16:creationId xmlns:a16="http://schemas.microsoft.com/office/drawing/2014/main" id="{71CF4CBD-A777-EF15-26F4-1F00119E6438}"/>
              </a:ext>
            </a:extLst>
          </p:cNvPr>
          <p:cNvGrpSpPr>
            <a:grpSpLocks noChangeAspect="1"/>
          </p:cNvGrpSpPr>
          <p:nvPr/>
        </p:nvGrpSpPr>
        <p:grpSpPr bwMode="auto">
          <a:xfrm>
            <a:off x="8072438" y="4860925"/>
            <a:ext cx="3086100" cy="1428750"/>
            <a:chOff x="5085" y="3062"/>
            <a:chExt cx="1944" cy="900"/>
          </a:xfrm>
        </p:grpSpPr>
        <p:sp>
          <p:nvSpPr>
            <p:cNvPr id="4" name="AutoShape 3">
              <a:extLst>
                <a:ext uri="{FF2B5EF4-FFF2-40B4-BE49-F238E27FC236}">
                  <a16:creationId xmlns:a16="http://schemas.microsoft.com/office/drawing/2014/main" id="{A9DD799F-F63D-DA80-75FE-23C819B0C2CA}"/>
                </a:ext>
              </a:extLst>
            </p:cNvPr>
            <p:cNvSpPr>
              <a:spLocks noChangeAspect="1" noTextEdit="1"/>
            </p:cNvSpPr>
            <p:nvPr/>
          </p:nvSpPr>
          <p:spPr bwMode="auto">
            <a:xfrm>
              <a:off x="5085" y="3062"/>
              <a:ext cx="1938" cy="894"/>
            </a:xfrm>
            <a:prstGeom prst="rect">
              <a:avLst/>
            </a:prstGeom>
            <a:solidFill>
              <a:srgbClr val="FFFFFF"/>
            </a:solidFill>
            <a:ln w="19050" cap="flat" cmpd="sng" algn="ctr">
              <a:solidFill>
                <a:srgbClr val="000000"/>
              </a:solidFill>
              <a:prstDash val="solid"/>
              <a:miter lim="800000"/>
              <a:headEnd type="none" w="med" len="med"/>
              <a:tailEnd type="none" w="med" len="med"/>
            </a:ln>
          </p:spPr>
          <p:txBody>
            <a:bodyPr vert="horz" wrap="square" lIns="91440" tIns="45720" rIns="91440" bIns="45720" numCol="1" anchor="t" anchorCtr="0" compatLnSpc="1">
              <a:prstTxWarp prst="textNoShape">
                <a:avLst/>
              </a:prstTxWarp>
            </a:bodyPr>
            <a:lstStyle/>
            <a:p>
              <a:endParaRPr lang="en-US"/>
            </a:p>
          </p:txBody>
        </p:sp>
        <p:sp>
          <p:nvSpPr>
            <p:cNvPr id="9" name="Rectangle 5">
              <a:extLst>
                <a:ext uri="{FF2B5EF4-FFF2-40B4-BE49-F238E27FC236}">
                  <a16:creationId xmlns:a16="http://schemas.microsoft.com/office/drawing/2014/main" id="{D1CA0B57-655D-F0BF-5C85-9782671E2555}"/>
                </a:ext>
              </a:extLst>
            </p:cNvPr>
            <p:cNvSpPr>
              <a:spLocks noChangeArrowheads="1"/>
            </p:cNvSpPr>
            <p:nvPr/>
          </p:nvSpPr>
          <p:spPr bwMode="auto">
            <a:xfrm>
              <a:off x="5085" y="3062"/>
              <a:ext cx="1938" cy="260"/>
            </a:xfrm>
            <a:prstGeom prst="rect">
              <a:avLst/>
            </a:prstGeom>
            <a:solidFill>
              <a:srgbClr val="D9E1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6">
              <a:extLst>
                <a:ext uri="{FF2B5EF4-FFF2-40B4-BE49-F238E27FC236}">
                  <a16:creationId xmlns:a16="http://schemas.microsoft.com/office/drawing/2014/main" id="{425F0189-4295-EB4F-B1DF-03E6F2D31DBA}"/>
                </a:ext>
              </a:extLst>
            </p:cNvPr>
            <p:cNvSpPr>
              <a:spLocks noChangeShapeType="1"/>
            </p:cNvSpPr>
            <p:nvPr/>
          </p:nvSpPr>
          <p:spPr bwMode="auto">
            <a:xfrm>
              <a:off x="5091" y="3322"/>
              <a:ext cx="3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7">
              <a:extLst>
                <a:ext uri="{FF2B5EF4-FFF2-40B4-BE49-F238E27FC236}">
                  <a16:creationId xmlns:a16="http://schemas.microsoft.com/office/drawing/2014/main" id="{B35312E5-FD0A-F377-51BB-CAA9A3F332D2}"/>
                </a:ext>
              </a:extLst>
            </p:cNvPr>
            <p:cNvSpPr>
              <a:spLocks noChangeArrowheads="1"/>
            </p:cNvSpPr>
            <p:nvPr/>
          </p:nvSpPr>
          <p:spPr bwMode="auto">
            <a:xfrm>
              <a:off x="5091" y="3322"/>
              <a:ext cx="3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Line 8">
              <a:extLst>
                <a:ext uri="{FF2B5EF4-FFF2-40B4-BE49-F238E27FC236}">
                  <a16:creationId xmlns:a16="http://schemas.microsoft.com/office/drawing/2014/main" id="{CDB17F32-DF1E-9155-D894-EEFB6BE46EFD}"/>
                </a:ext>
              </a:extLst>
            </p:cNvPr>
            <p:cNvSpPr>
              <a:spLocks noChangeShapeType="1"/>
            </p:cNvSpPr>
            <p:nvPr/>
          </p:nvSpPr>
          <p:spPr bwMode="auto">
            <a:xfrm>
              <a:off x="5091" y="3328"/>
              <a:ext cx="3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9">
              <a:extLst>
                <a:ext uri="{FF2B5EF4-FFF2-40B4-BE49-F238E27FC236}">
                  <a16:creationId xmlns:a16="http://schemas.microsoft.com/office/drawing/2014/main" id="{75E4EAC0-EFFB-356A-6906-78BCE0206BB1}"/>
                </a:ext>
              </a:extLst>
            </p:cNvPr>
            <p:cNvSpPr>
              <a:spLocks noChangeArrowheads="1"/>
            </p:cNvSpPr>
            <p:nvPr/>
          </p:nvSpPr>
          <p:spPr bwMode="auto">
            <a:xfrm>
              <a:off x="5091" y="3328"/>
              <a:ext cx="30"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Line 10">
              <a:extLst>
                <a:ext uri="{FF2B5EF4-FFF2-40B4-BE49-F238E27FC236}">
                  <a16:creationId xmlns:a16="http://schemas.microsoft.com/office/drawing/2014/main" id="{7D572474-0EE2-CFC8-A2AA-1C64AD13001C}"/>
                </a:ext>
              </a:extLst>
            </p:cNvPr>
            <p:cNvSpPr>
              <a:spLocks noChangeShapeType="1"/>
            </p:cNvSpPr>
            <p:nvPr/>
          </p:nvSpPr>
          <p:spPr bwMode="auto">
            <a:xfrm>
              <a:off x="5091" y="3334"/>
              <a:ext cx="24"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1">
              <a:extLst>
                <a:ext uri="{FF2B5EF4-FFF2-40B4-BE49-F238E27FC236}">
                  <a16:creationId xmlns:a16="http://schemas.microsoft.com/office/drawing/2014/main" id="{76E911C2-93D5-1ED2-2155-151020C0A71A}"/>
                </a:ext>
              </a:extLst>
            </p:cNvPr>
            <p:cNvSpPr>
              <a:spLocks noChangeArrowheads="1"/>
            </p:cNvSpPr>
            <p:nvPr/>
          </p:nvSpPr>
          <p:spPr bwMode="auto">
            <a:xfrm>
              <a:off x="5091" y="3334"/>
              <a:ext cx="24"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Line 12">
              <a:extLst>
                <a:ext uri="{FF2B5EF4-FFF2-40B4-BE49-F238E27FC236}">
                  <a16:creationId xmlns:a16="http://schemas.microsoft.com/office/drawing/2014/main" id="{2566AA8F-907D-F1F8-74FF-7B33F771D37B}"/>
                </a:ext>
              </a:extLst>
            </p:cNvPr>
            <p:cNvSpPr>
              <a:spLocks noChangeShapeType="1"/>
            </p:cNvSpPr>
            <p:nvPr/>
          </p:nvSpPr>
          <p:spPr bwMode="auto">
            <a:xfrm>
              <a:off x="5091" y="3340"/>
              <a:ext cx="18"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13">
              <a:extLst>
                <a:ext uri="{FF2B5EF4-FFF2-40B4-BE49-F238E27FC236}">
                  <a16:creationId xmlns:a16="http://schemas.microsoft.com/office/drawing/2014/main" id="{043655F0-AE0C-D123-3B2F-A3B9DE040EED}"/>
                </a:ext>
              </a:extLst>
            </p:cNvPr>
            <p:cNvSpPr>
              <a:spLocks noChangeArrowheads="1"/>
            </p:cNvSpPr>
            <p:nvPr/>
          </p:nvSpPr>
          <p:spPr bwMode="auto">
            <a:xfrm>
              <a:off x="5091" y="3340"/>
              <a:ext cx="18"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Line 14">
              <a:extLst>
                <a:ext uri="{FF2B5EF4-FFF2-40B4-BE49-F238E27FC236}">
                  <a16:creationId xmlns:a16="http://schemas.microsoft.com/office/drawing/2014/main" id="{2117E355-C3C8-E32E-BB67-0806BE8611CB}"/>
                </a:ext>
              </a:extLst>
            </p:cNvPr>
            <p:cNvSpPr>
              <a:spLocks noChangeShapeType="1"/>
            </p:cNvSpPr>
            <p:nvPr/>
          </p:nvSpPr>
          <p:spPr bwMode="auto">
            <a:xfrm>
              <a:off x="5091" y="3346"/>
              <a:ext cx="1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15">
              <a:extLst>
                <a:ext uri="{FF2B5EF4-FFF2-40B4-BE49-F238E27FC236}">
                  <a16:creationId xmlns:a16="http://schemas.microsoft.com/office/drawing/2014/main" id="{C3D9D302-28FE-0E65-1C61-2C911E3EC7BE}"/>
                </a:ext>
              </a:extLst>
            </p:cNvPr>
            <p:cNvSpPr>
              <a:spLocks noChangeArrowheads="1"/>
            </p:cNvSpPr>
            <p:nvPr/>
          </p:nvSpPr>
          <p:spPr bwMode="auto">
            <a:xfrm>
              <a:off x="5091" y="3346"/>
              <a:ext cx="1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Line 16">
              <a:extLst>
                <a:ext uri="{FF2B5EF4-FFF2-40B4-BE49-F238E27FC236}">
                  <a16:creationId xmlns:a16="http://schemas.microsoft.com/office/drawing/2014/main" id="{4B928353-D1C1-7BE5-B17A-8C03A6F4175F}"/>
                </a:ext>
              </a:extLst>
            </p:cNvPr>
            <p:cNvSpPr>
              <a:spLocks noChangeShapeType="1"/>
            </p:cNvSpPr>
            <p:nvPr/>
          </p:nvSpPr>
          <p:spPr bwMode="auto">
            <a:xfrm>
              <a:off x="5091" y="3352"/>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17">
              <a:extLst>
                <a:ext uri="{FF2B5EF4-FFF2-40B4-BE49-F238E27FC236}">
                  <a16:creationId xmlns:a16="http://schemas.microsoft.com/office/drawing/2014/main" id="{4FCB65D1-DF0C-0F65-C214-47B1E3F17775}"/>
                </a:ext>
              </a:extLst>
            </p:cNvPr>
            <p:cNvSpPr>
              <a:spLocks noChangeArrowheads="1"/>
            </p:cNvSpPr>
            <p:nvPr/>
          </p:nvSpPr>
          <p:spPr bwMode="auto">
            <a:xfrm>
              <a:off x="5091" y="3352"/>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Line 18">
              <a:extLst>
                <a:ext uri="{FF2B5EF4-FFF2-40B4-BE49-F238E27FC236}">
                  <a16:creationId xmlns:a16="http://schemas.microsoft.com/office/drawing/2014/main" id="{EC1B82D3-732C-6ADD-BEEB-1159F3268826}"/>
                </a:ext>
              </a:extLst>
            </p:cNvPr>
            <p:cNvSpPr>
              <a:spLocks noChangeShapeType="1"/>
            </p:cNvSpPr>
            <p:nvPr/>
          </p:nvSpPr>
          <p:spPr bwMode="auto">
            <a:xfrm>
              <a:off x="5091" y="3449"/>
              <a:ext cx="3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19">
              <a:extLst>
                <a:ext uri="{FF2B5EF4-FFF2-40B4-BE49-F238E27FC236}">
                  <a16:creationId xmlns:a16="http://schemas.microsoft.com/office/drawing/2014/main" id="{D7F4295A-6A12-18E2-6C87-D7427500DDED}"/>
                </a:ext>
              </a:extLst>
            </p:cNvPr>
            <p:cNvSpPr>
              <a:spLocks noChangeArrowheads="1"/>
            </p:cNvSpPr>
            <p:nvPr/>
          </p:nvSpPr>
          <p:spPr bwMode="auto">
            <a:xfrm>
              <a:off x="5091" y="3449"/>
              <a:ext cx="3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Line 20">
              <a:extLst>
                <a:ext uri="{FF2B5EF4-FFF2-40B4-BE49-F238E27FC236}">
                  <a16:creationId xmlns:a16="http://schemas.microsoft.com/office/drawing/2014/main" id="{185B1620-8351-74DF-39EF-A3267263659B}"/>
                </a:ext>
              </a:extLst>
            </p:cNvPr>
            <p:cNvSpPr>
              <a:spLocks noChangeShapeType="1"/>
            </p:cNvSpPr>
            <p:nvPr/>
          </p:nvSpPr>
          <p:spPr bwMode="auto">
            <a:xfrm>
              <a:off x="5091" y="3455"/>
              <a:ext cx="3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21">
              <a:extLst>
                <a:ext uri="{FF2B5EF4-FFF2-40B4-BE49-F238E27FC236}">
                  <a16:creationId xmlns:a16="http://schemas.microsoft.com/office/drawing/2014/main" id="{3F38CCB1-65F4-88CD-A24F-EBA3032E107F}"/>
                </a:ext>
              </a:extLst>
            </p:cNvPr>
            <p:cNvSpPr>
              <a:spLocks noChangeArrowheads="1"/>
            </p:cNvSpPr>
            <p:nvPr/>
          </p:nvSpPr>
          <p:spPr bwMode="auto">
            <a:xfrm>
              <a:off x="5091" y="3455"/>
              <a:ext cx="30"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Line 22">
              <a:extLst>
                <a:ext uri="{FF2B5EF4-FFF2-40B4-BE49-F238E27FC236}">
                  <a16:creationId xmlns:a16="http://schemas.microsoft.com/office/drawing/2014/main" id="{14B27A06-21BC-1256-E038-8F8D5132B929}"/>
                </a:ext>
              </a:extLst>
            </p:cNvPr>
            <p:cNvSpPr>
              <a:spLocks noChangeShapeType="1"/>
            </p:cNvSpPr>
            <p:nvPr/>
          </p:nvSpPr>
          <p:spPr bwMode="auto">
            <a:xfrm>
              <a:off x="5091" y="3461"/>
              <a:ext cx="24"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3">
              <a:extLst>
                <a:ext uri="{FF2B5EF4-FFF2-40B4-BE49-F238E27FC236}">
                  <a16:creationId xmlns:a16="http://schemas.microsoft.com/office/drawing/2014/main" id="{4357B670-B704-3E5E-55EC-212327022E79}"/>
                </a:ext>
              </a:extLst>
            </p:cNvPr>
            <p:cNvSpPr>
              <a:spLocks noChangeArrowheads="1"/>
            </p:cNvSpPr>
            <p:nvPr/>
          </p:nvSpPr>
          <p:spPr bwMode="auto">
            <a:xfrm>
              <a:off x="5091" y="3461"/>
              <a:ext cx="24"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Line 24">
              <a:extLst>
                <a:ext uri="{FF2B5EF4-FFF2-40B4-BE49-F238E27FC236}">
                  <a16:creationId xmlns:a16="http://schemas.microsoft.com/office/drawing/2014/main" id="{82253439-57FB-3913-13F8-221646049D3C}"/>
                </a:ext>
              </a:extLst>
            </p:cNvPr>
            <p:cNvSpPr>
              <a:spLocks noChangeShapeType="1"/>
            </p:cNvSpPr>
            <p:nvPr/>
          </p:nvSpPr>
          <p:spPr bwMode="auto">
            <a:xfrm>
              <a:off x="5091" y="3467"/>
              <a:ext cx="18"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Rectangle 25">
              <a:extLst>
                <a:ext uri="{FF2B5EF4-FFF2-40B4-BE49-F238E27FC236}">
                  <a16:creationId xmlns:a16="http://schemas.microsoft.com/office/drawing/2014/main" id="{3045461E-B623-726D-D6D0-66CBBBB7926D}"/>
                </a:ext>
              </a:extLst>
            </p:cNvPr>
            <p:cNvSpPr>
              <a:spLocks noChangeArrowheads="1"/>
            </p:cNvSpPr>
            <p:nvPr/>
          </p:nvSpPr>
          <p:spPr bwMode="auto">
            <a:xfrm>
              <a:off x="5091" y="3467"/>
              <a:ext cx="18"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Line 26">
              <a:extLst>
                <a:ext uri="{FF2B5EF4-FFF2-40B4-BE49-F238E27FC236}">
                  <a16:creationId xmlns:a16="http://schemas.microsoft.com/office/drawing/2014/main" id="{2A065EF1-CE49-9B3D-7384-73AE48DFE959}"/>
                </a:ext>
              </a:extLst>
            </p:cNvPr>
            <p:cNvSpPr>
              <a:spLocks noChangeShapeType="1"/>
            </p:cNvSpPr>
            <p:nvPr/>
          </p:nvSpPr>
          <p:spPr bwMode="auto">
            <a:xfrm>
              <a:off x="5091" y="3473"/>
              <a:ext cx="1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7">
              <a:extLst>
                <a:ext uri="{FF2B5EF4-FFF2-40B4-BE49-F238E27FC236}">
                  <a16:creationId xmlns:a16="http://schemas.microsoft.com/office/drawing/2014/main" id="{8A46A1B9-6EF6-0EBB-6EC4-6B7517A755BE}"/>
                </a:ext>
              </a:extLst>
            </p:cNvPr>
            <p:cNvSpPr>
              <a:spLocks noChangeArrowheads="1"/>
            </p:cNvSpPr>
            <p:nvPr/>
          </p:nvSpPr>
          <p:spPr bwMode="auto">
            <a:xfrm>
              <a:off x="5091" y="3473"/>
              <a:ext cx="1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Line 28">
              <a:extLst>
                <a:ext uri="{FF2B5EF4-FFF2-40B4-BE49-F238E27FC236}">
                  <a16:creationId xmlns:a16="http://schemas.microsoft.com/office/drawing/2014/main" id="{3C3EC66C-33E9-AD89-16BE-866E81E1F078}"/>
                </a:ext>
              </a:extLst>
            </p:cNvPr>
            <p:cNvSpPr>
              <a:spLocks noChangeShapeType="1"/>
            </p:cNvSpPr>
            <p:nvPr/>
          </p:nvSpPr>
          <p:spPr bwMode="auto">
            <a:xfrm>
              <a:off x="5091" y="3479"/>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29">
              <a:extLst>
                <a:ext uri="{FF2B5EF4-FFF2-40B4-BE49-F238E27FC236}">
                  <a16:creationId xmlns:a16="http://schemas.microsoft.com/office/drawing/2014/main" id="{7960889D-CB97-33D2-5F98-AD1045C888AB}"/>
                </a:ext>
              </a:extLst>
            </p:cNvPr>
            <p:cNvSpPr>
              <a:spLocks noChangeArrowheads="1"/>
            </p:cNvSpPr>
            <p:nvPr/>
          </p:nvSpPr>
          <p:spPr bwMode="auto">
            <a:xfrm>
              <a:off x="5091" y="3479"/>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Line 30">
              <a:extLst>
                <a:ext uri="{FF2B5EF4-FFF2-40B4-BE49-F238E27FC236}">
                  <a16:creationId xmlns:a16="http://schemas.microsoft.com/office/drawing/2014/main" id="{D93A5ECD-7904-BACE-4CF5-F298319D9452}"/>
                </a:ext>
              </a:extLst>
            </p:cNvPr>
            <p:cNvSpPr>
              <a:spLocks noChangeShapeType="1"/>
            </p:cNvSpPr>
            <p:nvPr/>
          </p:nvSpPr>
          <p:spPr bwMode="auto">
            <a:xfrm>
              <a:off x="5091" y="3576"/>
              <a:ext cx="3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31">
              <a:extLst>
                <a:ext uri="{FF2B5EF4-FFF2-40B4-BE49-F238E27FC236}">
                  <a16:creationId xmlns:a16="http://schemas.microsoft.com/office/drawing/2014/main" id="{A7EE4310-5B5B-FBC7-7491-4121B281AC3B}"/>
                </a:ext>
              </a:extLst>
            </p:cNvPr>
            <p:cNvSpPr>
              <a:spLocks noChangeArrowheads="1"/>
            </p:cNvSpPr>
            <p:nvPr/>
          </p:nvSpPr>
          <p:spPr bwMode="auto">
            <a:xfrm>
              <a:off x="5091" y="3576"/>
              <a:ext cx="3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Line 32">
              <a:extLst>
                <a:ext uri="{FF2B5EF4-FFF2-40B4-BE49-F238E27FC236}">
                  <a16:creationId xmlns:a16="http://schemas.microsoft.com/office/drawing/2014/main" id="{236FA315-626A-E307-E708-541398A1A76D}"/>
                </a:ext>
              </a:extLst>
            </p:cNvPr>
            <p:cNvSpPr>
              <a:spLocks noChangeShapeType="1"/>
            </p:cNvSpPr>
            <p:nvPr/>
          </p:nvSpPr>
          <p:spPr bwMode="auto">
            <a:xfrm>
              <a:off x="5091" y="3582"/>
              <a:ext cx="3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Rectangle 33">
              <a:extLst>
                <a:ext uri="{FF2B5EF4-FFF2-40B4-BE49-F238E27FC236}">
                  <a16:creationId xmlns:a16="http://schemas.microsoft.com/office/drawing/2014/main" id="{BE94526A-5CD3-AAC8-FCB4-65D0CAD19DD7}"/>
                </a:ext>
              </a:extLst>
            </p:cNvPr>
            <p:cNvSpPr>
              <a:spLocks noChangeArrowheads="1"/>
            </p:cNvSpPr>
            <p:nvPr/>
          </p:nvSpPr>
          <p:spPr bwMode="auto">
            <a:xfrm>
              <a:off x="5091" y="3582"/>
              <a:ext cx="30"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34">
              <a:extLst>
                <a:ext uri="{FF2B5EF4-FFF2-40B4-BE49-F238E27FC236}">
                  <a16:creationId xmlns:a16="http://schemas.microsoft.com/office/drawing/2014/main" id="{268CD0A3-34DE-8C1D-906B-C3768BE6413B}"/>
                </a:ext>
              </a:extLst>
            </p:cNvPr>
            <p:cNvSpPr>
              <a:spLocks noChangeShapeType="1"/>
            </p:cNvSpPr>
            <p:nvPr/>
          </p:nvSpPr>
          <p:spPr bwMode="auto">
            <a:xfrm>
              <a:off x="5091" y="3588"/>
              <a:ext cx="24"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Rectangle 35">
              <a:extLst>
                <a:ext uri="{FF2B5EF4-FFF2-40B4-BE49-F238E27FC236}">
                  <a16:creationId xmlns:a16="http://schemas.microsoft.com/office/drawing/2014/main" id="{D08CB214-EF37-E139-21B6-67153A6EDDDD}"/>
                </a:ext>
              </a:extLst>
            </p:cNvPr>
            <p:cNvSpPr>
              <a:spLocks noChangeArrowheads="1"/>
            </p:cNvSpPr>
            <p:nvPr/>
          </p:nvSpPr>
          <p:spPr bwMode="auto">
            <a:xfrm>
              <a:off x="5091" y="3588"/>
              <a:ext cx="24"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Line 36">
              <a:extLst>
                <a:ext uri="{FF2B5EF4-FFF2-40B4-BE49-F238E27FC236}">
                  <a16:creationId xmlns:a16="http://schemas.microsoft.com/office/drawing/2014/main" id="{9626F357-ABFC-C421-DDF9-8D17D623DBF1}"/>
                </a:ext>
              </a:extLst>
            </p:cNvPr>
            <p:cNvSpPr>
              <a:spLocks noChangeShapeType="1"/>
            </p:cNvSpPr>
            <p:nvPr/>
          </p:nvSpPr>
          <p:spPr bwMode="auto">
            <a:xfrm>
              <a:off x="5091" y="3594"/>
              <a:ext cx="18"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Rectangle 37">
              <a:extLst>
                <a:ext uri="{FF2B5EF4-FFF2-40B4-BE49-F238E27FC236}">
                  <a16:creationId xmlns:a16="http://schemas.microsoft.com/office/drawing/2014/main" id="{E70C9AF5-ABE2-DCE1-EFF8-B044D6A5E4BF}"/>
                </a:ext>
              </a:extLst>
            </p:cNvPr>
            <p:cNvSpPr>
              <a:spLocks noChangeArrowheads="1"/>
            </p:cNvSpPr>
            <p:nvPr/>
          </p:nvSpPr>
          <p:spPr bwMode="auto">
            <a:xfrm>
              <a:off x="5091" y="3594"/>
              <a:ext cx="18"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Line 38">
              <a:extLst>
                <a:ext uri="{FF2B5EF4-FFF2-40B4-BE49-F238E27FC236}">
                  <a16:creationId xmlns:a16="http://schemas.microsoft.com/office/drawing/2014/main" id="{4A93D9D2-9B55-E9F8-39FB-391CBD5DB2D5}"/>
                </a:ext>
              </a:extLst>
            </p:cNvPr>
            <p:cNvSpPr>
              <a:spLocks noChangeShapeType="1"/>
            </p:cNvSpPr>
            <p:nvPr/>
          </p:nvSpPr>
          <p:spPr bwMode="auto">
            <a:xfrm>
              <a:off x="5091" y="3600"/>
              <a:ext cx="1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Rectangle 39">
              <a:extLst>
                <a:ext uri="{FF2B5EF4-FFF2-40B4-BE49-F238E27FC236}">
                  <a16:creationId xmlns:a16="http://schemas.microsoft.com/office/drawing/2014/main" id="{A1DB0682-1A6F-E663-5C37-6F2605650953}"/>
                </a:ext>
              </a:extLst>
            </p:cNvPr>
            <p:cNvSpPr>
              <a:spLocks noChangeArrowheads="1"/>
            </p:cNvSpPr>
            <p:nvPr/>
          </p:nvSpPr>
          <p:spPr bwMode="auto">
            <a:xfrm>
              <a:off x="5091" y="3600"/>
              <a:ext cx="1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Line 40">
              <a:extLst>
                <a:ext uri="{FF2B5EF4-FFF2-40B4-BE49-F238E27FC236}">
                  <a16:creationId xmlns:a16="http://schemas.microsoft.com/office/drawing/2014/main" id="{C9442C56-DA39-4698-108C-5D840E1656D6}"/>
                </a:ext>
              </a:extLst>
            </p:cNvPr>
            <p:cNvSpPr>
              <a:spLocks noChangeShapeType="1"/>
            </p:cNvSpPr>
            <p:nvPr/>
          </p:nvSpPr>
          <p:spPr bwMode="auto">
            <a:xfrm>
              <a:off x="5091" y="3606"/>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
              <a:extLst>
                <a:ext uri="{FF2B5EF4-FFF2-40B4-BE49-F238E27FC236}">
                  <a16:creationId xmlns:a16="http://schemas.microsoft.com/office/drawing/2014/main" id="{17EBE1AF-7A3C-3BB8-FE4D-123A831B388C}"/>
                </a:ext>
              </a:extLst>
            </p:cNvPr>
            <p:cNvSpPr>
              <a:spLocks noChangeArrowheads="1"/>
            </p:cNvSpPr>
            <p:nvPr/>
          </p:nvSpPr>
          <p:spPr bwMode="auto">
            <a:xfrm>
              <a:off x="5091" y="3606"/>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Line 42">
              <a:extLst>
                <a:ext uri="{FF2B5EF4-FFF2-40B4-BE49-F238E27FC236}">
                  <a16:creationId xmlns:a16="http://schemas.microsoft.com/office/drawing/2014/main" id="{296CB192-A54C-5D4C-7A15-1E825FF3D34D}"/>
                </a:ext>
              </a:extLst>
            </p:cNvPr>
            <p:cNvSpPr>
              <a:spLocks noChangeShapeType="1"/>
            </p:cNvSpPr>
            <p:nvPr/>
          </p:nvSpPr>
          <p:spPr bwMode="auto">
            <a:xfrm>
              <a:off x="5091" y="3702"/>
              <a:ext cx="3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43">
              <a:extLst>
                <a:ext uri="{FF2B5EF4-FFF2-40B4-BE49-F238E27FC236}">
                  <a16:creationId xmlns:a16="http://schemas.microsoft.com/office/drawing/2014/main" id="{468484DB-3121-304F-5F7D-0C24C059D35E}"/>
                </a:ext>
              </a:extLst>
            </p:cNvPr>
            <p:cNvSpPr>
              <a:spLocks noChangeArrowheads="1"/>
            </p:cNvSpPr>
            <p:nvPr/>
          </p:nvSpPr>
          <p:spPr bwMode="auto">
            <a:xfrm>
              <a:off x="5091" y="3702"/>
              <a:ext cx="3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Line 44">
              <a:extLst>
                <a:ext uri="{FF2B5EF4-FFF2-40B4-BE49-F238E27FC236}">
                  <a16:creationId xmlns:a16="http://schemas.microsoft.com/office/drawing/2014/main" id="{4C8D8165-00B1-C400-3917-0F7BD3BDD3E6}"/>
                </a:ext>
              </a:extLst>
            </p:cNvPr>
            <p:cNvSpPr>
              <a:spLocks noChangeShapeType="1"/>
            </p:cNvSpPr>
            <p:nvPr/>
          </p:nvSpPr>
          <p:spPr bwMode="auto">
            <a:xfrm>
              <a:off x="5091" y="3708"/>
              <a:ext cx="3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Rectangle 45">
              <a:extLst>
                <a:ext uri="{FF2B5EF4-FFF2-40B4-BE49-F238E27FC236}">
                  <a16:creationId xmlns:a16="http://schemas.microsoft.com/office/drawing/2014/main" id="{00F394EE-3746-C362-E414-03E0CF07CE32}"/>
                </a:ext>
              </a:extLst>
            </p:cNvPr>
            <p:cNvSpPr>
              <a:spLocks noChangeArrowheads="1"/>
            </p:cNvSpPr>
            <p:nvPr/>
          </p:nvSpPr>
          <p:spPr bwMode="auto">
            <a:xfrm>
              <a:off x="5091" y="3708"/>
              <a:ext cx="30" cy="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Line 46">
              <a:extLst>
                <a:ext uri="{FF2B5EF4-FFF2-40B4-BE49-F238E27FC236}">
                  <a16:creationId xmlns:a16="http://schemas.microsoft.com/office/drawing/2014/main" id="{B00B8F70-F1BB-FCE1-8C48-5C87E199F3C2}"/>
                </a:ext>
              </a:extLst>
            </p:cNvPr>
            <p:cNvSpPr>
              <a:spLocks noChangeShapeType="1"/>
            </p:cNvSpPr>
            <p:nvPr/>
          </p:nvSpPr>
          <p:spPr bwMode="auto">
            <a:xfrm>
              <a:off x="5091" y="3715"/>
              <a:ext cx="24"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Rectangle 47">
              <a:extLst>
                <a:ext uri="{FF2B5EF4-FFF2-40B4-BE49-F238E27FC236}">
                  <a16:creationId xmlns:a16="http://schemas.microsoft.com/office/drawing/2014/main" id="{476CDF1B-C596-BDFA-5235-5BF4240415D0}"/>
                </a:ext>
              </a:extLst>
            </p:cNvPr>
            <p:cNvSpPr>
              <a:spLocks noChangeArrowheads="1"/>
            </p:cNvSpPr>
            <p:nvPr/>
          </p:nvSpPr>
          <p:spPr bwMode="auto">
            <a:xfrm>
              <a:off x="5091" y="3715"/>
              <a:ext cx="24"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Line 48">
              <a:extLst>
                <a:ext uri="{FF2B5EF4-FFF2-40B4-BE49-F238E27FC236}">
                  <a16:creationId xmlns:a16="http://schemas.microsoft.com/office/drawing/2014/main" id="{0DD61FAD-46B8-4A8F-492C-6AE844FF048D}"/>
                </a:ext>
              </a:extLst>
            </p:cNvPr>
            <p:cNvSpPr>
              <a:spLocks noChangeShapeType="1"/>
            </p:cNvSpPr>
            <p:nvPr/>
          </p:nvSpPr>
          <p:spPr bwMode="auto">
            <a:xfrm>
              <a:off x="5091" y="3721"/>
              <a:ext cx="18"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Rectangle 49">
              <a:extLst>
                <a:ext uri="{FF2B5EF4-FFF2-40B4-BE49-F238E27FC236}">
                  <a16:creationId xmlns:a16="http://schemas.microsoft.com/office/drawing/2014/main" id="{19937B93-2535-A738-E383-71094AB19FDD}"/>
                </a:ext>
              </a:extLst>
            </p:cNvPr>
            <p:cNvSpPr>
              <a:spLocks noChangeArrowheads="1"/>
            </p:cNvSpPr>
            <p:nvPr/>
          </p:nvSpPr>
          <p:spPr bwMode="auto">
            <a:xfrm>
              <a:off x="5091" y="3721"/>
              <a:ext cx="18"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Line 50">
              <a:extLst>
                <a:ext uri="{FF2B5EF4-FFF2-40B4-BE49-F238E27FC236}">
                  <a16:creationId xmlns:a16="http://schemas.microsoft.com/office/drawing/2014/main" id="{D2CF931F-EB40-53C4-50C2-BA21A0EDA63C}"/>
                </a:ext>
              </a:extLst>
            </p:cNvPr>
            <p:cNvSpPr>
              <a:spLocks noChangeShapeType="1"/>
            </p:cNvSpPr>
            <p:nvPr/>
          </p:nvSpPr>
          <p:spPr bwMode="auto">
            <a:xfrm>
              <a:off x="5091" y="3727"/>
              <a:ext cx="1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Rectangle 51">
              <a:extLst>
                <a:ext uri="{FF2B5EF4-FFF2-40B4-BE49-F238E27FC236}">
                  <a16:creationId xmlns:a16="http://schemas.microsoft.com/office/drawing/2014/main" id="{65120C1C-F7A1-F7A9-6AB7-CA6A3BAD79B2}"/>
                </a:ext>
              </a:extLst>
            </p:cNvPr>
            <p:cNvSpPr>
              <a:spLocks noChangeArrowheads="1"/>
            </p:cNvSpPr>
            <p:nvPr/>
          </p:nvSpPr>
          <p:spPr bwMode="auto">
            <a:xfrm>
              <a:off x="5091" y="3727"/>
              <a:ext cx="1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Line 52">
              <a:extLst>
                <a:ext uri="{FF2B5EF4-FFF2-40B4-BE49-F238E27FC236}">
                  <a16:creationId xmlns:a16="http://schemas.microsoft.com/office/drawing/2014/main" id="{8569E9BC-CB5E-5411-D133-EAE929DC1EC8}"/>
                </a:ext>
              </a:extLst>
            </p:cNvPr>
            <p:cNvSpPr>
              <a:spLocks noChangeShapeType="1"/>
            </p:cNvSpPr>
            <p:nvPr/>
          </p:nvSpPr>
          <p:spPr bwMode="auto">
            <a:xfrm>
              <a:off x="5091" y="3733"/>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Rectangle 53">
              <a:extLst>
                <a:ext uri="{FF2B5EF4-FFF2-40B4-BE49-F238E27FC236}">
                  <a16:creationId xmlns:a16="http://schemas.microsoft.com/office/drawing/2014/main" id="{9FA0FA8F-0E4D-A683-851C-F68B3F5B3AB0}"/>
                </a:ext>
              </a:extLst>
            </p:cNvPr>
            <p:cNvSpPr>
              <a:spLocks noChangeArrowheads="1"/>
            </p:cNvSpPr>
            <p:nvPr/>
          </p:nvSpPr>
          <p:spPr bwMode="auto">
            <a:xfrm>
              <a:off x="5091" y="3733"/>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54">
              <a:extLst>
                <a:ext uri="{FF2B5EF4-FFF2-40B4-BE49-F238E27FC236}">
                  <a16:creationId xmlns:a16="http://schemas.microsoft.com/office/drawing/2014/main" id="{9823C635-3F77-29C8-821B-82B6357D23F3}"/>
                </a:ext>
              </a:extLst>
            </p:cNvPr>
            <p:cNvSpPr>
              <a:spLocks noChangeArrowheads="1"/>
            </p:cNvSpPr>
            <p:nvPr/>
          </p:nvSpPr>
          <p:spPr bwMode="auto">
            <a:xfrm>
              <a:off x="5085" y="3823"/>
              <a:ext cx="1938" cy="133"/>
            </a:xfrm>
            <a:prstGeom prst="rect">
              <a:avLst/>
            </a:prstGeom>
            <a:solidFill>
              <a:srgbClr val="D9E1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Rectangle 55">
              <a:extLst>
                <a:ext uri="{FF2B5EF4-FFF2-40B4-BE49-F238E27FC236}">
                  <a16:creationId xmlns:a16="http://schemas.microsoft.com/office/drawing/2014/main" id="{5940B046-71C5-5669-5F3A-A6B6A97E7C14}"/>
                </a:ext>
              </a:extLst>
            </p:cNvPr>
            <p:cNvSpPr>
              <a:spLocks noChangeArrowheads="1"/>
            </p:cNvSpPr>
            <p:nvPr/>
          </p:nvSpPr>
          <p:spPr bwMode="auto">
            <a:xfrm>
              <a:off x="5332" y="3201"/>
              <a:ext cx="223"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YOS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 name="Rectangle 56">
              <a:extLst>
                <a:ext uri="{FF2B5EF4-FFF2-40B4-BE49-F238E27FC236}">
                  <a16:creationId xmlns:a16="http://schemas.microsoft.com/office/drawing/2014/main" id="{5242C9C0-F3F5-BB93-FB56-7594BEAD8AAF}"/>
                </a:ext>
              </a:extLst>
            </p:cNvPr>
            <p:cNvSpPr>
              <a:spLocks noChangeArrowheads="1"/>
            </p:cNvSpPr>
            <p:nvPr/>
          </p:nvSpPr>
          <p:spPr bwMode="auto">
            <a:xfrm>
              <a:off x="5837" y="3201"/>
              <a:ext cx="512"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 Increase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 name="Rectangle 57">
              <a:extLst>
                <a:ext uri="{FF2B5EF4-FFF2-40B4-BE49-F238E27FC236}">
                  <a16:creationId xmlns:a16="http://schemas.microsoft.com/office/drawing/2014/main" id="{EFC2493F-D44C-07C1-3CCE-1F6E1C395ED6}"/>
                </a:ext>
              </a:extLst>
            </p:cNvPr>
            <p:cNvSpPr>
              <a:spLocks noChangeArrowheads="1"/>
            </p:cNvSpPr>
            <p:nvPr/>
          </p:nvSpPr>
          <p:spPr bwMode="auto">
            <a:xfrm>
              <a:off x="6487" y="3201"/>
              <a:ext cx="494"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Increment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 name="Rectangle 58">
              <a:extLst>
                <a:ext uri="{FF2B5EF4-FFF2-40B4-BE49-F238E27FC236}">
                  <a16:creationId xmlns:a16="http://schemas.microsoft.com/office/drawing/2014/main" id="{6969EE33-C892-C11D-6A54-573F20E5A9DC}"/>
                </a:ext>
              </a:extLst>
            </p:cNvPr>
            <p:cNvSpPr>
              <a:spLocks noChangeArrowheads="1"/>
            </p:cNvSpPr>
            <p:nvPr/>
          </p:nvSpPr>
          <p:spPr bwMode="auto">
            <a:xfrm>
              <a:off x="5362" y="3328"/>
              <a:ext cx="157"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 name="Rectangle 59">
              <a:extLst>
                <a:ext uri="{FF2B5EF4-FFF2-40B4-BE49-F238E27FC236}">
                  <a16:creationId xmlns:a16="http://schemas.microsoft.com/office/drawing/2014/main" id="{9614A1C3-0C4F-DADD-36F1-DABBAA6114D2}"/>
                </a:ext>
              </a:extLst>
            </p:cNvPr>
            <p:cNvSpPr>
              <a:spLocks noChangeArrowheads="1"/>
            </p:cNvSpPr>
            <p:nvPr/>
          </p:nvSpPr>
          <p:spPr bwMode="auto">
            <a:xfrm>
              <a:off x="5940" y="3328"/>
              <a:ext cx="307"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rPr>
                <a:t>0.50%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4" name="Rectangle 60">
              <a:extLst>
                <a:ext uri="{FF2B5EF4-FFF2-40B4-BE49-F238E27FC236}">
                  <a16:creationId xmlns:a16="http://schemas.microsoft.com/office/drawing/2014/main" id="{B835DE9D-2D31-A9DD-265A-2CE57B9986F8}"/>
                </a:ext>
              </a:extLst>
            </p:cNvPr>
            <p:cNvSpPr>
              <a:spLocks noChangeArrowheads="1"/>
            </p:cNvSpPr>
            <p:nvPr/>
          </p:nvSpPr>
          <p:spPr bwMode="auto">
            <a:xfrm>
              <a:off x="6590" y="3334"/>
              <a:ext cx="289"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0.50%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5" name="Rectangle 61">
              <a:extLst>
                <a:ext uri="{FF2B5EF4-FFF2-40B4-BE49-F238E27FC236}">
                  <a16:creationId xmlns:a16="http://schemas.microsoft.com/office/drawing/2014/main" id="{0FFBF028-AB9A-C68A-2809-D2BC00B2D8CD}"/>
                </a:ext>
              </a:extLst>
            </p:cNvPr>
            <p:cNvSpPr>
              <a:spLocks noChangeArrowheads="1"/>
            </p:cNvSpPr>
            <p:nvPr/>
          </p:nvSpPr>
          <p:spPr bwMode="auto">
            <a:xfrm>
              <a:off x="5362" y="3455"/>
              <a:ext cx="157"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rPr>
                <a:t>15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6" name="Rectangle 62">
              <a:extLst>
                <a:ext uri="{FF2B5EF4-FFF2-40B4-BE49-F238E27FC236}">
                  <a16:creationId xmlns:a16="http://schemas.microsoft.com/office/drawing/2014/main" id="{CB3BC407-FF21-D99E-732F-06F6F0B259CA}"/>
                </a:ext>
              </a:extLst>
            </p:cNvPr>
            <p:cNvSpPr>
              <a:spLocks noChangeArrowheads="1"/>
            </p:cNvSpPr>
            <p:nvPr/>
          </p:nvSpPr>
          <p:spPr bwMode="auto">
            <a:xfrm>
              <a:off x="5940" y="3455"/>
              <a:ext cx="307"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rPr>
                <a:t>1.25%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7" name="Rectangle 63">
              <a:extLst>
                <a:ext uri="{FF2B5EF4-FFF2-40B4-BE49-F238E27FC236}">
                  <a16:creationId xmlns:a16="http://schemas.microsoft.com/office/drawing/2014/main" id="{CC322D16-372A-7033-24F4-FFFC81B87176}"/>
                </a:ext>
              </a:extLst>
            </p:cNvPr>
            <p:cNvSpPr>
              <a:spLocks noChangeArrowheads="1"/>
            </p:cNvSpPr>
            <p:nvPr/>
          </p:nvSpPr>
          <p:spPr bwMode="auto">
            <a:xfrm>
              <a:off x="6590" y="3461"/>
              <a:ext cx="289"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0.75%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8" name="Rectangle 64">
              <a:extLst>
                <a:ext uri="{FF2B5EF4-FFF2-40B4-BE49-F238E27FC236}">
                  <a16:creationId xmlns:a16="http://schemas.microsoft.com/office/drawing/2014/main" id="{1ACCB8C5-A672-FCBF-4303-5C29C9B34198}"/>
                </a:ext>
              </a:extLst>
            </p:cNvPr>
            <p:cNvSpPr>
              <a:spLocks noChangeArrowheads="1"/>
            </p:cNvSpPr>
            <p:nvPr/>
          </p:nvSpPr>
          <p:spPr bwMode="auto">
            <a:xfrm>
              <a:off x="5362" y="3582"/>
              <a:ext cx="157"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rPr>
                <a:t>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 name="Rectangle 65">
              <a:extLst>
                <a:ext uri="{FF2B5EF4-FFF2-40B4-BE49-F238E27FC236}">
                  <a16:creationId xmlns:a16="http://schemas.microsoft.com/office/drawing/2014/main" id="{4FED2E3F-2E0A-69D6-A3A4-4D33AEA2756B}"/>
                </a:ext>
              </a:extLst>
            </p:cNvPr>
            <p:cNvSpPr>
              <a:spLocks noChangeArrowheads="1"/>
            </p:cNvSpPr>
            <p:nvPr/>
          </p:nvSpPr>
          <p:spPr bwMode="auto">
            <a:xfrm>
              <a:off x="5940" y="3582"/>
              <a:ext cx="307"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rPr>
                <a:t>2.50%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0" name="Rectangle 66">
              <a:extLst>
                <a:ext uri="{FF2B5EF4-FFF2-40B4-BE49-F238E27FC236}">
                  <a16:creationId xmlns:a16="http://schemas.microsoft.com/office/drawing/2014/main" id="{BB90DFBF-1427-D053-C9D2-A41751713961}"/>
                </a:ext>
              </a:extLst>
            </p:cNvPr>
            <p:cNvSpPr>
              <a:spLocks noChangeArrowheads="1"/>
            </p:cNvSpPr>
            <p:nvPr/>
          </p:nvSpPr>
          <p:spPr bwMode="auto">
            <a:xfrm>
              <a:off x="6590" y="3588"/>
              <a:ext cx="289"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1.25%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 name="Rectangle 67">
              <a:extLst>
                <a:ext uri="{FF2B5EF4-FFF2-40B4-BE49-F238E27FC236}">
                  <a16:creationId xmlns:a16="http://schemas.microsoft.com/office/drawing/2014/main" id="{906DA04E-E42C-20D2-38F1-4D3B7AD69C76}"/>
                </a:ext>
              </a:extLst>
            </p:cNvPr>
            <p:cNvSpPr>
              <a:spLocks noChangeArrowheads="1"/>
            </p:cNvSpPr>
            <p:nvPr/>
          </p:nvSpPr>
          <p:spPr bwMode="auto">
            <a:xfrm>
              <a:off x="5362" y="3708"/>
              <a:ext cx="157"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rPr>
                <a:t>25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 name="Rectangle 68">
              <a:extLst>
                <a:ext uri="{FF2B5EF4-FFF2-40B4-BE49-F238E27FC236}">
                  <a16:creationId xmlns:a16="http://schemas.microsoft.com/office/drawing/2014/main" id="{5DE67016-3385-0457-C6F9-377C2B599D4C}"/>
                </a:ext>
              </a:extLst>
            </p:cNvPr>
            <p:cNvSpPr>
              <a:spLocks noChangeArrowheads="1"/>
            </p:cNvSpPr>
            <p:nvPr/>
          </p:nvSpPr>
          <p:spPr bwMode="auto">
            <a:xfrm>
              <a:off x="5940" y="3708"/>
              <a:ext cx="307"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rPr>
                <a:t>3.50%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3" name="Rectangle 69">
              <a:extLst>
                <a:ext uri="{FF2B5EF4-FFF2-40B4-BE49-F238E27FC236}">
                  <a16:creationId xmlns:a16="http://schemas.microsoft.com/office/drawing/2014/main" id="{593F53B5-6E1F-E992-84B8-48CA93D05368}"/>
                </a:ext>
              </a:extLst>
            </p:cNvPr>
            <p:cNvSpPr>
              <a:spLocks noChangeArrowheads="1"/>
            </p:cNvSpPr>
            <p:nvPr/>
          </p:nvSpPr>
          <p:spPr bwMode="auto">
            <a:xfrm>
              <a:off x="6590" y="3715"/>
              <a:ext cx="289"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1.00%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6" name="Rectangle 72">
              <a:extLst>
                <a:ext uri="{FF2B5EF4-FFF2-40B4-BE49-F238E27FC236}">
                  <a16:creationId xmlns:a16="http://schemas.microsoft.com/office/drawing/2014/main" id="{98596F3C-E975-A918-C645-529B0A60EBA4}"/>
                </a:ext>
              </a:extLst>
            </p:cNvPr>
            <p:cNvSpPr>
              <a:spLocks noChangeArrowheads="1"/>
            </p:cNvSpPr>
            <p:nvPr/>
          </p:nvSpPr>
          <p:spPr bwMode="auto">
            <a:xfrm>
              <a:off x="5651" y="3074"/>
              <a:ext cx="87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Calibri" panose="020F0502020204030204" pitchFamily="34" charset="0"/>
                </a:rPr>
                <a:t>Longevity Incentive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7" name="Rectangle 73">
              <a:extLst>
                <a:ext uri="{FF2B5EF4-FFF2-40B4-BE49-F238E27FC236}">
                  <a16:creationId xmlns:a16="http://schemas.microsoft.com/office/drawing/2014/main" id="{D10B311B-8CA0-0637-1451-1361AFE90849}"/>
                </a:ext>
              </a:extLst>
            </p:cNvPr>
            <p:cNvSpPr>
              <a:spLocks noChangeArrowheads="1"/>
            </p:cNvSpPr>
            <p:nvPr/>
          </p:nvSpPr>
          <p:spPr bwMode="auto">
            <a:xfrm>
              <a:off x="5085" y="3062"/>
              <a:ext cx="6"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Line 74">
              <a:extLst>
                <a:ext uri="{FF2B5EF4-FFF2-40B4-BE49-F238E27FC236}">
                  <a16:creationId xmlns:a16="http://schemas.microsoft.com/office/drawing/2014/main" id="{CC655DEE-5E54-B706-4D0D-1E02E36F3805}"/>
                </a:ext>
              </a:extLst>
            </p:cNvPr>
            <p:cNvSpPr>
              <a:spLocks noChangeShapeType="1"/>
            </p:cNvSpPr>
            <p:nvPr/>
          </p:nvSpPr>
          <p:spPr bwMode="auto">
            <a:xfrm>
              <a:off x="5091" y="3062"/>
              <a:ext cx="193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Rectangle 75">
              <a:extLst>
                <a:ext uri="{FF2B5EF4-FFF2-40B4-BE49-F238E27FC236}">
                  <a16:creationId xmlns:a16="http://schemas.microsoft.com/office/drawing/2014/main" id="{F8F1B76E-999B-D01A-15A6-C52F3DBC7234}"/>
                </a:ext>
              </a:extLst>
            </p:cNvPr>
            <p:cNvSpPr>
              <a:spLocks noChangeArrowheads="1"/>
            </p:cNvSpPr>
            <p:nvPr/>
          </p:nvSpPr>
          <p:spPr bwMode="auto">
            <a:xfrm>
              <a:off x="5091" y="3062"/>
              <a:ext cx="193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76">
              <a:extLst>
                <a:ext uri="{FF2B5EF4-FFF2-40B4-BE49-F238E27FC236}">
                  <a16:creationId xmlns:a16="http://schemas.microsoft.com/office/drawing/2014/main" id="{62EC7169-FBA4-97E2-8834-B621C658E023}"/>
                </a:ext>
              </a:extLst>
            </p:cNvPr>
            <p:cNvSpPr>
              <a:spLocks noChangeArrowheads="1"/>
            </p:cNvSpPr>
            <p:nvPr/>
          </p:nvSpPr>
          <p:spPr bwMode="auto">
            <a:xfrm>
              <a:off x="7017" y="3062"/>
              <a:ext cx="6"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77">
              <a:extLst>
                <a:ext uri="{FF2B5EF4-FFF2-40B4-BE49-F238E27FC236}">
                  <a16:creationId xmlns:a16="http://schemas.microsoft.com/office/drawing/2014/main" id="{0AA4505F-4DE2-4148-3A65-BDDEA6CAF0FA}"/>
                </a:ext>
              </a:extLst>
            </p:cNvPr>
            <p:cNvSpPr>
              <a:spLocks noChangeArrowheads="1"/>
            </p:cNvSpPr>
            <p:nvPr/>
          </p:nvSpPr>
          <p:spPr bwMode="auto">
            <a:xfrm>
              <a:off x="5729" y="3062"/>
              <a:ext cx="6"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78">
              <a:extLst>
                <a:ext uri="{FF2B5EF4-FFF2-40B4-BE49-F238E27FC236}">
                  <a16:creationId xmlns:a16="http://schemas.microsoft.com/office/drawing/2014/main" id="{6D004028-5296-4535-E3F5-F4AC9A0B42A6}"/>
                </a:ext>
              </a:extLst>
            </p:cNvPr>
            <p:cNvSpPr>
              <a:spLocks noChangeArrowheads="1"/>
            </p:cNvSpPr>
            <p:nvPr/>
          </p:nvSpPr>
          <p:spPr bwMode="auto">
            <a:xfrm>
              <a:off x="6373" y="3062"/>
              <a:ext cx="6"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Line 79">
              <a:extLst>
                <a:ext uri="{FF2B5EF4-FFF2-40B4-BE49-F238E27FC236}">
                  <a16:creationId xmlns:a16="http://schemas.microsoft.com/office/drawing/2014/main" id="{8C13EC61-1EEC-3FEB-F97B-05835320E0E2}"/>
                </a:ext>
              </a:extLst>
            </p:cNvPr>
            <p:cNvSpPr>
              <a:spLocks noChangeShapeType="1"/>
            </p:cNvSpPr>
            <p:nvPr/>
          </p:nvSpPr>
          <p:spPr bwMode="auto">
            <a:xfrm>
              <a:off x="5091" y="3189"/>
              <a:ext cx="193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Rectangle 80">
              <a:extLst>
                <a:ext uri="{FF2B5EF4-FFF2-40B4-BE49-F238E27FC236}">
                  <a16:creationId xmlns:a16="http://schemas.microsoft.com/office/drawing/2014/main" id="{694811BE-454E-47BC-5426-CC86C2396B02}"/>
                </a:ext>
              </a:extLst>
            </p:cNvPr>
            <p:cNvSpPr>
              <a:spLocks noChangeArrowheads="1"/>
            </p:cNvSpPr>
            <p:nvPr/>
          </p:nvSpPr>
          <p:spPr bwMode="auto">
            <a:xfrm>
              <a:off x="5091" y="3189"/>
              <a:ext cx="193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Line 81">
              <a:extLst>
                <a:ext uri="{FF2B5EF4-FFF2-40B4-BE49-F238E27FC236}">
                  <a16:creationId xmlns:a16="http://schemas.microsoft.com/office/drawing/2014/main" id="{A626061A-9504-6ABE-500F-A78F0A1482EA}"/>
                </a:ext>
              </a:extLst>
            </p:cNvPr>
            <p:cNvSpPr>
              <a:spLocks noChangeShapeType="1"/>
            </p:cNvSpPr>
            <p:nvPr/>
          </p:nvSpPr>
          <p:spPr bwMode="auto">
            <a:xfrm>
              <a:off x="5091" y="3316"/>
              <a:ext cx="193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Rectangle 82">
              <a:extLst>
                <a:ext uri="{FF2B5EF4-FFF2-40B4-BE49-F238E27FC236}">
                  <a16:creationId xmlns:a16="http://schemas.microsoft.com/office/drawing/2014/main" id="{C820F367-00C5-A467-5D71-D2A38F1CB789}"/>
                </a:ext>
              </a:extLst>
            </p:cNvPr>
            <p:cNvSpPr>
              <a:spLocks noChangeArrowheads="1"/>
            </p:cNvSpPr>
            <p:nvPr/>
          </p:nvSpPr>
          <p:spPr bwMode="auto">
            <a:xfrm>
              <a:off x="5091" y="3316"/>
              <a:ext cx="193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Line 83">
              <a:extLst>
                <a:ext uri="{FF2B5EF4-FFF2-40B4-BE49-F238E27FC236}">
                  <a16:creationId xmlns:a16="http://schemas.microsoft.com/office/drawing/2014/main" id="{63921F39-EBDA-DDDD-9D8B-69F72BA4B546}"/>
                </a:ext>
              </a:extLst>
            </p:cNvPr>
            <p:cNvSpPr>
              <a:spLocks noChangeShapeType="1"/>
            </p:cNvSpPr>
            <p:nvPr/>
          </p:nvSpPr>
          <p:spPr bwMode="auto">
            <a:xfrm>
              <a:off x="5091" y="3443"/>
              <a:ext cx="1926"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Rectangle 84">
              <a:extLst>
                <a:ext uri="{FF2B5EF4-FFF2-40B4-BE49-F238E27FC236}">
                  <a16:creationId xmlns:a16="http://schemas.microsoft.com/office/drawing/2014/main" id="{3AC2165C-4732-2B48-A15C-22A06D149717}"/>
                </a:ext>
              </a:extLst>
            </p:cNvPr>
            <p:cNvSpPr>
              <a:spLocks noChangeArrowheads="1"/>
            </p:cNvSpPr>
            <p:nvPr/>
          </p:nvSpPr>
          <p:spPr bwMode="auto">
            <a:xfrm>
              <a:off x="5091" y="3443"/>
              <a:ext cx="192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Line 85">
              <a:extLst>
                <a:ext uri="{FF2B5EF4-FFF2-40B4-BE49-F238E27FC236}">
                  <a16:creationId xmlns:a16="http://schemas.microsoft.com/office/drawing/2014/main" id="{18631025-7B8D-F7FD-181E-B65677E941F1}"/>
                </a:ext>
              </a:extLst>
            </p:cNvPr>
            <p:cNvSpPr>
              <a:spLocks noChangeShapeType="1"/>
            </p:cNvSpPr>
            <p:nvPr/>
          </p:nvSpPr>
          <p:spPr bwMode="auto">
            <a:xfrm>
              <a:off x="5091" y="3570"/>
              <a:ext cx="1926"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Rectangle 86">
              <a:extLst>
                <a:ext uri="{FF2B5EF4-FFF2-40B4-BE49-F238E27FC236}">
                  <a16:creationId xmlns:a16="http://schemas.microsoft.com/office/drawing/2014/main" id="{441B222F-D33A-6F6F-B1DF-0B1867ECD1EF}"/>
                </a:ext>
              </a:extLst>
            </p:cNvPr>
            <p:cNvSpPr>
              <a:spLocks noChangeArrowheads="1"/>
            </p:cNvSpPr>
            <p:nvPr/>
          </p:nvSpPr>
          <p:spPr bwMode="auto">
            <a:xfrm>
              <a:off x="5091" y="3570"/>
              <a:ext cx="192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Line 87">
              <a:extLst>
                <a:ext uri="{FF2B5EF4-FFF2-40B4-BE49-F238E27FC236}">
                  <a16:creationId xmlns:a16="http://schemas.microsoft.com/office/drawing/2014/main" id="{6479F34A-F5B8-7E74-9F3B-DE8CA615FFF1}"/>
                </a:ext>
              </a:extLst>
            </p:cNvPr>
            <p:cNvSpPr>
              <a:spLocks noChangeShapeType="1"/>
            </p:cNvSpPr>
            <p:nvPr/>
          </p:nvSpPr>
          <p:spPr bwMode="auto">
            <a:xfrm>
              <a:off x="5091" y="3696"/>
              <a:ext cx="1926"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88">
              <a:extLst>
                <a:ext uri="{FF2B5EF4-FFF2-40B4-BE49-F238E27FC236}">
                  <a16:creationId xmlns:a16="http://schemas.microsoft.com/office/drawing/2014/main" id="{C37A5EE4-18C3-7362-A957-ED1062F8C54C}"/>
                </a:ext>
              </a:extLst>
            </p:cNvPr>
            <p:cNvSpPr>
              <a:spLocks noChangeArrowheads="1"/>
            </p:cNvSpPr>
            <p:nvPr/>
          </p:nvSpPr>
          <p:spPr bwMode="auto">
            <a:xfrm>
              <a:off x="5091" y="3696"/>
              <a:ext cx="192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Line 89">
              <a:extLst>
                <a:ext uri="{FF2B5EF4-FFF2-40B4-BE49-F238E27FC236}">
                  <a16:creationId xmlns:a16="http://schemas.microsoft.com/office/drawing/2014/main" id="{F3A49733-B02E-1477-EAE6-1471C7C4A596}"/>
                </a:ext>
              </a:extLst>
            </p:cNvPr>
            <p:cNvSpPr>
              <a:spLocks noChangeShapeType="1"/>
            </p:cNvSpPr>
            <p:nvPr/>
          </p:nvSpPr>
          <p:spPr bwMode="auto">
            <a:xfrm>
              <a:off x="5729" y="3322"/>
              <a:ext cx="0" cy="50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Rectangle 90">
              <a:extLst>
                <a:ext uri="{FF2B5EF4-FFF2-40B4-BE49-F238E27FC236}">
                  <a16:creationId xmlns:a16="http://schemas.microsoft.com/office/drawing/2014/main" id="{CCE2269A-53D8-7452-76DB-9A11CB24D6E0}"/>
                </a:ext>
              </a:extLst>
            </p:cNvPr>
            <p:cNvSpPr>
              <a:spLocks noChangeArrowheads="1"/>
            </p:cNvSpPr>
            <p:nvPr/>
          </p:nvSpPr>
          <p:spPr bwMode="auto">
            <a:xfrm>
              <a:off x="5729" y="3322"/>
              <a:ext cx="6" cy="50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Line 91">
              <a:extLst>
                <a:ext uri="{FF2B5EF4-FFF2-40B4-BE49-F238E27FC236}">
                  <a16:creationId xmlns:a16="http://schemas.microsoft.com/office/drawing/2014/main" id="{8102907C-9F4C-0EEE-F859-41A9AFCA3791}"/>
                </a:ext>
              </a:extLst>
            </p:cNvPr>
            <p:cNvSpPr>
              <a:spLocks noChangeShapeType="1"/>
            </p:cNvSpPr>
            <p:nvPr/>
          </p:nvSpPr>
          <p:spPr bwMode="auto">
            <a:xfrm>
              <a:off x="6373" y="3322"/>
              <a:ext cx="0" cy="50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Rectangle 92">
              <a:extLst>
                <a:ext uri="{FF2B5EF4-FFF2-40B4-BE49-F238E27FC236}">
                  <a16:creationId xmlns:a16="http://schemas.microsoft.com/office/drawing/2014/main" id="{459881D8-DEB9-24F6-7C23-4E77A2F7D845}"/>
                </a:ext>
              </a:extLst>
            </p:cNvPr>
            <p:cNvSpPr>
              <a:spLocks noChangeArrowheads="1"/>
            </p:cNvSpPr>
            <p:nvPr/>
          </p:nvSpPr>
          <p:spPr bwMode="auto">
            <a:xfrm>
              <a:off x="6373" y="3322"/>
              <a:ext cx="6" cy="50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94">
              <a:extLst>
                <a:ext uri="{FF2B5EF4-FFF2-40B4-BE49-F238E27FC236}">
                  <a16:creationId xmlns:a16="http://schemas.microsoft.com/office/drawing/2014/main" id="{EF350533-9802-A94D-F46B-82C437462796}"/>
                </a:ext>
              </a:extLst>
            </p:cNvPr>
            <p:cNvSpPr>
              <a:spLocks noChangeArrowheads="1"/>
            </p:cNvSpPr>
            <p:nvPr/>
          </p:nvSpPr>
          <p:spPr bwMode="auto">
            <a:xfrm>
              <a:off x="5091" y="3823"/>
              <a:ext cx="193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Line 95">
              <a:extLst>
                <a:ext uri="{FF2B5EF4-FFF2-40B4-BE49-F238E27FC236}">
                  <a16:creationId xmlns:a16="http://schemas.microsoft.com/office/drawing/2014/main" id="{94E463BD-BC4F-64E8-1676-4FD0EF66A0D6}"/>
                </a:ext>
              </a:extLst>
            </p:cNvPr>
            <p:cNvSpPr>
              <a:spLocks noChangeShapeType="1"/>
            </p:cNvSpPr>
            <p:nvPr/>
          </p:nvSpPr>
          <p:spPr bwMode="auto">
            <a:xfrm>
              <a:off x="5085" y="3062"/>
              <a:ext cx="0" cy="89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6">
              <a:extLst>
                <a:ext uri="{FF2B5EF4-FFF2-40B4-BE49-F238E27FC236}">
                  <a16:creationId xmlns:a16="http://schemas.microsoft.com/office/drawing/2014/main" id="{B809D8B9-76F7-018D-88B9-3804E9F2D1BB}"/>
                </a:ext>
              </a:extLst>
            </p:cNvPr>
            <p:cNvSpPr>
              <a:spLocks noChangeArrowheads="1"/>
            </p:cNvSpPr>
            <p:nvPr/>
          </p:nvSpPr>
          <p:spPr bwMode="auto">
            <a:xfrm>
              <a:off x="5085" y="3062"/>
              <a:ext cx="6" cy="89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98">
              <a:extLst>
                <a:ext uri="{FF2B5EF4-FFF2-40B4-BE49-F238E27FC236}">
                  <a16:creationId xmlns:a16="http://schemas.microsoft.com/office/drawing/2014/main" id="{6A3104AC-73C3-849E-7E6C-D9470AF81ACE}"/>
                </a:ext>
              </a:extLst>
            </p:cNvPr>
            <p:cNvSpPr>
              <a:spLocks noChangeArrowheads="1"/>
            </p:cNvSpPr>
            <p:nvPr/>
          </p:nvSpPr>
          <p:spPr bwMode="auto">
            <a:xfrm>
              <a:off x="5091" y="3950"/>
              <a:ext cx="193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Line 99">
              <a:extLst>
                <a:ext uri="{FF2B5EF4-FFF2-40B4-BE49-F238E27FC236}">
                  <a16:creationId xmlns:a16="http://schemas.microsoft.com/office/drawing/2014/main" id="{F1D03BA9-F7DD-E48A-4D93-9C644651AED5}"/>
                </a:ext>
              </a:extLst>
            </p:cNvPr>
            <p:cNvSpPr>
              <a:spLocks noChangeShapeType="1"/>
            </p:cNvSpPr>
            <p:nvPr/>
          </p:nvSpPr>
          <p:spPr bwMode="auto">
            <a:xfrm>
              <a:off x="7017" y="3068"/>
              <a:ext cx="0" cy="8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Rectangle 100">
              <a:extLst>
                <a:ext uri="{FF2B5EF4-FFF2-40B4-BE49-F238E27FC236}">
                  <a16:creationId xmlns:a16="http://schemas.microsoft.com/office/drawing/2014/main" id="{63140DB6-0A55-9271-846F-C79586B344F2}"/>
                </a:ext>
              </a:extLst>
            </p:cNvPr>
            <p:cNvSpPr>
              <a:spLocks noChangeArrowheads="1"/>
            </p:cNvSpPr>
            <p:nvPr/>
          </p:nvSpPr>
          <p:spPr bwMode="auto">
            <a:xfrm>
              <a:off x="7017" y="3068"/>
              <a:ext cx="6" cy="8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Line 101">
              <a:extLst>
                <a:ext uri="{FF2B5EF4-FFF2-40B4-BE49-F238E27FC236}">
                  <a16:creationId xmlns:a16="http://schemas.microsoft.com/office/drawing/2014/main" id="{084E733C-153A-1B3E-1FD9-3AC12194001A}"/>
                </a:ext>
              </a:extLst>
            </p:cNvPr>
            <p:cNvSpPr>
              <a:spLocks noChangeShapeType="1"/>
            </p:cNvSpPr>
            <p:nvPr/>
          </p:nvSpPr>
          <p:spPr bwMode="auto">
            <a:xfrm>
              <a:off x="5085" y="395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Rectangle 102">
              <a:extLst>
                <a:ext uri="{FF2B5EF4-FFF2-40B4-BE49-F238E27FC236}">
                  <a16:creationId xmlns:a16="http://schemas.microsoft.com/office/drawing/2014/main" id="{21DD5631-EC49-9492-1CE8-037AF4FFA1C5}"/>
                </a:ext>
              </a:extLst>
            </p:cNvPr>
            <p:cNvSpPr>
              <a:spLocks noChangeArrowheads="1"/>
            </p:cNvSpPr>
            <p:nvPr/>
          </p:nvSpPr>
          <p:spPr bwMode="auto">
            <a:xfrm>
              <a:off x="5085" y="3956"/>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Line 103">
              <a:extLst>
                <a:ext uri="{FF2B5EF4-FFF2-40B4-BE49-F238E27FC236}">
                  <a16:creationId xmlns:a16="http://schemas.microsoft.com/office/drawing/2014/main" id="{56ABE92B-7C86-E045-A0F3-06246855EF38}"/>
                </a:ext>
              </a:extLst>
            </p:cNvPr>
            <p:cNvSpPr>
              <a:spLocks noChangeShapeType="1"/>
            </p:cNvSpPr>
            <p:nvPr/>
          </p:nvSpPr>
          <p:spPr bwMode="auto">
            <a:xfrm>
              <a:off x="5729" y="395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4">
              <a:extLst>
                <a:ext uri="{FF2B5EF4-FFF2-40B4-BE49-F238E27FC236}">
                  <a16:creationId xmlns:a16="http://schemas.microsoft.com/office/drawing/2014/main" id="{7EAC077A-E8E8-EACC-C199-E9DC141DF324}"/>
                </a:ext>
              </a:extLst>
            </p:cNvPr>
            <p:cNvSpPr>
              <a:spLocks noChangeArrowheads="1"/>
            </p:cNvSpPr>
            <p:nvPr/>
          </p:nvSpPr>
          <p:spPr bwMode="auto">
            <a:xfrm>
              <a:off x="5729" y="3956"/>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Line 105">
              <a:extLst>
                <a:ext uri="{FF2B5EF4-FFF2-40B4-BE49-F238E27FC236}">
                  <a16:creationId xmlns:a16="http://schemas.microsoft.com/office/drawing/2014/main" id="{B1C689BA-D0EB-D9BF-661E-C3C691B4A213}"/>
                </a:ext>
              </a:extLst>
            </p:cNvPr>
            <p:cNvSpPr>
              <a:spLocks noChangeShapeType="1"/>
            </p:cNvSpPr>
            <p:nvPr/>
          </p:nvSpPr>
          <p:spPr bwMode="auto">
            <a:xfrm>
              <a:off x="6373" y="395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Rectangle 106">
              <a:extLst>
                <a:ext uri="{FF2B5EF4-FFF2-40B4-BE49-F238E27FC236}">
                  <a16:creationId xmlns:a16="http://schemas.microsoft.com/office/drawing/2014/main" id="{37B10ABC-23F3-98F5-AEC3-29AF2AE9D17B}"/>
                </a:ext>
              </a:extLst>
            </p:cNvPr>
            <p:cNvSpPr>
              <a:spLocks noChangeArrowheads="1"/>
            </p:cNvSpPr>
            <p:nvPr/>
          </p:nvSpPr>
          <p:spPr bwMode="auto">
            <a:xfrm>
              <a:off x="6373" y="3956"/>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Line 107">
              <a:extLst>
                <a:ext uri="{FF2B5EF4-FFF2-40B4-BE49-F238E27FC236}">
                  <a16:creationId xmlns:a16="http://schemas.microsoft.com/office/drawing/2014/main" id="{BDE222B0-C991-22C9-B99F-205D53F24D68}"/>
                </a:ext>
              </a:extLst>
            </p:cNvPr>
            <p:cNvSpPr>
              <a:spLocks noChangeShapeType="1"/>
            </p:cNvSpPr>
            <p:nvPr/>
          </p:nvSpPr>
          <p:spPr bwMode="auto">
            <a:xfrm>
              <a:off x="7017" y="395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Rectangle 108">
              <a:extLst>
                <a:ext uri="{FF2B5EF4-FFF2-40B4-BE49-F238E27FC236}">
                  <a16:creationId xmlns:a16="http://schemas.microsoft.com/office/drawing/2014/main" id="{C4D967D4-3E99-F6DB-E52B-379683CE3567}"/>
                </a:ext>
              </a:extLst>
            </p:cNvPr>
            <p:cNvSpPr>
              <a:spLocks noChangeArrowheads="1"/>
            </p:cNvSpPr>
            <p:nvPr/>
          </p:nvSpPr>
          <p:spPr bwMode="auto">
            <a:xfrm>
              <a:off x="7017" y="3956"/>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Line 109">
              <a:extLst>
                <a:ext uri="{FF2B5EF4-FFF2-40B4-BE49-F238E27FC236}">
                  <a16:creationId xmlns:a16="http://schemas.microsoft.com/office/drawing/2014/main" id="{81347C28-F56E-E75A-2EFF-82ABCE1A96BC}"/>
                </a:ext>
              </a:extLst>
            </p:cNvPr>
            <p:cNvSpPr>
              <a:spLocks noChangeShapeType="1"/>
            </p:cNvSpPr>
            <p:nvPr/>
          </p:nvSpPr>
          <p:spPr bwMode="auto">
            <a:xfrm>
              <a:off x="7023" y="306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Rectangle 110">
              <a:extLst>
                <a:ext uri="{FF2B5EF4-FFF2-40B4-BE49-F238E27FC236}">
                  <a16:creationId xmlns:a16="http://schemas.microsoft.com/office/drawing/2014/main" id="{81CC8C63-7AFD-BFD1-D23E-1C3AF6C8835A}"/>
                </a:ext>
              </a:extLst>
            </p:cNvPr>
            <p:cNvSpPr>
              <a:spLocks noChangeArrowheads="1"/>
            </p:cNvSpPr>
            <p:nvPr/>
          </p:nvSpPr>
          <p:spPr bwMode="auto">
            <a:xfrm>
              <a:off x="7023" y="3062"/>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Line 111">
              <a:extLst>
                <a:ext uri="{FF2B5EF4-FFF2-40B4-BE49-F238E27FC236}">
                  <a16:creationId xmlns:a16="http://schemas.microsoft.com/office/drawing/2014/main" id="{F203E670-0CA0-EB0D-4B06-734032D26692}"/>
                </a:ext>
              </a:extLst>
            </p:cNvPr>
            <p:cNvSpPr>
              <a:spLocks noChangeShapeType="1"/>
            </p:cNvSpPr>
            <p:nvPr/>
          </p:nvSpPr>
          <p:spPr bwMode="auto">
            <a:xfrm>
              <a:off x="7023" y="318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Rectangle 112">
              <a:extLst>
                <a:ext uri="{FF2B5EF4-FFF2-40B4-BE49-F238E27FC236}">
                  <a16:creationId xmlns:a16="http://schemas.microsoft.com/office/drawing/2014/main" id="{E58DA40B-0239-30D0-682A-D372B6833B99}"/>
                </a:ext>
              </a:extLst>
            </p:cNvPr>
            <p:cNvSpPr>
              <a:spLocks noChangeArrowheads="1"/>
            </p:cNvSpPr>
            <p:nvPr/>
          </p:nvSpPr>
          <p:spPr bwMode="auto">
            <a:xfrm>
              <a:off x="7023" y="3189"/>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Line 113">
              <a:extLst>
                <a:ext uri="{FF2B5EF4-FFF2-40B4-BE49-F238E27FC236}">
                  <a16:creationId xmlns:a16="http://schemas.microsoft.com/office/drawing/2014/main" id="{4D95D6BB-0E8A-5CDA-0D9E-0F6F8D5BF5BB}"/>
                </a:ext>
              </a:extLst>
            </p:cNvPr>
            <p:cNvSpPr>
              <a:spLocks noChangeShapeType="1"/>
            </p:cNvSpPr>
            <p:nvPr/>
          </p:nvSpPr>
          <p:spPr bwMode="auto">
            <a:xfrm>
              <a:off x="7023" y="331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Rectangle 114">
              <a:extLst>
                <a:ext uri="{FF2B5EF4-FFF2-40B4-BE49-F238E27FC236}">
                  <a16:creationId xmlns:a16="http://schemas.microsoft.com/office/drawing/2014/main" id="{37D64597-3C55-0344-AB4F-75BC87F24488}"/>
                </a:ext>
              </a:extLst>
            </p:cNvPr>
            <p:cNvSpPr>
              <a:spLocks noChangeArrowheads="1"/>
            </p:cNvSpPr>
            <p:nvPr/>
          </p:nvSpPr>
          <p:spPr bwMode="auto">
            <a:xfrm>
              <a:off x="7023" y="3316"/>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Line 115">
              <a:extLst>
                <a:ext uri="{FF2B5EF4-FFF2-40B4-BE49-F238E27FC236}">
                  <a16:creationId xmlns:a16="http://schemas.microsoft.com/office/drawing/2014/main" id="{685071BF-E067-0E6C-A00F-F851E98D165F}"/>
                </a:ext>
              </a:extLst>
            </p:cNvPr>
            <p:cNvSpPr>
              <a:spLocks noChangeShapeType="1"/>
            </p:cNvSpPr>
            <p:nvPr/>
          </p:nvSpPr>
          <p:spPr bwMode="auto">
            <a:xfrm>
              <a:off x="7023" y="344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Rectangle 116">
              <a:extLst>
                <a:ext uri="{FF2B5EF4-FFF2-40B4-BE49-F238E27FC236}">
                  <a16:creationId xmlns:a16="http://schemas.microsoft.com/office/drawing/2014/main" id="{47906DDE-32D6-94DD-CBA8-603507BF3C6C}"/>
                </a:ext>
              </a:extLst>
            </p:cNvPr>
            <p:cNvSpPr>
              <a:spLocks noChangeArrowheads="1"/>
            </p:cNvSpPr>
            <p:nvPr/>
          </p:nvSpPr>
          <p:spPr bwMode="auto">
            <a:xfrm>
              <a:off x="7023" y="3443"/>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Line 117">
              <a:extLst>
                <a:ext uri="{FF2B5EF4-FFF2-40B4-BE49-F238E27FC236}">
                  <a16:creationId xmlns:a16="http://schemas.microsoft.com/office/drawing/2014/main" id="{97D14D02-1BE2-0064-2C54-E05B7DBD4D17}"/>
                </a:ext>
              </a:extLst>
            </p:cNvPr>
            <p:cNvSpPr>
              <a:spLocks noChangeShapeType="1"/>
            </p:cNvSpPr>
            <p:nvPr/>
          </p:nvSpPr>
          <p:spPr bwMode="auto">
            <a:xfrm>
              <a:off x="7023" y="357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 name="Rectangle 118">
              <a:extLst>
                <a:ext uri="{FF2B5EF4-FFF2-40B4-BE49-F238E27FC236}">
                  <a16:creationId xmlns:a16="http://schemas.microsoft.com/office/drawing/2014/main" id="{5BD7C26D-C3DE-81D9-092A-9F92D068E405}"/>
                </a:ext>
              </a:extLst>
            </p:cNvPr>
            <p:cNvSpPr>
              <a:spLocks noChangeArrowheads="1"/>
            </p:cNvSpPr>
            <p:nvPr/>
          </p:nvSpPr>
          <p:spPr bwMode="auto">
            <a:xfrm>
              <a:off x="7023" y="3570"/>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Line 119">
              <a:extLst>
                <a:ext uri="{FF2B5EF4-FFF2-40B4-BE49-F238E27FC236}">
                  <a16:creationId xmlns:a16="http://schemas.microsoft.com/office/drawing/2014/main" id="{6BFA0E1A-F1C1-2F56-6D42-C36EB3C982A3}"/>
                </a:ext>
              </a:extLst>
            </p:cNvPr>
            <p:cNvSpPr>
              <a:spLocks noChangeShapeType="1"/>
            </p:cNvSpPr>
            <p:nvPr/>
          </p:nvSpPr>
          <p:spPr bwMode="auto">
            <a:xfrm>
              <a:off x="7023" y="369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Rectangle 120">
              <a:extLst>
                <a:ext uri="{FF2B5EF4-FFF2-40B4-BE49-F238E27FC236}">
                  <a16:creationId xmlns:a16="http://schemas.microsoft.com/office/drawing/2014/main" id="{6FFD3F65-9BDB-78F4-477F-3BD2BE4C2E7E}"/>
                </a:ext>
              </a:extLst>
            </p:cNvPr>
            <p:cNvSpPr>
              <a:spLocks noChangeArrowheads="1"/>
            </p:cNvSpPr>
            <p:nvPr/>
          </p:nvSpPr>
          <p:spPr bwMode="auto">
            <a:xfrm>
              <a:off x="7023" y="3696"/>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Line 121">
              <a:extLst>
                <a:ext uri="{FF2B5EF4-FFF2-40B4-BE49-F238E27FC236}">
                  <a16:creationId xmlns:a16="http://schemas.microsoft.com/office/drawing/2014/main" id="{5583989F-7F05-7FA7-1FA5-56D3E9033B72}"/>
                </a:ext>
              </a:extLst>
            </p:cNvPr>
            <p:cNvSpPr>
              <a:spLocks noChangeShapeType="1"/>
            </p:cNvSpPr>
            <p:nvPr/>
          </p:nvSpPr>
          <p:spPr bwMode="auto">
            <a:xfrm>
              <a:off x="7023" y="382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Rectangle 122">
              <a:extLst>
                <a:ext uri="{FF2B5EF4-FFF2-40B4-BE49-F238E27FC236}">
                  <a16:creationId xmlns:a16="http://schemas.microsoft.com/office/drawing/2014/main" id="{DA9F027C-32E9-B594-A8FF-AA64A9D43CAF}"/>
                </a:ext>
              </a:extLst>
            </p:cNvPr>
            <p:cNvSpPr>
              <a:spLocks noChangeArrowheads="1"/>
            </p:cNvSpPr>
            <p:nvPr/>
          </p:nvSpPr>
          <p:spPr bwMode="auto">
            <a:xfrm>
              <a:off x="7023" y="3823"/>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Line 123">
              <a:extLst>
                <a:ext uri="{FF2B5EF4-FFF2-40B4-BE49-F238E27FC236}">
                  <a16:creationId xmlns:a16="http://schemas.microsoft.com/office/drawing/2014/main" id="{30314FAC-B222-3101-57F1-ECCBA3F5E99C}"/>
                </a:ext>
              </a:extLst>
            </p:cNvPr>
            <p:cNvSpPr>
              <a:spLocks noChangeShapeType="1"/>
            </p:cNvSpPr>
            <p:nvPr/>
          </p:nvSpPr>
          <p:spPr bwMode="auto">
            <a:xfrm>
              <a:off x="7023" y="395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Rectangle 124">
              <a:extLst>
                <a:ext uri="{FF2B5EF4-FFF2-40B4-BE49-F238E27FC236}">
                  <a16:creationId xmlns:a16="http://schemas.microsoft.com/office/drawing/2014/main" id="{4CD805C7-E29E-6A94-A4BF-7DEE897B08B6}"/>
                </a:ext>
              </a:extLst>
            </p:cNvPr>
            <p:cNvSpPr>
              <a:spLocks noChangeArrowheads="1"/>
            </p:cNvSpPr>
            <p:nvPr/>
          </p:nvSpPr>
          <p:spPr bwMode="auto">
            <a:xfrm>
              <a:off x="7023" y="3950"/>
              <a:ext cx="6"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29" name="TextBox 128">
            <a:extLst>
              <a:ext uri="{FF2B5EF4-FFF2-40B4-BE49-F238E27FC236}">
                <a16:creationId xmlns:a16="http://schemas.microsoft.com/office/drawing/2014/main" id="{6531DA2E-B864-7C6F-512C-F31573E2B83B}"/>
              </a:ext>
            </a:extLst>
          </p:cNvPr>
          <p:cNvSpPr txBox="1"/>
          <p:nvPr/>
        </p:nvSpPr>
        <p:spPr>
          <a:xfrm>
            <a:off x="8173708" y="3009662"/>
            <a:ext cx="2847254" cy="246221"/>
          </a:xfrm>
          <a:prstGeom prst="rect">
            <a:avLst/>
          </a:prstGeom>
          <a:noFill/>
        </p:spPr>
        <p:txBody>
          <a:bodyPr wrap="none" rtlCol="0">
            <a:spAutoFit/>
          </a:bodyPr>
          <a:lstStyle/>
          <a:p>
            <a:r>
              <a:rPr lang="en-US" sz="1000" dirty="0">
                <a:solidFill>
                  <a:srgbClr val="FF0000"/>
                </a:solidFill>
              </a:rPr>
              <a:t>*</a:t>
            </a:r>
            <a:r>
              <a:rPr lang="en-US" sz="1000" b="1" dirty="0">
                <a:solidFill>
                  <a:srgbClr val="FF0000"/>
                </a:solidFill>
              </a:rPr>
              <a:t>total cost over the four-year term of the contract</a:t>
            </a:r>
          </a:p>
        </p:txBody>
      </p:sp>
    </p:spTree>
    <p:extLst>
      <p:ext uri="{BB962C8B-B14F-4D97-AF65-F5344CB8AC3E}">
        <p14:creationId xmlns:p14="http://schemas.microsoft.com/office/powerpoint/2010/main" val="270026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7E66B-CEB3-594A-1953-DADD62CF0F2B}"/>
              </a:ext>
            </a:extLst>
          </p:cNvPr>
          <p:cNvSpPr>
            <a:spLocks noGrp="1"/>
          </p:cNvSpPr>
          <p:nvPr>
            <p:ph type="title"/>
          </p:nvPr>
        </p:nvSpPr>
        <p:spPr>
          <a:xfrm>
            <a:off x="838200" y="3122720"/>
            <a:ext cx="10515600" cy="612559"/>
          </a:xfrm>
        </p:spPr>
        <p:txBody>
          <a:bodyPr/>
          <a:lstStyle/>
          <a:p>
            <a:r>
              <a:rPr lang="en-US" dirty="0"/>
              <a:t>Contract Authorization</a:t>
            </a:r>
          </a:p>
        </p:txBody>
      </p:sp>
    </p:spTree>
    <p:extLst>
      <p:ext uri="{BB962C8B-B14F-4D97-AF65-F5344CB8AC3E}">
        <p14:creationId xmlns:p14="http://schemas.microsoft.com/office/powerpoint/2010/main" val="338015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Vote Language </a:t>
            </a:r>
          </a:p>
        </p:txBody>
      </p:sp>
      <p:sp>
        <p:nvSpPr>
          <p:cNvPr id="3" name="Content Placeholder 2"/>
          <p:cNvSpPr>
            <a:spLocks noGrp="1"/>
          </p:cNvSpPr>
          <p:nvPr>
            <p:ph idx="1"/>
          </p:nvPr>
        </p:nvSpPr>
        <p:spPr/>
        <p:txBody>
          <a:bodyPr/>
          <a:lstStyle/>
          <a:p>
            <a:pPr marL="0" indent="0">
              <a:buNone/>
            </a:pPr>
            <a:r>
              <a:rPr lang="en-US" dirty="0"/>
              <a:t>IT IS VOTED:</a:t>
            </a:r>
          </a:p>
          <a:p>
            <a:pPr marL="0" indent="0">
              <a:buNone/>
            </a:pPr>
            <a:endParaRPr lang="en-US" b="1" dirty="0"/>
          </a:p>
          <a:p>
            <a:pPr marL="0" indent="0">
              <a:buNone/>
            </a:pPr>
            <a:r>
              <a:rPr lang="en-US" dirty="0"/>
              <a:t>That the General Manager is hereby authorized to enter into a Collective Bargaining Agreement </a:t>
            </a:r>
            <a:r>
              <a:rPr lang="en-US"/>
              <a:t>with Lodge 264 for </a:t>
            </a:r>
            <a:r>
              <a:rPr lang="en-US" dirty="0"/>
              <a:t>the term from July 1, 2023 to June 30, 2027 and to execute any necessary or ancillary documents in the name and on behalf of the Massachusetts Bay Transportation Authority to effectuate this Agreement.</a:t>
            </a:r>
          </a:p>
        </p:txBody>
      </p:sp>
    </p:spTree>
    <p:extLst>
      <p:ext uri="{BB962C8B-B14F-4D97-AF65-F5344CB8AC3E}">
        <p14:creationId xmlns:p14="http://schemas.microsoft.com/office/powerpoint/2010/main" val="63171671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10125</TotalTime>
  <Words>345</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Franklin Gothic Book</vt:lpstr>
      <vt:lpstr>Office Theme</vt:lpstr>
      <vt:lpstr>Lodge 264 Collective Bargaining Contract Authorization</vt:lpstr>
      <vt:lpstr>2023 Bargaining Cycle </vt:lpstr>
      <vt:lpstr>Tentative Agreement Summary</vt:lpstr>
      <vt:lpstr>Contract Authorization</vt:lpstr>
      <vt:lpstr>Vote Language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Patterson, Hope</dc:creator>
  <cp:lastModifiedBy>Potash, Noah (DOT)</cp:lastModifiedBy>
  <cp:revision>233</cp:revision>
  <dcterms:created xsi:type="dcterms:W3CDTF">2019-08-26T18:42:38Z</dcterms:created>
  <dcterms:modified xsi:type="dcterms:W3CDTF">2023-11-30T13:41:57Z</dcterms:modified>
</cp:coreProperties>
</file>