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1128" r:id="rId3"/>
    <p:sldId id="1133" r:id="rId4"/>
    <p:sldId id="1146" r:id="rId5"/>
    <p:sldId id="34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06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nes, Ahmad" initials="BA" lastIdx="3" clrIdx="0">
    <p:extLst>
      <p:ext uri="{19B8F6BF-5375-455C-9EA6-DF929625EA0E}">
        <p15:presenceInfo xmlns:p15="http://schemas.microsoft.com/office/powerpoint/2012/main" userId="S-1-5-21-4020003261-1086054968-1968315734-3239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4660"/>
  </p:normalViewPr>
  <p:slideViewPr>
    <p:cSldViewPr snapToGrid="0">
      <p:cViewPr varScale="1">
        <p:scale>
          <a:sx n="114" d="100"/>
          <a:sy n="114" d="100"/>
        </p:scale>
        <p:origin x="396" y="102"/>
      </p:cViewPr>
      <p:guideLst>
        <p:guide pos="3840"/>
        <p:guide orient="horz" pos="2064"/>
      </p:guideLst>
    </p:cSldViewPr>
  </p:slideViewPr>
  <p:notesTextViewPr>
    <p:cViewPr>
      <p:scale>
        <a:sx n="1" d="1"/>
        <a:sy n="1" d="1"/>
      </p:scale>
      <p:origin x="0" y="0"/>
    </p:cViewPr>
  </p:notesTextViewPr>
  <p:notesViewPr>
    <p:cSldViewPr snapToGrid="0">
      <p:cViewPr varScale="1">
        <p:scale>
          <a:sx n="54" d="100"/>
          <a:sy n="54" d="100"/>
        </p:scale>
        <p:origin x="2632"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zakis, Daniel" userId="db5b4cdf-263d-40d4-a7f3-f7b237308ed6" providerId="ADAL" clId="{7BBF5690-447D-4E13-87E1-4426BF75BC56}"/>
    <pc:docChg chg="modSld">
      <pc:chgData name="Kazakis, Daniel" userId="db5b4cdf-263d-40d4-a7f3-f7b237308ed6" providerId="ADAL" clId="{7BBF5690-447D-4E13-87E1-4426BF75BC56}" dt="2023-11-27T20:21:45.826" v="7" actId="20577"/>
      <pc:docMkLst>
        <pc:docMk/>
      </pc:docMkLst>
      <pc:sldChg chg="modSp mod">
        <pc:chgData name="Kazakis, Daniel" userId="db5b4cdf-263d-40d4-a7f3-f7b237308ed6" providerId="ADAL" clId="{7BBF5690-447D-4E13-87E1-4426BF75BC56}" dt="2023-11-27T20:21:45.826" v="7" actId="20577"/>
        <pc:sldMkLst>
          <pc:docMk/>
          <pc:sldMk cId="2700263220" sldId="1133"/>
        </pc:sldMkLst>
        <pc:spChg chg="mod">
          <ac:chgData name="Kazakis, Daniel" userId="db5b4cdf-263d-40d4-a7f3-f7b237308ed6" providerId="ADAL" clId="{7BBF5690-447D-4E13-87E1-4426BF75BC56}" dt="2023-11-27T20:21:45.826" v="7" actId="20577"/>
          <ac:spMkLst>
            <pc:docMk/>
            <pc:sldMk cId="2700263220" sldId="1133"/>
            <ac:spMk id="5" creationId="{14EA84B1-CBCB-8AA6-0B90-7CF69E943B2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685743F-1F12-4CF5-AF52-3040AB0728D2}" type="datetimeFigureOut">
              <a:rPr lang="en-US" smtClean="0"/>
              <a:t>11/27/2023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797DA90-321A-44F7-943B-FC57AEBE884E}" type="slidenum">
              <a:rPr lang="en-US" smtClean="0"/>
              <a:t>‹#›</a:t>
            </a:fld>
            <a:endParaRPr lang="en-US"/>
          </a:p>
        </p:txBody>
      </p:sp>
    </p:spTree>
    <p:extLst>
      <p:ext uri="{BB962C8B-B14F-4D97-AF65-F5344CB8AC3E}">
        <p14:creationId xmlns:p14="http://schemas.microsoft.com/office/powerpoint/2010/main" val="28291660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7DF577-74E8-409C-AC2E-D4DAE32A9BAC}" type="datetimeFigureOut">
              <a:rPr lang="en-US" smtClean="0"/>
              <a:t>11/27/2023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AEA947-D946-49C1-B6B2-F2A99A1A7709}" type="slidenum">
              <a:rPr lang="en-US" smtClean="0"/>
              <a:t>‹#›</a:t>
            </a:fld>
            <a:endParaRPr lang="en-US"/>
          </a:p>
        </p:txBody>
      </p:sp>
    </p:spTree>
    <p:extLst>
      <p:ext uri="{BB962C8B-B14F-4D97-AF65-F5344CB8AC3E}">
        <p14:creationId xmlns:p14="http://schemas.microsoft.com/office/powerpoint/2010/main" val="3887817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2732653"/>
            <a:ext cx="9144000" cy="1143000"/>
          </a:xfrm>
        </p:spPr>
        <p:txBody>
          <a:bodyPr anchor="b"/>
          <a:lstStyle>
            <a:lvl1pPr algn="ctr">
              <a:defRPr sz="6000">
                <a:latin typeface="Franklin Gothic Book" panose="020B0503020102020204" pitchFamily="34" charset="0"/>
              </a:defRPr>
            </a:lvl1pPr>
          </a:lstStyle>
          <a:p>
            <a:r>
              <a:rPr lang="en-US" dirty="0"/>
              <a:t>Presentation Title</a:t>
            </a:r>
          </a:p>
        </p:txBody>
      </p:sp>
      <p:sp>
        <p:nvSpPr>
          <p:cNvPr id="3" name="Subtitle 2"/>
          <p:cNvSpPr>
            <a:spLocks noGrp="1"/>
          </p:cNvSpPr>
          <p:nvPr>
            <p:ph type="subTitle" idx="1" hasCustomPrompt="1"/>
          </p:nvPr>
        </p:nvSpPr>
        <p:spPr>
          <a:xfrm>
            <a:off x="1524000" y="4142723"/>
            <a:ext cx="9144000" cy="1655762"/>
          </a:xfrm>
        </p:spPr>
        <p:txBody>
          <a:bodyPr/>
          <a:lstStyle>
            <a:lvl1pPr marL="0" indent="0" algn="l">
              <a:buNone/>
              <a:defRPr sz="2400" baseline="0">
                <a:latin typeface="Franklin Gothic Book" panose="020B05030201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Fiscal and Management Control Board</a:t>
            </a:r>
          </a:p>
          <a:p>
            <a:r>
              <a:rPr lang="en-US" dirty="0"/>
              <a:t>[Presenter Name]</a:t>
            </a:r>
          </a:p>
          <a:p>
            <a:r>
              <a:rPr lang="en-US" dirty="0"/>
              <a:t>[Date]</a:t>
            </a:r>
          </a:p>
        </p:txBody>
      </p:sp>
      <p:sp>
        <p:nvSpPr>
          <p:cNvPr id="8"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cxnSp>
        <p:nvCxnSpPr>
          <p:cNvPr id="11" name="Straight Connector 10"/>
          <p:cNvCxnSpPr/>
          <p:nvPr userDrawn="1"/>
        </p:nvCxnSpPr>
        <p:spPr>
          <a:xfrm>
            <a:off x="0" y="4008240"/>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08537" y="649746"/>
            <a:ext cx="7374927" cy="1664208"/>
          </a:xfrm>
          <a:prstGeom prst="rect">
            <a:avLst/>
          </a:prstGeom>
        </p:spPr>
      </p:pic>
      <p:sp>
        <p:nvSpPr>
          <p:cNvPr id="4" name="Rectangle 3"/>
          <p:cNvSpPr/>
          <p:nvPr userDrawn="1"/>
        </p:nvSpPr>
        <p:spPr>
          <a:xfrm>
            <a:off x="196788" y="143376"/>
            <a:ext cx="11798423" cy="2929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9653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2" name="Picture 11"/>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2" name="Title 1"/>
          <p:cNvSpPr>
            <a:spLocks noGrp="1"/>
          </p:cNvSpPr>
          <p:nvPr>
            <p:ph type="title"/>
          </p:nvPr>
        </p:nvSpPr>
        <p:spPr>
          <a:xfrm>
            <a:off x="539496" y="457200"/>
            <a:ext cx="4239365" cy="1600200"/>
          </a:xfrm>
        </p:spPr>
        <p:txBody>
          <a:bodyPr anchor="b"/>
          <a:lstStyle>
            <a:lvl1pPr>
              <a:defRPr sz="3200">
                <a:latin typeface="Franklin Gothic Book" panose="020B0503020102020204" pitchFamily="34" charset="0"/>
              </a:defRPr>
            </a:lvl1pPr>
          </a:lstStyle>
          <a:p>
            <a:r>
              <a:rPr lang="en-US" dirty="0"/>
              <a:t>Click to edit Master title style</a:t>
            </a:r>
          </a:p>
        </p:txBody>
      </p:sp>
      <p:sp>
        <p:nvSpPr>
          <p:cNvPr id="3" name="Picture Placeholder 2"/>
          <p:cNvSpPr>
            <a:spLocks noGrp="1"/>
          </p:cNvSpPr>
          <p:nvPr>
            <p:ph type="pic" idx="1"/>
          </p:nvPr>
        </p:nvSpPr>
        <p:spPr>
          <a:xfrm>
            <a:off x="5140171" y="457200"/>
            <a:ext cx="6516210" cy="5907023"/>
          </a:xfrm>
        </p:spPr>
        <p:txBody>
          <a:bodyPr/>
          <a:lstStyle>
            <a:lvl1pPr marL="0" indent="0">
              <a:buNone/>
              <a:defRPr sz="3200">
                <a:latin typeface="Franklin Gothic Book" panose="020B05030201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539496" y="2057400"/>
            <a:ext cx="4239365" cy="4306824"/>
          </a:xfrm>
        </p:spPr>
        <p:txBody>
          <a:bodyPr/>
          <a:lstStyle>
            <a:lvl1pPr marL="0" indent="0">
              <a:buNone/>
              <a:defRPr sz="1600">
                <a:latin typeface="Franklin Gothic Book" panose="020B05030201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0"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Tree>
    <p:extLst>
      <p:ext uri="{BB962C8B-B14F-4D97-AF65-F5344CB8AC3E}">
        <p14:creationId xmlns:p14="http://schemas.microsoft.com/office/powerpoint/2010/main" val="2272615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2" name="Title 1"/>
          <p:cNvSpPr>
            <a:spLocks noGrp="1"/>
          </p:cNvSpPr>
          <p:nvPr>
            <p:ph type="title"/>
          </p:nvPr>
        </p:nvSpPr>
        <p:spPr>
          <a:xfrm>
            <a:off x="838200" y="532029"/>
            <a:ext cx="10515600" cy="612559"/>
          </a:xfrm>
        </p:spPr>
        <p:txBody>
          <a:bodyPr>
            <a:normAutofit/>
          </a:bodyPr>
          <a:lstStyle>
            <a:lvl1pPr algn="ctr">
              <a:defRPr sz="3600">
                <a:latin typeface="Franklin Gothic Book" panose="020B0503020102020204" pitchFamily="34" charset="0"/>
              </a:defRPr>
            </a:lvl1pPr>
          </a:lstStyle>
          <a:p>
            <a:r>
              <a:rPr lang="en-US" dirty="0"/>
              <a:t>Click to edit Master title style</a:t>
            </a:r>
          </a:p>
        </p:txBody>
      </p:sp>
      <p:sp>
        <p:nvSpPr>
          <p:cNvPr id="3" name="Content Placeholder 2"/>
          <p:cNvSpPr>
            <a:spLocks noGrp="1"/>
          </p:cNvSpPr>
          <p:nvPr>
            <p:ph idx="1"/>
          </p:nvPr>
        </p:nvSpPr>
        <p:spPr>
          <a:xfrm>
            <a:off x="538579" y="1605280"/>
            <a:ext cx="11114843" cy="4571683"/>
          </a:xfrm>
        </p:spPr>
        <p:txBody>
          <a:bodyPr/>
          <a:lstStyle>
            <a:lvl1pPr>
              <a:defRPr>
                <a:latin typeface="Franklin Gothic Book" panose="020B0503020102020204" pitchFamily="34" charset="0"/>
              </a:defRPr>
            </a:lvl1pPr>
            <a:lvl2pPr>
              <a:defRPr>
                <a:latin typeface="Franklin Gothic Book" panose="020B0503020102020204" pitchFamily="34" charset="0"/>
              </a:defRPr>
            </a:lvl2pPr>
            <a:lvl3pPr>
              <a:defRPr>
                <a:latin typeface="Franklin Gothic Book" panose="020B0503020102020204" pitchFamily="34" charset="0"/>
              </a:defRPr>
            </a:lvl3pPr>
            <a:lvl4pPr>
              <a:defRPr>
                <a:latin typeface="Franklin Gothic Book" panose="020B0503020102020204" pitchFamily="34" charset="0"/>
              </a:defRPr>
            </a:lvl4pPr>
            <a:lvl5pPr>
              <a:defRPr>
                <a:latin typeface="Franklin Gothic Book" panose="020B05030201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cxnSp>
        <p:nvCxnSpPr>
          <p:cNvPr id="5" name="Straight Connector 4"/>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4204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1" name="Picture 10"/>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2" name="Title 1"/>
          <p:cNvSpPr>
            <a:spLocks noGrp="1"/>
          </p:cNvSpPr>
          <p:nvPr>
            <p:ph type="title"/>
          </p:nvPr>
        </p:nvSpPr>
        <p:spPr>
          <a:xfrm>
            <a:off x="831850" y="1709738"/>
            <a:ext cx="10515600" cy="2852737"/>
          </a:xfrm>
        </p:spPr>
        <p:txBody>
          <a:bodyPr anchor="ctr"/>
          <a:lstStyle>
            <a:lvl1pPr algn="ctr">
              <a:defRPr sz="6000">
                <a:latin typeface="Franklin Gothic Book" panose="020B0503020102020204" pitchFamily="34" charset="0"/>
              </a:defRPr>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Franklin Gothic Book" panose="020B05030201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9"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Tree>
    <p:extLst>
      <p:ext uri="{BB962C8B-B14F-4D97-AF65-F5344CB8AC3E}">
        <p14:creationId xmlns:p14="http://schemas.microsoft.com/office/powerpoint/2010/main" val="3383634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2" name="Picture 11"/>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3" name="Content Placeholder 2"/>
          <p:cNvSpPr>
            <a:spLocks noGrp="1"/>
          </p:cNvSpPr>
          <p:nvPr>
            <p:ph sz="half" idx="1"/>
          </p:nvPr>
        </p:nvSpPr>
        <p:spPr>
          <a:xfrm>
            <a:off x="374907" y="1609344"/>
            <a:ext cx="5486400" cy="4572000"/>
          </a:xfrm>
        </p:spPr>
        <p:txBody>
          <a:bodyPr/>
          <a:lstStyle>
            <a:lvl1pPr>
              <a:defRPr>
                <a:latin typeface="Franklin Gothic Book" panose="020B0503020102020204" pitchFamily="34" charset="0"/>
              </a:defRPr>
            </a:lvl1pPr>
            <a:lvl2pPr>
              <a:defRPr>
                <a:latin typeface="Franklin Gothic Book" panose="020B0503020102020204" pitchFamily="34" charset="0"/>
              </a:defRPr>
            </a:lvl2pPr>
            <a:lvl3pPr>
              <a:defRPr>
                <a:latin typeface="Franklin Gothic Book" panose="020B0503020102020204" pitchFamily="34" charset="0"/>
              </a:defRPr>
            </a:lvl3pPr>
            <a:lvl4pPr>
              <a:defRPr>
                <a:latin typeface="Franklin Gothic Book" panose="020B0503020102020204" pitchFamily="34" charset="0"/>
              </a:defRPr>
            </a:lvl4pPr>
            <a:lvl5pPr>
              <a:defRPr>
                <a:latin typeface="Franklin Gothic Book" panose="020B05030201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330694" y="1609344"/>
            <a:ext cx="5486400" cy="4572000"/>
          </a:xfrm>
        </p:spPr>
        <p:txBody>
          <a:bodyPr/>
          <a:lstStyle>
            <a:lvl1pPr>
              <a:defRPr>
                <a:latin typeface="Franklin Gothic Book" panose="020B0503020102020204" pitchFamily="34" charset="0"/>
              </a:defRPr>
            </a:lvl1pPr>
            <a:lvl2pPr>
              <a:defRPr>
                <a:latin typeface="Franklin Gothic Book" panose="020B0503020102020204" pitchFamily="34" charset="0"/>
              </a:defRPr>
            </a:lvl2pPr>
            <a:lvl3pPr>
              <a:defRPr>
                <a:latin typeface="Franklin Gothic Book" panose="020B0503020102020204" pitchFamily="34" charset="0"/>
              </a:defRPr>
            </a:lvl3pPr>
            <a:lvl4pPr>
              <a:defRPr>
                <a:latin typeface="Franklin Gothic Book" panose="020B0503020102020204" pitchFamily="34" charset="0"/>
              </a:defRPr>
            </a:lvl4pPr>
            <a:lvl5pPr>
              <a:defRPr>
                <a:latin typeface="Franklin Gothic Book" panose="020B05030201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
        <p:nvSpPr>
          <p:cNvPr id="14" name="Title 1"/>
          <p:cNvSpPr>
            <a:spLocks noGrp="1"/>
          </p:cNvSpPr>
          <p:nvPr>
            <p:ph type="title"/>
          </p:nvPr>
        </p:nvSpPr>
        <p:spPr>
          <a:xfrm>
            <a:off x="838200" y="532029"/>
            <a:ext cx="10515600" cy="612559"/>
          </a:xfrm>
        </p:spPr>
        <p:txBody>
          <a:bodyPr>
            <a:normAutofit/>
          </a:bodyPr>
          <a:lstStyle>
            <a:lvl1pPr algn="ctr">
              <a:defRPr sz="3600">
                <a:latin typeface="Franklin Gothic Book" panose="020B0503020102020204" pitchFamily="34" charset="0"/>
              </a:defRPr>
            </a:lvl1pPr>
          </a:lstStyle>
          <a:p>
            <a:r>
              <a:rPr lang="en-US" dirty="0"/>
              <a:t>Click to edit Master title style</a:t>
            </a:r>
          </a:p>
        </p:txBody>
      </p:sp>
      <p:cxnSp>
        <p:nvCxnSpPr>
          <p:cNvPr id="15" name="Straight Connector 14"/>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6096000" y="1207341"/>
            <a:ext cx="0" cy="53637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7167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4" name="Picture 13"/>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12"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
        <p:nvSpPr>
          <p:cNvPr id="16" name="Title 1"/>
          <p:cNvSpPr>
            <a:spLocks noGrp="1"/>
          </p:cNvSpPr>
          <p:nvPr>
            <p:ph type="title"/>
          </p:nvPr>
        </p:nvSpPr>
        <p:spPr>
          <a:xfrm>
            <a:off x="838200" y="532029"/>
            <a:ext cx="10515600" cy="612559"/>
          </a:xfrm>
        </p:spPr>
        <p:txBody>
          <a:bodyPr>
            <a:normAutofit/>
          </a:bodyPr>
          <a:lstStyle>
            <a:lvl1pPr algn="ctr">
              <a:defRPr sz="3600">
                <a:latin typeface="Franklin Gothic Book" panose="020B0503020102020204" pitchFamily="34" charset="0"/>
              </a:defRPr>
            </a:lvl1pPr>
          </a:lstStyle>
          <a:p>
            <a:r>
              <a:rPr lang="en-US" dirty="0"/>
              <a:t>Click to edit Master title style</a:t>
            </a:r>
          </a:p>
        </p:txBody>
      </p:sp>
      <p:cxnSp>
        <p:nvCxnSpPr>
          <p:cNvPr id="17" name="Straight Connector 16"/>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 Placeholder 1"/>
          <p:cNvSpPr>
            <a:spLocks noGrp="1"/>
          </p:cNvSpPr>
          <p:nvPr>
            <p:ph type="body" idx="1"/>
          </p:nvPr>
        </p:nvSpPr>
        <p:spPr>
          <a:xfrm>
            <a:off x="539495" y="1564481"/>
            <a:ext cx="5166360" cy="520700"/>
          </a:xfrm>
        </p:spPr>
        <p:txBody>
          <a:bodyPr/>
          <a:lstStyle>
            <a:lvl1pPr marL="0" indent="0" algn="ctr">
              <a:buNone/>
              <a:defRPr b="1"/>
            </a:lvl1pPr>
          </a:lstStyle>
          <a:p>
            <a:endParaRPr lang="en-US" dirty="0"/>
          </a:p>
        </p:txBody>
      </p:sp>
      <p:sp>
        <p:nvSpPr>
          <p:cNvPr id="11" name="Content Placeholder 2"/>
          <p:cNvSpPr>
            <a:spLocks noGrp="1"/>
          </p:cNvSpPr>
          <p:nvPr>
            <p:ph sz="half" idx="2"/>
          </p:nvPr>
        </p:nvSpPr>
        <p:spPr>
          <a:xfrm>
            <a:off x="539495" y="2201863"/>
            <a:ext cx="5166360" cy="4114800"/>
          </a:xfrm>
        </p:spPr>
        <p:txBody>
          <a:bodyPr>
            <a:normAutofit/>
          </a:bodyPr>
          <a:lstStyle>
            <a:lvl1pPr>
              <a:defRPr sz="2400"/>
            </a:lvl1pPr>
          </a:lstStyle>
          <a:p>
            <a:endParaRPr lang="en-US" dirty="0"/>
          </a:p>
        </p:txBody>
      </p:sp>
      <p:sp>
        <p:nvSpPr>
          <p:cNvPr id="13" name="Text Placeholder 3"/>
          <p:cNvSpPr>
            <a:spLocks noGrp="1"/>
          </p:cNvSpPr>
          <p:nvPr>
            <p:ph type="body" sz="quarter" idx="3"/>
          </p:nvPr>
        </p:nvSpPr>
        <p:spPr>
          <a:xfrm>
            <a:off x="6486146" y="1563973"/>
            <a:ext cx="5166360" cy="521208"/>
          </a:xfrm>
        </p:spPr>
        <p:txBody>
          <a:bodyPr/>
          <a:lstStyle>
            <a:lvl1pPr marL="0" indent="0" algn="ctr">
              <a:buNone/>
              <a:defRPr b="1"/>
            </a:lvl1pPr>
          </a:lstStyle>
          <a:p>
            <a:endParaRPr lang="en-US" dirty="0"/>
          </a:p>
        </p:txBody>
      </p:sp>
      <p:sp>
        <p:nvSpPr>
          <p:cNvPr id="15" name="Content Placeholder 4"/>
          <p:cNvSpPr>
            <a:spLocks noGrp="1"/>
          </p:cNvSpPr>
          <p:nvPr>
            <p:ph sz="quarter" idx="4"/>
          </p:nvPr>
        </p:nvSpPr>
        <p:spPr>
          <a:xfrm>
            <a:off x="6486146" y="2207373"/>
            <a:ext cx="5166360" cy="4116463"/>
          </a:xfrm>
        </p:spPr>
        <p:txBody>
          <a:bodyPr>
            <a:normAutofit/>
          </a:bodyPr>
          <a:lstStyle>
            <a:lvl1pPr>
              <a:defRPr sz="2400"/>
            </a:lvl1pPr>
          </a:lstStyle>
          <a:p>
            <a:endParaRPr lang="en-US" dirty="0"/>
          </a:p>
        </p:txBody>
      </p:sp>
      <p:cxnSp>
        <p:nvCxnSpPr>
          <p:cNvPr id="18" name="Straight Connector 17"/>
          <p:cNvCxnSpPr/>
          <p:nvPr userDrawn="1"/>
        </p:nvCxnSpPr>
        <p:spPr>
          <a:xfrm>
            <a:off x="6096000" y="1207341"/>
            <a:ext cx="0" cy="53637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8261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10"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
        <p:nvSpPr>
          <p:cNvPr id="14" name="Title 1"/>
          <p:cNvSpPr>
            <a:spLocks noGrp="1"/>
          </p:cNvSpPr>
          <p:nvPr>
            <p:ph type="title"/>
          </p:nvPr>
        </p:nvSpPr>
        <p:spPr>
          <a:xfrm>
            <a:off x="838200" y="532029"/>
            <a:ext cx="10515600" cy="612559"/>
          </a:xfrm>
        </p:spPr>
        <p:txBody>
          <a:bodyPr>
            <a:normAutofit/>
          </a:bodyPr>
          <a:lstStyle>
            <a:lvl1pPr algn="ctr">
              <a:defRPr sz="3600">
                <a:latin typeface="Franklin Gothic Book" panose="020B0503020102020204" pitchFamily="34" charset="0"/>
              </a:defRPr>
            </a:lvl1pPr>
          </a:lstStyle>
          <a:p>
            <a:r>
              <a:rPr lang="en-US" dirty="0"/>
              <a:t>Click to edit Master title style</a:t>
            </a:r>
          </a:p>
        </p:txBody>
      </p:sp>
      <p:cxnSp>
        <p:nvCxnSpPr>
          <p:cNvPr id="8" name="Straight Connector 7"/>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3857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no logo)">
    <p:spTree>
      <p:nvGrpSpPr>
        <p:cNvPr id="1" name=""/>
        <p:cNvGrpSpPr/>
        <p:nvPr/>
      </p:nvGrpSpPr>
      <p:grpSpPr>
        <a:xfrm>
          <a:off x="0" y="0"/>
          <a:ext cx="0" cy="0"/>
          <a:chOff x="0" y="0"/>
          <a:chExt cx="0" cy="0"/>
        </a:xfrm>
      </p:grpSpPr>
      <p:sp>
        <p:nvSpPr>
          <p:cNvPr id="10"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
        <p:nvSpPr>
          <p:cNvPr id="14" name="Title 1"/>
          <p:cNvSpPr>
            <a:spLocks noGrp="1"/>
          </p:cNvSpPr>
          <p:nvPr>
            <p:ph type="title"/>
          </p:nvPr>
        </p:nvSpPr>
        <p:spPr>
          <a:xfrm>
            <a:off x="838200" y="532029"/>
            <a:ext cx="10515600" cy="612559"/>
          </a:xfrm>
        </p:spPr>
        <p:txBody>
          <a:bodyPr>
            <a:normAutofit/>
          </a:bodyPr>
          <a:lstStyle>
            <a:lvl1pPr algn="ctr">
              <a:defRPr sz="3600">
                <a:latin typeface="Franklin Gothic Book" panose="020B0503020102020204" pitchFamily="34" charset="0"/>
              </a:defRPr>
            </a:lvl1pPr>
          </a:lstStyle>
          <a:p>
            <a:r>
              <a:rPr lang="en-US" dirty="0"/>
              <a:t>Click to edit Master title style</a:t>
            </a:r>
          </a:p>
        </p:txBody>
      </p:sp>
      <p:cxnSp>
        <p:nvCxnSpPr>
          <p:cNvPr id="8" name="Straight Connector 7"/>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9873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7"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cxnSp>
        <p:nvCxnSpPr>
          <p:cNvPr id="6" name="Straight Connector 5"/>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9067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2" name="Title 1"/>
          <p:cNvSpPr>
            <a:spLocks noGrp="1"/>
          </p:cNvSpPr>
          <p:nvPr>
            <p:ph type="title"/>
          </p:nvPr>
        </p:nvSpPr>
        <p:spPr>
          <a:xfrm>
            <a:off x="539496" y="457200"/>
            <a:ext cx="4239365" cy="1600200"/>
          </a:xfrm>
        </p:spPr>
        <p:txBody>
          <a:bodyPr anchor="b"/>
          <a:lstStyle>
            <a:lvl1pPr>
              <a:defRPr sz="3200">
                <a:latin typeface="Franklin Gothic Book" panose="020B0503020102020204" pitchFamily="34" charset="0"/>
              </a:defRPr>
            </a:lvl1pPr>
          </a:lstStyle>
          <a:p>
            <a:r>
              <a:rPr lang="en-US" dirty="0"/>
              <a:t>Click to edit Master title style</a:t>
            </a:r>
          </a:p>
        </p:txBody>
      </p:sp>
      <p:sp>
        <p:nvSpPr>
          <p:cNvPr id="3" name="Content Placeholder 2"/>
          <p:cNvSpPr>
            <a:spLocks noGrp="1"/>
          </p:cNvSpPr>
          <p:nvPr>
            <p:ph idx="1"/>
          </p:nvPr>
        </p:nvSpPr>
        <p:spPr>
          <a:xfrm>
            <a:off x="5183188" y="457201"/>
            <a:ext cx="6437682" cy="5908088"/>
          </a:xfrm>
        </p:spPr>
        <p:txBody>
          <a:bodyPr/>
          <a:lstStyle>
            <a:lvl1pPr>
              <a:defRPr sz="3200">
                <a:latin typeface="Franklin Gothic Book" panose="020B0503020102020204" pitchFamily="34" charset="0"/>
              </a:defRPr>
            </a:lvl1pPr>
            <a:lvl2pPr>
              <a:defRPr sz="2800">
                <a:latin typeface="Franklin Gothic Book" panose="020B0503020102020204" pitchFamily="34" charset="0"/>
              </a:defRPr>
            </a:lvl2pPr>
            <a:lvl3pPr>
              <a:defRPr sz="2400">
                <a:latin typeface="Franklin Gothic Book" panose="020B0503020102020204" pitchFamily="34" charset="0"/>
              </a:defRPr>
            </a:lvl3pPr>
            <a:lvl4pPr>
              <a:defRPr sz="2000">
                <a:latin typeface="Franklin Gothic Book" panose="020B0503020102020204" pitchFamily="34" charset="0"/>
              </a:defRPr>
            </a:lvl4pPr>
            <a:lvl5pPr>
              <a:defRPr sz="2000">
                <a:latin typeface="Franklin Gothic Book" panose="020B0503020102020204"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39496" y="2057399"/>
            <a:ext cx="4239365" cy="4307889"/>
          </a:xfrm>
        </p:spPr>
        <p:txBody>
          <a:bodyPr/>
          <a:lstStyle>
            <a:lvl1pPr marL="0" indent="0">
              <a:buNone/>
              <a:defRPr sz="1600">
                <a:latin typeface="Franklin Gothic Book" panose="020B05030201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Tree>
    <p:extLst>
      <p:ext uri="{BB962C8B-B14F-4D97-AF65-F5344CB8AC3E}">
        <p14:creationId xmlns:p14="http://schemas.microsoft.com/office/powerpoint/2010/main" val="4034465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4"/>
          <p:cNvSpPr txBox="1">
            <a:spLocks/>
          </p:cNvSpPr>
          <p:nvPr userDrawn="1"/>
        </p:nvSpPr>
        <p:spPr>
          <a:xfrm>
            <a:off x="4038600" y="6492875"/>
            <a:ext cx="4114800" cy="325120"/>
          </a:xfrm>
          <a:prstGeom prst="rect">
            <a:avLst/>
          </a:prstGeom>
        </p:spPr>
        <p:txBody>
          <a:bodyPr vert="horz" lIns="91440" tIns="45720" rIns="91440" bIns="45720" rtlCol="0" anchor="ctr"/>
          <a:lstStyle>
            <a:defPPr>
              <a:defRPr lang="en-US"/>
            </a:defPPr>
            <a:lvl1pPr marL="0" algn="ctr" defTabSz="914400" rtl="0" eaLnBrk="1" latinLnBrk="0" hangingPunct="1">
              <a:defRPr sz="1000" kern="1200">
                <a:solidFill>
                  <a:schemeClr val="bg1"/>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0" dirty="0">
                <a:solidFill>
                  <a:schemeClr val="tx1"/>
                </a:solidFill>
              </a:rPr>
              <a:t>Draft for Discussion &amp; Policy Purposes Only</a:t>
            </a:r>
          </a:p>
        </p:txBody>
      </p:sp>
    </p:spTree>
    <p:extLst>
      <p:ext uri="{BB962C8B-B14F-4D97-AF65-F5344CB8AC3E}">
        <p14:creationId xmlns:p14="http://schemas.microsoft.com/office/powerpoint/2010/main" val="2168187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8" r:id="rId7"/>
    <p:sldLayoutId id="2147483655" r:id="rId8"/>
    <p:sldLayoutId id="2147483656" r:id="rId9"/>
    <p:sldLayoutId id="2147483657" r:id="rId10"/>
  </p:sldLayoutIdLst>
  <p:txStyles>
    <p:titleStyle>
      <a:lvl1pPr algn="l" defTabSz="914400" rtl="0" eaLnBrk="1" latinLnBrk="0" hangingPunct="1">
        <a:lnSpc>
          <a:spcPct val="90000"/>
        </a:lnSpc>
        <a:spcBef>
          <a:spcPct val="0"/>
        </a:spcBef>
        <a:buNone/>
        <a:defRPr sz="4400" kern="1200">
          <a:solidFill>
            <a:schemeClr val="tx1"/>
          </a:solidFill>
          <a:latin typeface="Franklin Gothic Book" panose="020B0503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Franklin Gothic Book" panose="020B05030201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Franklin Gothic Book" panose="020B05030201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Book" panose="020B05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Book" panose="020B05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ctrTitle"/>
          </p:nvPr>
        </p:nvSpPr>
        <p:spPr>
          <a:xfrm>
            <a:off x="0" y="2732652"/>
            <a:ext cx="12192000" cy="1305947"/>
          </a:xfrm>
        </p:spPr>
        <p:txBody>
          <a:bodyPr>
            <a:noAutofit/>
          </a:bodyPr>
          <a:lstStyle/>
          <a:p>
            <a:r>
              <a:rPr lang="en-US" sz="4400" dirty="0"/>
              <a:t>Local 104 Collective Bargaining</a:t>
            </a:r>
            <a:br>
              <a:rPr lang="en-US" sz="4400" dirty="0"/>
            </a:br>
            <a:r>
              <a:rPr lang="en-US" sz="4400" dirty="0"/>
              <a:t>Contract Authorization</a:t>
            </a:r>
          </a:p>
        </p:txBody>
      </p:sp>
      <p:sp>
        <p:nvSpPr>
          <p:cNvPr id="3" name="Subtitle 2"/>
          <p:cNvSpPr>
            <a:spLocks noGrp="1"/>
          </p:cNvSpPr>
          <p:nvPr>
            <p:ph type="subTitle" idx="1"/>
          </p:nvPr>
        </p:nvSpPr>
        <p:spPr/>
        <p:txBody>
          <a:bodyPr>
            <a:normAutofit/>
          </a:bodyPr>
          <a:lstStyle/>
          <a:p>
            <a:r>
              <a:rPr lang="en-US" dirty="0"/>
              <a:t>Dan Kazakis			</a:t>
            </a:r>
          </a:p>
          <a:p>
            <a:r>
              <a:rPr lang="en-US" dirty="0"/>
              <a:t>Sr Director of Labor Relations</a:t>
            </a:r>
          </a:p>
          <a:p>
            <a:r>
              <a:rPr lang="en-US" dirty="0"/>
              <a:t>December 2023</a:t>
            </a:r>
          </a:p>
        </p:txBody>
      </p:sp>
    </p:spTree>
    <p:extLst>
      <p:ext uri="{BB962C8B-B14F-4D97-AF65-F5344CB8AC3E}">
        <p14:creationId xmlns:p14="http://schemas.microsoft.com/office/powerpoint/2010/main" val="1266064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2023 Bargaining Cycle </a:t>
            </a:r>
          </a:p>
        </p:txBody>
      </p:sp>
      <p:sp>
        <p:nvSpPr>
          <p:cNvPr id="4" name="Rectangle 3"/>
          <p:cNvSpPr/>
          <p:nvPr/>
        </p:nvSpPr>
        <p:spPr>
          <a:xfrm>
            <a:off x="609600" y="1908011"/>
            <a:ext cx="6864531" cy="3139321"/>
          </a:xfrm>
          <a:prstGeom prst="rect">
            <a:avLst/>
          </a:prstGeom>
        </p:spPr>
        <p:txBody>
          <a:bodyPr wrap="square">
            <a:spAutoFit/>
          </a:bodyPr>
          <a:lstStyle/>
          <a:p>
            <a:r>
              <a:rPr lang="en-US" b="1" dirty="0"/>
              <a:t>Negotiation Timeline</a:t>
            </a:r>
          </a:p>
          <a:p>
            <a:r>
              <a:rPr lang="en-US" dirty="0"/>
              <a:t>As the terms of the Agreement with Local 589 establish the fiscal parameters for the rest of the MBTA Unions, bargaining with Local 104 was conducted in November 2023, following the ratification and Board approval of the L589 Agreement, for FY24-27:</a:t>
            </a:r>
          </a:p>
          <a:p>
            <a:endParaRPr lang="en-US" dirty="0"/>
          </a:p>
          <a:p>
            <a:pPr marL="742950" lvl="1" indent="-285750">
              <a:buFont typeface="Arial" panose="020B0604020202020204" pitchFamily="34" charset="0"/>
              <a:buChar char="•"/>
            </a:pPr>
            <a:r>
              <a:rPr lang="en-US" dirty="0"/>
              <a:t>August 3, 2023: Board of Directors Approve L589 Agreement</a:t>
            </a:r>
          </a:p>
          <a:p>
            <a:pPr marL="742950" lvl="1" indent="-285750">
              <a:buFont typeface="Arial" panose="020B0604020202020204" pitchFamily="34" charset="0"/>
              <a:buChar char="•"/>
            </a:pPr>
            <a:r>
              <a:rPr lang="en-US" dirty="0"/>
              <a:t>October 2023: Negotiations with Local 104 begin</a:t>
            </a:r>
          </a:p>
          <a:p>
            <a:pPr marL="742950" lvl="1" indent="-285750">
              <a:buFont typeface="Arial" panose="020B0604020202020204" pitchFamily="34" charset="0"/>
              <a:buChar char="•"/>
            </a:pPr>
            <a:r>
              <a:rPr lang="en-US" dirty="0"/>
              <a:t>November 2023: Tentative agreement reached</a:t>
            </a:r>
          </a:p>
          <a:p>
            <a:pPr marL="742950" lvl="1" indent="-285750">
              <a:buFont typeface="Arial" panose="020B0604020202020204" pitchFamily="34" charset="0"/>
              <a:buChar char="•"/>
            </a:pPr>
            <a:r>
              <a:rPr lang="en-US" dirty="0"/>
              <a:t>December 2023: Agreement presented for Board Approval</a:t>
            </a:r>
          </a:p>
          <a:p>
            <a:pPr lvl="1"/>
            <a:endParaRPr lang="en-US" dirty="0"/>
          </a:p>
        </p:txBody>
      </p:sp>
      <p:pic>
        <p:nvPicPr>
          <p:cNvPr id="6" name="Picture 5" descr="A pie chart with numbers and a number of people&#10;&#10;Description automatically generated">
            <a:extLst>
              <a:ext uri="{FF2B5EF4-FFF2-40B4-BE49-F238E27FC236}">
                <a16:creationId xmlns:a16="http://schemas.microsoft.com/office/drawing/2014/main" id="{8CE005AD-6F49-8771-6802-2C322DE5729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78641" y="1908011"/>
            <a:ext cx="4003759" cy="2418034"/>
          </a:xfrm>
          <a:prstGeom prst="rect">
            <a:avLst/>
          </a:prstGeom>
        </p:spPr>
      </p:pic>
      <p:pic>
        <p:nvPicPr>
          <p:cNvPr id="5" name="Picture 4">
            <a:extLst>
              <a:ext uri="{FF2B5EF4-FFF2-40B4-BE49-F238E27FC236}">
                <a16:creationId xmlns:a16="http://schemas.microsoft.com/office/drawing/2014/main" id="{840F459D-C03B-5234-3597-5BE1309859A6}"/>
              </a:ext>
            </a:extLst>
          </p:cNvPr>
          <p:cNvPicPr>
            <a:picLocks noChangeAspect="1"/>
          </p:cNvPicPr>
          <p:nvPr/>
        </p:nvPicPr>
        <p:blipFill>
          <a:blip r:embed="rId3"/>
          <a:stretch>
            <a:fillRect/>
          </a:stretch>
        </p:blipFill>
        <p:spPr>
          <a:xfrm>
            <a:off x="7578641" y="4508203"/>
            <a:ext cx="2687912" cy="1679945"/>
          </a:xfrm>
          <a:prstGeom prst="rect">
            <a:avLst/>
          </a:prstGeom>
        </p:spPr>
      </p:pic>
    </p:spTree>
    <p:extLst>
      <p:ext uri="{BB962C8B-B14F-4D97-AF65-F5344CB8AC3E}">
        <p14:creationId xmlns:p14="http://schemas.microsoft.com/office/powerpoint/2010/main" val="796904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39D9B-DDF6-8918-4B9F-5BBF5DDD2735}"/>
              </a:ext>
            </a:extLst>
          </p:cNvPr>
          <p:cNvSpPr>
            <a:spLocks noGrp="1"/>
          </p:cNvSpPr>
          <p:nvPr>
            <p:ph type="title"/>
          </p:nvPr>
        </p:nvSpPr>
        <p:spPr/>
        <p:txBody>
          <a:bodyPr/>
          <a:lstStyle/>
          <a:p>
            <a:r>
              <a:rPr lang="en-US" dirty="0"/>
              <a:t>Tentative Agreement Summary</a:t>
            </a:r>
          </a:p>
        </p:txBody>
      </p:sp>
      <p:sp>
        <p:nvSpPr>
          <p:cNvPr id="5" name="Rectangle 4">
            <a:extLst>
              <a:ext uri="{FF2B5EF4-FFF2-40B4-BE49-F238E27FC236}">
                <a16:creationId xmlns:a16="http://schemas.microsoft.com/office/drawing/2014/main" id="{14EA84B1-CBCB-8AA6-0B90-7CF69E943B2C}"/>
              </a:ext>
            </a:extLst>
          </p:cNvPr>
          <p:cNvSpPr/>
          <p:nvPr/>
        </p:nvSpPr>
        <p:spPr>
          <a:xfrm>
            <a:off x="624149" y="1478574"/>
            <a:ext cx="6605597" cy="4801314"/>
          </a:xfrm>
          <a:prstGeom prst="rect">
            <a:avLst/>
          </a:prstGeom>
        </p:spPr>
        <p:txBody>
          <a:bodyPr wrap="square">
            <a:spAutoFit/>
          </a:bodyPr>
          <a:lstStyle/>
          <a:p>
            <a:r>
              <a:rPr lang="en-US" b="1" dirty="0"/>
              <a:t>Local 104 Tentative Agreement</a:t>
            </a:r>
          </a:p>
          <a:p>
            <a:r>
              <a:rPr lang="en-US" dirty="0"/>
              <a:t>The tentative agreement was reached and later ratified by the Union in November 2023, with terms including:</a:t>
            </a:r>
          </a:p>
          <a:p>
            <a:endParaRPr lang="en-US" dirty="0"/>
          </a:p>
          <a:p>
            <a:pPr marL="285750" indent="-285750">
              <a:buFont typeface="Arial" panose="020B0604020202020204" pitchFamily="34" charset="0"/>
              <a:buChar char="•"/>
            </a:pPr>
            <a:r>
              <a:rPr lang="en-US" dirty="0"/>
              <a:t>Four-Year Contract Duration, July 1, 2023 – June 30, 2027</a:t>
            </a:r>
          </a:p>
          <a:p>
            <a:pPr marL="285750" indent="-285750">
              <a:buFont typeface="Arial" panose="020B0604020202020204" pitchFamily="34" charset="0"/>
              <a:buChar char="•"/>
            </a:pPr>
            <a:r>
              <a:rPr lang="en-US" dirty="0"/>
              <a:t>Total of 18.0% in increased wages over four years</a:t>
            </a:r>
          </a:p>
          <a:p>
            <a:pPr marL="285750" indent="-285750">
              <a:buFont typeface="Arial" panose="020B0604020202020204" pitchFamily="34" charset="0"/>
              <a:buChar char="•"/>
            </a:pPr>
            <a:r>
              <a:rPr lang="en-US" dirty="0"/>
              <a:t>Retirement Eligible Retention Incentive</a:t>
            </a:r>
          </a:p>
          <a:p>
            <a:pPr marL="285750" indent="-285750">
              <a:buFont typeface="Arial" panose="020B0604020202020204" pitchFamily="34" charset="0"/>
              <a:buChar char="•"/>
            </a:pPr>
            <a:r>
              <a:rPr lang="en-US" dirty="0"/>
              <a:t>Establishes a Longevity Incentive for existing employees</a:t>
            </a:r>
          </a:p>
          <a:p>
            <a:pPr marL="285750" indent="-285750">
              <a:buFont typeface="Arial" panose="020B0604020202020204" pitchFamily="34" charset="0"/>
              <a:buChar char="•"/>
            </a:pPr>
            <a:r>
              <a:rPr lang="en-US" dirty="0"/>
              <a:t>Clarification Language on Bereavement Leave and expanded definition of “Immediate Family”</a:t>
            </a:r>
          </a:p>
          <a:p>
            <a:pPr marL="285750" indent="-285750">
              <a:buFont typeface="Arial" panose="020B0604020202020204" pitchFamily="34" charset="0"/>
              <a:buChar char="•"/>
            </a:pPr>
            <a:r>
              <a:rPr lang="en-US" dirty="0"/>
              <a:t>Increase in Meal Allowance to $10 from $3.50</a:t>
            </a:r>
          </a:p>
          <a:p>
            <a:pPr marL="285750" indent="-285750">
              <a:buFont typeface="Arial" panose="020B0604020202020204" pitchFamily="34" charset="0"/>
              <a:buChar char="•"/>
            </a:pPr>
            <a:r>
              <a:rPr lang="en-US" dirty="0"/>
              <a:t>Increase in Holiday Pay to 1.5x on Thanksgiving and Christmas to encourage and reward employees for working on these holidays</a:t>
            </a:r>
          </a:p>
          <a:p>
            <a:pPr marL="285750" indent="-285750">
              <a:buFont typeface="Arial" panose="020B0604020202020204" pitchFamily="34" charset="0"/>
              <a:buChar char="•"/>
            </a:pPr>
            <a:r>
              <a:rPr lang="en-US" dirty="0"/>
              <a:t>Increase in Third Shift Differential for Power Equipment Technicians from $1.50/</a:t>
            </a:r>
            <a:r>
              <a:rPr lang="en-US" dirty="0" err="1"/>
              <a:t>hr</a:t>
            </a:r>
            <a:r>
              <a:rPr lang="en-US"/>
              <a:t> (~3.5%) </a:t>
            </a:r>
            <a:r>
              <a:rPr lang="en-US" dirty="0"/>
              <a:t>to 7.5% of regular wage to encourage work on critical shift</a:t>
            </a:r>
          </a:p>
          <a:p>
            <a:pPr marL="285750" indent="-285750">
              <a:buFont typeface="Arial" panose="020B0604020202020204" pitchFamily="34" charset="0"/>
              <a:buChar char="•"/>
            </a:pPr>
            <a:r>
              <a:rPr lang="en-US" dirty="0"/>
              <a:t>Commitment to resume first aid training for Line Repairers</a:t>
            </a:r>
          </a:p>
        </p:txBody>
      </p:sp>
      <p:pic>
        <p:nvPicPr>
          <p:cNvPr id="7" name="Picture 6">
            <a:extLst>
              <a:ext uri="{FF2B5EF4-FFF2-40B4-BE49-F238E27FC236}">
                <a16:creationId xmlns:a16="http://schemas.microsoft.com/office/drawing/2014/main" id="{6735447B-DA27-80A9-0F1B-6A44C4550EFB}"/>
              </a:ext>
            </a:extLst>
          </p:cNvPr>
          <p:cNvPicPr>
            <a:picLocks noChangeAspect="1"/>
          </p:cNvPicPr>
          <p:nvPr/>
        </p:nvPicPr>
        <p:blipFill>
          <a:blip r:embed="rId2"/>
          <a:stretch>
            <a:fillRect/>
          </a:stretch>
        </p:blipFill>
        <p:spPr>
          <a:xfrm>
            <a:off x="8147115" y="3344578"/>
            <a:ext cx="2664394" cy="1353343"/>
          </a:xfrm>
          <a:prstGeom prst="rect">
            <a:avLst/>
          </a:prstGeom>
          <a:ln w="19050">
            <a:solidFill>
              <a:schemeClr val="tx1"/>
            </a:solidFill>
          </a:ln>
        </p:spPr>
      </p:pic>
      <p:pic>
        <p:nvPicPr>
          <p:cNvPr id="12" name="Picture 11">
            <a:extLst>
              <a:ext uri="{FF2B5EF4-FFF2-40B4-BE49-F238E27FC236}">
                <a16:creationId xmlns:a16="http://schemas.microsoft.com/office/drawing/2014/main" id="{37A783B5-A33A-142D-EF03-980FDFF713F1}"/>
              </a:ext>
            </a:extLst>
          </p:cNvPr>
          <p:cNvPicPr>
            <a:picLocks noChangeAspect="1"/>
          </p:cNvPicPr>
          <p:nvPr/>
        </p:nvPicPr>
        <p:blipFill>
          <a:blip r:embed="rId3"/>
          <a:stretch>
            <a:fillRect/>
          </a:stretch>
        </p:blipFill>
        <p:spPr>
          <a:xfrm>
            <a:off x="8150755" y="1478574"/>
            <a:ext cx="2660754" cy="1524000"/>
          </a:xfrm>
          <a:prstGeom prst="rect">
            <a:avLst/>
          </a:prstGeom>
          <a:ln w="19050">
            <a:solidFill>
              <a:schemeClr val="tx1"/>
            </a:solidFill>
          </a:ln>
        </p:spPr>
      </p:pic>
      <p:pic>
        <p:nvPicPr>
          <p:cNvPr id="4" name="Picture 3">
            <a:extLst>
              <a:ext uri="{FF2B5EF4-FFF2-40B4-BE49-F238E27FC236}">
                <a16:creationId xmlns:a16="http://schemas.microsoft.com/office/drawing/2014/main" id="{2719E2FC-8B8D-E735-C0AF-2203158785DF}"/>
              </a:ext>
            </a:extLst>
          </p:cNvPr>
          <p:cNvPicPr>
            <a:picLocks noChangeAspect="1"/>
          </p:cNvPicPr>
          <p:nvPr/>
        </p:nvPicPr>
        <p:blipFill>
          <a:blip r:embed="rId4">
            <a:alphaModFix/>
          </a:blip>
          <a:stretch>
            <a:fillRect/>
          </a:stretch>
        </p:blipFill>
        <p:spPr>
          <a:xfrm>
            <a:off x="8150755" y="4897255"/>
            <a:ext cx="2660754" cy="1353342"/>
          </a:xfrm>
          <a:prstGeom prst="rect">
            <a:avLst/>
          </a:prstGeom>
          <a:ln w="19050">
            <a:solidFill>
              <a:schemeClr val="tx1"/>
            </a:solidFill>
          </a:ln>
        </p:spPr>
      </p:pic>
      <p:sp>
        <p:nvSpPr>
          <p:cNvPr id="3" name="TextBox 2">
            <a:extLst>
              <a:ext uri="{FF2B5EF4-FFF2-40B4-BE49-F238E27FC236}">
                <a16:creationId xmlns:a16="http://schemas.microsoft.com/office/drawing/2014/main" id="{CF288CAB-A6DC-BC54-D7E3-F0DA26121DE6}"/>
              </a:ext>
            </a:extLst>
          </p:cNvPr>
          <p:cNvSpPr txBox="1"/>
          <p:nvPr/>
        </p:nvSpPr>
        <p:spPr>
          <a:xfrm>
            <a:off x="8173708" y="3009662"/>
            <a:ext cx="2847254" cy="246221"/>
          </a:xfrm>
          <a:prstGeom prst="rect">
            <a:avLst/>
          </a:prstGeom>
          <a:noFill/>
        </p:spPr>
        <p:txBody>
          <a:bodyPr wrap="none" rtlCol="0">
            <a:spAutoFit/>
          </a:bodyPr>
          <a:lstStyle/>
          <a:p>
            <a:r>
              <a:rPr lang="en-US" sz="1000" b="1" dirty="0">
                <a:solidFill>
                  <a:srgbClr val="FF0000"/>
                </a:solidFill>
              </a:rPr>
              <a:t>*total cost over the four-year term of the contract</a:t>
            </a:r>
          </a:p>
        </p:txBody>
      </p:sp>
    </p:spTree>
    <p:extLst>
      <p:ext uri="{BB962C8B-B14F-4D97-AF65-F5344CB8AC3E}">
        <p14:creationId xmlns:p14="http://schemas.microsoft.com/office/powerpoint/2010/main" val="2700263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7E66B-CEB3-594A-1953-DADD62CF0F2B}"/>
              </a:ext>
            </a:extLst>
          </p:cNvPr>
          <p:cNvSpPr>
            <a:spLocks noGrp="1"/>
          </p:cNvSpPr>
          <p:nvPr>
            <p:ph type="title"/>
          </p:nvPr>
        </p:nvSpPr>
        <p:spPr>
          <a:xfrm>
            <a:off x="838200" y="3122720"/>
            <a:ext cx="10515600" cy="612559"/>
          </a:xfrm>
        </p:spPr>
        <p:txBody>
          <a:bodyPr/>
          <a:lstStyle/>
          <a:p>
            <a:r>
              <a:rPr lang="en-US" dirty="0"/>
              <a:t>Contract Authorization</a:t>
            </a:r>
          </a:p>
        </p:txBody>
      </p:sp>
    </p:spTree>
    <p:extLst>
      <p:ext uri="{BB962C8B-B14F-4D97-AF65-F5344CB8AC3E}">
        <p14:creationId xmlns:p14="http://schemas.microsoft.com/office/powerpoint/2010/main" val="3380155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Vote Language </a:t>
            </a:r>
          </a:p>
        </p:txBody>
      </p:sp>
      <p:sp>
        <p:nvSpPr>
          <p:cNvPr id="3" name="Content Placeholder 2"/>
          <p:cNvSpPr>
            <a:spLocks noGrp="1"/>
          </p:cNvSpPr>
          <p:nvPr>
            <p:ph idx="1"/>
          </p:nvPr>
        </p:nvSpPr>
        <p:spPr/>
        <p:txBody>
          <a:bodyPr/>
          <a:lstStyle/>
          <a:p>
            <a:pPr marL="0" indent="0">
              <a:buNone/>
            </a:pPr>
            <a:r>
              <a:rPr lang="en-US" dirty="0"/>
              <a:t>IT IS VOTED:</a:t>
            </a:r>
          </a:p>
          <a:p>
            <a:pPr marL="0" indent="0">
              <a:buNone/>
            </a:pPr>
            <a:endParaRPr lang="en-US" b="1" dirty="0"/>
          </a:p>
          <a:p>
            <a:pPr marL="0" indent="0">
              <a:buNone/>
            </a:pPr>
            <a:r>
              <a:rPr lang="en-US" dirty="0"/>
              <a:t>That the General Manager is hereby authorized to enter into a Collective Bargaining Agreement with Local 104 for the term from July 1, 2023 to June 30, 2027 and to execute any necessary or ancillary documents in the name and on behalf of the Massachusetts Bay Transportation Authority to effectuate this Agreement.</a:t>
            </a:r>
          </a:p>
        </p:txBody>
      </p:sp>
    </p:spTree>
    <p:extLst>
      <p:ext uri="{BB962C8B-B14F-4D97-AF65-F5344CB8AC3E}">
        <p14:creationId xmlns:p14="http://schemas.microsoft.com/office/powerpoint/2010/main" val="631716712"/>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10348</TotalTime>
  <Words>316</Words>
  <Application>Microsoft Office PowerPoint</Application>
  <PresentationFormat>Widescreen</PresentationFormat>
  <Paragraphs>31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Franklin Gothic Book</vt:lpstr>
      <vt:lpstr>Office Theme</vt:lpstr>
      <vt:lpstr>Local 104 Collective Bargaining Contract Authorization</vt:lpstr>
      <vt:lpstr>2023 Bargaining Cycle </vt:lpstr>
      <vt:lpstr>Tentative Agreement Summary</vt:lpstr>
      <vt:lpstr>Contract Authorization</vt:lpstr>
      <vt:lpstr>Vote Language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Patterson, Hope</dc:creator>
  <cp:lastModifiedBy>Kazakis, Daniel</cp:lastModifiedBy>
  <cp:revision>247</cp:revision>
  <dcterms:created xsi:type="dcterms:W3CDTF">2019-08-26T18:42:38Z</dcterms:created>
  <dcterms:modified xsi:type="dcterms:W3CDTF">2023-11-27T20:21:48Z</dcterms:modified>
</cp:coreProperties>
</file>