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76" r:id="rId3"/>
    <p:sldId id="258" r:id="rId4"/>
    <p:sldId id="291" r:id="rId5"/>
    <p:sldId id="269" r:id="rId6"/>
    <p:sldId id="273" r:id="rId7"/>
    <p:sldId id="286" r:id="rId8"/>
    <p:sldId id="282" r:id="rId9"/>
    <p:sldId id="287" r:id="rId10"/>
    <p:sldId id="281" r:id="rId11"/>
    <p:sldId id="280" r:id="rId12"/>
    <p:sldId id="288" r:id="rId13"/>
    <p:sldId id="283" r:id="rId14"/>
    <p:sldId id="270" r:id="rId15"/>
  </p:sldIdLst>
  <p:sldSz cx="9144000" cy="6858000" type="screen4x3"/>
  <p:notesSz cx="7023100" cy="93091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E386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95" autoAdjust="0"/>
  </p:normalViewPr>
  <p:slideViewPr>
    <p:cSldViewPr snapToGrid="0" snapToObjects="1">
      <p:cViewPr>
        <p:scale>
          <a:sx n="114" d="100"/>
          <a:sy n="114" d="100"/>
        </p:scale>
        <p:origin x="-538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3696" y="7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F93C66C-4D20-B941-A85F-2C67EB357568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C396210-762F-A94A-97EC-57A6515D94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7690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C4B9FB8-9EE8-784F-B84D-07519F18AC05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FC3355-8C5E-DE4A-A118-CCAA23F869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7360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FFFFFF"/>
                </a:solidFill>
                <a:latin typeface="ITC Eras Std Bold"/>
                <a:cs typeface="ITC Eras Std Bold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FFFFFF"/>
                </a:solidFill>
                <a:latin typeface="ITC Eras Std Bold"/>
                <a:cs typeface="ITC Eras Std Bold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93" y="0"/>
            <a:ext cx="9144793" cy="3657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8838" y="6553756"/>
            <a:ext cx="1034984" cy="2119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4936" y="6528816"/>
            <a:ext cx="261864" cy="261864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457200" y="6528816"/>
            <a:ext cx="1828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solidFill>
                  <a:srgbClr val="4C5A6A"/>
                </a:solidFill>
                <a:latin typeface="Franklin Gothic Book"/>
              </a:rPr>
              <a:t>September</a:t>
            </a:r>
            <a:r>
              <a:rPr lang="en-US" b="0" baseline="0" dirty="0" smtClean="0">
                <a:solidFill>
                  <a:srgbClr val="4C5A6A"/>
                </a:solidFill>
                <a:latin typeface="Franklin Gothic Book"/>
              </a:rPr>
              <a:t> 25, 2017</a:t>
            </a:r>
            <a:endParaRPr lang="en-US" b="0" dirty="0">
              <a:solidFill>
                <a:srgbClr val="4C5A6A"/>
              </a:solidFill>
              <a:latin typeface="Franklin Gothic Book"/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4038600" y="6528816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4C5A6A"/>
              </a:solidFill>
              <a:latin typeface="Franklin Gothic Book"/>
            </a:endParaRPr>
          </a:p>
        </p:txBody>
      </p:sp>
      <p:sp>
        <p:nvSpPr>
          <p:cNvPr id="3" name="Title Placeholder 2">
            <a:extLst>
              <a:ext uri="{FF2B5EF4-FFF2-40B4-BE49-F238E27FC236}">
                <a16:creationId xmlns="" xmlns:a16="http://schemas.microsoft.com/office/drawing/2014/main" id="{872183BE-F805-4A2A-A203-93285D025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80000"/>
        <a:buFontTx/>
        <a:buBlip>
          <a:blip r:embed="rId7"/>
        </a:buBlip>
        <a:defRPr sz="3200" b="0" i="0" kern="1200">
          <a:solidFill>
            <a:srgbClr val="0E386C"/>
          </a:solidFill>
          <a:latin typeface="ITC Eras Std Medium"/>
          <a:ea typeface="+mn-ea"/>
          <a:cs typeface="ITC Eras Std Medium"/>
        </a:defRPr>
      </a:lvl1pPr>
      <a:lvl2pPr marL="742950" indent="-285750" algn="l" defTabSz="457200" rtl="0" eaLnBrk="1" latinLnBrk="0" hangingPunct="1">
        <a:spcBef>
          <a:spcPct val="20000"/>
        </a:spcBef>
        <a:buSzPct val="80000"/>
        <a:buFontTx/>
        <a:buBlip>
          <a:blip r:embed="rId7"/>
        </a:buBlip>
        <a:defRPr sz="2800" b="0" i="0" kern="1200">
          <a:solidFill>
            <a:srgbClr val="0E386C"/>
          </a:solidFill>
          <a:latin typeface="ITC Eras Std Medium"/>
          <a:ea typeface="+mn-ea"/>
          <a:cs typeface="ITC Eras Std Medium"/>
        </a:defRPr>
      </a:lvl2pPr>
      <a:lvl3pPr marL="1143000" indent="-228600" algn="l" defTabSz="457200" rtl="0" eaLnBrk="1" latinLnBrk="0" hangingPunct="1">
        <a:spcBef>
          <a:spcPct val="20000"/>
        </a:spcBef>
        <a:buSzPct val="80000"/>
        <a:buFontTx/>
        <a:buBlip>
          <a:blip r:embed="rId7"/>
        </a:buBlip>
        <a:defRPr sz="2400" b="0" i="0" kern="1200">
          <a:solidFill>
            <a:srgbClr val="0E386C"/>
          </a:solidFill>
          <a:latin typeface="ITC Eras Std Medium"/>
          <a:ea typeface="+mn-ea"/>
          <a:cs typeface="ITC Eras Std Medium"/>
        </a:defRPr>
      </a:lvl3pPr>
      <a:lvl4pPr marL="1600200" indent="-228600" algn="l" defTabSz="457200" rtl="0" eaLnBrk="1" latinLnBrk="0" hangingPunct="1">
        <a:spcBef>
          <a:spcPct val="20000"/>
        </a:spcBef>
        <a:buSzPct val="80000"/>
        <a:buFontTx/>
        <a:buBlip>
          <a:blip r:embed="rId7"/>
        </a:buBlip>
        <a:defRPr sz="2000" b="0" i="0" kern="1200">
          <a:solidFill>
            <a:srgbClr val="0E386C"/>
          </a:solidFill>
          <a:latin typeface="ITC Eras Std Medium"/>
          <a:ea typeface="+mn-ea"/>
          <a:cs typeface="ITC Eras Std Medium"/>
        </a:defRPr>
      </a:lvl4pPr>
      <a:lvl5pPr marL="2057400" indent="-228600" algn="l" defTabSz="457200" rtl="0" eaLnBrk="1" latinLnBrk="0" hangingPunct="1">
        <a:spcBef>
          <a:spcPct val="20000"/>
        </a:spcBef>
        <a:buSzPct val="80000"/>
        <a:buFontTx/>
        <a:buBlip>
          <a:blip r:embed="rId7"/>
        </a:buBlip>
        <a:defRPr sz="2000" b="0" i="0" kern="1200">
          <a:solidFill>
            <a:srgbClr val="0E386C"/>
          </a:solidFill>
          <a:latin typeface="ITC Eras Std Medium"/>
          <a:ea typeface="+mn-ea"/>
          <a:cs typeface="ITC Eras Std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457200" y="2051599"/>
            <a:ext cx="8229600" cy="135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8838" y="6553756"/>
            <a:ext cx="1034984" cy="2119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4936" y="6528816"/>
            <a:ext cx="261864" cy="2618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-793" y="0"/>
            <a:ext cx="9144793" cy="365792"/>
          </a:xfrm>
          <a:prstGeom prst="rect">
            <a:avLst/>
          </a:prstGeom>
        </p:spPr>
      </p:pic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457200" y="6528816"/>
            <a:ext cx="1828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400" b="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>
                <a:solidFill>
                  <a:srgbClr val="4C5A6A"/>
                </a:solidFill>
                <a:latin typeface="Franklin Gothic Book"/>
              </a:rPr>
              <a:t>September 25, 2017</a:t>
            </a:r>
            <a:endParaRPr lang="en-US" dirty="0">
              <a:solidFill>
                <a:srgbClr val="4C5A6A"/>
              </a:solidFill>
              <a:latin typeface="Franklin Gothic 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854" r:id="rId2"/>
    <p:sldLayoutId id="2147483856" r:id="rId3"/>
    <p:sldLayoutId id="2147483857" r:id="rId4"/>
    <p:sldLayoutId id="2147483858" r:id="rId5"/>
    <p:sldLayoutId id="2147483861" r:id="rId6"/>
    <p:sldLayoutId id="2147483862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600" b="0" i="0" u="none" kern="1200">
          <a:solidFill>
            <a:schemeClr val="bg1"/>
          </a:solidFill>
          <a:latin typeface="ITC Eras Std Bold"/>
          <a:ea typeface="+mj-ea"/>
          <a:cs typeface="ITC Eras Std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80000"/>
        <a:buFontTx/>
        <a:buBlip>
          <a:blip r:embed="rId12"/>
        </a:buBlip>
        <a:defRPr sz="3200" b="0" i="0" kern="1200">
          <a:solidFill>
            <a:schemeClr val="bg1"/>
          </a:solidFill>
          <a:latin typeface="ITC Eras Std Medium"/>
          <a:ea typeface="+mn-ea"/>
          <a:cs typeface="ITC Eras Std Medium"/>
        </a:defRPr>
      </a:lvl1pPr>
      <a:lvl2pPr marL="742950" indent="-285750" algn="l" defTabSz="457200" rtl="0" eaLnBrk="1" latinLnBrk="0" hangingPunct="1">
        <a:spcBef>
          <a:spcPct val="20000"/>
        </a:spcBef>
        <a:buSzPct val="80000"/>
        <a:buFontTx/>
        <a:buBlip>
          <a:blip r:embed="rId13"/>
        </a:buBlip>
        <a:defRPr sz="2800" b="0" i="0" kern="1200">
          <a:solidFill>
            <a:schemeClr val="bg1"/>
          </a:solidFill>
          <a:latin typeface="ITC Eras Std Medium"/>
          <a:ea typeface="+mn-ea"/>
          <a:cs typeface="ITC Eras Std Medium"/>
        </a:defRPr>
      </a:lvl2pPr>
      <a:lvl3pPr marL="1143000" indent="-228600" algn="l" defTabSz="457200" rtl="0" eaLnBrk="1" latinLnBrk="0" hangingPunct="1">
        <a:spcBef>
          <a:spcPct val="20000"/>
        </a:spcBef>
        <a:buSzPct val="80000"/>
        <a:buFontTx/>
        <a:buBlip>
          <a:blip r:embed="rId13"/>
        </a:buBlip>
        <a:defRPr sz="2400" b="0" i="0" kern="1200">
          <a:solidFill>
            <a:schemeClr val="bg1"/>
          </a:solidFill>
          <a:latin typeface="ITC Eras Std Medium"/>
          <a:ea typeface="+mn-ea"/>
          <a:cs typeface="ITC Eras Std Medium"/>
        </a:defRPr>
      </a:lvl3pPr>
      <a:lvl4pPr marL="1600200" indent="-228600" algn="l" defTabSz="457200" rtl="0" eaLnBrk="1" latinLnBrk="0" hangingPunct="1">
        <a:spcBef>
          <a:spcPct val="20000"/>
        </a:spcBef>
        <a:buSzPct val="80000"/>
        <a:buFontTx/>
        <a:buBlip>
          <a:blip r:embed="rId13"/>
        </a:buBlip>
        <a:defRPr sz="2000" b="0" i="0" kern="1200">
          <a:solidFill>
            <a:schemeClr val="bg1"/>
          </a:solidFill>
          <a:latin typeface="ITC Eras Std Medium"/>
          <a:ea typeface="+mn-ea"/>
          <a:cs typeface="ITC Eras Std Medium"/>
        </a:defRPr>
      </a:lvl4pPr>
      <a:lvl5pPr marL="2057400" indent="-228600" algn="l" defTabSz="457200" rtl="0" eaLnBrk="1" latinLnBrk="0" hangingPunct="1">
        <a:spcBef>
          <a:spcPct val="20000"/>
        </a:spcBef>
        <a:buSzPct val="80000"/>
        <a:buFontTx/>
        <a:buBlip>
          <a:blip r:embed="rId13"/>
        </a:buBlip>
        <a:defRPr sz="2000" b="0" i="0" kern="1200">
          <a:solidFill>
            <a:schemeClr val="bg1"/>
          </a:solidFill>
          <a:latin typeface="ITC Eras Std Medium"/>
          <a:ea typeface="+mn-ea"/>
          <a:cs typeface="ITC Eras Std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5350" y="1763101"/>
            <a:ext cx="7727950" cy="1470025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</a:rPr>
              <a:t>MBTA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Recruitment, Retention, and Training Council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18876"/>
            <a:ext cx="6400800" cy="1752600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September 25, </a:t>
            </a:r>
            <a:r>
              <a:rPr lang="en-US" sz="2400" dirty="0">
                <a:solidFill>
                  <a:schemeClr val="tx1"/>
                </a:solidFill>
              </a:rPr>
              <a:t>2017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4134AAC3-C889-4614-BF39-282195A7AF8D}"/>
              </a:ext>
            </a:extLst>
          </p:cNvPr>
          <p:cNvCxnSpPr/>
          <p:nvPr/>
        </p:nvCxnSpPr>
        <p:spPr>
          <a:xfrm>
            <a:off x="895350" y="3080726"/>
            <a:ext cx="77279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04800" y="6416431"/>
            <a:ext cx="5111262" cy="44156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7604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2BA40C3-E5CB-4563-8374-495D12BEEDFB}"/>
              </a:ext>
            </a:extLst>
          </p:cNvPr>
          <p:cNvSpPr txBox="1"/>
          <p:nvPr/>
        </p:nvSpPr>
        <p:spPr>
          <a:xfrm>
            <a:off x="432250" y="1046967"/>
            <a:ext cx="60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E386C"/>
                </a:solidFill>
              </a:rPr>
              <a:t>Training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3AD0016B-B583-46E2-9E3B-C96CDD74FCE0}"/>
              </a:ext>
            </a:extLst>
          </p:cNvPr>
          <p:cNvCxnSpPr/>
          <p:nvPr/>
        </p:nvCxnSpPr>
        <p:spPr>
          <a:xfrm>
            <a:off x="505478" y="1570187"/>
            <a:ext cx="7727950" cy="0"/>
          </a:xfrm>
          <a:prstGeom prst="line">
            <a:avLst/>
          </a:prstGeom>
          <a:ln>
            <a:solidFill>
              <a:srgbClr val="0E386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B94F84B-B452-4ED5-BB5F-6F8C9CC1E825}"/>
              </a:ext>
            </a:extLst>
          </p:cNvPr>
          <p:cNvSpPr txBox="1"/>
          <p:nvPr/>
        </p:nvSpPr>
        <p:spPr>
          <a:xfrm>
            <a:off x="432250" y="724549"/>
            <a:ext cx="4927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E386C"/>
                </a:solidFill>
                <a:latin typeface="Arial Narrow" panose="020B0606020202030204" pitchFamily="34" charset="0"/>
              </a:rPr>
              <a:t>Recommendations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0F9D39D3-E93B-4804-832C-4EA98D4FA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1856608"/>
              </p:ext>
            </p:extLst>
          </p:nvPr>
        </p:nvGraphicFramePr>
        <p:xfrm>
          <a:off x="432250" y="2330449"/>
          <a:ext cx="8297534" cy="3676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8273">
                  <a:extLst>
                    <a:ext uri="{9D8B030D-6E8A-4147-A177-3AD203B41FA5}">
                      <a16:colId xmlns="" xmlns:a16="http://schemas.microsoft.com/office/drawing/2014/main" val="3373816566"/>
                    </a:ext>
                  </a:extLst>
                </a:gridCol>
                <a:gridCol w="3001108">
                  <a:extLst>
                    <a:ext uri="{9D8B030D-6E8A-4147-A177-3AD203B41FA5}">
                      <a16:colId xmlns="" xmlns:a16="http://schemas.microsoft.com/office/drawing/2014/main" val="2968011784"/>
                    </a:ext>
                  </a:extLst>
                </a:gridCol>
                <a:gridCol w="1371349">
                  <a:extLst>
                    <a:ext uri="{9D8B030D-6E8A-4147-A177-3AD203B41FA5}">
                      <a16:colId xmlns="" xmlns:a16="http://schemas.microsoft.com/office/drawing/2014/main" val="2687031608"/>
                    </a:ext>
                  </a:extLst>
                </a:gridCol>
                <a:gridCol w="12468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1282">
                <a:tc gridSpan="4"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                                                                                                    </a:t>
                      </a:r>
                      <a:r>
                        <a:rPr lang="en-US" sz="1200" b="1" dirty="0"/>
                        <a:t>Next Action Item                                      Time Frame                Cost Estimates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90908312"/>
                  </a:ext>
                </a:extLst>
              </a:tr>
              <a:tr h="317478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Pilot Professional Development Program for the Managers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Supervisors in 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 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Areas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bus operations, capital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delivery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Finalize list of skills and competencies to drive program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development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Explore partnerships with local colleges, universities, professional societies,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industry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organizations, union training centers, and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meet program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Continue to discuss with potential partners (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Executive Office Of Community Colleges,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Bentley College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Texas DOT, NIT, Northeastern University, etc.)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identified target workforce members and needed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skills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early 2018,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complete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 design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pilot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Development: $8,000 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20,000</a:t>
                      </a:r>
                      <a:endParaRPr lang="en-US" sz="14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endParaRPr lang="en-US" sz="14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Ongoing / per participant costs: 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(approx. $2,500-5,000)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6754172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EA3E374-D400-4F30-AC66-C5B79C363932}"/>
              </a:ext>
            </a:extLst>
          </p:cNvPr>
          <p:cNvSpPr/>
          <p:nvPr/>
        </p:nvSpPr>
        <p:spPr>
          <a:xfrm>
            <a:off x="371163" y="2008224"/>
            <a:ext cx="2425699" cy="707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i="1" dirty="0">
                <a:latin typeface="Arial Narrow" panose="020B0606020202030204" pitchFamily="34" charset="0"/>
              </a:rPr>
              <a:t>Grow our capacity</a:t>
            </a:r>
          </a:p>
          <a:p>
            <a:pPr algn="ctr"/>
            <a:r>
              <a:rPr lang="en-US" sz="2000" i="1" dirty="0">
                <a:latin typeface="Arial Narrow" panose="020B0606020202030204" pitchFamily="34" charset="0"/>
              </a:rPr>
              <a:t>by: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AF65FAE5-734E-49B3-8ED4-BBD278B4425F}"/>
              </a:ext>
            </a:extLst>
          </p:cNvPr>
          <p:cNvGrpSpPr/>
          <p:nvPr/>
        </p:nvGrpSpPr>
        <p:grpSpPr>
          <a:xfrm>
            <a:off x="6543575" y="1824456"/>
            <a:ext cx="527012" cy="527012"/>
            <a:chOff x="5220341" y="3893503"/>
            <a:chExt cx="1910709" cy="1910709"/>
          </a:xfrm>
        </p:grpSpPr>
        <p:pic>
          <p:nvPicPr>
            <p:cNvPr id="29" name="Picture 28">
              <a:extLst>
                <a:ext uri="{FF2B5EF4-FFF2-40B4-BE49-F238E27FC236}">
                  <a16:creationId xmlns="" xmlns:a16="http://schemas.microsoft.com/office/drawing/2014/main" id="{61CE4AD6-AAE1-4867-BCB1-D1358D766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220341" y="3893503"/>
              <a:ext cx="1910709" cy="1910709"/>
            </a:xfrm>
            <a:prstGeom prst="rect">
              <a:avLst/>
            </a:prstGeom>
          </p:spPr>
        </p:pic>
        <p:grpSp>
          <p:nvGrpSpPr>
            <p:cNvPr id="30" name="Group 29">
              <a:extLst>
                <a:ext uri="{FF2B5EF4-FFF2-40B4-BE49-F238E27FC236}">
                  <a16:creationId xmlns="" xmlns:a16="http://schemas.microsoft.com/office/drawing/2014/main" id="{19818DA4-3007-4353-A2FB-A9403925526B}"/>
                </a:ext>
              </a:extLst>
            </p:cNvPr>
            <p:cNvGrpSpPr/>
            <p:nvPr/>
          </p:nvGrpSpPr>
          <p:grpSpPr>
            <a:xfrm>
              <a:off x="5604026" y="4151920"/>
              <a:ext cx="1156483" cy="1182851"/>
              <a:chOff x="3094148" y="2268326"/>
              <a:chExt cx="3200400" cy="3200400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id="{05F81F72-195C-4439-8234-10EA79401F5C}"/>
                  </a:ext>
                </a:extLst>
              </p:cNvPr>
              <p:cNvSpPr/>
              <p:nvPr/>
            </p:nvSpPr>
            <p:spPr>
              <a:xfrm>
                <a:off x="3094148" y="2268326"/>
                <a:ext cx="3200400" cy="3200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Down Arrow 16">
                <a:extLst>
                  <a:ext uri="{FF2B5EF4-FFF2-40B4-BE49-F238E27FC236}">
                    <a16:creationId xmlns="" xmlns:a16="http://schemas.microsoft.com/office/drawing/2014/main" id="{B39423F1-2458-48AF-8825-B59515C11B38}"/>
                  </a:ext>
                </a:extLst>
              </p:cNvPr>
              <p:cNvSpPr/>
              <p:nvPr/>
            </p:nvSpPr>
            <p:spPr>
              <a:xfrm flipV="1">
                <a:off x="4560633" y="2362200"/>
                <a:ext cx="256257" cy="1740803"/>
              </a:xfrm>
              <a:custGeom>
                <a:avLst/>
                <a:gdLst>
                  <a:gd name="connsiteX0" fmla="*/ 0 w 457200"/>
                  <a:gd name="connsiteY0" fmla="*/ 1524000 h 1752600"/>
                  <a:gd name="connsiteX1" fmla="*/ 114300 w 457200"/>
                  <a:gd name="connsiteY1" fmla="*/ 15240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386080"/>
                  <a:gd name="connsiteY0" fmla="*/ 1544320 h 1752600"/>
                  <a:gd name="connsiteX1" fmla="*/ 63500 w 386080"/>
                  <a:gd name="connsiteY1" fmla="*/ 904240 h 1752600"/>
                  <a:gd name="connsiteX2" fmla="*/ 43180 w 386080"/>
                  <a:gd name="connsiteY2" fmla="*/ 0 h 1752600"/>
                  <a:gd name="connsiteX3" fmla="*/ 271780 w 386080"/>
                  <a:gd name="connsiteY3" fmla="*/ 0 h 1752600"/>
                  <a:gd name="connsiteX4" fmla="*/ 271780 w 386080"/>
                  <a:gd name="connsiteY4" fmla="*/ 904240 h 1752600"/>
                  <a:gd name="connsiteX5" fmla="*/ 386080 w 386080"/>
                  <a:gd name="connsiteY5" fmla="*/ 1524000 h 1752600"/>
                  <a:gd name="connsiteX6" fmla="*/ 157480 w 386080"/>
                  <a:gd name="connsiteY6" fmla="*/ 1752600 h 1752600"/>
                  <a:gd name="connsiteX7" fmla="*/ 0 w 38608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71780 w 304800"/>
                  <a:gd name="connsiteY4" fmla="*/ 904240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276716"/>
                  <a:gd name="connsiteY0" fmla="*/ 1531838 h 1752600"/>
                  <a:gd name="connsiteX1" fmla="*/ 66621 w 276716"/>
                  <a:gd name="connsiteY1" fmla="*/ 888637 h 1752600"/>
                  <a:gd name="connsiteX2" fmla="*/ 15096 w 276716"/>
                  <a:gd name="connsiteY2" fmla="*/ 0 h 1752600"/>
                  <a:gd name="connsiteX3" fmla="*/ 243696 w 276716"/>
                  <a:gd name="connsiteY3" fmla="*/ 0 h 1752600"/>
                  <a:gd name="connsiteX4" fmla="*/ 203130 w 276716"/>
                  <a:gd name="connsiteY4" fmla="*/ 894879 h 1752600"/>
                  <a:gd name="connsiteX5" fmla="*/ 276716 w 276716"/>
                  <a:gd name="connsiteY5" fmla="*/ 1524000 h 1752600"/>
                  <a:gd name="connsiteX6" fmla="*/ 129396 w 276716"/>
                  <a:gd name="connsiteY6" fmla="*/ 1752600 h 1752600"/>
                  <a:gd name="connsiteX7" fmla="*/ 0 w 276716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11518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24000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57993"/>
                  <a:gd name="connsiteY0" fmla="*/ 1531838 h 1752600"/>
                  <a:gd name="connsiteX1" fmla="*/ 66621 w 257993"/>
                  <a:gd name="connsiteY1" fmla="*/ 888637 h 1752600"/>
                  <a:gd name="connsiteX2" fmla="*/ 15096 w 257993"/>
                  <a:gd name="connsiteY2" fmla="*/ 0 h 1752600"/>
                  <a:gd name="connsiteX3" fmla="*/ 243696 w 257993"/>
                  <a:gd name="connsiteY3" fmla="*/ 0 h 1752600"/>
                  <a:gd name="connsiteX4" fmla="*/ 203130 w 257993"/>
                  <a:gd name="connsiteY4" fmla="*/ 894879 h 1752600"/>
                  <a:gd name="connsiteX5" fmla="*/ 257993 w 257993"/>
                  <a:gd name="connsiteY5" fmla="*/ 1536482 h 1752600"/>
                  <a:gd name="connsiteX6" fmla="*/ 129396 w 257993"/>
                  <a:gd name="connsiteY6" fmla="*/ 1752600 h 1752600"/>
                  <a:gd name="connsiteX7" fmla="*/ 0 w 257993"/>
                  <a:gd name="connsiteY7" fmla="*/ 1531838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7993" h="1752600">
                    <a:moveTo>
                      <a:pt x="0" y="1531838"/>
                    </a:moveTo>
                    <a:cubicBezTo>
                      <a:pt x="44873" y="1325251"/>
                      <a:pt x="42068" y="1308584"/>
                      <a:pt x="66621" y="888637"/>
                    </a:cubicBezTo>
                    <a:cubicBezTo>
                      <a:pt x="68169" y="583064"/>
                      <a:pt x="32271" y="296212"/>
                      <a:pt x="15096" y="0"/>
                    </a:cubicBezTo>
                    <a:lnTo>
                      <a:pt x="243696" y="0"/>
                    </a:lnTo>
                    <a:cubicBezTo>
                      <a:pt x="230174" y="298293"/>
                      <a:pt x="207291" y="556020"/>
                      <a:pt x="203130" y="894879"/>
                    </a:cubicBezTo>
                    <a:cubicBezTo>
                      <a:pt x="213870" y="1333475"/>
                      <a:pt x="219893" y="1329895"/>
                      <a:pt x="257993" y="1536482"/>
                    </a:cubicBezTo>
                    <a:lnTo>
                      <a:pt x="129396" y="1752600"/>
                    </a:lnTo>
                    <a:lnTo>
                      <a:pt x="0" y="1531838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635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="" xmlns:a16="http://schemas.microsoft.com/office/drawing/2014/main" id="{3D2428A2-808E-499C-A59F-E335968E0386}"/>
                </a:ext>
              </a:extLst>
            </p:cNvPr>
            <p:cNvGrpSpPr/>
            <p:nvPr/>
          </p:nvGrpSpPr>
          <p:grpSpPr>
            <a:xfrm rot="5400000">
              <a:off x="5787555" y="4348633"/>
              <a:ext cx="789424" cy="789424"/>
              <a:chOff x="3596640" y="2775575"/>
              <a:chExt cx="2194560" cy="2194560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0F8EB5D7-30F0-4AD4-A47B-5ED83473603F}"/>
                  </a:ext>
                </a:extLst>
              </p:cNvPr>
              <p:cNvSpPr/>
              <p:nvPr/>
            </p:nvSpPr>
            <p:spPr>
              <a:xfrm>
                <a:off x="3596640" y="2775575"/>
                <a:ext cx="2194560" cy="21945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wn Arrow 16">
                <a:extLst>
                  <a:ext uri="{FF2B5EF4-FFF2-40B4-BE49-F238E27FC236}">
                    <a16:creationId xmlns="" xmlns:a16="http://schemas.microsoft.com/office/drawing/2014/main" id="{D1F7E66B-958D-42CC-886D-25C9C4FC7BD0}"/>
                  </a:ext>
                </a:extLst>
              </p:cNvPr>
              <p:cNvSpPr/>
              <p:nvPr/>
            </p:nvSpPr>
            <p:spPr>
              <a:xfrm flipV="1">
                <a:off x="4592655" y="2819399"/>
                <a:ext cx="188955" cy="1283603"/>
              </a:xfrm>
              <a:custGeom>
                <a:avLst/>
                <a:gdLst>
                  <a:gd name="connsiteX0" fmla="*/ 0 w 457200"/>
                  <a:gd name="connsiteY0" fmla="*/ 1524000 h 1752600"/>
                  <a:gd name="connsiteX1" fmla="*/ 114300 w 457200"/>
                  <a:gd name="connsiteY1" fmla="*/ 15240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386080"/>
                  <a:gd name="connsiteY0" fmla="*/ 1544320 h 1752600"/>
                  <a:gd name="connsiteX1" fmla="*/ 63500 w 386080"/>
                  <a:gd name="connsiteY1" fmla="*/ 904240 h 1752600"/>
                  <a:gd name="connsiteX2" fmla="*/ 43180 w 386080"/>
                  <a:gd name="connsiteY2" fmla="*/ 0 h 1752600"/>
                  <a:gd name="connsiteX3" fmla="*/ 271780 w 386080"/>
                  <a:gd name="connsiteY3" fmla="*/ 0 h 1752600"/>
                  <a:gd name="connsiteX4" fmla="*/ 271780 w 386080"/>
                  <a:gd name="connsiteY4" fmla="*/ 904240 h 1752600"/>
                  <a:gd name="connsiteX5" fmla="*/ 386080 w 386080"/>
                  <a:gd name="connsiteY5" fmla="*/ 1524000 h 1752600"/>
                  <a:gd name="connsiteX6" fmla="*/ 157480 w 386080"/>
                  <a:gd name="connsiteY6" fmla="*/ 1752600 h 1752600"/>
                  <a:gd name="connsiteX7" fmla="*/ 0 w 38608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71780 w 304800"/>
                  <a:gd name="connsiteY4" fmla="*/ 904240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276716"/>
                  <a:gd name="connsiteY0" fmla="*/ 1531838 h 1752600"/>
                  <a:gd name="connsiteX1" fmla="*/ 66621 w 276716"/>
                  <a:gd name="connsiteY1" fmla="*/ 888637 h 1752600"/>
                  <a:gd name="connsiteX2" fmla="*/ 15096 w 276716"/>
                  <a:gd name="connsiteY2" fmla="*/ 0 h 1752600"/>
                  <a:gd name="connsiteX3" fmla="*/ 243696 w 276716"/>
                  <a:gd name="connsiteY3" fmla="*/ 0 h 1752600"/>
                  <a:gd name="connsiteX4" fmla="*/ 203130 w 276716"/>
                  <a:gd name="connsiteY4" fmla="*/ 894879 h 1752600"/>
                  <a:gd name="connsiteX5" fmla="*/ 276716 w 276716"/>
                  <a:gd name="connsiteY5" fmla="*/ 1524000 h 1752600"/>
                  <a:gd name="connsiteX6" fmla="*/ 129396 w 276716"/>
                  <a:gd name="connsiteY6" fmla="*/ 1752600 h 1752600"/>
                  <a:gd name="connsiteX7" fmla="*/ 0 w 276716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11518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24000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57993"/>
                  <a:gd name="connsiteY0" fmla="*/ 1531838 h 1752600"/>
                  <a:gd name="connsiteX1" fmla="*/ 66621 w 257993"/>
                  <a:gd name="connsiteY1" fmla="*/ 888637 h 1752600"/>
                  <a:gd name="connsiteX2" fmla="*/ 15096 w 257993"/>
                  <a:gd name="connsiteY2" fmla="*/ 0 h 1752600"/>
                  <a:gd name="connsiteX3" fmla="*/ 243696 w 257993"/>
                  <a:gd name="connsiteY3" fmla="*/ 0 h 1752600"/>
                  <a:gd name="connsiteX4" fmla="*/ 203130 w 257993"/>
                  <a:gd name="connsiteY4" fmla="*/ 894879 h 1752600"/>
                  <a:gd name="connsiteX5" fmla="*/ 257993 w 257993"/>
                  <a:gd name="connsiteY5" fmla="*/ 1536482 h 1752600"/>
                  <a:gd name="connsiteX6" fmla="*/ 129396 w 257993"/>
                  <a:gd name="connsiteY6" fmla="*/ 1752600 h 1752600"/>
                  <a:gd name="connsiteX7" fmla="*/ 0 w 257993"/>
                  <a:gd name="connsiteY7" fmla="*/ 1531838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7993" h="1752600">
                    <a:moveTo>
                      <a:pt x="0" y="1531838"/>
                    </a:moveTo>
                    <a:cubicBezTo>
                      <a:pt x="44873" y="1325251"/>
                      <a:pt x="42068" y="1308584"/>
                      <a:pt x="66621" y="888637"/>
                    </a:cubicBezTo>
                    <a:cubicBezTo>
                      <a:pt x="68169" y="583064"/>
                      <a:pt x="32271" y="296212"/>
                      <a:pt x="15096" y="0"/>
                    </a:cubicBezTo>
                    <a:lnTo>
                      <a:pt x="243696" y="0"/>
                    </a:lnTo>
                    <a:cubicBezTo>
                      <a:pt x="230174" y="298293"/>
                      <a:pt x="207291" y="556020"/>
                      <a:pt x="203130" y="894879"/>
                    </a:cubicBezTo>
                    <a:cubicBezTo>
                      <a:pt x="213870" y="1333475"/>
                      <a:pt x="219893" y="1329895"/>
                      <a:pt x="257993" y="1536482"/>
                    </a:cubicBezTo>
                    <a:lnTo>
                      <a:pt x="129396" y="1752600"/>
                    </a:lnTo>
                    <a:lnTo>
                      <a:pt x="0" y="1531838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6985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3" name="Picture 42">
            <a:extLst>
              <a:ext uri="{FF2B5EF4-FFF2-40B4-BE49-F238E27FC236}">
                <a16:creationId xmlns="" xmlns:a16="http://schemas.microsoft.com/office/drawing/2014/main" id="{6137747C-E451-4D6F-A78C-59F102C4A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654" y="1780209"/>
            <a:ext cx="606725" cy="503348"/>
          </a:xfrm>
          <a:prstGeom prst="rect">
            <a:avLst/>
          </a:prstGeom>
        </p:spPr>
      </p:pic>
      <p:pic>
        <p:nvPicPr>
          <p:cNvPr id="18" name="Picture 2" descr="Image result for icon dollar sig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00337" y="1689740"/>
            <a:ext cx="668724" cy="66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3853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2BA40C3-E5CB-4563-8374-495D12BEEDFB}"/>
              </a:ext>
            </a:extLst>
          </p:cNvPr>
          <p:cNvSpPr txBox="1"/>
          <p:nvPr/>
        </p:nvSpPr>
        <p:spPr>
          <a:xfrm>
            <a:off x="432250" y="1046967"/>
            <a:ext cx="60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E386C"/>
                </a:solidFill>
              </a:rPr>
              <a:t>Training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3AD0016B-B583-46E2-9E3B-C96CDD74FCE0}"/>
              </a:ext>
            </a:extLst>
          </p:cNvPr>
          <p:cNvCxnSpPr/>
          <p:nvPr/>
        </p:nvCxnSpPr>
        <p:spPr>
          <a:xfrm>
            <a:off x="505478" y="1570187"/>
            <a:ext cx="7727950" cy="0"/>
          </a:xfrm>
          <a:prstGeom prst="line">
            <a:avLst/>
          </a:prstGeom>
          <a:ln>
            <a:solidFill>
              <a:srgbClr val="0E386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B94F84B-B452-4ED5-BB5F-6F8C9CC1E825}"/>
              </a:ext>
            </a:extLst>
          </p:cNvPr>
          <p:cNvSpPr txBox="1"/>
          <p:nvPr/>
        </p:nvSpPr>
        <p:spPr>
          <a:xfrm>
            <a:off x="432250" y="724549"/>
            <a:ext cx="4927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E386C"/>
                </a:solidFill>
                <a:latin typeface="Arial Narrow" panose="020B0606020202030204" pitchFamily="34" charset="0"/>
              </a:rPr>
              <a:t>Recommendations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0F9D39D3-E93B-4804-832C-4EA98D4FA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9815339"/>
              </p:ext>
            </p:extLst>
          </p:nvPr>
        </p:nvGraphicFramePr>
        <p:xfrm>
          <a:off x="432250" y="2330451"/>
          <a:ext cx="8297534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8273">
                  <a:extLst>
                    <a:ext uri="{9D8B030D-6E8A-4147-A177-3AD203B41FA5}">
                      <a16:colId xmlns="" xmlns:a16="http://schemas.microsoft.com/office/drawing/2014/main" val="3373816566"/>
                    </a:ext>
                  </a:extLst>
                </a:gridCol>
                <a:gridCol w="3001108">
                  <a:extLst>
                    <a:ext uri="{9D8B030D-6E8A-4147-A177-3AD203B41FA5}">
                      <a16:colId xmlns="" xmlns:a16="http://schemas.microsoft.com/office/drawing/2014/main" val="2968011784"/>
                    </a:ext>
                  </a:extLst>
                </a:gridCol>
                <a:gridCol w="1453661">
                  <a:extLst>
                    <a:ext uri="{9D8B030D-6E8A-4147-A177-3AD203B41FA5}">
                      <a16:colId xmlns="" xmlns:a16="http://schemas.microsoft.com/office/drawing/2014/main" val="2687031608"/>
                    </a:ext>
                  </a:extLst>
                </a:gridCol>
                <a:gridCol w="11644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05955">
                <a:tc gridSpan="4"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                                                                                                    </a:t>
                      </a:r>
                      <a:r>
                        <a:rPr lang="en-US" sz="1200" b="1" dirty="0"/>
                        <a:t>Next Action Item                                      Time Frame                Cost Estimates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90908312"/>
                  </a:ext>
                </a:extLst>
              </a:tr>
              <a:tr h="918476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Developing a MBTA-wide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Manager/Supervisor Leadership Training Program</a:t>
                      </a:r>
                    </a:p>
                    <a:p>
                      <a:pPr algn="l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skills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including: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finance/budgeting, communication skills, project management, and other key skills)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Expand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pilot to a wider audience. Incorporate classes from pilot and add additional content as needed to address specific needs of additional departments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Complete program design and 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begin additional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classes in early 2018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Development$8,000 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$20,000</a:t>
                      </a:r>
                    </a:p>
                    <a:p>
                      <a:pPr marL="0" algn="ctr" defTabSz="457200" rtl="0" eaLnBrk="1" latinLnBrk="0" hangingPunct="1"/>
                      <a:endParaRPr lang="en-US" sz="14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Ongoing / Per participant costs: TBD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008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Identify Opportunities for One-Off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Trainings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Support Pressing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Needs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Prioritize a list of skills tied to pressing needs and source programs in a variety of modalities (classroom, online, etc.) for quick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wins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have identified target workforce members and needed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skills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Varies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EA3E374-D400-4F30-AC66-C5B79C363932}"/>
              </a:ext>
            </a:extLst>
          </p:cNvPr>
          <p:cNvSpPr/>
          <p:nvPr/>
        </p:nvSpPr>
        <p:spPr>
          <a:xfrm>
            <a:off x="371163" y="2008224"/>
            <a:ext cx="2425699" cy="707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i="1" dirty="0">
                <a:latin typeface="Arial Narrow" panose="020B0606020202030204" pitchFamily="34" charset="0"/>
              </a:rPr>
              <a:t>Grow our capacity</a:t>
            </a:r>
          </a:p>
          <a:p>
            <a:pPr algn="ctr"/>
            <a:r>
              <a:rPr lang="en-US" sz="2000" i="1" dirty="0">
                <a:latin typeface="Arial Narrow" panose="020B0606020202030204" pitchFamily="34" charset="0"/>
              </a:rPr>
              <a:t>by: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AF65FAE5-734E-49B3-8ED4-BBD278B4425F}"/>
              </a:ext>
            </a:extLst>
          </p:cNvPr>
          <p:cNvGrpSpPr/>
          <p:nvPr/>
        </p:nvGrpSpPr>
        <p:grpSpPr>
          <a:xfrm>
            <a:off x="6543575" y="1824456"/>
            <a:ext cx="527012" cy="527012"/>
            <a:chOff x="5220341" y="3893503"/>
            <a:chExt cx="1910709" cy="1910709"/>
          </a:xfrm>
        </p:grpSpPr>
        <p:pic>
          <p:nvPicPr>
            <p:cNvPr id="29" name="Picture 28">
              <a:extLst>
                <a:ext uri="{FF2B5EF4-FFF2-40B4-BE49-F238E27FC236}">
                  <a16:creationId xmlns="" xmlns:a16="http://schemas.microsoft.com/office/drawing/2014/main" id="{61CE4AD6-AAE1-4867-BCB1-D1358D766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220341" y="3893503"/>
              <a:ext cx="1910709" cy="1910709"/>
            </a:xfrm>
            <a:prstGeom prst="rect">
              <a:avLst/>
            </a:prstGeom>
          </p:spPr>
        </p:pic>
        <p:grpSp>
          <p:nvGrpSpPr>
            <p:cNvPr id="30" name="Group 29">
              <a:extLst>
                <a:ext uri="{FF2B5EF4-FFF2-40B4-BE49-F238E27FC236}">
                  <a16:creationId xmlns="" xmlns:a16="http://schemas.microsoft.com/office/drawing/2014/main" id="{19818DA4-3007-4353-A2FB-A9403925526B}"/>
                </a:ext>
              </a:extLst>
            </p:cNvPr>
            <p:cNvGrpSpPr/>
            <p:nvPr/>
          </p:nvGrpSpPr>
          <p:grpSpPr>
            <a:xfrm>
              <a:off x="5604026" y="4151920"/>
              <a:ext cx="1156483" cy="1182851"/>
              <a:chOff x="3094148" y="2268326"/>
              <a:chExt cx="3200400" cy="3200400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id="{05F81F72-195C-4439-8234-10EA79401F5C}"/>
                  </a:ext>
                </a:extLst>
              </p:cNvPr>
              <p:cNvSpPr/>
              <p:nvPr/>
            </p:nvSpPr>
            <p:spPr>
              <a:xfrm>
                <a:off x="3094148" y="2268326"/>
                <a:ext cx="3200400" cy="3200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Down Arrow 16">
                <a:extLst>
                  <a:ext uri="{FF2B5EF4-FFF2-40B4-BE49-F238E27FC236}">
                    <a16:creationId xmlns="" xmlns:a16="http://schemas.microsoft.com/office/drawing/2014/main" id="{B39423F1-2458-48AF-8825-B59515C11B38}"/>
                  </a:ext>
                </a:extLst>
              </p:cNvPr>
              <p:cNvSpPr/>
              <p:nvPr/>
            </p:nvSpPr>
            <p:spPr>
              <a:xfrm flipV="1">
                <a:off x="4560633" y="2362200"/>
                <a:ext cx="256257" cy="1740803"/>
              </a:xfrm>
              <a:custGeom>
                <a:avLst/>
                <a:gdLst>
                  <a:gd name="connsiteX0" fmla="*/ 0 w 457200"/>
                  <a:gd name="connsiteY0" fmla="*/ 1524000 h 1752600"/>
                  <a:gd name="connsiteX1" fmla="*/ 114300 w 457200"/>
                  <a:gd name="connsiteY1" fmla="*/ 15240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386080"/>
                  <a:gd name="connsiteY0" fmla="*/ 1544320 h 1752600"/>
                  <a:gd name="connsiteX1" fmla="*/ 63500 w 386080"/>
                  <a:gd name="connsiteY1" fmla="*/ 904240 h 1752600"/>
                  <a:gd name="connsiteX2" fmla="*/ 43180 w 386080"/>
                  <a:gd name="connsiteY2" fmla="*/ 0 h 1752600"/>
                  <a:gd name="connsiteX3" fmla="*/ 271780 w 386080"/>
                  <a:gd name="connsiteY3" fmla="*/ 0 h 1752600"/>
                  <a:gd name="connsiteX4" fmla="*/ 271780 w 386080"/>
                  <a:gd name="connsiteY4" fmla="*/ 904240 h 1752600"/>
                  <a:gd name="connsiteX5" fmla="*/ 386080 w 386080"/>
                  <a:gd name="connsiteY5" fmla="*/ 1524000 h 1752600"/>
                  <a:gd name="connsiteX6" fmla="*/ 157480 w 386080"/>
                  <a:gd name="connsiteY6" fmla="*/ 1752600 h 1752600"/>
                  <a:gd name="connsiteX7" fmla="*/ 0 w 38608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71780 w 304800"/>
                  <a:gd name="connsiteY4" fmla="*/ 904240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276716"/>
                  <a:gd name="connsiteY0" fmla="*/ 1531838 h 1752600"/>
                  <a:gd name="connsiteX1" fmla="*/ 66621 w 276716"/>
                  <a:gd name="connsiteY1" fmla="*/ 888637 h 1752600"/>
                  <a:gd name="connsiteX2" fmla="*/ 15096 w 276716"/>
                  <a:gd name="connsiteY2" fmla="*/ 0 h 1752600"/>
                  <a:gd name="connsiteX3" fmla="*/ 243696 w 276716"/>
                  <a:gd name="connsiteY3" fmla="*/ 0 h 1752600"/>
                  <a:gd name="connsiteX4" fmla="*/ 203130 w 276716"/>
                  <a:gd name="connsiteY4" fmla="*/ 894879 h 1752600"/>
                  <a:gd name="connsiteX5" fmla="*/ 276716 w 276716"/>
                  <a:gd name="connsiteY5" fmla="*/ 1524000 h 1752600"/>
                  <a:gd name="connsiteX6" fmla="*/ 129396 w 276716"/>
                  <a:gd name="connsiteY6" fmla="*/ 1752600 h 1752600"/>
                  <a:gd name="connsiteX7" fmla="*/ 0 w 276716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11518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24000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57993"/>
                  <a:gd name="connsiteY0" fmla="*/ 1531838 h 1752600"/>
                  <a:gd name="connsiteX1" fmla="*/ 66621 w 257993"/>
                  <a:gd name="connsiteY1" fmla="*/ 888637 h 1752600"/>
                  <a:gd name="connsiteX2" fmla="*/ 15096 w 257993"/>
                  <a:gd name="connsiteY2" fmla="*/ 0 h 1752600"/>
                  <a:gd name="connsiteX3" fmla="*/ 243696 w 257993"/>
                  <a:gd name="connsiteY3" fmla="*/ 0 h 1752600"/>
                  <a:gd name="connsiteX4" fmla="*/ 203130 w 257993"/>
                  <a:gd name="connsiteY4" fmla="*/ 894879 h 1752600"/>
                  <a:gd name="connsiteX5" fmla="*/ 257993 w 257993"/>
                  <a:gd name="connsiteY5" fmla="*/ 1536482 h 1752600"/>
                  <a:gd name="connsiteX6" fmla="*/ 129396 w 257993"/>
                  <a:gd name="connsiteY6" fmla="*/ 1752600 h 1752600"/>
                  <a:gd name="connsiteX7" fmla="*/ 0 w 257993"/>
                  <a:gd name="connsiteY7" fmla="*/ 1531838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7993" h="1752600">
                    <a:moveTo>
                      <a:pt x="0" y="1531838"/>
                    </a:moveTo>
                    <a:cubicBezTo>
                      <a:pt x="44873" y="1325251"/>
                      <a:pt x="42068" y="1308584"/>
                      <a:pt x="66621" y="888637"/>
                    </a:cubicBezTo>
                    <a:cubicBezTo>
                      <a:pt x="68169" y="583064"/>
                      <a:pt x="32271" y="296212"/>
                      <a:pt x="15096" y="0"/>
                    </a:cubicBezTo>
                    <a:lnTo>
                      <a:pt x="243696" y="0"/>
                    </a:lnTo>
                    <a:cubicBezTo>
                      <a:pt x="230174" y="298293"/>
                      <a:pt x="207291" y="556020"/>
                      <a:pt x="203130" y="894879"/>
                    </a:cubicBezTo>
                    <a:cubicBezTo>
                      <a:pt x="213870" y="1333475"/>
                      <a:pt x="219893" y="1329895"/>
                      <a:pt x="257993" y="1536482"/>
                    </a:cubicBezTo>
                    <a:lnTo>
                      <a:pt x="129396" y="1752600"/>
                    </a:lnTo>
                    <a:lnTo>
                      <a:pt x="0" y="1531838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635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="" xmlns:a16="http://schemas.microsoft.com/office/drawing/2014/main" id="{3D2428A2-808E-499C-A59F-E335968E0386}"/>
                </a:ext>
              </a:extLst>
            </p:cNvPr>
            <p:cNvGrpSpPr/>
            <p:nvPr/>
          </p:nvGrpSpPr>
          <p:grpSpPr>
            <a:xfrm rot="5400000">
              <a:off x="5787555" y="4348633"/>
              <a:ext cx="789424" cy="789424"/>
              <a:chOff x="3596640" y="2775575"/>
              <a:chExt cx="2194560" cy="2194560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0F8EB5D7-30F0-4AD4-A47B-5ED83473603F}"/>
                  </a:ext>
                </a:extLst>
              </p:cNvPr>
              <p:cNvSpPr/>
              <p:nvPr/>
            </p:nvSpPr>
            <p:spPr>
              <a:xfrm>
                <a:off x="3596640" y="2775575"/>
                <a:ext cx="2194560" cy="21945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wn Arrow 16">
                <a:extLst>
                  <a:ext uri="{FF2B5EF4-FFF2-40B4-BE49-F238E27FC236}">
                    <a16:creationId xmlns="" xmlns:a16="http://schemas.microsoft.com/office/drawing/2014/main" id="{D1F7E66B-958D-42CC-886D-25C9C4FC7BD0}"/>
                  </a:ext>
                </a:extLst>
              </p:cNvPr>
              <p:cNvSpPr/>
              <p:nvPr/>
            </p:nvSpPr>
            <p:spPr>
              <a:xfrm flipV="1">
                <a:off x="4592655" y="2819399"/>
                <a:ext cx="188955" cy="1283603"/>
              </a:xfrm>
              <a:custGeom>
                <a:avLst/>
                <a:gdLst>
                  <a:gd name="connsiteX0" fmla="*/ 0 w 457200"/>
                  <a:gd name="connsiteY0" fmla="*/ 1524000 h 1752600"/>
                  <a:gd name="connsiteX1" fmla="*/ 114300 w 457200"/>
                  <a:gd name="connsiteY1" fmla="*/ 15240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386080"/>
                  <a:gd name="connsiteY0" fmla="*/ 1544320 h 1752600"/>
                  <a:gd name="connsiteX1" fmla="*/ 63500 w 386080"/>
                  <a:gd name="connsiteY1" fmla="*/ 904240 h 1752600"/>
                  <a:gd name="connsiteX2" fmla="*/ 43180 w 386080"/>
                  <a:gd name="connsiteY2" fmla="*/ 0 h 1752600"/>
                  <a:gd name="connsiteX3" fmla="*/ 271780 w 386080"/>
                  <a:gd name="connsiteY3" fmla="*/ 0 h 1752600"/>
                  <a:gd name="connsiteX4" fmla="*/ 271780 w 386080"/>
                  <a:gd name="connsiteY4" fmla="*/ 904240 h 1752600"/>
                  <a:gd name="connsiteX5" fmla="*/ 386080 w 386080"/>
                  <a:gd name="connsiteY5" fmla="*/ 1524000 h 1752600"/>
                  <a:gd name="connsiteX6" fmla="*/ 157480 w 386080"/>
                  <a:gd name="connsiteY6" fmla="*/ 1752600 h 1752600"/>
                  <a:gd name="connsiteX7" fmla="*/ 0 w 38608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71780 w 304800"/>
                  <a:gd name="connsiteY4" fmla="*/ 904240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276716"/>
                  <a:gd name="connsiteY0" fmla="*/ 1531838 h 1752600"/>
                  <a:gd name="connsiteX1" fmla="*/ 66621 w 276716"/>
                  <a:gd name="connsiteY1" fmla="*/ 888637 h 1752600"/>
                  <a:gd name="connsiteX2" fmla="*/ 15096 w 276716"/>
                  <a:gd name="connsiteY2" fmla="*/ 0 h 1752600"/>
                  <a:gd name="connsiteX3" fmla="*/ 243696 w 276716"/>
                  <a:gd name="connsiteY3" fmla="*/ 0 h 1752600"/>
                  <a:gd name="connsiteX4" fmla="*/ 203130 w 276716"/>
                  <a:gd name="connsiteY4" fmla="*/ 894879 h 1752600"/>
                  <a:gd name="connsiteX5" fmla="*/ 276716 w 276716"/>
                  <a:gd name="connsiteY5" fmla="*/ 1524000 h 1752600"/>
                  <a:gd name="connsiteX6" fmla="*/ 129396 w 276716"/>
                  <a:gd name="connsiteY6" fmla="*/ 1752600 h 1752600"/>
                  <a:gd name="connsiteX7" fmla="*/ 0 w 276716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11518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24000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57993"/>
                  <a:gd name="connsiteY0" fmla="*/ 1531838 h 1752600"/>
                  <a:gd name="connsiteX1" fmla="*/ 66621 w 257993"/>
                  <a:gd name="connsiteY1" fmla="*/ 888637 h 1752600"/>
                  <a:gd name="connsiteX2" fmla="*/ 15096 w 257993"/>
                  <a:gd name="connsiteY2" fmla="*/ 0 h 1752600"/>
                  <a:gd name="connsiteX3" fmla="*/ 243696 w 257993"/>
                  <a:gd name="connsiteY3" fmla="*/ 0 h 1752600"/>
                  <a:gd name="connsiteX4" fmla="*/ 203130 w 257993"/>
                  <a:gd name="connsiteY4" fmla="*/ 894879 h 1752600"/>
                  <a:gd name="connsiteX5" fmla="*/ 257993 w 257993"/>
                  <a:gd name="connsiteY5" fmla="*/ 1536482 h 1752600"/>
                  <a:gd name="connsiteX6" fmla="*/ 129396 w 257993"/>
                  <a:gd name="connsiteY6" fmla="*/ 1752600 h 1752600"/>
                  <a:gd name="connsiteX7" fmla="*/ 0 w 257993"/>
                  <a:gd name="connsiteY7" fmla="*/ 1531838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7993" h="1752600">
                    <a:moveTo>
                      <a:pt x="0" y="1531838"/>
                    </a:moveTo>
                    <a:cubicBezTo>
                      <a:pt x="44873" y="1325251"/>
                      <a:pt x="42068" y="1308584"/>
                      <a:pt x="66621" y="888637"/>
                    </a:cubicBezTo>
                    <a:cubicBezTo>
                      <a:pt x="68169" y="583064"/>
                      <a:pt x="32271" y="296212"/>
                      <a:pt x="15096" y="0"/>
                    </a:cubicBezTo>
                    <a:lnTo>
                      <a:pt x="243696" y="0"/>
                    </a:lnTo>
                    <a:cubicBezTo>
                      <a:pt x="230174" y="298293"/>
                      <a:pt x="207291" y="556020"/>
                      <a:pt x="203130" y="894879"/>
                    </a:cubicBezTo>
                    <a:cubicBezTo>
                      <a:pt x="213870" y="1333475"/>
                      <a:pt x="219893" y="1329895"/>
                      <a:pt x="257993" y="1536482"/>
                    </a:cubicBezTo>
                    <a:lnTo>
                      <a:pt x="129396" y="1752600"/>
                    </a:lnTo>
                    <a:lnTo>
                      <a:pt x="0" y="1531838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6985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3" name="Picture 42">
            <a:extLst>
              <a:ext uri="{FF2B5EF4-FFF2-40B4-BE49-F238E27FC236}">
                <a16:creationId xmlns="" xmlns:a16="http://schemas.microsoft.com/office/drawing/2014/main" id="{6137747C-E451-4D6F-A78C-59F102C4A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654" y="1780209"/>
            <a:ext cx="606725" cy="503348"/>
          </a:xfrm>
          <a:prstGeom prst="rect">
            <a:avLst/>
          </a:prstGeom>
        </p:spPr>
      </p:pic>
      <p:pic>
        <p:nvPicPr>
          <p:cNvPr id="18" name="Picture 2" descr="Image result for icon dollar sig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00337" y="1689740"/>
            <a:ext cx="668724" cy="66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83623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2BA40C3-E5CB-4563-8374-495D12BEEDFB}"/>
              </a:ext>
            </a:extLst>
          </p:cNvPr>
          <p:cNvSpPr txBox="1"/>
          <p:nvPr/>
        </p:nvSpPr>
        <p:spPr>
          <a:xfrm>
            <a:off x="432250" y="1046967"/>
            <a:ext cx="60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E386C"/>
                </a:solidFill>
              </a:rPr>
              <a:t>Secondment</a:t>
            </a:r>
            <a:r>
              <a:rPr lang="en-US" sz="2800" b="1" dirty="0" smtClean="0">
                <a:solidFill>
                  <a:srgbClr val="0E386C"/>
                </a:solidFill>
              </a:rPr>
              <a:t> Staffing</a:t>
            </a:r>
            <a:endParaRPr lang="en-US" sz="2800" b="1" dirty="0">
              <a:solidFill>
                <a:srgbClr val="0E386C"/>
              </a:solidFill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3AD0016B-B583-46E2-9E3B-C96CDD74FCE0}"/>
              </a:ext>
            </a:extLst>
          </p:cNvPr>
          <p:cNvCxnSpPr/>
          <p:nvPr/>
        </p:nvCxnSpPr>
        <p:spPr>
          <a:xfrm>
            <a:off x="505478" y="1570187"/>
            <a:ext cx="7727950" cy="0"/>
          </a:xfrm>
          <a:prstGeom prst="line">
            <a:avLst/>
          </a:prstGeom>
          <a:ln>
            <a:solidFill>
              <a:srgbClr val="0E386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B94F84B-B452-4ED5-BB5F-6F8C9CC1E825}"/>
              </a:ext>
            </a:extLst>
          </p:cNvPr>
          <p:cNvSpPr txBox="1"/>
          <p:nvPr/>
        </p:nvSpPr>
        <p:spPr>
          <a:xfrm>
            <a:off x="432250" y="724549"/>
            <a:ext cx="4927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E386C"/>
                </a:solidFill>
                <a:latin typeface="Arial Narrow" panose="020B0606020202030204" pitchFamily="34" charset="0"/>
              </a:rPr>
              <a:t>Recommendations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0F9D39D3-E93B-4804-832C-4EA98D4FA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8415045"/>
              </p:ext>
            </p:extLst>
          </p:nvPr>
        </p:nvGraphicFramePr>
        <p:xfrm>
          <a:off x="505479" y="2330450"/>
          <a:ext cx="8297534" cy="3510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7567">
                  <a:extLst>
                    <a:ext uri="{9D8B030D-6E8A-4147-A177-3AD203B41FA5}">
                      <a16:colId xmlns="" xmlns:a16="http://schemas.microsoft.com/office/drawing/2014/main" val="3373816566"/>
                    </a:ext>
                  </a:extLst>
                </a:gridCol>
                <a:gridCol w="3227754">
                  <a:extLst>
                    <a:ext uri="{9D8B030D-6E8A-4147-A177-3AD203B41FA5}">
                      <a16:colId xmlns="" xmlns:a16="http://schemas.microsoft.com/office/drawing/2014/main" val="2968011784"/>
                    </a:ext>
                  </a:extLst>
                </a:gridCol>
                <a:gridCol w="1048624">
                  <a:extLst>
                    <a:ext uri="{9D8B030D-6E8A-4147-A177-3AD203B41FA5}">
                      <a16:colId xmlns="" xmlns:a16="http://schemas.microsoft.com/office/drawing/2014/main" val="2687031608"/>
                    </a:ext>
                  </a:extLst>
                </a:gridCol>
                <a:gridCol w="13535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1488">
                <a:tc gridSpan="4"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                                                                                                    </a:t>
                      </a:r>
                      <a:r>
                        <a:rPr lang="en-US" sz="1200" b="1" dirty="0"/>
                        <a:t>Next Action Item                                       Time Frame                Cost Estimate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90908312"/>
                  </a:ext>
                </a:extLst>
              </a:tr>
              <a:tr h="10546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Acquire the services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an organization development professional who can direct the implementation of the plan developed by the MBTA Recruitment, Retention and Training Fund Council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incorporate seconded staff into impactful roles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(i.e. this plan)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Complete public hearing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comment period for regulatory approval process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 a talent profile of a candidate that would offer the right mix of skills and experience to drive the success of this plan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Fall 2017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0721965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EA3E374-D400-4F30-AC66-C5B79C363932}"/>
              </a:ext>
            </a:extLst>
          </p:cNvPr>
          <p:cNvSpPr/>
          <p:nvPr/>
        </p:nvSpPr>
        <p:spPr>
          <a:xfrm>
            <a:off x="371163" y="2008224"/>
            <a:ext cx="2425699" cy="707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i="1" dirty="0" smtClean="0">
                <a:latin typeface="Arial Narrow" panose="020B0606020202030204" pitchFamily="34" charset="0"/>
              </a:rPr>
              <a:t>Impact change with loaned leadership:</a:t>
            </a:r>
            <a:endParaRPr lang="en-US" sz="2000" i="1" dirty="0">
              <a:latin typeface="Arial Narrow" panose="020B060602020203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AF65FAE5-734E-49B3-8ED4-BBD278B4425F}"/>
              </a:ext>
            </a:extLst>
          </p:cNvPr>
          <p:cNvGrpSpPr/>
          <p:nvPr/>
        </p:nvGrpSpPr>
        <p:grpSpPr>
          <a:xfrm>
            <a:off x="6620458" y="1842151"/>
            <a:ext cx="527012" cy="527012"/>
            <a:chOff x="5220341" y="3893503"/>
            <a:chExt cx="1910709" cy="1910709"/>
          </a:xfrm>
        </p:grpSpPr>
        <p:pic>
          <p:nvPicPr>
            <p:cNvPr id="29" name="Picture 28">
              <a:extLst>
                <a:ext uri="{FF2B5EF4-FFF2-40B4-BE49-F238E27FC236}">
                  <a16:creationId xmlns="" xmlns:a16="http://schemas.microsoft.com/office/drawing/2014/main" id="{61CE4AD6-AAE1-4867-BCB1-D1358D766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220341" y="3893503"/>
              <a:ext cx="1910709" cy="1910709"/>
            </a:xfrm>
            <a:prstGeom prst="rect">
              <a:avLst/>
            </a:prstGeom>
          </p:spPr>
        </p:pic>
        <p:grpSp>
          <p:nvGrpSpPr>
            <p:cNvPr id="30" name="Group 29">
              <a:extLst>
                <a:ext uri="{FF2B5EF4-FFF2-40B4-BE49-F238E27FC236}">
                  <a16:creationId xmlns="" xmlns:a16="http://schemas.microsoft.com/office/drawing/2014/main" id="{19818DA4-3007-4353-A2FB-A9403925526B}"/>
                </a:ext>
              </a:extLst>
            </p:cNvPr>
            <p:cNvGrpSpPr/>
            <p:nvPr/>
          </p:nvGrpSpPr>
          <p:grpSpPr>
            <a:xfrm>
              <a:off x="5604026" y="4151920"/>
              <a:ext cx="1156483" cy="1182851"/>
              <a:chOff x="3094148" y="2268326"/>
              <a:chExt cx="3200400" cy="3200400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id="{05F81F72-195C-4439-8234-10EA79401F5C}"/>
                  </a:ext>
                </a:extLst>
              </p:cNvPr>
              <p:cNvSpPr/>
              <p:nvPr/>
            </p:nvSpPr>
            <p:spPr>
              <a:xfrm>
                <a:off x="3094148" y="2268326"/>
                <a:ext cx="3200400" cy="3200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Down Arrow 16">
                <a:extLst>
                  <a:ext uri="{FF2B5EF4-FFF2-40B4-BE49-F238E27FC236}">
                    <a16:creationId xmlns="" xmlns:a16="http://schemas.microsoft.com/office/drawing/2014/main" id="{B39423F1-2458-48AF-8825-B59515C11B38}"/>
                  </a:ext>
                </a:extLst>
              </p:cNvPr>
              <p:cNvSpPr/>
              <p:nvPr/>
            </p:nvSpPr>
            <p:spPr>
              <a:xfrm flipV="1">
                <a:off x="4560633" y="2362200"/>
                <a:ext cx="256257" cy="1740803"/>
              </a:xfrm>
              <a:custGeom>
                <a:avLst/>
                <a:gdLst>
                  <a:gd name="connsiteX0" fmla="*/ 0 w 457200"/>
                  <a:gd name="connsiteY0" fmla="*/ 1524000 h 1752600"/>
                  <a:gd name="connsiteX1" fmla="*/ 114300 w 457200"/>
                  <a:gd name="connsiteY1" fmla="*/ 15240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386080"/>
                  <a:gd name="connsiteY0" fmla="*/ 1544320 h 1752600"/>
                  <a:gd name="connsiteX1" fmla="*/ 63500 w 386080"/>
                  <a:gd name="connsiteY1" fmla="*/ 904240 h 1752600"/>
                  <a:gd name="connsiteX2" fmla="*/ 43180 w 386080"/>
                  <a:gd name="connsiteY2" fmla="*/ 0 h 1752600"/>
                  <a:gd name="connsiteX3" fmla="*/ 271780 w 386080"/>
                  <a:gd name="connsiteY3" fmla="*/ 0 h 1752600"/>
                  <a:gd name="connsiteX4" fmla="*/ 271780 w 386080"/>
                  <a:gd name="connsiteY4" fmla="*/ 904240 h 1752600"/>
                  <a:gd name="connsiteX5" fmla="*/ 386080 w 386080"/>
                  <a:gd name="connsiteY5" fmla="*/ 1524000 h 1752600"/>
                  <a:gd name="connsiteX6" fmla="*/ 157480 w 386080"/>
                  <a:gd name="connsiteY6" fmla="*/ 1752600 h 1752600"/>
                  <a:gd name="connsiteX7" fmla="*/ 0 w 38608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71780 w 304800"/>
                  <a:gd name="connsiteY4" fmla="*/ 904240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276716"/>
                  <a:gd name="connsiteY0" fmla="*/ 1531838 h 1752600"/>
                  <a:gd name="connsiteX1" fmla="*/ 66621 w 276716"/>
                  <a:gd name="connsiteY1" fmla="*/ 888637 h 1752600"/>
                  <a:gd name="connsiteX2" fmla="*/ 15096 w 276716"/>
                  <a:gd name="connsiteY2" fmla="*/ 0 h 1752600"/>
                  <a:gd name="connsiteX3" fmla="*/ 243696 w 276716"/>
                  <a:gd name="connsiteY3" fmla="*/ 0 h 1752600"/>
                  <a:gd name="connsiteX4" fmla="*/ 203130 w 276716"/>
                  <a:gd name="connsiteY4" fmla="*/ 894879 h 1752600"/>
                  <a:gd name="connsiteX5" fmla="*/ 276716 w 276716"/>
                  <a:gd name="connsiteY5" fmla="*/ 1524000 h 1752600"/>
                  <a:gd name="connsiteX6" fmla="*/ 129396 w 276716"/>
                  <a:gd name="connsiteY6" fmla="*/ 1752600 h 1752600"/>
                  <a:gd name="connsiteX7" fmla="*/ 0 w 276716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11518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24000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57993"/>
                  <a:gd name="connsiteY0" fmla="*/ 1531838 h 1752600"/>
                  <a:gd name="connsiteX1" fmla="*/ 66621 w 257993"/>
                  <a:gd name="connsiteY1" fmla="*/ 888637 h 1752600"/>
                  <a:gd name="connsiteX2" fmla="*/ 15096 w 257993"/>
                  <a:gd name="connsiteY2" fmla="*/ 0 h 1752600"/>
                  <a:gd name="connsiteX3" fmla="*/ 243696 w 257993"/>
                  <a:gd name="connsiteY3" fmla="*/ 0 h 1752600"/>
                  <a:gd name="connsiteX4" fmla="*/ 203130 w 257993"/>
                  <a:gd name="connsiteY4" fmla="*/ 894879 h 1752600"/>
                  <a:gd name="connsiteX5" fmla="*/ 257993 w 257993"/>
                  <a:gd name="connsiteY5" fmla="*/ 1536482 h 1752600"/>
                  <a:gd name="connsiteX6" fmla="*/ 129396 w 257993"/>
                  <a:gd name="connsiteY6" fmla="*/ 1752600 h 1752600"/>
                  <a:gd name="connsiteX7" fmla="*/ 0 w 257993"/>
                  <a:gd name="connsiteY7" fmla="*/ 1531838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7993" h="1752600">
                    <a:moveTo>
                      <a:pt x="0" y="1531838"/>
                    </a:moveTo>
                    <a:cubicBezTo>
                      <a:pt x="44873" y="1325251"/>
                      <a:pt x="42068" y="1308584"/>
                      <a:pt x="66621" y="888637"/>
                    </a:cubicBezTo>
                    <a:cubicBezTo>
                      <a:pt x="68169" y="583064"/>
                      <a:pt x="32271" y="296212"/>
                      <a:pt x="15096" y="0"/>
                    </a:cubicBezTo>
                    <a:lnTo>
                      <a:pt x="243696" y="0"/>
                    </a:lnTo>
                    <a:cubicBezTo>
                      <a:pt x="230174" y="298293"/>
                      <a:pt x="207291" y="556020"/>
                      <a:pt x="203130" y="894879"/>
                    </a:cubicBezTo>
                    <a:cubicBezTo>
                      <a:pt x="213870" y="1333475"/>
                      <a:pt x="219893" y="1329895"/>
                      <a:pt x="257993" y="1536482"/>
                    </a:cubicBezTo>
                    <a:lnTo>
                      <a:pt x="129396" y="1752600"/>
                    </a:lnTo>
                    <a:lnTo>
                      <a:pt x="0" y="1531838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635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="" xmlns:a16="http://schemas.microsoft.com/office/drawing/2014/main" id="{3D2428A2-808E-499C-A59F-E335968E0386}"/>
                </a:ext>
              </a:extLst>
            </p:cNvPr>
            <p:cNvGrpSpPr/>
            <p:nvPr/>
          </p:nvGrpSpPr>
          <p:grpSpPr>
            <a:xfrm rot="5400000">
              <a:off x="5787555" y="4348633"/>
              <a:ext cx="789424" cy="789424"/>
              <a:chOff x="3596640" y="2775575"/>
              <a:chExt cx="2194560" cy="2194560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0F8EB5D7-30F0-4AD4-A47B-5ED83473603F}"/>
                  </a:ext>
                </a:extLst>
              </p:cNvPr>
              <p:cNvSpPr/>
              <p:nvPr/>
            </p:nvSpPr>
            <p:spPr>
              <a:xfrm>
                <a:off x="3596640" y="2775575"/>
                <a:ext cx="2194560" cy="21945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wn Arrow 16">
                <a:extLst>
                  <a:ext uri="{FF2B5EF4-FFF2-40B4-BE49-F238E27FC236}">
                    <a16:creationId xmlns="" xmlns:a16="http://schemas.microsoft.com/office/drawing/2014/main" id="{D1F7E66B-958D-42CC-886D-25C9C4FC7BD0}"/>
                  </a:ext>
                </a:extLst>
              </p:cNvPr>
              <p:cNvSpPr/>
              <p:nvPr/>
            </p:nvSpPr>
            <p:spPr>
              <a:xfrm flipV="1">
                <a:off x="4592655" y="2819399"/>
                <a:ext cx="188955" cy="1283603"/>
              </a:xfrm>
              <a:custGeom>
                <a:avLst/>
                <a:gdLst>
                  <a:gd name="connsiteX0" fmla="*/ 0 w 457200"/>
                  <a:gd name="connsiteY0" fmla="*/ 1524000 h 1752600"/>
                  <a:gd name="connsiteX1" fmla="*/ 114300 w 457200"/>
                  <a:gd name="connsiteY1" fmla="*/ 15240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386080"/>
                  <a:gd name="connsiteY0" fmla="*/ 1544320 h 1752600"/>
                  <a:gd name="connsiteX1" fmla="*/ 63500 w 386080"/>
                  <a:gd name="connsiteY1" fmla="*/ 904240 h 1752600"/>
                  <a:gd name="connsiteX2" fmla="*/ 43180 w 386080"/>
                  <a:gd name="connsiteY2" fmla="*/ 0 h 1752600"/>
                  <a:gd name="connsiteX3" fmla="*/ 271780 w 386080"/>
                  <a:gd name="connsiteY3" fmla="*/ 0 h 1752600"/>
                  <a:gd name="connsiteX4" fmla="*/ 271780 w 386080"/>
                  <a:gd name="connsiteY4" fmla="*/ 904240 h 1752600"/>
                  <a:gd name="connsiteX5" fmla="*/ 386080 w 386080"/>
                  <a:gd name="connsiteY5" fmla="*/ 1524000 h 1752600"/>
                  <a:gd name="connsiteX6" fmla="*/ 157480 w 386080"/>
                  <a:gd name="connsiteY6" fmla="*/ 1752600 h 1752600"/>
                  <a:gd name="connsiteX7" fmla="*/ 0 w 38608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71780 w 304800"/>
                  <a:gd name="connsiteY4" fmla="*/ 904240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276716"/>
                  <a:gd name="connsiteY0" fmla="*/ 1531838 h 1752600"/>
                  <a:gd name="connsiteX1" fmla="*/ 66621 w 276716"/>
                  <a:gd name="connsiteY1" fmla="*/ 888637 h 1752600"/>
                  <a:gd name="connsiteX2" fmla="*/ 15096 w 276716"/>
                  <a:gd name="connsiteY2" fmla="*/ 0 h 1752600"/>
                  <a:gd name="connsiteX3" fmla="*/ 243696 w 276716"/>
                  <a:gd name="connsiteY3" fmla="*/ 0 h 1752600"/>
                  <a:gd name="connsiteX4" fmla="*/ 203130 w 276716"/>
                  <a:gd name="connsiteY4" fmla="*/ 894879 h 1752600"/>
                  <a:gd name="connsiteX5" fmla="*/ 276716 w 276716"/>
                  <a:gd name="connsiteY5" fmla="*/ 1524000 h 1752600"/>
                  <a:gd name="connsiteX6" fmla="*/ 129396 w 276716"/>
                  <a:gd name="connsiteY6" fmla="*/ 1752600 h 1752600"/>
                  <a:gd name="connsiteX7" fmla="*/ 0 w 276716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11518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24000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57993"/>
                  <a:gd name="connsiteY0" fmla="*/ 1531838 h 1752600"/>
                  <a:gd name="connsiteX1" fmla="*/ 66621 w 257993"/>
                  <a:gd name="connsiteY1" fmla="*/ 888637 h 1752600"/>
                  <a:gd name="connsiteX2" fmla="*/ 15096 w 257993"/>
                  <a:gd name="connsiteY2" fmla="*/ 0 h 1752600"/>
                  <a:gd name="connsiteX3" fmla="*/ 243696 w 257993"/>
                  <a:gd name="connsiteY3" fmla="*/ 0 h 1752600"/>
                  <a:gd name="connsiteX4" fmla="*/ 203130 w 257993"/>
                  <a:gd name="connsiteY4" fmla="*/ 894879 h 1752600"/>
                  <a:gd name="connsiteX5" fmla="*/ 257993 w 257993"/>
                  <a:gd name="connsiteY5" fmla="*/ 1536482 h 1752600"/>
                  <a:gd name="connsiteX6" fmla="*/ 129396 w 257993"/>
                  <a:gd name="connsiteY6" fmla="*/ 1752600 h 1752600"/>
                  <a:gd name="connsiteX7" fmla="*/ 0 w 257993"/>
                  <a:gd name="connsiteY7" fmla="*/ 1531838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7993" h="1752600">
                    <a:moveTo>
                      <a:pt x="0" y="1531838"/>
                    </a:moveTo>
                    <a:cubicBezTo>
                      <a:pt x="44873" y="1325251"/>
                      <a:pt x="42068" y="1308584"/>
                      <a:pt x="66621" y="888637"/>
                    </a:cubicBezTo>
                    <a:cubicBezTo>
                      <a:pt x="68169" y="583064"/>
                      <a:pt x="32271" y="296212"/>
                      <a:pt x="15096" y="0"/>
                    </a:cubicBezTo>
                    <a:lnTo>
                      <a:pt x="243696" y="0"/>
                    </a:lnTo>
                    <a:cubicBezTo>
                      <a:pt x="230174" y="298293"/>
                      <a:pt x="207291" y="556020"/>
                      <a:pt x="203130" y="894879"/>
                    </a:cubicBezTo>
                    <a:cubicBezTo>
                      <a:pt x="213870" y="1333475"/>
                      <a:pt x="219893" y="1329895"/>
                      <a:pt x="257993" y="1536482"/>
                    </a:cubicBezTo>
                    <a:lnTo>
                      <a:pt x="129396" y="1752600"/>
                    </a:lnTo>
                    <a:lnTo>
                      <a:pt x="0" y="1531838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6985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3" name="Picture 42">
            <a:extLst>
              <a:ext uri="{FF2B5EF4-FFF2-40B4-BE49-F238E27FC236}">
                <a16:creationId xmlns="" xmlns:a16="http://schemas.microsoft.com/office/drawing/2014/main" id="{6137747C-E451-4D6F-A78C-59F102C4A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746" y="1842151"/>
            <a:ext cx="606725" cy="503348"/>
          </a:xfrm>
          <a:prstGeom prst="rect">
            <a:avLst/>
          </a:prstGeom>
        </p:spPr>
      </p:pic>
      <p:pic>
        <p:nvPicPr>
          <p:cNvPr id="18" name="Picture 2" descr="Image result for icon dollar sig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63870" y="1736632"/>
            <a:ext cx="668724" cy="66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5479" y="5799015"/>
            <a:ext cx="8297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Note: </a:t>
            </a:r>
            <a:r>
              <a:rPr lang="en-US" sz="1400" i="1" dirty="0" err="1" smtClean="0"/>
              <a:t>Secondment</a:t>
            </a:r>
            <a:r>
              <a:rPr lang="en-US" sz="1400" i="1" dirty="0" smtClean="0"/>
              <a:t> staffing would not be utilized to replace any identified critical role but would be expected to act as a resource/coach/mentor to pass their knowledge on to full time staff so as to create lasting change.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xmlns="" val="3722789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52">
            <a:extLst>
              <a:ext uri="{FF2B5EF4-FFF2-40B4-BE49-F238E27FC236}">
                <a16:creationId xmlns="" xmlns:a16="http://schemas.microsoft.com/office/drawing/2014/main" id="{DFA72FE2-4C57-4B39-A1AD-358242E54FEE}"/>
              </a:ext>
            </a:extLst>
          </p:cNvPr>
          <p:cNvSpPr txBox="1"/>
          <p:nvPr/>
        </p:nvSpPr>
        <p:spPr>
          <a:xfrm>
            <a:off x="569858" y="1738367"/>
            <a:ext cx="7663570" cy="375660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Recruitment, Retention, and Training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Council Members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2BA40C3-E5CB-4563-8374-495D12BEEDFB}"/>
              </a:ext>
            </a:extLst>
          </p:cNvPr>
          <p:cNvSpPr txBox="1"/>
          <p:nvPr/>
        </p:nvSpPr>
        <p:spPr>
          <a:xfrm>
            <a:off x="544058" y="1046369"/>
            <a:ext cx="7738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E386C"/>
                </a:solidFill>
              </a:rPr>
              <a:t>Appendix </a:t>
            </a:r>
            <a:endParaRPr lang="en-US" sz="2800" b="1" dirty="0">
              <a:solidFill>
                <a:srgbClr val="0E386C"/>
              </a:solidFill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3AD0016B-B583-46E2-9E3B-C96CDD74FCE0}"/>
              </a:ext>
            </a:extLst>
          </p:cNvPr>
          <p:cNvCxnSpPr/>
          <p:nvPr/>
        </p:nvCxnSpPr>
        <p:spPr>
          <a:xfrm>
            <a:off x="505478" y="1570187"/>
            <a:ext cx="7727950" cy="0"/>
          </a:xfrm>
          <a:prstGeom prst="line">
            <a:avLst/>
          </a:prstGeom>
          <a:ln>
            <a:solidFill>
              <a:srgbClr val="0E386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69858" y="2194643"/>
            <a:ext cx="79704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Jessie </a:t>
            </a:r>
            <a:r>
              <a:rPr lang="en-US" sz="1400" dirty="0"/>
              <a:t>Saintcyr, Esq., Chief Administrative Officer and Assistant Secretary of Human Resources (MassDOT/MBTA</a:t>
            </a:r>
            <a:r>
              <a:rPr lang="en-US" sz="1400" dirty="0" smtClean="0"/>
              <a:t>)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Janice Brochu, Chief Human Resources Officer (MBTA</a:t>
            </a:r>
            <a:r>
              <a:rPr lang="en-US" sz="1400" dirty="0" smtClean="0"/>
              <a:t>)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Michael McDonald, Director of Education, </a:t>
            </a:r>
            <a:r>
              <a:rPr lang="en-US" sz="1400" dirty="0" smtClean="0"/>
              <a:t>Development, and </a:t>
            </a:r>
            <a:r>
              <a:rPr lang="en-US" sz="1400" dirty="0"/>
              <a:t>MassDOT University (MassDOT/MBTA</a:t>
            </a:r>
            <a:r>
              <a:rPr lang="en-US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Tina Beasley, Deputy Chief Operating Officer (MBTA)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Sheila </a:t>
            </a:r>
            <a:r>
              <a:rPr lang="en-US" sz="1400" dirty="0"/>
              <a:t>Mulcahy, Manager of Recruitment (MassDOT</a:t>
            </a:r>
            <a:r>
              <a:rPr lang="en-US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Rachel Morse, Assistant General Counsel (MBTA)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Gina </a:t>
            </a:r>
            <a:r>
              <a:rPr lang="en-US" sz="1400" dirty="0"/>
              <a:t>Spaziani, Director of Financial Planning and Analysis (MBTA</a:t>
            </a:r>
            <a:r>
              <a:rPr lang="en-US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Jane O’Hern, FMCB Contractor (MBTA)</a:t>
            </a:r>
          </a:p>
          <a:p>
            <a:endParaRPr lang="en-US" sz="1400" dirty="0" smtClean="0"/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Advisory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Group to Council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Jamey </a:t>
            </a:r>
            <a:r>
              <a:rPr lang="en-US" sz="1400" dirty="0"/>
              <a:t>Tesler, Chief-of-Staff (MassDOT)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Leslie Garcia, Chief-of-Staff </a:t>
            </a:r>
            <a:r>
              <a:rPr lang="en-US" sz="1400" dirty="0" smtClean="0"/>
              <a:t>to Deputy GM (MBTA</a:t>
            </a:r>
            <a:r>
              <a:rPr lang="en-US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Beth Larkin, Assistant General Manager for Capital Delivery (MBTA)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Joanna Aalto, Assistant General Manager for Capital Program Oversight  </a:t>
            </a:r>
            <a:r>
              <a:rPr lang="en-US" sz="1400"/>
              <a:t>(</a:t>
            </a:r>
            <a:r>
              <a:rPr lang="en-US" sz="1400" smtClean="0"/>
              <a:t>MBTA)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Valyrii </a:t>
            </a:r>
            <a:r>
              <a:rPr lang="en-US" sz="1400" dirty="0"/>
              <a:t>Mayo, Deputy Director of Administration (MBTA)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Howard </a:t>
            </a:r>
            <a:r>
              <a:rPr lang="en-US" sz="1400" dirty="0" err="1"/>
              <a:t>Pransky</a:t>
            </a:r>
            <a:r>
              <a:rPr lang="en-US" sz="1400" dirty="0"/>
              <a:t>, Superintendent of Bus Maintenance Training (MBTA)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Steve Hicks, Director of Heavy Rail Maintenance (MBTA)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William Wolfgang, Director of Vehicle Engineering (MBTA)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2914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52">
            <a:extLst>
              <a:ext uri="{FF2B5EF4-FFF2-40B4-BE49-F238E27FC236}">
                <a16:creationId xmlns="" xmlns:a16="http://schemas.microsoft.com/office/drawing/2014/main" id="{8A4CE618-DC14-4AEC-A6CB-B05D3CE0666F}"/>
              </a:ext>
            </a:extLst>
          </p:cNvPr>
          <p:cNvSpPr txBox="1"/>
          <p:nvPr/>
        </p:nvSpPr>
        <p:spPr>
          <a:xfrm>
            <a:off x="2125736" y="1719039"/>
            <a:ext cx="6125328" cy="5385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The transformation effort is addressing the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need to infuse the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MBTA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with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new talent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and invest in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building the skills of the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existing workforce. </a:t>
            </a:r>
          </a:p>
        </p:txBody>
      </p:sp>
      <p:sp>
        <p:nvSpPr>
          <p:cNvPr id="70" name="Pentagon 16">
            <a:extLst>
              <a:ext uri="{FF2B5EF4-FFF2-40B4-BE49-F238E27FC236}">
                <a16:creationId xmlns="" xmlns:a16="http://schemas.microsoft.com/office/drawing/2014/main" id="{DCCADB2B-5012-4A62-8C90-CD8961C85DEC}"/>
              </a:ext>
            </a:extLst>
          </p:cNvPr>
          <p:cNvSpPr/>
          <p:nvPr/>
        </p:nvSpPr>
        <p:spPr>
          <a:xfrm>
            <a:off x="569857" y="1981135"/>
            <a:ext cx="1538243" cy="519157"/>
          </a:xfrm>
          <a:prstGeom prst="homePlate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74" name="Picture 73">
            <a:extLst>
              <a:ext uri="{FF2B5EF4-FFF2-40B4-BE49-F238E27FC236}">
                <a16:creationId xmlns="" xmlns:a16="http://schemas.microsoft.com/office/drawing/2014/main" id="{1929CE16-178A-4D6E-8A2F-F5F298CCC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39" y="2013526"/>
            <a:ext cx="493457" cy="484255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2BA40C3-E5CB-4563-8374-495D12BEEDFB}"/>
              </a:ext>
            </a:extLst>
          </p:cNvPr>
          <p:cNvSpPr txBox="1"/>
          <p:nvPr/>
        </p:nvSpPr>
        <p:spPr>
          <a:xfrm>
            <a:off x="432250" y="1046967"/>
            <a:ext cx="4756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E386C"/>
                </a:solidFill>
              </a:rPr>
              <a:t>Background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3AD0016B-B583-46E2-9E3B-C96CDD74FCE0}"/>
              </a:ext>
            </a:extLst>
          </p:cNvPr>
          <p:cNvCxnSpPr/>
          <p:nvPr/>
        </p:nvCxnSpPr>
        <p:spPr>
          <a:xfrm>
            <a:off x="505478" y="1570187"/>
            <a:ext cx="7727950" cy="0"/>
          </a:xfrm>
          <a:prstGeom prst="line">
            <a:avLst/>
          </a:prstGeom>
          <a:ln>
            <a:solidFill>
              <a:srgbClr val="0E386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69857" y="2642721"/>
            <a:ext cx="79869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Need to maintain fiscal discipline.</a:t>
            </a:r>
          </a:p>
          <a:p>
            <a:endParaRPr lang="en-US" sz="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vs.</a:t>
            </a:r>
          </a:p>
          <a:p>
            <a:endParaRPr lang="en-US" sz="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continued need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develop talent and capacity in the workforce: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73088" indent="-169863">
              <a:buFont typeface="Arial" panose="020B0604020202020204" pitchFamily="34" charset="0"/>
              <a:buChar char="•"/>
            </a:pPr>
            <a:r>
              <a:rPr lang="en-US" dirty="0"/>
              <a:t>Need to hire and retain the best qualified individuals across the organization</a:t>
            </a:r>
          </a:p>
          <a:p>
            <a:pPr marL="573088" indent="-169863">
              <a:buFont typeface="Arial" panose="020B0604020202020204" pitchFamily="34" charset="0"/>
              <a:buChar char="•"/>
            </a:pPr>
            <a:r>
              <a:rPr lang="en-US" dirty="0"/>
              <a:t>Effort to address compensation challenges for key leadership and non-union executive roles that present retention risks</a:t>
            </a:r>
          </a:p>
          <a:p>
            <a:pPr marL="573088" indent="-169863">
              <a:buFont typeface="Arial" panose="020B0604020202020204" pitchFamily="34" charset="0"/>
              <a:buChar char="•"/>
            </a:pPr>
            <a:r>
              <a:rPr lang="en-US" dirty="0"/>
              <a:t>Need for disciplined Talent Management process to identify high performers, determining how to differentially invest in them, and outlining clear succession plans with ready now candidates</a:t>
            </a:r>
          </a:p>
          <a:p>
            <a:pPr marL="573088" indent="-169863">
              <a:buFont typeface="Arial" panose="020B0604020202020204" pitchFamily="34" charset="0"/>
              <a:buChar char="•"/>
            </a:pPr>
            <a:r>
              <a:rPr lang="en-US" dirty="0"/>
              <a:t>Develop a comprehensive business-aligned professional development strategy that focuses on success in current roles and readiness for advancement</a:t>
            </a:r>
          </a:p>
          <a:p>
            <a:endParaRPr lang="en-US" sz="1400" b="1" dirty="0"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52">
            <a:extLst>
              <a:ext uri="{FF2B5EF4-FFF2-40B4-BE49-F238E27FC236}">
                <a16:creationId xmlns="" xmlns:a16="http://schemas.microsoft.com/office/drawing/2014/main" id="{DFA72FE2-4C57-4B39-A1AD-358242E54FEE}"/>
              </a:ext>
            </a:extLst>
          </p:cNvPr>
          <p:cNvSpPr txBox="1"/>
          <p:nvPr/>
        </p:nvSpPr>
        <p:spPr>
          <a:xfrm>
            <a:off x="2156732" y="1738366"/>
            <a:ext cx="6076696" cy="912555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Massachusetts Competitive Partnership presents opportunity to work with MBTA to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expand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on existing initiatives and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support new ones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en-US" sz="135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2BA40C3-E5CB-4563-8374-495D12BEEDFB}"/>
              </a:ext>
            </a:extLst>
          </p:cNvPr>
          <p:cNvSpPr txBox="1"/>
          <p:nvPr/>
        </p:nvSpPr>
        <p:spPr>
          <a:xfrm>
            <a:off x="544058" y="1046369"/>
            <a:ext cx="7738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E386C"/>
                </a:solidFill>
              </a:rPr>
              <a:t>Massachusetts Competitive Partnership 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3AD0016B-B583-46E2-9E3B-C96CDD74FCE0}"/>
              </a:ext>
            </a:extLst>
          </p:cNvPr>
          <p:cNvCxnSpPr/>
          <p:nvPr/>
        </p:nvCxnSpPr>
        <p:spPr>
          <a:xfrm>
            <a:off x="505478" y="1570187"/>
            <a:ext cx="7727950" cy="0"/>
          </a:xfrm>
          <a:prstGeom prst="line">
            <a:avLst/>
          </a:prstGeom>
          <a:ln>
            <a:solidFill>
              <a:srgbClr val="0E386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69858" y="2759230"/>
            <a:ext cx="797046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</a:rPr>
              <a:t>Their vision: To make Massachusetts one of the leading states for business investment and job creation and one of the leading regions in the world in terms of overall competitiveness</a:t>
            </a:r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fontAlgn="base"/>
            <a:endParaRPr lang="en-US" sz="1600" b="1" i="1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In support of this </a:t>
            </a:r>
            <a:r>
              <a:rPr lang="en-US" sz="1600" dirty="0" smtClean="0"/>
              <a:t>vision, </a:t>
            </a:r>
            <a:r>
              <a:rPr lang="en-US" sz="1600" dirty="0"/>
              <a:t>the MACP engaged with the FMCB by providing feedback and comment on their strategic plan, as well as committing significant financial resources for the implementation of this shared vision.</a:t>
            </a:r>
          </a:p>
          <a:p>
            <a:pPr fontAlgn="base"/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The following is the initial report of The Recruitment, Retention and Training Fund Council, the group tasked with developing a plan and managing the use of these funds.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600" dirty="0"/>
              <a:t>It is the goal of the </a:t>
            </a:r>
            <a:r>
              <a:rPr lang="en-US" sz="1600" dirty="0" smtClean="0"/>
              <a:t>Council </a:t>
            </a:r>
            <a:r>
              <a:rPr lang="en-US" sz="1600" dirty="0"/>
              <a:t>to view these funds as a catalyst for change. The majority of our initiatives will center around one-time expenses that drive change while having minimal or no longer term </a:t>
            </a:r>
            <a:r>
              <a:rPr lang="en-US" sz="1600" dirty="0" smtClean="0"/>
              <a:t>recurring </a:t>
            </a:r>
            <a:r>
              <a:rPr lang="en-US" sz="1600" dirty="0"/>
              <a:t>costs</a:t>
            </a:r>
            <a:r>
              <a:rPr lang="en-US" sz="1600" dirty="0" smtClean="0"/>
              <a:t>.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C00000"/>
              </a:solidFill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9" name="Pentagon 16">
            <a:extLst>
              <a:ext uri="{FF2B5EF4-FFF2-40B4-BE49-F238E27FC236}">
                <a16:creationId xmlns="" xmlns:a16="http://schemas.microsoft.com/office/drawing/2014/main" id="{DCCADB2B-5012-4A62-8C90-CD8961C85DEC}"/>
              </a:ext>
            </a:extLst>
          </p:cNvPr>
          <p:cNvSpPr/>
          <p:nvPr/>
        </p:nvSpPr>
        <p:spPr>
          <a:xfrm>
            <a:off x="569857" y="1981135"/>
            <a:ext cx="1538243" cy="519157"/>
          </a:xfrm>
          <a:prstGeom prst="homePlate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929CE16-178A-4D6E-8A2F-F5F298CCC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39" y="2013526"/>
            <a:ext cx="493457" cy="484255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31293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52">
            <a:extLst>
              <a:ext uri="{FF2B5EF4-FFF2-40B4-BE49-F238E27FC236}">
                <a16:creationId xmlns="" xmlns:a16="http://schemas.microsoft.com/office/drawing/2014/main" id="{E3B3AAA3-10F8-4D3F-B8A9-DB9A8E7E225B}"/>
              </a:ext>
            </a:extLst>
          </p:cNvPr>
          <p:cNvSpPr txBox="1"/>
          <p:nvPr/>
        </p:nvSpPr>
        <p:spPr>
          <a:xfrm>
            <a:off x="2156732" y="1719378"/>
            <a:ext cx="6047155" cy="519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At the request of HR, OPMI conducted a survey of senior managers between March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22 to April 7,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2017.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esults confirmed the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need to focus on our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workforce and indicated three specific area for improvement.</a:t>
            </a:r>
          </a:p>
          <a:p>
            <a:endParaRPr lang="en-US" sz="1600" b="1" dirty="0"/>
          </a:p>
        </p:txBody>
      </p:sp>
      <p:pic>
        <p:nvPicPr>
          <p:cNvPr id="76" name="Picture 75">
            <a:extLst>
              <a:ext uri="{FF2B5EF4-FFF2-40B4-BE49-F238E27FC236}">
                <a16:creationId xmlns="" xmlns:a16="http://schemas.microsoft.com/office/drawing/2014/main" id="{A56E164F-1DAD-4D08-B04D-D6DCFE51C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15" y="1980229"/>
            <a:ext cx="493457" cy="484255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2BA40C3-E5CB-4563-8374-495D12BEEDFB}"/>
              </a:ext>
            </a:extLst>
          </p:cNvPr>
          <p:cNvSpPr txBox="1"/>
          <p:nvPr/>
        </p:nvSpPr>
        <p:spPr>
          <a:xfrm>
            <a:off x="432250" y="1046967"/>
            <a:ext cx="4756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HR Survey of MBTA Leadership </a:t>
            </a:r>
            <a:endParaRPr lang="en-US" sz="2800" b="1" dirty="0">
              <a:solidFill>
                <a:srgbClr val="0E386C"/>
              </a:solidFill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3AD0016B-B583-46E2-9E3B-C96CDD74FCE0}"/>
              </a:ext>
            </a:extLst>
          </p:cNvPr>
          <p:cNvCxnSpPr/>
          <p:nvPr/>
        </p:nvCxnSpPr>
        <p:spPr>
          <a:xfrm>
            <a:off x="505478" y="1570187"/>
            <a:ext cx="7727950" cy="0"/>
          </a:xfrm>
          <a:prstGeom prst="line">
            <a:avLst/>
          </a:prstGeom>
          <a:ln>
            <a:solidFill>
              <a:srgbClr val="0E386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54218C2E-4BB0-4DB4-920A-27324091CFE2}"/>
              </a:ext>
            </a:extLst>
          </p:cNvPr>
          <p:cNvSpPr txBox="1"/>
          <p:nvPr/>
        </p:nvSpPr>
        <p:spPr>
          <a:xfrm>
            <a:off x="5953648" y="3264122"/>
            <a:ext cx="2954215" cy="36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" b="1" dirty="0">
              <a:solidFill>
                <a:schemeClr val="accent2"/>
              </a:solidFill>
            </a:endParaRPr>
          </a:p>
          <a:p>
            <a:pPr>
              <a:lnSpc>
                <a:spcPts val="1400"/>
              </a:lnSpc>
            </a:pP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3751117"/>
              </p:ext>
            </p:extLst>
          </p:nvPr>
        </p:nvGraphicFramePr>
        <p:xfrm>
          <a:off x="772681" y="3050334"/>
          <a:ext cx="7193543" cy="284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35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2008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1- RECRUITMENT</a:t>
                      </a:r>
                      <a:endParaRPr lang="en-US" sz="36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13846">
                <a:tc>
                  <a:txBody>
                    <a:bodyPr/>
                    <a:lstStyle/>
                    <a:p>
                      <a:r>
                        <a:rPr lang="en-US" sz="1800" b="1" dirty="0"/>
                        <a:t>95%</a:t>
                      </a:r>
                      <a:r>
                        <a:rPr lang="en-US" sz="1800" dirty="0"/>
                        <a:t> responded that recruitment / talent acquisition was extremely important, important, or somewhat important</a:t>
                      </a:r>
                      <a:r>
                        <a:rPr lang="en-US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92217">
                <a:tc>
                  <a:txBody>
                    <a:bodyPr/>
                    <a:lstStyle/>
                    <a:p>
                      <a:r>
                        <a:rPr lang="en-US" sz="1800" b="1" i="1" dirty="0"/>
                        <a:t>KEY FINDING</a:t>
                      </a:r>
                      <a:r>
                        <a:rPr lang="en-US" sz="1800" b="1" dirty="0"/>
                        <a:t>: </a:t>
                      </a:r>
                      <a:r>
                        <a:rPr lang="en-US" sz="1800" dirty="0"/>
                        <a:t>only </a:t>
                      </a:r>
                      <a:r>
                        <a:rPr lang="en-US" sz="1800" b="1" dirty="0"/>
                        <a:t>55% </a:t>
                      </a:r>
                      <a:r>
                        <a:rPr lang="en-US" sz="1800" dirty="0"/>
                        <a:t>of those surveyed answered positively to the statement “qualified candidates responded to the advertisement</a:t>
                      </a:r>
                      <a:r>
                        <a:rPr lang="en-US" sz="1800" dirty="0" smtClean="0"/>
                        <a:t>.”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Pentagon 16">
            <a:extLst>
              <a:ext uri="{FF2B5EF4-FFF2-40B4-BE49-F238E27FC236}">
                <a16:creationId xmlns="" xmlns:a16="http://schemas.microsoft.com/office/drawing/2014/main" id="{DCCADB2B-5012-4A62-8C90-CD8961C85DEC}"/>
              </a:ext>
            </a:extLst>
          </p:cNvPr>
          <p:cNvSpPr/>
          <p:nvPr/>
        </p:nvSpPr>
        <p:spPr>
          <a:xfrm>
            <a:off x="569857" y="1981135"/>
            <a:ext cx="1538243" cy="519157"/>
          </a:xfrm>
          <a:prstGeom prst="homePlate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929CE16-178A-4D6E-8A2F-F5F298CCC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39" y="2013526"/>
            <a:ext cx="493457" cy="484255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0605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EDD51CCD-1859-4D91-A79E-2C91CB90D3D7}"/>
              </a:ext>
            </a:extLst>
          </p:cNvPr>
          <p:cNvGrpSpPr/>
          <p:nvPr/>
        </p:nvGrpSpPr>
        <p:grpSpPr>
          <a:xfrm>
            <a:off x="6473355" y="1842151"/>
            <a:ext cx="527012" cy="527012"/>
            <a:chOff x="5220341" y="3893503"/>
            <a:chExt cx="1910709" cy="1910709"/>
          </a:xfrm>
        </p:grpSpPr>
        <p:pic>
          <p:nvPicPr>
            <p:cNvPr id="29" name="Picture 28">
              <a:extLst>
                <a:ext uri="{FF2B5EF4-FFF2-40B4-BE49-F238E27FC236}">
                  <a16:creationId xmlns="" xmlns:a16="http://schemas.microsoft.com/office/drawing/2014/main" id="{A32E3C18-1399-417D-BCDA-8AAC283CB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220341" y="3893503"/>
              <a:ext cx="1910709" cy="1910709"/>
            </a:xfrm>
            <a:prstGeom prst="rect">
              <a:avLst/>
            </a:prstGeom>
          </p:spPr>
        </p:pic>
        <p:grpSp>
          <p:nvGrpSpPr>
            <p:cNvPr id="30" name="Group 29">
              <a:extLst>
                <a:ext uri="{FF2B5EF4-FFF2-40B4-BE49-F238E27FC236}">
                  <a16:creationId xmlns="" xmlns:a16="http://schemas.microsoft.com/office/drawing/2014/main" id="{AF3547B4-506F-45B7-ACB5-9F94CF5FD1BF}"/>
                </a:ext>
              </a:extLst>
            </p:cNvPr>
            <p:cNvGrpSpPr/>
            <p:nvPr/>
          </p:nvGrpSpPr>
          <p:grpSpPr>
            <a:xfrm>
              <a:off x="5604026" y="4151920"/>
              <a:ext cx="1156483" cy="1182851"/>
              <a:chOff x="3094148" y="2268326"/>
              <a:chExt cx="3200400" cy="3200400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id="{EDD39CAE-0A93-4F9A-B22B-8E97D0E2E20C}"/>
                  </a:ext>
                </a:extLst>
              </p:cNvPr>
              <p:cNvSpPr/>
              <p:nvPr/>
            </p:nvSpPr>
            <p:spPr>
              <a:xfrm>
                <a:off x="3094148" y="2268326"/>
                <a:ext cx="3200400" cy="3200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Down Arrow 16">
                <a:extLst>
                  <a:ext uri="{FF2B5EF4-FFF2-40B4-BE49-F238E27FC236}">
                    <a16:creationId xmlns="" xmlns:a16="http://schemas.microsoft.com/office/drawing/2014/main" id="{17CA866F-7C05-4732-AD3D-A635CCC9393F}"/>
                  </a:ext>
                </a:extLst>
              </p:cNvPr>
              <p:cNvSpPr/>
              <p:nvPr/>
            </p:nvSpPr>
            <p:spPr>
              <a:xfrm flipV="1">
                <a:off x="4560633" y="2362200"/>
                <a:ext cx="256257" cy="1740803"/>
              </a:xfrm>
              <a:custGeom>
                <a:avLst/>
                <a:gdLst>
                  <a:gd name="connsiteX0" fmla="*/ 0 w 457200"/>
                  <a:gd name="connsiteY0" fmla="*/ 1524000 h 1752600"/>
                  <a:gd name="connsiteX1" fmla="*/ 114300 w 457200"/>
                  <a:gd name="connsiteY1" fmla="*/ 15240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386080"/>
                  <a:gd name="connsiteY0" fmla="*/ 1544320 h 1752600"/>
                  <a:gd name="connsiteX1" fmla="*/ 63500 w 386080"/>
                  <a:gd name="connsiteY1" fmla="*/ 904240 h 1752600"/>
                  <a:gd name="connsiteX2" fmla="*/ 43180 w 386080"/>
                  <a:gd name="connsiteY2" fmla="*/ 0 h 1752600"/>
                  <a:gd name="connsiteX3" fmla="*/ 271780 w 386080"/>
                  <a:gd name="connsiteY3" fmla="*/ 0 h 1752600"/>
                  <a:gd name="connsiteX4" fmla="*/ 271780 w 386080"/>
                  <a:gd name="connsiteY4" fmla="*/ 904240 h 1752600"/>
                  <a:gd name="connsiteX5" fmla="*/ 386080 w 386080"/>
                  <a:gd name="connsiteY5" fmla="*/ 1524000 h 1752600"/>
                  <a:gd name="connsiteX6" fmla="*/ 157480 w 386080"/>
                  <a:gd name="connsiteY6" fmla="*/ 1752600 h 1752600"/>
                  <a:gd name="connsiteX7" fmla="*/ 0 w 38608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71780 w 304800"/>
                  <a:gd name="connsiteY4" fmla="*/ 904240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276716"/>
                  <a:gd name="connsiteY0" fmla="*/ 1531838 h 1752600"/>
                  <a:gd name="connsiteX1" fmla="*/ 66621 w 276716"/>
                  <a:gd name="connsiteY1" fmla="*/ 888637 h 1752600"/>
                  <a:gd name="connsiteX2" fmla="*/ 15096 w 276716"/>
                  <a:gd name="connsiteY2" fmla="*/ 0 h 1752600"/>
                  <a:gd name="connsiteX3" fmla="*/ 243696 w 276716"/>
                  <a:gd name="connsiteY3" fmla="*/ 0 h 1752600"/>
                  <a:gd name="connsiteX4" fmla="*/ 203130 w 276716"/>
                  <a:gd name="connsiteY4" fmla="*/ 894879 h 1752600"/>
                  <a:gd name="connsiteX5" fmla="*/ 276716 w 276716"/>
                  <a:gd name="connsiteY5" fmla="*/ 1524000 h 1752600"/>
                  <a:gd name="connsiteX6" fmla="*/ 129396 w 276716"/>
                  <a:gd name="connsiteY6" fmla="*/ 1752600 h 1752600"/>
                  <a:gd name="connsiteX7" fmla="*/ 0 w 276716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11518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24000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57993"/>
                  <a:gd name="connsiteY0" fmla="*/ 1531838 h 1752600"/>
                  <a:gd name="connsiteX1" fmla="*/ 66621 w 257993"/>
                  <a:gd name="connsiteY1" fmla="*/ 888637 h 1752600"/>
                  <a:gd name="connsiteX2" fmla="*/ 15096 w 257993"/>
                  <a:gd name="connsiteY2" fmla="*/ 0 h 1752600"/>
                  <a:gd name="connsiteX3" fmla="*/ 243696 w 257993"/>
                  <a:gd name="connsiteY3" fmla="*/ 0 h 1752600"/>
                  <a:gd name="connsiteX4" fmla="*/ 203130 w 257993"/>
                  <a:gd name="connsiteY4" fmla="*/ 894879 h 1752600"/>
                  <a:gd name="connsiteX5" fmla="*/ 257993 w 257993"/>
                  <a:gd name="connsiteY5" fmla="*/ 1536482 h 1752600"/>
                  <a:gd name="connsiteX6" fmla="*/ 129396 w 257993"/>
                  <a:gd name="connsiteY6" fmla="*/ 1752600 h 1752600"/>
                  <a:gd name="connsiteX7" fmla="*/ 0 w 257993"/>
                  <a:gd name="connsiteY7" fmla="*/ 1531838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7993" h="1752600">
                    <a:moveTo>
                      <a:pt x="0" y="1531838"/>
                    </a:moveTo>
                    <a:cubicBezTo>
                      <a:pt x="44873" y="1325251"/>
                      <a:pt x="42068" y="1308584"/>
                      <a:pt x="66621" y="888637"/>
                    </a:cubicBezTo>
                    <a:cubicBezTo>
                      <a:pt x="68169" y="583064"/>
                      <a:pt x="32271" y="296212"/>
                      <a:pt x="15096" y="0"/>
                    </a:cubicBezTo>
                    <a:lnTo>
                      <a:pt x="243696" y="0"/>
                    </a:lnTo>
                    <a:cubicBezTo>
                      <a:pt x="230174" y="298293"/>
                      <a:pt x="207291" y="556020"/>
                      <a:pt x="203130" y="894879"/>
                    </a:cubicBezTo>
                    <a:cubicBezTo>
                      <a:pt x="213870" y="1333475"/>
                      <a:pt x="219893" y="1329895"/>
                      <a:pt x="257993" y="1536482"/>
                    </a:cubicBezTo>
                    <a:lnTo>
                      <a:pt x="129396" y="1752600"/>
                    </a:lnTo>
                    <a:lnTo>
                      <a:pt x="0" y="1531838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635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="" xmlns:a16="http://schemas.microsoft.com/office/drawing/2014/main" id="{065F8283-B982-4811-BBFA-59E3B9F455AA}"/>
                </a:ext>
              </a:extLst>
            </p:cNvPr>
            <p:cNvGrpSpPr/>
            <p:nvPr/>
          </p:nvGrpSpPr>
          <p:grpSpPr>
            <a:xfrm rot="5400000">
              <a:off x="5787555" y="4348633"/>
              <a:ext cx="789424" cy="789424"/>
              <a:chOff x="3596640" y="2775575"/>
              <a:chExt cx="2194560" cy="2194560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70DC7436-33C3-4A4B-A166-6BB9B1022A8D}"/>
                  </a:ext>
                </a:extLst>
              </p:cNvPr>
              <p:cNvSpPr/>
              <p:nvPr/>
            </p:nvSpPr>
            <p:spPr>
              <a:xfrm>
                <a:off x="3596640" y="2775575"/>
                <a:ext cx="2194560" cy="21945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wn Arrow 16">
                <a:extLst>
                  <a:ext uri="{FF2B5EF4-FFF2-40B4-BE49-F238E27FC236}">
                    <a16:creationId xmlns="" xmlns:a16="http://schemas.microsoft.com/office/drawing/2014/main" id="{04EE4ABC-A354-46AE-A06E-07FA6FC9BC9C}"/>
                  </a:ext>
                </a:extLst>
              </p:cNvPr>
              <p:cNvSpPr/>
              <p:nvPr/>
            </p:nvSpPr>
            <p:spPr>
              <a:xfrm flipV="1">
                <a:off x="4592655" y="2819399"/>
                <a:ext cx="188955" cy="1283603"/>
              </a:xfrm>
              <a:custGeom>
                <a:avLst/>
                <a:gdLst>
                  <a:gd name="connsiteX0" fmla="*/ 0 w 457200"/>
                  <a:gd name="connsiteY0" fmla="*/ 1524000 h 1752600"/>
                  <a:gd name="connsiteX1" fmla="*/ 114300 w 457200"/>
                  <a:gd name="connsiteY1" fmla="*/ 15240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386080"/>
                  <a:gd name="connsiteY0" fmla="*/ 1544320 h 1752600"/>
                  <a:gd name="connsiteX1" fmla="*/ 63500 w 386080"/>
                  <a:gd name="connsiteY1" fmla="*/ 904240 h 1752600"/>
                  <a:gd name="connsiteX2" fmla="*/ 43180 w 386080"/>
                  <a:gd name="connsiteY2" fmla="*/ 0 h 1752600"/>
                  <a:gd name="connsiteX3" fmla="*/ 271780 w 386080"/>
                  <a:gd name="connsiteY3" fmla="*/ 0 h 1752600"/>
                  <a:gd name="connsiteX4" fmla="*/ 271780 w 386080"/>
                  <a:gd name="connsiteY4" fmla="*/ 904240 h 1752600"/>
                  <a:gd name="connsiteX5" fmla="*/ 386080 w 386080"/>
                  <a:gd name="connsiteY5" fmla="*/ 1524000 h 1752600"/>
                  <a:gd name="connsiteX6" fmla="*/ 157480 w 386080"/>
                  <a:gd name="connsiteY6" fmla="*/ 1752600 h 1752600"/>
                  <a:gd name="connsiteX7" fmla="*/ 0 w 38608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71780 w 304800"/>
                  <a:gd name="connsiteY4" fmla="*/ 904240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276716"/>
                  <a:gd name="connsiteY0" fmla="*/ 1531838 h 1752600"/>
                  <a:gd name="connsiteX1" fmla="*/ 66621 w 276716"/>
                  <a:gd name="connsiteY1" fmla="*/ 888637 h 1752600"/>
                  <a:gd name="connsiteX2" fmla="*/ 15096 w 276716"/>
                  <a:gd name="connsiteY2" fmla="*/ 0 h 1752600"/>
                  <a:gd name="connsiteX3" fmla="*/ 243696 w 276716"/>
                  <a:gd name="connsiteY3" fmla="*/ 0 h 1752600"/>
                  <a:gd name="connsiteX4" fmla="*/ 203130 w 276716"/>
                  <a:gd name="connsiteY4" fmla="*/ 894879 h 1752600"/>
                  <a:gd name="connsiteX5" fmla="*/ 276716 w 276716"/>
                  <a:gd name="connsiteY5" fmla="*/ 1524000 h 1752600"/>
                  <a:gd name="connsiteX6" fmla="*/ 129396 w 276716"/>
                  <a:gd name="connsiteY6" fmla="*/ 1752600 h 1752600"/>
                  <a:gd name="connsiteX7" fmla="*/ 0 w 276716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11518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24000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57993"/>
                  <a:gd name="connsiteY0" fmla="*/ 1531838 h 1752600"/>
                  <a:gd name="connsiteX1" fmla="*/ 66621 w 257993"/>
                  <a:gd name="connsiteY1" fmla="*/ 888637 h 1752600"/>
                  <a:gd name="connsiteX2" fmla="*/ 15096 w 257993"/>
                  <a:gd name="connsiteY2" fmla="*/ 0 h 1752600"/>
                  <a:gd name="connsiteX3" fmla="*/ 243696 w 257993"/>
                  <a:gd name="connsiteY3" fmla="*/ 0 h 1752600"/>
                  <a:gd name="connsiteX4" fmla="*/ 203130 w 257993"/>
                  <a:gd name="connsiteY4" fmla="*/ 894879 h 1752600"/>
                  <a:gd name="connsiteX5" fmla="*/ 257993 w 257993"/>
                  <a:gd name="connsiteY5" fmla="*/ 1536482 h 1752600"/>
                  <a:gd name="connsiteX6" fmla="*/ 129396 w 257993"/>
                  <a:gd name="connsiteY6" fmla="*/ 1752600 h 1752600"/>
                  <a:gd name="connsiteX7" fmla="*/ 0 w 257993"/>
                  <a:gd name="connsiteY7" fmla="*/ 1531838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7993" h="1752600">
                    <a:moveTo>
                      <a:pt x="0" y="1531838"/>
                    </a:moveTo>
                    <a:cubicBezTo>
                      <a:pt x="44873" y="1325251"/>
                      <a:pt x="42068" y="1308584"/>
                      <a:pt x="66621" y="888637"/>
                    </a:cubicBezTo>
                    <a:cubicBezTo>
                      <a:pt x="68169" y="583064"/>
                      <a:pt x="32271" y="296212"/>
                      <a:pt x="15096" y="0"/>
                    </a:cubicBezTo>
                    <a:lnTo>
                      <a:pt x="243696" y="0"/>
                    </a:lnTo>
                    <a:cubicBezTo>
                      <a:pt x="230174" y="298293"/>
                      <a:pt x="207291" y="556020"/>
                      <a:pt x="203130" y="894879"/>
                    </a:cubicBezTo>
                    <a:cubicBezTo>
                      <a:pt x="213870" y="1333475"/>
                      <a:pt x="219893" y="1329895"/>
                      <a:pt x="257993" y="1536482"/>
                    </a:cubicBezTo>
                    <a:lnTo>
                      <a:pt x="129396" y="1752600"/>
                    </a:lnTo>
                    <a:lnTo>
                      <a:pt x="0" y="1531838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6985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3" name="Picture 42">
            <a:extLst>
              <a:ext uri="{FF2B5EF4-FFF2-40B4-BE49-F238E27FC236}">
                <a16:creationId xmlns="" xmlns:a16="http://schemas.microsoft.com/office/drawing/2014/main" id="{0C71BA73-1DAB-4C45-8C9A-93D5571DC1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7246" y="1842151"/>
            <a:ext cx="606725" cy="503348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2BA40C3-E5CB-4563-8374-495D12BEEDFB}"/>
              </a:ext>
            </a:extLst>
          </p:cNvPr>
          <p:cNvSpPr txBox="1"/>
          <p:nvPr/>
        </p:nvSpPr>
        <p:spPr>
          <a:xfrm>
            <a:off x="432250" y="1046967"/>
            <a:ext cx="7667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E386C"/>
                </a:solidFill>
              </a:rPr>
              <a:t>Talent Acquisition / Recruitment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3AD0016B-B583-46E2-9E3B-C96CDD74FCE0}"/>
              </a:ext>
            </a:extLst>
          </p:cNvPr>
          <p:cNvCxnSpPr/>
          <p:nvPr/>
        </p:nvCxnSpPr>
        <p:spPr>
          <a:xfrm>
            <a:off x="505478" y="1570187"/>
            <a:ext cx="7727950" cy="0"/>
          </a:xfrm>
          <a:prstGeom prst="line">
            <a:avLst/>
          </a:prstGeom>
          <a:ln>
            <a:solidFill>
              <a:srgbClr val="0E386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B94F84B-B452-4ED5-BB5F-6F8C9CC1E825}"/>
              </a:ext>
            </a:extLst>
          </p:cNvPr>
          <p:cNvSpPr txBox="1"/>
          <p:nvPr/>
        </p:nvSpPr>
        <p:spPr>
          <a:xfrm>
            <a:off x="432250" y="724549"/>
            <a:ext cx="4927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E386C"/>
                </a:solidFill>
                <a:latin typeface="Arial Narrow" panose="020B0606020202030204" pitchFamily="34" charset="0"/>
              </a:rPr>
              <a:t>Recommendations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0F9D39D3-E93B-4804-832C-4EA98D4FA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7625277"/>
              </p:ext>
            </p:extLst>
          </p:nvPr>
        </p:nvGraphicFramePr>
        <p:xfrm>
          <a:off x="432249" y="2330449"/>
          <a:ext cx="8297535" cy="3984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1010">
                  <a:extLst>
                    <a:ext uri="{9D8B030D-6E8A-4147-A177-3AD203B41FA5}">
                      <a16:colId xmlns="" xmlns:a16="http://schemas.microsoft.com/office/drawing/2014/main" val="3373816566"/>
                    </a:ext>
                  </a:extLst>
                </a:gridCol>
                <a:gridCol w="3108372">
                  <a:extLst>
                    <a:ext uri="{9D8B030D-6E8A-4147-A177-3AD203B41FA5}">
                      <a16:colId xmlns="" xmlns:a16="http://schemas.microsoft.com/office/drawing/2014/main" val="2968011784"/>
                    </a:ext>
                  </a:extLst>
                </a:gridCol>
                <a:gridCol w="1060956">
                  <a:extLst>
                    <a:ext uri="{9D8B030D-6E8A-4147-A177-3AD203B41FA5}">
                      <a16:colId xmlns="" xmlns:a16="http://schemas.microsoft.com/office/drawing/2014/main" val="2687031608"/>
                    </a:ext>
                  </a:extLst>
                </a:gridCol>
                <a:gridCol w="15571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0771">
                <a:tc gridSpan="4"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                                                                                                    Next Action Item                                   </a:t>
                      </a:r>
                      <a:r>
                        <a:rPr lang="en-US" sz="1200" b="1" baseline="0" dirty="0"/>
                        <a:t> </a:t>
                      </a:r>
                      <a:r>
                        <a:rPr lang="en-US" sz="1200" b="1" dirty="0"/>
                        <a:t>Time Frame                  Cost Estimate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90908312"/>
                  </a:ext>
                </a:extLst>
              </a:tr>
              <a:tr h="147010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Engaging recruiting firms </a:t>
                      </a:r>
                      <a:r>
                        <a:rPr lang="en-US" sz="1600" dirty="0"/>
                        <a:t>and additional outreach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opportunities</a:t>
                      </a:r>
                      <a:r>
                        <a:rPr lang="en-US" sz="1600" dirty="0"/>
                        <a:t> </a:t>
                      </a:r>
                      <a:endParaRPr lang="en-US" sz="16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i.e. specialty advertising, career fairs, etc.)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critical talent needs 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for:</a:t>
                      </a:r>
                    </a:p>
                    <a:p>
                      <a:pPr marL="574675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Capital Delivery</a:t>
                      </a:r>
                    </a:p>
                    <a:p>
                      <a:pPr marL="574675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Green Line Extension</a:t>
                      </a:r>
                    </a:p>
                    <a:p>
                      <a:pPr marL="574675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Operations</a:t>
                      </a:r>
                    </a:p>
                    <a:p>
                      <a:pPr marL="574675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Administration/Senior Leadership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Ongoing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 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($476,533.41 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FY 17 spend on recruitment</a:t>
                      </a: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critical roles)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67541721"/>
                  </a:ext>
                </a:extLst>
              </a:tr>
              <a:tr h="911349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Developing a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pay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600" dirty="0" smtClean="0"/>
                        <a:t>one-time signing bonuses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Draft policy in review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October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Avg. historic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$20,00-$30,000/pp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8215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Developing a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pay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600" dirty="0" smtClean="0"/>
                        <a:t>relocation fees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Draft policy in review</a:t>
                      </a:r>
                      <a:endParaRPr lang="en-US" sz="14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October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Avg. historic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$8,000-$10,000/pp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*with exceptions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EA3E374-D400-4F30-AC66-C5B79C363932}"/>
              </a:ext>
            </a:extLst>
          </p:cNvPr>
          <p:cNvSpPr/>
          <p:nvPr/>
        </p:nvSpPr>
        <p:spPr>
          <a:xfrm>
            <a:off x="371163" y="1913428"/>
            <a:ext cx="2425699" cy="7694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i="1" dirty="0">
                <a:latin typeface="Arial Narrow" panose="020B0606020202030204" pitchFamily="34" charset="0"/>
              </a:rPr>
              <a:t>Expand our ability to source candidates by:</a:t>
            </a:r>
            <a:r>
              <a:rPr lang="en-US" sz="2400" i="1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1026" name="Picture 2" descr="Image result for icon dollar sig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0402" y="1736632"/>
            <a:ext cx="668724" cy="66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1142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52">
            <a:extLst>
              <a:ext uri="{FF2B5EF4-FFF2-40B4-BE49-F238E27FC236}">
                <a16:creationId xmlns="" xmlns:a16="http://schemas.microsoft.com/office/drawing/2014/main" id="{E3B3AAA3-10F8-4D3F-B8A9-DB9A8E7E225B}"/>
              </a:ext>
            </a:extLst>
          </p:cNvPr>
          <p:cNvSpPr txBox="1"/>
          <p:nvPr/>
        </p:nvSpPr>
        <p:spPr>
          <a:xfrm>
            <a:off x="2156732" y="1719378"/>
            <a:ext cx="6047155" cy="519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At the request of HR, OPMI conducted a survey of senior managers between March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22 to April 7,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2017.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esults confirmed the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need to focus on our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workforce and indicated three specific area for improvement.</a:t>
            </a:r>
          </a:p>
          <a:p>
            <a:endParaRPr lang="en-US" sz="1600" b="1" dirty="0"/>
          </a:p>
        </p:txBody>
      </p:sp>
      <p:pic>
        <p:nvPicPr>
          <p:cNvPr id="76" name="Picture 75">
            <a:extLst>
              <a:ext uri="{FF2B5EF4-FFF2-40B4-BE49-F238E27FC236}">
                <a16:creationId xmlns="" xmlns:a16="http://schemas.microsoft.com/office/drawing/2014/main" id="{A56E164F-1DAD-4D08-B04D-D6DCFE51C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15" y="1980229"/>
            <a:ext cx="493457" cy="484255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2BA40C3-E5CB-4563-8374-495D12BEEDFB}"/>
              </a:ext>
            </a:extLst>
          </p:cNvPr>
          <p:cNvSpPr txBox="1"/>
          <p:nvPr/>
        </p:nvSpPr>
        <p:spPr>
          <a:xfrm>
            <a:off x="432250" y="1046967"/>
            <a:ext cx="4756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HR Survey of MBTA Leadership </a:t>
            </a:r>
            <a:endParaRPr lang="en-US" sz="2800" b="1" dirty="0">
              <a:solidFill>
                <a:srgbClr val="0E386C"/>
              </a:solidFill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3AD0016B-B583-46E2-9E3B-C96CDD74FCE0}"/>
              </a:ext>
            </a:extLst>
          </p:cNvPr>
          <p:cNvCxnSpPr/>
          <p:nvPr/>
        </p:nvCxnSpPr>
        <p:spPr>
          <a:xfrm>
            <a:off x="505478" y="1570187"/>
            <a:ext cx="7727950" cy="0"/>
          </a:xfrm>
          <a:prstGeom prst="line">
            <a:avLst/>
          </a:prstGeom>
          <a:ln>
            <a:solidFill>
              <a:srgbClr val="0E386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54218C2E-4BB0-4DB4-920A-27324091CFE2}"/>
              </a:ext>
            </a:extLst>
          </p:cNvPr>
          <p:cNvSpPr txBox="1"/>
          <p:nvPr/>
        </p:nvSpPr>
        <p:spPr>
          <a:xfrm>
            <a:off x="5953648" y="3264122"/>
            <a:ext cx="2954215" cy="36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" b="1" dirty="0">
              <a:solidFill>
                <a:schemeClr val="accent2"/>
              </a:solidFill>
            </a:endParaRPr>
          </a:p>
          <a:p>
            <a:pPr>
              <a:lnSpc>
                <a:spcPts val="1400"/>
              </a:lnSpc>
            </a:pP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3550904"/>
              </p:ext>
            </p:extLst>
          </p:nvPr>
        </p:nvGraphicFramePr>
        <p:xfrm>
          <a:off x="772681" y="3050334"/>
          <a:ext cx="7193543" cy="2907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35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2008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2- RETENTION</a:t>
                      </a:r>
                      <a:endParaRPr lang="en-US" sz="4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13846">
                <a:tc>
                  <a:txBody>
                    <a:bodyPr/>
                    <a:lstStyle/>
                    <a:p>
                      <a:r>
                        <a:rPr lang="en-US" sz="2000" b="1" dirty="0"/>
                        <a:t>93% </a:t>
                      </a:r>
                      <a:r>
                        <a:rPr lang="en-US" sz="2000" dirty="0"/>
                        <a:t>responded that retention / succession planning was extremely important, important, or somewhat important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92217"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KEY FINDING</a:t>
                      </a:r>
                      <a:r>
                        <a:rPr lang="en-US" sz="2000" dirty="0"/>
                        <a:t>: Only </a:t>
                      </a:r>
                      <a:r>
                        <a:rPr lang="en-US" sz="2000" b="1" dirty="0"/>
                        <a:t>20%</a:t>
                      </a:r>
                      <a:r>
                        <a:rPr lang="en-US" sz="2000" dirty="0"/>
                        <a:t> of leaders have identified successors, and only 10% have closed the knowledge gap for their successor.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Pentagon 16">
            <a:extLst>
              <a:ext uri="{FF2B5EF4-FFF2-40B4-BE49-F238E27FC236}">
                <a16:creationId xmlns="" xmlns:a16="http://schemas.microsoft.com/office/drawing/2014/main" id="{DCCADB2B-5012-4A62-8C90-CD8961C85DEC}"/>
              </a:ext>
            </a:extLst>
          </p:cNvPr>
          <p:cNvSpPr/>
          <p:nvPr/>
        </p:nvSpPr>
        <p:spPr>
          <a:xfrm>
            <a:off x="569857" y="1981135"/>
            <a:ext cx="1538243" cy="519157"/>
          </a:xfrm>
          <a:prstGeom prst="homePlate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929CE16-178A-4D6E-8A2F-F5F298CCC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39" y="2013526"/>
            <a:ext cx="493457" cy="484255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84317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EDD51CCD-1859-4D91-A79E-2C91CB90D3D7}"/>
              </a:ext>
            </a:extLst>
          </p:cNvPr>
          <p:cNvGrpSpPr/>
          <p:nvPr/>
        </p:nvGrpSpPr>
        <p:grpSpPr>
          <a:xfrm>
            <a:off x="6473355" y="1842151"/>
            <a:ext cx="527012" cy="527012"/>
            <a:chOff x="5220341" y="3893503"/>
            <a:chExt cx="1910709" cy="1910709"/>
          </a:xfrm>
        </p:grpSpPr>
        <p:pic>
          <p:nvPicPr>
            <p:cNvPr id="29" name="Picture 28">
              <a:extLst>
                <a:ext uri="{FF2B5EF4-FFF2-40B4-BE49-F238E27FC236}">
                  <a16:creationId xmlns="" xmlns:a16="http://schemas.microsoft.com/office/drawing/2014/main" id="{A32E3C18-1399-417D-BCDA-8AAC283CB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220341" y="3893503"/>
              <a:ext cx="1910709" cy="1910709"/>
            </a:xfrm>
            <a:prstGeom prst="rect">
              <a:avLst/>
            </a:prstGeom>
          </p:spPr>
        </p:pic>
        <p:grpSp>
          <p:nvGrpSpPr>
            <p:cNvPr id="30" name="Group 29">
              <a:extLst>
                <a:ext uri="{FF2B5EF4-FFF2-40B4-BE49-F238E27FC236}">
                  <a16:creationId xmlns="" xmlns:a16="http://schemas.microsoft.com/office/drawing/2014/main" id="{AF3547B4-506F-45B7-ACB5-9F94CF5FD1BF}"/>
                </a:ext>
              </a:extLst>
            </p:cNvPr>
            <p:cNvGrpSpPr/>
            <p:nvPr/>
          </p:nvGrpSpPr>
          <p:grpSpPr>
            <a:xfrm>
              <a:off x="5604026" y="4151920"/>
              <a:ext cx="1156483" cy="1182851"/>
              <a:chOff x="3094148" y="2268326"/>
              <a:chExt cx="3200400" cy="3200400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id="{EDD39CAE-0A93-4F9A-B22B-8E97D0E2E20C}"/>
                  </a:ext>
                </a:extLst>
              </p:cNvPr>
              <p:cNvSpPr/>
              <p:nvPr/>
            </p:nvSpPr>
            <p:spPr>
              <a:xfrm>
                <a:off x="3094148" y="2268326"/>
                <a:ext cx="3200400" cy="3200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Down Arrow 16">
                <a:extLst>
                  <a:ext uri="{FF2B5EF4-FFF2-40B4-BE49-F238E27FC236}">
                    <a16:creationId xmlns="" xmlns:a16="http://schemas.microsoft.com/office/drawing/2014/main" id="{17CA866F-7C05-4732-AD3D-A635CCC9393F}"/>
                  </a:ext>
                </a:extLst>
              </p:cNvPr>
              <p:cNvSpPr/>
              <p:nvPr/>
            </p:nvSpPr>
            <p:spPr>
              <a:xfrm flipV="1">
                <a:off x="4560633" y="2362200"/>
                <a:ext cx="256257" cy="1740803"/>
              </a:xfrm>
              <a:custGeom>
                <a:avLst/>
                <a:gdLst>
                  <a:gd name="connsiteX0" fmla="*/ 0 w 457200"/>
                  <a:gd name="connsiteY0" fmla="*/ 1524000 h 1752600"/>
                  <a:gd name="connsiteX1" fmla="*/ 114300 w 457200"/>
                  <a:gd name="connsiteY1" fmla="*/ 15240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386080"/>
                  <a:gd name="connsiteY0" fmla="*/ 1544320 h 1752600"/>
                  <a:gd name="connsiteX1" fmla="*/ 63500 w 386080"/>
                  <a:gd name="connsiteY1" fmla="*/ 904240 h 1752600"/>
                  <a:gd name="connsiteX2" fmla="*/ 43180 w 386080"/>
                  <a:gd name="connsiteY2" fmla="*/ 0 h 1752600"/>
                  <a:gd name="connsiteX3" fmla="*/ 271780 w 386080"/>
                  <a:gd name="connsiteY3" fmla="*/ 0 h 1752600"/>
                  <a:gd name="connsiteX4" fmla="*/ 271780 w 386080"/>
                  <a:gd name="connsiteY4" fmla="*/ 904240 h 1752600"/>
                  <a:gd name="connsiteX5" fmla="*/ 386080 w 386080"/>
                  <a:gd name="connsiteY5" fmla="*/ 1524000 h 1752600"/>
                  <a:gd name="connsiteX6" fmla="*/ 157480 w 386080"/>
                  <a:gd name="connsiteY6" fmla="*/ 1752600 h 1752600"/>
                  <a:gd name="connsiteX7" fmla="*/ 0 w 38608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71780 w 304800"/>
                  <a:gd name="connsiteY4" fmla="*/ 904240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276716"/>
                  <a:gd name="connsiteY0" fmla="*/ 1531838 h 1752600"/>
                  <a:gd name="connsiteX1" fmla="*/ 66621 w 276716"/>
                  <a:gd name="connsiteY1" fmla="*/ 888637 h 1752600"/>
                  <a:gd name="connsiteX2" fmla="*/ 15096 w 276716"/>
                  <a:gd name="connsiteY2" fmla="*/ 0 h 1752600"/>
                  <a:gd name="connsiteX3" fmla="*/ 243696 w 276716"/>
                  <a:gd name="connsiteY3" fmla="*/ 0 h 1752600"/>
                  <a:gd name="connsiteX4" fmla="*/ 203130 w 276716"/>
                  <a:gd name="connsiteY4" fmla="*/ 894879 h 1752600"/>
                  <a:gd name="connsiteX5" fmla="*/ 276716 w 276716"/>
                  <a:gd name="connsiteY5" fmla="*/ 1524000 h 1752600"/>
                  <a:gd name="connsiteX6" fmla="*/ 129396 w 276716"/>
                  <a:gd name="connsiteY6" fmla="*/ 1752600 h 1752600"/>
                  <a:gd name="connsiteX7" fmla="*/ 0 w 276716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11518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24000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57993"/>
                  <a:gd name="connsiteY0" fmla="*/ 1531838 h 1752600"/>
                  <a:gd name="connsiteX1" fmla="*/ 66621 w 257993"/>
                  <a:gd name="connsiteY1" fmla="*/ 888637 h 1752600"/>
                  <a:gd name="connsiteX2" fmla="*/ 15096 w 257993"/>
                  <a:gd name="connsiteY2" fmla="*/ 0 h 1752600"/>
                  <a:gd name="connsiteX3" fmla="*/ 243696 w 257993"/>
                  <a:gd name="connsiteY3" fmla="*/ 0 h 1752600"/>
                  <a:gd name="connsiteX4" fmla="*/ 203130 w 257993"/>
                  <a:gd name="connsiteY4" fmla="*/ 894879 h 1752600"/>
                  <a:gd name="connsiteX5" fmla="*/ 257993 w 257993"/>
                  <a:gd name="connsiteY5" fmla="*/ 1536482 h 1752600"/>
                  <a:gd name="connsiteX6" fmla="*/ 129396 w 257993"/>
                  <a:gd name="connsiteY6" fmla="*/ 1752600 h 1752600"/>
                  <a:gd name="connsiteX7" fmla="*/ 0 w 257993"/>
                  <a:gd name="connsiteY7" fmla="*/ 1531838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7993" h="1752600">
                    <a:moveTo>
                      <a:pt x="0" y="1531838"/>
                    </a:moveTo>
                    <a:cubicBezTo>
                      <a:pt x="44873" y="1325251"/>
                      <a:pt x="42068" y="1308584"/>
                      <a:pt x="66621" y="888637"/>
                    </a:cubicBezTo>
                    <a:cubicBezTo>
                      <a:pt x="68169" y="583064"/>
                      <a:pt x="32271" y="296212"/>
                      <a:pt x="15096" y="0"/>
                    </a:cubicBezTo>
                    <a:lnTo>
                      <a:pt x="243696" y="0"/>
                    </a:lnTo>
                    <a:cubicBezTo>
                      <a:pt x="230174" y="298293"/>
                      <a:pt x="207291" y="556020"/>
                      <a:pt x="203130" y="894879"/>
                    </a:cubicBezTo>
                    <a:cubicBezTo>
                      <a:pt x="213870" y="1333475"/>
                      <a:pt x="219893" y="1329895"/>
                      <a:pt x="257993" y="1536482"/>
                    </a:cubicBezTo>
                    <a:lnTo>
                      <a:pt x="129396" y="1752600"/>
                    </a:lnTo>
                    <a:lnTo>
                      <a:pt x="0" y="1531838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6350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="" xmlns:a16="http://schemas.microsoft.com/office/drawing/2014/main" id="{065F8283-B982-4811-BBFA-59E3B9F455AA}"/>
                </a:ext>
              </a:extLst>
            </p:cNvPr>
            <p:cNvGrpSpPr/>
            <p:nvPr/>
          </p:nvGrpSpPr>
          <p:grpSpPr>
            <a:xfrm rot="5400000">
              <a:off x="5787555" y="4348633"/>
              <a:ext cx="789424" cy="789424"/>
              <a:chOff x="3596640" y="2775575"/>
              <a:chExt cx="2194560" cy="2194560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="" xmlns:a16="http://schemas.microsoft.com/office/drawing/2014/main" id="{70DC7436-33C3-4A4B-A166-6BB9B1022A8D}"/>
                  </a:ext>
                </a:extLst>
              </p:cNvPr>
              <p:cNvSpPr/>
              <p:nvPr/>
            </p:nvSpPr>
            <p:spPr>
              <a:xfrm>
                <a:off x="3596640" y="2775575"/>
                <a:ext cx="2194560" cy="21945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own Arrow 16">
                <a:extLst>
                  <a:ext uri="{FF2B5EF4-FFF2-40B4-BE49-F238E27FC236}">
                    <a16:creationId xmlns="" xmlns:a16="http://schemas.microsoft.com/office/drawing/2014/main" id="{04EE4ABC-A354-46AE-A06E-07FA6FC9BC9C}"/>
                  </a:ext>
                </a:extLst>
              </p:cNvPr>
              <p:cNvSpPr/>
              <p:nvPr/>
            </p:nvSpPr>
            <p:spPr>
              <a:xfrm flipV="1">
                <a:off x="4592655" y="2819399"/>
                <a:ext cx="188955" cy="1283603"/>
              </a:xfrm>
              <a:custGeom>
                <a:avLst/>
                <a:gdLst>
                  <a:gd name="connsiteX0" fmla="*/ 0 w 457200"/>
                  <a:gd name="connsiteY0" fmla="*/ 1524000 h 1752600"/>
                  <a:gd name="connsiteX1" fmla="*/ 114300 w 457200"/>
                  <a:gd name="connsiteY1" fmla="*/ 15240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152400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14300 w 457200"/>
                  <a:gd name="connsiteY1" fmla="*/ 132080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457200"/>
                  <a:gd name="connsiteY0" fmla="*/ 1524000 h 1752600"/>
                  <a:gd name="connsiteX1" fmla="*/ 134620 w 457200"/>
                  <a:gd name="connsiteY1" fmla="*/ 904240 h 1752600"/>
                  <a:gd name="connsiteX2" fmla="*/ 114300 w 457200"/>
                  <a:gd name="connsiteY2" fmla="*/ 0 h 1752600"/>
                  <a:gd name="connsiteX3" fmla="*/ 342900 w 457200"/>
                  <a:gd name="connsiteY3" fmla="*/ 0 h 1752600"/>
                  <a:gd name="connsiteX4" fmla="*/ 342900 w 457200"/>
                  <a:gd name="connsiteY4" fmla="*/ 904240 h 1752600"/>
                  <a:gd name="connsiteX5" fmla="*/ 457200 w 457200"/>
                  <a:gd name="connsiteY5" fmla="*/ 1524000 h 1752600"/>
                  <a:gd name="connsiteX6" fmla="*/ 228600 w 457200"/>
                  <a:gd name="connsiteY6" fmla="*/ 1752600 h 1752600"/>
                  <a:gd name="connsiteX7" fmla="*/ 0 w 457200"/>
                  <a:gd name="connsiteY7" fmla="*/ 1524000 h 1752600"/>
                  <a:gd name="connsiteX0" fmla="*/ 0 w 386080"/>
                  <a:gd name="connsiteY0" fmla="*/ 1544320 h 1752600"/>
                  <a:gd name="connsiteX1" fmla="*/ 63500 w 386080"/>
                  <a:gd name="connsiteY1" fmla="*/ 904240 h 1752600"/>
                  <a:gd name="connsiteX2" fmla="*/ 43180 w 386080"/>
                  <a:gd name="connsiteY2" fmla="*/ 0 h 1752600"/>
                  <a:gd name="connsiteX3" fmla="*/ 271780 w 386080"/>
                  <a:gd name="connsiteY3" fmla="*/ 0 h 1752600"/>
                  <a:gd name="connsiteX4" fmla="*/ 271780 w 386080"/>
                  <a:gd name="connsiteY4" fmla="*/ 904240 h 1752600"/>
                  <a:gd name="connsiteX5" fmla="*/ 386080 w 386080"/>
                  <a:gd name="connsiteY5" fmla="*/ 1524000 h 1752600"/>
                  <a:gd name="connsiteX6" fmla="*/ 157480 w 386080"/>
                  <a:gd name="connsiteY6" fmla="*/ 1752600 h 1752600"/>
                  <a:gd name="connsiteX7" fmla="*/ 0 w 38608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71780 w 304800"/>
                  <a:gd name="connsiteY4" fmla="*/ 904240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63500 w 304800"/>
                  <a:gd name="connsiteY1" fmla="*/ 904240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304800"/>
                  <a:gd name="connsiteY0" fmla="*/ 1544320 h 1752600"/>
                  <a:gd name="connsiteX1" fmla="*/ 94705 w 304800"/>
                  <a:gd name="connsiteY1" fmla="*/ 888637 h 1752600"/>
                  <a:gd name="connsiteX2" fmla="*/ 43180 w 304800"/>
                  <a:gd name="connsiteY2" fmla="*/ 0 h 1752600"/>
                  <a:gd name="connsiteX3" fmla="*/ 271780 w 304800"/>
                  <a:gd name="connsiteY3" fmla="*/ 0 h 1752600"/>
                  <a:gd name="connsiteX4" fmla="*/ 231214 w 304800"/>
                  <a:gd name="connsiteY4" fmla="*/ 894879 h 1752600"/>
                  <a:gd name="connsiteX5" fmla="*/ 304800 w 304800"/>
                  <a:gd name="connsiteY5" fmla="*/ 1524000 h 1752600"/>
                  <a:gd name="connsiteX6" fmla="*/ 157480 w 304800"/>
                  <a:gd name="connsiteY6" fmla="*/ 1752600 h 1752600"/>
                  <a:gd name="connsiteX7" fmla="*/ 0 w 304800"/>
                  <a:gd name="connsiteY7" fmla="*/ 1544320 h 1752600"/>
                  <a:gd name="connsiteX0" fmla="*/ 0 w 276716"/>
                  <a:gd name="connsiteY0" fmla="*/ 1531838 h 1752600"/>
                  <a:gd name="connsiteX1" fmla="*/ 66621 w 276716"/>
                  <a:gd name="connsiteY1" fmla="*/ 888637 h 1752600"/>
                  <a:gd name="connsiteX2" fmla="*/ 15096 w 276716"/>
                  <a:gd name="connsiteY2" fmla="*/ 0 h 1752600"/>
                  <a:gd name="connsiteX3" fmla="*/ 243696 w 276716"/>
                  <a:gd name="connsiteY3" fmla="*/ 0 h 1752600"/>
                  <a:gd name="connsiteX4" fmla="*/ 203130 w 276716"/>
                  <a:gd name="connsiteY4" fmla="*/ 894879 h 1752600"/>
                  <a:gd name="connsiteX5" fmla="*/ 276716 w 276716"/>
                  <a:gd name="connsiteY5" fmla="*/ 1524000 h 1752600"/>
                  <a:gd name="connsiteX6" fmla="*/ 129396 w 276716"/>
                  <a:gd name="connsiteY6" fmla="*/ 1752600 h 1752600"/>
                  <a:gd name="connsiteX7" fmla="*/ 0 w 276716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11518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48632"/>
                  <a:gd name="connsiteY0" fmla="*/ 1531838 h 1752600"/>
                  <a:gd name="connsiteX1" fmla="*/ 66621 w 248632"/>
                  <a:gd name="connsiteY1" fmla="*/ 888637 h 1752600"/>
                  <a:gd name="connsiteX2" fmla="*/ 15096 w 248632"/>
                  <a:gd name="connsiteY2" fmla="*/ 0 h 1752600"/>
                  <a:gd name="connsiteX3" fmla="*/ 243696 w 248632"/>
                  <a:gd name="connsiteY3" fmla="*/ 0 h 1752600"/>
                  <a:gd name="connsiteX4" fmla="*/ 203130 w 248632"/>
                  <a:gd name="connsiteY4" fmla="*/ 894879 h 1752600"/>
                  <a:gd name="connsiteX5" fmla="*/ 248632 w 248632"/>
                  <a:gd name="connsiteY5" fmla="*/ 1536482 h 1752600"/>
                  <a:gd name="connsiteX6" fmla="*/ 129396 w 248632"/>
                  <a:gd name="connsiteY6" fmla="*/ 1752600 h 1752600"/>
                  <a:gd name="connsiteX7" fmla="*/ 0 w 248632"/>
                  <a:gd name="connsiteY7" fmla="*/ 1531838 h 1752600"/>
                  <a:gd name="connsiteX0" fmla="*/ 0 w 254873"/>
                  <a:gd name="connsiteY0" fmla="*/ 1531838 h 1752600"/>
                  <a:gd name="connsiteX1" fmla="*/ 66621 w 254873"/>
                  <a:gd name="connsiteY1" fmla="*/ 888637 h 1752600"/>
                  <a:gd name="connsiteX2" fmla="*/ 15096 w 254873"/>
                  <a:gd name="connsiteY2" fmla="*/ 0 h 1752600"/>
                  <a:gd name="connsiteX3" fmla="*/ 243696 w 254873"/>
                  <a:gd name="connsiteY3" fmla="*/ 0 h 1752600"/>
                  <a:gd name="connsiteX4" fmla="*/ 203130 w 254873"/>
                  <a:gd name="connsiteY4" fmla="*/ 894879 h 1752600"/>
                  <a:gd name="connsiteX5" fmla="*/ 254873 w 254873"/>
                  <a:gd name="connsiteY5" fmla="*/ 1524000 h 1752600"/>
                  <a:gd name="connsiteX6" fmla="*/ 129396 w 254873"/>
                  <a:gd name="connsiteY6" fmla="*/ 1752600 h 1752600"/>
                  <a:gd name="connsiteX7" fmla="*/ 0 w 254873"/>
                  <a:gd name="connsiteY7" fmla="*/ 1531838 h 1752600"/>
                  <a:gd name="connsiteX0" fmla="*/ 0 w 257993"/>
                  <a:gd name="connsiteY0" fmla="*/ 1531838 h 1752600"/>
                  <a:gd name="connsiteX1" fmla="*/ 66621 w 257993"/>
                  <a:gd name="connsiteY1" fmla="*/ 888637 h 1752600"/>
                  <a:gd name="connsiteX2" fmla="*/ 15096 w 257993"/>
                  <a:gd name="connsiteY2" fmla="*/ 0 h 1752600"/>
                  <a:gd name="connsiteX3" fmla="*/ 243696 w 257993"/>
                  <a:gd name="connsiteY3" fmla="*/ 0 h 1752600"/>
                  <a:gd name="connsiteX4" fmla="*/ 203130 w 257993"/>
                  <a:gd name="connsiteY4" fmla="*/ 894879 h 1752600"/>
                  <a:gd name="connsiteX5" fmla="*/ 257993 w 257993"/>
                  <a:gd name="connsiteY5" fmla="*/ 1536482 h 1752600"/>
                  <a:gd name="connsiteX6" fmla="*/ 129396 w 257993"/>
                  <a:gd name="connsiteY6" fmla="*/ 1752600 h 1752600"/>
                  <a:gd name="connsiteX7" fmla="*/ 0 w 257993"/>
                  <a:gd name="connsiteY7" fmla="*/ 1531838 h 1752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7993" h="1752600">
                    <a:moveTo>
                      <a:pt x="0" y="1531838"/>
                    </a:moveTo>
                    <a:cubicBezTo>
                      <a:pt x="44873" y="1325251"/>
                      <a:pt x="42068" y="1308584"/>
                      <a:pt x="66621" y="888637"/>
                    </a:cubicBezTo>
                    <a:cubicBezTo>
                      <a:pt x="68169" y="583064"/>
                      <a:pt x="32271" y="296212"/>
                      <a:pt x="15096" y="0"/>
                    </a:cubicBezTo>
                    <a:lnTo>
                      <a:pt x="243696" y="0"/>
                    </a:lnTo>
                    <a:cubicBezTo>
                      <a:pt x="230174" y="298293"/>
                      <a:pt x="207291" y="556020"/>
                      <a:pt x="203130" y="894879"/>
                    </a:cubicBezTo>
                    <a:cubicBezTo>
                      <a:pt x="213870" y="1333475"/>
                      <a:pt x="219893" y="1329895"/>
                      <a:pt x="257993" y="1536482"/>
                    </a:cubicBezTo>
                    <a:lnTo>
                      <a:pt x="129396" y="1752600"/>
                    </a:lnTo>
                    <a:lnTo>
                      <a:pt x="0" y="1531838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50800" h="69850"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3" name="Picture 42">
            <a:extLst>
              <a:ext uri="{FF2B5EF4-FFF2-40B4-BE49-F238E27FC236}">
                <a16:creationId xmlns="" xmlns:a16="http://schemas.microsoft.com/office/drawing/2014/main" id="{0C71BA73-1DAB-4C45-8C9A-93D5571DC1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7246" y="1842151"/>
            <a:ext cx="606725" cy="503348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2BA40C3-E5CB-4563-8374-495D12BEEDFB}"/>
              </a:ext>
            </a:extLst>
          </p:cNvPr>
          <p:cNvSpPr txBox="1"/>
          <p:nvPr/>
        </p:nvSpPr>
        <p:spPr>
          <a:xfrm>
            <a:off x="432250" y="1046967"/>
            <a:ext cx="7667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E386C"/>
                </a:solidFill>
              </a:rPr>
              <a:t>Retention</a:t>
            </a:r>
            <a:endParaRPr lang="en-US" sz="2800" b="1" dirty="0">
              <a:solidFill>
                <a:srgbClr val="0E386C"/>
              </a:solidFill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3AD0016B-B583-46E2-9E3B-C96CDD74FCE0}"/>
              </a:ext>
            </a:extLst>
          </p:cNvPr>
          <p:cNvCxnSpPr/>
          <p:nvPr/>
        </p:nvCxnSpPr>
        <p:spPr>
          <a:xfrm>
            <a:off x="505478" y="1570187"/>
            <a:ext cx="7727950" cy="0"/>
          </a:xfrm>
          <a:prstGeom prst="line">
            <a:avLst/>
          </a:prstGeom>
          <a:ln>
            <a:solidFill>
              <a:srgbClr val="0E386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B94F84B-B452-4ED5-BB5F-6F8C9CC1E825}"/>
              </a:ext>
            </a:extLst>
          </p:cNvPr>
          <p:cNvSpPr txBox="1"/>
          <p:nvPr/>
        </p:nvSpPr>
        <p:spPr>
          <a:xfrm>
            <a:off x="432250" y="724549"/>
            <a:ext cx="4927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E386C"/>
                </a:solidFill>
                <a:latin typeface="Arial Narrow" panose="020B0606020202030204" pitchFamily="34" charset="0"/>
              </a:rPr>
              <a:t>Recommendations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0F9D39D3-E93B-4804-832C-4EA98D4FA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14063"/>
              </p:ext>
            </p:extLst>
          </p:nvPr>
        </p:nvGraphicFramePr>
        <p:xfrm>
          <a:off x="432249" y="2330449"/>
          <a:ext cx="8297535" cy="402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0459">
                  <a:extLst>
                    <a:ext uri="{9D8B030D-6E8A-4147-A177-3AD203B41FA5}">
                      <a16:colId xmlns="" xmlns:a16="http://schemas.microsoft.com/office/drawing/2014/main" val="3373816566"/>
                    </a:ext>
                  </a:extLst>
                </a:gridCol>
                <a:gridCol w="3222591">
                  <a:extLst>
                    <a:ext uri="{9D8B030D-6E8A-4147-A177-3AD203B41FA5}">
                      <a16:colId xmlns="" xmlns:a16="http://schemas.microsoft.com/office/drawing/2014/main" val="2968011784"/>
                    </a:ext>
                  </a:extLst>
                </a:gridCol>
                <a:gridCol w="855677">
                  <a:extLst>
                    <a:ext uri="{9D8B030D-6E8A-4147-A177-3AD203B41FA5}">
                      <a16:colId xmlns="" xmlns:a16="http://schemas.microsoft.com/office/drawing/2014/main" val="2687031608"/>
                    </a:ext>
                  </a:extLst>
                </a:gridCol>
                <a:gridCol w="15488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0520">
                <a:tc gridSpan="4"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                                                                                                    Next Action Item                                   </a:t>
                      </a:r>
                      <a:r>
                        <a:rPr lang="en-US" sz="1200" b="1" baseline="0" dirty="0"/>
                        <a:t> </a:t>
                      </a:r>
                      <a:r>
                        <a:rPr lang="en-US" sz="1200" b="1" dirty="0"/>
                        <a:t>Time Frame                  Cost Estimate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90908312"/>
                  </a:ext>
                </a:extLst>
              </a:tr>
              <a:tr h="15528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Developing a program to pay milestone</a:t>
                      </a:r>
                      <a:r>
                        <a:rPr lang="en-US" sz="1600" baseline="0" dirty="0" smtClean="0"/>
                        <a:t> / performance bonuses to senior roles to drive critical metrics / outcomes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critical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roles and key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metrics to build a bonus plan:</a:t>
                      </a:r>
                    </a:p>
                    <a:p>
                      <a:pPr marL="574675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Green Line Extension</a:t>
                      </a:r>
                    </a:p>
                    <a:p>
                      <a:pPr marL="574675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Capital Delivery</a:t>
                      </a:r>
                    </a:p>
                    <a:p>
                      <a:pPr marL="574675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Operations</a:t>
                      </a:r>
                    </a:p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Draft policy in review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October 2017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 vary. (10-20%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base salary, based on a review of industry trends.)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52800">
                <a:tc>
                  <a:txBody>
                    <a:bodyPr/>
                    <a:lstStyle/>
                    <a:p>
                      <a:pPr algn="l"/>
                      <a:endParaRPr 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Supporting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retention/acquisition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licenses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certifications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critical roles  and associated key licenses and certifications that would support organization success:</a:t>
                      </a:r>
                    </a:p>
                    <a:p>
                      <a:pPr marL="574675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Capital Delivery</a:t>
                      </a:r>
                    </a:p>
                    <a:p>
                      <a:pPr marL="574675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Green Line Extension</a:t>
                      </a:r>
                    </a:p>
                    <a:p>
                      <a:pPr marL="574675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Operations</a:t>
                      </a:r>
                    </a:p>
                    <a:p>
                      <a:pPr marL="574675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Administration / Senior Leadership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Draft policy in review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October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Approx. $1,000 - $1,500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pp for exams, fees and preparation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EA3E374-D400-4F30-AC66-C5B79C363932}"/>
              </a:ext>
            </a:extLst>
          </p:cNvPr>
          <p:cNvSpPr/>
          <p:nvPr/>
        </p:nvSpPr>
        <p:spPr>
          <a:xfrm>
            <a:off x="371163" y="2008224"/>
            <a:ext cx="2425699" cy="7694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i="1" dirty="0" smtClean="0">
                <a:latin typeface="Arial Narrow" panose="020B0606020202030204" pitchFamily="34" charset="0"/>
              </a:rPr>
              <a:t>Drive our ability to retain key talent by:</a:t>
            </a:r>
            <a:r>
              <a:rPr lang="en-US" sz="2400" i="1" dirty="0" smtClean="0">
                <a:latin typeface="Arial Narrow" panose="020B0606020202030204" pitchFamily="34" charset="0"/>
              </a:rPr>
              <a:t> </a:t>
            </a:r>
            <a:endParaRPr lang="en-US" sz="2400" i="1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Image result for icon dollar sig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0402" y="1736632"/>
            <a:ext cx="668724" cy="66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7122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52">
            <a:extLst>
              <a:ext uri="{FF2B5EF4-FFF2-40B4-BE49-F238E27FC236}">
                <a16:creationId xmlns="" xmlns:a16="http://schemas.microsoft.com/office/drawing/2014/main" id="{E3B3AAA3-10F8-4D3F-B8A9-DB9A8E7E225B}"/>
              </a:ext>
            </a:extLst>
          </p:cNvPr>
          <p:cNvSpPr txBox="1"/>
          <p:nvPr/>
        </p:nvSpPr>
        <p:spPr>
          <a:xfrm>
            <a:off x="2156732" y="1719378"/>
            <a:ext cx="6047155" cy="519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At the request of HR, OPMI conducted a survey of senior managers between March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22 to April 7,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2017.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esults confirmed the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need to focus on our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workforce and indicated three specific area for improvement.</a:t>
            </a:r>
          </a:p>
          <a:p>
            <a:endParaRPr lang="en-US" sz="1600" b="1" dirty="0"/>
          </a:p>
        </p:txBody>
      </p:sp>
      <p:pic>
        <p:nvPicPr>
          <p:cNvPr id="76" name="Picture 75">
            <a:extLst>
              <a:ext uri="{FF2B5EF4-FFF2-40B4-BE49-F238E27FC236}">
                <a16:creationId xmlns="" xmlns:a16="http://schemas.microsoft.com/office/drawing/2014/main" id="{A56E164F-1DAD-4D08-B04D-D6DCFE51C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15" y="1980229"/>
            <a:ext cx="493457" cy="484255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2BA40C3-E5CB-4563-8374-495D12BEEDFB}"/>
              </a:ext>
            </a:extLst>
          </p:cNvPr>
          <p:cNvSpPr txBox="1"/>
          <p:nvPr/>
        </p:nvSpPr>
        <p:spPr>
          <a:xfrm>
            <a:off x="432250" y="1046967"/>
            <a:ext cx="4756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HR Survey of MBTA Leadership </a:t>
            </a:r>
            <a:endParaRPr lang="en-US" sz="2800" b="1" dirty="0">
              <a:solidFill>
                <a:srgbClr val="0E386C"/>
              </a:solidFill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3AD0016B-B583-46E2-9E3B-C96CDD74FCE0}"/>
              </a:ext>
            </a:extLst>
          </p:cNvPr>
          <p:cNvCxnSpPr/>
          <p:nvPr/>
        </p:nvCxnSpPr>
        <p:spPr>
          <a:xfrm>
            <a:off x="505478" y="1570187"/>
            <a:ext cx="7727950" cy="0"/>
          </a:xfrm>
          <a:prstGeom prst="line">
            <a:avLst/>
          </a:prstGeom>
          <a:ln>
            <a:solidFill>
              <a:srgbClr val="0E386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54218C2E-4BB0-4DB4-920A-27324091CFE2}"/>
              </a:ext>
            </a:extLst>
          </p:cNvPr>
          <p:cNvSpPr txBox="1"/>
          <p:nvPr/>
        </p:nvSpPr>
        <p:spPr>
          <a:xfrm>
            <a:off x="5953648" y="3264122"/>
            <a:ext cx="2954215" cy="36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" b="1" dirty="0">
              <a:solidFill>
                <a:schemeClr val="accent2"/>
              </a:solidFill>
            </a:endParaRPr>
          </a:p>
          <a:p>
            <a:pPr>
              <a:lnSpc>
                <a:spcPts val="1400"/>
              </a:lnSpc>
            </a:pP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8683285"/>
              </p:ext>
            </p:extLst>
          </p:nvPr>
        </p:nvGraphicFramePr>
        <p:xfrm>
          <a:off x="772681" y="3050334"/>
          <a:ext cx="7193543" cy="284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35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2008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3-</a:t>
                      </a:r>
                      <a:r>
                        <a:rPr lang="en-US" sz="3600" b="1" baseline="0" dirty="0" smtClean="0"/>
                        <a:t> </a:t>
                      </a:r>
                      <a:r>
                        <a:rPr lang="en-US" sz="3600" b="1" dirty="0" smtClean="0"/>
                        <a:t>TRAINING/DEVELOPMENT</a:t>
                      </a:r>
                      <a:endParaRPr lang="en-US" sz="36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13846">
                <a:tc>
                  <a:txBody>
                    <a:bodyPr/>
                    <a:lstStyle/>
                    <a:p>
                      <a:r>
                        <a:rPr lang="en-US" sz="2000" b="1" dirty="0"/>
                        <a:t>95% </a:t>
                      </a:r>
                      <a:r>
                        <a:rPr lang="en-US" sz="2000" dirty="0"/>
                        <a:t>responded that training / talent management was extremely important, important, or somewhat important</a:t>
                      </a:r>
                    </a:p>
                    <a:p>
                      <a:r>
                        <a:rPr lang="en-US" sz="2000" i="1" dirty="0"/>
                        <a:t>* with senior leadership seeing it as the #1 priority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92217"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KEY FINDING</a:t>
                      </a:r>
                      <a:r>
                        <a:rPr lang="en-US" sz="2000" b="1" dirty="0"/>
                        <a:t>: 72% </a:t>
                      </a:r>
                      <a:r>
                        <a:rPr lang="en-US" sz="2000" dirty="0"/>
                        <a:t>of leaders surveyed responded that they themselves were not adequately trained for their role.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Pentagon 16">
            <a:extLst>
              <a:ext uri="{FF2B5EF4-FFF2-40B4-BE49-F238E27FC236}">
                <a16:creationId xmlns="" xmlns:a16="http://schemas.microsoft.com/office/drawing/2014/main" id="{DCCADB2B-5012-4A62-8C90-CD8961C85DEC}"/>
              </a:ext>
            </a:extLst>
          </p:cNvPr>
          <p:cNvSpPr/>
          <p:nvPr/>
        </p:nvSpPr>
        <p:spPr>
          <a:xfrm>
            <a:off x="569857" y="1981135"/>
            <a:ext cx="1538243" cy="519157"/>
          </a:xfrm>
          <a:prstGeom prst="homePlate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929CE16-178A-4D6E-8A2F-F5F298CCC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39" y="2013526"/>
            <a:ext cx="493457" cy="484255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8818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2BA40C3-E5CB-4563-8374-495D12BEEDFB}"/>
              </a:ext>
            </a:extLst>
          </p:cNvPr>
          <p:cNvSpPr txBox="1"/>
          <p:nvPr/>
        </p:nvSpPr>
        <p:spPr>
          <a:xfrm>
            <a:off x="432250" y="1046967"/>
            <a:ext cx="60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E386C"/>
                </a:solidFill>
              </a:rPr>
              <a:t>Training – Overall Strategy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="" xmlns:a16="http://schemas.microsoft.com/office/drawing/2014/main" id="{3AD0016B-B583-46E2-9E3B-C96CDD74FCE0}"/>
              </a:ext>
            </a:extLst>
          </p:cNvPr>
          <p:cNvCxnSpPr/>
          <p:nvPr/>
        </p:nvCxnSpPr>
        <p:spPr>
          <a:xfrm>
            <a:off x="505478" y="1570187"/>
            <a:ext cx="7727950" cy="0"/>
          </a:xfrm>
          <a:prstGeom prst="line">
            <a:avLst/>
          </a:prstGeom>
          <a:ln>
            <a:solidFill>
              <a:srgbClr val="0E386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B94F84B-B452-4ED5-BB5F-6F8C9CC1E825}"/>
              </a:ext>
            </a:extLst>
          </p:cNvPr>
          <p:cNvSpPr txBox="1"/>
          <p:nvPr/>
        </p:nvSpPr>
        <p:spPr>
          <a:xfrm>
            <a:off x="432250" y="724549"/>
            <a:ext cx="4927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E386C"/>
                </a:solidFill>
                <a:latin typeface="Arial Narrow" panose="020B0606020202030204" pitchFamily="34" charset="0"/>
              </a:rPr>
              <a:t>Recommendations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0F9D39D3-E93B-4804-832C-4EA98D4FAC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5475566"/>
              </p:ext>
            </p:extLst>
          </p:nvPr>
        </p:nvGraphicFramePr>
        <p:xfrm>
          <a:off x="432250" y="2330450"/>
          <a:ext cx="8297534" cy="3745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97534">
                  <a:extLst>
                    <a:ext uri="{9D8B030D-6E8A-4147-A177-3AD203B41FA5}">
                      <a16:colId xmlns="" xmlns:a16="http://schemas.microsoft.com/office/drawing/2014/main" val="3373816566"/>
                    </a:ext>
                  </a:extLst>
                </a:gridCol>
              </a:tblGrid>
              <a:tr h="2454195">
                <a:tc>
                  <a:txBody>
                    <a:bodyPr/>
                    <a:lstStyle/>
                    <a:p>
                      <a:pPr marL="182880" marR="0" lvl="0" indent="-1828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21A899"/>
                        </a:buClr>
                        <a:buSzPct val="85000"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Franklin Gothic Book"/>
                        <a:ea typeface="+mn-ea"/>
                        <a:cs typeface="+mn-cs"/>
                      </a:endParaRPr>
                    </a:p>
                    <a:p>
                      <a:pPr marL="182880" marR="0" lvl="0" indent="-1828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Pct val="85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Work with 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local higher education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institutions to develop 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a formal leadership/management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program 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Franklin Gothic Book"/>
                        <a:ea typeface="+mn-ea"/>
                        <a:cs typeface="+mn-cs"/>
                      </a:endParaRPr>
                    </a:p>
                    <a:p>
                      <a:pPr marL="457200" marR="0" lvl="1" indent="-1828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Pct val="85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Strategic Thinking</a:t>
                      </a:r>
                    </a:p>
                    <a:p>
                      <a:pPr marL="457200" marR="0" lvl="1" indent="-1828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Pct val="85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Leadership Skills / Leading Teams</a:t>
                      </a:r>
                    </a:p>
                    <a:p>
                      <a:pPr marL="457200" marR="0" lvl="1" indent="-1828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Pct val="85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Financial Acumen / Financial Awareness</a:t>
                      </a:r>
                    </a:p>
                    <a:p>
                      <a:pPr marL="457200" marR="0" lvl="1" indent="-1828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Pct val="85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Talent Management / Negotiation Skills / Supervision Skills</a:t>
                      </a:r>
                    </a:p>
                    <a:p>
                      <a:pPr marL="457200" marR="0" lvl="1" indent="-1828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Pct val="85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Process / Project Management</a:t>
                      </a:r>
                    </a:p>
                    <a:p>
                      <a:pPr marL="457200" marR="0" lvl="1" indent="-1828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Pct val="85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Communication / Presentation Skills</a:t>
                      </a:r>
                    </a:p>
                    <a:p>
                      <a:pPr marL="27432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Franklin Gothic Book"/>
                        <a:ea typeface="+mn-ea"/>
                        <a:cs typeface="+mn-cs"/>
                      </a:endParaRPr>
                    </a:p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Pct val="85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Develop specific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custom content to 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address strategic needs 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Franklin Gothic Book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21A899"/>
                        </a:buClr>
                        <a:buSzPct val="85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     (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Franklin Gothic Book"/>
                          <a:ea typeface="+mn-ea"/>
                          <a:cs typeface="+mn-cs"/>
                        </a:rPr>
                        <a:t>i.e. Capital Delivery, Bus Maintenance)</a:t>
                      </a:r>
                    </a:p>
                    <a:p>
                      <a:pPr algn="l"/>
                      <a:endParaRPr lang="en-US" sz="11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9090831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EA3E374-D400-4F30-AC66-C5B79C363932}"/>
              </a:ext>
            </a:extLst>
          </p:cNvPr>
          <p:cNvSpPr/>
          <p:nvPr/>
        </p:nvSpPr>
        <p:spPr>
          <a:xfrm>
            <a:off x="371163" y="2008224"/>
            <a:ext cx="2425699" cy="4001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i="1" dirty="0">
                <a:latin typeface="Arial Narrow" panose="020B0606020202030204" pitchFamily="34" charset="0"/>
              </a:rPr>
              <a:t>Formal Program</a:t>
            </a:r>
          </a:p>
        </p:txBody>
      </p:sp>
    </p:spTree>
    <p:extLst>
      <p:ext uri="{BB962C8B-B14F-4D97-AF65-F5344CB8AC3E}">
        <p14:creationId xmlns:p14="http://schemas.microsoft.com/office/powerpoint/2010/main" xmlns="" val="33754403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35&quot;&gt;&lt;object type=&quot;3&quot; unique_id=&quot;10037&quot;&gt;&lt;property id=&quot;20148&quot; value=&quot;5&quot;/&gt;&lt;property id=&quot;20300&quot; value=&quot;Slide 2&quot;/&gt;&lt;property id=&quot;20307&quot; value=&quot;258&quot;/&gt;&lt;/object&gt;&lt;object type=&quot;3&quot; unique_id=&quot;13184&quot;&gt;&lt;property id=&quot;20148&quot; value=&quot;5&quot;/&gt;&lt;property id=&quot;20300&quot; value=&quot;Slide 3&quot;/&gt;&lt;property id=&quot;20307&quot; value=&quot;269&quot;/&gt;&lt;/object&gt;&lt;object type=&quot;3&quot; unique_id=&quot;13185&quot;&gt;&lt;property id=&quot;20148&quot; value=&quot;5&quot;/&gt;&lt;property id=&quot;20300&quot; value=&quot;Slide 4&quot;/&gt;&lt;property id=&quot;20307&quot; value=&quot;270&quot;/&gt;&lt;/object&gt;&lt;object type=&quot;3&quot; unique_id=&quot;13319&quot;&gt;&lt;property id=&quot;20148&quot; value=&quot;5&quot;/&gt;&lt;property id=&quot;20300&quot; value=&quot;Slide 6&quot;/&gt;&lt;property id=&quot;20307&quot; value=&quot;271&quot;/&gt;&lt;/object&gt;&lt;object type=&quot;3&quot; unique_id=&quot;13320&quot;&gt;&lt;property id=&quot;20148&quot; value=&quot;5&quot;/&gt;&lt;property id=&quot;20300&quot; value=&quot;Slide 9&quot;/&gt;&lt;property id=&quot;20307&quot; value=&quot;272&quot;/&gt;&lt;/object&gt;&lt;object type=&quot;3&quot; unique_id=&quot;13322&quot;&gt;&lt;property id=&quot;20148&quot; value=&quot;5&quot;/&gt;&lt;property id=&quot;20300&quot; value=&quot;Slide 1 - &amp;quot;MBTA Recruitment, Retention, and Training Council&amp;quot;&quot;/&gt;&lt;property id=&quot;20307&quot; value=&quot;276&quot;/&gt;&lt;/object&gt;&lt;object type=&quot;3&quot; unique_id=&quot;13323&quot;&gt;&lt;property id=&quot;20148&quot; value=&quot;5&quot;/&gt;&lt;property id=&quot;20300&quot; value=&quot;Slide 5&quot;/&gt;&lt;property id=&quot;20307&quot; value=&quot;273&quot;/&gt;&lt;/object&gt;&lt;object type=&quot;3&quot; unique_id=&quot;13328&quot;&gt;&lt;property id=&quot;20148&quot; value=&quot;5&quot;/&gt;&lt;property id=&quot;20300&quot; value=&quot;Slide 7&quot;/&gt;&lt;property id=&quot;20307&quot; value=&quot;281&quot;/&gt;&lt;/object&gt;&lt;object type=&quot;3&quot; unique_id=&quot;13329&quot;&gt;&lt;property id=&quot;20148&quot; value=&quot;5&quot;/&gt;&lt;property id=&quot;20300&quot; value=&quot;Slide 8&quot;/&gt;&lt;property id=&quot;20307&quot; value=&quot;280&quot;/&gt;&lt;/object&gt;&lt;/object&gt;&lt;object type=&quot;8&quot; unique_id=&quot;1004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1407</Words>
  <Application>Microsoft Office PowerPoint</Application>
  <PresentationFormat>On-screen Show (4:3)</PresentationFormat>
  <Paragraphs>174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Office Theme</vt:lpstr>
      <vt:lpstr>MBTA Recruitment, Retention, and Training Council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MBTA Marketing Department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</dc:title>
  <dc:creator>McDonald, Michael</dc:creator>
  <cp:lastModifiedBy>cciampa</cp:lastModifiedBy>
  <cp:revision>159</cp:revision>
  <cp:lastPrinted>2017-09-21T20:07:05Z</cp:lastPrinted>
  <dcterms:created xsi:type="dcterms:W3CDTF">2010-08-11T15:36:13Z</dcterms:created>
  <dcterms:modified xsi:type="dcterms:W3CDTF">2017-09-22T19:09:47Z</dcterms:modified>
</cp:coreProperties>
</file>