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7" r:id="rId2"/>
  </p:sldMasterIdLst>
  <p:notesMasterIdLst>
    <p:notesMasterId r:id="rId17"/>
  </p:notesMasterIdLst>
  <p:handoutMasterIdLst>
    <p:handoutMasterId r:id="rId18"/>
  </p:handoutMasterIdLst>
  <p:sldIdLst>
    <p:sldId id="302" r:id="rId3"/>
    <p:sldId id="643" r:id="rId4"/>
    <p:sldId id="663" r:id="rId5"/>
    <p:sldId id="672" r:id="rId6"/>
    <p:sldId id="673" r:id="rId7"/>
    <p:sldId id="674" r:id="rId8"/>
    <p:sldId id="664" r:id="rId9"/>
    <p:sldId id="665" r:id="rId10"/>
    <p:sldId id="675" r:id="rId11"/>
    <p:sldId id="669" r:id="rId12"/>
    <p:sldId id="659" r:id="rId13"/>
    <p:sldId id="670" r:id="rId14"/>
    <p:sldId id="671" r:id="rId15"/>
    <p:sldId id="3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13255D5-628A-49F1-8F58-0A1E9314DD8E}">
          <p14:sldIdLst>
            <p14:sldId id="302"/>
            <p14:sldId id="643"/>
            <p14:sldId id="663"/>
            <p14:sldId id="672"/>
            <p14:sldId id="673"/>
            <p14:sldId id="674"/>
            <p14:sldId id="664"/>
            <p14:sldId id="665"/>
            <p14:sldId id="675"/>
            <p14:sldId id="669"/>
            <p14:sldId id="659"/>
            <p14:sldId id="670"/>
            <p14:sldId id="671"/>
            <p14:sldId id="373"/>
          </p14:sldIdLst>
        </p14:section>
        <p14:section name="Untitled Section" id="{CB634D57-8E31-49C4-8812-B21E727E29BA}">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794" userDrawn="1">
          <p15:clr>
            <a:srgbClr val="A4A3A4"/>
          </p15:clr>
        </p15:guide>
        <p15:guide id="2" pos="2074" userDrawn="1">
          <p15:clr>
            <a:srgbClr val="A4A3A4"/>
          </p15:clr>
        </p15:guide>
        <p15:guide id="3" orient="horz" pos="2881" userDrawn="1">
          <p15:clr>
            <a:srgbClr val="A4A3A4"/>
          </p15:clr>
        </p15:guide>
        <p15:guide id="4"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A1E"/>
    <a:srgbClr val="969696"/>
    <a:srgbClr val="B2B2B2"/>
    <a:srgbClr val="005046"/>
    <a:srgbClr val="70C27C"/>
    <a:srgbClr val="005024"/>
    <a:srgbClr val="175024"/>
    <a:srgbClr val="C64522"/>
    <a:srgbClr val="008746"/>
    <a:srgbClr val="9D15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94081" autoAdjust="0"/>
  </p:normalViewPr>
  <p:slideViewPr>
    <p:cSldViewPr showGuides="1">
      <p:cViewPr varScale="1">
        <p:scale>
          <a:sx n="96" d="100"/>
          <a:sy n="96" d="100"/>
        </p:scale>
        <p:origin x="-922" y="-72"/>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70" d="100"/>
        <a:sy n="170" d="100"/>
      </p:scale>
      <p:origin x="0" y="-1500"/>
    </p:cViewPr>
  </p:sorterViewPr>
  <p:notesViewPr>
    <p:cSldViewPr showGuides="1">
      <p:cViewPr varScale="1">
        <p:scale>
          <a:sx n="96" d="100"/>
          <a:sy n="96" d="100"/>
        </p:scale>
        <p:origin x="-3642" y="-96"/>
      </p:cViewPr>
      <p:guideLst>
        <p:guide orient="horz" pos="2794"/>
        <p:guide orient="horz" pos="2881"/>
        <p:guide pos="2074"/>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71800" cy="457200"/>
          </a:xfrm>
          <a:prstGeom prst="rect">
            <a:avLst/>
          </a:prstGeom>
        </p:spPr>
        <p:txBody>
          <a:bodyPr vert="horz" lIns="91252" tIns="45628" rIns="91252" bIns="45628" rtlCol="0"/>
          <a:lstStyle>
            <a:lvl1pPr algn="l">
              <a:defRPr sz="1200"/>
            </a:lvl1pPr>
          </a:lstStyle>
          <a:p>
            <a:endParaRPr lang="en-US" dirty="0"/>
          </a:p>
        </p:txBody>
      </p:sp>
      <p:sp>
        <p:nvSpPr>
          <p:cNvPr id="3" name="Date Placeholder 2"/>
          <p:cNvSpPr>
            <a:spLocks noGrp="1"/>
          </p:cNvSpPr>
          <p:nvPr>
            <p:ph type="dt" sz="quarter" idx="1"/>
          </p:nvPr>
        </p:nvSpPr>
        <p:spPr>
          <a:xfrm>
            <a:off x="3884617" y="4"/>
            <a:ext cx="2971800" cy="457200"/>
          </a:xfrm>
          <a:prstGeom prst="rect">
            <a:avLst/>
          </a:prstGeom>
        </p:spPr>
        <p:txBody>
          <a:bodyPr vert="horz" lIns="91252" tIns="45628" rIns="91252" bIns="45628" rtlCol="0"/>
          <a:lstStyle>
            <a:lvl1pPr algn="r">
              <a:defRPr sz="1200"/>
            </a:lvl1pPr>
          </a:lstStyle>
          <a:p>
            <a:fld id="{3150DF6D-F437-4312-9B11-BAA771D027EA}" type="datetimeFigureOut">
              <a:rPr lang="en-US" smtClean="0"/>
              <a:pPr/>
              <a:t>9/22/2017</a:t>
            </a:fld>
            <a:endParaRPr lang="en-US" dirty="0"/>
          </a:p>
        </p:txBody>
      </p:sp>
      <p:sp>
        <p:nvSpPr>
          <p:cNvPr id="4" name="Footer Placeholder 3"/>
          <p:cNvSpPr>
            <a:spLocks noGrp="1"/>
          </p:cNvSpPr>
          <p:nvPr>
            <p:ph type="ftr" sz="quarter" idx="2"/>
          </p:nvPr>
        </p:nvSpPr>
        <p:spPr>
          <a:xfrm>
            <a:off x="2" y="8685220"/>
            <a:ext cx="2971800" cy="457200"/>
          </a:xfrm>
          <a:prstGeom prst="rect">
            <a:avLst/>
          </a:prstGeom>
        </p:spPr>
        <p:txBody>
          <a:bodyPr vert="horz" lIns="91252" tIns="45628" rIns="91252" bIns="4562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7" y="8685220"/>
            <a:ext cx="2971800" cy="457200"/>
          </a:xfrm>
          <a:prstGeom prst="rect">
            <a:avLst/>
          </a:prstGeom>
        </p:spPr>
        <p:txBody>
          <a:bodyPr vert="horz" lIns="91252" tIns="45628" rIns="91252" bIns="45628" rtlCol="0" anchor="b"/>
          <a:lstStyle>
            <a:lvl1pPr algn="r">
              <a:defRPr sz="1200"/>
            </a:lvl1pPr>
          </a:lstStyle>
          <a:p>
            <a:fld id="{B1945DF4-BF30-45C6-B281-9A4C535D9613}" type="slidenum">
              <a:rPr lang="en-US" smtClean="0"/>
              <a:pPr/>
              <a:t>‹#›</a:t>
            </a:fld>
            <a:endParaRPr lang="en-US" dirty="0"/>
          </a:p>
        </p:txBody>
      </p:sp>
    </p:spTree>
    <p:extLst>
      <p:ext uri="{BB962C8B-B14F-4D97-AF65-F5344CB8AC3E}">
        <p14:creationId xmlns:p14="http://schemas.microsoft.com/office/powerpoint/2010/main" xmlns="" val="3945544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2971800" cy="457200"/>
          </a:xfrm>
          <a:prstGeom prst="rect">
            <a:avLst/>
          </a:prstGeom>
        </p:spPr>
        <p:txBody>
          <a:bodyPr vert="horz" lIns="91252" tIns="45628" rIns="91252" bIns="45628" rtlCol="0"/>
          <a:lstStyle>
            <a:lvl1pPr algn="l">
              <a:defRPr sz="1200"/>
            </a:lvl1pPr>
          </a:lstStyle>
          <a:p>
            <a:endParaRPr lang="en-US" dirty="0"/>
          </a:p>
        </p:txBody>
      </p:sp>
      <p:sp>
        <p:nvSpPr>
          <p:cNvPr id="3" name="Date Placeholder 2"/>
          <p:cNvSpPr>
            <a:spLocks noGrp="1"/>
          </p:cNvSpPr>
          <p:nvPr>
            <p:ph type="dt" idx="1"/>
          </p:nvPr>
        </p:nvSpPr>
        <p:spPr>
          <a:xfrm>
            <a:off x="3884617" y="4"/>
            <a:ext cx="2971800" cy="457200"/>
          </a:xfrm>
          <a:prstGeom prst="rect">
            <a:avLst/>
          </a:prstGeom>
        </p:spPr>
        <p:txBody>
          <a:bodyPr vert="horz" lIns="91252" tIns="45628" rIns="91252" bIns="45628" rtlCol="0"/>
          <a:lstStyle>
            <a:lvl1pPr algn="r">
              <a:defRPr sz="1200"/>
            </a:lvl1pPr>
          </a:lstStyle>
          <a:p>
            <a:fld id="{C7F7E2E1-5E71-433F-9E28-BAAD2D72AFAD}" type="datetimeFigureOut">
              <a:rPr lang="en-US" smtClean="0"/>
              <a:pPr/>
              <a:t>9/22/2017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252" tIns="45628" rIns="91252" bIns="45628" rtlCol="0" anchor="ctr"/>
          <a:lstStyle/>
          <a:p>
            <a:endParaRPr lang="en-US" dirty="0"/>
          </a:p>
        </p:txBody>
      </p:sp>
      <p:sp>
        <p:nvSpPr>
          <p:cNvPr id="5" name="Notes Placeholder 4"/>
          <p:cNvSpPr>
            <a:spLocks noGrp="1"/>
          </p:cNvSpPr>
          <p:nvPr>
            <p:ph type="body" sz="quarter" idx="3"/>
          </p:nvPr>
        </p:nvSpPr>
        <p:spPr>
          <a:xfrm>
            <a:off x="685800" y="4343404"/>
            <a:ext cx="5486400" cy="4114800"/>
          </a:xfrm>
          <a:prstGeom prst="rect">
            <a:avLst/>
          </a:prstGeom>
        </p:spPr>
        <p:txBody>
          <a:bodyPr vert="horz" lIns="91252" tIns="45628" rIns="91252" bIns="456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685220"/>
            <a:ext cx="2971800" cy="457200"/>
          </a:xfrm>
          <a:prstGeom prst="rect">
            <a:avLst/>
          </a:prstGeom>
        </p:spPr>
        <p:txBody>
          <a:bodyPr vert="horz" lIns="91252" tIns="45628" rIns="91252" bIns="456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7" y="8685220"/>
            <a:ext cx="2971800" cy="457200"/>
          </a:xfrm>
          <a:prstGeom prst="rect">
            <a:avLst/>
          </a:prstGeom>
        </p:spPr>
        <p:txBody>
          <a:bodyPr vert="horz" lIns="91252" tIns="45628" rIns="91252" bIns="45628" rtlCol="0" anchor="b"/>
          <a:lstStyle>
            <a:lvl1pPr algn="r">
              <a:defRPr sz="1200"/>
            </a:lvl1pPr>
          </a:lstStyle>
          <a:p>
            <a:fld id="{83DB2206-74DF-4F70-A64A-49025D09D14D}" type="slidenum">
              <a:rPr lang="en-US" smtClean="0"/>
              <a:pPr/>
              <a:t>‹#›</a:t>
            </a:fld>
            <a:endParaRPr lang="en-US" dirty="0"/>
          </a:p>
        </p:txBody>
      </p:sp>
    </p:spTree>
    <p:extLst>
      <p:ext uri="{BB962C8B-B14F-4D97-AF65-F5344CB8AC3E}">
        <p14:creationId xmlns:p14="http://schemas.microsoft.com/office/powerpoint/2010/main" xmlns="" val="275362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xmlns="" val="2052781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6"/>
            <a:ext cx="5618480" cy="4885664"/>
          </a:xfrm>
        </p:spPr>
        <p:txBody>
          <a:bodyPr/>
          <a:lstStyle/>
          <a:p>
            <a:pPr marL="882762" lvl="2" indent="0">
              <a:buFont typeface="+mj-lt"/>
              <a:buNone/>
            </a:pP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10</a:t>
            </a:fld>
            <a:endParaRPr lang="en-US" dirty="0"/>
          </a:p>
        </p:txBody>
      </p:sp>
    </p:spTree>
    <p:extLst>
      <p:ext uri="{BB962C8B-B14F-4D97-AF65-F5344CB8AC3E}">
        <p14:creationId xmlns:p14="http://schemas.microsoft.com/office/powerpoint/2010/main" xmlns="" val="415841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3"/>
            <a:ext cx="5486400" cy="4799015"/>
          </a:xfrm>
        </p:spPr>
        <p:txBody>
          <a:bodyPr/>
          <a:lstStyle/>
          <a:p>
            <a:pPr defTabSz="864842"/>
            <a:endParaRPr lang="en-US" b="1" dirty="0" smtClean="0"/>
          </a:p>
          <a:p>
            <a:pPr defTabSz="864842"/>
            <a:endParaRPr lang="en-US" b="1" dirty="0" smtClean="0"/>
          </a:p>
          <a:p>
            <a:pPr marL="1243210" lvl="2" indent="-378368">
              <a:buFont typeface="+mj-lt"/>
              <a:buAutoNum type="romanLcPeriod"/>
            </a:pPr>
            <a:endParaRPr lang="en-US" sz="1500" dirty="0" smtClean="0"/>
          </a:p>
          <a:p>
            <a:pPr defTabSz="864842"/>
            <a:r>
              <a:rPr lang="en-US" b="1" baseline="0" dirty="0" smtClean="0"/>
              <a:t> -NP</a:t>
            </a: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11</a:t>
            </a:fld>
            <a:endParaRPr lang="en-US" dirty="0"/>
          </a:p>
        </p:txBody>
      </p:sp>
    </p:spTree>
    <p:extLst>
      <p:ext uri="{BB962C8B-B14F-4D97-AF65-F5344CB8AC3E}">
        <p14:creationId xmlns:p14="http://schemas.microsoft.com/office/powerpoint/2010/main" xmlns="" val="209742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3"/>
            <a:ext cx="5486400" cy="4799015"/>
          </a:xfrm>
        </p:spPr>
        <p:txBody>
          <a:bodyPr/>
          <a:lstStyle/>
          <a:p>
            <a:pPr defTabSz="864842"/>
            <a:endParaRPr lang="en-US" b="1" dirty="0" smtClean="0"/>
          </a:p>
          <a:p>
            <a:pPr defTabSz="864842"/>
            <a:endParaRPr lang="en-US" b="1" dirty="0" smtClean="0"/>
          </a:p>
          <a:p>
            <a:pPr marL="1243210" lvl="2" indent="-378368">
              <a:buFont typeface="+mj-lt"/>
              <a:buAutoNum type="romanLcPeriod"/>
            </a:pPr>
            <a:endParaRPr lang="en-US" sz="1500" dirty="0" smtClean="0"/>
          </a:p>
          <a:p>
            <a:pPr defTabSz="864842"/>
            <a:r>
              <a:rPr lang="en-US" b="1" baseline="0" dirty="0" smtClean="0"/>
              <a:t> -NP</a:t>
            </a: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12</a:t>
            </a:fld>
            <a:endParaRPr lang="en-US" dirty="0"/>
          </a:p>
        </p:txBody>
      </p:sp>
    </p:spTree>
    <p:extLst>
      <p:ext uri="{BB962C8B-B14F-4D97-AF65-F5344CB8AC3E}">
        <p14:creationId xmlns:p14="http://schemas.microsoft.com/office/powerpoint/2010/main" xmlns="" val="269099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3"/>
            <a:ext cx="5486400" cy="4799015"/>
          </a:xfrm>
        </p:spPr>
        <p:txBody>
          <a:bodyPr/>
          <a:lstStyle/>
          <a:p>
            <a:pPr defTabSz="864842"/>
            <a:endParaRPr lang="en-US" b="1" dirty="0" smtClean="0"/>
          </a:p>
          <a:p>
            <a:pPr defTabSz="864842"/>
            <a:endParaRPr lang="en-US" b="1" dirty="0" smtClean="0"/>
          </a:p>
          <a:p>
            <a:pPr marL="1243210" lvl="2" indent="-378368">
              <a:buFont typeface="+mj-lt"/>
              <a:buAutoNum type="romanLcPeriod"/>
            </a:pPr>
            <a:endParaRPr lang="en-US" sz="1500" dirty="0" smtClean="0"/>
          </a:p>
          <a:p>
            <a:pPr defTabSz="864842"/>
            <a:r>
              <a:rPr lang="en-US" b="1" baseline="0" dirty="0" smtClean="0"/>
              <a:t> -NP</a:t>
            </a: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13</a:t>
            </a:fld>
            <a:endParaRPr lang="en-US" dirty="0"/>
          </a:p>
        </p:txBody>
      </p:sp>
    </p:spTree>
    <p:extLst>
      <p:ext uri="{BB962C8B-B14F-4D97-AF65-F5344CB8AC3E}">
        <p14:creationId xmlns:p14="http://schemas.microsoft.com/office/powerpoint/2010/main" xmlns="" val="39810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14</a:t>
            </a:fld>
            <a:endParaRPr lang="en-US" dirty="0"/>
          </a:p>
        </p:txBody>
      </p:sp>
    </p:spTree>
    <p:extLst>
      <p:ext uri="{BB962C8B-B14F-4D97-AF65-F5344CB8AC3E}">
        <p14:creationId xmlns:p14="http://schemas.microsoft.com/office/powerpoint/2010/main" xmlns="" val="136281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pPr marL="756737" lvl="1" indent="-324316">
              <a:buFont typeface="+mj-lt"/>
              <a:buAutoNum type="arabicPeriod"/>
            </a:pPr>
            <a:endParaRPr lang="en-US" sz="1400" dirty="0"/>
          </a:p>
          <a:p>
            <a:pPr marL="756737" lvl="1" indent="-324316">
              <a:buFont typeface="+mj-lt"/>
              <a:buAutoNum type="arabicPeriod"/>
            </a:pPr>
            <a:endParaRPr lang="en-US" sz="14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2</a:t>
            </a:fld>
            <a:endParaRPr lang="en-US" dirty="0"/>
          </a:p>
        </p:txBody>
      </p:sp>
    </p:spTree>
    <p:extLst>
      <p:ext uri="{BB962C8B-B14F-4D97-AF65-F5344CB8AC3E}">
        <p14:creationId xmlns:p14="http://schemas.microsoft.com/office/powerpoint/2010/main" xmlns="" val="301432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a:p>
            <a:r>
              <a:rPr lang="en-US" sz="1500" dirty="0"/>
              <a:t>One</a:t>
            </a:r>
            <a:r>
              <a:rPr lang="en-US" sz="1500" baseline="0" dirty="0"/>
              <a:t>-on-Ones – Does this term need to be defined? -NP</a:t>
            </a:r>
            <a:endParaRPr lang="en-US" sz="1500" dirty="0"/>
          </a:p>
          <a:p>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3</a:t>
            </a:fld>
            <a:endParaRPr lang="en-US" dirty="0"/>
          </a:p>
        </p:txBody>
      </p:sp>
    </p:spTree>
    <p:extLst>
      <p:ext uri="{BB962C8B-B14F-4D97-AF65-F5344CB8AC3E}">
        <p14:creationId xmlns:p14="http://schemas.microsoft.com/office/powerpoint/2010/main" xmlns="" val="240334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6"/>
            <a:ext cx="5618480" cy="4885664"/>
          </a:xfrm>
        </p:spPr>
        <p:txBody>
          <a:bodyPr/>
          <a:lstStyle/>
          <a:p>
            <a:pPr marL="882762" lvl="2" indent="0">
              <a:buFont typeface="+mj-lt"/>
              <a:buNone/>
            </a:pP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4</a:t>
            </a:fld>
            <a:endParaRPr lang="en-US" dirty="0"/>
          </a:p>
        </p:txBody>
      </p:sp>
    </p:spTree>
    <p:extLst>
      <p:ext uri="{BB962C8B-B14F-4D97-AF65-F5344CB8AC3E}">
        <p14:creationId xmlns:p14="http://schemas.microsoft.com/office/powerpoint/2010/main" xmlns="" val="82392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6"/>
            <a:ext cx="5618480" cy="4885664"/>
          </a:xfrm>
        </p:spPr>
        <p:txBody>
          <a:bodyPr/>
          <a:lstStyle/>
          <a:p>
            <a:pPr marL="882762" lvl="2" indent="0">
              <a:buFont typeface="+mj-lt"/>
              <a:buNone/>
            </a:pP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5</a:t>
            </a:fld>
            <a:endParaRPr lang="en-US" dirty="0"/>
          </a:p>
        </p:txBody>
      </p:sp>
    </p:spTree>
    <p:extLst>
      <p:ext uri="{BB962C8B-B14F-4D97-AF65-F5344CB8AC3E}">
        <p14:creationId xmlns:p14="http://schemas.microsoft.com/office/powerpoint/2010/main" xmlns="" val="252919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6"/>
            <a:ext cx="5618480" cy="4885664"/>
          </a:xfrm>
        </p:spPr>
        <p:txBody>
          <a:bodyPr/>
          <a:lstStyle/>
          <a:p>
            <a:pPr marL="882762" lvl="2" indent="0">
              <a:buFont typeface="+mj-lt"/>
              <a:buNone/>
            </a:pP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6</a:t>
            </a:fld>
            <a:endParaRPr lang="en-US" dirty="0"/>
          </a:p>
        </p:txBody>
      </p:sp>
    </p:spTree>
    <p:extLst>
      <p:ext uri="{BB962C8B-B14F-4D97-AF65-F5344CB8AC3E}">
        <p14:creationId xmlns:p14="http://schemas.microsoft.com/office/powerpoint/2010/main" xmlns="" val="86203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6"/>
            <a:ext cx="5618480" cy="4885664"/>
          </a:xfrm>
        </p:spPr>
        <p:txBody>
          <a:bodyPr/>
          <a:lstStyle/>
          <a:p>
            <a:pPr marL="882762" lvl="2" indent="0">
              <a:buFont typeface="+mj-lt"/>
              <a:buNone/>
            </a:pP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7</a:t>
            </a:fld>
            <a:endParaRPr lang="en-US" dirty="0"/>
          </a:p>
        </p:txBody>
      </p:sp>
    </p:spTree>
    <p:extLst>
      <p:ext uri="{BB962C8B-B14F-4D97-AF65-F5344CB8AC3E}">
        <p14:creationId xmlns:p14="http://schemas.microsoft.com/office/powerpoint/2010/main" xmlns="" val="209382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6"/>
            <a:ext cx="5618480" cy="4885664"/>
          </a:xfrm>
        </p:spPr>
        <p:txBody>
          <a:bodyPr/>
          <a:lstStyle/>
          <a:p>
            <a:pPr marL="882762" lvl="2" indent="0">
              <a:buFont typeface="+mj-lt"/>
              <a:buNone/>
            </a:pP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8</a:t>
            </a:fld>
            <a:endParaRPr lang="en-US" dirty="0"/>
          </a:p>
        </p:txBody>
      </p:sp>
    </p:spTree>
    <p:extLst>
      <p:ext uri="{BB962C8B-B14F-4D97-AF65-F5344CB8AC3E}">
        <p14:creationId xmlns:p14="http://schemas.microsoft.com/office/powerpoint/2010/main" xmlns="" val="8576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6"/>
            <a:ext cx="5618480" cy="4885664"/>
          </a:xfrm>
        </p:spPr>
        <p:txBody>
          <a:bodyPr/>
          <a:lstStyle/>
          <a:p>
            <a:pPr marL="882762" lvl="2" indent="0">
              <a:buFont typeface="+mj-lt"/>
              <a:buNone/>
            </a:pPr>
            <a:endParaRPr lang="en-US" sz="1500" dirty="0"/>
          </a:p>
        </p:txBody>
      </p:sp>
      <p:sp>
        <p:nvSpPr>
          <p:cNvPr id="4" name="Slide Number Placeholder 3"/>
          <p:cNvSpPr>
            <a:spLocks noGrp="1"/>
          </p:cNvSpPr>
          <p:nvPr>
            <p:ph type="sldNum" sz="quarter" idx="10"/>
          </p:nvPr>
        </p:nvSpPr>
        <p:spPr/>
        <p:txBody>
          <a:bodyPr/>
          <a:lstStyle/>
          <a:p>
            <a:fld id="{83DB2206-74DF-4F70-A64A-49025D09D14D}" type="slidenum">
              <a:rPr lang="en-US" smtClean="0"/>
              <a:pPr/>
              <a:t>9</a:t>
            </a:fld>
            <a:endParaRPr lang="en-US" dirty="0"/>
          </a:p>
        </p:txBody>
      </p:sp>
    </p:spTree>
    <p:extLst>
      <p:ext uri="{BB962C8B-B14F-4D97-AF65-F5344CB8AC3E}">
        <p14:creationId xmlns:p14="http://schemas.microsoft.com/office/powerpoint/2010/main" xmlns="" val="30835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343400" y="6527799"/>
            <a:ext cx="457199" cy="188859"/>
          </a:xfrm>
          <a:prstGeom prst="rect">
            <a:avLst/>
          </a:prstGeom>
        </p:spPr>
        <p:txBody>
          <a:bodyPr vert="horz" lIns="91440" tIns="45720" rIns="91440" bIns="45720" rtlCol="0" anchor="ctr"/>
          <a:lstStyle>
            <a:lvl1pPr algn="ctr">
              <a:defRPr sz="1200" b="1">
                <a:solidFill>
                  <a:schemeClr val="bg1"/>
                </a:solidFill>
                <a:latin typeface="+mn-lt"/>
              </a:defRPr>
            </a:lvl1pPr>
          </a:lstStyle>
          <a:p>
            <a:fld id="{DB872B7B-E1C5-4145-B098-D7237EE07C1D}" type="slidenum">
              <a:rPr lang="en-US" smtClean="0"/>
              <a:pPr/>
              <a:t>‹#›</a:t>
            </a:fld>
            <a:endParaRPr lang="en-US" dirty="0"/>
          </a:p>
        </p:txBody>
      </p:sp>
    </p:spTree>
    <p:extLst>
      <p:ext uri="{BB962C8B-B14F-4D97-AF65-F5344CB8AC3E}">
        <p14:creationId xmlns:p14="http://schemas.microsoft.com/office/powerpoint/2010/main" xmlns="" val="3415224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59E00C-4B28-46AA-9313-114BF512ECD6}" type="datetimeFigureOut">
              <a:rPr lang="en-US" smtClean="0"/>
              <a:pPr/>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9E00C-4B28-46AA-9313-114BF512ECD6}" type="datetimeFigureOut">
              <a:rPr lang="en-US" smtClean="0"/>
              <a:pPr/>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9E00C-4B28-46AA-9313-114BF512ECD6}" type="datetimeFigureOut">
              <a:rPr lang="en-US" smtClean="0"/>
              <a:pPr/>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9E00C-4B28-46AA-9313-114BF512ECD6}"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9E00C-4B28-46AA-9313-114BF512ECD6}"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9E00C-4B28-46AA-9313-114BF512ECD6}"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9E00C-4B28-46AA-9313-114BF512ECD6}"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4343400" y="6527799"/>
            <a:ext cx="457199" cy="188859"/>
          </a:xfrm>
        </p:spPr>
        <p:txBody>
          <a:bodyPr/>
          <a:lstStyle>
            <a:lvl1pPr>
              <a:defRPr/>
            </a:lvl1pPr>
          </a:lstStyle>
          <a:p>
            <a:pPr>
              <a:defRPr/>
            </a:pPr>
            <a:fld id="{D0F6FC07-D45E-4A28-AC78-BE657C1EC28E}" type="slidenum">
              <a:rPr lang="en-US"/>
              <a:pPr>
                <a:defRPr/>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5668"/>
          <a:stretch/>
        </p:blipFill>
        <p:spPr>
          <a:xfrm>
            <a:off x="0" y="939209"/>
            <a:ext cx="9144000" cy="4851991"/>
          </a:xfrm>
          <a:prstGeom prst="rect">
            <a:avLst/>
          </a:prstGeom>
        </p:spPr>
      </p:pic>
      <p:sp>
        <p:nvSpPr>
          <p:cNvPr id="10" name="Rectangle 9"/>
          <p:cNvSpPr/>
          <p:nvPr userDrawn="1"/>
        </p:nvSpPr>
        <p:spPr>
          <a:xfrm>
            <a:off x="0" y="685800"/>
            <a:ext cx="9144000" cy="5334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verview Slide - Image">
    <p:spTree>
      <p:nvGrpSpPr>
        <p:cNvPr id="1" name=""/>
        <p:cNvGrpSpPr/>
        <p:nvPr/>
      </p:nvGrpSpPr>
      <p:grpSpPr>
        <a:xfrm>
          <a:off x="0" y="0"/>
          <a:ext cx="0" cy="0"/>
          <a:chOff x="0" y="0"/>
          <a:chExt cx="0" cy="0"/>
        </a:xfrm>
      </p:grpSpPr>
      <p:sp>
        <p:nvSpPr>
          <p:cNvPr id="4" name="TextBox 3"/>
          <p:cNvSpPr txBox="1"/>
          <p:nvPr userDrawn="1"/>
        </p:nvSpPr>
        <p:spPr>
          <a:xfrm>
            <a:off x="762000" y="3124200"/>
            <a:ext cx="7581900" cy="369332"/>
          </a:xfrm>
          <a:prstGeom prst="rect">
            <a:avLst/>
          </a:prstGeom>
          <a:noFill/>
        </p:spPr>
        <p:txBody>
          <a:bodyPr wrap="square" rtlCol="0">
            <a:spAutoFit/>
          </a:bodyPr>
          <a:lstStyle/>
          <a:p>
            <a:r>
              <a:rPr lang="en-US" dirty="0">
                <a:solidFill>
                  <a:schemeClr val="bg1"/>
                </a:solidFill>
              </a:rPr>
              <a:t>Draft – Confidential – For</a:t>
            </a:r>
            <a:r>
              <a:rPr lang="en-US" baseline="0" dirty="0">
                <a:solidFill>
                  <a:schemeClr val="bg1"/>
                </a:solidFill>
              </a:rPr>
              <a:t> MBTA Fiscal &amp; Management Control Board Review Only</a:t>
            </a:r>
            <a:endParaRPr lang="en-US" dirty="0">
              <a:solidFill>
                <a:schemeClr val="bg1"/>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B872B7B-E1C5-4145-B098-D7237EE07C1D}" type="slidenum">
              <a:rPr lang="en-US" smtClean="0"/>
              <a:pPr/>
              <a:t>‹#›</a:t>
            </a:fld>
            <a:endParaRPr lang="en-US" dirty="0"/>
          </a:p>
        </p:txBody>
      </p:sp>
    </p:spTree>
    <p:extLst>
      <p:ext uri="{BB962C8B-B14F-4D97-AF65-F5344CB8AC3E}">
        <p14:creationId xmlns:p14="http://schemas.microsoft.com/office/powerpoint/2010/main" xmlns="" val="113276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echmere -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B872B7B-E1C5-4145-B098-D7237EE07C1D}" type="slidenum">
              <a:rPr lang="en-US" smtClean="0"/>
              <a:pPr/>
              <a:t>‹#›</a:t>
            </a:fld>
            <a:endParaRPr lang="en-US" dirty="0"/>
          </a:p>
        </p:txBody>
      </p:sp>
      <p:sp>
        <p:nvSpPr>
          <p:cNvPr id="10" name="Text Placeholder 6"/>
          <p:cNvSpPr>
            <a:spLocks noGrp="1"/>
          </p:cNvSpPr>
          <p:nvPr>
            <p:ph type="body" sz="quarter" idx="11"/>
          </p:nvPr>
        </p:nvSpPr>
        <p:spPr>
          <a:xfrm>
            <a:off x="457200" y="12954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xmlns="" val="18133270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68E339-B9E3-467E-ACBC-7555F25BC633}" type="slidenum">
              <a:rPr lang="en-US" smtClean="0"/>
              <a:pPr/>
              <a:t>‹#›</a:t>
            </a:fld>
            <a:endParaRPr lang="en-US" dirty="0"/>
          </a:p>
        </p:txBody>
      </p:sp>
    </p:spTree>
    <p:extLst>
      <p:ext uri="{BB962C8B-B14F-4D97-AF65-F5344CB8AC3E}">
        <p14:creationId xmlns:p14="http://schemas.microsoft.com/office/powerpoint/2010/main" xmlns="" val="12153761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59E00C-4B28-46AA-9313-114BF512ECD6}"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9E00C-4B28-46AA-9313-114BF512ECD6}"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9E00C-4B28-46AA-9313-114BF512ECD6}" type="datetimeFigureOut">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9E00C-4B28-46AA-9313-114BF512ECD6}" type="datetimeFigureOut">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E4791-201E-49B4-8D0E-4722A1EE3B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Rectangle 46"/>
          <p:cNvSpPr/>
          <p:nvPr userDrawn="1"/>
        </p:nvSpPr>
        <p:spPr>
          <a:xfrm>
            <a:off x="0" y="6172200"/>
            <a:ext cx="9144000" cy="685800"/>
          </a:xfrm>
          <a:prstGeom prst="rect">
            <a:avLst/>
          </a:prstGeom>
          <a:solidFill>
            <a:srgbClr val="005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6200" y="685800"/>
            <a:ext cx="8991600" cy="381000"/>
          </a:xfrm>
          <a:prstGeom prst="rect">
            <a:avLst/>
          </a:prstGeom>
        </p:spPr>
        <p:txBody>
          <a:bodyPr vert="horz" lIns="91440" tIns="45720" rIns="91440" bIns="45720" rtlCol="0" anchor="ctr">
            <a:noAutofit/>
          </a:bodyPr>
          <a:lstStyle/>
          <a:p>
            <a:r>
              <a:rPr lang="en-US" dirty="0"/>
              <a:t>Click to edit Master title style</a:t>
            </a:r>
          </a:p>
        </p:txBody>
      </p:sp>
      <p:sp>
        <p:nvSpPr>
          <p:cNvPr id="6" name="Slide Number Placeholder 5"/>
          <p:cNvSpPr>
            <a:spLocks noGrp="1"/>
          </p:cNvSpPr>
          <p:nvPr>
            <p:ph type="sldNum" sz="quarter" idx="4"/>
          </p:nvPr>
        </p:nvSpPr>
        <p:spPr>
          <a:xfrm>
            <a:off x="4343400" y="6527799"/>
            <a:ext cx="457199" cy="188859"/>
          </a:xfrm>
          <a:prstGeom prst="rect">
            <a:avLst/>
          </a:prstGeom>
        </p:spPr>
        <p:txBody>
          <a:bodyPr vert="horz" lIns="91440" tIns="45720" rIns="91440" bIns="45720" rtlCol="0" anchor="ctr"/>
          <a:lstStyle>
            <a:lvl1pPr algn="ctr">
              <a:defRPr sz="1200" b="1">
                <a:solidFill>
                  <a:schemeClr val="bg1"/>
                </a:solidFill>
                <a:latin typeface="+mn-lt"/>
              </a:defRPr>
            </a:lvl1pPr>
          </a:lstStyle>
          <a:p>
            <a:fld id="{DB872B7B-E1C5-4145-B098-D7237EE07C1D}" type="slidenum">
              <a:rPr lang="en-US" smtClean="0"/>
              <a:pPr/>
              <a:t>‹#›</a:t>
            </a:fld>
            <a:endParaRPr lang="en-US" dirty="0"/>
          </a:p>
        </p:txBody>
      </p:sp>
      <p:pic>
        <p:nvPicPr>
          <p:cNvPr id="12" name="Picture 11"/>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tretch>
            <a:fillRect/>
          </a:stretch>
        </p:blipFill>
        <p:spPr bwMode="auto">
          <a:xfrm>
            <a:off x="183500" y="6258182"/>
            <a:ext cx="521350" cy="52135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p:cNvPicPr>
            <a:picLocks noChangeAspect="1" noChangeArrowheads="1"/>
          </p:cNvPicPr>
          <p:nvPr userDrawn="1"/>
        </p:nvPicPr>
        <p:blipFill>
          <a:blip r:embed="rId8" cstate="print">
            <a:extLst>
              <a:ext uri="{28A0092B-C50C-407E-A947-70E740481C1C}">
                <a14:useLocalDpi xmlns:a14="http://schemas.microsoft.com/office/drawing/2010/main" xmlns="" val="0"/>
              </a:ext>
            </a:extLst>
          </a:blip>
          <a:stretch>
            <a:fillRect/>
          </a:stretch>
        </p:blipFill>
        <p:spPr bwMode="auto">
          <a:xfrm>
            <a:off x="914400" y="6379790"/>
            <a:ext cx="1538285" cy="31371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tretch>
            <a:fillRect/>
          </a:stretch>
        </p:blipFill>
        <p:spPr bwMode="auto">
          <a:xfrm>
            <a:off x="5464946" y="6304054"/>
            <a:ext cx="810822" cy="38767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1" name="Straight Connector 10"/>
          <p:cNvCxnSpPr/>
          <p:nvPr userDrawn="1"/>
        </p:nvCxnSpPr>
        <p:spPr>
          <a:xfrm>
            <a:off x="6400800" y="6304209"/>
            <a:ext cx="0" cy="3278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466912" y="6278116"/>
            <a:ext cx="2677088" cy="707886"/>
          </a:xfrm>
          <a:prstGeom prst="rect">
            <a:avLst/>
          </a:prstGeom>
          <a:noFill/>
        </p:spPr>
        <p:txBody>
          <a:bodyPr wrap="square" rtlCol="0">
            <a:spAutoFit/>
          </a:bodyPr>
          <a:lstStyle/>
          <a:p>
            <a:r>
              <a:rPr lang="en-US" sz="1000" baseline="0" dirty="0" smtClean="0">
                <a:solidFill>
                  <a:schemeClr val="bg1"/>
                </a:solidFill>
              </a:rPr>
              <a:t>September 25, 2017 </a:t>
            </a:r>
            <a:endParaRPr lang="en-US" sz="1000" baseline="0" dirty="0">
              <a:solidFill>
                <a:schemeClr val="bg1"/>
              </a:solidFill>
            </a:endParaRPr>
          </a:p>
          <a:p>
            <a:r>
              <a:rPr lang="en-US" sz="1000" baseline="0" dirty="0">
                <a:solidFill>
                  <a:schemeClr val="bg1"/>
                </a:solidFill>
              </a:rPr>
              <a:t>MBTA Fiscal &amp; </a:t>
            </a:r>
            <a:r>
              <a:rPr lang="en-US" sz="1000" baseline="0" dirty="0" smtClean="0">
                <a:solidFill>
                  <a:schemeClr val="bg1"/>
                </a:solidFill>
              </a:rPr>
              <a:t>Management Control </a:t>
            </a:r>
            <a:r>
              <a:rPr lang="en-US" sz="1000" baseline="0" dirty="0">
                <a:solidFill>
                  <a:schemeClr val="bg1"/>
                </a:solidFill>
              </a:rPr>
              <a:t>Board </a:t>
            </a:r>
          </a:p>
          <a:p>
            <a:r>
              <a:rPr lang="en-US" sz="1000" baseline="0" dirty="0">
                <a:solidFill>
                  <a:schemeClr val="bg1"/>
                </a:solidFill>
              </a:rPr>
              <a:t>	</a:t>
            </a:r>
          </a:p>
          <a:p>
            <a:r>
              <a:rPr lang="en-US" sz="1000" baseline="0" dirty="0">
                <a:solidFill>
                  <a:schemeClr val="bg1"/>
                </a:solidFill>
              </a:rPr>
              <a:t>	</a:t>
            </a:r>
            <a:endParaRPr lang="en-US" sz="1000" dirty="0">
              <a:solidFill>
                <a:schemeClr val="bg1"/>
              </a:solidFill>
            </a:endParaRPr>
          </a:p>
        </p:txBody>
      </p:sp>
    </p:spTree>
    <p:extLst>
      <p:ext uri="{BB962C8B-B14F-4D97-AF65-F5344CB8AC3E}">
        <p14:creationId xmlns:p14="http://schemas.microsoft.com/office/powerpoint/2010/main" xmlns="" val="588627871"/>
      </p:ext>
    </p:extLst>
  </p:cSld>
  <p:clrMap bg1="lt1" tx1="dk1" bg2="lt2" tx2="dk2" accent1="accent1" accent2="accent2" accent3="accent3" accent4="accent4" accent5="accent5" accent6="accent6" hlink="hlink" folHlink="folHlink"/>
  <p:sldLayoutIdLst>
    <p:sldLayoutId id="2147483673" r:id="rId1"/>
    <p:sldLayoutId id="2147483693" r:id="rId2"/>
    <p:sldLayoutId id="2147483697" r:id="rId3"/>
    <p:sldLayoutId id="2147483704" r:id="rId4"/>
    <p:sldLayoutId id="2147483705" r:id="rId5"/>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rgbClr val="005024"/>
          </a:solidFill>
          <a:latin typeface="Arial" pitchFamily="34" charset="0"/>
          <a:ea typeface="+mj-ea"/>
          <a:cs typeface="Arial" pitchFamily="34" charset="0"/>
        </a:defRPr>
      </a:lvl1pPr>
    </p:titleStyle>
    <p:bodyStyle>
      <a:lvl1pPr marL="342900" indent="-34290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12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9E00C-4B28-46AA-9313-114BF512ECD6}" type="datetimeFigureOut">
              <a:rPr lang="en-US" smtClean="0"/>
              <a:pPr/>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4791-201E-49B4-8D0E-4722A1EE3B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GLX Project</a:t>
            </a:r>
          </a:p>
        </p:txBody>
      </p:sp>
      <p:pic>
        <p:nvPicPr>
          <p:cNvPr id="6" name="Picture 5" descr="View from Monsignor O'Brien Boulevard Sketch "/>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9144000" cy="6109655"/>
          </a:xfrm>
          <a:prstGeom prst="rect">
            <a:avLst/>
          </a:prstGeom>
        </p:spPr>
      </p:pic>
      <p:sp>
        <p:nvSpPr>
          <p:cNvPr id="10244" name="Title 1"/>
          <p:cNvSpPr txBox="1">
            <a:spLocks/>
          </p:cNvSpPr>
          <p:nvPr/>
        </p:nvSpPr>
        <p:spPr bwMode="auto">
          <a:xfrm>
            <a:off x="452120" y="528193"/>
            <a:ext cx="9144000" cy="838200"/>
          </a:xfrm>
          <a:prstGeom prst="rect">
            <a:avLst/>
          </a:prstGeom>
          <a:noFill/>
          <a:ln w="9525">
            <a:noFill/>
            <a:miter lim="800000"/>
            <a:headEnd/>
            <a:tailEnd/>
          </a:ln>
        </p:spPr>
        <p:txBody>
          <a:bodyPr anchor="ctr"/>
          <a:lstStyle/>
          <a:p>
            <a:pPr eaLnBrk="0" hangingPunct="0"/>
            <a:r>
              <a:rPr lang="en-US" sz="4400" b="1" dirty="0">
                <a:solidFill>
                  <a:srgbClr val="11711A"/>
                </a:solidFill>
                <a:latin typeface="Helvetica" pitchFamily="34" charset="0"/>
                <a:cs typeface="Helvetica" pitchFamily="34" charset="0"/>
              </a:rPr>
              <a:t>Green Line Extension Project</a:t>
            </a:r>
            <a:endParaRPr lang="en-US" sz="4400" b="1" dirty="0">
              <a:solidFill>
                <a:schemeClr val="bg1"/>
              </a:solidFill>
              <a:latin typeface="Futura Std Medium" pitchFamily="34" charset="0"/>
            </a:endParaRPr>
          </a:p>
        </p:txBody>
      </p:sp>
      <p:pic>
        <p:nvPicPr>
          <p:cNvPr id="7" name="Picture 2" descr="Picture of Green Line Trolley Beginning of Presentati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121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a:t>GLX </a:t>
            </a:r>
            <a:r>
              <a:rPr lang="en-US" sz="3200" dirty="0" smtClean="0"/>
              <a:t>PMCM Procurement (cont’d)</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10</a:t>
            </a:fld>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872379"/>
            <a:ext cx="6781800" cy="5223621"/>
          </a:xfrm>
          <a:prstGeom prst="rect">
            <a:avLst/>
          </a:prstGeom>
        </p:spPr>
      </p:pic>
    </p:spTree>
    <p:extLst>
      <p:ext uri="{BB962C8B-B14F-4D97-AF65-F5344CB8AC3E}">
        <p14:creationId xmlns:p14="http://schemas.microsoft.com/office/powerpoint/2010/main" xmlns="" val="1182338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err="1" smtClean="0"/>
              <a:t>GLX</a:t>
            </a:r>
            <a:r>
              <a:rPr lang="en-US" sz="3200" dirty="0" smtClean="0"/>
              <a:t> Contract Actions</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11</a:t>
            </a:fld>
            <a:endParaRPr lang="en-US" dirty="0"/>
          </a:p>
        </p:txBody>
      </p:sp>
      <p:sp>
        <p:nvSpPr>
          <p:cNvPr id="4" name="Text Placeholder 3"/>
          <p:cNvSpPr>
            <a:spLocks noGrp="1"/>
          </p:cNvSpPr>
          <p:nvPr>
            <p:ph type="body" sz="quarter" idx="11"/>
          </p:nvPr>
        </p:nvSpPr>
        <p:spPr>
          <a:xfrm>
            <a:off x="250873" y="1195659"/>
            <a:ext cx="8816926" cy="4976542"/>
          </a:xfrm>
        </p:spPr>
        <p:txBody>
          <a:bodyPr>
            <a:normAutofit/>
          </a:bodyPr>
          <a:lstStyle/>
          <a:p>
            <a:pPr>
              <a:spcBef>
                <a:spcPts val="0"/>
              </a:spcBef>
            </a:pPr>
            <a:endParaRPr lang="en-US" sz="2000" dirty="0" smtClean="0"/>
          </a:p>
          <a:p>
            <a:pPr>
              <a:spcBef>
                <a:spcPts val="0"/>
              </a:spcBef>
            </a:pPr>
            <a:r>
              <a:rPr lang="en-US" sz="2000" dirty="0" smtClean="0"/>
              <a:t>Contract with GLX PM/CM Partners to provide PM/CM services in a not-to-exceed amount of $</a:t>
            </a:r>
            <a:r>
              <a:rPr lang="en-US" sz="2000" dirty="0"/>
              <a:t>50,000,000. </a:t>
            </a:r>
            <a:endParaRPr lang="en-US" sz="2000" dirty="0" smtClean="0"/>
          </a:p>
          <a:p>
            <a:pPr lvl="1">
              <a:spcBef>
                <a:spcPts val="0"/>
              </a:spcBef>
            </a:pPr>
            <a:r>
              <a:rPr lang="en-US" sz="2000" dirty="0" smtClean="0"/>
              <a:t>GLX </a:t>
            </a:r>
            <a:r>
              <a:rPr lang="en-US" sz="2000" dirty="0"/>
              <a:t>PM/CM </a:t>
            </a:r>
            <a:r>
              <a:rPr lang="en-US" sz="2000" dirty="0" smtClean="0"/>
              <a:t>Partners will assume the majority of scope that was to be performed by CH2M</a:t>
            </a:r>
          </a:p>
          <a:p>
            <a:pPr>
              <a:spcBef>
                <a:spcPts val="0"/>
              </a:spcBef>
              <a:buNone/>
            </a:pPr>
            <a:endParaRPr lang="en-US" sz="2000" dirty="0" smtClean="0"/>
          </a:p>
          <a:p>
            <a:pPr>
              <a:spcBef>
                <a:spcPts val="0"/>
              </a:spcBef>
            </a:pPr>
            <a:r>
              <a:rPr lang="en-US" sz="2000" dirty="0" smtClean="0"/>
              <a:t>Increase the E22PS08 (Weston &amp; Sampson) award amount by $6,000,000 </a:t>
            </a:r>
          </a:p>
          <a:p>
            <a:pPr lvl="1">
              <a:spcBef>
                <a:spcPts val="0"/>
              </a:spcBef>
            </a:pPr>
            <a:r>
              <a:rPr lang="en-US" sz="2000" dirty="0" smtClean="0"/>
              <a:t>Weston &amp; Sampson will assume the Program Office costs that were to be overseen by CH2M</a:t>
            </a:r>
          </a:p>
          <a:p>
            <a:pPr lvl="1">
              <a:lnSpc>
                <a:spcPct val="150000"/>
              </a:lnSpc>
            </a:pPr>
            <a:endParaRPr lang="en-US" sz="2000" dirty="0" smtClean="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39303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smtClean="0"/>
              <a:t>GLX e-Builder Implementation</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12</a:t>
            </a:fld>
            <a:endParaRPr lang="en-US" dirty="0"/>
          </a:p>
        </p:txBody>
      </p:sp>
      <p:sp>
        <p:nvSpPr>
          <p:cNvPr id="4" name="Text Placeholder 3"/>
          <p:cNvSpPr>
            <a:spLocks noGrp="1"/>
          </p:cNvSpPr>
          <p:nvPr>
            <p:ph type="body" sz="quarter" idx="11"/>
          </p:nvPr>
        </p:nvSpPr>
        <p:spPr>
          <a:xfrm>
            <a:off x="250873" y="1195659"/>
            <a:ext cx="8816926" cy="4976542"/>
          </a:xfrm>
        </p:spPr>
        <p:txBody>
          <a:bodyPr>
            <a:normAutofit/>
          </a:bodyPr>
          <a:lstStyle/>
          <a:p>
            <a:pPr>
              <a:spcBef>
                <a:spcPts val="600"/>
              </a:spcBef>
              <a:spcAft>
                <a:spcPts val="600"/>
              </a:spcAft>
            </a:pPr>
            <a:r>
              <a:rPr lang="en-US" sz="2000" dirty="0" smtClean="0"/>
              <a:t>Procurement started late January, 2017</a:t>
            </a:r>
          </a:p>
          <a:p>
            <a:pPr>
              <a:spcBef>
                <a:spcPts val="600"/>
              </a:spcBef>
              <a:spcAft>
                <a:spcPts val="600"/>
              </a:spcAft>
            </a:pPr>
            <a:r>
              <a:rPr lang="en-US" sz="2000" dirty="0" smtClean="0"/>
              <a:t>Implementation started in late February, 2017</a:t>
            </a:r>
          </a:p>
          <a:p>
            <a:pPr>
              <a:spcBef>
                <a:spcPts val="600"/>
              </a:spcBef>
              <a:spcAft>
                <a:spcPts val="600"/>
              </a:spcAft>
            </a:pPr>
            <a:r>
              <a:rPr lang="en-US" sz="2000" dirty="0" smtClean="0"/>
              <a:t>System in place to support DRAFT RFP, March 13</a:t>
            </a:r>
            <a:r>
              <a:rPr lang="en-US" sz="2000" baseline="30000" dirty="0" smtClean="0"/>
              <a:t>th</a:t>
            </a:r>
            <a:r>
              <a:rPr lang="en-US" sz="2000" dirty="0" smtClean="0"/>
              <a:t>, 2017</a:t>
            </a:r>
          </a:p>
          <a:p>
            <a:pPr>
              <a:spcBef>
                <a:spcPts val="600"/>
              </a:spcBef>
              <a:spcAft>
                <a:spcPts val="600"/>
              </a:spcAft>
            </a:pPr>
            <a:r>
              <a:rPr lang="en-US" sz="2000" dirty="0" smtClean="0"/>
              <a:t>Issued Final RFP on May 23</a:t>
            </a:r>
            <a:r>
              <a:rPr lang="en-US" sz="2000" baseline="30000" dirty="0" smtClean="0"/>
              <a:t>rd</a:t>
            </a:r>
            <a:r>
              <a:rPr lang="en-US" sz="2000" dirty="0" smtClean="0"/>
              <a:t> and all subsequent addenda</a:t>
            </a:r>
          </a:p>
          <a:p>
            <a:pPr>
              <a:spcBef>
                <a:spcPts val="600"/>
              </a:spcBef>
              <a:spcAft>
                <a:spcPts val="600"/>
              </a:spcAft>
            </a:pPr>
            <a:r>
              <a:rPr lang="en-US" sz="2000" dirty="0" smtClean="0"/>
              <a:t>Current User Licenses Issued – 99</a:t>
            </a:r>
          </a:p>
          <a:p>
            <a:pPr marL="0" indent="0">
              <a:spcBef>
                <a:spcPts val="600"/>
              </a:spcBef>
              <a:spcAft>
                <a:spcPts val="600"/>
              </a:spcAft>
              <a:buNone/>
            </a:pPr>
            <a:endParaRPr lang="en-US" sz="2000" dirty="0" smtClean="0"/>
          </a:p>
          <a:p>
            <a:pPr>
              <a:spcBef>
                <a:spcPts val="600"/>
              </a:spcBef>
              <a:spcAft>
                <a:spcPts val="600"/>
              </a:spcAft>
            </a:pPr>
            <a:endParaRPr lang="en-US" sz="2000" dirty="0" smtClean="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5334000" y="3087538"/>
            <a:ext cx="3486150" cy="2851535"/>
          </a:xfrm>
          <a:prstGeom prst="rect">
            <a:avLst/>
          </a:prstGeom>
        </p:spPr>
      </p:pic>
    </p:spTree>
    <p:extLst>
      <p:ext uri="{BB962C8B-B14F-4D97-AF65-F5344CB8AC3E}">
        <p14:creationId xmlns:p14="http://schemas.microsoft.com/office/powerpoint/2010/main" xmlns="" val="274313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smtClean="0"/>
              <a:t>GLX e-Builder Implementation</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13</a:t>
            </a:fld>
            <a:endParaRPr lang="en-US" dirty="0"/>
          </a:p>
        </p:txBody>
      </p:sp>
      <p:sp>
        <p:nvSpPr>
          <p:cNvPr id="4" name="Text Placeholder 3"/>
          <p:cNvSpPr>
            <a:spLocks noGrp="1"/>
          </p:cNvSpPr>
          <p:nvPr>
            <p:ph type="body" sz="quarter" idx="11"/>
          </p:nvPr>
        </p:nvSpPr>
        <p:spPr>
          <a:xfrm>
            <a:off x="250873" y="1195659"/>
            <a:ext cx="8816926" cy="4976542"/>
          </a:xfrm>
        </p:spPr>
        <p:txBody>
          <a:bodyPr>
            <a:normAutofit/>
          </a:bodyPr>
          <a:lstStyle/>
          <a:p>
            <a:pPr>
              <a:spcBef>
                <a:spcPts val="0"/>
              </a:spcBef>
            </a:pPr>
            <a:r>
              <a:rPr lang="en-US" sz="2000" dirty="0"/>
              <a:t>Current Uses</a:t>
            </a:r>
          </a:p>
          <a:p>
            <a:pPr lvl="1">
              <a:spcBef>
                <a:spcPts val="0"/>
              </a:spcBef>
            </a:pPr>
            <a:r>
              <a:rPr lang="en-US" sz="1800" dirty="0"/>
              <a:t>Sending, receiving and tracking </a:t>
            </a:r>
            <a:r>
              <a:rPr lang="en-US" sz="1800" dirty="0" smtClean="0"/>
              <a:t>Design Build proposer </a:t>
            </a:r>
            <a:r>
              <a:rPr lang="en-US" sz="1800" dirty="0"/>
              <a:t>communications</a:t>
            </a:r>
          </a:p>
          <a:p>
            <a:pPr lvl="1">
              <a:spcBef>
                <a:spcPts val="0"/>
              </a:spcBef>
            </a:pPr>
            <a:r>
              <a:rPr lang="en-US" sz="1800" dirty="0" smtClean="0"/>
              <a:t>Reviewing, commenting </a:t>
            </a:r>
            <a:r>
              <a:rPr lang="en-US" sz="1800" dirty="0"/>
              <a:t>and coordination of ATC reviews</a:t>
            </a:r>
          </a:p>
          <a:p>
            <a:pPr lvl="1">
              <a:spcBef>
                <a:spcPts val="0"/>
              </a:spcBef>
            </a:pPr>
            <a:r>
              <a:rPr lang="en-US" sz="1800" dirty="0"/>
              <a:t>Coordination of Program Management </a:t>
            </a:r>
            <a:r>
              <a:rPr lang="en-US" sz="1800" dirty="0" smtClean="0"/>
              <a:t>Plan (PMP) development</a:t>
            </a:r>
          </a:p>
          <a:p>
            <a:pPr lvl="1">
              <a:spcBef>
                <a:spcPts val="0"/>
              </a:spcBef>
            </a:pPr>
            <a:r>
              <a:rPr lang="en-US" sz="1800" dirty="0" smtClean="0"/>
              <a:t>Document Control </a:t>
            </a:r>
          </a:p>
          <a:p>
            <a:pPr lvl="1">
              <a:spcBef>
                <a:spcPts val="0"/>
              </a:spcBef>
            </a:pPr>
            <a:endParaRPr lang="en-US" sz="1800" dirty="0"/>
          </a:p>
          <a:p>
            <a:pPr>
              <a:spcBef>
                <a:spcPts val="0"/>
              </a:spcBef>
            </a:pPr>
            <a:r>
              <a:rPr lang="en-US" sz="2000" dirty="0" smtClean="0"/>
              <a:t>Current Implementation &amp; Development:</a:t>
            </a:r>
          </a:p>
          <a:p>
            <a:pPr lvl="1">
              <a:spcBef>
                <a:spcPts val="0"/>
              </a:spcBef>
            </a:pPr>
            <a:r>
              <a:rPr lang="en-US" sz="1800" dirty="0" smtClean="0"/>
              <a:t>Workflows &amp; Process </a:t>
            </a:r>
          </a:p>
          <a:p>
            <a:pPr lvl="2">
              <a:spcBef>
                <a:spcPts val="0"/>
              </a:spcBef>
            </a:pPr>
            <a:r>
              <a:rPr lang="en-US" sz="1800" dirty="0" smtClean="0"/>
              <a:t>Requests for Information (RFIs)</a:t>
            </a:r>
          </a:p>
          <a:p>
            <a:pPr lvl="2">
              <a:spcBef>
                <a:spcPts val="0"/>
              </a:spcBef>
            </a:pPr>
            <a:r>
              <a:rPr lang="en-US" sz="1800" dirty="0" smtClean="0"/>
              <a:t>Design Package &amp; Construction Submittals</a:t>
            </a:r>
          </a:p>
          <a:p>
            <a:pPr lvl="2">
              <a:spcBef>
                <a:spcPts val="0"/>
              </a:spcBef>
            </a:pPr>
            <a:r>
              <a:rPr lang="en-US" sz="1800" dirty="0" smtClean="0"/>
              <a:t>Invoicing (Professional Service and Construction)</a:t>
            </a:r>
          </a:p>
          <a:p>
            <a:pPr lvl="2">
              <a:spcBef>
                <a:spcPts val="0"/>
              </a:spcBef>
            </a:pPr>
            <a:r>
              <a:rPr lang="en-US" sz="1800" dirty="0" smtClean="0"/>
              <a:t>Funding, Budget and Cost Management</a:t>
            </a:r>
          </a:p>
          <a:p>
            <a:pPr lvl="2">
              <a:spcBef>
                <a:spcPts val="0"/>
              </a:spcBef>
            </a:pPr>
            <a:r>
              <a:rPr lang="en-US" sz="1800" dirty="0" smtClean="0"/>
              <a:t>Risk Management</a:t>
            </a:r>
          </a:p>
          <a:p>
            <a:pPr lvl="2">
              <a:spcBef>
                <a:spcPts val="0"/>
              </a:spcBef>
            </a:pPr>
            <a:endParaRPr lang="en-US" sz="1800" dirty="0"/>
          </a:p>
          <a:p>
            <a:pPr>
              <a:spcBef>
                <a:spcPts val="0"/>
              </a:spcBef>
            </a:pPr>
            <a:r>
              <a:rPr lang="en-US" sz="2000" dirty="0" smtClean="0"/>
              <a:t>Future Implementation &amp; Development</a:t>
            </a:r>
          </a:p>
          <a:p>
            <a:pPr lvl="1">
              <a:spcBef>
                <a:spcPts val="0"/>
              </a:spcBef>
            </a:pPr>
            <a:r>
              <a:rPr lang="en-US" sz="2000" dirty="0" smtClean="0"/>
              <a:t>Interaction and Coordination with selected Design Builder</a:t>
            </a:r>
          </a:p>
          <a:p>
            <a:pPr lvl="1">
              <a:spcBef>
                <a:spcPts val="0"/>
              </a:spcBef>
            </a:pPr>
            <a:r>
              <a:rPr lang="en-US" sz="2000" dirty="0" smtClean="0"/>
              <a:t>Tracking and documenting construction activities and progress</a:t>
            </a:r>
          </a:p>
          <a:p>
            <a:pPr lvl="1">
              <a:spcBef>
                <a:spcPts val="0"/>
              </a:spcBef>
            </a:pPr>
            <a:endParaRPr lang="en-US" sz="2000" dirty="0" smtClean="0"/>
          </a:p>
          <a:p>
            <a:pPr lvl="1">
              <a:spcBef>
                <a:spcPts val="0"/>
              </a:spcBef>
            </a:pPr>
            <a:endParaRPr lang="en-US" sz="2000" dirty="0" smtClean="0"/>
          </a:p>
          <a:p>
            <a:pPr lvl="1">
              <a:spcBef>
                <a:spcPts val="0"/>
              </a:spcBef>
            </a:pPr>
            <a:endParaRPr lang="en-US" sz="2000" dirty="0" smtClean="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3642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Green Line Trolley Beginning of Presentation"/>
          <p:cNvPicPr>
            <a:picLocks noChangeAspect="1" noChangeArrowheads="1"/>
          </p:cNvPicPr>
          <p:nvPr/>
        </p:nvPicPr>
        <p:blipFill rotWithShape="1">
          <a:blip r:embed="rId3" cstate="print"/>
          <a:srcRect t="14197"/>
          <a:stretch/>
        </p:blipFill>
        <p:spPr bwMode="auto">
          <a:xfrm>
            <a:off x="0" y="0"/>
            <a:ext cx="91440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descr="Cover slide showing image of Green Line trolley entering station."/>
          <p:cNvSpPr txBox="1">
            <a:spLocks/>
          </p:cNvSpPr>
          <p:nvPr/>
        </p:nvSpPr>
        <p:spPr>
          <a:xfrm>
            <a:off x="0" y="5638800"/>
            <a:ext cx="9144000" cy="457200"/>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sz="3600" b="1" kern="1200">
                <a:solidFill>
                  <a:srgbClr val="008746"/>
                </a:solidFill>
                <a:latin typeface="Swis721 Cn BT" pitchFamily="34" charset="0"/>
                <a:ea typeface="+mj-ea"/>
                <a:cs typeface="+mj-cs"/>
              </a:defRPr>
            </a:lvl1pPr>
          </a:lstStyle>
          <a:p>
            <a:pPr algn="ctr"/>
            <a:endParaRPr lang="en-US" sz="3200" dirty="0">
              <a:ln>
                <a:solidFill>
                  <a:schemeClr val="tx1"/>
                </a:solidFill>
              </a:ln>
              <a:solidFill>
                <a:schemeClr val="bg1"/>
              </a:solidFill>
            </a:endParaRPr>
          </a:p>
        </p:txBody>
      </p:sp>
      <p:sp>
        <p:nvSpPr>
          <p:cNvPr id="5" name="Title 4" hidden="1"/>
          <p:cNvSpPr>
            <a:spLocks noGrp="1"/>
          </p:cNvSpPr>
          <p:nvPr>
            <p:ph type="title"/>
          </p:nvPr>
        </p:nvSpPr>
        <p:spPr/>
        <p:txBody>
          <a:bodyPr/>
          <a:lstStyle/>
          <a:p>
            <a:r>
              <a:rPr lang="en-US" dirty="0"/>
              <a:t>glx</a:t>
            </a:r>
          </a:p>
        </p:txBody>
      </p:sp>
      <p:sp>
        <p:nvSpPr>
          <p:cNvPr id="7" name="Slide Number Placeholder 1"/>
          <p:cNvSpPr>
            <a:spLocks noGrp="1"/>
          </p:cNvSpPr>
          <p:nvPr>
            <p:ph type="sldNum" sz="quarter" idx="10"/>
          </p:nvPr>
        </p:nvSpPr>
        <p:spPr/>
        <p:txBody>
          <a:bodyPr/>
          <a:lstStyle/>
          <a:p>
            <a:fld id="{D0F6FC07-D45E-4A28-AC78-BE657C1EC28E}" type="slidenum">
              <a:rPr lang="en-US" smtClean="0"/>
              <a:pPr/>
              <a:t>14</a:t>
            </a:fld>
            <a:endParaRPr lang="en-US" dirty="0"/>
          </a:p>
        </p:txBody>
      </p:sp>
    </p:spTree>
    <p:extLst>
      <p:ext uri="{BB962C8B-B14F-4D97-AF65-F5344CB8AC3E}">
        <p14:creationId xmlns:p14="http://schemas.microsoft.com/office/powerpoint/2010/main" xmlns="" val="1191904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44501"/>
            <a:ext cx="8991600" cy="381000"/>
          </a:xfrm>
        </p:spPr>
        <p:txBody>
          <a:bodyPr/>
          <a:lstStyle/>
          <a:p>
            <a:pPr algn="ctr"/>
            <a:r>
              <a:rPr lang="en-US" sz="3200" dirty="0" smtClean="0"/>
              <a:t>GLX Program Update</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2</a:t>
            </a:fld>
            <a:endParaRPr lang="en-US" dirty="0"/>
          </a:p>
        </p:txBody>
      </p:sp>
      <p:sp>
        <p:nvSpPr>
          <p:cNvPr id="4" name="Text Placeholder 3"/>
          <p:cNvSpPr>
            <a:spLocks noGrp="1"/>
          </p:cNvSpPr>
          <p:nvPr>
            <p:ph type="body" sz="quarter" idx="11"/>
          </p:nvPr>
        </p:nvSpPr>
        <p:spPr>
          <a:xfrm>
            <a:off x="533400" y="1219200"/>
            <a:ext cx="7467600" cy="4572000"/>
          </a:xfrm>
        </p:spPr>
        <p:txBody>
          <a:bodyPr>
            <a:normAutofit/>
          </a:bodyPr>
          <a:lstStyle/>
          <a:p>
            <a:pPr lvl="3">
              <a:lnSpc>
                <a:spcPct val="150000"/>
              </a:lnSpc>
              <a:buFont typeface="Wingdings" panose="05000000000000000000" pitchFamily="2" charset="2"/>
              <a:buChar char="Ø"/>
            </a:pPr>
            <a:endParaRPr lang="en-US" dirty="0" smtClean="0"/>
          </a:p>
          <a:p>
            <a:pPr lvl="3">
              <a:lnSpc>
                <a:spcPct val="150000"/>
              </a:lnSpc>
              <a:buFont typeface="Wingdings" panose="05000000000000000000" pitchFamily="2" charset="2"/>
              <a:buChar char="Ø"/>
            </a:pPr>
            <a:r>
              <a:rPr lang="en-US" dirty="0" smtClean="0"/>
              <a:t>Schedule Update</a:t>
            </a:r>
          </a:p>
          <a:p>
            <a:pPr lvl="3">
              <a:lnSpc>
                <a:spcPct val="150000"/>
              </a:lnSpc>
              <a:buFont typeface="Wingdings" panose="05000000000000000000" pitchFamily="2" charset="2"/>
              <a:buChar char="Ø"/>
            </a:pPr>
            <a:r>
              <a:rPr lang="en-US" dirty="0" smtClean="0"/>
              <a:t>DB Selection Details and Sequence</a:t>
            </a:r>
          </a:p>
          <a:p>
            <a:pPr lvl="3">
              <a:lnSpc>
                <a:spcPct val="150000"/>
              </a:lnSpc>
              <a:buFont typeface="Wingdings" panose="05000000000000000000" pitchFamily="2" charset="2"/>
              <a:buChar char="Ø"/>
            </a:pPr>
            <a:r>
              <a:rPr lang="en-US" dirty="0" smtClean="0"/>
              <a:t>Contract Actions</a:t>
            </a:r>
          </a:p>
          <a:p>
            <a:pPr lvl="3">
              <a:lnSpc>
                <a:spcPct val="150000"/>
              </a:lnSpc>
              <a:buFont typeface="Wingdings" panose="05000000000000000000" pitchFamily="2" charset="2"/>
              <a:buChar char="Ø"/>
            </a:pPr>
            <a:r>
              <a:rPr lang="en-US" dirty="0" smtClean="0"/>
              <a:t>GLX Web-based Project Management System</a:t>
            </a:r>
          </a:p>
          <a:p>
            <a:pPr marL="1371600" lvl="3" indent="0">
              <a:lnSpc>
                <a:spcPct val="150000"/>
              </a:lnSpc>
              <a:buNone/>
            </a:pPr>
            <a:endParaRPr lang="en-US" dirty="0" smtClean="0"/>
          </a:p>
          <a:p>
            <a:pPr marL="0" indent="0">
              <a:buNone/>
            </a:pPr>
            <a:endParaRPr lang="en-US" dirty="0"/>
          </a:p>
        </p:txBody>
      </p:sp>
      <p:cxnSp>
        <p:nvCxnSpPr>
          <p:cNvPr id="5" name="Straight Connector 4"/>
          <p:cNvCxnSpPr/>
          <p:nvPr/>
        </p:nvCxnSpPr>
        <p:spPr>
          <a:xfrm>
            <a:off x="0" y="10668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4031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6398"/>
            <a:ext cx="10515600" cy="587912"/>
          </a:xfrm>
        </p:spPr>
        <p:txBody>
          <a:bodyPr>
            <a:normAutofit/>
          </a:bodyPr>
          <a:lstStyle/>
          <a:p>
            <a:pPr algn="ctr"/>
            <a:r>
              <a:rPr lang="en-US" sz="2800" dirty="0"/>
              <a:t>Project Schedule Highlights</a:t>
            </a:r>
          </a:p>
        </p:txBody>
      </p:sp>
      <p:sp>
        <p:nvSpPr>
          <p:cNvPr id="3" name="Content Placeholder 2"/>
          <p:cNvSpPr>
            <a:spLocks noGrp="1"/>
          </p:cNvSpPr>
          <p:nvPr>
            <p:ph idx="1"/>
          </p:nvPr>
        </p:nvSpPr>
        <p:spPr>
          <a:xfrm>
            <a:off x="990600" y="1081512"/>
            <a:ext cx="7772400" cy="5090688"/>
          </a:xfrm>
        </p:spPr>
        <p:txBody>
          <a:bodyPr>
            <a:normAutofit/>
          </a:bodyPr>
          <a:lstStyle/>
          <a:p>
            <a:pPr marL="0" indent="0">
              <a:lnSpc>
                <a:spcPct val="120000"/>
              </a:lnSpc>
              <a:buNone/>
            </a:pPr>
            <a:r>
              <a:rPr lang="en-US" sz="2000" dirty="0"/>
              <a:t>	</a:t>
            </a:r>
            <a:r>
              <a:rPr lang="en-US" sz="2800" b="1" dirty="0"/>
              <a:t>  </a:t>
            </a:r>
          </a:p>
          <a:p>
            <a:pPr marL="0" indent="0">
              <a:lnSpc>
                <a:spcPct val="120000"/>
              </a:lnSpc>
              <a:buNone/>
            </a:pPr>
            <a:endParaRPr lang="en-US" sz="2000" b="1" dirty="0"/>
          </a:p>
          <a:p>
            <a:pPr marL="457200" indent="-457200">
              <a:lnSpc>
                <a:spcPct val="120000"/>
              </a:lnSpc>
              <a:buFont typeface="+mj-lt"/>
              <a:buAutoNum type="arabicPeriod"/>
            </a:pPr>
            <a:r>
              <a:rPr lang="en-US" sz="2000" dirty="0" smtClean="0"/>
              <a:t>Design </a:t>
            </a:r>
            <a:r>
              <a:rPr lang="en-US" sz="2000" dirty="0"/>
              <a:t>Build Proposals Due			9/28/17</a:t>
            </a:r>
          </a:p>
          <a:p>
            <a:pPr marL="457200" indent="-457200">
              <a:lnSpc>
                <a:spcPct val="120000"/>
              </a:lnSpc>
              <a:buFont typeface="+mj-lt"/>
              <a:buAutoNum type="arabicPeriod"/>
            </a:pPr>
            <a:r>
              <a:rPr lang="en-US" sz="2000" dirty="0" smtClean="0"/>
              <a:t>Bid Price Opening	</a:t>
            </a:r>
            <a:r>
              <a:rPr lang="en-US" sz="2000" dirty="0"/>
              <a:t>		</a:t>
            </a:r>
            <a:r>
              <a:rPr lang="en-US" sz="2000" dirty="0" smtClean="0"/>
              <a:t>	11/17/17 </a:t>
            </a:r>
          </a:p>
          <a:p>
            <a:pPr marL="457200" indent="-457200">
              <a:lnSpc>
                <a:spcPct val="120000"/>
              </a:lnSpc>
              <a:buFont typeface="+mj-lt"/>
              <a:buAutoNum type="arabicPeriod"/>
            </a:pPr>
            <a:r>
              <a:rPr lang="en-US" sz="2000" dirty="0" smtClean="0"/>
              <a:t>Notice </a:t>
            </a:r>
            <a:r>
              <a:rPr lang="en-US" sz="2000" dirty="0"/>
              <a:t>to Proceed to Design Build Entity	</a:t>
            </a:r>
            <a:r>
              <a:rPr lang="en-US" sz="2000" dirty="0" smtClean="0"/>
              <a:t>12/11/17 </a:t>
            </a:r>
            <a:endParaRPr lang="en-US" sz="2000" b="1" dirty="0"/>
          </a:p>
          <a:p>
            <a:pPr marL="457200" indent="-457200">
              <a:lnSpc>
                <a:spcPct val="120000"/>
              </a:lnSpc>
              <a:buFont typeface="+mj-lt"/>
              <a:buAutoNum type="arabicPeriod"/>
            </a:pPr>
            <a:r>
              <a:rPr lang="en-US" sz="2000" dirty="0"/>
              <a:t>Project Completion			</a:t>
            </a:r>
            <a:r>
              <a:rPr lang="en-US" sz="2000" dirty="0" smtClean="0"/>
              <a:t>	12/10/21</a:t>
            </a:r>
            <a:r>
              <a:rPr lang="en-US" sz="2000" dirty="0"/>
              <a:t>	 	</a:t>
            </a:r>
          </a:p>
          <a:p>
            <a:pPr>
              <a:lnSpc>
                <a:spcPct val="120000"/>
              </a:lnSpc>
              <a:buFont typeface="Wingdings" panose="05000000000000000000" pitchFamily="2" charset="2"/>
              <a:buChar char="Ø"/>
            </a:pPr>
            <a:endParaRPr lang="en-US" sz="2000" dirty="0"/>
          </a:p>
        </p:txBody>
      </p:sp>
      <p:cxnSp>
        <p:nvCxnSpPr>
          <p:cNvPr id="4" name="Straight Connector 3"/>
          <p:cNvCxnSpPr/>
          <p:nvPr/>
        </p:nvCxnSpPr>
        <p:spPr>
          <a:xfrm>
            <a:off x="0" y="9906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8768E339-B9E3-467E-ACBC-7555F25BC633}" type="slidenum">
              <a:rPr lang="en-US" smtClean="0"/>
              <a:pPr/>
              <a:t>3</a:t>
            </a:fld>
            <a:endParaRPr lang="en-US" dirty="0"/>
          </a:p>
        </p:txBody>
      </p:sp>
      <p:sp>
        <p:nvSpPr>
          <p:cNvPr id="6" name="TextBox 5"/>
          <p:cNvSpPr txBox="1"/>
          <p:nvPr/>
        </p:nvSpPr>
        <p:spPr>
          <a:xfrm rot="19775738">
            <a:off x="-463028" y="1308517"/>
            <a:ext cx="3142876" cy="830997"/>
          </a:xfrm>
          <a:prstGeom prst="rect">
            <a:avLst/>
          </a:prstGeom>
          <a:noFill/>
        </p:spPr>
        <p:txBody>
          <a:bodyPr wrap="square" rtlCol="0">
            <a:spAutoFit/>
          </a:bodyPr>
          <a:lstStyle/>
          <a:p>
            <a:pPr algn="ctr"/>
            <a:r>
              <a:rPr lang="en-US" sz="4800" dirty="0">
                <a:solidFill>
                  <a:srgbClr val="FF0000"/>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xmlns="" val="4087386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a:t>GLX </a:t>
            </a:r>
            <a:r>
              <a:rPr lang="en-US" sz="3200" dirty="0" smtClean="0"/>
              <a:t>Design Build Procurement</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4</a:t>
            </a:fld>
            <a:endParaRPr lang="en-US" dirty="0"/>
          </a:p>
        </p:txBody>
      </p:sp>
      <p:sp>
        <p:nvSpPr>
          <p:cNvPr id="4" name="Text Placeholder 3"/>
          <p:cNvSpPr>
            <a:spLocks noGrp="1"/>
          </p:cNvSpPr>
          <p:nvPr>
            <p:ph type="body" sz="quarter" idx="11"/>
          </p:nvPr>
        </p:nvSpPr>
        <p:spPr>
          <a:xfrm>
            <a:off x="228600" y="1080036"/>
            <a:ext cx="8610600" cy="4976542"/>
          </a:xfrm>
        </p:spPr>
        <p:txBody>
          <a:bodyPr>
            <a:normAutofit fontScale="92500" lnSpcReduction="20000"/>
          </a:bodyPr>
          <a:lstStyle/>
          <a:p>
            <a:pPr>
              <a:lnSpc>
                <a:spcPct val="150000"/>
              </a:lnSpc>
            </a:pPr>
            <a:r>
              <a:rPr lang="en-US" sz="2200" dirty="0" smtClean="0"/>
              <a:t>Design Build </a:t>
            </a:r>
            <a:r>
              <a:rPr lang="en-US" sz="2200" dirty="0"/>
              <a:t>proposals are due this Thursday, September 28</a:t>
            </a:r>
            <a:r>
              <a:rPr lang="en-US" sz="2200" baseline="30000" dirty="0"/>
              <a:t>th</a:t>
            </a:r>
            <a:r>
              <a:rPr lang="en-US" sz="2200" dirty="0" smtClean="0"/>
              <a:t>.</a:t>
            </a:r>
          </a:p>
          <a:p>
            <a:pPr>
              <a:lnSpc>
                <a:spcPct val="150000"/>
              </a:lnSpc>
            </a:pPr>
            <a:r>
              <a:rPr lang="en-US" sz="2200" dirty="0" smtClean="0"/>
              <a:t>Proposals will include 3 primary elements: </a:t>
            </a:r>
          </a:p>
          <a:p>
            <a:pPr lvl="1">
              <a:lnSpc>
                <a:spcPct val="150000"/>
              </a:lnSpc>
            </a:pPr>
            <a:r>
              <a:rPr lang="en-US" sz="2200" dirty="0" smtClean="0"/>
              <a:t>Technical </a:t>
            </a:r>
            <a:r>
              <a:rPr lang="en-US" sz="2200" dirty="0"/>
              <a:t>P</a:t>
            </a:r>
            <a:r>
              <a:rPr lang="en-US" sz="2200" dirty="0" smtClean="0"/>
              <a:t>roposal </a:t>
            </a:r>
          </a:p>
          <a:p>
            <a:pPr lvl="2">
              <a:lnSpc>
                <a:spcPct val="150000"/>
              </a:lnSpc>
            </a:pPr>
            <a:r>
              <a:rPr lang="en-US" sz="2200" dirty="0" smtClean="0"/>
              <a:t>“Base” project, without Additive Options or price</a:t>
            </a:r>
          </a:p>
          <a:p>
            <a:pPr lvl="1">
              <a:lnSpc>
                <a:spcPct val="150000"/>
              </a:lnSpc>
            </a:pPr>
            <a:r>
              <a:rPr lang="en-US" sz="2200" dirty="0"/>
              <a:t>A</a:t>
            </a:r>
            <a:r>
              <a:rPr lang="en-US" sz="2200" dirty="0" smtClean="0"/>
              <a:t>dditive Option Proposal (sealed)</a:t>
            </a:r>
          </a:p>
          <a:p>
            <a:pPr lvl="2">
              <a:lnSpc>
                <a:spcPct val="150000"/>
              </a:lnSpc>
            </a:pPr>
            <a:r>
              <a:rPr lang="en-US" sz="2200" dirty="0" smtClean="0"/>
              <a:t>Additive Options included if the AO is achievable </a:t>
            </a:r>
            <a:r>
              <a:rPr lang="en-US" sz="2200" dirty="0"/>
              <a:t>within both Affordability Limit and </a:t>
            </a:r>
            <a:r>
              <a:rPr lang="en-US" sz="2200" dirty="0" smtClean="0"/>
              <a:t>Project </a:t>
            </a:r>
            <a:r>
              <a:rPr lang="en-US" sz="2200" dirty="0"/>
              <a:t>schedule</a:t>
            </a:r>
            <a:endParaRPr lang="en-US" sz="2200" dirty="0" smtClean="0"/>
          </a:p>
          <a:p>
            <a:pPr lvl="1">
              <a:lnSpc>
                <a:spcPct val="150000"/>
              </a:lnSpc>
            </a:pPr>
            <a:r>
              <a:rPr lang="en-US" sz="2200" dirty="0"/>
              <a:t>P</a:t>
            </a:r>
            <a:r>
              <a:rPr lang="en-US" sz="2200" dirty="0" smtClean="0"/>
              <a:t>rice Proposal (sealed)</a:t>
            </a:r>
          </a:p>
          <a:p>
            <a:pPr lvl="2">
              <a:lnSpc>
                <a:spcPct val="150000"/>
              </a:lnSpc>
            </a:pPr>
            <a:r>
              <a:rPr lang="en-US" sz="2200" dirty="0" smtClean="0"/>
              <a:t>Proposed pricing of the “base” and the AOs</a:t>
            </a:r>
          </a:p>
          <a:p>
            <a:pPr marL="0" indent="0">
              <a:lnSpc>
                <a:spcPct val="150000"/>
              </a:lnSpc>
              <a:buNone/>
            </a:pPr>
            <a:endParaRPr lang="en-US" sz="2000" dirty="0" smtClean="0"/>
          </a:p>
          <a:p>
            <a:pPr>
              <a:lnSpc>
                <a:spcPct val="150000"/>
              </a:lnSpc>
            </a:pPr>
            <a:endParaRPr lang="en-US" sz="2000" dirty="0" smtClean="0"/>
          </a:p>
          <a:p>
            <a:pPr>
              <a:lnSpc>
                <a:spcPct val="150000"/>
              </a:lnSpc>
            </a:pPr>
            <a:endParaRPr lang="en-US" sz="2000" dirty="0"/>
          </a:p>
          <a:p>
            <a:pPr>
              <a:lnSpc>
                <a:spcPct val="150000"/>
              </a:lnSpc>
            </a:pPr>
            <a:endParaRPr lang="en-US" sz="2000" dirty="0"/>
          </a:p>
          <a:p>
            <a:pPr>
              <a:lnSpc>
                <a:spcPct val="150000"/>
              </a:lnSpc>
            </a:pPr>
            <a:endParaRPr lang="en-US" sz="2000" dirty="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18974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a:t>GLX </a:t>
            </a:r>
            <a:r>
              <a:rPr lang="en-US" sz="3200" dirty="0" smtClean="0"/>
              <a:t>Design Build Procurement</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5</a:t>
            </a:fld>
            <a:endParaRPr lang="en-US" dirty="0"/>
          </a:p>
        </p:txBody>
      </p:sp>
      <p:sp>
        <p:nvSpPr>
          <p:cNvPr id="4" name="Text Placeholder 3"/>
          <p:cNvSpPr>
            <a:spLocks noGrp="1"/>
          </p:cNvSpPr>
          <p:nvPr>
            <p:ph type="body" sz="quarter" idx="11"/>
          </p:nvPr>
        </p:nvSpPr>
        <p:spPr>
          <a:xfrm>
            <a:off x="304800" y="1080036"/>
            <a:ext cx="8534400" cy="4976542"/>
          </a:xfrm>
        </p:spPr>
        <p:txBody>
          <a:bodyPr>
            <a:normAutofit/>
          </a:bodyPr>
          <a:lstStyle/>
          <a:p>
            <a:pPr>
              <a:lnSpc>
                <a:spcPct val="150000"/>
              </a:lnSpc>
            </a:pPr>
            <a:r>
              <a:rPr lang="en-US" sz="2000" dirty="0" smtClean="0"/>
              <a:t>Technical Proposal evaluation completed prior to opening Additive Option Proposal and Price Proposal.</a:t>
            </a:r>
          </a:p>
          <a:p>
            <a:pPr>
              <a:lnSpc>
                <a:spcPct val="150000"/>
              </a:lnSpc>
            </a:pPr>
            <a:r>
              <a:rPr lang="en-US" sz="2000" dirty="0" smtClean="0"/>
              <a:t>Where applicable, points for minimally acceptable AOs will be added to the Technical Proposal Score to calculate the Quality Score.</a:t>
            </a:r>
          </a:p>
          <a:p>
            <a:pPr>
              <a:lnSpc>
                <a:spcPct val="150000"/>
              </a:lnSpc>
            </a:pPr>
            <a:r>
              <a:rPr lang="en-US" sz="2000" dirty="0"/>
              <a:t>Additive Options (must be added back to scope in following order</a:t>
            </a:r>
            <a:r>
              <a:rPr lang="en-US" sz="2000" dirty="0" smtClean="0"/>
              <a:t>):      </a:t>
            </a:r>
            <a:endParaRPr lang="en-US" sz="1600" dirty="0"/>
          </a:p>
          <a:p>
            <a:pPr marL="2171700" lvl="4" indent="-457200">
              <a:lnSpc>
                <a:spcPct val="70000"/>
              </a:lnSpc>
              <a:buFont typeface="+mj-lt"/>
              <a:buAutoNum type="arabicPeriod"/>
            </a:pPr>
            <a:r>
              <a:rPr lang="en-US" sz="1800" dirty="0"/>
              <a:t>Station Canopies</a:t>
            </a:r>
          </a:p>
          <a:p>
            <a:pPr marL="2171700" lvl="4" indent="-457200">
              <a:lnSpc>
                <a:spcPct val="70000"/>
              </a:lnSpc>
              <a:buFont typeface="+mj-lt"/>
              <a:buAutoNum type="arabicPeriod"/>
            </a:pPr>
            <a:r>
              <a:rPr lang="en-US" sz="1800" dirty="0"/>
              <a:t>Additional Elevators</a:t>
            </a:r>
          </a:p>
          <a:p>
            <a:pPr marL="2171700" lvl="4" indent="-457200">
              <a:lnSpc>
                <a:spcPct val="70000"/>
              </a:lnSpc>
              <a:buFont typeface="+mj-lt"/>
              <a:buAutoNum type="arabicPeriod"/>
            </a:pPr>
            <a:r>
              <a:rPr lang="en-US" sz="1800" dirty="0"/>
              <a:t>Station Art Program</a:t>
            </a:r>
          </a:p>
          <a:p>
            <a:pPr marL="2171700" lvl="4" indent="-457200">
              <a:lnSpc>
                <a:spcPct val="70000"/>
              </a:lnSpc>
              <a:buFont typeface="+mj-lt"/>
              <a:buAutoNum type="arabicPeriod"/>
            </a:pPr>
            <a:r>
              <a:rPr lang="en-US" sz="1800" dirty="0"/>
              <a:t>Community Path Connection at Chester St</a:t>
            </a:r>
          </a:p>
          <a:p>
            <a:pPr marL="2171700" lvl="4" indent="-457200">
              <a:lnSpc>
                <a:spcPct val="70000"/>
              </a:lnSpc>
              <a:buFont typeface="+mj-lt"/>
              <a:buAutoNum type="arabicPeriod"/>
            </a:pPr>
            <a:r>
              <a:rPr lang="en-US" sz="1800" dirty="0"/>
              <a:t>Community Path connection (East Somerville to Lechmere)</a:t>
            </a:r>
          </a:p>
          <a:p>
            <a:pPr marL="2171700" lvl="4" indent="-457200">
              <a:lnSpc>
                <a:spcPct val="70000"/>
              </a:lnSpc>
              <a:buFont typeface="+mj-lt"/>
              <a:buAutoNum type="arabicPeriod"/>
            </a:pPr>
            <a:r>
              <a:rPr lang="en-US" sz="1800" dirty="0"/>
              <a:t>Enhanced Vehicle Maintenance Facility</a:t>
            </a:r>
          </a:p>
          <a:p>
            <a:pPr>
              <a:lnSpc>
                <a:spcPct val="150000"/>
              </a:lnSpc>
            </a:pPr>
            <a:endParaRPr lang="en-US" sz="2000" dirty="0" smtClean="0"/>
          </a:p>
          <a:p>
            <a:pPr>
              <a:lnSpc>
                <a:spcPct val="150000"/>
              </a:lnSpc>
            </a:pPr>
            <a:endParaRPr lang="en-US" sz="2000" dirty="0"/>
          </a:p>
          <a:p>
            <a:pPr>
              <a:lnSpc>
                <a:spcPct val="150000"/>
              </a:lnSpc>
            </a:pPr>
            <a:endParaRPr lang="en-US" sz="2000" dirty="0"/>
          </a:p>
          <a:p>
            <a:pPr>
              <a:lnSpc>
                <a:spcPct val="150000"/>
              </a:lnSpc>
            </a:pPr>
            <a:endParaRPr lang="en-US" sz="2000" dirty="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88640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a:t>GLX </a:t>
            </a:r>
            <a:r>
              <a:rPr lang="en-US" sz="3200" dirty="0" smtClean="0"/>
              <a:t>Design Build Procurement</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6</a:t>
            </a:fld>
            <a:endParaRPr lang="en-US" dirty="0"/>
          </a:p>
        </p:txBody>
      </p:sp>
      <p:sp>
        <p:nvSpPr>
          <p:cNvPr id="4" name="Text Placeholder 3"/>
          <p:cNvSpPr>
            <a:spLocks noGrp="1"/>
          </p:cNvSpPr>
          <p:nvPr>
            <p:ph type="body" sz="quarter" idx="11"/>
          </p:nvPr>
        </p:nvSpPr>
        <p:spPr>
          <a:xfrm>
            <a:off x="228600" y="1080036"/>
            <a:ext cx="8610598" cy="4976542"/>
          </a:xfrm>
        </p:spPr>
        <p:txBody>
          <a:bodyPr>
            <a:normAutofit/>
          </a:bodyPr>
          <a:lstStyle/>
          <a:p>
            <a:pPr>
              <a:lnSpc>
                <a:spcPct val="150000"/>
              </a:lnSpc>
            </a:pPr>
            <a:r>
              <a:rPr lang="en-US" sz="2000" dirty="0" smtClean="0"/>
              <a:t>Public Price opening November 17, 2017</a:t>
            </a:r>
          </a:p>
          <a:p>
            <a:pPr>
              <a:lnSpc>
                <a:spcPct val="150000"/>
              </a:lnSpc>
            </a:pPr>
            <a:r>
              <a:rPr lang="en-US" sz="2000" dirty="0" smtClean="0"/>
              <a:t>Evaluation Formula</a:t>
            </a:r>
          </a:p>
          <a:p>
            <a:pPr marL="0" indent="0">
              <a:lnSpc>
                <a:spcPct val="50000"/>
              </a:lnSpc>
              <a:buNone/>
            </a:pPr>
            <a:r>
              <a:rPr lang="en-US" sz="2000" dirty="0" smtClean="0"/>
              <a:t>    	Overall Value Rating =                        </a:t>
            </a:r>
            <a:r>
              <a:rPr lang="en-US" sz="2000" u="sng" dirty="0" smtClean="0"/>
              <a:t>Proposal Price</a:t>
            </a:r>
          </a:p>
          <a:p>
            <a:pPr marL="0" indent="0">
              <a:lnSpc>
                <a:spcPct val="50000"/>
              </a:lnSpc>
              <a:buNone/>
            </a:pPr>
            <a:r>
              <a:rPr lang="en-US" sz="2000" dirty="0" smtClean="0"/>
              <a:t> 		  			         Quality Score</a:t>
            </a:r>
          </a:p>
          <a:p>
            <a:pPr marL="400050" lvl="1" indent="0">
              <a:lnSpc>
                <a:spcPct val="50000"/>
              </a:lnSpc>
              <a:buNone/>
            </a:pPr>
            <a:endParaRPr lang="en-US" sz="2000" dirty="0" smtClean="0"/>
          </a:p>
          <a:p>
            <a:pPr marL="400050" lvl="1" indent="0">
              <a:buNone/>
            </a:pPr>
            <a:r>
              <a:rPr lang="en-US" sz="2000" dirty="0" smtClean="0"/>
              <a:t>Proposal Price includes the GLX Lump Sum, Allowances, and Additive Options Price</a:t>
            </a:r>
          </a:p>
          <a:p>
            <a:pPr marL="400050" lvl="1" indent="0">
              <a:buNone/>
            </a:pPr>
            <a:r>
              <a:rPr lang="en-US" sz="2000" dirty="0" smtClean="0"/>
              <a:t>Quality Score is the Technical Proposal Score + AO points</a:t>
            </a:r>
          </a:p>
          <a:p>
            <a:pPr>
              <a:lnSpc>
                <a:spcPct val="150000"/>
              </a:lnSpc>
            </a:pPr>
            <a:r>
              <a:rPr lang="en-US" sz="2000" dirty="0" smtClean="0"/>
              <a:t>Affordability Limit: $1.319 billion</a:t>
            </a:r>
          </a:p>
          <a:p>
            <a:pPr>
              <a:lnSpc>
                <a:spcPct val="150000"/>
              </a:lnSpc>
            </a:pPr>
            <a:r>
              <a:rPr lang="en-US" sz="2000" dirty="0" smtClean="0"/>
              <a:t>Successful Proposer has the lowest price per quality score, or lowest “Overall Value Rating”</a:t>
            </a:r>
          </a:p>
          <a:p>
            <a:pPr>
              <a:lnSpc>
                <a:spcPct val="150000"/>
              </a:lnSpc>
            </a:pPr>
            <a:endParaRPr lang="en-US" sz="2000" dirty="0"/>
          </a:p>
          <a:p>
            <a:pPr>
              <a:lnSpc>
                <a:spcPct val="150000"/>
              </a:lnSpc>
            </a:pPr>
            <a:endParaRPr lang="en-US" sz="2000" dirty="0"/>
          </a:p>
          <a:p>
            <a:pPr>
              <a:lnSpc>
                <a:spcPct val="150000"/>
              </a:lnSpc>
            </a:pPr>
            <a:endParaRPr lang="en-US" sz="2000" dirty="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08592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a:t>GLX </a:t>
            </a:r>
            <a:r>
              <a:rPr lang="en-US" sz="3200" dirty="0" smtClean="0"/>
              <a:t>PMCM Procurement</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7</a:t>
            </a:fld>
            <a:endParaRPr lang="en-US" dirty="0"/>
          </a:p>
        </p:txBody>
      </p:sp>
      <p:sp>
        <p:nvSpPr>
          <p:cNvPr id="4" name="Text Placeholder 3"/>
          <p:cNvSpPr>
            <a:spLocks noGrp="1"/>
          </p:cNvSpPr>
          <p:nvPr>
            <p:ph type="body" sz="quarter" idx="11"/>
          </p:nvPr>
        </p:nvSpPr>
        <p:spPr>
          <a:xfrm>
            <a:off x="304800" y="1080036"/>
            <a:ext cx="8534398" cy="4976542"/>
          </a:xfrm>
        </p:spPr>
        <p:txBody>
          <a:bodyPr>
            <a:normAutofit/>
          </a:bodyPr>
          <a:lstStyle/>
          <a:p>
            <a:pPr>
              <a:lnSpc>
                <a:spcPct val="150000"/>
              </a:lnSpc>
            </a:pPr>
            <a:r>
              <a:rPr lang="en-US" sz="2000" dirty="0" smtClean="0"/>
              <a:t>At May 15, 2017, FMCB meeting, board approved contract to CH2M Hill for GLX Program Management/Construction Management Services ($57M).</a:t>
            </a:r>
          </a:p>
          <a:p>
            <a:pPr>
              <a:lnSpc>
                <a:spcPct val="150000"/>
              </a:lnSpc>
            </a:pPr>
            <a:r>
              <a:rPr lang="en-US" sz="2000" dirty="0" smtClean="0"/>
              <a:t>August </a:t>
            </a:r>
            <a:r>
              <a:rPr lang="en-US" sz="2000" dirty="0"/>
              <a:t>2</a:t>
            </a:r>
            <a:r>
              <a:rPr lang="en-US" sz="2000" dirty="0" smtClean="0"/>
              <a:t>, 2017, Jacobs Engineering Group and CH2M Hill announce Jacobs Engineering Group’s acquisition of CH2M Hill.</a:t>
            </a:r>
          </a:p>
          <a:p>
            <a:pPr>
              <a:lnSpc>
                <a:spcPct val="150000"/>
              </a:lnSpc>
            </a:pPr>
            <a:r>
              <a:rPr lang="en-US" sz="2000" dirty="0" smtClean="0"/>
              <a:t>Jacobs Engineering currently serving as the lead designer on one of the 3 competing GLX Design-Build teams.</a:t>
            </a:r>
          </a:p>
          <a:p>
            <a:pPr>
              <a:lnSpc>
                <a:spcPct val="150000"/>
              </a:lnSpc>
            </a:pPr>
            <a:r>
              <a:rPr lang="en-US" sz="2000" dirty="0" smtClean="0"/>
              <a:t>To mitigate any potential or perceived conflict of interest, CH2M Hill’s contract for GLX PMCM services was terminated August 10, 2017.</a:t>
            </a:r>
            <a:r>
              <a:rPr lang="en-US" sz="2000" dirty="0"/>
              <a:t> </a:t>
            </a:r>
            <a:endParaRPr lang="en-US" sz="2000" dirty="0" smtClean="0"/>
          </a:p>
          <a:p>
            <a:pPr>
              <a:lnSpc>
                <a:spcPct val="150000"/>
              </a:lnSpc>
            </a:pPr>
            <a:endParaRPr lang="en-US" sz="2000" dirty="0" smtClean="0"/>
          </a:p>
          <a:p>
            <a:pPr>
              <a:lnSpc>
                <a:spcPct val="150000"/>
              </a:lnSpc>
            </a:pPr>
            <a:endParaRPr lang="en-US" sz="2000" dirty="0"/>
          </a:p>
          <a:p>
            <a:pPr>
              <a:lnSpc>
                <a:spcPct val="150000"/>
              </a:lnSpc>
            </a:pPr>
            <a:endParaRPr lang="en-US" sz="2000" dirty="0"/>
          </a:p>
          <a:p>
            <a:pPr>
              <a:lnSpc>
                <a:spcPct val="150000"/>
              </a:lnSpc>
            </a:pPr>
            <a:endParaRPr lang="en-US" sz="2000" dirty="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5669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a:t>GLX </a:t>
            </a:r>
            <a:r>
              <a:rPr lang="en-US" sz="3200" dirty="0" smtClean="0"/>
              <a:t>PMCM Procurement (cont’d)</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8</a:t>
            </a:fld>
            <a:endParaRPr lang="en-US" dirty="0"/>
          </a:p>
        </p:txBody>
      </p:sp>
      <p:sp>
        <p:nvSpPr>
          <p:cNvPr id="4" name="Text Placeholder 3"/>
          <p:cNvSpPr>
            <a:spLocks noGrp="1"/>
          </p:cNvSpPr>
          <p:nvPr>
            <p:ph type="body" sz="quarter" idx="11"/>
          </p:nvPr>
        </p:nvSpPr>
        <p:spPr>
          <a:xfrm>
            <a:off x="304800" y="1080036"/>
            <a:ext cx="8381999" cy="4976542"/>
          </a:xfrm>
        </p:spPr>
        <p:txBody>
          <a:bodyPr>
            <a:normAutofit/>
          </a:bodyPr>
          <a:lstStyle/>
          <a:p>
            <a:pPr>
              <a:lnSpc>
                <a:spcPct val="150000"/>
              </a:lnSpc>
            </a:pPr>
            <a:r>
              <a:rPr lang="en-US" sz="2000" dirty="0" smtClean="0"/>
              <a:t>Original PMCM procurement completed with award to CH2M </a:t>
            </a:r>
          </a:p>
          <a:p>
            <a:pPr>
              <a:lnSpc>
                <a:spcPct val="150000"/>
              </a:lnSpc>
            </a:pPr>
            <a:r>
              <a:rPr lang="en-US" sz="2000" dirty="0"/>
              <a:t>T</a:t>
            </a:r>
            <a:r>
              <a:rPr lang="en-US" sz="2000" dirty="0" smtClean="0"/>
              <a:t>o address urgent and immediate need in maintaining team capacity, engaged 2</a:t>
            </a:r>
            <a:r>
              <a:rPr lang="en-US" sz="2000" baseline="30000" dirty="0" smtClean="0"/>
              <a:t>nd</a:t>
            </a:r>
            <a:r>
              <a:rPr lang="en-US" sz="2000" dirty="0" smtClean="0"/>
              <a:t> place team from original procurement through FTA approved sole source engagement</a:t>
            </a:r>
          </a:p>
          <a:p>
            <a:pPr>
              <a:lnSpc>
                <a:spcPct val="150000"/>
              </a:lnSpc>
            </a:pPr>
            <a:r>
              <a:rPr lang="en-US" sz="2000" dirty="0" smtClean="0"/>
              <a:t>To enhance technical and capacity offering, proposer has entered a joint venture with Louis-Berger  - </a:t>
            </a:r>
            <a:r>
              <a:rPr lang="en-US" sz="2000" i="1" dirty="0" smtClean="0"/>
              <a:t>GLX PMCM Partners</a:t>
            </a:r>
          </a:p>
          <a:p>
            <a:pPr>
              <a:lnSpc>
                <a:spcPct val="150000"/>
              </a:lnSpc>
            </a:pPr>
            <a:r>
              <a:rPr lang="en-US" sz="2000" dirty="0" smtClean="0"/>
              <a:t>Scope for GLX PMCM Partners is akin to scope originally awarded to CH2M aside from field office lease management, office administration, etc.</a:t>
            </a:r>
          </a:p>
          <a:p>
            <a:pPr>
              <a:lnSpc>
                <a:spcPct val="150000"/>
              </a:lnSpc>
            </a:pPr>
            <a:endParaRPr lang="en-US" sz="2000" dirty="0"/>
          </a:p>
          <a:p>
            <a:pPr>
              <a:lnSpc>
                <a:spcPct val="150000"/>
              </a:lnSpc>
            </a:pPr>
            <a:endParaRPr lang="en-US" sz="2000" dirty="0"/>
          </a:p>
          <a:p>
            <a:pPr>
              <a:lnSpc>
                <a:spcPct val="150000"/>
              </a:lnSpc>
            </a:pPr>
            <a:endParaRPr lang="en-US" sz="2000" dirty="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22197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03468"/>
            <a:ext cx="8991600" cy="381000"/>
          </a:xfrm>
        </p:spPr>
        <p:txBody>
          <a:bodyPr/>
          <a:lstStyle/>
          <a:p>
            <a:pPr algn="ctr"/>
            <a:r>
              <a:rPr lang="en-US" sz="3200" dirty="0"/>
              <a:t>GLX </a:t>
            </a:r>
            <a:r>
              <a:rPr lang="en-US" sz="3200" dirty="0" smtClean="0"/>
              <a:t>PMCM Procurement (cont’d)</a:t>
            </a:r>
            <a:endParaRPr lang="en-US" sz="3200" dirty="0"/>
          </a:p>
        </p:txBody>
      </p:sp>
      <p:sp>
        <p:nvSpPr>
          <p:cNvPr id="3" name="Slide Number Placeholder 2"/>
          <p:cNvSpPr>
            <a:spLocks noGrp="1"/>
          </p:cNvSpPr>
          <p:nvPr>
            <p:ph type="sldNum" sz="quarter" idx="10"/>
          </p:nvPr>
        </p:nvSpPr>
        <p:spPr/>
        <p:txBody>
          <a:bodyPr/>
          <a:lstStyle/>
          <a:p>
            <a:fld id="{DB872B7B-E1C5-4145-B098-D7237EE07C1D}" type="slidenum">
              <a:rPr lang="en-US" smtClean="0"/>
              <a:pPr/>
              <a:t>9</a:t>
            </a:fld>
            <a:endParaRPr lang="en-US" dirty="0"/>
          </a:p>
        </p:txBody>
      </p:sp>
      <p:sp>
        <p:nvSpPr>
          <p:cNvPr id="4" name="Text Placeholder 3"/>
          <p:cNvSpPr>
            <a:spLocks noGrp="1"/>
          </p:cNvSpPr>
          <p:nvPr>
            <p:ph type="body" sz="quarter" idx="11"/>
          </p:nvPr>
        </p:nvSpPr>
        <p:spPr>
          <a:xfrm>
            <a:off x="304800" y="1080036"/>
            <a:ext cx="8381999" cy="4976542"/>
          </a:xfrm>
        </p:spPr>
        <p:txBody>
          <a:bodyPr>
            <a:normAutofit/>
          </a:bodyPr>
          <a:lstStyle/>
          <a:p>
            <a:pPr>
              <a:lnSpc>
                <a:spcPct val="150000"/>
              </a:lnSpc>
            </a:pPr>
            <a:r>
              <a:rPr lang="en-US" sz="2000" dirty="0" smtClean="0"/>
              <a:t>To maintain GLX office functionality (currently housing 43 GLX staff) and avoid disruption in the current DB procurement effort, scope of field office management and office administration was transferred to existing GLX contract of Weston &amp; Sampson.</a:t>
            </a:r>
          </a:p>
          <a:p>
            <a:pPr>
              <a:lnSpc>
                <a:spcPct val="150000"/>
              </a:lnSpc>
            </a:pPr>
            <a:r>
              <a:rPr lang="en-US" sz="2000" dirty="0" smtClean="0"/>
              <a:t>Costs and staffing associated with office management and lease oversite have been transferred from PMCM budget and reallocated to Weston &amp; Sampson contract.</a:t>
            </a:r>
          </a:p>
          <a:p>
            <a:pPr>
              <a:lnSpc>
                <a:spcPct val="150000"/>
              </a:lnSpc>
            </a:pPr>
            <a:r>
              <a:rPr lang="en-US" sz="2000" dirty="0" smtClean="0"/>
              <a:t>There has been no budgetary impact to any Program budget line item resulting from the termination of CH2M or any subsequent scope transfers.</a:t>
            </a:r>
            <a:endParaRPr lang="en-US" sz="2000" dirty="0"/>
          </a:p>
          <a:p>
            <a:pPr>
              <a:lnSpc>
                <a:spcPct val="150000"/>
              </a:lnSpc>
            </a:pPr>
            <a:endParaRPr lang="en-US" sz="2000" dirty="0"/>
          </a:p>
          <a:p>
            <a:pPr>
              <a:lnSpc>
                <a:spcPct val="150000"/>
              </a:lnSpc>
            </a:pPr>
            <a:endParaRPr lang="en-US" sz="2000" dirty="0"/>
          </a:p>
          <a:p>
            <a:pPr marL="1371600" lvl="3" indent="0">
              <a:buNone/>
            </a:pPr>
            <a:endParaRPr lang="en-US" sz="1400" dirty="0"/>
          </a:p>
          <a:p>
            <a:pPr marL="0" indent="0">
              <a:buNone/>
            </a:pPr>
            <a:endParaRPr lang="en-US" dirty="0"/>
          </a:p>
        </p:txBody>
      </p:sp>
      <p:cxnSp>
        <p:nvCxnSpPr>
          <p:cNvPr id="5" name="Straight Connector 4"/>
          <p:cNvCxnSpPr/>
          <p:nvPr/>
        </p:nvCxnSpPr>
        <p:spPr>
          <a:xfrm>
            <a:off x="0" y="9906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79233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GLX - Dark 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LX Theme">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45771</TotalTime>
  <Words>705</Words>
  <Application>Microsoft Office PowerPoint</Application>
  <PresentationFormat>On-screen Show (4:3)</PresentationFormat>
  <Paragraphs>160</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GLX - Dark Gray</vt:lpstr>
      <vt:lpstr>Custom Design</vt:lpstr>
      <vt:lpstr>GLX Project</vt:lpstr>
      <vt:lpstr>GLX Program Update</vt:lpstr>
      <vt:lpstr>Project Schedule Highlights</vt:lpstr>
      <vt:lpstr>GLX Design Build Procurement</vt:lpstr>
      <vt:lpstr>GLX Design Build Procurement</vt:lpstr>
      <vt:lpstr>GLX Design Build Procurement</vt:lpstr>
      <vt:lpstr>GLX PMCM Procurement</vt:lpstr>
      <vt:lpstr>GLX PMCM Procurement (cont’d)</vt:lpstr>
      <vt:lpstr>GLX PMCM Procurement (cont’d)</vt:lpstr>
      <vt:lpstr>GLX PMCM Procurement (cont’d)</vt:lpstr>
      <vt:lpstr>GLX Contract Actions</vt:lpstr>
      <vt:lpstr>GLX e-Builder Implementation</vt:lpstr>
      <vt:lpstr>GLX e-Builder Implementation</vt:lpstr>
      <vt:lpstr>glx</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Belknap</dc:creator>
  <cp:lastModifiedBy>cciampa</cp:lastModifiedBy>
  <cp:revision>1153</cp:revision>
  <cp:lastPrinted>2017-05-08T13:45:47Z</cp:lastPrinted>
  <dcterms:created xsi:type="dcterms:W3CDTF">2013-05-20T14:04:06Z</dcterms:created>
  <dcterms:modified xsi:type="dcterms:W3CDTF">2017-09-22T17:36:56Z</dcterms:modified>
</cp:coreProperties>
</file>