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8"/>
  </p:notesMasterIdLst>
  <p:handoutMasterIdLst>
    <p:handoutMasterId r:id="rId9"/>
  </p:handoutMasterIdLst>
  <p:sldIdLst>
    <p:sldId id="812" r:id="rId3"/>
    <p:sldId id="834" r:id="rId4"/>
    <p:sldId id="836" r:id="rId5"/>
    <p:sldId id="837" r:id="rId6"/>
    <p:sldId id="838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F2987"/>
    <a:srgbClr val="13671D"/>
    <a:srgbClr val="1C982B"/>
    <a:srgbClr val="00269E"/>
    <a:srgbClr val="FF7C80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1304" autoAdjust="0"/>
  </p:normalViewPr>
  <p:slideViewPr>
    <p:cSldViewPr>
      <p:cViewPr varScale="1">
        <p:scale>
          <a:sx n="90" d="100"/>
          <a:sy n="90" d="100"/>
        </p:scale>
        <p:origin x="-15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227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288" y="-114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43238" cy="465138"/>
          </a:xfrm>
          <a:prstGeom prst="rect">
            <a:avLst/>
          </a:prstGeom>
        </p:spPr>
        <p:txBody>
          <a:bodyPr vert="horz" lIns="90537" tIns="45268" rIns="90537" bIns="452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9" y="1"/>
            <a:ext cx="3043238" cy="465138"/>
          </a:xfrm>
          <a:prstGeom prst="rect">
            <a:avLst/>
          </a:prstGeom>
        </p:spPr>
        <p:txBody>
          <a:bodyPr vert="horz" lIns="90537" tIns="45268" rIns="90537" bIns="45268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42383"/>
            <a:ext cx="3043238" cy="465138"/>
          </a:xfrm>
          <a:prstGeom prst="rect">
            <a:avLst/>
          </a:prstGeom>
        </p:spPr>
        <p:txBody>
          <a:bodyPr vert="horz" lIns="90537" tIns="45268" rIns="90537" bIns="452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9" y="8842383"/>
            <a:ext cx="3043238" cy="465138"/>
          </a:xfrm>
          <a:prstGeom prst="rect">
            <a:avLst/>
          </a:prstGeom>
        </p:spPr>
        <p:txBody>
          <a:bodyPr vert="horz" lIns="90537" tIns="45268" rIns="90537" bIns="45268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54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4138" tIns="47070" rIns="94138" bIns="47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43" y="1"/>
            <a:ext cx="3043343" cy="465455"/>
          </a:xfrm>
          <a:prstGeom prst="rect">
            <a:avLst/>
          </a:prstGeom>
        </p:spPr>
        <p:txBody>
          <a:bodyPr vert="horz" lIns="94138" tIns="47070" rIns="94138" bIns="47070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38" tIns="47070" rIns="94138" bIns="47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33"/>
            <a:ext cx="5618480" cy="4189095"/>
          </a:xfrm>
          <a:prstGeom prst="rect">
            <a:avLst/>
          </a:prstGeom>
        </p:spPr>
        <p:txBody>
          <a:bodyPr vert="horz" lIns="94138" tIns="47070" rIns="94138" bIns="47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9"/>
            <a:ext cx="3043343" cy="465455"/>
          </a:xfrm>
          <a:prstGeom prst="rect">
            <a:avLst/>
          </a:prstGeom>
        </p:spPr>
        <p:txBody>
          <a:bodyPr vert="horz" lIns="94138" tIns="47070" rIns="94138" bIns="47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43" y="8842039"/>
            <a:ext cx="3043343" cy="465455"/>
          </a:xfrm>
          <a:prstGeom prst="rect">
            <a:avLst/>
          </a:prstGeom>
        </p:spPr>
        <p:txBody>
          <a:bodyPr vert="horz" lIns="94138" tIns="47070" rIns="94138" bIns="47070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1032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98825" y="869950"/>
            <a:ext cx="3151188" cy="236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73852" y="3362454"/>
            <a:ext cx="7797374" cy="27512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202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98825" y="869950"/>
            <a:ext cx="3151188" cy="236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73852" y="3362454"/>
            <a:ext cx="7797374" cy="27512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704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98825" y="869950"/>
            <a:ext cx="3151188" cy="236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73852" y="3362454"/>
            <a:ext cx="7797374" cy="27512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3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800"/>
            </a:lvl1pPr>
          </a:lstStyle>
          <a:p>
            <a:fld id="{F809FA0C-9138-4409-9FF5-7DACD331B09B}" type="datetime1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3265488" y="6283325"/>
            <a:ext cx="2613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/>
              <a:t>Draft for Discussion &amp; Policy Purposes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1AB85839-DE7E-4765-A9A0-B3F73C84A708}" type="datetime1">
              <a:rPr lang="en-US" smtClean="0">
                <a:solidFill>
                  <a:srgbClr val="000000"/>
                </a:solidFill>
              </a:rPr>
              <a:pPr/>
              <a:t>9/25/2017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789465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>
                <a:solidFill>
                  <a:srgbClr val="000000"/>
                </a:solidFill>
              </a:rPr>
              <a:pPr/>
              <a:t>9/25/2017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060472" y="1243330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22081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168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70318"/>
            <a:ext cx="7751547" cy="3514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1505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>
                <a:solidFill>
                  <a:srgbClr val="000000"/>
                </a:solidFill>
              </a:rPr>
              <a:pPr/>
              <a:t>9/25/2017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582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70318"/>
            <a:ext cx="7751547" cy="3514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>
          <a:xfrm>
            <a:off x="7200900" y="6383338"/>
            <a:ext cx="1673225" cy="15557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314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>
                <a:solidFill>
                  <a:srgbClr val="000000"/>
                </a:solidFill>
              </a:rPr>
              <a:pPr/>
              <a:t>9/25/2017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584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>
                <a:solidFill>
                  <a:srgbClr val="000000"/>
                </a:solidFill>
              </a:rPr>
              <a:pPr/>
              <a:t>9/25/2017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28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3265488" y="6283325"/>
            <a:ext cx="2613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/>
              <a:t>Draft for Discussion &amp; Policy Purposes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1AB85839-DE7E-4765-A9A0-B3F73C84A708}" type="datetime1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3265488" y="6283325"/>
            <a:ext cx="2613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/>
              <a:t>Draft for Discussion &amp; Policy Purposes Only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/>
              <a:pPr/>
              <a:t>9/25/2017</a:t>
            </a:fld>
            <a:endParaRPr lang="en-US" dirty="0"/>
          </a:p>
        </p:txBody>
      </p:sp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060472" y="1243330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3118715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chapter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97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6758590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solidFill>
                <a:srgbClr val="0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27845337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990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>
                <a:solidFill>
                  <a:srgbClr val="000000"/>
                </a:solidFill>
              </a:rPr>
              <a:pPr/>
              <a:t>9/25/2017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556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 smtClean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800">
                <a:latin typeface="Arial" charset="0"/>
                <a:cs typeface="+mn-cs"/>
              </a:defRPr>
            </a:lvl1pPr>
          </a:lstStyle>
          <a:p>
            <a:fld id="{1AB85839-DE7E-4765-A9A0-B3F73C84A708}" type="datetime1">
              <a:rPr lang="en-US" smtClean="0"/>
              <a:pPr/>
              <a:t>9/25/2017</a:t>
            </a:fld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3265488" y="6283325"/>
            <a:ext cx="2613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/>
              <a:t>Draft for Discussion &amp; Policy Purposes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73" r:id="rId4"/>
    <p:sldLayoutId id="2147483703" r:id="rId5"/>
    <p:sldLayoutId id="2147483704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fld id="{BBE80981-3DA6-46C2-826D-0D8005ADC286}" type="slidenum">
              <a:rPr lang="en-US" altLang="en-US" sz="10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000000"/>
              </a:buCl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800">
                <a:latin typeface="Arial" charset="0"/>
                <a:cs typeface="+mn-cs"/>
              </a:defRPr>
            </a:lvl1pPr>
          </a:lstStyle>
          <a:p>
            <a:fld id="{1AB85839-DE7E-4765-A9A0-B3F73C84A708}" type="datetime1">
              <a:rPr lang="en-US" smtClean="0">
                <a:solidFill>
                  <a:srgbClr val="000000"/>
                </a:solidFill>
              </a:rPr>
              <a:pPr/>
              <a:t>9/25/2017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3265488" y="6283325"/>
            <a:ext cx="2613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xmlns="" val="197172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86200"/>
            <a:ext cx="7391400" cy="466344"/>
          </a:xfrm>
        </p:spPr>
        <p:txBody>
          <a:bodyPr/>
          <a:lstStyle/>
          <a:p>
            <a:r>
              <a:rPr lang="en-US" sz="2400" dirty="0" smtClean="0"/>
              <a:t>GM Remarks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September 25, 2017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19200" y="4528458"/>
            <a:ext cx="7315200" cy="457200"/>
          </a:xfrm>
        </p:spPr>
        <p:txBody>
          <a:bodyPr/>
          <a:lstStyle/>
          <a:p>
            <a:r>
              <a:rPr lang="en-US" sz="2000" dirty="0" smtClean="0"/>
              <a:t>Fiscal and Management Control Board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078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Rail Safety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Chief Customer Experience Officer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Capital Delivery/Procurement Acceleration Efforts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Agenda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6060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2685" y="1078992"/>
            <a:ext cx="8909915" cy="276999"/>
          </a:xfrm>
        </p:spPr>
        <p:txBody>
          <a:bodyPr/>
          <a:lstStyle/>
          <a:p>
            <a:r>
              <a:rPr lang="en-US" sz="3200" dirty="0" smtClean="0"/>
              <a:t>Rail Safety Week</a:t>
            </a:r>
            <a:endParaRPr lang="en-US" sz="3200" dirty="0"/>
          </a:p>
        </p:txBody>
      </p:sp>
      <p:sp>
        <p:nvSpPr>
          <p:cNvPr id="8" name="object 6"/>
          <p:cNvSpPr txBox="1"/>
          <p:nvPr/>
        </p:nvSpPr>
        <p:spPr>
          <a:xfrm>
            <a:off x="533400" y="1600200"/>
            <a:ext cx="738632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See tracks?  Think train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Enhance efforts to prevent and deter trespassing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and awareness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Safety first for our employees, customers, and general public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Thanks to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Keolis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Operation Lifesaver, Samaritans, Volpe Center, and DPH</a:t>
            </a:r>
          </a:p>
        </p:txBody>
      </p:sp>
    </p:spTree>
    <p:extLst>
      <p:ext uri="{BB962C8B-B14F-4D97-AF65-F5344CB8AC3E}">
        <p14:creationId xmlns:p14="http://schemas.microsoft.com/office/powerpoint/2010/main" xmlns="" val="24897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2685" y="1078992"/>
            <a:ext cx="8909915" cy="276999"/>
          </a:xfrm>
        </p:spPr>
        <p:txBody>
          <a:bodyPr/>
          <a:lstStyle/>
          <a:p>
            <a:r>
              <a:rPr lang="en-US" sz="3200" dirty="0" smtClean="0"/>
              <a:t>Chief Customer Experience Officer</a:t>
            </a:r>
            <a:endParaRPr lang="en-US" sz="3200" dirty="0"/>
          </a:p>
        </p:txBody>
      </p:sp>
      <p:sp>
        <p:nvSpPr>
          <p:cNvPr id="8" name="object 6"/>
          <p:cNvSpPr txBox="1"/>
          <p:nvPr/>
        </p:nvSpPr>
        <p:spPr>
          <a:xfrm>
            <a:off x="533400" y="1600200"/>
            <a:ext cx="738632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Job will be posted today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Senior-level position charged with working across all departments to implement improvement plan for all customers and all modes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Successful candidate will be regular rider of MBTA system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ensure voices of customers are represented in policy and investment decisions</a:t>
            </a:r>
          </a:p>
        </p:txBody>
      </p:sp>
    </p:spTree>
    <p:extLst>
      <p:ext uri="{BB962C8B-B14F-4D97-AF65-F5344CB8AC3E}">
        <p14:creationId xmlns:p14="http://schemas.microsoft.com/office/powerpoint/2010/main" xmlns="" val="42175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2685" y="1078992"/>
            <a:ext cx="8909915" cy="276999"/>
          </a:xfrm>
        </p:spPr>
        <p:txBody>
          <a:bodyPr/>
          <a:lstStyle/>
          <a:p>
            <a:r>
              <a:rPr lang="en-US" sz="3200" dirty="0" smtClean="0"/>
              <a:t>Capital Delivery and Procurement</a:t>
            </a:r>
            <a:endParaRPr lang="en-US" sz="3200" dirty="0"/>
          </a:p>
        </p:txBody>
      </p:sp>
      <p:sp>
        <p:nvSpPr>
          <p:cNvPr id="8" name="object 6"/>
          <p:cNvSpPr txBox="1"/>
          <p:nvPr/>
        </p:nvSpPr>
        <p:spPr>
          <a:xfrm>
            <a:off x="533400" y="1600200"/>
            <a:ext cx="738632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New, clear, simplified process to accelerate capital delivery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Using LEAN, analytics, and intellectual capital of both groups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Hone the MBTA’s focus on execution for both short- and long-term</a:t>
            </a: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 the organization for success, delivering the best possible service for our customers</a:t>
            </a:r>
          </a:p>
        </p:txBody>
      </p:sp>
    </p:spTree>
    <p:extLst>
      <p:ext uri="{BB962C8B-B14F-4D97-AF65-F5344CB8AC3E}">
        <p14:creationId xmlns:p14="http://schemas.microsoft.com/office/powerpoint/2010/main" xmlns="" val="38493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BTA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MBTA Default Template</Template>
  <TotalTime>30633</TotalTime>
  <Words>165</Words>
  <Application>Microsoft Office PowerPoint</Application>
  <PresentationFormat>On-screen Show (4:3)</PresentationFormat>
  <Paragraphs>36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MBTA Default Template</vt:lpstr>
      <vt:lpstr>MBTATemplate</vt:lpstr>
      <vt:lpstr>GM Remarks</vt:lpstr>
      <vt:lpstr>Agenda </vt:lpstr>
      <vt:lpstr>Rail Safety Week</vt:lpstr>
      <vt:lpstr>Chief Customer Experience Officer</vt:lpstr>
      <vt:lpstr>Capital Delivery and Procurement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Roundtable</dc:title>
  <dc:creator>Fuller, Mark</dc:creator>
  <cp:lastModifiedBy>cciampa</cp:lastModifiedBy>
  <cp:revision>945</cp:revision>
  <cp:lastPrinted>2017-07-28T20:01:43Z</cp:lastPrinted>
  <dcterms:created xsi:type="dcterms:W3CDTF">2016-05-02T13:07:16Z</dcterms:created>
  <dcterms:modified xsi:type="dcterms:W3CDTF">2017-09-25T10:24:52Z</dcterms:modified>
</cp:coreProperties>
</file>