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93" r:id="rId3"/>
    <p:sldMasterId id="2147483708" r:id="rId4"/>
    <p:sldMasterId id="2147483734" r:id="rId5"/>
    <p:sldMasterId id="2147483749" r:id="rId6"/>
    <p:sldMasterId id="2147483764" r:id="rId7"/>
  </p:sldMasterIdLst>
  <p:notesMasterIdLst>
    <p:notesMasterId r:id="rId33"/>
  </p:notesMasterIdLst>
  <p:handoutMasterIdLst>
    <p:handoutMasterId r:id="rId34"/>
  </p:handoutMasterIdLst>
  <p:sldIdLst>
    <p:sldId id="310" r:id="rId8"/>
    <p:sldId id="375" r:id="rId9"/>
    <p:sldId id="368" r:id="rId10"/>
    <p:sldId id="350" r:id="rId11"/>
    <p:sldId id="367" r:id="rId12"/>
    <p:sldId id="354" r:id="rId13"/>
    <p:sldId id="366" r:id="rId14"/>
    <p:sldId id="344" r:id="rId15"/>
    <p:sldId id="369" r:id="rId16"/>
    <p:sldId id="370" r:id="rId17"/>
    <p:sldId id="351" r:id="rId18"/>
    <p:sldId id="377" r:id="rId19"/>
    <p:sldId id="371" r:id="rId20"/>
    <p:sldId id="372" r:id="rId21"/>
    <p:sldId id="353" r:id="rId22"/>
    <p:sldId id="361" r:id="rId23"/>
    <p:sldId id="373" r:id="rId24"/>
    <p:sldId id="363" r:id="rId25"/>
    <p:sldId id="362" r:id="rId26"/>
    <p:sldId id="360" r:id="rId27"/>
    <p:sldId id="338" r:id="rId28"/>
    <p:sldId id="374" r:id="rId29"/>
    <p:sldId id="359" r:id="rId30"/>
    <p:sldId id="364" r:id="rId31"/>
    <p:sldId id="365"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133013BE-0F6B-4392-8110-5536B55751D9}">
          <p14:sldIdLst>
            <p14:sldId id="310"/>
            <p14:sldId id="375"/>
            <p14:sldId id="368"/>
            <p14:sldId id="350"/>
            <p14:sldId id="367"/>
            <p14:sldId id="354"/>
            <p14:sldId id="366"/>
            <p14:sldId id="344"/>
            <p14:sldId id="369"/>
            <p14:sldId id="370"/>
            <p14:sldId id="351"/>
            <p14:sldId id="377"/>
            <p14:sldId id="371"/>
            <p14:sldId id="372"/>
            <p14:sldId id="353"/>
            <p14:sldId id="361"/>
            <p14:sldId id="373"/>
            <p14:sldId id="363"/>
            <p14:sldId id="362"/>
            <p14:sldId id="360"/>
            <p14:sldId id="338"/>
            <p14:sldId id="374"/>
            <p14:sldId id="359"/>
            <p14:sldId id="364"/>
            <p14:sldId id="365"/>
          </p14:sldIdLst>
        </p14:section>
        <p14:section name="Untitled Section" id="{17E99A2F-88EB-4956-A2D5-55E11987D25C}">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3" userDrawn="1">
          <p15:clr>
            <a:srgbClr val="A4A3A4"/>
          </p15:clr>
        </p15:guide>
        <p15:guide id="2" pos="2212" userDrawn="1">
          <p15:clr>
            <a:srgbClr val="A4A3A4"/>
          </p15:clr>
        </p15:guide>
        <p15:guide id="3" orient="horz" pos="292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s, Miles" initials="WM" lastIdx="28" clrIdx="0">
    <p:extLst/>
  </p:cmAuthor>
  <p:cmAuthor id="2" name="DOT" initials="NT" lastIdx="1" clrIdx="1"/>
  <p:cmAuthor id="3" name="annetted" initials="ad" lastIdx="11" clrIdx="2"/>
  <p:cmAuthor id="4" name="Sobczynski, Gregory (DOT)" initials="SG("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92" autoAdjust="0"/>
  </p:normalViewPr>
  <p:slideViewPr>
    <p:cSldViewPr>
      <p:cViewPr>
        <p:scale>
          <a:sx n="55" d="100"/>
          <a:sy n="55" d="100"/>
        </p:scale>
        <p:origin x="-2179" y="-970"/>
      </p:cViewPr>
      <p:guideLst>
        <p:guide orient="horz" pos="2160"/>
        <p:guide pos="2880"/>
      </p:guideLst>
    </p:cSldViewPr>
  </p:slideViewPr>
  <p:outlineViewPr>
    <p:cViewPr>
      <p:scale>
        <a:sx n="33" d="100"/>
        <a:sy n="33" d="100"/>
      </p:scale>
      <p:origin x="0" y="-26076"/>
    </p:cViewPr>
  </p:outlineViewPr>
  <p:notesTextViewPr>
    <p:cViewPr>
      <p:scale>
        <a:sx n="100" d="100"/>
        <a:sy n="100" d="100"/>
      </p:scale>
      <p:origin x="0" y="0"/>
    </p:cViewPr>
  </p:notesTextViewPr>
  <p:notesViewPr>
    <p:cSldViewPr>
      <p:cViewPr>
        <p:scale>
          <a:sx n="100" d="100"/>
          <a:sy n="100" d="100"/>
        </p:scale>
        <p:origin x="-941" y="422"/>
      </p:cViewPr>
      <p:guideLst>
        <p:guide orient="horz" pos="2937"/>
        <p:guide orient="horz" pos="2933"/>
        <p:guide pos="2216"/>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238" cy="465138"/>
          </a:xfrm>
          <a:prstGeom prst="rect">
            <a:avLst/>
          </a:prstGeom>
        </p:spPr>
        <p:txBody>
          <a:bodyPr vert="horz" lIns="91428" tIns="45713" rIns="91428" bIns="45713" rtlCol="0"/>
          <a:lstStyle>
            <a:lvl1pPr algn="l">
              <a:defRPr sz="1200"/>
            </a:lvl1pPr>
          </a:lstStyle>
          <a:p>
            <a:endParaRPr lang="en-US"/>
          </a:p>
        </p:txBody>
      </p:sp>
      <p:sp>
        <p:nvSpPr>
          <p:cNvPr id="3" name="Date Placeholder 2"/>
          <p:cNvSpPr>
            <a:spLocks noGrp="1"/>
          </p:cNvSpPr>
          <p:nvPr>
            <p:ph type="dt" sz="quarter" idx="1"/>
          </p:nvPr>
        </p:nvSpPr>
        <p:spPr>
          <a:xfrm>
            <a:off x="3978277" y="1"/>
            <a:ext cx="3043238" cy="465138"/>
          </a:xfrm>
          <a:prstGeom prst="rect">
            <a:avLst/>
          </a:prstGeom>
        </p:spPr>
        <p:txBody>
          <a:bodyPr vert="horz" lIns="91428" tIns="45713" rIns="91428" bIns="45713" rtlCol="0"/>
          <a:lstStyle>
            <a:lvl1pPr algn="r">
              <a:defRPr sz="1200"/>
            </a:lvl1pPr>
          </a:lstStyle>
          <a:p>
            <a:fld id="{3108EDE4-DF49-F148-8C81-A8951B099BB0}" type="datetimeFigureOut">
              <a:rPr lang="en-US" smtClean="0"/>
              <a:pPr/>
              <a:t>9/25/2017</a:t>
            </a:fld>
            <a:endParaRPr lang="en-US"/>
          </a:p>
        </p:txBody>
      </p:sp>
      <p:sp>
        <p:nvSpPr>
          <p:cNvPr id="4" name="Footer Placeholder 3"/>
          <p:cNvSpPr>
            <a:spLocks noGrp="1"/>
          </p:cNvSpPr>
          <p:nvPr>
            <p:ph type="ftr" sz="quarter" idx="2"/>
          </p:nvPr>
        </p:nvSpPr>
        <p:spPr>
          <a:xfrm>
            <a:off x="2" y="8842377"/>
            <a:ext cx="3043238" cy="465138"/>
          </a:xfrm>
          <a:prstGeom prst="rect">
            <a:avLst/>
          </a:prstGeom>
        </p:spPr>
        <p:txBody>
          <a:bodyPr vert="horz" lIns="91428" tIns="45713" rIns="91428"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8277" y="8842377"/>
            <a:ext cx="3043238" cy="465138"/>
          </a:xfrm>
          <a:prstGeom prst="rect">
            <a:avLst/>
          </a:prstGeom>
        </p:spPr>
        <p:txBody>
          <a:bodyPr vert="horz" lIns="91428" tIns="45713" rIns="91428" bIns="45713" rtlCol="0" anchor="b"/>
          <a:lstStyle>
            <a:lvl1pPr algn="r">
              <a:defRPr sz="1200"/>
            </a:lvl1pPr>
          </a:lstStyle>
          <a:p>
            <a:fld id="{1799AFAF-411C-DD44-9AF3-0CB8D6FBF4EE}" type="slidenum">
              <a:rPr lang="en-US" smtClean="0"/>
              <a:pPr/>
              <a:t>‹#›</a:t>
            </a:fld>
            <a:endParaRPr lang="en-US"/>
          </a:p>
        </p:txBody>
      </p:sp>
    </p:spTree>
    <p:extLst>
      <p:ext uri="{BB962C8B-B14F-4D97-AF65-F5344CB8AC3E}">
        <p14:creationId xmlns:p14="http://schemas.microsoft.com/office/powerpoint/2010/main" xmlns="" val="395058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4" cy="465455"/>
          </a:xfrm>
          <a:prstGeom prst="rect">
            <a:avLst/>
          </a:prstGeom>
        </p:spPr>
        <p:txBody>
          <a:bodyPr vert="horz" lIns="93312" tIns="46655" rIns="93312" bIns="46655" rtlCol="0"/>
          <a:lstStyle>
            <a:lvl1pPr algn="l">
              <a:defRPr sz="1200"/>
            </a:lvl1pPr>
          </a:lstStyle>
          <a:p>
            <a:endParaRPr lang="en-US" dirty="0"/>
          </a:p>
        </p:txBody>
      </p:sp>
      <p:sp>
        <p:nvSpPr>
          <p:cNvPr id="3" name="Date Placeholder 2"/>
          <p:cNvSpPr>
            <a:spLocks noGrp="1"/>
          </p:cNvSpPr>
          <p:nvPr>
            <p:ph type="dt" idx="1"/>
          </p:nvPr>
        </p:nvSpPr>
        <p:spPr>
          <a:xfrm>
            <a:off x="3978133" y="1"/>
            <a:ext cx="3043344" cy="465455"/>
          </a:xfrm>
          <a:prstGeom prst="rect">
            <a:avLst/>
          </a:prstGeom>
        </p:spPr>
        <p:txBody>
          <a:bodyPr vert="horz" lIns="93312" tIns="46655" rIns="93312" bIns="46655" rtlCol="0"/>
          <a:lstStyle>
            <a:lvl1pPr algn="r">
              <a:defRPr sz="1200"/>
            </a:lvl1pPr>
          </a:lstStyle>
          <a:p>
            <a:fld id="{0A8DB101-0F26-40A1-B8BB-D46D6875FE9D}"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5" rIns="93312" bIns="46655" rtlCol="0" anchor="ctr"/>
          <a:lstStyle/>
          <a:p>
            <a:endParaRPr lang="en-US" dirty="0"/>
          </a:p>
        </p:txBody>
      </p:sp>
      <p:sp>
        <p:nvSpPr>
          <p:cNvPr id="5" name="Notes Placeholder 4"/>
          <p:cNvSpPr>
            <a:spLocks noGrp="1"/>
          </p:cNvSpPr>
          <p:nvPr>
            <p:ph type="body" sz="quarter" idx="3"/>
          </p:nvPr>
        </p:nvSpPr>
        <p:spPr>
          <a:xfrm>
            <a:off x="702311" y="4421826"/>
            <a:ext cx="5618480" cy="4189095"/>
          </a:xfrm>
          <a:prstGeom prst="rect">
            <a:avLst/>
          </a:prstGeom>
        </p:spPr>
        <p:txBody>
          <a:bodyPr vert="horz" lIns="93312" tIns="46655" rIns="93312" bIns="466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2"/>
            <a:ext cx="3043344" cy="465455"/>
          </a:xfrm>
          <a:prstGeom prst="rect">
            <a:avLst/>
          </a:prstGeom>
        </p:spPr>
        <p:txBody>
          <a:bodyPr vert="horz" lIns="93312" tIns="46655" rIns="93312"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2"/>
            <a:ext cx="3043344" cy="465455"/>
          </a:xfrm>
          <a:prstGeom prst="rect">
            <a:avLst/>
          </a:prstGeom>
        </p:spPr>
        <p:txBody>
          <a:bodyPr vert="horz" lIns="93312" tIns="46655" rIns="93312" bIns="46655" rtlCol="0" anchor="b"/>
          <a:lstStyle>
            <a:lvl1pPr algn="r">
              <a:defRPr sz="1200"/>
            </a:lvl1pPr>
          </a:lstStyle>
          <a:p>
            <a:fld id="{DA7E327A-3BAE-4217-BAA5-B90F5AD2449F}" type="slidenum">
              <a:rPr lang="en-US" smtClean="0"/>
              <a:pPr/>
              <a:t>‹#›</a:t>
            </a:fld>
            <a:endParaRPr lang="en-US" dirty="0"/>
          </a:p>
        </p:txBody>
      </p:sp>
    </p:spTree>
    <p:extLst>
      <p:ext uri="{BB962C8B-B14F-4D97-AF65-F5344CB8AC3E}">
        <p14:creationId xmlns:p14="http://schemas.microsoft.com/office/powerpoint/2010/main" xmlns="" val="32042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Chairman Aiello and FMCB Board, Secretary Pollack and General Manager Ramirez. </a:t>
            </a:r>
          </a:p>
          <a:p>
            <a:endParaRPr lang="en-US" dirty="0"/>
          </a:p>
          <a:p>
            <a:r>
              <a:rPr lang="en-US" dirty="0" smtClean="0"/>
              <a:t>This is the second part of the conversation we began last week on Title VI and our pending submittal of the 2017-2020 MBTA Title VI Program to the Federal </a:t>
            </a:r>
            <a:r>
              <a:rPr lang="en-US" dirty="0" err="1" smtClean="0"/>
              <a:t>Tranist</a:t>
            </a:r>
            <a:r>
              <a:rPr lang="en-US" dirty="0" smtClean="0"/>
              <a:t> Administration.  </a:t>
            </a:r>
            <a:endParaRPr lang="en-US" dirty="0"/>
          </a:p>
        </p:txBody>
      </p:sp>
      <p:sp>
        <p:nvSpPr>
          <p:cNvPr id="4" name="Slide Number Placeholder 3"/>
          <p:cNvSpPr>
            <a:spLocks noGrp="1"/>
          </p:cNvSpPr>
          <p:nvPr>
            <p:ph type="sldNum" sz="quarter" idx="10"/>
          </p:nvPr>
        </p:nvSpPr>
        <p:spPr/>
        <p:txBody>
          <a:bodyPr/>
          <a:lstStyle/>
          <a:p>
            <a:fld id="{DA7E327A-3BAE-4217-BAA5-B90F5AD2449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346012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10</a:t>
            </a:fld>
            <a:endParaRPr lang="en-US" dirty="0"/>
          </a:p>
        </p:txBody>
      </p:sp>
    </p:spTree>
    <p:extLst>
      <p:ext uri="{BB962C8B-B14F-4D97-AF65-F5344CB8AC3E}">
        <p14:creationId xmlns:p14="http://schemas.microsoft.com/office/powerpoint/2010/main" xmlns="" val="367078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11</a:t>
            </a:fld>
            <a:endParaRPr lang="en-US" dirty="0"/>
          </a:p>
        </p:txBody>
      </p:sp>
    </p:spTree>
    <p:extLst>
      <p:ext uri="{BB962C8B-B14F-4D97-AF65-F5344CB8AC3E}">
        <p14:creationId xmlns:p14="http://schemas.microsoft.com/office/powerpoint/2010/main" xmlns="" val="367078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12</a:t>
            </a:fld>
            <a:endParaRPr lang="en-US" dirty="0"/>
          </a:p>
        </p:txBody>
      </p:sp>
    </p:spTree>
    <p:extLst>
      <p:ext uri="{BB962C8B-B14F-4D97-AF65-F5344CB8AC3E}">
        <p14:creationId xmlns:p14="http://schemas.microsoft.com/office/powerpoint/2010/main" xmlns="" val="367078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13</a:t>
            </a:fld>
            <a:endParaRPr lang="en-US" dirty="0"/>
          </a:p>
        </p:txBody>
      </p:sp>
    </p:spTree>
    <p:extLst>
      <p:ext uri="{BB962C8B-B14F-4D97-AF65-F5344CB8AC3E}">
        <p14:creationId xmlns:p14="http://schemas.microsoft.com/office/powerpoint/2010/main" xmlns="" val="367078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14</a:t>
            </a:fld>
            <a:endParaRPr lang="en-US" dirty="0"/>
          </a:p>
        </p:txBody>
      </p:sp>
    </p:spTree>
    <p:extLst>
      <p:ext uri="{BB962C8B-B14F-4D97-AF65-F5344CB8AC3E}">
        <p14:creationId xmlns:p14="http://schemas.microsoft.com/office/powerpoint/2010/main" xmlns="" val="3670789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EC60BF-EDE8-4F79-B412-BCC70F03D03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xmlns="" val="146236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16</a:t>
            </a:fld>
            <a:endParaRPr lang="en-US" dirty="0"/>
          </a:p>
        </p:txBody>
      </p:sp>
    </p:spTree>
    <p:extLst>
      <p:ext uri="{BB962C8B-B14F-4D97-AF65-F5344CB8AC3E}">
        <p14:creationId xmlns:p14="http://schemas.microsoft.com/office/powerpoint/2010/main" xmlns="" val="3689676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17</a:t>
            </a:fld>
            <a:endParaRPr lang="en-US" dirty="0"/>
          </a:p>
        </p:txBody>
      </p:sp>
    </p:spTree>
    <p:extLst>
      <p:ext uri="{BB962C8B-B14F-4D97-AF65-F5344CB8AC3E}">
        <p14:creationId xmlns:p14="http://schemas.microsoft.com/office/powerpoint/2010/main" xmlns="" val="3689676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18</a:t>
            </a:fld>
            <a:endParaRPr lang="en-US" dirty="0"/>
          </a:p>
        </p:txBody>
      </p:sp>
    </p:spTree>
    <p:extLst>
      <p:ext uri="{BB962C8B-B14F-4D97-AF65-F5344CB8AC3E}">
        <p14:creationId xmlns:p14="http://schemas.microsoft.com/office/powerpoint/2010/main" xmlns="" val="2480019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19</a:t>
            </a:fld>
            <a:endParaRPr lang="en-US" dirty="0"/>
          </a:p>
        </p:txBody>
      </p:sp>
    </p:spTree>
    <p:extLst>
      <p:ext uri="{BB962C8B-B14F-4D97-AF65-F5344CB8AC3E}">
        <p14:creationId xmlns:p14="http://schemas.microsoft.com/office/powerpoint/2010/main" xmlns="" val="104732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touched on Title VI and the basic requirements, this Board’s obligations and service monitoring results and the MBTA’s response to those internal self-assessments.  </a:t>
            </a:r>
            <a:endParaRPr lang="en-US" dirty="0"/>
          </a:p>
        </p:txBody>
      </p:sp>
      <p:sp>
        <p:nvSpPr>
          <p:cNvPr id="4" name="Slide Number Placeholder 3"/>
          <p:cNvSpPr>
            <a:spLocks noGrp="1"/>
          </p:cNvSpPr>
          <p:nvPr>
            <p:ph type="sldNum" sz="quarter" idx="10"/>
          </p:nvPr>
        </p:nvSpPr>
        <p:spPr/>
        <p:txBody>
          <a:bodyPr/>
          <a:lstStyle/>
          <a:p>
            <a:fld id="{DA7E327A-3BAE-4217-BAA5-B90F5AD2449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260413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EC60BF-EDE8-4F79-B412-BCC70F03D03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xmlns="" val="1462369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A7E327A-3BAE-4217-BAA5-B90F5AD2449F}" type="slidenum">
              <a:rPr lang="en-US" smtClean="0"/>
              <a:pPr/>
              <a:t>21</a:t>
            </a:fld>
            <a:endParaRPr lang="en-US" dirty="0"/>
          </a:p>
        </p:txBody>
      </p:sp>
      <p:sp>
        <p:nvSpPr>
          <p:cNvPr id="5" name="Notes Placeholder 2"/>
          <p:cNvSpPr>
            <a:spLocks noGrp="1"/>
          </p:cNvSpPr>
          <p:nvPr>
            <p:ph type="body" idx="1"/>
          </p:nvPr>
        </p:nvSpPr>
        <p:spPr>
          <a:xfrm>
            <a:off x="234950" y="4421188"/>
            <a:ext cx="6553200" cy="4189412"/>
          </a:xfrm>
        </p:spPr>
        <p:txBody>
          <a:bodyPr>
            <a:normAutofit/>
          </a:bodyPr>
          <a:lstStyle/>
          <a:p>
            <a:endParaRPr lang="en-US" sz="1600" b="1" dirty="0"/>
          </a:p>
          <a:p>
            <a:endParaRPr lang="en-US" sz="1600" b="1" dirty="0"/>
          </a:p>
        </p:txBody>
      </p:sp>
    </p:spTree>
    <p:extLst>
      <p:ext uri="{BB962C8B-B14F-4D97-AF65-F5344CB8AC3E}">
        <p14:creationId xmlns:p14="http://schemas.microsoft.com/office/powerpoint/2010/main" xmlns="" val="82002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22</a:t>
            </a:fld>
            <a:endParaRPr lang="en-US" dirty="0"/>
          </a:p>
        </p:txBody>
      </p:sp>
    </p:spTree>
    <p:extLst>
      <p:ext uri="{BB962C8B-B14F-4D97-AF65-F5344CB8AC3E}">
        <p14:creationId xmlns:p14="http://schemas.microsoft.com/office/powerpoint/2010/main" xmlns="" val="334271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EC60BF-EDE8-4F79-B412-BCC70F03D03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xmlns="" val="1462369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24</a:t>
            </a:fld>
            <a:endParaRPr lang="en-US" dirty="0"/>
          </a:p>
        </p:txBody>
      </p:sp>
    </p:spTree>
    <p:extLst>
      <p:ext uri="{BB962C8B-B14F-4D97-AF65-F5344CB8AC3E}">
        <p14:creationId xmlns:p14="http://schemas.microsoft.com/office/powerpoint/2010/main" xmlns="" val="730657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25</a:t>
            </a:fld>
            <a:endParaRPr lang="en-US" dirty="0"/>
          </a:p>
        </p:txBody>
      </p:sp>
    </p:spTree>
    <p:extLst>
      <p:ext uri="{BB962C8B-B14F-4D97-AF65-F5344CB8AC3E}">
        <p14:creationId xmlns:p14="http://schemas.microsoft.com/office/powerpoint/2010/main" xmlns="" val="97545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complete our discussion, addressing the results of our service policy monitoring efforts, and the response of MBTA staff to these findings, where needed.   We will also highlight some of our public participation efforts, including training, language assistance and accessibility.  You will also learn about our interest in revising the current MBTA Public Participation Plan and our strategy to improve that already good guidance to better support our efforts to improve our infrastructure and the services we provide to the public. </a:t>
            </a:r>
          </a:p>
          <a:p>
            <a:endParaRPr lang="en-US" dirty="0" smtClean="0"/>
          </a:p>
          <a:p>
            <a:r>
              <a:rPr lang="en-US" dirty="0" smtClean="0"/>
              <a:t>Based on the results of this and last week’s presentation, as well as your review of the Title VI Program,  we believe that this Board has met its obligation to be aware of and  understand the results of our monitoring efforts and the overall Title VI Program.  With your having met this obligation, we believe this Board is in position to approve the 2017-2020 MBTA Title VI Program, and as part of today’s presentation we are asking for your vote to approve our program, which will enable staff to submit it to the Federal Transit Administration.  </a:t>
            </a:r>
            <a:endParaRPr lang="en-US" dirty="0"/>
          </a:p>
          <a:p>
            <a:endParaRPr lang="en-US" dirty="0"/>
          </a:p>
        </p:txBody>
      </p:sp>
      <p:sp>
        <p:nvSpPr>
          <p:cNvPr id="4" name="Slide Number Placeholder 3"/>
          <p:cNvSpPr>
            <a:spLocks noGrp="1"/>
          </p:cNvSpPr>
          <p:nvPr>
            <p:ph type="sldNum" sz="quarter" idx="10"/>
          </p:nvPr>
        </p:nvSpPr>
        <p:spPr/>
        <p:txBody>
          <a:bodyPr/>
          <a:lstStyle/>
          <a:p>
            <a:fld id="{DA7E327A-3BAE-4217-BAA5-B90F5AD2449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260413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into the results of our service policy monitoring effort, lets pause for a moment to review the elements involved in this work.  We are obligated by FTA Circular requirements to conduct monitoring as to both our service standards and policy to ensure that there is no risk of bias in our performance in these areas.  We rely on the 20% threshold for identifying disparity to conduct these analyses, which focus on the difference in impact on minority and nonminority riders or areas that our service impacts.</a:t>
            </a:r>
            <a:endParaRPr lang="en-US" dirty="0"/>
          </a:p>
        </p:txBody>
      </p:sp>
      <p:sp>
        <p:nvSpPr>
          <p:cNvPr id="4" name="Slide Number Placeholder 3"/>
          <p:cNvSpPr>
            <a:spLocks noGrp="1"/>
          </p:cNvSpPr>
          <p:nvPr>
            <p:ph type="sldNum" sz="quarter" idx="10"/>
          </p:nvPr>
        </p:nvSpPr>
        <p:spPr/>
        <p:txBody>
          <a:bodyPr/>
          <a:lstStyle/>
          <a:p>
            <a:pPr>
              <a:defRPr/>
            </a:pPr>
            <a:fld id="{03EC60BF-EDE8-4F79-B412-BCC70F03D03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291509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addressed assessments under FTA mandated service standards and those established under the MBTA service delivery policy that this Board approved in 20bus frequency and commuter rail cancellations that the MBTA has either addressed or is working to improve.  </a:t>
            </a:r>
          </a:p>
          <a:p>
            <a:endParaRPr lang="en-US" dirty="0"/>
          </a:p>
          <a:p>
            <a:r>
              <a:rPr lang="en-US" dirty="0" smtClean="0"/>
              <a:t>Today’s focus will be on the two elements in the center of the slide,  distribution and condition of transit amenities and the assignment of vehicles.  You will see that across a clear majority of the areas monitored, there are no disparities requiring consideration of further action.</a:t>
            </a:r>
            <a:endParaRPr lang="en-US" dirty="0"/>
          </a:p>
        </p:txBody>
      </p:sp>
      <p:sp>
        <p:nvSpPr>
          <p:cNvPr id="4" name="Slide Number Placeholder 3"/>
          <p:cNvSpPr>
            <a:spLocks noGrp="1"/>
          </p:cNvSpPr>
          <p:nvPr>
            <p:ph type="sldNum" sz="quarter" idx="10"/>
          </p:nvPr>
        </p:nvSpPr>
        <p:spPr/>
        <p:txBody>
          <a:bodyPr/>
          <a:lstStyle/>
          <a:p>
            <a:pPr>
              <a:defRPr/>
            </a:pPr>
            <a:fld id="{03EC60BF-EDE8-4F79-B412-BCC70F03D03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xmlns="" val="25213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simple reference, here is the current schedule established for our monitoring activities.  Based on improved technology innovation, such as in </a:t>
            </a:r>
            <a:r>
              <a:rPr lang="en-US" dirty="0" err="1" smtClean="0"/>
              <a:t>cleaniness</a:t>
            </a:r>
            <a:r>
              <a:rPr lang="en-US" dirty="0" smtClean="0"/>
              <a:t> monitoring, we intend to increase the level of annual monitoring.</a:t>
            </a:r>
            <a:endParaRPr lang="en-US" dirty="0"/>
          </a:p>
        </p:txBody>
      </p:sp>
      <p:sp>
        <p:nvSpPr>
          <p:cNvPr id="4" name="Slide Number Placeholder 3"/>
          <p:cNvSpPr>
            <a:spLocks noGrp="1"/>
          </p:cNvSpPr>
          <p:nvPr>
            <p:ph type="sldNum" sz="quarter" idx="10"/>
          </p:nvPr>
        </p:nvSpPr>
        <p:spPr/>
        <p:txBody>
          <a:bodyPr/>
          <a:lstStyle/>
          <a:p>
            <a:pPr>
              <a:defRPr/>
            </a:pPr>
            <a:fld id="{03EC60BF-EDE8-4F79-B412-BCC70F03D03A}" type="slidenum">
              <a:rPr lang="en-US" smtClean="0"/>
              <a:pPr>
                <a:defRPr/>
              </a:pPr>
              <a:t>6</a:t>
            </a:fld>
            <a:endParaRPr lang="en-US" dirty="0"/>
          </a:p>
        </p:txBody>
      </p:sp>
    </p:spTree>
    <p:extLst>
      <p:ext uri="{BB962C8B-B14F-4D97-AF65-F5344CB8AC3E}">
        <p14:creationId xmlns:p14="http://schemas.microsoft.com/office/powerpoint/2010/main" xmlns="" val="163358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briefly underscore that our monitoring efforts are not an assertion or proof of discrimination.   These findings serve to point out disparities which then triggers the need for staff and leadership review to consider whether there are factors unrelated to Title VI which have led to the condition, and whether the condition warrants responsive action.   We study areas that have been identified for disparities into the future to ensure no recurrence.</a:t>
            </a:r>
            <a:endParaRPr lang="en-US" dirty="0"/>
          </a:p>
        </p:txBody>
      </p:sp>
      <p:sp>
        <p:nvSpPr>
          <p:cNvPr id="4" name="Slide Number Placeholder 3"/>
          <p:cNvSpPr>
            <a:spLocks noGrp="1"/>
          </p:cNvSpPr>
          <p:nvPr>
            <p:ph type="sldNum" sz="quarter" idx="10"/>
          </p:nvPr>
        </p:nvSpPr>
        <p:spPr/>
        <p:txBody>
          <a:bodyPr/>
          <a:lstStyle/>
          <a:p>
            <a:fld id="{DA7E327A-3BAE-4217-BAA5-B90F5AD2449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95184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E327A-3BAE-4217-BAA5-B90F5AD2449F}" type="slidenum">
              <a:rPr lang="en-US" smtClean="0"/>
              <a:pPr/>
              <a:t>8</a:t>
            </a:fld>
            <a:endParaRPr lang="en-US" dirty="0"/>
          </a:p>
        </p:txBody>
      </p:sp>
    </p:spTree>
    <p:extLst>
      <p:ext uri="{BB962C8B-B14F-4D97-AF65-F5344CB8AC3E}">
        <p14:creationId xmlns:p14="http://schemas.microsoft.com/office/powerpoint/2010/main" xmlns="" val="146920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E327A-3BAE-4217-BAA5-B90F5AD2449F}" type="slidenum">
              <a:rPr lang="en-US" smtClean="0"/>
              <a:pPr/>
              <a:t>9</a:t>
            </a:fld>
            <a:endParaRPr lang="en-US" dirty="0"/>
          </a:p>
        </p:txBody>
      </p:sp>
    </p:spTree>
    <p:extLst>
      <p:ext uri="{BB962C8B-B14F-4D97-AF65-F5344CB8AC3E}">
        <p14:creationId xmlns:p14="http://schemas.microsoft.com/office/powerpoint/2010/main" xmlns="" val="146920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3276600"/>
          </a:xfrm>
        </p:spPr>
        <p:txBody>
          <a:bodyPr>
            <a:normAutofit/>
          </a:bodyPr>
          <a:lstStyle>
            <a:lvl1pPr>
              <a:defRPr sz="6000" b="1">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953000"/>
            <a:ext cx="9144000" cy="533400"/>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xmlns="" val="636789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extLst>
      <p:ext uri="{BB962C8B-B14F-4D97-AF65-F5344CB8AC3E}">
        <p14:creationId xmlns:p14="http://schemas.microsoft.com/office/powerpoint/2010/main" xmlns="" val="25885928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hoto Content (right bottom, dark, smalle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3000" y="111437"/>
            <a:ext cx="1203048" cy="380061"/>
          </a:xfrm>
          <a:prstGeom prst="rect">
            <a:avLst/>
          </a:prstGeom>
        </p:spPr>
      </p:pic>
      <p:sp>
        <p:nvSpPr>
          <p:cNvPr id="7" name="Text Placeholder 6"/>
          <p:cNvSpPr>
            <a:spLocks noGrp="1"/>
          </p:cNvSpPr>
          <p:nvPr>
            <p:ph type="body" sz="quarter" idx="13"/>
          </p:nvPr>
        </p:nvSpPr>
        <p:spPr>
          <a:xfrm>
            <a:off x="0" y="620688"/>
            <a:ext cx="9144000" cy="1224136"/>
          </a:xfrm>
          <a:solidFill>
            <a:srgbClr val="000000">
              <a:alpha val="60000"/>
            </a:srgbClr>
          </a:solidFill>
        </p:spPr>
        <p:txBody>
          <a:bodyPr anchor="ctr">
            <a:noAutofit/>
          </a:bodyPr>
          <a:lstStyle>
            <a:lvl1pPr marL="180000" algn="ctr">
              <a:defRPr sz="5400" b="1">
                <a:solidFill>
                  <a:schemeClr val="bg1"/>
                </a:solidFill>
                <a:latin typeface="Ubuntu" pitchFamily="34" charset="0"/>
              </a:defRPr>
            </a:lvl1pPr>
            <a:lvl2pPr marL="742950" indent="-285750">
              <a:buFontTx/>
              <a:buBlip>
                <a:blip r:embed="rId3"/>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1475760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3276600"/>
          </a:xfrm>
        </p:spPr>
        <p:txBody>
          <a:bodyPr>
            <a:normAutofit/>
          </a:bodyPr>
          <a:lstStyle>
            <a:lvl1pPr>
              <a:defRPr sz="6000" b="1">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953000"/>
            <a:ext cx="9144000" cy="533400"/>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28935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763000" cy="502920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4016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676400"/>
            <a:ext cx="4419600"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676400"/>
            <a:ext cx="4421336"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11"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2879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6000" b="1" cap="none">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pic>
        <p:nvPicPr>
          <p:cNvPr id="7"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7319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234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763000" cy="502920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97D64B0F-ECB5-46A8-A56D-5A2AA52A84C9}" type="slidenum">
              <a:rPr lang="en-US" smtClean="0"/>
              <a:pPr/>
              <a:t>‹#›</a:t>
            </a:fld>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06582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19425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4743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71996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67263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957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xmlns="" val="2792428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3998159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hoto Content (right bottom, dark, smalle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3000" y="111437"/>
            <a:ext cx="1203048" cy="380061"/>
          </a:xfrm>
          <a:prstGeom prst="rect">
            <a:avLst/>
          </a:prstGeom>
        </p:spPr>
      </p:pic>
      <p:sp>
        <p:nvSpPr>
          <p:cNvPr id="7" name="Text Placeholder 6"/>
          <p:cNvSpPr>
            <a:spLocks noGrp="1"/>
          </p:cNvSpPr>
          <p:nvPr>
            <p:ph type="body" sz="quarter" idx="13"/>
          </p:nvPr>
        </p:nvSpPr>
        <p:spPr>
          <a:xfrm>
            <a:off x="0" y="620688"/>
            <a:ext cx="9144000" cy="1224136"/>
          </a:xfrm>
          <a:solidFill>
            <a:srgbClr val="000000">
              <a:alpha val="60000"/>
            </a:srgbClr>
          </a:solidFill>
        </p:spPr>
        <p:txBody>
          <a:bodyPr anchor="ctr">
            <a:noAutofit/>
          </a:bodyPr>
          <a:lstStyle>
            <a:lvl1pPr marL="180000" algn="ctr">
              <a:defRPr sz="5400" b="1">
                <a:solidFill>
                  <a:schemeClr val="bg1"/>
                </a:solidFill>
                <a:latin typeface="Ubuntu" pitchFamily="34" charset="0"/>
              </a:defRPr>
            </a:lvl1pPr>
            <a:lvl2pPr marL="742950" indent="-285750">
              <a:buFontTx/>
              <a:buBlip>
                <a:blip r:embed="rId3"/>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2556328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3276600"/>
          </a:xfrm>
        </p:spPr>
        <p:txBody>
          <a:bodyPr>
            <a:normAutofit/>
          </a:bodyPr>
          <a:lstStyle>
            <a:lvl1pPr>
              <a:defRPr sz="6000" b="1">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953000"/>
            <a:ext cx="9144000" cy="533400"/>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84085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676400"/>
            <a:ext cx="4419600"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676400"/>
            <a:ext cx="4421336"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97D64B0F-ECB5-46A8-A56D-5A2AA52A84C9}" type="slidenum">
              <a:rPr lang="en-US" smtClean="0"/>
              <a:pPr/>
              <a:t>‹#›</a:t>
            </a:fld>
            <a:endParaRPr lang="en-US" dirty="0"/>
          </a:p>
        </p:txBody>
      </p:sp>
      <p:sp>
        <p:nvSpPr>
          <p:cNvPr id="10" name="Rectangle 9"/>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1"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763000" cy="502920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8666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676400"/>
            <a:ext cx="4419600"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676400"/>
            <a:ext cx="4421336"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11"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0180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6000" b="1" cap="none">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pic>
        <p:nvPicPr>
          <p:cNvPr id="7"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7479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0572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03712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92008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8862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20975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7188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17839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6000" b="1" cap="none">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7D64B0F-ECB5-46A8-A56D-5A2AA52A84C9}" type="slidenum">
              <a:rPr lang="en-US" smtClean="0"/>
              <a:pPr/>
              <a:t>‹#›</a:t>
            </a:fld>
            <a:endParaRPr lang="en-US" dirty="0"/>
          </a:p>
        </p:txBody>
      </p:sp>
      <p:pic>
        <p:nvPicPr>
          <p:cNvPr id="7"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xmlns="" val="3915333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391331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Photo Content (right bottom, dark, smalle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3000" y="111437"/>
            <a:ext cx="1203048" cy="380061"/>
          </a:xfrm>
          <a:prstGeom prst="rect">
            <a:avLst/>
          </a:prstGeom>
        </p:spPr>
      </p:pic>
      <p:sp>
        <p:nvSpPr>
          <p:cNvPr id="7" name="Text Placeholder 6"/>
          <p:cNvSpPr>
            <a:spLocks noGrp="1"/>
          </p:cNvSpPr>
          <p:nvPr>
            <p:ph type="body" sz="quarter" idx="13"/>
          </p:nvPr>
        </p:nvSpPr>
        <p:spPr>
          <a:xfrm>
            <a:off x="0" y="620688"/>
            <a:ext cx="9144000" cy="1224136"/>
          </a:xfrm>
          <a:solidFill>
            <a:srgbClr val="000000">
              <a:alpha val="60000"/>
            </a:srgbClr>
          </a:solidFill>
        </p:spPr>
        <p:txBody>
          <a:bodyPr anchor="ctr">
            <a:noAutofit/>
          </a:bodyPr>
          <a:lstStyle>
            <a:lvl1pPr marL="180000" algn="ctr">
              <a:defRPr sz="5400" b="1">
                <a:solidFill>
                  <a:schemeClr val="bg1"/>
                </a:solidFill>
                <a:latin typeface="Ubuntu" pitchFamily="34" charset="0"/>
              </a:defRPr>
            </a:lvl1pPr>
            <a:lvl2pPr marL="742950" indent="-285750">
              <a:buFontTx/>
              <a:buBlip>
                <a:blip r:embed="rId3"/>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288355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0" i="0">
                <a:solidFill>
                  <a:srgbClr val="FFFFFF"/>
                </a:solidFill>
                <a:latin typeface="ITC Eras Std Bold"/>
                <a:cs typeface="ITC Eras Std Bold"/>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603B63F-1D49-42D5-B443-417EDCF28CA8}" type="datetime4">
              <a:rPr lang="en-US"/>
              <a:pPr>
                <a:defRPr/>
              </a:pPr>
              <a:t>September 25, 2017</a:t>
            </a:fld>
            <a:endParaRPr lang="en-US" dirty="0"/>
          </a:p>
        </p:txBody>
      </p:sp>
      <p:sp>
        <p:nvSpPr>
          <p:cNvPr id="5" name="Footer Placeholder 4"/>
          <p:cNvSpPr>
            <a:spLocks noGrp="1"/>
          </p:cNvSpPr>
          <p:nvPr>
            <p:ph type="ftr" sz="quarter" idx="11"/>
          </p:nvPr>
        </p:nvSpPr>
        <p:spPr>
          <a:xfrm>
            <a:off x="3455988" y="6356350"/>
            <a:ext cx="5591175" cy="365125"/>
          </a:xfrm>
        </p:spPr>
        <p:txBody>
          <a:bodyPr/>
          <a:lstStyle>
            <a:lvl1pPr>
              <a:defRPr/>
            </a:lvl1pPr>
          </a:lstStyle>
          <a:p>
            <a:pPr>
              <a:defRPr/>
            </a:pPr>
            <a:r>
              <a:rPr lang="en-US"/>
              <a:t>|  Leading the Nation in Transportation Excellence  |  www.mass.gov/massdot </a:t>
            </a:r>
          </a:p>
        </p:txBody>
      </p:sp>
    </p:spTree>
    <p:extLst>
      <p:ext uri="{BB962C8B-B14F-4D97-AF65-F5344CB8AC3E}">
        <p14:creationId xmlns:p14="http://schemas.microsoft.com/office/powerpoint/2010/main" xmlns="" val="2247072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fld id="{D7B0A7EF-C9AC-40A3-839B-5AEB7AE67F45}" type="datetime1">
              <a:rPr lang="en-US"/>
              <a:pPr/>
              <a:t>9/25/2017</a:t>
            </a:fld>
            <a:endParaRPr lang="en-US"/>
          </a:p>
        </p:txBody>
      </p:sp>
      <p:sp>
        <p:nvSpPr>
          <p:cNvPr id="4" name="Footer Placeholder 4"/>
          <p:cNvSpPr>
            <a:spLocks noGrp="1"/>
          </p:cNvSpPr>
          <p:nvPr>
            <p:ph type="ftr" sz="quarter" idx="15"/>
          </p:nvPr>
        </p:nvSpPr>
        <p:spPr/>
        <p:txBody>
          <a:bodyPr/>
          <a:lstStyle>
            <a:lvl1pPr>
              <a:defRPr/>
            </a:lvl1pPr>
          </a:lstStyle>
          <a:p>
            <a:r>
              <a:rPr lang="en-US"/>
              <a:t>|  Leading the Nation in Transportation Excellence  |  www.mass.gov/massdot </a:t>
            </a:r>
          </a:p>
        </p:txBody>
      </p:sp>
      <p:sp>
        <p:nvSpPr>
          <p:cNvPr id="5" name="Slide Number Placeholder 5"/>
          <p:cNvSpPr>
            <a:spLocks noGrp="1"/>
          </p:cNvSpPr>
          <p:nvPr>
            <p:ph type="sldNum" sz="quarter" idx="16"/>
          </p:nvPr>
        </p:nvSpPr>
        <p:spPr>
          <a:xfrm>
            <a:off x="180975" y="6356350"/>
            <a:ext cx="365125" cy="365125"/>
          </a:xfrm>
          <a:prstGeom prst="rect">
            <a:avLst/>
          </a:prstGeom>
        </p:spPr>
        <p:txBody>
          <a:bodyPr/>
          <a:lstStyle>
            <a:lvl1pPr>
              <a:defRPr/>
            </a:lvl1pPr>
          </a:lstStyle>
          <a:p>
            <a:pPr defTabSz="457200" fontAlgn="base">
              <a:spcBef>
                <a:spcPct val="0"/>
              </a:spcBef>
              <a:spcAft>
                <a:spcPct val="0"/>
              </a:spcAft>
            </a:pPr>
            <a:fld id="{940BAAA9-4EE3-4136-950D-67DCBB78EDEB}" type="slidenum">
              <a:rPr lang="en-US">
                <a:solidFill>
                  <a:prstClr val="black"/>
                </a:solidFill>
                <a:latin typeface="Arial" pitchFamily="34" charset="0"/>
              </a:rPr>
              <a:pPr defTabSz="457200" fontAlgn="base">
                <a:spcBef>
                  <a:spcPct val="0"/>
                </a:spcBef>
                <a:spcAft>
                  <a:spcPct val="0"/>
                </a:spcAft>
              </a:pPr>
              <a:t>‹#›</a:t>
            </a:fld>
            <a:endParaRPr lang="en-US">
              <a:solidFill>
                <a:prstClr val="black"/>
              </a:solidFill>
              <a:latin typeface="Arial" pitchFamily="34" charset="0"/>
            </a:endParaRPr>
          </a:p>
        </p:txBody>
      </p:sp>
    </p:spTree>
    <p:extLst>
      <p:ext uri="{BB962C8B-B14F-4D97-AF65-F5344CB8AC3E}">
        <p14:creationId xmlns:p14="http://schemas.microsoft.com/office/powerpoint/2010/main" xmlns="" val="102903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fld id="{D7B0A7EF-C9AC-40A3-839B-5AEB7AE67F45}" type="datetime1">
              <a:rPr lang="en-US"/>
              <a:pPr/>
              <a:t>9/25/2017</a:t>
            </a:fld>
            <a:endParaRPr lang="en-US"/>
          </a:p>
        </p:txBody>
      </p:sp>
      <p:sp>
        <p:nvSpPr>
          <p:cNvPr id="4" name="Footer Placeholder 4"/>
          <p:cNvSpPr>
            <a:spLocks noGrp="1"/>
          </p:cNvSpPr>
          <p:nvPr>
            <p:ph type="ftr" sz="quarter" idx="15"/>
          </p:nvPr>
        </p:nvSpPr>
        <p:spPr/>
        <p:txBody>
          <a:bodyPr/>
          <a:lstStyle>
            <a:lvl1pPr>
              <a:defRPr/>
            </a:lvl1pPr>
          </a:lstStyle>
          <a:p>
            <a:r>
              <a:rPr lang="en-US"/>
              <a:t>|  Leading the Nation in Transportation Excellence  |  www.mass.gov/massdot </a:t>
            </a:r>
          </a:p>
        </p:txBody>
      </p:sp>
      <p:sp>
        <p:nvSpPr>
          <p:cNvPr id="5" name="Slide Number Placeholder 5"/>
          <p:cNvSpPr>
            <a:spLocks noGrp="1"/>
          </p:cNvSpPr>
          <p:nvPr>
            <p:ph type="sldNum" sz="quarter" idx="16"/>
          </p:nvPr>
        </p:nvSpPr>
        <p:spPr>
          <a:xfrm>
            <a:off x="180975" y="6356350"/>
            <a:ext cx="365125" cy="365125"/>
          </a:xfrm>
          <a:prstGeom prst="rect">
            <a:avLst/>
          </a:prstGeom>
        </p:spPr>
        <p:txBody>
          <a:bodyPr/>
          <a:lstStyle>
            <a:lvl1pPr>
              <a:defRPr/>
            </a:lvl1pPr>
          </a:lstStyle>
          <a:p>
            <a:pPr defTabSz="457200" fontAlgn="base">
              <a:spcBef>
                <a:spcPct val="0"/>
              </a:spcBef>
              <a:spcAft>
                <a:spcPct val="0"/>
              </a:spcAft>
            </a:pPr>
            <a:fld id="{940BAAA9-4EE3-4136-950D-67DCBB78EDEB}" type="slidenum">
              <a:rPr lang="en-US">
                <a:solidFill>
                  <a:prstClr val="black"/>
                </a:solidFill>
                <a:latin typeface="Arial" pitchFamily="34" charset="0"/>
              </a:rPr>
              <a:pPr defTabSz="457200" fontAlgn="base">
                <a:spcBef>
                  <a:spcPct val="0"/>
                </a:spcBef>
                <a:spcAft>
                  <a:spcPct val="0"/>
                </a:spcAft>
              </a:pPr>
              <a:t>‹#›</a:t>
            </a:fld>
            <a:endParaRPr lang="en-US">
              <a:solidFill>
                <a:prstClr val="black"/>
              </a:solidFill>
              <a:latin typeface="Arial" pitchFamily="34" charset="0"/>
            </a:endParaRPr>
          </a:p>
        </p:txBody>
      </p:sp>
    </p:spTree>
    <p:extLst>
      <p:ext uri="{BB962C8B-B14F-4D97-AF65-F5344CB8AC3E}">
        <p14:creationId xmlns:p14="http://schemas.microsoft.com/office/powerpoint/2010/main" xmlns="" val="1545317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pPr>
              <a:defRPr/>
            </a:pPr>
            <a:fld id="{F0CE6D5D-00C8-4986-A5A3-2E8CD7B0CF6B}" type="datetime4">
              <a:rPr lang="en-US"/>
              <a:pPr>
                <a:defRPr/>
              </a:pPr>
              <a:t>September 25, 2017</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  Leading the Nation in Transportation Excellence  |  www.mass.gov/massdot </a:t>
            </a:r>
          </a:p>
        </p:txBody>
      </p:sp>
      <p:sp>
        <p:nvSpPr>
          <p:cNvPr id="5" name="Slide Number Placeholder 5"/>
          <p:cNvSpPr>
            <a:spLocks noGrp="1"/>
          </p:cNvSpPr>
          <p:nvPr>
            <p:ph type="sldNum" sz="quarter" idx="16"/>
          </p:nvPr>
        </p:nvSpPr>
        <p:spPr>
          <a:xfrm>
            <a:off x="7924800" y="6416675"/>
            <a:ext cx="762000" cy="365125"/>
          </a:xfrm>
          <a:prstGeom prst="rect">
            <a:avLst/>
          </a:prstGeom>
        </p:spPr>
        <p:txBody>
          <a:bodyPr/>
          <a:lstStyle>
            <a:lvl1pPr>
              <a:defRPr/>
            </a:lvl1pPr>
          </a:lstStyle>
          <a:p>
            <a:pPr defTabSz="457200" fontAlgn="base">
              <a:spcBef>
                <a:spcPct val="0"/>
              </a:spcBef>
              <a:spcAft>
                <a:spcPct val="0"/>
              </a:spcAft>
              <a:defRPr/>
            </a:pPr>
            <a:fld id="{42D939C6-188A-492D-AC69-21CADE98B795}" type="slidenum">
              <a:rPr lang="en-US">
                <a:solidFill>
                  <a:prstClr val="black"/>
                </a:solidFill>
                <a:latin typeface="Arial" pitchFamily="34" charset="0"/>
              </a:rPr>
              <a:pPr defTabSz="457200" fontAlgn="base">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407534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pPr>
              <a:defRPr/>
            </a:pPr>
            <a:fld id="{F0CE6D5D-00C8-4986-A5A3-2E8CD7B0CF6B}" type="datetime4">
              <a:rPr lang="en-US"/>
              <a:pPr>
                <a:defRPr/>
              </a:pPr>
              <a:t>September 25, 2017</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  Leading the Nation in Transportation Excellence  |  www.mass.gov/massdot </a:t>
            </a:r>
          </a:p>
        </p:txBody>
      </p:sp>
      <p:sp>
        <p:nvSpPr>
          <p:cNvPr id="5" name="Slide Number Placeholder 5"/>
          <p:cNvSpPr>
            <a:spLocks noGrp="1"/>
          </p:cNvSpPr>
          <p:nvPr>
            <p:ph type="sldNum" sz="quarter" idx="16"/>
          </p:nvPr>
        </p:nvSpPr>
        <p:spPr>
          <a:xfrm>
            <a:off x="7924800" y="6416675"/>
            <a:ext cx="762000" cy="365125"/>
          </a:xfrm>
          <a:prstGeom prst="rect">
            <a:avLst/>
          </a:prstGeom>
        </p:spPr>
        <p:txBody>
          <a:bodyPr/>
          <a:lstStyle>
            <a:lvl1pPr>
              <a:defRPr/>
            </a:lvl1pPr>
          </a:lstStyle>
          <a:p>
            <a:pPr defTabSz="457200" fontAlgn="base">
              <a:spcBef>
                <a:spcPct val="0"/>
              </a:spcBef>
              <a:spcAft>
                <a:spcPct val="0"/>
              </a:spcAft>
              <a:defRPr/>
            </a:pPr>
            <a:fld id="{42D939C6-188A-492D-AC69-21CADE98B795}" type="slidenum">
              <a:rPr lang="en-US">
                <a:solidFill>
                  <a:prstClr val="black"/>
                </a:solidFill>
                <a:latin typeface="Arial" pitchFamily="34" charset="0"/>
              </a:rPr>
              <a:pPr defTabSz="457200" fontAlgn="base">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2333772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pPr>
              <a:defRPr/>
            </a:pPr>
            <a:fld id="{F0CE6D5D-00C8-4986-A5A3-2E8CD7B0CF6B}" type="datetime4">
              <a:rPr lang="en-US"/>
              <a:pPr>
                <a:defRPr/>
              </a:pPr>
              <a:t>September 25, 2017</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  Leading the Nation in Transportation Excellence  |  www.mass.gov/massdot </a:t>
            </a:r>
          </a:p>
        </p:txBody>
      </p:sp>
      <p:sp>
        <p:nvSpPr>
          <p:cNvPr id="5" name="Slide Number Placeholder 5"/>
          <p:cNvSpPr>
            <a:spLocks noGrp="1"/>
          </p:cNvSpPr>
          <p:nvPr>
            <p:ph type="sldNum" sz="quarter" idx="16"/>
          </p:nvPr>
        </p:nvSpPr>
        <p:spPr>
          <a:xfrm>
            <a:off x="7924800" y="6416675"/>
            <a:ext cx="762000" cy="365125"/>
          </a:xfrm>
          <a:prstGeom prst="rect">
            <a:avLst/>
          </a:prstGeom>
        </p:spPr>
        <p:txBody>
          <a:bodyPr/>
          <a:lstStyle>
            <a:lvl1pPr>
              <a:defRPr/>
            </a:lvl1pPr>
          </a:lstStyle>
          <a:p>
            <a:pPr defTabSz="457200" fontAlgn="base">
              <a:spcBef>
                <a:spcPct val="0"/>
              </a:spcBef>
              <a:spcAft>
                <a:spcPct val="0"/>
              </a:spcAft>
              <a:defRPr/>
            </a:pPr>
            <a:fld id="{42D939C6-188A-492D-AC69-21CADE98B795}" type="slidenum">
              <a:rPr lang="en-US">
                <a:solidFill>
                  <a:prstClr val="black"/>
                </a:solidFill>
                <a:latin typeface="Arial" pitchFamily="34" charset="0"/>
              </a:rPr>
              <a:pPr defTabSz="457200" fontAlgn="base">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563381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pPr>
              <a:defRPr/>
            </a:pPr>
            <a:fld id="{F0CE6D5D-00C8-4986-A5A3-2E8CD7B0CF6B}" type="datetime4">
              <a:rPr lang="en-US"/>
              <a:pPr>
                <a:defRPr/>
              </a:pPr>
              <a:t>September 25, 2017</a:t>
            </a:fld>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a:t>|  Leading the Nation in Transportation Excellence  |  www.mass.gov/massdot </a:t>
            </a:r>
          </a:p>
        </p:txBody>
      </p:sp>
      <p:sp>
        <p:nvSpPr>
          <p:cNvPr id="5" name="Slide Number Placeholder 5"/>
          <p:cNvSpPr>
            <a:spLocks noGrp="1"/>
          </p:cNvSpPr>
          <p:nvPr>
            <p:ph type="sldNum" sz="quarter" idx="16"/>
          </p:nvPr>
        </p:nvSpPr>
        <p:spPr>
          <a:xfrm>
            <a:off x="7924800" y="6416675"/>
            <a:ext cx="762000" cy="365125"/>
          </a:xfrm>
          <a:prstGeom prst="rect">
            <a:avLst/>
          </a:prstGeom>
        </p:spPr>
        <p:txBody>
          <a:bodyPr/>
          <a:lstStyle>
            <a:lvl1pPr>
              <a:defRPr/>
            </a:lvl1pPr>
          </a:lstStyle>
          <a:p>
            <a:pPr defTabSz="457200" fontAlgn="base">
              <a:spcBef>
                <a:spcPct val="0"/>
              </a:spcBef>
              <a:spcAft>
                <a:spcPct val="0"/>
              </a:spcAft>
              <a:defRPr/>
            </a:pPr>
            <a:fld id="{42D939C6-188A-492D-AC69-21CADE98B795}" type="slidenum">
              <a:rPr lang="en-US">
                <a:solidFill>
                  <a:prstClr val="black"/>
                </a:solidFill>
                <a:latin typeface="Arial" pitchFamily="34" charset="0"/>
              </a:rPr>
              <a:pPr defTabSz="457200" fontAlgn="base">
                <a:spcBef>
                  <a:spcPct val="0"/>
                </a:spcBef>
                <a:spcAft>
                  <a:spcPct val="0"/>
                </a:spcAft>
                <a:defRPr/>
              </a:pPr>
              <a:t>‹#›</a:t>
            </a:fld>
            <a:endParaRPr lang="en-US" dirty="0">
              <a:solidFill>
                <a:prstClr val="black"/>
              </a:solidFill>
              <a:latin typeface="Arial" pitchFamily="34" charset="0"/>
            </a:endParaRPr>
          </a:p>
        </p:txBody>
      </p:sp>
    </p:spTree>
    <p:extLst>
      <p:ext uri="{BB962C8B-B14F-4D97-AF65-F5344CB8AC3E}">
        <p14:creationId xmlns:p14="http://schemas.microsoft.com/office/powerpoint/2010/main" xmlns="" val="323791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7D64B0F-ECB5-46A8-A56D-5A2AA52A84C9}" type="slidenum">
              <a:rPr lang="en-US" smtClean="0"/>
              <a:pPr/>
              <a:t>‹#›</a:t>
            </a:fld>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3276600"/>
          </a:xfrm>
        </p:spPr>
        <p:txBody>
          <a:bodyPr>
            <a:normAutofit/>
          </a:bodyPr>
          <a:lstStyle>
            <a:lvl1pPr>
              <a:defRPr sz="6000" b="1">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953000"/>
            <a:ext cx="9144000" cy="533400"/>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057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763000" cy="502920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9535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676400"/>
            <a:ext cx="4419600"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676400"/>
            <a:ext cx="4421336"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11"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2235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6000" b="1" cap="none">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pic>
        <p:nvPicPr>
          <p:cNvPr id="7"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2707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2562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73806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796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09400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80319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76483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91399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xmlns="" val="2959643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3062920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Photo Content (right bottom, dark, smalle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3000" y="111437"/>
            <a:ext cx="1203048" cy="380061"/>
          </a:xfrm>
          <a:prstGeom prst="rect">
            <a:avLst/>
          </a:prstGeom>
        </p:spPr>
      </p:pic>
      <p:sp>
        <p:nvSpPr>
          <p:cNvPr id="7" name="Text Placeholder 6"/>
          <p:cNvSpPr>
            <a:spLocks noGrp="1"/>
          </p:cNvSpPr>
          <p:nvPr>
            <p:ph type="body" sz="quarter" idx="13"/>
          </p:nvPr>
        </p:nvSpPr>
        <p:spPr>
          <a:xfrm>
            <a:off x="0" y="620688"/>
            <a:ext cx="9144000" cy="1224136"/>
          </a:xfrm>
          <a:solidFill>
            <a:srgbClr val="000000">
              <a:alpha val="60000"/>
            </a:srgbClr>
          </a:solidFill>
        </p:spPr>
        <p:txBody>
          <a:bodyPr anchor="ctr">
            <a:noAutofit/>
          </a:bodyPr>
          <a:lstStyle>
            <a:lvl1pPr marL="180000" algn="ctr">
              <a:defRPr sz="5400" b="1">
                <a:solidFill>
                  <a:schemeClr val="bg1"/>
                </a:solidFill>
                <a:latin typeface="Ubuntu" pitchFamily="34" charset="0"/>
              </a:defRPr>
            </a:lvl1pPr>
            <a:lvl2pPr marL="742950" indent="-285750">
              <a:buFontTx/>
              <a:buBlip>
                <a:blip r:embed="rId3"/>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10132485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3276600"/>
          </a:xfrm>
        </p:spPr>
        <p:txBody>
          <a:bodyPr>
            <a:normAutofit/>
          </a:bodyPr>
          <a:lstStyle>
            <a:lvl1pPr>
              <a:defRPr sz="6000" b="1">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953000"/>
            <a:ext cx="9144000" cy="533400"/>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8647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763000" cy="502920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6547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676400"/>
            <a:ext cx="4419600"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676400"/>
            <a:ext cx="4421336"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11"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5230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6000" b="1" cap="none">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pic>
        <p:nvPicPr>
          <p:cNvPr id="7"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2040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2168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79421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59686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05275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36765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532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1394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xmlns="" val="3526120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3523809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Photo Content (right bottom, dark, smalle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3000" y="111437"/>
            <a:ext cx="1203048" cy="380061"/>
          </a:xfrm>
          <a:prstGeom prst="rect">
            <a:avLst/>
          </a:prstGeom>
        </p:spPr>
      </p:pic>
      <p:sp>
        <p:nvSpPr>
          <p:cNvPr id="7" name="Text Placeholder 6"/>
          <p:cNvSpPr>
            <a:spLocks noGrp="1"/>
          </p:cNvSpPr>
          <p:nvPr>
            <p:ph type="body" sz="quarter" idx="13"/>
          </p:nvPr>
        </p:nvSpPr>
        <p:spPr>
          <a:xfrm>
            <a:off x="0" y="620688"/>
            <a:ext cx="9144000" cy="1224136"/>
          </a:xfrm>
          <a:solidFill>
            <a:srgbClr val="000000">
              <a:alpha val="60000"/>
            </a:srgbClr>
          </a:solidFill>
        </p:spPr>
        <p:txBody>
          <a:bodyPr anchor="ctr">
            <a:noAutofit/>
          </a:bodyPr>
          <a:lstStyle>
            <a:lvl1pPr marL="180000" algn="ctr">
              <a:defRPr sz="5400" b="1">
                <a:solidFill>
                  <a:schemeClr val="bg1"/>
                </a:solidFill>
                <a:latin typeface="Ubuntu" pitchFamily="34" charset="0"/>
              </a:defRPr>
            </a:lvl1pPr>
            <a:lvl2pPr marL="742950" indent="-285750">
              <a:buFontTx/>
              <a:buBlip>
                <a:blip r:embed="rId3"/>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1612271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3276600"/>
          </a:xfrm>
        </p:spPr>
        <p:txBody>
          <a:bodyPr>
            <a:normAutofit/>
          </a:bodyPr>
          <a:lstStyle>
            <a:lvl1pPr>
              <a:defRPr sz="6000" b="1">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953000"/>
            <a:ext cx="9144000" cy="533400"/>
          </a:xfr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5"/>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64819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143000"/>
            <a:ext cx="8763000" cy="502920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400800"/>
            <a:ext cx="2133600" cy="365125"/>
          </a:xfrm>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5060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676400"/>
            <a:ext cx="4419600"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143000"/>
            <a:ext cx="4419600" cy="533400"/>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676400"/>
            <a:ext cx="4421336" cy="4572000"/>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11"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5751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6000" b="1" cap="none">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pic>
        <p:nvPicPr>
          <p:cNvPr id="7"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7039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609600"/>
          </a:xfrm>
        </p:spPr>
        <p:txBody>
          <a:bodyPr>
            <a:normAutofit/>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965200"/>
            <a:ext cx="9144000" cy="5725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endParaRPr>
          </a:p>
        </p:txBody>
      </p:sp>
      <p:pic>
        <p:nvPicPr>
          <p:cNvPr id="9" name="Picture 4" descr="MBTA Logo"/>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228600"/>
            <a:ext cx="2657475" cy="495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3769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55718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3649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2726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50746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64596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29601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black">
                    <a:tint val="75000"/>
                  </a:prstClr>
                </a:solidFill>
              </a:rPr>
              <a:pPr/>
              <a:t>‹#›</a:t>
            </a:fld>
            <a:endParaRPr lang="en">
              <a:solidFill>
                <a:prstClr val="black">
                  <a:tint val="75000"/>
                </a:prstClr>
              </a:solidFill>
            </a:endParaRPr>
          </a:p>
        </p:txBody>
      </p:sp>
    </p:spTree>
    <p:extLst>
      <p:ext uri="{BB962C8B-B14F-4D97-AF65-F5344CB8AC3E}">
        <p14:creationId xmlns:p14="http://schemas.microsoft.com/office/powerpoint/2010/main" xmlns="" val="3600635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97D64B0F-ECB5-46A8-A56D-5A2AA52A84C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Main 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701800"/>
            <a:ext cx="6227100" cy="54544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1" y="6241345"/>
            <a:ext cx="548699" cy="524800"/>
          </a:xfrm>
          <a:prstGeom prst="rect">
            <a:avLst/>
          </a:prstGeom>
        </p:spPr>
        <p:txBody>
          <a:bodyPr lIns="91425" tIns="91425" rIns="91425" bIns="91425" anchor="ctr" anchorCtr="0">
            <a:noAutofit/>
          </a:bodyPr>
          <a:lstStyle/>
          <a:p>
            <a:fld id="{00000000-1234-1234-1234-123412341234}" type="slidenum">
              <a:rPr lang="en">
                <a:solidFill>
                  <a:prstClr val="white"/>
                </a:solidFill>
              </a:rPr>
              <a:pPr/>
              <a:t>‹#›</a:t>
            </a:fld>
            <a:endParaRPr lang="en">
              <a:solidFill>
                <a:prstClr val="white"/>
              </a:solidFill>
            </a:endParaRPr>
          </a:p>
        </p:txBody>
      </p:sp>
    </p:spTree>
    <p:extLst>
      <p:ext uri="{BB962C8B-B14F-4D97-AF65-F5344CB8AC3E}">
        <p14:creationId xmlns:p14="http://schemas.microsoft.com/office/powerpoint/2010/main" xmlns="" val="1311765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Photo Content (right bottom, dark, smalle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3000" y="111437"/>
            <a:ext cx="1203048" cy="380061"/>
          </a:xfrm>
          <a:prstGeom prst="rect">
            <a:avLst/>
          </a:prstGeom>
        </p:spPr>
      </p:pic>
      <p:sp>
        <p:nvSpPr>
          <p:cNvPr id="7" name="Text Placeholder 6"/>
          <p:cNvSpPr>
            <a:spLocks noGrp="1"/>
          </p:cNvSpPr>
          <p:nvPr>
            <p:ph type="body" sz="quarter" idx="13"/>
          </p:nvPr>
        </p:nvSpPr>
        <p:spPr>
          <a:xfrm>
            <a:off x="0" y="620688"/>
            <a:ext cx="9144000" cy="1224136"/>
          </a:xfrm>
          <a:solidFill>
            <a:srgbClr val="000000">
              <a:alpha val="60000"/>
            </a:srgbClr>
          </a:solidFill>
        </p:spPr>
        <p:txBody>
          <a:bodyPr anchor="ctr">
            <a:noAutofit/>
          </a:bodyPr>
          <a:lstStyle>
            <a:lvl1pPr marL="180000" algn="ctr">
              <a:defRPr sz="5400" b="1">
                <a:solidFill>
                  <a:schemeClr val="bg1"/>
                </a:solidFill>
                <a:latin typeface="Ubuntu" pitchFamily="34" charset="0"/>
              </a:defRPr>
            </a:lvl1pPr>
            <a:lvl2pPr marL="742950" indent="-285750">
              <a:buFontTx/>
              <a:buBlip>
                <a:blip r:embed="rId3"/>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xmlns="" val="584684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5.png"/><Relationship Id="rId4" Type="http://schemas.openxmlformats.org/officeDocument/2006/relationships/slideLayout" Target="../slideLayouts/slideLayout46.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7.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 for Discussion &amp; Policy Purposes Only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 for Discussion &amp; Policy Purposes Only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735052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 for Discussion &amp; Policy Purposes Only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085817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238375" y="6356350"/>
            <a:ext cx="1243013" cy="365125"/>
          </a:xfrm>
          <a:prstGeom prst="rect">
            <a:avLst/>
          </a:prstGeom>
        </p:spPr>
        <p:txBody>
          <a:bodyPr vert="horz" lIns="91440" tIns="45720" rIns="91440" bIns="45720" rtlCol="0" anchor="ctr"/>
          <a:lstStyle>
            <a:lvl1pPr algn="l" fontAlgn="auto">
              <a:spcBef>
                <a:spcPts val="0"/>
              </a:spcBef>
              <a:spcAft>
                <a:spcPts val="0"/>
              </a:spcAft>
              <a:defRPr sz="1000">
                <a:solidFill>
                  <a:srgbClr val="FFFFFF"/>
                </a:solidFill>
                <a:latin typeface="ITC Eras Std Medium"/>
                <a:cs typeface="ITC Eras Std Medium"/>
              </a:defRPr>
            </a:lvl1pPr>
          </a:lstStyle>
          <a:p>
            <a:pPr defTabSz="457200">
              <a:defRPr/>
            </a:pPr>
            <a:fld id="{F7A62352-1844-4802-914F-11545AAF6CE3}" type="datetime4">
              <a:rPr lang="en-US"/>
              <a:pPr defTabSz="457200">
                <a:defRPr/>
              </a:pPr>
              <a:t>September 25, 2017</a:t>
            </a:fld>
            <a:endParaRPr lang="en-US" dirty="0"/>
          </a:p>
        </p:txBody>
      </p:sp>
      <p:sp>
        <p:nvSpPr>
          <p:cNvPr id="5" name="Footer Placeholder 4"/>
          <p:cNvSpPr>
            <a:spLocks noGrp="1"/>
          </p:cNvSpPr>
          <p:nvPr>
            <p:ph type="ftr" sz="quarter" idx="3"/>
          </p:nvPr>
        </p:nvSpPr>
        <p:spPr>
          <a:xfrm>
            <a:off x="3378200" y="6356350"/>
            <a:ext cx="5589588" cy="365125"/>
          </a:xfrm>
          <a:prstGeom prst="rect">
            <a:avLst/>
          </a:prstGeom>
        </p:spPr>
        <p:txBody>
          <a:bodyPr vert="horz" lIns="91440" tIns="45720" rIns="91440" bIns="45720" rtlCol="0" anchor="ctr"/>
          <a:lstStyle>
            <a:lvl1pPr algn="l" fontAlgn="auto">
              <a:spcBef>
                <a:spcPts val="0"/>
              </a:spcBef>
              <a:spcAft>
                <a:spcPts val="0"/>
              </a:spcAft>
              <a:defRPr sz="1000" b="0" i="0">
                <a:solidFill>
                  <a:srgbClr val="FFFFFF"/>
                </a:solidFill>
                <a:latin typeface="ITC Eras Std Medium"/>
                <a:cs typeface="ITC Eras Std Medium"/>
              </a:defRPr>
            </a:lvl1pPr>
          </a:lstStyle>
          <a:p>
            <a:pPr defTabSz="457200">
              <a:defRPr/>
            </a:pPr>
            <a:r>
              <a:rPr lang="en-US"/>
              <a:t>|  Leading the Nation in Transportation Excellence  |  www.mass.gov/massdot </a:t>
            </a:r>
          </a:p>
        </p:txBody>
      </p:sp>
      <p:sp>
        <p:nvSpPr>
          <p:cNvPr id="2052" name="Title Placeholder 5"/>
          <p:cNvSpPr>
            <a:spLocks noGrp="1"/>
          </p:cNvSpPr>
          <p:nvPr>
            <p:ph type="title"/>
          </p:nvPr>
        </p:nvSpPr>
        <p:spPr bwMode="auto">
          <a:xfrm>
            <a:off x="457200" y="2051050"/>
            <a:ext cx="8229600" cy="1352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 name="Date Placeholder 3"/>
          <p:cNvSpPr txBox="1">
            <a:spLocks/>
          </p:cNvSpPr>
          <p:nvPr/>
        </p:nvSpPr>
        <p:spPr>
          <a:xfrm>
            <a:off x="1841500" y="6356350"/>
            <a:ext cx="365125" cy="365125"/>
          </a:xfrm>
          <a:prstGeom prst="rect">
            <a:avLst/>
          </a:prstGeom>
        </p:spPr>
        <p:txBody>
          <a:bodyPr anchor="ctr"/>
          <a:lstStyle>
            <a:lvl1pPr algn="ctr">
              <a:defRPr sz="1000">
                <a:solidFill>
                  <a:srgbClr val="FFFFFF"/>
                </a:solidFill>
                <a:latin typeface="ITC Eras Std Medium"/>
                <a:cs typeface="ITC Eras Std Medium"/>
              </a:defRPr>
            </a:lvl1pPr>
          </a:lstStyle>
          <a:p>
            <a:pPr algn="l" defTabSz="457200">
              <a:defRPr/>
            </a:pPr>
            <a:fld id="{2425F1C0-56E5-4847-AF42-7B7E6D1D0B72}" type="slidenum">
              <a:rPr lang="en-US" smtClean="0"/>
              <a:pPr algn="l" defTabSz="457200">
                <a:defRPr/>
              </a:pPr>
              <a:t>‹#›</a:t>
            </a:fld>
            <a:endParaRPr lang="en-US" dirty="0"/>
          </a:p>
        </p:txBody>
      </p:sp>
    </p:spTree>
    <p:extLst>
      <p:ext uri="{BB962C8B-B14F-4D97-AF65-F5344CB8AC3E}">
        <p14:creationId xmlns:p14="http://schemas.microsoft.com/office/powerpoint/2010/main" xmlns="" val="38831179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sldNum="0" hdr="0"/>
  <p:txStyles>
    <p:titleStyle>
      <a:lvl1pPr algn="ctr" defTabSz="457200" rtl="0" eaLnBrk="0" fontAlgn="base" hangingPunct="0">
        <a:spcBef>
          <a:spcPct val="0"/>
        </a:spcBef>
        <a:spcAft>
          <a:spcPct val="0"/>
        </a:spcAft>
        <a:defRPr sz="3600" kern="1200">
          <a:solidFill>
            <a:schemeClr val="bg1"/>
          </a:solidFill>
          <a:latin typeface="ITC Eras Std Bold"/>
          <a:ea typeface="ITC Eras Std Bold"/>
          <a:cs typeface="ITC Eras Std Bold"/>
        </a:defRPr>
      </a:lvl1pPr>
      <a:lvl2pPr algn="ctr" defTabSz="457200" rtl="0" eaLnBrk="0" fontAlgn="base" hangingPunct="0">
        <a:spcBef>
          <a:spcPct val="0"/>
        </a:spcBef>
        <a:spcAft>
          <a:spcPct val="0"/>
        </a:spcAft>
        <a:defRPr sz="3600">
          <a:solidFill>
            <a:schemeClr val="bg1"/>
          </a:solidFill>
          <a:latin typeface="ITC Eras Std Bold"/>
          <a:ea typeface="ITC Eras Std Bold"/>
          <a:cs typeface="ITC Eras Std Bold"/>
        </a:defRPr>
      </a:lvl2pPr>
      <a:lvl3pPr algn="ctr" defTabSz="457200" rtl="0" eaLnBrk="0" fontAlgn="base" hangingPunct="0">
        <a:spcBef>
          <a:spcPct val="0"/>
        </a:spcBef>
        <a:spcAft>
          <a:spcPct val="0"/>
        </a:spcAft>
        <a:defRPr sz="3600">
          <a:solidFill>
            <a:schemeClr val="bg1"/>
          </a:solidFill>
          <a:latin typeface="ITC Eras Std Bold"/>
          <a:ea typeface="ITC Eras Std Bold"/>
          <a:cs typeface="ITC Eras Std Bold"/>
        </a:defRPr>
      </a:lvl3pPr>
      <a:lvl4pPr algn="ctr" defTabSz="457200" rtl="0" eaLnBrk="0" fontAlgn="base" hangingPunct="0">
        <a:spcBef>
          <a:spcPct val="0"/>
        </a:spcBef>
        <a:spcAft>
          <a:spcPct val="0"/>
        </a:spcAft>
        <a:defRPr sz="3600">
          <a:solidFill>
            <a:schemeClr val="bg1"/>
          </a:solidFill>
          <a:latin typeface="ITC Eras Std Bold"/>
          <a:ea typeface="ITC Eras Std Bold"/>
          <a:cs typeface="ITC Eras Std Bold"/>
        </a:defRPr>
      </a:lvl4pPr>
      <a:lvl5pPr algn="ctr" defTabSz="457200" rtl="0" eaLnBrk="0" fontAlgn="base" hangingPunct="0">
        <a:spcBef>
          <a:spcPct val="0"/>
        </a:spcBef>
        <a:spcAft>
          <a:spcPct val="0"/>
        </a:spcAft>
        <a:defRPr sz="3600">
          <a:solidFill>
            <a:schemeClr val="bg1"/>
          </a:solidFill>
          <a:latin typeface="ITC Eras Std Bold"/>
          <a:ea typeface="ITC Eras Std Bold"/>
          <a:cs typeface="ITC Eras Std Bold"/>
        </a:defRPr>
      </a:lvl5pPr>
      <a:lvl6pPr marL="457200" algn="ctr" defTabSz="457200" rtl="0" fontAlgn="base">
        <a:spcBef>
          <a:spcPct val="0"/>
        </a:spcBef>
        <a:spcAft>
          <a:spcPct val="0"/>
        </a:spcAft>
        <a:defRPr sz="3600">
          <a:solidFill>
            <a:schemeClr val="bg1"/>
          </a:solidFill>
          <a:latin typeface="ITC Eras Std Bold"/>
          <a:ea typeface="ITC Eras Std Bold"/>
          <a:cs typeface="ITC Eras Std Bold"/>
        </a:defRPr>
      </a:lvl6pPr>
      <a:lvl7pPr marL="914400" algn="ctr" defTabSz="457200" rtl="0" fontAlgn="base">
        <a:spcBef>
          <a:spcPct val="0"/>
        </a:spcBef>
        <a:spcAft>
          <a:spcPct val="0"/>
        </a:spcAft>
        <a:defRPr sz="3600">
          <a:solidFill>
            <a:schemeClr val="bg1"/>
          </a:solidFill>
          <a:latin typeface="ITC Eras Std Bold"/>
          <a:ea typeface="ITC Eras Std Bold"/>
          <a:cs typeface="ITC Eras Std Bold"/>
        </a:defRPr>
      </a:lvl7pPr>
      <a:lvl8pPr marL="1371600" algn="ctr" defTabSz="457200" rtl="0" fontAlgn="base">
        <a:spcBef>
          <a:spcPct val="0"/>
        </a:spcBef>
        <a:spcAft>
          <a:spcPct val="0"/>
        </a:spcAft>
        <a:defRPr sz="3600">
          <a:solidFill>
            <a:schemeClr val="bg1"/>
          </a:solidFill>
          <a:latin typeface="ITC Eras Std Bold"/>
          <a:ea typeface="ITC Eras Std Bold"/>
          <a:cs typeface="ITC Eras Std Bold"/>
        </a:defRPr>
      </a:lvl8pPr>
      <a:lvl9pPr marL="1828800" algn="ctr" defTabSz="457200" rtl="0" fontAlgn="base">
        <a:spcBef>
          <a:spcPct val="0"/>
        </a:spcBef>
        <a:spcAft>
          <a:spcPct val="0"/>
        </a:spcAft>
        <a:defRPr sz="3600">
          <a:solidFill>
            <a:schemeClr val="bg1"/>
          </a:solidFill>
          <a:latin typeface="ITC Eras Std Bold"/>
          <a:ea typeface="ITC Eras Std Bold"/>
          <a:cs typeface="ITC Eras Std Bold"/>
        </a:defRPr>
      </a:lvl9pPr>
    </p:titleStyle>
    <p:bodyStyle>
      <a:lvl1pPr marL="342900" indent="-342900" algn="l" defTabSz="457200" rtl="0" eaLnBrk="0" fontAlgn="base" hangingPunct="0">
        <a:spcBef>
          <a:spcPct val="20000"/>
        </a:spcBef>
        <a:spcAft>
          <a:spcPct val="0"/>
        </a:spcAft>
        <a:buSzPct val="80000"/>
        <a:buBlip>
          <a:blip r:embed="rId10"/>
        </a:buBlip>
        <a:defRPr sz="3200" kern="1200">
          <a:solidFill>
            <a:schemeClr val="bg1"/>
          </a:solidFill>
          <a:latin typeface="ITC Eras Std Medium"/>
          <a:ea typeface="ITC Eras Std Medium"/>
          <a:cs typeface="ITC Eras Std Medium"/>
        </a:defRPr>
      </a:lvl1pPr>
      <a:lvl2pPr marL="742950" indent="-285750" algn="l" defTabSz="457200" rtl="0" eaLnBrk="0" fontAlgn="base" hangingPunct="0">
        <a:spcBef>
          <a:spcPct val="20000"/>
        </a:spcBef>
        <a:spcAft>
          <a:spcPct val="0"/>
        </a:spcAft>
        <a:buSzPct val="80000"/>
        <a:buBlip>
          <a:blip r:embed="rId9"/>
        </a:buBlip>
        <a:defRPr sz="2800" kern="1200">
          <a:solidFill>
            <a:schemeClr val="bg1"/>
          </a:solidFill>
          <a:latin typeface="ITC Eras Std Medium"/>
          <a:ea typeface="ITC Eras Std Medium"/>
          <a:cs typeface="ITC Eras Std Medium"/>
        </a:defRPr>
      </a:lvl2pPr>
      <a:lvl3pPr marL="1143000" indent="-228600" algn="l" defTabSz="457200" rtl="0" eaLnBrk="0" fontAlgn="base" hangingPunct="0">
        <a:spcBef>
          <a:spcPct val="20000"/>
        </a:spcBef>
        <a:spcAft>
          <a:spcPct val="0"/>
        </a:spcAft>
        <a:buSzPct val="80000"/>
        <a:buBlip>
          <a:blip r:embed="rId9"/>
        </a:buBlip>
        <a:defRPr sz="2400" kern="1200">
          <a:solidFill>
            <a:schemeClr val="bg1"/>
          </a:solidFill>
          <a:latin typeface="ITC Eras Std Medium"/>
          <a:ea typeface="ITC Eras Std Medium"/>
          <a:cs typeface="ITC Eras Std Medium"/>
        </a:defRPr>
      </a:lvl3pPr>
      <a:lvl4pPr marL="1600200" indent="-228600" algn="l" defTabSz="457200" rtl="0" eaLnBrk="0" fontAlgn="base" hangingPunct="0">
        <a:spcBef>
          <a:spcPct val="20000"/>
        </a:spcBef>
        <a:spcAft>
          <a:spcPct val="0"/>
        </a:spcAft>
        <a:buSzPct val="80000"/>
        <a:buBlip>
          <a:blip r:embed="rId9"/>
        </a:buBlip>
        <a:defRPr sz="2000" kern="1200">
          <a:solidFill>
            <a:schemeClr val="bg1"/>
          </a:solidFill>
          <a:latin typeface="ITC Eras Std Medium"/>
          <a:ea typeface="ITC Eras Std Medium"/>
          <a:cs typeface="ITC Eras Std Medium"/>
        </a:defRPr>
      </a:lvl4pPr>
      <a:lvl5pPr marL="2057400" indent="-228600" algn="l" defTabSz="457200" rtl="0" eaLnBrk="0" fontAlgn="base" hangingPunct="0">
        <a:spcBef>
          <a:spcPct val="20000"/>
        </a:spcBef>
        <a:spcAft>
          <a:spcPct val="0"/>
        </a:spcAft>
        <a:buSzPct val="80000"/>
        <a:buBlip>
          <a:blip r:embed="rId9"/>
        </a:buBlip>
        <a:defRPr sz="2000" kern="1200">
          <a:solidFill>
            <a:schemeClr val="bg1"/>
          </a:solidFill>
          <a:latin typeface="ITC Eras Std Medium"/>
          <a:ea typeface="ITC Eras Std Medium"/>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 for Discussion &amp; Policy Purposes Only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973259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 for Discussion &amp; Policy Purposes Only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395273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 for Discussion &amp; Policy Purposes Only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4B0F-ECB5-46A8-A56D-5A2AA52A84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0303525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4155600"/>
          </a:xfrm>
        </p:spPr>
        <p:txBody>
          <a:bodyPr>
            <a:normAutofit fontScale="90000"/>
          </a:bodyPr>
          <a:lstStyle/>
          <a:p>
            <a:r>
              <a:rPr lang="en-US" sz="3200" dirty="0" smtClean="0">
                <a:solidFill>
                  <a:schemeClr val="tx1"/>
                </a:solidFill>
                <a:latin typeface="+mn-lt"/>
                <a:cs typeface="Arial" panose="020B0604020202020204" pitchFamily="34" charset="0"/>
              </a:rPr>
              <a:t/>
            </a:r>
            <a:br>
              <a:rPr lang="en-US" sz="3200" dirty="0" smtClean="0">
                <a:solidFill>
                  <a:schemeClr val="tx1"/>
                </a:solidFill>
                <a:latin typeface="+mn-lt"/>
                <a:cs typeface="Arial" panose="020B0604020202020204" pitchFamily="34" charset="0"/>
              </a:rPr>
            </a:br>
            <a:r>
              <a:rPr lang="en-US" sz="4400" dirty="0" smtClean="0">
                <a:solidFill>
                  <a:schemeClr val="tx1"/>
                </a:solidFill>
                <a:latin typeface="Arial" panose="020B0604020202020204" pitchFamily="34" charset="0"/>
                <a:cs typeface="Arial" panose="020B0604020202020204" pitchFamily="34" charset="0"/>
              </a:rPr>
              <a:t>FTA Triennial Report </a:t>
            </a:r>
            <a:r>
              <a:rPr lang="en-US" sz="3600" dirty="0" smtClean="0">
                <a:solidFill>
                  <a:schemeClr val="tx1"/>
                </a:solidFill>
                <a:latin typeface="Arial" panose="020B0604020202020204" pitchFamily="34" charset="0"/>
                <a:cs typeface="Arial" panose="020B0604020202020204" pitchFamily="34" charset="0"/>
              </a:rPr>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
            </a:r>
            <a:br>
              <a:rPr lang="en-US" sz="3600" dirty="0" smtClean="0">
                <a:solidFill>
                  <a:schemeClr val="tx1"/>
                </a:solidFill>
                <a:latin typeface="Arial" panose="020B0604020202020204" pitchFamily="34" charset="0"/>
                <a:cs typeface="Arial" panose="020B0604020202020204" pitchFamily="34" charset="0"/>
              </a:rPr>
            </a:br>
            <a:r>
              <a:rPr lang="en-US" sz="3100" b="0" i="1" dirty="0" smtClean="0">
                <a:solidFill>
                  <a:schemeClr val="tx1"/>
                </a:solidFill>
                <a:latin typeface="Arial" panose="020B0604020202020204" pitchFamily="34" charset="0"/>
                <a:cs typeface="Arial" panose="020B0604020202020204" pitchFamily="34" charset="0"/>
              </a:rPr>
              <a:t> Overview,</a:t>
            </a:r>
            <a:br>
              <a:rPr lang="en-US" sz="3100" b="0" i="1" dirty="0" smtClean="0">
                <a:solidFill>
                  <a:schemeClr val="tx1"/>
                </a:solidFill>
                <a:latin typeface="Arial" panose="020B0604020202020204" pitchFamily="34" charset="0"/>
                <a:cs typeface="Arial" panose="020B0604020202020204" pitchFamily="34" charset="0"/>
              </a:rPr>
            </a:br>
            <a:r>
              <a:rPr lang="en-US" sz="3100" b="0" i="1" dirty="0" smtClean="0">
                <a:solidFill>
                  <a:schemeClr val="tx1"/>
                </a:solidFill>
                <a:latin typeface="Arial" panose="020B0604020202020204" pitchFamily="34" charset="0"/>
                <a:cs typeface="Arial" panose="020B0604020202020204" pitchFamily="34" charset="0"/>
              </a:rPr>
              <a:t>Triennial Monitoring Results,</a:t>
            </a:r>
            <a:br>
              <a:rPr lang="en-US" sz="3100" b="0" i="1" dirty="0" smtClean="0">
                <a:solidFill>
                  <a:schemeClr val="tx1"/>
                </a:solidFill>
                <a:latin typeface="Arial" panose="020B0604020202020204" pitchFamily="34" charset="0"/>
                <a:cs typeface="Arial" panose="020B0604020202020204" pitchFamily="34" charset="0"/>
              </a:rPr>
            </a:br>
            <a:r>
              <a:rPr lang="en-US" sz="3100" b="0" i="1" dirty="0" smtClean="0">
                <a:solidFill>
                  <a:schemeClr val="tx1"/>
                </a:solidFill>
                <a:latin typeface="Arial" panose="020B0604020202020204" pitchFamily="34" charset="0"/>
                <a:cs typeface="Arial" panose="020B0604020202020204" pitchFamily="34" charset="0"/>
              </a:rPr>
              <a:t>and Next Steps </a:t>
            </a:r>
            <a:br>
              <a:rPr lang="en-US" sz="3100" b="0" i="1" dirty="0" smtClean="0">
                <a:solidFill>
                  <a:schemeClr val="tx1"/>
                </a:solidFill>
                <a:latin typeface="Arial" panose="020B0604020202020204" pitchFamily="34" charset="0"/>
                <a:cs typeface="Arial" panose="020B0604020202020204" pitchFamily="34" charset="0"/>
              </a:rPr>
            </a:br>
            <a:r>
              <a:rPr lang="en-US" sz="3100" b="0" i="1" dirty="0" smtClean="0">
                <a:solidFill>
                  <a:schemeClr val="tx1"/>
                </a:solidFill>
                <a:latin typeface="Arial" panose="020B0604020202020204" pitchFamily="34" charset="0"/>
                <a:cs typeface="Arial" panose="020B0604020202020204" pitchFamily="34" charset="0"/>
              </a:rPr>
              <a:t>Part 2</a:t>
            </a:r>
            <a:r>
              <a:rPr lang="en-US" sz="3200" dirty="0" smtClean="0">
                <a:solidFill>
                  <a:schemeClr val="tx1"/>
                </a:solidFill>
                <a:latin typeface="+mn-lt"/>
                <a:cs typeface="Arial" panose="020B0604020202020204" pitchFamily="34" charset="0"/>
              </a:rPr>
              <a:t/>
            </a:r>
            <a:br>
              <a:rPr lang="en-US" sz="3200" dirty="0" smtClean="0">
                <a:solidFill>
                  <a:schemeClr val="tx1"/>
                </a:solidFill>
                <a:latin typeface="+mn-lt"/>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
            </a:r>
            <a:br>
              <a:rPr lang="en-US" sz="32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
            </a:r>
            <a:br>
              <a:rPr lang="en-US" sz="28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
            </a:r>
            <a:br>
              <a:rPr lang="en-US" sz="2800" b="0" dirty="0">
                <a:solidFill>
                  <a:schemeClr val="tx1"/>
                </a:solidFill>
                <a:latin typeface="Arial" panose="020B0604020202020204" pitchFamily="34" charset="0"/>
                <a:cs typeface="Arial" panose="020B0604020202020204" pitchFamily="34" charset="0"/>
              </a:rPr>
            </a:br>
            <a:r>
              <a:rPr lang="en-US" sz="2200" b="0" dirty="0" smtClean="0">
                <a:solidFill>
                  <a:schemeClr val="tx1"/>
                </a:solidFill>
                <a:latin typeface="+mn-lt"/>
                <a:cs typeface="Arial" panose="020B0604020202020204" pitchFamily="34" charset="0"/>
              </a:rPr>
              <a:t>September 25, 2017</a:t>
            </a:r>
            <a:br>
              <a:rPr lang="en-US" sz="2200" b="0" dirty="0" smtClean="0">
                <a:solidFill>
                  <a:schemeClr val="tx1"/>
                </a:solidFill>
                <a:latin typeface="+mn-lt"/>
                <a:cs typeface="Arial" panose="020B0604020202020204" pitchFamily="34" charset="0"/>
              </a:rPr>
            </a:br>
            <a:r>
              <a:rPr lang="en-US" sz="2200" b="0" dirty="0" smtClean="0">
                <a:solidFill>
                  <a:schemeClr val="tx1"/>
                </a:solidFill>
                <a:latin typeface="+mn-lt"/>
                <a:cs typeface="Arial" panose="020B0604020202020204" pitchFamily="34" charset="0"/>
              </a:rPr>
              <a:t/>
            </a:r>
            <a:br>
              <a:rPr lang="en-US" sz="2200" b="0" dirty="0" smtClean="0">
                <a:solidFill>
                  <a:schemeClr val="tx1"/>
                </a:solidFill>
                <a:latin typeface="+mn-lt"/>
                <a:cs typeface="Arial" panose="020B0604020202020204" pitchFamily="34" charset="0"/>
              </a:rPr>
            </a:br>
            <a:r>
              <a:rPr lang="en-US" sz="2200" b="0" dirty="0" smtClean="0">
                <a:solidFill>
                  <a:schemeClr val="tx1"/>
                </a:solidFill>
                <a:latin typeface="+mn-lt"/>
                <a:cs typeface="Arial" panose="020B0604020202020204" pitchFamily="34" charset="0"/>
              </a:rPr>
              <a:t>DRAFT </a:t>
            </a:r>
            <a:endParaRPr lang="en-US" sz="3100" dirty="0">
              <a:solidFill>
                <a:schemeClr val="tx1"/>
              </a:solidFill>
              <a:latin typeface="+mn-lt"/>
            </a:endParaRPr>
          </a:p>
        </p:txBody>
      </p:sp>
    </p:spTree>
    <p:extLst>
      <p:ext uri="{BB962C8B-B14F-4D97-AF65-F5344CB8AC3E}">
        <p14:creationId xmlns:p14="http://schemas.microsoft.com/office/powerpoint/2010/main" xmlns="" val="1065008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Policy - Findings</a:t>
            </a:r>
          </a:p>
        </p:txBody>
      </p:sp>
      <p:sp>
        <p:nvSpPr>
          <p:cNvPr id="3" name="Content Placeholder 2"/>
          <p:cNvSpPr>
            <a:spLocks noGrp="1"/>
          </p:cNvSpPr>
          <p:nvPr>
            <p:ph idx="1"/>
          </p:nvPr>
        </p:nvSpPr>
        <p:spPr>
          <a:xfrm>
            <a:off x="152400" y="1143000"/>
            <a:ext cx="8763000" cy="5486400"/>
          </a:xfrm>
        </p:spPr>
        <p:txBody>
          <a:bodyPr>
            <a:normAutofit/>
          </a:bodyPr>
          <a:lstStyle/>
          <a:p>
            <a:pPr marL="0" lvl="0" indent="0">
              <a:lnSpc>
                <a:spcPct val="120000"/>
              </a:lnSpc>
              <a:spcBef>
                <a:spcPts val="600"/>
              </a:spcBef>
              <a:spcAft>
                <a:spcPts val="600"/>
              </a:spcAft>
              <a:buNone/>
            </a:pPr>
            <a:r>
              <a:rPr lang="en-US" sz="3100" dirty="0" smtClean="0">
                <a:latin typeface="+mj-lt"/>
              </a:rPr>
              <a:t>Of the 13 areas the Authority monitored, ODCR’s analysis indicated POSSIBLE </a:t>
            </a:r>
            <a:r>
              <a:rPr lang="en-US" sz="3100" dirty="0">
                <a:latin typeface="+mj-lt"/>
              </a:rPr>
              <a:t>d</a:t>
            </a:r>
            <a:r>
              <a:rPr lang="en-US" sz="3100" dirty="0" smtClean="0">
                <a:latin typeface="+mj-lt"/>
              </a:rPr>
              <a:t>isparities in three areas</a:t>
            </a:r>
            <a:r>
              <a:rPr lang="en-US" sz="3200" dirty="0" smtClean="0">
                <a:solidFill>
                  <a:prstClr val="black"/>
                </a:solidFill>
                <a:latin typeface="+mj-lt"/>
                <a:cs typeface="Arial" panose="020B0604020202020204" pitchFamily="34" charset="0"/>
              </a:rPr>
              <a:t>:</a:t>
            </a:r>
            <a:r>
              <a:rPr lang="en-US" sz="2900" dirty="0" smtClean="0">
                <a:solidFill>
                  <a:prstClr val="black"/>
                </a:solidFill>
                <a:latin typeface="+mj-lt"/>
                <a:cs typeface="Arial" panose="020B0604020202020204" pitchFamily="34" charset="0"/>
              </a:rPr>
              <a:t> </a:t>
            </a:r>
          </a:p>
          <a:p>
            <a:pPr lvl="0">
              <a:lnSpc>
                <a:spcPct val="120000"/>
              </a:lnSpc>
              <a:spcBef>
                <a:spcPts val="600"/>
              </a:spcBef>
              <a:spcAft>
                <a:spcPts val="600"/>
              </a:spcAft>
              <a:buFont typeface="Symbol" panose="05050102010706020507" pitchFamily="18" charset="2"/>
              <a:buChar char=""/>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600"/>
              </a:spcBef>
              <a:spcAft>
                <a:spcPts val="60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Subway </a:t>
            </a:r>
            <a:r>
              <a:rPr lang="en-US" sz="2400" dirty="0">
                <a:latin typeface="Calibri" panose="020F0502020204030204" pitchFamily="34" charset="0"/>
                <a:ea typeface="Calibri" panose="020F0502020204030204" pitchFamily="34" charset="0"/>
                <a:cs typeface="Times New Roman" panose="02020603050405020304" pitchFamily="18" charset="0"/>
              </a:rPr>
              <a:t>Rapid Transit Conditions - 20 variables </a:t>
            </a:r>
            <a:r>
              <a:rPr lang="en-US" sz="2400" dirty="0" smtClean="0">
                <a:latin typeface="Calibri" panose="020F0502020204030204" pitchFamily="34" charset="0"/>
                <a:ea typeface="Calibri" panose="020F0502020204030204" pitchFamily="34" charset="0"/>
                <a:cs typeface="Times New Roman" panose="02020603050405020304" pitchFamily="18" charset="0"/>
              </a:rPr>
              <a:t>assessed, </a:t>
            </a:r>
            <a:r>
              <a:rPr lang="en-US" sz="2400" dirty="0">
                <a:latin typeface="Calibri" panose="020F0502020204030204" pitchFamily="34" charset="0"/>
                <a:ea typeface="Calibri" panose="020F0502020204030204" pitchFamily="34" charset="0"/>
                <a:cs typeface="Times New Roman" panose="02020603050405020304" pitchFamily="18" charset="0"/>
              </a:rPr>
              <a:t>with six potential disparities</a:t>
            </a:r>
          </a:p>
          <a:p>
            <a:pPr lvl="0">
              <a:lnSpc>
                <a:spcPct val="120000"/>
              </a:lnSpc>
              <a:spcBef>
                <a:spcPts val="60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Surface Rapid Transit, station amenities – 5 variables </a:t>
            </a:r>
            <a:r>
              <a:rPr lang="en-US" sz="2400" dirty="0" smtClean="0">
                <a:latin typeface="Calibri" panose="020F0502020204030204" pitchFamily="34" charset="0"/>
                <a:ea typeface="Calibri" panose="020F0502020204030204" pitchFamily="34" charset="0"/>
                <a:cs typeface="Times New Roman" panose="02020603050405020304" pitchFamily="18" charset="0"/>
              </a:rPr>
              <a:t>assessed, </a:t>
            </a:r>
            <a:r>
              <a:rPr lang="en-US" sz="2400" dirty="0">
                <a:latin typeface="Calibri" panose="020F0502020204030204" pitchFamily="34" charset="0"/>
                <a:ea typeface="Calibri" panose="020F0502020204030204" pitchFamily="34" charset="0"/>
                <a:cs typeface="Times New Roman" panose="02020603050405020304" pitchFamily="18" charset="0"/>
              </a:rPr>
              <a:t>with two potential disparities</a:t>
            </a:r>
          </a:p>
          <a:p>
            <a:pPr lvl="0">
              <a:lnSpc>
                <a:spcPct val="120000"/>
              </a:lnSpc>
              <a:spcBef>
                <a:spcPts val="600"/>
              </a:spcBef>
              <a:spcAft>
                <a:spcPts val="60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Commuter Rail, platform and shelter conditions – 11 variables assessed, with one potential disparity</a:t>
            </a: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xmlns="" val="465009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Policy - Findings</a:t>
            </a:r>
          </a:p>
        </p:txBody>
      </p:sp>
      <p:sp>
        <p:nvSpPr>
          <p:cNvPr id="3" name="Content Placeholder 2"/>
          <p:cNvSpPr>
            <a:spLocks noGrp="1"/>
          </p:cNvSpPr>
          <p:nvPr>
            <p:ph idx="1"/>
          </p:nvPr>
        </p:nvSpPr>
        <p:spPr>
          <a:xfrm>
            <a:off x="152400" y="1066800"/>
            <a:ext cx="8763000" cy="5562600"/>
          </a:xfrm>
        </p:spPr>
        <p:txBody>
          <a:bodyPr>
            <a:normAutofit fontScale="85000" lnSpcReduction="20000"/>
          </a:bodyPr>
          <a:lstStyle/>
          <a:p>
            <a:pPr marL="0" lvl="0" indent="0">
              <a:lnSpc>
                <a:spcPct val="120000"/>
              </a:lnSpc>
              <a:spcBef>
                <a:spcPts val="600"/>
              </a:spcBef>
              <a:spcAft>
                <a:spcPts val="600"/>
              </a:spcAft>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Subway </a:t>
            </a:r>
            <a:r>
              <a:rPr lang="en-US" sz="2400" b="1" dirty="0">
                <a:latin typeface="Calibri" panose="020F0502020204030204" pitchFamily="34" charset="0"/>
                <a:ea typeface="Calibri" panose="020F0502020204030204" pitchFamily="34" charset="0"/>
                <a:cs typeface="Times New Roman" panose="02020603050405020304" pitchFamily="18" charset="0"/>
              </a:rPr>
              <a:t>Rapid Transit Conditions - 20 variables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assessed, </a:t>
            </a:r>
            <a:r>
              <a:rPr lang="en-US" sz="2400" b="1" dirty="0">
                <a:latin typeface="Calibri" panose="020F0502020204030204" pitchFamily="34" charset="0"/>
                <a:ea typeface="Calibri" panose="020F0502020204030204" pitchFamily="34" charset="0"/>
                <a:cs typeface="Times New Roman" panose="02020603050405020304" pitchFamily="18" charset="0"/>
              </a:rPr>
              <a:t>with </a:t>
            </a:r>
            <a:r>
              <a:rPr lang="en-US" sz="2400" b="1" dirty="0" smtClean="0">
                <a:latin typeface="Calibri" panose="020F0502020204030204" pitchFamily="34" charset="0"/>
                <a:ea typeface="Calibri" panose="020F0502020204030204" pitchFamily="34" charset="0"/>
                <a:cs typeface="Times New Roman" panose="02020603050405020304" pitchFamily="18" charset="0"/>
              </a:rPr>
              <a:t>three </a:t>
            </a:r>
            <a:r>
              <a:rPr lang="en-US" sz="2400" b="1" dirty="0">
                <a:latin typeface="Calibri" panose="020F0502020204030204" pitchFamily="34" charset="0"/>
                <a:ea typeface="Calibri" panose="020F0502020204030204" pitchFamily="34" charset="0"/>
                <a:cs typeface="Times New Roman" panose="02020603050405020304" pitchFamily="18" charset="0"/>
              </a:rPr>
              <a:t>potential </a:t>
            </a:r>
            <a:r>
              <a:rPr lang="en-US" sz="2400" b="1" dirty="0" smtClean="0">
                <a:latin typeface="Calibri" panose="020F0502020204030204" pitchFamily="34" charset="0"/>
                <a:ea typeface="Calibri" panose="020F0502020204030204" pitchFamily="34" charset="0"/>
                <a:cs typeface="Times New Roman" panose="02020603050405020304" pitchFamily="18" charset="0"/>
              </a:rPr>
              <a:t>disparities related to the condition of stations: </a:t>
            </a:r>
          </a:p>
          <a:p>
            <a:pPr marL="857250" lvl="1" indent="-457200">
              <a:lnSpc>
                <a:spcPct val="12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smtClean="0">
                <a:latin typeface="Calibri" panose="020F0502020204030204" pitchFamily="34" charset="0"/>
                <a:ea typeface="Calibri" panose="020F0502020204030204" pitchFamily="34" charset="0"/>
                <a:cs typeface="Times New Roman" panose="02020603050405020304" pitchFamily="18" charset="0"/>
              </a:rPr>
              <a:t>tairwells</a:t>
            </a:r>
          </a:p>
          <a:p>
            <a:pPr marL="857250" lvl="1" indent="-457200">
              <a:lnSpc>
                <a:spcPct val="12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smtClean="0">
                <a:latin typeface="Calibri" panose="020F0502020204030204" pitchFamily="34" charset="0"/>
                <a:ea typeface="Calibri" panose="020F0502020204030204" pitchFamily="34" charset="0"/>
                <a:cs typeface="Times New Roman" panose="02020603050405020304" pitchFamily="18" charset="0"/>
              </a:rPr>
              <a:t>latform surfaces </a:t>
            </a:r>
          </a:p>
          <a:p>
            <a:pPr marL="857250" lvl="1" indent="-457200">
              <a:lnSpc>
                <a:spcPct val="12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smtClean="0">
                <a:latin typeface="Calibri" panose="020F0502020204030204" pitchFamily="34" charset="0"/>
                <a:ea typeface="Calibri" panose="020F0502020204030204" pitchFamily="34" charset="0"/>
                <a:cs typeface="Times New Roman" panose="02020603050405020304" pitchFamily="18" charset="0"/>
              </a:rPr>
              <a:t>latform stairwells </a:t>
            </a:r>
          </a:p>
          <a:p>
            <a:pPr marL="0" indent="0">
              <a:lnSpc>
                <a:spcPct val="120000"/>
              </a:lnSpc>
              <a:spcBef>
                <a:spcPts val="0"/>
              </a:spcBef>
              <a:buNone/>
            </a:pPr>
            <a:endParaRPr lang="en-US" sz="5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Actions </a:t>
            </a:r>
            <a:r>
              <a:rPr lang="en-US" sz="2400" b="1"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20000"/>
              </a:lnSpc>
              <a:spcBef>
                <a:spcPts val="0"/>
              </a:spcBef>
              <a:buNone/>
            </a:pPr>
            <a:r>
              <a:rPr lang="en-US" sz="2600" dirty="0" smtClean="0">
                <a:latin typeface="Calibri" panose="020F0502020204030204" pitchFamily="34" charset="0"/>
                <a:ea typeface="Calibri" panose="020F0502020204030204" pitchFamily="34" charset="0"/>
                <a:cs typeface="Times New Roman" panose="02020603050405020304" pitchFamily="18" charset="0"/>
              </a:rPr>
              <a:t>-In addition to other efforts by the Authority to reduce the State of Good Repair (SGR) backlog and improve the customer experience, the Engineering &amp; Maintenance Department continues to review these observations and, if not addressed through other efforts, will prioritize a scope </a:t>
            </a:r>
            <a:r>
              <a:rPr lang="en-US" sz="2600" dirty="0">
                <a:latin typeface="Calibri" panose="020F0502020204030204" pitchFamily="34" charset="0"/>
                <a:ea typeface="Calibri" panose="020F0502020204030204" pitchFamily="34" charset="0"/>
                <a:cs typeface="Times New Roman" panose="02020603050405020304" pitchFamily="18" charset="0"/>
              </a:rPr>
              <a:t>of work for maintenance </a:t>
            </a:r>
            <a:r>
              <a:rPr lang="en-US" sz="2600" dirty="0" smtClean="0">
                <a:latin typeface="Calibri" panose="020F0502020204030204" pitchFamily="34" charset="0"/>
                <a:ea typeface="Calibri" panose="020F0502020204030204" pitchFamily="34" charset="0"/>
                <a:cs typeface="Times New Roman" panose="02020603050405020304" pitchFamily="18" charset="0"/>
              </a:rPr>
              <a:t>and/or program </a:t>
            </a:r>
            <a:r>
              <a:rPr lang="en-US" sz="2600" dirty="0">
                <a:latin typeface="Calibri" panose="020F0502020204030204" pitchFamily="34" charset="0"/>
                <a:ea typeface="Calibri" panose="020F0502020204030204" pitchFamily="34" charset="0"/>
                <a:cs typeface="Times New Roman" panose="02020603050405020304" pitchFamily="18" charset="0"/>
              </a:rPr>
              <a:t>for capital investment</a:t>
            </a:r>
            <a:r>
              <a:rPr lang="en-US" sz="2600" dirty="0" smtClean="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20000"/>
              </a:lnSpc>
              <a:spcBef>
                <a:spcPts val="0"/>
              </a:spcBef>
              <a:buNone/>
            </a:pPr>
            <a:endParaRPr lang="en-US" sz="5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2600" dirty="0" smtClean="0"/>
              <a:t>-It </a:t>
            </a:r>
            <a:r>
              <a:rPr lang="en-US" sz="2600" dirty="0"/>
              <a:t>is important to note that </a:t>
            </a:r>
            <a:r>
              <a:rPr lang="en-US" sz="2600" dirty="0" smtClean="0"/>
              <a:t>CTPS observations </a:t>
            </a:r>
            <a:r>
              <a:rPr lang="en-US" sz="2600" dirty="0"/>
              <a:t>are </a:t>
            </a:r>
            <a:r>
              <a:rPr lang="en-US" sz="2600" dirty="0" smtClean="0"/>
              <a:t>one </a:t>
            </a:r>
            <a:r>
              <a:rPr lang="en-US" sz="2600" dirty="0"/>
              <a:t>time </a:t>
            </a:r>
            <a:r>
              <a:rPr lang="en-US" sz="2600" dirty="0" smtClean="0"/>
              <a:t>visual assessments for Title VI monitoring purposes only, and are not intended to reflect the more technical and detailed asset management criteria refined and implemented by the Authority since the start of triennial assessment activities in 2014.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1258911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Policy - Findings</a:t>
            </a:r>
          </a:p>
        </p:txBody>
      </p:sp>
      <p:sp>
        <p:nvSpPr>
          <p:cNvPr id="3" name="Content Placeholder 2"/>
          <p:cNvSpPr>
            <a:spLocks noGrp="1"/>
          </p:cNvSpPr>
          <p:nvPr>
            <p:ph idx="1"/>
          </p:nvPr>
        </p:nvSpPr>
        <p:spPr>
          <a:xfrm>
            <a:off x="152400" y="1066800"/>
            <a:ext cx="8763000" cy="5562600"/>
          </a:xfrm>
          <a:ln>
            <a:noFill/>
          </a:ln>
        </p:spPr>
        <p:txBody>
          <a:bodyPr>
            <a:normAutofit fontScale="92500" lnSpcReduction="10000"/>
          </a:bodyPr>
          <a:lstStyle/>
          <a:p>
            <a:pPr marL="0" lvl="0" indent="0">
              <a:lnSpc>
                <a:spcPct val="120000"/>
              </a:lnSpc>
              <a:spcBef>
                <a:spcPts val="600"/>
              </a:spcBef>
              <a:spcAft>
                <a:spcPts val="600"/>
              </a:spcAft>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Subway </a:t>
            </a:r>
            <a:r>
              <a:rPr lang="en-US" sz="2400" b="1" dirty="0">
                <a:latin typeface="Calibri" panose="020F0502020204030204" pitchFamily="34" charset="0"/>
                <a:ea typeface="Calibri" panose="020F0502020204030204" pitchFamily="34" charset="0"/>
                <a:cs typeface="Times New Roman" panose="02020603050405020304" pitchFamily="18" charset="0"/>
              </a:rPr>
              <a:t>Rapid Transit Conditions - 20 variables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assessed, </a:t>
            </a:r>
            <a:r>
              <a:rPr lang="en-US" sz="2400" b="1" dirty="0">
                <a:latin typeface="Calibri" panose="020F0502020204030204" pitchFamily="34" charset="0"/>
                <a:ea typeface="Calibri" panose="020F0502020204030204" pitchFamily="34" charset="0"/>
                <a:cs typeface="Times New Roman" panose="02020603050405020304" pitchFamily="18" charset="0"/>
              </a:rPr>
              <a:t>with </a:t>
            </a:r>
            <a:r>
              <a:rPr lang="en-US" sz="2400" b="1" dirty="0" smtClean="0">
                <a:latin typeface="Calibri" panose="020F0502020204030204" pitchFamily="34" charset="0"/>
                <a:ea typeface="Calibri" panose="020F0502020204030204" pitchFamily="34" charset="0"/>
                <a:cs typeface="Times New Roman" panose="02020603050405020304" pitchFamily="18" charset="0"/>
              </a:rPr>
              <a:t>3 </a:t>
            </a:r>
            <a:r>
              <a:rPr lang="en-US" sz="2400" b="1" dirty="0">
                <a:latin typeface="Calibri" panose="020F0502020204030204" pitchFamily="34" charset="0"/>
                <a:ea typeface="Calibri" panose="020F0502020204030204" pitchFamily="34" charset="0"/>
                <a:cs typeface="Times New Roman" panose="02020603050405020304" pitchFamily="18" charset="0"/>
              </a:rPr>
              <a:t>potential </a:t>
            </a:r>
            <a:r>
              <a:rPr lang="en-US" sz="2400" b="1" dirty="0" smtClean="0">
                <a:latin typeface="Calibri" panose="020F0502020204030204" pitchFamily="34" charset="0"/>
                <a:ea typeface="Calibri" panose="020F0502020204030204" pitchFamily="34" charset="0"/>
                <a:cs typeface="Times New Roman" panose="02020603050405020304" pitchFamily="18" charset="0"/>
              </a:rPr>
              <a:t>disparities related to cleanliness </a:t>
            </a:r>
          </a:p>
          <a:p>
            <a:pPr marL="857250" lvl="1" indent="-457200">
              <a:lnSpc>
                <a:spcPct val="12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smtClean="0">
                <a:latin typeface="Calibri" panose="020F0502020204030204" pitchFamily="34" charset="0"/>
                <a:ea typeface="Calibri" panose="020F0502020204030204" pitchFamily="34" charset="0"/>
                <a:cs typeface="Times New Roman" panose="02020603050405020304" pitchFamily="18" charset="0"/>
              </a:rPr>
              <a:t>tation exteriors</a:t>
            </a:r>
          </a:p>
          <a:p>
            <a:pPr marL="857250" lvl="1" indent="-457200">
              <a:lnSpc>
                <a:spcPct val="12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L</a:t>
            </a:r>
            <a:r>
              <a:rPr lang="en-US" sz="2400" dirty="0" smtClean="0">
                <a:latin typeface="Calibri" panose="020F0502020204030204" pitchFamily="34" charset="0"/>
                <a:ea typeface="Calibri" panose="020F0502020204030204" pitchFamily="34" charset="0"/>
                <a:cs typeface="Times New Roman" panose="02020603050405020304" pitchFamily="18" charset="0"/>
              </a:rPr>
              <a:t>obbies </a:t>
            </a:r>
          </a:p>
          <a:p>
            <a:pPr marL="857250" lvl="1" indent="-457200">
              <a:lnSpc>
                <a:spcPct val="120000"/>
              </a:lnSpc>
              <a:spcBef>
                <a:spcPts val="0"/>
              </a:spcBef>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smtClean="0">
                <a:latin typeface="Calibri" panose="020F0502020204030204" pitchFamily="34" charset="0"/>
                <a:ea typeface="Calibri" panose="020F0502020204030204" pitchFamily="34" charset="0"/>
                <a:cs typeface="Times New Roman" panose="02020603050405020304" pitchFamily="18" charset="0"/>
              </a:rPr>
              <a:t>latforms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20000"/>
              </a:lnSpc>
              <a:spcBef>
                <a:spcPts val="0"/>
              </a:spcBef>
              <a:buNone/>
            </a:pPr>
            <a:endParaRPr lang="en-US" sz="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Actions </a:t>
            </a:r>
            <a:r>
              <a:rPr lang="en-US" sz="2400" b="1"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20000"/>
              </a:lnSpc>
              <a:spcBef>
                <a:spcPts val="0"/>
              </a:spcBef>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-New </a:t>
            </a:r>
            <a:r>
              <a:rPr lang="en-US" sz="2400" dirty="0">
                <a:latin typeface="Calibri" panose="020F0502020204030204" pitchFamily="34" charset="0"/>
                <a:ea typeface="Calibri" panose="020F0502020204030204" pitchFamily="34" charset="0"/>
                <a:cs typeface="Times New Roman" panose="02020603050405020304" pitchFamily="18" charset="0"/>
              </a:rPr>
              <a:t>station cleaning contracts </a:t>
            </a:r>
            <a:r>
              <a:rPr lang="en-US" sz="2400" dirty="0" smtClean="0">
                <a:latin typeface="Calibri" panose="020F0502020204030204" pitchFamily="34" charset="0"/>
                <a:ea typeface="Calibri" panose="020F0502020204030204" pitchFamily="34" charset="0"/>
                <a:cs typeface="Times New Roman" panose="02020603050405020304" pitchFamily="18" charset="0"/>
              </a:rPr>
              <a:t>had been put in </a:t>
            </a:r>
            <a:r>
              <a:rPr lang="en-US" sz="2400" dirty="0">
                <a:latin typeface="Calibri" panose="020F0502020204030204" pitchFamily="34" charset="0"/>
                <a:ea typeface="Calibri" panose="020F0502020204030204" pitchFamily="34" charset="0"/>
                <a:cs typeface="Times New Roman" panose="02020603050405020304" pitchFamily="18" charset="0"/>
              </a:rPr>
              <a:t>place and cleanliness monitoring has improved through oversight via app-based assessment </a:t>
            </a:r>
            <a:r>
              <a:rPr lang="en-US" sz="2400" dirty="0" smtClean="0">
                <a:latin typeface="Calibri" panose="020F0502020204030204" pitchFamily="34" charset="0"/>
                <a:ea typeface="Calibri" panose="020F0502020204030204" pitchFamily="34" charset="0"/>
                <a:cs typeface="Times New Roman" panose="02020603050405020304" pitchFamily="18" charset="0"/>
              </a:rPr>
              <a:t>tool </a:t>
            </a:r>
          </a:p>
          <a:p>
            <a:pPr marL="0" lvl="1" indent="0">
              <a:lnSpc>
                <a:spcPct val="120000"/>
              </a:lnSpc>
              <a:spcBef>
                <a:spcPts val="600"/>
              </a:spcBef>
              <a:spcAft>
                <a:spcPts val="600"/>
              </a:spcAft>
              <a:buNone/>
            </a:pPr>
            <a:endParaRPr lang="en-US" sz="400" dirty="0" smtClean="0"/>
          </a:p>
          <a:p>
            <a:pPr marL="0" lvl="1" indent="0">
              <a:lnSpc>
                <a:spcPct val="120000"/>
              </a:lnSpc>
              <a:spcBef>
                <a:spcPts val="600"/>
              </a:spcBef>
              <a:spcAft>
                <a:spcPts val="600"/>
              </a:spcAft>
              <a:buNone/>
            </a:pPr>
            <a:r>
              <a:rPr lang="en-US" sz="2400" dirty="0" smtClean="0"/>
              <a:t>-It </a:t>
            </a:r>
            <a:r>
              <a:rPr lang="en-US" sz="2400" dirty="0"/>
              <a:t>is important to note that CTPS </a:t>
            </a:r>
            <a:r>
              <a:rPr lang="en-US" sz="2400" dirty="0" smtClean="0"/>
              <a:t>observations</a:t>
            </a:r>
            <a:r>
              <a:rPr lang="en-US" sz="2400" dirty="0"/>
              <a:t> </a:t>
            </a:r>
            <a:r>
              <a:rPr lang="en-US" sz="2400" dirty="0" smtClean="0"/>
              <a:t>were </a:t>
            </a:r>
            <a:r>
              <a:rPr lang="en-US" sz="2400" dirty="0"/>
              <a:t>conducted from February-March </a:t>
            </a:r>
            <a:r>
              <a:rPr lang="en-US" sz="2400" dirty="0" smtClean="0"/>
              <a:t>2016 and are </a:t>
            </a:r>
            <a:r>
              <a:rPr lang="en-US" sz="2400" dirty="0"/>
              <a:t>one time visual assessments for Title VI monitoring purposes </a:t>
            </a:r>
            <a:r>
              <a:rPr lang="en-US" sz="2400" dirty="0" smtClean="0"/>
              <a:t>only.  They are not </a:t>
            </a:r>
            <a:r>
              <a:rPr lang="en-US" sz="2400" dirty="0"/>
              <a:t>intended to reflect the more technical and detailed </a:t>
            </a:r>
            <a:r>
              <a:rPr lang="en-US" sz="2400" dirty="0" smtClean="0">
                <a:latin typeface="Calibri" panose="020F0502020204030204" pitchFamily="34" charset="0"/>
                <a:ea typeface="Calibri" panose="020F0502020204030204" pitchFamily="34" charset="0"/>
                <a:cs typeface="Times New Roman" panose="02020603050405020304" pitchFamily="18" charset="0"/>
              </a:rPr>
              <a:t>metrics </a:t>
            </a:r>
            <a:r>
              <a:rPr lang="en-US" sz="2400" dirty="0">
                <a:latin typeface="Calibri" panose="020F0502020204030204" pitchFamily="34" charset="0"/>
                <a:ea typeface="Calibri" panose="020F0502020204030204" pitchFamily="34" charset="0"/>
                <a:cs typeface="Times New Roman" panose="02020603050405020304" pitchFamily="18" charset="0"/>
              </a:rPr>
              <a:t>put in place under the new station cleaning </a:t>
            </a:r>
            <a:r>
              <a:rPr lang="en-US" sz="2400" dirty="0" smtClean="0">
                <a:latin typeface="Calibri" panose="020F0502020204030204" pitchFamily="34" charset="0"/>
                <a:ea typeface="Calibri" panose="020F0502020204030204" pitchFamily="34" charset="0"/>
                <a:cs typeface="Times New Roman" panose="02020603050405020304" pitchFamily="18" charset="0"/>
              </a:rPr>
              <a:t>contracts in 2017, after the </a:t>
            </a:r>
            <a:r>
              <a:rPr lang="en-US" sz="2400" dirty="0" smtClean="0"/>
              <a:t>start </a:t>
            </a:r>
            <a:r>
              <a:rPr lang="en-US" sz="2400" dirty="0"/>
              <a:t>of </a:t>
            </a:r>
            <a:r>
              <a:rPr lang="en-US" sz="2400" dirty="0" smtClean="0"/>
              <a:t>2014 triennial </a:t>
            </a:r>
            <a:r>
              <a:rPr lang="en-US" sz="2400" dirty="0"/>
              <a:t>assessment </a:t>
            </a:r>
            <a:r>
              <a:rPr lang="en-US" sz="2400" dirty="0" smtClean="0"/>
              <a:t>activities.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lvl="1" indent="0">
              <a:lnSpc>
                <a:spcPct val="120000"/>
              </a:lnSpc>
              <a:spcBef>
                <a:spcPts val="600"/>
              </a:spcBef>
              <a:spcAft>
                <a:spcPts val="600"/>
              </a:spcAft>
              <a:buNone/>
            </a:pPr>
            <a:endParaRPr lang="en-US"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600"/>
              </a:spcBef>
              <a:spcAft>
                <a:spcPts val="600"/>
              </a:spcAft>
              <a:buNone/>
            </a:pP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xmlns="" val="3666807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Policy - Findings</a:t>
            </a:r>
          </a:p>
        </p:txBody>
      </p:sp>
      <p:sp>
        <p:nvSpPr>
          <p:cNvPr id="3" name="Content Placeholder 2"/>
          <p:cNvSpPr>
            <a:spLocks noGrp="1"/>
          </p:cNvSpPr>
          <p:nvPr>
            <p:ph idx="1"/>
          </p:nvPr>
        </p:nvSpPr>
        <p:spPr>
          <a:xfrm>
            <a:off x="152400" y="1143000"/>
            <a:ext cx="8763000" cy="5486400"/>
          </a:xfrm>
        </p:spPr>
        <p:txBody>
          <a:bodyPr>
            <a:normAutofit/>
          </a:bodyPr>
          <a:lstStyle/>
          <a:p>
            <a:pPr marL="0" lvl="0" indent="0">
              <a:lnSpc>
                <a:spcPct val="120000"/>
              </a:lnSpc>
              <a:spcBef>
                <a:spcPts val="600"/>
              </a:spcBef>
              <a:spcAft>
                <a:spcPts val="600"/>
              </a:spcAft>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Surface </a:t>
            </a:r>
            <a:r>
              <a:rPr lang="en-US" sz="2400" b="1" dirty="0">
                <a:latin typeface="Calibri" panose="020F0502020204030204" pitchFamily="34" charset="0"/>
                <a:ea typeface="Calibri" panose="020F0502020204030204" pitchFamily="34" charset="0"/>
                <a:cs typeface="Times New Roman" panose="02020603050405020304" pitchFamily="18" charset="0"/>
              </a:rPr>
              <a:t>Rapid Transit, station amenities – 5 variables assessed, with two potential </a:t>
            </a:r>
            <a:r>
              <a:rPr lang="en-US" sz="2400" b="1" dirty="0" smtClean="0">
                <a:latin typeface="Calibri" panose="020F0502020204030204" pitchFamily="34" charset="0"/>
                <a:ea typeface="Calibri" panose="020F0502020204030204" pitchFamily="34" charset="0"/>
                <a:cs typeface="Times New Roman" panose="02020603050405020304" pitchFamily="18" charset="0"/>
              </a:rPr>
              <a:t>disparities</a:t>
            </a:r>
          </a:p>
          <a:p>
            <a:pPr marL="457200" lvl="0" indent="-457200">
              <a:lnSpc>
                <a:spcPct val="120000"/>
              </a:lnSpc>
              <a:spcBef>
                <a:spcPts val="600"/>
              </a:spcBef>
              <a:spcAft>
                <a:spcPts val="6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Availability of trash receptacles </a:t>
            </a:r>
          </a:p>
          <a:p>
            <a:pPr marL="457200" lvl="0" indent="-457200">
              <a:lnSpc>
                <a:spcPct val="120000"/>
              </a:lnSpc>
              <a:spcBef>
                <a:spcPts val="600"/>
              </a:spcBef>
              <a:spcAft>
                <a:spcPts val="6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Availability of recycling receptacles </a:t>
            </a:r>
          </a:p>
          <a:p>
            <a:pPr marL="0" lvl="0" indent="0">
              <a:lnSpc>
                <a:spcPct val="120000"/>
              </a:lnSpc>
              <a:spcBef>
                <a:spcPts val="600"/>
              </a:spcBef>
              <a:spcAft>
                <a:spcPts val="600"/>
              </a:spcAft>
              <a:buNone/>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Action – </a:t>
            </a:r>
          </a:p>
          <a:p>
            <a:pPr marL="0" lvl="0" indent="0">
              <a:lnSpc>
                <a:spcPct val="120000"/>
              </a:lnSpc>
              <a:spcBef>
                <a:spcPts val="600"/>
              </a:spcBef>
              <a:spcAft>
                <a:spcPts val="600"/>
              </a:spcAft>
              <a:buNone/>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Engineering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&amp; Maintenance Department will review maintenance issues presented and evaluate  findings, toward a prioritized scope of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work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maintenance or to program for capital investment</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20000"/>
              </a:lnSpc>
              <a:spcBef>
                <a:spcPts val="600"/>
              </a:spcBef>
              <a:spcAft>
                <a:spcPts val="600"/>
              </a:spcAft>
              <a:buNone/>
            </a:pPr>
            <a:r>
              <a:rPr lang="en-US" sz="2400" b="1" dirty="0"/>
              <a:t>Note: </a:t>
            </a:r>
            <a:r>
              <a:rPr lang="en-US" sz="2400" dirty="0" smtClean="0"/>
              <a:t>Surface </a:t>
            </a:r>
            <a:r>
              <a:rPr lang="en-US" sz="2400" dirty="0"/>
              <a:t>Rapid Transit was monitored from February-June 2016</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xmlns="" val="1071098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Policy - Findings</a:t>
            </a:r>
          </a:p>
        </p:txBody>
      </p:sp>
      <p:sp>
        <p:nvSpPr>
          <p:cNvPr id="3" name="Content Placeholder 2"/>
          <p:cNvSpPr>
            <a:spLocks noGrp="1"/>
          </p:cNvSpPr>
          <p:nvPr>
            <p:ph idx="1"/>
          </p:nvPr>
        </p:nvSpPr>
        <p:spPr>
          <a:xfrm>
            <a:off x="152400" y="1143000"/>
            <a:ext cx="8763000" cy="5486400"/>
          </a:xfrm>
        </p:spPr>
        <p:txBody>
          <a:bodyPr>
            <a:normAutofit lnSpcReduction="10000"/>
          </a:bodyPr>
          <a:lstStyle/>
          <a:p>
            <a:pPr marL="0" lvl="0" indent="0">
              <a:lnSpc>
                <a:spcPct val="120000"/>
              </a:lnSpc>
              <a:spcBef>
                <a:spcPts val="600"/>
              </a:spcBef>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Commuter Rail, platform and shelter conditions – 11 variables assessed, with one potential </a:t>
            </a:r>
            <a:r>
              <a:rPr lang="en-US" sz="2400" dirty="0" smtClean="0">
                <a:latin typeface="Calibri" panose="020F0502020204030204" pitchFamily="34" charset="0"/>
                <a:ea typeface="Calibri" panose="020F0502020204030204" pitchFamily="34" charset="0"/>
                <a:cs typeface="Times New Roman" panose="02020603050405020304" pitchFamily="18" charset="0"/>
              </a:rPr>
              <a:t>disparity</a:t>
            </a:r>
          </a:p>
          <a:p>
            <a:pPr marL="457200" lvl="0" indent="-457200">
              <a:lnSpc>
                <a:spcPct val="120000"/>
              </a:lnSpc>
              <a:spcBef>
                <a:spcPts val="600"/>
              </a:spcBef>
              <a:spcAft>
                <a:spcPts val="6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Cleanliness of platforms </a:t>
            </a:r>
          </a:p>
          <a:p>
            <a:pPr marL="0" lvl="0" indent="0">
              <a:lnSpc>
                <a:spcPct val="120000"/>
              </a:lnSpc>
              <a:spcBef>
                <a:spcPts val="600"/>
              </a:spcBef>
              <a:spcAft>
                <a:spcPts val="600"/>
              </a:spcAft>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Action – </a:t>
            </a:r>
          </a:p>
          <a:p>
            <a:pPr>
              <a:spcBef>
                <a:spcPts val="0"/>
              </a:spcBef>
            </a:pPr>
            <a:r>
              <a:rPr lang="en-US" sz="2400" dirty="0" smtClean="0">
                <a:latin typeface="Calibri" panose="020F0502020204030204" pitchFamily="34" charset="0"/>
                <a:ea typeface="Calibri" panose="020F0502020204030204" pitchFamily="34" charset="0"/>
                <a:cs typeface="Times New Roman" panose="02020603050405020304" pitchFamily="18" charset="0"/>
              </a:rPr>
              <a:t>Four </a:t>
            </a:r>
            <a:r>
              <a:rPr lang="en-US" sz="2400" dirty="0">
                <a:latin typeface="Calibri" panose="020F0502020204030204" pitchFamily="34" charset="0"/>
                <a:ea typeface="Calibri" panose="020F0502020204030204" pitchFamily="34" charset="0"/>
                <a:cs typeface="Times New Roman" panose="02020603050405020304" pitchFamily="18" charset="0"/>
              </a:rPr>
              <a:t>Corners/Geneva and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Uphams</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Corner </a:t>
            </a:r>
            <a:r>
              <a:rPr lang="en-US" sz="2400" dirty="0" smtClean="0">
                <a:latin typeface="Calibri" panose="020F0502020204030204" pitchFamily="34" charset="0"/>
                <a:ea typeface="Calibri" panose="020F0502020204030204" pitchFamily="34" charset="0"/>
                <a:cs typeface="Times New Roman" panose="02020603050405020304" pitchFamily="18" charset="0"/>
              </a:rPr>
              <a:t>were the stations identified for cleanliness concerns, although each is currently cleaned five days </a:t>
            </a:r>
            <a:r>
              <a:rPr lang="en-US" sz="2400" dirty="0">
                <a:latin typeface="Calibri" panose="020F0502020204030204" pitchFamily="34" charset="0"/>
                <a:ea typeface="Calibri" panose="020F0502020204030204" pitchFamily="34" charset="0"/>
                <a:cs typeface="Times New Roman" panose="02020603050405020304" pitchFamily="18" charset="0"/>
              </a:rPr>
              <a:t>per </a:t>
            </a:r>
            <a:r>
              <a:rPr lang="en-US" sz="2400" dirty="0" smtClean="0">
                <a:latin typeface="Calibri" panose="020F0502020204030204" pitchFamily="34" charset="0"/>
                <a:ea typeface="Calibri" panose="020F0502020204030204" pitchFamily="34" charset="0"/>
                <a:cs typeface="Times New Roman" panose="02020603050405020304" pitchFamily="18" charset="0"/>
              </a:rPr>
              <a:t>week. Recurring vandalism is a cause for </a:t>
            </a:r>
            <a:r>
              <a:rPr lang="en-US" sz="2400" dirty="0">
                <a:latin typeface="Calibri" panose="020F0502020204030204" pitchFamily="34" charset="0"/>
                <a:ea typeface="Calibri" panose="020F0502020204030204" pitchFamily="34" charset="0"/>
                <a:cs typeface="Times New Roman" panose="02020603050405020304" pitchFamily="18" charset="0"/>
              </a:rPr>
              <a:t>this </a:t>
            </a:r>
            <a:r>
              <a:rPr lang="en-US" sz="2400" dirty="0" smtClean="0">
                <a:latin typeface="Calibri" panose="020F0502020204030204" pitchFamily="34" charset="0"/>
                <a:ea typeface="Calibri" panose="020F0502020204030204" pitchFamily="34" charset="0"/>
                <a:cs typeface="Times New Roman" panose="02020603050405020304" pitchFamily="18" charset="0"/>
              </a:rPr>
              <a:t>condition, and efforts will be made to repair </a:t>
            </a:r>
            <a:r>
              <a:rPr lang="en-US" sz="2400" dirty="0">
                <a:latin typeface="Calibri" panose="020F0502020204030204" pitchFamily="34" charset="0"/>
                <a:ea typeface="Calibri" panose="020F0502020204030204" pitchFamily="34" charset="0"/>
                <a:cs typeface="Times New Roman" panose="02020603050405020304" pitchFamily="18" charset="0"/>
              </a:rPr>
              <a:t>damaged items as quickly </a:t>
            </a:r>
            <a:r>
              <a:rPr lang="en-US" sz="2400" dirty="0" smtClean="0">
                <a:latin typeface="Calibri" panose="020F0502020204030204" pitchFamily="34" charset="0"/>
                <a:ea typeface="Calibri" panose="020F0502020204030204" pitchFamily="34" charset="0"/>
                <a:cs typeface="Times New Roman" panose="02020603050405020304" pitchFamily="18" charset="0"/>
              </a:rPr>
              <a:t>as possible, with modifications made to items damaged </a:t>
            </a:r>
            <a:r>
              <a:rPr lang="en-US" sz="2400" dirty="0">
                <a:latin typeface="Calibri" panose="020F0502020204030204" pitchFamily="34" charset="0"/>
                <a:ea typeface="Calibri" panose="020F0502020204030204" pitchFamily="34" charset="0"/>
                <a:cs typeface="Times New Roman" panose="02020603050405020304" pitchFamily="18" charset="0"/>
              </a:rPr>
              <a:t>most </a:t>
            </a:r>
            <a:r>
              <a:rPr lang="en-US" sz="2400" dirty="0" smtClean="0">
                <a:latin typeface="Calibri" panose="020F0502020204030204" pitchFamily="34" charset="0"/>
                <a:ea typeface="Calibri" panose="020F0502020204030204" pitchFamily="34" charset="0"/>
                <a:cs typeface="Times New Roman" panose="02020603050405020304" pitchFamily="18" charset="0"/>
              </a:rPr>
              <a:t>frequently.  </a:t>
            </a:r>
          </a:p>
          <a:p>
            <a:pPr>
              <a:spcBef>
                <a:spcPts val="0"/>
              </a:spcBef>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smtClean="0">
                <a:latin typeface="Calibri" panose="020F0502020204030204" pitchFamily="34" charset="0"/>
                <a:ea typeface="Calibri" panose="020F0502020204030204" pitchFamily="34" charset="0"/>
                <a:cs typeface="Times New Roman" panose="02020603050405020304" pitchFamily="18" charset="0"/>
              </a:rPr>
              <a:t>Talbot </a:t>
            </a:r>
            <a:r>
              <a:rPr lang="en-US" sz="2400" dirty="0">
                <a:latin typeface="Calibri" panose="020F0502020204030204" pitchFamily="34" charset="0"/>
                <a:ea typeface="Calibri" panose="020F0502020204030204" pitchFamily="34" charset="0"/>
                <a:cs typeface="Times New Roman" panose="02020603050405020304" pitchFamily="18" charset="0"/>
              </a:rPr>
              <a:t>Avenue </a:t>
            </a:r>
            <a:r>
              <a:rPr lang="en-US" sz="2400" dirty="0" smtClean="0">
                <a:latin typeface="Calibri" panose="020F0502020204030204" pitchFamily="34" charset="0"/>
                <a:ea typeface="Calibri" panose="020F0502020204030204" pitchFamily="34" charset="0"/>
                <a:cs typeface="Times New Roman" panose="02020603050405020304" pitchFamily="18" charset="0"/>
              </a:rPr>
              <a:t>station was being cleaned </a:t>
            </a:r>
            <a:r>
              <a:rPr lang="en-US" sz="2400" dirty="0">
                <a:latin typeface="Calibri" panose="020F0502020204030204" pitchFamily="34" charset="0"/>
                <a:ea typeface="Calibri" panose="020F0502020204030204" pitchFamily="34" charset="0"/>
                <a:cs typeface="Times New Roman" panose="02020603050405020304" pitchFamily="18" charset="0"/>
              </a:rPr>
              <a:t>on a two day per week </a:t>
            </a:r>
            <a:r>
              <a:rPr lang="en-US" sz="2400" dirty="0" smtClean="0">
                <a:latin typeface="Calibri" panose="020F0502020204030204" pitchFamily="34" charset="0"/>
                <a:ea typeface="Calibri" panose="020F0502020204030204" pitchFamily="34" charset="0"/>
                <a:cs typeface="Times New Roman" panose="02020603050405020304" pitchFamily="18" charset="0"/>
              </a:rPr>
              <a:t>schedule, which will be increased </a:t>
            </a:r>
            <a:r>
              <a:rPr lang="en-US" sz="2400" dirty="0">
                <a:latin typeface="Calibri" panose="020F0502020204030204" pitchFamily="34" charset="0"/>
                <a:ea typeface="Calibri" panose="020F0502020204030204" pitchFamily="34" charset="0"/>
                <a:cs typeface="Times New Roman" panose="02020603050405020304" pitchFamily="18" charset="0"/>
              </a:rPr>
              <a:t>to </a:t>
            </a:r>
            <a:r>
              <a:rPr lang="en-US" sz="2400" dirty="0" smtClean="0">
                <a:latin typeface="Calibri" panose="020F0502020204030204" pitchFamily="34" charset="0"/>
                <a:ea typeface="Calibri" panose="020F0502020204030204" pitchFamily="34" charset="0"/>
                <a:cs typeface="Times New Roman" panose="02020603050405020304" pitchFamily="18" charset="0"/>
              </a:rPr>
              <a:t>five days </a:t>
            </a:r>
            <a:r>
              <a:rPr lang="en-US" sz="2400" dirty="0">
                <a:latin typeface="Calibri" panose="020F0502020204030204" pitchFamily="34" charset="0"/>
                <a:ea typeface="Calibri" panose="020F0502020204030204" pitchFamily="34" charset="0"/>
                <a:cs typeface="Times New Roman" panose="02020603050405020304" pitchFamily="18" charset="0"/>
              </a:rPr>
              <a:t>per </a:t>
            </a:r>
            <a:r>
              <a:rPr lang="en-US" sz="2400" dirty="0" smtClean="0">
                <a:latin typeface="Calibri" panose="020F0502020204030204" pitchFamily="34" charset="0"/>
                <a:ea typeface="Calibri" panose="020F0502020204030204" pitchFamily="34" charset="0"/>
                <a:cs typeface="Times New Roman" panose="02020603050405020304" pitchFamily="18" charset="0"/>
              </a:rPr>
              <a:t>week.</a:t>
            </a:r>
          </a:p>
          <a:p>
            <a:pPr>
              <a:spcBef>
                <a:spcPts val="0"/>
              </a:spcBef>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b="1" dirty="0"/>
              <a:t>Note: </a:t>
            </a:r>
            <a:r>
              <a:rPr lang="en-US" sz="2400" dirty="0" smtClean="0"/>
              <a:t>Commuter </a:t>
            </a:r>
            <a:r>
              <a:rPr lang="en-US" sz="2400" dirty="0"/>
              <a:t>Rail was monitored from February-March 2016</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xmlns="" val="3983800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2800" dirty="0" smtClean="0">
                <a:latin typeface="Arial" panose="020B0604020202020204" pitchFamily="34" charset="0"/>
                <a:cs typeface="Arial" panose="020B0604020202020204" pitchFamily="34" charset="0"/>
              </a:rPr>
              <a:t>Monitoring – Looking Ahead</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578476"/>
          </a:xfrm>
        </p:spPr>
        <p:txBody>
          <a:bodyPr>
            <a:normAutofit/>
          </a:bodyPr>
          <a:lstStyle/>
          <a:p>
            <a:pPr>
              <a:spcBef>
                <a:spcPts val="600"/>
              </a:spcBef>
              <a:spcAft>
                <a:spcPts val="600"/>
              </a:spcAft>
            </a:pPr>
            <a:endParaRPr lang="en-US" sz="800" dirty="0" smtClean="0">
              <a:latin typeface="Arial" panose="020B0604020202020204" pitchFamily="34" charset="0"/>
              <a:cs typeface="Arial" panose="020B0604020202020204" pitchFamily="34" charset="0"/>
            </a:endParaRPr>
          </a:p>
          <a:p>
            <a:pPr>
              <a:spcBef>
                <a:spcPts val="600"/>
              </a:spcBef>
              <a:spcAft>
                <a:spcPts val="600"/>
              </a:spcAft>
            </a:pPr>
            <a:r>
              <a:rPr lang="en-US" sz="2400" dirty="0" smtClean="0">
                <a:latin typeface="Arial" panose="020B0604020202020204" pitchFamily="34" charset="0"/>
                <a:cs typeface="Arial" panose="020B0604020202020204" pitchFamily="34" charset="0"/>
              </a:rPr>
              <a:t>During </a:t>
            </a:r>
            <a:r>
              <a:rPr lang="en-US" sz="2400" dirty="0">
                <a:latin typeface="Arial" panose="020B0604020202020204" pitchFamily="34" charset="0"/>
                <a:cs typeface="Arial" panose="020B0604020202020204" pitchFamily="34" charset="0"/>
              </a:rPr>
              <a:t>the 2017-2020 triennial cycle, MBTA </a:t>
            </a:r>
            <a:r>
              <a:rPr lang="en-US" sz="2400" dirty="0" smtClean="0">
                <a:latin typeface="Arial" panose="020B0604020202020204" pitchFamily="34" charset="0"/>
                <a:cs typeface="Arial" panose="020B0604020202020204" pitchFamily="34" charset="0"/>
              </a:rPr>
              <a:t>Title </a:t>
            </a:r>
            <a:r>
              <a:rPr lang="en-US" sz="2400" dirty="0">
                <a:latin typeface="Arial" panose="020B0604020202020204" pitchFamily="34" charset="0"/>
                <a:cs typeface="Arial" panose="020B0604020202020204" pitchFamily="34" charset="0"/>
              </a:rPr>
              <a:t>VI Working Group </a:t>
            </a:r>
            <a:r>
              <a:rPr lang="en-US" sz="2400" dirty="0" smtClean="0">
                <a:latin typeface="Arial" panose="020B0604020202020204" pitchFamily="34" charset="0"/>
                <a:cs typeface="Arial" panose="020B0604020202020204" pitchFamily="34" charset="0"/>
              </a:rPr>
              <a:t>will meet routinely to plan for triennial submission, reporting, trend analysis and response </a:t>
            </a:r>
            <a:r>
              <a:rPr lang="en-US" sz="2400" dirty="0">
                <a:latin typeface="Arial" panose="020B0604020202020204" pitchFamily="34" charset="0"/>
                <a:cs typeface="Arial" panose="020B0604020202020204" pitchFamily="34" charset="0"/>
              </a:rPr>
              <a:t>to data </a:t>
            </a:r>
            <a:r>
              <a:rPr lang="en-US" sz="2400" dirty="0" smtClean="0">
                <a:latin typeface="Arial" panose="020B0604020202020204" pitchFamily="34" charset="0"/>
                <a:cs typeface="Arial" panose="020B0604020202020204" pitchFamily="34" charset="0"/>
              </a:rPr>
              <a:t>findings</a:t>
            </a:r>
          </a:p>
          <a:p>
            <a:pPr marL="342900" lvl="1" indent="-342900">
              <a:spcBef>
                <a:spcPts val="600"/>
              </a:spcBef>
              <a:spcAft>
                <a:spcPts val="600"/>
              </a:spcAft>
              <a:buFont typeface="Arial" pitchFamily="34" charset="0"/>
              <a:buChar char="•"/>
            </a:pPr>
            <a:r>
              <a:rPr lang="en-US" sz="2400" dirty="0" smtClean="0">
                <a:latin typeface="Arial" panose="020B0604020202020204" pitchFamily="34" charset="0"/>
                <a:cs typeface="Arial" panose="020B0604020202020204" pitchFamily="34" charset="0"/>
              </a:rPr>
              <a:t>ODCR</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OPMI and </a:t>
            </a:r>
            <a:r>
              <a:rPr lang="en-US" sz="2400" dirty="0">
                <a:latin typeface="Arial" panose="020B0604020202020204" pitchFamily="34" charset="0"/>
                <a:cs typeface="Arial" panose="020B0604020202020204" pitchFamily="34" charset="0"/>
              </a:rPr>
              <a:t>CTPS will coordinate </a:t>
            </a:r>
            <a:r>
              <a:rPr lang="en-US" sz="2400" dirty="0" smtClean="0">
                <a:latin typeface="Arial" panose="020B0604020202020204" pitchFamily="34" charset="0"/>
                <a:cs typeface="Arial" panose="020B0604020202020204" pitchFamily="34" charset="0"/>
              </a:rPr>
              <a:t>on data reporting as part of the Working Group strategy</a:t>
            </a:r>
            <a:endParaRPr lang="en-US" sz="2400" dirty="0">
              <a:latin typeface="Arial" panose="020B0604020202020204" pitchFamily="34" charset="0"/>
              <a:cs typeface="Arial" panose="020B0604020202020204" pitchFamily="34" charset="0"/>
            </a:endParaRPr>
          </a:p>
          <a:p>
            <a:pPr>
              <a:spcBef>
                <a:spcPts val="600"/>
              </a:spcBef>
              <a:spcAft>
                <a:spcPts val="600"/>
              </a:spcAft>
            </a:pPr>
            <a:r>
              <a:rPr lang="en-US" sz="2400" dirty="0" smtClean="0">
                <a:latin typeface="Arial" panose="020B0604020202020204" pitchFamily="34" charset="0"/>
                <a:cs typeface="Arial" panose="020B0604020202020204" pitchFamily="34" charset="0"/>
              </a:rPr>
              <a:t>Based on new annual monitoring strategy, meetings with key departments for review of findings will be done on a quarterly basis </a:t>
            </a:r>
          </a:p>
          <a:p>
            <a:pPr>
              <a:spcBef>
                <a:spcPts val="600"/>
              </a:spcBef>
              <a:spcAft>
                <a:spcPts val="600"/>
              </a:spcAft>
            </a:pPr>
            <a:r>
              <a:rPr lang="en-US" sz="2400" dirty="0" smtClean="0">
                <a:latin typeface="Arial" panose="020B0604020202020204" pitchFamily="34" charset="0"/>
                <a:cs typeface="Arial" panose="020B0604020202020204" pitchFamily="34" charset="0"/>
              </a:rPr>
              <a:t>Findings and response activities will be reported to FMCB on at least an annual basis: </a:t>
            </a:r>
          </a:p>
          <a:p>
            <a:pPr lvl="1">
              <a:spcBef>
                <a:spcPts val="600"/>
              </a:spcBef>
              <a:spcAft>
                <a:spcPts val="600"/>
              </a:spcAft>
            </a:pPr>
            <a:r>
              <a:rPr lang="en-US" sz="2400" dirty="0" smtClean="0">
                <a:latin typeface="Arial" panose="020B0604020202020204" pitchFamily="34" charset="0"/>
                <a:cs typeface="Arial" panose="020B0604020202020204" pitchFamily="34" charset="0"/>
              </a:rPr>
              <a:t>To review progress and the Authority's trajectory.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81326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Public </a:t>
            </a:r>
            <a:r>
              <a:rPr lang="en-US" dirty="0">
                <a:latin typeface="Arial" panose="020B0604020202020204" pitchFamily="34" charset="0"/>
                <a:cs typeface="Arial" panose="020B0604020202020204" pitchFamily="34" charset="0"/>
              </a:rPr>
              <a:t>Participation Plan (PPP) </a:t>
            </a:r>
            <a:endParaRPr lang="en-US" dirty="0"/>
          </a:p>
        </p:txBody>
      </p:sp>
      <p:sp>
        <p:nvSpPr>
          <p:cNvPr id="3" name="Content Placeholder 2"/>
          <p:cNvSpPr>
            <a:spLocks noGrp="1"/>
          </p:cNvSpPr>
          <p:nvPr>
            <p:ph idx="1"/>
          </p:nvPr>
        </p:nvSpPr>
        <p:spPr/>
        <p:txBody>
          <a:bodyPr>
            <a:normAutofit/>
          </a:bodyPr>
          <a:lstStyle/>
          <a:p>
            <a:r>
              <a:rPr lang="en-US" dirty="0" smtClean="0"/>
              <a:t>As part of Title VI compliance efforts, transit </a:t>
            </a:r>
            <a:r>
              <a:rPr lang="en-US" dirty="0"/>
              <a:t>providers must create public </a:t>
            </a:r>
            <a:r>
              <a:rPr lang="en-US" dirty="0" smtClean="0"/>
              <a:t>participation plans, </a:t>
            </a:r>
            <a:r>
              <a:rPr lang="en-US" dirty="0"/>
              <a:t>including opportunity for public comment, mandated board approval and federal review and </a:t>
            </a:r>
            <a:r>
              <a:rPr lang="en-US" dirty="0" smtClean="0"/>
              <a:t>concurrence </a:t>
            </a:r>
            <a:endParaRPr lang="en-US" dirty="0"/>
          </a:p>
          <a:p>
            <a:endParaRPr lang="en-US" sz="1100" dirty="0"/>
          </a:p>
          <a:p>
            <a:r>
              <a:rPr lang="en-US" dirty="0"/>
              <a:t>FHWA and FTA concurred with </a:t>
            </a:r>
            <a:r>
              <a:rPr lang="en-US" dirty="0" err="1"/>
              <a:t>MassDOT’s</a:t>
            </a:r>
            <a:r>
              <a:rPr lang="en-US" dirty="0"/>
              <a:t> Public Participation Plan in 2014, for both Highway and Rail &amp; Transit Divisions</a:t>
            </a:r>
          </a:p>
          <a:p>
            <a:endParaRPr lang="en-US" sz="1100" dirty="0"/>
          </a:p>
          <a:p>
            <a:r>
              <a:rPr lang="en-US" dirty="0" smtClean="0"/>
              <a:t>The MBTA adapted </a:t>
            </a:r>
            <a:r>
              <a:rPr lang="en-US" dirty="0"/>
              <a:t>the MassDOT PPP to meet its </a:t>
            </a:r>
            <a:r>
              <a:rPr lang="en-US" dirty="0" smtClean="0"/>
              <a:t>requirement as part </a:t>
            </a:r>
            <a:r>
              <a:rPr lang="en-US" dirty="0"/>
              <a:t>of the 2014 MBTA Title VI </a:t>
            </a:r>
            <a:r>
              <a:rPr lang="en-US" dirty="0" smtClean="0"/>
              <a:t>Program, it remains  in effect for the 2017 MBTA Title Program.</a:t>
            </a:r>
            <a:endParaRPr lang="en-US" dirty="0"/>
          </a:p>
          <a:p>
            <a:endParaRPr lang="en-US" sz="1000" dirty="0"/>
          </a:p>
          <a:p>
            <a:endParaRPr lang="en-US" dirty="0"/>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xmlns="" val="273262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Public </a:t>
            </a:r>
            <a:r>
              <a:rPr lang="en-US" dirty="0">
                <a:latin typeface="Arial" panose="020B0604020202020204" pitchFamily="34" charset="0"/>
                <a:cs typeface="Arial" panose="020B0604020202020204" pitchFamily="34" charset="0"/>
              </a:rPr>
              <a:t>Participation Plan (PPP) </a:t>
            </a:r>
            <a:endParaRPr lang="en-US" dirty="0"/>
          </a:p>
        </p:txBody>
      </p:sp>
      <p:sp>
        <p:nvSpPr>
          <p:cNvPr id="3" name="Content Placeholder 2"/>
          <p:cNvSpPr>
            <a:spLocks noGrp="1"/>
          </p:cNvSpPr>
          <p:nvPr>
            <p:ph idx="1"/>
          </p:nvPr>
        </p:nvSpPr>
        <p:spPr/>
        <p:txBody>
          <a:bodyPr>
            <a:normAutofit/>
          </a:bodyPr>
          <a:lstStyle/>
          <a:p>
            <a:endParaRPr lang="en-US" sz="1000" dirty="0"/>
          </a:p>
          <a:p>
            <a:r>
              <a:rPr lang="en-US" dirty="0"/>
              <a:t>Key public participation opportunities in transit include:</a:t>
            </a:r>
          </a:p>
          <a:p>
            <a:endParaRPr lang="en-US" sz="1100" dirty="0"/>
          </a:p>
          <a:p>
            <a:pPr lvl="1"/>
            <a:r>
              <a:rPr lang="en-US" dirty="0"/>
              <a:t>disparate impact/disproportionate burden equity </a:t>
            </a:r>
            <a:r>
              <a:rPr lang="en-US" dirty="0" smtClean="0"/>
              <a:t>analyses </a:t>
            </a:r>
            <a:endParaRPr lang="en-US" dirty="0"/>
          </a:p>
          <a:p>
            <a:pPr lvl="1"/>
            <a:r>
              <a:rPr lang="en-US" dirty="0"/>
              <a:t>service delivery policy </a:t>
            </a:r>
            <a:r>
              <a:rPr lang="en-US" dirty="0" smtClean="0"/>
              <a:t>development</a:t>
            </a:r>
            <a:endParaRPr lang="en-US" dirty="0"/>
          </a:p>
          <a:p>
            <a:pPr lvl="1"/>
            <a:r>
              <a:rPr lang="en-US" dirty="0"/>
              <a:t>major service </a:t>
            </a:r>
            <a:r>
              <a:rPr lang="en-US" dirty="0" smtClean="0"/>
              <a:t>changes</a:t>
            </a:r>
            <a:endParaRPr lang="en-US" dirty="0"/>
          </a:p>
          <a:p>
            <a:pPr lvl="1"/>
            <a:r>
              <a:rPr lang="en-US" dirty="0"/>
              <a:t>mitigation in cases of adverse disparate impact (on fare and major service changes</a:t>
            </a:r>
            <a:r>
              <a:rPr lang="en-US" dirty="0" smtClean="0"/>
              <a:t>) </a:t>
            </a:r>
          </a:p>
          <a:p>
            <a:pPr lvl="1"/>
            <a:r>
              <a:rPr lang="en-US" dirty="0"/>
              <a:t>i</a:t>
            </a:r>
            <a:r>
              <a:rPr lang="en-US" dirty="0" smtClean="0"/>
              <a:t>mpacts related to construction activities</a:t>
            </a:r>
            <a:endParaRPr lang="en-US" dirty="0"/>
          </a:p>
          <a:p>
            <a:endParaRPr lang="en-US" dirty="0"/>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xmlns="" val="2617619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Key Title VI Public Engagement Elements </a:t>
            </a:r>
            <a:endParaRPr lang="en-US" sz="2400" dirty="0"/>
          </a:p>
        </p:txBody>
      </p:sp>
      <p:sp>
        <p:nvSpPr>
          <p:cNvPr id="3" name="Content Placeholder 2"/>
          <p:cNvSpPr>
            <a:spLocks noGrp="1"/>
          </p:cNvSpPr>
          <p:nvPr>
            <p:ph idx="1"/>
          </p:nvPr>
        </p:nvSpPr>
        <p:spPr>
          <a:xfrm>
            <a:off x="152400" y="1143000"/>
            <a:ext cx="8763000" cy="5257800"/>
          </a:xfrm>
        </p:spPr>
        <p:txBody>
          <a:bodyPr>
            <a:normAutofit fontScale="92500"/>
          </a:bodyPr>
          <a:lstStyle/>
          <a:p>
            <a:r>
              <a:rPr lang="en-US" dirty="0"/>
              <a:t>Diverse and effective outreach</a:t>
            </a:r>
          </a:p>
          <a:p>
            <a:endParaRPr lang="en-US" sz="1800" dirty="0"/>
          </a:p>
          <a:p>
            <a:r>
              <a:rPr lang="en-US" dirty="0"/>
              <a:t>Accessible location and reasonable accommodations</a:t>
            </a:r>
          </a:p>
          <a:p>
            <a:endParaRPr lang="en-US" sz="1800" dirty="0"/>
          </a:p>
          <a:p>
            <a:r>
              <a:rPr lang="en-US" dirty="0"/>
              <a:t>Language </a:t>
            </a:r>
            <a:r>
              <a:rPr lang="en-US" dirty="0" smtClean="0"/>
              <a:t>support</a:t>
            </a:r>
          </a:p>
          <a:p>
            <a:pPr marL="0" indent="0">
              <a:buNone/>
            </a:pPr>
            <a:endParaRPr lang="en-US" sz="1800" dirty="0"/>
          </a:p>
          <a:p>
            <a:r>
              <a:rPr lang="en-US" dirty="0"/>
              <a:t>Timely response to public questions and consideration of public comments </a:t>
            </a:r>
          </a:p>
          <a:p>
            <a:endParaRPr lang="en-US" sz="1800" dirty="0"/>
          </a:p>
          <a:p>
            <a:r>
              <a:rPr lang="en-US" dirty="0"/>
              <a:t>Effective information dissemination across </a:t>
            </a:r>
            <a:r>
              <a:rPr lang="en-US" dirty="0" smtClean="0"/>
              <a:t>demographics</a:t>
            </a:r>
          </a:p>
          <a:p>
            <a:pPr marL="0" indent="0">
              <a:buNone/>
            </a:pPr>
            <a:r>
              <a:rPr lang="en-US" sz="1800" dirty="0" smtClean="0"/>
              <a:t> </a:t>
            </a:r>
          </a:p>
          <a:p>
            <a:r>
              <a:rPr lang="en-US" dirty="0" smtClean="0"/>
              <a:t>Flexibility required to ensure the Authority can meet its public commitments to reduce SGR backlog and modernize</a:t>
            </a:r>
            <a:endParaRPr lang="en-US" dirty="0"/>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xmlns="" val="361977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anose="020B0604020202020204" pitchFamily="34" charset="0"/>
                <a:cs typeface="Arial" panose="020B0604020202020204" pitchFamily="34" charset="0"/>
              </a:rPr>
              <a:t>Accessible </a:t>
            </a:r>
            <a:r>
              <a:rPr lang="en-US" sz="2800" dirty="0">
                <a:latin typeface="Arial" panose="020B0604020202020204" pitchFamily="34" charset="0"/>
                <a:cs typeface="Arial" panose="020B0604020202020204" pitchFamily="34" charset="0"/>
              </a:rPr>
              <a:t>Public Meeting Policy</a:t>
            </a:r>
            <a:endParaRPr lang="en-US" sz="2800" dirty="0"/>
          </a:p>
        </p:txBody>
      </p:sp>
      <p:sp>
        <p:nvSpPr>
          <p:cNvPr id="3" name="Content Placeholder 2"/>
          <p:cNvSpPr>
            <a:spLocks noGrp="1"/>
          </p:cNvSpPr>
          <p:nvPr>
            <p:ph idx="1"/>
          </p:nvPr>
        </p:nvSpPr>
        <p:spPr/>
        <p:txBody>
          <a:bodyPr>
            <a:normAutofit fontScale="92500"/>
          </a:bodyPr>
          <a:lstStyle/>
          <a:p>
            <a:r>
              <a:rPr lang="en-US" dirty="0" smtClean="0"/>
              <a:t>MBTA is </a:t>
            </a:r>
            <a:r>
              <a:rPr lang="en-US" dirty="0"/>
              <a:t>committed to ensuring that all public meeting are fully accessible to persons with disabilities.</a:t>
            </a:r>
          </a:p>
          <a:p>
            <a:endParaRPr lang="en-US" sz="900" dirty="0"/>
          </a:p>
          <a:p>
            <a:r>
              <a:rPr lang="en-US" dirty="0"/>
              <a:t>MassDOT/MBTA Accessible Meeting Policy, created in 2013,  frames the obligations and protocols for accessible interactions with the public and provides resources, like checklists, to ensure </a:t>
            </a:r>
            <a:r>
              <a:rPr lang="en-US" dirty="0" smtClean="0"/>
              <a:t>accessibility</a:t>
            </a:r>
          </a:p>
          <a:p>
            <a:endParaRPr lang="en-US" sz="900" dirty="0"/>
          </a:p>
          <a:p>
            <a:r>
              <a:rPr lang="en-US" dirty="0"/>
              <a:t> Guidelines and checklists exist for the following strategies: </a:t>
            </a:r>
          </a:p>
          <a:p>
            <a:pPr lvl="1"/>
            <a:r>
              <a:rPr lang="en-US" dirty="0"/>
              <a:t>Accessibility of location, room, and set-up</a:t>
            </a:r>
          </a:p>
          <a:p>
            <a:pPr lvl="1"/>
            <a:r>
              <a:rPr lang="en-US" dirty="0"/>
              <a:t>Alternate formats</a:t>
            </a:r>
          </a:p>
          <a:p>
            <a:pPr lvl="1"/>
            <a:r>
              <a:rPr lang="en-US" dirty="0"/>
              <a:t>Sign language and real-time transcription </a:t>
            </a:r>
          </a:p>
          <a:p>
            <a:endParaRPr lang="en-US" dirty="0"/>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xmlns="" val="75769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rPr>
              <a:t>Recap of Previous Title VI Presentation</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n-US" dirty="0" smtClean="0">
                <a:latin typeface="Arial" panose="020B0604020202020204" pitchFamily="34" charset="0"/>
                <a:cs typeface="Arial" panose="020B0604020202020204" pitchFamily="34" charset="0"/>
              </a:rPr>
              <a:t>Last week’s presentation included: </a:t>
            </a:r>
            <a:endParaRPr lang="en-US" sz="800" dirty="0" smtClean="0">
              <a:solidFill>
                <a:prstClr val="black"/>
              </a:solidFill>
              <a:latin typeface="Arial" panose="020B0604020202020204" pitchFamily="34" charset="0"/>
              <a:cs typeface="Arial" panose="020B0604020202020204" pitchFamily="34" charset="0"/>
            </a:endParaRPr>
          </a:p>
          <a:p>
            <a:pPr marL="857250" lvl="1" indent="-457200">
              <a:spcBef>
                <a:spcPts val="600"/>
              </a:spcBef>
              <a:spcAft>
                <a:spcPts val="600"/>
              </a:spcAft>
              <a:buFont typeface="Arial" pitchFamily="34" charset="0"/>
              <a:buAutoNum type="alphaLcParenR"/>
            </a:pPr>
            <a:r>
              <a:rPr lang="en-US" sz="2400" dirty="0" smtClean="0">
                <a:solidFill>
                  <a:prstClr val="black"/>
                </a:solidFill>
                <a:latin typeface="Arial" panose="020B0604020202020204" pitchFamily="34" charset="0"/>
                <a:cs typeface="Arial" panose="020B0604020202020204" pitchFamily="34" charset="0"/>
              </a:rPr>
              <a:t>An overview of the Title VI Triennial requirements </a:t>
            </a:r>
          </a:p>
          <a:p>
            <a:pPr marL="857250" lvl="1" indent="-457200">
              <a:spcBef>
                <a:spcPts val="600"/>
              </a:spcBef>
              <a:spcAft>
                <a:spcPts val="600"/>
              </a:spcAft>
              <a:buFont typeface="Arial" pitchFamily="34" charset="0"/>
              <a:buAutoNum type="alphaLcParenR"/>
            </a:pPr>
            <a:r>
              <a:rPr lang="en-US" sz="2400" dirty="0" smtClean="0">
                <a:solidFill>
                  <a:prstClr val="black"/>
                </a:solidFill>
                <a:latin typeface="Arial" panose="020B0604020202020204" pitchFamily="34" charset="0"/>
                <a:cs typeface="Arial" panose="020B0604020202020204" pitchFamily="34" charset="0"/>
              </a:rPr>
              <a:t>The nature of the </a:t>
            </a:r>
            <a:r>
              <a:rPr lang="en-US" sz="2400" dirty="0">
                <a:solidFill>
                  <a:prstClr val="black"/>
                </a:solidFill>
                <a:latin typeface="Arial" panose="020B0604020202020204" pitchFamily="34" charset="0"/>
                <a:cs typeface="Arial" panose="020B0604020202020204" pitchFamily="34" charset="0"/>
              </a:rPr>
              <a:t>Board vote </a:t>
            </a:r>
            <a:r>
              <a:rPr lang="en-US" sz="2400" dirty="0" smtClean="0">
                <a:solidFill>
                  <a:prstClr val="black"/>
                </a:solidFill>
                <a:latin typeface="Arial" panose="020B0604020202020204" pitchFamily="34" charset="0"/>
                <a:cs typeface="Arial" panose="020B0604020202020204" pitchFamily="34" charset="0"/>
              </a:rPr>
              <a:t>to approve the 2017-20 Title VI Program</a:t>
            </a:r>
            <a:endParaRPr lang="en-US" sz="2400" dirty="0">
              <a:solidFill>
                <a:prstClr val="black"/>
              </a:solidFill>
              <a:latin typeface="Arial" panose="020B0604020202020204" pitchFamily="34" charset="0"/>
              <a:cs typeface="Arial" panose="020B0604020202020204" pitchFamily="34" charset="0"/>
            </a:endParaRPr>
          </a:p>
          <a:p>
            <a:pPr marL="857250" lvl="1" indent="-457200">
              <a:spcBef>
                <a:spcPts val="600"/>
              </a:spcBef>
              <a:spcAft>
                <a:spcPts val="600"/>
              </a:spcAft>
              <a:buFont typeface="Arial" pitchFamily="34" charset="0"/>
              <a:buAutoNum type="alphaLcParenR"/>
            </a:pPr>
            <a:r>
              <a:rPr lang="en-US" sz="2400" dirty="0" smtClean="0">
                <a:solidFill>
                  <a:prstClr val="black"/>
                </a:solidFill>
                <a:latin typeface="Arial" panose="020B0604020202020204" pitchFamily="34" charset="0"/>
                <a:cs typeface="Arial" panose="020B0604020202020204" pitchFamily="34" charset="0"/>
              </a:rPr>
              <a:t>A review of the service standard monitoring requirement and data where </a:t>
            </a:r>
            <a:r>
              <a:rPr lang="en-US" sz="2400" dirty="0">
                <a:solidFill>
                  <a:prstClr val="black"/>
                </a:solidFill>
                <a:latin typeface="Arial" panose="020B0604020202020204" pitchFamily="34" charset="0"/>
                <a:cs typeface="Arial" panose="020B0604020202020204" pitchFamily="34" charset="0"/>
              </a:rPr>
              <a:t>potential disparate impacts were or were not </a:t>
            </a:r>
            <a:r>
              <a:rPr lang="en-US" sz="2400" dirty="0" smtClean="0">
                <a:solidFill>
                  <a:prstClr val="black"/>
                </a:solidFill>
                <a:latin typeface="Arial" panose="020B0604020202020204" pitchFamily="34" charset="0"/>
                <a:cs typeface="Arial" panose="020B0604020202020204" pitchFamily="34" charset="0"/>
              </a:rPr>
              <a:t>identified</a:t>
            </a:r>
          </a:p>
          <a:p>
            <a:pPr marL="857250" lvl="1" indent="-457200">
              <a:spcBef>
                <a:spcPts val="600"/>
              </a:spcBef>
              <a:spcAft>
                <a:spcPts val="600"/>
              </a:spcAft>
              <a:buFont typeface="Arial" pitchFamily="34" charset="0"/>
              <a:buAutoNum type="alphaLcParenR"/>
            </a:pPr>
            <a:r>
              <a:rPr lang="en-US" sz="2400" dirty="0" smtClean="0">
                <a:solidFill>
                  <a:prstClr val="black"/>
                </a:solidFill>
                <a:latin typeface="Arial" panose="020B0604020202020204" pitchFamily="34" charset="0"/>
                <a:cs typeface="Arial" panose="020B0604020202020204" pitchFamily="34" charset="0"/>
              </a:rPr>
              <a:t>The MBTA response </a:t>
            </a:r>
            <a:r>
              <a:rPr lang="en-US" sz="2400" dirty="0">
                <a:solidFill>
                  <a:prstClr val="black"/>
                </a:solidFill>
                <a:latin typeface="Arial" panose="020B0604020202020204" pitchFamily="34" charset="0"/>
                <a:cs typeface="Arial" panose="020B0604020202020204" pitchFamily="34" charset="0"/>
              </a:rPr>
              <a:t>to </a:t>
            </a:r>
            <a:r>
              <a:rPr lang="en-US" sz="2400" dirty="0" smtClean="0">
                <a:solidFill>
                  <a:prstClr val="black"/>
                </a:solidFill>
                <a:latin typeface="Arial" panose="020B0604020202020204" pitchFamily="34" charset="0"/>
                <a:cs typeface="Arial" panose="020B0604020202020204" pitchFamily="34" charset="0"/>
              </a:rPr>
              <a:t>identified potential </a:t>
            </a:r>
            <a:r>
              <a:rPr lang="en-US" sz="2400" dirty="0">
                <a:solidFill>
                  <a:prstClr val="black"/>
                </a:solidFill>
                <a:latin typeface="Arial" panose="020B0604020202020204" pitchFamily="34" charset="0"/>
                <a:cs typeface="Arial" panose="020B0604020202020204" pitchFamily="34" charset="0"/>
              </a:rPr>
              <a:t>disparate </a:t>
            </a:r>
            <a:r>
              <a:rPr lang="en-US" sz="2400" dirty="0" smtClean="0">
                <a:solidFill>
                  <a:prstClr val="black"/>
                </a:solidFill>
                <a:latin typeface="Arial" panose="020B0604020202020204" pitchFamily="34" charset="0"/>
                <a:cs typeface="Arial" panose="020B0604020202020204" pitchFamily="34" charset="0"/>
              </a:rPr>
              <a:t>impacts </a:t>
            </a:r>
            <a:endParaRPr lang="en-US" sz="2400" dirty="0">
              <a:solidFill>
                <a:prstClr val="black"/>
              </a:solidFill>
              <a:latin typeface="Arial" panose="020B0604020202020204" pitchFamily="34" charset="0"/>
              <a:cs typeface="Arial" panose="020B0604020202020204" pitchFamily="34" charset="0"/>
            </a:endParaRPr>
          </a:p>
          <a:p>
            <a:pPr marL="0" indent="0">
              <a:spcBef>
                <a:spcPts val="600"/>
              </a:spcBef>
              <a:spcAft>
                <a:spcPts val="600"/>
              </a:spcAft>
              <a:buNone/>
            </a:pPr>
            <a:endParaRPr lang="en-US" sz="24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xmlns="" val="3366790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2800" dirty="0" smtClean="0">
                <a:latin typeface="Arial" panose="020B0604020202020204" pitchFamily="34" charset="0"/>
                <a:cs typeface="Arial" panose="020B0604020202020204" pitchFamily="34" charset="0"/>
              </a:rPr>
              <a:t>Draft PPP Revisions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578476"/>
          </a:xfrm>
        </p:spPr>
        <p:txBody>
          <a:bodyPr>
            <a:normAutofit/>
          </a:bodyPr>
          <a:lstStyle/>
          <a:p>
            <a:pPr>
              <a:spcBef>
                <a:spcPts val="600"/>
              </a:spcBef>
              <a:spcAft>
                <a:spcPts val="600"/>
              </a:spcAft>
            </a:pPr>
            <a:r>
              <a:rPr lang="en-US" sz="2400" dirty="0" smtClean="0"/>
              <a:t>The </a:t>
            </a:r>
            <a:r>
              <a:rPr lang="en-US" sz="2400" dirty="0"/>
              <a:t>MBTA is working to revise the PPP </a:t>
            </a:r>
            <a:r>
              <a:rPr lang="en-US" sz="2400" dirty="0" smtClean="0"/>
              <a:t>to better align with our need to rapidly reduce the SGR backlog and modernize to provide the reliable system our customers deserve.</a:t>
            </a:r>
          </a:p>
          <a:p>
            <a:pPr>
              <a:spcBef>
                <a:spcPts val="600"/>
              </a:spcBef>
              <a:spcAft>
                <a:spcPts val="600"/>
              </a:spcAft>
            </a:pPr>
            <a:r>
              <a:rPr lang="en-US" sz="2400" dirty="0" smtClean="0"/>
              <a:t>Draft PPP retains </a:t>
            </a:r>
            <a:r>
              <a:rPr lang="en-US" sz="2400" dirty="0"/>
              <a:t>the </a:t>
            </a:r>
            <a:r>
              <a:rPr lang="en-US" sz="2400" dirty="0" smtClean="0"/>
              <a:t>philosophy</a:t>
            </a:r>
            <a:r>
              <a:rPr lang="en-US" sz="2400" dirty="0"/>
              <a:t>, guidance, and </a:t>
            </a:r>
            <a:r>
              <a:rPr lang="en-US" sz="2400" dirty="0" smtClean="0"/>
              <a:t>standards, including language to  support </a:t>
            </a:r>
            <a:r>
              <a:rPr lang="en-US" sz="2400" dirty="0"/>
              <a:t>the Authority’s </a:t>
            </a:r>
            <a:r>
              <a:rPr lang="en-US" sz="2400" dirty="0" smtClean="0"/>
              <a:t>work on </a:t>
            </a:r>
            <a:r>
              <a:rPr lang="en-US" sz="2400" dirty="0"/>
              <a:t>fiscal and infrastructure </a:t>
            </a:r>
            <a:r>
              <a:rPr lang="en-US" sz="2400" dirty="0" smtClean="0"/>
              <a:t>challenges</a:t>
            </a:r>
          </a:p>
          <a:p>
            <a:pPr>
              <a:spcBef>
                <a:spcPts val="600"/>
              </a:spcBef>
              <a:spcAft>
                <a:spcPts val="600"/>
              </a:spcAft>
            </a:pPr>
            <a:r>
              <a:rPr lang="en-US" sz="2400" dirty="0"/>
              <a:t>The revised </a:t>
            </a:r>
            <a:r>
              <a:rPr lang="en-US" sz="2400" dirty="0" smtClean="0"/>
              <a:t>PPP is under internal review </a:t>
            </a:r>
            <a:r>
              <a:rPr lang="en-US" sz="2400" dirty="0"/>
              <a:t>and will be shared with the public </a:t>
            </a:r>
            <a:r>
              <a:rPr lang="en-US" sz="2400" dirty="0" smtClean="0"/>
              <a:t>once all departments have assessed the potential impact on operations </a:t>
            </a:r>
          </a:p>
          <a:p>
            <a:pPr>
              <a:spcBef>
                <a:spcPts val="600"/>
              </a:spcBef>
              <a:spcAft>
                <a:spcPts val="600"/>
              </a:spcAft>
            </a:pPr>
            <a:r>
              <a:rPr lang="en-US" sz="2400" dirty="0" smtClean="0"/>
              <a:t>Final PPP will be implemented through on-going training for departments responsible for conducting public engagement</a:t>
            </a:r>
          </a:p>
          <a:p>
            <a:pPr>
              <a:spcBef>
                <a:spcPts val="600"/>
              </a:spcBef>
              <a:spcAft>
                <a:spcPts val="600"/>
              </a:spcAft>
            </a:pPr>
            <a:r>
              <a:rPr lang="en-US" sz="2400" dirty="0" smtClean="0">
                <a:cs typeface="Arial" panose="020B0604020202020204" pitchFamily="34" charset="0"/>
              </a:rPr>
              <a:t>The MBTA will engage the public during fall 2017, and seek to finalize the new PPP during winter 2018</a:t>
            </a:r>
            <a:endParaRPr lang="en-US" sz="2400" dirty="0">
              <a:cs typeface="Arial" panose="020B0604020202020204" pitchFamily="34" charset="0"/>
            </a:endParaRPr>
          </a:p>
        </p:txBody>
      </p:sp>
    </p:spTree>
    <p:extLst>
      <p:ext uri="{BB962C8B-B14F-4D97-AF65-F5344CB8AC3E}">
        <p14:creationId xmlns:p14="http://schemas.microsoft.com/office/powerpoint/2010/main" xmlns="" val="869276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for Board Approval</a:t>
            </a:r>
            <a:endParaRPr lang="en-US" dirty="0"/>
          </a:p>
        </p:txBody>
      </p:sp>
      <p:sp>
        <p:nvSpPr>
          <p:cNvPr id="3" name="Content Placeholder 2"/>
          <p:cNvSpPr>
            <a:spLocks noGrp="1"/>
          </p:cNvSpPr>
          <p:nvPr>
            <p:ph idx="1"/>
          </p:nvPr>
        </p:nvSpPr>
        <p:spPr>
          <a:xfrm>
            <a:off x="152400" y="1143000"/>
            <a:ext cx="8991600" cy="5715000"/>
          </a:xfrm>
        </p:spPr>
        <p:txBody>
          <a:bodyPr>
            <a:normAutofit/>
          </a:bodyPr>
          <a:lstStyle/>
          <a:p>
            <a:pPr marL="0" indent="0">
              <a:lnSpc>
                <a:spcPct val="110000"/>
              </a:lnSpc>
              <a:spcBef>
                <a:spcPts val="600"/>
              </a:spcBef>
              <a:spcAft>
                <a:spcPts val="600"/>
              </a:spcAft>
              <a:buNone/>
            </a:pPr>
            <a:endParaRPr lang="en-US" sz="400" dirty="0"/>
          </a:p>
          <a:p>
            <a:pPr lvl="0">
              <a:lnSpc>
                <a:spcPct val="110000"/>
              </a:lnSpc>
              <a:spcBef>
                <a:spcPts val="600"/>
              </a:spcBef>
              <a:spcAft>
                <a:spcPts val="600"/>
              </a:spcAft>
              <a:buSzPts val="1000"/>
              <a:buFont typeface="Symbol"/>
              <a:buChar char=""/>
              <a:tabLst>
                <a:tab pos="457200" algn="l"/>
              </a:tabLst>
            </a:pPr>
            <a:endParaRPr lang="en-US" sz="2400" dirty="0" smtClean="0">
              <a:latin typeface="Tahoma"/>
              <a:ea typeface="Times New Roman"/>
            </a:endParaRPr>
          </a:p>
          <a:p>
            <a:pPr lvl="0">
              <a:lnSpc>
                <a:spcPct val="110000"/>
              </a:lnSpc>
              <a:spcBef>
                <a:spcPts val="600"/>
              </a:spcBef>
              <a:spcAft>
                <a:spcPts val="600"/>
              </a:spcAft>
              <a:buSzPts val="1000"/>
              <a:buFont typeface="Symbol"/>
              <a:buChar char=""/>
              <a:tabLst>
                <a:tab pos="457200" algn="l"/>
              </a:tabLst>
            </a:pPr>
            <a:endParaRPr lang="en-US" sz="2400" dirty="0" smtClean="0">
              <a:latin typeface="Tahoma"/>
              <a:ea typeface="Times New Roman"/>
            </a:endParaRPr>
          </a:p>
          <a:p>
            <a:pPr lvl="0">
              <a:lnSpc>
                <a:spcPct val="110000"/>
              </a:lnSpc>
              <a:spcBef>
                <a:spcPts val="600"/>
              </a:spcBef>
              <a:spcAft>
                <a:spcPts val="600"/>
              </a:spcAft>
              <a:buSzPts val="1000"/>
              <a:buFont typeface="Symbol"/>
              <a:buChar char=""/>
              <a:tabLst>
                <a:tab pos="457200" algn="l"/>
              </a:tabLst>
            </a:pPr>
            <a:r>
              <a:rPr lang="en-US" sz="2400" dirty="0" smtClean="0">
                <a:latin typeface="Tahoma"/>
                <a:ea typeface="Times New Roman"/>
              </a:rPr>
              <a:t>Staff requests and recommends that the Board approve this document for submission to FTA.</a:t>
            </a:r>
          </a:p>
        </p:txBody>
      </p:sp>
      <p:sp>
        <p:nvSpPr>
          <p:cNvPr id="4" name="Slide Number Placeholder 3"/>
          <p:cNvSpPr>
            <a:spLocks noGrp="1"/>
          </p:cNvSpPr>
          <p:nvPr>
            <p:ph type="sldNum" sz="quarter" idx="12"/>
          </p:nvPr>
        </p:nvSpPr>
        <p:spPr/>
        <p:txBody>
          <a:bodyPr/>
          <a:lstStyle/>
          <a:p>
            <a:fld id="{97D64B0F-ECB5-46A8-A56D-5A2AA52A84C9}" type="slidenum">
              <a:rPr lang="en-US" smtClean="0"/>
              <a:pPr/>
              <a:t>21</a:t>
            </a:fld>
            <a:endParaRPr lang="en-US" dirty="0"/>
          </a:p>
        </p:txBody>
      </p:sp>
    </p:spTree>
    <p:extLst>
      <p:ext uri="{BB962C8B-B14F-4D97-AF65-F5344CB8AC3E}">
        <p14:creationId xmlns:p14="http://schemas.microsoft.com/office/powerpoint/2010/main" xmlns="" val="974192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 </a:t>
            </a:r>
          </a:p>
        </p:txBody>
      </p:sp>
      <p:sp>
        <p:nvSpPr>
          <p:cNvPr id="3" name="Content Placeholder 2"/>
          <p:cNvSpPr>
            <a:spLocks noGrp="1"/>
          </p:cNvSpPr>
          <p:nvPr>
            <p:ph idx="1"/>
          </p:nvPr>
        </p:nvSpPr>
        <p:spPr/>
        <p:txBody>
          <a:bodyPr/>
          <a:lstStyle/>
          <a:p>
            <a:pPr marL="0" indent="0">
              <a:buNone/>
            </a:pPr>
            <a:endParaRPr lang="en-US" dirty="0" smtClean="0"/>
          </a:p>
          <a:p>
            <a:pPr marL="457200" lvl="1" indent="0">
              <a:buNone/>
            </a:pPr>
            <a:endParaRPr lang="en-US" dirty="0" smtClean="0"/>
          </a:p>
          <a:p>
            <a:pPr lvl="1"/>
            <a:r>
              <a:rPr lang="en-US" dirty="0" smtClean="0"/>
              <a:t>New public participation tools</a:t>
            </a:r>
          </a:p>
          <a:p>
            <a:pPr marL="457200" lvl="1" indent="0">
              <a:buNone/>
            </a:pPr>
            <a:r>
              <a:rPr lang="en-US" dirty="0" smtClean="0"/>
              <a:t> </a:t>
            </a:r>
          </a:p>
        </p:txBody>
      </p:sp>
      <p:sp>
        <p:nvSpPr>
          <p:cNvPr id="4" name="Slide Number Placeholder 3"/>
          <p:cNvSpPr>
            <a:spLocks noGrp="1"/>
          </p:cNvSpPr>
          <p:nvPr>
            <p:ph type="sldNum" sz="quarter" idx="12"/>
          </p:nvPr>
        </p:nvSpPr>
        <p:spPr/>
        <p:txBody>
          <a:bodyPr/>
          <a:lstStyle/>
          <a:p>
            <a:fld id="{97D64B0F-ECB5-46A8-A56D-5A2AA52A84C9}" type="slidenum">
              <a:rPr lang="en-US" smtClean="0"/>
              <a:pPr/>
              <a:t>22</a:t>
            </a:fld>
            <a:endParaRPr lang="en-US" dirty="0"/>
          </a:p>
        </p:txBody>
      </p:sp>
    </p:spTree>
    <p:extLst>
      <p:ext uri="{BB962C8B-B14F-4D97-AF65-F5344CB8AC3E}">
        <p14:creationId xmlns:p14="http://schemas.microsoft.com/office/powerpoint/2010/main" xmlns="" val="110795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838200"/>
          </a:xfrm>
        </p:spPr>
        <p:txBody>
          <a:bodyPr>
            <a:normAutofit/>
          </a:bodyPr>
          <a:lstStyle/>
          <a:p>
            <a:r>
              <a:rPr lang="en-US" sz="2800" dirty="0" smtClean="0">
                <a:latin typeface="Arial" panose="020B0604020202020204" pitchFamily="34" charset="0"/>
                <a:cs typeface="Arial" panose="020B0604020202020204" pitchFamily="34" charset="0"/>
              </a:rPr>
              <a:t>New Tools for PPP</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578476"/>
          </a:xfrm>
        </p:spPr>
        <p:txBody>
          <a:bodyPr>
            <a:normAutofit fontScale="92500"/>
          </a:bodyPr>
          <a:lstStyle/>
          <a:p>
            <a:pPr>
              <a:spcBef>
                <a:spcPts val="600"/>
              </a:spcBef>
              <a:spcAft>
                <a:spcPts val="600"/>
              </a:spcAft>
            </a:pPr>
            <a:r>
              <a:rPr lang="en-US" sz="2400" dirty="0" smtClean="0">
                <a:latin typeface="Arial" panose="020B0604020202020204" pitchFamily="34" charset="0"/>
                <a:cs typeface="Arial" panose="020B0604020202020204" pitchFamily="34" charset="0"/>
              </a:rPr>
              <a:t>OTP </a:t>
            </a:r>
            <a:r>
              <a:rPr lang="en-US" sz="2400" dirty="0">
                <a:latin typeface="Arial" panose="020B0604020202020204" pitchFamily="34" charset="0"/>
                <a:cs typeface="Arial" panose="020B0604020202020204" pitchFamily="34" charset="0"/>
              </a:rPr>
              <a:t>and ODCR have developed an online </a:t>
            </a:r>
            <a:r>
              <a:rPr lang="en-US" sz="2400" dirty="0" smtClean="0">
                <a:latin typeface="Arial" panose="020B0604020202020204" pitchFamily="34" charset="0"/>
                <a:cs typeface="Arial" panose="020B0604020202020204" pitchFamily="34" charset="0"/>
              </a:rPr>
              <a:t>tool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support  </a:t>
            </a:r>
            <a:r>
              <a:rPr lang="en-US" sz="2400" dirty="0">
                <a:latin typeface="Arial" panose="020B0604020202020204" pitchFamily="34" charset="0"/>
                <a:cs typeface="Arial" panose="020B0604020202020204" pitchFamily="34" charset="0"/>
              </a:rPr>
              <a:t>public engagement </a:t>
            </a:r>
            <a:r>
              <a:rPr lang="en-US" sz="2400" dirty="0" smtClean="0">
                <a:latin typeface="Arial" panose="020B0604020202020204" pitchFamily="34" charset="0"/>
                <a:cs typeface="Arial" panose="020B0604020202020204" pitchFamily="34" charset="0"/>
              </a:rPr>
              <a:t>for transportation </a:t>
            </a:r>
            <a:r>
              <a:rPr lang="en-US" sz="2400" dirty="0">
                <a:latin typeface="Arial" panose="020B0604020202020204" pitchFamily="34" charset="0"/>
                <a:cs typeface="Arial" panose="020B0604020202020204" pitchFamily="34" charset="0"/>
              </a:rPr>
              <a:t>programs, services, and </a:t>
            </a:r>
            <a:r>
              <a:rPr lang="en-US" sz="2400" dirty="0" smtClean="0">
                <a:latin typeface="Arial" panose="020B0604020202020204" pitchFamily="34" charset="0"/>
                <a:cs typeface="Arial" panose="020B0604020202020204" pitchFamily="34" charset="0"/>
              </a:rPr>
              <a:t>initiatives </a:t>
            </a:r>
            <a:endParaRPr lang="en-US" sz="2400" dirty="0">
              <a:latin typeface="Arial" panose="020B0604020202020204" pitchFamily="34" charset="0"/>
              <a:cs typeface="Arial" panose="020B0604020202020204" pitchFamily="34" charset="0"/>
            </a:endParaRPr>
          </a:p>
          <a:p>
            <a:pPr>
              <a:spcBef>
                <a:spcPts val="600"/>
              </a:spcBef>
              <a:spcAft>
                <a:spcPts val="600"/>
              </a:spcAft>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Engage” software tool supports Title VI and PPP compliance, allowing project managers, frontline staff, planners, leadership, and partners to build stronger engagement strategies, including language access. </a:t>
            </a:r>
            <a:endParaRPr lang="en-US" sz="2400" dirty="0" smtClean="0">
              <a:latin typeface="Arial" panose="020B0604020202020204" pitchFamily="34" charset="0"/>
              <a:cs typeface="Arial" panose="020B0604020202020204" pitchFamily="34" charset="0"/>
            </a:endParaRPr>
          </a:p>
          <a:p>
            <a:pPr>
              <a:spcBef>
                <a:spcPts val="600"/>
              </a:spcBef>
              <a:spcAft>
                <a:spcPts val="600"/>
              </a:spcAft>
            </a:pPr>
            <a:r>
              <a:rPr lang="en-US" sz="2400" dirty="0" smtClean="0">
                <a:latin typeface="Arial" panose="020B0604020202020204" pitchFamily="34" charset="0"/>
                <a:cs typeface="Arial" panose="020B0604020202020204" pitchFamily="34" charset="0"/>
              </a:rPr>
              <a:t>Features: </a:t>
            </a:r>
          </a:p>
          <a:p>
            <a:pPr lvl="1">
              <a:spcBef>
                <a:spcPts val="600"/>
              </a:spcBef>
              <a:spcAft>
                <a:spcPts val="600"/>
              </a:spcAft>
            </a:pPr>
            <a:r>
              <a:rPr lang="en-US" sz="2400" dirty="0">
                <a:latin typeface="Arial" panose="020B0604020202020204" pitchFamily="34" charset="0"/>
                <a:cs typeface="Arial" panose="020B0604020202020204" pitchFamily="34" charset="0"/>
              </a:rPr>
              <a:t>Language Demographics </a:t>
            </a:r>
          </a:p>
          <a:p>
            <a:pPr lvl="1">
              <a:spcBef>
                <a:spcPts val="600"/>
              </a:spcBef>
              <a:spcAft>
                <a:spcPts val="600"/>
              </a:spcAft>
            </a:pPr>
            <a:r>
              <a:rPr lang="en-US" sz="2400" dirty="0">
                <a:latin typeface="Arial" panose="020B0604020202020204" pitchFamily="34" charset="0"/>
                <a:cs typeface="Arial" panose="020B0604020202020204" pitchFamily="34" charset="0"/>
              </a:rPr>
              <a:t>Mail merge ready community contacts (with emphasis on Title VI organizations); 4000 contacts to date </a:t>
            </a:r>
          </a:p>
          <a:p>
            <a:pPr lvl="1">
              <a:spcBef>
                <a:spcPts val="600"/>
              </a:spcBef>
              <a:spcAft>
                <a:spcPts val="600"/>
              </a:spcAft>
            </a:pPr>
            <a:r>
              <a:rPr lang="en-US" sz="2400" dirty="0">
                <a:latin typeface="Arial" panose="020B0604020202020204" pitchFamily="34" charset="0"/>
                <a:cs typeface="Arial" panose="020B0604020202020204" pitchFamily="34" charset="0"/>
              </a:rPr>
              <a:t>Accessible Meeting Locations </a:t>
            </a:r>
          </a:p>
          <a:p>
            <a:pPr lvl="1">
              <a:spcBef>
                <a:spcPts val="600"/>
              </a:spcBef>
              <a:spcAft>
                <a:spcPts val="600"/>
              </a:spcAft>
            </a:pPr>
            <a:r>
              <a:rPr lang="en-US" sz="2400" dirty="0">
                <a:latin typeface="Arial" panose="020B0604020202020204" pitchFamily="34" charset="0"/>
                <a:cs typeface="Arial" panose="020B0604020202020204" pitchFamily="34" charset="0"/>
              </a:rPr>
              <a:t>All data is available at custom, user-defined geographies </a:t>
            </a:r>
          </a:p>
          <a:p>
            <a:pPr lvl="1">
              <a:spcBef>
                <a:spcPts val="600"/>
              </a:spcBef>
              <a:spcAft>
                <a:spcPts val="600"/>
              </a:spcAft>
            </a:pPr>
            <a:endParaRPr lang="en-US" sz="2400" dirty="0">
              <a:latin typeface="Arial" panose="020B0604020202020204" pitchFamily="34" charset="0"/>
              <a:cs typeface="Arial" panose="020B0604020202020204" pitchFamily="34" charset="0"/>
            </a:endParaRPr>
          </a:p>
          <a:p>
            <a:pPr>
              <a:spcBef>
                <a:spcPts val="600"/>
              </a:spcBef>
              <a:spcAft>
                <a:spcPts val="600"/>
              </a:spcAft>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4047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Languages in the Project Context</a:t>
            </a:r>
            <a:endParaRPr lang="en-US" b="1" dirty="0"/>
          </a:p>
        </p:txBody>
      </p:sp>
      <p:pic>
        <p:nvPicPr>
          <p:cNvPr id="7" name="Content Placeholder 6"/>
          <p:cNvPicPr>
            <a:picLocks noGrp="1" noChangeAspect="1"/>
          </p:cNvPicPr>
          <p:nvPr>
            <p:ph idx="1"/>
          </p:nvPr>
        </p:nvPicPr>
        <p:blipFill>
          <a:blip r:embed="rId3" cstate="print"/>
          <a:stretch>
            <a:fillRect/>
          </a:stretch>
        </p:blipFill>
        <p:spPr>
          <a:xfrm>
            <a:off x="1524000" y="1143000"/>
            <a:ext cx="5714782" cy="4525963"/>
          </a:xfrm>
          <a:prstGeom prst="rect">
            <a:avLst/>
          </a:prstGeom>
        </p:spPr>
      </p:pic>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24</a:t>
            </a:fld>
            <a:endParaRPr lang="en-US"/>
          </a:p>
        </p:txBody>
      </p:sp>
    </p:spTree>
    <p:extLst>
      <p:ext uri="{BB962C8B-B14F-4D97-AF65-F5344CB8AC3E}">
        <p14:creationId xmlns:p14="http://schemas.microsoft.com/office/powerpoint/2010/main" xmlns="" val="3821912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Engage - Future Development</a:t>
            </a:r>
            <a:endParaRPr lang="en-US" b="1" dirty="0"/>
          </a:p>
        </p:txBody>
      </p:sp>
      <p:sp>
        <p:nvSpPr>
          <p:cNvPr id="3" name="Content Placeholder 2"/>
          <p:cNvSpPr>
            <a:spLocks noGrp="1"/>
          </p:cNvSpPr>
          <p:nvPr>
            <p:ph idx="1"/>
          </p:nvPr>
        </p:nvSpPr>
        <p:spPr/>
        <p:txBody>
          <a:bodyPr/>
          <a:lstStyle/>
          <a:p>
            <a:pPr lvl="0" defTabSz="914400" fontAlgn="auto">
              <a:spcAft>
                <a:spcPts val="0"/>
              </a:spcAft>
              <a:buSzTx/>
              <a:buFont typeface="Arial" panose="020B0604020202020204" pitchFamily="34" charset="0"/>
              <a:buChar char="•"/>
            </a:pPr>
            <a:endParaRPr lang="en-US" sz="2800" dirty="0" smtClean="0">
              <a:solidFill>
                <a:prstClr val="black"/>
              </a:solidFill>
              <a:latin typeface="Calibri"/>
              <a:ea typeface="+mn-ea"/>
              <a:cs typeface="+mn-cs"/>
            </a:endParaRPr>
          </a:p>
          <a:p>
            <a:pPr lvl="0" defTabSz="914400" fontAlgn="auto">
              <a:spcAft>
                <a:spcPts val="0"/>
              </a:spcAft>
              <a:buSzTx/>
              <a:buFont typeface="Arial" panose="020B0604020202020204" pitchFamily="34" charset="0"/>
              <a:buChar char="•"/>
            </a:pPr>
            <a:r>
              <a:rPr lang="en-US" sz="2800" dirty="0" smtClean="0">
                <a:solidFill>
                  <a:prstClr val="black"/>
                </a:solidFill>
                <a:latin typeface="Calibri"/>
                <a:ea typeface="+mn-ea"/>
                <a:cs typeface="+mn-cs"/>
              </a:rPr>
              <a:t>Taking </a:t>
            </a:r>
            <a:r>
              <a:rPr lang="en-US" sz="2800" dirty="0">
                <a:solidFill>
                  <a:prstClr val="black"/>
                </a:solidFill>
                <a:latin typeface="Calibri"/>
                <a:ea typeface="+mn-ea"/>
                <a:cs typeface="+mn-cs"/>
              </a:rPr>
              <a:t>“Engage” tool to “Analyze” </a:t>
            </a:r>
          </a:p>
          <a:p>
            <a:pPr lvl="1" defTabSz="914400" fontAlgn="auto">
              <a:spcAft>
                <a:spcPts val="0"/>
              </a:spcAft>
              <a:buSzTx/>
              <a:buFont typeface="Arial" panose="020B0604020202020204" pitchFamily="34" charset="0"/>
              <a:buChar char="–"/>
            </a:pPr>
            <a:r>
              <a:rPr lang="en-US" sz="2400" dirty="0">
                <a:solidFill>
                  <a:prstClr val="black"/>
                </a:solidFill>
                <a:latin typeface="Calibri"/>
                <a:ea typeface="+mn-ea"/>
                <a:cs typeface="+mn-cs"/>
              </a:rPr>
              <a:t>Provide </a:t>
            </a:r>
            <a:r>
              <a:rPr lang="en-US" sz="2400" dirty="0" smtClean="0">
                <a:solidFill>
                  <a:prstClr val="black"/>
                </a:solidFill>
                <a:latin typeface="Calibri"/>
                <a:ea typeface="+mn-ea"/>
                <a:cs typeface="+mn-cs"/>
              </a:rPr>
              <a:t>staff and project partners with </a:t>
            </a:r>
            <a:r>
              <a:rPr lang="en-US" sz="2400" dirty="0">
                <a:solidFill>
                  <a:prstClr val="black"/>
                </a:solidFill>
                <a:latin typeface="Calibri"/>
                <a:ea typeface="+mn-ea"/>
                <a:cs typeface="+mn-cs"/>
              </a:rPr>
              <a:t>data about transportation project impacts on protected populations. </a:t>
            </a:r>
          </a:p>
          <a:p>
            <a:pPr lvl="0" defTabSz="914400" fontAlgn="auto">
              <a:spcAft>
                <a:spcPts val="0"/>
              </a:spcAft>
              <a:buSzTx/>
              <a:buFont typeface="Arial" panose="020B0604020202020204" pitchFamily="34" charset="0"/>
              <a:buChar char="•"/>
            </a:pPr>
            <a:endParaRPr lang="en-US" sz="800" dirty="0" smtClean="0">
              <a:solidFill>
                <a:prstClr val="black"/>
              </a:solidFill>
              <a:latin typeface="Calibri"/>
              <a:ea typeface="+mn-ea"/>
              <a:cs typeface="+mn-cs"/>
            </a:endParaRPr>
          </a:p>
          <a:p>
            <a:pPr lvl="0" defTabSz="914400" fontAlgn="auto">
              <a:spcAft>
                <a:spcPts val="0"/>
              </a:spcAft>
              <a:buSzTx/>
              <a:buFont typeface="Arial" panose="020B0604020202020204" pitchFamily="34" charset="0"/>
              <a:buChar char="•"/>
            </a:pPr>
            <a:endParaRPr lang="en-US" sz="800" dirty="0">
              <a:solidFill>
                <a:prstClr val="black"/>
              </a:solidFill>
              <a:latin typeface="Calibri"/>
              <a:ea typeface="+mn-ea"/>
              <a:cs typeface="+mn-cs"/>
            </a:endParaRPr>
          </a:p>
          <a:p>
            <a:pPr lvl="0" defTabSz="914400" fontAlgn="auto">
              <a:spcAft>
                <a:spcPts val="0"/>
              </a:spcAft>
              <a:buSzTx/>
              <a:buFont typeface="Arial" panose="020B0604020202020204" pitchFamily="34" charset="0"/>
              <a:buChar char="•"/>
            </a:pPr>
            <a:r>
              <a:rPr lang="en-US" sz="2800" dirty="0">
                <a:solidFill>
                  <a:prstClr val="black"/>
                </a:solidFill>
                <a:latin typeface="Calibri"/>
                <a:ea typeface="+mn-ea"/>
                <a:cs typeface="+mn-cs"/>
              </a:rPr>
              <a:t>Risk based solution - identifying impacts will help </a:t>
            </a:r>
            <a:r>
              <a:rPr lang="en-US" sz="2800" dirty="0" smtClean="0">
                <a:solidFill>
                  <a:prstClr val="black"/>
                </a:solidFill>
                <a:latin typeface="Calibri"/>
                <a:ea typeface="+mn-ea"/>
                <a:cs typeface="+mn-cs"/>
              </a:rPr>
              <a:t>MBTA staff </a:t>
            </a:r>
            <a:r>
              <a:rPr lang="en-US" sz="2800" dirty="0">
                <a:solidFill>
                  <a:prstClr val="black"/>
                </a:solidFill>
                <a:latin typeface="Calibri"/>
                <a:ea typeface="+mn-ea"/>
                <a:cs typeface="+mn-cs"/>
              </a:rPr>
              <a:t>to better understand the potential risks of Title VI or Environmental Justice related disparities on projects.</a:t>
            </a:r>
            <a:r>
              <a:rPr lang="en-US" dirty="0">
                <a:solidFill>
                  <a:prstClr val="black"/>
                </a:solidFill>
                <a:latin typeface="Calibri"/>
                <a:ea typeface="+mn-ea"/>
                <a:cs typeface="+mn-cs"/>
              </a:rPr>
              <a:t> </a:t>
            </a:r>
          </a:p>
          <a:p>
            <a:endParaRPr lang="en-US" dirty="0"/>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25</a:t>
            </a:fld>
            <a:endParaRPr lang="en-US"/>
          </a:p>
        </p:txBody>
      </p:sp>
    </p:spTree>
    <p:extLst>
      <p:ext uri="{BB962C8B-B14F-4D97-AF65-F5344CB8AC3E}">
        <p14:creationId xmlns:p14="http://schemas.microsoft.com/office/powerpoint/2010/main" xmlns="" val="1552777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Part 2 - Overview</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0" lvl="0" indent="0">
              <a:spcBef>
                <a:spcPts val="600"/>
              </a:spcBef>
              <a:spcAft>
                <a:spcPts val="600"/>
              </a:spcAft>
              <a:buNone/>
            </a:pPr>
            <a:r>
              <a:rPr lang="en-US" dirty="0" smtClean="0">
                <a:latin typeface="Arial" panose="020B0604020202020204" pitchFamily="34" charset="0"/>
                <a:cs typeface="Arial" panose="020B0604020202020204" pitchFamily="34" charset="0"/>
              </a:rPr>
              <a:t>Today, staff will </a:t>
            </a:r>
            <a:r>
              <a:rPr lang="en-US" dirty="0">
                <a:solidFill>
                  <a:prstClr val="black"/>
                </a:solidFill>
                <a:latin typeface="Arial" panose="020B0604020202020204" pitchFamily="34" charset="0"/>
                <a:cs typeface="Arial" panose="020B0604020202020204" pitchFamily="34" charset="0"/>
              </a:rPr>
              <a:t>complete the Authority’s </a:t>
            </a:r>
            <a:r>
              <a:rPr lang="en-US" dirty="0" smtClean="0">
                <a:solidFill>
                  <a:prstClr val="black"/>
                </a:solidFill>
                <a:latin typeface="Arial" panose="020B0604020202020204" pitchFamily="34" charset="0"/>
                <a:cs typeface="Arial" panose="020B0604020202020204" pitchFamily="34" charset="0"/>
              </a:rPr>
              <a:t>update </a:t>
            </a:r>
            <a:r>
              <a:rPr lang="en-US" dirty="0">
                <a:solidFill>
                  <a:prstClr val="black"/>
                </a:solidFill>
                <a:latin typeface="Arial" panose="020B0604020202020204" pitchFamily="34" charset="0"/>
                <a:cs typeface="Arial" panose="020B0604020202020204" pitchFamily="34" charset="0"/>
              </a:rPr>
              <a:t>on the triennial MBTA Title VI Program obligation, procedures, and achievements during the 2014-2017 </a:t>
            </a:r>
            <a:r>
              <a:rPr lang="en-US" dirty="0" smtClean="0">
                <a:solidFill>
                  <a:prstClr val="black"/>
                </a:solidFill>
                <a:latin typeface="Arial" panose="020B0604020202020204" pitchFamily="34" charset="0"/>
                <a:cs typeface="Arial" panose="020B0604020202020204" pitchFamily="34" charset="0"/>
              </a:rPr>
              <a:t>cycle, and </a:t>
            </a:r>
            <a:r>
              <a:rPr lang="en-US" dirty="0" smtClean="0">
                <a:latin typeface="Arial" panose="020B0604020202020204" pitchFamily="34" charset="0"/>
                <a:cs typeface="Arial" panose="020B0604020202020204" pitchFamily="34" charset="0"/>
              </a:rPr>
              <a:t>update the FMCB on </a:t>
            </a:r>
          </a:p>
          <a:p>
            <a:pPr marL="857250" lvl="2" indent="-457200">
              <a:spcBef>
                <a:spcPts val="600"/>
              </a:spcBef>
              <a:spcAft>
                <a:spcPts val="600"/>
              </a:spcAft>
            </a:pPr>
            <a:r>
              <a:rPr lang="en-US" dirty="0" smtClean="0">
                <a:latin typeface="Arial" panose="020B0604020202020204" pitchFamily="34" charset="0"/>
                <a:cs typeface="Arial" panose="020B0604020202020204" pitchFamily="34" charset="0"/>
              </a:rPr>
              <a:t>the results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the service </a:t>
            </a:r>
            <a:r>
              <a:rPr lang="en-US" dirty="0">
                <a:latin typeface="Arial" panose="020B0604020202020204" pitchFamily="34" charset="0"/>
                <a:cs typeface="Arial" panose="020B0604020202020204" pitchFamily="34" charset="0"/>
              </a:rPr>
              <a:t>policy monitoring </a:t>
            </a:r>
            <a:r>
              <a:rPr lang="en-US" dirty="0" smtClean="0">
                <a:latin typeface="Arial" panose="020B0604020202020204" pitchFamily="34" charset="0"/>
                <a:cs typeface="Arial" panose="020B0604020202020204" pitchFamily="34" charset="0"/>
              </a:rPr>
              <a:t>efforts related to conditions and amenities </a:t>
            </a:r>
          </a:p>
          <a:p>
            <a:pPr marL="857250" lvl="2" indent="-457200">
              <a:spcBef>
                <a:spcPts val="600"/>
              </a:spcBef>
              <a:spcAft>
                <a:spcPts val="600"/>
              </a:spcAft>
            </a:pPr>
            <a:r>
              <a:rPr lang="en-US" dirty="0" smtClean="0">
                <a:latin typeface="Arial" panose="020B0604020202020204" pitchFamily="34" charset="0"/>
                <a:cs typeface="Arial" panose="020B0604020202020204" pitchFamily="34" charset="0"/>
              </a:rPr>
              <a:t>our public engagement work and the draft revised Public </a:t>
            </a:r>
            <a:r>
              <a:rPr lang="en-US" dirty="0">
                <a:latin typeface="Arial" panose="020B0604020202020204" pitchFamily="34" charset="0"/>
                <a:cs typeface="Arial" panose="020B0604020202020204" pitchFamily="34" charset="0"/>
              </a:rPr>
              <a:t>Participation Plan</a:t>
            </a:r>
          </a:p>
          <a:p>
            <a:pPr marL="0" indent="0">
              <a:spcBef>
                <a:spcPts val="600"/>
              </a:spcBef>
              <a:spcAft>
                <a:spcPts val="600"/>
              </a:spcAft>
              <a:buNone/>
            </a:pPr>
            <a:r>
              <a:rPr lang="en-US" dirty="0" smtClean="0">
                <a:latin typeface="Arial" panose="020B0604020202020204" pitchFamily="34" charset="0"/>
                <a:cs typeface="Arial" panose="020B0604020202020204" pitchFamily="34" charset="0"/>
              </a:rPr>
              <a:t>Staff recommends that the FMCB approve the </a:t>
            </a:r>
            <a:r>
              <a:rPr lang="en-US" dirty="0" smtClean="0">
                <a:solidFill>
                  <a:prstClr val="black"/>
                </a:solidFill>
                <a:latin typeface="Arial" panose="020B0604020202020204" pitchFamily="34" charset="0"/>
                <a:cs typeface="Arial" panose="020B0604020202020204" pitchFamily="34" charset="0"/>
              </a:rPr>
              <a:t>Title </a:t>
            </a:r>
            <a:r>
              <a:rPr lang="en-US" dirty="0">
                <a:solidFill>
                  <a:prstClr val="black"/>
                </a:solidFill>
                <a:latin typeface="Arial" panose="020B0604020202020204" pitchFamily="34" charset="0"/>
                <a:cs typeface="Arial" panose="020B0604020202020204" pitchFamily="34" charset="0"/>
              </a:rPr>
              <a:t>VI Program </a:t>
            </a:r>
            <a:r>
              <a:rPr lang="en-US" dirty="0" smtClean="0">
                <a:latin typeface="Arial" panose="020B0604020202020204" pitchFamily="34" charset="0"/>
                <a:cs typeface="Arial" panose="020B0604020202020204" pitchFamily="34" charset="0"/>
              </a:rPr>
              <a:t>document </a:t>
            </a:r>
            <a:r>
              <a:rPr lang="en-US" dirty="0">
                <a:latin typeface="Arial" panose="020B0604020202020204" pitchFamily="34" charset="0"/>
                <a:cs typeface="Arial" panose="020B0604020202020204" pitchFamily="34" charset="0"/>
              </a:rPr>
              <a:t>for submission to </a:t>
            </a:r>
            <a:r>
              <a:rPr lang="en-US" dirty="0" smtClean="0">
                <a:latin typeface="Arial" panose="020B0604020202020204" pitchFamily="34" charset="0"/>
                <a:cs typeface="Arial" panose="020B0604020202020204" pitchFamily="34" charset="0"/>
              </a:rPr>
              <a:t>the FTA. This document is due by </a:t>
            </a:r>
            <a:r>
              <a:rPr lang="en-US" dirty="0" smtClean="0">
                <a:solidFill>
                  <a:prstClr val="black"/>
                </a:solidFill>
                <a:latin typeface="Arial" panose="020B0604020202020204" pitchFamily="34" charset="0"/>
                <a:cs typeface="Arial" panose="020B0604020202020204" pitchFamily="34" charset="0"/>
              </a:rPr>
              <a:t>October </a:t>
            </a:r>
            <a:r>
              <a:rPr lang="en-US" dirty="0">
                <a:solidFill>
                  <a:prstClr val="black"/>
                </a:solidFill>
                <a:latin typeface="Arial" panose="020B0604020202020204" pitchFamily="34" charset="0"/>
                <a:cs typeface="Arial" panose="020B0604020202020204" pitchFamily="34" charset="0"/>
              </a:rPr>
              <a:t>1, </a:t>
            </a:r>
            <a:r>
              <a:rPr lang="en-US" dirty="0" smtClean="0">
                <a:solidFill>
                  <a:prstClr val="black"/>
                </a:solidFill>
                <a:latin typeface="Arial" panose="020B0604020202020204" pitchFamily="34" charset="0"/>
                <a:cs typeface="Arial" panose="020B0604020202020204" pitchFamily="34" charset="0"/>
              </a:rPr>
              <a:t>2017, to be in effect from 2017-2020</a:t>
            </a:r>
            <a:r>
              <a:rPr lang="en-US" sz="2400" dirty="0" smtClean="0">
                <a:solidFill>
                  <a:prstClr val="black"/>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xmlns="" val="2319971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 y="76200"/>
            <a:ext cx="8229600" cy="771937"/>
          </a:xfrm>
        </p:spPr>
        <p:txBody>
          <a:bodyPr>
            <a:normAutofit/>
          </a:bodyPr>
          <a:lstStyle/>
          <a:p>
            <a:r>
              <a:rPr lang="en-US" sz="3600" dirty="0"/>
              <a:t>Service</a:t>
            </a:r>
            <a:r>
              <a:rPr lang="en-US" sz="3600" dirty="0">
                <a:solidFill>
                  <a:schemeClr val="tx1"/>
                </a:solidFill>
                <a:latin typeface="Arial" panose="020B0604020202020204" pitchFamily="34" charset="0"/>
                <a:cs typeface="Arial" panose="020B0604020202020204" pitchFamily="34" charset="0"/>
              </a:rPr>
              <a:t> </a:t>
            </a:r>
            <a:r>
              <a:rPr lang="en-US" sz="3600" dirty="0" smtClean="0"/>
              <a:t>Monitoring Process</a:t>
            </a:r>
            <a:endParaRPr lang="en-US" sz="3600" dirty="0"/>
          </a:p>
        </p:txBody>
      </p:sp>
      <p:sp>
        <p:nvSpPr>
          <p:cNvPr id="3" name="Content Placeholder 2"/>
          <p:cNvSpPr>
            <a:spLocks noGrp="1"/>
          </p:cNvSpPr>
          <p:nvPr>
            <p:ph idx="1"/>
          </p:nvPr>
        </p:nvSpPr>
        <p:spPr>
          <a:xfrm>
            <a:off x="457200" y="1066800"/>
            <a:ext cx="8229600" cy="5223193"/>
          </a:xfrm>
        </p:spPr>
        <p:txBody>
          <a:bodyPr>
            <a:normAutofit/>
          </a:bodyPr>
          <a:lstStyle/>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FTA requires monitoring of performance on service standards and policies </a:t>
            </a:r>
          </a:p>
          <a:p>
            <a:endParaRPr lang="en-US" sz="9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MBTA works with the Central Transportation Planning Staff (CTPS) to collect, review, analyze, and address data findings</a:t>
            </a:r>
            <a:endParaRPr lang="en-US" sz="2400" dirty="0" smtClean="0">
              <a:solidFill>
                <a:srgbClr val="FF0000"/>
              </a:solidFill>
              <a:latin typeface="Arial" panose="020B0604020202020204" pitchFamily="34" charset="0"/>
              <a:cs typeface="Arial" panose="020B0604020202020204" pitchFamily="34" charset="0"/>
            </a:endParaRPr>
          </a:p>
          <a:p>
            <a:endParaRPr lang="en-US" sz="900" dirty="0" smtClean="0">
              <a:latin typeface="Arial" panose="020B0604020202020204" pitchFamily="34" charset="0"/>
              <a:cs typeface="Arial" panose="020B0604020202020204" pitchFamily="34" charset="0"/>
            </a:endParaRPr>
          </a:p>
          <a:p>
            <a:pPr lvl="0"/>
            <a:r>
              <a:rPr lang="en-US" sz="2400" dirty="0">
                <a:solidFill>
                  <a:prstClr val="black"/>
                </a:solidFill>
                <a:latin typeface="Arial" panose="020B0604020202020204" pitchFamily="34" charset="0"/>
                <a:cs typeface="Arial" panose="020B0604020202020204" pitchFamily="34" charset="0"/>
              </a:rPr>
              <a:t>Each analysis compares performance on standards between minority and nonminority identified riders or areas</a:t>
            </a:r>
          </a:p>
          <a:p>
            <a:pPr lvl="0"/>
            <a:endParaRPr lang="en-US" sz="800" dirty="0">
              <a:solidFill>
                <a:prstClr val="black"/>
              </a:solidFill>
              <a:latin typeface="Arial" panose="020B0604020202020204" pitchFamily="34" charset="0"/>
              <a:cs typeface="Arial" panose="020B0604020202020204" pitchFamily="34" charset="0"/>
            </a:endParaRPr>
          </a:p>
          <a:p>
            <a:pPr lvl="0"/>
            <a:r>
              <a:rPr lang="en-US" sz="2400" dirty="0">
                <a:solidFill>
                  <a:prstClr val="black"/>
                </a:solidFill>
                <a:latin typeface="Arial" panose="020B0604020202020204" pitchFamily="34" charset="0"/>
                <a:cs typeface="Arial" panose="020B0604020202020204" pitchFamily="34" charset="0"/>
              </a:rPr>
              <a:t>MBTA Disparate Impact threshold of 20% is used to identify potential </a:t>
            </a:r>
            <a:r>
              <a:rPr lang="en-US" sz="2400" dirty="0" smtClean="0">
                <a:solidFill>
                  <a:prstClr val="black"/>
                </a:solidFill>
                <a:latin typeface="Arial" panose="020B0604020202020204" pitchFamily="34" charset="0"/>
                <a:cs typeface="Arial" panose="020B0604020202020204" pitchFamily="34" charset="0"/>
              </a:rPr>
              <a:t>disparities  </a:t>
            </a:r>
            <a:r>
              <a:rPr lang="en-US" sz="2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726902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3" y="76200"/>
            <a:ext cx="8229600" cy="771937"/>
          </a:xfrm>
        </p:spPr>
        <p:txBody>
          <a:bodyPr>
            <a:normAutofit/>
          </a:bodyPr>
          <a:lstStyle/>
          <a:p>
            <a:r>
              <a:rPr lang="en-US" dirty="0" smtClean="0"/>
              <a:t>Monitored Elements of Service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9144000" cy="5223193"/>
          </a:xfrm>
        </p:spPr>
        <p:txBody>
          <a:bodyPr>
            <a:normAutofit fontScale="92500" lnSpcReduction="20000"/>
          </a:bodyPr>
          <a:lstStyle/>
          <a:p>
            <a:pPr marL="0" indent="0">
              <a:buNone/>
            </a:pPr>
            <a:endParaRPr lang="en-US" sz="900" dirty="0">
              <a:latin typeface="Arial" panose="020B0604020202020204" pitchFamily="34" charset="0"/>
              <a:cs typeface="Arial" panose="020B0604020202020204" pitchFamily="34" charset="0"/>
            </a:endParaRPr>
          </a:p>
          <a:p>
            <a:pPr lvl="1"/>
            <a:r>
              <a:rPr lang="en-US" sz="2400" b="1" dirty="0" smtClean="0"/>
              <a:t>FTA specifies monitoring of the following service standards</a:t>
            </a:r>
            <a:r>
              <a:rPr lang="en-US" sz="2400" dirty="0" smtClean="0"/>
              <a:t>: </a:t>
            </a:r>
          </a:p>
          <a:p>
            <a:pPr lvl="2"/>
            <a:r>
              <a:rPr lang="en-US" sz="2400" dirty="0" smtClean="0"/>
              <a:t>Vehicle Load </a:t>
            </a:r>
            <a:endParaRPr lang="en-US" sz="2400" b="1" dirty="0" smtClean="0"/>
          </a:p>
          <a:p>
            <a:pPr lvl="2"/>
            <a:r>
              <a:rPr lang="en-US" sz="2400" dirty="0" smtClean="0"/>
              <a:t>Vehicle Headway </a:t>
            </a:r>
            <a:endParaRPr lang="en-US" sz="2400" b="1" dirty="0" smtClean="0"/>
          </a:p>
          <a:p>
            <a:pPr lvl="2"/>
            <a:r>
              <a:rPr lang="en-US" sz="2400" dirty="0" smtClean="0"/>
              <a:t>On-Time Performance </a:t>
            </a:r>
            <a:endParaRPr lang="en-US" sz="2400" b="1" dirty="0" smtClean="0"/>
          </a:p>
          <a:p>
            <a:pPr lvl="2"/>
            <a:r>
              <a:rPr lang="en-US" sz="2400" dirty="0" smtClean="0"/>
              <a:t>Service Availability </a:t>
            </a:r>
          </a:p>
          <a:p>
            <a:pPr lvl="2"/>
            <a:endParaRPr lang="en-US" sz="1000" dirty="0" smtClean="0"/>
          </a:p>
          <a:p>
            <a:pPr marL="914400" lvl="2" indent="0">
              <a:buNone/>
            </a:pPr>
            <a:endParaRPr lang="en-US" sz="900" dirty="0" smtClean="0"/>
          </a:p>
          <a:p>
            <a:pPr lvl="1"/>
            <a:r>
              <a:rPr lang="en-US" sz="2400" b="1" dirty="0" smtClean="0"/>
              <a:t>FTA specifies monitoring of the following service policies:</a:t>
            </a:r>
          </a:p>
          <a:p>
            <a:pPr lvl="2"/>
            <a:r>
              <a:rPr lang="en-US" sz="2400" dirty="0" smtClean="0"/>
              <a:t>Distribution and Condition of Transit Amenities</a:t>
            </a:r>
          </a:p>
          <a:p>
            <a:pPr lvl="2"/>
            <a:r>
              <a:rPr lang="en-US" sz="2400" dirty="0" smtClean="0"/>
              <a:t>Vehicle Assignment</a:t>
            </a:r>
          </a:p>
          <a:p>
            <a:pPr marL="914400" lvl="2" indent="0">
              <a:buNone/>
            </a:pPr>
            <a:endParaRPr lang="en-US" sz="1000" dirty="0" smtClean="0"/>
          </a:p>
          <a:p>
            <a:pPr lvl="1"/>
            <a:r>
              <a:rPr lang="en-US" sz="2400" b="1" dirty="0" smtClean="0"/>
              <a:t>MBTA’s Service Delivery Policy incorporates additional standards</a:t>
            </a:r>
            <a:r>
              <a:rPr lang="en-US" sz="2400" dirty="0" smtClean="0"/>
              <a:t>: </a:t>
            </a:r>
          </a:p>
          <a:p>
            <a:pPr lvl="2"/>
            <a:r>
              <a:rPr lang="en-US" sz="2400" dirty="0" smtClean="0"/>
              <a:t>Span of Service</a:t>
            </a:r>
          </a:p>
          <a:p>
            <a:pPr lvl="2"/>
            <a:r>
              <a:rPr lang="en-US" sz="2400" dirty="0" smtClean="0"/>
              <a:t>Platform Accessibility </a:t>
            </a:r>
          </a:p>
          <a:p>
            <a:pPr lvl="2"/>
            <a:r>
              <a:rPr lang="en-US" sz="2400" dirty="0" smtClean="0"/>
              <a:t>Vehicle Accessibility </a:t>
            </a:r>
          </a:p>
          <a:p>
            <a:pPr lvl="2"/>
            <a:r>
              <a:rPr lang="en-US" sz="2400" dirty="0" smtClean="0"/>
              <a:t>Service Operated </a:t>
            </a:r>
          </a:p>
          <a:p>
            <a:endParaRPr lang="en-US" sz="2400" b="1" dirty="0" smtClean="0"/>
          </a:p>
          <a:p>
            <a:endParaRPr lang="en-US" sz="2400" b="1" dirty="0"/>
          </a:p>
          <a:p>
            <a:pPr marL="0" indent="0">
              <a:buNone/>
            </a:pPr>
            <a:endParaRPr lang="en-US" sz="2400" dirty="0" smtClean="0"/>
          </a:p>
        </p:txBody>
      </p:sp>
    </p:spTree>
    <p:extLst>
      <p:ext uri="{BB962C8B-B14F-4D97-AF65-F5344CB8AC3E}">
        <p14:creationId xmlns:p14="http://schemas.microsoft.com/office/powerpoint/2010/main" xmlns="" val="647226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3" y="76200"/>
            <a:ext cx="8229600" cy="771937"/>
          </a:xfrm>
        </p:spPr>
        <p:txBody>
          <a:bodyPr>
            <a:normAutofit/>
          </a:bodyPr>
          <a:lstStyle/>
          <a:p>
            <a:r>
              <a:rPr lang="en-US" sz="2800" dirty="0" smtClean="0"/>
              <a:t>Monitoring Schedule Details for Policies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066800"/>
            <a:ext cx="9144000" cy="5223193"/>
          </a:xfrm>
        </p:spPr>
        <p:txBody>
          <a:bodyPr>
            <a:normAutofit/>
          </a:bodyPr>
          <a:lstStyle/>
          <a:p>
            <a:pPr lvl="1"/>
            <a:endParaRPr lang="en-US" sz="2400" b="1" dirty="0" smtClean="0"/>
          </a:p>
          <a:p>
            <a:pPr lvl="1"/>
            <a:r>
              <a:rPr lang="en-US" sz="2400" b="1" dirty="0" smtClean="0"/>
              <a:t>Biennial, odd years</a:t>
            </a:r>
            <a:r>
              <a:rPr lang="en-US" sz="2400" dirty="0" smtClean="0"/>
              <a:t>: </a:t>
            </a:r>
          </a:p>
          <a:p>
            <a:pPr lvl="2"/>
            <a:r>
              <a:rPr lang="en-US" sz="2400" dirty="0" smtClean="0"/>
              <a:t>Bus </a:t>
            </a:r>
            <a:r>
              <a:rPr lang="en-US" sz="2400" dirty="0"/>
              <a:t>shelter placement, condition, seating, and </a:t>
            </a:r>
            <a:r>
              <a:rPr lang="en-US" sz="2400" dirty="0" smtClean="0"/>
              <a:t>amenities</a:t>
            </a:r>
            <a:endParaRPr lang="en-US" sz="2400" dirty="0"/>
          </a:p>
          <a:p>
            <a:pPr lvl="1"/>
            <a:r>
              <a:rPr lang="en-US" sz="2400" b="1" dirty="0" smtClean="0"/>
              <a:t>Biennial, even years</a:t>
            </a:r>
            <a:r>
              <a:rPr lang="en-US" sz="2400" dirty="0" smtClean="0"/>
              <a:t>: </a:t>
            </a:r>
          </a:p>
          <a:p>
            <a:pPr lvl="2"/>
            <a:r>
              <a:rPr lang="en-US" sz="2400" dirty="0" smtClean="0"/>
              <a:t>Rail </a:t>
            </a:r>
            <a:r>
              <a:rPr lang="en-US" sz="2400" dirty="0"/>
              <a:t>station and Silver Line amenities and </a:t>
            </a:r>
            <a:r>
              <a:rPr lang="en-US" sz="2400" dirty="0" smtClean="0"/>
              <a:t>condition</a:t>
            </a:r>
          </a:p>
          <a:p>
            <a:pPr lvl="2"/>
            <a:r>
              <a:rPr lang="en-US" sz="2400" dirty="0" smtClean="0"/>
              <a:t>Provision of information </a:t>
            </a:r>
            <a:endParaRPr lang="en-US" sz="2400" dirty="0"/>
          </a:p>
          <a:p>
            <a:pPr lvl="1"/>
            <a:r>
              <a:rPr lang="en-US" sz="2400" b="1" dirty="0" smtClean="0"/>
              <a:t>Annual</a:t>
            </a:r>
            <a:r>
              <a:rPr lang="en-US" sz="2400" dirty="0" smtClean="0"/>
              <a:t>: </a:t>
            </a:r>
            <a:endParaRPr lang="en-US" sz="2400" dirty="0"/>
          </a:p>
          <a:p>
            <a:pPr lvl="2"/>
            <a:r>
              <a:rPr lang="en-US" sz="2400" dirty="0" smtClean="0"/>
              <a:t>Availability of fare collection and vending terminals</a:t>
            </a:r>
            <a:endParaRPr lang="en-US" sz="2400" dirty="0"/>
          </a:p>
          <a:p>
            <a:pPr lvl="2"/>
            <a:r>
              <a:rPr lang="en-US" sz="2400" dirty="0"/>
              <a:t>Station escalator </a:t>
            </a:r>
            <a:r>
              <a:rPr lang="en-US" sz="2400" dirty="0" smtClean="0"/>
              <a:t>operability</a:t>
            </a:r>
          </a:p>
          <a:p>
            <a:pPr lvl="2"/>
            <a:r>
              <a:rPr lang="en-US" sz="2400" dirty="0" smtClean="0"/>
              <a:t>Vehicle assignment (by age and bus air conditioning operability) </a:t>
            </a:r>
            <a:endParaRPr lang="en-US" sz="2400" dirty="0"/>
          </a:p>
          <a:p>
            <a:endParaRPr lang="en-US" sz="2400" b="1" dirty="0" smtClean="0"/>
          </a:p>
          <a:p>
            <a:endParaRPr lang="en-US" sz="2400" b="1" dirty="0"/>
          </a:p>
          <a:p>
            <a:pPr marL="0" indent="0">
              <a:buNone/>
            </a:pPr>
            <a:endParaRPr lang="en-US" sz="2400" dirty="0" smtClean="0"/>
          </a:p>
        </p:txBody>
      </p:sp>
    </p:spTree>
    <p:extLst>
      <p:ext uri="{BB962C8B-B14F-4D97-AF65-F5344CB8AC3E}">
        <p14:creationId xmlns:p14="http://schemas.microsoft.com/office/powerpoint/2010/main" xmlns="" val="246227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Monitoring Findings</a:t>
            </a:r>
            <a:endParaRPr lang="en-US" dirty="0"/>
          </a:p>
        </p:txBody>
      </p:sp>
      <p:sp>
        <p:nvSpPr>
          <p:cNvPr id="3" name="Content Placeholder 2"/>
          <p:cNvSpPr>
            <a:spLocks noGrp="1"/>
          </p:cNvSpPr>
          <p:nvPr>
            <p:ph idx="1"/>
          </p:nvPr>
        </p:nvSpPr>
        <p:spPr/>
        <p:txBody>
          <a:bodyPr>
            <a:noAutofit/>
          </a:bodyPr>
          <a:lstStyle/>
          <a:p>
            <a:pPr>
              <a:spcBef>
                <a:spcPts val="600"/>
              </a:spcBef>
              <a:spcAft>
                <a:spcPts val="600"/>
              </a:spcAft>
            </a:pPr>
            <a:r>
              <a:rPr lang="en-US" sz="2400" dirty="0" smtClean="0"/>
              <a:t>The monitoring process provides findings, as to each service aspect analyzed, which are reviewed overall with MBTA department leads. </a:t>
            </a:r>
          </a:p>
          <a:p>
            <a:pPr>
              <a:spcBef>
                <a:spcPts val="600"/>
              </a:spcBef>
              <a:spcAft>
                <a:spcPts val="600"/>
              </a:spcAft>
            </a:pPr>
            <a:r>
              <a:rPr lang="en-US" sz="2400" dirty="0" smtClean="0"/>
              <a:t>If potential disparities are found: </a:t>
            </a:r>
          </a:p>
          <a:p>
            <a:pPr lvl="1">
              <a:spcBef>
                <a:spcPts val="0"/>
              </a:spcBef>
            </a:pPr>
            <a:r>
              <a:rPr lang="en-US" sz="2400" dirty="0" smtClean="0"/>
              <a:t>Data will be scrutinized and reevaluated </a:t>
            </a:r>
          </a:p>
          <a:p>
            <a:pPr lvl="1">
              <a:spcBef>
                <a:spcPts val="0"/>
              </a:spcBef>
            </a:pPr>
            <a:r>
              <a:rPr lang="en-US" sz="2400" dirty="0" smtClean="0"/>
              <a:t>Non-Title VI related factors may be identified as causes or contributing factors </a:t>
            </a:r>
          </a:p>
          <a:p>
            <a:pPr lvl="1">
              <a:spcBef>
                <a:spcPts val="0"/>
              </a:spcBef>
            </a:pPr>
            <a:r>
              <a:rPr lang="en-US" sz="2400" dirty="0" smtClean="0"/>
              <a:t>Staff and leadership are asked </a:t>
            </a:r>
            <a:r>
              <a:rPr lang="en-US" sz="2400" dirty="0"/>
              <a:t>t</a:t>
            </a:r>
            <a:r>
              <a:rPr lang="en-US" sz="2400" dirty="0" smtClean="0"/>
              <a:t>o address potential disparities and confirm compliance through future monitoring results </a:t>
            </a:r>
          </a:p>
          <a:p>
            <a:pPr>
              <a:spcBef>
                <a:spcPts val="600"/>
              </a:spcBef>
              <a:spcAft>
                <a:spcPts val="600"/>
              </a:spcAft>
            </a:pPr>
            <a:r>
              <a:rPr lang="en-US" sz="2400" b="1" i="1" dirty="0" smtClean="0"/>
              <a:t>In recent triennial cycles, MBTA’s monitoring activities have not identified recurring disparities, but have cited areas that were reviewed and addressed through corrective action. </a:t>
            </a: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xmlns="" val="3647020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Policy - Findings</a:t>
            </a:r>
            <a:endParaRPr lang="en-US" dirty="0"/>
          </a:p>
        </p:txBody>
      </p:sp>
      <p:sp>
        <p:nvSpPr>
          <p:cNvPr id="3" name="Content Placeholder 2"/>
          <p:cNvSpPr>
            <a:spLocks noGrp="1"/>
          </p:cNvSpPr>
          <p:nvPr>
            <p:ph idx="1"/>
          </p:nvPr>
        </p:nvSpPr>
        <p:spPr>
          <a:xfrm>
            <a:off x="152400" y="1143000"/>
            <a:ext cx="8763000" cy="5486400"/>
          </a:xfrm>
        </p:spPr>
        <p:txBody>
          <a:bodyPr>
            <a:normAutofit/>
          </a:bodyPr>
          <a:lstStyle/>
          <a:p>
            <a:pPr marL="0" lvl="0" indent="0">
              <a:lnSpc>
                <a:spcPct val="120000"/>
              </a:lnSpc>
              <a:spcBef>
                <a:spcPts val="600"/>
              </a:spcBef>
              <a:spcAft>
                <a:spcPts val="600"/>
              </a:spcAft>
              <a:buNone/>
            </a:pPr>
            <a:r>
              <a:rPr lang="en-US" sz="3100" b="1" dirty="0">
                <a:latin typeface="+mj-lt"/>
              </a:rPr>
              <a:t>N</a:t>
            </a:r>
            <a:r>
              <a:rPr lang="en-US" sz="3100" b="1" dirty="0" smtClean="0">
                <a:latin typeface="+mj-lt"/>
              </a:rPr>
              <a:t>o potential disparities </a:t>
            </a:r>
            <a:r>
              <a:rPr lang="en-US" sz="3100" dirty="0" smtClean="0">
                <a:latin typeface="+mj-lt"/>
              </a:rPr>
              <a:t>among the following</a:t>
            </a:r>
            <a:r>
              <a:rPr lang="en-US" sz="3200" dirty="0" smtClean="0">
                <a:solidFill>
                  <a:prstClr val="black"/>
                </a:solidFill>
                <a:latin typeface="+mj-lt"/>
                <a:cs typeface="Arial" panose="020B0604020202020204" pitchFamily="34" charset="0"/>
              </a:rPr>
              <a:t>:</a:t>
            </a:r>
            <a:r>
              <a:rPr lang="en-US" sz="2900" dirty="0" smtClean="0">
                <a:solidFill>
                  <a:prstClr val="black"/>
                </a:solidFill>
                <a:latin typeface="+mj-lt"/>
                <a:cs typeface="Arial" panose="020B0604020202020204" pitchFamily="34" charset="0"/>
              </a:rPr>
              <a:t> </a:t>
            </a:r>
          </a:p>
          <a:p>
            <a:pPr>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Automated Fare Collection </a:t>
            </a:r>
            <a:r>
              <a:rPr lang="en-US" sz="2900" dirty="0">
                <a:latin typeface="Calibri" panose="020F0502020204030204" pitchFamily="34" charset="0"/>
                <a:ea typeface="Calibri" panose="020F0502020204030204" pitchFamily="34" charset="0"/>
                <a:cs typeface="Times New Roman" panose="02020603050405020304" pitchFamily="18" charset="0"/>
              </a:rPr>
              <a:t>– four variables assessed (Table 6-66 to </a:t>
            </a:r>
            <a:r>
              <a:rPr lang="en-US" sz="2900" dirty="0" smtClean="0">
                <a:latin typeface="Calibri" panose="020F0502020204030204" pitchFamily="34" charset="0"/>
                <a:ea typeface="Calibri" panose="020F0502020204030204" pitchFamily="34" charset="0"/>
                <a:cs typeface="Times New Roman" panose="02020603050405020304" pitchFamily="18" charset="0"/>
              </a:rPr>
              <a:t>69)</a:t>
            </a:r>
          </a:p>
          <a:p>
            <a:pPr>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Bus </a:t>
            </a:r>
            <a:r>
              <a:rPr lang="en-US" sz="2900" dirty="0">
                <a:latin typeface="Calibri" panose="020F0502020204030204" pitchFamily="34" charset="0"/>
                <a:ea typeface="Calibri" panose="020F0502020204030204" pitchFamily="34" charset="0"/>
                <a:cs typeface="Times New Roman" panose="02020603050405020304" pitchFamily="18" charset="0"/>
              </a:rPr>
              <a:t>stop shelter placement </a:t>
            </a:r>
          </a:p>
          <a:p>
            <a:pPr lvl="0">
              <a:lnSpc>
                <a:spcPct val="120000"/>
              </a:lnSpc>
              <a:spcBef>
                <a:spcPts val="600"/>
              </a:spcBef>
              <a:spcAft>
                <a:spcPts val="600"/>
              </a:spcAft>
              <a:buFont typeface="Symbol" panose="05050102010706020507" pitchFamily="18" charset="2"/>
              <a:buChar char=""/>
            </a:pPr>
            <a:r>
              <a:rPr lang="en-US" sz="2900" dirty="0">
                <a:latin typeface="Calibri" panose="020F0502020204030204" pitchFamily="34" charset="0"/>
                <a:ea typeface="Calibri" panose="020F0502020204030204" pitchFamily="34" charset="0"/>
                <a:cs typeface="Times New Roman" panose="02020603050405020304" pitchFamily="18" charset="0"/>
              </a:rPr>
              <a:t>Bus stop seating </a:t>
            </a:r>
          </a:p>
          <a:p>
            <a:pPr lvl="0">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Bus </a:t>
            </a:r>
            <a:r>
              <a:rPr lang="en-US" sz="2900" dirty="0">
                <a:latin typeface="Calibri" panose="020F0502020204030204" pitchFamily="34" charset="0"/>
                <a:ea typeface="Calibri" panose="020F0502020204030204" pitchFamily="34" charset="0"/>
                <a:cs typeface="Times New Roman" panose="02020603050405020304" pitchFamily="18" charset="0"/>
              </a:rPr>
              <a:t>shelter conditions – three variables (Table 6-51), </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Subway </a:t>
            </a:r>
            <a:r>
              <a:rPr lang="en-US" sz="2900" dirty="0">
                <a:latin typeface="Calibri" panose="020F0502020204030204" pitchFamily="34" charset="0"/>
                <a:ea typeface="Calibri" panose="020F0502020204030204" pitchFamily="34" charset="0"/>
                <a:cs typeface="Times New Roman" panose="02020603050405020304" pitchFamily="18" charset="0"/>
              </a:rPr>
              <a:t>Rapid Transit Amenities - 9 variables assessed (Tables 6-52, 53</a:t>
            </a:r>
            <a:r>
              <a:rPr lang="en-US" sz="2900" dirty="0" smtClean="0">
                <a:latin typeface="Calibri" panose="020F0502020204030204" pitchFamily="34" charset="0"/>
                <a:ea typeface="Calibri" panose="020F0502020204030204" pitchFamily="34" charset="0"/>
                <a:cs typeface="Times New Roman" panose="02020603050405020304" pitchFamily="18" charset="0"/>
              </a:rPr>
              <a:t>)</a:t>
            </a:r>
            <a:endParaRPr lang="en-US" sz="2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xmlns="" val="3131948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Policy - Findings</a:t>
            </a:r>
            <a:endParaRPr lang="en-US" dirty="0"/>
          </a:p>
        </p:txBody>
      </p:sp>
      <p:sp>
        <p:nvSpPr>
          <p:cNvPr id="3" name="Content Placeholder 2"/>
          <p:cNvSpPr>
            <a:spLocks noGrp="1"/>
          </p:cNvSpPr>
          <p:nvPr>
            <p:ph idx="1"/>
          </p:nvPr>
        </p:nvSpPr>
        <p:spPr>
          <a:xfrm>
            <a:off x="152400" y="1143000"/>
            <a:ext cx="8763000" cy="5486400"/>
          </a:xfrm>
        </p:spPr>
        <p:txBody>
          <a:bodyPr>
            <a:normAutofit fontScale="92500"/>
          </a:bodyPr>
          <a:lstStyle/>
          <a:p>
            <a:pPr marL="0" lvl="0" indent="0">
              <a:lnSpc>
                <a:spcPct val="120000"/>
              </a:lnSpc>
              <a:spcBef>
                <a:spcPts val="600"/>
              </a:spcBef>
              <a:spcAft>
                <a:spcPts val="600"/>
              </a:spcAft>
              <a:buNone/>
            </a:pPr>
            <a:r>
              <a:rPr lang="en-US" sz="3100" b="1" dirty="0">
                <a:latin typeface="+mj-lt"/>
              </a:rPr>
              <a:t>N</a:t>
            </a:r>
            <a:r>
              <a:rPr lang="en-US" sz="3100" b="1" dirty="0" smtClean="0">
                <a:latin typeface="+mj-lt"/>
              </a:rPr>
              <a:t>o potential disparities </a:t>
            </a:r>
            <a:r>
              <a:rPr lang="en-US" sz="3100" dirty="0" smtClean="0">
                <a:latin typeface="+mj-lt"/>
              </a:rPr>
              <a:t>among the following</a:t>
            </a:r>
            <a:r>
              <a:rPr lang="en-US" sz="3200" dirty="0" smtClean="0">
                <a:solidFill>
                  <a:prstClr val="black"/>
                </a:solidFill>
                <a:latin typeface="+mj-lt"/>
                <a:cs typeface="Arial" panose="020B0604020202020204" pitchFamily="34" charset="0"/>
              </a:rPr>
              <a:t>:</a:t>
            </a:r>
            <a:r>
              <a:rPr lang="en-US" sz="2900" dirty="0" smtClean="0">
                <a:solidFill>
                  <a:prstClr val="black"/>
                </a:solidFill>
                <a:latin typeface="+mj-lt"/>
                <a:cs typeface="Arial" panose="020B0604020202020204" pitchFamily="34" charset="0"/>
              </a:rPr>
              <a:t> </a:t>
            </a:r>
          </a:p>
          <a:p>
            <a:pPr lvl="0">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Surface </a:t>
            </a:r>
            <a:r>
              <a:rPr lang="en-US" sz="2900" dirty="0">
                <a:latin typeface="Calibri" panose="020F0502020204030204" pitchFamily="34" charset="0"/>
                <a:ea typeface="Calibri" panose="020F0502020204030204" pitchFamily="34" charset="0"/>
                <a:cs typeface="Times New Roman" panose="02020603050405020304" pitchFamily="18" charset="0"/>
              </a:rPr>
              <a:t>Rapid Transit, platform and shelter conditions – 8 variables assessed (Table 6-59</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Commuter </a:t>
            </a:r>
            <a:r>
              <a:rPr lang="en-US" sz="2900" dirty="0">
                <a:latin typeface="Calibri" panose="020F0502020204030204" pitchFamily="34" charset="0"/>
                <a:ea typeface="Calibri" panose="020F0502020204030204" pitchFamily="34" charset="0"/>
                <a:cs typeface="Times New Roman" panose="02020603050405020304" pitchFamily="18" charset="0"/>
              </a:rPr>
              <a:t>Rail, station amenities – 5 variables assessed (Table 6-62</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p>
          <a:p>
            <a:pPr lvl="0">
              <a:lnSpc>
                <a:spcPct val="120000"/>
              </a:lnSpc>
              <a:spcBef>
                <a:spcPts val="600"/>
              </a:spcBef>
              <a:spcAft>
                <a:spcPts val="600"/>
              </a:spcAft>
              <a:buFont typeface="Symbol" panose="05050102010706020507" pitchFamily="18" charset="2"/>
              <a:buChar char=""/>
            </a:pPr>
            <a:r>
              <a:rPr lang="en-US" sz="2900" dirty="0">
                <a:latin typeface="Calibri" panose="020F0502020204030204" pitchFamily="34" charset="0"/>
                <a:ea typeface="Calibri" panose="020F0502020204030204" pitchFamily="34" charset="0"/>
                <a:cs typeface="Times New Roman" panose="02020603050405020304" pitchFamily="18" charset="0"/>
              </a:rPr>
              <a:t>Provision of Information – four variables assessed </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Tables 6-70 to </a:t>
            </a:r>
            <a:r>
              <a:rPr lang="en-US" sz="2900" dirty="0" smtClean="0">
                <a:latin typeface="Calibri" panose="020F0502020204030204" pitchFamily="34" charset="0"/>
                <a:ea typeface="Calibri" panose="020F0502020204030204" pitchFamily="34" charset="0"/>
                <a:cs typeface="Times New Roman" panose="02020603050405020304" pitchFamily="18" charset="0"/>
              </a:rPr>
              <a:t>73)</a:t>
            </a:r>
          </a:p>
          <a:p>
            <a:pPr lvl="0">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Escalator operability</a:t>
            </a:r>
          </a:p>
          <a:p>
            <a:pPr lvl="0">
              <a:lnSpc>
                <a:spcPct val="120000"/>
              </a:lnSpc>
              <a:spcBef>
                <a:spcPts val="600"/>
              </a:spcBef>
              <a:spcAft>
                <a:spcPts val="600"/>
              </a:spcAft>
              <a:buFont typeface="Symbol" panose="05050102010706020507" pitchFamily="18" charset="2"/>
              <a:buChar char=""/>
            </a:pPr>
            <a:r>
              <a:rPr lang="en-US" sz="2900" dirty="0" smtClean="0">
                <a:latin typeface="Calibri" panose="020F0502020204030204" pitchFamily="34" charset="0"/>
                <a:ea typeface="Calibri" panose="020F0502020204030204" pitchFamily="34" charset="0"/>
                <a:cs typeface="Times New Roman" panose="02020603050405020304" pitchFamily="18" charset="0"/>
              </a:rPr>
              <a:t>Vehicle </a:t>
            </a:r>
            <a:r>
              <a:rPr lang="en-US" sz="2900" dirty="0">
                <a:latin typeface="Calibri" panose="020F0502020204030204" pitchFamily="34" charset="0"/>
                <a:ea typeface="Calibri" panose="020F0502020204030204" pitchFamily="34" charset="0"/>
                <a:cs typeface="Times New Roman" panose="02020603050405020304" pitchFamily="18" charset="0"/>
              </a:rPr>
              <a:t>age (all modes) and bus air conditioning </a:t>
            </a:r>
            <a:r>
              <a:rPr lang="en-US" sz="2900" dirty="0" smtClean="0">
                <a:latin typeface="Calibri" panose="020F0502020204030204" pitchFamily="34" charset="0"/>
                <a:ea typeface="Calibri" panose="020F0502020204030204" pitchFamily="34" charset="0"/>
                <a:cs typeface="Times New Roman" panose="02020603050405020304" pitchFamily="18" charset="0"/>
              </a:rPr>
              <a:t>operability</a:t>
            </a:r>
            <a:endParaRPr lang="en-US" sz="2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7D64B0F-ECB5-46A8-A56D-5A2AA52A84C9}"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xmlns="" val="71595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46039</TotalTime>
  <Words>2297</Words>
  <Application>Microsoft Office PowerPoint</Application>
  <PresentationFormat>On-screen Show (4:3)</PresentationFormat>
  <Paragraphs>246</Paragraphs>
  <Slides>25</Slides>
  <Notes>25</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Office Theme</vt:lpstr>
      <vt:lpstr>1_Office Theme</vt:lpstr>
      <vt:lpstr>3_Office Theme</vt:lpstr>
      <vt:lpstr>2_Office Theme</vt:lpstr>
      <vt:lpstr>5_Office Theme</vt:lpstr>
      <vt:lpstr>6_Office Theme</vt:lpstr>
      <vt:lpstr>7_Office Theme</vt:lpstr>
      <vt:lpstr> FTA Triennial Report    Overview, Triennial Monitoring Results, and Next Steps  Part 2    September 25, 2017  DRAFT </vt:lpstr>
      <vt:lpstr>Recap of Previous Title VI Presentation</vt:lpstr>
      <vt:lpstr>Part 2 - Overview</vt:lpstr>
      <vt:lpstr>Service Monitoring Process</vt:lpstr>
      <vt:lpstr>Monitored Elements of Service </vt:lpstr>
      <vt:lpstr>Monitoring Schedule Details for Policies </vt:lpstr>
      <vt:lpstr>Responding to Monitoring Findings</vt:lpstr>
      <vt:lpstr>Service Policy - Findings</vt:lpstr>
      <vt:lpstr>Service Policy - Findings</vt:lpstr>
      <vt:lpstr>Service Policy - Findings</vt:lpstr>
      <vt:lpstr>Service Policy - Findings</vt:lpstr>
      <vt:lpstr>Service Policy - Findings</vt:lpstr>
      <vt:lpstr>Service Policy - Findings</vt:lpstr>
      <vt:lpstr>Service Policy - Findings</vt:lpstr>
      <vt:lpstr>Monitoring – Looking Ahead</vt:lpstr>
      <vt:lpstr>Public Participation Plan (PPP) </vt:lpstr>
      <vt:lpstr>Public Participation Plan (PPP) </vt:lpstr>
      <vt:lpstr>Key Title VI Public Engagement Elements </vt:lpstr>
      <vt:lpstr>Accessible Public Meeting Policy</vt:lpstr>
      <vt:lpstr>Draft PPP Revisions </vt:lpstr>
      <vt:lpstr>Request for Board Approval</vt:lpstr>
      <vt:lpstr>Appendix </vt:lpstr>
      <vt:lpstr>New Tools for PPP</vt:lpstr>
      <vt:lpstr>Languages in the Project Context</vt:lpstr>
      <vt:lpstr>Engage - Future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Experience  Re-Organization</dc:title>
  <dc:creator>bkane</dc:creator>
  <cp:lastModifiedBy>cciampa</cp:lastModifiedBy>
  <cp:revision>696</cp:revision>
  <cp:lastPrinted>2017-09-21T21:46:41Z</cp:lastPrinted>
  <dcterms:created xsi:type="dcterms:W3CDTF">2015-12-28T21:02:39Z</dcterms:created>
  <dcterms:modified xsi:type="dcterms:W3CDTF">2017-09-25T13:30:16Z</dcterms:modified>
</cp:coreProperties>
</file>