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80" r:id="rId2"/>
    <p:sldId id="456" r:id="rId3"/>
    <p:sldId id="455" r:id="rId4"/>
    <p:sldId id="457" r:id="rId5"/>
    <p:sldId id="465" r:id="rId6"/>
    <p:sldId id="467" r:id="rId7"/>
    <p:sldId id="464" r:id="rId8"/>
    <p:sldId id="463" r:id="rId9"/>
    <p:sldId id="462" r:id="rId10"/>
    <p:sldId id="468"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6" userDrawn="1">
          <p15:clr>
            <a:srgbClr val="A4A3A4"/>
          </p15:clr>
        </p15:guide>
        <p15:guide id="2" pos="2216" userDrawn="1">
          <p15:clr>
            <a:srgbClr val="A4A3A4"/>
          </p15:clr>
        </p15:guide>
        <p15:guide id="3" orient="horz" pos="2932" userDrawn="1">
          <p15:clr>
            <a:srgbClr val="A4A3A4"/>
          </p15:clr>
        </p15:guide>
        <p15:guide id="4" pos="2164" userDrawn="1">
          <p15:clr>
            <a:srgbClr val="A4A3A4"/>
          </p15:clr>
        </p15:guide>
        <p15:guide id="5" pos="2265" userDrawn="1">
          <p15:clr>
            <a:srgbClr val="A4A3A4"/>
          </p15:clr>
        </p15:guide>
        <p15:guide id="6"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69E"/>
    <a:srgbClr val="B9FFD9"/>
    <a:srgbClr val="FF5050"/>
    <a:srgbClr val="FF7C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357" autoAdjust="0"/>
  </p:normalViewPr>
  <p:slideViewPr>
    <p:cSldViewPr>
      <p:cViewPr varScale="1">
        <p:scale>
          <a:sx n="77" d="100"/>
          <a:sy n="77" d="100"/>
        </p:scale>
        <p:origin x="-162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9" d="100"/>
          <a:sy n="69" d="100"/>
        </p:scale>
        <p:origin x="3264" y="72"/>
      </p:cViewPr>
      <p:guideLst>
        <p:guide orient="horz" pos="2936"/>
        <p:guide orient="horz" pos="2932"/>
        <p:guide pos="2216"/>
        <p:guide pos="2164"/>
        <p:guide pos="2265"/>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kane\Documents\DGM\Green-9-11-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Monthly!$D$1</c:f>
              <c:strCache>
                <c:ptCount val="1"/>
                <c:pt idx="0">
                  <c:v>Peak</c:v>
                </c:pt>
              </c:strCache>
            </c:strRef>
          </c:tx>
          <c:spPr>
            <a:solidFill>
              <a:srgbClr val="00B050"/>
            </a:solidFill>
            <a:ln>
              <a:noFill/>
            </a:ln>
            <a:effectLst/>
          </c:spPr>
          <c:trendline>
            <c:spPr>
              <a:ln w="19050" cap="rnd">
                <a:solidFill>
                  <a:schemeClr val="accent1">
                    <a:lumMod val="75000"/>
                  </a:schemeClr>
                </a:solidFill>
                <a:prstDash val="solid"/>
              </a:ln>
              <a:effectLst/>
            </c:spPr>
            <c:trendlineType val="linear"/>
          </c:trendline>
          <c:cat>
            <c:strRef>
              <c:f>Monthly!$C$2:$C$13</c:f>
              <c:strCache>
                <c:ptCount val="12"/>
                <c:pt idx="0">
                  <c:v>Aug-16</c:v>
                </c:pt>
                <c:pt idx="1">
                  <c:v>Sept-16</c:v>
                </c:pt>
                <c:pt idx="2">
                  <c:v>Oct-16</c:v>
                </c:pt>
                <c:pt idx="3">
                  <c:v>Nov-16</c:v>
                </c:pt>
                <c:pt idx="4">
                  <c:v>Dec-16</c:v>
                </c:pt>
                <c:pt idx="5">
                  <c:v>Jan-17</c:v>
                </c:pt>
                <c:pt idx="6">
                  <c:v>Feb-17**</c:v>
                </c:pt>
                <c:pt idx="7">
                  <c:v>Mar-17</c:v>
                </c:pt>
                <c:pt idx="8">
                  <c:v>Apr-17</c:v>
                </c:pt>
                <c:pt idx="9">
                  <c:v>May-17</c:v>
                </c:pt>
                <c:pt idx="10">
                  <c:v>Jun-17</c:v>
                </c:pt>
                <c:pt idx="11">
                  <c:v>Jul-17</c:v>
                </c:pt>
              </c:strCache>
            </c:strRef>
          </c:cat>
          <c:val>
            <c:numRef>
              <c:f>Monthly!$D$2:$D$13</c:f>
              <c:numCache>
                <c:formatCode>0.0%</c:formatCode>
                <c:ptCount val="12"/>
                <c:pt idx="0">
                  <c:v>0.70970239282153635</c:v>
                </c:pt>
                <c:pt idx="1">
                  <c:v>0.71852317880794525</c:v>
                </c:pt>
                <c:pt idx="2">
                  <c:v>0.71855682436106516</c:v>
                </c:pt>
                <c:pt idx="3">
                  <c:v>0.71202185223725334</c:v>
                </c:pt>
                <c:pt idx="4">
                  <c:v>0.73032356020942435</c:v>
                </c:pt>
                <c:pt idx="5">
                  <c:v>0.75116873706004095</c:v>
                </c:pt>
                <c:pt idx="6">
                  <c:v>0.75652607709750563</c:v>
                </c:pt>
                <c:pt idx="7">
                  <c:v>0.78472216216216251</c:v>
                </c:pt>
                <c:pt idx="8">
                  <c:v>0.78248639455782221</c:v>
                </c:pt>
                <c:pt idx="9">
                  <c:v>0.75575493096646962</c:v>
                </c:pt>
                <c:pt idx="10">
                  <c:v>0.76157379596064156</c:v>
                </c:pt>
                <c:pt idx="11">
                  <c:v>0.76713507625272326</c:v>
                </c:pt>
              </c:numCache>
            </c:numRef>
          </c:val>
        </c:ser>
        <c:ser>
          <c:idx val="1"/>
          <c:order val="1"/>
          <c:tx>
            <c:strRef>
              <c:f>Monthly!$E$1</c:f>
              <c:strCache>
                <c:ptCount val="1"/>
                <c:pt idx="0">
                  <c:v>Off Peak</c:v>
                </c:pt>
              </c:strCache>
            </c:strRef>
          </c:tx>
          <c:spPr>
            <a:solidFill>
              <a:schemeClr val="accent4">
                <a:lumMod val="75000"/>
              </a:schemeClr>
            </a:solidFill>
            <a:ln>
              <a:noFill/>
            </a:ln>
            <a:effectLst/>
          </c:spPr>
          <c:trendline>
            <c:spPr>
              <a:ln w="19050" cap="rnd">
                <a:solidFill>
                  <a:srgbClr val="FF0000"/>
                </a:solidFill>
                <a:prstDash val="sysDot"/>
              </a:ln>
              <a:effectLst/>
            </c:spPr>
            <c:trendlineType val="linear"/>
          </c:trendline>
          <c:cat>
            <c:strRef>
              <c:f>Monthly!$C$2:$C$13</c:f>
              <c:strCache>
                <c:ptCount val="12"/>
                <c:pt idx="0">
                  <c:v>Aug-16</c:v>
                </c:pt>
                <c:pt idx="1">
                  <c:v>Sept-16</c:v>
                </c:pt>
                <c:pt idx="2">
                  <c:v>Oct-16</c:v>
                </c:pt>
                <c:pt idx="3">
                  <c:v>Nov-16</c:v>
                </c:pt>
                <c:pt idx="4">
                  <c:v>Dec-16</c:v>
                </c:pt>
                <c:pt idx="5">
                  <c:v>Jan-17</c:v>
                </c:pt>
                <c:pt idx="6">
                  <c:v>Feb-17**</c:v>
                </c:pt>
                <c:pt idx="7">
                  <c:v>Mar-17</c:v>
                </c:pt>
                <c:pt idx="8">
                  <c:v>Apr-17</c:v>
                </c:pt>
                <c:pt idx="9">
                  <c:v>May-17</c:v>
                </c:pt>
                <c:pt idx="10">
                  <c:v>Jun-17</c:v>
                </c:pt>
                <c:pt idx="11">
                  <c:v>Jul-17</c:v>
                </c:pt>
              </c:strCache>
            </c:strRef>
          </c:cat>
          <c:val>
            <c:numRef>
              <c:f>Monthly!$E$2:$E$13</c:f>
              <c:numCache>
                <c:formatCode>0.0%</c:formatCode>
                <c:ptCount val="12"/>
                <c:pt idx="0">
                  <c:v>0.74596315789473566</c:v>
                </c:pt>
                <c:pt idx="1">
                  <c:v>0.75993089123867252</c:v>
                </c:pt>
                <c:pt idx="2">
                  <c:v>0.7550376019865197</c:v>
                </c:pt>
                <c:pt idx="3">
                  <c:v>0.75190912408759025</c:v>
                </c:pt>
                <c:pt idx="4">
                  <c:v>0.76172939511850113</c:v>
                </c:pt>
                <c:pt idx="5">
                  <c:v>0.77923510750792968</c:v>
                </c:pt>
                <c:pt idx="6">
                  <c:v>0.78338102643856999</c:v>
                </c:pt>
                <c:pt idx="7">
                  <c:v>0.80049716016660322</c:v>
                </c:pt>
                <c:pt idx="8">
                  <c:v>0.79467988464311612</c:v>
                </c:pt>
                <c:pt idx="9">
                  <c:v>0.77690826648064304</c:v>
                </c:pt>
                <c:pt idx="10">
                  <c:v>0.79143323657474962</c:v>
                </c:pt>
                <c:pt idx="11">
                  <c:v>0.79241811722912869</c:v>
                </c:pt>
              </c:numCache>
            </c:numRef>
          </c:val>
        </c:ser>
        <c:gapWidth val="219"/>
        <c:overlap val="-27"/>
        <c:axId val="59578240"/>
        <c:axId val="59579776"/>
      </c:barChart>
      <c:catAx>
        <c:axId val="59578240"/>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79776"/>
        <c:crosses val="autoZero"/>
        <c:auto val="1"/>
        <c:lblAlgn val="ctr"/>
        <c:lblOffset val="100"/>
      </c:catAx>
      <c:valAx>
        <c:axId val="59579776"/>
        <c:scaling>
          <c:orientation val="minMax"/>
          <c:max val="1"/>
          <c:min val="0"/>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7824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Speed Restrictions</a:t>
            </a:r>
          </a:p>
        </c:rich>
      </c:tx>
      <c:layout/>
      <c:spPr>
        <a:noFill/>
        <a:ln>
          <a:noFill/>
        </a:ln>
        <a:effectLst/>
      </c:spPr>
    </c:title>
    <c:plotArea>
      <c:layout/>
      <c:lineChart>
        <c:grouping val="standard"/>
        <c:ser>
          <c:idx val="0"/>
          <c:order val="0"/>
          <c:spPr>
            <a:ln w="28575" cap="rnd">
              <a:solidFill>
                <a:srgbClr val="369A40"/>
              </a:solidFill>
              <a:round/>
            </a:ln>
            <a:effectLst/>
          </c:spPr>
          <c:marker>
            <c:symbol val="none"/>
          </c:marker>
          <c:cat>
            <c:strRef>
              <c:f>Sheet1!$A$1:$A$13</c:f>
              <c:strCache>
                <c:ptCount val="13"/>
                <c:pt idx="0">
                  <c:v>Jun 16</c:v>
                </c:pt>
                <c:pt idx="1">
                  <c:v>Jul 16</c:v>
                </c:pt>
                <c:pt idx="2">
                  <c:v>Aug 16</c:v>
                </c:pt>
                <c:pt idx="3">
                  <c:v>Sept 17</c:v>
                </c:pt>
                <c:pt idx="4">
                  <c:v>Oct 16</c:v>
                </c:pt>
                <c:pt idx="5">
                  <c:v>Nov 16</c:v>
                </c:pt>
                <c:pt idx="6">
                  <c:v>Dec 16</c:v>
                </c:pt>
                <c:pt idx="7">
                  <c:v>Jan 17</c:v>
                </c:pt>
                <c:pt idx="8">
                  <c:v>Feb 17</c:v>
                </c:pt>
                <c:pt idx="9">
                  <c:v>Mar 17</c:v>
                </c:pt>
                <c:pt idx="10">
                  <c:v>Apr 17</c:v>
                </c:pt>
                <c:pt idx="11">
                  <c:v>May 17</c:v>
                </c:pt>
                <c:pt idx="12">
                  <c:v>Jun 17</c:v>
                </c:pt>
              </c:strCache>
            </c:strRef>
          </c:cat>
          <c:val>
            <c:numRef>
              <c:f>Sheet1!$B$1:$B$13</c:f>
              <c:numCache>
                <c:formatCode>General</c:formatCode>
                <c:ptCount val="13"/>
                <c:pt idx="0">
                  <c:v>8.4</c:v>
                </c:pt>
                <c:pt idx="1">
                  <c:v>11.3</c:v>
                </c:pt>
                <c:pt idx="2">
                  <c:v>11.3</c:v>
                </c:pt>
                <c:pt idx="3">
                  <c:v>6.8</c:v>
                </c:pt>
                <c:pt idx="4">
                  <c:v>13.5</c:v>
                </c:pt>
                <c:pt idx="5">
                  <c:v>13.2</c:v>
                </c:pt>
                <c:pt idx="6">
                  <c:v>16.399999999999999</c:v>
                </c:pt>
                <c:pt idx="7">
                  <c:v>12.8</c:v>
                </c:pt>
                <c:pt idx="8">
                  <c:v>14.5</c:v>
                </c:pt>
                <c:pt idx="9">
                  <c:v>10.9</c:v>
                </c:pt>
                <c:pt idx="10">
                  <c:v>14.2</c:v>
                </c:pt>
                <c:pt idx="11">
                  <c:v>19.600000000000001</c:v>
                </c:pt>
                <c:pt idx="12">
                  <c:v>21.9</c:v>
                </c:pt>
              </c:numCache>
            </c:numRef>
          </c:val>
        </c:ser>
        <c:marker val="1"/>
        <c:axId val="59628544"/>
        <c:axId val="58131200"/>
      </c:lineChart>
      <c:catAx>
        <c:axId val="596285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26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31200"/>
        <c:crosses val="autoZero"/>
        <c:auto val="1"/>
        <c:lblAlgn val="ctr"/>
        <c:lblOffset val="100"/>
      </c:catAx>
      <c:valAx>
        <c:axId val="5813120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28544"/>
        <c:crosses val="autoZero"/>
        <c:crossBetween val="between"/>
      </c:valAx>
      <c:spPr>
        <a:noFill/>
        <a:ln>
          <a:noFill/>
        </a:ln>
        <a:effectLst/>
      </c:spPr>
    </c:plotArea>
    <c:plotVisOnly val="1"/>
    <c:dispBlanksAs val="gap"/>
  </c:chart>
  <c:spPr>
    <a:noFill/>
    <a:ln w="9525">
      <a:solidFill>
        <a:schemeClr val="tx1"/>
      </a:solidFill>
    </a:ln>
    <a:effectLst/>
  </c:spPr>
  <c:txPr>
    <a:bodyPr/>
    <a:lstStyle/>
    <a:p>
      <a:pPr>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43238" cy="465138"/>
          </a:xfrm>
          <a:prstGeom prst="rect">
            <a:avLst/>
          </a:prstGeom>
        </p:spPr>
        <p:txBody>
          <a:bodyPr vert="horz" lIns="91949" tIns="45975" rIns="91949" bIns="45975" rtlCol="0"/>
          <a:lstStyle>
            <a:lvl1pPr algn="l">
              <a:defRPr sz="1200"/>
            </a:lvl1pPr>
          </a:lstStyle>
          <a:p>
            <a:endParaRPr lang="en-US" dirty="0"/>
          </a:p>
        </p:txBody>
      </p:sp>
      <p:sp>
        <p:nvSpPr>
          <p:cNvPr id="3" name="Date Placeholder 2"/>
          <p:cNvSpPr>
            <a:spLocks noGrp="1"/>
          </p:cNvSpPr>
          <p:nvPr>
            <p:ph type="dt" sz="quarter" idx="1"/>
          </p:nvPr>
        </p:nvSpPr>
        <p:spPr>
          <a:xfrm>
            <a:off x="3978277" y="3"/>
            <a:ext cx="3043238" cy="465138"/>
          </a:xfrm>
          <a:prstGeom prst="rect">
            <a:avLst/>
          </a:prstGeom>
        </p:spPr>
        <p:txBody>
          <a:bodyPr vert="horz" lIns="91949" tIns="45975" rIns="91949" bIns="45975" rtlCol="0"/>
          <a:lstStyle>
            <a:lvl1pPr algn="r">
              <a:defRPr sz="1200"/>
            </a:lvl1pPr>
          </a:lstStyle>
          <a:p>
            <a:fld id="{A8782089-6BC6-4235-B712-F8742B9D4234}" type="datetimeFigureOut">
              <a:rPr lang="en-US" smtClean="0"/>
              <a:pPr/>
              <a:t>9/25/2017</a:t>
            </a:fld>
            <a:endParaRPr lang="en-US" dirty="0"/>
          </a:p>
        </p:txBody>
      </p:sp>
      <p:sp>
        <p:nvSpPr>
          <p:cNvPr id="4" name="Footer Placeholder 3"/>
          <p:cNvSpPr>
            <a:spLocks noGrp="1"/>
          </p:cNvSpPr>
          <p:nvPr>
            <p:ph type="ftr" sz="quarter" idx="2"/>
          </p:nvPr>
        </p:nvSpPr>
        <p:spPr>
          <a:xfrm>
            <a:off x="2" y="8842381"/>
            <a:ext cx="3043238" cy="465138"/>
          </a:xfrm>
          <a:prstGeom prst="rect">
            <a:avLst/>
          </a:prstGeom>
        </p:spPr>
        <p:txBody>
          <a:bodyPr vert="horz" lIns="91949" tIns="45975" rIns="91949" bIns="4597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7" y="8842381"/>
            <a:ext cx="3043238" cy="465138"/>
          </a:xfrm>
          <a:prstGeom prst="rect">
            <a:avLst/>
          </a:prstGeom>
        </p:spPr>
        <p:txBody>
          <a:bodyPr vert="horz" lIns="91949" tIns="45975" rIns="91949" bIns="45975" rtlCol="0" anchor="b"/>
          <a:lstStyle>
            <a:lvl1pPr algn="r">
              <a:defRPr sz="1200"/>
            </a:lvl1pPr>
          </a:lstStyle>
          <a:p>
            <a:fld id="{75612B8F-7C36-4EC9-BD17-68C48F5CD98F}" type="slidenum">
              <a:rPr lang="en-US" smtClean="0"/>
              <a:pPr/>
              <a:t>‹#›</a:t>
            </a:fld>
            <a:endParaRPr lang="en-US" dirty="0"/>
          </a:p>
        </p:txBody>
      </p:sp>
    </p:spTree>
    <p:extLst>
      <p:ext uri="{BB962C8B-B14F-4D97-AF65-F5344CB8AC3E}">
        <p14:creationId xmlns:p14="http://schemas.microsoft.com/office/powerpoint/2010/main" xmlns="" val="2126533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5613" tIns="47805" rIns="95613" bIns="47805" rtlCol="0"/>
          <a:lstStyle>
            <a:lvl1pPr algn="l">
              <a:defRPr sz="1200"/>
            </a:lvl1pPr>
          </a:lstStyle>
          <a:p>
            <a:endParaRPr lang="en-US" dirty="0"/>
          </a:p>
        </p:txBody>
      </p:sp>
      <p:sp>
        <p:nvSpPr>
          <p:cNvPr id="3" name="Date Placeholder 2"/>
          <p:cNvSpPr>
            <a:spLocks noGrp="1"/>
          </p:cNvSpPr>
          <p:nvPr>
            <p:ph type="dt" idx="1"/>
          </p:nvPr>
        </p:nvSpPr>
        <p:spPr>
          <a:xfrm>
            <a:off x="3978139" y="0"/>
            <a:ext cx="3043343" cy="465455"/>
          </a:xfrm>
          <a:prstGeom prst="rect">
            <a:avLst/>
          </a:prstGeom>
        </p:spPr>
        <p:txBody>
          <a:bodyPr vert="horz" lIns="95613" tIns="47805" rIns="95613" bIns="47805" rtlCol="0"/>
          <a:lstStyle>
            <a:lvl1pPr algn="r">
              <a:defRPr sz="1200"/>
            </a:lvl1pPr>
          </a:lstStyle>
          <a:p>
            <a:fld id="{CEB96F95-300C-4A3F-BDC6-417068EB1BB3}" type="datetimeFigureOut">
              <a:rPr lang="en-US" smtClean="0"/>
              <a:pPr/>
              <a:t>9/25/2017</a:t>
            </a:fld>
            <a:endParaRPr lang="en-US" dirty="0"/>
          </a:p>
        </p:txBody>
      </p:sp>
      <p:sp>
        <p:nvSpPr>
          <p:cNvPr id="4" name="Slide Image Placeholder 3"/>
          <p:cNvSpPr>
            <a:spLocks noGrp="1" noRot="1" noChangeAspect="1"/>
          </p:cNvSpPr>
          <p:nvPr>
            <p:ph type="sldImg" idx="2"/>
          </p:nvPr>
        </p:nvSpPr>
        <p:spPr>
          <a:xfrm>
            <a:off x="1185863" y="700088"/>
            <a:ext cx="4651375" cy="3489325"/>
          </a:xfrm>
          <a:prstGeom prst="rect">
            <a:avLst/>
          </a:prstGeom>
          <a:noFill/>
          <a:ln w="12700">
            <a:solidFill>
              <a:prstClr val="black"/>
            </a:solidFill>
          </a:ln>
        </p:spPr>
        <p:txBody>
          <a:bodyPr vert="horz" lIns="95613" tIns="47805" rIns="95613" bIns="47805" rtlCol="0" anchor="ctr"/>
          <a:lstStyle/>
          <a:p>
            <a:endParaRPr lang="en-US" dirty="0"/>
          </a:p>
        </p:txBody>
      </p:sp>
      <p:sp>
        <p:nvSpPr>
          <p:cNvPr id="5" name="Notes Placeholder 4"/>
          <p:cNvSpPr>
            <a:spLocks noGrp="1"/>
          </p:cNvSpPr>
          <p:nvPr>
            <p:ph type="body" sz="quarter" idx="3"/>
          </p:nvPr>
        </p:nvSpPr>
        <p:spPr>
          <a:xfrm>
            <a:off x="702310" y="4421830"/>
            <a:ext cx="5618480" cy="4189095"/>
          </a:xfrm>
          <a:prstGeom prst="rect">
            <a:avLst/>
          </a:prstGeom>
        </p:spPr>
        <p:txBody>
          <a:bodyPr vert="horz" lIns="95613" tIns="47805" rIns="95613" bIns="478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5"/>
            <a:ext cx="3043343" cy="465455"/>
          </a:xfrm>
          <a:prstGeom prst="rect">
            <a:avLst/>
          </a:prstGeom>
        </p:spPr>
        <p:txBody>
          <a:bodyPr vert="horz" lIns="95613" tIns="47805" rIns="95613" bIns="478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9" y="8842035"/>
            <a:ext cx="3043343" cy="465455"/>
          </a:xfrm>
          <a:prstGeom prst="rect">
            <a:avLst/>
          </a:prstGeom>
        </p:spPr>
        <p:txBody>
          <a:bodyPr vert="horz" lIns="95613" tIns="47805" rIns="95613" bIns="47805" rtlCol="0" anchor="b"/>
          <a:lstStyle>
            <a:lvl1pPr algn="r">
              <a:defRPr sz="1200"/>
            </a:lvl1pPr>
          </a:lstStyle>
          <a:p>
            <a:fld id="{DDE3C4EC-FA30-4BAF-8816-853426F570DF}" type="slidenum">
              <a:rPr lang="en-US" smtClean="0"/>
              <a:pPr/>
              <a:t>‹#›</a:t>
            </a:fld>
            <a:endParaRPr lang="en-US" dirty="0"/>
          </a:p>
        </p:txBody>
      </p:sp>
    </p:spTree>
    <p:extLst>
      <p:ext uri="{BB962C8B-B14F-4D97-AF65-F5344CB8AC3E}">
        <p14:creationId xmlns:p14="http://schemas.microsoft.com/office/powerpoint/2010/main" xmlns="" val="34662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1</a:t>
            </a:fld>
            <a:endParaRPr lang="en-US" dirty="0"/>
          </a:p>
        </p:txBody>
      </p:sp>
    </p:spTree>
    <p:extLst>
      <p:ext uri="{BB962C8B-B14F-4D97-AF65-F5344CB8AC3E}">
        <p14:creationId xmlns:p14="http://schemas.microsoft.com/office/powerpoint/2010/main" xmlns="" val="339568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98DBEF9-49DF-438E-A1A0-CBE6BBE2459C}" type="slidenum">
              <a:rPr lang="en-US" smtClean="0"/>
              <a:pPr>
                <a:defRPr/>
              </a:pPr>
              <a:t>2</a:t>
            </a:fld>
            <a:endParaRPr lang="en-US" dirty="0"/>
          </a:p>
        </p:txBody>
      </p:sp>
      <p:sp>
        <p:nvSpPr>
          <p:cNvPr id="5" name="Notes Placeholder 2"/>
          <p:cNvSpPr>
            <a:spLocks noGrp="1"/>
          </p:cNvSpPr>
          <p:nvPr>
            <p:ph type="body" idx="3"/>
          </p:nvPr>
        </p:nvSpPr>
        <p:spPr>
          <a:xfrm>
            <a:off x="701043" y="4415796"/>
            <a:ext cx="5608319" cy="4183380"/>
          </a:xfrm>
        </p:spPr>
        <p:txBody>
          <a:bodyPr/>
          <a:lstStyle/>
          <a:p>
            <a:endParaRPr lang="en-US" dirty="0"/>
          </a:p>
        </p:txBody>
      </p:sp>
    </p:spTree>
    <p:extLst>
      <p:ext uri="{BB962C8B-B14F-4D97-AF65-F5344CB8AC3E}">
        <p14:creationId xmlns:p14="http://schemas.microsoft.com/office/powerpoint/2010/main" xmlns="" val="125546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98DBEF9-49DF-438E-A1A0-CBE6BBE2459C}" type="slidenum">
              <a:rPr lang="en-US" smtClean="0"/>
              <a:pPr>
                <a:defRPr/>
              </a:pPr>
              <a:t>3</a:t>
            </a:fld>
            <a:endParaRPr lang="en-US" dirty="0"/>
          </a:p>
        </p:txBody>
      </p:sp>
      <p:sp>
        <p:nvSpPr>
          <p:cNvPr id="5" name="Notes Placeholder 2"/>
          <p:cNvSpPr>
            <a:spLocks noGrp="1"/>
          </p:cNvSpPr>
          <p:nvPr>
            <p:ph type="body" idx="3"/>
          </p:nvPr>
        </p:nvSpPr>
        <p:spPr>
          <a:xfrm>
            <a:off x="701043" y="4415796"/>
            <a:ext cx="5608319" cy="4183380"/>
          </a:xfrm>
        </p:spPr>
        <p:txBody>
          <a:bodyPr/>
          <a:lstStyle/>
          <a:p>
            <a:endParaRPr lang="en-US" dirty="0"/>
          </a:p>
        </p:txBody>
      </p:sp>
    </p:spTree>
    <p:extLst>
      <p:ext uri="{BB962C8B-B14F-4D97-AF65-F5344CB8AC3E}">
        <p14:creationId xmlns:p14="http://schemas.microsoft.com/office/powerpoint/2010/main" xmlns="" val="410099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98DBEF9-49DF-438E-A1A0-CBE6BBE2459C}" type="slidenum">
              <a:rPr lang="en-US" smtClean="0"/>
              <a:pPr>
                <a:defRPr/>
              </a:pPr>
              <a:t>4</a:t>
            </a:fld>
            <a:endParaRPr lang="en-US" dirty="0"/>
          </a:p>
        </p:txBody>
      </p:sp>
      <p:sp>
        <p:nvSpPr>
          <p:cNvPr id="5" name="Notes Placeholder 2"/>
          <p:cNvSpPr>
            <a:spLocks noGrp="1"/>
          </p:cNvSpPr>
          <p:nvPr>
            <p:ph type="body" idx="3"/>
          </p:nvPr>
        </p:nvSpPr>
        <p:spPr>
          <a:xfrm>
            <a:off x="701043" y="4415796"/>
            <a:ext cx="5608319" cy="4183380"/>
          </a:xfrm>
        </p:spPr>
        <p:txBody>
          <a:bodyPr/>
          <a:lstStyle/>
          <a:p>
            <a:endParaRPr lang="en-US" dirty="0"/>
          </a:p>
        </p:txBody>
      </p:sp>
    </p:spTree>
    <p:extLst>
      <p:ext uri="{BB962C8B-B14F-4D97-AF65-F5344CB8AC3E}">
        <p14:creationId xmlns:p14="http://schemas.microsoft.com/office/powerpoint/2010/main" xmlns="" val="116484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7</a:t>
            </a:fld>
            <a:endParaRPr lang="en-US" dirty="0"/>
          </a:p>
        </p:txBody>
      </p:sp>
    </p:spTree>
    <p:extLst>
      <p:ext uri="{BB962C8B-B14F-4D97-AF65-F5344CB8AC3E}">
        <p14:creationId xmlns:p14="http://schemas.microsoft.com/office/powerpoint/2010/main" xmlns="" val="281727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7"/>
          <p:cNvSpPr>
            <a:spLocks noChangeShapeType="1"/>
          </p:cNvSpPr>
          <p:nvPr/>
        </p:nvSpPr>
        <p:spPr bwMode="auto">
          <a:xfrm>
            <a:off x="0" y="747713"/>
            <a:ext cx="9144000" cy="0"/>
          </a:xfrm>
          <a:prstGeom prst="line">
            <a:avLst/>
          </a:prstGeom>
          <a:noFill/>
          <a:ln w="9525">
            <a:solidFill>
              <a:srgbClr val="FFFFFF"/>
            </a:solidFill>
            <a:round/>
            <a:headEnd/>
            <a:tailEnd/>
          </a:ln>
        </p:spPr>
        <p:txBody>
          <a:bodyPr/>
          <a:lstStyle/>
          <a:p>
            <a:endParaRPr lang="en-US" dirty="0"/>
          </a:p>
        </p:txBody>
      </p:sp>
      <p:sp>
        <p:nvSpPr>
          <p:cNvPr id="3" name="Line 11"/>
          <p:cNvSpPr>
            <a:spLocks noChangeShapeType="1"/>
          </p:cNvSpPr>
          <p:nvPr/>
        </p:nvSpPr>
        <p:spPr bwMode="auto">
          <a:xfrm>
            <a:off x="2443163" y="3752850"/>
            <a:ext cx="5722937" cy="0"/>
          </a:xfrm>
          <a:prstGeom prst="line">
            <a:avLst/>
          </a:prstGeom>
          <a:noFill/>
          <a:ln w="9525">
            <a:solidFill>
              <a:schemeClr val="tx1"/>
            </a:solidFill>
            <a:round/>
            <a:headEnd/>
            <a:tailEnd/>
          </a:ln>
        </p:spPr>
        <p:txBody>
          <a:bodyPr/>
          <a:lstStyle/>
          <a:p>
            <a:endParaRPr lang="en-US" dirty="0"/>
          </a:p>
        </p:txBody>
      </p:sp>
      <p:pic>
        <p:nvPicPr>
          <p:cNvPr id="5" name="Picture 2" descr="C:\Users\dmlee\Downloads\preview-MABayTransAuthority.png"/>
          <p:cNvPicPr>
            <a:picLocks noChangeAspect="1" noChangeArrowheads="1"/>
          </p:cNvPicPr>
          <p:nvPr/>
        </p:nvPicPr>
        <p:blipFill>
          <a:blip r:embed="rId2" cstate="print"/>
          <a:srcRect t="38333" b="39000"/>
          <a:stretch>
            <a:fillRect/>
          </a:stretch>
        </p:blipFill>
        <p:spPr bwMode="auto">
          <a:xfrm>
            <a:off x="1012825" y="1562100"/>
            <a:ext cx="6386513" cy="1447800"/>
          </a:xfrm>
          <a:prstGeom prst="rect">
            <a:avLst/>
          </a:prstGeom>
          <a:noFill/>
          <a:ln w="9525">
            <a:noFill/>
            <a:miter lim="800000"/>
            <a:headEnd/>
            <a:tailEnd/>
          </a:ln>
        </p:spPr>
      </p:pic>
      <p:sp>
        <p:nvSpPr>
          <p:cNvPr id="6" name="Title 1"/>
          <p:cNvSpPr>
            <a:spLocks noGrp="1"/>
          </p:cNvSpPr>
          <p:nvPr>
            <p:ph type="title" hasCustomPrompt="1"/>
          </p:nvPr>
        </p:nvSpPr>
        <p:spPr>
          <a:xfrm>
            <a:off x="685800" y="3962400"/>
            <a:ext cx="7751547" cy="466344"/>
          </a:xfrm>
          <a:prstGeom prst="rect">
            <a:avLst/>
          </a:prstGeom>
        </p:spPr>
        <p:txBody>
          <a:bodyPr anchor="b" anchorCtr="0"/>
          <a:lstStyle>
            <a:lvl1pPr>
              <a:lnSpc>
                <a:spcPct val="100000"/>
              </a:lnSpc>
              <a:defRPr sz="3200" b="1" baseline="0">
                <a:solidFill>
                  <a:srgbClr val="00269E"/>
                </a:solidFill>
                <a:latin typeface="Arial" pitchFamily="34" charset="0"/>
                <a:cs typeface="Arial" pitchFamily="34" charset="0"/>
              </a:defRPr>
            </a:lvl1pPr>
          </a:lstStyle>
          <a:p>
            <a:r>
              <a:rPr lang="en-US" dirty="0" smtClean="0"/>
              <a:t>Insert title here</a:t>
            </a:r>
            <a:endParaRPr lang="en-US" dirty="0"/>
          </a:p>
        </p:txBody>
      </p:sp>
      <p:sp>
        <p:nvSpPr>
          <p:cNvPr id="9" name="Text Placeholder 8"/>
          <p:cNvSpPr>
            <a:spLocks noGrp="1"/>
          </p:cNvSpPr>
          <p:nvPr>
            <p:ph type="body" sz="quarter" idx="10" hasCustomPrompt="1"/>
          </p:nvPr>
        </p:nvSpPr>
        <p:spPr>
          <a:xfrm>
            <a:off x="1219200" y="5105400"/>
            <a:ext cx="3352800" cy="762000"/>
          </a:xfrm>
          <a:prstGeom prst="rect">
            <a:avLst/>
          </a:prstGeom>
        </p:spPr>
        <p:txBody>
          <a:bodyPr/>
          <a:lstStyle>
            <a:lvl1pPr>
              <a:buNone/>
              <a:defRPr>
                <a:latin typeface="Arial" pitchFamily="34" charset="0"/>
                <a:cs typeface="Arial" pitchFamily="34" charset="0"/>
              </a:defRPr>
            </a:lvl1pPr>
          </a:lstStyle>
          <a:p>
            <a:pPr lvl="0"/>
            <a:r>
              <a:rPr lang="en-US" dirty="0" smtClean="0"/>
              <a:t>Insert date here</a:t>
            </a:r>
          </a:p>
        </p:txBody>
      </p:sp>
      <p:sp>
        <p:nvSpPr>
          <p:cNvPr id="10" name="TextBox 9"/>
          <p:cNvSpPr txBox="1"/>
          <p:nvPr userDrawn="1"/>
        </p:nvSpPr>
        <p:spPr>
          <a:xfrm>
            <a:off x="1219200" y="4593770"/>
            <a:ext cx="5867400" cy="369332"/>
          </a:xfrm>
          <a:prstGeom prst="rect">
            <a:avLst/>
          </a:prstGeom>
          <a:noFill/>
        </p:spPr>
        <p:txBody>
          <a:bodyPr wrap="square" rtlCol="0">
            <a:spAutoFit/>
          </a:bodyPr>
          <a:lstStyle/>
          <a:p>
            <a:pPr marL="342900" indent="-342900"/>
            <a:endParaRPr lang="en-US" b="1" u="sng" dirty="0" smtClean="0">
              <a:latin typeface="+mj-lt"/>
            </a:endParaRPr>
          </a:p>
        </p:txBody>
      </p:sp>
      <p:sp>
        <p:nvSpPr>
          <p:cNvPr id="13" name="Text Placeholder 12"/>
          <p:cNvSpPr>
            <a:spLocks noGrp="1"/>
          </p:cNvSpPr>
          <p:nvPr>
            <p:ph type="body" sz="quarter" idx="11" hasCustomPrompt="1"/>
          </p:nvPr>
        </p:nvSpPr>
        <p:spPr>
          <a:xfrm>
            <a:off x="1219200" y="4528458"/>
            <a:ext cx="4572000" cy="457200"/>
          </a:xfrm>
          <a:prstGeom prst="rect">
            <a:avLst/>
          </a:prstGeom>
        </p:spPr>
        <p:txBody>
          <a:bodyPr/>
          <a:lstStyle>
            <a:lvl1pPr algn="l" rtl="0" eaLnBrk="1" fontAlgn="base" hangingPunct="1">
              <a:lnSpc>
                <a:spcPct val="100000"/>
              </a:lnSpc>
              <a:spcBef>
                <a:spcPct val="0"/>
              </a:spcBef>
              <a:spcAft>
                <a:spcPct val="0"/>
              </a:spcAft>
              <a:buNone/>
              <a:defRPr lang="en-US" sz="2400" b="1" baseline="0" dirty="0" smtClean="0">
                <a:solidFill>
                  <a:srgbClr val="00269E"/>
                </a:solidFill>
                <a:latin typeface="Arial" pitchFamily="34" charset="0"/>
                <a:ea typeface="+mj-ea"/>
                <a:cs typeface="Arial" pitchFamily="34" charset="0"/>
              </a:defRPr>
            </a:lvl1pPr>
          </a:lstStyle>
          <a:p>
            <a:pPr lvl="0"/>
            <a:r>
              <a:rPr lang="en-US" dirty="0" smtClean="0"/>
              <a:t>Insert subtitle here</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2513710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36595884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6159271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4764512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31607994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42875049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9024878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522922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1733324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4510068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5"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10"/>
          <p:cNvSpPr/>
          <p:nvPr userDrawn="1"/>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smtClean="0"/>
              <a:t>Red Line Customer Capacity Update</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5853508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2674718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171652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88886060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9070585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1930766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2947001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6307437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2093622462"/>
              </p:ext>
            </p:extLst>
          </p:nvPr>
        </p:nvGraphicFramePr>
        <p:xfrm>
          <a:off x="1588" y="1588"/>
          <a:ext cx="1587" cy="1587"/>
        </p:xfrm>
        <a:graphic>
          <a:graphicData uri="http://schemas.openxmlformats.org/presentationml/2006/ole">
            <p:oleObj spid="_x0000_s1031" name="think-cell Slide" r:id="rId3" imgW="360" imgH="360" progId="">
              <p:embed/>
            </p:oleObj>
          </a:graphicData>
        </a:graphic>
      </p:graphicFrame>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1"/>
          <p:cNvSpPr>
            <a:spLocks noGrp="1"/>
          </p:cNvSpPr>
          <p:nvPr>
            <p:ph type="dt" sz="half" idx="15"/>
          </p:nvPr>
        </p:nvSpPr>
        <p:spPr>
          <a:xfrm>
            <a:off x="7200900" y="6269038"/>
            <a:ext cx="1673225" cy="155575"/>
          </a:xfrm>
          <a:prstGeom prst="rect">
            <a:avLst/>
          </a:prstGeom>
        </p:spPr>
        <p:txBody>
          <a:bodyPr/>
          <a:lstStyle>
            <a:lvl1pPr>
              <a:defRPr/>
            </a:lvl1pPr>
          </a:lstStyle>
          <a:p>
            <a:fld id="{20FA1DF3-6E5F-4A59-9A2C-E3FEDDFEF6C6}" type="datetime1">
              <a:rPr lang="en-US" smtClean="0"/>
              <a:pPr/>
              <a:t>9/25/2017</a:t>
            </a:fld>
            <a:endParaRPr lang="en-US" dirty="0"/>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Date Placeholder 1"/>
          <p:cNvSpPr>
            <a:spLocks noGrp="1"/>
          </p:cNvSpPr>
          <p:nvPr>
            <p:ph type="dt" sz="half" idx="18"/>
          </p:nvPr>
        </p:nvSpPr>
        <p:spPr>
          <a:xfrm>
            <a:off x="7200900" y="6269038"/>
            <a:ext cx="1673225" cy="155575"/>
          </a:xfrm>
          <a:prstGeom prst="rect">
            <a:avLst/>
          </a:prstGeom>
        </p:spPr>
        <p:txBody>
          <a:bodyPr/>
          <a:lstStyle>
            <a:lvl1pPr>
              <a:defRPr/>
            </a:lvl1pPr>
          </a:lstStyle>
          <a:p>
            <a:fld id="{1AB85839-DE7E-4765-A9A0-B3F73C84A708}" type="datetime1">
              <a:rPr lang="en-US" smtClean="0"/>
              <a:pPr/>
              <a:t>9/25/2017</a:t>
            </a:fld>
            <a:endParaRPr lang="en-US" dirty="0"/>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smtClean="0"/>
              <a:t>Green Line Service Improvements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Date Placeholder 1"/>
          <p:cNvSpPr>
            <a:spLocks noGrp="1"/>
          </p:cNvSpPr>
          <p:nvPr>
            <p:ph type="dt" sz="half" idx="18"/>
          </p:nvPr>
        </p:nvSpPr>
        <p:spPr>
          <a:xfrm>
            <a:off x="7200900" y="6269038"/>
            <a:ext cx="1673225" cy="155575"/>
          </a:xfrm>
          <a:prstGeom prst="rect">
            <a:avLst/>
          </a:prstGeom>
        </p:spPr>
        <p:txBody>
          <a:bodyPr/>
          <a:lstStyle>
            <a:lvl1pPr>
              <a:defRPr/>
            </a:lvl1pPr>
          </a:lstStyle>
          <a:p>
            <a:fld id="{1AB85839-DE7E-4765-A9A0-B3F73C84A708}" type="datetime1">
              <a:rPr lang="en-US" smtClean="0"/>
              <a:pPr/>
              <a:t>9/25/2017</a:t>
            </a:fld>
            <a:endParaRPr lang="en-US" dirty="0"/>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1"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4495800" y="1023874"/>
            <a:ext cx="4284821" cy="5488940"/>
          </a:xfrm>
          <a:prstGeom prst="rect">
            <a:avLst/>
          </a:prstGeom>
        </p:spPr>
      </p:pic>
      <p:sp>
        <p:nvSpPr>
          <p:cNvPr id="12"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7351407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5943600" cy="64008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a:prstGeom prst="rect">
            <a:avLst/>
          </a:prstGeom>
        </p:spPr>
        <p:txBody>
          <a:bodyPr lIns="82048" tIns="41025" rIns="82048" bIns="4102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2" y="1812925"/>
            <a:ext cx="4449763" cy="5130800"/>
          </a:xfrm>
          <a:prstGeom prst="rect">
            <a:avLst/>
          </a:prstGeom>
        </p:spPr>
        <p:txBody>
          <a:bodyPr lIns="82048" tIns="41025" rIns="82048" bIns="4102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82048" tIns="41025" rIns="82048" bIns="41025"/>
          <a:lstStyle/>
          <a:p>
            <a:fld id="{A7EB0778-A622-4CF1-9AB3-2DA7F91AC891}" type="datetime1">
              <a:rPr lang="en-US" smtClean="0"/>
              <a:pPr/>
              <a:t>9/25/2017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lIns="82048" tIns="41025" rIns="82048" bIns="41025"/>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82048" tIns="41025" rIns="82048" bIns="41025"/>
          <a:lstStyle/>
          <a:p>
            <a:fld id="{1AB6784F-114F-4FA9-AB86-CE8F522A1CF3}" type="slidenum">
              <a:rPr lang="en-US" smtClean="0"/>
              <a:pPr/>
              <a:t>‹#›</a:t>
            </a:fld>
            <a:endParaRPr lang="en-US" dirty="0"/>
          </a:p>
        </p:txBody>
      </p:sp>
    </p:spTree>
    <p:extLst>
      <p:ext uri="{BB962C8B-B14F-4D97-AF65-F5344CB8AC3E}">
        <p14:creationId xmlns:p14="http://schemas.microsoft.com/office/powerpoint/2010/main" xmlns="" val="40741090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31390426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September 25, 2017</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39085434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7675"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47675" y="6280150"/>
            <a:ext cx="8321675"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00" smtClean="0"/>
              <a:pPr algn="r" eaLnBrk="1" hangingPunct="1">
                <a:defRPr/>
              </a:pPr>
              <a:t>‹#›</a:t>
            </a:fld>
            <a:endParaRPr lang="en-US" altLang="en-US" sz="1000" dirty="0" smtClean="0"/>
          </a:p>
        </p:txBody>
      </p:sp>
      <p:sp>
        <p:nvSpPr>
          <p:cNvPr id="41" name="Content Placeholder 8"/>
          <p:cNvSpPr txBox="1">
            <a:spLocks/>
          </p:cNvSpPr>
          <p:nvPr/>
        </p:nvSpPr>
        <p:spPr>
          <a:xfrm>
            <a:off x="469900"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defRPr/>
            </a:pPr>
            <a:endParaRPr lang="en-US" dirty="0" smtClean="0"/>
          </a:p>
        </p:txBody>
      </p:sp>
      <p:pic>
        <p:nvPicPr>
          <p:cNvPr id="1034" name="Picture 2" descr="File:MBTA.svg"/>
          <p:cNvPicPr>
            <a:picLocks noChangeAspect="1" noChangeArrowheads="1"/>
          </p:cNvPicPr>
          <p:nvPr userDrawn="1"/>
        </p:nvPicPr>
        <p:blipFill>
          <a:blip r:embed="rId32" cstate="print"/>
          <a:srcRect/>
          <a:stretch>
            <a:fillRect/>
          </a:stretch>
        </p:blipFill>
        <p:spPr bwMode="auto">
          <a:xfrm>
            <a:off x="8139113" y="222250"/>
            <a:ext cx="7112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4" r:id="rId2"/>
    <p:sldLayoutId id="2147483662" r:id="rId3"/>
    <p:sldLayoutId id="2147483663"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853" y="3962400"/>
            <a:ext cx="7751547" cy="466344"/>
          </a:xfrm>
        </p:spPr>
        <p:txBody>
          <a:bodyPr/>
          <a:lstStyle/>
          <a:p>
            <a:r>
              <a:rPr lang="en-US" b="0" dirty="0" smtClean="0"/>
              <a:t>Deputy General Manager Remarks</a:t>
            </a:r>
            <a:endParaRPr lang="en-US" b="0" dirty="0"/>
          </a:p>
        </p:txBody>
      </p:sp>
      <p:sp>
        <p:nvSpPr>
          <p:cNvPr id="3" name="Text Placeholder 2"/>
          <p:cNvSpPr>
            <a:spLocks noGrp="1"/>
          </p:cNvSpPr>
          <p:nvPr>
            <p:ph type="body" sz="quarter" idx="10"/>
          </p:nvPr>
        </p:nvSpPr>
        <p:spPr/>
        <p:txBody>
          <a:bodyPr/>
          <a:lstStyle/>
          <a:p>
            <a:r>
              <a:rPr lang="en-US" b="0" dirty="0" smtClean="0">
                <a:solidFill>
                  <a:srgbClr val="00269E"/>
                </a:solidFill>
              </a:rPr>
              <a:t>September 25, 2017</a:t>
            </a:r>
            <a:endParaRPr lang="en-US" b="0" dirty="0">
              <a:solidFill>
                <a:srgbClr val="00269E"/>
              </a:solidFill>
            </a:endParaRPr>
          </a:p>
        </p:txBody>
      </p:sp>
      <p:sp>
        <p:nvSpPr>
          <p:cNvPr id="4" name="Text Placeholder 3"/>
          <p:cNvSpPr>
            <a:spLocks noGrp="1"/>
          </p:cNvSpPr>
          <p:nvPr>
            <p:ph type="body" sz="quarter" idx="11"/>
          </p:nvPr>
        </p:nvSpPr>
        <p:spPr>
          <a:xfrm>
            <a:off x="1219200" y="4528458"/>
            <a:ext cx="5867400" cy="457200"/>
          </a:xfrm>
        </p:spPr>
        <p:txBody>
          <a:bodyPr/>
          <a:lstStyle/>
          <a:p>
            <a:r>
              <a:rPr b="0" dirty="0" smtClean="0">
                <a:solidFill>
                  <a:schemeClr val="tx1"/>
                </a:solidFill>
              </a:rPr>
              <a:t>Fiscal &amp; Management Control Board</a:t>
            </a:r>
            <a:endParaRPr lang="en-US" b="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Rail Safety Committee</a:t>
            </a:r>
            <a:endParaRPr lang="en-US" sz="2400" dirty="0"/>
          </a:p>
        </p:txBody>
      </p:sp>
      <p:sp>
        <p:nvSpPr>
          <p:cNvPr id="3" name="Text Placeholder 2"/>
          <p:cNvSpPr>
            <a:spLocks noGrp="1"/>
          </p:cNvSpPr>
          <p:nvPr>
            <p:ph type="body" sz="quarter" idx="16"/>
          </p:nvPr>
        </p:nvSpPr>
        <p:spPr/>
        <p:txBody>
          <a:bodyPr/>
          <a:lstStyle/>
          <a:p>
            <a:pPr lvl="0"/>
            <a:r>
              <a:rPr lang="en-US" dirty="0"/>
              <a:t>DGM Remarks 9/25/17</a:t>
            </a:r>
          </a:p>
          <a:p>
            <a:endParaRPr lang="en-US" dirty="0"/>
          </a:p>
        </p:txBody>
      </p:sp>
      <p:sp>
        <p:nvSpPr>
          <p:cNvPr id="4" name="Rectangle 3"/>
          <p:cNvSpPr/>
          <p:nvPr/>
        </p:nvSpPr>
        <p:spPr>
          <a:xfrm>
            <a:off x="533400" y="1447800"/>
            <a:ext cx="8610600" cy="4154984"/>
          </a:xfrm>
          <a:prstGeom prst="rect">
            <a:avLst/>
          </a:prstGeom>
        </p:spPr>
        <p:txBody>
          <a:bodyPr wrap="square">
            <a:spAutoFit/>
          </a:bodyPr>
          <a:lstStyle/>
          <a:p>
            <a:r>
              <a:rPr lang="en-US" sz="1200" b="1" dirty="0" smtClean="0">
                <a:latin typeface="+mj-lt"/>
              </a:rPr>
              <a:t>Rail safety committee</a:t>
            </a:r>
          </a:p>
          <a:p>
            <a:r>
              <a:rPr lang="en-US" sz="1200" dirty="0" smtClean="0">
                <a:latin typeface="+mj-lt"/>
              </a:rPr>
              <a:t>Working together to research, analyze data, identify key areas of focus, discover the most promising efforts from around the world, and recommend a course of action to help reduce person-train collisions on the MBTA system.</a:t>
            </a:r>
          </a:p>
          <a:p>
            <a:endParaRPr lang="en-US" sz="1200" dirty="0" smtClean="0">
              <a:latin typeface="+mj-lt"/>
            </a:endParaRPr>
          </a:p>
          <a:p>
            <a:r>
              <a:rPr lang="en-US" sz="1200" b="1" dirty="0" smtClean="0">
                <a:latin typeface="+mj-lt"/>
              </a:rPr>
              <a:t>MBTA and </a:t>
            </a:r>
            <a:r>
              <a:rPr lang="en-US" sz="1200" b="1" dirty="0" err="1" smtClean="0">
                <a:latin typeface="+mj-lt"/>
              </a:rPr>
              <a:t>Keolis</a:t>
            </a:r>
            <a:endParaRPr lang="en-US" sz="1200" b="1" dirty="0" smtClean="0">
              <a:latin typeface="+mj-lt"/>
            </a:endParaRPr>
          </a:p>
          <a:p>
            <a:r>
              <a:rPr lang="en-US" sz="1200" dirty="0" smtClean="0">
                <a:latin typeface="+mj-lt"/>
              </a:rPr>
              <a:t>Railroad Operations, Subway and Bus Operations, MBTA Safety Department, </a:t>
            </a:r>
            <a:r>
              <a:rPr lang="en-US" sz="1200" dirty="0" err="1" smtClean="0">
                <a:latin typeface="+mj-lt"/>
              </a:rPr>
              <a:t>Keolis</a:t>
            </a:r>
            <a:r>
              <a:rPr lang="en-US" sz="1200" dirty="0" smtClean="0">
                <a:latin typeface="+mj-lt"/>
              </a:rPr>
              <a:t> Safety Department, MBTA Transit Police, Customer Service and Communications, Customer Experience</a:t>
            </a:r>
          </a:p>
          <a:p>
            <a:r>
              <a:rPr lang="en-US" sz="1200" b="1" dirty="0" smtClean="0">
                <a:latin typeface="+mj-lt"/>
              </a:rPr>
              <a:t>Volpe Center</a:t>
            </a:r>
          </a:p>
          <a:p>
            <a:r>
              <a:rPr lang="en-US" sz="1200" dirty="0" smtClean="0">
                <a:latin typeface="+mj-lt"/>
              </a:rPr>
              <a:t>The National Transportation Systems Center is a center of transportation and logistics expertise, operating under the (U.S. DOT).</a:t>
            </a:r>
          </a:p>
          <a:p>
            <a:r>
              <a:rPr lang="en-US" sz="1200" b="1" dirty="0" smtClean="0">
                <a:latin typeface="+mj-lt"/>
              </a:rPr>
              <a:t>Samaritans, Inc.</a:t>
            </a:r>
          </a:p>
          <a:p>
            <a:r>
              <a:rPr lang="en-US" sz="1200" dirty="0" smtClean="0">
                <a:latin typeface="+mj-lt"/>
              </a:rPr>
              <a:t>Samaritans provides life-saving suicide prevention services throughout the Commonwealth. Samaritans is a United Way of Massachusetts Bay affiliate and also a certified member of Contact USA, and a founding member of the Massachusetts Coalition for Suicide Prevention and the Greater Boston Regional Coalition for Suicide Prevention. </a:t>
            </a:r>
          </a:p>
          <a:p>
            <a:r>
              <a:rPr lang="en-US" sz="1200" b="1" dirty="0" smtClean="0">
                <a:latin typeface="+mj-lt"/>
              </a:rPr>
              <a:t>Operation Lifesaver</a:t>
            </a:r>
          </a:p>
          <a:p>
            <a:r>
              <a:rPr lang="en-US" sz="1200" dirty="0" smtClean="0">
                <a:latin typeface="+mj-lt"/>
              </a:rPr>
              <a:t>Working to end collisions, deaths and injuries at highway-rail grade crossings and on railroad property through a nationwide network of volunteers who work to educate people about rail safety.</a:t>
            </a:r>
          </a:p>
          <a:p>
            <a:r>
              <a:rPr lang="en-US" sz="1200" b="1" dirty="0" smtClean="0">
                <a:latin typeface="+mj-lt"/>
              </a:rPr>
              <a:t>Massachusetts Department of Public Health</a:t>
            </a:r>
          </a:p>
          <a:p>
            <a:r>
              <a:rPr lang="en-US" sz="1200" dirty="0" smtClean="0">
                <a:latin typeface="+mj-lt"/>
              </a:rPr>
              <a:t>Works to prevent illness, injury, and premature death, to assure access to high quality public health and health care services, and to promote wellness and health equity for all people in the Commonwealth.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dirty="0" smtClean="0"/>
              <a:t>Green Line Performance August 2016 – July 2017*</a:t>
            </a:r>
            <a:endParaRPr lang="en-US" sz="2400" dirty="0"/>
          </a:p>
        </p:txBody>
      </p:sp>
      <p:sp>
        <p:nvSpPr>
          <p:cNvPr id="11" name="Text Placeholder 10"/>
          <p:cNvSpPr>
            <a:spLocks noGrp="1"/>
          </p:cNvSpPr>
          <p:nvPr>
            <p:ph type="body" sz="quarter" idx="16"/>
          </p:nvPr>
        </p:nvSpPr>
        <p:spPr/>
        <p:txBody>
          <a:bodyPr/>
          <a:lstStyle/>
          <a:p>
            <a:r>
              <a:rPr lang="en-US" dirty="0" smtClean="0"/>
              <a:t>DGM Remarks 9/25/17</a:t>
            </a:r>
            <a:endParaRPr lang="en-US" dirty="0"/>
          </a:p>
        </p:txBody>
      </p:sp>
      <p:sp>
        <p:nvSpPr>
          <p:cNvPr id="10" name="TextBox 9"/>
          <p:cNvSpPr txBox="1"/>
          <p:nvPr/>
        </p:nvSpPr>
        <p:spPr>
          <a:xfrm>
            <a:off x="838200" y="1514856"/>
            <a:ext cx="1295400" cy="685800"/>
          </a:xfrm>
          <a:prstGeom prst="rect">
            <a:avLst/>
          </a:prstGeom>
          <a:solidFill>
            <a:schemeClr val="bg1"/>
          </a:solidFill>
        </p:spPr>
        <p:txBody>
          <a:bodyPr wrap="square" rtlCol="0">
            <a:spAutoFit/>
          </a:bodyPr>
          <a:lstStyle/>
          <a:p>
            <a:pPr marL="342900" indent="-342900"/>
            <a:endParaRPr lang="en-US" b="1" u="sng" dirty="0" smtClean="0">
              <a:latin typeface="+mj-lt"/>
            </a:endParaRPr>
          </a:p>
        </p:txBody>
      </p:sp>
      <p:sp>
        <p:nvSpPr>
          <p:cNvPr id="2" name="TextBox 1"/>
          <p:cNvSpPr txBox="1"/>
          <p:nvPr/>
        </p:nvSpPr>
        <p:spPr>
          <a:xfrm>
            <a:off x="0" y="6391656"/>
            <a:ext cx="4648200" cy="430887"/>
          </a:xfrm>
          <a:prstGeom prst="rect">
            <a:avLst/>
          </a:prstGeom>
          <a:noFill/>
        </p:spPr>
        <p:txBody>
          <a:bodyPr wrap="square" rtlCol="0">
            <a:spAutoFit/>
          </a:bodyPr>
          <a:lstStyle/>
          <a:p>
            <a:pPr marL="342900" indent="-342900"/>
            <a:r>
              <a:rPr lang="en-US" sz="1100" dirty="0" smtClean="0">
                <a:latin typeface="+mj-lt"/>
              </a:rPr>
              <a:t>**Passenger weighted</a:t>
            </a:r>
          </a:p>
          <a:p>
            <a:pPr marL="342900" indent="-342900"/>
            <a:r>
              <a:rPr lang="en-US" sz="1100" dirty="0" smtClean="0">
                <a:latin typeface="+mj-lt"/>
              </a:rPr>
              <a:t>*February 2017 data is partial.</a:t>
            </a:r>
          </a:p>
        </p:txBody>
      </p:sp>
      <p:graphicFrame>
        <p:nvGraphicFramePr>
          <p:cNvPr id="8" name="Chart 7"/>
          <p:cNvGraphicFramePr>
            <a:graphicFrameLocks/>
          </p:cNvGraphicFramePr>
          <p:nvPr>
            <p:extLst>
              <p:ext uri="{D42A27DB-BD31-4B8C-83A1-F6EECF244321}">
                <p14:modId xmlns:p14="http://schemas.microsoft.com/office/powerpoint/2010/main" xmlns="" val="2746813820"/>
              </p:ext>
            </p:extLst>
          </p:nvPr>
        </p:nvGraphicFramePr>
        <p:xfrm>
          <a:off x="2960370" y="1333500"/>
          <a:ext cx="6324600" cy="50200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2133600"/>
            <a:ext cx="3200400" cy="3000821"/>
          </a:xfrm>
          <a:prstGeom prst="rect">
            <a:avLst/>
          </a:prstGeom>
          <a:noFill/>
        </p:spPr>
        <p:txBody>
          <a:bodyPr wrap="square" rtlCol="0">
            <a:spAutoFit/>
          </a:bodyPr>
          <a:lstStyle/>
          <a:p>
            <a:pPr>
              <a:lnSpc>
                <a:spcPct val="150000"/>
              </a:lnSpc>
            </a:pPr>
            <a:r>
              <a:rPr lang="en-US" dirty="0" smtClean="0">
                <a:latin typeface="+mj-lt"/>
              </a:rPr>
              <a:t>Average OTP: 76.0%</a:t>
            </a:r>
          </a:p>
          <a:p>
            <a:pPr lvl="1">
              <a:lnSpc>
                <a:spcPct val="150000"/>
              </a:lnSpc>
            </a:pPr>
            <a:r>
              <a:rPr lang="en-US" dirty="0"/>
              <a:t>Peak OTP: 74.6%</a:t>
            </a:r>
          </a:p>
          <a:p>
            <a:pPr lvl="1">
              <a:lnSpc>
                <a:spcPct val="150000"/>
              </a:lnSpc>
            </a:pPr>
            <a:r>
              <a:rPr lang="en-US" dirty="0"/>
              <a:t>Off-Peak OTP: 77.4%</a:t>
            </a:r>
          </a:p>
          <a:p>
            <a:pPr lvl="1">
              <a:lnSpc>
                <a:spcPct val="150000"/>
              </a:lnSpc>
            </a:pPr>
            <a:r>
              <a:rPr lang="en-US" dirty="0"/>
              <a:t>B Branch: 76.3%</a:t>
            </a:r>
          </a:p>
          <a:p>
            <a:pPr lvl="1">
              <a:lnSpc>
                <a:spcPct val="150000"/>
              </a:lnSpc>
            </a:pPr>
            <a:r>
              <a:rPr lang="en-US" dirty="0"/>
              <a:t>C Branch: 76.1%</a:t>
            </a:r>
          </a:p>
          <a:p>
            <a:pPr lvl="1">
              <a:lnSpc>
                <a:spcPct val="150000"/>
              </a:lnSpc>
            </a:pPr>
            <a:r>
              <a:rPr lang="en-US" dirty="0"/>
              <a:t>D Branch: 76.2%</a:t>
            </a:r>
          </a:p>
          <a:p>
            <a:pPr lvl="1">
              <a:lnSpc>
                <a:spcPct val="150000"/>
              </a:lnSpc>
            </a:pPr>
            <a:r>
              <a:rPr lang="en-US" dirty="0"/>
              <a:t>E Branch: 76.2</a:t>
            </a:r>
            <a:r>
              <a:rPr lang="en-US" dirty="0" smtClean="0"/>
              <a:t>%</a:t>
            </a:r>
            <a:endParaRPr lang="en-US" dirty="0"/>
          </a:p>
        </p:txBody>
      </p:sp>
    </p:spTree>
    <p:extLst>
      <p:ext uri="{BB962C8B-B14F-4D97-AF65-F5344CB8AC3E}">
        <p14:creationId xmlns:p14="http://schemas.microsoft.com/office/powerpoint/2010/main" xmlns="" val="1473652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15386" t="42342" r="8397" b="7946"/>
          <a:stretch/>
        </p:blipFill>
        <p:spPr>
          <a:xfrm>
            <a:off x="4876800" y="2895600"/>
            <a:ext cx="4048174"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a:xfrm>
            <a:off x="462684" y="800844"/>
            <a:ext cx="7751547" cy="466344"/>
          </a:xfrm>
        </p:spPr>
        <p:txBody>
          <a:bodyPr/>
          <a:lstStyle/>
          <a:p>
            <a:r>
              <a:rPr lang="en-US" sz="2400" dirty="0" smtClean="0"/>
              <a:t>Green Line Short Term Initiatives</a:t>
            </a:r>
            <a:endParaRPr lang="en-US" sz="2400" dirty="0"/>
          </a:p>
        </p:txBody>
      </p:sp>
      <p:sp>
        <p:nvSpPr>
          <p:cNvPr id="11" name="Text Placeholder 10"/>
          <p:cNvSpPr>
            <a:spLocks noGrp="1"/>
          </p:cNvSpPr>
          <p:nvPr>
            <p:ph type="body" sz="quarter" idx="16"/>
          </p:nvPr>
        </p:nvSpPr>
        <p:spPr/>
        <p:txBody>
          <a:bodyPr/>
          <a:lstStyle/>
          <a:p>
            <a:r>
              <a:rPr lang="en-US" dirty="0"/>
              <a:t>DGM Remarks 9/25/17</a:t>
            </a:r>
          </a:p>
        </p:txBody>
      </p:sp>
      <p:sp>
        <p:nvSpPr>
          <p:cNvPr id="10" name="TextBox 9"/>
          <p:cNvSpPr txBox="1"/>
          <p:nvPr/>
        </p:nvSpPr>
        <p:spPr>
          <a:xfrm>
            <a:off x="838200" y="1514856"/>
            <a:ext cx="1295400" cy="685800"/>
          </a:xfrm>
          <a:prstGeom prst="rect">
            <a:avLst/>
          </a:prstGeom>
          <a:solidFill>
            <a:schemeClr val="bg1"/>
          </a:solidFill>
        </p:spPr>
        <p:txBody>
          <a:bodyPr wrap="square" rtlCol="0">
            <a:spAutoFit/>
          </a:bodyPr>
          <a:lstStyle/>
          <a:p>
            <a:pPr marL="342900" indent="-342900"/>
            <a:endParaRPr lang="en-US" b="1" u="sng" dirty="0" smtClean="0">
              <a:latin typeface="+mj-lt"/>
            </a:endParaRPr>
          </a:p>
        </p:txBody>
      </p:sp>
      <p:sp>
        <p:nvSpPr>
          <p:cNvPr id="2" name="TextBox 1"/>
          <p:cNvSpPr txBox="1"/>
          <p:nvPr/>
        </p:nvSpPr>
        <p:spPr>
          <a:xfrm>
            <a:off x="228600" y="1371600"/>
            <a:ext cx="4724400" cy="5016758"/>
          </a:xfrm>
          <a:prstGeom prst="rect">
            <a:avLst/>
          </a:prstGeom>
          <a:noFill/>
        </p:spPr>
        <p:txBody>
          <a:bodyPr wrap="square" rtlCol="0">
            <a:spAutoFit/>
          </a:bodyPr>
          <a:lstStyle/>
          <a:p>
            <a:pPr marL="800100" lvl="1" indent="-342900"/>
            <a:endParaRPr lang="en-US" sz="2000" dirty="0"/>
          </a:p>
          <a:p>
            <a:r>
              <a:rPr lang="en-US" b="1" dirty="0"/>
              <a:t>Transit Signal Priority (TSP</a:t>
            </a:r>
            <a:r>
              <a:rPr lang="en-US" b="1" dirty="0" smtClean="0"/>
              <a:t>)</a:t>
            </a:r>
          </a:p>
          <a:p>
            <a:endParaRPr lang="en-US" b="1" dirty="0"/>
          </a:p>
          <a:p>
            <a:pPr marL="800100" lvl="1" indent="-342900">
              <a:buFont typeface="Arial" panose="020B0604020202020204" pitchFamily="34" charset="0"/>
              <a:buChar char="•"/>
            </a:pPr>
            <a:r>
              <a:rPr lang="en-US" dirty="0"/>
              <a:t>Currently deployed at 5 GL intersections</a:t>
            </a:r>
            <a:r>
              <a:rPr lang="en-US" dirty="0" smtClean="0"/>
              <a:t>.</a:t>
            </a:r>
          </a:p>
          <a:p>
            <a:pPr lvl="1"/>
            <a:endParaRPr lang="en-US" dirty="0"/>
          </a:p>
          <a:p>
            <a:pPr marL="800100" lvl="1" indent="-342900">
              <a:buFont typeface="Arial" panose="020B0604020202020204" pitchFamily="34" charset="0"/>
              <a:buChar char="•"/>
            </a:pPr>
            <a:r>
              <a:rPr lang="en-US" dirty="0"/>
              <a:t>Plans underway to deploy to B,C,&amp;E surface lines in </a:t>
            </a:r>
            <a:r>
              <a:rPr lang="en-US" dirty="0" smtClean="0"/>
              <a:t>2018.</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smtClean="0"/>
              <a:t>Intersections left </a:t>
            </a:r>
            <a:r>
              <a:rPr lang="en-US" dirty="0"/>
              <a:t>on the Green </a:t>
            </a:r>
            <a:r>
              <a:rPr lang="en-US" dirty="0" smtClean="0"/>
              <a:t>Line:</a:t>
            </a:r>
          </a:p>
          <a:p>
            <a:pPr lvl="1"/>
            <a:endParaRPr lang="en-US" dirty="0" smtClean="0"/>
          </a:p>
          <a:p>
            <a:pPr marL="1657350" lvl="3" indent="-285750">
              <a:buFont typeface="Arial" panose="020B0604020202020204" pitchFamily="34" charset="0"/>
              <a:buChar char="•"/>
            </a:pPr>
            <a:r>
              <a:rPr lang="en-US" dirty="0" smtClean="0"/>
              <a:t>B </a:t>
            </a:r>
            <a:r>
              <a:rPr lang="en-US" dirty="0"/>
              <a:t>Branch: 15 </a:t>
            </a:r>
            <a:endParaRPr lang="en-US" dirty="0" smtClean="0"/>
          </a:p>
          <a:p>
            <a:pPr marL="1657350" lvl="3" indent="-285750">
              <a:buFont typeface="Arial" panose="020B0604020202020204" pitchFamily="34" charset="0"/>
              <a:buChar char="•"/>
            </a:pPr>
            <a:r>
              <a:rPr lang="en-US" dirty="0" smtClean="0"/>
              <a:t>C </a:t>
            </a:r>
            <a:r>
              <a:rPr lang="en-US" dirty="0"/>
              <a:t>Branch: 9 </a:t>
            </a:r>
            <a:endParaRPr lang="en-US" dirty="0" smtClean="0"/>
          </a:p>
          <a:p>
            <a:pPr marL="1657350" lvl="3" indent="-285750">
              <a:buFont typeface="Arial" panose="020B0604020202020204" pitchFamily="34" charset="0"/>
              <a:buChar char="•"/>
            </a:pPr>
            <a:r>
              <a:rPr lang="en-US" dirty="0" smtClean="0"/>
              <a:t>E </a:t>
            </a:r>
            <a:r>
              <a:rPr lang="en-US" dirty="0"/>
              <a:t>Branch: </a:t>
            </a:r>
            <a:r>
              <a:rPr lang="en-US" dirty="0" smtClean="0"/>
              <a:t>5</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endParaRPr lang="en-US" sz="1200" b="1" dirty="0"/>
          </a:p>
        </p:txBody>
      </p:sp>
    </p:spTree>
    <p:extLst>
      <p:ext uri="{BB962C8B-B14F-4D97-AF65-F5344CB8AC3E}">
        <p14:creationId xmlns:p14="http://schemas.microsoft.com/office/powerpoint/2010/main" xmlns="" val="1633139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2684" y="800844"/>
            <a:ext cx="7751547" cy="466344"/>
          </a:xfrm>
        </p:spPr>
        <p:txBody>
          <a:bodyPr/>
          <a:lstStyle/>
          <a:p>
            <a:r>
              <a:rPr lang="en-US" sz="2400" dirty="0" smtClean="0"/>
              <a:t>Green Line Short Term Initiatives</a:t>
            </a:r>
            <a:endParaRPr lang="en-US" sz="2400" dirty="0"/>
          </a:p>
        </p:txBody>
      </p:sp>
      <p:sp>
        <p:nvSpPr>
          <p:cNvPr id="11" name="Text Placeholder 10"/>
          <p:cNvSpPr>
            <a:spLocks noGrp="1"/>
          </p:cNvSpPr>
          <p:nvPr>
            <p:ph type="body" sz="quarter" idx="16"/>
          </p:nvPr>
        </p:nvSpPr>
        <p:spPr/>
        <p:txBody>
          <a:bodyPr/>
          <a:lstStyle/>
          <a:p>
            <a:r>
              <a:rPr lang="en-US" dirty="0"/>
              <a:t>DGM Remarks 9/25/17</a:t>
            </a:r>
          </a:p>
        </p:txBody>
      </p:sp>
      <p:sp>
        <p:nvSpPr>
          <p:cNvPr id="10" name="TextBox 9"/>
          <p:cNvSpPr txBox="1"/>
          <p:nvPr/>
        </p:nvSpPr>
        <p:spPr>
          <a:xfrm>
            <a:off x="838200" y="1514856"/>
            <a:ext cx="1295400" cy="685800"/>
          </a:xfrm>
          <a:prstGeom prst="rect">
            <a:avLst/>
          </a:prstGeom>
          <a:solidFill>
            <a:schemeClr val="bg1"/>
          </a:solidFill>
        </p:spPr>
        <p:txBody>
          <a:bodyPr wrap="square" rtlCol="0">
            <a:spAutoFit/>
          </a:bodyPr>
          <a:lstStyle/>
          <a:p>
            <a:pPr marL="342900" indent="-342900"/>
            <a:endParaRPr lang="en-US" b="1" u="sng" dirty="0" smtClean="0">
              <a:latin typeface="+mj-lt"/>
            </a:endParaRPr>
          </a:p>
        </p:txBody>
      </p:sp>
      <p:sp>
        <p:nvSpPr>
          <p:cNvPr id="2" name="TextBox 1"/>
          <p:cNvSpPr txBox="1"/>
          <p:nvPr/>
        </p:nvSpPr>
        <p:spPr>
          <a:xfrm>
            <a:off x="400050" y="1286238"/>
            <a:ext cx="5562600" cy="5109091"/>
          </a:xfrm>
          <a:prstGeom prst="rect">
            <a:avLst/>
          </a:prstGeom>
          <a:noFill/>
        </p:spPr>
        <p:txBody>
          <a:bodyPr wrap="square" rtlCol="0">
            <a:spAutoFit/>
          </a:bodyPr>
          <a:lstStyle/>
          <a:p>
            <a:r>
              <a:rPr lang="en-US" b="1" dirty="0" smtClean="0"/>
              <a:t>Dynamic </a:t>
            </a:r>
            <a:r>
              <a:rPr lang="en-US" b="1" dirty="0"/>
              <a:t>Dispatching via Green Line </a:t>
            </a:r>
            <a:r>
              <a:rPr lang="en-US" b="1" dirty="0" smtClean="0"/>
              <a:t>Tablets</a:t>
            </a:r>
          </a:p>
          <a:p>
            <a:endParaRPr lang="en-US" dirty="0"/>
          </a:p>
          <a:p>
            <a:pPr marL="742950" lvl="1" indent="-285750">
              <a:buFont typeface="Arial" panose="020B0604020202020204" pitchFamily="34" charset="0"/>
              <a:buChar char="•"/>
            </a:pPr>
            <a:r>
              <a:rPr lang="en-US" dirty="0" smtClean="0"/>
              <a:t>Extension </a:t>
            </a:r>
            <a:r>
              <a:rPr lang="en-US" dirty="0"/>
              <a:t>of a pilot run in coordination with MIT, February–March </a:t>
            </a:r>
            <a:r>
              <a:rPr lang="en-US" dirty="0" smtClean="0"/>
              <a:t>2017</a:t>
            </a:r>
          </a:p>
          <a:p>
            <a:pPr lvl="1"/>
            <a:endParaRPr lang="en-US" dirty="0"/>
          </a:p>
          <a:p>
            <a:pPr marL="742950" lvl="1" indent="-285750">
              <a:buFont typeface="Arial" panose="020B0604020202020204" pitchFamily="34" charset="0"/>
              <a:buChar char="•"/>
            </a:pPr>
            <a:r>
              <a:rPr lang="en-US" dirty="0" smtClean="0"/>
              <a:t>The development of a tool that will provide shared situational awareness and better communications tools for the Green Line Officials</a:t>
            </a: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Riverside </a:t>
            </a:r>
            <a:r>
              <a:rPr lang="en-US" dirty="0"/>
              <a:t>and Lechmere </a:t>
            </a:r>
            <a:r>
              <a:rPr lang="en-US" dirty="0" smtClean="0"/>
              <a:t>officials are using tablets to view headways in real-time.</a:t>
            </a:r>
          </a:p>
          <a:p>
            <a:pPr lvl="1"/>
            <a:endParaRPr lang="en-US" dirty="0" smtClean="0"/>
          </a:p>
          <a:p>
            <a:pPr marL="742950" lvl="1" indent="-285750">
              <a:buFont typeface="Arial" panose="020B0604020202020204" pitchFamily="34" charset="0"/>
              <a:buChar char="•"/>
            </a:pPr>
            <a:r>
              <a:rPr lang="en-US" dirty="0" smtClean="0"/>
              <a:t>Reaction is positive, and plan is to continue roll out across Green Line.</a:t>
            </a:r>
            <a:endParaRPr lang="en-US" dirty="0"/>
          </a:p>
          <a:p>
            <a:endParaRPr lang="en-US" sz="2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34075" y="1676400"/>
            <a:ext cx="3094095" cy="4165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91503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171450" indent="-171450">
              <a:lnSpc>
                <a:spcPct val="150000"/>
              </a:lnSpc>
              <a:buFont typeface="Arial" panose="020B0604020202020204" pitchFamily="34" charset="0"/>
              <a:buChar char="•"/>
            </a:pPr>
            <a:r>
              <a:rPr lang="en-US" sz="1400" dirty="0" smtClean="0"/>
              <a:t>A new management team was hired</a:t>
            </a:r>
          </a:p>
          <a:p>
            <a:pPr marL="171450" indent="-171450">
              <a:lnSpc>
                <a:spcPct val="150000"/>
              </a:lnSpc>
              <a:buFont typeface="Arial" panose="020B0604020202020204" pitchFamily="34" charset="0"/>
              <a:buChar char="•"/>
            </a:pPr>
            <a:r>
              <a:rPr lang="en-US" sz="1400" dirty="0" smtClean="0"/>
              <a:t>Outside track engineering specialist firms are being utilized</a:t>
            </a:r>
          </a:p>
          <a:p>
            <a:pPr marL="171450" indent="-171450">
              <a:lnSpc>
                <a:spcPct val="150000"/>
              </a:lnSpc>
              <a:buFont typeface="Arial" panose="020B0604020202020204" pitchFamily="34" charset="0"/>
              <a:buChar char="•"/>
            </a:pPr>
            <a:r>
              <a:rPr lang="en-US" sz="1400" dirty="0" smtClean="0"/>
              <a:t>Improvements include</a:t>
            </a:r>
          </a:p>
          <a:p>
            <a:pPr marL="571500" lvl="1" indent="-171450">
              <a:lnSpc>
                <a:spcPct val="150000"/>
              </a:lnSpc>
              <a:buFont typeface="Verdana" pitchFamily="34" charset="0"/>
              <a:buChar char="›"/>
            </a:pPr>
            <a:r>
              <a:rPr lang="en-US" sz="1400" dirty="0" smtClean="0"/>
              <a:t>Process re-engineering </a:t>
            </a:r>
          </a:p>
          <a:p>
            <a:pPr marL="571500" lvl="1" indent="-171450">
              <a:lnSpc>
                <a:spcPct val="150000"/>
              </a:lnSpc>
              <a:buFont typeface="Verdana" pitchFamily="34" charset="0"/>
              <a:buChar char="›"/>
            </a:pPr>
            <a:r>
              <a:rPr lang="en-US" sz="1400" dirty="0" smtClean="0"/>
              <a:t>Workforce evaluation and training </a:t>
            </a:r>
          </a:p>
          <a:p>
            <a:pPr marL="571500" lvl="1" indent="-171450">
              <a:lnSpc>
                <a:spcPct val="150000"/>
              </a:lnSpc>
              <a:buFont typeface="Verdana" pitchFamily="34" charset="0"/>
              <a:buChar char="›"/>
            </a:pPr>
            <a:r>
              <a:rPr lang="en-US" sz="1400" dirty="0" smtClean="0"/>
              <a:t>Performance dashboard development and data consolidation </a:t>
            </a:r>
          </a:p>
          <a:p>
            <a:pPr marL="571500" lvl="1" indent="-171450">
              <a:lnSpc>
                <a:spcPct val="150000"/>
              </a:lnSpc>
              <a:buFont typeface="Verdana" pitchFamily="34" charset="0"/>
              <a:buChar char="›"/>
            </a:pPr>
            <a:r>
              <a:rPr lang="en-US" sz="1400" dirty="0" smtClean="0"/>
              <a:t>Development of wheel/rail interface dynamic simulation</a:t>
            </a:r>
          </a:p>
          <a:p>
            <a:pPr marL="571500" lvl="1" indent="-171450">
              <a:lnSpc>
                <a:spcPct val="150000"/>
              </a:lnSpc>
              <a:buFont typeface="Verdana" pitchFamily="34" charset="0"/>
              <a:buChar char="›"/>
            </a:pPr>
            <a:r>
              <a:rPr lang="en-US" sz="1400" dirty="0" smtClean="0"/>
              <a:t>Conduct quality inspections</a:t>
            </a:r>
            <a:endParaRPr lang="en-US" sz="1400" dirty="0"/>
          </a:p>
        </p:txBody>
      </p:sp>
      <p:sp>
        <p:nvSpPr>
          <p:cNvPr id="3" name="Title 2"/>
          <p:cNvSpPr>
            <a:spLocks noGrp="1"/>
          </p:cNvSpPr>
          <p:nvPr>
            <p:ph type="title"/>
          </p:nvPr>
        </p:nvSpPr>
        <p:spPr/>
        <p:txBody>
          <a:bodyPr/>
          <a:lstStyle/>
          <a:p>
            <a:r>
              <a:rPr lang="en-US" sz="2400" dirty="0" smtClean="0"/>
              <a:t>Green Line Track Maintenance Improvements</a:t>
            </a:r>
            <a:endParaRPr lang="en-US" sz="2400" dirty="0"/>
          </a:p>
        </p:txBody>
      </p:sp>
      <p:pic>
        <p:nvPicPr>
          <p:cNvPr id="5" name="Content Placeholder 29"/>
          <p:cNvPicPr>
            <a:picLocks noGrp="1" noChangeAspect="1"/>
          </p:cNvPicPr>
          <p:nvPr>
            <p:ph sz="quarter" idx="17"/>
          </p:nvPr>
        </p:nvPicPr>
        <p:blipFill>
          <a:blip r:embed="rId2" cstate="print">
            <a:extLst>
              <a:ext uri="{28A0092B-C50C-407E-A947-70E740481C1C}">
                <a14:useLocalDpi xmlns:a14="http://schemas.microsoft.com/office/drawing/2010/main" xmlns="" val="0"/>
              </a:ext>
            </a:extLst>
          </a:blip>
          <a:stretch>
            <a:fillRect/>
          </a:stretch>
        </p:blipFill>
        <p:spPr>
          <a:xfrm>
            <a:off x="4417695" y="2286000"/>
            <a:ext cx="4527986" cy="2468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81000" y="496472"/>
            <a:ext cx="1656223" cy="261610"/>
          </a:xfrm>
          <a:prstGeom prst="rect">
            <a:avLst/>
          </a:prstGeom>
        </p:spPr>
        <p:txBody>
          <a:bodyPr wrap="none">
            <a:spAutoFit/>
          </a:bodyPr>
          <a:lstStyle/>
          <a:p>
            <a:pPr marL="228600" lvl="0" indent="-228600" fontAlgn="base">
              <a:spcBef>
                <a:spcPct val="0"/>
              </a:spcBef>
              <a:spcAft>
                <a:spcPct val="0"/>
              </a:spcAft>
              <a:buClr>
                <a:srgbClr val="0033CC"/>
              </a:buClr>
            </a:pPr>
            <a:r>
              <a:rPr lang="en-US" sz="1100" b="1" kern="0" dirty="0">
                <a:solidFill>
                  <a:srgbClr val="00269E"/>
                </a:solidFill>
                <a:latin typeface="Arial" pitchFamily="34" charset="0"/>
                <a:ea typeface="+mj-ea"/>
                <a:cs typeface="Arial" pitchFamily="34" charset="0"/>
              </a:rPr>
              <a:t>DGM Remarks 9/25/17</a:t>
            </a:r>
          </a:p>
        </p:txBody>
      </p:sp>
    </p:spTree>
    <p:extLst>
      <p:ext uri="{BB962C8B-B14F-4D97-AF65-F5344CB8AC3E}">
        <p14:creationId xmlns:p14="http://schemas.microsoft.com/office/powerpoint/2010/main" xmlns="" val="82963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Green Line Track Maintenance Improvements</a:t>
            </a:r>
            <a:endParaRPr lang="en-US" sz="2400" dirty="0"/>
          </a:p>
        </p:txBody>
      </p:sp>
      <p:sp>
        <p:nvSpPr>
          <p:cNvPr id="3" name="Text Placeholder 2"/>
          <p:cNvSpPr>
            <a:spLocks noGrp="1"/>
          </p:cNvSpPr>
          <p:nvPr>
            <p:ph type="body" sz="quarter" idx="16"/>
          </p:nvPr>
        </p:nvSpPr>
        <p:spPr>
          <a:xfrm>
            <a:off x="457200" y="457200"/>
            <a:ext cx="7309716" cy="228600"/>
          </a:xfrm>
        </p:spPr>
        <p:txBody>
          <a:bodyPr/>
          <a:lstStyle/>
          <a:p>
            <a:r>
              <a:rPr lang="en-US" dirty="0"/>
              <a:t>DGM Remarks 9/25/17</a:t>
            </a:r>
          </a:p>
          <a:p>
            <a:endParaRPr lang="en-US" dirty="0"/>
          </a:p>
        </p:txBody>
      </p:sp>
      <p:sp>
        <p:nvSpPr>
          <p:cNvPr id="4" name="Rectangle 3"/>
          <p:cNvSpPr/>
          <p:nvPr/>
        </p:nvSpPr>
        <p:spPr>
          <a:xfrm>
            <a:off x="228600" y="1447800"/>
            <a:ext cx="4038600" cy="4939814"/>
          </a:xfrm>
          <a:prstGeom prst="rect">
            <a:avLst/>
          </a:prstGeom>
        </p:spPr>
        <p:txBody>
          <a:bodyPr wrap="square">
            <a:spAutoFit/>
          </a:bodyPr>
          <a:lstStyle/>
          <a:p>
            <a:pPr marL="171450" indent="-171450">
              <a:lnSpc>
                <a:spcPct val="150000"/>
              </a:lnSpc>
            </a:pPr>
            <a:r>
              <a:rPr lang="en-US" sz="1400" dirty="0" smtClean="0"/>
              <a:t>Results:</a:t>
            </a:r>
          </a:p>
          <a:p>
            <a:pPr marL="171450" indent="-171450">
              <a:lnSpc>
                <a:spcPct val="150000"/>
              </a:lnSpc>
              <a:buFont typeface="Arial" pitchFamily="34" charset="0"/>
              <a:buChar char="•"/>
            </a:pPr>
            <a:r>
              <a:rPr lang="en-US" sz="1400" dirty="0" smtClean="0"/>
              <a:t>Enhanced identification of track defects</a:t>
            </a:r>
          </a:p>
          <a:p>
            <a:pPr marL="171450" indent="-171450">
              <a:lnSpc>
                <a:spcPct val="150000"/>
              </a:lnSpc>
              <a:buFont typeface="Arial" pitchFamily="34" charset="0"/>
              <a:buChar char="•"/>
            </a:pPr>
            <a:endParaRPr lang="en-US" sz="1400" dirty="0" smtClean="0"/>
          </a:p>
          <a:p>
            <a:pPr marL="171450" indent="-171450">
              <a:lnSpc>
                <a:spcPct val="150000"/>
              </a:lnSpc>
              <a:buFont typeface="Arial" pitchFamily="34" charset="0"/>
              <a:buChar char="•"/>
            </a:pPr>
            <a:r>
              <a:rPr lang="en-US" sz="1400" dirty="0" smtClean="0"/>
              <a:t>Replacement of 4.6 miles of rail</a:t>
            </a:r>
          </a:p>
          <a:p>
            <a:pPr marL="171450" indent="-171450">
              <a:lnSpc>
                <a:spcPct val="150000"/>
              </a:lnSpc>
              <a:buFont typeface="Arial" pitchFamily="34" charset="0"/>
              <a:buChar char="•"/>
            </a:pPr>
            <a:endParaRPr lang="en-US" sz="1400" dirty="0" smtClean="0"/>
          </a:p>
          <a:p>
            <a:pPr marL="171450" indent="-171450">
              <a:lnSpc>
                <a:spcPct val="150000"/>
              </a:lnSpc>
              <a:buFont typeface="Arial" pitchFamily="34" charset="0"/>
              <a:buChar char="•"/>
            </a:pPr>
            <a:r>
              <a:rPr lang="en-US" sz="1400" dirty="0" smtClean="0"/>
              <a:t>Profile and gauge face angle grindings</a:t>
            </a:r>
          </a:p>
          <a:p>
            <a:pPr marL="628650" lvl="1" indent="-171450">
              <a:lnSpc>
                <a:spcPct val="150000"/>
              </a:lnSpc>
              <a:buFont typeface="Verdana" pitchFamily="34" charset="0"/>
              <a:buChar char="›"/>
            </a:pPr>
            <a:r>
              <a:rPr lang="en-US" sz="1400" dirty="0" smtClean="0"/>
              <a:t>The entire network was completed for the first time in 9 years </a:t>
            </a:r>
          </a:p>
          <a:p>
            <a:pPr marL="628650" lvl="1" indent="-171450">
              <a:lnSpc>
                <a:spcPct val="150000"/>
              </a:lnSpc>
              <a:buFont typeface="Verdana" pitchFamily="34" charset="0"/>
              <a:buChar char="›"/>
            </a:pPr>
            <a:endParaRPr lang="en-US" sz="1400" dirty="0" smtClean="0"/>
          </a:p>
          <a:p>
            <a:pPr marL="171450" indent="-171450">
              <a:lnSpc>
                <a:spcPct val="150000"/>
              </a:lnSpc>
              <a:buFont typeface="Arial" pitchFamily="34" charset="0"/>
              <a:buChar char="•"/>
            </a:pPr>
            <a:r>
              <a:rPr lang="en-US" sz="1400" dirty="0" smtClean="0"/>
              <a:t>Infrastructure improvements- Delays were reduced by 17 minutes</a:t>
            </a:r>
          </a:p>
          <a:p>
            <a:pPr marL="742950" lvl="2">
              <a:lnSpc>
                <a:spcPct val="150000"/>
              </a:lnSpc>
              <a:buFont typeface="Verdana" pitchFamily="34" charset="0"/>
              <a:buChar char="›"/>
            </a:pPr>
            <a:r>
              <a:rPr lang="en-US" sz="1400" dirty="0" smtClean="0"/>
              <a:t>Rail</a:t>
            </a:r>
          </a:p>
          <a:p>
            <a:pPr marL="742950" lvl="2">
              <a:lnSpc>
                <a:spcPct val="150000"/>
              </a:lnSpc>
              <a:buFont typeface="Verdana" pitchFamily="34" charset="0"/>
              <a:buChar char="›"/>
            </a:pPr>
            <a:r>
              <a:rPr lang="en-US" sz="1400" dirty="0" smtClean="0"/>
              <a:t>Switches</a:t>
            </a:r>
          </a:p>
          <a:p>
            <a:pPr marL="742950" lvl="2">
              <a:lnSpc>
                <a:spcPct val="150000"/>
              </a:lnSpc>
              <a:buFont typeface="Verdana" pitchFamily="34" charset="0"/>
              <a:buChar char="›"/>
            </a:pPr>
            <a:r>
              <a:rPr lang="en-US" sz="1400" dirty="0" smtClean="0"/>
              <a:t>Crossovers</a:t>
            </a:r>
          </a:p>
          <a:p>
            <a:pPr marL="742950" lvl="2">
              <a:lnSpc>
                <a:spcPct val="150000"/>
              </a:lnSpc>
              <a:buFont typeface="Verdana" pitchFamily="34" charset="0"/>
              <a:buChar char="›"/>
            </a:pPr>
            <a:r>
              <a:rPr lang="en-US" sz="1400" dirty="0" smtClean="0"/>
              <a:t>Grade crossings</a:t>
            </a:r>
          </a:p>
        </p:txBody>
      </p:sp>
      <p:graphicFrame>
        <p:nvGraphicFramePr>
          <p:cNvPr id="5" name="Chart 4"/>
          <p:cNvGraphicFramePr>
            <a:graphicFrameLocks/>
          </p:cNvGraphicFramePr>
          <p:nvPr>
            <p:extLst>
              <p:ext uri="{D42A27DB-BD31-4B8C-83A1-F6EECF244321}">
                <p14:modId xmlns:p14="http://schemas.microsoft.com/office/powerpoint/2010/main" xmlns="" val="4084567372"/>
              </p:ext>
            </p:extLst>
          </p:nvPr>
        </p:nvGraphicFramePr>
        <p:xfrm>
          <a:off x="4191000" y="1981200"/>
          <a:ext cx="4724400" cy="3336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43635" y="1390650"/>
            <a:ext cx="5625999" cy="4613454"/>
          </a:xfrm>
        </p:spPr>
        <p:txBody>
          <a:bodyPr/>
          <a:lstStyle/>
          <a:p>
            <a:pPr marL="171450" indent="-171450">
              <a:buFont typeface="Arial" panose="020B0604020202020204" pitchFamily="34" charset="0"/>
              <a:buChar char="•"/>
            </a:pPr>
            <a:r>
              <a:rPr lang="en-US" sz="1400" dirty="0" smtClean="0"/>
              <a:t>Block by Block (BBB) provides in station customer service at these select stations:</a:t>
            </a:r>
          </a:p>
          <a:p>
            <a:pPr marL="171450" indent="-171450"/>
            <a:endParaRPr lang="en-US" sz="1400" dirty="0" smtClean="0"/>
          </a:p>
          <a:p>
            <a:pPr marL="571500" lvl="1" indent="-171450"/>
            <a:r>
              <a:rPr lang="en-US" sz="1400" dirty="0" smtClean="0"/>
              <a:t>First rollout of pilot on 8/2: Chinatown and Mass. Ave.</a:t>
            </a:r>
          </a:p>
          <a:p>
            <a:pPr marL="571500" lvl="1" indent="-171450"/>
            <a:r>
              <a:rPr lang="en-US" sz="1400" dirty="0" smtClean="0"/>
              <a:t>Second rollout on 9/3: South station, Park St., State St. and Downtown Crossing</a:t>
            </a:r>
          </a:p>
          <a:p>
            <a:pPr lvl="1" indent="0">
              <a:buNone/>
            </a:pPr>
            <a:endParaRPr lang="en-US" sz="1400" dirty="0" smtClean="0"/>
          </a:p>
          <a:p>
            <a:pPr marL="171450" indent="-171450">
              <a:buFont typeface="Arial" panose="020B0604020202020204" pitchFamily="34" charset="0"/>
              <a:buChar char="•"/>
            </a:pPr>
            <a:r>
              <a:rPr lang="en-US" sz="1400" dirty="0" smtClean="0"/>
              <a:t>Currently there are 39 ambassadors in the MBTA system</a:t>
            </a:r>
          </a:p>
          <a:p>
            <a:endParaRPr lang="en-US" sz="1400" dirty="0" smtClean="0"/>
          </a:p>
          <a:p>
            <a:pPr marL="571500" lvl="1" indent="-171450"/>
            <a:r>
              <a:rPr lang="en-US" sz="1400" dirty="0" smtClean="0"/>
              <a:t>Ambassador services are provided from 6am to 12am</a:t>
            </a:r>
          </a:p>
          <a:p>
            <a:pPr marL="571500" lvl="1" indent="-171450"/>
            <a:r>
              <a:rPr lang="en-US" sz="1400" dirty="0" smtClean="0"/>
              <a:t>Ambassadors were trained by a program development by MBTA and BBB.</a:t>
            </a:r>
          </a:p>
          <a:p>
            <a:pPr marL="571500" lvl="1" indent="-171450"/>
            <a:r>
              <a:rPr lang="en-US" sz="1400" dirty="0" smtClean="0"/>
              <a:t>The ambassadors are equipped with a smart tablet enabling them to report and track information in real time.</a:t>
            </a:r>
          </a:p>
          <a:p>
            <a:pPr marL="571500" lvl="1" indent="-171450"/>
            <a:r>
              <a:rPr lang="en-US" sz="1400" dirty="0" smtClean="0"/>
              <a:t>All ambassadors carry a handheld radio, and are trained to contact the OCC and other MBTA departments depending on the situation</a:t>
            </a:r>
          </a:p>
          <a:p>
            <a:endParaRPr lang="en-US" dirty="0"/>
          </a:p>
        </p:txBody>
      </p:sp>
      <p:sp>
        <p:nvSpPr>
          <p:cNvPr id="3" name="Title 2"/>
          <p:cNvSpPr>
            <a:spLocks noGrp="1"/>
          </p:cNvSpPr>
          <p:nvPr>
            <p:ph type="title"/>
          </p:nvPr>
        </p:nvSpPr>
        <p:spPr/>
        <p:txBody>
          <a:bodyPr/>
          <a:lstStyle/>
          <a:p>
            <a:r>
              <a:rPr lang="en-US" sz="2400" dirty="0"/>
              <a:t>Transit Ambassadors </a:t>
            </a:r>
            <a:r>
              <a:rPr lang="en-US" sz="2400" dirty="0" smtClean="0"/>
              <a:t>Contract Update</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2200" y="4840478"/>
            <a:ext cx="2797682" cy="1865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26250" y="1371600"/>
            <a:ext cx="2143632" cy="3215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381000" y="491246"/>
            <a:ext cx="1656223" cy="261610"/>
          </a:xfrm>
          <a:prstGeom prst="rect">
            <a:avLst/>
          </a:prstGeom>
        </p:spPr>
        <p:txBody>
          <a:bodyPr wrap="none">
            <a:spAutoFit/>
          </a:bodyPr>
          <a:lstStyle/>
          <a:p>
            <a:pPr marL="228600" lvl="0" indent="-228600" fontAlgn="base">
              <a:spcBef>
                <a:spcPct val="0"/>
              </a:spcBef>
              <a:spcAft>
                <a:spcPct val="0"/>
              </a:spcAft>
              <a:buClr>
                <a:srgbClr val="0033CC"/>
              </a:buClr>
            </a:pPr>
            <a:r>
              <a:rPr lang="en-US" sz="1100" b="1" kern="0" dirty="0">
                <a:solidFill>
                  <a:srgbClr val="00269E"/>
                </a:solidFill>
                <a:latin typeface="Arial" pitchFamily="34" charset="0"/>
                <a:ea typeface="+mj-ea"/>
                <a:cs typeface="Arial" pitchFamily="34" charset="0"/>
              </a:rPr>
              <a:t>DGM Remarks 9/25/17</a:t>
            </a:r>
          </a:p>
        </p:txBody>
      </p:sp>
    </p:spTree>
    <p:extLst>
      <p:ext uri="{BB962C8B-B14F-4D97-AF65-F5344CB8AC3E}">
        <p14:creationId xmlns:p14="http://schemas.microsoft.com/office/powerpoint/2010/main" xmlns="" val="1042842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751547" cy="466344"/>
          </a:xfrm>
        </p:spPr>
        <p:txBody>
          <a:bodyPr/>
          <a:lstStyle/>
          <a:p>
            <a:r>
              <a:rPr lang="en-US" sz="2400" dirty="0" smtClean="0"/>
              <a:t>Rail Safety Week – Partnering with Samaritans</a:t>
            </a:r>
            <a:endParaRPr lang="en-US" sz="2400" dirty="0"/>
          </a:p>
        </p:txBody>
      </p:sp>
      <p:sp>
        <p:nvSpPr>
          <p:cNvPr id="3" name="Rectangle 2"/>
          <p:cNvSpPr/>
          <p:nvPr/>
        </p:nvSpPr>
        <p:spPr>
          <a:xfrm>
            <a:off x="381000" y="457200"/>
            <a:ext cx="1656223" cy="261610"/>
          </a:xfrm>
          <a:prstGeom prst="rect">
            <a:avLst/>
          </a:prstGeom>
        </p:spPr>
        <p:txBody>
          <a:bodyPr wrap="none">
            <a:spAutoFit/>
          </a:bodyPr>
          <a:lstStyle/>
          <a:p>
            <a:pPr marL="228600" lvl="0" indent="-228600" fontAlgn="base">
              <a:spcBef>
                <a:spcPct val="0"/>
              </a:spcBef>
              <a:spcAft>
                <a:spcPct val="0"/>
              </a:spcAft>
              <a:buClr>
                <a:srgbClr val="0033CC"/>
              </a:buClr>
            </a:pPr>
            <a:r>
              <a:rPr lang="en-US" sz="1100" b="1" kern="0" dirty="0">
                <a:solidFill>
                  <a:srgbClr val="00269E"/>
                </a:solidFill>
                <a:latin typeface="Arial" pitchFamily="34" charset="0"/>
                <a:ea typeface="+mj-ea"/>
                <a:cs typeface="Arial" pitchFamily="34" charset="0"/>
              </a:rPr>
              <a:t>DGM Remarks 9/25/17</a:t>
            </a:r>
          </a:p>
        </p:txBody>
      </p:sp>
      <p:sp>
        <p:nvSpPr>
          <p:cNvPr id="4" name="Rectangle 3"/>
          <p:cNvSpPr/>
          <p:nvPr/>
        </p:nvSpPr>
        <p:spPr>
          <a:xfrm>
            <a:off x="457200" y="1371600"/>
            <a:ext cx="4572000" cy="4770537"/>
          </a:xfrm>
          <a:prstGeom prst="rect">
            <a:avLst/>
          </a:prstGeom>
        </p:spPr>
        <p:txBody>
          <a:bodyPr>
            <a:spAutoFit/>
          </a:bodyPr>
          <a:lstStyle/>
          <a:p>
            <a:r>
              <a:rPr lang="en-US" sz="1600" b="1" dirty="0" smtClean="0">
                <a:latin typeface="+mj-lt"/>
              </a:rPr>
              <a:t>Working together to prevent suicide</a:t>
            </a:r>
          </a:p>
          <a:p>
            <a:r>
              <a:rPr lang="en-US" sz="1600" dirty="0" smtClean="0">
                <a:latin typeface="+mj-lt"/>
              </a:rPr>
              <a:t>Education, awareness and support efforts</a:t>
            </a:r>
          </a:p>
          <a:p>
            <a:endParaRPr lang="en-US" sz="1600" dirty="0" smtClean="0">
              <a:latin typeface="+mj-lt"/>
            </a:endParaRPr>
          </a:p>
          <a:p>
            <a:endParaRPr lang="en-US" sz="1600" dirty="0" smtClean="0">
              <a:latin typeface="+mj-lt"/>
            </a:endParaRPr>
          </a:p>
          <a:p>
            <a:pPr marL="287338" indent="-287338">
              <a:buFont typeface="Arial" pitchFamily="34" charset="0"/>
              <a:buChar char="•"/>
            </a:pPr>
            <a:r>
              <a:rPr lang="en-US" sz="1600" dirty="0" smtClean="0">
                <a:latin typeface="+mj-lt"/>
              </a:rPr>
              <a:t>The MBTA has been partnering with Samaritans, Inc. for past 15 years. Increased effort in last 3 years. The T is Samaritan’s primary communication channel for public awareness.</a:t>
            </a:r>
          </a:p>
          <a:p>
            <a:pPr indent="228600"/>
            <a:endParaRPr lang="en-US" sz="1600" dirty="0" smtClean="0">
              <a:latin typeface="+mj-lt"/>
            </a:endParaRPr>
          </a:p>
          <a:p>
            <a:pPr indent="228600">
              <a:buFont typeface="Arial" pitchFamily="34" charset="0"/>
              <a:buChar char="•"/>
            </a:pPr>
            <a:r>
              <a:rPr lang="en-US" sz="1600" i="1" dirty="0" smtClean="0">
                <a:latin typeface="+mj-lt"/>
              </a:rPr>
              <a:t>You are not alone </a:t>
            </a:r>
            <a:r>
              <a:rPr lang="en-US" sz="1600" dirty="0" smtClean="0">
                <a:latin typeface="+mj-lt"/>
              </a:rPr>
              <a:t>2017-2018 awareness campaign</a:t>
            </a:r>
          </a:p>
          <a:p>
            <a:pPr indent="228600">
              <a:buFont typeface="Arial" pitchFamily="34" charset="0"/>
              <a:buChar char="•"/>
            </a:pPr>
            <a:endParaRPr lang="en-US" sz="1600" dirty="0" smtClean="0">
              <a:latin typeface="+mj-lt"/>
            </a:endParaRPr>
          </a:p>
          <a:p>
            <a:pPr marL="228600" indent="-228600"/>
            <a:r>
              <a:rPr lang="en-US" sz="1600" dirty="0" smtClean="0">
                <a:latin typeface="+mj-lt"/>
              </a:rPr>
              <a:t>To Includes digital screens, billboards, social media posts via Twitter, permanent station signage, and station and bridge lighting in support of suicide prevention.</a:t>
            </a:r>
          </a:p>
          <a:p>
            <a:r>
              <a:rPr lang="en-US" sz="1600" dirty="0" smtClean="0"/>
              <a:t> 	</a:t>
            </a:r>
          </a:p>
        </p:txBody>
      </p:sp>
      <p:pic>
        <p:nvPicPr>
          <p:cNvPr id="5" name="Picture 6"/>
          <p:cNvPicPr>
            <a:picLocks noChangeAspect="1" noChangeArrowheads="1"/>
          </p:cNvPicPr>
          <p:nvPr/>
        </p:nvPicPr>
        <p:blipFill>
          <a:blip r:embed="rId2" cstate="print"/>
          <a:srcRect l="3448" t="22299" r="5172" b="25000"/>
          <a:stretch>
            <a:fillRect/>
          </a:stretch>
        </p:blipFill>
        <p:spPr bwMode="auto">
          <a:xfrm>
            <a:off x="5410200" y="2819400"/>
            <a:ext cx="3505200" cy="1516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Rail Safety Week – Operation Life Saver</a:t>
            </a:r>
            <a:endParaRPr lang="en-US" sz="2400" dirty="0"/>
          </a:p>
        </p:txBody>
      </p:sp>
      <p:sp>
        <p:nvSpPr>
          <p:cNvPr id="3" name="Rectangle 2"/>
          <p:cNvSpPr/>
          <p:nvPr/>
        </p:nvSpPr>
        <p:spPr>
          <a:xfrm>
            <a:off x="381000" y="457200"/>
            <a:ext cx="1656223" cy="261610"/>
          </a:xfrm>
          <a:prstGeom prst="rect">
            <a:avLst/>
          </a:prstGeom>
        </p:spPr>
        <p:txBody>
          <a:bodyPr wrap="none">
            <a:spAutoFit/>
          </a:bodyPr>
          <a:lstStyle/>
          <a:p>
            <a:pPr marL="228600" lvl="0" indent="-228600" fontAlgn="base">
              <a:spcBef>
                <a:spcPct val="0"/>
              </a:spcBef>
              <a:spcAft>
                <a:spcPct val="0"/>
              </a:spcAft>
              <a:buClr>
                <a:srgbClr val="0033CC"/>
              </a:buClr>
            </a:pPr>
            <a:r>
              <a:rPr lang="en-US" sz="1100" b="1" kern="0" dirty="0">
                <a:solidFill>
                  <a:srgbClr val="00269E"/>
                </a:solidFill>
                <a:latin typeface="Arial" pitchFamily="34" charset="0"/>
                <a:ea typeface="+mj-ea"/>
                <a:cs typeface="Arial" pitchFamily="34" charset="0"/>
              </a:rPr>
              <a:t>DGM Remarks 9/25/17</a:t>
            </a:r>
          </a:p>
        </p:txBody>
      </p:sp>
      <p:pic>
        <p:nvPicPr>
          <p:cNvPr id="4" name="Picture 2"/>
          <p:cNvPicPr>
            <a:picLocks noChangeAspect="1" noChangeArrowheads="1"/>
          </p:cNvPicPr>
          <p:nvPr/>
        </p:nvPicPr>
        <p:blipFill>
          <a:blip r:embed="rId3" cstate="print"/>
          <a:srcRect l="18750" t="11259" r="20500" b="8000"/>
          <a:stretch>
            <a:fillRect/>
          </a:stretch>
        </p:blipFill>
        <p:spPr bwMode="auto">
          <a:xfrm>
            <a:off x="5715000" y="2057400"/>
            <a:ext cx="3131198" cy="3121176"/>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381000" y="1371600"/>
            <a:ext cx="5181600" cy="4470455"/>
          </a:xfrm>
          <a:prstGeom prst="rect">
            <a:avLst/>
          </a:prstGeom>
        </p:spPr>
        <p:txBody>
          <a:bodyPr wrap="square">
            <a:spAutoFit/>
          </a:bodyPr>
          <a:lstStyle/>
          <a:p>
            <a:r>
              <a:rPr lang="en-US" sz="1600" b="1" dirty="0" smtClean="0">
                <a:latin typeface="+mj-lt"/>
              </a:rPr>
              <a:t>See tracks? Think train.</a:t>
            </a:r>
          </a:p>
          <a:p>
            <a:r>
              <a:rPr lang="en-US" sz="1600" dirty="0" smtClean="0">
                <a:latin typeface="+mj-lt"/>
              </a:rPr>
              <a:t>Education, awareness and support efforts</a:t>
            </a:r>
          </a:p>
          <a:p>
            <a:endParaRPr lang="en-US" sz="1600" dirty="0" smtClean="0">
              <a:latin typeface="+mj-lt"/>
            </a:endParaRPr>
          </a:p>
          <a:p>
            <a:r>
              <a:rPr lang="en-US" sz="1600" b="1" dirty="0" smtClean="0">
                <a:latin typeface="+mj-lt"/>
              </a:rPr>
              <a:t>Rail Safety Awareness Week Activities</a:t>
            </a:r>
          </a:p>
          <a:p>
            <a:pPr indent="228600"/>
            <a:endParaRPr lang="en-US" sz="1050" b="1" dirty="0" smtClean="0">
              <a:latin typeface="+mj-lt"/>
            </a:endParaRPr>
          </a:p>
          <a:p>
            <a:pPr indent="228600"/>
            <a:r>
              <a:rPr lang="en-US" sz="1050" b="1" dirty="0" smtClean="0">
                <a:latin typeface="+mj-lt"/>
              </a:rPr>
              <a:t>Monday 9/25</a:t>
            </a:r>
            <a:endParaRPr lang="en-US" sz="1050" dirty="0" smtClean="0">
              <a:latin typeface="+mj-lt"/>
            </a:endParaRPr>
          </a:p>
          <a:p>
            <a:pPr indent="228600"/>
            <a:r>
              <a:rPr lang="en-US" sz="1050" dirty="0" smtClean="0">
                <a:latin typeface="+mj-lt"/>
              </a:rPr>
              <a:t>Press conference and outreach at South Station </a:t>
            </a:r>
          </a:p>
          <a:p>
            <a:pPr indent="228600"/>
            <a:r>
              <a:rPr lang="en-US" sz="1050" dirty="0" smtClean="0">
                <a:latin typeface="+mj-lt"/>
              </a:rPr>
              <a:t>from 10AM to 11:30AM</a:t>
            </a:r>
          </a:p>
          <a:p>
            <a:pPr indent="228600"/>
            <a:r>
              <a:rPr lang="en-US" sz="1050" dirty="0" smtClean="0">
                <a:latin typeface="+mj-lt"/>
              </a:rPr>
              <a:t>Attleboro and Mansfield Stations from 6AM to 9AM </a:t>
            </a:r>
          </a:p>
          <a:p>
            <a:pPr indent="228600"/>
            <a:r>
              <a:rPr lang="en-US" sz="1050" dirty="0" smtClean="0">
                <a:latin typeface="+mj-lt"/>
              </a:rPr>
              <a:t>Franklin and Norfolk Stations from 4PM to 7PM</a:t>
            </a:r>
          </a:p>
          <a:p>
            <a:pPr indent="228600"/>
            <a:endParaRPr lang="en-US" sz="1050" dirty="0" smtClean="0">
              <a:latin typeface="+mj-lt"/>
            </a:endParaRPr>
          </a:p>
          <a:p>
            <a:pPr indent="228600"/>
            <a:r>
              <a:rPr lang="en-US" sz="1050" b="1" dirty="0" smtClean="0">
                <a:latin typeface="+mj-lt"/>
              </a:rPr>
              <a:t>Tuesday 9/26</a:t>
            </a:r>
            <a:endParaRPr lang="en-US" sz="1050" dirty="0" smtClean="0">
              <a:latin typeface="+mj-lt"/>
            </a:endParaRPr>
          </a:p>
          <a:p>
            <a:pPr indent="228600"/>
            <a:r>
              <a:rPr lang="en-US" sz="1050" dirty="0" smtClean="0">
                <a:latin typeface="+mj-lt"/>
              </a:rPr>
              <a:t>Lowell and Lawrence Stations from 6AM to 9AM </a:t>
            </a:r>
          </a:p>
          <a:p>
            <a:pPr indent="228600"/>
            <a:r>
              <a:rPr lang="en-US" sz="1050" dirty="0" smtClean="0">
                <a:latin typeface="+mj-lt"/>
              </a:rPr>
              <a:t>Norwood and Hyde Park Stations from 4PM to 7PM</a:t>
            </a:r>
          </a:p>
          <a:p>
            <a:pPr indent="228600"/>
            <a:endParaRPr lang="en-US" sz="1050" dirty="0" smtClean="0">
              <a:latin typeface="+mj-lt"/>
            </a:endParaRPr>
          </a:p>
          <a:p>
            <a:pPr indent="228600"/>
            <a:r>
              <a:rPr lang="en-US" sz="1050" b="1" dirty="0" smtClean="0">
                <a:latin typeface="+mj-lt"/>
              </a:rPr>
              <a:t>Wednesday 9/27</a:t>
            </a:r>
            <a:endParaRPr lang="en-US" sz="1050" dirty="0" smtClean="0">
              <a:latin typeface="+mj-lt"/>
            </a:endParaRPr>
          </a:p>
          <a:p>
            <a:pPr indent="228600"/>
            <a:r>
              <a:rPr lang="en-US" sz="1050" dirty="0" smtClean="0">
                <a:latin typeface="+mj-lt"/>
              </a:rPr>
              <a:t>Bridgewater and Brockton Stations from 6AM to 9AM </a:t>
            </a:r>
          </a:p>
          <a:p>
            <a:pPr indent="228600"/>
            <a:r>
              <a:rPr lang="en-US" sz="1050" dirty="0" smtClean="0">
                <a:latin typeface="+mj-lt"/>
              </a:rPr>
              <a:t>South Weymouth Station from 4PM to 7PM</a:t>
            </a:r>
          </a:p>
          <a:p>
            <a:pPr indent="228600"/>
            <a:endParaRPr lang="en-US" sz="1050" dirty="0" smtClean="0">
              <a:latin typeface="+mj-lt"/>
            </a:endParaRPr>
          </a:p>
          <a:p>
            <a:pPr indent="228600"/>
            <a:r>
              <a:rPr lang="en-US" sz="1050" b="1" dirty="0" smtClean="0">
                <a:latin typeface="+mj-lt"/>
              </a:rPr>
              <a:t>Thursday 9/28</a:t>
            </a:r>
            <a:endParaRPr lang="en-US" sz="1050" dirty="0" smtClean="0">
              <a:latin typeface="+mj-lt"/>
            </a:endParaRPr>
          </a:p>
          <a:p>
            <a:pPr indent="228600"/>
            <a:r>
              <a:rPr lang="en-US" sz="1050" dirty="0" smtClean="0">
                <a:latin typeface="+mj-lt"/>
              </a:rPr>
              <a:t>Worcester Station from 6AM to 9AM </a:t>
            </a:r>
          </a:p>
          <a:p>
            <a:pPr indent="228600"/>
            <a:endParaRPr lang="en-US" sz="1050" dirty="0" smtClean="0">
              <a:latin typeface="+mj-lt"/>
            </a:endParaRPr>
          </a:p>
          <a:p>
            <a:pPr indent="228600"/>
            <a:r>
              <a:rPr lang="en-US" sz="1050" b="1" dirty="0" smtClean="0">
                <a:latin typeface="+mj-lt"/>
              </a:rPr>
              <a:t>Friday 9/29</a:t>
            </a:r>
            <a:endParaRPr lang="en-US" sz="1050" dirty="0" smtClean="0">
              <a:latin typeface="+mj-lt"/>
            </a:endParaRPr>
          </a:p>
          <a:p>
            <a:pPr indent="228600"/>
            <a:r>
              <a:rPr lang="en-US" sz="1050" dirty="0" smtClean="0">
                <a:latin typeface="+mj-lt"/>
              </a:rPr>
              <a:t>Lynn Station from 6AM to 9AM </a:t>
            </a:r>
          </a:p>
          <a:p>
            <a:pPr indent="228600"/>
            <a:r>
              <a:rPr lang="en-US" sz="1050" dirty="0" smtClean="0">
                <a:latin typeface="+mj-lt"/>
              </a:rPr>
              <a:t>Beverly and Woburn Stations from 4PM to 7PM</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heme/theme1.xml><?xml version="1.0" encoding="utf-8"?>
<a:theme xmlns:a="http://schemas.openxmlformats.org/drawingml/2006/main" name="MBTA Default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MBTA Default Template</Template>
  <TotalTime>14988</TotalTime>
  <Words>729</Words>
  <Application>Microsoft Office PowerPoint</Application>
  <PresentationFormat>On-screen Show (4:3)</PresentationFormat>
  <Paragraphs>139</Paragraphs>
  <Slides>10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MBTA Default Template</vt:lpstr>
      <vt:lpstr>think-cell Slide</vt:lpstr>
      <vt:lpstr>Deputy General Manager Remarks</vt:lpstr>
      <vt:lpstr>Green Line Performance August 2016 – July 2017*</vt:lpstr>
      <vt:lpstr>Green Line Short Term Initiatives</vt:lpstr>
      <vt:lpstr>Green Line Short Term Initiatives</vt:lpstr>
      <vt:lpstr>Green Line Track Maintenance Improvements</vt:lpstr>
      <vt:lpstr>Green Line Track Maintenance Improvements</vt:lpstr>
      <vt:lpstr>Transit Ambassadors Contract Update</vt:lpstr>
      <vt:lpstr>Rail Safety Week – Partnering with Samaritans</vt:lpstr>
      <vt:lpstr>Rail Safety Week – Operation Life Saver</vt:lpstr>
      <vt:lpstr>Rail Safety Committee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Fare Evasion Reduction Strategy</dc:title>
  <dc:creator>bkane</dc:creator>
  <cp:lastModifiedBy>cciampa</cp:lastModifiedBy>
  <cp:revision>584</cp:revision>
  <cp:lastPrinted>2017-09-22T20:10:24Z</cp:lastPrinted>
  <dcterms:created xsi:type="dcterms:W3CDTF">2016-04-11T13:25:01Z</dcterms:created>
  <dcterms:modified xsi:type="dcterms:W3CDTF">2017-09-25T10:30:07Z</dcterms:modified>
</cp:coreProperties>
</file>