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23"/>
  </p:notesMasterIdLst>
  <p:handoutMasterIdLst>
    <p:handoutMasterId r:id="rId24"/>
  </p:handoutMasterIdLst>
  <p:sldIdLst>
    <p:sldId id="310" r:id="rId3"/>
    <p:sldId id="331" r:id="rId4"/>
    <p:sldId id="332" r:id="rId5"/>
    <p:sldId id="333" r:id="rId6"/>
    <p:sldId id="334" r:id="rId7"/>
    <p:sldId id="345" r:id="rId8"/>
    <p:sldId id="336" r:id="rId9"/>
    <p:sldId id="349" r:id="rId10"/>
    <p:sldId id="350" r:id="rId11"/>
    <p:sldId id="346" r:id="rId12"/>
    <p:sldId id="352" r:id="rId13"/>
    <p:sldId id="348" r:id="rId14"/>
    <p:sldId id="342" r:id="rId15"/>
    <p:sldId id="359" r:id="rId16"/>
    <p:sldId id="357" r:id="rId17"/>
    <p:sldId id="358" r:id="rId18"/>
    <p:sldId id="353" r:id="rId19"/>
    <p:sldId id="355" r:id="rId20"/>
    <p:sldId id="343" r:id="rId21"/>
    <p:sldId id="338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133013BE-0F6B-4392-8110-5536B55751D9}">
          <p14:sldIdLst>
            <p14:sldId id="310"/>
            <p14:sldId id="331"/>
            <p14:sldId id="332"/>
            <p14:sldId id="333"/>
            <p14:sldId id="334"/>
            <p14:sldId id="345"/>
            <p14:sldId id="336"/>
            <p14:sldId id="349"/>
            <p14:sldId id="350"/>
            <p14:sldId id="346"/>
            <p14:sldId id="352"/>
            <p14:sldId id="348"/>
            <p14:sldId id="342"/>
            <p14:sldId id="359"/>
            <p14:sldId id="357"/>
            <p14:sldId id="358"/>
            <p14:sldId id="353"/>
            <p14:sldId id="355"/>
            <p14:sldId id="343"/>
            <p14:sldId id="338"/>
          </p14:sldIdLst>
        </p14:section>
        <p14:section name="Untitled Section" id="{17E99A2F-88EB-4956-A2D5-55E11987D25C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3" userDrawn="1">
          <p15:clr>
            <a:srgbClr val="A4A3A4"/>
          </p15:clr>
        </p15:guide>
        <p15:guide id="2" pos="2212" userDrawn="1">
          <p15:clr>
            <a:srgbClr val="A4A3A4"/>
          </p15:clr>
        </p15:guide>
        <p15:guide id="3" orient="horz" pos="2929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ters, Miles" initials="WM" lastIdx="28" clrIdx="0">
    <p:extLst/>
  </p:cmAuthor>
  <p:cmAuthor id="2" name="DOT" initials="NT" lastIdx="1" clrIdx="1"/>
  <p:cmAuthor id="3" name="annetted" initials="ad" lastIdx="11" clrIdx="2"/>
  <p:cmAuthor id="4" name="Sobczynski, Gregory (DOT)" initials="SG(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92" autoAdjust="0"/>
  </p:normalViewPr>
  <p:slideViewPr>
    <p:cSldViewPr>
      <p:cViewPr>
        <p:scale>
          <a:sx n="90" d="100"/>
          <a:sy n="90" d="100"/>
        </p:scale>
        <p:origin x="-514" y="10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07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00" d="100"/>
          <a:sy n="200" d="100"/>
        </p:scale>
        <p:origin x="-1206" y="2814"/>
      </p:cViewPr>
      <p:guideLst>
        <p:guide orient="horz" pos="2937"/>
        <p:guide orient="horz" pos="2933"/>
        <p:guide pos="2216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238" cy="465138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7" y="1"/>
            <a:ext cx="3043238" cy="465138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3108EDE4-DF49-F148-8C81-A8951B099BB0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1799AFAF-411C-DD44-9AF3-0CB8D6FBF4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58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/>
          <a:lstStyle>
            <a:lvl1pPr algn="r">
              <a:defRPr sz="1200"/>
            </a:lvl1pPr>
          </a:lstStyle>
          <a:p>
            <a:fld id="{0A8DB101-0F26-40A1-B8BB-D46D6875FE9D}" type="datetimeFigureOut">
              <a:rPr lang="en-US" smtClean="0"/>
              <a:pPr/>
              <a:t>9/17/2017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5" rIns="93312" bIns="466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6"/>
            <a:ext cx="5618480" cy="4189095"/>
          </a:xfrm>
          <a:prstGeom prst="rect">
            <a:avLst/>
          </a:prstGeom>
        </p:spPr>
        <p:txBody>
          <a:bodyPr vert="horz" lIns="93312" tIns="46655" rIns="93312" bIns="466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2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2"/>
            <a:ext cx="3043344" cy="465455"/>
          </a:xfrm>
          <a:prstGeom prst="rect">
            <a:avLst/>
          </a:prstGeom>
        </p:spPr>
        <p:txBody>
          <a:bodyPr vert="horz" lIns="93312" tIns="46655" rIns="93312" bIns="46655" rtlCol="0" anchor="b"/>
          <a:lstStyle>
            <a:lvl1pPr algn="r">
              <a:defRPr sz="1200"/>
            </a:lvl1pPr>
          </a:lstStyle>
          <a:p>
            <a:fld id="{DA7E327A-3BAE-4217-BAA5-B90F5AD244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42779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122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C60BF-EDE8-4F79-B412-BCC70F03D03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1399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C60BF-EDE8-4F79-B412-BCC70F03D03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3141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0697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1623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205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796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205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C60BF-EDE8-4F79-B412-BCC70F03D0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369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>
          <a:xfrm>
            <a:off x="234950" y="4421188"/>
            <a:ext cx="6553200" cy="4189412"/>
          </a:xfrm>
        </p:spPr>
        <p:txBody>
          <a:bodyPr>
            <a:normAutofit/>
          </a:bodyPr>
          <a:lstStyle/>
          <a:p>
            <a:endParaRPr lang="en-US" sz="1600" b="1" dirty="0"/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82002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413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BB36D-FBD2-4238-A051-AF58ABE58F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785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950" y="4421826"/>
            <a:ext cx="6788150" cy="4189095"/>
          </a:xfrm>
        </p:spPr>
        <p:txBody>
          <a:bodyPr>
            <a:normAutofit/>
          </a:bodyPr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37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1" y="4421826"/>
            <a:ext cx="6858000" cy="4189095"/>
          </a:xfrm>
        </p:spPr>
        <p:txBody>
          <a:bodyPr>
            <a:normAutofit/>
          </a:bodyPr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87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2551" y="4421826"/>
            <a:ext cx="6858000" cy="4189095"/>
          </a:xfrm>
        </p:spPr>
        <p:txBody>
          <a:bodyPr>
            <a:normAutofit/>
          </a:bodyPr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336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029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E327A-3BAE-4217-BAA5-B90F5AD2449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8979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C60BF-EDE8-4F79-B412-BCC70F03D03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09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276600"/>
          </a:xfrm>
        </p:spPr>
        <p:txBody>
          <a:bodyPr>
            <a:normAutofit/>
          </a:bodyPr>
          <a:lstStyle>
            <a:lvl1pPr>
              <a:defRPr sz="60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9144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1" y="6241345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63678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2271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1" y="6241345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59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hoto Content (right bottom, dark, smalle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3000" y="111437"/>
            <a:ext cx="1203048" cy="38006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620688"/>
            <a:ext cx="9144000" cy="1224136"/>
          </a:xfrm>
          <a:solidFill>
            <a:srgbClr val="000000">
              <a:alpha val="60000"/>
            </a:srgbClr>
          </a:solidFill>
        </p:spPr>
        <p:txBody>
          <a:bodyPr anchor="ctr">
            <a:noAutofit/>
          </a:bodyPr>
          <a:lstStyle>
            <a:lvl1pPr marL="180000" algn="ctr">
              <a:defRPr sz="5400" b="1">
                <a:solidFill>
                  <a:schemeClr val="bg1"/>
                </a:solidFill>
                <a:latin typeface="Ubuntu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760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3276600"/>
          </a:xfrm>
        </p:spPr>
        <p:txBody>
          <a:bodyPr>
            <a:normAutofit/>
          </a:bodyPr>
          <a:lstStyle>
            <a:lvl1pPr>
              <a:defRPr sz="60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9144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935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365125"/>
          </a:xfrm>
        </p:spPr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401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419600" cy="5334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76400"/>
            <a:ext cx="441960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143000"/>
            <a:ext cx="4419600" cy="5334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676400"/>
            <a:ext cx="4421336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287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6000" b="1" cap="none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7319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324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23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365125"/>
          </a:xfrm>
        </p:spPr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58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425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74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99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26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57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8520599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1" y="6241345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42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2271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1" y="6241345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prstClr val="white"/>
                </a:solidFill>
              </a:rPr>
              <a:pPr/>
              <a:t>‹#›</a:t>
            </a:fld>
            <a:endParaRPr lang="en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159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hoto Content (right bottom, dark, smalle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3000" y="111437"/>
            <a:ext cx="1203048" cy="38006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620688"/>
            <a:ext cx="9144000" cy="1224136"/>
          </a:xfrm>
          <a:solidFill>
            <a:srgbClr val="000000">
              <a:alpha val="60000"/>
            </a:srgbClr>
          </a:solidFill>
        </p:spPr>
        <p:txBody>
          <a:bodyPr anchor="ctr">
            <a:noAutofit/>
          </a:bodyPr>
          <a:lstStyle>
            <a:lvl1pPr marL="180000" algn="ctr">
              <a:defRPr sz="5400" b="1">
                <a:solidFill>
                  <a:schemeClr val="bg1"/>
                </a:solidFill>
                <a:latin typeface="Ubuntu" pitchFamily="34" charset="0"/>
              </a:defRPr>
            </a:lvl1pPr>
            <a:lvl2pPr marL="742950" indent="-285750"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5632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419600" cy="5334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76400"/>
            <a:ext cx="441960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143000"/>
            <a:ext cx="4419600" cy="53340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676400"/>
            <a:ext cx="4421336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6000" b="1" cap="none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3246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65200"/>
            <a:ext cx="9144000" cy="57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 descr="MBT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574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 for Discussion &amp; Policy Purposes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64B0F-ECB5-46A8-A56D-5A2AA52A84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for Discussion &amp; Policy Purposes Only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4155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FTA Triennial Report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Overview,</a:t>
            </a:r>
            <a:br>
              <a:rPr lang="en-US" sz="3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Triennial Monitoring Results,</a:t>
            </a:r>
            <a:br>
              <a:rPr lang="en-US" sz="3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Next Steps 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September 18, 2017</a:t>
            </a:r>
            <a:br>
              <a:rPr lang="en-US" sz="22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22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2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DRAFT </a:t>
            </a:r>
            <a:endParaRPr lang="en-US" sz="3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00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163" y="76200"/>
            <a:ext cx="8229600" cy="771937"/>
          </a:xfrm>
        </p:spPr>
        <p:txBody>
          <a:bodyPr>
            <a:normAutofit/>
          </a:bodyPr>
          <a:lstStyle/>
          <a:p>
            <a:r>
              <a:rPr lang="en-US" dirty="0" smtClean="0"/>
              <a:t>Service Monitoring Components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231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 smtClean="0"/>
              <a:t>FTA specifies monitoring of the following service standards</a:t>
            </a:r>
            <a:r>
              <a:rPr lang="en-US" sz="2400" dirty="0" smtClean="0"/>
              <a:t>: </a:t>
            </a:r>
          </a:p>
          <a:p>
            <a:pPr lvl="2"/>
            <a:r>
              <a:rPr lang="en-US" sz="2400" dirty="0" smtClean="0"/>
              <a:t>Vehicle Load </a:t>
            </a:r>
            <a:endParaRPr lang="en-US" sz="2400" b="1" dirty="0" smtClean="0"/>
          </a:p>
          <a:p>
            <a:pPr lvl="2"/>
            <a:r>
              <a:rPr lang="en-US" sz="2400" dirty="0" smtClean="0"/>
              <a:t>Vehicle Headway </a:t>
            </a:r>
            <a:endParaRPr lang="en-US" sz="2400" b="1" dirty="0" smtClean="0"/>
          </a:p>
          <a:p>
            <a:pPr lvl="2"/>
            <a:r>
              <a:rPr lang="en-US" sz="2400" dirty="0" smtClean="0"/>
              <a:t>On-Time Performance </a:t>
            </a:r>
            <a:endParaRPr lang="en-US" sz="2400" b="1" dirty="0" smtClean="0"/>
          </a:p>
          <a:p>
            <a:pPr lvl="2"/>
            <a:r>
              <a:rPr lang="en-US" sz="2400" dirty="0" smtClean="0"/>
              <a:t>Service Availability </a:t>
            </a:r>
          </a:p>
          <a:p>
            <a:pPr lvl="2"/>
            <a:endParaRPr lang="en-US" sz="1000" dirty="0" smtClean="0"/>
          </a:p>
          <a:p>
            <a:pPr marL="914400" lvl="2" indent="0">
              <a:buNone/>
            </a:pPr>
            <a:endParaRPr lang="en-US" sz="900" dirty="0" smtClean="0"/>
          </a:p>
          <a:p>
            <a:pPr lvl="1"/>
            <a:r>
              <a:rPr lang="en-US" sz="2400" b="1" dirty="0" smtClean="0"/>
              <a:t>FTA specifies monitoring of the following service policies:</a:t>
            </a:r>
          </a:p>
          <a:p>
            <a:pPr lvl="2"/>
            <a:r>
              <a:rPr lang="en-US" sz="2400" dirty="0" smtClean="0"/>
              <a:t>Distribution of Transit Amenities</a:t>
            </a:r>
          </a:p>
          <a:p>
            <a:pPr lvl="2"/>
            <a:r>
              <a:rPr lang="en-US" sz="2400" dirty="0" smtClean="0"/>
              <a:t>Vehicle Assignment</a:t>
            </a:r>
          </a:p>
          <a:p>
            <a:pPr marL="914400" lvl="2" indent="0">
              <a:buNone/>
            </a:pPr>
            <a:endParaRPr lang="en-US" sz="1000" dirty="0" smtClean="0"/>
          </a:p>
          <a:p>
            <a:pPr lvl="1"/>
            <a:r>
              <a:rPr lang="en-US" sz="2400" b="1" dirty="0" smtClean="0"/>
              <a:t>MBTA’s Service Delivery Policy incorporates additional standards</a:t>
            </a:r>
            <a:r>
              <a:rPr lang="en-US" sz="2400" dirty="0" smtClean="0"/>
              <a:t>: </a:t>
            </a:r>
          </a:p>
          <a:p>
            <a:pPr lvl="2"/>
            <a:r>
              <a:rPr lang="en-US" sz="2400" dirty="0" smtClean="0"/>
              <a:t>Span of Service</a:t>
            </a:r>
          </a:p>
          <a:p>
            <a:pPr lvl="2"/>
            <a:r>
              <a:rPr lang="en-US" sz="2400" dirty="0" smtClean="0"/>
              <a:t>Platform Accessibility </a:t>
            </a:r>
          </a:p>
          <a:p>
            <a:pPr lvl="2"/>
            <a:r>
              <a:rPr lang="en-US" sz="2400" dirty="0" smtClean="0"/>
              <a:t>Vehicle Accessibility </a:t>
            </a:r>
          </a:p>
          <a:p>
            <a:pPr lvl="2"/>
            <a:r>
              <a:rPr lang="en-US" sz="2400" dirty="0" smtClean="0"/>
              <a:t>Service Operated 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5608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163" y="76200"/>
            <a:ext cx="8229600" cy="7719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Timing for Standard and Policy Monitoring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231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/>
              <a:t>Under the new Service Delivery Policy, the Service Standards  utilize automated data collection capacity, enabling the  MBTA to achieve annual monitoring 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For Service Standard monitoring in this triennial cycle, available data from FY16 was used, applying the standards under the FMCB approved Service Delivery Policy</a:t>
            </a:r>
          </a:p>
          <a:p>
            <a:pPr lvl="1"/>
            <a:r>
              <a:rPr lang="en-US" sz="2400" dirty="0" smtClean="0"/>
              <a:t>Annual Service Standard monitoring will provide leadership and staff ample time to consider, respond to and correct findings, as needed. 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Service </a:t>
            </a:r>
            <a:r>
              <a:rPr lang="en-US" sz="2400" dirty="0">
                <a:solidFill>
                  <a:prstClr val="black"/>
                </a:solidFill>
              </a:rPr>
              <a:t>Policy monitoring </a:t>
            </a:r>
            <a:r>
              <a:rPr lang="en-US" sz="2400" dirty="0" smtClean="0">
                <a:solidFill>
                  <a:prstClr val="black"/>
                </a:solidFill>
              </a:rPr>
              <a:t>elements are captured either annually or biennially.  For this </a:t>
            </a:r>
            <a:r>
              <a:rPr lang="en-US" sz="2400" dirty="0">
                <a:solidFill>
                  <a:prstClr val="black"/>
                </a:solidFill>
              </a:rPr>
              <a:t>triennial cycle, data was </a:t>
            </a:r>
            <a:r>
              <a:rPr lang="en-US" sz="2400" dirty="0" smtClean="0">
                <a:solidFill>
                  <a:prstClr val="black"/>
                </a:solidFill>
              </a:rPr>
              <a:t>captured </a:t>
            </a:r>
            <a:r>
              <a:rPr lang="en-US" sz="2400" dirty="0">
                <a:solidFill>
                  <a:prstClr val="black"/>
                </a:solidFill>
              </a:rPr>
              <a:t>by CTPS between February-March 2016 (rail) and July-August 2017 (bus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  <a:p>
            <a:pPr lvl="1"/>
            <a:endParaRPr lang="en-US" sz="2400" dirty="0" smtClean="0"/>
          </a:p>
          <a:p>
            <a:endParaRPr lang="en-US" sz="2400" b="1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72513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Monitoring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monitoring process provides findings, as to each service aspect analyzed, which are reviewed with subject matter experts to address adverse findings, or potential disparities.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potential disparities are found: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Data will be scrutinized and reevaluated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Non-Title VI related factors may be identified as causes or contributing factors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Staff and leadership are advised to proactively address a potential disparity and evaluate subsequent monitoring results to confirm equity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recent triennial cycles, MBTA’s monitoring activities have not identified recurring disparities, but flagged areas that were reviewed and addressed through corrective action, as needed.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079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Summary of Findings 2014 to 2017 Service Standards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analysis of performance on the </a:t>
            </a:r>
            <a:r>
              <a:rPr lang="en-US" u="sng" dirty="0" smtClean="0"/>
              <a:t>service standards </a:t>
            </a:r>
            <a:r>
              <a:rPr lang="en-US" dirty="0" smtClean="0"/>
              <a:t>in required areas, for each mode of transit, resulted in </a:t>
            </a:r>
            <a:r>
              <a:rPr lang="en-US" b="1" dirty="0" smtClean="0"/>
              <a:t>NO</a:t>
            </a:r>
            <a:r>
              <a:rPr lang="en-US" dirty="0" smtClean="0"/>
              <a:t> potential disparities among: </a:t>
            </a:r>
          </a:p>
          <a:p>
            <a:pPr marL="0" lvl="0" indent="0">
              <a:buNone/>
            </a:pPr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Crowding </a:t>
            </a: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(vehicle load</a:t>
            </a: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Bus and Commuter Rail </a:t>
            </a:r>
          </a:p>
          <a:p>
            <a:pPr marL="0" lvl="0" indent="0">
              <a:buNone/>
            </a:pPr>
            <a:endParaRPr lang="en-US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 data collected between 9/1/15 and 12/14/15</a:t>
            </a:r>
          </a:p>
          <a:p>
            <a:pPr lvl="1"/>
            <a:r>
              <a:rPr lang="en-US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Commuter Rail data collected between 7/1/15 and 6/30/16</a:t>
            </a:r>
          </a:p>
          <a:p>
            <a:pPr marL="0" lvl="0" indent="0">
              <a:buNone/>
            </a:pPr>
            <a:endParaRPr lang="en-US" sz="2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Times</a:t>
            </a:r>
            <a:r>
              <a:rPr lang="en-US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(Headway)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Rapid Transit, Commuter Rail or weekend Bus service. 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collected Spring 2016 </a:t>
            </a:r>
          </a:p>
          <a:p>
            <a:pPr marL="0" lvl="0" indent="0">
              <a:buNone/>
            </a:pPr>
            <a:endParaRPr lang="en-US" sz="2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Time Performance  -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Bus, Rapid transit or Commuter Rail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 data collected between 7/1/15 and 6/30/16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Line data collected between 3/1/16 and 6/30/16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Orange, Red, and Blue Line data collected between 7/1/15 and 6/30/16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Commuter Rail data collected between 7/1/15 to 6/30/16</a:t>
            </a:r>
          </a:p>
          <a:p>
            <a:pPr marL="0" lvl="0" indent="0">
              <a:buNone/>
            </a:pPr>
            <a:endParaRPr lang="en-US" sz="2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Availability -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Systemwide service availability, in terms of geographic service coverage, span of service and overall Rail platform accessibility.      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collected Spring 2016 </a:t>
            </a: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n-US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2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47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2014-17 Service Monitoring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Results of Service Monitoring found potential disparities in the following areas: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 marL="4381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a) </a:t>
            </a:r>
            <a:r>
              <a:rPr lang="en-US" sz="2400" b="1" dirty="0" smtClean="0"/>
              <a:t>Bus </a:t>
            </a:r>
            <a:r>
              <a:rPr lang="en-US" sz="2400" b="1" dirty="0"/>
              <a:t>Service Frequency</a:t>
            </a:r>
          </a:p>
          <a:p>
            <a:pPr marL="43815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4381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b) </a:t>
            </a:r>
            <a:r>
              <a:rPr lang="en-US" sz="2400" b="1" dirty="0" smtClean="0"/>
              <a:t>Commuter </a:t>
            </a:r>
            <a:r>
              <a:rPr lang="en-US" sz="2400" b="1" dirty="0"/>
              <a:t>Rail Cancelled </a:t>
            </a:r>
            <a:r>
              <a:rPr lang="en-US" sz="2400" b="1" dirty="0" smtClean="0"/>
              <a:t>Trips</a:t>
            </a:r>
          </a:p>
          <a:p>
            <a:pPr marL="3810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 marL="3810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Proactive and timely actions by MBTA are in place that effectively address both findings, and were initiated in advance of monitoring finding results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75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Bus Service Weekday Headway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2601686"/>
          </a:xfrm>
        </p:spPr>
        <p:txBody>
          <a:bodyPr>
            <a:normAutofit lnSpcReduction="10000"/>
          </a:bodyPr>
          <a:lstStyle/>
          <a:p>
            <a:pPr marL="38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Service Delivery Policy set minimum frequency by time period by route type</a:t>
            </a:r>
          </a:p>
          <a:p>
            <a:pPr marL="38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Measured as percent </a:t>
            </a:r>
            <a:r>
              <a:rPr lang="en-US" sz="2400" dirty="0"/>
              <a:t>of passenger trips during time periods that </a:t>
            </a:r>
            <a:r>
              <a:rPr lang="en-US" sz="2400" dirty="0" smtClean="0"/>
              <a:t>meets </a:t>
            </a:r>
            <a:r>
              <a:rPr lang="en-US" sz="2400" dirty="0"/>
              <a:t>expected </a:t>
            </a:r>
            <a:r>
              <a:rPr lang="en-US" sz="2400" dirty="0" smtClean="0"/>
              <a:t>frequency</a:t>
            </a:r>
          </a:p>
          <a:p>
            <a:pPr marL="38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 smtClean="0"/>
              <a:t>Systemwide</a:t>
            </a:r>
            <a:r>
              <a:rPr lang="en-US" sz="2400" dirty="0" smtClean="0"/>
              <a:t> average is 94.2% of passenger trips meet the standard (Spring 2016 schedules)</a:t>
            </a:r>
            <a:endParaRPr lang="en-US" sz="2400" dirty="0"/>
          </a:p>
          <a:p>
            <a:pPr marL="3810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226" y="3617262"/>
            <a:ext cx="6847091" cy="21412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399" y="6077634"/>
            <a:ext cx="8262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prstClr val="black"/>
                </a:solidFill>
              </a:rPr>
              <a:t>Note: An analysis of the percent of passengers on minority/nonminority routes passing the standard doesn’t show a disparate impact. 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01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Action: Improve Bus </a:t>
            </a:r>
            <a:r>
              <a:rPr lang="en-US" dirty="0"/>
              <a:t>S</a:t>
            </a:r>
            <a:r>
              <a:rPr lang="en-US" dirty="0" smtClean="0"/>
              <a:t>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2999"/>
            <a:ext cx="8763000" cy="5508171"/>
          </a:xfrm>
        </p:spPr>
        <p:txBody>
          <a:bodyPr>
            <a:normAutofit/>
          </a:bodyPr>
          <a:lstStyle/>
          <a:p>
            <a:pPr marL="38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The MBTA is undertaking a major service planning process </a:t>
            </a:r>
          </a:p>
          <a:p>
            <a:pPr marL="38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The goal is to improve service for all our bus passengers on all of the service standards </a:t>
            </a:r>
          </a:p>
          <a:p>
            <a:pPr marL="38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Specific </a:t>
            </a:r>
            <a:r>
              <a:rPr lang="en-US" dirty="0"/>
              <a:t>attention </a:t>
            </a:r>
            <a:r>
              <a:rPr lang="en-US" dirty="0" smtClean="0"/>
              <a:t>will be paid to improving performance, including frequency </a:t>
            </a:r>
            <a:r>
              <a:rPr lang="en-US" dirty="0"/>
              <a:t>on routes that have predominantly minority and low-income </a:t>
            </a:r>
            <a:r>
              <a:rPr lang="en-US" dirty="0" smtClean="0"/>
              <a:t>passengers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DPicons-0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1626829" y="4438271"/>
            <a:ext cx="1427299" cy="1731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88142" y="6146263"/>
            <a:ext cx="88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Span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SDPicons-0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438271"/>
            <a:ext cx="1390917" cy="14630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4428" y="6122607"/>
            <a:ext cx="133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Coverage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 descr="SDPicons-02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605924" y="4807629"/>
            <a:ext cx="1868893" cy="9929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02393" y="6122607"/>
            <a:ext cx="131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Reliability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 descr="SDPicons-03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2836507" y="4908568"/>
            <a:ext cx="2974824" cy="83673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742689" y="6122607"/>
            <a:ext cx="15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Frequency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Content Placeholder 4" descr="SDPicons-01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97324" y="4910981"/>
            <a:ext cx="1339780" cy="9144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95295" y="6122607"/>
            <a:ext cx="113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Comfort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74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2014-17 Monitoring Findings to Consider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3668120"/>
          </a:xfrm>
        </p:spPr>
        <p:txBody>
          <a:bodyPr>
            <a:normAutofit/>
          </a:bodyPr>
          <a:lstStyle/>
          <a:p>
            <a:pPr marL="3810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/>
              <a:t>Service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smtClean="0"/>
              <a:t>Standard Related Findings: </a:t>
            </a:r>
          </a:p>
          <a:p>
            <a:pPr marL="495300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2"/>
            </a:pPr>
            <a:r>
              <a:rPr lang="en-US" sz="2400" b="1" dirty="0" smtClean="0"/>
              <a:t>Commuter Rail Cancelled Trips</a:t>
            </a:r>
          </a:p>
          <a:p>
            <a:pPr marL="3810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91440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91440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91440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91440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914400" marR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452" y="2362200"/>
            <a:ext cx="8285253" cy="244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0626" y="5029200"/>
            <a:ext cx="80349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The MBTA’s monitoring finding on Commuter Rail dropped trips stemmed </a:t>
            </a:r>
            <a:r>
              <a:rPr lang="en-US" sz="2200" dirty="0" smtClean="0">
                <a:solidFill>
                  <a:prstClr val="black"/>
                </a:solidFill>
              </a:rPr>
              <a:t>from </a:t>
            </a:r>
            <a:r>
              <a:rPr lang="en-US" sz="2200" smtClean="0">
                <a:solidFill>
                  <a:prstClr val="black"/>
                </a:solidFill>
              </a:rPr>
              <a:t>cancellations highlighted in </a:t>
            </a:r>
            <a:r>
              <a:rPr lang="en-US" sz="2200" dirty="0">
                <a:solidFill>
                  <a:prstClr val="black"/>
                </a:solidFill>
              </a:rPr>
              <a:t>October 2016 on the MBTA’s Fairmount Line </a:t>
            </a:r>
          </a:p>
        </p:txBody>
      </p:sp>
    </p:spTree>
    <p:extLst>
      <p:ext uri="{BB962C8B-B14F-4D97-AF65-F5344CB8AC3E}">
        <p14:creationId xmlns:p14="http://schemas.microsoft.com/office/powerpoint/2010/main" xmlns="" val="297864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Commuter Rail - Remediation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3124200"/>
          </a:xfrm>
        </p:spPr>
        <p:txBody>
          <a:bodyPr>
            <a:normAutofit fontScale="62500" lnSpcReduction="20000"/>
          </a:bodyPr>
          <a:lstStyle/>
          <a:p>
            <a:endParaRPr lang="en-US" sz="1300" dirty="0" smtClean="0"/>
          </a:p>
          <a:p>
            <a:r>
              <a:rPr lang="en-US" sz="3200" dirty="0" smtClean="0"/>
              <a:t>After immediately acknowledging this problem, the </a:t>
            </a:r>
            <a:r>
              <a:rPr lang="en-US" sz="3200" dirty="0"/>
              <a:t>MBTA worked with Keolis </a:t>
            </a:r>
            <a:r>
              <a:rPr lang="en-US" sz="3200" dirty="0" smtClean="0"/>
              <a:t>on a protocol </a:t>
            </a:r>
            <a:r>
              <a:rPr lang="en-US" sz="3200" dirty="0"/>
              <a:t>for </a:t>
            </a:r>
            <a:r>
              <a:rPr lang="en-US" sz="3200" dirty="0" smtClean="0"/>
              <a:t>train cancellations, which includes</a:t>
            </a:r>
          </a:p>
          <a:p>
            <a:pPr lvl="1"/>
            <a:r>
              <a:rPr lang="en-US" sz="3200" dirty="0" smtClean="0"/>
              <a:t>Review of Keolis cancellation decisions by </a:t>
            </a:r>
            <a:r>
              <a:rPr lang="en-US" sz="3200"/>
              <a:t>the </a:t>
            </a:r>
            <a:r>
              <a:rPr lang="en-US" sz="3200" smtClean="0"/>
              <a:t>Keolis General </a:t>
            </a:r>
            <a:r>
              <a:rPr lang="en-US" sz="3200" dirty="0"/>
              <a:t>Manager or senior designee to </a:t>
            </a:r>
            <a:r>
              <a:rPr lang="en-US" sz="3200" dirty="0" smtClean="0"/>
              <a:t>prevent undue </a:t>
            </a:r>
            <a:r>
              <a:rPr lang="en-US" sz="3200" dirty="0"/>
              <a:t>burden or impact on any individual line. </a:t>
            </a:r>
            <a:endParaRPr lang="en-US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revised decision-making protocol </a:t>
            </a:r>
            <a:r>
              <a:rPr lang="en-US" sz="3200" dirty="0" smtClean="0"/>
              <a:t>considers various operational </a:t>
            </a:r>
            <a:r>
              <a:rPr lang="en-US" sz="3200" dirty="0"/>
              <a:t>factors coupled with line demographic classifications and recent cancellation history. </a:t>
            </a:r>
            <a:endParaRPr lang="en-US" sz="3200" dirty="0" smtClean="0"/>
          </a:p>
          <a:p>
            <a:pPr marL="514350" indent="-457200"/>
            <a:r>
              <a:rPr lang="en-US" sz="3200" dirty="0"/>
              <a:t>An assessment of dropped trips from November 2016 through June 2017 shows that the percentage of scheduled service run on the MBTA’s minority-classified line is now well above the systemwide average for all time periods</a:t>
            </a:r>
            <a:endParaRPr lang="en-US" sz="3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558" y="4038600"/>
            <a:ext cx="8001000" cy="236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008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– Looking Ahead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84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2017-2020 triennial cycle, MBTA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 Working Group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meet routinely to plan for triennial submission, reporting, trend analysis and response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data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ODCR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OPMI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CTPS will coordinate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data reporting as part of the Working Group strategy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new annual monitoring strategy, meetings with key departments for review of findings will be done on a more timely basis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 and response activities will be reported to FMCB on an annual basis to confirm ongoing compliance efforts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763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900" strike="sngStrike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an overview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triennial MBTA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VI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obligation,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procedures, key findings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achievements during the 2014-2017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will: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 leadership review and approval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that will be in place from 2017-2020, for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submission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FTA by October 1, 2017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Title VI Requirements and the Board vote 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data on where potential disparate impacts were or were not identified and proposed response to potential disparate impacts.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40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400" dirty="0"/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400" dirty="0" smtClean="0">
              <a:latin typeface="Tahoma"/>
              <a:ea typeface="Times New Roman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latin typeface="Tahoma"/>
                <a:ea typeface="Times New Roman"/>
              </a:rPr>
              <a:t>Amenities and Conditions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400" dirty="0" smtClean="0">
              <a:latin typeface="Tahoma"/>
              <a:ea typeface="Times New Roman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latin typeface="Tahoma"/>
                <a:ea typeface="Times New Roman"/>
              </a:rPr>
              <a:t>Public Engagement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400" dirty="0" smtClean="0">
              <a:latin typeface="Tahoma"/>
              <a:ea typeface="Times New Roman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latin typeface="Tahoma"/>
                <a:ea typeface="Times New Roman"/>
              </a:rPr>
              <a:t>Board Vote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419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6248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The Federal Title VI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 smtClean="0"/>
              <a:t>Objective:</a:t>
            </a:r>
            <a:r>
              <a:rPr lang="en-US" dirty="0" smtClean="0"/>
              <a:t> </a:t>
            </a:r>
          </a:p>
          <a:p>
            <a:pPr indent="-15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Ensure </a:t>
            </a:r>
            <a:r>
              <a:rPr lang="en-US" dirty="0"/>
              <a:t>that </a:t>
            </a:r>
            <a:r>
              <a:rPr lang="en-US" dirty="0" smtClean="0"/>
              <a:t>federal </a:t>
            </a:r>
            <a:r>
              <a:rPr lang="en-US" dirty="0"/>
              <a:t>funds are not spent in a way that </a:t>
            </a:r>
            <a:r>
              <a:rPr lang="en-US" dirty="0" smtClean="0"/>
              <a:t>encourages</a:t>
            </a:r>
            <a:r>
              <a:rPr lang="en-US" dirty="0"/>
              <a:t>, subsidizes, or results in discrimination. 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8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u="sng" dirty="0"/>
              <a:t>Legal Basis: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b="1" dirty="0"/>
              <a:t>Title VI of the Civil Rights Act of 1964 (Title </a:t>
            </a:r>
            <a:r>
              <a:rPr lang="en-US" b="1" dirty="0" smtClean="0"/>
              <a:t>VI)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/>
              <a:t>	</a:t>
            </a:r>
            <a:r>
              <a:rPr lang="fr-FR" sz="2000" dirty="0" smtClean="0"/>
              <a:t>42 </a:t>
            </a:r>
            <a:r>
              <a:rPr lang="fr-FR" sz="2000" dirty="0"/>
              <a:t>U.S.C. § 2000d et </a:t>
            </a:r>
            <a:r>
              <a:rPr lang="fr-FR" sz="2000" dirty="0" err="1"/>
              <a:t>seq</a:t>
            </a:r>
            <a:r>
              <a:rPr lang="fr-FR" sz="2000" dirty="0"/>
              <a:t>.</a:t>
            </a:r>
            <a:endParaRPr lang="en-US" sz="2000" b="1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i="1" dirty="0" smtClean="0"/>
              <a:t>“No </a:t>
            </a:r>
            <a:r>
              <a:rPr lang="en-US" i="1" u="sng" dirty="0"/>
              <a:t>person</a:t>
            </a:r>
            <a:r>
              <a:rPr lang="en-US" i="1" dirty="0"/>
              <a:t> in the United States shall on the ground of </a:t>
            </a:r>
            <a:r>
              <a:rPr lang="en-US" i="1" u="sng" dirty="0"/>
              <a:t>race</a:t>
            </a:r>
            <a:r>
              <a:rPr lang="en-US" i="1" dirty="0"/>
              <a:t>, </a:t>
            </a:r>
            <a:r>
              <a:rPr lang="en-US" i="1" u="sng" dirty="0" smtClean="0"/>
              <a:t>color</a:t>
            </a:r>
            <a:r>
              <a:rPr lang="en-US" i="1" dirty="0"/>
              <a:t>, or </a:t>
            </a:r>
            <a:r>
              <a:rPr lang="en-US" i="1" u="sng" dirty="0"/>
              <a:t>national origin</a:t>
            </a:r>
            <a:r>
              <a:rPr lang="en-US" i="1" dirty="0"/>
              <a:t> be excluded from participation in, </a:t>
            </a:r>
            <a:r>
              <a:rPr lang="en-US" i="1" dirty="0" smtClean="0"/>
              <a:t>denied </a:t>
            </a:r>
            <a:r>
              <a:rPr lang="en-US" i="1" dirty="0"/>
              <a:t>the benefits of, or subjected to discrimination under </a:t>
            </a:r>
            <a:r>
              <a:rPr lang="en-US" i="1" dirty="0" smtClean="0"/>
              <a:t>any program </a:t>
            </a:r>
            <a:r>
              <a:rPr lang="en-US" i="1" dirty="0"/>
              <a:t>or activity receiving </a:t>
            </a:r>
            <a:r>
              <a:rPr lang="en-US" i="1" u="sng" dirty="0"/>
              <a:t>Federal financial assistance</a:t>
            </a:r>
            <a:r>
              <a:rPr lang="en-US" i="1" dirty="0"/>
              <a:t>.”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30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Federal Transit Administration Oversight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FTA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Circular 4702.1B, established by Federal Transit Administration (FTA)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2012: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guidance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transit providers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recipients on Title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obligations, including the content of Title VI program documents;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ets specific requirements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large transit providers such as the MBTA; and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public participation, language assistance plans, and triennial reporting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90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Title VI Program Elements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065600"/>
            <a:ext cx="8763000" cy="5640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None/>
              <a:tabLst>
                <a:tab pos="457200" algn="l"/>
              </a:tabLst>
            </a:pPr>
            <a:r>
              <a:rPr lang="en-US" sz="21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Key portions of the MBTA’s Title VI Program carry over with each triennial reporting cycle:  </a:t>
            </a:r>
          </a:p>
          <a:p>
            <a:pPr marL="914400"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Copy </a:t>
            </a:r>
            <a:r>
              <a:rPr lang="en-US" sz="2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of Title VI Public Notice</a:t>
            </a:r>
          </a:p>
          <a:p>
            <a:pPr marL="914400"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Complaint </a:t>
            </a:r>
            <a:r>
              <a:rPr lang="en-US" sz="2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form and procedures 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None/>
              <a:tabLst>
                <a:tab pos="457200" algn="l"/>
              </a:tabLst>
            </a:pPr>
            <a:r>
              <a:rPr lang="en-US" sz="21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Additional portions represent updates to data to understand current Title VI profile of the MBTA service area: </a:t>
            </a:r>
          </a:p>
          <a:p>
            <a:pPr marL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Demographics of service area (US Census); customer demographics and travel patterns (rider survey)</a:t>
            </a:r>
          </a:p>
          <a:p>
            <a:pPr marL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Language groups in service area to support service strategies and implementation plan</a:t>
            </a:r>
          </a:p>
          <a:p>
            <a:pPr marL="914400"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Log of Title VI complaints over triennial cycle </a:t>
            </a:r>
          </a:p>
        </p:txBody>
      </p:sp>
    </p:spTree>
    <p:extLst>
      <p:ext uri="{BB962C8B-B14F-4D97-AF65-F5344CB8AC3E}">
        <p14:creationId xmlns:p14="http://schemas.microsoft.com/office/powerpoint/2010/main" xmlns="" val="24577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Title VI Program Elements (cont.)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065600"/>
            <a:ext cx="8763000" cy="5640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None/>
              <a:tabLst>
                <a:tab pos="457200" algn="l"/>
              </a:tabLst>
            </a:pPr>
            <a:r>
              <a:rPr lang="en-US" sz="2100" b="1" dirty="0" smtClean="0">
                <a:ea typeface="Calibri"/>
              </a:rPr>
              <a:t>Key </a:t>
            </a:r>
            <a:r>
              <a:rPr lang="en-US" sz="2100" b="1" dirty="0">
                <a:ea typeface="Calibri"/>
              </a:rPr>
              <a:t>p</a:t>
            </a:r>
            <a:r>
              <a:rPr lang="en-US" sz="2100" b="1" dirty="0" smtClean="0">
                <a:ea typeface="Calibri"/>
              </a:rPr>
              <a:t>olicy components that must be documented are: </a:t>
            </a:r>
            <a:endParaRPr lang="en-US" sz="2100" b="1" dirty="0">
              <a:ea typeface="Calibri"/>
            </a:endParaRPr>
          </a:p>
          <a:p>
            <a:pPr marL="914400"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>
                <a:ea typeface="Times New Roman"/>
              </a:rPr>
              <a:t>Public Participation </a:t>
            </a:r>
            <a:r>
              <a:rPr lang="en-US" sz="2100" dirty="0" smtClean="0">
                <a:ea typeface="Times New Roman"/>
              </a:rPr>
              <a:t>and Language Assistance Plans</a:t>
            </a:r>
          </a:p>
          <a:p>
            <a:pPr marL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>
                <a:ea typeface="Times New Roman"/>
              </a:rPr>
              <a:t>Major </a:t>
            </a:r>
            <a:r>
              <a:rPr lang="en-US" sz="2100" dirty="0" smtClean="0">
                <a:ea typeface="Times New Roman"/>
              </a:rPr>
              <a:t>Service Change Policy</a:t>
            </a:r>
          </a:p>
          <a:p>
            <a:pPr marL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 smtClean="0">
                <a:ea typeface="Times New Roman"/>
              </a:rPr>
              <a:t>Disparate Impact and Disproportionate Burden</a:t>
            </a:r>
            <a:r>
              <a:rPr lang="en-US" sz="2100" dirty="0" smtClean="0">
                <a:solidFill>
                  <a:srgbClr val="00B050"/>
                </a:solidFill>
                <a:ea typeface="Times New Roman"/>
              </a:rPr>
              <a:t> </a:t>
            </a:r>
            <a:r>
              <a:rPr lang="en-US" sz="2100" dirty="0" smtClean="0">
                <a:ea typeface="Times New Roman"/>
              </a:rPr>
              <a:t>Policy</a:t>
            </a:r>
            <a:endParaRPr lang="en-US" sz="2100" dirty="0">
              <a:ea typeface="Calibri"/>
            </a:endParaRPr>
          </a:p>
          <a:p>
            <a:pPr marL="914400"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 smtClean="0">
                <a:ea typeface="Times New Roman"/>
              </a:rPr>
              <a:t>Subrecipient </a:t>
            </a:r>
            <a:r>
              <a:rPr lang="en-US" sz="2100" dirty="0">
                <a:ea typeface="Times New Roman"/>
              </a:rPr>
              <a:t>monitoring procedures </a:t>
            </a:r>
            <a:endParaRPr lang="en-US" sz="2100" dirty="0" smtClean="0">
              <a:ea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None/>
              <a:tabLst>
                <a:tab pos="457200" algn="l"/>
              </a:tabLst>
            </a:pPr>
            <a:r>
              <a:rPr lang="en-US" sz="2100" b="1" dirty="0">
                <a:ea typeface="Calibri"/>
              </a:rPr>
              <a:t>R</a:t>
            </a:r>
            <a:r>
              <a:rPr lang="en-US" sz="2100" b="1" dirty="0" smtClean="0">
                <a:ea typeface="Calibri"/>
              </a:rPr>
              <a:t>esults of equity analyses and monitoring activities for the triennial reporting period are presented: </a:t>
            </a:r>
            <a:endParaRPr lang="en-US" sz="2100" b="1" dirty="0">
              <a:ea typeface="Calibri"/>
            </a:endParaRPr>
          </a:p>
          <a:p>
            <a:pPr marL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 smtClean="0">
                <a:ea typeface="Times New Roman"/>
              </a:rPr>
              <a:t>Monitoring results for systemwide </a:t>
            </a:r>
            <a:r>
              <a:rPr lang="en-US" sz="2100" dirty="0">
                <a:ea typeface="Times New Roman"/>
              </a:rPr>
              <a:t>service standards and </a:t>
            </a:r>
            <a:r>
              <a:rPr lang="en-US" sz="2100" dirty="0" smtClean="0">
                <a:ea typeface="Times New Roman"/>
              </a:rPr>
              <a:t>policies  </a:t>
            </a:r>
            <a:endParaRPr lang="en-US" sz="2100" dirty="0">
              <a:ea typeface="Calibri"/>
            </a:endParaRPr>
          </a:p>
          <a:p>
            <a:pPr marL="914400"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 smtClean="0">
                <a:ea typeface="Times New Roman"/>
              </a:rPr>
              <a:t>Equity </a:t>
            </a:r>
            <a:r>
              <a:rPr lang="en-US" sz="2100" dirty="0">
                <a:ea typeface="Times New Roman"/>
              </a:rPr>
              <a:t>analyses for major service changes and all fare </a:t>
            </a:r>
            <a:r>
              <a:rPr lang="en-US" sz="2100" dirty="0" smtClean="0">
                <a:ea typeface="Times New Roman"/>
              </a:rPr>
              <a:t>changes</a:t>
            </a:r>
          </a:p>
          <a:p>
            <a:pPr marL="9144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100" dirty="0">
                <a:ea typeface="Times New Roman"/>
              </a:rPr>
              <a:t>Summary of equity analyses for location of constructed facilities </a:t>
            </a:r>
            <a:endParaRPr lang="en-US" sz="2100" dirty="0">
              <a:ea typeface="Calibri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21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86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Key Title VI Achievements 2014 to 2017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>
                <a:ea typeface="Times New Roman"/>
              </a:rPr>
              <a:t>Adopted customer-focused service standards incorporating Title VI principles</a:t>
            </a:r>
          </a:p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>
                <a:ea typeface="Times New Roman"/>
              </a:rPr>
              <a:t>Enhanced public participation strategies, including engagement of key stakeholders in Title VI outreach </a:t>
            </a:r>
            <a:endParaRPr lang="en-US" sz="1600" b="1" dirty="0" smtClean="0">
              <a:ea typeface="Times New Roman"/>
            </a:endParaRPr>
          </a:p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 smtClean="0">
                <a:ea typeface="Times New Roman"/>
              </a:rPr>
              <a:t>Revised Disparate Impact/Disproportionate Burden Policy (to be applied during 2017-20 triennial cycle)</a:t>
            </a:r>
          </a:p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>
                <a:ea typeface="Times New Roman"/>
              </a:rPr>
              <a:t>Created tools for public participation and understanding of equity analysis process (Engage and </a:t>
            </a:r>
            <a:r>
              <a:rPr lang="en-US" sz="1600" b="1" dirty="0" err="1">
                <a:ea typeface="Times New Roman"/>
              </a:rPr>
              <a:t>Transitopia</a:t>
            </a:r>
            <a:r>
              <a:rPr lang="en-US" sz="1600" b="1" dirty="0">
                <a:ea typeface="Times New Roman"/>
              </a:rPr>
              <a:t>)  </a:t>
            </a:r>
            <a:endParaRPr lang="en-US" sz="1600" b="1" dirty="0">
              <a:ea typeface="Calibri"/>
            </a:endParaRPr>
          </a:p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>
                <a:ea typeface="Calibri"/>
              </a:rPr>
              <a:t>Completed </a:t>
            </a:r>
            <a:r>
              <a:rPr lang="en-US" sz="1600" b="1" dirty="0" err="1">
                <a:ea typeface="Calibri"/>
              </a:rPr>
              <a:t>systemwide</a:t>
            </a:r>
            <a:r>
              <a:rPr lang="en-US" sz="1600" b="1" dirty="0">
                <a:ea typeface="Calibri"/>
              </a:rPr>
              <a:t> ridership </a:t>
            </a:r>
            <a:r>
              <a:rPr lang="en-US" sz="1600" b="1" dirty="0" smtClean="0">
                <a:ea typeface="Calibri"/>
              </a:rPr>
              <a:t>survey</a:t>
            </a:r>
            <a:endParaRPr lang="en-US" sz="1600" b="1" dirty="0">
              <a:ea typeface="Calibri"/>
            </a:endParaRPr>
          </a:p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 smtClean="0">
                <a:ea typeface="Times New Roman"/>
              </a:rPr>
              <a:t>Initiated Public </a:t>
            </a:r>
            <a:r>
              <a:rPr lang="en-US" sz="1600" b="1" dirty="0">
                <a:ea typeface="Times New Roman"/>
              </a:rPr>
              <a:t>Participation </a:t>
            </a:r>
            <a:r>
              <a:rPr lang="en-US" sz="1600" b="1" dirty="0" smtClean="0">
                <a:ea typeface="Times New Roman"/>
              </a:rPr>
              <a:t>training for Capital </a:t>
            </a:r>
            <a:r>
              <a:rPr lang="en-US" sz="1600" b="1" dirty="0">
                <a:ea typeface="Times New Roman"/>
              </a:rPr>
              <a:t>Delivery, External Affairs, Customer </a:t>
            </a:r>
            <a:r>
              <a:rPr lang="en-US" sz="1600" b="1" dirty="0" smtClean="0">
                <a:ea typeface="Times New Roman"/>
              </a:rPr>
              <a:t>Experience, </a:t>
            </a:r>
            <a:r>
              <a:rPr lang="en-US" sz="1600" b="1" dirty="0">
                <a:ea typeface="Times New Roman"/>
              </a:rPr>
              <a:t>and Call Center </a:t>
            </a:r>
            <a:endParaRPr lang="en-US" sz="1600" b="1" dirty="0">
              <a:ea typeface="Calibri"/>
            </a:endParaRPr>
          </a:p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 smtClean="0">
                <a:ea typeface="Times New Roman"/>
              </a:rPr>
              <a:t>Hired </a:t>
            </a:r>
            <a:r>
              <a:rPr lang="en-US" sz="1600" b="1" dirty="0">
                <a:ea typeface="Times New Roman"/>
              </a:rPr>
              <a:t>full-time </a:t>
            </a:r>
            <a:r>
              <a:rPr lang="en-US" sz="1600" b="1" dirty="0" smtClean="0">
                <a:ea typeface="Times New Roman"/>
              </a:rPr>
              <a:t>MBTA Title </a:t>
            </a:r>
            <a:r>
              <a:rPr lang="en-US" sz="1600" b="1" dirty="0">
                <a:ea typeface="Times New Roman"/>
              </a:rPr>
              <a:t>VI Specialist </a:t>
            </a:r>
            <a:endParaRPr lang="en-US" sz="1600" b="1" dirty="0">
              <a:ea typeface="Calibri"/>
            </a:endParaRPr>
          </a:p>
          <a:p>
            <a:pPr marL="342900" lvl="2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Symbol"/>
              <a:buChar char=""/>
            </a:pPr>
            <a:r>
              <a:rPr lang="en-US" sz="1600" b="1" dirty="0" smtClean="0">
                <a:ea typeface="Times New Roman"/>
              </a:rPr>
              <a:t>Presented at nationwide USDOT civil rights conference on MassDOT and MBTA Title </a:t>
            </a:r>
            <a:r>
              <a:rPr lang="en-US" sz="1600" b="1" dirty="0">
                <a:ea typeface="Times New Roman"/>
              </a:rPr>
              <a:t>VI Program development, relationship with </a:t>
            </a:r>
            <a:r>
              <a:rPr lang="en-US" sz="1600" b="1" dirty="0" smtClean="0">
                <a:ea typeface="Times New Roman"/>
              </a:rPr>
              <a:t>FTA, </a:t>
            </a:r>
            <a:r>
              <a:rPr lang="en-US" sz="1600" b="1" dirty="0">
                <a:ea typeface="Times New Roman"/>
              </a:rPr>
              <a:t>and Public </a:t>
            </a:r>
            <a:r>
              <a:rPr lang="en-US" sz="1600" b="1" dirty="0" smtClean="0">
                <a:ea typeface="Times New Roman"/>
              </a:rPr>
              <a:t>Participation</a:t>
            </a:r>
            <a:endParaRPr lang="en-US" sz="1600" b="1" dirty="0"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4925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FMCB Role and Responsibility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FTA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Board “consideration, awareness, and  approval” of the following: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Service Change Policy – approved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Disparate Impact/Disproportionate Burden Policy (DI/DB), approved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Service and fare equity analyses – approved for  FY 2016 fare increase and service change efforts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program, including results of service monitoring –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vote September 25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4B0F-ECB5-46A8-A56D-5A2AA52A84C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48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" y="76200"/>
            <a:ext cx="8229600" cy="771937"/>
          </a:xfrm>
        </p:spPr>
        <p:txBody>
          <a:bodyPr>
            <a:normAutofit/>
          </a:bodyPr>
          <a:lstStyle/>
          <a:p>
            <a:r>
              <a:rPr lang="en-US" sz="3600" dirty="0"/>
              <a:t>Service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/>
              <a:t>Monitoring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23193"/>
          </a:xfrm>
        </p:spPr>
        <p:txBody>
          <a:bodyPr>
            <a:normAutofit/>
          </a:bodyPr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FTA requires monitoring of performance on service standards and policies 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MBTA works with the Central Transportation Planning Staff to collect, review, analyze, and address data findings</a:t>
            </a: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analysis compares performance on standards between minority and nonminority identified riders or areas</a:t>
            </a:r>
          </a:p>
          <a:p>
            <a:pPr lvl="0"/>
            <a:endParaRPr 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MBTA Disparate Impact threshold of 20% is used to identify potential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disparities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72690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43514</TotalTime>
  <Words>1398</Words>
  <Application>Microsoft Office PowerPoint</Application>
  <PresentationFormat>On-screen Show (4:3)</PresentationFormat>
  <Paragraphs>209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1_Office Theme</vt:lpstr>
      <vt:lpstr> FTA Triennial Report    Overview, Triennial Monitoring Results, and Next Steps     September 18, 2017  DRAFT </vt:lpstr>
      <vt:lpstr>Presentation Objectives</vt:lpstr>
      <vt:lpstr>The Federal Title VI Requirement</vt:lpstr>
      <vt:lpstr>Federal Transit Administration Oversight</vt:lpstr>
      <vt:lpstr>Title VI Program Elements</vt:lpstr>
      <vt:lpstr>Title VI Program Elements (cont.)</vt:lpstr>
      <vt:lpstr>Key Title VI Achievements 2014 to 2017</vt:lpstr>
      <vt:lpstr>FMCB Role and Responsibility </vt:lpstr>
      <vt:lpstr>Service Monitoring Process</vt:lpstr>
      <vt:lpstr>Service Monitoring Components </vt:lpstr>
      <vt:lpstr>Timing for Standard and Policy Monitoring</vt:lpstr>
      <vt:lpstr>Responding to Monitoring Findings</vt:lpstr>
      <vt:lpstr>Summary of Findings 2014 to 2017 Service Standards</vt:lpstr>
      <vt:lpstr>2014-17 Service Monitoring Findings </vt:lpstr>
      <vt:lpstr>Bus Service Weekday Headway</vt:lpstr>
      <vt:lpstr>Action: Improve Bus Service</vt:lpstr>
      <vt:lpstr>2014-17 Monitoring Findings to Consider</vt:lpstr>
      <vt:lpstr>Commuter Rail - Remediation</vt:lpstr>
      <vt:lpstr>Monitoring – Looking Ahead</vt:lpstr>
      <vt:lpstr>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Experience  Re-Organization</dc:title>
  <dc:creator>bkane</dc:creator>
  <cp:lastModifiedBy>cciampa</cp:lastModifiedBy>
  <cp:revision>666</cp:revision>
  <cp:lastPrinted>2017-09-15T16:25:06Z</cp:lastPrinted>
  <dcterms:created xsi:type="dcterms:W3CDTF">2015-12-28T21:02:39Z</dcterms:created>
  <dcterms:modified xsi:type="dcterms:W3CDTF">2017-09-17T22:41:17Z</dcterms:modified>
</cp:coreProperties>
</file>