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tags/tag2.xml" ContentType="application/vnd.openxmlformats-officedocument.presentationml.tags+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charts/style1.xml" ContentType="application/vnd.ms-office.chart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emf" ContentType="image/x-emf"/>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charts/colors1.xml" ContentType="application/vnd.ms-office.chartcolorstyle+xml"/>
  <Override PartName="/ppt/slideLayouts/slideLayout10.xml" ContentType="application/vnd.openxmlformats-officedocument.presentationml.slideLayout+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
  </p:notesMasterIdLst>
  <p:handoutMasterIdLst>
    <p:handoutMasterId r:id="rId31"/>
  </p:handoutMasterIdLst>
  <p:sldIdLst>
    <p:sldId id="380" r:id="rId2"/>
    <p:sldId id="459" r:id="rId3"/>
    <p:sldId id="485" r:id="rId4"/>
    <p:sldId id="484" r:id="rId5"/>
    <p:sldId id="486" r:id="rId6"/>
    <p:sldId id="487" r:id="rId7"/>
    <p:sldId id="488" r:id="rId8"/>
    <p:sldId id="474" r:id="rId9"/>
    <p:sldId id="489" r:id="rId10"/>
    <p:sldId id="490" r:id="rId11"/>
    <p:sldId id="491" r:id="rId12"/>
    <p:sldId id="492" r:id="rId13"/>
    <p:sldId id="494" r:id="rId14"/>
    <p:sldId id="495" r:id="rId15"/>
    <p:sldId id="496" r:id="rId16"/>
    <p:sldId id="497" r:id="rId17"/>
    <p:sldId id="498" r:id="rId18"/>
    <p:sldId id="499" r:id="rId19"/>
    <p:sldId id="500" r:id="rId20"/>
    <p:sldId id="501" r:id="rId21"/>
    <p:sldId id="502" r:id="rId22"/>
    <p:sldId id="503" r:id="rId23"/>
    <p:sldId id="504" r:id="rId24"/>
    <p:sldId id="505" r:id="rId25"/>
    <p:sldId id="509" r:id="rId26"/>
    <p:sldId id="506" r:id="rId27"/>
    <p:sldId id="507" r:id="rId28"/>
    <p:sldId id="508" r:id="rId29"/>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932" userDrawn="1">
          <p15:clr>
            <a:srgbClr val="A4A3A4"/>
          </p15:clr>
        </p15:guide>
        <p15:guide id="2" pos="2164" userDrawn="1">
          <p15:clr>
            <a:srgbClr val="A4A3A4"/>
          </p15:clr>
        </p15:guide>
        <p15:guide id="3" orient="horz" pos="2928" userDrawn="1">
          <p15:clr>
            <a:srgbClr val="A4A3A4"/>
          </p15:clr>
        </p15:guide>
        <p15:guide id="4" pos="2113" userDrawn="1">
          <p15:clr>
            <a:srgbClr val="A4A3A4"/>
          </p15:clr>
        </p15:guide>
        <p15:guide id="5" pos="2212" userDrawn="1">
          <p15:clr>
            <a:srgbClr val="A4A3A4"/>
          </p15:clr>
        </p15:guide>
        <p15:guide id="6"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0269E"/>
    <a:srgbClr val="B9FFD9"/>
    <a:srgbClr val="FF5050"/>
    <a:srgbClr val="FF7C8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67" autoAdjust="0"/>
    <p:restoredTop sz="86357" autoAdjust="0"/>
  </p:normalViewPr>
  <p:slideViewPr>
    <p:cSldViewPr>
      <p:cViewPr varScale="1">
        <p:scale>
          <a:sx n="87" d="100"/>
          <a:sy n="87" d="100"/>
        </p:scale>
        <p:origin x="-1186" y="-91"/>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84" d="100"/>
          <a:sy n="84" d="100"/>
        </p:scale>
        <p:origin x="-3804" y="-72"/>
      </p:cViewPr>
      <p:guideLst>
        <p:guide orient="horz" pos="2936"/>
        <p:guide orient="horz" pos="2932"/>
        <p:guide pos="2216"/>
        <p:guide pos="2164"/>
        <p:guide pos="2265"/>
        <p:guide pos="2212"/>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oleObject" Target="file:///C:\Users\bkane\Documents\DGM\OTP(3-1-16-8-31-17).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0220603674540693"/>
          <c:y val="1.5256999125109355E-2"/>
          <c:w val="0.85334951881014875"/>
          <c:h val="0.84146281714785653"/>
        </c:manualLayout>
      </c:layout>
      <c:barChart>
        <c:barDir val="col"/>
        <c:grouping val="clustered"/>
        <c:ser>
          <c:idx val="0"/>
          <c:order val="0"/>
          <c:tx>
            <c:strRef>
              <c:f>Red!$P$2</c:f>
              <c:strCache>
                <c:ptCount val="1"/>
                <c:pt idx="0">
                  <c:v>Peak</c:v>
                </c:pt>
              </c:strCache>
            </c:strRef>
          </c:tx>
          <c:spPr>
            <a:solidFill>
              <a:srgbClr val="FF0000"/>
            </a:solidFill>
            <a:ln>
              <a:noFill/>
            </a:ln>
            <a:effectLst/>
          </c:spPr>
          <c:trendline>
            <c:spPr>
              <a:ln w="19050" cap="rnd">
                <a:solidFill>
                  <a:schemeClr val="tx1"/>
                </a:solidFill>
                <a:prstDash val="solid"/>
              </a:ln>
              <a:effectLst/>
            </c:spPr>
            <c:trendlineType val="linear"/>
          </c:trendline>
          <c:cat>
            <c:strRef>
              <c:f>Red!$O$3:$O$20</c:f>
              <c:strCache>
                <c:ptCount val="18"/>
                <c:pt idx="0">
                  <c:v>Mar 16</c:v>
                </c:pt>
                <c:pt idx="1">
                  <c:v>Apr 16</c:v>
                </c:pt>
                <c:pt idx="2">
                  <c:v>May 16</c:v>
                </c:pt>
                <c:pt idx="3">
                  <c:v>Jun 16</c:v>
                </c:pt>
                <c:pt idx="4">
                  <c:v>Jul 16</c:v>
                </c:pt>
                <c:pt idx="5">
                  <c:v>Aug 16</c:v>
                </c:pt>
                <c:pt idx="6">
                  <c:v>Sept 16</c:v>
                </c:pt>
                <c:pt idx="7">
                  <c:v>Oct 16</c:v>
                </c:pt>
                <c:pt idx="8">
                  <c:v>Nov 16</c:v>
                </c:pt>
                <c:pt idx="9">
                  <c:v>Dec 16</c:v>
                </c:pt>
                <c:pt idx="10">
                  <c:v>Jan 17</c:v>
                </c:pt>
                <c:pt idx="11">
                  <c:v>Feb 17</c:v>
                </c:pt>
                <c:pt idx="12">
                  <c:v>Mar 17</c:v>
                </c:pt>
                <c:pt idx="13">
                  <c:v>Apr 17</c:v>
                </c:pt>
                <c:pt idx="14">
                  <c:v>May 17</c:v>
                </c:pt>
                <c:pt idx="15">
                  <c:v>Jun 17</c:v>
                </c:pt>
                <c:pt idx="16">
                  <c:v>Jul 17</c:v>
                </c:pt>
                <c:pt idx="17">
                  <c:v>Aug 17</c:v>
                </c:pt>
              </c:strCache>
            </c:strRef>
          </c:cat>
          <c:val>
            <c:numRef>
              <c:f>Red!$P$3:$P$20</c:f>
              <c:numCache>
                <c:formatCode>0.0%</c:formatCode>
                <c:ptCount val="18"/>
                <c:pt idx="0">
                  <c:v>0.86084390978291236</c:v>
                </c:pt>
                <c:pt idx="1">
                  <c:v>0.89256933239651226</c:v>
                </c:pt>
                <c:pt idx="2">
                  <c:v>0.92253995178351267</c:v>
                </c:pt>
                <c:pt idx="3">
                  <c:v>0.92730810803144659</c:v>
                </c:pt>
                <c:pt idx="4">
                  <c:v>0.91228204095047449</c:v>
                </c:pt>
                <c:pt idx="5">
                  <c:v>0.91280385469351433</c:v>
                </c:pt>
                <c:pt idx="6">
                  <c:v>0.91098960184358524</c:v>
                </c:pt>
                <c:pt idx="7">
                  <c:v>0.90095156826878864</c:v>
                </c:pt>
                <c:pt idx="8">
                  <c:v>0.90017926442151264</c:v>
                </c:pt>
                <c:pt idx="9">
                  <c:v>0.90876053532572543</c:v>
                </c:pt>
                <c:pt idx="10">
                  <c:v>0.92260554026193387</c:v>
                </c:pt>
                <c:pt idx="11">
                  <c:v>0.92280458107125729</c:v>
                </c:pt>
                <c:pt idx="12">
                  <c:v>0.9227627706081607</c:v>
                </c:pt>
                <c:pt idx="13">
                  <c:v>0.93636454199430763</c:v>
                </c:pt>
                <c:pt idx="14">
                  <c:v>0.93835939076118025</c:v>
                </c:pt>
                <c:pt idx="15">
                  <c:v>0.93416431548215428</c:v>
                </c:pt>
                <c:pt idx="16">
                  <c:v>0.92693112562326452</c:v>
                </c:pt>
                <c:pt idx="17">
                  <c:v>0.93588825557862065</c:v>
                </c:pt>
              </c:numCache>
            </c:numRef>
          </c:val>
        </c:ser>
        <c:ser>
          <c:idx val="1"/>
          <c:order val="1"/>
          <c:tx>
            <c:strRef>
              <c:f>Red!$Q$2</c:f>
              <c:strCache>
                <c:ptCount val="1"/>
                <c:pt idx="0">
                  <c:v>Off Peak</c:v>
                </c:pt>
              </c:strCache>
            </c:strRef>
          </c:tx>
          <c:spPr>
            <a:solidFill>
              <a:srgbClr val="C00000"/>
            </a:solidFill>
            <a:ln>
              <a:noFill/>
            </a:ln>
            <a:effectLst/>
          </c:spPr>
          <c:trendline>
            <c:spPr>
              <a:ln w="19050" cap="rnd">
                <a:solidFill>
                  <a:schemeClr val="accent2"/>
                </a:solidFill>
                <a:prstDash val="sysDot"/>
              </a:ln>
              <a:effectLst/>
            </c:spPr>
            <c:trendlineType val="linear"/>
          </c:trendline>
          <c:cat>
            <c:strRef>
              <c:f>Red!$O$3:$O$20</c:f>
              <c:strCache>
                <c:ptCount val="18"/>
                <c:pt idx="0">
                  <c:v>Mar 16</c:v>
                </c:pt>
                <c:pt idx="1">
                  <c:v>Apr 16</c:v>
                </c:pt>
                <c:pt idx="2">
                  <c:v>May 16</c:v>
                </c:pt>
                <c:pt idx="3">
                  <c:v>Jun 16</c:v>
                </c:pt>
                <c:pt idx="4">
                  <c:v>Jul 16</c:v>
                </c:pt>
                <c:pt idx="5">
                  <c:v>Aug 16</c:v>
                </c:pt>
                <c:pt idx="6">
                  <c:v>Sept 16</c:v>
                </c:pt>
                <c:pt idx="7">
                  <c:v>Oct 16</c:v>
                </c:pt>
                <c:pt idx="8">
                  <c:v>Nov 16</c:v>
                </c:pt>
                <c:pt idx="9">
                  <c:v>Dec 16</c:v>
                </c:pt>
                <c:pt idx="10">
                  <c:v>Jan 17</c:v>
                </c:pt>
                <c:pt idx="11">
                  <c:v>Feb 17</c:v>
                </c:pt>
                <c:pt idx="12">
                  <c:v>Mar 17</c:v>
                </c:pt>
                <c:pt idx="13">
                  <c:v>Apr 17</c:v>
                </c:pt>
                <c:pt idx="14">
                  <c:v>May 17</c:v>
                </c:pt>
                <c:pt idx="15">
                  <c:v>Jun 17</c:v>
                </c:pt>
                <c:pt idx="16">
                  <c:v>Jul 17</c:v>
                </c:pt>
                <c:pt idx="17">
                  <c:v>Aug 17</c:v>
                </c:pt>
              </c:strCache>
            </c:strRef>
          </c:cat>
          <c:val>
            <c:numRef>
              <c:f>Red!$Q$3:$Q$20</c:f>
              <c:numCache>
                <c:formatCode>0.0%</c:formatCode>
                <c:ptCount val="18"/>
                <c:pt idx="0">
                  <c:v>0.87779274442166266</c:v>
                </c:pt>
                <c:pt idx="1">
                  <c:v>0.87862603182749044</c:v>
                </c:pt>
                <c:pt idx="2">
                  <c:v>0.917388414904731</c:v>
                </c:pt>
                <c:pt idx="3">
                  <c:v>0.93349777844627324</c:v>
                </c:pt>
                <c:pt idx="4">
                  <c:v>0.91739660461486172</c:v>
                </c:pt>
                <c:pt idx="5">
                  <c:v>0.92308830015123944</c:v>
                </c:pt>
                <c:pt idx="6">
                  <c:v>0.92126725973431256</c:v>
                </c:pt>
                <c:pt idx="7">
                  <c:v>0.89644397200586035</c:v>
                </c:pt>
                <c:pt idx="8">
                  <c:v>0.88728740567271469</c:v>
                </c:pt>
                <c:pt idx="9">
                  <c:v>0.9167349113406027</c:v>
                </c:pt>
                <c:pt idx="10" formatCode="0.00%">
                  <c:v>0.93620261501810143</c:v>
                </c:pt>
                <c:pt idx="11">
                  <c:v>0.93396346527234086</c:v>
                </c:pt>
                <c:pt idx="12">
                  <c:v>0.92142543325945392</c:v>
                </c:pt>
                <c:pt idx="13">
                  <c:v>0.93291194565887303</c:v>
                </c:pt>
                <c:pt idx="14">
                  <c:v>0.92629682869310959</c:v>
                </c:pt>
                <c:pt idx="15">
                  <c:v>0.93978261505993232</c:v>
                </c:pt>
                <c:pt idx="16">
                  <c:v>0.93711610273617241</c:v>
                </c:pt>
                <c:pt idx="17">
                  <c:v>0.94105815757471833</c:v>
                </c:pt>
              </c:numCache>
            </c:numRef>
          </c:val>
        </c:ser>
        <c:gapWidth val="219"/>
        <c:overlap val="-27"/>
        <c:axId val="70744320"/>
        <c:axId val="70754304"/>
      </c:barChart>
      <c:catAx>
        <c:axId val="70744320"/>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0754304"/>
        <c:crosses val="autoZero"/>
        <c:auto val="1"/>
        <c:lblAlgn val="ctr"/>
        <c:lblOffset val="100"/>
      </c:catAx>
      <c:valAx>
        <c:axId val="70754304"/>
        <c:scaling>
          <c:orientation val="minMax"/>
          <c:max val="1"/>
          <c:min val="0.70000000000000062"/>
        </c:scaling>
        <c:axPos val="l"/>
        <c:majorGridlines>
          <c:spPr>
            <a:ln w="9525" cap="flat" cmpd="sng" algn="ctr">
              <a:solidFill>
                <a:schemeClr val="tx1">
                  <a:lumMod val="15000"/>
                  <a:lumOff val="85000"/>
                </a:schemeClr>
              </a:solidFill>
              <a:round/>
            </a:ln>
            <a:effectLst/>
          </c:spPr>
        </c:majorGridlines>
        <c:numFmt formatCode="0.0%"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0744320"/>
        <c:crosses val="autoZero"/>
        <c:crossBetween val="between"/>
      </c:valAx>
      <c:spPr>
        <a:noFill/>
        <a:ln>
          <a:noFill/>
        </a:ln>
        <a:effectLst/>
      </c:spPr>
    </c:plotArea>
    <c:legend>
      <c:legendPos val="b"/>
      <c:layout/>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chart>
  <c:spPr>
    <a:noFill/>
    <a:ln>
      <a:noFill/>
    </a:ln>
    <a:effectLst/>
  </c:spPr>
  <c:txPr>
    <a:bodyPr/>
    <a:lstStyle/>
    <a:p>
      <a:pPr>
        <a:defRPr/>
      </a:pPr>
      <a:endParaRPr lang="en-US"/>
    </a:p>
  </c:txPr>
  <c:externalData r:id="rId1"/>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3"/>
            <a:ext cx="3043238" cy="465138"/>
          </a:xfrm>
          <a:prstGeom prst="rect">
            <a:avLst/>
          </a:prstGeom>
        </p:spPr>
        <p:txBody>
          <a:bodyPr vert="horz" lIns="91949" tIns="45975" rIns="91949" bIns="45975" rtlCol="0"/>
          <a:lstStyle>
            <a:lvl1pPr algn="l">
              <a:defRPr sz="1200"/>
            </a:lvl1pPr>
          </a:lstStyle>
          <a:p>
            <a:endParaRPr lang="en-US" dirty="0"/>
          </a:p>
        </p:txBody>
      </p:sp>
      <p:sp>
        <p:nvSpPr>
          <p:cNvPr id="3" name="Date Placeholder 2"/>
          <p:cNvSpPr>
            <a:spLocks noGrp="1"/>
          </p:cNvSpPr>
          <p:nvPr>
            <p:ph type="dt" sz="quarter" idx="1"/>
          </p:nvPr>
        </p:nvSpPr>
        <p:spPr>
          <a:xfrm>
            <a:off x="3978277" y="3"/>
            <a:ext cx="3043238" cy="465138"/>
          </a:xfrm>
          <a:prstGeom prst="rect">
            <a:avLst/>
          </a:prstGeom>
        </p:spPr>
        <p:txBody>
          <a:bodyPr vert="horz" lIns="91949" tIns="45975" rIns="91949" bIns="45975" rtlCol="0"/>
          <a:lstStyle>
            <a:lvl1pPr algn="r">
              <a:defRPr sz="1200"/>
            </a:lvl1pPr>
          </a:lstStyle>
          <a:p>
            <a:fld id="{A8782089-6BC6-4235-B712-F8742B9D4234}" type="datetimeFigureOut">
              <a:rPr lang="en-US" smtClean="0"/>
              <a:pPr/>
              <a:t>9/18/2017</a:t>
            </a:fld>
            <a:endParaRPr lang="en-US" dirty="0"/>
          </a:p>
        </p:txBody>
      </p:sp>
      <p:sp>
        <p:nvSpPr>
          <p:cNvPr id="4" name="Footer Placeholder 3"/>
          <p:cNvSpPr>
            <a:spLocks noGrp="1"/>
          </p:cNvSpPr>
          <p:nvPr>
            <p:ph type="ftr" sz="quarter" idx="2"/>
          </p:nvPr>
        </p:nvSpPr>
        <p:spPr>
          <a:xfrm>
            <a:off x="2" y="8842381"/>
            <a:ext cx="3043238" cy="465138"/>
          </a:xfrm>
          <a:prstGeom prst="rect">
            <a:avLst/>
          </a:prstGeom>
        </p:spPr>
        <p:txBody>
          <a:bodyPr vert="horz" lIns="91949" tIns="45975" rIns="91949" bIns="45975"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8277" y="8842381"/>
            <a:ext cx="3043238" cy="465138"/>
          </a:xfrm>
          <a:prstGeom prst="rect">
            <a:avLst/>
          </a:prstGeom>
        </p:spPr>
        <p:txBody>
          <a:bodyPr vert="horz" lIns="91949" tIns="45975" rIns="91949" bIns="45975" rtlCol="0" anchor="b"/>
          <a:lstStyle>
            <a:lvl1pPr algn="r">
              <a:defRPr sz="1200"/>
            </a:lvl1pPr>
          </a:lstStyle>
          <a:p>
            <a:fld id="{75612B8F-7C36-4EC9-BD17-68C48F5CD98F}" type="slidenum">
              <a:rPr lang="en-US" smtClean="0"/>
              <a:pPr/>
              <a:t>‹#›</a:t>
            </a:fld>
            <a:endParaRPr lang="en-US" dirty="0"/>
          </a:p>
        </p:txBody>
      </p:sp>
    </p:spTree>
    <p:extLst>
      <p:ext uri="{BB962C8B-B14F-4D97-AF65-F5344CB8AC3E}">
        <p14:creationId xmlns="" xmlns:p14="http://schemas.microsoft.com/office/powerpoint/2010/main" val="21265334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5613" tIns="47805" rIns="95613" bIns="47805" rtlCol="0"/>
          <a:lstStyle>
            <a:lvl1pPr algn="l">
              <a:defRPr sz="1200"/>
            </a:lvl1pPr>
          </a:lstStyle>
          <a:p>
            <a:endParaRPr lang="en-US" dirty="0"/>
          </a:p>
        </p:txBody>
      </p:sp>
      <p:sp>
        <p:nvSpPr>
          <p:cNvPr id="3" name="Date Placeholder 2"/>
          <p:cNvSpPr>
            <a:spLocks noGrp="1"/>
          </p:cNvSpPr>
          <p:nvPr>
            <p:ph type="dt" idx="1"/>
          </p:nvPr>
        </p:nvSpPr>
        <p:spPr>
          <a:xfrm>
            <a:off x="3978139" y="0"/>
            <a:ext cx="3043343" cy="465455"/>
          </a:xfrm>
          <a:prstGeom prst="rect">
            <a:avLst/>
          </a:prstGeom>
        </p:spPr>
        <p:txBody>
          <a:bodyPr vert="horz" lIns="95613" tIns="47805" rIns="95613" bIns="47805" rtlCol="0"/>
          <a:lstStyle>
            <a:lvl1pPr algn="r">
              <a:defRPr sz="1200"/>
            </a:lvl1pPr>
          </a:lstStyle>
          <a:p>
            <a:fld id="{CEB96F95-300C-4A3F-BDC6-417068EB1BB3}" type="datetimeFigureOut">
              <a:rPr lang="en-US" smtClean="0"/>
              <a:pPr/>
              <a:t>9/18/2017</a:t>
            </a:fld>
            <a:endParaRPr lang="en-US" dirty="0"/>
          </a:p>
        </p:txBody>
      </p:sp>
      <p:sp>
        <p:nvSpPr>
          <p:cNvPr id="4" name="Slide Image Placeholder 3"/>
          <p:cNvSpPr>
            <a:spLocks noGrp="1" noRot="1" noChangeAspect="1"/>
          </p:cNvSpPr>
          <p:nvPr>
            <p:ph type="sldImg" idx="2"/>
          </p:nvPr>
        </p:nvSpPr>
        <p:spPr>
          <a:xfrm>
            <a:off x="1185863" y="700088"/>
            <a:ext cx="4651375" cy="3489325"/>
          </a:xfrm>
          <a:prstGeom prst="rect">
            <a:avLst/>
          </a:prstGeom>
          <a:noFill/>
          <a:ln w="12700">
            <a:solidFill>
              <a:prstClr val="black"/>
            </a:solidFill>
          </a:ln>
        </p:spPr>
        <p:txBody>
          <a:bodyPr vert="horz" lIns="95613" tIns="47805" rIns="95613" bIns="47805" rtlCol="0" anchor="ctr"/>
          <a:lstStyle/>
          <a:p>
            <a:endParaRPr lang="en-US" dirty="0"/>
          </a:p>
        </p:txBody>
      </p:sp>
      <p:sp>
        <p:nvSpPr>
          <p:cNvPr id="5" name="Notes Placeholder 4"/>
          <p:cNvSpPr>
            <a:spLocks noGrp="1"/>
          </p:cNvSpPr>
          <p:nvPr>
            <p:ph type="body" sz="quarter" idx="3"/>
          </p:nvPr>
        </p:nvSpPr>
        <p:spPr>
          <a:xfrm>
            <a:off x="702310" y="4421830"/>
            <a:ext cx="5618480" cy="4189095"/>
          </a:xfrm>
          <a:prstGeom prst="rect">
            <a:avLst/>
          </a:prstGeom>
        </p:spPr>
        <p:txBody>
          <a:bodyPr vert="horz" lIns="95613" tIns="47805" rIns="95613" bIns="4780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35"/>
            <a:ext cx="3043343" cy="465455"/>
          </a:xfrm>
          <a:prstGeom prst="rect">
            <a:avLst/>
          </a:prstGeom>
        </p:spPr>
        <p:txBody>
          <a:bodyPr vert="horz" lIns="95613" tIns="47805" rIns="95613" bIns="47805"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9" y="8842035"/>
            <a:ext cx="3043343" cy="465455"/>
          </a:xfrm>
          <a:prstGeom prst="rect">
            <a:avLst/>
          </a:prstGeom>
        </p:spPr>
        <p:txBody>
          <a:bodyPr vert="horz" lIns="95613" tIns="47805" rIns="95613" bIns="47805" rtlCol="0" anchor="b"/>
          <a:lstStyle>
            <a:lvl1pPr algn="r">
              <a:defRPr sz="1200"/>
            </a:lvl1pPr>
          </a:lstStyle>
          <a:p>
            <a:fld id="{DDE3C4EC-FA30-4BAF-8816-853426F570DF}" type="slidenum">
              <a:rPr lang="en-US" smtClean="0"/>
              <a:pPr/>
              <a:t>‹#›</a:t>
            </a:fld>
            <a:endParaRPr lang="en-US" dirty="0"/>
          </a:p>
        </p:txBody>
      </p:sp>
    </p:spTree>
    <p:extLst>
      <p:ext uri="{BB962C8B-B14F-4D97-AF65-F5344CB8AC3E}">
        <p14:creationId xmlns="" xmlns:p14="http://schemas.microsoft.com/office/powerpoint/2010/main" val="3466263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DE3C4EC-FA30-4BAF-8816-853426F570DF}" type="slidenum">
              <a:rPr lang="en-US" smtClean="0"/>
              <a:pPr/>
              <a:t>1</a:t>
            </a:fld>
            <a:endParaRPr lang="en-US" dirty="0"/>
          </a:p>
        </p:txBody>
      </p:sp>
    </p:spTree>
    <p:extLst>
      <p:ext uri="{BB962C8B-B14F-4D97-AF65-F5344CB8AC3E}">
        <p14:creationId xmlns="" xmlns:p14="http://schemas.microsoft.com/office/powerpoint/2010/main" val="33956891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498DBEF9-49DF-438E-A1A0-CBE6BBE2459C}" type="slidenum">
              <a:rPr lang="en-US" smtClean="0"/>
              <a:pPr>
                <a:defRPr/>
              </a:pPr>
              <a:t>2</a:t>
            </a:fld>
            <a:endParaRPr lang="en-US" dirty="0"/>
          </a:p>
        </p:txBody>
      </p:sp>
      <p:sp>
        <p:nvSpPr>
          <p:cNvPr id="5" name="Notes Placeholder 2"/>
          <p:cNvSpPr>
            <a:spLocks noGrp="1"/>
          </p:cNvSpPr>
          <p:nvPr>
            <p:ph type="body" idx="3"/>
          </p:nvPr>
        </p:nvSpPr>
        <p:spPr>
          <a:xfrm>
            <a:off x="701043" y="4415796"/>
            <a:ext cx="5608319" cy="4183380"/>
          </a:xfrm>
        </p:spPr>
        <p:txBody>
          <a:bodyPr/>
          <a:lstStyle/>
          <a:p>
            <a:endParaRPr lang="en-US" dirty="0"/>
          </a:p>
        </p:txBody>
      </p:sp>
    </p:spTree>
    <p:extLst>
      <p:ext uri="{BB962C8B-B14F-4D97-AF65-F5344CB8AC3E}">
        <p14:creationId xmlns="" xmlns:p14="http://schemas.microsoft.com/office/powerpoint/2010/main" val="32546614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498DBEF9-49DF-438E-A1A0-CBE6BBE2459C}" type="slidenum">
              <a:rPr lang="en-US" smtClean="0"/>
              <a:pPr>
                <a:defRPr/>
              </a:pPr>
              <a:t>3</a:t>
            </a:fld>
            <a:endParaRPr lang="en-US" dirty="0"/>
          </a:p>
        </p:txBody>
      </p:sp>
      <p:sp>
        <p:nvSpPr>
          <p:cNvPr id="5" name="Notes Placeholder 2"/>
          <p:cNvSpPr>
            <a:spLocks noGrp="1"/>
          </p:cNvSpPr>
          <p:nvPr>
            <p:ph type="body" idx="3"/>
          </p:nvPr>
        </p:nvSpPr>
        <p:spPr>
          <a:xfrm>
            <a:off x="701043" y="4415796"/>
            <a:ext cx="5608319" cy="4183380"/>
          </a:xfrm>
        </p:spPr>
        <p:txBody>
          <a:bodyPr/>
          <a:lstStyle/>
          <a:p>
            <a:endParaRPr lang="en-US" dirty="0"/>
          </a:p>
        </p:txBody>
      </p:sp>
    </p:spTree>
    <p:extLst>
      <p:ext uri="{BB962C8B-B14F-4D97-AF65-F5344CB8AC3E}">
        <p14:creationId xmlns="" xmlns:p14="http://schemas.microsoft.com/office/powerpoint/2010/main" val="5270200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E3C4EC-FA30-4BAF-8816-853426F570DF}" type="slidenum">
              <a:rPr lang="en-US" smtClean="0"/>
              <a:pPr/>
              <a:t>4</a:t>
            </a:fld>
            <a:endParaRPr lang="en-US" dirty="0"/>
          </a:p>
        </p:txBody>
      </p:sp>
    </p:spTree>
    <p:extLst>
      <p:ext uri="{BB962C8B-B14F-4D97-AF65-F5344CB8AC3E}">
        <p14:creationId xmlns="" xmlns:p14="http://schemas.microsoft.com/office/powerpoint/2010/main" val="28669113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E3C4EC-FA30-4BAF-8816-853426F570DF}" type="slidenum">
              <a:rPr lang="en-US" smtClean="0"/>
              <a:pPr/>
              <a:t>5</a:t>
            </a:fld>
            <a:endParaRPr lang="en-US" dirty="0"/>
          </a:p>
        </p:txBody>
      </p:sp>
    </p:spTree>
    <p:extLst>
      <p:ext uri="{BB962C8B-B14F-4D97-AF65-F5344CB8AC3E}">
        <p14:creationId xmlns="" xmlns:p14="http://schemas.microsoft.com/office/powerpoint/2010/main" val="32613660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E3C4EC-FA30-4BAF-8816-853426F570DF}" type="slidenum">
              <a:rPr lang="en-US" smtClean="0"/>
              <a:pPr/>
              <a:t>8</a:t>
            </a:fld>
            <a:endParaRPr lang="en-US" dirty="0"/>
          </a:p>
        </p:txBody>
      </p:sp>
    </p:spTree>
    <p:extLst>
      <p:ext uri="{BB962C8B-B14F-4D97-AF65-F5344CB8AC3E}">
        <p14:creationId xmlns="" xmlns:p14="http://schemas.microsoft.com/office/powerpoint/2010/main" val="30597776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image" Target="../media/image4.emf"/><Relationship Id="rId4" Type="http://schemas.openxmlformats.org/officeDocument/2006/relationships/image" Target="../media/image3.emf"/></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2" name="Line 7"/>
          <p:cNvSpPr>
            <a:spLocks noChangeShapeType="1"/>
          </p:cNvSpPr>
          <p:nvPr/>
        </p:nvSpPr>
        <p:spPr bwMode="auto">
          <a:xfrm>
            <a:off x="0" y="747713"/>
            <a:ext cx="9144000" cy="0"/>
          </a:xfrm>
          <a:prstGeom prst="line">
            <a:avLst/>
          </a:prstGeom>
          <a:noFill/>
          <a:ln w="9525">
            <a:solidFill>
              <a:srgbClr val="FFFFFF"/>
            </a:solidFill>
            <a:round/>
            <a:headEnd/>
            <a:tailEnd/>
          </a:ln>
        </p:spPr>
        <p:txBody>
          <a:bodyPr/>
          <a:lstStyle/>
          <a:p>
            <a:endParaRPr lang="en-US" dirty="0"/>
          </a:p>
        </p:txBody>
      </p:sp>
      <p:sp>
        <p:nvSpPr>
          <p:cNvPr id="3" name="Line 11"/>
          <p:cNvSpPr>
            <a:spLocks noChangeShapeType="1"/>
          </p:cNvSpPr>
          <p:nvPr/>
        </p:nvSpPr>
        <p:spPr bwMode="auto">
          <a:xfrm>
            <a:off x="2443163" y="3752850"/>
            <a:ext cx="5722937" cy="0"/>
          </a:xfrm>
          <a:prstGeom prst="line">
            <a:avLst/>
          </a:prstGeom>
          <a:noFill/>
          <a:ln w="9525">
            <a:solidFill>
              <a:schemeClr val="tx1"/>
            </a:solidFill>
            <a:round/>
            <a:headEnd/>
            <a:tailEnd/>
          </a:ln>
        </p:spPr>
        <p:txBody>
          <a:bodyPr/>
          <a:lstStyle/>
          <a:p>
            <a:endParaRPr lang="en-US" dirty="0"/>
          </a:p>
        </p:txBody>
      </p:sp>
      <p:pic>
        <p:nvPicPr>
          <p:cNvPr id="5" name="Picture 2" descr="C:\Users\dmlee\Downloads\preview-MABayTransAuthority.png"/>
          <p:cNvPicPr>
            <a:picLocks noChangeAspect="1" noChangeArrowheads="1"/>
          </p:cNvPicPr>
          <p:nvPr/>
        </p:nvPicPr>
        <p:blipFill>
          <a:blip r:embed="rId2" cstate="print"/>
          <a:srcRect t="38333" b="39000"/>
          <a:stretch>
            <a:fillRect/>
          </a:stretch>
        </p:blipFill>
        <p:spPr bwMode="auto">
          <a:xfrm>
            <a:off x="1012825" y="1562100"/>
            <a:ext cx="6386513" cy="1447800"/>
          </a:xfrm>
          <a:prstGeom prst="rect">
            <a:avLst/>
          </a:prstGeom>
          <a:noFill/>
          <a:ln w="9525">
            <a:noFill/>
            <a:miter lim="800000"/>
            <a:headEnd/>
            <a:tailEnd/>
          </a:ln>
        </p:spPr>
      </p:pic>
      <p:sp>
        <p:nvSpPr>
          <p:cNvPr id="6" name="Title 1"/>
          <p:cNvSpPr>
            <a:spLocks noGrp="1"/>
          </p:cNvSpPr>
          <p:nvPr>
            <p:ph type="title" hasCustomPrompt="1"/>
          </p:nvPr>
        </p:nvSpPr>
        <p:spPr>
          <a:xfrm>
            <a:off x="685800" y="3962400"/>
            <a:ext cx="7751547" cy="466344"/>
          </a:xfrm>
          <a:prstGeom prst="rect">
            <a:avLst/>
          </a:prstGeom>
        </p:spPr>
        <p:txBody>
          <a:bodyPr anchor="b" anchorCtr="0"/>
          <a:lstStyle>
            <a:lvl1pPr>
              <a:lnSpc>
                <a:spcPct val="100000"/>
              </a:lnSpc>
              <a:defRPr sz="3200" b="1" baseline="0">
                <a:solidFill>
                  <a:srgbClr val="00269E"/>
                </a:solidFill>
                <a:latin typeface="Arial" pitchFamily="34" charset="0"/>
                <a:cs typeface="Arial" pitchFamily="34" charset="0"/>
              </a:defRPr>
            </a:lvl1pPr>
          </a:lstStyle>
          <a:p>
            <a:r>
              <a:rPr lang="en-US" dirty="0" smtClean="0"/>
              <a:t>Insert title here</a:t>
            </a:r>
            <a:endParaRPr lang="en-US" dirty="0"/>
          </a:p>
        </p:txBody>
      </p:sp>
      <p:sp>
        <p:nvSpPr>
          <p:cNvPr id="9" name="Text Placeholder 8"/>
          <p:cNvSpPr>
            <a:spLocks noGrp="1"/>
          </p:cNvSpPr>
          <p:nvPr>
            <p:ph type="body" sz="quarter" idx="10" hasCustomPrompt="1"/>
          </p:nvPr>
        </p:nvSpPr>
        <p:spPr>
          <a:xfrm>
            <a:off x="1219200" y="5105400"/>
            <a:ext cx="3352800" cy="762000"/>
          </a:xfrm>
          <a:prstGeom prst="rect">
            <a:avLst/>
          </a:prstGeom>
        </p:spPr>
        <p:txBody>
          <a:bodyPr/>
          <a:lstStyle>
            <a:lvl1pPr>
              <a:buNone/>
              <a:defRPr>
                <a:latin typeface="Arial" pitchFamily="34" charset="0"/>
                <a:cs typeface="Arial" pitchFamily="34" charset="0"/>
              </a:defRPr>
            </a:lvl1pPr>
          </a:lstStyle>
          <a:p>
            <a:pPr lvl="0"/>
            <a:r>
              <a:rPr lang="en-US" dirty="0" smtClean="0"/>
              <a:t>Insert date here</a:t>
            </a:r>
          </a:p>
        </p:txBody>
      </p:sp>
      <p:sp>
        <p:nvSpPr>
          <p:cNvPr id="10" name="TextBox 9"/>
          <p:cNvSpPr txBox="1"/>
          <p:nvPr userDrawn="1"/>
        </p:nvSpPr>
        <p:spPr>
          <a:xfrm>
            <a:off x="1219200" y="4593770"/>
            <a:ext cx="5867400" cy="369332"/>
          </a:xfrm>
          <a:prstGeom prst="rect">
            <a:avLst/>
          </a:prstGeom>
          <a:noFill/>
        </p:spPr>
        <p:txBody>
          <a:bodyPr wrap="square" rtlCol="0">
            <a:spAutoFit/>
          </a:bodyPr>
          <a:lstStyle/>
          <a:p>
            <a:pPr marL="342900" indent="-342900"/>
            <a:endParaRPr lang="en-US" b="1" u="sng" dirty="0" smtClean="0">
              <a:latin typeface="+mj-lt"/>
            </a:endParaRPr>
          </a:p>
        </p:txBody>
      </p:sp>
      <p:sp>
        <p:nvSpPr>
          <p:cNvPr id="13" name="Text Placeholder 12"/>
          <p:cNvSpPr>
            <a:spLocks noGrp="1"/>
          </p:cNvSpPr>
          <p:nvPr>
            <p:ph type="body" sz="quarter" idx="11" hasCustomPrompt="1"/>
          </p:nvPr>
        </p:nvSpPr>
        <p:spPr>
          <a:xfrm>
            <a:off x="1219200" y="4528458"/>
            <a:ext cx="4572000" cy="457200"/>
          </a:xfrm>
          <a:prstGeom prst="rect">
            <a:avLst/>
          </a:prstGeom>
        </p:spPr>
        <p:txBody>
          <a:bodyPr/>
          <a:lstStyle>
            <a:lvl1pPr algn="l" rtl="0" eaLnBrk="1" fontAlgn="base" hangingPunct="1">
              <a:lnSpc>
                <a:spcPct val="100000"/>
              </a:lnSpc>
              <a:spcBef>
                <a:spcPct val="0"/>
              </a:spcBef>
              <a:spcAft>
                <a:spcPct val="0"/>
              </a:spcAft>
              <a:buNone/>
              <a:defRPr lang="en-US" sz="2400" b="1" baseline="0" dirty="0" smtClean="0">
                <a:solidFill>
                  <a:srgbClr val="00269E"/>
                </a:solidFill>
                <a:latin typeface="Arial" pitchFamily="34" charset="0"/>
                <a:ea typeface="+mj-ea"/>
                <a:cs typeface="Arial" pitchFamily="34" charset="0"/>
              </a:defRPr>
            </a:lvl1pPr>
          </a:lstStyle>
          <a:p>
            <a:pPr lvl="0"/>
            <a:r>
              <a:rPr lang="en-US" dirty="0" smtClean="0"/>
              <a:t>Insert subtitle here</a:t>
            </a:r>
          </a:p>
        </p:txBody>
      </p:sp>
    </p:spTree>
  </p:cSld>
  <p:clrMapOvr>
    <a:masterClrMapping/>
  </p:clrMapOvr>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457200" y="1343310"/>
            <a:ext cx="7886979" cy="4656804"/>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Date Placeholder 3"/>
          <p:cNvSpPr>
            <a:spLocks noGrp="1"/>
          </p:cNvSpPr>
          <p:nvPr>
            <p:ph type="dt" sz="half" idx="14"/>
          </p:nvPr>
        </p:nvSpPr>
        <p:spPr>
          <a:xfrm>
            <a:off x="1766888" y="6356350"/>
            <a:ext cx="1204912" cy="365125"/>
          </a:xfrm>
          <a:prstGeom prst="rect">
            <a:avLst/>
          </a:prstGeom>
        </p:spPr>
        <p:txBody>
          <a:bodyPr/>
          <a:lstStyle>
            <a:lvl1pPr>
              <a:defRPr/>
            </a:lvl1pPr>
          </a:lstStyle>
          <a:p>
            <a:pPr>
              <a:defRPr/>
            </a:pPr>
            <a:fld id="{37755137-DBAD-4141-B1FE-EBA0E054E8ED}" type="datetime4">
              <a:rPr lang="en-US"/>
              <a:pPr>
                <a:defRPr/>
              </a:pPr>
              <a:t>September 18, 2017</a:t>
            </a:fld>
            <a:endParaRPr lang="en-US" dirty="0"/>
          </a:p>
        </p:txBody>
      </p:sp>
      <p:sp>
        <p:nvSpPr>
          <p:cNvPr id="4" name="Footer Placeholder 4"/>
          <p:cNvSpPr>
            <a:spLocks noGrp="1"/>
          </p:cNvSpPr>
          <p:nvPr>
            <p:ph type="ftr" sz="quarter" idx="15"/>
          </p:nvPr>
        </p:nvSpPr>
        <p:spPr>
          <a:xfrm>
            <a:off x="2971800" y="6356350"/>
            <a:ext cx="5616575" cy="365125"/>
          </a:xfrm>
          <a:prstGeom prst="rect">
            <a:avLst/>
          </a:prstGeom>
        </p:spPr>
        <p:txBody>
          <a:bodyPr/>
          <a:lstStyle>
            <a:lvl1pPr>
              <a:defRPr/>
            </a:lvl1pPr>
          </a:lstStyle>
          <a:p>
            <a:pPr>
              <a:defRPr/>
            </a:pPr>
            <a:r>
              <a:rPr lang="en-US" dirty="0"/>
              <a:t>|  Leading the Nation in Transportation Excellence  |  www.mbta.com</a:t>
            </a:r>
          </a:p>
        </p:txBody>
      </p:sp>
      <p:sp>
        <p:nvSpPr>
          <p:cNvPr id="5" name="Slide Number Placeholder 5"/>
          <p:cNvSpPr>
            <a:spLocks noGrp="1"/>
          </p:cNvSpPr>
          <p:nvPr>
            <p:ph type="sldNum" sz="quarter" idx="16"/>
          </p:nvPr>
        </p:nvSpPr>
        <p:spPr>
          <a:xfrm>
            <a:off x="1401763" y="6356350"/>
            <a:ext cx="365125" cy="365125"/>
          </a:xfrm>
          <a:prstGeom prst="rect">
            <a:avLst/>
          </a:prstGeom>
        </p:spPr>
        <p:txBody>
          <a:bodyPr/>
          <a:lstStyle>
            <a:lvl1pPr>
              <a:defRPr/>
            </a:lvl1pPr>
          </a:lstStyle>
          <a:p>
            <a:pPr>
              <a:defRPr/>
            </a:pPr>
            <a:fld id="{DA62F94F-AB0A-4724-83C9-F502D41A0472}" type="slidenum">
              <a:rPr lang="en-US"/>
              <a:pPr>
                <a:defRPr/>
              </a:pPr>
              <a:t>‹#›</a:t>
            </a:fld>
            <a:endParaRPr lang="en-US" dirty="0"/>
          </a:p>
        </p:txBody>
      </p:sp>
      <p:sp>
        <p:nvSpPr>
          <p:cNvPr id="2" name="Title 1"/>
          <p:cNvSpPr>
            <a:spLocks noGrp="1"/>
          </p:cNvSpPr>
          <p:nvPr>
            <p:ph type="title"/>
          </p:nvPr>
        </p:nvSpPr>
        <p:spPr>
          <a:xfrm>
            <a:off x="457200" y="137160"/>
            <a:ext cx="5943600" cy="822960"/>
          </a:xfrm>
          <a:prstGeom prst="rect">
            <a:avLst/>
          </a:prstGeom>
        </p:spPr>
        <p:txBody>
          <a:bodyPr/>
          <a:lstStyle/>
          <a:p>
            <a:r>
              <a:rPr lang="en-US" dirty="0" smtClean="0"/>
              <a:t>Click to edit Master title style</a:t>
            </a:r>
            <a:endParaRPr lang="en-US" dirty="0"/>
          </a:p>
        </p:txBody>
      </p:sp>
    </p:spTree>
    <p:extLst>
      <p:ext uri="{BB962C8B-B14F-4D97-AF65-F5344CB8AC3E}">
        <p14:creationId xmlns="" xmlns:p14="http://schemas.microsoft.com/office/powerpoint/2010/main" val="365958847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457200" y="1343310"/>
            <a:ext cx="7886979" cy="4656804"/>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Date Placeholder 3"/>
          <p:cNvSpPr>
            <a:spLocks noGrp="1"/>
          </p:cNvSpPr>
          <p:nvPr>
            <p:ph type="dt" sz="half" idx="14"/>
          </p:nvPr>
        </p:nvSpPr>
        <p:spPr>
          <a:xfrm>
            <a:off x="1766888" y="6356350"/>
            <a:ext cx="1204912" cy="365125"/>
          </a:xfrm>
          <a:prstGeom prst="rect">
            <a:avLst/>
          </a:prstGeom>
        </p:spPr>
        <p:txBody>
          <a:bodyPr/>
          <a:lstStyle>
            <a:lvl1pPr>
              <a:defRPr/>
            </a:lvl1pPr>
          </a:lstStyle>
          <a:p>
            <a:pPr>
              <a:defRPr/>
            </a:pPr>
            <a:fld id="{37755137-DBAD-4141-B1FE-EBA0E054E8ED}" type="datetime4">
              <a:rPr lang="en-US"/>
              <a:pPr>
                <a:defRPr/>
              </a:pPr>
              <a:t>September 18, 2017</a:t>
            </a:fld>
            <a:endParaRPr lang="en-US" dirty="0"/>
          </a:p>
        </p:txBody>
      </p:sp>
      <p:sp>
        <p:nvSpPr>
          <p:cNvPr id="4" name="Footer Placeholder 4"/>
          <p:cNvSpPr>
            <a:spLocks noGrp="1"/>
          </p:cNvSpPr>
          <p:nvPr>
            <p:ph type="ftr" sz="quarter" idx="15"/>
          </p:nvPr>
        </p:nvSpPr>
        <p:spPr>
          <a:xfrm>
            <a:off x="2971800" y="6356350"/>
            <a:ext cx="5616575" cy="365125"/>
          </a:xfrm>
          <a:prstGeom prst="rect">
            <a:avLst/>
          </a:prstGeom>
        </p:spPr>
        <p:txBody>
          <a:bodyPr/>
          <a:lstStyle>
            <a:lvl1pPr>
              <a:defRPr/>
            </a:lvl1pPr>
          </a:lstStyle>
          <a:p>
            <a:pPr>
              <a:defRPr/>
            </a:pPr>
            <a:r>
              <a:rPr lang="en-US" dirty="0"/>
              <a:t>|  Leading the Nation in Transportation Excellence  |  www.mbta.com</a:t>
            </a:r>
          </a:p>
        </p:txBody>
      </p:sp>
      <p:sp>
        <p:nvSpPr>
          <p:cNvPr id="5" name="Slide Number Placeholder 5"/>
          <p:cNvSpPr>
            <a:spLocks noGrp="1"/>
          </p:cNvSpPr>
          <p:nvPr>
            <p:ph type="sldNum" sz="quarter" idx="16"/>
          </p:nvPr>
        </p:nvSpPr>
        <p:spPr>
          <a:xfrm>
            <a:off x="1401763" y="6356350"/>
            <a:ext cx="365125" cy="365125"/>
          </a:xfrm>
          <a:prstGeom prst="rect">
            <a:avLst/>
          </a:prstGeom>
        </p:spPr>
        <p:txBody>
          <a:bodyPr/>
          <a:lstStyle>
            <a:lvl1pPr>
              <a:defRPr/>
            </a:lvl1pPr>
          </a:lstStyle>
          <a:p>
            <a:pPr>
              <a:defRPr/>
            </a:pPr>
            <a:fld id="{DA62F94F-AB0A-4724-83C9-F502D41A0472}" type="slidenum">
              <a:rPr lang="en-US"/>
              <a:pPr>
                <a:defRPr/>
              </a:pPr>
              <a:t>‹#›</a:t>
            </a:fld>
            <a:endParaRPr lang="en-US" dirty="0"/>
          </a:p>
        </p:txBody>
      </p:sp>
      <p:sp>
        <p:nvSpPr>
          <p:cNvPr id="2" name="Title 1"/>
          <p:cNvSpPr>
            <a:spLocks noGrp="1"/>
          </p:cNvSpPr>
          <p:nvPr>
            <p:ph type="title"/>
          </p:nvPr>
        </p:nvSpPr>
        <p:spPr>
          <a:xfrm>
            <a:off x="457200" y="137160"/>
            <a:ext cx="5943600" cy="822960"/>
          </a:xfrm>
          <a:prstGeom prst="rect">
            <a:avLst/>
          </a:prstGeom>
        </p:spPr>
        <p:txBody>
          <a:bodyPr/>
          <a:lstStyle/>
          <a:p>
            <a:r>
              <a:rPr lang="en-US" dirty="0" smtClean="0"/>
              <a:t>Click to edit Master title style</a:t>
            </a:r>
            <a:endParaRPr lang="en-US" dirty="0"/>
          </a:p>
        </p:txBody>
      </p:sp>
    </p:spTree>
    <p:extLst>
      <p:ext uri="{BB962C8B-B14F-4D97-AF65-F5344CB8AC3E}">
        <p14:creationId xmlns="" xmlns:p14="http://schemas.microsoft.com/office/powerpoint/2010/main" val="61592710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457200" y="1343310"/>
            <a:ext cx="7886979" cy="4656804"/>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Date Placeholder 3"/>
          <p:cNvSpPr>
            <a:spLocks noGrp="1"/>
          </p:cNvSpPr>
          <p:nvPr>
            <p:ph type="dt" sz="half" idx="14"/>
          </p:nvPr>
        </p:nvSpPr>
        <p:spPr>
          <a:xfrm>
            <a:off x="1766888" y="6356350"/>
            <a:ext cx="1204912" cy="365125"/>
          </a:xfrm>
          <a:prstGeom prst="rect">
            <a:avLst/>
          </a:prstGeom>
        </p:spPr>
        <p:txBody>
          <a:bodyPr/>
          <a:lstStyle>
            <a:lvl1pPr>
              <a:defRPr/>
            </a:lvl1pPr>
          </a:lstStyle>
          <a:p>
            <a:pPr>
              <a:defRPr/>
            </a:pPr>
            <a:fld id="{37755137-DBAD-4141-B1FE-EBA0E054E8ED}" type="datetime4">
              <a:rPr lang="en-US"/>
              <a:pPr>
                <a:defRPr/>
              </a:pPr>
              <a:t>September 18, 2017</a:t>
            </a:fld>
            <a:endParaRPr lang="en-US" dirty="0"/>
          </a:p>
        </p:txBody>
      </p:sp>
      <p:sp>
        <p:nvSpPr>
          <p:cNvPr id="4" name="Footer Placeholder 4"/>
          <p:cNvSpPr>
            <a:spLocks noGrp="1"/>
          </p:cNvSpPr>
          <p:nvPr>
            <p:ph type="ftr" sz="quarter" idx="15"/>
          </p:nvPr>
        </p:nvSpPr>
        <p:spPr>
          <a:xfrm>
            <a:off x="2971800" y="6356350"/>
            <a:ext cx="5616575" cy="365125"/>
          </a:xfrm>
          <a:prstGeom prst="rect">
            <a:avLst/>
          </a:prstGeom>
        </p:spPr>
        <p:txBody>
          <a:bodyPr/>
          <a:lstStyle>
            <a:lvl1pPr>
              <a:defRPr/>
            </a:lvl1pPr>
          </a:lstStyle>
          <a:p>
            <a:pPr>
              <a:defRPr/>
            </a:pPr>
            <a:r>
              <a:rPr lang="en-US" dirty="0"/>
              <a:t>|  Leading the Nation in Transportation Excellence  |  www.mbta.com</a:t>
            </a:r>
          </a:p>
        </p:txBody>
      </p:sp>
      <p:sp>
        <p:nvSpPr>
          <p:cNvPr id="5" name="Slide Number Placeholder 5"/>
          <p:cNvSpPr>
            <a:spLocks noGrp="1"/>
          </p:cNvSpPr>
          <p:nvPr>
            <p:ph type="sldNum" sz="quarter" idx="16"/>
          </p:nvPr>
        </p:nvSpPr>
        <p:spPr>
          <a:xfrm>
            <a:off x="1401763" y="6356350"/>
            <a:ext cx="365125" cy="365125"/>
          </a:xfrm>
          <a:prstGeom prst="rect">
            <a:avLst/>
          </a:prstGeom>
        </p:spPr>
        <p:txBody>
          <a:bodyPr/>
          <a:lstStyle>
            <a:lvl1pPr>
              <a:defRPr/>
            </a:lvl1pPr>
          </a:lstStyle>
          <a:p>
            <a:pPr>
              <a:defRPr/>
            </a:pPr>
            <a:fld id="{DA62F94F-AB0A-4724-83C9-F502D41A0472}" type="slidenum">
              <a:rPr lang="en-US"/>
              <a:pPr>
                <a:defRPr/>
              </a:pPr>
              <a:t>‹#›</a:t>
            </a:fld>
            <a:endParaRPr lang="en-US" dirty="0"/>
          </a:p>
        </p:txBody>
      </p:sp>
      <p:sp>
        <p:nvSpPr>
          <p:cNvPr id="2" name="Title 1"/>
          <p:cNvSpPr>
            <a:spLocks noGrp="1"/>
          </p:cNvSpPr>
          <p:nvPr>
            <p:ph type="title"/>
          </p:nvPr>
        </p:nvSpPr>
        <p:spPr>
          <a:xfrm>
            <a:off x="457200" y="137160"/>
            <a:ext cx="5943600" cy="822960"/>
          </a:xfrm>
          <a:prstGeom prst="rect">
            <a:avLst/>
          </a:prstGeom>
        </p:spPr>
        <p:txBody>
          <a:bodyPr/>
          <a:lstStyle/>
          <a:p>
            <a:r>
              <a:rPr lang="en-US" dirty="0" smtClean="0"/>
              <a:t>Click to edit Master title style</a:t>
            </a:r>
            <a:endParaRPr lang="en-US" dirty="0"/>
          </a:p>
        </p:txBody>
      </p:sp>
    </p:spTree>
    <p:extLst>
      <p:ext uri="{BB962C8B-B14F-4D97-AF65-F5344CB8AC3E}">
        <p14:creationId xmlns="" xmlns:p14="http://schemas.microsoft.com/office/powerpoint/2010/main" val="247645122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457200" y="1343310"/>
            <a:ext cx="7886979" cy="4656804"/>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Date Placeholder 3"/>
          <p:cNvSpPr>
            <a:spLocks noGrp="1"/>
          </p:cNvSpPr>
          <p:nvPr>
            <p:ph type="dt" sz="half" idx="14"/>
          </p:nvPr>
        </p:nvSpPr>
        <p:spPr>
          <a:xfrm>
            <a:off x="1766888" y="6356350"/>
            <a:ext cx="1204912" cy="365125"/>
          </a:xfrm>
          <a:prstGeom prst="rect">
            <a:avLst/>
          </a:prstGeom>
        </p:spPr>
        <p:txBody>
          <a:bodyPr/>
          <a:lstStyle>
            <a:lvl1pPr>
              <a:defRPr/>
            </a:lvl1pPr>
          </a:lstStyle>
          <a:p>
            <a:pPr>
              <a:defRPr/>
            </a:pPr>
            <a:fld id="{37755137-DBAD-4141-B1FE-EBA0E054E8ED}" type="datetime4">
              <a:rPr lang="en-US"/>
              <a:pPr>
                <a:defRPr/>
              </a:pPr>
              <a:t>September 18, 2017</a:t>
            </a:fld>
            <a:endParaRPr lang="en-US" dirty="0"/>
          </a:p>
        </p:txBody>
      </p:sp>
      <p:sp>
        <p:nvSpPr>
          <p:cNvPr id="4" name="Footer Placeholder 4"/>
          <p:cNvSpPr>
            <a:spLocks noGrp="1"/>
          </p:cNvSpPr>
          <p:nvPr>
            <p:ph type="ftr" sz="quarter" idx="15"/>
          </p:nvPr>
        </p:nvSpPr>
        <p:spPr>
          <a:xfrm>
            <a:off x="2971800" y="6356350"/>
            <a:ext cx="5616575" cy="365125"/>
          </a:xfrm>
          <a:prstGeom prst="rect">
            <a:avLst/>
          </a:prstGeom>
        </p:spPr>
        <p:txBody>
          <a:bodyPr/>
          <a:lstStyle>
            <a:lvl1pPr>
              <a:defRPr/>
            </a:lvl1pPr>
          </a:lstStyle>
          <a:p>
            <a:pPr>
              <a:defRPr/>
            </a:pPr>
            <a:r>
              <a:rPr lang="en-US" dirty="0"/>
              <a:t>|  Leading the Nation in Transportation Excellence  |  www.mbta.com</a:t>
            </a:r>
          </a:p>
        </p:txBody>
      </p:sp>
      <p:sp>
        <p:nvSpPr>
          <p:cNvPr id="5" name="Slide Number Placeholder 5"/>
          <p:cNvSpPr>
            <a:spLocks noGrp="1"/>
          </p:cNvSpPr>
          <p:nvPr>
            <p:ph type="sldNum" sz="quarter" idx="16"/>
          </p:nvPr>
        </p:nvSpPr>
        <p:spPr>
          <a:xfrm>
            <a:off x="1401763" y="6356350"/>
            <a:ext cx="365125" cy="365125"/>
          </a:xfrm>
          <a:prstGeom prst="rect">
            <a:avLst/>
          </a:prstGeom>
        </p:spPr>
        <p:txBody>
          <a:bodyPr/>
          <a:lstStyle>
            <a:lvl1pPr>
              <a:defRPr/>
            </a:lvl1pPr>
          </a:lstStyle>
          <a:p>
            <a:pPr>
              <a:defRPr/>
            </a:pPr>
            <a:fld id="{DA62F94F-AB0A-4724-83C9-F502D41A0472}" type="slidenum">
              <a:rPr lang="en-US"/>
              <a:pPr>
                <a:defRPr/>
              </a:pPr>
              <a:t>‹#›</a:t>
            </a:fld>
            <a:endParaRPr lang="en-US" dirty="0"/>
          </a:p>
        </p:txBody>
      </p:sp>
      <p:sp>
        <p:nvSpPr>
          <p:cNvPr id="2" name="Title 1"/>
          <p:cNvSpPr>
            <a:spLocks noGrp="1"/>
          </p:cNvSpPr>
          <p:nvPr>
            <p:ph type="title"/>
          </p:nvPr>
        </p:nvSpPr>
        <p:spPr>
          <a:xfrm>
            <a:off x="457200" y="137160"/>
            <a:ext cx="5943600" cy="822960"/>
          </a:xfrm>
          <a:prstGeom prst="rect">
            <a:avLst/>
          </a:prstGeom>
        </p:spPr>
        <p:txBody>
          <a:bodyPr/>
          <a:lstStyle/>
          <a:p>
            <a:r>
              <a:rPr lang="en-US" dirty="0" smtClean="0"/>
              <a:t>Click to edit Master title style</a:t>
            </a:r>
            <a:endParaRPr lang="en-US" dirty="0"/>
          </a:p>
        </p:txBody>
      </p:sp>
    </p:spTree>
    <p:extLst>
      <p:ext uri="{BB962C8B-B14F-4D97-AF65-F5344CB8AC3E}">
        <p14:creationId xmlns="" xmlns:p14="http://schemas.microsoft.com/office/powerpoint/2010/main" val="316079948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457200" y="1343310"/>
            <a:ext cx="7886979" cy="4656804"/>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Date Placeholder 3"/>
          <p:cNvSpPr>
            <a:spLocks noGrp="1"/>
          </p:cNvSpPr>
          <p:nvPr>
            <p:ph type="dt" sz="half" idx="14"/>
          </p:nvPr>
        </p:nvSpPr>
        <p:spPr>
          <a:xfrm>
            <a:off x="1766888" y="6356350"/>
            <a:ext cx="1204912" cy="365125"/>
          </a:xfrm>
          <a:prstGeom prst="rect">
            <a:avLst/>
          </a:prstGeom>
        </p:spPr>
        <p:txBody>
          <a:bodyPr/>
          <a:lstStyle>
            <a:lvl1pPr>
              <a:defRPr/>
            </a:lvl1pPr>
          </a:lstStyle>
          <a:p>
            <a:pPr>
              <a:defRPr/>
            </a:pPr>
            <a:fld id="{37755137-DBAD-4141-B1FE-EBA0E054E8ED}" type="datetime4">
              <a:rPr lang="en-US"/>
              <a:pPr>
                <a:defRPr/>
              </a:pPr>
              <a:t>September 18, 2017</a:t>
            </a:fld>
            <a:endParaRPr lang="en-US" dirty="0"/>
          </a:p>
        </p:txBody>
      </p:sp>
      <p:sp>
        <p:nvSpPr>
          <p:cNvPr id="4" name="Footer Placeholder 4"/>
          <p:cNvSpPr>
            <a:spLocks noGrp="1"/>
          </p:cNvSpPr>
          <p:nvPr>
            <p:ph type="ftr" sz="quarter" idx="15"/>
          </p:nvPr>
        </p:nvSpPr>
        <p:spPr>
          <a:xfrm>
            <a:off x="2971800" y="6356350"/>
            <a:ext cx="5616575" cy="365125"/>
          </a:xfrm>
          <a:prstGeom prst="rect">
            <a:avLst/>
          </a:prstGeom>
        </p:spPr>
        <p:txBody>
          <a:bodyPr/>
          <a:lstStyle>
            <a:lvl1pPr>
              <a:defRPr/>
            </a:lvl1pPr>
          </a:lstStyle>
          <a:p>
            <a:pPr>
              <a:defRPr/>
            </a:pPr>
            <a:r>
              <a:rPr lang="en-US" dirty="0"/>
              <a:t>|  Leading the Nation in Transportation Excellence  |  www.mbta.com</a:t>
            </a:r>
          </a:p>
        </p:txBody>
      </p:sp>
      <p:sp>
        <p:nvSpPr>
          <p:cNvPr id="5" name="Slide Number Placeholder 5"/>
          <p:cNvSpPr>
            <a:spLocks noGrp="1"/>
          </p:cNvSpPr>
          <p:nvPr>
            <p:ph type="sldNum" sz="quarter" idx="16"/>
          </p:nvPr>
        </p:nvSpPr>
        <p:spPr>
          <a:xfrm>
            <a:off x="1401763" y="6356350"/>
            <a:ext cx="365125" cy="365125"/>
          </a:xfrm>
          <a:prstGeom prst="rect">
            <a:avLst/>
          </a:prstGeom>
        </p:spPr>
        <p:txBody>
          <a:bodyPr/>
          <a:lstStyle>
            <a:lvl1pPr>
              <a:defRPr/>
            </a:lvl1pPr>
          </a:lstStyle>
          <a:p>
            <a:pPr>
              <a:defRPr/>
            </a:pPr>
            <a:fld id="{DA62F94F-AB0A-4724-83C9-F502D41A0472}" type="slidenum">
              <a:rPr lang="en-US"/>
              <a:pPr>
                <a:defRPr/>
              </a:pPr>
              <a:t>‹#›</a:t>
            </a:fld>
            <a:endParaRPr lang="en-US" dirty="0"/>
          </a:p>
        </p:txBody>
      </p:sp>
      <p:sp>
        <p:nvSpPr>
          <p:cNvPr id="2" name="Title 1"/>
          <p:cNvSpPr>
            <a:spLocks noGrp="1"/>
          </p:cNvSpPr>
          <p:nvPr>
            <p:ph type="title"/>
          </p:nvPr>
        </p:nvSpPr>
        <p:spPr>
          <a:xfrm>
            <a:off x="457200" y="137160"/>
            <a:ext cx="5943600" cy="822960"/>
          </a:xfrm>
          <a:prstGeom prst="rect">
            <a:avLst/>
          </a:prstGeom>
        </p:spPr>
        <p:txBody>
          <a:bodyPr/>
          <a:lstStyle/>
          <a:p>
            <a:r>
              <a:rPr lang="en-US" dirty="0" smtClean="0"/>
              <a:t>Click to edit Master title style</a:t>
            </a:r>
            <a:endParaRPr lang="en-US" dirty="0"/>
          </a:p>
        </p:txBody>
      </p:sp>
    </p:spTree>
    <p:extLst>
      <p:ext uri="{BB962C8B-B14F-4D97-AF65-F5344CB8AC3E}">
        <p14:creationId xmlns="" xmlns:p14="http://schemas.microsoft.com/office/powerpoint/2010/main" val="4287504936"/>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457200" y="1343310"/>
            <a:ext cx="7886979" cy="4656804"/>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Date Placeholder 3"/>
          <p:cNvSpPr>
            <a:spLocks noGrp="1"/>
          </p:cNvSpPr>
          <p:nvPr>
            <p:ph type="dt" sz="half" idx="14"/>
          </p:nvPr>
        </p:nvSpPr>
        <p:spPr>
          <a:xfrm>
            <a:off x="1766888" y="6356350"/>
            <a:ext cx="1204912" cy="365125"/>
          </a:xfrm>
          <a:prstGeom prst="rect">
            <a:avLst/>
          </a:prstGeom>
        </p:spPr>
        <p:txBody>
          <a:bodyPr/>
          <a:lstStyle>
            <a:lvl1pPr>
              <a:defRPr/>
            </a:lvl1pPr>
          </a:lstStyle>
          <a:p>
            <a:pPr>
              <a:defRPr/>
            </a:pPr>
            <a:fld id="{37755137-DBAD-4141-B1FE-EBA0E054E8ED}" type="datetime4">
              <a:rPr lang="en-US"/>
              <a:pPr>
                <a:defRPr/>
              </a:pPr>
              <a:t>September 18, 2017</a:t>
            </a:fld>
            <a:endParaRPr lang="en-US" dirty="0"/>
          </a:p>
        </p:txBody>
      </p:sp>
      <p:sp>
        <p:nvSpPr>
          <p:cNvPr id="4" name="Footer Placeholder 4"/>
          <p:cNvSpPr>
            <a:spLocks noGrp="1"/>
          </p:cNvSpPr>
          <p:nvPr>
            <p:ph type="ftr" sz="quarter" idx="15"/>
          </p:nvPr>
        </p:nvSpPr>
        <p:spPr>
          <a:xfrm>
            <a:off x="2971800" y="6356350"/>
            <a:ext cx="5616575" cy="365125"/>
          </a:xfrm>
          <a:prstGeom prst="rect">
            <a:avLst/>
          </a:prstGeom>
        </p:spPr>
        <p:txBody>
          <a:bodyPr/>
          <a:lstStyle>
            <a:lvl1pPr>
              <a:defRPr/>
            </a:lvl1pPr>
          </a:lstStyle>
          <a:p>
            <a:pPr>
              <a:defRPr/>
            </a:pPr>
            <a:r>
              <a:rPr lang="en-US" dirty="0"/>
              <a:t>|  Leading the Nation in Transportation Excellence  |  www.mbta.com</a:t>
            </a:r>
          </a:p>
        </p:txBody>
      </p:sp>
      <p:sp>
        <p:nvSpPr>
          <p:cNvPr id="5" name="Slide Number Placeholder 5"/>
          <p:cNvSpPr>
            <a:spLocks noGrp="1"/>
          </p:cNvSpPr>
          <p:nvPr>
            <p:ph type="sldNum" sz="quarter" idx="16"/>
          </p:nvPr>
        </p:nvSpPr>
        <p:spPr>
          <a:xfrm>
            <a:off x="1401763" y="6356350"/>
            <a:ext cx="365125" cy="365125"/>
          </a:xfrm>
          <a:prstGeom prst="rect">
            <a:avLst/>
          </a:prstGeom>
        </p:spPr>
        <p:txBody>
          <a:bodyPr/>
          <a:lstStyle>
            <a:lvl1pPr>
              <a:defRPr/>
            </a:lvl1pPr>
          </a:lstStyle>
          <a:p>
            <a:pPr>
              <a:defRPr/>
            </a:pPr>
            <a:fld id="{DA62F94F-AB0A-4724-83C9-F502D41A0472}" type="slidenum">
              <a:rPr lang="en-US"/>
              <a:pPr>
                <a:defRPr/>
              </a:pPr>
              <a:t>‹#›</a:t>
            </a:fld>
            <a:endParaRPr lang="en-US" dirty="0"/>
          </a:p>
        </p:txBody>
      </p:sp>
      <p:sp>
        <p:nvSpPr>
          <p:cNvPr id="2" name="Title 1"/>
          <p:cNvSpPr>
            <a:spLocks noGrp="1"/>
          </p:cNvSpPr>
          <p:nvPr>
            <p:ph type="title"/>
          </p:nvPr>
        </p:nvSpPr>
        <p:spPr>
          <a:xfrm>
            <a:off x="457200" y="137160"/>
            <a:ext cx="5943600" cy="822960"/>
          </a:xfrm>
          <a:prstGeom prst="rect">
            <a:avLst/>
          </a:prstGeom>
        </p:spPr>
        <p:txBody>
          <a:bodyPr/>
          <a:lstStyle/>
          <a:p>
            <a:r>
              <a:rPr lang="en-US" dirty="0" smtClean="0"/>
              <a:t>Click to edit Master title style</a:t>
            </a:r>
            <a:endParaRPr lang="en-US" dirty="0"/>
          </a:p>
        </p:txBody>
      </p:sp>
    </p:spTree>
    <p:extLst>
      <p:ext uri="{BB962C8B-B14F-4D97-AF65-F5344CB8AC3E}">
        <p14:creationId xmlns="" xmlns:p14="http://schemas.microsoft.com/office/powerpoint/2010/main" val="1902487890"/>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457200" y="1343310"/>
            <a:ext cx="7886979" cy="4656804"/>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Date Placeholder 3"/>
          <p:cNvSpPr>
            <a:spLocks noGrp="1"/>
          </p:cNvSpPr>
          <p:nvPr>
            <p:ph type="dt" sz="half" idx="14"/>
          </p:nvPr>
        </p:nvSpPr>
        <p:spPr>
          <a:xfrm>
            <a:off x="1766888" y="6356350"/>
            <a:ext cx="1204912" cy="365125"/>
          </a:xfrm>
          <a:prstGeom prst="rect">
            <a:avLst/>
          </a:prstGeom>
        </p:spPr>
        <p:txBody>
          <a:bodyPr/>
          <a:lstStyle>
            <a:lvl1pPr>
              <a:defRPr/>
            </a:lvl1pPr>
          </a:lstStyle>
          <a:p>
            <a:pPr>
              <a:defRPr/>
            </a:pPr>
            <a:fld id="{37755137-DBAD-4141-B1FE-EBA0E054E8ED}" type="datetime4">
              <a:rPr lang="en-US"/>
              <a:pPr>
                <a:defRPr/>
              </a:pPr>
              <a:t>September 18, 2017</a:t>
            </a:fld>
            <a:endParaRPr lang="en-US" dirty="0"/>
          </a:p>
        </p:txBody>
      </p:sp>
      <p:sp>
        <p:nvSpPr>
          <p:cNvPr id="4" name="Footer Placeholder 4"/>
          <p:cNvSpPr>
            <a:spLocks noGrp="1"/>
          </p:cNvSpPr>
          <p:nvPr>
            <p:ph type="ftr" sz="quarter" idx="15"/>
          </p:nvPr>
        </p:nvSpPr>
        <p:spPr>
          <a:xfrm>
            <a:off x="2971800" y="6356350"/>
            <a:ext cx="5616575" cy="365125"/>
          </a:xfrm>
          <a:prstGeom prst="rect">
            <a:avLst/>
          </a:prstGeom>
        </p:spPr>
        <p:txBody>
          <a:bodyPr/>
          <a:lstStyle>
            <a:lvl1pPr>
              <a:defRPr/>
            </a:lvl1pPr>
          </a:lstStyle>
          <a:p>
            <a:pPr>
              <a:defRPr/>
            </a:pPr>
            <a:r>
              <a:rPr lang="en-US" dirty="0"/>
              <a:t>|  Leading the Nation in Transportation Excellence  |  www.mbta.com</a:t>
            </a:r>
          </a:p>
        </p:txBody>
      </p:sp>
      <p:sp>
        <p:nvSpPr>
          <p:cNvPr id="5" name="Slide Number Placeholder 5"/>
          <p:cNvSpPr>
            <a:spLocks noGrp="1"/>
          </p:cNvSpPr>
          <p:nvPr>
            <p:ph type="sldNum" sz="quarter" idx="16"/>
          </p:nvPr>
        </p:nvSpPr>
        <p:spPr>
          <a:xfrm>
            <a:off x="1401763" y="6356350"/>
            <a:ext cx="365125" cy="365125"/>
          </a:xfrm>
          <a:prstGeom prst="rect">
            <a:avLst/>
          </a:prstGeom>
        </p:spPr>
        <p:txBody>
          <a:bodyPr/>
          <a:lstStyle>
            <a:lvl1pPr>
              <a:defRPr/>
            </a:lvl1pPr>
          </a:lstStyle>
          <a:p>
            <a:pPr>
              <a:defRPr/>
            </a:pPr>
            <a:fld id="{DA62F94F-AB0A-4724-83C9-F502D41A0472}" type="slidenum">
              <a:rPr lang="en-US"/>
              <a:pPr>
                <a:defRPr/>
              </a:pPr>
              <a:t>‹#›</a:t>
            </a:fld>
            <a:endParaRPr lang="en-US" dirty="0"/>
          </a:p>
        </p:txBody>
      </p:sp>
      <p:sp>
        <p:nvSpPr>
          <p:cNvPr id="2" name="Title 1"/>
          <p:cNvSpPr>
            <a:spLocks noGrp="1"/>
          </p:cNvSpPr>
          <p:nvPr>
            <p:ph type="title"/>
          </p:nvPr>
        </p:nvSpPr>
        <p:spPr>
          <a:xfrm>
            <a:off x="457200" y="137160"/>
            <a:ext cx="5943600" cy="822960"/>
          </a:xfrm>
          <a:prstGeom prst="rect">
            <a:avLst/>
          </a:prstGeom>
        </p:spPr>
        <p:txBody>
          <a:bodyPr/>
          <a:lstStyle/>
          <a:p>
            <a:r>
              <a:rPr lang="en-US" dirty="0" smtClean="0"/>
              <a:t>Click to edit Master title style</a:t>
            </a:r>
            <a:endParaRPr lang="en-US" dirty="0"/>
          </a:p>
        </p:txBody>
      </p:sp>
    </p:spTree>
    <p:extLst>
      <p:ext uri="{BB962C8B-B14F-4D97-AF65-F5344CB8AC3E}">
        <p14:creationId xmlns="" xmlns:p14="http://schemas.microsoft.com/office/powerpoint/2010/main" val="1522922956"/>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457200" y="1343310"/>
            <a:ext cx="7886979" cy="4656804"/>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Date Placeholder 3"/>
          <p:cNvSpPr>
            <a:spLocks noGrp="1"/>
          </p:cNvSpPr>
          <p:nvPr>
            <p:ph type="dt" sz="half" idx="14"/>
          </p:nvPr>
        </p:nvSpPr>
        <p:spPr>
          <a:xfrm>
            <a:off x="1766888" y="6356350"/>
            <a:ext cx="1204912" cy="365125"/>
          </a:xfrm>
          <a:prstGeom prst="rect">
            <a:avLst/>
          </a:prstGeom>
        </p:spPr>
        <p:txBody>
          <a:bodyPr/>
          <a:lstStyle>
            <a:lvl1pPr>
              <a:defRPr/>
            </a:lvl1pPr>
          </a:lstStyle>
          <a:p>
            <a:pPr>
              <a:defRPr/>
            </a:pPr>
            <a:fld id="{37755137-DBAD-4141-B1FE-EBA0E054E8ED}" type="datetime4">
              <a:rPr lang="en-US"/>
              <a:pPr>
                <a:defRPr/>
              </a:pPr>
              <a:t>September 18, 2017</a:t>
            </a:fld>
            <a:endParaRPr lang="en-US" dirty="0"/>
          </a:p>
        </p:txBody>
      </p:sp>
      <p:sp>
        <p:nvSpPr>
          <p:cNvPr id="4" name="Footer Placeholder 4"/>
          <p:cNvSpPr>
            <a:spLocks noGrp="1"/>
          </p:cNvSpPr>
          <p:nvPr>
            <p:ph type="ftr" sz="quarter" idx="15"/>
          </p:nvPr>
        </p:nvSpPr>
        <p:spPr>
          <a:xfrm>
            <a:off x="2971800" y="6356350"/>
            <a:ext cx="5616575" cy="365125"/>
          </a:xfrm>
          <a:prstGeom prst="rect">
            <a:avLst/>
          </a:prstGeom>
        </p:spPr>
        <p:txBody>
          <a:bodyPr/>
          <a:lstStyle>
            <a:lvl1pPr>
              <a:defRPr/>
            </a:lvl1pPr>
          </a:lstStyle>
          <a:p>
            <a:pPr>
              <a:defRPr/>
            </a:pPr>
            <a:r>
              <a:rPr lang="en-US" dirty="0"/>
              <a:t>|  Leading the Nation in Transportation Excellence  |  www.mbta.com</a:t>
            </a:r>
          </a:p>
        </p:txBody>
      </p:sp>
      <p:sp>
        <p:nvSpPr>
          <p:cNvPr id="5" name="Slide Number Placeholder 5"/>
          <p:cNvSpPr>
            <a:spLocks noGrp="1"/>
          </p:cNvSpPr>
          <p:nvPr>
            <p:ph type="sldNum" sz="quarter" idx="16"/>
          </p:nvPr>
        </p:nvSpPr>
        <p:spPr>
          <a:xfrm>
            <a:off x="1401763" y="6356350"/>
            <a:ext cx="365125" cy="365125"/>
          </a:xfrm>
          <a:prstGeom prst="rect">
            <a:avLst/>
          </a:prstGeom>
        </p:spPr>
        <p:txBody>
          <a:bodyPr/>
          <a:lstStyle>
            <a:lvl1pPr>
              <a:defRPr/>
            </a:lvl1pPr>
          </a:lstStyle>
          <a:p>
            <a:pPr>
              <a:defRPr/>
            </a:pPr>
            <a:fld id="{DA62F94F-AB0A-4724-83C9-F502D41A0472}" type="slidenum">
              <a:rPr lang="en-US"/>
              <a:pPr>
                <a:defRPr/>
              </a:pPr>
              <a:t>‹#›</a:t>
            </a:fld>
            <a:endParaRPr lang="en-US" dirty="0"/>
          </a:p>
        </p:txBody>
      </p:sp>
      <p:sp>
        <p:nvSpPr>
          <p:cNvPr id="2" name="Title 1"/>
          <p:cNvSpPr>
            <a:spLocks noGrp="1"/>
          </p:cNvSpPr>
          <p:nvPr>
            <p:ph type="title"/>
          </p:nvPr>
        </p:nvSpPr>
        <p:spPr>
          <a:xfrm>
            <a:off x="457200" y="137160"/>
            <a:ext cx="5943600" cy="822960"/>
          </a:xfrm>
          <a:prstGeom prst="rect">
            <a:avLst/>
          </a:prstGeom>
        </p:spPr>
        <p:txBody>
          <a:bodyPr/>
          <a:lstStyle/>
          <a:p>
            <a:r>
              <a:rPr lang="en-US" dirty="0" smtClean="0"/>
              <a:t>Click to edit Master title style</a:t>
            </a:r>
            <a:endParaRPr lang="en-US" dirty="0"/>
          </a:p>
        </p:txBody>
      </p:sp>
    </p:spTree>
    <p:extLst>
      <p:ext uri="{BB962C8B-B14F-4D97-AF65-F5344CB8AC3E}">
        <p14:creationId xmlns="" xmlns:p14="http://schemas.microsoft.com/office/powerpoint/2010/main" val="2173332468"/>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457200" y="1343310"/>
            <a:ext cx="7886979" cy="4656804"/>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Date Placeholder 3"/>
          <p:cNvSpPr>
            <a:spLocks noGrp="1"/>
          </p:cNvSpPr>
          <p:nvPr>
            <p:ph type="dt" sz="half" idx="14"/>
          </p:nvPr>
        </p:nvSpPr>
        <p:spPr>
          <a:xfrm>
            <a:off x="1766888" y="6356350"/>
            <a:ext cx="1204912" cy="365125"/>
          </a:xfrm>
          <a:prstGeom prst="rect">
            <a:avLst/>
          </a:prstGeom>
        </p:spPr>
        <p:txBody>
          <a:bodyPr/>
          <a:lstStyle>
            <a:lvl1pPr>
              <a:defRPr/>
            </a:lvl1pPr>
          </a:lstStyle>
          <a:p>
            <a:pPr>
              <a:defRPr/>
            </a:pPr>
            <a:fld id="{37755137-DBAD-4141-B1FE-EBA0E054E8ED}" type="datetime4">
              <a:rPr lang="en-US"/>
              <a:pPr>
                <a:defRPr/>
              </a:pPr>
              <a:t>September 18, 2017</a:t>
            </a:fld>
            <a:endParaRPr lang="en-US" dirty="0"/>
          </a:p>
        </p:txBody>
      </p:sp>
      <p:sp>
        <p:nvSpPr>
          <p:cNvPr id="4" name="Footer Placeholder 4"/>
          <p:cNvSpPr>
            <a:spLocks noGrp="1"/>
          </p:cNvSpPr>
          <p:nvPr>
            <p:ph type="ftr" sz="quarter" idx="15"/>
          </p:nvPr>
        </p:nvSpPr>
        <p:spPr>
          <a:xfrm>
            <a:off x="2971800" y="6356350"/>
            <a:ext cx="5616575" cy="365125"/>
          </a:xfrm>
          <a:prstGeom prst="rect">
            <a:avLst/>
          </a:prstGeom>
        </p:spPr>
        <p:txBody>
          <a:bodyPr/>
          <a:lstStyle>
            <a:lvl1pPr>
              <a:defRPr/>
            </a:lvl1pPr>
          </a:lstStyle>
          <a:p>
            <a:pPr>
              <a:defRPr/>
            </a:pPr>
            <a:r>
              <a:rPr lang="en-US" dirty="0"/>
              <a:t>|  Leading the Nation in Transportation Excellence  |  www.mbta.com</a:t>
            </a:r>
          </a:p>
        </p:txBody>
      </p:sp>
      <p:sp>
        <p:nvSpPr>
          <p:cNvPr id="5" name="Slide Number Placeholder 5"/>
          <p:cNvSpPr>
            <a:spLocks noGrp="1"/>
          </p:cNvSpPr>
          <p:nvPr>
            <p:ph type="sldNum" sz="quarter" idx="16"/>
          </p:nvPr>
        </p:nvSpPr>
        <p:spPr>
          <a:xfrm>
            <a:off x="1401763" y="6356350"/>
            <a:ext cx="365125" cy="365125"/>
          </a:xfrm>
          <a:prstGeom prst="rect">
            <a:avLst/>
          </a:prstGeom>
        </p:spPr>
        <p:txBody>
          <a:bodyPr/>
          <a:lstStyle>
            <a:lvl1pPr>
              <a:defRPr/>
            </a:lvl1pPr>
          </a:lstStyle>
          <a:p>
            <a:pPr>
              <a:defRPr/>
            </a:pPr>
            <a:fld id="{DA62F94F-AB0A-4724-83C9-F502D41A0472}" type="slidenum">
              <a:rPr lang="en-US"/>
              <a:pPr>
                <a:defRPr/>
              </a:pPr>
              <a:t>‹#›</a:t>
            </a:fld>
            <a:endParaRPr lang="en-US" dirty="0"/>
          </a:p>
        </p:txBody>
      </p:sp>
      <p:sp>
        <p:nvSpPr>
          <p:cNvPr id="2" name="Title 1"/>
          <p:cNvSpPr>
            <a:spLocks noGrp="1"/>
          </p:cNvSpPr>
          <p:nvPr>
            <p:ph type="title"/>
          </p:nvPr>
        </p:nvSpPr>
        <p:spPr>
          <a:xfrm>
            <a:off x="457200" y="137160"/>
            <a:ext cx="5943600" cy="822960"/>
          </a:xfrm>
          <a:prstGeom prst="rect">
            <a:avLst/>
          </a:prstGeom>
        </p:spPr>
        <p:txBody>
          <a:bodyPr/>
          <a:lstStyle/>
          <a:p>
            <a:r>
              <a:rPr lang="en-US" dirty="0" smtClean="0"/>
              <a:t>Click to edit Master title style</a:t>
            </a:r>
            <a:endParaRPr lang="en-US" dirty="0"/>
          </a:p>
        </p:txBody>
      </p:sp>
    </p:spTree>
    <p:extLst>
      <p:ext uri="{BB962C8B-B14F-4D97-AF65-F5344CB8AC3E}">
        <p14:creationId xmlns="" xmlns:p14="http://schemas.microsoft.com/office/powerpoint/2010/main" val="451006876"/>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457200" y="1343310"/>
            <a:ext cx="7886979" cy="4656804"/>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Date Placeholder 3"/>
          <p:cNvSpPr>
            <a:spLocks noGrp="1"/>
          </p:cNvSpPr>
          <p:nvPr>
            <p:ph type="dt" sz="half" idx="14"/>
          </p:nvPr>
        </p:nvSpPr>
        <p:spPr>
          <a:xfrm>
            <a:off x="1766888" y="6356350"/>
            <a:ext cx="1204912" cy="365125"/>
          </a:xfrm>
          <a:prstGeom prst="rect">
            <a:avLst/>
          </a:prstGeom>
        </p:spPr>
        <p:txBody>
          <a:bodyPr/>
          <a:lstStyle>
            <a:lvl1pPr>
              <a:defRPr/>
            </a:lvl1pPr>
          </a:lstStyle>
          <a:p>
            <a:pPr>
              <a:defRPr/>
            </a:pPr>
            <a:fld id="{37755137-DBAD-4141-B1FE-EBA0E054E8ED}" type="datetime4">
              <a:rPr lang="en-US"/>
              <a:pPr>
                <a:defRPr/>
              </a:pPr>
              <a:t>September 18, 2017</a:t>
            </a:fld>
            <a:endParaRPr lang="en-US" dirty="0"/>
          </a:p>
        </p:txBody>
      </p:sp>
      <p:sp>
        <p:nvSpPr>
          <p:cNvPr id="4" name="Footer Placeholder 4"/>
          <p:cNvSpPr>
            <a:spLocks noGrp="1"/>
          </p:cNvSpPr>
          <p:nvPr>
            <p:ph type="ftr" sz="quarter" idx="15"/>
          </p:nvPr>
        </p:nvSpPr>
        <p:spPr>
          <a:xfrm>
            <a:off x="2971800" y="6356350"/>
            <a:ext cx="5616575" cy="365125"/>
          </a:xfrm>
          <a:prstGeom prst="rect">
            <a:avLst/>
          </a:prstGeom>
        </p:spPr>
        <p:txBody>
          <a:bodyPr/>
          <a:lstStyle>
            <a:lvl1pPr>
              <a:defRPr/>
            </a:lvl1pPr>
          </a:lstStyle>
          <a:p>
            <a:pPr>
              <a:defRPr/>
            </a:pPr>
            <a:r>
              <a:rPr lang="en-US" dirty="0"/>
              <a:t>|  Leading the Nation in Transportation Excellence  |  www.mbta.com</a:t>
            </a:r>
          </a:p>
        </p:txBody>
      </p:sp>
      <p:sp>
        <p:nvSpPr>
          <p:cNvPr id="5" name="Slide Number Placeholder 5"/>
          <p:cNvSpPr>
            <a:spLocks noGrp="1"/>
          </p:cNvSpPr>
          <p:nvPr>
            <p:ph type="sldNum" sz="quarter" idx="16"/>
          </p:nvPr>
        </p:nvSpPr>
        <p:spPr>
          <a:xfrm>
            <a:off x="1401763" y="6356350"/>
            <a:ext cx="365125" cy="365125"/>
          </a:xfrm>
          <a:prstGeom prst="rect">
            <a:avLst/>
          </a:prstGeom>
        </p:spPr>
        <p:txBody>
          <a:bodyPr/>
          <a:lstStyle>
            <a:lvl1pPr>
              <a:defRPr/>
            </a:lvl1pPr>
          </a:lstStyle>
          <a:p>
            <a:pPr>
              <a:defRPr/>
            </a:pPr>
            <a:fld id="{DA62F94F-AB0A-4724-83C9-F502D41A0472}" type="slidenum">
              <a:rPr lang="en-US"/>
              <a:pPr>
                <a:defRPr/>
              </a:pPr>
              <a:t>‹#›</a:t>
            </a:fld>
            <a:endParaRPr lang="en-US" dirty="0"/>
          </a:p>
        </p:txBody>
      </p:sp>
      <p:sp>
        <p:nvSpPr>
          <p:cNvPr id="2" name="Title 1"/>
          <p:cNvSpPr>
            <a:spLocks noGrp="1"/>
          </p:cNvSpPr>
          <p:nvPr>
            <p:ph type="title"/>
          </p:nvPr>
        </p:nvSpPr>
        <p:spPr>
          <a:xfrm>
            <a:off x="457200" y="137160"/>
            <a:ext cx="5943600" cy="822960"/>
          </a:xfrm>
          <a:prstGeom prst="rect">
            <a:avLst/>
          </a:prstGeom>
        </p:spPr>
        <p:txBody>
          <a:bodyPr/>
          <a:lstStyle/>
          <a:p>
            <a:r>
              <a:rPr lang="en-US" dirty="0" smtClean="0"/>
              <a:t>Click to edit Master title style</a:t>
            </a:r>
            <a:endParaRPr lang="en-US" dirty="0"/>
          </a:p>
        </p:txBody>
      </p:sp>
    </p:spTree>
    <p:extLst>
      <p:ext uri="{BB962C8B-B14F-4D97-AF65-F5344CB8AC3E}">
        <p14:creationId xmlns="" xmlns:p14="http://schemas.microsoft.com/office/powerpoint/2010/main" val="158535089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Rectangle 1"/>
          <p:cNvSpPr/>
          <p:nvPr/>
        </p:nvSpPr>
        <p:spPr>
          <a:xfrm>
            <a:off x="396875" y="1463675"/>
            <a:ext cx="8434388"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3" name="Rectangle 10"/>
          <p:cNvSpPr/>
          <p:nvPr userDrawn="1"/>
        </p:nvSpPr>
        <p:spPr>
          <a:xfrm>
            <a:off x="327025" y="625475"/>
            <a:ext cx="7673975"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7" name="Title 1"/>
          <p:cNvSpPr>
            <a:spLocks noGrp="1"/>
          </p:cNvSpPr>
          <p:nvPr>
            <p:ph type="title"/>
          </p:nvPr>
        </p:nvSpPr>
        <p:spPr>
          <a:xfrm>
            <a:off x="462685" y="829056"/>
            <a:ext cx="7751547" cy="466344"/>
          </a:xfrm>
          <a:prstGeom prst="rect">
            <a:avLst/>
          </a:prstGeom>
        </p:spPr>
        <p:txBody>
          <a:bodyPr anchor="b" anchorCtr="0"/>
          <a:lstStyle>
            <a:lvl1pPr>
              <a:lnSpc>
                <a:spcPct val="100000"/>
              </a:lnSpc>
              <a:defRPr sz="1600" b="1">
                <a:solidFill>
                  <a:srgbClr val="00269E"/>
                </a:solidFill>
                <a:latin typeface="Arial" pitchFamily="34" charset="0"/>
                <a:cs typeface="Arial" pitchFamily="34" charset="0"/>
              </a:defRPr>
            </a:lvl1pPr>
          </a:lstStyle>
          <a:p>
            <a:r>
              <a:rPr lang="en-US" smtClean="0"/>
              <a:t>Click to edit Master title style</a:t>
            </a:r>
            <a:endParaRPr lang="en-US" dirty="0"/>
          </a:p>
        </p:txBody>
      </p:sp>
      <p:sp>
        <p:nvSpPr>
          <p:cNvPr id="8" name="Text Placeholder 12"/>
          <p:cNvSpPr>
            <a:spLocks noGrp="1"/>
          </p:cNvSpPr>
          <p:nvPr>
            <p:ph type="body" sz="quarter" idx="16" hasCustomPrompt="1"/>
          </p:nvPr>
        </p:nvSpPr>
        <p:spPr>
          <a:xfrm>
            <a:off x="462684" y="381000"/>
            <a:ext cx="7309716" cy="228600"/>
          </a:xfrm>
          <a:prstGeom prst="rect">
            <a:avLst/>
          </a:prstGeom>
        </p:spPr>
        <p:txBody>
          <a:bodyPr/>
          <a:lstStyle>
            <a:lvl1pPr algn="l" rtl="0" eaLnBrk="1" fontAlgn="base" hangingPunct="1">
              <a:lnSpc>
                <a:spcPct val="100000"/>
              </a:lnSpc>
              <a:spcBef>
                <a:spcPct val="0"/>
              </a:spcBef>
              <a:spcAft>
                <a:spcPct val="0"/>
              </a:spcAft>
              <a:buNone/>
              <a:defRPr lang="en-US" sz="1100" b="1" dirty="0" smtClean="0">
                <a:solidFill>
                  <a:srgbClr val="00269E"/>
                </a:solidFill>
                <a:latin typeface="Arial" pitchFamily="34" charset="0"/>
                <a:ea typeface="+mj-ea"/>
                <a:cs typeface="Arial" pitchFamily="34" charset="0"/>
              </a:defRPr>
            </a:lvl1pPr>
          </a:lstStyle>
          <a:p>
            <a:pPr lvl="0"/>
            <a:r>
              <a:rPr lang="en-US" dirty="0" smtClean="0"/>
              <a:t>Red Line Customer Capacity Update</a:t>
            </a:r>
          </a:p>
        </p:txBody>
      </p:sp>
      <p:cxnSp>
        <p:nvCxnSpPr>
          <p:cNvPr id="9" name="Straight Connector 8"/>
          <p:cNvCxnSpPr/>
          <p:nvPr userDrawn="1"/>
        </p:nvCxnSpPr>
        <p:spPr>
          <a:xfrm>
            <a:off x="447675" y="720725"/>
            <a:ext cx="7499350" cy="0"/>
          </a:xfrm>
          <a:prstGeom prst="line">
            <a:avLst/>
          </a:prstGeom>
          <a:ln w="12700">
            <a:solidFill>
              <a:schemeClr val="tx1"/>
            </a:solidFill>
            <a:miter lim="800000"/>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457200" y="1343310"/>
            <a:ext cx="7886979" cy="4656804"/>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Date Placeholder 3"/>
          <p:cNvSpPr>
            <a:spLocks noGrp="1"/>
          </p:cNvSpPr>
          <p:nvPr>
            <p:ph type="dt" sz="half" idx="14"/>
          </p:nvPr>
        </p:nvSpPr>
        <p:spPr>
          <a:xfrm>
            <a:off x="1766888" y="6356350"/>
            <a:ext cx="1204912" cy="365125"/>
          </a:xfrm>
          <a:prstGeom prst="rect">
            <a:avLst/>
          </a:prstGeom>
        </p:spPr>
        <p:txBody>
          <a:bodyPr/>
          <a:lstStyle>
            <a:lvl1pPr>
              <a:defRPr/>
            </a:lvl1pPr>
          </a:lstStyle>
          <a:p>
            <a:pPr>
              <a:defRPr/>
            </a:pPr>
            <a:fld id="{37755137-DBAD-4141-B1FE-EBA0E054E8ED}" type="datetime4">
              <a:rPr lang="en-US"/>
              <a:pPr>
                <a:defRPr/>
              </a:pPr>
              <a:t>September 18, 2017</a:t>
            </a:fld>
            <a:endParaRPr lang="en-US" dirty="0"/>
          </a:p>
        </p:txBody>
      </p:sp>
      <p:sp>
        <p:nvSpPr>
          <p:cNvPr id="4" name="Footer Placeholder 4"/>
          <p:cNvSpPr>
            <a:spLocks noGrp="1"/>
          </p:cNvSpPr>
          <p:nvPr>
            <p:ph type="ftr" sz="quarter" idx="15"/>
          </p:nvPr>
        </p:nvSpPr>
        <p:spPr>
          <a:xfrm>
            <a:off x="2971800" y="6356350"/>
            <a:ext cx="5616575" cy="365125"/>
          </a:xfrm>
          <a:prstGeom prst="rect">
            <a:avLst/>
          </a:prstGeom>
        </p:spPr>
        <p:txBody>
          <a:bodyPr/>
          <a:lstStyle>
            <a:lvl1pPr>
              <a:defRPr/>
            </a:lvl1pPr>
          </a:lstStyle>
          <a:p>
            <a:pPr>
              <a:defRPr/>
            </a:pPr>
            <a:r>
              <a:rPr lang="en-US" dirty="0"/>
              <a:t>|  Leading the Nation in Transportation Excellence  |  www.mbta.com</a:t>
            </a:r>
          </a:p>
        </p:txBody>
      </p:sp>
      <p:sp>
        <p:nvSpPr>
          <p:cNvPr id="5" name="Slide Number Placeholder 5"/>
          <p:cNvSpPr>
            <a:spLocks noGrp="1"/>
          </p:cNvSpPr>
          <p:nvPr>
            <p:ph type="sldNum" sz="quarter" idx="16"/>
          </p:nvPr>
        </p:nvSpPr>
        <p:spPr>
          <a:xfrm>
            <a:off x="1401763" y="6356350"/>
            <a:ext cx="365125" cy="365125"/>
          </a:xfrm>
          <a:prstGeom prst="rect">
            <a:avLst/>
          </a:prstGeom>
        </p:spPr>
        <p:txBody>
          <a:bodyPr/>
          <a:lstStyle>
            <a:lvl1pPr>
              <a:defRPr/>
            </a:lvl1pPr>
          </a:lstStyle>
          <a:p>
            <a:pPr>
              <a:defRPr/>
            </a:pPr>
            <a:fld id="{DA62F94F-AB0A-4724-83C9-F502D41A0472}" type="slidenum">
              <a:rPr lang="en-US"/>
              <a:pPr>
                <a:defRPr/>
              </a:pPr>
              <a:t>‹#›</a:t>
            </a:fld>
            <a:endParaRPr lang="en-US" dirty="0"/>
          </a:p>
        </p:txBody>
      </p:sp>
      <p:sp>
        <p:nvSpPr>
          <p:cNvPr id="2" name="Title 1"/>
          <p:cNvSpPr>
            <a:spLocks noGrp="1"/>
          </p:cNvSpPr>
          <p:nvPr>
            <p:ph type="title"/>
          </p:nvPr>
        </p:nvSpPr>
        <p:spPr>
          <a:xfrm>
            <a:off x="457200" y="137160"/>
            <a:ext cx="5943600" cy="822960"/>
          </a:xfrm>
          <a:prstGeom prst="rect">
            <a:avLst/>
          </a:prstGeom>
        </p:spPr>
        <p:txBody>
          <a:bodyPr/>
          <a:lstStyle/>
          <a:p>
            <a:r>
              <a:rPr lang="en-US" dirty="0" smtClean="0"/>
              <a:t>Click to edit Master title style</a:t>
            </a:r>
            <a:endParaRPr lang="en-US" dirty="0"/>
          </a:p>
        </p:txBody>
      </p:sp>
    </p:spTree>
    <p:extLst>
      <p:ext uri="{BB962C8B-B14F-4D97-AF65-F5344CB8AC3E}">
        <p14:creationId xmlns="" xmlns:p14="http://schemas.microsoft.com/office/powerpoint/2010/main" val="1267471822"/>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457200" y="1343310"/>
            <a:ext cx="7886979" cy="4656804"/>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Date Placeholder 3"/>
          <p:cNvSpPr>
            <a:spLocks noGrp="1"/>
          </p:cNvSpPr>
          <p:nvPr>
            <p:ph type="dt" sz="half" idx="14"/>
          </p:nvPr>
        </p:nvSpPr>
        <p:spPr>
          <a:xfrm>
            <a:off x="1766888" y="6356350"/>
            <a:ext cx="1204912" cy="365125"/>
          </a:xfrm>
          <a:prstGeom prst="rect">
            <a:avLst/>
          </a:prstGeom>
        </p:spPr>
        <p:txBody>
          <a:bodyPr/>
          <a:lstStyle>
            <a:lvl1pPr>
              <a:defRPr/>
            </a:lvl1pPr>
          </a:lstStyle>
          <a:p>
            <a:pPr>
              <a:defRPr/>
            </a:pPr>
            <a:fld id="{37755137-DBAD-4141-B1FE-EBA0E054E8ED}" type="datetime4">
              <a:rPr lang="en-US"/>
              <a:pPr>
                <a:defRPr/>
              </a:pPr>
              <a:t>September 18, 2017</a:t>
            </a:fld>
            <a:endParaRPr lang="en-US" dirty="0"/>
          </a:p>
        </p:txBody>
      </p:sp>
      <p:sp>
        <p:nvSpPr>
          <p:cNvPr id="4" name="Footer Placeholder 4"/>
          <p:cNvSpPr>
            <a:spLocks noGrp="1"/>
          </p:cNvSpPr>
          <p:nvPr>
            <p:ph type="ftr" sz="quarter" idx="15"/>
          </p:nvPr>
        </p:nvSpPr>
        <p:spPr>
          <a:xfrm>
            <a:off x="2971800" y="6356350"/>
            <a:ext cx="5616575" cy="365125"/>
          </a:xfrm>
          <a:prstGeom prst="rect">
            <a:avLst/>
          </a:prstGeom>
        </p:spPr>
        <p:txBody>
          <a:bodyPr/>
          <a:lstStyle>
            <a:lvl1pPr>
              <a:defRPr/>
            </a:lvl1pPr>
          </a:lstStyle>
          <a:p>
            <a:pPr>
              <a:defRPr/>
            </a:pPr>
            <a:r>
              <a:rPr lang="en-US" dirty="0"/>
              <a:t>|  Leading the Nation in Transportation Excellence  |  www.mbta.com</a:t>
            </a:r>
          </a:p>
        </p:txBody>
      </p:sp>
      <p:sp>
        <p:nvSpPr>
          <p:cNvPr id="5" name="Slide Number Placeholder 5"/>
          <p:cNvSpPr>
            <a:spLocks noGrp="1"/>
          </p:cNvSpPr>
          <p:nvPr>
            <p:ph type="sldNum" sz="quarter" idx="16"/>
          </p:nvPr>
        </p:nvSpPr>
        <p:spPr>
          <a:xfrm>
            <a:off x="1401763" y="6356350"/>
            <a:ext cx="365125" cy="365125"/>
          </a:xfrm>
          <a:prstGeom prst="rect">
            <a:avLst/>
          </a:prstGeom>
        </p:spPr>
        <p:txBody>
          <a:bodyPr/>
          <a:lstStyle>
            <a:lvl1pPr>
              <a:defRPr/>
            </a:lvl1pPr>
          </a:lstStyle>
          <a:p>
            <a:pPr>
              <a:defRPr/>
            </a:pPr>
            <a:fld id="{DA62F94F-AB0A-4724-83C9-F502D41A0472}" type="slidenum">
              <a:rPr lang="en-US"/>
              <a:pPr>
                <a:defRPr/>
              </a:pPr>
              <a:t>‹#›</a:t>
            </a:fld>
            <a:endParaRPr lang="en-US" dirty="0"/>
          </a:p>
        </p:txBody>
      </p:sp>
      <p:sp>
        <p:nvSpPr>
          <p:cNvPr id="2" name="Title 1"/>
          <p:cNvSpPr>
            <a:spLocks noGrp="1"/>
          </p:cNvSpPr>
          <p:nvPr>
            <p:ph type="title"/>
          </p:nvPr>
        </p:nvSpPr>
        <p:spPr>
          <a:xfrm>
            <a:off x="457200" y="137160"/>
            <a:ext cx="5943600" cy="822960"/>
          </a:xfrm>
          <a:prstGeom prst="rect">
            <a:avLst/>
          </a:prstGeom>
        </p:spPr>
        <p:txBody>
          <a:bodyPr/>
          <a:lstStyle/>
          <a:p>
            <a:r>
              <a:rPr lang="en-US" dirty="0" smtClean="0"/>
              <a:t>Click to edit Master title style</a:t>
            </a:r>
            <a:endParaRPr lang="en-US" dirty="0"/>
          </a:p>
        </p:txBody>
      </p:sp>
    </p:spTree>
    <p:extLst>
      <p:ext uri="{BB962C8B-B14F-4D97-AF65-F5344CB8AC3E}">
        <p14:creationId xmlns="" xmlns:p14="http://schemas.microsoft.com/office/powerpoint/2010/main" val="217165212"/>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7_Title and Content">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457200" y="1343310"/>
            <a:ext cx="7886979" cy="4656804"/>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Date Placeholder 3"/>
          <p:cNvSpPr>
            <a:spLocks noGrp="1"/>
          </p:cNvSpPr>
          <p:nvPr>
            <p:ph type="dt" sz="half" idx="14"/>
          </p:nvPr>
        </p:nvSpPr>
        <p:spPr>
          <a:xfrm>
            <a:off x="1766888" y="6356350"/>
            <a:ext cx="1204912" cy="365125"/>
          </a:xfrm>
          <a:prstGeom prst="rect">
            <a:avLst/>
          </a:prstGeom>
        </p:spPr>
        <p:txBody>
          <a:bodyPr/>
          <a:lstStyle>
            <a:lvl1pPr>
              <a:defRPr/>
            </a:lvl1pPr>
          </a:lstStyle>
          <a:p>
            <a:pPr>
              <a:defRPr/>
            </a:pPr>
            <a:fld id="{37755137-DBAD-4141-B1FE-EBA0E054E8ED}" type="datetime4">
              <a:rPr lang="en-US"/>
              <a:pPr>
                <a:defRPr/>
              </a:pPr>
              <a:t>September 18, 2017</a:t>
            </a:fld>
            <a:endParaRPr lang="en-US" dirty="0"/>
          </a:p>
        </p:txBody>
      </p:sp>
      <p:sp>
        <p:nvSpPr>
          <p:cNvPr id="4" name="Footer Placeholder 4"/>
          <p:cNvSpPr>
            <a:spLocks noGrp="1"/>
          </p:cNvSpPr>
          <p:nvPr>
            <p:ph type="ftr" sz="quarter" idx="15"/>
          </p:nvPr>
        </p:nvSpPr>
        <p:spPr>
          <a:xfrm>
            <a:off x="2971800" y="6356350"/>
            <a:ext cx="5616575" cy="365125"/>
          </a:xfrm>
          <a:prstGeom prst="rect">
            <a:avLst/>
          </a:prstGeom>
        </p:spPr>
        <p:txBody>
          <a:bodyPr/>
          <a:lstStyle>
            <a:lvl1pPr>
              <a:defRPr/>
            </a:lvl1pPr>
          </a:lstStyle>
          <a:p>
            <a:pPr>
              <a:defRPr/>
            </a:pPr>
            <a:r>
              <a:rPr lang="en-US" dirty="0"/>
              <a:t>|  Leading the Nation in Transportation Excellence  |  www.mbta.com</a:t>
            </a:r>
          </a:p>
        </p:txBody>
      </p:sp>
      <p:sp>
        <p:nvSpPr>
          <p:cNvPr id="5" name="Slide Number Placeholder 5"/>
          <p:cNvSpPr>
            <a:spLocks noGrp="1"/>
          </p:cNvSpPr>
          <p:nvPr>
            <p:ph type="sldNum" sz="quarter" idx="16"/>
          </p:nvPr>
        </p:nvSpPr>
        <p:spPr>
          <a:xfrm>
            <a:off x="1401763" y="6356350"/>
            <a:ext cx="365125" cy="365125"/>
          </a:xfrm>
          <a:prstGeom prst="rect">
            <a:avLst/>
          </a:prstGeom>
        </p:spPr>
        <p:txBody>
          <a:bodyPr/>
          <a:lstStyle>
            <a:lvl1pPr>
              <a:defRPr/>
            </a:lvl1pPr>
          </a:lstStyle>
          <a:p>
            <a:pPr>
              <a:defRPr/>
            </a:pPr>
            <a:fld id="{DA62F94F-AB0A-4724-83C9-F502D41A0472}" type="slidenum">
              <a:rPr lang="en-US"/>
              <a:pPr>
                <a:defRPr/>
              </a:pPr>
              <a:t>‹#›</a:t>
            </a:fld>
            <a:endParaRPr lang="en-US" dirty="0"/>
          </a:p>
        </p:txBody>
      </p:sp>
      <p:sp>
        <p:nvSpPr>
          <p:cNvPr id="2" name="Title 1"/>
          <p:cNvSpPr>
            <a:spLocks noGrp="1"/>
          </p:cNvSpPr>
          <p:nvPr>
            <p:ph type="title"/>
          </p:nvPr>
        </p:nvSpPr>
        <p:spPr>
          <a:xfrm>
            <a:off x="457200" y="137160"/>
            <a:ext cx="5943600" cy="822960"/>
          </a:xfrm>
          <a:prstGeom prst="rect">
            <a:avLst/>
          </a:prstGeom>
        </p:spPr>
        <p:txBody>
          <a:bodyPr/>
          <a:lstStyle/>
          <a:p>
            <a:r>
              <a:rPr lang="en-US" dirty="0" smtClean="0"/>
              <a:t>Click to edit Master title style</a:t>
            </a:r>
            <a:endParaRPr lang="en-US" dirty="0"/>
          </a:p>
        </p:txBody>
      </p:sp>
    </p:spTree>
    <p:extLst>
      <p:ext uri="{BB962C8B-B14F-4D97-AF65-F5344CB8AC3E}">
        <p14:creationId xmlns="" xmlns:p14="http://schemas.microsoft.com/office/powerpoint/2010/main" val="1888860601"/>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8_Title and Content">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457200" y="1343310"/>
            <a:ext cx="7886979" cy="4656804"/>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Date Placeholder 3"/>
          <p:cNvSpPr>
            <a:spLocks noGrp="1"/>
          </p:cNvSpPr>
          <p:nvPr>
            <p:ph type="dt" sz="half" idx="14"/>
          </p:nvPr>
        </p:nvSpPr>
        <p:spPr>
          <a:xfrm>
            <a:off x="1766888" y="6356350"/>
            <a:ext cx="1204912" cy="365125"/>
          </a:xfrm>
          <a:prstGeom prst="rect">
            <a:avLst/>
          </a:prstGeom>
        </p:spPr>
        <p:txBody>
          <a:bodyPr/>
          <a:lstStyle>
            <a:lvl1pPr>
              <a:defRPr/>
            </a:lvl1pPr>
          </a:lstStyle>
          <a:p>
            <a:pPr>
              <a:defRPr/>
            </a:pPr>
            <a:fld id="{37755137-DBAD-4141-B1FE-EBA0E054E8ED}" type="datetime4">
              <a:rPr lang="en-US"/>
              <a:pPr>
                <a:defRPr/>
              </a:pPr>
              <a:t>September 18, 2017</a:t>
            </a:fld>
            <a:endParaRPr lang="en-US" dirty="0"/>
          </a:p>
        </p:txBody>
      </p:sp>
      <p:sp>
        <p:nvSpPr>
          <p:cNvPr id="4" name="Footer Placeholder 4"/>
          <p:cNvSpPr>
            <a:spLocks noGrp="1"/>
          </p:cNvSpPr>
          <p:nvPr>
            <p:ph type="ftr" sz="quarter" idx="15"/>
          </p:nvPr>
        </p:nvSpPr>
        <p:spPr>
          <a:xfrm>
            <a:off x="2971800" y="6356350"/>
            <a:ext cx="5616575" cy="365125"/>
          </a:xfrm>
          <a:prstGeom prst="rect">
            <a:avLst/>
          </a:prstGeom>
        </p:spPr>
        <p:txBody>
          <a:bodyPr/>
          <a:lstStyle>
            <a:lvl1pPr>
              <a:defRPr/>
            </a:lvl1pPr>
          </a:lstStyle>
          <a:p>
            <a:pPr>
              <a:defRPr/>
            </a:pPr>
            <a:r>
              <a:rPr lang="en-US" dirty="0"/>
              <a:t>|  Leading the Nation in Transportation Excellence  |  www.mbta.com</a:t>
            </a:r>
          </a:p>
        </p:txBody>
      </p:sp>
      <p:sp>
        <p:nvSpPr>
          <p:cNvPr id="5" name="Slide Number Placeholder 5"/>
          <p:cNvSpPr>
            <a:spLocks noGrp="1"/>
          </p:cNvSpPr>
          <p:nvPr>
            <p:ph type="sldNum" sz="quarter" idx="16"/>
          </p:nvPr>
        </p:nvSpPr>
        <p:spPr>
          <a:xfrm>
            <a:off x="1401763" y="6356350"/>
            <a:ext cx="365125" cy="365125"/>
          </a:xfrm>
          <a:prstGeom prst="rect">
            <a:avLst/>
          </a:prstGeom>
        </p:spPr>
        <p:txBody>
          <a:bodyPr/>
          <a:lstStyle>
            <a:lvl1pPr>
              <a:defRPr/>
            </a:lvl1pPr>
          </a:lstStyle>
          <a:p>
            <a:pPr>
              <a:defRPr/>
            </a:pPr>
            <a:fld id="{DA62F94F-AB0A-4724-83C9-F502D41A0472}" type="slidenum">
              <a:rPr lang="en-US"/>
              <a:pPr>
                <a:defRPr/>
              </a:pPr>
              <a:t>‹#›</a:t>
            </a:fld>
            <a:endParaRPr lang="en-US" dirty="0"/>
          </a:p>
        </p:txBody>
      </p:sp>
      <p:sp>
        <p:nvSpPr>
          <p:cNvPr id="2" name="Title 1"/>
          <p:cNvSpPr>
            <a:spLocks noGrp="1"/>
          </p:cNvSpPr>
          <p:nvPr>
            <p:ph type="title"/>
          </p:nvPr>
        </p:nvSpPr>
        <p:spPr>
          <a:xfrm>
            <a:off x="457200" y="137160"/>
            <a:ext cx="5943600" cy="822960"/>
          </a:xfrm>
          <a:prstGeom prst="rect">
            <a:avLst/>
          </a:prstGeom>
        </p:spPr>
        <p:txBody>
          <a:bodyPr/>
          <a:lstStyle/>
          <a:p>
            <a:r>
              <a:rPr lang="en-US" dirty="0" smtClean="0"/>
              <a:t>Click to edit Master title style</a:t>
            </a:r>
            <a:endParaRPr lang="en-US" dirty="0"/>
          </a:p>
        </p:txBody>
      </p:sp>
    </p:spTree>
    <p:extLst>
      <p:ext uri="{BB962C8B-B14F-4D97-AF65-F5344CB8AC3E}">
        <p14:creationId xmlns="" xmlns:p14="http://schemas.microsoft.com/office/powerpoint/2010/main" val="1907058546"/>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9_Title and Content">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457200" y="1343310"/>
            <a:ext cx="7886979" cy="4656804"/>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Date Placeholder 3"/>
          <p:cNvSpPr>
            <a:spLocks noGrp="1"/>
          </p:cNvSpPr>
          <p:nvPr>
            <p:ph type="dt" sz="half" idx="14"/>
          </p:nvPr>
        </p:nvSpPr>
        <p:spPr>
          <a:xfrm>
            <a:off x="1766888" y="6356350"/>
            <a:ext cx="1204912" cy="365125"/>
          </a:xfrm>
          <a:prstGeom prst="rect">
            <a:avLst/>
          </a:prstGeom>
        </p:spPr>
        <p:txBody>
          <a:bodyPr/>
          <a:lstStyle>
            <a:lvl1pPr>
              <a:defRPr/>
            </a:lvl1pPr>
          </a:lstStyle>
          <a:p>
            <a:pPr>
              <a:defRPr/>
            </a:pPr>
            <a:fld id="{37755137-DBAD-4141-B1FE-EBA0E054E8ED}" type="datetime4">
              <a:rPr lang="en-US"/>
              <a:pPr>
                <a:defRPr/>
              </a:pPr>
              <a:t>September 18, 2017</a:t>
            </a:fld>
            <a:endParaRPr lang="en-US" dirty="0"/>
          </a:p>
        </p:txBody>
      </p:sp>
      <p:sp>
        <p:nvSpPr>
          <p:cNvPr id="4" name="Footer Placeholder 4"/>
          <p:cNvSpPr>
            <a:spLocks noGrp="1"/>
          </p:cNvSpPr>
          <p:nvPr>
            <p:ph type="ftr" sz="quarter" idx="15"/>
          </p:nvPr>
        </p:nvSpPr>
        <p:spPr>
          <a:xfrm>
            <a:off x="2971800" y="6356350"/>
            <a:ext cx="5616575" cy="365125"/>
          </a:xfrm>
          <a:prstGeom prst="rect">
            <a:avLst/>
          </a:prstGeom>
        </p:spPr>
        <p:txBody>
          <a:bodyPr/>
          <a:lstStyle>
            <a:lvl1pPr>
              <a:defRPr/>
            </a:lvl1pPr>
          </a:lstStyle>
          <a:p>
            <a:pPr>
              <a:defRPr/>
            </a:pPr>
            <a:r>
              <a:rPr lang="en-US" dirty="0"/>
              <a:t>|  Leading the Nation in Transportation Excellence  |  www.mbta.com</a:t>
            </a:r>
          </a:p>
        </p:txBody>
      </p:sp>
      <p:sp>
        <p:nvSpPr>
          <p:cNvPr id="5" name="Slide Number Placeholder 5"/>
          <p:cNvSpPr>
            <a:spLocks noGrp="1"/>
          </p:cNvSpPr>
          <p:nvPr>
            <p:ph type="sldNum" sz="quarter" idx="16"/>
          </p:nvPr>
        </p:nvSpPr>
        <p:spPr>
          <a:xfrm>
            <a:off x="1401763" y="6356350"/>
            <a:ext cx="365125" cy="365125"/>
          </a:xfrm>
          <a:prstGeom prst="rect">
            <a:avLst/>
          </a:prstGeom>
        </p:spPr>
        <p:txBody>
          <a:bodyPr/>
          <a:lstStyle>
            <a:lvl1pPr>
              <a:defRPr/>
            </a:lvl1pPr>
          </a:lstStyle>
          <a:p>
            <a:pPr>
              <a:defRPr/>
            </a:pPr>
            <a:fld id="{DA62F94F-AB0A-4724-83C9-F502D41A0472}" type="slidenum">
              <a:rPr lang="en-US"/>
              <a:pPr>
                <a:defRPr/>
              </a:pPr>
              <a:t>‹#›</a:t>
            </a:fld>
            <a:endParaRPr lang="en-US" dirty="0"/>
          </a:p>
        </p:txBody>
      </p:sp>
      <p:sp>
        <p:nvSpPr>
          <p:cNvPr id="2" name="Title 1"/>
          <p:cNvSpPr>
            <a:spLocks noGrp="1"/>
          </p:cNvSpPr>
          <p:nvPr>
            <p:ph type="title"/>
          </p:nvPr>
        </p:nvSpPr>
        <p:spPr>
          <a:xfrm>
            <a:off x="457200" y="137160"/>
            <a:ext cx="5943600" cy="822960"/>
          </a:xfrm>
          <a:prstGeom prst="rect">
            <a:avLst/>
          </a:prstGeom>
        </p:spPr>
        <p:txBody>
          <a:bodyPr/>
          <a:lstStyle/>
          <a:p>
            <a:r>
              <a:rPr lang="en-US" dirty="0" smtClean="0"/>
              <a:t>Click to edit Master title style</a:t>
            </a:r>
            <a:endParaRPr lang="en-US" dirty="0"/>
          </a:p>
        </p:txBody>
      </p:sp>
    </p:spTree>
    <p:extLst>
      <p:ext uri="{BB962C8B-B14F-4D97-AF65-F5344CB8AC3E}">
        <p14:creationId xmlns="" xmlns:p14="http://schemas.microsoft.com/office/powerpoint/2010/main" val="1193076603"/>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0_Title and Content">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457200" y="1343310"/>
            <a:ext cx="7886979" cy="4656804"/>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Date Placeholder 3"/>
          <p:cNvSpPr>
            <a:spLocks noGrp="1"/>
          </p:cNvSpPr>
          <p:nvPr>
            <p:ph type="dt" sz="half" idx="14"/>
          </p:nvPr>
        </p:nvSpPr>
        <p:spPr>
          <a:xfrm>
            <a:off x="1766888" y="6356350"/>
            <a:ext cx="1204912" cy="365125"/>
          </a:xfrm>
          <a:prstGeom prst="rect">
            <a:avLst/>
          </a:prstGeom>
        </p:spPr>
        <p:txBody>
          <a:bodyPr/>
          <a:lstStyle>
            <a:lvl1pPr>
              <a:defRPr/>
            </a:lvl1pPr>
          </a:lstStyle>
          <a:p>
            <a:pPr>
              <a:defRPr/>
            </a:pPr>
            <a:fld id="{37755137-DBAD-4141-B1FE-EBA0E054E8ED}" type="datetime4">
              <a:rPr lang="en-US"/>
              <a:pPr>
                <a:defRPr/>
              </a:pPr>
              <a:t>September 18, 2017</a:t>
            </a:fld>
            <a:endParaRPr lang="en-US" dirty="0"/>
          </a:p>
        </p:txBody>
      </p:sp>
      <p:sp>
        <p:nvSpPr>
          <p:cNvPr id="4" name="Footer Placeholder 4"/>
          <p:cNvSpPr>
            <a:spLocks noGrp="1"/>
          </p:cNvSpPr>
          <p:nvPr>
            <p:ph type="ftr" sz="quarter" idx="15"/>
          </p:nvPr>
        </p:nvSpPr>
        <p:spPr>
          <a:xfrm>
            <a:off x="2971800" y="6356350"/>
            <a:ext cx="5616575" cy="365125"/>
          </a:xfrm>
          <a:prstGeom prst="rect">
            <a:avLst/>
          </a:prstGeom>
        </p:spPr>
        <p:txBody>
          <a:bodyPr/>
          <a:lstStyle>
            <a:lvl1pPr>
              <a:defRPr/>
            </a:lvl1pPr>
          </a:lstStyle>
          <a:p>
            <a:pPr>
              <a:defRPr/>
            </a:pPr>
            <a:r>
              <a:rPr lang="en-US" dirty="0"/>
              <a:t>|  Leading the Nation in Transportation Excellence  |  www.mbta.com</a:t>
            </a:r>
          </a:p>
        </p:txBody>
      </p:sp>
      <p:sp>
        <p:nvSpPr>
          <p:cNvPr id="5" name="Slide Number Placeholder 5"/>
          <p:cNvSpPr>
            <a:spLocks noGrp="1"/>
          </p:cNvSpPr>
          <p:nvPr>
            <p:ph type="sldNum" sz="quarter" idx="16"/>
          </p:nvPr>
        </p:nvSpPr>
        <p:spPr>
          <a:xfrm>
            <a:off x="1401763" y="6356350"/>
            <a:ext cx="365125" cy="365125"/>
          </a:xfrm>
          <a:prstGeom prst="rect">
            <a:avLst/>
          </a:prstGeom>
        </p:spPr>
        <p:txBody>
          <a:bodyPr/>
          <a:lstStyle>
            <a:lvl1pPr>
              <a:defRPr/>
            </a:lvl1pPr>
          </a:lstStyle>
          <a:p>
            <a:pPr>
              <a:defRPr/>
            </a:pPr>
            <a:fld id="{DA62F94F-AB0A-4724-83C9-F502D41A0472}" type="slidenum">
              <a:rPr lang="en-US"/>
              <a:pPr>
                <a:defRPr/>
              </a:pPr>
              <a:t>‹#›</a:t>
            </a:fld>
            <a:endParaRPr lang="en-US" dirty="0"/>
          </a:p>
        </p:txBody>
      </p:sp>
      <p:sp>
        <p:nvSpPr>
          <p:cNvPr id="2" name="Title 1"/>
          <p:cNvSpPr>
            <a:spLocks noGrp="1"/>
          </p:cNvSpPr>
          <p:nvPr>
            <p:ph type="title"/>
          </p:nvPr>
        </p:nvSpPr>
        <p:spPr>
          <a:xfrm>
            <a:off x="457200" y="137160"/>
            <a:ext cx="5943600" cy="822960"/>
          </a:xfrm>
          <a:prstGeom prst="rect">
            <a:avLst/>
          </a:prstGeom>
        </p:spPr>
        <p:txBody>
          <a:bodyPr/>
          <a:lstStyle/>
          <a:p>
            <a:r>
              <a:rPr lang="en-US" dirty="0" smtClean="0"/>
              <a:t>Click to edit Master title style</a:t>
            </a:r>
            <a:endParaRPr lang="en-US" dirty="0"/>
          </a:p>
        </p:txBody>
      </p:sp>
    </p:spTree>
    <p:extLst>
      <p:ext uri="{BB962C8B-B14F-4D97-AF65-F5344CB8AC3E}">
        <p14:creationId xmlns="" xmlns:p14="http://schemas.microsoft.com/office/powerpoint/2010/main" val="129470011"/>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1_Title and Content">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457200" y="1343310"/>
            <a:ext cx="7886979" cy="4656804"/>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Date Placeholder 3"/>
          <p:cNvSpPr>
            <a:spLocks noGrp="1"/>
          </p:cNvSpPr>
          <p:nvPr>
            <p:ph type="dt" sz="half" idx="14"/>
          </p:nvPr>
        </p:nvSpPr>
        <p:spPr>
          <a:xfrm>
            <a:off x="1766888" y="6356350"/>
            <a:ext cx="1204912" cy="365125"/>
          </a:xfrm>
          <a:prstGeom prst="rect">
            <a:avLst/>
          </a:prstGeom>
        </p:spPr>
        <p:txBody>
          <a:bodyPr/>
          <a:lstStyle>
            <a:lvl1pPr>
              <a:defRPr/>
            </a:lvl1pPr>
          </a:lstStyle>
          <a:p>
            <a:pPr>
              <a:defRPr/>
            </a:pPr>
            <a:fld id="{37755137-DBAD-4141-B1FE-EBA0E054E8ED}" type="datetime4">
              <a:rPr lang="en-US"/>
              <a:pPr>
                <a:defRPr/>
              </a:pPr>
              <a:t>September 18, 2017</a:t>
            </a:fld>
            <a:endParaRPr lang="en-US" dirty="0"/>
          </a:p>
        </p:txBody>
      </p:sp>
      <p:sp>
        <p:nvSpPr>
          <p:cNvPr id="4" name="Footer Placeholder 4"/>
          <p:cNvSpPr>
            <a:spLocks noGrp="1"/>
          </p:cNvSpPr>
          <p:nvPr>
            <p:ph type="ftr" sz="quarter" idx="15"/>
          </p:nvPr>
        </p:nvSpPr>
        <p:spPr>
          <a:xfrm>
            <a:off x="2971800" y="6356350"/>
            <a:ext cx="5616575" cy="365125"/>
          </a:xfrm>
          <a:prstGeom prst="rect">
            <a:avLst/>
          </a:prstGeom>
        </p:spPr>
        <p:txBody>
          <a:bodyPr/>
          <a:lstStyle>
            <a:lvl1pPr>
              <a:defRPr/>
            </a:lvl1pPr>
          </a:lstStyle>
          <a:p>
            <a:pPr>
              <a:defRPr/>
            </a:pPr>
            <a:r>
              <a:rPr lang="en-US" dirty="0"/>
              <a:t>|  Leading the Nation in Transportation Excellence  |  www.mbta.com</a:t>
            </a:r>
          </a:p>
        </p:txBody>
      </p:sp>
      <p:sp>
        <p:nvSpPr>
          <p:cNvPr id="5" name="Slide Number Placeholder 5"/>
          <p:cNvSpPr>
            <a:spLocks noGrp="1"/>
          </p:cNvSpPr>
          <p:nvPr>
            <p:ph type="sldNum" sz="quarter" idx="16"/>
          </p:nvPr>
        </p:nvSpPr>
        <p:spPr>
          <a:xfrm>
            <a:off x="1401763" y="6356350"/>
            <a:ext cx="365125" cy="365125"/>
          </a:xfrm>
          <a:prstGeom prst="rect">
            <a:avLst/>
          </a:prstGeom>
        </p:spPr>
        <p:txBody>
          <a:bodyPr/>
          <a:lstStyle>
            <a:lvl1pPr>
              <a:defRPr/>
            </a:lvl1pPr>
          </a:lstStyle>
          <a:p>
            <a:pPr>
              <a:defRPr/>
            </a:pPr>
            <a:fld id="{DA62F94F-AB0A-4724-83C9-F502D41A0472}" type="slidenum">
              <a:rPr lang="en-US"/>
              <a:pPr>
                <a:defRPr/>
              </a:pPr>
              <a:t>‹#›</a:t>
            </a:fld>
            <a:endParaRPr lang="en-US" dirty="0"/>
          </a:p>
        </p:txBody>
      </p:sp>
      <p:sp>
        <p:nvSpPr>
          <p:cNvPr id="2" name="Title 1"/>
          <p:cNvSpPr>
            <a:spLocks noGrp="1"/>
          </p:cNvSpPr>
          <p:nvPr>
            <p:ph type="title"/>
          </p:nvPr>
        </p:nvSpPr>
        <p:spPr>
          <a:xfrm>
            <a:off x="457200" y="137160"/>
            <a:ext cx="5943600" cy="822960"/>
          </a:xfrm>
          <a:prstGeom prst="rect">
            <a:avLst/>
          </a:prstGeom>
        </p:spPr>
        <p:txBody>
          <a:bodyPr/>
          <a:lstStyle/>
          <a:p>
            <a:r>
              <a:rPr lang="en-US" dirty="0" smtClean="0"/>
              <a:t>Click to edit Master title style</a:t>
            </a:r>
            <a:endParaRPr lang="en-US" dirty="0"/>
          </a:p>
        </p:txBody>
      </p:sp>
    </p:spTree>
    <p:extLst>
      <p:ext uri="{BB962C8B-B14F-4D97-AF65-F5344CB8AC3E}">
        <p14:creationId xmlns="" xmlns:p14="http://schemas.microsoft.com/office/powerpoint/2010/main" val="1630743723"/>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22_Title and Content">
    <p:spTree>
      <p:nvGrpSpPr>
        <p:cNvPr id="1" name=""/>
        <p:cNvGrpSpPr/>
        <p:nvPr/>
      </p:nvGrpSpPr>
      <p:grpSpPr>
        <a:xfrm>
          <a:off x="0" y="0"/>
          <a:ext cx="0" cy="0"/>
          <a:chOff x="0" y="0"/>
          <a:chExt cx="0" cy="0"/>
        </a:xfrm>
      </p:grpSpPr>
      <p:sp>
        <p:nvSpPr>
          <p:cNvPr id="11" name="Content Placeholder 8"/>
          <p:cNvSpPr>
            <a:spLocks noGrp="1"/>
          </p:cNvSpPr>
          <p:nvPr>
            <p:ph sz="quarter" idx="14"/>
          </p:nvPr>
        </p:nvSpPr>
        <p:spPr>
          <a:xfrm>
            <a:off x="470001" y="1698958"/>
            <a:ext cx="8348472" cy="4438496"/>
          </a:xfrm>
          <a:prstGeom prst="rect">
            <a:avLst/>
          </a:prstGeom>
        </p:spPr>
        <p:txBody>
          <a:bodyPr/>
          <a:lstStyle>
            <a:lvl1pPr marL="0" indent="0">
              <a:spcBef>
                <a:spcPts val="1000"/>
              </a:spcBef>
              <a:buClr>
                <a:schemeClr val="tx1"/>
              </a:buClr>
              <a:buFont typeface="Arial" pitchFamily="34" charset="0"/>
              <a:buNone/>
              <a:defRPr sz="1200" b="0">
                <a:solidFill>
                  <a:schemeClr val="tx2"/>
                </a:solidFill>
                <a:latin typeface="+mj-lt"/>
                <a:cs typeface="Arial" pitchFamily="34" charset="0"/>
              </a:defRPr>
            </a:lvl1pPr>
            <a:lvl2pPr marL="400050" indent="-177800">
              <a:spcBef>
                <a:spcPts val="600"/>
              </a:spcBef>
              <a:buClr>
                <a:schemeClr val="tx1"/>
              </a:buClr>
              <a:buFont typeface="Arial" pitchFamily="34" charset="0"/>
              <a:buChar char="•"/>
              <a:defRPr sz="1200">
                <a:solidFill>
                  <a:schemeClr val="tx2"/>
                </a:solidFill>
                <a:latin typeface="+mj-lt"/>
                <a:cs typeface="Arial" pitchFamily="34" charset="0"/>
              </a:defRPr>
            </a:lvl2pPr>
            <a:lvl3pPr marL="571500" indent="-171450">
              <a:spcBef>
                <a:spcPts val="600"/>
              </a:spcBef>
              <a:buClr>
                <a:schemeClr val="tx1"/>
              </a:buClr>
              <a:buFont typeface="Arial" pitchFamily="34" charset="0"/>
              <a:buChar char="›"/>
              <a:defRPr sz="1200">
                <a:solidFill>
                  <a:schemeClr val="tx2"/>
                </a:solidFill>
                <a:latin typeface="+mj-lt"/>
                <a:cs typeface="Arial" pitchFamily="34" charset="0"/>
              </a:defRPr>
            </a:lvl3pPr>
            <a:lvl4pPr marL="742950" indent="-171450">
              <a:spcBef>
                <a:spcPts val="600"/>
              </a:spcBef>
              <a:buClr>
                <a:schemeClr val="tx1"/>
              </a:buClr>
              <a:buFont typeface="Arial" pitchFamily="34" charset="0"/>
              <a:buChar char="»"/>
              <a:defRPr sz="1200">
                <a:solidFill>
                  <a:schemeClr val="tx2"/>
                </a:solidFill>
                <a:latin typeface="+mj-lt"/>
                <a:cs typeface="Arial" pitchFamily="34" charset="0"/>
              </a:defRPr>
            </a:lvl4pPr>
            <a:lvl5pPr marL="742950" indent="0">
              <a:spcBef>
                <a:spcPts val="600"/>
              </a:spcBef>
              <a:buClr>
                <a:schemeClr val="tx1"/>
              </a:buClr>
              <a:buFont typeface="Arial" pitchFamily="34" charset="0"/>
              <a:buNone/>
              <a:defRPr sz="1200">
                <a:solidFill>
                  <a:schemeClr val="tx2"/>
                </a:solidFill>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7" name="Title 1"/>
          <p:cNvSpPr>
            <a:spLocks noGrp="1"/>
          </p:cNvSpPr>
          <p:nvPr>
            <p:ph type="title"/>
          </p:nvPr>
        </p:nvSpPr>
        <p:spPr>
          <a:xfrm>
            <a:off x="462685" y="829056"/>
            <a:ext cx="7751547" cy="466344"/>
          </a:xfrm>
          <a:prstGeom prst="rect">
            <a:avLst/>
          </a:prstGeom>
        </p:spPr>
        <p:txBody>
          <a:bodyPr anchor="b" anchorCtr="0"/>
          <a:lstStyle>
            <a:lvl1pPr>
              <a:lnSpc>
                <a:spcPct val="100000"/>
              </a:lnSpc>
              <a:defRPr sz="1600" b="1">
                <a:solidFill>
                  <a:srgbClr val="00269E"/>
                </a:solidFill>
                <a:latin typeface="Arial" pitchFamily="34" charset="0"/>
                <a:cs typeface="Arial" pitchFamily="34" charset="0"/>
              </a:defRPr>
            </a:lvl1pPr>
          </a:lstStyle>
          <a:p>
            <a:r>
              <a:rPr lang="en-US" dirty="0" smtClean="0"/>
              <a:t>Click to edit Master title style</a:t>
            </a:r>
            <a:endParaRPr lang="en-US" dirty="0"/>
          </a:p>
        </p:txBody>
      </p:sp>
      <p:sp>
        <p:nvSpPr>
          <p:cNvPr id="8" name="Text Placeholder 12"/>
          <p:cNvSpPr>
            <a:spLocks noGrp="1"/>
          </p:cNvSpPr>
          <p:nvPr>
            <p:ph type="body" sz="quarter" idx="16" hasCustomPrompt="1"/>
          </p:nvPr>
        </p:nvSpPr>
        <p:spPr>
          <a:xfrm>
            <a:off x="462684" y="381000"/>
            <a:ext cx="7309716" cy="228600"/>
          </a:xfrm>
          <a:prstGeom prst="rect">
            <a:avLst/>
          </a:prstGeom>
        </p:spPr>
        <p:txBody>
          <a:bodyPr/>
          <a:lstStyle>
            <a:lvl1pPr algn="l" rtl="0" eaLnBrk="1" fontAlgn="base" hangingPunct="1">
              <a:lnSpc>
                <a:spcPct val="100000"/>
              </a:lnSpc>
              <a:spcBef>
                <a:spcPct val="0"/>
              </a:spcBef>
              <a:spcAft>
                <a:spcPct val="0"/>
              </a:spcAft>
              <a:buNone/>
              <a:defRPr lang="en-US" sz="1100" b="1" dirty="0" smtClean="0">
                <a:solidFill>
                  <a:srgbClr val="00269E"/>
                </a:solidFill>
                <a:latin typeface="Arial" pitchFamily="34" charset="0"/>
                <a:ea typeface="+mj-ea"/>
                <a:cs typeface="Arial" pitchFamily="34" charset="0"/>
              </a:defRPr>
            </a:lvl1pPr>
          </a:lstStyle>
          <a:p>
            <a:pPr lvl="0"/>
            <a:r>
              <a:rPr lang="en-US" dirty="0" smtClean="0"/>
              <a:t>Green Line Service Improvements</a:t>
            </a:r>
          </a:p>
        </p:txBody>
      </p:sp>
      <p:sp>
        <p:nvSpPr>
          <p:cNvPr id="5" name="Slide Number Placeholder 5"/>
          <p:cNvSpPr>
            <a:spLocks noGrp="1"/>
          </p:cNvSpPr>
          <p:nvPr>
            <p:ph type="sldNum" sz="quarter" idx="4"/>
          </p:nvPr>
        </p:nvSpPr>
        <p:spPr>
          <a:xfrm>
            <a:off x="7086600" y="6492875"/>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F231371-54BE-4A3D-AF0D-2FE0EA27D65E}" type="slidenum">
              <a:rPr lang="en-US" smtClean="0"/>
              <a:pPr/>
              <a:t>‹#›</a:t>
            </a:fld>
            <a:endParaRPr lang="en-US"/>
          </a:p>
        </p:txBody>
      </p:sp>
    </p:spTree>
    <p:extLst>
      <p:ext uri="{BB962C8B-B14F-4D97-AF65-F5344CB8AC3E}">
        <p14:creationId xmlns="" xmlns:p14="http://schemas.microsoft.com/office/powerpoint/2010/main" val="3970415346"/>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obj">
  <p:cSld name="2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371600"/>
            <a:ext cx="8077200" cy="4572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2"/>
          </p:nvPr>
        </p:nvSpPr>
        <p:spPr>
          <a:xfrm>
            <a:off x="1401510" y="6356350"/>
            <a:ext cx="365007" cy="365125"/>
          </a:xfrm>
          <a:prstGeom prst="rect">
            <a:avLst/>
          </a:prstGeom>
          <a:ln/>
        </p:spPr>
        <p:txBody>
          <a:bodyPr/>
          <a:lstStyle>
            <a:lvl1pPr>
              <a:defRPr/>
            </a:lvl1pPr>
          </a:lstStyle>
          <a:p>
            <a:pPr>
              <a:defRPr/>
            </a:pPr>
            <a:fld id="{5E94CAD8-1D42-4346-98DA-76DB0FCE05CA}" type="slidenum">
              <a:rPr lang="en-US"/>
              <a:pPr>
                <a:defRPr/>
              </a:pPr>
              <a:t>‹#›</a:t>
            </a:fld>
            <a:endParaRPr lang="en-US" dirty="0"/>
          </a:p>
        </p:txBody>
      </p:sp>
      <p:sp>
        <p:nvSpPr>
          <p:cNvPr id="5" name="Date Placeholder 3"/>
          <p:cNvSpPr>
            <a:spLocks noGrp="1"/>
          </p:cNvSpPr>
          <p:nvPr>
            <p:ph type="dt" sz="half" idx="10"/>
          </p:nvPr>
        </p:nvSpPr>
        <p:spPr>
          <a:xfrm>
            <a:off x="1766518" y="6356350"/>
            <a:ext cx="1786594" cy="365125"/>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Tx/>
              <a:buNone/>
              <a:tabLst/>
              <a:defRPr/>
            </a:lvl1pPr>
          </a:lstStyle>
          <a:p>
            <a:r>
              <a:rPr lang="en-US" dirty="0" smtClean="0"/>
              <a:t>December 3rd, 2013</a:t>
            </a:r>
            <a:endParaRPr lang="en-US" dirty="0"/>
          </a:p>
        </p:txBody>
      </p:sp>
    </p:spTree>
    <p:extLst>
      <p:ext uri="{BB962C8B-B14F-4D97-AF65-F5344CB8AC3E}">
        <p14:creationId xmlns="" xmlns:p14="http://schemas.microsoft.com/office/powerpoint/2010/main" val="350152416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8333A7B5-14DB-8A4F-9077-B9C95F747159}" type="datetimeFigureOut">
              <a:rPr lang="en-US" smtClean="0"/>
              <a:pPr/>
              <a:t>9/18/2017</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E424ED91-63C2-4F4A-9840-672D186B70FC}" type="slidenum">
              <a:rPr lang="en-US" smtClean="0"/>
              <a:pPr/>
              <a:t>‹#›</a:t>
            </a:fld>
            <a:endParaRPr lang="en-US"/>
          </a:p>
        </p:txBody>
      </p:sp>
    </p:spTree>
    <p:extLst>
      <p:ext uri="{BB962C8B-B14F-4D97-AF65-F5344CB8AC3E}">
        <p14:creationId xmlns="" xmlns:p14="http://schemas.microsoft.com/office/powerpoint/2010/main" val="3320857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1" name="Content Placeholder 8"/>
          <p:cNvSpPr>
            <a:spLocks noGrp="1"/>
          </p:cNvSpPr>
          <p:nvPr>
            <p:ph sz="quarter" idx="14"/>
          </p:nvPr>
        </p:nvSpPr>
        <p:spPr>
          <a:xfrm>
            <a:off x="470001" y="1698958"/>
            <a:ext cx="8348472" cy="4438496"/>
          </a:xfrm>
          <a:prstGeom prst="rect">
            <a:avLst/>
          </a:prstGeom>
        </p:spPr>
        <p:txBody>
          <a:bodyPr/>
          <a:lstStyle>
            <a:lvl1pPr marL="0" indent="0">
              <a:spcBef>
                <a:spcPts val="1000"/>
              </a:spcBef>
              <a:buClr>
                <a:schemeClr val="tx1"/>
              </a:buClr>
              <a:buFont typeface="Arial" pitchFamily="34" charset="0"/>
              <a:buNone/>
              <a:defRPr sz="1200" b="0">
                <a:solidFill>
                  <a:schemeClr val="tx2"/>
                </a:solidFill>
                <a:latin typeface="+mj-lt"/>
                <a:cs typeface="Arial" pitchFamily="34" charset="0"/>
              </a:defRPr>
            </a:lvl1pPr>
            <a:lvl2pPr marL="400050" indent="-177800">
              <a:spcBef>
                <a:spcPts val="600"/>
              </a:spcBef>
              <a:buClr>
                <a:schemeClr val="tx1"/>
              </a:buClr>
              <a:buFont typeface="Arial" pitchFamily="34" charset="0"/>
              <a:buChar char="•"/>
              <a:defRPr sz="1200">
                <a:solidFill>
                  <a:schemeClr val="tx2"/>
                </a:solidFill>
                <a:latin typeface="+mj-lt"/>
                <a:cs typeface="Arial" pitchFamily="34" charset="0"/>
              </a:defRPr>
            </a:lvl2pPr>
            <a:lvl3pPr marL="571500" indent="-171450">
              <a:spcBef>
                <a:spcPts val="600"/>
              </a:spcBef>
              <a:buClr>
                <a:schemeClr val="tx1"/>
              </a:buClr>
              <a:buFont typeface="Arial" pitchFamily="34" charset="0"/>
              <a:buChar char="›"/>
              <a:defRPr sz="1200">
                <a:solidFill>
                  <a:schemeClr val="tx2"/>
                </a:solidFill>
                <a:latin typeface="+mj-lt"/>
                <a:cs typeface="Arial" pitchFamily="34" charset="0"/>
              </a:defRPr>
            </a:lvl3pPr>
            <a:lvl4pPr marL="742950" indent="-171450">
              <a:spcBef>
                <a:spcPts val="600"/>
              </a:spcBef>
              <a:buClr>
                <a:schemeClr val="tx1"/>
              </a:buClr>
              <a:buFont typeface="Arial" pitchFamily="34" charset="0"/>
              <a:buChar char="»"/>
              <a:defRPr sz="1200">
                <a:solidFill>
                  <a:schemeClr val="tx2"/>
                </a:solidFill>
                <a:latin typeface="+mj-lt"/>
                <a:cs typeface="Arial" pitchFamily="34" charset="0"/>
              </a:defRPr>
            </a:lvl4pPr>
            <a:lvl5pPr marL="742950" indent="0">
              <a:spcBef>
                <a:spcPts val="600"/>
              </a:spcBef>
              <a:buClr>
                <a:schemeClr val="tx1"/>
              </a:buClr>
              <a:buFont typeface="Arial" pitchFamily="34" charset="0"/>
              <a:buNone/>
              <a:defRPr sz="1200">
                <a:solidFill>
                  <a:schemeClr val="tx2"/>
                </a:solidFill>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7" name="Title 1"/>
          <p:cNvSpPr>
            <a:spLocks noGrp="1"/>
          </p:cNvSpPr>
          <p:nvPr>
            <p:ph type="title"/>
          </p:nvPr>
        </p:nvSpPr>
        <p:spPr>
          <a:xfrm>
            <a:off x="462685" y="829056"/>
            <a:ext cx="7751547" cy="466344"/>
          </a:xfrm>
          <a:prstGeom prst="rect">
            <a:avLst/>
          </a:prstGeom>
        </p:spPr>
        <p:txBody>
          <a:bodyPr anchor="b" anchorCtr="0"/>
          <a:lstStyle>
            <a:lvl1pPr>
              <a:lnSpc>
                <a:spcPct val="100000"/>
              </a:lnSpc>
              <a:defRPr sz="1600" b="1">
                <a:solidFill>
                  <a:srgbClr val="00269E"/>
                </a:solidFill>
                <a:latin typeface="Arial" pitchFamily="34" charset="0"/>
                <a:cs typeface="Arial" pitchFamily="34" charset="0"/>
              </a:defRPr>
            </a:lvl1pPr>
          </a:lstStyle>
          <a:p>
            <a:r>
              <a:rPr lang="en-US" dirty="0" smtClean="0"/>
              <a:t>Click to edit Master title style</a:t>
            </a:r>
            <a:endParaRPr lang="en-US" dirty="0"/>
          </a:p>
        </p:txBody>
      </p:sp>
      <p:sp>
        <p:nvSpPr>
          <p:cNvPr id="8" name="Text Placeholder 12"/>
          <p:cNvSpPr>
            <a:spLocks noGrp="1"/>
          </p:cNvSpPr>
          <p:nvPr>
            <p:ph type="body" sz="quarter" idx="16" hasCustomPrompt="1"/>
          </p:nvPr>
        </p:nvSpPr>
        <p:spPr>
          <a:xfrm>
            <a:off x="462684" y="381000"/>
            <a:ext cx="7309716" cy="228600"/>
          </a:xfrm>
          <a:prstGeom prst="rect">
            <a:avLst/>
          </a:prstGeom>
        </p:spPr>
        <p:txBody>
          <a:bodyPr/>
          <a:lstStyle>
            <a:lvl1pPr algn="l" rtl="0" eaLnBrk="1" fontAlgn="base" hangingPunct="1">
              <a:lnSpc>
                <a:spcPct val="100000"/>
              </a:lnSpc>
              <a:spcBef>
                <a:spcPct val="0"/>
              </a:spcBef>
              <a:spcAft>
                <a:spcPct val="0"/>
              </a:spcAft>
              <a:buNone/>
              <a:defRPr lang="en-US" sz="1100" b="1" dirty="0" smtClean="0">
                <a:solidFill>
                  <a:srgbClr val="00269E"/>
                </a:solidFill>
                <a:latin typeface="Arial" pitchFamily="34" charset="0"/>
                <a:ea typeface="+mj-ea"/>
                <a:cs typeface="Arial" pitchFamily="34" charset="0"/>
              </a:defRPr>
            </a:lvl1pPr>
          </a:lstStyle>
          <a:p>
            <a:pPr lvl="0"/>
            <a:r>
              <a:rPr lang="en-US" dirty="0" smtClean="0"/>
              <a:t>Green Line Service Improvements</a:t>
            </a: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ide by Side">
    <p:spTree>
      <p:nvGrpSpPr>
        <p:cNvPr id="1" name=""/>
        <p:cNvGrpSpPr/>
        <p:nvPr/>
      </p:nvGrpSpPr>
      <p:grpSpPr>
        <a:xfrm>
          <a:off x="0" y="0"/>
          <a:ext cx="0" cy="0"/>
          <a:chOff x="0" y="0"/>
          <a:chExt cx="0" cy="0"/>
        </a:xfrm>
      </p:grpSpPr>
      <p:sp>
        <p:nvSpPr>
          <p:cNvPr id="9" name="Content Placeholder 8"/>
          <p:cNvSpPr>
            <a:spLocks noGrp="1"/>
          </p:cNvSpPr>
          <p:nvPr>
            <p:ph sz="quarter" idx="16"/>
          </p:nvPr>
        </p:nvSpPr>
        <p:spPr>
          <a:xfrm>
            <a:off x="470001" y="1698958"/>
            <a:ext cx="3957219" cy="4438496"/>
          </a:xfrm>
          <a:prstGeom prst="rect">
            <a:avLst/>
          </a:prstGeom>
        </p:spPr>
        <p:txBody>
          <a:bodyPr/>
          <a:lstStyle>
            <a:lvl1pPr marL="0" indent="0">
              <a:spcBef>
                <a:spcPts val="1000"/>
              </a:spcBef>
              <a:buClr>
                <a:schemeClr val="tx1"/>
              </a:buClr>
              <a:buFont typeface="Arial" pitchFamily="34" charset="0"/>
              <a:buNone/>
              <a:defRPr sz="1200" b="0">
                <a:solidFill>
                  <a:schemeClr val="tx2"/>
                </a:solidFill>
                <a:latin typeface="+mj-lt"/>
                <a:cs typeface="Arial" pitchFamily="34" charset="0"/>
              </a:defRPr>
            </a:lvl1pPr>
            <a:lvl2pPr marL="400050" indent="-177800">
              <a:spcBef>
                <a:spcPts val="600"/>
              </a:spcBef>
              <a:buClr>
                <a:schemeClr val="tx1"/>
              </a:buClr>
              <a:buFont typeface="Arial" pitchFamily="34" charset="0"/>
              <a:buChar char="•"/>
              <a:defRPr sz="1200">
                <a:solidFill>
                  <a:schemeClr val="tx2"/>
                </a:solidFill>
                <a:latin typeface="+mj-lt"/>
                <a:cs typeface="Arial" pitchFamily="34" charset="0"/>
              </a:defRPr>
            </a:lvl2pPr>
            <a:lvl3pPr marL="571500" indent="-171450">
              <a:spcBef>
                <a:spcPts val="600"/>
              </a:spcBef>
              <a:buClr>
                <a:schemeClr val="tx1"/>
              </a:buClr>
              <a:buFont typeface="Arial" pitchFamily="34" charset="0"/>
              <a:buChar char="›"/>
              <a:defRPr sz="1200">
                <a:solidFill>
                  <a:schemeClr val="tx2"/>
                </a:solidFill>
                <a:latin typeface="+mj-lt"/>
                <a:cs typeface="Arial" pitchFamily="34" charset="0"/>
              </a:defRPr>
            </a:lvl3pPr>
            <a:lvl4pPr marL="742950" indent="-171450">
              <a:spcBef>
                <a:spcPts val="600"/>
              </a:spcBef>
              <a:buClr>
                <a:schemeClr val="tx1"/>
              </a:buClr>
              <a:buFont typeface="Arial" pitchFamily="34" charset="0"/>
              <a:buChar char="»"/>
              <a:defRPr sz="1200">
                <a:solidFill>
                  <a:schemeClr val="tx2"/>
                </a:solidFill>
                <a:latin typeface="+mj-lt"/>
                <a:cs typeface="Arial" pitchFamily="34" charset="0"/>
              </a:defRPr>
            </a:lvl4pPr>
            <a:lvl5pPr marL="742950" indent="0">
              <a:spcBef>
                <a:spcPts val="600"/>
              </a:spcBef>
              <a:buClr>
                <a:schemeClr val="tx1"/>
              </a:buClr>
              <a:buFont typeface="Arial" pitchFamily="34" charset="0"/>
              <a:buNone/>
              <a:defRPr sz="1200">
                <a:solidFill>
                  <a:schemeClr val="tx2"/>
                </a:solidFill>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0" name="Content Placeholder 8"/>
          <p:cNvSpPr>
            <a:spLocks noGrp="1"/>
          </p:cNvSpPr>
          <p:nvPr>
            <p:ph sz="quarter" idx="17"/>
          </p:nvPr>
        </p:nvSpPr>
        <p:spPr>
          <a:xfrm>
            <a:off x="4600041" y="1695148"/>
            <a:ext cx="3957219" cy="4438496"/>
          </a:xfrm>
          <a:prstGeom prst="rect">
            <a:avLst/>
          </a:prstGeom>
        </p:spPr>
        <p:txBody>
          <a:bodyPr/>
          <a:lstStyle>
            <a:lvl1pPr marL="0" indent="0">
              <a:spcBef>
                <a:spcPts val="1000"/>
              </a:spcBef>
              <a:buClr>
                <a:schemeClr val="tx1"/>
              </a:buClr>
              <a:buFont typeface="Arial" pitchFamily="34" charset="0"/>
              <a:buNone/>
              <a:defRPr sz="1200" b="0">
                <a:solidFill>
                  <a:schemeClr val="tx2"/>
                </a:solidFill>
                <a:latin typeface="+mj-lt"/>
                <a:cs typeface="Arial" pitchFamily="34" charset="0"/>
              </a:defRPr>
            </a:lvl1pPr>
            <a:lvl2pPr marL="400050" indent="-177800">
              <a:spcBef>
                <a:spcPts val="600"/>
              </a:spcBef>
              <a:buClr>
                <a:schemeClr val="tx1"/>
              </a:buClr>
              <a:buFont typeface="Arial" pitchFamily="34" charset="0"/>
              <a:buChar char="•"/>
              <a:defRPr sz="1200">
                <a:solidFill>
                  <a:schemeClr val="tx2"/>
                </a:solidFill>
                <a:latin typeface="+mj-lt"/>
                <a:cs typeface="Arial" pitchFamily="34" charset="0"/>
              </a:defRPr>
            </a:lvl2pPr>
            <a:lvl3pPr marL="571500" indent="-171450">
              <a:spcBef>
                <a:spcPts val="600"/>
              </a:spcBef>
              <a:buClr>
                <a:schemeClr val="tx1"/>
              </a:buClr>
              <a:buFont typeface="Arial" pitchFamily="34" charset="0"/>
              <a:buChar char="›"/>
              <a:defRPr sz="1200">
                <a:solidFill>
                  <a:schemeClr val="tx2"/>
                </a:solidFill>
                <a:latin typeface="+mj-lt"/>
                <a:cs typeface="Arial" pitchFamily="34" charset="0"/>
              </a:defRPr>
            </a:lvl3pPr>
            <a:lvl4pPr marL="742950" indent="-171450">
              <a:spcBef>
                <a:spcPts val="600"/>
              </a:spcBef>
              <a:buClr>
                <a:schemeClr val="tx1"/>
              </a:buClr>
              <a:buFont typeface="Arial" pitchFamily="34" charset="0"/>
              <a:buChar char="»"/>
              <a:defRPr sz="1200">
                <a:solidFill>
                  <a:schemeClr val="tx2"/>
                </a:solidFill>
                <a:latin typeface="+mj-lt"/>
                <a:cs typeface="Arial" pitchFamily="34" charset="0"/>
              </a:defRPr>
            </a:lvl4pPr>
            <a:lvl5pPr marL="742950" indent="0">
              <a:spcBef>
                <a:spcPts val="600"/>
              </a:spcBef>
              <a:buClr>
                <a:schemeClr val="tx1"/>
              </a:buClr>
              <a:buFont typeface="Arial" pitchFamily="34" charset="0"/>
              <a:buNone/>
              <a:defRPr sz="1200">
                <a:solidFill>
                  <a:schemeClr val="tx2"/>
                </a:solidFill>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8" name="Title 1"/>
          <p:cNvSpPr>
            <a:spLocks noGrp="1"/>
          </p:cNvSpPr>
          <p:nvPr>
            <p:ph type="title"/>
          </p:nvPr>
        </p:nvSpPr>
        <p:spPr>
          <a:xfrm>
            <a:off x="462685" y="829056"/>
            <a:ext cx="7751547" cy="466344"/>
          </a:xfrm>
          <a:prstGeom prst="rect">
            <a:avLst/>
          </a:prstGeom>
        </p:spPr>
        <p:txBody>
          <a:bodyPr anchor="b" anchorCtr="0"/>
          <a:lstStyle>
            <a:lvl1pPr>
              <a:lnSpc>
                <a:spcPct val="100000"/>
              </a:lnSpc>
              <a:defRPr sz="1600" b="1">
                <a:solidFill>
                  <a:srgbClr val="00269E"/>
                </a:solidFill>
                <a:latin typeface="Arial" pitchFamily="34" charset="0"/>
                <a:cs typeface="Arial" pitchFamily="34" charset="0"/>
              </a:defRPr>
            </a:lvl1pPr>
          </a:lstStyle>
          <a:p>
            <a:r>
              <a:rPr lang="en-US" smtClean="0"/>
              <a:t>Click to edit Master title style</a:t>
            </a:r>
            <a:endParaRPr lang="en-US" dirty="0"/>
          </a:p>
        </p:txBody>
      </p:sp>
      <p:sp>
        <p:nvSpPr>
          <p:cNvPr id="12" name="Text Placeholder 12"/>
          <p:cNvSpPr>
            <a:spLocks noGrp="1"/>
          </p:cNvSpPr>
          <p:nvPr>
            <p:ph type="body" sz="quarter" idx="19"/>
          </p:nvPr>
        </p:nvSpPr>
        <p:spPr>
          <a:xfrm>
            <a:off x="462684" y="381000"/>
            <a:ext cx="7309716" cy="228600"/>
          </a:xfrm>
          <a:prstGeom prst="rect">
            <a:avLst/>
          </a:prstGeom>
        </p:spPr>
        <p:txBody>
          <a:bodyPr/>
          <a:lstStyle>
            <a:lvl1pPr algn="l" rtl="0" eaLnBrk="1" fontAlgn="base" hangingPunct="1">
              <a:lnSpc>
                <a:spcPct val="100000"/>
              </a:lnSpc>
              <a:spcBef>
                <a:spcPct val="0"/>
              </a:spcBef>
              <a:spcAft>
                <a:spcPct val="0"/>
              </a:spcAft>
              <a:buNone/>
              <a:defRPr lang="en-US" sz="1100" b="1" dirty="0" smtClean="0">
                <a:solidFill>
                  <a:srgbClr val="00269E"/>
                </a:solidFill>
                <a:latin typeface="Arial" pitchFamily="34" charset="0"/>
                <a:ea typeface="+mj-ea"/>
                <a:cs typeface="Arial" pitchFamily="34" charset="0"/>
              </a:defRPr>
            </a:lvl1pPr>
          </a:lstStyle>
          <a:p>
            <a:pPr lvl="0"/>
            <a:r>
              <a:rPr lang="en-US" smtClean="0"/>
              <a:t>Click to edit Master text styles</a:t>
            </a:r>
          </a:p>
        </p:txBody>
      </p:sp>
    </p:spTree>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7" name="Picture 6" descr="newMekkoChart.emf"/>
          <p:cNvPicPr>
            <a:picLocks noChangeAspect="1"/>
          </p:cNvPicPr>
          <p:nvPr userDrawn="1">
            <p:custDataLst>
              <p:tags r:id="rId1"/>
            </p:custDataLst>
          </p:nvPr>
        </p:nvPicPr>
        <p:blipFill>
          <a:blip r:embed="rId4" cstate="print"/>
          <a:stretch>
            <a:fillRect/>
          </a:stretch>
        </p:blipFill>
        <p:spPr>
          <a:xfrm>
            <a:off x="524191" y="1243330"/>
            <a:ext cx="4284821" cy="5488940"/>
          </a:xfrm>
          <a:prstGeom prst="rect">
            <a:avLst/>
          </a:prstGeom>
        </p:spPr>
      </p:pic>
      <p:pic>
        <p:nvPicPr>
          <p:cNvPr id="11" name="Picture 10" descr="newMekkoChart.emf"/>
          <p:cNvPicPr>
            <a:picLocks noChangeAspect="1"/>
          </p:cNvPicPr>
          <p:nvPr userDrawn="1">
            <p:custDataLst>
              <p:tags r:id="rId2"/>
            </p:custDataLst>
          </p:nvPr>
        </p:nvPicPr>
        <p:blipFill>
          <a:blip r:embed="rId5" cstate="print"/>
          <a:stretch>
            <a:fillRect/>
          </a:stretch>
        </p:blipFill>
        <p:spPr>
          <a:xfrm>
            <a:off x="4495800" y="1023874"/>
            <a:ext cx="4284821" cy="5488940"/>
          </a:xfrm>
          <a:prstGeom prst="rect">
            <a:avLst/>
          </a:prstGeom>
        </p:spPr>
      </p:pic>
      <p:sp>
        <p:nvSpPr>
          <p:cNvPr id="12" name="Title 1"/>
          <p:cNvSpPr>
            <a:spLocks noGrp="1"/>
          </p:cNvSpPr>
          <p:nvPr>
            <p:ph type="title"/>
          </p:nvPr>
        </p:nvSpPr>
        <p:spPr>
          <a:xfrm>
            <a:off x="462685" y="829056"/>
            <a:ext cx="7751547" cy="466344"/>
          </a:xfrm>
          <a:prstGeom prst="rect">
            <a:avLst/>
          </a:prstGeom>
        </p:spPr>
        <p:txBody>
          <a:bodyPr anchor="b" anchorCtr="0"/>
          <a:lstStyle>
            <a:lvl1pPr>
              <a:lnSpc>
                <a:spcPct val="100000"/>
              </a:lnSpc>
              <a:defRPr sz="1600" b="1">
                <a:solidFill>
                  <a:srgbClr val="00269E"/>
                </a:solidFill>
                <a:latin typeface="Arial" pitchFamily="34" charset="0"/>
                <a:cs typeface="Arial" pitchFamily="34" charset="0"/>
              </a:defRPr>
            </a:lvl1pPr>
          </a:lstStyle>
          <a:p>
            <a:r>
              <a:rPr lang="en-US" smtClean="0"/>
              <a:t>Click to edit Master title style</a:t>
            </a:r>
            <a:endParaRPr lang="en-US" dirty="0"/>
          </a:p>
        </p:txBody>
      </p:sp>
      <p:sp>
        <p:nvSpPr>
          <p:cNvPr id="8" name="Text Placeholder 12"/>
          <p:cNvSpPr>
            <a:spLocks noGrp="1"/>
          </p:cNvSpPr>
          <p:nvPr>
            <p:ph type="body" sz="quarter" idx="16"/>
          </p:nvPr>
        </p:nvSpPr>
        <p:spPr>
          <a:xfrm>
            <a:off x="462684" y="381000"/>
            <a:ext cx="7309716" cy="228600"/>
          </a:xfrm>
          <a:prstGeom prst="rect">
            <a:avLst/>
          </a:prstGeom>
        </p:spPr>
        <p:txBody>
          <a:bodyPr/>
          <a:lstStyle>
            <a:lvl1pPr algn="l" rtl="0" eaLnBrk="1" fontAlgn="base" hangingPunct="1">
              <a:lnSpc>
                <a:spcPct val="100000"/>
              </a:lnSpc>
              <a:spcBef>
                <a:spcPct val="0"/>
              </a:spcBef>
              <a:spcAft>
                <a:spcPct val="0"/>
              </a:spcAft>
              <a:buNone/>
              <a:defRPr lang="en-US" sz="1100" b="1" dirty="0" smtClean="0">
                <a:solidFill>
                  <a:srgbClr val="00269E"/>
                </a:solidFill>
                <a:latin typeface="Arial" pitchFamily="34" charset="0"/>
                <a:ea typeface="+mj-ea"/>
                <a:cs typeface="Arial" pitchFamily="34" charset="0"/>
              </a:defRPr>
            </a:lvl1pPr>
          </a:lstStyle>
          <a:p>
            <a:pPr lvl="0"/>
            <a:r>
              <a:rPr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37160"/>
            <a:ext cx="5943600" cy="64008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503238" y="1812925"/>
            <a:ext cx="4449762" cy="5130800"/>
          </a:xfrm>
          <a:prstGeom prst="rect">
            <a:avLst/>
          </a:prstGeom>
        </p:spPr>
        <p:txBody>
          <a:bodyPr lIns="82048" tIns="41025" rIns="82048" bIns="41025"/>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05402" y="1812925"/>
            <a:ext cx="4449763" cy="5130800"/>
          </a:xfrm>
          <a:prstGeom prst="rect">
            <a:avLst/>
          </a:prstGeom>
        </p:spPr>
        <p:txBody>
          <a:bodyPr lIns="82048" tIns="41025" rIns="82048" bIns="41025"/>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lIns="82048" tIns="41025" rIns="82048" bIns="41025"/>
          <a:lstStyle/>
          <a:p>
            <a:fld id="{A7EB0778-A622-4CF1-9AB3-2DA7F91AC891}" type="datetime1">
              <a:rPr lang="en-US" smtClean="0"/>
              <a:pPr/>
              <a:t>9/18/2017</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lIns="82048" tIns="41025" rIns="82048" bIns="41025"/>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lIns="82048" tIns="41025" rIns="82048" bIns="41025"/>
          <a:lstStyle/>
          <a:p>
            <a:fld id="{1AB6784F-114F-4FA9-AB86-CE8F522A1CF3}" type="slidenum">
              <a:rPr lang="en-US" smtClean="0"/>
              <a:pPr/>
              <a:t>‹#›</a:t>
            </a:fld>
            <a:endParaRPr lang="en-US" dirty="0"/>
          </a:p>
        </p:txBody>
      </p:sp>
    </p:spTree>
    <p:extLst>
      <p:ext uri="{BB962C8B-B14F-4D97-AF65-F5344CB8AC3E}">
        <p14:creationId xmlns="" xmlns:p14="http://schemas.microsoft.com/office/powerpoint/2010/main" val="407410903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457200" y="1343310"/>
            <a:ext cx="7886979" cy="4656804"/>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Date Placeholder 3"/>
          <p:cNvSpPr>
            <a:spLocks noGrp="1"/>
          </p:cNvSpPr>
          <p:nvPr>
            <p:ph type="dt" sz="half" idx="14"/>
          </p:nvPr>
        </p:nvSpPr>
        <p:spPr>
          <a:xfrm>
            <a:off x="1766888" y="6356350"/>
            <a:ext cx="1204912" cy="365125"/>
          </a:xfrm>
          <a:prstGeom prst="rect">
            <a:avLst/>
          </a:prstGeom>
        </p:spPr>
        <p:txBody>
          <a:bodyPr/>
          <a:lstStyle>
            <a:lvl1pPr>
              <a:defRPr/>
            </a:lvl1pPr>
          </a:lstStyle>
          <a:p>
            <a:pPr>
              <a:defRPr/>
            </a:pPr>
            <a:fld id="{37755137-DBAD-4141-B1FE-EBA0E054E8ED}" type="datetime4">
              <a:rPr lang="en-US"/>
              <a:pPr>
                <a:defRPr/>
              </a:pPr>
              <a:t>September 18, 2017</a:t>
            </a:fld>
            <a:endParaRPr lang="en-US" dirty="0"/>
          </a:p>
        </p:txBody>
      </p:sp>
      <p:sp>
        <p:nvSpPr>
          <p:cNvPr id="4" name="Footer Placeholder 4"/>
          <p:cNvSpPr>
            <a:spLocks noGrp="1"/>
          </p:cNvSpPr>
          <p:nvPr>
            <p:ph type="ftr" sz="quarter" idx="15"/>
          </p:nvPr>
        </p:nvSpPr>
        <p:spPr>
          <a:xfrm>
            <a:off x="2971800" y="6356350"/>
            <a:ext cx="5616575" cy="365125"/>
          </a:xfrm>
          <a:prstGeom prst="rect">
            <a:avLst/>
          </a:prstGeom>
        </p:spPr>
        <p:txBody>
          <a:bodyPr/>
          <a:lstStyle>
            <a:lvl1pPr>
              <a:defRPr/>
            </a:lvl1pPr>
          </a:lstStyle>
          <a:p>
            <a:pPr>
              <a:defRPr/>
            </a:pPr>
            <a:r>
              <a:rPr lang="en-US" dirty="0"/>
              <a:t>|  Leading the Nation in Transportation Excellence  |  www.mbta.com</a:t>
            </a:r>
          </a:p>
        </p:txBody>
      </p:sp>
      <p:sp>
        <p:nvSpPr>
          <p:cNvPr id="5" name="Slide Number Placeholder 5"/>
          <p:cNvSpPr>
            <a:spLocks noGrp="1"/>
          </p:cNvSpPr>
          <p:nvPr>
            <p:ph type="sldNum" sz="quarter" idx="16"/>
          </p:nvPr>
        </p:nvSpPr>
        <p:spPr>
          <a:xfrm>
            <a:off x="1401763" y="6356350"/>
            <a:ext cx="365125" cy="365125"/>
          </a:xfrm>
          <a:prstGeom prst="rect">
            <a:avLst/>
          </a:prstGeom>
        </p:spPr>
        <p:txBody>
          <a:bodyPr/>
          <a:lstStyle>
            <a:lvl1pPr>
              <a:defRPr/>
            </a:lvl1pPr>
          </a:lstStyle>
          <a:p>
            <a:pPr>
              <a:defRPr/>
            </a:pPr>
            <a:fld id="{DA62F94F-AB0A-4724-83C9-F502D41A0472}" type="slidenum">
              <a:rPr lang="en-US"/>
              <a:pPr>
                <a:defRPr/>
              </a:pPr>
              <a:t>‹#›</a:t>
            </a:fld>
            <a:endParaRPr lang="en-US" dirty="0"/>
          </a:p>
        </p:txBody>
      </p:sp>
      <p:sp>
        <p:nvSpPr>
          <p:cNvPr id="2" name="Title 1"/>
          <p:cNvSpPr>
            <a:spLocks noGrp="1"/>
          </p:cNvSpPr>
          <p:nvPr>
            <p:ph type="title"/>
          </p:nvPr>
        </p:nvSpPr>
        <p:spPr>
          <a:xfrm>
            <a:off x="457200" y="137160"/>
            <a:ext cx="5943600" cy="822960"/>
          </a:xfrm>
          <a:prstGeom prst="rect">
            <a:avLst/>
          </a:prstGeom>
        </p:spPr>
        <p:txBody>
          <a:bodyPr/>
          <a:lstStyle/>
          <a:p>
            <a:r>
              <a:rPr lang="en-US" dirty="0" smtClean="0"/>
              <a:t>Click to edit Master title style</a:t>
            </a:r>
            <a:endParaRPr lang="en-US" dirty="0"/>
          </a:p>
        </p:txBody>
      </p:sp>
    </p:spTree>
    <p:extLst>
      <p:ext uri="{BB962C8B-B14F-4D97-AF65-F5344CB8AC3E}">
        <p14:creationId xmlns="" xmlns:p14="http://schemas.microsoft.com/office/powerpoint/2010/main" val="313904262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457200" y="1343310"/>
            <a:ext cx="7886979" cy="4656804"/>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Date Placeholder 3"/>
          <p:cNvSpPr>
            <a:spLocks noGrp="1"/>
          </p:cNvSpPr>
          <p:nvPr>
            <p:ph type="dt" sz="half" idx="14"/>
          </p:nvPr>
        </p:nvSpPr>
        <p:spPr>
          <a:xfrm>
            <a:off x="1766888" y="6356350"/>
            <a:ext cx="1204912" cy="365125"/>
          </a:xfrm>
          <a:prstGeom prst="rect">
            <a:avLst/>
          </a:prstGeom>
        </p:spPr>
        <p:txBody>
          <a:bodyPr/>
          <a:lstStyle>
            <a:lvl1pPr>
              <a:defRPr/>
            </a:lvl1pPr>
          </a:lstStyle>
          <a:p>
            <a:pPr>
              <a:defRPr/>
            </a:pPr>
            <a:fld id="{37755137-DBAD-4141-B1FE-EBA0E054E8ED}" type="datetime4">
              <a:rPr lang="en-US"/>
              <a:pPr>
                <a:defRPr/>
              </a:pPr>
              <a:t>September 18, 2017</a:t>
            </a:fld>
            <a:endParaRPr lang="en-US" dirty="0"/>
          </a:p>
        </p:txBody>
      </p:sp>
      <p:sp>
        <p:nvSpPr>
          <p:cNvPr id="4" name="Footer Placeholder 4"/>
          <p:cNvSpPr>
            <a:spLocks noGrp="1"/>
          </p:cNvSpPr>
          <p:nvPr>
            <p:ph type="ftr" sz="quarter" idx="15"/>
          </p:nvPr>
        </p:nvSpPr>
        <p:spPr>
          <a:xfrm>
            <a:off x="2971800" y="6356350"/>
            <a:ext cx="5616575" cy="365125"/>
          </a:xfrm>
          <a:prstGeom prst="rect">
            <a:avLst/>
          </a:prstGeom>
        </p:spPr>
        <p:txBody>
          <a:bodyPr/>
          <a:lstStyle>
            <a:lvl1pPr>
              <a:defRPr/>
            </a:lvl1pPr>
          </a:lstStyle>
          <a:p>
            <a:pPr>
              <a:defRPr/>
            </a:pPr>
            <a:r>
              <a:rPr lang="en-US" dirty="0"/>
              <a:t>|  Leading the Nation in Transportation Excellence  |  www.mbta.com</a:t>
            </a:r>
          </a:p>
        </p:txBody>
      </p:sp>
      <p:sp>
        <p:nvSpPr>
          <p:cNvPr id="5" name="Slide Number Placeholder 5"/>
          <p:cNvSpPr>
            <a:spLocks noGrp="1"/>
          </p:cNvSpPr>
          <p:nvPr>
            <p:ph type="sldNum" sz="quarter" idx="16"/>
          </p:nvPr>
        </p:nvSpPr>
        <p:spPr>
          <a:xfrm>
            <a:off x="1401763" y="6356350"/>
            <a:ext cx="365125" cy="365125"/>
          </a:xfrm>
          <a:prstGeom prst="rect">
            <a:avLst/>
          </a:prstGeom>
        </p:spPr>
        <p:txBody>
          <a:bodyPr/>
          <a:lstStyle>
            <a:lvl1pPr>
              <a:defRPr/>
            </a:lvl1pPr>
          </a:lstStyle>
          <a:p>
            <a:pPr>
              <a:defRPr/>
            </a:pPr>
            <a:fld id="{DA62F94F-AB0A-4724-83C9-F502D41A0472}" type="slidenum">
              <a:rPr lang="en-US"/>
              <a:pPr>
                <a:defRPr/>
              </a:pPr>
              <a:t>‹#›</a:t>
            </a:fld>
            <a:endParaRPr lang="en-US" dirty="0"/>
          </a:p>
        </p:txBody>
      </p:sp>
      <p:sp>
        <p:nvSpPr>
          <p:cNvPr id="2" name="Title 1"/>
          <p:cNvSpPr>
            <a:spLocks noGrp="1"/>
          </p:cNvSpPr>
          <p:nvPr>
            <p:ph type="title"/>
          </p:nvPr>
        </p:nvSpPr>
        <p:spPr>
          <a:xfrm>
            <a:off x="457200" y="137160"/>
            <a:ext cx="5943600" cy="822960"/>
          </a:xfrm>
          <a:prstGeom prst="rect">
            <a:avLst/>
          </a:prstGeom>
        </p:spPr>
        <p:txBody>
          <a:bodyPr/>
          <a:lstStyle/>
          <a:p>
            <a:r>
              <a:rPr lang="en-US" dirty="0" smtClean="0"/>
              <a:t>Click to edit Master title style</a:t>
            </a:r>
            <a:endParaRPr lang="en-US" dirty="0"/>
          </a:p>
        </p:txBody>
      </p:sp>
    </p:spTree>
    <p:extLst>
      <p:ext uri="{BB962C8B-B14F-4D97-AF65-F5344CB8AC3E}">
        <p14:creationId xmlns="" xmlns:p14="http://schemas.microsoft.com/office/powerpoint/2010/main" val="390854343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457200" y="1343310"/>
            <a:ext cx="7886979" cy="4656804"/>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Date Placeholder 3"/>
          <p:cNvSpPr>
            <a:spLocks noGrp="1"/>
          </p:cNvSpPr>
          <p:nvPr>
            <p:ph type="dt" sz="half" idx="14"/>
          </p:nvPr>
        </p:nvSpPr>
        <p:spPr>
          <a:xfrm>
            <a:off x="1766888" y="6356350"/>
            <a:ext cx="1204912" cy="365125"/>
          </a:xfrm>
          <a:prstGeom prst="rect">
            <a:avLst/>
          </a:prstGeom>
        </p:spPr>
        <p:txBody>
          <a:bodyPr/>
          <a:lstStyle>
            <a:lvl1pPr>
              <a:defRPr/>
            </a:lvl1pPr>
          </a:lstStyle>
          <a:p>
            <a:pPr>
              <a:defRPr/>
            </a:pPr>
            <a:fld id="{37755137-DBAD-4141-B1FE-EBA0E054E8ED}" type="datetime4">
              <a:rPr lang="en-US"/>
              <a:pPr>
                <a:defRPr/>
              </a:pPr>
              <a:t>September 18, 2017</a:t>
            </a:fld>
            <a:endParaRPr lang="en-US" dirty="0"/>
          </a:p>
        </p:txBody>
      </p:sp>
      <p:sp>
        <p:nvSpPr>
          <p:cNvPr id="4" name="Footer Placeholder 4"/>
          <p:cNvSpPr>
            <a:spLocks noGrp="1"/>
          </p:cNvSpPr>
          <p:nvPr>
            <p:ph type="ftr" sz="quarter" idx="15"/>
          </p:nvPr>
        </p:nvSpPr>
        <p:spPr>
          <a:xfrm>
            <a:off x="2971800" y="6356350"/>
            <a:ext cx="5616575" cy="365125"/>
          </a:xfrm>
          <a:prstGeom prst="rect">
            <a:avLst/>
          </a:prstGeom>
        </p:spPr>
        <p:txBody>
          <a:bodyPr/>
          <a:lstStyle>
            <a:lvl1pPr>
              <a:defRPr/>
            </a:lvl1pPr>
          </a:lstStyle>
          <a:p>
            <a:pPr>
              <a:defRPr/>
            </a:pPr>
            <a:r>
              <a:rPr lang="en-US" dirty="0"/>
              <a:t>|  Leading the Nation in Transportation Excellence  |  www.mbta.com</a:t>
            </a:r>
          </a:p>
        </p:txBody>
      </p:sp>
      <p:sp>
        <p:nvSpPr>
          <p:cNvPr id="5" name="Slide Number Placeholder 5"/>
          <p:cNvSpPr>
            <a:spLocks noGrp="1"/>
          </p:cNvSpPr>
          <p:nvPr>
            <p:ph type="sldNum" sz="quarter" idx="16"/>
          </p:nvPr>
        </p:nvSpPr>
        <p:spPr>
          <a:xfrm>
            <a:off x="1401763" y="6356350"/>
            <a:ext cx="365125" cy="365125"/>
          </a:xfrm>
          <a:prstGeom prst="rect">
            <a:avLst/>
          </a:prstGeom>
        </p:spPr>
        <p:txBody>
          <a:bodyPr/>
          <a:lstStyle>
            <a:lvl1pPr>
              <a:defRPr/>
            </a:lvl1pPr>
          </a:lstStyle>
          <a:p>
            <a:pPr>
              <a:defRPr/>
            </a:pPr>
            <a:fld id="{DA62F94F-AB0A-4724-83C9-F502D41A0472}" type="slidenum">
              <a:rPr lang="en-US"/>
              <a:pPr>
                <a:defRPr/>
              </a:pPr>
              <a:t>‹#›</a:t>
            </a:fld>
            <a:endParaRPr lang="en-US" dirty="0"/>
          </a:p>
        </p:txBody>
      </p:sp>
      <p:sp>
        <p:nvSpPr>
          <p:cNvPr id="2" name="Title 1"/>
          <p:cNvSpPr>
            <a:spLocks noGrp="1"/>
          </p:cNvSpPr>
          <p:nvPr>
            <p:ph type="title"/>
          </p:nvPr>
        </p:nvSpPr>
        <p:spPr>
          <a:xfrm>
            <a:off x="457200" y="137160"/>
            <a:ext cx="5943600" cy="822960"/>
          </a:xfrm>
          <a:prstGeom prst="rect">
            <a:avLst/>
          </a:prstGeom>
        </p:spPr>
        <p:txBody>
          <a:bodyPr/>
          <a:lstStyle/>
          <a:p>
            <a:r>
              <a:rPr lang="en-US" dirty="0" smtClean="0"/>
              <a:t>Click to edit Master title style</a:t>
            </a:r>
            <a:endParaRPr lang="en-US" dirty="0"/>
          </a:p>
        </p:txBody>
      </p:sp>
    </p:spTree>
    <p:extLst>
      <p:ext uri="{BB962C8B-B14F-4D97-AF65-F5344CB8AC3E}">
        <p14:creationId xmlns="" xmlns:p14="http://schemas.microsoft.com/office/powerpoint/2010/main" val="125137103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27" name="Straight Connector 26"/>
          <p:cNvCxnSpPr/>
          <p:nvPr userDrawn="1"/>
        </p:nvCxnSpPr>
        <p:spPr>
          <a:xfrm>
            <a:off x="447675" y="720725"/>
            <a:ext cx="7499350" cy="0"/>
          </a:xfrm>
          <a:prstGeom prst="line">
            <a:avLst/>
          </a:prstGeom>
          <a:ln w="12700">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a:xfrm>
            <a:off x="447675" y="1325563"/>
            <a:ext cx="8321675" cy="0"/>
          </a:xfrm>
          <a:prstGeom prst="line">
            <a:avLst/>
          </a:prstGeom>
          <a:ln w="9525">
            <a:solidFill>
              <a:schemeClr val="tx1"/>
            </a:solidFill>
            <a:prstDash val="sysDot"/>
            <a:miter lim="800000"/>
          </a:ln>
        </p:spPr>
        <p:style>
          <a:lnRef idx="1">
            <a:schemeClr val="accent1"/>
          </a:lnRef>
          <a:fillRef idx="0">
            <a:schemeClr val="accent1"/>
          </a:fillRef>
          <a:effectRef idx="0">
            <a:schemeClr val="accent1"/>
          </a:effectRef>
          <a:fontRef idx="minor">
            <a:schemeClr val="tx1"/>
          </a:fontRef>
        </p:style>
      </p:cxnSp>
      <p:sp>
        <p:nvSpPr>
          <p:cNvPr id="40" name="Slide Number Placeholder 6"/>
          <p:cNvSpPr txBox="1">
            <a:spLocks/>
          </p:cNvSpPr>
          <p:nvPr/>
        </p:nvSpPr>
        <p:spPr>
          <a:xfrm>
            <a:off x="8148638" y="6543675"/>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00" smtClean="0"/>
              <a:pPr algn="r" eaLnBrk="1" hangingPunct="1">
                <a:defRPr/>
              </a:pPr>
              <a:t>‹#›</a:t>
            </a:fld>
            <a:endParaRPr lang="en-US" altLang="en-US" sz="1000" dirty="0" smtClean="0"/>
          </a:p>
        </p:txBody>
      </p:sp>
      <p:sp>
        <p:nvSpPr>
          <p:cNvPr id="41" name="Content Placeholder 8"/>
          <p:cNvSpPr txBox="1">
            <a:spLocks/>
          </p:cNvSpPr>
          <p:nvPr/>
        </p:nvSpPr>
        <p:spPr>
          <a:xfrm>
            <a:off x="469900" y="1698625"/>
            <a:ext cx="8348663" cy="4438650"/>
          </a:xfrm>
          <a:prstGeom prst="rect">
            <a:avLst/>
          </a:prstGeom>
        </p:spPr>
        <p:txBody>
          <a:bodyPr/>
          <a:lstStyle>
            <a:lvl1pPr marL="342900" indent="-342900" algn="l" rtl="0" eaLnBrk="1" fontAlgn="base" hangingPunct="1">
              <a:spcBef>
                <a:spcPts val="1000"/>
              </a:spcBef>
              <a:spcAft>
                <a:spcPct val="0"/>
              </a:spcAft>
              <a:buClr>
                <a:schemeClr val="tx1"/>
              </a:buClr>
              <a:buFont typeface="+mj-lt"/>
              <a:buAutoNum type="arabicPeriod"/>
              <a:defRPr sz="1300" b="0">
                <a:solidFill>
                  <a:schemeClr val="tx2"/>
                </a:solidFill>
                <a:latin typeface="Arial" pitchFamily="34" charset="0"/>
                <a:ea typeface="+mn-ea"/>
                <a:cs typeface="Arial" pitchFamily="34" charset="0"/>
              </a:defRPr>
            </a:lvl1pPr>
            <a:lvl2pPr marL="400050" indent="-177800" algn="l" rtl="0" eaLnBrk="1" fontAlgn="base" hangingPunct="1">
              <a:spcBef>
                <a:spcPts val="600"/>
              </a:spcBef>
              <a:spcAft>
                <a:spcPct val="0"/>
              </a:spcAft>
              <a:buClr>
                <a:srgbClr val="0033CC"/>
              </a:buClr>
              <a:buFont typeface="Arial" pitchFamily="34" charset="0"/>
              <a:buChar char="›"/>
              <a:defRPr sz="2000">
                <a:solidFill>
                  <a:schemeClr val="tx2"/>
                </a:solidFill>
                <a:latin typeface="Arial" pitchFamily="34" charset="0"/>
                <a:cs typeface="Arial" pitchFamily="34" charset="0"/>
              </a:defRPr>
            </a:lvl2pPr>
            <a:lvl3pPr marL="571500" indent="-171450" algn="l" rtl="0" eaLnBrk="1" fontAlgn="base" hangingPunct="1">
              <a:spcBef>
                <a:spcPts val="600"/>
              </a:spcBef>
              <a:spcAft>
                <a:spcPct val="0"/>
              </a:spcAft>
              <a:buClr>
                <a:srgbClr val="0033CC"/>
              </a:buClr>
              <a:buFont typeface="Arial" pitchFamily="34" charset="0"/>
              <a:buChar char="»"/>
              <a:defRPr sz="1400">
                <a:solidFill>
                  <a:schemeClr val="tx2"/>
                </a:solidFill>
                <a:latin typeface="Arial" pitchFamily="34" charset="0"/>
                <a:cs typeface="Arial" pitchFamily="34" charset="0"/>
              </a:defRPr>
            </a:lvl3pPr>
            <a:lvl4pPr marL="742950" indent="-171450" algn="l" rtl="0" eaLnBrk="1" fontAlgn="base" hangingPunct="1">
              <a:spcBef>
                <a:spcPts val="600"/>
              </a:spcBef>
              <a:spcAft>
                <a:spcPct val="0"/>
              </a:spcAft>
              <a:buClr>
                <a:srgbClr val="0033CC"/>
              </a:buClr>
              <a:buFont typeface="Arial" pitchFamily="34" charset="0"/>
              <a:buChar char="–"/>
              <a:defRPr sz="1400">
                <a:solidFill>
                  <a:schemeClr val="tx2"/>
                </a:solidFill>
                <a:latin typeface="Arial" pitchFamily="34" charset="0"/>
                <a:cs typeface="Arial" pitchFamily="34" charset="0"/>
              </a:defRPr>
            </a:lvl4pPr>
            <a:lvl5pPr marL="857250" indent="-114300" algn="l" rtl="0" eaLnBrk="1" fontAlgn="base" hangingPunct="1">
              <a:spcBef>
                <a:spcPts val="600"/>
              </a:spcBef>
              <a:spcAft>
                <a:spcPct val="0"/>
              </a:spcAft>
              <a:buClr>
                <a:srgbClr val="0033CC"/>
              </a:buClr>
              <a:buChar char="»"/>
              <a:defRPr sz="1200">
                <a:solidFill>
                  <a:schemeClr val="tx2"/>
                </a:solidFill>
                <a:latin typeface="Arial" pitchFamily="34" charset="0"/>
                <a:cs typeface="Arial" pitchFamily="34" charset="0"/>
              </a:defRPr>
            </a:lvl5pPr>
            <a:lvl6pPr marL="2057400" indent="-223838" algn="l" rtl="0" eaLnBrk="1" fontAlgn="base" hangingPunct="1">
              <a:spcBef>
                <a:spcPct val="20000"/>
              </a:spcBef>
              <a:spcAft>
                <a:spcPct val="0"/>
              </a:spcAft>
              <a:buClr>
                <a:srgbClr val="0033CC"/>
              </a:buClr>
              <a:buChar char="»"/>
              <a:defRPr sz="2000">
                <a:solidFill>
                  <a:schemeClr val="tx1"/>
                </a:solidFill>
                <a:latin typeface="+mn-lt"/>
                <a:cs typeface="+mn-cs"/>
              </a:defRPr>
            </a:lvl6pPr>
            <a:lvl7pPr marL="2514600" indent="-223838" algn="l" rtl="0" eaLnBrk="1" fontAlgn="base" hangingPunct="1">
              <a:spcBef>
                <a:spcPct val="20000"/>
              </a:spcBef>
              <a:spcAft>
                <a:spcPct val="0"/>
              </a:spcAft>
              <a:buClr>
                <a:srgbClr val="0033CC"/>
              </a:buClr>
              <a:buChar char="»"/>
              <a:defRPr sz="2000">
                <a:solidFill>
                  <a:schemeClr val="tx1"/>
                </a:solidFill>
                <a:latin typeface="+mn-lt"/>
                <a:cs typeface="+mn-cs"/>
              </a:defRPr>
            </a:lvl7pPr>
            <a:lvl8pPr marL="2971800" indent="-223838" algn="l" rtl="0" eaLnBrk="1" fontAlgn="base" hangingPunct="1">
              <a:spcBef>
                <a:spcPct val="20000"/>
              </a:spcBef>
              <a:spcAft>
                <a:spcPct val="0"/>
              </a:spcAft>
              <a:buClr>
                <a:srgbClr val="0033CC"/>
              </a:buClr>
              <a:buChar char="»"/>
              <a:defRPr sz="2000">
                <a:solidFill>
                  <a:schemeClr val="tx1"/>
                </a:solidFill>
                <a:latin typeface="+mn-lt"/>
                <a:cs typeface="+mn-cs"/>
              </a:defRPr>
            </a:lvl8pPr>
            <a:lvl9pPr marL="3429000" indent="-223838" algn="l" rtl="0" eaLnBrk="1" fontAlgn="base" hangingPunct="1">
              <a:spcBef>
                <a:spcPct val="20000"/>
              </a:spcBef>
              <a:spcAft>
                <a:spcPct val="0"/>
              </a:spcAft>
              <a:buClr>
                <a:srgbClr val="0033CC"/>
              </a:buClr>
              <a:buChar char="»"/>
              <a:defRPr sz="2000">
                <a:solidFill>
                  <a:schemeClr val="tx1"/>
                </a:solidFill>
                <a:latin typeface="+mn-lt"/>
                <a:cs typeface="+mn-cs"/>
              </a:defRPr>
            </a:lvl9pPr>
          </a:lstStyle>
          <a:p>
            <a:pPr>
              <a:defRPr/>
            </a:pPr>
            <a:endParaRPr lang="en-US" dirty="0" smtClean="0"/>
          </a:p>
        </p:txBody>
      </p:sp>
      <p:pic>
        <p:nvPicPr>
          <p:cNvPr id="1034" name="Picture 2" descr="File:MBTA.svg"/>
          <p:cNvPicPr>
            <a:picLocks noChangeAspect="1" noChangeArrowheads="1"/>
          </p:cNvPicPr>
          <p:nvPr userDrawn="1"/>
        </p:nvPicPr>
        <p:blipFill>
          <a:blip r:embed="rId31" cstate="print"/>
          <a:srcRect/>
          <a:stretch>
            <a:fillRect/>
          </a:stretch>
        </p:blipFill>
        <p:spPr bwMode="auto">
          <a:xfrm>
            <a:off x="8139113" y="222250"/>
            <a:ext cx="711200" cy="7112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2" r:id="rId1"/>
    <p:sldLayoutId id="2147483664" r:id="rId2"/>
    <p:sldLayoutId id="2147483662" r:id="rId3"/>
    <p:sldLayoutId id="2147483663" r:id="rId4"/>
    <p:sldLayoutId id="2147483673"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 id="2147483687" r:id="rId18"/>
    <p:sldLayoutId id="2147483688" r:id="rId19"/>
    <p:sldLayoutId id="2147483689" r:id="rId20"/>
    <p:sldLayoutId id="2147483690" r:id="rId21"/>
    <p:sldLayoutId id="2147483691" r:id="rId22"/>
    <p:sldLayoutId id="2147483692" r:id="rId23"/>
    <p:sldLayoutId id="2147483693" r:id="rId24"/>
    <p:sldLayoutId id="2147483694" r:id="rId25"/>
    <p:sldLayoutId id="2147483695" r:id="rId26"/>
    <p:sldLayoutId id="2147483696" r:id="rId27"/>
    <p:sldLayoutId id="2147483697" r:id="rId28"/>
    <p:sldLayoutId id="2147483698" r:id="rId29"/>
  </p:sldLayoutIdLst>
  <p:timing>
    <p:tnLst>
      <p:par>
        <p:cTn id="1" dur="indefinite" restart="never" nodeType="tmRoot"/>
      </p:par>
    </p:tnLst>
  </p:timing>
  <p:hf hdr="0" dt="0"/>
  <p:txStyles>
    <p:titleStyle>
      <a:lvl1pPr algn="l" rtl="0" eaLnBrk="1" fontAlgn="base" hangingPunct="1">
        <a:lnSpc>
          <a:spcPct val="90000"/>
        </a:lnSpc>
        <a:spcBef>
          <a:spcPct val="0"/>
        </a:spcBef>
        <a:spcAft>
          <a:spcPct val="0"/>
        </a:spcAft>
        <a:defRPr sz="2800" b="1">
          <a:solidFill>
            <a:srgbClr val="0033CC"/>
          </a:solidFill>
          <a:latin typeface="Calibri" panose="020F0502020204030204" pitchFamily="34" charset="0"/>
          <a:ea typeface="+mj-ea"/>
          <a:cs typeface="+mj-cs"/>
        </a:defRPr>
      </a:lvl1pPr>
      <a:lvl2pPr algn="l" rtl="0" eaLnBrk="1" fontAlgn="base" hangingPunct="1">
        <a:lnSpc>
          <a:spcPct val="90000"/>
        </a:lnSpc>
        <a:spcBef>
          <a:spcPct val="0"/>
        </a:spcBef>
        <a:spcAft>
          <a:spcPct val="0"/>
        </a:spcAft>
        <a:defRPr sz="2800" b="1">
          <a:solidFill>
            <a:srgbClr val="0033CC"/>
          </a:solidFill>
          <a:latin typeface="Calibri" panose="020F0502020204030204" pitchFamily="34" charset="0"/>
          <a:cs typeface="Arial" charset="0"/>
        </a:defRPr>
      </a:lvl2pPr>
      <a:lvl3pPr algn="l" rtl="0" eaLnBrk="1" fontAlgn="base" hangingPunct="1">
        <a:lnSpc>
          <a:spcPct val="90000"/>
        </a:lnSpc>
        <a:spcBef>
          <a:spcPct val="0"/>
        </a:spcBef>
        <a:spcAft>
          <a:spcPct val="0"/>
        </a:spcAft>
        <a:defRPr sz="2800" b="1">
          <a:solidFill>
            <a:srgbClr val="0033CC"/>
          </a:solidFill>
          <a:latin typeface="Calibri" panose="020F0502020204030204" pitchFamily="34" charset="0"/>
          <a:cs typeface="Arial" charset="0"/>
        </a:defRPr>
      </a:lvl3pPr>
      <a:lvl4pPr algn="l" rtl="0" eaLnBrk="1" fontAlgn="base" hangingPunct="1">
        <a:lnSpc>
          <a:spcPct val="90000"/>
        </a:lnSpc>
        <a:spcBef>
          <a:spcPct val="0"/>
        </a:spcBef>
        <a:spcAft>
          <a:spcPct val="0"/>
        </a:spcAft>
        <a:defRPr sz="2800" b="1">
          <a:solidFill>
            <a:srgbClr val="0033CC"/>
          </a:solidFill>
          <a:latin typeface="Calibri" panose="020F0502020204030204" pitchFamily="34" charset="0"/>
          <a:cs typeface="Arial" charset="0"/>
        </a:defRPr>
      </a:lvl4pPr>
      <a:lvl5pPr algn="l" rtl="0" eaLnBrk="1" fontAlgn="base" hangingPunct="1">
        <a:lnSpc>
          <a:spcPct val="90000"/>
        </a:lnSpc>
        <a:spcBef>
          <a:spcPct val="0"/>
        </a:spcBef>
        <a:spcAft>
          <a:spcPct val="0"/>
        </a:spcAft>
        <a:defRPr sz="2800" b="1">
          <a:solidFill>
            <a:srgbClr val="0033CC"/>
          </a:solidFill>
          <a:latin typeface="Calibri" panose="020F0502020204030204" pitchFamily="34" charset="0"/>
          <a:cs typeface="Arial" charset="0"/>
        </a:defRPr>
      </a:lvl5pPr>
      <a:lvl6pPr marL="457200" algn="l" rtl="0" eaLnBrk="1" fontAlgn="base" hangingPunct="1">
        <a:spcBef>
          <a:spcPct val="0"/>
        </a:spcBef>
        <a:spcAft>
          <a:spcPct val="0"/>
        </a:spcAft>
        <a:defRPr sz="2400" b="1">
          <a:solidFill>
            <a:srgbClr val="0033CC"/>
          </a:solidFill>
          <a:latin typeface="Verdana" pitchFamily="34" charset="0"/>
          <a:cs typeface="Arial" charset="0"/>
        </a:defRPr>
      </a:lvl6pPr>
      <a:lvl7pPr marL="914400" algn="l" rtl="0" eaLnBrk="1" fontAlgn="base" hangingPunct="1">
        <a:spcBef>
          <a:spcPct val="0"/>
        </a:spcBef>
        <a:spcAft>
          <a:spcPct val="0"/>
        </a:spcAft>
        <a:defRPr sz="2400" b="1">
          <a:solidFill>
            <a:srgbClr val="0033CC"/>
          </a:solidFill>
          <a:latin typeface="Verdana" pitchFamily="34" charset="0"/>
          <a:cs typeface="Arial" charset="0"/>
        </a:defRPr>
      </a:lvl7pPr>
      <a:lvl8pPr marL="1371600" algn="l" rtl="0" eaLnBrk="1" fontAlgn="base" hangingPunct="1">
        <a:spcBef>
          <a:spcPct val="0"/>
        </a:spcBef>
        <a:spcAft>
          <a:spcPct val="0"/>
        </a:spcAft>
        <a:defRPr sz="2400" b="1">
          <a:solidFill>
            <a:srgbClr val="0033CC"/>
          </a:solidFill>
          <a:latin typeface="Verdana" pitchFamily="34" charset="0"/>
          <a:cs typeface="Arial" charset="0"/>
        </a:defRPr>
      </a:lvl8pPr>
      <a:lvl9pPr marL="1828800" algn="l" rtl="0" eaLnBrk="1" fontAlgn="base" hangingPunct="1">
        <a:spcBef>
          <a:spcPct val="0"/>
        </a:spcBef>
        <a:spcAft>
          <a:spcPct val="0"/>
        </a:spcAft>
        <a:defRPr sz="2400" b="1">
          <a:solidFill>
            <a:srgbClr val="0033CC"/>
          </a:solidFill>
          <a:latin typeface="Verdana" pitchFamily="34" charset="0"/>
          <a:cs typeface="Arial" charset="0"/>
        </a:defRPr>
      </a:lvl9pPr>
    </p:titleStyle>
    <p:bodyStyle>
      <a:lvl1pPr marL="228600" indent="-228600" algn="l" rtl="0" eaLnBrk="1" fontAlgn="base" hangingPunct="1">
        <a:spcBef>
          <a:spcPct val="100000"/>
        </a:spcBef>
        <a:spcAft>
          <a:spcPct val="0"/>
        </a:spcAft>
        <a:buClr>
          <a:srgbClr val="0033CC"/>
        </a:buClr>
        <a:buChar char="•"/>
        <a:defRPr sz="2400" b="1">
          <a:solidFill>
            <a:schemeClr val="tx1"/>
          </a:solidFill>
          <a:latin typeface="Calibri" panose="020F0502020204030204" pitchFamily="34" charset="0"/>
          <a:ea typeface="+mn-ea"/>
          <a:cs typeface="+mn-cs"/>
        </a:defRPr>
      </a:lvl1pPr>
      <a:lvl2pPr marL="576263" indent="-233363" algn="l" rtl="0" eaLnBrk="1" fontAlgn="base" hangingPunct="1">
        <a:spcBef>
          <a:spcPct val="20000"/>
        </a:spcBef>
        <a:spcAft>
          <a:spcPct val="0"/>
        </a:spcAft>
        <a:buClr>
          <a:srgbClr val="0033CC"/>
        </a:buClr>
        <a:buFont typeface="Arial" charset="0"/>
        <a:buChar char="–"/>
        <a:defRPr sz="2000">
          <a:solidFill>
            <a:schemeClr val="tx1"/>
          </a:solidFill>
          <a:latin typeface="Calibri" panose="020F0502020204030204" pitchFamily="34" charset="0"/>
          <a:cs typeface="+mn-cs"/>
        </a:defRPr>
      </a:lvl2pPr>
      <a:lvl3pPr marL="914400" indent="-223838" algn="l" rtl="0" eaLnBrk="1" fontAlgn="base" hangingPunct="1">
        <a:spcBef>
          <a:spcPct val="20000"/>
        </a:spcBef>
        <a:spcAft>
          <a:spcPct val="0"/>
        </a:spcAft>
        <a:buClr>
          <a:srgbClr val="0033CC"/>
        </a:buClr>
        <a:buChar char="•"/>
        <a:defRPr sz="2000">
          <a:solidFill>
            <a:schemeClr val="tx1"/>
          </a:solidFill>
          <a:latin typeface="Calibri" panose="020F0502020204030204" pitchFamily="34" charset="0"/>
          <a:cs typeface="+mn-cs"/>
        </a:defRPr>
      </a:lvl3pPr>
      <a:lvl4pPr marL="1262063" indent="-233363" algn="l" rtl="0" eaLnBrk="1" fontAlgn="base" hangingPunct="1">
        <a:spcBef>
          <a:spcPct val="20000"/>
        </a:spcBef>
        <a:spcAft>
          <a:spcPct val="0"/>
        </a:spcAft>
        <a:buClr>
          <a:srgbClr val="0033CC"/>
        </a:buClr>
        <a:buChar char="–"/>
        <a:defRPr sz="2000">
          <a:solidFill>
            <a:schemeClr val="tx1"/>
          </a:solidFill>
          <a:latin typeface="Calibri" panose="020F0502020204030204" pitchFamily="34" charset="0"/>
          <a:cs typeface="+mn-cs"/>
        </a:defRPr>
      </a:lvl4pPr>
      <a:lvl5pPr marL="1600200" indent="-223838" algn="l" rtl="0" eaLnBrk="1" fontAlgn="base" hangingPunct="1">
        <a:spcBef>
          <a:spcPct val="20000"/>
        </a:spcBef>
        <a:spcAft>
          <a:spcPct val="0"/>
        </a:spcAft>
        <a:buClr>
          <a:srgbClr val="0033CC"/>
        </a:buClr>
        <a:buChar char="»"/>
        <a:defRPr sz="2000">
          <a:solidFill>
            <a:schemeClr val="tx1"/>
          </a:solidFill>
          <a:latin typeface="Calibri" panose="020F0502020204030204" pitchFamily="34" charset="0"/>
          <a:cs typeface="+mn-cs"/>
        </a:defRPr>
      </a:lvl5pPr>
      <a:lvl6pPr marL="2057400" indent="-223838" algn="l" rtl="0" eaLnBrk="1" fontAlgn="base" hangingPunct="1">
        <a:spcBef>
          <a:spcPct val="20000"/>
        </a:spcBef>
        <a:spcAft>
          <a:spcPct val="0"/>
        </a:spcAft>
        <a:buClr>
          <a:srgbClr val="0033CC"/>
        </a:buClr>
        <a:buChar char="»"/>
        <a:defRPr sz="2000">
          <a:solidFill>
            <a:schemeClr val="tx1"/>
          </a:solidFill>
          <a:latin typeface="+mn-lt"/>
          <a:cs typeface="+mn-cs"/>
        </a:defRPr>
      </a:lvl6pPr>
      <a:lvl7pPr marL="2514600" indent="-223838" algn="l" rtl="0" eaLnBrk="1" fontAlgn="base" hangingPunct="1">
        <a:spcBef>
          <a:spcPct val="20000"/>
        </a:spcBef>
        <a:spcAft>
          <a:spcPct val="0"/>
        </a:spcAft>
        <a:buClr>
          <a:srgbClr val="0033CC"/>
        </a:buClr>
        <a:buChar char="»"/>
        <a:defRPr sz="2000">
          <a:solidFill>
            <a:schemeClr val="tx1"/>
          </a:solidFill>
          <a:latin typeface="+mn-lt"/>
          <a:cs typeface="+mn-cs"/>
        </a:defRPr>
      </a:lvl7pPr>
      <a:lvl8pPr marL="2971800" indent="-223838" algn="l" rtl="0" eaLnBrk="1" fontAlgn="base" hangingPunct="1">
        <a:spcBef>
          <a:spcPct val="20000"/>
        </a:spcBef>
        <a:spcAft>
          <a:spcPct val="0"/>
        </a:spcAft>
        <a:buClr>
          <a:srgbClr val="0033CC"/>
        </a:buClr>
        <a:buChar char="»"/>
        <a:defRPr sz="2000">
          <a:solidFill>
            <a:schemeClr val="tx1"/>
          </a:solidFill>
          <a:latin typeface="+mn-lt"/>
          <a:cs typeface="+mn-cs"/>
        </a:defRPr>
      </a:lvl8pPr>
      <a:lvl9pPr marL="3429000" indent="-223838" algn="l" rtl="0" eaLnBrk="1" fontAlgn="base" hangingPunct="1">
        <a:spcBef>
          <a:spcPct val="20000"/>
        </a:spcBef>
        <a:spcAft>
          <a:spcPct val="0"/>
        </a:spcAft>
        <a:buClr>
          <a:srgbClr val="0033CC"/>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png"/></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9.xml"/></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8.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3853" y="4038600"/>
            <a:ext cx="7751547" cy="466344"/>
          </a:xfrm>
        </p:spPr>
        <p:txBody>
          <a:bodyPr/>
          <a:lstStyle/>
          <a:p>
            <a:r>
              <a:rPr lang="en-US" b="0" dirty="0" smtClean="0"/>
              <a:t>Deputy General Manager Remarks</a:t>
            </a:r>
            <a:endParaRPr lang="en-US" b="0" dirty="0"/>
          </a:p>
        </p:txBody>
      </p:sp>
      <p:sp>
        <p:nvSpPr>
          <p:cNvPr id="3" name="Text Placeholder 2"/>
          <p:cNvSpPr>
            <a:spLocks noGrp="1"/>
          </p:cNvSpPr>
          <p:nvPr>
            <p:ph type="body" sz="quarter" idx="10"/>
          </p:nvPr>
        </p:nvSpPr>
        <p:spPr>
          <a:xfrm>
            <a:off x="1219200" y="4648200"/>
            <a:ext cx="3352800" cy="762000"/>
          </a:xfrm>
        </p:spPr>
        <p:txBody>
          <a:bodyPr/>
          <a:lstStyle/>
          <a:p>
            <a:r>
              <a:rPr lang="en-US" b="0" dirty="0" smtClean="0"/>
              <a:t>September 18, 2017</a:t>
            </a:r>
            <a:endParaRPr lang="en-US" b="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2685" y="778934"/>
            <a:ext cx="7751547" cy="466344"/>
          </a:xfrm>
        </p:spPr>
        <p:txBody>
          <a:bodyPr/>
          <a:lstStyle/>
          <a:p>
            <a:r>
              <a:rPr lang="en-US" sz="2400" dirty="0" smtClean="0"/>
              <a:t>Overview</a:t>
            </a:r>
            <a:endParaRPr lang="en-US" sz="2400" dirty="0"/>
          </a:p>
        </p:txBody>
      </p:sp>
      <p:sp>
        <p:nvSpPr>
          <p:cNvPr id="3" name="Text Placeholder 2"/>
          <p:cNvSpPr>
            <a:spLocks noGrp="1"/>
          </p:cNvSpPr>
          <p:nvPr>
            <p:ph type="body" sz="quarter" idx="16"/>
          </p:nvPr>
        </p:nvSpPr>
        <p:spPr>
          <a:xfrm>
            <a:off x="533400" y="381000"/>
            <a:ext cx="7309716" cy="228600"/>
          </a:xfrm>
        </p:spPr>
        <p:txBody>
          <a:bodyPr/>
          <a:lstStyle/>
          <a:p>
            <a:r>
              <a:rPr lang="en-US" dirty="0"/>
              <a:t>Operation Winter </a:t>
            </a:r>
            <a:r>
              <a:rPr lang="en-US" dirty="0" smtClean="0"/>
              <a:t>Preparedness – DGM Remarks 9/18/17 </a:t>
            </a:r>
            <a:endParaRPr lang="en-US" dirty="0"/>
          </a:p>
          <a:p>
            <a:endParaRPr lang="en-US" dirty="0"/>
          </a:p>
        </p:txBody>
      </p:sp>
      <p:sp>
        <p:nvSpPr>
          <p:cNvPr id="5" name="TextBox 4"/>
          <p:cNvSpPr txBox="1"/>
          <p:nvPr/>
        </p:nvSpPr>
        <p:spPr>
          <a:xfrm>
            <a:off x="457200" y="1439330"/>
            <a:ext cx="7086600" cy="8248412"/>
          </a:xfrm>
          <a:prstGeom prst="rect">
            <a:avLst/>
          </a:prstGeom>
          <a:noFill/>
        </p:spPr>
        <p:txBody>
          <a:bodyPr wrap="square" rtlCol="0">
            <a:spAutoFit/>
          </a:bodyPr>
          <a:lstStyle/>
          <a:p>
            <a:pPr marL="342900" indent="-342900">
              <a:buFont typeface="Arial" pitchFamily="34" charset="0"/>
              <a:buChar char="•"/>
            </a:pPr>
            <a:endParaRPr lang="en-US" dirty="0" smtClean="0">
              <a:latin typeface="+mj-lt"/>
            </a:endParaRPr>
          </a:p>
          <a:p>
            <a:pPr marL="342900" indent="-342900">
              <a:buFont typeface="Arial" pitchFamily="34" charset="0"/>
              <a:buChar char="•"/>
            </a:pPr>
            <a:r>
              <a:rPr lang="en-US" dirty="0" smtClean="0">
                <a:latin typeface="+mj-lt"/>
              </a:rPr>
              <a:t>Operations’ Response</a:t>
            </a:r>
          </a:p>
          <a:p>
            <a:pPr marL="342900" indent="-342900">
              <a:buFont typeface="Arial" pitchFamily="34" charset="0"/>
              <a:buChar char="•"/>
            </a:pPr>
            <a:endParaRPr lang="en-US" dirty="0" smtClean="0">
              <a:latin typeface="+mj-lt"/>
            </a:endParaRPr>
          </a:p>
          <a:p>
            <a:pPr marL="342900" indent="-342900">
              <a:buFont typeface="Arial" pitchFamily="34" charset="0"/>
              <a:buChar char="•"/>
            </a:pPr>
            <a:r>
              <a:rPr lang="en-US" dirty="0" smtClean="0">
                <a:latin typeface="+mj-lt"/>
              </a:rPr>
              <a:t>Winter of 2016/2017 </a:t>
            </a:r>
          </a:p>
          <a:p>
            <a:pPr marL="342900" indent="-342900">
              <a:buFont typeface="Arial" pitchFamily="34" charset="0"/>
              <a:buChar char="•"/>
            </a:pPr>
            <a:endParaRPr lang="en-US" dirty="0" smtClean="0">
              <a:latin typeface="+mj-lt"/>
            </a:endParaRPr>
          </a:p>
          <a:p>
            <a:pPr marL="342900" indent="-342900">
              <a:buFont typeface="Arial" pitchFamily="34" charset="0"/>
              <a:buChar char="•"/>
            </a:pPr>
            <a:r>
              <a:rPr lang="en-US" dirty="0" smtClean="0">
                <a:latin typeface="+mj-lt"/>
              </a:rPr>
              <a:t>Always Evolving – Further Shaping the Response</a:t>
            </a:r>
          </a:p>
          <a:p>
            <a:pPr marL="342900" indent="-342900"/>
            <a:endParaRPr lang="en-US" dirty="0" smtClean="0">
              <a:latin typeface="+mj-lt"/>
            </a:endParaRPr>
          </a:p>
          <a:p>
            <a:pPr marL="342900" indent="-342900">
              <a:buFont typeface="Arial" pitchFamily="34" charset="0"/>
              <a:buChar char="•"/>
            </a:pPr>
            <a:r>
              <a:rPr lang="en-US" dirty="0" smtClean="0">
                <a:latin typeface="+mj-lt"/>
              </a:rPr>
              <a:t>Preparedness Status for Winter 2017</a:t>
            </a:r>
          </a:p>
          <a:p>
            <a:pPr marL="800100" lvl="1" indent="-342900">
              <a:buFont typeface="Arial" pitchFamily="34" charset="0"/>
              <a:buChar char="•"/>
            </a:pPr>
            <a:r>
              <a:rPr lang="en-US" sz="1600" dirty="0" smtClean="0">
                <a:latin typeface="+mj-lt"/>
              </a:rPr>
              <a:t>Infrastructure</a:t>
            </a:r>
          </a:p>
          <a:p>
            <a:pPr marL="800100" lvl="1" indent="-342900">
              <a:buFont typeface="Arial" pitchFamily="34" charset="0"/>
              <a:buChar char="•"/>
            </a:pPr>
            <a:r>
              <a:rPr lang="en-US" sz="1600" dirty="0" smtClean="0">
                <a:latin typeface="+mj-lt"/>
              </a:rPr>
              <a:t>Rail Vehicles</a:t>
            </a:r>
          </a:p>
          <a:p>
            <a:pPr marL="800100" lvl="1" indent="-342900">
              <a:buFont typeface="Arial" pitchFamily="34" charset="0"/>
              <a:buChar char="•"/>
            </a:pPr>
            <a:r>
              <a:rPr lang="en-US" sz="1600" dirty="0" smtClean="0">
                <a:latin typeface="+mj-lt"/>
              </a:rPr>
              <a:t>Bus/Non Revenue Vehicles</a:t>
            </a:r>
          </a:p>
          <a:p>
            <a:pPr marL="800100" lvl="1" indent="-342900">
              <a:buFont typeface="Arial" pitchFamily="34" charset="0"/>
              <a:buChar char="•"/>
            </a:pPr>
            <a:r>
              <a:rPr lang="en-US" sz="1600" dirty="0" smtClean="0">
                <a:latin typeface="+mj-lt"/>
              </a:rPr>
              <a:t>Commuter Rail</a:t>
            </a:r>
          </a:p>
          <a:p>
            <a:pPr marL="800100" lvl="1" indent="-342900">
              <a:buFont typeface="Arial" pitchFamily="34" charset="0"/>
              <a:buChar char="•"/>
            </a:pPr>
            <a:r>
              <a:rPr lang="en-US" sz="1600" dirty="0" smtClean="0">
                <a:latin typeface="+mj-lt"/>
              </a:rPr>
              <a:t>Management</a:t>
            </a:r>
          </a:p>
          <a:p>
            <a:pPr marL="800100" lvl="1" indent="-342900">
              <a:buFont typeface="Arial" pitchFamily="34" charset="0"/>
              <a:buChar char="•"/>
            </a:pPr>
            <a:endParaRPr lang="en-US" dirty="0" smtClean="0">
              <a:latin typeface="+mj-lt"/>
            </a:endParaRPr>
          </a:p>
          <a:p>
            <a:pPr marL="800100" lvl="1" indent="-342900">
              <a:buFont typeface="Arial" pitchFamily="34" charset="0"/>
              <a:buChar char="•"/>
            </a:pPr>
            <a:endParaRPr lang="en-US" dirty="0" smtClean="0">
              <a:latin typeface="+mj-lt"/>
            </a:endParaRPr>
          </a:p>
          <a:p>
            <a:pPr marL="342900" indent="-342900">
              <a:buFont typeface="Arial" pitchFamily="34" charset="0"/>
              <a:buChar char="•"/>
            </a:pPr>
            <a:endParaRPr lang="en-US" dirty="0" smtClean="0">
              <a:latin typeface="+mj-lt"/>
            </a:endParaRPr>
          </a:p>
          <a:p>
            <a:pPr marL="342900" indent="-342900">
              <a:buFont typeface="Arial" pitchFamily="34" charset="0"/>
              <a:buChar char="•"/>
            </a:pPr>
            <a:endParaRPr lang="en-US" dirty="0" smtClean="0">
              <a:latin typeface="+mj-lt"/>
            </a:endParaRPr>
          </a:p>
          <a:p>
            <a:pPr marL="342900" indent="-342900"/>
            <a:endParaRPr lang="en-US" dirty="0" smtClean="0">
              <a:latin typeface="+mj-lt"/>
            </a:endParaRPr>
          </a:p>
          <a:p>
            <a:pPr marL="342900" indent="-342900"/>
            <a:endParaRPr lang="en-US" b="1" u="sng" dirty="0" smtClean="0">
              <a:latin typeface="+mj-lt"/>
            </a:endParaRPr>
          </a:p>
          <a:p>
            <a:pPr marL="342900" indent="-342900"/>
            <a:endParaRPr lang="en-US" b="1" u="sng" dirty="0" smtClean="0">
              <a:latin typeface="+mj-lt"/>
            </a:endParaRPr>
          </a:p>
          <a:p>
            <a:pPr marL="342900" indent="-342900"/>
            <a:endParaRPr lang="en-US" b="1" u="sng" dirty="0" smtClean="0">
              <a:latin typeface="+mj-lt"/>
            </a:endParaRPr>
          </a:p>
          <a:p>
            <a:pPr marL="342900" indent="-342900"/>
            <a:endParaRPr lang="en-US" b="1" u="sng" dirty="0" smtClean="0">
              <a:latin typeface="+mj-lt"/>
            </a:endParaRPr>
          </a:p>
          <a:p>
            <a:pPr marL="342900" indent="-342900"/>
            <a:endParaRPr lang="en-US" b="1" u="sng" dirty="0" smtClean="0">
              <a:latin typeface="+mj-lt"/>
            </a:endParaRPr>
          </a:p>
          <a:p>
            <a:pPr marL="342900" indent="-342900"/>
            <a:endParaRPr lang="en-US" b="1" u="sng" dirty="0" smtClean="0">
              <a:latin typeface="+mj-lt"/>
            </a:endParaRPr>
          </a:p>
          <a:p>
            <a:pPr marL="342900" indent="-342900"/>
            <a:endParaRPr lang="en-US" b="1" u="sng" dirty="0" smtClean="0">
              <a:latin typeface="+mj-lt"/>
            </a:endParaRPr>
          </a:p>
          <a:p>
            <a:pPr marL="342900" indent="-342900"/>
            <a:endParaRPr lang="en-US" b="1" u="sng" dirty="0" smtClean="0">
              <a:latin typeface="+mj-lt"/>
            </a:endParaRPr>
          </a:p>
          <a:p>
            <a:pPr marL="342900" indent="-342900"/>
            <a:endParaRPr lang="en-US" b="1" u="sng" dirty="0" smtClean="0">
              <a:latin typeface="+mj-lt"/>
            </a:endParaRPr>
          </a:p>
          <a:p>
            <a:pPr marL="342900" indent="-342900"/>
            <a:endParaRPr lang="en-US" b="1" u="sng" dirty="0" smtClean="0">
              <a:latin typeface="+mj-lt"/>
            </a:endParaRPr>
          </a:p>
          <a:p>
            <a:pPr marL="342900" indent="-342900"/>
            <a:endParaRPr lang="en-US" b="1" u="sng" dirty="0" smtClean="0">
              <a:latin typeface="+mj-lt"/>
            </a:endParaRPr>
          </a:p>
          <a:p>
            <a:pPr marL="342900" indent="-342900"/>
            <a:r>
              <a:rPr lang="en-US" b="1" u="sng" dirty="0" smtClean="0">
                <a:latin typeface="+mj-lt"/>
              </a:rPr>
              <a:t>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Winter 2016/2017 Overview </a:t>
            </a:r>
            <a:endParaRPr lang="en-US" sz="2400" dirty="0"/>
          </a:p>
        </p:txBody>
      </p:sp>
      <p:sp>
        <p:nvSpPr>
          <p:cNvPr id="3" name="Text Placeholder 2"/>
          <p:cNvSpPr>
            <a:spLocks noGrp="1"/>
          </p:cNvSpPr>
          <p:nvPr>
            <p:ph type="body" sz="quarter" idx="16"/>
          </p:nvPr>
        </p:nvSpPr>
        <p:spPr>
          <a:xfrm>
            <a:off x="457200" y="457200"/>
            <a:ext cx="7309716" cy="228600"/>
          </a:xfrm>
        </p:spPr>
        <p:txBody>
          <a:bodyPr/>
          <a:lstStyle/>
          <a:p>
            <a:r>
              <a:rPr lang="en-US" dirty="0"/>
              <a:t>Operation Winter </a:t>
            </a:r>
            <a:r>
              <a:rPr lang="en-US" dirty="0" smtClean="0"/>
              <a:t>Preparedness – DGM Remarks 9/18/17 </a:t>
            </a:r>
            <a:endParaRPr lang="en-US" dirty="0"/>
          </a:p>
          <a:p>
            <a:endParaRPr lang="en-US" dirty="0"/>
          </a:p>
        </p:txBody>
      </p:sp>
      <p:sp>
        <p:nvSpPr>
          <p:cNvPr id="5" name="TextBox 4"/>
          <p:cNvSpPr txBox="1"/>
          <p:nvPr/>
        </p:nvSpPr>
        <p:spPr>
          <a:xfrm>
            <a:off x="457200" y="1447800"/>
            <a:ext cx="5257800" cy="8679299"/>
          </a:xfrm>
          <a:prstGeom prst="rect">
            <a:avLst/>
          </a:prstGeom>
          <a:noFill/>
        </p:spPr>
        <p:txBody>
          <a:bodyPr wrap="square" rtlCol="0">
            <a:spAutoFit/>
          </a:bodyPr>
          <a:lstStyle/>
          <a:p>
            <a:pPr marL="342900" indent="-342900">
              <a:buFont typeface="Arial" pitchFamily="34" charset="0"/>
              <a:buChar char="•"/>
            </a:pPr>
            <a:r>
              <a:rPr lang="en-US" dirty="0" smtClean="0">
                <a:latin typeface="+mj-lt"/>
              </a:rPr>
              <a:t>6 named winter storms; 42 inches of snow </a:t>
            </a:r>
          </a:p>
          <a:p>
            <a:pPr marL="342900" indent="-342900">
              <a:buFont typeface="Arial" pitchFamily="34" charset="0"/>
              <a:buChar char="•"/>
            </a:pPr>
            <a:endParaRPr lang="en-US" dirty="0" smtClean="0">
              <a:latin typeface="+mj-lt"/>
            </a:endParaRPr>
          </a:p>
          <a:p>
            <a:pPr marL="342900" indent="-342900">
              <a:buFont typeface="Arial" pitchFamily="34" charset="0"/>
              <a:buChar char="•"/>
            </a:pPr>
            <a:r>
              <a:rPr lang="en-US" dirty="0" smtClean="0">
                <a:latin typeface="+mj-lt"/>
              </a:rPr>
              <a:t>9 declared events (scheduled and unscheduled)</a:t>
            </a:r>
          </a:p>
          <a:p>
            <a:pPr marL="342900" indent="-342900"/>
            <a:endParaRPr lang="en-US" dirty="0" smtClean="0">
              <a:latin typeface="+mj-lt"/>
            </a:endParaRPr>
          </a:p>
          <a:p>
            <a:pPr marL="342900" indent="-342900">
              <a:buFont typeface="Arial" pitchFamily="34" charset="0"/>
              <a:buChar char="•"/>
            </a:pPr>
            <a:r>
              <a:rPr lang="en-US" dirty="0" smtClean="0">
                <a:latin typeface="+mj-lt"/>
              </a:rPr>
              <a:t>7 Storm Desk activations, 5 EOC activations</a:t>
            </a:r>
          </a:p>
          <a:p>
            <a:pPr marL="342900" indent="-342900">
              <a:buFont typeface="Arial" pitchFamily="34" charset="0"/>
              <a:buChar char="•"/>
            </a:pPr>
            <a:endParaRPr lang="en-US" dirty="0" smtClean="0">
              <a:latin typeface="+mj-lt"/>
            </a:endParaRPr>
          </a:p>
          <a:p>
            <a:pPr marL="342900" indent="-342900">
              <a:buFont typeface="Arial" pitchFamily="34" charset="0"/>
              <a:buChar char="•"/>
            </a:pPr>
            <a:r>
              <a:rPr lang="en-US" dirty="0" smtClean="0">
                <a:latin typeface="+mj-lt"/>
              </a:rPr>
              <a:t>Pre-deployment of snow fighting equipment (Braintree, Ashmont, Forest Hills &amp; Mattapan)</a:t>
            </a:r>
          </a:p>
          <a:p>
            <a:pPr marL="342900" indent="-342900">
              <a:buFont typeface="Arial" pitchFamily="34" charset="0"/>
              <a:buChar char="•"/>
            </a:pPr>
            <a:endParaRPr lang="en-US" dirty="0" smtClean="0">
              <a:latin typeface="+mj-lt"/>
            </a:endParaRPr>
          </a:p>
          <a:p>
            <a:pPr marL="342900" indent="-342900">
              <a:buFont typeface="Arial" pitchFamily="34" charset="0"/>
              <a:buChar char="•"/>
            </a:pPr>
            <a:r>
              <a:rPr lang="en-US" dirty="0" smtClean="0">
                <a:latin typeface="+mj-lt"/>
              </a:rPr>
              <a:t>Increase Storm Desk staffing pool</a:t>
            </a:r>
          </a:p>
          <a:p>
            <a:pPr marL="342900" indent="-342900">
              <a:buFont typeface="Arial" pitchFamily="34" charset="0"/>
              <a:buChar char="•"/>
            </a:pPr>
            <a:endParaRPr lang="en-US" dirty="0" smtClean="0">
              <a:latin typeface="+mj-lt"/>
            </a:endParaRPr>
          </a:p>
          <a:p>
            <a:pPr marL="342900" indent="-342900">
              <a:buFont typeface="Arial" pitchFamily="34" charset="0"/>
              <a:buChar char="•"/>
            </a:pPr>
            <a:r>
              <a:rPr lang="en-US" dirty="0" smtClean="0">
                <a:latin typeface="+mj-lt"/>
              </a:rPr>
              <a:t>No system shutdowns or closures</a:t>
            </a:r>
          </a:p>
          <a:p>
            <a:pPr marL="342900" indent="-342900">
              <a:buFont typeface="Arial" pitchFamily="34" charset="0"/>
              <a:buChar char="•"/>
            </a:pPr>
            <a:endParaRPr lang="en-US" dirty="0" smtClean="0">
              <a:latin typeface="+mj-lt"/>
            </a:endParaRPr>
          </a:p>
          <a:p>
            <a:pPr marL="342900" indent="-342900">
              <a:buFont typeface="Arial" pitchFamily="34" charset="0"/>
              <a:buChar char="•"/>
            </a:pPr>
            <a:endParaRPr lang="en-US" dirty="0" smtClean="0">
              <a:latin typeface="+mj-lt"/>
            </a:endParaRPr>
          </a:p>
          <a:p>
            <a:pPr marL="342900" indent="-342900"/>
            <a:endParaRPr lang="en-US" dirty="0" smtClean="0">
              <a:latin typeface="+mj-lt"/>
            </a:endParaRPr>
          </a:p>
          <a:p>
            <a:pPr marL="342900" indent="-342900"/>
            <a:endParaRPr lang="en-US" b="1" u="sng" dirty="0" smtClean="0">
              <a:latin typeface="+mj-lt"/>
            </a:endParaRPr>
          </a:p>
          <a:p>
            <a:pPr marL="342900" indent="-342900"/>
            <a:endParaRPr lang="en-US" b="1" u="sng" dirty="0" smtClean="0">
              <a:latin typeface="+mj-lt"/>
            </a:endParaRPr>
          </a:p>
          <a:p>
            <a:pPr marL="342900" indent="-342900"/>
            <a:endParaRPr lang="en-US" b="1" u="sng" dirty="0" smtClean="0">
              <a:latin typeface="+mj-lt"/>
            </a:endParaRPr>
          </a:p>
          <a:p>
            <a:pPr marL="342900" indent="-342900"/>
            <a:endParaRPr lang="en-US" b="1" u="sng" dirty="0" smtClean="0">
              <a:latin typeface="+mj-lt"/>
            </a:endParaRPr>
          </a:p>
          <a:p>
            <a:pPr marL="342900" indent="-342900"/>
            <a:endParaRPr lang="en-US" b="1" u="sng" dirty="0" smtClean="0">
              <a:latin typeface="+mj-lt"/>
            </a:endParaRPr>
          </a:p>
          <a:p>
            <a:pPr marL="342900" indent="-342900"/>
            <a:endParaRPr lang="en-US" b="1" u="sng" dirty="0" smtClean="0">
              <a:latin typeface="+mj-lt"/>
            </a:endParaRPr>
          </a:p>
          <a:p>
            <a:pPr marL="342900" indent="-342900"/>
            <a:endParaRPr lang="en-US" b="1" u="sng" dirty="0" smtClean="0">
              <a:latin typeface="+mj-lt"/>
            </a:endParaRPr>
          </a:p>
          <a:p>
            <a:pPr marL="342900" indent="-342900"/>
            <a:endParaRPr lang="en-US" b="1" u="sng" dirty="0" smtClean="0">
              <a:latin typeface="+mj-lt"/>
            </a:endParaRPr>
          </a:p>
          <a:p>
            <a:pPr marL="342900" indent="-342900"/>
            <a:endParaRPr lang="en-US" b="1" u="sng" dirty="0" smtClean="0">
              <a:latin typeface="+mj-lt"/>
            </a:endParaRPr>
          </a:p>
          <a:p>
            <a:pPr marL="342900" indent="-342900"/>
            <a:endParaRPr lang="en-US" b="1" u="sng" dirty="0" smtClean="0">
              <a:latin typeface="+mj-lt"/>
            </a:endParaRPr>
          </a:p>
          <a:p>
            <a:pPr marL="342900" indent="-342900"/>
            <a:endParaRPr lang="en-US" b="1" u="sng" dirty="0" smtClean="0">
              <a:latin typeface="+mj-lt"/>
            </a:endParaRPr>
          </a:p>
          <a:p>
            <a:pPr marL="342900" indent="-342900"/>
            <a:r>
              <a:rPr lang="en-US" b="1" u="sng" dirty="0" smtClean="0">
                <a:latin typeface="+mj-lt"/>
              </a:rPr>
              <a:t> </a:t>
            </a:r>
          </a:p>
        </p:txBody>
      </p:sp>
      <p:pic>
        <p:nvPicPr>
          <p:cNvPr id="7" name="Picture 2" descr="Image result for storm desk mbta"/>
          <p:cNvPicPr>
            <a:picLocks noChangeAspect="1" noChangeArrowheads="1"/>
          </p:cNvPicPr>
          <p:nvPr/>
        </p:nvPicPr>
        <p:blipFill>
          <a:blip r:embed="rId2" cstate="print"/>
          <a:srcRect/>
          <a:stretch>
            <a:fillRect/>
          </a:stretch>
        </p:blipFill>
        <p:spPr bwMode="auto">
          <a:xfrm>
            <a:off x="5715000" y="2286000"/>
            <a:ext cx="3095625" cy="222885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2685" y="786721"/>
            <a:ext cx="7751547" cy="466344"/>
          </a:xfrm>
        </p:spPr>
        <p:txBody>
          <a:bodyPr/>
          <a:lstStyle/>
          <a:p>
            <a:r>
              <a:rPr lang="en-US" sz="2400" dirty="0" smtClean="0"/>
              <a:t>Always Evolving – Further Shaping the Response</a:t>
            </a:r>
            <a:endParaRPr lang="en-US" sz="2400" dirty="0"/>
          </a:p>
        </p:txBody>
      </p:sp>
      <p:sp>
        <p:nvSpPr>
          <p:cNvPr id="3" name="Text Placeholder 2"/>
          <p:cNvSpPr>
            <a:spLocks noGrp="1"/>
          </p:cNvSpPr>
          <p:nvPr>
            <p:ph type="body" sz="quarter" idx="16"/>
          </p:nvPr>
        </p:nvSpPr>
        <p:spPr/>
        <p:txBody>
          <a:bodyPr/>
          <a:lstStyle/>
          <a:p>
            <a:r>
              <a:rPr lang="en-US" dirty="0"/>
              <a:t>Operation Winter Preparedness – DGM Remarks 9/18/17 </a:t>
            </a:r>
          </a:p>
          <a:p>
            <a:endParaRPr lang="en-US" dirty="0"/>
          </a:p>
        </p:txBody>
      </p:sp>
      <p:pic>
        <p:nvPicPr>
          <p:cNvPr id="4" name="Picture 2" descr="C:\Users\tgjohnson\AppData\Local\Microsoft\Windows\Temporary Internet Files\Content.Outlook\M18WEGXA\20161215_141407_resized.jpg"/>
          <p:cNvPicPr>
            <a:picLocks noChangeAspect="1" noChangeArrowheads="1"/>
          </p:cNvPicPr>
          <p:nvPr/>
        </p:nvPicPr>
        <p:blipFill>
          <a:blip r:embed="rId2" cstate="print"/>
          <a:srcRect b="8577"/>
          <a:stretch>
            <a:fillRect/>
          </a:stretch>
        </p:blipFill>
        <p:spPr bwMode="auto">
          <a:xfrm>
            <a:off x="6477000" y="3505200"/>
            <a:ext cx="1828468" cy="2971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Box 4"/>
          <p:cNvSpPr txBox="1"/>
          <p:nvPr/>
        </p:nvSpPr>
        <p:spPr>
          <a:xfrm>
            <a:off x="457200" y="1430866"/>
            <a:ext cx="5334000" cy="5632311"/>
          </a:xfrm>
          <a:prstGeom prst="rect">
            <a:avLst/>
          </a:prstGeom>
          <a:noFill/>
        </p:spPr>
        <p:txBody>
          <a:bodyPr wrap="square" rtlCol="0">
            <a:spAutoFit/>
          </a:bodyPr>
          <a:lstStyle/>
          <a:p>
            <a:pPr marL="342900" indent="-342900">
              <a:buFont typeface="Arial" pitchFamily="34" charset="0"/>
              <a:buChar char="•"/>
            </a:pPr>
            <a:r>
              <a:rPr lang="en-US" sz="1600" dirty="0" smtClean="0">
                <a:latin typeface="+mj-lt"/>
              </a:rPr>
              <a:t>Revised Snow &amp; Ice Operations Plan</a:t>
            </a:r>
          </a:p>
          <a:p>
            <a:pPr marL="342900" indent="-342900">
              <a:buFont typeface="Arial" pitchFamily="34" charset="0"/>
              <a:buChar char="•"/>
            </a:pPr>
            <a:endParaRPr lang="en-US" sz="1600" dirty="0" smtClean="0">
              <a:latin typeface="+mj-lt"/>
            </a:endParaRPr>
          </a:p>
          <a:p>
            <a:pPr marL="342900" indent="-342900">
              <a:buFont typeface="Arial" pitchFamily="34" charset="0"/>
              <a:buChar char="•"/>
            </a:pPr>
            <a:r>
              <a:rPr lang="en-US" sz="1600" dirty="0" smtClean="0">
                <a:latin typeface="+mj-lt"/>
              </a:rPr>
              <a:t>Tree Removal and Trimming Project</a:t>
            </a:r>
          </a:p>
          <a:p>
            <a:pPr marL="342900" indent="-342900"/>
            <a:endParaRPr lang="en-US" sz="1600" dirty="0" smtClean="0">
              <a:latin typeface="Arial" pitchFamily="34" charset="0"/>
              <a:cs typeface="Arial" pitchFamily="34" charset="0"/>
            </a:endParaRPr>
          </a:p>
          <a:p>
            <a:pPr marL="342900" indent="-342900">
              <a:buFont typeface="Arial" pitchFamily="34" charset="0"/>
              <a:buChar char="•"/>
            </a:pPr>
            <a:r>
              <a:rPr lang="en-US" sz="1600" dirty="0" smtClean="0">
                <a:latin typeface="+mj-lt"/>
              </a:rPr>
              <a:t>Emergency Power Generation </a:t>
            </a:r>
          </a:p>
          <a:p>
            <a:pPr marL="342900" indent="-342900">
              <a:buFont typeface="Arial" pitchFamily="34" charset="0"/>
              <a:buChar char="•"/>
            </a:pPr>
            <a:endParaRPr lang="en-US" sz="1600" dirty="0" smtClean="0">
              <a:latin typeface="+mj-lt"/>
            </a:endParaRPr>
          </a:p>
          <a:p>
            <a:pPr marL="342900" indent="-342900">
              <a:buFont typeface="Arial" pitchFamily="34" charset="0"/>
              <a:buChar char="•"/>
            </a:pPr>
            <a:r>
              <a:rPr lang="en-US" sz="1600" dirty="0" smtClean="0">
                <a:latin typeface="+mj-lt"/>
              </a:rPr>
              <a:t>Updated Decision Tool for Storm Level Classification </a:t>
            </a:r>
          </a:p>
          <a:p>
            <a:pPr marL="342900" indent="-342900">
              <a:buFont typeface="Arial" pitchFamily="34" charset="0"/>
              <a:buChar char="•"/>
            </a:pPr>
            <a:endParaRPr lang="en-US" sz="1600" dirty="0" smtClean="0">
              <a:latin typeface="+mj-lt"/>
            </a:endParaRPr>
          </a:p>
          <a:p>
            <a:pPr marL="342900" indent="-342900">
              <a:buFont typeface="Arial" pitchFamily="34" charset="0"/>
              <a:buChar char="•"/>
            </a:pPr>
            <a:r>
              <a:rPr lang="en-US" sz="1600" dirty="0" smtClean="0">
                <a:latin typeface="+mj-lt"/>
              </a:rPr>
              <a:t>Expanded Snow Clearing and Snow Removal Contracts</a:t>
            </a:r>
          </a:p>
          <a:p>
            <a:pPr marL="342900" indent="-342900">
              <a:buFont typeface="Arial" pitchFamily="34" charset="0"/>
              <a:buChar char="•"/>
            </a:pPr>
            <a:endParaRPr lang="en-US" sz="1600" dirty="0" smtClean="0">
              <a:latin typeface="+mj-lt"/>
            </a:endParaRPr>
          </a:p>
          <a:p>
            <a:pPr marL="342900" indent="-342900">
              <a:buFont typeface="Arial" pitchFamily="34" charset="0"/>
              <a:buChar char="•"/>
            </a:pPr>
            <a:r>
              <a:rPr lang="en-US" sz="1600" dirty="0" smtClean="0">
                <a:latin typeface="+mj-lt"/>
              </a:rPr>
              <a:t>Refreshed training for storm desk and field coordinators </a:t>
            </a:r>
          </a:p>
          <a:p>
            <a:pPr marL="342900" indent="-342900">
              <a:buFont typeface="Arial" pitchFamily="34" charset="0"/>
              <a:buChar char="•"/>
            </a:pPr>
            <a:endParaRPr lang="en-US" sz="1600" dirty="0" smtClean="0">
              <a:latin typeface="+mj-lt"/>
            </a:endParaRPr>
          </a:p>
          <a:p>
            <a:pPr marL="342900" indent="-342900">
              <a:buFont typeface="Arial" pitchFamily="34" charset="0"/>
              <a:buChar char="•"/>
            </a:pPr>
            <a:r>
              <a:rPr lang="en-US" sz="1600" dirty="0" smtClean="0">
                <a:latin typeface="+mj-lt"/>
              </a:rPr>
              <a:t>Further integrated of MBTA service, Keolis and Railroad Ops</a:t>
            </a:r>
          </a:p>
          <a:p>
            <a:pPr marL="342900" indent="-342900"/>
            <a:endParaRPr lang="en-US" sz="1600" dirty="0" smtClean="0">
              <a:latin typeface="+mj-lt"/>
            </a:endParaRPr>
          </a:p>
          <a:p>
            <a:pPr marL="342900" indent="-342900">
              <a:buFont typeface="Arial" pitchFamily="34" charset="0"/>
              <a:buChar char="•"/>
            </a:pPr>
            <a:r>
              <a:rPr lang="en-US" sz="1600" dirty="0" smtClean="0">
                <a:latin typeface="+mj-lt"/>
              </a:rPr>
              <a:t>Full Deployment Drill Late December</a:t>
            </a:r>
          </a:p>
          <a:p>
            <a:pPr marL="342900" indent="-342900">
              <a:buFont typeface="Arial" pitchFamily="34" charset="0"/>
              <a:buChar char="•"/>
            </a:pPr>
            <a:endParaRPr lang="en-US" dirty="0" smtClean="0">
              <a:latin typeface="+mj-lt"/>
            </a:endParaRPr>
          </a:p>
          <a:p>
            <a:pPr marL="342900" indent="-342900"/>
            <a:endParaRPr lang="en-US" dirty="0" smtClean="0">
              <a:latin typeface="+mj-lt"/>
            </a:endParaRPr>
          </a:p>
          <a:p>
            <a:pPr marL="342900" indent="-342900"/>
            <a:r>
              <a:rPr lang="en-US" dirty="0" smtClean="0">
                <a:latin typeface="+mj-lt"/>
              </a:rPr>
              <a:t> </a:t>
            </a:r>
          </a:p>
        </p:txBody>
      </p:sp>
      <p:pic>
        <p:nvPicPr>
          <p:cNvPr id="1026" name="C011B235-7CEF-476C-A8F0-8D5A9CA2A58E" descr="C011B235-7CEF-476C-A8F0-8D5A9CA2A58E"/>
          <p:cNvPicPr>
            <a:picLocks noChangeAspect="1" noChangeArrowheads="1"/>
          </p:cNvPicPr>
          <p:nvPr/>
        </p:nvPicPr>
        <p:blipFill>
          <a:blip r:embed="rId3" cstate="print"/>
          <a:srcRect l="21970" r="25270"/>
          <a:stretch>
            <a:fillRect/>
          </a:stretch>
        </p:blipFill>
        <p:spPr bwMode="auto">
          <a:xfrm rot="5400000">
            <a:off x="6513849" y="1182351"/>
            <a:ext cx="1620990" cy="23042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4131" y="778934"/>
            <a:ext cx="7751547" cy="466344"/>
          </a:xfrm>
        </p:spPr>
        <p:txBody>
          <a:bodyPr/>
          <a:lstStyle/>
          <a:p>
            <a:r>
              <a:rPr lang="en-US" sz="2400" dirty="0" smtClean="0"/>
              <a:t>Preparedness for Winter 2017</a:t>
            </a:r>
            <a:endParaRPr lang="en-US" sz="2400" dirty="0"/>
          </a:p>
        </p:txBody>
      </p:sp>
      <p:sp>
        <p:nvSpPr>
          <p:cNvPr id="3" name="Text Placeholder 2"/>
          <p:cNvSpPr>
            <a:spLocks noGrp="1"/>
          </p:cNvSpPr>
          <p:nvPr>
            <p:ph type="body" sz="quarter" idx="16"/>
          </p:nvPr>
        </p:nvSpPr>
        <p:spPr/>
        <p:txBody>
          <a:bodyPr/>
          <a:lstStyle/>
          <a:p>
            <a:r>
              <a:rPr lang="en-US" dirty="0"/>
              <a:t>Operation Winter Preparedness – DGM Remarks 9/18/17 </a:t>
            </a:r>
          </a:p>
          <a:p>
            <a:r>
              <a:rPr lang="en-US" dirty="0" smtClean="0"/>
              <a:t> </a:t>
            </a:r>
            <a:endParaRPr lang="en-US" dirty="0"/>
          </a:p>
          <a:p>
            <a:endParaRPr lang="en-US" dirty="0"/>
          </a:p>
        </p:txBody>
      </p:sp>
      <p:sp>
        <p:nvSpPr>
          <p:cNvPr id="5" name="TextBox 4"/>
          <p:cNvSpPr txBox="1"/>
          <p:nvPr/>
        </p:nvSpPr>
        <p:spPr>
          <a:xfrm>
            <a:off x="457200" y="1447800"/>
            <a:ext cx="8305800" cy="8402300"/>
          </a:xfrm>
          <a:prstGeom prst="rect">
            <a:avLst/>
          </a:prstGeom>
          <a:noFill/>
        </p:spPr>
        <p:txBody>
          <a:bodyPr wrap="square" rtlCol="0">
            <a:spAutoFit/>
          </a:bodyPr>
          <a:lstStyle/>
          <a:p>
            <a:pPr marL="342900" indent="-342900">
              <a:buFont typeface="Arial" pitchFamily="34" charset="0"/>
              <a:buChar char="•"/>
            </a:pPr>
            <a:r>
              <a:rPr lang="en-US" dirty="0" smtClean="0"/>
              <a:t>Operations has already begun to prepare:</a:t>
            </a:r>
          </a:p>
          <a:p>
            <a:pPr marL="800100" lvl="1" indent="-342900">
              <a:buFont typeface="Arial" pitchFamily="34" charset="0"/>
              <a:buChar char="•"/>
            </a:pPr>
            <a:r>
              <a:rPr lang="en-US" dirty="0" smtClean="0"/>
              <a:t>MBTA Service</a:t>
            </a:r>
          </a:p>
          <a:p>
            <a:pPr marL="800100" lvl="1" indent="-342900">
              <a:buFont typeface="Arial" pitchFamily="34" charset="0"/>
              <a:buChar char="•"/>
            </a:pPr>
            <a:r>
              <a:rPr lang="en-US" dirty="0" smtClean="0"/>
              <a:t>Railroad Ops</a:t>
            </a:r>
          </a:p>
          <a:p>
            <a:pPr marL="800100" lvl="1" indent="-342900">
              <a:buFont typeface="Arial" pitchFamily="34" charset="0"/>
              <a:buChar char="•"/>
            </a:pPr>
            <a:r>
              <a:rPr lang="en-US" dirty="0" smtClean="0"/>
              <a:t>RIDE</a:t>
            </a:r>
          </a:p>
          <a:p>
            <a:pPr marL="342900" indent="-342900">
              <a:buFont typeface="Arial" pitchFamily="34" charset="0"/>
              <a:buChar char="•"/>
            </a:pPr>
            <a:endParaRPr lang="en-US" dirty="0" smtClean="0"/>
          </a:p>
          <a:p>
            <a:pPr marL="342900" indent="-342900">
              <a:buFont typeface="Arial" pitchFamily="34" charset="0"/>
              <a:buChar char="•"/>
            </a:pPr>
            <a:r>
              <a:rPr lang="en-US" dirty="0" smtClean="0"/>
              <a:t>It is early for the season. We aim to be at 100% for each element, with varying target dates of November and December.</a:t>
            </a:r>
          </a:p>
          <a:p>
            <a:pPr marL="800100" lvl="1" indent="-342900"/>
            <a:endParaRPr lang="en-US" dirty="0" smtClean="0"/>
          </a:p>
          <a:p>
            <a:pPr marL="342900" indent="-342900">
              <a:buFont typeface="Arial" pitchFamily="34" charset="0"/>
              <a:buChar char="•"/>
            </a:pPr>
            <a:r>
              <a:rPr lang="en-US" dirty="0" smtClean="0"/>
              <a:t>Preparedness focuses on:</a:t>
            </a:r>
          </a:p>
          <a:p>
            <a:pPr marL="800100" lvl="1" indent="-342900">
              <a:buFont typeface="Arial" pitchFamily="34" charset="0"/>
              <a:buChar char="•"/>
            </a:pPr>
            <a:r>
              <a:rPr lang="en-US" dirty="0" smtClean="0"/>
              <a:t>Infrastructure</a:t>
            </a:r>
          </a:p>
          <a:p>
            <a:pPr marL="800100" lvl="1" indent="-342900">
              <a:buFont typeface="Arial" pitchFamily="34" charset="0"/>
              <a:buChar char="•"/>
            </a:pPr>
            <a:r>
              <a:rPr lang="en-US" dirty="0" smtClean="0"/>
              <a:t>Rail Vehicles</a:t>
            </a:r>
          </a:p>
          <a:p>
            <a:pPr marL="800100" lvl="1" indent="-342900">
              <a:buFont typeface="Arial" pitchFamily="34" charset="0"/>
              <a:buChar char="•"/>
            </a:pPr>
            <a:r>
              <a:rPr lang="en-US" dirty="0" smtClean="0"/>
              <a:t>Bus/Non Revenue Vehicles</a:t>
            </a:r>
          </a:p>
          <a:p>
            <a:pPr marL="800100" lvl="1" indent="-342900">
              <a:buFont typeface="Arial" pitchFamily="34" charset="0"/>
              <a:buChar char="•"/>
            </a:pPr>
            <a:r>
              <a:rPr lang="en-US" dirty="0" smtClean="0"/>
              <a:t>Commuter Rail</a:t>
            </a:r>
          </a:p>
          <a:p>
            <a:pPr marL="800100" lvl="1" indent="-342900">
              <a:buFont typeface="Arial" pitchFamily="34" charset="0"/>
              <a:buChar char="•"/>
            </a:pPr>
            <a:r>
              <a:rPr lang="en-US" dirty="0" smtClean="0"/>
              <a:t>Management</a:t>
            </a:r>
          </a:p>
          <a:p>
            <a:pPr marL="800100" lvl="1" indent="-342900">
              <a:buFont typeface="Arial" pitchFamily="34" charset="0"/>
              <a:buChar char="•"/>
            </a:pPr>
            <a:r>
              <a:rPr lang="en-US" dirty="0" smtClean="0"/>
              <a:t>Communications</a:t>
            </a:r>
          </a:p>
          <a:p>
            <a:pPr marL="342900" indent="-342900">
              <a:buFont typeface="Arial" pitchFamily="34" charset="0"/>
              <a:buChar char="•"/>
            </a:pPr>
            <a:endParaRPr lang="en-US" dirty="0" smtClean="0">
              <a:latin typeface="+mj-lt"/>
            </a:endParaRPr>
          </a:p>
          <a:p>
            <a:pPr marL="342900" indent="-342900">
              <a:buFont typeface="Arial" pitchFamily="34" charset="0"/>
              <a:buChar char="•"/>
            </a:pPr>
            <a:endParaRPr lang="en-US" dirty="0" smtClean="0">
              <a:latin typeface="+mj-lt"/>
            </a:endParaRPr>
          </a:p>
          <a:p>
            <a:pPr marL="342900" indent="-342900"/>
            <a:endParaRPr lang="en-US" dirty="0" smtClean="0">
              <a:latin typeface="+mj-lt"/>
            </a:endParaRPr>
          </a:p>
          <a:p>
            <a:pPr marL="342900" indent="-342900"/>
            <a:endParaRPr lang="en-US" b="1" u="sng" dirty="0" smtClean="0">
              <a:latin typeface="+mj-lt"/>
            </a:endParaRPr>
          </a:p>
          <a:p>
            <a:pPr marL="342900" indent="-342900"/>
            <a:endParaRPr lang="en-US" b="1" u="sng" dirty="0" smtClean="0">
              <a:latin typeface="+mj-lt"/>
            </a:endParaRPr>
          </a:p>
          <a:p>
            <a:pPr marL="342900" indent="-342900"/>
            <a:endParaRPr lang="en-US" b="1" u="sng" dirty="0" smtClean="0">
              <a:latin typeface="+mj-lt"/>
            </a:endParaRPr>
          </a:p>
          <a:p>
            <a:pPr marL="342900" indent="-342900"/>
            <a:endParaRPr lang="en-US" b="1" u="sng" dirty="0" smtClean="0">
              <a:latin typeface="+mj-lt"/>
            </a:endParaRPr>
          </a:p>
          <a:p>
            <a:pPr marL="342900" indent="-342900"/>
            <a:endParaRPr lang="en-US" b="1" u="sng" dirty="0" smtClean="0">
              <a:latin typeface="+mj-lt"/>
            </a:endParaRPr>
          </a:p>
          <a:p>
            <a:pPr marL="342900" indent="-342900"/>
            <a:endParaRPr lang="en-US" b="1" u="sng" dirty="0" smtClean="0">
              <a:latin typeface="+mj-lt"/>
            </a:endParaRPr>
          </a:p>
          <a:p>
            <a:pPr marL="342900" indent="-342900"/>
            <a:endParaRPr lang="en-US" b="1" u="sng" dirty="0" smtClean="0">
              <a:latin typeface="+mj-lt"/>
            </a:endParaRPr>
          </a:p>
          <a:p>
            <a:pPr marL="342900" indent="-342900"/>
            <a:endParaRPr lang="en-US" b="1" u="sng" dirty="0" smtClean="0">
              <a:latin typeface="+mj-lt"/>
            </a:endParaRPr>
          </a:p>
          <a:p>
            <a:pPr marL="342900" indent="-342900"/>
            <a:endParaRPr lang="en-US" b="1" u="sng" dirty="0" smtClean="0">
              <a:latin typeface="+mj-lt"/>
            </a:endParaRPr>
          </a:p>
          <a:p>
            <a:pPr marL="342900" indent="-342900"/>
            <a:endParaRPr lang="en-US" b="1" u="sng" dirty="0" smtClean="0">
              <a:latin typeface="+mj-lt"/>
            </a:endParaRPr>
          </a:p>
          <a:p>
            <a:pPr marL="342900" indent="-342900"/>
            <a:endParaRPr lang="en-US" b="1" u="sng" dirty="0" smtClean="0">
              <a:latin typeface="+mj-lt"/>
            </a:endParaRPr>
          </a:p>
          <a:p>
            <a:pPr marL="342900" indent="-342900"/>
            <a:r>
              <a:rPr lang="en-US" b="1" u="sng" dirty="0" smtClean="0">
                <a:latin typeface="+mj-lt"/>
              </a:rPr>
              <a:t> </a:t>
            </a:r>
          </a:p>
        </p:txBody>
      </p:sp>
      <p:pic>
        <p:nvPicPr>
          <p:cNvPr id="6" name="Picture 2"/>
          <p:cNvPicPr>
            <a:picLocks noChangeAspect="1" noChangeArrowheads="1"/>
          </p:cNvPicPr>
          <p:nvPr/>
        </p:nvPicPr>
        <p:blipFill>
          <a:blip r:embed="rId2" cstate="print"/>
          <a:srcRect l="5263" t="16634" r="65497" b="15790"/>
          <a:stretch>
            <a:fillRect/>
          </a:stretch>
        </p:blipFill>
        <p:spPr bwMode="auto">
          <a:xfrm>
            <a:off x="5410200" y="3581400"/>
            <a:ext cx="2192439" cy="285013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Infrastructure</a:t>
            </a:r>
            <a:endParaRPr lang="en-US" sz="2800" dirty="0"/>
          </a:p>
        </p:txBody>
      </p:sp>
      <p:sp>
        <p:nvSpPr>
          <p:cNvPr id="3" name="Text Placeholder 2"/>
          <p:cNvSpPr>
            <a:spLocks noGrp="1"/>
          </p:cNvSpPr>
          <p:nvPr>
            <p:ph type="body" sz="quarter" idx="16"/>
          </p:nvPr>
        </p:nvSpPr>
        <p:spPr/>
        <p:txBody>
          <a:bodyPr/>
          <a:lstStyle/>
          <a:p>
            <a:r>
              <a:rPr lang="en-US" dirty="0"/>
              <a:t>Operation Winter Preparedness – DGM Remarks 9/18/17 </a:t>
            </a:r>
          </a:p>
        </p:txBody>
      </p:sp>
      <p:graphicFrame>
        <p:nvGraphicFramePr>
          <p:cNvPr id="7" name="Table 6"/>
          <p:cNvGraphicFramePr>
            <a:graphicFrameLocks noGrp="1"/>
          </p:cNvGraphicFramePr>
          <p:nvPr>
            <p:extLst>
              <p:ext uri="{D42A27DB-BD31-4B8C-83A1-F6EECF244321}">
                <p14:modId xmlns:p14="http://schemas.microsoft.com/office/powerpoint/2010/main" xmlns="" val="176366090"/>
              </p:ext>
            </p:extLst>
          </p:nvPr>
        </p:nvGraphicFramePr>
        <p:xfrm>
          <a:off x="508001" y="1447800"/>
          <a:ext cx="8229600" cy="4815752"/>
        </p:xfrm>
        <a:graphic>
          <a:graphicData uri="http://schemas.openxmlformats.org/drawingml/2006/table">
            <a:tbl>
              <a:tblPr firstRow="1" bandRow="1">
                <a:tableStyleId>{2D5ABB26-0587-4C30-8999-92F81FD0307C}</a:tableStyleId>
              </a:tblPr>
              <a:tblGrid>
                <a:gridCol w="4902199"/>
                <a:gridCol w="1295400"/>
                <a:gridCol w="838200"/>
                <a:gridCol w="1193801"/>
              </a:tblGrid>
              <a:tr h="679254">
                <a:tc>
                  <a:txBody>
                    <a:bodyPr/>
                    <a:lstStyle/>
                    <a:p>
                      <a:endParaRPr lang="en-US" sz="1400" b="1" dirty="0">
                        <a:solidFill>
                          <a:schemeClr val="bg1"/>
                        </a:solidFill>
                      </a:endParaRPr>
                    </a:p>
                  </a:txBody>
                  <a:tcPr marT="27432" marB="27432" anchor="ctr">
                    <a:lnB w="38100" cap="flat" cmpd="sng" algn="ctr">
                      <a:solidFill>
                        <a:schemeClr val="bg1"/>
                      </a:solidFill>
                      <a:prstDash val="solid"/>
                      <a:round/>
                      <a:headEnd type="none" w="med" len="med"/>
                      <a:tailEnd type="none" w="med" len="med"/>
                    </a:lnB>
                    <a:solidFill>
                      <a:srgbClr val="C00000"/>
                    </a:solidFill>
                  </a:tcPr>
                </a:tc>
                <a:tc>
                  <a:txBody>
                    <a:bodyPr/>
                    <a:lstStyle/>
                    <a:p>
                      <a:pPr algn="ctr"/>
                      <a:r>
                        <a:rPr lang="en-US" sz="1400" b="1" dirty="0" smtClean="0">
                          <a:solidFill>
                            <a:schemeClr val="bg1"/>
                          </a:solidFill>
                        </a:rPr>
                        <a:t>September</a:t>
                      </a:r>
                    </a:p>
                    <a:p>
                      <a:pPr algn="ctr"/>
                      <a:r>
                        <a:rPr lang="en-US" sz="1400" b="1" baseline="0" dirty="0" smtClean="0">
                          <a:solidFill>
                            <a:schemeClr val="bg1"/>
                          </a:solidFill>
                        </a:rPr>
                        <a:t>Goal</a:t>
                      </a:r>
                      <a:endParaRPr lang="en-US" sz="1400" b="1" dirty="0">
                        <a:solidFill>
                          <a:schemeClr val="bg1"/>
                        </a:solidFill>
                      </a:endParaRPr>
                    </a:p>
                  </a:txBody>
                  <a:tcPr marT="27432" marB="27432" anchor="ctr">
                    <a:lnB w="38100" cap="flat" cmpd="sng" algn="ctr">
                      <a:solidFill>
                        <a:schemeClr val="bg1"/>
                      </a:solidFill>
                      <a:prstDash val="solid"/>
                      <a:round/>
                      <a:headEnd type="none" w="med" len="med"/>
                      <a:tailEnd type="none" w="med" len="med"/>
                    </a:lnB>
                    <a:solidFill>
                      <a:srgbClr val="C00000"/>
                    </a:solidFill>
                  </a:tcPr>
                </a:tc>
                <a:tc>
                  <a:txBody>
                    <a:bodyPr/>
                    <a:lstStyle/>
                    <a:p>
                      <a:pPr algn="ctr"/>
                      <a:r>
                        <a:rPr lang="en-US" sz="1400" b="1" dirty="0" smtClean="0">
                          <a:solidFill>
                            <a:schemeClr val="bg1"/>
                          </a:solidFill>
                        </a:rPr>
                        <a:t>Actual</a:t>
                      </a:r>
                      <a:endParaRPr lang="en-US" sz="1400" b="1" dirty="0">
                        <a:solidFill>
                          <a:schemeClr val="bg1"/>
                        </a:solidFill>
                      </a:endParaRPr>
                    </a:p>
                  </a:txBody>
                  <a:tcPr marT="27432" marB="27432" anchor="ctr">
                    <a:lnB w="38100" cap="flat" cmpd="sng" algn="ctr">
                      <a:solidFill>
                        <a:schemeClr val="bg1"/>
                      </a:solidFill>
                      <a:prstDash val="solid"/>
                      <a:round/>
                      <a:headEnd type="none" w="med" len="med"/>
                      <a:tailEnd type="none" w="med" len="med"/>
                    </a:lnB>
                    <a:solidFill>
                      <a:srgbClr val="C00000"/>
                    </a:solidFill>
                  </a:tcPr>
                </a:tc>
                <a:tc>
                  <a:txBody>
                    <a:bodyPr/>
                    <a:lstStyle/>
                    <a:p>
                      <a:pPr algn="ctr"/>
                      <a:r>
                        <a:rPr lang="en-US" sz="1400" b="1" dirty="0" smtClean="0">
                          <a:solidFill>
                            <a:schemeClr val="bg1"/>
                          </a:solidFill>
                        </a:rPr>
                        <a:t>100%</a:t>
                      </a:r>
                      <a:r>
                        <a:rPr lang="en-US" sz="1400" b="1" baseline="0" dirty="0" smtClean="0">
                          <a:solidFill>
                            <a:schemeClr val="bg1"/>
                          </a:solidFill>
                        </a:rPr>
                        <a:t> Goal Date</a:t>
                      </a:r>
                      <a:endParaRPr lang="en-US" sz="1400" b="1" dirty="0">
                        <a:solidFill>
                          <a:schemeClr val="bg1"/>
                        </a:solidFill>
                      </a:endParaRPr>
                    </a:p>
                  </a:txBody>
                  <a:tcPr marT="27432" marB="27432" anchor="ctr">
                    <a:lnB w="38100" cap="flat" cmpd="sng" algn="ctr">
                      <a:solidFill>
                        <a:schemeClr val="bg1"/>
                      </a:solidFill>
                      <a:prstDash val="solid"/>
                      <a:round/>
                      <a:headEnd type="none" w="med" len="med"/>
                      <a:tailEnd type="none" w="med" len="med"/>
                    </a:lnB>
                    <a:solidFill>
                      <a:srgbClr val="C00000"/>
                    </a:solidFill>
                  </a:tcPr>
                </a:tc>
              </a:tr>
              <a:tr h="423043">
                <a:tc>
                  <a:txBody>
                    <a:bodyPr/>
                    <a:lstStyle/>
                    <a:p>
                      <a:r>
                        <a:rPr lang="en-US" sz="1400" dirty="0" smtClean="0"/>
                        <a:t>Snow Fencing</a:t>
                      </a:r>
                      <a:endParaRPr lang="en-US" sz="1400" dirty="0"/>
                    </a:p>
                  </a:txBody>
                  <a:tcPr marT="27432" marB="27432" anchor="ct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r>
                        <a:rPr lang="en-US" sz="1400" dirty="0" smtClean="0"/>
                        <a:t>50%</a:t>
                      </a:r>
                      <a:endParaRPr lang="en-US" sz="1400" dirty="0"/>
                    </a:p>
                  </a:txBody>
                  <a:tcPr marT="27432" marB="27432" anchor="ct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r>
                        <a:rPr lang="en-US" sz="1400" dirty="0" smtClean="0"/>
                        <a:t>60%</a:t>
                      </a:r>
                      <a:endParaRPr lang="en-US" sz="1400" dirty="0"/>
                    </a:p>
                  </a:txBody>
                  <a:tcPr marT="27432" marB="27432" anchor="ct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B050"/>
                    </a:solidFill>
                  </a:tcPr>
                </a:tc>
                <a:tc>
                  <a:txBody>
                    <a:bodyPr/>
                    <a:lstStyle/>
                    <a:p>
                      <a:pPr marL="0" algn="ctr" defTabSz="914400" rtl="0" eaLnBrk="1" latinLnBrk="0" hangingPunct="1"/>
                      <a:r>
                        <a:rPr lang="en-US" sz="1400" kern="1200" dirty="0" smtClean="0">
                          <a:solidFill>
                            <a:schemeClr val="tx1"/>
                          </a:solidFill>
                          <a:latin typeface="+mn-lt"/>
                          <a:ea typeface="+mn-ea"/>
                          <a:cs typeface="+mn-cs"/>
                        </a:rPr>
                        <a:t>Nov 2017</a:t>
                      </a:r>
                      <a:endParaRPr lang="en-US" sz="1400" kern="1200" dirty="0">
                        <a:solidFill>
                          <a:schemeClr val="tx1"/>
                        </a:solidFill>
                        <a:latin typeface="+mn-lt"/>
                        <a:ea typeface="+mn-ea"/>
                        <a:cs typeface="+mn-cs"/>
                      </a:endParaRPr>
                    </a:p>
                  </a:txBody>
                  <a:tcPr marT="27432" marB="27432" anchor="ct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2">
                        <a:lumMod val="20000"/>
                        <a:lumOff val="80000"/>
                      </a:schemeClr>
                    </a:solidFill>
                  </a:tcPr>
                </a:tc>
              </a:tr>
              <a:tr h="345145">
                <a:tc>
                  <a:txBody>
                    <a:bodyPr/>
                    <a:lstStyle/>
                    <a:p>
                      <a:r>
                        <a:rPr lang="en-US" sz="1400" dirty="0" smtClean="0"/>
                        <a:t>Switch Covers</a:t>
                      </a:r>
                      <a:endParaRPr lang="en-US" sz="1400" dirty="0"/>
                    </a:p>
                  </a:txBody>
                  <a:tcPr marT="27432" marB="27432" anchor="ct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r>
                        <a:rPr lang="en-US" sz="1400" dirty="0" smtClean="0"/>
                        <a:t>5%</a:t>
                      </a:r>
                      <a:endParaRPr lang="en-US" sz="1400" dirty="0"/>
                    </a:p>
                  </a:txBody>
                  <a:tcPr marT="27432" marB="27432" anchor="ct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r>
                        <a:rPr lang="en-US" sz="1400" dirty="0" smtClean="0"/>
                        <a:t>30%</a:t>
                      </a:r>
                      <a:endParaRPr lang="en-US" sz="1400" dirty="0"/>
                    </a:p>
                  </a:txBody>
                  <a:tcPr marT="27432" marB="27432" anchor="ct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92D05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kern="1200" dirty="0" smtClean="0">
                          <a:solidFill>
                            <a:schemeClr val="tx1"/>
                          </a:solidFill>
                          <a:latin typeface="+mn-lt"/>
                          <a:ea typeface="+mn-ea"/>
                          <a:cs typeface="+mn-cs"/>
                        </a:rPr>
                        <a:t>Oct 2017</a:t>
                      </a:r>
                    </a:p>
                  </a:txBody>
                  <a:tcPr marT="27432" marB="27432" anchor="ct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2">
                        <a:lumMod val="20000"/>
                        <a:lumOff val="80000"/>
                      </a:schemeClr>
                    </a:solidFill>
                  </a:tcPr>
                </a:tc>
              </a:tr>
              <a:tr h="345145">
                <a:tc>
                  <a:txBody>
                    <a:bodyPr/>
                    <a:lstStyle/>
                    <a:p>
                      <a:r>
                        <a:rPr lang="en-US" sz="1400" dirty="0" smtClean="0"/>
                        <a:t>Third rail,</a:t>
                      </a:r>
                      <a:r>
                        <a:rPr lang="en-US" sz="1400" baseline="0" dirty="0" smtClean="0"/>
                        <a:t> Switch and Trip Heater audits</a:t>
                      </a:r>
                    </a:p>
                  </a:txBody>
                  <a:tcPr marT="27432" marB="27432" anchor="ct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r>
                        <a:rPr lang="en-US" sz="1400" dirty="0" smtClean="0"/>
                        <a:t>5%</a:t>
                      </a:r>
                      <a:endParaRPr lang="en-US" sz="1400" dirty="0"/>
                    </a:p>
                  </a:txBody>
                  <a:tcPr marT="27432" marB="27432" anchor="ct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r>
                        <a:rPr lang="en-US" sz="1400" dirty="0" smtClean="0"/>
                        <a:t>5%</a:t>
                      </a:r>
                      <a:endParaRPr lang="en-US" sz="1400" dirty="0"/>
                    </a:p>
                  </a:txBody>
                  <a:tcPr marT="27432" marB="27432" anchor="ct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92D05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kern="1200" dirty="0" smtClean="0">
                          <a:solidFill>
                            <a:schemeClr val="tx1"/>
                          </a:solidFill>
                          <a:latin typeface="+mn-lt"/>
                          <a:ea typeface="+mn-ea"/>
                          <a:cs typeface="+mn-cs"/>
                        </a:rPr>
                        <a:t>Nov 2017</a:t>
                      </a:r>
                    </a:p>
                  </a:txBody>
                  <a:tcPr marT="27432" marB="27432" anchor="ct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2">
                        <a:lumMod val="20000"/>
                        <a:lumOff val="80000"/>
                      </a:schemeClr>
                    </a:solidFill>
                  </a:tcPr>
                </a:tc>
              </a:tr>
              <a:tr h="3451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Winter Supplies </a:t>
                      </a:r>
                      <a:r>
                        <a:rPr lang="en-US" sz="1200" dirty="0" smtClean="0"/>
                        <a:t>(shovels,</a:t>
                      </a:r>
                      <a:r>
                        <a:rPr lang="en-US" sz="1200" baseline="0" dirty="0" smtClean="0"/>
                        <a:t> salt and sand)</a:t>
                      </a:r>
                      <a:endParaRPr lang="en-US" sz="1400" dirty="0" smtClean="0"/>
                    </a:p>
                  </a:txBody>
                  <a:tcPr marT="27432" marB="27432" anchor="ct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r>
                        <a:rPr lang="en-US" sz="1400" dirty="0" smtClean="0"/>
                        <a:t>15%</a:t>
                      </a:r>
                      <a:endParaRPr lang="en-US" sz="1400" dirty="0"/>
                    </a:p>
                  </a:txBody>
                  <a:tcPr marT="27432" marB="27432" anchor="ct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r>
                        <a:rPr lang="en-US" sz="1400" dirty="0" smtClean="0"/>
                        <a:t>25%</a:t>
                      </a:r>
                      <a:endParaRPr lang="en-US" sz="1400" dirty="0"/>
                    </a:p>
                  </a:txBody>
                  <a:tcPr marT="27432" marB="27432" anchor="ct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B05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kern="1200" dirty="0" smtClean="0">
                          <a:solidFill>
                            <a:schemeClr val="tx1"/>
                          </a:solidFill>
                          <a:latin typeface="+mn-lt"/>
                          <a:ea typeface="+mn-ea"/>
                          <a:cs typeface="+mn-cs"/>
                        </a:rPr>
                        <a:t>Nov 2017</a:t>
                      </a:r>
                    </a:p>
                  </a:txBody>
                  <a:tcPr marT="27432" marB="27432" anchor="ct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2">
                        <a:lumMod val="20000"/>
                        <a:lumOff val="80000"/>
                      </a:schemeClr>
                    </a:solidFill>
                  </a:tcPr>
                </a:tc>
              </a:tr>
              <a:tr h="470711">
                <a:tc>
                  <a:txBody>
                    <a:bodyPr/>
                    <a:lstStyle/>
                    <a:p>
                      <a:r>
                        <a:rPr lang="en-US" sz="1400" dirty="0" smtClean="0"/>
                        <a:t>Installing</a:t>
                      </a:r>
                      <a:r>
                        <a:rPr lang="en-US" sz="1400" baseline="0" dirty="0" smtClean="0"/>
                        <a:t> Clearing Stakes </a:t>
                      </a:r>
                      <a:r>
                        <a:rPr lang="en-US" sz="1200" baseline="0" dirty="0" smtClean="0"/>
                        <a:t>(fire hydrants and other critical locations)</a:t>
                      </a:r>
                      <a:endParaRPr lang="en-US" sz="1400" dirty="0"/>
                    </a:p>
                  </a:txBody>
                  <a:tcPr marT="27432" marB="27432" anchor="ct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r>
                        <a:rPr lang="en-US" sz="1400" dirty="0" smtClean="0"/>
                        <a:t>5%</a:t>
                      </a:r>
                      <a:endParaRPr lang="en-US" sz="1400" dirty="0"/>
                    </a:p>
                  </a:txBody>
                  <a:tcPr marT="27432" marB="27432" anchor="ct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r>
                        <a:rPr lang="en-US" sz="1400" dirty="0" smtClean="0"/>
                        <a:t>30%</a:t>
                      </a:r>
                      <a:endParaRPr lang="en-US" sz="1400" dirty="0"/>
                    </a:p>
                  </a:txBody>
                  <a:tcPr marT="27432" marB="27432" anchor="ct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92D05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kern="1200" dirty="0" smtClean="0">
                          <a:solidFill>
                            <a:schemeClr val="tx1"/>
                          </a:solidFill>
                          <a:latin typeface="+mn-lt"/>
                          <a:ea typeface="+mn-ea"/>
                          <a:cs typeface="+mn-cs"/>
                        </a:rPr>
                        <a:t>Nov 2017</a:t>
                      </a:r>
                    </a:p>
                  </a:txBody>
                  <a:tcPr marT="27432" marB="27432" anchor="ct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2">
                        <a:lumMod val="20000"/>
                        <a:lumOff val="80000"/>
                      </a:schemeClr>
                    </a:solidFill>
                  </a:tcPr>
                </a:tc>
              </a:tr>
              <a:tr h="345145">
                <a:tc>
                  <a:txBody>
                    <a:bodyPr/>
                    <a:lstStyle/>
                    <a:p>
                      <a:r>
                        <a:rPr lang="en-US" sz="1400" dirty="0" smtClean="0"/>
                        <a:t>Supplemental Snow Removal</a:t>
                      </a:r>
                      <a:r>
                        <a:rPr lang="en-US" sz="1400" baseline="0" dirty="0" smtClean="0"/>
                        <a:t> Contracts</a:t>
                      </a:r>
                      <a:endParaRPr lang="en-US" sz="1400" dirty="0"/>
                    </a:p>
                  </a:txBody>
                  <a:tcPr marT="27432" marB="27432" anchor="ct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r>
                        <a:rPr lang="en-US" sz="1400" dirty="0" smtClean="0"/>
                        <a:t>100%</a:t>
                      </a:r>
                      <a:endParaRPr lang="en-US" sz="1400" dirty="0"/>
                    </a:p>
                  </a:txBody>
                  <a:tcPr marT="27432" marB="27432" anchor="ct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r>
                        <a:rPr lang="en-US" sz="1400" dirty="0" smtClean="0"/>
                        <a:t>100%</a:t>
                      </a:r>
                      <a:endParaRPr lang="en-US" sz="1400" dirty="0"/>
                    </a:p>
                  </a:txBody>
                  <a:tcPr marT="27432" marB="27432" anchor="ct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92D05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kern="1200" dirty="0" smtClean="0">
                          <a:solidFill>
                            <a:schemeClr val="tx1"/>
                          </a:solidFill>
                          <a:latin typeface="+mn-lt"/>
                          <a:ea typeface="+mn-ea"/>
                          <a:cs typeface="+mn-cs"/>
                        </a:rPr>
                        <a:t>Nov 2017</a:t>
                      </a:r>
                    </a:p>
                  </a:txBody>
                  <a:tcPr marT="27432" marB="27432" anchor="ct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2">
                        <a:lumMod val="20000"/>
                        <a:lumOff val="80000"/>
                      </a:schemeClr>
                    </a:solidFill>
                  </a:tcPr>
                </a:tc>
              </a:tr>
              <a:tr h="345145">
                <a:tc>
                  <a:txBody>
                    <a:bodyPr/>
                    <a:lstStyle/>
                    <a:p>
                      <a:r>
                        <a:rPr lang="en-US" sz="1400" dirty="0" smtClean="0"/>
                        <a:t>Supplemental Bus Stop/Station Snow Clearing </a:t>
                      </a:r>
                      <a:r>
                        <a:rPr lang="en-US" sz="1400" baseline="0" dirty="0" smtClean="0"/>
                        <a:t>Contracts</a:t>
                      </a:r>
                      <a:endParaRPr lang="en-US" sz="1400" dirty="0"/>
                    </a:p>
                  </a:txBody>
                  <a:tcPr marT="27432" marB="27432" anchor="ct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r>
                        <a:rPr lang="en-US" sz="1400" dirty="0" smtClean="0"/>
                        <a:t>50%</a:t>
                      </a:r>
                      <a:endParaRPr lang="en-US" sz="1400" dirty="0"/>
                    </a:p>
                  </a:txBody>
                  <a:tcPr marT="27432" marB="27432" anchor="ct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r>
                        <a:rPr lang="en-US" sz="1400" dirty="0" smtClean="0"/>
                        <a:t>50%</a:t>
                      </a:r>
                      <a:endParaRPr lang="en-US" sz="1400" dirty="0"/>
                    </a:p>
                  </a:txBody>
                  <a:tcPr marT="27432" marB="27432" anchor="ct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92D05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kern="1200" dirty="0" smtClean="0">
                          <a:solidFill>
                            <a:schemeClr val="tx1"/>
                          </a:solidFill>
                          <a:latin typeface="+mn-lt"/>
                          <a:ea typeface="+mn-ea"/>
                          <a:cs typeface="+mn-cs"/>
                        </a:rPr>
                        <a:t>Nov 2017</a:t>
                      </a:r>
                    </a:p>
                  </a:txBody>
                  <a:tcPr marT="27432" marB="27432" anchor="ct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2">
                        <a:lumMod val="20000"/>
                        <a:lumOff val="80000"/>
                      </a:schemeClr>
                    </a:solidFill>
                  </a:tcPr>
                </a:tc>
              </a:tr>
              <a:tr h="345145">
                <a:tc>
                  <a:txBody>
                    <a:bodyPr/>
                    <a:lstStyle/>
                    <a:p>
                      <a:r>
                        <a:rPr lang="en-US" sz="1400" dirty="0" smtClean="0"/>
                        <a:t>Emergency</a:t>
                      </a:r>
                      <a:r>
                        <a:rPr lang="en-US" sz="1400" baseline="0" dirty="0" smtClean="0"/>
                        <a:t> Power Generation – Facilities</a:t>
                      </a:r>
                      <a:endParaRPr lang="en-US" sz="1400" dirty="0"/>
                    </a:p>
                  </a:txBody>
                  <a:tcPr marT="27432" marB="27432" anchor="ct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r>
                        <a:rPr lang="en-US" sz="1400" dirty="0" smtClean="0"/>
                        <a:t>100%</a:t>
                      </a:r>
                      <a:endParaRPr lang="en-US" sz="1400" dirty="0"/>
                    </a:p>
                  </a:txBody>
                  <a:tcPr marT="27432" marB="27432" anchor="ct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r>
                        <a:rPr lang="en-US" sz="1400" dirty="0" smtClean="0"/>
                        <a:t>100%</a:t>
                      </a:r>
                      <a:endParaRPr lang="en-US" sz="1400" dirty="0"/>
                    </a:p>
                  </a:txBody>
                  <a:tcPr marT="27432" marB="27432" anchor="ct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92D05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kern="1200" dirty="0" smtClean="0">
                          <a:solidFill>
                            <a:schemeClr val="tx1"/>
                          </a:solidFill>
                          <a:latin typeface="+mn-lt"/>
                          <a:ea typeface="+mn-ea"/>
                          <a:cs typeface="+mn-cs"/>
                        </a:rPr>
                        <a:t>Sept 2017</a:t>
                      </a:r>
                    </a:p>
                  </a:txBody>
                  <a:tcPr marT="27432" marB="27432" anchor="ct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2">
                        <a:lumMod val="20000"/>
                        <a:lumOff val="80000"/>
                      </a:schemeClr>
                    </a:solidFill>
                  </a:tcPr>
                </a:tc>
              </a:tr>
              <a:tr h="345145">
                <a:tc>
                  <a:txBody>
                    <a:bodyPr/>
                    <a:lstStyle/>
                    <a:p>
                      <a:r>
                        <a:rPr lang="en-US" sz="1400" dirty="0" smtClean="0"/>
                        <a:t>Emergency Power Generation – Traction Power</a:t>
                      </a:r>
                      <a:endParaRPr lang="en-US" sz="1400" dirty="0"/>
                    </a:p>
                  </a:txBody>
                  <a:tcPr marT="27432" marB="27432" anchor="ct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r>
                        <a:rPr lang="en-US" sz="1400" dirty="0" smtClean="0"/>
                        <a:t>50%</a:t>
                      </a:r>
                      <a:endParaRPr lang="en-US" sz="1400" dirty="0"/>
                    </a:p>
                  </a:txBody>
                  <a:tcPr marT="27432" marB="27432" anchor="ct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r>
                        <a:rPr lang="en-US" sz="1400" dirty="0" smtClean="0"/>
                        <a:t>50%</a:t>
                      </a:r>
                      <a:endParaRPr lang="en-US" sz="1400" dirty="0"/>
                    </a:p>
                  </a:txBody>
                  <a:tcPr marT="27432" marB="27432" anchor="ct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92D05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kern="1200" dirty="0" smtClean="0">
                          <a:solidFill>
                            <a:schemeClr val="tx1"/>
                          </a:solidFill>
                          <a:latin typeface="+mn-lt"/>
                          <a:ea typeface="+mn-ea"/>
                          <a:cs typeface="+mn-cs"/>
                        </a:rPr>
                        <a:t>Nov 2017</a:t>
                      </a:r>
                    </a:p>
                  </a:txBody>
                  <a:tcPr marT="27432" marB="27432" anchor="ct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2">
                        <a:lumMod val="20000"/>
                        <a:lumOff val="80000"/>
                      </a:schemeClr>
                    </a:solidFill>
                  </a:tcPr>
                </a:tc>
              </a:tr>
              <a:tr h="345145">
                <a:tc>
                  <a:txBody>
                    <a:bodyPr/>
                    <a:lstStyle/>
                    <a:p>
                      <a:r>
                        <a:rPr lang="en-US" sz="1400" dirty="0" smtClean="0"/>
                        <a:t>Emergency Power Generation – Sub-Station</a:t>
                      </a:r>
                      <a:endParaRPr lang="en-US" sz="1400" dirty="0"/>
                    </a:p>
                  </a:txBody>
                  <a:tcPr marT="27432" marB="27432" anchor="ct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r>
                        <a:rPr lang="en-US" sz="1400" dirty="0" smtClean="0"/>
                        <a:t>25%</a:t>
                      </a:r>
                      <a:endParaRPr lang="en-US" sz="1400" dirty="0"/>
                    </a:p>
                  </a:txBody>
                  <a:tcPr marT="27432" marB="27432" anchor="ct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r>
                        <a:rPr lang="en-US" sz="1400" dirty="0" smtClean="0"/>
                        <a:t>25%</a:t>
                      </a:r>
                      <a:endParaRPr lang="en-US" sz="1400" dirty="0"/>
                    </a:p>
                  </a:txBody>
                  <a:tcPr marT="27432" marB="27432" anchor="ct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FF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kern="1200" dirty="0" smtClean="0">
                          <a:solidFill>
                            <a:schemeClr val="tx1"/>
                          </a:solidFill>
                          <a:latin typeface="+mn-lt"/>
                          <a:ea typeface="+mn-ea"/>
                          <a:cs typeface="+mn-cs"/>
                        </a:rPr>
                        <a:t>Jan 2018</a:t>
                      </a:r>
                    </a:p>
                  </a:txBody>
                  <a:tcPr marT="27432" marB="27432" anchor="ct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2">
                        <a:lumMod val="20000"/>
                        <a:lumOff val="80000"/>
                      </a:schemeClr>
                    </a:solidFill>
                  </a:tcPr>
                </a:tc>
              </a:tr>
              <a:tr h="345145">
                <a:tc>
                  <a:txBody>
                    <a:bodyPr/>
                    <a:lstStyle/>
                    <a:p>
                      <a:r>
                        <a:rPr lang="en-US" sz="1400" dirty="0" smtClean="0"/>
                        <a:t>Dewatering Pumps</a:t>
                      </a:r>
                      <a:endParaRPr lang="en-US" sz="1400" dirty="0"/>
                    </a:p>
                  </a:txBody>
                  <a:tcPr marT="27432" marB="27432" anchor="ct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r>
                        <a:rPr lang="en-US" sz="1400" dirty="0" smtClean="0"/>
                        <a:t>75%</a:t>
                      </a:r>
                      <a:endParaRPr lang="en-US" sz="1400" dirty="0"/>
                    </a:p>
                  </a:txBody>
                  <a:tcPr marT="27432" marB="27432" anchor="ct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r>
                        <a:rPr lang="en-US" sz="1400" dirty="0" smtClean="0"/>
                        <a:t>75%</a:t>
                      </a:r>
                      <a:endParaRPr lang="en-US" sz="1400" dirty="0"/>
                    </a:p>
                  </a:txBody>
                  <a:tcPr marT="27432" marB="27432" anchor="ct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92D05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kern="1200" dirty="0" smtClean="0">
                          <a:solidFill>
                            <a:schemeClr val="tx1"/>
                          </a:solidFill>
                          <a:latin typeface="+mn-lt"/>
                          <a:ea typeface="+mn-ea"/>
                          <a:cs typeface="+mn-cs"/>
                        </a:rPr>
                        <a:t>Nov</a:t>
                      </a:r>
                      <a:r>
                        <a:rPr lang="en-US" sz="1400" kern="1200" baseline="0" dirty="0" smtClean="0">
                          <a:solidFill>
                            <a:schemeClr val="tx1"/>
                          </a:solidFill>
                          <a:latin typeface="+mn-lt"/>
                          <a:ea typeface="+mn-ea"/>
                          <a:cs typeface="+mn-cs"/>
                        </a:rPr>
                        <a:t> </a:t>
                      </a:r>
                      <a:r>
                        <a:rPr lang="en-US" sz="1400" kern="1200" dirty="0" smtClean="0">
                          <a:solidFill>
                            <a:schemeClr val="tx1"/>
                          </a:solidFill>
                          <a:latin typeface="+mn-lt"/>
                          <a:ea typeface="+mn-ea"/>
                          <a:cs typeface="+mn-cs"/>
                        </a:rPr>
                        <a:t>2017</a:t>
                      </a:r>
                    </a:p>
                  </a:txBody>
                  <a:tcPr marT="27432" marB="27432" anchor="ct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2">
                        <a:lumMod val="20000"/>
                        <a:lumOff val="80000"/>
                      </a:schemeClr>
                    </a:solidFill>
                  </a:tcPr>
                </a:tc>
              </a:tr>
            </a:tbl>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Example: Switch Cover Replacement </a:t>
            </a:r>
            <a:endParaRPr lang="en-US" sz="2400" dirty="0"/>
          </a:p>
        </p:txBody>
      </p:sp>
      <p:sp>
        <p:nvSpPr>
          <p:cNvPr id="3" name="Text Placeholder 2"/>
          <p:cNvSpPr>
            <a:spLocks noGrp="1"/>
          </p:cNvSpPr>
          <p:nvPr>
            <p:ph type="body" sz="quarter" idx="16"/>
          </p:nvPr>
        </p:nvSpPr>
        <p:spPr/>
        <p:txBody>
          <a:bodyPr/>
          <a:lstStyle/>
          <a:p>
            <a:r>
              <a:rPr lang="en-US" dirty="0"/>
              <a:t>Operation Winter Preparedness – DGM Remarks 9/18/17 </a:t>
            </a:r>
          </a:p>
          <a:p>
            <a:endParaRPr lang="en-US" dirty="0"/>
          </a:p>
        </p:txBody>
      </p:sp>
      <p:grpSp>
        <p:nvGrpSpPr>
          <p:cNvPr id="4" name="Group 5"/>
          <p:cNvGrpSpPr/>
          <p:nvPr/>
        </p:nvGrpSpPr>
        <p:grpSpPr>
          <a:xfrm>
            <a:off x="457200" y="1371600"/>
            <a:ext cx="4782860" cy="3297198"/>
            <a:chOff x="6553200" y="1371600"/>
            <a:chExt cx="2438400" cy="1648599"/>
          </a:xfrm>
        </p:grpSpPr>
        <p:pic>
          <p:nvPicPr>
            <p:cNvPr id="7" name="Picture 2" descr="C:\Users\estoothoff\AppData\Local\Microsoft\Windows\Temporary Internet Files\Content.Outlook\GLZXXC33\20161021_141655.jpg"/>
            <p:cNvPicPr>
              <a:picLocks noChangeAspect="1" noChangeArrowheads="1"/>
            </p:cNvPicPr>
            <p:nvPr/>
          </p:nvPicPr>
          <p:blipFill>
            <a:blip r:embed="rId2" cstate="email"/>
            <a:srcRect/>
            <a:stretch>
              <a:fillRect/>
            </a:stretch>
          </p:blipFill>
          <p:spPr bwMode="auto">
            <a:xfrm>
              <a:off x="6553200" y="1371600"/>
              <a:ext cx="2438400" cy="1371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TextBox 7"/>
            <p:cNvSpPr txBox="1"/>
            <p:nvPr/>
          </p:nvSpPr>
          <p:spPr>
            <a:xfrm>
              <a:off x="6553200" y="2743200"/>
              <a:ext cx="2438400" cy="276999"/>
            </a:xfrm>
            <a:prstGeom prst="rect">
              <a:avLst/>
            </a:prstGeom>
            <a:noFill/>
          </p:spPr>
          <p:txBody>
            <a:bodyPr wrap="square" rtlCol="0">
              <a:spAutoFit/>
            </a:bodyPr>
            <a:lstStyle/>
            <a:p>
              <a:pPr marL="342900" indent="-342900" algn="ctr"/>
              <a:r>
                <a:rPr lang="en-US" sz="1200" dirty="0" smtClean="0">
                  <a:latin typeface="+mj-lt"/>
                </a:rPr>
                <a:t>Switch without cover</a:t>
              </a:r>
              <a:endParaRPr lang="en-US" b="1" u="sng" dirty="0" smtClean="0">
                <a:latin typeface="+mj-lt"/>
              </a:endParaRPr>
            </a:p>
          </p:txBody>
        </p:sp>
      </p:grpSp>
      <p:grpSp>
        <p:nvGrpSpPr>
          <p:cNvPr id="5" name="Group 8"/>
          <p:cNvGrpSpPr/>
          <p:nvPr/>
        </p:nvGrpSpPr>
        <p:grpSpPr>
          <a:xfrm>
            <a:off x="3962400" y="3657600"/>
            <a:ext cx="4782860" cy="3293534"/>
            <a:chOff x="6553200" y="3048000"/>
            <a:chExt cx="2438400" cy="1646767"/>
          </a:xfrm>
        </p:grpSpPr>
        <p:pic>
          <p:nvPicPr>
            <p:cNvPr id="10" name="Picture 3" descr="C:\Users\estoothoff\AppData\Local\Microsoft\Windows\Temporary Internet Files\Content.Outlook\GLZXXC33\20161021_142142 (2).jpg"/>
            <p:cNvPicPr>
              <a:picLocks noChangeAspect="1" noChangeArrowheads="1"/>
            </p:cNvPicPr>
            <p:nvPr/>
          </p:nvPicPr>
          <p:blipFill>
            <a:blip r:embed="rId3" cstate="email"/>
            <a:srcRect/>
            <a:stretch>
              <a:fillRect/>
            </a:stretch>
          </p:blipFill>
          <p:spPr bwMode="auto">
            <a:xfrm>
              <a:off x="6553200" y="3048000"/>
              <a:ext cx="2438400" cy="1371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1" name="TextBox 10"/>
            <p:cNvSpPr txBox="1"/>
            <p:nvPr/>
          </p:nvSpPr>
          <p:spPr>
            <a:xfrm>
              <a:off x="6553200" y="4417768"/>
              <a:ext cx="2438400" cy="276999"/>
            </a:xfrm>
            <a:prstGeom prst="rect">
              <a:avLst/>
            </a:prstGeom>
            <a:noFill/>
          </p:spPr>
          <p:txBody>
            <a:bodyPr wrap="square" rtlCol="0">
              <a:spAutoFit/>
            </a:bodyPr>
            <a:lstStyle/>
            <a:p>
              <a:pPr marL="342900" indent="-342900" algn="ctr"/>
              <a:r>
                <a:rPr lang="en-US" sz="1200" dirty="0" smtClean="0">
                  <a:latin typeface="+mj-lt"/>
                </a:rPr>
                <a:t>Switch with cover</a:t>
              </a:r>
              <a:endParaRPr lang="en-US" b="1" u="sng" dirty="0" smtClean="0">
                <a:latin typeface="+mj-lt"/>
              </a:endParaRPr>
            </a:p>
          </p:txBody>
        </p:sp>
      </p:gr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04329"/>
            <a:ext cx="7751547" cy="466344"/>
          </a:xfrm>
        </p:spPr>
        <p:txBody>
          <a:bodyPr/>
          <a:lstStyle/>
          <a:p>
            <a:r>
              <a:rPr lang="en-US" sz="2800" dirty="0" smtClean="0"/>
              <a:t>Rail Vehicles</a:t>
            </a:r>
            <a:endParaRPr lang="en-US" sz="2800" dirty="0"/>
          </a:p>
        </p:txBody>
      </p:sp>
      <p:sp>
        <p:nvSpPr>
          <p:cNvPr id="3" name="Text Placeholder 2"/>
          <p:cNvSpPr>
            <a:spLocks noGrp="1"/>
          </p:cNvSpPr>
          <p:nvPr>
            <p:ph type="body" sz="quarter" idx="16"/>
          </p:nvPr>
        </p:nvSpPr>
        <p:spPr/>
        <p:txBody>
          <a:bodyPr/>
          <a:lstStyle/>
          <a:p>
            <a:r>
              <a:rPr lang="en-US" dirty="0"/>
              <a:t>Operation Winter Preparedness – DGM Remarks 9/18/17 </a:t>
            </a:r>
          </a:p>
        </p:txBody>
      </p:sp>
      <p:graphicFrame>
        <p:nvGraphicFramePr>
          <p:cNvPr id="5" name="Table 4"/>
          <p:cNvGraphicFramePr>
            <a:graphicFrameLocks noGrp="1"/>
          </p:cNvGraphicFramePr>
          <p:nvPr>
            <p:extLst>
              <p:ext uri="{D42A27DB-BD31-4B8C-83A1-F6EECF244321}">
                <p14:modId xmlns:p14="http://schemas.microsoft.com/office/powerpoint/2010/main" xmlns="" val="229589139"/>
              </p:ext>
            </p:extLst>
          </p:nvPr>
        </p:nvGraphicFramePr>
        <p:xfrm>
          <a:off x="533400" y="1447801"/>
          <a:ext cx="8153399" cy="2478123"/>
        </p:xfrm>
        <a:graphic>
          <a:graphicData uri="http://schemas.openxmlformats.org/drawingml/2006/table">
            <a:tbl>
              <a:tblPr firstRow="1" bandRow="1">
                <a:tableStyleId>{2D5ABB26-0587-4C30-8999-92F81FD0307C}</a:tableStyleId>
              </a:tblPr>
              <a:tblGrid>
                <a:gridCol w="4419600"/>
                <a:gridCol w="1295400"/>
                <a:gridCol w="1143000"/>
                <a:gridCol w="1295399"/>
              </a:tblGrid>
              <a:tr h="533399">
                <a:tc>
                  <a:txBody>
                    <a:bodyPr/>
                    <a:lstStyle/>
                    <a:p>
                      <a:r>
                        <a:rPr lang="en-US" sz="1400" b="1" kern="1200" dirty="0" smtClean="0">
                          <a:solidFill>
                            <a:schemeClr val="bg1"/>
                          </a:solidFill>
                          <a:latin typeface="+mn-lt"/>
                          <a:ea typeface="+mn-ea"/>
                          <a:cs typeface="+mn-cs"/>
                        </a:rPr>
                        <a:t>Revenue</a:t>
                      </a:r>
                      <a:endParaRPr lang="en-US" sz="1400" b="1" kern="1200" dirty="0">
                        <a:solidFill>
                          <a:schemeClr val="bg1"/>
                        </a:solidFill>
                        <a:latin typeface="+mn-lt"/>
                        <a:ea typeface="+mn-ea"/>
                        <a:cs typeface="+mn-cs"/>
                      </a:endParaRPr>
                    </a:p>
                  </a:txBody>
                  <a:tcPr marT="27432" marB="27432" anchor="ct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C00000"/>
                    </a:solidFill>
                  </a:tcPr>
                </a:tc>
                <a:tc>
                  <a:txBody>
                    <a:bodyPr/>
                    <a:lstStyle/>
                    <a:p>
                      <a:pPr algn="ctr"/>
                      <a:r>
                        <a:rPr lang="en-US" sz="1400" b="1" dirty="0" smtClean="0">
                          <a:solidFill>
                            <a:schemeClr val="bg1"/>
                          </a:solidFill>
                        </a:rPr>
                        <a:t>September</a:t>
                      </a:r>
                      <a:r>
                        <a:rPr lang="en-US" sz="1400" b="1" baseline="0" dirty="0" smtClean="0">
                          <a:solidFill>
                            <a:schemeClr val="bg1"/>
                          </a:solidFill>
                        </a:rPr>
                        <a:t> Goal</a:t>
                      </a:r>
                      <a:endParaRPr lang="en-US" sz="1400" b="1" dirty="0">
                        <a:solidFill>
                          <a:schemeClr val="bg1"/>
                        </a:solidFill>
                      </a:endParaRPr>
                    </a:p>
                  </a:txBody>
                  <a:tcPr marT="27432" marB="27432" anchor="ct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C00000"/>
                    </a:solidFill>
                  </a:tcPr>
                </a:tc>
                <a:tc>
                  <a:txBody>
                    <a:bodyPr/>
                    <a:lstStyle/>
                    <a:p>
                      <a:pPr algn="ctr"/>
                      <a:r>
                        <a:rPr lang="en-US" sz="1400" b="1" dirty="0" smtClean="0">
                          <a:solidFill>
                            <a:schemeClr val="bg1"/>
                          </a:solidFill>
                        </a:rPr>
                        <a:t>Actual</a:t>
                      </a:r>
                      <a:endParaRPr lang="en-US" sz="1400" b="1" dirty="0">
                        <a:solidFill>
                          <a:schemeClr val="bg1"/>
                        </a:solidFill>
                      </a:endParaRPr>
                    </a:p>
                  </a:txBody>
                  <a:tcPr marT="27432" marB="27432" anchor="ct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C00000"/>
                    </a:solidFill>
                  </a:tcPr>
                </a:tc>
                <a:tc>
                  <a:txBody>
                    <a:bodyPr/>
                    <a:lstStyle/>
                    <a:p>
                      <a:pPr algn="ctr"/>
                      <a:r>
                        <a:rPr lang="en-US" sz="1400" b="1" dirty="0" smtClean="0">
                          <a:solidFill>
                            <a:schemeClr val="bg1"/>
                          </a:solidFill>
                        </a:rPr>
                        <a:t>100%</a:t>
                      </a:r>
                      <a:r>
                        <a:rPr lang="en-US" sz="1400" b="1" baseline="0" dirty="0" smtClean="0">
                          <a:solidFill>
                            <a:schemeClr val="bg1"/>
                          </a:solidFill>
                        </a:rPr>
                        <a:t> Goal Date</a:t>
                      </a:r>
                      <a:endParaRPr lang="en-US" sz="1400" b="1" dirty="0">
                        <a:solidFill>
                          <a:schemeClr val="bg1"/>
                        </a:solidFill>
                      </a:endParaRPr>
                    </a:p>
                  </a:txBody>
                  <a:tcPr marT="27432" marB="27432" anchor="ct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C00000"/>
                    </a:solidFill>
                  </a:tcPr>
                </a:tc>
              </a:tr>
              <a:tr h="381000">
                <a:tc>
                  <a:txBody>
                    <a:bodyPr/>
                    <a:lstStyle/>
                    <a:p>
                      <a:pPr marL="0" algn="l" defTabSz="914400" rtl="0" eaLnBrk="1" latinLnBrk="0" hangingPunct="1"/>
                      <a:r>
                        <a:rPr lang="en-US" sz="1400" kern="1200" dirty="0" smtClean="0">
                          <a:solidFill>
                            <a:schemeClr val="tx1"/>
                          </a:solidFill>
                          <a:latin typeface="+mn-lt"/>
                          <a:ea typeface="+mn-ea"/>
                          <a:cs typeface="+mn-cs"/>
                        </a:rPr>
                        <a:t>Spare Traction Motors</a:t>
                      </a:r>
                      <a:endParaRPr lang="en-US" sz="1400" kern="1200" dirty="0">
                        <a:solidFill>
                          <a:schemeClr val="tx1"/>
                        </a:solidFill>
                        <a:latin typeface="+mn-lt"/>
                        <a:ea typeface="+mn-ea"/>
                        <a:cs typeface="+mn-cs"/>
                      </a:endParaRPr>
                    </a:p>
                  </a:txBody>
                  <a:tcPr marT="27432" marB="27432" anchor="ct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85000"/>
                      </a:schemeClr>
                    </a:solidFill>
                  </a:tcPr>
                </a:tc>
                <a:tc>
                  <a:txBody>
                    <a:bodyPr/>
                    <a:lstStyle/>
                    <a:p>
                      <a:pPr marL="0" algn="ctr" defTabSz="914400" rtl="0" eaLnBrk="1" latinLnBrk="0" hangingPunct="1"/>
                      <a:r>
                        <a:rPr lang="en-US" sz="1400" kern="1200" dirty="0" smtClean="0">
                          <a:solidFill>
                            <a:schemeClr val="tx1"/>
                          </a:solidFill>
                          <a:latin typeface="+mn-lt"/>
                          <a:ea typeface="+mn-ea"/>
                          <a:cs typeface="+mn-cs"/>
                        </a:rPr>
                        <a:t>50%</a:t>
                      </a:r>
                      <a:endParaRPr lang="en-US" sz="1400" kern="1200" dirty="0">
                        <a:solidFill>
                          <a:schemeClr val="tx1"/>
                        </a:solidFill>
                        <a:latin typeface="+mn-lt"/>
                        <a:ea typeface="+mn-ea"/>
                        <a:cs typeface="+mn-cs"/>
                      </a:endParaRPr>
                    </a:p>
                  </a:txBody>
                  <a:tcPr marT="27432" marB="27432" anchor="ct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85000"/>
                      </a:schemeClr>
                    </a:solidFill>
                  </a:tcPr>
                </a:tc>
                <a:tc>
                  <a:txBody>
                    <a:bodyPr/>
                    <a:lstStyle/>
                    <a:p>
                      <a:pPr marL="0" algn="ctr" defTabSz="914400" rtl="0" eaLnBrk="1" latinLnBrk="0" hangingPunct="1"/>
                      <a:r>
                        <a:rPr lang="en-US" sz="1400" kern="1200" dirty="0" smtClean="0">
                          <a:solidFill>
                            <a:schemeClr val="tx1"/>
                          </a:solidFill>
                          <a:latin typeface="+mn-lt"/>
                          <a:ea typeface="+mn-ea"/>
                          <a:cs typeface="+mn-cs"/>
                        </a:rPr>
                        <a:t>75%</a:t>
                      </a:r>
                      <a:endParaRPr lang="en-US" sz="1400" kern="1200" dirty="0">
                        <a:solidFill>
                          <a:schemeClr val="tx1"/>
                        </a:solidFill>
                        <a:latin typeface="+mn-lt"/>
                        <a:ea typeface="+mn-ea"/>
                        <a:cs typeface="+mn-cs"/>
                      </a:endParaRPr>
                    </a:p>
                  </a:txBody>
                  <a:tcPr marT="27432" marB="27432" anchor="ct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B050"/>
                    </a:solidFill>
                  </a:tcPr>
                </a:tc>
                <a:tc>
                  <a:txBody>
                    <a:bodyPr/>
                    <a:lstStyle/>
                    <a:p>
                      <a:pPr marL="0" algn="ctr" defTabSz="914400" rtl="0" eaLnBrk="1" latinLnBrk="0" hangingPunct="1"/>
                      <a:r>
                        <a:rPr lang="en-US" sz="1400" kern="1200" dirty="0" smtClean="0">
                          <a:solidFill>
                            <a:schemeClr val="tx1"/>
                          </a:solidFill>
                          <a:latin typeface="+mn-lt"/>
                          <a:ea typeface="+mn-ea"/>
                          <a:cs typeface="+mn-cs"/>
                        </a:rPr>
                        <a:t>Nov 2017</a:t>
                      </a:r>
                      <a:endParaRPr lang="en-US" sz="1400" kern="1200" dirty="0">
                        <a:solidFill>
                          <a:schemeClr val="tx1"/>
                        </a:solidFill>
                        <a:latin typeface="+mn-lt"/>
                        <a:ea typeface="+mn-ea"/>
                        <a:cs typeface="+mn-cs"/>
                      </a:endParaRPr>
                    </a:p>
                  </a:txBody>
                  <a:tcPr marT="27432" marB="27432" anchor="ct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2">
                        <a:lumMod val="20000"/>
                        <a:lumOff val="80000"/>
                      </a:schemeClr>
                    </a:solidFill>
                  </a:tcPr>
                </a:tc>
              </a:tr>
              <a:tr h="381000">
                <a:tc>
                  <a:txBody>
                    <a:bodyPr/>
                    <a:lstStyle/>
                    <a:p>
                      <a:pPr marL="0" algn="l" defTabSz="914400" rtl="0" eaLnBrk="1" latinLnBrk="0" hangingPunct="1"/>
                      <a:r>
                        <a:rPr lang="en-US" sz="1400" kern="1200" dirty="0" smtClean="0">
                          <a:solidFill>
                            <a:schemeClr val="tx1"/>
                          </a:solidFill>
                          <a:latin typeface="+mn-lt"/>
                          <a:ea typeface="+mn-ea"/>
                          <a:cs typeface="+mn-cs"/>
                        </a:rPr>
                        <a:t>Car Equipment Preparations &amp; Inspections</a:t>
                      </a:r>
                      <a:endParaRPr lang="en-US" sz="1400" kern="1200" dirty="0">
                        <a:solidFill>
                          <a:schemeClr val="tx1"/>
                        </a:solidFill>
                        <a:latin typeface="+mn-lt"/>
                        <a:ea typeface="+mn-ea"/>
                        <a:cs typeface="+mn-cs"/>
                      </a:endParaRPr>
                    </a:p>
                  </a:txBody>
                  <a:tcPr marT="27432" marB="27432" anchor="ct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85000"/>
                      </a:schemeClr>
                    </a:solidFill>
                  </a:tcPr>
                </a:tc>
                <a:tc>
                  <a:txBody>
                    <a:bodyPr/>
                    <a:lstStyle/>
                    <a:p>
                      <a:pPr marL="0" algn="ctr" defTabSz="914400" rtl="0" eaLnBrk="1" latinLnBrk="0" hangingPunct="1"/>
                      <a:r>
                        <a:rPr lang="en-US" sz="1400" kern="1200" dirty="0" smtClean="0">
                          <a:solidFill>
                            <a:schemeClr val="tx1"/>
                          </a:solidFill>
                          <a:latin typeface="+mn-lt"/>
                          <a:ea typeface="+mn-ea"/>
                          <a:cs typeface="+mn-cs"/>
                        </a:rPr>
                        <a:t>5%</a:t>
                      </a:r>
                      <a:endParaRPr lang="en-US" sz="1400" kern="1200" dirty="0">
                        <a:solidFill>
                          <a:schemeClr val="tx1"/>
                        </a:solidFill>
                        <a:latin typeface="+mn-lt"/>
                        <a:ea typeface="+mn-ea"/>
                        <a:cs typeface="+mn-cs"/>
                      </a:endParaRPr>
                    </a:p>
                  </a:txBody>
                  <a:tcPr marT="27432" marB="27432" anchor="ct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85000"/>
                      </a:schemeClr>
                    </a:solidFill>
                  </a:tcPr>
                </a:tc>
                <a:tc>
                  <a:txBody>
                    <a:bodyPr/>
                    <a:lstStyle/>
                    <a:p>
                      <a:pPr marL="0" algn="ctr" defTabSz="914400" rtl="0" eaLnBrk="1" latinLnBrk="0" hangingPunct="1"/>
                      <a:r>
                        <a:rPr lang="en-US" sz="1400" kern="1200" dirty="0" smtClean="0">
                          <a:solidFill>
                            <a:schemeClr val="tx1"/>
                          </a:solidFill>
                          <a:latin typeface="+mn-lt"/>
                          <a:ea typeface="+mn-ea"/>
                          <a:cs typeface="+mn-cs"/>
                        </a:rPr>
                        <a:t>5%</a:t>
                      </a:r>
                      <a:endParaRPr lang="en-US" sz="1400" kern="1200" dirty="0">
                        <a:solidFill>
                          <a:schemeClr val="tx1"/>
                        </a:solidFill>
                        <a:latin typeface="+mn-lt"/>
                        <a:ea typeface="+mn-ea"/>
                        <a:cs typeface="+mn-cs"/>
                      </a:endParaRPr>
                    </a:p>
                  </a:txBody>
                  <a:tcPr marT="27432" marB="27432" anchor="ct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92D050"/>
                    </a:solidFill>
                  </a:tcPr>
                </a:tc>
                <a:tc>
                  <a:txBody>
                    <a:bodyPr/>
                    <a:lstStyle/>
                    <a:p>
                      <a:pPr marL="0" algn="ctr" defTabSz="914400" rtl="0" eaLnBrk="1" latinLnBrk="0" hangingPunct="1"/>
                      <a:r>
                        <a:rPr lang="en-US" sz="1400" kern="1200" dirty="0" smtClean="0">
                          <a:solidFill>
                            <a:schemeClr val="tx1"/>
                          </a:solidFill>
                          <a:latin typeface="+mn-lt"/>
                          <a:ea typeface="+mn-ea"/>
                          <a:cs typeface="+mn-cs"/>
                        </a:rPr>
                        <a:t>Nov 2017</a:t>
                      </a:r>
                      <a:endParaRPr lang="en-US" sz="1400" kern="1200" dirty="0">
                        <a:solidFill>
                          <a:schemeClr val="tx1"/>
                        </a:solidFill>
                        <a:latin typeface="+mn-lt"/>
                        <a:ea typeface="+mn-ea"/>
                        <a:cs typeface="+mn-cs"/>
                      </a:endParaRPr>
                    </a:p>
                  </a:txBody>
                  <a:tcPr marT="27432" marB="27432" anchor="ct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2">
                        <a:lumMod val="20000"/>
                        <a:lumOff val="80000"/>
                      </a:schemeClr>
                    </a:solidFill>
                  </a:tcPr>
                </a:tc>
              </a:tr>
              <a:tr h="381000">
                <a:tc>
                  <a:txBody>
                    <a:bodyPr/>
                    <a:lstStyle/>
                    <a:p>
                      <a:pPr marL="0" algn="l" defTabSz="914400" rtl="0" eaLnBrk="1" latinLnBrk="0" hangingPunct="1"/>
                      <a:r>
                        <a:rPr lang="en-US" sz="1400" kern="1200" dirty="0" smtClean="0">
                          <a:solidFill>
                            <a:schemeClr val="tx1"/>
                          </a:solidFill>
                          <a:latin typeface="+mn-lt"/>
                          <a:ea typeface="+mn-ea"/>
                          <a:cs typeface="+mn-cs"/>
                        </a:rPr>
                        <a:t>Installation of Snow Plows</a:t>
                      </a:r>
                      <a:endParaRPr lang="en-US" sz="1400" kern="1200" dirty="0">
                        <a:solidFill>
                          <a:schemeClr val="tx1"/>
                        </a:solidFill>
                        <a:latin typeface="+mn-lt"/>
                        <a:ea typeface="+mn-ea"/>
                        <a:cs typeface="+mn-cs"/>
                      </a:endParaRPr>
                    </a:p>
                  </a:txBody>
                  <a:tcPr marT="27432" marB="27432" anchor="ct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85000"/>
                      </a:schemeClr>
                    </a:solidFill>
                  </a:tcPr>
                </a:tc>
                <a:tc>
                  <a:txBody>
                    <a:bodyPr/>
                    <a:lstStyle/>
                    <a:p>
                      <a:pPr marL="0" algn="ctr" defTabSz="914400" rtl="0" eaLnBrk="1" latinLnBrk="0" hangingPunct="1"/>
                      <a:r>
                        <a:rPr lang="en-US" sz="1400" kern="1200" dirty="0" smtClean="0">
                          <a:solidFill>
                            <a:schemeClr val="tx1"/>
                          </a:solidFill>
                          <a:latin typeface="+mn-lt"/>
                          <a:ea typeface="+mn-ea"/>
                          <a:cs typeface="+mn-cs"/>
                        </a:rPr>
                        <a:t>5%</a:t>
                      </a:r>
                      <a:endParaRPr lang="en-US" sz="1400" kern="1200" dirty="0">
                        <a:solidFill>
                          <a:schemeClr val="tx1"/>
                        </a:solidFill>
                        <a:latin typeface="+mn-lt"/>
                        <a:ea typeface="+mn-ea"/>
                        <a:cs typeface="+mn-cs"/>
                      </a:endParaRPr>
                    </a:p>
                  </a:txBody>
                  <a:tcPr marT="27432" marB="27432" anchor="ct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85000"/>
                      </a:schemeClr>
                    </a:solidFill>
                  </a:tcPr>
                </a:tc>
                <a:tc>
                  <a:txBody>
                    <a:bodyPr/>
                    <a:lstStyle/>
                    <a:p>
                      <a:pPr marL="0" algn="ctr" defTabSz="914400" rtl="0" eaLnBrk="1" latinLnBrk="0" hangingPunct="1"/>
                      <a:r>
                        <a:rPr lang="en-US" sz="1400" kern="1200" dirty="0" smtClean="0">
                          <a:solidFill>
                            <a:schemeClr val="tx1"/>
                          </a:solidFill>
                          <a:latin typeface="+mn-lt"/>
                          <a:ea typeface="+mn-ea"/>
                          <a:cs typeface="+mn-cs"/>
                        </a:rPr>
                        <a:t>0%</a:t>
                      </a:r>
                      <a:endParaRPr lang="en-US" sz="1400" kern="1200" dirty="0">
                        <a:solidFill>
                          <a:schemeClr val="tx1"/>
                        </a:solidFill>
                        <a:latin typeface="+mn-lt"/>
                        <a:ea typeface="+mn-ea"/>
                        <a:cs typeface="+mn-cs"/>
                      </a:endParaRPr>
                    </a:p>
                  </a:txBody>
                  <a:tcPr marT="27432" marB="27432" anchor="ct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FF00"/>
                    </a:solidFill>
                  </a:tcPr>
                </a:tc>
                <a:tc>
                  <a:txBody>
                    <a:bodyPr/>
                    <a:lstStyle/>
                    <a:p>
                      <a:pPr marL="0" algn="ctr" defTabSz="914400" rtl="0" eaLnBrk="1" latinLnBrk="0" hangingPunct="1"/>
                      <a:r>
                        <a:rPr lang="en-US" sz="1400" kern="1200" dirty="0" smtClean="0">
                          <a:solidFill>
                            <a:schemeClr val="tx1"/>
                          </a:solidFill>
                          <a:latin typeface="+mn-lt"/>
                          <a:ea typeface="+mn-ea"/>
                          <a:cs typeface="+mn-cs"/>
                        </a:rPr>
                        <a:t>Nov 2017</a:t>
                      </a:r>
                      <a:endParaRPr lang="en-US" sz="1400" kern="1200" dirty="0">
                        <a:solidFill>
                          <a:schemeClr val="tx1"/>
                        </a:solidFill>
                        <a:latin typeface="+mn-lt"/>
                        <a:ea typeface="+mn-ea"/>
                        <a:cs typeface="+mn-cs"/>
                      </a:endParaRPr>
                    </a:p>
                  </a:txBody>
                  <a:tcPr marT="27432" marB="27432" anchor="ct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2">
                        <a:lumMod val="20000"/>
                        <a:lumOff val="80000"/>
                      </a:schemeClr>
                    </a:solidFill>
                  </a:tcPr>
                </a:tc>
              </a:tr>
              <a:tr h="400862">
                <a:tc>
                  <a:txBody>
                    <a:bodyPr/>
                    <a:lstStyle/>
                    <a:p>
                      <a:pPr marL="0" algn="l" defTabSz="914400" rtl="0" eaLnBrk="1" latinLnBrk="0" hangingPunct="1"/>
                      <a:r>
                        <a:rPr lang="en-US" sz="1400" kern="1200" dirty="0" smtClean="0">
                          <a:solidFill>
                            <a:schemeClr val="tx1"/>
                          </a:solidFill>
                          <a:latin typeface="+mn-lt"/>
                          <a:ea typeface="+mn-ea"/>
                          <a:cs typeface="+mn-cs"/>
                        </a:rPr>
                        <a:t>Anti-Icing Equipment Preparation</a:t>
                      </a:r>
                      <a:endParaRPr lang="en-US" sz="1400" kern="1200" dirty="0">
                        <a:solidFill>
                          <a:schemeClr val="tx1"/>
                        </a:solidFill>
                        <a:latin typeface="+mn-lt"/>
                        <a:ea typeface="+mn-ea"/>
                        <a:cs typeface="+mn-cs"/>
                      </a:endParaRPr>
                    </a:p>
                  </a:txBody>
                  <a:tcPr marT="27432" marB="27432" anchor="ct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85000"/>
                      </a:schemeClr>
                    </a:solidFill>
                  </a:tcPr>
                </a:tc>
                <a:tc>
                  <a:txBody>
                    <a:bodyPr/>
                    <a:lstStyle/>
                    <a:p>
                      <a:pPr marL="0" algn="ctr" defTabSz="914400" rtl="0" eaLnBrk="1" latinLnBrk="0" hangingPunct="1"/>
                      <a:r>
                        <a:rPr lang="en-US" sz="1400" kern="1200" dirty="0" smtClean="0">
                          <a:solidFill>
                            <a:schemeClr val="tx1"/>
                          </a:solidFill>
                          <a:latin typeface="+mn-lt"/>
                          <a:ea typeface="+mn-ea"/>
                          <a:cs typeface="+mn-cs"/>
                        </a:rPr>
                        <a:t>5%</a:t>
                      </a:r>
                      <a:endParaRPr lang="en-US" sz="1400" kern="1200" dirty="0">
                        <a:solidFill>
                          <a:schemeClr val="tx1"/>
                        </a:solidFill>
                        <a:latin typeface="+mn-lt"/>
                        <a:ea typeface="+mn-ea"/>
                        <a:cs typeface="+mn-cs"/>
                      </a:endParaRPr>
                    </a:p>
                  </a:txBody>
                  <a:tcPr marT="27432" marB="27432" anchor="ct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85000"/>
                      </a:schemeClr>
                    </a:solidFill>
                  </a:tcPr>
                </a:tc>
                <a:tc>
                  <a:txBody>
                    <a:bodyPr/>
                    <a:lstStyle/>
                    <a:p>
                      <a:pPr marL="0" algn="ctr" defTabSz="914400" rtl="0" eaLnBrk="1" latinLnBrk="0" hangingPunct="1"/>
                      <a:r>
                        <a:rPr lang="en-US" sz="1400" kern="1200" dirty="0" smtClean="0">
                          <a:solidFill>
                            <a:schemeClr val="tx1"/>
                          </a:solidFill>
                          <a:latin typeface="+mn-lt"/>
                          <a:ea typeface="+mn-ea"/>
                          <a:cs typeface="+mn-cs"/>
                        </a:rPr>
                        <a:t>5%</a:t>
                      </a:r>
                      <a:endParaRPr lang="en-US" sz="1400" kern="1200" dirty="0">
                        <a:solidFill>
                          <a:schemeClr val="tx1"/>
                        </a:solidFill>
                        <a:latin typeface="+mn-lt"/>
                        <a:ea typeface="+mn-ea"/>
                        <a:cs typeface="+mn-cs"/>
                      </a:endParaRPr>
                    </a:p>
                  </a:txBody>
                  <a:tcPr marT="27432" marB="27432" anchor="ct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92D050"/>
                    </a:solidFill>
                  </a:tcPr>
                </a:tc>
                <a:tc>
                  <a:txBody>
                    <a:bodyPr/>
                    <a:lstStyle/>
                    <a:p>
                      <a:pPr marL="0" algn="ctr" defTabSz="914400" rtl="0" eaLnBrk="1" latinLnBrk="0" hangingPunct="1"/>
                      <a:r>
                        <a:rPr lang="en-US" sz="1400" kern="1200" dirty="0" smtClean="0">
                          <a:solidFill>
                            <a:schemeClr val="tx1"/>
                          </a:solidFill>
                          <a:latin typeface="+mn-lt"/>
                          <a:ea typeface="+mn-ea"/>
                          <a:cs typeface="+mn-cs"/>
                        </a:rPr>
                        <a:t>Nov 2017</a:t>
                      </a:r>
                      <a:endParaRPr lang="en-US" sz="1400" kern="1200" dirty="0">
                        <a:solidFill>
                          <a:schemeClr val="tx1"/>
                        </a:solidFill>
                        <a:latin typeface="+mn-lt"/>
                        <a:ea typeface="+mn-ea"/>
                        <a:cs typeface="+mn-cs"/>
                      </a:endParaRPr>
                    </a:p>
                  </a:txBody>
                  <a:tcPr marT="27432" marB="27432" anchor="ct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2">
                        <a:lumMod val="20000"/>
                        <a:lumOff val="80000"/>
                      </a:schemeClr>
                    </a:solidFill>
                  </a:tcPr>
                </a:tc>
              </a:tr>
              <a:tr h="400862">
                <a:tc>
                  <a:txBody>
                    <a:bodyPr/>
                    <a:lstStyle/>
                    <a:p>
                      <a:pPr marL="0" algn="l" defTabSz="914400" rtl="0" eaLnBrk="1" latinLnBrk="0" hangingPunct="1"/>
                      <a:r>
                        <a:rPr lang="en-US" sz="1400" kern="1200" dirty="0" smtClean="0">
                          <a:solidFill>
                            <a:schemeClr val="tx1"/>
                          </a:solidFill>
                          <a:latin typeface="+mn-lt"/>
                          <a:ea typeface="+mn-ea"/>
                          <a:cs typeface="+mn-cs"/>
                        </a:rPr>
                        <a:t>Type 7 Thyristors</a:t>
                      </a:r>
                      <a:endParaRPr lang="en-US" sz="1400" kern="1200" dirty="0">
                        <a:solidFill>
                          <a:schemeClr val="tx1"/>
                        </a:solidFill>
                        <a:latin typeface="+mn-lt"/>
                        <a:ea typeface="+mn-ea"/>
                        <a:cs typeface="+mn-cs"/>
                      </a:endParaRPr>
                    </a:p>
                  </a:txBody>
                  <a:tcPr marT="27432" marB="27432" anchor="ct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85000"/>
                      </a:schemeClr>
                    </a:solidFill>
                  </a:tcPr>
                </a:tc>
                <a:tc>
                  <a:txBody>
                    <a:bodyPr/>
                    <a:lstStyle/>
                    <a:p>
                      <a:pPr marL="0" algn="ctr" defTabSz="914400" rtl="0" eaLnBrk="1" latinLnBrk="0" hangingPunct="1"/>
                      <a:r>
                        <a:rPr lang="en-US" sz="1400" kern="1200" dirty="0" smtClean="0">
                          <a:solidFill>
                            <a:schemeClr val="tx1"/>
                          </a:solidFill>
                          <a:latin typeface="+mn-lt"/>
                          <a:ea typeface="+mn-ea"/>
                          <a:cs typeface="+mn-cs"/>
                        </a:rPr>
                        <a:t>50%</a:t>
                      </a:r>
                      <a:endParaRPr lang="en-US" sz="1400" kern="1200" dirty="0">
                        <a:solidFill>
                          <a:schemeClr val="tx1"/>
                        </a:solidFill>
                        <a:latin typeface="+mn-lt"/>
                        <a:ea typeface="+mn-ea"/>
                        <a:cs typeface="+mn-cs"/>
                      </a:endParaRPr>
                    </a:p>
                  </a:txBody>
                  <a:tcPr marT="27432" marB="27432" anchor="ct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85000"/>
                      </a:schemeClr>
                    </a:solidFill>
                  </a:tcPr>
                </a:tc>
                <a:tc>
                  <a:txBody>
                    <a:bodyPr/>
                    <a:lstStyle/>
                    <a:p>
                      <a:pPr marL="0" algn="ctr" defTabSz="914400" rtl="0" eaLnBrk="1" latinLnBrk="0" hangingPunct="1"/>
                      <a:r>
                        <a:rPr lang="en-US" sz="1400" kern="1200" dirty="0" smtClean="0">
                          <a:solidFill>
                            <a:schemeClr val="tx1"/>
                          </a:solidFill>
                          <a:latin typeface="+mn-lt"/>
                          <a:ea typeface="+mn-ea"/>
                          <a:cs typeface="+mn-cs"/>
                        </a:rPr>
                        <a:t>50%</a:t>
                      </a:r>
                      <a:endParaRPr lang="en-US" sz="1400" kern="1200" dirty="0">
                        <a:solidFill>
                          <a:schemeClr val="tx1"/>
                        </a:solidFill>
                        <a:latin typeface="+mn-lt"/>
                        <a:ea typeface="+mn-ea"/>
                        <a:cs typeface="+mn-cs"/>
                      </a:endParaRPr>
                    </a:p>
                  </a:txBody>
                  <a:tcPr marT="27432" marB="27432" anchor="ct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92D050"/>
                    </a:solidFill>
                  </a:tcPr>
                </a:tc>
                <a:tc>
                  <a:txBody>
                    <a:bodyPr/>
                    <a:lstStyle/>
                    <a:p>
                      <a:pPr marL="0" algn="ctr" defTabSz="914400" rtl="0" eaLnBrk="1" latinLnBrk="0" hangingPunct="1"/>
                      <a:r>
                        <a:rPr lang="en-US" sz="1400" kern="1200" dirty="0" smtClean="0">
                          <a:solidFill>
                            <a:schemeClr val="tx1"/>
                          </a:solidFill>
                          <a:latin typeface="+mn-lt"/>
                          <a:ea typeface="+mn-ea"/>
                          <a:cs typeface="+mn-cs"/>
                        </a:rPr>
                        <a:t>Nov 2017</a:t>
                      </a:r>
                      <a:endParaRPr lang="en-US" sz="1400" kern="1200" dirty="0">
                        <a:solidFill>
                          <a:schemeClr val="tx1"/>
                        </a:solidFill>
                        <a:latin typeface="+mn-lt"/>
                        <a:ea typeface="+mn-ea"/>
                        <a:cs typeface="+mn-cs"/>
                      </a:endParaRPr>
                    </a:p>
                  </a:txBody>
                  <a:tcPr marT="27432" marB="27432" anchor="ct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2">
                        <a:lumMod val="20000"/>
                        <a:lumOff val="80000"/>
                      </a:schemeClr>
                    </a:solidFill>
                  </a:tcPr>
                </a:tc>
              </a:tr>
            </a:tbl>
          </a:graphicData>
        </a:graphic>
      </p:graphicFrame>
      <p:pic>
        <p:nvPicPr>
          <p:cNvPr id="10" name="Picture 9" descr="C:\Users\jberry\AppData\Local\Microsoft\Windows\Temporary Internet Files\Content.Outlook\BEGAZ6EE\20161024_084213.jpg"/>
          <p:cNvPicPr/>
          <p:nvPr/>
        </p:nvPicPr>
        <p:blipFill>
          <a:blip r:embed="rId2" cstate="print"/>
          <a:srcRect/>
          <a:stretch>
            <a:fillRect/>
          </a:stretch>
        </p:blipFill>
        <p:spPr bwMode="auto">
          <a:xfrm>
            <a:off x="1287668" y="4114800"/>
            <a:ext cx="3314700" cy="2209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2" name="Picture 11" descr="IMG_0053 (2).JPG"/>
          <p:cNvPicPr/>
          <p:nvPr/>
        </p:nvPicPr>
        <p:blipFill>
          <a:blip r:embed="rId3" cstate="print"/>
          <a:stretch>
            <a:fillRect/>
          </a:stretch>
        </p:blipFill>
        <p:spPr>
          <a:xfrm>
            <a:off x="4986746" y="4114800"/>
            <a:ext cx="3090454" cy="223791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95865"/>
            <a:ext cx="7751547" cy="466344"/>
          </a:xfrm>
        </p:spPr>
        <p:txBody>
          <a:bodyPr/>
          <a:lstStyle/>
          <a:p>
            <a:r>
              <a:rPr lang="en-US" sz="2800" dirty="0" smtClean="0"/>
              <a:t>Non-Revenue Vehicles</a:t>
            </a:r>
            <a:endParaRPr lang="en-US" sz="2800" dirty="0"/>
          </a:p>
        </p:txBody>
      </p:sp>
      <p:sp>
        <p:nvSpPr>
          <p:cNvPr id="3" name="Text Placeholder 2"/>
          <p:cNvSpPr>
            <a:spLocks noGrp="1"/>
          </p:cNvSpPr>
          <p:nvPr>
            <p:ph type="body" sz="quarter" idx="16"/>
          </p:nvPr>
        </p:nvSpPr>
        <p:spPr/>
        <p:txBody>
          <a:bodyPr/>
          <a:lstStyle/>
          <a:p>
            <a:r>
              <a:rPr lang="en-US" dirty="0"/>
              <a:t>Operation Winter Preparedness – DGM Remarks 9/18/17 </a:t>
            </a:r>
          </a:p>
        </p:txBody>
      </p:sp>
      <p:pic>
        <p:nvPicPr>
          <p:cNvPr id="7" name="Picture 6"/>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667000" y="4495800"/>
            <a:ext cx="3129761" cy="207071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aphicFrame>
        <p:nvGraphicFramePr>
          <p:cNvPr id="9" name="Table 8"/>
          <p:cNvGraphicFramePr>
            <a:graphicFrameLocks noGrp="1"/>
          </p:cNvGraphicFramePr>
          <p:nvPr>
            <p:extLst>
              <p:ext uri="{D42A27DB-BD31-4B8C-83A1-F6EECF244321}">
                <p14:modId xmlns:p14="http://schemas.microsoft.com/office/powerpoint/2010/main" xmlns="" val="176366090"/>
              </p:ext>
            </p:extLst>
          </p:nvPr>
        </p:nvGraphicFramePr>
        <p:xfrm>
          <a:off x="533400" y="1447800"/>
          <a:ext cx="8229600" cy="2939862"/>
        </p:xfrm>
        <a:graphic>
          <a:graphicData uri="http://schemas.openxmlformats.org/drawingml/2006/table">
            <a:tbl>
              <a:tblPr firstRow="1" bandRow="1">
                <a:tableStyleId>{2D5ABB26-0587-4C30-8999-92F81FD0307C}</a:tableStyleId>
              </a:tblPr>
              <a:tblGrid>
                <a:gridCol w="4902199"/>
                <a:gridCol w="1295400"/>
                <a:gridCol w="838200"/>
                <a:gridCol w="1193801"/>
              </a:tblGrid>
              <a:tr h="679254">
                <a:tc>
                  <a:txBody>
                    <a:bodyPr/>
                    <a:lstStyle/>
                    <a:p>
                      <a:r>
                        <a:rPr lang="en-US" sz="1400" b="1" kern="1200" dirty="0" smtClean="0">
                          <a:solidFill>
                            <a:schemeClr val="bg1"/>
                          </a:solidFill>
                          <a:latin typeface="+mn-lt"/>
                          <a:ea typeface="+mn-ea"/>
                          <a:cs typeface="+mn-cs"/>
                        </a:rPr>
                        <a:t>Non-Revenue</a:t>
                      </a:r>
                      <a:endParaRPr lang="en-US" sz="1400" b="1" kern="1200" dirty="0">
                        <a:solidFill>
                          <a:schemeClr val="bg1"/>
                        </a:solidFill>
                        <a:latin typeface="+mn-lt"/>
                        <a:ea typeface="+mn-ea"/>
                        <a:cs typeface="+mn-cs"/>
                      </a:endParaRPr>
                    </a:p>
                  </a:txBody>
                  <a:tcPr marT="27432" marB="27432" anchor="ctr">
                    <a:lnB w="38100" cap="flat" cmpd="sng" algn="ctr">
                      <a:solidFill>
                        <a:schemeClr val="bg1"/>
                      </a:solidFill>
                      <a:prstDash val="solid"/>
                      <a:round/>
                      <a:headEnd type="none" w="med" len="med"/>
                      <a:tailEnd type="none" w="med" len="med"/>
                    </a:lnB>
                    <a:solidFill>
                      <a:srgbClr val="C00000"/>
                    </a:solidFill>
                  </a:tcPr>
                </a:tc>
                <a:tc>
                  <a:txBody>
                    <a:bodyPr/>
                    <a:lstStyle/>
                    <a:p>
                      <a:pPr algn="ctr"/>
                      <a:r>
                        <a:rPr lang="en-US" sz="1400" b="1" dirty="0" smtClean="0">
                          <a:solidFill>
                            <a:schemeClr val="bg1"/>
                          </a:solidFill>
                        </a:rPr>
                        <a:t>September</a:t>
                      </a:r>
                      <a:r>
                        <a:rPr lang="en-US" sz="1400" b="1" baseline="0" dirty="0" smtClean="0">
                          <a:solidFill>
                            <a:schemeClr val="bg1"/>
                          </a:solidFill>
                        </a:rPr>
                        <a:t> Goal</a:t>
                      </a:r>
                      <a:endParaRPr lang="en-US" sz="1400" b="1" dirty="0">
                        <a:solidFill>
                          <a:schemeClr val="bg1"/>
                        </a:solidFill>
                      </a:endParaRPr>
                    </a:p>
                  </a:txBody>
                  <a:tcPr marT="27432" marB="27432" anchor="ctr">
                    <a:lnB w="38100" cap="flat" cmpd="sng" algn="ctr">
                      <a:solidFill>
                        <a:schemeClr val="bg1"/>
                      </a:solidFill>
                      <a:prstDash val="solid"/>
                      <a:round/>
                      <a:headEnd type="none" w="med" len="med"/>
                      <a:tailEnd type="none" w="med" len="med"/>
                    </a:lnB>
                    <a:solidFill>
                      <a:srgbClr val="C00000"/>
                    </a:solidFill>
                  </a:tcPr>
                </a:tc>
                <a:tc>
                  <a:txBody>
                    <a:bodyPr/>
                    <a:lstStyle/>
                    <a:p>
                      <a:pPr algn="ctr"/>
                      <a:r>
                        <a:rPr lang="en-US" sz="1400" b="1" dirty="0" smtClean="0">
                          <a:solidFill>
                            <a:schemeClr val="bg1"/>
                          </a:solidFill>
                        </a:rPr>
                        <a:t>Actual</a:t>
                      </a:r>
                      <a:endParaRPr lang="en-US" sz="1400" b="1" dirty="0">
                        <a:solidFill>
                          <a:schemeClr val="bg1"/>
                        </a:solidFill>
                      </a:endParaRPr>
                    </a:p>
                  </a:txBody>
                  <a:tcPr marT="27432" marB="27432" anchor="ctr">
                    <a:lnB w="38100" cap="flat" cmpd="sng" algn="ctr">
                      <a:solidFill>
                        <a:schemeClr val="bg1"/>
                      </a:solidFill>
                      <a:prstDash val="solid"/>
                      <a:round/>
                      <a:headEnd type="none" w="med" len="med"/>
                      <a:tailEnd type="none" w="med" len="med"/>
                    </a:lnB>
                    <a:solidFill>
                      <a:srgbClr val="C00000"/>
                    </a:solidFill>
                  </a:tcPr>
                </a:tc>
                <a:tc>
                  <a:txBody>
                    <a:bodyPr/>
                    <a:lstStyle/>
                    <a:p>
                      <a:pPr algn="ctr"/>
                      <a:r>
                        <a:rPr lang="en-US" sz="1400" b="1" dirty="0" smtClean="0">
                          <a:solidFill>
                            <a:schemeClr val="bg1"/>
                          </a:solidFill>
                        </a:rPr>
                        <a:t>100%</a:t>
                      </a:r>
                      <a:r>
                        <a:rPr lang="en-US" sz="1400" b="1" baseline="0" dirty="0" smtClean="0">
                          <a:solidFill>
                            <a:schemeClr val="bg1"/>
                          </a:solidFill>
                        </a:rPr>
                        <a:t> Goal Date</a:t>
                      </a:r>
                      <a:endParaRPr lang="en-US" sz="1400" b="1" dirty="0">
                        <a:solidFill>
                          <a:schemeClr val="bg1"/>
                        </a:solidFill>
                      </a:endParaRPr>
                    </a:p>
                  </a:txBody>
                  <a:tcPr marT="27432" marB="27432" anchor="ctr">
                    <a:lnB w="38100" cap="flat" cmpd="sng" algn="ctr">
                      <a:solidFill>
                        <a:schemeClr val="bg1"/>
                      </a:solidFill>
                      <a:prstDash val="solid"/>
                      <a:round/>
                      <a:headEnd type="none" w="med" len="med"/>
                      <a:tailEnd type="none" w="med" len="med"/>
                    </a:lnB>
                    <a:solidFill>
                      <a:srgbClr val="C00000"/>
                    </a:solidFill>
                  </a:tcPr>
                </a:tc>
              </a:tr>
              <a:tr h="423043">
                <a:tc>
                  <a:txBody>
                    <a:bodyPr/>
                    <a:lstStyle/>
                    <a:p>
                      <a:r>
                        <a:rPr lang="en-US" sz="1400" dirty="0" smtClean="0"/>
                        <a:t>Winter Equipment Preparedness</a:t>
                      </a:r>
                      <a:r>
                        <a:rPr lang="en-US" sz="1400" baseline="0" dirty="0" smtClean="0"/>
                        <a:t> (Plow Trucks, Rail Borne Equipment, and Snow Blowers)</a:t>
                      </a:r>
                      <a:endParaRPr lang="en-US" sz="1400" dirty="0"/>
                    </a:p>
                  </a:txBody>
                  <a:tcPr marT="27432" marB="27432" anchor="ct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r>
                        <a:rPr lang="en-US" sz="1400" dirty="0" smtClean="0"/>
                        <a:t>5%</a:t>
                      </a:r>
                      <a:endParaRPr lang="en-US" sz="1400" dirty="0"/>
                    </a:p>
                  </a:txBody>
                  <a:tcPr marT="27432" marB="27432" anchor="ct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r>
                        <a:rPr lang="en-US" sz="1400" dirty="0" smtClean="0"/>
                        <a:t>5%</a:t>
                      </a:r>
                      <a:endParaRPr lang="en-US" sz="1400" dirty="0"/>
                    </a:p>
                  </a:txBody>
                  <a:tcPr marT="27432" marB="27432" anchor="ct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92D05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kern="1200" dirty="0" smtClean="0">
                          <a:solidFill>
                            <a:schemeClr val="tx1"/>
                          </a:solidFill>
                          <a:latin typeface="+mn-lt"/>
                          <a:ea typeface="+mn-ea"/>
                          <a:cs typeface="+mn-cs"/>
                        </a:rPr>
                        <a:t>Nov 2017</a:t>
                      </a:r>
                    </a:p>
                  </a:txBody>
                  <a:tcPr marT="27432" marB="27432" anchor="ct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2">
                        <a:lumMod val="20000"/>
                        <a:lumOff val="80000"/>
                      </a:schemeClr>
                    </a:solidFill>
                  </a:tcPr>
                </a:tc>
              </a:tr>
              <a:tr h="345145">
                <a:tc>
                  <a:txBody>
                    <a:bodyPr/>
                    <a:lstStyle/>
                    <a:p>
                      <a:r>
                        <a:rPr lang="en-US" sz="1400" dirty="0" smtClean="0"/>
                        <a:t>Conversion of Swingmaster with Jet Blowers</a:t>
                      </a:r>
                      <a:endParaRPr lang="en-US" sz="1400" dirty="0"/>
                    </a:p>
                  </a:txBody>
                  <a:tcPr marT="27432" marB="27432" anchor="ct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r>
                        <a:rPr lang="en-US" sz="1400" dirty="0" smtClean="0"/>
                        <a:t>5%</a:t>
                      </a:r>
                      <a:endParaRPr lang="en-US" sz="1400" dirty="0"/>
                    </a:p>
                  </a:txBody>
                  <a:tcPr marT="27432" marB="27432" anchor="ct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r>
                        <a:rPr lang="en-US" sz="1400" dirty="0" smtClean="0"/>
                        <a:t>5%</a:t>
                      </a:r>
                      <a:endParaRPr lang="en-US" sz="1400" dirty="0"/>
                    </a:p>
                  </a:txBody>
                  <a:tcPr marT="27432" marB="27432" anchor="ct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92D05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kern="1200" dirty="0" smtClean="0">
                          <a:solidFill>
                            <a:schemeClr val="tx1"/>
                          </a:solidFill>
                          <a:latin typeface="+mn-lt"/>
                          <a:ea typeface="+mn-ea"/>
                          <a:cs typeface="+mn-cs"/>
                        </a:rPr>
                        <a:t>Dec 2017</a:t>
                      </a:r>
                    </a:p>
                  </a:txBody>
                  <a:tcPr marT="27432" marB="27432" anchor="ct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2">
                        <a:lumMod val="20000"/>
                        <a:lumOff val="80000"/>
                      </a:schemeClr>
                    </a:solidFill>
                  </a:tcPr>
                </a:tc>
              </a:tr>
              <a:tr h="345145">
                <a:tc>
                  <a:txBody>
                    <a:bodyPr/>
                    <a:lstStyle/>
                    <a:p>
                      <a:r>
                        <a:rPr lang="en-US" sz="1400" dirty="0" smtClean="0"/>
                        <a:t>Conversion of Ballast Regulators</a:t>
                      </a:r>
                      <a:r>
                        <a:rPr lang="en-US" sz="1400" baseline="0" dirty="0" smtClean="0"/>
                        <a:t> to Auger Snow Blowers</a:t>
                      </a:r>
                    </a:p>
                  </a:txBody>
                  <a:tcPr marT="27432" marB="27432" anchor="ct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r>
                        <a:rPr lang="en-US" sz="1400" dirty="0" smtClean="0"/>
                        <a:t>5%</a:t>
                      </a:r>
                      <a:endParaRPr lang="en-US" sz="1400" dirty="0"/>
                    </a:p>
                  </a:txBody>
                  <a:tcPr marT="27432" marB="27432" anchor="ct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r>
                        <a:rPr lang="en-US" sz="1400" dirty="0" smtClean="0"/>
                        <a:t>5%</a:t>
                      </a:r>
                      <a:endParaRPr lang="en-US" sz="1400" dirty="0"/>
                    </a:p>
                  </a:txBody>
                  <a:tcPr marT="27432" marB="27432" anchor="ct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92D05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kern="1200" dirty="0" smtClean="0">
                          <a:solidFill>
                            <a:schemeClr val="tx1"/>
                          </a:solidFill>
                          <a:latin typeface="+mn-lt"/>
                          <a:ea typeface="+mn-ea"/>
                          <a:cs typeface="+mn-cs"/>
                        </a:rPr>
                        <a:t>Dec 2017</a:t>
                      </a:r>
                    </a:p>
                  </a:txBody>
                  <a:tcPr marT="27432" marB="27432" anchor="ct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2">
                        <a:lumMod val="20000"/>
                        <a:lumOff val="80000"/>
                      </a:schemeClr>
                    </a:solidFill>
                  </a:tcPr>
                </a:tc>
              </a:tr>
              <a:tr h="3451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Track</a:t>
                      </a:r>
                      <a:r>
                        <a:rPr lang="en-US" sz="1400" baseline="0" dirty="0" smtClean="0"/>
                        <a:t> Loaders with Rail Gear and Auger Snow Blowers</a:t>
                      </a:r>
                      <a:endParaRPr lang="en-US" sz="1400" dirty="0" smtClean="0"/>
                    </a:p>
                  </a:txBody>
                  <a:tcPr marT="27432" marB="27432" anchor="ct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r>
                        <a:rPr lang="en-US" sz="1400" dirty="0" smtClean="0"/>
                        <a:t>15%</a:t>
                      </a:r>
                      <a:endParaRPr lang="en-US" sz="1400" dirty="0"/>
                    </a:p>
                  </a:txBody>
                  <a:tcPr marT="27432" marB="27432" anchor="ct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r>
                        <a:rPr lang="en-US" sz="1400" dirty="0" smtClean="0"/>
                        <a:t>25%</a:t>
                      </a:r>
                      <a:endParaRPr lang="en-US" sz="1400" dirty="0"/>
                    </a:p>
                  </a:txBody>
                  <a:tcPr marT="27432" marB="27432" anchor="ct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B05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kern="1200" dirty="0" smtClean="0">
                          <a:solidFill>
                            <a:schemeClr val="tx1"/>
                          </a:solidFill>
                          <a:latin typeface="+mn-lt"/>
                          <a:ea typeface="+mn-ea"/>
                          <a:cs typeface="+mn-cs"/>
                        </a:rPr>
                        <a:t>Dec 2017</a:t>
                      </a:r>
                    </a:p>
                  </a:txBody>
                  <a:tcPr marT="27432" marB="27432" anchor="ct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2">
                        <a:lumMod val="20000"/>
                        <a:lumOff val="80000"/>
                      </a:schemeClr>
                    </a:solidFill>
                  </a:tcPr>
                </a:tc>
              </a:tr>
              <a:tr h="470711">
                <a:tc>
                  <a:txBody>
                    <a:bodyPr/>
                    <a:lstStyle/>
                    <a:p>
                      <a:r>
                        <a:rPr lang="en-US" sz="1400" dirty="0" smtClean="0"/>
                        <a:t>ASV Track Loaders with Plows</a:t>
                      </a:r>
                      <a:endParaRPr lang="en-US" sz="1400" dirty="0"/>
                    </a:p>
                  </a:txBody>
                  <a:tcPr marT="27432" marB="27432" anchor="ct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r>
                        <a:rPr lang="en-US" sz="1400" dirty="0" smtClean="0"/>
                        <a:t>5%</a:t>
                      </a:r>
                      <a:endParaRPr lang="en-US" sz="1400" dirty="0"/>
                    </a:p>
                  </a:txBody>
                  <a:tcPr marT="27432" marB="27432" anchor="ct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r>
                        <a:rPr lang="en-US" sz="1400" dirty="0" smtClean="0"/>
                        <a:t>5%</a:t>
                      </a:r>
                      <a:endParaRPr lang="en-US" sz="1400" dirty="0"/>
                    </a:p>
                  </a:txBody>
                  <a:tcPr marT="27432" marB="27432" anchor="ct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92D05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kern="1200" dirty="0" smtClean="0">
                          <a:solidFill>
                            <a:schemeClr val="tx1"/>
                          </a:solidFill>
                          <a:latin typeface="+mn-lt"/>
                          <a:ea typeface="+mn-ea"/>
                          <a:cs typeface="+mn-cs"/>
                        </a:rPr>
                        <a:t>Dec 2017</a:t>
                      </a:r>
                    </a:p>
                  </a:txBody>
                  <a:tcPr marT="27432" marB="27432" anchor="ct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2">
                        <a:lumMod val="20000"/>
                        <a:lumOff val="80000"/>
                      </a:schemeClr>
                    </a:solidFill>
                  </a:tcPr>
                </a:tc>
              </a:tr>
            </a:tbl>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Bus Vehicles</a:t>
            </a:r>
          </a:p>
        </p:txBody>
      </p:sp>
      <p:sp>
        <p:nvSpPr>
          <p:cNvPr id="3" name="Text Placeholder 2"/>
          <p:cNvSpPr>
            <a:spLocks noGrp="1"/>
          </p:cNvSpPr>
          <p:nvPr>
            <p:ph type="body" sz="quarter" idx="16"/>
          </p:nvPr>
        </p:nvSpPr>
        <p:spPr/>
        <p:txBody>
          <a:bodyPr/>
          <a:lstStyle/>
          <a:p>
            <a:r>
              <a:rPr lang="en-US" dirty="0"/>
              <a:t>Operation Winter Preparedness – DGM Remarks 9/18/17 </a:t>
            </a:r>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xmlns="" val="176366090"/>
              </p:ext>
            </p:extLst>
          </p:nvPr>
        </p:nvGraphicFramePr>
        <p:xfrm>
          <a:off x="457200" y="1981200"/>
          <a:ext cx="8229600" cy="2137732"/>
        </p:xfrm>
        <a:graphic>
          <a:graphicData uri="http://schemas.openxmlformats.org/drawingml/2006/table">
            <a:tbl>
              <a:tblPr firstRow="1" bandRow="1">
                <a:tableStyleId>{2D5ABB26-0587-4C30-8999-92F81FD0307C}</a:tableStyleId>
              </a:tblPr>
              <a:tblGrid>
                <a:gridCol w="4902199"/>
                <a:gridCol w="1295400"/>
                <a:gridCol w="838200"/>
                <a:gridCol w="1193801"/>
              </a:tblGrid>
              <a:tr h="679254">
                <a:tc>
                  <a:txBody>
                    <a:bodyPr/>
                    <a:lstStyle/>
                    <a:p>
                      <a:r>
                        <a:rPr lang="en-US" sz="1400" b="1" kern="1200" dirty="0" smtClean="0">
                          <a:solidFill>
                            <a:schemeClr val="bg1"/>
                          </a:solidFill>
                          <a:latin typeface="+mn-lt"/>
                          <a:ea typeface="+mn-ea"/>
                          <a:cs typeface="+mn-cs"/>
                        </a:rPr>
                        <a:t>Bus</a:t>
                      </a:r>
                      <a:endParaRPr lang="en-US" sz="1400" b="1" kern="1200" dirty="0">
                        <a:solidFill>
                          <a:schemeClr val="bg1"/>
                        </a:solidFill>
                        <a:latin typeface="+mn-lt"/>
                        <a:ea typeface="+mn-ea"/>
                        <a:cs typeface="+mn-cs"/>
                      </a:endParaRPr>
                    </a:p>
                  </a:txBody>
                  <a:tcPr marT="27432" marB="27432" anchor="ctr">
                    <a:lnB w="38100" cap="flat" cmpd="sng" algn="ctr">
                      <a:solidFill>
                        <a:schemeClr val="bg1"/>
                      </a:solidFill>
                      <a:prstDash val="solid"/>
                      <a:round/>
                      <a:headEnd type="none" w="med" len="med"/>
                      <a:tailEnd type="none" w="med" len="med"/>
                    </a:lnB>
                    <a:solidFill>
                      <a:srgbClr val="C00000"/>
                    </a:solidFill>
                  </a:tcPr>
                </a:tc>
                <a:tc>
                  <a:txBody>
                    <a:bodyPr/>
                    <a:lstStyle/>
                    <a:p>
                      <a:pPr algn="ctr"/>
                      <a:r>
                        <a:rPr lang="en-US" sz="1400" b="1" dirty="0" smtClean="0">
                          <a:solidFill>
                            <a:schemeClr val="bg1"/>
                          </a:solidFill>
                        </a:rPr>
                        <a:t>September</a:t>
                      </a:r>
                      <a:r>
                        <a:rPr lang="en-US" sz="1400" b="1" baseline="0" dirty="0" smtClean="0">
                          <a:solidFill>
                            <a:schemeClr val="bg1"/>
                          </a:solidFill>
                        </a:rPr>
                        <a:t> Goal</a:t>
                      </a:r>
                      <a:endParaRPr lang="en-US" sz="1400" b="1" dirty="0">
                        <a:solidFill>
                          <a:schemeClr val="bg1"/>
                        </a:solidFill>
                      </a:endParaRPr>
                    </a:p>
                  </a:txBody>
                  <a:tcPr marT="27432" marB="27432" anchor="ctr">
                    <a:lnB w="38100" cap="flat" cmpd="sng" algn="ctr">
                      <a:solidFill>
                        <a:schemeClr val="bg1"/>
                      </a:solidFill>
                      <a:prstDash val="solid"/>
                      <a:round/>
                      <a:headEnd type="none" w="med" len="med"/>
                      <a:tailEnd type="none" w="med" len="med"/>
                    </a:lnB>
                    <a:solidFill>
                      <a:srgbClr val="C00000"/>
                    </a:solidFill>
                  </a:tcPr>
                </a:tc>
                <a:tc>
                  <a:txBody>
                    <a:bodyPr/>
                    <a:lstStyle/>
                    <a:p>
                      <a:pPr algn="ctr"/>
                      <a:r>
                        <a:rPr lang="en-US" sz="1400" b="1" dirty="0" smtClean="0">
                          <a:solidFill>
                            <a:schemeClr val="bg1"/>
                          </a:solidFill>
                        </a:rPr>
                        <a:t>Actual</a:t>
                      </a:r>
                      <a:endParaRPr lang="en-US" sz="1400" b="1" dirty="0">
                        <a:solidFill>
                          <a:schemeClr val="bg1"/>
                        </a:solidFill>
                      </a:endParaRPr>
                    </a:p>
                  </a:txBody>
                  <a:tcPr marT="27432" marB="27432" anchor="ctr">
                    <a:lnB w="38100" cap="flat" cmpd="sng" algn="ctr">
                      <a:solidFill>
                        <a:schemeClr val="bg1"/>
                      </a:solidFill>
                      <a:prstDash val="solid"/>
                      <a:round/>
                      <a:headEnd type="none" w="med" len="med"/>
                      <a:tailEnd type="none" w="med" len="med"/>
                    </a:lnB>
                    <a:solidFill>
                      <a:srgbClr val="C00000"/>
                    </a:solidFill>
                  </a:tcPr>
                </a:tc>
                <a:tc>
                  <a:txBody>
                    <a:bodyPr/>
                    <a:lstStyle/>
                    <a:p>
                      <a:pPr algn="ctr"/>
                      <a:r>
                        <a:rPr lang="en-US" sz="1400" b="1" dirty="0" smtClean="0">
                          <a:solidFill>
                            <a:schemeClr val="bg1"/>
                          </a:solidFill>
                        </a:rPr>
                        <a:t>100%</a:t>
                      </a:r>
                      <a:r>
                        <a:rPr lang="en-US" sz="1400" b="1" baseline="0" dirty="0" smtClean="0">
                          <a:solidFill>
                            <a:schemeClr val="bg1"/>
                          </a:solidFill>
                        </a:rPr>
                        <a:t> Goal Date</a:t>
                      </a:r>
                      <a:endParaRPr lang="en-US" sz="1400" b="1" dirty="0">
                        <a:solidFill>
                          <a:schemeClr val="bg1"/>
                        </a:solidFill>
                      </a:endParaRPr>
                    </a:p>
                  </a:txBody>
                  <a:tcPr marT="27432" marB="27432" anchor="ctr">
                    <a:lnB w="38100" cap="flat" cmpd="sng" algn="ctr">
                      <a:solidFill>
                        <a:schemeClr val="bg1"/>
                      </a:solidFill>
                      <a:prstDash val="solid"/>
                      <a:round/>
                      <a:headEnd type="none" w="med" len="med"/>
                      <a:tailEnd type="none" w="med" len="med"/>
                    </a:lnB>
                    <a:solidFill>
                      <a:srgbClr val="C00000"/>
                    </a:solidFill>
                  </a:tcPr>
                </a:tc>
              </a:tr>
              <a:tr h="423043">
                <a:tc>
                  <a:txBody>
                    <a:bodyPr/>
                    <a:lstStyle/>
                    <a:p>
                      <a:r>
                        <a:rPr lang="en-US" sz="1400" dirty="0" smtClean="0"/>
                        <a:t>Plow Truck in each Repair</a:t>
                      </a:r>
                      <a:r>
                        <a:rPr lang="en-US" sz="1400" baseline="0" dirty="0" smtClean="0"/>
                        <a:t> Facility</a:t>
                      </a:r>
                      <a:endParaRPr lang="en-US" sz="1400" dirty="0"/>
                    </a:p>
                  </a:txBody>
                  <a:tcPr marT="27432" marB="27432" anchor="ct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r>
                        <a:rPr lang="en-US" sz="1400" dirty="0" smtClean="0"/>
                        <a:t>100%</a:t>
                      </a:r>
                      <a:endParaRPr lang="en-US" sz="1400" dirty="0"/>
                    </a:p>
                  </a:txBody>
                  <a:tcPr marT="27432" marB="27432" anchor="ct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r>
                        <a:rPr lang="en-US" sz="1400" dirty="0" smtClean="0"/>
                        <a:t>100%</a:t>
                      </a:r>
                      <a:endParaRPr lang="en-US" sz="1400" dirty="0"/>
                    </a:p>
                  </a:txBody>
                  <a:tcPr marT="27432" marB="27432" anchor="ct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92D050"/>
                    </a:solidFill>
                  </a:tcPr>
                </a:tc>
                <a:tc>
                  <a:txBody>
                    <a:bodyPr/>
                    <a:lstStyle/>
                    <a:p>
                      <a:pPr marL="0" algn="ctr" defTabSz="914400" rtl="0" eaLnBrk="1" latinLnBrk="0" hangingPunct="1"/>
                      <a:r>
                        <a:rPr lang="en-US" sz="1400" kern="1200" dirty="0" smtClean="0">
                          <a:solidFill>
                            <a:schemeClr val="tx1"/>
                          </a:solidFill>
                          <a:latin typeface="+mn-lt"/>
                          <a:ea typeface="+mn-ea"/>
                          <a:cs typeface="+mn-cs"/>
                        </a:rPr>
                        <a:t>Complete</a:t>
                      </a:r>
                      <a:endParaRPr lang="en-US" sz="1400" kern="1200" dirty="0">
                        <a:solidFill>
                          <a:schemeClr val="tx1"/>
                        </a:solidFill>
                        <a:latin typeface="+mn-lt"/>
                        <a:ea typeface="+mn-ea"/>
                        <a:cs typeface="+mn-cs"/>
                      </a:endParaRPr>
                    </a:p>
                  </a:txBody>
                  <a:tcPr marT="27432" marB="27432" anchor="ct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2">
                        <a:lumMod val="20000"/>
                        <a:lumOff val="80000"/>
                      </a:schemeClr>
                    </a:solidFill>
                  </a:tcPr>
                </a:tc>
              </a:tr>
              <a:tr h="345145">
                <a:tc>
                  <a:txBody>
                    <a:bodyPr/>
                    <a:lstStyle/>
                    <a:p>
                      <a:r>
                        <a:rPr lang="en-US" sz="1400" dirty="0" smtClean="0"/>
                        <a:t>Southampton Lot Paved</a:t>
                      </a:r>
                      <a:endParaRPr lang="en-US" sz="1400" dirty="0"/>
                    </a:p>
                  </a:txBody>
                  <a:tcPr marT="27432" marB="27432" anchor="ct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r>
                        <a:rPr lang="en-US" sz="1400" dirty="0" smtClean="0"/>
                        <a:t>100%</a:t>
                      </a:r>
                      <a:endParaRPr lang="en-US" sz="1400" dirty="0"/>
                    </a:p>
                  </a:txBody>
                  <a:tcPr marT="27432" marB="27432" anchor="ct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r>
                        <a:rPr lang="en-US" sz="1400" dirty="0" smtClean="0"/>
                        <a:t>100%</a:t>
                      </a:r>
                      <a:endParaRPr lang="en-US" sz="1400" dirty="0"/>
                    </a:p>
                  </a:txBody>
                  <a:tcPr marT="27432" marB="27432" anchor="ct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92D05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kern="1200" dirty="0" smtClean="0">
                          <a:solidFill>
                            <a:schemeClr val="tx1"/>
                          </a:solidFill>
                          <a:latin typeface="+mn-lt"/>
                          <a:ea typeface="+mn-ea"/>
                          <a:cs typeface="+mn-cs"/>
                        </a:rPr>
                        <a:t>Complete</a:t>
                      </a:r>
                    </a:p>
                  </a:txBody>
                  <a:tcPr marT="27432" marB="27432" anchor="ct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2">
                        <a:lumMod val="20000"/>
                        <a:lumOff val="80000"/>
                      </a:schemeClr>
                    </a:solidFill>
                  </a:tcPr>
                </a:tc>
              </a:tr>
              <a:tr h="345145">
                <a:tc>
                  <a:txBody>
                    <a:bodyPr/>
                    <a:lstStyle/>
                    <a:p>
                      <a:r>
                        <a:rPr lang="en-US" sz="1400" dirty="0" smtClean="0"/>
                        <a:t>Winterization of all Revenue Vehicles</a:t>
                      </a:r>
                      <a:endParaRPr lang="en-US" sz="1400" baseline="0" dirty="0" smtClean="0"/>
                    </a:p>
                  </a:txBody>
                  <a:tcPr marT="27432" marB="27432" anchor="ct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r>
                        <a:rPr lang="en-US" sz="1400" dirty="0" smtClean="0"/>
                        <a:t>10%</a:t>
                      </a:r>
                      <a:endParaRPr lang="en-US" sz="1400" dirty="0"/>
                    </a:p>
                  </a:txBody>
                  <a:tcPr marT="27432" marB="27432" anchor="ct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r>
                        <a:rPr lang="en-US" sz="1400" dirty="0" smtClean="0"/>
                        <a:t>10%</a:t>
                      </a:r>
                      <a:endParaRPr lang="en-US" sz="1400" dirty="0"/>
                    </a:p>
                  </a:txBody>
                  <a:tcPr marT="27432" marB="27432" anchor="ct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92D05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kern="1200" dirty="0" smtClean="0">
                          <a:solidFill>
                            <a:schemeClr val="tx1"/>
                          </a:solidFill>
                          <a:latin typeface="+mn-lt"/>
                          <a:ea typeface="+mn-ea"/>
                          <a:cs typeface="+mn-cs"/>
                        </a:rPr>
                        <a:t>Nov 2017</a:t>
                      </a:r>
                    </a:p>
                  </a:txBody>
                  <a:tcPr marT="27432" marB="27432" anchor="ct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2">
                        <a:lumMod val="20000"/>
                        <a:lumOff val="80000"/>
                      </a:schemeClr>
                    </a:solidFill>
                  </a:tcPr>
                </a:tc>
              </a:tr>
              <a:tr h="3451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Proactive Materials</a:t>
                      </a:r>
                      <a:r>
                        <a:rPr lang="en-US" sz="1400" baseline="0" dirty="0" smtClean="0"/>
                        <a:t> Planning for Winter Parts</a:t>
                      </a:r>
                      <a:endParaRPr lang="en-US" sz="1400" dirty="0" smtClean="0"/>
                    </a:p>
                  </a:txBody>
                  <a:tcPr marT="27432" marB="27432" anchor="ct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r>
                        <a:rPr lang="en-US" sz="1400" dirty="0" smtClean="0"/>
                        <a:t>60%</a:t>
                      </a:r>
                      <a:endParaRPr lang="en-US" sz="1400" dirty="0"/>
                    </a:p>
                  </a:txBody>
                  <a:tcPr marT="27432" marB="27432" anchor="ct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r>
                        <a:rPr lang="en-US" sz="1400" dirty="0" smtClean="0"/>
                        <a:t>50%</a:t>
                      </a:r>
                      <a:endParaRPr lang="en-US" sz="1400" dirty="0"/>
                    </a:p>
                  </a:txBody>
                  <a:tcPr marT="27432" marB="27432" anchor="ct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FF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kern="1200" dirty="0" smtClean="0">
                          <a:solidFill>
                            <a:schemeClr val="tx1"/>
                          </a:solidFill>
                          <a:latin typeface="+mn-lt"/>
                          <a:ea typeface="+mn-ea"/>
                          <a:cs typeface="+mn-cs"/>
                        </a:rPr>
                        <a:t>Nov 2017</a:t>
                      </a:r>
                    </a:p>
                  </a:txBody>
                  <a:tcPr marT="27432" marB="27432" anchor="ct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2">
                        <a:lumMod val="20000"/>
                        <a:lumOff val="80000"/>
                      </a:schemeClr>
                    </a:solidFill>
                  </a:tcPr>
                </a:tc>
              </a:tr>
            </a:tbl>
          </a:graphicData>
        </a:graphic>
      </p:graphicFrame>
      <p:pic>
        <p:nvPicPr>
          <p:cNvPr id="6" name="Picture 5"/>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971800" y="4343400"/>
            <a:ext cx="2797048" cy="207071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Commuter Rail</a:t>
            </a:r>
          </a:p>
        </p:txBody>
      </p:sp>
      <p:sp>
        <p:nvSpPr>
          <p:cNvPr id="3" name="Text Placeholder 2"/>
          <p:cNvSpPr>
            <a:spLocks noGrp="1"/>
          </p:cNvSpPr>
          <p:nvPr>
            <p:ph type="body" sz="quarter" idx="16"/>
          </p:nvPr>
        </p:nvSpPr>
        <p:spPr/>
        <p:txBody>
          <a:bodyPr/>
          <a:lstStyle/>
          <a:p>
            <a:r>
              <a:rPr lang="en-US" dirty="0"/>
              <a:t>Operation Winter Preparedness – DGM Remarks 9/18/17 </a:t>
            </a:r>
          </a:p>
          <a:p>
            <a:r>
              <a:rPr lang="en-US" dirty="0" smtClean="0"/>
              <a:t> </a:t>
            </a:r>
            <a:endParaRPr lang="en-US" dirty="0"/>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xmlns="" val="176366090"/>
              </p:ext>
            </p:extLst>
          </p:nvPr>
        </p:nvGraphicFramePr>
        <p:xfrm>
          <a:off x="533400" y="1752600"/>
          <a:ext cx="8229600" cy="2482877"/>
        </p:xfrm>
        <a:graphic>
          <a:graphicData uri="http://schemas.openxmlformats.org/drawingml/2006/table">
            <a:tbl>
              <a:tblPr firstRow="1" bandRow="1">
                <a:tableStyleId>{2D5ABB26-0587-4C30-8999-92F81FD0307C}</a:tableStyleId>
              </a:tblPr>
              <a:tblGrid>
                <a:gridCol w="4902199"/>
                <a:gridCol w="1295400"/>
                <a:gridCol w="838200"/>
                <a:gridCol w="1193801"/>
              </a:tblGrid>
              <a:tr h="67925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kern="1200" dirty="0" smtClean="0">
                          <a:solidFill>
                            <a:schemeClr val="bg1"/>
                          </a:solidFill>
                          <a:latin typeface="+mn-lt"/>
                          <a:ea typeface="+mn-ea"/>
                          <a:cs typeface="+mn-cs"/>
                        </a:rPr>
                        <a:t>Infrastructure</a:t>
                      </a:r>
                    </a:p>
                  </a:txBody>
                  <a:tcPr marT="27432" marB="27432" anchor="ctr">
                    <a:lnB w="38100" cap="flat" cmpd="sng" algn="ctr">
                      <a:solidFill>
                        <a:schemeClr val="bg1"/>
                      </a:solidFill>
                      <a:prstDash val="solid"/>
                      <a:round/>
                      <a:headEnd type="none" w="med" len="med"/>
                      <a:tailEnd type="none" w="med" len="med"/>
                    </a:lnB>
                    <a:solidFill>
                      <a:srgbClr val="C00000"/>
                    </a:solidFill>
                  </a:tcPr>
                </a:tc>
                <a:tc>
                  <a:txBody>
                    <a:bodyPr/>
                    <a:lstStyle/>
                    <a:p>
                      <a:pPr algn="ctr"/>
                      <a:r>
                        <a:rPr lang="en-US" sz="1400" b="1" dirty="0" smtClean="0">
                          <a:solidFill>
                            <a:schemeClr val="bg1"/>
                          </a:solidFill>
                        </a:rPr>
                        <a:t>September</a:t>
                      </a:r>
                      <a:r>
                        <a:rPr lang="en-US" sz="1400" b="1" baseline="0" dirty="0" smtClean="0">
                          <a:solidFill>
                            <a:schemeClr val="bg1"/>
                          </a:solidFill>
                        </a:rPr>
                        <a:t> Goal</a:t>
                      </a:r>
                      <a:endParaRPr lang="en-US" sz="1400" b="1" dirty="0">
                        <a:solidFill>
                          <a:schemeClr val="bg1"/>
                        </a:solidFill>
                      </a:endParaRPr>
                    </a:p>
                  </a:txBody>
                  <a:tcPr marT="27432" marB="27432" anchor="ctr">
                    <a:lnB w="38100" cap="flat" cmpd="sng" algn="ctr">
                      <a:solidFill>
                        <a:schemeClr val="bg1"/>
                      </a:solidFill>
                      <a:prstDash val="solid"/>
                      <a:round/>
                      <a:headEnd type="none" w="med" len="med"/>
                      <a:tailEnd type="none" w="med" len="med"/>
                    </a:lnB>
                    <a:solidFill>
                      <a:srgbClr val="C00000"/>
                    </a:solidFill>
                  </a:tcPr>
                </a:tc>
                <a:tc>
                  <a:txBody>
                    <a:bodyPr/>
                    <a:lstStyle/>
                    <a:p>
                      <a:pPr algn="ctr"/>
                      <a:r>
                        <a:rPr lang="en-US" sz="1400" b="1" dirty="0" smtClean="0">
                          <a:solidFill>
                            <a:schemeClr val="bg1"/>
                          </a:solidFill>
                        </a:rPr>
                        <a:t>Actual</a:t>
                      </a:r>
                      <a:endParaRPr lang="en-US" sz="1400" b="1" dirty="0">
                        <a:solidFill>
                          <a:schemeClr val="bg1"/>
                        </a:solidFill>
                      </a:endParaRPr>
                    </a:p>
                  </a:txBody>
                  <a:tcPr marT="27432" marB="27432" anchor="ctr">
                    <a:lnB w="38100" cap="flat" cmpd="sng" algn="ctr">
                      <a:solidFill>
                        <a:schemeClr val="bg1"/>
                      </a:solidFill>
                      <a:prstDash val="solid"/>
                      <a:round/>
                      <a:headEnd type="none" w="med" len="med"/>
                      <a:tailEnd type="none" w="med" len="med"/>
                    </a:lnB>
                    <a:solidFill>
                      <a:srgbClr val="C00000"/>
                    </a:solidFill>
                  </a:tcPr>
                </a:tc>
                <a:tc>
                  <a:txBody>
                    <a:bodyPr/>
                    <a:lstStyle/>
                    <a:p>
                      <a:pPr algn="ctr"/>
                      <a:r>
                        <a:rPr lang="en-US" sz="1400" b="1" dirty="0" smtClean="0">
                          <a:solidFill>
                            <a:schemeClr val="bg1"/>
                          </a:solidFill>
                        </a:rPr>
                        <a:t>100%</a:t>
                      </a:r>
                      <a:r>
                        <a:rPr lang="en-US" sz="1400" b="1" baseline="0" dirty="0" smtClean="0">
                          <a:solidFill>
                            <a:schemeClr val="bg1"/>
                          </a:solidFill>
                        </a:rPr>
                        <a:t> Goal Date</a:t>
                      </a:r>
                      <a:endParaRPr lang="en-US" sz="1400" b="1" dirty="0">
                        <a:solidFill>
                          <a:schemeClr val="bg1"/>
                        </a:solidFill>
                      </a:endParaRPr>
                    </a:p>
                  </a:txBody>
                  <a:tcPr marT="27432" marB="27432" anchor="ctr">
                    <a:lnB w="38100" cap="flat" cmpd="sng" algn="ctr">
                      <a:solidFill>
                        <a:schemeClr val="bg1"/>
                      </a:solidFill>
                      <a:prstDash val="solid"/>
                      <a:round/>
                      <a:headEnd type="none" w="med" len="med"/>
                      <a:tailEnd type="none" w="med" len="med"/>
                    </a:lnB>
                    <a:solidFill>
                      <a:srgbClr val="C00000"/>
                    </a:solidFill>
                  </a:tcPr>
                </a:tc>
              </a:tr>
              <a:tr h="42304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smtClean="0">
                          <a:solidFill>
                            <a:schemeClr val="tx1"/>
                          </a:solidFill>
                          <a:latin typeface="+mn-lt"/>
                          <a:ea typeface="+mn-ea"/>
                          <a:cs typeface="+mn-cs"/>
                        </a:rPr>
                        <a:t>Station Supplies</a:t>
                      </a:r>
                    </a:p>
                  </a:txBody>
                  <a:tcPr marT="27432" marB="27432" anchor="ct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0%</a:t>
                      </a:r>
                      <a:r>
                        <a:rPr lang="en-US" sz="1400" baseline="30000" dirty="0" smtClean="0"/>
                        <a:t>1</a:t>
                      </a:r>
                    </a:p>
                  </a:txBody>
                  <a:tcPr marT="27432" marB="27432" anchor="ct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r>
                        <a:rPr lang="en-US" sz="1400" dirty="0" smtClean="0"/>
                        <a:t>0%</a:t>
                      </a:r>
                      <a:endParaRPr lang="en-US" sz="1400" dirty="0"/>
                    </a:p>
                  </a:txBody>
                  <a:tcPr marT="27432" marB="27432" anchor="ct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92D05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kern="1200" dirty="0" smtClean="0">
                          <a:solidFill>
                            <a:schemeClr val="tx1"/>
                          </a:solidFill>
                          <a:latin typeface="+mn-lt"/>
                          <a:ea typeface="+mn-ea"/>
                          <a:cs typeface="+mn-cs"/>
                        </a:rPr>
                        <a:t>Nov 17</a:t>
                      </a:r>
                    </a:p>
                  </a:txBody>
                  <a:tcPr marT="27432" marB="27432" anchor="ct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2">
                        <a:lumMod val="20000"/>
                        <a:lumOff val="80000"/>
                      </a:schemeClr>
                    </a:solidFill>
                  </a:tcPr>
                </a:tc>
              </a:tr>
              <a:tr h="3451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smtClean="0">
                          <a:solidFill>
                            <a:schemeClr val="tx1"/>
                          </a:solidFill>
                          <a:latin typeface="+mn-lt"/>
                          <a:ea typeface="+mn-ea"/>
                          <a:cs typeface="+mn-cs"/>
                        </a:rPr>
                        <a:t>Electric Switch Heater Inspections</a:t>
                      </a:r>
                    </a:p>
                  </a:txBody>
                  <a:tcPr marT="27432" marB="27432" anchor="ct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60%</a:t>
                      </a:r>
                    </a:p>
                  </a:txBody>
                  <a:tcPr marT="27432" marB="27432" anchor="ct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r>
                        <a:rPr lang="en-US" sz="1400" dirty="0" smtClean="0"/>
                        <a:t>60%</a:t>
                      </a:r>
                      <a:endParaRPr lang="en-US" sz="1400" dirty="0"/>
                    </a:p>
                  </a:txBody>
                  <a:tcPr marT="27432" marB="27432" anchor="ct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kern="1200" dirty="0" smtClean="0">
                          <a:solidFill>
                            <a:schemeClr val="tx1"/>
                          </a:solidFill>
                          <a:latin typeface="+mn-lt"/>
                          <a:ea typeface="+mn-ea"/>
                          <a:cs typeface="+mn-cs"/>
                        </a:rPr>
                        <a:t>Nov 17</a:t>
                      </a:r>
                    </a:p>
                  </a:txBody>
                  <a:tcPr marT="27432" marB="27432" anchor="ct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2">
                        <a:lumMod val="20000"/>
                        <a:lumOff val="80000"/>
                      </a:schemeClr>
                    </a:solidFill>
                  </a:tcPr>
                </a:tc>
              </a:tr>
              <a:tr h="3451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smtClean="0">
                          <a:solidFill>
                            <a:schemeClr val="tx1"/>
                          </a:solidFill>
                          <a:latin typeface="+mn-lt"/>
                          <a:ea typeface="+mn-ea"/>
                          <a:cs typeface="+mn-cs"/>
                        </a:rPr>
                        <a:t>Switch Cover Installations</a:t>
                      </a:r>
                    </a:p>
                  </a:txBody>
                  <a:tcPr marT="27432" marB="27432" anchor="ct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100%</a:t>
                      </a:r>
                      <a:r>
                        <a:rPr lang="en-US" sz="1400" baseline="30000" dirty="0" smtClean="0"/>
                        <a:t>2</a:t>
                      </a:r>
                    </a:p>
                  </a:txBody>
                  <a:tcPr marT="27432" marB="27432" anchor="ct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r>
                        <a:rPr lang="en-US" sz="1400" dirty="0" smtClean="0"/>
                        <a:t>100%</a:t>
                      </a:r>
                      <a:endParaRPr lang="en-US" sz="1400" dirty="0"/>
                    </a:p>
                  </a:txBody>
                  <a:tcPr marT="27432" marB="27432" anchor="ct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kern="1200" dirty="0" smtClean="0">
                          <a:solidFill>
                            <a:schemeClr val="tx1"/>
                          </a:solidFill>
                          <a:latin typeface="+mn-lt"/>
                          <a:ea typeface="+mn-ea"/>
                          <a:cs typeface="+mn-cs"/>
                        </a:rPr>
                        <a:t>Complete</a:t>
                      </a:r>
                    </a:p>
                  </a:txBody>
                  <a:tcPr marT="27432" marB="27432" anchor="ct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2">
                        <a:lumMod val="20000"/>
                        <a:lumOff val="80000"/>
                      </a:schemeClr>
                    </a:solidFill>
                  </a:tcPr>
                </a:tc>
              </a:tr>
              <a:tr h="3451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smtClean="0">
                          <a:solidFill>
                            <a:schemeClr val="tx1"/>
                          </a:solidFill>
                          <a:latin typeface="+mn-lt"/>
                          <a:ea typeface="+mn-ea"/>
                          <a:cs typeface="+mn-cs"/>
                        </a:rPr>
                        <a:t>Propane Switch Heater Installations</a:t>
                      </a:r>
                    </a:p>
                  </a:txBody>
                  <a:tcPr marT="27432" marB="27432" anchor="ct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85%</a:t>
                      </a:r>
                    </a:p>
                  </a:txBody>
                  <a:tcPr marT="27432" marB="27432" anchor="ct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r>
                        <a:rPr lang="en-US" sz="1400" dirty="0" smtClean="0"/>
                        <a:t>85%</a:t>
                      </a:r>
                      <a:endParaRPr lang="en-US" sz="1400" dirty="0"/>
                    </a:p>
                  </a:txBody>
                  <a:tcPr marT="27432" marB="27432" anchor="ct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kern="1200" dirty="0" smtClean="0">
                          <a:solidFill>
                            <a:schemeClr val="tx1"/>
                          </a:solidFill>
                          <a:latin typeface="+mn-lt"/>
                          <a:ea typeface="+mn-ea"/>
                          <a:cs typeface="+mn-cs"/>
                        </a:rPr>
                        <a:t>Nov 17</a:t>
                      </a:r>
                    </a:p>
                  </a:txBody>
                  <a:tcPr marT="27432" marB="27432" anchor="ct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2">
                        <a:lumMod val="20000"/>
                        <a:lumOff val="80000"/>
                      </a:schemeClr>
                    </a:solidFill>
                  </a:tcPr>
                </a:tc>
              </a:tr>
              <a:tr h="3451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smtClean="0">
                          <a:solidFill>
                            <a:schemeClr val="tx1"/>
                          </a:solidFill>
                          <a:latin typeface="+mn-lt"/>
                          <a:ea typeface="+mn-ea"/>
                          <a:cs typeface="+mn-cs"/>
                        </a:rPr>
                        <a:t>Brush Clearing (Fall &amp; Winter Prep)</a:t>
                      </a:r>
                    </a:p>
                  </a:txBody>
                  <a:tcPr marT="27432" marB="27432" anchor="ct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20%</a:t>
                      </a:r>
                      <a:r>
                        <a:rPr lang="en-US" sz="1400" baseline="30000" dirty="0" smtClean="0"/>
                        <a:t>3</a:t>
                      </a:r>
                      <a:endParaRPr lang="en-US" sz="1400" dirty="0" smtClean="0"/>
                    </a:p>
                  </a:txBody>
                  <a:tcPr marT="27432" marB="27432" anchor="ct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r>
                        <a:rPr lang="en-US" sz="1400" dirty="0" smtClean="0"/>
                        <a:t>20%</a:t>
                      </a:r>
                      <a:endParaRPr lang="en-US" sz="1400" dirty="0"/>
                    </a:p>
                  </a:txBody>
                  <a:tcPr marT="27432" marB="27432" anchor="ct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92D05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kern="1200" dirty="0" smtClean="0">
                          <a:solidFill>
                            <a:schemeClr val="tx1"/>
                          </a:solidFill>
                          <a:latin typeface="+mn-lt"/>
                          <a:ea typeface="+mn-ea"/>
                          <a:cs typeface="+mn-cs"/>
                        </a:rPr>
                        <a:t>Nov 17</a:t>
                      </a:r>
                    </a:p>
                  </a:txBody>
                  <a:tcPr marT="27432" marB="27432" anchor="ct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2">
                        <a:lumMod val="20000"/>
                        <a:lumOff val="80000"/>
                      </a:schemeClr>
                    </a:solidFill>
                  </a:tcPr>
                </a:tc>
              </a:tr>
            </a:tbl>
          </a:graphicData>
        </a:graphic>
      </p:graphicFrame>
      <p:sp>
        <p:nvSpPr>
          <p:cNvPr id="5" name="Rectangle 4"/>
          <p:cNvSpPr/>
          <p:nvPr/>
        </p:nvSpPr>
        <p:spPr>
          <a:xfrm>
            <a:off x="762000" y="4724400"/>
            <a:ext cx="4572000" cy="954107"/>
          </a:xfrm>
          <a:prstGeom prst="rect">
            <a:avLst/>
          </a:prstGeom>
        </p:spPr>
        <p:txBody>
          <a:bodyPr>
            <a:spAutoFit/>
          </a:bodyPr>
          <a:lstStyle/>
          <a:p>
            <a:pPr marL="342900" indent="-342900"/>
            <a:r>
              <a:rPr lang="en-US" sz="1400" baseline="30000" dirty="0" smtClean="0"/>
              <a:t>1</a:t>
            </a:r>
            <a:r>
              <a:rPr lang="en-US" sz="1400" dirty="0" smtClean="0"/>
              <a:t>Begins in November</a:t>
            </a:r>
          </a:p>
          <a:p>
            <a:pPr marL="342900" indent="-342900"/>
            <a:r>
              <a:rPr lang="en-US" sz="1400" baseline="30000" dirty="0" smtClean="0"/>
              <a:t>2</a:t>
            </a:r>
            <a:r>
              <a:rPr lang="en-US" sz="1400" dirty="0" smtClean="0"/>
              <a:t>Evaluating continuance of installations on additional switches</a:t>
            </a:r>
          </a:p>
          <a:p>
            <a:pPr marL="342900" indent="-342900"/>
            <a:r>
              <a:rPr lang="en-US" sz="1400" baseline="30000" dirty="0" smtClean="0"/>
              <a:t>3</a:t>
            </a:r>
            <a:r>
              <a:rPr lang="en-US" sz="1400" dirty="0" smtClean="0"/>
              <a:t>As part of PTC project and Slippery Rail PI</a:t>
            </a:r>
            <a:endParaRPr lang="en-US" sz="1400" baseline="30000" dirty="0"/>
          </a:p>
        </p:txBody>
      </p:sp>
      <p:pic>
        <p:nvPicPr>
          <p:cNvPr id="6" name="Picture 2" descr="Image result for storm desk mbta"/>
          <p:cNvPicPr>
            <a:picLocks noChangeAspect="1" noChangeArrowheads="1"/>
          </p:cNvPicPr>
          <p:nvPr/>
        </p:nvPicPr>
        <p:blipFill>
          <a:blip r:embed="rId2" cstate="print"/>
          <a:srcRect/>
          <a:stretch>
            <a:fillRect/>
          </a:stretch>
        </p:blipFill>
        <p:spPr bwMode="auto">
          <a:xfrm>
            <a:off x="5562600" y="4495800"/>
            <a:ext cx="2979247" cy="1981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685800" y="3427355"/>
            <a:ext cx="7924800" cy="646331"/>
          </a:xfrm>
          <a:prstGeom prst="rect">
            <a:avLst/>
          </a:prstGeom>
          <a:noFill/>
        </p:spPr>
        <p:txBody>
          <a:bodyPr wrap="square" rtlCol="0">
            <a:spAutoFit/>
          </a:bodyPr>
          <a:lstStyle/>
          <a:p>
            <a:pPr marL="342900" indent="-342900" algn="ctr"/>
            <a:r>
              <a:rPr lang="en-US" sz="3600" b="1" u="sng" dirty="0" smtClean="0">
                <a:solidFill>
                  <a:schemeClr val="bg1"/>
                </a:solidFill>
                <a:latin typeface="+mj-lt"/>
              </a:rPr>
              <a:t>About Red Line</a:t>
            </a:r>
          </a:p>
        </p:txBody>
      </p:sp>
      <p:pic>
        <p:nvPicPr>
          <p:cNvPr id="2" name="Picture 1"/>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0" y="2742885"/>
            <a:ext cx="9144000" cy="707886"/>
          </a:xfrm>
          <a:prstGeom prst="rect">
            <a:avLst/>
          </a:prstGeom>
          <a:solidFill>
            <a:schemeClr val="accent1">
              <a:lumMod val="50000"/>
            </a:schemeClr>
          </a:solidFill>
        </p:spPr>
        <p:txBody>
          <a:bodyPr wrap="square" rtlCol="0">
            <a:spAutoFit/>
          </a:bodyPr>
          <a:lstStyle/>
          <a:p>
            <a:pPr marL="342900" indent="-342900" algn="ctr"/>
            <a:r>
              <a:rPr lang="en-US" sz="4000" dirty="0" smtClean="0">
                <a:solidFill>
                  <a:schemeClr val="bg1"/>
                </a:solidFill>
                <a:latin typeface="+mj-lt"/>
              </a:rPr>
              <a:t>Red Line Update</a:t>
            </a:r>
          </a:p>
        </p:txBody>
      </p:sp>
    </p:spTree>
    <p:extLst>
      <p:ext uri="{BB962C8B-B14F-4D97-AF65-F5344CB8AC3E}">
        <p14:creationId xmlns="" xmlns:p14="http://schemas.microsoft.com/office/powerpoint/2010/main" val="3553021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Commuter Rail</a:t>
            </a:r>
          </a:p>
        </p:txBody>
      </p:sp>
      <p:sp>
        <p:nvSpPr>
          <p:cNvPr id="3" name="Text Placeholder 2"/>
          <p:cNvSpPr>
            <a:spLocks noGrp="1"/>
          </p:cNvSpPr>
          <p:nvPr>
            <p:ph type="body" sz="quarter" idx="16"/>
          </p:nvPr>
        </p:nvSpPr>
        <p:spPr/>
        <p:txBody>
          <a:bodyPr/>
          <a:lstStyle/>
          <a:p>
            <a:r>
              <a:rPr lang="en-US" dirty="0"/>
              <a:t>Operation Winter Preparedness – DGM Remarks 9/18/17 </a:t>
            </a:r>
          </a:p>
          <a:p>
            <a:r>
              <a:rPr lang="en-US" dirty="0" smtClean="0"/>
              <a:t> </a:t>
            </a:r>
            <a:endParaRPr lang="en-US" dirty="0"/>
          </a:p>
          <a:p>
            <a:endParaRPr lang="en-US" dirty="0"/>
          </a:p>
        </p:txBody>
      </p:sp>
      <p:graphicFrame>
        <p:nvGraphicFramePr>
          <p:cNvPr id="4" name="Table 3"/>
          <p:cNvGraphicFramePr>
            <a:graphicFrameLocks noGrp="1"/>
          </p:cNvGraphicFramePr>
          <p:nvPr>
            <p:extLst>
              <p:ext uri="{D42A27DB-BD31-4B8C-83A1-F6EECF244321}">
                <p14:modId xmlns="" xmlns:p14="http://schemas.microsoft.com/office/powerpoint/2010/main" val="1637070292"/>
              </p:ext>
            </p:extLst>
          </p:nvPr>
        </p:nvGraphicFramePr>
        <p:xfrm>
          <a:off x="491068" y="1524000"/>
          <a:ext cx="8229600" cy="3461070"/>
        </p:xfrm>
        <a:graphic>
          <a:graphicData uri="http://schemas.openxmlformats.org/drawingml/2006/table">
            <a:tbl>
              <a:tblPr firstRow="1" bandRow="1">
                <a:tableStyleId>{2D5ABB26-0587-4C30-8999-92F81FD0307C}</a:tableStyleId>
              </a:tblPr>
              <a:tblGrid>
                <a:gridCol w="4902199">
                  <a:extLst>
                    <a:ext uri="{9D8B030D-6E8A-4147-A177-3AD203B41FA5}">
                      <a16:colId xmlns="" xmlns:a16="http://schemas.microsoft.com/office/drawing/2014/main" val="20000"/>
                    </a:ext>
                  </a:extLst>
                </a:gridCol>
                <a:gridCol w="1295400">
                  <a:extLst>
                    <a:ext uri="{9D8B030D-6E8A-4147-A177-3AD203B41FA5}">
                      <a16:colId xmlns="" xmlns:a16="http://schemas.microsoft.com/office/drawing/2014/main" val="20001"/>
                    </a:ext>
                  </a:extLst>
                </a:gridCol>
                <a:gridCol w="838200">
                  <a:extLst>
                    <a:ext uri="{9D8B030D-6E8A-4147-A177-3AD203B41FA5}">
                      <a16:colId xmlns="" xmlns:a16="http://schemas.microsoft.com/office/drawing/2014/main" val="20002"/>
                    </a:ext>
                  </a:extLst>
                </a:gridCol>
                <a:gridCol w="1193801">
                  <a:extLst>
                    <a:ext uri="{9D8B030D-6E8A-4147-A177-3AD203B41FA5}">
                      <a16:colId xmlns="" xmlns:a16="http://schemas.microsoft.com/office/drawing/2014/main" val="20003"/>
                    </a:ext>
                  </a:extLst>
                </a:gridCol>
              </a:tblGrid>
              <a:tr h="653728">
                <a:tc>
                  <a:txBody>
                    <a:bodyPr/>
                    <a:lstStyle/>
                    <a:p>
                      <a:r>
                        <a:rPr lang="en-US" sz="1400" b="1" kern="1200" dirty="0">
                          <a:solidFill>
                            <a:schemeClr val="bg1"/>
                          </a:solidFill>
                          <a:latin typeface="+mn-lt"/>
                          <a:ea typeface="+mn-ea"/>
                          <a:cs typeface="+mn-cs"/>
                        </a:rPr>
                        <a:t>Vehicle</a:t>
                      </a:r>
                    </a:p>
                  </a:txBody>
                  <a:tcPr marT="27432" marB="27432" anchor="ctr">
                    <a:lnB w="38100" cap="flat" cmpd="sng" algn="ctr">
                      <a:solidFill>
                        <a:schemeClr val="bg1"/>
                      </a:solidFill>
                      <a:prstDash val="solid"/>
                      <a:round/>
                      <a:headEnd type="none" w="med" len="med"/>
                      <a:tailEnd type="none" w="med" len="med"/>
                    </a:lnB>
                    <a:solidFill>
                      <a:srgbClr val="C00000"/>
                    </a:solidFill>
                  </a:tcPr>
                </a:tc>
                <a:tc>
                  <a:txBody>
                    <a:bodyPr/>
                    <a:lstStyle/>
                    <a:p>
                      <a:pPr algn="ctr"/>
                      <a:r>
                        <a:rPr lang="en-US" sz="1400" b="1" dirty="0">
                          <a:solidFill>
                            <a:schemeClr val="bg1"/>
                          </a:solidFill>
                        </a:rPr>
                        <a:t>September</a:t>
                      </a:r>
                      <a:r>
                        <a:rPr lang="en-US" sz="1400" b="1" baseline="0" dirty="0">
                          <a:solidFill>
                            <a:schemeClr val="bg1"/>
                          </a:solidFill>
                        </a:rPr>
                        <a:t> Goal</a:t>
                      </a:r>
                      <a:endParaRPr lang="en-US" sz="1400" b="1" dirty="0">
                        <a:solidFill>
                          <a:schemeClr val="bg1"/>
                        </a:solidFill>
                      </a:endParaRPr>
                    </a:p>
                  </a:txBody>
                  <a:tcPr marT="27432" marB="27432" anchor="ctr">
                    <a:lnB w="38100" cap="flat" cmpd="sng" algn="ctr">
                      <a:solidFill>
                        <a:schemeClr val="bg1"/>
                      </a:solidFill>
                      <a:prstDash val="solid"/>
                      <a:round/>
                      <a:headEnd type="none" w="med" len="med"/>
                      <a:tailEnd type="none" w="med" len="med"/>
                    </a:lnB>
                    <a:solidFill>
                      <a:srgbClr val="C00000"/>
                    </a:solidFill>
                  </a:tcPr>
                </a:tc>
                <a:tc>
                  <a:txBody>
                    <a:bodyPr/>
                    <a:lstStyle/>
                    <a:p>
                      <a:pPr algn="ctr"/>
                      <a:r>
                        <a:rPr lang="en-US" sz="1400" b="1" dirty="0">
                          <a:solidFill>
                            <a:schemeClr val="bg1"/>
                          </a:solidFill>
                        </a:rPr>
                        <a:t>Actual</a:t>
                      </a:r>
                    </a:p>
                  </a:txBody>
                  <a:tcPr marT="27432" marB="27432" anchor="ctr">
                    <a:lnB w="38100" cap="flat" cmpd="sng" algn="ctr">
                      <a:solidFill>
                        <a:schemeClr val="bg1"/>
                      </a:solidFill>
                      <a:prstDash val="solid"/>
                      <a:round/>
                      <a:headEnd type="none" w="med" len="med"/>
                      <a:tailEnd type="none" w="med" len="med"/>
                    </a:lnB>
                    <a:solidFill>
                      <a:srgbClr val="C00000"/>
                    </a:solidFill>
                  </a:tcPr>
                </a:tc>
                <a:tc>
                  <a:txBody>
                    <a:bodyPr/>
                    <a:lstStyle/>
                    <a:p>
                      <a:pPr algn="ctr"/>
                      <a:r>
                        <a:rPr lang="en-US" sz="1400" b="1" dirty="0">
                          <a:solidFill>
                            <a:schemeClr val="bg1"/>
                          </a:solidFill>
                        </a:rPr>
                        <a:t>100%</a:t>
                      </a:r>
                      <a:r>
                        <a:rPr lang="en-US" sz="1400" b="1" baseline="0" dirty="0">
                          <a:solidFill>
                            <a:schemeClr val="bg1"/>
                          </a:solidFill>
                        </a:rPr>
                        <a:t> Goal Date</a:t>
                      </a:r>
                      <a:endParaRPr lang="en-US" sz="1400" b="1" dirty="0">
                        <a:solidFill>
                          <a:schemeClr val="bg1"/>
                        </a:solidFill>
                      </a:endParaRPr>
                    </a:p>
                  </a:txBody>
                  <a:tcPr marT="27432" marB="27432" anchor="ctr">
                    <a:lnB w="38100" cap="flat" cmpd="sng" algn="ctr">
                      <a:solidFill>
                        <a:schemeClr val="bg1"/>
                      </a:solidFill>
                      <a:prstDash val="solid"/>
                      <a:round/>
                      <a:headEnd type="none" w="med" len="med"/>
                      <a:tailEnd type="none" w="med" len="med"/>
                    </a:lnB>
                    <a:solidFill>
                      <a:srgbClr val="C00000"/>
                    </a:solidFill>
                  </a:tcPr>
                </a:tc>
                <a:extLst>
                  <a:ext uri="{0D108BD9-81ED-4DB2-BD59-A6C34878D82A}">
                    <a16:rowId xmlns="" xmlns:a16="http://schemas.microsoft.com/office/drawing/2014/main" val="10000"/>
                  </a:ext>
                </a:extLst>
              </a:tr>
              <a:tr h="407146">
                <a:tc>
                  <a:txBody>
                    <a:bodyPr/>
                    <a:lstStyle/>
                    <a:p>
                      <a:pPr algn="l" fontAlgn="ctr"/>
                      <a:r>
                        <a:rPr lang="en-US" sz="1400" kern="1200" dirty="0">
                          <a:solidFill>
                            <a:schemeClr val="tx1"/>
                          </a:solidFill>
                          <a:latin typeface="+mn-lt"/>
                          <a:ea typeface="+mn-ea"/>
                          <a:cs typeface="+mn-cs"/>
                        </a:rPr>
                        <a:t>Non-Revenue Snow Equipment Preparations</a:t>
                      </a:r>
                    </a:p>
                  </a:txBody>
                  <a:tcPr marL="9525" marR="9525" marT="9525" marB="0" anchor="ct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r>
                        <a:rPr lang="en-US" sz="1400" dirty="0"/>
                        <a:t>20%</a:t>
                      </a:r>
                    </a:p>
                  </a:txBody>
                  <a:tcPr marT="27432" marB="27432" anchor="ct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r>
                        <a:rPr lang="en-US" sz="1400" dirty="0" smtClean="0"/>
                        <a:t>20%</a:t>
                      </a:r>
                      <a:endParaRPr lang="en-US" sz="1400" dirty="0"/>
                    </a:p>
                  </a:txBody>
                  <a:tcPr marT="27432" marB="27432" anchor="ct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92D050"/>
                    </a:solidFill>
                  </a:tcPr>
                </a:tc>
                <a:tc>
                  <a:txBody>
                    <a:bodyPr/>
                    <a:lstStyle/>
                    <a:p>
                      <a:pPr marL="0" algn="ctr" defTabSz="914400" rtl="0" eaLnBrk="1" latinLnBrk="0" hangingPunct="1"/>
                      <a:r>
                        <a:rPr lang="en-US" sz="1400" kern="1200" dirty="0" smtClean="0">
                          <a:solidFill>
                            <a:schemeClr val="tx1"/>
                          </a:solidFill>
                          <a:latin typeface="+mn-lt"/>
                          <a:ea typeface="+mn-ea"/>
                          <a:cs typeface="+mn-cs"/>
                        </a:rPr>
                        <a:t>Nov</a:t>
                      </a:r>
                      <a:r>
                        <a:rPr lang="en-US" sz="1400" kern="1200" baseline="0" dirty="0" smtClean="0">
                          <a:solidFill>
                            <a:schemeClr val="tx1"/>
                          </a:solidFill>
                          <a:latin typeface="+mn-lt"/>
                          <a:ea typeface="+mn-ea"/>
                          <a:cs typeface="+mn-cs"/>
                        </a:rPr>
                        <a:t> </a:t>
                      </a:r>
                      <a:r>
                        <a:rPr lang="en-US" sz="1400" kern="1200" dirty="0" smtClean="0">
                          <a:solidFill>
                            <a:schemeClr val="tx1"/>
                          </a:solidFill>
                          <a:latin typeface="+mn-lt"/>
                          <a:ea typeface="+mn-ea"/>
                          <a:cs typeface="+mn-cs"/>
                        </a:rPr>
                        <a:t>17</a:t>
                      </a:r>
                      <a:endParaRPr lang="en-US" sz="1400" kern="1200" dirty="0">
                        <a:solidFill>
                          <a:schemeClr val="tx1"/>
                        </a:solidFill>
                        <a:latin typeface="+mn-lt"/>
                        <a:ea typeface="+mn-ea"/>
                        <a:cs typeface="+mn-cs"/>
                      </a:endParaRPr>
                    </a:p>
                  </a:txBody>
                  <a:tcPr marT="27432" marB="27432" anchor="ct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2">
                        <a:lumMod val="20000"/>
                        <a:lumOff val="80000"/>
                      </a:schemeClr>
                    </a:solidFill>
                  </a:tcPr>
                </a:tc>
                <a:extLst>
                  <a:ext uri="{0D108BD9-81ED-4DB2-BD59-A6C34878D82A}">
                    <a16:rowId xmlns="" xmlns:a16="http://schemas.microsoft.com/office/drawing/2014/main" val="10001"/>
                  </a:ext>
                </a:extLst>
              </a:tr>
              <a:tr h="407146">
                <a:tc>
                  <a:txBody>
                    <a:bodyPr/>
                    <a:lstStyle/>
                    <a:p>
                      <a:pPr algn="l" fontAlgn="b"/>
                      <a:r>
                        <a:rPr lang="en-US" sz="1400" kern="1200" dirty="0">
                          <a:solidFill>
                            <a:schemeClr val="tx1"/>
                          </a:solidFill>
                          <a:latin typeface="+mn-lt"/>
                          <a:ea typeface="+mn-ea"/>
                          <a:cs typeface="+mn-cs"/>
                        </a:rPr>
                        <a:t>Revenue Rolling Stock Winterization </a:t>
                      </a:r>
                    </a:p>
                  </a:txBody>
                  <a:tcPr marL="9525" marR="9525" marT="9525" marB="0" anchor="ct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r>
                        <a:rPr lang="en-US" sz="1400" dirty="0"/>
                        <a:t>40%</a:t>
                      </a:r>
                    </a:p>
                  </a:txBody>
                  <a:tcPr marT="27432" marB="27432" anchor="ct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r>
                        <a:rPr lang="en-US" sz="1400" dirty="0" smtClean="0"/>
                        <a:t>40%</a:t>
                      </a:r>
                      <a:endParaRPr lang="en-US" sz="1400" dirty="0"/>
                    </a:p>
                  </a:txBody>
                  <a:tcPr marT="27432" marB="27432" anchor="ct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kern="1200" dirty="0" smtClean="0">
                          <a:solidFill>
                            <a:schemeClr val="tx1"/>
                          </a:solidFill>
                          <a:latin typeface="+mn-lt"/>
                          <a:ea typeface="+mn-ea"/>
                          <a:cs typeface="+mn-cs"/>
                        </a:rPr>
                        <a:t>Nov</a:t>
                      </a:r>
                      <a:r>
                        <a:rPr lang="en-US" sz="1400" kern="1200" baseline="0" dirty="0" smtClean="0">
                          <a:solidFill>
                            <a:schemeClr val="tx1"/>
                          </a:solidFill>
                          <a:latin typeface="+mn-lt"/>
                          <a:ea typeface="+mn-ea"/>
                          <a:cs typeface="+mn-cs"/>
                        </a:rPr>
                        <a:t> </a:t>
                      </a:r>
                      <a:r>
                        <a:rPr lang="en-US" sz="1400" kern="1200" dirty="0" smtClean="0">
                          <a:solidFill>
                            <a:schemeClr val="tx1"/>
                          </a:solidFill>
                          <a:latin typeface="+mn-lt"/>
                          <a:ea typeface="+mn-ea"/>
                          <a:cs typeface="+mn-cs"/>
                        </a:rPr>
                        <a:t>17</a:t>
                      </a:r>
                      <a:endParaRPr lang="en-US" sz="1400" kern="1200" dirty="0">
                        <a:solidFill>
                          <a:schemeClr val="tx1"/>
                        </a:solidFill>
                        <a:latin typeface="+mn-lt"/>
                        <a:ea typeface="+mn-ea"/>
                        <a:cs typeface="+mn-cs"/>
                      </a:endParaRPr>
                    </a:p>
                  </a:txBody>
                  <a:tcPr marT="27432" marB="27432" anchor="ct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2">
                        <a:lumMod val="20000"/>
                        <a:lumOff val="80000"/>
                      </a:schemeClr>
                    </a:solidFill>
                  </a:tcPr>
                </a:tc>
                <a:extLst>
                  <a:ext uri="{0D108BD9-81ED-4DB2-BD59-A6C34878D82A}">
                    <a16:rowId xmlns="" xmlns:a16="http://schemas.microsoft.com/office/drawing/2014/main" val="1566130685"/>
                  </a:ext>
                </a:extLst>
              </a:tr>
              <a:tr h="332175">
                <a:tc>
                  <a:txBody>
                    <a:bodyPr/>
                    <a:lstStyle/>
                    <a:p>
                      <a:pPr algn="l" fontAlgn="b"/>
                      <a:r>
                        <a:rPr lang="en-US" sz="1400" kern="1200" dirty="0">
                          <a:solidFill>
                            <a:schemeClr val="tx1"/>
                          </a:solidFill>
                          <a:latin typeface="+mn-lt"/>
                          <a:ea typeface="+mn-ea"/>
                          <a:cs typeface="+mn-cs"/>
                        </a:rPr>
                        <a:t>MPI Guru &amp; Dayton-Phoenix Drain Valves</a:t>
                      </a:r>
                    </a:p>
                  </a:txBody>
                  <a:tcPr marL="9525" marR="9525" marT="9525" marB="0" anchor="ct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r>
                        <a:rPr lang="en-US" sz="1400" dirty="0"/>
                        <a:t>40%</a:t>
                      </a:r>
                    </a:p>
                  </a:txBody>
                  <a:tcPr marT="27432" marB="27432" anchor="ct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r>
                        <a:rPr lang="en-US" sz="1400" dirty="0" smtClean="0"/>
                        <a:t>40%</a:t>
                      </a:r>
                      <a:endParaRPr lang="en-US" sz="1400" dirty="0"/>
                    </a:p>
                  </a:txBody>
                  <a:tcPr marT="27432" marB="27432" anchor="ct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kern="1200" dirty="0" smtClean="0">
                          <a:solidFill>
                            <a:schemeClr val="tx1"/>
                          </a:solidFill>
                          <a:latin typeface="+mn-lt"/>
                          <a:ea typeface="+mn-ea"/>
                          <a:cs typeface="+mn-cs"/>
                        </a:rPr>
                        <a:t>Dec 17</a:t>
                      </a:r>
                      <a:endParaRPr lang="en-US" sz="1400" kern="1200" dirty="0">
                        <a:solidFill>
                          <a:schemeClr val="tx1"/>
                        </a:solidFill>
                        <a:latin typeface="+mn-lt"/>
                        <a:ea typeface="+mn-ea"/>
                        <a:cs typeface="+mn-cs"/>
                      </a:endParaRPr>
                    </a:p>
                  </a:txBody>
                  <a:tcPr marT="27432" marB="27432" anchor="ct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2">
                        <a:lumMod val="20000"/>
                        <a:lumOff val="80000"/>
                      </a:schemeClr>
                    </a:solidFill>
                  </a:tcPr>
                </a:tc>
                <a:extLst>
                  <a:ext uri="{0D108BD9-81ED-4DB2-BD59-A6C34878D82A}">
                    <a16:rowId xmlns="" xmlns:a16="http://schemas.microsoft.com/office/drawing/2014/main" val="10002"/>
                  </a:ext>
                </a:extLst>
              </a:tr>
              <a:tr h="332175">
                <a:tc>
                  <a:txBody>
                    <a:bodyPr/>
                    <a:lstStyle/>
                    <a:p>
                      <a:pPr algn="l" fontAlgn="b"/>
                      <a:r>
                        <a:rPr lang="en-US" sz="1400" kern="1200" dirty="0">
                          <a:solidFill>
                            <a:schemeClr val="tx1"/>
                          </a:solidFill>
                          <a:latin typeface="+mn-lt"/>
                          <a:ea typeface="+mn-ea"/>
                          <a:cs typeface="+mn-cs"/>
                        </a:rPr>
                        <a:t>MPI Battery Charger Replacement</a:t>
                      </a:r>
                    </a:p>
                  </a:txBody>
                  <a:tcPr marL="9525" marR="9525" marT="9525" marB="0" anchor="ct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r>
                        <a:rPr lang="en-US" sz="1400" dirty="0"/>
                        <a:t>100%</a:t>
                      </a:r>
                    </a:p>
                  </a:txBody>
                  <a:tcPr marT="27432" marB="27432" anchor="ct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r>
                        <a:rPr lang="en-US" sz="1400" dirty="0" smtClean="0"/>
                        <a:t>100%</a:t>
                      </a:r>
                      <a:endParaRPr lang="en-US" sz="1400" dirty="0"/>
                    </a:p>
                  </a:txBody>
                  <a:tcPr marT="27432" marB="27432" anchor="ct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tx1"/>
                          </a:solidFill>
                          <a:latin typeface="+mn-lt"/>
                          <a:ea typeface="+mn-ea"/>
                          <a:cs typeface="+mn-cs"/>
                        </a:rPr>
                        <a:t>Complete</a:t>
                      </a:r>
                    </a:p>
                  </a:txBody>
                  <a:tcPr marT="27432" marB="27432" anchor="ct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2">
                        <a:lumMod val="20000"/>
                        <a:lumOff val="80000"/>
                      </a:schemeClr>
                    </a:solidFill>
                  </a:tcPr>
                </a:tc>
                <a:extLst>
                  <a:ext uri="{0D108BD9-81ED-4DB2-BD59-A6C34878D82A}">
                    <a16:rowId xmlns="" xmlns:a16="http://schemas.microsoft.com/office/drawing/2014/main" val="4220065028"/>
                  </a:ext>
                </a:extLst>
              </a:tr>
              <a:tr h="332175">
                <a:tc>
                  <a:txBody>
                    <a:bodyPr/>
                    <a:lstStyle/>
                    <a:p>
                      <a:pPr algn="l" fontAlgn="b"/>
                      <a:r>
                        <a:rPr lang="en-US" sz="1400" kern="1200" dirty="0">
                          <a:solidFill>
                            <a:schemeClr val="tx1"/>
                          </a:solidFill>
                          <a:latin typeface="+mn-lt"/>
                          <a:ea typeface="+mn-ea"/>
                          <a:cs typeface="+mn-cs"/>
                        </a:rPr>
                        <a:t>Critical Parts Inventory - Legacy</a:t>
                      </a:r>
                    </a:p>
                  </a:txBody>
                  <a:tcPr marL="9525" marR="9525" marT="9525" marB="0" anchor="ct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r>
                        <a:rPr lang="en-US" sz="1400" dirty="0"/>
                        <a:t>On-going</a:t>
                      </a:r>
                    </a:p>
                  </a:txBody>
                  <a:tcPr marT="27432" marB="27432" anchor="ct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endParaRPr lang="en-US" sz="1400" dirty="0"/>
                    </a:p>
                  </a:txBody>
                  <a:tcPr marT="27432" marB="27432" anchor="ct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tx1"/>
                          </a:solidFill>
                          <a:latin typeface="+mn-lt"/>
                          <a:ea typeface="+mn-ea"/>
                          <a:cs typeface="+mn-cs"/>
                        </a:rPr>
                        <a:t>On-going</a:t>
                      </a:r>
                    </a:p>
                  </a:txBody>
                  <a:tcPr marT="27432" marB="27432" anchor="ct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2">
                        <a:lumMod val="20000"/>
                        <a:lumOff val="80000"/>
                      </a:schemeClr>
                    </a:solidFill>
                  </a:tcPr>
                </a:tc>
                <a:extLst>
                  <a:ext uri="{0D108BD9-81ED-4DB2-BD59-A6C34878D82A}">
                    <a16:rowId xmlns="" xmlns:a16="http://schemas.microsoft.com/office/drawing/2014/main" val="10003"/>
                  </a:ext>
                </a:extLst>
              </a:tr>
              <a:tr h="332175">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400" kern="1200" dirty="0">
                          <a:solidFill>
                            <a:schemeClr val="tx1"/>
                          </a:solidFill>
                          <a:latin typeface="+mn-lt"/>
                          <a:ea typeface="+mn-ea"/>
                          <a:cs typeface="+mn-cs"/>
                        </a:rPr>
                        <a:t>Critical Parts Inventory – MPI, Rotem</a:t>
                      </a:r>
                    </a:p>
                  </a:txBody>
                  <a:tcPr marL="9525" marR="9525" marT="9525" marB="0" anchor="ct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r>
                        <a:rPr lang="en-US" sz="1400" dirty="0"/>
                        <a:t>On-going</a:t>
                      </a:r>
                      <a:r>
                        <a:rPr lang="en-US" sz="1400" baseline="30000" dirty="0"/>
                        <a:t>1</a:t>
                      </a:r>
                      <a:endParaRPr lang="en-US" sz="1400" dirty="0"/>
                    </a:p>
                  </a:txBody>
                  <a:tcPr marT="27432" marB="27432" anchor="ct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endParaRPr lang="en-US" sz="1400" dirty="0"/>
                    </a:p>
                  </a:txBody>
                  <a:tcPr marT="27432" marB="27432" anchor="ct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0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tx1"/>
                          </a:solidFill>
                          <a:latin typeface="+mn-lt"/>
                          <a:ea typeface="+mn-ea"/>
                          <a:cs typeface="+mn-cs"/>
                        </a:rPr>
                        <a:t>On-going</a:t>
                      </a:r>
                    </a:p>
                  </a:txBody>
                  <a:tcPr marT="27432" marB="27432" anchor="ct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2">
                        <a:lumMod val="20000"/>
                        <a:lumOff val="80000"/>
                      </a:schemeClr>
                    </a:solidFill>
                  </a:tcPr>
                </a:tc>
                <a:extLst>
                  <a:ext uri="{0D108BD9-81ED-4DB2-BD59-A6C34878D82A}">
                    <a16:rowId xmlns="" xmlns:a16="http://schemas.microsoft.com/office/drawing/2014/main" val="1704644316"/>
                  </a:ext>
                </a:extLst>
              </a:tr>
              <a:tr h="332175">
                <a:tc>
                  <a:txBody>
                    <a:bodyPr/>
                    <a:lstStyle/>
                    <a:p>
                      <a:pPr algn="l" fontAlgn="b"/>
                      <a:r>
                        <a:rPr lang="en-US" sz="1400" kern="1200" dirty="0">
                          <a:solidFill>
                            <a:schemeClr val="tx1"/>
                          </a:solidFill>
                          <a:latin typeface="+mn-lt"/>
                          <a:ea typeface="+mn-ea"/>
                          <a:cs typeface="+mn-cs"/>
                        </a:rPr>
                        <a:t>Layover Winter Assessment &amp; Training</a:t>
                      </a:r>
                    </a:p>
                  </a:txBody>
                  <a:tcPr marL="9525" marR="9525" marT="9525" marB="0" anchor="ct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r>
                        <a:rPr lang="en-US" sz="1400" dirty="0"/>
                        <a:t>0%</a:t>
                      </a:r>
                      <a:r>
                        <a:rPr lang="en-US" sz="1400" baseline="30000" dirty="0"/>
                        <a:t>2</a:t>
                      </a:r>
                      <a:endParaRPr lang="en-US" sz="1400" dirty="0"/>
                    </a:p>
                  </a:txBody>
                  <a:tcPr marT="27432" marB="27432" anchor="ct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r>
                        <a:rPr lang="en-US" sz="1400" dirty="0" smtClean="0"/>
                        <a:t>0%</a:t>
                      </a:r>
                      <a:endParaRPr lang="en-US" sz="1400" dirty="0"/>
                    </a:p>
                  </a:txBody>
                  <a:tcPr marT="27432" marB="27432" anchor="ct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kern="1200" dirty="0" smtClean="0">
                          <a:solidFill>
                            <a:schemeClr val="tx1"/>
                          </a:solidFill>
                          <a:latin typeface="+mn-lt"/>
                          <a:ea typeface="+mn-ea"/>
                          <a:cs typeface="+mn-cs"/>
                        </a:rPr>
                        <a:t>Nov</a:t>
                      </a:r>
                      <a:r>
                        <a:rPr lang="en-US" sz="1400" kern="1200" baseline="0" dirty="0" smtClean="0">
                          <a:solidFill>
                            <a:schemeClr val="tx1"/>
                          </a:solidFill>
                          <a:latin typeface="+mn-lt"/>
                          <a:ea typeface="+mn-ea"/>
                          <a:cs typeface="+mn-cs"/>
                        </a:rPr>
                        <a:t> </a:t>
                      </a:r>
                      <a:r>
                        <a:rPr lang="en-US" sz="1400" kern="1200" dirty="0" smtClean="0">
                          <a:solidFill>
                            <a:schemeClr val="tx1"/>
                          </a:solidFill>
                          <a:latin typeface="+mn-lt"/>
                          <a:ea typeface="+mn-ea"/>
                          <a:cs typeface="+mn-cs"/>
                        </a:rPr>
                        <a:t>17</a:t>
                      </a:r>
                      <a:endParaRPr lang="en-US" sz="1400" kern="1200" dirty="0">
                        <a:solidFill>
                          <a:schemeClr val="tx1"/>
                        </a:solidFill>
                        <a:latin typeface="+mn-lt"/>
                        <a:ea typeface="+mn-ea"/>
                        <a:cs typeface="+mn-cs"/>
                      </a:endParaRPr>
                    </a:p>
                  </a:txBody>
                  <a:tcPr marT="27432" marB="27432" anchor="ct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2">
                        <a:lumMod val="20000"/>
                        <a:lumOff val="80000"/>
                      </a:schemeClr>
                    </a:solidFill>
                  </a:tcPr>
                </a:tc>
                <a:extLst>
                  <a:ext uri="{0D108BD9-81ED-4DB2-BD59-A6C34878D82A}">
                    <a16:rowId xmlns="" xmlns:a16="http://schemas.microsoft.com/office/drawing/2014/main" val="10004"/>
                  </a:ext>
                </a:extLst>
              </a:tr>
              <a:tr h="332175">
                <a:tc>
                  <a:txBody>
                    <a:bodyPr/>
                    <a:lstStyle/>
                    <a:p>
                      <a:pPr algn="l" fontAlgn="b"/>
                      <a:r>
                        <a:rPr lang="en-US" sz="1400" kern="1200" dirty="0">
                          <a:solidFill>
                            <a:schemeClr val="tx1"/>
                          </a:solidFill>
                          <a:latin typeface="+mn-lt"/>
                          <a:ea typeface="+mn-ea"/>
                          <a:cs typeface="+mn-cs"/>
                        </a:rPr>
                        <a:t>Work Equipment Operator Training</a:t>
                      </a:r>
                    </a:p>
                  </a:txBody>
                  <a:tcPr marL="9525" marR="9525" marT="9525" marB="0" anchor="ct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r>
                        <a:rPr lang="en-US" sz="1400" dirty="0"/>
                        <a:t>0%</a:t>
                      </a:r>
                      <a:r>
                        <a:rPr lang="en-US" sz="1400" baseline="30000" dirty="0"/>
                        <a:t>3</a:t>
                      </a:r>
                      <a:endParaRPr lang="en-US" sz="1400" dirty="0"/>
                    </a:p>
                  </a:txBody>
                  <a:tcPr marT="27432" marB="27432" anchor="ct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r>
                        <a:rPr lang="en-US" sz="1400" dirty="0" smtClean="0"/>
                        <a:t>0%</a:t>
                      </a:r>
                      <a:endParaRPr lang="en-US" sz="1400" dirty="0"/>
                    </a:p>
                  </a:txBody>
                  <a:tcPr marT="27432" marB="27432" anchor="ct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kern="1200" baseline="0" dirty="0" smtClean="0">
                          <a:solidFill>
                            <a:schemeClr val="tx1"/>
                          </a:solidFill>
                          <a:latin typeface="+mn-lt"/>
                          <a:ea typeface="+mn-ea"/>
                          <a:cs typeface="+mn-cs"/>
                        </a:rPr>
                        <a:t>Dec </a:t>
                      </a:r>
                      <a:r>
                        <a:rPr lang="en-US" sz="1400" kern="1200" dirty="0" smtClean="0">
                          <a:solidFill>
                            <a:schemeClr val="tx1"/>
                          </a:solidFill>
                          <a:latin typeface="+mn-lt"/>
                          <a:ea typeface="+mn-ea"/>
                          <a:cs typeface="+mn-cs"/>
                        </a:rPr>
                        <a:t>17</a:t>
                      </a:r>
                      <a:endParaRPr lang="en-US" sz="1400" kern="1200" dirty="0">
                        <a:solidFill>
                          <a:schemeClr val="tx1"/>
                        </a:solidFill>
                        <a:latin typeface="+mn-lt"/>
                        <a:ea typeface="+mn-ea"/>
                        <a:cs typeface="+mn-cs"/>
                      </a:endParaRPr>
                    </a:p>
                  </a:txBody>
                  <a:tcPr marT="27432" marB="27432" anchor="ct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2">
                        <a:lumMod val="20000"/>
                        <a:lumOff val="80000"/>
                      </a:schemeClr>
                    </a:solidFill>
                  </a:tcPr>
                </a:tc>
                <a:extLst>
                  <a:ext uri="{0D108BD9-81ED-4DB2-BD59-A6C34878D82A}">
                    <a16:rowId xmlns="" xmlns:a16="http://schemas.microsoft.com/office/drawing/2014/main" val="935784218"/>
                  </a:ext>
                </a:extLst>
              </a:tr>
            </a:tbl>
          </a:graphicData>
        </a:graphic>
      </p:graphicFrame>
      <p:sp>
        <p:nvSpPr>
          <p:cNvPr id="5" name="TextBox 4">
            <a:extLst>
              <a:ext uri="{FF2B5EF4-FFF2-40B4-BE49-F238E27FC236}">
                <a16:creationId xmlns="" xmlns:a16="http://schemas.microsoft.com/office/drawing/2014/main" id="{F91AB6FF-E643-4B13-B829-A823484D163D}"/>
              </a:ext>
            </a:extLst>
          </p:cNvPr>
          <p:cNvSpPr txBox="1"/>
          <p:nvPr/>
        </p:nvSpPr>
        <p:spPr>
          <a:xfrm>
            <a:off x="533400" y="5075170"/>
            <a:ext cx="8187268" cy="830997"/>
          </a:xfrm>
          <a:prstGeom prst="rect">
            <a:avLst/>
          </a:prstGeom>
          <a:noFill/>
        </p:spPr>
        <p:txBody>
          <a:bodyPr wrap="square" rtlCol="0">
            <a:spAutoFit/>
          </a:bodyPr>
          <a:lstStyle/>
          <a:p>
            <a:pPr marL="342900" indent="-342900"/>
            <a:r>
              <a:rPr lang="en-US" sz="1200" baseline="30000" dirty="0"/>
              <a:t>1</a:t>
            </a:r>
            <a:r>
              <a:rPr lang="en-US" sz="1200" dirty="0"/>
              <a:t>Delay on ordering, depletion of supply</a:t>
            </a:r>
            <a:endParaRPr lang="en-US" sz="1200" baseline="30000" dirty="0"/>
          </a:p>
          <a:p>
            <a:pPr marL="342900" indent="-342900"/>
            <a:r>
              <a:rPr lang="en-US" sz="1200" baseline="30000" dirty="0"/>
              <a:t>2</a:t>
            </a:r>
            <a:r>
              <a:rPr lang="en-US" sz="1200" dirty="0"/>
              <a:t>Begins first week of October – 2 week field program</a:t>
            </a:r>
          </a:p>
          <a:p>
            <a:pPr marL="342900" indent="-342900"/>
            <a:r>
              <a:rPr lang="en-US" sz="1200" baseline="30000" dirty="0"/>
              <a:t>3</a:t>
            </a:r>
            <a:r>
              <a:rPr lang="en-US" sz="1200" dirty="0"/>
              <a:t>Begins first week of December – depends on weather and production season, primarily refresher, 12-15 snow equipment employees</a:t>
            </a:r>
            <a:endParaRPr lang="en-US" sz="1200" baseline="30000" dirty="0"/>
          </a:p>
        </p:txBody>
      </p:sp>
    </p:spTree>
    <p:extLst>
      <p:ext uri="{BB962C8B-B14F-4D97-AF65-F5344CB8AC3E}">
        <p14:creationId xmlns="" xmlns:p14="http://schemas.microsoft.com/office/powerpoint/2010/main" val="266882648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95865"/>
            <a:ext cx="7751547" cy="466344"/>
          </a:xfrm>
        </p:spPr>
        <p:txBody>
          <a:bodyPr/>
          <a:lstStyle/>
          <a:p>
            <a:r>
              <a:rPr lang="en-US" sz="2800" dirty="0" smtClean="0"/>
              <a:t>Management</a:t>
            </a:r>
            <a:endParaRPr lang="en-US" sz="2800" dirty="0"/>
          </a:p>
        </p:txBody>
      </p:sp>
      <p:sp>
        <p:nvSpPr>
          <p:cNvPr id="3" name="Text Placeholder 2"/>
          <p:cNvSpPr>
            <a:spLocks noGrp="1"/>
          </p:cNvSpPr>
          <p:nvPr>
            <p:ph type="body" sz="quarter" idx="16"/>
          </p:nvPr>
        </p:nvSpPr>
        <p:spPr/>
        <p:txBody>
          <a:bodyPr/>
          <a:lstStyle/>
          <a:p>
            <a:r>
              <a:rPr lang="en-US" dirty="0"/>
              <a:t>Operation Winter Preparedness – DGM Remarks 9/18/17 </a:t>
            </a:r>
          </a:p>
        </p:txBody>
      </p:sp>
      <p:graphicFrame>
        <p:nvGraphicFramePr>
          <p:cNvPr id="7" name="Table 6"/>
          <p:cNvGraphicFramePr>
            <a:graphicFrameLocks noGrp="1"/>
          </p:cNvGraphicFramePr>
          <p:nvPr>
            <p:extLst>
              <p:ext uri="{D42A27DB-BD31-4B8C-83A1-F6EECF244321}">
                <p14:modId xmlns:p14="http://schemas.microsoft.com/office/powerpoint/2010/main" xmlns="" val="176366090"/>
              </p:ext>
            </p:extLst>
          </p:nvPr>
        </p:nvGraphicFramePr>
        <p:xfrm>
          <a:off x="499535" y="1447800"/>
          <a:ext cx="8229600" cy="2301318"/>
        </p:xfrm>
        <a:graphic>
          <a:graphicData uri="http://schemas.openxmlformats.org/drawingml/2006/table">
            <a:tbl>
              <a:tblPr firstRow="1" bandRow="1">
                <a:tableStyleId>{2D5ABB26-0587-4C30-8999-92F81FD0307C}</a:tableStyleId>
              </a:tblPr>
              <a:tblGrid>
                <a:gridCol w="4902199"/>
                <a:gridCol w="1295400"/>
                <a:gridCol w="838200"/>
                <a:gridCol w="1193801"/>
              </a:tblGrid>
              <a:tr h="457200">
                <a:tc>
                  <a:txBody>
                    <a:bodyPr/>
                    <a:lstStyle/>
                    <a:p>
                      <a:r>
                        <a:rPr lang="en-US" sz="1400" b="1" kern="1200" dirty="0" smtClean="0">
                          <a:solidFill>
                            <a:schemeClr val="bg1"/>
                          </a:solidFill>
                          <a:latin typeface="+mn-lt"/>
                          <a:ea typeface="+mn-ea"/>
                          <a:cs typeface="+mn-cs"/>
                        </a:rPr>
                        <a:t>Planning </a:t>
                      </a:r>
                      <a:endParaRPr lang="en-US" sz="1400" b="1" kern="1200" dirty="0">
                        <a:solidFill>
                          <a:schemeClr val="bg1"/>
                        </a:solidFill>
                        <a:latin typeface="+mn-lt"/>
                        <a:ea typeface="+mn-ea"/>
                        <a:cs typeface="+mn-cs"/>
                      </a:endParaRPr>
                    </a:p>
                  </a:txBody>
                  <a:tcPr marT="27432" marB="27432" anchor="ctr">
                    <a:lnB w="38100" cap="flat" cmpd="sng" algn="ctr">
                      <a:solidFill>
                        <a:schemeClr val="bg1"/>
                      </a:solidFill>
                      <a:prstDash val="solid"/>
                      <a:round/>
                      <a:headEnd type="none" w="med" len="med"/>
                      <a:tailEnd type="none" w="med" len="med"/>
                    </a:lnB>
                    <a:solidFill>
                      <a:srgbClr val="C00000"/>
                    </a:solidFill>
                  </a:tcPr>
                </a:tc>
                <a:tc>
                  <a:txBody>
                    <a:bodyPr/>
                    <a:lstStyle/>
                    <a:p>
                      <a:pPr algn="ctr"/>
                      <a:r>
                        <a:rPr lang="en-US" sz="1400" b="1" dirty="0" smtClean="0">
                          <a:solidFill>
                            <a:schemeClr val="bg1"/>
                          </a:solidFill>
                        </a:rPr>
                        <a:t>September</a:t>
                      </a:r>
                      <a:r>
                        <a:rPr lang="en-US" sz="1400" b="1" baseline="0" dirty="0" smtClean="0">
                          <a:solidFill>
                            <a:schemeClr val="bg1"/>
                          </a:solidFill>
                        </a:rPr>
                        <a:t> Goal</a:t>
                      </a:r>
                      <a:endParaRPr lang="en-US" sz="1400" b="1" dirty="0">
                        <a:solidFill>
                          <a:schemeClr val="bg1"/>
                        </a:solidFill>
                      </a:endParaRPr>
                    </a:p>
                  </a:txBody>
                  <a:tcPr marT="27432" marB="27432" anchor="ctr">
                    <a:lnB w="38100" cap="flat" cmpd="sng" algn="ctr">
                      <a:solidFill>
                        <a:schemeClr val="bg1"/>
                      </a:solidFill>
                      <a:prstDash val="solid"/>
                      <a:round/>
                      <a:headEnd type="none" w="med" len="med"/>
                      <a:tailEnd type="none" w="med" len="med"/>
                    </a:lnB>
                    <a:solidFill>
                      <a:srgbClr val="C00000"/>
                    </a:solidFill>
                  </a:tcPr>
                </a:tc>
                <a:tc>
                  <a:txBody>
                    <a:bodyPr/>
                    <a:lstStyle/>
                    <a:p>
                      <a:pPr algn="ctr"/>
                      <a:r>
                        <a:rPr lang="en-US" sz="1400" b="1" dirty="0" smtClean="0">
                          <a:solidFill>
                            <a:schemeClr val="bg1"/>
                          </a:solidFill>
                        </a:rPr>
                        <a:t>Actual</a:t>
                      </a:r>
                      <a:endParaRPr lang="en-US" sz="1400" b="1" dirty="0">
                        <a:solidFill>
                          <a:schemeClr val="bg1"/>
                        </a:solidFill>
                      </a:endParaRPr>
                    </a:p>
                  </a:txBody>
                  <a:tcPr marT="27432" marB="27432" anchor="ctr">
                    <a:lnB w="38100" cap="flat" cmpd="sng" algn="ctr">
                      <a:solidFill>
                        <a:schemeClr val="bg1"/>
                      </a:solidFill>
                      <a:prstDash val="solid"/>
                      <a:round/>
                      <a:headEnd type="none" w="med" len="med"/>
                      <a:tailEnd type="none" w="med" len="med"/>
                    </a:lnB>
                    <a:solidFill>
                      <a:srgbClr val="C00000"/>
                    </a:solidFill>
                  </a:tcPr>
                </a:tc>
                <a:tc>
                  <a:txBody>
                    <a:bodyPr/>
                    <a:lstStyle/>
                    <a:p>
                      <a:pPr algn="ctr"/>
                      <a:r>
                        <a:rPr lang="en-US" sz="1400" b="1" dirty="0" smtClean="0">
                          <a:solidFill>
                            <a:schemeClr val="bg1"/>
                          </a:solidFill>
                        </a:rPr>
                        <a:t>100%</a:t>
                      </a:r>
                      <a:r>
                        <a:rPr lang="en-US" sz="1400" b="1" baseline="0" dirty="0" smtClean="0">
                          <a:solidFill>
                            <a:schemeClr val="bg1"/>
                          </a:solidFill>
                        </a:rPr>
                        <a:t> Goal Date</a:t>
                      </a:r>
                      <a:endParaRPr lang="en-US" sz="1400" b="1" dirty="0">
                        <a:solidFill>
                          <a:schemeClr val="bg1"/>
                        </a:solidFill>
                      </a:endParaRPr>
                    </a:p>
                  </a:txBody>
                  <a:tcPr marT="27432" marB="27432" anchor="ctr">
                    <a:lnB w="38100" cap="flat" cmpd="sng" algn="ctr">
                      <a:solidFill>
                        <a:schemeClr val="bg1"/>
                      </a:solidFill>
                      <a:prstDash val="solid"/>
                      <a:round/>
                      <a:headEnd type="none" w="med" len="med"/>
                      <a:tailEnd type="none" w="med" len="med"/>
                    </a:lnB>
                    <a:solidFill>
                      <a:srgbClr val="C00000"/>
                    </a:solidFill>
                  </a:tcPr>
                </a:tc>
              </a:tr>
              <a:tr h="1452580">
                <a:tc>
                  <a:txBody>
                    <a:bodyPr/>
                    <a:lstStyle/>
                    <a:p>
                      <a:r>
                        <a:rPr lang="en-US" sz="1400" dirty="0" smtClean="0"/>
                        <a:t>Revise</a:t>
                      </a:r>
                      <a:r>
                        <a:rPr lang="en-US" sz="1400" baseline="0" dirty="0" smtClean="0"/>
                        <a:t> Snow and Ice Operations Plan</a:t>
                      </a:r>
                    </a:p>
                    <a:p>
                      <a:pPr marL="808038" indent="-342900">
                        <a:buFont typeface="Arial" panose="020B0604020202020204" pitchFamily="34" charset="0"/>
                        <a:buChar char="•"/>
                      </a:pPr>
                      <a:r>
                        <a:rPr lang="en-US" sz="1200" dirty="0" smtClean="0"/>
                        <a:t>Revised Storm Classification Tool</a:t>
                      </a:r>
                    </a:p>
                    <a:p>
                      <a:pPr marL="808038" indent="-342900">
                        <a:buFont typeface="Arial" panose="020B0604020202020204" pitchFamily="34" charset="0"/>
                        <a:buChar char="•"/>
                      </a:pPr>
                      <a:r>
                        <a:rPr lang="en-US" sz="1200" dirty="0" smtClean="0"/>
                        <a:t>Commuter Rail</a:t>
                      </a:r>
                      <a:r>
                        <a:rPr lang="en-US" sz="1200" baseline="0" dirty="0" smtClean="0"/>
                        <a:t> Snow Plan Integration </a:t>
                      </a:r>
                    </a:p>
                    <a:p>
                      <a:pPr marL="808038" indent="-342900">
                        <a:buFont typeface="Arial" panose="020B0604020202020204" pitchFamily="34" charset="0"/>
                        <a:buChar char="•"/>
                      </a:pPr>
                      <a:r>
                        <a:rPr lang="en-US" sz="1200" baseline="0" dirty="0" smtClean="0"/>
                        <a:t>Customer Call Center updates </a:t>
                      </a:r>
                    </a:p>
                    <a:p>
                      <a:pPr marL="808038" indent="-342900">
                        <a:buFont typeface="Arial" panose="020B0604020202020204" pitchFamily="34" charset="0"/>
                        <a:buChar char="•"/>
                      </a:pPr>
                      <a:r>
                        <a:rPr lang="en-US" sz="1200" baseline="0" dirty="0" smtClean="0"/>
                        <a:t>EOC and Storm Desk Activations </a:t>
                      </a:r>
                    </a:p>
                    <a:p>
                      <a:pPr marL="808038" indent="-342900">
                        <a:buFont typeface="Arial" panose="020B0604020202020204" pitchFamily="34" charset="0"/>
                        <a:buChar char="•"/>
                      </a:pPr>
                      <a:r>
                        <a:rPr lang="en-US" sz="1200" baseline="0" dirty="0" smtClean="0"/>
                        <a:t>Roster and POC Updates</a:t>
                      </a:r>
                    </a:p>
                    <a:p>
                      <a:pPr marL="808038" indent="-342900">
                        <a:buFont typeface="Arial" panose="020B0604020202020204" pitchFamily="34" charset="0"/>
                        <a:buChar char="•"/>
                      </a:pPr>
                      <a:r>
                        <a:rPr lang="en-US" sz="1200" baseline="0" dirty="0" smtClean="0"/>
                        <a:t>RIDE/GCS Plan Development and Finalization</a:t>
                      </a:r>
                      <a:endParaRPr lang="en-US" sz="1200" dirty="0" smtClean="0"/>
                    </a:p>
                  </a:txBody>
                  <a:tcPr marT="27432" marB="27432" anchor="ct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r>
                        <a:rPr lang="en-US" sz="1400" dirty="0" smtClean="0"/>
                        <a:t>25%</a:t>
                      </a:r>
                      <a:endParaRPr lang="en-US" sz="1400" dirty="0"/>
                    </a:p>
                  </a:txBody>
                  <a:tcPr marT="27432" marB="27432" anchor="ct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r>
                        <a:rPr lang="en-US" sz="1400" dirty="0" smtClean="0"/>
                        <a:t>25%</a:t>
                      </a:r>
                      <a:endParaRPr lang="en-US" sz="1400" dirty="0"/>
                    </a:p>
                  </a:txBody>
                  <a:tcPr marT="27432" marB="27432" anchor="ct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92D050"/>
                    </a:solidFill>
                  </a:tcPr>
                </a:tc>
                <a:tc>
                  <a:txBody>
                    <a:bodyPr/>
                    <a:lstStyle/>
                    <a:p>
                      <a:pPr marL="0" algn="ctr" defTabSz="914400" rtl="0" eaLnBrk="1" latinLnBrk="0" hangingPunct="1"/>
                      <a:r>
                        <a:rPr lang="en-US" sz="1400" kern="1200" dirty="0" smtClean="0">
                          <a:solidFill>
                            <a:schemeClr val="tx1"/>
                          </a:solidFill>
                          <a:latin typeface="+mn-lt"/>
                          <a:ea typeface="+mn-ea"/>
                          <a:cs typeface="+mn-cs"/>
                        </a:rPr>
                        <a:t>Nov 2017</a:t>
                      </a:r>
                      <a:endParaRPr lang="en-US" sz="1400" kern="1200" dirty="0">
                        <a:solidFill>
                          <a:schemeClr val="tx1"/>
                        </a:solidFill>
                        <a:latin typeface="+mn-lt"/>
                        <a:ea typeface="+mn-ea"/>
                        <a:cs typeface="+mn-cs"/>
                      </a:endParaRPr>
                    </a:p>
                  </a:txBody>
                  <a:tcPr marT="27432" marB="27432" anchor="ct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2">
                        <a:lumMod val="20000"/>
                        <a:lumOff val="80000"/>
                      </a:schemeClr>
                    </a:solidFill>
                  </a:tcPr>
                </a:tc>
              </a:tr>
              <a:tr h="367154">
                <a:tc>
                  <a:txBody>
                    <a:bodyPr/>
                    <a:lstStyle/>
                    <a:p>
                      <a:r>
                        <a:rPr lang="en-US" sz="1400" dirty="0" smtClean="0"/>
                        <a:t>ESF1 Training</a:t>
                      </a:r>
                      <a:endParaRPr lang="en-US" sz="1400" dirty="0"/>
                    </a:p>
                  </a:txBody>
                  <a:tcPr marT="27432" marB="27432" anchor="ct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r>
                        <a:rPr lang="en-US" sz="1400" dirty="0" smtClean="0"/>
                        <a:t>25%</a:t>
                      </a:r>
                      <a:endParaRPr lang="en-US" sz="1400" dirty="0"/>
                    </a:p>
                  </a:txBody>
                  <a:tcPr marT="27432" marB="27432" anchor="ct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r>
                        <a:rPr lang="en-US" sz="1400" dirty="0" smtClean="0"/>
                        <a:t>25%</a:t>
                      </a:r>
                      <a:endParaRPr lang="en-US" sz="1400" dirty="0"/>
                    </a:p>
                  </a:txBody>
                  <a:tcPr marT="27432" marB="27432" anchor="ct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92D05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kern="1200" dirty="0" smtClean="0">
                          <a:solidFill>
                            <a:schemeClr val="tx1"/>
                          </a:solidFill>
                          <a:latin typeface="+mn-lt"/>
                          <a:ea typeface="+mn-ea"/>
                          <a:cs typeface="+mn-cs"/>
                        </a:rPr>
                        <a:t>Nov 2017</a:t>
                      </a:r>
                    </a:p>
                  </a:txBody>
                  <a:tcPr marT="27432" marB="27432" anchor="ct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2">
                        <a:lumMod val="20000"/>
                        <a:lumOff val="80000"/>
                      </a:schemeClr>
                    </a:solidFill>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xmlns="" val="176366090"/>
              </p:ext>
            </p:extLst>
          </p:nvPr>
        </p:nvGraphicFramePr>
        <p:xfrm>
          <a:off x="457200" y="3886200"/>
          <a:ext cx="8229600" cy="1295042"/>
        </p:xfrm>
        <a:graphic>
          <a:graphicData uri="http://schemas.openxmlformats.org/drawingml/2006/table">
            <a:tbl>
              <a:tblPr firstRow="1" bandRow="1">
                <a:tableStyleId>{2D5ABB26-0587-4C30-8999-92F81FD0307C}</a:tableStyleId>
              </a:tblPr>
              <a:tblGrid>
                <a:gridCol w="4902199"/>
                <a:gridCol w="1295400"/>
                <a:gridCol w="838200"/>
                <a:gridCol w="1193801"/>
              </a:tblGrid>
              <a:tr h="526854">
                <a:tc>
                  <a:txBody>
                    <a:bodyPr/>
                    <a:lstStyle/>
                    <a:p>
                      <a:r>
                        <a:rPr lang="en-US" sz="1400" b="1" kern="1200" dirty="0" smtClean="0">
                          <a:solidFill>
                            <a:schemeClr val="bg1"/>
                          </a:solidFill>
                          <a:latin typeface="+mn-lt"/>
                          <a:ea typeface="+mn-ea"/>
                          <a:cs typeface="+mn-cs"/>
                        </a:rPr>
                        <a:t>Training</a:t>
                      </a:r>
                      <a:r>
                        <a:rPr lang="en-US" sz="1400" b="1" kern="1200" baseline="0" dirty="0" smtClean="0">
                          <a:solidFill>
                            <a:schemeClr val="bg1"/>
                          </a:solidFill>
                          <a:latin typeface="+mn-lt"/>
                          <a:ea typeface="+mn-ea"/>
                          <a:cs typeface="+mn-cs"/>
                        </a:rPr>
                        <a:t> and Exercise</a:t>
                      </a:r>
                      <a:endParaRPr lang="en-US" sz="1400" b="1" kern="1200" dirty="0">
                        <a:solidFill>
                          <a:schemeClr val="bg1"/>
                        </a:solidFill>
                        <a:latin typeface="+mn-lt"/>
                        <a:ea typeface="+mn-ea"/>
                        <a:cs typeface="+mn-cs"/>
                      </a:endParaRPr>
                    </a:p>
                  </a:txBody>
                  <a:tcPr marT="27432" marB="27432" anchor="ctr">
                    <a:lnB w="38100" cap="flat" cmpd="sng" algn="ctr">
                      <a:solidFill>
                        <a:schemeClr val="bg1"/>
                      </a:solidFill>
                      <a:prstDash val="solid"/>
                      <a:round/>
                      <a:headEnd type="none" w="med" len="med"/>
                      <a:tailEnd type="none" w="med" len="med"/>
                    </a:lnB>
                    <a:solidFill>
                      <a:srgbClr val="C00000"/>
                    </a:solidFill>
                  </a:tcPr>
                </a:tc>
                <a:tc>
                  <a:txBody>
                    <a:bodyPr/>
                    <a:lstStyle/>
                    <a:p>
                      <a:pPr algn="ctr"/>
                      <a:r>
                        <a:rPr lang="en-US" sz="1400" b="1" dirty="0" smtClean="0">
                          <a:solidFill>
                            <a:schemeClr val="bg1"/>
                          </a:solidFill>
                        </a:rPr>
                        <a:t>September</a:t>
                      </a:r>
                      <a:r>
                        <a:rPr lang="en-US" sz="1400" b="1" baseline="0" dirty="0" smtClean="0">
                          <a:solidFill>
                            <a:schemeClr val="bg1"/>
                          </a:solidFill>
                        </a:rPr>
                        <a:t> Goal</a:t>
                      </a:r>
                      <a:endParaRPr lang="en-US" sz="1400" b="1" dirty="0">
                        <a:solidFill>
                          <a:schemeClr val="bg1"/>
                        </a:solidFill>
                      </a:endParaRPr>
                    </a:p>
                  </a:txBody>
                  <a:tcPr marT="27432" marB="27432" anchor="ctr">
                    <a:lnB w="38100" cap="flat" cmpd="sng" algn="ctr">
                      <a:solidFill>
                        <a:schemeClr val="bg1"/>
                      </a:solidFill>
                      <a:prstDash val="solid"/>
                      <a:round/>
                      <a:headEnd type="none" w="med" len="med"/>
                      <a:tailEnd type="none" w="med" len="med"/>
                    </a:lnB>
                    <a:solidFill>
                      <a:srgbClr val="C00000"/>
                    </a:solidFill>
                  </a:tcPr>
                </a:tc>
                <a:tc>
                  <a:txBody>
                    <a:bodyPr/>
                    <a:lstStyle/>
                    <a:p>
                      <a:pPr algn="ctr"/>
                      <a:r>
                        <a:rPr lang="en-US" sz="1400" b="1" dirty="0" smtClean="0">
                          <a:solidFill>
                            <a:schemeClr val="bg1"/>
                          </a:solidFill>
                        </a:rPr>
                        <a:t>Actual</a:t>
                      </a:r>
                      <a:endParaRPr lang="en-US" sz="1400" b="1" dirty="0">
                        <a:solidFill>
                          <a:schemeClr val="bg1"/>
                        </a:solidFill>
                      </a:endParaRPr>
                    </a:p>
                  </a:txBody>
                  <a:tcPr marT="27432" marB="27432" anchor="ctr">
                    <a:lnB w="38100" cap="flat" cmpd="sng" algn="ctr">
                      <a:solidFill>
                        <a:schemeClr val="bg1"/>
                      </a:solidFill>
                      <a:prstDash val="solid"/>
                      <a:round/>
                      <a:headEnd type="none" w="med" len="med"/>
                      <a:tailEnd type="none" w="med" len="med"/>
                    </a:lnB>
                    <a:solidFill>
                      <a:srgbClr val="C00000"/>
                    </a:solidFill>
                  </a:tcPr>
                </a:tc>
                <a:tc>
                  <a:txBody>
                    <a:bodyPr/>
                    <a:lstStyle/>
                    <a:p>
                      <a:pPr algn="ctr"/>
                      <a:r>
                        <a:rPr lang="en-US" sz="1400" b="1" dirty="0" smtClean="0">
                          <a:solidFill>
                            <a:schemeClr val="bg1"/>
                          </a:solidFill>
                        </a:rPr>
                        <a:t>100%</a:t>
                      </a:r>
                      <a:r>
                        <a:rPr lang="en-US" sz="1400" b="1" baseline="0" dirty="0" smtClean="0">
                          <a:solidFill>
                            <a:schemeClr val="bg1"/>
                          </a:solidFill>
                        </a:rPr>
                        <a:t> Goal Date</a:t>
                      </a:r>
                      <a:endParaRPr lang="en-US" sz="1400" b="1" dirty="0">
                        <a:solidFill>
                          <a:schemeClr val="bg1"/>
                        </a:solidFill>
                      </a:endParaRPr>
                    </a:p>
                  </a:txBody>
                  <a:tcPr marT="27432" marB="27432" anchor="ctr">
                    <a:lnB w="38100" cap="flat" cmpd="sng" algn="ctr">
                      <a:solidFill>
                        <a:schemeClr val="bg1"/>
                      </a:solidFill>
                      <a:prstDash val="solid"/>
                      <a:round/>
                      <a:headEnd type="none" w="med" len="med"/>
                      <a:tailEnd type="none" w="med" len="med"/>
                    </a:lnB>
                    <a:solidFill>
                      <a:srgbClr val="C00000"/>
                    </a:solidFill>
                  </a:tcPr>
                </a:tc>
              </a:tr>
              <a:tr h="423043">
                <a:tc>
                  <a:txBody>
                    <a:bodyPr/>
                    <a:lstStyle/>
                    <a:p>
                      <a:r>
                        <a:rPr lang="en-US" sz="1400" dirty="0" smtClean="0"/>
                        <a:t>Equipment</a:t>
                      </a:r>
                      <a:r>
                        <a:rPr lang="en-US" sz="1400" baseline="0" dirty="0" smtClean="0"/>
                        <a:t> Deployment Drill </a:t>
                      </a:r>
                      <a:endParaRPr lang="en-US" sz="1400" dirty="0" smtClean="0"/>
                    </a:p>
                  </a:txBody>
                  <a:tcPr marT="27432" marB="27432" anchor="ct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r>
                        <a:rPr lang="en-US" sz="1400" dirty="0" smtClean="0"/>
                        <a:t>10%</a:t>
                      </a:r>
                      <a:endParaRPr lang="en-US" sz="1400" dirty="0"/>
                    </a:p>
                  </a:txBody>
                  <a:tcPr marT="27432" marB="27432" anchor="ct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r>
                        <a:rPr lang="en-US" sz="1400" dirty="0" smtClean="0"/>
                        <a:t>10%</a:t>
                      </a:r>
                      <a:endParaRPr lang="en-US" sz="1400" dirty="0"/>
                    </a:p>
                  </a:txBody>
                  <a:tcPr marT="27432" marB="27432" anchor="ct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92D050"/>
                    </a:solidFill>
                  </a:tcPr>
                </a:tc>
                <a:tc>
                  <a:txBody>
                    <a:bodyPr/>
                    <a:lstStyle/>
                    <a:p>
                      <a:pPr marL="0" algn="ctr" defTabSz="914400" rtl="0" eaLnBrk="1" latinLnBrk="0" hangingPunct="1"/>
                      <a:r>
                        <a:rPr lang="en-US" sz="1400" kern="1200" dirty="0" smtClean="0">
                          <a:solidFill>
                            <a:schemeClr val="tx1"/>
                          </a:solidFill>
                          <a:latin typeface="+mn-lt"/>
                          <a:ea typeface="+mn-ea"/>
                          <a:cs typeface="+mn-cs"/>
                        </a:rPr>
                        <a:t>Dec 2017</a:t>
                      </a:r>
                      <a:endParaRPr lang="en-US" sz="1400" kern="1200" dirty="0">
                        <a:solidFill>
                          <a:schemeClr val="tx1"/>
                        </a:solidFill>
                        <a:latin typeface="+mn-lt"/>
                        <a:ea typeface="+mn-ea"/>
                        <a:cs typeface="+mn-cs"/>
                      </a:endParaRPr>
                    </a:p>
                  </a:txBody>
                  <a:tcPr marT="27432" marB="27432" anchor="ct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2">
                        <a:lumMod val="20000"/>
                        <a:lumOff val="80000"/>
                      </a:schemeClr>
                    </a:solidFill>
                  </a:tcPr>
                </a:tc>
              </a:tr>
              <a:tr h="345145">
                <a:tc>
                  <a:txBody>
                    <a:bodyPr/>
                    <a:lstStyle/>
                    <a:p>
                      <a:r>
                        <a:rPr lang="en-US" sz="1400" dirty="0" smtClean="0"/>
                        <a:t>Storm</a:t>
                      </a:r>
                      <a:r>
                        <a:rPr lang="en-US" sz="1400" baseline="0" dirty="0" smtClean="0"/>
                        <a:t> Desk and Field Coordinator</a:t>
                      </a:r>
                      <a:endParaRPr lang="en-US" sz="1400" dirty="0"/>
                    </a:p>
                  </a:txBody>
                  <a:tcPr marT="27432" marB="27432" anchor="ct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r>
                        <a:rPr lang="en-US" sz="1400" dirty="0" smtClean="0"/>
                        <a:t>10%</a:t>
                      </a:r>
                      <a:endParaRPr lang="en-US" sz="1400" dirty="0"/>
                    </a:p>
                  </a:txBody>
                  <a:tcPr marT="27432" marB="27432" anchor="ct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r>
                        <a:rPr lang="en-US" sz="1400" dirty="0" smtClean="0"/>
                        <a:t>10%</a:t>
                      </a:r>
                      <a:endParaRPr lang="en-US" sz="1400" dirty="0"/>
                    </a:p>
                  </a:txBody>
                  <a:tcPr marT="27432" marB="27432" anchor="ct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92D05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kern="1200" dirty="0" smtClean="0">
                          <a:solidFill>
                            <a:schemeClr val="tx1"/>
                          </a:solidFill>
                          <a:latin typeface="+mn-lt"/>
                          <a:ea typeface="+mn-ea"/>
                          <a:cs typeface="+mn-cs"/>
                        </a:rPr>
                        <a:t>Dec 2017</a:t>
                      </a:r>
                    </a:p>
                  </a:txBody>
                  <a:tcPr marT="27432" marB="27432" anchor="ct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2">
                        <a:lumMod val="20000"/>
                        <a:lumOff val="80000"/>
                      </a:schemeClr>
                    </a:solidFill>
                  </a:tcPr>
                </a:tc>
              </a:tr>
            </a:tbl>
          </a:graphicData>
        </a:graphic>
      </p:graphicFrame>
      <p:pic>
        <p:nvPicPr>
          <p:cNvPr id="1026" name="Picture 2" descr="C:\Users\pfallon\AppData\Local\Microsoft\Windows\Temporary Internet Files\Content.Outlook\CLRNQB2I\FullSizeRender (3).jpg"/>
          <p:cNvPicPr>
            <a:picLocks noChangeAspect="1" noChangeArrowheads="1"/>
          </p:cNvPicPr>
          <p:nvPr/>
        </p:nvPicPr>
        <p:blipFill>
          <a:blip r:embed="rId2" cstate="print"/>
          <a:srcRect l="5000" t="9150"/>
          <a:stretch>
            <a:fillRect/>
          </a:stretch>
        </p:blipFill>
        <p:spPr bwMode="auto">
          <a:xfrm>
            <a:off x="3124200" y="5334000"/>
            <a:ext cx="2667000" cy="13527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2685" y="786721"/>
            <a:ext cx="7751547" cy="466344"/>
          </a:xfrm>
        </p:spPr>
        <p:txBody>
          <a:bodyPr/>
          <a:lstStyle/>
          <a:p>
            <a:r>
              <a:rPr lang="en-US" sz="2400" dirty="0" smtClean="0"/>
              <a:t>Communications </a:t>
            </a:r>
          </a:p>
        </p:txBody>
      </p:sp>
      <p:sp>
        <p:nvSpPr>
          <p:cNvPr id="3" name="Text Placeholder 2"/>
          <p:cNvSpPr>
            <a:spLocks noGrp="1"/>
          </p:cNvSpPr>
          <p:nvPr>
            <p:ph type="body" sz="quarter" idx="16"/>
          </p:nvPr>
        </p:nvSpPr>
        <p:spPr/>
        <p:txBody>
          <a:bodyPr/>
          <a:lstStyle/>
          <a:p>
            <a:r>
              <a:rPr lang="en-US" dirty="0"/>
              <a:t>Operation Winter Preparedness – DGM Remarks 9/18/17 </a:t>
            </a:r>
          </a:p>
          <a:p>
            <a:endParaRPr lang="en-US" dirty="0"/>
          </a:p>
        </p:txBody>
      </p:sp>
      <p:sp>
        <p:nvSpPr>
          <p:cNvPr id="5" name="TextBox 4"/>
          <p:cNvSpPr txBox="1"/>
          <p:nvPr/>
        </p:nvSpPr>
        <p:spPr>
          <a:xfrm>
            <a:off x="457200" y="1447800"/>
            <a:ext cx="8305800" cy="4247317"/>
          </a:xfrm>
          <a:prstGeom prst="rect">
            <a:avLst/>
          </a:prstGeom>
          <a:noFill/>
        </p:spPr>
        <p:txBody>
          <a:bodyPr wrap="square" rtlCol="0">
            <a:spAutoFit/>
          </a:bodyPr>
          <a:lstStyle/>
          <a:p>
            <a:pPr marL="342900" indent="-342900">
              <a:buFont typeface="Arial" pitchFamily="34" charset="0"/>
              <a:buChar char="•"/>
            </a:pPr>
            <a:endParaRPr lang="en-US" dirty="0" smtClean="0">
              <a:latin typeface="+mj-lt"/>
            </a:endParaRPr>
          </a:p>
          <a:p>
            <a:pPr marL="342900" indent="-342900">
              <a:buFont typeface="Arial" pitchFamily="34" charset="0"/>
              <a:buChar char="•"/>
            </a:pPr>
            <a:endParaRPr lang="en-US" dirty="0" smtClean="0">
              <a:latin typeface="+mj-lt"/>
            </a:endParaRPr>
          </a:p>
          <a:p>
            <a:pPr marL="342900" indent="-342900"/>
            <a:endParaRPr lang="en-US" dirty="0" smtClean="0">
              <a:latin typeface="+mj-lt"/>
            </a:endParaRPr>
          </a:p>
          <a:p>
            <a:pPr marL="342900" indent="-342900"/>
            <a:endParaRPr lang="en-US" b="1" u="sng" dirty="0" smtClean="0">
              <a:latin typeface="+mj-lt"/>
            </a:endParaRPr>
          </a:p>
          <a:p>
            <a:pPr marL="342900" indent="-342900"/>
            <a:endParaRPr lang="en-US" b="1" u="sng" dirty="0" smtClean="0">
              <a:latin typeface="+mj-lt"/>
            </a:endParaRPr>
          </a:p>
          <a:p>
            <a:pPr marL="342900" indent="-342900"/>
            <a:endParaRPr lang="en-US" b="1" u="sng" dirty="0" smtClean="0">
              <a:latin typeface="+mj-lt"/>
            </a:endParaRPr>
          </a:p>
          <a:p>
            <a:pPr marL="342900" indent="-342900"/>
            <a:endParaRPr lang="en-US" b="1" u="sng" dirty="0" smtClean="0">
              <a:latin typeface="+mj-lt"/>
            </a:endParaRPr>
          </a:p>
          <a:p>
            <a:pPr marL="342900" indent="-342900"/>
            <a:endParaRPr lang="en-US" b="1" u="sng" dirty="0" smtClean="0">
              <a:latin typeface="+mj-lt"/>
            </a:endParaRPr>
          </a:p>
          <a:p>
            <a:pPr marL="342900" indent="-342900"/>
            <a:endParaRPr lang="en-US" b="1" u="sng" dirty="0" smtClean="0">
              <a:latin typeface="+mj-lt"/>
            </a:endParaRPr>
          </a:p>
          <a:p>
            <a:pPr marL="342900" indent="-342900"/>
            <a:endParaRPr lang="en-US" b="1" u="sng" dirty="0" smtClean="0">
              <a:latin typeface="+mj-lt"/>
            </a:endParaRPr>
          </a:p>
          <a:p>
            <a:pPr marL="342900" indent="-342900"/>
            <a:endParaRPr lang="en-US" b="1" u="sng" dirty="0" smtClean="0">
              <a:latin typeface="+mj-lt"/>
            </a:endParaRPr>
          </a:p>
          <a:p>
            <a:pPr marL="342900" indent="-342900"/>
            <a:endParaRPr lang="en-US" b="1" u="sng" dirty="0" smtClean="0">
              <a:latin typeface="+mj-lt"/>
            </a:endParaRPr>
          </a:p>
          <a:p>
            <a:pPr marL="342900" indent="-342900"/>
            <a:endParaRPr lang="en-US" b="1" u="sng" dirty="0" smtClean="0">
              <a:latin typeface="+mj-lt"/>
            </a:endParaRPr>
          </a:p>
          <a:p>
            <a:pPr marL="342900" indent="-342900"/>
            <a:endParaRPr lang="en-US" b="1" u="sng" dirty="0" smtClean="0">
              <a:latin typeface="+mj-lt"/>
            </a:endParaRPr>
          </a:p>
          <a:p>
            <a:pPr marL="342900" indent="-342900"/>
            <a:r>
              <a:rPr lang="en-US" b="1" u="sng" dirty="0" smtClean="0">
                <a:latin typeface="+mj-lt"/>
              </a:rPr>
              <a:t> </a:t>
            </a:r>
          </a:p>
        </p:txBody>
      </p:sp>
      <p:sp>
        <p:nvSpPr>
          <p:cNvPr id="6" name="Title 15"/>
          <p:cNvSpPr txBox="1">
            <a:spLocks/>
          </p:cNvSpPr>
          <p:nvPr/>
        </p:nvSpPr>
        <p:spPr>
          <a:xfrm>
            <a:off x="457200" y="1600200"/>
            <a:ext cx="8305800" cy="5257800"/>
          </a:xfrm>
          <a:prstGeom prst="rect">
            <a:avLst/>
          </a:prstGeom>
        </p:spPr>
        <p:txBody>
          <a:bodyPr anchor="t" anchorCtr="0"/>
          <a:lstStyle/>
          <a:p>
            <a:pPr marR="0" lvl="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0" cap="none" spc="0" normalizeH="0" baseline="0" noProof="0" dirty="0" smtClean="0">
                <a:ln>
                  <a:noFill/>
                </a:ln>
                <a:effectLst/>
                <a:uLnTx/>
                <a:uFillTx/>
                <a:latin typeface="+mj-lt"/>
                <a:ea typeface="+mj-ea"/>
                <a:cs typeface="Arial" pitchFamily="34" charset="0"/>
              </a:rPr>
              <a:t>Goal: Communications are Driven by Operational Decisions</a:t>
            </a:r>
          </a:p>
          <a:p>
            <a:pPr marR="0" lvl="0" algn="l"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0" cap="none" spc="0" normalizeH="0" baseline="0" noProof="0" dirty="0" smtClean="0">
              <a:ln>
                <a:noFill/>
              </a:ln>
              <a:effectLst/>
              <a:uLnTx/>
              <a:uFillTx/>
              <a:latin typeface="+mj-lt"/>
              <a:ea typeface="+mj-ea"/>
              <a:cs typeface="Arial" pitchFamily="34" charset="0"/>
            </a:endParaRPr>
          </a:p>
          <a:p>
            <a:pPr marL="169863" lvl="1" indent="-169863" fontAlgn="base">
              <a:spcBef>
                <a:spcPct val="0"/>
              </a:spcBef>
              <a:spcAft>
                <a:spcPct val="0"/>
              </a:spcAft>
            </a:pPr>
            <a:r>
              <a:rPr kumimoji="0" lang="en-US" sz="1400" b="1" i="0" u="none" strike="noStrike" kern="0" cap="none" spc="0" normalizeH="0" baseline="0" noProof="0" dirty="0" smtClean="0">
                <a:ln>
                  <a:noFill/>
                </a:ln>
                <a:effectLst/>
                <a:uLnTx/>
                <a:uFillTx/>
                <a:latin typeface="+mj-lt"/>
                <a:ea typeface="+mj-ea"/>
                <a:cs typeface="Arial" pitchFamily="34" charset="0"/>
              </a:rPr>
              <a:t>1. Communicate in one voice with one message at one time</a:t>
            </a:r>
          </a:p>
          <a:p>
            <a:pPr marL="169863" lvl="1" fontAlgn="base">
              <a:spcBef>
                <a:spcPct val="0"/>
              </a:spcBef>
              <a:spcAft>
                <a:spcPct val="0"/>
              </a:spcAft>
            </a:pPr>
            <a:r>
              <a:rPr kumimoji="0" lang="en-US" sz="1400" i="0" u="none" strike="noStrike" kern="0" cap="none" spc="0" normalizeH="0" baseline="0" noProof="0" dirty="0" smtClean="0">
                <a:ln>
                  <a:noFill/>
                </a:ln>
                <a:effectLst/>
                <a:uLnTx/>
                <a:uFillTx/>
                <a:latin typeface="+mj-lt"/>
                <a:ea typeface="+mj-ea"/>
                <a:cs typeface="Arial" pitchFamily="34" charset="0"/>
              </a:rPr>
              <a:t>Our customers don’t view service as being provided by either the MBTA or Keolis. To our customers, it’s all the responsibility of the MBTA. Our combined communications </a:t>
            </a:r>
            <a:r>
              <a:rPr lang="en-US" sz="1400" kern="0" dirty="0" smtClean="0">
                <a:latin typeface="+mj-lt"/>
                <a:ea typeface="+mj-ea"/>
                <a:cs typeface="Arial" pitchFamily="34" charset="0"/>
              </a:rPr>
              <a:t>need to reflect one voice and one message, and be written from the customer perspective at all times.</a:t>
            </a:r>
          </a:p>
          <a:p>
            <a:pPr marL="169863" lvl="1" fontAlgn="base">
              <a:spcBef>
                <a:spcPct val="0"/>
              </a:spcBef>
              <a:spcAft>
                <a:spcPct val="0"/>
              </a:spcAft>
            </a:pPr>
            <a:endParaRPr lang="en-US" sz="1400" kern="0" dirty="0" smtClean="0">
              <a:latin typeface="+mj-lt"/>
              <a:ea typeface="+mj-ea"/>
              <a:cs typeface="Arial" pitchFamily="34" charset="0"/>
            </a:endParaRPr>
          </a:p>
          <a:p>
            <a:pPr marL="169863" lvl="1" indent="-169863" fontAlgn="base">
              <a:spcBef>
                <a:spcPct val="0"/>
              </a:spcBef>
              <a:spcAft>
                <a:spcPct val="0"/>
              </a:spcAft>
            </a:pPr>
            <a:r>
              <a:rPr kumimoji="0" lang="en-US" sz="1400" b="1" i="0" u="none" strike="noStrike" kern="0" cap="none" spc="0" normalizeH="0" baseline="0" noProof="0" dirty="0" smtClean="0">
                <a:ln>
                  <a:noFill/>
                </a:ln>
                <a:effectLst/>
                <a:uLnTx/>
                <a:uFillTx/>
                <a:latin typeface="+mj-lt"/>
                <a:ea typeface="+mj-ea"/>
                <a:cs typeface="Arial" pitchFamily="34" charset="0"/>
              </a:rPr>
              <a:t>2. Work together – each week, and all year long</a:t>
            </a:r>
          </a:p>
          <a:p>
            <a:pPr marL="169863" lvl="1" fontAlgn="base">
              <a:spcBef>
                <a:spcPct val="0"/>
              </a:spcBef>
              <a:spcAft>
                <a:spcPct val="0"/>
              </a:spcAft>
            </a:pPr>
            <a:r>
              <a:rPr kumimoji="0" lang="en-US" sz="1400" i="0" u="none" strike="noStrike" kern="0" cap="none" spc="0" normalizeH="0" baseline="0" noProof="0" dirty="0" smtClean="0">
                <a:ln>
                  <a:noFill/>
                </a:ln>
                <a:effectLst/>
                <a:uLnTx/>
                <a:uFillTx/>
                <a:latin typeface="+mj-lt"/>
                <a:ea typeface="+mj-ea"/>
                <a:cs typeface="Arial" pitchFamily="34" charset="0"/>
              </a:rPr>
              <a:t>Continuously improve unified winter communications from </a:t>
            </a:r>
            <a:r>
              <a:rPr kumimoji="0" lang="en-US" sz="1400" i="0" u="none" strike="noStrike" kern="0" cap="none" spc="0" normalizeH="0" noProof="0" dirty="0" smtClean="0">
                <a:ln>
                  <a:noFill/>
                </a:ln>
                <a:effectLst/>
                <a:uLnTx/>
                <a:uFillTx/>
                <a:latin typeface="+mj-lt"/>
                <a:ea typeface="+mj-ea"/>
                <a:cs typeface="Arial" pitchFamily="34" charset="0"/>
              </a:rPr>
              <a:t>previous years and hone these efforts on projects throughout the year by meeting on a weekly basis, and sharing information throughout the week.</a:t>
            </a:r>
          </a:p>
          <a:p>
            <a:pPr marL="169863" lvl="1" fontAlgn="base">
              <a:spcBef>
                <a:spcPct val="0"/>
              </a:spcBef>
              <a:spcAft>
                <a:spcPct val="0"/>
              </a:spcAft>
            </a:pPr>
            <a:endParaRPr kumimoji="0" lang="en-US" sz="1400" i="0" u="none" strike="noStrike" kern="0" cap="none" spc="0" normalizeH="0" noProof="0" dirty="0" smtClean="0">
              <a:ln>
                <a:noFill/>
              </a:ln>
              <a:effectLst/>
              <a:uLnTx/>
              <a:uFillTx/>
              <a:latin typeface="+mj-lt"/>
              <a:ea typeface="+mj-ea"/>
              <a:cs typeface="Arial" pitchFamily="34" charset="0"/>
            </a:endParaRPr>
          </a:p>
          <a:p>
            <a:pPr marL="169863" lvl="1" indent="-169863" fontAlgn="base">
              <a:spcBef>
                <a:spcPct val="0"/>
              </a:spcBef>
              <a:spcAft>
                <a:spcPct val="0"/>
              </a:spcAft>
            </a:pPr>
            <a:r>
              <a:rPr lang="en-US" sz="1400" b="1" kern="0" dirty="0" smtClean="0">
                <a:latin typeface="+mj-lt"/>
                <a:ea typeface="+mj-ea"/>
                <a:cs typeface="Arial" pitchFamily="34" charset="0"/>
              </a:rPr>
              <a:t>3. Be there when service decisions are being made</a:t>
            </a:r>
          </a:p>
          <a:p>
            <a:pPr marL="169863" lvl="1" fontAlgn="base">
              <a:spcBef>
                <a:spcPct val="0"/>
              </a:spcBef>
              <a:spcAft>
                <a:spcPct val="0"/>
              </a:spcAft>
            </a:pPr>
            <a:r>
              <a:rPr kumimoji="0" lang="en-US" sz="1400" i="0" u="none" strike="noStrike" kern="0" cap="none" spc="0" normalizeH="0" noProof="0" dirty="0" smtClean="0">
                <a:ln>
                  <a:noFill/>
                </a:ln>
                <a:effectLst/>
                <a:uLnTx/>
                <a:uFillTx/>
                <a:latin typeface="+mj-lt"/>
                <a:ea typeface="+mj-ea"/>
                <a:cs typeface="Arial" pitchFamily="34" charset="0"/>
              </a:rPr>
              <a:t>When the EOC gets activated, comms representatives from the MBTA and Keolis are present to monitor customer communications on social media, inform operational leadership, and deliver service information to team members as quickly as possible.</a:t>
            </a:r>
          </a:p>
          <a:p>
            <a:pPr marL="342900" indent="-342900" fontAlgn="base">
              <a:spcBef>
                <a:spcPct val="0"/>
              </a:spcBef>
              <a:spcAft>
                <a:spcPct val="0"/>
              </a:spcAft>
            </a:pPr>
            <a:endParaRPr lang="en-US" sz="1600" b="1" kern="0" dirty="0" smtClean="0">
              <a:solidFill>
                <a:srgbClr val="00269E"/>
              </a:solidFill>
              <a:latin typeface="Arial" pitchFamily="34" charset="0"/>
              <a:cs typeface="Arial" pitchFamily="34" charset="0"/>
            </a:endParaRP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endParaRPr lang="en-US" sz="1600" b="1" kern="0" dirty="0" smtClean="0">
              <a:solidFill>
                <a:srgbClr val="00269E"/>
              </a:solidFill>
              <a:latin typeface="Arial" pitchFamily="34" charset="0"/>
              <a:ea typeface="+mj-ea"/>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0" cap="none" spc="0" normalizeH="0" baseline="0" noProof="0" dirty="0" smtClean="0">
              <a:ln>
                <a:noFill/>
              </a:ln>
              <a:solidFill>
                <a:srgbClr val="00269E"/>
              </a:solidFill>
              <a:effectLst/>
              <a:uLnTx/>
              <a:uFillTx/>
              <a:latin typeface="Arial" pitchFamily="34" charset="0"/>
              <a:ea typeface="+mj-ea"/>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0" cap="none" spc="0" normalizeH="0" baseline="0" noProof="0" dirty="0" smtClean="0">
                <a:ln>
                  <a:noFill/>
                </a:ln>
                <a:solidFill>
                  <a:srgbClr val="00269E"/>
                </a:solidFill>
                <a:effectLst/>
                <a:uLnTx/>
                <a:uFillTx/>
                <a:latin typeface="Arial" pitchFamily="34" charset="0"/>
                <a:ea typeface="+mj-ea"/>
                <a:cs typeface="Arial" pitchFamily="34" charset="0"/>
              </a:rPr>
              <a:t/>
            </a:r>
            <a:br>
              <a:rPr kumimoji="0" lang="en-US" sz="1600" b="1" i="0" u="none" strike="noStrike" kern="0" cap="none" spc="0" normalizeH="0" baseline="0" noProof="0" dirty="0" smtClean="0">
                <a:ln>
                  <a:noFill/>
                </a:ln>
                <a:solidFill>
                  <a:srgbClr val="00269E"/>
                </a:solidFill>
                <a:effectLst/>
                <a:uLnTx/>
                <a:uFillTx/>
                <a:latin typeface="Arial" pitchFamily="34" charset="0"/>
                <a:ea typeface="+mj-ea"/>
                <a:cs typeface="Arial" pitchFamily="34" charset="0"/>
              </a:rPr>
            </a:br>
            <a:endParaRPr kumimoji="0" lang="en-US" sz="1600" b="1" i="0" u="none" strike="noStrike" kern="0" cap="none" spc="0" normalizeH="0" baseline="0" noProof="0" dirty="0">
              <a:ln>
                <a:noFill/>
              </a:ln>
              <a:solidFill>
                <a:srgbClr val="00269E"/>
              </a:solidFill>
              <a:effectLst/>
              <a:uLnTx/>
              <a:uFillTx/>
              <a:latin typeface="Arial" pitchFamily="34" charset="0"/>
              <a:ea typeface="+mj-ea"/>
              <a:cs typeface="Arial"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3" y="804332"/>
            <a:ext cx="8153400" cy="762000"/>
          </a:xfrm>
        </p:spPr>
        <p:txBody>
          <a:bodyPr anchor="t"/>
          <a:lstStyle/>
          <a:p>
            <a:r>
              <a:rPr lang="en-US" sz="2400" dirty="0" smtClean="0">
                <a:latin typeface="+mn-lt"/>
              </a:rPr>
              <a:t>Methods: How we get the word out</a:t>
            </a:r>
            <a:endParaRPr lang="en-US" sz="2400" dirty="0">
              <a:latin typeface="+mn-lt"/>
            </a:endParaRPr>
          </a:p>
        </p:txBody>
      </p:sp>
      <p:sp>
        <p:nvSpPr>
          <p:cNvPr id="1034" name="AutoShape 10" descr="Image result for Summer ic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1036" name="AutoShape 12" descr="Image result for Summer ic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1038" name="AutoShape 14" descr="Image result for Sun graphic Black and whit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1040" name="AutoShape 16" descr="Image result for Sun graphic Black and whit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24" name="Rectangle 23"/>
          <p:cNvSpPr/>
          <p:nvPr/>
        </p:nvSpPr>
        <p:spPr>
          <a:xfrm>
            <a:off x="457200" y="1447800"/>
            <a:ext cx="8229600" cy="338554"/>
          </a:xfrm>
          <a:prstGeom prst="rect">
            <a:avLst/>
          </a:prstGeom>
        </p:spPr>
        <p:txBody>
          <a:bodyPr wrap="square">
            <a:spAutoFit/>
          </a:bodyPr>
          <a:lstStyle/>
          <a:p>
            <a:r>
              <a:rPr lang="en-US" sz="1600" b="1" dirty="0" smtClean="0">
                <a:cs typeface="Arial" pitchFamily="34" charset="0"/>
              </a:rPr>
              <a:t>Communicate with customers throughout their journey</a:t>
            </a:r>
            <a:endParaRPr lang="en-US" sz="1400" dirty="0">
              <a:cs typeface="Arial" pitchFamily="34" charset="0"/>
            </a:endParaRPr>
          </a:p>
        </p:txBody>
      </p:sp>
      <p:graphicFrame>
        <p:nvGraphicFramePr>
          <p:cNvPr id="9" name="Table 8"/>
          <p:cNvGraphicFramePr>
            <a:graphicFrameLocks noGrp="1"/>
          </p:cNvGraphicFramePr>
          <p:nvPr>
            <p:extLst>
              <p:ext uri="{D42A27DB-BD31-4B8C-83A1-F6EECF244321}">
                <p14:modId xmlns:p14="http://schemas.microsoft.com/office/powerpoint/2010/main" xmlns="" val="717829559"/>
              </p:ext>
            </p:extLst>
          </p:nvPr>
        </p:nvGraphicFramePr>
        <p:xfrm>
          <a:off x="524936" y="1862665"/>
          <a:ext cx="8458201" cy="4124494"/>
        </p:xfrm>
        <a:graphic>
          <a:graphicData uri="http://schemas.openxmlformats.org/drawingml/2006/table">
            <a:tbl>
              <a:tblPr>
                <a:tableStyleId>{5C22544A-7EE6-4342-B048-85BDC9FD1C3A}</a:tableStyleId>
              </a:tblPr>
              <a:tblGrid>
                <a:gridCol w="1143000"/>
                <a:gridCol w="2286000">
                  <a:extLst>
                    <a:ext uri="{9D8B030D-6E8A-4147-A177-3AD203B41FA5}">
                      <a16:colId xmlns:a16="http://schemas.microsoft.com/office/drawing/2014/main" xmlns="" val="20000"/>
                    </a:ext>
                  </a:extLst>
                </a:gridCol>
                <a:gridCol w="1066800">
                  <a:extLst>
                    <a:ext uri="{9D8B030D-6E8A-4147-A177-3AD203B41FA5}">
                      <a16:colId xmlns:a16="http://schemas.microsoft.com/office/drawing/2014/main" xmlns="" val="20001"/>
                    </a:ext>
                  </a:extLst>
                </a:gridCol>
                <a:gridCol w="1143000">
                  <a:extLst>
                    <a:ext uri="{9D8B030D-6E8A-4147-A177-3AD203B41FA5}">
                      <a16:colId xmlns:a16="http://schemas.microsoft.com/office/drawing/2014/main" xmlns="" val="20002"/>
                    </a:ext>
                  </a:extLst>
                </a:gridCol>
                <a:gridCol w="1066800">
                  <a:extLst>
                    <a:ext uri="{9D8B030D-6E8A-4147-A177-3AD203B41FA5}">
                      <a16:colId xmlns:a16="http://schemas.microsoft.com/office/drawing/2014/main" xmlns="" val="20003"/>
                    </a:ext>
                  </a:extLst>
                </a:gridCol>
                <a:gridCol w="914400">
                  <a:extLst>
                    <a:ext uri="{9D8B030D-6E8A-4147-A177-3AD203B41FA5}">
                      <a16:colId xmlns:a16="http://schemas.microsoft.com/office/drawing/2014/main" xmlns="" val="20004"/>
                    </a:ext>
                  </a:extLst>
                </a:gridCol>
                <a:gridCol w="838201">
                  <a:extLst>
                    <a:ext uri="{9D8B030D-6E8A-4147-A177-3AD203B41FA5}">
                      <a16:colId xmlns:a16="http://schemas.microsoft.com/office/drawing/2014/main" xmlns="" val="20005"/>
                    </a:ext>
                  </a:extLst>
                </a:gridCol>
              </a:tblGrid>
              <a:tr h="469957">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200" b="1" u="none" strike="noStrike" kern="1200" dirty="0" smtClean="0">
                          <a:solidFill>
                            <a:schemeClr val="tx1"/>
                          </a:solidFill>
                          <a:effectLst/>
                          <a:latin typeface="Calibri" pitchFamily="34" charset="0"/>
                          <a:ea typeface="+mn-ea"/>
                          <a:cs typeface="+mn-cs"/>
                        </a:rPr>
                        <a:t>Channel</a:t>
                      </a:r>
                      <a:endParaRPr lang="en-US" sz="1200" b="1" i="0" u="none" strike="noStrike" dirty="0">
                        <a:solidFill>
                          <a:schemeClr val="tx1"/>
                        </a:solidFill>
                        <a:effectLst/>
                        <a:latin typeface="Calibri" pitchFamily="34" charset="0"/>
                      </a:endParaRPr>
                    </a:p>
                  </a:txBody>
                  <a:tcPr marL="9525" marR="9525" marT="9525" marB="0" anchor="ctr">
                    <a:solidFill>
                      <a:schemeClr val="bg1">
                        <a:lumMod val="85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200" b="1" u="none" strike="noStrike" kern="1200" dirty="0" smtClean="0">
                          <a:solidFill>
                            <a:schemeClr val="tx1"/>
                          </a:solidFill>
                          <a:effectLst/>
                          <a:latin typeface="Calibri" pitchFamily="34" charset="0"/>
                          <a:ea typeface="+mn-ea"/>
                          <a:cs typeface="+mn-cs"/>
                        </a:rPr>
                        <a:t>Method</a:t>
                      </a:r>
                      <a:endParaRPr lang="en-US" sz="1200" b="1" i="0" u="none" strike="noStrike" dirty="0">
                        <a:solidFill>
                          <a:schemeClr val="tx1"/>
                        </a:solidFill>
                        <a:effectLst/>
                        <a:latin typeface="Calibri" pitchFamily="34" charset="0"/>
                      </a:endParaRPr>
                    </a:p>
                  </a:txBody>
                  <a:tcPr marL="9525" marR="9525" marT="9525" marB="0" anchor="ctr">
                    <a:solidFill>
                      <a:schemeClr val="bg1">
                        <a:lumMod val="85000"/>
                      </a:schemeClr>
                    </a:solidFill>
                  </a:tcPr>
                </a:tc>
                <a:tc>
                  <a:txBody>
                    <a:bodyPr/>
                    <a:lstStyle/>
                    <a:p>
                      <a:pPr marL="111125" indent="0" algn="ctr" fontAlgn="ctr"/>
                      <a:r>
                        <a:rPr lang="en-US" sz="1200" b="1" u="none" strike="noStrike" dirty="0" smtClean="0">
                          <a:solidFill>
                            <a:schemeClr val="tx1"/>
                          </a:solidFill>
                          <a:effectLst/>
                          <a:latin typeface="Calibri" pitchFamily="34" charset="0"/>
                        </a:rPr>
                        <a:t>Planning the Journey</a:t>
                      </a:r>
                      <a:endParaRPr lang="en-US" sz="1200" b="1" i="0" u="none" strike="noStrike" dirty="0">
                        <a:solidFill>
                          <a:schemeClr val="tx1"/>
                        </a:solidFill>
                        <a:effectLst/>
                        <a:latin typeface="Calibri" pitchFamily="34" charset="0"/>
                      </a:endParaRPr>
                    </a:p>
                  </a:txBody>
                  <a:tcPr marL="9525" marR="9525" marT="9525" marB="0" anchor="ctr">
                    <a:solidFill>
                      <a:schemeClr val="bg1">
                        <a:lumMod val="75000"/>
                      </a:schemeClr>
                    </a:solidFill>
                  </a:tcPr>
                </a:tc>
                <a:tc>
                  <a:txBody>
                    <a:bodyPr/>
                    <a:lstStyle/>
                    <a:p>
                      <a:pPr marL="115888" indent="0" algn="ctr" fontAlgn="ctr"/>
                      <a:r>
                        <a:rPr lang="en-US" sz="1200" b="1" u="none" strike="noStrike" dirty="0" smtClean="0">
                          <a:solidFill>
                            <a:schemeClr val="tx1"/>
                          </a:solidFill>
                          <a:effectLst/>
                          <a:latin typeface="Calibri" pitchFamily="34" charset="0"/>
                        </a:rPr>
                        <a:t>Getting </a:t>
                      </a:r>
                      <a:r>
                        <a:rPr lang="en-US" sz="1200" b="1" u="none" strike="noStrike" dirty="0">
                          <a:solidFill>
                            <a:schemeClr val="tx1"/>
                          </a:solidFill>
                          <a:effectLst/>
                          <a:latin typeface="Calibri" pitchFamily="34" charset="0"/>
                        </a:rPr>
                        <a:t>to the Station</a:t>
                      </a:r>
                      <a:endParaRPr lang="en-US" sz="1200" b="1" i="0" u="none" strike="noStrike" dirty="0">
                        <a:solidFill>
                          <a:schemeClr val="tx1"/>
                        </a:solidFill>
                        <a:effectLst/>
                        <a:latin typeface="Calibri" pitchFamily="34" charset="0"/>
                      </a:endParaRPr>
                    </a:p>
                  </a:txBody>
                  <a:tcPr marL="9525" marR="9525" marT="9525" marB="0" anchor="ctr">
                    <a:solidFill>
                      <a:schemeClr val="bg1">
                        <a:lumMod val="75000"/>
                      </a:schemeClr>
                    </a:solidFill>
                  </a:tcPr>
                </a:tc>
                <a:tc>
                  <a:txBody>
                    <a:bodyPr/>
                    <a:lstStyle/>
                    <a:p>
                      <a:pPr marL="53975" indent="0" algn="ctr" fontAlgn="ctr"/>
                      <a:r>
                        <a:rPr lang="en-US" sz="1200" b="1" u="none" strike="noStrike" dirty="0">
                          <a:solidFill>
                            <a:schemeClr val="tx1"/>
                          </a:solidFill>
                          <a:effectLst/>
                          <a:latin typeface="Calibri" pitchFamily="34" charset="0"/>
                        </a:rPr>
                        <a:t>Navigating the Station </a:t>
                      </a:r>
                      <a:endParaRPr lang="en-US" sz="1200" b="1" i="0" u="none" strike="noStrike" dirty="0">
                        <a:solidFill>
                          <a:schemeClr val="tx1"/>
                        </a:solidFill>
                        <a:effectLst/>
                        <a:latin typeface="Calibri" pitchFamily="34" charset="0"/>
                      </a:endParaRPr>
                    </a:p>
                  </a:txBody>
                  <a:tcPr marL="9525" marR="9525" marT="9525" marB="0" anchor="ctr">
                    <a:solidFill>
                      <a:schemeClr val="bg1">
                        <a:lumMod val="75000"/>
                      </a:schemeClr>
                    </a:solidFill>
                  </a:tcPr>
                </a:tc>
                <a:tc>
                  <a:txBody>
                    <a:bodyPr/>
                    <a:lstStyle/>
                    <a:p>
                      <a:pPr marL="115888" indent="0" algn="ctr" fontAlgn="ctr"/>
                      <a:r>
                        <a:rPr lang="en-US" sz="1200" b="1" u="none" strike="noStrike" dirty="0">
                          <a:solidFill>
                            <a:schemeClr val="tx1"/>
                          </a:solidFill>
                          <a:effectLst/>
                          <a:latin typeface="Calibri" pitchFamily="34" charset="0"/>
                        </a:rPr>
                        <a:t>During the Journey</a:t>
                      </a:r>
                      <a:endParaRPr lang="en-US" sz="1200" b="1" i="0" u="none" strike="noStrike" dirty="0">
                        <a:solidFill>
                          <a:schemeClr val="tx1"/>
                        </a:solidFill>
                        <a:effectLst/>
                        <a:latin typeface="Calibri" pitchFamily="34" charset="0"/>
                      </a:endParaRPr>
                    </a:p>
                  </a:txBody>
                  <a:tcPr marL="9525" marR="9525" marT="9525" marB="0" anchor="ctr">
                    <a:solidFill>
                      <a:schemeClr val="bg1">
                        <a:lumMod val="75000"/>
                      </a:schemeClr>
                    </a:solidFill>
                  </a:tcPr>
                </a:tc>
                <a:tc>
                  <a:txBody>
                    <a:bodyPr/>
                    <a:lstStyle/>
                    <a:p>
                      <a:pPr marL="53975" indent="-53975" algn="ctr" fontAlgn="ctr"/>
                      <a:r>
                        <a:rPr lang="en-US" sz="1200" b="1" u="none" strike="noStrike" dirty="0">
                          <a:solidFill>
                            <a:schemeClr val="tx1"/>
                          </a:solidFill>
                          <a:effectLst/>
                          <a:latin typeface="Calibri" pitchFamily="34" charset="0"/>
                        </a:rPr>
                        <a:t>After the Journey</a:t>
                      </a:r>
                      <a:endParaRPr lang="en-US" sz="1200" b="1" i="0" u="none" strike="noStrike" dirty="0">
                        <a:solidFill>
                          <a:schemeClr val="tx1"/>
                        </a:solidFill>
                        <a:effectLst/>
                        <a:latin typeface="Calibri" pitchFamily="34" charset="0"/>
                      </a:endParaRPr>
                    </a:p>
                  </a:txBody>
                  <a:tcPr marL="9525" marR="9525" marT="9525" marB="0" anchor="ctr">
                    <a:solidFill>
                      <a:schemeClr val="bg1">
                        <a:lumMod val="75000"/>
                      </a:schemeClr>
                    </a:solidFill>
                  </a:tcPr>
                </a:tc>
                <a:extLst>
                  <a:ext uri="{0D108BD9-81ED-4DB2-BD59-A6C34878D82A}">
                    <a16:rowId xmlns:a16="http://schemas.microsoft.com/office/drawing/2014/main" xmlns="" val="10001"/>
                  </a:ext>
                </a:extLst>
              </a:tr>
              <a:tr h="237327">
                <a:tc>
                  <a:txBody>
                    <a:bodyPr/>
                    <a:lstStyle/>
                    <a:p>
                      <a:pPr algn="l" fontAlgn="b"/>
                      <a:r>
                        <a:rPr lang="en-US" sz="1200" b="0" i="0" u="none" strike="noStrike" dirty="0" smtClean="0">
                          <a:solidFill>
                            <a:srgbClr val="000000"/>
                          </a:solidFill>
                          <a:effectLst/>
                          <a:latin typeface="Calibri" pitchFamily="34" charset="0"/>
                        </a:rPr>
                        <a:t>TV/Radio</a:t>
                      </a:r>
                      <a:endParaRPr lang="en-US" sz="1200" b="0" i="0" u="none" strike="noStrike" dirty="0">
                        <a:solidFill>
                          <a:srgbClr val="000000"/>
                        </a:solidFill>
                        <a:effectLst/>
                        <a:latin typeface="Calibri" pitchFamily="34" charset="0"/>
                      </a:endParaRPr>
                    </a:p>
                  </a:txBody>
                  <a:tcPr marL="9525" marR="9525" marT="9525" marB="0" anchor="b">
                    <a:solidFill>
                      <a:srgbClr val="D9D9D9"/>
                    </a:solidFill>
                  </a:tcPr>
                </a:tc>
                <a:tc>
                  <a:txBody>
                    <a:bodyPr/>
                    <a:lstStyle/>
                    <a:p>
                      <a:pPr algn="l" fontAlgn="b"/>
                      <a:r>
                        <a:rPr lang="en-US" sz="1200" u="none" strike="noStrike" dirty="0" smtClean="0">
                          <a:effectLst/>
                          <a:latin typeface="Calibri" pitchFamily="34" charset="0"/>
                        </a:rPr>
                        <a:t>Media/Radio/PR</a:t>
                      </a:r>
                      <a:r>
                        <a:rPr lang="en-US" sz="1800" b="1" u="none" strike="noStrike" dirty="0" smtClean="0">
                          <a:effectLst/>
                          <a:latin typeface="Calibri" pitchFamily="34" charset="0"/>
                        </a:rPr>
                        <a:t>*</a:t>
                      </a:r>
                      <a:endParaRPr lang="en-US" sz="1800" b="1" i="0" u="none" strike="noStrike" dirty="0">
                        <a:solidFill>
                          <a:srgbClr val="000000"/>
                        </a:solidFill>
                        <a:effectLst/>
                        <a:latin typeface="Calibri" pitchFamily="34" charset="0"/>
                      </a:endParaRPr>
                    </a:p>
                  </a:txBody>
                  <a:tcPr marL="9525" marR="9525" marT="9525" marB="0" anchor="b">
                    <a:solidFill>
                      <a:schemeClr val="bg1">
                        <a:lumMod val="85000"/>
                      </a:schemeClr>
                    </a:solidFill>
                  </a:tcPr>
                </a:tc>
                <a:tc>
                  <a:txBody>
                    <a:bodyPr/>
                    <a:lstStyle/>
                    <a:p>
                      <a:pPr marL="111125" indent="0" algn="ctr" fontAlgn="ctr"/>
                      <a:r>
                        <a:rPr lang="en-US" sz="1200" b="1" i="0" u="none" strike="noStrike" dirty="0" smtClean="0">
                          <a:solidFill>
                            <a:srgbClr val="000000"/>
                          </a:solidFill>
                          <a:effectLst/>
                          <a:latin typeface="Calibri" pitchFamily="34" charset="0"/>
                        </a:rPr>
                        <a:t>X</a:t>
                      </a:r>
                      <a:endParaRPr lang="en-US" sz="1200" b="1" i="0" u="none" strike="noStrike" dirty="0">
                        <a:solidFill>
                          <a:srgbClr val="000000"/>
                        </a:solidFill>
                        <a:effectLst/>
                        <a:latin typeface="Calibri" pitchFamily="34" charset="0"/>
                      </a:endParaRPr>
                    </a:p>
                  </a:txBody>
                  <a:tcPr marL="9525" marR="9525" marT="9525" marB="0" anchor="ctr">
                    <a:solidFill>
                      <a:schemeClr val="bg1">
                        <a:lumMod val="75000"/>
                      </a:schemeClr>
                    </a:solidFill>
                  </a:tcPr>
                </a:tc>
                <a:tc>
                  <a:txBody>
                    <a:bodyPr/>
                    <a:lstStyle/>
                    <a:p>
                      <a:pPr marL="0" marR="0" indent="115888" algn="ctr" defTabSz="914400" rtl="0" eaLnBrk="1" fontAlgn="ctr" latinLnBrk="0" hangingPunct="1">
                        <a:lnSpc>
                          <a:spcPct val="100000"/>
                        </a:lnSpc>
                        <a:spcBef>
                          <a:spcPts val="0"/>
                        </a:spcBef>
                        <a:spcAft>
                          <a:spcPts val="0"/>
                        </a:spcAft>
                        <a:buClrTx/>
                        <a:buSzTx/>
                        <a:buFontTx/>
                        <a:buNone/>
                        <a:tabLst/>
                        <a:defRPr/>
                      </a:pPr>
                      <a:r>
                        <a:rPr lang="en-US" sz="1200" b="1" i="0" u="none" strike="noStrike" dirty="0" smtClean="0">
                          <a:solidFill>
                            <a:srgbClr val="000000"/>
                          </a:solidFill>
                          <a:effectLst/>
                          <a:latin typeface="Calibri" pitchFamily="34" charset="0"/>
                        </a:rPr>
                        <a:t>X</a:t>
                      </a:r>
                      <a:endParaRPr lang="en-US" sz="1200" b="0" i="0" u="none" strike="noStrike" dirty="0">
                        <a:solidFill>
                          <a:srgbClr val="000000"/>
                        </a:solidFill>
                        <a:effectLst/>
                        <a:latin typeface="Calibri" pitchFamily="34" charset="0"/>
                      </a:endParaRPr>
                    </a:p>
                  </a:txBody>
                  <a:tcPr marL="9525" marR="9525" marT="9525" marB="0" anchor="ctr">
                    <a:solidFill>
                      <a:schemeClr val="bg1">
                        <a:lumMod val="75000"/>
                      </a:schemeClr>
                    </a:solidFill>
                  </a:tcPr>
                </a:tc>
                <a:tc>
                  <a:txBody>
                    <a:bodyPr/>
                    <a:lstStyle/>
                    <a:p>
                      <a:pPr marL="0" marR="0" indent="53975" algn="ctr" defTabSz="914400" rtl="0" eaLnBrk="1" fontAlgn="ctr" latinLnBrk="0" hangingPunct="1">
                        <a:lnSpc>
                          <a:spcPct val="100000"/>
                        </a:lnSpc>
                        <a:spcBef>
                          <a:spcPts val="0"/>
                        </a:spcBef>
                        <a:spcAft>
                          <a:spcPts val="0"/>
                        </a:spcAft>
                        <a:buClrTx/>
                        <a:buSzTx/>
                        <a:buFontTx/>
                        <a:buNone/>
                        <a:tabLst/>
                        <a:defRPr/>
                      </a:pPr>
                      <a:r>
                        <a:rPr lang="en-US" sz="1200" b="1" i="0" u="none" strike="noStrike" dirty="0" smtClean="0">
                          <a:solidFill>
                            <a:srgbClr val="000000"/>
                          </a:solidFill>
                          <a:effectLst/>
                          <a:latin typeface="Calibri" pitchFamily="34" charset="0"/>
                        </a:rPr>
                        <a:t>X</a:t>
                      </a:r>
                      <a:endParaRPr lang="en-US" sz="1200" b="0" i="0" u="none" strike="noStrike" dirty="0">
                        <a:solidFill>
                          <a:srgbClr val="000000"/>
                        </a:solidFill>
                        <a:effectLst/>
                        <a:latin typeface="Calibri" pitchFamily="34" charset="0"/>
                      </a:endParaRPr>
                    </a:p>
                  </a:txBody>
                  <a:tcPr marL="9525" marR="9525" marT="9525" marB="0" anchor="ctr">
                    <a:solidFill>
                      <a:schemeClr val="bg1">
                        <a:lumMod val="75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200" b="1" i="0" u="none" strike="noStrike" dirty="0" smtClean="0">
                          <a:solidFill>
                            <a:srgbClr val="000000"/>
                          </a:solidFill>
                          <a:effectLst/>
                          <a:latin typeface="Calibri" pitchFamily="34" charset="0"/>
                        </a:rPr>
                        <a:t>X</a:t>
                      </a:r>
                      <a:endParaRPr lang="en-US" sz="1200" b="0" i="0" u="none" strike="noStrike" dirty="0">
                        <a:solidFill>
                          <a:srgbClr val="000000"/>
                        </a:solidFill>
                        <a:effectLst/>
                        <a:latin typeface="Calibri" pitchFamily="34" charset="0"/>
                      </a:endParaRPr>
                    </a:p>
                  </a:txBody>
                  <a:tcPr marL="9525" marR="9525" marT="9525" marB="0" anchor="ctr">
                    <a:solidFill>
                      <a:schemeClr val="bg1">
                        <a:lumMod val="75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200" b="1" i="0" u="none" strike="noStrike" dirty="0" smtClean="0">
                          <a:solidFill>
                            <a:srgbClr val="000000"/>
                          </a:solidFill>
                          <a:effectLst/>
                          <a:latin typeface="Calibri" pitchFamily="34" charset="0"/>
                        </a:rPr>
                        <a:t>X</a:t>
                      </a:r>
                      <a:endParaRPr lang="en-US" sz="1200" b="0" i="0" u="none" strike="noStrike" dirty="0">
                        <a:solidFill>
                          <a:srgbClr val="000000"/>
                        </a:solidFill>
                        <a:effectLst/>
                        <a:latin typeface="Calibri" pitchFamily="34" charset="0"/>
                      </a:endParaRPr>
                    </a:p>
                  </a:txBody>
                  <a:tcPr marL="9525" marR="9525" marT="9525" marB="0" anchor="ctr">
                    <a:solidFill>
                      <a:schemeClr val="bg1">
                        <a:lumMod val="75000"/>
                      </a:schemeClr>
                    </a:solidFill>
                  </a:tcPr>
                </a:tc>
              </a:tr>
              <a:tr h="237327">
                <a:tc>
                  <a:txBody>
                    <a:bodyPr/>
                    <a:lstStyle/>
                    <a:p>
                      <a:pPr algn="l" fontAlgn="b"/>
                      <a:r>
                        <a:rPr lang="en-US" sz="1200" b="0" i="0" u="none" strike="noStrike" dirty="0" smtClean="0">
                          <a:solidFill>
                            <a:srgbClr val="000000"/>
                          </a:solidFill>
                          <a:effectLst/>
                          <a:latin typeface="Calibri" pitchFamily="34" charset="0"/>
                        </a:rPr>
                        <a:t>Online/Mobile</a:t>
                      </a:r>
                      <a:endParaRPr lang="en-US" sz="1200" b="0" i="0" u="none" strike="noStrike" dirty="0">
                        <a:solidFill>
                          <a:srgbClr val="000000"/>
                        </a:solidFill>
                        <a:effectLst/>
                        <a:latin typeface="Calibri" pitchFamily="34" charset="0"/>
                      </a:endParaRPr>
                    </a:p>
                  </a:txBody>
                  <a:tcPr marL="9525" marR="9525" marT="9525" marB="0" anchor="b">
                    <a:solidFill>
                      <a:srgbClr val="D9D9D9"/>
                    </a:solidFill>
                  </a:tcPr>
                </a:tc>
                <a:tc>
                  <a:txBody>
                    <a:bodyPr/>
                    <a:lstStyle/>
                    <a:p>
                      <a:pPr algn="l" fontAlgn="b"/>
                      <a:r>
                        <a:rPr lang="en-US" sz="1200" u="none" strike="noStrike" dirty="0" smtClean="0">
                          <a:effectLst/>
                          <a:latin typeface="Calibri" pitchFamily="34" charset="0"/>
                        </a:rPr>
                        <a:t>Website</a:t>
                      </a:r>
                      <a:r>
                        <a:rPr lang="en-US" sz="1600" b="1" u="none" strike="noStrike" dirty="0" smtClean="0">
                          <a:effectLst/>
                          <a:latin typeface="Calibri" pitchFamily="34" charset="0"/>
                        </a:rPr>
                        <a:t>*</a:t>
                      </a:r>
                      <a:endParaRPr lang="en-US" sz="1600" b="1" i="0" u="none" strike="noStrike" dirty="0">
                        <a:solidFill>
                          <a:srgbClr val="000000"/>
                        </a:solidFill>
                        <a:effectLst/>
                        <a:latin typeface="Calibri" pitchFamily="34" charset="0"/>
                      </a:endParaRPr>
                    </a:p>
                  </a:txBody>
                  <a:tcPr marL="9525" marR="9525" marT="9525" marB="0" anchor="b">
                    <a:solidFill>
                      <a:schemeClr val="bg1">
                        <a:lumMod val="85000"/>
                      </a:schemeClr>
                    </a:solidFill>
                  </a:tcPr>
                </a:tc>
                <a:tc>
                  <a:txBody>
                    <a:bodyPr/>
                    <a:lstStyle/>
                    <a:p>
                      <a:pPr marL="0" marR="0" indent="111125" algn="ctr" defTabSz="914400" rtl="0" eaLnBrk="1" fontAlgn="ctr" latinLnBrk="0" hangingPunct="1">
                        <a:lnSpc>
                          <a:spcPct val="100000"/>
                        </a:lnSpc>
                        <a:spcBef>
                          <a:spcPts val="0"/>
                        </a:spcBef>
                        <a:spcAft>
                          <a:spcPts val="0"/>
                        </a:spcAft>
                        <a:buClrTx/>
                        <a:buSzTx/>
                        <a:buFontTx/>
                        <a:buNone/>
                        <a:tabLst/>
                        <a:defRPr/>
                      </a:pPr>
                      <a:r>
                        <a:rPr lang="en-US" sz="1200" b="1" i="0" u="none" strike="noStrike" dirty="0" smtClean="0">
                          <a:solidFill>
                            <a:srgbClr val="000000"/>
                          </a:solidFill>
                          <a:effectLst/>
                          <a:latin typeface="Calibri" pitchFamily="34" charset="0"/>
                        </a:rPr>
                        <a:t>X</a:t>
                      </a:r>
                      <a:endParaRPr lang="en-US" sz="1200" b="0" i="0" u="none" strike="noStrike" dirty="0">
                        <a:solidFill>
                          <a:srgbClr val="000000"/>
                        </a:solidFill>
                        <a:effectLst/>
                        <a:latin typeface="Calibri" pitchFamily="34" charset="0"/>
                      </a:endParaRPr>
                    </a:p>
                  </a:txBody>
                  <a:tcPr marL="9525" marR="9525" marT="9525" marB="0" anchor="ctr">
                    <a:solidFill>
                      <a:schemeClr val="bg1">
                        <a:lumMod val="75000"/>
                      </a:schemeClr>
                    </a:solidFill>
                  </a:tcPr>
                </a:tc>
                <a:tc>
                  <a:txBody>
                    <a:bodyPr/>
                    <a:lstStyle/>
                    <a:p>
                      <a:pPr algn="ctr" fontAlgn="ctr"/>
                      <a:endParaRPr lang="en-US" sz="1200" b="0" i="0" u="none" strike="noStrike" dirty="0">
                        <a:solidFill>
                          <a:srgbClr val="000000"/>
                        </a:solidFill>
                        <a:effectLst/>
                        <a:latin typeface="Calibri" pitchFamily="34" charset="0"/>
                      </a:endParaRPr>
                    </a:p>
                  </a:txBody>
                  <a:tcPr marL="9525" marR="9525" marT="9525" marB="0" anchor="ctr">
                    <a:solidFill>
                      <a:schemeClr val="bg1">
                        <a:lumMod val="75000"/>
                      </a:schemeClr>
                    </a:solidFill>
                  </a:tcPr>
                </a:tc>
                <a:tc>
                  <a:txBody>
                    <a:bodyPr/>
                    <a:lstStyle/>
                    <a:p>
                      <a:pPr marL="0" marR="0" indent="53975" algn="ctr" defTabSz="914400" rtl="0" eaLnBrk="1" fontAlgn="ctr" latinLnBrk="0" hangingPunct="1">
                        <a:lnSpc>
                          <a:spcPct val="100000"/>
                        </a:lnSpc>
                        <a:spcBef>
                          <a:spcPts val="0"/>
                        </a:spcBef>
                        <a:spcAft>
                          <a:spcPts val="0"/>
                        </a:spcAft>
                        <a:buClrTx/>
                        <a:buSzTx/>
                        <a:buFontTx/>
                        <a:buNone/>
                        <a:tabLst/>
                        <a:defRPr/>
                      </a:pPr>
                      <a:r>
                        <a:rPr lang="en-US" sz="1200" b="1" i="0" u="none" strike="noStrike" dirty="0" smtClean="0">
                          <a:solidFill>
                            <a:srgbClr val="000000"/>
                          </a:solidFill>
                          <a:effectLst/>
                          <a:latin typeface="Calibri" pitchFamily="34" charset="0"/>
                        </a:rPr>
                        <a:t>X</a:t>
                      </a:r>
                      <a:endParaRPr lang="en-US" sz="1200" b="0" i="0" u="none" strike="noStrike" dirty="0">
                        <a:solidFill>
                          <a:srgbClr val="000000"/>
                        </a:solidFill>
                        <a:effectLst/>
                        <a:latin typeface="Calibri" pitchFamily="34" charset="0"/>
                      </a:endParaRPr>
                    </a:p>
                  </a:txBody>
                  <a:tcPr marL="9525" marR="9525" marT="9525" marB="0" anchor="ctr">
                    <a:solidFill>
                      <a:schemeClr val="bg1">
                        <a:lumMod val="75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200" b="1" i="0" u="none" strike="noStrike" dirty="0" smtClean="0">
                          <a:solidFill>
                            <a:srgbClr val="000000"/>
                          </a:solidFill>
                          <a:effectLst/>
                          <a:latin typeface="Calibri" pitchFamily="34" charset="0"/>
                        </a:rPr>
                        <a:t>X</a:t>
                      </a:r>
                      <a:endParaRPr lang="en-US" sz="1200" b="0" i="0" u="none" strike="noStrike" dirty="0">
                        <a:solidFill>
                          <a:srgbClr val="000000"/>
                        </a:solidFill>
                        <a:effectLst/>
                        <a:latin typeface="Calibri" pitchFamily="34" charset="0"/>
                      </a:endParaRPr>
                    </a:p>
                  </a:txBody>
                  <a:tcPr marL="9525" marR="9525" marT="9525" marB="0" anchor="ctr">
                    <a:solidFill>
                      <a:schemeClr val="bg1">
                        <a:lumMod val="75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200" b="1" i="0" u="none" strike="noStrike" dirty="0" smtClean="0">
                          <a:solidFill>
                            <a:srgbClr val="000000"/>
                          </a:solidFill>
                          <a:effectLst/>
                          <a:latin typeface="Calibri" pitchFamily="34" charset="0"/>
                        </a:rPr>
                        <a:t>X</a:t>
                      </a:r>
                      <a:endParaRPr lang="en-US" sz="1200" b="0" i="0" u="none" strike="noStrike" dirty="0">
                        <a:solidFill>
                          <a:srgbClr val="000000"/>
                        </a:solidFill>
                        <a:effectLst/>
                        <a:latin typeface="Calibri" pitchFamily="34" charset="0"/>
                      </a:endParaRPr>
                    </a:p>
                  </a:txBody>
                  <a:tcPr marL="9525" marR="9525" marT="9525" marB="0" anchor="ctr">
                    <a:solidFill>
                      <a:schemeClr val="bg1">
                        <a:lumMod val="75000"/>
                      </a:schemeClr>
                    </a:solidFill>
                  </a:tcPr>
                </a:tc>
                <a:extLst>
                  <a:ext uri="{0D108BD9-81ED-4DB2-BD59-A6C34878D82A}">
                    <a16:rowId xmlns:a16="http://schemas.microsoft.com/office/drawing/2014/main" xmlns="" val="10002"/>
                  </a:ext>
                </a:extLst>
              </a:tr>
              <a:tr h="237327">
                <a:tc>
                  <a:txBody>
                    <a:bodyPr/>
                    <a:lstStyle/>
                    <a:p>
                      <a:pPr algn="l" fontAlgn="b"/>
                      <a:endParaRPr lang="en-US" sz="1200" b="0" i="0" u="none" strike="noStrike" dirty="0">
                        <a:solidFill>
                          <a:srgbClr val="000000"/>
                        </a:solidFill>
                        <a:effectLst/>
                        <a:latin typeface="Calibri" pitchFamily="34" charset="0"/>
                      </a:endParaRPr>
                    </a:p>
                  </a:txBody>
                  <a:tcPr marL="9525" marR="9525" marT="9525" marB="0" anchor="b">
                    <a:solidFill>
                      <a:srgbClr val="D9D9D9"/>
                    </a:solidFill>
                  </a:tcPr>
                </a:tc>
                <a:tc>
                  <a:txBody>
                    <a:bodyPr/>
                    <a:lstStyle/>
                    <a:p>
                      <a:pPr algn="l" fontAlgn="b"/>
                      <a:r>
                        <a:rPr lang="en-US" sz="1200" u="none" strike="noStrike" dirty="0" smtClean="0">
                          <a:effectLst/>
                          <a:latin typeface="Calibri" pitchFamily="34" charset="0"/>
                        </a:rPr>
                        <a:t>Tweets and T-Alerts</a:t>
                      </a:r>
                      <a:r>
                        <a:rPr lang="en-US" sz="1600" b="1" u="none" strike="noStrike" dirty="0" smtClean="0">
                          <a:effectLst/>
                          <a:latin typeface="Calibri" pitchFamily="34" charset="0"/>
                        </a:rPr>
                        <a:t>*</a:t>
                      </a:r>
                      <a:endParaRPr lang="en-US" sz="1600" b="1" i="0" u="none" strike="noStrike" dirty="0">
                        <a:solidFill>
                          <a:srgbClr val="000000"/>
                        </a:solidFill>
                        <a:effectLst/>
                        <a:latin typeface="Calibri" pitchFamily="34" charset="0"/>
                      </a:endParaRPr>
                    </a:p>
                  </a:txBody>
                  <a:tcPr marL="9525" marR="9525" marT="9525" marB="0" anchor="b">
                    <a:solidFill>
                      <a:schemeClr val="bg1">
                        <a:lumMod val="85000"/>
                      </a:schemeClr>
                    </a:solidFill>
                  </a:tcPr>
                </a:tc>
                <a:tc>
                  <a:txBody>
                    <a:bodyPr/>
                    <a:lstStyle/>
                    <a:p>
                      <a:pPr marL="111125" indent="0" algn="ctr" fontAlgn="ctr"/>
                      <a:r>
                        <a:rPr lang="en-US" sz="1200" b="1" i="0" u="none" strike="noStrike" dirty="0" smtClean="0">
                          <a:solidFill>
                            <a:srgbClr val="000000"/>
                          </a:solidFill>
                          <a:effectLst/>
                          <a:latin typeface="Calibri" pitchFamily="34" charset="0"/>
                        </a:rPr>
                        <a:t>X</a:t>
                      </a:r>
                      <a:endParaRPr lang="en-US" sz="1200" b="1" i="0" u="none" strike="noStrike" dirty="0">
                        <a:solidFill>
                          <a:srgbClr val="000000"/>
                        </a:solidFill>
                        <a:effectLst/>
                        <a:latin typeface="Calibri" pitchFamily="34" charset="0"/>
                      </a:endParaRPr>
                    </a:p>
                  </a:txBody>
                  <a:tcPr marL="9525" marR="9525" marT="9525" marB="0" anchor="ctr">
                    <a:solidFill>
                      <a:schemeClr val="bg1">
                        <a:lumMod val="75000"/>
                      </a:schemeClr>
                    </a:solidFill>
                  </a:tcPr>
                </a:tc>
                <a:tc>
                  <a:txBody>
                    <a:bodyPr/>
                    <a:lstStyle/>
                    <a:p>
                      <a:pPr marL="0" marR="0" indent="115888" algn="ctr" defTabSz="914400" rtl="0" eaLnBrk="1" fontAlgn="ctr" latinLnBrk="0" hangingPunct="1">
                        <a:lnSpc>
                          <a:spcPct val="100000"/>
                        </a:lnSpc>
                        <a:spcBef>
                          <a:spcPts val="0"/>
                        </a:spcBef>
                        <a:spcAft>
                          <a:spcPts val="0"/>
                        </a:spcAft>
                        <a:buClrTx/>
                        <a:buSzTx/>
                        <a:buFontTx/>
                        <a:buNone/>
                        <a:tabLst/>
                        <a:defRPr/>
                      </a:pPr>
                      <a:r>
                        <a:rPr lang="en-US" sz="1200" b="1" i="0" u="none" strike="noStrike" dirty="0" smtClean="0">
                          <a:solidFill>
                            <a:srgbClr val="000000"/>
                          </a:solidFill>
                          <a:effectLst/>
                          <a:latin typeface="Calibri" pitchFamily="34" charset="0"/>
                        </a:rPr>
                        <a:t>X</a:t>
                      </a:r>
                      <a:endParaRPr lang="en-US" sz="1200" b="0" i="0" u="none" strike="noStrike" dirty="0">
                        <a:solidFill>
                          <a:srgbClr val="000000"/>
                        </a:solidFill>
                        <a:effectLst/>
                        <a:latin typeface="Calibri" pitchFamily="34" charset="0"/>
                      </a:endParaRPr>
                    </a:p>
                  </a:txBody>
                  <a:tcPr marL="9525" marR="9525" marT="9525" marB="0" anchor="ctr">
                    <a:solidFill>
                      <a:schemeClr val="bg1">
                        <a:lumMod val="75000"/>
                      </a:schemeClr>
                    </a:solidFill>
                  </a:tcPr>
                </a:tc>
                <a:tc>
                  <a:txBody>
                    <a:bodyPr/>
                    <a:lstStyle/>
                    <a:p>
                      <a:pPr marL="0" marR="0" indent="53975" algn="ctr" defTabSz="914400" rtl="0" eaLnBrk="1" fontAlgn="ctr" latinLnBrk="0" hangingPunct="1">
                        <a:lnSpc>
                          <a:spcPct val="100000"/>
                        </a:lnSpc>
                        <a:spcBef>
                          <a:spcPts val="0"/>
                        </a:spcBef>
                        <a:spcAft>
                          <a:spcPts val="0"/>
                        </a:spcAft>
                        <a:buClrTx/>
                        <a:buSzTx/>
                        <a:buFontTx/>
                        <a:buNone/>
                        <a:tabLst/>
                        <a:defRPr/>
                      </a:pPr>
                      <a:r>
                        <a:rPr lang="en-US" sz="1200" b="1" i="0" u="none" strike="noStrike" dirty="0" smtClean="0">
                          <a:solidFill>
                            <a:srgbClr val="000000"/>
                          </a:solidFill>
                          <a:effectLst/>
                          <a:latin typeface="Calibri" pitchFamily="34" charset="0"/>
                        </a:rPr>
                        <a:t>X</a:t>
                      </a:r>
                      <a:endParaRPr lang="en-US" sz="1200" b="0" i="0" u="none" strike="noStrike" dirty="0">
                        <a:solidFill>
                          <a:srgbClr val="000000"/>
                        </a:solidFill>
                        <a:effectLst/>
                        <a:latin typeface="Calibri" pitchFamily="34" charset="0"/>
                      </a:endParaRPr>
                    </a:p>
                  </a:txBody>
                  <a:tcPr marL="9525" marR="9525" marT="9525" marB="0" anchor="ctr">
                    <a:solidFill>
                      <a:schemeClr val="bg1">
                        <a:lumMod val="75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200" b="1" i="0" u="none" strike="noStrike" dirty="0" smtClean="0">
                          <a:solidFill>
                            <a:srgbClr val="000000"/>
                          </a:solidFill>
                          <a:effectLst/>
                          <a:latin typeface="Calibri" pitchFamily="34" charset="0"/>
                        </a:rPr>
                        <a:t>X</a:t>
                      </a:r>
                      <a:endParaRPr lang="en-US" sz="1200" b="0" i="0" u="none" strike="noStrike" dirty="0">
                        <a:solidFill>
                          <a:srgbClr val="000000"/>
                        </a:solidFill>
                        <a:effectLst/>
                        <a:latin typeface="Calibri" pitchFamily="34" charset="0"/>
                      </a:endParaRPr>
                    </a:p>
                  </a:txBody>
                  <a:tcPr marL="9525" marR="9525" marT="9525" marB="0" anchor="ctr">
                    <a:solidFill>
                      <a:schemeClr val="bg1">
                        <a:lumMod val="75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200" b="1" i="0" u="none" strike="noStrike" dirty="0" smtClean="0">
                          <a:solidFill>
                            <a:srgbClr val="000000"/>
                          </a:solidFill>
                          <a:effectLst/>
                          <a:latin typeface="Calibri" pitchFamily="34" charset="0"/>
                        </a:rPr>
                        <a:t>X</a:t>
                      </a:r>
                      <a:endParaRPr lang="en-US" sz="1200" b="0" i="0" u="none" strike="noStrike" dirty="0">
                        <a:solidFill>
                          <a:srgbClr val="000000"/>
                        </a:solidFill>
                        <a:effectLst/>
                        <a:latin typeface="Calibri" pitchFamily="34" charset="0"/>
                      </a:endParaRPr>
                    </a:p>
                  </a:txBody>
                  <a:tcPr marL="9525" marR="9525" marT="9525" marB="0" anchor="ctr">
                    <a:solidFill>
                      <a:schemeClr val="bg1">
                        <a:lumMod val="75000"/>
                      </a:schemeClr>
                    </a:solidFill>
                  </a:tcPr>
                </a:tc>
              </a:tr>
              <a:tr h="237327">
                <a:tc>
                  <a:txBody>
                    <a:bodyPr/>
                    <a:lstStyle/>
                    <a:p>
                      <a:pPr algn="l" fontAlgn="b"/>
                      <a:endParaRPr lang="en-US" sz="1200" b="0" i="0" u="none" strike="noStrike" dirty="0">
                        <a:solidFill>
                          <a:srgbClr val="000000"/>
                        </a:solidFill>
                        <a:effectLst/>
                        <a:latin typeface="Calibri" pitchFamily="34" charset="0"/>
                      </a:endParaRPr>
                    </a:p>
                  </a:txBody>
                  <a:tcPr marL="9525" marR="9525" marT="9525" marB="0" anchor="b">
                    <a:solidFill>
                      <a:srgbClr val="D9D9D9"/>
                    </a:solidFill>
                  </a:tcPr>
                </a:tc>
                <a:tc>
                  <a:txBody>
                    <a:bodyPr/>
                    <a:lstStyle/>
                    <a:p>
                      <a:pPr algn="l" fontAlgn="b"/>
                      <a:r>
                        <a:rPr lang="en-US" sz="1200" u="none" strike="noStrike" dirty="0" smtClean="0">
                          <a:effectLst/>
                          <a:latin typeface="Calibri" pitchFamily="34" charset="0"/>
                        </a:rPr>
                        <a:t>Mobile </a:t>
                      </a:r>
                      <a:r>
                        <a:rPr lang="en-US" sz="1200" u="none" strike="noStrike" dirty="0">
                          <a:effectLst/>
                          <a:latin typeface="Calibri" pitchFamily="34" charset="0"/>
                        </a:rPr>
                        <a:t>Apps</a:t>
                      </a:r>
                      <a:endParaRPr lang="en-US" sz="1200" b="0" i="0" u="none" strike="noStrike" dirty="0">
                        <a:solidFill>
                          <a:srgbClr val="000000"/>
                        </a:solidFill>
                        <a:effectLst/>
                        <a:latin typeface="Calibri" pitchFamily="34" charset="0"/>
                      </a:endParaRPr>
                    </a:p>
                  </a:txBody>
                  <a:tcPr marL="9525" marR="9525" marT="9525" marB="0" anchor="b">
                    <a:solidFill>
                      <a:schemeClr val="bg1">
                        <a:lumMod val="85000"/>
                      </a:schemeClr>
                    </a:solidFill>
                  </a:tcPr>
                </a:tc>
                <a:tc>
                  <a:txBody>
                    <a:bodyPr/>
                    <a:lstStyle/>
                    <a:p>
                      <a:pPr marL="111125" indent="0" algn="ctr" fontAlgn="ctr"/>
                      <a:r>
                        <a:rPr lang="en-US" sz="1200" b="1" i="0" u="none" strike="noStrike" dirty="0" smtClean="0">
                          <a:solidFill>
                            <a:srgbClr val="000000"/>
                          </a:solidFill>
                          <a:effectLst/>
                          <a:latin typeface="Calibri" pitchFamily="34" charset="0"/>
                        </a:rPr>
                        <a:t>X</a:t>
                      </a:r>
                      <a:endParaRPr lang="en-US" sz="1200" b="1" i="0" u="none" strike="noStrike" dirty="0">
                        <a:solidFill>
                          <a:srgbClr val="000000"/>
                        </a:solidFill>
                        <a:effectLst/>
                        <a:latin typeface="Calibri" pitchFamily="34" charset="0"/>
                      </a:endParaRPr>
                    </a:p>
                  </a:txBody>
                  <a:tcPr marL="9525" marR="9525" marT="9525" marB="0" anchor="ctr">
                    <a:solidFill>
                      <a:schemeClr val="bg1">
                        <a:lumMod val="75000"/>
                      </a:schemeClr>
                    </a:solidFill>
                  </a:tcPr>
                </a:tc>
                <a:tc>
                  <a:txBody>
                    <a:bodyPr/>
                    <a:lstStyle/>
                    <a:p>
                      <a:pPr marL="0" marR="0" indent="115888" algn="ctr" defTabSz="914400" rtl="0" eaLnBrk="1" fontAlgn="ctr" latinLnBrk="0" hangingPunct="1">
                        <a:lnSpc>
                          <a:spcPct val="100000"/>
                        </a:lnSpc>
                        <a:spcBef>
                          <a:spcPts val="0"/>
                        </a:spcBef>
                        <a:spcAft>
                          <a:spcPts val="0"/>
                        </a:spcAft>
                        <a:buClrTx/>
                        <a:buSzTx/>
                        <a:buFontTx/>
                        <a:buNone/>
                        <a:tabLst/>
                        <a:defRPr/>
                      </a:pPr>
                      <a:r>
                        <a:rPr lang="en-US" sz="1200" b="1" i="0" u="none" strike="noStrike" dirty="0" smtClean="0">
                          <a:solidFill>
                            <a:srgbClr val="000000"/>
                          </a:solidFill>
                          <a:effectLst/>
                          <a:latin typeface="Calibri" pitchFamily="34" charset="0"/>
                        </a:rPr>
                        <a:t>X</a:t>
                      </a:r>
                      <a:endParaRPr lang="en-US" sz="1200" b="0" i="0" u="none" strike="noStrike" dirty="0">
                        <a:solidFill>
                          <a:srgbClr val="000000"/>
                        </a:solidFill>
                        <a:effectLst/>
                        <a:latin typeface="Calibri" pitchFamily="34" charset="0"/>
                      </a:endParaRPr>
                    </a:p>
                  </a:txBody>
                  <a:tcPr marL="9525" marR="9525" marT="9525" marB="0" anchor="ctr">
                    <a:solidFill>
                      <a:schemeClr val="bg1">
                        <a:lumMod val="75000"/>
                      </a:schemeClr>
                    </a:solidFill>
                  </a:tcPr>
                </a:tc>
                <a:tc>
                  <a:txBody>
                    <a:bodyPr/>
                    <a:lstStyle/>
                    <a:p>
                      <a:pPr marL="0" marR="0" indent="53975" algn="ctr" defTabSz="914400" rtl="0" eaLnBrk="1" fontAlgn="ctr" latinLnBrk="0" hangingPunct="1">
                        <a:lnSpc>
                          <a:spcPct val="100000"/>
                        </a:lnSpc>
                        <a:spcBef>
                          <a:spcPts val="0"/>
                        </a:spcBef>
                        <a:spcAft>
                          <a:spcPts val="0"/>
                        </a:spcAft>
                        <a:buClrTx/>
                        <a:buSzTx/>
                        <a:buFontTx/>
                        <a:buNone/>
                        <a:tabLst/>
                        <a:defRPr/>
                      </a:pPr>
                      <a:r>
                        <a:rPr lang="en-US" sz="1200" b="1" i="0" u="none" strike="noStrike" dirty="0" smtClean="0">
                          <a:solidFill>
                            <a:srgbClr val="000000"/>
                          </a:solidFill>
                          <a:effectLst/>
                          <a:latin typeface="Calibri" pitchFamily="34" charset="0"/>
                        </a:rPr>
                        <a:t>X</a:t>
                      </a:r>
                      <a:endParaRPr lang="en-US" sz="1200" b="0" i="0" u="none" strike="noStrike" dirty="0">
                        <a:solidFill>
                          <a:srgbClr val="000000"/>
                        </a:solidFill>
                        <a:effectLst/>
                        <a:latin typeface="Calibri" pitchFamily="34" charset="0"/>
                      </a:endParaRPr>
                    </a:p>
                  </a:txBody>
                  <a:tcPr marL="9525" marR="9525" marT="9525" marB="0" anchor="ctr">
                    <a:solidFill>
                      <a:schemeClr val="bg1">
                        <a:lumMod val="75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200" b="1" i="0" u="none" strike="noStrike" dirty="0" smtClean="0">
                          <a:solidFill>
                            <a:srgbClr val="000000"/>
                          </a:solidFill>
                          <a:effectLst/>
                          <a:latin typeface="Calibri" pitchFamily="34" charset="0"/>
                        </a:rPr>
                        <a:t>X</a:t>
                      </a:r>
                      <a:endParaRPr lang="en-US" sz="1200" b="0" i="0" u="none" strike="noStrike" dirty="0">
                        <a:solidFill>
                          <a:srgbClr val="000000"/>
                        </a:solidFill>
                        <a:effectLst/>
                        <a:latin typeface="Calibri" pitchFamily="34" charset="0"/>
                      </a:endParaRPr>
                    </a:p>
                  </a:txBody>
                  <a:tcPr marL="9525" marR="9525" marT="9525" marB="0" anchor="ctr">
                    <a:solidFill>
                      <a:schemeClr val="bg1">
                        <a:lumMod val="75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200" b="1" i="0" u="none" strike="noStrike" dirty="0" smtClean="0">
                          <a:solidFill>
                            <a:srgbClr val="000000"/>
                          </a:solidFill>
                          <a:effectLst/>
                          <a:latin typeface="Calibri" pitchFamily="34" charset="0"/>
                        </a:rPr>
                        <a:t>X</a:t>
                      </a:r>
                      <a:endParaRPr lang="en-US" sz="1200" b="0" i="0" u="none" strike="noStrike" dirty="0">
                        <a:solidFill>
                          <a:srgbClr val="000000"/>
                        </a:solidFill>
                        <a:effectLst/>
                        <a:latin typeface="Calibri" pitchFamily="34" charset="0"/>
                      </a:endParaRPr>
                    </a:p>
                  </a:txBody>
                  <a:tcPr marL="9525" marR="9525" marT="9525" marB="0" anchor="ctr">
                    <a:solidFill>
                      <a:schemeClr val="bg1">
                        <a:lumMod val="75000"/>
                      </a:schemeClr>
                    </a:solidFill>
                  </a:tcPr>
                </a:tc>
              </a:tr>
              <a:tr h="237327">
                <a:tc>
                  <a:txBody>
                    <a:bodyPr/>
                    <a:lstStyle/>
                    <a:p>
                      <a:pPr algn="l" fontAlgn="b"/>
                      <a:endParaRPr lang="en-US" sz="1200" b="0" i="0" u="none" strike="noStrike" dirty="0">
                        <a:solidFill>
                          <a:srgbClr val="000000"/>
                        </a:solidFill>
                        <a:effectLst/>
                        <a:latin typeface="Calibri" pitchFamily="34" charset="0"/>
                      </a:endParaRPr>
                    </a:p>
                  </a:txBody>
                  <a:tcPr marL="9525" marR="9525" marT="9525" marB="0" anchor="b">
                    <a:solidFill>
                      <a:srgbClr val="D9D9D9"/>
                    </a:solidFill>
                  </a:tcPr>
                </a:tc>
                <a:tc>
                  <a:txBody>
                    <a:bodyPr/>
                    <a:lstStyle/>
                    <a:p>
                      <a:pPr algn="l" fontAlgn="b"/>
                      <a:r>
                        <a:rPr lang="en-US" sz="1200" b="0" i="0" u="none" strike="noStrike" baseline="0" dirty="0" smtClean="0">
                          <a:solidFill>
                            <a:schemeClr val="dk1"/>
                          </a:solidFill>
                          <a:effectLst/>
                          <a:latin typeface="Calibri" pitchFamily="34" charset="0"/>
                        </a:rPr>
                        <a:t>Rail mail email</a:t>
                      </a:r>
                      <a:endParaRPr lang="en-US" sz="1200" b="0" i="0" u="none" strike="noStrike" dirty="0">
                        <a:solidFill>
                          <a:srgbClr val="000000"/>
                        </a:solidFill>
                        <a:effectLst/>
                        <a:latin typeface="Calibri" pitchFamily="34" charset="0"/>
                      </a:endParaRPr>
                    </a:p>
                  </a:txBody>
                  <a:tcPr marL="9525" marR="9525" marT="9525" marB="0" anchor="b">
                    <a:solidFill>
                      <a:schemeClr val="bg1">
                        <a:lumMod val="85000"/>
                      </a:schemeClr>
                    </a:solidFill>
                  </a:tcPr>
                </a:tc>
                <a:tc>
                  <a:txBody>
                    <a:bodyPr/>
                    <a:lstStyle/>
                    <a:p>
                      <a:pPr marL="0" marR="0" indent="115888" algn="ctr" defTabSz="914400" rtl="0" eaLnBrk="1" fontAlgn="ctr" latinLnBrk="0" hangingPunct="1">
                        <a:lnSpc>
                          <a:spcPct val="100000"/>
                        </a:lnSpc>
                        <a:spcBef>
                          <a:spcPts val="0"/>
                        </a:spcBef>
                        <a:spcAft>
                          <a:spcPts val="0"/>
                        </a:spcAft>
                        <a:buClrTx/>
                        <a:buSzTx/>
                        <a:buFontTx/>
                        <a:buNone/>
                        <a:tabLst/>
                        <a:defRPr/>
                      </a:pPr>
                      <a:r>
                        <a:rPr lang="en-US" sz="1200" b="1" i="0" u="none" strike="noStrike" dirty="0" smtClean="0">
                          <a:solidFill>
                            <a:srgbClr val="000000"/>
                          </a:solidFill>
                          <a:effectLst/>
                          <a:latin typeface="Calibri" pitchFamily="34" charset="0"/>
                        </a:rPr>
                        <a:t>X</a:t>
                      </a:r>
                      <a:endParaRPr lang="en-US" sz="1200" b="0" i="0" u="none" strike="noStrike" dirty="0">
                        <a:solidFill>
                          <a:srgbClr val="000000"/>
                        </a:solidFill>
                        <a:effectLst/>
                        <a:latin typeface="Calibri" pitchFamily="34" charset="0"/>
                      </a:endParaRPr>
                    </a:p>
                  </a:txBody>
                  <a:tcPr marL="9525" marR="9525" marT="9525" marB="0" anchor="ctr">
                    <a:solidFill>
                      <a:schemeClr val="bg1">
                        <a:lumMod val="75000"/>
                      </a:schemeClr>
                    </a:solidFill>
                  </a:tcPr>
                </a:tc>
                <a:tc>
                  <a:txBody>
                    <a:bodyPr/>
                    <a:lstStyle/>
                    <a:p>
                      <a:pPr algn="ctr" fontAlgn="ctr"/>
                      <a:endParaRPr lang="en-US" sz="1200" b="0" i="0" u="none" strike="noStrike" dirty="0">
                        <a:solidFill>
                          <a:srgbClr val="000000"/>
                        </a:solidFill>
                        <a:effectLst/>
                        <a:latin typeface="Calibri" pitchFamily="34" charset="0"/>
                      </a:endParaRPr>
                    </a:p>
                  </a:txBody>
                  <a:tcPr marL="9525" marR="9525" marT="9525" marB="0" anchor="ctr">
                    <a:solidFill>
                      <a:schemeClr val="bg1">
                        <a:lumMod val="75000"/>
                      </a:schemeClr>
                    </a:solidFill>
                  </a:tcPr>
                </a:tc>
                <a:tc>
                  <a:txBody>
                    <a:bodyPr/>
                    <a:lstStyle/>
                    <a:p>
                      <a:pPr algn="ctr" fontAlgn="ctr"/>
                      <a:endParaRPr lang="en-US" sz="1200" b="0" i="0" u="none" strike="noStrike" dirty="0">
                        <a:solidFill>
                          <a:srgbClr val="000000"/>
                        </a:solidFill>
                        <a:effectLst/>
                        <a:latin typeface="Calibri" pitchFamily="34" charset="0"/>
                      </a:endParaRPr>
                    </a:p>
                  </a:txBody>
                  <a:tcPr marL="9525" marR="9525" marT="9525" marB="0" anchor="ctr">
                    <a:solidFill>
                      <a:schemeClr val="bg1">
                        <a:lumMod val="75000"/>
                      </a:schemeClr>
                    </a:solidFill>
                  </a:tcPr>
                </a:tc>
                <a:tc>
                  <a:txBody>
                    <a:bodyPr/>
                    <a:lstStyle/>
                    <a:p>
                      <a:pPr algn="ctr" fontAlgn="ctr"/>
                      <a:endParaRPr lang="en-US" sz="1200" b="0" i="0" u="none" strike="noStrike" dirty="0">
                        <a:solidFill>
                          <a:srgbClr val="000000"/>
                        </a:solidFill>
                        <a:effectLst/>
                        <a:latin typeface="Calibri" pitchFamily="34" charset="0"/>
                      </a:endParaRPr>
                    </a:p>
                  </a:txBody>
                  <a:tcPr marL="9525" marR="9525" marT="9525" marB="0" anchor="ctr">
                    <a:solidFill>
                      <a:schemeClr val="bg1">
                        <a:lumMod val="75000"/>
                      </a:schemeClr>
                    </a:solidFill>
                  </a:tcPr>
                </a:tc>
                <a:tc>
                  <a:txBody>
                    <a:bodyPr/>
                    <a:lstStyle/>
                    <a:p>
                      <a:pPr algn="ctr" fontAlgn="ctr"/>
                      <a:endParaRPr lang="en-US" sz="1200" b="0" i="0" u="none" strike="noStrike" dirty="0">
                        <a:solidFill>
                          <a:srgbClr val="000000"/>
                        </a:solidFill>
                        <a:effectLst/>
                        <a:latin typeface="Calibri" pitchFamily="34" charset="0"/>
                      </a:endParaRPr>
                    </a:p>
                  </a:txBody>
                  <a:tcPr marL="9525" marR="9525" marT="9525" marB="0" anchor="ctr">
                    <a:solidFill>
                      <a:schemeClr val="bg1">
                        <a:lumMod val="75000"/>
                      </a:schemeClr>
                    </a:solidFill>
                  </a:tcPr>
                </a:tc>
              </a:tr>
              <a:tr h="237327">
                <a:tc>
                  <a:txBody>
                    <a:bodyPr/>
                    <a:lstStyle/>
                    <a:p>
                      <a:pPr algn="l" fontAlgn="b"/>
                      <a:r>
                        <a:rPr lang="en-US" sz="1200" b="0" i="0" u="none" strike="noStrike" dirty="0" smtClean="0">
                          <a:solidFill>
                            <a:srgbClr val="000000"/>
                          </a:solidFill>
                          <a:effectLst/>
                          <a:latin typeface="Calibri" pitchFamily="34" charset="0"/>
                        </a:rPr>
                        <a:t>Phone</a:t>
                      </a:r>
                      <a:endParaRPr lang="en-US" sz="1200" b="0" i="0" u="none" strike="noStrike" dirty="0">
                        <a:solidFill>
                          <a:srgbClr val="000000"/>
                        </a:solidFill>
                        <a:effectLst/>
                        <a:latin typeface="Calibri" pitchFamily="34" charset="0"/>
                      </a:endParaRPr>
                    </a:p>
                  </a:txBody>
                  <a:tcPr marL="9525" marR="9525" marT="9525" marB="0" anchor="b">
                    <a:solidFill>
                      <a:srgbClr val="D9D9D9"/>
                    </a:solidFill>
                  </a:tcPr>
                </a:tc>
                <a:tc>
                  <a:txBody>
                    <a:bodyPr/>
                    <a:lstStyle/>
                    <a:p>
                      <a:pPr algn="l" fontAlgn="b"/>
                      <a:r>
                        <a:rPr lang="en-US" sz="1200" b="0" i="0" u="none" strike="noStrike" dirty="0" smtClean="0">
                          <a:solidFill>
                            <a:srgbClr val="000000"/>
                          </a:solidFill>
                          <a:effectLst/>
                          <a:latin typeface="Calibri" pitchFamily="34" charset="0"/>
                        </a:rPr>
                        <a:t>Live and recorded messages</a:t>
                      </a:r>
                      <a:endParaRPr lang="en-US" sz="1200" b="0" i="0" u="none" strike="noStrike" dirty="0">
                        <a:solidFill>
                          <a:srgbClr val="000000"/>
                        </a:solidFill>
                        <a:effectLst/>
                        <a:latin typeface="Calibri" pitchFamily="34" charset="0"/>
                      </a:endParaRPr>
                    </a:p>
                  </a:txBody>
                  <a:tcPr marL="9525" marR="9525" marT="9525" marB="0" anchor="b">
                    <a:solidFill>
                      <a:schemeClr val="bg1">
                        <a:lumMod val="85000"/>
                      </a:schemeClr>
                    </a:solidFill>
                  </a:tcPr>
                </a:tc>
                <a:tc>
                  <a:txBody>
                    <a:bodyPr/>
                    <a:lstStyle/>
                    <a:p>
                      <a:pPr marL="111125" indent="0" algn="ctr" fontAlgn="ctr"/>
                      <a:r>
                        <a:rPr lang="en-US" sz="1200" b="1" i="0" u="none" strike="noStrike" dirty="0" smtClean="0">
                          <a:solidFill>
                            <a:srgbClr val="000000"/>
                          </a:solidFill>
                          <a:effectLst/>
                          <a:latin typeface="Calibri" pitchFamily="34" charset="0"/>
                        </a:rPr>
                        <a:t>X</a:t>
                      </a:r>
                      <a:endParaRPr lang="en-US" sz="1200" b="1" i="0" u="none" strike="noStrike" dirty="0">
                        <a:solidFill>
                          <a:srgbClr val="000000"/>
                        </a:solidFill>
                        <a:effectLst/>
                        <a:latin typeface="Calibri" pitchFamily="34" charset="0"/>
                      </a:endParaRPr>
                    </a:p>
                  </a:txBody>
                  <a:tcPr marL="9525" marR="9525" marT="9525" marB="0" anchor="ctr">
                    <a:solidFill>
                      <a:schemeClr val="bg1">
                        <a:lumMod val="75000"/>
                      </a:schemeClr>
                    </a:solidFill>
                  </a:tcPr>
                </a:tc>
                <a:tc>
                  <a:txBody>
                    <a:bodyPr/>
                    <a:lstStyle/>
                    <a:p>
                      <a:pPr marL="0" marR="0" indent="115888" algn="ctr" defTabSz="914400" rtl="0" eaLnBrk="1" fontAlgn="ctr" latinLnBrk="0" hangingPunct="1">
                        <a:lnSpc>
                          <a:spcPct val="100000"/>
                        </a:lnSpc>
                        <a:spcBef>
                          <a:spcPts val="0"/>
                        </a:spcBef>
                        <a:spcAft>
                          <a:spcPts val="0"/>
                        </a:spcAft>
                        <a:buClrTx/>
                        <a:buSzTx/>
                        <a:buFontTx/>
                        <a:buNone/>
                        <a:tabLst/>
                        <a:defRPr/>
                      </a:pPr>
                      <a:r>
                        <a:rPr lang="en-US" sz="1200" b="1" i="0" u="none" strike="noStrike" dirty="0" smtClean="0">
                          <a:solidFill>
                            <a:srgbClr val="000000"/>
                          </a:solidFill>
                          <a:effectLst/>
                          <a:latin typeface="Calibri" pitchFamily="34" charset="0"/>
                        </a:rPr>
                        <a:t>X</a:t>
                      </a:r>
                      <a:endParaRPr lang="en-US" sz="1200" b="0" i="0" u="none" strike="noStrike" dirty="0">
                        <a:solidFill>
                          <a:srgbClr val="000000"/>
                        </a:solidFill>
                        <a:effectLst/>
                        <a:latin typeface="Calibri" pitchFamily="34" charset="0"/>
                      </a:endParaRPr>
                    </a:p>
                  </a:txBody>
                  <a:tcPr marL="9525" marR="9525" marT="9525" marB="0" anchor="ctr">
                    <a:solidFill>
                      <a:schemeClr val="bg1">
                        <a:lumMod val="75000"/>
                      </a:schemeClr>
                    </a:solidFill>
                  </a:tcPr>
                </a:tc>
                <a:tc>
                  <a:txBody>
                    <a:bodyPr/>
                    <a:lstStyle/>
                    <a:p>
                      <a:pPr marL="0" marR="0" indent="53975" algn="ctr" defTabSz="914400" rtl="0" eaLnBrk="1" fontAlgn="ctr" latinLnBrk="0" hangingPunct="1">
                        <a:lnSpc>
                          <a:spcPct val="100000"/>
                        </a:lnSpc>
                        <a:spcBef>
                          <a:spcPts val="0"/>
                        </a:spcBef>
                        <a:spcAft>
                          <a:spcPts val="0"/>
                        </a:spcAft>
                        <a:buClrTx/>
                        <a:buSzTx/>
                        <a:buFontTx/>
                        <a:buNone/>
                        <a:tabLst/>
                        <a:defRPr/>
                      </a:pPr>
                      <a:r>
                        <a:rPr lang="en-US" sz="1200" b="1" i="0" u="none" strike="noStrike" dirty="0" smtClean="0">
                          <a:solidFill>
                            <a:srgbClr val="000000"/>
                          </a:solidFill>
                          <a:effectLst/>
                          <a:latin typeface="Calibri" pitchFamily="34" charset="0"/>
                        </a:rPr>
                        <a:t>X</a:t>
                      </a:r>
                      <a:endParaRPr lang="en-US" sz="1200" b="0" i="0" u="none" strike="noStrike" dirty="0">
                        <a:solidFill>
                          <a:srgbClr val="000000"/>
                        </a:solidFill>
                        <a:effectLst/>
                        <a:latin typeface="Calibri" pitchFamily="34" charset="0"/>
                      </a:endParaRPr>
                    </a:p>
                  </a:txBody>
                  <a:tcPr marL="9525" marR="9525" marT="9525" marB="0" anchor="ctr">
                    <a:solidFill>
                      <a:schemeClr val="bg1">
                        <a:lumMod val="75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200" b="1" i="0" u="none" strike="noStrike" dirty="0" smtClean="0">
                          <a:solidFill>
                            <a:srgbClr val="000000"/>
                          </a:solidFill>
                          <a:effectLst/>
                          <a:latin typeface="Calibri" pitchFamily="34" charset="0"/>
                        </a:rPr>
                        <a:t>X</a:t>
                      </a:r>
                      <a:endParaRPr lang="en-US" sz="1200" b="0" i="0" u="none" strike="noStrike" dirty="0">
                        <a:solidFill>
                          <a:srgbClr val="000000"/>
                        </a:solidFill>
                        <a:effectLst/>
                        <a:latin typeface="Calibri" pitchFamily="34" charset="0"/>
                      </a:endParaRPr>
                    </a:p>
                  </a:txBody>
                  <a:tcPr marL="9525" marR="9525" marT="9525" marB="0" anchor="ctr">
                    <a:solidFill>
                      <a:schemeClr val="bg1">
                        <a:lumMod val="75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200" b="1" i="0" u="none" strike="noStrike" dirty="0" smtClean="0">
                          <a:solidFill>
                            <a:srgbClr val="000000"/>
                          </a:solidFill>
                          <a:effectLst/>
                          <a:latin typeface="Calibri" pitchFamily="34" charset="0"/>
                        </a:rPr>
                        <a:t>X</a:t>
                      </a:r>
                      <a:endParaRPr lang="en-US" sz="1200" b="0" i="0" u="none" strike="noStrike" dirty="0">
                        <a:solidFill>
                          <a:srgbClr val="000000"/>
                        </a:solidFill>
                        <a:effectLst/>
                        <a:latin typeface="Calibri" pitchFamily="34" charset="0"/>
                      </a:endParaRPr>
                    </a:p>
                  </a:txBody>
                  <a:tcPr marL="9525" marR="9525" marT="9525" marB="0" anchor="ctr">
                    <a:solidFill>
                      <a:schemeClr val="bg1">
                        <a:lumMod val="75000"/>
                      </a:schemeClr>
                    </a:solidFill>
                  </a:tcPr>
                </a:tc>
              </a:tr>
              <a:tr h="237327">
                <a:tc>
                  <a:txBody>
                    <a:bodyPr/>
                    <a:lstStyle/>
                    <a:p>
                      <a:pPr algn="l" fontAlgn="b"/>
                      <a:r>
                        <a:rPr lang="en-US" sz="1200" b="0" i="0" u="none" strike="noStrike" dirty="0" smtClean="0">
                          <a:solidFill>
                            <a:srgbClr val="000000"/>
                          </a:solidFill>
                          <a:effectLst/>
                          <a:latin typeface="Calibri" pitchFamily="34" charset="0"/>
                        </a:rPr>
                        <a:t>In stations</a:t>
                      </a:r>
                      <a:endParaRPr lang="en-US" sz="1200" b="0" i="0" u="none" strike="noStrike" dirty="0">
                        <a:solidFill>
                          <a:srgbClr val="000000"/>
                        </a:solidFill>
                        <a:effectLst/>
                        <a:latin typeface="Calibri" pitchFamily="34" charset="0"/>
                      </a:endParaRPr>
                    </a:p>
                  </a:txBody>
                  <a:tcPr marL="9525" marR="9525" marT="9525" marB="0" anchor="b">
                    <a:solidFill>
                      <a:srgbClr val="D9D9D9"/>
                    </a:solidFill>
                  </a:tcPr>
                </a:tc>
                <a:tc>
                  <a:txBody>
                    <a:bodyPr/>
                    <a:lstStyle/>
                    <a:p>
                      <a:pPr algn="l" fontAlgn="b"/>
                      <a:r>
                        <a:rPr lang="en-US" sz="1200" u="none" strike="noStrike" dirty="0" smtClean="0">
                          <a:effectLst/>
                          <a:latin typeface="Calibri" pitchFamily="34" charset="0"/>
                        </a:rPr>
                        <a:t>Platform station LED</a:t>
                      </a:r>
                      <a:r>
                        <a:rPr lang="en-US" sz="1200" u="none" strike="noStrike" baseline="0" dirty="0" smtClean="0">
                          <a:effectLst/>
                          <a:latin typeface="Calibri" pitchFamily="34" charset="0"/>
                        </a:rPr>
                        <a:t> </a:t>
                      </a:r>
                      <a:r>
                        <a:rPr lang="en-US" sz="1200" u="none" strike="noStrike" baseline="0" dirty="0">
                          <a:effectLst/>
                          <a:latin typeface="Calibri" pitchFamily="34" charset="0"/>
                        </a:rPr>
                        <a:t>Signs</a:t>
                      </a:r>
                      <a:endParaRPr lang="en-US" sz="1200" b="0" i="0" u="none" strike="noStrike" dirty="0">
                        <a:solidFill>
                          <a:srgbClr val="000000"/>
                        </a:solidFill>
                        <a:effectLst/>
                        <a:latin typeface="Calibri" pitchFamily="34" charset="0"/>
                      </a:endParaRPr>
                    </a:p>
                  </a:txBody>
                  <a:tcPr marL="9525" marR="9525" marT="9525" marB="0" anchor="b">
                    <a:solidFill>
                      <a:schemeClr val="bg1">
                        <a:lumMod val="85000"/>
                      </a:schemeClr>
                    </a:solidFill>
                  </a:tcPr>
                </a:tc>
                <a:tc>
                  <a:txBody>
                    <a:bodyPr/>
                    <a:lstStyle/>
                    <a:p>
                      <a:pPr marL="0" marR="0" indent="115888" algn="ctr" defTabSz="914400" rtl="0" eaLnBrk="1" fontAlgn="ctr" latinLnBrk="0" hangingPunct="1">
                        <a:lnSpc>
                          <a:spcPct val="100000"/>
                        </a:lnSpc>
                        <a:spcBef>
                          <a:spcPts val="0"/>
                        </a:spcBef>
                        <a:spcAft>
                          <a:spcPts val="0"/>
                        </a:spcAft>
                        <a:buClrTx/>
                        <a:buSzTx/>
                        <a:buFontTx/>
                        <a:buNone/>
                        <a:tabLst/>
                        <a:defRPr/>
                      </a:pPr>
                      <a:r>
                        <a:rPr lang="en-US" sz="1200" b="1" i="0" u="none" strike="noStrike" dirty="0" smtClean="0">
                          <a:solidFill>
                            <a:srgbClr val="000000"/>
                          </a:solidFill>
                          <a:effectLst/>
                          <a:latin typeface="Calibri" pitchFamily="34" charset="0"/>
                        </a:rPr>
                        <a:t>X</a:t>
                      </a:r>
                      <a:endParaRPr lang="en-US" sz="1200" b="0" i="0" u="none" strike="noStrike" dirty="0">
                        <a:solidFill>
                          <a:srgbClr val="000000"/>
                        </a:solidFill>
                        <a:effectLst/>
                        <a:latin typeface="Calibri" pitchFamily="34" charset="0"/>
                      </a:endParaRPr>
                    </a:p>
                  </a:txBody>
                  <a:tcPr marL="9525" marR="9525" marT="9525" marB="0" anchor="ctr">
                    <a:solidFill>
                      <a:schemeClr val="bg1">
                        <a:lumMod val="75000"/>
                      </a:schemeClr>
                    </a:solidFill>
                  </a:tcPr>
                </a:tc>
                <a:tc>
                  <a:txBody>
                    <a:bodyPr/>
                    <a:lstStyle/>
                    <a:p>
                      <a:pPr algn="ctr" fontAlgn="ctr"/>
                      <a:endParaRPr lang="en-US" sz="1200" b="0" i="0" u="none" strike="noStrike" dirty="0">
                        <a:solidFill>
                          <a:srgbClr val="000000"/>
                        </a:solidFill>
                        <a:effectLst/>
                        <a:latin typeface="Calibri" pitchFamily="34" charset="0"/>
                      </a:endParaRPr>
                    </a:p>
                  </a:txBody>
                  <a:tcPr marL="9525" marR="9525" marT="9525" marB="0" anchor="ctr">
                    <a:solidFill>
                      <a:schemeClr val="bg1">
                        <a:lumMod val="75000"/>
                      </a:schemeClr>
                    </a:solidFill>
                  </a:tcPr>
                </a:tc>
                <a:tc>
                  <a:txBody>
                    <a:bodyPr/>
                    <a:lstStyle/>
                    <a:p>
                      <a:pPr marL="0" marR="0" indent="53975" algn="ctr" defTabSz="914400" rtl="0" eaLnBrk="1" fontAlgn="ctr" latinLnBrk="0" hangingPunct="1">
                        <a:lnSpc>
                          <a:spcPct val="100000"/>
                        </a:lnSpc>
                        <a:spcBef>
                          <a:spcPts val="0"/>
                        </a:spcBef>
                        <a:spcAft>
                          <a:spcPts val="0"/>
                        </a:spcAft>
                        <a:buClrTx/>
                        <a:buSzTx/>
                        <a:buFontTx/>
                        <a:buNone/>
                        <a:tabLst/>
                        <a:defRPr/>
                      </a:pPr>
                      <a:r>
                        <a:rPr lang="en-US" sz="1200" b="1" i="0" u="none" strike="noStrike" dirty="0" smtClean="0">
                          <a:solidFill>
                            <a:srgbClr val="000000"/>
                          </a:solidFill>
                          <a:effectLst/>
                          <a:latin typeface="Calibri" pitchFamily="34" charset="0"/>
                        </a:rPr>
                        <a:t>X</a:t>
                      </a:r>
                      <a:endParaRPr lang="en-US" sz="1200" b="0" i="0" u="none" strike="noStrike" dirty="0">
                        <a:solidFill>
                          <a:srgbClr val="000000"/>
                        </a:solidFill>
                        <a:effectLst/>
                        <a:latin typeface="Calibri" pitchFamily="34" charset="0"/>
                      </a:endParaRPr>
                    </a:p>
                  </a:txBody>
                  <a:tcPr marL="9525" marR="9525" marT="9525" marB="0" anchor="ctr">
                    <a:solidFill>
                      <a:schemeClr val="bg1">
                        <a:lumMod val="75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200" b="1" i="0" u="none" strike="noStrike" dirty="0" smtClean="0">
                          <a:solidFill>
                            <a:srgbClr val="000000"/>
                          </a:solidFill>
                          <a:effectLst/>
                          <a:latin typeface="Calibri" pitchFamily="34" charset="0"/>
                        </a:rPr>
                        <a:t>X</a:t>
                      </a:r>
                      <a:endParaRPr lang="en-US" sz="1200" b="0" i="0" u="none" strike="noStrike" dirty="0">
                        <a:solidFill>
                          <a:srgbClr val="000000"/>
                        </a:solidFill>
                        <a:effectLst/>
                        <a:latin typeface="Calibri" pitchFamily="34" charset="0"/>
                      </a:endParaRPr>
                    </a:p>
                  </a:txBody>
                  <a:tcPr marL="9525" marR="9525" marT="9525" marB="0" anchor="ctr">
                    <a:solidFill>
                      <a:schemeClr val="bg1">
                        <a:lumMod val="75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200" b="1" i="0" u="none" strike="noStrike" dirty="0" smtClean="0">
                          <a:solidFill>
                            <a:srgbClr val="000000"/>
                          </a:solidFill>
                          <a:effectLst/>
                          <a:latin typeface="Calibri" pitchFamily="34" charset="0"/>
                        </a:rPr>
                        <a:t>X</a:t>
                      </a:r>
                      <a:endParaRPr lang="en-US" sz="1200" b="0" i="0" u="none" strike="noStrike" dirty="0">
                        <a:solidFill>
                          <a:srgbClr val="000000"/>
                        </a:solidFill>
                        <a:effectLst/>
                        <a:latin typeface="Calibri" pitchFamily="34" charset="0"/>
                      </a:endParaRPr>
                    </a:p>
                  </a:txBody>
                  <a:tcPr marL="9525" marR="9525" marT="9525" marB="0" anchor="ctr">
                    <a:solidFill>
                      <a:schemeClr val="bg1">
                        <a:lumMod val="75000"/>
                      </a:schemeClr>
                    </a:solidFill>
                  </a:tcPr>
                </a:tc>
                <a:extLst>
                  <a:ext uri="{0D108BD9-81ED-4DB2-BD59-A6C34878D82A}">
                    <a16:rowId xmlns:a16="http://schemas.microsoft.com/office/drawing/2014/main" xmlns="" val="10003"/>
                  </a:ext>
                </a:extLst>
              </a:tr>
              <a:tr h="237327">
                <a:tc>
                  <a:txBody>
                    <a:bodyPr/>
                    <a:lstStyle/>
                    <a:p>
                      <a:pPr algn="l" fontAlgn="b"/>
                      <a:endParaRPr lang="en-US" sz="1200" b="0" i="0" u="none" strike="noStrike" dirty="0">
                        <a:solidFill>
                          <a:srgbClr val="000000"/>
                        </a:solidFill>
                        <a:effectLst/>
                        <a:latin typeface="Calibri" pitchFamily="34" charset="0"/>
                      </a:endParaRPr>
                    </a:p>
                  </a:txBody>
                  <a:tcPr marL="9525" marR="9525" marT="9525" marB="0" anchor="b">
                    <a:solidFill>
                      <a:srgbClr val="D9D9D9"/>
                    </a:solidFill>
                  </a:tcPr>
                </a:tc>
                <a:tc>
                  <a:txBody>
                    <a:bodyPr/>
                    <a:lstStyle/>
                    <a:p>
                      <a:pPr algn="l" fontAlgn="b"/>
                      <a:r>
                        <a:rPr lang="en-US" sz="1200" u="none" strike="noStrike" dirty="0">
                          <a:effectLst/>
                          <a:latin typeface="Calibri" pitchFamily="34" charset="0"/>
                        </a:rPr>
                        <a:t>Boston Station Departure Boards</a:t>
                      </a:r>
                      <a:endParaRPr lang="en-US" sz="1200" b="0" i="0" u="none" strike="noStrike" dirty="0">
                        <a:solidFill>
                          <a:srgbClr val="000000"/>
                        </a:solidFill>
                        <a:effectLst/>
                        <a:latin typeface="Calibri" pitchFamily="34" charset="0"/>
                      </a:endParaRPr>
                    </a:p>
                  </a:txBody>
                  <a:tcPr marL="9525" marR="9525" marT="9525" marB="0" anchor="b">
                    <a:solidFill>
                      <a:schemeClr val="bg1">
                        <a:lumMod val="85000"/>
                      </a:schemeClr>
                    </a:solidFill>
                  </a:tcPr>
                </a:tc>
                <a:tc>
                  <a:txBody>
                    <a:bodyPr/>
                    <a:lstStyle/>
                    <a:p>
                      <a:pPr algn="ctr" fontAlgn="ctr"/>
                      <a:endParaRPr lang="en-US" sz="1200" b="0" i="0" u="none" strike="noStrike" dirty="0">
                        <a:solidFill>
                          <a:srgbClr val="000000"/>
                        </a:solidFill>
                        <a:effectLst/>
                        <a:latin typeface="Calibri" pitchFamily="34" charset="0"/>
                      </a:endParaRPr>
                    </a:p>
                  </a:txBody>
                  <a:tcPr marL="9525" marR="9525" marT="9525" marB="0" anchor="ctr">
                    <a:solidFill>
                      <a:schemeClr val="bg1">
                        <a:lumMod val="75000"/>
                      </a:schemeClr>
                    </a:solidFill>
                  </a:tcPr>
                </a:tc>
                <a:tc>
                  <a:txBody>
                    <a:bodyPr/>
                    <a:lstStyle/>
                    <a:p>
                      <a:pPr algn="ctr" fontAlgn="ctr"/>
                      <a:endParaRPr lang="en-US" sz="1200" b="0" i="0" u="none" strike="noStrike" dirty="0">
                        <a:solidFill>
                          <a:srgbClr val="000000"/>
                        </a:solidFill>
                        <a:effectLst/>
                        <a:latin typeface="Calibri" pitchFamily="34" charset="0"/>
                      </a:endParaRPr>
                    </a:p>
                  </a:txBody>
                  <a:tcPr marL="9525" marR="9525" marT="9525" marB="0" anchor="ctr">
                    <a:solidFill>
                      <a:schemeClr val="bg1">
                        <a:lumMod val="75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200" b="1" i="0" u="none" strike="noStrike" dirty="0" smtClean="0">
                          <a:solidFill>
                            <a:srgbClr val="000000"/>
                          </a:solidFill>
                          <a:effectLst/>
                          <a:latin typeface="Calibri" pitchFamily="34" charset="0"/>
                        </a:rPr>
                        <a:t>X</a:t>
                      </a:r>
                      <a:endParaRPr lang="en-US" sz="1200" b="0" i="0" u="none" strike="noStrike" dirty="0">
                        <a:solidFill>
                          <a:srgbClr val="000000"/>
                        </a:solidFill>
                        <a:effectLst/>
                        <a:latin typeface="Calibri" pitchFamily="34" charset="0"/>
                      </a:endParaRPr>
                    </a:p>
                  </a:txBody>
                  <a:tcPr marL="9525" marR="9525" marT="9525" marB="0" anchor="ctr">
                    <a:solidFill>
                      <a:schemeClr val="bg1">
                        <a:lumMod val="75000"/>
                      </a:schemeClr>
                    </a:solidFill>
                  </a:tcPr>
                </a:tc>
                <a:tc>
                  <a:txBody>
                    <a:bodyPr/>
                    <a:lstStyle/>
                    <a:p>
                      <a:pPr algn="ctr" fontAlgn="ctr"/>
                      <a:endParaRPr lang="en-US" sz="1200" b="0" i="0" u="none" strike="noStrike" dirty="0">
                        <a:solidFill>
                          <a:srgbClr val="000000"/>
                        </a:solidFill>
                        <a:effectLst/>
                        <a:latin typeface="Calibri" pitchFamily="34" charset="0"/>
                      </a:endParaRPr>
                    </a:p>
                  </a:txBody>
                  <a:tcPr marL="9525" marR="9525" marT="9525" marB="0" anchor="ctr">
                    <a:solidFill>
                      <a:schemeClr val="bg1">
                        <a:lumMod val="75000"/>
                      </a:schemeClr>
                    </a:solidFill>
                  </a:tcPr>
                </a:tc>
                <a:tc>
                  <a:txBody>
                    <a:bodyPr/>
                    <a:lstStyle/>
                    <a:p>
                      <a:pPr algn="ctr" fontAlgn="ctr"/>
                      <a:endParaRPr lang="en-US" sz="1200" b="0" i="0" u="none" strike="noStrike" dirty="0">
                        <a:solidFill>
                          <a:srgbClr val="000000"/>
                        </a:solidFill>
                        <a:effectLst/>
                        <a:latin typeface="Calibri" pitchFamily="34" charset="0"/>
                      </a:endParaRPr>
                    </a:p>
                  </a:txBody>
                  <a:tcPr marL="9525" marR="9525" marT="9525" marB="0" anchor="ctr">
                    <a:solidFill>
                      <a:schemeClr val="bg1">
                        <a:lumMod val="75000"/>
                      </a:schemeClr>
                    </a:solidFill>
                  </a:tcPr>
                </a:tc>
              </a:tr>
              <a:tr h="237327">
                <a:tc>
                  <a:txBody>
                    <a:bodyPr/>
                    <a:lstStyle/>
                    <a:p>
                      <a:pPr algn="l" fontAlgn="b"/>
                      <a:endParaRPr lang="en-US" sz="1200" b="0" i="0" u="none" strike="noStrike" dirty="0">
                        <a:solidFill>
                          <a:srgbClr val="000000"/>
                        </a:solidFill>
                        <a:effectLst/>
                        <a:latin typeface="Calibri" pitchFamily="34" charset="0"/>
                      </a:endParaRPr>
                    </a:p>
                  </a:txBody>
                  <a:tcPr marL="9525" marR="9525" marT="9525" marB="0" anchor="b">
                    <a:solidFill>
                      <a:srgbClr val="D9D9D9"/>
                    </a:solidFill>
                  </a:tcPr>
                </a:tc>
                <a:tc>
                  <a:txBody>
                    <a:bodyPr/>
                    <a:lstStyle/>
                    <a:p>
                      <a:pPr algn="l" fontAlgn="b"/>
                      <a:r>
                        <a:rPr lang="en-US" sz="1200" u="none" strike="noStrike" kern="1200" dirty="0">
                          <a:solidFill>
                            <a:schemeClr val="dk1"/>
                          </a:solidFill>
                          <a:effectLst/>
                          <a:latin typeface="Calibri" pitchFamily="34" charset="0"/>
                          <a:ea typeface="+mn-ea"/>
                          <a:cs typeface="+mn-cs"/>
                        </a:rPr>
                        <a:t>Boston </a:t>
                      </a:r>
                      <a:r>
                        <a:rPr lang="en-US" sz="1200" u="none" strike="noStrike" kern="1200" dirty="0" smtClean="0">
                          <a:solidFill>
                            <a:schemeClr val="dk1"/>
                          </a:solidFill>
                          <a:effectLst/>
                          <a:latin typeface="Calibri" pitchFamily="34" charset="0"/>
                          <a:ea typeface="+mn-ea"/>
                          <a:cs typeface="+mn-cs"/>
                        </a:rPr>
                        <a:t>Station </a:t>
                      </a:r>
                      <a:r>
                        <a:rPr lang="en-US" sz="1200" u="none" strike="noStrike" dirty="0" smtClean="0">
                          <a:effectLst/>
                          <a:latin typeface="Calibri" pitchFamily="34" charset="0"/>
                        </a:rPr>
                        <a:t>Signage </a:t>
                      </a:r>
                      <a:endParaRPr lang="en-US" sz="1200" b="0" i="0" u="none" strike="noStrike" dirty="0">
                        <a:solidFill>
                          <a:srgbClr val="000000"/>
                        </a:solidFill>
                        <a:effectLst/>
                        <a:latin typeface="Calibri" pitchFamily="34" charset="0"/>
                      </a:endParaRPr>
                    </a:p>
                  </a:txBody>
                  <a:tcPr marL="9525" marR="9525" marT="9525" marB="0" anchor="b">
                    <a:solidFill>
                      <a:schemeClr val="bg1">
                        <a:lumMod val="85000"/>
                      </a:schemeClr>
                    </a:solidFill>
                  </a:tcPr>
                </a:tc>
                <a:tc>
                  <a:txBody>
                    <a:bodyPr/>
                    <a:lstStyle/>
                    <a:p>
                      <a:pPr marL="0" marR="0" indent="115888" algn="ctr" defTabSz="914400" rtl="0" eaLnBrk="1" fontAlgn="ctr" latinLnBrk="0" hangingPunct="1">
                        <a:lnSpc>
                          <a:spcPct val="100000"/>
                        </a:lnSpc>
                        <a:spcBef>
                          <a:spcPts val="0"/>
                        </a:spcBef>
                        <a:spcAft>
                          <a:spcPts val="0"/>
                        </a:spcAft>
                        <a:buClrTx/>
                        <a:buSzTx/>
                        <a:buFontTx/>
                        <a:buNone/>
                        <a:tabLst/>
                        <a:defRPr/>
                      </a:pPr>
                      <a:r>
                        <a:rPr lang="en-US" sz="1200" b="1" i="0" u="none" strike="noStrike" dirty="0" smtClean="0">
                          <a:solidFill>
                            <a:srgbClr val="000000"/>
                          </a:solidFill>
                          <a:effectLst/>
                          <a:latin typeface="Calibri" pitchFamily="34" charset="0"/>
                        </a:rPr>
                        <a:t>X</a:t>
                      </a:r>
                      <a:endParaRPr lang="en-US" sz="1200" b="0" i="0" u="none" strike="noStrike" dirty="0">
                        <a:solidFill>
                          <a:srgbClr val="000000"/>
                        </a:solidFill>
                        <a:effectLst/>
                        <a:latin typeface="Calibri" pitchFamily="34" charset="0"/>
                      </a:endParaRPr>
                    </a:p>
                  </a:txBody>
                  <a:tcPr marL="9525" marR="9525" marT="9525" marB="0" anchor="ctr">
                    <a:solidFill>
                      <a:schemeClr val="bg1">
                        <a:lumMod val="75000"/>
                      </a:schemeClr>
                    </a:solidFill>
                  </a:tcPr>
                </a:tc>
                <a:tc>
                  <a:txBody>
                    <a:bodyPr/>
                    <a:lstStyle/>
                    <a:p>
                      <a:pPr algn="ctr" fontAlgn="ctr"/>
                      <a:endParaRPr lang="en-US" sz="1200" b="0" i="0" u="none" strike="noStrike" dirty="0">
                        <a:solidFill>
                          <a:srgbClr val="000000"/>
                        </a:solidFill>
                        <a:effectLst/>
                        <a:latin typeface="Calibri" pitchFamily="34" charset="0"/>
                      </a:endParaRPr>
                    </a:p>
                  </a:txBody>
                  <a:tcPr marL="9525" marR="9525" marT="9525" marB="0" anchor="ctr">
                    <a:solidFill>
                      <a:schemeClr val="bg1">
                        <a:lumMod val="75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200" b="1" i="0" u="none" strike="noStrike" dirty="0" smtClean="0">
                          <a:solidFill>
                            <a:srgbClr val="000000"/>
                          </a:solidFill>
                          <a:effectLst/>
                          <a:latin typeface="Calibri" pitchFamily="34" charset="0"/>
                        </a:rPr>
                        <a:t>X</a:t>
                      </a:r>
                      <a:endParaRPr lang="en-US" sz="1200" b="0" i="0" u="none" strike="noStrike" dirty="0">
                        <a:solidFill>
                          <a:srgbClr val="000000"/>
                        </a:solidFill>
                        <a:effectLst/>
                        <a:latin typeface="Calibri" pitchFamily="34" charset="0"/>
                      </a:endParaRPr>
                    </a:p>
                  </a:txBody>
                  <a:tcPr marL="9525" marR="9525" marT="9525" marB="0" anchor="ctr">
                    <a:solidFill>
                      <a:schemeClr val="bg1">
                        <a:lumMod val="75000"/>
                      </a:schemeClr>
                    </a:solidFill>
                  </a:tcPr>
                </a:tc>
                <a:tc>
                  <a:txBody>
                    <a:bodyPr/>
                    <a:lstStyle/>
                    <a:p>
                      <a:pPr algn="ctr" fontAlgn="ctr"/>
                      <a:endParaRPr lang="en-US" sz="1200" b="0" i="0" u="none" strike="noStrike" dirty="0">
                        <a:solidFill>
                          <a:srgbClr val="000000"/>
                        </a:solidFill>
                        <a:effectLst/>
                        <a:latin typeface="Calibri" pitchFamily="34" charset="0"/>
                      </a:endParaRPr>
                    </a:p>
                  </a:txBody>
                  <a:tcPr marL="9525" marR="9525" marT="9525" marB="0" anchor="ctr">
                    <a:solidFill>
                      <a:schemeClr val="bg1">
                        <a:lumMod val="75000"/>
                      </a:schemeClr>
                    </a:solidFill>
                  </a:tcPr>
                </a:tc>
                <a:tc>
                  <a:txBody>
                    <a:bodyPr/>
                    <a:lstStyle/>
                    <a:p>
                      <a:pPr algn="ctr" fontAlgn="ctr"/>
                      <a:endParaRPr lang="en-US" sz="1200" b="0" i="0" u="none" strike="noStrike" dirty="0">
                        <a:solidFill>
                          <a:srgbClr val="000000"/>
                        </a:solidFill>
                        <a:effectLst/>
                        <a:latin typeface="Calibri" pitchFamily="34" charset="0"/>
                      </a:endParaRPr>
                    </a:p>
                  </a:txBody>
                  <a:tcPr marL="9525" marR="9525" marT="9525" marB="0" anchor="ctr">
                    <a:solidFill>
                      <a:schemeClr val="bg1">
                        <a:lumMod val="75000"/>
                      </a:schemeClr>
                    </a:solidFill>
                  </a:tcPr>
                </a:tc>
              </a:tr>
              <a:tr h="237327">
                <a:tc>
                  <a:txBody>
                    <a:bodyPr/>
                    <a:lstStyle/>
                    <a:p>
                      <a:pPr algn="l" fontAlgn="b"/>
                      <a:endParaRPr lang="en-US" sz="1200" b="0" i="0" u="none" strike="noStrike" dirty="0">
                        <a:solidFill>
                          <a:srgbClr val="000000"/>
                        </a:solidFill>
                        <a:effectLst/>
                        <a:latin typeface="Calibri" pitchFamily="34" charset="0"/>
                      </a:endParaRPr>
                    </a:p>
                  </a:txBody>
                  <a:tcPr marL="9525" marR="9525" marT="9525" marB="0" anchor="b">
                    <a:solidFill>
                      <a:srgbClr val="D9D9D9"/>
                    </a:solidFill>
                  </a:tcPr>
                </a:tc>
                <a:tc>
                  <a:txBody>
                    <a:bodyPr/>
                    <a:lstStyle/>
                    <a:p>
                      <a:pPr algn="l" fontAlgn="b"/>
                      <a:r>
                        <a:rPr lang="en-US" sz="1200" u="none" strike="noStrike" dirty="0" smtClean="0">
                          <a:effectLst/>
                          <a:latin typeface="Calibri" pitchFamily="34" charset="0"/>
                        </a:rPr>
                        <a:t>In station customer assistants</a:t>
                      </a:r>
                      <a:endParaRPr lang="en-US" sz="1200" b="0" i="0" u="none" strike="noStrike" dirty="0">
                        <a:solidFill>
                          <a:srgbClr val="000000"/>
                        </a:solidFill>
                        <a:effectLst/>
                        <a:latin typeface="Calibri" pitchFamily="34" charset="0"/>
                      </a:endParaRPr>
                    </a:p>
                  </a:txBody>
                  <a:tcPr marL="9525" marR="9525" marT="9525" marB="0" anchor="b">
                    <a:solidFill>
                      <a:schemeClr val="bg1">
                        <a:lumMod val="85000"/>
                      </a:schemeClr>
                    </a:solidFill>
                  </a:tcPr>
                </a:tc>
                <a:tc>
                  <a:txBody>
                    <a:bodyPr/>
                    <a:lstStyle/>
                    <a:p>
                      <a:pPr marL="0" marR="0" indent="115888" algn="ctr" defTabSz="914400" rtl="0" eaLnBrk="1" fontAlgn="ctr" latinLnBrk="0" hangingPunct="1">
                        <a:lnSpc>
                          <a:spcPct val="100000"/>
                        </a:lnSpc>
                        <a:spcBef>
                          <a:spcPts val="0"/>
                        </a:spcBef>
                        <a:spcAft>
                          <a:spcPts val="0"/>
                        </a:spcAft>
                        <a:buClrTx/>
                        <a:buSzTx/>
                        <a:buFontTx/>
                        <a:buNone/>
                        <a:tabLst/>
                        <a:defRPr/>
                      </a:pPr>
                      <a:r>
                        <a:rPr lang="en-US" sz="1200" b="1" i="0" u="none" strike="noStrike" dirty="0" smtClean="0">
                          <a:solidFill>
                            <a:srgbClr val="000000"/>
                          </a:solidFill>
                          <a:effectLst/>
                          <a:latin typeface="Calibri" pitchFamily="34" charset="0"/>
                        </a:rPr>
                        <a:t>X</a:t>
                      </a:r>
                      <a:endParaRPr lang="en-US" sz="1200" b="0" i="0" u="none" strike="noStrike" dirty="0">
                        <a:solidFill>
                          <a:srgbClr val="000000"/>
                        </a:solidFill>
                        <a:effectLst/>
                        <a:latin typeface="Calibri" pitchFamily="34" charset="0"/>
                      </a:endParaRPr>
                    </a:p>
                  </a:txBody>
                  <a:tcPr marL="9525" marR="9525" marT="9525" marB="0" anchor="ctr">
                    <a:solidFill>
                      <a:schemeClr val="bg1">
                        <a:lumMod val="75000"/>
                      </a:schemeClr>
                    </a:solidFill>
                  </a:tcPr>
                </a:tc>
                <a:tc>
                  <a:txBody>
                    <a:bodyPr/>
                    <a:lstStyle/>
                    <a:p>
                      <a:pPr algn="ctr" fontAlgn="ctr"/>
                      <a:endParaRPr lang="en-US" sz="1200" b="0" i="0" u="none" strike="noStrike" dirty="0">
                        <a:solidFill>
                          <a:srgbClr val="000000"/>
                        </a:solidFill>
                        <a:effectLst/>
                        <a:latin typeface="Calibri" pitchFamily="34" charset="0"/>
                      </a:endParaRPr>
                    </a:p>
                  </a:txBody>
                  <a:tcPr marL="9525" marR="9525" marT="9525" marB="0" anchor="ctr">
                    <a:solidFill>
                      <a:schemeClr val="bg1">
                        <a:lumMod val="75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200" b="1" i="0" u="none" strike="noStrike" dirty="0" smtClean="0">
                          <a:solidFill>
                            <a:srgbClr val="000000"/>
                          </a:solidFill>
                          <a:effectLst/>
                          <a:latin typeface="Calibri" pitchFamily="34" charset="0"/>
                        </a:rPr>
                        <a:t>X</a:t>
                      </a:r>
                      <a:endParaRPr lang="en-US" sz="1200" b="0" i="0" u="none" strike="noStrike" dirty="0">
                        <a:solidFill>
                          <a:srgbClr val="000000"/>
                        </a:solidFill>
                        <a:effectLst/>
                        <a:latin typeface="Calibri" pitchFamily="34" charset="0"/>
                      </a:endParaRPr>
                    </a:p>
                  </a:txBody>
                  <a:tcPr marL="9525" marR="9525" marT="9525" marB="0" anchor="ctr">
                    <a:solidFill>
                      <a:schemeClr val="bg1">
                        <a:lumMod val="75000"/>
                      </a:schemeClr>
                    </a:solidFill>
                  </a:tcPr>
                </a:tc>
                <a:tc>
                  <a:txBody>
                    <a:bodyPr/>
                    <a:lstStyle/>
                    <a:p>
                      <a:pPr algn="ctr" fontAlgn="ctr"/>
                      <a:endParaRPr lang="en-US" sz="1200" b="0" i="0" u="none" strike="noStrike" dirty="0">
                        <a:solidFill>
                          <a:srgbClr val="000000"/>
                        </a:solidFill>
                        <a:effectLst/>
                        <a:latin typeface="Calibri" pitchFamily="34" charset="0"/>
                      </a:endParaRPr>
                    </a:p>
                  </a:txBody>
                  <a:tcPr marL="9525" marR="9525" marT="9525" marB="0" anchor="ctr">
                    <a:solidFill>
                      <a:schemeClr val="bg1">
                        <a:lumMod val="75000"/>
                      </a:schemeClr>
                    </a:solidFill>
                  </a:tcPr>
                </a:tc>
                <a:tc>
                  <a:txBody>
                    <a:bodyPr/>
                    <a:lstStyle/>
                    <a:p>
                      <a:pPr algn="ctr" fontAlgn="ctr"/>
                      <a:endParaRPr lang="en-US" sz="1200" b="0" i="0" u="none" strike="noStrike" dirty="0">
                        <a:solidFill>
                          <a:srgbClr val="000000"/>
                        </a:solidFill>
                        <a:effectLst/>
                        <a:latin typeface="Calibri" pitchFamily="34" charset="0"/>
                      </a:endParaRPr>
                    </a:p>
                  </a:txBody>
                  <a:tcPr marL="9525" marR="9525" marT="9525" marB="0" anchor="ctr">
                    <a:solidFill>
                      <a:schemeClr val="bg1">
                        <a:lumMod val="75000"/>
                      </a:schemeClr>
                    </a:solidFill>
                  </a:tcPr>
                </a:tc>
              </a:tr>
              <a:tr h="237327">
                <a:tc>
                  <a:txBody>
                    <a:bodyPr/>
                    <a:lstStyle/>
                    <a:p>
                      <a:pPr algn="l" fontAlgn="b"/>
                      <a:endParaRPr lang="en-US" sz="1200" b="0" i="0" u="none" strike="noStrike" dirty="0">
                        <a:solidFill>
                          <a:srgbClr val="000000"/>
                        </a:solidFill>
                        <a:effectLst/>
                        <a:latin typeface="Calibri" pitchFamily="34" charset="0"/>
                      </a:endParaRPr>
                    </a:p>
                  </a:txBody>
                  <a:tcPr marL="9525" marR="9525" marT="9525" marB="0" anchor="b">
                    <a:solidFill>
                      <a:srgbClr val="D9D9D9"/>
                    </a:solidFill>
                  </a:tcPr>
                </a:tc>
                <a:tc>
                  <a:txBody>
                    <a:bodyPr/>
                    <a:lstStyle/>
                    <a:p>
                      <a:pPr algn="l" fontAlgn="b"/>
                      <a:r>
                        <a:rPr lang="en-US" sz="1200" u="none" strike="noStrike" dirty="0" smtClean="0">
                          <a:effectLst/>
                          <a:latin typeface="Calibri" pitchFamily="34" charset="0"/>
                        </a:rPr>
                        <a:t>In station announcements</a:t>
                      </a:r>
                      <a:endParaRPr lang="en-US" sz="1200" b="0" i="0" u="none" strike="noStrike" dirty="0">
                        <a:solidFill>
                          <a:srgbClr val="000000"/>
                        </a:solidFill>
                        <a:effectLst/>
                        <a:latin typeface="Calibri" pitchFamily="34" charset="0"/>
                      </a:endParaRPr>
                    </a:p>
                  </a:txBody>
                  <a:tcPr marL="9525" marR="9525" marT="9525" marB="0" anchor="b">
                    <a:solidFill>
                      <a:schemeClr val="bg1">
                        <a:lumMod val="85000"/>
                      </a:schemeClr>
                    </a:solidFill>
                  </a:tcPr>
                </a:tc>
                <a:tc>
                  <a:txBody>
                    <a:bodyPr/>
                    <a:lstStyle/>
                    <a:p>
                      <a:pPr marL="0" marR="0" indent="115888" algn="ctr" defTabSz="914400" rtl="0" eaLnBrk="1" fontAlgn="ctr" latinLnBrk="0" hangingPunct="1">
                        <a:lnSpc>
                          <a:spcPct val="100000"/>
                        </a:lnSpc>
                        <a:spcBef>
                          <a:spcPts val="0"/>
                        </a:spcBef>
                        <a:spcAft>
                          <a:spcPts val="0"/>
                        </a:spcAft>
                        <a:buClrTx/>
                        <a:buSzTx/>
                        <a:buFontTx/>
                        <a:buNone/>
                        <a:tabLst/>
                        <a:defRPr/>
                      </a:pPr>
                      <a:r>
                        <a:rPr lang="en-US" sz="1200" b="1" i="0" u="none" strike="noStrike" dirty="0" smtClean="0">
                          <a:solidFill>
                            <a:srgbClr val="000000"/>
                          </a:solidFill>
                          <a:effectLst/>
                          <a:latin typeface="Calibri" pitchFamily="34" charset="0"/>
                        </a:rPr>
                        <a:t>X</a:t>
                      </a:r>
                      <a:endParaRPr lang="en-US" sz="1200" b="0" i="0" u="none" strike="noStrike" dirty="0">
                        <a:solidFill>
                          <a:srgbClr val="000000"/>
                        </a:solidFill>
                        <a:effectLst/>
                        <a:latin typeface="Calibri" pitchFamily="34" charset="0"/>
                      </a:endParaRPr>
                    </a:p>
                  </a:txBody>
                  <a:tcPr marL="9525" marR="9525" marT="9525" marB="0" anchor="ctr">
                    <a:solidFill>
                      <a:schemeClr val="bg1">
                        <a:lumMod val="75000"/>
                      </a:schemeClr>
                    </a:solidFill>
                  </a:tcPr>
                </a:tc>
                <a:tc>
                  <a:txBody>
                    <a:bodyPr/>
                    <a:lstStyle/>
                    <a:p>
                      <a:pPr algn="ctr" fontAlgn="ctr"/>
                      <a:endParaRPr lang="en-US" sz="1200" b="0" i="0" u="none" strike="noStrike" dirty="0">
                        <a:solidFill>
                          <a:srgbClr val="000000"/>
                        </a:solidFill>
                        <a:effectLst/>
                        <a:latin typeface="Calibri" pitchFamily="34" charset="0"/>
                      </a:endParaRPr>
                    </a:p>
                  </a:txBody>
                  <a:tcPr marL="9525" marR="9525" marT="9525" marB="0" anchor="ctr">
                    <a:solidFill>
                      <a:schemeClr val="bg1">
                        <a:lumMod val="75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200" b="1" i="0" u="none" strike="noStrike" dirty="0" smtClean="0">
                          <a:solidFill>
                            <a:srgbClr val="000000"/>
                          </a:solidFill>
                          <a:effectLst/>
                          <a:latin typeface="Calibri" pitchFamily="34" charset="0"/>
                        </a:rPr>
                        <a:t>X</a:t>
                      </a:r>
                      <a:endParaRPr lang="en-US" sz="1200" b="0" i="0" u="none" strike="noStrike" dirty="0">
                        <a:solidFill>
                          <a:srgbClr val="000000"/>
                        </a:solidFill>
                        <a:effectLst/>
                        <a:latin typeface="Calibri" pitchFamily="34" charset="0"/>
                      </a:endParaRPr>
                    </a:p>
                  </a:txBody>
                  <a:tcPr marL="9525" marR="9525" marT="9525" marB="0" anchor="ctr">
                    <a:solidFill>
                      <a:schemeClr val="bg1">
                        <a:lumMod val="75000"/>
                      </a:schemeClr>
                    </a:solidFill>
                  </a:tcPr>
                </a:tc>
                <a:tc>
                  <a:txBody>
                    <a:bodyPr/>
                    <a:lstStyle/>
                    <a:p>
                      <a:pPr algn="ctr" fontAlgn="ctr"/>
                      <a:endParaRPr lang="en-US" sz="1200" b="0" i="0" u="none" strike="noStrike" dirty="0">
                        <a:solidFill>
                          <a:srgbClr val="000000"/>
                        </a:solidFill>
                        <a:effectLst/>
                        <a:latin typeface="Calibri" pitchFamily="34" charset="0"/>
                      </a:endParaRPr>
                    </a:p>
                  </a:txBody>
                  <a:tcPr marL="9525" marR="9525" marT="9525" marB="0" anchor="ctr">
                    <a:solidFill>
                      <a:schemeClr val="bg1">
                        <a:lumMod val="75000"/>
                      </a:schemeClr>
                    </a:solidFill>
                  </a:tcPr>
                </a:tc>
                <a:tc>
                  <a:txBody>
                    <a:bodyPr/>
                    <a:lstStyle/>
                    <a:p>
                      <a:pPr algn="ctr" fontAlgn="ctr"/>
                      <a:endParaRPr lang="en-US" sz="1200" b="0" i="0" u="none" strike="noStrike" dirty="0">
                        <a:solidFill>
                          <a:srgbClr val="000000"/>
                        </a:solidFill>
                        <a:effectLst/>
                        <a:latin typeface="Calibri" pitchFamily="34" charset="0"/>
                      </a:endParaRPr>
                    </a:p>
                  </a:txBody>
                  <a:tcPr marL="9525" marR="9525" marT="9525" marB="0" anchor="ctr">
                    <a:solidFill>
                      <a:schemeClr val="bg1">
                        <a:lumMod val="75000"/>
                      </a:schemeClr>
                    </a:solidFill>
                  </a:tcPr>
                </a:tc>
              </a:tr>
              <a:tr h="237327">
                <a:tc>
                  <a:txBody>
                    <a:bodyPr/>
                    <a:lstStyle/>
                    <a:p>
                      <a:pPr algn="l" fontAlgn="b"/>
                      <a:r>
                        <a:rPr lang="en-US" sz="1200" b="0" i="0" u="none" strike="noStrike" dirty="0" smtClean="0">
                          <a:solidFill>
                            <a:srgbClr val="000000"/>
                          </a:solidFill>
                          <a:effectLst/>
                          <a:latin typeface="Calibri" pitchFamily="34" charset="0"/>
                        </a:rPr>
                        <a:t>On  the street</a:t>
                      </a:r>
                      <a:endParaRPr lang="en-US" sz="1200" b="0" i="0" u="none" strike="noStrike" dirty="0">
                        <a:solidFill>
                          <a:srgbClr val="000000"/>
                        </a:solidFill>
                        <a:effectLst/>
                        <a:latin typeface="Calibri" pitchFamily="34" charset="0"/>
                      </a:endParaRPr>
                    </a:p>
                  </a:txBody>
                  <a:tcPr marL="9525" marR="9525" marT="9525" marB="0" anchor="b">
                    <a:solidFill>
                      <a:srgbClr val="D9D9D9"/>
                    </a:solidFill>
                  </a:tcPr>
                </a:tc>
                <a:tc>
                  <a:txBody>
                    <a:bodyPr/>
                    <a:lstStyle/>
                    <a:p>
                      <a:pPr algn="l" fontAlgn="b"/>
                      <a:r>
                        <a:rPr lang="en-US" sz="1200" b="0" i="0" u="none" strike="noStrike" dirty="0" smtClean="0">
                          <a:solidFill>
                            <a:srgbClr val="000000"/>
                          </a:solidFill>
                          <a:effectLst/>
                          <a:latin typeface="Calibri" pitchFamily="34" charset="0"/>
                        </a:rPr>
                        <a:t>Digital urban panels</a:t>
                      </a:r>
                      <a:endParaRPr lang="en-US" sz="1200" b="0" i="0" u="none" strike="noStrike" dirty="0">
                        <a:solidFill>
                          <a:srgbClr val="000000"/>
                        </a:solidFill>
                        <a:effectLst/>
                        <a:latin typeface="Calibri" pitchFamily="34" charset="0"/>
                      </a:endParaRPr>
                    </a:p>
                  </a:txBody>
                  <a:tcPr marL="9525" marR="9525" marT="9525" marB="0" anchor="b">
                    <a:solidFill>
                      <a:schemeClr val="bg1">
                        <a:lumMod val="85000"/>
                      </a:schemeClr>
                    </a:solidFill>
                  </a:tcPr>
                </a:tc>
                <a:tc>
                  <a:txBody>
                    <a:bodyPr/>
                    <a:lstStyle/>
                    <a:p>
                      <a:pPr algn="ctr" fontAlgn="ctr"/>
                      <a:endParaRPr lang="en-US" sz="1200" b="0" i="0" u="none" strike="noStrike" dirty="0">
                        <a:solidFill>
                          <a:srgbClr val="000000"/>
                        </a:solidFill>
                        <a:effectLst/>
                        <a:latin typeface="Calibri" pitchFamily="34" charset="0"/>
                      </a:endParaRPr>
                    </a:p>
                  </a:txBody>
                  <a:tcPr marL="9525" marR="9525" marT="9525" marB="0" anchor="ctr">
                    <a:solidFill>
                      <a:schemeClr val="bg1">
                        <a:lumMod val="75000"/>
                      </a:schemeClr>
                    </a:solidFill>
                  </a:tcPr>
                </a:tc>
                <a:tc>
                  <a:txBody>
                    <a:bodyPr/>
                    <a:lstStyle/>
                    <a:p>
                      <a:pPr algn="ctr" fontAlgn="ctr"/>
                      <a:endParaRPr lang="en-US" sz="1200" b="0" i="0" u="none" strike="noStrike" dirty="0">
                        <a:solidFill>
                          <a:srgbClr val="000000"/>
                        </a:solidFill>
                        <a:effectLst/>
                        <a:latin typeface="Calibri" pitchFamily="34" charset="0"/>
                      </a:endParaRPr>
                    </a:p>
                  </a:txBody>
                  <a:tcPr marL="9525" marR="9525" marT="9525" marB="0" anchor="ctr">
                    <a:solidFill>
                      <a:schemeClr val="bg1">
                        <a:lumMod val="75000"/>
                      </a:schemeClr>
                    </a:solidFill>
                  </a:tcPr>
                </a:tc>
                <a:tc>
                  <a:txBody>
                    <a:bodyPr/>
                    <a:lstStyle/>
                    <a:p>
                      <a:pPr algn="ctr" fontAlgn="ctr"/>
                      <a:endParaRPr lang="en-US" sz="1200" b="0" i="0" u="none" strike="noStrike" dirty="0">
                        <a:solidFill>
                          <a:srgbClr val="000000"/>
                        </a:solidFill>
                        <a:effectLst/>
                        <a:latin typeface="Calibri" pitchFamily="34" charset="0"/>
                      </a:endParaRPr>
                    </a:p>
                  </a:txBody>
                  <a:tcPr marL="9525" marR="9525" marT="9525" marB="0" anchor="ctr">
                    <a:solidFill>
                      <a:schemeClr val="bg1">
                        <a:lumMod val="75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200" b="1" i="0" u="none" strike="noStrike" dirty="0" smtClean="0">
                          <a:solidFill>
                            <a:srgbClr val="000000"/>
                          </a:solidFill>
                          <a:effectLst/>
                          <a:latin typeface="Calibri" pitchFamily="34" charset="0"/>
                        </a:rPr>
                        <a:t>X</a:t>
                      </a:r>
                      <a:endParaRPr lang="en-US" sz="1200" b="0" i="0" u="none" strike="noStrike" dirty="0">
                        <a:solidFill>
                          <a:srgbClr val="000000"/>
                        </a:solidFill>
                        <a:effectLst/>
                        <a:latin typeface="Calibri" pitchFamily="34" charset="0"/>
                      </a:endParaRPr>
                    </a:p>
                  </a:txBody>
                  <a:tcPr marL="9525" marR="9525" marT="9525" marB="0" anchor="ctr">
                    <a:solidFill>
                      <a:schemeClr val="bg1">
                        <a:lumMod val="75000"/>
                      </a:schemeClr>
                    </a:solidFill>
                  </a:tcPr>
                </a:tc>
                <a:tc>
                  <a:txBody>
                    <a:bodyPr/>
                    <a:lstStyle/>
                    <a:p>
                      <a:pPr algn="ctr" fontAlgn="ctr"/>
                      <a:endParaRPr lang="en-US" sz="1200" b="0" i="0" u="none" strike="noStrike" dirty="0">
                        <a:solidFill>
                          <a:srgbClr val="000000"/>
                        </a:solidFill>
                        <a:effectLst/>
                        <a:latin typeface="Calibri" pitchFamily="34" charset="0"/>
                      </a:endParaRPr>
                    </a:p>
                  </a:txBody>
                  <a:tcPr marL="9525" marR="9525" marT="9525" marB="0" anchor="ctr">
                    <a:solidFill>
                      <a:schemeClr val="bg1">
                        <a:lumMod val="75000"/>
                      </a:schemeClr>
                    </a:solidFill>
                  </a:tcPr>
                </a:tc>
              </a:tr>
              <a:tr h="237327">
                <a:tc>
                  <a:txBody>
                    <a:bodyPr/>
                    <a:lstStyle/>
                    <a:p>
                      <a:pPr algn="l" fontAlgn="b"/>
                      <a:r>
                        <a:rPr lang="en-US" sz="1200" b="0" i="0" u="none" strike="noStrike" dirty="0" smtClean="0">
                          <a:solidFill>
                            <a:srgbClr val="000000"/>
                          </a:solidFill>
                          <a:effectLst/>
                          <a:latin typeface="Calibri" pitchFamily="34" charset="0"/>
                        </a:rPr>
                        <a:t>On vehicles</a:t>
                      </a:r>
                      <a:endParaRPr lang="en-US" sz="1200" b="0" i="0" u="none" strike="noStrike" dirty="0">
                        <a:solidFill>
                          <a:srgbClr val="000000"/>
                        </a:solidFill>
                        <a:effectLst/>
                        <a:latin typeface="Calibri" pitchFamily="34" charset="0"/>
                      </a:endParaRPr>
                    </a:p>
                  </a:txBody>
                  <a:tcPr marL="9525" marR="9525" marT="9525" marB="0" anchor="b">
                    <a:solidFill>
                      <a:srgbClr val="D9D9D9"/>
                    </a:solidFill>
                  </a:tcPr>
                </a:tc>
                <a:tc>
                  <a:txBody>
                    <a:bodyPr/>
                    <a:lstStyle/>
                    <a:p>
                      <a:pPr algn="l" fontAlgn="b"/>
                      <a:r>
                        <a:rPr lang="en-US" sz="1200" u="none" strike="noStrike" dirty="0" smtClean="0">
                          <a:effectLst/>
                          <a:latin typeface="Calibri" pitchFamily="34" charset="0"/>
                        </a:rPr>
                        <a:t>On board announcements</a:t>
                      </a:r>
                      <a:r>
                        <a:rPr lang="en-US" sz="1600" b="1" u="none" strike="noStrike" dirty="0" smtClean="0">
                          <a:effectLst/>
                          <a:latin typeface="Calibri" pitchFamily="34" charset="0"/>
                        </a:rPr>
                        <a:t>*</a:t>
                      </a:r>
                      <a:endParaRPr lang="en-US" sz="1600" b="1" i="0" u="none" strike="noStrike" dirty="0">
                        <a:solidFill>
                          <a:srgbClr val="000000"/>
                        </a:solidFill>
                        <a:effectLst/>
                        <a:latin typeface="Calibri" pitchFamily="34" charset="0"/>
                      </a:endParaRPr>
                    </a:p>
                  </a:txBody>
                  <a:tcPr marL="9525" marR="9525" marT="9525" marB="0" anchor="b">
                    <a:solidFill>
                      <a:schemeClr val="bg1">
                        <a:lumMod val="85000"/>
                      </a:schemeClr>
                    </a:solidFill>
                  </a:tcPr>
                </a:tc>
                <a:tc>
                  <a:txBody>
                    <a:bodyPr/>
                    <a:lstStyle/>
                    <a:p>
                      <a:pPr marL="0" marR="0" indent="115888" algn="ctr" defTabSz="914400" rtl="0" eaLnBrk="1" fontAlgn="ctr" latinLnBrk="0" hangingPunct="1">
                        <a:lnSpc>
                          <a:spcPct val="100000"/>
                        </a:lnSpc>
                        <a:spcBef>
                          <a:spcPts val="0"/>
                        </a:spcBef>
                        <a:spcAft>
                          <a:spcPts val="0"/>
                        </a:spcAft>
                        <a:buClrTx/>
                        <a:buSzTx/>
                        <a:buFontTx/>
                        <a:buNone/>
                        <a:tabLst/>
                        <a:defRPr/>
                      </a:pPr>
                      <a:r>
                        <a:rPr lang="en-US" sz="1200" b="1" i="0" u="none" strike="noStrike" dirty="0" smtClean="0">
                          <a:solidFill>
                            <a:srgbClr val="000000"/>
                          </a:solidFill>
                          <a:effectLst/>
                          <a:latin typeface="Calibri" pitchFamily="34" charset="0"/>
                        </a:rPr>
                        <a:t>X</a:t>
                      </a:r>
                      <a:endParaRPr lang="en-US" sz="1200" b="0" i="0" u="none" strike="noStrike" dirty="0">
                        <a:solidFill>
                          <a:srgbClr val="000000"/>
                        </a:solidFill>
                        <a:effectLst/>
                        <a:latin typeface="Calibri" pitchFamily="34" charset="0"/>
                      </a:endParaRPr>
                    </a:p>
                  </a:txBody>
                  <a:tcPr marL="9525" marR="9525" marT="9525" marB="0" anchor="ctr">
                    <a:solidFill>
                      <a:schemeClr val="bg1">
                        <a:lumMod val="75000"/>
                      </a:schemeClr>
                    </a:solidFill>
                  </a:tcPr>
                </a:tc>
                <a:tc>
                  <a:txBody>
                    <a:bodyPr/>
                    <a:lstStyle/>
                    <a:p>
                      <a:pPr algn="ctr" fontAlgn="ctr"/>
                      <a:endParaRPr lang="en-US" sz="1200" b="0" i="0" u="none" strike="noStrike" dirty="0">
                        <a:solidFill>
                          <a:srgbClr val="000000"/>
                        </a:solidFill>
                        <a:effectLst/>
                        <a:latin typeface="Calibri" pitchFamily="34" charset="0"/>
                      </a:endParaRPr>
                    </a:p>
                  </a:txBody>
                  <a:tcPr marL="9525" marR="9525" marT="9525" marB="0" anchor="ctr">
                    <a:solidFill>
                      <a:schemeClr val="bg1">
                        <a:lumMod val="75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200" b="1" i="0" u="none" strike="noStrike" dirty="0" smtClean="0">
                          <a:solidFill>
                            <a:srgbClr val="000000"/>
                          </a:solidFill>
                          <a:effectLst/>
                          <a:latin typeface="Calibri" pitchFamily="34" charset="0"/>
                        </a:rPr>
                        <a:t>X</a:t>
                      </a:r>
                      <a:endParaRPr lang="en-US" sz="1200" b="0" i="0" u="none" strike="noStrike" dirty="0">
                        <a:solidFill>
                          <a:srgbClr val="000000"/>
                        </a:solidFill>
                        <a:effectLst/>
                        <a:latin typeface="Calibri" pitchFamily="34" charset="0"/>
                      </a:endParaRPr>
                    </a:p>
                  </a:txBody>
                  <a:tcPr marL="9525" marR="9525" marT="9525" marB="0" anchor="ctr">
                    <a:solidFill>
                      <a:schemeClr val="bg1">
                        <a:lumMod val="75000"/>
                      </a:schemeClr>
                    </a:solidFill>
                  </a:tcPr>
                </a:tc>
                <a:tc>
                  <a:txBody>
                    <a:bodyPr/>
                    <a:lstStyle/>
                    <a:p>
                      <a:pPr algn="ctr" fontAlgn="ctr"/>
                      <a:endParaRPr lang="en-US" sz="1200" b="0" i="0" u="none" strike="noStrike" dirty="0">
                        <a:solidFill>
                          <a:srgbClr val="000000"/>
                        </a:solidFill>
                        <a:effectLst/>
                        <a:latin typeface="Calibri" pitchFamily="34" charset="0"/>
                      </a:endParaRPr>
                    </a:p>
                  </a:txBody>
                  <a:tcPr marL="9525" marR="9525" marT="9525" marB="0" anchor="ctr">
                    <a:solidFill>
                      <a:schemeClr val="bg1">
                        <a:lumMod val="75000"/>
                      </a:schemeClr>
                    </a:solidFill>
                  </a:tcPr>
                </a:tc>
                <a:tc>
                  <a:txBody>
                    <a:bodyPr/>
                    <a:lstStyle/>
                    <a:p>
                      <a:pPr algn="ctr" fontAlgn="ctr"/>
                      <a:endParaRPr lang="en-US" sz="1200" b="0" i="0" u="none" strike="noStrike" dirty="0">
                        <a:solidFill>
                          <a:srgbClr val="000000"/>
                        </a:solidFill>
                        <a:effectLst/>
                        <a:latin typeface="Calibri" pitchFamily="34" charset="0"/>
                      </a:endParaRPr>
                    </a:p>
                  </a:txBody>
                  <a:tcPr marL="9525" marR="9525" marT="9525" marB="0" anchor="ctr">
                    <a:solidFill>
                      <a:schemeClr val="bg1">
                        <a:lumMod val="75000"/>
                      </a:schemeClr>
                    </a:solidFill>
                  </a:tcPr>
                </a:tc>
                <a:extLst>
                  <a:ext uri="{0D108BD9-81ED-4DB2-BD59-A6C34878D82A}">
                    <a16:rowId xmlns:a16="http://schemas.microsoft.com/office/drawing/2014/main" xmlns="" val="10004"/>
                  </a:ext>
                </a:extLst>
              </a:tr>
              <a:tr h="237327">
                <a:tc>
                  <a:txBody>
                    <a:bodyPr/>
                    <a:lstStyle/>
                    <a:p>
                      <a:pPr algn="l" fontAlgn="b"/>
                      <a:r>
                        <a:rPr lang="en-US" sz="1200" b="0" i="0" u="none" strike="noStrike" dirty="0" smtClean="0">
                          <a:solidFill>
                            <a:srgbClr val="000000"/>
                          </a:solidFill>
                          <a:effectLst/>
                          <a:latin typeface="Calibri" pitchFamily="34" charset="0"/>
                        </a:rPr>
                        <a:t>On highways</a:t>
                      </a:r>
                      <a:endParaRPr lang="en-US" sz="1200" b="0" i="0" u="none" strike="noStrike" dirty="0">
                        <a:solidFill>
                          <a:srgbClr val="000000"/>
                        </a:solidFill>
                        <a:effectLst/>
                        <a:latin typeface="Calibri" pitchFamily="34" charset="0"/>
                      </a:endParaRPr>
                    </a:p>
                  </a:txBody>
                  <a:tcPr marL="9525" marR="9525" marT="9525" marB="0" anchor="b">
                    <a:solidFill>
                      <a:srgbClr val="D9D9D9"/>
                    </a:solidFill>
                  </a:tcPr>
                </a:tc>
                <a:tc>
                  <a:txBody>
                    <a:bodyPr/>
                    <a:lstStyle/>
                    <a:p>
                      <a:pPr algn="l"/>
                      <a:r>
                        <a:rPr lang="en-US" sz="1200" dirty="0" smtClean="0">
                          <a:latin typeface="Calibri" pitchFamily="34" charset="0"/>
                        </a:rPr>
                        <a:t>Electronic billboards</a:t>
                      </a:r>
                      <a:endParaRPr lang="en-US" sz="1200" dirty="0">
                        <a:latin typeface="Calibri" pitchFamily="34" charset="0"/>
                      </a:endParaRPr>
                    </a:p>
                  </a:txBody>
                  <a:tcPr marL="9525" marR="9525" marT="9525" marB="0" anchor="b">
                    <a:solidFill>
                      <a:schemeClr val="bg1">
                        <a:lumMod val="85000"/>
                      </a:schemeClr>
                    </a:solidFill>
                  </a:tcPr>
                </a:tc>
                <a:tc>
                  <a:txBody>
                    <a:bodyPr/>
                    <a:lstStyle/>
                    <a:p>
                      <a:pPr marL="0" marR="0" indent="115888" algn="ctr" defTabSz="914400" rtl="0" eaLnBrk="1" fontAlgn="ctr" latinLnBrk="0" hangingPunct="1">
                        <a:lnSpc>
                          <a:spcPct val="100000"/>
                        </a:lnSpc>
                        <a:spcBef>
                          <a:spcPts val="0"/>
                        </a:spcBef>
                        <a:spcAft>
                          <a:spcPts val="0"/>
                        </a:spcAft>
                        <a:buClrTx/>
                        <a:buSzTx/>
                        <a:buFontTx/>
                        <a:buNone/>
                        <a:tabLst/>
                        <a:defRPr/>
                      </a:pPr>
                      <a:r>
                        <a:rPr lang="en-US" sz="1200" b="1" i="0" u="none" strike="noStrike" dirty="0" smtClean="0">
                          <a:solidFill>
                            <a:srgbClr val="000000"/>
                          </a:solidFill>
                          <a:effectLst/>
                          <a:latin typeface="Calibri" pitchFamily="34" charset="0"/>
                        </a:rPr>
                        <a:t>X</a:t>
                      </a:r>
                      <a:endParaRPr lang="en-US" sz="1200" b="0" i="0" u="none" strike="noStrike" dirty="0">
                        <a:solidFill>
                          <a:srgbClr val="000000"/>
                        </a:solidFill>
                        <a:effectLst/>
                        <a:latin typeface="Calibri" pitchFamily="34" charset="0"/>
                      </a:endParaRPr>
                    </a:p>
                  </a:txBody>
                  <a:tcPr marL="9525" marR="9525" marT="9525" marB="0" anchor="ctr">
                    <a:solidFill>
                      <a:schemeClr val="bg1">
                        <a:lumMod val="75000"/>
                      </a:schemeClr>
                    </a:solidFill>
                  </a:tcPr>
                </a:tc>
                <a:tc>
                  <a:txBody>
                    <a:bodyPr/>
                    <a:lstStyle/>
                    <a:p>
                      <a:pPr marL="0" marR="0" indent="53975" algn="ctr" defTabSz="914400" rtl="0" eaLnBrk="1" fontAlgn="ctr" latinLnBrk="0" hangingPunct="1">
                        <a:lnSpc>
                          <a:spcPct val="100000"/>
                        </a:lnSpc>
                        <a:spcBef>
                          <a:spcPts val="0"/>
                        </a:spcBef>
                        <a:spcAft>
                          <a:spcPts val="0"/>
                        </a:spcAft>
                        <a:buClrTx/>
                        <a:buSzTx/>
                        <a:buFontTx/>
                        <a:buNone/>
                        <a:tabLst/>
                        <a:defRPr/>
                      </a:pPr>
                      <a:r>
                        <a:rPr lang="en-US" sz="1200" b="1" i="0" u="none" strike="noStrike" dirty="0" smtClean="0">
                          <a:solidFill>
                            <a:srgbClr val="000000"/>
                          </a:solidFill>
                          <a:effectLst/>
                          <a:latin typeface="Calibri" pitchFamily="34" charset="0"/>
                        </a:rPr>
                        <a:t>X</a:t>
                      </a:r>
                      <a:endParaRPr lang="en-US" sz="1200" b="0" i="0" u="none" strike="noStrike" dirty="0">
                        <a:solidFill>
                          <a:srgbClr val="000000"/>
                        </a:solidFill>
                        <a:effectLst/>
                        <a:latin typeface="Calibri" pitchFamily="34" charset="0"/>
                      </a:endParaRPr>
                    </a:p>
                  </a:txBody>
                  <a:tcPr marL="9525" marR="9525" marT="9525" marB="0" anchor="ctr">
                    <a:solidFill>
                      <a:schemeClr val="bg1">
                        <a:lumMod val="75000"/>
                      </a:schemeClr>
                    </a:solidFill>
                  </a:tcPr>
                </a:tc>
                <a:tc>
                  <a:txBody>
                    <a:bodyPr/>
                    <a:lstStyle/>
                    <a:p>
                      <a:pPr algn="ctr" fontAlgn="ctr"/>
                      <a:endParaRPr lang="en-US" sz="1200" b="0" i="0" u="none" strike="noStrike" dirty="0">
                        <a:solidFill>
                          <a:srgbClr val="000000"/>
                        </a:solidFill>
                        <a:effectLst/>
                        <a:latin typeface="Calibri" pitchFamily="34" charset="0"/>
                      </a:endParaRPr>
                    </a:p>
                  </a:txBody>
                  <a:tcPr marL="9525" marR="9525" marT="9525" marB="0" anchor="ctr">
                    <a:solidFill>
                      <a:schemeClr val="bg1">
                        <a:lumMod val="75000"/>
                      </a:schemeClr>
                    </a:solidFill>
                  </a:tcPr>
                </a:tc>
                <a:tc>
                  <a:txBody>
                    <a:bodyPr/>
                    <a:lstStyle/>
                    <a:p>
                      <a:pPr algn="ctr" fontAlgn="ctr"/>
                      <a:endParaRPr lang="en-US" sz="1200" b="0" i="0" u="none" strike="noStrike" dirty="0">
                        <a:solidFill>
                          <a:srgbClr val="000000"/>
                        </a:solidFill>
                        <a:effectLst/>
                        <a:latin typeface="Calibri" pitchFamily="34" charset="0"/>
                      </a:endParaRPr>
                    </a:p>
                  </a:txBody>
                  <a:tcPr marL="9525" marR="9525" marT="9525" marB="0" anchor="ctr">
                    <a:solidFill>
                      <a:schemeClr val="bg1">
                        <a:lumMod val="75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200" b="1" i="0" u="none" strike="noStrike" dirty="0" smtClean="0">
                          <a:solidFill>
                            <a:srgbClr val="000000"/>
                          </a:solidFill>
                          <a:effectLst/>
                          <a:latin typeface="Calibri" pitchFamily="34" charset="0"/>
                        </a:rPr>
                        <a:t>X</a:t>
                      </a:r>
                      <a:endParaRPr lang="en-US" sz="1200" b="0" i="0" u="none" strike="noStrike" dirty="0">
                        <a:solidFill>
                          <a:srgbClr val="000000"/>
                        </a:solidFill>
                        <a:effectLst/>
                        <a:latin typeface="Calibri" pitchFamily="34" charset="0"/>
                      </a:endParaRPr>
                    </a:p>
                  </a:txBody>
                  <a:tcPr marL="9525" marR="9525" marT="9525" marB="0" anchor="ctr">
                    <a:solidFill>
                      <a:schemeClr val="bg1">
                        <a:lumMod val="75000"/>
                      </a:schemeClr>
                    </a:solidFill>
                  </a:tcPr>
                </a:tc>
                <a:extLst>
                  <a:ext uri="{0D108BD9-81ED-4DB2-BD59-A6C34878D82A}">
                    <a16:rowId xmlns:a16="http://schemas.microsoft.com/office/drawing/2014/main" xmlns="" val="10005"/>
                  </a:ext>
                </a:extLst>
              </a:tr>
              <a:tr h="237327">
                <a:tc>
                  <a:txBody>
                    <a:bodyPr/>
                    <a:lstStyle/>
                    <a:p>
                      <a:pPr algn="l" fontAlgn="b"/>
                      <a:endParaRPr lang="en-US" sz="1200" b="0" i="0" u="none" strike="noStrike" dirty="0">
                        <a:solidFill>
                          <a:srgbClr val="000000"/>
                        </a:solidFill>
                        <a:effectLst/>
                        <a:latin typeface="Calibri" pitchFamily="34" charset="0"/>
                      </a:endParaRPr>
                    </a:p>
                  </a:txBody>
                  <a:tcPr marL="9525" marR="9525" marT="9525" marB="0" anchor="b">
                    <a:solidFill>
                      <a:srgbClr val="D9D9D9"/>
                    </a:solidFill>
                  </a:tcPr>
                </a:tc>
                <a:tc>
                  <a:txBody>
                    <a:bodyPr/>
                    <a:lstStyle/>
                    <a:p>
                      <a:pPr algn="l"/>
                      <a:r>
                        <a:rPr lang="en-US" sz="1200" dirty="0" smtClean="0">
                          <a:latin typeface="Calibri" pitchFamily="34" charset="0"/>
                        </a:rPr>
                        <a:t>Amber alert message boards</a:t>
                      </a:r>
                      <a:endParaRPr lang="en-US" sz="1200" dirty="0">
                        <a:latin typeface="Calibri" pitchFamily="34" charset="0"/>
                      </a:endParaRPr>
                    </a:p>
                  </a:txBody>
                  <a:tcPr marL="9525" marR="9525" marT="9525" marB="0" anchor="b">
                    <a:solidFill>
                      <a:schemeClr val="bg1">
                        <a:lumMod val="85000"/>
                      </a:schemeClr>
                    </a:solidFill>
                  </a:tcPr>
                </a:tc>
                <a:tc>
                  <a:txBody>
                    <a:bodyPr/>
                    <a:lstStyle/>
                    <a:p>
                      <a:pPr algn="ctr"/>
                      <a:endParaRPr lang="en-US" sz="1200" dirty="0">
                        <a:latin typeface="Calibri" pitchFamily="34" charset="0"/>
                      </a:endParaRPr>
                    </a:p>
                  </a:txBody>
                  <a:tcPr marL="9525" marR="9525" marT="9525" marB="0" anchor="ctr">
                    <a:solidFill>
                      <a:schemeClr val="bg1">
                        <a:lumMod val="75000"/>
                      </a:schemeClr>
                    </a:solidFill>
                  </a:tcPr>
                </a:tc>
                <a:tc>
                  <a:txBody>
                    <a:bodyPr/>
                    <a:lstStyle/>
                    <a:p>
                      <a:pPr algn="ctr"/>
                      <a:endParaRPr lang="en-US" sz="1200" dirty="0">
                        <a:latin typeface="Calibri" pitchFamily="34" charset="0"/>
                      </a:endParaRPr>
                    </a:p>
                  </a:txBody>
                  <a:tcPr marL="9525" marR="9525" marT="9525" marB="0" anchor="ctr">
                    <a:solidFill>
                      <a:schemeClr val="bg1">
                        <a:lumMod val="75000"/>
                      </a:schemeClr>
                    </a:solidFill>
                  </a:tcPr>
                </a:tc>
                <a:tc>
                  <a:txBody>
                    <a:bodyPr/>
                    <a:lstStyle/>
                    <a:p>
                      <a:pPr algn="ctr"/>
                      <a:endParaRPr lang="en-US" sz="1200" dirty="0">
                        <a:latin typeface="Calibri" pitchFamily="34" charset="0"/>
                      </a:endParaRPr>
                    </a:p>
                  </a:txBody>
                  <a:tcPr marL="9525" marR="9525" marT="9525" marB="0" anchor="ctr">
                    <a:solidFill>
                      <a:schemeClr val="bg1">
                        <a:lumMod val="75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200" b="1" i="0" u="none" strike="noStrike" dirty="0" smtClean="0">
                          <a:solidFill>
                            <a:srgbClr val="000000"/>
                          </a:solidFill>
                          <a:effectLst/>
                          <a:latin typeface="Calibri" pitchFamily="34" charset="0"/>
                        </a:rPr>
                        <a:t>X</a:t>
                      </a:r>
                      <a:endParaRPr lang="en-US" sz="1200" b="0" i="0" u="none" strike="noStrike" dirty="0">
                        <a:solidFill>
                          <a:srgbClr val="000000"/>
                        </a:solidFill>
                        <a:effectLst/>
                        <a:latin typeface="Calibri" pitchFamily="34" charset="0"/>
                      </a:endParaRPr>
                    </a:p>
                  </a:txBody>
                  <a:tcPr marL="9525" marR="9525" marT="9525" marB="0" anchor="ctr">
                    <a:solidFill>
                      <a:schemeClr val="bg1">
                        <a:lumMod val="75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200" b="1" i="0" u="none" strike="noStrike" dirty="0" smtClean="0">
                          <a:solidFill>
                            <a:srgbClr val="000000"/>
                          </a:solidFill>
                          <a:effectLst/>
                          <a:latin typeface="Calibri" pitchFamily="34" charset="0"/>
                        </a:rPr>
                        <a:t>X</a:t>
                      </a:r>
                      <a:endParaRPr lang="en-US" sz="1200" b="0" i="0" u="none" strike="noStrike" dirty="0">
                        <a:solidFill>
                          <a:srgbClr val="000000"/>
                        </a:solidFill>
                        <a:effectLst/>
                        <a:latin typeface="Calibri" pitchFamily="34" charset="0"/>
                      </a:endParaRPr>
                    </a:p>
                  </a:txBody>
                  <a:tcPr marL="9525" marR="9525" marT="9525" marB="0" anchor="ctr">
                    <a:solidFill>
                      <a:schemeClr val="bg1">
                        <a:lumMod val="75000"/>
                      </a:schemeClr>
                    </a:solidFill>
                  </a:tcPr>
                </a:tc>
              </a:tr>
            </a:tbl>
          </a:graphicData>
        </a:graphic>
      </p:graphicFrame>
      <p:sp>
        <p:nvSpPr>
          <p:cNvPr id="10" name="Rectangle 9"/>
          <p:cNvSpPr/>
          <p:nvPr/>
        </p:nvSpPr>
        <p:spPr>
          <a:xfrm>
            <a:off x="381000" y="6324600"/>
            <a:ext cx="2297424" cy="307777"/>
          </a:xfrm>
          <a:prstGeom prst="rect">
            <a:avLst/>
          </a:prstGeom>
        </p:spPr>
        <p:txBody>
          <a:bodyPr wrap="none">
            <a:spAutoFit/>
          </a:bodyPr>
          <a:lstStyle/>
          <a:p>
            <a:r>
              <a:rPr lang="en-US" sz="1400" dirty="0" smtClean="0">
                <a:cs typeface="Arial" pitchFamily="34" charset="0"/>
              </a:rPr>
              <a:t>*</a:t>
            </a:r>
            <a:r>
              <a:rPr lang="en-US" sz="1100" dirty="0" smtClean="0">
                <a:cs typeface="Arial" pitchFamily="34" charset="0"/>
              </a:rPr>
              <a:t>Quickest methods available.</a:t>
            </a:r>
            <a:endParaRPr lang="en-US" sz="1100" dirty="0"/>
          </a:p>
        </p:txBody>
      </p:sp>
      <p:sp>
        <p:nvSpPr>
          <p:cNvPr id="11" name="Text Placeholder 2"/>
          <p:cNvSpPr>
            <a:spLocks noGrp="1"/>
          </p:cNvSpPr>
          <p:nvPr>
            <p:ph type="body" sz="quarter" idx="16"/>
          </p:nvPr>
        </p:nvSpPr>
        <p:spPr>
          <a:xfrm>
            <a:off x="462684" y="381000"/>
            <a:ext cx="7309716" cy="228600"/>
          </a:xfrm>
        </p:spPr>
        <p:txBody>
          <a:bodyPr/>
          <a:lstStyle/>
          <a:p>
            <a:r>
              <a:rPr lang="en-US" dirty="0"/>
              <a:t>Operation Winter Preparedness – DGM Remarks 9/18/17 </a:t>
            </a:r>
          </a:p>
          <a:p>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2685" y="790956"/>
            <a:ext cx="7751547" cy="466344"/>
          </a:xfrm>
        </p:spPr>
        <p:txBody>
          <a:bodyPr/>
          <a:lstStyle/>
          <a:p>
            <a:r>
              <a:rPr lang="en-US" sz="2400" dirty="0" smtClean="0"/>
              <a:t>Example: Communicating with the Customer</a:t>
            </a:r>
          </a:p>
        </p:txBody>
      </p:sp>
      <p:pic>
        <p:nvPicPr>
          <p:cNvPr id="4" name="Picture 3"/>
          <p:cNvPicPr/>
          <p:nvPr/>
        </p:nvPicPr>
        <p:blipFill>
          <a:blip r:embed="rId2" cstate="print"/>
          <a:srcRect/>
          <a:stretch>
            <a:fillRect/>
          </a:stretch>
        </p:blipFill>
        <p:spPr bwMode="auto">
          <a:xfrm>
            <a:off x="914400" y="1600200"/>
            <a:ext cx="3581400" cy="4953000"/>
          </a:xfrm>
          <a:prstGeom prst="rect">
            <a:avLst/>
          </a:prstGeom>
          <a:noFill/>
          <a:ln w="9525">
            <a:noFill/>
            <a:miter lim="800000"/>
            <a:headEnd/>
            <a:tailEnd/>
          </a:ln>
        </p:spPr>
      </p:pic>
      <p:pic>
        <p:nvPicPr>
          <p:cNvPr id="5" name="Picture 4"/>
          <p:cNvPicPr/>
          <p:nvPr/>
        </p:nvPicPr>
        <p:blipFill>
          <a:blip r:embed="rId3" cstate="print"/>
          <a:srcRect/>
          <a:stretch>
            <a:fillRect/>
          </a:stretch>
        </p:blipFill>
        <p:spPr bwMode="auto">
          <a:xfrm>
            <a:off x="5029200" y="1968612"/>
            <a:ext cx="3188783" cy="1225978"/>
          </a:xfrm>
          <a:prstGeom prst="rect">
            <a:avLst/>
          </a:prstGeom>
          <a:noFill/>
          <a:ln w="9525">
            <a:noFill/>
            <a:miter lim="800000"/>
            <a:headEnd/>
            <a:tailEnd/>
          </a:ln>
        </p:spPr>
      </p:pic>
      <p:pic>
        <p:nvPicPr>
          <p:cNvPr id="6" name="Picture 5"/>
          <p:cNvPicPr/>
          <p:nvPr/>
        </p:nvPicPr>
        <p:blipFill>
          <a:blip r:embed="rId4" cstate="print"/>
          <a:srcRect/>
          <a:stretch>
            <a:fillRect/>
          </a:stretch>
        </p:blipFill>
        <p:spPr bwMode="auto">
          <a:xfrm>
            <a:off x="5029200" y="3340212"/>
            <a:ext cx="3200400" cy="1295400"/>
          </a:xfrm>
          <a:prstGeom prst="rect">
            <a:avLst/>
          </a:prstGeom>
          <a:noFill/>
          <a:ln w="9525">
            <a:noFill/>
            <a:miter lim="800000"/>
            <a:headEnd/>
            <a:tailEnd/>
          </a:ln>
        </p:spPr>
      </p:pic>
      <p:pic>
        <p:nvPicPr>
          <p:cNvPr id="7" name="Picture 6" descr="C:\Documents and Settings\pabooth\Desktop\PABooth - LB - Officer Documents\Winter\2014-2015\Promo\WhatToExpectPromo.JPG"/>
          <p:cNvPicPr/>
          <p:nvPr/>
        </p:nvPicPr>
        <p:blipFill>
          <a:blip r:embed="rId5" cstate="print"/>
          <a:srcRect/>
          <a:stretch>
            <a:fillRect/>
          </a:stretch>
        </p:blipFill>
        <p:spPr bwMode="auto">
          <a:xfrm>
            <a:off x="5029200" y="4788012"/>
            <a:ext cx="3200400" cy="1231788"/>
          </a:xfrm>
          <a:prstGeom prst="rect">
            <a:avLst/>
          </a:prstGeom>
          <a:noFill/>
          <a:ln w="9525">
            <a:noFill/>
            <a:miter lim="800000"/>
            <a:headEnd/>
            <a:tailEnd/>
          </a:ln>
        </p:spPr>
      </p:pic>
      <p:sp>
        <p:nvSpPr>
          <p:cNvPr id="9" name="Text Placeholder 2"/>
          <p:cNvSpPr txBox="1">
            <a:spLocks noGrp="1"/>
          </p:cNvSpPr>
          <p:nvPr>
            <p:ph type="body" sz="quarter" idx="16"/>
          </p:nvPr>
        </p:nvSpPr>
        <p:spPr>
          <a:prstGeom prst="rect">
            <a:avLst/>
          </a:prstGeom>
        </p:spPr>
        <p:txBody>
          <a:bodyPr/>
          <a:lstStyle/>
          <a:p>
            <a:pPr>
              <a:defRPr/>
            </a:pPr>
            <a:r>
              <a:rPr lang="en-US" dirty="0"/>
              <a:t>Operation Winter Preparedness – DGM Remarks 9/18/17 </a:t>
            </a:r>
          </a:p>
          <a:p>
            <a:pPr marL="228600" marR="0" lvl="0" indent="-228600" algn="l" defTabSz="914400" rtl="0" eaLnBrk="1" fontAlgn="base" latinLnBrk="0" hangingPunct="1">
              <a:lnSpc>
                <a:spcPct val="100000"/>
              </a:lnSpc>
              <a:spcBef>
                <a:spcPct val="0"/>
              </a:spcBef>
              <a:spcAft>
                <a:spcPct val="0"/>
              </a:spcAft>
              <a:buClr>
                <a:srgbClr val="0033CC"/>
              </a:buClr>
              <a:buSzTx/>
              <a:buFontTx/>
              <a:buNone/>
              <a:tabLst/>
              <a:defRPr/>
            </a:pPr>
            <a:r>
              <a:rPr kumimoji="0" lang="en-US" sz="1100" b="1" i="0" u="none" strike="noStrike" kern="0" cap="none" spc="0" normalizeH="0" baseline="0" noProof="0" dirty="0" smtClean="0">
                <a:ln>
                  <a:noFill/>
                </a:ln>
                <a:solidFill>
                  <a:srgbClr val="00269E"/>
                </a:solidFill>
                <a:effectLst/>
                <a:uLnTx/>
                <a:uFillTx/>
                <a:latin typeface="Arial" pitchFamily="34" charset="0"/>
                <a:ea typeface="+mj-ea"/>
                <a:cs typeface="Arial" pitchFamily="34" charset="0"/>
              </a:rPr>
              <a:t> </a:t>
            </a:r>
          </a:p>
          <a:p>
            <a:pPr marL="228600" marR="0" lvl="0" indent="-228600" algn="l" defTabSz="914400" rtl="0" eaLnBrk="1" fontAlgn="base" latinLnBrk="0" hangingPunct="1">
              <a:lnSpc>
                <a:spcPct val="100000"/>
              </a:lnSpc>
              <a:spcBef>
                <a:spcPct val="0"/>
              </a:spcBef>
              <a:spcAft>
                <a:spcPct val="0"/>
              </a:spcAft>
              <a:buClr>
                <a:srgbClr val="0033CC"/>
              </a:buClr>
              <a:buSzTx/>
              <a:buFontTx/>
              <a:buNone/>
              <a:tabLst/>
              <a:defRPr/>
            </a:pPr>
            <a:endParaRPr kumimoji="0" lang="en-US" sz="1100" b="1" i="0" u="none" strike="noStrike" kern="0" cap="none" spc="0" normalizeH="0" baseline="0" noProof="0" dirty="0">
              <a:ln>
                <a:noFill/>
              </a:ln>
              <a:solidFill>
                <a:srgbClr val="00269E"/>
              </a:solidFill>
              <a:effectLst/>
              <a:uLnTx/>
              <a:uFillTx/>
              <a:latin typeface="Arial" pitchFamily="34" charset="0"/>
              <a:ea typeface="+mj-ea"/>
              <a:cs typeface="Arial"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Hurricane Planning</a:t>
            </a:r>
            <a:endParaRPr lang="en-US" sz="2400" dirty="0"/>
          </a:p>
        </p:txBody>
      </p:sp>
      <p:sp>
        <p:nvSpPr>
          <p:cNvPr id="4" name="TextBox 3"/>
          <p:cNvSpPr txBox="1"/>
          <p:nvPr/>
        </p:nvSpPr>
        <p:spPr>
          <a:xfrm>
            <a:off x="304800" y="1447800"/>
            <a:ext cx="3810000" cy="5078313"/>
          </a:xfrm>
          <a:prstGeom prst="rect">
            <a:avLst/>
          </a:prstGeom>
          <a:noFill/>
        </p:spPr>
        <p:txBody>
          <a:bodyPr wrap="square" rtlCol="0">
            <a:spAutoFit/>
          </a:bodyPr>
          <a:lstStyle/>
          <a:p>
            <a:pPr marL="342900" indent="-342900">
              <a:buFont typeface="Wingdings" pitchFamily="2" charset="2"/>
              <a:buChar char="Ø"/>
            </a:pPr>
            <a:r>
              <a:rPr lang="en-US" dirty="0" smtClean="0">
                <a:latin typeface="+mj-lt"/>
              </a:rPr>
              <a:t>Document modeled after snow plan</a:t>
            </a:r>
          </a:p>
          <a:p>
            <a:pPr marL="342900" indent="-342900">
              <a:buFont typeface="Wingdings" pitchFamily="2" charset="2"/>
              <a:buChar char="Ø"/>
            </a:pPr>
            <a:endParaRPr lang="en-US" dirty="0" smtClean="0">
              <a:latin typeface="+mj-lt"/>
            </a:endParaRPr>
          </a:p>
          <a:p>
            <a:pPr marL="342900" indent="-342900">
              <a:buFont typeface="Wingdings" pitchFamily="2" charset="2"/>
              <a:buChar char="Ø"/>
            </a:pPr>
            <a:r>
              <a:rPr lang="en-US" dirty="0" smtClean="0">
                <a:latin typeface="+mj-lt"/>
              </a:rPr>
              <a:t>Developed in coordination with </a:t>
            </a:r>
            <a:r>
              <a:rPr lang="en-US" dirty="0" err="1" smtClean="0">
                <a:latin typeface="+mj-lt"/>
              </a:rPr>
              <a:t>MassDOT</a:t>
            </a:r>
            <a:r>
              <a:rPr lang="en-US" dirty="0" smtClean="0">
                <a:latin typeface="+mj-lt"/>
              </a:rPr>
              <a:t> resiliency team</a:t>
            </a:r>
          </a:p>
          <a:p>
            <a:pPr marL="342900" indent="-342900">
              <a:buFont typeface="Wingdings" pitchFamily="2" charset="2"/>
              <a:buChar char="Ø"/>
            </a:pPr>
            <a:endParaRPr lang="en-US" dirty="0" smtClean="0">
              <a:latin typeface="+mj-lt"/>
            </a:endParaRPr>
          </a:p>
          <a:p>
            <a:pPr marL="342900" indent="-342900">
              <a:buFont typeface="Wingdings" pitchFamily="2" charset="2"/>
              <a:buChar char="Ø"/>
            </a:pPr>
            <a:r>
              <a:rPr lang="en-US" dirty="0" smtClean="0">
                <a:latin typeface="+mj-lt"/>
              </a:rPr>
              <a:t>Identifies infrastructure impacts to rain, wind and flooding</a:t>
            </a:r>
          </a:p>
          <a:p>
            <a:pPr marL="342900" indent="-342900">
              <a:buFont typeface="Wingdings" pitchFamily="2" charset="2"/>
              <a:buChar char="Ø"/>
            </a:pPr>
            <a:endParaRPr lang="en-US" dirty="0" smtClean="0">
              <a:latin typeface="+mj-lt"/>
            </a:endParaRPr>
          </a:p>
          <a:p>
            <a:pPr marL="342900" indent="-342900">
              <a:buFont typeface="Wingdings" pitchFamily="2" charset="2"/>
              <a:buChar char="Ø"/>
            </a:pPr>
            <a:r>
              <a:rPr lang="en-US" dirty="0" smtClean="0">
                <a:latin typeface="+mj-lt"/>
              </a:rPr>
              <a:t>Plans to protect assets</a:t>
            </a:r>
          </a:p>
          <a:p>
            <a:pPr marL="342900" indent="-342900">
              <a:buFont typeface="Wingdings" pitchFamily="2" charset="2"/>
              <a:buChar char="Ø"/>
            </a:pPr>
            <a:endParaRPr lang="en-US" dirty="0" smtClean="0">
              <a:latin typeface="+mj-lt"/>
            </a:endParaRPr>
          </a:p>
          <a:p>
            <a:pPr marL="342900" indent="-342900">
              <a:buFont typeface="Wingdings" pitchFamily="2" charset="2"/>
              <a:buChar char="Ø"/>
            </a:pPr>
            <a:r>
              <a:rPr lang="en-US" dirty="0" smtClean="0">
                <a:latin typeface="+mj-lt"/>
              </a:rPr>
              <a:t>Integration of Commuter Rail and Ride </a:t>
            </a:r>
          </a:p>
          <a:p>
            <a:pPr marL="342900" indent="-342900">
              <a:buFont typeface="Wingdings" pitchFamily="2" charset="2"/>
              <a:buChar char="Ø"/>
            </a:pPr>
            <a:endParaRPr lang="en-US" dirty="0" smtClean="0">
              <a:latin typeface="+mj-lt"/>
            </a:endParaRPr>
          </a:p>
          <a:p>
            <a:pPr marL="342900" indent="-342900">
              <a:buFont typeface="Wingdings" pitchFamily="2" charset="2"/>
              <a:buChar char="Ø"/>
            </a:pPr>
            <a:r>
              <a:rPr lang="en-US" dirty="0" smtClean="0">
                <a:latin typeface="+mj-lt"/>
              </a:rPr>
              <a:t>Continuous evolving document</a:t>
            </a:r>
          </a:p>
        </p:txBody>
      </p:sp>
      <p:sp>
        <p:nvSpPr>
          <p:cNvPr id="7" name="Rectangle 6"/>
          <p:cNvSpPr/>
          <p:nvPr/>
        </p:nvSpPr>
        <p:spPr>
          <a:xfrm>
            <a:off x="457200" y="457200"/>
            <a:ext cx="4572000" cy="261610"/>
          </a:xfrm>
          <a:prstGeom prst="rect">
            <a:avLst/>
          </a:prstGeom>
        </p:spPr>
        <p:txBody>
          <a:bodyPr>
            <a:spAutoFit/>
          </a:bodyPr>
          <a:lstStyle/>
          <a:p>
            <a:pPr marL="228600" lvl="0" indent="-228600" fontAlgn="base">
              <a:spcBef>
                <a:spcPct val="0"/>
              </a:spcBef>
              <a:spcAft>
                <a:spcPct val="0"/>
              </a:spcAft>
              <a:buClr>
                <a:srgbClr val="0033CC"/>
              </a:buClr>
              <a:defRPr/>
            </a:pPr>
            <a:r>
              <a:rPr lang="en-US" sz="1100" b="1" kern="0" dirty="0" smtClean="0">
                <a:solidFill>
                  <a:srgbClr val="00269E"/>
                </a:solidFill>
                <a:latin typeface="Arial" pitchFamily="34" charset="0"/>
                <a:ea typeface="+mj-ea"/>
                <a:cs typeface="Arial" pitchFamily="34" charset="0"/>
              </a:rPr>
              <a:t>Hurricane Planning– DGM Remarks 9/18/17 </a:t>
            </a:r>
            <a:endParaRPr lang="en-US" sz="1100" b="1" kern="0" dirty="0">
              <a:solidFill>
                <a:srgbClr val="00269E"/>
              </a:solidFill>
              <a:latin typeface="Arial" pitchFamily="34" charset="0"/>
              <a:ea typeface="+mj-ea"/>
              <a:cs typeface="Arial" pitchFamily="34" charset="0"/>
            </a:endParaRPr>
          </a:p>
        </p:txBody>
      </p:sp>
      <p:pic>
        <p:nvPicPr>
          <p:cNvPr id="6" name="Picture 5" descr="cone graphic"/>
          <p:cNvPicPr/>
          <p:nvPr/>
        </p:nvPicPr>
        <p:blipFill>
          <a:blip r:embed="rId2" cstate="print"/>
          <a:srcRect/>
          <a:stretch>
            <a:fillRect/>
          </a:stretch>
        </p:blipFill>
        <p:spPr bwMode="auto">
          <a:xfrm>
            <a:off x="4267200" y="1905000"/>
            <a:ext cx="4495800" cy="368886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6"/>
          <p:cNvPicPr>
            <a:picLocks noChangeAspect="1"/>
          </p:cNvPicPr>
          <p:nvPr/>
        </p:nvPicPr>
        <p:blipFill rotWithShape="1">
          <a:blip r:embed="rId2" cstate="print"/>
          <a:srcRect t="3768" b="35714"/>
          <a:stretch/>
        </p:blipFill>
        <p:spPr>
          <a:xfrm>
            <a:off x="838200" y="1436237"/>
            <a:ext cx="7620000" cy="51931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TextBox 5"/>
          <p:cNvSpPr txBox="1"/>
          <p:nvPr/>
        </p:nvSpPr>
        <p:spPr>
          <a:xfrm>
            <a:off x="457200" y="914400"/>
            <a:ext cx="5943600" cy="369332"/>
          </a:xfrm>
          <a:prstGeom prst="rect">
            <a:avLst/>
          </a:prstGeom>
          <a:noFill/>
        </p:spPr>
        <p:txBody>
          <a:bodyPr wrap="square" rtlCol="0">
            <a:spAutoFit/>
          </a:bodyPr>
          <a:lstStyle/>
          <a:p>
            <a:pPr marL="342900" indent="-342900"/>
            <a:r>
              <a:rPr lang="en-US" b="1" dirty="0" smtClean="0">
                <a:solidFill>
                  <a:srgbClr val="002060"/>
                </a:solidFill>
                <a:latin typeface="+mj-lt"/>
              </a:rPr>
              <a:t>MBTA Launches New Website</a:t>
            </a:r>
          </a:p>
        </p:txBody>
      </p:sp>
      <p:sp>
        <p:nvSpPr>
          <p:cNvPr id="7" name="TextBox 6"/>
          <p:cNvSpPr txBox="1"/>
          <p:nvPr/>
        </p:nvSpPr>
        <p:spPr>
          <a:xfrm>
            <a:off x="457200" y="381000"/>
            <a:ext cx="3127779" cy="261610"/>
          </a:xfrm>
          <a:prstGeom prst="rect">
            <a:avLst/>
          </a:prstGeom>
          <a:noFill/>
        </p:spPr>
        <p:txBody>
          <a:bodyPr wrap="none" rtlCol="0">
            <a:spAutoFit/>
          </a:bodyPr>
          <a:lstStyle/>
          <a:p>
            <a:pPr marL="228600" lvl="0" indent="-228600" fontAlgn="base">
              <a:spcBef>
                <a:spcPct val="0"/>
              </a:spcBef>
              <a:spcAft>
                <a:spcPct val="0"/>
              </a:spcAft>
              <a:buClr>
                <a:srgbClr val="0033CC"/>
              </a:buClr>
              <a:defRPr/>
            </a:pPr>
            <a:r>
              <a:rPr lang="en-US" sz="1100" b="1" kern="0" dirty="0" smtClean="0">
                <a:solidFill>
                  <a:srgbClr val="00269E"/>
                </a:solidFill>
                <a:latin typeface="Arial" pitchFamily="34" charset="0"/>
                <a:ea typeface="+mj-ea"/>
                <a:cs typeface="Arial" pitchFamily="34" charset="0"/>
              </a:rPr>
              <a:t>MBTA New Website – DGM Remarks 9/18/17</a:t>
            </a:r>
            <a:endParaRPr lang="en-US" sz="1200" b="1" dirty="0" smtClean="0">
              <a:solidFill>
                <a:srgbClr val="002060"/>
              </a:solidFill>
              <a:latin typeface="+mj-lt"/>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895600" y="1371600"/>
            <a:ext cx="4170759" cy="685800"/>
          </a:xfrm>
        </p:spPr>
        <p:txBody>
          <a:bodyPr/>
          <a:lstStyle/>
          <a:p>
            <a:r>
              <a:rPr lang="en-US" dirty="0" err="1" smtClean="0">
                <a:solidFill>
                  <a:schemeClr val="tx1"/>
                </a:solidFill>
              </a:rPr>
              <a:t>MBTA.com</a:t>
            </a:r>
            <a:endParaRPr lang="en-US" dirty="0">
              <a:solidFill>
                <a:schemeClr val="tx1"/>
              </a:solidFill>
            </a:endParaRPr>
          </a:p>
        </p:txBody>
      </p:sp>
      <p:sp>
        <p:nvSpPr>
          <p:cNvPr id="9" name="Text Placeholder 8"/>
          <p:cNvSpPr>
            <a:spLocks noGrp="1"/>
          </p:cNvSpPr>
          <p:nvPr>
            <p:ph type="body" sz="half" idx="2"/>
          </p:nvPr>
        </p:nvSpPr>
        <p:spPr>
          <a:xfrm>
            <a:off x="609600" y="1828800"/>
            <a:ext cx="5085160" cy="3811588"/>
          </a:xfrm>
        </p:spPr>
        <p:txBody>
          <a:bodyPr/>
          <a:lstStyle/>
          <a:p>
            <a:pPr>
              <a:buClrTx/>
            </a:pPr>
            <a:r>
              <a:rPr lang="en-US" sz="1800" dirty="0" smtClean="0"/>
              <a:t/>
            </a:r>
            <a:br>
              <a:rPr lang="en-US" sz="1800" dirty="0" smtClean="0"/>
            </a:br>
            <a:r>
              <a:rPr lang="en-US" sz="1800" b="0" dirty="0" smtClean="0">
                <a:latin typeface="+mj-lt"/>
              </a:rPr>
              <a:t>Launched September 12th</a:t>
            </a:r>
          </a:p>
          <a:p>
            <a:pPr>
              <a:buClrTx/>
              <a:buFont typeface="Wingdings" pitchFamily="2" charset="2"/>
              <a:buChar char="Ø"/>
            </a:pPr>
            <a:r>
              <a:rPr lang="en-US" sz="1800" b="0" dirty="0" smtClean="0">
                <a:latin typeface="+mj-lt"/>
              </a:rPr>
              <a:t>Replacement for 2007 era website,  built before first iPhone</a:t>
            </a:r>
          </a:p>
          <a:p>
            <a:pPr>
              <a:buClrTx/>
              <a:buFont typeface="Wingdings" pitchFamily="2" charset="2"/>
              <a:buChar char="Ø"/>
            </a:pPr>
            <a:r>
              <a:rPr lang="en-US" sz="1800" b="0" dirty="0" smtClean="0">
                <a:latin typeface="+mj-lt"/>
              </a:rPr>
              <a:t>80,000+ users each day</a:t>
            </a:r>
          </a:p>
          <a:p>
            <a:pPr>
              <a:buClrTx/>
              <a:buFont typeface="Wingdings" pitchFamily="2" charset="2"/>
              <a:buChar char="Ø"/>
            </a:pPr>
            <a:r>
              <a:rPr lang="en-US" sz="1800" b="0" dirty="0" smtClean="0">
                <a:latin typeface="+mj-lt"/>
              </a:rPr>
              <a:t>&gt;60% of usage is schedules and real time information</a:t>
            </a:r>
          </a:p>
          <a:p>
            <a:pPr>
              <a:buClrTx/>
              <a:buFont typeface="Wingdings" pitchFamily="2" charset="2"/>
              <a:buChar char="Ø"/>
            </a:pPr>
            <a:r>
              <a:rPr lang="en-US" sz="1800" b="0" dirty="0" smtClean="0">
                <a:latin typeface="+mj-lt"/>
              </a:rPr>
              <a:t>&gt;60% of usage on mobile devices, and growing each day</a:t>
            </a:r>
          </a:p>
          <a:p>
            <a:pPr>
              <a:buClrTx/>
              <a:buFont typeface="Wingdings" pitchFamily="2" charset="2"/>
              <a:buChar char="Ø"/>
            </a:pPr>
            <a:r>
              <a:rPr lang="en-US" sz="1800" b="0" dirty="0" smtClean="0">
                <a:latin typeface="+mj-lt"/>
              </a:rPr>
              <a:t>&gt;85% of visitors on mobile during peaks</a:t>
            </a:r>
          </a:p>
          <a:p>
            <a:pPr>
              <a:buClrTx/>
              <a:buFont typeface="Wingdings" pitchFamily="2" charset="2"/>
              <a:buChar char="Ø"/>
            </a:pPr>
            <a:r>
              <a:rPr lang="en-US" sz="1800" b="0" dirty="0" smtClean="0">
                <a:latin typeface="+mj-lt"/>
              </a:rPr>
              <a:t>Now completely accessible</a:t>
            </a:r>
          </a:p>
        </p:txBody>
      </p:sp>
      <p:sp>
        <p:nvSpPr>
          <p:cNvPr id="12" name="Rectangle 11"/>
          <p:cNvSpPr/>
          <p:nvPr/>
        </p:nvSpPr>
        <p:spPr>
          <a:xfrm>
            <a:off x="457200" y="838200"/>
            <a:ext cx="3999813" cy="369332"/>
          </a:xfrm>
          <a:prstGeom prst="rect">
            <a:avLst/>
          </a:prstGeom>
        </p:spPr>
        <p:txBody>
          <a:bodyPr wrap="none">
            <a:spAutoFit/>
          </a:bodyPr>
          <a:lstStyle/>
          <a:p>
            <a:pPr marL="342900" indent="-342900"/>
            <a:r>
              <a:rPr lang="en-US" b="1" dirty="0" smtClean="0">
                <a:solidFill>
                  <a:srgbClr val="002060"/>
                </a:solidFill>
              </a:rPr>
              <a:t>MBTA Launches New Website</a:t>
            </a:r>
          </a:p>
        </p:txBody>
      </p:sp>
      <p:sp>
        <p:nvSpPr>
          <p:cNvPr id="13" name="Rectangle 12"/>
          <p:cNvSpPr/>
          <p:nvPr/>
        </p:nvSpPr>
        <p:spPr>
          <a:xfrm>
            <a:off x="457200" y="457200"/>
            <a:ext cx="3127779" cy="261610"/>
          </a:xfrm>
          <a:prstGeom prst="rect">
            <a:avLst/>
          </a:prstGeom>
        </p:spPr>
        <p:txBody>
          <a:bodyPr wrap="none">
            <a:spAutoFit/>
          </a:bodyPr>
          <a:lstStyle/>
          <a:p>
            <a:pPr marL="228600" lvl="0" indent="-228600" fontAlgn="base">
              <a:spcBef>
                <a:spcPct val="0"/>
              </a:spcBef>
              <a:spcAft>
                <a:spcPct val="0"/>
              </a:spcAft>
              <a:buClr>
                <a:srgbClr val="0033CC"/>
              </a:buClr>
              <a:defRPr/>
            </a:pPr>
            <a:r>
              <a:rPr lang="en-US" sz="1100" b="1" kern="0" dirty="0" smtClean="0">
                <a:solidFill>
                  <a:srgbClr val="00269E"/>
                </a:solidFill>
                <a:latin typeface="Arial" pitchFamily="34" charset="0"/>
                <a:ea typeface="+mj-ea"/>
                <a:cs typeface="Arial" pitchFamily="34" charset="0"/>
              </a:rPr>
              <a:t>MBTA New Website– DGM Remarks 9/18/17 </a:t>
            </a:r>
            <a:endParaRPr lang="en-US" sz="1100" b="1" kern="0" dirty="0">
              <a:solidFill>
                <a:srgbClr val="00269E"/>
              </a:solidFill>
              <a:latin typeface="Arial" pitchFamily="34" charset="0"/>
              <a:ea typeface="+mj-ea"/>
              <a:cs typeface="Arial" pitchFamily="34" charset="0"/>
            </a:endParaRPr>
          </a:p>
        </p:txBody>
      </p:sp>
      <p:pic>
        <p:nvPicPr>
          <p:cNvPr id="6" name="Picture 5"/>
          <p:cNvPicPr>
            <a:picLocks noChangeAspect="1"/>
          </p:cNvPicPr>
          <p:nvPr/>
        </p:nvPicPr>
        <p:blipFill rotWithShape="1">
          <a:blip r:embed="rId2" cstate="print"/>
          <a:srcRect t="13889"/>
          <a:stretch/>
        </p:blipFill>
        <p:spPr>
          <a:xfrm>
            <a:off x="5943600" y="1600200"/>
            <a:ext cx="2610966" cy="475892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 xmlns:p14="http://schemas.microsoft.com/office/powerpoint/2010/main" val="107040155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2060"/>
                </a:solidFill>
              </a:rPr>
              <a:t>MBTA Launches New Website</a:t>
            </a:r>
            <a:endParaRPr lang="en-US" dirty="0"/>
          </a:p>
        </p:txBody>
      </p:sp>
      <p:sp>
        <p:nvSpPr>
          <p:cNvPr id="3" name="Text Placeholder 2"/>
          <p:cNvSpPr>
            <a:spLocks noGrp="1"/>
          </p:cNvSpPr>
          <p:nvPr>
            <p:ph type="body" sz="quarter" idx="16"/>
          </p:nvPr>
        </p:nvSpPr>
        <p:spPr/>
        <p:txBody>
          <a:bodyPr/>
          <a:lstStyle/>
          <a:p>
            <a:pPr lvl="0">
              <a:defRPr/>
            </a:pPr>
            <a:r>
              <a:rPr lang="en-US" dirty="0"/>
              <a:t>MBTA New Website– DGM Remarks 9/18/17 </a:t>
            </a:r>
          </a:p>
          <a:p>
            <a:endParaRPr lang="en-US" dirty="0"/>
          </a:p>
        </p:txBody>
      </p:sp>
      <p:sp>
        <p:nvSpPr>
          <p:cNvPr id="4" name="Rectangle 3"/>
          <p:cNvSpPr/>
          <p:nvPr/>
        </p:nvSpPr>
        <p:spPr>
          <a:xfrm>
            <a:off x="457200" y="1752600"/>
            <a:ext cx="4572000" cy="3970318"/>
          </a:xfrm>
          <a:prstGeom prst="rect">
            <a:avLst/>
          </a:prstGeom>
        </p:spPr>
        <p:txBody>
          <a:bodyPr>
            <a:spAutoFit/>
          </a:bodyPr>
          <a:lstStyle/>
          <a:p>
            <a:pPr>
              <a:buFont typeface="Wingdings" pitchFamily="2" charset="2"/>
              <a:buChar char="Ø"/>
            </a:pPr>
            <a:r>
              <a:rPr lang="en-US" dirty="0" smtClean="0"/>
              <a:t>Extensive user research, both online and in person</a:t>
            </a:r>
          </a:p>
          <a:p>
            <a:pPr>
              <a:buFont typeface="Wingdings" pitchFamily="2" charset="2"/>
              <a:buChar char="Ø"/>
            </a:pPr>
            <a:endParaRPr lang="en-US" dirty="0" smtClean="0"/>
          </a:p>
          <a:p>
            <a:pPr>
              <a:buFont typeface="Wingdings" pitchFamily="2" charset="2"/>
              <a:buChar char="Ø"/>
            </a:pPr>
            <a:r>
              <a:rPr lang="en-US" dirty="0" smtClean="0"/>
              <a:t>1,000+ comments received over beta period</a:t>
            </a:r>
          </a:p>
          <a:p>
            <a:pPr>
              <a:buFont typeface="Wingdings" pitchFamily="2" charset="2"/>
              <a:buChar char="Ø"/>
            </a:pPr>
            <a:endParaRPr lang="en-US" dirty="0" smtClean="0"/>
          </a:p>
          <a:p>
            <a:pPr>
              <a:buFont typeface="Wingdings" pitchFamily="2" charset="2"/>
              <a:buChar char="Ø"/>
            </a:pPr>
            <a:r>
              <a:rPr lang="en-US" dirty="0" smtClean="0"/>
              <a:t>Iterative agile process, with daily and weekly releases that continue today</a:t>
            </a:r>
          </a:p>
          <a:p>
            <a:pPr>
              <a:buFont typeface="Wingdings" pitchFamily="2" charset="2"/>
              <a:buChar char="Ø"/>
            </a:pPr>
            <a:r>
              <a:rPr lang="en-US" dirty="0" smtClean="0"/>
              <a:t>Standards based, technology forward, responsive design</a:t>
            </a:r>
          </a:p>
          <a:p>
            <a:pPr>
              <a:buFont typeface="Wingdings" pitchFamily="2" charset="2"/>
              <a:buChar char="Ø"/>
            </a:pPr>
            <a:endParaRPr lang="en-US" dirty="0" smtClean="0"/>
          </a:p>
          <a:p>
            <a:pPr>
              <a:buFont typeface="Wingdings" pitchFamily="2" charset="2"/>
              <a:buChar char="Ø"/>
            </a:pPr>
            <a:r>
              <a:rPr lang="en-US" dirty="0" smtClean="0"/>
              <a:t>Platform for rapid delivery of user-focused features going forward</a:t>
            </a:r>
          </a:p>
        </p:txBody>
      </p:sp>
      <p:pic>
        <p:nvPicPr>
          <p:cNvPr id="5" name="Content Placeholder 4"/>
          <p:cNvPicPr>
            <a:picLocks noChangeAspect="1"/>
          </p:cNvPicPr>
          <p:nvPr/>
        </p:nvPicPr>
        <p:blipFill>
          <a:blip r:embed="rId2" cstate="print"/>
          <a:stretch>
            <a:fillRect/>
          </a:stretch>
        </p:blipFill>
        <p:spPr>
          <a:xfrm>
            <a:off x="4953000" y="4343400"/>
            <a:ext cx="3705034" cy="217282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p:cNvPicPr>
            <a:picLocks noChangeAspect="1"/>
          </p:cNvPicPr>
          <p:nvPr/>
        </p:nvPicPr>
        <p:blipFill>
          <a:blip r:embed="rId3" cstate="print"/>
          <a:stretch>
            <a:fillRect/>
          </a:stretch>
        </p:blipFill>
        <p:spPr>
          <a:xfrm>
            <a:off x="6096000" y="1524000"/>
            <a:ext cx="1501351" cy="249294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62685" y="791817"/>
            <a:ext cx="7751547" cy="466344"/>
          </a:xfrm>
        </p:spPr>
        <p:txBody>
          <a:bodyPr/>
          <a:lstStyle/>
          <a:p>
            <a:r>
              <a:rPr lang="en-US" sz="2400" b="0" dirty="0" smtClean="0"/>
              <a:t>Red Line Key Facts</a:t>
            </a:r>
            <a:endParaRPr lang="en-US" sz="2400" b="0" dirty="0"/>
          </a:p>
        </p:txBody>
      </p:sp>
      <p:sp>
        <p:nvSpPr>
          <p:cNvPr id="11" name="Text Placeholder 10"/>
          <p:cNvSpPr>
            <a:spLocks noGrp="1"/>
          </p:cNvSpPr>
          <p:nvPr>
            <p:ph type="body" sz="quarter" idx="16"/>
          </p:nvPr>
        </p:nvSpPr>
        <p:spPr/>
        <p:txBody>
          <a:bodyPr/>
          <a:lstStyle/>
          <a:p>
            <a:r>
              <a:rPr lang="en-US" dirty="0" smtClean="0"/>
              <a:t>Red Line Update -DGM </a:t>
            </a:r>
            <a:r>
              <a:rPr lang="en-US" dirty="0"/>
              <a:t>Remarks </a:t>
            </a:r>
            <a:r>
              <a:rPr lang="en-US" dirty="0" smtClean="0"/>
              <a:t>9/18/17</a:t>
            </a:r>
            <a:endParaRPr lang="en-US" dirty="0"/>
          </a:p>
        </p:txBody>
      </p:sp>
      <p:sp>
        <p:nvSpPr>
          <p:cNvPr id="2" name="TextBox 1"/>
          <p:cNvSpPr txBox="1"/>
          <p:nvPr/>
        </p:nvSpPr>
        <p:spPr>
          <a:xfrm>
            <a:off x="228600" y="1524000"/>
            <a:ext cx="6096000" cy="4419600"/>
          </a:xfrm>
          <a:prstGeom prst="rect">
            <a:avLst/>
          </a:prstGeom>
          <a:noFill/>
        </p:spPr>
        <p:txBody>
          <a:bodyPr wrap="square" rtlCol="0">
            <a:spAutoFit/>
          </a:bodyPr>
          <a:lstStyle/>
          <a:p>
            <a:pPr marL="228600" indent="-228600">
              <a:buFont typeface="Arial" pitchFamily="34" charset="0"/>
              <a:buChar char="•"/>
            </a:pPr>
            <a:r>
              <a:rPr lang="en-US" dirty="0" smtClean="0">
                <a:cs typeface="Arial" pitchFamily="34" charset="0"/>
              </a:rPr>
              <a:t>Over </a:t>
            </a:r>
            <a:r>
              <a:rPr lang="en-US" dirty="0">
                <a:cs typeface="Arial" pitchFamily="34" charset="0"/>
              </a:rPr>
              <a:t>280,000 trips </a:t>
            </a:r>
            <a:r>
              <a:rPr lang="en-US" dirty="0" smtClean="0">
                <a:cs typeface="Arial" pitchFamily="34" charset="0"/>
              </a:rPr>
              <a:t>each weekday - the MBTA’s busiest line</a:t>
            </a:r>
          </a:p>
          <a:p>
            <a:pPr marL="228600" indent="-228600">
              <a:buFont typeface="Arial" pitchFamily="34" charset="0"/>
              <a:buChar char="•"/>
            </a:pPr>
            <a:endParaRPr lang="en-US" dirty="0">
              <a:cs typeface="Arial" pitchFamily="34" charset="0"/>
            </a:endParaRPr>
          </a:p>
          <a:p>
            <a:pPr marL="228600" indent="-228600">
              <a:buFont typeface="Arial" pitchFamily="34" charset="0"/>
              <a:buChar char="•"/>
            </a:pPr>
            <a:r>
              <a:rPr lang="en-US" dirty="0" smtClean="0">
                <a:cs typeface="Arial" pitchFamily="34" charset="0"/>
              </a:rPr>
              <a:t>22</a:t>
            </a:r>
            <a:r>
              <a:rPr lang="en-US" dirty="0">
                <a:cs typeface="Arial" pitchFamily="34" charset="0"/>
              </a:rPr>
              <a:t>% of all MBTA </a:t>
            </a:r>
            <a:r>
              <a:rPr lang="en-US" dirty="0" smtClean="0">
                <a:cs typeface="Arial" pitchFamily="34" charset="0"/>
              </a:rPr>
              <a:t>ridership</a:t>
            </a:r>
          </a:p>
          <a:p>
            <a:pPr marL="228600" indent="-228600">
              <a:buFont typeface="Arial" pitchFamily="34" charset="0"/>
              <a:buChar char="•"/>
            </a:pPr>
            <a:endParaRPr lang="en-US" sz="1600" dirty="0" smtClean="0">
              <a:cs typeface="Arial" pitchFamily="34" charset="0"/>
            </a:endParaRPr>
          </a:p>
          <a:p>
            <a:pPr marL="228600" indent="-228600">
              <a:buFont typeface="Arial" pitchFamily="34" charset="0"/>
              <a:buChar char="•"/>
            </a:pPr>
            <a:r>
              <a:rPr lang="en-US" dirty="0" smtClean="0">
                <a:cs typeface="Arial" pitchFamily="34" charset="0"/>
              </a:rPr>
              <a:t>22 </a:t>
            </a:r>
            <a:r>
              <a:rPr lang="en-US" dirty="0">
                <a:cs typeface="Arial" pitchFamily="34" charset="0"/>
              </a:rPr>
              <a:t>stations </a:t>
            </a:r>
            <a:endParaRPr lang="en-US" dirty="0" smtClean="0">
              <a:cs typeface="Arial" pitchFamily="34" charset="0"/>
            </a:endParaRPr>
          </a:p>
          <a:p>
            <a:pPr marL="228600" indent="-228600">
              <a:buFont typeface="Arial" pitchFamily="34" charset="0"/>
              <a:buChar char="•"/>
            </a:pPr>
            <a:endParaRPr lang="en-US" sz="1600" dirty="0">
              <a:cs typeface="Arial" pitchFamily="34" charset="0"/>
            </a:endParaRPr>
          </a:p>
          <a:p>
            <a:pPr marL="228600" indent="-228600">
              <a:buFont typeface="Arial" pitchFamily="34" charset="0"/>
              <a:buChar char="•"/>
            </a:pPr>
            <a:r>
              <a:rPr lang="en-US" dirty="0" smtClean="0">
                <a:cs typeface="Arial" pitchFamily="34" charset="0"/>
              </a:rPr>
              <a:t>Right </a:t>
            </a:r>
            <a:r>
              <a:rPr lang="en-US" dirty="0">
                <a:cs typeface="Arial" pitchFamily="34" charset="0"/>
              </a:rPr>
              <a:t>of Way </a:t>
            </a:r>
            <a:endParaRPr lang="en-US" dirty="0" smtClean="0">
              <a:cs typeface="Arial" pitchFamily="34" charset="0"/>
            </a:endParaRPr>
          </a:p>
          <a:p>
            <a:pPr marL="633413" lvl="1" indent="-285750">
              <a:buFont typeface="Wingdings" panose="05000000000000000000" pitchFamily="2" charset="2"/>
              <a:buChar char="Ø"/>
            </a:pPr>
            <a:r>
              <a:rPr lang="en-US" sz="1600" dirty="0">
                <a:cs typeface="Arial" pitchFamily="34" charset="0"/>
              </a:rPr>
              <a:t>54 track miles (yard + revenue) </a:t>
            </a:r>
          </a:p>
          <a:p>
            <a:pPr marL="633413" lvl="1" indent="-285750">
              <a:buFont typeface="Wingdings" panose="05000000000000000000" pitchFamily="2" charset="2"/>
              <a:buChar char="Ø"/>
            </a:pPr>
            <a:r>
              <a:rPr lang="en-US" sz="1600" dirty="0">
                <a:cs typeface="Arial" pitchFamily="34" charset="0"/>
              </a:rPr>
              <a:t>165 switches, 16 signal bungalows </a:t>
            </a:r>
          </a:p>
          <a:p>
            <a:pPr marL="633413" lvl="1" indent="-285750">
              <a:buFont typeface="Wingdings" panose="05000000000000000000" pitchFamily="2" charset="2"/>
              <a:buChar char="Ø"/>
            </a:pPr>
            <a:r>
              <a:rPr lang="en-US" sz="1600" dirty="0">
                <a:cs typeface="Arial" pitchFamily="34" charset="0"/>
              </a:rPr>
              <a:t>64 bridges (31 transit, 22 road, 11 pedestrian) </a:t>
            </a:r>
          </a:p>
          <a:p>
            <a:pPr marL="633413" lvl="1" indent="-285750">
              <a:buFont typeface="Wingdings" panose="05000000000000000000" pitchFamily="2" charset="2"/>
              <a:buChar char="Ø"/>
            </a:pPr>
            <a:r>
              <a:rPr lang="en-US" sz="1600" dirty="0">
                <a:cs typeface="Arial" pitchFamily="34" charset="0"/>
              </a:rPr>
              <a:t>9 miles of </a:t>
            </a:r>
            <a:r>
              <a:rPr lang="en-US" sz="1600" dirty="0" smtClean="0">
                <a:cs typeface="Arial" pitchFamily="34" charset="0"/>
              </a:rPr>
              <a:t>tunnel</a:t>
            </a:r>
            <a:endParaRPr lang="en-US" sz="1600" dirty="0">
              <a:cs typeface="Arial" pitchFamily="34" charset="0"/>
            </a:endParaRPr>
          </a:p>
          <a:p>
            <a:pPr marL="228600" indent="-228600">
              <a:buFont typeface="Arial" panose="020B0604020202020204" pitchFamily="34" charset="0"/>
              <a:buChar char="•"/>
            </a:pPr>
            <a:endParaRPr lang="en-US" sz="1600" dirty="0" smtClean="0">
              <a:cs typeface="Arial" pitchFamily="34" charset="0"/>
            </a:endParaRPr>
          </a:p>
          <a:p>
            <a:pPr marL="228600" indent="-228600">
              <a:buFont typeface="Arial" panose="020B0604020202020204" pitchFamily="34" charset="0"/>
              <a:buChar char="•"/>
            </a:pPr>
            <a:r>
              <a:rPr lang="en-US" dirty="0" smtClean="0">
                <a:cs typeface="Arial" pitchFamily="34" charset="0"/>
              </a:rPr>
              <a:t>218 </a:t>
            </a:r>
            <a:r>
              <a:rPr lang="en-US" dirty="0">
                <a:cs typeface="Arial" pitchFamily="34" charset="0"/>
              </a:rPr>
              <a:t>Red Line </a:t>
            </a:r>
            <a:r>
              <a:rPr lang="en-US" dirty="0" smtClean="0">
                <a:cs typeface="Arial" pitchFamily="34" charset="0"/>
              </a:rPr>
              <a:t>Vehicles</a:t>
            </a:r>
          </a:p>
          <a:p>
            <a:pPr marL="228600" indent="-228600">
              <a:buFont typeface="Arial" panose="020B0604020202020204" pitchFamily="34" charset="0"/>
              <a:buChar char="•"/>
            </a:pPr>
            <a:endParaRPr lang="en-US" dirty="0">
              <a:cs typeface="Arial" pitchFamily="34" charset="0"/>
            </a:endParaRPr>
          </a:p>
          <a:p>
            <a:pPr marL="228600" indent="-228600">
              <a:buFont typeface="Arial" panose="020B0604020202020204" pitchFamily="34" charset="0"/>
              <a:buChar char="•"/>
            </a:pPr>
            <a:r>
              <a:rPr lang="en-US" dirty="0" smtClean="0">
                <a:cs typeface="Arial" pitchFamily="34" charset="0"/>
              </a:rPr>
              <a:t>1.1 </a:t>
            </a:r>
            <a:r>
              <a:rPr lang="en-US" dirty="0">
                <a:cs typeface="Arial" pitchFamily="34" charset="0"/>
              </a:rPr>
              <a:t>million miles per </a:t>
            </a:r>
            <a:r>
              <a:rPr lang="en-US" dirty="0" smtClean="0">
                <a:cs typeface="Arial" pitchFamily="34" charset="0"/>
              </a:rPr>
              <a:t>month</a:t>
            </a:r>
          </a:p>
        </p:txBody>
      </p:sp>
      <p:pic>
        <p:nvPicPr>
          <p:cNvPr id="5" name="Picture 2" descr="C:\Users\clynch\Desktop\Red Line Build Dates.png"/>
          <p:cNvPicPr>
            <a:picLocks noChangeAspect="1" noChangeArrowheads="1"/>
          </p:cNvPicPr>
          <p:nvPr/>
        </p:nvPicPr>
        <p:blipFill>
          <a:blip r:embed="rId3" cstate="print"/>
          <a:srcRect/>
          <a:stretch>
            <a:fillRect/>
          </a:stretch>
        </p:blipFill>
        <p:spPr bwMode="auto">
          <a:xfrm>
            <a:off x="3657600" y="1981200"/>
            <a:ext cx="5486400" cy="4348477"/>
          </a:xfrm>
          <a:prstGeom prst="rect">
            <a:avLst/>
          </a:prstGeom>
          <a:noFill/>
        </p:spPr>
      </p:pic>
    </p:spTree>
    <p:extLst>
      <p:ext uri="{BB962C8B-B14F-4D97-AF65-F5344CB8AC3E}">
        <p14:creationId xmlns="" xmlns:p14="http://schemas.microsoft.com/office/powerpoint/2010/main" val="8675743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6"/>
          </p:nvPr>
        </p:nvSpPr>
        <p:spPr/>
        <p:txBody>
          <a:bodyPr>
            <a:noAutofit/>
          </a:bodyPr>
          <a:lstStyle/>
          <a:p>
            <a:r>
              <a:rPr lang="en-US" dirty="0"/>
              <a:t>Red Line Update -DGM Remarks 9/18/17</a:t>
            </a:r>
          </a:p>
        </p:txBody>
      </p:sp>
      <p:sp>
        <p:nvSpPr>
          <p:cNvPr id="2" name="Title 1"/>
          <p:cNvSpPr>
            <a:spLocks noGrp="1"/>
          </p:cNvSpPr>
          <p:nvPr>
            <p:ph type="title"/>
          </p:nvPr>
        </p:nvSpPr>
        <p:spPr>
          <a:xfrm>
            <a:off x="462685" y="789300"/>
            <a:ext cx="7751547" cy="466344"/>
          </a:xfrm>
        </p:spPr>
        <p:txBody>
          <a:bodyPr/>
          <a:lstStyle/>
          <a:p>
            <a:r>
              <a:rPr lang="en-US" sz="2400" b="0" dirty="0" smtClean="0"/>
              <a:t>Red Line 18 month On Time Performance*</a:t>
            </a:r>
            <a:endParaRPr lang="en-US" sz="2400" b="0" dirty="0"/>
          </a:p>
        </p:txBody>
      </p:sp>
      <p:sp>
        <p:nvSpPr>
          <p:cNvPr id="3" name="TextBox 2"/>
          <p:cNvSpPr txBox="1"/>
          <p:nvPr/>
        </p:nvSpPr>
        <p:spPr>
          <a:xfrm>
            <a:off x="0" y="6596390"/>
            <a:ext cx="2362200" cy="261610"/>
          </a:xfrm>
          <a:prstGeom prst="rect">
            <a:avLst/>
          </a:prstGeom>
          <a:noFill/>
        </p:spPr>
        <p:txBody>
          <a:bodyPr wrap="square" rtlCol="0">
            <a:spAutoFit/>
          </a:bodyPr>
          <a:lstStyle/>
          <a:p>
            <a:pPr marL="342900" indent="-342900"/>
            <a:r>
              <a:rPr lang="en-US" sz="1050" dirty="0" smtClean="0">
                <a:latin typeface="+mj-lt"/>
              </a:rPr>
              <a:t>*Passenger Weighted</a:t>
            </a:r>
          </a:p>
        </p:txBody>
      </p:sp>
      <p:graphicFrame>
        <p:nvGraphicFramePr>
          <p:cNvPr id="8" name="Chart 7"/>
          <p:cNvGraphicFramePr>
            <a:graphicFrameLocks/>
          </p:cNvGraphicFramePr>
          <p:nvPr>
            <p:extLst/>
          </p:nvPr>
        </p:nvGraphicFramePr>
        <p:xfrm>
          <a:off x="-373516" y="1174976"/>
          <a:ext cx="9891032" cy="530202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 xmlns:p14="http://schemas.microsoft.com/office/powerpoint/2010/main" val="38956206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IMG-20130801-00327.jpg"/>
          <p:cNvPicPr>
            <a:picLocks noChangeAspect="1"/>
          </p:cNvPicPr>
          <p:nvPr/>
        </p:nvPicPr>
        <p:blipFill>
          <a:blip r:embed="rId3" cstate="print"/>
          <a:stretch>
            <a:fillRect/>
          </a:stretch>
        </p:blipFill>
        <p:spPr>
          <a:xfrm>
            <a:off x="4495800" y="2275850"/>
            <a:ext cx="4521359" cy="324214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Title 1"/>
          <p:cNvSpPr>
            <a:spLocks noGrp="1"/>
          </p:cNvSpPr>
          <p:nvPr>
            <p:ph type="title"/>
          </p:nvPr>
        </p:nvSpPr>
        <p:spPr>
          <a:xfrm>
            <a:off x="473766" y="838200"/>
            <a:ext cx="8077200" cy="457200"/>
          </a:xfrm>
        </p:spPr>
        <p:txBody>
          <a:bodyPr/>
          <a:lstStyle/>
          <a:p>
            <a:r>
              <a:rPr lang="en-US" sz="2400" b="0" dirty="0" smtClean="0">
                <a:solidFill>
                  <a:srgbClr val="00269E"/>
                </a:solidFill>
                <a:latin typeface="Arial" pitchFamily="34" charset="0"/>
                <a:cs typeface="Arial" pitchFamily="34" charset="0"/>
              </a:rPr>
              <a:t>Red </a:t>
            </a:r>
            <a:r>
              <a:rPr lang="en-US" sz="2400" b="0" dirty="0">
                <a:solidFill>
                  <a:srgbClr val="00269E"/>
                </a:solidFill>
                <a:latin typeface="Arial" pitchFamily="34" charset="0"/>
                <a:cs typeface="Arial" pitchFamily="34" charset="0"/>
              </a:rPr>
              <a:t>Line </a:t>
            </a:r>
            <a:r>
              <a:rPr lang="en-US" sz="2400" b="0" dirty="0" smtClean="0">
                <a:solidFill>
                  <a:srgbClr val="00269E"/>
                </a:solidFill>
                <a:latin typeface="Arial" pitchFamily="34" charset="0"/>
                <a:cs typeface="Arial" pitchFamily="34" charset="0"/>
              </a:rPr>
              <a:t>Signal Asset Overview</a:t>
            </a:r>
            <a:endParaRPr lang="en-US" sz="2400" b="0" dirty="0">
              <a:solidFill>
                <a:srgbClr val="00269E"/>
              </a:solidFill>
              <a:latin typeface="Arial" pitchFamily="34" charset="0"/>
              <a:cs typeface="Arial" pitchFamily="34" charset="0"/>
            </a:endParaRPr>
          </a:p>
        </p:txBody>
      </p:sp>
      <p:sp>
        <p:nvSpPr>
          <p:cNvPr id="6" name="Text Placeholder 3"/>
          <p:cNvSpPr txBox="1">
            <a:spLocks/>
          </p:cNvSpPr>
          <p:nvPr/>
        </p:nvSpPr>
        <p:spPr>
          <a:xfrm>
            <a:off x="462684" y="381000"/>
            <a:ext cx="7309716" cy="228600"/>
          </a:xfrm>
          <a:prstGeom prst="rect">
            <a:avLst/>
          </a:prstGeom>
        </p:spPr>
        <p:txBody>
          <a:bodyPr>
            <a:noAutofit/>
          </a:bodyPr>
          <a:lstStyle>
            <a:lvl1pPr marL="228600" indent="-228600" algn="l" rtl="0" eaLnBrk="1" fontAlgn="base" hangingPunct="1">
              <a:spcBef>
                <a:spcPct val="100000"/>
              </a:spcBef>
              <a:spcAft>
                <a:spcPct val="0"/>
              </a:spcAft>
              <a:buClr>
                <a:srgbClr val="0033CC"/>
              </a:buClr>
              <a:buChar char="•"/>
              <a:defRPr sz="2400" b="1">
                <a:solidFill>
                  <a:schemeClr val="tx1"/>
                </a:solidFill>
                <a:latin typeface="Calibri" panose="020F0502020204030204" pitchFamily="34" charset="0"/>
                <a:ea typeface="+mn-ea"/>
                <a:cs typeface="+mn-cs"/>
              </a:defRPr>
            </a:lvl1pPr>
            <a:lvl2pPr marL="576263" indent="-233363" algn="l" rtl="0" eaLnBrk="1" fontAlgn="base" hangingPunct="1">
              <a:spcBef>
                <a:spcPct val="20000"/>
              </a:spcBef>
              <a:spcAft>
                <a:spcPct val="0"/>
              </a:spcAft>
              <a:buClr>
                <a:srgbClr val="0033CC"/>
              </a:buClr>
              <a:buFont typeface="Arial" charset="0"/>
              <a:buChar char="–"/>
              <a:defRPr sz="2000">
                <a:solidFill>
                  <a:schemeClr val="tx1"/>
                </a:solidFill>
                <a:latin typeface="Calibri" panose="020F0502020204030204" pitchFamily="34" charset="0"/>
                <a:cs typeface="+mn-cs"/>
              </a:defRPr>
            </a:lvl2pPr>
            <a:lvl3pPr marL="914400" indent="-223838" algn="l" rtl="0" eaLnBrk="1" fontAlgn="base" hangingPunct="1">
              <a:spcBef>
                <a:spcPct val="20000"/>
              </a:spcBef>
              <a:spcAft>
                <a:spcPct val="0"/>
              </a:spcAft>
              <a:buClr>
                <a:srgbClr val="0033CC"/>
              </a:buClr>
              <a:buChar char="•"/>
              <a:defRPr sz="2000">
                <a:solidFill>
                  <a:schemeClr val="tx1"/>
                </a:solidFill>
                <a:latin typeface="Calibri" panose="020F0502020204030204" pitchFamily="34" charset="0"/>
                <a:cs typeface="+mn-cs"/>
              </a:defRPr>
            </a:lvl3pPr>
            <a:lvl4pPr marL="1262063" indent="-233363" algn="l" rtl="0" eaLnBrk="1" fontAlgn="base" hangingPunct="1">
              <a:spcBef>
                <a:spcPct val="20000"/>
              </a:spcBef>
              <a:spcAft>
                <a:spcPct val="0"/>
              </a:spcAft>
              <a:buClr>
                <a:srgbClr val="0033CC"/>
              </a:buClr>
              <a:buChar char="–"/>
              <a:defRPr sz="2000">
                <a:solidFill>
                  <a:schemeClr val="tx1"/>
                </a:solidFill>
                <a:latin typeface="Calibri" panose="020F0502020204030204" pitchFamily="34" charset="0"/>
                <a:cs typeface="+mn-cs"/>
              </a:defRPr>
            </a:lvl4pPr>
            <a:lvl5pPr marL="1600200" indent="-223838" algn="l" rtl="0" eaLnBrk="1" fontAlgn="base" hangingPunct="1">
              <a:spcBef>
                <a:spcPct val="20000"/>
              </a:spcBef>
              <a:spcAft>
                <a:spcPct val="0"/>
              </a:spcAft>
              <a:buClr>
                <a:srgbClr val="0033CC"/>
              </a:buClr>
              <a:buChar char="»"/>
              <a:defRPr sz="2000">
                <a:solidFill>
                  <a:schemeClr val="tx1"/>
                </a:solidFill>
                <a:latin typeface="Calibri" panose="020F0502020204030204" pitchFamily="34" charset="0"/>
                <a:cs typeface="+mn-cs"/>
              </a:defRPr>
            </a:lvl5pPr>
            <a:lvl6pPr marL="2057400" indent="-223838" algn="l" rtl="0" eaLnBrk="1" fontAlgn="base" hangingPunct="1">
              <a:spcBef>
                <a:spcPct val="20000"/>
              </a:spcBef>
              <a:spcAft>
                <a:spcPct val="0"/>
              </a:spcAft>
              <a:buClr>
                <a:srgbClr val="0033CC"/>
              </a:buClr>
              <a:buChar char="»"/>
              <a:defRPr sz="2000">
                <a:solidFill>
                  <a:schemeClr val="tx1"/>
                </a:solidFill>
                <a:latin typeface="+mn-lt"/>
                <a:cs typeface="+mn-cs"/>
              </a:defRPr>
            </a:lvl6pPr>
            <a:lvl7pPr marL="2514600" indent="-223838" algn="l" rtl="0" eaLnBrk="1" fontAlgn="base" hangingPunct="1">
              <a:spcBef>
                <a:spcPct val="20000"/>
              </a:spcBef>
              <a:spcAft>
                <a:spcPct val="0"/>
              </a:spcAft>
              <a:buClr>
                <a:srgbClr val="0033CC"/>
              </a:buClr>
              <a:buChar char="»"/>
              <a:defRPr sz="2000">
                <a:solidFill>
                  <a:schemeClr val="tx1"/>
                </a:solidFill>
                <a:latin typeface="+mn-lt"/>
                <a:cs typeface="+mn-cs"/>
              </a:defRPr>
            </a:lvl7pPr>
            <a:lvl8pPr marL="2971800" indent="-223838" algn="l" rtl="0" eaLnBrk="1" fontAlgn="base" hangingPunct="1">
              <a:spcBef>
                <a:spcPct val="20000"/>
              </a:spcBef>
              <a:spcAft>
                <a:spcPct val="0"/>
              </a:spcAft>
              <a:buClr>
                <a:srgbClr val="0033CC"/>
              </a:buClr>
              <a:buChar char="»"/>
              <a:defRPr sz="2000">
                <a:solidFill>
                  <a:schemeClr val="tx1"/>
                </a:solidFill>
                <a:latin typeface="+mn-lt"/>
                <a:cs typeface="+mn-cs"/>
              </a:defRPr>
            </a:lvl8pPr>
            <a:lvl9pPr marL="3429000" indent="-223838" algn="l" rtl="0" eaLnBrk="1" fontAlgn="base" hangingPunct="1">
              <a:spcBef>
                <a:spcPct val="20000"/>
              </a:spcBef>
              <a:spcAft>
                <a:spcPct val="0"/>
              </a:spcAft>
              <a:buClr>
                <a:srgbClr val="0033CC"/>
              </a:buClr>
              <a:buChar char="»"/>
              <a:defRPr sz="2000">
                <a:solidFill>
                  <a:schemeClr val="tx1"/>
                </a:solidFill>
                <a:latin typeface="+mn-lt"/>
                <a:cs typeface="+mn-cs"/>
              </a:defRPr>
            </a:lvl9pPr>
          </a:lstStyle>
          <a:p>
            <a:pPr lvl="0">
              <a:spcBef>
                <a:spcPct val="0"/>
              </a:spcBef>
              <a:buNone/>
            </a:pPr>
            <a:r>
              <a:rPr lang="en-US" sz="1100" kern="0" dirty="0" smtClean="0">
                <a:solidFill>
                  <a:srgbClr val="00269E"/>
                </a:solidFill>
                <a:latin typeface="Arial" pitchFamily="34" charset="0"/>
                <a:ea typeface="+mj-ea"/>
                <a:cs typeface="Arial" pitchFamily="34" charset="0"/>
              </a:rPr>
              <a:t>Red Line Update -DGM Remarks 9/18/17</a:t>
            </a:r>
            <a:endParaRPr lang="en-US" sz="1100" kern="0" dirty="0">
              <a:solidFill>
                <a:srgbClr val="00269E"/>
              </a:solidFill>
              <a:latin typeface="Arial" pitchFamily="34" charset="0"/>
              <a:ea typeface="+mj-ea"/>
              <a:cs typeface="Arial" pitchFamily="34" charset="0"/>
            </a:endParaRPr>
          </a:p>
        </p:txBody>
      </p:sp>
      <p:sp>
        <p:nvSpPr>
          <p:cNvPr id="5" name="Rectangle 4"/>
          <p:cNvSpPr/>
          <p:nvPr/>
        </p:nvSpPr>
        <p:spPr>
          <a:xfrm>
            <a:off x="381000" y="1524000"/>
            <a:ext cx="4495800" cy="4201150"/>
          </a:xfrm>
          <a:prstGeom prst="rect">
            <a:avLst/>
          </a:prstGeom>
          <a:noFill/>
        </p:spPr>
        <p:txBody>
          <a:bodyPr wrap="square">
            <a:spAutoFit/>
          </a:bodyPr>
          <a:lstStyle/>
          <a:p>
            <a:pPr>
              <a:spcAft>
                <a:spcPts val="600"/>
              </a:spcAft>
            </a:pPr>
            <a:r>
              <a:rPr lang="en-US" sz="2000" dirty="0">
                <a:cs typeface="Arial" pitchFamily="34" charset="0"/>
              </a:rPr>
              <a:t>Red Line signal system is an </a:t>
            </a:r>
            <a:r>
              <a:rPr lang="en-US" sz="2000" dirty="0" smtClean="0">
                <a:cs typeface="Arial" pitchFamily="34" charset="0"/>
              </a:rPr>
              <a:t>1970’s-era, analog-based </a:t>
            </a:r>
            <a:r>
              <a:rPr lang="en-US" sz="2000" dirty="0">
                <a:cs typeface="Arial" pitchFamily="34" charset="0"/>
              </a:rPr>
              <a:t>train control system </a:t>
            </a:r>
          </a:p>
          <a:p>
            <a:pPr lvl="1">
              <a:spcAft>
                <a:spcPts val="600"/>
              </a:spcAft>
            </a:pPr>
            <a:endParaRPr lang="en-US" dirty="0" smtClean="0">
              <a:cs typeface="Arial" pitchFamily="34" charset="0"/>
            </a:endParaRPr>
          </a:p>
          <a:p>
            <a:pPr marL="742950" lvl="1" indent="-285750">
              <a:spcAft>
                <a:spcPts val="600"/>
              </a:spcAft>
              <a:buFont typeface="Arial" pitchFamily="34" charset="0"/>
              <a:buChar char="•"/>
            </a:pPr>
            <a:r>
              <a:rPr lang="en-US" dirty="0" smtClean="0">
                <a:cs typeface="Arial" pitchFamily="34" charset="0"/>
              </a:rPr>
              <a:t>Signals: 206</a:t>
            </a:r>
            <a:endParaRPr lang="en-US" dirty="0">
              <a:cs typeface="Arial" pitchFamily="34" charset="0"/>
            </a:endParaRPr>
          </a:p>
          <a:p>
            <a:pPr marL="742950" lvl="1" indent="-285750">
              <a:spcAft>
                <a:spcPts val="600"/>
              </a:spcAft>
              <a:buFont typeface="Arial" pitchFamily="34" charset="0"/>
              <a:buChar char="•"/>
            </a:pPr>
            <a:r>
              <a:rPr lang="en-US" dirty="0" smtClean="0">
                <a:cs typeface="Arial" pitchFamily="34" charset="0"/>
              </a:rPr>
              <a:t>Switches</a:t>
            </a:r>
            <a:r>
              <a:rPr lang="en-US" dirty="0">
                <a:cs typeface="Arial" pitchFamily="34" charset="0"/>
              </a:rPr>
              <a:t>: </a:t>
            </a:r>
            <a:r>
              <a:rPr lang="en-US" dirty="0" smtClean="0">
                <a:cs typeface="Arial" pitchFamily="34" charset="0"/>
              </a:rPr>
              <a:t>140</a:t>
            </a:r>
            <a:endParaRPr lang="en-US" dirty="0">
              <a:cs typeface="Arial" pitchFamily="34" charset="0"/>
            </a:endParaRPr>
          </a:p>
          <a:p>
            <a:pPr marL="742950" lvl="1" indent="-285750">
              <a:spcAft>
                <a:spcPts val="600"/>
              </a:spcAft>
              <a:buFont typeface="Arial" pitchFamily="34" charset="0"/>
              <a:buChar char="•"/>
            </a:pPr>
            <a:r>
              <a:rPr lang="en-US" dirty="0" smtClean="0">
                <a:cs typeface="Arial" pitchFamily="34" charset="0"/>
              </a:rPr>
              <a:t>AC </a:t>
            </a:r>
            <a:r>
              <a:rPr lang="en-US" dirty="0">
                <a:cs typeface="Arial" pitchFamily="34" charset="0"/>
              </a:rPr>
              <a:t>relays: 303</a:t>
            </a:r>
          </a:p>
          <a:p>
            <a:pPr marL="742950" lvl="1" indent="-285750">
              <a:spcAft>
                <a:spcPts val="600"/>
              </a:spcAft>
              <a:buFont typeface="Arial" pitchFamily="34" charset="0"/>
              <a:buChar char="•"/>
            </a:pPr>
            <a:r>
              <a:rPr lang="en-US" dirty="0" smtClean="0">
                <a:cs typeface="Arial" pitchFamily="34" charset="0"/>
              </a:rPr>
              <a:t>Track </a:t>
            </a:r>
            <a:r>
              <a:rPr lang="en-US" dirty="0">
                <a:cs typeface="Arial" pitchFamily="34" charset="0"/>
              </a:rPr>
              <a:t>circuits: 302</a:t>
            </a:r>
          </a:p>
          <a:p>
            <a:pPr marL="742950" lvl="1" indent="-285750">
              <a:spcAft>
                <a:spcPts val="600"/>
              </a:spcAft>
              <a:buFont typeface="Arial" pitchFamily="34" charset="0"/>
              <a:buChar char="•"/>
            </a:pPr>
            <a:r>
              <a:rPr lang="en-US" dirty="0" smtClean="0">
                <a:cs typeface="Arial" pitchFamily="34" charset="0"/>
              </a:rPr>
              <a:t>AF </a:t>
            </a:r>
            <a:r>
              <a:rPr lang="en-US" dirty="0">
                <a:cs typeface="Arial" pitchFamily="34" charset="0"/>
              </a:rPr>
              <a:t>track modules: </a:t>
            </a:r>
            <a:r>
              <a:rPr lang="en-US" dirty="0" smtClean="0">
                <a:cs typeface="Arial" pitchFamily="34" charset="0"/>
              </a:rPr>
              <a:t>413</a:t>
            </a:r>
          </a:p>
          <a:p>
            <a:pPr marL="742950" lvl="1" indent="-285750">
              <a:spcAft>
                <a:spcPts val="600"/>
              </a:spcAft>
              <a:buFont typeface="Arial" pitchFamily="34" charset="0"/>
              <a:buChar char="•"/>
            </a:pPr>
            <a:r>
              <a:rPr lang="en-US" dirty="0">
                <a:cs typeface="Arial" pitchFamily="34" charset="0"/>
              </a:rPr>
              <a:t>Relays: 5,839</a:t>
            </a:r>
          </a:p>
          <a:p>
            <a:pPr marL="742950" lvl="1" indent="-285750">
              <a:spcAft>
                <a:spcPts val="600"/>
              </a:spcAft>
              <a:buFont typeface="Arial" pitchFamily="34" charset="0"/>
              <a:buChar char="•"/>
            </a:pPr>
            <a:r>
              <a:rPr lang="en-US" dirty="0" smtClean="0">
                <a:cs typeface="Arial" pitchFamily="34" charset="0"/>
              </a:rPr>
              <a:t>Insulated joints: 10,000+</a:t>
            </a:r>
          </a:p>
          <a:p>
            <a:pPr>
              <a:spcBef>
                <a:spcPts val="0"/>
              </a:spcBef>
              <a:spcAft>
                <a:spcPts val="600"/>
              </a:spcAft>
            </a:pPr>
            <a:endParaRPr lang="en-US" dirty="0">
              <a:latin typeface="Arial" pitchFamily="34" charset="0"/>
              <a:cs typeface="Arial" pitchFamily="34" charset="0"/>
            </a:endParaRPr>
          </a:p>
        </p:txBody>
      </p:sp>
    </p:spTree>
    <p:extLst>
      <p:ext uri="{BB962C8B-B14F-4D97-AF65-F5344CB8AC3E}">
        <p14:creationId xmlns="" xmlns:p14="http://schemas.microsoft.com/office/powerpoint/2010/main" val="34198740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3766" y="838200"/>
            <a:ext cx="8077200" cy="457200"/>
          </a:xfrm>
        </p:spPr>
        <p:txBody>
          <a:bodyPr/>
          <a:lstStyle/>
          <a:p>
            <a:r>
              <a:rPr lang="en-US" sz="2400" dirty="0" smtClean="0">
                <a:solidFill>
                  <a:srgbClr val="00269E"/>
                </a:solidFill>
                <a:latin typeface="Arial" pitchFamily="34" charset="0"/>
                <a:cs typeface="Arial" pitchFamily="34" charset="0"/>
              </a:rPr>
              <a:t>What Are We Doing Now? - </a:t>
            </a:r>
            <a:r>
              <a:rPr lang="en-US" sz="2400" b="0" dirty="0" smtClean="0">
                <a:solidFill>
                  <a:srgbClr val="00269E"/>
                </a:solidFill>
                <a:latin typeface="Arial" pitchFamily="34" charset="0"/>
                <a:cs typeface="Arial" pitchFamily="34" charset="0"/>
              </a:rPr>
              <a:t>Signal Reliability </a:t>
            </a:r>
            <a:endParaRPr lang="en-US" sz="2400" dirty="0">
              <a:solidFill>
                <a:srgbClr val="00269E"/>
              </a:solidFill>
              <a:latin typeface="Arial" pitchFamily="34" charset="0"/>
              <a:cs typeface="Arial" pitchFamily="34" charset="0"/>
            </a:endParaRPr>
          </a:p>
        </p:txBody>
      </p:sp>
      <p:sp>
        <p:nvSpPr>
          <p:cNvPr id="6" name="Text Placeholder 3"/>
          <p:cNvSpPr txBox="1">
            <a:spLocks/>
          </p:cNvSpPr>
          <p:nvPr/>
        </p:nvSpPr>
        <p:spPr>
          <a:xfrm>
            <a:off x="462684" y="381000"/>
            <a:ext cx="7309716" cy="228600"/>
          </a:xfrm>
          <a:prstGeom prst="rect">
            <a:avLst/>
          </a:prstGeom>
        </p:spPr>
        <p:txBody>
          <a:bodyPr>
            <a:noAutofit/>
          </a:bodyPr>
          <a:lstStyle>
            <a:lvl1pPr marL="228600" indent="-228600" algn="l" rtl="0" eaLnBrk="1" fontAlgn="base" hangingPunct="1">
              <a:spcBef>
                <a:spcPct val="100000"/>
              </a:spcBef>
              <a:spcAft>
                <a:spcPct val="0"/>
              </a:spcAft>
              <a:buClr>
                <a:srgbClr val="0033CC"/>
              </a:buClr>
              <a:buChar char="•"/>
              <a:defRPr sz="2400" b="1">
                <a:solidFill>
                  <a:schemeClr val="tx1"/>
                </a:solidFill>
                <a:latin typeface="Calibri" panose="020F0502020204030204" pitchFamily="34" charset="0"/>
                <a:ea typeface="+mn-ea"/>
                <a:cs typeface="+mn-cs"/>
              </a:defRPr>
            </a:lvl1pPr>
            <a:lvl2pPr marL="576263" indent="-233363" algn="l" rtl="0" eaLnBrk="1" fontAlgn="base" hangingPunct="1">
              <a:spcBef>
                <a:spcPct val="20000"/>
              </a:spcBef>
              <a:spcAft>
                <a:spcPct val="0"/>
              </a:spcAft>
              <a:buClr>
                <a:srgbClr val="0033CC"/>
              </a:buClr>
              <a:buFont typeface="Arial" charset="0"/>
              <a:buChar char="–"/>
              <a:defRPr sz="2000">
                <a:solidFill>
                  <a:schemeClr val="tx1"/>
                </a:solidFill>
                <a:latin typeface="Calibri" panose="020F0502020204030204" pitchFamily="34" charset="0"/>
                <a:cs typeface="+mn-cs"/>
              </a:defRPr>
            </a:lvl2pPr>
            <a:lvl3pPr marL="914400" indent="-223838" algn="l" rtl="0" eaLnBrk="1" fontAlgn="base" hangingPunct="1">
              <a:spcBef>
                <a:spcPct val="20000"/>
              </a:spcBef>
              <a:spcAft>
                <a:spcPct val="0"/>
              </a:spcAft>
              <a:buClr>
                <a:srgbClr val="0033CC"/>
              </a:buClr>
              <a:buChar char="•"/>
              <a:defRPr sz="2000">
                <a:solidFill>
                  <a:schemeClr val="tx1"/>
                </a:solidFill>
                <a:latin typeface="Calibri" panose="020F0502020204030204" pitchFamily="34" charset="0"/>
                <a:cs typeface="+mn-cs"/>
              </a:defRPr>
            </a:lvl3pPr>
            <a:lvl4pPr marL="1262063" indent="-233363" algn="l" rtl="0" eaLnBrk="1" fontAlgn="base" hangingPunct="1">
              <a:spcBef>
                <a:spcPct val="20000"/>
              </a:spcBef>
              <a:spcAft>
                <a:spcPct val="0"/>
              </a:spcAft>
              <a:buClr>
                <a:srgbClr val="0033CC"/>
              </a:buClr>
              <a:buChar char="–"/>
              <a:defRPr sz="2000">
                <a:solidFill>
                  <a:schemeClr val="tx1"/>
                </a:solidFill>
                <a:latin typeface="Calibri" panose="020F0502020204030204" pitchFamily="34" charset="0"/>
                <a:cs typeface="+mn-cs"/>
              </a:defRPr>
            </a:lvl4pPr>
            <a:lvl5pPr marL="1600200" indent="-223838" algn="l" rtl="0" eaLnBrk="1" fontAlgn="base" hangingPunct="1">
              <a:spcBef>
                <a:spcPct val="20000"/>
              </a:spcBef>
              <a:spcAft>
                <a:spcPct val="0"/>
              </a:spcAft>
              <a:buClr>
                <a:srgbClr val="0033CC"/>
              </a:buClr>
              <a:buChar char="»"/>
              <a:defRPr sz="2000">
                <a:solidFill>
                  <a:schemeClr val="tx1"/>
                </a:solidFill>
                <a:latin typeface="Calibri" panose="020F0502020204030204" pitchFamily="34" charset="0"/>
                <a:cs typeface="+mn-cs"/>
              </a:defRPr>
            </a:lvl5pPr>
            <a:lvl6pPr marL="2057400" indent="-223838" algn="l" rtl="0" eaLnBrk="1" fontAlgn="base" hangingPunct="1">
              <a:spcBef>
                <a:spcPct val="20000"/>
              </a:spcBef>
              <a:spcAft>
                <a:spcPct val="0"/>
              </a:spcAft>
              <a:buClr>
                <a:srgbClr val="0033CC"/>
              </a:buClr>
              <a:buChar char="»"/>
              <a:defRPr sz="2000">
                <a:solidFill>
                  <a:schemeClr val="tx1"/>
                </a:solidFill>
                <a:latin typeface="+mn-lt"/>
                <a:cs typeface="+mn-cs"/>
              </a:defRPr>
            </a:lvl6pPr>
            <a:lvl7pPr marL="2514600" indent="-223838" algn="l" rtl="0" eaLnBrk="1" fontAlgn="base" hangingPunct="1">
              <a:spcBef>
                <a:spcPct val="20000"/>
              </a:spcBef>
              <a:spcAft>
                <a:spcPct val="0"/>
              </a:spcAft>
              <a:buClr>
                <a:srgbClr val="0033CC"/>
              </a:buClr>
              <a:buChar char="»"/>
              <a:defRPr sz="2000">
                <a:solidFill>
                  <a:schemeClr val="tx1"/>
                </a:solidFill>
                <a:latin typeface="+mn-lt"/>
                <a:cs typeface="+mn-cs"/>
              </a:defRPr>
            </a:lvl7pPr>
            <a:lvl8pPr marL="2971800" indent="-223838" algn="l" rtl="0" eaLnBrk="1" fontAlgn="base" hangingPunct="1">
              <a:spcBef>
                <a:spcPct val="20000"/>
              </a:spcBef>
              <a:spcAft>
                <a:spcPct val="0"/>
              </a:spcAft>
              <a:buClr>
                <a:srgbClr val="0033CC"/>
              </a:buClr>
              <a:buChar char="»"/>
              <a:defRPr sz="2000">
                <a:solidFill>
                  <a:schemeClr val="tx1"/>
                </a:solidFill>
                <a:latin typeface="+mn-lt"/>
                <a:cs typeface="+mn-cs"/>
              </a:defRPr>
            </a:lvl8pPr>
            <a:lvl9pPr marL="3429000" indent="-223838" algn="l" rtl="0" eaLnBrk="1" fontAlgn="base" hangingPunct="1">
              <a:spcBef>
                <a:spcPct val="20000"/>
              </a:spcBef>
              <a:spcAft>
                <a:spcPct val="0"/>
              </a:spcAft>
              <a:buClr>
                <a:srgbClr val="0033CC"/>
              </a:buClr>
              <a:buChar char="»"/>
              <a:defRPr sz="2000">
                <a:solidFill>
                  <a:schemeClr val="tx1"/>
                </a:solidFill>
                <a:latin typeface="+mn-lt"/>
                <a:cs typeface="+mn-cs"/>
              </a:defRPr>
            </a:lvl9pPr>
          </a:lstStyle>
          <a:p>
            <a:pPr lvl="0">
              <a:spcBef>
                <a:spcPct val="0"/>
              </a:spcBef>
              <a:buNone/>
            </a:pPr>
            <a:r>
              <a:rPr lang="en-US" sz="1100" kern="0" dirty="0" smtClean="0">
                <a:solidFill>
                  <a:srgbClr val="00269E"/>
                </a:solidFill>
                <a:latin typeface="Arial" pitchFamily="34" charset="0"/>
                <a:ea typeface="+mj-ea"/>
                <a:cs typeface="Arial" pitchFamily="34" charset="0"/>
              </a:rPr>
              <a:t>Red Line Update -DGM Remarks 9/18/17</a:t>
            </a:r>
            <a:endParaRPr lang="en-US" sz="1100" kern="0" dirty="0">
              <a:solidFill>
                <a:srgbClr val="00269E"/>
              </a:solidFill>
              <a:latin typeface="Arial" pitchFamily="34" charset="0"/>
              <a:ea typeface="+mj-ea"/>
              <a:cs typeface="Arial" pitchFamily="34" charset="0"/>
            </a:endParaRPr>
          </a:p>
        </p:txBody>
      </p:sp>
      <p:sp>
        <p:nvSpPr>
          <p:cNvPr id="3" name="TextBox 2"/>
          <p:cNvSpPr txBox="1"/>
          <p:nvPr/>
        </p:nvSpPr>
        <p:spPr>
          <a:xfrm>
            <a:off x="152400" y="1371600"/>
            <a:ext cx="4555434" cy="5247590"/>
          </a:xfrm>
          <a:prstGeom prst="rect">
            <a:avLst/>
          </a:prstGeom>
          <a:noFill/>
          <a:ln w="3175">
            <a:noFill/>
          </a:ln>
        </p:spPr>
        <p:txBody>
          <a:bodyPr wrap="square" rtlCol="0">
            <a:spAutoFit/>
          </a:bodyPr>
          <a:lstStyle/>
          <a:p>
            <a:pPr marL="342900" indent="-342900"/>
            <a:r>
              <a:rPr lang="en-US" sz="1400" dirty="0" smtClean="0">
                <a:solidFill>
                  <a:srgbClr val="FF0000"/>
                </a:solidFill>
              </a:rPr>
              <a:t>Evolving Preventative Maintenance Programs</a:t>
            </a:r>
          </a:p>
          <a:p>
            <a:pPr marL="342900" indent="-342900"/>
            <a:endParaRPr lang="en-US" sz="1400" dirty="0" smtClean="0"/>
          </a:p>
          <a:p>
            <a:pPr marL="342900" indent="-342900"/>
            <a:r>
              <a:rPr lang="en-US" sz="1400" dirty="0" smtClean="0"/>
              <a:t>Proactively </a:t>
            </a:r>
            <a:r>
              <a:rPr lang="en-US" sz="1400" dirty="0"/>
              <a:t>identifies issues </a:t>
            </a:r>
            <a:r>
              <a:rPr lang="en-US" sz="1400" dirty="0" smtClean="0"/>
              <a:t>before</a:t>
            </a:r>
          </a:p>
          <a:p>
            <a:pPr marL="342900" indent="-342900"/>
            <a:r>
              <a:rPr lang="en-US" sz="1400" dirty="0" smtClean="0"/>
              <a:t>causing delays. </a:t>
            </a:r>
          </a:p>
          <a:p>
            <a:pPr marL="342900" indent="-342900"/>
            <a:r>
              <a:rPr lang="en-US" sz="1400" dirty="0" smtClean="0"/>
              <a:t>Examples:</a:t>
            </a:r>
          </a:p>
          <a:p>
            <a:pPr marL="342900" indent="-342900"/>
            <a:endParaRPr lang="en-US" sz="1400" dirty="0" smtClean="0"/>
          </a:p>
          <a:p>
            <a:pPr marL="342900" indent="-342900"/>
            <a:r>
              <a:rPr lang="en-US" sz="1400" dirty="0" smtClean="0">
                <a:cs typeface="Arial" pitchFamily="34" charset="0"/>
              </a:rPr>
              <a:t>Daily</a:t>
            </a:r>
            <a:endParaRPr lang="en-US" sz="1400" dirty="0" smtClean="0">
              <a:solidFill>
                <a:srgbClr val="FF0000"/>
              </a:solidFill>
            </a:endParaRPr>
          </a:p>
          <a:p>
            <a:pPr marL="742950" lvl="1" indent="-285750">
              <a:spcAft>
                <a:spcPts val="600"/>
              </a:spcAft>
              <a:buFont typeface="Wingdings" panose="05000000000000000000" pitchFamily="2" charset="2"/>
              <a:buChar char="Ø"/>
            </a:pPr>
            <a:r>
              <a:rPr lang="en-US" sz="1400" dirty="0">
                <a:cs typeface="Arial" pitchFamily="34" charset="0"/>
              </a:rPr>
              <a:t>Switch Point &amp;Lock Rod Adjustments</a:t>
            </a:r>
          </a:p>
          <a:p>
            <a:pPr marL="742950" lvl="1" indent="-285750">
              <a:spcAft>
                <a:spcPts val="600"/>
              </a:spcAft>
              <a:buFont typeface="Wingdings" panose="05000000000000000000" pitchFamily="2" charset="2"/>
              <a:buChar char="Ø"/>
            </a:pPr>
            <a:r>
              <a:rPr lang="en-US" sz="1400" dirty="0" smtClean="0">
                <a:cs typeface="Arial" pitchFamily="34" charset="0"/>
              </a:rPr>
              <a:t>Broken </a:t>
            </a:r>
            <a:r>
              <a:rPr lang="en-US" sz="1400" dirty="0">
                <a:cs typeface="Arial" pitchFamily="34" charset="0"/>
              </a:rPr>
              <a:t>or missing C-Bonds</a:t>
            </a:r>
          </a:p>
          <a:p>
            <a:pPr marL="742950" lvl="1" indent="-285750">
              <a:spcAft>
                <a:spcPts val="600"/>
              </a:spcAft>
              <a:buFont typeface="Wingdings" panose="05000000000000000000" pitchFamily="2" charset="2"/>
              <a:buChar char="Ø"/>
            </a:pPr>
            <a:r>
              <a:rPr lang="en-US" sz="1400" dirty="0" smtClean="0">
                <a:cs typeface="Arial" pitchFamily="34" charset="0"/>
              </a:rPr>
              <a:t>Troubleshooting </a:t>
            </a:r>
            <a:r>
              <a:rPr lang="en-US" sz="1400" dirty="0">
                <a:cs typeface="Arial" pitchFamily="34" charset="0"/>
              </a:rPr>
              <a:t>equipment</a:t>
            </a:r>
          </a:p>
          <a:p>
            <a:pPr>
              <a:spcBef>
                <a:spcPts val="0"/>
              </a:spcBef>
              <a:spcAft>
                <a:spcPts val="600"/>
              </a:spcAft>
            </a:pPr>
            <a:r>
              <a:rPr lang="en-US" sz="1400" dirty="0" smtClean="0">
                <a:cs typeface="Arial" pitchFamily="34" charset="0"/>
              </a:rPr>
              <a:t>Monthly</a:t>
            </a:r>
            <a:endParaRPr lang="en-US" sz="1400" dirty="0">
              <a:cs typeface="Arial" pitchFamily="34" charset="0"/>
            </a:endParaRPr>
          </a:p>
          <a:p>
            <a:pPr marL="742950" lvl="1" indent="-285750">
              <a:spcAft>
                <a:spcPts val="600"/>
              </a:spcAft>
              <a:buFont typeface="Wingdings" panose="05000000000000000000" pitchFamily="2" charset="2"/>
              <a:buChar char="Ø"/>
            </a:pPr>
            <a:r>
              <a:rPr lang="en-US" sz="1400" dirty="0">
                <a:cs typeface="Arial" pitchFamily="34" charset="0"/>
              </a:rPr>
              <a:t>Switch obstruction testing</a:t>
            </a:r>
          </a:p>
          <a:p>
            <a:pPr marL="742950" lvl="1" indent="-285750">
              <a:spcAft>
                <a:spcPts val="600"/>
              </a:spcAft>
              <a:buFont typeface="Wingdings" panose="05000000000000000000" pitchFamily="2" charset="2"/>
              <a:buChar char="Ø"/>
            </a:pPr>
            <a:r>
              <a:rPr lang="en-US" sz="1400" dirty="0">
                <a:cs typeface="Arial" pitchFamily="34" charset="0"/>
              </a:rPr>
              <a:t>Automatic Train Stop testing</a:t>
            </a:r>
          </a:p>
          <a:p>
            <a:pPr marL="742950" lvl="1" indent="-285750">
              <a:spcAft>
                <a:spcPts val="600"/>
              </a:spcAft>
              <a:buFont typeface="Wingdings" panose="05000000000000000000" pitchFamily="2" charset="2"/>
              <a:buChar char="Ø"/>
            </a:pPr>
            <a:r>
              <a:rPr lang="en-US" sz="1400" dirty="0">
                <a:cs typeface="Arial" pitchFamily="34" charset="0"/>
              </a:rPr>
              <a:t>Signal Equipment ground </a:t>
            </a:r>
            <a:r>
              <a:rPr lang="en-US" sz="1400" dirty="0" smtClean="0">
                <a:cs typeface="Arial" pitchFamily="34" charset="0"/>
              </a:rPr>
              <a:t>testing</a:t>
            </a:r>
          </a:p>
          <a:p>
            <a:pPr>
              <a:spcBef>
                <a:spcPts val="0"/>
              </a:spcBef>
              <a:spcAft>
                <a:spcPts val="600"/>
              </a:spcAft>
            </a:pPr>
            <a:endParaRPr lang="en-US" sz="1400" u="sng" dirty="0" smtClean="0">
              <a:cs typeface="Arial" pitchFamily="34" charset="0"/>
            </a:endParaRPr>
          </a:p>
          <a:p>
            <a:pPr>
              <a:spcBef>
                <a:spcPts val="0"/>
              </a:spcBef>
              <a:spcAft>
                <a:spcPts val="600"/>
              </a:spcAft>
            </a:pPr>
            <a:r>
              <a:rPr lang="en-US" sz="1400" dirty="0" smtClean="0">
                <a:cs typeface="Arial" pitchFamily="34" charset="0"/>
              </a:rPr>
              <a:t>Annually/Bi-Annually</a:t>
            </a:r>
          </a:p>
          <a:p>
            <a:pPr marL="742950" lvl="1" indent="-285750">
              <a:spcAft>
                <a:spcPts val="600"/>
              </a:spcAft>
              <a:buFont typeface="Wingdings" panose="05000000000000000000" pitchFamily="2" charset="2"/>
              <a:buChar char="Ø"/>
            </a:pPr>
            <a:r>
              <a:rPr lang="en-US" sz="1400" dirty="0" smtClean="0">
                <a:cs typeface="Arial" pitchFamily="34" charset="0"/>
              </a:rPr>
              <a:t>Signal function/timing testing</a:t>
            </a:r>
          </a:p>
          <a:p>
            <a:pPr marL="742950" lvl="1" indent="-285750">
              <a:spcAft>
                <a:spcPts val="600"/>
              </a:spcAft>
              <a:buFont typeface="Wingdings" panose="05000000000000000000" pitchFamily="2" charset="2"/>
              <a:buChar char="Ø"/>
            </a:pPr>
            <a:r>
              <a:rPr lang="en-US" sz="1400" dirty="0" smtClean="0">
                <a:cs typeface="Arial" pitchFamily="34" charset="0"/>
              </a:rPr>
              <a:t>Inspect timing releases and devices</a:t>
            </a:r>
          </a:p>
          <a:p>
            <a:pPr marL="742950" lvl="1" indent="-285750">
              <a:spcAft>
                <a:spcPts val="600"/>
              </a:spcAft>
              <a:buFont typeface="Wingdings" panose="05000000000000000000" pitchFamily="2" charset="2"/>
              <a:buChar char="Ø"/>
            </a:pPr>
            <a:r>
              <a:rPr lang="en-US" sz="1400" dirty="0" smtClean="0">
                <a:cs typeface="Arial" pitchFamily="34" charset="0"/>
              </a:rPr>
              <a:t>AF track circuit parasitic oscillation &amp; level testing</a:t>
            </a:r>
          </a:p>
        </p:txBody>
      </p:sp>
      <p:sp>
        <p:nvSpPr>
          <p:cNvPr id="8" name="TextBox 7"/>
          <p:cNvSpPr txBox="1"/>
          <p:nvPr/>
        </p:nvSpPr>
        <p:spPr>
          <a:xfrm>
            <a:off x="4555434" y="1371600"/>
            <a:ext cx="4588566" cy="4524315"/>
          </a:xfrm>
          <a:prstGeom prst="rect">
            <a:avLst/>
          </a:prstGeom>
          <a:noFill/>
          <a:ln w="3175">
            <a:noFill/>
          </a:ln>
        </p:spPr>
        <p:txBody>
          <a:bodyPr wrap="square" rtlCol="0">
            <a:spAutoFit/>
          </a:bodyPr>
          <a:lstStyle/>
          <a:p>
            <a:pPr marL="342900" indent="-342900" algn="ctr"/>
            <a:r>
              <a:rPr lang="en-US" sz="1400" dirty="0" smtClean="0">
                <a:solidFill>
                  <a:srgbClr val="FF0000"/>
                </a:solidFill>
              </a:rPr>
              <a:t>Reliability Investment Program</a:t>
            </a:r>
          </a:p>
          <a:p>
            <a:pPr marL="342900" indent="-342900"/>
            <a:endParaRPr lang="en-US" sz="1400" dirty="0" smtClean="0"/>
          </a:p>
          <a:p>
            <a:pPr marL="342900" indent="-342900"/>
            <a:r>
              <a:rPr lang="en-US" sz="1400" dirty="0" smtClean="0"/>
              <a:t>$30 million investment in key areas to prevent delays</a:t>
            </a:r>
          </a:p>
          <a:p>
            <a:pPr marL="341313" lvl="3">
              <a:spcAft>
                <a:spcPts val="600"/>
              </a:spcAft>
            </a:pPr>
            <a:endParaRPr lang="en-US" sz="1400" dirty="0"/>
          </a:p>
          <a:p>
            <a:pPr marL="0" lvl="3">
              <a:spcAft>
                <a:spcPts val="600"/>
              </a:spcAft>
            </a:pPr>
            <a:r>
              <a:rPr lang="en-US" sz="1400" dirty="0" smtClean="0"/>
              <a:t>100 </a:t>
            </a:r>
            <a:r>
              <a:rPr lang="en-US" sz="1400" dirty="0"/>
              <a:t>miles of </a:t>
            </a:r>
            <a:r>
              <a:rPr lang="en-US" sz="1400" dirty="0" smtClean="0"/>
              <a:t>new control and communications cabling</a:t>
            </a:r>
          </a:p>
          <a:p>
            <a:pPr marL="914400" lvl="6" indent="-285750">
              <a:spcAft>
                <a:spcPts val="600"/>
              </a:spcAft>
              <a:buFont typeface="Wingdings" panose="05000000000000000000" pitchFamily="2" charset="2"/>
              <a:buChar char="Ø"/>
            </a:pPr>
            <a:r>
              <a:rPr lang="en-US" sz="1400" dirty="0" smtClean="0"/>
              <a:t>New fiber-optic cable</a:t>
            </a:r>
          </a:p>
          <a:p>
            <a:pPr marL="914400" lvl="6" indent="-285750">
              <a:spcAft>
                <a:spcPts val="600"/>
              </a:spcAft>
              <a:buFont typeface="Wingdings" panose="05000000000000000000" pitchFamily="2" charset="2"/>
              <a:buChar char="Ø"/>
            </a:pPr>
            <a:r>
              <a:rPr lang="en-US" sz="1400" dirty="0" smtClean="0"/>
              <a:t>New signal wiring</a:t>
            </a:r>
            <a:endParaRPr lang="en-US" sz="1400" dirty="0"/>
          </a:p>
          <a:p>
            <a:pPr marL="0" lvl="3" indent="-285750">
              <a:spcAft>
                <a:spcPts val="600"/>
              </a:spcAft>
              <a:buFont typeface="Arial" pitchFamily="34" charset="0"/>
              <a:buChar char="•"/>
            </a:pPr>
            <a:endParaRPr lang="en-US" sz="1400" dirty="0" smtClean="0"/>
          </a:p>
          <a:p>
            <a:pPr marL="0" lvl="3">
              <a:spcAft>
                <a:spcPts val="600"/>
              </a:spcAft>
            </a:pPr>
            <a:r>
              <a:rPr lang="en-US" sz="1400" dirty="0" smtClean="0"/>
              <a:t>Replacement </a:t>
            </a:r>
            <a:r>
              <a:rPr lang="en-US" sz="1400" dirty="0"/>
              <a:t>of </a:t>
            </a:r>
            <a:r>
              <a:rPr lang="en-US" sz="1400" dirty="0" smtClean="0"/>
              <a:t>1970’s era control relays</a:t>
            </a:r>
            <a:endParaRPr lang="en-US" sz="1400" dirty="0"/>
          </a:p>
          <a:p>
            <a:pPr marL="0" lvl="3" indent="-285750">
              <a:spcAft>
                <a:spcPts val="600"/>
              </a:spcAft>
              <a:buFont typeface="Arial" pitchFamily="34" charset="0"/>
              <a:buChar char="•"/>
            </a:pPr>
            <a:endParaRPr lang="en-US" sz="1400" dirty="0" smtClean="0"/>
          </a:p>
          <a:p>
            <a:pPr marL="0" lvl="3">
              <a:spcAft>
                <a:spcPts val="600"/>
              </a:spcAft>
            </a:pPr>
            <a:r>
              <a:rPr lang="en-US" sz="1400" dirty="0" smtClean="0"/>
              <a:t>New signal trough to protect control cables</a:t>
            </a:r>
          </a:p>
          <a:p>
            <a:pPr marL="0" lvl="3" indent="-285750">
              <a:spcAft>
                <a:spcPts val="600"/>
              </a:spcAft>
              <a:buFont typeface="Arial" pitchFamily="34" charset="0"/>
              <a:buChar char="•"/>
            </a:pPr>
            <a:endParaRPr lang="en-US" sz="1400" dirty="0" smtClean="0"/>
          </a:p>
          <a:p>
            <a:pPr marL="0" lvl="3">
              <a:spcAft>
                <a:spcPts val="600"/>
              </a:spcAft>
            </a:pPr>
            <a:r>
              <a:rPr lang="en-US" sz="1400" dirty="0" smtClean="0"/>
              <a:t>Redirection of signal controls to OCC</a:t>
            </a:r>
          </a:p>
          <a:p>
            <a:pPr marL="914400" lvl="6" indent="-457200">
              <a:spcAft>
                <a:spcPts val="600"/>
              </a:spcAft>
              <a:buFont typeface="Wingdings" panose="05000000000000000000" pitchFamily="2" charset="2"/>
              <a:buChar char="Ø"/>
            </a:pPr>
            <a:r>
              <a:rPr lang="en-US" sz="1400" dirty="0" smtClean="0"/>
              <a:t>Modernization of critical communications infrastructure</a:t>
            </a:r>
            <a:endParaRPr lang="en-US" sz="1400" dirty="0"/>
          </a:p>
        </p:txBody>
      </p:sp>
      <p:cxnSp>
        <p:nvCxnSpPr>
          <p:cNvPr id="10" name="Straight Connector 9"/>
          <p:cNvCxnSpPr/>
          <p:nvPr/>
        </p:nvCxnSpPr>
        <p:spPr>
          <a:xfrm>
            <a:off x="4419600" y="1447800"/>
            <a:ext cx="0" cy="52578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1503155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3766" y="838200"/>
            <a:ext cx="8077200" cy="457200"/>
          </a:xfrm>
        </p:spPr>
        <p:txBody>
          <a:bodyPr/>
          <a:lstStyle/>
          <a:p>
            <a:r>
              <a:rPr lang="en-US" sz="2400" dirty="0" smtClean="0">
                <a:solidFill>
                  <a:srgbClr val="00269E"/>
                </a:solidFill>
                <a:latin typeface="Arial" pitchFamily="34" charset="0"/>
                <a:cs typeface="Arial" pitchFamily="34" charset="0"/>
              </a:rPr>
              <a:t>What’s Next? </a:t>
            </a:r>
            <a:r>
              <a:rPr lang="en-US" sz="2400" b="0" dirty="0" smtClean="0">
                <a:solidFill>
                  <a:srgbClr val="00269E"/>
                </a:solidFill>
                <a:latin typeface="Arial" pitchFamily="34" charset="0"/>
                <a:cs typeface="Arial" pitchFamily="34" charset="0"/>
              </a:rPr>
              <a:t>- Signal Reliability</a:t>
            </a:r>
            <a:endParaRPr lang="en-US" sz="2400" dirty="0">
              <a:solidFill>
                <a:srgbClr val="00269E"/>
              </a:solidFill>
              <a:latin typeface="Arial" pitchFamily="34" charset="0"/>
              <a:cs typeface="Arial" pitchFamily="34" charset="0"/>
            </a:endParaRPr>
          </a:p>
        </p:txBody>
      </p:sp>
      <p:sp>
        <p:nvSpPr>
          <p:cNvPr id="6" name="Text Placeholder 3"/>
          <p:cNvSpPr txBox="1">
            <a:spLocks/>
          </p:cNvSpPr>
          <p:nvPr/>
        </p:nvSpPr>
        <p:spPr>
          <a:xfrm>
            <a:off x="462684" y="381000"/>
            <a:ext cx="7309716" cy="228600"/>
          </a:xfrm>
          <a:prstGeom prst="rect">
            <a:avLst/>
          </a:prstGeom>
        </p:spPr>
        <p:txBody>
          <a:bodyPr>
            <a:noAutofit/>
          </a:bodyPr>
          <a:lstStyle>
            <a:lvl1pPr marL="228600" indent="-228600" algn="l" rtl="0" eaLnBrk="1" fontAlgn="base" hangingPunct="1">
              <a:spcBef>
                <a:spcPct val="100000"/>
              </a:spcBef>
              <a:spcAft>
                <a:spcPct val="0"/>
              </a:spcAft>
              <a:buClr>
                <a:srgbClr val="0033CC"/>
              </a:buClr>
              <a:buChar char="•"/>
              <a:defRPr sz="2400" b="1">
                <a:solidFill>
                  <a:schemeClr val="tx1"/>
                </a:solidFill>
                <a:latin typeface="Calibri" panose="020F0502020204030204" pitchFamily="34" charset="0"/>
                <a:ea typeface="+mn-ea"/>
                <a:cs typeface="+mn-cs"/>
              </a:defRPr>
            </a:lvl1pPr>
            <a:lvl2pPr marL="576263" indent="-233363" algn="l" rtl="0" eaLnBrk="1" fontAlgn="base" hangingPunct="1">
              <a:spcBef>
                <a:spcPct val="20000"/>
              </a:spcBef>
              <a:spcAft>
                <a:spcPct val="0"/>
              </a:spcAft>
              <a:buClr>
                <a:srgbClr val="0033CC"/>
              </a:buClr>
              <a:buFont typeface="Arial" charset="0"/>
              <a:buChar char="–"/>
              <a:defRPr sz="2000">
                <a:solidFill>
                  <a:schemeClr val="tx1"/>
                </a:solidFill>
                <a:latin typeface="Calibri" panose="020F0502020204030204" pitchFamily="34" charset="0"/>
                <a:cs typeface="+mn-cs"/>
              </a:defRPr>
            </a:lvl2pPr>
            <a:lvl3pPr marL="914400" indent="-223838" algn="l" rtl="0" eaLnBrk="1" fontAlgn="base" hangingPunct="1">
              <a:spcBef>
                <a:spcPct val="20000"/>
              </a:spcBef>
              <a:spcAft>
                <a:spcPct val="0"/>
              </a:spcAft>
              <a:buClr>
                <a:srgbClr val="0033CC"/>
              </a:buClr>
              <a:buChar char="•"/>
              <a:defRPr sz="2000">
                <a:solidFill>
                  <a:schemeClr val="tx1"/>
                </a:solidFill>
                <a:latin typeface="Calibri" panose="020F0502020204030204" pitchFamily="34" charset="0"/>
                <a:cs typeface="+mn-cs"/>
              </a:defRPr>
            </a:lvl3pPr>
            <a:lvl4pPr marL="1262063" indent="-233363" algn="l" rtl="0" eaLnBrk="1" fontAlgn="base" hangingPunct="1">
              <a:spcBef>
                <a:spcPct val="20000"/>
              </a:spcBef>
              <a:spcAft>
                <a:spcPct val="0"/>
              </a:spcAft>
              <a:buClr>
                <a:srgbClr val="0033CC"/>
              </a:buClr>
              <a:buChar char="–"/>
              <a:defRPr sz="2000">
                <a:solidFill>
                  <a:schemeClr val="tx1"/>
                </a:solidFill>
                <a:latin typeface="Calibri" panose="020F0502020204030204" pitchFamily="34" charset="0"/>
                <a:cs typeface="+mn-cs"/>
              </a:defRPr>
            </a:lvl4pPr>
            <a:lvl5pPr marL="1600200" indent="-223838" algn="l" rtl="0" eaLnBrk="1" fontAlgn="base" hangingPunct="1">
              <a:spcBef>
                <a:spcPct val="20000"/>
              </a:spcBef>
              <a:spcAft>
                <a:spcPct val="0"/>
              </a:spcAft>
              <a:buClr>
                <a:srgbClr val="0033CC"/>
              </a:buClr>
              <a:buChar char="»"/>
              <a:defRPr sz="2000">
                <a:solidFill>
                  <a:schemeClr val="tx1"/>
                </a:solidFill>
                <a:latin typeface="Calibri" panose="020F0502020204030204" pitchFamily="34" charset="0"/>
                <a:cs typeface="+mn-cs"/>
              </a:defRPr>
            </a:lvl5pPr>
            <a:lvl6pPr marL="2057400" indent="-223838" algn="l" rtl="0" eaLnBrk="1" fontAlgn="base" hangingPunct="1">
              <a:spcBef>
                <a:spcPct val="20000"/>
              </a:spcBef>
              <a:spcAft>
                <a:spcPct val="0"/>
              </a:spcAft>
              <a:buClr>
                <a:srgbClr val="0033CC"/>
              </a:buClr>
              <a:buChar char="»"/>
              <a:defRPr sz="2000">
                <a:solidFill>
                  <a:schemeClr val="tx1"/>
                </a:solidFill>
                <a:latin typeface="+mn-lt"/>
                <a:cs typeface="+mn-cs"/>
              </a:defRPr>
            </a:lvl6pPr>
            <a:lvl7pPr marL="2514600" indent="-223838" algn="l" rtl="0" eaLnBrk="1" fontAlgn="base" hangingPunct="1">
              <a:spcBef>
                <a:spcPct val="20000"/>
              </a:spcBef>
              <a:spcAft>
                <a:spcPct val="0"/>
              </a:spcAft>
              <a:buClr>
                <a:srgbClr val="0033CC"/>
              </a:buClr>
              <a:buChar char="»"/>
              <a:defRPr sz="2000">
                <a:solidFill>
                  <a:schemeClr val="tx1"/>
                </a:solidFill>
                <a:latin typeface="+mn-lt"/>
                <a:cs typeface="+mn-cs"/>
              </a:defRPr>
            </a:lvl7pPr>
            <a:lvl8pPr marL="2971800" indent="-223838" algn="l" rtl="0" eaLnBrk="1" fontAlgn="base" hangingPunct="1">
              <a:spcBef>
                <a:spcPct val="20000"/>
              </a:spcBef>
              <a:spcAft>
                <a:spcPct val="0"/>
              </a:spcAft>
              <a:buClr>
                <a:srgbClr val="0033CC"/>
              </a:buClr>
              <a:buChar char="»"/>
              <a:defRPr sz="2000">
                <a:solidFill>
                  <a:schemeClr val="tx1"/>
                </a:solidFill>
                <a:latin typeface="+mn-lt"/>
                <a:cs typeface="+mn-cs"/>
              </a:defRPr>
            </a:lvl8pPr>
            <a:lvl9pPr marL="3429000" indent="-223838" algn="l" rtl="0" eaLnBrk="1" fontAlgn="base" hangingPunct="1">
              <a:spcBef>
                <a:spcPct val="20000"/>
              </a:spcBef>
              <a:spcAft>
                <a:spcPct val="0"/>
              </a:spcAft>
              <a:buClr>
                <a:srgbClr val="0033CC"/>
              </a:buClr>
              <a:buChar char="»"/>
              <a:defRPr sz="2000">
                <a:solidFill>
                  <a:schemeClr val="tx1"/>
                </a:solidFill>
                <a:latin typeface="+mn-lt"/>
                <a:cs typeface="+mn-cs"/>
              </a:defRPr>
            </a:lvl9pPr>
          </a:lstStyle>
          <a:p>
            <a:pPr lvl="0">
              <a:spcBef>
                <a:spcPct val="0"/>
              </a:spcBef>
              <a:buNone/>
            </a:pPr>
            <a:r>
              <a:rPr lang="en-US" sz="1100" kern="0" dirty="0" smtClean="0">
                <a:solidFill>
                  <a:srgbClr val="00269E"/>
                </a:solidFill>
                <a:latin typeface="Arial" pitchFamily="34" charset="0"/>
                <a:ea typeface="+mj-ea"/>
                <a:cs typeface="Arial" pitchFamily="34" charset="0"/>
              </a:rPr>
              <a:t>Red Line Update -DGM Remarks 9/18/17</a:t>
            </a:r>
            <a:endParaRPr lang="en-US" sz="1100" kern="0" dirty="0">
              <a:solidFill>
                <a:srgbClr val="00269E"/>
              </a:solidFill>
              <a:latin typeface="Arial" pitchFamily="34" charset="0"/>
              <a:ea typeface="+mj-ea"/>
              <a:cs typeface="Arial" pitchFamily="34" charset="0"/>
            </a:endParaRPr>
          </a:p>
        </p:txBody>
      </p:sp>
      <p:sp>
        <p:nvSpPr>
          <p:cNvPr id="3" name="TextBox 2"/>
          <p:cNvSpPr txBox="1"/>
          <p:nvPr/>
        </p:nvSpPr>
        <p:spPr>
          <a:xfrm>
            <a:off x="381000" y="1524000"/>
            <a:ext cx="4655533" cy="4616648"/>
          </a:xfrm>
          <a:prstGeom prst="rect">
            <a:avLst/>
          </a:prstGeom>
          <a:noFill/>
          <a:ln>
            <a:noFill/>
          </a:ln>
        </p:spPr>
        <p:txBody>
          <a:bodyPr wrap="square" rtlCol="0">
            <a:spAutoFit/>
          </a:bodyPr>
          <a:lstStyle/>
          <a:p>
            <a:r>
              <a:rPr lang="en-US" dirty="0" smtClean="0">
                <a:latin typeface="+mj-lt"/>
              </a:rPr>
              <a:t>50% capacity increase on Red Line with modern reliable system</a:t>
            </a:r>
          </a:p>
          <a:p>
            <a:pPr marL="800100" lvl="1" indent="-342900">
              <a:buFont typeface="Wingdings" panose="05000000000000000000" pitchFamily="2" charset="2"/>
              <a:buChar char="Ø"/>
            </a:pPr>
            <a:r>
              <a:rPr lang="en-US" sz="1600" dirty="0" smtClean="0">
                <a:latin typeface="+mj-lt"/>
              </a:rPr>
              <a:t>$185 million investment</a:t>
            </a:r>
          </a:p>
          <a:p>
            <a:pPr marL="342900" indent="-342900">
              <a:buFont typeface="Arial" panose="020B0604020202020204" pitchFamily="34" charset="0"/>
              <a:buChar char="•"/>
            </a:pPr>
            <a:endParaRPr lang="en-US" dirty="0">
              <a:latin typeface="+mj-lt"/>
            </a:endParaRPr>
          </a:p>
          <a:p>
            <a:r>
              <a:rPr lang="en-US" dirty="0" smtClean="0">
                <a:latin typeface="+mj-lt"/>
              </a:rPr>
              <a:t>Full technology upgrade to digital signal system</a:t>
            </a:r>
          </a:p>
          <a:p>
            <a:pPr marL="800100" lvl="1" indent="-342900">
              <a:buFont typeface="Wingdings" panose="05000000000000000000" pitchFamily="2" charset="2"/>
              <a:buChar char="Ø"/>
            </a:pPr>
            <a:r>
              <a:rPr lang="en-US" sz="1400" dirty="0" smtClean="0">
                <a:latin typeface="+mj-lt"/>
              </a:rPr>
              <a:t>Letter of Interest issued this week</a:t>
            </a:r>
          </a:p>
          <a:p>
            <a:pPr marL="800100" lvl="1" indent="-342900">
              <a:buFont typeface="Wingdings" panose="05000000000000000000" pitchFamily="2" charset="2"/>
              <a:buChar char="Ø"/>
            </a:pPr>
            <a:r>
              <a:rPr lang="en-US" sz="1400" dirty="0" smtClean="0">
                <a:latin typeface="+mj-lt"/>
              </a:rPr>
              <a:t>Contract Award Expected Next Year</a:t>
            </a:r>
            <a:endParaRPr lang="en-US" sz="1400" dirty="0">
              <a:latin typeface="+mj-lt"/>
            </a:endParaRPr>
          </a:p>
          <a:p>
            <a:pPr marL="342900" indent="-342900"/>
            <a:endParaRPr lang="en-US" dirty="0" smtClean="0">
              <a:latin typeface="+mj-lt"/>
            </a:endParaRPr>
          </a:p>
          <a:p>
            <a:pPr marL="342900" indent="-342900"/>
            <a:r>
              <a:rPr lang="en-US" dirty="0" smtClean="0"/>
              <a:t>Upgrade to Automatic Train Operation (ATO)</a:t>
            </a:r>
          </a:p>
          <a:p>
            <a:pPr marL="800100" lvl="1" indent="-342900">
              <a:buFont typeface="Wingdings" panose="05000000000000000000" pitchFamily="2" charset="2"/>
              <a:buChar char="Ø"/>
            </a:pPr>
            <a:r>
              <a:rPr lang="en-US" sz="1400" dirty="0"/>
              <a:t>Consistent travel time between stations to improve reliability</a:t>
            </a:r>
          </a:p>
          <a:p>
            <a:pPr marL="342900" indent="-342900"/>
            <a:endParaRPr lang="en-US" dirty="0" smtClean="0"/>
          </a:p>
          <a:p>
            <a:pPr marL="342900" indent="-342900"/>
            <a:r>
              <a:rPr lang="en-US" dirty="0" smtClean="0"/>
              <a:t>Upgrade of Alewife Crossover</a:t>
            </a:r>
          </a:p>
          <a:p>
            <a:pPr marL="800100" lvl="1" indent="-342900">
              <a:buFont typeface="Wingdings" panose="05000000000000000000" pitchFamily="2" charset="2"/>
              <a:buChar char="Ø"/>
            </a:pPr>
            <a:r>
              <a:rPr lang="en-US" sz="1400" dirty="0" smtClean="0"/>
              <a:t>Critical bottleneck for system</a:t>
            </a:r>
          </a:p>
          <a:p>
            <a:pPr marL="800100" lvl="1" indent="-342900">
              <a:buFont typeface="Wingdings" panose="05000000000000000000" pitchFamily="2" charset="2"/>
              <a:buChar char="Ø"/>
            </a:pPr>
            <a:r>
              <a:rPr lang="en-US" sz="1400" dirty="0" smtClean="0"/>
              <a:t>Targeting doubling speed through this area</a:t>
            </a:r>
            <a:endParaRPr lang="en-US" sz="1400" dirty="0" smtClean="0">
              <a:latin typeface="+mj-lt"/>
            </a:endParaRPr>
          </a:p>
        </p:txBody>
      </p:sp>
      <p:pic>
        <p:nvPicPr>
          <p:cNvPr id="5" name="Picture 4"/>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5105400" y="2362200"/>
            <a:ext cx="3802667" cy="213844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 xmlns:p14="http://schemas.microsoft.com/office/powerpoint/2010/main" val="28681885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077200" cy="457200"/>
          </a:xfrm>
        </p:spPr>
        <p:txBody>
          <a:bodyPr/>
          <a:lstStyle/>
          <a:p>
            <a:r>
              <a:rPr lang="en-US" sz="2400" dirty="0" smtClean="0">
                <a:solidFill>
                  <a:srgbClr val="00269E"/>
                </a:solidFill>
                <a:latin typeface="Arial" pitchFamily="34" charset="0"/>
                <a:cs typeface="Arial" pitchFamily="34" charset="0"/>
              </a:rPr>
              <a:t>Other Short Term Initiatives </a:t>
            </a:r>
            <a:r>
              <a:rPr lang="en-US" sz="2400" b="0" dirty="0" smtClean="0">
                <a:solidFill>
                  <a:srgbClr val="00269E"/>
                </a:solidFill>
                <a:latin typeface="Arial" pitchFamily="34" charset="0"/>
                <a:cs typeface="Arial" pitchFamily="34" charset="0"/>
              </a:rPr>
              <a:t>-Run As Directed (RAD)</a:t>
            </a:r>
            <a:endParaRPr lang="en-US" sz="2400" b="0" dirty="0">
              <a:solidFill>
                <a:srgbClr val="00269E"/>
              </a:solidFill>
              <a:latin typeface="Arial" pitchFamily="34" charset="0"/>
              <a:cs typeface="Arial" pitchFamily="34" charset="0"/>
            </a:endParaRPr>
          </a:p>
        </p:txBody>
      </p:sp>
      <p:sp>
        <p:nvSpPr>
          <p:cNvPr id="3" name="Content Placeholder 2"/>
          <p:cNvSpPr>
            <a:spLocks noGrp="1"/>
          </p:cNvSpPr>
          <p:nvPr>
            <p:ph idx="1"/>
          </p:nvPr>
        </p:nvSpPr>
        <p:spPr>
          <a:xfrm>
            <a:off x="228600" y="1447800"/>
            <a:ext cx="4038600" cy="5410200"/>
          </a:xfrm>
        </p:spPr>
        <p:txBody>
          <a:bodyPr>
            <a:normAutofit/>
          </a:bodyPr>
          <a:lstStyle/>
          <a:p>
            <a:pPr marL="0" indent="0">
              <a:buClrTx/>
              <a:buFont typeface="Wingdings" pitchFamily="2" charset="2"/>
              <a:buChar char="Ø"/>
            </a:pPr>
            <a:r>
              <a:rPr lang="en-US" sz="1800" b="0" dirty="0" smtClean="0">
                <a:latin typeface="+mn-lt"/>
                <a:cs typeface="Arial" pitchFamily="34" charset="0"/>
              </a:rPr>
              <a:t>To add capacity, close headway gaps, and reduce left-behinds, a unscheduled Run-As-Directed (RAD) train into AM peak service. </a:t>
            </a:r>
          </a:p>
          <a:p>
            <a:pPr marL="0" indent="0">
              <a:buClrTx/>
              <a:buFont typeface="Wingdings" pitchFamily="2" charset="2"/>
              <a:buChar char="Ø"/>
            </a:pPr>
            <a:r>
              <a:rPr lang="en-US" sz="1800" b="0" dirty="0" smtClean="0">
                <a:latin typeface="+mn-lt"/>
                <a:cs typeface="Arial" pitchFamily="34" charset="0"/>
              </a:rPr>
              <a:t>The RAD operates from Quincy Center to Alewife and back with room for up to 1600 passengers.</a:t>
            </a:r>
          </a:p>
          <a:p>
            <a:pPr marL="0" indent="0">
              <a:buClrTx/>
              <a:buFont typeface="Wingdings" pitchFamily="2" charset="2"/>
              <a:buChar char="Ø"/>
            </a:pPr>
            <a:r>
              <a:rPr lang="en-US" sz="1800" b="0" dirty="0" smtClean="0">
                <a:latin typeface="+mn-lt"/>
                <a:cs typeface="Arial" pitchFamily="34" charset="0"/>
              </a:rPr>
              <a:t>Headways are cut in half and platform crowding reduced when the RAD is used. </a:t>
            </a:r>
          </a:p>
          <a:p>
            <a:pPr marL="0" indent="0">
              <a:buClrTx/>
              <a:buFont typeface="Wingdings" pitchFamily="2" charset="2"/>
              <a:buChar char="Ø"/>
            </a:pPr>
            <a:r>
              <a:rPr lang="en-US" sz="1800" b="0" dirty="0" smtClean="0">
                <a:latin typeface="+mn-lt"/>
                <a:cs typeface="Arial" pitchFamily="34" charset="0"/>
              </a:rPr>
              <a:t>Investments in current Red Line fleet keep our car count up, and make the RAD possible. </a:t>
            </a:r>
            <a:endParaRPr lang="en-US" sz="1800" b="0" dirty="0" smtClean="0">
              <a:latin typeface="Arial" pitchFamily="34" charset="0"/>
              <a:cs typeface="Arial" pitchFamily="34" charset="0"/>
            </a:endParaRPr>
          </a:p>
        </p:txBody>
      </p:sp>
      <p:sp>
        <p:nvSpPr>
          <p:cNvPr id="5" name="Rectangle 4"/>
          <p:cNvSpPr/>
          <p:nvPr/>
        </p:nvSpPr>
        <p:spPr>
          <a:xfrm>
            <a:off x="514361" y="408801"/>
            <a:ext cx="2855269" cy="261610"/>
          </a:xfrm>
          <a:prstGeom prst="rect">
            <a:avLst/>
          </a:prstGeom>
        </p:spPr>
        <p:txBody>
          <a:bodyPr wrap="none">
            <a:spAutoFit/>
          </a:bodyPr>
          <a:lstStyle/>
          <a:p>
            <a:pPr marL="228600" lvl="0" indent="-228600" fontAlgn="base">
              <a:spcBef>
                <a:spcPct val="0"/>
              </a:spcBef>
              <a:spcAft>
                <a:spcPct val="0"/>
              </a:spcAft>
              <a:buClr>
                <a:srgbClr val="0033CC"/>
              </a:buClr>
            </a:pPr>
            <a:r>
              <a:rPr lang="en-US" sz="1100" b="1" kern="0" dirty="0" smtClean="0">
                <a:solidFill>
                  <a:srgbClr val="00269E"/>
                </a:solidFill>
                <a:latin typeface="Arial" pitchFamily="34" charset="0"/>
                <a:ea typeface="+mj-ea"/>
                <a:cs typeface="Arial" pitchFamily="34" charset="0"/>
              </a:rPr>
              <a:t>Red Line Update -DGM Remarks 9/18/17</a:t>
            </a:r>
            <a:endParaRPr lang="en-US" sz="1100" b="1" kern="0" dirty="0">
              <a:solidFill>
                <a:srgbClr val="00269E"/>
              </a:solidFill>
              <a:latin typeface="Arial" pitchFamily="34" charset="0"/>
              <a:ea typeface="+mj-ea"/>
              <a:cs typeface="Arial" pitchFamily="34" charset="0"/>
            </a:endParaRPr>
          </a:p>
        </p:txBody>
      </p:sp>
      <p:pic>
        <p:nvPicPr>
          <p:cNvPr id="4" name="Picture 3"/>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191000" y="2286000"/>
            <a:ext cx="4800600" cy="324474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 xmlns:p14="http://schemas.microsoft.com/office/powerpoint/2010/main" val="4620741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973286"/>
            <a:ext cx="7751547" cy="466344"/>
          </a:xfrm>
        </p:spPr>
        <p:txBody>
          <a:bodyPr/>
          <a:lstStyle/>
          <a:p>
            <a:r>
              <a:rPr lang="en-US" dirty="0" smtClean="0"/>
              <a:t>Operations Winter Preparedness </a:t>
            </a:r>
            <a:endParaRPr lang="en-US" dirty="0"/>
          </a:p>
        </p:txBody>
      </p:sp>
      <p:sp>
        <p:nvSpPr>
          <p:cNvPr id="3" name="Text Placeholder 2"/>
          <p:cNvSpPr>
            <a:spLocks noGrp="1"/>
          </p:cNvSpPr>
          <p:nvPr>
            <p:ph type="body" sz="quarter" idx="10"/>
          </p:nvPr>
        </p:nvSpPr>
        <p:spPr>
          <a:xfrm>
            <a:off x="1143000" y="4724400"/>
            <a:ext cx="7010400" cy="762000"/>
          </a:xfrm>
        </p:spPr>
        <p:txBody>
          <a:bodyPr/>
          <a:lstStyle/>
          <a:p>
            <a:pPr>
              <a:spcBef>
                <a:spcPts val="0"/>
              </a:spcBef>
            </a:pPr>
            <a:r>
              <a:rPr lang="en-US" sz="1800" dirty="0" smtClean="0"/>
              <a:t>September 14, 2017</a:t>
            </a:r>
          </a:p>
          <a:p>
            <a:pPr>
              <a:spcBef>
                <a:spcPts val="0"/>
              </a:spcBef>
            </a:pPr>
            <a:endParaRPr lang="en-US" sz="1800" dirty="0"/>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EKKOCHARTIMAGE" val="PICTURE"/>
  <p:tag name="MEKKO" val="MekkoChart"/>
  <p:tag name="MEKKOEXCEL6" val="False"/>
  <p:tag name="MEKKOEXCEL7" val="False"/>
  <p:tag name="MEKKOEXCEL8" val="False"/>
  <p:tag name="MEKKOXML1" val="4HooU0THZk28POP9trq+pbTvvzd/gcV8t56cq85kb3NDTsUhojRA0EsgEHHMH7oYP1SYpn09ysXVivguJdhTvfyVMsBLTGvcX7WPTor/CmXfOtOhH41qEIghVTfcT6o7+LHxt2iMj4vD/tblS6qzJ/OHdSMGn80SAkSMQY+vPsTFBOXVu41tbu8+6L0VwS+f0YXQsvhOkAyC9Q3nWduexXP1SnER2NIGshevehlmtKd+FtrOgnYeeOJm2Vh5Ae+y+xKhASf/IvnVfgtmbX2MyuTiuvk7voq6Rh2cOkR96QxxeK5kgawCNtUErPBqWVpcRxY69QRqLYD0d/R3mcrF5ZRvjT9yV41bhvRjGKBaSy/m+yRT4frjCaxVaNKsjR/f1Ci1c8I//o14A6hkV/Ahy9HetNYWo059XhLhcsACwOVpCafS/IFD0uR0vAWLFyIUM6aAEu7CFhzTxULFIFHBcUkvz/C3WJ3lqHf5xkf5MvIrgCRY/QZC59BgzxwSxpecveb4Z7fyu70GTl803C8LKOyGneG8SAGpfUeG8WTp+d5apno3MIPTLE7KMQ9EsFFjSSMgMzKZME3yGQWBjFFq+K5RQO6jgOfolyWl07nDmyPLnzZXkljID715DP1QkKVGGBxtAPcMvXCINYfbJaxiZEuEmvozCcM+D78yCW1oGrDvzcCoi/iKNKwlNfiJrGiP2Wkv8vRA20li1rE20I55J6N+kzaqG/T4Tqbg7pBP1qvbkKy6QcLMq7p+Im/jISfubdkIrbLvoCnBp2UU8d18ME9B36SAu/nBq7uLY/5WAtn5fOEP5e1NXucBNp3eII85w+hQX2UDUVEhzDGT8Dykg1WTRgGSonSfZFQ1s3tfjsnmTz67295UGft4nhjFAAH+NCJj4gy+/o6Y1OuT07EDztA5Aa/KAfIeGjR0rj2KaXGj1gV/5e8bB5XkstaeOfZFMIZkWetP+FEoKHtHAfcRBO3Zze+canBqeIerfztf4hWZrWGaq0dnUJdSjcF+uuo9A5kHwK5FbbbIFEEYDTFaSxO89KA5YMKvwayObowmaY/RpVT7B/iiDfq2AUIrTlClahO01GFYawQj6vFBpSCYh+7CxHoa3pcm8UsH9hpdRx/A8RvFfWka6qQdWUjB/xIqy0wZFHzGLyeo5MKXRkblAUB9vFYt8xJ9BGEuAfgXHA7yvyWWamuFPhFCfctvBK6SnZSNh8ZOzzq6EDJco9UMX8Nyh3/b7CpYv43d/61qk0bm8DyV0nwxiGoe1m8DqKJneHRshFE7a26MWfy59pNOOGpjmxmTy4J0aJXWB4JlDfyEsQHvlAVArG9Rma9aSumVdSO97cL49ZBIlg7qQwcvhS0A4xDnAZapCfUJl+rRfxvvgSsI89Vbzo+Jv9A6R03uyG5VF0esZKY/FsXryYJwDGSQOVzkfhA0x6vOcysI8Z92jJwcdL2SUiGXPJPX0KDxCPU5kWTcszGXuycqMA/MA6Ao1n7/xR4r1m1K/5EbmPcr69mWePM944zsqps0T8WJcDT3SXnZZdZ3c6sZSv/9aQOP8HSN70+6Ubmt2FW8tmMlUw3URz67VKGgDOHFn9jgUh3bjVzDPua5wgfmv1/wAxrEG04V8F8MekjpA6GrXem3lkIfNSPzDzv2h6/OhhYYxLkXasxYMtuR2ARs8TOGXoRS1fs1dsXx1TsFdcx+RMwA8RhIGl56hpfhSQBERaK64Yapg7qOS/I9KL8WgVOsCSJ9Ty8PzeJfhG3EnI1HruQqHdXTJRPaaW7d3n0DtMuDh0ksG3gydSN+Fhc6JDFfd/Quoet/UEPtmqK1UhTG9HGSZPMAX3TIkivL+uUoh0fLor+dr+RBkN3tufL9O/uVklR75NaubomtyyZuKufQATwCmFdXpRKpvBFtpiXkkpAkgEK6d49aXDOQCWyzn+Tm87bT/lRPke29bvs3ez8LdR7vRxtzusDypJGdLO+HyEOHQ8AuPXFEPB+gTQUE4+OB9ZtbSu1jch5eY4M9ujzpBjLbtjficSQt4eTO1S0P/NExBEU9XcQRJ9xeceVnlXQri6fs/OKIuDA2rnjKnj3YYcOCpCB558CDG2iR2b3FPnBUVZ81hcVPnqTX8ALlNkpYisoSojqqtflBNErOVSgfFzNqbP2QJpjrDBBPX83szdMi0bznSSN0epFnfsZuE+avdj1985C3WoCK/ZqoYow8uYtLlByo6Xnj4EsJ0vNfo3lH0byniQzVU1xzMEDg2t+dps2zXCKOn5m4fOAVLW8SdnoByz6/nkqLPi6YRr3hSaHaCyTky5714LaMg8X8CL5QwTFYhRSJ7g5xpFwSErQ5C8rOv1mKUedUBunBYaTFwLVhkjPzPnOH3jvTe3BnrzJulW7sbtA5lfyVAQi0k2FcwAa1LJFivit+DYukqhLxKViitRbB/dGzlIbiz/rMtB5KPuICao3wPu4eq9BLNVzdZe1LqNvx6qYYXwF+MTZ7fB5qWG6u2ypCfstFovyCvPTzDd80q51QktaV2pjBDaAIpmDVohfoTo7j4oc4rSM8CpN1tV3GM/SQTFHoomzFaMc4susYmnsGlr5ezmfolvx4ckGpGPjSYBBKSmF12nMYtYTvaVdPrzO9MldfSH9PYYQZDU+fByb6ZlPNA/5DSaL8Lq0aLNA9YBOgaK42aWg4wFNz4AAH41JmiUWpvNeU9olphMhsNy4CulzETERD/Hs8R0SMp+T8+lRYWxA3Z3z3boj42Dxr/93KZWbXERd64/NTgbCKqBpKoTPDNFBkSDzYwa7wW9YHZSH1PlHAxzCBMKw4gED47CL9hC26OwUJG+IdMQ129qSJ71OkWxtbQf2cuwH/WplYXPvII9f/UXecT9JYQO26dzNbyr8vfjmGalrVPoZwBWiokCDdA3mKdb0WzLYTLzTGKMdCsB9EyE4kUf6z4wD5rYGle55yTNtJuKDdLJTqwi3aSImP/wcO+DM1VemTye/fp3PeDwnEDHsgfYJd7QFIFEBXIZRYj9T2vecLB1H1+1PZzDCuAXlRjag5o7aOxEoJxjydiqsBS0hASbpyItjro+xO5M5kXwxsHr+esJt1faapET9bEin9ZB5nutGCYQUPldafKbD1a+kr0OUYJ5vFRksyGqxsOnDmRS4DPIkN6cD41sceEsc//sj/L5EPw8YDjcm5qbIJieANSrxe7XIcMTT0ZnDNi5HfbgygiztA/7lWMmFVO8FzinbZkW/VeysXcHKJYcYm9MG6RbnCds/QQZHvPKLRpSOH1SqbwYghyES4CYQQ54temXhmCfgLCaiNomkuToWL7VPt2nJbwCkLAGAViKkTrZQwHFR1uqaWfxzCtpurLw5RwdHHUKmdLLKLEvNGSFI097U4D1Hp1IruR7BxPV/arm0/hMoQ3HPksmr5+jQ3oGcgyCUI9/VIDV5rXIkEfc5HXkiB3FNxi8M3V99uaf9CbswhhvW6n7vVL0peNenohyZRVUtIy08oCe8qAWIUoqnrO1B/tN8Tb9dABfRxmQ1KKUSiaTDox6Ej40/2plhDhiaosRXhoOwAah9bPMm13EjVxrVkN1mP6s48JbY8ZykWKxpdB32dEr6Wm6JmIAp111LQwHwZ1vKn3HGdEA5kDGPHn3rAz0TVvoN3QytGMn1r7+aR7hxtOjyeeWk4KTIuJmWNYvc6V9/MfXgv6QxIVLDIJw63VKmhxdgXu9Gr0HcU/FuwTXO5VLwsC/UtTan81Q8GQ/wX1YqovGytUK3IrpTDOsAv7hByNdsgLEWn/+mbVIIO3fTWEC0+X5Ht85NR34DIMHztHSbWxGxTu0zcD0+EoDcpA3rs2ITo4bMvx0hpHd9uspnDfT4VCsyqO+8dlr0vyos4kOnkiXJnsqjIlWgTAV8QDthZHJdvNDyZFNpScsy8xWnUtjBOdwuXeizzf6ZJpQjPdd7O7rUUsR0T61KhLKc0EewM/KZ9X4LP7Bf3H+hWwycChseOn9Ewm5X6be/iCclNgueBNRWANmQX+oUbChfV5sD4gdDfAaPyQxxAcX83M+4oWaxFJXCJlzvRBefQ0M258KagLy3+CvR5X7q4Zj943gH28D2kmkmwnAxnTon/z+ij8isWF4ynSnlC1OlJCp/qdMVeFqKGD2Lxq3d2wvFirL20+U9okfm4qddTLPAvw3HYUejJfSLjDqewV7WMljJSFiwT6+s+wsZYlSe7BIuqE+vHFKNJEPX5LpI7XqR7mV0SIw4BO4E2Zp0EwerMvmFk83oElxg6IQpV2S9FXHFkPHOmXolHD6UsY8mj4xbS7jaOv8b/u9ElS/LCmaq6FUUr/ejE4GdYD6GJKrNUvFgvIzly2kbk1U1WTANfKN2xV0BLVRNRi+OZKBjSiM0XvFVueF9kc3F2F5eAtVGkazNGZHOrnj60U/rgxgBZJpGvvpiUjUNKZpopbzj7oekfr8h3kGXSGEYXuaAoWlAyd9NwXas5f4HXMN9b+Vs/vEvylzBpqQznkXnlWh7RVPP/kYdMNomWqebKYrRFycB0PCtxVcRQ3D3e44PaLku+Mu7uscVBxy9Aaz+8nhA5KcSctKnu3P2NP/Hz2DGwPkupiX//ChOv1hfkh1OCiZXSSN7CJRpXuv1TeHMZkG7TUCKvARuZto9DQKimtDDvRwJiYLxTglQvqPUz2oyBZ8UVYEcDz4BLOiHrHLP1TegxbF8y1twgJvVlZE3erxkXDb8vibdp4ghQv0bLjIEh1aFqV6KlWngnU1chghOChp/RD0zSYynzP3vhFDso007k525nFfr+h1wP90s/theWsk8KBxOLS7BI2ncWiGJxWISlxbP/e2jnktvzsVzQ4HywemxTPoBLbRiujpCDYj5mHODxNIsGcwCwrOWc6egj4Fhm6cvHjmPq+C55+RPbJM0pzx1iIyRHsEunfgcJHQ+Pg3IgrlQUb+Ij2nkJAeXTjTkyQa6T8QF9rqzfNTrxdOLMktv61bAonkiLFL5PM77gX01rPWZW2fOxD82JJnKdoMhegKDgtqjNWiVIA5dEkKwrkaRpGCcHhORcE31KgcbWu6MZui0zm/K1cd1v5aLF37x1PVCVLNiGtHwrfByNSAUDLll9UgDpQ+UCYZvDB89hvh0Fz+I5eWJlcojwB/wouuoT1zMH9HY+upwdSwMhKuKBnRVwHLNv6seDdj3lwNlxV+E3+M5uBOELnlgC+7w3bpgXKXt1BvsZY4NhhWzpchRWfhFN/qR6zDPmNOYjmeiEe/oP/oQYDNH+pvLtc11FYdAwBLgoswxMnPMvu4Dhm5SCm380R0klidOCEo5Zr/gHmLzwqIrD+jioK0/A267fddYThlj+mkoq2pGgW2Ws3UClhgg3jxcx6OT1wMO7RSFsinSzH0+BpqRadC1xqd4WgGX29eqD5ZvMgRvsp32Z3eP1R1uU4tTerDHg1aWsPJts4Zw7WCQpbAE87gnICGGxvmPwpOpBpm4TyPTbHzHKG9FWxnScXsETWX5hlaBNEP78lMlqEdrQQsZ4WXCUJYUbWM9fcRtqeOJQQ+OA5CE+YUwdz2axMaE2CMQnDKA2UHQ75PVH+I94z+lVybRzDS9Dr7NMvn/N2vJ9o5g/QUpT3jf82u04WnHtaQm1vEJc8IbutHQfyJDPPn9rJG+r/l9cRkwcrUcQXMz5fiAFuch3fADsZ+uuvoyVGsI7lvOgQbqrs5JMzGrxyvZDuy/Lt/Zz0C2lCvm1sTt1OcFmb1gB0E2vEh9RS6Fuq0p/MyTtlZHq/44qbrAXwqdAQpqg20B6KpLXnkK9NSnkj4bPJGmXvvvWv4PJICJ6D50TbX0iVgqtFunEH37oHES5NrHGzAFhIkGxjgD+Ubz4jhr4UE+0SPE7BEsVvl0gCOks/Ws3Z2wvI3IFxmYgFW0kwT81FTAOKTz2AmO7+PBMfJN2AN2pujkt5VgLWEWeTDjI6VAOyGN1w1E0Ksr/6Fb++mk6uS64uDFu4Z5v7B57p/8xhE1bA3jsuvUaeb6v26VhT0cXfVkp973muNUU0rvWbvCRaBZMkOWtH/Wv+SHVkJfq2+7JXf4Q92qJJzVU2SK0ZjHUGxsVjXNh80vPGsqlGBH5c9DffuXpnK4k0X+2HM7g4Xjs1e8f+3bl37XFuHHPANwGsxDI9811MjTOkTj+KCOimrb0vF21lGz28EPlGsliPnvOaEjQyjovD+WutsG4xpFPU8AU9EKtALpLfuy+IWIABnu/mGTFU4HjGyi5J8WYovgBNeca0moIX00Sw4RVysTBr1E2IwoRFL5tEAXs1wA6w9kHXKDkeECmoof8Z40TdYnb6PHOl2omjFQz3uVX4Qh/WmOvDT0z5lBqR/WTMDoN5mrx7E10QOUkKXq52j+Z4p4mjRKfET9x7JZgL27PE9BAbMDDcUXk71/MhX6z7BoaNhv2NMG1S0qAzxc9T7CTm1PIr7HUzFjx5diqeDNjpljOomu6QofUcxQR+ZTjs9axGrfNoDzWJtvu1VF5AvD6Hg3gl1jLg+1fnhN5nYOp4bbHi7IIymhmyKCJaJ8vXiUmQzWcE4hAfQPUtirCmDMaXAVyaZBYpCj4FuJyqIBAG703AeJ3U7md4HEWjhSixinVzpzOea5nE/FGbxBpk3WP3iE0PqqUAO3k7t4R8yJ8vYBVLbZpAvVlEDNraCIos5BPZw9inikokQfTJUSof6AvK0mzGrBbLiygF6peBdCeUON+12BdA/+I3adiYaDb62UZ4P6IWkoQNtzdt44kD6nRjZ1AFKDeHrgUdB1t/4TSodbSMa6pdkWw8/89vP8keUMir1jZzDPhz0krMolns2t9112skmcAGMKB8tacF6wViheQR4+soX/3ExU+CuJaad5Qji9Y/lb/+oGbBSXTRt9WqGB2RDP8u+T2Hh5emoLySJQYLYCi+3+NwhllUhEkjfgbXfsIWKQJEaKcyq5TpfgSydkqyfHUPdhFe2RQ9U+sV+/fd4EZgSqkxJImNFwbdWswX5q3MIXrhOdRSS4ZlW7wUMsPYHYcs5hw+vPlhkAx/s+07BVhowR/QZWXFTgwn1KvRIeYo+0+TNnhYx5McszJfK2A65rTG++EL0egutVYu6Rd0dM4CBo478HIFLNV7nZXGlaWToQjQr5wvsAaXRzu3733sc62jnMvbhP/bZlc/IEDNu1VcADdc30cDARpKii1KcGdMhpSKg/LoTe7Jo7bB55/26RuGUZ0c4UO0wx038pEjhrCBoSdbLPQXI6g3kHiTzbwV1dFWwoX6GGJxdNkDEZZe2YvE8qEduySOIwOO8zSPTlKeiqJZvSq26sn8qlR1UHztKE0RAmbecCbVarp/O55NNHw2TRP/ZKFtxxy+hdroHH5SCNJpLSiYiVuKzE+HLS3YDbemev2V8faydVS9BrjVZGwJO55jfaBsdkmbsBn6PkdguhqWYmULmjrHoR4l0626cPy5yMkPs6rS6boDonwzdD0wAvvjajQfTz/kUr85DxuMEqUN/kPVEpXt2P0j4TVc6o7YUDXSfTLTI3HEprUgHfX2HziJfF53R5+MPKbheMFWOwPd6aEcfnKavdbev2I7+7bk4tS7NFxBPq3MlupP1ZMofpe6/bCDMAneS62aPYa96Wr6rB554b+ztZzxSiLrOHQLfpTJLs9yiT6UzGEj/yyTezTXkS0MMKBkSOmesqAYlwnY78FrtOaXexC9xS6ohoZC3K38LUopwFCs6mzvIIlYPZyOOvuyiB0I9YVqrFxRz/4KUtEPWqPm8MkKG78xVT8R1SKgXHzsMS5duHLXYr3ZVDmPD9HxA7n/pwN4sR/viXktu0jQjwEGtQF4sl9ZYKTPkgcHfqZiXrdRIOAJhZeBJncHf8OoFijrczyuLPPhf12TduWTYKKZZS8/nbfH4Guc5jCszx2yyysCMuOL5y44Mub0o2EAcD7+RiS2hMmRL97VOJLXY6Jr28r4kSbva6WulQt93HughyB6Q7jySWERB6M/4JFCoBoMNb8GWd7mtVYoYKwstTosKXPHEMwmvU7NZ/KOQIcUUJKjqfwmD9u1gdUuudHVZ32VY+iEM/v4KdelAKCovtqXbiYp5guiUAwlR5kgAxlSygY6OtRRZzi+gTErXjUqvFhJYtEDDx2GqI8ckzpUQaDgTb/V0MVmZowj1HP4tMOeIOfbAsARLADMbD/j+UwMsIQWtrv5BkysDwkGhNEiX+jKWMt3Pc6QpxIpHKCS9Ep/npAL3mkt+V+x9SFdZfC/x0cIUUB0aRdK9rcl+APi7tv/qMWD3jnxarv046AXAAT5EjtLu58omE9/odoz7szV4/qKUKNzfVJyg3bIggnMW0OzlwFVVhuUxM+yhRwnnImMoh2+WLCK3JmkXHuJUIgAKlMkjIeegG444R+pXkjNMNTJsLAUIGb9jJJcUYlfFVzBlqwDIBRHQnOaJfr6VRYH0Uze4XtTCOX0io43kl+76vHWdSpmlyyuOBk4G+Vj+QWNoqXPmJcY0tOCEkNCA+tD3JCO5FzTDgb61XK3SXTIy3NBEyot/3m4fqRn8mZk5SR+cQAh0O7ERFlXUtPfJxhQPr9mTv3IJP4mRMAKJvhc4gaJwwu2YwmDPPDAx1DSwtFTZpNAPruKt8yTePo81OHd86XIyLyb0MPttIKE5Bm8p1ljcwwKS/EDCnReZ3y0FfxIj5cMRvmnHPemLKS2S+Nw8fNEiB33XKrLeMgdO17znhJfjAM37rtYTK3/XC8iQsiBbgcpzyQFac1MO4Oi1H/FvmmwLZWT+ufZNW8tCeDJQJR/VxSyAHjZbe13PJ1Qi8TmNuACKj7sFJfZDEHJFA/NHUZhJbfTRgb3CJeZtI6MofqEkEhCUHDBk9BDwa4iI0Ygcd/FQT9rOjimuDBV4asugeHkSW0d6SG/4XPptHmuL+jvgQIPZQyurnUxS4fzHdsxyg56ioj931befyzmkchSth7Ftg/oVTJv+G8Xrbn+T6wUO40qBMTsK41ec48sq2SS8XyQl8MM12kwIMiGpa60LVtjCZ/H/t/vLepyueH0s9JaAfa6enene0RYnJ+sgvMsFgSxBdtzmA+Fc/saxmLb9A9aP4la3oRi1ykv/tb8nhtXzYbNkej6JompnGKSsAXjeDHEF/73tVslUwPFRhq4BsYYQimGhgymktyvpZPRGviQbqxcIVbtAOFbkXR+Y9sYKMzyVF8bSg73JdQ8I2JCKOGegUXMg7oNw8mdv3ToO7++BoBejxjVPt1cPp+cP4pcaEDq9VrYhsRj+DtjMrEd3n6unh0+mnu8zAMjkkY3IwREpf05eCdqmHsslJ1MP55G5210ukyBCo66FeLFkMn9HeshqMbAqS462xUxoGBdElcVd3RarxokE6dw+SZrER8U7Osm/ra+W2s5SaGg9Q0zczlq8r5wVMGUXNOrWbUvCe0Jrdmwa8kc5JFVLX2SPFaYq2StnUMCl4G9aDGRojGLAUZi6kQi493dyaF4/nMRtiEXpkUEwOqIFBExc/j6wTU367mGsUiX8iz1HwhGCyAV2V6b2d70rkzSCOimn7wM6ri6hdSiMARdCKMDEl+vEFost0LwiUnV9JhYjuUJsEdSN6xj27RxOYke6ZUP/lIjbqtsDWPGfaGVeCGHWW7ubqBBGu1sl78CQhutBGUasqwx5k0pE7FPqLomhcn5vD2SQFCgYPyecPKysZaimfvXYtOMNLLd6eWm3HIdXLhLyWcNasnKx9Qe0l3DOO6/cQxbUd+AoQErHYlhA+LgJxEKncJwkcQ0xqIiWsNDgLBJjrHt+Onp+enjKxfElmbmcX3TB+P/Mhv6Hge84J8lgOVM07+XpgH7zlNawJcS3re18IZBfgnPi+tu2uhj9JyAAVF6rvCetntaJHjRSP+jEzA7sfOjENvKHp/GXpHLToItOUdBBsCzY7fSCYMk3X8W/l5oCoIyW5pOOTcFwyQzFBKcLTpTNmTvbNSVHzqpYcijCU0XRZDtFq5g+Wbpz2tWVoyZf6+PynpDYdQV9zHzE7eH20cgyXtm/YIB4+yq1Rl4M2lUa/cFjgh7iNgKBh9QBg5DFmj6V1VoaBecQP7veZi+9Myw2Z4ujmHbpowNdKCh014nvPzLJhrfCbUWeggOQCXW31VmZBTIPQCpVb/uCCQPR5agqvxJ3YP+esasQFVt12gqFCZPmPd153ROzOfsoIOXH84Psd29YeDMPBNJ5GyOTWuz0dDIoNswFdgnX/laLIGpeUiaH8231AuotXX0GttyVVQRrsuQBEegZXIOpYFs/aBvbab4RqrjgozCUUlv4voS6K+M8hXYj05nUsdG3gmPiw4sv6VmJeStYrOUJew5nnQv5g0rnC+NO402khV5IPCVUpd4ASpDOWNYmCy46uW6gGo3+qA3u+PoWqdRL3GyvjRLufVIEn18HeniY+wK+Lhn0EjC0HYpOwz6b4+xRJmu5uJGkaA4c+QEkk/9/ZZ4l3CBVNYYAueu+SsvtyddQHt0eukefttxloX6FV+msqQfNvyiiu6HlsaCfNuBr5JBUmncpE6amSL6CQuIr2Epw+KLy2DOUIEHO/du/56R0Pg8mlpqovCloGbAzrvLYhmS/+uVkf2Wi4KzbOfwGg+BFVOLDojyWRmqkxYmmIAcW8qFyCxw6xTKSpQKA81NyNQKp4z7Exvex8rDI9VJfimDbs7uqvnaCQh3S0Flp49B9NU2x1J8qi8n6OfeMGUAd7PqpWcWYR7HefVBZM+9ZwEkimKrmSkCgJh9f9rbbJKKllmQ8xUrj7/ix28Es1dLkyPHa3Y2Sc0ZGeWkIKzRnAARGd43hqkGHKCQ8tHU5TOKmnhC/WysffBnKdJiR+tWVumtV0GRUeEjnl4k0FRBCci6zP/ADo3RbdQ5hfPuJ5qN82wUyvQdJ+5/zHxdyOiBrXO3nqRFsSZYP4reiGozLzQnUbXqIGTj1mYpHFPoa/ykTIh7146gydT5S+yeSr0PDGRXDr4ubBvzUdFHVWJ0Qsw8D6NZvyt9iKlV8XlznULHB15X+H9wap2UZYAh6SD5KysmeVpq2QN6lWDN0a6a/vDX83SZ+hEMxi78XC6g6P+U0vAV3CEMZT4X+e9CzEl3n43QY3bipHvbdgxscYOkBbcIzPZgRCsjviItKtIq4KRsK7gs3eTee0yrOWzzvDufUEB/jSytF6+VWeQwZQTpxZkjpFCO8ublnHNGVc16Hjgev9YFK6TnJf2wFY1Fn/1ARLDd0iLAWM2q202Qlv0lTaY6GYY8sKH8dGdRwOuBpgFzT485l8FDJbjtX5F81fupUjkIFImGTCkAmJjHG1MFHvx+MLOl7ZTzY26S6hazsx5dmXDcuLLQTqLJI1Ysz2acLNhPBP/uskBdSfDmhyXA2xWyIOFPS4i0ocxok+WWjJXvSt+7tlFcqCMY9FhOT9smV54oIRoCmFrFDeV0Sr1m6XJeBWNoU+UGTmwAbjG3ImECL02rOckoCQyYONgKZv/5qAgUWlQGdb+dIkwfra+Ff8j8Y+wynl2JP0rR3mic9npje0NCPdAdXv3Yxd3Zk+POAtyFmLwbp8KfXP+pRq852JCURNcSk3dh0gexPE9JCb4RCWgR+/euqX3tCGhPzX7MrQMq3CdoohBqj64DD3+UvwsxM5bd00zb2dwPWPAMpk0Tfw53JyOZOGVLVqUNpexUmSp+rWoIGrGUFT+GSik4PNKbIV5FVpEPMZ8/nZGkh1Y/51rrW7JwJ4gQKpryb/7M+upOtmnrhAPzJKzV0RypU5c9pKSVhPOBu4GP9PeE4kFm7x87GqLq6P9neuZZzgADzgyunyFwRDHhKVie7kKDU1VTzmCBYo8lC5d6VF/ZCfnnNe9Z2zxFEyrkjHQ4JK+cXig4nU82mQin/2BoPcT7GNbvnDpdWsETg8wrMSaLoy4ySQwCtXMIPaCnItNTc6EXF4dIWGiS3KZFk3wcWgZ0RR2iIdzYk9PZ7wT6D4Xgts52nX7UdjBB7uqjC6yWL4tO+doFAlD4qAwznnxao7CHGc3EYLT29tgEJ29N1WtDWiexEbB4JEWLudhH23wxSXy7wDyj6hlI/tr5Uh1T+GfmWhkuNAxB8PWf9xRNAKY+X906J7a1rJJ+xu0iBG0VTIw7ckmzpiF2R610JoIKccTiIX2UpJPoUEbAGqC36vxMfZaGj6lUMLGLXhvldITPd93033Si87NQ97FlXnEhO+KiPr7dZ8coJzXUccAET9nPLEqzE35X9CoplPhrIF3RMyqijGdA7NX4AsUv27AOs3yj9sTnXXVlNKRN5B55GGWj17JgKfAf1FhWopYfPd0YOPgRm6Fayickh79Sfy5ygFkfwYO9gca0kigL/cdgG3EMsrtU2wChN52cu2LqB7x52caLykM9cyfpweLzPSz637xIR1FZVSDN/0B6kUiXLE2IhzmyAq2kRpnsp5Xu8sTaELAEgnnSEXqs9E9I2KVZZYy2IByipRHJAEjUMX93bxfLsiCmZQgaQt2QAFLC+CeBOSJhbRNimv/1v1sMfUcsssTsRZBfchaXFJhDYjF139Bxf3lp5ZTKgCNgbsR/xqxPTduPQm9KrLSLuJWcVN7iekVDudAnJa9s4eO+vJN1BFY34GJZf+WI/kxm1CAi5A5oH7Bowf6ayw1/CmUSl14X/D2/x4rD3FIKAaSh3U87Jj/LcAvBWhDPZY9f7Kh2c5hWFilTWRd2p7q3Shy0OHrURxRU7+suo1GCnusS2ydMwry7CWoMuEMokaScFwD3yjfUm9OZ/q7ctyEEfE2g82AdG1olHgwbZVo5nh+NxIiksGjFlglmUCFKIpCO2A34UbxWl4iVVkHCUhtZUWKGWsNa8RSpL03jsHYFQD6IlFczUThUxESEeo8/eVwnFHP3zP5cVymIGh7LZMbidL+Tkj1PIYkPUEkpxT1Fc5ggVbR/z4L1D83FLlXZScjk4PDUvV5B0TdTV1mul41PgvNcOnjs9KVkryX8meNMutEcYzK/KLxJC8KRXPXzoszDADk/8MQP39Nbg1H5iqtZA0EH6dS2QtUlHCLSXOJay4HuycLslzYmoAW05CTt6XJ9Jvve4SKXSmdBQWHoFri9hP4BKWkS8l5kzPFVFx67n3X7ThA0cVLvu1KxuOC01aqDOMTF9ZJFdULd1rn28iwWLpgOgRSR632kMiieiYg//LvkI3iCyLJKGcXH4W8jmMyW2z4FQgW/xKmLLneNRKkdE6hSk3hx1dIOPRJ6LewjL9QhhQo4+khacf8LzxQCyJG70camiJWjEt821OFgt9bO5KKzyL7dFjQ8wLhepM8G3VZ3KF+Byg0TC1+l7tFPwn18Rp2fuwS7sQ5+gSyY2IptanlYoaTURPFKpa8PfzjbKxhmuAi4MyBGPUqY09UNQeCt+76aRGexm0/u1Tamq98MzyphbQawYCrecuuCQ9d4Rz9WFDWI2e8SKUbTUDC8CX3TdvA0MxkZGTTJPQ4C52XvZA4ZDsbuOYTeVsOP1yWo4GW35Q0GiMtZlBzVSF/+D+bGHG17S0HEkDZ+tRtEvWV1WfRAw+3HfbtRfAFviTtdCWxBl0BzawXqvKcprc6ttEXcC2PJY24NLT3iZXV7hpGupugS/nd2B5t8U01uYuht2j4RQ6Ec/TPN9nyTlSTzLFmN/Cbl1K3zsNbsdKdwbeStZudG+HdwXILDH5GbXMtKxvHH1XBq+6nQbQaAtAcZNhfgNlpPlTZf983NSHshWSDbvTrre7+qv8iz3uUxCCju+SHRYhrXQDo5+aO7mFz8bRl1kDa11f0gkUKp/LRFX1xlunq/Zi+lklPNgtcVdHNsCwThe76a7LQZ7PpNA0YBAM1bUcyck8upolqqFrohOEDkU/VYWjybT1Aa/c0DFARV6VD48czVUkPT/pFS6G3ZrToawU4oAALldUVQ/4TttqtoRPXIeA7PTH+zeMQybCv6aZ+DVk2buxCNB2I0MgCh3wJYgtUNsTorKoGA+/ojNA5OxcflXEV8h4ft90foXc+2qD9qRAqTLRAOvc1tU3zovzaBpoxVByg19wn8yP8G57UFCgJTDNCD7piszCDCN//uI1QfVILCOTs7kcb2u2S48YS/3s5X7FZGBwPiAT5BYb6ay9VrpDMotzpskdUOI/DlHrzZupORj5N3bmdieDHIj9IuW6FplEeA6s1sxoGIXM5oMc4KFdR8TW+2croig1YjULw6xlc/B4W/kQygC/Ay/mGeK3cuzTNpYwkiv2F9aSjTIjnJRjDvoDQ/ksecMrVLXIN6nAN2mCrmXLKpUPyvCxwbQBQ85wDkv81+5SQXHLRzHhAeayEi39tzbieB4IBlzlTn5MgrjU/FK+0o5L4WT78fbZbspdxa+A+ajSuEixlwRBiBRkOSRLH1mWPMdaOF8DXEYNYIEiMkfcc0KSsyzNg8exAD49DX9wS0naih/6zOqEwxi+imTnXfeQuWk8A+zBd0jG5hwatRXMP0dq4LBsLKGh5ZOYMhQgcjm4XPwts0JwHp/deY9LYnD0zXpsAgmS8zaqTleq/j5YELuhCKFmHQV/5bieD4VfcTj9jIqsKPMHPF9QXzfSM20/d+96y0uQ1PtL5hkJKDnwfInMQzYs/4y9KOb+XNCQZS1+8ja144a7/8SO16M6m/msOeq0F53XL8FG0/2FLSnImYG5Whau/0Ft0q+OhlSsbB8I2w2KNvVZsMyAg6MVh194whjoqsWluTtxRpFvZMe1ov4C+/9WWyqBywAmCd91UiEyJh1W/lCiPSUYxe2Q+alxGXKRI2UPJluKg3zBrOPefEuFjS+4SVr2NgGSORSxVnpeGVHmDTfCb+zK/5vqGn/tg+I8fe9onqJnBvUkeCP7yU4+rze65gRspo9JQqFQNoFuei6ZUcJ0aVF4Tg/gxzYYHxNrBSBQ2d4ihfaTLO2CJsZKGs/CGJnFRPrP72s/Qr+N1wqNMLq58nCckDcxwgRdZp0oXGFYT+RK5y+aQXLlrUsRRnJsJhJ99aXov5xfkPTzY9RTcaXtQ7NZjVlZirlB5fk1GplhcPNVbJBnV9QfnuKSRXgPTb3C8XUPM/7JM/KI7ROnCkifXK6OcZvt0LT8gd1+xHGqIGNpR2JecR0XBvEa52dGnmmw5Vagefoiv0wT/gI7/XbPS6aI9mvdbtPATDPPyeGrWTaRpFynmBX2+hUCNkgnC6Ci5MNtYYUffyIzXL4UCWkTnadn7csJnpo3uurCWLkO5J73sb4hNXgLbJXc0S65ev/yJqROHjyz/ICP+apsKDBM1FyjxBVoDGnpXNZanAtUecfYAQ7hAuaHw1g5feT6TUGt3F4SHdnoB7urWEECFBNlbZZRt+bu+yFy+ZmG7TZpwNDEt6Y/v4YEmiXpFe0MK5V2JkuusHldJAESaYErKT33x8T8/DhnCRMaap2tC5flCqeSN6bh3+FfdkNG2n4MrEh95EaQdye4lX4I8X6Y281sOMcx4zwJrpJj/JrYSZaU3f6q5xmEuQCcOnKmvTlFjW5zYl79L8Kd3/lEfRSReRPUCdo9Y0ooMV+/EmqiehTuODysOu3Fqa0NoLOPmD9F+Fb8O2+eQj+piMh56P2qIlDB69qkz0Rmbm5bWeAKdyXQeJ5p7Nr07MNpxh9GgIDZJ9zyK/FMNCHYIu1GrhCG/JIGPmV+cZX0VrahX3DTrqSkkJ+RuY8AK+4kLRXSf2GDIMI2GTBFqPgYF8HX2oicGsVmemLwcGk0D4JCH77VGg+N8F9J6YpjKajMcDywbrg+tXdRA764XJkFeqXRwb3dhkocM9MI1LHrxsTYAh89wrP8cbpHSqEc/MvM3X8lQK1rqjG+kkCiS63LZr7LHB8GQvnwpqwzgV/7UqDr75pZlxhDwjGxliieDF4yVLAIohgXh+AHiJGXOFq/YqdRIuqwj3FA5cGo5uWop42a8xPhBXToNnp0FuDhUjPAXA+t4BWAFqt6RTGelUOFrIOggKL24/lP/qRU6ktmrjmj9/g187sQ47BYuf5ZOIS4yetXojmxVxftG/nl1hqFOLH7WobcplhWcJY0VOBEGQkWWu8W8Bd3gwix1JsFlICZLKgipSdLtwPPG1BPSimpfqOFtuiimdIYS/eS1+ChtOFrZW01LWbHDgNpHOyVHLWroYcUsFo2AO9MmBj5mj99C3kpb1ubDJq+fMClhu0/qghJONCe/TT0RdpXEvArBAtN2WPw6g0LXdUDFNKrTLV0XSTu088SH/JJCglw2zrGMrskELmw0dG/Kx122rOR8qbrseSM/kYVu5vZqY5w3HK5xllY/DWwM8/enCpogbt97N8WoQ24XjIrxe6dxbUYHPKw9Uek7jGGWVV26yCRtGaVgD6OjZKo+y5SrozKYH/kq0qpXpQrqLtv2cEiSLdRA51ptB/xvTnbeSlhOkZwsSOWgJHyxEOJjGx/9fqIM+2w9fIrOVfGhXezEWJaIDUQkeaVpNxUU8d6Gf3zYTn4mL7+1cB/Cdipx9bL7Hhn/wUtabAVgI1QrpKqQwFkgVzi7tINfbbrPuqj3yW5Zu/LEWqgg2N0qMuj0ZuogEBdkeKLXT6vva22B8fw7qP4czdBplC6wkNDtcXwUejHeUU4Ai/4id2EyfPx93s5Zp2vL6Ol0ObA9xyRaLJ68o9ijNWuAx3syQa3JTsfWItg25fGDGv6LIsgzIJCSs10dsfQsfiXQbTwA7fGOX4h29TMmlrnhfbN/AjINMM36Wt4Tj488vlHtNfTorJZA47g4Lmd+D0S6r6mR3cIhRBKglTZ4HbjxHx1reyufh1gtfajDEU/pOUjcylRxg9R94HU="/>
  <p:tag name="MEKKOXMLTAGS" val="1"/>
</p:tagLst>
</file>

<file path=ppt/tags/tag2.xml><?xml version="1.0" encoding="utf-8"?>
<p:tagLst xmlns:a="http://schemas.openxmlformats.org/drawingml/2006/main" xmlns:r="http://schemas.openxmlformats.org/officeDocument/2006/relationships" xmlns:p="http://schemas.openxmlformats.org/presentationml/2006/main">
  <p:tag name="MEKKOCHARTIMAGE" val="PICTURE"/>
  <p:tag name="MEKKO" val="MekkoChart"/>
  <p:tag name="MEKKOEXCEL6" val="False"/>
  <p:tag name="MEKKOEXCEL7" val="False"/>
  <p:tag name="MEKKOEXCEL8" val="False"/>
  <p:tag name="MEKKOXML1" val="4HooU0THZk28POP9trq+pbTvvzd/gcV8t56cq85kb3NDTsUhojRA0EsgEHHMH7oYP1SYpn09ysXVivguJdhTvfyVMsBLTGvcX7WPTor/CmXfOtOhH41qEIghVTfcT6o7+LHxt2iMj4vD/tblS6qzJ/gMcPCGrbvVDHAA21UQtxjiIUqba8bxYpIy0ufKDgD5XDCDe+RVNlFbJpcVRItRb19Hi89qJjTD9ipKC/dBBdkNW3cqqxFriNY2B7W3+bXVxpcBJ3WxE9+VOtV8Tm585I32tmAWsi3qBeXb5MtO78ZlEar+3ePvZm/eKkNj3/PmkC7+73A7e2tVVjZSW+pEyY6MjjSb/fYuKUlYdpc2J851EWCgPDEiElWg1WnTjQz/WMaup5Ox8HzXdYPaLQY02tr4lIE0usFqpPEw0kAWDWcYjok4eOt9EVw073UTlngHofjai/ToWfbOdqm9oJ+6oBsKJmgHTVcOIle7J4AIEpuHvG496en+iGEM42uyGNLEqbn/rPWm0HFHWjW0Im8qDo6T8JJ9MWVWo4V8z3dk3rdbfoA2HYq2DBgvzZkfLx9gCBRe86WwP4H9AdJdrwdxn6062SwJZOuuDM7FKpom23pQmAMT8fVEQMZ5nfNHKlsxO32tA24iC9KE2fUQHr43WCNmPQ3UrwI9v6UFRZaJjaHxr01WyN84IaIGAZGAhvotQ+cGVocnPcLjdKmDHgpA9rhuVpmOTiCpcCNFBvgcsG6Ib4ANMZsQKVZ47CYExh19qoxwWNSPo1YIIDHI4I/ASIu4EEwTMbXhFzEDEOT/VhWr8+8bc5m1iTZwyQi5V/Q0v809OEI0PpTK6Uuu9K8tNZg70ktmBWitAuifLIZ850dgWGJyZTfWMALVQrZ5+lR8M1rpcrfSIx7r9r0Ys44VTE8UZ5z9yZ09DkafpeluiUVTt4lvCS72fjk/07CCQZbw7KhJer5LbcO2JTm7+8AeLJIWFJwSuGmJhnSbw5gd0lgL3v3PtOf+wqGOqxi0mmw3xjqeVj4h/QoWtn+hs7tvBTKFZShDE0AxDgwvuiebdAdMXcoRUNmiQuj4wt0IidIqb+d+4frMlqBTVajvW0HsPpdnb770vb4xXDVM630EeVrdqW4bYdm2x0q3+b+qP9elSlWXmMac7baQq5esLVccYY2dyOezz8sY1c2eaieGhhZIjuJabUs12zoBg8lSki7lMrP1U3ni1i0Xhltvz0jYyeXyaT0U/eajGr+Om7kiWBVU8FWYalkdu3nR9AF4X52WIX0zBhqu0Hb+EAtTPmJJhaXu+SlQ2Gyydsbjiu7vEgq2pT58ItcjA7npZg0xrxNqH9W9B4vHm1vuNQ7LrUn3Fml59hn7JKZaXQ7f7RhXyN2+VqNdpe5WEnANPQ0FnZWqjkTBx2e99WUypKj5Uj9UAl/4deao8gsRReE+dZZlkStvIBYuKYzsJ/dF6AVekHviq/NWXCuKzEHYGkdNbGKoMhHmMNTBYESwwBj7QrbK93p90Pfg/uCHGzz7neKbB9o0KfF9/ZN3rIGL7JFsXZ7IhuzjXEBgZF7BeaSt3HzA9eiitSEFqA3T2a0w8SS/kilaY6BliDzvwvws8bwOaAZIYAC/uF0b/11p1J8xWKYxZMS11UdRFFVdqLE3JsVTZeTiXY7iQNBdetg+dR3gV76TI89YUcg+v3OVuVRDZ4WDRhgqPnRXNleJPUPMNdJ0/YJG17E1qWwQoIjUNzbZsSAeZ5epgbynL/bhID5s7RbEic+13zifMCGAHklvqgGzAt3+Z5Rus+UutYvG27RJ26tqW2gFF1o+GJ0JWy/T70yod0qfc8+349gm4Q5YBWiL8QregrtyxWsvdPbXqsMX+kE1TBcgcBXp2nGsRVMOvuI8XguseXS1lbzYyjr/Cy6nVg+vmnbIRstXGHiE5O+UaAi6f9RrCOb3waKOHzdRaGzIeVswut9HmOfFruTWNzHx/gOhmY475o3/ZPXrFhu2IJmXJnVMxAzg48QBbr3UcjMjV+hcxSOrRgqyTKNaCZksWkZ+gMoxJAsWRTPdr3vdvk8lZ+UKJ4alRqNRzDEfC1CvE+MznjMe6zbzQXOGUZulSITU+CMk/uYaR4UpzDyuRCpBiQfJIoiYxyDG53JEOwEVYC4GOK3vjXd0TlhLGnED+rRIb2A0d550EwrjD9MF7g+Ip8LuA9x44OsFnugBOFOlm4JUHG7483XgMEiIDPqsVrH3LjdkmzWKKS5LC2IFeorhFWzp2lM00C2Gcn/mXUd3TESSIOXOif2mbcTPgsqB1iBhTcvS/DU5uQ05wHY9vATGXht+yhxpimfdF0wyR8di4Obq/4CMyPa5t3/qdlu+0wmZcw35+6lJLPUGjqBxDbLfLKjwqn6tnzAvUz2aduEHjWGGne9HD/7hsVe2DzuFGxntUjmQ+ZIOIFdpwQ0gzV8P0JLeYGBKQKYLTOydkrR6c1DqvEaAG9gYqTA96BEcb7Yc12vOycY/cUG9ly87j9RaTC+9BeT7Y8Lv3/wQqtPK4aCiRMNxWW5pvukDVnVq7lo86pyCKpaAloY5xZ2DlavY7gVySAhwdKcNA+QxV/ATymoFMTNOyRMiqks9ED/4TqfKSop+9gEmPmqNGRLzRiGtws+dR5G1lyKbH11PtgTm0E4rvC/Tu4olOYsBAqXIktowBXk8MPXn1i4LcUvbMfUF5PT01Cr4zlNegqOzym/BlpQTEKOwajkN6gnxgqitrndz043fs8bYcwv8k4sQQG7NDdVQUNinWybpgei8DRhqnQcwbQuqVStbF21p4gl7eVKGY7/jQAxiWL6HdfC92bzZPAllpec8tKGR0YGrKwPrNbtqSUJh8i8KYed2aZ9ohoByqeqh8yFVxQdRIsPZy2B+XQivJifIB1SVJRtPE4bI4b05rL7s+MG7n44NPHQqFmabUCiHhmbynxQ2F1f0OTCzlmrA5I2fm4xmdaaWpTBu1poumoKCVtwmcdRdf+z76yoqr3/aHancvZjH9ydkoM2Od/cBfej+EiiPBW6V4kLrWERCWY5S49K5Sfm/UR4LFPodSPvAWoFh6I7JrvFC6g91H6lyXHHuoew+4HdbJXv9QPQUJ4dGKW4N0vH+kNoBFmveC6DtT00KoRneP+YzWZH1z9GH6FO9reUDDtQ0ZjW7sy2yC3C5UH9kyclY/wTLRW+8JJ4FEhAWasLMpoKfMYx773NWX5gQrQSExZttWrR/LkdnzCM8KppFTqYrPxuBC0g9MN9rWKlbSkjHXuOeOXsAOAFpF2/R68QhpSh9kkYs1fkOAsDN3ntinQMmLej1uCsuewK4UCVO2Gh4Ei9VUWMJViK7nz8kmqwtBAEhdgLk1lKsoBkFEnCXBDkIl1snY/TUqTCazxj7xuzwDtDvZwRl08/wYHXGM8b+car/jMO0yA7i/qwbp3DnXGhbBR35oSUNtkwK/V3X4+aG9z+kAgf3DKYGItU5RcqHaG2jiG9uAenjk2dm6WdEdcuIlNRchwdcJqf1IquRW6iP1HAystGukA/pkelXQr3ylipRz0KDbIhTqXGakZBYqtHbZytN4ExONTKa8cllptSued5kkZGXTHFZ0Tim6ix0WynuVR9v4/wxivIH8gJXrPBDuhyn4Pbxss0NHhMZv0D/eVcGRgfAY37Pgc+2Zq59V1Bksm6wfhc+2Biq0rh4n0cqS7UQ6onL40HUl9R86UWwhZMK7bH+1Jsj8gEYudP8dyYF0CnWhHp3eG+Pa+Pg0liy5Q0O/E3i6RDkwXpVF9TyCKOQHEB9VYOZujz5kyGSteu26464jmZm8G+5QZTEhKigrI9fjaLGr84+2PKkxqdvStxyWsS/POo4QVO7eZabm9uLre3ooplzT7OJDGs5GAvTYEHxekTBnyPQ8F9k1RLCvfJfyWGQ/wdHtDREyce5XAMgee6KPsEPVm3vFEXzjKF3khIYYab59LWx8OSr51M3Wd3BCOlvStITEyVxsxnW3T86neC83/lSW52o5/c2fcMMy1wG8xTj1Zrxi8UI8ZbQNlHBlT/REEHSevpkFEUf7XoGr3NKT8lFoA6G599Ju2A16rpOixQRFwW0YWIEwIUhDG4WI1NXNKRyYBly052UAHo6BDw7vR4H/mFH0/togVLdIldh3przPWeqAiRgtmg9nXKeTEcm+OB0mwFiiz++NhV1+i0mko6nLouh949xNvg9TNHc0rEBMkaJPGe6CLjdtpqQqjc5bF8ca/9HSv1SCaPk3XIUVhCqT/hTvnCmtuLQT5NLjZDlMJIRf6SHL7nib3QBFsFf4lhYoKG001zjxF2PxV8swEv1NwPyCBbJTnnmV3bDjeL6otCCtOoheaWWtTUbImZxW1t1qocgIj/ztuAG2Nbx+18EL7i+OEWWA104TrAq/yJiozhh0tgUv0XsbCVjfR8e0Ay/gAWhPVvBKCGcGUzS4sOmTGywciQ0dwYGzKiRjdZdCWV3W6iMN55+bXFYWII+JvxsZCreU9/PRSzyvaN8mp9JGY16dW2SciFGnG5wZZlqtQVjXSw1+yyyaa55CY9k0kdtkzCQBruXXXQ2H3CUBveWWiC8ly8qQ23TPwxvo1C1MCgp+jq5ReEJ/A3k2ThlBf3pnduWKkYNRDru8Z63SnMbvaRWtIEYHZ0Wpom2AtMYhJ+bzIjxoP350DO9T1ogZ2vbi6yEtF0b8KR1hDkZH3IepL6S/5O623GgCpJK8fKLpvPPdReoQrIZzW9cP4NfdUYoh/J8Ex2SdwTrVtzWmja0juS6g+y/yuX2dPfedYf0AXNiCSO2bvZzBMaSNKeMW8h3DjEH8NdFP/ldnX9AIz/rtp1f5oYjsiUXfbMo1WgY6RkLzTIeUqzESyyvaclscYmqD2/hZaWJSyirF6+rnYUbvQJ1A5Cb3pCk0M8/N2JA7yG7vxqorFZ032XMvBOG7Ut7IdAcF6PdhA/YC9Ak+laZVrua9CvJWddlM62OKY+pg6/vsKSOyS5rBSgZDLmsRiJjah5tAgG0gj+XyGQ53wFV5Rjjr2z0slW+yySQ628Y9lnzqWNOp5a3fD+CKIPdiS+mZv8R+Z8Iyjmftinl/ecGanHoqQfJlNsQLtjolAVzPPvCFdeKh/BPcr10P/yVq4TAfvDA4m+bK4sT/m/hwVizWEQVvxQvEm/jOhBzPNr8vU5rIYdRklinIHEQwc+tILCaJvgpdmcfpbfSiqCW95ii2VSH9J3WuvqC54hfAG2toTdC6EKIGu3jBVwHORf7VZ4H5dbI4Tn9pt2ILlzVsSaeW/iLZNC8Xz8JPanyP+xQh69BlMt+oRf2tdt8/zVrGdXJMbEQRyVRV1/3pFXRlv8J9ODQdVbe7v0Z95dfac/Iv9qYK0LRQghkS1RvbaDLfzWDFBsJP+OC3/FeczDO1XlJhQCeAwyEZ6kfAxu5QSt9tGe436T7MRuKC3l7wHeOY0qq2Rjue1L3yvbEdFYmi1y2mEnU/SKaczsOGMWI8uIfkxCLrSfD3hK2AvjVHM5tTdIIZlJkLNnshhz5mdzfy+xBrJ+4y1JnqjrmjqBml/k2JXfYYPg9D9kIwRxDSpzq4Avbdx9NMrDqYz8t9Oykv5bP1pQyv5scjXQdFfrvp8T5iSu/LCKoWvtRKLVJtc60na8ZyFcphcmG5Xz0URGfclgM6xV15fMKEMd1bFo4GOABgexspgdI4K+wAOr2qm6MMmBnkXI7Rq5RJkzOqAEyBi6PWE6j8O/UBSiVqmKDjTjxq1VTfNPrqnIFxxNGmNcDadqnfNZ2u7xEQamXsgfUxeormSvfNm14aY9xi6dYePhqShNe10j9RnWNvxA2vSVsJCW5it/pNwpicqa3qqan1hU8c9TNx14OxHqv2WImjfXTNE+w9XRkiiqT6rJZMYJfYfWhQBmcPK6Ls6XSOZS5BLCDn+CdABnD6shYv8+ElEuDSOtX9lJ2jyymUQSh4dVI7C7ZAD1lEGKhiCbRl0ns7HvQBsgGf4YVIdYJDlDxiKgf5pWv9/jRI5qkXuTjRK2tIBPRgiPxAzhi2iTpp4B0RLEyWziP5hkM71jRnRHUR1OXQYFJIfQiom13YK6xmm+l5eqcydSSkS+Vh6qUI7pvDWMHFmkj5LF41qGQwhSKv2ABca3Y1zqf/oelYJoTVmkc6MLjKDn8PsfJcbD2TanHNF0OjN+44L0YD9nVpX13wUcBZ09GWcfq+drbkqA5LeULA1UAp+kYU2r4JpWN3ZpE7PfvWP0FHQn/dAUc+D3M6f13/mowKazFM5emHd5Y3gvAW4LYBeKzhdbwuwFR+kiJiYzoBX7RAijug1qEm3kFnoDViqEI9y/+gU+gVMiuykEXLOLg1JcU5u5USsnj39khc5qxV8hN8BO5mZjPWNJi4wshKYoVgcZoN6RZFcjjmVxu8wqzVzWrhUoGIkQCIvHyCgdYo8QI043Weye6qlLn0UstwhGRfOLPx1cBBTRsEQso4eviBcrKdwYebzZfoEmRcJbZN+Eh9ApFKQk0QKp5v8lDDrVyEFyuGk9SE4YuYpJGktv9L+Jic2YdOBv+BquesDLZMvHGX2QnmZQpgjOk7MvPwv3dTPt5IJGe6xosRhXnmMe20QTsDbeMvMW6/XgBA0xHV6ocfPXi/PvbYrAmELxL0dlkzzHL/EC6mF2+8kPPlRpaQ4bnqwqUlqv4wJKTkjovZngoqHDWiSPcaR2MIx3A2huL8TmvfVQaEozhlA6oTALPDQmLTs5Ajl6c0ad7bPh75QXWuhFlSIUxhdZZwlM4r7+nQDytzu1W1C+cMvIm8gowr5h17oxGTmjFJD5XAy/zE2eO25LMJtFCvAKepthgaD0tnNBh6wN4d3KuTR4mC25AAJJeSu/kqTUJ/H1wSmz/uQ7+Xa2E9wPZVyWcQK2afGD+X5Y9tsoliQXi+Uv20fZlafyvSlMqI6dIdVQhGFS/oSsWP4H580nvjXIvB2SQsOJxf0oPPVzWoBgKDvG2sf1uRn9oyD7U9oTAp1AkaL28shYYGKBPetADaxsJCAAY2o+8VsZ1YFq+yA0CNgKzaa8zDKR0h+jzZAF24KyCRjQSixlwJlAJCaqgD+9JeFrl13+OzrcEz3C4ze7JKv2mCvtvYHx8zcwl1bNSxw2Ky3FvQqlC8lPviL2K5IoquPzfuxwtmcCU9Sq/Y5iojv+f0W8eoSLOkJA9Ss5J0Ko14e1J01zm0Mda4+STmyz6riTMAsURPZiHQ1Q9za0QPtuytcbDk2I394Uk77SsagxmFGI8O8mnuxK8MbHGoO6fnE5emrjPZsFLbVUF5/uMKShs9UwD8juoFyzB0KkrNanOoflmNqIULxLaRbc2PuoXP2ltjd4i+qdA8mT18EtNia/xaXmZQbCkpUR9ajSk3YUPiOEE3R9ye1fyuIPRUuVPhmn4D51GJVTb5y6PNEvX8yichHbdUyuHINPbVbw2PIxawPMuoUDJvogFY/vxXuX68rJZzdPC2eJhTibBM4GPMWl41YX7OuSX+ndwKTrT/kOAcESMUm3D/dsf9v4WfEKCjHlrsd3EYlN2RVKOfuryszWPbeaHGM3Qgy80UyBNv1imroIsW9J6tJ1ufsnOw6n4rhgNjGyVbFYjZXCHY22wMsdK2M93Creu8RtDyRCXJzIZyI5pTPz8KX2zN1YVkSx7qNBfKF3pd13HWucP/LlQyKNyy7TEL7SJpUbsdsdXglsJeTGbRh8PHC4yCrsEsFJpLqrLh60xVdoAjJO+LerubXDo/jS2nB8oIuMESesziUCJGBIbLwyXyDNKBh8lC1/WvVApCUeW1qXxOnEz/gM2Jl41ZYoKvSjEFWYv3bnz8CM413HTNN5tvdkc6k1X8ymlM1zQPRdcskS6zoiib2+URLHX0hjexj1I8BAAGRBI4pGeshYQexjOewgBrVydrR1GN2RTgQG6QFmqC3GdfnBQ3irEyid3fHeB8e+1amzUkrBv4pswFadVCCVJ28hgxrrZRqXoZkSvakT0k+2PO2YbLcGcbjNR4F7VvhH5boL+iRv2fIC1GFRW0N65ax8spUodGikOvIcnxD1pcj7EYYyyGnHlJwBi6EolaOEy7nLTgm34/Yfono3DAPNSLfwDKonYpQggcf0Ux9IqduDIqXOz8oVwONOU13NTQgGtEOKCevJDlyIUwQxOscXXo4B9u38rwurdCFz96cKKb9hCjthlcfFoBTFp6QkEvFqwdFj2IPoaZcX538TTRynBH4YxYjnzk9Zlq23Y/j1hWdmTMaayfVvgkabLSGQ3PlGihchU4XqXA24uvYdLlyGtrI+RfhujOp5NzkmUr/yzyJY/IBx7NWETUaf0TFu6udnfBBgIQqfNFr0FT23yWMngEs3GoNHSV+uKCd94rSAkcxZStKN8vXk5m0UO7w3X/06xzBX7FIli79JxYKrX2Ul48SXwI+S93b7jKQzeDeyfEH9fp+T2ZSHtaYOpsRbUiyDhQctq86jUbpsYHvjGcOnHbvj5D2CxmuwwCA7DlqGzIrvguJ3THkDDYy8rD7DvSAbdUenCJIcHlat7+C5srSaU67Njg1G9prB132+jubSGdS0s5oH2JgMX2bqLnmR6l+GW/aCDjRW4WIH1NfvNRUei+ncGArswRnCOe2x/sZ1tWw9Vy/NrvaA0JDmTXZnByaOjyKPZ27ROUifBTeP/nampA36yKKJoS2/q3bMQWo7hahpLlaCJXMvUYkk04YWKJBCkM4PIfEMJOlEO8jb6UubFO8MY/QvsPZKyppb5Tw9wSapdxxewbD5zVrYeI6rT6D5w1+XBpV0z9iOcynXGk/fNphm6EVLCz0R9CaDsS6MrCeDlTTnR1gChhYdTtzjijd8Vc8sJVKE07NTzShHUXOaqE62d0BgcvbQsG+3ZWIdOJLB37byhcuu3Ub5MvRO7VdyuJy474MG7zoCa6XTC8PrMTde5p2RwWIqP4GOG0sE2PrOPOFq3R8rOTPZQrsl4AY4OfOnKEzQ3qF9BYJcjBNN4lzyXRPrPuU3H8LyQsXj23RyYa3/QhUr0rcsoZHNPAW9Z2pQDkeoHO3eCDEg+r0q0/uo7fY6/L6+cv3Y4mpuhkVG/AbmGY0R/Cw2SxUiX41rC7lzwdv21aOTAUd2BB1ASryfizum01q6IZLHI34GsPPmA5CJJ27n+g7W32NFFLu7bHjN8jhujFJoY6cBxoo/Dr+hkauxJhsTFraInZPl0U3KnfvmtEDPEKjrOl9WhFDv1i3vZdXFiAh07tevOT2RQa4BFz5i0Q1Ad6P8SxdYFOMj7poJdR0Vd8/FpA8jK+ybF+rnMrfsRI2MLPHWWXUkdrk5c0IYFR6yMPnkhw7wZfGsdTtusp0ORbWlJkR9FM4XWFYeIjTJbLOtp9nvQSWwDNB2eIw+zb/OBfDrycYHBzSgGCN3FVUHIw9W9PblmBZnLG6RBbcTw87BQL+FI4RDDvKELZhhCB48e6foVpx3ZHK+QX88SwttAOozKZAW1HNMHMJN106SwOX8XL/0cD4vgCl08WaRCmeWSY0LPDR3FreO+B6eVrHROEb8O2eGWyvmJFnlw8PD9Q0oCKHeaOMGSuc/O0Jn1ntgu0/5wYhrPBl6gehAqkiNBhA4T5v63QD/aw75vl3VZtCzEMCA4sUhgJaVyaDYx2G0LQEb5mCylT//zvyReMxK77nyHIt1DWby3MCxDQW+CZcc2cKfkPxfkUdc4PABAdYwG/IZ5GiWrucbjwkMkqplYGaN6yDoNSTdBVHY55IvpW1+Yn+Hla2kj8Llx/yIeU1sVHc1njTj6rLH6vwSZQfsRK/HPI9CA0rXYKAjsBCBUa/NSA3AH0DGyCmQZBPgcqY5TEJik914ZdGpbFAhlaIEgnopCBSIkLvFUdY4YzI4BP+4vokavJuSc2OXYr2pyQAW6ELp9Bf6mPx8y/K2FztYEiw9H1oJsglcFCNLWkRixNRU2XNrC6vl2b6TpSaQE7AraVZ+hJ0truR4YwxBgZslfy0UbqdadaiQ3yVlwJJjI57a3MeXlceNAt9kVAJwjJd2UPI5Ri7gaajfOFosCgLfaye2NIQOZUED8xVXidI9n3aZcZcOfkO3k/zYeU6C6KWD+poVGpeNojpswO7t+v/krITI+D++gwF5mJqEiU3xk0CaSeWdm1zgyy20VJHqbztkJFcmo84rwVprlSlIWTnklh2uJ4bs6Sxv3InW6wH0qd6cJQAA0vwkdbBziw/mK7Qk2RtjFN2ptSm3KhDw2xMRB3mBX3CoggKz/pWFVZ4qTrIJj7Smd2B65n8PtukNBhJPPykwU0ZTEU0wkLFhXUoGjxGhfVvRUJ1l9Ml4eGrvECNkJ1YV4e2Nja108Z8Tc/WYjiHQC5wI0Q2ZqPlTZC5CopRZWKsGFmENJNL6xq9T9Z7DjXwOBfl6ZIhJymcBAe8QdzrU4mUBfn/OHZKf2cWvRNhOTSNH8Ft6oveaV6Bl2vFsDb0KmXjmDqybQC9hi8JmNxPyDxZaEBwwChEaJh7J12bwwpByiEK0IIHsE31PGIEwk4ji4M0il5hH8/hRDX0d9pPeqj+QvIm2EY7UJdamJelfkXULZEpHRJxQbgUqewdRRpakhBiZcTWIxMoZM4NVeSjHSTHEhf+vdV2wLWR3c5+NfTFnRqwOfgP88n4Ersbhpa9mU7qDCTjhMx+sx+NdifgKpyxvyFwLHYAoSYV8yAdaFL2hhuuSRaa1P2pRQoJUo8U9wuPO2gUFwCnxsitO62PfjDnOiCbYv9EXsZgMgwRmwIYl7a4zM+zB4HjjN1V72gsM7doHkxuuzqgEBVM+hmGcVkq52oXwZHyie/80bjHDhESA3FK4oLf4IQYPdmX908Eorj4hwwVX40xZFXFSWWsu4MsvJHPn3TWCKm5DvIoIsi/p2b6eTxyV+tyF+LyWPXa2VqOjxbu668Sljv8TbffEXrb/JCzsEumHunhcqE0h7ebhlIa6q41gBTswoPyJE7lWBzn9VEhj7JhkFSG3qJUyJ7mNPRWxrFCLzIDlEBkn7oTXwGpeiOLQXtUS400G5wr8h1DO+NMYRSGGH5UV5mvmnRd08F3SqFAiQv2SbMRFyVk2+zE1Pf1HTofVNvFtxHgiXW3uYk/AzcrlWjOzMAdcN3IT+jOoEzpa2DpgkYOgatEHL67VJpk914+YYdMdfSojBi4mhX05PUPHJWMKEpAmUFkyQhVbM+bs4lavo1FZib4/V2hzlvaO4yWj80YmvU00fw1N3n7V6H0GDNVQ2AdT0oULf6zLqf2snUwhzBJySrBXiVTrjCAMrZYu+Ja+8RHDUZ86Y0qDbqNnwILFcGx795xXdaKde6KDTwLCBWC4pLzaJYZZWt19eNVaNgUDKECEVU+By+FszFjyfPSqDICv5gCrOsyc81pPmK2kYIIcxyEtYW5WxCU/qmXW7hAVEWrsC46Ha0y5NR3PwlkXZm0ztardvFfF9B8oHfxQrQByuKwiRIM97sZJ1elcaNr5AZymZAbzk++oGhrGH+/6IsD1Edw4rDFg0h1tqfb8oZ+0qXEIdrQU0qgeTz3w6AGt4nzUAwk2MgJnuc7j4LB8vFQOU17BptTPMZV7Ft8OwJzBu7oBbGwFn6ExUCNYZZ53+oEQ7U6qC9BBqiDMLwisvoKNNGV7QVmGG+AehysSnQLejDEeoaTgb6V9m1+hkpQjLnPTIhZiZT3WTzzRPSLVZTgVhMPfpOkc+rfihJ8edaEzpO93RR8SzduxbA8tniIEnZkQ8Qchm4v7bKW9uY+/iNH+RE0vYUBB/LMcGZxWJIdbBEj+pHbaZxxTghG8wd4G682gW3gTxSIwgB+5Mlgv+0B3C6C6PehfjW7z1HEwwiq/QM4PGbLQ+VkVyCgwS24sNGq7tLgkI3bKNDmSx9KgseCLEE1GfvNNrii0NmLi1YT6PhItPojhJz2lZNuaghaMDCnM11eZ2R1B2CvelXr+JYiZoUlRidUJEAf0L9+gZMbDjfzfw8lfaUgMsi5ewmNu2gsBIiAUIrg6iz7bw5u1Xkiu4PhZ5aubBtweC/fuaK2Yg+0YTDYKIWaun5NkJ/Y7l3iI1bvkhQP26ODUAqMTAZ1ZwmSYsWKIy+bk2mHNGqS35cPl3QhbHy7Uzzi9RD4gACBEVcOOZlxZFxtaH12QBbEskXyUWCFBXn2X1N11t9Drz6EQdRs254BkFhGqXwXLMfMjZVtJGUQrrLgKv5jLhfqxspgDerwWL7fk1s26a+iMR8bmz6gMigdqCbsld/xHahc/dVoPxW2qinSFKIVzHZUXncKYyZUyecfVdYPs3mCs0SPlRopC0udp0AqpCDa/Qdw3l8ZP74s0vsTw0miDByI4bqoN7UJ6Q982NBPWv/i9umABHgydWLREzdcY9jDTunSxk8ohP5m0xDKZEWtsE5cQC6sCVtpGx2zx2vdz35mGeMXmU3+EbNENczIV44WnXhJ3oSRUTPH34DjHdiF5MkHiy9TIX6hOnwaXdO3d7AzLIuMxIhrZa2tNu+ReC3GaUoxuaVcneV3rMoUYjo1+i7fceBfBC4q367AdN2QR5QCmJRwKCE0aJzMIT3EXerv3v6ndV0jG8FTUNMvlHZOu8N9wIM6oQ6pmIHsvVIUefbO77E5Ij/nQKAPlxsszT0PKp+xW5jGQbsQr4d6d0N2p71uNwysZekDHtA0vXUzEDwTB63V2Yf8L43x1y9XPSAbiGxCKaG2m85cocKmhILjhr3OgAbDOLKxP7/PUvYdW1ZF0n0YwgbrHFU0sEJoU7oyP5+07Zw2vgHQ4na6BqvHcwW5ghm8GM93HbWR+PrBLGETYAQBrNIZMIfz1PcmR6Mw3C3Vrcldz/j5ZPj0tqcUvfENgv+FmSdVjzqHdi2h4ct28cKgx1rZBlwfwWSVxaYYMAhOQGNZpLlK9HXw6146WvKovRxpcZT2386sPKweunNxf+qCcE1dM2EAy/sQJbjIAT52fgw84/s3PerjZxl53Rz8Gvq4mkWpKIEQ4LkelZOD+QSLDSNWGIGxsodcWccoxVreXMo85gLT2OOvF1Z7QUj6oAOi7z09R/9FOIuYsKALrIwLIlKuQ419904IKGIjSpJ7wANQ30zz0mnTGoa6SsCD+qPmw4raQaCUucHFHbYD2fTFZARmQjFzpECY/VnPQQiAsOj7xWH9v5xj+J98EnK9Hs+5B24Pi6CppQAZ4CMIPNman2fOMen8EBsMDyBT0uoFhwu5tiW01s29Rcr7m1KsQVptELVSSMvMzXLKAZvWLS34q3YOASCg4SfkfgIacHOp292MB+LOWUxbF4v6pHmte3QpumsnkXmXtITKuyfJo6C95Wqv3vpSw5Pksb48ByiXDIl0RxCisYTFGAycejfMA0zGGnmM+htu2NGOWpmLrh1rOPO9bgka4zjy2NMAWPppthPmaqp1KIlvrpXittztPYkRtRCxD/6N8BXUCq6WwiFdPFt6sz1Hz/8d1+6jQpbfuJrZy6WYd3AvMLakSR8DVZX+SLL01EAfT3r1Fkg2SqjFbT7fFliooZgn87a2tyBemWu/Z858Zk5zdsdhMQtLF8bYCvU2/xbYld7QMYfxV5zf2l4nJWOFG2L+dtJKatz5SCIn+N9RVRq1PhqSuWxlsM3yLzt6y6akhmjc55BwoFeoSuHmeL054/8/SGiIawkysxt8jyJENh6PWbzfmROqC/k/Fw4fGhjbP3F9Q71ptCNF8GKu0Fv1xXo551nW4u1j2mVNrWywRMxbAKU/elFyJJvR0W7UhavuRbsK2qtfcA5fmKSbofNI9p/iyhLr6eL4kp3HduAumT0CsRyjcqgEVw+vlZTd4G5XD2nAgXa3e/XHn2qq+AcaCtPGgA3jw09yZ3PKRn6458RMrgB0GcZb+2uI8CN8lT6+s1+neoFoRFylm1KClmSKfKngj4TJS9RIUPDQe4N3qp03i3kbka9JdCcOwMCbrVricc+3r34VyJMLrFRsN5DC5RRjykJoqQX4qmWR890qWOMQmwYK7HLbkNmHtZ7HfBsOZl6iN2QYiii1lEhHNEUST7jRlciUShc6cJSinaTgFGkLll+D3LkPHDgmQb3ygQ5B8JsdnaHTatGG1U+kpnf5h1j9a8zdvxiK9MHUTTGK04CifjMaQV+kQ+piWvE4xAhdNY+vckxzm8/zjsd8MDgphHIsFlNRylyyPJqVOLljKrMUJxxamsSMecfvBWHuegcNAzKW2+ToQ5ppYvUv4mpZ2/MW5ag/DCwwuCdXFIw2PZy9PGtcw1cfseNH9hdyWE6uFCdENQfGn/Sluaa9w/XDEsMZGktbhLhjTR+5QjIhQsdLPoXrX3+I/roHFQlIIqeUDWscs7854bwEe2pW10mzOhg4Tm0rA8ZwfXa5OwMwItFGfr1prvpJz7MMh8NQvOrgVQ7AiiUtBaH4kOKmoxEA5YJ72ameMxu4FBPF0x4C3N/9KReWjod0GBSXDgV49/uT9Rq/faLejFOLJj5KBUTLELM1qK5dRR5vwp2ld3S5n1qKDETJaW8+lpC2JOOi6SqlyR9941sf/cfTbp2kcwr3s8M2RJ1gJUL6RneCDHzY1gHmk6MxwUrHxmwH6XzKJIb3X1OdLFPAtX3a8ljitOGR2AAOrBi8TVvyP23oKzjO+cwKeR+JGZSwfqoZy2WbgfntZJhrssDnWKvTlAU+jVG604fKtk7jYN7S2TfIhwqAvCGxieInu173zPw8kmTygLl0k2dbdLQ55JEvhFftixGyQLUXleahH587LwCq6SRReEGcN/yjYN9cTmA6Jpk4l4cs/AAA3uvU1iHaIajUDgVdikK4lYh+XXqHMivMY1/BP45vQllbdSEfwpY1ukHjEVbWwzzTfZ/jtk6QyRKN2d4LCmcMm4M8f6tf9ETSEFqZx4nDUPnbIS/G97Rnxi0oL7Vk5prHrYrL3FR+PVS8vrlfEaXvPvjMkVlJUtafkUp0kYJ3x43aSS0KYl092KaOSQAmNP4gv9wla3NXE2PCqEt4VuaBoNUE+7dYkxfNQozmiyf7teEjaxitgRgzyqLPrVd9F1eeWwCVDtCjP2MvSV2iJ6fxAEuGy0w/BIN2sWywFfwtBZOEfzcpydSEGE8ova5YS1wFTEZtixbd2/IpcegkfNKw2nmEKJCUUUO2SlS+kpUBL65dvJ7sAKriQYfedpBJQQnkSeN0TqSH5TIwEyLMq1uaiS6uvQXYYP/UtRdMJVk0En7yElXA5xnvDfLapA1C7yPH+ekJjmGKTaJ+jBGL2jovpk82fZORWXJsfK0O098vhdo7yOuCW50qQxchfd/V+WNfR9ULvlHjSzyYtiz/ujAZQSoVrv8cgQZF/4lFM61uZKm58olk9uWuok8p+ya0CIq3njYJ3L3JBGkJcAYeZxcwNID+uFfeNLdzcawGh1qZeNlkSD12AO6nOWZ7tJldMdWMjAtsQ5NaWBaVCYOrVyC3VrG1VQlq75mkbWVnenM2nBfpGl4lirmEhDJaskGGbJwknQmJCqNjfz8vAwrIYSz75pG7dkB/96wrdOF+5ttLJ0tudnBo17I0rN6w3d9kGbIdS4UvC1ooj/+5/EFeZQnxRAmtbaif30szLZWajioKZGM0T62+pKdSkvQyFJCJ68HZISREv9urnYKetjgaEe84GGfv6qVshFbdCO88ZahxoT33eTsxXh9dl+uv7FbDbTi4Yhg+8PNIBT6nvHsAFB4yL/D7+oK56y5hRHBD5rTbQJ8hjduFPDLjHVnB3/QtCFbB6FAD4XHIF2FU9lPa3HOoEXOEcUbwkeQ1a6XE/HKgvvXRc/BS84BZN9u2vO5NexU+PeCR9DaL2/zr1wATR+3tjh3yY5Mc/4cEMOwsWnUZjErYMHHujNeIJXdQJjDpG1GQ/gLw4eXUNLeGSO5Zgz8LOPmZW1e5fYjMS0KDmjQlaa76J+iQ791AfeIgj9gR0FRsXpoO8vEP8TUvWZDwG54nzYy+gGfKqYqMlmnz5sBAfEGHmcoQRN66CrpMe1AvlUIzJif1Uj2Ynh2wiCJkcjD12xk9T9SaTbN9vd9Wa3atSOLPHn4F9Xg2Eri6TnsYC+j1HcqJNM7vGNO2E8OJnuxEV2RlPsKVedZicySgEgxwOnvBHpOlSYhuwLW1HJNEqtQ3YARoQRrKDYS2OYFnZSjNO97dpp+Z7+BFlLBw9qht/u92uHnLwlTxbXII7yrdpqzKsrPCe3vtI0uxxTkdPJeKUpOfxtQxUchf+aIQBSRaxLKjqQdhEiuQHLjUHuRo8iZ9Uq+mc0vkP8mweS1qecf2lcnSsWRy6wazJFzvu5M/hfq+GJC0UAnQFaj6Yqx7Ps0fpRMRruioUp9WWr9yn5DpBL8xNBqG0jBdr1C4wkrVgop4tn4LBAB1TNNwiw4SO7guAA3fmOTXGC/jWUBcVoXwVx1x9cgOFkQe3vSsodZ1fXyxuRvs9e7pQMt11KiCatt2FewbKqgMiZa0E67xfEzZJ9IiowBU1IxCh4uPCcCfOqyHilXHJsmckDG6dZEN6i9zNrmS5NhTC68pGN6wl8xDb9g0ljmYABjlGErdw8I97a9k8lZeSFz3iqyGAkW1RIj/o8yYTXX0/lqUcLyYXoDsd+PLfdmQIN5hfSOhw70faMx73qNKSzGirogv96cIxPlcbQgvoe2HrMHNQn+wFzt4sNSC1FAgXBG/Y+rqfXhEByxHHGUXowvoqnU94b/UomGVxy/BBtbEGB6Sj+/JRWok49xF/zOsUkYinp7pwGqhYplyb+wNe82rJZmy3gzFL4ylStCKSTIBhIMNaMPdfI2ANmwcE="/>
  <p:tag name="MEKKOXMLTAGS" val="1"/>
</p:tagLst>
</file>

<file path=ppt/theme/theme1.xml><?xml version="1.0" encoding="utf-8"?>
<a:theme xmlns:a="http://schemas.openxmlformats.org/drawingml/2006/main" name="MBTA Default Template">
  <a:themeElements>
    <a:clrScheme name="ppT TES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fontScheme name="ppT TEST">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marL="342900" indent="-342900">
          <a:defRPr b="1" u="sng" dirty="0" smtClean="0">
            <a:latin typeface="+mj-lt"/>
          </a:defRPr>
        </a:defPPr>
      </a:lstStyle>
    </a:txDef>
  </a:objectDefaults>
  <a:extraClrSchemeLst>
    <a:extraClrScheme>
      <a:clrScheme name="ppT TES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pT TES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pT TES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pT TES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pT TES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pT TES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pT TES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pT TES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pT TES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pT TES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pT TES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pT TES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MBTA Default Template</Template>
  <TotalTime>16652</TotalTime>
  <Words>1822</Words>
  <Application>Microsoft Office PowerPoint</Application>
  <PresentationFormat>On-screen Show (4:3)</PresentationFormat>
  <Paragraphs>587</Paragraphs>
  <Slides>28</Slides>
  <Notes>6</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MBTA Default Template</vt:lpstr>
      <vt:lpstr>Deputy General Manager Remarks</vt:lpstr>
      <vt:lpstr>Slide 2</vt:lpstr>
      <vt:lpstr>Red Line Key Facts</vt:lpstr>
      <vt:lpstr>Red Line 18 month On Time Performance*</vt:lpstr>
      <vt:lpstr>Red Line Signal Asset Overview</vt:lpstr>
      <vt:lpstr>What Are We Doing Now? - Signal Reliability </vt:lpstr>
      <vt:lpstr>What’s Next? - Signal Reliability</vt:lpstr>
      <vt:lpstr>Other Short Term Initiatives -Run As Directed (RAD)</vt:lpstr>
      <vt:lpstr>Operations Winter Preparedness </vt:lpstr>
      <vt:lpstr>Overview</vt:lpstr>
      <vt:lpstr>Winter 2016/2017 Overview </vt:lpstr>
      <vt:lpstr>Always Evolving – Further Shaping the Response</vt:lpstr>
      <vt:lpstr>Preparedness for Winter 2017</vt:lpstr>
      <vt:lpstr>Infrastructure</vt:lpstr>
      <vt:lpstr>Example: Switch Cover Replacement </vt:lpstr>
      <vt:lpstr>Rail Vehicles</vt:lpstr>
      <vt:lpstr>Non-Revenue Vehicles</vt:lpstr>
      <vt:lpstr>Bus Vehicles</vt:lpstr>
      <vt:lpstr>Commuter Rail</vt:lpstr>
      <vt:lpstr>Commuter Rail</vt:lpstr>
      <vt:lpstr>Management</vt:lpstr>
      <vt:lpstr>Communications </vt:lpstr>
      <vt:lpstr>Methods: How we get the word out</vt:lpstr>
      <vt:lpstr>Example: Communicating with the Customer</vt:lpstr>
      <vt:lpstr>Hurricane Planning</vt:lpstr>
      <vt:lpstr>Slide 26</vt:lpstr>
      <vt:lpstr>MBTA.com</vt:lpstr>
      <vt:lpstr>MBTA Launches New Website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Fare Evasion Reduction Strategy</dc:title>
  <dc:creator>bkane</dc:creator>
  <cp:lastModifiedBy>cciampa</cp:lastModifiedBy>
  <cp:revision>781</cp:revision>
  <cp:lastPrinted>2017-09-13T19:49:12Z</cp:lastPrinted>
  <dcterms:created xsi:type="dcterms:W3CDTF">2016-04-11T13:25:01Z</dcterms:created>
  <dcterms:modified xsi:type="dcterms:W3CDTF">2017-09-18T14:42:25Z</dcterms:modified>
</cp:coreProperties>
</file>