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4"/>
  </p:sldMasterIdLst>
  <p:notesMasterIdLst>
    <p:notesMasterId r:id="rId60"/>
  </p:notesMasterIdLst>
  <p:handoutMasterIdLst>
    <p:handoutMasterId r:id="rId61"/>
  </p:handoutMasterIdLst>
  <p:sldIdLst>
    <p:sldId id="266" r:id="rId5"/>
    <p:sldId id="371" r:id="rId6"/>
    <p:sldId id="377" r:id="rId7"/>
    <p:sldId id="545" r:id="rId8"/>
    <p:sldId id="546" r:id="rId9"/>
    <p:sldId id="336" r:id="rId10"/>
    <p:sldId id="479" r:id="rId11"/>
    <p:sldId id="547" r:id="rId12"/>
    <p:sldId id="390" r:id="rId13"/>
    <p:sldId id="549" r:id="rId14"/>
    <p:sldId id="550" r:id="rId15"/>
    <p:sldId id="499" r:id="rId16"/>
    <p:sldId id="440" r:id="rId17"/>
    <p:sldId id="544" r:id="rId18"/>
    <p:sldId id="542" r:id="rId19"/>
    <p:sldId id="543" r:id="rId20"/>
    <p:sldId id="552" r:id="rId21"/>
    <p:sldId id="442" r:id="rId22"/>
    <p:sldId id="553" r:id="rId23"/>
    <p:sldId id="551" r:id="rId24"/>
    <p:sldId id="338" r:id="rId25"/>
    <p:sldId id="565" r:id="rId26"/>
    <p:sldId id="526" r:id="rId27"/>
    <p:sldId id="463" r:id="rId28"/>
    <p:sldId id="503" r:id="rId29"/>
    <p:sldId id="504" r:id="rId30"/>
    <p:sldId id="538" r:id="rId31"/>
    <p:sldId id="554" r:id="rId32"/>
    <p:sldId id="555" r:id="rId33"/>
    <p:sldId id="556" r:id="rId34"/>
    <p:sldId id="557" r:id="rId35"/>
    <p:sldId id="566" r:id="rId36"/>
    <p:sldId id="354" r:id="rId37"/>
    <p:sldId id="532" r:id="rId38"/>
    <p:sldId id="567" r:id="rId39"/>
    <p:sldId id="481" r:id="rId40"/>
    <p:sldId id="433" r:id="rId41"/>
    <p:sldId id="579" r:id="rId42"/>
    <p:sldId id="576" r:id="rId43"/>
    <p:sldId id="577" r:id="rId44"/>
    <p:sldId id="575" r:id="rId45"/>
    <p:sldId id="571" r:id="rId46"/>
    <p:sldId id="558" r:id="rId47"/>
    <p:sldId id="334" r:id="rId48"/>
    <p:sldId id="548" r:id="rId49"/>
    <p:sldId id="465" r:id="rId50"/>
    <p:sldId id="466" r:id="rId51"/>
    <p:sldId id="467" r:id="rId52"/>
    <p:sldId id="468" r:id="rId53"/>
    <p:sldId id="484" r:id="rId54"/>
    <p:sldId id="572" r:id="rId55"/>
    <p:sldId id="573" r:id="rId56"/>
    <p:sldId id="578" r:id="rId57"/>
    <p:sldId id="563" r:id="rId58"/>
    <p:sldId id="564" r:id="rId59"/>
  </p:sldIdLst>
  <p:sldSz cx="9144000" cy="6858000" type="screen4x3"/>
  <p:notesSz cx="6858000" cy="9234488"/>
  <p:defaultTextStyle>
    <a:defPPr>
      <a:defRPr lang="en-US"/>
    </a:defPPr>
    <a:lvl1pPr marL="0" algn="l" defTabSz="914139" rtl="0" eaLnBrk="1" latinLnBrk="0" hangingPunct="1">
      <a:defRPr sz="1800" kern="1200">
        <a:solidFill>
          <a:schemeClr val="tx1"/>
        </a:solidFill>
        <a:latin typeface="+mn-lt"/>
        <a:ea typeface="+mn-ea"/>
        <a:cs typeface="+mn-cs"/>
      </a:defRPr>
    </a:lvl1pPr>
    <a:lvl2pPr marL="457070" algn="l" defTabSz="914139" rtl="0" eaLnBrk="1" latinLnBrk="0" hangingPunct="1">
      <a:defRPr sz="1800" kern="1200">
        <a:solidFill>
          <a:schemeClr val="tx1"/>
        </a:solidFill>
        <a:latin typeface="+mn-lt"/>
        <a:ea typeface="+mn-ea"/>
        <a:cs typeface="+mn-cs"/>
      </a:defRPr>
    </a:lvl2pPr>
    <a:lvl3pPr marL="914139" algn="l" defTabSz="914139" rtl="0" eaLnBrk="1" latinLnBrk="0" hangingPunct="1">
      <a:defRPr sz="1800" kern="1200">
        <a:solidFill>
          <a:schemeClr val="tx1"/>
        </a:solidFill>
        <a:latin typeface="+mn-lt"/>
        <a:ea typeface="+mn-ea"/>
        <a:cs typeface="+mn-cs"/>
      </a:defRPr>
    </a:lvl3pPr>
    <a:lvl4pPr marL="1371208" algn="l" defTabSz="914139" rtl="0" eaLnBrk="1" latinLnBrk="0" hangingPunct="1">
      <a:defRPr sz="1800" kern="1200">
        <a:solidFill>
          <a:schemeClr val="tx1"/>
        </a:solidFill>
        <a:latin typeface="+mn-lt"/>
        <a:ea typeface="+mn-ea"/>
        <a:cs typeface="+mn-cs"/>
      </a:defRPr>
    </a:lvl4pPr>
    <a:lvl5pPr marL="1828278" algn="l" defTabSz="914139" rtl="0" eaLnBrk="1" latinLnBrk="0" hangingPunct="1">
      <a:defRPr sz="1800" kern="1200">
        <a:solidFill>
          <a:schemeClr val="tx1"/>
        </a:solidFill>
        <a:latin typeface="+mn-lt"/>
        <a:ea typeface="+mn-ea"/>
        <a:cs typeface="+mn-cs"/>
      </a:defRPr>
    </a:lvl5pPr>
    <a:lvl6pPr marL="2285348" algn="l" defTabSz="914139" rtl="0" eaLnBrk="1" latinLnBrk="0" hangingPunct="1">
      <a:defRPr sz="1800" kern="1200">
        <a:solidFill>
          <a:schemeClr val="tx1"/>
        </a:solidFill>
        <a:latin typeface="+mn-lt"/>
        <a:ea typeface="+mn-ea"/>
        <a:cs typeface="+mn-cs"/>
      </a:defRPr>
    </a:lvl6pPr>
    <a:lvl7pPr marL="2742417" algn="l" defTabSz="914139" rtl="0" eaLnBrk="1" latinLnBrk="0" hangingPunct="1">
      <a:defRPr sz="1800" kern="1200">
        <a:solidFill>
          <a:schemeClr val="tx1"/>
        </a:solidFill>
        <a:latin typeface="+mn-lt"/>
        <a:ea typeface="+mn-ea"/>
        <a:cs typeface="+mn-cs"/>
      </a:defRPr>
    </a:lvl7pPr>
    <a:lvl8pPr marL="3199487" algn="l" defTabSz="914139" rtl="0" eaLnBrk="1" latinLnBrk="0" hangingPunct="1">
      <a:defRPr sz="1800" kern="1200">
        <a:solidFill>
          <a:schemeClr val="tx1"/>
        </a:solidFill>
        <a:latin typeface="+mn-lt"/>
        <a:ea typeface="+mn-ea"/>
        <a:cs typeface="+mn-cs"/>
      </a:defRPr>
    </a:lvl8pPr>
    <a:lvl9pPr marL="3656556" algn="l" defTabSz="91413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9" userDrawn="1">
          <p15:clr>
            <a:srgbClr val="A4A3A4"/>
          </p15:clr>
        </p15:guide>
        <p15:guide id="2" pos="2113" userDrawn="1">
          <p15:clr>
            <a:srgbClr val="A4A3A4"/>
          </p15:clr>
        </p15:guide>
        <p15:guide id="3" orient="horz" pos="2908" userDrawn="1">
          <p15:clr>
            <a:srgbClr val="A4A3A4"/>
          </p15:clr>
        </p15:guide>
        <p15:guide id="4"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rling, Elliot (DOT)" initials="SE(" lastIdx="21" clrIdx="0">
    <p:extLst/>
  </p:cmAuthor>
  <p:cmAuthor id="2" name="Scott Hamwey" initials="SH" lastIdx="2" clrIdx="1"/>
  <p:cmAuthor id="3" name="Hamwey, Scott (DOT)" initials="HS(" lastIdx="2" clrIdx="2">
    <p:extLst/>
  </p:cmAuthor>
  <p:cmAuthor id="4" name="DOT" initials="DOT"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0000"/>
    <a:srgbClr val="885DAB"/>
    <a:srgbClr val="3CAD99"/>
    <a:srgbClr val="00AF50"/>
    <a:srgbClr val="70AD47"/>
    <a:srgbClr val="57576E"/>
    <a:srgbClr val="8DD7CB"/>
    <a:srgbClr val="114B81"/>
    <a:srgbClr val="1B69B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1" autoAdjust="0"/>
    <p:restoredTop sz="90280" autoAdjust="0"/>
  </p:normalViewPr>
  <p:slideViewPr>
    <p:cSldViewPr snapToObjects="1">
      <p:cViewPr varScale="1">
        <p:scale>
          <a:sx n="106" d="100"/>
          <a:sy n="106" d="100"/>
        </p:scale>
        <p:origin x="1816" y="168"/>
      </p:cViewPr>
      <p:guideLst>
        <p:guide orient="horz" pos="2160"/>
        <p:guide pos="2880"/>
      </p:guideLst>
    </p:cSldViewPr>
  </p:slideViewPr>
  <p:notesTextViewPr>
    <p:cViewPr>
      <p:scale>
        <a:sx n="1" d="1"/>
        <a:sy n="1" d="1"/>
      </p:scale>
      <p:origin x="0" y="0"/>
    </p:cViewPr>
  </p:notesTextViewPr>
  <p:notesViewPr>
    <p:cSldViewPr snapToObjects="1">
      <p:cViewPr varScale="1">
        <p:scale>
          <a:sx n="80" d="100"/>
          <a:sy n="80" d="100"/>
        </p:scale>
        <p:origin x="-2574" y="-78"/>
      </p:cViewPr>
      <p:guideLst>
        <p:guide orient="horz" pos="2889"/>
        <p:guide pos="2113"/>
        <p:guide orient="horz" pos="290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All Day</c:v>
                </c:pt>
              </c:strCache>
            </c:strRef>
          </c:tx>
          <c:spPr>
            <a:solidFill>
              <a:schemeClr val="accent1">
                <a:lumMod val="40000"/>
                <a:lumOff val="60000"/>
              </a:schemeClr>
            </a:solidFill>
            <a:ln>
              <a:noFill/>
            </a:ln>
            <a:effectLst/>
          </c:spPr>
          <c:invertIfNegative val="0"/>
          <c:dPt>
            <c:idx val="0"/>
            <c:invertIfNegative val="0"/>
            <c:bubble3D val="0"/>
            <c:spPr>
              <a:solidFill>
                <a:srgbClr val="B17ED8"/>
              </a:solidFill>
              <a:ln>
                <a:noFill/>
              </a:ln>
              <a:effectLst/>
            </c:spPr>
            <c:extLst>
              <c:ext xmlns:c16="http://schemas.microsoft.com/office/drawing/2014/chart" uri="{C3380CC4-5D6E-409C-BE32-E72D297353CC}">
                <c16:uniqueId val="{00000000-E835-4A4F-B297-ECD32E6EC985}"/>
              </c:ext>
            </c:extLst>
          </c:dPt>
          <c:dPt>
            <c:idx val="1"/>
            <c:invertIfNegative val="0"/>
            <c:bubble3D val="0"/>
            <c:spPr>
              <a:solidFill>
                <a:schemeClr val="bg1">
                  <a:lumMod val="95000"/>
                </a:schemeClr>
              </a:solidFill>
              <a:ln>
                <a:noFill/>
              </a:ln>
              <a:effectLst/>
            </c:spPr>
            <c:extLst>
              <c:ext xmlns:c16="http://schemas.microsoft.com/office/drawing/2014/chart" uri="{C3380CC4-5D6E-409C-BE32-E72D297353CC}">
                <c16:uniqueId val="{00000001-E835-4A4F-B297-ECD32E6EC985}"/>
              </c:ext>
            </c:extLst>
          </c:dPt>
          <c:dPt>
            <c:idx val="2"/>
            <c:invertIfNegative val="0"/>
            <c:bubble3D val="0"/>
            <c:spPr>
              <a:solidFill>
                <a:schemeClr val="bg1">
                  <a:lumMod val="95000"/>
                </a:schemeClr>
              </a:solidFill>
              <a:ln>
                <a:noFill/>
              </a:ln>
              <a:effectLst/>
            </c:spPr>
            <c:extLst>
              <c:ext xmlns:c16="http://schemas.microsoft.com/office/drawing/2014/chart" uri="{C3380CC4-5D6E-409C-BE32-E72D297353CC}">
                <c16:uniqueId val="{00000002-E835-4A4F-B297-ECD32E6EC985}"/>
              </c:ext>
            </c:extLst>
          </c:dPt>
          <c:dPt>
            <c:idx val="3"/>
            <c:invertIfNegative val="0"/>
            <c:bubble3D val="0"/>
            <c:spPr>
              <a:solidFill>
                <a:schemeClr val="bg1">
                  <a:lumMod val="95000"/>
                </a:schemeClr>
              </a:solidFill>
              <a:ln>
                <a:noFill/>
              </a:ln>
              <a:effectLst/>
            </c:spPr>
            <c:extLst>
              <c:ext xmlns:c16="http://schemas.microsoft.com/office/drawing/2014/chart" uri="{C3380CC4-5D6E-409C-BE32-E72D297353CC}">
                <c16:uniqueId val="{00000003-E835-4A4F-B297-ECD32E6EC985}"/>
              </c:ext>
            </c:extLst>
          </c:dPt>
          <c:dPt>
            <c:idx val="4"/>
            <c:invertIfNegative val="0"/>
            <c:bubble3D val="0"/>
            <c:spPr>
              <a:solidFill>
                <a:schemeClr val="bg1">
                  <a:lumMod val="95000"/>
                </a:schemeClr>
              </a:solidFill>
              <a:ln>
                <a:noFill/>
              </a:ln>
              <a:effectLst/>
            </c:spPr>
            <c:extLst>
              <c:ext xmlns:c16="http://schemas.microsoft.com/office/drawing/2014/chart" uri="{C3380CC4-5D6E-409C-BE32-E72D297353CC}">
                <c16:uniqueId val="{00000004-E835-4A4F-B297-ECD32E6EC985}"/>
              </c:ext>
            </c:extLst>
          </c:dPt>
          <c:dLbls>
            <c:spPr>
              <a:noFill/>
              <a:ln>
                <a:noFill/>
              </a:ln>
              <a:effectLst/>
            </c:spPr>
            <c:txPr>
              <a:bodyPr rot="0" vert="horz"/>
              <a:lstStyle/>
              <a:p>
                <a:pPr algn="ctr">
                  <a:defRPr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 Build 2040</c:v>
                </c:pt>
                <c:pt idx="1">
                  <c:v>South Station Expansion All-Day Peak Service (No NSRL)</c:v>
                </c:pt>
                <c:pt idx="2">
                  <c:v>NSRL Regular Service (2-track)</c:v>
                </c:pt>
                <c:pt idx="3">
                  <c:v>NSRL All-Day Peak Service (2-track)</c:v>
                </c:pt>
                <c:pt idx="4">
                  <c:v>NSRL All-Day Peak Service (4-track)</c:v>
                </c:pt>
              </c:strCache>
            </c:strRef>
          </c:cat>
          <c:val>
            <c:numRef>
              <c:f>Sheet1!$B$2:$B$6</c:f>
              <c:numCache>
                <c:formatCode>#,##0</c:formatCode>
                <c:ptCount val="5"/>
                <c:pt idx="0">
                  <c:v>150000</c:v>
                </c:pt>
                <c:pt idx="1">
                  <c:v>195000</c:v>
                </c:pt>
                <c:pt idx="2">
                  <c:v>195000</c:v>
                </c:pt>
                <c:pt idx="3">
                  <c:v>225000</c:v>
                </c:pt>
                <c:pt idx="4">
                  <c:v>250000</c:v>
                </c:pt>
              </c:numCache>
            </c:numRef>
          </c:val>
          <c:extLst>
            <c:ext xmlns:c16="http://schemas.microsoft.com/office/drawing/2014/chart" uri="{C3380CC4-5D6E-409C-BE32-E72D297353CC}">
              <c16:uniqueId val="{00000000-8046-4A90-940A-13E392C847A8}"/>
            </c:ext>
          </c:extLst>
        </c:ser>
        <c:dLbls>
          <c:showLegendKey val="0"/>
          <c:showVal val="0"/>
          <c:showCatName val="0"/>
          <c:showSerName val="0"/>
          <c:showPercent val="0"/>
          <c:showBubbleSize val="0"/>
        </c:dLbls>
        <c:gapWidth val="150"/>
        <c:overlap val="100"/>
        <c:axId val="185599872"/>
        <c:axId val="185601408"/>
      </c:barChart>
      <c:catAx>
        <c:axId val="185599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85601408"/>
        <c:crosses val="autoZero"/>
        <c:auto val="1"/>
        <c:lblAlgn val="ctr"/>
        <c:lblOffset val="100"/>
        <c:noMultiLvlLbl val="0"/>
      </c:catAx>
      <c:valAx>
        <c:axId val="185601408"/>
        <c:scaling>
          <c:orientation val="minMax"/>
        </c:scaling>
        <c:delete val="0"/>
        <c:axPos val="l"/>
        <c:numFmt formatCode="#,##0" sourceLinked="1"/>
        <c:majorTickMark val="none"/>
        <c:minorTickMark val="none"/>
        <c:tickLblPos val="nextTo"/>
        <c:spPr>
          <a:noFill/>
          <a:ln>
            <a:noFill/>
          </a:ln>
          <a:effectLst/>
        </c:spPr>
        <c:txPr>
          <a:bodyPr rot="-60000000" vert="horz"/>
          <a:lstStyle/>
          <a:p>
            <a:pPr>
              <a:defRPr/>
            </a:pPr>
            <a:endParaRPr lang="en-US"/>
          </a:p>
        </c:txPr>
        <c:crossAx val="18559987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All Day</c:v>
                </c:pt>
              </c:strCache>
            </c:strRef>
          </c:tx>
          <c:spPr>
            <a:solidFill>
              <a:schemeClr val="accent1">
                <a:lumMod val="40000"/>
                <a:lumOff val="60000"/>
              </a:schemeClr>
            </a:solidFill>
            <a:ln>
              <a:noFill/>
            </a:ln>
            <a:effectLst/>
          </c:spPr>
          <c:invertIfNegative val="0"/>
          <c:dPt>
            <c:idx val="0"/>
            <c:invertIfNegative val="0"/>
            <c:bubble3D val="0"/>
            <c:spPr>
              <a:solidFill>
                <a:schemeClr val="bg1">
                  <a:lumMod val="95000"/>
                </a:schemeClr>
              </a:solidFill>
              <a:ln>
                <a:noFill/>
              </a:ln>
              <a:effectLst/>
            </c:spPr>
            <c:extLst>
              <c:ext xmlns:c16="http://schemas.microsoft.com/office/drawing/2014/chart" uri="{C3380CC4-5D6E-409C-BE32-E72D297353CC}">
                <c16:uniqueId val="{00000000-63C8-5A41-86CC-066A1C99A46B}"/>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63C8-5A41-86CC-066A1C99A46B}"/>
              </c:ext>
            </c:extLst>
          </c:dPt>
          <c:dPt>
            <c:idx val="2"/>
            <c:invertIfNegative val="0"/>
            <c:bubble3D val="0"/>
            <c:spPr>
              <a:solidFill>
                <a:schemeClr val="bg1">
                  <a:lumMod val="95000"/>
                </a:schemeClr>
              </a:solidFill>
              <a:ln>
                <a:noFill/>
              </a:ln>
              <a:effectLst/>
            </c:spPr>
            <c:extLst>
              <c:ext xmlns:c16="http://schemas.microsoft.com/office/drawing/2014/chart" uri="{C3380CC4-5D6E-409C-BE32-E72D297353CC}">
                <c16:uniqueId val="{00000002-63C8-5A41-86CC-066A1C99A46B}"/>
              </c:ext>
            </c:extLst>
          </c:dPt>
          <c:dPt>
            <c:idx val="3"/>
            <c:invertIfNegative val="0"/>
            <c:bubble3D val="0"/>
            <c:spPr>
              <a:solidFill>
                <a:schemeClr val="bg1">
                  <a:lumMod val="95000"/>
                </a:schemeClr>
              </a:solidFill>
              <a:ln>
                <a:noFill/>
              </a:ln>
              <a:effectLst/>
            </c:spPr>
            <c:extLst>
              <c:ext xmlns:c16="http://schemas.microsoft.com/office/drawing/2014/chart" uri="{C3380CC4-5D6E-409C-BE32-E72D297353CC}">
                <c16:uniqueId val="{00000003-63C8-5A41-86CC-066A1C99A46B}"/>
              </c:ext>
            </c:extLst>
          </c:dPt>
          <c:dPt>
            <c:idx val="4"/>
            <c:invertIfNegative val="0"/>
            <c:bubble3D val="0"/>
            <c:spPr>
              <a:solidFill>
                <a:schemeClr val="bg1">
                  <a:lumMod val="95000"/>
                </a:schemeClr>
              </a:solidFill>
              <a:ln>
                <a:noFill/>
              </a:ln>
              <a:effectLst/>
            </c:spPr>
            <c:extLst>
              <c:ext xmlns:c16="http://schemas.microsoft.com/office/drawing/2014/chart" uri="{C3380CC4-5D6E-409C-BE32-E72D297353CC}">
                <c16:uniqueId val="{00000004-63C8-5A41-86CC-066A1C99A46B}"/>
              </c:ext>
            </c:extLst>
          </c:dPt>
          <c:dLbls>
            <c:spPr>
              <a:noFill/>
              <a:ln>
                <a:noFill/>
              </a:ln>
              <a:effectLst/>
            </c:spPr>
            <c:txPr>
              <a:bodyPr rot="0" vert="horz"/>
              <a:lstStyle/>
              <a:p>
                <a:pPr algn="ctr">
                  <a:defRPr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 Build 2040</c:v>
                </c:pt>
                <c:pt idx="1">
                  <c:v>South Station Expansion All-Day Peak Service (No NSRL)</c:v>
                </c:pt>
                <c:pt idx="2">
                  <c:v>NSRL Regular Service (2-track)</c:v>
                </c:pt>
                <c:pt idx="3">
                  <c:v>NSRL All-Day Peak Service (2-track)</c:v>
                </c:pt>
                <c:pt idx="4">
                  <c:v>NSRL All-Day Peak Service (4-track)</c:v>
                </c:pt>
              </c:strCache>
            </c:strRef>
          </c:cat>
          <c:val>
            <c:numRef>
              <c:f>Sheet1!$B$2:$B$6</c:f>
              <c:numCache>
                <c:formatCode>#,##0</c:formatCode>
                <c:ptCount val="5"/>
                <c:pt idx="0">
                  <c:v>150000</c:v>
                </c:pt>
                <c:pt idx="1">
                  <c:v>195000</c:v>
                </c:pt>
                <c:pt idx="2">
                  <c:v>195000</c:v>
                </c:pt>
                <c:pt idx="3">
                  <c:v>225000</c:v>
                </c:pt>
                <c:pt idx="4">
                  <c:v>250000</c:v>
                </c:pt>
              </c:numCache>
            </c:numRef>
          </c:val>
          <c:extLst>
            <c:ext xmlns:c16="http://schemas.microsoft.com/office/drawing/2014/chart" uri="{C3380CC4-5D6E-409C-BE32-E72D297353CC}">
              <c16:uniqueId val="{00000000-8046-4A90-940A-13E392C847A8}"/>
            </c:ext>
          </c:extLst>
        </c:ser>
        <c:dLbls>
          <c:showLegendKey val="0"/>
          <c:showVal val="0"/>
          <c:showCatName val="0"/>
          <c:showSerName val="0"/>
          <c:showPercent val="0"/>
          <c:showBubbleSize val="0"/>
        </c:dLbls>
        <c:gapWidth val="150"/>
        <c:overlap val="100"/>
        <c:axId val="185644544"/>
        <c:axId val="185646080"/>
      </c:barChart>
      <c:catAx>
        <c:axId val="185644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85646080"/>
        <c:crosses val="autoZero"/>
        <c:auto val="1"/>
        <c:lblAlgn val="ctr"/>
        <c:lblOffset val="100"/>
        <c:noMultiLvlLbl val="0"/>
      </c:catAx>
      <c:valAx>
        <c:axId val="185646080"/>
        <c:scaling>
          <c:orientation val="minMax"/>
        </c:scaling>
        <c:delete val="0"/>
        <c:axPos val="l"/>
        <c:numFmt formatCode="#,##0" sourceLinked="1"/>
        <c:majorTickMark val="none"/>
        <c:minorTickMark val="none"/>
        <c:tickLblPos val="nextTo"/>
        <c:spPr>
          <a:noFill/>
          <a:ln>
            <a:noFill/>
          </a:ln>
          <a:effectLst/>
        </c:spPr>
        <c:txPr>
          <a:bodyPr rot="-60000000" vert="horz"/>
          <a:lstStyle/>
          <a:p>
            <a:pPr>
              <a:defRPr/>
            </a:pPr>
            <a:endParaRPr lang="en-US"/>
          </a:p>
        </c:txPr>
        <c:crossAx val="18564454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cs typeface="Arial" panose="020B06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All Day</c:v>
                </c:pt>
              </c:strCache>
            </c:strRef>
          </c:tx>
          <c:spPr>
            <a:solidFill>
              <a:schemeClr val="accent1">
                <a:lumMod val="40000"/>
                <a:lumOff val="60000"/>
              </a:schemeClr>
            </a:solidFill>
            <a:ln>
              <a:noFill/>
            </a:ln>
            <a:effectLst/>
          </c:spPr>
          <c:invertIfNegative val="0"/>
          <c:dPt>
            <c:idx val="0"/>
            <c:invertIfNegative val="0"/>
            <c:bubble3D val="0"/>
            <c:spPr>
              <a:solidFill>
                <a:schemeClr val="bg1">
                  <a:lumMod val="95000"/>
                </a:schemeClr>
              </a:solidFill>
              <a:ln>
                <a:noFill/>
              </a:ln>
              <a:effectLst/>
            </c:spPr>
            <c:extLst>
              <c:ext xmlns:c16="http://schemas.microsoft.com/office/drawing/2014/chart" uri="{C3380CC4-5D6E-409C-BE32-E72D297353CC}">
                <c16:uniqueId val="{00000000-444C-D840-A58B-652800109C3D}"/>
              </c:ext>
            </c:extLst>
          </c:dPt>
          <c:dPt>
            <c:idx val="1"/>
            <c:invertIfNegative val="0"/>
            <c:bubble3D val="0"/>
            <c:spPr>
              <a:solidFill>
                <a:schemeClr val="bg1">
                  <a:lumMod val="95000"/>
                </a:schemeClr>
              </a:solidFill>
              <a:ln>
                <a:noFill/>
              </a:ln>
              <a:effectLst/>
            </c:spPr>
            <c:extLst>
              <c:ext xmlns:c16="http://schemas.microsoft.com/office/drawing/2014/chart" uri="{C3380CC4-5D6E-409C-BE32-E72D297353CC}">
                <c16:uniqueId val="{00000001-444C-D840-A58B-652800109C3D}"/>
              </c:ext>
            </c:extLst>
          </c:dPt>
          <c:dPt>
            <c:idx val="2"/>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2-444C-D840-A58B-652800109C3D}"/>
              </c:ext>
            </c:extLst>
          </c:dPt>
          <c:dPt>
            <c:idx val="3"/>
            <c:invertIfNegative val="0"/>
            <c:bubble3D val="0"/>
            <c:spPr>
              <a:solidFill>
                <a:schemeClr val="bg1">
                  <a:lumMod val="95000"/>
                </a:schemeClr>
              </a:solidFill>
              <a:ln>
                <a:noFill/>
              </a:ln>
              <a:effectLst/>
            </c:spPr>
            <c:extLst>
              <c:ext xmlns:c16="http://schemas.microsoft.com/office/drawing/2014/chart" uri="{C3380CC4-5D6E-409C-BE32-E72D297353CC}">
                <c16:uniqueId val="{00000003-444C-D840-A58B-652800109C3D}"/>
              </c:ext>
            </c:extLst>
          </c:dPt>
          <c:dPt>
            <c:idx val="4"/>
            <c:invertIfNegative val="0"/>
            <c:bubble3D val="0"/>
            <c:spPr>
              <a:solidFill>
                <a:schemeClr val="bg1">
                  <a:lumMod val="95000"/>
                </a:schemeClr>
              </a:solidFill>
              <a:ln>
                <a:noFill/>
              </a:ln>
              <a:effectLst/>
            </c:spPr>
            <c:extLst>
              <c:ext xmlns:c16="http://schemas.microsoft.com/office/drawing/2014/chart" uri="{C3380CC4-5D6E-409C-BE32-E72D297353CC}">
                <c16:uniqueId val="{00000004-444C-D840-A58B-652800109C3D}"/>
              </c:ext>
            </c:extLst>
          </c:dPt>
          <c:dLbls>
            <c:spPr>
              <a:noFill/>
              <a:ln>
                <a:noFill/>
              </a:ln>
              <a:effectLst/>
            </c:spPr>
            <c:txPr>
              <a:bodyPr rot="0" vert="horz"/>
              <a:lstStyle/>
              <a:p>
                <a:pPr algn="ctr">
                  <a:defRPr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 Build 2040</c:v>
                </c:pt>
                <c:pt idx="1">
                  <c:v>South Station Expansion All-Day Peak Service (No NSRL)</c:v>
                </c:pt>
                <c:pt idx="2">
                  <c:v>NSRL Regular Service (2-track)</c:v>
                </c:pt>
                <c:pt idx="3">
                  <c:v>NSRL All-Day Peak Service (2-track)</c:v>
                </c:pt>
                <c:pt idx="4">
                  <c:v>NSRL All-Day Peak Service (4-track)</c:v>
                </c:pt>
              </c:strCache>
            </c:strRef>
          </c:cat>
          <c:val>
            <c:numRef>
              <c:f>Sheet1!$B$2:$B$6</c:f>
              <c:numCache>
                <c:formatCode>#,##0</c:formatCode>
                <c:ptCount val="5"/>
                <c:pt idx="0">
                  <c:v>150000</c:v>
                </c:pt>
                <c:pt idx="1">
                  <c:v>195000</c:v>
                </c:pt>
                <c:pt idx="2">
                  <c:v>195000</c:v>
                </c:pt>
                <c:pt idx="3">
                  <c:v>225000</c:v>
                </c:pt>
                <c:pt idx="4">
                  <c:v>250000</c:v>
                </c:pt>
              </c:numCache>
            </c:numRef>
          </c:val>
          <c:extLst>
            <c:ext xmlns:c16="http://schemas.microsoft.com/office/drawing/2014/chart" uri="{C3380CC4-5D6E-409C-BE32-E72D297353CC}">
              <c16:uniqueId val="{00000000-8046-4A90-940A-13E392C847A8}"/>
            </c:ext>
          </c:extLst>
        </c:ser>
        <c:dLbls>
          <c:showLegendKey val="0"/>
          <c:showVal val="0"/>
          <c:showCatName val="0"/>
          <c:showSerName val="0"/>
          <c:showPercent val="0"/>
          <c:showBubbleSize val="0"/>
        </c:dLbls>
        <c:gapWidth val="150"/>
        <c:overlap val="100"/>
        <c:axId val="185803904"/>
        <c:axId val="185805440"/>
      </c:barChart>
      <c:catAx>
        <c:axId val="185803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85805440"/>
        <c:crosses val="autoZero"/>
        <c:auto val="1"/>
        <c:lblAlgn val="ctr"/>
        <c:lblOffset val="100"/>
        <c:noMultiLvlLbl val="0"/>
      </c:catAx>
      <c:valAx>
        <c:axId val="185805440"/>
        <c:scaling>
          <c:orientation val="minMax"/>
        </c:scaling>
        <c:delete val="0"/>
        <c:axPos val="l"/>
        <c:numFmt formatCode="#,##0" sourceLinked="1"/>
        <c:majorTickMark val="none"/>
        <c:minorTickMark val="none"/>
        <c:tickLblPos val="nextTo"/>
        <c:spPr>
          <a:noFill/>
          <a:ln>
            <a:noFill/>
          </a:ln>
          <a:effectLst/>
        </c:spPr>
        <c:txPr>
          <a:bodyPr rot="-60000000" vert="horz"/>
          <a:lstStyle/>
          <a:p>
            <a:pPr>
              <a:defRPr/>
            </a:pPr>
            <a:endParaRPr lang="en-US"/>
          </a:p>
        </c:txPr>
        <c:crossAx val="18580390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cs typeface="Arial"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All Day</c:v>
                </c:pt>
              </c:strCache>
            </c:strRef>
          </c:tx>
          <c:spPr>
            <a:solidFill>
              <a:schemeClr val="accent1">
                <a:lumMod val="40000"/>
                <a:lumOff val="60000"/>
              </a:schemeClr>
            </a:solidFill>
            <a:ln>
              <a:noFill/>
            </a:ln>
            <a:effectLst/>
          </c:spPr>
          <c:invertIfNegative val="0"/>
          <c:dPt>
            <c:idx val="0"/>
            <c:invertIfNegative val="0"/>
            <c:bubble3D val="0"/>
            <c:spPr>
              <a:solidFill>
                <a:schemeClr val="bg1">
                  <a:lumMod val="95000"/>
                </a:schemeClr>
              </a:solidFill>
              <a:ln>
                <a:noFill/>
              </a:ln>
              <a:effectLst/>
            </c:spPr>
            <c:extLst>
              <c:ext xmlns:c16="http://schemas.microsoft.com/office/drawing/2014/chart" uri="{C3380CC4-5D6E-409C-BE32-E72D297353CC}">
                <c16:uniqueId val="{00000000-3E17-3D4B-8A66-646C9A4089E6}"/>
              </c:ext>
            </c:extLst>
          </c:dPt>
          <c:dPt>
            <c:idx val="1"/>
            <c:invertIfNegative val="0"/>
            <c:bubble3D val="0"/>
            <c:spPr>
              <a:solidFill>
                <a:schemeClr val="bg1">
                  <a:lumMod val="95000"/>
                </a:schemeClr>
              </a:solidFill>
              <a:ln>
                <a:noFill/>
              </a:ln>
              <a:effectLst/>
            </c:spPr>
            <c:extLst>
              <c:ext xmlns:c16="http://schemas.microsoft.com/office/drawing/2014/chart" uri="{C3380CC4-5D6E-409C-BE32-E72D297353CC}">
                <c16:uniqueId val="{00000001-3E17-3D4B-8A66-646C9A4089E6}"/>
              </c:ext>
            </c:extLst>
          </c:dPt>
          <c:dPt>
            <c:idx val="2"/>
            <c:invertIfNegative val="0"/>
            <c:bubble3D val="0"/>
            <c:spPr>
              <a:solidFill>
                <a:schemeClr val="bg1">
                  <a:lumMod val="95000"/>
                </a:schemeClr>
              </a:solidFill>
              <a:ln>
                <a:noFill/>
              </a:ln>
              <a:effectLst/>
            </c:spPr>
            <c:extLst>
              <c:ext xmlns:c16="http://schemas.microsoft.com/office/drawing/2014/chart" uri="{C3380CC4-5D6E-409C-BE32-E72D297353CC}">
                <c16:uniqueId val="{00000002-3E17-3D4B-8A66-646C9A4089E6}"/>
              </c:ext>
            </c:extLst>
          </c:dPt>
          <c:dPt>
            <c:idx val="3"/>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3-3E17-3D4B-8A66-646C9A4089E6}"/>
              </c:ext>
            </c:extLst>
          </c:dPt>
          <c:dPt>
            <c:idx val="4"/>
            <c:invertIfNegative val="0"/>
            <c:bubble3D val="0"/>
            <c:spPr>
              <a:solidFill>
                <a:schemeClr val="bg1">
                  <a:lumMod val="95000"/>
                </a:schemeClr>
              </a:solidFill>
              <a:ln>
                <a:noFill/>
              </a:ln>
              <a:effectLst/>
            </c:spPr>
            <c:extLst>
              <c:ext xmlns:c16="http://schemas.microsoft.com/office/drawing/2014/chart" uri="{C3380CC4-5D6E-409C-BE32-E72D297353CC}">
                <c16:uniqueId val="{00000004-3E17-3D4B-8A66-646C9A4089E6}"/>
              </c:ext>
            </c:extLst>
          </c:dPt>
          <c:dLbls>
            <c:spPr>
              <a:noFill/>
              <a:ln>
                <a:noFill/>
              </a:ln>
              <a:effectLst/>
            </c:spPr>
            <c:txPr>
              <a:bodyPr rot="0" vert="horz"/>
              <a:lstStyle/>
              <a:p>
                <a:pPr algn="ctr">
                  <a:defRPr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 Build 2040</c:v>
                </c:pt>
                <c:pt idx="1">
                  <c:v>South Station Expansion All-Day Peak Service (No NSRL)</c:v>
                </c:pt>
                <c:pt idx="2">
                  <c:v>NSRL Regular Service (2-track)</c:v>
                </c:pt>
                <c:pt idx="3">
                  <c:v>NSRL All-Day Peak Service (2-track)</c:v>
                </c:pt>
                <c:pt idx="4">
                  <c:v>NSRL All-Day Peak Service (4-track)</c:v>
                </c:pt>
              </c:strCache>
            </c:strRef>
          </c:cat>
          <c:val>
            <c:numRef>
              <c:f>Sheet1!$B$2:$B$6</c:f>
              <c:numCache>
                <c:formatCode>#,##0</c:formatCode>
                <c:ptCount val="5"/>
                <c:pt idx="0">
                  <c:v>150000</c:v>
                </c:pt>
                <c:pt idx="1">
                  <c:v>195000</c:v>
                </c:pt>
                <c:pt idx="2">
                  <c:v>195000</c:v>
                </c:pt>
                <c:pt idx="3">
                  <c:v>225000</c:v>
                </c:pt>
                <c:pt idx="4">
                  <c:v>250000</c:v>
                </c:pt>
              </c:numCache>
            </c:numRef>
          </c:val>
          <c:extLst>
            <c:ext xmlns:c16="http://schemas.microsoft.com/office/drawing/2014/chart" uri="{C3380CC4-5D6E-409C-BE32-E72D297353CC}">
              <c16:uniqueId val="{00000000-8046-4A90-940A-13E392C847A8}"/>
            </c:ext>
          </c:extLst>
        </c:ser>
        <c:dLbls>
          <c:showLegendKey val="0"/>
          <c:showVal val="0"/>
          <c:showCatName val="0"/>
          <c:showSerName val="0"/>
          <c:showPercent val="0"/>
          <c:showBubbleSize val="0"/>
        </c:dLbls>
        <c:gapWidth val="150"/>
        <c:overlap val="100"/>
        <c:axId val="185742080"/>
        <c:axId val="185743616"/>
      </c:barChart>
      <c:catAx>
        <c:axId val="185742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85743616"/>
        <c:crosses val="autoZero"/>
        <c:auto val="1"/>
        <c:lblAlgn val="ctr"/>
        <c:lblOffset val="100"/>
        <c:noMultiLvlLbl val="0"/>
      </c:catAx>
      <c:valAx>
        <c:axId val="185743616"/>
        <c:scaling>
          <c:orientation val="minMax"/>
        </c:scaling>
        <c:delete val="0"/>
        <c:axPos val="l"/>
        <c:numFmt formatCode="#,##0" sourceLinked="1"/>
        <c:majorTickMark val="none"/>
        <c:minorTickMark val="none"/>
        <c:tickLblPos val="nextTo"/>
        <c:spPr>
          <a:noFill/>
          <a:ln>
            <a:noFill/>
          </a:ln>
          <a:effectLst/>
        </c:spPr>
        <c:txPr>
          <a:bodyPr rot="-60000000" vert="horz"/>
          <a:lstStyle/>
          <a:p>
            <a:pPr>
              <a:defRPr/>
            </a:pPr>
            <a:endParaRPr lang="en-US"/>
          </a:p>
        </c:txPr>
        <c:crossAx val="185742080"/>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cs typeface="Arial" panose="020B0604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All Day</c:v>
                </c:pt>
              </c:strCache>
            </c:strRef>
          </c:tx>
          <c:spPr>
            <a:solidFill>
              <a:schemeClr val="accent1">
                <a:lumMod val="40000"/>
                <a:lumOff val="60000"/>
              </a:schemeClr>
            </a:solidFill>
            <a:ln>
              <a:noFill/>
            </a:ln>
            <a:effectLst/>
          </c:spPr>
          <c:invertIfNegative val="0"/>
          <c:dPt>
            <c:idx val="0"/>
            <c:invertIfNegative val="0"/>
            <c:bubble3D val="0"/>
            <c:spPr>
              <a:solidFill>
                <a:schemeClr val="bg1">
                  <a:lumMod val="95000"/>
                </a:schemeClr>
              </a:solidFill>
              <a:ln>
                <a:noFill/>
              </a:ln>
              <a:effectLst/>
            </c:spPr>
            <c:extLst>
              <c:ext xmlns:c16="http://schemas.microsoft.com/office/drawing/2014/chart" uri="{C3380CC4-5D6E-409C-BE32-E72D297353CC}">
                <c16:uniqueId val="{00000000-C0DD-F84A-A5E0-BE6971B20765}"/>
              </c:ext>
            </c:extLst>
          </c:dPt>
          <c:dPt>
            <c:idx val="1"/>
            <c:invertIfNegative val="0"/>
            <c:bubble3D val="0"/>
            <c:spPr>
              <a:solidFill>
                <a:schemeClr val="bg1">
                  <a:lumMod val="95000"/>
                </a:schemeClr>
              </a:solidFill>
              <a:ln>
                <a:noFill/>
              </a:ln>
              <a:effectLst/>
            </c:spPr>
            <c:extLst>
              <c:ext xmlns:c16="http://schemas.microsoft.com/office/drawing/2014/chart" uri="{C3380CC4-5D6E-409C-BE32-E72D297353CC}">
                <c16:uniqueId val="{00000001-C0DD-F84A-A5E0-BE6971B20765}"/>
              </c:ext>
            </c:extLst>
          </c:dPt>
          <c:dPt>
            <c:idx val="2"/>
            <c:invertIfNegative val="0"/>
            <c:bubble3D val="0"/>
            <c:spPr>
              <a:solidFill>
                <a:schemeClr val="bg1">
                  <a:lumMod val="95000"/>
                </a:schemeClr>
              </a:solidFill>
              <a:ln>
                <a:noFill/>
              </a:ln>
              <a:effectLst/>
            </c:spPr>
            <c:extLst>
              <c:ext xmlns:c16="http://schemas.microsoft.com/office/drawing/2014/chart" uri="{C3380CC4-5D6E-409C-BE32-E72D297353CC}">
                <c16:uniqueId val="{00000002-C0DD-F84A-A5E0-BE6971B20765}"/>
              </c:ext>
            </c:extLst>
          </c:dPt>
          <c:dPt>
            <c:idx val="3"/>
            <c:invertIfNegative val="0"/>
            <c:bubble3D val="0"/>
            <c:spPr>
              <a:solidFill>
                <a:schemeClr val="bg1">
                  <a:lumMod val="95000"/>
                </a:schemeClr>
              </a:solidFill>
              <a:ln>
                <a:noFill/>
              </a:ln>
              <a:effectLst/>
            </c:spPr>
            <c:extLst>
              <c:ext xmlns:c16="http://schemas.microsoft.com/office/drawing/2014/chart" uri="{C3380CC4-5D6E-409C-BE32-E72D297353CC}">
                <c16:uniqueId val="{00000003-C0DD-F84A-A5E0-BE6971B20765}"/>
              </c:ext>
            </c:extLst>
          </c:dPt>
          <c:dPt>
            <c:idx val="4"/>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4-C0DD-F84A-A5E0-BE6971B20765}"/>
              </c:ext>
            </c:extLst>
          </c:dPt>
          <c:dLbls>
            <c:spPr>
              <a:noFill/>
              <a:ln>
                <a:noFill/>
              </a:ln>
              <a:effectLst/>
            </c:spPr>
            <c:txPr>
              <a:bodyPr rot="0" vert="horz"/>
              <a:lstStyle/>
              <a:p>
                <a:pPr algn="ctr">
                  <a:defRPr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 Build 2040</c:v>
                </c:pt>
                <c:pt idx="1">
                  <c:v>South Station Expansion All-Day Peak Service (No NSRL)</c:v>
                </c:pt>
                <c:pt idx="2">
                  <c:v>NSRL Regular Service (2-track)</c:v>
                </c:pt>
                <c:pt idx="3">
                  <c:v>NSRL All-Day Peak Service (2-track)</c:v>
                </c:pt>
                <c:pt idx="4">
                  <c:v>NSRL All-Day Peak Service (4-track)</c:v>
                </c:pt>
              </c:strCache>
            </c:strRef>
          </c:cat>
          <c:val>
            <c:numRef>
              <c:f>Sheet1!$B$2:$B$6</c:f>
              <c:numCache>
                <c:formatCode>#,##0</c:formatCode>
                <c:ptCount val="5"/>
                <c:pt idx="0">
                  <c:v>150000</c:v>
                </c:pt>
                <c:pt idx="1">
                  <c:v>195000</c:v>
                </c:pt>
                <c:pt idx="2">
                  <c:v>195000</c:v>
                </c:pt>
                <c:pt idx="3">
                  <c:v>225000</c:v>
                </c:pt>
                <c:pt idx="4">
                  <c:v>250000</c:v>
                </c:pt>
              </c:numCache>
            </c:numRef>
          </c:val>
          <c:extLst>
            <c:ext xmlns:c16="http://schemas.microsoft.com/office/drawing/2014/chart" uri="{C3380CC4-5D6E-409C-BE32-E72D297353CC}">
              <c16:uniqueId val="{00000000-8046-4A90-940A-13E392C847A8}"/>
            </c:ext>
          </c:extLst>
        </c:ser>
        <c:dLbls>
          <c:showLegendKey val="0"/>
          <c:showVal val="0"/>
          <c:showCatName val="0"/>
          <c:showSerName val="0"/>
          <c:showPercent val="0"/>
          <c:showBubbleSize val="0"/>
        </c:dLbls>
        <c:gapWidth val="150"/>
        <c:overlap val="100"/>
        <c:axId val="185893248"/>
        <c:axId val="185894784"/>
      </c:barChart>
      <c:catAx>
        <c:axId val="1858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85894784"/>
        <c:crosses val="autoZero"/>
        <c:auto val="1"/>
        <c:lblAlgn val="ctr"/>
        <c:lblOffset val="100"/>
        <c:noMultiLvlLbl val="0"/>
      </c:catAx>
      <c:valAx>
        <c:axId val="185894784"/>
        <c:scaling>
          <c:orientation val="minMax"/>
        </c:scaling>
        <c:delete val="0"/>
        <c:axPos val="l"/>
        <c:numFmt formatCode="#,##0" sourceLinked="1"/>
        <c:majorTickMark val="none"/>
        <c:minorTickMark val="none"/>
        <c:tickLblPos val="nextTo"/>
        <c:spPr>
          <a:noFill/>
          <a:ln>
            <a:noFill/>
          </a:ln>
          <a:effectLst/>
        </c:spPr>
        <c:txPr>
          <a:bodyPr rot="-60000000" vert="horz"/>
          <a:lstStyle/>
          <a:p>
            <a:pPr>
              <a:defRPr/>
            </a:pPr>
            <a:endParaRPr lang="en-US"/>
          </a:p>
        </c:txPr>
        <c:crossAx val="185893248"/>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cs typeface="Arial" panose="020B0604020202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'[Chart in Microsoft PowerPoint]For PPT'!$F$22</c:f>
              <c:strCache>
                <c:ptCount val="1"/>
                <c:pt idx="0">
                  <c:v>NSRL All-Day Peak Service (2-track)</c:v>
                </c:pt>
              </c:strCache>
            </c:strRef>
          </c:tx>
          <c:dPt>
            <c:idx val="0"/>
            <c:bubble3D val="0"/>
            <c:spPr>
              <a:solidFill>
                <a:srgbClr val="885DAB"/>
              </a:solidFill>
            </c:spPr>
            <c:extLst>
              <c:ext xmlns:c16="http://schemas.microsoft.com/office/drawing/2014/chart" uri="{C3380CC4-5D6E-409C-BE32-E72D297353CC}">
                <c16:uniqueId val="{00000000-C5D1-3B46-88D9-D55F309B751D}"/>
              </c:ext>
            </c:extLst>
          </c:dPt>
          <c:dPt>
            <c:idx val="1"/>
            <c:bubble3D val="0"/>
            <c:spPr>
              <a:solidFill>
                <a:srgbClr val="EA0000"/>
              </a:solidFill>
            </c:spPr>
            <c:extLst>
              <c:ext xmlns:c16="http://schemas.microsoft.com/office/drawing/2014/chart" uri="{C3380CC4-5D6E-409C-BE32-E72D297353CC}">
                <c16:uniqueId val="{00000001-C5D1-3B46-88D9-D55F309B751D}"/>
              </c:ext>
            </c:extLst>
          </c:dPt>
          <c:dPt>
            <c:idx val="2"/>
            <c:bubble3D val="0"/>
            <c:spPr>
              <a:solidFill>
                <a:srgbClr val="FFC000"/>
              </a:solidFill>
            </c:spPr>
            <c:extLst>
              <c:ext xmlns:c16="http://schemas.microsoft.com/office/drawing/2014/chart" uri="{C3380CC4-5D6E-409C-BE32-E72D297353CC}">
                <c16:uniqueId val="{00000002-C5D1-3B46-88D9-D55F309B751D}"/>
              </c:ext>
            </c:extLst>
          </c:dPt>
          <c:dPt>
            <c:idx val="3"/>
            <c:bubble3D val="0"/>
            <c:spPr>
              <a:solidFill>
                <a:srgbClr val="00B050"/>
              </a:solidFill>
            </c:spPr>
            <c:extLst>
              <c:ext xmlns:c16="http://schemas.microsoft.com/office/drawing/2014/chart" uri="{C3380CC4-5D6E-409C-BE32-E72D297353CC}">
                <c16:uniqueId val="{00000003-C5D1-3B46-88D9-D55F309B751D}"/>
              </c:ext>
            </c:extLst>
          </c:dPt>
          <c:dLbls>
            <c:spPr>
              <a:noFill/>
              <a:ln>
                <a:noFill/>
              </a:ln>
              <a:effectLst/>
            </c:spPr>
            <c:txPr>
              <a:bodyPr/>
              <a:lstStyle/>
              <a:p>
                <a:pPr>
                  <a:defRPr sz="1600"/>
                </a:pPr>
                <a:endParaRPr lang="en-US"/>
              </a:p>
            </c:txPr>
            <c:dLblPos val="outEnd"/>
            <c:showLegendKey val="0"/>
            <c:showVal val="1"/>
            <c:showCatName val="0"/>
            <c:showSerName val="0"/>
            <c:showPercent val="0"/>
            <c:showBubbleSize val="0"/>
            <c:showLeaderLines val="1"/>
            <c:extLst>
              <c:ext xmlns:c15="http://schemas.microsoft.com/office/drawing/2012/chart" uri="{CE6537A1-D6FC-4f65-9D91-7224C49458BB}"/>
            </c:extLst>
          </c:dLbls>
          <c:cat>
            <c:strRef>
              <c:f>'[Chart in Microsoft PowerPoint]For PPT'!$G$21:$J$21</c:f>
              <c:strCache>
                <c:ptCount val="4"/>
                <c:pt idx="0">
                  <c:v>North Station</c:v>
                </c:pt>
                <c:pt idx="1">
                  <c:v>South Station</c:v>
                </c:pt>
                <c:pt idx="2">
                  <c:v>Back Bay</c:v>
                </c:pt>
                <c:pt idx="3">
                  <c:v>Through Passengers</c:v>
                </c:pt>
              </c:strCache>
            </c:strRef>
          </c:cat>
          <c:val>
            <c:numRef>
              <c:f>'[Chart in Microsoft PowerPoint]For PPT'!$G$22:$J$22</c:f>
              <c:numCache>
                <c:formatCode>#,##0</c:formatCode>
                <c:ptCount val="4"/>
                <c:pt idx="0">
                  <c:v>18182</c:v>
                </c:pt>
                <c:pt idx="1">
                  <c:v>5477</c:v>
                </c:pt>
                <c:pt idx="2">
                  <c:v>2712</c:v>
                </c:pt>
                <c:pt idx="3">
                  <c:v>771</c:v>
                </c:pt>
              </c:numCache>
            </c:numRef>
          </c:val>
          <c:extLst>
            <c:ext xmlns:c16="http://schemas.microsoft.com/office/drawing/2014/chart" uri="{C3380CC4-5D6E-409C-BE32-E72D297353CC}">
              <c16:uniqueId val="{00000004-C5D1-3B46-88D9-D55F309B751D}"/>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0152777777777777"/>
          <c:y val="0.24934645669291344"/>
          <c:w val="0.32285493827160505"/>
          <c:h val="0.34965441819772536"/>
        </c:manualLayout>
      </c:layout>
      <c:overlay val="0"/>
      <c:txPr>
        <a:bodyPr/>
        <a:lstStyle/>
        <a:p>
          <a:pPr>
            <a:defRPr sz="1400"/>
          </a:pPr>
          <a:endParaRPr lang="en-US"/>
        </a:p>
      </c:txPr>
    </c:legend>
    <c:plotVisOnly val="1"/>
    <c:dispBlanksAs val="zero"/>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328"/>
          </a:xfrm>
          <a:prstGeom prst="rect">
            <a:avLst/>
          </a:prstGeom>
        </p:spPr>
        <p:txBody>
          <a:bodyPr vert="horz" lIns="91433" tIns="45716" rIns="91433" bIns="45716"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3328"/>
          </a:xfrm>
          <a:prstGeom prst="rect">
            <a:avLst/>
          </a:prstGeom>
        </p:spPr>
        <p:txBody>
          <a:bodyPr vert="horz" lIns="91433" tIns="45716" rIns="91433" bIns="45716" rtlCol="0"/>
          <a:lstStyle>
            <a:lvl1pPr algn="r">
              <a:defRPr sz="1200"/>
            </a:lvl1pPr>
          </a:lstStyle>
          <a:p>
            <a:fld id="{8721163E-8148-47D1-BCF0-8B1F08D69B20}" type="datetimeFigureOut">
              <a:rPr lang="en-US" smtClean="0"/>
              <a:pPr/>
              <a:t>6/18/18</a:t>
            </a:fld>
            <a:endParaRPr lang="en-US"/>
          </a:p>
        </p:txBody>
      </p:sp>
      <p:sp>
        <p:nvSpPr>
          <p:cNvPr id="4" name="Footer Placeholder 3"/>
          <p:cNvSpPr>
            <a:spLocks noGrp="1"/>
          </p:cNvSpPr>
          <p:nvPr>
            <p:ph type="ftr" sz="quarter" idx="2"/>
          </p:nvPr>
        </p:nvSpPr>
        <p:spPr>
          <a:xfrm>
            <a:off x="0" y="8771162"/>
            <a:ext cx="2971800" cy="463327"/>
          </a:xfrm>
          <a:prstGeom prst="rect">
            <a:avLst/>
          </a:prstGeom>
        </p:spPr>
        <p:txBody>
          <a:bodyPr vert="horz" lIns="91433" tIns="45716" rIns="91433" bIns="45716"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771162"/>
            <a:ext cx="2971800" cy="463327"/>
          </a:xfrm>
          <a:prstGeom prst="rect">
            <a:avLst/>
          </a:prstGeom>
        </p:spPr>
        <p:txBody>
          <a:bodyPr vert="horz" lIns="91433" tIns="45716" rIns="91433" bIns="45716" rtlCol="0" anchor="b"/>
          <a:lstStyle>
            <a:lvl1pPr algn="r">
              <a:defRPr sz="1200"/>
            </a:lvl1pPr>
          </a:lstStyle>
          <a:p>
            <a:fld id="{24E7DD49-7D90-49D7-A4D6-91A8D185FA44}" type="slidenum">
              <a:rPr lang="en-US" smtClean="0"/>
              <a:pPr/>
              <a:t>‹#›</a:t>
            </a:fld>
            <a:endParaRPr lang="en-US"/>
          </a:p>
        </p:txBody>
      </p:sp>
    </p:spTree>
    <p:extLst>
      <p:ext uri="{BB962C8B-B14F-4D97-AF65-F5344CB8AC3E}">
        <p14:creationId xmlns:p14="http://schemas.microsoft.com/office/powerpoint/2010/main" val="4168378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328"/>
          </a:xfrm>
          <a:prstGeom prst="rect">
            <a:avLst/>
          </a:prstGeom>
        </p:spPr>
        <p:txBody>
          <a:bodyPr vert="horz" lIns="91433" tIns="45716" rIns="91433" bIns="45716" rtlCol="0"/>
          <a:lstStyle>
            <a:lvl1pPr algn="l">
              <a:defRPr sz="1200"/>
            </a:lvl1pPr>
          </a:lstStyle>
          <a:p>
            <a:endParaRPr lang="en-US"/>
          </a:p>
        </p:txBody>
      </p:sp>
      <p:sp>
        <p:nvSpPr>
          <p:cNvPr id="3" name="Date Placeholder 2"/>
          <p:cNvSpPr>
            <a:spLocks noGrp="1"/>
          </p:cNvSpPr>
          <p:nvPr>
            <p:ph type="dt" idx="1"/>
          </p:nvPr>
        </p:nvSpPr>
        <p:spPr>
          <a:xfrm>
            <a:off x="3884613" y="0"/>
            <a:ext cx="2971800" cy="463328"/>
          </a:xfrm>
          <a:prstGeom prst="rect">
            <a:avLst/>
          </a:prstGeom>
        </p:spPr>
        <p:txBody>
          <a:bodyPr vert="horz" lIns="91433" tIns="45716" rIns="91433" bIns="45716" rtlCol="0"/>
          <a:lstStyle>
            <a:lvl1pPr algn="r">
              <a:defRPr sz="1200"/>
            </a:lvl1pPr>
          </a:lstStyle>
          <a:p>
            <a:fld id="{AB0112ED-FA09-434C-B552-14DFF739209B}" type="datetimeFigureOut">
              <a:rPr lang="en-US" smtClean="0"/>
              <a:pPr/>
              <a:t>6/18/18</a:t>
            </a:fld>
            <a:endParaRPr lang="en-US"/>
          </a:p>
        </p:txBody>
      </p:sp>
      <p:sp>
        <p:nvSpPr>
          <p:cNvPr id="4" name="Slide Image Placeholder 3"/>
          <p:cNvSpPr>
            <a:spLocks noGrp="1" noRot="1" noChangeAspect="1"/>
          </p:cNvSpPr>
          <p:nvPr>
            <p:ph type="sldImg" idx="2"/>
          </p:nvPr>
        </p:nvSpPr>
        <p:spPr>
          <a:xfrm>
            <a:off x="1352550" y="1154113"/>
            <a:ext cx="4152900" cy="3116262"/>
          </a:xfrm>
          <a:prstGeom prst="rect">
            <a:avLst/>
          </a:prstGeom>
          <a:noFill/>
          <a:ln w="12700">
            <a:solidFill>
              <a:prstClr val="black"/>
            </a:solidFill>
          </a:ln>
        </p:spPr>
        <p:txBody>
          <a:bodyPr vert="horz" lIns="91433" tIns="45716" rIns="91433" bIns="45716" rtlCol="0" anchor="ctr"/>
          <a:lstStyle/>
          <a:p>
            <a:endParaRPr lang="en-US"/>
          </a:p>
        </p:txBody>
      </p:sp>
      <p:sp>
        <p:nvSpPr>
          <p:cNvPr id="5" name="Notes Placeholder 4"/>
          <p:cNvSpPr>
            <a:spLocks noGrp="1"/>
          </p:cNvSpPr>
          <p:nvPr>
            <p:ph type="body" sz="quarter" idx="3"/>
          </p:nvPr>
        </p:nvSpPr>
        <p:spPr>
          <a:xfrm>
            <a:off x="685800" y="4444097"/>
            <a:ext cx="5486400" cy="3636080"/>
          </a:xfrm>
          <a:prstGeom prst="rect">
            <a:avLst/>
          </a:prstGeom>
        </p:spPr>
        <p:txBody>
          <a:bodyPr vert="horz" lIns="91433" tIns="45716" rIns="91433" bIns="457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1162"/>
            <a:ext cx="2971800" cy="463327"/>
          </a:xfrm>
          <a:prstGeom prst="rect">
            <a:avLst/>
          </a:prstGeom>
        </p:spPr>
        <p:txBody>
          <a:bodyPr vert="horz" lIns="91433" tIns="45716" rIns="91433" bIns="45716"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1162"/>
            <a:ext cx="2971800" cy="463327"/>
          </a:xfrm>
          <a:prstGeom prst="rect">
            <a:avLst/>
          </a:prstGeom>
        </p:spPr>
        <p:txBody>
          <a:bodyPr vert="horz" lIns="91433" tIns="45716" rIns="91433" bIns="45716" rtlCol="0" anchor="b"/>
          <a:lstStyle>
            <a:lvl1pPr algn="r">
              <a:defRPr sz="1200"/>
            </a:lvl1pPr>
          </a:lstStyle>
          <a:p>
            <a:fld id="{D005B293-86D1-42E6-B91C-2A8C440EC9E9}" type="slidenum">
              <a:rPr lang="en-US" smtClean="0"/>
              <a:pPr/>
              <a:t>‹#›</a:t>
            </a:fld>
            <a:endParaRPr lang="en-US"/>
          </a:p>
        </p:txBody>
      </p:sp>
    </p:spTree>
    <p:extLst>
      <p:ext uri="{BB962C8B-B14F-4D97-AF65-F5344CB8AC3E}">
        <p14:creationId xmlns:p14="http://schemas.microsoft.com/office/powerpoint/2010/main" val="3419384495"/>
      </p:ext>
    </p:extLst>
  </p:cSld>
  <p:clrMap bg1="lt1" tx1="dk1" bg2="lt2" tx2="dk2" accent1="accent1" accent2="accent2" accent3="accent3" accent4="accent4" accent5="accent5" accent6="accent6" hlink="hlink" folHlink="folHlink"/>
  <p:notesStyle>
    <a:lvl1pPr marL="0" algn="l" defTabSz="914139" rtl="0" eaLnBrk="1" latinLnBrk="0" hangingPunct="1">
      <a:defRPr sz="1200" kern="1200">
        <a:solidFill>
          <a:schemeClr val="tx1"/>
        </a:solidFill>
        <a:latin typeface="+mn-lt"/>
        <a:ea typeface="+mn-ea"/>
        <a:cs typeface="+mn-cs"/>
      </a:defRPr>
    </a:lvl1pPr>
    <a:lvl2pPr marL="457070" algn="l" defTabSz="914139" rtl="0" eaLnBrk="1" latinLnBrk="0" hangingPunct="1">
      <a:defRPr sz="1200" kern="1200">
        <a:solidFill>
          <a:schemeClr val="tx1"/>
        </a:solidFill>
        <a:latin typeface="+mn-lt"/>
        <a:ea typeface="+mn-ea"/>
        <a:cs typeface="+mn-cs"/>
      </a:defRPr>
    </a:lvl2pPr>
    <a:lvl3pPr marL="914139" algn="l" defTabSz="914139" rtl="0" eaLnBrk="1" latinLnBrk="0" hangingPunct="1">
      <a:defRPr sz="1200" kern="1200">
        <a:solidFill>
          <a:schemeClr val="tx1"/>
        </a:solidFill>
        <a:latin typeface="+mn-lt"/>
        <a:ea typeface="+mn-ea"/>
        <a:cs typeface="+mn-cs"/>
      </a:defRPr>
    </a:lvl3pPr>
    <a:lvl4pPr marL="1371208" algn="l" defTabSz="914139" rtl="0" eaLnBrk="1" latinLnBrk="0" hangingPunct="1">
      <a:defRPr sz="1200" kern="1200">
        <a:solidFill>
          <a:schemeClr val="tx1"/>
        </a:solidFill>
        <a:latin typeface="+mn-lt"/>
        <a:ea typeface="+mn-ea"/>
        <a:cs typeface="+mn-cs"/>
      </a:defRPr>
    </a:lvl4pPr>
    <a:lvl5pPr marL="1828278" algn="l" defTabSz="914139" rtl="0" eaLnBrk="1" latinLnBrk="0" hangingPunct="1">
      <a:defRPr sz="1200" kern="1200">
        <a:solidFill>
          <a:schemeClr val="tx1"/>
        </a:solidFill>
        <a:latin typeface="+mn-lt"/>
        <a:ea typeface="+mn-ea"/>
        <a:cs typeface="+mn-cs"/>
      </a:defRPr>
    </a:lvl5pPr>
    <a:lvl6pPr marL="2285348" algn="l" defTabSz="914139" rtl="0" eaLnBrk="1" latinLnBrk="0" hangingPunct="1">
      <a:defRPr sz="1200" kern="1200">
        <a:solidFill>
          <a:schemeClr val="tx1"/>
        </a:solidFill>
        <a:latin typeface="+mn-lt"/>
        <a:ea typeface="+mn-ea"/>
        <a:cs typeface="+mn-cs"/>
      </a:defRPr>
    </a:lvl6pPr>
    <a:lvl7pPr marL="2742417" algn="l" defTabSz="914139" rtl="0" eaLnBrk="1" latinLnBrk="0" hangingPunct="1">
      <a:defRPr sz="1200" kern="1200">
        <a:solidFill>
          <a:schemeClr val="tx1"/>
        </a:solidFill>
        <a:latin typeface="+mn-lt"/>
        <a:ea typeface="+mn-ea"/>
        <a:cs typeface="+mn-cs"/>
      </a:defRPr>
    </a:lvl7pPr>
    <a:lvl8pPr marL="3199487" algn="l" defTabSz="914139" rtl="0" eaLnBrk="1" latinLnBrk="0" hangingPunct="1">
      <a:defRPr sz="1200" kern="1200">
        <a:solidFill>
          <a:schemeClr val="tx1"/>
        </a:solidFill>
        <a:latin typeface="+mn-lt"/>
        <a:ea typeface="+mn-ea"/>
        <a:cs typeface="+mn-cs"/>
      </a:defRPr>
    </a:lvl8pPr>
    <a:lvl9pPr marL="3656556" algn="l" defTabSz="91413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7</a:t>
            </a:fld>
            <a:endParaRPr lang="en-US"/>
          </a:p>
        </p:txBody>
      </p:sp>
    </p:spTree>
    <p:extLst>
      <p:ext uri="{BB962C8B-B14F-4D97-AF65-F5344CB8AC3E}">
        <p14:creationId xmlns:p14="http://schemas.microsoft.com/office/powerpoint/2010/main" val="600945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23</a:t>
            </a:fld>
            <a:endParaRPr lang="en-US"/>
          </a:p>
        </p:txBody>
      </p:sp>
    </p:spTree>
    <p:extLst>
      <p:ext uri="{BB962C8B-B14F-4D97-AF65-F5344CB8AC3E}">
        <p14:creationId xmlns:p14="http://schemas.microsoft.com/office/powerpoint/2010/main" val="2339450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34</a:t>
            </a:fld>
            <a:endParaRPr lang="en-US"/>
          </a:p>
        </p:txBody>
      </p:sp>
    </p:spTree>
    <p:extLst>
      <p:ext uri="{BB962C8B-B14F-4D97-AF65-F5344CB8AC3E}">
        <p14:creationId xmlns:p14="http://schemas.microsoft.com/office/powerpoint/2010/main" val="867035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35</a:t>
            </a:fld>
            <a:endParaRPr lang="en-US"/>
          </a:p>
        </p:txBody>
      </p:sp>
    </p:spTree>
    <p:extLst>
      <p:ext uri="{BB962C8B-B14F-4D97-AF65-F5344CB8AC3E}">
        <p14:creationId xmlns:p14="http://schemas.microsoft.com/office/powerpoint/2010/main" val="867035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36</a:t>
            </a:fld>
            <a:endParaRPr lang="en-US"/>
          </a:p>
        </p:txBody>
      </p:sp>
    </p:spTree>
    <p:extLst>
      <p:ext uri="{BB962C8B-B14F-4D97-AF65-F5344CB8AC3E}">
        <p14:creationId xmlns:p14="http://schemas.microsoft.com/office/powerpoint/2010/main" val="2811824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38</a:t>
            </a:fld>
            <a:endParaRPr lang="en-US"/>
          </a:p>
        </p:txBody>
      </p:sp>
    </p:spTree>
    <p:extLst>
      <p:ext uri="{BB962C8B-B14F-4D97-AF65-F5344CB8AC3E}">
        <p14:creationId xmlns:p14="http://schemas.microsoft.com/office/powerpoint/2010/main" val="2779900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39</a:t>
            </a:fld>
            <a:endParaRPr lang="en-US"/>
          </a:p>
        </p:txBody>
      </p:sp>
    </p:spTree>
    <p:extLst>
      <p:ext uri="{BB962C8B-B14F-4D97-AF65-F5344CB8AC3E}">
        <p14:creationId xmlns:p14="http://schemas.microsoft.com/office/powerpoint/2010/main" val="477104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40</a:t>
            </a:fld>
            <a:endParaRPr lang="en-US"/>
          </a:p>
        </p:txBody>
      </p:sp>
    </p:spTree>
    <p:extLst>
      <p:ext uri="{BB962C8B-B14F-4D97-AF65-F5344CB8AC3E}">
        <p14:creationId xmlns:p14="http://schemas.microsoft.com/office/powerpoint/2010/main" val="623855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1AD5B6-8D2B-48D1-BD96-0B5C5BFBCD17}" type="slidenum">
              <a:rPr lang="en-US" smtClean="0"/>
              <a:pPr/>
              <a:t>41</a:t>
            </a:fld>
            <a:endParaRPr lang="en-US"/>
          </a:p>
        </p:txBody>
      </p:sp>
    </p:spTree>
    <p:extLst>
      <p:ext uri="{BB962C8B-B14F-4D97-AF65-F5344CB8AC3E}">
        <p14:creationId xmlns:p14="http://schemas.microsoft.com/office/powerpoint/2010/main" val="2317546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42</a:t>
            </a:fld>
            <a:endParaRPr lang="en-US"/>
          </a:p>
        </p:txBody>
      </p:sp>
    </p:spTree>
    <p:extLst>
      <p:ext uri="{BB962C8B-B14F-4D97-AF65-F5344CB8AC3E}">
        <p14:creationId xmlns:p14="http://schemas.microsoft.com/office/powerpoint/2010/main" val="2607716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46</a:t>
            </a:fld>
            <a:endParaRPr lang="en-US"/>
          </a:p>
        </p:txBody>
      </p:sp>
    </p:spTree>
    <p:extLst>
      <p:ext uri="{BB962C8B-B14F-4D97-AF65-F5344CB8AC3E}">
        <p14:creationId xmlns:p14="http://schemas.microsoft.com/office/powerpoint/2010/main" val="616090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8</a:t>
            </a:fld>
            <a:endParaRPr lang="en-US"/>
          </a:p>
        </p:txBody>
      </p:sp>
    </p:spTree>
    <p:extLst>
      <p:ext uri="{BB962C8B-B14F-4D97-AF65-F5344CB8AC3E}">
        <p14:creationId xmlns:p14="http://schemas.microsoft.com/office/powerpoint/2010/main" val="600945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47</a:t>
            </a:fld>
            <a:endParaRPr lang="en-US"/>
          </a:p>
        </p:txBody>
      </p:sp>
    </p:spTree>
    <p:extLst>
      <p:ext uri="{BB962C8B-B14F-4D97-AF65-F5344CB8AC3E}">
        <p14:creationId xmlns:p14="http://schemas.microsoft.com/office/powerpoint/2010/main" val="616090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48</a:t>
            </a:fld>
            <a:endParaRPr lang="en-US"/>
          </a:p>
        </p:txBody>
      </p:sp>
    </p:spTree>
    <p:extLst>
      <p:ext uri="{BB962C8B-B14F-4D97-AF65-F5344CB8AC3E}">
        <p14:creationId xmlns:p14="http://schemas.microsoft.com/office/powerpoint/2010/main" val="616090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49</a:t>
            </a:fld>
            <a:endParaRPr lang="en-US"/>
          </a:p>
        </p:txBody>
      </p:sp>
    </p:spTree>
    <p:extLst>
      <p:ext uri="{BB962C8B-B14F-4D97-AF65-F5344CB8AC3E}">
        <p14:creationId xmlns:p14="http://schemas.microsoft.com/office/powerpoint/2010/main" val="616090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50</a:t>
            </a:fld>
            <a:endParaRPr lang="en-US"/>
          </a:p>
        </p:txBody>
      </p:sp>
    </p:spTree>
    <p:extLst>
      <p:ext uri="{BB962C8B-B14F-4D97-AF65-F5344CB8AC3E}">
        <p14:creationId xmlns:p14="http://schemas.microsoft.com/office/powerpoint/2010/main" val="1855984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51</a:t>
            </a:fld>
            <a:endParaRPr lang="en-US"/>
          </a:p>
        </p:txBody>
      </p:sp>
    </p:spTree>
    <p:extLst>
      <p:ext uri="{BB962C8B-B14F-4D97-AF65-F5344CB8AC3E}">
        <p14:creationId xmlns:p14="http://schemas.microsoft.com/office/powerpoint/2010/main" val="477104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52</a:t>
            </a:fld>
            <a:endParaRPr lang="en-US"/>
          </a:p>
        </p:txBody>
      </p:sp>
    </p:spTree>
    <p:extLst>
      <p:ext uri="{BB962C8B-B14F-4D97-AF65-F5344CB8AC3E}">
        <p14:creationId xmlns:p14="http://schemas.microsoft.com/office/powerpoint/2010/main" val="477104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53</a:t>
            </a:fld>
            <a:endParaRPr lang="en-US"/>
          </a:p>
        </p:txBody>
      </p:sp>
    </p:spTree>
    <p:extLst>
      <p:ext uri="{BB962C8B-B14F-4D97-AF65-F5344CB8AC3E}">
        <p14:creationId xmlns:p14="http://schemas.microsoft.com/office/powerpoint/2010/main" val="477104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54</a:t>
            </a:fld>
            <a:endParaRPr lang="en-US"/>
          </a:p>
        </p:txBody>
      </p:sp>
    </p:spTree>
    <p:extLst>
      <p:ext uri="{BB962C8B-B14F-4D97-AF65-F5344CB8AC3E}">
        <p14:creationId xmlns:p14="http://schemas.microsoft.com/office/powerpoint/2010/main" val="938223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55</a:t>
            </a:fld>
            <a:endParaRPr lang="en-US"/>
          </a:p>
        </p:txBody>
      </p:sp>
    </p:spTree>
    <p:extLst>
      <p:ext uri="{BB962C8B-B14F-4D97-AF65-F5344CB8AC3E}">
        <p14:creationId xmlns:p14="http://schemas.microsoft.com/office/powerpoint/2010/main" val="1901793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12</a:t>
            </a:fld>
            <a:endParaRPr lang="en-US"/>
          </a:p>
        </p:txBody>
      </p:sp>
    </p:spTree>
    <p:extLst>
      <p:ext uri="{BB962C8B-B14F-4D97-AF65-F5344CB8AC3E}">
        <p14:creationId xmlns:p14="http://schemas.microsoft.com/office/powerpoint/2010/main" val="4171281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187" indent="-169187">
              <a:buFontTx/>
              <a:buChar char="-"/>
            </a:pPr>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13</a:t>
            </a:fld>
            <a:endParaRPr lang="en-US"/>
          </a:p>
        </p:txBody>
      </p:sp>
    </p:spTree>
    <p:extLst>
      <p:ext uri="{BB962C8B-B14F-4D97-AF65-F5344CB8AC3E}">
        <p14:creationId xmlns:p14="http://schemas.microsoft.com/office/powerpoint/2010/main" val="1404511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187" indent="-169187">
              <a:buFontTx/>
              <a:buChar char="-"/>
            </a:pPr>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14</a:t>
            </a:fld>
            <a:endParaRPr lang="en-US"/>
          </a:p>
        </p:txBody>
      </p:sp>
    </p:spTree>
    <p:extLst>
      <p:ext uri="{BB962C8B-B14F-4D97-AF65-F5344CB8AC3E}">
        <p14:creationId xmlns:p14="http://schemas.microsoft.com/office/powerpoint/2010/main" val="1404511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187" indent="-169187">
              <a:buFontTx/>
              <a:buChar char="-"/>
            </a:pPr>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15</a:t>
            </a:fld>
            <a:endParaRPr lang="en-US"/>
          </a:p>
        </p:txBody>
      </p:sp>
    </p:spTree>
    <p:extLst>
      <p:ext uri="{BB962C8B-B14F-4D97-AF65-F5344CB8AC3E}">
        <p14:creationId xmlns:p14="http://schemas.microsoft.com/office/powerpoint/2010/main" val="1404511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187" indent="-169187">
              <a:buFontTx/>
              <a:buChar char="-"/>
            </a:pPr>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16</a:t>
            </a:fld>
            <a:endParaRPr lang="en-US"/>
          </a:p>
        </p:txBody>
      </p:sp>
    </p:spTree>
    <p:extLst>
      <p:ext uri="{BB962C8B-B14F-4D97-AF65-F5344CB8AC3E}">
        <p14:creationId xmlns:p14="http://schemas.microsoft.com/office/powerpoint/2010/main" val="1404511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20</a:t>
            </a:fld>
            <a:endParaRPr lang="en-US"/>
          </a:p>
        </p:txBody>
      </p:sp>
    </p:spTree>
    <p:extLst>
      <p:ext uri="{BB962C8B-B14F-4D97-AF65-F5344CB8AC3E}">
        <p14:creationId xmlns:p14="http://schemas.microsoft.com/office/powerpoint/2010/main" val="2760916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5B293-86D1-42E6-B91C-2A8C440EC9E9}" type="slidenum">
              <a:rPr lang="en-US" smtClean="0"/>
              <a:pPr/>
              <a:t>22</a:t>
            </a:fld>
            <a:endParaRPr lang="en-US"/>
          </a:p>
        </p:txBody>
      </p:sp>
    </p:spTree>
    <p:extLst>
      <p:ext uri="{BB962C8B-B14F-4D97-AF65-F5344CB8AC3E}">
        <p14:creationId xmlns:p14="http://schemas.microsoft.com/office/powerpoint/2010/main" val="162785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13" name="Straight Connector 12"/>
          <p:cNvCxnSpPr/>
          <p:nvPr userDrawn="1"/>
        </p:nvCxnSpPr>
        <p:spPr>
          <a:xfrm>
            <a:off x="685800" y="3409022"/>
            <a:ext cx="78486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3"/>
          <p:cNvSpPr>
            <a:spLocks noGrp="1"/>
          </p:cNvSpPr>
          <p:nvPr>
            <p:ph type="sldNum" sz="quarter" idx="4"/>
          </p:nvPr>
        </p:nvSpPr>
        <p:spPr>
          <a:xfrm>
            <a:off x="8077200" y="6521005"/>
            <a:ext cx="1066800" cy="328612"/>
          </a:xfrm>
          <a:prstGeom prst="rect">
            <a:avLst/>
          </a:prstGeom>
        </p:spPr>
        <p:txBody>
          <a:bodyPr/>
          <a:lstStyle>
            <a:lvl1pPr>
              <a:defRPr sz="1000"/>
            </a:lvl1pPr>
          </a:lstStyle>
          <a:p>
            <a:pPr>
              <a:defRPr/>
            </a:pPr>
            <a:fld id="{1B9A3EE1-316A-4C41-BADB-C51665509343}" type="slidenum">
              <a:rPr lang="en-US" altLang="en-US" smtClean="0">
                <a:solidFill>
                  <a:srgbClr val="292934"/>
                </a:solidFill>
              </a:rPr>
              <a:pPr>
                <a:defRPr/>
              </a:pPr>
              <a:t>‹#›</a:t>
            </a:fld>
            <a:endParaRPr lang="en-US" altLang="en-US">
              <a:solidFill>
                <a:srgbClr val="292934"/>
              </a:solidFill>
            </a:endParaRPr>
          </a:p>
        </p:txBody>
      </p:sp>
    </p:spTree>
    <p:extLst>
      <p:ext uri="{BB962C8B-B14F-4D97-AF65-F5344CB8AC3E}">
        <p14:creationId xmlns:p14="http://schemas.microsoft.com/office/powerpoint/2010/main" val="3668948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able Placeholder 6"/>
          <p:cNvSpPr>
            <a:spLocks noGrp="1"/>
          </p:cNvSpPr>
          <p:nvPr>
            <p:ph type="tbl" sz="quarter" idx="13"/>
          </p:nvPr>
        </p:nvSpPr>
        <p:spPr>
          <a:xfrm>
            <a:off x="457200" y="2057400"/>
            <a:ext cx="4114800" cy="4267200"/>
          </a:xfrm>
        </p:spPr>
        <p:txBody>
          <a:bodyPr rtlCol="0">
            <a:normAutofit/>
          </a:bodyPr>
          <a:lstStyle/>
          <a:p>
            <a:pPr lvl="0"/>
            <a:endParaRPr lang="en-US" noProof="0"/>
          </a:p>
        </p:txBody>
      </p:sp>
      <p:sp>
        <p:nvSpPr>
          <p:cNvPr id="8" name="Table Placeholder 6"/>
          <p:cNvSpPr>
            <a:spLocks noGrp="1"/>
          </p:cNvSpPr>
          <p:nvPr>
            <p:ph type="tbl" sz="quarter" idx="14"/>
          </p:nvPr>
        </p:nvSpPr>
        <p:spPr>
          <a:xfrm>
            <a:off x="4724400" y="2057400"/>
            <a:ext cx="3962400" cy="1905000"/>
          </a:xfrm>
        </p:spPr>
        <p:txBody>
          <a:bodyPr rtlCol="0">
            <a:normAutofit/>
          </a:bodyPr>
          <a:lstStyle/>
          <a:p>
            <a:pPr lvl="0"/>
            <a:endParaRPr lang="en-US" noProof="0"/>
          </a:p>
        </p:txBody>
      </p:sp>
      <p:sp>
        <p:nvSpPr>
          <p:cNvPr id="9" name="Table Placeholder 6"/>
          <p:cNvSpPr>
            <a:spLocks noGrp="1"/>
          </p:cNvSpPr>
          <p:nvPr>
            <p:ph type="tbl" sz="quarter" idx="15"/>
          </p:nvPr>
        </p:nvSpPr>
        <p:spPr>
          <a:xfrm>
            <a:off x="4724400" y="4495800"/>
            <a:ext cx="3962400" cy="1828800"/>
          </a:xfrm>
        </p:spPr>
        <p:txBody>
          <a:bodyPr rtlCol="0">
            <a:normAutofit/>
          </a:bodyPr>
          <a:lstStyle/>
          <a:p>
            <a:pPr lvl="0"/>
            <a:endParaRPr lang="en-US" noProof="0"/>
          </a:p>
        </p:txBody>
      </p:sp>
      <p:sp>
        <p:nvSpPr>
          <p:cNvPr id="11" name="Text Placeholder 10"/>
          <p:cNvSpPr>
            <a:spLocks noGrp="1"/>
          </p:cNvSpPr>
          <p:nvPr>
            <p:ph type="body" sz="quarter" idx="16"/>
          </p:nvPr>
        </p:nvSpPr>
        <p:spPr>
          <a:xfrm>
            <a:off x="457200" y="1600200"/>
            <a:ext cx="4114800" cy="304800"/>
          </a:xfrm>
        </p:spPr>
        <p:txBody>
          <a:bodyPr>
            <a:noAutofit/>
          </a:bodyPr>
          <a:lstStyle>
            <a:lvl1pPr algn="ctr">
              <a:buNone/>
              <a:defRPr sz="1600">
                <a:latin typeface="+mj-lt"/>
              </a:defRPr>
            </a:lvl1pPr>
          </a:lstStyle>
          <a:p>
            <a:pPr lvl="0"/>
            <a:r>
              <a:rPr lang="en-US" dirty="0"/>
              <a:t>Click to edit Master text styles</a:t>
            </a:r>
          </a:p>
        </p:txBody>
      </p:sp>
      <p:sp>
        <p:nvSpPr>
          <p:cNvPr id="13" name="Text Placeholder 10"/>
          <p:cNvSpPr>
            <a:spLocks noGrp="1"/>
          </p:cNvSpPr>
          <p:nvPr>
            <p:ph type="body" sz="quarter" idx="17"/>
          </p:nvPr>
        </p:nvSpPr>
        <p:spPr>
          <a:xfrm>
            <a:off x="4724400" y="1600200"/>
            <a:ext cx="3962400" cy="304800"/>
          </a:xfrm>
        </p:spPr>
        <p:txBody>
          <a:bodyPr>
            <a:noAutofit/>
          </a:bodyPr>
          <a:lstStyle>
            <a:lvl1pPr algn="ctr">
              <a:buNone/>
              <a:defRPr sz="1600">
                <a:latin typeface="+mj-lt"/>
              </a:defRPr>
            </a:lvl1pPr>
          </a:lstStyle>
          <a:p>
            <a:pPr lvl="0"/>
            <a:r>
              <a:rPr lang="en-US" dirty="0"/>
              <a:t>Click to edit Master text styles</a:t>
            </a:r>
          </a:p>
        </p:txBody>
      </p:sp>
      <p:sp>
        <p:nvSpPr>
          <p:cNvPr id="14" name="Text Placeholder 10"/>
          <p:cNvSpPr>
            <a:spLocks noGrp="1"/>
          </p:cNvSpPr>
          <p:nvPr>
            <p:ph type="body" sz="quarter" idx="18"/>
          </p:nvPr>
        </p:nvSpPr>
        <p:spPr>
          <a:xfrm>
            <a:off x="4724400" y="4038600"/>
            <a:ext cx="3962400" cy="304800"/>
          </a:xfrm>
        </p:spPr>
        <p:txBody>
          <a:bodyPr>
            <a:noAutofit/>
          </a:bodyPr>
          <a:lstStyle>
            <a:lvl1pPr algn="ctr">
              <a:buNone/>
              <a:defRPr sz="1600">
                <a:latin typeface="+mj-lt"/>
              </a:defRPr>
            </a:lvl1pPr>
          </a:lstStyle>
          <a:p>
            <a:pPr lvl="0"/>
            <a:r>
              <a:rPr lang="en-US" dirty="0"/>
              <a:t>Click to edit Master text styles</a:t>
            </a:r>
          </a:p>
        </p:txBody>
      </p:sp>
      <p:sp>
        <p:nvSpPr>
          <p:cNvPr id="12"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
        <p:nvSpPr>
          <p:cNvPr id="16" name="Slide Number Placeholder 3"/>
          <p:cNvSpPr>
            <a:spLocks noGrp="1"/>
          </p:cNvSpPr>
          <p:nvPr>
            <p:ph type="sldNum" sz="quarter" idx="4"/>
          </p:nvPr>
        </p:nvSpPr>
        <p:spPr>
          <a:xfrm>
            <a:off x="8077200" y="6521005"/>
            <a:ext cx="1066800" cy="328612"/>
          </a:xfrm>
          <a:prstGeom prst="rect">
            <a:avLst/>
          </a:prstGeom>
        </p:spPr>
        <p:txBody>
          <a:bodyPr/>
          <a:lstStyle>
            <a:lvl1pPr>
              <a:defRPr sz="1000"/>
            </a:lvl1pPr>
          </a:lstStyle>
          <a:p>
            <a:pPr>
              <a:defRPr/>
            </a:pPr>
            <a:fld id="{1B9A3EE1-316A-4C41-BADB-C51665509343}" type="slidenum">
              <a:rPr lang="en-US" altLang="en-US" smtClean="0">
                <a:solidFill>
                  <a:srgbClr val="292934"/>
                </a:solidFill>
              </a:rPr>
              <a:pPr>
                <a:defRPr/>
              </a:pPr>
              <a:t>‹#›</a:t>
            </a:fld>
            <a:endParaRPr lang="en-US" altLang="en-US">
              <a:solidFill>
                <a:srgbClr val="292934"/>
              </a:solidFill>
            </a:endParaRPr>
          </a:p>
        </p:txBody>
      </p:sp>
    </p:spTree>
    <p:extLst>
      <p:ext uri="{BB962C8B-B14F-4D97-AF65-F5344CB8AC3E}">
        <p14:creationId xmlns:p14="http://schemas.microsoft.com/office/powerpoint/2010/main" val="3969165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 with text">
    <p:spTree>
      <p:nvGrpSpPr>
        <p:cNvPr id="1" name=""/>
        <p:cNvGrpSpPr/>
        <p:nvPr/>
      </p:nvGrpSpPr>
      <p:grpSpPr>
        <a:xfrm>
          <a:off x="0" y="0"/>
          <a:ext cx="0" cy="0"/>
          <a:chOff x="0" y="0"/>
          <a:chExt cx="0" cy="0"/>
        </a:xfrm>
      </p:grpSpPr>
      <p:sp>
        <p:nvSpPr>
          <p:cNvPr id="12" name="Title 1"/>
          <p:cNvSpPr>
            <a:spLocks noGrp="1"/>
          </p:cNvSpPr>
          <p:nvPr>
            <p:ph type="title"/>
          </p:nvPr>
        </p:nvSpPr>
        <p:spPr>
          <a:xfrm>
            <a:off x="457200" y="533400"/>
            <a:ext cx="8229600" cy="990600"/>
          </a:xfrm>
        </p:spPr>
        <p:txBody>
          <a:bodyPr/>
          <a:lstStyle>
            <a:lvl1pPr>
              <a:defRPr/>
            </a:lvl1pPr>
          </a:lstStyle>
          <a:p>
            <a:r>
              <a:rPr lang="en-US"/>
              <a:t>Click to edit Master title style</a:t>
            </a:r>
            <a:endParaRPr lang="en-US" dirty="0"/>
          </a:p>
        </p:txBody>
      </p:sp>
      <p:sp>
        <p:nvSpPr>
          <p:cNvPr id="14" name="Text Placeholder 13"/>
          <p:cNvSpPr>
            <a:spLocks noGrp="1"/>
          </p:cNvSpPr>
          <p:nvPr>
            <p:ph type="body" sz="quarter" idx="13"/>
          </p:nvPr>
        </p:nvSpPr>
        <p:spPr>
          <a:xfrm>
            <a:off x="457200" y="1828800"/>
            <a:ext cx="41148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5"/>
          <p:cNvSpPr>
            <a:spLocks noGrp="1"/>
          </p:cNvSpPr>
          <p:nvPr>
            <p:ph type="pic" sz="quarter" idx="14"/>
          </p:nvPr>
        </p:nvSpPr>
        <p:spPr>
          <a:xfrm>
            <a:off x="4572000" y="1828800"/>
            <a:ext cx="4114800" cy="4114800"/>
          </a:xfrm>
        </p:spPr>
        <p:txBody>
          <a:bodyPr rtlCol="0">
            <a:normAutofit/>
          </a:bodyPr>
          <a:lstStyle/>
          <a:p>
            <a:pPr lvl="0"/>
            <a:endParaRPr lang="en-US" noProof="0"/>
          </a:p>
        </p:txBody>
      </p:sp>
      <p:sp>
        <p:nvSpPr>
          <p:cNvPr id="9"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
        <p:nvSpPr>
          <p:cNvPr id="8" name="Slide Number Placeholder 3"/>
          <p:cNvSpPr>
            <a:spLocks noGrp="1"/>
          </p:cNvSpPr>
          <p:nvPr>
            <p:ph type="sldNum" sz="quarter" idx="4"/>
          </p:nvPr>
        </p:nvSpPr>
        <p:spPr>
          <a:xfrm>
            <a:off x="8077200" y="6521005"/>
            <a:ext cx="1066800" cy="328612"/>
          </a:xfrm>
          <a:prstGeom prst="rect">
            <a:avLst/>
          </a:prstGeom>
        </p:spPr>
        <p:txBody>
          <a:bodyPr/>
          <a:lstStyle>
            <a:lvl1pPr>
              <a:defRPr sz="1000"/>
            </a:lvl1pPr>
          </a:lstStyle>
          <a:p>
            <a:pPr>
              <a:defRPr/>
            </a:pPr>
            <a:fld id="{1B9A3EE1-316A-4C41-BADB-C51665509343}" type="slidenum">
              <a:rPr lang="en-US" altLang="en-US" smtClean="0">
                <a:solidFill>
                  <a:srgbClr val="292934"/>
                </a:solidFill>
              </a:rPr>
              <a:pPr>
                <a:defRPr/>
              </a:pPr>
              <a:t>‹#›</a:t>
            </a:fld>
            <a:endParaRPr lang="en-US" altLang="en-US">
              <a:solidFill>
                <a:srgbClr val="292934"/>
              </a:solidFill>
            </a:endParaRPr>
          </a:p>
        </p:txBody>
      </p:sp>
    </p:spTree>
    <p:extLst>
      <p:ext uri="{BB962C8B-B14F-4D97-AF65-F5344CB8AC3E}">
        <p14:creationId xmlns:p14="http://schemas.microsoft.com/office/powerpoint/2010/main" val="116378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cxnSp>
        <p:nvCxnSpPr>
          <p:cNvPr id="4" name="Straight Connector 7"/>
          <p:cNvCxnSpPr/>
          <p:nvPr userDrawn="1"/>
        </p:nvCxnSpPr>
        <p:spPr>
          <a:xfrm>
            <a:off x="762000" y="3473450"/>
            <a:ext cx="7772400" cy="0"/>
          </a:xfrm>
          <a:prstGeom prst="line">
            <a:avLst/>
          </a:prstGeom>
          <a:ln w="28575">
            <a:solidFill>
              <a:srgbClr val="3CAD99"/>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1111949"/>
            <a:ext cx="7772400" cy="2200275"/>
          </a:xfrm>
        </p:spPr>
        <p:txBody>
          <a:bodyPr anchor="b"/>
          <a:lstStyle>
            <a:lvl1pPr algn="l">
              <a:defRPr sz="4800" b="0" cap="all" baseline="0"/>
            </a:lvl1pPr>
          </a:lstStyle>
          <a:p>
            <a:r>
              <a:rPr lang="en-US" dirty="0"/>
              <a:t>Click to edit Master title style</a:t>
            </a:r>
          </a:p>
        </p:txBody>
      </p:sp>
      <p:sp>
        <p:nvSpPr>
          <p:cNvPr id="3" name="Text Placeholder 2"/>
          <p:cNvSpPr>
            <a:spLocks noGrp="1"/>
          </p:cNvSpPr>
          <p:nvPr>
            <p:ph type="body" idx="1"/>
          </p:nvPr>
        </p:nvSpPr>
        <p:spPr>
          <a:xfrm>
            <a:off x="722313" y="3605213"/>
            <a:ext cx="7772400" cy="2109787"/>
          </a:xfrm>
        </p:spPr>
        <p:txBody>
          <a:bodyPr>
            <a:normAutofit/>
          </a:bodyPr>
          <a:lstStyle>
            <a:lvl1pPr marL="0" indent="0">
              <a:buClr>
                <a:srgbClr val="3CAD99"/>
              </a:buClr>
              <a:buFont typeface="Arial" pitchFamily="34" charset="0"/>
              <a:buChar char="•"/>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4127812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Ending Page">
    <p:bg>
      <p:bgPr>
        <a:solidFill>
          <a:schemeClr val="bg2"/>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762000" y="4495800"/>
            <a:ext cx="7620000" cy="0"/>
          </a:xfrm>
          <a:prstGeom prst="line">
            <a:avLst/>
          </a:prstGeom>
          <a:ln w="28575">
            <a:solidFill>
              <a:srgbClr val="3CAD99"/>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209800"/>
            <a:ext cx="7772400" cy="2200275"/>
          </a:xfrm>
        </p:spPr>
        <p:txBody>
          <a:bodyPr anchor="b"/>
          <a:lstStyle>
            <a:lvl1pPr algn="l">
              <a:defRPr sz="4800" b="0" cap="all"/>
            </a:lvl1pPr>
          </a:lstStyle>
          <a:p>
            <a:r>
              <a:rPr lang="en-US" dirty="0"/>
              <a:t>Click to edit Master title style</a:t>
            </a:r>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4563898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6738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4077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hart with Caption-1">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r>
              <a:rPr lang="en-US" dirty="0"/>
              <a:t>Click to edit Master title style</a:t>
            </a:r>
          </a:p>
        </p:txBody>
      </p:sp>
      <p:sp>
        <p:nvSpPr>
          <p:cNvPr id="8" name="Chart Placeholder 7"/>
          <p:cNvSpPr>
            <a:spLocks noGrp="1"/>
          </p:cNvSpPr>
          <p:nvPr>
            <p:ph type="chart" sz="quarter" idx="17"/>
          </p:nvPr>
        </p:nvSpPr>
        <p:spPr>
          <a:xfrm>
            <a:off x="457200" y="1371600"/>
            <a:ext cx="8229600" cy="4038600"/>
          </a:xfrm>
        </p:spPr>
        <p:txBody>
          <a:bodyPr rtlCol="0">
            <a:normAutofit/>
          </a:bodyPr>
          <a:lstStyle/>
          <a:p>
            <a:pPr lvl="0"/>
            <a:endParaRPr lang="en-US" noProof="0"/>
          </a:p>
        </p:txBody>
      </p:sp>
      <p:sp>
        <p:nvSpPr>
          <p:cNvPr id="13" name="Text Placeholder 12"/>
          <p:cNvSpPr>
            <a:spLocks noGrp="1"/>
          </p:cNvSpPr>
          <p:nvPr>
            <p:ph type="body" sz="quarter" idx="18"/>
          </p:nvPr>
        </p:nvSpPr>
        <p:spPr>
          <a:xfrm>
            <a:off x="457200" y="5410200"/>
            <a:ext cx="8229600" cy="762000"/>
          </a:xfrm>
        </p:spPr>
        <p:txBody>
          <a:bodyPr>
            <a:normAutofit/>
          </a:bodyPr>
          <a:lstStyle>
            <a:lvl1pPr>
              <a:buNone/>
              <a:defRPr sz="1200"/>
            </a:lvl1pPr>
          </a:lstStyle>
          <a:p>
            <a:pPr lvl="0"/>
            <a:r>
              <a:rPr lang="en-US" dirty="0"/>
              <a:t>Click to edit Master text styles</a:t>
            </a:r>
          </a:p>
        </p:txBody>
      </p:sp>
      <p:sp>
        <p:nvSpPr>
          <p:cNvPr id="11"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Tree>
    <p:extLst>
      <p:ext uri="{BB962C8B-B14F-4D97-AF65-F5344CB8AC3E}">
        <p14:creationId xmlns:p14="http://schemas.microsoft.com/office/powerpoint/2010/main" val="59698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hart with Caption-2">
    <p:spTree>
      <p:nvGrpSpPr>
        <p:cNvPr id="1" name=""/>
        <p:cNvGrpSpPr/>
        <p:nvPr/>
      </p:nvGrpSpPr>
      <p:grpSpPr>
        <a:xfrm>
          <a:off x="0" y="0"/>
          <a:ext cx="0" cy="0"/>
          <a:chOff x="0" y="0"/>
          <a:chExt cx="0" cy="0"/>
        </a:xfrm>
      </p:grpSpPr>
      <p:cxnSp>
        <p:nvCxnSpPr>
          <p:cNvPr id="6" name="Straight Connector 13"/>
          <p:cNvCxnSpPr/>
          <p:nvPr userDrawn="1"/>
        </p:nvCxnSpPr>
        <p:spPr>
          <a:xfrm>
            <a:off x="2743200" y="1371600"/>
            <a:ext cx="0" cy="4800600"/>
          </a:xfrm>
          <a:prstGeom prst="line">
            <a:avLst/>
          </a:prstGeom>
          <a:ln w="28575">
            <a:solidFill>
              <a:srgbClr val="3CAD99"/>
            </a:solidFill>
            <a:prstDash val="dash"/>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971800" y="1371600"/>
            <a:ext cx="5715000" cy="47697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371600"/>
            <a:ext cx="2139696" cy="4773967"/>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
        <p:nvSpPr>
          <p:cNvPr id="18" name="Title 1"/>
          <p:cNvSpPr>
            <a:spLocks noGrp="1"/>
          </p:cNvSpPr>
          <p:nvPr>
            <p:ph type="title"/>
          </p:nvPr>
        </p:nvSpPr>
        <p:spPr>
          <a:xfrm>
            <a:off x="457200" y="381000"/>
            <a:ext cx="8229600" cy="990600"/>
          </a:xfrm>
        </p:spPr>
        <p:txBody>
          <a:bodyPr/>
          <a:lstStyle/>
          <a:p>
            <a:r>
              <a:rPr lang="en-US" dirty="0"/>
              <a:t>Click to edit Master title style</a:t>
            </a:r>
          </a:p>
        </p:txBody>
      </p:sp>
    </p:spTree>
    <p:extLst>
      <p:ext uri="{BB962C8B-B14F-4D97-AF65-F5344CB8AC3E}">
        <p14:creationId xmlns:p14="http://schemas.microsoft.com/office/powerpoint/2010/main" val="1456030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Multiple Charts with text">
    <p:spTree>
      <p:nvGrpSpPr>
        <p:cNvPr id="1" name=""/>
        <p:cNvGrpSpPr/>
        <p:nvPr/>
      </p:nvGrpSpPr>
      <p:grpSpPr>
        <a:xfrm>
          <a:off x="0" y="0"/>
          <a:ext cx="0" cy="0"/>
          <a:chOff x="0" y="0"/>
          <a:chExt cx="0" cy="0"/>
        </a:xfrm>
      </p:grpSpPr>
      <p:cxnSp>
        <p:nvCxnSpPr>
          <p:cNvPr id="7" name="Straight Connector 30"/>
          <p:cNvCxnSpPr/>
          <p:nvPr userDrawn="1"/>
        </p:nvCxnSpPr>
        <p:spPr>
          <a:xfrm rot="10800000" flipV="1">
            <a:off x="4876800" y="1828800"/>
            <a:ext cx="0" cy="3886200"/>
          </a:xfrm>
          <a:prstGeom prst="line">
            <a:avLst/>
          </a:prstGeom>
          <a:ln w="28575">
            <a:solidFill>
              <a:srgbClr val="1B69B1"/>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381000"/>
            <a:ext cx="8229600" cy="990600"/>
          </a:xfrm>
        </p:spPr>
        <p:txBody>
          <a:bodyPr/>
          <a:lstStyle>
            <a:lvl1pPr>
              <a:defRPr baseline="0">
                <a:latin typeface="+mj-lt"/>
              </a:defRPr>
            </a:lvl1pPr>
          </a:lstStyle>
          <a:p>
            <a:r>
              <a:rPr lang="en-US" dirty="0"/>
              <a:t>Click to edit Master title style</a:t>
            </a:r>
          </a:p>
        </p:txBody>
      </p:sp>
      <p:sp>
        <p:nvSpPr>
          <p:cNvPr id="13" name="Chart Placeholder 12"/>
          <p:cNvSpPr>
            <a:spLocks noGrp="1"/>
          </p:cNvSpPr>
          <p:nvPr>
            <p:ph type="chart" sz="quarter" idx="13"/>
          </p:nvPr>
        </p:nvSpPr>
        <p:spPr>
          <a:xfrm>
            <a:off x="457200" y="1828800"/>
            <a:ext cx="4343400" cy="3886200"/>
          </a:xfrm>
        </p:spPr>
        <p:txBody>
          <a:bodyPr rtlCol="0">
            <a:normAutofit/>
          </a:bodyPr>
          <a:lstStyle/>
          <a:p>
            <a:pPr lvl="0"/>
            <a:endParaRPr lang="en-US" noProof="0" dirty="0"/>
          </a:p>
        </p:txBody>
      </p:sp>
      <p:sp>
        <p:nvSpPr>
          <p:cNvPr id="15" name="Chart Placeholder 14"/>
          <p:cNvSpPr>
            <a:spLocks noGrp="1"/>
          </p:cNvSpPr>
          <p:nvPr>
            <p:ph type="chart" sz="quarter" idx="14"/>
          </p:nvPr>
        </p:nvSpPr>
        <p:spPr>
          <a:xfrm>
            <a:off x="4953000" y="1828800"/>
            <a:ext cx="3657600" cy="1828800"/>
          </a:xfrm>
        </p:spPr>
        <p:txBody>
          <a:bodyPr rtlCol="0">
            <a:normAutofit/>
          </a:bodyPr>
          <a:lstStyle/>
          <a:p>
            <a:pPr lvl="0"/>
            <a:endParaRPr lang="en-US" noProof="0" dirty="0"/>
          </a:p>
        </p:txBody>
      </p:sp>
      <p:sp>
        <p:nvSpPr>
          <p:cNvPr id="22" name="Content Placeholder 21"/>
          <p:cNvSpPr>
            <a:spLocks noGrp="1"/>
          </p:cNvSpPr>
          <p:nvPr>
            <p:ph sz="quarter" idx="17"/>
          </p:nvPr>
        </p:nvSpPr>
        <p:spPr>
          <a:xfrm>
            <a:off x="4953000" y="3962400"/>
            <a:ext cx="3657600" cy="1828800"/>
          </a:xfrm>
        </p:spPr>
        <p:txBody>
          <a:bodyPr/>
          <a:lstStyle>
            <a:lvl1pPr>
              <a:buNone/>
              <a:defRPr/>
            </a:lvl1pPr>
          </a:lstStyle>
          <a:p>
            <a:pPr lvl="0"/>
            <a:endParaRPr lang="en-US" dirty="0"/>
          </a:p>
        </p:txBody>
      </p:sp>
      <p:sp>
        <p:nvSpPr>
          <p:cNvPr id="10"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Tree>
    <p:extLst>
      <p:ext uri="{BB962C8B-B14F-4D97-AF65-F5344CB8AC3E}">
        <p14:creationId xmlns:p14="http://schemas.microsoft.com/office/powerpoint/2010/main" val="4195647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mpare Charts-1">
    <p:spTree>
      <p:nvGrpSpPr>
        <p:cNvPr id="1" name=""/>
        <p:cNvGrpSpPr/>
        <p:nvPr/>
      </p:nvGrpSpPr>
      <p:grpSpPr>
        <a:xfrm>
          <a:off x="0" y="0"/>
          <a:ext cx="0" cy="0"/>
          <a:chOff x="0" y="0"/>
          <a:chExt cx="0" cy="0"/>
        </a:xfrm>
      </p:grpSpPr>
      <p:cxnSp>
        <p:nvCxnSpPr>
          <p:cNvPr id="6" name="Straight Connector 5"/>
          <p:cNvCxnSpPr>
            <a:endCxn id="9" idx="0"/>
          </p:cNvCxnSpPr>
          <p:nvPr userDrawn="1"/>
        </p:nvCxnSpPr>
        <p:spPr>
          <a:xfrm>
            <a:off x="4572000" y="1676400"/>
            <a:ext cx="0" cy="4495800"/>
          </a:xfrm>
          <a:prstGeom prst="line">
            <a:avLst/>
          </a:prstGeom>
          <a:ln w="28575">
            <a:solidFill>
              <a:srgbClr val="1B69B1"/>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baseline="0"/>
            </a:lvl1pPr>
          </a:lstStyle>
          <a:p>
            <a:r>
              <a:rPr lang="en-US" dirty="0"/>
              <a:t>Click to edit Master title style</a:t>
            </a:r>
          </a:p>
        </p:txBody>
      </p:sp>
      <p:sp>
        <p:nvSpPr>
          <p:cNvPr id="3" name="Content Placeholder 2"/>
          <p:cNvSpPr>
            <a:spLocks noGrp="1"/>
          </p:cNvSpPr>
          <p:nvPr>
            <p:ph sz="half" idx="1"/>
          </p:nvPr>
        </p:nvSpPr>
        <p:spPr>
          <a:xfrm>
            <a:off x="457200" y="1673352"/>
            <a:ext cx="4038600" cy="44988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73352"/>
            <a:ext cx="4038600" cy="44988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Tree>
    <p:extLst>
      <p:ext uri="{BB962C8B-B14F-4D97-AF65-F5344CB8AC3E}">
        <p14:creationId xmlns:p14="http://schemas.microsoft.com/office/powerpoint/2010/main" val="357242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rt with Caption-1">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r>
              <a:rPr lang="en-US" dirty="0"/>
              <a:t>Click to edit Master title style</a:t>
            </a:r>
          </a:p>
        </p:txBody>
      </p:sp>
      <p:sp>
        <p:nvSpPr>
          <p:cNvPr id="8" name="Chart Placeholder 7"/>
          <p:cNvSpPr>
            <a:spLocks noGrp="1"/>
          </p:cNvSpPr>
          <p:nvPr>
            <p:ph type="chart" sz="quarter" idx="17"/>
          </p:nvPr>
        </p:nvSpPr>
        <p:spPr>
          <a:xfrm>
            <a:off x="457200" y="1371600"/>
            <a:ext cx="8229600" cy="4038600"/>
          </a:xfrm>
        </p:spPr>
        <p:txBody>
          <a:bodyPr rtlCol="0">
            <a:normAutofit/>
          </a:bodyPr>
          <a:lstStyle/>
          <a:p>
            <a:pPr lvl="0"/>
            <a:endParaRPr lang="en-US" noProof="0"/>
          </a:p>
        </p:txBody>
      </p:sp>
      <p:sp>
        <p:nvSpPr>
          <p:cNvPr id="13" name="Text Placeholder 12"/>
          <p:cNvSpPr>
            <a:spLocks noGrp="1"/>
          </p:cNvSpPr>
          <p:nvPr>
            <p:ph type="body" sz="quarter" idx="18"/>
          </p:nvPr>
        </p:nvSpPr>
        <p:spPr>
          <a:xfrm>
            <a:off x="457200" y="5410200"/>
            <a:ext cx="8229600" cy="762000"/>
          </a:xfrm>
        </p:spPr>
        <p:txBody>
          <a:bodyPr>
            <a:normAutofit/>
          </a:bodyPr>
          <a:lstStyle>
            <a:lvl1pPr>
              <a:buNone/>
              <a:defRPr sz="1200"/>
            </a:lvl1pPr>
          </a:lstStyle>
          <a:p>
            <a:pPr lvl="0"/>
            <a:r>
              <a:rPr lang="en-US" dirty="0"/>
              <a:t>Click to edit Master text styles</a:t>
            </a:r>
          </a:p>
        </p:txBody>
      </p:sp>
      <p:sp>
        <p:nvSpPr>
          <p:cNvPr id="11"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
        <p:nvSpPr>
          <p:cNvPr id="7" name="Slide Number Placeholder 3"/>
          <p:cNvSpPr>
            <a:spLocks noGrp="1"/>
          </p:cNvSpPr>
          <p:nvPr>
            <p:ph type="sldNum" sz="quarter" idx="4"/>
          </p:nvPr>
        </p:nvSpPr>
        <p:spPr>
          <a:xfrm>
            <a:off x="8077200" y="6521005"/>
            <a:ext cx="1066800" cy="328612"/>
          </a:xfrm>
          <a:prstGeom prst="rect">
            <a:avLst/>
          </a:prstGeom>
        </p:spPr>
        <p:txBody>
          <a:bodyPr/>
          <a:lstStyle>
            <a:lvl1pPr>
              <a:defRPr sz="1000"/>
            </a:lvl1pPr>
          </a:lstStyle>
          <a:p>
            <a:pPr>
              <a:defRPr/>
            </a:pPr>
            <a:fld id="{1B9A3EE1-316A-4C41-BADB-C51665509343}" type="slidenum">
              <a:rPr lang="en-US" altLang="en-US" smtClean="0">
                <a:solidFill>
                  <a:srgbClr val="292934"/>
                </a:solidFill>
              </a:rPr>
              <a:pPr>
                <a:defRPr/>
              </a:pPr>
              <a:t>‹#›</a:t>
            </a:fld>
            <a:endParaRPr lang="en-US" altLang="en-US">
              <a:solidFill>
                <a:srgbClr val="292934"/>
              </a:solidFill>
            </a:endParaRPr>
          </a:p>
        </p:txBody>
      </p:sp>
    </p:spTree>
    <p:extLst>
      <p:ext uri="{BB962C8B-B14F-4D97-AF65-F5344CB8AC3E}">
        <p14:creationId xmlns:p14="http://schemas.microsoft.com/office/powerpoint/2010/main" val="1544652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e Charts-2">
    <p:spTree>
      <p:nvGrpSpPr>
        <p:cNvPr id="1" name=""/>
        <p:cNvGrpSpPr/>
        <p:nvPr/>
      </p:nvGrpSpPr>
      <p:grpSpPr>
        <a:xfrm>
          <a:off x="0" y="0"/>
          <a:ext cx="0" cy="0"/>
          <a:chOff x="0" y="0"/>
          <a:chExt cx="0" cy="0"/>
        </a:xfrm>
      </p:grpSpPr>
      <p:cxnSp>
        <p:nvCxnSpPr>
          <p:cNvPr id="8" name="Straight Connector 7"/>
          <p:cNvCxnSpPr/>
          <p:nvPr userDrawn="1"/>
        </p:nvCxnSpPr>
        <p:spPr>
          <a:xfrm>
            <a:off x="4572000" y="1676400"/>
            <a:ext cx="0" cy="4495800"/>
          </a:xfrm>
          <a:prstGeom prst="line">
            <a:avLst/>
          </a:prstGeom>
          <a:ln w="28575">
            <a:solidFill>
              <a:srgbClr val="3CAD99"/>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676400"/>
            <a:ext cx="3931920" cy="533400"/>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18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286000"/>
            <a:ext cx="3931920" cy="3886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54880" y="1676400"/>
            <a:ext cx="3931920" cy="533400"/>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1800" b="0" kern="1200" dirty="0" smtClean="0">
                <a:solidFill>
                  <a:schemeClr val="tx2"/>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54880" y="2286000"/>
            <a:ext cx="3931920" cy="3886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Tree>
    <p:extLst>
      <p:ext uri="{BB962C8B-B14F-4D97-AF65-F5344CB8AC3E}">
        <p14:creationId xmlns:p14="http://schemas.microsoft.com/office/powerpoint/2010/main" val="3713930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mpare Charts-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endParaRPr lang="en-US" dirty="0"/>
          </a:p>
        </p:txBody>
      </p:sp>
      <p:sp>
        <p:nvSpPr>
          <p:cNvPr id="7" name="Chart Placeholder 6"/>
          <p:cNvSpPr>
            <a:spLocks noGrp="1"/>
          </p:cNvSpPr>
          <p:nvPr>
            <p:ph type="chart" sz="quarter" idx="13"/>
          </p:nvPr>
        </p:nvSpPr>
        <p:spPr>
          <a:xfrm>
            <a:off x="457200" y="1905000"/>
            <a:ext cx="2057400" cy="2057400"/>
          </a:xfrm>
        </p:spPr>
        <p:txBody>
          <a:bodyPr rtlCol="0">
            <a:normAutofit/>
          </a:bodyPr>
          <a:lstStyle/>
          <a:p>
            <a:pPr lvl="0"/>
            <a:endParaRPr lang="en-US" noProof="0"/>
          </a:p>
        </p:txBody>
      </p:sp>
      <p:sp>
        <p:nvSpPr>
          <p:cNvPr id="8" name="Chart Placeholder 6"/>
          <p:cNvSpPr>
            <a:spLocks noGrp="1"/>
          </p:cNvSpPr>
          <p:nvPr>
            <p:ph type="chart" sz="quarter" idx="14"/>
          </p:nvPr>
        </p:nvSpPr>
        <p:spPr>
          <a:xfrm>
            <a:off x="2514600" y="1905000"/>
            <a:ext cx="2057400" cy="2057400"/>
          </a:xfrm>
        </p:spPr>
        <p:txBody>
          <a:bodyPr rtlCol="0">
            <a:normAutofit/>
          </a:bodyPr>
          <a:lstStyle/>
          <a:p>
            <a:pPr lvl="0"/>
            <a:endParaRPr lang="en-US" noProof="0"/>
          </a:p>
        </p:txBody>
      </p:sp>
      <p:sp>
        <p:nvSpPr>
          <p:cNvPr id="9" name="Chart Placeholder 6"/>
          <p:cNvSpPr>
            <a:spLocks noGrp="1"/>
          </p:cNvSpPr>
          <p:nvPr>
            <p:ph type="chart" sz="quarter" idx="15"/>
          </p:nvPr>
        </p:nvSpPr>
        <p:spPr>
          <a:xfrm>
            <a:off x="4572000" y="1905000"/>
            <a:ext cx="2057400" cy="2057400"/>
          </a:xfrm>
        </p:spPr>
        <p:txBody>
          <a:bodyPr rtlCol="0">
            <a:normAutofit/>
          </a:bodyPr>
          <a:lstStyle/>
          <a:p>
            <a:pPr lvl="0"/>
            <a:endParaRPr lang="en-US" noProof="0"/>
          </a:p>
        </p:txBody>
      </p:sp>
      <p:sp>
        <p:nvSpPr>
          <p:cNvPr id="10" name="Chart Placeholder 6"/>
          <p:cNvSpPr>
            <a:spLocks noGrp="1"/>
          </p:cNvSpPr>
          <p:nvPr>
            <p:ph type="chart" sz="quarter" idx="16"/>
          </p:nvPr>
        </p:nvSpPr>
        <p:spPr>
          <a:xfrm>
            <a:off x="6629400" y="1905000"/>
            <a:ext cx="2057400" cy="2057400"/>
          </a:xfrm>
        </p:spPr>
        <p:txBody>
          <a:bodyPr rtlCol="0">
            <a:normAutofit/>
          </a:bodyPr>
          <a:lstStyle/>
          <a:p>
            <a:pPr lvl="0"/>
            <a:endParaRPr lang="en-US" noProof="0"/>
          </a:p>
        </p:txBody>
      </p:sp>
      <p:sp>
        <p:nvSpPr>
          <p:cNvPr id="15" name="Text Placeholder 14"/>
          <p:cNvSpPr>
            <a:spLocks noGrp="1"/>
          </p:cNvSpPr>
          <p:nvPr>
            <p:ph type="body" sz="quarter" idx="18"/>
          </p:nvPr>
        </p:nvSpPr>
        <p:spPr>
          <a:xfrm>
            <a:off x="457200" y="4038600"/>
            <a:ext cx="2057400" cy="1524000"/>
          </a:xfrm>
        </p:spPr>
        <p:txBody>
          <a:bodyPr>
            <a:normAutofit/>
          </a:bodyPr>
          <a:lstStyle>
            <a:lvl4pPr>
              <a:defRPr sz="1200"/>
            </a:lvl4pPr>
            <a:lvl5pPr>
              <a:defRPr sz="1200"/>
            </a:lvl5pPr>
          </a:lstStyle>
          <a:p>
            <a:pPr lvl="0"/>
            <a:r>
              <a:rPr lang="en-US" dirty="0"/>
              <a:t>Click to edit Master text styles</a:t>
            </a:r>
          </a:p>
          <a:p>
            <a:pPr lvl="1"/>
            <a:r>
              <a:rPr lang="en-US" dirty="0"/>
              <a:t>Second level</a:t>
            </a:r>
          </a:p>
        </p:txBody>
      </p:sp>
      <p:sp>
        <p:nvSpPr>
          <p:cNvPr id="16" name="Text Placeholder 14"/>
          <p:cNvSpPr>
            <a:spLocks noGrp="1"/>
          </p:cNvSpPr>
          <p:nvPr>
            <p:ph type="body" sz="quarter" idx="19"/>
          </p:nvPr>
        </p:nvSpPr>
        <p:spPr>
          <a:xfrm>
            <a:off x="2514600" y="4038600"/>
            <a:ext cx="2057400" cy="1524000"/>
          </a:xfrm>
        </p:spPr>
        <p:txBody>
          <a:bodyPr>
            <a:normAutofit/>
          </a:bodyPr>
          <a:lstStyle>
            <a:lvl4pPr>
              <a:defRPr sz="1200"/>
            </a:lvl4pPr>
            <a:lvl5pPr>
              <a:defRPr sz="1200"/>
            </a:lvl5pPr>
          </a:lstStyle>
          <a:p>
            <a:pPr lvl="0"/>
            <a:r>
              <a:rPr lang="en-US" dirty="0"/>
              <a:t>Click to edit Master text styles</a:t>
            </a:r>
          </a:p>
          <a:p>
            <a:pPr lvl="1"/>
            <a:r>
              <a:rPr lang="en-US" dirty="0"/>
              <a:t>Second level</a:t>
            </a:r>
          </a:p>
        </p:txBody>
      </p:sp>
      <p:sp>
        <p:nvSpPr>
          <p:cNvPr id="17" name="Text Placeholder 14"/>
          <p:cNvSpPr>
            <a:spLocks noGrp="1"/>
          </p:cNvSpPr>
          <p:nvPr>
            <p:ph type="body" sz="quarter" idx="20"/>
          </p:nvPr>
        </p:nvSpPr>
        <p:spPr>
          <a:xfrm>
            <a:off x="4572000" y="4038600"/>
            <a:ext cx="2057400" cy="1524000"/>
          </a:xfrm>
        </p:spPr>
        <p:txBody>
          <a:bodyPr>
            <a:normAutofit/>
          </a:bodyPr>
          <a:lstStyle>
            <a:lvl4pPr>
              <a:defRPr sz="1200"/>
            </a:lvl4pPr>
            <a:lvl5pPr>
              <a:defRPr sz="1200"/>
            </a:lvl5pPr>
          </a:lstStyle>
          <a:p>
            <a:pPr lvl="0"/>
            <a:r>
              <a:rPr lang="en-US" dirty="0"/>
              <a:t>Click to edit Master text styles</a:t>
            </a:r>
          </a:p>
          <a:p>
            <a:pPr lvl="1"/>
            <a:r>
              <a:rPr lang="en-US" dirty="0"/>
              <a:t>Second level</a:t>
            </a:r>
          </a:p>
        </p:txBody>
      </p:sp>
      <p:sp>
        <p:nvSpPr>
          <p:cNvPr id="18" name="Text Placeholder 14"/>
          <p:cNvSpPr>
            <a:spLocks noGrp="1"/>
          </p:cNvSpPr>
          <p:nvPr>
            <p:ph type="body" sz="quarter" idx="21"/>
          </p:nvPr>
        </p:nvSpPr>
        <p:spPr>
          <a:xfrm>
            <a:off x="6629400" y="4038600"/>
            <a:ext cx="2057400" cy="1524000"/>
          </a:xfrm>
        </p:spPr>
        <p:txBody>
          <a:bodyPr>
            <a:normAutofit/>
          </a:bodyPr>
          <a:lstStyle>
            <a:lvl4pPr>
              <a:defRPr sz="1200"/>
            </a:lvl4pPr>
            <a:lvl5pPr>
              <a:defRPr sz="1200"/>
            </a:lvl5pPr>
          </a:lstStyle>
          <a:p>
            <a:pPr lvl="0"/>
            <a:r>
              <a:rPr lang="en-US" dirty="0"/>
              <a:t>Click to edit Master text styles</a:t>
            </a:r>
          </a:p>
          <a:p>
            <a:pPr lvl="1"/>
            <a:r>
              <a:rPr lang="en-US" dirty="0"/>
              <a:t>Second level</a:t>
            </a:r>
          </a:p>
        </p:txBody>
      </p:sp>
      <p:sp>
        <p:nvSpPr>
          <p:cNvPr id="19" name="Text Placeholder 10"/>
          <p:cNvSpPr>
            <a:spLocks noGrp="1"/>
          </p:cNvSpPr>
          <p:nvPr>
            <p:ph type="body" sz="quarter" idx="22"/>
          </p:nvPr>
        </p:nvSpPr>
        <p:spPr>
          <a:xfrm>
            <a:off x="457200" y="6172200"/>
            <a:ext cx="8229600" cy="304800"/>
          </a:xfrm>
        </p:spPr>
        <p:txBody>
          <a:bodyPr>
            <a:normAutofit/>
          </a:bodyPr>
          <a:lstStyle>
            <a:lvl1pPr>
              <a:buNone/>
              <a:defRPr sz="1200"/>
            </a:lvl1pPr>
          </a:lstStyle>
          <a:p>
            <a:pPr lvl="0"/>
            <a:r>
              <a:rPr lang="en-US" dirty="0"/>
              <a:t>Click to edit Master text styles</a:t>
            </a:r>
          </a:p>
        </p:txBody>
      </p:sp>
    </p:spTree>
    <p:extLst>
      <p:ext uri="{BB962C8B-B14F-4D97-AF65-F5344CB8AC3E}">
        <p14:creationId xmlns:p14="http://schemas.microsoft.com/office/powerpoint/2010/main" val="1689340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tandar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Tree>
    <p:extLst>
      <p:ext uri="{BB962C8B-B14F-4D97-AF65-F5344CB8AC3E}">
        <p14:creationId xmlns:p14="http://schemas.microsoft.com/office/powerpoint/2010/main" val="32251240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able with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Table Placeholder 10"/>
          <p:cNvSpPr>
            <a:spLocks noGrp="1"/>
          </p:cNvSpPr>
          <p:nvPr>
            <p:ph type="tbl" sz="quarter" idx="17"/>
          </p:nvPr>
        </p:nvSpPr>
        <p:spPr>
          <a:xfrm>
            <a:off x="457200" y="1676400"/>
            <a:ext cx="4114800" cy="1447800"/>
          </a:xfrm>
        </p:spPr>
        <p:txBody>
          <a:bodyPr rtlCol="0">
            <a:normAutofit/>
          </a:bodyPr>
          <a:lstStyle/>
          <a:p>
            <a:pPr lvl="0"/>
            <a:endParaRPr lang="en-US" noProof="0"/>
          </a:p>
        </p:txBody>
      </p:sp>
      <p:sp>
        <p:nvSpPr>
          <p:cNvPr id="13" name="Chart Placeholder 12"/>
          <p:cNvSpPr>
            <a:spLocks noGrp="1"/>
          </p:cNvSpPr>
          <p:nvPr>
            <p:ph type="chart" sz="quarter" idx="18"/>
          </p:nvPr>
        </p:nvSpPr>
        <p:spPr>
          <a:xfrm>
            <a:off x="457200" y="3124200"/>
            <a:ext cx="8229600" cy="2895600"/>
          </a:xfrm>
        </p:spPr>
        <p:txBody>
          <a:bodyPr rtlCol="0">
            <a:normAutofit/>
          </a:bodyPr>
          <a:lstStyle/>
          <a:p>
            <a:pPr lvl="0"/>
            <a:endParaRPr lang="en-US" noProof="0"/>
          </a:p>
        </p:txBody>
      </p:sp>
      <p:sp>
        <p:nvSpPr>
          <p:cNvPr id="10"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
        <p:nvSpPr>
          <p:cNvPr id="14" name="Text Placeholder 13"/>
          <p:cNvSpPr>
            <a:spLocks noGrp="1"/>
          </p:cNvSpPr>
          <p:nvPr>
            <p:ph type="body" sz="quarter" idx="20"/>
          </p:nvPr>
        </p:nvSpPr>
        <p:spPr>
          <a:xfrm>
            <a:off x="4724400" y="1676400"/>
            <a:ext cx="3962400" cy="1447800"/>
          </a:xfrm>
        </p:spPr>
        <p:txBody>
          <a:bodyPr>
            <a:normAutofit/>
          </a:bodyPr>
          <a:lstStyle>
            <a:lvl1pPr>
              <a:buNone/>
              <a:defRPr sz="1200"/>
            </a:lvl1pPr>
          </a:lstStyle>
          <a:p>
            <a:pPr lvl="0"/>
            <a:r>
              <a:rPr lang="en-US" dirty="0"/>
              <a:t>Click to edit Master text styles</a:t>
            </a:r>
          </a:p>
        </p:txBody>
      </p:sp>
    </p:spTree>
    <p:extLst>
      <p:ext uri="{BB962C8B-B14F-4D97-AF65-F5344CB8AC3E}">
        <p14:creationId xmlns:p14="http://schemas.microsoft.com/office/powerpoint/2010/main" val="1255453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abl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able Placeholder 6"/>
          <p:cNvSpPr>
            <a:spLocks noGrp="1"/>
          </p:cNvSpPr>
          <p:nvPr>
            <p:ph type="tbl" sz="quarter" idx="13"/>
          </p:nvPr>
        </p:nvSpPr>
        <p:spPr>
          <a:xfrm>
            <a:off x="457200" y="2057400"/>
            <a:ext cx="4114800" cy="4267200"/>
          </a:xfrm>
        </p:spPr>
        <p:txBody>
          <a:bodyPr rtlCol="0">
            <a:normAutofit/>
          </a:bodyPr>
          <a:lstStyle/>
          <a:p>
            <a:pPr lvl="0"/>
            <a:endParaRPr lang="en-US" noProof="0"/>
          </a:p>
        </p:txBody>
      </p:sp>
      <p:sp>
        <p:nvSpPr>
          <p:cNvPr id="8" name="Table Placeholder 6"/>
          <p:cNvSpPr>
            <a:spLocks noGrp="1"/>
          </p:cNvSpPr>
          <p:nvPr>
            <p:ph type="tbl" sz="quarter" idx="14"/>
          </p:nvPr>
        </p:nvSpPr>
        <p:spPr>
          <a:xfrm>
            <a:off x="4724400" y="2057400"/>
            <a:ext cx="3962400" cy="1905000"/>
          </a:xfrm>
        </p:spPr>
        <p:txBody>
          <a:bodyPr rtlCol="0">
            <a:normAutofit/>
          </a:bodyPr>
          <a:lstStyle/>
          <a:p>
            <a:pPr lvl="0"/>
            <a:endParaRPr lang="en-US" noProof="0"/>
          </a:p>
        </p:txBody>
      </p:sp>
      <p:sp>
        <p:nvSpPr>
          <p:cNvPr id="9" name="Table Placeholder 6"/>
          <p:cNvSpPr>
            <a:spLocks noGrp="1"/>
          </p:cNvSpPr>
          <p:nvPr>
            <p:ph type="tbl" sz="quarter" idx="15"/>
          </p:nvPr>
        </p:nvSpPr>
        <p:spPr>
          <a:xfrm>
            <a:off x="4724400" y="4495800"/>
            <a:ext cx="3962400" cy="1828800"/>
          </a:xfrm>
        </p:spPr>
        <p:txBody>
          <a:bodyPr rtlCol="0">
            <a:normAutofit/>
          </a:bodyPr>
          <a:lstStyle/>
          <a:p>
            <a:pPr lvl="0"/>
            <a:endParaRPr lang="en-US" noProof="0"/>
          </a:p>
        </p:txBody>
      </p:sp>
      <p:sp>
        <p:nvSpPr>
          <p:cNvPr id="11" name="Text Placeholder 10"/>
          <p:cNvSpPr>
            <a:spLocks noGrp="1"/>
          </p:cNvSpPr>
          <p:nvPr>
            <p:ph type="body" sz="quarter" idx="16"/>
          </p:nvPr>
        </p:nvSpPr>
        <p:spPr>
          <a:xfrm>
            <a:off x="457200" y="1600200"/>
            <a:ext cx="4114800" cy="304800"/>
          </a:xfrm>
        </p:spPr>
        <p:txBody>
          <a:bodyPr>
            <a:noAutofit/>
          </a:bodyPr>
          <a:lstStyle>
            <a:lvl1pPr algn="ctr">
              <a:buNone/>
              <a:defRPr sz="1600">
                <a:latin typeface="+mj-lt"/>
              </a:defRPr>
            </a:lvl1pPr>
          </a:lstStyle>
          <a:p>
            <a:pPr lvl="0"/>
            <a:r>
              <a:rPr lang="en-US" dirty="0"/>
              <a:t>Click to edit Master text styles</a:t>
            </a:r>
          </a:p>
        </p:txBody>
      </p:sp>
      <p:sp>
        <p:nvSpPr>
          <p:cNvPr id="13" name="Text Placeholder 10"/>
          <p:cNvSpPr>
            <a:spLocks noGrp="1"/>
          </p:cNvSpPr>
          <p:nvPr>
            <p:ph type="body" sz="quarter" idx="17"/>
          </p:nvPr>
        </p:nvSpPr>
        <p:spPr>
          <a:xfrm>
            <a:off x="4724400" y="1600200"/>
            <a:ext cx="3962400" cy="304800"/>
          </a:xfrm>
        </p:spPr>
        <p:txBody>
          <a:bodyPr>
            <a:noAutofit/>
          </a:bodyPr>
          <a:lstStyle>
            <a:lvl1pPr algn="ctr">
              <a:buNone/>
              <a:defRPr sz="1600">
                <a:latin typeface="+mj-lt"/>
              </a:defRPr>
            </a:lvl1pPr>
          </a:lstStyle>
          <a:p>
            <a:pPr lvl="0"/>
            <a:r>
              <a:rPr lang="en-US" dirty="0"/>
              <a:t>Click to edit Master text styles</a:t>
            </a:r>
          </a:p>
        </p:txBody>
      </p:sp>
      <p:sp>
        <p:nvSpPr>
          <p:cNvPr id="14" name="Text Placeholder 10"/>
          <p:cNvSpPr>
            <a:spLocks noGrp="1"/>
          </p:cNvSpPr>
          <p:nvPr>
            <p:ph type="body" sz="quarter" idx="18"/>
          </p:nvPr>
        </p:nvSpPr>
        <p:spPr>
          <a:xfrm>
            <a:off x="4724400" y="4038600"/>
            <a:ext cx="3962400" cy="304800"/>
          </a:xfrm>
        </p:spPr>
        <p:txBody>
          <a:bodyPr>
            <a:noAutofit/>
          </a:bodyPr>
          <a:lstStyle>
            <a:lvl1pPr algn="ctr">
              <a:buNone/>
              <a:defRPr sz="1600">
                <a:latin typeface="+mj-lt"/>
              </a:defRPr>
            </a:lvl1pPr>
          </a:lstStyle>
          <a:p>
            <a:pPr lvl="0"/>
            <a:r>
              <a:rPr lang="en-US" dirty="0"/>
              <a:t>Click to edit Master text styles</a:t>
            </a:r>
          </a:p>
        </p:txBody>
      </p:sp>
      <p:sp>
        <p:nvSpPr>
          <p:cNvPr id="12"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Tree>
    <p:extLst>
      <p:ext uri="{BB962C8B-B14F-4D97-AF65-F5344CB8AC3E}">
        <p14:creationId xmlns:p14="http://schemas.microsoft.com/office/powerpoint/2010/main" val="1211061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ic with text">
    <p:spTree>
      <p:nvGrpSpPr>
        <p:cNvPr id="1" name=""/>
        <p:cNvGrpSpPr/>
        <p:nvPr/>
      </p:nvGrpSpPr>
      <p:grpSpPr>
        <a:xfrm>
          <a:off x="0" y="0"/>
          <a:ext cx="0" cy="0"/>
          <a:chOff x="0" y="0"/>
          <a:chExt cx="0" cy="0"/>
        </a:xfrm>
      </p:grpSpPr>
      <p:sp>
        <p:nvSpPr>
          <p:cNvPr id="12" name="Title 1"/>
          <p:cNvSpPr>
            <a:spLocks noGrp="1"/>
          </p:cNvSpPr>
          <p:nvPr>
            <p:ph type="title"/>
          </p:nvPr>
        </p:nvSpPr>
        <p:spPr>
          <a:xfrm>
            <a:off x="457200" y="533400"/>
            <a:ext cx="8229600" cy="990600"/>
          </a:xfrm>
        </p:spPr>
        <p:txBody>
          <a:bodyPr/>
          <a:lstStyle>
            <a:lvl1pPr>
              <a:defRPr/>
            </a:lvl1pPr>
          </a:lstStyle>
          <a:p>
            <a:r>
              <a:rPr lang="en-US"/>
              <a:t>Click to edit Master title style</a:t>
            </a:r>
            <a:endParaRPr lang="en-US" dirty="0"/>
          </a:p>
        </p:txBody>
      </p:sp>
      <p:sp>
        <p:nvSpPr>
          <p:cNvPr id="14" name="Text Placeholder 13"/>
          <p:cNvSpPr>
            <a:spLocks noGrp="1"/>
          </p:cNvSpPr>
          <p:nvPr>
            <p:ph type="body" sz="quarter" idx="13"/>
          </p:nvPr>
        </p:nvSpPr>
        <p:spPr>
          <a:xfrm>
            <a:off x="457200" y="1828800"/>
            <a:ext cx="41148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5"/>
          <p:cNvSpPr>
            <a:spLocks noGrp="1"/>
          </p:cNvSpPr>
          <p:nvPr>
            <p:ph type="pic" sz="quarter" idx="14"/>
          </p:nvPr>
        </p:nvSpPr>
        <p:spPr>
          <a:xfrm>
            <a:off x="4572000" y="1828800"/>
            <a:ext cx="4114800" cy="4114800"/>
          </a:xfrm>
        </p:spPr>
        <p:txBody>
          <a:bodyPr rtlCol="0">
            <a:normAutofit/>
          </a:bodyPr>
          <a:lstStyle/>
          <a:p>
            <a:pPr lvl="0"/>
            <a:endParaRPr lang="en-US" noProof="0"/>
          </a:p>
        </p:txBody>
      </p:sp>
      <p:sp>
        <p:nvSpPr>
          <p:cNvPr id="9"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Tree>
    <p:extLst>
      <p:ext uri="{BB962C8B-B14F-4D97-AF65-F5344CB8AC3E}">
        <p14:creationId xmlns:p14="http://schemas.microsoft.com/office/powerpoint/2010/main" val="15730584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077200" y="6510338"/>
            <a:ext cx="1066800" cy="328612"/>
          </a:xfrm>
          <a:prstGeom prst="rect">
            <a:avLst/>
          </a:prstGeom>
        </p:spPr>
        <p:txBody>
          <a:bodyPr/>
          <a:lstStyle>
            <a:lvl1pPr>
              <a:defRPr sz="1000"/>
            </a:lvl1pPr>
          </a:lstStyle>
          <a:p>
            <a:pPr>
              <a:defRPr/>
            </a:pPr>
            <a:fld id="{B5223665-00F4-4592-AF38-42A4252E5026}" type="slidenum">
              <a:rPr lang="en-US" smtClean="0">
                <a:solidFill>
                  <a:srgbClr val="292934"/>
                </a:solidFill>
              </a:rPr>
              <a:pPr>
                <a:defRPr/>
              </a:pPr>
              <a:t>‹#›</a:t>
            </a:fld>
            <a:endParaRPr lang="en-US">
              <a:solidFill>
                <a:srgbClr val="292934"/>
              </a:solidFill>
            </a:endParaRPr>
          </a:p>
        </p:txBody>
      </p:sp>
      <p:grpSp>
        <p:nvGrpSpPr>
          <p:cNvPr id="8" name="Group 7"/>
          <p:cNvGrpSpPr/>
          <p:nvPr userDrawn="1"/>
        </p:nvGrpSpPr>
        <p:grpSpPr>
          <a:xfrm>
            <a:off x="146824" y="6464024"/>
            <a:ext cx="1376427" cy="263524"/>
            <a:chOff x="7345298" y="6518275"/>
            <a:chExt cx="1376427" cy="263525"/>
          </a:xfrm>
        </p:grpSpPr>
        <p:pic>
          <p:nvPicPr>
            <p:cNvPr id="9" name="Picture 2" descr="C:\Users\ynong\Desktop\pic sources\MassDOT_Logo_Color.png"/>
            <p:cNvPicPr>
              <a:picLocks noChangeAspect="1" noChangeArrowheads="1"/>
            </p:cNvPicPr>
            <p:nvPr userDrawn="1"/>
          </p:nvPicPr>
          <p:blipFill>
            <a:blip r:embed="rId2" cstate="print"/>
            <a:srcRect/>
            <a:stretch>
              <a:fillRect/>
            </a:stretch>
          </p:blipFill>
          <p:spPr bwMode="auto">
            <a:xfrm>
              <a:off x="7345298" y="6553200"/>
              <a:ext cx="1036702" cy="211518"/>
            </a:xfrm>
            <a:prstGeom prst="rect">
              <a:avLst/>
            </a:prstGeom>
            <a:noFill/>
          </p:spPr>
        </p:pic>
        <p:pic>
          <p:nvPicPr>
            <p:cNvPr id="10" name="Picture 3" descr="C:\Users\ynong\Desktop\pic sources\500px-MBTA_svg.png"/>
            <p:cNvPicPr>
              <a:picLocks noChangeAspect="1" noChangeArrowheads="1"/>
            </p:cNvPicPr>
            <p:nvPr userDrawn="1"/>
          </p:nvPicPr>
          <p:blipFill>
            <a:blip r:embed="rId3" cstate="print"/>
            <a:srcRect/>
            <a:stretch>
              <a:fillRect/>
            </a:stretch>
          </p:blipFill>
          <p:spPr bwMode="auto">
            <a:xfrm>
              <a:off x="8458200" y="6518275"/>
              <a:ext cx="263525" cy="263525"/>
            </a:xfrm>
            <a:prstGeom prst="rect">
              <a:avLst/>
            </a:prstGeom>
            <a:noFill/>
          </p:spPr>
        </p:pic>
      </p:grpSp>
    </p:spTree>
    <p:extLst>
      <p:ext uri="{BB962C8B-B14F-4D97-AF65-F5344CB8AC3E}">
        <p14:creationId xmlns:p14="http://schemas.microsoft.com/office/powerpoint/2010/main" val="480665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rt with Caption-2">
    <p:spTree>
      <p:nvGrpSpPr>
        <p:cNvPr id="1" name=""/>
        <p:cNvGrpSpPr/>
        <p:nvPr/>
      </p:nvGrpSpPr>
      <p:grpSpPr>
        <a:xfrm>
          <a:off x="0" y="0"/>
          <a:ext cx="0" cy="0"/>
          <a:chOff x="0" y="0"/>
          <a:chExt cx="0" cy="0"/>
        </a:xfrm>
      </p:grpSpPr>
      <p:cxnSp>
        <p:nvCxnSpPr>
          <p:cNvPr id="6" name="Straight Connector 13"/>
          <p:cNvCxnSpPr/>
          <p:nvPr userDrawn="1"/>
        </p:nvCxnSpPr>
        <p:spPr>
          <a:xfrm>
            <a:off x="2743200" y="1371600"/>
            <a:ext cx="0" cy="4800600"/>
          </a:xfrm>
          <a:prstGeom prst="line">
            <a:avLst/>
          </a:prstGeom>
          <a:ln w="28575">
            <a:solidFill>
              <a:srgbClr val="3CAD99"/>
            </a:solidFill>
            <a:prstDash val="dash"/>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971800" y="1371600"/>
            <a:ext cx="5715000" cy="47697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371600"/>
            <a:ext cx="2139696" cy="4773967"/>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
        <p:nvSpPr>
          <p:cNvPr id="18" name="Title 1"/>
          <p:cNvSpPr>
            <a:spLocks noGrp="1"/>
          </p:cNvSpPr>
          <p:nvPr>
            <p:ph type="title"/>
          </p:nvPr>
        </p:nvSpPr>
        <p:spPr>
          <a:xfrm>
            <a:off x="457200" y="381000"/>
            <a:ext cx="8229600" cy="990600"/>
          </a:xfrm>
        </p:spPr>
        <p:txBody>
          <a:bodyPr/>
          <a:lstStyle/>
          <a:p>
            <a:r>
              <a:rPr lang="en-US" dirty="0"/>
              <a:t>Click to edit Master title style</a:t>
            </a:r>
          </a:p>
        </p:txBody>
      </p:sp>
      <p:sp>
        <p:nvSpPr>
          <p:cNvPr id="7" name="Slide Number Placeholder 3"/>
          <p:cNvSpPr>
            <a:spLocks noGrp="1"/>
          </p:cNvSpPr>
          <p:nvPr>
            <p:ph type="sldNum" sz="quarter" idx="4"/>
          </p:nvPr>
        </p:nvSpPr>
        <p:spPr>
          <a:xfrm>
            <a:off x="8077200" y="6553200"/>
            <a:ext cx="1066800" cy="328612"/>
          </a:xfrm>
          <a:prstGeom prst="rect">
            <a:avLst/>
          </a:prstGeom>
        </p:spPr>
        <p:txBody>
          <a:bodyPr/>
          <a:lstStyle>
            <a:lvl1pPr>
              <a:defRPr sz="1000"/>
            </a:lvl1pPr>
          </a:lstStyle>
          <a:p>
            <a:pPr>
              <a:defRPr/>
            </a:pPr>
            <a:fld id="{1B9A3EE1-316A-4C41-BADB-C51665509343}" type="slidenum">
              <a:rPr lang="en-US" altLang="en-US" smtClean="0">
                <a:solidFill>
                  <a:srgbClr val="292934"/>
                </a:solidFill>
              </a:rPr>
              <a:pPr>
                <a:defRPr/>
              </a:pPr>
              <a:t>‹#›</a:t>
            </a:fld>
            <a:endParaRPr lang="en-US" altLang="en-US">
              <a:solidFill>
                <a:srgbClr val="292934"/>
              </a:solidFill>
            </a:endParaRPr>
          </a:p>
        </p:txBody>
      </p:sp>
    </p:spTree>
    <p:extLst>
      <p:ext uri="{BB962C8B-B14F-4D97-AF65-F5344CB8AC3E}">
        <p14:creationId xmlns:p14="http://schemas.microsoft.com/office/powerpoint/2010/main" val="1355775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ultiple Charts with text">
    <p:spTree>
      <p:nvGrpSpPr>
        <p:cNvPr id="1" name=""/>
        <p:cNvGrpSpPr/>
        <p:nvPr/>
      </p:nvGrpSpPr>
      <p:grpSpPr>
        <a:xfrm>
          <a:off x="0" y="0"/>
          <a:ext cx="0" cy="0"/>
          <a:chOff x="0" y="0"/>
          <a:chExt cx="0" cy="0"/>
        </a:xfrm>
      </p:grpSpPr>
      <p:cxnSp>
        <p:nvCxnSpPr>
          <p:cNvPr id="7" name="Straight Connector 30"/>
          <p:cNvCxnSpPr/>
          <p:nvPr userDrawn="1"/>
        </p:nvCxnSpPr>
        <p:spPr>
          <a:xfrm rot="10800000" flipV="1">
            <a:off x="4876800" y="1828800"/>
            <a:ext cx="0" cy="3886200"/>
          </a:xfrm>
          <a:prstGeom prst="line">
            <a:avLst/>
          </a:prstGeom>
          <a:ln w="28575">
            <a:solidFill>
              <a:srgbClr val="3CAD99"/>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381000"/>
            <a:ext cx="8229600" cy="990600"/>
          </a:xfrm>
        </p:spPr>
        <p:txBody>
          <a:bodyPr/>
          <a:lstStyle>
            <a:lvl1pPr>
              <a:defRPr baseline="0">
                <a:latin typeface="+mj-lt"/>
              </a:defRPr>
            </a:lvl1pPr>
          </a:lstStyle>
          <a:p>
            <a:r>
              <a:rPr lang="en-US" dirty="0"/>
              <a:t>Click to edit Master title style</a:t>
            </a:r>
          </a:p>
        </p:txBody>
      </p:sp>
      <p:sp>
        <p:nvSpPr>
          <p:cNvPr id="13" name="Chart Placeholder 12"/>
          <p:cNvSpPr>
            <a:spLocks noGrp="1"/>
          </p:cNvSpPr>
          <p:nvPr>
            <p:ph type="chart" sz="quarter" idx="13"/>
          </p:nvPr>
        </p:nvSpPr>
        <p:spPr>
          <a:xfrm>
            <a:off x="457200" y="1828800"/>
            <a:ext cx="4343400" cy="3886200"/>
          </a:xfrm>
        </p:spPr>
        <p:txBody>
          <a:bodyPr rtlCol="0">
            <a:normAutofit/>
          </a:bodyPr>
          <a:lstStyle/>
          <a:p>
            <a:pPr lvl="0"/>
            <a:endParaRPr lang="en-US" noProof="0" dirty="0"/>
          </a:p>
        </p:txBody>
      </p:sp>
      <p:sp>
        <p:nvSpPr>
          <p:cNvPr id="15" name="Chart Placeholder 14"/>
          <p:cNvSpPr>
            <a:spLocks noGrp="1"/>
          </p:cNvSpPr>
          <p:nvPr>
            <p:ph type="chart" sz="quarter" idx="14"/>
          </p:nvPr>
        </p:nvSpPr>
        <p:spPr>
          <a:xfrm>
            <a:off x="4953000" y="1828800"/>
            <a:ext cx="3657600" cy="1828800"/>
          </a:xfrm>
        </p:spPr>
        <p:txBody>
          <a:bodyPr rtlCol="0">
            <a:normAutofit/>
          </a:bodyPr>
          <a:lstStyle/>
          <a:p>
            <a:pPr lvl="0"/>
            <a:endParaRPr lang="en-US" noProof="0" dirty="0"/>
          </a:p>
        </p:txBody>
      </p:sp>
      <p:sp>
        <p:nvSpPr>
          <p:cNvPr id="22" name="Content Placeholder 21"/>
          <p:cNvSpPr>
            <a:spLocks noGrp="1"/>
          </p:cNvSpPr>
          <p:nvPr>
            <p:ph sz="quarter" idx="17"/>
          </p:nvPr>
        </p:nvSpPr>
        <p:spPr>
          <a:xfrm>
            <a:off x="4953000" y="3962400"/>
            <a:ext cx="3657600" cy="1828800"/>
          </a:xfrm>
        </p:spPr>
        <p:txBody>
          <a:bodyPr/>
          <a:lstStyle>
            <a:lvl1pPr>
              <a:buNone/>
              <a:defRPr/>
            </a:lvl1pPr>
          </a:lstStyle>
          <a:p>
            <a:pPr lvl="0"/>
            <a:endParaRPr lang="en-US" dirty="0"/>
          </a:p>
        </p:txBody>
      </p:sp>
      <p:sp>
        <p:nvSpPr>
          <p:cNvPr id="10"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
        <p:nvSpPr>
          <p:cNvPr id="8" name="Slide Number Placeholder 3"/>
          <p:cNvSpPr>
            <a:spLocks noGrp="1"/>
          </p:cNvSpPr>
          <p:nvPr>
            <p:ph type="sldNum" sz="quarter" idx="4"/>
          </p:nvPr>
        </p:nvSpPr>
        <p:spPr>
          <a:xfrm>
            <a:off x="8077200" y="6521005"/>
            <a:ext cx="1066800" cy="328612"/>
          </a:xfrm>
          <a:prstGeom prst="rect">
            <a:avLst/>
          </a:prstGeom>
        </p:spPr>
        <p:txBody>
          <a:bodyPr/>
          <a:lstStyle>
            <a:lvl1pPr>
              <a:defRPr sz="1000"/>
            </a:lvl1pPr>
          </a:lstStyle>
          <a:p>
            <a:pPr>
              <a:defRPr/>
            </a:pPr>
            <a:fld id="{1B9A3EE1-316A-4C41-BADB-C51665509343}" type="slidenum">
              <a:rPr lang="en-US" altLang="en-US" smtClean="0">
                <a:solidFill>
                  <a:srgbClr val="292934"/>
                </a:solidFill>
              </a:rPr>
              <a:pPr>
                <a:defRPr/>
              </a:pPr>
              <a:t>‹#›</a:t>
            </a:fld>
            <a:endParaRPr lang="en-US" altLang="en-US">
              <a:solidFill>
                <a:srgbClr val="292934"/>
              </a:solidFill>
            </a:endParaRPr>
          </a:p>
        </p:txBody>
      </p:sp>
    </p:spTree>
    <p:extLst>
      <p:ext uri="{BB962C8B-B14F-4D97-AF65-F5344CB8AC3E}">
        <p14:creationId xmlns:p14="http://schemas.microsoft.com/office/powerpoint/2010/main" val="2285491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e Charts-1">
    <p:spTree>
      <p:nvGrpSpPr>
        <p:cNvPr id="1" name=""/>
        <p:cNvGrpSpPr/>
        <p:nvPr/>
      </p:nvGrpSpPr>
      <p:grpSpPr>
        <a:xfrm>
          <a:off x="0" y="0"/>
          <a:ext cx="0" cy="0"/>
          <a:chOff x="0" y="0"/>
          <a:chExt cx="0" cy="0"/>
        </a:xfrm>
      </p:grpSpPr>
      <p:cxnSp>
        <p:nvCxnSpPr>
          <p:cNvPr id="6" name="Straight Connector 5"/>
          <p:cNvCxnSpPr>
            <a:endCxn id="9" idx="0"/>
          </p:cNvCxnSpPr>
          <p:nvPr userDrawn="1"/>
        </p:nvCxnSpPr>
        <p:spPr>
          <a:xfrm>
            <a:off x="4572000" y="1676400"/>
            <a:ext cx="0" cy="4495800"/>
          </a:xfrm>
          <a:prstGeom prst="line">
            <a:avLst/>
          </a:prstGeom>
          <a:ln w="28575">
            <a:solidFill>
              <a:srgbClr val="3CAD99"/>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baseline="0"/>
            </a:lvl1pPr>
          </a:lstStyle>
          <a:p>
            <a:r>
              <a:rPr lang="en-US" dirty="0"/>
              <a:t>Click to edit Master title style</a:t>
            </a:r>
          </a:p>
        </p:txBody>
      </p:sp>
      <p:sp>
        <p:nvSpPr>
          <p:cNvPr id="3" name="Content Placeholder 2"/>
          <p:cNvSpPr>
            <a:spLocks noGrp="1"/>
          </p:cNvSpPr>
          <p:nvPr>
            <p:ph sz="half" idx="1"/>
          </p:nvPr>
        </p:nvSpPr>
        <p:spPr>
          <a:xfrm>
            <a:off x="457200" y="1673352"/>
            <a:ext cx="4038600" cy="44988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4988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Tree>
    <p:extLst>
      <p:ext uri="{BB962C8B-B14F-4D97-AF65-F5344CB8AC3E}">
        <p14:creationId xmlns:p14="http://schemas.microsoft.com/office/powerpoint/2010/main" val="1201502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e Charts-2">
    <p:spTree>
      <p:nvGrpSpPr>
        <p:cNvPr id="1" name=""/>
        <p:cNvGrpSpPr/>
        <p:nvPr/>
      </p:nvGrpSpPr>
      <p:grpSpPr>
        <a:xfrm>
          <a:off x="0" y="0"/>
          <a:ext cx="0" cy="0"/>
          <a:chOff x="0" y="0"/>
          <a:chExt cx="0" cy="0"/>
        </a:xfrm>
      </p:grpSpPr>
      <p:cxnSp>
        <p:nvCxnSpPr>
          <p:cNvPr id="8" name="Straight Connector 7"/>
          <p:cNvCxnSpPr/>
          <p:nvPr userDrawn="1"/>
        </p:nvCxnSpPr>
        <p:spPr>
          <a:xfrm>
            <a:off x="4572000" y="1676400"/>
            <a:ext cx="0" cy="4495800"/>
          </a:xfrm>
          <a:prstGeom prst="line">
            <a:avLst/>
          </a:prstGeom>
          <a:ln w="28575">
            <a:solidFill>
              <a:srgbClr val="3CAD99"/>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676400"/>
            <a:ext cx="3931920" cy="533400"/>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18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286000"/>
            <a:ext cx="3931920" cy="3886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54880" y="1676400"/>
            <a:ext cx="3931920" cy="533400"/>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1800" b="0" kern="1200" dirty="0" smtClean="0">
                <a:solidFill>
                  <a:schemeClr val="tx2"/>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54880" y="2286000"/>
            <a:ext cx="3931920" cy="3886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Tree>
    <p:extLst>
      <p:ext uri="{BB962C8B-B14F-4D97-AF65-F5344CB8AC3E}">
        <p14:creationId xmlns:p14="http://schemas.microsoft.com/office/powerpoint/2010/main" val="1757975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e Charts-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endParaRPr lang="en-US" dirty="0"/>
          </a:p>
        </p:txBody>
      </p:sp>
      <p:sp>
        <p:nvSpPr>
          <p:cNvPr id="7" name="Chart Placeholder 6"/>
          <p:cNvSpPr>
            <a:spLocks noGrp="1"/>
          </p:cNvSpPr>
          <p:nvPr>
            <p:ph type="chart" sz="quarter" idx="13"/>
          </p:nvPr>
        </p:nvSpPr>
        <p:spPr>
          <a:xfrm>
            <a:off x="457200" y="1905000"/>
            <a:ext cx="2057400" cy="2057400"/>
          </a:xfrm>
        </p:spPr>
        <p:txBody>
          <a:bodyPr rtlCol="0">
            <a:normAutofit/>
          </a:bodyPr>
          <a:lstStyle/>
          <a:p>
            <a:pPr lvl="0"/>
            <a:endParaRPr lang="en-US" noProof="0"/>
          </a:p>
        </p:txBody>
      </p:sp>
      <p:sp>
        <p:nvSpPr>
          <p:cNvPr id="8" name="Chart Placeholder 6"/>
          <p:cNvSpPr>
            <a:spLocks noGrp="1"/>
          </p:cNvSpPr>
          <p:nvPr>
            <p:ph type="chart" sz="quarter" idx="14"/>
          </p:nvPr>
        </p:nvSpPr>
        <p:spPr>
          <a:xfrm>
            <a:off x="2514600" y="1905000"/>
            <a:ext cx="2057400" cy="2057400"/>
          </a:xfrm>
        </p:spPr>
        <p:txBody>
          <a:bodyPr rtlCol="0">
            <a:normAutofit/>
          </a:bodyPr>
          <a:lstStyle/>
          <a:p>
            <a:pPr lvl="0"/>
            <a:endParaRPr lang="en-US" noProof="0"/>
          </a:p>
        </p:txBody>
      </p:sp>
      <p:sp>
        <p:nvSpPr>
          <p:cNvPr id="9" name="Chart Placeholder 6"/>
          <p:cNvSpPr>
            <a:spLocks noGrp="1"/>
          </p:cNvSpPr>
          <p:nvPr>
            <p:ph type="chart" sz="quarter" idx="15"/>
          </p:nvPr>
        </p:nvSpPr>
        <p:spPr>
          <a:xfrm>
            <a:off x="4572000" y="1905000"/>
            <a:ext cx="2057400" cy="2057400"/>
          </a:xfrm>
        </p:spPr>
        <p:txBody>
          <a:bodyPr rtlCol="0">
            <a:normAutofit/>
          </a:bodyPr>
          <a:lstStyle/>
          <a:p>
            <a:pPr lvl="0"/>
            <a:endParaRPr lang="en-US" noProof="0"/>
          </a:p>
        </p:txBody>
      </p:sp>
      <p:sp>
        <p:nvSpPr>
          <p:cNvPr id="10" name="Chart Placeholder 6"/>
          <p:cNvSpPr>
            <a:spLocks noGrp="1"/>
          </p:cNvSpPr>
          <p:nvPr>
            <p:ph type="chart" sz="quarter" idx="16"/>
          </p:nvPr>
        </p:nvSpPr>
        <p:spPr>
          <a:xfrm>
            <a:off x="6629400" y="1905000"/>
            <a:ext cx="2057400" cy="2057400"/>
          </a:xfrm>
        </p:spPr>
        <p:txBody>
          <a:bodyPr rtlCol="0">
            <a:normAutofit/>
          </a:bodyPr>
          <a:lstStyle/>
          <a:p>
            <a:pPr lvl="0"/>
            <a:endParaRPr lang="en-US" noProof="0"/>
          </a:p>
        </p:txBody>
      </p:sp>
      <p:sp>
        <p:nvSpPr>
          <p:cNvPr id="15" name="Text Placeholder 14"/>
          <p:cNvSpPr>
            <a:spLocks noGrp="1"/>
          </p:cNvSpPr>
          <p:nvPr>
            <p:ph type="body" sz="quarter" idx="18"/>
          </p:nvPr>
        </p:nvSpPr>
        <p:spPr>
          <a:xfrm>
            <a:off x="457200" y="4038600"/>
            <a:ext cx="2057400" cy="1524000"/>
          </a:xfrm>
        </p:spPr>
        <p:txBody>
          <a:bodyPr>
            <a:normAutofit/>
          </a:bodyPr>
          <a:lstStyle>
            <a:lvl4pPr>
              <a:defRPr sz="1200"/>
            </a:lvl4pPr>
            <a:lvl5pPr>
              <a:defRPr sz="1200"/>
            </a:lvl5pPr>
          </a:lstStyle>
          <a:p>
            <a:pPr lvl="0"/>
            <a:r>
              <a:rPr lang="en-US" dirty="0"/>
              <a:t>Click to edit Master text styles</a:t>
            </a:r>
          </a:p>
          <a:p>
            <a:pPr lvl="1"/>
            <a:r>
              <a:rPr lang="en-US" dirty="0"/>
              <a:t>Second level</a:t>
            </a:r>
          </a:p>
        </p:txBody>
      </p:sp>
      <p:sp>
        <p:nvSpPr>
          <p:cNvPr id="16" name="Text Placeholder 14"/>
          <p:cNvSpPr>
            <a:spLocks noGrp="1"/>
          </p:cNvSpPr>
          <p:nvPr>
            <p:ph type="body" sz="quarter" idx="19"/>
          </p:nvPr>
        </p:nvSpPr>
        <p:spPr>
          <a:xfrm>
            <a:off x="2514600" y="4038600"/>
            <a:ext cx="2057400" cy="1524000"/>
          </a:xfrm>
        </p:spPr>
        <p:txBody>
          <a:bodyPr>
            <a:normAutofit/>
          </a:bodyPr>
          <a:lstStyle>
            <a:lvl4pPr>
              <a:defRPr sz="1200"/>
            </a:lvl4pPr>
            <a:lvl5pPr>
              <a:defRPr sz="1200"/>
            </a:lvl5pPr>
          </a:lstStyle>
          <a:p>
            <a:pPr lvl="0"/>
            <a:r>
              <a:rPr lang="en-US" dirty="0"/>
              <a:t>Click to edit Master text styles</a:t>
            </a:r>
          </a:p>
          <a:p>
            <a:pPr lvl="1"/>
            <a:r>
              <a:rPr lang="en-US" dirty="0"/>
              <a:t>Second level</a:t>
            </a:r>
          </a:p>
        </p:txBody>
      </p:sp>
      <p:sp>
        <p:nvSpPr>
          <p:cNvPr id="17" name="Text Placeholder 14"/>
          <p:cNvSpPr>
            <a:spLocks noGrp="1"/>
          </p:cNvSpPr>
          <p:nvPr>
            <p:ph type="body" sz="quarter" idx="20"/>
          </p:nvPr>
        </p:nvSpPr>
        <p:spPr>
          <a:xfrm>
            <a:off x="4572000" y="4038600"/>
            <a:ext cx="2057400" cy="1524000"/>
          </a:xfrm>
        </p:spPr>
        <p:txBody>
          <a:bodyPr>
            <a:normAutofit/>
          </a:bodyPr>
          <a:lstStyle>
            <a:lvl4pPr>
              <a:defRPr sz="1200"/>
            </a:lvl4pPr>
            <a:lvl5pPr>
              <a:defRPr sz="1200"/>
            </a:lvl5pPr>
          </a:lstStyle>
          <a:p>
            <a:pPr lvl="0"/>
            <a:r>
              <a:rPr lang="en-US" dirty="0"/>
              <a:t>Click to edit Master text styles</a:t>
            </a:r>
          </a:p>
          <a:p>
            <a:pPr lvl="1"/>
            <a:r>
              <a:rPr lang="en-US" dirty="0"/>
              <a:t>Second level</a:t>
            </a:r>
          </a:p>
        </p:txBody>
      </p:sp>
      <p:sp>
        <p:nvSpPr>
          <p:cNvPr id="18" name="Text Placeholder 14"/>
          <p:cNvSpPr>
            <a:spLocks noGrp="1"/>
          </p:cNvSpPr>
          <p:nvPr>
            <p:ph type="body" sz="quarter" idx="21"/>
          </p:nvPr>
        </p:nvSpPr>
        <p:spPr>
          <a:xfrm>
            <a:off x="6629400" y="4038600"/>
            <a:ext cx="2057400" cy="1524000"/>
          </a:xfrm>
        </p:spPr>
        <p:txBody>
          <a:bodyPr>
            <a:normAutofit/>
          </a:bodyPr>
          <a:lstStyle>
            <a:lvl4pPr>
              <a:defRPr sz="1200"/>
            </a:lvl4pPr>
            <a:lvl5pPr>
              <a:defRPr sz="1200"/>
            </a:lvl5pPr>
          </a:lstStyle>
          <a:p>
            <a:pPr lvl="0"/>
            <a:r>
              <a:rPr lang="en-US" dirty="0"/>
              <a:t>Click to edit Master text styles</a:t>
            </a:r>
          </a:p>
          <a:p>
            <a:pPr lvl="1"/>
            <a:r>
              <a:rPr lang="en-US" dirty="0"/>
              <a:t>Second level</a:t>
            </a:r>
          </a:p>
        </p:txBody>
      </p:sp>
      <p:sp>
        <p:nvSpPr>
          <p:cNvPr id="19" name="Text Placeholder 10"/>
          <p:cNvSpPr>
            <a:spLocks noGrp="1"/>
          </p:cNvSpPr>
          <p:nvPr>
            <p:ph type="body" sz="quarter" idx="22"/>
          </p:nvPr>
        </p:nvSpPr>
        <p:spPr>
          <a:xfrm>
            <a:off x="457200" y="6172200"/>
            <a:ext cx="8229600" cy="304800"/>
          </a:xfrm>
        </p:spPr>
        <p:txBody>
          <a:bodyPr>
            <a:normAutofit/>
          </a:bodyPr>
          <a:lstStyle>
            <a:lvl1pPr>
              <a:buNone/>
              <a:defRPr sz="1200"/>
            </a:lvl1pPr>
          </a:lstStyle>
          <a:p>
            <a:pPr lvl="0"/>
            <a:r>
              <a:rPr lang="en-US" dirty="0"/>
              <a:t>Click to edit Master text styles</a:t>
            </a:r>
          </a:p>
        </p:txBody>
      </p:sp>
    </p:spTree>
    <p:extLst>
      <p:ext uri="{BB962C8B-B14F-4D97-AF65-F5344CB8AC3E}">
        <p14:creationId xmlns:p14="http://schemas.microsoft.com/office/powerpoint/2010/main" val="2339650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72000"/>
          </a:xfrm>
        </p:spPr>
        <p:txBody>
          <a:bodyPr/>
          <a:lstStyle>
            <a:lvl1pPr>
              <a:buClr>
                <a:srgbClr val="3CAD99"/>
              </a:buClr>
              <a:defRPr/>
            </a:lvl1pPr>
            <a:lvl2pPr>
              <a:buClr>
                <a:srgbClr val="3CAD99"/>
              </a:buClr>
              <a:defRPr/>
            </a:lvl2pPr>
            <a:lvl3pPr>
              <a:buClr>
                <a:srgbClr val="3CAD99"/>
              </a:buClr>
              <a:defRPr/>
            </a:lvl3pPr>
            <a:lvl4pPr>
              <a:buClr>
                <a:srgbClr val="3CAD99"/>
              </a:buClr>
              <a:defRPr/>
            </a:lvl4pPr>
            <a:lvl5pPr>
              <a:buClr>
                <a:srgbClr val="3CAD99"/>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
        <p:nvSpPr>
          <p:cNvPr id="6" name="Slide Number Placeholder 3"/>
          <p:cNvSpPr>
            <a:spLocks noGrp="1"/>
          </p:cNvSpPr>
          <p:nvPr>
            <p:ph type="sldNum" sz="quarter" idx="4"/>
          </p:nvPr>
        </p:nvSpPr>
        <p:spPr>
          <a:xfrm>
            <a:off x="8077200" y="6521005"/>
            <a:ext cx="1066800" cy="328612"/>
          </a:xfrm>
          <a:prstGeom prst="rect">
            <a:avLst/>
          </a:prstGeom>
        </p:spPr>
        <p:txBody>
          <a:bodyPr/>
          <a:lstStyle>
            <a:lvl1pPr>
              <a:defRPr sz="1000"/>
            </a:lvl1pPr>
          </a:lstStyle>
          <a:p>
            <a:pPr>
              <a:defRPr/>
            </a:pPr>
            <a:fld id="{1B9A3EE1-316A-4C41-BADB-C51665509343}" type="slidenum">
              <a:rPr lang="en-US" altLang="en-US" smtClean="0">
                <a:solidFill>
                  <a:srgbClr val="292934"/>
                </a:solidFill>
              </a:rPr>
              <a:pPr>
                <a:defRPr/>
              </a:pPr>
              <a:t>‹#›</a:t>
            </a:fld>
            <a:endParaRPr lang="en-US" altLang="en-US">
              <a:solidFill>
                <a:srgbClr val="292934"/>
              </a:solidFill>
            </a:endParaRPr>
          </a:p>
        </p:txBody>
      </p:sp>
    </p:spTree>
    <p:extLst>
      <p:ext uri="{BB962C8B-B14F-4D97-AF65-F5344CB8AC3E}">
        <p14:creationId xmlns:p14="http://schemas.microsoft.com/office/powerpoint/2010/main" val="257666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with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Table Placeholder 10"/>
          <p:cNvSpPr>
            <a:spLocks noGrp="1"/>
          </p:cNvSpPr>
          <p:nvPr>
            <p:ph type="tbl" sz="quarter" idx="17"/>
          </p:nvPr>
        </p:nvSpPr>
        <p:spPr>
          <a:xfrm>
            <a:off x="457200" y="1676400"/>
            <a:ext cx="4114800" cy="1447800"/>
          </a:xfrm>
        </p:spPr>
        <p:txBody>
          <a:bodyPr rtlCol="0">
            <a:normAutofit/>
          </a:bodyPr>
          <a:lstStyle/>
          <a:p>
            <a:pPr lvl="0"/>
            <a:endParaRPr lang="en-US" noProof="0"/>
          </a:p>
        </p:txBody>
      </p:sp>
      <p:sp>
        <p:nvSpPr>
          <p:cNvPr id="13" name="Chart Placeholder 12"/>
          <p:cNvSpPr>
            <a:spLocks noGrp="1"/>
          </p:cNvSpPr>
          <p:nvPr>
            <p:ph type="chart" sz="quarter" idx="18"/>
          </p:nvPr>
        </p:nvSpPr>
        <p:spPr>
          <a:xfrm>
            <a:off x="457200" y="3124200"/>
            <a:ext cx="8229600" cy="2895600"/>
          </a:xfrm>
        </p:spPr>
        <p:txBody>
          <a:bodyPr rtlCol="0">
            <a:normAutofit/>
          </a:bodyPr>
          <a:lstStyle/>
          <a:p>
            <a:pPr lvl="0"/>
            <a:endParaRPr lang="en-US" noProof="0"/>
          </a:p>
        </p:txBody>
      </p:sp>
      <p:sp>
        <p:nvSpPr>
          <p:cNvPr id="10" name="Text Placeholder 10"/>
          <p:cNvSpPr>
            <a:spLocks noGrp="1"/>
          </p:cNvSpPr>
          <p:nvPr>
            <p:ph type="body" sz="quarter" idx="19"/>
          </p:nvPr>
        </p:nvSpPr>
        <p:spPr>
          <a:xfrm>
            <a:off x="457200" y="6172200"/>
            <a:ext cx="8229600" cy="304800"/>
          </a:xfrm>
        </p:spPr>
        <p:txBody>
          <a:bodyPr>
            <a:normAutofit/>
          </a:bodyPr>
          <a:lstStyle>
            <a:lvl1pPr>
              <a:buNone/>
              <a:defRPr sz="1200"/>
            </a:lvl1pPr>
          </a:lstStyle>
          <a:p>
            <a:pPr lvl="0"/>
            <a:r>
              <a:rPr lang="en-US" dirty="0"/>
              <a:t>Click to edit Master text styles</a:t>
            </a:r>
          </a:p>
        </p:txBody>
      </p:sp>
      <p:sp>
        <p:nvSpPr>
          <p:cNvPr id="14" name="Text Placeholder 13"/>
          <p:cNvSpPr>
            <a:spLocks noGrp="1"/>
          </p:cNvSpPr>
          <p:nvPr>
            <p:ph type="body" sz="quarter" idx="20"/>
          </p:nvPr>
        </p:nvSpPr>
        <p:spPr>
          <a:xfrm>
            <a:off x="4724400" y="1676400"/>
            <a:ext cx="3962400" cy="1447800"/>
          </a:xfrm>
        </p:spPr>
        <p:txBody>
          <a:bodyPr>
            <a:normAutofit/>
          </a:bodyPr>
          <a:lstStyle>
            <a:lvl1pPr>
              <a:buNone/>
              <a:defRPr sz="1200"/>
            </a:lvl1pPr>
          </a:lstStyle>
          <a:p>
            <a:pPr lvl="0"/>
            <a:r>
              <a:rPr lang="en-US" dirty="0"/>
              <a:t>Click to edit Master text styles</a:t>
            </a:r>
          </a:p>
        </p:txBody>
      </p:sp>
      <p:sp>
        <p:nvSpPr>
          <p:cNvPr id="9" name="Slide Number Placeholder 3"/>
          <p:cNvSpPr>
            <a:spLocks noGrp="1"/>
          </p:cNvSpPr>
          <p:nvPr>
            <p:ph type="sldNum" sz="quarter" idx="4"/>
          </p:nvPr>
        </p:nvSpPr>
        <p:spPr>
          <a:xfrm>
            <a:off x="8077200" y="6521005"/>
            <a:ext cx="1066800" cy="328612"/>
          </a:xfrm>
          <a:prstGeom prst="rect">
            <a:avLst/>
          </a:prstGeom>
        </p:spPr>
        <p:txBody>
          <a:bodyPr/>
          <a:lstStyle>
            <a:lvl1pPr>
              <a:defRPr sz="1000"/>
            </a:lvl1pPr>
          </a:lstStyle>
          <a:p>
            <a:pPr>
              <a:defRPr/>
            </a:pPr>
            <a:fld id="{1B9A3EE1-316A-4C41-BADB-C51665509343}" type="slidenum">
              <a:rPr lang="en-US" altLang="en-US" smtClean="0">
                <a:solidFill>
                  <a:srgbClr val="292934"/>
                </a:solidFill>
              </a:rPr>
              <a:pPr>
                <a:defRPr/>
              </a:pPr>
              <a:t>‹#›</a:t>
            </a:fld>
            <a:endParaRPr lang="en-US" altLang="en-US">
              <a:solidFill>
                <a:srgbClr val="292934"/>
              </a:solidFill>
            </a:endParaRPr>
          </a:p>
        </p:txBody>
      </p:sp>
    </p:spTree>
    <p:extLst>
      <p:ext uri="{BB962C8B-B14F-4D97-AF65-F5344CB8AC3E}">
        <p14:creationId xmlns:p14="http://schemas.microsoft.com/office/powerpoint/2010/main" val="2298544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a:t>Click to edit Master title style</a:t>
            </a:r>
          </a:p>
        </p:txBody>
      </p:sp>
      <p:sp>
        <p:nvSpPr>
          <p:cNvPr id="1028" name="Text Placeholder 2"/>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1" name="Rectangle 10"/>
          <p:cNvSpPr/>
          <p:nvPr userDrawn="1"/>
        </p:nvSpPr>
        <p:spPr>
          <a:xfrm>
            <a:off x="0" y="1"/>
            <a:ext cx="9144000" cy="304800"/>
          </a:xfrm>
          <a:prstGeom prst="rect">
            <a:avLst/>
          </a:prstGeom>
          <a:solidFill>
            <a:srgbClr val="3CAD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6" rIns="91414" bIns="45706" rtlCol="0" anchor="ctr"/>
          <a:lstStyle/>
          <a:p>
            <a:pPr algn="ctr"/>
            <a:endParaRPr lang="en-US" dirty="0">
              <a:solidFill>
                <a:srgbClr val="FFFFFF"/>
              </a:solidFill>
            </a:endParaRPr>
          </a:p>
        </p:txBody>
      </p:sp>
      <p:grpSp>
        <p:nvGrpSpPr>
          <p:cNvPr id="13" name="Group 12"/>
          <p:cNvGrpSpPr/>
          <p:nvPr userDrawn="1"/>
        </p:nvGrpSpPr>
        <p:grpSpPr>
          <a:xfrm>
            <a:off x="146824" y="6464024"/>
            <a:ext cx="1376427" cy="263524"/>
            <a:chOff x="7345298" y="6518275"/>
            <a:chExt cx="1376427" cy="263525"/>
          </a:xfrm>
        </p:grpSpPr>
        <p:pic>
          <p:nvPicPr>
            <p:cNvPr id="14" name="Picture 2" descr="C:\Users\ynong\Desktop\pic sources\MassDOT_Logo_Color.png"/>
            <p:cNvPicPr>
              <a:picLocks noChangeAspect="1" noChangeArrowheads="1"/>
            </p:cNvPicPr>
            <p:nvPr userDrawn="1"/>
          </p:nvPicPr>
          <p:blipFill>
            <a:blip r:embed="rId28" cstate="print"/>
            <a:srcRect/>
            <a:stretch>
              <a:fillRect/>
            </a:stretch>
          </p:blipFill>
          <p:spPr bwMode="auto">
            <a:xfrm>
              <a:off x="7345298" y="6553200"/>
              <a:ext cx="1036702" cy="211518"/>
            </a:xfrm>
            <a:prstGeom prst="rect">
              <a:avLst/>
            </a:prstGeom>
            <a:noFill/>
          </p:spPr>
        </p:pic>
        <p:pic>
          <p:nvPicPr>
            <p:cNvPr id="15" name="Picture 3" descr="C:\Users\ynong\Desktop\pic sources\500px-MBTA_svg.png"/>
            <p:cNvPicPr>
              <a:picLocks noChangeAspect="1" noChangeArrowheads="1"/>
            </p:cNvPicPr>
            <p:nvPr userDrawn="1"/>
          </p:nvPicPr>
          <p:blipFill>
            <a:blip r:embed="rId29" cstate="print"/>
            <a:srcRect/>
            <a:stretch>
              <a:fillRect/>
            </a:stretch>
          </p:blipFill>
          <p:spPr bwMode="auto">
            <a:xfrm>
              <a:off x="8458200" y="6518275"/>
              <a:ext cx="263525" cy="263525"/>
            </a:xfrm>
            <a:prstGeom prst="rect">
              <a:avLst/>
            </a:prstGeom>
            <a:noFill/>
          </p:spPr>
        </p:pic>
      </p:grpSp>
      <p:sp>
        <p:nvSpPr>
          <p:cNvPr id="16" name="Slide Number Placeholder 3"/>
          <p:cNvSpPr>
            <a:spLocks noGrp="1"/>
          </p:cNvSpPr>
          <p:nvPr>
            <p:ph type="sldNum" sz="quarter" idx="4"/>
          </p:nvPr>
        </p:nvSpPr>
        <p:spPr>
          <a:xfrm>
            <a:off x="8077200" y="6521005"/>
            <a:ext cx="1066800" cy="328612"/>
          </a:xfrm>
          <a:prstGeom prst="rect">
            <a:avLst/>
          </a:prstGeom>
        </p:spPr>
        <p:txBody>
          <a:bodyPr/>
          <a:lstStyle>
            <a:lvl1pPr>
              <a:defRPr sz="1000"/>
            </a:lvl1pPr>
          </a:lstStyle>
          <a:p>
            <a:pPr>
              <a:defRPr/>
            </a:pPr>
            <a:fld id="{1B9A3EE1-316A-4C41-BADB-C51665509343}" type="slidenum">
              <a:rPr lang="en-US" altLang="en-US" smtClean="0">
                <a:solidFill>
                  <a:srgbClr val="292934"/>
                </a:solidFill>
              </a:rPr>
              <a:pPr>
                <a:defRPr/>
              </a:pPr>
              <a:t>‹#›</a:t>
            </a:fld>
            <a:endParaRPr lang="en-US" altLang="en-US">
              <a:solidFill>
                <a:srgbClr val="292934"/>
              </a:solidFill>
            </a:endParaRPr>
          </a:p>
        </p:txBody>
      </p:sp>
    </p:spTree>
    <p:extLst>
      <p:ext uri="{BB962C8B-B14F-4D97-AF65-F5344CB8AC3E}">
        <p14:creationId xmlns:p14="http://schemas.microsoft.com/office/powerpoint/2010/main" val="182834553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54" r:id="rId26"/>
  </p:sldLayoutIdLst>
  <p:hf hdr="0" ftr="0" dt="0"/>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Medium" panose="020B0603020102020204" pitchFamily="34" charset="0"/>
        </a:defRPr>
      </a:lvl2pPr>
      <a:lvl3pPr algn="l" rtl="0" eaLnBrk="0" fontAlgn="base" hangingPunct="0">
        <a:spcBef>
          <a:spcPct val="0"/>
        </a:spcBef>
        <a:spcAft>
          <a:spcPct val="0"/>
        </a:spcAft>
        <a:defRPr sz="4000">
          <a:solidFill>
            <a:schemeClr val="tx2"/>
          </a:solidFill>
          <a:latin typeface="Franklin Gothic Medium" panose="020B0603020102020204" pitchFamily="34" charset="0"/>
        </a:defRPr>
      </a:lvl3pPr>
      <a:lvl4pPr algn="l" rtl="0" eaLnBrk="0" fontAlgn="base" hangingPunct="0">
        <a:spcBef>
          <a:spcPct val="0"/>
        </a:spcBef>
        <a:spcAft>
          <a:spcPct val="0"/>
        </a:spcAft>
        <a:defRPr sz="4000">
          <a:solidFill>
            <a:schemeClr val="tx2"/>
          </a:solidFill>
          <a:latin typeface="Franklin Gothic Medium" panose="020B0603020102020204" pitchFamily="34" charset="0"/>
        </a:defRPr>
      </a:lvl4pPr>
      <a:lvl5pPr algn="l" rtl="0" eaLnBrk="0" fontAlgn="base" hangingPunct="0">
        <a:spcBef>
          <a:spcPct val="0"/>
        </a:spcBef>
        <a:spcAft>
          <a:spcPct val="0"/>
        </a:spcAft>
        <a:defRPr sz="4000">
          <a:solidFill>
            <a:schemeClr val="tx2"/>
          </a:solidFill>
          <a:latin typeface="Franklin Gothic Medium" panose="020B0603020102020204" pitchFamily="34" charset="0"/>
        </a:defRPr>
      </a:lvl5pPr>
      <a:lvl6pPr marL="457200" algn="l" rtl="0" fontAlgn="base">
        <a:spcBef>
          <a:spcPct val="0"/>
        </a:spcBef>
        <a:spcAft>
          <a:spcPct val="0"/>
        </a:spcAft>
        <a:defRPr sz="4000">
          <a:solidFill>
            <a:schemeClr val="tx2"/>
          </a:solidFill>
          <a:latin typeface="Franklin Gothic Medium" panose="020B0603020102020204" pitchFamily="34" charset="0"/>
        </a:defRPr>
      </a:lvl6pPr>
      <a:lvl7pPr marL="914400" algn="l" rtl="0" fontAlgn="base">
        <a:spcBef>
          <a:spcPct val="0"/>
        </a:spcBef>
        <a:spcAft>
          <a:spcPct val="0"/>
        </a:spcAft>
        <a:defRPr sz="4000">
          <a:solidFill>
            <a:schemeClr val="tx2"/>
          </a:solidFill>
          <a:latin typeface="Franklin Gothic Medium" panose="020B0603020102020204" pitchFamily="34" charset="0"/>
        </a:defRPr>
      </a:lvl7pPr>
      <a:lvl8pPr marL="1371600" algn="l" rtl="0" fontAlgn="base">
        <a:spcBef>
          <a:spcPct val="0"/>
        </a:spcBef>
        <a:spcAft>
          <a:spcPct val="0"/>
        </a:spcAft>
        <a:defRPr sz="4000">
          <a:solidFill>
            <a:schemeClr val="tx2"/>
          </a:solidFill>
          <a:latin typeface="Franklin Gothic Medium" panose="020B0603020102020204" pitchFamily="34" charset="0"/>
        </a:defRPr>
      </a:lvl8pPr>
      <a:lvl9pPr marL="1828800" algn="l" rtl="0" fontAlgn="base">
        <a:spcBef>
          <a:spcPct val="0"/>
        </a:spcBef>
        <a:spcAft>
          <a:spcPct val="0"/>
        </a:spcAft>
        <a:defRPr sz="4000">
          <a:solidFill>
            <a:schemeClr val="tx2"/>
          </a:solidFill>
          <a:latin typeface="Franklin Gothic Medium" panose="020B0603020102020204" pitchFamily="34" charset="0"/>
        </a:defRPr>
      </a:lvl9pPr>
    </p:titleStyle>
    <p:bodyStyle>
      <a:lvl1pPr marL="182563" indent="-182563" algn="l" rtl="0" eaLnBrk="0" fontAlgn="base" hangingPunct="0">
        <a:spcBef>
          <a:spcPct val="20000"/>
        </a:spcBef>
        <a:spcAft>
          <a:spcPct val="0"/>
        </a:spcAft>
        <a:buClr>
          <a:srgbClr val="1B69B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rgbClr val="1B69B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rgbClr val="1B69B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rgbClr val="1B69B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rgbClr val="1B69B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Users\KochC\AppData\Local\Temp\wz34ea\osman-rana-3322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096653"/>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9"/>
          </p:nvPr>
        </p:nvSpPr>
        <p:spPr>
          <a:xfrm>
            <a:off x="0" y="477078"/>
            <a:ext cx="9144000" cy="1381540"/>
          </a:xfrm>
          <a:solidFill>
            <a:srgbClr val="3CAD99"/>
          </a:solidFill>
        </p:spPr>
        <p:txBody>
          <a:bodyPr>
            <a:normAutofit/>
          </a:bodyPr>
          <a:lstStyle/>
          <a:p>
            <a:r>
              <a:rPr lang="en-US" sz="3200" dirty="0">
                <a:solidFill>
                  <a:schemeClr val="bg1"/>
                </a:solidFill>
                <a:latin typeface="+mj-lt"/>
              </a:rPr>
              <a:t>	North South Rail Link Feasibility Reassessment</a:t>
            </a:r>
          </a:p>
          <a:p>
            <a:r>
              <a:rPr lang="en-US" sz="3200" dirty="0">
                <a:solidFill>
                  <a:schemeClr val="bg1"/>
                </a:solidFill>
                <a:latin typeface="+mj-lt"/>
              </a:rPr>
              <a:t>	</a:t>
            </a:r>
            <a:r>
              <a:rPr lang="en-US" sz="2400" dirty="0">
                <a:solidFill>
                  <a:schemeClr val="bg1"/>
                </a:solidFill>
              </a:rPr>
              <a:t>June 2018</a:t>
            </a:r>
          </a:p>
        </p:txBody>
      </p:sp>
    </p:spTree>
    <p:extLst>
      <p:ext uri="{BB962C8B-B14F-4D97-AF65-F5344CB8AC3E}">
        <p14:creationId xmlns:p14="http://schemas.microsoft.com/office/powerpoint/2010/main" val="2462861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457200" y="1600200"/>
            <a:ext cx="4773168" cy="4572000"/>
          </a:xfrm>
        </p:spPr>
        <p:txBody>
          <a:bodyPr/>
          <a:lstStyle/>
          <a:p>
            <a:pPr>
              <a:spcBef>
                <a:spcPts val="600"/>
              </a:spcBef>
              <a:spcAft>
                <a:spcPts val="600"/>
              </a:spcAft>
              <a:buClrTx/>
            </a:pPr>
            <a:r>
              <a:rPr lang="en-US" sz="1400" b="0" dirty="0"/>
              <a:t>Back Bay Portal utilized in all alternatives. </a:t>
            </a:r>
          </a:p>
          <a:p>
            <a:pPr>
              <a:spcBef>
                <a:spcPts val="600"/>
              </a:spcBef>
              <a:spcAft>
                <a:spcPts val="600"/>
              </a:spcAft>
              <a:buClrTx/>
            </a:pPr>
            <a:r>
              <a:rPr lang="en-US" sz="1400" b="1" dirty="0"/>
              <a:t>Location: </a:t>
            </a:r>
            <a:r>
              <a:rPr lang="en-US" sz="1400" b="0" dirty="0"/>
              <a:t>Maximum allowable 3% grade means approach to portal must begin immediately east of Back Bay station, with portal located between Shawmut Avenue and Washington Street</a:t>
            </a:r>
          </a:p>
          <a:p>
            <a:pPr>
              <a:spcBef>
                <a:spcPts val="600"/>
              </a:spcBef>
              <a:spcAft>
                <a:spcPts val="600"/>
              </a:spcAft>
              <a:buClrTx/>
            </a:pPr>
            <a:r>
              <a:rPr lang="en-US" sz="1400" b="1" dirty="0"/>
              <a:t>Method of Construction:  </a:t>
            </a:r>
            <a:r>
              <a:rPr lang="en-US" sz="1400" b="0" dirty="0"/>
              <a:t>Constructed using boat sections and cut-and-cover. </a:t>
            </a:r>
            <a:endParaRPr lang="en-US" sz="1400" b="0" dirty="0">
              <a:solidFill>
                <a:srgbClr val="FF0000"/>
              </a:solidFill>
            </a:endParaRPr>
          </a:p>
          <a:p>
            <a:pPr>
              <a:spcBef>
                <a:spcPts val="600"/>
              </a:spcBef>
              <a:spcAft>
                <a:spcPts val="600"/>
              </a:spcAft>
              <a:buClrTx/>
            </a:pPr>
            <a:r>
              <a:rPr lang="en-US" sz="1400" b="1" dirty="0"/>
              <a:t>Construction Impacts:</a:t>
            </a:r>
          </a:p>
          <a:p>
            <a:pPr lvl="1">
              <a:spcBef>
                <a:spcPts val="0"/>
              </a:spcBef>
              <a:spcAft>
                <a:spcPts val="600"/>
              </a:spcAft>
              <a:buClrTx/>
            </a:pPr>
            <a:r>
              <a:rPr lang="en-US" sz="1400" dirty="0"/>
              <a:t>Limited single-tracking from Back Bay into South Station</a:t>
            </a:r>
          </a:p>
          <a:p>
            <a:pPr lvl="1">
              <a:spcBef>
                <a:spcPts val="0"/>
              </a:spcBef>
              <a:spcAft>
                <a:spcPts val="600"/>
              </a:spcAft>
              <a:buClrTx/>
            </a:pPr>
            <a:r>
              <a:rPr lang="en-US" sz="1400" dirty="0"/>
              <a:t>Temporary rerouting of some or all Amtrak, Providence, Stoughton, and Franklin Line service via the Fairmount Line into South Station (this requires electrification of the Fairmount line to allow electric Amtrak service into South Station during construction)</a:t>
            </a:r>
          </a:p>
          <a:p>
            <a:pPr lvl="1">
              <a:spcBef>
                <a:spcPts val="0"/>
              </a:spcBef>
              <a:spcAft>
                <a:spcPts val="600"/>
              </a:spcAft>
              <a:buClrTx/>
            </a:pPr>
            <a:r>
              <a:rPr lang="en-US" sz="1400" dirty="0"/>
              <a:t>Termination of the Worcester Line and Amtrak Lakeshore Limited service west of Back Bay unless a viable rerouting (i.e. via the Grand Junction Line into North Station) is identified.</a:t>
            </a:r>
          </a:p>
          <a:p>
            <a:pPr marL="0" indent="0">
              <a:buNone/>
            </a:pP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endParaRPr lang="en-US" sz="1300" dirty="0">
              <a:latin typeface="Arial" panose="020B0604020202020204" pitchFamily="34" charset="0"/>
              <a:cs typeface="Arial" panose="020B0604020202020204" pitchFamily="34" charset="0"/>
            </a:endParaRPr>
          </a:p>
          <a:p>
            <a:pPr marL="0" indent="0">
              <a:buNone/>
            </a:pPr>
            <a:endParaRPr lang="en-US" sz="1300" dirty="0">
              <a:latin typeface="Arial" panose="020B0604020202020204" pitchFamily="34" charset="0"/>
              <a:cs typeface="Arial" panose="020B0604020202020204" pitchFamily="34" charset="0"/>
            </a:endParaRPr>
          </a:p>
          <a:p>
            <a:pPr marL="0" indent="0">
              <a:buNone/>
            </a:pPr>
            <a:endParaRPr lang="en-US" sz="1300" dirty="0">
              <a:latin typeface="Arial" panose="020B0604020202020204" pitchFamily="34" charset="0"/>
              <a:cs typeface="Arial" panose="020B0604020202020204" pitchFamily="34" charset="0"/>
            </a:endParaRPr>
          </a:p>
          <a:p>
            <a:pPr marL="0" indent="0">
              <a:buNone/>
            </a:pPr>
            <a:endParaRPr lang="en-US" sz="1300" dirty="0">
              <a:latin typeface="Arial" panose="020B0604020202020204" pitchFamily="34" charset="0"/>
              <a:cs typeface="Arial" panose="020B0604020202020204" pitchFamily="34" charset="0"/>
            </a:endParaRPr>
          </a:p>
          <a:p>
            <a:pPr marL="0" indent="0">
              <a:buNone/>
            </a:pPr>
            <a:endParaRPr lang="en-US" sz="13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2778" t="6666" r="2778" b="6666"/>
          <a:stretch/>
        </p:blipFill>
        <p:spPr>
          <a:xfrm>
            <a:off x="5169408" y="1475232"/>
            <a:ext cx="3675889" cy="2606539"/>
          </a:xfrm>
          <a:prstGeom prst="rect">
            <a:avLst/>
          </a:prstGeom>
        </p:spPr>
      </p:pic>
      <p:sp>
        <p:nvSpPr>
          <p:cNvPr id="3" name="Title 2"/>
          <p:cNvSpPr>
            <a:spLocks noGrp="1"/>
          </p:cNvSpPr>
          <p:nvPr>
            <p:ph type="title"/>
          </p:nvPr>
        </p:nvSpPr>
        <p:spPr/>
        <p:txBody>
          <a:bodyPr/>
          <a:lstStyle/>
          <a:p>
            <a:r>
              <a:rPr lang="en-US" dirty="0"/>
              <a:t>Back Bay Portal</a:t>
            </a:r>
          </a:p>
        </p:txBody>
      </p:sp>
    </p:spTree>
    <p:extLst>
      <p:ext uri="{BB962C8B-B14F-4D97-AF65-F5344CB8AC3E}">
        <p14:creationId xmlns:p14="http://schemas.microsoft.com/office/powerpoint/2010/main" val="1099530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457200" y="1600200"/>
            <a:ext cx="4773168" cy="4572000"/>
          </a:xfrm>
        </p:spPr>
        <p:txBody>
          <a:bodyPr/>
          <a:lstStyle/>
          <a:p>
            <a:pPr>
              <a:spcBef>
                <a:spcPts val="600"/>
              </a:spcBef>
              <a:spcAft>
                <a:spcPts val="600"/>
              </a:spcAft>
              <a:buClrTx/>
            </a:pPr>
            <a:r>
              <a:rPr lang="en-US" sz="1600" b="0" dirty="0"/>
              <a:t>The North Portals are utilized in all alternatives. The TBM would be launched from these portals and driven south.</a:t>
            </a:r>
          </a:p>
          <a:p>
            <a:pPr>
              <a:spcBef>
                <a:spcPts val="600"/>
              </a:spcBef>
              <a:spcAft>
                <a:spcPts val="600"/>
              </a:spcAft>
              <a:buClrTx/>
            </a:pPr>
            <a:r>
              <a:rPr lang="en-US" sz="1600" b="1" dirty="0"/>
              <a:t>Location: </a:t>
            </a:r>
            <a:r>
              <a:rPr lang="en-US" sz="1600" b="0" dirty="0"/>
              <a:t>After passing north under the Charles River, the Fitchburg Line tracks climb to reach the surface via a portal directly south of the MBTA Boston Engine Terminal (BET) on the Cambridge/Somerville border. The other tracks (to the Lowell, Haverhill, and Newburyport/Rockport Lines) emerge from a portal due east of BET. </a:t>
            </a:r>
          </a:p>
          <a:p>
            <a:pPr>
              <a:spcBef>
                <a:spcPts val="600"/>
              </a:spcBef>
              <a:spcAft>
                <a:spcPts val="600"/>
              </a:spcAft>
              <a:buClrTx/>
            </a:pPr>
            <a:r>
              <a:rPr lang="en-US" sz="1600" b="1" dirty="0"/>
              <a:t>Method of Construction:  </a:t>
            </a:r>
            <a:r>
              <a:rPr lang="en-US" sz="1600" b="0" dirty="0"/>
              <a:t>Constructed using boat sections (a U-shaped section with a continuous base slab and supporting retaining walls) and cut-and-cover. </a:t>
            </a:r>
          </a:p>
          <a:p>
            <a:pPr>
              <a:spcBef>
                <a:spcPts val="600"/>
              </a:spcBef>
              <a:spcAft>
                <a:spcPts val="600"/>
              </a:spcAft>
              <a:buClrTx/>
            </a:pPr>
            <a:r>
              <a:rPr lang="en-US" sz="1600" b="1" dirty="0"/>
              <a:t>Construction Impacts: </a:t>
            </a:r>
            <a:r>
              <a:rPr lang="en-US" sz="1600" b="0" dirty="0"/>
              <a:t>Service delays and interruptions as the north portal grade separations are constructed. </a:t>
            </a:r>
          </a:p>
          <a:p>
            <a:pPr marL="0" indent="0">
              <a:buNone/>
            </a:pP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endParaRPr lang="en-US" sz="1300" dirty="0">
              <a:latin typeface="Arial" panose="020B0604020202020204" pitchFamily="34" charset="0"/>
              <a:cs typeface="Arial" panose="020B0604020202020204" pitchFamily="34" charset="0"/>
            </a:endParaRPr>
          </a:p>
          <a:p>
            <a:pPr marL="0" indent="0">
              <a:buNone/>
            </a:pPr>
            <a:endParaRPr lang="en-US" sz="1300" dirty="0">
              <a:latin typeface="Arial" panose="020B0604020202020204" pitchFamily="34" charset="0"/>
              <a:cs typeface="Arial" panose="020B0604020202020204" pitchFamily="34" charset="0"/>
            </a:endParaRPr>
          </a:p>
          <a:p>
            <a:pPr marL="0" indent="0">
              <a:buNone/>
            </a:pPr>
            <a:endParaRPr lang="en-US" sz="1300" dirty="0">
              <a:latin typeface="Arial" panose="020B0604020202020204" pitchFamily="34" charset="0"/>
              <a:cs typeface="Arial" panose="020B0604020202020204" pitchFamily="34" charset="0"/>
            </a:endParaRPr>
          </a:p>
          <a:p>
            <a:pPr marL="0" indent="0">
              <a:buNone/>
            </a:pPr>
            <a:endParaRPr lang="en-US" sz="1300" dirty="0">
              <a:latin typeface="Arial" panose="020B0604020202020204" pitchFamily="34" charset="0"/>
              <a:cs typeface="Arial" panose="020B0604020202020204" pitchFamily="34" charset="0"/>
            </a:endParaRPr>
          </a:p>
          <a:p>
            <a:pPr marL="0" indent="0">
              <a:buNone/>
            </a:pPr>
            <a:endParaRPr lang="en-US" sz="13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779" t="2222" r="2778" b="2222"/>
          <a:stretch/>
        </p:blipFill>
        <p:spPr>
          <a:xfrm>
            <a:off x="5511776" y="1597152"/>
            <a:ext cx="3412768" cy="2668164"/>
          </a:xfrm>
          <a:prstGeom prst="rect">
            <a:avLst/>
          </a:prstGeom>
        </p:spPr>
      </p:pic>
      <p:sp>
        <p:nvSpPr>
          <p:cNvPr id="3" name="Title 2"/>
          <p:cNvSpPr>
            <a:spLocks noGrp="1"/>
          </p:cNvSpPr>
          <p:nvPr>
            <p:ph type="title"/>
          </p:nvPr>
        </p:nvSpPr>
        <p:spPr/>
        <p:txBody>
          <a:bodyPr/>
          <a:lstStyle/>
          <a:p>
            <a:r>
              <a:rPr lang="en-US" dirty="0"/>
              <a:t>North Portals</a:t>
            </a:r>
          </a:p>
        </p:txBody>
      </p:sp>
    </p:spTree>
    <p:extLst>
      <p:ext uri="{BB962C8B-B14F-4D97-AF65-F5344CB8AC3E}">
        <p14:creationId xmlns:p14="http://schemas.microsoft.com/office/powerpoint/2010/main" val="3010821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Stations Overview</a:t>
            </a:r>
          </a:p>
        </p:txBody>
      </p:sp>
      <p:sp>
        <p:nvSpPr>
          <p:cNvPr id="3" name="Content Placeholder 2"/>
          <p:cNvSpPr>
            <a:spLocks noGrp="1"/>
          </p:cNvSpPr>
          <p:nvPr>
            <p:ph idx="1"/>
          </p:nvPr>
        </p:nvSpPr>
        <p:spPr>
          <a:xfrm>
            <a:off x="457200" y="1600199"/>
            <a:ext cx="8229600" cy="4920805"/>
          </a:xfrm>
        </p:spPr>
        <p:txBody>
          <a:bodyPr/>
          <a:lstStyle/>
          <a:p>
            <a:pPr>
              <a:spcBef>
                <a:spcPts val="600"/>
              </a:spcBef>
              <a:spcAft>
                <a:spcPts val="600"/>
              </a:spcAft>
            </a:pPr>
            <a:r>
              <a:rPr lang="en-US" sz="1600" b="1" dirty="0"/>
              <a:t>All NSRL station platforms will be underground and will not be located directly underneath North or South Station due to technical feasibility constraints. All alternatives maintain current connections into today’s South Station </a:t>
            </a:r>
            <a:r>
              <a:rPr lang="en-US" sz="1600" b="1" dirty="0" err="1"/>
              <a:t>headhouse</a:t>
            </a:r>
            <a:r>
              <a:rPr lang="en-US" sz="1600" b="1" dirty="0"/>
              <a:t> and North Station subway station*</a:t>
            </a:r>
          </a:p>
          <a:p>
            <a:pPr marL="285750" indent="-285750">
              <a:spcBef>
                <a:spcPts val="600"/>
              </a:spcBef>
              <a:spcAft>
                <a:spcPts val="600"/>
              </a:spcAft>
            </a:pPr>
            <a:r>
              <a:rPr lang="en-US" sz="1600" dirty="0"/>
              <a:t>The exact location of platforms will be governed by: </a:t>
            </a:r>
          </a:p>
          <a:p>
            <a:pPr marL="685800" lvl="1" indent="-285750">
              <a:spcBef>
                <a:spcPts val="600"/>
              </a:spcBef>
              <a:spcAft>
                <a:spcPts val="600"/>
              </a:spcAft>
            </a:pPr>
            <a:r>
              <a:rPr lang="en-US" sz="1600" dirty="0"/>
              <a:t>Path and depth of each tunnel alignment in relation to existing North and South Stations</a:t>
            </a:r>
          </a:p>
          <a:p>
            <a:pPr marL="685800" lvl="1" indent="-285750">
              <a:spcBef>
                <a:spcPts val="600"/>
              </a:spcBef>
              <a:spcAft>
                <a:spcPts val="600"/>
              </a:spcAft>
            </a:pPr>
            <a:r>
              <a:rPr lang="en-US" sz="1600" dirty="0"/>
              <a:t>Locations of tangent (straight) track</a:t>
            </a:r>
          </a:p>
          <a:p>
            <a:pPr marL="685800" lvl="1" indent="-285750">
              <a:spcBef>
                <a:spcPts val="600"/>
              </a:spcBef>
              <a:spcAft>
                <a:spcPts val="600"/>
              </a:spcAft>
            </a:pPr>
            <a:r>
              <a:rPr lang="en-US" sz="1600" dirty="0"/>
              <a:t>Ability to preserve connections (both to neighborhoods and other transit) available at today’s North and South Stations</a:t>
            </a:r>
          </a:p>
          <a:p>
            <a:pPr marL="285750" indent="-285750">
              <a:spcBef>
                <a:spcPts val="600"/>
              </a:spcBef>
              <a:spcAft>
                <a:spcPts val="600"/>
              </a:spcAft>
            </a:pPr>
            <a:r>
              <a:rPr lang="en-US" sz="1600" dirty="0"/>
              <a:t>While much of today’s surface tracks and platforms at South Station are preserved (to serve Amtrak and MBTA lines not using the tunnel), there is the potential to shift all of North Station’s commuter rail and Amtrak service below grade to the new NSRL station. </a:t>
            </a:r>
          </a:p>
          <a:p>
            <a:pPr marL="0" indent="0">
              <a:buNone/>
            </a:pPr>
            <a:endParaRPr lang="en-US" sz="1600" dirty="0"/>
          </a:p>
          <a:p>
            <a:pPr marL="0" indent="0">
              <a:buNone/>
            </a:pPr>
            <a:endParaRPr lang="en-US" sz="1600" dirty="0"/>
          </a:p>
          <a:p>
            <a:pPr marL="0" indent="0">
              <a:buNone/>
            </a:pPr>
            <a:r>
              <a:rPr lang="en-US" sz="1050" dirty="0"/>
              <a:t>*with the exception of South Congress and Pearl Congress alignments</a:t>
            </a:r>
          </a:p>
        </p:txBody>
      </p:sp>
      <p:sp>
        <p:nvSpPr>
          <p:cNvPr id="5" name="Slide Number Placeholder 4"/>
          <p:cNvSpPr>
            <a:spLocks noGrp="1"/>
          </p:cNvSpPr>
          <p:nvPr>
            <p:ph type="sldNum" sz="quarter" idx="4"/>
          </p:nvPr>
        </p:nvSpPr>
        <p:spPr/>
        <p:txBody>
          <a:bodyPr/>
          <a:lstStyle/>
          <a:p>
            <a:pPr>
              <a:defRPr/>
            </a:pPr>
            <a:fld id="{1B9A3EE1-316A-4C41-BADB-C51665509343}" type="slidenum">
              <a:rPr lang="en-US" altLang="en-US" smtClean="0">
                <a:solidFill>
                  <a:srgbClr val="292934"/>
                </a:solidFill>
              </a:rPr>
              <a:pPr>
                <a:defRPr/>
              </a:pPr>
              <a:t>12</a:t>
            </a:fld>
            <a:endParaRPr lang="en-US" altLang="en-US">
              <a:solidFill>
                <a:srgbClr val="292934"/>
              </a:solidFill>
            </a:endParaRPr>
          </a:p>
        </p:txBody>
      </p:sp>
    </p:spTree>
    <p:extLst>
      <p:ext uri="{BB962C8B-B14F-4D97-AF65-F5344CB8AC3E}">
        <p14:creationId xmlns:p14="http://schemas.microsoft.com/office/powerpoint/2010/main" val="3811952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South Station: Platform Alternatives</a:t>
            </a:r>
          </a:p>
        </p:txBody>
      </p:sp>
      <p:sp>
        <p:nvSpPr>
          <p:cNvPr id="3" name="Content Placeholder 2"/>
          <p:cNvSpPr>
            <a:spLocks noGrp="1"/>
          </p:cNvSpPr>
          <p:nvPr>
            <p:ph idx="1"/>
          </p:nvPr>
        </p:nvSpPr>
        <p:spPr>
          <a:xfrm>
            <a:off x="457200" y="1600200"/>
            <a:ext cx="8229600" cy="4876800"/>
          </a:xfrm>
        </p:spPr>
        <p:txBody>
          <a:bodyPr/>
          <a:lstStyle/>
          <a:p>
            <a:r>
              <a:rPr lang="en-US" sz="1800" dirty="0"/>
              <a:t>3 slides: one for each S. Station location/alignment – aerial photo, where today, where going, proposed </a:t>
            </a:r>
            <a:r>
              <a:rPr lang="en-US" sz="1800" dirty="0" err="1"/>
              <a:t>headhouse</a:t>
            </a:r>
            <a:r>
              <a:rPr lang="en-US" sz="1800" dirty="0"/>
              <a:t> locations</a:t>
            </a:r>
          </a:p>
          <a:p>
            <a:pPr marL="171450" indent="-171450">
              <a:buFontTx/>
              <a:buChar char="-"/>
            </a:pPr>
            <a:r>
              <a:rPr lang="en-US" sz="1800" dirty="0"/>
              <a:t>Station depth (time to surface), change in walking time to post office square, change in walking time to vertex (seaport), change in walking access to SL + RL</a:t>
            </a:r>
          </a:p>
        </p:txBody>
      </p:sp>
      <p:sp>
        <p:nvSpPr>
          <p:cNvPr id="5" name="Slide Number Placeholder 4"/>
          <p:cNvSpPr>
            <a:spLocks noGrp="1"/>
          </p:cNvSpPr>
          <p:nvPr>
            <p:ph type="sldNum" sz="quarter" idx="4"/>
          </p:nvPr>
        </p:nvSpPr>
        <p:spPr/>
        <p:txBody>
          <a:bodyPr/>
          <a:lstStyle/>
          <a:p>
            <a:pPr>
              <a:defRPr/>
            </a:pPr>
            <a:fld id="{1B9A3EE1-316A-4C41-BADB-C51665509343}" type="slidenum">
              <a:rPr lang="en-US" altLang="en-US" smtClean="0">
                <a:solidFill>
                  <a:srgbClr val="292934"/>
                </a:solidFill>
              </a:rPr>
              <a:pPr>
                <a:defRPr/>
              </a:pPr>
              <a:t>13</a:t>
            </a:fld>
            <a:endParaRPr lang="en-US" altLang="en-US">
              <a:solidFill>
                <a:srgbClr val="292934"/>
              </a:solidFill>
            </a:endParaRPr>
          </a:p>
        </p:txBody>
      </p:sp>
      <p:grpSp>
        <p:nvGrpSpPr>
          <p:cNvPr id="10" name="Group 9"/>
          <p:cNvGrpSpPr/>
          <p:nvPr/>
        </p:nvGrpSpPr>
        <p:grpSpPr>
          <a:xfrm>
            <a:off x="-9526" y="1371600"/>
            <a:ext cx="9185841" cy="5105400"/>
            <a:chOff x="-9526" y="1371600"/>
            <a:chExt cx="9185841" cy="5105400"/>
          </a:xfrm>
        </p:grpSpPr>
        <p:pic>
          <p:nvPicPr>
            <p:cNvPr id="4" name="Picture 3"/>
            <p:cNvPicPr>
              <a:picLocks noChangeAspect="1"/>
            </p:cNvPicPr>
            <p:nvPr/>
          </p:nvPicPr>
          <p:blipFill rotWithShape="1">
            <a:blip r:embed="rId3" cstate="print"/>
            <a:srcRect b="10250"/>
            <a:stretch/>
          </p:blipFill>
          <p:spPr>
            <a:xfrm>
              <a:off x="-9526" y="1371600"/>
              <a:ext cx="9185841" cy="5105400"/>
            </a:xfrm>
            <a:prstGeom prst="rect">
              <a:avLst/>
            </a:prstGeom>
            <a:ln>
              <a:solidFill>
                <a:schemeClr val="accent2">
                  <a:lumMod val="75000"/>
                </a:schemeClr>
              </a:solidFill>
            </a:ln>
          </p:spPr>
        </p:pic>
        <p:sp>
          <p:nvSpPr>
            <p:cNvPr id="7" name="Freeform 6"/>
            <p:cNvSpPr/>
            <p:nvPr/>
          </p:nvSpPr>
          <p:spPr>
            <a:xfrm>
              <a:off x="4524375" y="3648075"/>
              <a:ext cx="752475" cy="523875"/>
            </a:xfrm>
            <a:custGeom>
              <a:avLst/>
              <a:gdLst>
                <a:gd name="connsiteX0" fmla="*/ 171450 w 752475"/>
                <a:gd name="connsiteY0" fmla="*/ 19050 h 523875"/>
                <a:gd name="connsiteX1" fmla="*/ 0 w 752475"/>
                <a:gd name="connsiteY1" fmla="*/ 523875 h 523875"/>
                <a:gd name="connsiteX2" fmla="*/ 752475 w 752475"/>
                <a:gd name="connsiteY2" fmla="*/ 295275 h 523875"/>
                <a:gd name="connsiteX3" fmla="*/ 400050 w 752475"/>
                <a:gd name="connsiteY3" fmla="*/ 0 h 523875"/>
                <a:gd name="connsiteX4" fmla="*/ 276225 w 752475"/>
                <a:gd name="connsiteY4" fmla="*/ 0 h 523875"/>
                <a:gd name="connsiteX5" fmla="*/ 171450 w 752475"/>
                <a:gd name="connsiteY5" fmla="*/ 1905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475" h="523875">
                  <a:moveTo>
                    <a:pt x="171450" y="19050"/>
                  </a:moveTo>
                  <a:lnTo>
                    <a:pt x="0" y="523875"/>
                  </a:lnTo>
                  <a:lnTo>
                    <a:pt x="752475" y="295275"/>
                  </a:lnTo>
                  <a:lnTo>
                    <a:pt x="400050" y="0"/>
                  </a:lnTo>
                  <a:lnTo>
                    <a:pt x="276225" y="0"/>
                  </a:lnTo>
                  <a:lnTo>
                    <a:pt x="171450" y="19050"/>
                  </a:lnTo>
                  <a:close/>
                </a:path>
              </a:pathLst>
            </a:custGeom>
            <a:solidFill>
              <a:srgbClr val="FF9900">
                <a:alpha val="60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ular Callout 8"/>
            <p:cNvSpPr/>
            <p:nvPr/>
          </p:nvSpPr>
          <p:spPr>
            <a:xfrm>
              <a:off x="4162425" y="4305300"/>
              <a:ext cx="1066800" cy="447675"/>
            </a:xfrm>
            <a:prstGeom prst="wedgeRectCallout">
              <a:avLst>
                <a:gd name="adj1" fmla="val 24107"/>
                <a:gd name="adj2" fmla="val -1059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Existing South Station</a:t>
              </a:r>
            </a:p>
          </p:txBody>
        </p:sp>
      </p:grpSp>
      <p:sp>
        <p:nvSpPr>
          <p:cNvPr id="26" name="Oval 25"/>
          <p:cNvSpPr/>
          <p:nvPr/>
        </p:nvSpPr>
        <p:spPr>
          <a:xfrm>
            <a:off x="1874249" y="6549580"/>
            <a:ext cx="152400" cy="152400"/>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026649" y="6477000"/>
            <a:ext cx="3354252" cy="307777"/>
          </a:xfrm>
          <a:prstGeom prst="rect">
            <a:avLst/>
          </a:prstGeom>
          <a:noFill/>
        </p:spPr>
        <p:txBody>
          <a:bodyPr wrap="none" rtlCol="0">
            <a:spAutoFit/>
          </a:bodyPr>
          <a:lstStyle/>
          <a:p>
            <a:r>
              <a:rPr lang="en-US" sz="1400" b="1" dirty="0"/>
              <a:t>= Indicates potential </a:t>
            </a:r>
            <a:r>
              <a:rPr lang="en-US" sz="1400" b="1" dirty="0" err="1"/>
              <a:t>headhouse</a:t>
            </a:r>
            <a:r>
              <a:rPr lang="en-US" sz="1400" b="1" dirty="0"/>
              <a:t> locations</a:t>
            </a:r>
          </a:p>
        </p:txBody>
      </p:sp>
      <p:grpSp>
        <p:nvGrpSpPr>
          <p:cNvPr id="6" name="Group 5"/>
          <p:cNvGrpSpPr/>
          <p:nvPr/>
        </p:nvGrpSpPr>
        <p:grpSpPr>
          <a:xfrm>
            <a:off x="2228851" y="2045494"/>
            <a:ext cx="4053734" cy="3229546"/>
            <a:chOff x="2228851" y="2045494"/>
            <a:chExt cx="4053734" cy="3229546"/>
          </a:xfrm>
        </p:grpSpPr>
        <p:sp>
          <p:nvSpPr>
            <p:cNvPr id="12" name="Freeform 11"/>
            <p:cNvSpPr/>
            <p:nvPr/>
          </p:nvSpPr>
          <p:spPr>
            <a:xfrm>
              <a:off x="3924301" y="2045494"/>
              <a:ext cx="428625" cy="1857375"/>
            </a:xfrm>
            <a:custGeom>
              <a:avLst/>
              <a:gdLst>
                <a:gd name="connsiteX0" fmla="*/ 228600 w 428625"/>
                <a:gd name="connsiteY0" fmla="*/ 0 h 1857375"/>
                <a:gd name="connsiteX1" fmla="*/ 428625 w 428625"/>
                <a:gd name="connsiteY1" fmla="*/ 28575 h 1857375"/>
                <a:gd name="connsiteX2" fmla="*/ 228600 w 428625"/>
                <a:gd name="connsiteY2" fmla="*/ 1857375 h 1857375"/>
                <a:gd name="connsiteX3" fmla="*/ 0 w 428625"/>
                <a:gd name="connsiteY3" fmla="*/ 1819275 h 1857375"/>
                <a:gd name="connsiteX4" fmla="*/ 228600 w 428625"/>
                <a:gd name="connsiteY4" fmla="*/ 0 h 185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5" h="1857375">
                  <a:moveTo>
                    <a:pt x="228600" y="0"/>
                  </a:moveTo>
                  <a:lnTo>
                    <a:pt x="428625" y="28575"/>
                  </a:lnTo>
                  <a:lnTo>
                    <a:pt x="228600" y="1857375"/>
                  </a:lnTo>
                  <a:lnTo>
                    <a:pt x="0" y="1819275"/>
                  </a:lnTo>
                  <a:lnTo>
                    <a:pt x="228600" y="0"/>
                  </a:lnTo>
                  <a:close/>
                </a:path>
              </a:pathLst>
            </a:custGeom>
            <a:solidFill>
              <a:srgbClr val="FF00FF">
                <a:alpha val="60000"/>
              </a:srgbClr>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ular Callout 18"/>
            <p:cNvSpPr/>
            <p:nvPr/>
          </p:nvSpPr>
          <p:spPr>
            <a:xfrm>
              <a:off x="2228851" y="3733800"/>
              <a:ext cx="1371600" cy="873919"/>
            </a:xfrm>
            <a:prstGeom prst="wedgeRectCallout">
              <a:avLst>
                <a:gd name="adj1" fmla="val 72258"/>
                <a:gd name="adj2" fmla="val -1215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Proposed South Station Platform (South Congress)</a:t>
              </a:r>
            </a:p>
          </p:txBody>
        </p:sp>
        <p:sp>
          <p:nvSpPr>
            <p:cNvPr id="22" name="Oval 21"/>
            <p:cNvSpPr/>
            <p:nvPr/>
          </p:nvSpPr>
          <p:spPr>
            <a:xfrm>
              <a:off x="4375803" y="2180035"/>
              <a:ext cx="152400" cy="152400"/>
            </a:xfrm>
            <a:prstGeom prst="ellipse">
              <a:avLst/>
            </a:prstGeom>
            <a:solidFill>
              <a:srgbClr val="FF00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890152" y="3901726"/>
              <a:ext cx="152400" cy="152400"/>
            </a:xfrm>
            <a:prstGeom prst="ellipse">
              <a:avLst/>
            </a:prstGeom>
            <a:solidFill>
              <a:srgbClr val="FF00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130185" y="5122640"/>
              <a:ext cx="152400" cy="152400"/>
            </a:xfrm>
            <a:prstGeom prst="ellipse">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323416" y="3810596"/>
              <a:ext cx="104774" cy="130373"/>
            </a:xfrm>
            <a:prstGeom prst="ellipse">
              <a:avLst/>
            </a:prstGeom>
            <a:solidFill>
              <a:srgbClr val="FF00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68460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South Station: Platform Alternatives</a:t>
            </a:r>
          </a:p>
        </p:txBody>
      </p:sp>
      <p:sp>
        <p:nvSpPr>
          <p:cNvPr id="3" name="Content Placeholder 2"/>
          <p:cNvSpPr>
            <a:spLocks noGrp="1"/>
          </p:cNvSpPr>
          <p:nvPr>
            <p:ph idx="1"/>
          </p:nvPr>
        </p:nvSpPr>
        <p:spPr>
          <a:xfrm>
            <a:off x="457200" y="1600200"/>
            <a:ext cx="8229600" cy="4876800"/>
          </a:xfrm>
        </p:spPr>
        <p:txBody>
          <a:bodyPr/>
          <a:lstStyle/>
          <a:p>
            <a:r>
              <a:rPr lang="en-US" sz="1800" dirty="0"/>
              <a:t>3 slides: one for each S. Station location/alignment – aerial photo, where today, where going, proposed </a:t>
            </a:r>
            <a:r>
              <a:rPr lang="en-US" sz="1800" dirty="0" err="1"/>
              <a:t>headhouse</a:t>
            </a:r>
            <a:r>
              <a:rPr lang="en-US" sz="1800" dirty="0"/>
              <a:t> locations</a:t>
            </a:r>
          </a:p>
          <a:p>
            <a:pPr marL="171450" indent="-171450">
              <a:buFontTx/>
              <a:buChar char="-"/>
            </a:pPr>
            <a:r>
              <a:rPr lang="en-US" sz="1800" dirty="0"/>
              <a:t>Station depth (time to surface), change in walking time to post office square, change in walking time to vertex (seaport), change in walking access to SL + RL</a:t>
            </a:r>
          </a:p>
        </p:txBody>
      </p:sp>
      <p:sp>
        <p:nvSpPr>
          <p:cNvPr id="5" name="Slide Number Placeholder 4"/>
          <p:cNvSpPr>
            <a:spLocks noGrp="1"/>
          </p:cNvSpPr>
          <p:nvPr>
            <p:ph type="sldNum" sz="quarter" idx="4"/>
          </p:nvPr>
        </p:nvSpPr>
        <p:spPr/>
        <p:txBody>
          <a:bodyPr/>
          <a:lstStyle/>
          <a:p>
            <a:pPr>
              <a:defRPr/>
            </a:pPr>
            <a:fld id="{1B9A3EE1-316A-4C41-BADB-C51665509343}" type="slidenum">
              <a:rPr lang="en-US" altLang="en-US" smtClean="0">
                <a:solidFill>
                  <a:srgbClr val="292934"/>
                </a:solidFill>
              </a:rPr>
              <a:pPr>
                <a:defRPr/>
              </a:pPr>
              <a:t>14</a:t>
            </a:fld>
            <a:endParaRPr lang="en-US" altLang="en-US">
              <a:solidFill>
                <a:srgbClr val="292934"/>
              </a:solidFill>
            </a:endParaRPr>
          </a:p>
        </p:txBody>
      </p:sp>
      <p:grpSp>
        <p:nvGrpSpPr>
          <p:cNvPr id="10" name="Group 9"/>
          <p:cNvGrpSpPr/>
          <p:nvPr/>
        </p:nvGrpSpPr>
        <p:grpSpPr>
          <a:xfrm>
            <a:off x="-9526" y="1371600"/>
            <a:ext cx="9185841" cy="5105400"/>
            <a:chOff x="-9526" y="1371600"/>
            <a:chExt cx="9185841" cy="5105400"/>
          </a:xfrm>
        </p:grpSpPr>
        <p:pic>
          <p:nvPicPr>
            <p:cNvPr id="4" name="Picture 3"/>
            <p:cNvPicPr>
              <a:picLocks noChangeAspect="1"/>
            </p:cNvPicPr>
            <p:nvPr/>
          </p:nvPicPr>
          <p:blipFill rotWithShape="1">
            <a:blip r:embed="rId3" cstate="print"/>
            <a:srcRect b="10250"/>
            <a:stretch/>
          </p:blipFill>
          <p:spPr>
            <a:xfrm>
              <a:off x="-9526" y="1371600"/>
              <a:ext cx="9185841" cy="5105400"/>
            </a:xfrm>
            <a:prstGeom prst="rect">
              <a:avLst/>
            </a:prstGeom>
            <a:ln>
              <a:solidFill>
                <a:schemeClr val="accent2">
                  <a:lumMod val="75000"/>
                </a:schemeClr>
              </a:solidFill>
            </a:ln>
          </p:spPr>
        </p:pic>
        <p:sp>
          <p:nvSpPr>
            <p:cNvPr id="7" name="Freeform 6"/>
            <p:cNvSpPr/>
            <p:nvPr/>
          </p:nvSpPr>
          <p:spPr>
            <a:xfrm>
              <a:off x="4524375" y="3648075"/>
              <a:ext cx="752475" cy="523875"/>
            </a:xfrm>
            <a:custGeom>
              <a:avLst/>
              <a:gdLst>
                <a:gd name="connsiteX0" fmla="*/ 171450 w 752475"/>
                <a:gd name="connsiteY0" fmla="*/ 19050 h 523875"/>
                <a:gd name="connsiteX1" fmla="*/ 0 w 752475"/>
                <a:gd name="connsiteY1" fmla="*/ 523875 h 523875"/>
                <a:gd name="connsiteX2" fmla="*/ 752475 w 752475"/>
                <a:gd name="connsiteY2" fmla="*/ 295275 h 523875"/>
                <a:gd name="connsiteX3" fmla="*/ 400050 w 752475"/>
                <a:gd name="connsiteY3" fmla="*/ 0 h 523875"/>
                <a:gd name="connsiteX4" fmla="*/ 276225 w 752475"/>
                <a:gd name="connsiteY4" fmla="*/ 0 h 523875"/>
                <a:gd name="connsiteX5" fmla="*/ 171450 w 752475"/>
                <a:gd name="connsiteY5" fmla="*/ 1905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475" h="523875">
                  <a:moveTo>
                    <a:pt x="171450" y="19050"/>
                  </a:moveTo>
                  <a:lnTo>
                    <a:pt x="0" y="523875"/>
                  </a:lnTo>
                  <a:lnTo>
                    <a:pt x="752475" y="295275"/>
                  </a:lnTo>
                  <a:lnTo>
                    <a:pt x="400050" y="0"/>
                  </a:lnTo>
                  <a:lnTo>
                    <a:pt x="276225" y="0"/>
                  </a:lnTo>
                  <a:lnTo>
                    <a:pt x="171450" y="19050"/>
                  </a:lnTo>
                  <a:close/>
                </a:path>
              </a:pathLst>
            </a:custGeom>
            <a:solidFill>
              <a:srgbClr val="FF9900">
                <a:alpha val="60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ular Callout 8"/>
            <p:cNvSpPr/>
            <p:nvPr/>
          </p:nvSpPr>
          <p:spPr>
            <a:xfrm>
              <a:off x="4162425" y="4305300"/>
              <a:ext cx="1066800" cy="447675"/>
            </a:xfrm>
            <a:prstGeom prst="wedgeRectCallout">
              <a:avLst>
                <a:gd name="adj1" fmla="val 24107"/>
                <a:gd name="adj2" fmla="val -1059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Existing South Station</a:t>
              </a:r>
            </a:p>
          </p:txBody>
        </p:sp>
      </p:grpSp>
      <p:sp>
        <p:nvSpPr>
          <p:cNvPr id="26" name="Oval 25"/>
          <p:cNvSpPr/>
          <p:nvPr/>
        </p:nvSpPr>
        <p:spPr>
          <a:xfrm>
            <a:off x="1874249" y="6549580"/>
            <a:ext cx="152400" cy="152400"/>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026649" y="6477000"/>
            <a:ext cx="3354252" cy="307777"/>
          </a:xfrm>
          <a:prstGeom prst="rect">
            <a:avLst/>
          </a:prstGeom>
          <a:noFill/>
        </p:spPr>
        <p:txBody>
          <a:bodyPr wrap="none" rtlCol="0">
            <a:spAutoFit/>
          </a:bodyPr>
          <a:lstStyle/>
          <a:p>
            <a:r>
              <a:rPr lang="en-US" sz="1400" b="1" dirty="0"/>
              <a:t>= Indicates potential </a:t>
            </a:r>
            <a:r>
              <a:rPr lang="en-US" sz="1400" b="1" dirty="0" err="1"/>
              <a:t>headhouse</a:t>
            </a:r>
            <a:r>
              <a:rPr lang="en-US" sz="1400" b="1" dirty="0"/>
              <a:t> locations</a:t>
            </a:r>
          </a:p>
        </p:txBody>
      </p:sp>
      <p:grpSp>
        <p:nvGrpSpPr>
          <p:cNvPr id="6" name="Group 5"/>
          <p:cNvGrpSpPr/>
          <p:nvPr/>
        </p:nvGrpSpPr>
        <p:grpSpPr>
          <a:xfrm>
            <a:off x="4375803" y="1409700"/>
            <a:ext cx="3091797" cy="3865340"/>
            <a:chOff x="4375803" y="1409700"/>
            <a:chExt cx="3091797" cy="3865340"/>
          </a:xfrm>
        </p:grpSpPr>
        <p:sp>
          <p:nvSpPr>
            <p:cNvPr id="13" name="Freeform 12"/>
            <p:cNvSpPr/>
            <p:nvPr/>
          </p:nvSpPr>
          <p:spPr>
            <a:xfrm>
              <a:off x="4577609" y="1752600"/>
              <a:ext cx="1152525" cy="1409700"/>
            </a:xfrm>
            <a:custGeom>
              <a:avLst/>
              <a:gdLst>
                <a:gd name="connsiteX0" fmla="*/ 180975 w 1152525"/>
                <a:gd name="connsiteY0" fmla="*/ 0 h 1409700"/>
                <a:gd name="connsiteX1" fmla="*/ 0 w 1152525"/>
                <a:gd name="connsiteY1" fmla="*/ 123825 h 1409700"/>
                <a:gd name="connsiteX2" fmla="*/ 1000125 w 1152525"/>
                <a:gd name="connsiteY2" fmla="*/ 1409700 h 1409700"/>
                <a:gd name="connsiteX3" fmla="*/ 1152525 w 1152525"/>
                <a:gd name="connsiteY3" fmla="*/ 1285875 h 1409700"/>
                <a:gd name="connsiteX4" fmla="*/ 180975 w 1152525"/>
                <a:gd name="connsiteY4" fmla="*/ 0 h 140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525" h="1409700">
                  <a:moveTo>
                    <a:pt x="180975" y="0"/>
                  </a:moveTo>
                  <a:lnTo>
                    <a:pt x="0" y="123825"/>
                  </a:lnTo>
                  <a:lnTo>
                    <a:pt x="1000125" y="1409700"/>
                  </a:lnTo>
                  <a:lnTo>
                    <a:pt x="1152525" y="1285875"/>
                  </a:lnTo>
                  <a:lnTo>
                    <a:pt x="180975" y="0"/>
                  </a:lnTo>
                  <a:close/>
                </a:path>
              </a:pathLst>
            </a:custGeom>
            <a:solidFill>
              <a:srgbClr val="00B0F0">
                <a:alpha val="6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909114" y="1514475"/>
              <a:ext cx="1152525" cy="1409700"/>
            </a:xfrm>
            <a:custGeom>
              <a:avLst/>
              <a:gdLst>
                <a:gd name="connsiteX0" fmla="*/ 180975 w 1152525"/>
                <a:gd name="connsiteY0" fmla="*/ 0 h 1409700"/>
                <a:gd name="connsiteX1" fmla="*/ 0 w 1152525"/>
                <a:gd name="connsiteY1" fmla="*/ 123825 h 1409700"/>
                <a:gd name="connsiteX2" fmla="*/ 1000125 w 1152525"/>
                <a:gd name="connsiteY2" fmla="*/ 1409700 h 1409700"/>
                <a:gd name="connsiteX3" fmla="*/ 1152525 w 1152525"/>
                <a:gd name="connsiteY3" fmla="*/ 1285875 h 1409700"/>
                <a:gd name="connsiteX4" fmla="*/ 180975 w 1152525"/>
                <a:gd name="connsiteY4" fmla="*/ 0 h 140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525" h="1409700">
                  <a:moveTo>
                    <a:pt x="180975" y="0"/>
                  </a:moveTo>
                  <a:lnTo>
                    <a:pt x="0" y="123825"/>
                  </a:lnTo>
                  <a:lnTo>
                    <a:pt x="1000125" y="1409700"/>
                  </a:lnTo>
                  <a:lnTo>
                    <a:pt x="1152525" y="1285875"/>
                  </a:lnTo>
                  <a:lnTo>
                    <a:pt x="180975" y="0"/>
                  </a:lnTo>
                  <a:close/>
                </a:path>
              </a:pathLst>
            </a:custGeom>
            <a:solidFill>
              <a:srgbClr val="00B0F0">
                <a:alpha val="6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ular Callout 17"/>
            <p:cNvSpPr/>
            <p:nvPr/>
          </p:nvSpPr>
          <p:spPr>
            <a:xfrm>
              <a:off x="6206385" y="1793080"/>
              <a:ext cx="1261215" cy="797719"/>
            </a:xfrm>
            <a:prstGeom prst="wedgeRectCallout">
              <a:avLst>
                <a:gd name="adj1" fmla="val -102544"/>
                <a:gd name="adj2" fmla="val -18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Proposed  South Station  Platform (Pearl Congress)</a:t>
              </a:r>
            </a:p>
          </p:txBody>
        </p:sp>
        <p:sp>
          <p:nvSpPr>
            <p:cNvPr id="20" name="Oval 19"/>
            <p:cNvSpPr/>
            <p:nvPr/>
          </p:nvSpPr>
          <p:spPr>
            <a:xfrm>
              <a:off x="4775764" y="3833812"/>
              <a:ext cx="152400" cy="152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590962" y="1409700"/>
              <a:ext cx="152400" cy="152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375803" y="2180035"/>
              <a:ext cx="152400" cy="152400"/>
            </a:xfrm>
            <a:prstGeom prst="ellipse">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130185" y="5122640"/>
              <a:ext cx="152400" cy="152400"/>
            </a:xfrm>
            <a:prstGeom prst="ellipse">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98640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South Station: Platform Alternatives</a:t>
            </a:r>
          </a:p>
        </p:txBody>
      </p:sp>
      <p:sp>
        <p:nvSpPr>
          <p:cNvPr id="3" name="Content Placeholder 2"/>
          <p:cNvSpPr>
            <a:spLocks noGrp="1"/>
          </p:cNvSpPr>
          <p:nvPr>
            <p:ph idx="1"/>
          </p:nvPr>
        </p:nvSpPr>
        <p:spPr>
          <a:xfrm>
            <a:off x="457200" y="1600200"/>
            <a:ext cx="8229600" cy="4876800"/>
          </a:xfrm>
        </p:spPr>
        <p:txBody>
          <a:bodyPr/>
          <a:lstStyle/>
          <a:p>
            <a:r>
              <a:rPr lang="en-US" sz="1800" dirty="0"/>
              <a:t>3 slides: one for each S. Station location/alignment – aerial photo, where today, where going, proposed </a:t>
            </a:r>
            <a:r>
              <a:rPr lang="en-US" sz="1800" dirty="0" err="1"/>
              <a:t>headhouse</a:t>
            </a:r>
            <a:r>
              <a:rPr lang="en-US" sz="1800" dirty="0"/>
              <a:t> locations</a:t>
            </a:r>
          </a:p>
          <a:p>
            <a:pPr marL="171450" indent="-171450">
              <a:buFontTx/>
              <a:buChar char="-"/>
            </a:pPr>
            <a:r>
              <a:rPr lang="en-US" sz="1800" dirty="0"/>
              <a:t>Station depth (time to surface), change in walking time to post office square, change in walking time to vertex (seaport), change in walking access to SL + RL</a:t>
            </a:r>
          </a:p>
        </p:txBody>
      </p:sp>
      <p:sp>
        <p:nvSpPr>
          <p:cNvPr id="5" name="Slide Number Placeholder 4"/>
          <p:cNvSpPr>
            <a:spLocks noGrp="1"/>
          </p:cNvSpPr>
          <p:nvPr>
            <p:ph type="sldNum" sz="quarter" idx="4"/>
          </p:nvPr>
        </p:nvSpPr>
        <p:spPr/>
        <p:txBody>
          <a:bodyPr/>
          <a:lstStyle/>
          <a:p>
            <a:pPr>
              <a:defRPr/>
            </a:pPr>
            <a:fld id="{1B9A3EE1-316A-4C41-BADB-C51665509343}" type="slidenum">
              <a:rPr lang="en-US" altLang="en-US" smtClean="0">
                <a:solidFill>
                  <a:srgbClr val="292934"/>
                </a:solidFill>
              </a:rPr>
              <a:pPr>
                <a:defRPr/>
              </a:pPr>
              <a:t>15</a:t>
            </a:fld>
            <a:endParaRPr lang="en-US" altLang="en-US">
              <a:solidFill>
                <a:srgbClr val="292934"/>
              </a:solidFill>
            </a:endParaRPr>
          </a:p>
        </p:txBody>
      </p:sp>
      <p:grpSp>
        <p:nvGrpSpPr>
          <p:cNvPr id="10" name="Group 9"/>
          <p:cNvGrpSpPr/>
          <p:nvPr/>
        </p:nvGrpSpPr>
        <p:grpSpPr>
          <a:xfrm>
            <a:off x="-9526" y="1371600"/>
            <a:ext cx="9185841" cy="5105400"/>
            <a:chOff x="-9526" y="1371600"/>
            <a:chExt cx="9185841" cy="5105400"/>
          </a:xfrm>
        </p:grpSpPr>
        <p:pic>
          <p:nvPicPr>
            <p:cNvPr id="4" name="Picture 3"/>
            <p:cNvPicPr>
              <a:picLocks noChangeAspect="1"/>
            </p:cNvPicPr>
            <p:nvPr/>
          </p:nvPicPr>
          <p:blipFill rotWithShape="1">
            <a:blip r:embed="rId3" cstate="print"/>
            <a:srcRect b="10250"/>
            <a:stretch/>
          </p:blipFill>
          <p:spPr>
            <a:xfrm>
              <a:off x="-9526" y="1371600"/>
              <a:ext cx="9185841" cy="5105400"/>
            </a:xfrm>
            <a:prstGeom prst="rect">
              <a:avLst/>
            </a:prstGeom>
            <a:ln>
              <a:solidFill>
                <a:schemeClr val="accent2">
                  <a:lumMod val="75000"/>
                </a:schemeClr>
              </a:solidFill>
            </a:ln>
          </p:spPr>
        </p:pic>
        <p:sp>
          <p:nvSpPr>
            <p:cNvPr id="7" name="Freeform 6"/>
            <p:cNvSpPr/>
            <p:nvPr/>
          </p:nvSpPr>
          <p:spPr>
            <a:xfrm>
              <a:off x="4524375" y="3648075"/>
              <a:ext cx="752475" cy="523875"/>
            </a:xfrm>
            <a:custGeom>
              <a:avLst/>
              <a:gdLst>
                <a:gd name="connsiteX0" fmla="*/ 171450 w 752475"/>
                <a:gd name="connsiteY0" fmla="*/ 19050 h 523875"/>
                <a:gd name="connsiteX1" fmla="*/ 0 w 752475"/>
                <a:gd name="connsiteY1" fmla="*/ 523875 h 523875"/>
                <a:gd name="connsiteX2" fmla="*/ 752475 w 752475"/>
                <a:gd name="connsiteY2" fmla="*/ 295275 h 523875"/>
                <a:gd name="connsiteX3" fmla="*/ 400050 w 752475"/>
                <a:gd name="connsiteY3" fmla="*/ 0 h 523875"/>
                <a:gd name="connsiteX4" fmla="*/ 276225 w 752475"/>
                <a:gd name="connsiteY4" fmla="*/ 0 h 523875"/>
                <a:gd name="connsiteX5" fmla="*/ 171450 w 752475"/>
                <a:gd name="connsiteY5" fmla="*/ 1905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475" h="523875">
                  <a:moveTo>
                    <a:pt x="171450" y="19050"/>
                  </a:moveTo>
                  <a:lnTo>
                    <a:pt x="0" y="523875"/>
                  </a:lnTo>
                  <a:lnTo>
                    <a:pt x="752475" y="295275"/>
                  </a:lnTo>
                  <a:lnTo>
                    <a:pt x="400050" y="0"/>
                  </a:lnTo>
                  <a:lnTo>
                    <a:pt x="276225" y="0"/>
                  </a:lnTo>
                  <a:lnTo>
                    <a:pt x="171450" y="19050"/>
                  </a:lnTo>
                  <a:close/>
                </a:path>
              </a:pathLst>
            </a:custGeom>
            <a:solidFill>
              <a:srgbClr val="FF9900">
                <a:alpha val="60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ular Callout 8"/>
            <p:cNvSpPr/>
            <p:nvPr/>
          </p:nvSpPr>
          <p:spPr>
            <a:xfrm>
              <a:off x="4162425" y="4305300"/>
              <a:ext cx="1066800" cy="447675"/>
            </a:xfrm>
            <a:prstGeom prst="wedgeRectCallout">
              <a:avLst>
                <a:gd name="adj1" fmla="val 24107"/>
                <a:gd name="adj2" fmla="val -1059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Existing South Station</a:t>
              </a:r>
            </a:p>
          </p:txBody>
        </p:sp>
      </p:grpSp>
      <p:sp>
        <p:nvSpPr>
          <p:cNvPr id="26" name="Oval 25"/>
          <p:cNvSpPr/>
          <p:nvPr/>
        </p:nvSpPr>
        <p:spPr>
          <a:xfrm>
            <a:off x="1874249" y="6549580"/>
            <a:ext cx="152400" cy="152400"/>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026649" y="6477000"/>
            <a:ext cx="3354252" cy="307777"/>
          </a:xfrm>
          <a:prstGeom prst="rect">
            <a:avLst/>
          </a:prstGeom>
          <a:noFill/>
        </p:spPr>
        <p:txBody>
          <a:bodyPr wrap="none" rtlCol="0">
            <a:spAutoFit/>
          </a:bodyPr>
          <a:lstStyle/>
          <a:p>
            <a:r>
              <a:rPr lang="en-US" sz="1400" b="1" dirty="0"/>
              <a:t>= Indicates potential </a:t>
            </a:r>
            <a:r>
              <a:rPr lang="en-US" sz="1400" b="1" dirty="0" err="1"/>
              <a:t>headhouse</a:t>
            </a:r>
            <a:r>
              <a:rPr lang="en-US" sz="1400" b="1" dirty="0"/>
              <a:t> locations</a:t>
            </a:r>
          </a:p>
        </p:txBody>
      </p:sp>
      <p:grpSp>
        <p:nvGrpSpPr>
          <p:cNvPr id="6" name="Group 5"/>
          <p:cNvGrpSpPr/>
          <p:nvPr/>
        </p:nvGrpSpPr>
        <p:grpSpPr>
          <a:xfrm>
            <a:off x="4375803" y="1409700"/>
            <a:ext cx="2015472" cy="3865340"/>
            <a:chOff x="4375803" y="1409700"/>
            <a:chExt cx="2015472" cy="3865340"/>
          </a:xfrm>
        </p:grpSpPr>
        <p:sp>
          <p:nvSpPr>
            <p:cNvPr id="11" name="Freeform 10"/>
            <p:cNvSpPr/>
            <p:nvPr/>
          </p:nvSpPr>
          <p:spPr>
            <a:xfrm>
              <a:off x="5295900" y="3733800"/>
              <a:ext cx="1095375" cy="1466850"/>
            </a:xfrm>
            <a:custGeom>
              <a:avLst/>
              <a:gdLst>
                <a:gd name="connsiteX0" fmla="*/ 809625 w 1095375"/>
                <a:gd name="connsiteY0" fmla="*/ 0 h 1466850"/>
                <a:gd name="connsiteX1" fmla="*/ 1095375 w 1095375"/>
                <a:gd name="connsiteY1" fmla="*/ 190500 h 1466850"/>
                <a:gd name="connsiteX2" fmla="*/ 285750 w 1095375"/>
                <a:gd name="connsiteY2" fmla="*/ 1466850 h 1466850"/>
                <a:gd name="connsiteX3" fmla="*/ 0 w 1095375"/>
                <a:gd name="connsiteY3" fmla="*/ 1295400 h 1466850"/>
                <a:gd name="connsiteX4" fmla="*/ 809625 w 1095375"/>
                <a:gd name="connsiteY4" fmla="*/ 0 h 1466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75" h="1466850">
                  <a:moveTo>
                    <a:pt x="809625" y="0"/>
                  </a:moveTo>
                  <a:lnTo>
                    <a:pt x="1095375" y="190500"/>
                  </a:lnTo>
                  <a:lnTo>
                    <a:pt x="285750" y="1466850"/>
                  </a:lnTo>
                  <a:lnTo>
                    <a:pt x="0" y="1295400"/>
                  </a:lnTo>
                  <a:lnTo>
                    <a:pt x="809625" y="0"/>
                  </a:lnTo>
                  <a:close/>
                </a:path>
              </a:pathLst>
            </a:custGeom>
            <a:solidFill>
              <a:srgbClr val="00B050">
                <a:alpha val="6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590962" y="1409700"/>
              <a:ext cx="152400" cy="152400"/>
            </a:xfrm>
            <a:prstGeom prst="ellipse">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375803" y="2180035"/>
              <a:ext cx="152400" cy="152400"/>
            </a:xfrm>
            <a:prstGeom prst="ellipse">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130185" y="5122640"/>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756714" y="3945731"/>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80933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South Station: Platform Alternatives</a:t>
            </a:r>
          </a:p>
        </p:txBody>
      </p:sp>
      <p:sp>
        <p:nvSpPr>
          <p:cNvPr id="3" name="Content Placeholder 2"/>
          <p:cNvSpPr>
            <a:spLocks noGrp="1"/>
          </p:cNvSpPr>
          <p:nvPr>
            <p:ph idx="1"/>
          </p:nvPr>
        </p:nvSpPr>
        <p:spPr>
          <a:xfrm>
            <a:off x="457200" y="1600200"/>
            <a:ext cx="8229600" cy="4876800"/>
          </a:xfrm>
        </p:spPr>
        <p:txBody>
          <a:bodyPr/>
          <a:lstStyle/>
          <a:p>
            <a:r>
              <a:rPr lang="en-US" sz="1800" dirty="0"/>
              <a:t>3 slides: one for each S. Station location/alignment – aerial photo, where today, where going, proposed </a:t>
            </a:r>
            <a:r>
              <a:rPr lang="en-US" sz="1800" dirty="0" err="1"/>
              <a:t>headhouse</a:t>
            </a:r>
            <a:r>
              <a:rPr lang="en-US" sz="1800" dirty="0"/>
              <a:t> locations</a:t>
            </a:r>
          </a:p>
          <a:p>
            <a:pPr marL="171450" indent="-171450">
              <a:buFontTx/>
              <a:buChar char="-"/>
            </a:pPr>
            <a:r>
              <a:rPr lang="en-US" sz="1800" dirty="0"/>
              <a:t>Station depth (time to surface), change in walking time to post office square, change in walking time to vertex (seaport), change in walking access to SL + RL</a:t>
            </a:r>
          </a:p>
        </p:txBody>
      </p:sp>
      <p:sp>
        <p:nvSpPr>
          <p:cNvPr id="5" name="Slide Number Placeholder 4"/>
          <p:cNvSpPr>
            <a:spLocks noGrp="1"/>
          </p:cNvSpPr>
          <p:nvPr>
            <p:ph type="sldNum" sz="quarter" idx="4"/>
          </p:nvPr>
        </p:nvSpPr>
        <p:spPr/>
        <p:txBody>
          <a:bodyPr/>
          <a:lstStyle/>
          <a:p>
            <a:pPr>
              <a:defRPr/>
            </a:pPr>
            <a:fld id="{1B9A3EE1-316A-4C41-BADB-C51665509343}" type="slidenum">
              <a:rPr lang="en-US" altLang="en-US" smtClean="0">
                <a:solidFill>
                  <a:srgbClr val="292934"/>
                </a:solidFill>
              </a:rPr>
              <a:pPr>
                <a:defRPr/>
              </a:pPr>
              <a:t>16</a:t>
            </a:fld>
            <a:endParaRPr lang="en-US" altLang="en-US">
              <a:solidFill>
                <a:srgbClr val="292934"/>
              </a:solidFill>
            </a:endParaRPr>
          </a:p>
        </p:txBody>
      </p:sp>
      <p:grpSp>
        <p:nvGrpSpPr>
          <p:cNvPr id="10" name="Group 9"/>
          <p:cNvGrpSpPr/>
          <p:nvPr/>
        </p:nvGrpSpPr>
        <p:grpSpPr>
          <a:xfrm>
            <a:off x="-9526" y="1371600"/>
            <a:ext cx="9185841" cy="5105400"/>
            <a:chOff x="-9526" y="1371600"/>
            <a:chExt cx="9185841" cy="5105400"/>
          </a:xfrm>
        </p:grpSpPr>
        <p:pic>
          <p:nvPicPr>
            <p:cNvPr id="4" name="Picture 3"/>
            <p:cNvPicPr>
              <a:picLocks noChangeAspect="1"/>
            </p:cNvPicPr>
            <p:nvPr/>
          </p:nvPicPr>
          <p:blipFill rotWithShape="1">
            <a:blip r:embed="rId3" cstate="print"/>
            <a:srcRect b="10250"/>
            <a:stretch/>
          </p:blipFill>
          <p:spPr>
            <a:xfrm>
              <a:off x="-9526" y="1371600"/>
              <a:ext cx="9185841" cy="5105400"/>
            </a:xfrm>
            <a:prstGeom prst="rect">
              <a:avLst/>
            </a:prstGeom>
            <a:ln>
              <a:solidFill>
                <a:schemeClr val="accent2">
                  <a:lumMod val="75000"/>
                </a:schemeClr>
              </a:solidFill>
            </a:ln>
          </p:spPr>
        </p:pic>
        <p:sp>
          <p:nvSpPr>
            <p:cNvPr id="7" name="Freeform 6"/>
            <p:cNvSpPr/>
            <p:nvPr/>
          </p:nvSpPr>
          <p:spPr>
            <a:xfrm>
              <a:off x="4524375" y="3648075"/>
              <a:ext cx="752475" cy="523875"/>
            </a:xfrm>
            <a:custGeom>
              <a:avLst/>
              <a:gdLst>
                <a:gd name="connsiteX0" fmla="*/ 171450 w 752475"/>
                <a:gd name="connsiteY0" fmla="*/ 19050 h 523875"/>
                <a:gd name="connsiteX1" fmla="*/ 0 w 752475"/>
                <a:gd name="connsiteY1" fmla="*/ 523875 h 523875"/>
                <a:gd name="connsiteX2" fmla="*/ 752475 w 752475"/>
                <a:gd name="connsiteY2" fmla="*/ 295275 h 523875"/>
                <a:gd name="connsiteX3" fmla="*/ 400050 w 752475"/>
                <a:gd name="connsiteY3" fmla="*/ 0 h 523875"/>
                <a:gd name="connsiteX4" fmla="*/ 276225 w 752475"/>
                <a:gd name="connsiteY4" fmla="*/ 0 h 523875"/>
                <a:gd name="connsiteX5" fmla="*/ 171450 w 752475"/>
                <a:gd name="connsiteY5" fmla="*/ 1905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475" h="523875">
                  <a:moveTo>
                    <a:pt x="171450" y="19050"/>
                  </a:moveTo>
                  <a:lnTo>
                    <a:pt x="0" y="523875"/>
                  </a:lnTo>
                  <a:lnTo>
                    <a:pt x="752475" y="295275"/>
                  </a:lnTo>
                  <a:lnTo>
                    <a:pt x="400050" y="0"/>
                  </a:lnTo>
                  <a:lnTo>
                    <a:pt x="276225" y="0"/>
                  </a:lnTo>
                  <a:lnTo>
                    <a:pt x="171450" y="19050"/>
                  </a:lnTo>
                  <a:close/>
                </a:path>
              </a:pathLst>
            </a:custGeom>
            <a:solidFill>
              <a:srgbClr val="FF9900">
                <a:alpha val="60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ular Callout 8"/>
            <p:cNvSpPr/>
            <p:nvPr/>
          </p:nvSpPr>
          <p:spPr>
            <a:xfrm>
              <a:off x="4162425" y="4305300"/>
              <a:ext cx="1066800" cy="447675"/>
            </a:xfrm>
            <a:prstGeom prst="wedgeRectCallout">
              <a:avLst>
                <a:gd name="adj1" fmla="val 24107"/>
                <a:gd name="adj2" fmla="val -1059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Existing South Station</a:t>
              </a:r>
            </a:p>
          </p:txBody>
        </p:sp>
      </p:grpSp>
      <p:sp>
        <p:nvSpPr>
          <p:cNvPr id="26" name="Oval 25"/>
          <p:cNvSpPr/>
          <p:nvPr/>
        </p:nvSpPr>
        <p:spPr>
          <a:xfrm>
            <a:off x="1874249" y="6549580"/>
            <a:ext cx="152400" cy="152400"/>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026649" y="6477000"/>
            <a:ext cx="3354252" cy="307777"/>
          </a:xfrm>
          <a:prstGeom prst="rect">
            <a:avLst/>
          </a:prstGeom>
          <a:noFill/>
        </p:spPr>
        <p:txBody>
          <a:bodyPr wrap="none" rtlCol="0">
            <a:spAutoFit/>
          </a:bodyPr>
          <a:lstStyle/>
          <a:p>
            <a:r>
              <a:rPr lang="en-US" sz="1400" b="1" dirty="0"/>
              <a:t>= Indicates potential </a:t>
            </a:r>
            <a:r>
              <a:rPr lang="en-US" sz="1400" b="1" dirty="0" err="1"/>
              <a:t>headhouse</a:t>
            </a:r>
            <a:r>
              <a:rPr lang="en-US" sz="1400" b="1" dirty="0"/>
              <a:t> locations</a:t>
            </a:r>
          </a:p>
        </p:txBody>
      </p:sp>
      <p:grpSp>
        <p:nvGrpSpPr>
          <p:cNvPr id="6" name="Group 5"/>
          <p:cNvGrpSpPr/>
          <p:nvPr/>
        </p:nvGrpSpPr>
        <p:grpSpPr>
          <a:xfrm>
            <a:off x="2228851" y="1409700"/>
            <a:ext cx="6076949" cy="3865340"/>
            <a:chOff x="2228851" y="1409700"/>
            <a:chExt cx="6076949" cy="3865340"/>
          </a:xfrm>
        </p:grpSpPr>
        <p:sp>
          <p:nvSpPr>
            <p:cNvPr id="11" name="Freeform 10"/>
            <p:cNvSpPr/>
            <p:nvPr/>
          </p:nvSpPr>
          <p:spPr>
            <a:xfrm>
              <a:off x="5295900" y="3733800"/>
              <a:ext cx="1095375" cy="1466850"/>
            </a:xfrm>
            <a:custGeom>
              <a:avLst/>
              <a:gdLst>
                <a:gd name="connsiteX0" fmla="*/ 809625 w 1095375"/>
                <a:gd name="connsiteY0" fmla="*/ 0 h 1466850"/>
                <a:gd name="connsiteX1" fmla="*/ 1095375 w 1095375"/>
                <a:gd name="connsiteY1" fmla="*/ 190500 h 1466850"/>
                <a:gd name="connsiteX2" fmla="*/ 285750 w 1095375"/>
                <a:gd name="connsiteY2" fmla="*/ 1466850 h 1466850"/>
                <a:gd name="connsiteX3" fmla="*/ 0 w 1095375"/>
                <a:gd name="connsiteY3" fmla="*/ 1295400 h 1466850"/>
                <a:gd name="connsiteX4" fmla="*/ 809625 w 1095375"/>
                <a:gd name="connsiteY4" fmla="*/ 0 h 1466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75" h="1466850">
                  <a:moveTo>
                    <a:pt x="809625" y="0"/>
                  </a:moveTo>
                  <a:lnTo>
                    <a:pt x="1095375" y="190500"/>
                  </a:lnTo>
                  <a:lnTo>
                    <a:pt x="285750" y="1466850"/>
                  </a:lnTo>
                  <a:lnTo>
                    <a:pt x="0" y="1295400"/>
                  </a:lnTo>
                  <a:lnTo>
                    <a:pt x="809625" y="0"/>
                  </a:lnTo>
                  <a:close/>
                </a:path>
              </a:pathLst>
            </a:custGeom>
            <a:solidFill>
              <a:srgbClr val="00B050">
                <a:alpha val="6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924301" y="2045494"/>
              <a:ext cx="428625" cy="1857375"/>
            </a:xfrm>
            <a:custGeom>
              <a:avLst/>
              <a:gdLst>
                <a:gd name="connsiteX0" fmla="*/ 228600 w 428625"/>
                <a:gd name="connsiteY0" fmla="*/ 0 h 1857375"/>
                <a:gd name="connsiteX1" fmla="*/ 428625 w 428625"/>
                <a:gd name="connsiteY1" fmla="*/ 28575 h 1857375"/>
                <a:gd name="connsiteX2" fmla="*/ 228600 w 428625"/>
                <a:gd name="connsiteY2" fmla="*/ 1857375 h 1857375"/>
                <a:gd name="connsiteX3" fmla="*/ 0 w 428625"/>
                <a:gd name="connsiteY3" fmla="*/ 1819275 h 1857375"/>
                <a:gd name="connsiteX4" fmla="*/ 228600 w 428625"/>
                <a:gd name="connsiteY4" fmla="*/ 0 h 185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5" h="1857375">
                  <a:moveTo>
                    <a:pt x="228600" y="0"/>
                  </a:moveTo>
                  <a:lnTo>
                    <a:pt x="428625" y="28575"/>
                  </a:lnTo>
                  <a:lnTo>
                    <a:pt x="228600" y="1857375"/>
                  </a:lnTo>
                  <a:lnTo>
                    <a:pt x="0" y="1819275"/>
                  </a:lnTo>
                  <a:lnTo>
                    <a:pt x="228600" y="0"/>
                  </a:lnTo>
                  <a:close/>
                </a:path>
              </a:pathLst>
            </a:custGeom>
            <a:solidFill>
              <a:srgbClr val="FF00FF">
                <a:alpha val="60000"/>
              </a:srgbClr>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4577609" y="1752600"/>
              <a:ext cx="1152525" cy="1409700"/>
            </a:xfrm>
            <a:custGeom>
              <a:avLst/>
              <a:gdLst>
                <a:gd name="connsiteX0" fmla="*/ 180975 w 1152525"/>
                <a:gd name="connsiteY0" fmla="*/ 0 h 1409700"/>
                <a:gd name="connsiteX1" fmla="*/ 0 w 1152525"/>
                <a:gd name="connsiteY1" fmla="*/ 123825 h 1409700"/>
                <a:gd name="connsiteX2" fmla="*/ 1000125 w 1152525"/>
                <a:gd name="connsiteY2" fmla="*/ 1409700 h 1409700"/>
                <a:gd name="connsiteX3" fmla="*/ 1152525 w 1152525"/>
                <a:gd name="connsiteY3" fmla="*/ 1285875 h 1409700"/>
                <a:gd name="connsiteX4" fmla="*/ 180975 w 1152525"/>
                <a:gd name="connsiteY4" fmla="*/ 0 h 140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525" h="1409700">
                  <a:moveTo>
                    <a:pt x="180975" y="0"/>
                  </a:moveTo>
                  <a:lnTo>
                    <a:pt x="0" y="123825"/>
                  </a:lnTo>
                  <a:lnTo>
                    <a:pt x="1000125" y="1409700"/>
                  </a:lnTo>
                  <a:lnTo>
                    <a:pt x="1152525" y="1285875"/>
                  </a:lnTo>
                  <a:lnTo>
                    <a:pt x="180975" y="0"/>
                  </a:lnTo>
                  <a:close/>
                </a:path>
              </a:pathLst>
            </a:custGeom>
            <a:solidFill>
              <a:srgbClr val="00B0F0">
                <a:alpha val="6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909114" y="1514475"/>
              <a:ext cx="1152525" cy="1409700"/>
            </a:xfrm>
            <a:custGeom>
              <a:avLst/>
              <a:gdLst>
                <a:gd name="connsiteX0" fmla="*/ 180975 w 1152525"/>
                <a:gd name="connsiteY0" fmla="*/ 0 h 1409700"/>
                <a:gd name="connsiteX1" fmla="*/ 0 w 1152525"/>
                <a:gd name="connsiteY1" fmla="*/ 123825 h 1409700"/>
                <a:gd name="connsiteX2" fmla="*/ 1000125 w 1152525"/>
                <a:gd name="connsiteY2" fmla="*/ 1409700 h 1409700"/>
                <a:gd name="connsiteX3" fmla="*/ 1152525 w 1152525"/>
                <a:gd name="connsiteY3" fmla="*/ 1285875 h 1409700"/>
                <a:gd name="connsiteX4" fmla="*/ 180975 w 1152525"/>
                <a:gd name="connsiteY4" fmla="*/ 0 h 140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525" h="1409700">
                  <a:moveTo>
                    <a:pt x="180975" y="0"/>
                  </a:moveTo>
                  <a:lnTo>
                    <a:pt x="0" y="123825"/>
                  </a:lnTo>
                  <a:lnTo>
                    <a:pt x="1000125" y="1409700"/>
                  </a:lnTo>
                  <a:lnTo>
                    <a:pt x="1152525" y="1285875"/>
                  </a:lnTo>
                  <a:lnTo>
                    <a:pt x="180975" y="0"/>
                  </a:lnTo>
                  <a:close/>
                </a:path>
              </a:pathLst>
            </a:custGeom>
            <a:solidFill>
              <a:srgbClr val="00B0F0">
                <a:alpha val="6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ular Callout 14"/>
            <p:cNvSpPr/>
            <p:nvPr/>
          </p:nvSpPr>
          <p:spPr>
            <a:xfrm>
              <a:off x="6943725" y="3832621"/>
              <a:ext cx="1362075" cy="775098"/>
            </a:xfrm>
            <a:prstGeom prst="wedgeRectCallout">
              <a:avLst>
                <a:gd name="adj1" fmla="val -107269"/>
                <a:gd name="adj2" fmla="val -2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Proposed South Station Platform (Central Artery)</a:t>
              </a:r>
            </a:p>
          </p:txBody>
        </p:sp>
        <p:sp>
          <p:nvSpPr>
            <p:cNvPr id="18" name="Rectangular Callout 17"/>
            <p:cNvSpPr/>
            <p:nvPr/>
          </p:nvSpPr>
          <p:spPr>
            <a:xfrm>
              <a:off x="6206385" y="1793080"/>
              <a:ext cx="1261215" cy="797719"/>
            </a:xfrm>
            <a:prstGeom prst="wedgeRectCallout">
              <a:avLst>
                <a:gd name="adj1" fmla="val -102544"/>
                <a:gd name="adj2" fmla="val -18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Proposed  South Station  Platform (Pearl Congress)</a:t>
              </a:r>
            </a:p>
          </p:txBody>
        </p:sp>
        <p:sp>
          <p:nvSpPr>
            <p:cNvPr id="19" name="Rectangular Callout 18"/>
            <p:cNvSpPr/>
            <p:nvPr/>
          </p:nvSpPr>
          <p:spPr>
            <a:xfrm>
              <a:off x="2228851" y="3733800"/>
              <a:ext cx="1371600" cy="873919"/>
            </a:xfrm>
            <a:prstGeom prst="wedgeRectCallout">
              <a:avLst>
                <a:gd name="adj1" fmla="val 72258"/>
                <a:gd name="adj2" fmla="val -1215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Proposed South Station Platform (South Congress)</a:t>
              </a:r>
            </a:p>
          </p:txBody>
        </p:sp>
        <p:sp>
          <p:nvSpPr>
            <p:cNvPr id="20" name="Oval 19"/>
            <p:cNvSpPr/>
            <p:nvPr/>
          </p:nvSpPr>
          <p:spPr>
            <a:xfrm>
              <a:off x="4775764" y="3833812"/>
              <a:ext cx="152400" cy="152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590962" y="1409700"/>
              <a:ext cx="152400" cy="152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375803" y="2180035"/>
              <a:ext cx="152400" cy="152400"/>
            </a:xfrm>
            <a:prstGeom prst="ellipse">
              <a:avLst/>
            </a:prstGeom>
            <a:solidFill>
              <a:srgbClr val="FF00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890152" y="3901726"/>
              <a:ext cx="152400" cy="152400"/>
            </a:xfrm>
            <a:prstGeom prst="ellipse">
              <a:avLst/>
            </a:prstGeom>
            <a:solidFill>
              <a:srgbClr val="FF00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130185" y="5122640"/>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756714" y="3945731"/>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323416" y="3810596"/>
              <a:ext cx="104774" cy="130373"/>
            </a:xfrm>
            <a:prstGeom prst="ellipse">
              <a:avLst/>
            </a:prstGeom>
            <a:solidFill>
              <a:srgbClr val="FF00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80933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North Station: Platform Alternatives</a:t>
            </a:r>
          </a:p>
        </p:txBody>
      </p:sp>
      <p:sp>
        <p:nvSpPr>
          <p:cNvPr id="4" name="Text Placeholder 3"/>
          <p:cNvSpPr>
            <a:spLocks noGrp="1"/>
          </p:cNvSpPr>
          <p:nvPr>
            <p:ph type="body" sz="quarter" idx="19"/>
          </p:nvPr>
        </p:nvSpPr>
        <p:spPr/>
        <p:txBody>
          <a:bodyPr/>
          <a:lstStyle/>
          <a:p>
            <a:endParaRPr lang="en-US"/>
          </a:p>
        </p:txBody>
      </p:sp>
      <p:sp>
        <p:nvSpPr>
          <p:cNvPr id="5" name="Slide Number Placeholder 4"/>
          <p:cNvSpPr>
            <a:spLocks noGrp="1"/>
          </p:cNvSpPr>
          <p:nvPr>
            <p:ph type="sldNum" sz="quarter" idx="4"/>
          </p:nvPr>
        </p:nvSpPr>
        <p:spPr/>
        <p:txBody>
          <a:bodyPr/>
          <a:lstStyle/>
          <a:p>
            <a:pPr>
              <a:defRPr/>
            </a:pPr>
            <a:fld id="{1B9A3EE1-316A-4C41-BADB-C51665509343}" type="slidenum">
              <a:rPr lang="en-US" altLang="en-US" smtClean="0">
                <a:solidFill>
                  <a:srgbClr val="292934"/>
                </a:solidFill>
              </a:rPr>
              <a:pPr>
                <a:defRPr/>
              </a:pPr>
              <a:t>17</a:t>
            </a:fld>
            <a:endParaRPr lang="en-US" altLang="en-US">
              <a:solidFill>
                <a:srgbClr val="292934"/>
              </a:solidFill>
            </a:endParaRPr>
          </a:p>
        </p:txBody>
      </p:sp>
      <p:pic>
        <p:nvPicPr>
          <p:cNvPr id="6" name="Picture 5"/>
          <p:cNvPicPr>
            <a:picLocks noChangeAspect="1"/>
          </p:cNvPicPr>
          <p:nvPr/>
        </p:nvPicPr>
        <p:blipFill rotWithShape="1">
          <a:blip r:embed="rId2" cstate="print"/>
          <a:srcRect b="9417"/>
          <a:stretch/>
        </p:blipFill>
        <p:spPr>
          <a:xfrm>
            <a:off x="0" y="1290581"/>
            <a:ext cx="9143999" cy="5129269"/>
          </a:xfrm>
          <a:prstGeom prst="rect">
            <a:avLst/>
          </a:prstGeom>
        </p:spPr>
      </p:pic>
      <p:sp>
        <p:nvSpPr>
          <p:cNvPr id="12" name="Freeform 11"/>
          <p:cNvSpPr/>
          <p:nvPr/>
        </p:nvSpPr>
        <p:spPr>
          <a:xfrm>
            <a:off x="1685925" y="1524000"/>
            <a:ext cx="923925" cy="800100"/>
          </a:xfrm>
          <a:custGeom>
            <a:avLst/>
            <a:gdLst>
              <a:gd name="connsiteX0" fmla="*/ 552450 w 923925"/>
              <a:gd name="connsiteY0" fmla="*/ 0 h 800100"/>
              <a:gd name="connsiteX1" fmla="*/ 923925 w 923925"/>
              <a:gd name="connsiteY1" fmla="*/ 342900 h 800100"/>
              <a:gd name="connsiteX2" fmla="*/ 247650 w 923925"/>
              <a:gd name="connsiteY2" fmla="*/ 800100 h 800100"/>
              <a:gd name="connsiteX3" fmla="*/ 0 w 923925"/>
              <a:gd name="connsiteY3" fmla="*/ 381000 h 800100"/>
              <a:gd name="connsiteX4" fmla="*/ 552450 w 923925"/>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800100">
                <a:moveTo>
                  <a:pt x="552450" y="0"/>
                </a:moveTo>
                <a:lnTo>
                  <a:pt x="923925" y="342900"/>
                </a:lnTo>
                <a:lnTo>
                  <a:pt x="247650" y="800100"/>
                </a:lnTo>
                <a:lnTo>
                  <a:pt x="0" y="381000"/>
                </a:lnTo>
                <a:lnTo>
                  <a:pt x="552450" y="0"/>
                </a:lnTo>
                <a:close/>
              </a:path>
            </a:pathLst>
          </a:custGeom>
          <a:solidFill>
            <a:srgbClr val="FF9900">
              <a:alpha val="50196"/>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ular Callout 19"/>
          <p:cNvSpPr/>
          <p:nvPr/>
        </p:nvSpPr>
        <p:spPr>
          <a:xfrm>
            <a:off x="3807825" y="1681198"/>
            <a:ext cx="1257300" cy="757202"/>
          </a:xfrm>
          <a:prstGeom prst="wedgeRectCallout">
            <a:avLst>
              <a:gd name="adj1" fmla="val -83035"/>
              <a:gd name="adj2" fmla="val 441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Proposed North Station Platform (Central Artery)</a:t>
            </a:r>
          </a:p>
        </p:txBody>
      </p:sp>
      <p:pic>
        <p:nvPicPr>
          <p:cNvPr id="14" name="Picture 13"/>
          <p:cNvPicPr>
            <a:picLocks noChangeAspect="1"/>
          </p:cNvPicPr>
          <p:nvPr/>
        </p:nvPicPr>
        <p:blipFill>
          <a:blip r:embed="rId3" cstate="print"/>
          <a:stretch>
            <a:fillRect/>
          </a:stretch>
        </p:blipFill>
        <p:spPr>
          <a:xfrm>
            <a:off x="571501" y="1466850"/>
            <a:ext cx="1274174" cy="731583"/>
          </a:xfrm>
          <a:prstGeom prst="rect">
            <a:avLst/>
          </a:prstGeom>
        </p:spPr>
      </p:pic>
      <p:sp>
        <p:nvSpPr>
          <p:cNvPr id="22" name="Freeform 21"/>
          <p:cNvSpPr/>
          <p:nvPr/>
        </p:nvSpPr>
        <p:spPr>
          <a:xfrm>
            <a:off x="2590800" y="1638300"/>
            <a:ext cx="1076325" cy="1143000"/>
          </a:xfrm>
          <a:custGeom>
            <a:avLst/>
            <a:gdLst>
              <a:gd name="connsiteX0" fmla="*/ 0 w 1076325"/>
              <a:gd name="connsiteY0" fmla="*/ 238125 h 1143000"/>
              <a:gd name="connsiteX1" fmla="*/ 333375 w 1076325"/>
              <a:gd name="connsiteY1" fmla="*/ 0 h 1143000"/>
              <a:gd name="connsiteX2" fmla="*/ 1076325 w 1076325"/>
              <a:gd name="connsiteY2" fmla="*/ 942975 h 1143000"/>
              <a:gd name="connsiteX3" fmla="*/ 800100 w 1076325"/>
              <a:gd name="connsiteY3" fmla="*/ 1143000 h 1143000"/>
              <a:gd name="connsiteX4" fmla="*/ 0 w 1076325"/>
              <a:gd name="connsiteY4" fmla="*/ 238125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25" h="1143000">
                <a:moveTo>
                  <a:pt x="0" y="238125"/>
                </a:moveTo>
                <a:lnTo>
                  <a:pt x="333375" y="0"/>
                </a:lnTo>
                <a:lnTo>
                  <a:pt x="1076325" y="942975"/>
                </a:lnTo>
                <a:lnTo>
                  <a:pt x="800100" y="1143000"/>
                </a:lnTo>
                <a:lnTo>
                  <a:pt x="0" y="238125"/>
                </a:lnTo>
                <a:close/>
              </a:path>
            </a:pathLst>
          </a:custGeom>
          <a:solidFill>
            <a:srgbClr val="00B050">
              <a:alpha val="6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457450" y="1943080"/>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486150" y="4064766"/>
            <a:ext cx="152400" cy="152400"/>
          </a:xfrm>
          <a:prstGeom prst="ellipse">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874249" y="6549580"/>
            <a:ext cx="152400" cy="152400"/>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546975" y="2706588"/>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026649" y="6477000"/>
            <a:ext cx="3354252" cy="307777"/>
          </a:xfrm>
          <a:prstGeom prst="rect">
            <a:avLst/>
          </a:prstGeom>
          <a:noFill/>
        </p:spPr>
        <p:txBody>
          <a:bodyPr wrap="none" rtlCol="0">
            <a:spAutoFit/>
          </a:bodyPr>
          <a:lstStyle/>
          <a:p>
            <a:r>
              <a:rPr lang="en-US" sz="1400" b="1" dirty="0"/>
              <a:t>= Indicates potential </a:t>
            </a:r>
            <a:r>
              <a:rPr lang="en-US" sz="1400" b="1" dirty="0" err="1"/>
              <a:t>headhouse</a:t>
            </a:r>
            <a:r>
              <a:rPr lang="en-US" sz="1400" b="1" dirty="0"/>
              <a:t> locations</a:t>
            </a:r>
          </a:p>
        </p:txBody>
      </p:sp>
    </p:spTree>
    <p:extLst>
      <p:ext uri="{BB962C8B-B14F-4D97-AF65-F5344CB8AC3E}">
        <p14:creationId xmlns:p14="http://schemas.microsoft.com/office/powerpoint/2010/main" val="22577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North Station: Platform Alternatives</a:t>
            </a:r>
          </a:p>
        </p:txBody>
      </p:sp>
      <p:sp>
        <p:nvSpPr>
          <p:cNvPr id="4" name="Text Placeholder 3"/>
          <p:cNvSpPr>
            <a:spLocks noGrp="1"/>
          </p:cNvSpPr>
          <p:nvPr>
            <p:ph type="body" sz="quarter" idx="19"/>
          </p:nvPr>
        </p:nvSpPr>
        <p:spPr/>
        <p:txBody>
          <a:bodyPr/>
          <a:lstStyle/>
          <a:p>
            <a:endParaRPr lang="en-US"/>
          </a:p>
        </p:txBody>
      </p:sp>
      <p:sp>
        <p:nvSpPr>
          <p:cNvPr id="5" name="Slide Number Placeholder 4"/>
          <p:cNvSpPr>
            <a:spLocks noGrp="1"/>
          </p:cNvSpPr>
          <p:nvPr>
            <p:ph type="sldNum" sz="quarter" idx="4"/>
          </p:nvPr>
        </p:nvSpPr>
        <p:spPr/>
        <p:txBody>
          <a:bodyPr/>
          <a:lstStyle/>
          <a:p>
            <a:pPr>
              <a:defRPr/>
            </a:pPr>
            <a:fld id="{1B9A3EE1-316A-4C41-BADB-C51665509343}" type="slidenum">
              <a:rPr lang="en-US" altLang="en-US" smtClean="0">
                <a:solidFill>
                  <a:srgbClr val="292934"/>
                </a:solidFill>
              </a:rPr>
              <a:pPr>
                <a:defRPr/>
              </a:pPr>
              <a:t>18</a:t>
            </a:fld>
            <a:endParaRPr lang="en-US" altLang="en-US">
              <a:solidFill>
                <a:srgbClr val="292934"/>
              </a:solidFill>
            </a:endParaRPr>
          </a:p>
        </p:txBody>
      </p:sp>
      <p:pic>
        <p:nvPicPr>
          <p:cNvPr id="6" name="Picture 5"/>
          <p:cNvPicPr>
            <a:picLocks noChangeAspect="1"/>
          </p:cNvPicPr>
          <p:nvPr/>
        </p:nvPicPr>
        <p:blipFill rotWithShape="1">
          <a:blip r:embed="rId2" cstate="print"/>
          <a:srcRect b="9417"/>
          <a:stretch/>
        </p:blipFill>
        <p:spPr>
          <a:xfrm>
            <a:off x="0" y="1290581"/>
            <a:ext cx="9143999" cy="5129269"/>
          </a:xfrm>
          <a:prstGeom prst="rect">
            <a:avLst/>
          </a:prstGeom>
        </p:spPr>
      </p:pic>
      <p:sp>
        <p:nvSpPr>
          <p:cNvPr id="12" name="Freeform 11"/>
          <p:cNvSpPr/>
          <p:nvPr/>
        </p:nvSpPr>
        <p:spPr>
          <a:xfrm>
            <a:off x="1685925" y="1524000"/>
            <a:ext cx="923925" cy="800100"/>
          </a:xfrm>
          <a:custGeom>
            <a:avLst/>
            <a:gdLst>
              <a:gd name="connsiteX0" fmla="*/ 552450 w 923925"/>
              <a:gd name="connsiteY0" fmla="*/ 0 h 800100"/>
              <a:gd name="connsiteX1" fmla="*/ 923925 w 923925"/>
              <a:gd name="connsiteY1" fmla="*/ 342900 h 800100"/>
              <a:gd name="connsiteX2" fmla="*/ 247650 w 923925"/>
              <a:gd name="connsiteY2" fmla="*/ 800100 h 800100"/>
              <a:gd name="connsiteX3" fmla="*/ 0 w 923925"/>
              <a:gd name="connsiteY3" fmla="*/ 381000 h 800100"/>
              <a:gd name="connsiteX4" fmla="*/ 552450 w 923925"/>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800100">
                <a:moveTo>
                  <a:pt x="552450" y="0"/>
                </a:moveTo>
                <a:lnTo>
                  <a:pt x="923925" y="342900"/>
                </a:lnTo>
                <a:lnTo>
                  <a:pt x="247650" y="800100"/>
                </a:lnTo>
                <a:lnTo>
                  <a:pt x="0" y="381000"/>
                </a:lnTo>
                <a:lnTo>
                  <a:pt x="552450" y="0"/>
                </a:lnTo>
                <a:close/>
              </a:path>
            </a:pathLst>
          </a:custGeom>
          <a:solidFill>
            <a:srgbClr val="FF9900">
              <a:alpha val="50196"/>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stretch>
            <a:fillRect/>
          </a:stretch>
        </p:blipFill>
        <p:spPr>
          <a:xfrm>
            <a:off x="571501" y="1466850"/>
            <a:ext cx="1274174" cy="731583"/>
          </a:xfrm>
          <a:prstGeom prst="rect">
            <a:avLst/>
          </a:prstGeom>
        </p:spPr>
      </p:pic>
      <p:sp>
        <p:nvSpPr>
          <p:cNvPr id="24" name="Freeform 23"/>
          <p:cNvSpPr/>
          <p:nvPr/>
        </p:nvSpPr>
        <p:spPr>
          <a:xfrm>
            <a:off x="3876675" y="4391025"/>
            <a:ext cx="504825" cy="1200150"/>
          </a:xfrm>
          <a:custGeom>
            <a:avLst/>
            <a:gdLst>
              <a:gd name="connsiteX0" fmla="*/ 0 w 504825"/>
              <a:gd name="connsiteY0" fmla="*/ 95250 h 1200150"/>
              <a:gd name="connsiteX1" fmla="*/ 200025 w 504825"/>
              <a:gd name="connsiteY1" fmla="*/ 0 h 1200150"/>
              <a:gd name="connsiteX2" fmla="*/ 504825 w 504825"/>
              <a:gd name="connsiteY2" fmla="*/ 1181100 h 1200150"/>
              <a:gd name="connsiteX3" fmla="*/ 323850 w 504825"/>
              <a:gd name="connsiteY3" fmla="*/ 1200150 h 1200150"/>
              <a:gd name="connsiteX4" fmla="*/ 0 w 504825"/>
              <a:gd name="connsiteY4" fmla="*/ 95250 h 1200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25" h="1200150">
                <a:moveTo>
                  <a:pt x="0" y="95250"/>
                </a:moveTo>
                <a:lnTo>
                  <a:pt x="200025" y="0"/>
                </a:lnTo>
                <a:lnTo>
                  <a:pt x="504825" y="1181100"/>
                </a:lnTo>
                <a:lnTo>
                  <a:pt x="323850" y="1200150"/>
                </a:lnTo>
                <a:lnTo>
                  <a:pt x="0" y="95250"/>
                </a:lnTo>
                <a:close/>
              </a:path>
            </a:pathLst>
          </a:custGeom>
          <a:solidFill>
            <a:srgbClr val="00B0F0">
              <a:alpha val="6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ular Callout 24"/>
          <p:cNvSpPr/>
          <p:nvPr/>
        </p:nvSpPr>
        <p:spPr>
          <a:xfrm>
            <a:off x="4648200" y="4572000"/>
            <a:ext cx="1828800" cy="762000"/>
          </a:xfrm>
          <a:prstGeom prst="wedgeRectCallout">
            <a:avLst>
              <a:gd name="adj1" fmla="val -71056"/>
              <a:gd name="adj2" fmla="val 166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Proposed State/Haymarket Station (South Congress, </a:t>
            </a:r>
          </a:p>
          <a:p>
            <a:r>
              <a:rPr lang="en-US" sz="1200" dirty="0">
                <a:solidFill>
                  <a:schemeClr val="tx1"/>
                </a:solidFill>
              </a:rPr>
              <a:t>Pearl Congress)</a:t>
            </a:r>
          </a:p>
        </p:txBody>
      </p:sp>
      <p:sp>
        <p:nvSpPr>
          <p:cNvPr id="27" name="Oval 26"/>
          <p:cNvSpPr/>
          <p:nvPr/>
        </p:nvSpPr>
        <p:spPr>
          <a:xfrm>
            <a:off x="3486150" y="4064766"/>
            <a:ext cx="152400" cy="152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322175" y="5890070"/>
            <a:ext cx="152400" cy="152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874249" y="6549580"/>
            <a:ext cx="152400" cy="152400"/>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026649" y="6477000"/>
            <a:ext cx="3354252" cy="307777"/>
          </a:xfrm>
          <a:prstGeom prst="rect">
            <a:avLst/>
          </a:prstGeom>
          <a:noFill/>
        </p:spPr>
        <p:txBody>
          <a:bodyPr wrap="none" rtlCol="0">
            <a:spAutoFit/>
          </a:bodyPr>
          <a:lstStyle/>
          <a:p>
            <a:r>
              <a:rPr lang="en-US" sz="1400" b="1" dirty="0"/>
              <a:t>= Indicates potential </a:t>
            </a:r>
            <a:r>
              <a:rPr lang="en-US" sz="1400" b="1" dirty="0" err="1"/>
              <a:t>headhouse</a:t>
            </a:r>
            <a:r>
              <a:rPr lang="en-US" sz="1400" b="1" dirty="0"/>
              <a:t> locations</a:t>
            </a:r>
          </a:p>
        </p:txBody>
      </p:sp>
    </p:spTree>
    <p:extLst>
      <p:ext uri="{BB962C8B-B14F-4D97-AF65-F5344CB8AC3E}">
        <p14:creationId xmlns:p14="http://schemas.microsoft.com/office/powerpoint/2010/main" val="1345057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North Station: Platform Alternatives</a:t>
            </a:r>
          </a:p>
        </p:txBody>
      </p:sp>
      <p:sp>
        <p:nvSpPr>
          <p:cNvPr id="4" name="Text Placeholder 3"/>
          <p:cNvSpPr>
            <a:spLocks noGrp="1"/>
          </p:cNvSpPr>
          <p:nvPr>
            <p:ph type="body" sz="quarter" idx="19"/>
          </p:nvPr>
        </p:nvSpPr>
        <p:spPr/>
        <p:txBody>
          <a:bodyPr/>
          <a:lstStyle/>
          <a:p>
            <a:endParaRPr lang="en-US"/>
          </a:p>
        </p:txBody>
      </p:sp>
      <p:sp>
        <p:nvSpPr>
          <p:cNvPr id="5" name="Slide Number Placeholder 4"/>
          <p:cNvSpPr>
            <a:spLocks noGrp="1"/>
          </p:cNvSpPr>
          <p:nvPr>
            <p:ph type="sldNum" sz="quarter" idx="4"/>
          </p:nvPr>
        </p:nvSpPr>
        <p:spPr/>
        <p:txBody>
          <a:bodyPr/>
          <a:lstStyle/>
          <a:p>
            <a:pPr>
              <a:defRPr/>
            </a:pPr>
            <a:fld id="{1B9A3EE1-316A-4C41-BADB-C51665509343}" type="slidenum">
              <a:rPr lang="en-US" altLang="en-US" smtClean="0">
                <a:solidFill>
                  <a:srgbClr val="292934"/>
                </a:solidFill>
              </a:rPr>
              <a:pPr>
                <a:defRPr/>
              </a:pPr>
              <a:t>19</a:t>
            </a:fld>
            <a:endParaRPr lang="en-US" altLang="en-US">
              <a:solidFill>
                <a:srgbClr val="292934"/>
              </a:solidFill>
            </a:endParaRPr>
          </a:p>
        </p:txBody>
      </p:sp>
      <p:pic>
        <p:nvPicPr>
          <p:cNvPr id="6" name="Picture 5"/>
          <p:cNvPicPr>
            <a:picLocks noChangeAspect="1"/>
          </p:cNvPicPr>
          <p:nvPr/>
        </p:nvPicPr>
        <p:blipFill rotWithShape="1">
          <a:blip r:embed="rId2" cstate="print"/>
          <a:srcRect b="9417"/>
          <a:stretch/>
        </p:blipFill>
        <p:spPr>
          <a:xfrm>
            <a:off x="0" y="1290581"/>
            <a:ext cx="9143999" cy="5129269"/>
          </a:xfrm>
          <a:prstGeom prst="rect">
            <a:avLst/>
          </a:prstGeom>
        </p:spPr>
      </p:pic>
      <p:sp>
        <p:nvSpPr>
          <p:cNvPr id="12" name="Freeform 11"/>
          <p:cNvSpPr/>
          <p:nvPr/>
        </p:nvSpPr>
        <p:spPr>
          <a:xfrm>
            <a:off x="1685925" y="1524000"/>
            <a:ext cx="923925" cy="800100"/>
          </a:xfrm>
          <a:custGeom>
            <a:avLst/>
            <a:gdLst>
              <a:gd name="connsiteX0" fmla="*/ 552450 w 923925"/>
              <a:gd name="connsiteY0" fmla="*/ 0 h 800100"/>
              <a:gd name="connsiteX1" fmla="*/ 923925 w 923925"/>
              <a:gd name="connsiteY1" fmla="*/ 342900 h 800100"/>
              <a:gd name="connsiteX2" fmla="*/ 247650 w 923925"/>
              <a:gd name="connsiteY2" fmla="*/ 800100 h 800100"/>
              <a:gd name="connsiteX3" fmla="*/ 0 w 923925"/>
              <a:gd name="connsiteY3" fmla="*/ 381000 h 800100"/>
              <a:gd name="connsiteX4" fmla="*/ 552450 w 923925"/>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800100">
                <a:moveTo>
                  <a:pt x="552450" y="0"/>
                </a:moveTo>
                <a:lnTo>
                  <a:pt x="923925" y="342900"/>
                </a:lnTo>
                <a:lnTo>
                  <a:pt x="247650" y="800100"/>
                </a:lnTo>
                <a:lnTo>
                  <a:pt x="0" y="381000"/>
                </a:lnTo>
                <a:lnTo>
                  <a:pt x="552450" y="0"/>
                </a:lnTo>
                <a:close/>
              </a:path>
            </a:pathLst>
          </a:custGeom>
          <a:solidFill>
            <a:srgbClr val="FF9900">
              <a:alpha val="50196"/>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ular Callout 19"/>
          <p:cNvSpPr/>
          <p:nvPr/>
        </p:nvSpPr>
        <p:spPr>
          <a:xfrm>
            <a:off x="3807825" y="1681198"/>
            <a:ext cx="1257300" cy="757202"/>
          </a:xfrm>
          <a:prstGeom prst="wedgeRectCallout">
            <a:avLst>
              <a:gd name="adj1" fmla="val -83035"/>
              <a:gd name="adj2" fmla="val 441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Proposed North Station Platform (Central Artery)</a:t>
            </a:r>
          </a:p>
        </p:txBody>
      </p:sp>
      <p:pic>
        <p:nvPicPr>
          <p:cNvPr id="14" name="Picture 13"/>
          <p:cNvPicPr>
            <a:picLocks noChangeAspect="1"/>
          </p:cNvPicPr>
          <p:nvPr/>
        </p:nvPicPr>
        <p:blipFill>
          <a:blip r:embed="rId3" cstate="print"/>
          <a:stretch>
            <a:fillRect/>
          </a:stretch>
        </p:blipFill>
        <p:spPr>
          <a:xfrm>
            <a:off x="571501" y="1466850"/>
            <a:ext cx="1274174" cy="731583"/>
          </a:xfrm>
          <a:prstGeom prst="rect">
            <a:avLst/>
          </a:prstGeom>
        </p:spPr>
      </p:pic>
      <p:sp>
        <p:nvSpPr>
          <p:cNvPr id="22" name="Freeform 21"/>
          <p:cNvSpPr/>
          <p:nvPr/>
        </p:nvSpPr>
        <p:spPr>
          <a:xfrm>
            <a:off x="2590800" y="1638300"/>
            <a:ext cx="1076325" cy="1143000"/>
          </a:xfrm>
          <a:custGeom>
            <a:avLst/>
            <a:gdLst>
              <a:gd name="connsiteX0" fmla="*/ 0 w 1076325"/>
              <a:gd name="connsiteY0" fmla="*/ 238125 h 1143000"/>
              <a:gd name="connsiteX1" fmla="*/ 333375 w 1076325"/>
              <a:gd name="connsiteY1" fmla="*/ 0 h 1143000"/>
              <a:gd name="connsiteX2" fmla="*/ 1076325 w 1076325"/>
              <a:gd name="connsiteY2" fmla="*/ 942975 h 1143000"/>
              <a:gd name="connsiteX3" fmla="*/ 800100 w 1076325"/>
              <a:gd name="connsiteY3" fmla="*/ 1143000 h 1143000"/>
              <a:gd name="connsiteX4" fmla="*/ 0 w 1076325"/>
              <a:gd name="connsiteY4" fmla="*/ 238125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25" h="1143000">
                <a:moveTo>
                  <a:pt x="0" y="238125"/>
                </a:moveTo>
                <a:lnTo>
                  <a:pt x="333375" y="0"/>
                </a:lnTo>
                <a:lnTo>
                  <a:pt x="1076325" y="942975"/>
                </a:lnTo>
                <a:lnTo>
                  <a:pt x="800100" y="1143000"/>
                </a:lnTo>
                <a:lnTo>
                  <a:pt x="0" y="238125"/>
                </a:lnTo>
                <a:close/>
              </a:path>
            </a:pathLst>
          </a:custGeom>
          <a:solidFill>
            <a:srgbClr val="00B050">
              <a:alpha val="6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3876675" y="4391025"/>
            <a:ext cx="504825" cy="1200150"/>
          </a:xfrm>
          <a:custGeom>
            <a:avLst/>
            <a:gdLst>
              <a:gd name="connsiteX0" fmla="*/ 0 w 504825"/>
              <a:gd name="connsiteY0" fmla="*/ 95250 h 1200150"/>
              <a:gd name="connsiteX1" fmla="*/ 200025 w 504825"/>
              <a:gd name="connsiteY1" fmla="*/ 0 h 1200150"/>
              <a:gd name="connsiteX2" fmla="*/ 504825 w 504825"/>
              <a:gd name="connsiteY2" fmla="*/ 1181100 h 1200150"/>
              <a:gd name="connsiteX3" fmla="*/ 323850 w 504825"/>
              <a:gd name="connsiteY3" fmla="*/ 1200150 h 1200150"/>
              <a:gd name="connsiteX4" fmla="*/ 0 w 504825"/>
              <a:gd name="connsiteY4" fmla="*/ 95250 h 1200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25" h="1200150">
                <a:moveTo>
                  <a:pt x="0" y="95250"/>
                </a:moveTo>
                <a:lnTo>
                  <a:pt x="200025" y="0"/>
                </a:lnTo>
                <a:lnTo>
                  <a:pt x="504825" y="1181100"/>
                </a:lnTo>
                <a:lnTo>
                  <a:pt x="323850" y="1200150"/>
                </a:lnTo>
                <a:lnTo>
                  <a:pt x="0" y="95250"/>
                </a:lnTo>
                <a:close/>
              </a:path>
            </a:pathLst>
          </a:custGeom>
          <a:solidFill>
            <a:srgbClr val="00B0F0">
              <a:alpha val="6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ular Callout 24"/>
          <p:cNvSpPr/>
          <p:nvPr/>
        </p:nvSpPr>
        <p:spPr>
          <a:xfrm>
            <a:off x="4648200" y="4572000"/>
            <a:ext cx="1828800" cy="762000"/>
          </a:xfrm>
          <a:prstGeom prst="wedgeRectCallout">
            <a:avLst>
              <a:gd name="adj1" fmla="val -71056"/>
              <a:gd name="adj2" fmla="val 166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Proposed State/Haymarket Station (South Congress, </a:t>
            </a:r>
          </a:p>
          <a:p>
            <a:r>
              <a:rPr lang="en-US" sz="1200" dirty="0">
                <a:solidFill>
                  <a:schemeClr val="tx1"/>
                </a:solidFill>
              </a:rPr>
              <a:t>Pearl Congress)</a:t>
            </a:r>
          </a:p>
        </p:txBody>
      </p:sp>
      <p:sp>
        <p:nvSpPr>
          <p:cNvPr id="26" name="Oval 25"/>
          <p:cNvSpPr/>
          <p:nvPr/>
        </p:nvSpPr>
        <p:spPr>
          <a:xfrm>
            <a:off x="2457450" y="1943080"/>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486150" y="4064766"/>
            <a:ext cx="152400" cy="152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322175" y="5890070"/>
            <a:ext cx="152400" cy="152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874249" y="6549580"/>
            <a:ext cx="152400" cy="152400"/>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546975" y="2706588"/>
            <a:ext cx="152400" cy="152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026649" y="6477000"/>
            <a:ext cx="3354252" cy="307777"/>
          </a:xfrm>
          <a:prstGeom prst="rect">
            <a:avLst/>
          </a:prstGeom>
          <a:noFill/>
        </p:spPr>
        <p:txBody>
          <a:bodyPr wrap="none" rtlCol="0">
            <a:spAutoFit/>
          </a:bodyPr>
          <a:lstStyle/>
          <a:p>
            <a:r>
              <a:rPr lang="en-US" sz="1400" b="1" dirty="0"/>
              <a:t>= Indicates potential </a:t>
            </a:r>
            <a:r>
              <a:rPr lang="en-US" sz="1400" b="1" dirty="0" err="1"/>
              <a:t>headhouse</a:t>
            </a:r>
            <a:r>
              <a:rPr lang="en-US" sz="1400" b="1" dirty="0"/>
              <a:t> locations</a:t>
            </a:r>
          </a:p>
        </p:txBody>
      </p:sp>
    </p:spTree>
    <p:extLst>
      <p:ext uri="{BB962C8B-B14F-4D97-AF65-F5344CB8AC3E}">
        <p14:creationId xmlns:p14="http://schemas.microsoft.com/office/powerpoint/2010/main" val="22577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quarter" idx="19"/>
          </p:nvPr>
        </p:nvSpPr>
        <p:spPr/>
        <p:txBody>
          <a:bodyPr/>
          <a:lstStyle/>
          <a:p>
            <a:endParaRPr lang="en-US"/>
          </a:p>
        </p:txBody>
      </p:sp>
      <p:sp>
        <p:nvSpPr>
          <p:cNvPr id="5" name="Slide Number Placeholder 4"/>
          <p:cNvSpPr>
            <a:spLocks noGrp="1"/>
          </p:cNvSpPr>
          <p:nvPr>
            <p:ph type="sldNum" sz="quarter" idx="4"/>
          </p:nvPr>
        </p:nvSpPr>
        <p:spPr/>
        <p:txBody>
          <a:bodyPr/>
          <a:lstStyle/>
          <a:p>
            <a:pPr>
              <a:defRPr/>
            </a:pPr>
            <a:fld id="{1B9A3EE1-316A-4C41-BADB-C51665509343}" type="slidenum">
              <a:rPr lang="en-US" altLang="en-US" smtClean="0">
                <a:solidFill>
                  <a:srgbClr val="292934"/>
                </a:solidFill>
              </a:rPr>
              <a:pPr>
                <a:defRPr/>
              </a:pPr>
              <a:t>2</a:t>
            </a:fld>
            <a:endParaRPr lang="en-US" altLang="en-US">
              <a:solidFill>
                <a:srgbClr val="292934"/>
              </a:solidFill>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033"/>
          <a:stretch/>
        </p:blipFill>
        <p:spPr bwMode="auto">
          <a:xfrm>
            <a:off x="-1" y="0"/>
            <a:ext cx="9144000" cy="6885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3"/>
          <p:cNvSpPr txBox="1">
            <a:spLocks/>
          </p:cNvSpPr>
          <p:nvPr/>
        </p:nvSpPr>
        <p:spPr bwMode="auto">
          <a:xfrm>
            <a:off x="0" y="477078"/>
            <a:ext cx="3429000" cy="690770"/>
          </a:xfrm>
          <a:prstGeom prst="rect">
            <a:avLst/>
          </a:prstGeom>
          <a:solidFill>
            <a:srgbClr val="3CAD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182563" indent="-182563" algn="l" rtl="0" eaLnBrk="0" fontAlgn="base" hangingPunct="0">
              <a:spcBef>
                <a:spcPct val="20000"/>
              </a:spcBef>
              <a:spcAft>
                <a:spcPct val="0"/>
              </a:spcAft>
              <a:buClr>
                <a:srgbClr val="1B69B1"/>
              </a:buClr>
              <a:buSzPct val="85000"/>
              <a:buFont typeface="Arial" panose="020B0604020202020204" pitchFamily="34" charset="0"/>
              <a:buNone/>
              <a:defRPr sz="1200" kern="1200">
                <a:solidFill>
                  <a:schemeClr val="tx1"/>
                </a:solidFill>
                <a:latin typeface="+mn-lt"/>
                <a:ea typeface="+mn-ea"/>
                <a:cs typeface="+mn-cs"/>
              </a:defRPr>
            </a:lvl1pPr>
            <a:lvl2pPr marL="457200" indent="-182563" algn="l" rtl="0" eaLnBrk="0" fontAlgn="base" hangingPunct="0">
              <a:spcBef>
                <a:spcPct val="20000"/>
              </a:spcBef>
              <a:spcAft>
                <a:spcPct val="0"/>
              </a:spcAft>
              <a:buClr>
                <a:srgbClr val="1B69B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rgbClr val="1B69B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rgbClr val="1B69B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rgbClr val="1B69B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defTabSz="914400"/>
            <a:r>
              <a:rPr lang="en-US" sz="3200" dirty="0">
                <a:solidFill>
                  <a:schemeClr val="bg1"/>
                </a:solidFill>
                <a:latin typeface="+mj-lt"/>
              </a:rPr>
              <a:t>	Agenda</a:t>
            </a:r>
          </a:p>
        </p:txBody>
      </p:sp>
      <p:sp>
        <p:nvSpPr>
          <p:cNvPr id="10" name="Content Placeholder 2"/>
          <p:cNvSpPr txBox="1">
            <a:spLocks/>
          </p:cNvSpPr>
          <p:nvPr/>
        </p:nvSpPr>
        <p:spPr bwMode="auto">
          <a:xfrm>
            <a:off x="609600" y="1752600"/>
            <a:ext cx="8229600" cy="3581400"/>
          </a:xfrm>
          <a:prstGeom prst="rect">
            <a:avLst/>
          </a:prstGeom>
          <a:solidFill>
            <a:srgbClr val="3CAD99">
              <a:alpha val="85000"/>
            </a:srgbClr>
          </a:solidFill>
          <a:ln>
            <a:noFill/>
          </a:ln>
          <a:extLst/>
        </p:spPr>
        <p:txBody>
          <a:bodyPr vert="horz" wrap="square" lIns="91440" tIns="45720" rIns="91440" bIns="45720" numCol="1" anchor="t" anchorCtr="0" compatLnSpc="1">
            <a:prstTxWarp prst="textNoShape">
              <a:avLst/>
            </a:prstTxWarp>
          </a:bodyPr>
          <a:lstStyle>
            <a:lvl1pPr marL="182563" indent="-182563" algn="l" rtl="0" eaLnBrk="0" fontAlgn="base" hangingPunct="0">
              <a:spcBef>
                <a:spcPct val="20000"/>
              </a:spcBef>
              <a:spcAft>
                <a:spcPct val="0"/>
              </a:spcAft>
              <a:buClr>
                <a:srgbClr val="3CAD99"/>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rgbClr val="3CAD99"/>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rgbClr val="3CAD99"/>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rgbClr val="3CAD99"/>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rgbClr val="3CAD99"/>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defTabSz="914400">
              <a:buClr>
                <a:schemeClr val="bg1"/>
              </a:buClr>
              <a:buNone/>
            </a:pPr>
            <a:r>
              <a:rPr lang="en-US" dirty="0">
                <a:solidFill>
                  <a:schemeClr val="bg1"/>
                </a:solidFill>
                <a:latin typeface="+mj-lt"/>
              </a:rPr>
              <a:t>Update and present key findings on the North South Rail Link Feasibility Reassessment:</a:t>
            </a:r>
          </a:p>
          <a:p>
            <a:pPr defTabSz="914400">
              <a:buClr>
                <a:schemeClr val="bg1"/>
              </a:buClr>
            </a:pPr>
            <a:r>
              <a:rPr lang="en-US" dirty="0">
                <a:solidFill>
                  <a:schemeClr val="bg1"/>
                </a:solidFill>
              </a:rPr>
              <a:t>Project Background / Scope</a:t>
            </a:r>
          </a:p>
          <a:p>
            <a:pPr defTabSz="914400">
              <a:buClr>
                <a:schemeClr val="bg1"/>
              </a:buClr>
            </a:pPr>
            <a:r>
              <a:rPr lang="en-US" dirty="0">
                <a:solidFill>
                  <a:schemeClr val="bg1"/>
                </a:solidFill>
              </a:rPr>
              <a:t>Tunnel Alignments, Portals and Stations</a:t>
            </a:r>
          </a:p>
          <a:p>
            <a:pPr defTabSz="914400">
              <a:buClr>
                <a:schemeClr val="bg1"/>
              </a:buClr>
            </a:pPr>
            <a:r>
              <a:rPr lang="en-US" dirty="0">
                <a:solidFill>
                  <a:schemeClr val="bg1"/>
                </a:solidFill>
              </a:rPr>
              <a:t>Service Plans</a:t>
            </a:r>
          </a:p>
          <a:p>
            <a:pPr defTabSz="914400">
              <a:buClr>
                <a:schemeClr val="bg1"/>
              </a:buClr>
            </a:pPr>
            <a:r>
              <a:rPr lang="en-US" dirty="0">
                <a:solidFill>
                  <a:schemeClr val="bg1"/>
                </a:solidFill>
              </a:rPr>
              <a:t>Ridership </a:t>
            </a:r>
          </a:p>
          <a:p>
            <a:pPr defTabSz="914400">
              <a:buClr>
                <a:schemeClr val="bg1"/>
              </a:buClr>
            </a:pPr>
            <a:r>
              <a:rPr lang="en-US" dirty="0">
                <a:solidFill>
                  <a:schemeClr val="bg1"/>
                </a:solidFill>
              </a:rPr>
              <a:t>Cost Estimates</a:t>
            </a:r>
          </a:p>
          <a:p>
            <a:pPr defTabSz="914400">
              <a:buClr>
                <a:schemeClr val="bg1"/>
              </a:buClr>
            </a:pPr>
            <a:r>
              <a:rPr lang="en-US" dirty="0">
                <a:solidFill>
                  <a:schemeClr val="bg1"/>
                </a:solidFill>
              </a:rPr>
              <a:t>Questions</a:t>
            </a:r>
          </a:p>
        </p:txBody>
      </p:sp>
    </p:spTree>
    <p:extLst>
      <p:ext uri="{BB962C8B-B14F-4D97-AF65-F5344CB8AC3E}">
        <p14:creationId xmlns:p14="http://schemas.microsoft.com/office/powerpoint/2010/main" val="2227867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noGrp="1"/>
          </p:cNvGraphicFramePr>
          <p:nvPr>
            <p:ph idx="1"/>
            <p:extLst>
              <p:ext uri="{D42A27DB-BD31-4B8C-83A1-F6EECF244321}">
                <p14:modId xmlns:p14="http://schemas.microsoft.com/office/powerpoint/2010/main" val="572003234"/>
              </p:ext>
            </p:extLst>
          </p:nvPr>
        </p:nvGraphicFramePr>
        <p:xfrm>
          <a:off x="457200" y="1600201"/>
          <a:ext cx="4724400" cy="3113858"/>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586198">
                <a:tc>
                  <a:txBody>
                    <a:bodyPr/>
                    <a:lstStyle/>
                    <a:p>
                      <a:r>
                        <a:rPr lang="en-US" sz="1800" b="0" dirty="0">
                          <a:latin typeface="Arial" panose="020B0604020202020204" pitchFamily="34" charset="0"/>
                          <a:cs typeface="Arial" panose="020B0604020202020204" pitchFamily="34" charset="0"/>
                        </a:rPr>
                        <a:t>Station</a:t>
                      </a:r>
                    </a:p>
                  </a:txBody>
                  <a:tcPr>
                    <a:solidFill>
                      <a:srgbClr val="3CAD99"/>
                    </a:solidFill>
                  </a:tcPr>
                </a:tc>
                <a:tc>
                  <a:txBody>
                    <a:bodyPr/>
                    <a:lstStyle/>
                    <a:p>
                      <a:pPr algn="ctr"/>
                      <a:r>
                        <a:rPr lang="en-US" sz="1800" b="0" dirty="0">
                          <a:latin typeface="Arial" panose="020B0604020202020204" pitchFamily="34" charset="0"/>
                          <a:cs typeface="Arial" panose="020B0604020202020204" pitchFamily="34" charset="0"/>
                        </a:rPr>
                        <a:t>Station Depth</a:t>
                      </a:r>
                    </a:p>
                  </a:txBody>
                  <a:tcPr>
                    <a:solidFill>
                      <a:srgbClr val="3CAD99"/>
                    </a:solidFill>
                  </a:tcPr>
                </a:tc>
                <a:extLst>
                  <a:ext uri="{0D108BD9-81ED-4DB2-BD59-A6C34878D82A}">
                    <a16:rowId xmlns:a16="http://schemas.microsoft.com/office/drawing/2014/main" val="10000"/>
                  </a:ext>
                </a:extLst>
              </a:tr>
              <a:tr h="353940">
                <a:tc>
                  <a:txBody>
                    <a:bodyPr/>
                    <a:lstStyle/>
                    <a:p>
                      <a:r>
                        <a:rPr lang="en-US" sz="1600" b="1" dirty="0">
                          <a:latin typeface="Arial" panose="020B0604020202020204" pitchFamily="34" charset="0"/>
                          <a:cs typeface="Arial" panose="020B0604020202020204" pitchFamily="34" charset="0"/>
                        </a:rPr>
                        <a:t>NSRL Stations </a:t>
                      </a:r>
                    </a:p>
                  </a:txBody>
                  <a:tcPr>
                    <a:solidFill>
                      <a:schemeClr val="bg1">
                        <a:lumMod val="95000"/>
                      </a:schemeClr>
                    </a:solidFill>
                  </a:tcPr>
                </a:tc>
                <a:tc>
                  <a:txBody>
                    <a:bodyPr/>
                    <a:lstStyle/>
                    <a:p>
                      <a:pPr marL="0" indent="0" algn="ctr">
                        <a:buFont typeface="Arial" panose="020B0604020202020204" pitchFamily="34" charset="0"/>
                        <a:buNone/>
                      </a:pPr>
                      <a:r>
                        <a:rPr lang="en-US" sz="1600" b="1" dirty="0">
                          <a:solidFill>
                            <a:schemeClr val="tx1"/>
                          </a:solidFill>
                          <a:latin typeface="Arial" panose="020B0604020202020204" pitchFamily="34" charset="0"/>
                          <a:cs typeface="Arial" panose="020B0604020202020204" pitchFamily="34" charset="0"/>
                        </a:rPr>
                        <a:t>115 - 195</a:t>
                      </a:r>
                      <a:r>
                        <a:rPr lang="en-US" sz="1600" b="1" baseline="0" dirty="0">
                          <a:solidFill>
                            <a:schemeClr val="tx1"/>
                          </a:solidFill>
                          <a:latin typeface="Arial" panose="020B0604020202020204" pitchFamily="34" charset="0"/>
                          <a:cs typeface="Arial" panose="020B0604020202020204" pitchFamily="34" charset="0"/>
                        </a:rPr>
                        <a:t>  feet</a:t>
                      </a:r>
                      <a:endParaRPr lang="en-US" sz="1600" b="1" dirty="0">
                        <a:solidFill>
                          <a:schemeClr val="tx1"/>
                        </a:solidFill>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0001"/>
                  </a:ext>
                </a:extLst>
              </a:tr>
              <a:tr h="353940">
                <a:tc>
                  <a:txBody>
                    <a:bodyPr/>
                    <a:lstStyle/>
                    <a:p>
                      <a:pPr algn="l"/>
                      <a:r>
                        <a:rPr lang="en-US" sz="1600" dirty="0">
                          <a:latin typeface="Arial" panose="020B0604020202020204" pitchFamily="34" charset="0"/>
                          <a:cs typeface="Arial" panose="020B0604020202020204" pitchFamily="34" charset="0"/>
                        </a:rPr>
                        <a:t>MBTA Aquarium</a:t>
                      </a:r>
                    </a:p>
                  </a:txBody>
                  <a:tcPr>
                    <a:solidFill>
                      <a:schemeClr val="bg1">
                        <a:lumMod val="95000"/>
                      </a:schemeClr>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50</a:t>
                      </a:r>
                      <a:r>
                        <a:rPr lang="en-US" sz="1600" baseline="0" dirty="0">
                          <a:solidFill>
                            <a:schemeClr val="tx1"/>
                          </a:solidFill>
                          <a:latin typeface="Arial" panose="020B0604020202020204" pitchFamily="34" charset="0"/>
                          <a:cs typeface="Arial" panose="020B0604020202020204" pitchFamily="34" charset="0"/>
                        </a:rPr>
                        <a:t> feet</a:t>
                      </a:r>
                      <a:endParaRPr lang="en-US" sz="1600" dirty="0">
                        <a:solidFill>
                          <a:schemeClr val="tx1"/>
                        </a:solidFill>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0002"/>
                  </a:ext>
                </a:extLst>
              </a:tr>
              <a:tr h="364745">
                <a:tc>
                  <a:txBody>
                    <a:bodyPr/>
                    <a:lstStyle/>
                    <a:p>
                      <a:pPr algn="l"/>
                      <a:r>
                        <a:rPr lang="en-US" sz="1600" dirty="0">
                          <a:solidFill>
                            <a:schemeClr val="tx1"/>
                          </a:solidFill>
                          <a:latin typeface="Arial" panose="020B0604020202020204" pitchFamily="34" charset="0"/>
                          <a:cs typeface="Arial" panose="020B0604020202020204" pitchFamily="34" charset="0"/>
                        </a:rPr>
                        <a:t>MBTA Porter Square</a:t>
                      </a:r>
                    </a:p>
                  </a:txBody>
                  <a:tcPr>
                    <a:solidFill>
                      <a:schemeClr val="bg1">
                        <a:lumMod val="95000"/>
                      </a:schemeClr>
                    </a:solidFill>
                  </a:tcPr>
                </a:tc>
                <a:tc>
                  <a:txBody>
                    <a:bodyPr/>
                    <a:lstStyle/>
                    <a:p>
                      <a:pPr marL="0" indent="0" algn="ctr">
                        <a:buFont typeface="Arial" panose="020B0604020202020204" pitchFamily="34" charset="0"/>
                        <a:buNone/>
                      </a:pPr>
                      <a:r>
                        <a:rPr lang="en-US" sz="1600" dirty="0">
                          <a:solidFill>
                            <a:schemeClr val="tx1"/>
                          </a:solidFill>
                          <a:latin typeface="Arial" panose="020B0604020202020204" pitchFamily="34" charset="0"/>
                          <a:cs typeface="Arial" panose="020B0604020202020204" pitchFamily="34" charset="0"/>
                        </a:rPr>
                        <a:t>105</a:t>
                      </a:r>
                      <a:r>
                        <a:rPr lang="en-US" sz="1600" baseline="0" dirty="0">
                          <a:solidFill>
                            <a:schemeClr val="tx1"/>
                          </a:solidFill>
                          <a:latin typeface="Arial" panose="020B0604020202020204" pitchFamily="34" charset="0"/>
                          <a:cs typeface="Arial" panose="020B0604020202020204" pitchFamily="34" charset="0"/>
                        </a:rPr>
                        <a:t> feet</a:t>
                      </a:r>
                      <a:endParaRPr lang="en-US" sz="1600" dirty="0">
                        <a:solidFill>
                          <a:schemeClr val="tx1"/>
                        </a:solidFill>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0003"/>
                  </a:ext>
                </a:extLst>
              </a:tr>
              <a:tr h="353940">
                <a:tc>
                  <a:txBody>
                    <a:bodyPr/>
                    <a:lstStyle/>
                    <a:p>
                      <a:pPr algn="l"/>
                      <a:r>
                        <a:rPr lang="en-US" sz="1600" dirty="0">
                          <a:solidFill>
                            <a:schemeClr val="tx1"/>
                          </a:solidFill>
                          <a:latin typeface="Arial" panose="020B0604020202020204" pitchFamily="34" charset="0"/>
                          <a:cs typeface="Arial" panose="020B0604020202020204" pitchFamily="34" charset="0"/>
                        </a:rPr>
                        <a:t>WMATA</a:t>
                      </a:r>
                      <a:r>
                        <a:rPr lang="en-US" sz="1600" baseline="0" dirty="0">
                          <a:solidFill>
                            <a:schemeClr val="tx1"/>
                          </a:solidFill>
                          <a:latin typeface="Arial" panose="020B0604020202020204" pitchFamily="34" charset="0"/>
                          <a:cs typeface="Arial" panose="020B0604020202020204" pitchFamily="34" charset="0"/>
                        </a:rPr>
                        <a:t> </a:t>
                      </a:r>
                      <a:r>
                        <a:rPr lang="en-US" sz="1600" baseline="0" dirty="0" err="1">
                          <a:solidFill>
                            <a:schemeClr val="tx1"/>
                          </a:solidFill>
                          <a:latin typeface="Arial" panose="020B0604020202020204" pitchFamily="34" charset="0"/>
                          <a:cs typeface="Arial" panose="020B0604020202020204" pitchFamily="34" charset="0"/>
                        </a:rPr>
                        <a:t>Dupont</a:t>
                      </a:r>
                      <a:endParaRPr lang="en-US" sz="1600" dirty="0">
                        <a:solidFill>
                          <a:schemeClr val="tx1"/>
                        </a:solidFill>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marL="0" indent="0" algn="ctr">
                        <a:buFont typeface="Arial" panose="020B0604020202020204" pitchFamily="34" charset="0"/>
                        <a:buNone/>
                      </a:pPr>
                      <a:r>
                        <a:rPr lang="en-US" sz="1600" dirty="0">
                          <a:solidFill>
                            <a:schemeClr val="tx1"/>
                          </a:solidFill>
                          <a:latin typeface="Arial" panose="020B0604020202020204" pitchFamily="34" charset="0"/>
                          <a:cs typeface="Arial" panose="020B0604020202020204" pitchFamily="34" charset="0"/>
                        </a:rPr>
                        <a:t>114</a:t>
                      </a:r>
                      <a:r>
                        <a:rPr lang="en-US" sz="1600" baseline="0" dirty="0">
                          <a:solidFill>
                            <a:schemeClr val="tx1"/>
                          </a:solidFill>
                          <a:latin typeface="Arial" panose="020B0604020202020204" pitchFamily="34" charset="0"/>
                          <a:cs typeface="Arial" panose="020B0604020202020204" pitchFamily="34" charset="0"/>
                        </a:rPr>
                        <a:t> feet</a:t>
                      </a:r>
                      <a:endParaRPr lang="en-US" sz="1600" dirty="0">
                        <a:solidFill>
                          <a:schemeClr val="tx1"/>
                        </a:solidFill>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0004"/>
                  </a:ext>
                </a:extLst>
              </a:tr>
              <a:tr h="353940">
                <a:tc>
                  <a:txBody>
                    <a:bodyPr/>
                    <a:lstStyle/>
                    <a:p>
                      <a:pPr algn="l"/>
                      <a:r>
                        <a:rPr lang="en-US" sz="1600" dirty="0">
                          <a:solidFill>
                            <a:schemeClr val="tx1"/>
                          </a:solidFill>
                          <a:latin typeface="Arial" panose="020B0604020202020204" pitchFamily="34" charset="0"/>
                          <a:cs typeface="Arial" panose="020B0604020202020204" pitchFamily="34" charset="0"/>
                        </a:rPr>
                        <a:t>WMATA Bethesda</a:t>
                      </a:r>
                    </a:p>
                  </a:txBody>
                  <a:tcPr>
                    <a:solidFill>
                      <a:schemeClr val="bg1">
                        <a:lumMod val="95000"/>
                      </a:schemeClr>
                    </a:solidFill>
                  </a:tcPr>
                </a:tc>
                <a:tc>
                  <a:txBody>
                    <a:bodyPr/>
                    <a:lstStyle/>
                    <a:p>
                      <a:pPr marL="0" indent="0" algn="ctr">
                        <a:buFont typeface="Arial" panose="020B0604020202020204" pitchFamily="34" charset="0"/>
                        <a:buNone/>
                      </a:pPr>
                      <a:r>
                        <a:rPr lang="en-US" sz="1600" dirty="0">
                          <a:solidFill>
                            <a:schemeClr val="tx1"/>
                          </a:solidFill>
                          <a:latin typeface="Arial" panose="020B0604020202020204" pitchFamily="34" charset="0"/>
                          <a:cs typeface="Arial" panose="020B0604020202020204" pitchFamily="34" charset="0"/>
                        </a:rPr>
                        <a:t>165 feet</a:t>
                      </a:r>
                    </a:p>
                  </a:txBody>
                  <a:tcPr>
                    <a:solidFill>
                      <a:schemeClr val="bg1">
                        <a:lumMod val="95000"/>
                      </a:schemeClr>
                    </a:solidFill>
                  </a:tcPr>
                </a:tc>
                <a:extLst>
                  <a:ext uri="{0D108BD9-81ED-4DB2-BD59-A6C34878D82A}">
                    <a16:rowId xmlns:a16="http://schemas.microsoft.com/office/drawing/2014/main" val="10005"/>
                  </a:ext>
                </a:extLst>
              </a:tr>
              <a:tr h="396090">
                <a:tc>
                  <a:txBody>
                    <a:bodyPr/>
                    <a:lstStyle/>
                    <a:p>
                      <a:pPr algn="l"/>
                      <a:r>
                        <a:rPr lang="en-US" sz="1600" dirty="0">
                          <a:solidFill>
                            <a:schemeClr val="tx1"/>
                          </a:solidFill>
                          <a:latin typeface="Arial" panose="020B0604020202020204" pitchFamily="34" charset="0"/>
                          <a:cs typeface="Arial" panose="020B0604020202020204" pitchFamily="34" charset="0"/>
                        </a:rPr>
                        <a:t>NYC MTA 191</a:t>
                      </a:r>
                      <a:r>
                        <a:rPr lang="en-US" sz="1600" baseline="30000" dirty="0">
                          <a:solidFill>
                            <a:schemeClr val="tx1"/>
                          </a:solidFill>
                          <a:latin typeface="Arial" panose="020B0604020202020204" pitchFamily="34" charset="0"/>
                          <a:cs typeface="Arial" panose="020B0604020202020204" pitchFamily="34" charset="0"/>
                        </a:rPr>
                        <a:t>st</a:t>
                      </a:r>
                      <a:r>
                        <a:rPr lang="en-US" sz="1600" dirty="0">
                          <a:solidFill>
                            <a:schemeClr val="tx1"/>
                          </a:solidFill>
                          <a:latin typeface="Arial" panose="020B0604020202020204" pitchFamily="34" charset="0"/>
                          <a:cs typeface="Arial" panose="020B0604020202020204" pitchFamily="34" charset="0"/>
                        </a:rPr>
                        <a:t> Street</a:t>
                      </a:r>
                    </a:p>
                  </a:txBody>
                  <a:tcPr>
                    <a:solidFill>
                      <a:schemeClr val="bg1">
                        <a:lumMod val="95000"/>
                      </a:schemeClr>
                    </a:solidFill>
                  </a:tcPr>
                </a:tc>
                <a:tc>
                  <a:txBody>
                    <a:bodyPr/>
                    <a:lstStyle/>
                    <a:p>
                      <a:pPr marL="0" indent="0" algn="ctr">
                        <a:buFont typeface="Arial" panose="020B0604020202020204" pitchFamily="34" charset="0"/>
                        <a:buNone/>
                      </a:pPr>
                      <a:r>
                        <a:rPr lang="en-US" sz="1600" dirty="0">
                          <a:solidFill>
                            <a:schemeClr val="tx1"/>
                          </a:solidFill>
                          <a:latin typeface="Arial" panose="020B0604020202020204" pitchFamily="34" charset="0"/>
                          <a:cs typeface="Arial" panose="020B0604020202020204" pitchFamily="34" charset="0"/>
                        </a:rPr>
                        <a:t>180 feet</a:t>
                      </a:r>
                    </a:p>
                  </a:txBody>
                  <a:tcPr>
                    <a:solidFill>
                      <a:schemeClr val="bg1">
                        <a:lumMod val="95000"/>
                      </a:schemeClr>
                    </a:solidFill>
                  </a:tcPr>
                </a:tc>
                <a:extLst>
                  <a:ext uri="{0D108BD9-81ED-4DB2-BD59-A6C34878D82A}">
                    <a16:rowId xmlns:a16="http://schemas.microsoft.com/office/drawing/2014/main" val="10006"/>
                  </a:ext>
                </a:extLst>
              </a:tr>
              <a:tr h="351065">
                <a:tc>
                  <a:txBody>
                    <a:bodyPr/>
                    <a:lstStyle/>
                    <a:p>
                      <a:pPr marL="0" indent="0" algn="l" defTabSz="914400" rtl="0" eaLnBrk="1" latinLnBrk="0" hangingPunct="1">
                        <a:buFont typeface="Arial" panose="020B0604020202020204" pitchFamily="34" charset="0"/>
                        <a:buNone/>
                      </a:pPr>
                      <a:r>
                        <a:rPr lang="en-US" sz="1600" kern="1200" dirty="0">
                          <a:solidFill>
                            <a:schemeClr val="tx1"/>
                          </a:solidFill>
                          <a:latin typeface="Arial" panose="020B0604020202020204" pitchFamily="34" charset="0"/>
                          <a:ea typeface="+mn-ea"/>
                          <a:cs typeface="Arial" panose="020B0604020202020204" pitchFamily="34" charset="0"/>
                        </a:rPr>
                        <a:t>Portland Washington </a:t>
                      </a:r>
                      <a:r>
                        <a:rPr lang="en-US" sz="1600" kern="1200" dirty="0" err="1">
                          <a:solidFill>
                            <a:schemeClr val="tx1"/>
                          </a:solidFill>
                          <a:latin typeface="Arial" panose="020B0604020202020204" pitchFamily="34" charset="0"/>
                          <a:ea typeface="+mn-ea"/>
                          <a:cs typeface="Arial" panose="020B0604020202020204" pitchFamily="34" charset="0"/>
                        </a:rPr>
                        <a:t>Pk</a:t>
                      </a:r>
                      <a:endParaRPr lang="en-US" sz="1600" kern="1200" dirty="0">
                        <a:solidFill>
                          <a:schemeClr val="tx1"/>
                        </a:solidFill>
                        <a:latin typeface="Arial" panose="020B0604020202020204" pitchFamily="34" charset="0"/>
                        <a:ea typeface="+mn-ea"/>
                        <a:cs typeface="Arial" panose="020B0604020202020204" pitchFamily="34" charset="0"/>
                      </a:endParaRPr>
                    </a:p>
                  </a:txBody>
                  <a:tcPr>
                    <a:solidFill>
                      <a:schemeClr val="bg1">
                        <a:lumMod val="95000"/>
                      </a:schemeClr>
                    </a:solidFill>
                  </a:tcPr>
                </a:tc>
                <a:tc>
                  <a:txBody>
                    <a:bodyPr/>
                    <a:lstStyle/>
                    <a:p>
                      <a:pPr marL="0" indent="0" algn="ctr" defTabSz="914400" rtl="0" eaLnBrk="1" latinLnBrk="0" hangingPunct="1">
                        <a:buFont typeface="Arial" panose="020B0604020202020204" pitchFamily="34" charset="0"/>
                        <a:buNone/>
                      </a:pPr>
                      <a:r>
                        <a:rPr lang="en-US" sz="1600" kern="1200" dirty="0">
                          <a:solidFill>
                            <a:schemeClr val="tx1"/>
                          </a:solidFill>
                          <a:latin typeface="Arial" panose="020B0604020202020204" pitchFamily="34" charset="0"/>
                          <a:ea typeface="+mn-ea"/>
                          <a:cs typeface="Arial" panose="020B0604020202020204" pitchFamily="34" charset="0"/>
                        </a:rPr>
                        <a:t>260 feet</a:t>
                      </a:r>
                    </a:p>
                  </a:txBody>
                  <a:tcPr>
                    <a:solidFill>
                      <a:schemeClr val="bg1">
                        <a:lumMod val="95000"/>
                      </a:schemeClr>
                    </a:solidFill>
                  </a:tcPr>
                </a:tc>
                <a:extLst>
                  <a:ext uri="{0D108BD9-81ED-4DB2-BD59-A6C34878D82A}">
                    <a16:rowId xmlns:a16="http://schemas.microsoft.com/office/drawing/2014/main" val="10007"/>
                  </a:ext>
                </a:extLst>
              </a:tr>
            </a:tbl>
          </a:graphicData>
        </a:graphic>
      </p:graphicFrame>
      <p:sp>
        <p:nvSpPr>
          <p:cNvPr id="7" name="TextBox 6"/>
          <p:cNvSpPr txBox="1"/>
          <p:nvPr/>
        </p:nvSpPr>
        <p:spPr>
          <a:xfrm>
            <a:off x="414997" y="5181600"/>
            <a:ext cx="4800600" cy="800219"/>
          </a:xfrm>
          <a:prstGeom prst="rect">
            <a:avLst/>
          </a:prstGeom>
          <a:noFill/>
        </p:spPr>
        <p:txBody>
          <a:bodyPr wrap="square" rtlCol="0">
            <a:spAutoFit/>
          </a:bodyPr>
          <a:lstStyle/>
          <a:p>
            <a:r>
              <a:rPr lang="en-US" sz="1400" dirty="0"/>
              <a:t>NOTE:  We are assuming a walk time of 3-4 minutes from the underground platforms to the station entrances</a:t>
            </a:r>
          </a:p>
          <a:p>
            <a:endParaRPr lang="en-US" dirty="0"/>
          </a:p>
        </p:txBody>
      </p:sp>
      <p:pic>
        <p:nvPicPr>
          <p:cNvPr id="1026" name="Picture 2" descr="Image result for porter square escala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6271" y="1600200"/>
            <a:ext cx="3036957"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30784" y="6283268"/>
            <a:ext cx="2246416" cy="230832"/>
          </a:xfrm>
          <a:prstGeom prst="rect">
            <a:avLst/>
          </a:prstGeom>
          <a:noFill/>
        </p:spPr>
        <p:txBody>
          <a:bodyPr wrap="square" rtlCol="0">
            <a:spAutoFit/>
          </a:bodyPr>
          <a:lstStyle/>
          <a:p>
            <a:r>
              <a:rPr lang="en-US" sz="900" dirty="0"/>
              <a:t>Porter Square escalators/stairway</a:t>
            </a:r>
          </a:p>
        </p:txBody>
      </p:sp>
      <p:sp>
        <p:nvSpPr>
          <p:cNvPr id="2" name="Title 1"/>
          <p:cNvSpPr>
            <a:spLocks noGrp="1"/>
          </p:cNvSpPr>
          <p:nvPr>
            <p:ph type="title"/>
          </p:nvPr>
        </p:nvSpPr>
        <p:spPr/>
        <p:txBody>
          <a:bodyPr/>
          <a:lstStyle/>
          <a:p>
            <a:r>
              <a:rPr lang="en-US" dirty="0"/>
              <a:t>Station Depth Comparison</a:t>
            </a:r>
          </a:p>
        </p:txBody>
      </p:sp>
    </p:spTree>
    <p:extLst>
      <p:ext uri="{BB962C8B-B14F-4D97-AF65-F5344CB8AC3E}">
        <p14:creationId xmlns:p14="http://schemas.microsoft.com/office/powerpoint/2010/main" val="3201153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Service Plans</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9844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15943113"/>
              </p:ext>
            </p:extLst>
          </p:nvPr>
        </p:nvGraphicFramePr>
        <p:xfrm>
          <a:off x="457199" y="1600200"/>
          <a:ext cx="8293261" cy="3734992"/>
        </p:xfrm>
        <a:graphic>
          <a:graphicData uri="http://schemas.openxmlformats.org/drawingml/2006/table">
            <a:tbl>
              <a:tblPr firstRow="1" bandRow="1">
                <a:tableStyleId>{5C22544A-7EE6-4342-B048-85BDC9FD1C3A}</a:tableStyleId>
              </a:tblPr>
              <a:tblGrid>
                <a:gridCol w="1568371">
                  <a:extLst>
                    <a:ext uri="{9D8B030D-6E8A-4147-A177-3AD203B41FA5}">
                      <a16:colId xmlns:a16="http://schemas.microsoft.com/office/drawing/2014/main" val="20000"/>
                    </a:ext>
                  </a:extLst>
                </a:gridCol>
                <a:gridCol w="2241630">
                  <a:extLst>
                    <a:ext uri="{9D8B030D-6E8A-4147-A177-3AD203B41FA5}">
                      <a16:colId xmlns:a16="http://schemas.microsoft.com/office/drawing/2014/main" val="20001"/>
                    </a:ext>
                  </a:extLst>
                </a:gridCol>
                <a:gridCol w="2241630">
                  <a:extLst>
                    <a:ext uri="{9D8B030D-6E8A-4147-A177-3AD203B41FA5}">
                      <a16:colId xmlns:a16="http://schemas.microsoft.com/office/drawing/2014/main" val="20002"/>
                    </a:ext>
                  </a:extLst>
                </a:gridCol>
                <a:gridCol w="2241630">
                  <a:extLst>
                    <a:ext uri="{9D8B030D-6E8A-4147-A177-3AD203B41FA5}">
                      <a16:colId xmlns:a16="http://schemas.microsoft.com/office/drawing/2014/main" val="20003"/>
                    </a:ext>
                  </a:extLst>
                </a:gridCol>
              </a:tblGrid>
              <a:tr h="595552">
                <a:tc>
                  <a:txBody>
                    <a:bodyPr/>
                    <a:lstStyle/>
                    <a:p>
                      <a:endParaRPr lang="en-US" sz="1300" dirty="0">
                        <a:latin typeface="Arial" panose="020B0604020202020204" pitchFamily="34" charset="0"/>
                        <a:cs typeface="Arial" panose="020B0604020202020204" pitchFamily="34" charset="0"/>
                      </a:endParaRPr>
                    </a:p>
                  </a:txBody>
                  <a:tcPr>
                    <a:solidFill>
                      <a:srgbClr val="3CAD99"/>
                    </a:solidFill>
                  </a:tcPr>
                </a:tc>
                <a:tc>
                  <a:txBody>
                    <a:bodyPr/>
                    <a:lstStyle/>
                    <a:p>
                      <a:r>
                        <a:rPr lang="en-US" sz="1300" dirty="0">
                          <a:latin typeface="Arial" panose="020B0604020202020204" pitchFamily="34" charset="0"/>
                          <a:cs typeface="Arial" panose="020B0604020202020204" pitchFamily="34" charset="0"/>
                        </a:rPr>
                        <a:t>Peak</a:t>
                      </a:r>
                      <a:r>
                        <a:rPr lang="en-US" sz="1300" baseline="0" dirty="0">
                          <a:latin typeface="Arial" panose="020B0604020202020204" pitchFamily="34" charset="0"/>
                          <a:cs typeface="Arial" panose="020B0604020202020204" pitchFamily="34" charset="0"/>
                        </a:rPr>
                        <a:t> Service Levels</a:t>
                      </a:r>
                      <a:endParaRPr lang="en-US" sz="1300" dirty="0">
                        <a:latin typeface="Arial" panose="020B0604020202020204" pitchFamily="34" charset="0"/>
                        <a:cs typeface="Arial" panose="020B0604020202020204" pitchFamily="34" charset="0"/>
                      </a:endParaRPr>
                    </a:p>
                  </a:txBody>
                  <a:tcPr>
                    <a:solidFill>
                      <a:srgbClr val="3CAD99"/>
                    </a:solidFill>
                  </a:tcPr>
                </a:tc>
                <a:tc>
                  <a:txBody>
                    <a:bodyPr/>
                    <a:lstStyle/>
                    <a:p>
                      <a:r>
                        <a:rPr lang="en-US" sz="1300" dirty="0">
                          <a:latin typeface="Arial" panose="020B0604020202020204" pitchFamily="34" charset="0"/>
                          <a:cs typeface="Arial" panose="020B0604020202020204" pitchFamily="34" charset="0"/>
                        </a:rPr>
                        <a:t>Off-Peak</a:t>
                      </a:r>
                      <a:r>
                        <a:rPr lang="en-US" sz="1300" baseline="0" dirty="0">
                          <a:latin typeface="Arial" panose="020B0604020202020204" pitchFamily="34" charset="0"/>
                          <a:cs typeface="Arial" panose="020B0604020202020204" pitchFamily="34" charset="0"/>
                        </a:rPr>
                        <a:t> Service Levels</a:t>
                      </a:r>
                      <a:endParaRPr lang="en-US" sz="1300" dirty="0">
                        <a:latin typeface="Arial" panose="020B0604020202020204" pitchFamily="34" charset="0"/>
                        <a:cs typeface="Arial" panose="020B0604020202020204" pitchFamily="34" charset="0"/>
                      </a:endParaRPr>
                    </a:p>
                  </a:txBody>
                  <a:tcPr>
                    <a:solidFill>
                      <a:srgbClr val="3CAD99"/>
                    </a:solidFill>
                  </a:tcPr>
                </a:tc>
                <a:tc>
                  <a:txBody>
                    <a:bodyPr/>
                    <a:lstStyle/>
                    <a:p>
                      <a:r>
                        <a:rPr lang="en-US" sz="1300" dirty="0">
                          <a:latin typeface="Arial" panose="020B0604020202020204" pitchFamily="34" charset="0"/>
                          <a:cs typeface="Arial" panose="020B0604020202020204" pitchFamily="34" charset="0"/>
                        </a:rPr>
                        <a:t>South Coast Rail</a:t>
                      </a:r>
                    </a:p>
                  </a:txBody>
                  <a:tcPr>
                    <a:solidFill>
                      <a:srgbClr val="3CAD99"/>
                    </a:solidFill>
                  </a:tcPr>
                </a:tc>
                <a:extLst>
                  <a:ext uri="{0D108BD9-81ED-4DB2-BD59-A6C34878D82A}">
                    <a16:rowId xmlns:a16="http://schemas.microsoft.com/office/drawing/2014/main" val="10000"/>
                  </a:ext>
                </a:extLst>
              </a:tr>
              <a:tr h="381362">
                <a:tc>
                  <a:txBody>
                    <a:bodyPr/>
                    <a:lstStyle/>
                    <a:p>
                      <a:r>
                        <a:rPr lang="en-US" sz="1300" b="1" dirty="0">
                          <a:solidFill>
                            <a:schemeClr val="bg1"/>
                          </a:solidFill>
                          <a:latin typeface="Arial" panose="020B0604020202020204" pitchFamily="34" charset="0"/>
                          <a:cs typeface="Arial" panose="020B0604020202020204" pitchFamily="34" charset="0"/>
                        </a:rPr>
                        <a:t>No Build</a:t>
                      </a:r>
                      <a:r>
                        <a:rPr lang="en-US" sz="1300" b="1" baseline="0" dirty="0">
                          <a:solidFill>
                            <a:schemeClr val="bg1"/>
                          </a:solidFill>
                          <a:latin typeface="Arial" panose="020B0604020202020204" pitchFamily="34" charset="0"/>
                          <a:cs typeface="Arial" panose="020B0604020202020204" pitchFamily="34" charset="0"/>
                        </a:rPr>
                        <a:t> 2040</a:t>
                      </a:r>
                      <a:endParaRPr lang="en-US" sz="1300" b="1" dirty="0">
                        <a:solidFill>
                          <a:schemeClr val="bg1"/>
                        </a:solidFill>
                        <a:latin typeface="Arial" panose="020B0604020202020204" pitchFamily="34" charset="0"/>
                        <a:cs typeface="Arial" panose="020B0604020202020204" pitchFamily="34" charset="0"/>
                      </a:endParaRPr>
                    </a:p>
                  </a:txBody>
                  <a:tcPr>
                    <a:solidFill>
                      <a:srgbClr val="3CAD99"/>
                    </a:solidFill>
                  </a:tcPr>
                </a:tc>
                <a:tc>
                  <a:txBody>
                    <a:bodyPr/>
                    <a:lstStyle/>
                    <a:p>
                      <a:r>
                        <a:rPr lang="en-US" sz="1300" dirty="0">
                          <a:latin typeface="Arial" panose="020B0604020202020204" pitchFamily="34" charset="0"/>
                          <a:cs typeface="Arial" panose="020B0604020202020204" pitchFamily="34" charset="0"/>
                        </a:rPr>
                        <a:t>Current service</a:t>
                      </a:r>
                      <a:r>
                        <a:rPr lang="en-US" sz="1300" baseline="0" dirty="0">
                          <a:latin typeface="Arial" panose="020B0604020202020204" pitchFamily="34" charset="0"/>
                          <a:cs typeface="Arial" panose="020B0604020202020204" pitchFamily="34" charset="0"/>
                        </a:rPr>
                        <a:t> schedules</a:t>
                      </a:r>
                      <a:endParaRPr lang="en-US" sz="1300" dirty="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Current service</a:t>
                      </a:r>
                      <a:r>
                        <a:rPr lang="en-US" sz="1300" baseline="0" dirty="0">
                          <a:latin typeface="Arial" panose="020B0604020202020204" pitchFamily="34" charset="0"/>
                          <a:cs typeface="Arial" panose="020B0604020202020204" pitchFamily="34" charset="0"/>
                        </a:rPr>
                        <a:t> schedules</a:t>
                      </a:r>
                      <a:endParaRPr lang="en-US" sz="1300" dirty="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r>
                        <a:rPr lang="en-US" sz="1300" dirty="0">
                          <a:latin typeface="Arial" panose="020B0604020202020204" pitchFamily="34" charset="0"/>
                          <a:cs typeface="Arial" panose="020B0604020202020204" pitchFamily="34" charset="0"/>
                        </a:rPr>
                        <a:t>South Coast line via Middleborough</a:t>
                      </a:r>
                    </a:p>
                  </a:txBody>
                  <a:tcPr>
                    <a:solidFill>
                      <a:schemeClr val="bg1">
                        <a:lumMod val="95000"/>
                      </a:schemeClr>
                    </a:solidFill>
                  </a:tcPr>
                </a:tc>
                <a:extLst>
                  <a:ext uri="{0D108BD9-81ED-4DB2-BD59-A6C34878D82A}">
                    <a16:rowId xmlns:a16="http://schemas.microsoft.com/office/drawing/2014/main" val="10001"/>
                  </a:ext>
                </a:extLst>
              </a:tr>
              <a:tr h="595552">
                <a:tc>
                  <a:txBody>
                    <a:bodyPr/>
                    <a:lstStyle/>
                    <a:p>
                      <a:r>
                        <a:rPr lang="en-US" sz="1300" b="1" dirty="0">
                          <a:solidFill>
                            <a:schemeClr val="bg1"/>
                          </a:solidFill>
                          <a:latin typeface="Arial" panose="020B0604020202020204" pitchFamily="34" charset="0"/>
                          <a:cs typeface="Arial" panose="020B0604020202020204" pitchFamily="34" charset="0"/>
                        </a:rPr>
                        <a:t>South Station Expansion All-Day Peak Service (No NSRL)</a:t>
                      </a:r>
                    </a:p>
                  </a:txBody>
                  <a:tcPr>
                    <a:solidFill>
                      <a:srgbClr val="3CAD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Maximum achievable  service levels (</a:t>
                      </a:r>
                      <a:r>
                        <a:rPr lang="en-US" sz="1300" b="0" dirty="0">
                          <a:latin typeface="Arial" panose="020B0604020202020204" pitchFamily="34" charset="0"/>
                          <a:cs typeface="Arial" panose="020B0604020202020204" pitchFamily="34" charset="0"/>
                        </a:rPr>
                        <a:t>trains every 10-30 minutes, depending on the line)</a:t>
                      </a:r>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Maximum achievable  service levels (</a:t>
                      </a:r>
                      <a:r>
                        <a:rPr lang="en-US" sz="1300" b="0" dirty="0">
                          <a:latin typeface="Arial" panose="020B0604020202020204" pitchFamily="34" charset="0"/>
                          <a:cs typeface="Arial" panose="020B0604020202020204" pitchFamily="34" charset="0"/>
                        </a:rPr>
                        <a:t>trains every 10-30 minutes, depending on the line)</a:t>
                      </a:r>
                    </a:p>
                  </a:txBody>
                  <a:tcPr>
                    <a:solidFill>
                      <a:schemeClr val="bg1">
                        <a:lumMod val="95000"/>
                      </a:schemeClr>
                    </a:solidFill>
                  </a:tcPr>
                </a:tc>
                <a:tc>
                  <a:txBody>
                    <a:bodyPr/>
                    <a:lstStyle/>
                    <a:p>
                      <a:r>
                        <a:rPr lang="en-US" sz="1300" dirty="0">
                          <a:latin typeface="Arial" panose="020B0604020202020204" pitchFamily="34" charset="0"/>
                          <a:cs typeface="Arial" panose="020B0604020202020204" pitchFamily="34" charset="0"/>
                        </a:rPr>
                        <a:t>South Coast line via </a:t>
                      </a:r>
                      <a:r>
                        <a:rPr lang="en-US" sz="1300" b="0" dirty="0">
                          <a:latin typeface="Arial" panose="020B0604020202020204" pitchFamily="34" charset="0"/>
                          <a:cs typeface="Arial" panose="020B0604020202020204" pitchFamily="34" charset="0"/>
                        </a:rPr>
                        <a:t>Stoughton (fully electrified) </a:t>
                      </a:r>
                      <a:endParaRPr lang="en-US" sz="1300" dirty="0">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0002"/>
                  </a:ext>
                </a:extLst>
              </a:tr>
              <a:tr h="381362">
                <a:tc>
                  <a:txBody>
                    <a:bodyPr/>
                    <a:lstStyle/>
                    <a:p>
                      <a:r>
                        <a:rPr lang="en-US" sz="1300" b="1" dirty="0">
                          <a:solidFill>
                            <a:schemeClr val="bg1"/>
                          </a:solidFill>
                          <a:latin typeface="Arial" panose="020B0604020202020204" pitchFamily="34" charset="0"/>
                          <a:cs typeface="Arial" panose="020B0604020202020204" pitchFamily="34" charset="0"/>
                        </a:rPr>
                        <a:t>NSRL Regular Service (2-track)</a:t>
                      </a:r>
                    </a:p>
                  </a:txBody>
                  <a:tcPr>
                    <a:solidFill>
                      <a:srgbClr val="3CAD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Maximum</a:t>
                      </a:r>
                      <a:r>
                        <a:rPr lang="en-US" sz="1300" baseline="0"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achievable  service levels (</a:t>
                      </a:r>
                      <a:r>
                        <a:rPr lang="en-US" sz="1300" b="0" dirty="0">
                          <a:latin typeface="Arial" panose="020B0604020202020204" pitchFamily="34" charset="0"/>
                          <a:cs typeface="Arial" panose="020B0604020202020204" pitchFamily="34" charset="0"/>
                        </a:rPr>
                        <a:t>trains every 10-30 minutes, depending on the line)</a:t>
                      </a:r>
                    </a:p>
                  </a:txBody>
                  <a:tcPr>
                    <a:solidFill>
                      <a:schemeClr val="bg1">
                        <a:lumMod val="95000"/>
                      </a:schemeClr>
                    </a:solidFill>
                  </a:tcPr>
                </a:tc>
                <a:tc>
                  <a:txBody>
                    <a:bodyPr/>
                    <a:lstStyle/>
                    <a:p>
                      <a:r>
                        <a:rPr lang="en-US" sz="1300" dirty="0">
                          <a:latin typeface="Arial" panose="020B0604020202020204" pitchFamily="34" charset="0"/>
                          <a:cs typeface="Arial" panose="020B0604020202020204" pitchFamily="34" charset="0"/>
                        </a:rPr>
                        <a:t>Hourly Service</a:t>
                      </a:r>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South Coast line via </a:t>
                      </a:r>
                      <a:r>
                        <a:rPr lang="en-US" sz="1300" b="0" dirty="0">
                          <a:latin typeface="Arial" panose="020B0604020202020204" pitchFamily="34" charset="0"/>
                          <a:cs typeface="Arial" panose="020B0604020202020204" pitchFamily="34" charset="0"/>
                        </a:rPr>
                        <a:t>Stoughton (fully electrified) </a:t>
                      </a:r>
                      <a:endParaRPr lang="en-US" sz="1300" dirty="0">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0003"/>
                  </a:ext>
                </a:extLst>
              </a:tr>
              <a:tr h="381362">
                <a:tc>
                  <a:txBody>
                    <a:bodyPr/>
                    <a:lstStyle/>
                    <a:p>
                      <a:r>
                        <a:rPr lang="en-US" sz="1300" b="1" dirty="0">
                          <a:solidFill>
                            <a:schemeClr val="bg1"/>
                          </a:solidFill>
                          <a:latin typeface="Arial" panose="020B0604020202020204" pitchFamily="34" charset="0"/>
                          <a:cs typeface="Arial" panose="020B0604020202020204" pitchFamily="34" charset="0"/>
                        </a:rPr>
                        <a:t>NSRL All-Day Peak</a:t>
                      </a:r>
                      <a:r>
                        <a:rPr lang="en-US" sz="1300" b="1" baseline="0" dirty="0">
                          <a:solidFill>
                            <a:schemeClr val="bg1"/>
                          </a:solidFill>
                          <a:latin typeface="Arial" panose="020B0604020202020204" pitchFamily="34" charset="0"/>
                          <a:cs typeface="Arial" panose="020B0604020202020204" pitchFamily="34" charset="0"/>
                        </a:rPr>
                        <a:t> Service (2-track and 4-track)</a:t>
                      </a:r>
                      <a:endParaRPr lang="en-US" sz="1300" b="1" dirty="0">
                        <a:solidFill>
                          <a:schemeClr val="bg1"/>
                        </a:solidFill>
                        <a:latin typeface="Arial" panose="020B0604020202020204" pitchFamily="34" charset="0"/>
                        <a:cs typeface="Arial" panose="020B0604020202020204" pitchFamily="34" charset="0"/>
                      </a:endParaRPr>
                    </a:p>
                  </a:txBody>
                  <a:tcPr>
                    <a:solidFill>
                      <a:srgbClr val="3CAD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Maximum achievable  service levels (</a:t>
                      </a:r>
                      <a:r>
                        <a:rPr lang="en-US" sz="1300" b="0" dirty="0">
                          <a:latin typeface="Arial" panose="020B0604020202020204" pitchFamily="34" charset="0"/>
                          <a:cs typeface="Arial" panose="020B0604020202020204" pitchFamily="34" charset="0"/>
                        </a:rPr>
                        <a:t>trains every 10-30 minutes, depending on the line)</a:t>
                      </a:r>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Maximum achievable  service levels (</a:t>
                      </a:r>
                      <a:r>
                        <a:rPr lang="en-US" sz="1300" b="0" dirty="0">
                          <a:latin typeface="Arial" panose="020B0604020202020204" pitchFamily="34" charset="0"/>
                          <a:cs typeface="Arial" panose="020B0604020202020204" pitchFamily="34" charset="0"/>
                        </a:rPr>
                        <a:t>trains every 10-30 minutes, depending on the line)</a:t>
                      </a:r>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South Coast line via </a:t>
                      </a:r>
                      <a:r>
                        <a:rPr lang="en-US" sz="1300" b="0" dirty="0">
                          <a:latin typeface="Arial" panose="020B0604020202020204" pitchFamily="34" charset="0"/>
                          <a:cs typeface="Arial" panose="020B0604020202020204" pitchFamily="34" charset="0"/>
                        </a:rPr>
                        <a:t>Stoughton (fully electrified) </a:t>
                      </a:r>
                      <a:endParaRPr lang="en-US" sz="1300" dirty="0">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0004"/>
                  </a:ext>
                </a:extLst>
              </a:tr>
            </a:tbl>
          </a:graphicData>
        </a:graphic>
      </p:graphicFrame>
      <p:sp>
        <p:nvSpPr>
          <p:cNvPr id="5" name="Rectangle 4"/>
          <p:cNvSpPr/>
          <p:nvPr/>
        </p:nvSpPr>
        <p:spPr>
          <a:xfrm>
            <a:off x="429031" y="5486400"/>
            <a:ext cx="8321427" cy="584775"/>
          </a:xfrm>
          <a:prstGeom prst="rect">
            <a:avLst/>
          </a:prstGeom>
        </p:spPr>
        <p:txBody>
          <a:bodyPr wrap="square">
            <a:spAutoFit/>
          </a:bodyPr>
          <a:lstStyle/>
          <a:p>
            <a:r>
              <a:rPr lang="en-US" sz="1600" b="1" i="1" dirty="0"/>
              <a:t>Note: Unlike typical ridership modeling , all service plans assume no constraints on station parking</a:t>
            </a:r>
          </a:p>
        </p:txBody>
      </p:sp>
      <p:sp>
        <p:nvSpPr>
          <p:cNvPr id="7" name="Title 1"/>
          <p:cNvSpPr>
            <a:spLocks noGrp="1"/>
          </p:cNvSpPr>
          <p:nvPr>
            <p:ph type="title"/>
          </p:nvPr>
        </p:nvSpPr>
        <p:spPr>
          <a:xfrm>
            <a:off x="457200" y="533400"/>
            <a:ext cx="8229600" cy="990600"/>
          </a:xfrm>
        </p:spPr>
        <p:txBody>
          <a:bodyPr/>
          <a:lstStyle/>
          <a:p>
            <a:r>
              <a:rPr lang="en-US" dirty="0"/>
              <a:t>Service Plans</a:t>
            </a:r>
          </a:p>
        </p:txBody>
      </p:sp>
    </p:spTree>
    <p:extLst>
      <p:ext uri="{BB962C8B-B14F-4D97-AF65-F5344CB8AC3E}">
        <p14:creationId xmlns:p14="http://schemas.microsoft.com/office/powerpoint/2010/main" val="1870371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 Assumptions</a:t>
            </a:r>
          </a:p>
        </p:txBody>
      </p:sp>
      <p:sp>
        <p:nvSpPr>
          <p:cNvPr id="3" name="Content Placeholder 2"/>
          <p:cNvSpPr>
            <a:spLocks noGrp="1"/>
          </p:cNvSpPr>
          <p:nvPr>
            <p:ph idx="1"/>
          </p:nvPr>
        </p:nvSpPr>
        <p:spPr>
          <a:xfrm>
            <a:off x="457200" y="1600200"/>
            <a:ext cx="8229600" cy="4827104"/>
          </a:xfrm>
        </p:spPr>
        <p:txBody>
          <a:bodyPr/>
          <a:lstStyle/>
          <a:p>
            <a:pPr>
              <a:spcBef>
                <a:spcPts val="600"/>
              </a:spcBef>
              <a:spcAft>
                <a:spcPts val="600"/>
              </a:spcAft>
            </a:pPr>
            <a:r>
              <a:rPr lang="en-US" sz="2000" dirty="0"/>
              <a:t>All trains operating through the tunnel are interlined with another line on the other side of the system</a:t>
            </a:r>
          </a:p>
          <a:p>
            <a:pPr>
              <a:spcBef>
                <a:spcPts val="600"/>
              </a:spcBef>
              <a:spcAft>
                <a:spcPts val="600"/>
              </a:spcAft>
            </a:pPr>
            <a:r>
              <a:rPr lang="en-US" sz="2000" dirty="0"/>
              <a:t>NSRL 2 Track Tunnel can support 17 trains per hour, per direction (for context, this is more frequent service than currently provided on the Red Line); NSRL 4 Track Tunnel can support 21 trains per hour, per direction</a:t>
            </a:r>
          </a:p>
          <a:p>
            <a:pPr>
              <a:spcBef>
                <a:spcPts val="600"/>
              </a:spcBef>
              <a:spcAft>
                <a:spcPts val="600"/>
              </a:spcAft>
            </a:pPr>
            <a:r>
              <a:rPr lang="en-US" sz="2000" dirty="0"/>
              <a:t>Passengers would be able to board and alight through all doors on a train and more quickly than is typical today, similar to rapid transit operations</a:t>
            </a:r>
          </a:p>
          <a:p>
            <a:pPr>
              <a:spcBef>
                <a:spcPts val="600"/>
              </a:spcBef>
              <a:spcAft>
                <a:spcPts val="600"/>
              </a:spcAft>
            </a:pPr>
            <a:r>
              <a:rPr lang="en-US" sz="2000" dirty="0"/>
              <a:t>Service on the individual lines would be managed such that trains would be able to arrive precisely as scheduled for their slot to enter the tunnel and maintain the 17 trains/hour frequency</a:t>
            </a:r>
          </a:p>
          <a:p>
            <a:pPr>
              <a:spcBef>
                <a:spcPts val="600"/>
              </a:spcBef>
              <a:spcAft>
                <a:spcPts val="600"/>
              </a:spcAft>
            </a:pPr>
            <a:r>
              <a:rPr lang="en-US" sz="2000" u="sng" dirty="0"/>
              <a:t>Significant infrastructure investments beyond those necessary for the tunnel itself are made in order to meet the above assumptions.</a:t>
            </a:r>
            <a:br>
              <a:rPr lang="en-US" sz="2000" dirty="0"/>
            </a:br>
            <a:endParaRPr lang="en-US" sz="2000" dirty="0"/>
          </a:p>
          <a:p>
            <a:endParaRPr lang="en-US" sz="1800" dirty="0"/>
          </a:p>
        </p:txBody>
      </p:sp>
      <p:sp>
        <p:nvSpPr>
          <p:cNvPr id="4" name="Slide Number Placeholder 3"/>
          <p:cNvSpPr>
            <a:spLocks noGrp="1"/>
          </p:cNvSpPr>
          <p:nvPr>
            <p:ph type="sldNum" sz="quarter" idx="4"/>
          </p:nvPr>
        </p:nvSpPr>
        <p:spPr>
          <a:xfrm>
            <a:off x="8077200" y="6521005"/>
            <a:ext cx="1066800" cy="328612"/>
          </a:xfrm>
          <a:prstGeom prst="rect">
            <a:avLst/>
          </a:prstGeom>
        </p:spPr>
        <p:txBody>
          <a:bodyPr/>
          <a:lstStyle>
            <a:lvl1pPr>
              <a:defRPr sz="1000"/>
            </a:lvl1pPr>
          </a:lstStyle>
          <a:p>
            <a:pPr>
              <a:defRPr/>
            </a:pPr>
            <a:fld id="{1B9A3EE1-316A-4C41-BADB-C51665509343}" type="slidenum">
              <a:rPr lang="en-US" altLang="en-US" smtClean="0">
                <a:solidFill>
                  <a:srgbClr val="292934"/>
                </a:solidFill>
              </a:rPr>
              <a:pPr>
                <a:defRPr/>
              </a:pPr>
              <a:t>23</a:t>
            </a:fld>
            <a:endParaRPr lang="en-US" altLang="en-US">
              <a:solidFill>
                <a:srgbClr val="292934"/>
              </a:solidFill>
            </a:endParaRPr>
          </a:p>
        </p:txBody>
      </p:sp>
    </p:spTree>
    <p:extLst>
      <p:ext uri="{BB962C8B-B14F-4D97-AF65-F5344CB8AC3E}">
        <p14:creationId xmlns:p14="http://schemas.microsoft.com/office/powerpoint/2010/main" val="150783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Risks in Implementing Service Plans</a:t>
            </a:r>
          </a:p>
        </p:txBody>
      </p:sp>
      <p:sp>
        <p:nvSpPr>
          <p:cNvPr id="3" name="Content Placeholder 2"/>
          <p:cNvSpPr>
            <a:spLocks noGrp="1"/>
          </p:cNvSpPr>
          <p:nvPr>
            <p:ph idx="1"/>
          </p:nvPr>
        </p:nvSpPr>
        <p:spPr/>
        <p:txBody>
          <a:bodyPr>
            <a:normAutofit fontScale="77500" lnSpcReduction="20000"/>
          </a:bodyPr>
          <a:lstStyle/>
          <a:p>
            <a:pPr marL="0" indent="0">
              <a:buNone/>
            </a:pPr>
            <a:r>
              <a:rPr lang="en-US" b="1" dirty="0"/>
              <a:t>The following represent some of the biggest concerns MBTA Operations has with the study’s assumptions: </a:t>
            </a:r>
          </a:p>
          <a:p>
            <a:pPr>
              <a:spcBef>
                <a:spcPts val="600"/>
              </a:spcBef>
              <a:spcAft>
                <a:spcPts val="600"/>
              </a:spcAft>
            </a:pPr>
            <a:r>
              <a:rPr lang="en-US" dirty="0"/>
              <a:t>No system has yet operated aspirational level of frequency with Positive Train Control</a:t>
            </a:r>
          </a:p>
          <a:p>
            <a:pPr>
              <a:spcBef>
                <a:spcPts val="600"/>
              </a:spcBef>
              <a:spcAft>
                <a:spcPts val="600"/>
              </a:spcAft>
            </a:pPr>
            <a:r>
              <a:rPr lang="en-US" dirty="0"/>
              <a:t>Service disruptions on one or two tracks in the tunnel will cause ripple effects throughout the entire commuter rail system</a:t>
            </a:r>
          </a:p>
          <a:p>
            <a:pPr>
              <a:spcBef>
                <a:spcPts val="600"/>
              </a:spcBef>
              <a:spcAft>
                <a:spcPts val="600"/>
              </a:spcAft>
            </a:pPr>
            <a:r>
              <a:rPr lang="en-US" dirty="0"/>
              <a:t>Assumptions about train loading/unloading time are much more aggressive than current experience</a:t>
            </a:r>
          </a:p>
          <a:p>
            <a:pPr>
              <a:spcBef>
                <a:spcPts val="600"/>
              </a:spcBef>
              <a:spcAft>
                <a:spcPts val="600"/>
              </a:spcAft>
            </a:pPr>
            <a:r>
              <a:rPr lang="en-US" dirty="0"/>
              <a:t>Depth of stations is a concern during evacuation (and possible negative impact on customer experience due to longer time to exit stations)</a:t>
            </a:r>
          </a:p>
          <a:p>
            <a:pPr>
              <a:spcBef>
                <a:spcPts val="600"/>
              </a:spcBef>
              <a:spcAft>
                <a:spcPts val="600"/>
              </a:spcAft>
            </a:pPr>
            <a:r>
              <a:rPr lang="en-US" dirty="0"/>
              <a:t>Rapid transit stations were not designed to accommodate transfers from commuter rail in the way they would happen now and may lack platform capacity to adequately do so</a:t>
            </a:r>
          </a:p>
          <a:p>
            <a:pPr>
              <a:spcBef>
                <a:spcPts val="600"/>
              </a:spcBef>
              <a:spcAft>
                <a:spcPts val="600"/>
              </a:spcAft>
            </a:pPr>
            <a:r>
              <a:rPr lang="en-US" dirty="0"/>
              <a:t>Locations for additional layover and maintenance capacity have not been identified and are challenging to site</a:t>
            </a:r>
          </a:p>
        </p:txBody>
      </p:sp>
      <p:sp>
        <p:nvSpPr>
          <p:cNvPr id="5" name="Slide Number Placeholder 4"/>
          <p:cNvSpPr>
            <a:spLocks noGrp="1"/>
          </p:cNvSpPr>
          <p:nvPr>
            <p:ph type="sldNum" sz="quarter" idx="4"/>
          </p:nvPr>
        </p:nvSpPr>
        <p:spPr/>
        <p:txBody>
          <a:bodyPr/>
          <a:lstStyle/>
          <a:p>
            <a:pPr>
              <a:defRPr/>
            </a:pPr>
            <a:fld id="{1B9A3EE1-316A-4C41-BADB-C51665509343}" type="slidenum">
              <a:rPr lang="en-US" altLang="en-US" smtClean="0">
                <a:solidFill>
                  <a:srgbClr val="292934"/>
                </a:solidFill>
              </a:rPr>
              <a:pPr>
                <a:defRPr/>
              </a:pPr>
              <a:t>24</a:t>
            </a:fld>
            <a:endParaRPr lang="en-US" altLang="en-US">
              <a:solidFill>
                <a:srgbClr val="292934"/>
              </a:solidFill>
            </a:endParaRPr>
          </a:p>
        </p:txBody>
      </p:sp>
    </p:spTree>
    <p:extLst>
      <p:ext uri="{BB962C8B-B14F-4D97-AF65-F5344CB8AC3E}">
        <p14:creationId xmlns:p14="http://schemas.microsoft.com/office/powerpoint/2010/main" val="2898560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Ridership</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0364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CTPS Regional Travel Demand Model</a:t>
            </a:r>
          </a:p>
        </p:txBody>
      </p:sp>
      <p:sp>
        <p:nvSpPr>
          <p:cNvPr id="3" name="Content Placeholder 2"/>
          <p:cNvSpPr>
            <a:spLocks noGrp="1"/>
          </p:cNvSpPr>
          <p:nvPr>
            <p:ph idx="1"/>
          </p:nvPr>
        </p:nvSpPr>
        <p:spPr/>
        <p:txBody>
          <a:bodyPr>
            <a:normAutofit fontScale="92500" lnSpcReduction="20000"/>
          </a:bodyPr>
          <a:lstStyle/>
          <a:p>
            <a:r>
              <a:rPr lang="en-US" sz="2100" dirty="0"/>
              <a:t>Federally approved tool to project ridership on projects seeking federal funding support – same tool used for all major MBTA/MassDOT investments (example: GLX, South Station Expansion)</a:t>
            </a:r>
          </a:p>
          <a:p>
            <a:r>
              <a:rPr lang="en-US" sz="2100" dirty="0"/>
              <a:t>Projects how trips are made (drive vs transit; which route or transit service) in horizon year (currently 2040)</a:t>
            </a:r>
          </a:p>
          <a:p>
            <a:pPr lvl="1"/>
            <a:r>
              <a:rPr lang="en-US" sz="2100" dirty="0"/>
              <a:t>Assuming future population/employment across &gt;5,000 zones in Eastern Massachusetts, consistent with regionally adopted land use forecasts developed by MAPC</a:t>
            </a:r>
          </a:p>
          <a:p>
            <a:pPr lvl="1"/>
            <a:r>
              <a:rPr lang="en-US" sz="2100" dirty="0"/>
              <a:t>Model is not dynamic (transportation investments don’t change land use)</a:t>
            </a:r>
          </a:p>
          <a:p>
            <a:r>
              <a:rPr lang="en-US" sz="2100" dirty="0"/>
              <a:t>Investments (such as NSRL) are compared to a future “No Build” that doesn’t include that investment, but where today’s network is enhanced by other funded or otherwise committed projects in the pipeline (i.e. GLX)</a:t>
            </a:r>
          </a:p>
          <a:p>
            <a:r>
              <a:rPr lang="en-US" sz="2100" dirty="0"/>
              <a:t>Model does not typically constrain capacity except for parking supply</a:t>
            </a:r>
          </a:p>
          <a:p>
            <a:pPr lvl="1"/>
            <a:r>
              <a:rPr lang="en-US" sz="2100" dirty="0"/>
              <a:t>Since model looks at a 3 hour peak period, </a:t>
            </a:r>
            <a:r>
              <a:rPr lang="en-US" sz="2100" i="1" dirty="0"/>
              <a:t>transit</a:t>
            </a:r>
            <a:r>
              <a:rPr lang="en-US" sz="2100" dirty="0"/>
              <a:t> capacity not typically an issue</a:t>
            </a:r>
          </a:p>
          <a:p>
            <a:r>
              <a:rPr lang="en-US" sz="2100" dirty="0"/>
              <a:t>For this project, commuter rail parking was treated unconstrained in all model runs</a:t>
            </a:r>
          </a:p>
        </p:txBody>
      </p:sp>
      <p:sp>
        <p:nvSpPr>
          <p:cNvPr id="4" name="Text Placeholder 3"/>
          <p:cNvSpPr>
            <a:spLocks noGrp="1"/>
          </p:cNvSpPr>
          <p:nvPr>
            <p:ph type="body" sz="quarter" idx="19"/>
          </p:nvPr>
        </p:nvSpPr>
        <p:spPr/>
        <p:txBody>
          <a:bodyPr/>
          <a:lstStyle/>
          <a:p>
            <a:endParaRPr lang="en-US"/>
          </a:p>
        </p:txBody>
      </p:sp>
      <p:sp>
        <p:nvSpPr>
          <p:cNvPr id="5" name="Slide Number Placeholder 4"/>
          <p:cNvSpPr>
            <a:spLocks noGrp="1"/>
          </p:cNvSpPr>
          <p:nvPr>
            <p:ph type="sldNum" sz="quarter" idx="4"/>
          </p:nvPr>
        </p:nvSpPr>
        <p:spPr/>
        <p:txBody>
          <a:bodyPr/>
          <a:lstStyle/>
          <a:p>
            <a:pPr>
              <a:defRPr/>
            </a:pPr>
            <a:fld id="{1B9A3EE1-316A-4C41-BADB-C51665509343}" type="slidenum">
              <a:rPr lang="en-US" altLang="en-US" smtClean="0">
                <a:solidFill>
                  <a:srgbClr val="292934"/>
                </a:solidFill>
              </a:rPr>
              <a:pPr>
                <a:defRPr/>
              </a:pPr>
              <a:t>26</a:t>
            </a:fld>
            <a:endParaRPr lang="en-US" altLang="en-US">
              <a:solidFill>
                <a:srgbClr val="292934"/>
              </a:solidFill>
            </a:endParaRPr>
          </a:p>
        </p:txBody>
      </p:sp>
    </p:spTree>
    <p:extLst>
      <p:ext uri="{BB962C8B-B14F-4D97-AF65-F5344CB8AC3E}">
        <p14:creationId xmlns:p14="http://schemas.microsoft.com/office/powerpoint/2010/main" val="3817895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77000" y="988870"/>
            <a:ext cx="2362200" cy="369332"/>
          </a:xfrm>
          <a:prstGeom prst="rect">
            <a:avLst/>
          </a:prstGeom>
          <a:noFill/>
        </p:spPr>
        <p:txBody>
          <a:bodyPr wrap="square" rtlCol="0">
            <a:spAutoFit/>
          </a:bodyPr>
          <a:lstStyle/>
          <a:p>
            <a:endParaRPr lang="en-US" kern="0" dirty="0">
              <a:solidFill>
                <a:srgbClr val="FF0000"/>
              </a:solidFill>
              <a:latin typeface="Arial" panose="020B0604020202020204" pitchFamily="34" charset="0"/>
              <a:cs typeface="Arial" panose="020B0604020202020204" pitchFamily="34" charset="0"/>
            </a:endParaRPr>
          </a:p>
        </p:txBody>
      </p:sp>
      <p:graphicFrame>
        <p:nvGraphicFramePr>
          <p:cNvPr id="10" name="Content Placeholder 8"/>
          <p:cNvGraphicFramePr>
            <a:graphicFrameLocks noGrp="1"/>
          </p:cNvGraphicFramePr>
          <p:nvPr>
            <p:ph idx="1"/>
            <p:extLst>
              <p:ext uri="{D42A27DB-BD31-4B8C-83A1-F6EECF244321}">
                <p14:modId xmlns:p14="http://schemas.microsoft.com/office/powerpoint/2010/main" val="3028437825"/>
              </p:ext>
            </p:extLst>
          </p:nvPr>
        </p:nvGraphicFramePr>
        <p:xfrm>
          <a:off x="457200" y="1600200"/>
          <a:ext cx="82296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9" name="Title 1"/>
          <p:cNvSpPr>
            <a:spLocks noGrp="1"/>
          </p:cNvSpPr>
          <p:nvPr>
            <p:ph type="title"/>
          </p:nvPr>
        </p:nvSpPr>
        <p:spPr>
          <a:xfrm>
            <a:off x="457200" y="533400"/>
            <a:ext cx="8229600" cy="990600"/>
          </a:xfrm>
        </p:spPr>
        <p:txBody>
          <a:bodyPr>
            <a:normAutofit/>
          </a:bodyPr>
          <a:lstStyle/>
          <a:p>
            <a:r>
              <a:rPr lang="en-US" sz="2800" dirty="0"/>
              <a:t>Ridership by Alternative: No Build 2040</a:t>
            </a:r>
            <a:br>
              <a:rPr lang="en-US" sz="2800" dirty="0"/>
            </a:br>
            <a:r>
              <a:rPr lang="en-US" sz="2800" dirty="0"/>
              <a:t>All Day </a:t>
            </a:r>
            <a:r>
              <a:rPr lang="en-US" sz="2800" dirty="0" err="1"/>
              <a:t>Boardings</a:t>
            </a:r>
            <a:endParaRPr lang="en-US" sz="2800" dirty="0"/>
          </a:p>
        </p:txBody>
      </p:sp>
    </p:spTree>
    <p:extLst>
      <p:ext uri="{BB962C8B-B14F-4D97-AF65-F5344CB8AC3E}">
        <p14:creationId xmlns:p14="http://schemas.microsoft.com/office/powerpoint/2010/main" val="2793210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77000" y="988870"/>
            <a:ext cx="2362200" cy="369332"/>
          </a:xfrm>
          <a:prstGeom prst="rect">
            <a:avLst/>
          </a:prstGeom>
          <a:noFill/>
        </p:spPr>
        <p:txBody>
          <a:bodyPr wrap="square" rtlCol="0">
            <a:spAutoFit/>
          </a:bodyPr>
          <a:lstStyle/>
          <a:p>
            <a:endParaRPr lang="en-US" kern="0" dirty="0">
              <a:solidFill>
                <a:srgbClr val="FF0000"/>
              </a:solidFill>
              <a:latin typeface="Arial" panose="020B0604020202020204" pitchFamily="34" charset="0"/>
              <a:cs typeface="Arial" panose="020B0604020202020204" pitchFamily="34" charset="0"/>
            </a:endParaRPr>
          </a:p>
        </p:txBody>
      </p:sp>
      <p:graphicFrame>
        <p:nvGraphicFramePr>
          <p:cNvPr id="10" name="Content Placeholder 8"/>
          <p:cNvGraphicFramePr>
            <a:graphicFrameLocks noGrp="1"/>
          </p:cNvGraphicFramePr>
          <p:nvPr>
            <p:ph idx="1"/>
            <p:extLst>
              <p:ext uri="{D42A27DB-BD31-4B8C-83A1-F6EECF244321}">
                <p14:modId xmlns:p14="http://schemas.microsoft.com/office/powerpoint/2010/main" val="1716057162"/>
              </p:ext>
            </p:extLst>
          </p:nvPr>
        </p:nvGraphicFramePr>
        <p:xfrm>
          <a:off x="457200" y="1600200"/>
          <a:ext cx="82296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a:spLocks noGrp="1"/>
          </p:cNvSpPr>
          <p:nvPr>
            <p:ph type="title"/>
          </p:nvPr>
        </p:nvSpPr>
        <p:spPr>
          <a:xfrm>
            <a:off x="457200" y="533400"/>
            <a:ext cx="8229600" cy="990600"/>
          </a:xfrm>
        </p:spPr>
        <p:txBody>
          <a:bodyPr>
            <a:normAutofit fontScale="90000"/>
          </a:bodyPr>
          <a:lstStyle/>
          <a:p>
            <a:r>
              <a:rPr lang="en-US" sz="3100" dirty="0"/>
              <a:t>Ridership by Alternative: NSRL Regular Service (2-track)</a:t>
            </a:r>
            <a:br>
              <a:rPr lang="en-US" sz="3300" dirty="0"/>
            </a:br>
            <a:r>
              <a:rPr lang="en-US" sz="3100" dirty="0"/>
              <a:t>All Day </a:t>
            </a:r>
            <a:r>
              <a:rPr lang="en-US" sz="3100" dirty="0" err="1"/>
              <a:t>Boardings</a:t>
            </a:r>
            <a:endParaRPr lang="en-US" sz="3100" dirty="0"/>
          </a:p>
        </p:txBody>
      </p:sp>
    </p:spTree>
    <p:extLst>
      <p:ext uri="{BB962C8B-B14F-4D97-AF65-F5344CB8AC3E}">
        <p14:creationId xmlns:p14="http://schemas.microsoft.com/office/powerpoint/2010/main" val="3282471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77000" y="988870"/>
            <a:ext cx="2362200" cy="369332"/>
          </a:xfrm>
          <a:prstGeom prst="rect">
            <a:avLst/>
          </a:prstGeom>
          <a:noFill/>
        </p:spPr>
        <p:txBody>
          <a:bodyPr wrap="square" rtlCol="0">
            <a:spAutoFit/>
          </a:bodyPr>
          <a:lstStyle/>
          <a:p>
            <a:endParaRPr lang="en-US" kern="0" dirty="0">
              <a:solidFill>
                <a:srgbClr val="FF0000"/>
              </a:solidFill>
              <a:latin typeface="Arial" panose="020B0604020202020204" pitchFamily="34" charset="0"/>
              <a:cs typeface="Arial" panose="020B0604020202020204" pitchFamily="34" charset="0"/>
            </a:endParaRPr>
          </a:p>
        </p:txBody>
      </p:sp>
      <p:graphicFrame>
        <p:nvGraphicFramePr>
          <p:cNvPr id="10" name="Content Placeholder 8"/>
          <p:cNvGraphicFramePr>
            <a:graphicFrameLocks noGrp="1"/>
          </p:cNvGraphicFramePr>
          <p:nvPr>
            <p:ph idx="1"/>
            <p:extLst>
              <p:ext uri="{D42A27DB-BD31-4B8C-83A1-F6EECF244321}">
                <p14:modId xmlns:p14="http://schemas.microsoft.com/office/powerpoint/2010/main" val="1255583112"/>
              </p:ext>
            </p:extLst>
          </p:nvPr>
        </p:nvGraphicFramePr>
        <p:xfrm>
          <a:off x="457200" y="1600200"/>
          <a:ext cx="82296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a:spLocks noGrp="1"/>
          </p:cNvSpPr>
          <p:nvPr>
            <p:ph type="title"/>
          </p:nvPr>
        </p:nvSpPr>
        <p:spPr>
          <a:xfrm>
            <a:off x="457200" y="533400"/>
            <a:ext cx="8229600" cy="990600"/>
          </a:xfrm>
        </p:spPr>
        <p:txBody>
          <a:bodyPr>
            <a:normAutofit/>
          </a:bodyPr>
          <a:lstStyle/>
          <a:p>
            <a:r>
              <a:rPr lang="en-US" sz="2800" dirty="0"/>
              <a:t>Ridership by Alternative: SSX All-Day Peak Service</a:t>
            </a:r>
            <a:br>
              <a:rPr lang="en-US" sz="2800" dirty="0"/>
            </a:br>
            <a:r>
              <a:rPr lang="en-US" sz="2800" dirty="0"/>
              <a:t>All Day </a:t>
            </a:r>
            <a:r>
              <a:rPr lang="en-US" sz="2800" dirty="0" err="1"/>
              <a:t>Boardings</a:t>
            </a:r>
            <a:endParaRPr lang="en-US" sz="2800" dirty="0"/>
          </a:p>
        </p:txBody>
      </p:sp>
    </p:spTree>
    <p:extLst>
      <p:ext uri="{BB962C8B-B14F-4D97-AF65-F5344CB8AC3E}">
        <p14:creationId xmlns:p14="http://schemas.microsoft.com/office/powerpoint/2010/main" val="440801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background + project scope</a:t>
            </a:r>
          </a:p>
        </p:txBody>
      </p:sp>
      <p:sp>
        <p:nvSpPr>
          <p:cNvPr id="3" name="Text Placeholder 2"/>
          <p:cNvSpPr>
            <a:spLocks noGrp="1"/>
          </p:cNvSpPr>
          <p:nvPr>
            <p:ph type="body" idx="1"/>
          </p:nvPr>
        </p:nvSpPr>
        <p:spPr>
          <a:blipFill>
            <a:blip r:embed="rId2" cstate="print"/>
            <a:stretch>
              <a:fillRect/>
            </a:stretch>
          </a:blipFill>
        </p:spPr>
        <p:txBody>
          <a:bodyPr/>
          <a:lstStyle/>
          <a:p>
            <a:endParaRPr lang="en-US" dirty="0"/>
          </a:p>
        </p:txBody>
      </p:sp>
    </p:spTree>
    <p:extLst>
      <p:ext uri="{BB962C8B-B14F-4D97-AF65-F5344CB8AC3E}">
        <p14:creationId xmlns:p14="http://schemas.microsoft.com/office/powerpoint/2010/main" val="2106496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77000" y="988870"/>
            <a:ext cx="2362200" cy="369332"/>
          </a:xfrm>
          <a:prstGeom prst="rect">
            <a:avLst/>
          </a:prstGeom>
          <a:noFill/>
        </p:spPr>
        <p:txBody>
          <a:bodyPr wrap="square" rtlCol="0">
            <a:spAutoFit/>
          </a:bodyPr>
          <a:lstStyle/>
          <a:p>
            <a:endParaRPr lang="en-US" kern="0" dirty="0">
              <a:solidFill>
                <a:srgbClr val="FF0000"/>
              </a:solidFill>
              <a:latin typeface="Arial" panose="020B0604020202020204" pitchFamily="34" charset="0"/>
              <a:cs typeface="Arial" panose="020B0604020202020204" pitchFamily="34" charset="0"/>
            </a:endParaRPr>
          </a:p>
        </p:txBody>
      </p:sp>
      <p:graphicFrame>
        <p:nvGraphicFramePr>
          <p:cNvPr id="10" name="Content Placeholder 8"/>
          <p:cNvGraphicFramePr>
            <a:graphicFrameLocks noGrp="1"/>
          </p:cNvGraphicFramePr>
          <p:nvPr>
            <p:ph idx="1"/>
            <p:extLst>
              <p:ext uri="{D42A27DB-BD31-4B8C-83A1-F6EECF244321}">
                <p14:modId xmlns:p14="http://schemas.microsoft.com/office/powerpoint/2010/main" val="1390614613"/>
              </p:ext>
            </p:extLst>
          </p:nvPr>
        </p:nvGraphicFramePr>
        <p:xfrm>
          <a:off x="457200" y="1600200"/>
          <a:ext cx="82296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a:spLocks noGrp="1"/>
          </p:cNvSpPr>
          <p:nvPr>
            <p:ph type="title"/>
          </p:nvPr>
        </p:nvSpPr>
        <p:spPr>
          <a:xfrm>
            <a:off x="457200" y="533400"/>
            <a:ext cx="8229600" cy="990600"/>
          </a:xfrm>
        </p:spPr>
        <p:txBody>
          <a:bodyPr>
            <a:noAutofit/>
          </a:bodyPr>
          <a:lstStyle/>
          <a:p>
            <a:r>
              <a:rPr lang="en-US" sz="2700" dirty="0"/>
              <a:t>Ridership by Alternative: NSRL All-Day Peak Service (2-track</a:t>
            </a:r>
            <a:br>
              <a:rPr lang="en-US" sz="2700" dirty="0"/>
            </a:br>
            <a:r>
              <a:rPr lang="en-US" sz="2700" dirty="0"/>
              <a:t>All Day </a:t>
            </a:r>
            <a:r>
              <a:rPr lang="en-US" sz="2700" dirty="0" err="1"/>
              <a:t>Boardings</a:t>
            </a:r>
            <a:endParaRPr lang="en-US" sz="2700" dirty="0"/>
          </a:p>
        </p:txBody>
      </p:sp>
    </p:spTree>
    <p:extLst>
      <p:ext uri="{BB962C8B-B14F-4D97-AF65-F5344CB8AC3E}">
        <p14:creationId xmlns:p14="http://schemas.microsoft.com/office/powerpoint/2010/main" val="1940339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77000" y="988870"/>
            <a:ext cx="2362200" cy="369332"/>
          </a:xfrm>
          <a:prstGeom prst="rect">
            <a:avLst/>
          </a:prstGeom>
          <a:noFill/>
        </p:spPr>
        <p:txBody>
          <a:bodyPr wrap="square" rtlCol="0">
            <a:spAutoFit/>
          </a:bodyPr>
          <a:lstStyle/>
          <a:p>
            <a:endParaRPr lang="en-US" kern="0" dirty="0">
              <a:solidFill>
                <a:srgbClr val="FF0000"/>
              </a:solidFill>
              <a:latin typeface="Arial" panose="020B0604020202020204" pitchFamily="34" charset="0"/>
              <a:cs typeface="Arial" panose="020B0604020202020204" pitchFamily="34" charset="0"/>
            </a:endParaRPr>
          </a:p>
        </p:txBody>
      </p:sp>
      <p:graphicFrame>
        <p:nvGraphicFramePr>
          <p:cNvPr id="10" name="Content Placeholder 8"/>
          <p:cNvGraphicFramePr>
            <a:graphicFrameLocks noGrp="1"/>
          </p:cNvGraphicFramePr>
          <p:nvPr>
            <p:ph idx="1"/>
            <p:extLst>
              <p:ext uri="{D42A27DB-BD31-4B8C-83A1-F6EECF244321}">
                <p14:modId xmlns:p14="http://schemas.microsoft.com/office/powerpoint/2010/main" val="459227551"/>
              </p:ext>
            </p:extLst>
          </p:nvPr>
        </p:nvGraphicFramePr>
        <p:xfrm>
          <a:off x="457200" y="1600200"/>
          <a:ext cx="82296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a:spLocks noGrp="1"/>
          </p:cNvSpPr>
          <p:nvPr>
            <p:ph type="title"/>
          </p:nvPr>
        </p:nvSpPr>
        <p:spPr>
          <a:xfrm>
            <a:off x="457200" y="533400"/>
            <a:ext cx="8229600" cy="990600"/>
          </a:xfrm>
        </p:spPr>
        <p:txBody>
          <a:bodyPr>
            <a:noAutofit/>
          </a:bodyPr>
          <a:lstStyle/>
          <a:p>
            <a:r>
              <a:rPr lang="en-US" sz="2500" dirty="0"/>
              <a:t>Ridership by Alternative: NSRL All-Day Peak Service (4-track)</a:t>
            </a:r>
            <a:br>
              <a:rPr lang="en-US" sz="2500" dirty="0"/>
            </a:br>
            <a:r>
              <a:rPr lang="en-US" sz="2500" dirty="0"/>
              <a:t>All Day </a:t>
            </a:r>
            <a:r>
              <a:rPr lang="en-US" sz="2500" dirty="0" err="1"/>
              <a:t>Boardings</a:t>
            </a:r>
            <a:endParaRPr lang="en-US" sz="2500" dirty="0"/>
          </a:p>
        </p:txBody>
      </p:sp>
    </p:spTree>
    <p:extLst>
      <p:ext uri="{BB962C8B-B14F-4D97-AF65-F5344CB8AC3E}">
        <p14:creationId xmlns:p14="http://schemas.microsoft.com/office/powerpoint/2010/main" val="12050078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Ridership Destinations</a:t>
            </a:r>
            <a:br>
              <a:rPr lang="en-US" dirty="0"/>
            </a:br>
            <a:r>
              <a:rPr lang="en-US" sz="3600" dirty="0"/>
              <a:t>Northside (Southbound) AM PEAK</a:t>
            </a:r>
          </a:p>
        </p:txBody>
      </p:sp>
      <p:sp>
        <p:nvSpPr>
          <p:cNvPr id="4" name="Slide Number Placeholder 3"/>
          <p:cNvSpPr>
            <a:spLocks noGrp="1"/>
          </p:cNvSpPr>
          <p:nvPr>
            <p:ph type="sldNum" sz="quarter" idx="4"/>
          </p:nvPr>
        </p:nvSpPr>
        <p:spPr>
          <a:xfrm>
            <a:off x="8077200" y="6521005"/>
            <a:ext cx="1066800" cy="328612"/>
          </a:xfrm>
          <a:prstGeom prst="rect">
            <a:avLst/>
          </a:prstGeom>
        </p:spPr>
        <p:txBody>
          <a:bodyPr/>
          <a:lstStyle>
            <a:lvl1pPr>
              <a:defRPr sz="1000"/>
            </a:lvl1pPr>
          </a:lstStyle>
          <a:p>
            <a:pPr>
              <a:defRPr/>
            </a:pPr>
            <a:fld id="{1B9A3EE1-316A-4C41-BADB-C51665509343}" type="slidenum">
              <a:rPr lang="en-US" altLang="en-US" smtClean="0">
                <a:solidFill>
                  <a:srgbClr val="292934"/>
                </a:solidFill>
              </a:rPr>
              <a:pPr>
                <a:defRPr/>
              </a:pPr>
              <a:t>32</a:t>
            </a:fld>
            <a:endParaRPr lang="en-US" altLang="en-US">
              <a:solidFill>
                <a:srgbClr val="292934"/>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328809909"/>
              </p:ext>
            </p:extLst>
          </p:nvPr>
        </p:nvGraphicFramePr>
        <p:xfrm>
          <a:off x="457200" y="1524000"/>
          <a:ext cx="8229600"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00268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Cost Estimates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33220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Estimating Methodology</a:t>
            </a:r>
          </a:p>
        </p:txBody>
      </p:sp>
      <p:sp>
        <p:nvSpPr>
          <p:cNvPr id="3" name="Content Placeholder 2"/>
          <p:cNvSpPr>
            <a:spLocks noGrp="1"/>
          </p:cNvSpPr>
          <p:nvPr>
            <p:ph idx="1"/>
          </p:nvPr>
        </p:nvSpPr>
        <p:spPr/>
        <p:txBody>
          <a:bodyPr/>
          <a:lstStyle/>
          <a:p>
            <a:pPr marL="285750" indent="-285750"/>
            <a:r>
              <a:rPr lang="en-US" sz="1800" b="1" dirty="0"/>
              <a:t>Escalation to midpoint of construction (2028): </a:t>
            </a:r>
            <a:r>
              <a:rPr lang="en-US" sz="1800" dirty="0"/>
              <a:t>Standard practice for construction costs. Aims at simplifying the cost-loading strategy of a project by assuming that 50% of the project cost will be incurred in 50% of the project’s duration. </a:t>
            </a:r>
          </a:p>
          <a:p>
            <a:pPr marL="285750" indent="-285750"/>
            <a:r>
              <a:rPr lang="en-US" sz="1800" dirty="0"/>
              <a:t>Every cost estimate includes an annual escalation rate of </a:t>
            </a:r>
            <a:r>
              <a:rPr lang="en-US" sz="1800" b="1" dirty="0"/>
              <a:t>3.5% </a:t>
            </a:r>
            <a:r>
              <a:rPr lang="en-US" sz="1800" dirty="0"/>
              <a:t>(compounded annually)</a:t>
            </a:r>
          </a:p>
          <a:p>
            <a:pPr marL="285750" indent="-285750"/>
            <a:r>
              <a:rPr lang="en-US" sz="1800" b="1" dirty="0"/>
              <a:t>Costs include: </a:t>
            </a:r>
            <a:r>
              <a:rPr lang="en-US" sz="1800" dirty="0"/>
              <a:t>Alignment lengths, tunnel types, station areas, </a:t>
            </a:r>
            <a:r>
              <a:rPr lang="en-US" sz="1800" dirty="0" err="1"/>
              <a:t>trackwork</a:t>
            </a:r>
            <a:r>
              <a:rPr lang="en-US" sz="1800" dirty="0"/>
              <a:t>, portals, and allowances</a:t>
            </a:r>
          </a:p>
          <a:p>
            <a:pPr marL="285750" indent="-285750"/>
            <a:r>
              <a:rPr lang="en-US" sz="1800" b="1" dirty="0"/>
              <a:t>Allowances: </a:t>
            </a:r>
            <a:r>
              <a:rPr lang="en-US" sz="1800" dirty="0"/>
              <a:t>underpinning works, roadway reconstruction, and utility relocations</a:t>
            </a:r>
          </a:p>
          <a:p>
            <a:endParaRPr lang="en-US" sz="1800" dirty="0"/>
          </a:p>
          <a:p>
            <a:pPr marL="0" indent="0">
              <a:buNone/>
            </a:pPr>
            <a:r>
              <a:rPr lang="en-US" sz="1800" b="1" dirty="0"/>
              <a:t>Total Design Build Costs: </a:t>
            </a:r>
            <a:r>
              <a:rPr lang="en-US" sz="1800" dirty="0"/>
              <a:t>Direct Costs + </a:t>
            </a:r>
            <a:r>
              <a:rPr lang="en-US" sz="1800" dirty="0" err="1"/>
              <a:t>Indirects</a:t>
            </a:r>
            <a:r>
              <a:rPr lang="en-US" sz="1800" dirty="0"/>
              <a:t> + Contractor’s Overhead / Profit + Design Engineering</a:t>
            </a:r>
          </a:p>
          <a:p>
            <a:pPr marL="0" indent="0">
              <a:buNone/>
            </a:pPr>
            <a:endParaRPr lang="en-US" sz="1800" dirty="0"/>
          </a:p>
          <a:p>
            <a:pPr marL="0" indent="0">
              <a:buNone/>
            </a:pPr>
            <a:r>
              <a:rPr lang="en-US" sz="1800" b="1" dirty="0"/>
              <a:t>Total Project Costs: </a:t>
            </a:r>
            <a:r>
              <a:rPr lang="en-US" sz="1800" dirty="0"/>
              <a:t>Total Design Build Costs + Owner’s Soft Costs + Project Risk Contingency + Escalation to Midpoint of Construction</a:t>
            </a:r>
          </a:p>
          <a:p>
            <a:pPr lvl="1"/>
            <a:endParaRPr lang="en-US" sz="2200" dirty="0"/>
          </a:p>
          <a:p>
            <a:pPr lvl="1"/>
            <a:endParaRPr lang="en-US" sz="2200" dirty="0"/>
          </a:p>
          <a:p>
            <a:endParaRPr lang="en-US" sz="2200" b="1" dirty="0"/>
          </a:p>
          <a:p>
            <a:endParaRPr lang="en-US" sz="2200" b="1" dirty="0"/>
          </a:p>
        </p:txBody>
      </p:sp>
      <p:sp>
        <p:nvSpPr>
          <p:cNvPr id="5" name="Slide Number Placeholder 4"/>
          <p:cNvSpPr>
            <a:spLocks noGrp="1"/>
          </p:cNvSpPr>
          <p:nvPr>
            <p:ph type="sldNum" sz="quarter" idx="4"/>
          </p:nvPr>
        </p:nvSpPr>
        <p:spPr/>
        <p:txBody>
          <a:bodyPr/>
          <a:lstStyle/>
          <a:p>
            <a:pPr>
              <a:defRPr/>
            </a:pPr>
            <a:fld id="{1B9A3EE1-316A-4C41-BADB-C51665509343}" type="slidenum">
              <a:rPr lang="en-US" altLang="en-US" smtClean="0">
                <a:solidFill>
                  <a:srgbClr val="292934"/>
                </a:solidFill>
              </a:rPr>
              <a:pPr>
                <a:defRPr/>
              </a:pPr>
              <a:t>34</a:t>
            </a:fld>
            <a:endParaRPr lang="en-US" altLang="en-US">
              <a:solidFill>
                <a:srgbClr val="292934"/>
              </a:solidFill>
            </a:endParaRPr>
          </a:p>
        </p:txBody>
      </p:sp>
    </p:spTree>
    <p:extLst>
      <p:ext uri="{BB962C8B-B14F-4D97-AF65-F5344CB8AC3E}">
        <p14:creationId xmlns:p14="http://schemas.microsoft.com/office/powerpoint/2010/main" val="529150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Estimating Methodology</a:t>
            </a:r>
          </a:p>
        </p:txBody>
      </p:sp>
      <p:sp>
        <p:nvSpPr>
          <p:cNvPr id="3" name="Content Placeholder 2"/>
          <p:cNvSpPr>
            <a:spLocks noGrp="1"/>
          </p:cNvSpPr>
          <p:nvPr>
            <p:ph idx="1"/>
          </p:nvPr>
        </p:nvSpPr>
        <p:spPr/>
        <p:txBody>
          <a:bodyPr/>
          <a:lstStyle/>
          <a:p>
            <a:pPr marL="0" indent="0">
              <a:spcBef>
                <a:spcPts val="1200"/>
              </a:spcBef>
              <a:buNone/>
            </a:pPr>
            <a:r>
              <a:rPr lang="en-US" sz="2200" dirty="0"/>
              <a:t>Calculation of Project Costs</a:t>
            </a:r>
          </a:p>
          <a:p>
            <a:pPr>
              <a:spcBef>
                <a:spcPts val="1200"/>
              </a:spcBef>
            </a:pPr>
            <a:r>
              <a:rPr lang="en-US" sz="1600" dirty="0">
                <a:sym typeface="Wingdings" panose="05000000000000000000" pitchFamily="2" charset="2"/>
              </a:rPr>
              <a:t>Use of Arup tunneling experts input</a:t>
            </a:r>
          </a:p>
          <a:p>
            <a:pPr>
              <a:spcBef>
                <a:spcPts val="1200"/>
              </a:spcBef>
            </a:pPr>
            <a:r>
              <a:rPr lang="en-US" sz="1600" dirty="0">
                <a:sym typeface="Wingdings" panose="05000000000000000000" pitchFamily="2" charset="2"/>
              </a:rPr>
              <a:t>Composite unit rate build-up based on construction technique which was then compared to Arup’s cost databases and cost benchmarks</a:t>
            </a:r>
          </a:p>
          <a:p>
            <a:r>
              <a:rPr lang="en-US" sz="1600" dirty="0"/>
              <a:t>Use of International Best Practices to assign accuracy ranges and contingencies (</a:t>
            </a:r>
            <a:r>
              <a:rPr lang="en-US" sz="1600" dirty="0" err="1"/>
              <a:t>AACEi</a:t>
            </a:r>
            <a:r>
              <a:rPr lang="en-US" sz="1600" dirty="0"/>
              <a:t>)</a:t>
            </a:r>
          </a:p>
          <a:p>
            <a:r>
              <a:rPr lang="en-US" sz="1600" dirty="0"/>
              <a:t>Estimating mark-ups applied based on experience on other projects: </a:t>
            </a:r>
            <a:r>
              <a:rPr lang="en-US" sz="1600" dirty="0">
                <a:sym typeface="Wingdings" panose="05000000000000000000" pitchFamily="2" charset="2"/>
              </a:rPr>
              <a:t>Green Line Extension Project, Tappan Zee Bridge (The New NY Bridge), Texas Central Rail, Windsor Tunnel</a:t>
            </a:r>
            <a:endParaRPr lang="en-US" sz="1600" dirty="0"/>
          </a:p>
          <a:p>
            <a:pPr>
              <a:spcBef>
                <a:spcPts val="1200"/>
              </a:spcBef>
            </a:pPr>
            <a:r>
              <a:rPr lang="en-US" sz="1600" dirty="0"/>
              <a:t>Use of benchmarks: </a:t>
            </a:r>
          </a:p>
          <a:p>
            <a:pPr lvl="2">
              <a:spcBef>
                <a:spcPts val="0"/>
              </a:spcBef>
            </a:pPr>
            <a:r>
              <a:rPr lang="en-US" sz="1600" dirty="0"/>
              <a:t>CHSRL (California) </a:t>
            </a:r>
            <a:r>
              <a:rPr lang="en-US" sz="1600" dirty="0">
                <a:sym typeface="Wingdings" panose="05000000000000000000" pitchFamily="2" charset="2"/>
              </a:rPr>
              <a:t> Similar scope (TBM /SEM and diameter)</a:t>
            </a:r>
            <a:endParaRPr lang="en-US" sz="1600" dirty="0"/>
          </a:p>
          <a:p>
            <a:pPr lvl="2">
              <a:spcBef>
                <a:spcPts val="0"/>
              </a:spcBef>
            </a:pPr>
            <a:r>
              <a:rPr lang="en-US" sz="1600" dirty="0"/>
              <a:t>London Cross Rail (UK) </a:t>
            </a:r>
            <a:r>
              <a:rPr lang="en-US" sz="1600" dirty="0">
                <a:sym typeface="Wingdings" panose="05000000000000000000" pitchFamily="2" charset="2"/>
              </a:rPr>
              <a:t> Similar scope (TBM / diameter, constructability)</a:t>
            </a:r>
            <a:endParaRPr lang="en-US" sz="1600" dirty="0"/>
          </a:p>
          <a:p>
            <a:pPr lvl="2">
              <a:spcBef>
                <a:spcPts val="0"/>
              </a:spcBef>
            </a:pPr>
            <a:r>
              <a:rPr lang="en-US" sz="1600" dirty="0"/>
              <a:t>M-30 tunnel (Spain) </a:t>
            </a:r>
            <a:r>
              <a:rPr lang="en-US" sz="1600" dirty="0">
                <a:sym typeface="Wingdings" panose="05000000000000000000" pitchFamily="2" charset="2"/>
              </a:rPr>
              <a:t> Similar scope (TBM / diameter)</a:t>
            </a:r>
            <a:endParaRPr lang="en-US" sz="1600" dirty="0"/>
          </a:p>
          <a:p>
            <a:pPr lvl="2">
              <a:spcBef>
                <a:spcPts val="0"/>
              </a:spcBef>
            </a:pPr>
            <a:r>
              <a:rPr lang="en-US" sz="1600" dirty="0"/>
              <a:t>I-710 (California) </a:t>
            </a:r>
            <a:r>
              <a:rPr lang="en-US" sz="1600" dirty="0">
                <a:sym typeface="Wingdings" panose="05000000000000000000" pitchFamily="2" charset="2"/>
              </a:rPr>
              <a:t> Similar scope (TBM / diameter)</a:t>
            </a:r>
            <a:endParaRPr lang="en-US" sz="1600" dirty="0"/>
          </a:p>
          <a:p>
            <a:pPr lvl="2">
              <a:spcBef>
                <a:spcPts val="0"/>
              </a:spcBef>
            </a:pPr>
            <a:r>
              <a:rPr lang="en-US" sz="1600" dirty="0" err="1"/>
              <a:t>Pannerdenschkanaal</a:t>
            </a:r>
            <a:r>
              <a:rPr lang="en-US" sz="1600" dirty="0"/>
              <a:t> (Netherlands) </a:t>
            </a:r>
            <a:r>
              <a:rPr lang="en-US" sz="1600" dirty="0">
                <a:sym typeface="Wingdings" panose="05000000000000000000" pitchFamily="2" charset="2"/>
              </a:rPr>
              <a:t> Similar scope (TBM / diameter)</a:t>
            </a:r>
          </a:p>
          <a:p>
            <a:pPr lvl="2">
              <a:spcBef>
                <a:spcPts val="0"/>
              </a:spcBef>
            </a:pPr>
            <a:r>
              <a:rPr lang="en-US" sz="1600" dirty="0">
                <a:sym typeface="Wingdings" panose="05000000000000000000" pitchFamily="2" charset="2"/>
              </a:rPr>
              <a:t>San Francisco Central Subway  station construction type</a:t>
            </a:r>
          </a:p>
          <a:p>
            <a:pPr lvl="2">
              <a:spcBef>
                <a:spcPts val="0"/>
              </a:spcBef>
            </a:pPr>
            <a:r>
              <a:rPr lang="en-US" sz="1600" dirty="0">
                <a:sym typeface="Wingdings" panose="05000000000000000000" pitchFamily="2" charset="2"/>
              </a:rPr>
              <a:t>Green Line Extension estimate  </a:t>
            </a:r>
            <a:r>
              <a:rPr lang="en-US" sz="1600" dirty="0" err="1">
                <a:sym typeface="Wingdings" panose="05000000000000000000" pitchFamily="2" charset="2"/>
              </a:rPr>
              <a:t>trackwork</a:t>
            </a:r>
            <a:r>
              <a:rPr lang="en-US" sz="1600" dirty="0">
                <a:sym typeface="Wingdings" panose="05000000000000000000" pitchFamily="2" charset="2"/>
              </a:rPr>
              <a:t> scope </a:t>
            </a:r>
          </a:p>
          <a:p>
            <a:pPr lvl="1"/>
            <a:endParaRPr lang="en-US" sz="1600" dirty="0"/>
          </a:p>
          <a:p>
            <a:pPr lvl="1"/>
            <a:endParaRPr lang="en-US" sz="1400" dirty="0"/>
          </a:p>
          <a:p>
            <a:endParaRPr lang="en-US" sz="1400" b="1" dirty="0"/>
          </a:p>
          <a:p>
            <a:endParaRPr lang="en-US" sz="1400" b="1" dirty="0"/>
          </a:p>
        </p:txBody>
      </p:sp>
      <p:sp>
        <p:nvSpPr>
          <p:cNvPr id="5" name="Slide Number Placeholder 4"/>
          <p:cNvSpPr>
            <a:spLocks noGrp="1"/>
          </p:cNvSpPr>
          <p:nvPr>
            <p:ph type="sldNum" sz="quarter" idx="4"/>
          </p:nvPr>
        </p:nvSpPr>
        <p:spPr/>
        <p:txBody>
          <a:bodyPr/>
          <a:lstStyle/>
          <a:p>
            <a:pPr>
              <a:defRPr/>
            </a:pPr>
            <a:fld id="{1B9A3EE1-316A-4C41-BADB-C51665509343}" type="slidenum">
              <a:rPr lang="en-US" altLang="en-US" smtClean="0">
                <a:solidFill>
                  <a:srgbClr val="292934"/>
                </a:solidFill>
              </a:rPr>
              <a:pPr>
                <a:defRPr/>
              </a:pPr>
              <a:t>35</a:t>
            </a:fld>
            <a:endParaRPr lang="en-US" altLang="en-US">
              <a:solidFill>
                <a:srgbClr val="292934"/>
              </a:solidFill>
            </a:endParaRPr>
          </a:p>
        </p:txBody>
      </p:sp>
    </p:spTree>
    <p:extLst>
      <p:ext uri="{BB962C8B-B14F-4D97-AF65-F5344CB8AC3E}">
        <p14:creationId xmlns:p14="http://schemas.microsoft.com/office/powerpoint/2010/main" val="3024010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3124200" cy="1371600"/>
          </a:xfrm>
        </p:spPr>
        <p:txBody>
          <a:bodyPr>
            <a:noAutofit/>
          </a:bodyPr>
          <a:lstStyle/>
          <a:p>
            <a:r>
              <a:rPr lang="en-US" dirty="0"/>
              <a:t>Electrification Proposal</a:t>
            </a:r>
          </a:p>
        </p:txBody>
      </p:sp>
      <p:sp>
        <p:nvSpPr>
          <p:cNvPr id="5" name="Slide Number Placeholder 4"/>
          <p:cNvSpPr>
            <a:spLocks noGrp="1"/>
          </p:cNvSpPr>
          <p:nvPr>
            <p:ph type="sldNum" sz="quarter" idx="4"/>
          </p:nvPr>
        </p:nvSpPr>
        <p:spPr/>
        <p:txBody>
          <a:bodyPr/>
          <a:lstStyle/>
          <a:p>
            <a:pPr>
              <a:defRPr/>
            </a:pPr>
            <a:fld id="{1B9A3EE1-316A-4C41-BADB-C51665509343}" type="slidenum">
              <a:rPr lang="en-US" altLang="en-US" smtClean="0">
                <a:solidFill>
                  <a:srgbClr val="292934"/>
                </a:solidFill>
              </a:rPr>
              <a:pPr>
                <a:defRPr/>
              </a:pPr>
              <a:t>36</a:t>
            </a:fld>
            <a:endParaRPr lang="en-US" altLang="en-US">
              <a:solidFill>
                <a:srgbClr val="292934"/>
              </a:solidFill>
            </a:endParaRPr>
          </a:p>
        </p:txBody>
      </p:sp>
      <p:cxnSp>
        <p:nvCxnSpPr>
          <p:cNvPr id="8" name="Straight Connector 7"/>
          <p:cNvCxnSpPr/>
          <p:nvPr/>
        </p:nvCxnSpPr>
        <p:spPr>
          <a:xfrm>
            <a:off x="228600" y="3733800"/>
            <a:ext cx="1066800" cy="0"/>
          </a:xfrm>
          <a:prstGeom prst="line">
            <a:avLst/>
          </a:prstGeom>
          <a:ln w="76200">
            <a:solidFill>
              <a:srgbClr val="3CAD99"/>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8600" y="2819400"/>
            <a:ext cx="10668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47800" y="2343834"/>
            <a:ext cx="1957181" cy="1754326"/>
          </a:xfrm>
          <a:prstGeom prst="rect">
            <a:avLst/>
          </a:prstGeom>
          <a:noFill/>
        </p:spPr>
        <p:txBody>
          <a:bodyPr wrap="square" rtlCol="0">
            <a:spAutoFit/>
          </a:bodyPr>
          <a:lstStyle/>
          <a:p>
            <a:r>
              <a:rPr lang="en-US" dirty="0"/>
              <a:t>Already electrified (including SCR Phase 2)</a:t>
            </a:r>
          </a:p>
          <a:p>
            <a:endParaRPr lang="en-US" dirty="0"/>
          </a:p>
          <a:p>
            <a:r>
              <a:rPr lang="en-US" dirty="0"/>
              <a:t>Electrified as part of NSRL project</a:t>
            </a:r>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7485" y="16809"/>
            <a:ext cx="5466515" cy="6536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4588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Dual Mode Locomotives + Coaches</a:t>
            </a:r>
          </a:p>
        </p:txBody>
      </p:sp>
      <p:sp>
        <p:nvSpPr>
          <p:cNvPr id="4" name="Text Placeholder 3"/>
          <p:cNvSpPr>
            <a:spLocks noGrp="1"/>
          </p:cNvSpPr>
          <p:nvPr>
            <p:ph type="body" sz="quarter" idx="19"/>
          </p:nvPr>
        </p:nvSpPr>
        <p:spPr>
          <a:xfrm>
            <a:off x="914400" y="4534487"/>
            <a:ext cx="8229600" cy="304800"/>
          </a:xfrm>
        </p:spPr>
        <p:txBody>
          <a:bodyPr>
            <a:noAutofit/>
          </a:bodyPr>
          <a:lstStyle/>
          <a:p>
            <a:r>
              <a:rPr lang="en-US" sz="1100" b="1" dirty="0"/>
              <a:t>Bombardier ALP-45DP Locomotive (NJ Transit)		GE P32AC-DM Locomotive (Metro-North Railroad)</a:t>
            </a:r>
          </a:p>
        </p:txBody>
      </p:sp>
      <p:sp>
        <p:nvSpPr>
          <p:cNvPr id="5" name="Slide Number Placeholder 4"/>
          <p:cNvSpPr>
            <a:spLocks noGrp="1"/>
          </p:cNvSpPr>
          <p:nvPr>
            <p:ph type="sldNum" sz="quarter" idx="4"/>
          </p:nvPr>
        </p:nvSpPr>
        <p:spPr/>
        <p:txBody>
          <a:bodyPr/>
          <a:lstStyle/>
          <a:p>
            <a:pPr>
              <a:defRPr/>
            </a:pPr>
            <a:fld id="{1B9A3EE1-316A-4C41-BADB-C51665509343}" type="slidenum">
              <a:rPr lang="en-US" altLang="en-US" smtClean="0">
                <a:solidFill>
                  <a:srgbClr val="292934"/>
                </a:solidFill>
              </a:rPr>
              <a:pPr>
                <a:defRPr/>
              </a:pPr>
              <a:t>37</a:t>
            </a:fld>
            <a:endParaRPr lang="en-US" altLang="en-US">
              <a:solidFill>
                <a:srgbClr val="292934"/>
              </a:solidFill>
            </a:endParaRPr>
          </a:p>
        </p:txBody>
      </p:sp>
      <p:sp>
        <p:nvSpPr>
          <p:cNvPr id="6" name="Content Placeholder 5"/>
          <p:cNvSpPr>
            <a:spLocks noGrp="1"/>
          </p:cNvSpPr>
          <p:nvPr>
            <p:ph idx="1"/>
          </p:nvPr>
        </p:nvSpPr>
        <p:spPr>
          <a:xfrm>
            <a:off x="457200" y="1600200"/>
            <a:ext cx="8382000" cy="1447800"/>
          </a:xfrm>
        </p:spPr>
        <p:txBody>
          <a:bodyPr/>
          <a:lstStyle/>
          <a:p>
            <a:pPr marL="0" indent="0">
              <a:buNone/>
            </a:pPr>
            <a:r>
              <a:rPr lang="en-US" sz="1600" dirty="0">
                <a:latin typeface="Arial" panose="020B0604020202020204" pitchFamily="34" charset="0"/>
                <a:cs typeface="Arial" panose="020B0604020202020204" pitchFamily="34" charset="0"/>
              </a:rPr>
              <a:t>Dual-mode locomotives are proposed for the NSRL tunnel alternatives as they are able to travel on both the electrified and non-electrified portions of the commuter rail system, switching between diesel and electric operations as appropriate</a:t>
            </a:r>
          </a:p>
          <a:p>
            <a:pPr marL="0" indent="0">
              <a:buNone/>
            </a:pPr>
            <a:endParaRPr lang="en-US" sz="1600" dirty="0">
              <a:latin typeface="Arial" panose="020B0604020202020204" pitchFamily="34" charset="0"/>
              <a:cs typeface="Arial" panose="020B0604020202020204" pitchFamily="34" charset="0"/>
            </a:endParaRPr>
          </a:p>
        </p:txBody>
      </p:sp>
      <p:pic>
        <p:nvPicPr>
          <p:cNvPr id="7" name="Picture 6" descr="NJ Transit Bombardier ALP-45DP locomotive at station"/>
          <p:cNvPicPr/>
          <p:nvPr/>
        </p:nvPicPr>
        <p:blipFill rotWithShape="1">
          <a:blip r:embed="rId2" cstate="screen">
            <a:extLst>
              <a:ext uri="{28A0092B-C50C-407E-A947-70E740481C1C}">
                <a14:useLocalDpi xmlns:a14="http://schemas.microsoft.com/office/drawing/2010/main"/>
              </a:ext>
            </a:extLst>
          </a:blip>
          <a:srcRect/>
          <a:stretch/>
        </p:blipFill>
        <p:spPr bwMode="auto">
          <a:xfrm>
            <a:off x="990600" y="2547425"/>
            <a:ext cx="3136392" cy="1981200"/>
          </a:xfrm>
          <a:prstGeom prst="rect">
            <a:avLst/>
          </a:prstGeom>
          <a:ln>
            <a:noFill/>
          </a:ln>
          <a:extLst>
            <a:ext uri="{53640926-AAD7-44D8-BBD7-CCE9431645EC}">
              <a14:shadowObscured xmlns:a14="http://schemas.microsoft.com/office/drawing/2010/main"/>
            </a:ext>
          </a:extLst>
        </p:spPr>
      </p:pic>
      <p:pic>
        <p:nvPicPr>
          <p:cNvPr id="8" name="Picture 7" descr="MTA GE P32AC-DM locomotive on the track"/>
          <p:cNvPicPr/>
          <p:nvPr/>
        </p:nvPicPr>
        <p:blipFill rotWithShape="1">
          <a:blip r:embed="rId3" cstate="screen">
            <a:extLst>
              <a:ext uri="{28A0092B-C50C-407E-A947-70E740481C1C}">
                <a14:useLocalDpi xmlns:a14="http://schemas.microsoft.com/office/drawing/2010/main"/>
              </a:ext>
            </a:extLst>
          </a:blip>
          <a:srcRect/>
          <a:stretch/>
        </p:blipFill>
        <p:spPr bwMode="auto">
          <a:xfrm>
            <a:off x="4769532" y="2514600"/>
            <a:ext cx="3155268" cy="2014025"/>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457200" y="5018782"/>
            <a:ext cx="7848600" cy="1231106"/>
          </a:xfrm>
          <a:prstGeom prst="rect">
            <a:avLst/>
          </a:prstGeom>
        </p:spPr>
        <p:txBody>
          <a:bodyPr wrap="square">
            <a:spAutoFit/>
          </a:bodyPr>
          <a:lstStyle/>
          <a:p>
            <a:pPr marL="285750" lvl="0" indent="-285750">
              <a:spcBef>
                <a:spcPts val="1200"/>
              </a:spcBef>
              <a:buClr>
                <a:srgbClr val="3CAD99"/>
              </a:buClr>
              <a:buFont typeface="Arial" panose="020B0604020202020204" pitchFamily="34" charset="0"/>
              <a:buChar char="•"/>
            </a:pPr>
            <a:r>
              <a:rPr lang="en-US" sz="1600" dirty="0">
                <a:latin typeface="Arial" panose="020B0604020202020204" pitchFamily="34" charset="0"/>
                <a:cs typeface="Arial" panose="020B0604020202020204" pitchFamily="34" charset="0"/>
              </a:rPr>
              <a:t>The three 2-track alternatives involve replacing 48 diesels with dual-modes, expanding locomotive fleet with 72 dual-modes and 203 coaches</a:t>
            </a:r>
          </a:p>
          <a:p>
            <a:pPr marL="285750" lvl="0" indent="-285750">
              <a:spcBef>
                <a:spcPts val="1200"/>
              </a:spcBef>
              <a:buClr>
                <a:srgbClr val="3CAD99"/>
              </a:buClr>
              <a:buFont typeface="Arial" panose="020B0604020202020204" pitchFamily="34" charset="0"/>
              <a:buChar char="•"/>
            </a:pPr>
            <a:r>
              <a:rPr lang="en-US" sz="1600" dirty="0">
                <a:latin typeface="Arial" panose="020B0604020202020204" pitchFamily="34" charset="0"/>
                <a:cs typeface="Arial" panose="020B0604020202020204" pitchFamily="34" charset="0"/>
              </a:rPr>
              <a:t>The Central Artery 4-track alternative involves replacing 58 diesels with dual modes, expanding locomotive fleet with 72 dual-modes and 203 coaches </a:t>
            </a:r>
          </a:p>
        </p:txBody>
      </p:sp>
    </p:spTree>
    <p:extLst>
      <p:ext uri="{BB962C8B-B14F-4D97-AF65-F5344CB8AC3E}">
        <p14:creationId xmlns:p14="http://schemas.microsoft.com/office/powerpoint/2010/main" val="26045780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Other Investments Needed to Increase Service</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946144829"/>
              </p:ext>
            </p:extLst>
          </p:nvPr>
        </p:nvGraphicFramePr>
        <p:xfrm>
          <a:off x="581465" y="1486486"/>
          <a:ext cx="7467600" cy="4511422"/>
        </p:xfrm>
        <a:graphic>
          <a:graphicData uri="http://schemas.openxmlformats.org/drawingml/2006/table">
            <a:tbl>
              <a:tblPr firstRow="1" bandRow="1">
                <a:tableStyleId>{5C22544A-7EE6-4342-B048-85BDC9FD1C3A}</a:tableStyleId>
              </a:tblPr>
              <a:tblGrid>
                <a:gridCol w="37338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tblGrid>
              <a:tr h="381000">
                <a:tc gridSpan="2">
                  <a:txBody>
                    <a:bodyPr/>
                    <a:lstStyle/>
                    <a:p>
                      <a:pPr algn="ctr"/>
                      <a:r>
                        <a:rPr lang="en-US" sz="1800" dirty="0"/>
                        <a:t>Upstream</a:t>
                      </a:r>
                      <a:r>
                        <a:rPr lang="en-US" sz="1800" baseline="0" dirty="0"/>
                        <a:t> Improvement</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CAD99"/>
                    </a:solidFill>
                  </a:tcPr>
                </a:tc>
                <a:tc hMerge="1">
                  <a:txBody>
                    <a:bodyPr/>
                    <a:lstStyle/>
                    <a:p>
                      <a:endParaRPr lang="en-US" dirty="0"/>
                    </a:p>
                  </a:txBody>
                  <a:tcPr>
                    <a:solidFill>
                      <a:srgbClr val="3CAD99"/>
                    </a:solidFill>
                  </a:tcPr>
                </a:tc>
                <a:extLst>
                  <a:ext uri="{0D108BD9-81ED-4DB2-BD59-A6C34878D82A}">
                    <a16:rowId xmlns:a16="http://schemas.microsoft.com/office/drawing/2014/main" val="10000"/>
                  </a:ext>
                </a:extLst>
              </a:tr>
              <a:tr h="419291">
                <a:tc>
                  <a:txBody>
                    <a:bodyPr/>
                    <a:lstStyle/>
                    <a:p>
                      <a:r>
                        <a:rPr lang="en-US" sz="1600" dirty="0" err="1"/>
                        <a:t>Resignaling</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285750" indent="-285750">
                        <a:buClr>
                          <a:srgbClr val="3CAD99"/>
                        </a:buClr>
                        <a:buFont typeface="Arial" panose="020B0604020202020204" pitchFamily="34" charset="0"/>
                        <a:buChar char="•"/>
                      </a:pPr>
                      <a:r>
                        <a:rPr lang="en-US" sz="1600" dirty="0"/>
                        <a:t>30 track miles of signaling</a:t>
                      </a:r>
                      <a:r>
                        <a:rPr lang="en-US" sz="1600" baseline="0" dirty="0"/>
                        <a:t> assumed to support increased service</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419291">
                <a:tc>
                  <a:txBody>
                    <a:bodyPr/>
                    <a:lstStyle/>
                    <a:p>
                      <a:r>
                        <a:rPr lang="en-US" sz="1600" dirty="0"/>
                        <a:t>Double Tracking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285750" marR="0" lvl="0" indent="-285750" algn="l" defTabSz="914400" rtl="0" eaLnBrk="1" fontAlgn="auto" latinLnBrk="0" hangingPunct="1">
                        <a:lnSpc>
                          <a:spcPct val="100000"/>
                        </a:lnSpc>
                        <a:spcBef>
                          <a:spcPts val="0"/>
                        </a:spcBef>
                        <a:spcAft>
                          <a:spcPts val="0"/>
                        </a:spcAft>
                        <a:buClr>
                          <a:srgbClr val="3CAD99"/>
                        </a:buClr>
                        <a:buSzTx/>
                        <a:buFont typeface="Arial" panose="020B0604020202020204" pitchFamily="34" charset="0"/>
                        <a:buChar char="•"/>
                        <a:tabLst/>
                        <a:defRPr/>
                      </a:pPr>
                      <a:r>
                        <a:rPr lang="en-US" sz="1600" dirty="0"/>
                        <a:t>Worcester, Fitchburg, Newburyport/Rockport (between </a:t>
                      </a:r>
                      <a:r>
                        <a:rPr lang="en-US" sz="1600" dirty="0" err="1"/>
                        <a:t>McNall</a:t>
                      </a:r>
                      <a:r>
                        <a:rPr lang="en-US" sz="1600" dirty="0"/>
                        <a:t> &amp; </a:t>
                      </a:r>
                      <a:r>
                        <a:rPr lang="en-US" sz="1600" dirty="0" err="1"/>
                        <a:t>Northey</a:t>
                      </a:r>
                      <a:r>
                        <a:rPr lang="en-US" sz="1600" dirty="0"/>
                        <a:t> Point Junctions - between Swampscott and Salem stations)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419291">
                <a:tc>
                  <a:txBody>
                    <a:bodyPr/>
                    <a:lstStyle/>
                    <a:p>
                      <a:r>
                        <a:rPr lang="en-US" sz="1600" dirty="0"/>
                        <a:t>Additional Platforms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285750" marR="0" lvl="1" indent="-285750" algn="l" defTabSz="914400" rtl="0" eaLnBrk="1" fontAlgn="auto" latinLnBrk="0" hangingPunct="1">
                        <a:lnSpc>
                          <a:spcPct val="100000"/>
                        </a:lnSpc>
                        <a:spcBef>
                          <a:spcPts val="0"/>
                        </a:spcBef>
                        <a:spcAft>
                          <a:spcPts val="0"/>
                        </a:spcAft>
                        <a:buClr>
                          <a:srgbClr val="3CAD99"/>
                        </a:buClr>
                        <a:buSzTx/>
                        <a:buFont typeface="Arial" panose="020B0604020202020204" pitchFamily="34" charset="0"/>
                        <a:buChar char="•"/>
                        <a:tabLst/>
                        <a:defRPr/>
                      </a:pPr>
                      <a:r>
                        <a:rPr lang="en-US" sz="1600" dirty="0"/>
                        <a:t>Fitchburg, Lowell, Worcester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419291">
                <a:tc>
                  <a:txBody>
                    <a:bodyPr/>
                    <a:lstStyle/>
                    <a:p>
                      <a:r>
                        <a:rPr lang="en-US" sz="1600" dirty="0"/>
                        <a:t>Grade Separation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285750" marR="0" lvl="1" indent="-285750" algn="l" defTabSz="914400" rtl="0" eaLnBrk="1" fontAlgn="auto" latinLnBrk="0" hangingPunct="1">
                        <a:lnSpc>
                          <a:spcPct val="100000"/>
                        </a:lnSpc>
                        <a:spcBef>
                          <a:spcPts val="0"/>
                        </a:spcBef>
                        <a:spcAft>
                          <a:spcPts val="0"/>
                        </a:spcAft>
                        <a:buClr>
                          <a:srgbClr val="3CAD99"/>
                        </a:buClr>
                        <a:buSzTx/>
                        <a:buFont typeface="Arial" panose="020B0604020202020204" pitchFamily="34" charset="0"/>
                        <a:buChar char="•"/>
                        <a:tabLst/>
                        <a:defRPr/>
                      </a:pPr>
                      <a:r>
                        <a:rPr lang="en-US" sz="1600" dirty="0"/>
                        <a:t>Between northbound and southbound services at each tunnel portal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419291">
                <a:tc>
                  <a:txBody>
                    <a:bodyPr/>
                    <a:lstStyle/>
                    <a:p>
                      <a:r>
                        <a:rPr lang="en-US" sz="1600" dirty="0" err="1"/>
                        <a:t>Turnback</a:t>
                      </a:r>
                      <a:r>
                        <a:rPr lang="en-US" sz="1600" dirty="0"/>
                        <a:t> Crossovers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285750" marR="0" lvl="1" indent="-285750" algn="l" defTabSz="914400" rtl="0" eaLnBrk="1" fontAlgn="auto" latinLnBrk="0" hangingPunct="1">
                        <a:lnSpc>
                          <a:spcPct val="100000"/>
                        </a:lnSpc>
                        <a:spcBef>
                          <a:spcPts val="0"/>
                        </a:spcBef>
                        <a:spcAft>
                          <a:spcPts val="0"/>
                        </a:spcAft>
                        <a:buClr>
                          <a:srgbClr val="3CAD99"/>
                        </a:buClr>
                        <a:buSzTx/>
                        <a:buFont typeface="Arial" panose="020B0604020202020204" pitchFamily="34" charset="0"/>
                        <a:buChar char="•"/>
                        <a:tabLst/>
                        <a:defRPr/>
                      </a:pPr>
                      <a:r>
                        <a:rPr lang="en-US" sz="1600" dirty="0"/>
                        <a:t>Fitchburg, Franklin, Fairmount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419291">
                <a:tc>
                  <a:txBody>
                    <a:bodyPr/>
                    <a:lstStyle/>
                    <a:p>
                      <a:r>
                        <a:rPr lang="en-US" sz="1600" dirty="0"/>
                        <a:t>Crossing and Passing Loops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285750" marR="0" lvl="1" indent="-285750" algn="l" defTabSz="914400" rtl="0" eaLnBrk="1" fontAlgn="auto" latinLnBrk="0" hangingPunct="1">
                        <a:lnSpc>
                          <a:spcPct val="100000"/>
                        </a:lnSpc>
                        <a:spcBef>
                          <a:spcPts val="0"/>
                        </a:spcBef>
                        <a:spcAft>
                          <a:spcPts val="0"/>
                        </a:spcAft>
                        <a:buClr>
                          <a:srgbClr val="3CAD99"/>
                        </a:buClr>
                        <a:buSzTx/>
                        <a:buFont typeface="Arial" panose="020B0604020202020204" pitchFamily="34" charset="0"/>
                        <a:buChar char="•"/>
                        <a:tabLst/>
                        <a:defRPr/>
                      </a:pPr>
                      <a:r>
                        <a:rPr lang="en-US" sz="1600" dirty="0"/>
                        <a:t>Needham, Old Colony (passing loop between Abington and Whitman Stations), Haverhill</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bl>
          </a:graphicData>
        </a:graphic>
      </p:graphicFrame>
      <p:sp>
        <p:nvSpPr>
          <p:cNvPr id="5" name="Slide Number Placeholder 4"/>
          <p:cNvSpPr>
            <a:spLocks noGrp="1"/>
          </p:cNvSpPr>
          <p:nvPr>
            <p:ph type="sldNum" sz="quarter" idx="4"/>
          </p:nvPr>
        </p:nvSpPr>
        <p:spPr/>
        <p:txBody>
          <a:bodyPr/>
          <a:lstStyle/>
          <a:p>
            <a:pPr>
              <a:defRPr/>
            </a:pPr>
            <a:fld id="{1B9A3EE1-316A-4C41-BADB-C51665509343}" type="slidenum">
              <a:rPr lang="en-US" altLang="en-US" smtClean="0">
                <a:solidFill>
                  <a:srgbClr val="292934"/>
                </a:solidFill>
              </a:rPr>
              <a:pPr>
                <a:defRPr/>
              </a:pPr>
              <a:t>38</a:t>
            </a:fld>
            <a:endParaRPr lang="en-US" altLang="en-US">
              <a:solidFill>
                <a:srgbClr val="292934"/>
              </a:solidFill>
            </a:endParaRPr>
          </a:p>
        </p:txBody>
      </p:sp>
    </p:spTree>
    <p:extLst>
      <p:ext uri="{BB962C8B-B14F-4D97-AF65-F5344CB8AC3E}">
        <p14:creationId xmlns:p14="http://schemas.microsoft.com/office/powerpoint/2010/main" val="637883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Autofit/>
          </a:bodyPr>
          <a:lstStyle/>
          <a:p>
            <a:r>
              <a:rPr lang="en-US" sz="2800" dirty="0"/>
              <a:t>Cost Estimates – Summary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84941582"/>
              </p:ext>
            </p:extLst>
          </p:nvPr>
        </p:nvGraphicFramePr>
        <p:xfrm>
          <a:off x="152400" y="990600"/>
          <a:ext cx="8915400" cy="3007360"/>
        </p:xfrm>
        <a:graphic>
          <a:graphicData uri="http://schemas.openxmlformats.org/drawingml/2006/table">
            <a:tbl>
              <a:tblPr firstRow="1" bandRow="1">
                <a:tableStyleId>{5C22544A-7EE6-4342-B048-85BDC9FD1C3A}</a:tableStyleId>
              </a:tblPr>
              <a:tblGrid>
                <a:gridCol w="1586214">
                  <a:extLst>
                    <a:ext uri="{9D8B030D-6E8A-4147-A177-3AD203B41FA5}">
                      <a16:colId xmlns:a16="http://schemas.microsoft.com/office/drawing/2014/main" val="20000"/>
                    </a:ext>
                  </a:extLst>
                </a:gridCol>
                <a:gridCol w="1385586">
                  <a:extLst>
                    <a:ext uri="{9D8B030D-6E8A-4147-A177-3AD203B41FA5}">
                      <a16:colId xmlns:a16="http://schemas.microsoft.com/office/drawing/2014/main" val="20001"/>
                    </a:ext>
                  </a:extLst>
                </a:gridCol>
                <a:gridCol w="1485900">
                  <a:extLst>
                    <a:ext uri="{9D8B030D-6E8A-4147-A177-3AD203B41FA5}">
                      <a16:colId xmlns:a16="http://schemas.microsoft.com/office/drawing/2014/main" val="20002"/>
                    </a:ext>
                  </a:extLst>
                </a:gridCol>
                <a:gridCol w="1485900">
                  <a:extLst>
                    <a:ext uri="{9D8B030D-6E8A-4147-A177-3AD203B41FA5}">
                      <a16:colId xmlns:a16="http://schemas.microsoft.com/office/drawing/2014/main" val="20003"/>
                    </a:ext>
                  </a:extLst>
                </a:gridCol>
                <a:gridCol w="1485900">
                  <a:extLst>
                    <a:ext uri="{9D8B030D-6E8A-4147-A177-3AD203B41FA5}">
                      <a16:colId xmlns:a16="http://schemas.microsoft.com/office/drawing/2014/main" val="20004"/>
                    </a:ext>
                  </a:extLst>
                </a:gridCol>
                <a:gridCol w="1485900">
                  <a:extLst>
                    <a:ext uri="{9D8B030D-6E8A-4147-A177-3AD203B41FA5}">
                      <a16:colId xmlns:a16="http://schemas.microsoft.com/office/drawing/2014/main" val="20005"/>
                    </a:ext>
                  </a:extLst>
                </a:gridCol>
              </a:tblGrid>
              <a:tr h="370840">
                <a:tc>
                  <a:txBody>
                    <a:bodyPr/>
                    <a:lstStyle/>
                    <a:p>
                      <a:endParaRPr lang="en-US" sz="1300" dirty="0"/>
                    </a:p>
                  </a:txBody>
                  <a:tcPr marL="68580" marR="68580" marT="34290" marB="34290">
                    <a:solidFill>
                      <a:srgbClr val="3CAD99"/>
                    </a:solidFill>
                  </a:tcPr>
                </a:tc>
                <a:tc>
                  <a:txBody>
                    <a:bodyPr/>
                    <a:lstStyle/>
                    <a:p>
                      <a:r>
                        <a:rPr lang="en-US" sz="1300" b="0" dirty="0">
                          <a:latin typeface="+mj-lt"/>
                        </a:rPr>
                        <a:t>South Station Expansion All-Day Peak</a:t>
                      </a:r>
                      <a:r>
                        <a:rPr lang="en-US" sz="1300" b="0" baseline="0" dirty="0">
                          <a:latin typeface="+mj-lt"/>
                        </a:rPr>
                        <a:t> Service</a:t>
                      </a:r>
                      <a:endParaRPr lang="en-US" sz="1300" b="0" dirty="0">
                        <a:latin typeface="+mj-lt"/>
                      </a:endParaRPr>
                    </a:p>
                  </a:txBody>
                  <a:tcPr marL="68580" marR="68580" marT="34290" marB="34290" anchor="b">
                    <a:solidFill>
                      <a:schemeClr val="accent2">
                        <a:lumMod val="75000"/>
                      </a:schemeClr>
                    </a:solidFill>
                  </a:tcPr>
                </a:tc>
                <a:tc>
                  <a:txBody>
                    <a:bodyPr/>
                    <a:lstStyle/>
                    <a:p>
                      <a:pPr algn="ctr"/>
                      <a:r>
                        <a:rPr lang="en-US" sz="1300" b="0" dirty="0">
                          <a:latin typeface="+mj-lt"/>
                        </a:rPr>
                        <a:t>Central Artery 2 - track</a:t>
                      </a:r>
                    </a:p>
                  </a:txBody>
                  <a:tcPr marL="68580" marR="68580" marT="34290" marB="34290" anchor="b">
                    <a:solidFill>
                      <a:srgbClr val="3CAD99"/>
                    </a:solidFill>
                  </a:tcPr>
                </a:tc>
                <a:tc>
                  <a:txBody>
                    <a:bodyPr/>
                    <a:lstStyle/>
                    <a:p>
                      <a:pPr algn="ctr"/>
                      <a:r>
                        <a:rPr lang="en-US" sz="1300" b="0" dirty="0">
                          <a:latin typeface="+mj-lt"/>
                        </a:rPr>
                        <a:t>South Congress</a:t>
                      </a:r>
                    </a:p>
                  </a:txBody>
                  <a:tcPr marL="68580" marR="68580" marT="34290" marB="34290" anchor="b">
                    <a:solidFill>
                      <a:srgbClr val="3CAD99"/>
                    </a:solidFill>
                  </a:tcPr>
                </a:tc>
                <a:tc>
                  <a:txBody>
                    <a:bodyPr/>
                    <a:lstStyle/>
                    <a:p>
                      <a:pPr algn="ctr"/>
                      <a:r>
                        <a:rPr lang="en-US" sz="1300" b="0" dirty="0">
                          <a:latin typeface="+mj-lt"/>
                        </a:rPr>
                        <a:t>Pearl / Congress</a:t>
                      </a:r>
                    </a:p>
                  </a:txBody>
                  <a:tcPr marL="68580" marR="68580" marT="34290" marB="34290" anchor="b">
                    <a:solidFill>
                      <a:srgbClr val="3CAD99"/>
                    </a:solidFill>
                  </a:tcPr>
                </a:tc>
                <a:tc>
                  <a:txBody>
                    <a:bodyPr/>
                    <a:lstStyle/>
                    <a:p>
                      <a:pPr algn="ctr"/>
                      <a:r>
                        <a:rPr lang="en-US" sz="1300" b="0" dirty="0">
                          <a:latin typeface="+mj-lt"/>
                        </a:rPr>
                        <a:t>Central Artery 4 - Track</a:t>
                      </a:r>
                    </a:p>
                  </a:txBody>
                  <a:tcPr marL="68580" marR="68580" marT="34290" marB="34290" anchor="b">
                    <a:solidFill>
                      <a:srgbClr val="3CAD99"/>
                    </a:solidFill>
                  </a:tcPr>
                </a:tc>
                <a:extLst>
                  <a:ext uri="{0D108BD9-81ED-4DB2-BD59-A6C34878D82A}">
                    <a16:rowId xmlns:a16="http://schemas.microsoft.com/office/drawing/2014/main" val="10000"/>
                  </a:ext>
                </a:extLst>
              </a:tr>
              <a:tr h="370840">
                <a:tc>
                  <a:txBody>
                    <a:bodyPr/>
                    <a:lstStyle/>
                    <a:p>
                      <a:r>
                        <a:rPr lang="en-US" sz="1300" dirty="0"/>
                        <a:t>Tunneling </a:t>
                      </a:r>
                    </a:p>
                  </a:txBody>
                  <a:tcPr marL="68580" marR="68580" marT="34290" marB="34290">
                    <a:solidFill>
                      <a:schemeClr val="bg1">
                        <a:lumMod val="95000"/>
                      </a:schemeClr>
                    </a:solidFill>
                  </a:tcPr>
                </a:tc>
                <a:tc>
                  <a:txBody>
                    <a:bodyPr/>
                    <a:lstStyle/>
                    <a:p>
                      <a:pPr algn="l"/>
                      <a:r>
                        <a:rPr lang="en-US" sz="1300" b="0" dirty="0">
                          <a:solidFill>
                            <a:schemeClr val="tx1">
                              <a:lumMod val="90000"/>
                              <a:lumOff val="10000"/>
                            </a:schemeClr>
                          </a:solidFill>
                        </a:rPr>
                        <a:t>NA</a:t>
                      </a:r>
                    </a:p>
                  </a:txBody>
                  <a:tcPr marL="68580" marR="68580" marT="34290" marB="34290" anchor="ctr">
                    <a:solidFill>
                      <a:schemeClr val="accent2">
                        <a:lumMod val="20000"/>
                        <a:lumOff val="80000"/>
                      </a:schemeClr>
                    </a:solidFill>
                  </a:tcPr>
                </a:tc>
                <a:tc>
                  <a:txBody>
                    <a:bodyPr/>
                    <a:lstStyle/>
                    <a:p>
                      <a:pPr algn="l" rtl="0" fontAlgn="b"/>
                      <a:r>
                        <a:rPr lang="en-US" sz="1300" b="0" i="0" u="none" strike="noStrike" dirty="0">
                          <a:solidFill>
                            <a:srgbClr val="3B3B4B"/>
                          </a:solidFill>
                          <a:effectLst/>
                          <a:latin typeface="Franklin Gothic Book"/>
                        </a:rPr>
                        <a:t>$8,629,000,000 </a:t>
                      </a:r>
                    </a:p>
                  </a:txBody>
                  <a:tcPr marL="7144" marR="7144" marT="7144" marB="0" anchor="ctr">
                    <a:solidFill>
                      <a:schemeClr val="bg1">
                        <a:lumMod val="95000"/>
                      </a:schemeClr>
                    </a:solidFill>
                  </a:tcPr>
                </a:tc>
                <a:tc>
                  <a:txBody>
                    <a:bodyPr/>
                    <a:lstStyle/>
                    <a:p>
                      <a:pPr algn="l" rtl="0" fontAlgn="b"/>
                      <a:r>
                        <a:rPr lang="en-US" sz="1300" b="0" i="0" u="none" strike="noStrike" dirty="0">
                          <a:solidFill>
                            <a:srgbClr val="3B3B4B"/>
                          </a:solidFill>
                          <a:effectLst/>
                          <a:latin typeface="Franklin Gothic Book"/>
                        </a:rPr>
                        <a:t>$9,493,000, 000 </a:t>
                      </a:r>
                    </a:p>
                  </a:txBody>
                  <a:tcPr marL="7144" marR="7144" marT="7144" marB="0" anchor="ctr">
                    <a:solidFill>
                      <a:schemeClr val="bg1">
                        <a:lumMod val="95000"/>
                      </a:schemeClr>
                    </a:solidFill>
                  </a:tcPr>
                </a:tc>
                <a:tc>
                  <a:txBody>
                    <a:bodyPr/>
                    <a:lstStyle/>
                    <a:p>
                      <a:pPr algn="l" rtl="0" fontAlgn="b"/>
                      <a:r>
                        <a:rPr lang="en-US" sz="1300" b="0" i="0" u="none" strike="noStrike" dirty="0">
                          <a:solidFill>
                            <a:srgbClr val="3B3B4B"/>
                          </a:solidFill>
                          <a:effectLst/>
                          <a:latin typeface="Franklin Gothic Book"/>
                        </a:rPr>
                        <a:t>$10,701,000,000 </a:t>
                      </a:r>
                    </a:p>
                  </a:txBody>
                  <a:tcPr marL="7144" marR="7144" marT="7144" marB="0" anchor="ctr">
                    <a:solidFill>
                      <a:schemeClr val="bg1">
                        <a:lumMod val="95000"/>
                      </a:schemeClr>
                    </a:solidFill>
                  </a:tcPr>
                </a:tc>
                <a:tc>
                  <a:txBody>
                    <a:bodyPr/>
                    <a:lstStyle/>
                    <a:p>
                      <a:pPr algn="l" rtl="0" fontAlgn="b"/>
                      <a:r>
                        <a:rPr lang="en-US" sz="1300" b="0" i="0" u="none" strike="noStrike" dirty="0">
                          <a:solidFill>
                            <a:srgbClr val="3B3B4B"/>
                          </a:solidFill>
                          <a:effectLst/>
                          <a:latin typeface="Franklin Gothic Book"/>
                        </a:rPr>
                        <a:t>$17,730,000,000 </a:t>
                      </a:r>
                    </a:p>
                  </a:txBody>
                  <a:tcPr marL="7144" marR="7144" marT="7144" marB="0" anchor="ctr">
                    <a:solidFill>
                      <a:schemeClr val="bg1">
                        <a:lumMod val="95000"/>
                      </a:schemeClr>
                    </a:solidFill>
                  </a:tcPr>
                </a:tc>
                <a:extLst>
                  <a:ext uri="{0D108BD9-81ED-4DB2-BD59-A6C34878D82A}">
                    <a16:rowId xmlns:a16="http://schemas.microsoft.com/office/drawing/2014/main" val="10001"/>
                  </a:ext>
                </a:extLst>
              </a:tr>
              <a:tr h="370840">
                <a:tc>
                  <a:txBody>
                    <a:bodyPr/>
                    <a:lstStyle/>
                    <a:p>
                      <a:r>
                        <a:rPr lang="en-US" sz="1300" dirty="0"/>
                        <a:t>Vehicles</a:t>
                      </a:r>
                    </a:p>
                  </a:txBody>
                  <a:tcPr marL="68580" marR="68580" marT="34290" marB="34290">
                    <a:solidFill>
                      <a:schemeClr val="bg1">
                        <a:lumMod val="95000"/>
                      </a:schemeClr>
                    </a:solidFill>
                  </a:tcPr>
                </a:tc>
                <a:tc>
                  <a:txBody>
                    <a:bodyPr/>
                    <a:lstStyle/>
                    <a:p>
                      <a:pPr algn="l" rtl="0" fontAlgn="ctr"/>
                      <a:r>
                        <a:rPr lang="en-US" sz="1300" b="0" i="0" u="none" strike="noStrike" dirty="0">
                          <a:solidFill>
                            <a:srgbClr val="3B3B4B"/>
                          </a:solidFill>
                          <a:effectLst/>
                          <a:latin typeface="Franklin Gothic Book"/>
                        </a:rPr>
                        <a:t>$1,397,000,000 </a:t>
                      </a:r>
                    </a:p>
                  </a:txBody>
                  <a:tcPr marL="64294" marR="7144" marT="7144" marB="0" anchor="ctr">
                    <a:solidFill>
                      <a:schemeClr val="accent2">
                        <a:lumMod val="20000"/>
                        <a:lumOff val="80000"/>
                      </a:schemeClr>
                    </a:solidFill>
                  </a:tcPr>
                </a:tc>
                <a:tc>
                  <a:txBody>
                    <a:bodyPr/>
                    <a:lstStyle/>
                    <a:p>
                      <a:pPr algn="l" rtl="0" fontAlgn="ctr"/>
                      <a:r>
                        <a:rPr lang="en-US" sz="1300" b="0" i="0" u="none" strike="noStrike" kern="1200" dirty="0">
                          <a:solidFill>
                            <a:schemeClr val="tx1"/>
                          </a:solidFill>
                          <a:effectLst/>
                          <a:latin typeface="+mn-lt"/>
                          <a:ea typeface="+mn-ea"/>
                          <a:cs typeface="+mn-cs"/>
                        </a:rPr>
                        <a:t>$2,380,000,000 </a:t>
                      </a:r>
                    </a:p>
                  </a:txBody>
                  <a:tcPr marL="7144" marR="7144" marT="7144" marB="0" anchor="ctr">
                    <a:solidFill>
                      <a:schemeClr val="bg1">
                        <a:lumMod val="95000"/>
                      </a:schemeClr>
                    </a:solidFill>
                  </a:tcPr>
                </a:tc>
                <a:tc>
                  <a:txBody>
                    <a:bodyPr/>
                    <a:lstStyle/>
                    <a:p>
                      <a:pPr algn="l" rtl="0" fontAlgn="ctr"/>
                      <a:r>
                        <a:rPr lang="en-US" sz="1300" b="0" i="0" u="none" strike="noStrike" kern="1200" dirty="0">
                          <a:solidFill>
                            <a:schemeClr val="tx1"/>
                          </a:solidFill>
                          <a:effectLst/>
                          <a:latin typeface="+mn-lt"/>
                          <a:ea typeface="+mn-ea"/>
                          <a:cs typeface="+mn-cs"/>
                        </a:rPr>
                        <a:t>$2,380,000,000 </a:t>
                      </a:r>
                    </a:p>
                  </a:txBody>
                  <a:tcPr marL="7144" marR="7144" marT="7144" marB="0" anchor="ctr">
                    <a:solidFill>
                      <a:schemeClr val="bg1">
                        <a:lumMod val="95000"/>
                      </a:schemeClr>
                    </a:solidFill>
                  </a:tcPr>
                </a:tc>
                <a:tc>
                  <a:txBody>
                    <a:bodyPr/>
                    <a:lstStyle/>
                    <a:p>
                      <a:pPr algn="l" rtl="0" fontAlgn="ctr"/>
                      <a:r>
                        <a:rPr lang="en-US" sz="1300" b="0" i="0" u="none" strike="noStrike" kern="1200" dirty="0">
                          <a:solidFill>
                            <a:schemeClr val="tx1"/>
                          </a:solidFill>
                          <a:effectLst/>
                          <a:latin typeface="+mn-lt"/>
                          <a:ea typeface="+mn-ea"/>
                          <a:cs typeface="+mn-cs"/>
                        </a:rPr>
                        <a:t>$2,380,000,000 </a:t>
                      </a:r>
                    </a:p>
                  </a:txBody>
                  <a:tcPr marL="7144" marR="7144" marT="7144" marB="0" anchor="ctr">
                    <a:solidFill>
                      <a:schemeClr val="bg1">
                        <a:lumMod val="95000"/>
                      </a:schemeClr>
                    </a:solidFill>
                  </a:tcPr>
                </a:tc>
                <a:tc>
                  <a:txBody>
                    <a:bodyPr/>
                    <a:lstStyle/>
                    <a:p>
                      <a:pPr algn="l" rtl="0" fontAlgn="ctr"/>
                      <a:r>
                        <a:rPr lang="en-US" sz="1300" b="0" i="0" u="none" strike="noStrike" kern="1200" dirty="0">
                          <a:solidFill>
                            <a:schemeClr val="tx1"/>
                          </a:solidFill>
                          <a:effectLst/>
                          <a:latin typeface="+mn-lt"/>
                          <a:ea typeface="+mn-ea"/>
                          <a:cs typeface="+mn-cs"/>
                        </a:rPr>
                        <a:t>$2,439,000,000 </a:t>
                      </a:r>
                    </a:p>
                  </a:txBody>
                  <a:tcPr marL="7144" marR="7144" marT="7144" marB="0" anchor="ctr">
                    <a:solidFill>
                      <a:schemeClr val="bg1">
                        <a:lumMod val="95000"/>
                      </a:schemeClr>
                    </a:solidFill>
                  </a:tcPr>
                </a:tc>
                <a:extLst>
                  <a:ext uri="{0D108BD9-81ED-4DB2-BD59-A6C34878D82A}">
                    <a16:rowId xmlns:a16="http://schemas.microsoft.com/office/drawing/2014/main" val="10002"/>
                  </a:ext>
                </a:extLst>
              </a:tr>
              <a:tr h="370840">
                <a:tc>
                  <a:txBody>
                    <a:bodyPr/>
                    <a:lstStyle/>
                    <a:p>
                      <a:r>
                        <a:rPr lang="en-US" sz="1300" dirty="0"/>
                        <a:t>Upstream Investments to Support Increased Service</a:t>
                      </a:r>
                    </a:p>
                  </a:txBody>
                  <a:tcPr marL="68580" marR="68580" marT="34290" marB="34290">
                    <a:solidFill>
                      <a:schemeClr val="bg1">
                        <a:lumMod val="95000"/>
                      </a:schemeClr>
                    </a:solidFill>
                  </a:tcPr>
                </a:tc>
                <a:tc>
                  <a:txBody>
                    <a:bodyPr/>
                    <a:lstStyle/>
                    <a:p>
                      <a:pPr algn="l" rtl="0" fontAlgn="b"/>
                      <a:r>
                        <a:rPr lang="en-US" sz="1300" b="0" i="0" u="none" strike="noStrike">
                          <a:solidFill>
                            <a:srgbClr val="3B3B4B"/>
                          </a:solidFill>
                          <a:effectLst/>
                          <a:latin typeface="Franklin Gothic Book"/>
                        </a:rPr>
                        <a:t> $   833,000,000 </a:t>
                      </a:r>
                      <a:endParaRPr lang="en-US" sz="1300" b="0" i="0" u="none" strike="noStrike" dirty="0">
                        <a:solidFill>
                          <a:srgbClr val="3B3B4B"/>
                        </a:solidFill>
                        <a:effectLst/>
                        <a:latin typeface="Franklin Gothic Book"/>
                      </a:endParaRPr>
                    </a:p>
                  </a:txBody>
                  <a:tcPr marL="7144" marR="7144" marT="7144" marB="0" anchor="ctr">
                    <a:solidFill>
                      <a:schemeClr val="accent2">
                        <a:lumMod val="20000"/>
                        <a:lumOff val="8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292934"/>
                          </a:solidFill>
                          <a:effectLst/>
                          <a:uLnTx/>
                          <a:uFillTx/>
                          <a:latin typeface="+mn-lt"/>
                          <a:ea typeface="+mn-ea"/>
                          <a:cs typeface="+mn-cs"/>
                        </a:rPr>
                        <a:t>$1,307,000,100</a:t>
                      </a:r>
                    </a:p>
                  </a:txBody>
                  <a:tcPr marL="7144" marR="7144" marT="7144" marB="0" anchor="ctr">
                    <a:solidFill>
                      <a:schemeClr val="bg1">
                        <a:lumMod val="9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292934"/>
                          </a:solidFill>
                          <a:effectLst/>
                          <a:uLnTx/>
                          <a:uFillTx/>
                          <a:latin typeface="+mn-lt"/>
                          <a:ea typeface="+mn-ea"/>
                          <a:cs typeface="+mn-cs"/>
                        </a:rPr>
                        <a:t>$1,307,000,100</a:t>
                      </a:r>
                    </a:p>
                  </a:txBody>
                  <a:tcPr marL="7144" marR="7144" marT="7144" marB="0" anchor="ctr">
                    <a:solidFill>
                      <a:schemeClr val="bg1">
                        <a:lumMod val="9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292934"/>
                          </a:solidFill>
                          <a:effectLst/>
                          <a:uLnTx/>
                          <a:uFillTx/>
                          <a:latin typeface="+mn-lt"/>
                          <a:ea typeface="+mn-ea"/>
                          <a:cs typeface="+mn-cs"/>
                        </a:rPr>
                        <a:t>$1,307,000,100</a:t>
                      </a:r>
                    </a:p>
                  </a:txBody>
                  <a:tcPr marL="7144" marR="7144" marT="7144" marB="0" anchor="ctr">
                    <a:solidFill>
                      <a:schemeClr val="bg1">
                        <a:lumMod val="95000"/>
                      </a:schemeClr>
                    </a:solidFill>
                  </a:tcPr>
                </a:tc>
                <a:tc>
                  <a:txBody>
                    <a:bodyPr/>
                    <a:lstStyle/>
                    <a:p>
                      <a:pPr algn="l" rtl="0" fontAlgn="b"/>
                      <a:r>
                        <a:rPr lang="en-US" sz="1300" b="0" i="0" u="none" strike="noStrike" dirty="0">
                          <a:solidFill>
                            <a:srgbClr val="3B3B4B"/>
                          </a:solidFill>
                          <a:effectLst/>
                          <a:latin typeface="Franklin Gothic Book"/>
                        </a:rPr>
                        <a:t>$1,321,000,000</a:t>
                      </a:r>
                    </a:p>
                  </a:txBody>
                  <a:tcPr marL="7144" marR="7144" marT="7144" marB="0" anchor="ctr">
                    <a:solidFill>
                      <a:schemeClr val="bg1">
                        <a:lumMod val="95000"/>
                      </a:schemeClr>
                    </a:solidFill>
                  </a:tcPr>
                </a:tc>
                <a:extLst>
                  <a:ext uri="{0D108BD9-81ED-4DB2-BD59-A6C34878D82A}">
                    <a16:rowId xmlns:a16="http://schemas.microsoft.com/office/drawing/2014/main" val="10003"/>
                  </a:ext>
                </a:extLst>
              </a:tr>
              <a:tr h="370840">
                <a:tc>
                  <a:txBody>
                    <a:bodyPr/>
                    <a:lstStyle/>
                    <a:p>
                      <a:r>
                        <a:rPr lang="en-US" sz="1300" dirty="0"/>
                        <a:t>SSX*</a:t>
                      </a:r>
                    </a:p>
                  </a:txBody>
                  <a:tcPr marL="68580" marR="68580" marT="34290" marB="34290">
                    <a:solidFill>
                      <a:schemeClr val="bg1">
                        <a:lumMod val="95000"/>
                      </a:schemeClr>
                    </a:solidFill>
                  </a:tcPr>
                </a:tc>
                <a:tc>
                  <a:txBody>
                    <a:bodyPr/>
                    <a:lstStyle/>
                    <a:p>
                      <a:pPr algn="l" rtl="0" fontAlgn="b"/>
                      <a:r>
                        <a:rPr lang="en-US" sz="1300" b="0" i="0" u="none" strike="noStrike" dirty="0">
                          <a:solidFill>
                            <a:srgbClr val="3B3B4B"/>
                          </a:solidFill>
                          <a:effectLst/>
                          <a:latin typeface="Franklin Gothic Book"/>
                        </a:rPr>
                        <a:t>$2,466,000,000 </a:t>
                      </a:r>
                    </a:p>
                  </a:txBody>
                  <a:tcPr marL="64294" marR="7144" marT="7144" marB="0" anchor="ctr">
                    <a:solidFill>
                      <a:schemeClr val="accent2">
                        <a:lumMod val="20000"/>
                        <a:lumOff val="80000"/>
                      </a:schemeClr>
                    </a:solidFill>
                  </a:tcPr>
                </a:tc>
                <a:tc>
                  <a:txBody>
                    <a:bodyPr/>
                    <a:lstStyle/>
                    <a:p>
                      <a:r>
                        <a:rPr lang="en-US" sz="1300" b="0" dirty="0">
                          <a:solidFill>
                            <a:schemeClr val="tx1">
                              <a:lumMod val="90000"/>
                              <a:lumOff val="10000"/>
                            </a:schemeClr>
                          </a:solidFill>
                        </a:rPr>
                        <a:t>NA</a:t>
                      </a:r>
                    </a:p>
                  </a:txBody>
                  <a:tcPr marL="68580" marR="68580" marT="34290" marB="34290" anchor="ctr">
                    <a:solidFill>
                      <a:schemeClr val="bg1">
                        <a:lumMod val="95000"/>
                      </a:schemeClr>
                    </a:solidFill>
                  </a:tcPr>
                </a:tc>
                <a:tc>
                  <a:txBody>
                    <a:bodyPr/>
                    <a:lstStyle/>
                    <a:p>
                      <a:pPr marL="0" marR="0" lvl="0" indent="0" algn="l" defTabSz="379246" rtl="0" eaLnBrk="1" fontAlgn="auto" latinLnBrk="0" hangingPunct="1">
                        <a:lnSpc>
                          <a:spcPct val="100000"/>
                        </a:lnSpc>
                        <a:spcBef>
                          <a:spcPts val="0"/>
                        </a:spcBef>
                        <a:spcAft>
                          <a:spcPts val="0"/>
                        </a:spcAft>
                        <a:buClrTx/>
                        <a:buSzTx/>
                        <a:buFontTx/>
                        <a:buNone/>
                        <a:tabLst/>
                        <a:defRPr/>
                      </a:pPr>
                      <a:r>
                        <a:rPr lang="en-US" sz="1300" b="0" dirty="0">
                          <a:solidFill>
                            <a:schemeClr val="tx1">
                              <a:lumMod val="90000"/>
                              <a:lumOff val="10000"/>
                            </a:schemeClr>
                          </a:solidFill>
                        </a:rPr>
                        <a:t>NA</a:t>
                      </a:r>
                    </a:p>
                  </a:txBody>
                  <a:tcPr marL="68580" marR="68580" marT="34290" marB="34290" anchor="ctr">
                    <a:solidFill>
                      <a:schemeClr val="bg1">
                        <a:lumMod val="95000"/>
                      </a:schemeClr>
                    </a:solidFill>
                  </a:tcPr>
                </a:tc>
                <a:tc>
                  <a:txBody>
                    <a:bodyPr/>
                    <a:lstStyle/>
                    <a:p>
                      <a:pPr marL="0" marR="0" lvl="0" indent="0" algn="l" defTabSz="379246" rtl="0" eaLnBrk="1" fontAlgn="auto" latinLnBrk="0" hangingPunct="1">
                        <a:lnSpc>
                          <a:spcPct val="100000"/>
                        </a:lnSpc>
                        <a:spcBef>
                          <a:spcPts val="0"/>
                        </a:spcBef>
                        <a:spcAft>
                          <a:spcPts val="0"/>
                        </a:spcAft>
                        <a:buClrTx/>
                        <a:buSzTx/>
                        <a:buFontTx/>
                        <a:buNone/>
                        <a:tabLst/>
                        <a:defRPr/>
                      </a:pPr>
                      <a:r>
                        <a:rPr lang="en-US" sz="1300" b="0" dirty="0">
                          <a:solidFill>
                            <a:schemeClr val="tx1">
                              <a:lumMod val="90000"/>
                              <a:lumOff val="10000"/>
                            </a:schemeClr>
                          </a:solidFill>
                        </a:rPr>
                        <a:t>NA</a:t>
                      </a:r>
                    </a:p>
                  </a:txBody>
                  <a:tcPr marL="68580" marR="68580" marT="34290" marB="34290" anchor="ctr">
                    <a:solidFill>
                      <a:schemeClr val="bg1">
                        <a:lumMod val="95000"/>
                      </a:schemeClr>
                    </a:solidFill>
                  </a:tcPr>
                </a:tc>
                <a:tc>
                  <a:txBody>
                    <a:bodyPr/>
                    <a:lstStyle/>
                    <a:p>
                      <a:pPr marL="0" marR="0" lvl="0" indent="0" algn="l" defTabSz="379246" rtl="0" eaLnBrk="1" fontAlgn="auto" latinLnBrk="0" hangingPunct="1">
                        <a:lnSpc>
                          <a:spcPct val="100000"/>
                        </a:lnSpc>
                        <a:spcBef>
                          <a:spcPts val="0"/>
                        </a:spcBef>
                        <a:spcAft>
                          <a:spcPts val="0"/>
                        </a:spcAft>
                        <a:buClrTx/>
                        <a:buSzTx/>
                        <a:buFontTx/>
                        <a:buNone/>
                        <a:tabLst/>
                        <a:defRPr/>
                      </a:pPr>
                      <a:r>
                        <a:rPr lang="en-US" sz="1300" b="0" dirty="0">
                          <a:solidFill>
                            <a:schemeClr val="tx1">
                              <a:lumMod val="90000"/>
                              <a:lumOff val="10000"/>
                            </a:schemeClr>
                          </a:solidFill>
                        </a:rPr>
                        <a:t>NA</a:t>
                      </a:r>
                    </a:p>
                  </a:txBody>
                  <a:tcPr marL="68580" marR="68580" marT="34290" marB="34290" anchor="ctr">
                    <a:solidFill>
                      <a:schemeClr val="bg1">
                        <a:lumMod val="95000"/>
                      </a:schemeClr>
                    </a:solidFill>
                  </a:tcPr>
                </a:tc>
                <a:extLst>
                  <a:ext uri="{0D108BD9-81ED-4DB2-BD59-A6C34878D82A}">
                    <a16:rowId xmlns:a16="http://schemas.microsoft.com/office/drawing/2014/main" val="10004"/>
                  </a:ext>
                </a:extLst>
              </a:tr>
              <a:tr h="370840">
                <a:tc>
                  <a:txBody>
                    <a:bodyPr/>
                    <a:lstStyle/>
                    <a:p>
                      <a:r>
                        <a:rPr lang="en-US" sz="1300" b="0" dirty="0">
                          <a:latin typeface="+mj-lt"/>
                        </a:rPr>
                        <a:t>Total</a:t>
                      </a:r>
                    </a:p>
                  </a:txBody>
                  <a:tcPr marL="68580" marR="68580" marT="34290" marB="34290">
                    <a:solidFill>
                      <a:schemeClr val="bg1">
                        <a:lumMod val="95000"/>
                      </a:schemeClr>
                    </a:solidFill>
                  </a:tcPr>
                </a:tc>
                <a:tc>
                  <a:txBody>
                    <a:bodyPr/>
                    <a:lstStyle/>
                    <a:p>
                      <a:pPr algn="l" rtl="0" fontAlgn="ctr"/>
                      <a:r>
                        <a:rPr lang="en-US" sz="1300" b="0" i="0" u="none" strike="noStrike" dirty="0">
                          <a:solidFill>
                            <a:srgbClr val="3B3B4B"/>
                          </a:solidFill>
                          <a:effectLst/>
                          <a:latin typeface="Franklin Gothic Medium"/>
                        </a:rPr>
                        <a:t>$4,696,000,000 </a:t>
                      </a:r>
                    </a:p>
                  </a:txBody>
                  <a:tcPr marL="64294" marR="7144" marT="7144" marB="0" anchor="ctr">
                    <a:solidFill>
                      <a:schemeClr val="accent2">
                        <a:lumMod val="20000"/>
                        <a:lumOff val="80000"/>
                      </a:schemeClr>
                    </a:solidFill>
                  </a:tcPr>
                </a:tc>
                <a:tc>
                  <a:txBody>
                    <a:bodyPr/>
                    <a:lstStyle/>
                    <a:p>
                      <a:pPr algn="l" rtl="0" fontAlgn="ctr"/>
                      <a:r>
                        <a:rPr lang="en-US" sz="1300" b="0" i="0" u="none" strike="noStrike" dirty="0">
                          <a:solidFill>
                            <a:srgbClr val="3B3B4B"/>
                          </a:solidFill>
                          <a:effectLst/>
                          <a:latin typeface="Franklin Gothic Medium"/>
                        </a:rPr>
                        <a:t>$12,317,000,000 </a:t>
                      </a:r>
                    </a:p>
                  </a:txBody>
                  <a:tcPr marL="64294" marR="7144" marT="7144" marB="0" anchor="ctr">
                    <a:solidFill>
                      <a:schemeClr val="bg1">
                        <a:lumMod val="95000"/>
                      </a:schemeClr>
                    </a:solidFill>
                  </a:tcPr>
                </a:tc>
                <a:tc>
                  <a:txBody>
                    <a:bodyPr/>
                    <a:lstStyle/>
                    <a:p>
                      <a:pPr algn="l" rtl="0" fontAlgn="ctr"/>
                      <a:r>
                        <a:rPr lang="en-US" sz="1300" b="0" i="0" u="none" strike="noStrike" dirty="0">
                          <a:solidFill>
                            <a:srgbClr val="3B3B4B"/>
                          </a:solidFill>
                          <a:effectLst/>
                          <a:latin typeface="Franklin Gothic Medium"/>
                        </a:rPr>
                        <a:t>$13,181,000,000 </a:t>
                      </a:r>
                    </a:p>
                  </a:txBody>
                  <a:tcPr marL="64294" marR="7144" marT="7144" marB="0" anchor="ctr">
                    <a:solidFill>
                      <a:schemeClr val="bg1">
                        <a:lumMod val="95000"/>
                      </a:schemeClr>
                    </a:solidFill>
                  </a:tcPr>
                </a:tc>
                <a:tc>
                  <a:txBody>
                    <a:bodyPr/>
                    <a:lstStyle/>
                    <a:p>
                      <a:pPr algn="l" rtl="0" fontAlgn="ctr"/>
                      <a:r>
                        <a:rPr lang="en-US" sz="1300" b="0" i="0" u="none" strike="noStrike" dirty="0">
                          <a:solidFill>
                            <a:srgbClr val="3B3B4B"/>
                          </a:solidFill>
                          <a:effectLst/>
                          <a:latin typeface="Franklin Gothic Medium"/>
                        </a:rPr>
                        <a:t>$14,388,000,000 </a:t>
                      </a:r>
                    </a:p>
                  </a:txBody>
                  <a:tcPr marL="64294" marR="7144" marT="7144" marB="0" anchor="ctr">
                    <a:solidFill>
                      <a:schemeClr val="bg1">
                        <a:lumMod val="95000"/>
                      </a:schemeClr>
                    </a:solidFill>
                  </a:tcPr>
                </a:tc>
                <a:tc>
                  <a:txBody>
                    <a:bodyPr/>
                    <a:lstStyle/>
                    <a:p>
                      <a:pPr algn="l" rtl="0" fontAlgn="ctr"/>
                      <a:r>
                        <a:rPr lang="en-US" sz="1300" b="0" i="0" u="none" strike="noStrike" dirty="0">
                          <a:solidFill>
                            <a:srgbClr val="3B3B4B"/>
                          </a:solidFill>
                          <a:effectLst/>
                          <a:latin typeface="Franklin Gothic Medium"/>
                        </a:rPr>
                        <a:t>$21,491,000,000 </a:t>
                      </a:r>
                    </a:p>
                  </a:txBody>
                  <a:tcPr marL="64294" marR="7144" marT="7144" marB="0" anchor="ctr">
                    <a:solidFill>
                      <a:schemeClr val="bg1">
                        <a:lumMod val="95000"/>
                      </a:schemeClr>
                    </a:solidFill>
                  </a:tcPr>
                </a:tc>
                <a:extLst>
                  <a:ext uri="{0D108BD9-81ED-4DB2-BD59-A6C34878D82A}">
                    <a16:rowId xmlns:a16="http://schemas.microsoft.com/office/drawing/2014/main" val="10005"/>
                  </a:ext>
                </a:extLst>
              </a:tr>
            </a:tbl>
          </a:graphicData>
        </a:graphic>
      </p:graphicFrame>
      <p:sp>
        <p:nvSpPr>
          <p:cNvPr id="3" name="Text Placeholder 2"/>
          <p:cNvSpPr>
            <a:spLocks noGrp="1"/>
          </p:cNvSpPr>
          <p:nvPr>
            <p:ph type="body" sz="quarter" idx="19"/>
          </p:nvPr>
        </p:nvSpPr>
        <p:spPr>
          <a:xfrm>
            <a:off x="167640" y="4038600"/>
            <a:ext cx="8229600" cy="533400"/>
          </a:xfrm>
        </p:spPr>
        <p:txBody>
          <a:bodyPr>
            <a:normAutofit/>
          </a:bodyPr>
          <a:lstStyle/>
          <a:p>
            <a:r>
              <a:rPr lang="en-US" sz="1100" i="1" dirty="0">
                <a:latin typeface="+mj-lt"/>
              </a:rPr>
              <a:t>All costs escalated to midpoint of construction (2028) and rounded to the nearest Million</a:t>
            </a:r>
          </a:p>
          <a:p>
            <a:r>
              <a:rPr lang="en-US" sz="1100" i="1" dirty="0">
                <a:latin typeface="+mj-lt"/>
              </a:rPr>
              <a:t>*includes only project elements from </a:t>
            </a:r>
            <a:r>
              <a:rPr lang="en-US" sz="1100" i="1" dirty="0" err="1">
                <a:latin typeface="+mj-lt"/>
              </a:rPr>
              <a:t>MassDOT’s</a:t>
            </a:r>
            <a:r>
              <a:rPr lang="en-US" sz="1100" i="1" dirty="0">
                <a:latin typeface="+mj-lt"/>
              </a:rPr>
              <a:t> South Station Expansion Federal Environmental Filing</a:t>
            </a:r>
          </a:p>
        </p:txBody>
      </p:sp>
      <p:sp>
        <p:nvSpPr>
          <p:cNvPr id="7" name="TextBox 6"/>
          <p:cNvSpPr txBox="1"/>
          <p:nvPr/>
        </p:nvSpPr>
        <p:spPr>
          <a:xfrm>
            <a:off x="171157" y="4572000"/>
            <a:ext cx="8763000" cy="892552"/>
          </a:xfrm>
          <a:prstGeom prst="rect">
            <a:avLst/>
          </a:prstGeom>
          <a:noFill/>
        </p:spPr>
        <p:txBody>
          <a:bodyPr wrap="square" rtlCol="0">
            <a:spAutoFit/>
          </a:bodyPr>
          <a:lstStyle/>
          <a:p>
            <a:r>
              <a:rPr lang="en-US" sz="1300" i="1" dirty="0">
                <a:latin typeface="+mj-lt"/>
              </a:rPr>
              <a:t>NOTE:  Additional Vehicles costs are part of increased service in all alternatives</a:t>
            </a:r>
          </a:p>
          <a:p>
            <a:r>
              <a:rPr lang="en-US" sz="1300" dirty="0">
                <a:latin typeface="+mj-lt"/>
              </a:rPr>
              <a:t>Assumptions:</a:t>
            </a:r>
          </a:p>
          <a:p>
            <a:pPr marL="171450" indent="-171450">
              <a:buClr>
                <a:srgbClr val="3CAD99"/>
              </a:buClr>
              <a:buFont typeface="Arial" panose="020B0604020202020204" pitchFamily="34" charset="0"/>
              <a:buChar char="•"/>
            </a:pPr>
            <a:r>
              <a:rPr lang="en-US" sz="1300" dirty="0"/>
              <a:t>Every alternative has 2 stations except for the Central Artery 4-track which has 3 stations</a:t>
            </a:r>
          </a:p>
          <a:p>
            <a:pPr marL="171450" indent="-171450">
              <a:buClr>
                <a:srgbClr val="3CAD99"/>
              </a:buClr>
              <a:buFont typeface="Arial" panose="020B0604020202020204" pitchFamily="34" charset="0"/>
              <a:buChar char="•"/>
            </a:pPr>
            <a:r>
              <a:rPr lang="en-US" sz="1300" dirty="0"/>
              <a:t>All tunnel alternatives replace 66 diesel trains with dual-mode locomotive trains</a:t>
            </a:r>
          </a:p>
        </p:txBody>
      </p:sp>
      <p:sp>
        <p:nvSpPr>
          <p:cNvPr id="6" name="Slide Number Placeholder 3"/>
          <p:cNvSpPr>
            <a:spLocks noGrp="1"/>
          </p:cNvSpPr>
          <p:nvPr>
            <p:ph type="sldNum" sz="quarter" idx="4"/>
          </p:nvPr>
        </p:nvSpPr>
        <p:spPr>
          <a:xfrm>
            <a:off x="8077200" y="6521005"/>
            <a:ext cx="1066800" cy="328612"/>
          </a:xfrm>
          <a:prstGeom prst="rect">
            <a:avLst/>
          </a:prstGeom>
        </p:spPr>
        <p:txBody>
          <a:bodyPr/>
          <a:lstStyle>
            <a:lvl1pPr>
              <a:defRPr sz="1000"/>
            </a:lvl1pPr>
          </a:lstStyle>
          <a:p>
            <a:pPr>
              <a:defRPr/>
            </a:pPr>
            <a:fld id="{1B9A3EE1-316A-4C41-BADB-C51665509343}" type="slidenum">
              <a:rPr lang="en-US" altLang="en-US" smtClean="0">
                <a:solidFill>
                  <a:srgbClr val="292934"/>
                </a:solidFill>
              </a:rPr>
              <a:pPr>
                <a:defRPr/>
              </a:pPr>
              <a:t>39</a:t>
            </a:fld>
            <a:endParaRPr lang="en-US" altLang="en-US">
              <a:solidFill>
                <a:srgbClr val="292934"/>
              </a:solidFill>
            </a:endParaRPr>
          </a:p>
        </p:txBody>
      </p:sp>
    </p:spTree>
    <p:extLst>
      <p:ext uri="{BB962C8B-B14F-4D97-AF65-F5344CB8AC3E}">
        <p14:creationId xmlns:p14="http://schemas.microsoft.com/office/powerpoint/2010/main" val="3975578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470001" y="1698958"/>
            <a:ext cx="4126383" cy="4438496"/>
          </a:xfrm>
          <a:prstGeom prst="rect">
            <a:avLst/>
          </a:prstGeom>
        </p:spPr>
        <p:txBody>
          <a:bodyPr/>
          <a:lstStyle/>
          <a:p>
            <a:pPr marL="0" indent="0">
              <a:buNone/>
            </a:pPr>
            <a:r>
              <a:rPr lang="en-US" sz="1600" dirty="0"/>
              <a:t>The North South Rail Link is a concept to connect the MBTA’s north and south commuter rail networks through the construction of a rail tunnel under downtown Boston.  The potential benefits of such a connection could be: </a:t>
            </a:r>
          </a:p>
          <a:p>
            <a:pPr marL="285750" indent="-285750">
              <a:buFont typeface="Arial" panose="020B0604020202020204" pitchFamily="34" charset="0"/>
              <a:buChar char="•"/>
            </a:pPr>
            <a:r>
              <a:rPr lang="en-US" sz="1600" dirty="0"/>
              <a:t>Increase commuter rail capacity</a:t>
            </a:r>
          </a:p>
          <a:p>
            <a:pPr marL="285750" indent="-285750">
              <a:buFont typeface="Arial" panose="020B0604020202020204" pitchFamily="34" charset="0"/>
              <a:buChar char="•"/>
            </a:pPr>
            <a:r>
              <a:rPr lang="en-US" sz="1600" dirty="0"/>
              <a:t>Improve access to employment</a:t>
            </a:r>
          </a:p>
          <a:p>
            <a:pPr marL="285750" indent="-285750">
              <a:buFont typeface="Arial" panose="020B0604020202020204" pitchFamily="34" charset="0"/>
              <a:buChar char="•"/>
            </a:pPr>
            <a:r>
              <a:rPr lang="en-US" sz="1600" dirty="0"/>
              <a:t>Relieve rapid transit crowding</a:t>
            </a:r>
          </a:p>
          <a:p>
            <a:pPr marL="285750" indent="-285750">
              <a:buFont typeface="Arial" panose="020B0604020202020204" pitchFamily="34" charset="0"/>
              <a:buChar char="•"/>
            </a:pPr>
            <a:r>
              <a:rPr lang="en-US" sz="1600" dirty="0"/>
              <a:t>Improve maintenance flexibility through</a:t>
            </a:r>
            <a:br>
              <a:rPr lang="en-US" sz="1600" dirty="0"/>
            </a:br>
            <a:r>
              <a:rPr lang="en-US" sz="1600" dirty="0"/>
              <a:t>easier access to facilities</a:t>
            </a:r>
          </a:p>
          <a:p>
            <a:pPr marL="285750" indent="-285750">
              <a:buFont typeface="Arial" panose="020B0604020202020204" pitchFamily="34" charset="0"/>
              <a:buChar char="•"/>
            </a:pPr>
            <a:r>
              <a:rPr lang="en-US" sz="1600" dirty="0"/>
              <a:t>Reduce highway congestion </a:t>
            </a:r>
            <a:br>
              <a:rPr lang="en-US" sz="1600" dirty="0"/>
            </a:br>
            <a:r>
              <a:rPr lang="en-US" sz="1600" dirty="0"/>
              <a:t>and emissions</a:t>
            </a:r>
          </a:p>
          <a:p>
            <a:pPr marL="285750" indent="-285750">
              <a:buFont typeface="Arial" panose="020B0604020202020204" pitchFamily="34" charset="0"/>
              <a:buChar char="•"/>
            </a:pPr>
            <a:r>
              <a:rPr lang="en-US" sz="1600" dirty="0"/>
              <a:t>Create redevelopment </a:t>
            </a:r>
            <a:br>
              <a:rPr lang="en-US" sz="1600" dirty="0"/>
            </a:br>
            <a:r>
              <a:rPr lang="en-US" sz="1600" dirty="0"/>
              <a:t>opportunities by repurposing </a:t>
            </a:r>
            <a:br>
              <a:rPr lang="en-US" sz="1600" dirty="0"/>
            </a:br>
            <a:r>
              <a:rPr lang="en-US" sz="1600" dirty="0"/>
              <a:t>property no longer needed for rail layover</a:t>
            </a:r>
          </a:p>
          <a:p>
            <a:endParaRPr lang="en-US" sz="16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1298294"/>
            <a:ext cx="4397273" cy="525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normAutofit fontScale="90000"/>
          </a:bodyPr>
          <a:lstStyle/>
          <a:p>
            <a:r>
              <a:rPr lang="en-US" dirty="0"/>
              <a:t>What is the North South Rail Link (NSRL)?</a:t>
            </a:r>
          </a:p>
        </p:txBody>
      </p:sp>
    </p:spTree>
    <p:extLst>
      <p:ext uri="{BB962C8B-B14F-4D97-AF65-F5344CB8AC3E}">
        <p14:creationId xmlns:p14="http://schemas.microsoft.com/office/powerpoint/2010/main" val="2175374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46852776"/>
              </p:ext>
            </p:extLst>
          </p:nvPr>
        </p:nvGraphicFramePr>
        <p:xfrm>
          <a:off x="429034" y="1661058"/>
          <a:ext cx="8413668" cy="4017924"/>
        </p:xfrm>
        <a:graphic>
          <a:graphicData uri="http://schemas.openxmlformats.org/drawingml/2006/table">
            <a:tbl>
              <a:tblPr firstRow="1" firstCol="1" bandRow="1">
                <a:tableStyleId>{5C22544A-7EE6-4342-B048-85BDC9FD1C3A}</a:tableStyleId>
              </a:tblPr>
              <a:tblGrid>
                <a:gridCol w="3207185">
                  <a:extLst>
                    <a:ext uri="{9D8B030D-6E8A-4147-A177-3AD203B41FA5}">
                      <a16:colId xmlns:a16="http://schemas.microsoft.com/office/drawing/2014/main" val="20000"/>
                    </a:ext>
                  </a:extLst>
                </a:gridCol>
                <a:gridCol w="1734999">
                  <a:extLst>
                    <a:ext uri="{9D8B030D-6E8A-4147-A177-3AD203B41FA5}">
                      <a16:colId xmlns:a16="http://schemas.microsoft.com/office/drawing/2014/main" val="20001"/>
                    </a:ext>
                  </a:extLst>
                </a:gridCol>
                <a:gridCol w="1735742">
                  <a:extLst>
                    <a:ext uri="{9D8B030D-6E8A-4147-A177-3AD203B41FA5}">
                      <a16:colId xmlns:a16="http://schemas.microsoft.com/office/drawing/2014/main" val="20002"/>
                    </a:ext>
                  </a:extLst>
                </a:gridCol>
                <a:gridCol w="1735742">
                  <a:extLst>
                    <a:ext uri="{9D8B030D-6E8A-4147-A177-3AD203B41FA5}">
                      <a16:colId xmlns:a16="http://schemas.microsoft.com/office/drawing/2014/main" val="20003"/>
                    </a:ext>
                  </a:extLst>
                </a:gridCol>
              </a:tblGrid>
              <a:tr h="616126">
                <a:tc>
                  <a:txBody>
                    <a:bodyPr/>
                    <a:lstStyle/>
                    <a:p>
                      <a:pPr marL="0" marR="0">
                        <a:spcBef>
                          <a:spcPts val="0"/>
                        </a:spcBef>
                        <a:spcAft>
                          <a:spcPts val="0"/>
                        </a:spcAft>
                      </a:pPr>
                      <a:r>
                        <a:rPr lang="en-US" sz="1300" dirty="0">
                          <a:effectLst/>
                          <a:latin typeface="Arial" panose="020B0604020202020204" pitchFamily="34" charset="0"/>
                          <a:cs typeface="Arial" panose="020B0604020202020204" pitchFamily="34" charset="0"/>
                        </a:rPr>
                        <a:t>Element</a:t>
                      </a:r>
                      <a:endParaRPr lang="en-US" sz="1300" dirty="0">
                        <a:effectLst/>
                        <a:latin typeface="Arial" panose="020B0604020202020204" pitchFamily="34" charset="0"/>
                        <a:ea typeface="Calibri"/>
                        <a:cs typeface="Arial" panose="020B0604020202020204" pitchFamily="34" charset="0"/>
                      </a:endParaRPr>
                    </a:p>
                  </a:txBody>
                  <a:tcPr marL="43141" marR="43141" marT="0" marB="0">
                    <a:solidFill>
                      <a:srgbClr val="FFC000"/>
                    </a:solidFill>
                  </a:tcPr>
                </a:tc>
                <a:tc>
                  <a:txBody>
                    <a:bodyPr/>
                    <a:lstStyle/>
                    <a:p>
                      <a:pPr marL="0" marR="0">
                        <a:spcBef>
                          <a:spcPts val="0"/>
                        </a:spcBef>
                        <a:spcAft>
                          <a:spcPts val="0"/>
                        </a:spcAft>
                      </a:pPr>
                      <a:r>
                        <a:rPr lang="en-US" sz="1300" dirty="0">
                          <a:effectLst/>
                          <a:latin typeface="Arial" panose="020B0604020202020204" pitchFamily="34" charset="0"/>
                          <a:cs typeface="Arial" panose="020B0604020202020204" pitchFamily="34" charset="0"/>
                        </a:rPr>
                        <a:t>VJ Associates Cost</a:t>
                      </a:r>
                      <a:r>
                        <a:rPr lang="en-US" sz="1300" baseline="0" dirty="0">
                          <a:effectLst/>
                          <a:latin typeface="Arial" panose="020B0604020202020204" pitchFamily="34" charset="0"/>
                          <a:cs typeface="Arial" panose="020B0604020202020204" pitchFamily="34" charset="0"/>
                        </a:rPr>
                        <a:t> Estimate</a:t>
                      </a:r>
                      <a:r>
                        <a:rPr lang="en-US" sz="1300" dirty="0">
                          <a:effectLst/>
                          <a:latin typeface="Arial" panose="020B0604020202020204" pitchFamily="34" charset="0"/>
                          <a:cs typeface="Arial" panose="020B0604020202020204" pitchFamily="34" charset="0"/>
                        </a:rPr>
                        <a:t>: South Station Expansion</a:t>
                      </a:r>
                      <a:endParaRPr lang="en-US" sz="1300" dirty="0">
                        <a:effectLst/>
                        <a:latin typeface="Arial" panose="020B0604020202020204" pitchFamily="34" charset="0"/>
                        <a:ea typeface="Calibri"/>
                        <a:cs typeface="Arial" panose="020B0604020202020204" pitchFamily="34" charset="0"/>
                      </a:endParaRPr>
                    </a:p>
                  </a:txBody>
                  <a:tcPr marL="43141" marR="43141" marT="0" marB="0">
                    <a:solidFill>
                      <a:srgbClr val="FFC000"/>
                    </a:solidFill>
                  </a:tcPr>
                </a:tc>
                <a:tc>
                  <a:txBody>
                    <a:bodyPr/>
                    <a:lstStyle/>
                    <a:p>
                      <a:pPr marL="0" marR="0">
                        <a:spcBef>
                          <a:spcPts val="0"/>
                        </a:spcBef>
                        <a:spcAft>
                          <a:spcPts val="0"/>
                        </a:spcAft>
                      </a:pPr>
                      <a:r>
                        <a:rPr lang="en-US" sz="1300" dirty="0" err="1">
                          <a:effectLst/>
                          <a:latin typeface="Arial" panose="020B0604020202020204" pitchFamily="34" charset="0"/>
                          <a:cs typeface="Arial" panose="020B0604020202020204" pitchFamily="34" charset="0"/>
                        </a:rPr>
                        <a:t>Keville</a:t>
                      </a:r>
                      <a:r>
                        <a:rPr lang="en-US" sz="1300" dirty="0">
                          <a:effectLst/>
                          <a:latin typeface="Arial" panose="020B0604020202020204" pitchFamily="34" charset="0"/>
                          <a:cs typeface="Arial" panose="020B0604020202020204" pitchFamily="34" charset="0"/>
                        </a:rPr>
                        <a:t> Independent Cost Estimate:</a:t>
                      </a:r>
                      <a:r>
                        <a:rPr lang="en-US" sz="1300" baseline="0" dirty="0">
                          <a:effectLst/>
                          <a:latin typeface="Arial" panose="020B0604020202020204" pitchFamily="34" charset="0"/>
                          <a:cs typeface="Arial" panose="020B0604020202020204" pitchFamily="34" charset="0"/>
                        </a:rPr>
                        <a:t> South Station Expansion </a:t>
                      </a:r>
                      <a:endParaRPr lang="en-US" sz="1300" dirty="0">
                        <a:effectLst/>
                        <a:latin typeface="Arial" panose="020B0604020202020204" pitchFamily="34" charset="0"/>
                        <a:ea typeface="Calibri"/>
                        <a:cs typeface="Arial" panose="020B0604020202020204" pitchFamily="34" charset="0"/>
                      </a:endParaRPr>
                    </a:p>
                  </a:txBody>
                  <a:tcPr marL="0" marR="0" marT="0" marB="0">
                    <a:solidFill>
                      <a:srgbClr val="FFC000"/>
                    </a:solidFill>
                  </a:tcPr>
                </a:tc>
                <a:tc>
                  <a:txBody>
                    <a:bodyPr/>
                    <a:lstStyle/>
                    <a:p>
                      <a:pPr marL="0" marR="0">
                        <a:spcBef>
                          <a:spcPts val="0"/>
                        </a:spcBef>
                        <a:spcAft>
                          <a:spcPts val="0"/>
                        </a:spcAft>
                      </a:pPr>
                      <a:r>
                        <a:rPr lang="en-US" sz="1300" dirty="0">
                          <a:effectLst/>
                          <a:latin typeface="Arial" panose="020B0604020202020204" pitchFamily="34" charset="0"/>
                          <a:cs typeface="Arial" panose="020B0604020202020204" pitchFamily="34" charset="0"/>
                        </a:rPr>
                        <a:t>Arup Cost Estimate: South Station Expansion All-Day Peak Service</a:t>
                      </a:r>
                    </a:p>
                  </a:txBody>
                  <a:tcPr marL="43141" marR="43141" marT="0" marB="0">
                    <a:solidFill>
                      <a:srgbClr val="FFC000"/>
                    </a:solidFill>
                  </a:tcPr>
                </a:tc>
                <a:extLst>
                  <a:ext uri="{0D108BD9-81ED-4DB2-BD59-A6C34878D82A}">
                    <a16:rowId xmlns:a16="http://schemas.microsoft.com/office/drawing/2014/main" val="10000"/>
                  </a:ext>
                </a:extLst>
              </a:tr>
              <a:tr h="387727">
                <a:tc>
                  <a:txBody>
                    <a:bodyPr/>
                    <a:lstStyle/>
                    <a:p>
                      <a:pPr marL="0" marR="0">
                        <a:spcBef>
                          <a:spcPts val="0"/>
                        </a:spcBef>
                        <a:spcAft>
                          <a:spcPts val="0"/>
                        </a:spcAft>
                      </a:pPr>
                      <a:r>
                        <a:rPr lang="en-US" sz="1300" dirty="0">
                          <a:solidFill>
                            <a:schemeClr val="tx1"/>
                          </a:solidFill>
                          <a:effectLst/>
                          <a:latin typeface="Arial" panose="020B0604020202020204" pitchFamily="34" charset="0"/>
                          <a:cs typeface="Arial" panose="020B0604020202020204" pitchFamily="34" charset="0"/>
                        </a:rPr>
                        <a:t>Dorchester Ave. including USPS Demo</a:t>
                      </a:r>
                      <a:endParaRPr lang="en-US" sz="1300" dirty="0">
                        <a:solidFill>
                          <a:schemeClr val="tx1"/>
                        </a:solidFill>
                        <a:effectLst/>
                        <a:latin typeface="Arial" panose="020B0604020202020204" pitchFamily="34" charset="0"/>
                        <a:ea typeface="Calibri"/>
                        <a:cs typeface="Arial" panose="020B0604020202020204" pitchFamily="34" charset="0"/>
                      </a:endParaRPr>
                    </a:p>
                  </a:txBody>
                  <a:tcPr marL="43141" marR="43141" marT="0" marB="0">
                    <a:solidFill>
                      <a:schemeClr val="bg1">
                        <a:lumMod val="95000"/>
                      </a:schemeClr>
                    </a:solidFill>
                  </a:tcPr>
                </a:tc>
                <a:tc>
                  <a:txBody>
                    <a:bodyPr/>
                    <a:lstStyle/>
                    <a:p>
                      <a:pPr marL="0" marR="0" algn="l">
                        <a:spcBef>
                          <a:spcPts val="0"/>
                        </a:spcBef>
                        <a:spcAft>
                          <a:spcPts val="0"/>
                        </a:spcAft>
                      </a:pPr>
                      <a:r>
                        <a:rPr lang="en-US" sz="1300" dirty="0">
                          <a:solidFill>
                            <a:srgbClr val="000000"/>
                          </a:solidFill>
                          <a:effectLst/>
                          <a:latin typeface="Arial" panose="020B0604020202020204" pitchFamily="34" charset="0"/>
                          <a:ea typeface="Calibri"/>
                          <a:cs typeface="Arial" panose="020B0604020202020204" pitchFamily="34" charset="0"/>
                        </a:rPr>
                        <a:t>$36,700,391 </a:t>
                      </a:r>
                      <a:endParaRPr lang="en-US" sz="13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tc>
                  <a:txBody>
                    <a:bodyPr/>
                    <a:lstStyle/>
                    <a:p>
                      <a:pPr marL="0" marR="0" algn="l">
                        <a:spcBef>
                          <a:spcPts val="0"/>
                        </a:spcBef>
                        <a:spcAft>
                          <a:spcPts val="0"/>
                        </a:spcAft>
                      </a:pPr>
                      <a:r>
                        <a:rPr lang="en-US" sz="1300">
                          <a:solidFill>
                            <a:srgbClr val="000000"/>
                          </a:solidFill>
                          <a:effectLst/>
                          <a:latin typeface="Arial" panose="020B0604020202020204" pitchFamily="34" charset="0"/>
                          <a:ea typeface="Calibri"/>
                          <a:cs typeface="Arial" panose="020B0604020202020204" pitchFamily="34" charset="0"/>
                        </a:rPr>
                        <a:t>$56,623,715 </a:t>
                      </a:r>
                      <a:endParaRPr lang="en-US" sz="130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tc>
                  <a:txBody>
                    <a:bodyPr/>
                    <a:lstStyle/>
                    <a:p>
                      <a:pPr marL="0" marR="0" algn="l">
                        <a:spcBef>
                          <a:spcPts val="0"/>
                        </a:spcBef>
                        <a:spcAft>
                          <a:spcPts val="0"/>
                        </a:spcAft>
                      </a:pPr>
                      <a:r>
                        <a:rPr lang="en-US" sz="1300" dirty="0">
                          <a:solidFill>
                            <a:srgbClr val="000000"/>
                          </a:solidFill>
                          <a:effectLst/>
                          <a:latin typeface="Arial" panose="020B0604020202020204" pitchFamily="34" charset="0"/>
                          <a:ea typeface="Calibri"/>
                          <a:cs typeface="Arial" panose="020B0604020202020204" pitchFamily="34" charset="0"/>
                        </a:rPr>
                        <a:t>$28,000,000 </a:t>
                      </a:r>
                      <a:endParaRPr lang="en-US" sz="13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001"/>
                  </a:ext>
                </a:extLst>
              </a:tr>
              <a:tr h="205375">
                <a:tc>
                  <a:txBody>
                    <a:bodyPr/>
                    <a:lstStyle/>
                    <a:p>
                      <a:pPr marL="0" marR="0">
                        <a:spcBef>
                          <a:spcPts val="0"/>
                        </a:spcBef>
                        <a:spcAft>
                          <a:spcPts val="0"/>
                        </a:spcAft>
                      </a:pPr>
                      <a:r>
                        <a:rPr lang="en-US" sz="1300" dirty="0">
                          <a:solidFill>
                            <a:schemeClr val="tx1"/>
                          </a:solidFill>
                          <a:effectLst/>
                          <a:latin typeface="Arial" panose="020B0604020202020204" pitchFamily="34" charset="0"/>
                          <a:cs typeface="Arial" panose="020B0604020202020204" pitchFamily="34" charset="0"/>
                        </a:rPr>
                        <a:t>South Station </a:t>
                      </a:r>
                      <a:r>
                        <a:rPr lang="en-US" sz="1300" dirty="0" err="1">
                          <a:solidFill>
                            <a:schemeClr val="tx1"/>
                          </a:solidFill>
                          <a:effectLst/>
                          <a:latin typeface="Arial" panose="020B0604020202020204" pitchFamily="34" charset="0"/>
                          <a:cs typeface="Arial" panose="020B0604020202020204" pitchFamily="34" charset="0"/>
                        </a:rPr>
                        <a:t>Headhouse</a:t>
                      </a:r>
                      <a:endParaRPr lang="en-US" sz="1300" dirty="0">
                        <a:solidFill>
                          <a:schemeClr val="tx1"/>
                        </a:solidFill>
                        <a:effectLst/>
                        <a:latin typeface="Arial" panose="020B0604020202020204" pitchFamily="34" charset="0"/>
                        <a:ea typeface="Calibri"/>
                        <a:cs typeface="Arial" panose="020B0604020202020204" pitchFamily="34" charset="0"/>
                      </a:endParaRPr>
                    </a:p>
                  </a:txBody>
                  <a:tcPr marL="43141" marR="43141" marT="0" marB="0">
                    <a:solidFill>
                      <a:schemeClr val="bg1">
                        <a:lumMod val="95000"/>
                      </a:schemeClr>
                    </a:solidFill>
                  </a:tcPr>
                </a:tc>
                <a:tc>
                  <a:txBody>
                    <a:bodyPr/>
                    <a:lstStyle/>
                    <a:p>
                      <a:pPr marL="0" marR="0" algn="l">
                        <a:spcBef>
                          <a:spcPts val="0"/>
                        </a:spcBef>
                        <a:spcAft>
                          <a:spcPts val="0"/>
                        </a:spcAft>
                      </a:pPr>
                      <a:r>
                        <a:rPr lang="en-US" sz="1300" dirty="0">
                          <a:solidFill>
                            <a:srgbClr val="000000"/>
                          </a:solidFill>
                          <a:effectLst/>
                          <a:latin typeface="Arial" panose="020B0604020202020204" pitchFamily="34" charset="0"/>
                          <a:ea typeface="Calibri"/>
                          <a:cs typeface="Arial" panose="020B0604020202020204" pitchFamily="34" charset="0"/>
                        </a:rPr>
                        <a:t>$210,533,210 </a:t>
                      </a:r>
                      <a:endParaRPr lang="en-US" sz="13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tc>
                  <a:txBody>
                    <a:bodyPr/>
                    <a:lstStyle/>
                    <a:p>
                      <a:pPr marL="0" marR="0" algn="l">
                        <a:spcBef>
                          <a:spcPts val="0"/>
                        </a:spcBef>
                        <a:spcAft>
                          <a:spcPts val="0"/>
                        </a:spcAft>
                      </a:pPr>
                      <a:r>
                        <a:rPr lang="en-US" sz="1300" dirty="0">
                          <a:solidFill>
                            <a:srgbClr val="000000"/>
                          </a:solidFill>
                          <a:effectLst/>
                          <a:latin typeface="Arial" panose="020B0604020202020204" pitchFamily="34" charset="0"/>
                          <a:ea typeface="Calibri"/>
                          <a:cs typeface="Arial" panose="020B0604020202020204" pitchFamily="34" charset="0"/>
                        </a:rPr>
                        <a:t>$331,207,324 </a:t>
                      </a:r>
                      <a:endParaRPr lang="en-US" sz="13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tc>
                  <a:txBody>
                    <a:bodyPr/>
                    <a:lstStyle/>
                    <a:p>
                      <a:pPr marL="0" marR="0" algn="l">
                        <a:spcBef>
                          <a:spcPts val="0"/>
                        </a:spcBef>
                        <a:spcAft>
                          <a:spcPts val="0"/>
                        </a:spcAft>
                      </a:pPr>
                      <a:r>
                        <a:rPr lang="en-US" sz="1300" dirty="0">
                          <a:solidFill>
                            <a:srgbClr val="000000"/>
                          </a:solidFill>
                          <a:effectLst/>
                          <a:latin typeface="Arial" panose="020B0604020202020204" pitchFamily="34" charset="0"/>
                          <a:ea typeface="Calibri"/>
                          <a:cs typeface="Arial" panose="020B0604020202020204" pitchFamily="34" charset="0"/>
                        </a:rPr>
                        <a:t>$235,000,000 </a:t>
                      </a:r>
                      <a:endParaRPr lang="en-US" sz="13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002"/>
                  </a:ext>
                </a:extLst>
              </a:tr>
              <a:tr h="205375">
                <a:tc>
                  <a:txBody>
                    <a:bodyPr/>
                    <a:lstStyle/>
                    <a:p>
                      <a:pPr marL="0" marR="0">
                        <a:spcBef>
                          <a:spcPts val="0"/>
                        </a:spcBef>
                        <a:spcAft>
                          <a:spcPts val="0"/>
                        </a:spcAft>
                      </a:pPr>
                      <a:r>
                        <a:rPr lang="en-US" sz="1300" dirty="0">
                          <a:solidFill>
                            <a:schemeClr val="tx1"/>
                          </a:solidFill>
                          <a:effectLst/>
                          <a:latin typeface="Arial" panose="020B0604020202020204" pitchFamily="34" charset="0"/>
                          <a:cs typeface="Arial" panose="020B0604020202020204" pitchFamily="34" charset="0"/>
                        </a:rPr>
                        <a:t>South Station Track</a:t>
                      </a:r>
                      <a:endParaRPr lang="en-US" sz="1300" dirty="0">
                        <a:solidFill>
                          <a:schemeClr val="tx1"/>
                        </a:solidFill>
                        <a:effectLst/>
                        <a:latin typeface="Arial" panose="020B0604020202020204" pitchFamily="34" charset="0"/>
                        <a:ea typeface="Calibri"/>
                        <a:cs typeface="Arial" panose="020B0604020202020204" pitchFamily="34" charset="0"/>
                      </a:endParaRPr>
                    </a:p>
                  </a:txBody>
                  <a:tcPr marL="43141" marR="43141" marT="0" marB="0">
                    <a:solidFill>
                      <a:schemeClr val="bg1">
                        <a:lumMod val="95000"/>
                      </a:schemeClr>
                    </a:solidFill>
                  </a:tcPr>
                </a:tc>
                <a:tc>
                  <a:txBody>
                    <a:bodyPr/>
                    <a:lstStyle/>
                    <a:p>
                      <a:pPr marL="0" marR="0" algn="l">
                        <a:spcBef>
                          <a:spcPts val="0"/>
                        </a:spcBef>
                        <a:spcAft>
                          <a:spcPts val="0"/>
                        </a:spcAft>
                      </a:pPr>
                      <a:r>
                        <a:rPr lang="en-US" sz="1300" dirty="0">
                          <a:solidFill>
                            <a:srgbClr val="000000"/>
                          </a:solidFill>
                          <a:effectLst/>
                          <a:latin typeface="Arial" panose="020B0604020202020204" pitchFamily="34" charset="0"/>
                          <a:ea typeface="Calibri"/>
                          <a:cs typeface="Arial" panose="020B0604020202020204" pitchFamily="34" charset="0"/>
                        </a:rPr>
                        <a:t>$157,737,210 </a:t>
                      </a:r>
                      <a:endParaRPr lang="en-US" sz="13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tc>
                  <a:txBody>
                    <a:bodyPr/>
                    <a:lstStyle/>
                    <a:p>
                      <a:pPr marL="0" marR="0" algn="l">
                        <a:spcBef>
                          <a:spcPts val="0"/>
                        </a:spcBef>
                        <a:spcAft>
                          <a:spcPts val="0"/>
                        </a:spcAft>
                      </a:pPr>
                      <a:r>
                        <a:rPr lang="en-US" sz="1300" dirty="0">
                          <a:solidFill>
                            <a:srgbClr val="000000"/>
                          </a:solidFill>
                          <a:effectLst/>
                          <a:latin typeface="Arial" panose="020B0604020202020204" pitchFamily="34" charset="0"/>
                          <a:ea typeface="Calibri"/>
                          <a:cs typeface="Arial" panose="020B0604020202020204" pitchFamily="34" charset="0"/>
                        </a:rPr>
                        <a:t>$132,605,815 </a:t>
                      </a:r>
                      <a:endParaRPr lang="en-US" sz="13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tc>
                  <a:txBody>
                    <a:bodyPr/>
                    <a:lstStyle/>
                    <a:p>
                      <a:pPr marL="0" marR="0" algn="l">
                        <a:spcBef>
                          <a:spcPts val="0"/>
                        </a:spcBef>
                        <a:spcAft>
                          <a:spcPts val="0"/>
                        </a:spcAft>
                      </a:pPr>
                      <a:r>
                        <a:rPr lang="en-US" sz="1300" dirty="0">
                          <a:solidFill>
                            <a:srgbClr val="000000"/>
                          </a:solidFill>
                          <a:effectLst/>
                          <a:latin typeface="Arial" panose="020B0604020202020204" pitchFamily="34" charset="0"/>
                          <a:ea typeface="Calibri"/>
                          <a:cs typeface="Arial" panose="020B0604020202020204" pitchFamily="34" charset="0"/>
                        </a:rPr>
                        <a:t>$181,000,000 </a:t>
                      </a:r>
                      <a:endParaRPr lang="en-US" sz="13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003"/>
                  </a:ext>
                </a:extLst>
              </a:tr>
              <a:tr h="205375">
                <a:tc>
                  <a:txBody>
                    <a:bodyPr/>
                    <a:lstStyle/>
                    <a:p>
                      <a:pPr marL="0" marR="0">
                        <a:spcBef>
                          <a:spcPts val="0"/>
                        </a:spcBef>
                        <a:spcAft>
                          <a:spcPts val="0"/>
                        </a:spcAft>
                      </a:pPr>
                      <a:r>
                        <a:rPr lang="en-US" sz="1300" dirty="0">
                          <a:solidFill>
                            <a:schemeClr val="tx1"/>
                          </a:solidFill>
                          <a:effectLst/>
                          <a:latin typeface="Arial" panose="020B0604020202020204" pitchFamily="34" charset="0"/>
                          <a:cs typeface="Arial" panose="020B0604020202020204" pitchFamily="34" charset="0"/>
                        </a:rPr>
                        <a:t>Layover Facilities – </a:t>
                      </a:r>
                      <a:r>
                        <a:rPr lang="en-US" sz="1300" dirty="0" err="1">
                          <a:solidFill>
                            <a:schemeClr val="tx1"/>
                          </a:solidFill>
                          <a:effectLst/>
                          <a:latin typeface="Arial" panose="020B0604020202020204" pitchFamily="34" charset="0"/>
                          <a:cs typeface="Arial" panose="020B0604020202020204" pitchFamily="34" charset="0"/>
                        </a:rPr>
                        <a:t>Widett</a:t>
                      </a:r>
                      <a:endParaRPr lang="en-US" sz="1300" dirty="0">
                        <a:solidFill>
                          <a:schemeClr val="tx1"/>
                        </a:solidFill>
                        <a:effectLst/>
                        <a:latin typeface="Arial" panose="020B0604020202020204" pitchFamily="34" charset="0"/>
                        <a:ea typeface="Calibri"/>
                        <a:cs typeface="Arial" panose="020B0604020202020204" pitchFamily="34" charset="0"/>
                      </a:endParaRPr>
                    </a:p>
                  </a:txBody>
                  <a:tcPr marL="43141" marR="43141" marT="0" marB="0">
                    <a:solidFill>
                      <a:schemeClr val="bg1">
                        <a:lumMod val="95000"/>
                      </a:schemeClr>
                    </a:solidFill>
                  </a:tcPr>
                </a:tc>
                <a:tc>
                  <a:txBody>
                    <a:bodyPr/>
                    <a:lstStyle/>
                    <a:p>
                      <a:pPr marL="0" marR="0" algn="l">
                        <a:spcBef>
                          <a:spcPts val="0"/>
                        </a:spcBef>
                        <a:spcAft>
                          <a:spcPts val="0"/>
                        </a:spcAft>
                      </a:pPr>
                      <a:r>
                        <a:rPr lang="en-US" sz="1300" dirty="0">
                          <a:solidFill>
                            <a:srgbClr val="000000"/>
                          </a:solidFill>
                          <a:effectLst/>
                          <a:latin typeface="Arial" panose="020B0604020202020204" pitchFamily="34" charset="0"/>
                          <a:ea typeface="Calibri"/>
                          <a:cs typeface="Arial" panose="020B0604020202020204" pitchFamily="34" charset="0"/>
                        </a:rPr>
                        <a:t>$115,331,637 </a:t>
                      </a:r>
                      <a:endParaRPr lang="en-US" sz="13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tc>
                  <a:txBody>
                    <a:bodyPr/>
                    <a:lstStyle/>
                    <a:p>
                      <a:pPr marL="0" marR="0" algn="l">
                        <a:spcBef>
                          <a:spcPts val="0"/>
                        </a:spcBef>
                        <a:spcAft>
                          <a:spcPts val="0"/>
                        </a:spcAft>
                      </a:pPr>
                      <a:r>
                        <a:rPr lang="en-US" sz="1300" dirty="0">
                          <a:solidFill>
                            <a:srgbClr val="000000"/>
                          </a:solidFill>
                          <a:effectLst/>
                          <a:latin typeface="Arial" panose="020B0604020202020204" pitchFamily="34" charset="0"/>
                          <a:ea typeface="Calibri"/>
                          <a:cs typeface="Arial" panose="020B0604020202020204" pitchFamily="34" charset="0"/>
                        </a:rPr>
                        <a:t>$97,360,704 </a:t>
                      </a:r>
                      <a:endParaRPr lang="en-US" sz="13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tc>
                  <a:txBody>
                    <a:bodyPr/>
                    <a:lstStyle/>
                    <a:p>
                      <a:pPr marL="0" marR="0" algn="l">
                        <a:spcBef>
                          <a:spcPts val="0"/>
                        </a:spcBef>
                        <a:spcAft>
                          <a:spcPts val="0"/>
                        </a:spcAft>
                      </a:pPr>
                      <a:r>
                        <a:rPr lang="en-US" sz="1300" dirty="0">
                          <a:solidFill>
                            <a:srgbClr val="000000"/>
                          </a:solidFill>
                          <a:effectLst/>
                          <a:latin typeface="Arial" panose="020B0604020202020204" pitchFamily="34" charset="0"/>
                          <a:ea typeface="Calibri"/>
                          <a:cs typeface="Arial" panose="020B0604020202020204" pitchFamily="34" charset="0"/>
                        </a:rPr>
                        <a:t>$130,000,000 </a:t>
                      </a:r>
                      <a:endParaRPr lang="en-US" sz="13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004"/>
                  </a:ext>
                </a:extLst>
              </a:tr>
              <a:tr h="205375">
                <a:tc>
                  <a:txBody>
                    <a:bodyPr/>
                    <a:lstStyle/>
                    <a:p>
                      <a:pPr marL="0" marR="0">
                        <a:spcBef>
                          <a:spcPts val="0"/>
                        </a:spcBef>
                        <a:spcAft>
                          <a:spcPts val="0"/>
                        </a:spcAft>
                      </a:pPr>
                      <a:r>
                        <a:rPr lang="en-US" sz="1300" dirty="0">
                          <a:solidFill>
                            <a:schemeClr val="tx1"/>
                          </a:solidFill>
                          <a:effectLst/>
                          <a:latin typeface="Arial" panose="020B0604020202020204" pitchFamily="34" charset="0"/>
                          <a:cs typeface="Arial" panose="020B0604020202020204" pitchFamily="34" charset="0"/>
                        </a:rPr>
                        <a:t>Layover Facilities – </a:t>
                      </a:r>
                      <a:r>
                        <a:rPr lang="en-US" sz="1300" dirty="0" err="1">
                          <a:solidFill>
                            <a:schemeClr val="tx1"/>
                          </a:solidFill>
                          <a:effectLst/>
                          <a:latin typeface="Arial" panose="020B0604020202020204" pitchFamily="34" charset="0"/>
                          <a:cs typeface="Arial" panose="020B0604020202020204" pitchFamily="34" charset="0"/>
                        </a:rPr>
                        <a:t>Readville</a:t>
                      </a:r>
                      <a:endParaRPr lang="en-US" sz="1300" dirty="0">
                        <a:solidFill>
                          <a:schemeClr val="tx1"/>
                        </a:solidFill>
                        <a:effectLst/>
                        <a:latin typeface="Arial" panose="020B0604020202020204" pitchFamily="34" charset="0"/>
                        <a:ea typeface="Calibri"/>
                        <a:cs typeface="Arial" panose="020B0604020202020204" pitchFamily="34" charset="0"/>
                      </a:endParaRPr>
                    </a:p>
                  </a:txBody>
                  <a:tcPr marL="43141" marR="43141" marT="0" marB="0">
                    <a:solidFill>
                      <a:schemeClr val="bg1">
                        <a:lumMod val="95000"/>
                      </a:schemeClr>
                    </a:solidFill>
                  </a:tcPr>
                </a:tc>
                <a:tc>
                  <a:txBody>
                    <a:bodyPr/>
                    <a:lstStyle/>
                    <a:p>
                      <a:pPr marL="0" marR="0" algn="l">
                        <a:spcBef>
                          <a:spcPts val="0"/>
                        </a:spcBef>
                        <a:spcAft>
                          <a:spcPts val="0"/>
                        </a:spcAft>
                      </a:pPr>
                      <a:r>
                        <a:rPr lang="en-US" sz="1300">
                          <a:solidFill>
                            <a:srgbClr val="000000"/>
                          </a:solidFill>
                          <a:effectLst/>
                          <a:latin typeface="Arial" panose="020B0604020202020204" pitchFamily="34" charset="0"/>
                          <a:ea typeface="Calibri"/>
                          <a:cs typeface="Arial" panose="020B0604020202020204" pitchFamily="34" charset="0"/>
                        </a:rPr>
                        <a:t>$15,156,522 </a:t>
                      </a:r>
                      <a:endParaRPr lang="en-US" sz="130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tc>
                  <a:txBody>
                    <a:bodyPr/>
                    <a:lstStyle/>
                    <a:p>
                      <a:pPr marL="0" marR="0" algn="l">
                        <a:spcBef>
                          <a:spcPts val="0"/>
                        </a:spcBef>
                        <a:spcAft>
                          <a:spcPts val="0"/>
                        </a:spcAft>
                      </a:pPr>
                      <a:r>
                        <a:rPr lang="en-US" sz="1300" dirty="0">
                          <a:solidFill>
                            <a:srgbClr val="000000"/>
                          </a:solidFill>
                          <a:effectLst/>
                          <a:latin typeface="Arial" panose="020B0604020202020204" pitchFamily="34" charset="0"/>
                          <a:ea typeface="Calibri"/>
                          <a:cs typeface="Arial" panose="020B0604020202020204" pitchFamily="34" charset="0"/>
                        </a:rPr>
                        <a:t>$18,628,863 </a:t>
                      </a:r>
                      <a:endParaRPr lang="en-US" sz="13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tc>
                  <a:txBody>
                    <a:bodyPr/>
                    <a:lstStyle/>
                    <a:p>
                      <a:pPr marL="0" marR="0" algn="l">
                        <a:spcBef>
                          <a:spcPts val="0"/>
                        </a:spcBef>
                        <a:spcAft>
                          <a:spcPts val="0"/>
                        </a:spcAft>
                      </a:pPr>
                      <a:r>
                        <a:rPr lang="en-US" sz="1300" dirty="0">
                          <a:solidFill>
                            <a:srgbClr val="000000"/>
                          </a:solidFill>
                          <a:effectLst/>
                          <a:latin typeface="Arial" panose="020B0604020202020204" pitchFamily="34" charset="0"/>
                          <a:ea typeface="Calibri"/>
                          <a:cs typeface="Arial" panose="020B0604020202020204" pitchFamily="34" charset="0"/>
                        </a:rPr>
                        <a:t>$34,000,000</a:t>
                      </a:r>
                      <a:endParaRPr lang="en-US" sz="13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005"/>
                  </a:ext>
                </a:extLst>
              </a:tr>
              <a:tr h="205375">
                <a:tc>
                  <a:txBody>
                    <a:bodyPr/>
                    <a:lstStyle/>
                    <a:p>
                      <a:pPr marL="0" marR="0">
                        <a:spcBef>
                          <a:spcPts val="0"/>
                        </a:spcBef>
                        <a:spcAft>
                          <a:spcPts val="0"/>
                        </a:spcAft>
                      </a:pPr>
                      <a:r>
                        <a:rPr lang="en-US" sz="1300" dirty="0">
                          <a:solidFill>
                            <a:schemeClr val="tx1"/>
                          </a:solidFill>
                          <a:effectLst/>
                          <a:latin typeface="Arial" panose="020B0604020202020204" pitchFamily="34" charset="0"/>
                          <a:cs typeface="Arial" panose="020B0604020202020204" pitchFamily="34" charset="0"/>
                        </a:rPr>
                        <a:t>ROW Acquisition</a:t>
                      </a:r>
                      <a:endParaRPr lang="en-US" sz="1300" dirty="0">
                        <a:solidFill>
                          <a:schemeClr val="tx1"/>
                        </a:solidFill>
                        <a:effectLst/>
                        <a:latin typeface="Arial" panose="020B0604020202020204" pitchFamily="34" charset="0"/>
                        <a:ea typeface="Calibri"/>
                        <a:cs typeface="Arial" panose="020B0604020202020204" pitchFamily="34" charset="0"/>
                      </a:endParaRPr>
                    </a:p>
                  </a:txBody>
                  <a:tcPr marL="43141" marR="43141" marT="0" marB="0">
                    <a:solidFill>
                      <a:schemeClr val="bg1">
                        <a:lumMod val="95000"/>
                      </a:schemeClr>
                    </a:solidFill>
                  </a:tcPr>
                </a:tc>
                <a:tc>
                  <a:txBody>
                    <a:bodyPr/>
                    <a:lstStyle/>
                    <a:p>
                      <a:pPr marL="0" marR="0" algn="l">
                        <a:spcBef>
                          <a:spcPts val="0"/>
                        </a:spcBef>
                        <a:spcAft>
                          <a:spcPts val="0"/>
                        </a:spcAft>
                      </a:pPr>
                      <a:r>
                        <a:rPr lang="en-US" sz="1300">
                          <a:solidFill>
                            <a:srgbClr val="000000"/>
                          </a:solidFill>
                          <a:effectLst/>
                          <a:latin typeface="Arial" panose="020B0604020202020204" pitchFamily="34" charset="0"/>
                          <a:ea typeface="Calibri"/>
                          <a:cs typeface="Arial" panose="020B0604020202020204" pitchFamily="34" charset="0"/>
                        </a:rPr>
                        <a:t>$348,308,000 </a:t>
                      </a:r>
                      <a:endParaRPr lang="en-US" sz="130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tc>
                  <a:txBody>
                    <a:bodyPr/>
                    <a:lstStyle/>
                    <a:p>
                      <a:pPr marL="0" marR="0" algn="l">
                        <a:spcBef>
                          <a:spcPts val="0"/>
                        </a:spcBef>
                        <a:spcAft>
                          <a:spcPts val="0"/>
                        </a:spcAft>
                      </a:pPr>
                      <a:r>
                        <a:rPr lang="en-US" sz="1300" dirty="0">
                          <a:solidFill>
                            <a:srgbClr val="000000"/>
                          </a:solidFill>
                          <a:effectLst/>
                          <a:latin typeface="Arial" panose="020B0604020202020204" pitchFamily="34" charset="0"/>
                          <a:ea typeface="Calibri"/>
                          <a:cs typeface="Arial" panose="020B0604020202020204" pitchFamily="34" charset="0"/>
                        </a:rPr>
                        <a:t>$348,308,000 </a:t>
                      </a:r>
                      <a:endParaRPr lang="en-US" sz="13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tc>
                  <a:txBody>
                    <a:bodyPr/>
                    <a:lstStyle/>
                    <a:p>
                      <a:pPr marL="0" marR="0" algn="l">
                        <a:spcBef>
                          <a:spcPts val="0"/>
                        </a:spcBef>
                        <a:spcAft>
                          <a:spcPts val="0"/>
                        </a:spcAft>
                      </a:pPr>
                      <a:r>
                        <a:rPr lang="en-US" sz="1300" dirty="0">
                          <a:solidFill>
                            <a:srgbClr val="000000"/>
                          </a:solidFill>
                          <a:effectLst/>
                          <a:latin typeface="Arial" panose="020B0604020202020204" pitchFamily="34" charset="0"/>
                          <a:ea typeface="Calibri"/>
                          <a:cs typeface="Arial" panose="020B0604020202020204" pitchFamily="34" charset="0"/>
                        </a:rPr>
                        <a:t>$400,000,000 </a:t>
                      </a:r>
                      <a:endParaRPr lang="en-US" sz="13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006"/>
                  </a:ext>
                </a:extLst>
              </a:tr>
              <a:tr h="205375">
                <a:tc>
                  <a:txBody>
                    <a:bodyPr/>
                    <a:lstStyle/>
                    <a:p>
                      <a:pPr marL="0" marR="0">
                        <a:spcBef>
                          <a:spcPts val="0"/>
                        </a:spcBef>
                        <a:spcAft>
                          <a:spcPts val="0"/>
                        </a:spcAft>
                      </a:pPr>
                      <a:r>
                        <a:rPr lang="en-US" sz="1300" dirty="0">
                          <a:solidFill>
                            <a:schemeClr val="tx1"/>
                          </a:solidFill>
                          <a:effectLst/>
                          <a:latin typeface="Arial" panose="020B0604020202020204" pitchFamily="34" charset="0"/>
                          <a:cs typeface="Arial" panose="020B0604020202020204" pitchFamily="34" charset="0"/>
                        </a:rPr>
                        <a:t> </a:t>
                      </a:r>
                      <a:endParaRPr lang="en-US" sz="1300" dirty="0">
                        <a:solidFill>
                          <a:schemeClr val="tx1"/>
                        </a:solidFill>
                        <a:effectLst/>
                        <a:latin typeface="Arial" panose="020B0604020202020204" pitchFamily="34" charset="0"/>
                        <a:ea typeface="Calibri"/>
                        <a:cs typeface="Arial" panose="020B0604020202020204" pitchFamily="34" charset="0"/>
                      </a:endParaRPr>
                    </a:p>
                  </a:txBody>
                  <a:tcPr marL="43141" marR="43141" marT="0" marB="0">
                    <a:solidFill>
                      <a:schemeClr val="bg1">
                        <a:lumMod val="95000"/>
                      </a:schemeClr>
                    </a:solidFill>
                  </a:tcPr>
                </a:tc>
                <a:tc>
                  <a:txBody>
                    <a:bodyPr/>
                    <a:lstStyle/>
                    <a:p>
                      <a:pPr marL="0" marR="0" algn="l">
                        <a:spcBef>
                          <a:spcPts val="0"/>
                        </a:spcBef>
                        <a:spcAft>
                          <a:spcPts val="0"/>
                        </a:spcAft>
                      </a:pPr>
                      <a:r>
                        <a:rPr lang="en-US" sz="1300">
                          <a:solidFill>
                            <a:srgbClr val="000000"/>
                          </a:solidFill>
                          <a:effectLst/>
                          <a:latin typeface="Arial" panose="020B0604020202020204" pitchFamily="34" charset="0"/>
                          <a:ea typeface="Calibri"/>
                          <a:cs typeface="Arial" panose="020B0604020202020204" pitchFamily="34" charset="0"/>
                        </a:rPr>
                        <a:t> </a:t>
                      </a:r>
                      <a:endParaRPr lang="en-US" sz="130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tc>
                  <a:txBody>
                    <a:bodyPr/>
                    <a:lstStyle/>
                    <a:p>
                      <a:pPr marL="0" marR="0" algn="l">
                        <a:spcBef>
                          <a:spcPts val="0"/>
                        </a:spcBef>
                        <a:spcAft>
                          <a:spcPts val="0"/>
                        </a:spcAft>
                      </a:pPr>
                      <a:r>
                        <a:rPr lang="en-US" sz="1300" dirty="0">
                          <a:solidFill>
                            <a:srgbClr val="000000"/>
                          </a:solidFill>
                          <a:effectLst/>
                          <a:latin typeface="Arial" panose="020B0604020202020204" pitchFamily="34" charset="0"/>
                          <a:ea typeface="Calibri"/>
                          <a:cs typeface="Arial" panose="020B0604020202020204" pitchFamily="34" charset="0"/>
                        </a:rPr>
                        <a:t> </a:t>
                      </a:r>
                      <a:endParaRPr lang="en-US" sz="13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tc>
                  <a:txBody>
                    <a:bodyPr/>
                    <a:lstStyle/>
                    <a:p>
                      <a:pPr marL="0" marR="0" algn="l">
                        <a:spcBef>
                          <a:spcPts val="0"/>
                        </a:spcBef>
                        <a:spcAft>
                          <a:spcPts val="0"/>
                        </a:spcAft>
                      </a:pPr>
                      <a:r>
                        <a:rPr lang="en-US" sz="1300" dirty="0">
                          <a:solidFill>
                            <a:srgbClr val="000000"/>
                          </a:solidFill>
                          <a:effectLst/>
                          <a:latin typeface="Arial" panose="020B0604020202020204" pitchFamily="34" charset="0"/>
                          <a:ea typeface="Calibri"/>
                          <a:cs typeface="Arial" panose="020B0604020202020204" pitchFamily="34" charset="0"/>
                        </a:rPr>
                        <a:t> </a:t>
                      </a:r>
                      <a:endParaRPr lang="en-US" sz="13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007"/>
                  </a:ext>
                </a:extLst>
              </a:tr>
              <a:tr h="205375">
                <a:tc>
                  <a:txBody>
                    <a:bodyPr/>
                    <a:lstStyle/>
                    <a:p>
                      <a:pPr marL="0" marR="0">
                        <a:spcBef>
                          <a:spcPts val="0"/>
                        </a:spcBef>
                        <a:spcAft>
                          <a:spcPts val="0"/>
                        </a:spcAft>
                      </a:pPr>
                      <a:r>
                        <a:rPr lang="en-US" sz="1300" dirty="0">
                          <a:solidFill>
                            <a:schemeClr val="tx1"/>
                          </a:solidFill>
                          <a:effectLst/>
                          <a:latin typeface="Arial" panose="020B0604020202020204" pitchFamily="34" charset="0"/>
                          <a:cs typeface="Arial" panose="020B0604020202020204" pitchFamily="34" charset="0"/>
                        </a:rPr>
                        <a:t>Sub totals w/o contingencies</a:t>
                      </a:r>
                      <a:endParaRPr lang="en-US" sz="1300" dirty="0">
                        <a:solidFill>
                          <a:schemeClr val="tx1"/>
                        </a:solidFill>
                        <a:effectLst/>
                        <a:latin typeface="Arial" panose="020B0604020202020204" pitchFamily="34" charset="0"/>
                        <a:ea typeface="Calibri"/>
                        <a:cs typeface="Arial" panose="020B0604020202020204" pitchFamily="34" charset="0"/>
                      </a:endParaRPr>
                    </a:p>
                  </a:txBody>
                  <a:tcPr marL="43141" marR="43141" marT="0" marB="0">
                    <a:solidFill>
                      <a:schemeClr val="bg1">
                        <a:lumMod val="95000"/>
                      </a:schemeClr>
                    </a:solidFill>
                  </a:tcPr>
                </a:tc>
                <a:tc>
                  <a:txBody>
                    <a:bodyPr/>
                    <a:lstStyle/>
                    <a:p>
                      <a:pPr marL="0" marR="0" algn="l">
                        <a:spcBef>
                          <a:spcPts val="0"/>
                        </a:spcBef>
                        <a:spcAft>
                          <a:spcPts val="0"/>
                        </a:spcAft>
                      </a:pPr>
                      <a:r>
                        <a:rPr lang="en-US" sz="1300">
                          <a:solidFill>
                            <a:srgbClr val="000000"/>
                          </a:solidFill>
                          <a:effectLst/>
                          <a:latin typeface="Arial" panose="020B0604020202020204" pitchFamily="34" charset="0"/>
                          <a:ea typeface="Calibri"/>
                          <a:cs typeface="Arial" panose="020B0604020202020204" pitchFamily="34" charset="0"/>
                        </a:rPr>
                        <a:t>$883,766,890 </a:t>
                      </a:r>
                      <a:endParaRPr lang="en-US" sz="130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tc>
                  <a:txBody>
                    <a:bodyPr/>
                    <a:lstStyle/>
                    <a:p>
                      <a:pPr marL="0" marR="0" algn="l">
                        <a:spcBef>
                          <a:spcPts val="0"/>
                        </a:spcBef>
                        <a:spcAft>
                          <a:spcPts val="0"/>
                        </a:spcAft>
                      </a:pPr>
                      <a:r>
                        <a:rPr lang="en-US" sz="1300" dirty="0">
                          <a:solidFill>
                            <a:srgbClr val="000000"/>
                          </a:solidFill>
                          <a:effectLst/>
                          <a:latin typeface="Arial" panose="020B0604020202020204" pitchFamily="34" charset="0"/>
                          <a:ea typeface="Calibri"/>
                          <a:cs typeface="Arial" panose="020B0604020202020204" pitchFamily="34" charset="0"/>
                        </a:rPr>
                        <a:t>     $984,734,421</a:t>
                      </a:r>
                      <a:endParaRPr lang="en-US" sz="13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tc>
                  <a:txBody>
                    <a:bodyPr/>
                    <a:lstStyle/>
                    <a:p>
                      <a:pPr marL="0" marR="0" algn="l">
                        <a:spcBef>
                          <a:spcPts val="0"/>
                        </a:spcBef>
                        <a:spcAft>
                          <a:spcPts val="0"/>
                        </a:spcAft>
                      </a:pPr>
                      <a:r>
                        <a:rPr lang="en-US" sz="1300" dirty="0">
                          <a:solidFill>
                            <a:srgbClr val="000000"/>
                          </a:solidFill>
                          <a:effectLst/>
                          <a:latin typeface="Arial" panose="020B0604020202020204" pitchFamily="34" charset="0"/>
                          <a:ea typeface="Calibri"/>
                          <a:cs typeface="Arial" panose="020B0604020202020204" pitchFamily="34" charset="0"/>
                        </a:rPr>
                        <a:t>$1,008,000,000 </a:t>
                      </a:r>
                      <a:endParaRPr lang="en-US" sz="13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008"/>
                  </a:ext>
                </a:extLst>
              </a:tr>
              <a:tr h="205375">
                <a:tc>
                  <a:txBody>
                    <a:bodyPr/>
                    <a:lstStyle/>
                    <a:p>
                      <a:pPr marL="0" marR="0">
                        <a:spcBef>
                          <a:spcPts val="0"/>
                        </a:spcBef>
                        <a:spcAft>
                          <a:spcPts val="0"/>
                        </a:spcAft>
                      </a:pPr>
                      <a:r>
                        <a:rPr lang="en-US" sz="1300" dirty="0">
                          <a:solidFill>
                            <a:schemeClr val="tx1"/>
                          </a:solidFill>
                          <a:effectLst/>
                          <a:latin typeface="Arial" panose="020B0604020202020204" pitchFamily="34" charset="0"/>
                          <a:cs typeface="Arial" panose="020B0604020202020204" pitchFamily="34" charset="0"/>
                        </a:rPr>
                        <a:t> </a:t>
                      </a:r>
                      <a:endParaRPr lang="en-US" sz="1300" dirty="0">
                        <a:solidFill>
                          <a:schemeClr val="tx1"/>
                        </a:solidFill>
                        <a:effectLst/>
                        <a:latin typeface="Arial" panose="020B0604020202020204" pitchFamily="34" charset="0"/>
                        <a:ea typeface="Calibri"/>
                        <a:cs typeface="Arial" panose="020B0604020202020204" pitchFamily="34" charset="0"/>
                      </a:endParaRPr>
                    </a:p>
                  </a:txBody>
                  <a:tcPr marL="43141" marR="43141" marT="0" marB="0">
                    <a:solidFill>
                      <a:schemeClr val="bg1">
                        <a:lumMod val="95000"/>
                      </a:schemeClr>
                    </a:solidFill>
                  </a:tcPr>
                </a:tc>
                <a:tc>
                  <a:txBody>
                    <a:bodyPr/>
                    <a:lstStyle/>
                    <a:p>
                      <a:pPr marL="0" marR="0" algn="l">
                        <a:spcBef>
                          <a:spcPts val="0"/>
                        </a:spcBef>
                        <a:spcAft>
                          <a:spcPts val="0"/>
                        </a:spcAft>
                      </a:pPr>
                      <a:r>
                        <a:rPr lang="en-US" sz="1300">
                          <a:solidFill>
                            <a:srgbClr val="000000"/>
                          </a:solidFill>
                          <a:effectLst/>
                          <a:latin typeface="Arial" panose="020B0604020202020204" pitchFamily="34" charset="0"/>
                          <a:ea typeface="Calibri"/>
                          <a:cs typeface="Arial" panose="020B0604020202020204" pitchFamily="34" charset="0"/>
                        </a:rPr>
                        <a:t> </a:t>
                      </a:r>
                      <a:endParaRPr lang="en-US" sz="130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tc>
                  <a:txBody>
                    <a:bodyPr/>
                    <a:lstStyle/>
                    <a:p>
                      <a:pPr marL="0" marR="0" algn="l">
                        <a:spcBef>
                          <a:spcPts val="0"/>
                        </a:spcBef>
                        <a:spcAft>
                          <a:spcPts val="0"/>
                        </a:spcAft>
                      </a:pPr>
                      <a:r>
                        <a:rPr lang="en-US" sz="1300" dirty="0">
                          <a:solidFill>
                            <a:srgbClr val="000000"/>
                          </a:solidFill>
                          <a:effectLst/>
                          <a:latin typeface="Arial" panose="020B0604020202020204" pitchFamily="34" charset="0"/>
                          <a:ea typeface="Calibri"/>
                          <a:cs typeface="Arial" panose="020B0604020202020204" pitchFamily="34" charset="0"/>
                        </a:rPr>
                        <a:t> </a:t>
                      </a:r>
                      <a:endParaRPr lang="en-US" sz="13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tc>
                  <a:txBody>
                    <a:bodyPr/>
                    <a:lstStyle/>
                    <a:p>
                      <a:pPr marL="0" marR="0" algn="l">
                        <a:spcBef>
                          <a:spcPts val="0"/>
                        </a:spcBef>
                        <a:spcAft>
                          <a:spcPts val="0"/>
                        </a:spcAft>
                      </a:pPr>
                      <a:r>
                        <a:rPr lang="en-US" sz="1300" dirty="0">
                          <a:solidFill>
                            <a:srgbClr val="000000"/>
                          </a:solidFill>
                          <a:effectLst/>
                          <a:latin typeface="Arial" panose="020B0604020202020204" pitchFamily="34" charset="0"/>
                          <a:ea typeface="Calibri"/>
                          <a:cs typeface="Arial" panose="020B0604020202020204" pitchFamily="34" charset="0"/>
                        </a:rPr>
                        <a:t> </a:t>
                      </a:r>
                      <a:endParaRPr lang="en-US" sz="13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009"/>
                  </a:ext>
                </a:extLst>
              </a:tr>
              <a:tr h="205375">
                <a:tc>
                  <a:txBody>
                    <a:bodyPr/>
                    <a:lstStyle/>
                    <a:p>
                      <a:pPr marL="0" marR="0">
                        <a:spcBef>
                          <a:spcPts val="0"/>
                        </a:spcBef>
                        <a:spcAft>
                          <a:spcPts val="0"/>
                        </a:spcAft>
                      </a:pPr>
                      <a:r>
                        <a:rPr lang="en-US" sz="1300" dirty="0">
                          <a:solidFill>
                            <a:schemeClr val="tx1"/>
                          </a:solidFill>
                          <a:effectLst/>
                          <a:latin typeface="Arial" panose="020B0604020202020204" pitchFamily="34" charset="0"/>
                          <a:cs typeface="Arial" panose="020B0604020202020204" pitchFamily="34" charset="0"/>
                        </a:rPr>
                        <a:t>Contingencies</a:t>
                      </a:r>
                      <a:endParaRPr lang="en-US" sz="1300" dirty="0">
                        <a:solidFill>
                          <a:schemeClr val="tx1"/>
                        </a:solidFill>
                        <a:effectLst/>
                        <a:latin typeface="Arial" panose="020B0604020202020204" pitchFamily="34" charset="0"/>
                        <a:ea typeface="Calibri"/>
                        <a:cs typeface="Arial" panose="020B0604020202020204" pitchFamily="34" charset="0"/>
                      </a:endParaRPr>
                    </a:p>
                  </a:txBody>
                  <a:tcPr marL="43141" marR="43141" marT="0" marB="0">
                    <a:solidFill>
                      <a:schemeClr val="bg1">
                        <a:lumMod val="95000"/>
                      </a:schemeClr>
                    </a:solidFill>
                  </a:tcPr>
                </a:tc>
                <a:tc>
                  <a:txBody>
                    <a:bodyPr/>
                    <a:lstStyle/>
                    <a:p>
                      <a:pPr marL="0" marR="0" algn="l">
                        <a:spcBef>
                          <a:spcPts val="0"/>
                        </a:spcBef>
                        <a:spcAft>
                          <a:spcPts val="0"/>
                        </a:spcAft>
                      </a:pPr>
                      <a:r>
                        <a:rPr lang="en-US" sz="1300">
                          <a:solidFill>
                            <a:srgbClr val="000000"/>
                          </a:solidFill>
                          <a:effectLst/>
                          <a:latin typeface="Arial" panose="020B0604020202020204" pitchFamily="34" charset="0"/>
                          <a:ea typeface="Calibri"/>
                          <a:cs typeface="Arial" panose="020B0604020202020204" pitchFamily="34" charset="0"/>
                        </a:rPr>
                        <a:t>$979,058,737 </a:t>
                      </a:r>
                      <a:endParaRPr lang="en-US" sz="130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tc>
                  <a:txBody>
                    <a:bodyPr/>
                    <a:lstStyle/>
                    <a:p>
                      <a:pPr marL="0" marR="0" algn="l">
                        <a:spcBef>
                          <a:spcPts val="0"/>
                        </a:spcBef>
                        <a:spcAft>
                          <a:spcPts val="0"/>
                        </a:spcAft>
                      </a:pPr>
                      <a:r>
                        <a:rPr lang="en-US" sz="1300" dirty="0">
                          <a:solidFill>
                            <a:srgbClr val="000000"/>
                          </a:solidFill>
                          <a:effectLst/>
                          <a:latin typeface="Arial" panose="020B0604020202020204" pitchFamily="34" charset="0"/>
                          <a:ea typeface="Calibri"/>
                          <a:cs typeface="Arial" panose="020B0604020202020204" pitchFamily="34" charset="0"/>
                        </a:rPr>
                        <a:t>    $935,892,663</a:t>
                      </a:r>
                      <a:endParaRPr lang="en-US" sz="13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tc>
                  <a:txBody>
                    <a:bodyPr/>
                    <a:lstStyle/>
                    <a:p>
                      <a:pPr marL="0" marR="0" algn="l">
                        <a:spcBef>
                          <a:spcPts val="0"/>
                        </a:spcBef>
                        <a:spcAft>
                          <a:spcPts val="0"/>
                        </a:spcAft>
                      </a:pPr>
                      <a:r>
                        <a:rPr lang="en-US" sz="1300" dirty="0">
                          <a:solidFill>
                            <a:srgbClr val="000000"/>
                          </a:solidFill>
                          <a:effectLst/>
                          <a:latin typeface="Arial" panose="020B0604020202020204" pitchFamily="34" charset="0"/>
                          <a:ea typeface="Calibri"/>
                          <a:cs typeface="Arial" panose="020B0604020202020204" pitchFamily="34" charset="0"/>
                        </a:rPr>
                        <a:t>$741,000,000 </a:t>
                      </a:r>
                      <a:endParaRPr lang="en-US" sz="13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010"/>
                  </a:ext>
                </a:extLst>
              </a:tr>
              <a:tr h="205375">
                <a:tc>
                  <a:txBody>
                    <a:bodyPr/>
                    <a:lstStyle/>
                    <a:p>
                      <a:pPr marL="0" marR="0">
                        <a:spcBef>
                          <a:spcPts val="0"/>
                        </a:spcBef>
                        <a:spcAft>
                          <a:spcPts val="0"/>
                        </a:spcAft>
                      </a:pPr>
                      <a:r>
                        <a:rPr lang="en-US" sz="1300" dirty="0">
                          <a:solidFill>
                            <a:schemeClr val="tx1"/>
                          </a:solidFill>
                          <a:effectLst/>
                          <a:latin typeface="Arial" panose="020B0604020202020204" pitchFamily="34" charset="0"/>
                          <a:cs typeface="Arial" panose="020B0604020202020204" pitchFamily="34" charset="0"/>
                        </a:rPr>
                        <a:t> </a:t>
                      </a:r>
                      <a:endParaRPr lang="en-US" sz="1300" dirty="0">
                        <a:solidFill>
                          <a:schemeClr val="tx1"/>
                        </a:solidFill>
                        <a:effectLst/>
                        <a:latin typeface="Arial" panose="020B0604020202020204" pitchFamily="34" charset="0"/>
                        <a:ea typeface="Calibri"/>
                        <a:cs typeface="Arial" panose="020B0604020202020204" pitchFamily="34" charset="0"/>
                      </a:endParaRPr>
                    </a:p>
                  </a:txBody>
                  <a:tcPr marL="43141" marR="43141" marT="0" marB="0">
                    <a:solidFill>
                      <a:schemeClr val="bg1">
                        <a:lumMod val="95000"/>
                      </a:schemeClr>
                    </a:solidFill>
                  </a:tcPr>
                </a:tc>
                <a:tc>
                  <a:txBody>
                    <a:bodyPr/>
                    <a:lstStyle/>
                    <a:p>
                      <a:pPr marL="0" marR="0" algn="l">
                        <a:spcBef>
                          <a:spcPts val="0"/>
                        </a:spcBef>
                        <a:spcAft>
                          <a:spcPts val="0"/>
                        </a:spcAft>
                      </a:pPr>
                      <a:r>
                        <a:rPr lang="en-US" sz="1300">
                          <a:solidFill>
                            <a:srgbClr val="000000"/>
                          </a:solidFill>
                          <a:effectLst/>
                          <a:latin typeface="Arial" panose="020B0604020202020204" pitchFamily="34" charset="0"/>
                          <a:ea typeface="Calibri"/>
                          <a:cs typeface="Arial" panose="020B0604020202020204" pitchFamily="34" charset="0"/>
                        </a:rPr>
                        <a:t> </a:t>
                      </a:r>
                      <a:endParaRPr lang="en-US" sz="130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tc>
                  <a:txBody>
                    <a:bodyPr/>
                    <a:lstStyle/>
                    <a:p>
                      <a:pPr marL="0" marR="0" algn="l">
                        <a:spcBef>
                          <a:spcPts val="0"/>
                        </a:spcBef>
                        <a:spcAft>
                          <a:spcPts val="0"/>
                        </a:spcAft>
                      </a:pPr>
                      <a:r>
                        <a:rPr lang="en-US" sz="1300">
                          <a:solidFill>
                            <a:srgbClr val="000000"/>
                          </a:solidFill>
                          <a:effectLst/>
                          <a:latin typeface="Arial" panose="020B0604020202020204" pitchFamily="34" charset="0"/>
                          <a:ea typeface="Calibri"/>
                          <a:cs typeface="Arial" panose="020B0604020202020204" pitchFamily="34" charset="0"/>
                        </a:rPr>
                        <a:t> </a:t>
                      </a:r>
                      <a:endParaRPr lang="en-US" sz="130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tc>
                  <a:txBody>
                    <a:bodyPr/>
                    <a:lstStyle/>
                    <a:p>
                      <a:pPr marL="0" marR="0" algn="l">
                        <a:spcBef>
                          <a:spcPts val="0"/>
                        </a:spcBef>
                        <a:spcAft>
                          <a:spcPts val="0"/>
                        </a:spcAft>
                      </a:pPr>
                      <a:r>
                        <a:rPr lang="en-US" sz="1300" dirty="0">
                          <a:solidFill>
                            <a:srgbClr val="000000"/>
                          </a:solidFill>
                          <a:effectLst/>
                          <a:latin typeface="Arial" panose="020B0604020202020204" pitchFamily="34" charset="0"/>
                          <a:ea typeface="Calibri"/>
                          <a:cs typeface="Arial" panose="020B0604020202020204" pitchFamily="34" charset="0"/>
                        </a:rPr>
                        <a:t> </a:t>
                      </a:r>
                      <a:endParaRPr lang="en-US" sz="13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011"/>
                  </a:ext>
                </a:extLst>
              </a:tr>
              <a:tr h="387727">
                <a:tc>
                  <a:txBody>
                    <a:bodyPr/>
                    <a:lstStyle/>
                    <a:p>
                      <a:pPr marL="0" marR="0">
                        <a:spcBef>
                          <a:spcPts val="0"/>
                        </a:spcBef>
                        <a:spcAft>
                          <a:spcPts val="0"/>
                        </a:spcAft>
                      </a:pPr>
                      <a:r>
                        <a:rPr lang="en-US" sz="1300" dirty="0">
                          <a:solidFill>
                            <a:schemeClr val="tx1"/>
                          </a:solidFill>
                          <a:effectLst/>
                          <a:latin typeface="Arial" panose="020B0604020202020204" pitchFamily="34" charset="0"/>
                          <a:cs typeface="Arial" panose="020B0604020202020204" pitchFamily="34" charset="0"/>
                        </a:rPr>
                        <a:t>Totals in Year 2017/2018 dollars</a:t>
                      </a:r>
                      <a:endParaRPr lang="en-US" sz="1300" dirty="0">
                        <a:solidFill>
                          <a:schemeClr val="tx1"/>
                        </a:solidFill>
                        <a:effectLst/>
                        <a:latin typeface="Arial" panose="020B0604020202020204" pitchFamily="34" charset="0"/>
                        <a:ea typeface="Calibri"/>
                        <a:cs typeface="Arial" panose="020B0604020202020204" pitchFamily="34" charset="0"/>
                      </a:endParaRPr>
                    </a:p>
                  </a:txBody>
                  <a:tcPr marL="43141" marR="43141" marT="0" marB="0" anchor="ctr">
                    <a:solidFill>
                      <a:schemeClr val="bg1">
                        <a:lumMod val="95000"/>
                      </a:schemeClr>
                    </a:solidFill>
                  </a:tcPr>
                </a:tc>
                <a:tc>
                  <a:txBody>
                    <a:bodyPr/>
                    <a:lstStyle/>
                    <a:p>
                      <a:pPr marL="0" marR="0" algn="l">
                        <a:spcBef>
                          <a:spcPts val="0"/>
                        </a:spcBef>
                        <a:spcAft>
                          <a:spcPts val="0"/>
                        </a:spcAft>
                      </a:pPr>
                      <a:r>
                        <a:rPr lang="en-US" sz="1300" b="1" dirty="0">
                          <a:solidFill>
                            <a:srgbClr val="000000"/>
                          </a:solidFill>
                          <a:effectLst/>
                          <a:latin typeface="Arial" panose="020B0604020202020204" pitchFamily="34" charset="0"/>
                          <a:ea typeface="Calibri"/>
                          <a:cs typeface="Arial" panose="020B0604020202020204" pitchFamily="34" charset="0"/>
                        </a:rPr>
                        <a:t>$1,862,825,627 </a:t>
                      </a:r>
                      <a:endParaRPr lang="en-US" sz="1300" b="1"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tc>
                  <a:txBody>
                    <a:bodyPr/>
                    <a:lstStyle/>
                    <a:p>
                      <a:pPr marL="0" marR="0" algn="l">
                        <a:spcBef>
                          <a:spcPts val="0"/>
                        </a:spcBef>
                        <a:spcAft>
                          <a:spcPts val="0"/>
                        </a:spcAft>
                      </a:pPr>
                      <a:r>
                        <a:rPr lang="en-US" sz="1300" b="1" dirty="0">
                          <a:solidFill>
                            <a:srgbClr val="000000"/>
                          </a:solidFill>
                          <a:effectLst/>
                          <a:latin typeface="Arial" panose="020B0604020202020204" pitchFamily="34" charset="0"/>
                          <a:ea typeface="Calibri"/>
                          <a:cs typeface="Arial" panose="020B0604020202020204" pitchFamily="34" charset="0"/>
                        </a:rPr>
                        <a:t>  $1,920,627,084</a:t>
                      </a:r>
                      <a:endParaRPr lang="en-US" sz="1300" b="1"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tc>
                  <a:txBody>
                    <a:bodyPr/>
                    <a:lstStyle/>
                    <a:p>
                      <a:pPr marL="0" marR="0" algn="l">
                        <a:spcBef>
                          <a:spcPts val="0"/>
                        </a:spcBef>
                        <a:spcAft>
                          <a:spcPts val="0"/>
                        </a:spcAft>
                      </a:pPr>
                      <a:r>
                        <a:rPr lang="en-US" sz="1300" b="1" dirty="0">
                          <a:solidFill>
                            <a:srgbClr val="000000"/>
                          </a:solidFill>
                          <a:effectLst/>
                          <a:latin typeface="Arial" panose="020B0604020202020204" pitchFamily="34" charset="0"/>
                          <a:ea typeface="Calibri"/>
                          <a:cs typeface="Arial" panose="020B0604020202020204" pitchFamily="34" charset="0"/>
                        </a:rPr>
                        <a:t>$1,749,000,000 </a:t>
                      </a:r>
                    </a:p>
                  </a:txBody>
                  <a:tcPr marL="68580" marR="68580" marT="0" marB="0" anchor="ctr">
                    <a:solidFill>
                      <a:schemeClr val="bg1">
                        <a:lumMod val="95000"/>
                      </a:schemeClr>
                    </a:solidFill>
                  </a:tcPr>
                </a:tc>
                <a:extLst>
                  <a:ext uri="{0D108BD9-81ED-4DB2-BD59-A6C34878D82A}">
                    <a16:rowId xmlns:a16="http://schemas.microsoft.com/office/drawing/2014/main" val="10012"/>
                  </a:ext>
                </a:extLst>
              </a:tr>
              <a:tr h="3877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effectLst/>
                          <a:latin typeface="Arial" panose="020B0604020202020204" pitchFamily="34" charset="0"/>
                          <a:cs typeface="Arial" panose="020B0604020202020204" pitchFamily="34" charset="0"/>
                        </a:rPr>
                        <a:t>Totals in Year 2028 dollars</a:t>
                      </a:r>
                      <a:endParaRPr lang="en-US" sz="1300" dirty="0">
                        <a:solidFill>
                          <a:schemeClr val="tx1"/>
                        </a:solidFill>
                        <a:effectLst/>
                        <a:latin typeface="Arial" panose="020B0604020202020204" pitchFamily="34" charset="0"/>
                        <a:ea typeface="Calibri"/>
                        <a:cs typeface="Arial" panose="020B0604020202020204" pitchFamily="34" charset="0"/>
                      </a:endParaRPr>
                    </a:p>
                    <a:p>
                      <a:pPr marL="0" marR="0">
                        <a:spcBef>
                          <a:spcPts val="0"/>
                        </a:spcBef>
                        <a:spcAft>
                          <a:spcPts val="0"/>
                        </a:spcAft>
                      </a:pPr>
                      <a:endParaRPr lang="en-US" sz="1300" dirty="0">
                        <a:solidFill>
                          <a:schemeClr val="tx1"/>
                        </a:solidFill>
                        <a:effectLst/>
                        <a:latin typeface="Arial" panose="020B0604020202020204" pitchFamily="34" charset="0"/>
                        <a:ea typeface="Calibri"/>
                        <a:cs typeface="Arial" panose="020B0604020202020204" pitchFamily="34" charset="0"/>
                      </a:endParaRPr>
                    </a:p>
                  </a:txBody>
                  <a:tcPr marL="43141" marR="43141" marT="0" marB="0" anchor="ctr">
                    <a:solidFill>
                      <a:schemeClr val="bg1">
                        <a:lumMod val="95000"/>
                      </a:schemeClr>
                    </a:solidFill>
                  </a:tcPr>
                </a:tc>
                <a:tc>
                  <a:txBody>
                    <a:bodyPr/>
                    <a:lstStyle/>
                    <a:p>
                      <a:pPr marL="0" marR="0" algn="l">
                        <a:spcBef>
                          <a:spcPts val="0"/>
                        </a:spcBef>
                        <a:spcAft>
                          <a:spcPts val="0"/>
                        </a:spcAft>
                      </a:pPr>
                      <a:endParaRPr lang="en-US" sz="1300" b="1"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tc>
                  <a:txBody>
                    <a:bodyPr/>
                    <a:lstStyle/>
                    <a:p>
                      <a:pPr marL="0" marR="0" algn="l">
                        <a:spcBef>
                          <a:spcPts val="0"/>
                        </a:spcBef>
                        <a:spcAft>
                          <a:spcPts val="0"/>
                        </a:spcAft>
                      </a:pPr>
                      <a:endParaRPr lang="en-US" sz="1300" b="1" dirty="0">
                        <a:effectLst/>
                        <a:latin typeface="Arial" panose="020B0604020202020204" pitchFamily="34" charset="0"/>
                        <a:ea typeface="Calibri"/>
                        <a:cs typeface="Arial" panose="020B0604020202020204" pitchFamily="34" charset="0"/>
                      </a:endParaRPr>
                    </a:p>
                  </a:txBody>
                  <a:tcPr marL="68580" marR="68580" marT="0" marB="0" anchor="ctr">
                    <a:solidFill>
                      <a:schemeClr val="bg1">
                        <a:lumMod val="95000"/>
                      </a:schemeClr>
                    </a:solidFill>
                  </a:tcPr>
                </a:tc>
                <a:tc>
                  <a:txBody>
                    <a:bodyPr/>
                    <a:lstStyle/>
                    <a:p>
                      <a:pPr marL="0" marR="0" algn="l">
                        <a:spcBef>
                          <a:spcPts val="0"/>
                        </a:spcBef>
                        <a:spcAft>
                          <a:spcPts val="0"/>
                        </a:spcAft>
                      </a:pPr>
                      <a:r>
                        <a:rPr lang="en-US" sz="1300" b="1" dirty="0">
                          <a:solidFill>
                            <a:srgbClr val="000000"/>
                          </a:solidFill>
                          <a:effectLst/>
                          <a:latin typeface="Arial" panose="020B0604020202020204" pitchFamily="34" charset="0"/>
                          <a:ea typeface="Calibri"/>
                          <a:cs typeface="Arial" panose="020B0604020202020204" pitchFamily="34" charset="0"/>
                        </a:rPr>
                        <a:t>$2,466,000,000</a:t>
                      </a:r>
                    </a:p>
                  </a:txBody>
                  <a:tcPr marL="68580" marR="68580" marT="0" marB="0" anchor="ctr">
                    <a:solidFill>
                      <a:schemeClr val="bg1">
                        <a:lumMod val="95000"/>
                      </a:schemeClr>
                    </a:solidFill>
                  </a:tcPr>
                </a:tc>
                <a:extLst>
                  <a:ext uri="{0D108BD9-81ED-4DB2-BD59-A6C34878D82A}">
                    <a16:rowId xmlns:a16="http://schemas.microsoft.com/office/drawing/2014/main" val="1811628296"/>
                  </a:ext>
                </a:extLst>
              </a:tr>
            </a:tbl>
          </a:graphicData>
        </a:graphic>
      </p:graphicFrame>
      <p:sp>
        <p:nvSpPr>
          <p:cNvPr id="6" name="Title 1"/>
          <p:cNvSpPr txBox="1">
            <a:spLocks/>
          </p:cNvSpPr>
          <p:nvPr/>
        </p:nvSpPr>
        <p:spPr>
          <a:xfrm>
            <a:off x="457200" y="533400"/>
            <a:ext cx="8229600" cy="990600"/>
          </a:xfrm>
          <a:prstGeom prst="rect">
            <a:avLst/>
          </a:prstGeom>
        </p:spPr>
        <p:txBody>
          <a:bodyPr vert="horz" lIns="91440" tIns="45720" rIns="91440" bIns="45720" rtlCol="0" anchor="ctr">
            <a:normAutofit fontScale="85000" lnSpcReduction="20000"/>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Medium" panose="020B0603020102020204" pitchFamily="34" charset="0"/>
              </a:defRPr>
            </a:lvl2pPr>
            <a:lvl3pPr algn="l" rtl="0" eaLnBrk="0" fontAlgn="base" hangingPunct="0">
              <a:spcBef>
                <a:spcPct val="0"/>
              </a:spcBef>
              <a:spcAft>
                <a:spcPct val="0"/>
              </a:spcAft>
              <a:defRPr sz="4000">
                <a:solidFill>
                  <a:schemeClr val="tx2"/>
                </a:solidFill>
                <a:latin typeface="Franklin Gothic Medium" panose="020B0603020102020204" pitchFamily="34" charset="0"/>
              </a:defRPr>
            </a:lvl3pPr>
            <a:lvl4pPr algn="l" rtl="0" eaLnBrk="0" fontAlgn="base" hangingPunct="0">
              <a:spcBef>
                <a:spcPct val="0"/>
              </a:spcBef>
              <a:spcAft>
                <a:spcPct val="0"/>
              </a:spcAft>
              <a:defRPr sz="4000">
                <a:solidFill>
                  <a:schemeClr val="tx2"/>
                </a:solidFill>
                <a:latin typeface="Franklin Gothic Medium" panose="020B0603020102020204" pitchFamily="34" charset="0"/>
              </a:defRPr>
            </a:lvl4pPr>
            <a:lvl5pPr algn="l" rtl="0" eaLnBrk="0" fontAlgn="base" hangingPunct="0">
              <a:spcBef>
                <a:spcPct val="0"/>
              </a:spcBef>
              <a:spcAft>
                <a:spcPct val="0"/>
              </a:spcAft>
              <a:defRPr sz="4000">
                <a:solidFill>
                  <a:schemeClr val="tx2"/>
                </a:solidFill>
                <a:latin typeface="Franklin Gothic Medium" panose="020B0603020102020204" pitchFamily="34" charset="0"/>
              </a:defRPr>
            </a:lvl5pPr>
            <a:lvl6pPr marL="457200" algn="l" rtl="0" fontAlgn="base">
              <a:spcBef>
                <a:spcPct val="0"/>
              </a:spcBef>
              <a:spcAft>
                <a:spcPct val="0"/>
              </a:spcAft>
              <a:defRPr sz="4000">
                <a:solidFill>
                  <a:schemeClr val="tx2"/>
                </a:solidFill>
                <a:latin typeface="Franklin Gothic Medium" panose="020B0603020102020204" pitchFamily="34" charset="0"/>
              </a:defRPr>
            </a:lvl6pPr>
            <a:lvl7pPr marL="914400" algn="l" rtl="0" fontAlgn="base">
              <a:spcBef>
                <a:spcPct val="0"/>
              </a:spcBef>
              <a:spcAft>
                <a:spcPct val="0"/>
              </a:spcAft>
              <a:defRPr sz="4000">
                <a:solidFill>
                  <a:schemeClr val="tx2"/>
                </a:solidFill>
                <a:latin typeface="Franklin Gothic Medium" panose="020B0603020102020204" pitchFamily="34" charset="0"/>
              </a:defRPr>
            </a:lvl7pPr>
            <a:lvl8pPr marL="1371600" algn="l" rtl="0" fontAlgn="base">
              <a:spcBef>
                <a:spcPct val="0"/>
              </a:spcBef>
              <a:spcAft>
                <a:spcPct val="0"/>
              </a:spcAft>
              <a:defRPr sz="4000">
                <a:solidFill>
                  <a:schemeClr val="tx2"/>
                </a:solidFill>
                <a:latin typeface="Franklin Gothic Medium" panose="020B0603020102020204" pitchFamily="34" charset="0"/>
              </a:defRPr>
            </a:lvl8pPr>
            <a:lvl9pPr marL="1828800" algn="l" rtl="0" fontAlgn="base">
              <a:spcBef>
                <a:spcPct val="0"/>
              </a:spcBef>
              <a:spcAft>
                <a:spcPct val="0"/>
              </a:spcAft>
              <a:defRPr sz="4000">
                <a:solidFill>
                  <a:schemeClr val="tx2"/>
                </a:solidFill>
                <a:latin typeface="Franklin Gothic Medium" panose="020B0603020102020204" pitchFamily="34" charset="0"/>
              </a:defRPr>
            </a:lvl9pPr>
          </a:lstStyle>
          <a:p>
            <a:pPr defTabSz="914400"/>
            <a:r>
              <a:rPr lang="en-US" dirty="0"/>
              <a:t>Comparison of South Station Expansion </a:t>
            </a:r>
          </a:p>
          <a:p>
            <a:pPr defTabSz="914400"/>
            <a:r>
              <a:rPr lang="en-US" dirty="0"/>
              <a:t>Cost Estimates</a:t>
            </a:r>
          </a:p>
        </p:txBody>
      </p:sp>
    </p:spTree>
    <p:extLst>
      <p:ext uri="{BB962C8B-B14F-4D97-AF65-F5344CB8AC3E}">
        <p14:creationId xmlns:p14="http://schemas.microsoft.com/office/powerpoint/2010/main" val="18935853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403761"/>
            <a:ext cx="7543800" cy="504820"/>
          </a:xfrm>
        </p:spPr>
        <p:txBody>
          <a:bodyPr>
            <a:normAutofit fontScale="90000"/>
          </a:bodyPr>
          <a:lstStyle/>
          <a:p>
            <a:r>
              <a:rPr lang="en-US" dirty="0"/>
              <a:t>NSRL Cost Comparisons</a:t>
            </a:r>
          </a:p>
        </p:txBody>
      </p:sp>
      <p:graphicFrame>
        <p:nvGraphicFramePr>
          <p:cNvPr id="8" name="Content Placeholder 5"/>
          <p:cNvGraphicFramePr>
            <a:graphicFrameLocks/>
          </p:cNvGraphicFramePr>
          <p:nvPr>
            <p:extLst>
              <p:ext uri="{D42A27DB-BD31-4B8C-83A1-F6EECF244321}">
                <p14:modId xmlns:p14="http://schemas.microsoft.com/office/powerpoint/2010/main" val="1105319389"/>
              </p:ext>
            </p:extLst>
          </p:nvPr>
        </p:nvGraphicFramePr>
        <p:xfrm>
          <a:off x="757646" y="4877859"/>
          <a:ext cx="7609114" cy="1403195"/>
        </p:xfrm>
        <a:graphic>
          <a:graphicData uri="http://schemas.openxmlformats.org/drawingml/2006/table">
            <a:tbl>
              <a:tblPr>
                <a:tableStyleId>{5DA37D80-6434-44D0-A028-1B22A696006F}</a:tableStyleId>
              </a:tblPr>
              <a:tblGrid>
                <a:gridCol w="3952639">
                  <a:extLst>
                    <a:ext uri="{9D8B030D-6E8A-4147-A177-3AD203B41FA5}">
                      <a16:colId xmlns:a16="http://schemas.microsoft.com/office/drawing/2014/main" val="20000"/>
                    </a:ext>
                  </a:extLst>
                </a:gridCol>
                <a:gridCol w="1934355">
                  <a:extLst>
                    <a:ext uri="{9D8B030D-6E8A-4147-A177-3AD203B41FA5}">
                      <a16:colId xmlns:a16="http://schemas.microsoft.com/office/drawing/2014/main" val="20001"/>
                    </a:ext>
                  </a:extLst>
                </a:gridCol>
                <a:gridCol w="1722120">
                  <a:extLst>
                    <a:ext uri="{9D8B030D-6E8A-4147-A177-3AD203B41FA5}">
                      <a16:colId xmlns:a16="http://schemas.microsoft.com/office/drawing/2014/main" val="20002"/>
                    </a:ext>
                  </a:extLst>
                </a:gridCol>
              </a:tblGrid>
              <a:tr h="466019">
                <a:tc>
                  <a:txBody>
                    <a:bodyPr/>
                    <a:lstStyle/>
                    <a:p>
                      <a:pPr algn="l" fontAlgn="b"/>
                      <a:r>
                        <a:rPr lang="en-US" sz="1400" b="1" u="none" strike="noStrike" dirty="0">
                          <a:solidFill>
                            <a:schemeClr val="bg1"/>
                          </a:solidFill>
                          <a:effectLst/>
                        </a:rPr>
                        <a:t>Alternative</a:t>
                      </a:r>
                      <a:endParaRPr lang="en-US" sz="1400" b="1" i="0" u="none" strike="noStrike" dirty="0">
                        <a:solidFill>
                          <a:schemeClr val="bg1"/>
                        </a:solidFill>
                        <a:effectLst/>
                        <a:latin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CAD99"/>
                    </a:solidFill>
                  </a:tcPr>
                </a:tc>
                <a:tc>
                  <a:txBody>
                    <a:bodyPr/>
                    <a:lstStyle/>
                    <a:p>
                      <a:pPr algn="ctr" fontAlgn="b"/>
                      <a:endParaRPr lang="en-US" sz="1400" b="1" i="0" u="none" strike="noStrike" dirty="0">
                        <a:solidFill>
                          <a:schemeClr val="bg1"/>
                        </a:solidFill>
                        <a:effectLst/>
                        <a:latin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CAD99"/>
                    </a:solidFill>
                  </a:tcPr>
                </a:tc>
                <a:tc>
                  <a:txBody>
                    <a:bodyPr/>
                    <a:lstStyle/>
                    <a:p>
                      <a:pPr marL="0" algn="ctr" defTabSz="914400" rtl="0" eaLnBrk="1" fontAlgn="b" latinLnBrk="0" hangingPunct="1"/>
                      <a:r>
                        <a:rPr lang="en-US" sz="1400" b="1" u="none" strike="noStrike" kern="1200" dirty="0">
                          <a:solidFill>
                            <a:schemeClr val="bg1"/>
                          </a:solidFill>
                          <a:effectLst/>
                          <a:latin typeface="+mn-lt"/>
                          <a:ea typeface="+mn-ea"/>
                          <a:cs typeface="+mn-cs"/>
                        </a:rPr>
                        <a:t>Infrastructure Cost (2028 USD)</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CAD99"/>
                    </a:solidFill>
                  </a:tcPr>
                </a:tc>
                <a:extLst>
                  <a:ext uri="{0D108BD9-81ED-4DB2-BD59-A6C34878D82A}">
                    <a16:rowId xmlns:a16="http://schemas.microsoft.com/office/drawing/2014/main" val="10000"/>
                  </a:ext>
                </a:extLst>
              </a:tr>
              <a:tr h="312392">
                <a:tc>
                  <a:txBody>
                    <a:bodyPr/>
                    <a:lstStyle/>
                    <a:p>
                      <a:pPr algn="l" fontAlgn="b"/>
                      <a:r>
                        <a:rPr lang="en-US" sz="1400" u="none" strike="noStrike" dirty="0">
                          <a:effectLst/>
                        </a:rPr>
                        <a:t>Central Artery Two-Track</a:t>
                      </a:r>
                      <a:r>
                        <a:rPr lang="en-US" sz="1400" u="none" strike="noStrike" baseline="0" dirty="0">
                          <a:effectLst/>
                        </a:rPr>
                        <a:t> / Two Station</a:t>
                      </a:r>
                      <a:endParaRPr lang="en-US" sz="1400" b="0" i="0" u="none" strike="noStrike" dirty="0">
                        <a:solidFill>
                          <a:srgbClr val="000000"/>
                        </a:solidFill>
                        <a:effectLst/>
                        <a:latin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effectLst/>
                        <a:latin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400" u="none" strike="noStrike" kern="1200" dirty="0">
                          <a:solidFill>
                            <a:schemeClr val="tx1"/>
                          </a:solidFill>
                          <a:effectLst/>
                          <a:latin typeface="+mn-lt"/>
                          <a:ea typeface="+mn-ea"/>
                          <a:cs typeface="+mn-cs"/>
                        </a:rPr>
                        <a:t>$  8,629,000,000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12392">
                <a:tc>
                  <a:txBody>
                    <a:bodyPr/>
                    <a:lstStyle/>
                    <a:p>
                      <a:pPr algn="l" fontAlgn="b"/>
                      <a:r>
                        <a:rPr lang="en-US" sz="1400" b="0" i="0" u="none" strike="noStrike" dirty="0">
                          <a:solidFill>
                            <a:schemeClr val="tx1"/>
                          </a:solidFill>
                          <a:effectLst/>
                          <a:latin typeface="+mn-lt"/>
                        </a:rPr>
                        <a:t>South</a:t>
                      </a:r>
                      <a:r>
                        <a:rPr lang="en-US" sz="1400" b="0" i="0" u="none" strike="noStrike" baseline="0" dirty="0">
                          <a:solidFill>
                            <a:schemeClr val="tx1"/>
                          </a:solidFill>
                          <a:effectLst/>
                          <a:latin typeface="+mn-lt"/>
                        </a:rPr>
                        <a:t> Congress Alignment / Two Station</a:t>
                      </a:r>
                      <a:endParaRPr lang="en-US" sz="1400" b="0" i="0" u="none" strike="noStrike" dirty="0">
                        <a:solidFill>
                          <a:srgbClr val="000000"/>
                        </a:solidFill>
                        <a:effectLst/>
                        <a:latin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effectLst/>
                        <a:latin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400" u="none" strike="noStrike" kern="1200" dirty="0">
                          <a:solidFill>
                            <a:schemeClr val="tx1"/>
                          </a:solidFill>
                          <a:effectLst/>
                          <a:latin typeface="+mn-lt"/>
                          <a:ea typeface="+mn-ea"/>
                          <a:cs typeface="+mn-cs"/>
                        </a:rPr>
                        <a:t>$  9,493,000,000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12392">
                <a:tc>
                  <a:txBody>
                    <a:bodyPr/>
                    <a:lstStyle/>
                    <a:p>
                      <a:pPr algn="l" fontAlgn="b"/>
                      <a:r>
                        <a:rPr lang="en-US" sz="1400" u="none" strike="noStrike" dirty="0">
                          <a:effectLst/>
                        </a:rPr>
                        <a:t>Central Artery</a:t>
                      </a:r>
                      <a:r>
                        <a:rPr lang="en-US" sz="1400" u="none" strike="noStrike" baseline="0" dirty="0">
                          <a:effectLst/>
                        </a:rPr>
                        <a:t> Four Track / Three Station</a:t>
                      </a:r>
                      <a:endParaRPr lang="en-US" sz="1400" b="0" i="0" u="none" strike="noStrike" dirty="0">
                        <a:solidFill>
                          <a:srgbClr val="000000"/>
                        </a:solidFill>
                        <a:effectLst/>
                        <a:latin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effectLst/>
                        <a:latin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400" u="none" strike="noStrike" kern="1200" dirty="0">
                          <a:solidFill>
                            <a:schemeClr val="tx1"/>
                          </a:solidFill>
                          <a:effectLst/>
                          <a:latin typeface="+mn-lt"/>
                          <a:ea typeface="+mn-ea"/>
                          <a:cs typeface="+mn-cs"/>
                        </a:rPr>
                        <a:t>$17,730,000,000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TextBox 9"/>
          <p:cNvSpPr txBox="1"/>
          <p:nvPr/>
        </p:nvSpPr>
        <p:spPr>
          <a:xfrm>
            <a:off x="729341" y="6230779"/>
            <a:ext cx="7637417" cy="246221"/>
          </a:xfrm>
          <a:prstGeom prst="rect">
            <a:avLst/>
          </a:prstGeom>
          <a:noFill/>
        </p:spPr>
        <p:txBody>
          <a:bodyPr wrap="square" rtlCol="0">
            <a:spAutoFit/>
          </a:bodyPr>
          <a:lstStyle/>
          <a:p>
            <a:r>
              <a:rPr lang="en-US" sz="1000" dirty="0"/>
              <a:t>Arup analysis </a:t>
            </a:r>
            <a:r>
              <a:rPr lang="en-US" sz="1000" b="1" dirty="0">
                <a:solidFill>
                  <a:schemeClr val="accent1">
                    <a:lumMod val="75000"/>
                  </a:schemeClr>
                </a:solidFill>
              </a:rPr>
              <a:t>(2018 Dollars)</a:t>
            </a:r>
            <a:r>
              <a:rPr lang="en-US" sz="1000" dirty="0"/>
              <a:t> escalated to 2028 MP Construction</a:t>
            </a:r>
          </a:p>
        </p:txBody>
      </p:sp>
      <p:sp>
        <p:nvSpPr>
          <p:cNvPr id="3" name="Rectangle 2"/>
          <p:cNvSpPr/>
          <p:nvPr/>
        </p:nvSpPr>
        <p:spPr>
          <a:xfrm>
            <a:off x="729343" y="1268804"/>
            <a:ext cx="7794171" cy="4136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887802858"/>
              </p:ext>
            </p:extLst>
          </p:nvPr>
        </p:nvGraphicFramePr>
        <p:xfrm>
          <a:off x="757644" y="1148669"/>
          <a:ext cx="7609115" cy="1263081"/>
        </p:xfrm>
        <a:graphic>
          <a:graphicData uri="http://schemas.openxmlformats.org/drawingml/2006/table">
            <a:tbl>
              <a:tblPr>
                <a:tableStyleId>{5DA37D80-6434-44D0-A028-1B22A696006F}</a:tableStyleId>
              </a:tblPr>
              <a:tblGrid>
                <a:gridCol w="3952640">
                  <a:extLst>
                    <a:ext uri="{9D8B030D-6E8A-4147-A177-3AD203B41FA5}">
                      <a16:colId xmlns:a16="http://schemas.microsoft.com/office/drawing/2014/main" val="20000"/>
                    </a:ext>
                  </a:extLst>
                </a:gridCol>
                <a:gridCol w="1934355">
                  <a:extLst>
                    <a:ext uri="{9D8B030D-6E8A-4147-A177-3AD203B41FA5}">
                      <a16:colId xmlns:a16="http://schemas.microsoft.com/office/drawing/2014/main" val="20001"/>
                    </a:ext>
                  </a:extLst>
                </a:gridCol>
                <a:gridCol w="1722120">
                  <a:extLst>
                    <a:ext uri="{9D8B030D-6E8A-4147-A177-3AD203B41FA5}">
                      <a16:colId xmlns:a16="http://schemas.microsoft.com/office/drawing/2014/main" val="20002"/>
                    </a:ext>
                  </a:extLst>
                </a:gridCol>
              </a:tblGrid>
              <a:tr h="415888">
                <a:tc>
                  <a:txBody>
                    <a:bodyPr/>
                    <a:lstStyle/>
                    <a:p>
                      <a:pPr algn="l" fontAlgn="b"/>
                      <a:r>
                        <a:rPr lang="en-US" sz="1400" b="1" u="none" strike="noStrike" dirty="0">
                          <a:solidFill>
                            <a:schemeClr val="bg1"/>
                          </a:solidFill>
                          <a:effectLst/>
                        </a:rPr>
                        <a:t>Alternative</a:t>
                      </a:r>
                      <a:endParaRPr lang="en-US" sz="1400" b="1" i="0" u="none" strike="noStrike" dirty="0">
                        <a:solidFill>
                          <a:schemeClr val="bg1"/>
                        </a:solidFill>
                        <a:effectLst/>
                        <a:latin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CAD99"/>
                    </a:solidFill>
                  </a:tcPr>
                </a:tc>
                <a:tc>
                  <a:txBody>
                    <a:bodyPr/>
                    <a:lstStyle/>
                    <a:p>
                      <a:pPr algn="ctr" fontAlgn="b"/>
                      <a:r>
                        <a:rPr lang="en-US" sz="1400" b="1" u="none" strike="noStrike" dirty="0">
                          <a:solidFill>
                            <a:schemeClr val="bg1"/>
                          </a:solidFill>
                          <a:effectLst/>
                        </a:rPr>
                        <a:t>Infrastructure Cost (2002</a:t>
                      </a:r>
                      <a:r>
                        <a:rPr lang="en-US" sz="1400" b="1" u="none" strike="noStrike" baseline="0" dirty="0">
                          <a:solidFill>
                            <a:schemeClr val="bg1"/>
                          </a:solidFill>
                          <a:effectLst/>
                        </a:rPr>
                        <a:t> USD)</a:t>
                      </a:r>
                      <a:endParaRPr lang="en-US" sz="1400" b="1" i="0" u="none" strike="noStrike" dirty="0">
                        <a:solidFill>
                          <a:schemeClr val="bg1"/>
                        </a:solidFill>
                        <a:effectLst/>
                        <a:latin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CAD99"/>
                    </a:solidFill>
                  </a:tcPr>
                </a:tc>
                <a:tc>
                  <a:txBody>
                    <a:bodyPr/>
                    <a:lstStyle/>
                    <a:p>
                      <a:pPr marL="0" algn="ctr" defTabSz="914400" rtl="0" eaLnBrk="1" fontAlgn="b" latinLnBrk="0" hangingPunct="1"/>
                      <a:r>
                        <a:rPr lang="en-US" sz="1400" b="1" u="none" strike="noStrike" kern="1200" dirty="0">
                          <a:solidFill>
                            <a:schemeClr val="bg1"/>
                          </a:solidFill>
                          <a:effectLst/>
                          <a:latin typeface="+mn-lt"/>
                          <a:ea typeface="+mn-ea"/>
                          <a:cs typeface="+mn-cs"/>
                        </a:rPr>
                        <a:t>Infrastructure Cost (2028 USD)</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CAD99"/>
                    </a:solidFill>
                  </a:tcPr>
                </a:tc>
                <a:extLst>
                  <a:ext uri="{0D108BD9-81ED-4DB2-BD59-A6C34878D82A}">
                    <a16:rowId xmlns:a16="http://schemas.microsoft.com/office/drawing/2014/main" val="10000"/>
                  </a:ext>
                </a:extLst>
              </a:tr>
              <a:tr h="278787">
                <a:tc>
                  <a:txBody>
                    <a:bodyPr/>
                    <a:lstStyle/>
                    <a:p>
                      <a:pPr algn="l" fontAlgn="b"/>
                      <a:r>
                        <a:rPr lang="en-US" sz="1400" u="none" strike="noStrike" dirty="0">
                          <a:effectLst/>
                        </a:rPr>
                        <a:t>Two-Track (Back-Bay)/Two Station</a:t>
                      </a:r>
                      <a:endParaRPr lang="en-US" sz="1400" b="0" i="0" u="none" strike="noStrike" dirty="0">
                        <a:solidFill>
                          <a:srgbClr val="000000"/>
                        </a:solidFill>
                        <a:effectLst/>
                        <a:latin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$ 3,368,700,000 </a:t>
                      </a:r>
                      <a:endParaRPr lang="en-US" sz="1400" b="0" i="0" u="none" strike="noStrike" dirty="0">
                        <a:solidFill>
                          <a:srgbClr val="000000"/>
                        </a:solidFill>
                        <a:effectLst/>
                        <a:latin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400" u="none" strike="noStrike" kern="1200" dirty="0">
                          <a:solidFill>
                            <a:schemeClr val="tx1"/>
                          </a:solidFill>
                          <a:effectLst/>
                          <a:latin typeface="+mn-lt"/>
                          <a:ea typeface="+mn-ea"/>
                          <a:cs typeface="+mn-cs"/>
                        </a:rPr>
                        <a:t>$</a:t>
                      </a:r>
                      <a:r>
                        <a:rPr lang="en-US" sz="1400" u="none" strike="noStrike" kern="1200" baseline="0" dirty="0">
                          <a:solidFill>
                            <a:schemeClr val="tx1"/>
                          </a:solidFill>
                          <a:effectLst/>
                          <a:latin typeface="+mn-lt"/>
                          <a:ea typeface="+mn-ea"/>
                          <a:cs typeface="+mn-cs"/>
                        </a:rPr>
                        <a:t> 8,240,000,000</a:t>
                      </a:r>
                      <a:endParaRPr lang="en-US" sz="1400" u="none" strike="noStrike" kern="1200" dirty="0">
                        <a:solidFill>
                          <a:schemeClr val="tx1"/>
                        </a:solidFill>
                        <a:effectLst/>
                        <a:latin typeface="+mn-lt"/>
                        <a:ea typeface="+mn-ea"/>
                        <a:cs typeface="+mn-cs"/>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78787">
                <a:tc>
                  <a:txBody>
                    <a:bodyPr/>
                    <a:lstStyle/>
                    <a:p>
                      <a:pPr algn="l" fontAlgn="b"/>
                      <a:r>
                        <a:rPr lang="en-US" sz="1400" u="none" strike="noStrike" dirty="0">
                          <a:effectLst/>
                        </a:rPr>
                        <a:t>Two-Track (South-Bay)/Two Station</a:t>
                      </a:r>
                      <a:endParaRPr lang="en-US" sz="1400" b="0" i="0" u="none" strike="noStrike" dirty="0">
                        <a:solidFill>
                          <a:srgbClr val="000000"/>
                        </a:solidFill>
                        <a:effectLst/>
                        <a:latin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$ 3,317,100,000 </a:t>
                      </a:r>
                      <a:endParaRPr lang="en-US" sz="1400" b="0" i="0" u="none" strike="noStrike" dirty="0">
                        <a:solidFill>
                          <a:srgbClr val="000000"/>
                        </a:solidFill>
                        <a:effectLst/>
                        <a:latin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400" u="none" strike="noStrike" kern="1200" dirty="0">
                          <a:solidFill>
                            <a:schemeClr val="tx1"/>
                          </a:solidFill>
                          <a:effectLst/>
                          <a:latin typeface="+mn-lt"/>
                          <a:ea typeface="+mn-ea"/>
                          <a:cs typeface="+mn-cs"/>
                        </a:rPr>
                        <a:t>$ 8,114,000,000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78787">
                <a:tc>
                  <a:txBody>
                    <a:bodyPr/>
                    <a:lstStyle/>
                    <a:p>
                      <a:pPr algn="l" fontAlgn="b"/>
                      <a:r>
                        <a:rPr lang="en-US" sz="1400" u="none" strike="noStrike" dirty="0">
                          <a:effectLst/>
                        </a:rPr>
                        <a:t>Four-Track/Three Station</a:t>
                      </a:r>
                      <a:endParaRPr lang="en-US" sz="1400" b="0" i="0" u="none" strike="noStrike" dirty="0">
                        <a:solidFill>
                          <a:srgbClr val="000000"/>
                        </a:solidFill>
                        <a:effectLst/>
                        <a:latin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$ 5,748,000,000 </a:t>
                      </a:r>
                      <a:endParaRPr lang="en-US" sz="1400" b="0" i="0" u="none" strike="noStrike" dirty="0">
                        <a:solidFill>
                          <a:srgbClr val="000000"/>
                        </a:solidFill>
                        <a:effectLst/>
                        <a:latin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400" u="none" strike="noStrike" kern="1200" dirty="0">
                          <a:solidFill>
                            <a:schemeClr val="tx1"/>
                          </a:solidFill>
                          <a:effectLst/>
                          <a:latin typeface="+mn-lt"/>
                          <a:ea typeface="+mn-ea"/>
                          <a:cs typeface="+mn-cs"/>
                        </a:rPr>
                        <a:t>$14,060,000,000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TextBox 6"/>
          <p:cNvSpPr txBox="1"/>
          <p:nvPr/>
        </p:nvSpPr>
        <p:spPr>
          <a:xfrm>
            <a:off x="729342" y="2429839"/>
            <a:ext cx="7637417" cy="246221"/>
          </a:xfrm>
          <a:prstGeom prst="rect">
            <a:avLst/>
          </a:prstGeom>
          <a:noFill/>
        </p:spPr>
        <p:txBody>
          <a:bodyPr wrap="square" rtlCol="0">
            <a:spAutoFit/>
          </a:bodyPr>
          <a:lstStyle/>
          <a:p>
            <a:r>
              <a:rPr lang="en-US" sz="1000" dirty="0"/>
              <a:t>Executive Summary Table ES-7 Summary of Capital Costs </a:t>
            </a:r>
            <a:r>
              <a:rPr lang="en-US" sz="1000" b="1" dirty="0">
                <a:solidFill>
                  <a:schemeClr val="accent1">
                    <a:lumMod val="75000"/>
                  </a:schemeClr>
                </a:solidFill>
              </a:rPr>
              <a:t>(2002 Dollars) </a:t>
            </a:r>
            <a:r>
              <a:rPr lang="en-US" sz="1000" dirty="0"/>
              <a:t>escalated to 2028 MP Construction</a:t>
            </a:r>
          </a:p>
        </p:txBody>
      </p:sp>
      <p:graphicFrame>
        <p:nvGraphicFramePr>
          <p:cNvPr id="9" name="Content Placeholder 5"/>
          <p:cNvGraphicFramePr>
            <a:graphicFrameLocks/>
          </p:cNvGraphicFramePr>
          <p:nvPr>
            <p:extLst/>
          </p:nvPr>
        </p:nvGraphicFramePr>
        <p:xfrm>
          <a:off x="767443" y="2975571"/>
          <a:ext cx="7599315" cy="986816"/>
        </p:xfrm>
        <a:graphic>
          <a:graphicData uri="http://schemas.openxmlformats.org/drawingml/2006/table">
            <a:tbl>
              <a:tblPr>
                <a:tableStyleId>{5DA37D80-6434-44D0-A028-1B22A696006F}</a:tableStyleId>
              </a:tblPr>
              <a:tblGrid>
                <a:gridCol w="3947549">
                  <a:extLst>
                    <a:ext uri="{9D8B030D-6E8A-4147-A177-3AD203B41FA5}">
                      <a16:colId xmlns:a16="http://schemas.microsoft.com/office/drawing/2014/main" val="20000"/>
                    </a:ext>
                  </a:extLst>
                </a:gridCol>
                <a:gridCol w="1931864">
                  <a:extLst>
                    <a:ext uri="{9D8B030D-6E8A-4147-A177-3AD203B41FA5}">
                      <a16:colId xmlns:a16="http://schemas.microsoft.com/office/drawing/2014/main" val="20001"/>
                    </a:ext>
                  </a:extLst>
                </a:gridCol>
                <a:gridCol w="1719902">
                  <a:extLst>
                    <a:ext uri="{9D8B030D-6E8A-4147-A177-3AD203B41FA5}">
                      <a16:colId xmlns:a16="http://schemas.microsoft.com/office/drawing/2014/main" val="20002"/>
                    </a:ext>
                  </a:extLst>
                </a:gridCol>
              </a:tblGrid>
              <a:tr h="417769">
                <a:tc>
                  <a:txBody>
                    <a:bodyPr/>
                    <a:lstStyle/>
                    <a:p>
                      <a:pPr algn="l" fontAlgn="b"/>
                      <a:r>
                        <a:rPr lang="en-US" sz="1400" b="1" u="none" strike="noStrike" dirty="0">
                          <a:solidFill>
                            <a:schemeClr val="bg1"/>
                          </a:solidFill>
                          <a:effectLst/>
                        </a:rPr>
                        <a:t>Alternative</a:t>
                      </a:r>
                      <a:endParaRPr lang="en-US" sz="1400" b="1" i="0" u="none" strike="noStrike" dirty="0">
                        <a:solidFill>
                          <a:schemeClr val="bg1"/>
                        </a:solidFill>
                        <a:effectLst/>
                        <a:latin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CAD99"/>
                    </a:solidFill>
                  </a:tcPr>
                </a:tc>
                <a:tc>
                  <a:txBody>
                    <a:bodyPr/>
                    <a:lstStyle/>
                    <a:p>
                      <a:pPr algn="ctr" fontAlgn="b"/>
                      <a:r>
                        <a:rPr lang="en-US" sz="1400" b="1" u="none" strike="noStrike" dirty="0">
                          <a:solidFill>
                            <a:schemeClr val="bg1"/>
                          </a:solidFill>
                          <a:effectLst/>
                        </a:rPr>
                        <a:t>Total Cost </a:t>
                      </a:r>
                    </a:p>
                    <a:p>
                      <a:pPr algn="ctr" fontAlgn="b"/>
                      <a:r>
                        <a:rPr lang="en-US" sz="1400" b="1" u="none" strike="noStrike" dirty="0">
                          <a:solidFill>
                            <a:schemeClr val="bg1"/>
                          </a:solidFill>
                          <a:effectLst/>
                        </a:rPr>
                        <a:t>(2025 USD)</a:t>
                      </a:r>
                      <a:endParaRPr lang="en-US" sz="1400" b="1" i="0" u="none" strike="noStrike" dirty="0">
                        <a:solidFill>
                          <a:schemeClr val="bg1"/>
                        </a:solidFill>
                        <a:effectLst/>
                        <a:latin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CAD99"/>
                    </a:solidFill>
                  </a:tcPr>
                </a:tc>
                <a:tc>
                  <a:txBody>
                    <a:bodyPr/>
                    <a:lstStyle/>
                    <a:p>
                      <a:pPr marL="0" algn="ctr" defTabSz="914400" rtl="0" eaLnBrk="1" fontAlgn="b" latinLnBrk="0" hangingPunct="1"/>
                      <a:r>
                        <a:rPr lang="en-US" sz="1400" b="1" u="none" strike="noStrike" kern="1200" dirty="0">
                          <a:solidFill>
                            <a:schemeClr val="bg1"/>
                          </a:solidFill>
                          <a:effectLst/>
                          <a:latin typeface="+mn-lt"/>
                          <a:ea typeface="+mn-ea"/>
                          <a:cs typeface="+mn-cs"/>
                        </a:rPr>
                        <a:t>Total Cost  </a:t>
                      </a:r>
                    </a:p>
                    <a:p>
                      <a:pPr marL="0" algn="ctr" defTabSz="914400" rtl="0" eaLnBrk="1" fontAlgn="b" latinLnBrk="0" hangingPunct="1"/>
                      <a:r>
                        <a:rPr lang="en-US" sz="1400" b="1" u="none" strike="noStrike" kern="1200" dirty="0">
                          <a:solidFill>
                            <a:schemeClr val="bg1"/>
                          </a:solidFill>
                          <a:effectLst/>
                          <a:latin typeface="+mn-lt"/>
                          <a:ea typeface="+mn-ea"/>
                          <a:cs typeface="+mn-cs"/>
                        </a:rPr>
                        <a:t>(2028 USD)</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CAD99"/>
                    </a:solidFill>
                  </a:tcPr>
                </a:tc>
                <a:extLst>
                  <a:ext uri="{0D108BD9-81ED-4DB2-BD59-A6C34878D82A}">
                    <a16:rowId xmlns:a16="http://schemas.microsoft.com/office/drawing/2014/main" val="10000"/>
                  </a:ext>
                </a:extLst>
              </a:tr>
              <a:tr h="280048">
                <a:tc>
                  <a:txBody>
                    <a:bodyPr/>
                    <a:lstStyle/>
                    <a:p>
                      <a:pPr algn="l" fontAlgn="b"/>
                      <a:r>
                        <a:rPr lang="en-US" sz="1400" b="0" i="0" u="none" strike="noStrike" dirty="0">
                          <a:solidFill>
                            <a:schemeClr val="tx1"/>
                          </a:solidFill>
                          <a:effectLst/>
                          <a:latin typeface="+mn-lt"/>
                        </a:rPr>
                        <a:t>Minimum</a:t>
                      </a:r>
                      <a:r>
                        <a:rPr lang="en-US" sz="1400" b="0" i="0" u="none" strike="noStrike" baseline="0" dirty="0">
                          <a:solidFill>
                            <a:schemeClr val="tx1"/>
                          </a:solidFill>
                          <a:effectLst/>
                          <a:latin typeface="+mn-lt"/>
                        </a:rPr>
                        <a:t> (Two Track)</a:t>
                      </a:r>
                      <a:endParaRPr lang="en-US" sz="1400" b="0" i="0" u="none" strike="noStrike" dirty="0">
                        <a:solidFill>
                          <a:srgbClr val="000000"/>
                        </a:solidFill>
                        <a:effectLst/>
                        <a:latin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$ 3,820,000,000</a:t>
                      </a:r>
                      <a:endParaRPr lang="en-US" sz="1400" b="0" i="0" u="none" strike="noStrike" dirty="0">
                        <a:solidFill>
                          <a:srgbClr val="000000"/>
                        </a:solidFill>
                        <a:effectLst/>
                        <a:latin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400" u="none" strike="noStrike" kern="1200" dirty="0">
                          <a:solidFill>
                            <a:schemeClr val="tx1"/>
                          </a:solidFill>
                          <a:effectLst/>
                          <a:latin typeface="+mn-lt"/>
                          <a:ea typeface="+mn-ea"/>
                          <a:cs typeface="+mn-cs"/>
                        </a:rPr>
                        <a:t>$</a:t>
                      </a:r>
                      <a:r>
                        <a:rPr lang="en-US" sz="1400" u="none" strike="noStrike" kern="1200" baseline="0" dirty="0">
                          <a:solidFill>
                            <a:schemeClr val="tx1"/>
                          </a:solidFill>
                          <a:effectLst/>
                          <a:latin typeface="+mn-lt"/>
                          <a:ea typeface="+mn-ea"/>
                          <a:cs typeface="+mn-cs"/>
                        </a:rPr>
                        <a:t> 4,236,000,000</a:t>
                      </a:r>
                      <a:endParaRPr lang="en-US" sz="1400" u="none" strike="noStrike" kern="1200" dirty="0">
                        <a:solidFill>
                          <a:schemeClr val="tx1"/>
                        </a:solidFill>
                        <a:effectLst/>
                        <a:latin typeface="+mn-lt"/>
                        <a:ea typeface="+mn-ea"/>
                        <a:cs typeface="+mn-cs"/>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80048">
                <a:tc>
                  <a:txBody>
                    <a:bodyPr/>
                    <a:lstStyle/>
                    <a:p>
                      <a:pPr algn="l" fontAlgn="b"/>
                      <a:r>
                        <a:rPr lang="en-US" sz="1400" u="none" strike="noStrike" dirty="0">
                          <a:effectLst/>
                        </a:rPr>
                        <a:t>Maximum (Four</a:t>
                      </a:r>
                      <a:r>
                        <a:rPr lang="en-US" sz="1400" u="none" strike="noStrike" baseline="0" dirty="0">
                          <a:effectLst/>
                        </a:rPr>
                        <a:t> Track)</a:t>
                      </a:r>
                      <a:endParaRPr lang="en-US" sz="1400" b="0" i="0" u="none" strike="noStrike" dirty="0">
                        <a:solidFill>
                          <a:srgbClr val="000000"/>
                        </a:solidFill>
                        <a:effectLst/>
                        <a:latin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$ 5,940,000,000 </a:t>
                      </a:r>
                      <a:endParaRPr lang="en-US" sz="1400" b="0" i="0" u="none" strike="noStrike" dirty="0">
                        <a:solidFill>
                          <a:srgbClr val="000000"/>
                        </a:solidFill>
                        <a:effectLst/>
                        <a:latin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400" u="none" strike="noStrike" kern="1200" dirty="0">
                          <a:solidFill>
                            <a:schemeClr val="tx1"/>
                          </a:solidFill>
                          <a:effectLst/>
                          <a:latin typeface="+mn-lt"/>
                          <a:ea typeface="+mn-ea"/>
                          <a:cs typeface="+mn-cs"/>
                        </a:rPr>
                        <a:t>$ 6,586,000,000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TextBox 4"/>
          <p:cNvSpPr txBox="1"/>
          <p:nvPr/>
        </p:nvSpPr>
        <p:spPr>
          <a:xfrm>
            <a:off x="729342" y="779337"/>
            <a:ext cx="2612571" cy="369332"/>
          </a:xfrm>
          <a:prstGeom prst="rect">
            <a:avLst/>
          </a:prstGeom>
          <a:noFill/>
        </p:spPr>
        <p:txBody>
          <a:bodyPr wrap="square" rtlCol="0">
            <a:spAutoFit/>
          </a:bodyPr>
          <a:lstStyle/>
          <a:p>
            <a:r>
              <a:rPr lang="en-US" b="1" dirty="0"/>
              <a:t>2002 MassDOT Study</a:t>
            </a:r>
          </a:p>
        </p:txBody>
      </p:sp>
      <p:sp>
        <p:nvSpPr>
          <p:cNvPr id="11" name="TextBox 10"/>
          <p:cNvSpPr txBox="1"/>
          <p:nvPr/>
        </p:nvSpPr>
        <p:spPr>
          <a:xfrm>
            <a:off x="729343" y="2644700"/>
            <a:ext cx="2612571" cy="369332"/>
          </a:xfrm>
          <a:prstGeom prst="rect">
            <a:avLst/>
          </a:prstGeom>
          <a:noFill/>
        </p:spPr>
        <p:txBody>
          <a:bodyPr wrap="square" rtlCol="0">
            <a:spAutoFit/>
          </a:bodyPr>
          <a:lstStyle/>
          <a:p>
            <a:r>
              <a:rPr lang="en-US" b="1" dirty="0"/>
              <a:t>2017 Harvard Study</a:t>
            </a:r>
          </a:p>
        </p:txBody>
      </p:sp>
      <p:sp>
        <p:nvSpPr>
          <p:cNvPr id="13" name="TextBox 12"/>
          <p:cNvSpPr txBox="1"/>
          <p:nvPr/>
        </p:nvSpPr>
        <p:spPr>
          <a:xfrm>
            <a:off x="729342" y="4570934"/>
            <a:ext cx="2612571" cy="369332"/>
          </a:xfrm>
          <a:prstGeom prst="rect">
            <a:avLst/>
          </a:prstGeom>
          <a:noFill/>
        </p:spPr>
        <p:txBody>
          <a:bodyPr wrap="square" rtlCol="0">
            <a:spAutoFit/>
          </a:bodyPr>
          <a:lstStyle/>
          <a:p>
            <a:r>
              <a:rPr lang="en-US" b="1" dirty="0"/>
              <a:t>2018 MassDOT Study</a:t>
            </a:r>
          </a:p>
        </p:txBody>
      </p:sp>
      <p:sp>
        <p:nvSpPr>
          <p:cNvPr id="14" name="TextBox 13"/>
          <p:cNvSpPr txBox="1"/>
          <p:nvPr/>
        </p:nvSpPr>
        <p:spPr>
          <a:xfrm>
            <a:off x="729342" y="4001892"/>
            <a:ext cx="7637417" cy="577081"/>
          </a:xfrm>
          <a:prstGeom prst="rect">
            <a:avLst/>
          </a:prstGeom>
          <a:noFill/>
        </p:spPr>
        <p:txBody>
          <a:bodyPr wrap="square" rtlCol="0">
            <a:spAutoFit/>
          </a:bodyPr>
          <a:lstStyle/>
          <a:p>
            <a:pPr defTabSz="685604"/>
            <a:r>
              <a:rPr lang="en-US" sz="1050" dirty="0">
                <a:solidFill>
                  <a:srgbClr val="292934"/>
                </a:solidFill>
                <a:latin typeface="Franklin Gothic Book"/>
              </a:rPr>
              <a:t>Figure 2 and Figure 3 of NSRL White Paper_Silver_Final.PDF</a:t>
            </a:r>
            <a:r>
              <a:rPr lang="en-US" sz="1050" b="1" dirty="0">
                <a:solidFill>
                  <a:srgbClr val="1B69B1">
                    <a:lumMod val="75000"/>
                  </a:srgbClr>
                </a:solidFill>
                <a:latin typeface="Franklin Gothic Book"/>
              </a:rPr>
              <a:t> </a:t>
            </a:r>
            <a:r>
              <a:rPr lang="en-US" sz="1050" dirty="0">
                <a:solidFill>
                  <a:srgbClr val="292934"/>
                </a:solidFill>
                <a:latin typeface="Franklin Gothic Book"/>
              </a:rPr>
              <a:t>escalated to 2028 USD. </a:t>
            </a:r>
            <a:r>
              <a:rPr lang="en-US" sz="1050" b="1" i="1" dirty="0">
                <a:solidFill>
                  <a:srgbClr val="292934"/>
                </a:solidFill>
                <a:latin typeface="Franklin Gothic Book"/>
              </a:rPr>
              <a:t>Note: The Harvard Study did not include cost for the tunnel boring machine launch pit and only accounted for 2.7 miles of tunneling (the MassDOT studies both accounted for 5 miles of tunneling), and no contingency for risk.</a:t>
            </a:r>
            <a:endParaRPr lang="en-US" sz="1050" i="1" dirty="0">
              <a:solidFill>
                <a:srgbClr val="292934"/>
              </a:solidFill>
              <a:latin typeface="Franklin Gothic Book"/>
            </a:endParaRPr>
          </a:p>
        </p:txBody>
      </p:sp>
    </p:spTree>
    <p:extLst>
      <p:ext uri="{BB962C8B-B14F-4D97-AF65-F5344CB8AC3E}">
        <p14:creationId xmlns:p14="http://schemas.microsoft.com/office/powerpoint/2010/main" val="15367315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Operating costs - Estimates</a:t>
            </a:r>
          </a:p>
        </p:txBody>
      </p:sp>
      <p:sp>
        <p:nvSpPr>
          <p:cNvPr id="5" name="Slide Number Placeholder 4"/>
          <p:cNvSpPr>
            <a:spLocks noGrp="1"/>
          </p:cNvSpPr>
          <p:nvPr>
            <p:ph type="sldNum" sz="quarter" idx="4"/>
          </p:nvPr>
        </p:nvSpPr>
        <p:spPr/>
        <p:txBody>
          <a:bodyPr/>
          <a:lstStyle/>
          <a:p>
            <a:pPr>
              <a:defRPr/>
            </a:pPr>
            <a:fld id="{1B9A3EE1-316A-4C41-BADB-C51665509343}" type="slidenum">
              <a:rPr lang="en-US" altLang="en-US" smtClean="0">
                <a:solidFill>
                  <a:srgbClr val="292934"/>
                </a:solidFill>
              </a:rPr>
              <a:pPr>
                <a:defRPr/>
              </a:pPr>
              <a:t>42</a:t>
            </a:fld>
            <a:endParaRPr lang="en-US" altLang="en-US">
              <a:solidFill>
                <a:srgbClr val="292934"/>
              </a:solidFill>
            </a:endParaRPr>
          </a:p>
        </p:txBody>
      </p:sp>
      <p:sp>
        <p:nvSpPr>
          <p:cNvPr id="4" name="Content Placeholder 3"/>
          <p:cNvSpPr>
            <a:spLocks noGrp="1"/>
          </p:cNvSpPr>
          <p:nvPr>
            <p:ph idx="1"/>
          </p:nvPr>
        </p:nvSpPr>
        <p:spPr/>
        <p:txBody>
          <a:bodyPr/>
          <a:lstStyle/>
          <a:p>
            <a:pPr marL="0" indent="0">
              <a:buNone/>
            </a:pPr>
            <a:r>
              <a:rPr lang="en-US" dirty="0"/>
              <a:t>Operating costs have been estimated for the no build (2040), South Station Expansion All-Day Peak Service (No NSRL), and the NSRL All-Day Peak Service (2-track) alternatives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1200" dirty="0"/>
          </a:p>
          <a:p>
            <a:pPr marL="0" indent="0">
              <a:buNone/>
            </a:pPr>
            <a:endParaRPr lang="en-US" sz="1200" dirty="0"/>
          </a:p>
          <a:p>
            <a:pPr marL="0" indent="0">
              <a:buNone/>
            </a:pPr>
            <a:r>
              <a:rPr lang="en-US" sz="1400" dirty="0"/>
              <a:t>Midpoint cost alignment, 2018 US Dollars</a:t>
            </a:r>
          </a:p>
        </p:txBody>
      </p:sp>
      <p:graphicFrame>
        <p:nvGraphicFramePr>
          <p:cNvPr id="6" name="Table 5">
            <a:extLst/>
          </p:cNvPr>
          <p:cNvGraphicFramePr>
            <a:graphicFrameLocks noGrp="1"/>
          </p:cNvGraphicFramePr>
          <p:nvPr>
            <p:extLst>
              <p:ext uri="{D42A27DB-BD31-4B8C-83A1-F6EECF244321}">
                <p14:modId xmlns:p14="http://schemas.microsoft.com/office/powerpoint/2010/main" val="1582644215"/>
              </p:ext>
            </p:extLst>
          </p:nvPr>
        </p:nvGraphicFramePr>
        <p:xfrm>
          <a:off x="533400" y="2895600"/>
          <a:ext cx="7629044" cy="2814164"/>
        </p:xfrm>
        <a:graphic>
          <a:graphicData uri="http://schemas.openxmlformats.org/drawingml/2006/table">
            <a:tbl>
              <a:tblPr firstRow="1" bandRow="1">
                <a:tableStyleId>{5C22544A-7EE6-4342-B048-85BDC9FD1C3A}</a:tableStyleId>
              </a:tblPr>
              <a:tblGrid>
                <a:gridCol w="2002773">
                  <a:extLst>
                    <a:ext uri="{9D8B030D-6E8A-4147-A177-3AD203B41FA5}">
                      <a16:colId xmlns:a16="http://schemas.microsoft.com/office/drawing/2014/main" val="1065098601"/>
                    </a:ext>
                  </a:extLst>
                </a:gridCol>
                <a:gridCol w="1719658">
                  <a:extLst>
                    <a:ext uri="{9D8B030D-6E8A-4147-A177-3AD203B41FA5}">
                      <a16:colId xmlns:a16="http://schemas.microsoft.com/office/drawing/2014/main" val="1412409023"/>
                    </a:ext>
                  </a:extLst>
                </a:gridCol>
                <a:gridCol w="1738348">
                  <a:extLst>
                    <a:ext uri="{9D8B030D-6E8A-4147-A177-3AD203B41FA5}">
                      <a16:colId xmlns:a16="http://schemas.microsoft.com/office/drawing/2014/main" val="2827711060"/>
                    </a:ext>
                  </a:extLst>
                </a:gridCol>
                <a:gridCol w="2168265">
                  <a:extLst>
                    <a:ext uri="{9D8B030D-6E8A-4147-A177-3AD203B41FA5}">
                      <a16:colId xmlns:a16="http://schemas.microsoft.com/office/drawing/2014/main" val="2114458910"/>
                    </a:ext>
                  </a:extLst>
                </a:gridCol>
              </a:tblGrid>
              <a:tr h="547425">
                <a:tc>
                  <a:txBody>
                    <a:bodyPr/>
                    <a:lstStyle/>
                    <a:p>
                      <a:endParaRPr lang="en-US" dirty="0"/>
                    </a:p>
                  </a:txBody>
                  <a:tcPr>
                    <a:solidFill>
                      <a:srgbClr val="3CAD99"/>
                    </a:solidFill>
                  </a:tcPr>
                </a:tc>
                <a:tc>
                  <a:txBody>
                    <a:bodyPr/>
                    <a:lstStyle/>
                    <a:p>
                      <a:pPr algn="ctr"/>
                      <a:r>
                        <a:rPr lang="en-US" dirty="0"/>
                        <a:t>No Build 2040</a:t>
                      </a:r>
                    </a:p>
                  </a:txBody>
                  <a:tcPr>
                    <a:solidFill>
                      <a:srgbClr val="3CAD99"/>
                    </a:solidFill>
                  </a:tcPr>
                </a:tc>
                <a:tc>
                  <a:txBody>
                    <a:bodyPr/>
                    <a:lstStyle/>
                    <a:p>
                      <a:pPr marL="0" marR="0" lvl="0" indent="0" algn="ctr" defTabSz="1197317" rtl="0" eaLnBrk="1" fontAlgn="auto" latinLnBrk="0" hangingPunct="1">
                        <a:lnSpc>
                          <a:spcPct val="100000"/>
                        </a:lnSpc>
                        <a:spcBef>
                          <a:spcPts val="0"/>
                        </a:spcBef>
                        <a:spcAft>
                          <a:spcPts val="0"/>
                        </a:spcAft>
                        <a:buClrTx/>
                        <a:buSzTx/>
                        <a:buFontTx/>
                        <a:buNone/>
                        <a:tabLst/>
                        <a:defRPr/>
                      </a:pPr>
                      <a:r>
                        <a:rPr lang="en-US" dirty="0"/>
                        <a:t>South Station Expansion All-Day Peak Service</a:t>
                      </a:r>
                    </a:p>
                  </a:txBody>
                  <a:tcPr>
                    <a:solidFill>
                      <a:srgbClr val="3CAD99"/>
                    </a:solidFill>
                  </a:tcPr>
                </a:tc>
                <a:tc>
                  <a:txBody>
                    <a:bodyPr/>
                    <a:lstStyle/>
                    <a:p>
                      <a:pPr marL="0" marR="0" lvl="0" indent="0" algn="ctr" defTabSz="1197317" rtl="0" eaLnBrk="1" fontAlgn="auto" latinLnBrk="0" hangingPunct="1">
                        <a:lnSpc>
                          <a:spcPct val="100000"/>
                        </a:lnSpc>
                        <a:spcBef>
                          <a:spcPts val="0"/>
                        </a:spcBef>
                        <a:spcAft>
                          <a:spcPts val="0"/>
                        </a:spcAft>
                        <a:buClrTx/>
                        <a:buSzTx/>
                        <a:buFontTx/>
                        <a:buNone/>
                        <a:tabLst/>
                        <a:defRPr/>
                      </a:pPr>
                      <a:r>
                        <a:rPr lang="en-US" dirty="0"/>
                        <a:t>NSRL All-Day Peak Service (2-track)</a:t>
                      </a:r>
                    </a:p>
                  </a:txBody>
                  <a:tcPr>
                    <a:solidFill>
                      <a:srgbClr val="3CAD99"/>
                    </a:solidFill>
                  </a:tcPr>
                </a:tc>
                <a:extLst>
                  <a:ext uri="{0D108BD9-81ED-4DB2-BD59-A6C34878D82A}">
                    <a16:rowId xmlns:a16="http://schemas.microsoft.com/office/drawing/2014/main" val="1920978179"/>
                  </a:ext>
                </a:extLst>
              </a:tr>
              <a:tr h="579120">
                <a:tc>
                  <a:txBody>
                    <a:bodyPr/>
                    <a:lstStyle/>
                    <a:p>
                      <a:r>
                        <a:rPr lang="en-US" dirty="0"/>
                        <a:t>Vehicle revenue miles/day </a:t>
                      </a:r>
                    </a:p>
                  </a:txBody>
                  <a:tcPr>
                    <a:solidFill>
                      <a:schemeClr val="bg1">
                        <a:lumMod val="95000"/>
                      </a:schemeClr>
                    </a:solidFill>
                  </a:tcPr>
                </a:tc>
                <a:tc>
                  <a:txBody>
                    <a:bodyPr/>
                    <a:lstStyle/>
                    <a:p>
                      <a:pPr algn="ctr"/>
                      <a:r>
                        <a:rPr lang="en-US" dirty="0"/>
                        <a:t>16,420</a:t>
                      </a:r>
                    </a:p>
                  </a:txBody>
                  <a:tcPr anchor="ctr">
                    <a:solidFill>
                      <a:schemeClr val="bg1">
                        <a:lumMod val="95000"/>
                      </a:schemeClr>
                    </a:solidFill>
                  </a:tcPr>
                </a:tc>
                <a:tc>
                  <a:txBody>
                    <a:bodyPr/>
                    <a:lstStyle/>
                    <a:p>
                      <a:pPr algn="ctr"/>
                      <a:r>
                        <a:rPr lang="en-US" dirty="0"/>
                        <a:t>41,550</a:t>
                      </a:r>
                    </a:p>
                  </a:txBody>
                  <a:tcPr anchor="ctr">
                    <a:solidFill>
                      <a:schemeClr val="bg1">
                        <a:lumMod val="95000"/>
                      </a:schemeClr>
                    </a:solidFill>
                  </a:tcPr>
                </a:tc>
                <a:tc>
                  <a:txBody>
                    <a:bodyPr/>
                    <a:lstStyle/>
                    <a:p>
                      <a:pPr algn="ctr"/>
                      <a:r>
                        <a:rPr lang="en-US" dirty="0"/>
                        <a:t>51,470</a:t>
                      </a:r>
                    </a:p>
                  </a:txBody>
                  <a:tcPr anchor="ctr">
                    <a:solidFill>
                      <a:schemeClr val="bg1">
                        <a:lumMod val="95000"/>
                      </a:schemeClr>
                    </a:solidFill>
                  </a:tcPr>
                </a:tc>
                <a:extLst>
                  <a:ext uri="{0D108BD9-81ED-4DB2-BD59-A6C34878D82A}">
                    <a16:rowId xmlns:a16="http://schemas.microsoft.com/office/drawing/2014/main" val="1002462452"/>
                  </a:ext>
                </a:extLst>
              </a:tr>
              <a:tr h="985364">
                <a:tc>
                  <a:txBody>
                    <a:bodyPr/>
                    <a:lstStyle/>
                    <a:p>
                      <a:r>
                        <a:rPr lang="en-US" dirty="0"/>
                        <a:t>Operating expenses/year</a:t>
                      </a:r>
                    </a:p>
                  </a:txBody>
                  <a:tcPr>
                    <a:solidFill>
                      <a:schemeClr val="bg1">
                        <a:lumMod val="95000"/>
                      </a:schemeClr>
                    </a:solidFill>
                  </a:tcPr>
                </a:tc>
                <a:tc>
                  <a:txBody>
                    <a:bodyPr/>
                    <a:lstStyle/>
                    <a:p>
                      <a:pPr algn="ctr"/>
                      <a:r>
                        <a:rPr lang="en-US" dirty="0"/>
                        <a:t>$400,</a:t>
                      </a:r>
                      <a:r>
                        <a:rPr lang="en-US" baseline="0" dirty="0"/>
                        <a:t>000,000</a:t>
                      </a:r>
                      <a:endParaRPr lang="en-US" dirty="0"/>
                    </a:p>
                  </a:txBody>
                  <a:tcPr anchor="ctr">
                    <a:solidFill>
                      <a:schemeClr val="bg1">
                        <a:lumMod val="95000"/>
                      </a:schemeClr>
                    </a:solidFill>
                  </a:tcPr>
                </a:tc>
                <a:tc>
                  <a:txBody>
                    <a:bodyPr/>
                    <a:lstStyle/>
                    <a:p>
                      <a:pPr algn="ctr"/>
                      <a:r>
                        <a:rPr lang="en-US" dirty="0"/>
                        <a:t>$775</a:t>
                      </a:r>
                      <a:r>
                        <a:rPr lang="en-US" baseline="0" dirty="0"/>
                        <a:t>,000,000</a:t>
                      </a:r>
                      <a:endParaRPr lang="en-US" dirty="0"/>
                    </a:p>
                  </a:txBody>
                  <a:tcPr anchor="ctr">
                    <a:solidFill>
                      <a:schemeClr val="bg1">
                        <a:lumMod val="95000"/>
                      </a:schemeClr>
                    </a:solidFill>
                  </a:tcPr>
                </a:tc>
                <a:tc>
                  <a:txBody>
                    <a:bodyPr/>
                    <a:lstStyle/>
                    <a:p>
                      <a:pPr algn="ctr"/>
                      <a:r>
                        <a:rPr lang="en-US" dirty="0"/>
                        <a:t>$929</a:t>
                      </a:r>
                      <a:r>
                        <a:rPr lang="en-US" baseline="0" dirty="0"/>
                        <a:t>,000,000</a:t>
                      </a:r>
                      <a:endParaRPr lang="en-US" dirty="0"/>
                    </a:p>
                  </a:txBody>
                  <a:tcPr anchor="ctr">
                    <a:solidFill>
                      <a:schemeClr val="bg1">
                        <a:lumMod val="95000"/>
                      </a:schemeClr>
                    </a:solidFill>
                  </a:tcPr>
                </a:tc>
                <a:extLst>
                  <a:ext uri="{0D108BD9-81ED-4DB2-BD59-A6C34878D82A}">
                    <a16:rowId xmlns:a16="http://schemas.microsoft.com/office/drawing/2014/main" val="1333768530"/>
                  </a:ext>
                </a:extLst>
              </a:tr>
            </a:tbl>
          </a:graphicData>
        </a:graphic>
      </p:graphicFrame>
    </p:spTree>
    <p:extLst>
      <p:ext uri="{BB962C8B-B14F-4D97-AF65-F5344CB8AC3E}">
        <p14:creationId xmlns:p14="http://schemas.microsoft.com/office/powerpoint/2010/main" val="17168869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lstStyle/>
          <a:p>
            <a:pPr>
              <a:spcBef>
                <a:spcPts val="1200"/>
              </a:spcBef>
            </a:pPr>
            <a:r>
              <a:rPr lang="en-US" b="1" dirty="0"/>
              <a:t>Public Meeting – </a:t>
            </a:r>
            <a:r>
              <a:rPr lang="en-US" dirty="0"/>
              <a:t>Thursday, June 21 – 10 Park Plaza, 2</a:t>
            </a:r>
            <a:r>
              <a:rPr lang="en-US" baseline="30000" dirty="0"/>
              <a:t>nd</a:t>
            </a:r>
            <a:r>
              <a:rPr lang="en-US" dirty="0"/>
              <a:t> Floor – 5:30pm to 8:30pm</a:t>
            </a:r>
          </a:p>
          <a:p>
            <a:pPr>
              <a:spcBef>
                <a:spcPts val="1200"/>
              </a:spcBef>
            </a:pPr>
            <a:r>
              <a:rPr lang="en-US" b="1" dirty="0"/>
              <a:t>Release of draft NSRL Feasibility Reassessment</a:t>
            </a:r>
            <a:r>
              <a:rPr lang="en-US" dirty="0"/>
              <a:t> – Early July 2018</a:t>
            </a:r>
          </a:p>
          <a:p>
            <a:pPr lvl="1">
              <a:spcBef>
                <a:spcPts val="1200"/>
              </a:spcBef>
            </a:pPr>
            <a:r>
              <a:rPr lang="en-US" b="1" dirty="0"/>
              <a:t>Comment Period – </a:t>
            </a:r>
            <a:r>
              <a:rPr lang="en-US" dirty="0"/>
              <a:t>July/August 2018</a:t>
            </a:r>
          </a:p>
          <a:p>
            <a:pPr>
              <a:spcBef>
                <a:spcPts val="1200"/>
              </a:spcBef>
            </a:pPr>
            <a:r>
              <a:rPr lang="en-US" b="1" dirty="0"/>
              <a:t>Final NSRL Feasibility Reassessment Report – </a:t>
            </a:r>
            <a:r>
              <a:rPr lang="en-US" dirty="0"/>
              <a:t>Early</a:t>
            </a:r>
            <a:r>
              <a:rPr lang="en-US" b="1" dirty="0"/>
              <a:t> </a:t>
            </a:r>
            <a:r>
              <a:rPr lang="en-US" dirty="0"/>
              <a:t>Fall 2018</a:t>
            </a:r>
          </a:p>
          <a:p>
            <a:pPr>
              <a:spcBef>
                <a:spcPts val="1200"/>
              </a:spcBef>
            </a:pPr>
            <a:r>
              <a:rPr lang="en-US" b="1" dirty="0"/>
              <a:t>MBTA Rail Vision Study examining electrification and alternative service models - </a:t>
            </a:r>
            <a:r>
              <a:rPr lang="en-US" dirty="0"/>
              <a:t>Ongoing</a:t>
            </a:r>
            <a:endParaRPr lang="en-US" b="1" dirty="0"/>
          </a:p>
          <a:p>
            <a:endParaRPr lang="en-US" dirty="0"/>
          </a:p>
        </p:txBody>
      </p:sp>
      <p:sp>
        <p:nvSpPr>
          <p:cNvPr id="4" name="Text Placeholder 3"/>
          <p:cNvSpPr>
            <a:spLocks noGrp="1"/>
          </p:cNvSpPr>
          <p:nvPr>
            <p:ph type="body" sz="quarter" idx="19"/>
          </p:nvPr>
        </p:nvSpPr>
        <p:spPr/>
        <p:txBody>
          <a:bodyPr/>
          <a:lstStyle/>
          <a:p>
            <a:endParaRPr lang="en-US"/>
          </a:p>
        </p:txBody>
      </p:sp>
      <p:sp>
        <p:nvSpPr>
          <p:cNvPr id="5" name="Slide Number Placeholder 4"/>
          <p:cNvSpPr>
            <a:spLocks noGrp="1"/>
          </p:cNvSpPr>
          <p:nvPr>
            <p:ph type="sldNum" sz="quarter" idx="4"/>
          </p:nvPr>
        </p:nvSpPr>
        <p:spPr/>
        <p:txBody>
          <a:bodyPr/>
          <a:lstStyle/>
          <a:p>
            <a:pPr>
              <a:defRPr/>
            </a:pPr>
            <a:fld id="{1B9A3EE1-316A-4C41-BADB-C51665509343}" type="slidenum">
              <a:rPr lang="en-US" altLang="en-US" smtClean="0">
                <a:solidFill>
                  <a:srgbClr val="292934"/>
                </a:solidFill>
              </a:rPr>
              <a:pPr>
                <a:defRPr/>
              </a:pPr>
              <a:t>43</a:t>
            </a:fld>
            <a:endParaRPr lang="en-US" altLang="en-US">
              <a:solidFill>
                <a:srgbClr val="292934"/>
              </a:solidFill>
            </a:endParaRPr>
          </a:p>
        </p:txBody>
      </p:sp>
    </p:spTree>
    <p:extLst>
      <p:ext uri="{BB962C8B-B14F-4D97-AF65-F5344CB8AC3E}">
        <p14:creationId xmlns:p14="http://schemas.microsoft.com/office/powerpoint/2010/main" val="7041097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quarter" idx="19"/>
          </p:nvPr>
        </p:nvSpPr>
        <p:spPr/>
        <p:txBody>
          <a:bodyPr/>
          <a:lstStyle/>
          <a:p>
            <a:endParaRPr lang="en-US"/>
          </a:p>
        </p:txBody>
      </p:sp>
      <p:sp>
        <p:nvSpPr>
          <p:cNvPr id="5" name="Slide Number Placeholder 4"/>
          <p:cNvSpPr>
            <a:spLocks noGrp="1"/>
          </p:cNvSpPr>
          <p:nvPr>
            <p:ph type="sldNum" sz="quarter" idx="4"/>
          </p:nvPr>
        </p:nvSpPr>
        <p:spPr/>
        <p:txBody>
          <a:bodyPr/>
          <a:lstStyle/>
          <a:p>
            <a:pPr>
              <a:defRPr/>
            </a:pPr>
            <a:fld id="{1B9A3EE1-316A-4C41-BADB-C51665509343}" type="slidenum">
              <a:rPr lang="en-US" altLang="en-US" smtClean="0">
                <a:solidFill>
                  <a:srgbClr val="292934"/>
                </a:solidFill>
              </a:rPr>
              <a:pPr>
                <a:defRPr/>
              </a:pPr>
              <a:t>44</a:t>
            </a:fld>
            <a:endParaRPr lang="en-US" altLang="en-US">
              <a:solidFill>
                <a:srgbClr val="292934"/>
              </a:solidFill>
            </a:endParaRPr>
          </a:p>
        </p:txBody>
      </p:sp>
    </p:spTree>
    <p:extLst>
      <p:ext uri="{BB962C8B-B14F-4D97-AF65-F5344CB8AC3E}">
        <p14:creationId xmlns:p14="http://schemas.microsoft.com/office/powerpoint/2010/main" val="5671687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appendix</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264540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549" t="3333" r="2549" b="2222"/>
          <a:stretch/>
        </p:blipFill>
        <p:spPr>
          <a:xfrm>
            <a:off x="4114800" y="390525"/>
            <a:ext cx="5029200" cy="6477000"/>
          </a:xfrm>
          <a:prstGeom prst="rect">
            <a:avLst/>
          </a:prstGeom>
        </p:spPr>
      </p:pic>
      <p:sp>
        <p:nvSpPr>
          <p:cNvPr id="2" name="Title 1"/>
          <p:cNvSpPr>
            <a:spLocks noGrp="1"/>
          </p:cNvSpPr>
          <p:nvPr>
            <p:ph type="title"/>
          </p:nvPr>
        </p:nvSpPr>
        <p:spPr>
          <a:xfrm>
            <a:off x="457200" y="533400"/>
            <a:ext cx="3657600" cy="990600"/>
          </a:xfrm>
        </p:spPr>
        <p:txBody>
          <a:bodyPr>
            <a:normAutofit fontScale="90000"/>
          </a:bodyPr>
          <a:lstStyle/>
          <a:p>
            <a:r>
              <a:rPr lang="en-US" dirty="0"/>
              <a:t>Central Artery  Two-Track</a:t>
            </a:r>
          </a:p>
        </p:txBody>
      </p:sp>
      <p:sp>
        <p:nvSpPr>
          <p:cNvPr id="4" name="Text Placeholder 3"/>
          <p:cNvSpPr>
            <a:spLocks noGrp="1"/>
          </p:cNvSpPr>
          <p:nvPr>
            <p:ph type="body" sz="quarter" idx="19"/>
          </p:nvPr>
        </p:nvSpPr>
        <p:spPr/>
        <p:txBody>
          <a:bodyPr/>
          <a:lstStyle/>
          <a:p>
            <a:endParaRPr lang="en-US"/>
          </a:p>
        </p:txBody>
      </p:sp>
      <p:graphicFrame>
        <p:nvGraphicFramePr>
          <p:cNvPr id="6" name="Content Placeholder 4"/>
          <p:cNvGraphicFramePr>
            <a:graphicFrameLocks noGrp="1"/>
          </p:cNvGraphicFramePr>
          <p:nvPr>
            <p:ph idx="1"/>
            <p:extLst>
              <p:ext uri="{D42A27DB-BD31-4B8C-83A1-F6EECF244321}">
                <p14:modId xmlns:p14="http://schemas.microsoft.com/office/powerpoint/2010/main" val="427495203"/>
              </p:ext>
            </p:extLst>
          </p:nvPr>
        </p:nvGraphicFramePr>
        <p:xfrm>
          <a:off x="0" y="5631375"/>
          <a:ext cx="4768027" cy="1208535"/>
        </p:xfrm>
        <a:graphic>
          <a:graphicData uri="http://schemas.openxmlformats.org/drawingml/2006/table">
            <a:tbl>
              <a:tblPr firstRow="1" bandRow="1">
                <a:tableStyleId>{5C22544A-7EE6-4342-B048-85BDC9FD1C3A}</a:tableStyleId>
              </a:tblPr>
              <a:tblGrid>
                <a:gridCol w="902638">
                  <a:extLst>
                    <a:ext uri="{9D8B030D-6E8A-4147-A177-3AD203B41FA5}">
                      <a16:colId xmlns:a16="http://schemas.microsoft.com/office/drawing/2014/main" val="20000"/>
                    </a:ext>
                  </a:extLst>
                </a:gridCol>
                <a:gridCol w="1288463">
                  <a:extLst>
                    <a:ext uri="{9D8B030D-6E8A-4147-A177-3AD203B41FA5}">
                      <a16:colId xmlns:a16="http://schemas.microsoft.com/office/drawing/2014/main" val="20001"/>
                    </a:ext>
                  </a:extLst>
                </a:gridCol>
                <a:gridCol w="1288463">
                  <a:extLst>
                    <a:ext uri="{9D8B030D-6E8A-4147-A177-3AD203B41FA5}">
                      <a16:colId xmlns:a16="http://schemas.microsoft.com/office/drawing/2014/main" val="20002"/>
                    </a:ext>
                  </a:extLst>
                </a:gridCol>
                <a:gridCol w="1288463">
                  <a:extLst>
                    <a:ext uri="{9D8B030D-6E8A-4147-A177-3AD203B41FA5}">
                      <a16:colId xmlns:a16="http://schemas.microsoft.com/office/drawing/2014/main" val="20003"/>
                    </a:ext>
                  </a:extLst>
                </a:gridCol>
              </a:tblGrid>
              <a:tr h="583111">
                <a:tc>
                  <a:txBody>
                    <a:bodyPr/>
                    <a:lstStyle/>
                    <a:p>
                      <a:pPr algn="ctr"/>
                      <a:r>
                        <a:rPr lang="en-US" sz="1800" b="0" dirty="0">
                          <a:latin typeface="+mj-lt"/>
                        </a:rPr>
                        <a:t>Tracks</a:t>
                      </a:r>
                    </a:p>
                  </a:txBody>
                  <a:tcPr>
                    <a:solidFill>
                      <a:srgbClr val="3CAD99"/>
                    </a:solidFill>
                  </a:tcPr>
                </a:tc>
                <a:tc>
                  <a:txBody>
                    <a:bodyPr/>
                    <a:lstStyle/>
                    <a:p>
                      <a:pPr algn="ctr"/>
                      <a:r>
                        <a:rPr lang="en-US" sz="1800" b="0" dirty="0">
                          <a:latin typeface="+mj-lt"/>
                        </a:rPr>
                        <a:t>Tunnel Diameter</a:t>
                      </a:r>
                    </a:p>
                  </a:txBody>
                  <a:tcPr>
                    <a:solidFill>
                      <a:srgbClr val="3CAD99"/>
                    </a:solidFill>
                  </a:tcPr>
                </a:tc>
                <a:tc>
                  <a:txBody>
                    <a:bodyPr/>
                    <a:lstStyle/>
                    <a:p>
                      <a:pPr algn="ctr"/>
                      <a:r>
                        <a:rPr lang="en-US" sz="1800" b="0" dirty="0">
                          <a:latin typeface="+mj-lt"/>
                        </a:rPr>
                        <a:t>Stations</a:t>
                      </a:r>
                    </a:p>
                  </a:txBody>
                  <a:tcPr>
                    <a:solidFill>
                      <a:srgbClr val="3CAD99"/>
                    </a:solidFill>
                  </a:tcPr>
                </a:tc>
                <a:tc>
                  <a:txBody>
                    <a:bodyPr/>
                    <a:lstStyle/>
                    <a:p>
                      <a:pPr algn="ctr"/>
                      <a:r>
                        <a:rPr lang="en-US" sz="1800" b="0" dirty="0">
                          <a:latin typeface="+mj-lt"/>
                        </a:rPr>
                        <a:t>Alignment Depth</a:t>
                      </a:r>
                    </a:p>
                  </a:txBody>
                  <a:tcPr>
                    <a:solidFill>
                      <a:srgbClr val="3CAD99"/>
                    </a:solidFill>
                  </a:tcPr>
                </a:tc>
                <a:extLst>
                  <a:ext uri="{0D108BD9-81ED-4DB2-BD59-A6C34878D82A}">
                    <a16:rowId xmlns:a16="http://schemas.microsoft.com/office/drawing/2014/main" val="10000"/>
                  </a:ext>
                </a:extLst>
              </a:tr>
              <a:tr h="568455">
                <a:tc>
                  <a:txBody>
                    <a:bodyPr/>
                    <a:lstStyle/>
                    <a:p>
                      <a:pPr algn="ctr"/>
                      <a:r>
                        <a:rPr lang="en-US" sz="1800" dirty="0"/>
                        <a:t>2</a:t>
                      </a:r>
                    </a:p>
                  </a:txBody>
                  <a:tcPr>
                    <a:solidFill>
                      <a:schemeClr val="bg1">
                        <a:lumMod val="95000"/>
                      </a:schemeClr>
                    </a:solidFill>
                  </a:tcPr>
                </a:tc>
                <a:tc>
                  <a:txBody>
                    <a:bodyPr/>
                    <a:lstStyle/>
                    <a:p>
                      <a:pPr algn="ctr"/>
                      <a:r>
                        <a:rPr lang="en-US" sz="1800" dirty="0"/>
                        <a:t>1</a:t>
                      </a:r>
                      <a:r>
                        <a:rPr lang="en-US" sz="1800" baseline="0" dirty="0"/>
                        <a:t> x </a:t>
                      </a:r>
                      <a:r>
                        <a:rPr lang="en-US" sz="1800" dirty="0"/>
                        <a:t>41ft</a:t>
                      </a:r>
                    </a:p>
                  </a:txBody>
                  <a:tcPr>
                    <a:solidFill>
                      <a:schemeClr val="bg1">
                        <a:lumMod val="95000"/>
                      </a:schemeClr>
                    </a:solidFill>
                  </a:tcPr>
                </a:tc>
                <a:tc>
                  <a:txBody>
                    <a:bodyPr/>
                    <a:lstStyle/>
                    <a:p>
                      <a:pPr algn="ctr"/>
                      <a:r>
                        <a:rPr lang="en-US" sz="1800" dirty="0"/>
                        <a:t>2</a:t>
                      </a:r>
                    </a:p>
                  </a:txBody>
                  <a:tcPr>
                    <a:solidFill>
                      <a:schemeClr val="bg1">
                        <a:lumMod val="95000"/>
                      </a:schemeClr>
                    </a:solidFill>
                  </a:tcPr>
                </a:tc>
                <a:tc>
                  <a:txBody>
                    <a:bodyPr/>
                    <a:lstStyle/>
                    <a:p>
                      <a:pPr algn="ctr"/>
                      <a:r>
                        <a:rPr lang="en-US" sz="1800" dirty="0"/>
                        <a:t>125ft</a:t>
                      </a:r>
                    </a:p>
                  </a:txBody>
                  <a:tcPr>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Box 6"/>
          <p:cNvSpPr txBox="1"/>
          <p:nvPr/>
        </p:nvSpPr>
        <p:spPr>
          <a:xfrm>
            <a:off x="457200" y="1634728"/>
            <a:ext cx="3733800" cy="3570208"/>
          </a:xfrm>
          <a:prstGeom prst="rect">
            <a:avLst/>
          </a:prstGeom>
          <a:noFill/>
        </p:spPr>
        <p:txBody>
          <a:bodyPr wrap="square" rtlCol="0">
            <a:spAutoFit/>
          </a:bodyPr>
          <a:lstStyle/>
          <a:p>
            <a:pPr marL="285750" indent="-285750">
              <a:buClr>
                <a:srgbClr val="3CAD99"/>
              </a:buClr>
              <a:buFont typeface="Arial" panose="020B0604020202020204" pitchFamily="34" charset="0"/>
              <a:buChar char="•"/>
            </a:pPr>
            <a:r>
              <a:rPr lang="en-US" sz="1600" dirty="0"/>
              <a:t>Two stations </a:t>
            </a:r>
          </a:p>
          <a:p>
            <a:pPr marL="285750" indent="-285750">
              <a:buClr>
                <a:srgbClr val="3CAD99"/>
              </a:buClr>
              <a:buFont typeface="Arial" panose="020B0604020202020204" pitchFamily="34" charset="0"/>
              <a:buChar char="•"/>
            </a:pPr>
            <a:r>
              <a:rPr lang="en-US" sz="1600" dirty="0"/>
              <a:t>Cut-and-cover construction in Fort Point Channel, mining around South Bay interchange ramps</a:t>
            </a:r>
          </a:p>
          <a:p>
            <a:pPr marL="285750" indent="-285750">
              <a:buClr>
                <a:srgbClr val="3CAD99"/>
              </a:buClr>
              <a:buFont typeface="Arial" panose="020B0604020202020204" pitchFamily="34" charset="0"/>
              <a:buChar char="•"/>
            </a:pPr>
            <a:r>
              <a:rPr lang="en-US" sz="1600" dirty="0"/>
              <a:t>Alignment accommodated in a 38-foot internal diameter tunnel built using a 41-foot-diamter TBM. </a:t>
            </a:r>
          </a:p>
          <a:p>
            <a:pPr marL="285750" indent="-285750">
              <a:buClr>
                <a:srgbClr val="3CAD99"/>
              </a:buClr>
              <a:buFont typeface="Arial" panose="020B0604020202020204" pitchFamily="34" charset="0"/>
              <a:buChar char="•"/>
            </a:pPr>
            <a:r>
              <a:rPr lang="en-US" sz="1600" dirty="0"/>
              <a:t>Tunnels under the Orange Line, I-90 Ramps, the Red, Silver, and Blue Lines.</a:t>
            </a:r>
          </a:p>
          <a:p>
            <a:pPr marL="285750" indent="-285750">
              <a:buClr>
                <a:srgbClr val="3CAD99"/>
              </a:buClr>
              <a:buFont typeface="Arial" panose="020B0604020202020204" pitchFamily="34" charset="0"/>
              <a:buChar char="•"/>
            </a:pPr>
            <a:r>
              <a:rPr lang="en-US" sz="1600" dirty="0"/>
              <a:t>Fairmount and Old Colony Lines continue to terminate at South Station at grade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6214183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549" t="3333" r="2549" b="2222"/>
          <a:stretch/>
        </p:blipFill>
        <p:spPr>
          <a:xfrm>
            <a:off x="4114800" y="390525"/>
            <a:ext cx="5029200" cy="6477000"/>
          </a:xfrm>
          <a:prstGeom prst="rect">
            <a:avLst/>
          </a:prstGeom>
        </p:spPr>
      </p:pic>
      <p:sp>
        <p:nvSpPr>
          <p:cNvPr id="2" name="Title 1"/>
          <p:cNvSpPr>
            <a:spLocks noGrp="1"/>
          </p:cNvSpPr>
          <p:nvPr>
            <p:ph type="title"/>
          </p:nvPr>
        </p:nvSpPr>
        <p:spPr>
          <a:xfrm>
            <a:off x="457200" y="533400"/>
            <a:ext cx="3657600" cy="990600"/>
          </a:xfrm>
        </p:spPr>
        <p:txBody>
          <a:bodyPr>
            <a:normAutofit fontScale="90000"/>
          </a:bodyPr>
          <a:lstStyle/>
          <a:p>
            <a:r>
              <a:rPr lang="en-US" dirty="0"/>
              <a:t>Central Artery Four-Track</a:t>
            </a:r>
          </a:p>
        </p:txBody>
      </p:sp>
      <p:sp>
        <p:nvSpPr>
          <p:cNvPr id="4" name="Text Placeholder 3"/>
          <p:cNvSpPr>
            <a:spLocks noGrp="1"/>
          </p:cNvSpPr>
          <p:nvPr>
            <p:ph type="body" sz="quarter" idx="19"/>
          </p:nvPr>
        </p:nvSpPr>
        <p:spPr/>
        <p:txBody>
          <a:bodyPr/>
          <a:lstStyle/>
          <a:p>
            <a:endParaRPr lang="en-US"/>
          </a:p>
        </p:txBody>
      </p:sp>
      <p:graphicFrame>
        <p:nvGraphicFramePr>
          <p:cNvPr id="6" name="Content Placeholder 4"/>
          <p:cNvGraphicFramePr>
            <a:graphicFrameLocks noGrp="1"/>
          </p:cNvGraphicFramePr>
          <p:nvPr>
            <p:ph idx="1"/>
            <p:extLst>
              <p:ext uri="{D42A27DB-BD31-4B8C-83A1-F6EECF244321}">
                <p14:modId xmlns:p14="http://schemas.microsoft.com/office/powerpoint/2010/main" val="742175744"/>
              </p:ext>
            </p:extLst>
          </p:nvPr>
        </p:nvGraphicFramePr>
        <p:xfrm>
          <a:off x="0" y="5657264"/>
          <a:ext cx="4768027" cy="1210261"/>
        </p:xfrm>
        <a:graphic>
          <a:graphicData uri="http://schemas.openxmlformats.org/drawingml/2006/table">
            <a:tbl>
              <a:tblPr firstRow="1" bandRow="1">
                <a:tableStyleId>{5C22544A-7EE6-4342-B048-85BDC9FD1C3A}</a:tableStyleId>
              </a:tblPr>
              <a:tblGrid>
                <a:gridCol w="902638">
                  <a:extLst>
                    <a:ext uri="{9D8B030D-6E8A-4147-A177-3AD203B41FA5}">
                      <a16:colId xmlns:a16="http://schemas.microsoft.com/office/drawing/2014/main" val="20000"/>
                    </a:ext>
                  </a:extLst>
                </a:gridCol>
                <a:gridCol w="1288463">
                  <a:extLst>
                    <a:ext uri="{9D8B030D-6E8A-4147-A177-3AD203B41FA5}">
                      <a16:colId xmlns:a16="http://schemas.microsoft.com/office/drawing/2014/main" val="20001"/>
                    </a:ext>
                  </a:extLst>
                </a:gridCol>
                <a:gridCol w="1288463">
                  <a:extLst>
                    <a:ext uri="{9D8B030D-6E8A-4147-A177-3AD203B41FA5}">
                      <a16:colId xmlns:a16="http://schemas.microsoft.com/office/drawing/2014/main" val="20002"/>
                    </a:ext>
                  </a:extLst>
                </a:gridCol>
                <a:gridCol w="1288463">
                  <a:extLst>
                    <a:ext uri="{9D8B030D-6E8A-4147-A177-3AD203B41FA5}">
                      <a16:colId xmlns:a16="http://schemas.microsoft.com/office/drawing/2014/main" val="20003"/>
                    </a:ext>
                  </a:extLst>
                </a:gridCol>
              </a:tblGrid>
              <a:tr h="584880">
                <a:tc>
                  <a:txBody>
                    <a:bodyPr/>
                    <a:lstStyle/>
                    <a:p>
                      <a:pPr algn="ctr"/>
                      <a:r>
                        <a:rPr lang="en-US" sz="1800" b="0" dirty="0">
                          <a:latin typeface="+mj-lt"/>
                        </a:rPr>
                        <a:t>Tracks</a:t>
                      </a:r>
                    </a:p>
                  </a:txBody>
                  <a:tcPr>
                    <a:solidFill>
                      <a:srgbClr val="3CAD99"/>
                    </a:solidFill>
                  </a:tcPr>
                </a:tc>
                <a:tc>
                  <a:txBody>
                    <a:bodyPr/>
                    <a:lstStyle/>
                    <a:p>
                      <a:pPr algn="ctr"/>
                      <a:r>
                        <a:rPr lang="en-US" sz="1800" b="0" dirty="0">
                          <a:latin typeface="+mj-lt"/>
                        </a:rPr>
                        <a:t>Tunnel Diameter</a:t>
                      </a:r>
                    </a:p>
                  </a:txBody>
                  <a:tcPr>
                    <a:solidFill>
                      <a:srgbClr val="3CAD99"/>
                    </a:solidFill>
                  </a:tcPr>
                </a:tc>
                <a:tc>
                  <a:txBody>
                    <a:bodyPr/>
                    <a:lstStyle/>
                    <a:p>
                      <a:pPr algn="ctr"/>
                      <a:r>
                        <a:rPr lang="en-US" sz="1800" b="0" dirty="0">
                          <a:latin typeface="+mj-lt"/>
                        </a:rPr>
                        <a:t>Stations</a:t>
                      </a:r>
                    </a:p>
                  </a:txBody>
                  <a:tcPr>
                    <a:solidFill>
                      <a:srgbClr val="3CAD99"/>
                    </a:solidFill>
                  </a:tcPr>
                </a:tc>
                <a:tc>
                  <a:txBody>
                    <a:bodyPr/>
                    <a:lstStyle/>
                    <a:p>
                      <a:pPr algn="ctr"/>
                      <a:r>
                        <a:rPr lang="en-US" sz="1800" b="0" dirty="0">
                          <a:latin typeface="+mj-lt"/>
                        </a:rPr>
                        <a:t>Alignment Depth</a:t>
                      </a:r>
                    </a:p>
                  </a:txBody>
                  <a:tcPr>
                    <a:solidFill>
                      <a:srgbClr val="3CAD99"/>
                    </a:solidFill>
                  </a:tcPr>
                </a:tc>
                <a:extLst>
                  <a:ext uri="{0D108BD9-81ED-4DB2-BD59-A6C34878D82A}">
                    <a16:rowId xmlns:a16="http://schemas.microsoft.com/office/drawing/2014/main" val="10000"/>
                  </a:ext>
                </a:extLst>
              </a:tr>
              <a:tr h="570181">
                <a:tc>
                  <a:txBody>
                    <a:bodyPr/>
                    <a:lstStyle/>
                    <a:p>
                      <a:pPr algn="ctr"/>
                      <a:r>
                        <a:rPr lang="en-US" sz="1800" dirty="0"/>
                        <a:t>4</a:t>
                      </a:r>
                    </a:p>
                  </a:txBody>
                  <a:tcPr>
                    <a:solidFill>
                      <a:schemeClr val="bg1">
                        <a:lumMod val="95000"/>
                      </a:schemeClr>
                    </a:solidFill>
                  </a:tcPr>
                </a:tc>
                <a:tc>
                  <a:txBody>
                    <a:bodyPr/>
                    <a:lstStyle/>
                    <a:p>
                      <a:pPr algn="ctr"/>
                      <a:r>
                        <a:rPr lang="en-US" sz="1800" dirty="0"/>
                        <a:t>2 x 41ft</a:t>
                      </a:r>
                    </a:p>
                  </a:txBody>
                  <a:tcPr>
                    <a:solidFill>
                      <a:schemeClr val="bg1">
                        <a:lumMod val="95000"/>
                      </a:schemeClr>
                    </a:solidFill>
                  </a:tcPr>
                </a:tc>
                <a:tc>
                  <a:txBody>
                    <a:bodyPr/>
                    <a:lstStyle/>
                    <a:p>
                      <a:pPr algn="ctr"/>
                      <a:r>
                        <a:rPr lang="en-US" sz="1800" dirty="0"/>
                        <a:t>3</a:t>
                      </a:r>
                    </a:p>
                  </a:txBody>
                  <a:tcPr>
                    <a:solidFill>
                      <a:schemeClr val="bg1">
                        <a:lumMod val="95000"/>
                      </a:schemeClr>
                    </a:solidFill>
                  </a:tcPr>
                </a:tc>
                <a:tc>
                  <a:txBody>
                    <a:bodyPr/>
                    <a:lstStyle/>
                    <a:p>
                      <a:pPr algn="ctr"/>
                      <a:r>
                        <a:rPr lang="en-US" sz="1800" dirty="0"/>
                        <a:t>125ft</a:t>
                      </a:r>
                    </a:p>
                  </a:txBody>
                  <a:tcPr>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Box 6"/>
          <p:cNvSpPr txBox="1"/>
          <p:nvPr/>
        </p:nvSpPr>
        <p:spPr>
          <a:xfrm>
            <a:off x="457200" y="1676400"/>
            <a:ext cx="3733800" cy="3816429"/>
          </a:xfrm>
          <a:prstGeom prst="rect">
            <a:avLst/>
          </a:prstGeom>
          <a:noFill/>
        </p:spPr>
        <p:txBody>
          <a:bodyPr wrap="square" rtlCol="0">
            <a:spAutoFit/>
          </a:bodyPr>
          <a:lstStyle/>
          <a:p>
            <a:pPr marL="285750" indent="-285750">
              <a:buClr>
                <a:srgbClr val="3CAD99"/>
              </a:buClr>
              <a:buFont typeface="Arial" panose="020B0604020202020204" pitchFamily="34" charset="0"/>
              <a:buChar char="•"/>
            </a:pPr>
            <a:r>
              <a:rPr lang="en-US" sz="1600" dirty="0"/>
              <a:t>Three stations – Includes Central Station</a:t>
            </a:r>
          </a:p>
          <a:p>
            <a:pPr marL="285750" indent="-285750">
              <a:buClr>
                <a:srgbClr val="3CAD99"/>
              </a:buClr>
              <a:buFont typeface="Arial" panose="020B0604020202020204" pitchFamily="34" charset="0"/>
              <a:buChar char="•"/>
            </a:pPr>
            <a:r>
              <a:rPr lang="en-US" sz="1600" dirty="0"/>
              <a:t>Cut-and-cover construction in Fort Point Channel, mining around South Bay interchange ramps</a:t>
            </a:r>
          </a:p>
          <a:p>
            <a:pPr marL="285750" indent="-285750">
              <a:buClr>
                <a:srgbClr val="3CAD99"/>
              </a:buClr>
              <a:buFont typeface="Arial" panose="020B0604020202020204" pitchFamily="34" charset="0"/>
              <a:buChar char="•"/>
            </a:pPr>
            <a:r>
              <a:rPr lang="en-US" sz="1600" dirty="0"/>
              <a:t>Uses two 41-foot TBMs to form two 38-foot internal dimension tunnels</a:t>
            </a:r>
          </a:p>
          <a:p>
            <a:pPr marL="285750" indent="-285750">
              <a:buClr>
                <a:srgbClr val="3CAD99"/>
              </a:buClr>
              <a:buFont typeface="Arial" panose="020B0604020202020204" pitchFamily="34" charset="0"/>
              <a:buChar char="•"/>
            </a:pPr>
            <a:r>
              <a:rPr lang="en-US" sz="1600" dirty="0"/>
              <a:t>Tunnels under the Orange Line, I-90 Ramps, the Red, Silver and Blue Lines.</a:t>
            </a:r>
          </a:p>
          <a:p>
            <a:pPr marL="285750" indent="-285750">
              <a:buClr>
                <a:srgbClr val="3CAD99"/>
              </a:buClr>
              <a:buFont typeface="Arial" panose="020B0604020202020204" pitchFamily="34" charset="0"/>
              <a:buChar char="•"/>
            </a:pPr>
            <a:r>
              <a:rPr lang="en-US" sz="1600" dirty="0"/>
              <a:t>Fairmount Line uses the tunnel. Old Colony Lines continue to terminate at South Station at grade</a:t>
            </a:r>
          </a:p>
          <a:p>
            <a:pPr marL="285750" indent="-285750">
              <a:buClr>
                <a:srgbClr val="3CAD99"/>
              </a:buClr>
              <a:buFont typeface="Arial" panose="020B0604020202020204" pitchFamily="34" charset="0"/>
              <a:buChar char="•"/>
            </a:pPr>
            <a:endParaRPr lang="en-US" sz="16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110755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549" t="3333" r="2549" b="2222"/>
          <a:stretch/>
        </p:blipFill>
        <p:spPr>
          <a:xfrm>
            <a:off x="4114800" y="352425"/>
            <a:ext cx="5029200" cy="6477000"/>
          </a:xfrm>
          <a:prstGeom prst="rect">
            <a:avLst/>
          </a:prstGeom>
        </p:spPr>
      </p:pic>
      <p:sp>
        <p:nvSpPr>
          <p:cNvPr id="2" name="Title 1"/>
          <p:cNvSpPr>
            <a:spLocks noGrp="1"/>
          </p:cNvSpPr>
          <p:nvPr>
            <p:ph type="title"/>
          </p:nvPr>
        </p:nvSpPr>
        <p:spPr>
          <a:xfrm>
            <a:off x="457200" y="533400"/>
            <a:ext cx="3581400" cy="990600"/>
          </a:xfrm>
        </p:spPr>
        <p:txBody>
          <a:bodyPr>
            <a:normAutofit fontScale="90000"/>
          </a:bodyPr>
          <a:lstStyle/>
          <a:p>
            <a:r>
              <a:rPr lang="en-US" dirty="0"/>
              <a:t>South/Congress Alignment</a:t>
            </a:r>
          </a:p>
        </p:txBody>
      </p:sp>
      <p:sp>
        <p:nvSpPr>
          <p:cNvPr id="4" name="Text Placeholder 3"/>
          <p:cNvSpPr>
            <a:spLocks noGrp="1"/>
          </p:cNvSpPr>
          <p:nvPr>
            <p:ph type="body" sz="quarter" idx="19"/>
          </p:nvPr>
        </p:nvSpPr>
        <p:spPr/>
        <p:txBody>
          <a:bodyPr/>
          <a:lstStyle/>
          <a:p>
            <a:endParaRPr lang="en-US"/>
          </a:p>
        </p:txBody>
      </p:sp>
      <p:graphicFrame>
        <p:nvGraphicFramePr>
          <p:cNvPr id="6" name="Content Placeholder 4"/>
          <p:cNvGraphicFramePr>
            <a:graphicFrameLocks noGrp="1"/>
          </p:cNvGraphicFramePr>
          <p:nvPr>
            <p:ph idx="1"/>
            <p:extLst>
              <p:ext uri="{D42A27DB-BD31-4B8C-83A1-F6EECF244321}">
                <p14:modId xmlns:p14="http://schemas.microsoft.com/office/powerpoint/2010/main" val="1432124978"/>
              </p:ext>
            </p:extLst>
          </p:nvPr>
        </p:nvGraphicFramePr>
        <p:xfrm>
          <a:off x="-28575" y="5501640"/>
          <a:ext cx="4768027" cy="1280160"/>
        </p:xfrm>
        <a:graphic>
          <a:graphicData uri="http://schemas.openxmlformats.org/drawingml/2006/table">
            <a:tbl>
              <a:tblPr firstRow="1" bandRow="1">
                <a:tableStyleId>{5C22544A-7EE6-4342-B048-85BDC9FD1C3A}</a:tableStyleId>
              </a:tblPr>
              <a:tblGrid>
                <a:gridCol w="902638">
                  <a:extLst>
                    <a:ext uri="{9D8B030D-6E8A-4147-A177-3AD203B41FA5}">
                      <a16:colId xmlns:a16="http://schemas.microsoft.com/office/drawing/2014/main" val="20000"/>
                    </a:ext>
                  </a:extLst>
                </a:gridCol>
                <a:gridCol w="1288463">
                  <a:extLst>
                    <a:ext uri="{9D8B030D-6E8A-4147-A177-3AD203B41FA5}">
                      <a16:colId xmlns:a16="http://schemas.microsoft.com/office/drawing/2014/main" val="20001"/>
                    </a:ext>
                  </a:extLst>
                </a:gridCol>
                <a:gridCol w="1288463">
                  <a:extLst>
                    <a:ext uri="{9D8B030D-6E8A-4147-A177-3AD203B41FA5}">
                      <a16:colId xmlns:a16="http://schemas.microsoft.com/office/drawing/2014/main" val="20002"/>
                    </a:ext>
                  </a:extLst>
                </a:gridCol>
                <a:gridCol w="1288463">
                  <a:extLst>
                    <a:ext uri="{9D8B030D-6E8A-4147-A177-3AD203B41FA5}">
                      <a16:colId xmlns:a16="http://schemas.microsoft.com/office/drawing/2014/main" val="20003"/>
                    </a:ext>
                  </a:extLst>
                </a:gridCol>
              </a:tblGrid>
              <a:tr h="551613">
                <a:tc>
                  <a:txBody>
                    <a:bodyPr/>
                    <a:lstStyle/>
                    <a:p>
                      <a:pPr algn="ctr"/>
                      <a:r>
                        <a:rPr lang="en-US" sz="1800" b="0" dirty="0">
                          <a:latin typeface="+mj-lt"/>
                        </a:rPr>
                        <a:t>Tracks</a:t>
                      </a:r>
                    </a:p>
                  </a:txBody>
                  <a:tcPr>
                    <a:solidFill>
                      <a:srgbClr val="3CAD99"/>
                    </a:solidFill>
                  </a:tcPr>
                </a:tc>
                <a:tc>
                  <a:txBody>
                    <a:bodyPr/>
                    <a:lstStyle/>
                    <a:p>
                      <a:pPr algn="ctr"/>
                      <a:r>
                        <a:rPr lang="en-US" sz="1800" b="0" dirty="0">
                          <a:latin typeface="+mj-lt"/>
                        </a:rPr>
                        <a:t>Tunnel Diameter</a:t>
                      </a:r>
                    </a:p>
                  </a:txBody>
                  <a:tcPr>
                    <a:solidFill>
                      <a:srgbClr val="3CAD99"/>
                    </a:solidFill>
                  </a:tcPr>
                </a:tc>
                <a:tc>
                  <a:txBody>
                    <a:bodyPr/>
                    <a:lstStyle/>
                    <a:p>
                      <a:pPr algn="ctr"/>
                      <a:r>
                        <a:rPr lang="en-US" sz="1800" b="0" dirty="0">
                          <a:latin typeface="+mj-lt"/>
                        </a:rPr>
                        <a:t>Stations</a:t>
                      </a:r>
                    </a:p>
                  </a:txBody>
                  <a:tcPr>
                    <a:solidFill>
                      <a:srgbClr val="3CAD99"/>
                    </a:solidFill>
                  </a:tcPr>
                </a:tc>
                <a:tc>
                  <a:txBody>
                    <a:bodyPr/>
                    <a:lstStyle/>
                    <a:p>
                      <a:pPr algn="ctr"/>
                      <a:r>
                        <a:rPr lang="en-US" sz="1800" b="0" dirty="0">
                          <a:latin typeface="+mj-lt"/>
                        </a:rPr>
                        <a:t>Alignment Depth</a:t>
                      </a:r>
                    </a:p>
                  </a:txBody>
                  <a:tcPr>
                    <a:solidFill>
                      <a:srgbClr val="3CAD99"/>
                    </a:solidFill>
                  </a:tcPr>
                </a:tc>
                <a:extLst>
                  <a:ext uri="{0D108BD9-81ED-4DB2-BD59-A6C34878D82A}">
                    <a16:rowId xmlns:a16="http://schemas.microsoft.com/office/drawing/2014/main" val="10000"/>
                  </a:ext>
                </a:extLst>
              </a:tr>
              <a:tr h="537749">
                <a:tc>
                  <a:txBody>
                    <a:bodyPr/>
                    <a:lstStyle/>
                    <a:p>
                      <a:pPr algn="ctr"/>
                      <a:r>
                        <a:rPr lang="en-US" sz="1800" dirty="0"/>
                        <a:t>2</a:t>
                      </a:r>
                    </a:p>
                  </a:txBody>
                  <a:tcPr>
                    <a:solidFill>
                      <a:schemeClr val="bg1">
                        <a:lumMod val="95000"/>
                      </a:schemeClr>
                    </a:solidFill>
                  </a:tcPr>
                </a:tc>
                <a:tc>
                  <a:txBody>
                    <a:bodyPr/>
                    <a:lstStyle/>
                    <a:p>
                      <a:pPr algn="ctr"/>
                      <a:r>
                        <a:rPr lang="en-US" sz="1800" dirty="0"/>
                        <a:t>1 x 51ft</a:t>
                      </a:r>
                    </a:p>
                  </a:txBody>
                  <a:tcPr>
                    <a:solidFill>
                      <a:schemeClr val="bg1">
                        <a:lumMod val="95000"/>
                      </a:schemeClr>
                    </a:solidFill>
                  </a:tcPr>
                </a:tc>
                <a:tc>
                  <a:txBody>
                    <a:bodyPr/>
                    <a:lstStyle/>
                    <a:p>
                      <a:pPr algn="ctr"/>
                      <a:r>
                        <a:rPr lang="en-US" sz="1800" dirty="0"/>
                        <a:t>2</a:t>
                      </a:r>
                    </a:p>
                  </a:txBody>
                  <a:tcPr>
                    <a:solidFill>
                      <a:schemeClr val="bg1">
                        <a:lumMod val="95000"/>
                      </a:schemeClr>
                    </a:solidFill>
                  </a:tcPr>
                </a:tc>
                <a:tc>
                  <a:txBody>
                    <a:bodyPr/>
                    <a:lstStyle/>
                    <a:p>
                      <a:pPr algn="ctr"/>
                      <a:r>
                        <a:rPr lang="en-US" sz="1800" dirty="0"/>
                        <a:t>115 - 130ft</a:t>
                      </a:r>
                    </a:p>
                  </a:txBody>
                  <a:tcPr>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Box 6"/>
          <p:cNvSpPr txBox="1"/>
          <p:nvPr/>
        </p:nvSpPr>
        <p:spPr>
          <a:xfrm>
            <a:off x="457200" y="1676400"/>
            <a:ext cx="3657600" cy="2831544"/>
          </a:xfrm>
          <a:prstGeom prst="rect">
            <a:avLst/>
          </a:prstGeom>
          <a:noFill/>
        </p:spPr>
        <p:txBody>
          <a:bodyPr wrap="square" rtlCol="0">
            <a:spAutoFit/>
          </a:bodyPr>
          <a:lstStyle/>
          <a:p>
            <a:pPr marL="285750" indent="-285750">
              <a:buClr>
                <a:srgbClr val="3CAD99"/>
              </a:buClr>
              <a:buFont typeface="Arial" panose="020B0604020202020204" pitchFamily="34" charset="0"/>
              <a:buChar char="•"/>
            </a:pPr>
            <a:r>
              <a:rPr lang="en-US" sz="1600" dirty="0"/>
              <a:t>Two stations </a:t>
            </a:r>
          </a:p>
          <a:p>
            <a:pPr marL="285750" indent="-285750">
              <a:buClr>
                <a:srgbClr val="3CAD99"/>
              </a:buClr>
              <a:buFont typeface="Arial" panose="020B0604020202020204" pitchFamily="34" charset="0"/>
              <a:buChar char="•"/>
            </a:pPr>
            <a:r>
              <a:rPr lang="en-US" sz="1600" dirty="0"/>
              <a:t>Single 51-foot TMB bored tunnel with stacked tracks and platforms within the tunnel bore</a:t>
            </a:r>
          </a:p>
          <a:p>
            <a:pPr marL="285750" indent="-285750">
              <a:buClr>
                <a:srgbClr val="3CAD99"/>
              </a:buClr>
              <a:buFont typeface="Arial" panose="020B0604020202020204" pitchFamily="34" charset="0"/>
              <a:buChar char="•"/>
            </a:pPr>
            <a:r>
              <a:rPr lang="en-US" sz="1600" dirty="0"/>
              <a:t>Tunnels under Red, Blue, Orange and Green Lines and the southbound lanes of I-93</a:t>
            </a:r>
          </a:p>
          <a:p>
            <a:pPr marL="285750" indent="-285750">
              <a:buClr>
                <a:srgbClr val="3CAD99"/>
              </a:buClr>
              <a:buFont typeface="Arial" panose="020B0604020202020204" pitchFamily="34" charset="0"/>
              <a:buChar char="•"/>
            </a:pPr>
            <a:r>
              <a:rPr lang="en-US" sz="1600" dirty="0"/>
              <a:t>Fairmount and Old Colony Lines continue to terminate at South Station at grade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384419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549" t="2221" r="2549" b="3334"/>
          <a:stretch/>
        </p:blipFill>
        <p:spPr>
          <a:xfrm>
            <a:off x="4114800" y="381000"/>
            <a:ext cx="5029200" cy="6477000"/>
          </a:xfrm>
          <a:prstGeom prst="rect">
            <a:avLst/>
          </a:prstGeom>
        </p:spPr>
      </p:pic>
      <p:sp>
        <p:nvSpPr>
          <p:cNvPr id="2" name="Title 1"/>
          <p:cNvSpPr>
            <a:spLocks noGrp="1"/>
          </p:cNvSpPr>
          <p:nvPr>
            <p:ph type="title"/>
          </p:nvPr>
        </p:nvSpPr>
        <p:spPr>
          <a:xfrm>
            <a:off x="457200" y="533400"/>
            <a:ext cx="3352800" cy="990600"/>
          </a:xfrm>
        </p:spPr>
        <p:txBody>
          <a:bodyPr>
            <a:normAutofit fontScale="90000"/>
          </a:bodyPr>
          <a:lstStyle/>
          <a:p>
            <a:r>
              <a:rPr lang="en-US" dirty="0"/>
              <a:t>Pearl/Congress Alignment</a:t>
            </a:r>
          </a:p>
        </p:txBody>
      </p:sp>
      <p:sp>
        <p:nvSpPr>
          <p:cNvPr id="4" name="Text Placeholder 3"/>
          <p:cNvSpPr>
            <a:spLocks noGrp="1"/>
          </p:cNvSpPr>
          <p:nvPr>
            <p:ph type="body" sz="quarter" idx="19"/>
          </p:nvPr>
        </p:nvSpPr>
        <p:spPr/>
        <p:txBody>
          <a:bodyPr/>
          <a:lstStyle/>
          <a:p>
            <a:endParaRPr lang="en-US"/>
          </a:p>
        </p:txBody>
      </p:sp>
      <p:graphicFrame>
        <p:nvGraphicFramePr>
          <p:cNvPr id="6" name="Content Placeholder 4"/>
          <p:cNvGraphicFramePr>
            <a:graphicFrameLocks noGrp="1"/>
          </p:cNvGraphicFramePr>
          <p:nvPr>
            <p:ph idx="1"/>
            <p:extLst>
              <p:ext uri="{D42A27DB-BD31-4B8C-83A1-F6EECF244321}">
                <p14:modId xmlns:p14="http://schemas.microsoft.com/office/powerpoint/2010/main" val="3885962099"/>
              </p:ext>
            </p:extLst>
          </p:nvPr>
        </p:nvGraphicFramePr>
        <p:xfrm>
          <a:off x="0" y="5577840"/>
          <a:ext cx="4768027" cy="1280160"/>
        </p:xfrm>
        <a:graphic>
          <a:graphicData uri="http://schemas.openxmlformats.org/drawingml/2006/table">
            <a:tbl>
              <a:tblPr firstRow="1" bandRow="1">
                <a:tableStyleId>{5C22544A-7EE6-4342-B048-85BDC9FD1C3A}</a:tableStyleId>
              </a:tblPr>
              <a:tblGrid>
                <a:gridCol w="902638">
                  <a:extLst>
                    <a:ext uri="{9D8B030D-6E8A-4147-A177-3AD203B41FA5}">
                      <a16:colId xmlns:a16="http://schemas.microsoft.com/office/drawing/2014/main" val="20000"/>
                    </a:ext>
                  </a:extLst>
                </a:gridCol>
                <a:gridCol w="1288463">
                  <a:extLst>
                    <a:ext uri="{9D8B030D-6E8A-4147-A177-3AD203B41FA5}">
                      <a16:colId xmlns:a16="http://schemas.microsoft.com/office/drawing/2014/main" val="20001"/>
                    </a:ext>
                  </a:extLst>
                </a:gridCol>
                <a:gridCol w="1288463">
                  <a:extLst>
                    <a:ext uri="{9D8B030D-6E8A-4147-A177-3AD203B41FA5}">
                      <a16:colId xmlns:a16="http://schemas.microsoft.com/office/drawing/2014/main" val="20002"/>
                    </a:ext>
                  </a:extLst>
                </a:gridCol>
                <a:gridCol w="1288463">
                  <a:extLst>
                    <a:ext uri="{9D8B030D-6E8A-4147-A177-3AD203B41FA5}">
                      <a16:colId xmlns:a16="http://schemas.microsoft.com/office/drawing/2014/main" val="20003"/>
                    </a:ext>
                  </a:extLst>
                </a:gridCol>
              </a:tblGrid>
              <a:tr h="623465">
                <a:tc>
                  <a:txBody>
                    <a:bodyPr/>
                    <a:lstStyle/>
                    <a:p>
                      <a:pPr algn="ctr"/>
                      <a:r>
                        <a:rPr lang="en-US" sz="1800" b="0" dirty="0">
                          <a:latin typeface="+mj-lt"/>
                        </a:rPr>
                        <a:t>Tracks</a:t>
                      </a:r>
                    </a:p>
                  </a:txBody>
                  <a:tcPr>
                    <a:solidFill>
                      <a:srgbClr val="3CAD99"/>
                    </a:solidFill>
                  </a:tcPr>
                </a:tc>
                <a:tc>
                  <a:txBody>
                    <a:bodyPr/>
                    <a:lstStyle/>
                    <a:p>
                      <a:pPr algn="ctr"/>
                      <a:r>
                        <a:rPr lang="en-US" sz="1800" b="0" dirty="0">
                          <a:latin typeface="+mj-lt"/>
                        </a:rPr>
                        <a:t>Tunnel Diameter</a:t>
                      </a:r>
                    </a:p>
                  </a:txBody>
                  <a:tcPr>
                    <a:solidFill>
                      <a:srgbClr val="3CAD99"/>
                    </a:solidFill>
                  </a:tcPr>
                </a:tc>
                <a:tc>
                  <a:txBody>
                    <a:bodyPr/>
                    <a:lstStyle/>
                    <a:p>
                      <a:pPr algn="ctr"/>
                      <a:r>
                        <a:rPr lang="en-US" sz="1800" b="0" dirty="0">
                          <a:latin typeface="+mj-lt"/>
                        </a:rPr>
                        <a:t>Stations</a:t>
                      </a:r>
                    </a:p>
                  </a:txBody>
                  <a:tcPr>
                    <a:solidFill>
                      <a:srgbClr val="3CAD99"/>
                    </a:solidFill>
                  </a:tcPr>
                </a:tc>
                <a:tc>
                  <a:txBody>
                    <a:bodyPr/>
                    <a:lstStyle/>
                    <a:p>
                      <a:pPr algn="ctr"/>
                      <a:r>
                        <a:rPr lang="en-US" sz="1800" b="0" dirty="0">
                          <a:latin typeface="+mj-lt"/>
                        </a:rPr>
                        <a:t>Alignment Depth</a:t>
                      </a:r>
                    </a:p>
                  </a:txBody>
                  <a:tcPr>
                    <a:solidFill>
                      <a:srgbClr val="3CAD99"/>
                    </a:solidFill>
                  </a:tcPr>
                </a:tc>
                <a:extLst>
                  <a:ext uri="{0D108BD9-81ED-4DB2-BD59-A6C34878D82A}">
                    <a16:rowId xmlns:a16="http://schemas.microsoft.com/office/drawing/2014/main" val="10000"/>
                  </a:ext>
                </a:extLst>
              </a:tr>
              <a:tr h="607796">
                <a:tc>
                  <a:txBody>
                    <a:bodyPr/>
                    <a:lstStyle/>
                    <a:p>
                      <a:pPr algn="ctr"/>
                      <a:r>
                        <a:rPr lang="en-US" sz="1800" dirty="0"/>
                        <a:t>2</a:t>
                      </a:r>
                    </a:p>
                  </a:txBody>
                  <a:tcPr>
                    <a:solidFill>
                      <a:schemeClr val="bg1">
                        <a:lumMod val="95000"/>
                      </a:schemeClr>
                    </a:solidFill>
                  </a:tcPr>
                </a:tc>
                <a:tc>
                  <a:txBody>
                    <a:bodyPr/>
                    <a:lstStyle/>
                    <a:p>
                      <a:pPr algn="ctr"/>
                      <a:r>
                        <a:rPr lang="en-US" sz="1800" dirty="0"/>
                        <a:t>2 x 29ft</a:t>
                      </a:r>
                    </a:p>
                  </a:txBody>
                  <a:tcPr>
                    <a:solidFill>
                      <a:schemeClr val="bg1">
                        <a:lumMod val="95000"/>
                      </a:schemeClr>
                    </a:solidFill>
                  </a:tcPr>
                </a:tc>
                <a:tc>
                  <a:txBody>
                    <a:bodyPr/>
                    <a:lstStyle/>
                    <a:p>
                      <a:pPr algn="ctr"/>
                      <a:r>
                        <a:rPr lang="en-US" sz="1800" dirty="0"/>
                        <a:t>2</a:t>
                      </a:r>
                    </a:p>
                  </a:txBody>
                  <a:tcPr>
                    <a:solidFill>
                      <a:schemeClr val="bg1">
                        <a:lumMod val="95000"/>
                      </a:schemeClr>
                    </a:solidFill>
                  </a:tcPr>
                </a:tc>
                <a:tc>
                  <a:txBody>
                    <a:bodyPr/>
                    <a:lstStyle/>
                    <a:p>
                      <a:pPr algn="ctr"/>
                      <a:r>
                        <a:rPr lang="en-US" sz="1800" dirty="0"/>
                        <a:t>135 - 195ft</a:t>
                      </a:r>
                    </a:p>
                  </a:txBody>
                  <a:tcPr>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Box 6"/>
          <p:cNvSpPr txBox="1"/>
          <p:nvPr/>
        </p:nvSpPr>
        <p:spPr>
          <a:xfrm>
            <a:off x="428625" y="1566148"/>
            <a:ext cx="3657600" cy="3323987"/>
          </a:xfrm>
          <a:prstGeom prst="rect">
            <a:avLst/>
          </a:prstGeom>
          <a:noFill/>
        </p:spPr>
        <p:txBody>
          <a:bodyPr wrap="square" rtlCol="0">
            <a:spAutoFit/>
          </a:bodyPr>
          <a:lstStyle/>
          <a:p>
            <a:pPr marL="285750" indent="-285750">
              <a:buClr>
                <a:srgbClr val="3CAD99"/>
              </a:buClr>
              <a:buFont typeface="Arial" panose="020B0604020202020204" pitchFamily="34" charset="0"/>
              <a:buChar char="•"/>
            </a:pPr>
            <a:r>
              <a:rPr lang="en-US" sz="1600" dirty="0"/>
              <a:t>Two stations </a:t>
            </a:r>
          </a:p>
          <a:p>
            <a:pPr marL="285750" indent="-285750">
              <a:buClr>
                <a:srgbClr val="3CAD99"/>
              </a:buClr>
              <a:buFont typeface="Arial" panose="020B0604020202020204" pitchFamily="34" charset="0"/>
              <a:buChar char="•"/>
            </a:pPr>
            <a:r>
              <a:rPr lang="en-US" sz="1600" dirty="0"/>
              <a:t>Mining around South Bay interchange ramps</a:t>
            </a:r>
          </a:p>
          <a:p>
            <a:pPr marL="285750" indent="-285750">
              <a:buClr>
                <a:srgbClr val="3CAD99"/>
              </a:buClr>
              <a:buFont typeface="Arial" panose="020B0604020202020204" pitchFamily="34" charset="0"/>
              <a:buChar char="•"/>
            </a:pPr>
            <a:r>
              <a:rPr lang="en-US" sz="1600" dirty="0"/>
              <a:t>Uses two 29-foot-diameter TBM bored  tunnels </a:t>
            </a:r>
          </a:p>
          <a:p>
            <a:pPr marL="285750" indent="-285750">
              <a:buClr>
                <a:srgbClr val="3CAD99"/>
              </a:buClr>
              <a:buFont typeface="Arial" panose="020B0604020202020204" pitchFamily="34" charset="0"/>
              <a:buChar char="•"/>
            </a:pPr>
            <a:r>
              <a:rPr lang="en-US" sz="1600" dirty="0"/>
              <a:t>Tunnels under Orange Line, I-90 Ramps, the Red and Silver Lines, I-93 northbound lanes, I-93, the Blue and Green Lines</a:t>
            </a:r>
          </a:p>
          <a:p>
            <a:pPr marL="285750" indent="-285750">
              <a:buClr>
                <a:srgbClr val="3CAD99"/>
              </a:buClr>
              <a:buFont typeface="Arial" panose="020B0604020202020204" pitchFamily="34" charset="0"/>
              <a:buChar char="•"/>
            </a:pPr>
            <a:r>
              <a:rPr lang="en-US" sz="1600" dirty="0"/>
              <a:t>Fairmount and Old Colony Lines continue to terminate at South Station at grade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66966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470001" y="1698958"/>
            <a:ext cx="8348472" cy="4438496"/>
          </a:xfrm>
          <a:prstGeom prst="rect">
            <a:avLst/>
          </a:prstGeom>
        </p:spPr>
        <p:txBody>
          <a:bodyPr/>
          <a:lstStyle/>
          <a:p>
            <a:pPr marL="0" indent="0">
              <a:buNone/>
            </a:pPr>
            <a:r>
              <a:rPr lang="en-US" sz="1800" b="1" dirty="0"/>
              <a:t>Project is charged with: </a:t>
            </a:r>
          </a:p>
          <a:p>
            <a:pPr marL="285750" indent="-285750">
              <a:buFont typeface="Arial" panose="020B0604020202020204" pitchFamily="34" charset="0"/>
              <a:buChar char="•"/>
            </a:pPr>
            <a:r>
              <a:rPr lang="en-US" sz="1800" dirty="0"/>
              <a:t>Identifying changes in the urban form, demographics, and transportation choices since the DEIR era</a:t>
            </a:r>
          </a:p>
          <a:p>
            <a:pPr marL="285750" indent="-285750">
              <a:buFont typeface="Arial" panose="020B0604020202020204" pitchFamily="34" charset="0"/>
              <a:buChar char="•"/>
            </a:pPr>
            <a:r>
              <a:rPr lang="en-US" sz="1800" dirty="0"/>
              <a:t>Identifying a right of way envelope </a:t>
            </a:r>
          </a:p>
          <a:p>
            <a:pPr marL="285750" indent="-285750">
              <a:buFont typeface="Arial" panose="020B0604020202020204" pitchFamily="34" charset="0"/>
              <a:buChar char="•"/>
            </a:pPr>
            <a:r>
              <a:rPr lang="en-US" sz="1800" dirty="0"/>
              <a:t>Estimating order of magnitude cost</a:t>
            </a:r>
          </a:p>
          <a:p>
            <a:pPr marL="285750" indent="-285750">
              <a:buFont typeface="Arial" panose="020B0604020202020204" pitchFamily="34" charset="0"/>
              <a:buChar char="•"/>
            </a:pPr>
            <a:r>
              <a:rPr lang="en-US" sz="1800" dirty="0"/>
              <a:t>Summarizing high level benefits (ridership, reductions in VMT, air quality benefits, development potential along the project corridor)</a:t>
            </a:r>
          </a:p>
          <a:p>
            <a:pPr marL="285750" indent="-285750">
              <a:buFont typeface="Arial" panose="020B0604020202020204" pitchFamily="34" charset="0"/>
              <a:buChar char="•"/>
            </a:pPr>
            <a:endParaRPr lang="en-US" sz="1800" dirty="0"/>
          </a:p>
          <a:p>
            <a:pPr marL="0" indent="0">
              <a:buNone/>
            </a:pPr>
            <a:r>
              <a:rPr lang="en-US" sz="1800" b="1" dirty="0"/>
              <a:t>Scope does not: </a:t>
            </a:r>
          </a:p>
          <a:p>
            <a:pPr marL="285750" indent="-285750">
              <a:buFont typeface="Arial" panose="020B0604020202020204" pitchFamily="34" charset="0"/>
              <a:buChar char="•"/>
            </a:pPr>
            <a:r>
              <a:rPr lang="en-US" sz="1800" dirty="0"/>
              <a:t>Identify potential financing options</a:t>
            </a:r>
          </a:p>
          <a:p>
            <a:pPr marL="285750" indent="-285750">
              <a:buFont typeface="Arial" panose="020B0604020202020204" pitchFamily="34" charset="0"/>
              <a:buChar char="•"/>
            </a:pPr>
            <a:r>
              <a:rPr lang="en-US" sz="1800" dirty="0"/>
              <a:t>Evaluate impacts on development potential beyond the project corridor</a:t>
            </a:r>
          </a:p>
          <a:p>
            <a:pPr marL="285750" indent="-285750">
              <a:buFont typeface="Arial" panose="020B0604020202020204" pitchFamily="34" charset="0"/>
              <a:buChar char="•"/>
            </a:pPr>
            <a:r>
              <a:rPr lang="en-US" sz="1800" dirty="0"/>
              <a:t>Develop a full operations simulation model</a:t>
            </a:r>
          </a:p>
          <a:p>
            <a:pPr marL="285750" indent="-285750">
              <a:buFont typeface="Arial" panose="020B0604020202020204" pitchFamily="34" charset="0"/>
              <a:buChar char="•"/>
            </a:pPr>
            <a:r>
              <a:rPr lang="en-US" sz="1800" dirty="0"/>
              <a:t>Include a health impact assessment</a:t>
            </a:r>
          </a:p>
        </p:txBody>
      </p:sp>
      <p:sp>
        <p:nvSpPr>
          <p:cNvPr id="3" name="Title 2"/>
          <p:cNvSpPr>
            <a:spLocks noGrp="1"/>
          </p:cNvSpPr>
          <p:nvPr>
            <p:ph type="title"/>
          </p:nvPr>
        </p:nvSpPr>
        <p:spPr/>
        <p:txBody>
          <a:bodyPr/>
          <a:lstStyle/>
          <a:p>
            <a:r>
              <a:rPr lang="en-US" dirty="0"/>
              <a:t>Scope of Feasibility Reassessment</a:t>
            </a:r>
          </a:p>
        </p:txBody>
      </p:sp>
    </p:spTree>
    <p:extLst>
      <p:ext uri="{BB962C8B-B14F-4D97-AF65-F5344CB8AC3E}">
        <p14:creationId xmlns:p14="http://schemas.microsoft.com/office/powerpoint/2010/main" val="541898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South Bay Portal</a:t>
            </a:r>
            <a:endParaRPr lang="en-US" sz="3100" dirty="0"/>
          </a:p>
        </p:txBody>
      </p:sp>
      <p:sp>
        <p:nvSpPr>
          <p:cNvPr id="3" name="Content Placeholder 2"/>
          <p:cNvSpPr>
            <a:spLocks noGrp="1"/>
          </p:cNvSpPr>
          <p:nvPr>
            <p:ph idx="1"/>
          </p:nvPr>
        </p:nvSpPr>
        <p:spPr>
          <a:xfrm>
            <a:off x="457200" y="1600200"/>
            <a:ext cx="2895600" cy="4572000"/>
          </a:xfrm>
        </p:spPr>
        <p:txBody>
          <a:bodyPr/>
          <a:lstStyle/>
          <a:p>
            <a:r>
              <a:rPr lang="en-US" sz="1800" dirty="0"/>
              <a:t>South Bay Portal only utilized in Central Artery Four-Track alternative. Necessary to accommodate Fairmount or Old Colony Lines.</a:t>
            </a:r>
          </a:p>
          <a:p>
            <a:r>
              <a:rPr lang="en-US" sz="1800" b="1" dirty="0"/>
              <a:t>Location: </a:t>
            </a:r>
            <a:r>
              <a:rPr lang="en-US" sz="1800" dirty="0"/>
              <a:t>On the Fairmount Line, just east of </a:t>
            </a:r>
            <a:r>
              <a:rPr lang="en-US" sz="1800" dirty="0" err="1"/>
              <a:t>Widett</a:t>
            </a:r>
            <a:r>
              <a:rPr lang="en-US" sz="1800" dirty="0"/>
              <a:t> Circle</a:t>
            </a:r>
          </a:p>
          <a:p>
            <a:r>
              <a:rPr lang="en-US" sz="1800" b="1" dirty="0"/>
              <a:t>Method of Construction:  </a:t>
            </a:r>
            <a:r>
              <a:rPr lang="en-US" sz="1800" dirty="0"/>
              <a:t>Constructed using boat sections and cut-and-cover. </a:t>
            </a:r>
          </a:p>
          <a:p>
            <a:r>
              <a:rPr lang="en-US" sz="1800" b="1" dirty="0"/>
              <a:t>Construction Impacts: </a:t>
            </a:r>
            <a:r>
              <a:rPr lang="en-US" sz="1800" dirty="0"/>
              <a:t>Service delays and interruptions. </a:t>
            </a:r>
            <a:endParaRPr lang="en-US" sz="1800" dirty="0">
              <a:solidFill>
                <a:srgbClr val="FF0000"/>
              </a:solidFill>
            </a:endParaRPr>
          </a:p>
        </p:txBody>
      </p:sp>
      <p:sp>
        <p:nvSpPr>
          <p:cNvPr id="5" name="Slide Number Placeholder 4"/>
          <p:cNvSpPr>
            <a:spLocks noGrp="1"/>
          </p:cNvSpPr>
          <p:nvPr>
            <p:ph type="sldNum" sz="quarter" idx="4"/>
          </p:nvPr>
        </p:nvSpPr>
        <p:spPr/>
        <p:txBody>
          <a:bodyPr/>
          <a:lstStyle/>
          <a:p>
            <a:pPr>
              <a:defRPr/>
            </a:pPr>
            <a:fld id="{1B9A3EE1-316A-4C41-BADB-C51665509343}" type="slidenum">
              <a:rPr lang="en-US" altLang="en-US" smtClean="0">
                <a:solidFill>
                  <a:srgbClr val="292934"/>
                </a:solidFill>
              </a:rPr>
              <a:pPr>
                <a:defRPr/>
              </a:pPr>
              <a:t>50</a:t>
            </a:fld>
            <a:endParaRPr lang="en-US" altLang="en-US">
              <a:solidFill>
                <a:srgbClr val="292934"/>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7778" b="7778"/>
          <a:stretch/>
        </p:blipFill>
        <p:spPr>
          <a:xfrm>
            <a:off x="3200400" y="1425675"/>
            <a:ext cx="6019800" cy="5020434"/>
          </a:xfrm>
          <a:prstGeom prst="rect">
            <a:avLst/>
          </a:prstGeom>
        </p:spPr>
      </p:pic>
    </p:spTree>
    <p:extLst>
      <p:ext uri="{BB962C8B-B14F-4D97-AF65-F5344CB8AC3E}">
        <p14:creationId xmlns:p14="http://schemas.microsoft.com/office/powerpoint/2010/main" val="15165587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Autofit/>
          </a:bodyPr>
          <a:lstStyle/>
          <a:p>
            <a:r>
              <a:rPr lang="en-US" sz="2800" dirty="0"/>
              <a:t>Cost Estimates – NSRL Tunnel Costs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01135050"/>
              </p:ext>
            </p:extLst>
          </p:nvPr>
        </p:nvGraphicFramePr>
        <p:xfrm>
          <a:off x="152400" y="990600"/>
          <a:ext cx="8686798" cy="3677920"/>
        </p:xfrm>
        <a:graphic>
          <a:graphicData uri="http://schemas.openxmlformats.org/drawingml/2006/table">
            <a:tbl>
              <a:tblPr firstRow="1" bandRow="1">
                <a:tableStyleId>{5C22544A-7EE6-4342-B048-85BDC9FD1C3A}</a:tableStyleId>
              </a:tblPr>
              <a:tblGrid>
                <a:gridCol w="1829942">
                  <a:extLst>
                    <a:ext uri="{9D8B030D-6E8A-4147-A177-3AD203B41FA5}">
                      <a16:colId xmlns:a16="http://schemas.microsoft.com/office/drawing/2014/main" val="20000"/>
                    </a:ext>
                  </a:extLst>
                </a:gridCol>
                <a:gridCol w="1714214">
                  <a:extLst>
                    <a:ext uri="{9D8B030D-6E8A-4147-A177-3AD203B41FA5}">
                      <a16:colId xmlns:a16="http://schemas.microsoft.com/office/drawing/2014/main" val="20001"/>
                    </a:ext>
                  </a:extLst>
                </a:gridCol>
                <a:gridCol w="1714214">
                  <a:extLst>
                    <a:ext uri="{9D8B030D-6E8A-4147-A177-3AD203B41FA5}">
                      <a16:colId xmlns:a16="http://schemas.microsoft.com/office/drawing/2014/main" val="20002"/>
                    </a:ext>
                  </a:extLst>
                </a:gridCol>
                <a:gridCol w="1714214">
                  <a:extLst>
                    <a:ext uri="{9D8B030D-6E8A-4147-A177-3AD203B41FA5}">
                      <a16:colId xmlns:a16="http://schemas.microsoft.com/office/drawing/2014/main" val="20003"/>
                    </a:ext>
                  </a:extLst>
                </a:gridCol>
                <a:gridCol w="1714214">
                  <a:extLst>
                    <a:ext uri="{9D8B030D-6E8A-4147-A177-3AD203B41FA5}">
                      <a16:colId xmlns:a16="http://schemas.microsoft.com/office/drawing/2014/main" val="20004"/>
                    </a:ext>
                  </a:extLst>
                </a:gridCol>
              </a:tblGrid>
              <a:tr h="370840">
                <a:tc>
                  <a:txBody>
                    <a:bodyPr/>
                    <a:lstStyle/>
                    <a:p>
                      <a:endParaRPr lang="en-US" sz="1300" dirty="0"/>
                    </a:p>
                  </a:txBody>
                  <a:tcPr>
                    <a:solidFill>
                      <a:srgbClr val="3CAD99"/>
                    </a:solidFill>
                  </a:tcPr>
                </a:tc>
                <a:tc>
                  <a:txBody>
                    <a:bodyPr/>
                    <a:lstStyle/>
                    <a:p>
                      <a:pPr algn="ctr"/>
                      <a:r>
                        <a:rPr lang="en-US" sz="1300" b="0" dirty="0">
                          <a:latin typeface="+mj-lt"/>
                        </a:rPr>
                        <a:t>Central Artery 2 - track</a:t>
                      </a:r>
                    </a:p>
                  </a:txBody>
                  <a:tcPr anchor="b">
                    <a:solidFill>
                      <a:srgbClr val="3CAD99"/>
                    </a:solidFill>
                  </a:tcPr>
                </a:tc>
                <a:tc>
                  <a:txBody>
                    <a:bodyPr/>
                    <a:lstStyle/>
                    <a:p>
                      <a:pPr algn="ctr"/>
                      <a:r>
                        <a:rPr lang="en-US" sz="1300" b="0" dirty="0">
                          <a:latin typeface="+mj-lt"/>
                        </a:rPr>
                        <a:t>South Congress</a:t>
                      </a:r>
                    </a:p>
                  </a:txBody>
                  <a:tcPr anchor="b">
                    <a:solidFill>
                      <a:srgbClr val="3CAD99"/>
                    </a:solidFill>
                  </a:tcPr>
                </a:tc>
                <a:tc>
                  <a:txBody>
                    <a:bodyPr/>
                    <a:lstStyle/>
                    <a:p>
                      <a:pPr algn="ctr"/>
                      <a:r>
                        <a:rPr lang="en-US" sz="1300" b="0" dirty="0">
                          <a:latin typeface="+mj-lt"/>
                        </a:rPr>
                        <a:t>Pearl / Congress</a:t>
                      </a:r>
                    </a:p>
                  </a:txBody>
                  <a:tcPr anchor="b">
                    <a:solidFill>
                      <a:srgbClr val="3CAD99"/>
                    </a:solidFill>
                  </a:tcPr>
                </a:tc>
                <a:tc>
                  <a:txBody>
                    <a:bodyPr/>
                    <a:lstStyle/>
                    <a:p>
                      <a:pPr algn="ctr"/>
                      <a:r>
                        <a:rPr lang="en-US" sz="1300" b="0" dirty="0">
                          <a:latin typeface="+mj-lt"/>
                        </a:rPr>
                        <a:t>Central Artery 4 - Track</a:t>
                      </a:r>
                    </a:p>
                  </a:txBody>
                  <a:tcPr anchor="b">
                    <a:solidFill>
                      <a:srgbClr val="3CAD99"/>
                    </a:solidFill>
                  </a:tcPr>
                </a:tc>
                <a:extLst>
                  <a:ext uri="{0D108BD9-81ED-4DB2-BD59-A6C34878D82A}">
                    <a16:rowId xmlns:a16="http://schemas.microsoft.com/office/drawing/2014/main" val="10000"/>
                  </a:ext>
                </a:extLst>
              </a:tr>
              <a:tr h="370840">
                <a:tc>
                  <a:txBody>
                    <a:bodyPr/>
                    <a:lstStyle/>
                    <a:p>
                      <a:r>
                        <a:rPr lang="en-US" sz="1300" dirty="0"/>
                        <a:t>Tunneling Works</a:t>
                      </a:r>
                    </a:p>
                  </a:txBody>
                  <a:tcPr anchor="ctr">
                    <a:solidFill>
                      <a:schemeClr val="bg1">
                        <a:lumMod val="95000"/>
                      </a:schemeClr>
                    </a:solidFill>
                  </a:tcPr>
                </a:tc>
                <a:tc>
                  <a:txBody>
                    <a:bodyPr/>
                    <a:lstStyle/>
                    <a:p>
                      <a:r>
                        <a:rPr lang="en-US" sz="1300" b="0" dirty="0">
                          <a:solidFill>
                            <a:schemeClr val="tx1"/>
                          </a:solidFill>
                        </a:rPr>
                        <a:t>$4,282,000,000</a:t>
                      </a:r>
                    </a:p>
                  </a:txBody>
                  <a:tcPr anchor="ctr">
                    <a:solidFill>
                      <a:schemeClr val="bg1">
                        <a:lumMod val="95000"/>
                      </a:schemeClr>
                    </a:solidFill>
                  </a:tcPr>
                </a:tc>
                <a:tc>
                  <a:txBody>
                    <a:bodyPr/>
                    <a:lstStyle/>
                    <a:p>
                      <a:r>
                        <a:rPr lang="en-US" sz="1300" b="0" dirty="0">
                          <a:solidFill>
                            <a:schemeClr val="tx1"/>
                          </a:solidFill>
                        </a:rPr>
                        <a:t>$5,698,000,000</a:t>
                      </a:r>
                    </a:p>
                  </a:txBody>
                  <a:tcPr anchor="ctr">
                    <a:solidFill>
                      <a:schemeClr val="bg1">
                        <a:lumMod val="95000"/>
                      </a:schemeClr>
                    </a:solidFill>
                  </a:tcPr>
                </a:tc>
                <a:tc>
                  <a:txBody>
                    <a:bodyPr/>
                    <a:lstStyle/>
                    <a:p>
                      <a:r>
                        <a:rPr lang="en-US" sz="1300" b="0" dirty="0">
                          <a:solidFill>
                            <a:schemeClr val="tx1"/>
                          </a:solidFill>
                        </a:rPr>
                        <a:t>$5,046,000,000</a:t>
                      </a:r>
                    </a:p>
                  </a:txBody>
                  <a:tcPr anchor="ctr">
                    <a:solidFill>
                      <a:schemeClr val="bg1">
                        <a:lumMod val="95000"/>
                      </a:schemeClr>
                    </a:solidFill>
                  </a:tcPr>
                </a:tc>
                <a:tc>
                  <a:txBody>
                    <a:bodyPr/>
                    <a:lstStyle/>
                    <a:p>
                      <a:r>
                        <a:rPr lang="en-US" sz="1300" b="0" dirty="0">
                          <a:solidFill>
                            <a:schemeClr val="tx1"/>
                          </a:solidFill>
                        </a:rPr>
                        <a:t>$10,179,000,000</a:t>
                      </a:r>
                    </a:p>
                  </a:txBody>
                  <a:tcPr anchor="ctr">
                    <a:solidFill>
                      <a:schemeClr val="bg1">
                        <a:lumMod val="95000"/>
                      </a:schemeClr>
                    </a:solidFill>
                  </a:tcPr>
                </a:tc>
                <a:extLst>
                  <a:ext uri="{0D108BD9-81ED-4DB2-BD59-A6C34878D82A}">
                    <a16:rowId xmlns:a16="http://schemas.microsoft.com/office/drawing/2014/main" val="10001"/>
                  </a:ext>
                </a:extLst>
              </a:tr>
              <a:tr h="370840">
                <a:tc>
                  <a:txBody>
                    <a:bodyPr/>
                    <a:lstStyle/>
                    <a:p>
                      <a:r>
                        <a:rPr lang="en-US" sz="1300" dirty="0"/>
                        <a:t>Stations</a:t>
                      </a:r>
                    </a:p>
                  </a:txBody>
                  <a:tcPr anchor="ctr">
                    <a:solidFill>
                      <a:schemeClr val="bg1">
                        <a:lumMod val="95000"/>
                      </a:schemeClr>
                    </a:solidFill>
                  </a:tcPr>
                </a:tc>
                <a:tc>
                  <a:txBody>
                    <a:bodyPr/>
                    <a:lstStyle/>
                    <a:p>
                      <a:r>
                        <a:rPr lang="en-US" sz="1300" b="0" dirty="0">
                          <a:solidFill>
                            <a:schemeClr val="tx1"/>
                          </a:solidFill>
                        </a:rPr>
                        <a:t>$1,396,000,000</a:t>
                      </a:r>
                    </a:p>
                  </a:txBody>
                  <a:tcPr anchor="ctr">
                    <a:solidFill>
                      <a:schemeClr val="bg1">
                        <a:lumMod val="95000"/>
                      </a:schemeClr>
                    </a:solidFill>
                  </a:tcPr>
                </a:tc>
                <a:tc>
                  <a:txBody>
                    <a:bodyPr/>
                    <a:lstStyle/>
                    <a:p>
                      <a:r>
                        <a:rPr lang="en-US" sz="1300" b="0" dirty="0">
                          <a:solidFill>
                            <a:schemeClr val="tx1"/>
                          </a:solidFill>
                        </a:rPr>
                        <a:t>$827,000,000</a:t>
                      </a:r>
                    </a:p>
                  </a:txBody>
                  <a:tcPr anchor="ctr">
                    <a:solidFill>
                      <a:schemeClr val="bg1">
                        <a:lumMod val="95000"/>
                      </a:schemeClr>
                    </a:solidFill>
                  </a:tcPr>
                </a:tc>
                <a:tc>
                  <a:txBody>
                    <a:bodyPr/>
                    <a:lstStyle/>
                    <a:p>
                      <a:r>
                        <a:rPr lang="en-US" sz="1300" b="0" dirty="0">
                          <a:solidFill>
                            <a:schemeClr val="tx1"/>
                          </a:solidFill>
                        </a:rPr>
                        <a:t>$2,643,000,000</a:t>
                      </a:r>
                    </a:p>
                  </a:txBody>
                  <a:tcPr anchor="ctr">
                    <a:solidFill>
                      <a:schemeClr val="bg1">
                        <a:lumMod val="95000"/>
                      </a:schemeClr>
                    </a:solidFill>
                  </a:tcPr>
                </a:tc>
                <a:tc>
                  <a:txBody>
                    <a:bodyPr/>
                    <a:lstStyle/>
                    <a:p>
                      <a:r>
                        <a:rPr lang="en-US" sz="1300" b="0" dirty="0">
                          <a:solidFill>
                            <a:schemeClr val="tx1"/>
                          </a:solidFill>
                        </a:rPr>
                        <a:t>$4,214,000,000</a:t>
                      </a:r>
                    </a:p>
                  </a:txBody>
                  <a:tcPr anchor="ctr">
                    <a:solidFill>
                      <a:schemeClr val="bg1">
                        <a:lumMod val="95000"/>
                      </a:schemeClr>
                    </a:solidFill>
                  </a:tcPr>
                </a:tc>
                <a:extLst>
                  <a:ext uri="{0D108BD9-81ED-4DB2-BD59-A6C34878D82A}">
                    <a16:rowId xmlns:a16="http://schemas.microsoft.com/office/drawing/2014/main" val="10002"/>
                  </a:ext>
                </a:extLst>
              </a:tr>
              <a:tr h="370840">
                <a:tc>
                  <a:txBody>
                    <a:bodyPr/>
                    <a:lstStyle/>
                    <a:p>
                      <a:r>
                        <a:rPr lang="en-US" sz="1300" dirty="0" err="1"/>
                        <a:t>Trackwork</a:t>
                      </a:r>
                      <a:r>
                        <a:rPr lang="en-US" sz="1300" dirty="0"/>
                        <a:t>/Civils</a:t>
                      </a:r>
                    </a:p>
                  </a:txBody>
                  <a:tcPr anchor="ctr">
                    <a:solidFill>
                      <a:schemeClr val="bg1">
                        <a:lumMod val="95000"/>
                      </a:schemeClr>
                    </a:solidFill>
                  </a:tcPr>
                </a:tc>
                <a:tc>
                  <a:txBody>
                    <a:bodyPr/>
                    <a:lstStyle/>
                    <a:p>
                      <a:r>
                        <a:rPr lang="en-US" sz="1300" b="0" dirty="0">
                          <a:solidFill>
                            <a:schemeClr val="tx1"/>
                          </a:solidFill>
                        </a:rPr>
                        <a:t>$197,000,000</a:t>
                      </a:r>
                    </a:p>
                  </a:txBody>
                  <a:tcPr anchor="ctr">
                    <a:solidFill>
                      <a:schemeClr val="bg1">
                        <a:lumMod val="95000"/>
                      </a:schemeClr>
                    </a:solidFill>
                  </a:tcPr>
                </a:tc>
                <a:tc>
                  <a:txBody>
                    <a:bodyPr/>
                    <a:lstStyle/>
                    <a:p>
                      <a:r>
                        <a:rPr lang="en-US" sz="1300" b="0" dirty="0">
                          <a:solidFill>
                            <a:schemeClr val="tx1"/>
                          </a:solidFill>
                        </a:rPr>
                        <a:t>$174,000,000</a:t>
                      </a:r>
                    </a:p>
                  </a:txBody>
                  <a:tcPr anchor="ctr">
                    <a:solidFill>
                      <a:schemeClr val="bg1">
                        <a:lumMod val="95000"/>
                      </a:schemeClr>
                    </a:solidFill>
                  </a:tcPr>
                </a:tc>
                <a:tc>
                  <a:txBody>
                    <a:bodyPr/>
                    <a:lstStyle/>
                    <a:p>
                      <a:r>
                        <a:rPr lang="en-US" sz="1300" b="0" dirty="0">
                          <a:solidFill>
                            <a:schemeClr val="tx1"/>
                          </a:solidFill>
                        </a:rPr>
                        <a:t>$189,000,000</a:t>
                      </a:r>
                    </a:p>
                  </a:txBody>
                  <a:tcPr anchor="ctr">
                    <a:solidFill>
                      <a:schemeClr val="bg1">
                        <a:lumMod val="95000"/>
                      </a:schemeClr>
                    </a:solidFill>
                  </a:tcPr>
                </a:tc>
                <a:tc>
                  <a:txBody>
                    <a:bodyPr/>
                    <a:lstStyle/>
                    <a:p>
                      <a:r>
                        <a:rPr lang="en-US" sz="1300" b="0" dirty="0">
                          <a:solidFill>
                            <a:schemeClr val="tx1"/>
                          </a:solidFill>
                        </a:rPr>
                        <a:t>$390,000,000</a:t>
                      </a:r>
                    </a:p>
                  </a:txBody>
                  <a:tcPr anchor="ctr">
                    <a:solidFill>
                      <a:schemeClr val="bg1">
                        <a:lumMod val="95000"/>
                      </a:schemeClr>
                    </a:solidFill>
                  </a:tcPr>
                </a:tc>
                <a:extLst>
                  <a:ext uri="{0D108BD9-81ED-4DB2-BD59-A6C34878D82A}">
                    <a16:rowId xmlns:a16="http://schemas.microsoft.com/office/drawing/2014/main" val="10003"/>
                  </a:ext>
                </a:extLst>
              </a:tr>
              <a:tr h="370840">
                <a:tc>
                  <a:txBody>
                    <a:bodyPr/>
                    <a:lstStyle/>
                    <a:p>
                      <a:r>
                        <a:rPr lang="en-US" sz="1300" dirty="0"/>
                        <a:t>Portals</a:t>
                      </a:r>
                    </a:p>
                  </a:txBody>
                  <a:tcPr anchor="ctr">
                    <a:solidFill>
                      <a:schemeClr val="bg1">
                        <a:lumMod val="95000"/>
                      </a:schemeClr>
                    </a:solidFill>
                  </a:tcPr>
                </a:tc>
                <a:tc>
                  <a:txBody>
                    <a:bodyPr/>
                    <a:lstStyle/>
                    <a:p>
                      <a:r>
                        <a:rPr lang="en-US" sz="1300" b="0" dirty="0">
                          <a:solidFill>
                            <a:schemeClr val="tx1"/>
                          </a:solidFill>
                        </a:rPr>
                        <a:t>$1,723,000,000</a:t>
                      </a:r>
                    </a:p>
                  </a:txBody>
                  <a:tcPr anchor="ctr">
                    <a:solidFill>
                      <a:schemeClr val="bg1">
                        <a:lumMod val="95000"/>
                      </a:schemeClr>
                    </a:solidFill>
                  </a:tcPr>
                </a:tc>
                <a:tc>
                  <a:txBody>
                    <a:bodyPr/>
                    <a:lstStyle/>
                    <a:p>
                      <a:r>
                        <a:rPr lang="en-US" sz="1300" b="0" dirty="0">
                          <a:solidFill>
                            <a:schemeClr val="tx1"/>
                          </a:solidFill>
                        </a:rPr>
                        <a:t>$1,723,000,000</a:t>
                      </a:r>
                    </a:p>
                  </a:txBody>
                  <a:tcPr anchor="ctr">
                    <a:solidFill>
                      <a:schemeClr val="bg1">
                        <a:lumMod val="95000"/>
                      </a:schemeClr>
                    </a:solidFill>
                  </a:tcPr>
                </a:tc>
                <a:tc>
                  <a:txBody>
                    <a:bodyPr/>
                    <a:lstStyle/>
                    <a:p>
                      <a:r>
                        <a:rPr lang="en-US" sz="1300" b="0" dirty="0">
                          <a:solidFill>
                            <a:schemeClr val="tx1"/>
                          </a:solidFill>
                        </a:rPr>
                        <a:t>$1,723,000,000</a:t>
                      </a:r>
                    </a:p>
                  </a:txBody>
                  <a:tcPr anchor="ctr">
                    <a:solidFill>
                      <a:schemeClr val="bg1">
                        <a:lumMod val="95000"/>
                      </a:schemeClr>
                    </a:solidFill>
                  </a:tcPr>
                </a:tc>
                <a:tc>
                  <a:txBody>
                    <a:bodyPr/>
                    <a:lstStyle/>
                    <a:p>
                      <a:pPr marL="0" marR="0" lvl="0" indent="0" algn="l" defTabSz="379246" rtl="0" eaLnBrk="1" fontAlgn="auto" latinLnBrk="0" hangingPunct="1">
                        <a:lnSpc>
                          <a:spcPct val="100000"/>
                        </a:lnSpc>
                        <a:spcBef>
                          <a:spcPts val="0"/>
                        </a:spcBef>
                        <a:spcAft>
                          <a:spcPts val="0"/>
                        </a:spcAft>
                        <a:buClrTx/>
                        <a:buSzTx/>
                        <a:buFontTx/>
                        <a:buNone/>
                        <a:tabLst/>
                        <a:defRPr/>
                      </a:pPr>
                      <a:r>
                        <a:rPr lang="en-US" sz="1300" b="0" dirty="0">
                          <a:solidFill>
                            <a:schemeClr val="tx1"/>
                          </a:solidFill>
                        </a:rPr>
                        <a:t>$1,770,000,000</a:t>
                      </a:r>
                    </a:p>
                  </a:txBody>
                  <a:tcPr anchor="ctr">
                    <a:solidFill>
                      <a:schemeClr val="bg1">
                        <a:lumMod val="95000"/>
                      </a:schemeClr>
                    </a:solidFill>
                  </a:tcPr>
                </a:tc>
                <a:extLst>
                  <a:ext uri="{0D108BD9-81ED-4DB2-BD59-A6C34878D82A}">
                    <a16:rowId xmlns:a16="http://schemas.microsoft.com/office/drawing/2014/main" val="10004"/>
                  </a:ext>
                </a:extLst>
              </a:tr>
              <a:tr h="370840">
                <a:tc>
                  <a:txBody>
                    <a:bodyPr/>
                    <a:lstStyle/>
                    <a:p>
                      <a:r>
                        <a:rPr lang="en-US" sz="1300" dirty="0"/>
                        <a:t>Electrification</a:t>
                      </a:r>
                    </a:p>
                    <a:p>
                      <a:r>
                        <a:rPr lang="en-US" sz="1000" dirty="0"/>
                        <a:t>Back</a:t>
                      </a:r>
                      <a:r>
                        <a:rPr lang="en-US" sz="1000" baseline="0" dirty="0"/>
                        <a:t> Bay Portal to Chelsea, W. Medford, and Malden</a:t>
                      </a:r>
                      <a:endParaRPr lang="en-US" sz="1000" dirty="0"/>
                    </a:p>
                  </a:txBody>
                  <a:tcPr anchor="ctr">
                    <a:solidFill>
                      <a:schemeClr val="bg1">
                        <a:lumMod val="95000"/>
                      </a:schemeClr>
                    </a:solidFill>
                  </a:tcPr>
                </a:tc>
                <a:tc>
                  <a:txBody>
                    <a:bodyPr/>
                    <a:lstStyle/>
                    <a:p>
                      <a:r>
                        <a:rPr lang="en-US" sz="1300" b="0" dirty="0">
                          <a:solidFill>
                            <a:schemeClr val="tx1"/>
                          </a:solidFill>
                        </a:rPr>
                        <a:t>$469,000,000</a:t>
                      </a:r>
                    </a:p>
                  </a:txBody>
                  <a:tcPr anchor="ctr">
                    <a:solidFill>
                      <a:schemeClr val="bg1">
                        <a:lumMod val="95000"/>
                      </a:schemeClr>
                    </a:solidFill>
                  </a:tcPr>
                </a:tc>
                <a:tc>
                  <a:txBody>
                    <a:bodyPr/>
                    <a:lstStyle/>
                    <a:p>
                      <a:pPr marL="0" marR="0" lvl="0" indent="0" algn="l" defTabSz="379246" rtl="0" eaLnBrk="1" fontAlgn="auto" latinLnBrk="0" hangingPunct="1">
                        <a:lnSpc>
                          <a:spcPct val="100000"/>
                        </a:lnSpc>
                        <a:spcBef>
                          <a:spcPts val="0"/>
                        </a:spcBef>
                        <a:spcAft>
                          <a:spcPts val="0"/>
                        </a:spcAft>
                        <a:buClrTx/>
                        <a:buSzTx/>
                        <a:buFontTx/>
                        <a:buNone/>
                        <a:tabLst/>
                        <a:defRPr/>
                      </a:pPr>
                      <a:r>
                        <a:rPr lang="en-US" sz="1300" b="0" dirty="0">
                          <a:solidFill>
                            <a:schemeClr val="tx1"/>
                          </a:solidFill>
                        </a:rPr>
                        <a:t>$456,000,000</a:t>
                      </a:r>
                    </a:p>
                  </a:txBody>
                  <a:tcPr anchor="ctr">
                    <a:solidFill>
                      <a:schemeClr val="bg1">
                        <a:lumMod val="95000"/>
                      </a:schemeClr>
                    </a:solidFill>
                  </a:tcPr>
                </a:tc>
                <a:tc>
                  <a:txBody>
                    <a:bodyPr/>
                    <a:lstStyle/>
                    <a:p>
                      <a:pPr marL="0" marR="0" lvl="0" indent="0" algn="l" defTabSz="379246" rtl="0" eaLnBrk="1" fontAlgn="auto" latinLnBrk="0" hangingPunct="1">
                        <a:lnSpc>
                          <a:spcPct val="100000"/>
                        </a:lnSpc>
                        <a:spcBef>
                          <a:spcPts val="0"/>
                        </a:spcBef>
                        <a:spcAft>
                          <a:spcPts val="0"/>
                        </a:spcAft>
                        <a:buClrTx/>
                        <a:buSzTx/>
                        <a:buFontTx/>
                        <a:buNone/>
                        <a:tabLst/>
                        <a:defRPr/>
                      </a:pPr>
                      <a:r>
                        <a:rPr lang="en-US" sz="1300" b="0" dirty="0">
                          <a:solidFill>
                            <a:schemeClr val="tx1"/>
                          </a:solidFill>
                        </a:rPr>
                        <a:t>$466,000,000</a:t>
                      </a:r>
                    </a:p>
                  </a:txBody>
                  <a:tcPr anchor="ctr">
                    <a:solidFill>
                      <a:schemeClr val="bg1">
                        <a:lumMod val="95000"/>
                      </a:schemeClr>
                    </a:solidFill>
                  </a:tcPr>
                </a:tc>
                <a:tc>
                  <a:txBody>
                    <a:bodyPr/>
                    <a:lstStyle/>
                    <a:p>
                      <a:pPr marL="0" marR="0" lvl="0" indent="0" algn="l" defTabSz="379246" rtl="0" eaLnBrk="1" fontAlgn="auto" latinLnBrk="0" hangingPunct="1">
                        <a:lnSpc>
                          <a:spcPct val="100000"/>
                        </a:lnSpc>
                        <a:spcBef>
                          <a:spcPts val="0"/>
                        </a:spcBef>
                        <a:spcAft>
                          <a:spcPts val="0"/>
                        </a:spcAft>
                        <a:buClrTx/>
                        <a:buSzTx/>
                        <a:buFontTx/>
                        <a:buNone/>
                        <a:tabLst/>
                        <a:defRPr/>
                      </a:pPr>
                      <a:r>
                        <a:rPr lang="en-US" sz="1300" b="0" dirty="0">
                          <a:solidFill>
                            <a:schemeClr val="tx1"/>
                          </a:solidFill>
                        </a:rPr>
                        <a:t>$598,000,000</a:t>
                      </a:r>
                    </a:p>
                  </a:txBody>
                  <a:tcPr anchor="ctr">
                    <a:solidFill>
                      <a:schemeClr val="bg1">
                        <a:lumMod val="95000"/>
                      </a:schemeClr>
                    </a:solidFill>
                  </a:tcPr>
                </a:tc>
                <a:extLst>
                  <a:ext uri="{0D108BD9-81ED-4DB2-BD59-A6C34878D82A}">
                    <a16:rowId xmlns:a16="http://schemas.microsoft.com/office/drawing/2014/main" val="10005"/>
                  </a:ext>
                </a:extLst>
              </a:tr>
              <a:tr h="370840">
                <a:tc>
                  <a:txBody>
                    <a:bodyPr/>
                    <a:lstStyle/>
                    <a:p>
                      <a:r>
                        <a:rPr lang="en-US" sz="1300" dirty="0"/>
                        <a:t>Layover Facilities</a:t>
                      </a:r>
                    </a:p>
                  </a:txBody>
                  <a:tcPr anchor="ctr">
                    <a:solidFill>
                      <a:schemeClr val="bg1">
                        <a:lumMod val="95000"/>
                      </a:schemeClr>
                    </a:solidFill>
                  </a:tcPr>
                </a:tc>
                <a:tc>
                  <a:txBody>
                    <a:bodyPr/>
                    <a:lstStyle/>
                    <a:p>
                      <a:pPr marL="0" marR="0" lvl="0" indent="0" algn="l" defTabSz="379246" rtl="0" eaLnBrk="1" fontAlgn="auto" latinLnBrk="0" hangingPunct="1">
                        <a:lnSpc>
                          <a:spcPct val="100000"/>
                        </a:lnSpc>
                        <a:spcBef>
                          <a:spcPts val="0"/>
                        </a:spcBef>
                        <a:spcAft>
                          <a:spcPts val="0"/>
                        </a:spcAft>
                        <a:buClrTx/>
                        <a:buSzTx/>
                        <a:buFontTx/>
                        <a:buNone/>
                        <a:tabLst/>
                        <a:defRPr/>
                      </a:pPr>
                      <a:r>
                        <a:rPr lang="en-US" sz="1300" b="0" dirty="0">
                          <a:solidFill>
                            <a:schemeClr val="tx1"/>
                          </a:solidFill>
                        </a:rPr>
                        <a:t>$106,000,000</a:t>
                      </a:r>
                    </a:p>
                  </a:txBody>
                  <a:tcPr anchor="ctr">
                    <a:solidFill>
                      <a:schemeClr val="bg1">
                        <a:lumMod val="95000"/>
                      </a:schemeClr>
                    </a:solidFill>
                  </a:tcPr>
                </a:tc>
                <a:tc>
                  <a:txBody>
                    <a:bodyPr/>
                    <a:lstStyle/>
                    <a:p>
                      <a:pPr marL="0" marR="0" lvl="0" indent="0" algn="l" defTabSz="379246" rtl="0" eaLnBrk="1" fontAlgn="auto" latinLnBrk="0" hangingPunct="1">
                        <a:lnSpc>
                          <a:spcPct val="100000"/>
                        </a:lnSpc>
                        <a:spcBef>
                          <a:spcPts val="0"/>
                        </a:spcBef>
                        <a:spcAft>
                          <a:spcPts val="0"/>
                        </a:spcAft>
                        <a:buClrTx/>
                        <a:buSzTx/>
                        <a:buFontTx/>
                        <a:buNone/>
                        <a:tabLst/>
                        <a:defRPr/>
                      </a:pPr>
                      <a:r>
                        <a:rPr lang="en-US" sz="1300" b="0" dirty="0">
                          <a:solidFill>
                            <a:schemeClr val="tx1"/>
                          </a:solidFill>
                        </a:rPr>
                        <a:t>$106,000,000</a:t>
                      </a:r>
                    </a:p>
                  </a:txBody>
                  <a:tcPr anchor="ctr">
                    <a:solidFill>
                      <a:schemeClr val="bg1">
                        <a:lumMod val="95000"/>
                      </a:schemeClr>
                    </a:solidFill>
                  </a:tcPr>
                </a:tc>
                <a:tc>
                  <a:txBody>
                    <a:bodyPr/>
                    <a:lstStyle/>
                    <a:p>
                      <a:pPr marL="0" marR="0" lvl="0" indent="0" algn="l" defTabSz="379246" rtl="0" eaLnBrk="1" fontAlgn="auto" latinLnBrk="0" hangingPunct="1">
                        <a:lnSpc>
                          <a:spcPct val="100000"/>
                        </a:lnSpc>
                        <a:spcBef>
                          <a:spcPts val="0"/>
                        </a:spcBef>
                        <a:spcAft>
                          <a:spcPts val="0"/>
                        </a:spcAft>
                        <a:buClrTx/>
                        <a:buSzTx/>
                        <a:buFontTx/>
                        <a:buNone/>
                        <a:tabLst/>
                        <a:defRPr/>
                      </a:pPr>
                      <a:r>
                        <a:rPr lang="en-US" sz="1300" b="0" dirty="0">
                          <a:solidFill>
                            <a:schemeClr val="tx1"/>
                          </a:solidFill>
                        </a:rPr>
                        <a:t>$106,000,000</a:t>
                      </a:r>
                    </a:p>
                  </a:txBody>
                  <a:tcPr anchor="ctr">
                    <a:solidFill>
                      <a:schemeClr val="bg1">
                        <a:lumMod val="95000"/>
                      </a:schemeClr>
                    </a:solidFill>
                  </a:tcPr>
                </a:tc>
                <a:tc>
                  <a:txBody>
                    <a:bodyPr/>
                    <a:lstStyle/>
                    <a:p>
                      <a:pPr marL="0" marR="0" lvl="0" indent="0" algn="l" defTabSz="379246" rtl="0" eaLnBrk="1" fontAlgn="auto" latinLnBrk="0" hangingPunct="1">
                        <a:lnSpc>
                          <a:spcPct val="100000"/>
                        </a:lnSpc>
                        <a:spcBef>
                          <a:spcPts val="0"/>
                        </a:spcBef>
                        <a:spcAft>
                          <a:spcPts val="0"/>
                        </a:spcAft>
                        <a:buClrTx/>
                        <a:buSzTx/>
                        <a:buFontTx/>
                        <a:buNone/>
                        <a:tabLst/>
                        <a:defRPr/>
                      </a:pPr>
                      <a:r>
                        <a:rPr lang="en-US" sz="1300" b="0" dirty="0">
                          <a:solidFill>
                            <a:schemeClr val="tx1"/>
                          </a:solidFill>
                        </a:rPr>
                        <a:t>$106,000,000</a:t>
                      </a:r>
                    </a:p>
                  </a:txBody>
                  <a:tcPr anchor="ctr">
                    <a:solidFill>
                      <a:schemeClr val="bg1">
                        <a:lumMod val="95000"/>
                      </a:schemeClr>
                    </a:solidFill>
                  </a:tcPr>
                </a:tc>
                <a:extLst>
                  <a:ext uri="{0D108BD9-81ED-4DB2-BD59-A6C34878D82A}">
                    <a16:rowId xmlns:a16="http://schemas.microsoft.com/office/drawing/2014/main" val="10006"/>
                  </a:ext>
                </a:extLst>
              </a:tr>
              <a:tr h="370840">
                <a:tc>
                  <a:txBody>
                    <a:bodyPr/>
                    <a:lstStyle/>
                    <a:p>
                      <a:r>
                        <a:rPr lang="en-US" sz="1300" dirty="0"/>
                        <a:t>Allowances</a:t>
                      </a:r>
                    </a:p>
                  </a:txBody>
                  <a:tcPr anchor="ctr">
                    <a:solidFill>
                      <a:schemeClr val="bg1">
                        <a:lumMod val="95000"/>
                      </a:schemeClr>
                    </a:solidFill>
                  </a:tcPr>
                </a:tc>
                <a:tc>
                  <a:txBody>
                    <a:bodyPr/>
                    <a:lstStyle/>
                    <a:p>
                      <a:r>
                        <a:rPr lang="en-US" sz="1300" b="0" dirty="0">
                          <a:solidFill>
                            <a:schemeClr val="tx1"/>
                          </a:solidFill>
                        </a:rPr>
                        <a:t>$456,000,000</a:t>
                      </a:r>
                    </a:p>
                  </a:txBody>
                  <a:tcPr anchor="ctr">
                    <a:solidFill>
                      <a:schemeClr val="bg1">
                        <a:lumMod val="95000"/>
                      </a:schemeClr>
                    </a:solidFill>
                  </a:tcPr>
                </a:tc>
                <a:tc>
                  <a:txBody>
                    <a:bodyPr/>
                    <a:lstStyle/>
                    <a:p>
                      <a:pPr marL="0" marR="0" lvl="0" indent="0" algn="l" defTabSz="379246" rtl="0" eaLnBrk="1" fontAlgn="auto" latinLnBrk="0" hangingPunct="1">
                        <a:lnSpc>
                          <a:spcPct val="100000"/>
                        </a:lnSpc>
                        <a:spcBef>
                          <a:spcPts val="0"/>
                        </a:spcBef>
                        <a:spcAft>
                          <a:spcPts val="0"/>
                        </a:spcAft>
                        <a:buClrTx/>
                        <a:buSzTx/>
                        <a:buFontTx/>
                        <a:buNone/>
                        <a:tabLst/>
                        <a:defRPr/>
                      </a:pPr>
                      <a:r>
                        <a:rPr lang="en-US" sz="1300" b="0" dirty="0">
                          <a:solidFill>
                            <a:schemeClr val="tx1"/>
                          </a:solidFill>
                        </a:rPr>
                        <a:t>$508,000,000</a:t>
                      </a:r>
                    </a:p>
                  </a:txBody>
                  <a:tcPr anchor="ctr">
                    <a:solidFill>
                      <a:schemeClr val="bg1">
                        <a:lumMod val="95000"/>
                      </a:schemeClr>
                    </a:solidFill>
                  </a:tcPr>
                </a:tc>
                <a:tc>
                  <a:txBody>
                    <a:bodyPr/>
                    <a:lstStyle/>
                    <a:p>
                      <a:pPr marL="0" marR="0" lvl="0" indent="0" algn="l" defTabSz="379246" rtl="0" eaLnBrk="1" fontAlgn="auto" latinLnBrk="0" hangingPunct="1">
                        <a:lnSpc>
                          <a:spcPct val="100000"/>
                        </a:lnSpc>
                        <a:spcBef>
                          <a:spcPts val="0"/>
                        </a:spcBef>
                        <a:spcAft>
                          <a:spcPts val="0"/>
                        </a:spcAft>
                        <a:buClrTx/>
                        <a:buSzTx/>
                        <a:buFontTx/>
                        <a:buNone/>
                        <a:tabLst/>
                        <a:defRPr/>
                      </a:pPr>
                      <a:r>
                        <a:rPr lang="en-US" sz="1300" b="0" dirty="0">
                          <a:solidFill>
                            <a:schemeClr val="tx1"/>
                          </a:solidFill>
                        </a:rPr>
                        <a:t>$528,000,000</a:t>
                      </a:r>
                    </a:p>
                  </a:txBody>
                  <a:tcPr anchor="ctr">
                    <a:solidFill>
                      <a:schemeClr val="bg1">
                        <a:lumMod val="95000"/>
                      </a:schemeClr>
                    </a:solidFill>
                  </a:tcPr>
                </a:tc>
                <a:tc>
                  <a:txBody>
                    <a:bodyPr/>
                    <a:lstStyle/>
                    <a:p>
                      <a:pPr marL="0" marR="0" lvl="0" indent="0" algn="l" defTabSz="379246" rtl="0" eaLnBrk="1" fontAlgn="auto" latinLnBrk="0" hangingPunct="1">
                        <a:lnSpc>
                          <a:spcPct val="100000"/>
                        </a:lnSpc>
                        <a:spcBef>
                          <a:spcPts val="0"/>
                        </a:spcBef>
                        <a:spcAft>
                          <a:spcPts val="0"/>
                        </a:spcAft>
                        <a:buClrTx/>
                        <a:buSzTx/>
                        <a:buFontTx/>
                        <a:buNone/>
                        <a:tabLst/>
                        <a:defRPr/>
                      </a:pPr>
                      <a:r>
                        <a:rPr lang="en-US" sz="1300" b="0" dirty="0">
                          <a:solidFill>
                            <a:schemeClr val="tx1"/>
                          </a:solidFill>
                        </a:rPr>
                        <a:t>$472,000,000</a:t>
                      </a:r>
                    </a:p>
                  </a:txBody>
                  <a:tcPr anchor="ctr">
                    <a:solidFill>
                      <a:schemeClr val="bg1">
                        <a:lumMod val="95000"/>
                      </a:schemeClr>
                    </a:solidFill>
                  </a:tcPr>
                </a:tc>
                <a:extLst>
                  <a:ext uri="{0D108BD9-81ED-4DB2-BD59-A6C34878D82A}">
                    <a16:rowId xmlns:a16="http://schemas.microsoft.com/office/drawing/2014/main" val="10007"/>
                  </a:ext>
                </a:extLst>
              </a:tr>
              <a:tr h="370840">
                <a:tc>
                  <a:txBody>
                    <a:bodyPr/>
                    <a:lstStyle/>
                    <a:p>
                      <a:r>
                        <a:rPr lang="en-US" sz="1300" b="0" dirty="0">
                          <a:latin typeface="+mj-lt"/>
                        </a:rPr>
                        <a:t>Total</a:t>
                      </a:r>
                    </a:p>
                  </a:txBody>
                  <a:tcPr anchor="ctr">
                    <a:solidFill>
                      <a:schemeClr val="bg1">
                        <a:lumMod val="95000"/>
                      </a:schemeClr>
                    </a:solidFill>
                  </a:tcPr>
                </a:tc>
                <a:tc>
                  <a:txBody>
                    <a:bodyPr/>
                    <a:lstStyle/>
                    <a:p>
                      <a:pPr algn="l" rtl="0" fontAlgn="b"/>
                      <a:r>
                        <a:rPr lang="en-US" sz="1300" b="0" i="0" u="none" strike="noStrike" dirty="0">
                          <a:solidFill>
                            <a:srgbClr val="3B3B4B"/>
                          </a:solidFill>
                          <a:effectLst/>
                          <a:latin typeface="Franklin Gothic Medium"/>
                        </a:rPr>
                        <a:t>$8,629,000,000 </a:t>
                      </a:r>
                    </a:p>
                  </a:txBody>
                  <a:tcPr marL="9525" marR="9525" marT="9525" marB="0" anchor="ctr">
                    <a:solidFill>
                      <a:schemeClr val="bg1">
                        <a:lumMod val="95000"/>
                      </a:schemeClr>
                    </a:solidFill>
                  </a:tcPr>
                </a:tc>
                <a:tc>
                  <a:txBody>
                    <a:bodyPr/>
                    <a:lstStyle/>
                    <a:p>
                      <a:pPr algn="l" rtl="0" fontAlgn="b"/>
                      <a:r>
                        <a:rPr lang="en-US" sz="1300" b="0" i="0" u="none" strike="noStrike" dirty="0">
                          <a:solidFill>
                            <a:srgbClr val="3B3B4B"/>
                          </a:solidFill>
                          <a:effectLst/>
                          <a:latin typeface="Franklin Gothic Medium"/>
                        </a:rPr>
                        <a:t>$9,493,000,000 </a:t>
                      </a:r>
                    </a:p>
                  </a:txBody>
                  <a:tcPr marL="9525" marR="9525" marT="9525" marB="0" anchor="ctr">
                    <a:solidFill>
                      <a:schemeClr val="bg1">
                        <a:lumMod val="95000"/>
                      </a:schemeClr>
                    </a:solidFill>
                  </a:tcPr>
                </a:tc>
                <a:tc>
                  <a:txBody>
                    <a:bodyPr/>
                    <a:lstStyle/>
                    <a:p>
                      <a:pPr algn="l" rtl="0" fontAlgn="b"/>
                      <a:r>
                        <a:rPr lang="en-US" sz="1300" b="0" i="0" u="none" strike="noStrike" dirty="0">
                          <a:solidFill>
                            <a:srgbClr val="3B3B4B"/>
                          </a:solidFill>
                          <a:effectLst/>
                          <a:latin typeface="Franklin Gothic Medium"/>
                        </a:rPr>
                        <a:t>$10,701,000,000 </a:t>
                      </a:r>
                    </a:p>
                  </a:txBody>
                  <a:tcPr marL="9525" marR="9525" marT="9525" marB="0" anchor="ctr">
                    <a:solidFill>
                      <a:schemeClr val="bg1">
                        <a:lumMod val="95000"/>
                      </a:schemeClr>
                    </a:solidFill>
                  </a:tcPr>
                </a:tc>
                <a:tc>
                  <a:txBody>
                    <a:bodyPr/>
                    <a:lstStyle/>
                    <a:p>
                      <a:pPr algn="l" rtl="0" fontAlgn="b"/>
                      <a:r>
                        <a:rPr lang="en-US" sz="1300" b="0" i="0" u="none" strike="noStrike" dirty="0">
                          <a:solidFill>
                            <a:srgbClr val="3B3B4B"/>
                          </a:solidFill>
                          <a:effectLst/>
                          <a:latin typeface="Franklin Gothic Medium"/>
                        </a:rPr>
                        <a:t>$17,730,000,000 </a:t>
                      </a:r>
                    </a:p>
                  </a:txBody>
                  <a:tcPr marL="9525" marR="9525" marT="9525" marB="0" anchor="ctr">
                    <a:solidFill>
                      <a:schemeClr val="bg1">
                        <a:lumMod val="95000"/>
                      </a:schemeClr>
                    </a:solidFill>
                  </a:tcPr>
                </a:tc>
                <a:extLst>
                  <a:ext uri="{0D108BD9-81ED-4DB2-BD59-A6C34878D82A}">
                    <a16:rowId xmlns:a16="http://schemas.microsoft.com/office/drawing/2014/main" val="10008"/>
                  </a:ext>
                </a:extLst>
              </a:tr>
            </a:tbl>
          </a:graphicData>
        </a:graphic>
      </p:graphicFrame>
      <p:sp>
        <p:nvSpPr>
          <p:cNvPr id="3" name="Text Placeholder 2"/>
          <p:cNvSpPr>
            <a:spLocks noGrp="1"/>
          </p:cNvSpPr>
          <p:nvPr>
            <p:ph type="body" sz="quarter" idx="19"/>
          </p:nvPr>
        </p:nvSpPr>
        <p:spPr>
          <a:xfrm>
            <a:off x="160606" y="4787392"/>
            <a:ext cx="8229600" cy="304800"/>
          </a:xfrm>
        </p:spPr>
        <p:txBody>
          <a:bodyPr>
            <a:normAutofit/>
          </a:bodyPr>
          <a:lstStyle/>
          <a:p>
            <a:r>
              <a:rPr lang="en-US" sz="1100" dirty="0">
                <a:latin typeface="+mj-lt"/>
              </a:rPr>
              <a:t>2028 MP Construction USD rounded to the nearest Million</a:t>
            </a:r>
          </a:p>
        </p:txBody>
      </p:sp>
      <p:sp>
        <p:nvSpPr>
          <p:cNvPr id="7" name="TextBox 6"/>
          <p:cNvSpPr txBox="1"/>
          <p:nvPr/>
        </p:nvSpPr>
        <p:spPr>
          <a:xfrm>
            <a:off x="152400" y="5105400"/>
            <a:ext cx="8763000" cy="692497"/>
          </a:xfrm>
          <a:prstGeom prst="rect">
            <a:avLst/>
          </a:prstGeom>
          <a:noFill/>
        </p:spPr>
        <p:txBody>
          <a:bodyPr wrap="square" rtlCol="0">
            <a:spAutoFit/>
          </a:bodyPr>
          <a:lstStyle/>
          <a:p>
            <a:r>
              <a:rPr lang="en-US" sz="1300" dirty="0">
                <a:latin typeface="+mj-lt"/>
              </a:rPr>
              <a:t>Assumptions:</a:t>
            </a:r>
          </a:p>
          <a:p>
            <a:pPr marL="171450" indent="-171450">
              <a:buClr>
                <a:srgbClr val="3CAD99"/>
              </a:buClr>
              <a:buFont typeface="Arial" panose="020B0604020202020204" pitchFamily="34" charset="0"/>
              <a:buChar char="•"/>
            </a:pPr>
            <a:r>
              <a:rPr lang="en-US" sz="1300" dirty="0"/>
              <a:t>Every alternative has 2 stations except for the Central Artery 4-track which has 3 stations</a:t>
            </a:r>
          </a:p>
          <a:p>
            <a:pPr marL="171450" indent="-171450">
              <a:buClr>
                <a:srgbClr val="3CAD99"/>
              </a:buClr>
              <a:buFont typeface="Arial" panose="020B0604020202020204" pitchFamily="34" charset="0"/>
              <a:buChar char="•"/>
            </a:pPr>
            <a:r>
              <a:rPr lang="en-US" sz="1300" dirty="0"/>
              <a:t>All tunnel alternatives replace 66 diesel trains with dual-mode locomotive trains</a:t>
            </a:r>
          </a:p>
        </p:txBody>
      </p:sp>
      <p:sp>
        <p:nvSpPr>
          <p:cNvPr id="6" name="Slide Number Placeholder 3"/>
          <p:cNvSpPr>
            <a:spLocks noGrp="1"/>
          </p:cNvSpPr>
          <p:nvPr>
            <p:ph type="sldNum" sz="quarter" idx="4"/>
          </p:nvPr>
        </p:nvSpPr>
        <p:spPr>
          <a:xfrm>
            <a:off x="8077200" y="6521005"/>
            <a:ext cx="1066800" cy="328612"/>
          </a:xfrm>
          <a:prstGeom prst="rect">
            <a:avLst/>
          </a:prstGeom>
        </p:spPr>
        <p:txBody>
          <a:bodyPr/>
          <a:lstStyle>
            <a:lvl1pPr>
              <a:defRPr sz="1000"/>
            </a:lvl1pPr>
          </a:lstStyle>
          <a:p>
            <a:pPr>
              <a:defRPr/>
            </a:pPr>
            <a:fld id="{1B9A3EE1-316A-4C41-BADB-C51665509343}" type="slidenum">
              <a:rPr lang="en-US" altLang="en-US" smtClean="0">
                <a:solidFill>
                  <a:srgbClr val="292934"/>
                </a:solidFill>
              </a:rPr>
              <a:pPr>
                <a:defRPr/>
              </a:pPr>
              <a:t>51</a:t>
            </a:fld>
            <a:endParaRPr lang="en-US" altLang="en-US">
              <a:solidFill>
                <a:srgbClr val="292934"/>
              </a:solidFill>
            </a:endParaRPr>
          </a:p>
        </p:txBody>
      </p:sp>
    </p:spTree>
    <p:extLst>
      <p:ext uri="{BB962C8B-B14F-4D97-AF65-F5344CB8AC3E}">
        <p14:creationId xmlns:p14="http://schemas.microsoft.com/office/powerpoint/2010/main" val="21319132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Autofit/>
          </a:bodyPr>
          <a:lstStyle/>
          <a:p>
            <a:r>
              <a:rPr lang="en-US" sz="2800" dirty="0"/>
              <a:t>Cost Estimates – Vehicles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59416469"/>
              </p:ext>
            </p:extLst>
          </p:nvPr>
        </p:nvGraphicFramePr>
        <p:xfrm>
          <a:off x="152400" y="990600"/>
          <a:ext cx="8915400" cy="3022600"/>
        </p:xfrm>
        <a:graphic>
          <a:graphicData uri="http://schemas.openxmlformats.org/drawingml/2006/table">
            <a:tbl>
              <a:tblPr firstRow="1" bandRow="1">
                <a:tableStyleId>{5C22544A-7EE6-4342-B048-85BDC9FD1C3A}</a:tableStyleId>
              </a:tblPr>
              <a:tblGrid>
                <a:gridCol w="1586214">
                  <a:extLst>
                    <a:ext uri="{9D8B030D-6E8A-4147-A177-3AD203B41FA5}">
                      <a16:colId xmlns:a16="http://schemas.microsoft.com/office/drawing/2014/main" val="20000"/>
                    </a:ext>
                  </a:extLst>
                </a:gridCol>
                <a:gridCol w="1385586">
                  <a:extLst>
                    <a:ext uri="{9D8B030D-6E8A-4147-A177-3AD203B41FA5}">
                      <a16:colId xmlns:a16="http://schemas.microsoft.com/office/drawing/2014/main" val="20001"/>
                    </a:ext>
                  </a:extLst>
                </a:gridCol>
                <a:gridCol w="1485900">
                  <a:extLst>
                    <a:ext uri="{9D8B030D-6E8A-4147-A177-3AD203B41FA5}">
                      <a16:colId xmlns:a16="http://schemas.microsoft.com/office/drawing/2014/main" val="20002"/>
                    </a:ext>
                  </a:extLst>
                </a:gridCol>
                <a:gridCol w="1485900">
                  <a:extLst>
                    <a:ext uri="{9D8B030D-6E8A-4147-A177-3AD203B41FA5}">
                      <a16:colId xmlns:a16="http://schemas.microsoft.com/office/drawing/2014/main" val="20003"/>
                    </a:ext>
                  </a:extLst>
                </a:gridCol>
                <a:gridCol w="1485900">
                  <a:extLst>
                    <a:ext uri="{9D8B030D-6E8A-4147-A177-3AD203B41FA5}">
                      <a16:colId xmlns:a16="http://schemas.microsoft.com/office/drawing/2014/main" val="20004"/>
                    </a:ext>
                  </a:extLst>
                </a:gridCol>
                <a:gridCol w="1485900">
                  <a:extLst>
                    <a:ext uri="{9D8B030D-6E8A-4147-A177-3AD203B41FA5}">
                      <a16:colId xmlns:a16="http://schemas.microsoft.com/office/drawing/2014/main" val="20005"/>
                    </a:ext>
                  </a:extLst>
                </a:gridCol>
              </a:tblGrid>
              <a:tr h="370840">
                <a:tc>
                  <a:txBody>
                    <a:bodyPr/>
                    <a:lstStyle/>
                    <a:p>
                      <a:endParaRPr lang="en-US" sz="1300" dirty="0"/>
                    </a:p>
                  </a:txBody>
                  <a:tcPr>
                    <a:solidFill>
                      <a:srgbClr val="3CAD99"/>
                    </a:solidFill>
                  </a:tcPr>
                </a:tc>
                <a:tc>
                  <a:txBody>
                    <a:bodyPr/>
                    <a:lstStyle/>
                    <a:p>
                      <a:r>
                        <a:rPr lang="en-US" sz="1300" b="0" dirty="0">
                          <a:latin typeface="+mj-lt"/>
                        </a:rPr>
                        <a:t>South Station Expansion All-Day Peak Service</a:t>
                      </a:r>
                    </a:p>
                  </a:txBody>
                  <a:tcPr anchor="b">
                    <a:solidFill>
                      <a:schemeClr val="accent2">
                        <a:lumMod val="75000"/>
                      </a:schemeClr>
                    </a:solidFill>
                  </a:tcPr>
                </a:tc>
                <a:tc>
                  <a:txBody>
                    <a:bodyPr/>
                    <a:lstStyle/>
                    <a:p>
                      <a:pPr algn="ctr"/>
                      <a:r>
                        <a:rPr lang="en-US" sz="1300" b="0" dirty="0">
                          <a:latin typeface="+mj-lt"/>
                        </a:rPr>
                        <a:t>Central Artery 2 - track</a:t>
                      </a:r>
                    </a:p>
                  </a:txBody>
                  <a:tcPr anchor="b">
                    <a:solidFill>
                      <a:srgbClr val="3CAD99"/>
                    </a:solidFill>
                  </a:tcPr>
                </a:tc>
                <a:tc>
                  <a:txBody>
                    <a:bodyPr/>
                    <a:lstStyle/>
                    <a:p>
                      <a:pPr algn="ctr"/>
                      <a:r>
                        <a:rPr lang="en-US" sz="1300" b="0" dirty="0">
                          <a:latin typeface="+mj-lt"/>
                        </a:rPr>
                        <a:t>South Congress</a:t>
                      </a:r>
                    </a:p>
                  </a:txBody>
                  <a:tcPr anchor="b">
                    <a:solidFill>
                      <a:srgbClr val="3CAD99"/>
                    </a:solidFill>
                  </a:tcPr>
                </a:tc>
                <a:tc>
                  <a:txBody>
                    <a:bodyPr/>
                    <a:lstStyle/>
                    <a:p>
                      <a:pPr algn="ctr"/>
                      <a:r>
                        <a:rPr lang="en-US" sz="1300" b="0" dirty="0">
                          <a:latin typeface="+mj-lt"/>
                        </a:rPr>
                        <a:t>Pearl / Congress</a:t>
                      </a:r>
                    </a:p>
                  </a:txBody>
                  <a:tcPr anchor="b">
                    <a:solidFill>
                      <a:srgbClr val="3CAD99"/>
                    </a:solidFill>
                  </a:tcPr>
                </a:tc>
                <a:tc>
                  <a:txBody>
                    <a:bodyPr/>
                    <a:lstStyle/>
                    <a:p>
                      <a:pPr algn="ctr"/>
                      <a:r>
                        <a:rPr lang="en-US" sz="1300" b="0" dirty="0">
                          <a:latin typeface="+mj-lt"/>
                        </a:rPr>
                        <a:t>Central Artery 4 - Track</a:t>
                      </a:r>
                    </a:p>
                  </a:txBody>
                  <a:tcPr anchor="b">
                    <a:solidFill>
                      <a:srgbClr val="3CAD99"/>
                    </a:solidFill>
                  </a:tcPr>
                </a:tc>
                <a:extLst>
                  <a:ext uri="{0D108BD9-81ED-4DB2-BD59-A6C34878D82A}">
                    <a16:rowId xmlns:a16="http://schemas.microsoft.com/office/drawing/2014/main" val="10000"/>
                  </a:ext>
                </a:extLst>
              </a:tr>
              <a:tr h="370840">
                <a:tc>
                  <a:txBody>
                    <a:bodyPr/>
                    <a:lstStyle/>
                    <a:p>
                      <a:r>
                        <a:rPr lang="en-US" sz="1300" dirty="0"/>
                        <a:t>Dual Mode Locomotives to support tunnel</a:t>
                      </a:r>
                    </a:p>
                  </a:txBody>
                  <a:tcPr anchor="ctr">
                    <a:solidFill>
                      <a:schemeClr val="bg1">
                        <a:lumMod val="95000"/>
                      </a:schemeClr>
                    </a:solidFill>
                  </a:tcPr>
                </a:tc>
                <a:tc>
                  <a:txBody>
                    <a:bodyPr/>
                    <a:lstStyle/>
                    <a:p>
                      <a:pPr algn="l"/>
                      <a:r>
                        <a:rPr lang="en-US" sz="1300" b="0" dirty="0">
                          <a:solidFill>
                            <a:schemeClr val="tx1">
                              <a:lumMod val="90000"/>
                              <a:lumOff val="10000"/>
                            </a:schemeClr>
                          </a:solidFill>
                        </a:rPr>
                        <a:t>$0</a:t>
                      </a:r>
                    </a:p>
                  </a:txBody>
                  <a:tcPr anchor="ctr">
                    <a:solidFill>
                      <a:schemeClr val="accent2">
                        <a:lumMod val="20000"/>
                        <a:lumOff val="80000"/>
                      </a:schemeClr>
                    </a:solidFill>
                  </a:tcPr>
                </a:tc>
                <a:tc>
                  <a:txBody>
                    <a:bodyPr/>
                    <a:lstStyle/>
                    <a:p>
                      <a:pPr algn="l"/>
                      <a:r>
                        <a:rPr lang="en-US" sz="1300" b="0" dirty="0">
                          <a:solidFill>
                            <a:schemeClr val="tx1">
                              <a:lumMod val="90000"/>
                              <a:lumOff val="10000"/>
                            </a:schemeClr>
                          </a:solidFill>
                        </a:rPr>
                        <a:t>$391,000,000</a:t>
                      </a:r>
                    </a:p>
                  </a:txBody>
                  <a:tcPr anchor="ctr">
                    <a:solidFill>
                      <a:schemeClr val="bg1">
                        <a:lumMod val="95000"/>
                      </a:schemeClr>
                    </a:solidFill>
                  </a:tcPr>
                </a:tc>
                <a:tc>
                  <a:txBody>
                    <a:bodyPr/>
                    <a:lstStyle/>
                    <a:p>
                      <a:pPr algn="l"/>
                      <a:r>
                        <a:rPr lang="en-US" sz="1300" b="0" dirty="0">
                          <a:solidFill>
                            <a:schemeClr val="tx1">
                              <a:lumMod val="90000"/>
                              <a:lumOff val="10000"/>
                            </a:schemeClr>
                          </a:solidFill>
                        </a:rPr>
                        <a:t>$391,000,000</a:t>
                      </a:r>
                    </a:p>
                  </a:txBody>
                  <a:tcPr anchor="ctr">
                    <a:solidFill>
                      <a:schemeClr val="bg1">
                        <a:lumMod val="95000"/>
                      </a:schemeClr>
                    </a:solidFill>
                  </a:tcPr>
                </a:tc>
                <a:tc>
                  <a:txBody>
                    <a:bodyPr/>
                    <a:lstStyle/>
                    <a:p>
                      <a:pPr algn="l"/>
                      <a:r>
                        <a:rPr lang="en-US" sz="1300" b="0" dirty="0">
                          <a:solidFill>
                            <a:schemeClr val="tx1">
                              <a:lumMod val="90000"/>
                              <a:lumOff val="10000"/>
                            </a:schemeClr>
                          </a:solidFill>
                        </a:rPr>
                        <a:t>$391,000,000</a:t>
                      </a:r>
                    </a:p>
                  </a:txBody>
                  <a:tcPr anchor="ctr">
                    <a:solidFill>
                      <a:schemeClr val="bg1">
                        <a:lumMod val="95000"/>
                      </a:schemeClr>
                    </a:solidFill>
                  </a:tcPr>
                </a:tc>
                <a:tc>
                  <a:txBody>
                    <a:bodyPr/>
                    <a:lstStyle/>
                    <a:p>
                      <a:pPr algn="l"/>
                      <a:r>
                        <a:rPr lang="en-US" sz="1300" b="0" dirty="0">
                          <a:solidFill>
                            <a:schemeClr val="tx1">
                              <a:lumMod val="90000"/>
                              <a:lumOff val="10000"/>
                            </a:schemeClr>
                          </a:solidFill>
                        </a:rPr>
                        <a:t>$391,000,000</a:t>
                      </a:r>
                    </a:p>
                  </a:txBody>
                  <a:tcPr anchor="ctr">
                    <a:solidFill>
                      <a:schemeClr val="bg1">
                        <a:lumMod val="95000"/>
                      </a:schemeClr>
                    </a:solidFill>
                  </a:tcPr>
                </a:tc>
                <a:extLst>
                  <a:ext uri="{0D108BD9-81ED-4DB2-BD59-A6C34878D82A}">
                    <a16:rowId xmlns:a16="http://schemas.microsoft.com/office/drawing/2014/main" val="10001"/>
                  </a:ext>
                </a:extLst>
              </a:tr>
              <a:tr h="370840">
                <a:tc>
                  <a:txBody>
                    <a:bodyPr/>
                    <a:lstStyle/>
                    <a:p>
                      <a:r>
                        <a:rPr lang="en-US" sz="1300" dirty="0"/>
                        <a:t>Additional Dual Locomotives and Coaches</a:t>
                      </a:r>
                      <a:r>
                        <a:rPr lang="en-US" sz="1300" baseline="0" dirty="0"/>
                        <a:t> to support increased service levels</a:t>
                      </a:r>
                      <a:endParaRPr lang="en-US" sz="1300" dirty="0"/>
                    </a:p>
                  </a:txBody>
                  <a:tcPr anchor="ctr">
                    <a:solidFill>
                      <a:schemeClr val="bg1">
                        <a:lumMod val="95000"/>
                      </a:schemeClr>
                    </a:solidFill>
                  </a:tcPr>
                </a:tc>
                <a:tc>
                  <a:txBody>
                    <a:bodyPr/>
                    <a:lstStyle/>
                    <a:p>
                      <a:r>
                        <a:rPr lang="en-US" sz="1300" b="0" dirty="0">
                          <a:solidFill>
                            <a:schemeClr val="tx1"/>
                          </a:solidFill>
                        </a:rPr>
                        <a:t>$1,397,000,000</a:t>
                      </a:r>
                    </a:p>
                  </a:txBody>
                  <a:tcPr anchor="ctr">
                    <a:solidFill>
                      <a:schemeClr val="accent2">
                        <a:lumMod val="20000"/>
                        <a:lumOff val="80000"/>
                      </a:schemeClr>
                    </a:solidFill>
                  </a:tcPr>
                </a:tc>
                <a:tc>
                  <a:txBody>
                    <a:bodyPr/>
                    <a:lstStyle/>
                    <a:p>
                      <a:r>
                        <a:rPr lang="en-US" sz="1300" b="0" dirty="0">
                          <a:solidFill>
                            <a:schemeClr val="tx1"/>
                          </a:solidFill>
                        </a:rPr>
                        <a:t>$1,989,000,000</a:t>
                      </a:r>
                    </a:p>
                  </a:txBody>
                  <a:tcPr anchor="ctr">
                    <a:solidFill>
                      <a:schemeClr val="bg1">
                        <a:lumMod val="95000"/>
                      </a:schemeClr>
                    </a:solidFill>
                  </a:tcPr>
                </a:tc>
                <a:tc>
                  <a:txBody>
                    <a:bodyPr/>
                    <a:lstStyle/>
                    <a:p>
                      <a:r>
                        <a:rPr lang="en-US" sz="1300" b="0" dirty="0">
                          <a:solidFill>
                            <a:schemeClr val="tx1"/>
                          </a:solidFill>
                        </a:rPr>
                        <a:t>$1,989,000,000</a:t>
                      </a:r>
                    </a:p>
                  </a:txBody>
                  <a:tcPr anchor="ctr">
                    <a:solidFill>
                      <a:schemeClr val="bg1">
                        <a:lumMod val="95000"/>
                      </a:schemeClr>
                    </a:solidFill>
                  </a:tcPr>
                </a:tc>
                <a:tc>
                  <a:txBody>
                    <a:bodyPr/>
                    <a:lstStyle/>
                    <a:p>
                      <a:r>
                        <a:rPr lang="en-US" sz="1300" b="0" dirty="0">
                          <a:solidFill>
                            <a:schemeClr val="tx1"/>
                          </a:solidFill>
                        </a:rPr>
                        <a:t>$1,989,000,000</a:t>
                      </a:r>
                    </a:p>
                  </a:txBody>
                  <a:tcPr anchor="ctr">
                    <a:solidFill>
                      <a:schemeClr val="bg1">
                        <a:lumMod val="95000"/>
                      </a:schemeClr>
                    </a:solidFill>
                  </a:tcPr>
                </a:tc>
                <a:tc>
                  <a:txBody>
                    <a:bodyPr/>
                    <a:lstStyle/>
                    <a:p>
                      <a:r>
                        <a:rPr lang="en-US" sz="1300" b="0" dirty="0">
                          <a:solidFill>
                            <a:schemeClr val="tx1"/>
                          </a:solidFill>
                        </a:rPr>
                        <a:t>$2,048,000,000</a:t>
                      </a:r>
                    </a:p>
                  </a:txBody>
                  <a:tcPr anchor="ctr">
                    <a:solidFill>
                      <a:schemeClr val="bg1">
                        <a:lumMod val="95000"/>
                      </a:schemeClr>
                    </a:solidFill>
                  </a:tcPr>
                </a:tc>
                <a:extLst>
                  <a:ext uri="{0D108BD9-81ED-4DB2-BD59-A6C34878D82A}">
                    <a16:rowId xmlns:a16="http://schemas.microsoft.com/office/drawing/2014/main" val="10002"/>
                  </a:ext>
                </a:extLst>
              </a:tr>
              <a:tr h="370840">
                <a:tc>
                  <a:txBody>
                    <a:bodyPr/>
                    <a:lstStyle/>
                    <a:p>
                      <a:pPr marL="0" algn="l" defTabSz="914400" rtl="0" eaLnBrk="1" latinLnBrk="0" hangingPunct="1"/>
                      <a:r>
                        <a:rPr lang="en-US" sz="1300" b="0" kern="1200" dirty="0">
                          <a:solidFill>
                            <a:schemeClr val="dk1"/>
                          </a:solidFill>
                          <a:latin typeface="+mj-lt"/>
                          <a:ea typeface="+mn-ea"/>
                          <a:cs typeface="+mn-cs"/>
                        </a:rPr>
                        <a:t>Total</a:t>
                      </a:r>
                    </a:p>
                  </a:txBody>
                  <a:tcPr anchor="ctr">
                    <a:solidFill>
                      <a:schemeClr val="bg1">
                        <a:lumMod val="95000"/>
                      </a:schemeClr>
                    </a:solidFill>
                  </a:tcPr>
                </a:tc>
                <a:tc>
                  <a:txBody>
                    <a:bodyPr/>
                    <a:lstStyle/>
                    <a:p>
                      <a:pPr algn="l" rtl="0" fontAlgn="ctr"/>
                      <a:r>
                        <a:rPr lang="en-US" sz="1300" b="0" i="0" u="none" strike="noStrike" dirty="0">
                          <a:solidFill>
                            <a:schemeClr val="tx1"/>
                          </a:solidFill>
                          <a:effectLst/>
                          <a:latin typeface="+mj-lt"/>
                        </a:rPr>
                        <a:t>$1,397,000,000 </a:t>
                      </a:r>
                    </a:p>
                  </a:txBody>
                  <a:tcPr marL="85725" marR="9525" marT="9525" marB="0" anchor="ctr">
                    <a:solidFill>
                      <a:schemeClr val="accent2">
                        <a:lumMod val="20000"/>
                        <a:lumOff val="80000"/>
                      </a:schemeClr>
                    </a:solidFill>
                  </a:tcPr>
                </a:tc>
                <a:tc>
                  <a:txBody>
                    <a:bodyPr/>
                    <a:lstStyle/>
                    <a:p>
                      <a:pPr algn="l" rtl="0" fontAlgn="ctr"/>
                      <a:r>
                        <a:rPr lang="en-US" sz="1300" b="0" i="0" u="none" strike="noStrike" dirty="0">
                          <a:solidFill>
                            <a:schemeClr val="tx1"/>
                          </a:solidFill>
                          <a:effectLst/>
                          <a:latin typeface="+mj-lt"/>
                        </a:rPr>
                        <a:t>$2,380,000,000 </a:t>
                      </a:r>
                    </a:p>
                  </a:txBody>
                  <a:tcPr marL="85725" marR="9525" marT="9525" marB="0" anchor="ctr">
                    <a:solidFill>
                      <a:schemeClr val="bg1">
                        <a:lumMod val="95000"/>
                      </a:schemeClr>
                    </a:solidFill>
                  </a:tcPr>
                </a:tc>
                <a:tc>
                  <a:txBody>
                    <a:bodyPr/>
                    <a:lstStyle/>
                    <a:p>
                      <a:pPr algn="l" rtl="0" fontAlgn="ctr"/>
                      <a:r>
                        <a:rPr lang="en-US" sz="1300" b="0" i="0" u="none" strike="noStrike" kern="1200" dirty="0">
                          <a:solidFill>
                            <a:schemeClr val="tx1"/>
                          </a:solidFill>
                          <a:effectLst/>
                          <a:latin typeface="+mn-lt"/>
                          <a:ea typeface="+mn-ea"/>
                          <a:cs typeface="+mn-cs"/>
                        </a:rPr>
                        <a:t>$2,380,000,000 </a:t>
                      </a:r>
                    </a:p>
                  </a:txBody>
                  <a:tcPr marL="85725" marR="9525" marT="9525" marB="0" anchor="ctr">
                    <a:solidFill>
                      <a:schemeClr val="bg1">
                        <a:lumMod val="95000"/>
                      </a:schemeClr>
                    </a:solidFill>
                  </a:tcPr>
                </a:tc>
                <a:tc>
                  <a:txBody>
                    <a:bodyPr/>
                    <a:lstStyle/>
                    <a:p>
                      <a:pPr algn="l" rtl="0" fontAlgn="ctr"/>
                      <a:r>
                        <a:rPr lang="en-US" sz="1300" b="0" i="0" u="none" strike="noStrike" kern="1200" dirty="0">
                          <a:solidFill>
                            <a:schemeClr val="tx1"/>
                          </a:solidFill>
                          <a:effectLst/>
                          <a:latin typeface="+mn-lt"/>
                          <a:ea typeface="+mn-ea"/>
                          <a:cs typeface="+mn-cs"/>
                        </a:rPr>
                        <a:t>$2,380,000,000 </a:t>
                      </a:r>
                    </a:p>
                  </a:txBody>
                  <a:tcPr marL="85725" marR="9525" marT="9525" marB="0" anchor="ctr">
                    <a:solidFill>
                      <a:schemeClr val="bg1">
                        <a:lumMod val="95000"/>
                      </a:schemeClr>
                    </a:solidFill>
                  </a:tcPr>
                </a:tc>
                <a:tc>
                  <a:txBody>
                    <a:bodyPr/>
                    <a:lstStyle/>
                    <a:p>
                      <a:pPr algn="l" rtl="0" fontAlgn="ctr"/>
                      <a:r>
                        <a:rPr lang="en-US" sz="1300" b="0" i="0" u="none" strike="noStrike" dirty="0">
                          <a:solidFill>
                            <a:schemeClr val="tx1"/>
                          </a:solidFill>
                          <a:effectLst/>
                          <a:latin typeface="+mj-lt"/>
                        </a:rPr>
                        <a:t>$2,439,000,000 </a:t>
                      </a:r>
                    </a:p>
                  </a:txBody>
                  <a:tcPr marL="85725" marR="9525" marT="9525" marB="0" anchor="ctr">
                    <a:solidFill>
                      <a:schemeClr val="bg1">
                        <a:lumMod val="95000"/>
                      </a:schemeClr>
                    </a:solidFill>
                  </a:tcPr>
                </a:tc>
                <a:extLst>
                  <a:ext uri="{0D108BD9-81ED-4DB2-BD59-A6C34878D82A}">
                    <a16:rowId xmlns:a16="http://schemas.microsoft.com/office/drawing/2014/main" val="10003"/>
                  </a:ext>
                </a:extLst>
              </a:tr>
            </a:tbl>
          </a:graphicData>
        </a:graphic>
      </p:graphicFrame>
      <p:sp>
        <p:nvSpPr>
          <p:cNvPr id="3" name="Text Placeholder 2"/>
          <p:cNvSpPr>
            <a:spLocks noGrp="1"/>
          </p:cNvSpPr>
          <p:nvPr>
            <p:ph type="body" sz="quarter" idx="19"/>
          </p:nvPr>
        </p:nvSpPr>
        <p:spPr>
          <a:xfrm>
            <a:off x="152400" y="4038600"/>
            <a:ext cx="8229600" cy="304800"/>
          </a:xfrm>
        </p:spPr>
        <p:txBody>
          <a:bodyPr>
            <a:normAutofit/>
          </a:bodyPr>
          <a:lstStyle/>
          <a:p>
            <a:r>
              <a:rPr lang="en-US" sz="1100" dirty="0">
                <a:latin typeface="+mj-lt"/>
              </a:rPr>
              <a:t>2028 MP Construction USD rounded to the nearest Million</a:t>
            </a:r>
          </a:p>
        </p:txBody>
      </p:sp>
      <p:sp>
        <p:nvSpPr>
          <p:cNvPr id="7" name="TextBox 6"/>
          <p:cNvSpPr txBox="1"/>
          <p:nvPr/>
        </p:nvSpPr>
        <p:spPr>
          <a:xfrm>
            <a:off x="182880" y="4565303"/>
            <a:ext cx="8763000" cy="692497"/>
          </a:xfrm>
          <a:prstGeom prst="rect">
            <a:avLst/>
          </a:prstGeom>
          <a:noFill/>
        </p:spPr>
        <p:txBody>
          <a:bodyPr wrap="square" rtlCol="0">
            <a:spAutoFit/>
          </a:bodyPr>
          <a:lstStyle/>
          <a:p>
            <a:r>
              <a:rPr lang="en-US" sz="1300" dirty="0">
                <a:latin typeface="+mj-lt"/>
              </a:rPr>
              <a:t>Assumptions:</a:t>
            </a:r>
          </a:p>
          <a:p>
            <a:pPr marL="171450" indent="-171450">
              <a:buClr>
                <a:srgbClr val="3CAD99"/>
              </a:buClr>
              <a:buFont typeface="Arial" panose="020B0604020202020204" pitchFamily="34" charset="0"/>
              <a:buChar char="•"/>
            </a:pPr>
            <a:r>
              <a:rPr lang="en-US" sz="1300" dirty="0"/>
              <a:t>Every alternative has 2 stations except for the Central Artery 4-track which has 3 stations</a:t>
            </a:r>
          </a:p>
          <a:p>
            <a:pPr marL="171450" indent="-171450">
              <a:buClr>
                <a:srgbClr val="3CAD99"/>
              </a:buClr>
              <a:buFont typeface="Arial" panose="020B0604020202020204" pitchFamily="34" charset="0"/>
              <a:buChar char="•"/>
            </a:pPr>
            <a:r>
              <a:rPr lang="en-US" sz="1300" dirty="0"/>
              <a:t>All tunnel alternatives replace 66 diesel trains with dual-mode locomotive trains</a:t>
            </a:r>
          </a:p>
        </p:txBody>
      </p:sp>
      <p:sp>
        <p:nvSpPr>
          <p:cNvPr id="6" name="Slide Number Placeholder 3"/>
          <p:cNvSpPr>
            <a:spLocks noGrp="1"/>
          </p:cNvSpPr>
          <p:nvPr>
            <p:ph type="sldNum" sz="quarter" idx="4"/>
          </p:nvPr>
        </p:nvSpPr>
        <p:spPr>
          <a:xfrm>
            <a:off x="8077200" y="6521005"/>
            <a:ext cx="1066800" cy="328612"/>
          </a:xfrm>
          <a:prstGeom prst="rect">
            <a:avLst/>
          </a:prstGeom>
        </p:spPr>
        <p:txBody>
          <a:bodyPr/>
          <a:lstStyle>
            <a:lvl1pPr>
              <a:defRPr sz="1000"/>
            </a:lvl1pPr>
          </a:lstStyle>
          <a:p>
            <a:pPr>
              <a:defRPr/>
            </a:pPr>
            <a:fld id="{1B9A3EE1-316A-4C41-BADB-C51665509343}" type="slidenum">
              <a:rPr lang="en-US" altLang="en-US" smtClean="0">
                <a:solidFill>
                  <a:srgbClr val="292934"/>
                </a:solidFill>
              </a:rPr>
              <a:pPr>
                <a:defRPr/>
              </a:pPr>
              <a:t>52</a:t>
            </a:fld>
            <a:endParaRPr lang="en-US" altLang="en-US">
              <a:solidFill>
                <a:srgbClr val="292934"/>
              </a:solidFill>
            </a:endParaRPr>
          </a:p>
        </p:txBody>
      </p:sp>
    </p:spTree>
    <p:extLst>
      <p:ext uri="{BB962C8B-B14F-4D97-AF65-F5344CB8AC3E}">
        <p14:creationId xmlns:p14="http://schemas.microsoft.com/office/powerpoint/2010/main" val="14550836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noAutofit/>
          </a:bodyPr>
          <a:lstStyle/>
          <a:p>
            <a:r>
              <a:rPr lang="en-US" sz="2900" dirty="0"/>
              <a:t>Cost Estimates – Upstream Investments to Support Increased Service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26457453"/>
              </p:ext>
            </p:extLst>
          </p:nvPr>
        </p:nvGraphicFramePr>
        <p:xfrm>
          <a:off x="152400" y="1295400"/>
          <a:ext cx="8915400" cy="3657600"/>
        </p:xfrm>
        <a:graphic>
          <a:graphicData uri="http://schemas.openxmlformats.org/drawingml/2006/table">
            <a:tbl>
              <a:tblPr firstRow="1" bandRow="1">
                <a:tableStyleId>{5C22544A-7EE6-4342-B048-85BDC9FD1C3A}</a:tableStyleId>
              </a:tblPr>
              <a:tblGrid>
                <a:gridCol w="1586214">
                  <a:extLst>
                    <a:ext uri="{9D8B030D-6E8A-4147-A177-3AD203B41FA5}">
                      <a16:colId xmlns:a16="http://schemas.microsoft.com/office/drawing/2014/main" val="20000"/>
                    </a:ext>
                  </a:extLst>
                </a:gridCol>
                <a:gridCol w="1385586">
                  <a:extLst>
                    <a:ext uri="{9D8B030D-6E8A-4147-A177-3AD203B41FA5}">
                      <a16:colId xmlns:a16="http://schemas.microsoft.com/office/drawing/2014/main" val="20001"/>
                    </a:ext>
                  </a:extLst>
                </a:gridCol>
                <a:gridCol w="1485900">
                  <a:extLst>
                    <a:ext uri="{9D8B030D-6E8A-4147-A177-3AD203B41FA5}">
                      <a16:colId xmlns:a16="http://schemas.microsoft.com/office/drawing/2014/main" val="20002"/>
                    </a:ext>
                  </a:extLst>
                </a:gridCol>
                <a:gridCol w="1485900">
                  <a:extLst>
                    <a:ext uri="{9D8B030D-6E8A-4147-A177-3AD203B41FA5}">
                      <a16:colId xmlns:a16="http://schemas.microsoft.com/office/drawing/2014/main" val="20003"/>
                    </a:ext>
                  </a:extLst>
                </a:gridCol>
                <a:gridCol w="1485900">
                  <a:extLst>
                    <a:ext uri="{9D8B030D-6E8A-4147-A177-3AD203B41FA5}">
                      <a16:colId xmlns:a16="http://schemas.microsoft.com/office/drawing/2014/main" val="20004"/>
                    </a:ext>
                  </a:extLst>
                </a:gridCol>
                <a:gridCol w="1485900">
                  <a:extLst>
                    <a:ext uri="{9D8B030D-6E8A-4147-A177-3AD203B41FA5}">
                      <a16:colId xmlns:a16="http://schemas.microsoft.com/office/drawing/2014/main" val="20005"/>
                    </a:ext>
                  </a:extLst>
                </a:gridCol>
              </a:tblGrid>
              <a:tr h="370840">
                <a:tc>
                  <a:txBody>
                    <a:bodyPr/>
                    <a:lstStyle/>
                    <a:p>
                      <a:endParaRPr lang="en-US" sz="1300" dirty="0"/>
                    </a:p>
                  </a:txBody>
                  <a:tcPr>
                    <a:solidFill>
                      <a:srgbClr val="3CAD99"/>
                    </a:solidFill>
                  </a:tcPr>
                </a:tc>
                <a:tc>
                  <a:txBody>
                    <a:bodyPr/>
                    <a:lstStyle/>
                    <a:p>
                      <a:r>
                        <a:rPr lang="en-US" sz="1300" b="0" dirty="0">
                          <a:latin typeface="+mj-lt"/>
                        </a:rPr>
                        <a:t>South Station Expansion All-Day Peak Service</a:t>
                      </a:r>
                    </a:p>
                  </a:txBody>
                  <a:tcPr anchor="b">
                    <a:solidFill>
                      <a:schemeClr val="accent2">
                        <a:lumMod val="75000"/>
                      </a:schemeClr>
                    </a:solidFill>
                  </a:tcPr>
                </a:tc>
                <a:tc>
                  <a:txBody>
                    <a:bodyPr/>
                    <a:lstStyle/>
                    <a:p>
                      <a:pPr algn="ctr"/>
                      <a:r>
                        <a:rPr lang="en-US" sz="1300" b="0" dirty="0">
                          <a:latin typeface="+mj-lt"/>
                        </a:rPr>
                        <a:t>Central Artery 2 - track</a:t>
                      </a:r>
                    </a:p>
                  </a:txBody>
                  <a:tcPr anchor="b">
                    <a:solidFill>
                      <a:srgbClr val="3CAD99"/>
                    </a:solidFill>
                  </a:tcPr>
                </a:tc>
                <a:tc>
                  <a:txBody>
                    <a:bodyPr/>
                    <a:lstStyle/>
                    <a:p>
                      <a:pPr algn="ctr"/>
                      <a:r>
                        <a:rPr lang="en-US" sz="1300" b="0" dirty="0">
                          <a:latin typeface="+mj-lt"/>
                        </a:rPr>
                        <a:t>South Congress</a:t>
                      </a:r>
                    </a:p>
                  </a:txBody>
                  <a:tcPr anchor="b">
                    <a:solidFill>
                      <a:srgbClr val="3CAD99"/>
                    </a:solidFill>
                  </a:tcPr>
                </a:tc>
                <a:tc>
                  <a:txBody>
                    <a:bodyPr/>
                    <a:lstStyle/>
                    <a:p>
                      <a:pPr algn="ctr"/>
                      <a:r>
                        <a:rPr lang="en-US" sz="1300" b="0" dirty="0">
                          <a:latin typeface="+mj-lt"/>
                        </a:rPr>
                        <a:t>Pearl / Congress</a:t>
                      </a:r>
                    </a:p>
                  </a:txBody>
                  <a:tcPr anchor="b">
                    <a:solidFill>
                      <a:srgbClr val="3CAD99"/>
                    </a:solidFill>
                  </a:tcPr>
                </a:tc>
                <a:tc>
                  <a:txBody>
                    <a:bodyPr/>
                    <a:lstStyle/>
                    <a:p>
                      <a:pPr algn="ctr"/>
                      <a:r>
                        <a:rPr lang="en-US" sz="1300" b="0" dirty="0">
                          <a:latin typeface="+mj-lt"/>
                        </a:rPr>
                        <a:t>Central Artery 4 - Track</a:t>
                      </a:r>
                    </a:p>
                  </a:txBody>
                  <a:tcPr anchor="b">
                    <a:solidFill>
                      <a:srgbClr val="3CAD99"/>
                    </a:solidFill>
                  </a:tcPr>
                </a:tc>
                <a:extLst>
                  <a:ext uri="{0D108BD9-81ED-4DB2-BD59-A6C34878D82A}">
                    <a16:rowId xmlns:a16="http://schemas.microsoft.com/office/drawing/2014/main" val="10000"/>
                  </a:ext>
                </a:extLst>
              </a:tr>
              <a:tr h="370840">
                <a:tc>
                  <a:txBody>
                    <a:bodyPr/>
                    <a:lstStyle/>
                    <a:p>
                      <a:r>
                        <a:rPr lang="en-US" sz="1300" dirty="0"/>
                        <a:t>Layover Facilities</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err="1"/>
                        <a:t>Widett</a:t>
                      </a:r>
                      <a:r>
                        <a:rPr lang="en-US" sz="1100" dirty="0"/>
                        <a:t> Circle (Surf. Asp.)</a:t>
                      </a:r>
                    </a:p>
                  </a:txBody>
                  <a:tcPr anchor="ctr">
                    <a:solidFill>
                      <a:schemeClr val="bg1">
                        <a:lumMod val="95000"/>
                      </a:schemeClr>
                    </a:solidFill>
                  </a:tcPr>
                </a:tc>
                <a:tc>
                  <a:txBody>
                    <a:bodyPr/>
                    <a:lstStyle/>
                    <a:p>
                      <a:r>
                        <a:rPr lang="en-US" sz="1300" b="0" dirty="0">
                          <a:solidFill>
                            <a:schemeClr val="tx1">
                              <a:lumMod val="90000"/>
                              <a:lumOff val="10000"/>
                            </a:schemeClr>
                          </a:solidFill>
                        </a:rPr>
                        <a:t>Included  in </a:t>
                      </a:r>
                      <a:r>
                        <a:rPr lang="en-US" sz="1300" b="0" dirty="0" err="1">
                          <a:solidFill>
                            <a:schemeClr val="tx1">
                              <a:lumMod val="90000"/>
                              <a:lumOff val="10000"/>
                            </a:schemeClr>
                          </a:solidFill>
                        </a:rPr>
                        <a:t>MassDOT’s</a:t>
                      </a:r>
                      <a:r>
                        <a:rPr lang="en-US" sz="1300" b="0" dirty="0">
                          <a:solidFill>
                            <a:schemeClr val="tx1">
                              <a:lumMod val="90000"/>
                              <a:lumOff val="10000"/>
                            </a:schemeClr>
                          </a:solidFill>
                        </a:rPr>
                        <a:t> SSX cost</a:t>
                      </a:r>
                      <a:r>
                        <a:rPr lang="en-US" sz="1300" b="0" baseline="0" dirty="0">
                          <a:solidFill>
                            <a:schemeClr val="tx1">
                              <a:lumMod val="90000"/>
                              <a:lumOff val="10000"/>
                            </a:schemeClr>
                          </a:solidFill>
                        </a:rPr>
                        <a:t> estimate</a:t>
                      </a:r>
                      <a:endParaRPr lang="en-US" sz="1300" b="0" dirty="0">
                        <a:solidFill>
                          <a:schemeClr val="tx1">
                            <a:lumMod val="90000"/>
                            <a:lumOff val="10000"/>
                          </a:schemeClr>
                        </a:solidFill>
                      </a:endParaRPr>
                    </a:p>
                  </a:txBody>
                  <a:tcPr anchor="ctr">
                    <a:solidFill>
                      <a:schemeClr val="accent2">
                        <a:lumMod val="20000"/>
                        <a:lumOff val="80000"/>
                      </a:schemeClr>
                    </a:solidFill>
                  </a:tcPr>
                </a:tc>
                <a:tc>
                  <a:txBody>
                    <a:bodyPr/>
                    <a:lstStyle/>
                    <a:p>
                      <a:r>
                        <a:rPr lang="en-US" sz="1300" b="0" dirty="0">
                          <a:solidFill>
                            <a:schemeClr val="tx1">
                              <a:lumMod val="90000"/>
                              <a:lumOff val="10000"/>
                            </a:schemeClr>
                          </a:solidFill>
                        </a:rPr>
                        <a:t>$405,000,000</a:t>
                      </a:r>
                    </a:p>
                  </a:txBody>
                  <a:tcPr anchor="ctr">
                    <a:solidFill>
                      <a:schemeClr val="bg1">
                        <a:lumMod val="95000"/>
                      </a:schemeClr>
                    </a:solidFill>
                  </a:tcPr>
                </a:tc>
                <a:tc>
                  <a:txBody>
                    <a:bodyPr/>
                    <a:lstStyle/>
                    <a:p>
                      <a:r>
                        <a:rPr lang="en-US" sz="1300" b="0" dirty="0">
                          <a:solidFill>
                            <a:schemeClr val="tx1">
                              <a:lumMod val="90000"/>
                              <a:lumOff val="10000"/>
                            </a:schemeClr>
                          </a:solidFill>
                        </a:rPr>
                        <a:t>$405,000,000</a:t>
                      </a:r>
                    </a:p>
                  </a:txBody>
                  <a:tcPr anchor="ctr">
                    <a:solidFill>
                      <a:schemeClr val="bg1">
                        <a:lumMod val="95000"/>
                      </a:schemeClr>
                    </a:solidFill>
                  </a:tcPr>
                </a:tc>
                <a:tc>
                  <a:txBody>
                    <a:bodyPr/>
                    <a:lstStyle/>
                    <a:p>
                      <a:r>
                        <a:rPr lang="en-US" sz="1300" b="0" dirty="0">
                          <a:solidFill>
                            <a:schemeClr val="tx1">
                              <a:lumMod val="90000"/>
                              <a:lumOff val="10000"/>
                            </a:schemeClr>
                          </a:solidFill>
                        </a:rPr>
                        <a:t>$405,000,000</a:t>
                      </a:r>
                    </a:p>
                  </a:txBody>
                  <a:tcPr anchor="ctr">
                    <a:solidFill>
                      <a:schemeClr val="bg1">
                        <a:lumMod val="95000"/>
                      </a:schemeClr>
                    </a:solidFill>
                  </a:tcPr>
                </a:tc>
                <a:tc>
                  <a:txBody>
                    <a:bodyPr/>
                    <a:lstStyle/>
                    <a:p>
                      <a:r>
                        <a:rPr lang="en-US" sz="1300" b="0" dirty="0">
                          <a:solidFill>
                            <a:schemeClr val="tx1">
                              <a:lumMod val="90000"/>
                              <a:lumOff val="10000"/>
                            </a:schemeClr>
                          </a:solidFill>
                        </a:rPr>
                        <a:t>$405,000,000</a:t>
                      </a:r>
                    </a:p>
                  </a:txBody>
                  <a:tcPr anchor="ctr">
                    <a:solidFill>
                      <a:schemeClr val="bg1">
                        <a:lumMod val="95000"/>
                      </a:schemeClr>
                    </a:solidFill>
                  </a:tcPr>
                </a:tc>
                <a:extLst>
                  <a:ext uri="{0D108BD9-81ED-4DB2-BD59-A6C34878D82A}">
                    <a16:rowId xmlns:a16="http://schemas.microsoft.com/office/drawing/2014/main" val="10001"/>
                  </a:ext>
                </a:extLst>
              </a:tr>
              <a:tr h="370840">
                <a:tc>
                  <a:txBody>
                    <a:bodyPr/>
                    <a:lstStyle/>
                    <a:p>
                      <a:r>
                        <a:rPr lang="en-US" sz="1300" dirty="0"/>
                        <a:t>Additional Platforms</a:t>
                      </a:r>
                    </a:p>
                  </a:txBody>
                  <a:tcPr anchor="ctr">
                    <a:solidFill>
                      <a:schemeClr val="bg1">
                        <a:lumMod val="95000"/>
                      </a:schemeClr>
                    </a:solidFill>
                  </a:tcPr>
                </a:tc>
                <a:tc>
                  <a:txBody>
                    <a:bodyPr/>
                    <a:lstStyle/>
                    <a:p>
                      <a:r>
                        <a:rPr lang="en-US" sz="1300" b="0" dirty="0">
                          <a:solidFill>
                            <a:schemeClr val="tx1">
                              <a:lumMod val="90000"/>
                              <a:lumOff val="10000"/>
                            </a:schemeClr>
                          </a:solidFill>
                        </a:rPr>
                        <a:t>$53,000,000</a:t>
                      </a:r>
                    </a:p>
                  </a:txBody>
                  <a:tcPr anchor="ctr">
                    <a:solidFill>
                      <a:schemeClr val="accent2">
                        <a:lumMod val="20000"/>
                        <a:lumOff val="80000"/>
                      </a:schemeClr>
                    </a:solidFill>
                  </a:tcPr>
                </a:tc>
                <a:tc>
                  <a:txBody>
                    <a:bodyPr/>
                    <a:lstStyle/>
                    <a:p>
                      <a:r>
                        <a:rPr lang="en-US" sz="1300" b="0" dirty="0">
                          <a:solidFill>
                            <a:schemeClr val="tx1">
                              <a:lumMod val="90000"/>
                              <a:lumOff val="10000"/>
                            </a:schemeClr>
                          </a:solidFill>
                        </a:rPr>
                        <a:t>$40,000,000</a:t>
                      </a:r>
                    </a:p>
                  </a:txBody>
                  <a:tcPr anchor="ctr">
                    <a:solidFill>
                      <a:schemeClr val="bg1">
                        <a:lumMod val="95000"/>
                      </a:schemeClr>
                    </a:solidFill>
                  </a:tcPr>
                </a:tc>
                <a:tc>
                  <a:txBody>
                    <a:bodyPr/>
                    <a:lstStyle/>
                    <a:p>
                      <a:r>
                        <a:rPr lang="en-US" sz="1300" b="0" dirty="0">
                          <a:solidFill>
                            <a:schemeClr val="tx1">
                              <a:lumMod val="90000"/>
                              <a:lumOff val="10000"/>
                            </a:schemeClr>
                          </a:solidFill>
                        </a:rPr>
                        <a:t>$40,000,000</a:t>
                      </a:r>
                    </a:p>
                  </a:txBody>
                  <a:tcPr anchor="ctr">
                    <a:solidFill>
                      <a:schemeClr val="bg1">
                        <a:lumMod val="95000"/>
                      </a:schemeClr>
                    </a:solidFill>
                  </a:tcPr>
                </a:tc>
                <a:tc>
                  <a:txBody>
                    <a:bodyPr/>
                    <a:lstStyle/>
                    <a:p>
                      <a:r>
                        <a:rPr lang="en-US" sz="1300" b="0" dirty="0">
                          <a:solidFill>
                            <a:schemeClr val="tx1">
                              <a:lumMod val="90000"/>
                              <a:lumOff val="10000"/>
                            </a:schemeClr>
                          </a:solidFill>
                        </a:rPr>
                        <a:t>$40,000,000</a:t>
                      </a:r>
                    </a:p>
                  </a:txBody>
                  <a:tcPr anchor="ctr">
                    <a:solidFill>
                      <a:schemeClr val="bg1">
                        <a:lumMod val="95000"/>
                      </a:schemeClr>
                    </a:solidFill>
                  </a:tcPr>
                </a:tc>
                <a:tc>
                  <a:txBody>
                    <a:bodyPr/>
                    <a:lstStyle/>
                    <a:p>
                      <a:r>
                        <a:rPr lang="en-US" sz="1300" b="0" dirty="0">
                          <a:solidFill>
                            <a:schemeClr val="tx1">
                              <a:lumMod val="90000"/>
                              <a:lumOff val="10000"/>
                            </a:schemeClr>
                          </a:solidFill>
                        </a:rPr>
                        <a:t>$53,000,000</a:t>
                      </a:r>
                    </a:p>
                  </a:txBody>
                  <a:tcPr anchor="ctr">
                    <a:solidFill>
                      <a:schemeClr val="bg1">
                        <a:lumMod val="95000"/>
                      </a:schemeClr>
                    </a:solidFill>
                  </a:tcPr>
                </a:tc>
                <a:extLst>
                  <a:ext uri="{0D108BD9-81ED-4DB2-BD59-A6C34878D82A}">
                    <a16:rowId xmlns:a16="http://schemas.microsoft.com/office/drawing/2014/main" val="10002"/>
                  </a:ext>
                </a:extLst>
              </a:tr>
              <a:tr h="370840">
                <a:tc>
                  <a:txBody>
                    <a:bodyPr/>
                    <a:lstStyle/>
                    <a:p>
                      <a:r>
                        <a:rPr lang="en-US" sz="1300" dirty="0"/>
                        <a:t>Double Track</a:t>
                      </a:r>
                    </a:p>
                  </a:txBody>
                  <a:tcPr anchor="ctr">
                    <a:solidFill>
                      <a:schemeClr val="bg1">
                        <a:lumMod val="95000"/>
                      </a:schemeClr>
                    </a:solidFill>
                  </a:tcPr>
                </a:tc>
                <a:tc>
                  <a:txBody>
                    <a:bodyPr/>
                    <a:lstStyle/>
                    <a:p>
                      <a:r>
                        <a:rPr lang="en-US" sz="1300" b="0" dirty="0">
                          <a:solidFill>
                            <a:schemeClr val="tx1">
                              <a:lumMod val="90000"/>
                              <a:lumOff val="10000"/>
                            </a:schemeClr>
                          </a:solidFill>
                        </a:rPr>
                        <a:t>$298,000,000</a:t>
                      </a:r>
                    </a:p>
                  </a:txBody>
                  <a:tcPr anchor="ctr">
                    <a:solidFill>
                      <a:schemeClr val="accent2">
                        <a:lumMod val="20000"/>
                        <a:lumOff val="80000"/>
                      </a:schemeClr>
                    </a:solidFill>
                  </a:tcPr>
                </a:tc>
                <a:tc>
                  <a:txBody>
                    <a:bodyPr/>
                    <a:lstStyle/>
                    <a:p>
                      <a:r>
                        <a:rPr lang="en-US" sz="1300" b="0" dirty="0">
                          <a:solidFill>
                            <a:schemeClr val="tx1">
                              <a:lumMod val="90000"/>
                              <a:lumOff val="10000"/>
                            </a:schemeClr>
                          </a:solidFill>
                        </a:rPr>
                        <a:t>$376,000,000</a:t>
                      </a:r>
                    </a:p>
                  </a:txBody>
                  <a:tcPr anchor="ctr">
                    <a:solidFill>
                      <a:schemeClr val="bg1">
                        <a:lumMod val="95000"/>
                      </a:schemeClr>
                    </a:solidFill>
                  </a:tcPr>
                </a:tc>
                <a:tc>
                  <a:txBody>
                    <a:bodyPr/>
                    <a:lstStyle/>
                    <a:p>
                      <a:r>
                        <a:rPr lang="en-US" sz="1300" b="0" dirty="0">
                          <a:solidFill>
                            <a:schemeClr val="tx1">
                              <a:lumMod val="90000"/>
                              <a:lumOff val="10000"/>
                            </a:schemeClr>
                          </a:solidFill>
                        </a:rPr>
                        <a:t>$376,000,000</a:t>
                      </a:r>
                    </a:p>
                  </a:txBody>
                  <a:tcPr anchor="ctr">
                    <a:solidFill>
                      <a:schemeClr val="bg1">
                        <a:lumMod val="95000"/>
                      </a:schemeClr>
                    </a:solidFill>
                  </a:tcPr>
                </a:tc>
                <a:tc>
                  <a:txBody>
                    <a:bodyPr/>
                    <a:lstStyle/>
                    <a:p>
                      <a:r>
                        <a:rPr lang="en-US" sz="1300" b="0" dirty="0">
                          <a:solidFill>
                            <a:schemeClr val="tx1">
                              <a:lumMod val="90000"/>
                              <a:lumOff val="10000"/>
                            </a:schemeClr>
                          </a:solidFill>
                        </a:rPr>
                        <a:t>$376,000,000</a:t>
                      </a:r>
                    </a:p>
                  </a:txBody>
                  <a:tcPr anchor="ctr">
                    <a:solidFill>
                      <a:schemeClr val="bg1">
                        <a:lumMod val="95000"/>
                      </a:schemeClr>
                    </a:solidFill>
                  </a:tcPr>
                </a:tc>
                <a:tc>
                  <a:txBody>
                    <a:bodyPr/>
                    <a:lstStyle/>
                    <a:p>
                      <a:r>
                        <a:rPr lang="en-US" sz="1300" b="0" dirty="0">
                          <a:solidFill>
                            <a:schemeClr val="tx1">
                              <a:lumMod val="90000"/>
                              <a:lumOff val="10000"/>
                            </a:schemeClr>
                          </a:solidFill>
                        </a:rPr>
                        <a:t>$376,000,000</a:t>
                      </a:r>
                    </a:p>
                  </a:txBody>
                  <a:tcPr anchor="ctr">
                    <a:solidFill>
                      <a:schemeClr val="bg1">
                        <a:lumMod val="95000"/>
                      </a:schemeClr>
                    </a:solidFill>
                  </a:tcPr>
                </a:tc>
                <a:extLst>
                  <a:ext uri="{0D108BD9-81ED-4DB2-BD59-A6C34878D82A}">
                    <a16:rowId xmlns:a16="http://schemas.microsoft.com/office/drawing/2014/main" val="10003"/>
                  </a:ext>
                </a:extLst>
              </a:tr>
              <a:tr h="370840">
                <a:tc>
                  <a:txBody>
                    <a:bodyPr/>
                    <a:lstStyle/>
                    <a:p>
                      <a:r>
                        <a:rPr lang="en-US" sz="1300" dirty="0" err="1"/>
                        <a:t>Turnback</a:t>
                      </a:r>
                      <a:r>
                        <a:rPr lang="en-US" sz="1300" dirty="0"/>
                        <a:t> Crossovers</a:t>
                      </a:r>
                    </a:p>
                  </a:txBody>
                  <a:tcPr anchor="ctr">
                    <a:solidFill>
                      <a:schemeClr val="bg1">
                        <a:lumMod val="95000"/>
                      </a:schemeClr>
                    </a:solidFill>
                  </a:tcPr>
                </a:tc>
                <a:tc>
                  <a:txBody>
                    <a:bodyPr/>
                    <a:lstStyle/>
                    <a:p>
                      <a:r>
                        <a:rPr lang="en-US" sz="1300" b="0" dirty="0">
                          <a:solidFill>
                            <a:schemeClr val="tx1">
                              <a:lumMod val="90000"/>
                              <a:lumOff val="10000"/>
                            </a:schemeClr>
                          </a:solidFill>
                        </a:rPr>
                        <a:t>$9,000,000</a:t>
                      </a:r>
                    </a:p>
                  </a:txBody>
                  <a:tcPr anchor="ctr">
                    <a:solidFill>
                      <a:schemeClr val="accent2">
                        <a:lumMod val="20000"/>
                        <a:lumOff val="80000"/>
                      </a:schemeClr>
                    </a:solidFill>
                  </a:tcPr>
                </a:tc>
                <a:tc>
                  <a:txBody>
                    <a:bodyPr/>
                    <a:lstStyle/>
                    <a:p>
                      <a:r>
                        <a:rPr lang="en-US" sz="1300" b="0" dirty="0">
                          <a:solidFill>
                            <a:schemeClr val="tx1">
                              <a:lumMod val="90000"/>
                              <a:lumOff val="10000"/>
                            </a:schemeClr>
                          </a:solidFill>
                        </a:rPr>
                        <a:t>$14,000,000</a:t>
                      </a:r>
                    </a:p>
                  </a:txBody>
                  <a:tcPr anchor="ctr">
                    <a:solidFill>
                      <a:schemeClr val="bg1">
                        <a:lumMod val="95000"/>
                      </a:schemeClr>
                    </a:solidFill>
                  </a:tcPr>
                </a:tc>
                <a:tc>
                  <a:txBody>
                    <a:bodyPr/>
                    <a:lstStyle/>
                    <a:p>
                      <a:r>
                        <a:rPr lang="en-US" sz="1300" b="0" dirty="0">
                          <a:solidFill>
                            <a:schemeClr val="tx1">
                              <a:lumMod val="90000"/>
                              <a:lumOff val="10000"/>
                            </a:schemeClr>
                          </a:solidFill>
                        </a:rPr>
                        <a:t>$14,000,000</a:t>
                      </a:r>
                    </a:p>
                  </a:txBody>
                  <a:tcPr anchor="ctr">
                    <a:solidFill>
                      <a:schemeClr val="bg1">
                        <a:lumMod val="95000"/>
                      </a:schemeClr>
                    </a:solidFill>
                  </a:tcPr>
                </a:tc>
                <a:tc>
                  <a:txBody>
                    <a:bodyPr/>
                    <a:lstStyle/>
                    <a:p>
                      <a:r>
                        <a:rPr lang="en-US" sz="1300" b="0" dirty="0">
                          <a:solidFill>
                            <a:schemeClr val="tx1">
                              <a:lumMod val="90000"/>
                              <a:lumOff val="10000"/>
                            </a:schemeClr>
                          </a:solidFill>
                        </a:rPr>
                        <a:t>$14,000,000</a:t>
                      </a:r>
                    </a:p>
                  </a:txBody>
                  <a:tcPr anchor="ctr">
                    <a:solidFill>
                      <a:schemeClr val="bg1">
                        <a:lumMod val="95000"/>
                      </a:schemeClr>
                    </a:solidFill>
                  </a:tcPr>
                </a:tc>
                <a:tc>
                  <a:txBody>
                    <a:bodyPr/>
                    <a:lstStyle/>
                    <a:p>
                      <a:r>
                        <a:rPr lang="en-US" sz="1300" b="0" dirty="0">
                          <a:solidFill>
                            <a:schemeClr val="tx1">
                              <a:lumMod val="90000"/>
                              <a:lumOff val="10000"/>
                            </a:schemeClr>
                          </a:solidFill>
                        </a:rPr>
                        <a:t>$14,000,000</a:t>
                      </a:r>
                    </a:p>
                  </a:txBody>
                  <a:tcPr anchor="ctr">
                    <a:solidFill>
                      <a:schemeClr val="bg1">
                        <a:lumMod val="95000"/>
                      </a:schemeClr>
                    </a:solidFill>
                  </a:tcPr>
                </a:tc>
                <a:extLst>
                  <a:ext uri="{0D108BD9-81ED-4DB2-BD59-A6C34878D82A}">
                    <a16:rowId xmlns:a16="http://schemas.microsoft.com/office/drawing/2014/main" val="10004"/>
                  </a:ext>
                </a:extLst>
              </a:tr>
              <a:tr h="370840">
                <a:tc>
                  <a:txBody>
                    <a:bodyPr/>
                    <a:lstStyle/>
                    <a:p>
                      <a:r>
                        <a:rPr lang="en-US" sz="1300" dirty="0" err="1"/>
                        <a:t>Resignaling</a:t>
                      </a:r>
                      <a:r>
                        <a:rPr lang="en-US" sz="1300" baseline="0" dirty="0"/>
                        <a:t> Critical Points</a:t>
                      </a:r>
                      <a:endParaRPr lang="en-US" sz="1300" dirty="0"/>
                    </a:p>
                  </a:txBody>
                  <a:tcPr anchor="ctr">
                    <a:solidFill>
                      <a:schemeClr val="bg1">
                        <a:lumMod val="95000"/>
                      </a:schemeClr>
                    </a:solidFill>
                  </a:tcPr>
                </a:tc>
                <a:tc>
                  <a:txBody>
                    <a:bodyPr/>
                    <a:lstStyle/>
                    <a:p>
                      <a:r>
                        <a:rPr lang="en-US" sz="1300" b="0" dirty="0">
                          <a:solidFill>
                            <a:schemeClr val="tx1">
                              <a:lumMod val="90000"/>
                              <a:lumOff val="10000"/>
                            </a:schemeClr>
                          </a:solidFill>
                        </a:rPr>
                        <a:t>$472,000,000</a:t>
                      </a:r>
                    </a:p>
                  </a:txBody>
                  <a:tcPr anchor="ctr">
                    <a:solidFill>
                      <a:schemeClr val="accent2">
                        <a:lumMod val="20000"/>
                        <a:lumOff val="80000"/>
                      </a:schemeClr>
                    </a:solidFill>
                  </a:tcPr>
                </a:tc>
                <a:tc>
                  <a:txBody>
                    <a:bodyPr/>
                    <a:lstStyle/>
                    <a:p>
                      <a:r>
                        <a:rPr lang="en-US" sz="1300" b="0" dirty="0">
                          <a:solidFill>
                            <a:schemeClr val="tx1">
                              <a:lumMod val="90000"/>
                              <a:lumOff val="10000"/>
                            </a:schemeClr>
                          </a:solidFill>
                        </a:rPr>
                        <a:t>$472,000,000</a:t>
                      </a:r>
                    </a:p>
                  </a:txBody>
                  <a:tcPr anchor="ctr">
                    <a:solidFill>
                      <a:schemeClr val="bg1">
                        <a:lumMod val="95000"/>
                      </a:schemeClr>
                    </a:solidFill>
                  </a:tcPr>
                </a:tc>
                <a:tc>
                  <a:txBody>
                    <a:bodyPr/>
                    <a:lstStyle/>
                    <a:p>
                      <a:r>
                        <a:rPr lang="en-US" sz="1300" b="0" dirty="0">
                          <a:solidFill>
                            <a:schemeClr val="tx1">
                              <a:lumMod val="90000"/>
                              <a:lumOff val="10000"/>
                            </a:schemeClr>
                          </a:solidFill>
                        </a:rPr>
                        <a:t>$472,000,000</a:t>
                      </a:r>
                    </a:p>
                  </a:txBody>
                  <a:tcPr anchor="ctr">
                    <a:solidFill>
                      <a:schemeClr val="bg1">
                        <a:lumMod val="95000"/>
                      </a:schemeClr>
                    </a:solidFill>
                  </a:tcPr>
                </a:tc>
                <a:tc>
                  <a:txBody>
                    <a:bodyPr/>
                    <a:lstStyle/>
                    <a:p>
                      <a:r>
                        <a:rPr lang="en-US" sz="1300" b="0" dirty="0">
                          <a:solidFill>
                            <a:schemeClr val="tx1">
                              <a:lumMod val="90000"/>
                              <a:lumOff val="10000"/>
                            </a:schemeClr>
                          </a:solidFill>
                        </a:rPr>
                        <a:t>$472,000,000</a:t>
                      </a:r>
                    </a:p>
                  </a:txBody>
                  <a:tcPr anchor="ctr">
                    <a:solidFill>
                      <a:schemeClr val="bg1">
                        <a:lumMod val="95000"/>
                      </a:schemeClr>
                    </a:solidFill>
                  </a:tcPr>
                </a:tc>
                <a:tc>
                  <a:txBody>
                    <a:bodyPr/>
                    <a:lstStyle/>
                    <a:p>
                      <a:r>
                        <a:rPr lang="en-US" sz="1300" b="0" dirty="0">
                          <a:solidFill>
                            <a:schemeClr val="tx1">
                              <a:lumMod val="90000"/>
                              <a:lumOff val="10000"/>
                            </a:schemeClr>
                          </a:solidFill>
                        </a:rPr>
                        <a:t>$472,000,000</a:t>
                      </a:r>
                    </a:p>
                  </a:txBody>
                  <a:tcPr anchor="ctr">
                    <a:solidFill>
                      <a:schemeClr val="bg1">
                        <a:lumMod val="95000"/>
                      </a:schemeClr>
                    </a:solidFill>
                  </a:tcPr>
                </a:tc>
                <a:extLst>
                  <a:ext uri="{0D108BD9-81ED-4DB2-BD59-A6C34878D82A}">
                    <a16:rowId xmlns:a16="http://schemas.microsoft.com/office/drawing/2014/main" val="10005"/>
                  </a:ext>
                </a:extLst>
              </a:tr>
              <a:tr h="370840">
                <a:tc>
                  <a:txBody>
                    <a:bodyPr/>
                    <a:lstStyle/>
                    <a:p>
                      <a:r>
                        <a:rPr lang="en-US" sz="1300" dirty="0">
                          <a:latin typeface="+mj-lt"/>
                        </a:rPr>
                        <a:t>TOTAL</a:t>
                      </a:r>
                    </a:p>
                  </a:txBody>
                  <a:tcPr anchor="ctr">
                    <a:solidFill>
                      <a:schemeClr val="bg1">
                        <a:lumMod val="95000"/>
                      </a:schemeClr>
                    </a:solidFill>
                  </a:tcPr>
                </a:tc>
                <a:tc>
                  <a:txBody>
                    <a:bodyPr/>
                    <a:lstStyle/>
                    <a:p>
                      <a:pPr algn="l" rtl="0" fontAlgn="b"/>
                      <a:r>
                        <a:rPr lang="en-US" sz="1300" b="0" i="0" u="none" strike="noStrike" dirty="0">
                          <a:solidFill>
                            <a:srgbClr val="3B3B4B"/>
                          </a:solidFill>
                          <a:effectLst/>
                          <a:latin typeface="Franklin Gothic Medium"/>
                        </a:rPr>
                        <a:t>$833,000,000 </a:t>
                      </a:r>
                    </a:p>
                  </a:txBody>
                  <a:tcPr marL="9525" marR="9525" marT="9525" marB="0" anchor="ctr">
                    <a:solidFill>
                      <a:schemeClr val="accent2">
                        <a:lumMod val="20000"/>
                        <a:lumOff val="80000"/>
                      </a:schemeClr>
                    </a:solidFill>
                  </a:tcPr>
                </a:tc>
                <a:tc>
                  <a:txBody>
                    <a:bodyPr/>
                    <a:lstStyle/>
                    <a:p>
                      <a:pPr algn="l" rtl="0" fontAlgn="b"/>
                      <a:r>
                        <a:rPr lang="en-US" sz="1300" b="0" i="0" u="none" strike="noStrike" dirty="0">
                          <a:solidFill>
                            <a:srgbClr val="3B3B4B"/>
                          </a:solidFill>
                          <a:effectLst/>
                          <a:latin typeface="Franklin Gothic Medium"/>
                        </a:rPr>
                        <a:t>$1,307,000,000 </a:t>
                      </a:r>
                    </a:p>
                  </a:txBody>
                  <a:tcPr marL="9525" marR="9525" marT="9525" marB="0" anchor="ctr">
                    <a:solidFill>
                      <a:schemeClr val="bg1">
                        <a:lumMod val="95000"/>
                      </a:schemeClr>
                    </a:solidFill>
                  </a:tcPr>
                </a:tc>
                <a:tc>
                  <a:txBody>
                    <a:bodyPr/>
                    <a:lstStyle/>
                    <a:p>
                      <a:pPr algn="l" rtl="0" fontAlgn="b"/>
                      <a:r>
                        <a:rPr lang="en-US" sz="1300" b="0" i="0" u="none" strike="noStrike" dirty="0">
                          <a:solidFill>
                            <a:srgbClr val="3B3B4B"/>
                          </a:solidFill>
                          <a:effectLst/>
                          <a:latin typeface="Franklin Gothic Medium"/>
                        </a:rPr>
                        <a:t>$1,307,000,000 </a:t>
                      </a:r>
                    </a:p>
                  </a:txBody>
                  <a:tcPr marL="9525" marR="9525" marT="9525" marB="0" anchor="ctr">
                    <a:solidFill>
                      <a:schemeClr val="bg1">
                        <a:lumMod val="95000"/>
                      </a:schemeClr>
                    </a:solidFill>
                  </a:tcPr>
                </a:tc>
                <a:tc>
                  <a:txBody>
                    <a:bodyPr/>
                    <a:lstStyle/>
                    <a:p>
                      <a:pPr algn="l" rtl="0" fontAlgn="b"/>
                      <a:r>
                        <a:rPr lang="en-US" sz="1300" b="0" i="0" u="none" strike="noStrike" dirty="0">
                          <a:solidFill>
                            <a:srgbClr val="3B3B4B"/>
                          </a:solidFill>
                          <a:effectLst/>
                          <a:latin typeface="Franklin Gothic Medium"/>
                        </a:rPr>
                        <a:t>$1,307,000,000 </a:t>
                      </a:r>
                    </a:p>
                  </a:txBody>
                  <a:tcPr marL="9525" marR="9525" marT="9525" marB="0" anchor="ctr">
                    <a:solidFill>
                      <a:schemeClr val="bg1">
                        <a:lumMod val="95000"/>
                      </a:schemeClr>
                    </a:solidFill>
                  </a:tcPr>
                </a:tc>
                <a:tc>
                  <a:txBody>
                    <a:bodyPr/>
                    <a:lstStyle/>
                    <a:p>
                      <a:pPr algn="l" rtl="0" fontAlgn="b"/>
                      <a:r>
                        <a:rPr lang="en-US" sz="1300" b="0" i="0" u="none" strike="noStrike" dirty="0">
                          <a:solidFill>
                            <a:srgbClr val="3B3B4B"/>
                          </a:solidFill>
                          <a:effectLst/>
                          <a:latin typeface="Franklin Gothic Medium"/>
                        </a:rPr>
                        <a:t>$1,321,000,000 </a:t>
                      </a:r>
                    </a:p>
                  </a:txBody>
                  <a:tcPr marL="9525" marR="9525" marT="9525" marB="0" anchor="ctr">
                    <a:solidFill>
                      <a:schemeClr val="bg1">
                        <a:lumMod val="95000"/>
                      </a:schemeClr>
                    </a:solidFill>
                  </a:tcPr>
                </a:tc>
                <a:extLst>
                  <a:ext uri="{0D108BD9-81ED-4DB2-BD59-A6C34878D82A}">
                    <a16:rowId xmlns:a16="http://schemas.microsoft.com/office/drawing/2014/main" val="10006"/>
                  </a:ext>
                </a:extLst>
              </a:tr>
            </a:tbl>
          </a:graphicData>
        </a:graphic>
      </p:graphicFrame>
      <p:sp>
        <p:nvSpPr>
          <p:cNvPr id="3" name="Text Placeholder 2"/>
          <p:cNvSpPr>
            <a:spLocks noGrp="1"/>
          </p:cNvSpPr>
          <p:nvPr>
            <p:ph type="body" sz="quarter" idx="19"/>
          </p:nvPr>
        </p:nvSpPr>
        <p:spPr>
          <a:xfrm>
            <a:off x="152400" y="4876800"/>
            <a:ext cx="8229600" cy="304800"/>
          </a:xfrm>
        </p:spPr>
        <p:txBody>
          <a:bodyPr>
            <a:normAutofit/>
          </a:bodyPr>
          <a:lstStyle/>
          <a:p>
            <a:r>
              <a:rPr lang="en-US" sz="1100" dirty="0">
                <a:latin typeface="+mj-lt"/>
              </a:rPr>
              <a:t>2028 MP Construction USD rounded to the nearest Million</a:t>
            </a:r>
          </a:p>
        </p:txBody>
      </p:sp>
      <p:sp>
        <p:nvSpPr>
          <p:cNvPr id="6" name="TextBox 5"/>
          <p:cNvSpPr txBox="1"/>
          <p:nvPr/>
        </p:nvSpPr>
        <p:spPr>
          <a:xfrm>
            <a:off x="152400" y="5181600"/>
            <a:ext cx="8763000" cy="1492716"/>
          </a:xfrm>
          <a:prstGeom prst="rect">
            <a:avLst/>
          </a:prstGeom>
          <a:noFill/>
        </p:spPr>
        <p:txBody>
          <a:bodyPr wrap="square" rtlCol="0">
            <a:spAutoFit/>
          </a:bodyPr>
          <a:lstStyle/>
          <a:p>
            <a:r>
              <a:rPr lang="en-US" sz="1300" dirty="0">
                <a:latin typeface="+mj-lt"/>
              </a:rPr>
              <a:t>Assumptions:</a:t>
            </a:r>
          </a:p>
          <a:p>
            <a:pPr marL="171450" indent="-171450">
              <a:buClr>
                <a:srgbClr val="3CAD99"/>
              </a:buClr>
              <a:buFont typeface="Arial" panose="020B0604020202020204" pitchFamily="34" charset="0"/>
              <a:buChar char="•"/>
            </a:pPr>
            <a:r>
              <a:rPr lang="en-US" sz="1300" dirty="0"/>
              <a:t>Every alternative has two stations except for the Central Artery 4-track which has three stations</a:t>
            </a:r>
          </a:p>
          <a:p>
            <a:pPr marL="171450" indent="-171450">
              <a:buClr>
                <a:srgbClr val="3CAD99"/>
              </a:buClr>
              <a:buFont typeface="Arial" panose="020B0604020202020204" pitchFamily="34" charset="0"/>
              <a:buChar char="•"/>
            </a:pPr>
            <a:r>
              <a:rPr lang="en-US" sz="1300" dirty="0"/>
              <a:t>The three 2-track alternatives involve replacing 48 diesels with dual-modes, expanding locomotive fleet with 72 dual-modes and 203 coaches</a:t>
            </a:r>
          </a:p>
          <a:p>
            <a:pPr marL="171450" indent="-171450">
              <a:buClr>
                <a:srgbClr val="3CAD99"/>
              </a:buClr>
              <a:buFont typeface="Arial" panose="020B0604020202020204" pitchFamily="34" charset="0"/>
              <a:buChar char="•"/>
            </a:pPr>
            <a:r>
              <a:rPr lang="en-US" sz="1300" dirty="0"/>
              <a:t>The Central Artery 4-track alternative involves replacing 58 diesels with dual modes, expanding locomotive fleet with 72 dual-modes and 203 coaches</a:t>
            </a:r>
          </a:p>
          <a:p>
            <a:pPr marL="171450" indent="-171450">
              <a:buClr>
                <a:srgbClr val="3CAD99"/>
              </a:buClr>
              <a:buFont typeface="Arial" panose="020B0604020202020204" pitchFamily="34" charset="0"/>
              <a:buChar char="•"/>
            </a:pPr>
            <a:endParaRPr lang="en-US" sz="1300" dirty="0"/>
          </a:p>
        </p:txBody>
      </p:sp>
      <p:sp>
        <p:nvSpPr>
          <p:cNvPr id="7" name="Slide Number Placeholder 3"/>
          <p:cNvSpPr>
            <a:spLocks noGrp="1"/>
          </p:cNvSpPr>
          <p:nvPr>
            <p:ph type="sldNum" sz="quarter" idx="4"/>
          </p:nvPr>
        </p:nvSpPr>
        <p:spPr>
          <a:xfrm>
            <a:off x="8077200" y="6521005"/>
            <a:ext cx="1066800" cy="328612"/>
          </a:xfrm>
          <a:prstGeom prst="rect">
            <a:avLst/>
          </a:prstGeom>
        </p:spPr>
        <p:txBody>
          <a:bodyPr/>
          <a:lstStyle>
            <a:lvl1pPr>
              <a:defRPr sz="1000"/>
            </a:lvl1pPr>
          </a:lstStyle>
          <a:p>
            <a:pPr>
              <a:defRPr/>
            </a:pPr>
            <a:fld id="{1B9A3EE1-316A-4C41-BADB-C51665509343}" type="slidenum">
              <a:rPr lang="en-US" altLang="en-US" smtClean="0">
                <a:solidFill>
                  <a:srgbClr val="292934"/>
                </a:solidFill>
              </a:rPr>
              <a:pPr>
                <a:defRPr/>
              </a:pPr>
              <a:t>53</a:t>
            </a:fld>
            <a:endParaRPr lang="en-US" altLang="en-US">
              <a:solidFill>
                <a:srgbClr val="292934"/>
              </a:solidFill>
            </a:endParaRPr>
          </a:p>
        </p:txBody>
      </p:sp>
    </p:spTree>
    <p:extLst>
      <p:ext uri="{BB962C8B-B14F-4D97-AF65-F5344CB8AC3E}">
        <p14:creationId xmlns:p14="http://schemas.microsoft.com/office/powerpoint/2010/main" val="22015165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Operating costs - Methodology</a:t>
            </a:r>
          </a:p>
        </p:txBody>
      </p:sp>
      <p:sp>
        <p:nvSpPr>
          <p:cNvPr id="3" name="Content Placeholder 2"/>
          <p:cNvSpPr>
            <a:spLocks noGrp="1"/>
          </p:cNvSpPr>
          <p:nvPr>
            <p:ph idx="1"/>
          </p:nvPr>
        </p:nvSpPr>
        <p:spPr>
          <a:xfrm>
            <a:off x="457200" y="1600200"/>
            <a:ext cx="8686800" cy="4572000"/>
          </a:xfrm>
        </p:spPr>
        <p:txBody>
          <a:bodyPr/>
          <a:lstStyle/>
          <a:p>
            <a:r>
              <a:rPr lang="en-US" dirty="0"/>
              <a:t>Train miles and hours provide the basis for the estimation of operating costs, including maintenance:</a:t>
            </a:r>
          </a:p>
          <a:p>
            <a:pPr lvl="1"/>
            <a:r>
              <a:rPr lang="en-US" dirty="0"/>
              <a:t>Distances are derived from the current MBTA Commuter Rail track network </a:t>
            </a:r>
          </a:p>
          <a:p>
            <a:pPr lvl="1"/>
            <a:r>
              <a:rPr lang="en-US" dirty="0"/>
              <a:t>Journey times are based on current schedule timings</a:t>
            </a:r>
          </a:p>
          <a:p>
            <a:pPr lvl="1"/>
            <a:r>
              <a:rPr lang="en-US" dirty="0"/>
              <a:t>Non-revenue mileage and train hours are based on assumed </a:t>
            </a:r>
            <a:r>
              <a:rPr lang="en-US" dirty="0" err="1"/>
              <a:t>trainyard</a:t>
            </a:r>
            <a:r>
              <a:rPr lang="en-US" dirty="0"/>
              <a:t> locations. (A high-level assessment of yard capacity has been undertaken) </a:t>
            </a:r>
          </a:p>
          <a:p>
            <a:pPr lvl="1"/>
            <a:r>
              <a:rPr lang="en-US" dirty="0"/>
              <a:t>The calculations do not allow for non-revenue moves between lines during operating hours or any additional movements required for rolling stock maintenance or refueling. </a:t>
            </a:r>
          </a:p>
          <a:p>
            <a:pPr lvl="1"/>
            <a:r>
              <a:rPr lang="en-US" dirty="0"/>
              <a:t>Mileage and hours are based on the whole consist rather than per coach.</a:t>
            </a:r>
          </a:p>
        </p:txBody>
      </p:sp>
      <p:sp>
        <p:nvSpPr>
          <p:cNvPr id="5" name="Slide Number Placeholder 4"/>
          <p:cNvSpPr>
            <a:spLocks noGrp="1"/>
          </p:cNvSpPr>
          <p:nvPr>
            <p:ph type="sldNum" sz="quarter" idx="4"/>
          </p:nvPr>
        </p:nvSpPr>
        <p:spPr/>
        <p:txBody>
          <a:bodyPr/>
          <a:lstStyle/>
          <a:p>
            <a:pPr>
              <a:defRPr/>
            </a:pPr>
            <a:fld id="{1B9A3EE1-316A-4C41-BADB-C51665509343}" type="slidenum">
              <a:rPr lang="en-US" altLang="en-US" smtClean="0">
                <a:solidFill>
                  <a:srgbClr val="292934"/>
                </a:solidFill>
              </a:rPr>
              <a:pPr>
                <a:defRPr/>
              </a:pPr>
              <a:t>54</a:t>
            </a:fld>
            <a:endParaRPr lang="en-US" altLang="en-US">
              <a:solidFill>
                <a:srgbClr val="292934"/>
              </a:solidFill>
            </a:endParaRPr>
          </a:p>
        </p:txBody>
      </p:sp>
    </p:spTree>
    <p:extLst>
      <p:ext uri="{BB962C8B-B14F-4D97-AF65-F5344CB8AC3E}">
        <p14:creationId xmlns:p14="http://schemas.microsoft.com/office/powerpoint/2010/main" val="15479677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Operating costs - Inputs</a:t>
            </a:r>
          </a:p>
        </p:txBody>
      </p:sp>
      <p:sp>
        <p:nvSpPr>
          <p:cNvPr id="3" name="Content Placeholder 2"/>
          <p:cNvSpPr>
            <a:spLocks noGrp="1"/>
          </p:cNvSpPr>
          <p:nvPr>
            <p:ph idx="1"/>
          </p:nvPr>
        </p:nvSpPr>
        <p:spPr>
          <a:xfrm>
            <a:off x="457200" y="1600200"/>
            <a:ext cx="8686800" cy="4572000"/>
          </a:xfrm>
        </p:spPr>
        <p:txBody>
          <a:bodyPr/>
          <a:lstStyle/>
          <a:p>
            <a:pPr marL="0" indent="0">
              <a:buNone/>
            </a:pPr>
            <a:r>
              <a:rPr lang="en-US" dirty="0"/>
              <a:t>Train miles and hours per service alternative</a:t>
            </a:r>
          </a:p>
          <a:p>
            <a:pPr marL="0" indent="0">
              <a:buNone/>
            </a:pPr>
            <a:endParaRPr lang="en-US" dirty="0"/>
          </a:p>
        </p:txBody>
      </p:sp>
      <p:sp>
        <p:nvSpPr>
          <p:cNvPr id="5" name="Slide Number Placeholder 4"/>
          <p:cNvSpPr>
            <a:spLocks noGrp="1"/>
          </p:cNvSpPr>
          <p:nvPr>
            <p:ph type="sldNum" sz="quarter" idx="4"/>
          </p:nvPr>
        </p:nvSpPr>
        <p:spPr/>
        <p:txBody>
          <a:bodyPr/>
          <a:lstStyle/>
          <a:p>
            <a:pPr>
              <a:defRPr/>
            </a:pPr>
            <a:fld id="{1B9A3EE1-316A-4C41-BADB-C51665509343}" type="slidenum">
              <a:rPr lang="en-US" altLang="en-US" smtClean="0">
                <a:solidFill>
                  <a:srgbClr val="292934"/>
                </a:solidFill>
              </a:rPr>
              <a:pPr>
                <a:defRPr/>
              </a:pPr>
              <a:t>55</a:t>
            </a:fld>
            <a:endParaRPr lang="en-US" altLang="en-US">
              <a:solidFill>
                <a:srgbClr val="292934"/>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435473025"/>
              </p:ext>
            </p:extLst>
          </p:nvPr>
        </p:nvGraphicFramePr>
        <p:xfrm>
          <a:off x="533400" y="2209800"/>
          <a:ext cx="8077200" cy="3246120"/>
        </p:xfrm>
        <a:graphic>
          <a:graphicData uri="http://schemas.openxmlformats.org/drawingml/2006/table">
            <a:tbl>
              <a:tblPr firstRow="1" firstCol="1" bandRow="1">
                <a:tableStyleId>{5C22544A-7EE6-4342-B048-85BDC9FD1C3A}</a:tableStyleId>
              </a:tblPr>
              <a:tblGrid>
                <a:gridCol w="1771801">
                  <a:extLst>
                    <a:ext uri="{9D8B030D-6E8A-4147-A177-3AD203B41FA5}">
                      <a16:colId xmlns:a16="http://schemas.microsoft.com/office/drawing/2014/main" val="4079232309"/>
                    </a:ext>
                  </a:extLst>
                </a:gridCol>
                <a:gridCol w="1383922">
                  <a:extLst>
                    <a:ext uri="{9D8B030D-6E8A-4147-A177-3AD203B41FA5}">
                      <a16:colId xmlns:a16="http://schemas.microsoft.com/office/drawing/2014/main" val="3629934496"/>
                    </a:ext>
                  </a:extLst>
                </a:gridCol>
                <a:gridCol w="1520414">
                  <a:extLst>
                    <a:ext uri="{9D8B030D-6E8A-4147-A177-3AD203B41FA5}">
                      <a16:colId xmlns:a16="http://schemas.microsoft.com/office/drawing/2014/main" val="3260131726"/>
                    </a:ext>
                  </a:extLst>
                </a:gridCol>
                <a:gridCol w="1826224">
                  <a:extLst>
                    <a:ext uri="{9D8B030D-6E8A-4147-A177-3AD203B41FA5}">
                      <a16:colId xmlns:a16="http://schemas.microsoft.com/office/drawing/2014/main" val="2009823871"/>
                    </a:ext>
                  </a:extLst>
                </a:gridCol>
                <a:gridCol w="1574839">
                  <a:extLst>
                    <a:ext uri="{9D8B030D-6E8A-4147-A177-3AD203B41FA5}">
                      <a16:colId xmlns:a16="http://schemas.microsoft.com/office/drawing/2014/main" val="4134449662"/>
                    </a:ext>
                  </a:extLst>
                </a:gridCol>
              </a:tblGrid>
              <a:tr h="320040">
                <a:tc>
                  <a:txBody>
                    <a:bodyPr/>
                    <a:lstStyle/>
                    <a:p>
                      <a:pPr marL="0" marR="0">
                        <a:spcBef>
                          <a:spcPts val="425"/>
                        </a:spcBef>
                        <a:spcAft>
                          <a:spcPts val="280"/>
                        </a:spcAft>
                      </a:pPr>
                      <a:r>
                        <a:rPr lang="en-US" sz="1200" dirty="0">
                          <a:effectLst/>
                        </a:rPr>
                        <a:t> </a:t>
                      </a:r>
                      <a:endParaRPr lang="en-US" sz="1200" dirty="0">
                        <a:effectLst/>
                        <a:latin typeface="HelveticaNeueLT Std" panose="020B0604020202020204" pitchFamily="34" charset="0"/>
                        <a:ea typeface="Times New Roman" panose="02020603050405020304" pitchFamily="18" charset="0"/>
                        <a:cs typeface="HelveticaNeueLT Std" panose="020B0604020202020204" pitchFamily="34" charset="0"/>
                      </a:endParaRPr>
                    </a:p>
                  </a:txBody>
                  <a:tcPr marL="68580" marR="68580" marT="0" marB="0" anchor="ctr">
                    <a:solidFill>
                      <a:srgbClr val="3CAD99"/>
                    </a:solidFill>
                  </a:tcPr>
                </a:tc>
                <a:tc gridSpan="4">
                  <a:txBody>
                    <a:bodyPr/>
                    <a:lstStyle/>
                    <a:p>
                      <a:pPr marL="0" marR="0" algn="ctr">
                        <a:spcBef>
                          <a:spcPts val="425"/>
                        </a:spcBef>
                        <a:spcAft>
                          <a:spcPts val="280"/>
                        </a:spcAft>
                      </a:pPr>
                      <a:r>
                        <a:rPr lang="en-US" sz="1200" dirty="0">
                          <a:effectLst/>
                        </a:rPr>
                        <a:t>Weekday Daily Totals</a:t>
                      </a:r>
                      <a:endParaRPr lang="en-US" sz="1200" dirty="0">
                        <a:effectLst/>
                        <a:latin typeface="HelveticaNeueLT Std" panose="020B0604020202020204" pitchFamily="34" charset="0"/>
                        <a:ea typeface="Times New Roman" panose="02020603050405020304" pitchFamily="18" charset="0"/>
                        <a:cs typeface="HelveticaNeueLT Std" panose="020B0604020202020204" pitchFamily="34" charset="0"/>
                      </a:endParaRPr>
                    </a:p>
                  </a:txBody>
                  <a:tcPr marL="68580" marR="68580" marT="0" marB="0" anchor="ctr">
                    <a:solidFill>
                      <a:srgbClr val="3CAD9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9723013"/>
                  </a:ext>
                </a:extLst>
              </a:tr>
              <a:tr h="320040">
                <a:tc>
                  <a:txBody>
                    <a:bodyPr/>
                    <a:lstStyle/>
                    <a:p>
                      <a:pPr marL="0" marR="0">
                        <a:spcBef>
                          <a:spcPts val="425"/>
                        </a:spcBef>
                        <a:spcAft>
                          <a:spcPts val="280"/>
                        </a:spcAft>
                      </a:pPr>
                      <a:r>
                        <a:rPr lang="en-US" sz="1200" dirty="0">
                          <a:effectLst/>
                          <a:latin typeface="+mn-lt"/>
                        </a:rPr>
                        <a:t>Service Alternative</a:t>
                      </a:r>
                      <a:endParaRPr lang="en-US" sz="1200" dirty="0">
                        <a:effectLst/>
                        <a:latin typeface="+mn-lt"/>
                        <a:ea typeface="Times New Roman" panose="02020603050405020304" pitchFamily="18" charset="0"/>
                        <a:cs typeface="HelveticaNeueLT Std" panose="020B0604020202020204" pitchFamily="34" charset="0"/>
                      </a:endParaRPr>
                    </a:p>
                  </a:txBody>
                  <a:tcPr marL="68580" marR="68580" marT="0" marB="0" anchor="ctr">
                    <a:solidFill>
                      <a:srgbClr val="3CAD99"/>
                    </a:solidFill>
                  </a:tcPr>
                </a:tc>
                <a:tc>
                  <a:txBody>
                    <a:bodyPr/>
                    <a:lstStyle/>
                    <a:p>
                      <a:pPr marL="0" marR="0" algn="ctr">
                        <a:spcBef>
                          <a:spcPts val="425"/>
                        </a:spcBef>
                        <a:spcAft>
                          <a:spcPts val="280"/>
                        </a:spcAft>
                      </a:pPr>
                      <a:r>
                        <a:rPr lang="en-US" sz="1200" dirty="0">
                          <a:effectLst/>
                        </a:rPr>
                        <a:t>Revenue Miles</a:t>
                      </a:r>
                      <a:endParaRPr lang="en-US" sz="1200" dirty="0">
                        <a:effectLst/>
                        <a:latin typeface="HelveticaNeueLT Std" panose="020B0604020202020204" pitchFamily="34" charset="0"/>
                        <a:ea typeface="Times New Roman" panose="02020603050405020304" pitchFamily="18" charset="0"/>
                        <a:cs typeface="HelveticaNeueLT Std" panose="020B0604020202020204" pitchFamily="34" charset="0"/>
                      </a:endParaRPr>
                    </a:p>
                  </a:txBody>
                  <a:tcPr marL="68580" marR="68580" marT="0" marB="0" anchor="ctr">
                    <a:solidFill>
                      <a:schemeClr val="bg1">
                        <a:lumMod val="95000"/>
                      </a:schemeClr>
                    </a:solidFill>
                  </a:tcPr>
                </a:tc>
                <a:tc>
                  <a:txBody>
                    <a:bodyPr/>
                    <a:lstStyle/>
                    <a:p>
                      <a:pPr marL="0" marR="0" algn="ctr">
                        <a:spcBef>
                          <a:spcPts val="425"/>
                        </a:spcBef>
                        <a:spcAft>
                          <a:spcPts val="280"/>
                        </a:spcAft>
                      </a:pPr>
                      <a:r>
                        <a:rPr lang="en-US" sz="1200">
                          <a:effectLst/>
                        </a:rPr>
                        <a:t>Revenue Hours</a:t>
                      </a:r>
                      <a:endParaRPr lang="en-US" sz="1200">
                        <a:effectLst/>
                        <a:latin typeface="HelveticaNeueLT Std" panose="020B0604020202020204" pitchFamily="34" charset="0"/>
                        <a:ea typeface="Times New Roman" panose="02020603050405020304" pitchFamily="18" charset="0"/>
                        <a:cs typeface="HelveticaNeueLT Std" panose="020B0604020202020204" pitchFamily="34" charset="0"/>
                      </a:endParaRPr>
                    </a:p>
                  </a:txBody>
                  <a:tcPr marL="68580" marR="68580" marT="0" marB="0" anchor="ctr">
                    <a:solidFill>
                      <a:schemeClr val="bg1">
                        <a:lumMod val="95000"/>
                      </a:schemeClr>
                    </a:solidFill>
                  </a:tcPr>
                </a:tc>
                <a:tc>
                  <a:txBody>
                    <a:bodyPr/>
                    <a:lstStyle/>
                    <a:p>
                      <a:pPr marL="0" marR="0" algn="ctr">
                        <a:spcBef>
                          <a:spcPts val="425"/>
                        </a:spcBef>
                        <a:spcAft>
                          <a:spcPts val="280"/>
                        </a:spcAft>
                      </a:pPr>
                      <a:r>
                        <a:rPr lang="en-US" sz="1200" dirty="0">
                          <a:effectLst/>
                        </a:rPr>
                        <a:t>Non-revenue Miles</a:t>
                      </a:r>
                      <a:endParaRPr lang="en-US" sz="1200" dirty="0">
                        <a:effectLst/>
                        <a:latin typeface="HelveticaNeueLT Std" panose="020B0604020202020204" pitchFamily="34" charset="0"/>
                        <a:ea typeface="Times New Roman" panose="02020603050405020304" pitchFamily="18" charset="0"/>
                        <a:cs typeface="HelveticaNeueLT Std" panose="020B0604020202020204" pitchFamily="34" charset="0"/>
                      </a:endParaRPr>
                    </a:p>
                  </a:txBody>
                  <a:tcPr marL="68580" marR="68580" marT="0" marB="0" anchor="ctr">
                    <a:solidFill>
                      <a:schemeClr val="bg1">
                        <a:lumMod val="95000"/>
                      </a:schemeClr>
                    </a:solidFill>
                  </a:tcPr>
                </a:tc>
                <a:tc>
                  <a:txBody>
                    <a:bodyPr/>
                    <a:lstStyle/>
                    <a:p>
                      <a:pPr marL="0" marR="0" algn="ctr">
                        <a:spcBef>
                          <a:spcPts val="425"/>
                        </a:spcBef>
                        <a:spcAft>
                          <a:spcPts val="280"/>
                        </a:spcAft>
                      </a:pPr>
                      <a:r>
                        <a:rPr lang="en-US" sz="1200">
                          <a:effectLst/>
                        </a:rPr>
                        <a:t>Non-revenue Hours</a:t>
                      </a:r>
                      <a:endParaRPr lang="en-US" sz="1200">
                        <a:effectLst/>
                        <a:latin typeface="HelveticaNeueLT Std" panose="020B0604020202020204" pitchFamily="34" charset="0"/>
                        <a:ea typeface="Times New Roman" panose="02020603050405020304" pitchFamily="18" charset="0"/>
                        <a:cs typeface="HelveticaNeueLT Std"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951526442"/>
                  </a:ext>
                </a:extLst>
              </a:tr>
              <a:tr h="320040">
                <a:tc>
                  <a:txBody>
                    <a:bodyPr/>
                    <a:lstStyle/>
                    <a:p>
                      <a:pPr marL="0" marR="0">
                        <a:spcBef>
                          <a:spcPts val="425"/>
                        </a:spcBef>
                        <a:spcAft>
                          <a:spcPts val="280"/>
                        </a:spcAft>
                      </a:pPr>
                      <a:r>
                        <a:rPr lang="en-US" sz="1200" dirty="0">
                          <a:effectLst/>
                          <a:latin typeface="+mn-lt"/>
                        </a:rPr>
                        <a:t>No</a:t>
                      </a:r>
                      <a:r>
                        <a:rPr lang="en-US" sz="1200" baseline="0" dirty="0">
                          <a:effectLst/>
                          <a:latin typeface="+mn-lt"/>
                        </a:rPr>
                        <a:t> Build 2040</a:t>
                      </a:r>
                      <a:endParaRPr lang="en-US" sz="1200" dirty="0">
                        <a:effectLst/>
                        <a:latin typeface="+mn-lt"/>
                        <a:ea typeface="Times New Roman" panose="02020603050405020304" pitchFamily="18" charset="0"/>
                        <a:cs typeface="HelveticaNeueLT Std" panose="020B0604020202020204" pitchFamily="34" charset="0"/>
                      </a:endParaRPr>
                    </a:p>
                  </a:txBody>
                  <a:tcPr marL="68580" marR="68580" marT="0" marB="0" anchor="ctr">
                    <a:solidFill>
                      <a:srgbClr val="3CAD99"/>
                    </a:solidFill>
                  </a:tcPr>
                </a:tc>
                <a:tc>
                  <a:txBody>
                    <a:bodyPr/>
                    <a:lstStyle/>
                    <a:p>
                      <a:pPr marL="0" marR="0" algn="r">
                        <a:spcBef>
                          <a:spcPts val="425"/>
                        </a:spcBef>
                        <a:spcAft>
                          <a:spcPts val="280"/>
                        </a:spcAft>
                      </a:pPr>
                      <a:r>
                        <a:rPr lang="en-US" sz="1200" dirty="0">
                          <a:effectLst/>
                        </a:rPr>
                        <a:t>16,420</a:t>
                      </a:r>
                      <a:endParaRPr lang="en-US" sz="1200" dirty="0">
                        <a:effectLst/>
                        <a:latin typeface="HelveticaNeueLT Std" panose="020B0604020202020204" pitchFamily="34" charset="0"/>
                        <a:ea typeface="Times New Roman" panose="02020603050405020304" pitchFamily="18" charset="0"/>
                        <a:cs typeface="HelveticaNeueLT Std" panose="020B0604020202020204" pitchFamily="34" charset="0"/>
                      </a:endParaRPr>
                    </a:p>
                  </a:txBody>
                  <a:tcPr marL="68580" marR="68580" marT="0" marB="0" anchor="ctr">
                    <a:solidFill>
                      <a:schemeClr val="bg1">
                        <a:lumMod val="95000"/>
                      </a:schemeClr>
                    </a:solidFill>
                  </a:tcPr>
                </a:tc>
                <a:tc>
                  <a:txBody>
                    <a:bodyPr/>
                    <a:lstStyle/>
                    <a:p>
                      <a:pPr marL="0" marR="0" algn="r">
                        <a:spcBef>
                          <a:spcPts val="425"/>
                        </a:spcBef>
                        <a:spcAft>
                          <a:spcPts val="280"/>
                        </a:spcAft>
                      </a:pPr>
                      <a:r>
                        <a:rPr lang="en-US" sz="1200" dirty="0">
                          <a:effectLst/>
                        </a:rPr>
                        <a:t>530</a:t>
                      </a:r>
                      <a:endParaRPr lang="en-US" sz="1200" dirty="0">
                        <a:effectLst/>
                        <a:latin typeface="HelveticaNeueLT Std" panose="020B0604020202020204" pitchFamily="34" charset="0"/>
                        <a:ea typeface="Times New Roman" panose="02020603050405020304" pitchFamily="18" charset="0"/>
                        <a:cs typeface="HelveticaNeueLT Std" panose="020B0604020202020204" pitchFamily="34" charset="0"/>
                      </a:endParaRPr>
                    </a:p>
                  </a:txBody>
                  <a:tcPr marL="68580" marR="68580" marT="0" marB="0" anchor="ctr">
                    <a:solidFill>
                      <a:schemeClr val="bg1">
                        <a:lumMod val="95000"/>
                      </a:schemeClr>
                    </a:solidFill>
                  </a:tcPr>
                </a:tc>
                <a:tc>
                  <a:txBody>
                    <a:bodyPr/>
                    <a:lstStyle/>
                    <a:p>
                      <a:pPr marL="0" marR="0" algn="r">
                        <a:spcBef>
                          <a:spcPts val="425"/>
                        </a:spcBef>
                        <a:spcAft>
                          <a:spcPts val="280"/>
                        </a:spcAft>
                      </a:pPr>
                      <a:r>
                        <a:rPr lang="en-US" sz="1200" dirty="0">
                          <a:effectLst/>
                        </a:rPr>
                        <a:t>800</a:t>
                      </a:r>
                      <a:endParaRPr lang="en-US" sz="1200" dirty="0">
                        <a:effectLst/>
                        <a:latin typeface="HelveticaNeueLT Std" panose="020B0604020202020204" pitchFamily="34" charset="0"/>
                        <a:ea typeface="Times New Roman" panose="02020603050405020304" pitchFamily="18" charset="0"/>
                        <a:cs typeface="HelveticaNeueLT Std" panose="020B0604020202020204" pitchFamily="34" charset="0"/>
                      </a:endParaRPr>
                    </a:p>
                  </a:txBody>
                  <a:tcPr marL="68580" marR="68580" marT="0" marB="0" anchor="ctr">
                    <a:solidFill>
                      <a:schemeClr val="bg1">
                        <a:lumMod val="95000"/>
                      </a:schemeClr>
                    </a:solidFill>
                  </a:tcPr>
                </a:tc>
                <a:tc>
                  <a:txBody>
                    <a:bodyPr/>
                    <a:lstStyle/>
                    <a:p>
                      <a:pPr marL="0" marR="0" algn="r">
                        <a:spcBef>
                          <a:spcPts val="425"/>
                        </a:spcBef>
                        <a:spcAft>
                          <a:spcPts val="280"/>
                        </a:spcAft>
                      </a:pPr>
                      <a:r>
                        <a:rPr lang="en-US" sz="1200" dirty="0">
                          <a:effectLst/>
                        </a:rPr>
                        <a:t>30</a:t>
                      </a:r>
                      <a:endParaRPr lang="en-US" sz="1200" dirty="0">
                        <a:effectLst/>
                        <a:latin typeface="HelveticaNeueLT Std" panose="020B0604020202020204" pitchFamily="34" charset="0"/>
                        <a:ea typeface="Times New Roman" panose="02020603050405020304" pitchFamily="18" charset="0"/>
                        <a:cs typeface="HelveticaNeueLT Std"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2239996834"/>
                  </a:ext>
                </a:extLst>
              </a:tr>
              <a:tr h="320040">
                <a:tc>
                  <a:txBody>
                    <a:bodyPr/>
                    <a:lstStyle/>
                    <a:p>
                      <a:pPr marL="0" marR="0">
                        <a:spcBef>
                          <a:spcPts val="425"/>
                        </a:spcBef>
                        <a:spcAft>
                          <a:spcPts val="280"/>
                        </a:spcAft>
                      </a:pPr>
                      <a:r>
                        <a:rPr lang="en-US" sz="1200" dirty="0">
                          <a:effectLst/>
                          <a:latin typeface="+mn-lt"/>
                        </a:rPr>
                        <a:t>South Station Expansion All-Day Peak Service</a:t>
                      </a:r>
                    </a:p>
                  </a:txBody>
                  <a:tcPr marL="68580" marR="68580" marT="0" marB="0" anchor="ctr">
                    <a:solidFill>
                      <a:srgbClr val="3CAD99"/>
                    </a:solidFill>
                  </a:tcPr>
                </a:tc>
                <a:tc>
                  <a:txBody>
                    <a:bodyPr/>
                    <a:lstStyle/>
                    <a:p>
                      <a:pPr marL="0" marR="0" algn="r">
                        <a:spcBef>
                          <a:spcPts val="425"/>
                        </a:spcBef>
                        <a:spcAft>
                          <a:spcPts val="280"/>
                        </a:spcAft>
                      </a:pPr>
                      <a:r>
                        <a:rPr lang="en-US" sz="1200" dirty="0">
                          <a:effectLst/>
                        </a:rPr>
                        <a:t>41,550</a:t>
                      </a:r>
                      <a:endParaRPr lang="en-US" sz="1200" dirty="0">
                        <a:effectLst/>
                        <a:latin typeface="HelveticaNeueLT Std" panose="020B0604020202020204" pitchFamily="34" charset="0"/>
                        <a:ea typeface="Times New Roman" panose="02020603050405020304" pitchFamily="18" charset="0"/>
                        <a:cs typeface="HelveticaNeueLT Std" panose="020B0604020202020204" pitchFamily="34" charset="0"/>
                      </a:endParaRPr>
                    </a:p>
                  </a:txBody>
                  <a:tcPr marL="68580" marR="68580" marT="0" marB="0" anchor="ctr">
                    <a:solidFill>
                      <a:schemeClr val="bg1">
                        <a:lumMod val="95000"/>
                      </a:schemeClr>
                    </a:solidFill>
                  </a:tcPr>
                </a:tc>
                <a:tc>
                  <a:txBody>
                    <a:bodyPr/>
                    <a:lstStyle/>
                    <a:p>
                      <a:pPr marL="0" marR="0" algn="r">
                        <a:spcBef>
                          <a:spcPts val="425"/>
                        </a:spcBef>
                        <a:spcAft>
                          <a:spcPts val="280"/>
                        </a:spcAft>
                      </a:pPr>
                      <a:r>
                        <a:rPr lang="en-US" sz="1200" dirty="0">
                          <a:effectLst/>
                        </a:rPr>
                        <a:t>1,370</a:t>
                      </a:r>
                      <a:endParaRPr lang="en-US" sz="1200" dirty="0">
                        <a:effectLst/>
                        <a:latin typeface="HelveticaNeueLT Std" panose="020B0604020202020204" pitchFamily="34" charset="0"/>
                        <a:ea typeface="Times New Roman" panose="02020603050405020304" pitchFamily="18" charset="0"/>
                        <a:cs typeface="HelveticaNeueLT Std" panose="020B0604020202020204" pitchFamily="34" charset="0"/>
                      </a:endParaRPr>
                    </a:p>
                  </a:txBody>
                  <a:tcPr marL="68580" marR="68580" marT="0" marB="0" anchor="ctr">
                    <a:solidFill>
                      <a:schemeClr val="bg1">
                        <a:lumMod val="95000"/>
                      </a:schemeClr>
                    </a:solidFill>
                  </a:tcPr>
                </a:tc>
                <a:tc>
                  <a:txBody>
                    <a:bodyPr/>
                    <a:lstStyle/>
                    <a:p>
                      <a:pPr marL="0" marR="0" algn="r">
                        <a:spcBef>
                          <a:spcPts val="425"/>
                        </a:spcBef>
                        <a:spcAft>
                          <a:spcPts val="280"/>
                        </a:spcAft>
                      </a:pPr>
                      <a:r>
                        <a:rPr lang="en-US" sz="1200">
                          <a:effectLst/>
                        </a:rPr>
                        <a:t>1,630</a:t>
                      </a:r>
                      <a:endParaRPr lang="en-US" sz="1200">
                        <a:effectLst/>
                        <a:latin typeface="HelveticaNeueLT Std" panose="020B0604020202020204" pitchFamily="34" charset="0"/>
                        <a:ea typeface="Times New Roman" panose="02020603050405020304" pitchFamily="18" charset="0"/>
                        <a:cs typeface="HelveticaNeueLT Std" panose="020B0604020202020204" pitchFamily="34" charset="0"/>
                      </a:endParaRPr>
                    </a:p>
                  </a:txBody>
                  <a:tcPr marL="68580" marR="68580" marT="0" marB="0" anchor="ctr">
                    <a:solidFill>
                      <a:schemeClr val="bg1">
                        <a:lumMod val="95000"/>
                      </a:schemeClr>
                    </a:solidFill>
                  </a:tcPr>
                </a:tc>
                <a:tc>
                  <a:txBody>
                    <a:bodyPr/>
                    <a:lstStyle/>
                    <a:p>
                      <a:pPr marL="0" marR="0" algn="r">
                        <a:spcBef>
                          <a:spcPts val="425"/>
                        </a:spcBef>
                        <a:spcAft>
                          <a:spcPts val="280"/>
                        </a:spcAft>
                      </a:pPr>
                      <a:r>
                        <a:rPr lang="en-US" sz="1200" dirty="0">
                          <a:effectLst/>
                        </a:rPr>
                        <a:t>60</a:t>
                      </a:r>
                      <a:endParaRPr lang="en-US" sz="1200" dirty="0">
                        <a:effectLst/>
                        <a:latin typeface="HelveticaNeueLT Std" panose="020B0604020202020204" pitchFamily="34" charset="0"/>
                        <a:ea typeface="Times New Roman" panose="02020603050405020304" pitchFamily="18" charset="0"/>
                        <a:cs typeface="HelveticaNeueLT Std"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714364148"/>
                  </a:ext>
                </a:extLst>
              </a:tr>
              <a:tr h="640080">
                <a:tc>
                  <a:txBody>
                    <a:bodyPr/>
                    <a:lstStyle/>
                    <a:p>
                      <a:r>
                        <a:rPr lang="en-US" sz="1200" b="1" dirty="0">
                          <a:solidFill>
                            <a:schemeClr val="bg1"/>
                          </a:solidFill>
                          <a:latin typeface="+mn-lt"/>
                          <a:cs typeface="Arial" panose="020B0604020202020204" pitchFamily="34" charset="0"/>
                        </a:rPr>
                        <a:t>NSRL Regular Service (2-track)</a:t>
                      </a:r>
                    </a:p>
                  </a:txBody>
                  <a:tcPr marL="68580" marR="68580" marT="0" marB="0" anchor="ctr">
                    <a:solidFill>
                      <a:srgbClr val="3CAD99"/>
                    </a:solidFill>
                  </a:tcPr>
                </a:tc>
                <a:tc>
                  <a:txBody>
                    <a:bodyPr/>
                    <a:lstStyle/>
                    <a:p>
                      <a:pPr marL="0" marR="0" algn="r">
                        <a:spcBef>
                          <a:spcPts val="425"/>
                        </a:spcBef>
                        <a:spcAft>
                          <a:spcPts val="280"/>
                        </a:spcAft>
                      </a:pPr>
                      <a:r>
                        <a:rPr lang="en-US" sz="1200">
                          <a:effectLst/>
                        </a:rPr>
                        <a:t>28,290</a:t>
                      </a:r>
                      <a:endParaRPr lang="en-US" sz="1200">
                        <a:effectLst/>
                        <a:latin typeface="HelveticaNeueLT Std" panose="020B0604020202020204" pitchFamily="34" charset="0"/>
                        <a:ea typeface="Times New Roman" panose="02020603050405020304" pitchFamily="18" charset="0"/>
                        <a:cs typeface="HelveticaNeueLT Std" panose="020B0604020202020204" pitchFamily="34" charset="0"/>
                      </a:endParaRPr>
                    </a:p>
                  </a:txBody>
                  <a:tcPr marL="68580" marR="68580" marT="0" marB="0" anchor="ctr">
                    <a:solidFill>
                      <a:schemeClr val="bg1">
                        <a:lumMod val="95000"/>
                      </a:schemeClr>
                    </a:solidFill>
                  </a:tcPr>
                </a:tc>
                <a:tc>
                  <a:txBody>
                    <a:bodyPr/>
                    <a:lstStyle/>
                    <a:p>
                      <a:pPr marL="0" marR="0" algn="r">
                        <a:spcBef>
                          <a:spcPts val="425"/>
                        </a:spcBef>
                        <a:spcAft>
                          <a:spcPts val="280"/>
                        </a:spcAft>
                      </a:pPr>
                      <a:r>
                        <a:rPr lang="en-US" sz="1200">
                          <a:effectLst/>
                        </a:rPr>
                        <a:t>950</a:t>
                      </a:r>
                      <a:endParaRPr lang="en-US" sz="1200">
                        <a:effectLst/>
                        <a:latin typeface="HelveticaNeueLT Std" panose="020B0604020202020204" pitchFamily="34" charset="0"/>
                        <a:ea typeface="Times New Roman" panose="02020603050405020304" pitchFamily="18" charset="0"/>
                        <a:cs typeface="HelveticaNeueLT Std" panose="020B0604020202020204" pitchFamily="34" charset="0"/>
                      </a:endParaRPr>
                    </a:p>
                  </a:txBody>
                  <a:tcPr marL="68580" marR="68580" marT="0" marB="0" anchor="ctr">
                    <a:solidFill>
                      <a:schemeClr val="bg1">
                        <a:lumMod val="95000"/>
                      </a:schemeClr>
                    </a:solidFill>
                  </a:tcPr>
                </a:tc>
                <a:tc>
                  <a:txBody>
                    <a:bodyPr/>
                    <a:lstStyle/>
                    <a:p>
                      <a:pPr marL="0" marR="0" algn="r">
                        <a:spcBef>
                          <a:spcPts val="425"/>
                        </a:spcBef>
                        <a:spcAft>
                          <a:spcPts val="280"/>
                        </a:spcAft>
                      </a:pPr>
                      <a:r>
                        <a:rPr lang="en-US" sz="1200" dirty="0">
                          <a:effectLst/>
                        </a:rPr>
                        <a:t>2,300</a:t>
                      </a:r>
                      <a:endParaRPr lang="en-US" sz="1200" dirty="0">
                        <a:effectLst/>
                        <a:latin typeface="HelveticaNeueLT Std" panose="020B0604020202020204" pitchFamily="34" charset="0"/>
                        <a:ea typeface="Times New Roman" panose="02020603050405020304" pitchFamily="18" charset="0"/>
                        <a:cs typeface="HelveticaNeueLT Std" panose="020B0604020202020204" pitchFamily="34" charset="0"/>
                      </a:endParaRPr>
                    </a:p>
                  </a:txBody>
                  <a:tcPr marL="68580" marR="68580" marT="0" marB="0" anchor="ctr">
                    <a:solidFill>
                      <a:schemeClr val="bg1">
                        <a:lumMod val="95000"/>
                      </a:schemeClr>
                    </a:solidFill>
                  </a:tcPr>
                </a:tc>
                <a:tc>
                  <a:txBody>
                    <a:bodyPr/>
                    <a:lstStyle/>
                    <a:p>
                      <a:pPr marL="0" marR="0" algn="r">
                        <a:spcBef>
                          <a:spcPts val="425"/>
                        </a:spcBef>
                        <a:spcAft>
                          <a:spcPts val="280"/>
                        </a:spcAft>
                      </a:pPr>
                      <a:r>
                        <a:rPr lang="en-US" sz="1200" dirty="0">
                          <a:effectLst/>
                        </a:rPr>
                        <a:t>80</a:t>
                      </a:r>
                      <a:endParaRPr lang="en-US" sz="1200" dirty="0">
                        <a:effectLst/>
                        <a:latin typeface="HelveticaNeueLT Std" panose="020B0604020202020204" pitchFamily="34" charset="0"/>
                        <a:ea typeface="Times New Roman" panose="02020603050405020304" pitchFamily="18" charset="0"/>
                        <a:cs typeface="HelveticaNeueLT Std"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498004501"/>
                  </a:ext>
                </a:extLst>
              </a:tr>
              <a:tr h="640080">
                <a:tc>
                  <a:txBody>
                    <a:bodyPr/>
                    <a:lstStyle/>
                    <a:p>
                      <a:pPr marL="0" marR="0">
                        <a:spcBef>
                          <a:spcPts val="425"/>
                        </a:spcBef>
                        <a:spcAft>
                          <a:spcPts val="280"/>
                        </a:spcAft>
                      </a:pPr>
                      <a:r>
                        <a:rPr lang="en-US" sz="1200" dirty="0">
                          <a:effectLst/>
                          <a:latin typeface="+mn-lt"/>
                        </a:rPr>
                        <a:t>NSRL</a:t>
                      </a:r>
                      <a:r>
                        <a:rPr lang="en-US" sz="1200" baseline="0" dirty="0">
                          <a:effectLst/>
                          <a:latin typeface="+mn-lt"/>
                        </a:rPr>
                        <a:t> All-Day Peak Service (2-track)</a:t>
                      </a:r>
                      <a:endParaRPr lang="en-US" sz="1200" dirty="0">
                        <a:effectLst/>
                        <a:latin typeface="+mn-lt"/>
                        <a:ea typeface="Times New Roman" panose="02020603050405020304" pitchFamily="18" charset="0"/>
                        <a:cs typeface="HelveticaNeueLT Std" panose="020B0604020202020204" pitchFamily="34" charset="0"/>
                      </a:endParaRPr>
                    </a:p>
                  </a:txBody>
                  <a:tcPr marL="68580" marR="68580" marT="0" marB="0" anchor="ctr">
                    <a:solidFill>
                      <a:srgbClr val="3CAD99"/>
                    </a:solidFill>
                  </a:tcPr>
                </a:tc>
                <a:tc>
                  <a:txBody>
                    <a:bodyPr/>
                    <a:lstStyle/>
                    <a:p>
                      <a:pPr marL="0" marR="0" algn="r">
                        <a:spcBef>
                          <a:spcPts val="425"/>
                        </a:spcBef>
                        <a:spcAft>
                          <a:spcPts val="280"/>
                        </a:spcAft>
                      </a:pPr>
                      <a:r>
                        <a:rPr lang="en-US" sz="1200" dirty="0">
                          <a:effectLst/>
                        </a:rPr>
                        <a:t>51,470</a:t>
                      </a:r>
                      <a:endParaRPr lang="en-US" sz="1200" dirty="0">
                        <a:effectLst/>
                        <a:latin typeface="HelveticaNeueLT Std" panose="020B0604020202020204" pitchFamily="34" charset="0"/>
                        <a:ea typeface="Times New Roman" panose="02020603050405020304" pitchFamily="18" charset="0"/>
                        <a:cs typeface="HelveticaNeueLT Std" panose="020B0604020202020204" pitchFamily="34" charset="0"/>
                      </a:endParaRPr>
                    </a:p>
                  </a:txBody>
                  <a:tcPr marL="68580" marR="68580" marT="0" marB="0" anchor="ctr">
                    <a:solidFill>
                      <a:schemeClr val="bg1">
                        <a:lumMod val="95000"/>
                      </a:schemeClr>
                    </a:solidFill>
                  </a:tcPr>
                </a:tc>
                <a:tc>
                  <a:txBody>
                    <a:bodyPr/>
                    <a:lstStyle/>
                    <a:p>
                      <a:pPr marL="0" marR="0" algn="r">
                        <a:spcBef>
                          <a:spcPts val="425"/>
                        </a:spcBef>
                        <a:spcAft>
                          <a:spcPts val="280"/>
                        </a:spcAft>
                      </a:pPr>
                      <a:r>
                        <a:rPr lang="en-US" sz="1200">
                          <a:effectLst/>
                        </a:rPr>
                        <a:t>1,690</a:t>
                      </a:r>
                      <a:endParaRPr lang="en-US" sz="1200">
                        <a:effectLst/>
                        <a:latin typeface="HelveticaNeueLT Std" panose="020B0604020202020204" pitchFamily="34" charset="0"/>
                        <a:ea typeface="Times New Roman" panose="02020603050405020304" pitchFamily="18" charset="0"/>
                        <a:cs typeface="HelveticaNeueLT Std" panose="020B0604020202020204" pitchFamily="34" charset="0"/>
                      </a:endParaRPr>
                    </a:p>
                  </a:txBody>
                  <a:tcPr marL="68580" marR="68580" marT="0" marB="0" anchor="ctr">
                    <a:solidFill>
                      <a:schemeClr val="bg1">
                        <a:lumMod val="95000"/>
                      </a:schemeClr>
                    </a:solidFill>
                  </a:tcPr>
                </a:tc>
                <a:tc>
                  <a:txBody>
                    <a:bodyPr/>
                    <a:lstStyle/>
                    <a:p>
                      <a:pPr marL="0" marR="0" algn="r">
                        <a:spcBef>
                          <a:spcPts val="425"/>
                        </a:spcBef>
                        <a:spcAft>
                          <a:spcPts val="280"/>
                        </a:spcAft>
                      </a:pPr>
                      <a:r>
                        <a:rPr lang="en-US" sz="1200" dirty="0">
                          <a:effectLst/>
                        </a:rPr>
                        <a:t>2,480</a:t>
                      </a:r>
                      <a:endParaRPr lang="en-US" sz="1200" dirty="0">
                        <a:effectLst/>
                        <a:latin typeface="HelveticaNeueLT Std" panose="020B0604020202020204" pitchFamily="34" charset="0"/>
                        <a:ea typeface="Times New Roman" panose="02020603050405020304" pitchFamily="18" charset="0"/>
                        <a:cs typeface="HelveticaNeueLT Std" panose="020B0604020202020204" pitchFamily="34" charset="0"/>
                      </a:endParaRPr>
                    </a:p>
                  </a:txBody>
                  <a:tcPr marL="68580" marR="68580" marT="0" marB="0" anchor="ctr">
                    <a:solidFill>
                      <a:schemeClr val="bg1">
                        <a:lumMod val="95000"/>
                      </a:schemeClr>
                    </a:solidFill>
                  </a:tcPr>
                </a:tc>
                <a:tc>
                  <a:txBody>
                    <a:bodyPr/>
                    <a:lstStyle/>
                    <a:p>
                      <a:pPr marL="0" marR="0" algn="r">
                        <a:spcBef>
                          <a:spcPts val="425"/>
                        </a:spcBef>
                        <a:spcAft>
                          <a:spcPts val="280"/>
                        </a:spcAft>
                      </a:pPr>
                      <a:r>
                        <a:rPr lang="en-US" sz="1200" dirty="0">
                          <a:effectLst/>
                        </a:rPr>
                        <a:t>80</a:t>
                      </a:r>
                      <a:endParaRPr lang="en-US" sz="1200" dirty="0">
                        <a:effectLst/>
                        <a:latin typeface="HelveticaNeueLT Std" panose="020B0604020202020204" pitchFamily="34" charset="0"/>
                        <a:ea typeface="Times New Roman" panose="02020603050405020304" pitchFamily="18" charset="0"/>
                        <a:cs typeface="HelveticaNeueLT Std"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444020842"/>
                  </a:ext>
                </a:extLst>
              </a:tr>
              <a:tr h="640080">
                <a:tc>
                  <a:txBody>
                    <a:bodyPr/>
                    <a:lstStyle/>
                    <a:p>
                      <a:pPr marL="0" marR="0">
                        <a:spcBef>
                          <a:spcPts val="425"/>
                        </a:spcBef>
                        <a:spcAft>
                          <a:spcPts val="280"/>
                        </a:spcAft>
                      </a:pPr>
                      <a:r>
                        <a:rPr lang="en-US" sz="1200" dirty="0">
                          <a:effectLst/>
                          <a:latin typeface="+mn-lt"/>
                        </a:rPr>
                        <a:t>NSRL</a:t>
                      </a:r>
                      <a:r>
                        <a:rPr lang="en-US" sz="1200" baseline="0" dirty="0">
                          <a:effectLst/>
                          <a:latin typeface="+mn-lt"/>
                        </a:rPr>
                        <a:t> All-Day Peak Service (4-track)</a:t>
                      </a:r>
                      <a:endParaRPr lang="en-US" sz="1200" dirty="0">
                        <a:effectLst/>
                        <a:latin typeface="+mn-lt"/>
                        <a:ea typeface="Times New Roman" panose="02020603050405020304" pitchFamily="18" charset="0"/>
                        <a:cs typeface="HelveticaNeueLT Std" panose="020B0604020202020204" pitchFamily="34" charset="0"/>
                      </a:endParaRPr>
                    </a:p>
                  </a:txBody>
                  <a:tcPr marL="68580" marR="68580" marT="0" marB="0" anchor="ctr">
                    <a:solidFill>
                      <a:srgbClr val="3CAD99"/>
                    </a:solidFill>
                  </a:tcPr>
                </a:tc>
                <a:tc>
                  <a:txBody>
                    <a:bodyPr/>
                    <a:lstStyle/>
                    <a:p>
                      <a:pPr marL="0" marR="0" algn="r">
                        <a:spcBef>
                          <a:spcPts val="425"/>
                        </a:spcBef>
                        <a:spcAft>
                          <a:spcPts val="280"/>
                        </a:spcAft>
                      </a:pPr>
                      <a:r>
                        <a:rPr lang="en-US" sz="1200">
                          <a:effectLst/>
                        </a:rPr>
                        <a:t>55,230</a:t>
                      </a:r>
                      <a:endParaRPr lang="en-US" sz="1200">
                        <a:effectLst/>
                        <a:latin typeface="HelveticaNeueLT Std" panose="020B0604020202020204" pitchFamily="34" charset="0"/>
                        <a:ea typeface="Times New Roman" panose="02020603050405020304" pitchFamily="18" charset="0"/>
                        <a:cs typeface="HelveticaNeueLT Std" panose="020B0604020202020204" pitchFamily="34" charset="0"/>
                      </a:endParaRPr>
                    </a:p>
                  </a:txBody>
                  <a:tcPr marL="68580" marR="68580" marT="0" marB="0" anchor="ctr">
                    <a:solidFill>
                      <a:schemeClr val="bg1">
                        <a:lumMod val="95000"/>
                      </a:schemeClr>
                    </a:solidFill>
                  </a:tcPr>
                </a:tc>
                <a:tc>
                  <a:txBody>
                    <a:bodyPr/>
                    <a:lstStyle/>
                    <a:p>
                      <a:pPr marL="0" marR="0" algn="r">
                        <a:spcBef>
                          <a:spcPts val="425"/>
                        </a:spcBef>
                        <a:spcAft>
                          <a:spcPts val="280"/>
                        </a:spcAft>
                      </a:pPr>
                      <a:r>
                        <a:rPr lang="en-US" sz="1200">
                          <a:effectLst/>
                        </a:rPr>
                        <a:t>1,780</a:t>
                      </a:r>
                      <a:endParaRPr lang="en-US" sz="1200">
                        <a:effectLst/>
                        <a:latin typeface="HelveticaNeueLT Std" panose="020B0604020202020204" pitchFamily="34" charset="0"/>
                        <a:ea typeface="Times New Roman" panose="02020603050405020304" pitchFamily="18" charset="0"/>
                        <a:cs typeface="HelveticaNeueLT Std" panose="020B0604020202020204" pitchFamily="34" charset="0"/>
                      </a:endParaRPr>
                    </a:p>
                  </a:txBody>
                  <a:tcPr marL="68580" marR="68580" marT="0" marB="0" anchor="ctr">
                    <a:solidFill>
                      <a:schemeClr val="bg1">
                        <a:lumMod val="95000"/>
                      </a:schemeClr>
                    </a:solidFill>
                  </a:tcPr>
                </a:tc>
                <a:tc>
                  <a:txBody>
                    <a:bodyPr/>
                    <a:lstStyle/>
                    <a:p>
                      <a:pPr marL="0" marR="0" algn="r">
                        <a:spcBef>
                          <a:spcPts val="425"/>
                        </a:spcBef>
                        <a:spcAft>
                          <a:spcPts val="280"/>
                        </a:spcAft>
                      </a:pPr>
                      <a:r>
                        <a:rPr lang="en-US" sz="1200">
                          <a:effectLst/>
                        </a:rPr>
                        <a:t>2,800</a:t>
                      </a:r>
                      <a:endParaRPr lang="en-US" sz="1200">
                        <a:effectLst/>
                        <a:latin typeface="HelveticaNeueLT Std" panose="020B0604020202020204" pitchFamily="34" charset="0"/>
                        <a:ea typeface="Times New Roman" panose="02020603050405020304" pitchFamily="18" charset="0"/>
                        <a:cs typeface="HelveticaNeueLT Std" panose="020B0604020202020204" pitchFamily="34" charset="0"/>
                      </a:endParaRPr>
                    </a:p>
                  </a:txBody>
                  <a:tcPr marL="68580" marR="68580" marT="0" marB="0" anchor="ctr">
                    <a:solidFill>
                      <a:schemeClr val="bg1">
                        <a:lumMod val="95000"/>
                      </a:schemeClr>
                    </a:solidFill>
                  </a:tcPr>
                </a:tc>
                <a:tc>
                  <a:txBody>
                    <a:bodyPr/>
                    <a:lstStyle/>
                    <a:p>
                      <a:pPr marL="0" marR="0" algn="r">
                        <a:spcBef>
                          <a:spcPts val="425"/>
                        </a:spcBef>
                        <a:spcAft>
                          <a:spcPts val="280"/>
                        </a:spcAft>
                      </a:pPr>
                      <a:r>
                        <a:rPr lang="en-US" sz="1200" dirty="0">
                          <a:effectLst/>
                        </a:rPr>
                        <a:t>90</a:t>
                      </a:r>
                      <a:endParaRPr lang="en-US" sz="1200" dirty="0">
                        <a:effectLst/>
                        <a:latin typeface="HelveticaNeueLT Std" panose="020B0604020202020204" pitchFamily="34" charset="0"/>
                        <a:ea typeface="Times New Roman" panose="02020603050405020304" pitchFamily="18" charset="0"/>
                        <a:cs typeface="HelveticaNeueLT Std"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2874272333"/>
                  </a:ext>
                </a:extLst>
              </a:tr>
            </a:tbl>
          </a:graphicData>
        </a:graphic>
      </p:graphicFrame>
    </p:spTree>
    <p:extLst>
      <p:ext uri="{BB962C8B-B14F-4D97-AF65-F5344CB8AC3E}">
        <p14:creationId xmlns:p14="http://schemas.microsoft.com/office/powerpoint/2010/main" val="74829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Tunnel Alignments, Portals and Stations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43764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Tunneling – TBM Technology</a:t>
            </a:r>
          </a:p>
        </p:txBody>
      </p:sp>
      <p:sp>
        <p:nvSpPr>
          <p:cNvPr id="6" name="Slide Number Placeholder 5"/>
          <p:cNvSpPr>
            <a:spLocks noGrp="1"/>
          </p:cNvSpPr>
          <p:nvPr>
            <p:ph type="sldNum" sz="quarter" idx="4"/>
          </p:nvPr>
        </p:nvSpPr>
        <p:spPr/>
        <p:txBody>
          <a:bodyPr/>
          <a:lstStyle/>
          <a:p>
            <a:pPr>
              <a:defRPr/>
            </a:pPr>
            <a:fld id="{1B9A3EE1-316A-4C41-BADB-C51665509343}" type="slidenum">
              <a:rPr lang="en-US" altLang="en-US" smtClean="0">
                <a:solidFill>
                  <a:srgbClr val="292934"/>
                </a:solidFill>
              </a:rPr>
              <a:pPr>
                <a:defRPr/>
              </a:pPr>
              <a:t>7</a:t>
            </a:fld>
            <a:endParaRPr lang="en-US" altLang="en-US">
              <a:solidFill>
                <a:srgbClr val="292934"/>
              </a:solidFill>
            </a:endParaRPr>
          </a:p>
        </p:txBody>
      </p:sp>
      <p:sp>
        <p:nvSpPr>
          <p:cNvPr id="8" name="Text Placeholder 7"/>
          <p:cNvSpPr>
            <a:spLocks noGrp="1"/>
          </p:cNvSpPr>
          <p:nvPr>
            <p:ph type="body" sz="quarter" idx="19"/>
          </p:nvPr>
        </p:nvSpPr>
        <p:spPr>
          <a:xfrm>
            <a:off x="381000" y="6164826"/>
            <a:ext cx="8229600" cy="304800"/>
          </a:xfrm>
        </p:spPr>
        <p:txBody>
          <a:bodyPr>
            <a:normAutofit/>
          </a:bodyPr>
          <a:lstStyle/>
          <a:p>
            <a:r>
              <a:rPr lang="en-US" sz="1000" i="1" dirty="0"/>
              <a:t>Photo Source: National Geographic, Tunnel Boring Machine</a:t>
            </a:r>
          </a:p>
        </p:txBody>
      </p:sp>
      <p:pic>
        <p:nvPicPr>
          <p:cNvPr id="2050" name="Picture 2" descr="Image result for why use a tunnel boring mach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826" y="2362200"/>
            <a:ext cx="6773333" cy="38100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bwMode="auto">
          <a:xfrm>
            <a:off x="459658" y="1304343"/>
            <a:ext cx="8379542" cy="75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2563" indent="-182563" algn="l" rtl="0" eaLnBrk="0" fontAlgn="base" hangingPunct="0">
              <a:spcBef>
                <a:spcPct val="20000"/>
              </a:spcBef>
              <a:spcAft>
                <a:spcPct val="0"/>
              </a:spcAft>
              <a:buClr>
                <a:srgbClr val="1B69B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rgbClr val="1B69B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rgbClr val="1B69B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rgbClr val="1B69B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rgbClr val="1B69B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2000" dirty="0"/>
              <a:t>Given the complexities of tunneling through downtown Boston (underground utilities, existing rail and highway tunnels), the NSRL would be built by a tunnel boring machine (TBM) at a depth below these obstructions. </a:t>
            </a:r>
            <a:endParaRPr lang="en-US" sz="2000" dirty="0">
              <a:solidFill>
                <a:srgbClr val="FF0000"/>
              </a:solidFill>
            </a:endParaRPr>
          </a:p>
        </p:txBody>
      </p:sp>
    </p:spTree>
    <p:extLst>
      <p:ext uri="{BB962C8B-B14F-4D97-AF65-F5344CB8AC3E}">
        <p14:creationId xmlns:p14="http://schemas.microsoft.com/office/powerpoint/2010/main" val="101104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Tunneling – Aerial View of TBM Launch Pit</a:t>
            </a:r>
          </a:p>
        </p:txBody>
      </p:sp>
      <p:sp>
        <p:nvSpPr>
          <p:cNvPr id="6" name="Slide Number Placeholder 5"/>
          <p:cNvSpPr>
            <a:spLocks noGrp="1"/>
          </p:cNvSpPr>
          <p:nvPr>
            <p:ph type="sldNum" sz="quarter" idx="4"/>
          </p:nvPr>
        </p:nvSpPr>
        <p:spPr/>
        <p:txBody>
          <a:bodyPr/>
          <a:lstStyle/>
          <a:p>
            <a:pPr>
              <a:defRPr/>
            </a:pPr>
            <a:fld id="{1B9A3EE1-316A-4C41-BADB-C51665509343}" type="slidenum">
              <a:rPr lang="en-US" altLang="en-US" smtClean="0">
                <a:solidFill>
                  <a:srgbClr val="292934"/>
                </a:solidFill>
              </a:rPr>
              <a:pPr>
                <a:defRPr/>
              </a:pPr>
              <a:t>8</a:t>
            </a:fld>
            <a:endParaRPr lang="en-US" altLang="en-US">
              <a:solidFill>
                <a:srgbClr val="292934"/>
              </a:solidFill>
            </a:endParaRPr>
          </a:p>
        </p:txBody>
      </p:sp>
      <p:sp>
        <p:nvSpPr>
          <p:cNvPr id="9" name="Text Placeholder 7"/>
          <p:cNvSpPr txBox="1">
            <a:spLocks/>
          </p:cNvSpPr>
          <p:nvPr/>
        </p:nvSpPr>
        <p:spPr>
          <a:xfrm>
            <a:off x="6400800" y="6019800"/>
            <a:ext cx="1524000" cy="304800"/>
          </a:xfrm>
          <a:prstGeom prst="rect">
            <a:avLst/>
          </a:prstGeom>
        </p:spPr>
        <p:txBody>
          <a:bodyPr>
            <a:noAutofit/>
          </a:bodyPr>
          <a:lstStyle>
            <a:lvl1pPr marL="228600" indent="-228600" algn="l" rtl="0" eaLnBrk="1" fontAlgn="base" hangingPunct="1">
              <a:spcBef>
                <a:spcPct val="100000"/>
              </a:spcBef>
              <a:spcAft>
                <a:spcPct val="0"/>
              </a:spcAft>
              <a:buClr>
                <a:srgbClr val="0033CC"/>
              </a:buClr>
              <a:buChar char="•"/>
              <a:defRPr sz="2400" b="1">
                <a:solidFill>
                  <a:schemeClr val="tx1"/>
                </a:solidFill>
                <a:latin typeface="Calibri" panose="020F0502020204030204" pitchFamily="34" charset="0"/>
                <a:ea typeface="+mn-ea"/>
                <a:cs typeface="+mn-cs"/>
              </a:defRPr>
            </a:lvl1pPr>
            <a:lvl2pPr marL="576263" indent="-233363" algn="l" rtl="0" eaLnBrk="1" fontAlgn="base" hangingPunct="1">
              <a:spcBef>
                <a:spcPct val="20000"/>
              </a:spcBef>
              <a:spcAft>
                <a:spcPct val="0"/>
              </a:spcAft>
              <a:buClr>
                <a:srgbClr val="0033CC"/>
              </a:buClr>
              <a:buFont typeface="Arial" charset="0"/>
              <a:buChar char="–"/>
              <a:defRPr sz="2000">
                <a:solidFill>
                  <a:schemeClr val="tx1"/>
                </a:solidFill>
                <a:latin typeface="Calibri" panose="020F0502020204030204" pitchFamily="34" charset="0"/>
                <a:cs typeface="+mn-cs"/>
              </a:defRPr>
            </a:lvl2pPr>
            <a:lvl3pPr marL="9144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3pPr>
            <a:lvl4pPr marL="1262063" indent="-233363"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4pPr>
            <a:lvl5pPr marL="16002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pPr marL="0" indent="0">
              <a:buNone/>
            </a:pPr>
            <a:r>
              <a:rPr lang="en-US" sz="1100" i="1" kern="0" dirty="0">
                <a:latin typeface="+mn-lt"/>
              </a:rPr>
              <a:t>East Side Access NY</a:t>
            </a:r>
          </a:p>
        </p:txBody>
      </p:sp>
      <p:pic>
        <p:nvPicPr>
          <p:cNvPr id="10" name="Content Placeholder 6" descr="Image result for aerial of tbm launch p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534871"/>
            <a:ext cx="719781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10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Potential </a:t>
            </a:r>
            <a:br>
              <a:rPr lang="en-US" dirty="0"/>
            </a:br>
            <a:r>
              <a:rPr lang="en-US" dirty="0"/>
              <a:t>Alignments</a:t>
            </a:r>
          </a:p>
        </p:txBody>
      </p:sp>
      <p:sp>
        <p:nvSpPr>
          <p:cNvPr id="4" name="Text Placeholder 3"/>
          <p:cNvSpPr>
            <a:spLocks noGrp="1"/>
          </p:cNvSpPr>
          <p:nvPr>
            <p:ph type="body" sz="quarter" idx="19"/>
          </p:nvPr>
        </p:nvSpPr>
        <p:spPr/>
        <p:txBody>
          <a:bodyPr/>
          <a:lstStyle/>
          <a:p>
            <a:endParaRPr lang="en-US" dirty="0"/>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28" b="-191"/>
          <a:stretch/>
        </p:blipFill>
        <p:spPr bwMode="auto">
          <a:xfrm>
            <a:off x="4583973" y="661308"/>
            <a:ext cx="4074662" cy="5321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208104" y="4173797"/>
            <a:ext cx="1339627" cy="5415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Central Artery 2-Track</a:t>
            </a:r>
          </a:p>
        </p:txBody>
      </p:sp>
      <p:sp>
        <p:nvSpPr>
          <p:cNvPr id="8" name="Rectangle 7"/>
          <p:cNvSpPr/>
          <p:nvPr/>
        </p:nvSpPr>
        <p:spPr>
          <a:xfrm>
            <a:off x="6980918" y="5355009"/>
            <a:ext cx="1253811" cy="5415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Central Artery 4-Track</a:t>
            </a:r>
          </a:p>
        </p:txBody>
      </p:sp>
      <p:sp>
        <p:nvSpPr>
          <p:cNvPr id="9" name="Rectangle 8"/>
          <p:cNvSpPr/>
          <p:nvPr/>
        </p:nvSpPr>
        <p:spPr>
          <a:xfrm>
            <a:off x="7703220" y="3662333"/>
            <a:ext cx="1109476" cy="5415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Pearl &amp; Congress</a:t>
            </a:r>
          </a:p>
        </p:txBody>
      </p:sp>
      <p:sp>
        <p:nvSpPr>
          <p:cNvPr id="10" name="Rectangle 9"/>
          <p:cNvSpPr/>
          <p:nvPr/>
        </p:nvSpPr>
        <p:spPr>
          <a:xfrm>
            <a:off x="5782778" y="3218627"/>
            <a:ext cx="1197864" cy="5415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South &amp; Congress</a:t>
            </a:r>
          </a:p>
        </p:txBody>
      </p:sp>
      <p:sp>
        <p:nvSpPr>
          <p:cNvPr id="11" name="Content Placeholder 2"/>
          <p:cNvSpPr>
            <a:spLocks noGrp="1"/>
          </p:cNvSpPr>
          <p:nvPr>
            <p:ph idx="1"/>
          </p:nvPr>
        </p:nvSpPr>
        <p:spPr>
          <a:xfrm>
            <a:off x="457200" y="1600200"/>
            <a:ext cx="4126773" cy="4572000"/>
          </a:xfrm>
        </p:spPr>
        <p:txBody>
          <a:bodyPr/>
          <a:lstStyle/>
          <a:p>
            <a:pPr marL="0" indent="0">
              <a:buNone/>
            </a:pPr>
            <a:r>
              <a:rPr lang="en-US" sz="2000" dirty="0"/>
              <a:t>More than a dozen potential alignments were examined, with four selected as being the most viable:</a:t>
            </a:r>
            <a:br>
              <a:rPr lang="en-US" sz="2000" dirty="0"/>
            </a:br>
            <a:endParaRPr lang="en-US" sz="2000" dirty="0"/>
          </a:p>
          <a:p>
            <a:r>
              <a:rPr lang="en-US" sz="2000" dirty="0"/>
              <a:t>Central Artery two-track (yellow)</a:t>
            </a:r>
          </a:p>
          <a:p>
            <a:r>
              <a:rPr lang="en-US" sz="2000" dirty="0"/>
              <a:t>Central Artery four-track (green AND yellow)</a:t>
            </a:r>
          </a:p>
          <a:p>
            <a:r>
              <a:rPr lang="en-US" sz="2000" dirty="0"/>
              <a:t>South/Congress (pink)</a:t>
            </a:r>
          </a:p>
          <a:p>
            <a:r>
              <a:rPr lang="en-US" sz="2000" dirty="0"/>
              <a:t>Pearl/Congress (blue)</a:t>
            </a:r>
          </a:p>
          <a:p>
            <a:pPr marL="0" indent="0">
              <a:buNone/>
            </a:pPr>
            <a:br>
              <a:rPr lang="en-US" sz="2000" dirty="0"/>
            </a:br>
            <a:br>
              <a:rPr lang="en-US" sz="2000" dirty="0"/>
            </a:br>
            <a:endParaRPr lang="en-US" sz="2000" dirty="0"/>
          </a:p>
          <a:p>
            <a:pPr marL="0" indent="0">
              <a:buNone/>
            </a:pPr>
            <a:endParaRPr lang="en-US" sz="2000" dirty="0"/>
          </a:p>
          <a:p>
            <a:pPr marL="0" indent="0">
              <a:buNone/>
            </a:pPr>
            <a:endParaRPr lang="en-US" dirty="0"/>
          </a:p>
          <a:p>
            <a:pPr marL="0" indent="0">
              <a:buNone/>
            </a:pPr>
            <a:endParaRPr lang="en-US" dirty="0"/>
          </a:p>
          <a:p>
            <a:pPr marL="0" indent="0">
              <a:buNone/>
            </a:pPr>
            <a:endParaRPr lang="en-US" dirty="0"/>
          </a:p>
        </p:txBody>
      </p:sp>
      <p:sp>
        <p:nvSpPr>
          <p:cNvPr id="12" name="Slide Number Placeholder 3"/>
          <p:cNvSpPr>
            <a:spLocks noGrp="1"/>
          </p:cNvSpPr>
          <p:nvPr>
            <p:ph type="sldNum" sz="quarter" idx="4"/>
          </p:nvPr>
        </p:nvSpPr>
        <p:spPr>
          <a:xfrm>
            <a:off x="8077200" y="6521005"/>
            <a:ext cx="1066800" cy="328612"/>
          </a:xfrm>
          <a:prstGeom prst="rect">
            <a:avLst/>
          </a:prstGeom>
        </p:spPr>
        <p:txBody>
          <a:bodyPr/>
          <a:lstStyle>
            <a:lvl1pPr>
              <a:defRPr sz="1000"/>
            </a:lvl1pPr>
          </a:lstStyle>
          <a:p>
            <a:pPr>
              <a:defRPr/>
            </a:pPr>
            <a:fld id="{1B9A3EE1-316A-4C41-BADB-C51665509343}" type="slidenum">
              <a:rPr lang="en-US" altLang="en-US" smtClean="0">
                <a:solidFill>
                  <a:srgbClr val="292934"/>
                </a:solidFill>
              </a:rPr>
              <a:pPr>
                <a:defRPr/>
              </a:pPr>
              <a:t>9</a:t>
            </a:fld>
            <a:endParaRPr lang="en-US" altLang="en-US">
              <a:solidFill>
                <a:srgbClr val="292934"/>
              </a:solidFill>
            </a:endParaRPr>
          </a:p>
        </p:txBody>
      </p:sp>
    </p:spTree>
    <p:extLst>
      <p:ext uri="{BB962C8B-B14F-4D97-AF65-F5344CB8AC3E}">
        <p14:creationId xmlns:p14="http://schemas.microsoft.com/office/powerpoint/2010/main" val="54032577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NULL"/></Relationships>
</file>

<file path=ppt/theme/theme1.xml><?xml version="1.0" encoding="utf-8"?>
<a:theme xmlns:a="http://schemas.openxmlformats.org/drawingml/2006/main" name="1_Theme1">
  <a:themeElements>
    <a:clrScheme name="Custom 1">
      <a:dk1>
        <a:srgbClr val="292934"/>
      </a:dk1>
      <a:lt1>
        <a:srgbClr val="FFFFFF"/>
      </a:lt1>
      <a:dk2>
        <a:srgbClr val="000000"/>
      </a:dk2>
      <a:lt2>
        <a:srgbClr val="FFFFFF"/>
      </a:lt2>
      <a:accent1>
        <a:srgbClr val="1B69B1"/>
      </a:accent1>
      <a:accent2>
        <a:srgbClr val="FFD852"/>
      </a:accent2>
      <a:accent3>
        <a:srgbClr val="27304D"/>
      </a:accent3>
      <a:accent4>
        <a:srgbClr val="4C5A6A"/>
      </a:accent4>
      <a:accent5>
        <a:srgbClr val="8256A5"/>
      </a:accent5>
      <a:accent6>
        <a:srgbClr val="E46C0A"/>
      </a:accent6>
      <a:hlink>
        <a:srgbClr val="0000FF"/>
      </a:hlink>
      <a:folHlink>
        <a:srgbClr val="80008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7A021E94FC5D4AAD2009DAC492BB79" ma:contentTypeVersion="2" ma:contentTypeDescription="Create a new document." ma:contentTypeScope="" ma:versionID="08ee94d348ab304a3b79bdd2e6cacc8e">
  <xsd:schema xmlns:xsd="http://www.w3.org/2001/XMLSchema" xmlns:xs="http://www.w3.org/2001/XMLSchema" xmlns:p="http://schemas.microsoft.com/office/2006/metadata/properties" xmlns:ns2="fd838cc0-6891-4f57-b35d-ac88772996e0" targetNamespace="http://schemas.microsoft.com/office/2006/metadata/properties" ma:root="true" ma:fieldsID="bbbce1d2035354de95232db37b330cbf" ns2:_="">
    <xsd:import namespace="fd838cc0-6891-4f57-b35d-ac88772996e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838cc0-6891-4f57-b35d-ac88772996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4DB3B9-B2A3-4E41-AF0B-6F19F2B22A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838cc0-6891-4f57-b35d-ac88772996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9DB7F1-CFAA-4243-AA06-9CD54A0A9824}">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985725F-FFD4-4989-BE81-6F50E5C399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32614</TotalTime>
  <Words>3971</Words>
  <Application>Microsoft Macintosh PowerPoint</Application>
  <PresentationFormat>On-screen Show (4:3)</PresentationFormat>
  <Paragraphs>693</Paragraphs>
  <Slides>55</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Arial</vt:lpstr>
      <vt:lpstr>Calibri</vt:lpstr>
      <vt:lpstr>Franklin Gothic Book</vt:lpstr>
      <vt:lpstr>Franklin Gothic Medium</vt:lpstr>
      <vt:lpstr>HelveticaNeueLT Std</vt:lpstr>
      <vt:lpstr>Times New Roman</vt:lpstr>
      <vt:lpstr>Wingdings</vt:lpstr>
      <vt:lpstr>1_Theme1</vt:lpstr>
      <vt:lpstr>PowerPoint Presentation</vt:lpstr>
      <vt:lpstr>PowerPoint Presentation</vt:lpstr>
      <vt:lpstr>Project background + project scope</vt:lpstr>
      <vt:lpstr>What is the North South Rail Link (NSRL)?</vt:lpstr>
      <vt:lpstr>Scope of Feasibility Reassessment</vt:lpstr>
      <vt:lpstr>Tunnel Alignments, Portals and Stations</vt:lpstr>
      <vt:lpstr>Tunneling – TBM Technology</vt:lpstr>
      <vt:lpstr>Tunneling – Aerial View of TBM Launch Pit</vt:lpstr>
      <vt:lpstr>Potential  Alignments</vt:lpstr>
      <vt:lpstr>Back Bay Portal</vt:lpstr>
      <vt:lpstr>North Portals</vt:lpstr>
      <vt:lpstr>Stations Overview</vt:lpstr>
      <vt:lpstr>South Station: Platform Alternatives</vt:lpstr>
      <vt:lpstr>South Station: Platform Alternatives</vt:lpstr>
      <vt:lpstr>South Station: Platform Alternatives</vt:lpstr>
      <vt:lpstr>South Station: Platform Alternatives</vt:lpstr>
      <vt:lpstr>North Station: Platform Alternatives</vt:lpstr>
      <vt:lpstr>North Station: Platform Alternatives</vt:lpstr>
      <vt:lpstr>North Station: Platform Alternatives</vt:lpstr>
      <vt:lpstr>Station Depth Comparison</vt:lpstr>
      <vt:lpstr>Service Plans</vt:lpstr>
      <vt:lpstr>Service Plans</vt:lpstr>
      <vt:lpstr>Service Assumptions</vt:lpstr>
      <vt:lpstr>Risks in Implementing Service Plans</vt:lpstr>
      <vt:lpstr>Ridership</vt:lpstr>
      <vt:lpstr>CTPS Regional Travel Demand Model</vt:lpstr>
      <vt:lpstr>Ridership by Alternative: No Build 2040 All Day Boardings</vt:lpstr>
      <vt:lpstr>Ridership by Alternative: NSRL Regular Service (2-track) All Day Boardings</vt:lpstr>
      <vt:lpstr>Ridership by Alternative: SSX All-Day Peak Service All Day Boardings</vt:lpstr>
      <vt:lpstr>Ridership by Alternative: NSRL All-Day Peak Service (2-track All Day Boardings</vt:lpstr>
      <vt:lpstr>Ridership by Alternative: NSRL All-Day Peak Service (4-track) All Day Boardings</vt:lpstr>
      <vt:lpstr>Ridership Destinations Northside (Southbound) AM PEAK</vt:lpstr>
      <vt:lpstr>Cost Estimates</vt:lpstr>
      <vt:lpstr>Cost Estimating Methodology</vt:lpstr>
      <vt:lpstr>Cost Estimating Methodology</vt:lpstr>
      <vt:lpstr>Electrification Proposal</vt:lpstr>
      <vt:lpstr>Dual Mode Locomotives + Coaches</vt:lpstr>
      <vt:lpstr>Other Investments Needed to Increase Service</vt:lpstr>
      <vt:lpstr>Cost Estimates – Summary</vt:lpstr>
      <vt:lpstr>PowerPoint Presentation</vt:lpstr>
      <vt:lpstr>NSRL Cost Comparisons</vt:lpstr>
      <vt:lpstr>Operating costs - Estimates</vt:lpstr>
      <vt:lpstr>Next Steps</vt:lpstr>
      <vt:lpstr>Questions</vt:lpstr>
      <vt:lpstr>appendix</vt:lpstr>
      <vt:lpstr>Central Artery  Two-Track</vt:lpstr>
      <vt:lpstr>Central Artery Four-Track</vt:lpstr>
      <vt:lpstr>South/Congress Alignment</vt:lpstr>
      <vt:lpstr>Pearl/Congress Alignment</vt:lpstr>
      <vt:lpstr>South Bay Portal</vt:lpstr>
      <vt:lpstr>Cost Estimates – NSRL Tunnel Costs</vt:lpstr>
      <vt:lpstr>Cost Estimates – Vehicles</vt:lpstr>
      <vt:lpstr>Cost Estimates – Upstream Investments to Support Increased Service</vt:lpstr>
      <vt:lpstr>Operating costs - Methodology</vt:lpstr>
      <vt:lpstr>Operating costs - Inputs</vt:lpstr>
    </vt:vector>
  </TitlesOfParts>
  <Company>MassDOT</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Sperling, Elliot (DOT)</dc:creator>
  <cp:lastModifiedBy>Siddiqui, Aayesha</cp:lastModifiedBy>
  <cp:revision>919</cp:revision>
  <cp:lastPrinted>2018-06-14T21:47:38Z</cp:lastPrinted>
  <dcterms:created xsi:type="dcterms:W3CDTF">2017-08-31T15:28:18Z</dcterms:created>
  <dcterms:modified xsi:type="dcterms:W3CDTF">2018-06-18T15:20:44Z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xd_Signature">
    <vt:bool>false</vt:bool>
  </property>
  <property fmtid="{D5CDD505-2E9C-101B-9397-08002B2CF9AE}" pid="3" name="xd_ProgID">
    <vt:lpwstr/>
  </property>
  <property fmtid="{D5CDD505-2E9C-101B-9397-08002B2CF9AE}" pid="4" name="ContentTypeId">
    <vt:lpwstr>0x010100467A021E94FC5D4AAD2009DAC492BB79</vt:lpwstr>
  </property>
  <property fmtid="{D5CDD505-2E9C-101B-9397-08002B2CF9AE}" pid="5" name="_SourceUrl">
    <vt:lpwstr/>
  </property>
  <property fmtid="{D5CDD505-2E9C-101B-9397-08002B2CF9AE}" pid="6" name="TemplateUrl">
    <vt:lpwstr/>
  </property>
  <property fmtid="{D5CDD505-2E9C-101B-9397-08002B2CF9AE}" pid="7" name="ComplianceAssetId">
    <vt:lpwstr/>
  </property>
</Properties>
</file>